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14.svg" ContentType="image/svg+xml"/>
  <Override PartName="/ppt/media/image16.svg" ContentType="image/svg+xml"/>
  <Override PartName="/ppt/media/image22.svg" ContentType="image/svg+xml"/>
  <Override PartName="/ppt/media/image23.svg" ContentType="image/svg+xml"/>
  <Override PartName="/ppt/media/image25.svg" ContentType="image/svg+xml"/>
  <Override PartName="/ppt/media/image27.svg" ContentType="image/svg+xml"/>
  <Override PartName="/ppt/media/image4.svg" ContentType="image/svg+xml"/>
  <Override PartName="/ppt/media/image6.svg" ContentType="image/svg+xml"/>
  <Override PartName="/ppt/media/image70.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9"/>
  </p:handoutMasterIdLst>
  <p:sldIdLst>
    <p:sldId id="309" r:id="rId3"/>
    <p:sldId id="261" r:id="rId5"/>
    <p:sldId id="277" r:id="rId6"/>
    <p:sldId id="258" r:id="rId7"/>
    <p:sldId id="347" r:id="rId8"/>
    <p:sldId id="348" r:id="rId9"/>
    <p:sldId id="383" r:id="rId10"/>
    <p:sldId id="386" r:id="rId11"/>
    <p:sldId id="387" r:id="rId12"/>
    <p:sldId id="259" r:id="rId13"/>
    <p:sldId id="422" r:id="rId14"/>
    <p:sldId id="424" r:id="rId15"/>
    <p:sldId id="426" r:id="rId16"/>
    <p:sldId id="429" r:id="rId17"/>
    <p:sldId id="430" r:id="rId18"/>
    <p:sldId id="433" r:id="rId19"/>
    <p:sldId id="435" r:id="rId20"/>
    <p:sldId id="436" r:id="rId21"/>
    <p:sldId id="438" r:id="rId22"/>
    <p:sldId id="439" r:id="rId23"/>
    <p:sldId id="441" r:id="rId24"/>
    <p:sldId id="442" r:id="rId25"/>
    <p:sldId id="443" r:id="rId26"/>
    <p:sldId id="445" r:id="rId27"/>
    <p:sldId id="444" r:id="rId28"/>
    <p:sldId id="449" r:id="rId29"/>
    <p:sldId id="451" r:id="rId30"/>
    <p:sldId id="452" r:id="rId31"/>
    <p:sldId id="454" r:id="rId32"/>
    <p:sldId id="456" r:id="rId33"/>
    <p:sldId id="458" r:id="rId34"/>
    <p:sldId id="460" r:id="rId35"/>
    <p:sldId id="462" r:id="rId36"/>
    <p:sldId id="463" r:id="rId37"/>
    <p:sldId id="465" r:id="rId38"/>
    <p:sldId id="466" r:id="rId39"/>
    <p:sldId id="468" r:id="rId40"/>
    <p:sldId id="470" r:id="rId41"/>
    <p:sldId id="471" r:id="rId42"/>
    <p:sldId id="472" r:id="rId43"/>
    <p:sldId id="473" r:id="rId44"/>
    <p:sldId id="475" r:id="rId45"/>
    <p:sldId id="476" r:id="rId46"/>
    <p:sldId id="477" r:id="rId47"/>
    <p:sldId id="478" r:id="rId48"/>
    <p:sldId id="479" r:id="rId49"/>
    <p:sldId id="481" r:id="rId50"/>
    <p:sldId id="482" r:id="rId51"/>
    <p:sldId id="484" r:id="rId52"/>
    <p:sldId id="485" r:id="rId53"/>
    <p:sldId id="486" r:id="rId54"/>
    <p:sldId id="488" r:id="rId55"/>
    <p:sldId id="489" r:id="rId56"/>
    <p:sldId id="490" r:id="rId57"/>
    <p:sldId id="492" r:id="rId58"/>
    <p:sldId id="494" r:id="rId59"/>
    <p:sldId id="495" r:id="rId60"/>
    <p:sldId id="496" r:id="rId61"/>
    <p:sldId id="497" r:id="rId62"/>
    <p:sldId id="498" r:id="rId63"/>
    <p:sldId id="499" r:id="rId64"/>
    <p:sldId id="500" r:id="rId65"/>
    <p:sldId id="501" r:id="rId66"/>
    <p:sldId id="502" r:id="rId67"/>
    <p:sldId id="503" r:id="rId68"/>
    <p:sldId id="504" r:id="rId69"/>
    <p:sldId id="505" r:id="rId70"/>
    <p:sldId id="506" r:id="rId71"/>
    <p:sldId id="507" r:id="rId72"/>
    <p:sldId id="508" r:id="rId73"/>
    <p:sldId id="509" r:id="rId74"/>
    <p:sldId id="510" r:id="rId75"/>
    <p:sldId id="511" r:id="rId76"/>
    <p:sldId id="512" r:id="rId77"/>
    <p:sldId id="513" r:id="rId78"/>
    <p:sldId id="514" r:id="rId79"/>
    <p:sldId id="515" r:id="rId80"/>
    <p:sldId id="516" r:id="rId81"/>
    <p:sldId id="517" r:id="rId82"/>
    <p:sldId id="518" r:id="rId83"/>
    <p:sldId id="519" r:id="rId84"/>
    <p:sldId id="520" r:id="rId85"/>
    <p:sldId id="521" r:id="rId86"/>
    <p:sldId id="522" r:id="rId87"/>
    <p:sldId id="524" r:id="rId88"/>
    <p:sldId id="526" r:id="rId89"/>
    <p:sldId id="529" r:id="rId90"/>
    <p:sldId id="530" r:id="rId91"/>
    <p:sldId id="532" r:id="rId92"/>
    <p:sldId id="533" r:id="rId93"/>
    <p:sldId id="534" r:id="rId94"/>
    <p:sldId id="535" r:id="rId95"/>
    <p:sldId id="537" r:id="rId96"/>
    <p:sldId id="538" r:id="rId97"/>
    <p:sldId id="539" r:id="rId98"/>
    <p:sldId id="540" r:id="rId99"/>
    <p:sldId id="541" r:id="rId100"/>
    <p:sldId id="542" r:id="rId101"/>
    <p:sldId id="543" r:id="rId102"/>
    <p:sldId id="544" r:id="rId103"/>
    <p:sldId id="546" r:id="rId104"/>
    <p:sldId id="549" r:id="rId105"/>
    <p:sldId id="550" r:id="rId106"/>
    <p:sldId id="551" r:id="rId107"/>
    <p:sldId id="310" r:id="rId108"/>
  </p:sldIdLst>
  <p:sldSz cx="9144000" cy="5143500" type="screen16x9"/>
  <p:notesSz cx="6858000" cy="9144000"/>
  <p:custDataLst>
    <p:tags r:id="rId1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4" userDrawn="1">
          <p15:clr>
            <a:srgbClr val="A4A3A4"/>
          </p15:clr>
        </p15:guide>
        <p15:guide id="2" pos="28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K" initials="8" lastIdx="4" clrIdx="0"/>
  <p:cmAuthor id="2" name="K31421" initials="K" lastIdx="1" clrIdx="1"/>
  <p:cmAuthor id="3" name="hep" initials="h" lastIdx="32" clrIdx="2"/>
  <p:cmAuthor id="4" name="cpy" initials="c" lastIdx="1" clrIdx="3"/>
  <p:cmAuthor id="0" name="吕娜" initials="W用" lastIdx="0" clrIdx="0"/>
  <p:cmAuthor id="7" name="HUAWEI" initials="H" lastIdx="12" clrIdx="6"/>
  <p:cmAuthor id="8" name="Happy" initials="H" lastIdx="1" clrIdx="7"/>
  <p:cmAuthor id="11" name="Microsoft Office User" initials="MOU" lastIdx="18" clrIdx="10"/>
  <p:cmAuthor id="5" name="cc He" initials="cH" lastIdx="1" clrIdx="4"/>
  <p:cmAuthor id="12" name="Microsoft 帐户" initials="M帐" lastIdx="14" clrIdx="1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5565"/>
    <a:srgbClr val="C0504D"/>
    <a:srgbClr val="9A1424"/>
    <a:srgbClr val="941A29"/>
    <a:srgbClr val="FF255A"/>
    <a:srgbClr val="661021"/>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8" autoAdjust="0"/>
    <p:restoredTop sz="94682"/>
  </p:normalViewPr>
  <p:slideViewPr>
    <p:cSldViewPr showGuides="1">
      <p:cViewPr varScale="1">
        <p:scale>
          <a:sx n="130" d="100"/>
          <a:sy n="130" d="100"/>
        </p:scale>
        <p:origin x="738" y="96"/>
      </p:cViewPr>
      <p:guideLst>
        <p:guide orient="horz" pos="1384"/>
        <p:guide pos="2888"/>
      </p:guideLst>
    </p:cSldViewPr>
  </p:slideViewPr>
  <p:notesTextViewPr>
    <p:cViewPr>
      <p:scale>
        <a:sx n="1" d="1"/>
        <a:sy n="1" d="1"/>
      </p:scale>
      <p:origin x="0" y="0"/>
    </p:cViewPr>
  </p:notesTextViewPr>
  <p:sorterViewPr>
    <p:cViewPr>
      <p:scale>
        <a:sx n="70" d="100"/>
        <a:sy n="70" d="100"/>
      </p:scale>
      <p:origin x="0" y="0"/>
    </p:cViewPr>
  </p:sorterViewPr>
  <p:notesViewPr>
    <p:cSldViewPr>
      <p:cViewPr varScale="1">
        <p:scale>
          <a:sx n="95" d="100"/>
          <a:sy n="95" d="100"/>
        </p:scale>
        <p:origin x="3704" y="19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4" Type="http://schemas.openxmlformats.org/officeDocument/2006/relationships/tags" Target="tags/tag834.xml"/><Relationship Id="rId113" Type="http://schemas.openxmlformats.org/officeDocument/2006/relationships/commentAuthors" Target="commentAuthors.xml"/><Relationship Id="rId112" Type="http://schemas.openxmlformats.org/officeDocument/2006/relationships/tableStyles" Target="tableStyles.xml"/><Relationship Id="rId111" Type="http://schemas.openxmlformats.org/officeDocument/2006/relationships/viewProps" Target="viewProps.xml"/><Relationship Id="rId110" Type="http://schemas.openxmlformats.org/officeDocument/2006/relationships/presProps" Target="presProps.xml"/><Relationship Id="rId11" Type="http://schemas.openxmlformats.org/officeDocument/2006/relationships/slide" Target="slides/slide8.xml"/><Relationship Id="rId109" Type="http://schemas.openxmlformats.org/officeDocument/2006/relationships/handoutMaster" Target="handoutMasters/handoutMaster1.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A3A6B2-CB16-D843-BDEA-E0F8EA645895}" type="datetimeFigureOut">
              <a:rPr/>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C57E34-9487-E943-A9A7-7F94044311A8}" type="slidenum">
              <a:rPr/>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9FF0E9-45DA-4742-B47D-06E7E51CB7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7BDCDC-9A34-461B-A37E-3F4767F3730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3" Type="http://schemas.openxmlformats.org/officeDocument/2006/relationships/tags" Target="../tags/tag795.xml"/><Relationship Id="rId2" Type="http://schemas.openxmlformats.org/officeDocument/2006/relationships/tags" Target="../tags/tag794.xml"/><Relationship Id="rId15" Type="http://schemas.openxmlformats.org/officeDocument/2006/relationships/slideLayout" Target="../slideLayouts/slideLayout2.xml"/><Relationship Id="rId14" Type="http://schemas.openxmlformats.org/officeDocument/2006/relationships/tags" Target="../tags/tag806.xml"/><Relationship Id="rId13" Type="http://schemas.openxmlformats.org/officeDocument/2006/relationships/tags" Target="../tags/tag805.xml"/><Relationship Id="rId12" Type="http://schemas.openxmlformats.org/officeDocument/2006/relationships/tags" Target="../tags/tag804.xml"/><Relationship Id="rId11" Type="http://schemas.openxmlformats.org/officeDocument/2006/relationships/tags" Target="../tags/tag803.xml"/><Relationship Id="rId10" Type="http://schemas.openxmlformats.org/officeDocument/2006/relationships/tags" Target="../tags/tag802.xml"/><Relationship Id="rId1" Type="http://schemas.openxmlformats.org/officeDocument/2006/relationships/tags" Target="../tags/tag793.xml"/></Relationships>
</file>

<file path=ppt/slides/_rels/slide101.xml.rels><?xml version="1.0" encoding="UTF-8" standalone="yes"?>
<Relationships xmlns="http://schemas.openxmlformats.org/package/2006/relationships"><Relationship Id="rId9" Type="http://schemas.openxmlformats.org/officeDocument/2006/relationships/tags" Target="../tags/tag815.xml"/><Relationship Id="rId8" Type="http://schemas.openxmlformats.org/officeDocument/2006/relationships/tags" Target="../tags/tag814.xml"/><Relationship Id="rId7" Type="http://schemas.openxmlformats.org/officeDocument/2006/relationships/tags" Target="../tags/tag813.xml"/><Relationship Id="rId6" Type="http://schemas.openxmlformats.org/officeDocument/2006/relationships/tags" Target="../tags/tag812.xml"/><Relationship Id="rId5" Type="http://schemas.openxmlformats.org/officeDocument/2006/relationships/tags" Target="../tags/tag811.xml"/><Relationship Id="rId4" Type="http://schemas.openxmlformats.org/officeDocument/2006/relationships/tags" Target="../tags/tag810.xml"/><Relationship Id="rId3" Type="http://schemas.openxmlformats.org/officeDocument/2006/relationships/tags" Target="../tags/tag809.xml"/><Relationship Id="rId21" Type="http://schemas.openxmlformats.org/officeDocument/2006/relationships/slideLayout" Target="../slideLayouts/slideLayout2.xml"/><Relationship Id="rId20" Type="http://schemas.openxmlformats.org/officeDocument/2006/relationships/tags" Target="../tags/tag826.xml"/><Relationship Id="rId2" Type="http://schemas.openxmlformats.org/officeDocument/2006/relationships/tags" Target="../tags/tag808.xml"/><Relationship Id="rId19" Type="http://schemas.openxmlformats.org/officeDocument/2006/relationships/tags" Target="../tags/tag825.xml"/><Relationship Id="rId18" Type="http://schemas.openxmlformats.org/officeDocument/2006/relationships/tags" Target="../tags/tag824.xml"/><Relationship Id="rId17" Type="http://schemas.openxmlformats.org/officeDocument/2006/relationships/tags" Target="../tags/tag823.xml"/><Relationship Id="rId16" Type="http://schemas.openxmlformats.org/officeDocument/2006/relationships/tags" Target="../tags/tag822.xml"/><Relationship Id="rId15" Type="http://schemas.openxmlformats.org/officeDocument/2006/relationships/tags" Target="../tags/tag821.xml"/><Relationship Id="rId14" Type="http://schemas.openxmlformats.org/officeDocument/2006/relationships/tags" Target="../tags/tag820.xml"/><Relationship Id="rId13" Type="http://schemas.openxmlformats.org/officeDocument/2006/relationships/tags" Target="../tags/tag819.xml"/><Relationship Id="rId12" Type="http://schemas.openxmlformats.org/officeDocument/2006/relationships/tags" Target="../tags/tag818.xml"/><Relationship Id="rId11" Type="http://schemas.openxmlformats.org/officeDocument/2006/relationships/tags" Target="../tags/tag817.xml"/><Relationship Id="rId10" Type="http://schemas.openxmlformats.org/officeDocument/2006/relationships/tags" Target="../tags/tag816.xml"/><Relationship Id="rId1" Type="http://schemas.openxmlformats.org/officeDocument/2006/relationships/tags" Target="../tags/tag807.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27.xml"/></Relationships>
</file>

<file path=ppt/slides/_rels/slide10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30.xml"/><Relationship Id="rId2" Type="http://schemas.openxmlformats.org/officeDocument/2006/relationships/tags" Target="../tags/tag829.xml"/><Relationship Id="rId1" Type="http://schemas.openxmlformats.org/officeDocument/2006/relationships/tags" Target="../tags/tag828.xml"/></Relationships>
</file>

<file path=ppt/slides/_rels/slide10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33.xml"/><Relationship Id="rId2" Type="http://schemas.openxmlformats.org/officeDocument/2006/relationships/tags" Target="../tags/tag832.xml"/><Relationship Id="rId1" Type="http://schemas.openxmlformats.org/officeDocument/2006/relationships/tags" Target="../tags/tag831.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7" Type="http://schemas.openxmlformats.org/officeDocument/2006/relationships/slideLayout" Target="../slideLayouts/slideLayout3.xml"/><Relationship Id="rId26" Type="http://schemas.openxmlformats.org/officeDocument/2006/relationships/tags" Target="../tags/tag66.xml"/><Relationship Id="rId25" Type="http://schemas.openxmlformats.org/officeDocument/2006/relationships/tags" Target="../tags/tag65.xml"/><Relationship Id="rId24" Type="http://schemas.openxmlformats.org/officeDocument/2006/relationships/tags" Target="../tags/tag64.xml"/><Relationship Id="rId23" Type="http://schemas.openxmlformats.org/officeDocument/2006/relationships/tags" Target="../tags/tag63.xml"/><Relationship Id="rId22" Type="http://schemas.openxmlformats.org/officeDocument/2006/relationships/tags" Target="../tags/tag62.xml"/><Relationship Id="rId21" Type="http://schemas.openxmlformats.org/officeDocument/2006/relationships/tags" Target="../tags/tag61.xml"/><Relationship Id="rId20" Type="http://schemas.openxmlformats.org/officeDocument/2006/relationships/tags" Target="../tags/tag60.xml"/><Relationship Id="rId2" Type="http://schemas.openxmlformats.org/officeDocument/2006/relationships/tags" Target="../tags/tag42.xml"/><Relationship Id="rId19" Type="http://schemas.openxmlformats.org/officeDocument/2006/relationships/tags" Target="../tags/tag59.xml"/><Relationship Id="rId18" Type="http://schemas.openxmlformats.org/officeDocument/2006/relationships/tags" Target="../tags/tag58.xml"/><Relationship Id="rId17" Type="http://schemas.openxmlformats.org/officeDocument/2006/relationships/tags" Target="../tags/tag57.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_rels/slide1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1" Type="http://schemas.openxmlformats.org/officeDocument/2006/relationships/slideLayout" Target="../slideLayouts/slideLayout3.xml"/><Relationship Id="rId20" Type="http://schemas.openxmlformats.org/officeDocument/2006/relationships/tags" Target="../tags/tag86.xml"/><Relationship Id="rId2" Type="http://schemas.openxmlformats.org/officeDocument/2006/relationships/tags" Target="../tags/tag68.xml"/><Relationship Id="rId19" Type="http://schemas.openxmlformats.org/officeDocument/2006/relationships/tags" Target="../tags/tag85.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13.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6" Type="http://schemas.openxmlformats.org/officeDocument/2006/relationships/slideLayout" Target="../slideLayouts/slideLayout3.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15.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8" Type="http://schemas.openxmlformats.org/officeDocument/2006/relationships/slideLayout" Target="../slideLayouts/slideLayout2.xml"/><Relationship Id="rId27" Type="http://schemas.openxmlformats.org/officeDocument/2006/relationships/image" Target="../media/image10.svg"/><Relationship Id="rId26" Type="http://schemas.openxmlformats.org/officeDocument/2006/relationships/image" Target="../media/image9.png"/><Relationship Id="rId25" Type="http://schemas.openxmlformats.org/officeDocument/2006/relationships/tags" Target="../tags/tag126.xml"/><Relationship Id="rId24" Type="http://schemas.openxmlformats.org/officeDocument/2006/relationships/image" Target="../media/image8.svg"/><Relationship Id="rId23" Type="http://schemas.openxmlformats.org/officeDocument/2006/relationships/image" Target="../media/image7.png"/><Relationship Id="rId22" Type="http://schemas.openxmlformats.org/officeDocument/2006/relationships/tags" Target="../tags/tag125.xml"/><Relationship Id="rId21" Type="http://schemas.openxmlformats.org/officeDocument/2006/relationships/image" Target="../media/image6.svg"/><Relationship Id="rId20" Type="http://schemas.openxmlformats.org/officeDocument/2006/relationships/image" Target="../media/image5.png"/><Relationship Id="rId2" Type="http://schemas.openxmlformats.org/officeDocument/2006/relationships/tags" Target="../tags/tag109.xml"/><Relationship Id="rId19" Type="http://schemas.openxmlformats.org/officeDocument/2006/relationships/tags" Target="../tags/tag124.xml"/><Relationship Id="rId18" Type="http://schemas.openxmlformats.org/officeDocument/2006/relationships/image" Target="../media/image4.svg"/><Relationship Id="rId17" Type="http://schemas.openxmlformats.org/officeDocument/2006/relationships/image" Target="../media/image3.png"/><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tags" Target="../tags/tag108.xml"/></Relationships>
</file>

<file path=ppt/slides/_rels/slide16.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4" Type="http://schemas.openxmlformats.org/officeDocument/2006/relationships/slideLayout" Target="../slideLayouts/slideLayout2.xml"/><Relationship Id="rId23" Type="http://schemas.openxmlformats.org/officeDocument/2006/relationships/tags" Target="../tags/tag149.xml"/><Relationship Id="rId22" Type="http://schemas.openxmlformats.org/officeDocument/2006/relationships/tags" Target="../tags/tag148.xml"/><Relationship Id="rId21" Type="http://schemas.openxmlformats.org/officeDocument/2006/relationships/tags" Target="../tags/tag147.xml"/><Relationship Id="rId20" Type="http://schemas.openxmlformats.org/officeDocument/2006/relationships/tags" Target="../tags/tag146.xml"/><Relationship Id="rId2" Type="http://schemas.openxmlformats.org/officeDocument/2006/relationships/tags" Target="../tags/tag128.xml"/><Relationship Id="rId19" Type="http://schemas.openxmlformats.org/officeDocument/2006/relationships/tags" Target="../tags/tag145.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tags" Target="../tags/tag127.xml"/></Relationships>
</file>

<file path=ppt/slides/_rels/slide17.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4" Type="http://schemas.openxmlformats.org/officeDocument/2006/relationships/slideLayout" Target="../slideLayouts/slideLayout2.xml"/><Relationship Id="rId23" Type="http://schemas.openxmlformats.org/officeDocument/2006/relationships/tags" Target="../tags/tag172.xml"/><Relationship Id="rId22" Type="http://schemas.openxmlformats.org/officeDocument/2006/relationships/tags" Target="../tags/tag171.xml"/><Relationship Id="rId21" Type="http://schemas.openxmlformats.org/officeDocument/2006/relationships/tags" Target="../tags/tag170.xml"/><Relationship Id="rId20" Type="http://schemas.openxmlformats.org/officeDocument/2006/relationships/tags" Target="../tags/tag169.xml"/><Relationship Id="rId2" Type="http://schemas.openxmlformats.org/officeDocument/2006/relationships/tags" Target="../tags/tag151.xml"/><Relationship Id="rId19" Type="http://schemas.openxmlformats.org/officeDocument/2006/relationships/tags" Target="../tags/tag168.xml"/><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tags" Target="../tags/tag164.xml"/><Relationship Id="rId14" Type="http://schemas.openxmlformats.org/officeDocument/2006/relationships/tags" Target="../tags/tag16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0.xml"/></Relationships>
</file>

<file path=ppt/slides/_rels/slide18.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1" Type="http://schemas.openxmlformats.org/officeDocument/2006/relationships/slideLayout" Target="../slideLayouts/slideLayout2.xml"/><Relationship Id="rId20" Type="http://schemas.openxmlformats.org/officeDocument/2006/relationships/tags" Target="../tags/tag192.xml"/><Relationship Id="rId2" Type="http://schemas.openxmlformats.org/officeDocument/2006/relationships/tags" Target="../tags/tag174.xml"/><Relationship Id="rId19" Type="http://schemas.openxmlformats.org/officeDocument/2006/relationships/tags" Target="../tags/tag191.xml"/><Relationship Id="rId18" Type="http://schemas.openxmlformats.org/officeDocument/2006/relationships/tags" Target="../tags/tag190.xml"/><Relationship Id="rId17" Type="http://schemas.openxmlformats.org/officeDocument/2006/relationships/tags" Target="../tags/tag189.xml"/><Relationship Id="rId16" Type="http://schemas.openxmlformats.org/officeDocument/2006/relationships/tags" Target="../tags/tag188.xml"/><Relationship Id="rId15" Type="http://schemas.openxmlformats.org/officeDocument/2006/relationships/tags" Target="../tags/tag187.xml"/><Relationship Id="rId14" Type="http://schemas.openxmlformats.org/officeDocument/2006/relationships/tags" Target="../tags/tag186.xml"/><Relationship Id="rId13" Type="http://schemas.openxmlformats.org/officeDocument/2006/relationships/tags" Target="../tags/tag185.xml"/><Relationship Id="rId12" Type="http://schemas.openxmlformats.org/officeDocument/2006/relationships/tags" Target="../tags/tag184.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tags" Target="../tags/tag17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5" Type="http://schemas.openxmlformats.org/officeDocument/2006/relationships/slideLayout" Target="../slideLayouts/slideLayout2.xml"/><Relationship Id="rId24" Type="http://schemas.openxmlformats.org/officeDocument/2006/relationships/tags" Target="../tags/tag212.xml"/><Relationship Id="rId23" Type="http://schemas.openxmlformats.org/officeDocument/2006/relationships/tags" Target="../tags/tag211.xml"/><Relationship Id="rId22" Type="http://schemas.openxmlformats.org/officeDocument/2006/relationships/tags" Target="../tags/tag210.xml"/><Relationship Id="rId21" Type="http://schemas.openxmlformats.org/officeDocument/2006/relationships/tags" Target="../tags/tag209.xml"/><Relationship Id="rId20" Type="http://schemas.openxmlformats.org/officeDocument/2006/relationships/tags" Target="../tags/tag208.xml"/><Relationship Id="rId2" Type="http://schemas.openxmlformats.org/officeDocument/2006/relationships/tags" Target="../tags/tag197.xml"/><Relationship Id="rId19" Type="http://schemas.openxmlformats.org/officeDocument/2006/relationships/image" Target="../media/image17.png"/><Relationship Id="rId18" Type="http://schemas.openxmlformats.org/officeDocument/2006/relationships/tags" Target="../tags/tag207.xml"/><Relationship Id="rId17" Type="http://schemas.openxmlformats.org/officeDocument/2006/relationships/image" Target="../media/image16.svg"/><Relationship Id="rId16" Type="http://schemas.openxmlformats.org/officeDocument/2006/relationships/image" Target="../media/image15.png"/><Relationship Id="rId15" Type="http://schemas.openxmlformats.org/officeDocument/2006/relationships/tags" Target="../tags/tag206.xml"/><Relationship Id="rId14" Type="http://schemas.openxmlformats.org/officeDocument/2006/relationships/image" Target="../media/image14.svg"/><Relationship Id="rId13" Type="http://schemas.openxmlformats.org/officeDocument/2006/relationships/image" Target="../media/image13.png"/><Relationship Id="rId12" Type="http://schemas.openxmlformats.org/officeDocument/2006/relationships/tags" Target="../tags/tag205.xml"/><Relationship Id="rId11" Type="http://schemas.openxmlformats.org/officeDocument/2006/relationships/image" Target="../media/image12.svg"/><Relationship Id="rId10" Type="http://schemas.openxmlformats.org/officeDocument/2006/relationships/image" Target="../media/image11.png"/><Relationship Id="rId1" Type="http://schemas.openxmlformats.org/officeDocument/2006/relationships/tags" Target="../tags/tag196.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22.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5" Type="http://schemas.openxmlformats.org/officeDocument/2006/relationships/slideLayout" Target="../slideLayouts/slideLayout2.xml"/><Relationship Id="rId24" Type="http://schemas.openxmlformats.org/officeDocument/2006/relationships/tags" Target="../tags/tag232.xml"/><Relationship Id="rId23" Type="http://schemas.openxmlformats.org/officeDocument/2006/relationships/tags" Target="../tags/tag231.xml"/><Relationship Id="rId22" Type="http://schemas.openxmlformats.org/officeDocument/2006/relationships/tags" Target="../tags/tag230.xml"/><Relationship Id="rId21" Type="http://schemas.openxmlformats.org/officeDocument/2006/relationships/tags" Target="../tags/tag229.xml"/><Relationship Id="rId20" Type="http://schemas.openxmlformats.org/officeDocument/2006/relationships/tags" Target="../tags/tag228.xml"/><Relationship Id="rId2" Type="http://schemas.openxmlformats.org/officeDocument/2006/relationships/tags" Target="../tags/tag217.xml"/><Relationship Id="rId19" Type="http://schemas.openxmlformats.org/officeDocument/2006/relationships/image" Target="../media/image17.png"/><Relationship Id="rId18" Type="http://schemas.openxmlformats.org/officeDocument/2006/relationships/tags" Target="../tags/tag227.xml"/><Relationship Id="rId17" Type="http://schemas.openxmlformats.org/officeDocument/2006/relationships/image" Target="../media/image16.svg"/><Relationship Id="rId16" Type="http://schemas.openxmlformats.org/officeDocument/2006/relationships/image" Target="../media/image15.png"/><Relationship Id="rId15" Type="http://schemas.openxmlformats.org/officeDocument/2006/relationships/tags" Target="../tags/tag226.xml"/><Relationship Id="rId14" Type="http://schemas.openxmlformats.org/officeDocument/2006/relationships/image" Target="../media/image14.svg"/><Relationship Id="rId13" Type="http://schemas.openxmlformats.org/officeDocument/2006/relationships/image" Target="../media/image13.png"/><Relationship Id="rId12" Type="http://schemas.openxmlformats.org/officeDocument/2006/relationships/tags" Target="../tags/tag225.xml"/><Relationship Id="rId11" Type="http://schemas.openxmlformats.org/officeDocument/2006/relationships/image" Target="../media/image12.svg"/><Relationship Id="rId10" Type="http://schemas.openxmlformats.org/officeDocument/2006/relationships/image" Target="../media/image11.png"/><Relationship Id="rId1" Type="http://schemas.openxmlformats.org/officeDocument/2006/relationships/tags" Target="../tags/tag216.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24.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7" Type="http://schemas.openxmlformats.org/officeDocument/2006/relationships/slideLayout" Target="../slideLayouts/slideLayout2.xml"/><Relationship Id="rId16" Type="http://schemas.openxmlformats.org/officeDocument/2006/relationships/tags" Target="../tags/tag252.xml"/><Relationship Id="rId15" Type="http://schemas.openxmlformats.org/officeDocument/2006/relationships/tags" Target="../tags/tag251.xml"/><Relationship Id="rId14" Type="http://schemas.openxmlformats.org/officeDocument/2006/relationships/tags" Target="../tags/tag250.xml"/><Relationship Id="rId13" Type="http://schemas.openxmlformats.org/officeDocument/2006/relationships/tags" Target="../tags/tag249.xml"/><Relationship Id="rId12" Type="http://schemas.openxmlformats.org/officeDocument/2006/relationships/tags" Target="../tags/tag248.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tags" Target="../tags/tag237.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26.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3" Type="http://schemas.openxmlformats.org/officeDocument/2006/relationships/slideLayout" Target="../slideLayouts/slideLayout2.xml"/><Relationship Id="rId22" Type="http://schemas.openxmlformats.org/officeDocument/2006/relationships/tags" Target="../tags/tag279.xml"/><Relationship Id="rId21" Type="http://schemas.openxmlformats.org/officeDocument/2006/relationships/tags" Target="../tags/tag278.xml"/><Relationship Id="rId20" Type="http://schemas.openxmlformats.org/officeDocument/2006/relationships/tags" Target="../tags/tag277.xml"/><Relationship Id="rId2" Type="http://schemas.openxmlformats.org/officeDocument/2006/relationships/tags" Target="../tags/tag259.xml"/><Relationship Id="rId19" Type="http://schemas.openxmlformats.org/officeDocument/2006/relationships/tags" Target="../tags/tag276.xml"/><Relationship Id="rId18" Type="http://schemas.openxmlformats.org/officeDocument/2006/relationships/tags" Target="../tags/tag275.xml"/><Relationship Id="rId17" Type="http://schemas.openxmlformats.org/officeDocument/2006/relationships/tags" Target="../tags/tag274.xml"/><Relationship Id="rId16" Type="http://schemas.openxmlformats.org/officeDocument/2006/relationships/tags" Target="../tags/tag273.xml"/><Relationship Id="rId15" Type="http://schemas.openxmlformats.org/officeDocument/2006/relationships/tags" Target="../tags/tag272.xml"/><Relationship Id="rId14" Type="http://schemas.openxmlformats.org/officeDocument/2006/relationships/tags" Target="../tags/tag271.xml"/><Relationship Id="rId13" Type="http://schemas.openxmlformats.org/officeDocument/2006/relationships/tags" Target="../tags/tag270.xml"/><Relationship Id="rId12" Type="http://schemas.openxmlformats.org/officeDocument/2006/relationships/tags" Target="../tags/tag269.xml"/><Relationship Id="rId11" Type="http://schemas.openxmlformats.org/officeDocument/2006/relationships/tags" Target="../tags/tag268.xml"/><Relationship Id="rId10" Type="http://schemas.openxmlformats.org/officeDocument/2006/relationships/tags" Target="../tags/tag267.xml"/><Relationship Id="rId1" Type="http://schemas.openxmlformats.org/officeDocument/2006/relationships/tags" Target="../tags/tag258.xml"/></Relationships>
</file>

<file path=ppt/slides/_rels/slide27.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1" Type="http://schemas.openxmlformats.org/officeDocument/2006/relationships/slideLayout" Target="../slideLayouts/slideLayout2.xml"/><Relationship Id="rId20" Type="http://schemas.openxmlformats.org/officeDocument/2006/relationships/tags" Target="../tags/tag299.xml"/><Relationship Id="rId2" Type="http://schemas.openxmlformats.org/officeDocument/2006/relationships/tags" Target="../tags/tag281.xml"/><Relationship Id="rId19" Type="http://schemas.openxmlformats.org/officeDocument/2006/relationships/tags" Target="../tags/tag298.xml"/><Relationship Id="rId18" Type="http://schemas.openxmlformats.org/officeDocument/2006/relationships/tags" Target="../tags/tag297.xml"/><Relationship Id="rId17" Type="http://schemas.openxmlformats.org/officeDocument/2006/relationships/tags" Target="../tags/tag296.xml"/><Relationship Id="rId16" Type="http://schemas.openxmlformats.org/officeDocument/2006/relationships/tags" Target="../tags/tag295.xml"/><Relationship Id="rId15" Type="http://schemas.openxmlformats.org/officeDocument/2006/relationships/tags" Target="../tags/tag294.xml"/><Relationship Id="rId14" Type="http://schemas.openxmlformats.org/officeDocument/2006/relationships/tags" Target="../tags/tag293.xml"/><Relationship Id="rId13" Type="http://schemas.openxmlformats.org/officeDocument/2006/relationships/tags" Target="../tags/tag292.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0.xml"/></Relationships>
</file>

<file path=ppt/slides/_rels/slide28.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image" Target="../media/image19.png"/><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7" Type="http://schemas.openxmlformats.org/officeDocument/2006/relationships/slideLayout" Target="../slideLayouts/slideLayout2.xml"/><Relationship Id="rId16" Type="http://schemas.openxmlformats.org/officeDocument/2006/relationships/image" Target="../media/image21.png"/><Relationship Id="rId15" Type="http://schemas.openxmlformats.org/officeDocument/2006/relationships/tags" Target="../tags/tag312.xml"/><Relationship Id="rId14" Type="http://schemas.openxmlformats.org/officeDocument/2006/relationships/tags" Target="../tags/tag311.xml"/><Relationship Id="rId13" Type="http://schemas.openxmlformats.org/officeDocument/2006/relationships/tags" Target="../tags/tag310.xml"/><Relationship Id="rId12" Type="http://schemas.openxmlformats.org/officeDocument/2006/relationships/image" Target="../media/image20.png"/><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tags" Target="../tags/tag300.xml"/></Relationships>
</file>

<file path=ppt/slides/_rels/slide29.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tags" Target="../tags/tag314.xml"/><Relationship Id="rId18" Type="http://schemas.openxmlformats.org/officeDocument/2006/relationships/slideLayout" Target="../slideLayouts/slideLayout2.xml"/><Relationship Id="rId17" Type="http://schemas.openxmlformats.org/officeDocument/2006/relationships/tags" Target="../tags/tag329.xml"/><Relationship Id="rId16" Type="http://schemas.openxmlformats.org/officeDocument/2006/relationships/tags" Target="../tags/tag328.xml"/><Relationship Id="rId15" Type="http://schemas.openxmlformats.org/officeDocument/2006/relationships/tags" Target="../tags/tag327.xml"/><Relationship Id="rId14" Type="http://schemas.openxmlformats.org/officeDocument/2006/relationships/tags" Target="../tags/tag326.xml"/><Relationship Id="rId13" Type="http://schemas.openxmlformats.org/officeDocument/2006/relationships/tags" Target="../tags/tag325.xml"/><Relationship Id="rId12" Type="http://schemas.openxmlformats.org/officeDocument/2006/relationships/tags" Target="../tags/tag324.xml"/><Relationship Id="rId11" Type="http://schemas.openxmlformats.org/officeDocument/2006/relationships/tags" Target="../tags/tag323.xml"/><Relationship Id="rId10" Type="http://schemas.openxmlformats.org/officeDocument/2006/relationships/tags" Target="../tags/tag322.xml"/><Relationship Id="rId1" Type="http://schemas.openxmlformats.org/officeDocument/2006/relationships/tags" Target="../tags/tag3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6" Type="http://schemas.openxmlformats.org/officeDocument/2006/relationships/slideLayout" Target="../slideLayouts/slideLayout2.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tags" Target="../tags/tag330.xml"/></Relationships>
</file>

<file path=ppt/slides/_rels/slide31.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 Type="http://schemas.openxmlformats.org/officeDocument/2006/relationships/tags" Target="../tags/tag346.xml"/><Relationship Id="rId17" Type="http://schemas.openxmlformats.org/officeDocument/2006/relationships/slideLayout" Target="../slideLayouts/slideLayout2.xml"/><Relationship Id="rId16" Type="http://schemas.openxmlformats.org/officeDocument/2006/relationships/tags" Target="../tags/tag360.xml"/><Relationship Id="rId15" Type="http://schemas.openxmlformats.org/officeDocument/2006/relationships/tags" Target="../tags/tag359.xml"/><Relationship Id="rId14" Type="http://schemas.openxmlformats.org/officeDocument/2006/relationships/tags" Target="../tags/tag358.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tags" Target="../tags/tag345.xml"/></Relationships>
</file>

<file path=ppt/slides/_rels/slide32.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5" Type="http://schemas.openxmlformats.org/officeDocument/2006/relationships/slideLayout" Target="../slideLayouts/slideLayout2.xml"/><Relationship Id="rId24" Type="http://schemas.openxmlformats.org/officeDocument/2006/relationships/tags" Target="../tags/tag384.xml"/><Relationship Id="rId23" Type="http://schemas.openxmlformats.org/officeDocument/2006/relationships/tags" Target="../tags/tag383.xml"/><Relationship Id="rId22" Type="http://schemas.openxmlformats.org/officeDocument/2006/relationships/tags" Target="../tags/tag382.xml"/><Relationship Id="rId21" Type="http://schemas.openxmlformats.org/officeDocument/2006/relationships/tags" Target="../tags/tag381.xml"/><Relationship Id="rId20" Type="http://schemas.openxmlformats.org/officeDocument/2006/relationships/tags" Target="../tags/tag380.xml"/><Relationship Id="rId2" Type="http://schemas.openxmlformats.org/officeDocument/2006/relationships/tags" Target="../tags/tag362.xml"/><Relationship Id="rId19" Type="http://schemas.openxmlformats.org/officeDocument/2006/relationships/tags" Target="../tags/tag379.xml"/><Relationship Id="rId18" Type="http://schemas.openxmlformats.org/officeDocument/2006/relationships/tags" Target="../tags/tag378.xml"/><Relationship Id="rId17" Type="http://schemas.openxmlformats.org/officeDocument/2006/relationships/tags" Target="../tags/tag377.xml"/><Relationship Id="rId16" Type="http://schemas.openxmlformats.org/officeDocument/2006/relationships/tags" Target="../tags/tag376.xml"/><Relationship Id="rId15" Type="http://schemas.openxmlformats.org/officeDocument/2006/relationships/tags" Target="../tags/tag375.xml"/><Relationship Id="rId14" Type="http://schemas.openxmlformats.org/officeDocument/2006/relationships/tags" Target="../tags/tag374.xml"/><Relationship Id="rId13" Type="http://schemas.openxmlformats.org/officeDocument/2006/relationships/tags" Target="../tags/tag373.xml"/><Relationship Id="rId12" Type="http://schemas.openxmlformats.org/officeDocument/2006/relationships/tags" Target="../tags/tag372.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tags" Target="../tags/tag361.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s>
</file>

<file path=ppt/slides/_rels/slide34.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5" Type="http://schemas.openxmlformats.org/officeDocument/2006/relationships/slideLayout" Target="../slideLayouts/slideLayout2.xml"/><Relationship Id="rId44" Type="http://schemas.openxmlformats.org/officeDocument/2006/relationships/tags" Target="../tags/tag421.xml"/><Relationship Id="rId43" Type="http://schemas.openxmlformats.org/officeDocument/2006/relationships/tags" Target="../tags/tag420.xml"/><Relationship Id="rId42" Type="http://schemas.openxmlformats.org/officeDocument/2006/relationships/tags" Target="../tags/tag419.xml"/><Relationship Id="rId41" Type="http://schemas.openxmlformats.org/officeDocument/2006/relationships/tags" Target="../tags/tag418.xml"/><Relationship Id="rId40" Type="http://schemas.openxmlformats.org/officeDocument/2006/relationships/tags" Target="../tags/tag417.xml"/><Relationship Id="rId4" Type="http://schemas.openxmlformats.org/officeDocument/2006/relationships/tags" Target="../tags/tag392.xml"/><Relationship Id="rId39" Type="http://schemas.openxmlformats.org/officeDocument/2006/relationships/image" Target="../media/image14.svg"/><Relationship Id="rId38" Type="http://schemas.openxmlformats.org/officeDocument/2006/relationships/image" Target="../media/image13.png"/><Relationship Id="rId37" Type="http://schemas.openxmlformats.org/officeDocument/2006/relationships/tags" Target="../tags/tag416.xml"/><Relationship Id="rId36" Type="http://schemas.openxmlformats.org/officeDocument/2006/relationships/image" Target="../media/image27.svg"/><Relationship Id="rId35" Type="http://schemas.openxmlformats.org/officeDocument/2006/relationships/image" Target="../media/image26.png"/><Relationship Id="rId34" Type="http://schemas.openxmlformats.org/officeDocument/2006/relationships/tags" Target="../tags/tag415.xml"/><Relationship Id="rId33" Type="http://schemas.openxmlformats.org/officeDocument/2006/relationships/image" Target="../media/image25.svg"/><Relationship Id="rId32" Type="http://schemas.openxmlformats.org/officeDocument/2006/relationships/image" Target="../media/image24.png"/><Relationship Id="rId31" Type="http://schemas.openxmlformats.org/officeDocument/2006/relationships/tags" Target="../tags/tag414.xml"/><Relationship Id="rId30" Type="http://schemas.openxmlformats.org/officeDocument/2006/relationships/image" Target="../media/image23.svg"/><Relationship Id="rId3" Type="http://schemas.openxmlformats.org/officeDocument/2006/relationships/tags" Target="../tags/tag391.xml"/><Relationship Id="rId29" Type="http://schemas.openxmlformats.org/officeDocument/2006/relationships/image" Target="../media/image15.png"/><Relationship Id="rId28" Type="http://schemas.openxmlformats.org/officeDocument/2006/relationships/tags" Target="../tags/tag413.xml"/><Relationship Id="rId27" Type="http://schemas.openxmlformats.org/officeDocument/2006/relationships/image" Target="../media/image17.png"/><Relationship Id="rId26" Type="http://schemas.openxmlformats.org/officeDocument/2006/relationships/tags" Target="../tags/tag412.xml"/><Relationship Id="rId25" Type="http://schemas.openxmlformats.org/officeDocument/2006/relationships/image" Target="../media/image22.svg"/><Relationship Id="rId24" Type="http://schemas.openxmlformats.org/officeDocument/2006/relationships/image" Target="../media/image11.png"/><Relationship Id="rId23" Type="http://schemas.openxmlformats.org/officeDocument/2006/relationships/tags" Target="../tags/tag411.xml"/><Relationship Id="rId22" Type="http://schemas.openxmlformats.org/officeDocument/2006/relationships/tags" Target="../tags/tag410.xml"/><Relationship Id="rId21" Type="http://schemas.openxmlformats.org/officeDocument/2006/relationships/tags" Target="../tags/tag409.xml"/><Relationship Id="rId20" Type="http://schemas.openxmlformats.org/officeDocument/2006/relationships/tags" Target="../tags/tag408.xml"/><Relationship Id="rId2" Type="http://schemas.openxmlformats.org/officeDocument/2006/relationships/tags" Target="../tags/tag390.xml"/><Relationship Id="rId19" Type="http://schemas.openxmlformats.org/officeDocument/2006/relationships/tags" Target="../tags/tag407.xml"/><Relationship Id="rId18" Type="http://schemas.openxmlformats.org/officeDocument/2006/relationships/tags" Target="../tags/tag406.xml"/><Relationship Id="rId17" Type="http://schemas.openxmlformats.org/officeDocument/2006/relationships/tags" Target="../tags/tag405.xml"/><Relationship Id="rId16" Type="http://schemas.openxmlformats.org/officeDocument/2006/relationships/tags" Target="../tags/tag404.xml"/><Relationship Id="rId15" Type="http://schemas.openxmlformats.org/officeDocument/2006/relationships/tags" Target="../tags/tag403.xml"/><Relationship Id="rId14" Type="http://schemas.openxmlformats.org/officeDocument/2006/relationships/tags" Target="../tags/tag402.xml"/><Relationship Id="rId13" Type="http://schemas.openxmlformats.org/officeDocument/2006/relationships/tags" Target="../tags/tag401.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89.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tags" Target="../tags/tag422.xml"/></Relationships>
</file>

<file path=ppt/slides/_rels/slide36.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3" Type="http://schemas.openxmlformats.org/officeDocument/2006/relationships/tags" Target="../tags/tag428.xml"/><Relationship Id="rId2" Type="http://schemas.openxmlformats.org/officeDocument/2006/relationships/tags" Target="../tags/tag427.xml"/><Relationship Id="rId19" Type="http://schemas.openxmlformats.org/officeDocument/2006/relationships/slideLayout" Target="../slideLayouts/slideLayout2.xml"/><Relationship Id="rId18" Type="http://schemas.openxmlformats.org/officeDocument/2006/relationships/tags" Target="../tags/tag443.xml"/><Relationship Id="rId17" Type="http://schemas.openxmlformats.org/officeDocument/2006/relationships/tags" Target="../tags/tag442.xml"/><Relationship Id="rId16" Type="http://schemas.openxmlformats.org/officeDocument/2006/relationships/tags" Target="../tags/tag441.xml"/><Relationship Id="rId15" Type="http://schemas.openxmlformats.org/officeDocument/2006/relationships/tags" Target="../tags/tag440.xml"/><Relationship Id="rId14" Type="http://schemas.openxmlformats.org/officeDocument/2006/relationships/tags" Target="../tags/tag439.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tags" Target="../tags/tag426.xml"/></Relationships>
</file>

<file path=ppt/slides/_rels/slide37.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image" Target="../media/image29.png"/><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5" Type="http://schemas.openxmlformats.org/officeDocument/2006/relationships/slideLayout" Target="../slideLayouts/slideLayout2.xml"/><Relationship Id="rId14" Type="http://schemas.openxmlformats.org/officeDocument/2006/relationships/tags" Target="../tags/tag455.xml"/><Relationship Id="rId13" Type="http://schemas.openxmlformats.org/officeDocument/2006/relationships/tags" Target="../tags/tag454.xml"/><Relationship Id="rId12" Type="http://schemas.openxmlformats.org/officeDocument/2006/relationships/image" Target="../media/image30.png"/><Relationship Id="rId11" Type="http://schemas.openxmlformats.org/officeDocument/2006/relationships/tags" Target="../tags/tag453.xml"/><Relationship Id="rId10" Type="http://schemas.openxmlformats.org/officeDocument/2006/relationships/tags" Target="../tags/tag452.xml"/><Relationship Id="rId1" Type="http://schemas.openxmlformats.org/officeDocument/2006/relationships/tags" Target="../tags/tag444.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tags" Target="../tags/tag456.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s>
</file>

<file path=ppt/slides/_rels/slide41.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tags" Target="../tags/tag475.xml"/><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0" Type="http://schemas.openxmlformats.org/officeDocument/2006/relationships/slideLayout" Target="../slideLayouts/slideLayout2.xml"/><Relationship Id="rId1" Type="http://schemas.openxmlformats.org/officeDocument/2006/relationships/tags" Target="../tags/tag471.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84.xml"/><Relationship Id="rId5" Type="http://schemas.openxmlformats.org/officeDocument/2006/relationships/tags" Target="../tags/tag483.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tags" Target="../tags/tag492.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00.xml"/><Relationship Id="rId2" Type="http://schemas.openxmlformats.org/officeDocument/2006/relationships/tags" Target="../tags/tag499.xml"/><Relationship Id="rId1" Type="http://schemas.openxmlformats.org/officeDocument/2006/relationships/tags" Target="../tags/tag498.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4.png"/><Relationship Id="rId7" Type="http://schemas.openxmlformats.org/officeDocument/2006/relationships/tags" Target="../tags/tag506.xml"/><Relationship Id="rId6" Type="http://schemas.openxmlformats.org/officeDocument/2006/relationships/image" Target="../media/image33.png"/><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s>
</file>

<file path=ppt/slides/_rels/slide49.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0" Type="http://schemas.openxmlformats.org/officeDocument/2006/relationships/slideLayout" Target="../slideLayouts/slideLayout2.xml"/><Relationship Id="rId1" Type="http://schemas.openxmlformats.org/officeDocument/2006/relationships/tags" Target="../tags/tag51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9" Type="http://schemas.openxmlformats.org/officeDocument/2006/relationships/image" Target="../media/image38.png"/><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image" Target="../media/image37.png"/><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0" Type="http://schemas.openxmlformats.org/officeDocument/2006/relationships/slideLayout" Target="../slideLayouts/slideLayout2.xml"/><Relationship Id="rId1" Type="http://schemas.openxmlformats.org/officeDocument/2006/relationships/tags" Target="../tags/tag519.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0.png"/><Relationship Id="rId7" Type="http://schemas.openxmlformats.org/officeDocument/2006/relationships/tags" Target="../tags/tag531.xml"/><Relationship Id="rId6" Type="http://schemas.openxmlformats.org/officeDocument/2006/relationships/image" Target="../media/image39.png"/><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tags" Target="../tags/tag527.xml"/><Relationship Id="rId1" Type="http://schemas.openxmlformats.org/officeDocument/2006/relationships/tags" Target="../tags/tag526.xml"/></Relationships>
</file>

<file path=ppt/slides/_rels/slide5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41.png"/><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41.xml"/><Relationship Id="rId4" Type="http://schemas.openxmlformats.org/officeDocument/2006/relationships/tags" Target="../tags/tag540.xml"/><Relationship Id="rId3" Type="http://schemas.openxmlformats.org/officeDocument/2006/relationships/tags" Target="../tags/tag539.xml"/><Relationship Id="rId2" Type="http://schemas.openxmlformats.org/officeDocument/2006/relationships/image" Target="../media/image42.png"/><Relationship Id="rId1" Type="http://schemas.openxmlformats.org/officeDocument/2006/relationships/tags" Target="../tags/tag538.xml"/></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6.png"/><Relationship Id="rId7" Type="http://schemas.openxmlformats.org/officeDocument/2006/relationships/tags" Target="../tags/tag557.xml"/><Relationship Id="rId6" Type="http://schemas.openxmlformats.org/officeDocument/2006/relationships/image" Target="../media/image45.png"/><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tags" Target="../tags/tag554.xml"/><Relationship Id="rId2" Type="http://schemas.openxmlformats.org/officeDocument/2006/relationships/tags" Target="../tags/tag553.xml"/><Relationship Id="rId1" Type="http://schemas.openxmlformats.org/officeDocument/2006/relationships/tags" Target="../tags/tag552.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 Type="http://schemas.openxmlformats.org/officeDocument/2006/relationships/tags" Target="../tags/tag558.xml"/></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 Type="http://schemas.openxmlformats.org/officeDocument/2006/relationships/tags" Target="../tags/tag562.xml"/></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tags" Target="../tags/tag570.xml"/><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50.png"/><Relationship Id="rId7" Type="http://schemas.openxmlformats.org/officeDocument/2006/relationships/tags" Target="../tags/tag576.xml"/><Relationship Id="rId6" Type="http://schemas.openxmlformats.org/officeDocument/2006/relationships/image" Target="../media/image49.png"/><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52.png"/><Relationship Id="rId7" Type="http://schemas.openxmlformats.org/officeDocument/2006/relationships/tags" Target="../tags/tag582.xml"/><Relationship Id="rId6" Type="http://schemas.openxmlformats.org/officeDocument/2006/relationships/image" Target="../media/image51.png"/><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tags" Target="../tags/tag577.xml"/></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tags" Target="../tags/tag587.xml"/><Relationship Id="rId4" Type="http://schemas.openxmlformats.org/officeDocument/2006/relationships/tags" Target="../tags/tag586.xml"/><Relationship Id="rId3" Type="http://schemas.openxmlformats.org/officeDocument/2006/relationships/tags" Target="../tags/tag585.xml"/><Relationship Id="rId2" Type="http://schemas.openxmlformats.org/officeDocument/2006/relationships/tags" Target="../tags/tag584.xml"/><Relationship Id="rId1" Type="http://schemas.openxmlformats.org/officeDocument/2006/relationships/tags" Target="../tags/tag583.xml"/></Relationships>
</file>

<file path=ppt/slides/_rels/slide6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54.png"/><Relationship Id="rId6" Type="http://schemas.openxmlformats.org/officeDocument/2006/relationships/tags" Target="../tags/tag593.xml"/><Relationship Id="rId5" Type="http://schemas.openxmlformats.org/officeDocument/2006/relationships/tags" Target="../tags/tag592.xml"/><Relationship Id="rId4" Type="http://schemas.openxmlformats.org/officeDocument/2006/relationships/tags" Target="../tags/tag591.xml"/><Relationship Id="rId3" Type="http://schemas.openxmlformats.org/officeDocument/2006/relationships/tags" Target="../tags/tag590.xml"/><Relationship Id="rId2" Type="http://schemas.openxmlformats.org/officeDocument/2006/relationships/tags" Target="../tags/tag589.xml"/><Relationship Id="rId1" Type="http://schemas.openxmlformats.org/officeDocument/2006/relationships/tags" Target="../tags/tag588.xml"/></Relationships>
</file>

<file path=ppt/slides/_rels/slide6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s>
</file>

<file path=ppt/slides/_rels/slide6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tags" Target="../tags/tag601.xml"/><Relationship Id="rId2" Type="http://schemas.openxmlformats.org/officeDocument/2006/relationships/tags" Target="../tags/tag600.xml"/><Relationship Id="rId1" Type="http://schemas.openxmlformats.org/officeDocument/2006/relationships/tags" Target="../tags/tag599.xml"/></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07.xml"/><Relationship Id="rId3" Type="http://schemas.openxmlformats.org/officeDocument/2006/relationships/tags" Target="../tags/tag606.xml"/><Relationship Id="rId2" Type="http://schemas.openxmlformats.org/officeDocument/2006/relationships/tags" Target="../tags/tag605.xml"/><Relationship Id="rId1" Type="http://schemas.openxmlformats.org/officeDocument/2006/relationships/tags" Target="../tags/tag604.xml"/></Relationships>
</file>

<file path=ppt/slides/_rels/slide6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12.xml"/><Relationship Id="rId4" Type="http://schemas.openxmlformats.org/officeDocument/2006/relationships/tags" Target="../tags/tag611.xml"/><Relationship Id="rId3" Type="http://schemas.openxmlformats.org/officeDocument/2006/relationships/tags" Target="../tags/tag610.xml"/><Relationship Id="rId2" Type="http://schemas.openxmlformats.org/officeDocument/2006/relationships/tags" Target="../tags/tag609.xml"/><Relationship Id="rId1" Type="http://schemas.openxmlformats.org/officeDocument/2006/relationships/tags" Target="../tags/tag608.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16.xml"/><Relationship Id="rId3" Type="http://schemas.openxmlformats.org/officeDocument/2006/relationships/tags" Target="../tags/tag615.xml"/><Relationship Id="rId2" Type="http://schemas.openxmlformats.org/officeDocument/2006/relationships/tags" Target="../tags/tag614.xml"/><Relationship Id="rId1" Type="http://schemas.openxmlformats.org/officeDocument/2006/relationships/tags" Target="../tags/tag613.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20.xml"/><Relationship Id="rId3" Type="http://schemas.openxmlformats.org/officeDocument/2006/relationships/tags" Target="../tags/tag619.xml"/><Relationship Id="rId2" Type="http://schemas.openxmlformats.org/officeDocument/2006/relationships/tags" Target="../tags/tag618.xml"/><Relationship Id="rId1" Type="http://schemas.openxmlformats.org/officeDocument/2006/relationships/tags" Target="../tags/tag617.xml"/></Relationships>
</file>

<file path=ppt/slides/_rels/slide7.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2" Type="http://schemas.openxmlformats.org/officeDocument/2006/relationships/slideLayout" Target="../slideLayouts/slideLayout2.xml"/><Relationship Id="rId21" Type="http://schemas.openxmlformats.org/officeDocument/2006/relationships/tags" Target="../tags/tag34.xml"/><Relationship Id="rId20" Type="http://schemas.openxmlformats.org/officeDocument/2006/relationships/tags" Target="../tags/tag33.xml"/><Relationship Id="rId2" Type="http://schemas.openxmlformats.org/officeDocument/2006/relationships/tags" Target="../tags/tag15.xml"/><Relationship Id="rId19" Type="http://schemas.openxmlformats.org/officeDocument/2006/relationships/tags" Target="../tags/tag32.xml"/><Relationship Id="rId18" Type="http://schemas.openxmlformats.org/officeDocument/2006/relationships/tags" Target="../tags/tag31.xml"/><Relationship Id="rId17" Type="http://schemas.openxmlformats.org/officeDocument/2006/relationships/tags" Target="../tags/tag30.xml"/><Relationship Id="rId16" Type="http://schemas.openxmlformats.org/officeDocument/2006/relationships/tags" Target="../tags/tag29.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4.xml"/></Relationships>
</file>

<file path=ppt/slides/_rels/slide70.xml.rels><?xml version="1.0" encoding="UTF-8" standalone="yes"?>
<Relationships xmlns="http://schemas.openxmlformats.org/package/2006/relationships"><Relationship Id="rId9" Type="http://schemas.openxmlformats.org/officeDocument/2006/relationships/image" Target="../media/image57.png"/><Relationship Id="rId8" Type="http://schemas.openxmlformats.org/officeDocument/2006/relationships/tags" Target="../tags/tag627.xml"/><Relationship Id="rId7" Type="http://schemas.openxmlformats.org/officeDocument/2006/relationships/image" Target="../media/image56.png"/><Relationship Id="rId6" Type="http://schemas.openxmlformats.org/officeDocument/2006/relationships/tags" Target="../tags/tag626.xml"/><Relationship Id="rId5" Type="http://schemas.openxmlformats.org/officeDocument/2006/relationships/tags" Target="../tags/tag625.xml"/><Relationship Id="rId4" Type="http://schemas.openxmlformats.org/officeDocument/2006/relationships/tags" Target="../tags/tag624.xml"/><Relationship Id="rId3" Type="http://schemas.openxmlformats.org/officeDocument/2006/relationships/tags" Target="../tags/tag623.xml"/><Relationship Id="rId2" Type="http://schemas.openxmlformats.org/officeDocument/2006/relationships/tags" Target="../tags/tag622.xml"/><Relationship Id="rId10" Type="http://schemas.openxmlformats.org/officeDocument/2006/relationships/slideLayout" Target="../slideLayouts/slideLayout2.xml"/><Relationship Id="rId1" Type="http://schemas.openxmlformats.org/officeDocument/2006/relationships/tags" Target="../tags/tag621.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31.xml"/><Relationship Id="rId3" Type="http://schemas.openxmlformats.org/officeDocument/2006/relationships/tags" Target="../tags/tag630.xml"/><Relationship Id="rId2" Type="http://schemas.openxmlformats.org/officeDocument/2006/relationships/tags" Target="../tags/tag629.xml"/><Relationship Id="rId1" Type="http://schemas.openxmlformats.org/officeDocument/2006/relationships/tags" Target="../tags/tag628.xml"/></Relationships>
</file>

<file path=ppt/slides/_rels/slide7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36.xml"/><Relationship Id="rId4" Type="http://schemas.openxmlformats.org/officeDocument/2006/relationships/tags" Target="../tags/tag635.xml"/><Relationship Id="rId3" Type="http://schemas.openxmlformats.org/officeDocument/2006/relationships/tags" Target="../tags/tag634.xml"/><Relationship Id="rId2" Type="http://schemas.openxmlformats.org/officeDocument/2006/relationships/tags" Target="../tags/tag633.xml"/><Relationship Id="rId1" Type="http://schemas.openxmlformats.org/officeDocument/2006/relationships/tags" Target="../tags/tag632.xml"/></Relationships>
</file>

<file path=ppt/slides/_rels/slide7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tags" Target="../tags/tag640.xml"/><Relationship Id="rId3" Type="http://schemas.openxmlformats.org/officeDocument/2006/relationships/tags" Target="../tags/tag639.xml"/><Relationship Id="rId2" Type="http://schemas.openxmlformats.org/officeDocument/2006/relationships/tags" Target="../tags/tag638.xml"/><Relationship Id="rId1" Type="http://schemas.openxmlformats.org/officeDocument/2006/relationships/tags" Target="../tags/tag637.xml"/></Relationships>
</file>

<file path=ppt/slides/_rels/slide7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tags" Target="../tags/tag641.xml"/></Relationships>
</file>

<file path=ppt/slides/_rels/slide7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53.xml"/><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6.xml"/><Relationship Id="rId2" Type="http://schemas.openxmlformats.org/officeDocument/2006/relationships/tags" Target="../tags/tag655.xml"/><Relationship Id="rId1" Type="http://schemas.openxmlformats.org/officeDocument/2006/relationships/tags" Target="../tags/tag654.xml"/></Relationships>
</file>

<file path=ppt/slides/_rels/slide7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62.png"/><Relationship Id="rId6" Type="http://schemas.openxmlformats.org/officeDocument/2006/relationships/tags" Target="../tags/tag661.xml"/><Relationship Id="rId5" Type="http://schemas.openxmlformats.org/officeDocument/2006/relationships/image" Target="../media/image61.png"/><Relationship Id="rId4" Type="http://schemas.openxmlformats.org/officeDocument/2006/relationships/tags" Target="../tags/tag660.xml"/><Relationship Id="rId3" Type="http://schemas.openxmlformats.org/officeDocument/2006/relationships/tags" Target="../tags/tag659.xml"/><Relationship Id="rId2" Type="http://schemas.openxmlformats.org/officeDocument/2006/relationships/tags" Target="../tags/tag658.xml"/><Relationship Id="rId1" Type="http://schemas.openxmlformats.org/officeDocument/2006/relationships/tags" Target="../tags/tag657.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64.xml"/><Relationship Id="rId2" Type="http://schemas.openxmlformats.org/officeDocument/2006/relationships/tags" Target="../tags/tag663.xml"/><Relationship Id="rId1" Type="http://schemas.openxmlformats.org/officeDocument/2006/relationships/tags" Target="../tags/tag66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80.xml.rels><?xml version="1.0" encoding="UTF-8" standalone="yes"?>
<Relationships xmlns="http://schemas.openxmlformats.org/package/2006/relationships"><Relationship Id="rId9" Type="http://schemas.openxmlformats.org/officeDocument/2006/relationships/image" Target="../media/image64.png"/><Relationship Id="rId8" Type="http://schemas.openxmlformats.org/officeDocument/2006/relationships/tags" Target="../tags/tag671.xml"/><Relationship Id="rId7" Type="http://schemas.openxmlformats.org/officeDocument/2006/relationships/image" Target="../media/image63.png"/><Relationship Id="rId6" Type="http://schemas.openxmlformats.org/officeDocument/2006/relationships/tags" Target="../tags/tag670.xml"/><Relationship Id="rId5" Type="http://schemas.openxmlformats.org/officeDocument/2006/relationships/tags" Target="../tags/tag669.xml"/><Relationship Id="rId4" Type="http://schemas.openxmlformats.org/officeDocument/2006/relationships/tags" Target="../tags/tag668.xml"/><Relationship Id="rId3" Type="http://schemas.openxmlformats.org/officeDocument/2006/relationships/tags" Target="../tags/tag667.xml"/><Relationship Id="rId2" Type="http://schemas.openxmlformats.org/officeDocument/2006/relationships/tags" Target="../tags/tag666.xml"/><Relationship Id="rId10" Type="http://schemas.openxmlformats.org/officeDocument/2006/relationships/slideLayout" Target="../slideLayouts/slideLayout2.xml"/><Relationship Id="rId1" Type="http://schemas.openxmlformats.org/officeDocument/2006/relationships/tags" Target="../tags/tag665.xml"/></Relationships>
</file>

<file path=ppt/slides/_rels/slide8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tags" Target="../tags/tag673.xml"/><Relationship Id="rId1" Type="http://schemas.openxmlformats.org/officeDocument/2006/relationships/tags" Target="../tags/tag672.xml"/></Relationships>
</file>

<file path=ppt/slides/_rels/slide8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67.png"/><Relationship Id="rId6" Type="http://schemas.openxmlformats.org/officeDocument/2006/relationships/tags" Target="../tags/tag681.xml"/><Relationship Id="rId5" Type="http://schemas.openxmlformats.org/officeDocument/2006/relationships/image" Target="../media/image66.png"/><Relationship Id="rId4" Type="http://schemas.openxmlformats.org/officeDocument/2006/relationships/tags" Target="../tags/tag680.xml"/><Relationship Id="rId3" Type="http://schemas.openxmlformats.org/officeDocument/2006/relationships/tags" Target="../tags/tag679.xml"/><Relationship Id="rId2" Type="http://schemas.openxmlformats.org/officeDocument/2006/relationships/tags" Target="../tags/tag678.xml"/><Relationship Id="rId1" Type="http://schemas.openxmlformats.org/officeDocument/2006/relationships/tags" Target="../tags/tag677.xml"/></Relationships>
</file>

<file path=ppt/slides/_rels/slide8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86.xml"/><Relationship Id="rId4" Type="http://schemas.openxmlformats.org/officeDocument/2006/relationships/tags" Target="../tags/tag685.xml"/><Relationship Id="rId3" Type="http://schemas.openxmlformats.org/officeDocument/2006/relationships/tags" Target="../tags/tag684.xml"/><Relationship Id="rId2" Type="http://schemas.openxmlformats.org/officeDocument/2006/relationships/tags" Target="../tags/tag683.xml"/><Relationship Id="rId1" Type="http://schemas.openxmlformats.org/officeDocument/2006/relationships/tags" Target="../tags/tag682.xml"/></Relationships>
</file>

<file path=ppt/slides/_rels/slide84.xml.rels><?xml version="1.0" encoding="UTF-8" standalone="yes"?>
<Relationships xmlns="http://schemas.openxmlformats.org/package/2006/relationships"><Relationship Id="rId9" Type="http://schemas.openxmlformats.org/officeDocument/2006/relationships/tags" Target="../tags/tag695.xml"/><Relationship Id="rId8" Type="http://schemas.openxmlformats.org/officeDocument/2006/relationships/tags" Target="../tags/tag694.xml"/><Relationship Id="rId7" Type="http://schemas.openxmlformats.org/officeDocument/2006/relationships/tags" Target="../tags/tag693.xml"/><Relationship Id="rId6" Type="http://schemas.openxmlformats.org/officeDocument/2006/relationships/tags" Target="../tags/tag692.xml"/><Relationship Id="rId5" Type="http://schemas.openxmlformats.org/officeDocument/2006/relationships/tags" Target="../tags/tag691.xml"/><Relationship Id="rId4" Type="http://schemas.openxmlformats.org/officeDocument/2006/relationships/tags" Target="../tags/tag690.xml"/><Relationship Id="rId3" Type="http://schemas.openxmlformats.org/officeDocument/2006/relationships/tags" Target="../tags/tag689.xml"/><Relationship Id="rId2" Type="http://schemas.openxmlformats.org/officeDocument/2006/relationships/tags" Target="../tags/tag688.xml"/><Relationship Id="rId18" Type="http://schemas.openxmlformats.org/officeDocument/2006/relationships/slideLayout" Target="../slideLayouts/slideLayout2.xml"/><Relationship Id="rId17" Type="http://schemas.openxmlformats.org/officeDocument/2006/relationships/tags" Target="../tags/tag703.xml"/><Relationship Id="rId16" Type="http://schemas.openxmlformats.org/officeDocument/2006/relationships/tags" Target="../tags/tag702.xml"/><Relationship Id="rId15" Type="http://schemas.openxmlformats.org/officeDocument/2006/relationships/tags" Target="../tags/tag701.xml"/><Relationship Id="rId14" Type="http://schemas.openxmlformats.org/officeDocument/2006/relationships/tags" Target="../tags/tag700.xml"/><Relationship Id="rId13" Type="http://schemas.openxmlformats.org/officeDocument/2006/relationships/tags" Target="../tags/tag699.xml"/><Relationship Id="rId12" Type="http://schemas.openxmlformats.org/officeDocument/2006/relationships/tags" Target="../tags/tag698.xml"/><Relationship Id="rId11" Type="http://schemas.openxmlformats.org/officeDocument/2006/relationships/tags" Target="../tags/tag697.xml"/><Relationship Id="rId10" Type="http://schemas.openxmlformats.org/officeDocument/2006/relationships/tags" Target="../tags/tag696.xml"/><Relationship Id="rId1" Type="http://schemas.openxmlformats.org/officeDocument/2006/relationships/tags" Target="../tags/tag687.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6.xml"/><Relationship Id="rId2" Type="http://schemas.openxmlformats.org/officeDocument/2006/relationships/tags" Target="../tags/tag705.xml"/><Relationship Id="rId1" Type="http://schemas.openxmlformats.org/officeDocument/2006/relationships/tags" Target="../tags/tag704.xml"/></Relationships>
</file>

<file path=ppt/slides/_rels/slide86.xml.rels><?xml version="1.0" encoding="UTF-8" standalone="yes"?>
<Relationships xmlns="http://schemas.openxmlformats.org/package/2006/relationships"><Relationship Id="rId9" Type="http://schemas.openxmlformats.org/officeDocument/2006/relationships/tags" Target="../tags/tag712.xml"/><Relationship Id="rId8" Type="http://schemas.openxmlformats.org/officeDocument/2006/relationships/image" Target="../media/image70.svg"/><Relationship Id="rId7" Type="http://schemas.openxmlformats.org/officeDocument/2006/relationships/image" Target="../media/image69.png"/><Relationship Id="rId6" Type="http://schemas.openxmlformats.org/officeDocument/2006/relationships/image" Target="../media/image68.png"/><Relationship Id="rId5" Type="http://schemas.openxmlformats.org/officeDocument/2006/relationships/tags" Target="../tags/tag711.xml"/><Relationship Id="rId4" Type="http://schemas.openxmlformats.org/officeDocument/2006/relationships/tags" Target="../tags/tag710.xml"/><Relationship Id="rId3" Type="http://schemas.openxmlformats.org/officeDocument/2006/relationships/tags" Target="../tags/tag709.xml"/><Relationship Id="rId2" Type="http://schemas.openxmlformats.org/officeDocument/2006/relationships/tags" Target="../tags/tag708.xml"/><Relationship Id="rId19" Type="http://schemas.openxmlformats.org/officeDocument/2006/relationships/slideLayout" Target="../slideLayouts/slideLayout2.xml"/><Relationship Id="rId18" Type="http://schemas.openxmlformats.org/officeDocument/2006/relationships/tags" Target="../tags/tag721.xml"/><Relationship Id="rId17" Type="http://schemas.openxmlformats.org/officeDocument/2006/relationships/tags" Target="../tags/tag720.xml"/><Relationship Id="rId16" Type="http://schemas.openxmlformats.org/officeDocument/2006/relationships/tags" Target="../tags/tag719.xml"/><Relationship Id="rId15" Type="http://schemas.openxmlformats.org/officeDocument/2006/relationships/tags" Target="../tags/tag718.xml"/><Relationship Id="rId14" Type="http://schemas.openxmlformats.org/officeDocument/2006/relationships/tags" Target="../tags/tag717.xml"/><Relationship Id="rId13" Type="http://schemas.openxmlformats.org/officeDocument/2006/relationships/tags" Target="../tags/tag716.xml"/><Relationship Id="rId12" Type="http://schemas.openxmlformats.org/officeDocument/2006/relationships/tags" Target="../tags/tag715.xml"/><Relationship Id="rId11" Type="http://schemas.openxmlformats.org/officeDocument/2006/relationships/tags" Target="../tags/tag714.xml"/><Relationship Id="rId10" Type="http://schemas.openxmlformats.org/officeDocument/2006/relationships/tags" Target="../tags/tag713.xml"/><Relationship Id="rId1" Type="http://schemas.openxmlformats.org/officeDocument/2006/relationships/tags" Target="../tags/tag707.xml"/></Relationships>
</file>

<file path=ppt/slides/_rels/slide8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tags" Target="../tags/tag725.xml"/><Relationship Id="rId3" Type="http://schemas.openxmlformats.org/officeDocument/2006/relationships/tags" Target="../tags/tag724.xml"/><Relationship Id="rId2" Type="http://schemas.openxmlformats.org/officeDocument/2006/relationships/tags" Target="../tags/tag723.xml"/><Relationship Id="rId1" Type="http://schemas.openxmlformats.org/officeDocument/2006/relationships/tags" Target="../tags/tag722.xml"/></Relationships>
</file>

<file path=ppt/slides/_rels/slide8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29.xml"/><Relationship Id="rId3" Type="http://schemas.openxmlformats.org/officeDocument/2006/relationships/tags" Target="../tags/tag728.xml"/><Relationship Id="rId2" Type="http://schemas.openxmlformats.org/officeDocument/2006/relationships/tags" Target="../tags/tag727.xml"/><Relationship Id="rId1" Type="http://schemas.openxmlformats.org/officeDocument/2006/relationships/tags" Target="../tags/tag726.xml"/></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33.xml"/><Relationship Id="rId3" Type="http://schemas.openxmlformats.org/officeDocument/2006/relationships/tags" Target="../tags/tag732.xml"/><Relationship Id="rId2" Type="http://schemas.openxmlformats.org/officeDocument/2006/relationships/tags" Target="../tags/tag731.xml"/><Relationship Id="rId1" Type="http://schemas.openxmlformats.org/officeDocument/2006/relationships/tags" Target="../tags/tag730.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9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740.xml"/><Relationship Id="rId6" Type="http://schemas.openxmlformats.org/officeDocument/2006/relationships/tags" Target="../tags/tag739.xml"/><Relationship Id="rId5" Type="http://schemas.openxmlformats.org/officeDocument/2006/relationships/tags" Target="../tags/tag738.xml"/><Relationship Id="rId4" Type="http://schemas.openxmlformats.org/officeDocument/2006/relationships/tags" Target="../tags/tag737.xml"/><Relationship Id="rId3" Type="http://schemas.openxmlformats.org/officeDocument/2006/relationships/tags" Target="../tags/tag736.xml"/><Relationship Id="rId2" Type="http://schemas.openxmlformats.org/officeDocument/2006/relationships/tags" Target="../tags/tag735.xml"/><Relationship Id="rId1" Type="http://schemas.openxmlformats.org/officeDocument/2006/relationships/tags" Target="../tags/tag734.xml"/></Relationships>
</file>

<file path=ppt/slides/_rels/slide9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tags" Target="../tags/tag744.xml"/><Relationship Id="rId3" Type="http://schemas.openxmlformats.org/officeDocument/2006/relationships/tags" Target="../tags/tag743.xml"/><Relationship Id="rId2" Type="http://schemas.openxmlformats.org/officeDocument/2006/relationships/tags" Target="../tags/tag742.xml"/><Relationship Id="rId1" Type="http://schemas.openxmlformats.org/officeDocument/2006/relationships/tags" Target="../tags/tag741.xml"/></Relationships>
</file>

<file path=ppt/slides/_rels/slide92.xml.rels><?xml version="1.0" encoding="UTF-8" standalone="yes"?>
<Relationships xmlns="http://schemas.openxmlformats.org/package/2006/relationships"><Relationship Id="rId9" Type="http://schemas.openxmlformats.org/officeDocument/2006/relationships/tags" Target="../tags/tag753.xml"/><Relationship Id="rId8" Type="http://schemas.openxmlformats.org/officeDocument/2006/relationships/tags" Target="../tags/tag752.xml"/><Relationship Id="rId7" Type="http://schemas.openxmlformats.org/officeDocument/2006/relationships/tags" Target="../tags/tag751.xml"/><Relationship Id="rId6" Type="http://schemas.openxmlformats.org/officeDocument/2006/relationships/tags" Target="../tags/tag750.xml"/><Relationship Id="rId5" Type="http://schemas.openxmlformats.org/officeDocument/2006/relationships/tags" Target="../tags/tag749.xml"/><Relationship Id="rId4" Type="http://schemas.openxmlformats.org/officeDocument/2006/relationships/tags" Target="../tags/tag748.xml"/><Relationship Id="rId3" Type="http://schemas.openxmlformats.org/officeDocument/2006/relationships/tags" Target="../tags/tag747.xml"/><Relationship Id="rId2" Type="http://schemas.openxmlformats.org/officeDocument/2006/relationships/tags" Target="../tags/tag746.xml"/><Relationship Id="rId17" Type="http://schemas.openxmlformats.org/officeDocument/2006/relationships/slideLayout" Target="../slideLayouts/slideLayout2.xml"/><Relationship Id="rId16" Type="http://schemas.openxmlformats.org/officeDocument/2006/relationships/tags" Target="../tags/tag760.xml"/><Relationship Id="rId15" Type="http://schemas.openxmlformats.org/officeDocument/2006/relationships/tags" Target="../tags/tag759.xml"/><Relationship Id="rId14" Type="http://schemas.openxmlformats.org/officeDocument/2006/relationships/tags" Target="../tags/tag758.xml"/><Relationship Id="rId13" Type="http://schemas.openxmlformats.org/officeDocument/2006/relationships/tags" Target="../tags/tag757.xml"/><Relationship Id="rId12" Type="http://schemas.openxmlformats.org/officeDocument/2006/relationships/tags" Target="../tags/tag756.xml"/><Relationship Id="rId11" Type="http://schemas.openxmlformats.org/officeDocument/2006/relationships/tags" Target="../tags/tag755.xml"/><Relationship Id="rId10" Type="http://schemas.openxmlformats.org/officeDocument/2006/relationships/tags" Target="../tags/tag754.xml"/><Relationship Id="rId1" Type="http://schemas.openxmlformats.org/officeDocument/2006/relationships/tags" Target="../tags/tag745.xml"/></Relationships>
</file>

<file path=ppt/slides/_rels/slide9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tags" Target="../tags/tag765.xml"/><Relationship Id="rId4" Type="http://schemas.openxmlformats.org/officeDocument/2006/relationships/tags" Target="../tags/tag764.xml"/><Relationship Id="rId3" Type="http://schemas.openxmlformats.org/officeDocument/2006/relationships/tags" Target="../tags/tag763.xml"/><Relationship Id="rId2" Type="http://schemas.openxmlformats.org/officeDocument/2006/relationships/tags" Target="../tags/tag762.xml"/><Relationship Id="rId1" Type="http://schemas.openxmlformats.org/officeDocument/2006/relationships/tags" Target="../tags/tag761.xml"/></Relationships>
</file>

<file path=ppt/slides/_rels/slide9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tags" Target="../tags/tag769.xml"/><Relationship Id="rId3" Type="http://schemas.openxmlformats.org/officeDocument/2006/relationships/tags" Target="../tags/tag768.xml"/><Relationship Id="rId2" Type="http://schemas.openxmlformats.org/officeDocument/2006/relationships/tags" Target="../tags/tag767.xml"/><Relationship Id="rId1" Type="http://schemas.openxmlformats.org/officeDocument/2006/relationships/tags" Target="../tags/tag766.xml"/></Relationships>
</file>

<file path=ppt/slides/_rels/slide9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76.png"/><Relationship Id="rId7" Type="http://schemas.openxmlformats.org/officeDocument/2006/relationships/tags" Target="../tags/tag775.xml"/><Relationship Id="rId6" Type="http://schemas.openxmlformats.org/officeDocument/2006/relationships/image" Target="../media/image75.png"/><Relationship Id="rId5" Type="http://schemas.openxmlformats.org/officeDocument/2006/relationships/tags" Target="../tags/tag774.xml"/><Relationship Id="rId4" Type="http://schemas.openxmlformats.org/officeDocument/2006/relationships/tags" Target="../tags/tag773.xml"/><Relationship Id="rId3" Type="http://schemas.openxmlformats.org/officeDocument/2006/relationships/tags" Target="../tags/tag772.xml"/><Relationship Id="rId2" Type="http://schemas.openxmlformats.org/officeDocument/2006/relationships/tags" Target="../tags/tag771.xml"/><Relationship Id="rId1" Type="http://schemas.openxmlformats.org/officeDocument/2006/relationships/tags" Target="../tags/tag770.xml"/></Relationships>
</file>

<file path=ppt/slides/_rels/slide9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tags" Target="../tags/tag780.xml"/><Relationship Id="rId4" Type="http://schemas.openxmlformats.org/officeDocument/2006/relationships/tags" Target="../tags/tag779.xml"/><Relationship Id="rId3" Type="http://schemas.openxmlformats.org/officeDocument/2006/relationships/tags" Target="../tags/tag778.xml"/><Relationship Id="rId2" Type="http://schemas.openxmlformats.org/officeDocument/2006/relationships/tags" Target="../tags/tag777.xml"/><Relationship Id="rId1" Type="http://schemas.openxmlformats.org/officeDocument/2006/relationships/tags" Target="../tags/tag776.xml"/></Relationships>
</file>

<file path=ppt/slides/_rels/slide97.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2.xml"/><Relationship Id="rId7" Type="http://schemas.openxmlformats.org/officeDocument/2006/relationships/image" Target="../media/image79.png"/><Relationship Id="rId6" Type="http://schemas.openxmlformats.org/officeDocument/2006/relationships/tags" Target="../tags/tag784.xml"/><Relationship Id="rId5" Type="http://schemas.openxmlformats.org/officeDocument/2006/relationships/image" Target="../media/image78.wmf"/><Relationship Id="rId4" Type="http://schemas.openxmlformats.org/officeDocument/2006/relationships/oleObject" Target="../embeddings/oleObject1.bin"/><Relationship Id="rId3" Type="http://schemas.openxmlformats.org/officeDocument/2006/relationships/tags" Target="../tags/tag783.xml"/><Relationship Id="rId2" Type="http://schemas.openxmlformats.org/officeDocument/2006/relationships/tags" Target="../tags/tag782.xml"/><Relationship Id="rId1" Type="http://schemas.openxmlformats.org/officeDocument/2006/relationships/tags" Target="../tags/tag781.xml"/></Relationships>
</file>

<file path=ppt/slides/_rels/slide9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tags" Target="../tags/tag788.xml"/><Relationship Id="rId3" Type="http://schemas.openxmlformats.org/officeDocument/2006/relationships/tags" Target="../tags/tag787.xml"/><Relationship Id="rId2" Type="http://schemas.openxmlformats.org/officeDocument/2006/relationships/tags" Target="../tags/tag786.xml"/><Relationship Id="rId1" Type="http://schemas.openxmlformats.org/officeDocument/2006/relationships/tags" Target="../tags/tag785.xml"/></Relationships>
</file>

<file path=ppt/slides/_rels/slide99.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2.xml"/><Relationship Id="rId7" Type="http://schemas.openxmlformats.org/officeDocument/2006/relationships/image" Target="../media/image81.png"/><Relationship Id="rId6" Type="http://schemas.openxmlformats.org/officeDocument/2006/relationships/tags" Target="../tags/tag792.xml"/><Relationship Id="rId5" Type="http://schemas.openxmlformats.org/officeDocument/2006/relationships/image" Target="../media/image78.wmf"/><Relationship Id="rId4" Type="http://schemas.openxmlformats.org/officeDocument/2006/relationships/oleObject" Target="../embeddings/oleObject2.bin"/><Relationship Id="rId3" Type="http://schemas.openxmlformats.org/officeDocument/2006/relationships/tags" Target="../tags/tag791.xml"/><Relationship Id="rId2" Type="http://schemas.openxmlformats.org/officeDocument/2006/relationships/tags" Target="../tags/tag790.xml"/><Relationship Id="rId1" Type="http://schemas.openxmlformats.org/officeDocument/2006/relationships/tags" Target="../tags/tag78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矩形 3"/>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矩形 14"/>
          <p:cNvSpPr/>
          <p:nvPr/>
        </p:nvSpPr>
        <p:spPr>
          <a:xfrm>
            <a:off x="0" y="1972538"/>
            <a:ext cx="4685043" cy="1088390"/>
          </a:xfrm>
          <a:prstGeom prst="rect">
            <a:avLst/>
          </a:prstGeom>
        </p:spPr>
        <p:txBody>
          <a:bodyPr wrap="square">
            <a:spAutoFit/>
          </a:bodyPr>
          <a:lstStyle/>
          <a:p>
            <a:pPr algn="ctr">
              <a:lnSpc>
                <a:spcPct val="120000"/>
              </a:lnSpc>
            </a:pPr>
            <a:r>
              <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财务管理</a:t>
            </a:r>
            <a:endPar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Freeform 7"/>
          <p:cNvSpPr>
            <a:spLocks noEditPoints="1"/>
          </p:cNvSpPr>
          <p:nvPr/>
        </p:nvSpPr>
        <p:spPr bwMode="auto">
          <a:xfrm>
            <a:off x="909014" y="3899620"/>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p:spPr>
        <p:txBody>
          <a:bodyPr vert="horz" wrap="square" lIns="68562" tIns="34281" rIns="68562" bIns="34281" numCol="1" anchor="t" anchorCtr="0" compatLnSpc="1"/>
          <a:lstStyle/>
          <a:p>
            <a:endParaRPr lang="zh-CN" altLang="en-US">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1187450" y="3838575"/>
            <a:ext cx="2008505" cy="374650"/>
          </a:xfrm>
          <a:prstGeom prst="rect">
            <a:avLst/>
          </a:prstGeom>
          <a:noFill/>
        </p:spPr>
        <p:txBody>
          <a:bodyPr wrap="square" lIns="68562" tIns="34281" rIns="68562" bIns="34281" rtlCol="0">
            <a:spAutoFit/>
          </a:bodyPr>
          <a:lstStyle>
            <a:defPPr>
              <a:defRPr lang="zh-CN"/>
            </a:defPPr>
            <a:lvl1pPr>
              <a:defRPr sz="2000">
                <a:solidFill>
                  <a:schemeClr val="accent2"/>
                </a:solidFill>
                <a:latin typeface="+mn-ea"/>
                <a:ea typeface="+mn-ea"/>
              </a:defRPr>
            </a:lvl1pPr>
          </a:lstStyle>
          <a:p>
            <a:r>
              <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主讲教师：</a:t>
            </a:r>
            <a:endPar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750"/>
                                        <p:tgtEl>
                                          <p:spTgt spid="2"/>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5"/>
                                        </p:tgtEl>
                                        <p:attrNameLst>
                                          <p:attrName>ppt_y</p:attrName>
                                        </p:attrNameLst>
                                      </p:cBhvr>
                                      <p:tavLst>
                                        <p:tav tm="0">
                                          <p:val>
                                            <p:strVal val="#ppt_y"/>
                                          </p:val>
                                        </p:tav>
                                        <p:tav tm="100000">
                                          <p:val>
                                            <p:strVal val="#ppt_y"/>
                                          </p:val>
                                        </p:tav>
                                      </p:tavLst>
                                    </p:anim>
                                    <p:anim calcmode="lin" valueType="num">
                                      <p:cBhvr>
                                        <p:cTn id="1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5"/>
                                        </p:tgtEl>
                                      </p:cBhvr>
                                    </p:animEffect>
                                  </p:childTnLst>
                                </p:cTn>
                              </p:par>
                            </p:childTnLst>
                          </p:cTn>
                        </p:par>
                        <p:par>
                          <p:cTn id="20" fill="hold">
                            <p:stCondLst>
                              <p:cond delay="1899"/>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399"/>
                            </p:stCondLst>
                            <p:childTnLst>
                              <p:par>
                                <p:cTn id="27" presetID="31" presetClass="entr" presetSubtype="0"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 calcmode="lin" valueType="num">
                                      <p:cBhvr>
                                        <p:cTn id="31" dur="1000" fill="hold"/>
                                        <p:tgtEl>
                                          <p:spTgt spid="18"/>
                                        </p:tgtEl>
                                        <p:attrNameLst>
                                          <p:attrName>style.rotation</p:attrName>
                                        </p:attrNameLst>
                                      </p:cBhvr>
                                      <p:tavLst>
                                        <p:tav tm="0">
                                          <p:val>
                                            <p:fltVal val="90"/>
                                          </p:val>
                                        </p:tav>
                                        <p:tav tm="100000">
                                          <p:val>
                                            <p:fltVal val="0"/>
                                          </p:val>
                                        </p:tav>
                                      </p:tavLst>
                                    </p:anim>
                                    <p:animEffect transition="in" filter="fade">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5" grpId="0"/>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27330" y="114300"/>
            <a:ext cx="4199890" cy="429260"/>
            <a:chOff x="358" y="180"/>
            <a:chExt cx="6614" cy="676"/>
          </a:xfrm>
        </p:grpSpPr>
        <p:sp>
          <p:nvSpPr>
            <p:cNvPr id="2" name="TextBox 1"/>
            <p:cNvSpPr txBox="1"/>
            <p:nvPr/>
          </p:nvSpPr>
          <p:spPr>
            <a:xfrm>
              <a:off x="1190" y="180"/>
              <a:ext cx="5782" cy="677"/>
            </a:xfrm>
            <a:prstGeom prst="rect">
              <a:avLst/>
            </a:prstGeom>
            <a:noFill/>
          </p:spPr>
          <p:txBody>
            <a:bodyPr wrap="square" rtlCol="0">
              <a:spAutoFit/>
            </a:bodyPr>
            <a:lstStyle/>
            <a:p>
              <a:pPr defTabSz="431800">
                <a:defRPr/>
              </a:pPr>
              <a:r>
                <a:rPr lang="zh-CN" altLang="en-US" sz="22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2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nvSpPr>
          <p:spPr>
            <a:xfrm>
              <a:off x="358" y="237"/>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nvSpPr>
          <p:spPr>
            <a:xfrm>
              <a:off x="731" y="237"/>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Freeform 42"/>
          <p:cNvSpPr/>
          <p:nvPr/>
        </p:nvSpPr>
        <p:spPr bwMode="auto">
          <a:xfrm>
            <a:off x="1576758" y="1291195"/>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Freeform 42"/>
          <p:cNvSpPr/>
          <p:nvPr/>
        </p:nvSpPr>
        <p:spPr bwMode="auto">
          <a:xfrm flipH="1">
            <a:off x="4838561" y="1291195"/>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Freeform 42"/>
          <p:cNvSpPr/>
          <p:nvPr/>
        </p:nvSpPr>
        <p:spPr bwMode="auto">
          <a:xfrm flipV="1">
            <a:off x="1576758" y="3789738"/>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Freeform 42"/>
          <p:cNvSpPr/>
          <p:nvPr/>
        </p:nvSpPr>
        <p:spPr bwMode="auto">
          <a:xfrm flipH="1" flipV="1">
            <a:off x="4838561" y="3789738"/>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矩形 32"/>
          <p:cNvSpPr>
            <a:spLocks noChangeArrowheads="1"/>
          </p:cNvSpPr>
          <p:nvPr/>
        </p:nvSpPr>
        <p:spPr bwMode="auto">
          <a:xfrm>
            <a:off x="1" y="2439882"/>
            <a:ext cx="9142810" cy="863003"/>
          </a:xfrm>
          <a:prstGeom prst="rect">
            <a:avLst/>
          </a:prstGeom>
          <a:solidFill>
            <a:srgbClr val="C00000"/>
          </a:solidFill>
          <a:ln>
            <a:noFill/>
          </a:ln>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TextBox 33"/>
          <p:cNvSpPr txBox="1">
            <a:spLocks noChangeArrowheads="1"/>
          </p:cNvSpPr>
          <p:nvPr/>
        </p:nvSpPr>
        <p:spPr bwMode="auto">
          <a:xfrm>
            <a:off x="1620174" y="2636199"/>
            <a:ext cx="5534025" cy="436245"/>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en-US" altLang="zh-CN" sz="24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sz="24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有限责任公司</a:t>
            </a:r>
            <a:r>
              <a:rPr lang="en-US" altLang="zh-CN" sz="24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sz="24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和</a:t>
            </a:r>
            <a:r>
              <a:rPr lang="en-US" altLang="zh-CN" sz="24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“股份有限公司”</a:t>
            </a:r>
            <a:r>
              <a:rPr lang="zh-CN" altLang="en-US" sz="24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定义</a:t>
            </a:r>
            <a:endParaRPr lang="zh-CN" altLang="en-US" sz="24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1" name="组合 34"/>
          <p:cNvGrpSpPr/>
          <p:nvPr/>
        </p:nvGrpSpPr>
        <p:grpSpPr bwMode="auto">
          <a:xfrm>
            <a:off x="1156686" y="1792332"/>
            <a:ext cx="865134" cy="866574"/>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4" name="组合 37"/>
          <p:cNvGrpSpPr/>
          <p:nvPr/>
        </p:nvGrpSpPr>
        <p:grpSpPr bwMode="auto">
          <a:xfrm>
            <a:off x="1175726" y="2973158"/>
            <a:ext cx="865134" cy="866574"/>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7" name="组合 40"/>
          <p:cNvGrpSpPr/>
          <p:nvPr/>
        </p:nvGrpSpPr>
        <p:grpSpPr bwMode="auto">
          <a:xfrm>
            <a:off x="6804450" y="1816139"/>
            <a:ext cx="866324" cy="866574"/>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0" name="组合 43"/>
          <p:cNvGrpSpPr/>
          <p:nvPr/>
        </p:nvGrpSpPr>
        <p:grpSpPr bwMode="auto">
          <a:xfrm>
            <a:off x="6840150" y="2995775"/>
            <a:ext cx="865134" cy="866574"/>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adFill>
              <a:gsLst>
                <a:gs pos="50000">
                  <a:schemeClr val="bg1"/>
                </a:gs>
                <a:gs pos="0">
                  <a:schemeClr val="bg1"/>
                </a:gs>
                <a:gs pos="100000">
                  <a:schemeClr val="bg1">
                    <a:lumMod val="75000"/>
                  </a:schemeClr>
                </a:gs>
              </a:gsLst>
              <a:lin ang="18900000" scaled="0"/>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4" name="TextBox 47"/>
          <p:cNvSpPr txBox="1">
            <a:spLocks noChangeArrowheads="1"/>
          </p:cNvSpPr>
          <p:nvPr/>
        </p:nvSpPr>
        <p:spPr bwMode="auto">
          <a:xfrm>
            <a:off x="2035810" y="1338580"/>
            <a:ext cx="4752340" cy="1144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有限责任公司简称“有限公司”，是指股东以其认缴的出资额为限对公司承担责任，公司以其全部资产为限对公司的债务承担责任的企业法人。</a:t>
            </a:r>
            <a:endParaRPr lang="zh-CN" altLang="en-US" sz="14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eaLnBrk="1" hangingPunct="1">
              <a:spcBef>
                <a:spcPct val="0"/>
              </a:spcBef>
              <a:buFontTx/>
              <a:buNone/>
            </a:pPr>
            <a:r>
              <a:rPr lang="zh-CN" altLang="en-US" sz="1400" dirty="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b="1" dirty="0">
                <a:solidFill>
                  <a:schemeClr val="accent2">
                    <a:lumMod val="7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《公司法》的规定，必须在公司名称中标明“有限责任公司”或者“有限公司”字样。</a:t>
            </a:r>
            <a:endParaRPr lang="zh-CN" altLang="en-US" sz="1400" b="1" dirty="0">
              <a:solidFill>
                <a:schemeClr val="accent2">
                  <a:lumMod val="7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TextBox 51"/>
          <p:cNvSpPr txBox="1">
            <a:spLocks noChangeArrowheads="1"/>
          </p:cNvSpPr>
          <p:nvPr/>
        </p:nvSpPr>
        <p:spPr bwMode="auto">
          <a:xfrm>
            <a:off x="2035810" y="3429000"/>
            <a:ext cx="4679950" cy="71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股份有限公司简称“股份公司”，是指其全部资本分为等额股份，股东以其所持股份为限对公司承担责任，公司以其全部资产对公司的债务承担责任的企业法人。</a:t>
            </a:r>
            <a:endParaRPr lang="zh-CN" altLang="en-US" sz="1400">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anim calcmode="lin" valueType="num">
                                      <p:cBhvr>
                                        <p:cTn id="1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0"/>
                                        </p:tgtEl>
                                      </p:cBhvr>
                                    </p:animEffect>
                                  </p:childTnLst>
                                </p:cTn>
                              </p:par>
                            </p:childTnLst>
                          </p:cTn>
                        </p:par>
                        <p:par>
                          <p:cTn id="17" fill="hold">
                            <p:stCondLst>
                              <p:cond delay="1399"/>
                            </p:stCondLst>
                            <p:childTnLst>
                              <p:par>
                                <p:cTn id="18" presetID="1"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par>
                                <p:cTn id="26" presetID="56" presetClass="path" presetSubtype="0" accel="50000" decel="50000" fill="hold" nodeType="withEffect">
                                  <p:stCondLst>
                                    <p:cond delay="0"/>
                                  </p:stCondLst>
                                  <p:childTnLst>
                                    <p:animMotion origin="layout" path="M 1.46481E-6 -2.96296E-6 L -0.313 -0.10856 " pathEditMode="relative" rAng="0" ptsTypes="AA">
                                      <p:cBhvr>
                                        <p:cTn id="27" dur="1000" spd="-99900" fill="hold"/>
                                        <p:tgtEl>
                                          <p:spTgt spid="20"/>
                                        </p:tgtEl>
                                        <p:attrNameLst>
                                          <p:attrName>ppt_x</p:attrName>
                                          <p:attrName>ppt_y</p:attrName>
                                        </p:attrNameLst>
                                      </p:cBhvr>
                                      <p:rCtr x="-15500" y="-5300"/>
                                    </p:animMotion>
                                  </p:childTnLst>
                                </p:cTn>
                              </p:par>
                              <p:par>
                                <p:cTn id="28" presetID="56" presetClass="path" presetSubtype="0" accel="50000" decel="50000" fill="hold" nodeType="withEffect">
                                  <p:stCondLst>
                                    <p:cond delay="0"/>
                                  </p:stCondLst>
                                  <p:childTnLst>
                                    <p:animMotion origin="layout" path="M 1.67816E-7 4.81481E-6 L 0.30831 0.12546 " pathEditMode="relative" rAng="0" ptsTypes="AA">
                                      <p:cBhvr>
                                        <p:cTn id="29" dur="1000" spd="-99900" fill="hold"/>
                                        <p:tgtEl>
                                          <p:spTgt spid="11"/>
                                        </p:tgtEl>
                                        <p:attrNameLst>
                                          <p:attrName>ppt_x</p:attrName>
                                          <p:attrName>ppt_y</p:attrName>
                                        </p:attrNameLst>
                                      </p:cBhvr>
                                      <p:rCtr x="15400" y="6300"/>
                                    </p:animMotion>
                                  </p:childTnLst>
                                </p:cTn>
                              </p:par>
                              <p:par>
                                <p:cTn id="30" presetID="56" presetClass="path" presetSubtype="0" accel="50000" decel="50000" fill="hold" nodeType="withEffect">
                                  <p:stCondLst>
                                    <p:cond delay="0"/>
                                  </p:stCondLst>
                                  <p:childTnLst>
                                    <p:animMotion origin="layout" path="M -1.26838E-6 -4.81481E-6 L 0.30623 -0.10416 " pathEditMode="relative" rAng="0" ptsTypes="AA">
                                      <p:cBhvr>
                                        <p:cTn id="31" dur="1000" spd="-99900" fill="hold"/>
                                        <p:tgtEl>
                                          <p:spTgt spid="14"/>
                                        </p:tgtEl>
                                        <p:attrNameLst>
                                          <p:attrName>ppt_x</p:attrName>
                                          <p:attrName>ppt_y</p:attrName>
                                        </p:attrNameLst>
                                      </p:cBhvr>
                                      <p:rCtr x="15300" y="-5100"/>
                                    </p:animMotion>
                                  </p:childTnLst>
                                </p:cTn>
                              </p:par>
                              <p:par>
                                <p:cTn id="32" presetID="56" presetClass="path" presetSubtype="0" accel="50000" decel="50000" fill="hold" nodeType="withEffect">
                                  <p:stCondLst>
                                    <p:cond delay="0"/>
                                  </p:stCondLst>
                                  <p:childTnLst>
                                    <p:animMotion origin="layout" path="M 4.06791E-6 -4.81481E-6 L -0.30923 0.12084 " pathEditMode="relative" rAng="0" ptsTypes="AA">
                                      <p:cBhvr>
                                        <p:cTn id="33" dur="1000" spd="-99900" fill="hold"/>
                                        <p:tgtEl>
                                          <p:spTgt spid="17"/>
                                        </p:tgtEl>
                                        <p:attrNameLst>
                                          <p:attrName>ppt_x</p:attrName>
                                          <p:attrName>ppt_y</p:attrName>
                                        </p:attrNameLst>
                                      </p:cBhvr>
                                      <p:rCtr x="-15400" y="6000"/>
                                    </p:animMotion>
                                  </p:childTnLst>
                                </p:cTn>
                              </p:par>
                            </p:childTnLst>
                          </p:cTn>
                        </p:par>
                        <p:par>
                          <p:cTn id="34" fill="hold">
                            <p:stCondLst>
                              <p:cond delay="1399"/>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right)">
                                      <p:cBhvr>
                                        <p:cTn id="43" dur="500"/>
                                        <p:tgtEl>
                                          <p:spTgt spid="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par>
                          <p:cTn id="47" fill="hold">
                            <p:stCondLst>
                              <p:cond delay="1899"/>
                            </p:stCondLst>
                            <p:childTnLst>
                              <p:par>
                                <p:cTn id="48" presetID="22" presetClass="entr" presetSubtype="1"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autoUpdateAnimBg="0"/>
      <p:bldP spid="10" grpId="0"/>
      <p:bldP spid="24" grpId="0" autoUpdateAnimBg="0"/>
      <p:bldP spid="28" grpId="0"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752475" y="62801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风险偏好与对策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custDataLst>
              <p:tags r:id="rId5"/>
            </p:custDataLst>
          </p:nvPr>
        </p:nvSpPr>
        <p:spPr>
          <a:xfrm>
            <a:off x="752475" y="951865"/>
            <a:ext cx="7659370" cy="1419860"/>
          </a:xfrm>
          <a:prstGeom prst="rect">
            <a:avLst/>
          </a:prstGeom>
          <a:noFill/>
        </p:spPr>
        <p:txBody>
          <a:bodyPr wrap="square" rtlCol="0" anchor="t">
            <a:spAutoFit/>
          </a:bodyPr>
          <a:p>
            <a:pPr algn="just">
              <a:lnSpc>
                <a:spcPct val="120000"/>
              </a:lnSpc>
            </a:pPr>
            <a:r>
              <a:rPr lang="zh-CN" altLang="en-US"/>
              <a:t>　　（1）风险偏好。</a:t>
            </a:r>
            <a:endParaRPr lang="zh-CN" altLang="en-US"/>
          </a:p>
          <a:p>
            <a:pPr algn="just">
              <a:lnSpc>
                <a:spcPct val="120000"/>
              </a:lnSpc>
            </a:pPr>
            <a:r>
              <a:rPr lang="zh-CN" altLang="en-US"/>
              <a:t>　　风险偏好是指为了实现目标，企业或个体投资者在承担风险的种类、大小等方面的基本态度。按照其对风险的偏好分为：</a:t>
            </a:r>
            <a:endParaRPr lang="zh-CN" altLang="en-US"/>
          </a:p>
          <a:p>
            <a:pPr algn="just">
              <a:lnSpc>
                <a:spcPct val="120000"/>
              </a:lnSpc>
            </a:pPr>
            <a:endParaRPr lang="zh-CN" altLang="en-US"/>
          </a:p>
        </p:txBody>
      </p:sp>
      <p:sp>
        <p:nvSpPr>
          <p:cNvPr id="36" name="文本框 35"/>
          <p:cNvSpPr txBox="1"/>
          <p:nvPr>
            <p:custDataLst>
              <p:tags r:id="rId6"/>
            </p:custDataLst>
          </p:nvPr>
        </p:nvSpPr>
        <p:spPr>
          <a:xfrm>
            <a:off x="1156970" y="2400935"/>
            <a:ext cx="1685925" cy="974725"/>
          </a:xfrm>
          <a:prstGeom prst="rect">
            <a:avLst/>
          </a:prstGeom>
          <a:noFill/>
        </p:spPr>
        <p:txBody>
          <a:bodyPr wrap="square" lIns="0" tIns="0" rIns="0" bIns="0" rtlCol="0" anchor="t" anchorCtr="0">
            <a:noAutofit/>
          </a:bodyPr>
          <a:p>
            <a:pPr algn="just">
              <a:lnSpc>
                <a:spcPct val="90000"/>
              </a:lnSpc>
              <a:spcBef>
                <a:spcPts val="0"/>
              </a:spcBef>
              <a:spcAft>
                <a:spcPts val="0"/>
              </a:spcAft>
            </a:pPr>
            <a:r>
              <a:rPr lang="zh-CN" altLang="en-US" sz="1200" kern="0" spc="0" dirty="0">
                <a:ln>
                  <a:noFill/>
                  <a:prstDash val="sysDot"/>
                </a:ln>
                <a:solidFill>
                  <a:schemeClr val="tx1">
                    <a:lumMod val="85000"/>
                    <a:lumOff val="15000"/>
                  </a:schemeClr>
                </a:solidFill>
                <a:latin typeface="+mn-ea"/>
                <a:ea typeface="+mn-ea"/>
                <a:sym typeface="+mn-ea"/>
              </a:rPr>
              <a:t>当预期收益率相同时，风险回避者都会偏好于具有低风险的资产；而对于同样风险的资产，他们则都会钟情于具有高预期收益的资产。</a:t>
            </a:r>
            <a:endParaRPr lang="zh-CN" altLang="en-US" sz="1200" kern="0" spc="0" dirty="0">
              <a:ln>
                <a:noFill/>
                <a:prstDash val="sysDot"/>
              </a:ln>
              <a:solidFill>
                <a:schemeClr val="tx1">
                  <a:lumMod val="85000"/>
                  <a:lumOff val="15000"/>
                </a:schemeClr>
              </a:solidFill>
              <a:latin typeface="+mn-ea"/>
              <a:ea typeface="+mn-ea"/>
              <a:sym typeface="+mn-ea"/>
            </a:endParaRPr>
          </a:p>
        </p:txBody>
      </p:sp>
      <p:sp>
        <p:nvSpPr>
          <p:cNvPr id="38" name="文本框 37"/>
          <p:cNvSpPr txBox="1"/>
          <p:nvPr>
            <p:custDataLst>
              <p:tags r:id="rId7"/>
            </p:custDataLst>
          </p:nvPr>
        </p:nvSpPr>
        <p:spPr>
          <a:xfrm>
            <a:off x="1157229" y="2164866"/>
            <a:ext cx="1685823" cy="219540"/>
          </a:xfrm>
          <a:prstGeom prst="rect">
            <a:avLst/>
          </a:prstGeom>
          <a:noFill/>
        </p:spPr>
        <p:txBody>
          <a:bodyPr wrap="square" lIns="0" tIns="0" rIns="0" bIns="0">
            <a:noAutofit/>
          </a:bodyPr>
          <a:p>
            <a:pPr algn="l">
              <a:lnSpc>
                <a:spcPct val="90000"/>
              </a:lnSpc>
            </a:pPr>
            <a:r>
              <a:rPr lang="zh-CN" altLang="en-US" sz="1790" b="1" kern="0" dirty="0">
                <a:latin typeface="+中文正文" charset="0"/>
              </a:rPr>
              <a:t>风险回避者</a:t>
            </a:r>
            <a:endParaRPr lang="zh-CN" altLang="en-US" sz="1790" b="1" kern="0" dirty="0">
              <a:latin typeface="+中文正文" charset="0"/>
            </a:endParaRPr>
          </a:p>
        </p:txBody>
      </p:sp>
      <p:sp>
        <p:nvSpPr>
          <p:cNvPr id="17" name="矩形 16"/>
          <p:cNvSpPr/>
          <p:nvPr>
            <p:custDataLst>
              <p:tags r:id="rId8"/>
            </p:custDataLst>
          </p:nvPr>
        </p:nvSpPr>
        <p:spPr>
          <a:xfrm>
            <a:off x="1029332" y="2185511"/>
            <a:ext cx="59920" cy="160123"/>
          </a:xfrm>
          <a:prstGeom prst="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endParaRPr lang="zh-CN" altLang="en-US" sz="1790"/>
          </a:p>
        </p:txBody>
      </p:sp>
      <p:sp>
        <p:nvSpPr>
          <p:cNvPr id="18" name="文本框 17"/>
          <p:cNvSpPr txBox="1"/>
          <p:nvPr>
            <p:custDataLst>
              <p:tags r:id="rId9"/>
            </p:custDataLst>
          </p:nvPr>
        </p:nvSpPr>
        <p:spPr>
          <a:xfrm>
            <a:off x="3892550" y="2400935"/>
            <a:ext cx="1685925" cy="732155"/>
          </a:xfrm>
          <a:prstGeom prst="rect">
            <a:avLst/>
          </a:prstGeom>
          <a:noFill/>
        </p:spPr>
        <p:txBody>
          <a:bodyPr wrap="square" lIns="0" tIns="0" rIns="0" bIns="0" rtlCol="0" anchor="t" anchorCtr="0">
            <a:noAutofit/>
          </a:bodyPr>
          <a:p>
            <a:pPr algn="just">
              <a:lnSpc>
                <a:spcPct val="90000"/>
              </a:lnSpc>
              <a:spcBef>
                <a:spcPts val="0"/>
              </a:spcBef>
              <a:spcAft>
                <a:spcPts val="0"/>
              </a:spcAft>
            </a:pPr>
            <a:r>
              <a:rPr lang="zh-CN" altLang="en-US" sz="1200" kern="0" spc="0" dirty="0">
                <a:ln>
                  <a:noFill/>
                  <a:prstDash val="sysDot"/>
                </a:ln>
                <a:solidFill>
                  <a:schemeClr val="tx1">
                    <a:lumMod val="85000"/>
                    <a:lumOff val="15000"/>
                  </a:schemeClr>
                </a:solidFill>
                <a:latin typeface="+mn-ea"/>
                <a:ea typeface="+mn-ea"/>
                <a:sym typeface="+mn-ea"/>
              </a:rPr>
              <a:t>与风险回避者恰恰相反，风险追求者主动追求风险，喜欢收益的波动胜于喜欢收益的稳定。</a:t>
            </a:r>
            <a:endParaRPr lang="zh-CN" altLang="en-US" sz="1200" kern="0" spc="0" dirty="0">
              <a:ln>
                <a:noFill/>
                <a:prstDash val="sysDot"/>
              </a:ln>
              <a:solidFill>
                <a:schemeClr val="tx1">
                  <a:lumMod val="85000"/>
                  <a:lumOff val="15000"/>
                </a:schemeClr>
              </a:solidFill>
              <a:latin typeface="+mn-ea"/>
              <a:ea typeface="+mn-ea"/>
              <a:sym typeface="+mn-ea"/>
            </a:endParaRPr>
          </a:p>
        </p:txBody>
      </p:sp>
      <p:sp>
        <p:nvSpPr>
          <p:cNvPr id="19" name="文本框 18"/>
          <p:cNvSpPr txBox="1"/>
          <p:nvPr>
            <p:custDataLst>
              <p:tags r:id="rId10"/>
            </p:custDataLst>
          </p:nvPr>
        </p:nvSpPr>
        <p:spPr>
          <a:xfrm>
            <a:off x="3892412" y="2164866"/>
            <a:ext cx="1685823" cy="219540"/>
          </a:xfrm>
          <a:prstGeom prst="rect">
            <a:avLst/>
          </a:prstGeom>
          <a:noFill/>
        </p:spPr>
        <p:txBody>
          <a:bodyPr wrap="square" lIns="0" tIns="0" rIns="0" bIns="0">
            <a:noAutofit/>
          </a:bodyPr>
          <a:p>
            <a:pPr algn="l">
              <a:lnSpc>
                <a:spcPct val="90000"/>
              </a:lnSpc>
            </a:pPr>
            <a:r>
              <a:rPr lang="zh-CN" altLang="en-US" sz="1790" b="1" kern="0" dirty="0">
                <a:latin typeface="+中文正文" charset="0"/>
              </a:rPr>
              <a:t>风险追求者</a:t>
            </a:r>
            <a:endParaRPr lang="zh-CN" altLang="en-US" sz="1790" b="1" kern="0" dirty="0">
              <a:latin typeface="+中文正文" charset="0"/>
            </a:endParaRPr>
          </a:p>
        </p:txBody>
      </p:sp>
      <p:sp>
        <p:nvSpPr>
          <p:cNvPr id="20" name="矩形 19"/>
          <p:cNvSpPr/>
          <p:nvPr>
            <p:custDataLst>
              <p:tags r:id="rId11"/>
            </p:custDataLst>
          </p:nvPr>
        </p:nvSpPr>
        <p:spPr>
          <a:xfrm>
            <a:off x="3754948" y="2185511"/>
            <a:ext cx="59920" cy="160123"/>
          </a:xfrm>
          <a:prstGeom prst="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endParaRPr lang="zh-CN" altLang="en-US" sz="1790"/>
          </a:p>
        </p:txBody>
      </p:sp>
      <p:sp>
        <p:nvSpPr>
          <p:cNvPr id="21" name="文本框 20"/>
          <p:cNvSpPr txBox="1"/>
          <p:nvPr>
            <p:custDataLst>
              <p:tags r:id="rId12"/>
            </p:custDataLst>
          </p:nvPr>
        </p:nvSpPr>
        <p:spPr>
          <a:xfrm>
            <a:off x="6627594" y="2401022"/>
            <a:ext cx="1685823" cy="525686"/>
          </a:xfrm>
          <a:prstGeom prst="rect">
            <a:avLst/>
          </a:prstGeom>
          <a:noFill/>
        </p:spPr>
        <p:txBody>
          <a:bodyPr wrap="square" lIns="0" tIns="0" rIns="0" bIns="0" rtlCol="0" anchor="t" anchorCtr="0">
            <a:noAutofit/>
          </a:bodyPr>
          <a:p>
            <a:pPr>
              <a:lnSpc>
                <a:spcPct val="90000"/>
              </a:lnSpc>
              <a:spcBef>
                <a:spcPts val="0"/>
              </a:spcBef>
              <a:spcAft>
                <a:spcPts val="0"/>
              </a:spcAft>
            </a:pPr>
            <a:r>
              <a:rPr lang="zh-CN" altLang="en-US" sz="1200" kern="0" spc="0" dirty="0">
                <a:ln>
                  <a:noFill/>
                  <a:prstDash val="sysDot"/>
                </a:ln>
                <a:solidFill>
                  <a:schemeClr val="tx1">
                    <a:lumMod val="85000"/>
                    <a:lumOff val="15000"/>
                  </a:schemeClr>
                </a:solidFill>
                <a:latin typeface="+mn-ea"/>
                <a:ea typeface="+mn-ea"/>
                <a:sym typeface="+mn-ea"/>
              </a:rPr>
              <a:t>风险中立者既不回避风险，也不主动追求风险。</a:t>
            </a:r>
            <a:endParaRPr lang="zh-CN" altLang="en-US" sz="1200" kern="0" spc="0" dirty="0">
              <a:ln>
                <a:noFill/>
                <a:prstDash val="sysDot"/>
              </a:ln>
              <a:solidFill>
                <a:schemeClr val="tx1">
                  <a:lumMod val="85000"/>
                  <a:lumOff val="15000"/>
                </a:schemeClr>
              </a:solidFill>
              <a:latin typeface="+mn-ea"/>
              <a:ea typeface="+mn-ea"/>
              <a:sym typeface="+mn-ea"/>
            </a:endParaRPr>
          </a:p>
        </p:txBody>
      </p:sp>
      <p:sp>
        <p:nvSpPr>
          <p:cNvPr id="22" name="文本框 21"/>
          <p:cNvSpPr txBox="1"/>
          <p:nvPr>
            <p:custDataLst>
              <p:tags r:id="rId13"/>
            </p:custDataLst>
          </p:nvPr>
        </p:nvSpPr>
        <p:spPr>
          <a:xfrm>
            <a:off x="6627594" y="2164866"/>
            <a:ext cx="1685823" cy="219540"/>
          </a:xfrm>
          <a:prstGeom prst="rect">
            <a:avLst/>
          </a:prstGeom>
          <a:noFill/>
        </p:spPr>
        <p:txBody>
          <a:bodyPr wrap="square" lIns="0" tIns="0" rIns="0" bIns="0">
            <a:noAutofit/>
          </a:bodyPr>
          <a:p>
            <a:pPr algn="l">
              <a:lnSpc>
                <a:spcPct val="90000"/>
              </a:lnSpc>
            </a:pPr>
            <a:r>
              <a:rPr lang="zh-CN" altLang="en-US" sz="1790" b="1" kern="0" dirty="0">
                <a:latin typeface="+中文正文" charset="0"/>
              </a:rPr>
              <a:t>风险中立者</a:t>
            </a:r>
            <a:endParaRPr lang="zh-CN" altLang="en-US" sz="1790" b="1" kern="0" dirty="0">
              <a:latin typeface="+中文正文" charset="0"/>
            </a:endParaRPr>
          </a:p>
        </p:txBody>
      </p:sp>
      <p:sp>
        <p:nvSpPr>
          <p:cNvPr id="23" name="矩形 22"/>
          <p:cNvSpPr/>
          <p:nvPr>
            <p:custDataLst>
              <p:tags r:id="rId14"/>
            </p:custDataLst>
          </p:nvPr>
        </p:nvSpPr>
        <p:spPr>
          <a:xfrm>
            <a:off x="6490130" y="2185511"/>
            <a:ext cx="59920" cy="160123"/>
          </a:xfrm>
          <a:prstGeom prst="rect">
            <a:avLst/>
          </a:prstGeom>
          <a:solidFill>
            <a:schemeClr val="accent1">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endParaRPr lang="zh-CN" altLang="en-US" sz="179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752475" y="62801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风险偏好与对策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custDataLst>
              <p:tags r:id="rId5"/>
            </p:custDataLst>
          </p:nvPr>
        </p:nvSpPr>
        <p:spPr>
          <a:xfrm>
            <a:off x="752475" y="951865"/>
            <a:ext cx="7659370" cy="1419860"/>
          </a:xfrm>
          <a:prstGeom prst="rect">
            <a:avLst/>
          </a:prstGeom>
          <a:noFill/>
        </p:spPr>
        <p:txBody>
          <a:bodyPr wrap="square" rtlCol="0" anchor="t">
            <a:spAutoFit/>
          </a:bodyPr>
          <a:p>
            <a:pPr algn="just">
              <a:lnSpc>
                <a:spcPct val="120000"/>
              </a:lnSpc>
            </a:pPr>
            <a:r>
              <a:rPr lang="zh-CN" altLang="en-US"/>
              <a:t>　　（2）风险对策。</a:t>
            </a:r>
            <a:endParaRPr lang="zh-CN" altLang="en-US"/>
          </a:p>
          <a:p>
            <a:pPr algn="just">
              <a:lnSpc>
                <a:spcPct val="120000"/>
              </a:lnSpc>
            </a:pPr>
            <a:r>
              <a:rPr lang="zh-CN" altLang="en-US"/>
              <a:t>　　经营过程中，选择适当的风险控制策略，可以有效地预防风险发生的可能性及其造成的损失。对风险控制可以采用以下几种方法。</a:t>
            </a:r>
            <a:endParaRPr lang="zh-CN" altLang="en-US"/>
          </a:p>
          <a:p>
            <a:pPr algn="just">
              <a:lnSpc>
                <a:spcPct val="120000"/>
              </a:lnSpc>
            </a:pPr>
            <a:endParaRPr lang="zh-CN" altLang="en-US"/>
          </a:p>
        </p:txBody>
      </p:sp>
      <p:sp>
        <p:nvSpPr>
          <p:cNvPr id="31" name="矩形: 圆角 30"/>
          <p:cNvSpPr/>
          <p:nvPr>
            <p:custDataLst>
              <p:tags r:id="rId6"/>
            </p:custDataLst>
          </p:nvPr>
        </p:nvSpPr>
        <p:spPr>
          <a:xfrm>
            <a:off x="1561465" y="2762250"/>
            <a:ext cx="1513205" cy="1802765"/>
          </a:xfrm>
          <a:prstGeom prst="roundRect">
            <a:avLst>
              <a:gd name="adj" fmla="val 8093"/>
            </a:avLst>
          </a:prstGeom>
          <a:noFill/>
          <a:ln>
            <a:solidFill>
              <a:schemeClr val="accent1">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25" name="矩形: 圆角 3"/>
          <p:cNvSpPr/>
          <p:nvPr>
            <p:custDataLst>
              <p:tags r:id="rId7"/>
            </p:custDataLst>
          </p:nvPr>
        </p:nvSpPr>
        <p:spPr>
          <a:xfrm>
            <a:off x="1561557" y="2294674"/>
            <a:ext cx="1377088" cy="321542"/>
          </a:xfrm>
          <a:prstGeom prst="roundRect">
            <a:avLst>
              <a:gd name="adj" fmla="val 23446"/>
            </a:avLst>
          </a:prstGeom>
          <a:gradFill flip="none" rotWithShape="1">
            <a:gsLst>
              <a:gs pos="0">
                <a:schemeClr val="accent1"/>
              </a:gs>
              <a:gs pos="100000">
                <a:schemeClr val="accent1">
                  <a:lumMod val="75000"/>
                </a:schemeClr>
              </a:gs>
            </a:gsLst>
            <a:path path="circle">
              <a:fillToRect l="50000" t="50000" r="50000" b="50000"/>
            </a:path>
            <a:tileRect/>
          </a:gradFill>
          <a:ln>
            <a:noFill/>
          </a:ln>
          <a:effectLst>
            <a:innerShdw blurRad="114300">
              <a:schemeClr val="accent1">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dirty="0">
                <a:solidFill>
                  <a:srgbClr val="FFFFFF"/>
                </a:solidFill>
                <a:latin typeface="+mn-ea"/>
                <a:cs typeface="+mn-ea"/>
              </a:rPr>
              <a:t>规避风险</a:t>
            </a:r>
            <a:endParaRPr lang="zh-CN" altLang="en-US" sz="1570" b="1" dirty="0">
              <a:solidFill>
                <a:srgbClr val="FFFFFF"/>
              </a:solidFill>
              <a:latin typeface="+mn-ea"/>
              <a:cs typeface="+mn-ea"/>
            </a:endParaRPr>
          </a:p>
        </p:txBody>
      </p:sp>
      <p:sp>
        <p:nvSpPr>
          <p:cNvPr id="26" name="矩形 25"/>
          <p:cNvSpPr/>
          <p:nvPr>
            <p:custDataLst>
              <p:tags r:id="rId8"/>
            </p:custDataLst>
          </p:nvPr>
        </p:nvSpPr>
        <p:spPr>
          <a:xfrm>
            <a:off x="1620520" y="2860675"/>
            <a:ext cx="1376680" cy="168973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220" dirty="0">
                <a:solidFill>
                  <a:schemeClr val="tx1">
                    <a:lumMod val="65000"/>
                    <a:lumOff val="35000"/>
                  </a:schemeClr>
                </a:solidFill>
                <a:latin typeface="+mn-ea"/>
                <a:cs typeface="+mn-ea"/>
              </a:rPr>
              <a:t>企业经营过程中，当资产风险所造成的损失不能由该资产可能获得的收益予以补偿时，就应当放弃该资产，以规避风险。</a:t>
            </a:r>
            <a:endParaRPr lang="zh-CN" altLang="en-US" sz="1220" dirty="0">
              <a:solidFill>
                <a:schemeClr val="tx1">
                  <a:lumMod val="65000"/>
                  <a:lumOff val="35000"/>
                </a:schemeClr>
              </a:solidFill>
              <a:latin typeface="+mn-ea"/>
              <a:cs typeface="+mn-ea"/>
            </a:endParaRPr>
          </a:p>
        </p:txBody>
      </p:sp>
      <p:sp>
        <p:nvSpPr>
          <p:cNvPr id="27" name="矩形: 圆角 7"/>
          <p:cNvSpPr/>
          <p:nvPr>
            <p:custDataLst>
              <p:tags r:id="rId9"/>
            </p:custDataLst>
          </p:nvPr>
        </p:nvSpPr>
        <p:spPr>
          <a:xfrm>
            <a:off x="3114675" y="2762250"/>
            <a:ext cx="1496060" cy="1801495"/>
          </a:xfrm>
          <a:prstGeom prst="roundRect">
            <a:avLst>
              <a:gd name="adj" fmla="val 8093"/>
            </a:avLst>
          </a:prstGeom>
          <a:noFill/>
          <a:ln>
            <a:solidFill>
              <a:schemeClr val="accent4">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dirty="0"/>
          </a:p>
        </p:txBody>
      </p:sp>
      <p:sp>
        <p:nvSpPr>
          <p:cNvPr id="28" name="矩形: 圆角 10"/>
          <p:cNvSpPr/>
          <p:nvPr>
            <p:custDataLst>
              <p:tags r:id="rId10"/>
            </p:custDataLst>
          </p:nvPr>
        </p:nvSpPr>
        <p:spPr>
          <a:xfrm>
            <a:off x="3114939" y="2294674"/>
            <a:ext cx="1377088" cy="321542"/>
          </a:xfrm>
          <a:prstGeom prst="roundRect">
            <a:avLst>
              <a:gd name="adj" fmla="val 23446"/>
            </a:avLst>
          </a:prstGeom>
          <a:gradFill flip="none" rotWithShape="1">
            <a:gsLst>
              <a:gs pos="0">
                <a:schemeClr val="accent4"/>
              </a:gs>
              <a:gs pos="100000">
                <a:schemeClr val="accent4">
                  <a:lumMod val="75000"/>
                </a:schemeClr>
              </a:gs>
            </a:gsLst>
            <a:path path="circle">
              <a:fillToRect l="50000" t="50000" r="50000" b="50000"/>
            </a:path>
            <a:tileRect/>
          </a:gradFill>
          <a:ln>
            <a:noFill/>
          </a:ln>
          <a:effectLst>
            <a:innerShdw blurRad="114300">
              <a:schemeClr val="accent4">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a:solidFill>
                  <a:srgbClr val="FFFFFF"/>
                </a:solidFill>
                <a:latin typeface="+mn-ea"/>
                <a:cs typeface="+mn-ea"/>
              </a:rPr>
              <a:t>减少风险</a:t>
            </a:r>
            <a:endParaRPr lang="zh-CN" altLang="en-US" sz="1570" b="1">
              <a:solidFill>
                <a:srgbClr val="FFFFFF"/>
              </a:solidFill>
              <a:latin typeface="+mn-ea"/>
              <a:cs typeface="+mn-ea"/>
            </a:endParaRPr>
          </a:p>
        </p:txBody>
      </p:sp>
      <p:sp>
        <p:nvSpPr>
          <p:cNvPr id="29" name="矩形 28"/>
          <p:cNvSpPr/>
          <p:nvPr>
            <p:custDataLst>
              <p:tags r:id="rId11"/>
            </p:custDataLst>
          </p:nvPr>
        </p:nvSpPr>
        <p:spPr>
          <a:xfrm>
            <a:off x="3173730" y="2860675"/>
            <a:ext cx="1395730" cy="161925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000">
                <a:solidFill>
                  <a:schemeClr val="tx1">
                    <a:lumMod val="65000"/>
                    <a:lumOff val="35000"/>
                  </a:schemeClr>
                </a:solidFill>
                <a:latin typeface="+mn-ea"/>
                <a:cs typeface="+mn-ea"/>
              </a:rPr>
              <a:t>当出现客观存在、无法避免的风险时，为提高自身抵御风险的能力，企业必须从制度、决策、规划和控制等方面入手，以预防可能发生的风险，控制风险因素，注意降低风险的损害程度。</a:t>
            </a:r>
            <a:endParaRPr lang="zh-CN" altLang="en-US" sz="1000">
              <a:solidFill>
                <a:schemeClr val="tx1">
                  <a:lumMod val="65000"/>
                  <a:lumOff val="35000"/>
                </a:schemeClr>
              </a:solidFill>
              <a:latin typeface="+mn-ea"/>
              <a:cs typeface="+mn-ea"/>
            </a:endParaRPr>
          </a:p>
        </p:txBody>
      </p:sp>
      <p:sp>
        <p:nvSpPr>
          <p:cNvPr id="30" name="矩形: 圆角 13"/>
          <p:cNvSpPr/>
          <p:nvPr>
            <p:custDataLst>
              <p:tags r:id="rId12"/>
            </p:custDataLst>
          </p:nvPr>
        </p:nvSpPr>
        <p:spPr>
          <a:xfrm>
            <a:off x="4668520" y="2762250"/>
            <a:ext cx="1390650" cy="1807845"/>
          </a:xfrm>
          <a:prstGeom prst="roundRect">
            <a:avLst>
              <a:gd name="adj" fmla="val 8093"/>
            </a:avLst>
          </a:prstGeom>
          <a:noFill/>
          <a:ln>
            <a:solidFill>
              <a:schemeClr val="accent1">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32" name="矩形: 圆角 17"/>
          <p:cNvSpPr/>
          <p:nvPr>
            <p:custDataLst>
              <p:tags r:id="rId13"/>
            </p:custDataLst>
          </p:nvPr>
        </p:nvSpPr>
        <p:spPr>
          <a:xfrm>
            <a:off x="4668321" y="2294674"/>
            <a:ext cx="1377088" cy="321542"/>
          </a:xfrm>
          <a:prstGeom prst="roundRect">
            <a:avLst>
              <a:gd name="adj" fmla="val 23446"/>
            </a:avLst>
          </a:prstGeom>
          <a:gradFill flip="none" rotWithShape="1">
            <a:gsLst>
              <a:gs pos="0">
                <a:schemeClr val="accent1"/>
              </a:gs>
              <a:gs pos="100000">
                <a:schemeClr val="accent1">
                  <a:lumMod val="75000"/>
                </a:schemeClr>
              </a:gs>
            </a:gsLst>
            <a:path path="circle">
              <a:fillToRect l="50000" t="50000" r="50000" b="50000"/>
            </a:path>
            <a:tileRect/>
          </a:gradFill>
          <a:ln>
            <a:noFill/>
          </a:ln>
          <a:effectLst>
            <a:innerShdw blurRad="114300">
              <a:schemeClr val="accent1">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a:solidFill>
                  <a:srgbClr val="FFFFFF"/>
                </a:solidFill>
                <a:latin typeface="+mn-ea"/>
                <a:cs typeface="+mn-ea"/>
              </a:rPr>
              <a:t>转移风险</a:t>
            </a:r>
            <a:endParaRPr lang="zh-CN" altLang="en-US" sz="1570" b="1">
              <a:solidFill>
                <a:srgbClr val="FFFFFF"/>
              </a:solidFill>
              <a:latin typeface="+mn-ea"/>
              <a:cs typeface="+mn-ea"/>
            </a:endParaRPr>
          </a:p>
        </p:txBody>
      </p:sp>
      <p:sp>
        <p:nvSpPr>
          <p:cNvPr id="33" name="矩形 32"/>
          <p:cNvSpPr/>
          <p:nvPr>
            <p:custDataLst>
              <p:tags r:id="rId14"/>
            </p:custDataLst>
          </p:nvPr>
        </p:nvSpPr>
        <p:spPr>
          <a:xfrm>
            <a:off x="4727640" y="2860699"/>
            <a:ext cx="1258993" cy="141536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220">
                <a:solidFill>
                  <a:schemeClr val="tx1">
                    <a:lumMod val="65000"/>
                    <a:lumOff val="35000"/>
                  </a:schemeClr>
                </a:solidFill>
                <a:latin typeface="+mn-ea"/>
                <a:cs typeface="+mn-ea"/>
              </a:rPr>
              <a:t>对可能给企业带来损失的资产，企业应以一定代价，采取某种措施（如</a:t>
            </a:r>
            <a:endParaRPr lang="zh-CN" altLang="en-US" sz="1220">
              <a:solidFill>
                <a:schemeClr val="tx1">
                  <a:lumMod val="65000"/>
                  <a:lumOff val="35000"/>
                </a:schemeClr>
              </a:solidFill>
              <a:latin typeface="+mn-ea"/>
              <a:cs typeface="+mn-ea"/>
            </a:endParaRPr>
          </a:p>
          <a:p>
            <a:pPr>
              <a:lnSpc>
                <a:spcPct val="130000"/>
              </a:lnSpc>
              <a:spcBef>
                <a:spcPct val="0"/>
              </a:spcBef>
              <a:spcAft>
                <a:spcPct val="0"/>
              </a:spcAft>
            </a:pPr>
            <a:r>
              <a:rPr lang="zh-CN" altLang="en-US" sz="1220">
                <a:solidFill>
                  <a:schemeClr val="tx1">
                    <a:lumMod val="65000"/>
                    <a:lumOff val="35000"/>
                  </a:schemeClr>
                </a:solidFill>
                <a:latin typeface="+mn-ea"/>
                <a:cs typeface="+mn-ea"/>
              </a:rPr>
              <a:t>采用缴纳保险金、签订远期合同等方式）来转移风险。</a:t>
            </a:r>
            <a:endParaRPr lang="zh-CN" altLang="en-US" sz="1220">
              <a:solidFill>
                <a:schemeClr val="tx1">
                  <a:lumMod val="65000"/>
                  <a:lumOff val="35000"/>
                </a:schemeClr>
              </a:solidFill>
              <a:latin typeface="+mn-ea"/>
              <a:cs typeface="+mn-ea"/>
            </a:endParaRPr>
          </a:p>
        </p:txBody>
      </p:sp>
      <p:sp>
        <p:nvSpPr>
          <p:cNvPr id="34" name="矩形: 圆角 19"/>
          <p:cNvSpPr/>
          <p:nvPr>
            <p:custDataLst>
              <p:tags r:id="rId15"/>
            </p:custDataLst>
          </p:nvPr>
        </p:nvSpPr>
        <p:spPr>
          <a:xfrm>
            <a:off x="6221730" y="2762250"/>
            <a:ext cx="1377315" cy="1807845"/>
          </a:xfrm>
          <a:prstGeom prst="roundRect">
            <a:avLst>
              <a:gd name="adj" fmla="val 8093"/>
            </a:avLst>
          </a:prstGeom>
          <a:noFill/>
          <a:ln>
            <a:solidFill>
              <a:schemeClr val="accent4">
                <a:lumMod val="40000"/>
                <a:lumOff val="60000"/>
              </a:schemeClr>
            </a:solidFill>
          </a:ln>
          <a:effectLst>
            <a:innerShdw blurRad="114300">
              <a:prstClr val="black">
                <a:alpha val="4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570"/>
          </a:p>
        </p:txBody>
      </p:sp>
      <p:sp>
        <p:nvSpPr>
          <p:cNvPr id="35" name="矩形: 圆角 20"/>
          <p:cNvSpPr/>
          <p:nvPr>
            <p:custDataLst>
              <p:tags r:id="rId16"/>
            </p:custDataLst>
          </p:nvPr>
        </p:nvSpPr>
        <p:spPr>
          <a:xfrm>
            <a:off x="6221704" y="2294674"/>
            <a:ext cx="1377088" cy="321542"/>
          </a:xfrm>
          <a:prstGeom prst="roundRect">
            <a:avLst>
              <a:gd name="adj" fmla="val 23446"/>
            </a:avLst>
          </a:prstGeom>
          <a:gradFill flip="none" rotWithShape="1">
            <a:gsLst>
              <a:gs pos="0">
                <a:schemeClr val="accent4"/>
              </a:gs>
              <a:gs pos="100000">
                <a:schemeClr val="accent4">
                  <a:lumMod val="75000"/>
                </a:schemeClr>
              </a:gs>
            </a:gsLst>
            <a:path path="circle">
              <a:fillToRect l="50000" t="50000" r="50000" b="50000"/>
            </a:path>
            <a:tileRect/>
          </a:gradFill>
          <a:ln>
            <a:noFill/>
          </a:ln>
          <a:effectLst>
            <a:innerShdw blurRad="114300">
              <a:schemeClr val="accent4">
                <a:lumMod val="50000"/>
                <a:alpha val="4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p>
            <a:pPr algn="ctr">
              <a:spcBef>
                <a:spcPct val="0"/>
              </a:spcBef>
              <a:spcAft>
                <a:spcPct val="0"/>
              </a:spcAft>
            </a:pPr>
            <a:r>
              <a:rPr lang="zh-CN" altLang="en-US" sz="1570" b="1">
                <a:solidFill>
                  <a:srgbClr val="FFFFFF"/>
                </a:solidFill>
                <a:latin typeface="+mn-ea"/>
                <a:cs typeface="+mn-ea"/>
              </a:rPr>
              <a:t>接受风险</a:t>
            </a:r>
            <a:endParaRPr lang="zh-CN" altLang="en-US" sz="1570" b="1">
              <a:solidFill>
                <a:srgbClr val="FFFFFF"/>
              </a:solidFill>
              <a:latin typeface="+mn-ea"/>
              <a:cs typeface="+mn-ea"/>
            </a:endParaRPr>
          </a:p>
        </p:txBody>
      </p:sp>
      <p:sp>
        <p:nvSpPr>
          <p:cNvPr id="37" name="矩形 36"/>
          <p:cNvSpPr/>
          <p:nvPr>
            <p:custDataLst>
              <p:tags r:id="rId17"/>
            </p:custDataLst>
          </p:nvPr>
        </p:nvSpPr>
        <p:spPr>
          <a:xfrm>
            <a:off x="6280785" y="2860675"/>
            <a:ext cx="1259205" cy="162623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900">
                <a:solidFill>
                  <a:schemeClr val="tx1">
                    <a:lumMod val="65000"/>
                    <a:lumOff val="35000"/>
                  </a:schemeClr>
                </a:solidFill>
                <a:latin typeface="+mn-ea"/>
                <a:cs typeface="+mn-ea"/>
              </a:rPr>
              <a:t>接受风险包括风险自担和风险自保两种。风险自担是指风险损失发生时，直接将损失摊入成本或费用，或冲减利润；风险自保是指企业预留一笔风险金或随着生产经营的进行，有计划地计提资产减值准备等。</a:t>
            </a:r>
            <a:endParaRPr lang="zh-CN" altLang="en-US" sz="900">
              <a:solidFill>
                <a:schemeClr val="tx1">
                  <a:lumMod val="65000"/>
                  <a:lumOff val="35000"/>
                </a:schemeClr>
              </a:solidFill>
              <a:latin typeface="+mn-ea"/>
              <a:cs typeface="+mn-ea"/>
            </a:endParaRPr>
          </a:p>
        </p:txBody>
      </p:sp>
      <p:sp>
        <p:nvSpPr>
          <p:cNvPr id="39" name="左中括号 38"/>
          <p:cNvSpPr/>
          <p:nvPr>
            <p:custDataLst>
              <p:tags r:id="rId18"/>
            </p:custDataLst>
          </p:nvPr>
        </p:nvSpPr>
        <p:spPr>
          <a:xfrm rot="5400000">
            <a:off x="4419403" y="-191181"/>
            <a:ext cx="321542" cy="4650168"/>
          </a:xfrm>
          <a:prstGeom prst="leftBracket">
            <a:avLst>
              <a:gd name="adj" fmla="val 70250"/>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1570"/>
          </a:p>
        </p:txBody>
      </p:sp>
      <p:cxnSp>
        <p:nvCxnSpPr>
          <p:cNvPr id="45" name="直接连接符 44"/>
          <p:cNvCxnSpPr/>
          <p:nvPr>
            <p:custDataLst>
              <p:tags r:id="rId19"/>
            </p:custDataLst>
          </p:nvPr>
        </p:nvCxnSpPr>
        <p:spPr>
          <a:xfrm>
            <a:off x="3792950" y="1973132"/>
            <a:ext cx="0" cy="321542"/>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0"/>
            </p:custDataLst>
          </p:nvPr>
        </p:nvCxnSpPr>
        <p:spPr>
          <a:xfrm>
            <a:off x="5335245" y="1973132"/>
            <a:ext cx="0" cy="321542"/>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4" y="721043"/>
            <a:ext cx="2087624" cy="787400"/>
            <a:chOff x="1547751" y="650776"/>
            <a:chExt cx="2087624"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1"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项目小结</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TextBox 9"/>
          <p:cNvSpPr>
            <a:spLocks noChangeArrowheads="1"/>
          </p:cNvSpPr>
          <p:nvPr>
            <p:custDataLst>
              <p:tags r:id="rId1"/>
            </p:custDataLst>
          </p:nvPr>
        </p:nvSpPr>
        <p:spPr bwMode="auto">
          <a:xfrm>
            <a:off x="1264920" y="1564005"/>
            <a:ext cx="6659880" cy="283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p>
            <a:pPr algn="just">
              <a:lnSpc>
                <a:spcPct val="150000"/>
              </a:lnSpc>
            </a:pPr>
            <a:r>
              <a:rPr lang="zh-CN" altLang="en-US" sz="1700" dirty="0">
                <a:solidFill>
                  <a:schemeClr val="tx1"/>
                </a:solidFill>
                <a:latin typeface="华文中宋" panose="02010600040101010101" charset="-122"/>
                <a:ea typeface="华文中宋" panose="02010600040101010101" charset="-122"/>
                <a:sym typeface="字魂105号-简雅黑" panose="00000500000000000000" pitchFamily="2" charset="-122"/>
              </a:rPr>
              <a:t>　　财务管理是企业管理的核心，管理者应在了解企业理财环境的基础上，遵循财务管理的过程，针对财务管理的内容，以达到理财目标。</a:t>
            </a:r>
            <a:endParaRPr lang="zh-CN" altLang="en-US" sz="1700" dirty="0">
              <a:solidFill>
                <a:schemeClr val="tx1"/>
              </a:solidFill>
              <a:latin typeface="华文中宋" panose="02010600040101010101" charset="-122"/>
              <a:ea typeface="华文中宋" panose="02010600040101010101" charset="-122"/>
              <a:sym typeface="字魂105号-简雅黑" panose="00000500000000000000" pitchFamily="2" charset="-122"/>
            </a:endParaRPr>
          </a:p>
          <a:p>
            <a:pPr algn="just">
              <a:lnSpc>
                <a:spcPct val="150000"/>
              </a:lnSpc>
            </a:pPr>
            <a:r>
              <a:rPr lang="zh-CN" altLang="en-US" sz="1700" dirty="0">
                <a:solidFill>
                  <a:schemeClr val="tx1"/>
                </a:solidFill>
                <a:latin typeface="华文中宋" panose="02010600040101010101" charset="-122"/>
                <a:ea typeface="华文中宋" panose="02010600040101010101" charset="-122"/>
                <a:sym typeface="字魂105号-简雅黑" panose="00000500000000000000" pitchFamily="2" charset="-122"/>
              </a:rPr>
              <a:t>　　由于投资的回收期较长，因此资金时间对投资决策的影响很大。利率是指一定时期内利息额与接待资金额的比率，是决定企业资金成本高低的主要因素，同时也是企业筹资、投资的决定性因素，对金融环境的研究必须注意利率现状及其变动趋势。</a:t>
            </a:r>
            <a:endParaRPr lang="zh-CN" altLang="en-US" sz="1700" dirty="0">
              <a:solidFill>
                <a:schemeClr val="tx1"/>
              </a:solidFill>
              <a:latin typeface="华文中宋" panose="02010600040101010101" charset="-122"/>
              <a:ea typeface="华文中宋" panose="02010600040101010101"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1446530" cy="39052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项目训练</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文本框 7"/>
          <p:cNvSpPr txBox="1"/>
          <p:nvPr>
            <p:custDataLst>
              <p:tags r:id="rId2"/>
            </p:custDataLst>
          </p:nvPr>
        </p:nvSpPr>
        <p:spPr>
          <a:xfrm>
            <a:off x="611505" y="10661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【资料】</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752475" y="1420495"/>
            <a:ext cx="7659370" cy="1641475"/>
          </a:xfrm>
          <a:prstGeom prst="rect">
            <a:avLst/>
          </a:prstGeom>
          <a:noFill/>
        </p:spPr>
        <p:txBody>
          <a:bodyPr wrap="square" rtlCol="0" anchor="t">
            <a:spAutoFit/>
          </a:bodyPr>
          <a:p>
            <a:pPr algn="just">
              <a:lnSpc>
                <a:spcPct val="120000"/>
              </a:lnSpc>
            </a:pPr>
            <a:r>
              <a:rPr lang="zh-CN" altLang="en-US" sz="1400">
                <a:latin typeface="楷体" panose="02010609060101010101" charset="-122"/>
                <a:ea typeface="楷体" panose="02010609060101010101" charset="-122"/>
                <a:cs typeface="楷体" panose="02010609060101010101" charset="-122"/>
              </a:rPr>
              <a:t>　　某投资公司财务管理上有以下几点表现。</a:t>
            </a:r>
            <a:endParaRPr lang="zh-CN" altLang="en-US" sz="1400">
              <a:latin typeface="楷体" panose="02010609060101010101" charset="-122"/>
              <a:ea typeface="楷体" panose="02010609060101010101" charset="-122"/>
              <a:cs typeface="楷体" panose="02010609060101010101" charset="-122"/>
            </a:endParaRPr>
          </a:p>
          <a:p>
            <a:pPr algn="just">
              <a:lnSpc>
                <a:spcPct val="120000"/>
              </a:lnSpc>
            </a:pPr>
            <a:r>
              <a:rPr lang="zh-CN" altLang="en-US" sz="1400">
                <a:latin typeface="楷体" panose="02010609060101010101" charset="-122"/>
                <a:ea typeface="楷体" panose="02010609060101010101" charset="-122"/>
                <a:cs typeface="楷体" panose="02010609060101010101" charset="-122"/>
              </a:rPr>
              <a:t>　（1）今年获利100 万元和明年获利100 万元，哪一个更符合公司的目标?</a:t>
            </a:r>
            <a:endParaRPr lang="zh-CN" altLang="en-US" sz="1400">
              <a:latin typeface="楷体" panose="02010609060101010101" charset="-122"/>
              <a:ea typeface="楷体" panose="02010609060101010101" charset="-122"/>
              <a:cs typeface="楷体" panose="02010609060101010101" charset="-122"/>
            </a:endParaRPr>
          </a:p>
          <a:p>
            <a:pPr algn="just">
              <a:lnSpc>
                <a:spcPct val="120000"/>
              </a:lnSpc>
            </a:pPr>
            <a:r>
              <a:rPr lang="zh-CN" altLang="en-US" sz="1400">
                <a:latin typeface="楷体" panose="02010609060101010101" charset="-122"/>
                <a:ea typeface="楷体" panose="02010609060101010101" charset="-122"/>
                <a:cs typeface="楷体" panose="02010609060101010101" charset="-122"/>
              </a:rPr>
              <a:t>　（2）同样获得100 万元利润，一家公司投入资本500 万元，另一家公司投入600 万元，哪一个更符合该公司的目标?</a:t>
            </a:r>
            <a:endParaRPr lang="zh-CN" altLang="en-US" sz="1400">
              <a:latin typeface="楷体" panose="02010609060101010101" charset="-122"/>
              <a:ea typeface="楷体" panose="02010609060101010101" charset="-122"/>
              <a:cs typeface="楷体" panose="02010609060101010101" charset="-122"/>
            </a:endParaRPr>
          </a:p>
          <a:p>
            <a:pPr algn="just">
              <a:lnSpc>
                <a:spcPct val="120000"/>
              </a:lnSpc>
            </a:pPr>
            <a:r>
              <a:rPr lang="zh-CN" altLang="en-US" sz="1400">
                <a:latin typeface="楷体" panose="02010609060101010101" charset="-122"/>
                <a:ea typeface="楷体" panose="02010609060101010101" charset="-122"/>
                <a:cs typeface="楷体" panose="02010609060101010101" charset="-122"/>
              </a:rPr>
              <a:t>　（3）同样投入500 万元，本年获利100 万元，一家公司的获利已全部转化为现金，另一家公司获利则全为应收账款，并可能发生坏账损失，哪一个更符合该公司的目标?</a:t>
            </a:r>
            <a:endParaRPr lang="zh-CN" altLang="en-US" sz="1400">
              <a:latin typeface="楷体" panose="02010609060101010101" charset="-122"/>
              <a:ea typeface="楷体" panose="02010609060101010101" charset="-122"/>
              <a:cs typeface="楷体" panose="02010609060101010101" charset="-122"/>
            </a:endParaRPr>
          </a:p>
        </p:txBody>
      </p:sp>
      <p:sp>
        <p:nvSpPr>
          <p:cNvPr id="9" name="文本框 8"/>
          <p:cNvSpPr txBox="1"/>
          <p:nvPr>
            <p:custDataLst>
              <p:tags r:id="rId3"/>
            </p:custDataLst>
          </p:nvPr>
        </p:nvSpPr>
        <p:spPr>
          <a:xfrm>
            <a:off x="611505" y="300418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【要求】</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1" name="文本框 10"/>
          <p:cNvSpPr txBox="1"/>
          <p:nvPr/>
        </p:nvSpPr>
        <p:spPr>
          <a:xfrm>
            <a:off x="755650" y="3463925"/>
            <a:ext cx="7658735" cy="306705"/>
          </a:xfrm>
          <a:prstGeom prst="rect">
            <a:avLst/>
          </a:prstGeom>
          <a:noFill/>
        </p:spPr>
        <p:txBody>
          <a:bodyPr wrap="square" rtlCol="0" anchor="t">
            <a:spAutoFit/>
          </a:bodyPr>
          <a:p>
            <a:r>
              <a:rPr lang="zh-CN" altLang="en-US" sz="1400">
                <a:latin typeface="楷体" panose="02010609060101010101" charset="-122"/>
                <a:ea typeface="楷体" panose="02010609060101010101" charset="-122"/>
              </a:rPr>
              <a:t>　　根据以上几点表现，分析利润最大化观点的局限性。</a:t>
            </a:r>
            <a:endParaRPr lang="zh-CN" altLang="en-US" sz="14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1446530" cy="39052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项目训练</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文本框 7"/>
          <p:cNvSpPr txBox="1"/>
          <p:nvPr>
            <p:custDataLst>
              <p:tags r:id="rId2"/>
            </p:custDataLst>
          </p:nvPr>
        </p:nvSpPr>
        <p:spPr>
          <a:xfrm>
            <a:off x="611505" y="10661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【资料】</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752475" y="1420495"/>
            <a:ext cx="7659370" cy="866140"/>
          </a:xfrm>
          <a:prstGeom prst="rect">
            <a:avLst/>
          </a:prstGeom>
          <a:noFill/>
        </p:spPr>
        <p:txBody>
          <a:bodyPr wrap="square" rtlCol="0" anchor="t">
            <a:spAutoFit/>
          </a:bodyPr>
          <a:p>
            <a:pPr algn="just">
              <a:lnSpc>
                <a:spcPct val="120000"/>
              </a:lnSpc>
            </a:pPr>
            <a:r>
              <a:rPr lang="zh-CN" altLang="en-US" sz="1400">
                <a:latin typeface="楷体" panose="02010609060101010101" charset="-122"/>
                <a:ea typeface="楷体" panose="02010609060101010101" charset="-122"/>
                <a:cs typeface="楷体" panose="02010609060101010101" charset="-122"/>
              </a:rPr>
              <a:t>　　某公司职员贾玲下岗获得45 000 元现金补助，她决定趁现在还有劳动能力，先找工作</a:t>
            </a:r>
            <a:endParaRPr lang="zh-CN" altLang="en-US" sz="1400">
              <a:latin typeface="楷体" panose="02010609060101010101" charset="-122"/>
              <a:ea typeface="楷体" panose="02010609060101010101" charset="-122"/>
              <a:cs typeface="楷体" panose="02010609060101010101" charset="-122"/>
            </a:endParaRPr>
          </a:p>
          <a:p>
            <a:pPr algn="just">
              <a:lnSpc>
                <a:spcPct val="120000"/>
              </a:lnSpc>
            </a:pPr>
            <a:r>
              <a:rPr lang="zh-CN" altLang="en-US" sz="1400">
                <a:latin typeface="楷体" panose="02010609060101010101" charset="-122"/>
                <a:ea typeface="楷体" panose="02010609060101010101" charset="-122"/>
                <a:cs typeface="楷体" panose="02010609060101010101" charset="-122"/>
              </a:rPr>
              <a:t>糊口，将款项存起来。贾玲预计，如果20 年后这笔款项连本带利达到120 000 元，就可以</a:t>
            </a:r>
            <a:endParaRPr lang="zh-CN" altLang="en-US" sz="1400">
              <a:latin typeface="楷体" panose="02010609060101010101" charset="-122"/>
              <a:ea typeface="楷体" panose="02010609060101010101" charset="-122"/>
              <a:cs typeface="楷体" panose="02010609060101010101" charset="-122"/>
            </a:endParaRPr>
          </a:p>
          <a:p>
            <a:pPr algn="just">
              <a:lnSpc>
                <a:spcPct val="120000"/>
              </a:lnSpc>
            </a:pPr>
            <a:r>
              <a:rPr lang="zh-CN" altLang="en-US" sz="1400">
                <a:latin typeface="楷体" panose="02010609060101010101" charset="-122"/>
                <a:ea typeface="楷体" panose="02010609060101010101" charset="-122"/>
                <a:cs typeface="楷体" panose="02010609060101010101" charset="-122"/>
              </a:rPr>
              <a:t>解决自己的养老问题。</a:t>
            </a:r>
            <a:endParaRPr lang="zh-CN" altLang="en-US" sz="1400">
              <a:latin typeface="楷体" panose="02010609060101010101" charset="-122"/>
              <a:ea typeface="楷体" panose="02010609060101010101" charset="-122"/>
              <a:cs typeface="楷体" panose="02010609060101010101" charset="-122"/>
            </a:endParaRPr>
          </a:p>
        </p:txBody>
      </p:sp>
      <p:sp>
        <p:nvSpPr>
          <p:cNvPr id="9" name="文本框 8"/>
          <p:cNvSpPr txBox="1"/>
          <p:nvPr>
            <p:custDataLst>
              <p:tags r:id="rId3"/>
            </p:custDataLst>
          </p:nvPr>
        </p:nvSpPr>
        <p:spPr>
          <a:xfrm>
            <a:off x="611505" y="228663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【要求】</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1" name="文本框 10"/>
          <p:cNvSpPr txBox="1"/>
          <p:nvPr/>
        </p:nvSpPr>
        <p:spPr>
          <a:xfrm>
            <a:off x="755650" y="2746375"/>
            <a:ext cx="7658735" cy="306705"/>
          </a:xfrm>
          <a:prstGeom prst="rect">
            <a:avLst/>
          </a:prstGeom>
          <a:noFill/>
        </p:spPr>
        <p:txBody>
          <a:bodyPr wrap="square" rtlCol="0" anchor="t">
            <a:spAutoFit/>
          </a:bodyPr>
          <a:p>
            <a:r>
              <a:rPr lang="zh-CN" altLang="en-US" sz="1400">
                <a:latin typeface="楷体" panose="02010609060101010101" charset="-122"/>
                <a:ea typeface="楷体" panose="02010609060101010101" charset="-122"/>
              </a:rPr>
              <a:t>　　银行存款的年利率为多少，贾玲的预计才能变成现实？</a:t>
            </a:r>
            <a:endParaRPr lang="zh-CN" altLang="en-US" sz="14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6464" y="1615712"/>
            <a:ext cx="775136" cy="230832"/>
          </a:xfrm>
          <a:prstGeom prst="rect">
            <a:avLst/>
          </a:prstGeom>
        </p:spPr>
        <p:txBody>
          <a:bodyPr wrap="square">
            <a:spAutoFit/>
          </a:bodyPr>
          <a:lstStyle/>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www.1ppt.com/moban/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行业</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www.1ppt.com/hangye/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节日</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www.1ppt.com/jieri/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素材下载：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www.1ppt.com/sucai/</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背景图片：</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www.1ppt.com/beijing/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图表下载：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www.1ppt.com/tubiao/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优秀</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www.1ppt.com/xiazai/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www.1ppt.com/powerpoint/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Word</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www.1ppt.com/word/              Excel</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www.1ppt.com/excel/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资料下载：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www.1ppt.com/ziliao/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课件下载：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www.1ppt.com/kejian/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范文下载：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www.1ppt.com/fanwen/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试卷下载：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www.1ppt.com/shiti/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教案下载：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www.1ppt.com/jiaoan/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论坛：</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www.1ppt.cn</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矩形 2"/>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18"/>
          <p:cNvSpPr txBox="1"/>
          <p:nvPr/>
        </p:nvSpPr>
        <p:spPr>
          <a:xfrm>
            <a:off x="899592" y="2213959"/>
            <a:ext cx="2655406" cy="715581"/>
          </a:xfrm>
          <a:prstGeom prst="rect">
            <a:avLst/>
          </a:prstGeom>
          <a:noFill/>
        </p:spPr>
        <p:txBody>
          <a:bodyPr wrap="square" rtlCol="0">
            <a:spAutoFit/>
          </a:bodyPr>
          <a:lstStyle/>
          <a:p>
            <a:pPr algn="ctr"/>
            <a:r>
              <a:rPr lang="en-US" altLang="zh-CN"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THANKS</a:t>
            </a:r>
            <a:endParaRPr lang="zh-CN" altLang="en-US"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227330" y="114300"/>
            <a:ext cx="4199890" cy="429260"/>
            <a:chOff x="358" y="180"/>
            <a:chExt cx="6614" cy="676"/>
          </a:xfrm>
        </p:grpSpPr>
        <p:sp>
          <p:nvSpPr>
            <p:cNvPr id="2" name="TextBox 1"/>
            <p:cNvSpPr txBox="1"/>
            <p:nvPr>
              <p:custDataLst>
                <p:tags r:id="rId1"/>
              </p:custDataLst>
            </p:nvPr>
          </p:nvSpPr>
          <p:spPr>
            <a:xfrm>
              <a:off x="1190" y="180"/>
              <a:ext cx="5782" cy="677"/>
            </a:xfrm>
            <a:prstGeom prst="rect">
              <a:avLst/>
            </a:prstGeom>
            <a:noFill/>
          </p:spPr>
          <p:txBody>
            <a:bodyPr wrap="square" rtlCol="0">
              <a:spAutoFit/>
            </a:bodyPr>
            <a:p>
              <a:pPr defTabSz="431800">
                <a:defRPr/>
              </a:pPr>
              <a:r>
                <a:rPr lang="zh-CN" altLang="en-US" sz="22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2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7"/>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7"/>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4" name="椭圆 23"/>
          <p:cNvSpPr/>
          <p:nvPr>
            <p:custDataLst>
              <p:tags r:id="rId4"/>
            </p:custDataLst>
          </p:nvPr>
        </p:nvSpPr>
        <p:spPr>
          <a:xfrm>
            <a:off x="3045133" y="1608856"/>
            <a:ext cx="3038150" cy="945056"/>
          </a:xfrm>
          <a:prstGeom prst="ellipse">
            <a:avLst/>
          </a:prstGeom>
          <a:gradFill>
            <a:gsLst>
              <a:gs pos="4000">
                <a:schemeClr val="accent1">
                  <a:lumMod val="60000"/>
                  <a:lumOff val="40000"/>
                  <a:alpha val="100000"/>
                </a:schemeClr>
              </a:gs>
              <a:gs pos="45000">
                <a:schemeClr val="bg1">
                  <a:alpha val="75000"/>
                  <a:lumMod val="98000"/>
                </a:schemeClr>
              </a:gs>
              <a:gs pos="100000">
                <a:schemeClr val="accent1">
                  <a:lumMod val="60000"/>
                  <a:lumOff val="40000"/>
                  <a:alpha val="100000"/>
                </a:schemeClr>
              </a:gs>
            </a:gsLst>
            <a:lin ang="16800000" scaled="0"/>
          </a:gradFill>
          <a:ln w="12700">
            <a:gradFill>
              <a:gsLst>
                <a:gs pos="0">
                  <a:schemeClr val="accent1">
                    <a:alpha val="0"/>
                  </a:schemeClr>
                </a:gs>
                <a:gs pos="73000">
                  <a:schemeClr val="accent1">
                    <a:alpha val="50000"/>
                  </a:schemeClr>
                </a:gs>
                <a:gs pos="100000">
                  <a:schemeClr val="accent1">
                    <a:alpha val="40000"/>
                  </a:schemeClr>
                </a:gs>
                <a:gs pos="57000">
                  <a:schemeClr val="accent1">
                    <a:alpha val="20000"/>
                  </a:schemeClr>
                </a:gs>
                <a:gs pos="44000">
                  <a:schemeClr val="accent1">
                    <a:alpha val="0"/>
                  </a:schemeClr>
                </a:gs>
              </a:gsLst>
              <a:lin ang="5760000" scaled="0"/>
            </a:gradFill>
          </a:ln>
          <a:effectLst>
            <a:outerShdw blurRad="901700" dist="317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525">
              <a:latin typeface="+mn-ea"/>
              <a:sym typeface="+mn-ea"/>
            </a:endParaRPr>
          </a:p>
        </p:txBody>
      </p:sp>
      <p:sp>
        <p:nvSpPr>
          <p:cNvPr id="25" name="弧形 24"/>
          <p:cNvSpPr/>
          <p:nvPr>
            <p:custDataLst>
              <p:tags r:id="rId5"/>
            </p:custDataLst>
          </p:nvPr>
        </p:nvSpPr>
        <p:spPr>
          <a:xfrm rot="10800000">
            <a:off x="2591911" y="1564770"/>
            <a:ext cx="3942346" cy="1262710"/>
          </a:xfrm>
          <a:prstGeom prst="arc">
            <a:avLst>
              <a:gd name="adj1" fmla="val 9688906"/>
              <a:gd name="adj2" fmla="val 1102107"/>
            </a:avLst>
          </a:prstGeom>
          <a:ln w="1905">
            <a:gradFill>
              <a:gsLst>
                <a:gs pos="100000">
                  <a:schemeClr val="accent1">
                    <a:lumMod val="5000"/>
                    <a:lumOff val="95000"/>
                  </a:schemeClr>
                </a:gs>
                <a:gs pos="28000">
                  <a:schemeClr val="accent1">
                    <a:lumMod val="25000"/>
                    <a:lumOff val="75000"/>
                  </a:schemeClr>
                </a:gs>
                <a:gs pos="20000">
                  <a:schemeClr val="accent1">
                    <a:lumMod val="25000"/>
                    <a:lumOff val="75000"/>
                  </a:schemeClr>
                </a:gs>
                <a:gs pos="0">
                  <a:schemeClr val="accent1">
                    <a:lumMod val="30000"/>
                    <a:lumOff val="70000"/>
                  </a:schemeClr>
                </a:gs>
              </a:gsLst>
              <a:lin ang="5400000" scaled="1"/>
            </a:grad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sz="1525">
              <a:latin typeface="+mn-ea"/>
            </a:endParaRPr>
          </a:p>
        </p:txBody>
      </p:sp>
      <p:sp>
        <p:nvSpPr>
          <p:cNvPr id="30" name="任意多边形 15"/>
          <p:cNvSpPr/>
          <p:nvPr>
            <p:custDataLst>
              <p:tags r:id="rId6"/>
            </p:custDataLst>
          </p:nvPr>
        </p:nvSpPr>
        <p:spPr>
          <a:xfrm>
            <a:off x="3432226" y="1600791"/>
            <a:ext cx="2262377" cy="349948"/>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33" h="531">
                <a:moveTo>
                  <a:pt x="1716" y="0"/>
                </a:moveTo>
                <a:cubicBezTo>
                  <a:pt x="2424" y="0"/>
                  <a:pt x="3048" y="102"/>
                  <a:pt x="3416" y="258"/>
                </a:cubicBezTo>
                <a:lnTo>
                  <a:pt x="3433" y="266"/>
                </a:lnTo>
                <a:lnTo>
                  <a:pt x="3416" y="273"/>
                </a:lnTo>
                <a:cubicBezTo>
                  <a:pt x="3048" y="429"/>
                  <a:pt x="2424" y="531"/>
                  <a:pt x="1716" y="531"/>
                </a:cubicBezTo>
                <a:cubicBezTo>
                  <a:pt x="1009" y="531"/>
                  <a:pt x="385" y="429"/>
                  <a:pt x="17" y="273"/>
                </a:cubicBezTo>
                <a:lnTo>
                  <a:pt x="0" y="266"/>
                </a:lnTo>
                <a:lnTo>
                  <a:pt x="17" y="258"/>
                </a:lnTo>
                <a:cubicBezTo>
                  <a:pt x="385" y="102"/>
                  <a:pt x="1009" y="0"/>
                  <a:pt x="1716" y="0"/>
                </a:cubicBezTo>
                <a:close/>
              </a:path>
            </a:pathLst>
          </a:custGeom>
          <a:solidFill>
            <a:schemeClr val="accent1">
              <a:lumMod val="20000"/>
              <a:lumOff val="80000"/>
              <a:alpha val="44000"/>
            </a:schemeClr>
          </a:solidFill>
          <a:ln w="6350">
            <a:noFill/>
          </a:ln>
          <a:effectLst>
            <a:outerShdw blurRad="901700" dist="317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525">
              <a:latin typeface="+mn-ea"/>
              <a:sym typeface="+mn-ea"/>
            </a:endParaRPr>
          </a:p>
        </p:txBody>
      </p:sp>
      <p:sp>
        <p:nvSpPr>
          <p:cNvPr id="31" name="任意多边形 3"/>
          <p:cNvSpPr/>
          <p:nvPr>
            <p:custDataLst>
              <p:tags r:id="rId7"/>
            </p:custDataLst>
          </p:nvPr>
        </p:nvSpPr>
        <p:spPr>
          <a:xfrm>
            <a:off x="3212873" y="1565308"/>
            <a:ext cx="2701383" cy="807318"/>
          </a:xfrm>
          <a:custGeom>
            <a:avLst/>
            <a:gdLst/>
            <a:ahLst/>
            <a:cxnLst>
              <a:cxn ang="3">
                <a:pos x="hc" y="t"/>
              </a:cxn>
              <a:cxn ang="cd2">
                <a:pos x="l" y="vc"/>
              </a:cxn>
              <a:cxn ang="cd4">
                <a:pos x="hc" y="b"/>
              </a:cxn>
              <a:cxn ang="0">
                <a:pos x="r" y="vc"/>
              </a:cxn>
            </a:cxnLst>
            <a:rect l="l" t="t" r="r" b="b"/>
            <a:pathLst>
              <a:path w="4099" h="1225">
                <a:moveTo>
                  <a:pt x="0" y="0"/>
                </a:moveTo>
                <a:lnTo>
                  <a:pt x="0" y="0"/>
                </a:lnTo>
                <a:lnTo>
                  <a:pt x="1" y="15"/>
                </a:lnTo>
                <a:cubicBezTo>
                  <a:pt x="29" y="331"/>
                  <a:pt x="935" y="585"/>
                  <a:pt x="2050" y="585"/>
                </a:cubicBezTo>
                <a:cubicBezTo>
                  <a:pt x="3164" y="585"/>
                  <a:pt x="4070" y="331"/>
                  <a:pt x="4098" y="15"/>
                </a:cubicBezTo>
                <a:lnTo>
                  <a:pt x="4099" y="0"/>
                </a:lnTo>
                <a:lnTo>
                  <a:pt x="4099" y="0"/>
                </a:lnTo>
                <a:lnTo>
                  <a:pt x="4099" y="640"/>
                </a:lnTo>
                <a:lnTo>
                  <a:pt x="4099" y="642"/>
                </a:lnTo>
                <a:lnTo>
                  <a:pt x="4099" y="642"/>
                </a:lnTo>
                <a:lnTo>
                  <a:pt x="4098" y="655"/>
                </a:lnTo>
                <a:cubicBezTo>
                  <a:pt x="4070" y="971"/>
                  <a:pt x="3164" y="1225"/>
                  <a:pt x="2050" y="1225"/>
                </a:cubicBezTo>
                <a:cubicBezTo>
                  <a:pt x="935" y="1225"/>
                  <a:pt x="29" y="971"/>
                  <a:pt x="1" y="655"/>
                </a:cubicBezTo>
                <a:lnTo>
                  <a:pt x="0" y="642"/>
                </a:lnTo>
                <a:lnTo>
                  <a:pt x="0" y="642"/>
                </a:lnTo>
                <a:lnTo>
                  <a:pt x="0" y="640"/>
                </a:lnTo>
                <a:lnTo>
                  <a:pt x="0" y="0"/>
                </a:lnTo>
                <a:close/>
              </a:path>
            </a:pathLst>
          </a:custGeom>
          <a:gradFill>
            <a:gsLst>
              <a:gs pos="0">
                <a:schemeClr val="accent1">
                  <a:lumMod val="80000"/>
                  <a:lumOff val="20000"/>
                  <a:alpha val="60000"/>
                </a:schemeClr>
              </a:gs>
              <a:gs pos="77000">
                <a:schemeClr val="accent1">
                  <a:lumMod val="30000"/>
                  <a:lumOff val="70000"/>
                  <a:alpha val="50000"/>
                </a:schemeClr>
              </a:gs>
              <a:gs pos="100000">
                <a:schemeClr val="accent1">
                  <a:alpha val="50000"/>
                  <a:lumMod val="62000"/>
                  <a:lumOff val="38000"/>
                </a:schemeClr>
              </a:gs>
            </a:gsLst>
            <a:lin ang="16800000" scaled="0"/>
          </a:gradFill>
          <a:ln w="9525">
            <a:gradFill>
              <a:gsLst>
                <a:gs pos="0">
                  <a:schemeClr val="accent1">
                    <a:alpha val="0"/>
                  </a:schemeClr>
                </a:gs>
                <a:gs pos="73000">
                  <a:schemeClr val="accent1">
                    <a:alpha val="25000"/>
                  </a:schemeClr>
                </a:gs>
                <a:gs pos="100000">
                  <a:schemeClr val="accent1">
                    <a:alpha val="40000"/>
                  </a:schemeClr>
                </a:gs>
                <a:gs pos="57000">
                  <a:schemeClr val="accent1">
                    <a:alpha val="20000"/>
                  </a:schemeClr>
                </a:gs>
                <a:gs pos="44000">
                  <a:schemeClr val="accent1">
                    <a:alpha val="0"/>
                  </a:schemeClr>
                </a:gs>
              </a:gsLst>
              <a:lin ang="5400000" scaled="1"/>
            </a:gradFill>
          </a:ln>
          <a:effectLst>
            <a:outerShdw blurRad="901700" dist="317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525">
              <a:latin typeface="+mn-ea"/>
              <a:sym typeface="+mn-ea"/>
            </a:endParaRPr>
          </a:p>
        </p:txBody>
      </p:sp>
      <p:sp>
        <p:nvSpPr>
          <p:cNvPr id="9" name="椭圆 8"/>
          <p:cNvSpPr/>
          <p:nvPr>
            <p:custDataLst>
              <p:tags r:id="rId8"/>
            </p:custDataLst>
          </p:nvPr>
        </p:nvSpPr>
        <p:spPr>
          <a:xfrm>
            <a:off x="3212873" y="1600791"/>
            <a:ext cx="2701383" cy="771729"/>
          </a:xfrm>
          <a:prstGeom prst="ellipse">
            <a:avLst/>
          </a:prstGeom>
          <a:noFill/>
          <a:ln w="6350">
            <a:gradFill>
              <a:gsLst>
                <a:gs pos="0">
                  <a:schemeClr val="accent1">
                    <a:alpha val="5000"/>
                  </a:schemeClr>
                </a:gs>
                <a:gs pos="64000">
                  <a:schemeClr val="accent1">
                    <a:alpha val="25000"/>
                  </a:schemeClr>
                </a:gs>
                <a:gs pos="100000">
                  <a:schemeClr val="accent1">
                    <a:alpha val="0"/>
                  </a:schemeClr>
                </a:gs>
                <a:gs pos="57000">
                  <a:schemeClr val="accent1">
                    <a:alpha val="20000"/>
                  </a:schemeClr>
                </a:gs>
                <a:gs pos="44000">
                  <a:schemeClr val="accent1">
                    <a:alpha val="5000"/>
                  </a:schemeClr>
                </a:gs>
              </a:gsLst>
              <a:lin ang="21060000" scaled="1"/>
            </a:gradFill>
          </a:ln>
          <a:effectLst>
            <a:outerShdw blurRad="901700" dist="317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525">
              <a:latin typeface="+mn-ea"/>
              <a:sym typeface="+mn-ea"/>
            </a:endParaRPr>
          </a:p>
        </p:txBody>
      </p:sp>
      <p:sp>
        <p:nvSpPr>
          <p:cNvPr id="10" name="椭圆 9"/>
          <p:cNvSpPr/>
          <p:nvPr>
            <p:custDataLst>
              <p:tags r:id="rId9"/>
            </p:custDataLst>
          </p:nvPr>
        </p:nvSpPr>
        <p:spPr>
          <a:xfrm>
            <a:off x="3212873" y="1179290"/>
            <a:ext cx="2701383" cy="771729"/>
          </a:xfrm>
          <a:prstGeom prst="ellipse">
            <a:avLst/>
          </a:prstGeom>
          <a:gradFill>
            <a:gsLst>
              <a:gs pos="0">
                <a:schemeClr val="accent1">
                  <a:lumMod val="20000"/>
                  <a:lumOff val="80000"/>
                </a:schemeClr>
              </a:gs>
              <a:gs pos="37000">
                <a:schemeClr val="bg1"/>
              </a:gs>
              <a:gs pos="81000">
                <a:schemeClr val="bg1">
                  <a:alpha val="0"/>
                </a:schemeClr>
              </a:gs>
              <a:gs pos="100000">
                <a:schemeClr val="accent1">
                  <a:lumMod val="60000"/>
                  <a:lumOff val="40000"/>
                </a:schemeClr>
              </a:gs>
            </a:gsLst>
            <a:lin ang="4620000" scaled="0"/>
          </a:gradFill>
          <a:ln w="6350">
            <a:gradFill>
              <a:gsLst>
                <a:gs pos="0">
                  <a:schemeClr val="accent1">
                    <a:alpha val="20000"/>
                  </a:schemeClr>
                </a:gs>
                <a:gs pos="73000">
                  <a:schemeClr val="accent1">
                    <a:alpha val="25000"/>
                  </a:schemeClr>
                </a:gs>
                <a:gs pos="100000">
                  <a:schemeClr val="accent1">
                    <a:alpha val="40000"/>
                  </a:schemeClr>
                </a:gs>
                <a:gs pos="57000">
                  <a:schemeClr val="accent1">
                    <a:alpha val="20000"/>
                  </a:schemeClr>
                </a:gs>
                <a:gs pos="44000">
                  <a:schemeClr val="accent1">
                    <a:alpha val="5000"/>
                  </a:schemeClr>
                </a:gs>
              </a:gsLst>
              <a:lin ang="21060000" scaled="1"/>
            </a:gradFill>
          </a:ln>
          <a:effectLst>
            <a:outerShdw blurRad="901700" dist="317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1525">
              <a:latin typeface="+mn-ea"/>
              <a:sym typeface="+mn-ea"/>
            </a:endParaRPr>
          </a:p>
        </p:txBody>
      </p:sp>
      <p:sp>
        <p:nvSpPr>
          <p:cNvPr id="11" name="椭圆 10"/>
          <p:cNvSpPr/>
          <p:nvPr>
            <p:custDataLst>
              <p:tags r:id="rId10"/>
            </p:custDataLst>
          </p:nvPr>
        </p:nvSpPr>
        <p:spPr>
          <a:xfrm>
            <a:off x="3431151" y="1504556"/>
            <a:ext cx="2264443" cy="210232"/>
          </a:xfrm>
          <a:prstGeom prst="ellipse">
            <a:avLst/>
          </a:prstGeom>
          <a:gradFill>
            <a:gsLst>
              <a:gs pos="0">
                <a:schemeClr val="accent1">
                  <a:lumMod val="60000"/>
                  <a:lumOff val="40000"/>
                </a:schemeClr>
              </a:gs>
              <a:gs pos="98000">
                <a:schemeClr val="bg1"/>
              </a:gs>
              <a:gs pos="48000">
                <a:schemeClr val="accent1">
                  <a:lumMod val="20000"/>
                  <a:lumOff val="80000"/>
                </a:schemeClr>
              </a:gs>
            </a:gsLst>
            <a:path path="circle">
              <a:fillToRect l="50000" t="50000" r="50000" b="50000"/>
            </a:path>
            <a:tileRect/>
          </a:gradFill>
          <a:ln>
            <a:noFill/>
          </a:ln>
          <a:effectLst>
            <a:softEdge rad="63500"/>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525">
              <a:latin typeface="+mn-ea"/>
            </a:endParaRPr>
          </a:p>
        </p:txBody>
      </p:sp>
      <p:sp>
        <p:nvSpPr>
          <p:cNvPr id="13" name="文本框 12"/>
          <p:cNvSpPr txBox="1"/>
          <p:nvPr>
            <p:custDataLst>
              <p:tags r:id="rId11"/>
            </p:custDataLst>
          </p:nvPr>
        </p:nvSpPr>
        <p:spPr>
          <a:xfrm>
            <a:off x="2341880" y="604520"/>
            <a:ext cx="4461510" cy="481965"/>
          </a:xfrm>
          <a:prstGeom prst="rect">
            <a:avLst/>
          </a:prstGeom>
          <a:noFill/>
        </p:spPr>
        <p:txBody>
          <a:bodyPr wrap="square" rtlCol="0" anchor="b" anchorCtr="0">
            <a:noAutofit/>
            <a:scene3d>
              <a:camera prst="orthographicFront"/>
              <a:lightRig rig="threePt" dir="t"/>
            </a:scene3d>
          </a:bodyPr>
          <a:lstStyle/>
          <a:p>
            <a:pPr algn="ctr"/>
            <a:r>
              <a:rPr lang="zh-CN" altLang="en-US" sz="2000">
                <a:solidFill>
                  <a:schemeClr val="accent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sym typeface="+mn-ea"/>
              </a:rPr>
              <a:t>有限责任公司和股份有限公司的区别</a:t>
            </a:r>
            <a:endParaRPr lang="zh-CN" altLang="en-US" sz="2000" spc="130" dirty="0">
              <a:solidFill>
                <a:schemeClr val="accent1"/>
              </a:solidFill>
              <a:effectLst>
                <a:outerShdw blurRad="38100" dist="25400" dir="5400000" algn="ctr" rotWithShape="0">
                  <a:srgbClr val="6E747A">
                    <a:alpha val="43000"/>
                  </a:srgbClr>
                </a:outerShdw>
              </a:effectLst>
              <a:uFillTx/>
              <a:latin typeface="华文中宋" panose="02010600040101010101" charset="-122"/>
              <a:ea typeface="华文中宋" panose="02010600040101010101" charset="-122"/>
              <a:cs typeface="+mn-ea"/>
              <a:sym typeface="+mn-ea"/>
            </a:endParaRPr>
          </a:p>
        </p:txBody>
      </p:sp>
      <p:sp>
        <p:nvSpPr>
          <p:cNvPr id="37" name="弧形 36"/>
          <p:cNvSpPr/>
          <p:nvPr>
            <p:custDataLst>
              <p:tags r:id="rId12"/>
            </p:custDataLst>
          </p:nvPr>
        </p:nvSpPr>
        <p:spPr>
          <a:xfrm rot="10800000">
            <a:off x="2332236" y="1398643"/>
            <a:ext cx="4461666" cy="1428787"/>
          </a:xfrm>
          <a:prstGeom prst="arc">
            <a:avLst>
              <a:gd name="adj1" fmla="val 9741748"/>
              <a:gd name="adj2" fmla="val 1074510"/>
            </a:avLst>
          </a:prstGeom>
          <a:ln w="9525">
            <a:gradFill>
              <a:gsLst>
                <a:gs pos="100000">
                  <a:schemeClr val="accent1">
                    <a:lumMod val="5000"/>
                    <a:lumOff val="95000"/>
                  </a:schemeClr>
                </a:gs>
                <a:gs pos="28000">
                  <a:schemeClr val="accent1">
                    <a:lumMod val="45000"/>
                    <a:lumOff val="55000"/>
                  </a:schemeClr>
                </a:gs>
                <a:gs pos="20000">
                  <a:schemeClr val="accent1">
                    <a:lumMod val="45000"/>
                    <a:lumOff val="55000"/>
                  </a:schemeClr>
                </a:gs>
                <a:gs pos="0">
                  <a:schemeClr val="accent1">
                    <a:lumMod val="50000"/>
                    <a:lumOff val="50000"/>
                  </a:schemeClr>
                </a:gs>
              </a:gsLst>
              <a:lin ang="5400000" scaled="1"/>
            </a:grad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sz="1525">
              <a:latin typeface="+mn-ea"/>
            </a:endParaRPr>
          </a:p>
        </p:txBody>
      </p:sp>
      <p:sp>
        <p:nvSpPr>
          <p:cNvPr id="38" name="等腰三角形 37"/>
          <p:cNvSpPr/>
          <p:nvPr>
            <p:custDataLst>
              <p:tags r:id="rId13"/>
            </p:custDataLst>
          </p:nvPr>
        </p:nvSpPr>
        <p:spPr>
          <a:xfrm rot="4080000">
            <a:off x="2547825" y="1679285"/>
            <a:ext cx="114013" cy="208914"/>
          </a:xfrm>
          <a:prstGeom prst="triangle">
            <a:avLst>
              <a:gd name="adj" fmla="val 29196"/>
            </a:avLst>
          </a:prstGeom>
          <a:gradFill>
            <a:gsLst>
              <a:gs pos="1000">
                <a:schemeClr val="accent1">
                  <a:lumMod val="40000"/>
                  <a:lumOff val="60000"/>
                </a:schemeClr>
              </a:gs>
              <a:gs pos="86000">
                <a:schemeClr val="accent1">
                  <a:alpha val="73000"/>
                  <a:lumMod val="10000"/>
                  <a:lumOff val="9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5">
              <a:latin typeface="+mn-ea"/>
              <a:sym typeface="+mn-ea"/>
            </a:endParaRPr>
          </a:p>
        </p:txBody>
      </p:sp>
      <p:sp>
        <p:nvSpPr>
          <p:cNvPr id="39" name="等腰三角形 38"/>
          <p:cNvSpPr/>
          <p:nvPr>
            <p:custDataLst>
              <p:tags r:id="rId14"/>
            </p:custDataLst>
          </p:nvPr>
        </p:nvSpPr>
        <p:spPr>
          <a:xfrm rot="16680000">
            <a:off x="3555881" y="2659921"/>
            <a:ext cx="114013" cy="208914"/>
          </a:xfrm>
          <a:prstGeom prst="triangle">
            <a:avLst>
              <a:gd name="adj" fmla="val 62096"/>
            </a:avLst>
          </a:prstGeom>
          <a:gradFill>
            <a:gsLst>
              <a:gs pos="1000">
                <a:schemeClr val="accent1">
                  <a:lumMod val="60000"/>
                  <a:lumOff val="40000"/>
                </a:schemeClr>
              </a:gs>
              <a:gs pos="86000">
                <a:schemeClr val="accent1">
                  <a:alpha val="100000"/>
                  <a:lumMod val="30000"/>
                  <a:lumOff val="7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5">
              <a:latin typeface="+mn-ea"/>
              <a:sym typeface="+mn-ea"/>
            </a:endParaRPr>
          </a:p>
        </p:txBody>
      </p:sp>
      <p:sp>
        <p:nvSpPr>
          <p:cNvPr id="40" name="等腰三角形 39"/>
          <p:cNvSpPr/>
          <p:nvPr>
            <p:custDataLst>
              <p:tags r:id="rId15"/>
            </p:custDataLst>
          </p:nvPr>
        </p:nvSpPr>
        <p:spPr>
          <a:xfrm rot="15600000">
            <a:off x="5312853" y="2679276"/>
            <a:ext cx="114013" cy="208914"/>
          </a:xfrm>
          <a:prstGeom prst="triangle">
            <a:avLst>
              <a:gd name="adj" fmla="val 60926"/>
            </a:avLst>
          </a:prstGeom>
          <a:gradFill>
            <a:gsLst>
              <a:gs pos="1000">
                <a:schemeClr val="accent1">
                  <a:lumMod val="60000"/>
                  <a:lumOff val="40000"/>
                </a:schemeClr>
              </a:gs>
              <a:gs pos="86000">
                <a:schemeClr val="accent1">
                  <a:alpha val="100000"/>
                  <a:lumMod val="30000"/>
                  <a:lumOff val="7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5">
              <a:latin typeface="+mn-ea"/>
              <a:sym typeface="+mn-ea"/>
            </a:endParaRPr>
          </a:p>
        </p:txBody>
      </p:sp>
      <p:sp>
        <p:nvSpPr>
          <p:cNvPr id="41" name="等腰三角形 40"/>
          <p:cNvSpPr/>
          <p:nvPr>
            <p:custDataLst>
              <p:tags r:id="rId16"/>
            </p:custDataLst>
          </p:nvPr>
        </p:nvSpPr>
        <p:spPr>
          <a:xfrm rot="19080000" flipV="1">
            <a:off x="6532734" y="1735736"/>
            <a:ext cx="114013" cy="208914"/>
          </a:xfrm>
          <a:prstGeom prst="triangle">
            <a:avLst>
              <a:gd name="adj" fmla="val 83002"/>
            </a:avLst>
          </a:prstGeom>
          <a:gradFill>
            <a:gsLst>
              <a:gs pos="1000">
                <a:schemeClr val="accent1">
                  <a:lumMod val="40000"/>
                  <a:lumOff val="60000"/>
                </a:schemeClr>
              </a:gs>
              <a:gs pos="86000">
                <a:schemeClr val="accent1">
                  <a:alpha val="73000"/>
                  <a:lumMod val="10000"/>
                  <a:lumOff val="90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5">
              <a:latin typeface="+mn-ea"/>
              <a:sym typeface="+mn-ea"/>
            </a:endParaRPr>
          </a:p>
        </p:txBody>
      </p:sp>
      <p:sp>
        <p:nvSpPr>
          <p:cNvPr id="42" name="弧形 41"/>
          <p:cNvSpPr/>
          <p:nvPr>
            <p:custDataLst>
              <p:tags r:id="rId17"/>
            </p:custDataLst>
          </p:nvPr>
        </p:nvSpPr>
        <p:spPr>
          <a:xfrm rot="10800000">
            <a:off x="483329" y="823917"/>
            <a:ext cx="8178622" cy="2619004"/>
          </a:xfrm>
          <a:prstGeom prst="arc">
            <a:avLst>
              <a:gd name="adj1" fmla="val 9452879"/>
              <a:gd name="adj2" fmla="val 1362437"/>
            </a:avLst>
          </a:prstGeom>
          <a:noFill/>
          <a:ln w="31750">
            <a:gradFill>
              <a:gsLst>
                <a:gs pos="0">
                  <a:schemeClr val="accent1">
                    <a:alpha val="0"/>
                  </a:schemeClr>
                </a:gs>
                <a:gs pos="73000">
                  <a:schemeClr val="accent1">
                    <a:alpha val="25000"/>
                  </a:schemeClr>
                </a:gs>
                <a:gs pos="100000">
                  <a:schemeClr val="accent1">
                    <a:alpha val="40000"/>
                  </a:schemeClr>
                </a:gs>
                <a:gs pos="57000">
                  <a:schemeClr val="accent1">
                    <a:alpha val="20000"/>
                  </a:schemeClr>
                </a:gs>
                <a:gs pos="44000">
                  <a:schemeClr val="accent1">
                    <a:alpha val="5000"/>
                  </a:schemeClr>
                </a:gs>
              </a:gsLst>
              <a:lin ang="16200000" scaled="0"/>
            </a:gradFill>
          </a:ln>
          <a:effectLst>
            <a:outerShdw blurRad="901700" dist="317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525">
              <a:latin typeface="+mn-ea"/>
              <a:sym typeface="+mn-ea"/>
            </a:endParaRPr>
          </a:p>
        </p:txBody>
      </p:sp>
      <p:sp>
        <p:nvSpPr>
          <p:cNvPr id="26" name="正文"/>
          <p:cNvSpPr txBox="1"/>
          <p:nvPr>
            <p:custDataLst>
              <p:tags r:id="rId18"/>
            </p:custDataLst>
          </p:nvPr>
        </p:nvSpPr>
        <p:spPr>
          <a:xfrm>
            <a:off x="377190" y="3347720"/>
            <a:ext cx="2404110" cy="692785"/>
          </a:xfrm>
          <a:prstGeom prst="rect">
            <a:avLst/>
          </a:prstGeom>
          <a:noFill/>
        </p:spPr>
        <p:txBody>
          <a:bodyPr wrap="square" lIns="0" tIns="0" rIns="0" bIns="0" rtlCol="0" anchor="t" anchorCtr="0">
            <a:noAutofit/>
          </a:bodyPr>
          <a:lstStyle/>
          <a:p>
            <a:pPr algn="ctr">
              <a:lnSpc>
                <a:spcPct val="130000"/>
              </a:lnSpc>
            </a:pPr>
            <a:r>
              <a:rPr lang="zh-CN" altLang="en-US" dirty="0">
                <a:solidFill>
                  <a:schemeClr val="tx1"/>
                </a:solidFill>
                <a:latin typeface="+mn-ea"/>
                <a:cs typeface="+mn-ea"/>
                <a:sym typeface="+mn-ea"/>
              </a:rPr>
              <a:t>公司设立时对股东人数</a:t>
            </a:r>
            <a:endParaRPr lang="zh-CN" altLang="en-US" dirty="0">
              <a:solidFill>
                <a:schemeClr val="tx1"/>
              </a:solidFill>
              <a:latin typeface="+mn-ea"/>
              <a:cs typeface="+mn-ea"/>
              <a:sym typeface="+mn-ea"/>
            </a:endParaRPr>
          </a:p>
          <a:p>
            <a:pPr algn="ctr">
              <a:lnSpc>
                <a:spcPct val="130000"/>
              </a:lnSpc>
            </a:pPr>
            <a:r>
              <a:rPr lang="zh-CN" altLang="en-US" dirty="0">
                <a:solidFill>
                  <a:schemeClr val="tx1"/>
                </a:solidFill>
                <a:latin typeface="+mn-ea"/>
                <a:cs typeface="+mn-ea"/>
                <a:sym typeface="+mn-ea"/>
              </a:rPr>
              <a:t>要求不同。</a:t>
            </a:r>
            <a:endParaRPr lang="zh-CN" altLang="en-US" dirty="0">
              <a:solidFill>
                <a:schemeClr val="tx1"/>
              </a:solidFill>
              <a:latin typeface="+mn-ea"/>
              <a:cs typeface="+mn-ea"/>
              <a:sym typeface="+mn-ea"/>
            </a:endParaRPr>
          </a:p>
        </p:txBody>
      </p:sp>
      <p:sp>
        <p:nvSpPr>
          <p:cNvPr id="45" name="正文"/>
          <p:cNvSpPr txBox="1"/>
          <p:nvPr>
            <p:custDataLst>
              <p:tags r:id="rId19"/>
            </p:custDataLst>
          </p:nvPr>
        </p:nvSpPr>
        <p:spPr>
          <a:xfrm>
            <a:off x="3364230" y="3777615"/>
            <a:ext cx="2629535" cy="398780"/>
          </a:xfrm>
          <a:prstGeom prst="rect">
            <a:avLst/>
          </a:prstGeom>
          <a:noFill/>
        </p:spPr>
        <p:txBody>
          <a:bodyPr wrap="square" lIns="0" tIns="0" rIns="0" bIns="0" rtlCol="0" anchor="t" anchorCtr="0">
            <a:noAutofit/>
          </a:bodyPr>
          <a:lstStyle>
            <a:defPPr>
              <a:defRPr lang="zh-CN"/>
            </a:defPPr>
            <a:lvl1pPr algn="ctr">
              <a:lnSpc>
                <a:spcPct val="130000"/>
              </a:lnSpc>
              <a:defRPr sz="1600">
                <a:solidFill>
                  <a:schemeClr val="tx1">
                    <a:lumMod val="65000"/>
                    <a:lumOff val="35000"/>
                  </a:schemeClr>
                </a:solidFill>
                <a:latin typeface="+mn-ea"/>
              </a:defRPr>
            </a:lvl1pPr>
          </a:lstStyle>
          <a:p>
            <a:r>
              <a:rPr lang="zh-CN" altLang="en-US" sz="1800" dirty="0">
                <a:solidFill>
                  <a:schemeClr val="tx1"/>
                </a:solidFill>
                <a:cs typeface="+mn-ea"/>
                <a:sym typeface="+mn-ea"/>
              </a:rPr>
              <a:t>股东的股权表现形式不同。</a:t>
            </a:r>
            <a:endParaRPr lang="zh-CN" altLang="en-US" sz="1800" dirty="0">
              <a:solidFill>
                <a:schemeClr val="tx1"/>
              </a:solidFill>
              <a:cs typeface="+mn-ea"/>
              <a:sym typeface="+mn-ea"/>
            </a:endParaRPr>
          </a:p>
        </p:txBody>
      </p:sp>
      <p:sp>
        <p:nvSpPr>
          <p:cNvPr id="14" name="椭圆 13"/>
          <p:cNvSpPr/>
          <p:nvPr>
            <p:custDataLst>
              <p:tags r:id="rId20"/>
            </p:custDataLst>
          </p:nvPr>
        </p:nvSpPr>
        <p:spPr>
          <a:xfrm>
            <a:off x="1008593" y="2564761"/>
            <a:ext cx="540798" cy="540798"/>
          </a:xfrm>
          <a:prstGeom prst="ellipse">
            <a:avLst/>
          </a:prstGeom>
          <a:gradFill>
            <a:gsLst>
              <a:gs pos="1000">
                <a:schemeClr val="accent1">
                  <a:lumMod val="90000"/>
                  <a:lumOff val="10000"/>
                </a:schemeClr>
              </a:gs>
              <a:gs pos="86000">
                <a:schemeClr val="accent1">
                  <a:alpha val="100000"/>
                  <a:lumMod val="30000"/>
                  <a:lumOff val="70000"/>
                </a:schemeClr>
              </a:gs>
            </a:gsLst>
            <a:lin ang="16200000" scaled="0"/>
          </a:gradFill>
          <a:ln>
            <a:noFill/>
          </a:ln>
          <a:effectLst>
            <a:outerShdw blurRad="127000" dir="5400000" sx="90000" sy="-19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185" b="1">
              <a:latin typeface="+mn-ea"/>
              <a:sym typeface="+mn-ea"/>
            </a:endParaRPr>
          </a:p>
        </p:txBody>
      </p:sp>
      <p:sp>
        <p:nvSpPr>
          <p:cNvPr id="17" name="椭圆 16"/>
          <p:cNvSpPr/>
          <p:nvPr>
            <p:custDataLst>
              <p:tags r:id="rId21"/>
            </p:custDataLst>
          </p:nvPr>
        </p:nvSpPr>
        <p:spPr>
          <a:xfrm>
            <a:off x="4302110" y="3067982"/>
            <a:ext cx="540798" cy="540798"/>
          </a:xfrm>
          <a:prstGeom prst="ellipse">
            <a:avLst/>
          </a:prstGeom>
          <a:gradFill>
            <a:gsLst>
              <a:gs pos="1000">
                <a:schemeClr val="accent1">
                  <a:lumMod val="90000"/>
                  <a:lumOff val="10000"/>
                </a:schemeClr>
              </a:gs>
              <a:gs pos="86000">
                <a:schemeClr val="accent1">
                  <a:alpha val="100000"/>
                  <a:lumMod val="30000"/>
                  <a:lumOff val="70000"/>
                </a:schemeClr>
              </a:gs>
            </a:gsLst>
            <a:lin ang="16200000" scaled="0"/>
          </a:gradFill>
          <a:ln>
            <a:noFill/>
          </a:ln>
          <a:effectLst>
            <a:outerShdw blurRad="127000" dir="5400000" sx="90000" sy="-19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5">
              <a:latin typeface="+mn-ea"/>
              <a:sym typeface="+mn-ea"/>
            </a:endParaRPr>
          </a:p>
        </p:txBody>
      </p:sp>
      <p:sp>
        <p:nvSpPr>
          <p:cNvPr id="21" name="正文"/>
          <p:cNvSpPr txBox="1"/>
          <p:nvPr>
            <p:custDataLst>
              <p:tags r:id="rId22"/>
            </p:custDataLst>
          </p:nvPr>
        </p:nvSpPr>
        <p:spPr>
          <a:xfrm>
            <a:off x="6658610" y="3347720"/>
            <a:ext cx="2415540" cy="370205"/>
          </a:xfrm>
          <a:prstGeom prst="rect">
            <a:avLst/>
          </a:prstGeom>
          <a:noFill/>
        </p:spPr>
        <p:txBody>
          <a:bodyPr wrap="square" lIns="0" tIns="0" rIns="0" bIns="0" rtlCol="0" anchor="t" anchorCtr="0">
            <a:noAutofit/>
          </a:bodyPr>
          <a:lstStyle>
            <a:defPPr>
              <a:defRPr lang="zh-CN"/>
            </a:defPPr>
            <a:lvl1pPr algn="ctr">
              <a:lnSpc>
                <a:spcPct val="130000"/>
              </a:lnSpc>
              <a:defRPr sz="1600">
                <a:solidFill>
                  <a:schemeClr val="tx1">
                    <a:lumMod val="65000"/>
                    <a:lumOff val="35000"/>
                  </a:schemeClr>
                </a:solidFill>
                <a:latin typeface="+mn-ea"/>
              </a:defRPr>
            </a:lvl1pPr>
          </a:lstStyle>
          <a:p>
            <a:r>
              <a:rPr lang="zh-CN" altLang="en-US" sz="1800" dirty="0">
                <a:solidFill>
                  <a:schemeClr val="tx1"/>
                </a:solidFill>
                <a:cs typeface="+mn-ea"/>
                <a:sym typeface="+mn-ea"/>
              </a:rPr>
              <a:t>股份转让限制不同。</a:t>
            </a:r>
            <a:endParaRPr lang="zh-CN" altLang="en-US" sz="1800" dirty="0">
              <a:solidFill>
                <a:schemeClr val="tx1"/>
              </a:solidFill>
              <a:cs typeface="+mn-ea"/>
              <a:sym typeface="+mn-ea"/>
            </a:endParaRPr>
          </a:p>
        </p:txBody>
      </p:sp>
      <p:sp>
        <p:nvSpPr>
          <p:cNvPr id="27" name="椭圆 26"/>
          <p:cNvSpPr/>
          <p:nvPr>
            <p:custDataLst>
              <p:tags r:id="rId23"/>
            </p:custDataLst>
          </p:nvPr>
        </p:nvSpPr>
        <p:spPr>
          <a:xfrm>
            <a:off x="7595627" y="2564761"/>
            <a:ext cx="540798" cy="540798"/>
          </a:xfrm>
          <a:prstGeom prst="ellipse">
            <a:avLst/>
          </a:prstGeom>
          <a:gradFill>
            <a:gsLst>
              <a:gs pos="1000">
                <a:schemeClr val="accent1">
                  <a:lumMod val="90000"/>
                  <a:lumOff val="10000"/>
                </a:schemeClr>
              </a:gs>
              <a:gs pos="86000">
                <a:schemeClr val="accent1">
                  <a:alpha val="100000"/>
                  <a:lumMod val="30000"/>
                  <a:lumOff val="70000"/>
                </a:schemeClr>
              </a:gs>
            </a:gsLst>
            <a:lin ang="16200000" scaled="0"/>
          </a:gradFill>
          <a:ln>
            <a:noFill/>
          </a:ln>
          <a:effectLst>
            <a:outerShdw blurRad="127000" dir="5400000" sx="90000" sy="-19000"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185" b="1">
              <a:latin typeface="+mn-ea"/>
              <a:sym typeface="+mn-ea"/>
            </a:endParaRPr>
          </a:p>
        </p:txBody>
      </p:sp>
      <p:sp>
        <p:nvSpPr>
          <p:cNvPr id="28" name="图片 60" descr="343439383331313b343532303032383bbfcdbba7b9dcc0ed"/>
          <p:cNvSpPr/>
          <p:nvPr>
            <p:custDataLst>
              <p:tags r:id="rId24"/>
            </p:custDataLst>
          </p:nvPr>
        </p:nvSpPr>
        <p:spPr>
          <a:xfrm>
            <a:off x="7768744" y="2738415"/>
            <a:ext cx="194303" cy="194041"/>
          </a:xfrm>
          <a:custGeom>
            <a:avLst/>
            <a:gdLst>
              <a:gd name="connsiteX0" fmla="*/ 173641 w 229494"/>
              <a:gd name="connsiteY0" fmla="*/ 179437 h 229184"/>
              <a:gd name="connsiteX1" fmla="*/ 124984 w 229494"/>
              <a:gd name="connsiteY1" fmla="*/ 141566 h 229184"/>
              <a:gd name="connsiteX2" fmla="*/ 122102 w 229494"/>
              <a:gd name="connsiteY2" fmla="*/ 133613 h 229184"/>
              <a:gd name="connsiteX3" fmla="*/ 122102 w 229494"/>
              <a:gd name="connsiteY3" fmla="*/ 133494 h 229184"/>
              <a:gd name="connsiteX4" fmla="*/ 122448 w 229494"/>
              <a:gd name="connsiteY4" fmla="*/ 132782 h 229184"/>
              <a:gd name="connsiteX5" fmla="*/ 140665 w 229494"/>
              <a:gd name="connsiteY5" fmla="*/ 82089 h 229184"/>
              <a:gd name="connsiteX6" fmla="*/ 121641 w 229494"/>
              <a:gd name="connsiteY6" fmla="*/ 27954 h 229184"/>
              <a:gd name="connsiteX7" fmla="*/ 120603 w 229494"/>
              <a:gd name="connsiteY7" fmla="*/ 21187 h 229184"/>
              <a:gd name="connsiteX8" fmla="*/ 152196 w 229494"/>
              <a:gd name="connsiteY8" fmla="*/ 174 h 229184"/>
              <a:gd name="connsiteX9" fmla="*/ 193704 w 229494"/>
              <a:gd name="connsiteY9" fmla="*/ 36977 h 229184"/>
              <a:gd name="connsiteX10" fmla="*/ 179868 w 229494"/>
              <a:gd name="connsiteY10" fmla="*/ 91587 h 229184"/>
              <a:gd name="connsiteX11" fmla="*/ 175256 w 229494"/>
              <a:gd name="connsiteY11" fmla="*/ 97523 h 229184"/>
              <a:gd name="connsiteX12" fmla="*/ 174794 w 229494"/>
              <a:gd name="connsiteY12" fmla="*/ 106664 h 229184"/>
              <a:gd name="connsiteX13" fmla="*/ 176524 w 229494"/>
              <a:gd name="connsiteY13" fmla="*/ 109632 h 229184"/>
              <a:gd name="connsiteX14" fmla="*/ 190360 w 229494"/>
              <a:gd name="connsiteY14" fmla="*/ 116636 h 229184"/>
              <a:gd name="connsiteX15" fmla="*/ 205349 w 229494"/>
              <a:gd name="connsiteY15" fmla="*/ 123759 h 229184"/>
              <a:gd name="connsiteX16" fmla="*/ 228409 w 229494"/>
              <a:gd name="connsiteY16" fmla="*/ 145129 h 229184"/>
              <a:gd name="connsiteX17" fmla="*/ 226103 w 229494"/>
              <a:gd name="connsiteY17" fmla="*/ 167684 h 229184"/>
              <a:gd name="connsiteX18" fmla="*/ 179291 w 229494"/>
              <a:gd name="connsiteY18" fmla="*/ 182643 h 229184"/>
              <a:gd name="connsiteX19" fmla="*/ 173641 w 229494"/>
              <a:gd name="connsiteY19" fmla="*/ 179437 h 229184"/>
              <a:gd name="connsiteX20" fmla="*/ 114 w 229494"/>
              <a:gd name="connsiteY20" fmla="*/ 203181 h 229184"/>
              <a:gd name="connsiteX21" fmla="*/ 114 w 229494"/>
              <a:gd name="connsiteY21" fmla="*/ 194870 h 229184"/>
              <a:gd name="connsiteX22" fmla="*/ 2420 w 229494"/>
              <a:gd name="connsiteY22" fmla="*/ 187748 h 229184"/>
              <a:gd name="connsiteX23" fmla="*/ 23981 w 229494"/>
              <a:gd name="connsiteY23" fmla="*/ 166616 h 229184"/>
              <a:gd name="connsiteX24" fmla="*/ 24673 w 229494"/>
              <a:gd name="connsiteY24" fmla="*/ 166141 h 229184"/>
              <a:gd name="connsiteX25" fmla="*/ 46234 w 229494"/>
              <a:gd name="connsiteY25" fmla="*/ 155694 h 229184"/>
              <a:gd name="connsiteX26" fmla="*/ 53152 w 229494"/>
              <a:gd name="connsiteY26" fmla="*/ 152726 h 229184"/>
              <a:gd name="connsiteX27" fmla="*/ 55112 w 229494"/>
              <a:gd name="connsiteY27" fmla="*/ 151183 h 229184"/>
              <a:gd name="connsiteX28" fmla="*/ 58802 w 229494"/>
              <a:gd name="connsiteY28" fmla="*/ 131950 h 229184"/>
              <a:gd name="connsiteX29" fmla="*/ 54305 w 229494"/>
              <a:gd name="connsiteY29" fmla="*/ 126133 h 229184"/>
              <a:gd name="connsiteX30" fmla="*/ 54075 w 229494"/>
              <a:gd name="connsiteY30" fmla="*/ 125896 h 229184"/>
              <a:gd name="connsiteX31" fmla="*/ 36895 w 229494"/>
              <a:gd name="connsiteY31" fmla="*/ 70218 h 229184"/>
              <a:gd name="connsiteX32" fmla="*/ 79556 w 229494"/>
              <a:gd name="connsiteY32" fmla="*/ 29854 h 229184"/>
              <a:gd name="connsiteX33" fmla="*/ 123371 w 229494"/>
              <a:gd name="connsiteY33" fmla="*/ 69980 h 229184"/>
              <a:gd name="connsiteX34" fmla="*/ 123485 w 229494"/>
              <a:gd name="connsiteY34" fmla="*/ 70574 h 229184"/>
              <a:gd name="connsiteX35" fmla="*/ 117721 w 229494"/>
              <a:gd name="connsiteY35" fmla="*/ 105951 h 229184"/>
              <a:gd name="connsiteX36" fmla="*/ 106421 w 229494"/>
              <a:gd name="connsiteY36" fmla="*/ 125777 h 229184"/>
              <a:gd name="connsiteX37" fmla="*/ 105960 w 229494"/>
              <a:gd name="connsiteY37" fmla="*/ 126490 h 229184"/>
              <a:gd name="connsiteX38" fmla="*/ 101809 w 229494"/>
              <a:gd name="connsiteY38" fmla="*/ 131476 h 229184"/>
              <a:gd name="connsiteX39" fmla="*/ 101348 w 229494"/>
              <a:gd name="connsiteY39" fmla="*/ 132663 h 229184"/>
              <a:gd name="connsiteX40" fmla="*/ 103885 w 229494"/>
              <a:gd name="connsiteY40" fmla="*/ 152251 h 229184"/>
              <a:gd name="connsiteX41" fmla="*/ 112878 w 229494"/>
              <a:gd name="connsiteY41" fmla="*/ 155694 h 229184"/>
              <a:gd name="connsiteX42" fmla="*/ 113454 w 229494"/>
              <a:gd name="connsiteY42" fmla="*/ 155931 h 229184"/>
              <a:gd name="connsiteX43" fmla="*/ 151042 w 229494"/>
              <a:gd name="connsiteY43" fmla="*/ 178251 h 229184"/>
              <a:gd name="connsiteX44" fmla="*/ 151388 w 229494"/>
              <a:gd name="connsiteY44" fmla="*/ 178488 h 229184"/>
              <a:gd name="connsiteX45" fmla="*/ 159921 w 229494"/>
              <a:gd name="connsiteY45" fmla="*/ 191428 h 229184"/>
              <a:gd name="connsiteX46" fmla="*/ 160382 w 229494"/>
              <a:gd name="connsiteY46" fmla="*/ 195464 h 229184"/>
              <a:gd name="connsiteX47" fmla="*/ 160382 w 229494"/>
              <a:gd name="connsiteY47" fmla="*/ 204724 h 229184"/>
              <a:gd name="connsiteX48" fmla="*/ 160151 w 229494"/>
              <a:gd name="connsiteY48" fmla="*/ 206387 h 229184"/>
              <a:gd name="connsiteX49" fmla="*/ 125792 w 229494"/>
              <a:gd name="connsiteY49" fmla="*/ 225738 h 229184"/>
              <a:gd name="connsiteX50" fmla="*/ 38163 w 229494"/>
              <a:gd name="connsiteY50" fmla="*/ 225738 h 229184"/>
              <a:gd name="connsiteX51" fmla="*/ 4726 w 229494"/>
              <a:gd name="connsiteY51" fmla="*/ 211491 h 229184"/>
              <a:gd name="connsiteX52" fmla="*/ 114 w 229494"/>
              <a:gd name="connsiteY52" fmla="*/ 203181 h 229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29494" h="229184">
                <a:moveTo>
                  <a:pt x="173641" y="179437"/>
                </a:moveTo>
                <a:cubicBezTo>
                  <a:pt x="163726" y="160087"/>
                  <a:pt x="145508" y="149996"/>
                  <a:pt x="124984" y="141566"/>
                </a:cubicBezTo>
                <a:cubicBezTo>
                  <a:pt x="121871" y="140261"/>
                  <a:pt x="120603" y="136581"/>
                  <a:pt x="122102" y="133613"/>
                </a:cubicBezTo>
                <a:lnTo>
                  <a:pt x="122102" y="133494"/>
                </a:lnTo>
                <a:lnTo>
                  <a:pt x="122448" y="132782"/>
                </a:lnTo>
                <a:cubicBezTo>
                  <a:pt x="131557" y="119723"/>
                  <a:pt x="139512" y="103221"/>
                  <a:pt x="140665" y="82089"/>
                </a:cubicBezTo>
                <a:cubicBezTo>
                  <a:pt x="142856" y="57871"/>
                  <a:pt x="133978" y="40776"/>
                  <a:pt x="121641" y="27954"/>
                </a:cubicBezTo>
                <a:cubicBezTo>
                  <a:pt x="119911" y="26173"/>
                  <a:pt x="119450" y="23443"/>
                  <a:pt x="120603" y="21187"/>
                </a:cubicBezTo>
                <a:cubicBezTo>
                  <a:pt x="126483" y="10028"/>
                  <a:pt x="135592" y="1243"/>
                  <a:pt x="152196" y="174"/>
                </a:cubicBezTo>
                <a:cubicBezTo>
                  <a:pt x="177562" y="-1013"/>
                  <a:pt x="191398" y="15608"/>
                  <a:pt x="193704" y="36977"/>
                </a:cubicBezTo>
                <a:cubicBezTo>
                  <a:pt x="197163" y="60720"/>
                  <a:pt x="189092" y="79715"/>
                  <a:pt x="179868" y="91587"/>
                </a:cubicBezTo>
                <a:cubicBezTo>
                  <a:pt x="178714" y="93961"/>
                  <a:pt x="176408" y="95148"/>
                  <a:pt x="175256" y="97523"/>
                </a:cubicBezTo>
                <a:cubicBezTo>
                  <a:pt x="174333" y="99422"/>
                  <a:pt x="174102" y="103815"/>
                  <a:pt x="174794" y="106664"/>
                </a:cubicBezTo>
                <a:cubicBezTo>
                  <a:pt x="175025" y="107851"/>
                  <a:pt x="175601" y="108801"/>
                  <a:pt x="176524" y="109632"/>
                </a:cubicBezTo>
                <a:cubicBezTo>
                  <a:pt x="179752" y="112481"/>
                  <a:pt x="186324" y="114499"/>
                  <a:pt x="190360" y="116636"/>
                </a:cubicBezTo>
                <a:cubicBezTo>
                  <a:pt x="196125" y="119011"/>
                  <a:pt x="200737" y="121385"/>
                  <a:pt x="205349" y="123759"/>
                </a:cubicBezTo>
                <a:cubicBezTo>
                  <a:pt x="214573" y="128508"/>
                  <a:pt x="224950" y="135631"/>
                  <a:pt x="228409" y="145129"/>
                </a:cubicBezTo>
                <a:cubicBezTo>
                  <a:pt x="230715" y="151065"/>
                  <a:pt x="229562" y="162936"/>
                  <a:pt x="226103" y="167684"/>
                </a:cubicBezTo>
                <a:cubicBezTo>
                  <a:pt x="218609" y="178726"/>
                  <a:pt x="197047" y="180506"/>
                  <a:pt x="179291" y="182643"/>
                </a:cubicBezTo>
                <a:cubicBezTo>
                  <a:pt x="176985" y="182762"/>
                  <a:pt x="174794" y="181574"/>
                  <a:pt x="173641" y="179437"/>
                </a:cubicBezTo>
                <a:moveTo>
                  <a:pt x="114" y="203181"/>
                </a:moveTo>
                <a:lnTo>
                  <a:pt x="114" y="194870"/>
                </a:lnTo>
                <a:cubicBezTo>
                  <a:pt x="114" y="192497"/>
                  <a:pt x="1267" y="190122"/>
                  <a:pt x="2420" y="187748"/>
                </a:cubicBezTo>
                <a:cubicBezTo>
                  <a:pt x="6917" y="178369"/>
                  <a:pt x="16025" y="172434"/>
                  <a:pt x="23981" y="166616"/>
                </a:cubicBezTo>
                <a:cubicBezTo>
                  <a:pt x="24212" y="166498"/>
                  <a:pt x="24442" y="166260"/>
                  <a:pt x="24673" y="166141"/>
                </a:cubicBezTo>
                <a:cubicBezTo>
                  <a:pt x="31476" y="162699"/>
                  <a:pt x="38279" y="159137"/>
                  <a:pt x="46234" y="155694"/>
                </a:cubicBezTo>
                <a:cubicBezTo>
                  <a:pt x="48194" y="154745"/>
                  <a:pt x="50962" y="153676"/>
                  <a:pt x="53152" y="152726"/>
                </a:cubicBezTo>
                <a:cubicBezTo>
                  <a:pt x="53959" y="152370"/>
                  <a:pt x="54651" y="151895"/>
                  <a:pt x="55112" y="151183"/>
                </a:cubicBezTo>
                <a:cubicBezTo>
                  <a:pt x="58456" y="147028"/>
                  <a:pt x="62030" y="138480"/>
                  <a:pt x="58802" y="131950"/>
                </a:cubicBezTo>
                <a:cubicBezTo>
                  <a:pt x="57649" y="129576"/>
                  <a:pt x="56496" y="128389"/>
                  <a:pt x="54305" y="126133"/>
                </a:cubicBezTo>
                <a:lnTo>
                  <a:pt x="54075" y="125896"/>
                </a:lnTo>
                <a:cubicBezTo>
                  <a:pt x="43698" y="114024"/>
                  <a:pt x="34589" y="93843"/>
                  <a:pt x="36895" y="70218"/>
                </a:cubicBezTo>
                <a:cubicBezTo>
                  <a:pt x="39201" y="46474"/>
                  <a:pt x="54190" y="29854"/>
                  <a:pt x="79556" y="29854"/>
                </a:cubicBezTo>
                <a:cubicBezTo>
                  <a:pt x="104807" y="29854"/>
                  <a:pt x="119796" y="46355"/>
                  <a:pt x="123371" y="69980"/>
                </a:cubicBezTo>
                <a:cubicBezTo>
                  <a:pt x="123371" y="70218"/>
                  <a:pt x="123371" y="70336"/>
                  <a:pt x="123485" y="70574"/>
                </a:cubicBezTo>
                <a:cubicBezTo>
                  <a:pt x="124523" y="84701"/>
                  <a:pt x="121179" y="97642"/>
                  <a:pt x="117721" y="105951"/>
                </a:cubicBezTo>
                <a:cubicBezTo>
                  <a:pt x="114377" y="114143"/>
                  <a:pt x="110918" y="119960"/>
                  <a:pt x="106421" y="125777"/>
                </a:cubicBezTo>
                <a:cubicBezTo>
                  <a:pt x="106191" y="126014"/>
                  <a:pt x="106075" y="126252"/>
                  <a:pt x="105960" y="126490"/>
                </a:cubicBezTo>
                <a:cubicBezTo>
                  <a:pt x="104807" y="128389"/>
                  <a:pt x="102962" y="129576"/>
                  <a:pt x="101809" y="131476"/>
                </a:cubicBezTo>
                <a:cubicBezTo>
                  <a:pt x="101579" y="131832"/>
                  <a:pt x="101463" y="132188"/>
                  <a:pt x="101348" y="132663"/>
                </a:cubicBezTo>
                <a:cubicBezTo>
                  <a:pt x="99387" y="139667"/>
                  <a:pt x="101579" y="148809"/>
                  <a:pt x="103885" y="152251"/>
                </a:cubicBezTo>
                <a:cubicBezTo>
                  <a:pt x="105037" y="154507"/>
                  <a:pt x="109419" y="154626"/>
                  <a:pt x="112878" y="155694"/>
                </a:cubicBezTo>
                <a:cubicBezTo>
                  <a:pt x="113109" y="155813"/>
                  <a:pt x="113224" y="155813"/>
                  <a:pt x="113454" y="155931"/>
                </a:cubicBezTo>
                <a:cubicBezTo>
                  <a:pt x="127175" y="161867"/>
                  <a:pt x="140781" y="168872"/>
                  <a:pt x="151042" y="178251"/>
                </a:cubicBezTo>
                <a:cubicBezTo>
                  <a:pt x="151158" y="178369"/>
                  <a:pt x="151273" y="178488"/>
                  <a:pt x="151388" y="178488"/>
                </a:cubicBezTo>
                <a:cubicBezTo>
                  <a:pt x="154386" y="181574"/>
                  <a:pt x="158306" y="185730"/>
                  <a:pt x="159921" y="191428"/>
                </a:cubicBezTo>
                <a:cubicBezTo>
                  <a:pt x="160266" y="192734"/>
                  <a:pt x="160382" y="194159"/>
                  <a:pt x="160382" y="195464"/>
                </a:cubicBezTo>
                <a:lnTo>
                  <a:pt x="160382" y="204724"/>
                </a:lnTo>
                <a:cubicBezTo>
                  <a:pt x="160382" y="205318"/>
                  <a:pt x="160266" y="205912"/>
                  <a:pt x="160151" y="206387"/>
                </a:cubicBezTo>
                <a:cubicBezTo>
                  <a:pt x="156231" y="218733"/>
                  <a:pt x="140435" y="222295"/>
                  <a:pt x="125792" y="225738"/>
                </a:cubicBezTo>
                <a:cubicBezTo>
                  <a:pt x="100425" y="230486"/>
                  <a:pt x="64682" y="230486"/>
                  <a:pt x="38163" y="225738"/>
                </a:cubicBezTo>
                <a:cubicBezTo>
                  <a:pt x="25480" y="223363"/>
                  <a:pt x="11644" y="219802"/>
                  <a:pt x="4726" y="211491"/>
                </a:cubicBezTo>
                <a:cubicBezTo>
                  <a:pt x="2420" y="210305"/>
                  <a:pt x="1267" y="207930"/>
                  <a:pt x="114" y="203181"/>
                </a:cubicBezTo>
              </a:path>
            </a:pathLst>
          </a:custGeom>
          <a:solidFill>
            <a:schemeClr val="lt1">
              <a:lumMod val="100000"/>
            </a:schemeClr>
          </a:solidFill>
          <a:ln w="8172" cap="flat">
            <a:noFill/>
            <a:prstDash val="solid"/>
            <a:miter/>
          </a:ln>
        </p:spPr>
        <p:txBody>
          <a:bodyPr rtlCol="0" anchor="ctr"/>
          <a:lstStyle/>
          <a:p>
            <a:endParaRPr lang="zh-CN" altLang="en-US" sz="1525">
              <a:latin typeface="+mn-ea"/>
            </a:endParaRPr>
          </a:p>
        </p:txBody>
      </p:sp>
      <p:sp>
        <p:nvSpPr>
          <p:cNvPr id="29" name="图片 33" descr="343439383331313b343532303033313bd3a6d3c3c9ccb3c7"/>
          <p:cNvSpPr/>
          <p:nvPr>
            <p:custDataLst>
              <p:tags r:id="rId25"/>
            </p:custDataLst>
          </p:nvPr>
        </p:nvSpPr>
        <p:spPr>
          <a:xfrm>
            <a:off x="4483829" y="3243787"/>
            <a:ext cx="176894" cy="197583"/>
          </a:xfrm>
          <a:custGeom>
            <a:avLst/>
            <a:gdLst>
              <a:gd name="connsiteX0" fmla="*/ 169872 w 208931"/>
              <a:gd name="connsiteY0" fmla="*/ 233482 h 233368"/>
              <a:gd name="connsiteX1" fmla="*/ 39290 w 208931"/>
              <a:gd name="connsiteY1" fmla="*/ 233482 h 233368"/>
              <a:gd name="connsiteX2" fmla="*/ 115 w 208931"/>
              <a:gd name="connsiteY2" fmla="*/ 194587 h 233368"/>
              <a:gd name="connsiteX3" fmla="*/ 115 w 208931"/>
              <a:gd name="connsiteY3" fmla="*/ 39009 h 233368"/>
              <a:gd name="connsiteX4" fmla="*/ 39290 w 208931"/>
              <a:gd name="connsiteY4" fmla="*/ 114 h 233368"/>
              <a:gd name="connsiteX5" fmla="*/ 169872 w 208931"/>
              <a:gd name="connsiteY5" fmla="*/ 114 h 233368"/>
              <a:gd name="connsiteX6" fmla="*/ 209046 w 208931"/>
              <a:gd name="connsiteY6" fmla="*/ 39009 h 233368"/>
              <a:gd name="connsiteX7" fmla="*/ 209046 w 208931"/>
              <a:gd name="connsiteY7" fmla="*/ 194587 h 233368"/>
              <a:gd name="connsiteX8" fmla="*/ 169872 w 208931"/>
              <a:gd name="connsiteY8" fmla="*/ 233482 h 233368"/>
              <a:gd name="connsiteX9" fmla="*/ 104581 w 208931"/>
              <a:gd name="connsiteY9" fmla="*/ 107537 h 233368"/>
              <a:gd name="connsiteX10" fmla="*/ 156813 w 208931"/>
              <a:gd name="connsiteY10" fmla="*/ 53826 h 233368"/>
              <a:gd name="connsiteX11" fmla="*/ 143755 w 208931"/>
              <a:gd name="connsiteY11" fmla="*/ 40398 h 233368"/>
              <a:gd name="connsiteX12" fmla="*/ 130697 w 208931"/>
              <a:gd name="connsiteY12" fmla="*/ 53826 h 233368"/>
              <a:gd name="connsiteX13" fmla="*/ 104581 w 208931"/>
              <a:gd name="connsiteY13" fmla="*/ 80682 h 233368"/>
              <a:gd name="connsiteX14" fmla="*/ 78464 w 208931"/>
              <a:gd name="connsiteY14" fmla="*/ 53826 h 233368"/>
              <a:gd name="connsiteX15" fmla="*/ 65406 w 208931"/>
              <a:gd name="connsiteY15" fmla="*/ 40398 h 233368"/>
              <a:gd name="connsiteX16" fmla="*/ 52348 w 208931"/>
              <a:gd name="connsiteY16" fmla="*/ 53826 h 233368"/>
              <a:gd name="connsiteX17" fmla="*/ 104581 w 208931"/>
              <a:gd name="connsiteY17" fmla="*/ 107537 h 233368"/>
              <a:gd name="connsiteX18" fmla="*/ 130697 w 208931"/>
              <a:gd name="connsiteY18" fmla="*/ 188105 h 233368"/>
              <a:gd name="connsiteX19" fmla="*/ 143755 w 208931"/>
              <a:gd name="connsiteY19" fmla="*/ 174677 h 233368"/>
              <a:gd name="connsiteX20" fmla="*/ 130697 w 208931"/>
              <a:gd name="connsiteY20" fmla="*/ 161249 h 233368"/>
              <a:gd name="connsiteX21" fmla="*/ 78464 w 208931"/>
              <a:gd name="connsiteY21" fmla="*/ 161249 h 233368"/>
              <a:gd name="connsiteX22" fmla="*/ 65406 w 208931"/>
              <a:gd name="connsiteY22" fmla="*/ 174677 h 233368"/>
              <a:gd name="connsiteX23" fmla="*/ 78464 w 208931"/>
              <a:gd name="connsiteY23" fmla="*/ 188105 h 233368"/>
              <a:gd name="connsiteX24" fmla="*/ 130697 w 208931"/>
              <a:gd name="connsiteY24" fmla="*/ 188105 h 23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8931" h="233368">
                <a:moveTo>
                  <a:pt x="169872" y="233482"/>
                </a:moveTo>
                <a:lnTo>
                  <a:pt x="39290" y="233482"/>
                </a:lnTo>
                <a:cubicBezTo>
                  <a:pt x="17091" y="233482"/>
                  <a:pt x="115" y="216628"/>
                  <a:pt x="115" y="194587"/>
                </a:cubicBezTo>
                <a:lnTo>
                  <a:pt x="115" y="39009"/>
                </a:lnTo>
                <a:cubicBezTo>
                  <a:pt x="115" y="16968"/>
                  <a:pt x="17091" y="114"/>
                  <a:pt x="39290" y="114"/>
                </a:cubicBezTo>
                <a:lnTo>
                  <a:pt x="169872" y="114"/>
                </a:lnTo>
                <a:cubicBezTo>
                  <a:pt x="192071" y="114"/>
                  <a:pt x="209046" y="16968"/>
                  <a:pt x="209046" y="39009"/>
                </a:cubicBezTo>
                <a:lnTo>
                  <a:pt x="209046" y="194587"/>
                </a:lnTo>
                <a:cubicBezTo>
                  <a:pt x="209046" y="216628"/>
                  <a:pt x="192071" y="233482"/>
                  <a:pt x="169872" y="233482"/>
                </a:cubicBezTo>
                <a:moveTo>
                  <a:pt x="104581" y="107537"/>
                </a:moveTo>
                <a:cubicBezTo>
                  <a:pt x="133308" y="107537"/>
                  <a:pt x="156813" y="83367"/>
                  <a:pt x="156813" y="53826"/>
                </a:cubicBezTo>
                <a:cubicBezTo>
                  <a:pt x="156813" y="45769"/>
                  <a:pt x="151590" y="40398"/>
                  <a:pt x="143755" y="40398"/>
                </a:cubicBezTo>
                <a:cubicBezTo>
                  <a:pt x="135920" y="40398"/>
                  <a:pt x="130697" y="45769"/>
                  <a:pt x="130697" y="53826"/>
                </a:cubicBezTo>
                <a:cubicBezTo>
                  <a:pt x="130697" y="68596"/>
                  <a:pt x="118944" y="80682"/>
                  <a:pt x="104581" y="80682"/>
                </a:cubicBezTo>
                <a:cubicBezTo>
                  <a:pt x="90217" y="80682"/>
                  <a:pt x="78464" y="68596"/>
                  <a:pt x="78464" y="53826"/>
                </a:cubicBezTo>
                <a:cubicBezTo>
                  <a:pt x="78464" y="45769"/>
                  <a:pt x="73241" y="40398"/>
                  <a:pt x="65406" y="40398"/>
                </a:cubicBezTo>
                <a:cubicBezTo>
                  <a:pt x="57571" y="40398"/>
                  <a:pt x="52348" y="45769"/>
                  <a:pt x="52348" y="53826"/>
                </a:cubicBezTo>
                <a:cubicBezTo>
                  <a:pt x="52348" y="83367"/>
                  <a:pt x="75852" y="107537"/>
                  <a:pt x="104581" y="107537"/>
                </a:cubicBezTo>
                <a:moveTo>
                  <a:pt x="130697" y="188105"/>
                </a:moveTo>
                <a:cubicBezTo>
                  <a:pt x="138532" y="188105"/>
                  <a:pt x="143755" y="182734"/>
                  <a:pt x="143755" y="174677"/>
                </a:cubicBezTo>
                <a:cubicBezTo>
                  <a:pt x="143755" y="166620"/>
                  <a:pt x="138532" y="161249"/>
                  <a:pt x="130697" y="161249"/>
                </a:cubicBezTo>
                <a:lnTo>
                  <a:pt x="78464" y="161249"/>
                </a:lnTo>
                <a:cubicBezTo>
                  <a:pt x="70629" y="161249"/>
                  <a:pt x="65406" y="166620"/>
                  <a:pt x="65406" y="174677"/>
                </a:cubicBezTo>
                <a:cubicBezTo>
                  <a:pt x="65406" y="182734"/>
                  <a:pt x="70629" y="188105"/>
                  <a:pt x="78464" y="188105"/>
                </a:cubicBezTo>
                <a:lnTo>
                  <a:pt x="130697" y="188105"/>
                </a:lnTo>
              </a:path>
            </a:pathLst>
          </a:custGeom>
          <a:solidFill>
            <a:schemeClr val="lt1">
              <a:lumMod val="100000"/>
            </a:schemeClr>
          </a:solidFill>
          <a:ln w="7826" cap="flat">
            <a:noFill/>
            <a:prstDash val="solid"/>
            <a:miter/>
          </a:ln>
        </p:spPr>
        <p:txBody>
          <a:bodyPr rtlCol="0" anchor="ctr"/>
          <a:lstStyle/>
          <a:p>
            <a:endParaRPr lang="zh-CN" altLang="en-US" sz="1525">
              <a:latin typeface="+mn-ea"/>
            </a:endParaRPr>
          </a:p>
        </p:txBody>
      </p:sp>
      <p:sp>
        <p:nvSpPr>
          <p:cNvPr id="34" name="图片 62" descr="343435383036303b343532343134393bcdb7c4d4b7e7b1a9"/>
          <p:cNvSpPr/>
          <p:nvPr>
            <p:custDataLst>
              <p:tags r:id="rId26"/>
            </p:custDataLst>
          </p:nvPr>
        </p:nvSpPr>
        <p:spPr>
          <a:xfrm>
            <a:off x="1182785" y="2724974"/>
            <a:ext cx="192520" cy="224835"/>
          </a:xfrm>
          <a:custGeom>
            <a:avLst/>
            <a:gdLst>
              <a:gd name="connsiteX0" fmla="*/ 126016 w 227388"/>
              <a:gd name="connsiteY0" fmla="*/ 114 h 265555"/>
              <a:gd name="connsiteX1" fmla="*/ 25814 w 227388"/>
              <a:gd name="connsiteY1" fmla="*/ 85492 h 265555"/>
              <a:gd name="connsiteX2" fmla="*/ 1521 w 227388"/>
              <a:gd name="connsiteY2" fmla="*/ 128349 h 265555"/>
              <a:gd name="connsiteX3" fmla="*/ 10814 w 227388"/>
              <a:gd name="connsiteY3" fmla="*/ 144298 h 265555"/>
              <a:gd name="connsiteX4" fmla="*/ 27204 w 227388"/>
              <a:gd name="connsiteY4" fmla="*/ 144298 h 265555"/>
              <a:gd name="connsiteX5" fmla="*/ 27204 w 227388"/>
              <a:gd name="connsiteY5" fmla="*/ 197565 h 265555"/>
              <a:gd name="connsiteX6" fmla="*/ 55901 w 227388"/>
              <a:gd name="connsiteY6" fmla="*/ 220183 h 265555"/>
              <a:gd name="connsiteX7" fmla="*/ 74281 w 227388"/>
              <a:gd name="connsiteY7" fmla="*/ 217643 h 265555"/>
              <a:gd name="connsiteX8" fmla="*/ 74281 w 227388"/>
              <a:gd name="connsiteY8" fmla="*/ 248512 h 265555"/>
              <a:gd name="connsiteX9" fmla="*/ 91440 w 227388"/>
              <a:gd name="connsiteY9" fmla="*/ 265670 h 265555"/>
              <a:gd name="connsiteX10" fmla="*/ 147212 w 227388"/>
              <a:gd name="connsiteY10" fmla="*/ 265670 h 265555"/>
              <a:gd name="connsiteX11" fmla="*/ 164375 w 227388"/>
              <a:gd name="connsiteY11" fmla="*/ 248512 h 265555"/>
              <a:gd name="connsiteX12" fmla="*/ 164375 w 227388"/>
              <a:gd name="connsiteY12" fmla="*/ 195514 h 265555"/>
              <a:gd name="connsiteX13" fmla="*/ 227504 w 227388"/>
              <a:gd name="connsiteY13" fmla="*/ 101576 h 265555"/>
              <a:gd name="connsiteX14" fmla="*/ 126016 w 227388"/>
              <a:gd name="connsiteY14" fmla="*/ 114 h 265555"/>
              <a:gd name="connsiteX15" fmla="*/ 162868 w 227388"/>
              <a:gd name="connsiteY15" fmla="*/ 91535 h 265555"/>
              <a:gd name="connsiteX16" fmla="*/ 107541 w 227388"/>
              <a:gd name="connsiteY16" fmla="*/ 149689 h 265555"/>
              <a:gd name="connsiteX17" fmla="*/ 100188 w 227388"/>
              <a:gd name="connsiteY17" fmla="*/ 146110 h 265555"/>
              <a:gd name="connsiteX18" fmla="*/ 106015 w 227388"/>
              <a:gd name="connsiteY18" fmla="*/ 106293 h 265555"/>
              <a:gd name="connsiteX19" fmla="*/ 80719 w 227388"/>
              <a:gd name="connsiteY19" fmla="*/ 106293 h 265555"/>
              <a:gd name="connsiteX20" fmla="*/ 77609 w 227388"/>
              <a:gd name="connsiteY20" fmla="*/ 99049 h 265555"/>
              <a:gd name="connsiteX21" fmla="*/ 132940 w 227388"/>
              <a:gd name="connsiteY21" fmla="*/ 40896 h 265555"/>
              <a:gd name="connsiteX22" fmla="*/ 140294 w 227388"/>
              <a:gd name="connsiteY22" fmla="*/ 44474 h 265555"/>
              <a:gd name="connsiteX23" fmla="*/ 134467 w 227388"/>
              <a:gd name="connsiteY23" fmla="*/ 84291 h 265555"/>
              <a:gd name="connsiteX24" fmla="*/ 159762 w 227388"/>
              <a:gd name="connsiteY24" fmla="*/ 84291 h 265555"/>
              <a:gd name="connsiteX25" fmla="*/ 162868 w 227388"/>
              <a:gd name="connsiteY25" fmla="*/ 91535 h 265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7388" h="265555">
                <a:moveTo>
                  <a:pt x="126016" y="114"/>
                </a:moveTo>
                <a:cubicBezTo>
                  <a:pt x="75442" y="114"/>
                  <a:pt x="33523" y="37100"/>
                  <a:pt x="25814" y="85492"/>
                </a:cubicBezTo>
                <a:lnTo>
                  <a:pt x="1521" y="128349"/>
                </a:lnTo>
                <a:cubicBezTo>
                  <a:pt x="-2516" y="135469"/>
                  <a:pt x="2628" y="144298"/>
                  <a:pt x="10814" y="144298"/>
                </a:cubicBezTo>
                <a:lnTo>
                  <a:pt x="27204" y="144298"/>
                </a:lnTo>
                <a:lnTo>
                  <a:pt x="27204" y="197565"/>
                </a:lnTo>
                <a:cubicBezTo>
                  <a:pt x="27204" y="212608"/>
                  <a:pt x="41270" y="223694"/>
                  <a:pt x="55901" y="220183"/>
                </a:cubicBezTo>
                <a:lnTo>
                  <a:pt x="74281" y="217643"/>
                </a:lnTo>
                <a:lnTo>
                  <a:pt x="74281" y="248512"/>
                </a:lnTo>
                <a:cubicBezTo>
                  <a:pt x="74281" y="257988"/>
                  <a:pt x="81964" y="265670"/>
                  <a:pt x="91440" y="265670"/>
                </a:cubicBezTo>
                <a:lnTo>
                  <a:pt x="147212" y="265670"/>
                </a:lnTo>
                <a:cubicBezTo>
                  <a:pt x="156691" y="265670"/>
                  <a:pt x="164375" y="257988"/>
                  <a:pt x="164375" y="248512"/>
                </a:cubicBezTo>
                <a:lnTo>
                  <a:pt x="164375" y="195514"/>
                </a:lnTo>
                <a:cubicBezTo>
                  <a:pt x="201404" y="180387"/>
                  <a:pt x="227504" y="144034"/>
                  <a:pt x="227504" y="101576"/>
                </a:cubicBezTo>
                <a:cubicBezTo>
                  <a:pt x="227501" y="45536"/>
                  <a:pt x="182063" y="114"/>
                  <a:pt x="126016" y="114"/>
                </a:cubicBezTo>
                <a:moveTo>
                  <a:pt x="162868" y="91535"/>
                </a:moveTo>
                <a:lnTo>
                  <a:pt x="107541" y="149689"/>
                </a:lnTo>
                <a:cubicBezTo>
                  <a:pt x="104658" y="152721"/>
                  <a:pt x="99584" y="150250"/>
                  <a:pt x="100188" y="146110"/>
                </a:cubicBezTo>
                <a:lnTo>
                  <a:pt x="106015" y="106293"/>
                </a:lnTo>
                <a:lnTo>
                  <a:pt x="80719" y="106293"/>
                </a:lnTo>
                <a:cubicBezTo>
                  <a:pt x="76948" y="106293"/>
                  <a:pt x="75013" y="101782"/>
                  <a:pt x="77609" y="99049"/>
                </a:cubicBezTo>
                <a:lnTo>
                  <a:pt x="132940" y="40896"/>
                </a:lnTo>
                <a:cubicBezTo>
                  <a:pt x="135823" y="37864"/>
                  <a:pt x="140897" y="40334"/>
                  <a:pt x="140294" y="44474"/>
                </a:cubicBezTo>
                <a:lnTo>
                  <a:pt x="134467" y="84291"/>
                </a:lnTo>
                <a:lnTo>
                  <a:pt x="159762" y="84291"/>
                </a:lnTo>
                <a:cubicBezTo>
                  <a:pt x="163529" y="84291"/>
                  <a:pt x="165468" y="88802"/>
                  <a:pt x="162868" y="91535"/>
                </a:cubicBezTo>
              </a:path>
            </a:pathLst>
          </a:custGeom>
          <a:solidFill>
            <a:schemeClr val="lt1">
              <a:lumMod val="100000"/>
            </a:schemeClr>
          </a:solidFill>
          <a:ln w="9198" cap="flat">
            <a:noFill/>
            <a:prstDash val="solid"/>
            <a:miter/>
          </a:ln>
        </p:spPr>
        <p:txBody>
          <a:bodyPr rtlCol="0" anchor="ctr"/>
          <a:lstStyle/>
          <a:p>
            <a:endParaRPr lang="zh-CN" altLang="en-US" sz="1525">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227330" y="114300"/>
            <a:ext cx="4199890" cy="429260"/>
            <a:chOff x="358" y="180"/>
            <a:chExt cx="6614" cy="676"/>
          </a:xfrm>
        </p:grpSpPr>
        <p:sp>
          <p:nvSpPr>
            <p:cNvPr id="2" name="TextBox 1"/>
            <p:cNvSpPr txBox="1"/>
            <p:nvPr>
              <p:custDataLst>
                <p:tags r:id="rId1"/>
              </p:custDataLst>
            </p:nvPr>
          </p:nvSpPr>
          <p:spPr>
            <a:xfrm>
              <a:off x="1190" y="180"/>
              <a:ext cx="5782" cy="677"/>
            </a:xfrm>
            <a:prstGeom prst="rect">
              <a:avLst/>
            </a:prstGeom>
            <a:noFill/>
          </p:spPr>
          <p:txBody>
            <a:bodyPr wrap="square" rtlCol="0">
              <a:spAutoFit/>
            </a:bodyPr>
            <a:p>
              <a:pPr defTabSz="431800">
                <a:defRPr/>
              </a:pPr>
              <a:r>
                <a:rPr lang="zh-CN" altLang="en-US" sz="22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2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7"/>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7"/>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矩形: 圆角 2"/>
          <p:cNvSpPr/>
          <p:nvPr>
            <p:custDataLst>
              <p:tags r:id="rId4"/>
            </p:custDataLst>
          </p:nvPr>
        </p:nvSpPr>
        <p:spPr>
          <a:xfrm>
            <a:off x="211948" y="1381300"/>
            <a:ext cx="4161565" cy="1357166"/>
          </a:xfrm>
          <a:prstGeom prst="roundRect">
            <a:avLst>
              <a:gd name="adj" fmla="val 12425"/>
            </a:avLst>
          </a:prstGeom>
          <a:ln>
            <a:solidFill>
              <a:schemeClr val="bg1"/>
            </a:solidFill>
          </a:ln>
          <a:effectLst>
            <a:outerShdw blurRad="190500" sx="102000" sy="102000" algn="ctr" rotWithShape="0">
              <a:schemeClr val="accent1">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05">
              <a:latin typeface="+mn-ea"/>
            </a:endParaRPr>
          </a:p>
        </p:txBody>
      </p:sp>
      <p:sp>
        <p:nvSpPr>
          <p:cNvPr id="11" name="Freeform 5"/>
          <p:cNvSpPr/>
          <p:nvPr>
            <p:custDataLst>
              <p:tags r:id="rId5"/>
            </p:custDataLst>
          </p:nvPr>
        </p:nvSpPr>
        <p:spPr bwMode="auto">
          <a:xfrm>
            <a:off x="207381" y="1376732"/>
            <a:ext cx="1008621" cy="794559"/>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1">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17" name="矩形: 圆角 16"/>
          <p:cNvSpPr/>
          <p:nvPr>
            <p:custDataLst>
              <p:tags r:id="rId6"/>
            </p:custDataLst>
          </p:nvPr>
        </p:nvSpPr>
        <p:spPr>
          <a:xfrm>
            <a:off x="4776887" y="1389418"/>
            <a:ext cx="4161565" cy="1357166"/>
          </a:xfrm>
          <a:prstGeom prst="roundRect">
            <a:avLst>
              <a:gd name="adj" fmla="val 12425"/>
            </a:avLst>
          </a:prstGeom>
          <a:solidFill>
            <a:schemeClr val="accent2"/>
          </a:solidFill>
          <a:ln>
            <a:solidFill>
              <a:schemeClr val="bg1"/>
            </a:solidFill>
          </a:ln>
          <a:effectLst>
            <a:outerShdw blurRad="190500" sx="102000" sy="102000" algn="ctr" rotWithShape="0">
              <a:schemeClr val="accent2">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505">
              <a:latin typeface="+mn-ea"/>
              <a:sym typeface="+mn-ea"/>
            </a:endParaRPr>
          </a:p>
        </p:txBody>
      </p:sp>
      <p:sp>
        <p:nvSpPr>
          <p:cNvPr id="25" name="文本框 24"/>
          <p:cNvSpPr txBox="1"/>
          <p:nvPr>
            <p:custDataLst>
              <p:tags r:id="rId7"/>
            </p:custDataLst>
          </p:nvPr>
        </p:nvSpPr>
        <p:spPr>
          <a:xfrm>
            <a:off x="1194354" y="1537591"/>
            <a:ext cx="2859919" cy="1044401"/>
          </a:xfrm>
          <a:prstGeom prst="rect">
            <a:avLst/>
          </a:prstGeom>
          <a:noFill/>
        </p:spPr>
        <p:txBody>
          <a:bodyPr vert="horz" wrap="square" lIns="76381" tIns="38190" rIns="76381" bIns="38190" rtlCol="0" anchor="ctr" anchorCtr="0">
            <a:normAutofit/>
          </a:bodyPr>
          <a:p>
            <a:pPr lvl="0" algn="l">
              <a:lnSpc>
                <a:spcPct val="130000"/>
              </a:lnSpc>
              <a:spcBef>
                <a:spcPts val="0"/>
              </a:spcBef>
              <a:spcAft>
                <a:spcPts val="0"/>
              </a:spcAft>
              <a:buClrTx/>
              <a:buSzTx/>
              <a:buFontTx/>
            </a:pPr>
            <a:r>
              <a:rPr lang="zh-CN" altLang="en-US" spc="150" dirty="0">
                <a:solidFill>
                  <a:srgbClr val="FFFFFF"/>
                </a:solidFill>
                <a:latin typeface="+mn-ea"/>
                <a:sym typeface="+mn-ea"/>
              </a:rPr>
              <a:t>容易转让所有权。</a:t>
            </a:r>
            <a:endParaRPr lang="zh-CN" altLang="en-US" spc="150" dirty="0">
              <a:solidFill>
                <a:srgbClr val="FFFFFF"/>
              </a:solidFill>
              <a:latin typeface="+mn-ea"/>
              <a:sym typeface="+mn-ea"/>
            </a:endParaRPr>
          </a:p>
        </p:txBody>
      </p:sp>
      <p:sp>
        <p:nvSpPr>
          <p:cNvPr id="33" name="文本框 32"/>
          <p:cNvSpPr txBox="1"/>
          <p:nvPr>
            <p:custDataLst>
              <p:tags r:id="rId8"/>
            </p:custDataLst>
          </p:nvPr>
        </p:nvSpPr>
        <p:spPr>
          <a:xfrm>
            <a:off x="5150364" y="1537591"/>
            <a:ext cx="2859919" cy="1044401"/>
          </a:xfrm>
          <a:prstGeom prst="rect">
            <a:avLst/>
          </a:prstGeom>
          <a:noFill/>
        </p:spPr>
        <p:txBody>
          <a:bodyPr vert="horz" wrap="square" lIns="76381" tIns="38190" rIns="76381" bIns="38190" rtlCol="0" anchor="ctr" anchorCtr="0">
            <a:normAutofit/>
          </a:bodyPr>
          <a:p>
            <a:pPr lvl="0" algn="l">
              <a:lnSpc>
                <a:spcPct val="130000"/>
              </a:lnSpc>
              <a:spcBef>
                <a:spcPts val="0"/>
              </a:spcBef>
              <a:spcAft>
                <a:spcPts val="0"/>
              </a:spcAft>
              <a:buClrTx/>
              <a:buSzTx/>
              <a:buFontTx/>
            </a:pPr>
            <a:r>
              <a:rPr lang="zh-CN" altLang="en-US" spc="150" dirty="0">
                <a:solidFill>
                  <a:srgbClr val="FFFFFF"/>
                </a:solidFill>
                <a:latin typeface="+mn-ea"/>
                <a:sym typeface="+mn-ea"/>
              </a:rPr>
              <a:t>有限债务责任。</a:t>
            </a:r>
            <a:endParaRPr lang="zh-CN" altLang="en-US" spc="150" dirty="0">
              <a:solidFill>
                <a:srgbClr val="FFFFFF"/>
              </a:solidFill>
              <a:latin typeface="+mn-ea"/>
              <a:sym typeface="+mn-ea"/>
            </a:endParaRPr>
          </a:p>
        </p:txBody>
      </p:sp>
      <p:sp>
        <p:nvSpPr>
          <p:cNvPr id="39" name="文本框 38"/>
          <p:cNvSpPr txBox="1"/>
          <p:nvPr>
            <p:custDataLst>
              <p:tags r:id="rId9"/>
            </p:custDataLst>
          </p:nvPr>
        </p:nvSpPr>
        <p:spPr>
          <a:xfrm>
            <a:off x="284513" y="1537591"/>
            <a:ext cx="610725" cy="493515"/>
          </a:xfrm>
          <a:prstGeom prst="rect">
            <a:avLst/>
          </a:prstGeom>
          <a:noFill/>
        </p:spPr>
        <p:txBody>
          <a:bodyPr wrap="square" lIns="0" tIns="0" rIns="0" bIns="0" rtlCol="0">
            <a:normAutofit/>
          </a:bodyPr>
          <a:p>
            <a:pPr algn="ctr"/>
            <a:r>
              <a:rPr kumimoji="1" lang="en-US" altLang="zh-CN" sz="3005" b="1" spc="300" dirty="0">
                <a:solidFill>
                  <a:schemeClr val="accent1"/>
                </a:solidFill>
                <a:latin typeface="+mn-ea"/>
                <a:cs typeface="+mj-lt"/>
              </a:rPr>
              <a:t>01</a:t>
            </a:r>
            <a:endParaRPr kumimoji="1" lang="en-US" altLang="zh-CN" sz="3005" b="1" spc="300" dirty="0">
              <a:solidFill>
                <a:schemeClr val="accent1"/>
              </a:solidFill>
              <a:latin typeface="+mn-ea"/>
              <a:cs typeface="+mj-lt"/>
            </a:endParaRPr>
          </a:p>
        </p:txBody>
      </p:sp>
      <p:sp>
        <p:nvSpPr>
          <p:cNvPr id="47" name="Freeform 5"/>
          <p:cNvSpPr/>
          <p:nvPr>
            <p:custDataLst>
              <p:tags r:id="rId10"/>
            </p:custDataLst>
          </p:nvPr>
        </p:nvSpPr>
        <p:spPr bwMode="auto">
          <a:xfrm flipH="1">
            <a:off x="7938245" y="1392463"/>
            <a:ext cx="1008621" cy="794559"/>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4">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51" name="文本框 50"/>
          <p:cNvSpPr txBox="1"/>
          <p:nvPr>
            <p:custDataLst>
              <p:tags r:id="rId11"/>
            </p:custDataLst>
          </p:nvPr>
        </p:nvSpPr>
        <p:spPr>
          <a:xfrm flipH="1">
            <a:off x="8237635" y="1537591"/>
            <a:ext cx="610725" cy="493515"/>
          </a:xfrm>
          <a:prstGeom prst="rect">
            <a:avLst/>
          </a:prstGeom>
          <a:noFill/>
        </p:spPr>
        <p:txBody>
          <a:bodyPr wrap="square" lIns="0" tIns="0" rIns="0" bIns="0" rtlCol="0">
            <a:normAutofit/>
          </a:bodyPr>
          <a:p>
            <a:pPr lvl="0" algn="ctr">
              <a:buClrTx/>
              <a:buSzTx/>
              <a:buFontTx/>
            </a:pPr>
            <a:r>
              <a:rPr kumimoji="1" lang="en-US" altLang="zh-CN" sz="3005" b="1" spc="300" dirty="0">
                <a:solidFill>
                  <a:schemeClr val="accent2"/>
                </a:solidFill>
                <a:latin typeface="+mn-ea"/>
                <a:cs typeface="+mj-lt"/>
                <a:sym typeface="+mn-ea"/>
              </a:rPr>
              <a:t>02</a:t>
            </a:r>
            <a:endParaRPr kumimoji="1" lang="en-US" altLang="zh-CN" sz="3005" b="1" spc="300" dirty="0">
              <a:solidFill>
                <a:schemeClr val="accent2"/>
              </a:solidFill>
              <a:latin typeface="+mn-ea"/>
              <a:cs typeface="+mj-lt"/>
              <a:sym typeface="+mn-ea"/>
            </a:endParaRPr>
          </a:p>
        </p:txBody>
      </p:sp>
      <p:sp>
        <p:nvSpPr>
          <p:cNvPr id="14" name="矩形: 圆角 13"/>
          <p:cNvSpPr/>
          <p:nvPr>
            <p:custDataLst>
              <p:tags r:id="rId12"/>
            </p:custDataLst>
          </p:nvPr>
        </p:nvSpPr>
        <p:spPr>
          <a:xfrm>
            <a:off x="203829" y="3055855"/>
            <a:ext cx="4161565" cy="1357166"/>
          </a:xfrm>
          <a:prstGeom prst="roundRect">
            <a:avLst>
              <a:gd name="adj" fmla="val 12425"/>
            </a:avLst>
          </a:prstGeom>
          <a:solidFill>
            <a:schemeClr val="accent3"/>
          </a:solidFill>
          <a:ln>
            <a:solidFill>
              <a:schemeClr val="bg1"/>
            </a:solidFill>
          </a:ln>
          <a:effectLst>
            <a:outerShdw blurRad="190500" sx="102000" sy="102000" algn="ctr" rotWithShape="0">
              <a:schemeClr val="accent3">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05">
              <a:latin typeface="+mn-ea"/>
            </a:endParaRPr>
          </a:p>
        </p:txBody>
      </p:sp>
      <p:sp>
        <p:nvSpPr>
          <p:cNvPr id="15" name="Freeform 5"/>
          <p:cNvSpPr/>
          <p:nvPr>
            <p:custDataLst>
              <p:tags r:id="rId13"/>
            </p:custDataLst>
          </p:nvPr>
        </p:nvSpPr>
        <p:spPr bwMode="auto">
          <a:xfrm>
            <a:off x="198755" y="3050781"/>
            <a:ext cx="1008621" cy="794559"/>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2">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20" name="矩形: 圆角 19"/>
          <p:cNvSpPr/>
          <p:nvPr>
            <p:custDataLst>
              <p:tags r:id="rId14"/>
            </p:custDataLst>
          </p:nvPr>
        </p:nvSpPr>
        <p:spPr>
          <a:xfrm>
            <a:off x="4768768" y="3064481"/>
            <a:ext cx="4161565" cy="1357166"/>
          </a:xfrm>
          <a:prstGeom prst="roundRect">
            <a:avLst>
              <a:gd name="adj" fmla="val 12425"/>
            </a:avLst>
          </a:prstGeom>
          <a:solidFill>
            <a:schemeClr val="accent4"/>
          </a:solidFill>
          <a:ln>
            <a:solidFill>
              <a:schemeClr val="bg1"/>
            </a:solidFill>
          </a:ln>
          <a:effectLst>
            <a:outerShdw blurRad="190500" sx="102000" sy="102000" algn="ctr" rotWithShape="0">
              <a:schemeClr val="accent4">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05">
              <a:latin typeface="+mn-ea"/>
            </a:endParaRPr>
          </a:p>
        </p:txBody>
      </p:sp>
      <p:sp>
        <p:nvSpPr>
          <p:cNvPr id="29" name="文本框 28"/>
          <p:cNvSpPr txBox="1"/>
          <p:nvPr>
            <p:custDataLst>
              <p:tags r:id="rId15"/>
            </p:custDataLst>
          </p:nvPr>
        </p:nvSpPr>
        <p:spPr>
          <a:xfrm>
            <a:off x="1194354" y="3211639"/>
            <a:ext cx="2859919" cy="1044401"/>
          </a:xfrm>
          <a:prstGeom prst="rect">
            <a:avLst/>
          </a:prstGeom>
          <a:noFill/>
        </p:spPr>
        <p:txBody>
          <a:bodyPr vert="horz" wrap="square" lIns="76381" tIns="38190" rIns="76381" bIns="38190" rtlCol="0" anchor="ctr" anchorCtr="0">
            <a:noAutofit/>
          </a:bodyPr>
          <a:p>
            <a:pPr lvl="0" algn="l">
              <a:lnSpc>
                <a:spcPct val="130000"/>
              </a:lnSpc>
              <a:spcBef>
                <a:spcPts val="0"/>
              </a:spcBef>
              <a:spcAft>
                <a:spcPts val="0"/>
              </a:spcAft>
              <a:buClrTx/>
              <a:buSzTx/>
              <a:buFontTx/>
            </a:pPr>
            <a:r>
              <a:rPr lang="zh-CN" altLang="en-US" sz="1500" spc="150" dirty="0">
                <a:solidFill>
                  <a:srgbClr val="FFFFFF"/>
                </a:solidFill>
                <a:latin typeface="+mn-ea"/>
                <a:sym typeface="+mn-ea"/>
              </a:rPr>
              <a:t>公司制企业可以无限存续，一个公司在最初的所有者和经营者退出后仍然可以继续存在。</a:t>
            </a:r>
            <a:endParaRPr lang="zh-CN" altLang="en-US" sz="1500" spc="150" dirty="0">
              <a:solidFill>
                <a:srgbClr val="FFFFFF"/>
              </a:solidFill>
              <a:latin typeface="+mn-ea"/>
              <a:sym typeface="+mn-ea"/>
            </a:endParaRPr>
          </a:p>
        </p:txBody>
      </p:sp>
      <p:sp>
        <p:nvSpPr>
          <p:cNvPr id="37" name="文本框 36"/>
          <p:cNvSpPr txBox="1"/>
          <p:nvPr>
            <p:custDataLst>
              <p:tags r:id="rId16"/>
            </p:custDataLst>
          </p:nvPr>
        </p:nvSpPr>
        <p:spPr>
          <a:xfrm>
            <a:off x="5150364" y="3211639"/>
            <a:ext cx="2859919" cy="1044401"/>
          </a:xfrm>
          <a:prstGeom prst="rect">
            <a:avLst/>
          </a:prstGeom>
          <a:noFill/>
        </p:spPr>
        <p:txBody>
          <a:bodyPr vert="horz" wrap="square" lIns="76381" tIns="38190" rIns="76381" bIns="38190" rtlCol="0" anchor="ctr" anchorCtr="0">
            <a:normAutofit lnSpcReduction="20000"/>
          </a:bodyPr>
          <a:p>
            <a:pPr lvl="0" algn="l">
              <a:lnSpc>
                <a:spcPct val="130000"/>
              </a:lnSpc>
              <a:spcBef>
                <a:spcPts val="0"/>
              </a:spcBef>
              <a:spcAft>
                <a:spcPts val="0"/>
              </a:spcAft>
              <a:buClrTx/>
              <a:buSzTx/>
              <a:buFontTx/>
            </a:pPr>
            <a:r>
              <a:rPr lang="zh-CN" altLang="en-US" spc="150" dirty="0">
                <a:solidFill>
                  <a:srgbClr val="FFFFFF"/>
                </a:solidFill>
                <a:latin typeface="+mn-ea"/>
                <a:sym typeface="+mn-ea"/>
              </a:rPr>
              <a:t>公司制企业融资渠道较多，更容易筹集所需资金。</a:t>
            </a:r>
            <a:endParaRPr lang="zh-CN" altLang="en-US" spc="150" dirty="0">
              <a:solidFill>
                <a:srgbClr val="FFFFFF"/>
              </a:solidFill>
              <a:latin typeface="+mn-ea"/>
              <a:sym typeface="+mn-ea"/>
            </a:endParaRPr>
          </a:p>
        </p:txBody>
      </p:sp>
      <p:sp>
        <p:nvSpPr>
          <p:cNvPr id="43" name="文本框 42"/>
          <p:cNvSpPr txBox="1"/>
          <p:nvPr>
            <p:custDataLst>
              <p:tags r:id="rId17"/>
            </p:custDataLst>
          </p:nvPr>
        </p:nvSpPr>
        <p:spPr>
          <a:xfrm>
            <a:off x="284513" y="3211639"/>
            <a:ext cx="610725" cy="493515"/>
          </a:xfrm>
          <a:prstGeom prst="rect">
            <a:avLst/>
          </a:prstGeom>
          <a:noFill/>
        </p:spPr>
        <p:txBody>
          <a:bodyPr wrap="square" lIns="0" tIns="0" rIns="0" bIns="0" rtlCol="0">
            <a:normAutofit/>
          </a:bodyPr>
          <a:p>
            <a:pPr lvl="0" algn="ctr">
              <a:buClrTx/>
              <a:buSzTx/>
              <a:buFontTx/>
            </a:pPr>
            <a:r>
              <a:rPr kumimoji="1" lang="en-US" altLang="zh-CN" sz="3005" b="1" spc="300" dirty="0">
                <a:solidFill>
                  <a:schemeClr val="accent3"/>
                </a:solidFill>
                <a:latin typeface="+mn-ea"/>
                <a:cs typeface="+mj-lt"/>
                <a:sym typeface="+mn-ea"/>
              </a:rPr>
              <a:t>03</a:t>
            </a:r>
            <a:endParaRPr kumimoji="1" lang="en-US" altLang="zh-CN" sz="3005" b="1" spc="300" dirty="0">
              <a:solidFill>
                <a:schemeClr val="accent3"/>
              </a:solidFill>
              <a:latin typeface="+mn-ea"/>
              <a:cs typeface="+mj-lt"/>
              <a:sym typeface="+mn-ea"/>
            </a:endParaRPr>
          </a:p>
        </p:txBody>
      </p:sp>
      <p:sp>
        <p:nvSpPr>
          <p:cNvPr id="49" name="Freeform 5"/>
          <p:cNvSpPr/>
          <p:nvPr>
            <p:custDataLst>
              <p:tags r:id="rId18"/>
            </p:custDataLst>
          </p:nvPr>
        </p:nvSpPr>
        <p:spPr bwMode="auto">
          <a:xfrm flipH="1">
            <a:off x="7930126" y="3067526"/>
            <a:ext cx="1008621" cy="794559"/>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5">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53" name="文本框 52"/>
          <p:cNvSpPr txBox="1"/>
          <p:nvPr>
            <p:custDataLst>
              <p:tags r:id="rId19"/>
            </p:custDataLst>
          </p:nvPr>
        </p:nvSpPr>
        <p:spPr>
          <a:xfrm flipH="1">
            <a:off x="8237635" y="3211639"/>
            <a:ext cx="610725" cy="493515"/>
          </a:xfrm>
          <a:prstGeom prst="rect">
            <a:avLst/>
          </a:prstGeom>
          <a:noFill/>
        </p:spPr>
        <p:txBody>
          <a:bodyPr wrap="square" lIns="0" tIns="0" rIns="0" bIns="0" rtlCol="0">
            <a:normAutofit/>
          </a:bodyPr>
          <a:p>
            <a:pPr lvl="0" algn="ctr">
              <a:buClrTx/>
              <a:buSzTx/>
              <a:buFontTx/>
            </a:pPr>
            <a:r>
              <a:rPr kumimoji="1" lang="en-US" altLang="zh-CN" sz="3005" b="1" spc="300" dirty="0">
                <a:solidFill>
                  <a:schemeClr val="accent4"/>
                </a:solidFill>
                <a:latin typeface="+mn-ea"/>
                <a:cs typeface="+mj-lt"/>
                <a:sym typeface="+mn-ea"/>
              </a:rPr>
              <a:t>04</a:t>
            </a:r>
            <a:endParaRPr kumimoji="1" lang="en-US" altLang="zh-CN" sz="3005" b="1" spc="300" dirty="0">
              <a:solidFill>
                <a:schemeClr val="accent4"/>
              </a:solidFill>
              <a:latin typeface="+mn-ea"/>
              <a:cs typeface="+mj-lt"/>
              <a:sym typeface="+mn-ea"/>
            </a:endParaRPr>
          </a:p>
        </p:txBody>
      </p:sp>
      <p:sp>
        <p:nvSpPr>
          <p:cNvPr id="13" name="文本框 12"/>
          <p:cNvSpPr txBox="1"/>
          <p:nvPr>
            <p:custDataLst>
              <p:tags r:id="rId20"/>
            </p:custDataLst>
          </p:nvPr>
        </p:nvSpPr>
        <p:spPr>
          <a:xfrm>
            <a:off x="755650" y="628015"/>
            <a:ext cx="4461510" cy="481965"/>
          </a:xfrm>
          <a:prstGeom prst="rect">
            <a:avLst/>
          </a:prstGeom>
          <a:noFill/>
        </p:spPr>
        <p:txBody>
          <a:bodyPr wrap="square" rtlCol="0" anchor="b" anchorCtr="0">
            <a:noAutofit/>
            <a:scene3d>
              <a:camera prst="orthographicFront"/>
              <a:lightRig rig="threePt" dir="t"/>
            </a:scene3d>
          </a:bodyPr>
          <a:p>
            <a:pPr algn="l"/>
            <a:r>
              <a:rPr lang="zh-CN" altLang="en-US" sz="2000">
                <a:solidFill>
                  <a:srgbClr val="C0504D"/>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sym typeface="+mn-ea"/>
              </a:rPr>
              <a:t>公司制企业的优点</a:t>
            </a:r>
            <a:endParaRPr lang="zh-CN" altLang="en-US" sz="2000">
              <a:solidFill>
                <a:srgbClr val="C0504D"/>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227330" y="114300"/>
            <a:ext cx="4199890" cy="429260"/>
            <a:chOff x="358" y="180"/>
            <a:chExt cx="6614" cy="676"/>
          </a:xfrm>
        </p:grpSpPr>
        <p:sp>
          <p:nvSpPr>
            <p:cNvPr id="2" name="TextBox 1"/>
            <p:cNvSpPr txBox="1"/>
            <p:nvPr>
              <p:custDataLst>
                <p:tags r:id="rId1"/>
              </p:custDataLst>
            </p:nvPr>
          </p:nvSpPr>
          <p:spPr>
            <a:xfrm>
              <a:off x="1190" y="180"/>
              <a:ext cx="5782" cy="677"/>
            </a:xfrm>
            <a:prstGeom prst="rect">
              <a:avLst/>
            </a:prstGeom>
            <a:noFill/>
          </p:spPr>
          <p:txBody>
            <a:bodyPr wrap="square" rtlCol="0">
              <a:spAutoFit/>
            </a:bodyPr>
            <a:p>
              <a:pPr defTabSz="431800">
                <a:defRPr/>
              </a:pPr>
              <a:r>
                <a:rPr lang="zh-CN" altLang="en-US" sz="22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2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7"/>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7"/>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文本框 12"/>
          <p:cNvSpPr txBox="1"/>
          <p:nvPr>
            <p:custDataLst>
              <p:tags r:id="rId4"/>
            </p:custDataLst>
          </p:nvPr>
        </p:nvSpPr>
        <p:spPr>
          <a:xfrm>
            <a:off x="899160" y="628015"/>
            <a:ext cx="4461510" cy="481965"/>
          </a:xfrm>
          <a:prstGeom prst="rect">
            <a:avLst/>
          </a:prstGeom>
          <a:noFill/>
        </p:spPr>
        <p:txBody>
          <a:bodyPr wrap="square" rtlCol="0" anchor="b" anchorCtr="0">
            <a:noAutofit/>
            <a:scene3d>
              <a:camera prst="orthographicFront"/>
              <a:lightRig rig="threePt" dir="t"/>
            </a:scene3d>
          </a:bodyPr>
          <a:p>
            <a:pPr algn="l"/>
            <a:r>
              <a:rPr lang="zh-CN" altLang="en-US" sz="2000">
                <a:solidFill>
                  <a:srgbClr val="C0504D"/>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sym typeface="+mn-ea"/>
              </a:rPr>
              <a:t>公司制企业的缺点</a:t>
            </a:r>
            <a:endParaRPr lang="zh-CN" altLang="en-US" sz="2000">
              <a:solidFill>
                <a:srgbClr val="C0504D"/>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sym typeface="+mn-ea"/>
            </a:endParaRPr>
          </a:p>
        </p:txBody>
      </p:sp>
      <p:sp>
        <p:nvSpPr>
          <p:cNvPr id="6" name="椭圆 5"/>
          <p:cNvSpPr/>
          <p:nvPr>
            <p:custDataLst>
              <p:tags r:id="rId5"/>
            </p:custDataLst>
          </p:nvPr>
        </p:nvSpPr>
        <p:spPr>
          <a:xfrm>
            <a:off x="2888940" y="1440835"/>
            <a:ext cx="3243501" cy="3243501"/>
          </a:xfrm>
          <a:prstGeom prst="ellipse">
            <a:avLst/>
          </a:prstGeom>
          <a:solidFill>
            <a:schemeClr val="bg1"/>
          </a:solidFill>
          <a:ln>
            <a:noFill/>
          </a:ln>
          <a:effectLst>
            <a:outerShdw blurRad="152400" sx="106000" sy="106000" algn="ctr" rotWithShape="0">
              <a:schemeClr val="tx1">
                <a:lumMod val="65000"/>
                <a:lumOff val="35000"/>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50" dirty="0"/>
          </a:p>
        </p:txBody>
      </p:sp>
      <p:sp>
        <p:nvSpPr>
          <p:cNvPr id="7" name="任意多边形 6"/>
          <p:cNvSpPr/>
          <p:nvPr>
            <p:custDataLst>
              <p:tags r:id="rId6"/>
            </p:custDataLst>
          </p:nvPr>
        </p:nvSpPr>
        <p:spPr>
          <a:xfrm>
            <a:off x="4523479" y="1639049"/>
            <a:ext cx="809713" cy="1620007"/>
          </a:xfrm>
          <a:custGeom>
            <a:avLst/>
            <a:gdLst/>
            <a:ahLst/>
            <a:cxnLst>
              <a:cxn ang="3">
                <a:pos x="hc" y="t"/>
              </a:cxn>
              <a:cxn ang="cd2">
                <a:pos x="l" y="vc"/>
              </a:cxn>
              <a:cxn ang="cd4">
                <a:pos x="hc" y="b"/>
              </a:cxn>
              <a:cxn ang="0">
                <a:pos x="r" y="vc"/>
              </a:cxn>
            </a:cxnLst>
            <a:rect l="l" t="t" r="r" b="b"/>
            <a:pathLst>
              <a:path w="1393" h="2787">
                <a:moveTo>
                  <a:pt x="0" y="0"/>
                </a:moveTo>
                <a:cubicBezTo>
                  <a:pt x="769" y="0"/>
                  <a:pt x="1393" y="624"/>
                  <a:pt x="1393" y="1394"/>
                </a:cubicBezTo>
                <a:cubicBezTo>
                  <a:pt x="1393" y="2163"/>
                  <a:pt x="769" y="2787"/>
                  <a:pt x="0" y="2787"/>
                </a:cubicBezTo>
                <a:lnTo>
                  <a:pt x="0" y="0"/>
                </a:lnTo>
                <a:close/>
              </a:path>
            </a:pathLst>
          </a:custGeom>
          <a:gradFill>
            <a:gsLst>
              <a:gs pos="0">
                <a:schemeClr val="accent2">
                  <a:lumMod val="60000"/>
                  <a:lumOff val="40000"/>
                </a:schemeClr>
              </a:gs>
              <a:gs pos="100000">
                <a:schemeClr val="accent2"/>
              </a:gs>
            </a:gsLst>
            <a:lin ang="5400000" scaled="0"/>
          </a:gradFill>
          <a:ln>
            <a:noFill/>
          </a:ln>
          <a:effectLst>
            <a:outerShdw blurRad="127000" sx="105000" sy="105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33132" rIns="131948" bIns="329581"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50" b="1">
                <a:latin typeface="+mj-ea"/>
                <a:ea typeface="+mj-ea"/>
                <a:sym typeface="+mn-ea"/>
              </a:rPr>
              <a:t>02</a:t>
            </a:r>
            <a:endParaRPr lang="en-US" altLang="zh-CN" sz="1650" b="1">
              <a:latin typeface="+mj-ea"/>
              <a:ea typeface="+mj-ea"/>
              <a:sym typeface="+mn-ea"/>
            </a:endParaRPr>
          </a:p>
        </p:txBody>
      </p:sp>
      <p:sp>
        <p:nvSpPr>
          <p:cNvPr id="26" name="任意多边形 12"/>
          <p:cNvSpPr/>
          <p:nvPr>
            <p:custDataLst>
              <p:tags r:id="rId7"/>
            </p:custDataLst>
          </p:nvPr>
        </p:nvSpPr>
        <p:spPr>
          <a:xfrm rot="10800000">
            <a:off x="4522897" y="1260059"/>
            <a:ext cx="413866" cy="1818802"/>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chemeClr val="accent2">
                  <a:alpha val="0"/>
                </a:schemeClr>
              </a:gs>
              <a:gs pos="100000">
                <a:schemeClr val="accent2">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50">
              <a:sym typeface="+mn-ea"/>
            </a:endParaRPr>
          </a:p>
        </p:txBody>
      </p:sp>
      <p:sp>
        <p:nvSpPr>
          <p:cNvPr id="30" name="任意多边形 12"/>
          <p:cNvSpPr/>
          <p:nvPr>
            <p:custDataLst>
              <p:tags r:id="rId8"/>
            </p:custDataLst>
          </p:nvPr>
        </p:nvSpPr>
        <p:spPr>
          <a:xfrm rot="18000000">
            <a:off x="4955364" y="2733004"/>
            <a:ext cx="413866" cy="1818802"/>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chemeClr val="accent3">
                  <a:alpha val="0"/>
                </a:schemeClr>
              </a:gs>
              <a:gs pos="100000">
                <a:schemeClr val="accent3">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50">
              <a:sym typeface="+mn-ea"/>
            </a:endParaRPr>
          </a:p>
        </p:txBody>
      </p:sp>
      <p:sp>
        <p:nvSpPr>
          <p:cNvPr id="31" name="任意多边形 12"/>
          <p:cNvSpPr/>
          <p:nvPr>
            <p:custDataLst>
              <p:tags r:id="rId9"/>
            </p:custDataLst>
          </p:nvPr>
        </p:nvSpPr>
        <p:spPr>
          <a:xfrm rot="3600000">
            <a:off x="3469050" y="2376684"/>
            <a:ext cx="413866" cy="1818802"/>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chemeClr val="accent1">
                  <a:alpha val="0"/>
                </a:schemeClr>
              </a:gs>
              <a:gs pos="100000">
                <a:schemeClr val="accent1">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50">
              <a:sym typeface="+mn-ea"/>
            </a:endParaRPr>
          </a:p>
        </p:txBody>
      </p:sp>
      <p:sp>
        <p:nvSpPr>
          <p:cNvPr id="85" name="标题"/>
          <p:cNvSpPr txBox="1"/>
          <p:nvPr>
            <p:custDataLst>
              <p:tags r:id="rId10"/>
            </p:custDataLst>
          </p:nvPr>
        </p:nvSpPr>
        <p:spPr>
          <a:xfrm>
            <a:off x="5096740" y="1430372"/>
            <a:ext cx="2219880" cy="473156"/>
          </a:xfrm>
          <a:prstGeom prst="rect">
            <a:avLst/>
          </a:prstGeom>
          <a:noFill/>
        </p:spPr>
        <p:txBody>
          <a:bodyPr wrap="square" lIns="0" tIns="0" rIns="0" bIns="0" rtlCol="0" anchor="b" anchorCtr="0">
            <a:normAutofit/>
          </a:bodyPr>
          <a:lstStyle/>
          <a:p>
            <a:pPr lvl="0" algn="just">
              <a:buClrTx/>
              <a:buSzTx/>
              <a:buFontTx/>
            </a:pPr>
            <a:r>
              <a:rPr lang="zh-CN" altLang="en-US" sz="1650" b="1" spc="300" dirty="0">
                <a:solidFill>
                  <a:schemeClr val="accent2"/>
                </a:solidFill>
                <a:latin typeface="+mj-ea"/>
                <a:ea typeface="+mj-ea"/>
                <a:cs typeface="微软雅黑" panose="020B0503020204020204" pitchFamily="34" charset="-122"/>
                <a:sym typeface="微软雅黑" panose="020B0503020204020204" pitchFamily="34" charset="-122"/>
              </a:rPr>
              <a:t>存在代理问题</a:t>
            </a:r>
            <a:endParaRPr lang="zh-CN" altLang="en-US" sz="1650" b="1" spc="300" dirty="0">
              <a:solidFill>
                <a:schemeClr val="accent2"/>
              </a:solidFill>
              <a:latin typeface="+mj-ea"/>
              <a:ea typeface="+mj-ea"/>
              <a:cs typeface="微软雅黑" panose="020B0503020204020204" pitchFamily="34" charset="-122"/>
              <a:sym typeface="微软雅黑" panose="020B0503020204020204" pitchFamily="34" charset="-122"/>
            </a:endParaRPr>
          </a:p>
        </p:txBody>
      </p:sp>
      <p:sp>
        <p:nvSpPr>
          <p:cNvPr id="87" name="标题"/>
          <p:cNvSpPr txBox="1"/>
          <p:nvPr>
            <p:custDataLst>
              <p:tags r:id="rId11"/>
            </p:custDataLst>
          </p:nvPr>
        </p:nvSpPr>
        <p:spPr>
          <a:xfrm>
            <a:off x="5713471" y="3400305"/>
            <a:ext cx="2219880" cy="473156"/>
          </a:xfrm>
          <a:prstGeom prst="rect">
            <a:avLst/>
          </a:prstGeom>
          <a:noFill/>
        </p:spPr>
        <p:txBody>
          <a:bodyPr wrap="square" lIns="0" tIns="0" rIns="0" bIns="0" rtlCol="0" anchor="b" anchorCtr="0">
            <a:normAutofit/>
          </a:bodyPr>
          <a:lstStyle/>
          <a:p>
            <a:pPr lvl="0" algn="just">
              <a:buClrTx/>
              <a:buSzTx/>
              <a:buFontTx/>
            </a:pPr>
            <a:r>
              <a:rPr lang="zh-CN" altLang="en-US" sz="1650" b="1" spc="300" dirty="0">
                <a:solidFill>
                  <a:schemeClr val="accent3"/>
                </a:solidFill>
                <a:latin typeface="+mj-ea"/>
                <a:ea typeface="+mj-ea"/>
                <a:cs typeface="微软雅黑" panose="020B0503020204020204" pitchFamily="34" charset="-122"/>
                <a:sym typeface="微软雅黑" panose="020B0503020204020204" pitchFamily="34" charset="-122"/>
              </a:rPr>
              <a:t>双重课税</a:t>
            </a:r>
            <a:endParaRPr lang="zh-CN" altLang="en-US" sz="1650" b="1" spc="300" dirty="0">
              <a:solidFill>
                <a:schemeClr val="accent3"/>
              </a:solidFill>
              <a:latin typeface="+mj-ea"/>
              <a:ea typeface="+mj-ea"/>
              <a:cs typeface="微软雅黑" panose="020B0503020204020204" pitchFamily="34" charset="-122"/>
              <a:sym typeface="微软雅黑" panose="020B0503020204020204" pitchFamily="34" charset="-122"/>
            </a:endParaRPr>
          </a:p>
        </p:txBody>
      </p:sp>
      <p:sp>
        <p:nvSpPr>
          <p:cNvPr id="89" name="标题"/>
          <p:cNvSpPr txBox="1"/>
          <p:nvPr>
            <p:custDataLst>
              <p:tags r:id="rId12"/>
            </p:custDataLst>
          </p:nvPr>
        </p:nvSpPr>
        <p:spPr>
          <a:xfrm>
            <a:off x="1055801" y="2624887"/>
            <a:ext cx="2219880" cy="473156"/>
          </a:xfrm>
          <a:prstGeom prst="rect">
            <a:avLst/>
          </a:prstGeom>
          <a:noFill/>
        </p:spPr>
        <p:txBody>
          <a:bodyPr wrap="square" lIns="0" tIns="0" rIns="0" bIns="0" rtlCol="0" anchor="b" anchorCtr="0">
            <a:normAutofit/>
          </a:bodyPr>
          <a:lstStyle/>
          <a:p>
            <a:pPr lvl="0" algn="r">
              <a:buClrTx/>
              <a:buSzTx/>
              <a:buFontTx/>
            </a:pPr>
            <a:r>
              <a:rPr lang="zh-CN" altLang="en-US" sz="1650" b="1" spc="300" dirty="0">
                <a:solidFill>
                  <a:schemeClr val="accent1"/>
                </a:solidFill>
                <a:latin typeface="+mj-ea"/>
                <a:ea typeface="+mj-ea"/>
                <a:cs typeface="微软雅黑" panose="020B0503020204020204" pitchFamily="34" charset="-122"/>
                <a:sym typeface="微软雅黑" panose="020B0503020204020204" pitchFamily="34" charset="-122"/>
              </a:rPr>
              <a:t>组建公司的成本高</a:t>
            </a:r>
            <a:endParaRPr lang="zh-CN" altLang="en-US" sz="1650" b="1" spc="300" dirty="0">
              <a:solidFill>
                <a:schemeClr val="accent1"/>
              </a:solidFill>
              <a:latin typeface="+mj-ea"/>
              <a:ea typeface="+mj-ea"/>
              <a:cs typeface="微软雅黑" panose="020B0503020204020204" pitchFamily="34" charset="-122"/>
              <a:sym typeface="微软雅黑" panose="020B0503020204020204" pitchFamily="34" charset="-122"/>
            </a:endParaRPr>
          </a:p>
        </p:txBody>
      </p:sp>
      <p:sp>
        <p:nvSpPr>
          <p:cNvPr id="9" name="任意多边形 8"/>
          <p:cNvSpPr/>
          <p:nvPr>
            <p:custDataLst>
              <p:tags r:id="rId13"/>
            </p:custDataLst>
          </p:nvPr>
        </p:nvSpPr>
        <p:spPr>
          <a:xfrm>
            <a:off x="4196803" y="2910873"/>
            <a:ext cx="1511504" cy="1214828"/>
          </a:xfrm>
          <a:custGeom>
            <a:avLst/>
            <a:gdLst/>
            <a:ahLst/>
            <a:cxnLst>
              <a:cxn ang="3">
                <a:pos x="hc" y="t"/>
              </a:cxn>
              <a:cxn ang="cd2">
                <a:pos x="l" y="vc"/>
              </a:cxn>
              <a:cxn ang="cd4">
                <a:pos x="hc" y="b"/>
              </a:cxn>
              <a:cxn ang="0">
                <a:pos x="r" y="vc"/>
              </a:cxn>
            </a:cxnLst>
            <a:rect l="l" t="t" r="r" b="b"/>
            <a:pathLst>
              <a:path w="2600" h="2090">
                <a:moveTo>
                  <a:pt x="187" y="0"/>
                </a:moveTo>
                <a:lnTo>
                  <a:pt x="2600" y="1394"/>
                </a:lnTo>
                <a:cubicBezTo>
                  <a:pt x="2216" y="2059"/>
                  <a:pt x="1363" y="2288"/>
                  <a:pt x="697" y="1903"/>
                </a:cubicBezTo>
                <a:cubicBezTo>
                  <a:pt x="31" y="1518"/>
                  <a:pt x="-198" y="666"/>
                  <a:pt x="187" y="0"/>
                </a:cubicBezTo>
                <a:close/>
              </a:path>
            </a:pathLst>
          </a:custGeom>
          <a:gradFill>
            <a:gsLst>
              <a:gs pos="0">
                <a:schemeClr val="accent3">
                  <a:lumMod val="60000"/>
                  <a:lumOff val="40000"/>
                </a:schemeClr>
              </a:gs>
              <a:gs pos="100000">
                <a:schemeClr val="accent3"/>
              </a:gs>
            </a:gsLst>
            <a:lin ang="5400000" scaled="0"/>
          </a:gradFill>
          <a:ln>
            <a:noFill/>
          </a:ln>
          <a:effectLst>
            <a:outerShdw blurRad="127000" sx="106000" sy="106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5683" tIns="494081"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50" b="1">
                <a:latin typeface="+mj-ea"/>
                <a:ea typeface="+mj-ea"/>
                <a:sym typeface="+mn-ea"/>
              </a:rPr>
              <a:t>03</a:t>
            </a:r>
            <a:endParaRPr lang="en-US" altLang="zh-CN" sz="1650" b="1">
              <a:latin typeface="+mj-ea"/>
              <a:ea typeface="+mj-ea"/>
              <a:sym typeface="+mn-ea"/>
            </a:endParaRPr>
          </a:p>
        </p:txBody>
      </p:sp>
      <p:sp>
        <p:nvSpPr>
          <p:cNvPr id="10" name="任意多边形 9"/>
          <p:cNvSpPr/>
          <p:nvPr>
            <p:custDataLst>
              <p:tags r:id="rId14"/>
            </p:custDataLst>
          </p:nvPr>
        </p:nvSpPr>
        <p:spPr>
          <a:xfrm>
            <a:off x="3218521" y="2515027"/>
            <a:ext cx="1511504" cy="1214828"/>
          </a:xfrm>
          <a:custGeom>
            <a:avLst/>
            <a:gdLst/>
            <a:ahLst/>
            <a:cxnLst>
              <a:cxn ang="3">
                <a:pos x="hc" y="t"/>
              </a:cxn>
              <a:cxn ang="cd2">
                <a:pos x="l" y="vc"/>
              </a:cxn>
              <a:cxn ang="cd4">
                <a:pos x="hc" y="b"/>
              </a:cxn>
              <a:cxn ang="0">
                <a:pos x="r" y="vc"/>
              </a:cxn>
            </a:cxnLst>
            <a:rect l="l" t="t" r="r" b="b"/>
            <a:pathLst>
              <a:path w="2600" h="2090">
                <a:moveTo>
                  <a:pt x="1390" y="0"/>
                </a:moveTo>
                <a:cubicBezTo>
                  <a:pt x="1872" y="-1"/>
                  <a:pt x="2342" y="249"/>
                  <a:pt x="2600" y="696"/>
                </a:cubicBezTo>
                <a:lnTo>
                  <a:pt x="187" y="2090"/>
                </a:lnTo>
                <a:cubicBezTo>
                  <a:pt x="-198" y="1424"/>
                  <a:pt x="31" y="572"/>
                  <a:pt x="697" y="187"/>
                </a:cubicBezTo>
                <a:cubicBezTo>
                  <a:pt x="915" y="61"/>
                  <a:pt x="1154" y="0"/>
                  <a:pt x="1390" y="0"/>
                </a:cubicBezTo>
                <a:close/>
              </a:path>
            </a:pathLst>
          </a:custGeom>
          <a:gradFill>
            <a:gsLst>
              <a:gs pos="0">
                <a:schemeClr val="accent1">
                  <a:lumMod val="60000"/>
                  <a:lumOff val="40000"/>
                </a:schemeClr>
              </a:gs>
              <a:gs pos="100000">
                <a:schemeClr val="accent1"/>
              </a:gs>
            </a:gsLst>
            <a:lin ang="5400000" scaled="0"/>
          </a:gradFill>
          <a:ln>
            <a:noFill/>
          </a:ln>
          <a:effectLst>
            <a:outerShdw blurRad="127000" sx="105000" sy="105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65683" rIns="592898" bIns="131948"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50" b="1">
                <a:latin typeface="+mj-ea"/>
                <a:ea typeface="+mj-ea"/>
                <a:sym typeface="+mn-ea"/>
              </a:rPr>
              <a:t>01</a:t>
            </a:r>
            <a:endParaRPr lang="en-US" altLang="zh-CN" sz="1650" b="1">
              <a:latin typeface="+mj-ea"/>
              <a:ea typeface="+mj-ea"/>
              <a:sym typeface="+mn-ea"/>
            </a:endParaRPr>
          </a:p>
        </p:txBody>
      </p:sp>
      <p:sp>
        <p:nvSpPr>
          <p:cNvPr id="12" name="椭圆 11"/>
          <p:cNvSpPr/>
          <p:nvPr>
            <p:custDataLst>
              <p:tags r:id="rId15"/>
            </p:custDataLst>
          </p:nvPr>
        </p:nvSpPr>
        <p:spPr>
          <a:xfrm>
            <a:off x="3991614" y="2531884"/>
            <a:ext cx="1063729" cy="106372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5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512508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子任务1.1.2 企业财务管理的概念和内容</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TextBox 1"/>
          <p:cNvSpPr txBox="1"/>
          <p:nvPr>
            <p:custDataLst>
              <p:tags r:id="rId2"/>
            </p:custDataLst>
          </p:nvPr>
        </p:nvSpPr>
        <p:spPr>
          <a:xfrm>
            <a:off x="755650" y="68580"/>
            <a:ext cx="3973830" cy="46037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3"/>
            </p:custDataLst>
          </p:nvPr>
        </p:nvSpPr>
        <p:spPr>
          <a:xfrm>
            <a:off x="227230"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4"/>
            </p:custDataLst>
          </p:nvPr>
        </p:nvSpPr>
        <p:spPr>
          <a:xfrm>
            <a:off x="464428"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1" name="组合 10"/>
          <p:cNvGrpSpPr/>
          <p:nvPr/>
        </p:nvGrpSpPr>
        <p:grpSpPr>
          <a:xfrm>
            <a:off x="611505" y="1233805"/>
            <a:ext cx="7838440" cy="1485900"/>
            <a:chOff x="963" y="1943"/>
            <a:chExt cx="12344" cy="2340"/>
          </a:xfrm>
        </p:grpSpPr>
        <p:sp>
          <p:nvSpPr>
            <p:cNvPr id="5" name="文本框 4"/>
            <p:cNvSpPr txBox="1"/>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企业管理的概念和内容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963" y="2571"/>
              <a:ext cx="12345" cy="1713"/>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企业管理是对企业的生产经营活动进行计划、组织、指挥、协调和控制等一系列职能的总称。财务管理是企业管理最主要的内容之一。</a:t>
              </a:r>
              <a:endParaRPr lang="zh-CN" altLang="en-US">
                <a:latin typeface="+mn-ea"/>
                <a:cs typeface="+mn-ea"/>
              </a:endParaRPr>
            </a:p>
            <a:p>
              <a:pPr algn="just">
                <a:lnSpc>
                  <a:spcPct val="120000"/>
                </a:lnSpc>
              </a:pPr>
              <a:r>
                <a:rPr lang="zh-CN" altLang="en-US">
                  <a:latin typeface="+mn-ea"/>
                  <a:cs typeface="+mn-ea"/>
                </a:rPr>
                <a:t>　　企业管理的内容包括</a:t>
              </a:r>
              <a:r>
                <a:rPr lang="zh-CN" altLang="en-US" b="1">
                  <a:solidFill>
                    <a:srgbClr val="C0504D"/>
                  </a:solidFill>
                  <a:latin typeface="+mn-ea"/>
                  <a:cs typeface="+mn-ea"/>
                </a:rPr>
                <a:t>企业发展过程的全部工作内容</a:t>
              </a:r>
              <a:r>
                <a:rPr lang="zh-CN" altLang="en-US">
                  <a:latin typeface="+mn-ea"/>
                  <a:cs typeface="+mn-ea"/>
                </a:rPr>
                <a:t>。</a:t>
              </a:r>
              <a:endParaRPr lang="zh-CN" altLang="en-US">
                <a:latin typeface="+mn-ea"/>
                <a:cs typeface="+mn-ea"/>
              </a:endParaRPr>
            </a:p>
          </p:txBody>
        </p:sp>
      </p:grpSp>
      <p:grpSp>
        <p:nvGrpSpPr>
          <p:cNvPr id="7" name="组合 6"/>
          <p:cNvGrpSpPr/>
          <p:nvPr/>
        </p:nvGrpSpPr>
        <p:grpSpPr>
          <a:xfrm>
            <a:off x="611505" y="2812415"/>
            <a:ext cx="7838440" cy="1154430"/>
            <a:chOff x="963" y="1943"/>
            <a:chExt cx="12344" cy="1818"/>
          </a:xfrm>
        </p:grpSpPr>
        <p:sp>
          <p:nvSpPr>
            <p:cNvPr id="8" name="文本框 7"/>
            <p:cNvSpPr txBox="1"/>
            <p:nvPr>
              <p:custDataLst>
                <p:tags r:id="rId5"/>
              </p:custDataLst>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企业财务管理的概念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9" name="文本框 8"/>
            <p:cNvSpPr txBox="1"/>
            <p:nvPr>
              <p:custDataLst>
                <p:tags r:id="rId6"/>
              </p:custDataLst>
            </p:nvPr>
          </p:nvSpPr>
          <p:spPr>
            <a:xfrm>
              <a:off x="963" y="2571"/>
              <a:ext cx="12345" cy="119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财务管理是企业管理的一部分，财务管理的目标取决于企业管理的目标。企业管理的目标可以概括为生存、发展和获利。</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12" presetClass="entr" presetSubtype="2"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p:tgtEl>
                                          <p:spTgt spid="2"/>
                                        </p:tgtEl>
                                        <p:attrNameLst>
                                          <p:attrName>ppt_x</p:attrName>
                                        </p:attrNameLst>
                                      </p:cBhvr>
                                      <p:tavLst>
                                        <p:tav tm="0">
                                          <p:val>
                                            <p:strVal val="#ppt_x+#ppt_w*1.125000"/>
                                          </p:val>
                                        </p:tav>
                                        <p:tav tm="100000">
                                          <p:val>
                                            <p:strVal val="#ppt_x"/>
                                          </p:val>
                                        </p:tav>
                                      </p:tavLst>
                                    </p:anim>
                                    <p:animEffect transition="in" filter="wipe(lef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3" grpId="0" bldLvl="0" animBg="1"/>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custDataLst>
              <p:tags r:id="rId1"/>
            </p:custDataLst>
          </p:nvPr>
        </p:nvSpPr>
        <p:spPr>
          <a:xfrm>
            <a:off x="755650" y="68580"/>
            <a:ext cx="3973830" cy="46037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227230"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464428"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企业财务管理的内容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8" name="任意多边形: 形状 37"/>
          <p:cNvSpPr/>
          <p:nvPr>
            <p:custDataLst>
              <p:tags r:id="rId4"/>
            </p:custDataLst>
          </p:nvPr>
        </p:nvSpPr>
        <p:spPr>
          <a:xfrm rot="10800000">
            <a:off x="3993337" y="1495400"/>
            <a:ext cx="1157325" cy="1157325"/>
          </a:xfrm>
          <a:custGeom>
            <a:avLst/>
            <a:gdLst>
              <a:gd name="connsiteX0" fmla="*/ 958850 w 958850"/>
              <a:gd name="connsiteY0" fmla="*/ 479425 h 958850"/>
              <a:gd name="connsiteX1" fmla="*/ 479425 w 958850"/>
              <a:gd name="connsiteY1" fmla="*/ 958850 h 958850"/>
              <a:gd name="connsiteX2" fmla="*/ 0 w 958850"/>
              <a:gd name="connsiteY2" fmla="*/ 479425 h 958850"/>
              <a:gd name="connsiteX3" fmla="*/ 356 w 958850"/>
              <a:gd name="connsiteY3" fmla="*/ 475894 h 958850"/>
              <a:gd name="connsiteX4" fmla="*/ 93446 w 958850"/>
              <a:gd name="connsiteY4" fmla="*/ 466510 h 958850"/>
              <a:gd name="connsiteX5" fmla="*/ 466510 w 958850"/>
              <a:gd name="connsiteY5" fmla="*/ 93446 h 958850"/>
              <a:gd name="connsiteX6" fmla="*/ 475894 w 958850"/>
              <a:gd name="connsiteY6" fmla="*/ 356 h 958850"/>
              <a:gd name="connsiteX7" fmla="*/ 479425 w 958850"/>
              <a:gd name="connsiteY7" fmla="*/ 0 h 958850"/>
              <a:gd name="connsiteX8" fmla="*/ 958850 w 958850"/>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8850" h="958850">
                <a:moveTo>
                  <a:pt x="958850" y="479425"/>
                </a:moveTo>
                <a:cubicBezTo>
                  <a:pt x="958850" y="744204"/>
                  <a:pt x="744204" y="958850"/>
                  <a:pt x="479425" y="958850"/>
                </a:cubicBezTo>
                <a:cubicBezTo>
                  <a:pt x="214646" y="958850"/>
                  <a:pt x="0" y="744204"/>
                  <a:pt x="0" y="479425"/>
                </a:cubicBezTo>
                <a:lnTo>
                  <a:pt x="356" y="475894"/>
                </a:lnTo>
                <a:lnTo>
                  <a:pt x="93446" y="466510"/>
                </a:lnTo>
                <a:cubicBezTo>
                  <a:pt x="280702" y="428192"/>
                  <a:pt x="428191" y="280702"/>
                  <a:pt x="466510" y="93446"/>
                </a:cubicBezTo>
                <a:lnTo>
                  <a:pt x="475894" y="356"/>
                </a:lnTo>
                <a:lnTo>
                  <a:pt x="479425" y="0"/>
                </a:lnTo>
                <a:cubicBezTo>
                  <a:pt x="744204" y="0"/>
                  <a:pt x="958850" y="214646"/>
                  <a:pt x="958850" y="479425"/>
                </a:cubicBezTo>
                <a:close/>
              </a:path>
            </a:pathLst>
          </a:custGeom>
          <a:gradFill>
            <a:gsLst>
              <a:gs pos="25000">
                <a:schemeClr val="accent1">
                  <a:lumMod val="60000"/>
                  <a:lumOff val="40000"/>
                </a:schemeClr>
              </a:gs>
              <a:gs pos="90000">
                <a:schemeClr val="accent1">
                  <a:alpha val="100000"/>
                </a:schemeClr>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77477" tIns="38738" rIns="274400" bIns="335737"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525" b="1">
              <a:latin typeface="+mj-ea"/>
              <a:ea typeface="+mj-ea"/>
              <a:sym typeface="+mn-ea"/>
            </a:endParaRPr>
          </a:p>
        </p:txBody>
      </p:sp>
      <p:sp>
        <p:nvSpPr>
          <p:cNvPr id="39" name="任意多边形: 形状 38"/>
          <p:cNvSpPr/>
          <p:nvPr>
            <p:custDataLst>
              <p:tags r:id="rId5"/>
            </p:custDataLst>
          </p:nvPr>
        </p:nvSpPr>
        <p:spPr>
          <a:xfrm rot="16200000">
            <a:off x="4585182" y="2087782"/>
            <a:ext cx="1157325" cy="1157325"/>
          </a:xfrm>
          <a:custGeom>
            <a:avLst/>
            <a:gdLst>
              <a:gd name="connsiteX0" fmla="*/ 958850 w 958850"/>
              <a:gd name="connsiteY0" fmla="*/ 479425 h 958850"/>
              <a:gd name="connsiteX1" fmla="*/ 479425 w 958850"/>
              <a:gd name="connsiteY1" fmla="*/ 958850 h 958850"/>
              <a:gd name="connsiteX2" fmla="*/ 0 w 958850"/>
              <a:gd name="connsiteY2" fmla="*/ 479425 h 958850"/>
              <a:gd name="connsiteX3" fmla="*/ 356 w 958850"/>
              <a:gd name="connsiteY3" fmla="*/ 475894 h 958850"/>
              <a:gd name="connsiteX4" fmla="*/ 93446 w 958850"/>
              <a:gd name="connsiteY4" fmla="*/ 466510 h 958850"/>
              <a:gd name="connsiteX5" fmla="*/ 466510 w 958850"/>
              <a:gd name="connsiteY5" fmla="*/ 93446 h 958850"/>
              <a:gd name="connsiteX6" fmla="*/ 475894 w 958850"/>
              <a:gd name="connsiteY6" fmla="*/ 356 h 958850"/>
              <a:gd name="connsiteX7" fmla="*/ 479425 w 958850"/>
              <a:gd name="connsiteY7" fmla="*/ 0 h 958850"/>
              <a:gd name="connsiteX8" fmla="*/ 958850 w 958850"/>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8850" h="958850">
                <a:moveTo>
                  <a:pt x="958850" y="479425"/>
                </a:moveTo>
                <a:cubicBezTo>
                  <a:pt x="958850" y="744204"/>
                  <a:pt x="744204" y="958850"/>
                  <a:pt x="479425" y="958850"/>
                </a:cubicBezTo>
                <a:cubicBezTo>
                  <a:pt x="214646" y="958850"/>
                  <a:pt x="0" y="744204"/>
                  <a:pt x="0" y="479425"/>
                </a:cubicBezTo>
                <a:lnTo>
                  <a:pt x="356" y="475894"/>
                </a:lnTo>
                <a:lnTo>
                  <a:pt x="93446" y="466510"/>
                </a:lnTo>
                <a:cubicBezTo>
                  <a:pt x="280702" y="428192"/>
                  <a:pt x="428191" y="280702"/>
                  <a:pt x="466510" y="93446"/>
                </a:cubicBezTo>
                <a:lnTo>
                  <a:pt x="475894" y="356"/>
                </a:lnTo>
                <a:lnTo>
                  <a:pt x="479425" y="0"/>
                </a:lnTo>
                <a:cubicBezTo>
                  <a:pt x="744204" y="0"/>
                  <a:pt x="958850" y="214646"/>
                  <a:pt x="958850" y="479425"/>
                </a:cubicBezTo>
                <a:close/>
              </a:path>
            </a:pathLst>
          </a:custGeom>
          <a:gradFill>
            <a:gsLst>
              <a:gs pos="25000">
                <a:schemeClr val="accent2">
                  <a:lumMod val="60000"/>
                  <a:lumOff val="40000"/>
                </a:schemeClr>
              </a:gs>
              <a:gs pos="90000">
                <a:schemeClr val="accent2"/>
              </a:gs>
            </a:gsLst>
            <a:lin ang="2700000" scaled="0"/>
          </a:gradFill>
          <a:ln>
            <a:noFill/>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305069" tIns="38738" rIns="60798" bIns="335737"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525" b="1">
              <a:latin typeface="+mj-ea"/>
              <a:ea typeface="+mj-ea"/>
              <a:sym typeface="+mn-ea"/>
            </a:endParaRPr>
          </a:p>
        </p:txBody>
      </p:sp>
      <p:sp>
        <p:nvSpPr>
          <p:cNvPr id="40" name="任意多边形: 形状 39"/>
          <p:cNvSpPr/>
          <p:nvPr>
            <p:custDataLst>
              <p:tags r:id="rId6"/>
            </p:custDataLst>
          </p:nvPr>
        </p:nvSpPr>
        <p:spPr>
          <a:xfrm>
            <a:off x="3993337" y="2679627"/>
            <a:ext cx="1157325" cy="1157325"/>
          </a:xfrm>
          <a:custGeom>
            <a:avLst/>
            <a:gdLst>
              <a:gd name="connsiteX0" fmla="*/ 958850 w 958850"/>
              <a:gd name="connsiteY0" fmla="*/ 479425 h 958850"/>
              <a:gd name="connsiteX1" fmla="*/ 479425 w 958850"/>
              <a:gd name="connsiteY1" fmla="*/ 958850 h 958850"/>
              <a:gd name="connsiteX2" fmla="*/ 0 w 958850"/>
              <a:gd name="connsiteY2" fmla="*/ 479425 h 958850"/>
              <a:gd name="connsiteX3" fmla="*/ 356 w 958850"/>
              <a:gd name="connsiteY3" fmla="*/ 475894 h 958850"/>
              <a:gd name="connsiteX4" fmla="*/ 93446 w 958850"/>
              <a:gd name="connsiteY4" fmla="*/ 466510 h 958850"/>
              <a:gd name="connsiteX5" fmla="*/ 466510 w 958850"/>
              <a:gd name="connsiteY5" fmla="*/ 93446 h 958850"/>
              <a:gd name="connsiteX6" fmla="*/ 475894 w 958850"/>
              <a:gd name="connsiteY6" fmla="*/ 356 h 958850"/>
              <a:gd name="connsiteX7" fmla="*/ 479425 w 958850"/>
              <a:gd name="connsiteY7" fmla="*/ 0 h 958850"/>
              <a:gd name="connsiteX8" fmla="*/ 958850 w 958850"/>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8850" h="958850">
                <a:moveTo>
                  <a:pt x="958850" y="479425"/>
                </a:moveTo>
                <a:cubicBezTo>
                  <a:pt x="958850" y="744204"/>
                  <a:pt x="744204" y="958850"/>
                  <a:pt x="479425" y="958850"/>
                </a:cubicBezTo>
                <a:cubicBezTo>
                  <a:pt x="214646" y="958850"/>
                  <a:pt x="0" y="744204"/>
                  <a:pt x="0" y="479425"/>
                </a:cubicBezTo>
                <a:lnTo>
                  <a:pt x="356" y="475894"/>
                </a:lnTo>
                <a:lnTo>
                  <a:pt x="93446" y="466510"/>
                </a:lnTo>
                <a:cubicBezTo>
                  <a:pt x="280702" y="428192"/>
                  <a:pt x="428191" y="280702"/>
                  <a:pt x="466510" y="93446"/>
                </a:cubicBezTo>
                <a:lnTo>
                  <a:pt x="475894" y="356"/>
                </a:lnTo>
                <a:lnTo>
                  <a:pt x="479425" y="0"/>
                </a:lnTo>
                <a:cubicBezTo>
                  <a:pt x="744204" y="0"/>
                  <a:pt x="958850" y="214646"/>
                  <a:pt x="958850" y="479425"/>
                </a:cubicBezTo>
                <a:close/>
              </a:path>
            </a:pathLst>
          </a:custGeom>
          <a:gradFill>
            <a:gsLst>
              <a:gs pos="25000">
                <a:schemeClr val="accent3">
                  <a:lumMod val="60000"/>
                  <a:lumOff val="40000"/>
                </a:schemeClr>
              </a:gs>
              <a:gs pos="90000">
                <a:schemeClr val="accent3"/>
              </a:gs>
            </a:gsLst>
            <a:lin ang="2700000" scaled="0"/>
          </a:gradFill>
          <a:ln>
            <a:noFill/>
          </a:ln>
          <a:effectLst>
            <a:outerShdw blurRad="50800" dist="38100" dir="8100000" algn="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4400" tIns="305069"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525" b="1">
              <a:latin typeface="+mj-ea"/>
              <a:ea typeface="+mj-ea"/>
              <a:sym typeface="+mn-ea"/>
            </a:endParaRPr>
          </a:p>
        </p:txBody>
      </p:sp>
      <p:sp>
        <p:nvSpPr>
          <p:cNvPr id="41" name="任意多边形: 形状 40"/>
          <p:cNvSpPr/>
          <p:nvPr>
            <p:custDataLst>
              <p:tags r:id="rId7"/>
            </p:custDataLst>
          </p:nvPr>
        </p:nvSpPr>
        <p:spPr>
          <a:xfrm rot="5400000">
            <a:off x="3401493" y="2087782"/>
            <a:ext cx="1157325" cy="1157325"/>
          </a:xfrm>
          <a:custGeom>
            <a:avLst/>
            <a:gdLst>
              <a:gd name="connsiteX0" fmla="*/ 958850 w 958850"/>
              <a:gd name="connsiteY0" fmla="*/ 479425 h 958850"/>
              <a:gd name="connsiteX1" fmla="*/ 479425 w 958850"/>
              <a:gd name="connsiteY1" fmla="*/ 958850 h 958850"/>
              <a:gd name="connsiteX2" fmla="*/ 0 w 958850"/>
              <a:gd name="connsiteY2" fmla="*/ 479425 h 958850"/>
              <a:gd name="connsiteX3" fmla="*/ 356 w 958850"/>
              <a:gd name="connsiteY3" fmla="*/ 475894 h 958850"/>
              <a:gd name="connsiteX4" fmla="*/ 93446 w 958850"/>
              <a:gd name="connsiteY4" fmla="*/ 466510 h 958850"/>
              <a:gd name="connsiteX5" fmla="*/ 466510 w 958850"/>
              <a:gd name="connsiteY5" fmla="*/ 93446 h 958850"/>
              <a:gd name="connsiteX6" fmla="*/ 475894 w 958850"/>
              <a:gd name="connsiteY6" fmla="*/ 356 h 958850"/>
              <a:gd name="connsiteX7" fmla="*/ 479425 w 958850"/>
              <a:gd name="connsiteY7" fmla="*/ 0 h 958850"/>
              <a:gd name="connsiteX8" fmla="*/ 958850 w 958850"/>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8850" h="958850">
                <a:moveTo>
                  <a:pt x="958850" y="479425"/>
                </a:moveTo>
                <a:cubicBezTo>
                  <a:pt x="958850" y="744204"/>
                  <a:pt x="744204" y="958850"/>
                  <a:pt x="479425" y="958850"/>
                </a:cubicBezTo>
                <a:cubicBezTo>
                  <a:pt x="214646" y="958850"/>
                  <a:pt x="0" y="744204"/>
                  <a:pt x="0" y="479425"/>
                </a:cubicBezTo>
                <a:lnTo>
                  <a:pt x="356" y="475894"/>
                </a:lnTo>
                <a:lnTo>
                  <a:pt x="93446" y="466510"/>
                </a:lnTo>
                <a:cubicBezTo>
                  <a:pt x="280702" y="428192"/>
                  <a:pt x="428191" y="280702"/>
                  <a:pt x="466510" y="93446"/>
                </a:cubicBezTo>
                <a:lnTo>
                  <a:pt x="475894" y="356"/>
                </a:lnTo>
                <a:lnTo>
                  <a:pt x="479425" y="0"/>
                </a:lnTo>
                <a:cubicBezTo>
                  <a:pt x="744204" y="0"/>
                  <a:pt x="958850" y="214646"/>
                  <a:pt x="958850" y="479425"/>
                </a:cubicBezTo>
                <a:close/>
              </a:path>
            </a:pathLst>
          </a:custGeom>
          <a:gradFill>
            <a:gsLst>
              <a:gs pos="25000">
                <a:schemeClr val="accent4">
                  <a:lumMod val="60000"/>
                  <a:lumOff val="40000"/>
                </a:schemeClr>
              </a:gs>
              <a:gs pos="90000">
                <a:schemeClr val="accent4"/>
              </a:gs>
            </a:gsLst>
            <a:lin ang="2700000" scaled="0"/>
          </a:gradFill>
          <a:ln>
            <a:noFill/>
          </a:ln>
          <a:effectLst>
            <a:outerShdw blurRad="50800" dist="38100" dir="8100000" algn="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77477" tIns="305069" rIns="27440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525" b="1">
              <a:latin typeface="+mj-ea"/>
              <a:ea typeface="+mj-ea"/>
              <a:sym typeface="+mn-ea"/>
            </a:endParaRPr>
          </a:p>
        </p:txBody>
      </p:sp>
      <p:sp>
        <p:nvSpPr>
          <p:cNvPr id="43" name="文本框 42"/>
          <p:cNvSpPr txBox="1"/>
          <p:nvPr>
            <p:custDataLst>
              <p:tags r:id="rId8"/>
            </p:custDataLst>
          </p:nvPr>
        </p:nvSpPr>
        <p:spPr>
          <a:xfrm>
            <a:off x="5223641" y="1717513"/>
            <a:ext cx="2832316" cy="335534"/>
          </a:xfrm>
          <a:prstGeom prst="rect">
            <a:avLst/>
          </a:prstGeom>
          <a:noFill/>
        </p:spPr>
        <p:txBody>
          <a:bodyPr wrap="square" lIns="0" tIns="0" rIns="0" bIns="0" rtlCol="0" anchor="b" anchorCtr="0">
            <a:noAutofit/>
          </a:bodyPr>
          <a:lstStyle/>
          <a:p>
            <a:pPr lvl="0">
              <a:spcBef>
                <a:spcPct val="0"/>
              </a:spcBef>
              <a:spcAft>
                <a:spcPct val="0"/>
              </a:spcAft>
              <a:buClrTx/>
              <a:buSzTx/>
              <a:buFontTx/>
            </a:pPr>
            <a:r>
              <a:rPr lang="zh-CN" altLang="en-US" sz="1695" b="1" dirty="0">
                <a:solidFill>
                  <a:schemeClr val="accent2"/>
                </a:solidFill>
                <a:latin typeface="+mn-ea"/>
                <a:cs typeface="+mn-ea"/>
                <a:sym typeface="+mn-ea"/>
              </a:rPr>
              <a:t>（3）与经营有关的财务活动。</a:t>
            </a:r>
            <a:endParaRPr lang="zh-CN" altLang="en-US" sz="1695" b="1" dirty="0">
              <a:solidFill>
                <a:schemeClr val="accent2"/>
              </a:solidFill>
              <a:latin typeface="+mn-ea"/>
              <a:cs typeface="+mn-ea"/>
              <a:sym typeface="+mn-ea"/>
            </a:endParaRPr>
          </a:p>
        </p:txBody>
      </p:sp>
      <p:sp>
        <p:nvSpPr>
          <p:cNvPr id="47" name="文本框 46"/>
          <p:cNvSpPr txBox="1"/>
          <p:nvPr>
            <p:custDataLst>
              <p:tags r:id="rId9"/>
            </p:custDataLst>
          </p:nvPr>
        </p:nvSpPr>
        <p:spPr>
          <a:xfrm>
            <a:off x="1083271" y="3296123"/>
            <a:ext cx="2837427" cy="335534"/>
          </a:xfrm>
          <a:prstGeom prst="rect">
            <a:avLst/>
          </a:prstGeom>
          <a:noFill/>
        </p:spPr>
        <p:txBody>
          <a:bodyPr wrap="square" lIns="0" tIns="0" rIns="0" bIns="0" rtlCol="0" anchor="b" anchorCtr="0">
            <a:noAutofit/>
          </a:bodyPr>
          <a:lstStyle/>
          <a:p>
            <a:pPr lvl="0" algn="r">
              <a:spcBef>
                <a:spcPct val="0"/>
              </a:spcBef>
              <a:spcAft>
                <a:spcPct val="0"/>
              </a:spcAft>
              <a:buClrTx/>
              <a:buSzTx/>
              <a:buFontTx/>
            </a:pPr>
            <a:r>
              <a:rPr lang="zh-CN" altLang="en-US" sz="1695" b="1" dirty="0">
                <a:solidFill>
                  <a:schemeClr val="accent4"/>
                </a:solidFill>
                <a:latin typeface="+mn-ea"/>
                <a:cs typeface="+mn-ea"/>
                <a:sym typeface="+mn-ea"/>
              </a:rPr>
              <a:t>（2）与投资有关的财务活动。</a:t>
            </a:r>
            <a:endParaRPr lang="zh-CN" altLang="en-US" sz="1695" b="1" dirty="0">
              <a:solidFill>
                <a:schemeClr val="accent4"/>
              </a:solidFill>
              <a:latin typeface="+mn-ea"/>
              <a:cs typeface="+mn-ea"/>
              <a:sym typeface="+mn-ea"/>
            </a:endParaRPr>
          </a:p>
        </p:txBody>
      </p:sp>
      <p:sp>
        <p:nvSpPr>
          <p:cNvPr id="59" name="文本框 58"/>
          <p:cNvSpPr txBox="1"/>
          <p:nvPr>
            <p:custDataLst>
              <p:tags r:id="rId10"/>
            </p:custDataLst>
          </p:nvPr>
        </p:nvSpPr>
        <p:spPr>
          <a:xfrm>
            <a:off x="5150663" y="3216837"/>
            <a:ext cx="2837427" cy="335534"/>
          </a:xfrm>
          <a:prstGeom prst="rect">
            <a:avLst/>
          </a:prstGeom>
          <a:noFill/>
        </p:spPr>
        <p:txBody>
          <a:bodyPr wrap="square" lIns="0" tIns="0" rIns="0" bIns="0" rtlCol="0" anchor="b" anchorCtr="0">
            <a:noAutofit/>
          </a:bodyPr>
          <a:lstStyle/>
          <a:p>
            <a:pPr lvl="0">
              <a:spcBef>
                <a:spcPct val="0"/>
              </a:spcBef>
              <a:spcAft>
                <a:spcPct val="0"/>
              </a:spcAft>
              <a:buClrTx/>
              <a:buSzTx/>
              <a:buFontTx/>
            </a:pPr>
            <a:r>
              <a:rPr lang="zh-CN" altLang="en-US" sz="1695" b="1" dirty="0">
                <a:solidFill>
                  <a:schemeClr val="accent3"/>
                </a:solidFill>
                <a:latin typeface="+mn-ea"/>
                <a:cs typeface="+mn-ea"/>
                <a:sym typeface="+mn-ea"/>
              </a:rPr>
              <a:t>（4）与分配有关的财务活动。</a:t>
            </a:r>
            <a:endParaRPr lang="zh-CN" altLang="en-US" sz="1695" b="1" dirty="0">
              <a:solidFill>
                <a:schemeClr val="accent3"/>
              </a:solidFill>
              <a:latin typeface="+mn-ea"/>
              <a:cs typeface="+mn-ea"/>
              <a:sym typeface="+mn-ea"/>
            </a:endParaRPr>
          </a:p>
        </p:txBody>
      </p:sp>
      <p:sp>
        <p:nvSpPr>
          <p:cNvPr id="66" name="文本框 65"/>
          <p:cNvSpPr txBox="1"/>
          <p:nvPr>
            <p:custDataLst>
              <p:tags r:id="rId11"/>
            </p:custDataLst>
          </p:nvPr>
        </p:nvSpPr>
        <p:spPr>
          <a:xfrm>
            <a:off x="1119271" y="1655099"/>
            <a:ext cx="2837427" cy="335534"/>
          </a:xfrm>
          <a:prstGeom prst="rect">
            <a:avLst/>
          </a:prstGeom>
          <a:noFill/>
        </p:spPr>
        <p:txBody>
          <a:bodyPr wrap="square" lIns="0" tIns="0" rIns="0" bIns="0" rtlCol="0" anchor="b" anchorCtr="0">
            <a:noAutofit/>
          </a:bodyPr>
          <a:lstStyle/>
          <a:p>
            <a:pPr lvl="0" algn="r">
              <a:spcBef>
                <a:spcPct val="0"/>
              </a:spcBef>
              <a:spcAft>
                <a:spcPct val="0"/>
              </a:spcAft>
              <a:buClrTx/>
              <a:buSzTx/>
              <a:buFontTx/>
            </a:pPr>
            <a:r>
              <a:rPr lang="zh-CN" altLang="en-US" sz="1695" b="1" dirty="0">
                <a:solidFill>
                  <a:schemeClr val="accent1"/>
                </a:solidFill>
                <a:latin typeface="+mn-ea"/>
                <a:cs typeface="+mn-ea"/>
                <a:sym typeface="+mn-ea"/>
              </a:rPr>
              <a:t>（1）与筹资有关的财务活动。</a:t>
            </a:r>
            <a:endParaRPr lang="zh-CN" altLang="en-US" sz="1695" b="1" dirty="0">
              <a:solidFill>
                <a:schemeClr val="accent1"/>
              </a:solidFill>
              <a:latin typeface="+mn-ea"/>
              <a:cs typeface="+mn-ea"/>
              <a:sym typeface="+mn-ea"/>
            </a:endParaRPr>
          </a:p>
        </p:txBody>
      </p:sp>
      <p:sp>
        <p:nvSpPr>
          <p:cNvPr id="15" name="弧形 14"/>
          <p:cNvSpPr/>
          <p:nvPr>
            <p:custDataLst>
              <p:tags r:id="rId12"/>
            </p:custDataLst>
          </p:nvPr>
        </p:nvSpPr>
        <p:spPr>
          <a:xfrm rot="8396489">
            <a:off x="3893800" y="1416308"/>
            <a:ext cx="1355862" cy="1355862"/>
          </a:xfrm>
          <a:prstGeom prst="arc">
            <a:avLst>
              <a:gd name="adj1" fmla="val 21295306"/>
              <a:gd name="adj2" fmla="val 10336717"/>
            </a:avLst>
          </a:prstGeom>
          <a:ln w="12700">
            <a:gradFill>
              <a:gsLst>
                <a:gs pos="79000">
                  <a:schemeClr val="accent1">
                    <a:alpha val="0"/>
                  </a:schemeClr>
                </a:gs>
                <a:gs pos="0">
                  <a:schemeClr val="accent1">
                    <a:alpha val="50000"/>
                  </a:schemeClr>
                </a:gs>
              </a:gsLst>
              <a:lin ang="0" scaled="1"/>
            </a:gra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525"/>
          </a:p>
        </p:txBody>
      </p:sp>
      <p:sp>
        <p:nvSpPr>
          <p:cNvPr id="6" name="弧形 5"/>
          <p:cNvSpPr/>
          <p:nvPr>
            <p:custDataLst>
              <p:tags r:id="rId13"/>
            </p:custDataLst>
          </p:nvPr>
        </p:nvSpPr>
        <p:spPr>
          <a:xfrm rot="19800000">
            <a:off x="3893800" y="2577937"/>
            <a:ext cx="1355862" cy="1355862"/>
          </a:xfrm>
          <a:prstGeom prst="arc">
            <a:avLst>
              <a:gd name="adj1" fmla="val 21295306"/>
              <a:gd name="adj2" fmla="val 10336717"/>
            </a:avLst>
          </a:prstGeom>
          <a:ln w="12700">
            <a:gradFill>
              <a:gsLst>
                <a:gs pos="79000">
                  <a:schemeClr val="accent3">
                    <a:alpha val="0"/>
                  </a:schemeClr>
                </a:gs>
                <a:gs pos="0">
                  <a:schemeClr val="accent3">
                    <a:alpha val="50000"/>
                  </a:schemeClr>
                </a:gs>
              </a:gsLst>
              <a:lin ang="0" scaled="1"/>
            </a:gra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525"/>
          </a:p>
        </p:txBody>
      </p:sp>
      <p:sp>
        <p:nvSpPr>
          <p:cNvPr id="7" name="弧形 6"/>
          <p:cNvSpPr/>
          <p:nvPr>
            <p:custDataLst>
              <p:tags r:id="rId14"/>
            </p:custDataLst>
          </p:nvPr>
        </p:nvSpPr>
        <p:spPr>
          <a:xfrm rot="3000000">
            <a:off x="3313792" y="1997392"/>
            <a:ext cx="1355862" cy="1355862"/>
          </a:xfrm>
          <a:prstGeom prst="arc">
            <a:avLst>
              <a:gd name="adj1" fmla="val 21295306"/>
              <a:gd name="adj2" fmla="val 10336717"/>
            </a:avLst>
          </a:prstGeom>
          <a:ln w="12700">
            <a:gradFill>
              <a:gsLst>
                <a:gs pos="79000">
                  <a:schemeClr val="accent4">
                    <a:alpha val="0"/>
                  </a:schemeClr>
                </a:gs>
                <a:gs pos="0">
                  <a:schemeClr val="accent4">
                    <a:alpha val="50000"/>
                  </a:schemeClr>
                </a:gs>
              </a:gsLst>
              <a:lin ang="0" scaled="1"/>
            </a:gra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525"/>
          </a:p>
        </p:txBody>
      </p:sp>
      <p:sp>
        <p:nvSpPr>
          <p:cNvPr id="8" name="弧形 7"/>
          <p:cNvSpPr/>
          <p:nvPr>
            <p:custDataLst>
              <p:tags r:id="rId15"/>
            </p:custDataLst>
          </p:nvPr>
        </p:nvSpPr>
        <p:spPr>
          <a:xfrm rot="13800000">
            <a:off x="4451748" y="1997392"/>
            <a:ext cx="1355862" cy="1355862"/>
          </a:xfrm>
          <a:prstGeom prst="arc">
            <a:avLst>
              <a:gd name="adj1" fmla="val 21295306"/>
              <a:gd name="adj2" fmla="val 10336717"/>
            </a:avLst>
          </a:prstGeom>
          <a:ln w="12700">
            <a:gradFill>
              <a:gsLst>
                <a:gs pos="79000">
                  <a:schemeClr val="accent2">
                    <a:alpha val="0"/>
                  </a:schemeClr>
                </a:gs>
                <a:gs pos="0">
                  <a:schemeClr val="accent2">
                    <a:alpha val="50000"/>
                  </a:schemeClr>
                </a:gs>
              </a:gsLst>
              <a:lin ang="0" scaled="1"/>
            </a:gra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525"/>
          </a:p>
        </p:txBody>
      </p:sp>
      <p:pic>
        <p:nvPicPr>
          <p:cNvPr id="51" name="图形 50" descr="343439383331313b343532303033313bd3a6d3c3c9ccb3c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452824" y="3138576"/>
            <a:ext cx="238890" cy="239966"/>
          </a:xfrm>
          <a:prstGeom prst="rect">
            <a:avLst/>
          </a:prstGeom>
          <a:effectLst>
            <a:outerShdw blurRad="50800" dist="38100" dir="5400000" algn="t" rotWithShape="0">
              <a:schemeClr val="accent3">
                <a:lumMod val="75000"/>
                <a:alpha val="20000"/>
              </a:schemeClr>
            </a:outerShdw>
          </a:effectLst>
        </p:spPr>
      </p:pic>
      <p:pic>
        <p:nvPicPr>
          <p:cNvPr id="37" name="图片 36" descr="343439383331313b343532303033323bd3a6d3c3b9dcc0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044131" y="2546731"/>
            <a:ext cx="239966" cy="239966"/>
          </a:xfrm>
          <a:prstGeom prst="rect">
            <a:avLst/>
          </a:prstGeom>
          <a:effectLst>
            <a:outerShdw blurRad="50800" dist="38100" dir="5400000" algn="t" rotWithShape="0">
              <a:schemeClr val="accent2">
                <a:lumMod val="75000"/>
                <a:alpha val="20000"/>
              </a:schemeClr>
            </a:outerShdw>
          </a:effectLst>
        </p:spPr>
      </p:pic>
      <p:pic>
        <p:nvPicPr>
          <p:cNvPr id="77" name="图片 76" descr="343439383331313b343532303032383bbfcdbba7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3860441" y="2546731"/>
            <a:ext cx="239966" cy="239966"/>
          </a:xfrm>
          <a:prstGeom prst="rect">
            <a:avLst/>
          </a:prstGeom>
          <a:effectLst>
            <a:outerShdw blurRad="50800" dist="38100" dir="5400000" algn="tl" rotWithShape="0">
              <a:schemeClr val="accent4">
                <a:lumMod val="75000"/>
                <a:alpha val="20000"/>
              </a:schemeClr>
            </a:outerShdw>
          </a:effectLst>
        </p:spPr>
      </p:pic>
      <p:pic>
        <p:nvPicPr>
          <p:cNvPr id="42" name="图片 41" descr="343439383331313b343532303034303bcffacadbb9dcc0e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452286" y="1954348"/>
            <a:ext cx="239966" cy="239966"/>
          </a:xfrm>
          <a:prstGeom prst="rect">
            <a:avLst/>
          </a:prstGeom>
          <a:effectLst>
            <a:outerShdw blurRad="50800" dist="38100" dir="5400000" algn="t" rotWithShape="0">
              <a:schemeClr val="accent1">
                <a:lumMod val="75000"/>
                <a:alpha val="20000"/>
              </a:schemeClr>
            </a:outerShdw>
          </a:effectLst>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custDataLst>
              <p:tags r:id="rId1"/>
            </p:custDataLst>
          </p:nvPr>
        </p:nvSpPr>
        <p:spPr>
          <a:xfrm>
            <a:off x="755650" y="68580"/>
            <a:ext cx="3973830" cy="46037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227230"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464428"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企业财务管理的环节</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9" name="文本框 8"/>
          <p:cNvSpPr txBox="1"/>
          <p:nvPr/>
        </p:nvSpPr>
        <p:spPr>
          <a:xfrm>
            <a:off x="752475" y="1059815"/>
            <a:ext cx="7711440" cy="1010285"/>
          </a:xfrm>
          <a:prstGeom prst="rect">
            <a:avLst/>
          </a:prstGeom>
          <a:noFill/>
        </p:spPr>
        <p:txBody>
          <a:bodyPr wrap="square" rtlCol="0" anchor="t">
            <a:spAutoFit/>
          </a:bodyPr>
          <a:p>
            <a:pPr algn="just">
              <a:lnSpc>
                <a:spcPct val="130000"/>
              </a:lnSpc>
            </a:pPr>
            <a:r>
              <a:rPr lang="zh-CN" altLang="en-US" b="1">
                <a:solidFill>
                  <a:srgbClr val="FF0000"/>
                </a:solidFill>
              </a:rPr>
              <a:t>（1）财务预测。</a:t>
            </a:r>
            <a:r>
              <a:rPr lang="zh-CN" altLang="en-US" sz="1400"/>
              <a:t>财务预测是企业根据财务活动的历史数据，结合企业当前的经营情况，对企业未来的财务状况做出的科学预计和测算。财务预测是财务决策的基础，是编制财务预算的基本前提，是组织日常财务活动的必要条件。</a:t>
            </a:r>
            <a:endParaRPr lang="zh-CN" altLang="en-US" sz="1400"/>
          </a:p>
        </p:txBody>
      </p:sp>
      <p:sp>
        <p:nvSpPr>
          <p:cNvPr id="10" name="圆角矩形 9"/>
          <p:cNvSpPr/>
          <p:nvPr>
            <p:custDataLst>
              <p:tags r:id="rId4"/>
            </p:custDataLst>
          </p:nvPr>
        </p:nvSpPr>
        <p:spPr>
          <a:xfrm>
            <a:off x="4681605" y="2995693"/>
            <a:ext cx="1632705" cy="1981697"/>
          </a:xfrm>
          <a:prstGeom prst="roundRect">
            <a:avLst>
              <a:gd name="adj" fmla="val 3995"/>
            </a:avLst>
          </a:prstGeom>
          <a:noFill/>
          <a:ln>
            <a:gradFill>
              <a:gsLst>
                <a:gs pos="10000">
                  <a:schemeClr val="accent3">
                    <a:lumMod val="20000"/>
                    <a:lumOff val="80000"/>
                    <a:alpha val="0"/>
                  </a:schemeClr>
                </a:gs>
                <a:gs pos="74000">
                  <a:schemeClr val="accent3">
                    <a:lumMod val="40000"/>
                    <a:lumOff val="6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p>
        </p:txBody>
      </p:sp>
      <p:sp>
        <p:nvSpPr>
          <p:cNvPr id="16" name="圆角矩形 15"/>
          <p:cNvSpPr/>
          <p:nvPr>
            <p:custDataLst>
              <p:tags r:id="rId5"/>
            </p:custDataLst>
          </p:nvPr>
        </p:nvSpPr>
        <p:spPr>
          <a:xfrm>
            <a:off x="651180" y="2995693"/>
            <a:ext cx="1632705" cy="1981697"/>
          </a:xfrm>
          <a:prstGeom prst="roundRect">
            <a:avLst>
              <a:gd name="adj" fmla="val 2962"/>
            </a:avLst>
          </a:prstGeom>
          <a:noFill/>
          <a:ln w="6350">
            <a:gradFill>
              <a:gsLst>
                <a:gs pos="10000">
                  <a:schemeClr val="accent1">
                    <a:lumMod val="20000"/>
                    <a:lumOff val="80000"/>
                    <a:alpha val="0"/>
                  </a:schemeClr>
                </a:gs>
                <a:gs pos="74000">
                  <a:schemeClr val="accent1">
                    <a:lumMod val="40000"/>
                    <a:lumOff val="6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p>
        </p:txBody>
      </p:sp>
      <p:sp>
        <p:nvSpPr>
          <p:cNvPr id="17" name="圆角矩形 16"/>
          <p:cNvSpPr/>
          <p:nvPr>
            <p:custDataLst>
              <p:tags r:id="rId6"/>
            </p:custDataLst>
          </p:nvPr>
        </p:nvSpPr>
        <p:spPr>
          <a:xfrm>
            <a:off x="2666392" y="2995693"/>
            <a:ext cx="1632705" cy="1981697"/>
          </a:xfrm>
          <a:prstGeom prst="roundRect">
            <a:avLst>
              <a:gd name="adj" fmla="val 3995"/>
            </a:avLst>
          </a:prstGeom>
          <a:noFill/>
          <a:ln>
            <a:gradFill>
              <a:gsLst>
                <a:gs pos="10000">
                  <a:schemeClr val="accent2">
                    <a:lumMod val="20000"/>
                    <a:lumOff val="80000"/>
                    <a:alpha val="0"/>
                  </a:schemeClr>
                </a:gs>
                <a:gs pos="74000">
                  <a:schemeClr val="accent2">
                    <a:lumMod val="40000"/>
                    <a:lumOff val="6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p>
        </p:txBody>
      </p:sp>
      <p:sp>
        <p:nvSpPr>
          <p:cNvPr id="21" name="圆角矩形 20"/>
          <p:cNvSpPr/>
          <p:nvPr>
            <p:custDataLst>
              <p:tags r:id="rId7"/>
            </p:custDataLst>
          </p:nvPr>
        </p:nvSpPr>
        <p:spPr>
          <a:xfrm>
            <a:off x="6696817" y="2995693"/>
            <a:ext cx="1632705" cy="1981697"/>
          </a:xfrm>
          <a:prstGeom prst="roundRect">
            <a:avLst>
              <a:gd name="adj" fmla="val 3995"/>
            </a:avLst>
          </a:prstGeom>
          <a:noFill/>
          <a:ln>
            <a:gradFill>
              <a:gsLst>
                <a:gs pos="10000">
                  <a:schemeClr val="accent4">
                    <a:lumMod val="20000"/>
                    <a:lumOff val="80000"/>
                    <a:alpha val="0"/>
                  </a:schemeClr>
                </a:gs>
                <a:gs pos="74000">
                  <a:schemeClr val="accent4">
                    <a:lumMod val="40000"/>
                    <a:lumOff val="6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p>
        </p:txBody>
      </p:sp>
      <p:sp>
        <p:nvSpPr>
          <p:cNvPr id="11" name="圆角矩形 10"/>
          <p:cNvSpPr/>
          <p:nvPr>
            <p:custDataLst>
              <p:tags r:id="rId8"/>
            </p:custDataLst>
          </p:nvPr>
        </p:nvSpPr>
        <p:spPr>
          <a:xfrm rot="10800000">
            <a:off x="1001235" y="2670110"/>
            <a:ext cx="932594" cy="932594"/>
          </a:xfrm>
          <a:prstGeom prst="roundRect">
            <a:avLst>
              <a:gd name="adj" fmla="val 7602"/>
            </a:avLst>
          </a:prstGeom>
          <a:noFill/>
          <a:ln w="25400">
            <a:solidFill>
              <a:schemeClr val="accent1"/>
            </a:solidFill>
          </a:ln>
          <a:scene3d>
            <a:camera prst="isometricBottomDown"/>
            <a:lightRig rig="threePt" dir="t"/>
          </a:scene3d>
          <a:sp3d z="-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12" name="圆角矩形 11"/>
          <p:cNvSpPr/>
          <p:nvPr>
            <p:custDataLst>
              <p:tags r:id="rId9"/>
            </p:custDataLst>
          </p:nvPr>
        </p:nvSpPr>
        <p:spPr>
          <a:xfrm rot="10800000">
            <a:off x="1001235" y="2455714"/>
            <a:ext cx="932594" cy="932594"/>
          </a:xfrm>
          <a:prstGeom prst="roundRect">
            <a:avLst>
              <a:gd name="adj" fmla="val 7602"/>
            </a:avLst>
          </a:prstGeom>
          <a:gradFill>
            <a:gsLst>
              <a:gs pos="0">
                <a:schemeClr val="accent1">
                  <a:lumMod val="40000"/>
                  <a:lumOff val="60000"/>
                </a:schemeClr>
              </a:gs>
              <a:gs pos="70000">
                <a:schemeClr val="accent1"/>
              </a:gs>
            </a:gsLst>
            <a:lin ang="2400000" scaled="0"/>
          </a:gradFill>
          <a:ln w="25400">
            <a:solidFill>
              <a:schemeClr val="bg1"/>
            </a:solidFill>
          </a:ln>
          <a:effectLst>
            <a:outerShdw blurRad="190500" dist="203200" dir="2700000" algn="tl" rotWithShape="0">
              <a:schemeClr val="accent1">
                <a:lumMod val="60000"/>
                <a:lumOff val="40000"/>
                <a:alpha val="40000"/>
              </a:schemeClr>
            </a:outerShdw>
          </a:effectLst>
          <a:scene3d>
            <a:camera prst="isometricBottomDown"/>
            <a:lightRig rig="contrasting" dir="t">
              <a:rot lat="0" lon="0" rev="0"/>
            </a:lightRig>
          </a:scene3d>
          <a:sp3d extrusionH="127000" prstMaterial="matte">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7" name="序号"/>
          <p:cNvSpPr txBox="1"/>
          <p:nvPr>
            <p:custDataLst>
              <p:tags r:id="rId10"/>
            </p:custDataLst>
          </p:nvPr>
        </p:nvSpPr>
        <p:spPr>
          <a:xfrm>
            <a:off x="1203395" y="2744058"/>
            <a:ext cx="527810" cy="392088"/>
          </a:xfrm>
          <a:prstGeom prst="rect">
            <a:avLst/>
          </a:prstGeom>
          <a:noFill/>
        </p:spPr>
        <p:txBody>
          <a:bodyPr wrap="square" lIns="0" tIns="0" rIns="0" bIns="0" rtlCol="0" anchor="ctr">
            <a:normAutofit/>
          </a:bodyPr>
          <a:p>
            <a:pPr algn="ctr"/>
            <a:r>
              <a:rPr lang="en-US" sz="2345" b="1">
                <a:solidFill>
                  <a:srgbClr val="FFFFFF"/>
                </a:solidFill>
                <a:latin typeface="+mj-ea"/>
                <a:ea typeface="+mj-ea"/>
              </a:rPr>
              <a:t>01</a:t>
            </a:r>
            <a:endParaRPr lang="en-US" sz="2345" b="1">
              <a:solidFill>
                <a:srgbClr val="FFFFFF"/>
              </a:solidFill>
              <a:latin typeface="+mj-ea"/>
              <a:ea typeface="+mj-ea"/>
            </a:endParaRPr>
          </a:p>
        </p:txBody>
      </p:sp>
      <p:sp>
        <p:nvSpPr>
          <p:cNvPr id="13" name="正文"/>
          <p:cNvSpPr txBox="1"/>
          <p:nvPr>
            <p:custDataLst>
              <p:tags r:id="rId11"/>
            </p:custDataLst>
          </p:nvPr>
        </p:nvSpPr>
        <p:spPr>
          <a:xfrm>
            <a:off x="736300" y="3933608"/>
            <a:ext cx="1462997" cy="1001754"/>
          </a:xfrm>
          <a:prstGeom prst="rect">
            <a:avLst/>
          </a:prstGeom>
          <a:noFill/>
        </p:spPr>
        <p:txBody>
          <a:bodyPr wrap="square" lIns="60115" tIns="0" rIns="60115" bIns="0" rtlCol="0" anchor="t" anchorCtr="0">
            <a:normAutofit/>
          </a:bodyPr>
          <a:p>
            <a:pPr indent="0" algn="ctr" fontAlgn="auto">
              <a:lnSpc>
                <a:spcPct val="130000"/>
              </a:lnSpc>
            </a:pPr>
            <a:r>
              <a:rPr lang="zh-CN" altLang="en-US" sz="1400" spc="150" dirty="0">
                <a:solidFill>
                  <a:schemeClr val="tx1">
                    <a:lumMod val="65000"/>
                    <a:lumOff val="35000"/>
                  </a:schemeClr>
                </a:solidFill>
                <a:latin typeface="+mn-ea"/>
                <a:sym typeface="+mn-ea"/>
              </a:rPr>
              <a:t>确定预测内容及目的。</a:t>
            </a:r>
            <a:endParaRPr lang="zh-CN" altLang="en-US" sz="1400" spc="150" dirty="0">
              <a:solidFill>
                <a:schemeClr val="tx1">
                  <a:lumMod val="65000"/>
                  <a:lumOff val="35000"/>
                </a:schemeClr>
              </a:solidFill>
              <a:latin typeface="+mn-ea"/>
              <a:sym typeface="+mn-ea"/>
            </a:endParaRPr>
          </a:p>
        </p:txBody>
      </p:sp>
      <p:sp>
        <p:nvSpPr>
          <p:cNvPr id="19" name="圆角矩形 18"/>
          <p:cNvSpPr/>
          <p:nvPr>
            <p:custDataLst>
              <p:tags r:id="rId12"/>
            </p:custDataLst>
          </p:nvPr>
        </p:nvSpPr>
        <p:spPr>
          <a:xfrm rot="10800000">
            <a:off x="3015916" y="2670110"/>
            <a:ext cx="932594" cy="933126"/>
          </a:xfrm>
          <a:prstGeom prst="roundRect">
            <a:avLst>
              <a:gd name="adj" fmla="val 7602"/>
            </a:avLst>
          </a:prstGeom>
          <a:noFill/>
          <a:ln w="25400">
            <a:solidFill>
              <a:schemeClr val="accent2"/>
            </a:solidFill>
          </a:ln>
          <a:scene3d>
            <a:camera prst="isometricBottomDown"/>
            <a:lightRig rig="threePt" dir="t"/>
          </a:scene3d>
          <a:sp3d z="-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0" name="圆角矩形 19"/>
          <p:cNvSpPr/>
          <p:nvPr>
            <p:custDataLst>
              <p:tags r:id="rId13"/>
            </p:custDataLst>
          </p:nvPr>
        </p:nvSpPr>
        <p:spPr>
          <a:xfrm rot="10800000">
            <a:off x="3015916" y="2455714"/>
            <a:ext cx="932594" cy="933126"/>
          </a:xfrm>
          <a:prstGeom prst="roundRect">
            <a:avLst>
              <a:gd name="adj" fmla="val 7602"/>
            </a:avLst>
          </a:prstGeom>
          <a:gradFill>
            <a:gsLst>
              <a:gs pos="0">
                <a:schemeClr val="accent2">
                  <a:lumMod val="40000"/>
                  <a:lumOff val="60000"/>
                </a:schemeClr>
              </a:gs>
              <a:gs pos="70000">
                <a:schemeClr val="accent2"/>
              </a:gs>
            </a:gsLst>
            <a:lin ang="2400000" scaled="0"/>
          </a:gradFill>
          <a:ln w="25400">
            <a:solidFill>
              <a:schemeClr val="bg1"/>
            </a:solidFill>
          </a:ln>
          <a:effectLst>
            <a:outerShdw blurRad="342900" dist="203200" dir="2700000" algn="tl" rotWithShape="0">
              <a:schemeClr val="accent2">
                <a:lumMod val="60000"/>
                <a:lumOff val="40000"/>
                <a:alpha val="40000"/>
              </a:schemeClr>
            </a:outerShdw>
          </a:effectLst>
          <a:scene3d>
            <a:camera prst="isometricBottomDown"/>
            <a:lightRig rig="contrasting" dir="t">
              <a:rot lat="0" lon="0" rev="0"/>
            </a:lightRig>
          </a:scene3d>
          <a:sp3d extrusionH="127000" prstMaterial="matt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14" name="序号"/>
          <p:cNvSpPr txBox="1"/>
          <p:nvPr>
            <p:custDataLst>
              <p:tags r:id="rId14"/>
            </p:custDataLst>
          </p:nvPr>
        </p:nvSpPr>
        <p:spPr>
          <a:xfrm>
            <a:off x="3218075" y="2744058"/>
            <a:ext cx="527810" cy="392088"/>
          </a:xfrm>
          <a:prstGeom prst="rect">
            <a:avLst/>
          </a:prstGeom>
          <a:noFill/>
        </p:spPr>
        <p:txBody>
          <a:bodyPr wrap="square" lIns="0" tIns="0" rIns="0" bIns="0" rtlCol="0" anchor="ctr">
            <a:normAutofit/>
          </a:bodyPr>
          <a:p>
            <a:pPr algn="ctr"/>
            <a:r>
              <a:rPr lang="en-US" sz="2345" b="1">
                <a:solidFill>
                  <a:srgbClr val="FFFFFF"/>
                </a:solidFill>
                <a:latin typeface="+mj-ea"/>
                <a:ea typeface="+mj-ea"/>
              </a:rPr>
              <a:t>02</a:t>
            </a:r>
            <a:endParaRPr lang="en-US" sz="2345" b="1">
              <a:solidFill>
                <a:srgbClr val="FFFFFF"/>
              </a:solidFill>
              <a:latin typeface="+mj-ea"/>
              <a:ea typeface="+mj-ea"/>
            </a:endParaRPr>
          </a:p>
        </p:txBody>
      </p:sp>
      <p:sp>
        <p:nvSpPr>
          <p:cNvPr id="18" name="正文"/>
          <p:cNvSpPr txBox="1"/>
          <p:nvPr>
            <p:custDataLst>
              <p:tags r:id="rId15"/>
            </p:custDataLst>
          </p:nvPr>
        </p:nvSpPr>
        <p:spPr>
          <a:xfrm>
            <a:off x="2750980" y="3933608"/>
            <a:ext cx="1462997" cy="1001754"/>
          </a:xfrm>
          <a:prstGeom prst="rect">
            <a:avLst/>
          </a:prstGeom>
          <a:noFill/>
        </p:spPr>
        <p:txBody>
          <a:bodyPr wrap="square" lIns="60115" tIns="0" rIns="60115" bIns="0" rtlCol="0" anchor="t" anchorCtr="0">
            <a:normAutofit/>
          </a:bodyPr>
          <a:p>
            <a:pPr indent="0" algn="ctr" fontAlgn="auto">
              <a:lnSpc>
                <a:spcPct val="130000"/>
              </a:lnSpc>
            </a:pPr>
            <a:r>
              <a:rPr lang="zh-CN" altLang="en-US" sz="1400" spc="150" dirty="0">
                <a:solidFill>
                  <a:schemeClr val="tx1">
                    <a:lumMod val="65000"/>
                    <a:lumOff val="35000"/>
                  </a:schemeClr>
                </a:solidFill>
                <a:latin typeface="+mn-ea"/>
                <a:sym typeface="+mn-ea"/>
              </a:rPr>
              <a:t>收集与预测内容相关的资料。</a:t>
            </a:r>
            <a:endParaRPr lang="zh-CN" altLang="en-US" sz="1400" spc="150" dirty="0">
              <a:solidFill>
                <a:schemeClr val="tx1">
                  <a:lumMod val="65000"/>
                  <a:lumOff val="35000"/>
                </a:schemeClr>
              </a:solidFill>
              <a:latin typeface="+mn-ea"/>
              <a:sym typeface="+mn-ea"/>
            </a:endParaRPr>
          </a:p>
        </p:txBody>
      </p:sp>
      <p:sp>
        <p:nvSpPr>
          <p:cNvPr id="23" name="圆角矩形 22"/>
          <p:cNvSpPr/>
          <p:nvPr>
            <p:custDataLst>
              <p:tags r:id="rId16"/>
            </p:custDataLst>
          </p:nvPr>
        </p:nvSpPr>
        <p:spPr>
          <a:xfrm rot="10800000">
            <a:off x="5030596" y="2670110"/>
            <a:ext cx="932594" cy="933126"/>
          </a:xfrm>
          <a:prstGeom prst="roundRect">
            <a:avLst>
              <a:gd name="adj" fmla="val 7602"/>
            </a:avLst>
          </a:prstGeom>
          <a:noFill/>
          <a:ln w="25400">
            <a:solidFill>
              <a:schemeClr val="accent3"/>
            </a:solidFill>
          </a:ln>
          <a:scene3d>
            <a:camera prst="isometricBottomDown"/>
            <a:lightRig rig="threePt" dir="t"/>
          </a:scene3d>
          <a:sp3d z="-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4" name="圆角矩形 23"/>
          <p:cNvSpPr/>
          <p:nvPr>
            <p:custDataLst>
              <p:tags r:id="rId17"/>
            </p:custDataLst>
          </p:nvPr>
        </p:nvSpPr>
        <p:spPr>
          <a:xfrm rot="10800000">
            <a:off x="5030596" y="2455714"/>
            <a:ext cx="932594" cy="933126"/>
          </a:xfrm>
          <a:prstGeom prst="roundRect">
            <a:avLst>
              <a:gd name="adj" fmla="val 7602"/>
            </a:avLst>
          </a:prstGeom>
          <a:gradFill>
            <a:gsLst>
              <a:gs pos="0">
                <a:schemeClr val="accent3">
                  <a:lumMod val="40000"/>
                  <a:lumOff val="60000"/>
                </a:schemeClr>
              </a:gs>
              <a:gs pos="70000">
                <a:schemeClr val="accent3"/>
              </a:gs>
            </a:gsLst>
            <a:lin ang="2400000" scaled="0"/>
          </a:gradFill>
          <a:ln w="25400">
            <a:solidFill>
              <a:schemeClr val="bg1"/>
            </a:solidFill>
          </a:ln>
          <a:effectLst>
            <a:outerShdw blurRad="190500" dist="203200" dir="2700000" algn="tl" rotWithShape="0">
              <a:schemeClr val="accent3">
                <a:lumMod val="60000"/>
                <a:lumOff val="40000"/>
                <a:alpha val="40000"/>
              </a:schemeClr>
            </a:outerShdw>
          </a:effectLst>
          <a:scene3d>
            <a:camera prst="isometricBottomDown"/>
            <a:lightRig rig="contrasting" dir="t">
              <a:rot lat="0" lon="0" rev="0"/>
            </a:lightRig>
          </a:scene3d>
          <a:sp3d extrusionH="127000"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2" name="序号"/>
          <p:cNvSpPr txBox="1"/>
          <p:nvPr>
            <p:custDataLst>
              <p:tags r:id="rId18"/>
            </p:custDataLst>
          </p:nvPr>
        </p:nvSpPr>
        <p:spPr>
          <a:xfrm>
            <a:off x="5232756" y="2744058"/>
            <a:ext cx="527810" cy="392088"/>
          </a:xfrm>
          <a:prstGeom prst="rect">
            <a:avLst/>
          </a:prstGeom>
          <a:noFill/>
        </p:spPr>
        <p:txBody>
          <a:bodyPr wrap="square" lIns="0" tIns="0" rIns="0" bIns="0" rtlCol="0" anchor="ctr">
            <a:normAutofit/>
          </a:bodyPr>
          <a:p>
            <a:pPr algn="ctr"/>
            <a:r>
              <a:rPr lang="en-US" sz="2345" b="1">
                <a:solidFill>
                  <a:srgbClr val="FFFFFF"/>
                </a:solidFill>
                <a:latin typeface="+mj-ea"/>
                <a:ea typeface="+mj-ea"/>
              </a:rPr>
              <a:t>03</a:t>
            </a:r>
            <a:endParaRPr lang="en-US" sz="2345" b="1">
              <a:solidFill>
                <a:srgbClr val="FFFFFF"/>
              </a:solidFill>
              <a:latin typeface="+mj-ea"/>
              <a:ea typeface="+mj-ea"/>
            </a:endParaRPr>
          </a:p>
        </p:txBody>
      </p:sp>
      <p:sp>
        <p:nvSpPr>
          <p:cNvPr id="25" name="正文"/>
          <p:cNvSpPr txBox="1"/>
          <p:nvPr>
            <p:custDataLst>
              <p:tags r:id="rId19"/>
            </p:custDataLst>
          </p:nvPr>
        </p:nvSpPr>
        <p:spPr>
          <a:xfrm>
            <a:off x="4765661" y="3933608"/>
            <a:ext cx="1462997" cy="1001754"/>
          </a:xfrm>
          <a:prstGeom prst="rect">
            <a:avLst/>
          </a:prstGeom>
          <a:noFill/>
        </p:spPr>
        <p:txBody>
          <a:bodyPr wrap="square" lIns="60115" tIns="0" rIns="60115" bIns="0" rtlCol="0" anchor="t" anchorCtr="0">
            <a:normAutofit/>
          </a:bodyPr>
          <a:p>
            <a:pPr indent="0" algn="ctr" fontAlgn="auto">
              <a:lnSpc>
                <a:spcPct val="130000"/>
              </a:lnSpc>
            </a:pPr>
            <a:r>
              <a:rPr lang="zh-CN" altLang="en-US" sz="1400" spc="150" dirty="0">
                <a:solidFill>
                  <a:schemeClr val="tx1">
                    <a:lumMod val="65000"/>
                    <a:lumOff val="35000"/>
                  </a:schemeClr>
                </a:solidFill>
                <a:latin typeface="+mn-ea"/>
                <a:sym typeface="+mn-ea"/>
              </a:rPr>
              <a:t>整理资料。</a:t>
            </a:r>
            <a:endParaRPr lang="zh-CN" altLang="en-US" sz="1400" spc="150" dirty="0">
              <a:solidFill>
                <a:schemeClr val="tx1">
                  <a:lumMod val="65000"/>
                  <a:lumOff val="35000"/>
                </a:schemeClr>
              </a:solidFill>
              <a:latin typeface="+mn-ea"/>
              <a:sym typeface="+mn-ea"/>
            </a:endParaRPr>
          </a:p>
        </p:txBody>
      </p:sp>
      <p:sp>
        <p:nvSpPr>
          <p:cNvPr id="26" name="圆角矩形 25"/>
          <p:cNvSpPr/>
          <p:nvPr>
            <p:custDataLst>
              <p:tags r:id="rId20"/>
            </p:custDataLst>
          </p:nvPr>
        </p:nvSpPr>
        <p:spPr>
          <a:xfrm rot="10800000">
            <a:off x="7045277" y="2670110"/>
            <a:ext cx="932594" cy="933126"/>
          </a:xfrm>
          <a:prstGeom prst="roundRect">
            <a:avLst>
              <a:gd name="adj" fmla="val 7602"/>
            </a:avLst>
          </a:prstGeom>
          <a:noFill/>
          <a:ln w="25400">
            <a:solidFill>
              <a:schemeClr val="accent4"/>
            </a:solidFill>
          </a:ln>
          <a:scene3d>
            <a:camera prst="isometricBottomDown"/>
            <a:lightRig rig="threePt" dir="t"/>
          </a:scene3d>
          <a:sp3d z="-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8" name="圆角矩形 27"/>
          <p:cNvSpPr/>
          <p:nvPr>
            <p:custDataLst>
              <p:tags r:id="rId21"/>
            </p:custDataLst>
          </p:nvPr>
        </p:nvSpPr>
        <p:spPr>
          <a:xfrm rot="10800000">
            <a:off x="7045277" y="2455714"/>
            <a:ext cx="932594" cy="933126"/>
          </a:xfrm>
          <a:prstGeom prst="roundRect">
            <a:avLst>
              <a:gd name="adj" fmla="val 7602"/>
            </a:avLst>
          </a:prstGeom>
          <a:gradFill>
            <a:gsLst>
              <a:gs pos="0">
                <a:schemeClr val="accent4">
                  <a:lumMod val="40000"/>
                  <a:lumOff val="60000"/>
                </a:schemeClr>
              </a:gs>
              <a:gs pos="70000">
                <a:schemeClr val="accent4"/>
              </a:gs>
            </a:gsLst>
            <a:lin ang="2400000" scaled="0"/>
          </a:gradFill>
          <a:ln w="25400">
            <a:solidFill>
              <a:schemeClr val="bg1"/>
            </a:solidFill>
          </a:ln>
          <a:effectLst>
            <a:outerShdw blurRad="190500" dist="203200" dir="2700000" algn="tl" rotWithShape="0">
              <a:schemeClr val="accent4">
                <a:lumMod val="60000"/>
                <a:lumOff val="40000"/>
                <a:alpha val="40000"/>
              </a:schemeClr>
            </a:outerShdw>
          </a:effectLst>
          <a:scene3d>
            <a:camera prst="isometricBottomDown"/>
            <a:lightRig rig="contrasting" dir="t">
              <a:rot lat="0" lon="0" rev="0"/>
            </a:lightRig>
          </a:scene3d>
          <a:sp3d extrusionH="107950" prstMaterial="matte">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9" name="序号"/>
          <p:cNvSpPr txBox="1"/>
          <p:nvPr>
            <p:custDataLst>
              <p:tags r:id="rId22"/>
            </p:custDataLst>
          </p:nvPr>
        </p:nvSpPr>
        <p:spPr>
          <a:xfrm>
            <a:off x="7247436" y="2744058"/>
            <a:ext cx="527810" cy="392088"/>
          </a:xfrm>
          <a:prstGeom prst="rect">
            <a:avLst/>
          </a:prstGeom>
          <a:noFill/>
        </p:spPr>
        <p:txBody>
          <a:bodyPr wrap="square" lIns="0" tIns="0" rIns="0" bIns="0" rtlCol="0" anchor="ctr">
            <a:normAutofit/>
          </a:bodyPr>
          <a:p>
            <a:pPr algn="ctr"/>
            <a:r>
              <a:rPr lang="en-US" sz="2345" b="1">
                <a:solidFill>
                  <a:srgbClr val="FFFFFF"/>
                </a:solidFill>
                <a:latin typeface="+mj-ea"/>
                <a:ea typeface="+mj-ea"/>
              </a:rPr>
              <a:t>04</a:t>
            </a:r>
            <a:endParaRPr lang="en-US" sz="2345" b="1">
              <a:solidFill>
                <a:srgbClr val="FFFFFF"/>
              </a:solidFill>
              <a:latin typeface="+mj-ea"/>
              <a:ea typeface="+mj-ea"/>
            </a:endParaRPr>
          </a:p>
        </p:txBody>
      </p:sp>
      <p:sp>
        <p:nvSpPr>
          <p:cNvPr id="30" name="正文"/>
          <p:cNvSpPr txBox="1"/>
          <p:nvPr>
            <p:custDataLst>
              <p:tags r:id="rId23"/>
            </p:custDataLst>
          </p:nvPr>
        </p:nvSpPr>
        <p:spPr>
          <a:xfrm>
            <a:off x="6780341" y="3933608"/>
            <a:ext cx="1462997" cy="1001754"/>
          </a:xfrm>
          <a:prstGeom prst="rect">
            <a:avLst/>
          </a:prstGeom>
          <a:noFill/>
        </p:spPr>
        <p:txBody>
          <a:bodyPr wrap="square" lIns="60115" tIns="0" rIns="60115" bIns="0" rtlCol="0" anchor="t" anchorCtr="0">
            <a:normAutofit/>
          </a:bodyPr>
          <a:p>
            <a:pPr indent="0" algn="ctr" fontAlgn="auto">
              <a:lnSpc>
                <a:spcPct val="130000"/>
              </a:lnSpc>
            </a:pPr>
            <a:r>
              <a:rPr lang="zh-CN" altLang="en-US" sz="1400" spc="150" dirty="0">
                <a:solidFill>
                  <a:schemeClr val="tx1">
                    <a:lumMod val="65000"/>
                    <a:lumOff val="35000"/>
                  </a:schemeClr>
                </a:solidFill>
                <a:latin typeface="+mn-ea"/>
                <a:sym typeface="+mn-ea"/>
              </a:rPr>
              <a:t>进行财务预测。</a:t>
            </a:r>
            <a:endParaRPr lang="zh-CN" altLang="en-US" sz="1400" spc="150" dirty="0">
              <a:solidFill>
                <a:schemeClr val="tx1">
                  <a:lumMod val="65000"/>
                  <a:lumOff val="35000"/>
                </a:schemeClr>
              </a:solidFill>
              <a:latin typeface="+mn-ea"/>
              <a:sym typeface="+mn-ea"/>
            </a:endParaRPr>
          </a:p>
        </p:txBody>
      </p:sp>
      <p:sp>
        <p:nvSpPr>
          <p:cNvPr id="31" name="文本框 30"/>
          <p:cNvSpPr txBox="1"/>
          <p:nvPr/>
        </p:nvSpPr>
        <p:spPr>
          <a:xfrm>
            <a:off x="755650" y="2050415"/>
            <a:ext cx="2101850" cy="368300"/>
          </a:xfrm>
          <a:prstGeom prst="rect">
            <a:avLst/>
          </a:prstGeom>
          <a:noFill/>
        </p:spPr>
        <p:txBody>
          <a:bodyPr wrap="square" rtlCol="0" anchor="t">
            <a:spAutoFit/>
          </a:bodyPr>
          <a:p>
            <a:r>
              <a:rPr lang="zh-CN" altLang="en-US" b="1">
                <a:solidFill>
                  <a:srgbClr val="C45565"/>
                </a:solidFill>
              </a:rPr>
              <a:t>企业财务预测步骤：</a:t>
            </a:r>
            <a:endParaRPr lang="zh-CN" altLang="en-US" b="1">
              <a:solidFill>
                <a:srgbClr val="C45565"/>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custDataLst>
              <p:tags r:id="rId1"/>
            </p:custDataLst>
          </p:nvPr>
        </p:nvSpPr>
        <p:spPr>
          <a:xfrm>
            <a:off x="755650" y="68580"/>
            <a:ext cx="3973830" cy="46037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227230"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464428"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文本框 8"/>
          <p:cNvSpPr txBox="1"/>
          <p:nvPr/>
        </p:nvSpPr>
        <p:spPr>
          <a:xfrm>
            <a:off x="752475" y="772795"/>
            <a:ext cx="7711440" cy="810260"/>
          </a:xfrm>
          <a:prstGeom prst="rect">
            <a:avLst/>
          </a:prstGeom>
          <a:noFill/>
        </p:spPr>
        <p:txBody>
          <a:bodyPr wrap="square" rtlCol="0" anchor="t">
            <a:spAutoFit/>
          </a:bodyPr>
          <a:p>
            <a:pPr>
              <a:lnSpc>
                <a:spcPct val="130000"/>
              </a:lnSpc>
            </a:pPr>
            <a:r>
              <a:rPr lang="zh-CN" altLang="en-US" b="1">
                <a:solidFill>
                  <a:srgbClr val="FF0000"/>
                </a:solidFill>
              </a:rPr>
              <a:t>（2）财务决策。</a:t>
            </a:r>
            <a:r>
              <a:rPr lang="zh-CN" altLang="en-US"/>
              <a:t>财务决策是指企业财务人员为实现财务管理的目标，从若干备选方案中选择最优方案的过程。财务管理的核心在决策。</a:t>
            </a:r>
            <a:endParaRPr lang="zh-CN" altLang="en-US"/>
          </a:p>
        </p:txBody>
      </p:sp>
      <p:sp>
        <p:nvSpPr>
          <p:cNvPr id="10" name="圆角矩形 9"/>
          <p:cNvSpPr/>
          <p:nvPr>
            <p:custDataLst>
              <p:tags r:id="rId4"/>
            </p:custDataLst>
          </p:nvPr>
        </p:nvSpPr>
        <p:spPr>
          <a:xfrm>
            <a:off x="4688590" y="2784238"/>
            <a:ext cx="1632705" cy="1981697"/>
          </a:xfrm>
          <a:prstGeom prst="roundRect">
            <a:avLst>
              <a:gd name="adj" fmla="val 3995"/>
            </a:avLst>
          </a:prstGeom>
          <a:noFill/>
          <a:ln>
            <a:gradFill>
              <a:gsLst>
                <a:gs pos="10000">
                  <a:schemeClr val="accent3">
                    <a:lumMod val="20000"/>
                    <a:lumOff val="80000"/>
                    <a:alpha val="0"/>
                  </a:schemeClr>
                </a:gs>
                <a:gs pos="74000">
                  <a:schemeClr val="accent3">
                    <a:lumMod val="40000"/>
                    <a:lumOff val="6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p>
        </p:txBody>
      </p:sp>
      <p:sp>
        <p:nvSpPr>
          <p:cNvPr id="16" name="圆角矩形 15"/>
          <p:cNvSpPr/>
          <p:nvPr>
            <p:custDataLst>
              <p:tags r:id="rId5"/>
            </p:custDataLst>
          </p:nvPr>
        </p:nvSpPr>
        <p:spPr>
          <a:xfrm>
            <a:off x="658165" y="2784238"/>
            <a:ext cx="1632705" cy="1981697"/>
          </a:xfrm>
          <a:prstGeom prst="roundRect">
            <a:avLst>
              <a:gd name="adj" fmla="val 2962"/>
            </a:avLst>
          </a:prstGeom>
          <a:noFill/>
          <a:ln w="6350">
            <a:gradFill>
              <a:gsLst>
                <a:gs pos="10000">
                  <a:schemeClr val="accent1">
                    <a:lumMod val="20000"/>
                    <a:lumOff val="80000"/>
                    <a:alpha val="0"/>
                  </a:schemeClr>
                </a:gs>
                <a:gs pos="74000">
                  <a:schemeClr val="accent1">
                    <a:lumMod val="40000"/>
                    <a:lumOff val="6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p>
        </p:txBody>
      </p:sp>
      <p:sp>
        <p:nvSpPr>
          <p:cNvPr id="17" name="圆角矩形 16"/>
          <p:cNvSpPr/>
          <p:nvPr>
            <p:custDataLst>
              <p:tags r:id="rId6"/>
            </p:custDataLst>
          </p:nvPr>
        </p:nvSpPr>
        <p:spPr>
          <a:xfrm>
            <a:off x="2673377" y="2784238"/>
            <a:ext cx="1632705" cy="1981697"/>
          </a:xfrm>
          <a:prstGeom prst="roundRect">
            <a:avLst>
              <a:gd name="adj" fmla="val 3995"/>
            </a:avLst>
          </a:prstGeom>
          <a:noFill/>
          <a:ln>
            <a:gradFill>
              <a:gsLst>
                <a:gs pos="10000">
                  <a:schemeClr val="accent2">
                    <a:lumMod val="20000"/>
                    <a:lumOff val="80000"/>
                    <a:alpha val="0"/>
                  </a:schemeClr>
                </a:gs>
                <a:gs pos="74000">
                  <a:schemeClr val="accent2">
                    <a:lumMod val="40000"/>
                    <a:lumOff val="6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p>
        </p:txBody>
      </p:sp>
      <p:sp>
        <p:nvSpPr>
          <p:cNvPr id="21" name="圆角矩形 20"/>
          <p:cNvSpPr/>
          <p:nvPr>
            <p:custDataLst>
              <p:tags r:id="rId7"/>
            </p:custDataLst>
          </p:nvPr>
        </p:nvSpPr>
        <p:spPr>
          <a:xfrm>
            <a:off x="6703802" y="2784238"/>
            <a:ext cx="1632705" cy="1981697"/>
          </a:xfrm>
          <a:prstGeom prst="roundRect">
            <a:avLst>
              <a:gd name="adj" fmla="val 3995"/>
            </a:avLst>
          </a:prstGeom>
          <a:noFill/>
          <a:ln>
            <a:gradFill>
              <a:gsLst>
                <a:gs pos="10000">
                  <a:schemeClr val="accent4">
                    <a:lumMod val="20000"/>
                    <a:lumOff val="80000"/>
                    <a:alpha val="0"/>
                  </a:schemeClr>
                </a:gs>
                <a:gs pos="74000">
                  <a:schemeClr val="accent4">
                    <a:lumMod val="40000"/>
                    <a:lumOff val="60000"/>
                  </a:schemeClr>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p>
        </p:txBody>
      </p:sp>
      <p:sp>
        <p:nvSpPr>
          <p:cNvPr id="11" name="圆角矩形 10"/>
          <p:cNvSpPr/>
          <p:nvPr>
            <p:custDataLst>
              <p:tags r:id="rId8"/>
            </p:custDataLst>
          </p:nvPr>
        </p:nvSpPr>
        <p:spPr>
          <a:xfrm rot="10800000">
            <a:off x="1008220" y="2458655"/>
            <a:ext cx="932594" cy="932594"/>
          </a:xfrm>
          <a:prstGeom prst="roundRect">
            <a:avLst>
              <a:gd name="adj" fmla="val 7602"/>
            </a:avLst>
          </a:prstGeom>
          <a:noFill/>
          <a:ln w="25400">
            <a:solidFill>
              <a:schemeClr val="accent1"/>
            </a:solidFill>
          </a:ln>
          <a:scene3d>
            <a:camera prst="isometricBottomDown"/>
            <a:lightRig rig="threePt" dir="t"/>
          </a:scene3d>
          <a:sp3d z="-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12" name="圆角矩形 11"/>
          <p:cNvSpPr/>
          <p:nvPr>
            <p:custDataLst>
              <p:tags r:id="rId9"/>
            </p:custDataLst>
          </p:nvPr>
        </p:nvSpPr>
        <p:spPr>
          <a:xfrm rot="10800000">
            <a:off x="1008220" y="2244259"/>
            <a:ext cx="932594" cy="932594"/>
          </a:xfrm>
          <a:prstGeom prst="roundRect">
            <a:avLst>
              <a:gd name="adj" fmla="val 7602"/>
            </a:avLst>
          </a:prstGeom>
          <a:gradFill>
            <a:gsLst>
              <a:gs pos="0">
                <a:schemeClr val="accent1">
                  <a:lumMod val="40000"/>
                  <a:lumOff val="60000"/>
                </a:schemeClr>
              </a:gs>
              <a:gs pos="70000">
                <a:schemeClr val="accent1"/>
              </a:gs>
            </a:gsLst>
            <a:lin ang="2400000" scaled="0"/>
          </a:gradFill>
          <a:ln w="25400">
            <a:solidFill>
              <a:schemeClr val="bg1"/>
            </a:solidFill>
          </a:ln>
          <a:effectLst>
            <a:outerShdw blurRad="190500" dist="203200" dir="2700000" algn="tl" rotWithShape="0">
              <a:schemeClr val="accent1">
                <a:lumMod val="60000"/>
                <a:lumOff val="40000"/>
                <a:alpha val="40000"/>
              </a:schemeClr>
            </a:outerShdw>
          </a:effectLst>
          <a:scene3d>
            <a:camera prst="isometricBottomDown"/>
            <a:lightRig rig="contrasting" dir="t">
              <a:rot lat="0" lon="0" rev="0"/>
            </a:lightRig>
          </a:scene3d>
          <a:sp3d extrusionH="127000" prstMaterial="matte">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7" name="序号"/>
          <p:cNvSpPr txBox="1"/>
          <p:nvPr>
            <p:custDataLst>
              <p:tags r:id="rId10"/>
            </p:custDataLst>
          </p:nvPr>
        </p:nvSpPr>
        <p:spPr>
          <a:xfrm>
            <a:off x="1210380" y="2532603"/>
            <a:ext cx="527810" cy="392088"/>
          </a:xfrm>
          <a:prstGeom prst="rect">
            <a:avLst/>
          </a:prstGeom>
          <a:noFill/>
        </p:spPr>
        <p:txBody>
          <a:bodyPr wrap="square" lIns="0" tIns="0" rIns="0" bIns="0" rtlCol="0" anchor="ctr">
            <a:normAutofit/>
          </a:bodyPr>
          <a:p>
            <a:pPr algn="ctr"/>
            <a:r>
              <a:rPr lang="en-US" sz="2345" b="1">
                <a:solidFill>
                  <a:srgbClr val="FFFFFF"/>
                </a:solidFill>
                <a:latin typeface="+mj-ea"/>
                <a:ea typeface="+mj-ea"/>
              </a:rPr>
              <a:t>01</a:t>
            </a:r>
            <a:endParaRPr lang="en-US" sz="2345" b="1">
              <a:solidFill>
                <a:srgbClr val="FFFFFF"/>
              </a:solidFill>
              <a:latin typeface="+mj-ea"/>
              <a:ea typeface="+mj-ea"/>
            </a:endParaRPr>
          </a:p>
        </p:txBody>
      </p:sp>
      <p:sp>
        <p:nvSpPr>
          <p:cNvPr id="13" name="正文"/>
          <p:cNvSpPr txBox="1"/>
          <p:nvPr>
            <p:custDataLst>
              <p:tags r:id="rId11"/>
            </p:custDataLst>
          </p:nvPr>
        </p:nvSpPr>
        <p:spPr>
          <a:xfrm>
            <a:off x="702945" y="3728720"/>
            <a:ext cx="1546860" cy="1002030"/>
          </a:xfrm>
          <a:prstGeom prst="rect">
            <a:avLst/>
          </a:prstGeom>
          <a:noFill/>
        </p:spPr>
        <p:txBody>
          <a:bodyPr wrap="square" lIns="60115" tIns="0" rIns="60115" bIns="0" rtlCol="0" anchor="t" anchorCtr="0">
            <a:normAutofit lnSpcReduction="20000"/>
          </a:bodyPr>
          <a:p>
            <a:pPr indent="0" algn="ctr" fontAlgn="auto">
              <a:lnSpc>
                <a:spcPct val="130000"/>
              </a:lnSpc>
            </a:pPr>
            <a:r>
              <a:rPr lang="zh-CN" altLang="en-US" sz="1400" spc="150" dirty="0">
                <a:solidFill>
                  <a:schemeClr val="tx1">
                    <a:lumMod val="65000"/>
                    <a:lumOff val="35000"/>
                  </a:schemeClr>
                </a:solidFill>
                <a:latin typeface="+mn-ea"/>
                <a:sym typeface="+mn-ea"/>
              </a:rPr>
              <a:t>根据企业财务预测提供的信息确定决策对象。</a:t>
            </a:r>
            <a:endParaRPr lang="zh-CN" altLang="en-US" sz="1400" spc="150" dirty="0">
              <a:solidFill>
                <a:schemeClr val="tx1">
                  <a:lumMod val="65000"/>
                  <a:lumOff val="35000"/>
                </a:schemeClr>
              </a:solidFill>
              <a:latin typeface="+mn-ea"/>
              <a:sym typeface="+mn-ea"/>
            </a:endParaRPr>
          </a:p>
        </p:txBody>
      </p:sp>
      <p:sp>
        <p:nvSpPr>
          <p:cNvPr id="19" name="圆角矩形 18"/>
          <p:cNvSpPr/>
          <p:nvPr>
            <p:custDataLst>
              <p:tags r:id="rId12"/>
            </p:custDataLst>
          </p:nvPr>
        </p:nvSpPr>
        <p:spPr>
          <a:xfrm rot="10800000">
            <a:off x="3022901" y="2458655"/>
            <a:ext cx="932594" cy="933126"/>
          </a:xfrm>
          <a:prstGeom prst="roundRect">
            <a:avLst>
              <a:gd name="adj" fmla="val 7602"/>
            </a:avLst>
          </a:prstGeom>
          <a:noFill/>
          <a:ln w="25400">
            <a:solidFill>
              <a:schemeClr val="accent2"/>
            </a:solidFill>
          </a:ln>
          <a:scene3d>
            <a:camera prst="isometricBottomDown"/>
            <a:lightRig rig="threePt" dir="t"/>
          </a:scene3d>
          <a:sp3d z="-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0" name="圆角矩形 19"/>
          <p:cNvSpPr/>
          <p:nvPr>
            <p:custDataLst>
              <p:tags r:id="rId13"/>
            </p:custDataLst>
          </p:nvPr>
        </p:nvSpPr>
        <p:spPr>
          <a:xfrm rot="10800000">
            <a:off x="3022901" y="2244259"/>
            <a:ext cx="932594" cy="933126"/>
          </a:xfrm>
          <a:prstGeom prst="roundRect">
            <a:avLst>
              <a:gd name="adj" fmla="val 7602"/>
            </a:avLst>
          </a:prstGeom>
          <a:gradFill>
            <a:gsLst>
              <a:gs pos="0">
                <a:schemeClr val="accent2">
                  <a:lumMod val="40000"/>
                  <a:lumOff val="60000"/>
                </a:schemeClr>
              </a:gs>
              <a:gs pos="70000">
                <a:schemeClr val="accent2"/>
              </a:gs>
            </a:gsLst>
            <a:lin ang="2400000" scaled="0"/>
          </a:gradFill>
          <a:ln w="25400">
            <a:solidFill>
              <a:schemeClr val="bg1"/>
            </a:solidFill>
          </a:ln>
          <a:effectLst>
            <a:outerShdw blurRad="342900" dist="203200" dir="2700000" algn="tl" rotWithShape="0">
              <a:schemeClr val="accent2">
                <a:lumMod val="60000"/>
                <a:lumOff val="40000"/>
                <a:alpha val="40000"/>
              </a:schemeClr>
            </a:outerShdw>
          </a:effectLst>
          <a:scene3d>
            <a:camera prst="isometricBottomDown"/>
            <a:lightRig rig="contrasting" dir="t">
              <a:rot lat="0" lon="0" rev="0"/>
            </a:lightRig>
          </a:scene3d>
          <a:sp3d extrusionH="127000" prstMaterial="matt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14" name="序号"/>
          <p:cNvSpPr txBox="1"/>
          <p:nvPr>
            <p:custDataLst>
              <p:tags r:id="rId14"/>
            </p:custDataLst>
          </p:nvPr>
        </p:nvSpPr>
        <p:spPr>
          <a:xfrm>
            <a:off x="3225060" y="2532603"/>
            <a:ext cx="527810" cy="392088"/>
          </a:xfrm>
          <a:prstGeom prst="rect">
            <a:avLst/>
          </a:prstGeom>
          <a:noFill/>
        </p:spPr>
        <p:txBody>
          <a:bodyPr wrap="square" lIns="0" tIns="0" rIns="0" bIns="0" rtlCol="0" anchor="ctr">
            <a:normAutofit/>
          </a:bodyPr>
          <a:p>
            <a:pPr algn="ctr"/>
            <a:r>
              <a:rPr lang="en-US" sz="2345" b="1">
                <a:solidFill>
                  <a:srgbClr val="FFFFFF"/>
                </a:solidFill>
                <a:latin typeface="+mj-ea"/>
                <a:ea typeface="+mj-ea"/>
              </a:rPr>
              <a:t>02</a:t>
            </a:r>
            <a:endParaRPr lang="en-US" sz="2345" b="1">
              <a:solidFill>
                <a:srgbClr val="FFFFFF"/>
              </a:solidFill>
              <a:latin typeface="+mj-ea"/>
              <a:ea typeface="+mj-ea"/>
            </a:endParaRPr>
          </a:p>
        </p:txBody>
      </p:sp>
      <p:sp>
        <p:nvSpPr>
          <p:cNvPr id="18" name="正文"/>
          <p:cNvSpPr txBox="1"/>
          <p:nvPr>
            <p:custDataLst>
              <p:tags r:id="rId15"/>
            </p:custDataLst>
          </p:nvPr>
        </p:nvSpPr>
        <p:spPr>
          <a:xfrm>
            <a:off x="2713355" y="3715385"/>
            <a:ext cx="1553845" cy="1002030"/>
          </a:xfrm>
          <a:prstGeom prst="rect">
            <a:avLst/>
          </a:prstGeom>
          <a:noFill/>
        </p:spPr>
        <p:txBody>
          <a:bodyPr wrap="square" lIns="60115" tIns="0" rIns="60115" bIns="0" rtlCol="0" anchor="t" anchorCtr="0">
            <a:normAutofit lnSpcReduction="20000"/>
          </a:bodyPr>
          <a:p>
            <a:pPr indent="0" algn="ctr" fontAlgn="auto">
              <a:lnSpc>
                <a:spcPct val="130000"/>
              </a:lnSpc>
            </a:pPr>
            <a:r>
              <a:rPr lang="zh-CN" altLang="en-US" sz="1400" spc="150" dirty="0">
                <a:solidFill>
                  <a:schemeClr val="tx1">
                    <a:lumMod val="65000"/>
                    <a:lumOff val="35000"/>
                  </a:schemeClr>
                </a:solidFill>
                <a:latin typeface="+mn-ea"/>
                <a:sym typeface="+mn-ea"/>
              </a:rPr>
              <a:t>根据企业的决策目标提供可供选择的备选方案。</a:t>
            </a:r>
            <a:endParaRPr lang="zh-CN" altLang="en-US" sz="1400" spc="150" dirty="0">
              <a:solidFill>
                <a:schemeClr val="tx1">
                  <a:lumMod val="65000"/>
                  <a:lumOff val="35000"/>
                </a:schemeClr>
              </a:solidFill>
              <a:latin typeface="+mn-ea"/>
              <a:sym typeface="+mn-ea"/>
            </a:endParaRPr>
          </a:p>
        </p:txBody>
      </p:sp>
      <p:sp>
        <p:nvSpPr>
          <p:cNvPr id="23" name="圆角矩形 22"/>
          <p:cNvSpPr/>
          <p:nvPr>
            <p:custDataLst>
              <p:tags r:id="rId16"/>
            </p:custDataLst>
          </p:nvPr>
        </p:nvSpPr>
        <p:spPr>
          <a:xfrm rot="10800000">
            <a:off x="5037581" y="2458655"/>
            <a:ext cx="932594" cy="933126"/>
          </a:xfrm>
          <a:prstGeom prst="roundRect">
            <a:avLst>
              <a:gd name="adj" fmla="val 7602"/>
            </a:avLst>
          </a:prstGeom>
          <a:noFill/>
          <a:ln w="25400">
            <a:solidFill>
              <a:schemeClr val="accent3"/>
            </a:solidFill>
          </a:ln>
          <a:scene3d>
            <a:camera prst="isometricBottomDown"/>
            <a:lightRig rig="threePt" dir="t"/>
          </a:scene3d>
          <a:sp3d z="-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4" name="圆角矩形 23"/>
          <p:cNvSpPr/>
          <p:nvPr>
            <p:custDataLst>
              <p:tags r:id="rId17"/>
            </p:custDataLst>
          </p:nvPr>
        </p:nvSpPr>
        <p:spPr>
          <a:xfrm rot="10800000">
            <a:off x="5037581" y="2244259"/>
            <a:ext cx="932594" cy="933126"/>
          </a:xfrm>
          <a:prstGeom prst="roundRect">
            <a:avLst>
              <a:gd name="adj" fmla="val 7602"/>
            </a:avLst>
          </a:prstGeom>
          <a:gradFill>
            <a:gsLst>
              <a:gs pos="0">
                <a:schemeClr val="accent3">
                  <a:lumMod val="40000"/>
                  <a:lumOff val="60000"/>
                </a:schemeClr>
              </a:gs>
              <a:gs pos="70000">
                <a:schemeClr val="accent3"/>
              </a:gs>
            </a:gsLst>
            <a:lin ang="2400000" scaled="0"/>
          </a:gradFill>
          <a:ln w="25400">
            <a:solidFill>
              <a:schemeClr val="bg1"/>
            </a:solidFill>
          </a:ln>
          <a:effectLst>
            <a:outerShdw blurRad="190500" dist="203200" dir="2700000" algn="tl" rotWithShape="0">
              <a:schemeClr val="accent3">
                <a:lumMod val="60000"/>
                <a:lumOff val="40000"/>
                <a:alpha val="40000"/>
              </a:schemeClr>
            </a:outerShdw>
          </a:effectLst>
          <a:scene3d>
            <a:camera prst="isometricBottomDown"/>
            <a:lightRig rig="contrasting" dir="t">
              <a:rot lat="0" lon="0" rev="0"/>
            </a:lightRig>
          </a:scene3d>
          <a:sp3d extrusionH="127000"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2" name="序号"/>
          <p:cNvSpPr txBox="1"/>
          <p:nvPr>
            <p:custDataLst>
              <p:tags r:id="rId18"/>
            </p:custDataLst>
          </p:nvPr>
        </p:nvSpPr>
        <p:spPr>
          <a:xfrm>
            <a:off x="5239741" y="2532603"/>
            <a:ext cx="527810" cy="392088"/>
          </a:xfrm>
          <a:prstGeom prst="rect">
            <a:avLst/>
          </a:prstGeom>
          <a:noFill/>
        </p:spPr>
        <p:txBody>
          <a:bodyPr wrap="square" lIns="0" tIns="0" rIns="0" bIns="0" rtlCol="0" anchor="ctr">
            <a:normAutofit/>
          </a:bodyPr>
          <a:p>
            <a:pPr algn="ctr"/>
            <a:r>
              <a:rPr lang="en-US" sz="2345" b="1">
                <a:solidFill>
                  <a:srgbClr val="FFFFFF"/>
                </a:solidFill>
                <a:latin typeface="+mj-ea"/>
                <a:ea typeface="+mj-ea"/>
              </a:rPr>
              <a:t>03</a:t>
            </a:r>
            <a:endParaRPr lang="en-US" sz="2345" b="1">
              <a:solidFill>
                <a:srgbClr val="FFFFFF"/>
              </a:solidFill>
              <a:latin typeface="+mj-ea"/>
              <a:ea typeface="+mj-ea"/>
            </a:endParaRPr>
          </a:p>
        </p:txBody>
      </p:sp>
      <p:sp>
        <p:nvSpPr>
          <p:cNvPr id="25" name="正文"/>
          <p:cNvSpPr txBox="1"/>
          <p:nvPr>
            <p:custDataLst>
              <p:tags r:id="rId19"/>
            </p:custDataLst>
          </p:nvPr>
        </p:nvSpPr>
        <p:spPr>
          <a:xfrm>
            <a:off x="4772646" y="3722153"/>
            <a:ext cx="1462997" cy="1001754"/>
          </a:xfrm>
          <a:prstGeom prst="rect">
            <a:avLst/>
          </a:prstGeom>
          <a:noFill/>
        </p:spPr>
        <p:txBody>
          <a:bodyPr wrap="square" lIns="60115" tIns="0" rIns="60115" bIns="0" rtlCol="0" anchor="t" anchorCtr="0">
            <a:normAutofit/>
          </a:bodyPr>
          <a:p>
            <a:pPr indent="0" algn="ctr" fontAlgn="auto">
              <a:lnSpc>
                <a:spcPct val="130000"/>
              </a:lnSpc>
            </a:pPr>
            <a:r>
              <a:rPr lang="zh-CN" altLang="en-US" sz="1400" spc="150" dirty="0">
                <a:solidFill>
                  <a:schemeClr val="tx1">
                    <a:lumMod val="65000"/>
                    <a:lumOff val="35000"/>
                  </a:schemeClr>
                </a:solidFill>
                <a:latin typeface="+mn-ea"/>
                <a:sym typeface="+mn-ea"/>
              </a:rPr>
              <a:t>分析、评价和对比各备选方案的优劣。</a:t>
            </a:r>
            <a:endParaRPr lang="zh-CN" altLang="en-US" sz="1400" spc="150" dirty="0">
              <a:solidFill>
                <a:schemeClr val="tx1">
                  <a:lumMod val="65000"/>
                  <a:lumOff val="35000"/>
                </a:schemeClr>
              </a:solidFill>
              <a:latin typeface="+mn-ea"/>
              <a:sym typeface="+mn-ea"/>
            </a:endParaRPr>
          </a:p>
        </p:txBody>
      </p:sp>
      <p:sp>
        <p:nvSpPr>
          <p:cNvPr id="26" name="圆角矩形 25"/>
          <p:cNvSpPr/>
          <p:nvPr>
            <p:custDataLst>
              <p:tags r:id="rId20"/>
            </p:custDataLst>
          </p:nvPr>
        </p:nvSpPr>
        <p:spPr>
          <a:xfrm rot="10800000">
            <a:off x="7052262" y="2458655"/>
            <a:ext cx="932594" cy="933126"/>
          </a:xfrm>
          <a:prstGeom prst="roundRect">
            <a:avLst>
              <a:gd name="adj" fmla="val 7602"/>
            </a:avLst>
          </a:prstGeom>
          <a:noFill/>
          <a:ln w="25400">
            <a:solidFill>
              <a:schemeClr val="accent4"/>
            </a:solidFill>
          </a:ln>
          <a:scene3d>
            <a:camera prst="isometricBottomDown"/>
            <a:lightRig rig="threePt" dir="t"/>
          </a:scene3d>
          <a:sp3d z="-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8" name="圆角矩形 27"/>
          <p:cNvSpPr/>
          <p:nvPr>
            <p:custDataLst>
              <p:tags r:id="rId21"/>
            </p:custDataLst>
          </p:nvPr>
        </p:nvSpPr>
        <p:spPr>
          <a:xfrm rot="10800000">
            <a:off x="7052262" y="2244259"/>
            <a:ext cx="932594" cy="933126"/>
          </a:xfrm>
          <a:prstGeom prst="roundRect">
            <a:avLst>
              <a:gd name="adj" fmla="val 7602"/>
            </a:avLst>
          </a:prstGeom>
          <a:gradFill>
            <a:gsLst>
              <a:gs pos="0">
                <a:schemeClr val="accent4">
                  <a:lumMod val="40000"/>
                  <a:lumOff val="60000"/>
                </a:schemeClr>
              </a:gs>
              <a:gs pos="70000">
                <a:schemeClr val="accent4"/>
              </a:gs>
            </a:gsLst>
            <a:lin ang="2400000" scaled="0"/>
          </a:gradFill>
          <a:ln w="25400">
            <a:solidFill>
              <a:schemeClr val="bg1"/>
            </a:solidFill>
          </a:ln>
          <a:effectLst>
            <a:outerShdw blurRad="190500" dist="203200" dir="2700000" algn="tl" rotWithShape="0">
              <a:schemeClr val="accent4">
                <a:lumMod val="60000"/>
                <a:lumOff val="40000"/>
                <a:alpha val="40000"/>
              </a:schemeClr>
            </a:outerShdw>
          </a:effectLst>
          <a:scene3d>
            <a:camera prst="isometricBottomDown"/>
            <a:lightRig rig="contrasting" dir="t">
              <a:rot lat="0" lon="0" rev="0"/>
            </a:lightRig>
          </a:scene3d>
          <a:sp3d extrusionH="107950" prstMaterial="matte">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10">
              <a:latin typeface="+mj-ea"/>
              <a:ea typeface="+mj-ea"/>
            </a:endParaRPr>
          </a:p>
        </p:txBody>
      </p:sp>
      <p:sp>
        <p:nvSpPr>
          <p:cNvPr id="29" name="序号"/>
          <p:cNvSpPr txBox="1"/>
          <p:nvPr>
            <p:custDataLst>
              <p:tags r:id="rId22"/>
            </p:custDataLst>
          </p:nvPr>
        </p:nvSpPr>
        <p:spPr>
          <a:xfrm>
            <a:off x="7254421" y="2532603"/>
            <a:ext cx="527810" cy="392088"/>
          </a:xfrm>
          <a:prstGeom prst="rect">
            <a:avLst/>
          </a:prstGeom>
          <a:noFill/>
        </p:spPr>
        <p:txBody>
          <a:bodyPr wrap="square" lIns="0" tIns="0" rIns="0" bIns="0" rtlCol="0" anchor="ctr">
            <a:normAutofit/>
          </a:bodyPr>
          <a:p>
            <a:pPr algn="ctr"/>
            <a:r>
              <a:rPr lang="en-US" sz="2345" b="1">
                <a:solidFill>
                  <a:srgbClr val="FFFFFF"/>
                </a:solidFill>
                <a:latin typeface="+mj-ea"/>
                <a:ea typeface="+mj-ea"/>
              </a:rPr>
              <a:t>04</a:t>
            </a:r>
            <a:endParaRPr lang="en-US" sz="2345" b="1">
              <a:solidFill>
                <a:srgbClr val="FFFFFF"/>
              </a:solidFill>
              <a:latin typeface="+mj-ea"/>
              <a:ea typeface="+mj-ea"/>
            </a:endParaRPr>
          </a:p>
        </p:txBody>
      </p:sp>
      <p:sp>
        <p:nvSpPr>
          <p:cNvPr id="30" name="正文"/>
          <p:cNvSpPr txBox="1"/>
          <p:nvPr>
            <p:custDataLst>
              <p:tags r:id="rId23"/>
            </p:custDataLst>
          </p:nvPr>
        </p:nvSpPr>
        <p:spPr>
          <a:xfrm>
            <a:off x="6787326" y="3722153"/>
            <a:ext cx="1462997" cy="1001754"/>
          </a:xfrm>
          <a:prstGeom prst="rect">
            <a:avLst/>
          </a:prstGeom>
          <a:noFill/>
        </p:spPr>
        <p:txBody>
          <a:bodyPr wrap="square" lIns="60115" tIns="0" rIns="60115" bIns="0" rtlCol="0" anchor="t" anchorCtr="0">
            <a:normAutofit/>
          </a:bodyPr>
          <a:p>
            <a:pPr indent="0" algn="ctr" fontAlgn="auto">
              <a:lnSpc>
                <a:spcPct val="130000"/>
              </a:lnSpc>
            </a:pPr>
            <a:r>
              <a:rPr lang="zh-CN" altLang="en-US" sz="1400" spc="150" dirty="0">
                <a:solidFill>
                  <a:schemeClr val="tx1">
                    <a:lumMod val="65000"/>
                    <a:lumOff val="35000"/>
                  </a:schemeClr>
                </a:solidFill>
                <a:latin typeface="+mn-ea"/>
                <a:sym typeface="+mn-ea"/>
              </a:rPr>
              <a:t>拟定择优标准，选择最优方案。</a:t>
            </a:r>
            <a:endParaRPr lang="zh-CN" altLang="en-US" sz="1400" spc="150" dirty="0">
              <a:solidFill>
                <a:schemeClr val="tx1">
                  <a:lumMod val="65000"/>
                  <a:lumOff val="35000"/>
                </a:schemeClr>
              </a:solidFill>
              <a:latin typeface="+mn-ea"/>
              <a:sym typeface="+mn-ea"/>
            </a:endParaRPr>
          </a:p>
        </p:txBody>
      </p:sp>
      <p:sp>
        <p:nvSpPr>
          <p:cNvPr id="31" name="文本框 30"/>
          <p:cNvSpPr txBox="1"/>
          <p:nvPr/>
        </p:nvSpPr>
        <p:spPr>
          <a:xfrm>
            <a:off x="755650" y="1619885"/>
            <a:ext cx="2101850" cy="368300"/>
          </a:xfrm>
          <a:prstGeom prst="rect">
            <a:avLst/>
          </a:prstGeom>
          <a:noFill/>
        </p:spPr>
        <p:txBody>
          <a:bodyPr wrap="square" rtlCol="0" anchor="t">
            <a:spAutoFit/>
          </a:bodyPr>
          <a:p>
            <a:r>
              <a:rPr lang="zh-CN" altLang="en-US" b="1">
                <a:solidFill>
                  <a:srgbClr val="C45565"/>
                </a:solidFill>
              </a:rPr>
              <a:t>企业财务决策步骤：</a:t>
            </a:r>
            <a:endParaRPr lang="zh-CN" altLang="en-US" b="1">
              <a:solidFill>
                <a:srgbClr val="C45565"/>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custDataLst>
              <p:tags r:id="rId1"/>
            </p:custDataLst>
          </p:nvPr>
        </p:nvSpPr>
        <p:spPr>
          <a:xfrm>
            <a:off x="755650" y="68580"/>
            <a:ext cx="3973830" cy="46037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227230"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464428"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文本框 8"/>
          <p:cNvSpPr txBox="1"/>
          <p:nvPr/>
        </p:nvSpPr>
        <p:spPr>
          <a:xfrm>
            <a:off x="752475" y="772795"/>
            <a:ext cx="7711440" cy="1170305"/>
          </a:xfrm>
          <a:prstGeom prst="rect">
            <a:avLst/>
          </a:prstGeom>
          <a:noFill/>
        </p:spPr>
        <p:txBody>
          <a:bodyPr wrap="square" rtlCol="0" anchor="t">
            <a:spAutoFit/>
          </a:bodyPr>
          <a:p>
            <a:pPr algn="just">
              <a:lnSpc>
                <a:spcPct val="130000"/>
              </a:lnSpc>
            </a:pPr>
            <a:r>
              <a:rPr lang="zh-CN" altLang="en-US"/>
              <a:t>（3）</a:t>
            </a:r>
            <a:r>
              <a:rPr lang="zh-CN" altLang="en-US" b="1">
                <a:solidFill>
                  <a:srgbClr val="FF0000"/>
                </a:solidFill>
              </a:rPr>
              <a:t>财务预算。</a:t>
            </a:r>
            <a:r>
              <a:rPr lang="zh-CN" altLang="en-US"/>
              <a:t>企业财务预算是指企业运用科学的技术手段和数量方法，对其未来的财务目标及其财务活动的内容进行协调和综合平衡的具体规划。企业财务预算是企业财务控制的依据。</a:t>
            </a:r>
            <a:endParaRPr lang="zh-CN" altLang="en-US"/>
          </a:p>
        </p:txBody>
      </p:sp>
      <p:sp>
        <p:nvSpPr>
          <p:cNvPr id="31" name="文本框 30"/>
          <p:cNvSpPr txBox="1"/>
          <p:nvPr/>
        </p:nvSpPr>
        <p:spPr>
          <a:xfrm>
            <a:off x="755650" y="1906905"/>
            <a:ext cx="2101850" cy="368300"/>
          </a:xfrm>
          <a:prstGeom prst="rect">
            <a:avLst/>
          </a:prstGeom>
          <a:noFill/>
        </p:spPr>
        <p:txBody>
          <a:bodyPr wrap="square" rtlCol="0" anchor="t">
            <a:spAutoFit/>
          </a:bodyPr>
          <a:p>
            <a:r>
              <a:rPr lang="zh-CN" altLang="en-US" b="1">
                <a:solidFill>
                  <a:srgbClr val="C45565"/>
                </a:solidFill>
              </a:rPr>
              <a:t>企业财务预算步骤：</a:t>
            </a:r>
            <a:endParaRPr lang="zh-CN" altLang="en-US" b="1">
              <a:solidFill>
                <a:srgbClr val="C45565"/>
              </a:solidFill>
            </a:endParaRPr>
          </a:p>
        </p:txBody>
      </p:sp>
      <p:cxnSp>
        <p:nvCxnSpPr>
          <p:cNvPr id="5" name="肘形连接符 4"/>
          <p:cNvCxnSpPr/>
          <p:nvPr>
            <p:custDataLst>
              <p:tags r:id="rId4"/>
            </p:custDataLst>
          </p:nvPr>
        </p:nvCxnSpPr>
        <p:spPr>
          <a:xfrm rot="10800000" flipV="1">
            <a:off x="2269033" y="2546141"/>
            <a:ext cx="628907" cy="217532"/>
          </a:xfrm>
          <a:prstGeom prst="bentConnector3">
            <a:avLst>
              <a:gd name="adj1" fmla="val 57408"/>
            </a:avLst>
          </a:prstGeom>
          <a:ln w="12700" cmpd="sng">
            <a:solidFill>
              <a:schemeClr val="accent2">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cxnSp>
        <p:nvCxnSpPr>
          <p:cNvPr id="38" name="肘形连接符 37"/>
          <p:cNvCxnSpPr/>
          <p:nvPr>
            <p:custDataLst>
              <p:tags r:id="rId5"/>
            </p:custDataLst>
          </p:nvPr>
        </p:nvCxnSpPr>
        <p:spPr>
          <a:xfrm rot="10800000" flipV="1">
            <a:off x="2556053" y="3282276"/>
            <a:ext cx="628907" cy="165739"/>
          </a:xfrm>
          <a:prstGeom prst="bentConnector3">
            <a:avLst>
              <a:gd name="adj1" fmla="val 48576"/>
            </a:avLst>
          </a:prstGeom>
          <a:ln w="12700" cmpd="sng">
            <a:solidFill>
              <a:schemeClr val="accent2">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cxnSp>
        <p:nvCxnSpPr>
          <p:cNvPr id="43" name="肘形连接符 42"/>
          <p:cNvCxnSpPr/>
          <p:nvPr>
            <p:custDataLst>
              <p:tags r:id="rId6"/>
            </p:custDataLst>
          </p:nvPr>
        </p:nvCxnSpPr>
        <p:spPr>
          <a:xfrm rot="10800000" flipV="1">
            <a:off x="2572992" y="3810455"/>
            <a:ext cx="683673" cy="269325"/>
          </a:xfrm>
          <a:prstGeom prst="bentConnector3">
            <a:avLst>
              <a:gd name="adj1" fmla="val 33933"/>
            </a:avLst>
          </a:prstGeom>
          <a:ln w="12700" cmpd="sng">
            <a:solidFill>
              <a:schemeClr val="accent2">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sp>
        <p:nvSpPr>
          <p:cNvPr id="6" name="等腰三角形 5"/>
          <p:cNvSpPr/>
          <p:nvPr>
            <p:custDataLst>
              <p:tags r:id="rId7"/>
            </p:custDataLst>
          </p:nvPr>
        </p:nvSpPr>
        <p:spPr>
          <a:xfrm>
            <a:off x="731950" y="2591507"/>
            <a:ext cx="1950307" cy="1184363"/>
          </a:xfrm>
          <a:custGeom>
            <a:avLst/>
            <a:gdLst>
              <a:gd name="connsiteX0" fmla="*/ 0 w 5337"/>
              <a:gd name="connsiteY0" fmla="*/ 3241 h 3241"/>
              <a:gd name="connsiteX1" fmla="*/ 2700 w 5337"/>
              <a:gd name="connsiteY1" fmla="*/ 0 h 3241"/>
              <a:gd name="connsiteX2" fmla="*/ 5337 w 5337"/>
              <a:gd name="connsiteY2" fmla="*/ 1978 h 3241"/>
              <a:gd name="connsiteX3" fmla="*/ 0 w 5337"/>
              <a:gd name="connsiteY3" fmla="*/ 3241 h 3241"/>
            </a:gdLst>
            <a:ahLst/>
            <a:cxnLst>
              <a:cxn ang="0">
                <a:pos x="connsiteX0" y="connsiteY0"/>
              </a:cxn>
              <a:cxn ang="0">
                <a:pos x="connsiteX1" y="connsiteY1"/>
              </a:cxn>
              <a:cxn ang="0">
                <a:pos x="connsiteX2" y="connsiteY2"/>
              </a:cxn>
              <a:cxn ang="0">
                <a:pos x="connsiteX3" y="connsiteY3"/>
              </a:cxn>
            </a:cxnLst>
            <a:rect l="l" t="t" r="r" b="b"/>
            <a:pathLst>
              <a:path w="5337" h="3241">
                <a:moveTo>
                  <a:pt x="0" y="3241"/>
                </a:moveTo>
                <a:lnTo>
                  <a:pt x="2700" y="0"/>
                </a:lnTo>
                <a:lnTo>
                  <a:pt x="5337" y="1978"/>
                </a:lnTo>
                <a:lnTo>
                  <a:pt x="0" y="3241"/>
                </a:lnTo>
                <a:close/>
              </a:path>
            </a:pathLst>
          </a:custGeom>
          <a:gradFill>
            <a:gsLst>
              <a:gs pos="30000">
                <a:schemeClr val="accent2">
                  <a:lumMod val="80000"/>
                  <a:alpha val="100000"/>
                </a:schemeClr>
              </a:gs>
              <a:gs pos="100000">
                <a:schemeClr val="accent2">
                  <a:lumMod val="95000"/>
                  <a:alpha val="100000"/>
                </a:schemeClr>
              </a:gs>
            </a:gsLst>
            <a:lin ang="2700000" scaled="0"/>
          </a:gradFill>
          <a:ln>
            <a:noFill/>
          </a:ln>
          <a:effectLst>
            <a:outerShdw blurRad="76200" dist="76200" dir="8100000" algn="tr"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10" b="1">
              <a:solidFill>
                <a:schemeClr val="lt1"/>
              </a:solidFill>
              <a:latin typeface="+mj-ea"/>
              <a:ea typeface="+mj-ea"/>
              <a:sym typeface="+mn-ea"/>
            </a:endParaRPr>
          </a:p>
        </p:txBody>
      </p:sp>
      <p:sp>
        <p:nvSpPr>
          <p:cNvPr id="7" name="梯形 6"/>
          <p:cNvSpPr/>
          <p:nvPr>
            <p:custDataLst>
              <p:tags r:id="rId8"/>
            </p:custDataLst>
          </p:nvPr>
        </p:nvSpPr>
        <p:spPr>
          <a:xfrm rot="12600000">
            <a:off x="1374744" y="2622568"/>
            <a:ext cx="1494248" cy="342409"/>
          </a:xfrm>
          <a:custGeom>
            <a:avLst/>
            <a:gdLst>
              <a:gd name="connsiteX0" fmla="*/ 188 w 3400"/>
              <a:gd name="connsiteY0" fmla="*/ 411 h 779"/>
              <a:gd name="connsiteX1" fmla="*/ 0 w 3400"/>
              <a:gd name="connsiteY1" fmla="*/ 0 h 779"/>
              <a:gd name="connsiteX2" fmla="*/ 2726 w 3400"/>
              <a:gd name="connsiteY2" fmla="*/ 316 h 779"/>
              <a:gd name="connsiteX3" fmla="*/ 3400 w 3400"/>
              <a:gd name="connsiteY3" fmla="*/ 779 h 779"/>
              <a:gd name="connsiteX4" fmla="*/ 188 w 3400"/>
              <a:gd name="connsiteY4" fmla="*/ 411 h 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0" h="779">
                <a:moveTo>
                  <a:pt x="188" y="411"/>
                </a:moveTo>
                <a:lnTo>
                  <a:pt x="0" y="0"/>
                </a:lnTo>
                <a:lnTo>
                  <a:pt x="2726" y="316"/>
                </a:lnTo>
                <a:lnTo>
                  <a:pt x="3400" y="779"/>
                </a:lnTo>
                <a:lnTo>
                  <a:pt x="188" y="411"/>
                </a:lnTo>
                <a:close/>
              </a:path>
            </a:pathLst>
          </a:custGeom>
          <a:gradFill>
            <a:gsLst>
              <a:gs pos="25000">
                <a:schemeClr val="accent2">
                  <a:lumMod val="95000"/>
                  <a:lumOff val="5000"/>
                  <a:alpha val="100000"/>
                </a:schemeClr>
              </a:gs>
              <a:gs pos="90000">
                <a:schemeClr val="accent2">
                  <a:lumMod val="90000"/>
                  <a:lumOff val="10000"/>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solidFill>
                <a:schemeClr val="lt1"/>
              </a:solidFill>
              <a:latin typeface="+mj-ea"/>
              <a:ea typeface="+mj-ea"/>
              <a:sym typeface="+mn-ea"/>
            </a:endParaRPr>
          </a:p>
        </p:txBody>
      </p:sp>
      <p:sp>
        <p:nvSpPr>
          <p:cNvPr id="8" name="等腰三角形 5"/>
          <p:cNvSpPr/>
          <p:nvPr>
            <p:custDataLst>
              <p:tags r:id="rId9"/>
            </p:custDataLst>
          </p:nvPr>
        </p:nvSpPr>
        <p:spPr>
          <a:xfrm>
            <a:off x="1379860" y="3241974"/>
            <a:ext cx="1271700" cy="764848"/>
          </a:xfrm>
          <a:custGeom>
            <a:avLst/>
            <a:gdLst>
              <a:gd name="connsiteX0" fmla="*/ 0 w 3012"/>
              <a:gd name="connsiteY0" fmla="*/ 1816 h 1816"/>
              <a:gd name="connsiteX1" fmla="*/ 1511 w 3012"/>
              <a:gd name="connsiteY1" fmla="*/ 0 h 1816"/>
              <a:gd name="connsiteX2" fmla="*/ 3012 w 3012"/>
              <a:gd name="connsiteY2" fmla="*/ 1102 h 1816"/>
              <a:gd name="connsiteX3" fmla="*/ 0 w 3012"/>
              <a:gd name="connsiteY3" fmla="*/ 1816 h 1816"/>
            </a:gdLst>
            <a:ahLst/>
            <a:cxnLst>
              <a:cxn ang="0">
                <a:pos x="connsiteX0" y="connsiteY0"/>
              </a:cxn>
              <a:cxn ang="0">
                <a:pos x="connsiteX1" y="connsiteY1"/>
              </a:cxn>
              <a:cxn ang="0">
                <a:pos x="connsiteX2" y="connsiteY2"/>
              </a:cxn>
              <a:cxn ang="0">
                <a:pos x="connsiteX3" y="connsiteY3"/>
              </a:cxn>
            </a:cxnLst>
            <a:rect l="l" t="t" r="r" b="b"/>
            <a:pathLst>
              <a:path w="3012" h="1816">
                <a:moveTo>
                  <a:pt x="0" y="1816"/>
                </a:moveTo>
                <a:lnTo>
                  <a:pt x="1511" y="0"/>
                </a:lnTo>
                <a:lnTo>
                  <a:pt x="3012" y="1102"/>
                </a:lnTo>
                <a:lnTo>
                  <a:pt x="0" y="1816"/>
                </a:lnTo>
                <a:close/>
              </a:path>
            </a:pathLst>
          </a:custGeom>
          <a:gradFill>
            <a:gsLst>
              <a:gs pos="30000">
                <a:schemeClr val="accent2">
                  <a:lumMod val="80000"/>
                  <a:alpha val="100000"/>
                </a:schemeClr>
              </a:gs>
              <a:gs pos="100000">
                <a:schemeClr val="accent2">
                  <a:lumMod val="95000"/>
                  <a:alpha val="100000"/>
                </a:schemeClr>
              </a:gs>
            </a:gsLst>
            <a:lin ang="2700000" scaled="0"/>
          </a:gradFill>
          <a:ln>
            <a:noFill/>
          </a:ln>
          <a:effectLst>
            <a:outerShdw blurRad="76200" dist="76200" dir="8100000" algn="tr"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10" b="1">
              <a:solidFill>
                <a:schemeClr val="lt1"/>
              </a:solidFill>
              <a:latin typeface="+mj-ea"/>
              <a:ea typeface="+mj-ea"/>
              <a:sym typeface="+mn-ea"/>
            </a:endParaRPr>
          </a:p>
        </p:txBody>
      </p:sp>
      <p:sp>
        <p:nvSpPr>
          <p:cNvPr id="15" name="梯形 6"/>
          <p:cNvSpPr/>
          <p:nvPr>
            <p:custDataLst>
              <p:tags r:id="rId10"/>
            </p:custDataLst>
          </p:nvPr>
        </p:nvSpPr>
        <p:spPr>
          <a:xfrm rot="12600000">
            <a:off x="1709114" y="3156463"/>
            <a:ext cx="1090812" cy="299288"/>
          </a:xfrm>
          <a:custGeom>
            <a:avLst/>
            <a:gdLst>
              <a:gd name="connsiteX0" fmla="*/ 206 w 2584"/>
              <a:gd name="connsiteY0" fmla="*/ 443 h 711"/>
              <a:gd name="connsiteX1" fmla="*/ 0 w 2584"/>
              <a:gd name="connsiteY1" fmla="*/ 0 h 711"/>
              <a:gd name="connsiteX2" fmla="*/ 1855 w 2584"/>
              <a:gd name="connsiteY2" fmla="*/ 202 h 711"/>
              <a:gd name="connsiteX3" fmla="*/ 2584 w 2584"/>
              <a:gd name="connsiteY3" fmla="*/ 711 h 711"/>
              <a:gd name="connsiteX4" fmla="*/ 206 w 2584"/>
              <a:gd name="connsiteY4" fmla="*/ 443 h 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4" h="711">
                <a:moveTo>
                  <a:pt x="206" y="443"/>
                </a:moveTo>
                <a:lnTo>
                  <a:pt x="0" y="0"/>
                </a:lnTo>
                <a:lnTo>
                  <a:pt x="1855" y="202"/>
                </a:lnTo>
                <a:lnTo>
                  <a:pt x="2584" y="711"/>
                </a:lnTo>
                <a:lnTo>
                  <a:pt x="206" y="443"/>
                </a:lnTo>
                <a:close/>
              </a:path>
            </a:pathLst>
          </a:custGeom>
          <a:gradFill>
            <a:gsLst>
              <a:gs pos="25000">
                <a:schemeClr val="accent2">
                  <a:lumMod val="95000"/>
                  <a:lumOff val="5000"/>
                  <a:alpha val="100000"/>
                </a:schemeClr>
              </a:gs>
              <a:gs pos="90000">
                <a:schemeClr val="accent2">
                  <a:lumMod val="90000"/>
                  <a:lumOff val="10000"/>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solidFill>
                <a:schemeClr val="lt1"/>
              </a:solidFill>
              <a:latin typeface="+mj-ea"/>
              <a:ea typeface="+mj-ea"/>
              <a:sym typeface="+mn-ea"/>
            </a:endParaRPr>
          </a:p>
        </p:txBody>
      </p:sp>
      <p:sp>
        <p:nvSpPr>
          <p:cNvPr id="32" name="等腰三角形 3"/>
          <p:cNvSpPr/>
          <p:nvPr>
            <p:custDataLst>
              <p:tags r:id="rId11"/>
            </p:custDataLst>
          </p:nvPr>
        </p:nvSpPr>
        <p:spPr>
          <a:xfrm rot="7800000">
            <a:off x="2158594" y="3518240"/>
            <a:ext cx="454962" cy="910289"/>
          </a:xfrm>
          <a:custGeom>
            <a:avLst/>
            <a:gdLst>
              <a:gd name="connsiteX0" fmla="*/ 0 w 1055958"/>
              <a:gd name="connsiteY0" fmla="*/ 2628900 h 2628900"/>
              <a:gd name="connsiteX1" fmla="*/ 527979 w 1055958"/>
              <a:gd name="connsiteY1" fmla="*/ 0 h 2628900"/>
              <a:gd name="connsiteX2" fmla="*/ 1055958 w 1055958"/>
              <a:gd name="connsiteY2" fmla="*/ 2628900 h 2628900"/>
              <a:gd name="connsiteX3" fmla="*/ 0 w 1055958"/>
              <a:gd name="connsiteY3" fmla="*/ 2628900 h 2628900"/>
              <a:gd name="connsiteX0-1" fmla="*/ 0 w 1055958"/>
              <a:gd name="connsiteY0-2" fmla="*/ 1257719 h 1257719"/>
              <a:gd name="connsiteX1-3" fmla="*/ 590560 w 1055958"/>
              <a:gd name="connsiteY1-4" fmla="*/ 0 h 1257719"/>
              <a:gd name="connsiteX2-5" fmla="*/ 1055958 w 1055958"/>
              <a:gd name="connsiteY2-6" fmla="*/ 1257719 h 1257719"/>
              <a:gd name="connsiteX3-7" fmla="*/ 0 w 1055958"/>
              <a:gd name="connsiteY3-8" fmla="*/ 1257719 h 1257719"/>
              <a:gd name="connsiteX0-9" fmla="*/ 0 w 1055958"/>
              <a:gd name="connsiteY0-10" fmla="*/ 1267490 h 1267490"/>
              <a:gd name="connsiteX1-11" fmla="*/ 594795 w 1055958"/>
              <a:gd name="connsiteY1-12" fmla="*/ 0 h 1267490"/>
              <a:gd name="connsiteX2-13" fmla="*/ 1055958 w 1055958"/>
              <a:gd name="connsiteY2-14" fmla="*/ 1267490 h 1267490"/>
              <a:gd name="connsiteX3-15" fmla="*/ 0 w 1055958"/>
              <a:gd name="connsiteY3-16" fmla="*/ 1267490 h 1267490"/>
              <a:gd name="connsiteX0-17" fmla="*/ 0 w 1055958"/>
              <a:gd name="connsiteY0-18" fmla="*/ 1278435 h 1278435"/>
              <a:gd name="connsiteX1-19" fmla="*/ 585611 w 1055958"/>
              <a:gd name="connsiteY1-20" fmla="*/ 0 h 1278435"/>
              <a:gd name="connsiteX2-21" fmla="*/ 1055958 w 1055958"/>
              <a:gd name="connsiteY2-22" fmla="*/ 1278435 h 1278435"/>
              <a:gd name="connsiteX3-23" fmla="*/ 0 w 1055958"/>
              <a:gd name="connsiteY3-24" fmla="*/ 1278435 h 1278435"/>
              <a:gd name="connsiteX0-25" fmla="*/ 421317 w 470347"/>
              <a:gd name="connsiteY0-26" fmla="*/ 433522 h 1278435"/>
              <a:gd name="connsiteX1-27" fmla="*/ 0 w 470347"/>
              <a:gd name="connsiteY1-28" fmla="*/ 0 h 1278435"/>
              <a:gd name="connsiteX2-29" fmla="*/ 470347 w 470347"/>
              <a:gd name="connsiteY2-30" fmla="*/ 1278435 h 1278435"/>
              <a:gd name="connsiteX3-31" fmla="*/ 421317 w 470347"/>
              <a:gd name="connsiteY3-32" fmla="*/ 433522 h 1278435"/>
              <a:gd name="connsiteX0-33" fmla="*/ 0 w 626883"/>
              <a:gd name="connsiteY0-34" fmla="*/ 436469 h 1281382"/>
              <a:gd name="connsiteX1-35" fmla="*/ 626883 w 626883"/>
              <a:gd name="connsiteY1-36" fmla="*/ 0 h 1281382"/>
              <a:gd name="connsiteX2-37" fmla="*/ 49030 w 626883"/>
              <a:gd name="connsiteY2-38" fmla="*/ 1281382 h 1281382"/>
              <a:gd name="connsiteX3-39" fmla="*/ 0 w 626883"/>
              <a:gd name="connsiteY3-40" fmla="*/ 436469 h 1281382"/>
              <a:gd name="connsiteX0-41" fmla="*/ 0 w 635969"/>
              <a:gd name="connsiteY0-42" fmla="*/ 435673 h 1280586"/>
              <a:gd name="connsiteX1-43" fmla="*/ 635969 w 635969"/>
              <a:gd name="connsiteY1-44" fmla="*/ 0 h 1280586"/>
              <a:gd name="connsiteX2-45" fmla="*/ 49030 w 635969"/>
              <a:gd name="connsiteY2-46" fmla="*/ 1280586 h 1280586"/>
              <a:gd name="connsiteX3-47" fmla="*/ 0 w 635969"/>
              <a:gd name="connsiteY3-48" fmla="*/ 435673 h 1280586"/>
              <a:gd name="connsiteX0-49" fmla="*/ 0 w 629268"/>
              <a:gd name="connsiteY0-50" fmla="*/ 463723 h 1280586"/>
              <a:gd name="connsiteX1-51" fmla="*/ 629268 w 629268"/>
              <a:gd name="connsiteY1-52" fmla="*/ 0 h 1280586"/>
              <a:gd name="connsiteX2-53" fmla="*/ 42329 w 629268"/>
              <a:gd name="connsiteY2-54" fmla="*/ 1280586 h 1280586"/>
              <a:gd name="connsiteX3-55" fmla="*/ 0 w 629268"/>
              <a:gd name="connsiteY3-56" fmla="*/ 463723 h 1280586"/>
              <a:gd name="connsiteX0-57" fmla="*/ 0 w 619445"/>
              <a:gd name="connsiteY0-58" fmla="*/ 438644 h 1255507"/>
              <a:gd name="connsiteX1-59" fmla="*/ 619445 w 619445"/>
              <a:gd name="connsiteY1-60" fmla="*/ 0 h 1255507"/>
              <a:gd name="connsiteX2-61" fmla="*/ 42329 w 619445"/>
              <a:gd name="connsiteY2-62" fmla="*/ 1255507 h 1255507"/>
              <a:gd name="connsiteX3-63" fmla="*/ 0 w 619445"/>
              <a:gd name="connsiteY3-64" fmla="*/ 438644 h 1255507"/>
              <a:gd name="connsiteX0-65" fmla="*/ 0 w 630442"/>
              <a:gd name="connsiteY0-66" fmla="*/ 442259 h 1255507"/>
              <a:gd name="connsiteX1-67" fmla="*/ 630442 w 630442"/>
              <a:gd name="connsiteY1-68" fmla="*/ 0 h 1255507"/>
              <a:gd name="connsiteX2-69" fmla="*/ 53326 w 630442"/>
              <a:gd name="connsiteY2-70" fmla="*/ 1255507 h 1255507"/>
              <a:gd name="connsiteX3-71" fmla="*/ 0 w 630442"/>
              <a:gd name="connsiteY3-72" fmla="*/ 442259 h 1255507"/>
              <a:gd name="connsiteX0-73" fmla="*/ 0 w 632618"/>
              <a:gd name="connsiteY0-74" fmla="*/ 449697 h 1262945"/>
              <a:gd name="connsiteX1-75" fmla="*/ 632618 w 632618"/>
              <a:gd name="connsiteY1-76" fmla="*/ 0 h 1262945"/>
              <a:gd name="connsiteX2-77" fmla="*/ 53326 w 632618"/>
              <a:gd name="connsiteY2-78" fmla="*/ 1262945 h 1262945"/>
              <a:gd name="connsiteX3-79" fmla="*/ 0 w 632618"/>
              <a:gd name="connsiteY3-80" fmla="*/ 449697 h 1262945"/>
            </a:gdLst>
            <a:ahLst/>
            <a:cxnLst>
              <a:cxn ang="0">
                <a:pos x="connsiteX0-1" y="connsiteY0-2"/>
              </a:cxn>
              <a:cxn ang="0">
                <a:pos x="connsiteX1-3" y="connsiteY1-4"/>
              </a:cxn>
              <a:cxn ang="0">
                <a:pos x="connsiteX2-5" y="connsiteY2-6"/>
              </a:cxn>
              <a:cxn ang="0">
                <a:pos x="connsiteX3-7" y="connsiteY3-8"/>
              </a:cxn>
            </a:cxnLst>
            <a:rect l="l" t="t" r="r" b="b"/>
            <a:pathLst>
              <a:path w="632618" h="1262945">
                <a:moveTo>
                  <a:pt x="0" y="449697"/>
                </a:moveTo>
                <a:lnTo>
                  <a:pt x="632618" y="0"/>
                </a:lnTo>
                <a:lnTo>
                  <a:pt x="53326" y="1262945"/>
                </a:lnTo>
                <a:lnTo>
                  <a:pt x="0" y="449697"/>
                </a:lnTo>
                <a:close/>
              </a:path>
            </a:pathLst>
          </a:custGeom>
          <a:gradFill>
            <a:gsLst>
              <a:gs pos="25000">
                <a:schemeClr val="accent2">
                  <a:lumMod val="95000"/>
                  <a:lumOff val="5000"/>
                  <a:alpha val="100000"/>
                </a:schemeClr>
              </a:gs>
              <a:gs pos="90000">
                <a:schemeClr val="accent2">
                  <a:lumMod val="90000"/>
                  <a:lumOff val="10000"/>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solidFill>
                <a:schemeClr val="lt1"/>
              </a:solidFill>
              <a:latin typeface="+mj-ea"/>
              <a:ea typeface="+mj-ea"/>
              <a:sym typeface="+mn-ea"/>
            </a:endParaRPr>
          </a:p>
        </p:txBody>
      </p:sp>
      <p:sp>
        <p:nvSpPr>
          <p:cNvPr id="44" name="任意多边形 43"/>
          <p:cNvSpPr/>
          <p:nvPr>
            <p:custDataLst>
              <p:tags r:id="rId12"/>
            </p:custDataLst>
          </p:nvPr>
        </p:nvSpPr>
        <p:spPr>
          <a:xfrm>
            <a:off x="407082" y="2272850"/>
            <a:ext cx="1309706" cy="1504115"/>
          </a:xfrm>
          <a:custGeom>
            <a:avLst/>
            <a:gdLst>
              <a:gd name="connsiteX0" fmla="*/ 2627 w 2980"/>
              <a:gd name="connsiteY0" fmla="*/ 0 h 3422"/>
              <a:gd name="connsiteX1" fmla="*/ 2980 w 2980"/>
              <a:gd name="connsiteY1" fmla="*/ 740 h 3422"/>
              <a:gd name="connsiteX2" fmla="*/ 751 w 2980"/>
              <a:gd name="connsiteY2" fmla="*/ 3422 h 3422"/>
              <a:gd name="connsiteX3" fmla="*/ 0 w 2980"/>
              <a:gd name="connsiteY3" fmla="*/ 3159 h 3422"/>
              <a:gd name="connsiteX4" fmla="*/ 2627 w 2980"/>
              <a:gd name="connsiteY4" fmla="*/ 0 h 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0" h="3422">
                <a:moveTo>
                  <a:pt x="2627" y="0"/>
                </a:moveTo>
                <a:lnTo>
                  <a:pt x="2980" y="740"/>
                </a:lnTo>
                <a:lnTo>
                  <a:pt x="751" y="3422"/>
                </a:lnTo>
                <a:lnTo>
                  <a:pt x="0" y="3159"/>
                </a:lnTo>
                <a:lnTo>
                  <a:pt x="2627" y="0"/>
                </a:lnTo>
                <a:close/>
              </a:path>
            </a:pathLst>
          </a:custGeom>
          <a:gradFill>
            <a:gsLst>
              <a:gs pos="0">
                <a:schemeClr val="accent2">
                  <a:lumMod val="50000"/>
                  <a:lumOff val="50000"/>
                  <a:alpha val="100000"/>
                </a:schemeClr>
              </a:gs>
              <a:gs pos="70000">
                <a:schemeClr val="accent2">
                  <a:lumMod val="70000"/>
                  <a:lumOff val="30000"/>
                  <a:alpha val="100000"/>
                </a:schemeClr>
              </a:gs>
            </a:gsLst>
            <a:lin ang="2700000" scaled="0"/>
          </a:gradFill>
          <a:ln>
            <a:noFill/>
          </a:ln>
          <a:effectLst>
            <a:outerShdw blurRad="76200" dist="76200" dir="8100000" algn="tr"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92875" tIns="225210" rIns="0" bIns="19287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10" b="1">
                <a:solidFill>
                  <a:srgbClr val="FFFFFF"/>
                </a:solidFill>
                <a:effectLst>
                  <a:outerShdw blurRad="50800" dist="38100" dir="5400000" algn="t" rotWithShape="0">
                    <a:schemeClr val="accent2">
                      <a:lumMod val="50000"/>
                      <a:alpha val="40000"/>
                    </a:schemeClr>
                  </a:outerShdw>
                </a:effectLst>
                <a:latin typeface="+mj-ea"/>
                <a:ea typeface="+mj-ea"/>
                <a:sym typeface="+mn-ea"/>
              </a:rPr>
              <a:t>01</a:t>
            </a:r>
            <a:endParaRPr lang="en-US" altLang="zh-CN" sz="1610" b="1">
              <a:solidFill>
                <a:srgbClr val="FFFFFF"/>
              </a:solidFill>
              <a:effectLst>
                <a:outerShdw blurRad="50800" dist="38100" dir="5400000" algn="t" rotWithShape="0">
                  <a:schemeClr val="accent2">
                    <a:lumMod val="50000"/>
                    <a:alpha val="40000"/>
                  </a:schemeClr>
                </a:outerShdw>
              </a:effectLst>
              <a:latin typeface="+mj-ea"/>
              <a:ea typeface="+mj-ea"/>
              <a:sym typeface="+mn-ea"/>
            </a:endParaRPr>
          </a:p>
        </p:txBody>
      </p:sp>
      <p:sp>
        <p:nvSpPr>
          <p:cNvPr id="45" name="任意多边形 44"/>
          <p:cNvSpPr/>
          <p:nvPr>
            <p:custDataLst>
              <p:tags r:id="rId13"/>
            </p:custDataLst>
          </p:nvPr>
        </p:nvSpPr>
        <p:spPr>
          <a:xfrm>
            <a:off x="1058646" y="2904681"/>
            <a:ext cx="959988" cy="1101775"/>
          </a:xfrm>
          <a:custGeom>
            <a:avLst/>
            <a:gdLst/>
            <a:ahLst/>
            <a:cxnLst>
              <a:cxn ang="3">
                <a:pos x="hc" y="t"/>
              </a:cxn>
              <a:cxn ang="cd2">
                <a:pos x="l" y="vc"/>
              </a:cxn>
              <a:cxn ang="cd4">
                <a:pos x="hc" y="b"/>
              </a:cxn>
              <a:cxn ang="0">
                <a:pos x="r" y="vc"/>
              </a:cxn>
            </a:cxnLst>
            <a:rect l="l" t="t" r="r" b="b"/>
            <a:pathLst>
              <a:path w="2273" h="2615">
                <a:moveTo>
                  <a:pt x="1896" y="0"/>
                </a:moveTo>
                <a:lnTo>
                  <a:pt x="2273" y="803"/>
                </a:lnTo>
                <a:lnTo>
                  <a:pt x="762" y="2615"/>
                </a:lnTo>
                <a:lnTo>
                  <a:pt x="0" y="2338"/>
                </a:lnTo>
                <a:lnTo>
                  <a:pt x="1896" y="0"/>
                </a:lnTo>
                <a:close/>
              </a:path>
            </a:pathLst>
          </a:custGeom>
          <a:gradFill>
            <a:gsLst>
              <a:gs pos="0">
                <a:schemeClr val="accent2">
                  <a:lumMod val="50000"/>
                  <a:lumOff val="50000"/>
                  <a:alpha val="100000"/>
                </a:schemeClr>
              </a:gs>
              <a:gs pos="70000">
                <a:schemeClr val="accent2">
                  <a:lumMod val="70000"/>
                  <a:lumOff val="30000"/>
                  <a:alpha val="100000"/>
                </a:schemeClr>
              </a:gs>
            </a:gsLst>
            <a:lin ang="2700000" scaled="0"/>
          </a:gradFill>
          <a:ln>
            <a:noFill/>
          </a:ln>
          <a:effectLst>
            <a:outerShdw blurRad="76200" dist="76200" dir="8100000" algn="tr"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92875" tIns="225210" rIns="0" bIns="19287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10" b="1">
                <a:solidFill>
                  <a:srgbClr val="FFFFFF"/>
                </a:solidFill>
                <a:effectLst>
                  <a:outerShdw blurRad="50800" dist="38100" dir="5400000" algn="t" rotWithShape="0">
                    <a:schemeClr val="accent2">
                      <a:lumMod val="50000"/>
                      <a:alpha val="40000"/>
                    </a:schemeClr>
                  </a:outerShdw>
                </a:effectLst>
                <a:latin typeface="+mj-ea"/>
                <a:ea typeface="+mj-ea"/>
                <a:sym typeface="+mn-ea"/>
              </a:rPr>
              <a:t>02</a:t>
            </a:r>
            <a:endParaRPr lang="en-US" altLang="zh-CN" sz="1610" b="1">
              <a:solidFill>
                <a:srgbClr val="FFFFFF"/>
              </a:solidFill>
              <a:effectLst>
                <a:outerShdw blurRad="50800" dist="38100" dir="5400000" algn="t" rotWithShape="0">
                  <a:schemeClr val="accent2">
                    <a:lumMod val="50000"/>
                    <a:alpha val="40000"/>
                  </a:schemeClr>
                </a:outerShdw>
              </a:effectLst>
              <a:latin typeface="+mj-ea"/>
              <a:ea typeface="+mj-ea"/>
              <a:sym typeface="+mn-ea"/>
            </a:endParaRPr>
          </a:p>
        </p:txBody>
      </p:sp>
      <p:sp>
        <p:nvSpPr>
          <p:cNvPr id="46" name="任意多边形 45"/>
          <p:cNvSpPr/>
          <p:nvPr>
            <p:custDataLst>
              <p:tags r:id="rId14"/>
            </p:custDataLst>
          </p:nvPr>
        </p:nvSpPr>
        <p:spPr>
          <a:xfrm>
            <a:off x="1668185" y="3533223"/>
            <a:ext cx="920521" cy="904077"/>
          </a:xfrm>
          <a:custGeom>
            <a:avLst/>
            <a:gdLst/>
            <a:ahLst/>
            <a:cxnLst>
              <a:cxn ang="3">
                <a:pos x="hc" y="t"/>
              </a:cxn>
              <a:cxn ang="cd2">
                <a:pos x="l" y="vc"/>
              </a:cxn>
              <a:cxn ang="cd4">
                <a:pos x="hc" y="b"/>
              </a:cxn>
              <a:cxn ang="0">
                <a:pos x="r" y="vc"/>
              </a:cxn>
            </a:cxnLst>
            <a:rect l="l" t="t" r="r" b="b"/>
            <a:pathLst>
              <a:path w="2179" h="2147">
                <a:moveTo>
                  <a:pt x="1158" y="0"/>
                </a:moveTo>
                <a:lnTo>
                  <a:pt x="2179" y="2147"/>
                </a:lnTo>
                <a:lnTo>
                  <a:pt x="0" y="1380"/>
                </a:lnTo>
                <a:lnTo>
                  <a:pt x="1158" y="0"/>
                </a:lnTo>
                <a:close/>
              </a:path>
            </a:pathLst>
          </a:custGeom>
          <a:gradFill>
            <a:gsLst>
              <a:gs pos="0">
                <a:schemeClr val="accent2">
                  <a:lumMod val="50000"/>
                  <a:lumOff val="50000"/>
                  <a:alpha val="100000"/>
                </a:schemeClr>
              </a:gs>
              <a:gs pos="70000">
                <a:schemeClr val="accent2">
                  <a:lumMod val="70000"/>
                  <a:lumOff val="30000"/>
                  <a:alpha val="100000"/>
                </a:schemeClr>
              </a:gs>
            </a:gsLst>
            <a:lin ang="2700000" scaled="0"/>
          </a:gradFill>
          <a:ln>
            <a:noFill/>
          </a:ln>
          <a:effectLst>
            <a:outerShdw blurRad="76200" dist="76200" dir="8100000" algn="tr"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92875" tIns="225210" rIns="160540" bIns="19287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10" b="1">
                <a:solidFill>
                  <a:srgbClr val="FFFFFF"/>
                </a:solidFill>
                <a:effectLst>
                  <a:outerShdw blurRad="50800" dist="38100" dir="5400000" algn="t" rotWithShape="0">
                    <a:schemeClr val="accent2">
                      <a:lumMod val="50000"/>
                      <a:alpha val="40000"/>
                    </a:schemeClr>
                  </a:outerShdw>
                </a:effectLst>
                <a:latin typeface="+mj-ea"/>
                <a:ea typeface="+mj-ea"/>
                <a:sym typeface="+mn-ea"/>
              </a:rPr>
              <a:t>03</a:t>
            </a:r>
            <a:endParaRPr lang="en-US" altLang="zh-CN" sz="1610" b="1">
              <a:solidFill>
                <a:srgbClr val="FFFFFF"/>
              </a:solidFill>
              <a:effectLst>
                <a:outerShdw blurRad="50800" dist="38100" dir="5400000" algn="t" rotWithShape="0">
                  <a:schemeClr val="accent2">
                    <a:lumMod val="50000"/>
                    <a:alpha val="40000"/>
                  </a:schemeClr>
                </a:outerShdw>
              </a:effectLst>
              <a:latin typeface="+mj-ea"/>
              <a:ea typeface="+mj-ea"/>
              <a:sym typeface="+mn-ea"/>
            </a:endParaRPr>
          </a:p>
        </p:txBody>
      </p:sp>
      <p:sp>
        <p:nvSpPr>
          <p:cNvPr id="33" name="标题"/>
          <p:cNvSpPr txBox="1"/>
          <p:nvPr>
            <p:custDataLst>
              <p:tags r:id="rId15"/>
            </p:custDataLst>
          </p:nvPr>
        </p:nvSpPr>
        <p:spPr>
          <a:xfrm>
            <a:off x="2988310" y="2473325"/>
            <a:ext cx="5796915" cy="215900"/>
          </a:xfrm>
          <a:prstGeom prst="rect">
            <a:avLst/>
          </a:prstGeom>
          <a:noFill/>
        </p:spPr>
        <p:txBody>
          <a:bodyPr wrap="square" lIns="0" tIns="0" rIns="0" bIns="0" rtlCol="0" anchor="b" anchorCtr="0">
            <a:noAutofit/>
          </a:bodyPr>
          <a:lstStyle/>
          <a:p>
            <a:pPr algn="just"/>
            <a:r>
              <a:rPr lang="zh-CN" altLang="en-US" sz="1400" b="1" spc="300" dirty="0">
                <a:solidFill>
                  <a:schemeClr val="accent2"/>
                </a:solidFill>
                <a:latin typeface="+mj-ea"/>
                <a:ea typeface="+mj-ea"/>
                <a:cs typeface="微软雅黑" panose="020B0503020204020204" pitchFamily="34" charset="-122"/>
              </a:rPr>
              <a:t>根据企业财务决策的要求，确定企业财务预算的相关指标。</a:t>
            </a:r>
            <a:endParaRPr lang="zh-CN" altLang="en-US" sz="1400" b="1" spc="300" dirty="0">
              <a:solidFill>
                <a:schemeClr val="accent2"/>
              </a:solidFill>
              <a:latin typeface="+mj-ea"/>
              <a:ea typeface="+mj-ea"/>
              <a:cs typeface="微软雅黑" panose="020B0503020204020204" pitchFamily="34" charset="-122"/>
            </a:endParaRPr>
          </a:p>
        </p:txBody>
      </p:sp>
      <p:sp>
        <p:nvSpPr>
          <p:cNvPr id="35" name="标题"/>
          <p:cNvSpPr txBox="1"/>
          <p:nvPr>
            <p:custDataLst>
              <p:tags r:id="rId16"/>
            </p:custDataLst>
          </p:nvPr>
        </p:nvSpPr>
        <p:spPr>
          <a:xfrm>
            <a:off x="3347085" y="3170555"/>
            <a:ext cx="4878705" cy="192405"/>
          </a:xfrm>
          <a:prstGeom prst="rect">
            <a:avLst/>
          </a:prstGeom>
          <a:noFill/>
        </p:spPr>
        <p:txBody>
          <a:bodyPr wrap="square" lIns="0" tIns="0" rIns="0" bIns="0" rtlCol="0" anchor="b" anchorCtr="0">
            <a:noAutofit/>
          </a:bodyPr>
          <a:lstStyle/>
          <a:p>
            <a:pPr algn="just">
              <a:buClrTx/>
              <a:buSzTx/>
              <a:buFontTx/>
            </a:pPr>
            <a:r>
              <a:rPr lang="zh-CN" altLang="en-US" sz="1300" b="1" spc="300" dirty="0">
                <a:solidFill>
                  <a:schemeClr val="accent2"/>
                </a:solidFill>
                <a:latin typeface="+mj-ea"/>
                <a:ea typeface="+mj-ea"/>
                <a:cs typeface="微软雅黑" panose="020B0503020204020204" pitchFamily="34" charset="-122"/>
                <a:sym typeface="+mn-ea"/>
              </a:rPr>
              <a:t>合理分配人力、物力和财力，实现综合平衡。</a:t>
            </a:r>
            <a:endParaRPr lang="zh-CN" altLang="en-US" sz="1300" b="1" spc="300" dirty="0">
              <a:solidFill>
                <a:schemeClr val="accent2"/>
              </a:solidFill>
              <a:latin typeface="+mj-ea"/>
              <a:ea typeface="+mj-ea"/>
              <a:cs typeface="微软雅黑" panose="020B0503020204020204" pitchFamily="34" charset="-122"/>
              <a:sym typeface="+mn-ea"/>
            </a:endParaRPr>
          </a:p>
        </p:txBody>
      </p:sp>
      <p:sp>
        <p:nvSpPr>
          <p:cNvPr id="37" name="标题"/>
          <p:cNvSpPr txBox="1"/>
          <p:nvPr>
            <p:custDataLst>
              <p:tags r:id="rId17"/>
            </p:custDataLst>
          </p:nvPr>
        </p:nvSpPr>
        <p:spPr>
          <a:xfrm>
            <a:off x="3347085" y="3693795"/>
            <a:ext cx="4642485" cy="192405"/>
          </a:xfrm>
          <a:prstGeom prst="rect">
            <a:avLst/>
          </a:prstGeom>
          <a:noFill/>
        </p:spPr>
        <p:txBody>
          <a:bodyPr wrap="square" lIns="0" tIns="0" rIns="0" bIns="0" rtlCol="0" anchor="b" anchorCtr="0">
            <a:noAutofit/>
          </a:bodyPr>
          <a:lstStyle/>
          <a:p>
            <a:pPr algn="just">
              <a:buClrTx/>
              <a:buSzTx/>
              <a:buFontTx/>
            </a:pPr>
            <a:r>
              <a:rPr lang="zh-CN" altLang="en-US" sz="1300" b="1" spc="300" dirty="0">
                <a:solidFill>
                  <a:schemeClr val="accent2"/>
                </a:solidFill>
                <a:latin typeface="+mj-ea"/>
                <a:ea typeface="+mj-ea"/>
                <a:cs typeface="微软雅黑" panose="020B0503020204020204" pitchFamily="34" charset="-122"/>
                <a:sym typeface="+mn-ea"/>
              </a:rPr>
              <a:t>协调企业财务预算指标， 编制财务计划。</a:t>
            </a:r>
            <a:endParaRPr lang="zh-CN" altLang="en-US" sz="1300" b="1" spc="300" dirty="0">
              <a:solidFill>
                <a:schemeClr val="accent2"/>
              </a:solidFill>
              <a:latin typeface="+mj-ea"/>
              <a:ea typeface="+mj-ea"/>
              <a:cs typeface="微软雅黑" panose="020B0503020204020204" pitchFamily="34" charset="-122"/>
              <a:sym typeface="+mn-ea"/>
            </a:endParaRPr>
          </a:p>
        </p:txBody>
      </p:sp>
      <p:sp>
        <p:nvSpPr>
          <p:cNvPr id="50" name="椭圆 49"/>
          <p:cNvSpPr>
            <a:spLocks noChangeAspect="1"/>
          </p:cNvSpPr>
          <p:nvPr>
            <p:custDataLst>
              <p:tags r:id="rId18"/>
            </p:custDataLst>
          </p:nvPr>
        </p:nvSpPr>
        <p:spPr>
          <a:xfrm>
            <a:off x="3243924" y="2964247"/>
            <a:ext cx="24861" cy="24861"/>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solidFill>
                <a:schemeClr val="lt1"/>
              </a:solidFill>
            </a:endParaRPr>
          </a:p>
        </p:txBody>
      </p:sp>
      <p:sp>
        <p:nvSpPr>
          <p:cNvPr id="51" name="椭圆 50"/>
          <p:cNvSpPr>
            <a:spLocks noChangeAspect="1"/>
          </p:cNvSpPr>
          <p:nvPr>
            <p:custDataLst>
              <p:tags r:id="rId19"/>
            </p:custDataLst>
          </p:nvPr>
        </p:nvSpPr>
        <p:spPr>
          <a:xfrm>
            <a:off x="3243924" y="3413727"/>
            <a:ext cx="24861" cy="24861"/>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solidFill>
                <a:schemeClr val="lt1"/>
              </a:solidFill>
            </a:endParaRPr>
          </a:p>
        </p:txBody>
      </p:sp>
      <p:sp>
        <p:nvSpPr>
          <p:cNvPr id="52" name="椭圆 51"/>
          <p:cNvSpPr>
            <a:spLocks noChangeAspect="1"/>
          </p:cNvSpPr>
          <p:nvPr>
            <p:custDataLst>
              <p:tags r:id="rId20"/>
            </p:custDataLst>
          </p:nvPr>
        </p:nvSpPr>
        <p:spPr>
          <a:xfrm>
            <a:off x="3243924" y="3870516"/>
            <a:ext cx="24861" cy="24861"/>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59740"/>
            <a:chOff x="358" y="108"/>
            <a:chExt cx="7090" cy="724"/>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文本框 8"/>
          <p:cNvSpPr txBox="1"/>
          <p:nvPr/>
        </p:nvSpPr>
        <p:spPr>
          <a:xfrm>
            <a:off x="752475" y="772795"/>
            <a:ext cx="7711440" cy="1170305"/>
          </a:xfrm>
          <a:prstGeom prst="rect">
            <a:avLst/>
          </a:prstGeom>
          <a:noFill/>
        </p:spPr>
        <p:txBody>
          <a:bodyPr wrap="square" rtlCol="0" anchor="t">
            <a:spAutoFit/>
          </a:bodyPr>
          <a:p>
            <a:pPr algn="just">
              <a:lnSpc>
                <a:spcPct val="130000"/>
              </a:lnSpc>
            </a:pPr>
            <a:r>
              <a:rPr lang="zh-CN" altLang="en-US" b="1">
                <a:solidFill>
                  <a:srgbClr val="FF0000"/>
                </a:solidFill>
              </a:rPr>
              <a:t>（4）财务控制。</a:t>
            </a:r>
            <a:r>
              <a:rPr lang="zh-CN" altLang="en-US"/>
              <a:t>企业财务控制指在财务管理过程中，通过利用有关信息和特定手段，影响或调节企业的财务活动，以便实现企业财务预算的目标要求。</a:t>
            </a:r>
            <a:endParaRPr lang="zh-CN" altLang="en-US"/>
          </a:p>
        </p:txBody>
      </p:sp>
      <p:sp>
        <p:nvSpPr>
          <p:cNvPr id="31" name="文本框 30"/>
          <p:cNvSpPr txBox="1"/>
          <p:nvPr/>
        </p:nvSpPr>
        <p:spPr>
          <a:xfrm>
            <a:off x="755650" y="1906905"/>
            <a:ext cx="7707630" cy="810260"/>
          </a:xfrm>
          <a:prstGeom prst="rect">
            <a:avLst/>
          </a:prstGeom>
          <a:noFill/>
        </p:spPr>
        <p:txBody>
          <a:bodyPr wrap="square" rtlCol="0" anchor="t">
            <a:spAutoFit/>
          </a:bodyPr>
          <a:p>
            <a:pPr>
              <a:lnSpc>
                <a:spcPct val="130000"/>
              </a:lnSpc>
            </a:pPr>
            <a:r>
              <a:rPr lang="zh-CN" altLang="en-US" b="1">
                <a:solidFill>
                  <a:srgbClr val="C45565"/>
                </a:solidFill>
              </a:rPr>
              <a:t>　</a:t>
            </a:r>
            <a:r>
              <a:rPr lang="zh-CN" altLang="en-US">
                <a:solidFill>
                  <a:schemeClr val="tx1"/>
                </a:solidFill>
              </a:rPr>
              <a:t>　企业财务控制主要有事前控制、事中控制和事后控制。事后控制是进行财务控制的典型方法。</a:t>
            </a: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400" fontAlgn="auto">
              <a:spcBef>
                <a:spcPts val="0"/>
              </a:spcBef>
              <a:spcAft>
                <a:spcPts val="0"/>
              </a:spcAft>
              <a:defRPr/>
            </a:pPr>
            <a:endParaRPr lang="zh-CN" altLang="en-US" sz="2490">
              <a:solidFill>
                <a:schemeClr val="tx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nvGrpSpPr>
          <p:cNvPr id="2" name="组合 1"/>
          <p:cNvGrpSpPr/>
          <p:nvPr/>
        </p:nvGrpSpPr>
        <p:grpSpPr>
          <a:xfrm>
            <a:off x="2887629" y="591632"/>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椭圆 7"/>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TextBox 72"/>
            <p:cNvSpPr txBox="1"/>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财务管理概论</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11" name="组合 10"/>
          <p:cNvGrpSpPr/>
          <p:nvPr/>
        </p:nvGrpSpPr>
        <p:grpSpPr>
          <a:xfrm>
            <a:off x="3341421" y="1223815"/>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7" name="椭圆 16"/>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5"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筹资管理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0" name="组合 19"/>
          <p:cNvGrpSpPr/>
          <p:nvPr/>
        </p:nvGrpSpPr>
        <p:grpSpPr>
          <a:xfrm>
            <a:off x="3603277" y="1882158"/>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6" name="椭圆 25"/>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4"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投资管理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9" name="组合 28"/>
          <p:cNvGrpSpPr/>
          <p:nvPr/>
        </p:nvGrpSpPr>
        <p:grpSpPr>
          <a:xfrm>
            <a:off x="3556686" y="2576326"/>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5" name="椭圆 34"/>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3"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营运资金管理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38" name="组合 37"/>
          <p:cNvGrpSpPr/>
          <p:nvPr/>
        </p:nvGrpSpPr>
        <p:grpSpPr>
          <a:xfrm>
            <a:off x="3389914" y="3215743"/>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4" name="椭圆 43"/>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5</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2"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利润形成与分配</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  录</a:t>
              </a:r>
              <a:endPar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TextBox 49"/>
            <p:cNvSpPr txBox="1"/>
            <p:nvPr/>
          </p:nvSpPr>
          <p:spPr>
            <a:xfrm>
              <a:off x="1295635" y="2662538"/>
              <a:ext cx="1228825" cy="338554"/>
            </a:xfrm>
            <a:prstGeom prst="rect">
              <a:avLst/>
            </a:prstGeom>
            <a:noFill/>
          </p:spPr>
          <p:txBody>
            <a:bodyPr wrap="square" rtlCol="0">
              <a:spAutoFit/>
            </a:bodyPr>
            <a:lstStyle/>
            <a:p>
              <a:r>
                <a:rPr lang="en-US" altLang="zh-CN"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Contents</a:t>
              </a:r>
              <a:endParaRPr lang="zh-CN" altLang="en-US"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2933349" y="3839022"/>
            <a:ext cx="4137328" cy="632183"/>
            <a:chOff x="736575" y="3188466"/>
            <a:chExt cx="8755768" cy="1338083"/>
          </a:xfrm>
        </p:grpSpPr>
        <p:sp>
          <p:nvSpPr>
            <p:cNvPr id="14" name="圆角矩形 13"/>
            <p:cNvSpPr/>
            <p:nvPr>
              <p:custDataLst>
                <p:tags r:id="rId1"/>
              </p:custDataLst>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3" name="组合 22"/>
            <p:cNvGrpSpPr/>
            <p:nvPr/>
          </p:nvGrpSpPr>
          <p:grpSpPr>
            <a:xfrm>
              <a:off x="736575" y="3188466"/>
              <a:ext cx="1338085" cy="1338083"/>
              <a:chOff x="3567745" y="3971974"/>
              <a:chExt cx="1338084" cy="1338084"/>
            </a:xfrm>
          </p:grpSpPr>
          <p:grpSp>
            <p:nvGrpSpPr>
              <p:cNvPr id="32" name="组合 31"/>
              <p:cNvGrpSpPr/>
              <p:nvPr/>
            </p:nvGrpSpPr>
            <p:grpSpPr>
              <a:xfrm>
                <a:off x="3567745" y="3971974"/>
                <a:ext cx="1338084" cy="1338084"/>
                <a:chOff x="5213600" y="2517129"/>
                <a:chExt cx="2023672" cy="2023672"/>
              </a:xfrm>
            </p:grpSpPr>
            <p:sp>
              <p:nvSpPr>
                <p:cNvPr id="41" name="椭圆 40"/>
                <p:cNvSpPr/>
                <p:nvPr>
                  <p:custDataLst>
                    <p:tags r:id="rId2"/>
                  </p:custDataLst>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4" name="椭圆 53"/>
                <p:cNvSpPr/>
                <p:nvPr>
                  <p:custDataLst>
                    <p:tags r:id="rId3"/>
                  </p:custDataLst>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5" name="椭圆 54"/>
              <p:cNvSpPr/>
              <p:nvPr>
                <p:custDataLst>
                  <p:tags r:id="rId4"/>
                </p:custDataLst>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6</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6" name="TextBox 72"/>
            <p:cNvSpPr txBox="1"/>
            <p:nvPr>
              <p:custDataLst>
                <p:tags r:id="rId5"/>
              </p:custDataLst>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财务分析与评价</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350"/>
                                        <p:tgtEl>
                                          <p:spTgt spid="53"/>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59740"/>
            <a:chOff x="358" y="108"/>
            <a:chExt cx="7090" cy="724"/>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4" name="图形 6"/>
          <p:cNvSpPr/>
          <p:nvPr>
            <p:custDataLst>
              <p:tags r:id="rId4"/>
            </p:custDataLst>
          </p:nvPr>
        </p:nvSpPr>
        <p:spPr>
          <a:xfrm>
            <a:off x="2770505" y="810895"/>
            <a:ext cx="3580130" cy="3580130"/>
          </a:xfrm>
          <a:custGeom>
            <a:avLst/>
            <a:gdLst>
              <a:gd name="connsiteX0" fmla="*/ 1526367 w 2045476"/>
              <a:gd name="connsiteY0" fmla="*/ 606997 h 2045475"/>
              <a:gd name="connsiteX1" fmla="*/ 1930132 w 2045476"/>
              <a:gd name="connsiteY1" fmla="*/ 827977 h 2045475"/>
              <a:gd name="connsiteX2" fmla="*/ 2018143 w 2045476"/>
              <a:gd name="connsiteY2" fmla="*/ 1128681 h 2045475"/>
              <a:gd name="connsiteX3" fmla="*/ 1930132 w 2045476"/>
              <a:gd name="connsiteY3" fmla="*/ 1216692 h 2045475"/>
              <a:gd name="connsiteX4" fmla="*/ 1526081 w 2045476"/>
              <a:gd name="connsiteY4" fmla="*/ 1437672 h 2045475"/>
              <a:gd name="connsiteX5" fmla="*/ 1437975 w 2045476"/>
              <a:gd name="connsiteY5" fmla="*/ 1525778 h 2045475"/>
              <a:gd name="connsiteX6" fmla="*/ 1216995 w 2045476"/>
              <a:gd name="connsiteY6" fmla="*/ 1929829 h 2045475"/>
              <a:gd name="connsiteX7" fmla="*/ 916291 w 2045476"/>
              <a:gd name="connsiteY7" fmla="*/ 2017840 h 2045475"/>
              <a:gd name="connsiteX8" fmla="*/ 828280 w 2045476"/>
              <a:gd name="connsiteY8" fmla="*/ 1929829 h 2045475"/>
              <a:gd name="connsiteX9" fmla="*/ 607300 w 2045476"/>
              <a:gd name="connsiteY9" fmla="*/ 1525778 h 2045475"/>
              <a:gd name="connsiteX10" fmla="*/ 519193 w 2045476"/>
              <a:gd name="connsiteY10" fmla="*/ 1437672 h 2045475"/>
              <a:gd name="connsiteX11" fmla="*/ 115143 w 2045476"/>
              <a:gd name="connsiteY11" fmla="*/ 1216692 h 2045475"/>
              <a:gd name="connsiteX12" fmla="*/ 27132 w 2045476"/>
              <a:gd name="connsiteY12" fmla="*/ 915988 h 2045475"/>
              <a:gd name="connsiteX13" fmla="*/ 115143 w 2045476"/>
              <a:gd name="connsiteY13" fmla="*/ 827977 h 2045475"/>
              <a:gd name="connsiteX14" fmla="*/ 519193 w 2045476"/>
              <a:gd name="connsiteY14" fmla="*/ 606997 h 2045475"/>
              <a:gd name="connsiteX15" fmla="*/ 607300 w 2045476"/>
              <a:gd name="connsiteY15" fmla="*/ 518891 h 2045475"/>
              <a:gd name="connsiteX16" fmla="*/ 828280 w 2045476"/>
              <a:gd name="connsiteY16" fmla="*/ 114840 h 2045475"/>
              <a:gd name="connsiteX17" fmla="*/ 1128984 w 2045476"/>
              <a:gd name="connsiteY17" fmla="*/ 26829 h 2045475"/>
              <a:gd name="connsiteX18" fmla="*/ 1216995 w 2045476"/>
              <a:gd name="connsiteY18" fmla="*/ 114840 h 2045475"/>
              <a:gd name="connsiteX19" fmla="*/ 1437975 w 2045476"/>
              <a:gd name="connsiteY19" fmla="*/ 518891 h 2045475"/>
              <a:gd name="connsiteX20" fmla="*/ 1526367 w 2045476"/>
              <a:gd name="connsiteY20" fmla="*/ 606997 h 204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45476" h="2045475">
                <a:moveTo>
                  <a:pt x="1526367" y="606997"/>
                </a:moveTo>
                <a:lnTo>
                  <a:pt x="1930132" y="827977"/>
                </a:lnTo>
                <a:cubicBezTo>
                  <a:pt x="2037469" y="886708"/>
                  <a:pt x="2076874" y="1021344"/>
                  <a:pt x="2018143" y="1128681"/>
                </a:cubicBezTo>
                <a:cubicBezTo>
                  <a:pt x="1997816" y="1165829"/>
                  <a:pt x="1967279" y="1196366"/>
                  <a:pt x="1930132" y="1216692"/>
                </a:cubicBezTo>
                <a:lnTo>
                  <a:pt x="1526081" y="1437672"/>
                </a:lnTo>
                <a:cubicBezTo>
                  <a:pt x="1488905" y="1458036"/>
                  <a:pt x="1458339" y="1488602"/>
                  <a:pt x="1437975" y="1525778"/>
                </a:cubicBezTo>
                <a:lnTo>
                  <a:pt x="1216995" y="1929829"/>
                </a:lnTo>
                <a:cubicBezTo>
                  <a:pt x="1158264" y="2037166"/>
                  <a:pt x="1023628" y="2076571"/>
                  <a:pt x="916291" y="2017840"/>
                </a:cubicBezTo>
                <a:cubicBezTo>
                  <a:pt x="879143" y="1997513"/>
                  <a:pt x="848606" y="1966976"/>
                  <a:pt x="828280" y="1929829"/>
                </a:cubicBezTo>
                <a:lnTo>
                  <a:pt x="607300" y="1525778"/>
                </a:lnTo>
                <a:cubicBezTo>
                  <a:pt x="586964" y="1488583"/>
                  <a:pt x="556389" y="1458008"/>
                  <a:pt x="519193" y="1437672"/>
                </a:cubicBezTo>
                <a:lnTo>
                  <a:pt x="115143" y="1216692"/>
                </a:lnTo>
                <a:cubicBezTo>
                  <a:pt x="7806" y="1157961"/>
                  <a:pt x="-31600" y="1023325"/>
                  <a:pt x="27132" y="915988"/>
                </a:cubicBezTo>
                <a:cubicBezTo>
                  <a:pt x="47458" y="878840"/>
                  <a:pt x="77995" y="848303"/>
                  <a:pt x="115143" y="827977"/>
                </a:cubicBezTo>
                <a:lnTo>
                  <a:pt x="519193" y="606997"/>
                </a:lnTo>
                <a:cubicBezTo>
                  <a:pt x="556389" y="586661"/>
                  <a:pt x="586964" y="556086"/>
                  <a:pt x="607300" y="518891"/>
                </a:cubicBezTo>
                <a:lnTo>
                  <a:pt x="828280" y="114840"/>
                </a:lnTo>
                <a:cubicBezTo>
                  <a:pt x="887011" y="7503"/>
                  <a:pt x="1021647" y="-31902"/>
                  <a:pt x="1128984" y="26829"/>
                </a:cubicBezTo>
                <a:cubicBezTo>
                  <a:pt x="1166131" y="47155"/>
                  <a:pt x="1196669" y="77702"/>
                  <a:pt x="1216995" y="114840"/>
                </a:cubicBezTo>
                <a:lnTo>
                  <a:pt x="1437975" y="518891"/>
                </a:lnTo>
                <a:cubicBezTo>
                  <a:pt x="1458416" y="556105"/>
                  <a:pt x="1489086" y="586680"/>
                  <a:pt x="1526367" y="606997"/>
                </a:cubicBezTo>
                <a:close/>
              </a:path>
            </a:pathLst>
          </a:custGeom>
          <a:solidFill>
            <a:schemeClr val="accent1">
              <a:lumMod val="20000"/>
              <a:lumOff val="80000"/>
              <a:alpha val="3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sym typeface="+mn-ea"/>
            </a:endParaRPr>
          </a:p>
        </p:txBody>
      </p:sp>
      <p:sp>
        <p:nvSpPr>
          <p:cNvPr id="15" name="椭圆 14"/>
          <p:cNvSpPr/>
          <p:nvPr>
            <p:custDataLst>
              <p:tags r:id="rId5"/>
            </p:custDataLst>
          </p:nvPr>
        </p:nvSpPr>
        <p:spPr>
          <a:xfrm>
            <a:off x="4318635" y="960120"/>
            <a:ext cx="471170" cy="471170"/>
          </a:xfrm>
          <a:prstGeom prst="ellipse">
            <a:avLst/>
          </a:prstGeom>
          <a:gradFill>
            <a:gsLst>
              <a:gs pos="0">
                <a:schemeClr val="accent1"/>
              </a:gs>
              <a:gs pos="100000">
                <a:schemeClr val="accent1">
                  <a:lumMod val="80000"/>
                  <a:lumOff val="2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16" name="椭圆 15"/>
          <p:cNvSpPr/>
          <p:nvPr>
            <p:custDataLst>
              <p:tags r:id="rId6"/>
            </p:custDataLst>
          </p:nvPr>
        </p:nvSpPr>
        <p:spPr>
          <a:xfrm>
            <a:off x="4318635" y="3764915"/>
            <a:ext cx="471170" cy="471170"/>
          </a:xfrm>
          <a:prstGeom prst="ellipse">
            <a:avLst/>
          </a:prstGeom>
          <a:gradFill>
            <a:gsLst>
              <a:gs pos="0">
                <a:schemeClr val="accent1"/>
              </a:gs>
              <a:gs pos="100000">
                <a:schemeClr val="accent1">
                  <a:lumMod val="80000"/>
                  <a:lumOff val="2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18" name="椭圆 17"/>
          <p:cNvSpPr/>
          <p:nvPr>
            <p:custDataLst>
              <p:tags r:id="rId7"/>
            </p:custDataLst>
          </p:nvPr>
        </p:nvSpPr>
        <p:spPr>
          <a:xfrm>
            <a:off x="5725795" y="2365375"/>
            <a:ext cx="471170" cy="471170"/>
          </a:xfrm>
          <a:prstGeom prst="ellipse">
            <a:avLst/>
          </a:prstGeom>
          <a:gradFill>
            <a:gsLst>
              <a:gs pos="0">
                <a:schemeClr val="accent1"/>
              </a:gs>
              <a:gs pos="100000">
                <a:schemeClr val="accent1">
                  <a:lumMod val="80000"/>
                  <a:lumOff val="2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20" name="椭圆 19"/>
          <p:cNvSpPr/>
          <p:nvPr>
            <p:custDataLst>
              <p:tags r:id="rId8"/>
            </p:custDataLst>
          </p:nvPr>
        </p:nvSpPr>
        <p:spPr>
          <a:xfrm>
            <a:off x="2925445" y="2365375"/>
            <a:ext cx="471170" cy="471170"/>
          </a:xfrm>
          <a:prstGeom prst="ellipse">
            <a:avLst/>
          </a:prstGeom>
          <a:gradFill>
            <a:gsLst>
              <a:gs pos="0">
                <a:schemeClr val="accent1"/>
              </a:gs>
              <a:gs pos="100000">
                <a:schemeClr val="accent1">
                  <a:lumMod val="80000"/>
                  <a:lumOff val="2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pic>
        <p:nvPicPr>
          <p:cNvPr id="29" name="图片 28" descr="343439383331313b343532303032383bbfcdbba7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458970" y="1096010"/>
            <a:ext cx="191770" cy="199390"/>
          </a:xfrm>
          <a:prstGeom prst="rect">
            <a:avLst/>
          </a:prstGeom>
          <a:gradFill>
            <a:gsLst>
              <a:gs pos="100000">
                <a:schemeClr val="accent1">
                  <a:lumMod val="70000"/>
                  <a:lumOff val="30000"/>
                </a:schemeClr>
              </a:gs>
              <a:gs pos="0">
                <a:schemeClr val="accent1">
                  <a:lumMod val="70000"/>
                  <a:lumOff val="30000"/>
                </a:schemeClr>
              </a:gs>
            </a:gsLst>
            <a:lin ang="10800000" scaled="0"/>
          </a:gradFill>
        </p:spPr>
      </p:pic>
      <p:pic>
        <p:nvPicPr>
          <p:cNvPr id="17" name="图片 16" descr="343439383331313b343532303033313bd3a6d3c3c9ccb3c7"/>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068320" y="2505710"/>
            <a:ext cx="185420" cy="192405"/>
          </a:xfrm>
          <a:prstGeom prst="rect">
            <a:avLst/>
          </a:prstGeom>
        </p:spPr>
      </p:pic>
      <p:pic>
        <p:nvPicPr>
          <p:cNvPr id="32" name="图片 31" descr="343435383036303b343532343134393bcdb7c4d4b7e7b1a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860415" y="2496185"/>
            <a:ext cx="199390" cy="199390"/>
          </a:xfrm>
          <a:prstGeom prst="rect">
            <a:avLst/>
          </a:prstGeom>
        </p:spPr>
      </p:pic>
      <p:pic>
        <p:nvPicPr>
          <p:cNvPr id="30" name="图片 29" descr="343435383038363b343532323339393bd6b4d0d0d5aad2aa"/>
          <p:cNvPicPr>
            <a:picLocks noChangeAspect="1"/>
          </p:cNvPicPr>
          <p:nvPr>
            <p:custDataLst>
              <p:tags r:id="rId18"/>
            </p:custDataLst>
          </p:nvPr>
        </p:nvPicPr>
        <p:blipFill>
          <a:blip r:embed="rId19"/>
          <a:stretch>
            <a:fillRect/>
          </a:stretch>
        </p:blipFill>
        <p:spPr>
          <a:xfrm>
            <a:off x="4464050" y="3898265"/>
            <a:ext cx="180340" cy="186690"/>
          </a:xfrm>
          <a:prstGeom prst="rect">
            <a:avLst/>
          </a:prstGeom>
          <a:effectLst/>
        </p:spPr>
      </p:pic>
      <p:sp>
        <p:nvSpPr>
          <p:cNvPr id="23" name="正文"/>
          <p:cNvSpPr txBox="1"/>
          <p:nvPr>
            <p:custDataLst>
              <p:tags r:id="rId20"/>
            </p:custDataLst>
          </p:nvPr>
        </p:nvSpPr>
        <p:spPr>
          <a:xfrm>
            <a:off x="6438265" y="2211705"/>
            <a:ext cx="2059305" cy="580390"/>
          </a:xfrm>
          <a:prstGeom prst="rect">
            <a:avLst/>
          </a:prstGeom>
          <a:noFill/>
        </p:spPr>
        <p:txBody>
          <a:bodyPr wrap="square" lIns="0" tIns="0" rIns="0" bIns="0" rtlCol="0" anchor="t" anchorCtr="0">
            <a:normAutofit fontScale="90000" lnSpcReduction="20000"/>
          </a:bodyPr>
          <a:lstStyle/>
          <a:p>
            <a:pPr lvl="0" algn="just">
              <a:lnSpc>
                <a:spcPct val="130000"/>
              </a:lnSpc>
              <a:buClrTx/>
              <a:buSzTx/>
              <a:buFontTx/>
            </a:pPr>
            <a:r>
              <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rPr>
              <a:t>③根据企业财务预算的执行情况， 确定和调整财务预算执行中的差异。</a:t>
            </a:r>
            <a:endPar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endParaRPr>
          </a:p>
        </p:txBody>
      </p:sp>
      <p:sp>
        <p:nvSpPr>
          <p:cNvPr id="25" name="正文"/>
          <p:cNvSpPr txBox="1"/>
          <p:nvPr>
            <p:custDataLst>
              <p:tags r:id="rId21"/>
            </p:custDataLst>
          </p:nvPr>
        </p:nvSpPr>
        <p:spPr>
          <a:xfrm>
            <a:off x="4932045" y="3700145"/>
            <a:ext cx="2059305" cy="580390"/>
          </a:xfrm>
          <a:prstGeom prst="rect">
            <a:avLst/>
          </a:prstGeom>
          <a:noFill/>
        </p:spPr>
        <p:txBody>
          <a:bodyPr wrap="square" lIns="0" tIns="0" rIns="0" bIns="0" rtlCol="0" anchor="t" anchorCtr="0">
            <a:normAutofit/>
          </a:bodyPr>
          <a:lstStyle/>
          <a:p>
            <a:pPr lvl="0" algn="just">
              <a:lnSpc>
                <a:spcPct val="130000"/>
              </a:lnSpc>
              <a:buClrTx/>
              <a:buSzTx/>
              <a:buFontTx/>
            </a:pPr>
            <a:r>
              <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rPr>
              <a:t>④考核财务预算的执行结果，奖优罚劣。</a:t>
            </a:r>
            <a:endPar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endParaRPr>
          </a:p>
        </p:txBody>
      </p:sp>
      <p:sp>
        <p:nvSpPr>
          <p:cNvPr id="21" name="正文"/>
          <p:cNvSpPr txBox="1"/>
          <p:nvPr>
            <p:custDataLst>
              <p:tags r:id="rId22"/>
            </p:custDataLst>
          </p:nvPr>
        </p:nvSpPr>
        <p:spPr>
          <a:xfrm>
            <a:off x="676275" y="2365375"/>
            <a:ext cx="2249170" cy="580390"/>
          </a:xfrm>
          <a:prstGeom prst="rect">
            <a:avLst/>
          </a:prstGeom>
          <a:noFill/>
        </p:spPr>
        <p:txBody>
          <a:bodyPr wrap="square" lIns="0" tIns="0" rIns="0" bIns="0" rtlCol="0" anchor="t" anchorCtr="0">
            <a:normAutofit/>
          </a:bodyPr>
          <a:lstStyle/>
          <a:p>
            <a:pPr lvl="0" algn="r">
              <a:lnSpc>
                <a:spcPct val="130000"/>
              </a:lnSpc>
              <a:buClrTx/>
              <a:buSzTx/>
              <a:buFontTx/>
            </a:pPr>
            <a:r>
              <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rPr>
              <a:t>②按照企业财务预算的标准，实施事中控制。</a:t>
            </a:r>
            <a:endPar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endParaRPr>
          </a:p>
        </p:txBody>
      </p:sp>
      <p:sp>
        <p:nvSpPr>
          <p:cNvPr id="26" name="图形 6"/>
          <p:cNvSpPr/>
          <p:nvPr>
            <p:custDataLst>
              <p:tags r:id="rId23"/>
            </p:custDataLst>
          </p:nvPr>
        </p:nvSpPr>
        <p:spPr>
          <a:xfrm>
            <a:off x="3632200" y="1673225"/>
            <a:ext cx="1849755" cy="1849755"/>
          </a:xfrm>
          <a:custGeom>
            <a:avLst/>
            <a:gdLst>
              <a:gd name="connsiteX0" fmla="*/ 1526367 w 2045476"/>
              <a:gd name="connsiteY0" fmla="*/ 606997 h 2045475"/>
              <a:gd name="connsiteX1" fmla="*/ 1930132 w 2045476"/>
              <a:gd name="connsiteY1" fmla="*/ 827977 h 2045475"/>
              <a:gd name="connsiteX2" fmla="*/ 2018143 w 2045476"/>
              <a:gd name="connsiteY2" fmla="*/ 1128681 h 2045475"/>
              <a:gd name="connsiteX3" fmla="*/ 1930132 w 2045476"/>
              <a:gd name="connsiteY3" fmla="*/ 1216692 h 2045475"/>
              <a:gd name="connsiteX4" fmla="*/ 1526081 w 2045476"/>
              <a:gd name="connsiteY4" fmla="*/ 1437672 h 2045475"/>
              <a:gd name="connsiteX5" fmla="*/ 1437975 w 2045476"/>
              <a:gd name="connsiteY5" fmla="*/ 1525778 h 2045475"/>
              <a:gd name="connsiteX6" fmla="*/ 1216995 w 2045476"/>
              <a:gd name="connsiteY6" fmla="*/ 1929829 h 2045475"/>
              <a:gd name="connsiteX7" fmla="*/ 916291 w 2045476"/>
              <a:gd name="connsiteY7" fmla="*/ 2017840 h 2045475"/>
              <a:gd name="connsiteX8" fmla="*/ 828280 w 2045476"/>
              <a:gd name="connsiteY8" fmla="*/ 1929829 h 2045475"/>
              <a:gd name="connsiteX9" fmla="*/ 607300 w 2045476"/>
              <a:gd name="connsiteY9" fmla="*/ 1525778 h 2045475"/>
              <a:gd name="connsiteX10" fmla="*/ 519193 w 2045476"/>
              <a:gd name="connsiteY10" fmla="*/ 1437672 h 2045475"/>
              <a:gd name="connsiteX11" fmla="*/ 115143 w 2045476"/>
              <a:gd name="connsiteY11" fmla="*/ 1216692 h 2045475"/>
              <a:gd name="connsiteX12" fmla="*/ 27132 w 2045476"/>
              <a:gd name="connsiteY12" fmla="*/ 915988 h 2045475"/>
              <a:gd name="connsiteX13" fmla="*/ 115143 w 2045476"/>
              <a:gd name="connsiteY13" fmla="*/ 827977 h 2045475"/>
              <a:gd name="connsiteX14" fmla="*/ 519193 w 2045476"/>
              <a:gd name="connsiteY14" fmla="*/ 606997 h 2045475"/>
              <a:gd name="connsiteX15" fmla="*/ 607300 w 2045476"/>
              <a:gd name="connsiteY15" fmla="*/ 518891 h 2045475"/>
              <a:gd name="connsiteX16" fmla="*/ 828280 w 2045476"/>
              <a:gd name="connsiteY16" fmla="*/ 114840 h 2045475"/>
              <a:gd name="connsiteX17" fmla="*/ 1128984 w 2045476"/>
              <a:gd name="connsiteY17" fmla="*/ 26829 h 2045475"/>
              <a:gd name="connsiteX18" fmla="*/ 1216995 w 2045476"/>
              <a:gd name="connsiteY18" fmla="*/ 114840 h 2045475"/>
              <a:gd name="connsiteX19" fmla="*/ 1437975 w 2045476"/>
              <a:gd name="connsiteY19" fmla="*/ 518891 h 2045475"/>
              <a:gd name="connsiteX20" fmla="*/ 1526367 w 2045476"/>
              <a:gd name="connsiteY20" fmla="*/ 606997 h 204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45476" h="2045475">
                <a:moveTo>
                  <a:pt x="1526367" y="606997"/>
                </a:moveTo>
                <a:lnTo>
                  <a:pt x="1930132" y="827977"/>
                </a:lnTo>
                <a:cubicBezTo>
                  <a:pt x="2037469" y="886708"/>
                  <a:pt x="2076874" y="1021344"/>
                  <a:pt x="2018143" y="1128681"/>
                </a:cubicBezTo>
                <a:cubicBezTo>
                  <a:pt x="1997816" y="1165829"/>
                  <a:pt x="1967279" y="1196366"/>
                  <a:pt x="1930132" y="1216692"/>
                </a:cubicBezTo>
                <a:lnTo>
                  <a:pt x="1526081" y="1437672"/>
                </a:lnTo>
                <a:cubicBezTo>
                  <a:pt x="1488905" y="1458036"/>
                  <a:pt x="1458339" y="1488602"/>
                  <a:pt x="1437975" y="1525778"/>
                </a:cubicBezTo>
                <a:lnTo>
                  <a:pt x="1216995" y="1929829"/>
                </a:lnTo>
                <a:cubicBezTo>
                  <a:pt x="1158264" y="2037166"/>
                  <a:pt x="1023628" y="2076571"/>
                  <a:pt x="916291" y="2017840"/>
                </a:cubicBezTo>
                <a:cubicBezTo>
                  <a:pt x="879143" y="1997513"/>
                  <a:pt x="848606" y="1966976"/>
                  <a:pt x="828280" y="1929829"/>
                </a:cubicBezTo>
                <a:lnTo>
                  <a:pt x="607300" y="1525778"/>
                </a:lnTo>
                <a:cubicBezTo>
                  <a:pt x="586964" y="1488583"/>
                  <a:pt x="556389" y="1458008"/>
                  <a:pt x="519193" y="1437672"/>
                </a:cubicBezTo>
                <a:lnTo>
                  <a:pt x="115143" y="1216692"/>
                </a:lnTo>
                <a:cubicBezTo>
                  <a:pt x="7806" y="1157961"/>
                  <a:pt x="-31600" y="1023325"/>
                  <a:pt x="27132" y="915988"/>
                </a:cubicBezTo>
                <a:cubicBezTo>
                  <a:pt x="47458" y="878840"/>
                  <a:pt x="77995" y="848303"/>
                  <a:pt x="115143" y="827977"/>
                </a:cubicBezTo>
                <a:lnTo>
                  <a:pt x="519193" y="606997"/>
                </a:lnTo>
                <a:cubicBezTo>
                  <a:pt x="556389" y="586661"/>
                  <a:pt x="586964" y="556086"/>
                  <a:pt x="607300" y="518891"/>
                </a:cubicBezTo>
                <a:lnTo>
                  <a:pt x="828280" y="114840"/>
                </a:lnTo>
                <a:cubicBezTo>
                  <a:pt x="887011" y="7503"/>
                  <a:pt x="1021647" y="-31902"/>
                  <a:pt x="1128984" y="26829"/>
                </a:cubicBezTo>
                <a:cubicBezTo>
                  <a:pt x="1166131" y="47155"/>
                  <a:pt x="1196669" y="77702"/>
                  <a:pt x="1216995" y="114840"/>
                </a:cubicBezTo>
                <a:lnTo>
                  <a:pt x="1437975" y="518891"/>
                </a:lnTo>
                <a:cubicBezTo>
                  <a:pt x="1458416" y="556105"/>
                  <a:pt x="1489086" y="586680"/>
                  <a:pt x="1526367" y="606997"/>
                </a:cubicBezTo>
                <a:close/>
              </a:path>
            </a:pathLst>
          </a:custGeom>
          <a:gradFill>
            <a:gsLst>
              <a:gs pos="0">
                <a:schemeClr val="accent1"/>
              </a:gs>
              <a:gs pos="100000">
                <a:schemeClr val="accent1">
                  <a:lumMod val="80000"/>
                  <a:lumOff val="20000"/>
                </a:schemeClr>
              </a:gs>
            </a:gsLst>
            <a:path path="circle">
              <a:fillToRect l="50000" t="50000" r="50000" b="50000"/>
            </a:path>
            <a:tileRect/>
          </a:gradFill>
          <a:ln w="9525" cap="flat">
            <a:gradFill>
              <a:gsLst>
                <a:gs pos="0">
                  <a:srgbClr val="FFFFFF"/>
                </a:gs>
                <a:gs pos="53000">
                  <a:srgbClr val="FFFFFF">
                    <a:alpha val="0"/>
                  </a:srgbClr>
                </a:gs>
              </a:gsLst>
              <a:lin ang="16200000" scaled="0"/>
            </a:gradFill>
            <a:prstDash val="solid"/>
            <a:miter/>
          </a:ln>
          <a:effectLst>
            <a:outerShdw blurRad="342900" sx="102000" sy="102000" algn="ctr" rotWithShape="0">
              <a:schemeClr val="accent1">
                <a:alpha val="40000"/>
              </a:schemeClr>
            </a:outerShdw>
          </a:effectLst>
        </p:spPr>
        <p:txBody>
          <a:bodyPr rot="0" spcFirstLastPara="0" vertOverflow="overflow" horzOverflow="overflow" vert="horz" wrap="square" lIns="431800" tIns="467995" rIns="431800" bIns="467995"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b="1">
                <a:solidFill>
                  <a:schemeClr val="bg1"/>
                </a:solidFill>
                <a:sym typeface="+mn-ea"/>
              </a:rPr>
              <a:t>企业财务控制步骤</a:t>
            </a:r>
            <a:endParaRPr lang="zh-CN" altLang="en-US" b="1" spc="130" dirty="0">
              <a:solidFill>
                <a:schemeClr val="bg1"/>
              </a:solidFill>
              <a:uFillTx/>
              <a:latin typeface="+中文标题" charset="0"/>
              <a:ea typeface="+mj-ea"/>
              <a:cs typeface="+mj-ea"/>
              <a:sym typeface="+mn-ea"/>
            </a:endParaRPr>
          </a:p>
        </p:txBody>
      </p:sp>
      <p:sp>
        <p:nvSpPr>
          <p:cNvPr id="28" name="正文"/>
          <p:cNvSpPr txBox="1"/>
          <p:nvPr>
            <p:custDataLst>
              <p:tags r:id="rId24"/>
            </p:custDataLst>
          </p:nvPr>
        </p:nvSpPr>
        <p:spPr>
          <a:xfrm>
            <a:off x="2131695" y="915670"/>
            <a:ext cx="2059305" cy="580390"/>
          </a:xfrm>
          <a:prstGeom prst="rect">
            <a:avLst/>
          </a:prstGeom>
          <a:noFill/>
        </p:spPr>
        <p:txBody>
          <a:bodyPr wrap="square" lIns="0" tIns="0" rIns="0" bIns="0" rtlCol="0" anchor="t" anchorCtr="0">
            <a:normAutofit fontScale="90000" lnSpcReduction="20000"/>
          </a:bodyPr>
          <a:lstStyle/>
          <a:p>
            <a:pPr lvl="0" algn="r">
              <a:lnSpc>
                <a:spcPct val="130000"/>
              </a:lnSpc>
              <a:buClrTx/>
              <a:buSzTx/>
              <a:buFontTx/>
            </a:pPr>
            <a:r>
              <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rPr>
              <a:t>①按照企业财务预算的要求，将预算指标分解到部门乃至个人。</a:t>
            </a:r>
            <a:endPar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59740"/>
            <a:chOff x="358" y="108"/>
            <a:chExt cx="7090" cy="724"/>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文本框 8"/>
          <p:cNvSpPr txBox="1"/>
          <p:nvPr/>
        </p:nvSpPr>
        <p:spPr>
          <a:xfrm>
            <a:off x="752475" y="772795"/>
            <a:ext cx="7711440" cy="810260"/>
          </a:xfrm>
          <a:prstGeom prst="rect">
            <a:avLst/>
          </a:prstGeom>
          <a:noFill/>
        </p:spPr>
        <p:txBody>
          <a:bodyPr wrap="square" rtlCol="0" anchor="t">
            <a:spAutoFit/>
          </a:bodyPr>
          <a:p>
            <a:pPr algn="just">
              <a:lnSpc>
                <a:spcPct val="130000"/>
              </a:lnSpc>
            </a:pPr>
            <a:r>
              <a:rPr lang="zh-CN" altLang="en-US"/>
              <a:t>（5）</a:t>
            </a:r>
            <a:r>
              <a:rPr lang="zh-CN" altLang="en-US" b="1">
                <a:solidFill>
                  <a:srgbClr val="FF0000"/>
                </a:solidFill>
              </a:rPr>
              <a:t>财务分析。</a:t>
            </a:r>
            <a:r>
              <a:rPr lang="zh-CN" altLang="en-US"/>
              <a:t>企业财务分析是根据会计核算资料提供的信息，采用特定方法，对企业财务活动过程及结果进行分析和评价的工作。</a:t>
            </a:r>
            <a:endParaRPr lang="zh-CN" altLang="en-US"/>
          </a:p>
        </p:txBody>
      </p:sp>
      <p:sp>
        <p:nvSpPr>
          <p:cNvPr id="31" name="文本框 30"/>
          <p:cNvSpPr txBox="1"/>
          <p:nvPr/>
        </p:nvSpPr>
        <p:spPr>
          <a:xfrm>
            <a:off x="755650" y="1906905"/>
            <a:ext cx="7707630" cy="810260"/>
          </a:xfrm>
          <a:prstGeom prst="rect">
            <a:avLst/>
          </a:prstGeom>
          <a:noFill/>
        </p:spPr>
        <p:txBody>
          <a:bodyPr wrap="square" rtlCol="0" anchor="t">
            <a:spAutoFit/>
          </a:bodyPr>
          <a:p>
            <a:pPr>
              <a:lnSpc>
                <a:spcPct val="130000"/>
              </a:lnSpc>
            </a:pPr>
            <a:r>
              <a:rPr lang="zh-CN" altLang="en-US" b="1">
                <a:solidFill>
                  <a:srgbClr val="C45565"/>
                </a:solidFill>
              </a:rPr>
              <a:t>　</a:t>
            </a:r>
            <a:r>
              <a:rPr lang="zh-CN" altLang="en-US">
                <a:solidFill>
                  <a:schemeClr val="tx1"/>
                </a:solidFill>
              </a:rPr>
              <a:t>　企业财务分析的方法一般包括比较分析法、比率分析法和综合分析法等。</a:t>
            </a: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59740"/>
            <a:chOff x="358" y="108"/>
            <a:chExt cx="7090" cy="724"/>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4" name="图形 6"/>
          <p:cNvSpPr/>
          <p:nvPr>
            <p:custDataLst>
              <p:tags r:id="rId4"/>
            </p:custDataLst>
          </p:nvPr>
        </p:nvSpPr>
        <p:spPr>
          <a:xfrm>
            <a:off x="2770505" y="810895"/>
            <a:ext cx="3580130" cy="3580130"/>
          </a:xfrm>
          <a:custGeom>
            <a:avLst/>
            <a:gdLst>
              <a:gd name="connsiteX0" fmla="*/ 1526367 w 2045476"/>
              <a:gd name="connsiteY0" fmla="*/ 606997 h 2045475"/>
              <a:gd name="connsiteX1" fmla="*/ 1930132 w 2045476"/>
              <a:gd name="connsiteY1" fmla="*/ 827977 h 2045475"/>
              <a:gd name="connsiteX2" fmla="*/ 2018143 w 2045476"/>
              <a:gd name="connsiteY2" fmla="*/ 1128681 h 2045475"/>
              <a:gd name="connsiteX3" fmla="*/ 1930132 w 2045476"/>
              <a:gd name="connsiteY3" fmla="*/ 1216692 h 2045475"/>
              <a:gd name="connsiteX4" fmla="*/ 1526081 w 2045476"/>
              <a:gd name="connsiteY4" fmla="*/ 1437672 h 2045475"/>
              <a:gd name="connsiteX5" fmla="*/ 1437975 w 2045476"/>
              <a:gd name="connsiteY5" fmla="*/ 1525778 h 2045475"/>
              <a:gd name="connsiteX6" fmla="*/ 1216995 w 2045476"/>
              <a:gd name="connsiteY6" fmla="*/ 1929829 h 2045475"/>
              <a:gd name="connsiteX7" fmla="*/ 916291 w 2045476"/>
              <a:gd name="connsiteY7" fmla="*/ 2017840 h 2045475"/>
              <a:gd name="connsiteX8" fmla="*/ 828280 w 2045476"/>
              <a:gd name="connsiteY8" fmla="*/ 1929829 h 2045475"/>
              <a:gd name="connsiteX9" fmla="*/ 607300 w 2045476"/>
              <a:gd name="connsiteY9" fmla="*/ 1525778 h 2045475"/>
              <a:gd name="connsiteX10" fmla="*/ 519193 w 2045476"/>
              <a:gd name="connsiteY10" fmla="*/ 1437672 h 2045475"/>
              <a:gd name="connsiteX11" fmla="*/ 115143 w 2045476"/>
              <a:gd name="connsiteY11" fmla="*/ 1216692 h 2045475"/>
              <a:gd name="connsiteX12" fmla="*/ 27132 w 2045476"/>
              <a:gd name="connsiteY12" fmla="*/ 915988 h 2045475"/>
              <a:gd name="connsiteX13" fmla="*/ 115143 w 2045476"/>
              <a:gd name="connsiteY13" fmla="*/ 827977 h 2045475"/>
              <a:gd name="connsiteX14" fmla="*/ 519193 w 2045476"/>
              <a:gd name="connsiteY14" fmla="*/ 606997 h 2045475"/>
              <a:gd name="connsiteX15" fmla="*/ 607300 w 2045476"/>
              <a:gd name="connsiteY15" fmla="*/ 518891 h 2045475"/>
              <a:gd name="connsiteX16" fmla="*/ 828280 w 2045476"/>
              <a:gd name="connsiteY16" fmla="*/ 114840 h 2045475"/>
              <a:gd name="connsiteX17" fmla="*/ 1128984 w 2045476"/>
              <a:gd name="connsiteY17" fmla="*/ 26829 h 2045475"/>
              <a:gd name="connsiteX18" fmla="*/ 1216995 w 2045476"/>
              <a:gd name="connsiteY18" fmla="*/ 114840 h 2045475"/>
              <a:gd name="connsiteX19" fmla="*/ 1437975 w 2045476"/>
              <a:gd name="connsiteY19" fmla="*/ 518891 h 2045475"/>
              <a:gd name="connsiteX20" fmla="*/ 1526367 w 2045476"/>
              <a:gd name="connsiteY20" fmla="*/ 606997 h 204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45476" h="2045475">
                <a:moveTo>
                  <a:pt x="1526367" y="606997"/>
                </a:moveTo>
                <a:lnTo>
                  <a:pt x="1930132" y="827977"/>
                </a:lnTo>
                <a:cubicBezTo>
                  <a:pt x="2037469" y="886708"/>
                  <a:pt x="2076874" y="1021344"/>
                  <a:pt x="2018143" y="1128681"/>
                </a:cubicBezTo>
                <a:cubicBezTo>
                  <a:pt x="1997816" y="1165829"/>
                  <a:pt x="1967279" y="1196366"/>
                  <a:pt x="1930132" y="1216692"/>
                </a:cubicBezTo>
                <a:lnTo>
                  <a:pt x="1526081" y="1437672"/>
                </a:lnTo>
                <a:cubicBezTo>
                  <a:pt x="1488905" y="1458036"/>
                  <a:pt x="1458339" y="1488602"/>
                  <a:pt x="1437975" y="1525778"/>
                </a:cubicBezTo>
                <a:lnTo>
                  <a:pt x="1216995" y="1929829"/>
                </a:lnTo>
                <a:cubicBezTo>
                  <a:pt x="1158264" y="2037166"/>
                  <a:pt x="1023628" y="2076571"/>
                  <a:pt x="916291" y="2017840"/>
                </a:cubicBezTo>
                <a:cubicBezTo>
                  <a:pt x="879143" y="1997513"/>
                  <a:pt x="848606" y="1966976"/>
                  <a:pt x="828280" y="1929829"/>
                </a:cubicBezTo>
                <a:lnTo>
                  <a:pt x="607300" y="1525778"/>
                </a:lnTo>
                <a:cubicBezTo>
                  <a:pt x="586964" y="1488583"/>
                  <a:pt x="556389" y="1458008"/>
                  <a:pt x="519193" y="1437672"/>
                </a:cubicBezTo>
                <a:lnTo>
                  <a:pt x="115143" y="1216692"/>
                </a:lnTo>
                <a:cubicBezTo>
                  <a:pt x="7806" y="1157961"/>
                  <a:pt x="-31600" y="1023325"/>
                  <a:pt x="27132" y="915988"/>
                </a:cubicBezTo>
                <a:cubicBezTo>
                  <a:pt x="47458" y="878840"/>
                  <a:pt x="77995" y="848303"/>
                  <a:pt x="115143" y="827977"/>
                </a:cubicBezTo>
                <a:lnTo>
                  <a:pt x="519193" y="606997"/>
                </a:lnTo>
                <a:cubicBezTo>
                  <a:pt x="556389" y="586661"/>
                  <a:pt x="586964" y="556086"/>
                  <a:pt x="607300" y="518891"/>
                </a:cubicBezTo>
                <a:lnTo>
                  <a:pt x="828280" y="114840"/>
                </a:lnTo>
                <a:cubicBezTo>
                  <a:pt x="887011" y="7503"/>
                  <a:pt x="1021647" y="-31902"/>
                  <a:pt x="1128984" y="26829"/>
                </a:cubicBezTo>
                <a:cubicBezTo>
                  <a:pt x="1166131" y="47155"/>
                  <a:pt x="1196669" y="77702"/>
                  <a:pt x="1216995" y="114840"/>
                </a:cubicBezTo>
                <a:lnTo>
                  <a:pt x="1437975" y="518891"/>
                </a:lnTo>
                <a:cubicBezTo>
                  <a:pt x="1458416" y="556105"/>
                  <a:pt x="1489086" y="586680"/>
                  <a:pt x="1526367" y="606997"/>
                </a:cubicBezTo>
                <a:close/>
              </a:path>
            </a:pathLst>
          </a:custGeom>
          <a:solidFill>
            <a:schemeClr val="accent1">
              <a:lumMod val="20000"/>
              <a:lumOff val="80000"/>
              <a:alpha val="3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dk1"/>
              </a:solidFill>
              <a:sym typeface="+mn-ea"/>
            </a:endParaRPr>
          </a:p>
        </p:txBody>
      </p:sp>
      <p:sp>
        <p:nvSpPr>
          <p:cNvPr id="15" name="椭圆 14"/>
          <p:cNvSpPr/>
          <p:nvPr>
            <p:custDataLst>
              <p:tags r:id="rId5"/>
            </p:custDataLst>
          </p:nvPr>
        </p:nvSpPr>
        <p:spPr>
          <a:xfrm>
            <a:off x="4318635" y="960120"/>
            <a:ext cx="471170" cy="471170"/>
          </a:xfrm>
          <a:prstGeom prst="ellipse">
            <a:avLst/>
          </a:prstGeom>
          <a:gradFill>
            <a:gsLst>
              <a:gs pos="0">
                <a:schemeClr val="accent1"/>
              </a:gs>
              <a:gs pos="100000">
                <a:schemeClr val="accent1">
                  <a:lumMod val="80000"/>
                  <a:lumOff val="2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16" name="椭圆 15"/>
          <p:cNvSpPr/>
          <p:nvPr>
            <p:custDataLst>
              <p:tags r:id="rId6"/>
            </p:custDataLst>
          </p:nvPr>
        </p:nvSpPr>
        <p:spPr>
          <a:xfrm>
            <a:off x="4318635" y="3764915"/>
            <a:ext cx="471170" cy="471170"/>
          </a:xfrm>
          <a:prstGeom prst="ellipse">
            <a:avLst/>
          </a:prstGeom>
          <a:gradFill>
            <a:gsLst>
              <a:gs pos="0">
                <a:schemeClr val="accent1"/>
              </a:gs>
              <a:gs pos="100000">
                <a:schemeClr val="accent1">
                  <a:lumMod val="80000"/>
                  <a:lumOff val="2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18" name="椭圆 17"/>
          <p:cNvSpPr/>
          <p:nvPr>
            <p:custDataLst>
              <p:tags r:id="rId7"/>
            </p:custDataLst>
          </p:nvPr>
        </p:nvSpPr>
        <p:spPr>
          <a:xfrm>
            <a:off x="5725795" y="2365375"/>
            <a:ext cx="471170" cy="471170"/>
          </a:xfrm>
          <a:prstGeom prst="ellipse">
            <a:avLst/>
          </a:prstGeom>
          <a:gradFill>
            <a:gsLst>
              <a:gs pos="0">
                <a:schemeClr val="accent1"/>
              </a:gs>
              <a:gs pos="100000">
                <a:schemeClr val="accent1">
                  <a:lumMod val="80000"/>
                  <a:lumOff val="2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sp>
        <p:nvSpPr>
          <p:cNvPr id="20" name="椭圆 19"/>
          <p:cNvSpPr/>
          <p:nvPr>
            <p:custDataLst>
              <p:tags r:id="rId8"/>
            </p:custDataLst>
          </p:nvPr>
        </p:nvSpPr>
        <p:spPr>
          <a:xfrm>
            <a:off x="2925445" y="2365375"/>
            <a:ext cx="471170" cy="471170"/>
          </a:xfrm>
          <a:prstGeom prst="ellipse">
            <a:avLst/>
          </a:prstGeom>
          <a:gradFill>
            <a:gsLst>
              <a:gs pos="0">
                <a:schemeClr val="accent1"/>
              </a:gs>
              <a:gs pos="100000">
                <a:schemeClr val="accent1">
                  <a:lumMod val="80000"/>
                  <a:lumOff val="20000"/>
                </a:schemeClr>
              </a:gs>
            </a:gsLst>
            <a:path path="circle">
              <a:fillToRect l="50000" t="50000" r="50000" b="50000"/>
            </a:path>
            <a:tileRect/>
          </a:gradFill>
          <a:ln w="9525" cap="flat">
            <a:noFill/>
            <a:prstDash val="solid"/>
            <a:miter/>
          </a:ln>
        </p:spPr>
        <p:txBody>
          <a:bodyPr rot="0" spcFirstLastPara="0" vertOverflow="overflow" horzOverflow="overflow" vert="horz" wrap="square" lIns="431800" tIns="612140" rIns="431800" bIns="39624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1" spc="130" dirty="0">
              <a:solidFill>
                <a:schemeClr val="lt1"/>
              </a:solidFill>
              <a:uFillTx/>
              <a:latin typeface="+中文标题" charset="0"/>
              <a:ea typeface="+mj-ea"/>
              <a:cs typeface="+mj-ea"/>
              <a:sym typeface="+mn-ea"/>
            </a:endParaRPr>
          </a:p>
        </p:txBody>
      </p:sp>
      <p:pic>
        <p:nvPicPr>
          <p:cNvPr id="29" name="图片 28" descr="343439383331313b343532303032383bbfcdbba7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458970" y="1096010"/>
            <a:ext cx="191770" cy="199390"/>
          </a:xfrm>
          <a:prstGeom prst="rect">
            <a:avLst/>
          </a:prstGeom>
          <a:gradFill>
            <a:gsLst>
              <a:gs pos="100000">
                <a:schemeClr val="accent1">
                  <a:lumMod val="70000"/>
                  <a:lumOff val="30000"/>
                </a:schemeClr>
              </a:gs>
              <a:gs pos="0">
                <a:schemeClr val="accent1">
                  <a:lumMod val="70000"/>
                  <a:lumOff val="30000"/>
                </a:schemeClr>
              </a:gs>
            </a:gsLst>
            <a:lin ang="10800000" scaled="0"/>
          </a:gradFill>
        </p:spPr>
      </p:pic>
      <p:pic>
        <p:nvPicPr>
          <p:cNvPr id="17" name="图片 16" descr="343439383331313b343532303033313bd3a6d3c3c9ccb3c7"/>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068320" y="2505710"/>
            <a:ext cx="185420" cy="192405"/>
          </a:xfrm>
          <a:prstGeom prst="rect">
            <a:avLst/>
          </a:prstGeom>
        </p:spPr>
      </p:pic>
      <p:pic>
        <p:nvPicPr>
          <p:cNvPr id="32" name="图片 31" descr="343435383036303b343532343134393bcdb7c4d4b7e7b1a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860415" y="2496185"/>
            <a:ext cx="199390" cy="199390"/>
          </a:xfrm>
          <a:prstGeom prst="rect">
            <a:avLst/>
          </a:prstGeom>
        </p:spPr>
      </p:pic>
      <p:pic>
        <p:nvPicPr>
          <p:cNvPr id="30" name="图片 29" descr="343435383038363b343532323339393bd6b4d0d0d5aad2aa"/>
          <p:cNvPicPr>
            <a:picLocks noChangeAspect="1"/>
          </p:cNvPicPr>
          <p:nvPr>
            <p:custDataLst>
              <p:tags r:id="rId18"/>
            </p:custDataLst>
          </p:nvPr>
        </p:nvPicPr>
        <p:blipFill>
          <a:blip r:embed="rId19"/>
          <a:stretch>
            <a:fillRect/>
          </a:stretch>
        </p:blipFill>
        <p:spPr>
          <a:xfrm>
            <a:off x="4464050" y="3898265"/>
            <a:ext cx="180340" cy="186690"/>
          </a:xfrm>
          <a:prstGeom prst="rect">
            <a:avLst/>
          </a:prstGeom>
          <a:effectLst/>
        </p:spPr>
      </p:pic>
      <p:sp>
        <p:nvSpPr>
          <p:cNvPr id="23" name="正文"/>
          <p:cNvSpPr txBox="1"/>
          <p:nvPr>
            <p:custDataLst>
              <p:tags r:id="rId20"/>
            </p:custDataLst>
          </p:nvPr>
        </p:nvSpPr>
        <p:spPr>
          <a:xfrm>
            <a:off x="6438265" y="2211705"/>
            <a:ext cx="2059305" cy="580390"/>
          </a:xfrm>
          <a:prstGeom prst="rect">
            <a:avLst/>
          </a:prstGeom>
          <a:noFill/>
        </p:spPr>
        <p:txBody>
          <a:bodyPr wrap="square" lIns="0" tIns="0" rIns="0" bIns="0" rtlCol="0" anchor="t" anchorCtr="0">
            <a:normAutofit/>
          </a:bodyPr>
          <a:lstStyle/>
          <a:p>
            <a:pPr lvl="0" algn="just">
              <a:lnSpc>
                <a:spcPct val="130000"/>
              </a:lnSpc>
              <a:buClrTx/>
              <a:buSzTx/>
              <a:buFontTx/>
            </a:pPr>
            <a:r>
              <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rPr>
              <a:t>③揭露财务活动中存在的问题，明确责任。</a:t>
            </a:r>
            <a:endPar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endParaRPr>
          </a:p>
        </p:txBody>
      </p:sp>
      <p:sp>
        <p:nvSpPr>
          <p:cNvPr id="25" name="正文"/>
          <p:cNvSpPr txBox="1"/>
          <p:nvPr>
            <p:custDataLst>
              <p:tags r:id="rId21"/>
            </p:custDataLst>
          </p:nvPr>
        </p:nvSpPr>
        <p:spPr>
          <a:xfrm>
            <a:off x="4932045" y="3830320"/>
            <a:ext cx="2380615" cy="321945"/>
          </a:xfrm>
          <a:prstGeom prst="rect">
            <a:avLst/>
          </a:prstGeom>
          <a:noFill/>
        </p:spPr>
        <p:txBody>
          <a:bodyPr wrap="square" lIns="0" tIns="0" rIns="0" bIns="0" rtlCol="0" anchor="t" anchorCtr="0">
            <a:normAutofit/>
          </a:bodyPr>
          <a:lstStyle/>
          <a:p>
            <a:pPr lvl="0" algn="just">
              <a:lnSpc>
                <a:spcPct val="130000"/>
              </a:lnSpc>
              <a:buClrTx/>
              <a:buSzTx/>
              <a:buFontTx/>
            </a:pPr>
            <a:r>
              <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rPr>
              <a:t>④提出相关措施，改进工作。</a:t>
            </a:r>
            <a:endPar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endParaRPr>
          </a:p>
        </p:txBody>
      </p:sp>
      <p:sp>
        <p:nvSpPr>
          <p:cNvPr id="21" name="正文"/>
          <p:cNvSpPr txBox="1"/>
          <p:nvPr>
            <p:custDataLst>
              <p:tags r:id="rId22"/>
            </p:custDataLst>
          </p:nvPr>
        </p:nvSpPr>
        <p:spPr>
          <a:xfrm>
            <a:off x="676275" y="2365375"/>
            <a:ext cx="2249170" cy="580390"/>
          </a:xfrm>
          <a:prstGeom prst="rect">
            <a:avLst/>
          </a:prstGeom>
          <a:noFill/>
        </p:spPr>
        <p:txBody>
          <a:bodyPr wrap="square" lIns="0" tIns="0" rIns="0" bIns="0" rtlCol="0" anchor="t" anchorCtr="0">
            <a:normAutofit/>
          </a:bodyPr>
          <a:lstStyle/>
          <a:p>
            <a:pPr lvl="0" algn="r">
              <a:lnSpc>
                <a:spcPct val="130000"/>
              </a:lnSpc>
              <a:buClrTx/>
              <a:buSzTx/>
              <a:buFontTx/>
            </a:pPr>
            <a:r>
              <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rPr>
              <a:t>②对比和评价现有的财务指标。</a:t>
            </a:r>
            <a:endPar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endParaRPr>
          </a:p>
        </p:txBody>
      </p:sp>
      <p:sp>
        <p:nvSpPr>
          <p:cNvPr id="26" name="图形 6"/>
          <p:cNvSpPr/>
          <p:nvPr>
            <p:custDataLst>
              <p:tags r:id="rId23"/>
            </p:custDataLst>
          </p:nvPr>
        </p:nvSpPr>
        <p:spPr>
          <a:xfrm>
            <a:off x="3632200" y="1673225"/>
            <a:ext cx="1849755" cy="1849755"/>
          </a:xfrm>
          <a:custGeom>
            <a:avLst/>
            <a:gdLst>
              <a:gd name="connsiteX0" fmla="*/ 1526367 w 2045476"/>
              <a:gd name="connsiteY0" fmla="*/ 606997 h 2045475"/>
              <a:gd name="connsiteX1" fmla="*/ 1930132 w 2045476"/>
              <a:gd name="connsiteY1" fmla="*/ 827977 h 2045475"/>
              <a:gd name="connsiteX2" fmla="*/ 2018143 w 2045476"/>
              <a:gd name="connsiteY2" fmla="*/ 1128681 h 2045475"/>
              <a:gd name="connsiteX3" fmla="*/ 1930132 w 2045476"/>
              <a:gd name="connsiteY3" fmla="*/ 1216692 h 2045475"/>
              <a:gd name="connsiteX4" fmla="*/ 1526081 w 2045476"/>
              <a:gd name="connsiteY4" fmla="*/ 1437672 h 2045475"/>
              <a:gd name="connsiteX5" fmla="*/ 1437975 w 2045476"/>
              <a:gd name="connsiteY5" fmla="*/ 1525778 h 2045475"/>
              <a:gd name="connsiteX6" fmla="*/ 1216995 w 2045476"/>
              <a:gd name="connsiteY6" fmla="*/ 1929829 h 2045475"/>
              <a:gd name="connsiteX7" fmla="*/ 916291 w 2045476"/>
              <a:gd name="connsiteY7" fmla="*/ 2017840 h 2045475"/>
              <a:gd name="connsiteX8" fmla="*/ 828280 w 2045476"/>
              <a:gd name="connsiteY8" fmla="*/ 1929829 h 2045475"/>
              <a:gd name="connsiteX9" fmla="*/ 607300 w 2045476"/>
              <a:gd name="connsiteY9" fmla="*/ 1525778 h 2045475"/>
              <a:gd name="connsiteX10" fmla="*/ 519193 w 2045476"/>
              <a:gd name="connsiteY10" fmla="*/ 1437672 h 2045475"/>
              <a:gd name="connsiteX11" fmla="*/ 115143 w 2045476"/>
              <a:gd name="connsiteY11" fmla="*/ 1216692 h 2045475"/>
              <a:gd name="connsiteX12" fmla="*/ 27132 w 2045476"/>
              <a:gd name="connsiteY12" fmla="*/ 915988 h 2045475"/>
              <a:gd name="connsiteX13" fmla="*/ 115143 w 2045476"/>
              <a:gd name="connsiteY13" fmla="*/ 827977 h 2045475"/>
              <a:gd name="connsiteX14" fmla="*/ 519193 w 2045476"/>
              <a:gd name="connsiteY14" fmla="*/ 606997 h 2045475"/>
              <a:gd name="connsiteX15" fmla="*/ 607300 w 2045476"/>
              <a:gd name="connsiteY15" fmla="*/ 518891 h 2045475"/>
              <a:gd name="connsiteX16" fmla="*/ 828280 w 2045476"/>
              <a:gd name="connsiteY16" fmla="*/ 114840 h 2045475"/>
              <a:gd name="connsiteX17" fmla="*/ 1128984 w 2045476"/>
              <a:gd name="connsiteY17" fmla="*/ 26829 h 2045475"/>
              <a:gd name="connsiteX18" fmla="*/ 1216995 w 2045476"/>
              <a:gd name="connsiteY18" fmla="*/ 114840 h 2045475"/>
              <a:gd name="connsiteX19" fmla="*/ 1437975 w 2045476"/>
              <a:gd name="connsiteY19" fmla="*/ 518891 h 2045475"/>
              <a:gd name="connsiteX20" fmla="*/ 1526367 w 2045476"/>
              <a:gd name="connsiteY20" fmla="*/ 606997 h 204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45476" h="2045475">
                <a:moveTo>
                  <a:pt x="1526367" y="606997"/>
                </a:moveTo>
                <a:lnTo>
                  <a:pt x="1930132" y="827977"/>
                </a:lnTo>
                <a:cubicBezTo>
                  <a:pt x="2037469" y="886708"/>
                  <a:pt x="2076874" y="1021344"/>
                  <a:pt x="2018143" y="1128681"/>
                </a:cubicBezTo>
                <a:cubicBezTo>
                  <a:pt x="1997816" y="1165829"/>
                  <a:pt x="1967279" y="1196366"/>
                  <a:pt x="1930132" y="1216692"/>
                </a:cubicBezTo>
                <a:lnTo>
                  <a:pt x="1526081" y="1437672"/>
                </a:lnTo>
                <a:cubicBezTo>
                  <a:pt x="1488905" y="1458036"/>
                  <a:pt x="1458339" y="1488602"/>
                  <a:pt x="1437975" y="1525778"/>
                </a:cubicBezTo>
                <a:lnTo>
                  <a:pt x="1216995" y="1929829"/>
                </a:lnTo>
                <a:cubicBezTo>
                  <a:pt x="1158264" y="2037166"/>
                  <a:pt x="1023628" y="2076571"/>
                  <a:pt x="916291" y="2017840"/>
                </a:cubicBezTo>
                <a:cubicBezTo>
                  <a:pt x="879143" y="1997513"/>
                  <a:pt x="848606" y="1966976"/>
                  <a:pt x="828280" y="1929829"/>
                </a:cubicBezTo>
                <a:lnTo>
                  <a:pt x="607300" y="1525778"/>
                </a:lnTo>
                <a:cubicBezTo>
                  <a:pt x="586964" y="1488583"/>
                  <a:pt x="556389" y="1458008"/>
                  <a:pt x="519193" y="1437672"/>
                </a:cubicBezTo>
                <a:lnTo>
                  <a:pt x="115143" y="1216692"/>
                </a:lnTo>
                <a:cubicBezTo>
                  <a:pt x="7806" y="1157961"/>
                  <a:pt x="-31600" y="1023325"/>
                  <a:pt x="27132" y="915988"/>
                </a:cubicBezTo>
                <a:cubicBezTo>
                  <a:pt x="47458" y="878840"/>
                  <a:pt x="77995" y="848303"/>
                  <a:pt x="115143" y="827977"/>
                </a:cubicBezTo>
                <a:lnTo>
                  <a:pt x="519193" y="606997"/>
                </a:lnTo>
                <a:cubicBezTo>
                  <a:pt x="556389" y="586661"/>
                  <a:pt x="586964" y="556086"/>
                  <a:pt x="607300" y="518891"/>
                </a:cubicBezTo>
                <a:lnTo>
                  <a:pt x="828280" y="114840"/>
                </a:lnTo>
                <a:cubicBezTo>
                  <a:pt x="887011" y="7503"/>
                  <a:pt x="1021647" y="-31902"/>
                  <a:pt x="1128984" y="26829"/>
                </a:cubicBezTo>
                <a:cubicBezTo>
                  <a:pt x="1166131" y="47155"/>
                  <a:pt x="1196669" y="77702"/>
                  <a:pt x="1216995" y="114840"/>
                </a:cubicBezTo>
                <a:lnTo>
                  <a:pt x="1437975" y="518891"/>
                </a:lnTo>
                <a:cubicBezTo>
                  <a:pt x="1458416" y="556105"/>
                  <a:pt x="1489086" y="586680"/>
                  <a:pt x="1526367" y="606997"/>
                </a:cubicBezTo>
                <a:close/>
              </a:path>
            </a:pathLst>
          </a:custGeom>
          <a:gradFill>
            <a:gsLst>
              <a:gs pos="0">
                <a:schemeClr val="accent1"/>
              </a:gs>
              <a:gs pos="100000">
                <a:schemeClr val="accent1">
                  <a:lumMod val="80000"/>
                  <a:lumOff val="20000"/>
                </a:schemeClr>
              </a:gs>
            </a:gsLst>
            <a:path path="circle">
              <a:fillToRect l="50000" t="50000" r="50000" b="50000"/>
            </a:path>
            <a:tileRect/>
          </a:gradFill>
          <a:ln w="9525" cap="flat">
            <a:gradFill>
              <a:gsLst>
                <a:gs pos="0">
                  <a:srgbClr val="FFFFFF"/>
                </a:gs>
                <a:gs pos="53000">
                  <a:srgbClr val="FFFFFF">
                    <a:alpha val="0"/>
                  </a:srgbClr>
                </a:gs>
              </a:gsLst>
              <a:lin ang="16200000" scaled="0"/>
            </a:gradFill>
            <a:prstDash val="solid"/>
            <a:miter/>
          </a:ln>
          <a:effectLst>
            <a:outerShdw blurRad="342900" sx="102000" sy="102000" algn="ctr" rotWithShape="0">
              <a:schemeClr val="accent1">
                <a:alpha val="40000"/>
              </a:schemeClr>
            </a:outerShdw>
          </a:effectLst>
        </p:spPr>
        <p:txBody>
          <a:bodyPr rot="0" spcFirstLastPara="0" vertOverflow="overflow" horzOverflow="overflow" vert="horz" wrap="square" lIns="431800" tIns="467995" rIns="431800" bIns="467995"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b="1">
                <a:solidFill>
                  <a:schemeClr val="bg1"/>
                </a:solidFill>
                <a:sym typeface="+mn-ea"/>
              </a:rPr>
              <a:t>企业财务分析步骤</a:t>
            </a:r>
            <a:endParaRPr lang="zh-CN" altLang="en-US" b="1" spc="130" dirty="0">
              <a:solidFill>
                <a:schemeClr val="bg1"/>
              </a:solidFill>
              <a:uFillTx/>
              <a:latin typeface="+中文标题" charset="0"/>
              <a:ea typeface="+mj-ea"/>
              <a:cs typeface="+mj-ea"/>
              <a:sym typeface="+mn-ea"/>
            </a:endParaRPr>
          </a:p>
        </p:txBody>
      </p:sp>
      <p:sp>
        <p:nvSpPr>
          <p:cNvPr id="28" name="正文"/>
          <p:cNvSpPr txBox="1"/>
          <p:nvPr>
            <p:custDataLst>
              <p:tags r:id="rId24"/>
            </p:custDataLst>
          </p:nvPr>
        </p:nvSpPr>
        <p:spPr>
          <a:xfrm>
            <a:off x="1642745" y="915670"/>
            <a:ext cx="2548255" cy="286385"/>
          </a:xfrm>
          <a:prstGeom prst="rect">
            <a:avLst/>
          </a:prstGeom>
          <a:noFill/>
        </p:spPr>
        <p:txBody>
          <a:bodyPr wrap="square" lIns="0" tIns="0" rIns="0" bIns="0" rtlCol="0" anchor="t" anchorCtr="0">
            <a:normAutofit/>
          </a:bodyPr>
          <a:lstStyle/>
          <a:p>
            <a:pPr lvl="0" algn="r">
              <a:lnSpc>
                <a:spcPct val="130000"/>
              </a:lnSpc>
              <a:buClrTx/>
              <a:buSzTx/>
              <a:buFontTx/>
            </a:pPr>
            <a:r>
              <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rPr>
              <a:t>①确定企业财务活动的基本目标。</a:t>
            </a:r>
            <a:endParaRPr lang="zh-CN" altLang="en-US" sz="1200" spc="150" dirty="0">
              <a:solidFill>
                <a:schemeClr val="dk1">
                  <a:lumMod val="65000"/>
                  <a:lumOff val="35000"/>
                </a:schemeClr>
              </a:solidFill>
              <a:latin typeface="Arial" panose="020B0604020202020204" pitchFamily="34" charset="0"/>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59740"/>
            <a:chOff x="358" y="108"/>
            <a:chExt cx="7090" cy="724"/>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5" name="图片 4"/>
          <p:cNvPicPr>
            <a:picLocks noChangeAspect="1"/>
          </p:cNvPicPr>
          <p:nvPr>
            <p:custDataLst>
              <p:tags r:id="rId4"/>
            </p:custDataLst>
          </p:nvPr>
        </p:nvPicPr>
        <p:blipFill>
          <a:blip r:embed="rId5"/>
          <a:stretch>
            <a:fillRect/>
          </a:stretch>
        </p:blipFill>
        <p:spPr>
          <a:xfrm>
            <a:off x="683260" y="714375"/>
            <a:ext cx="7591425" cy="3714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512508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子任务1.2.1 企业财务管理目标理论</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2" name="组合 11"/>
          <p:cNvGrpSpPr/>
          <p:nvPr/>
        </p:nvGrpSpPr>
        <p:grpSpPr>
          <a:xfrm>
            <a:off x="227230" y="68580"/>
            <a:ext cx="4502250" cy="460375"/>
            <a:chOff x="358" y="108"/>
            <a:chExt cx="7090" cy="725"/>
          </a:xfrm>
        </p:grpSpPr>
        <p:sp>
          <p:nvSpPr>
            <p:cNvPr id="2"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任务1.2 企业财务管理的目标</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1" name="组合 10"/>
          <p:cNvGrpSpPr/>
          <p:nvPr/>
        </p:nvGrpSpPr>
        <p:grpSpPr>
          <a:xfrm>
            <a:off x="611505" y="1233805"/>
            <a:ext cx="7839075" cy="822325"/>
            <a:chOff x="963" y="1943"/>
            <a:chExt cx="12345" cy="1295"/>
          </a:xfrm>
        </p:grpSpPr>
        <p:sp>
          <p:nvSpPr>
            <p:cNvPr id="5" name="文本框 4"/>
            <p:cNvSpPr txBox="1"/>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利润最大化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963" y="2571"/>
              <a:ext cx="12345" cy="667"/>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以利润最大化作为财务管理目标，其主要原因有：</a:t>
              </a:r>
              <a:endParaRPr lang="zh-CN" altLang="en-US">
                <a:latin typeface="+mn-ea"/>
                <a:cs typeface="+mn-ea"/>
              </a:endParaRPr>
            </a:p>
          </p:txBody>
        </p:sp>
      </p:grpSp>
      <p:sp>
        <p:nvSpPr>
          <p:cNvPr id="16" name="矩形: 圆角 2"/>
          <p:cNvSpPr/>
          <p:nvPr>
            <p:custDataLst>
              <p:tags r:id="rId5"/>
            </p:custDataLst>
          </p:nvPr>
        </p:nvSpPr>
        <p:spPr>
          <a:xfrm>
            <a:off x="1059032" y="2456842"/>
            <a:ext cx="2880227" cy="939297"/>
          </a:xfrm>
          <a:prstGeom prst="roundRect">
            <a:avLst>
              <a:gd name="adj" fmla="val 12425"/>
            </a:avLst>
          </a:prstGeom>
          <a:ln>
            <a:solidFill>
              <a:schemeClr val="bg1"/>
            </a:solidFill>
          </a:ln>
          <a:effectLst>
            <a:outerShdw blurRad="190500" sx="102000" sy="102000" algn="ctr" rotWithShape="0">
              <a:schemeClr val="accent1">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05">
              <a:latin typeface="+mn-ea"/>
            </a:endParaRPr>
          </a:p>
        </p:txBody>
      </p:sp>
      <p:sp>
        <p:nvSpPr>
          <p:cNvPr id="17" name="Freeform 5"/>
          <p:cNvSpPr/>
          <p:nvPr>
            <p:custDataLst>
              <p:tags r:id="rId6"/>
            </p:custDataLst>
          </p:nvPr>
        </p:nvSpPr>
        <p:spPr bwMode="auto">
          <a:xfrm>
            <a:off x="1055871" y="2453681"/>
            <a:ext cx="698069" cy="549916"/>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1">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18" name="矩形: 圆角 16"/>
          <p:cNvSpPr/>
          <p:nvPr>
            <p:custDataLst>
              <p:tags r:id="rId7"/>
            </p:custDataLst>
          </p:nvPr>
        </p:nvSpPr>
        <p:spPr>
          <a:xfrm>
            <a:off x="4218435" y="2462461"/>
            <a:ext cx="2880227" cy="939297"/>
          </a:xfrm>
          <a:prstGeom prst="roundRect">
            <a:avLst>
              <a:gd name="adj" fmla="val 12425"/>
            </a:avLst>
          </a:prstGeom>
          <a:solidFill>
            <a:schemeClr val="accent2"/>
          </a:solidFill>
          <a:ln>
            <a:solidFill>
              <a:schemeClr val="bg1"/>
            </a:solidFill>
          </a:ln>
          <a:effectLst>
            <a:outerShdw blurRad="190500" sx="102000" sy="102000" algn="ctr" rotWithShape="0">
              <a:schemeClr val="accent2">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505">
              <a:latin typeface="+mn-ea"/>
              <a:sym typeface="+mn-ea"/>
            </a:endParaRPr>
          </a:p>
        </p:txBody>
      </p:sp>
      <p:sp>
        <p:nvSpPr>
          <p:cNvPr id="25" name="文本框 24"/>
          <p:cNvSpPr txBox="1"/>
          <p:nvPr>
            <p:custDataLst>
              <p:tags r:id="rId8"/>
            </p:custDataLst>
          </p:nvPr>
        </p:nvSpPr>
        <p:spPr>
          <a:xfrm>
            <a:off x="1739265" y="2564765"/>
            <a:ext cx="2117725" cy="722630"/>
          </a:xfrm>
          <a:prstGeom prst="rect">
            <a:avLst/>
          </a:prstGeom>
          <a:noFill/>
        </p:spPr>
        <p:txBody>
          <a:bodyPr vert="horz" wrap="square" lIns="76381" tIns="38190" rIns="76381" bIns="38190" rtlCol="0" anchor="ctr" anchorCtr="0">
            <a:noAutofit/>
          </a:bodyPr>
          <a:p>
            <a:pPr lvl="0" algn="l">
              <a:lnSpc>
                <a:spcPct val="130000"/>
              </a:lnSpc>
              <a:spcBef>
                <a:spcPts val="0"/>
              </a:spcBef>
              <a:spcAft>
                <a:spcPts val="0"/>
              </a:spcAft>
              <a:buClrTx/>
              <a:buSzTx/>
              <a:buFontTx/>
            </a:pPr>
            <a:r>
              <a:rPr lang="zh-CN" altLang="en-US" sz="1000" spc="150" dirty="0">
                <a:solidFill>
                  <a:srgbClr val="FFFFFF"/>
                </a:solidFill>
                <a:latin typeface="+mn-ea"/>
                <a:sym typeface="+mn-ea"/>
              </a:rPr>
              <a:t>人类从事生产经营活动的目的是创造更多的剩余产品，在市场经济条件下，剩余产品的多少可以用利润这个指标来衡量；</a:t>
            </a:r>
            <a:endParaRPr lang="zh-CN" altLang="en-US" sz="1000" spc="150" dirty="0">
              <a:solidFill>
                <a:srgbClr val="FFFFFF"/>
              </a:solidFill>
              <a:latin typeface="+mn-ea"/>
              <a:sym typeface="+mn-ea"/>
            </a:endParaRPr>
          </a:p>
        </p:txBody>
      </p:sp>
      <p:sp>
        <p:nvSpPr>
          <p:cNvPr id="33" name="文本框 32"/>
          <p:cNvSpPr txBox="1"/>
          <p:nvPr>
            <p:custDataLst>
              <p:tags r:id="rId9"/>
            </p:custDataLst>
          </p:nvPr>
        </p:nvSpPr>
        <p:spPr>
          <a:xfrm>
            <a:off x="4476919" y="2565012"/>
            <a:ext cx="1979355" cy="722832"/>
          </a:xfrm>
          <a:prstGeom prst="rect">
            <a:avLst/>
          </a:prstGeom>
          <a:noFill/>
        </p:spPr>
        <p:txBody>
          <a:bodyPr vert="horz" wrap="square" lIns="76381" tIns="38190" rIns="76381" bIns="38190" rtlCol="0" anchor="ctr" anchorCtr="0">
            <a:normAutofit fontScale="50000"/>
          </a:bodyPr>
          <a:p>
            <a:pPr lvl="0" algn="l">
              <a:lnSpc>
                <a:spcPct val="130000"/>
              </a:lnSpc>
              <a:spcBef>
                <a:spcPts val="0"/>
              </a:spcBef>
              <a:spcAft>
                <a:spcPts val="0"/>
              </a:spcAft>
              <a:buClrTx/>
              <a:buSzTx/>
              <a:buFontTx/>
            </a:pPr>
            <a:r>
              <a:rPr lang="zh-CN" altLang="en-US" sz="2005" spc="150" dirty="0">
                <a:solidFill>
                  <a:srgbClr val="FFFFFF"/>
                </a:solidFill>
                <a:latin typeface="+mn-ea"/>
                <a:sym typeface="+mn-ea"/>
              </a:rPr>
              <a:t>在自由竞争的资本市场中，资本的使用权最终属于获利最多的企业；</a:t>
            </a:r>
            <a:endParaRPr lang="zh-CN" altLang="en-US" sz="2005" spc="150" dirty="0">
              <a:solidFill>
                <a:srgbClr val="FFFFFF"/>
              </a:solidFill>
              <a:latin typeface="+mn-ea"/>
              <a:sym typeface="+mn-ea"/>
            </a:endParaRPr>
          </a:p>
        </p:txBody>
      </p:sp>
      <p:sp>
        <p:nvSpPr>
          <p:cNvPr id="39" name="文本框 38"/>
          <p:cNvSpPr txBox="1"/>
          <p:nvPr>
            <p:custDataLst>
              <p:tags r:id="rId10"/>
            </p:custDataLst>
          </p:nvPr>
        </p:nvSpPr>
        <p:spPr>
          <a:xfrm>
            <a:off x="1109254" y="2565012"/>
            <a:ext cx="422684" cy="341562"/>
          </a:xfrm>
          <a:prstGeom prst="rect">
            <a:avLst/>
          </a:prstGeom>
          <a:noFill/>
        </p:spPr>
        <p:txBody>
          <a:bodyPr wrap="square" lIns="0" tIns="0" rIns="0" bIns="0" rtlCol="0">
            <a:normAutofit fontScale="70000"/>
          </a:bodyPr>
          <a:p>
            <a:pPr algn="ctr"/>
            <a:r>
              <a:rPr kumimoji="1" lang="en-US" altLang="zh-CN" sz="3005" b="1" spc="300" dirty="0">
                <a:solidFill>
                  <a:schemeClr val="accent1"/>
                </a:solidFill>
                <a:latin typeface="+mn-ea"/>
                <a:cs typeface="+mj-lt"/>
              </a:rPr>
              <a:t>01</a:t>
            </a:r>
            <a:endParaRPr kumimoji="1" lang="en-US" altLang="zh-CN" sz="3005" b="1" spc="300" dirty="0">
              <a:solidFill>
                <a:schemeClr val="accent1"/>
              </a:solidFill>
              <a:latin typeface="+mn-ea"/>
              <a:cs typeface="+mj-lt"/>
            </a:endParaRPr>
          </a:p>
        </p:txBody>
      </p:sp>
      <p:sp>
        <p:nvSpPr>
          <p:cNvPr id="47" name="Freeform 5"/>
          <p:cNvSpPr/>
          <p:nvPr>
            <p:custDataLst>
              <p:tags r:id="rId11"/>
            </p:custDataLst>
          </p:nvPr>
        </p:nvSpPr>
        <p:spPr bwMode="auto">
          <a:xfrm flipH="1">
            <a:off x="6406416" y="2464568"/>
            <a:ext cx="698069" cy="549916"/>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4">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51" name="文本框 50"/>
          <p:cNvSpPr txBox="1"/>
          <p:nvPr>
            <p:custDataLst>
              <p:tags r:id="rId12"/>
            </p:custDataLst>
          </p:nvPr>
        </p:nvSpPr>
        <p:spPr>
          <a:xfrm flipH="1">
            <a:off x="6613625" y="2565012"/>
            <a:ext cx="422684" cy="341562"/>
          </a:xfrm>
          <a:prstGeom prst="rect">
            <a:avLst/>
          </a:prstGeom>
          <a:noFill/>
        </p:spPr>
        <p:txBody>
          <a:bodyPr wrap="square" lIns="0" tIns="0" rIns="0" bIns="0" rtlCol="0">
            <a:normAutofit fontScale="70000"/>
          </a:bodyPr>
          <a:p>
            <a:pPr lvl="0" algn="ctr">
              <a:buClrTx/>
              <a:buSzTx/>
              <a:buFontTx/>
            </a:pPr>
            <a:r>
              <a:rPr kumimoji="1" lang="en-US" altLang="zh-CN" sz="3005" b="1" spc="300" dirty="0">
                <a:solidFill>
                  <a:schemeClr val="accent2"/>
                </a:solidFill>
                <a:latin typeface="+mn-ea"/>
                <a:cs typeface="+mj-lt"/>
                <a:sym typeface="+mn-ea"/>
              </a:rPr>
              <a:t>02</a:t>
            </a:r>
            <a:endParaRPr kumimoji="1" lang="en-US" altLang="zh-CN" sz="3005" b="1" spc="300" dirty="0">
              <a:solidFill>
                <a:schemeClr val="accent2"/>
              </a:solidFill>
              <a:latin typeface="+mn-ea"/>
              <a:cs typeface="+mj-lt"/>
              <a:sym typeface="+mn-ea"/>
            </a:endParaRPr>
          </a:p>
        </p:txBody>
      </p:sp>
      <p:sp>
        <p:nvSpPr>
          <p:cNvPr id="19" name="矩形: 圆角 13"/>
          <p:cNvSpPr/>
          <p:nvPr>
            <p:custDataLst>
              <p:tags r:id="rId13"/>
            </p:custDataLst>
          </p:nvPr>
        </p:nvSpPr>
        <p:spPr>
          <a:xfrm>
            <a:off x="1053413" y="3615804"/>
            <a:ext cx="2880227" cy="939297"/>
          </a:xfrm>
          <a:prstGeom prst="roundRect">
            <a:avLst>
              <a:gd name="adj" fmla="val 12425"/>
            </a:avLst>
          </a:prstGeom>
          <a:solidFill>
            <a:schemeClr val="accent3"/>
          </a:solidFill>
          <a:ln>
            <a:solidFill>
              <a:schemeClr val="bg1"/>
            </a:solidFill>
          </a:ln>
          <a:effectLst>
            <a:outerShdw blurRad="190500" sx="102000" sy="102000" algn="ctr" rotWithShape="0">
              <a:schemeClr val="accent3">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05">
              <a:latin typeface="+mn-ea"/>
            </a:endParaRPr>
          </a:p>
        </p:txBody>
      </p:sp>
      <p:sp>
        <p:nvSpPr>
          <p:cNvPr id="20" name="Freeform 5"/>
          <p:cNvSpPr/>
          <p:nvPr>
            <p:custDataLst>
              <p:tags r:id="rId14"/>
            </p:custDataLst>
          </p:nvPr>
        </p:nvSpPr>
        <p:spPr bwMode="auto">
          <a:xfrm>
            <a:off x="1049901" y="3612293"/>
            <a:ext cx="698069" cy="549916"/>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2">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29" name="文本框 28"/>
          <p:cNvSpPr txBox="1"/>
          <p:nvPr>
            <p:custDataLst>
              <p:tags r:id="rId15"/>
            </p:custDataLst>
          </p:nvPr>
        </p:nvSpPr>
        <p:spPr>
          <a:xfrm>
            <a:off x="1738957" y="3723623"/>
            <a:ext cx="1979355" cy="722832"/>
          </a:xfrm>
          <a:prstGeom prst="rect">
            <a:avLst/>
          </a:prstGeom>
          <a:noFill/>
        </p:spPr>
        <p:txBody>
          <a:bodyPr vert="horz" wrap="square" lIns="76381" tIns="38190" rIns="76381" bIns="38190" rtlCol="0" anchor="ctr" anchorCtr="0">
            <a:noAutofit/>
          </a:bodyPr>
          <a:p>
            <a:pPr lvl="0" algn="l">
              <a:lnSpc>
                <a:spcPct val="130000"/>
              </a:lnSpc>
              <a:spcBef>
                <a:spcPts val="0"/>
              </a:spcBef>
              <a:spcAft>
                <a:spcPts val="0"/>
              </a:spcAft>
              <a:buClrTx/>
              <a:buSzTx/>
              <a:buFontTx/>
            </a:pPr>
            <a:r>
              <a:rPr lang="zh-CN" altLang="en-US" sz="1000" spc="150" dirty="0">
                <a:solidFill>
                  <a:srgbClr val="FFFFFF"/>
                </a:solidFill>
                <a:latin typeface="+mn-ea"/>
                <a:sym typeface="+mn-ea"/>
              </a:rPr>
              <a:t>只有每个企业都最大限度地创造利润，整个社会的财富才可能实现最大化，从而带来社会的进步和发展。</a:t>
            </a:r>
            <a:endParaRPr lang="zh-CN" altLang="en-US" sz="1000" spc="150" dirty="0">
              <a:solidFill>
                <a:srgbClr val="FFFFFF"/>
              </a:solidFill>
              <a:latin typeface="+mn-ea"/>
              <a:sym typeface="+mn-ea"/>
            </a:endParaRPr>
          </a:p>
        </p:txBody>
      </p:sp>
      <p:sp>
        <p:nvSpPr>
          <p:cNvPr id="43" name="文本框 42"/>
          <p:cNvSpPr txBox="1"/>
          <p:nvPr>
            <p:custDataLst>
              <p:tags r:id="rId16"/>
            </p:custDataLst>
          </p:nvPr>
        </p:nvSpPr>
        <p:spPr>
          <a:xfrm>
            <a:off x="1109254" y="3723623"/>
            <a:ext cx="422684" cy="341562"/>
          </a:xfrm>
          <a:prstGeom prst="rect">
            <a:avLst/>
          </a:prstGeom>
          <a:noFill/>
        </p:spPr>
        <p:txBody>
          <a:bodyPr wrap="square" lIns="0" tIns="0" rIns="0" bIns="0" rtlCol="0">
            <a:normAutofit fontScale="70000"/>
          </a:bodyPr>
          <a:p>
            <a:pPr lvl="0" algn="ctr">
              <a:buClrTx/>
              <a:buSzTx/>
              <a:buFontTx/>
            </a:pPr>
            <a:r>
              <a:rPr kumimoji="1" lang="en-US" altLang="zh-CN" sz="3005" b="1" spc="300" dirty="0">
                <a:solidFill>
                  <a:schemeClr val="accent3"/>
                </a:solidFill>
                <a:latin typeface="+mn-ea"/>
                <a:cs typeface="+mj-lt"/>
                <a:sym typeface="+mn-ea"/>
              </a:rPr>
              <a:t>03</a:t>
            </a:r>
            <a:endParaRPr kumimoji="1" lang="en-US" altLang="zh-CN" sz="3005" b="1" spc="300" dirty="0">
              <a:solidFill>
                <a:schemeClr val="accent3"/>
              </a:solidFill>
              <a:latin typeface="+mn-ea"/>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任务1.2 企业财务管理的目标</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699770"/>
            <a:ext cx="7839075" cy="1143000"/>
          </a:xfrm>
          <a:prstGeom prst="rect">
            <a:avLst/>
          </a:prstGeom>
          <a:noFill/>
        </p:spPr>
        <p:txBody>
          <a:bodyPr wrap="square" rtlCol="0" anchor="t">
            <a:spAutoFit/>
          </a:bodyPr>
          <a:p>
            <a:pPr algn="just">
              <a:lnSpc>
                <a:spcPct val="120000"/>
              </a:lnSpc>
            </a:pPr>
            <a:r>
              <a:rPr lang="zh-CN" altLang="en-US">
                <a:latin typeface="+mn-ea"/>
                <a:cs typeface="+mn-ea"/>
              </a:rPr>
              <a:t>利润最大化目标的主要</a:t>
            </a:r>
            <a:r>
              <a:rPr lang="zh-CN" altLang="en-US" b="1">
                <a:solidFill>
                  <a:srgbClr val="FF0000"/>
                </a:solidFill>
                <a:latin typeface="+mn-ea"/>
                <a:cs typeface="+mn-ea"/>
              </a:rPr>
              <a:t>优点</a:t>
            </a:r>
            <a:r>
              <a:rPr lang="zh-CN" altLang="en-US">
                <a:latin typeface="+mn-ea"/>
                <a:cs typeface="+mn-ea"/>
              </a:rPr>
              <a:t>：</a:t>
            </a:r>
            <a:endParaRPr lang="zh-CN" altLang="en-US">
              <a:latin typeface="+mn-ea"/>
              <a:cs typeface="+mn-ea"/>
            </a:endParaRPr>
          </a:p>
          <a:p>
            <a:pPr algn="just">
              <a:lnSpc>
                <a:spcPct val="130000"/>
              </a:lnSpc>
            </a:pPr>
            <a:r>
              <a:rPr lang="zh-CN" altLang="en-US">
                <a:latin typeface="+mn-ea"/>
                <a:cs typeface="+mn-ea"/>
              </a:rPr>
              <a:t>　　企业追求利润最大化，就必须讲求经济核算，加强管理，改进技术，提高劳动生产率，降低产品成本。</a:t>
            </a:r>
            <a:endParaRPr lang="zh-CN" altLang="en-US">
              <a:latin typeface="+mn-ea"/>
              <a:cs typeface="+mn-ea"/>
            </a:endParaRPr>
          </a:p>
        </p:txBody>
      </p:sp>
      <p:sp>
        <p:nvSpPr>
          <p:cNvPr id="5" name="文本框 4"/>
          <p:cNvSpPr txBox="1"/>
          <p:nvPr>
            <p:custDataLst>
              <p:tags r:id="rId5"/>
            </p:custDataLst>
          </p:nvPr>
        </p:nvSpPr>
        <p:spPr>
          <a:xfrm>
            <a:off x="611505" y="1931035"/>
            <a:ext cx="7839075" cy="1862455"/>
          </a:xfrm>
          <a:prstGeom prst="rect">
            <a:avLst/>
          </a:prstGeom>
          <a:noFill/>
        </p:spPr>
        <p:txBody>
          <a:bodyPr wrap="square" rtlCol="0" anchor="t">
            <a:spAutoFit/>
          </a:bodyPr>
          <a:p>
            <a:pPr algn="just">
              <a:lnSpc>
                <a:spcPct val="120000"/>
              </a:lnSpc>
            </a:pPr>
            <a:r>
              <a:rPr lang="zh-CN" altLang="en-US">
                <a:latin typeface="+mn-ea"/>
                <a:cs typeface="+mn-ea"/>
              </a:rPr>
              <a:t>以利润最大化作为财务管理目标存在的</a:t>
            </a:r>
            <a:r>
              <a:rPr lang="zh-CN" altLang="en-US" b="1">
                <a:solidFill>
                  <a:srgbClr val="FF0000"/>
                </a:solidFill>
                <a:latin typeface="+mn-ea"/>
                <a:cs typeface="+mn-ea"/>
              </a:rPr>
              <a:t>缺陷</a:t>
            </a:r>
            <a:r>
              <a:rPr lang="zh-CN" altLang="en-US">
                <a:latin typeface="+mn-ea"/>
                <a:cs typeface="+mn-ea"/>
              </a:rPr>
              <a:t>：</a:t>
            </a:r>
            <a:endParaRPr lang="zh-CN" altLang="en-US">
              <a:latin typeface="+mn-ea"/>
              <a:cs typeface="+mn-ea"/>
            </a:endParaRPr>
          </a:p>
          <a:p>
            <a:pPr algn="just">
              <a:lnSpc>
                <a:spcPct val="130000"/>
              </a:lnSpc>
            </a:pPr>
            <a:r>
              <a:rPr lang="zh-CN" altLang="en-US">
                <a:latin typeface="+mn-ea"/>
                <a:cs typeface="+mn-ea"/>
              </a:rPr>
              <a:t>　　（1）没有考虑利润实现时间和资金时间价值。</a:t>
            </a:r>
            <a:endParaRPr lang="zh-CN" altLang="en-US">
              <a:latin typeface="+mn-ea"/>
              <a:cs typeface="+mn-ea"/>
            </a:endParaRPr>
          </a:p>
          <a:p>
            <a:pPr algn="just">
              <a:lnSpc>
                <a:spcPct val="130000"/>
              </a:lnSpc>
            </a:pPr>
            <a:r>
              <a:rPr lang="zh-CN" altLang="en-US">
                <a:latin typeface="+mn-ea"/>
                <a:cs typeface="+mn-ea"/>
              </a:rPr>
              <a:t>　　（2）没有考虑风险问题。</a:t>
            </a:r>
            <a:endParaRPr lang="zh-CN" altLang="en-US">
              <a:latin typeface="+mn-ea"/>
              <a:cs typeface="+mn-ea"/>
            </a:endParaRPr>
          </a:p>
          <a:p>
            <a:pPr algn="just">
              <a:lnSpc>
                <a:spcPct val="130000"/>
              </a:lnSpc>
            </a:pPr>
            <a:r>
              <a:rPr lang="zh-CN" altLang="en-US">
                <a:latin typeface="+mn-ea"/>
                <a:cs typeface="+mn-ea"/>
              </a:rPr>
              <a:t>　　（3）没有反映创造的利润与投入资本之间的关系。</a:t>
            </a:r>
            <a:endParaRPr lang="zh-CN" altLang="en-US">
              <a:latin typeface="+mn-ea"/>
              <a:cs typeface="+mn-ea"/>
            </a:endParaRPr>
          </a:p>
          <a:p>
            <a:pPr algn="just">
              <a:lnSpc>
                <a:spcPct val="130000"/>
              </a:lnSpc>
            </a:pPr>
            <a:r>
              <a:rPr lang="zh-CN" altLang="en-US">
                <a:latin typeface="+mn-ea"/>
                <a:cs typeface="+mn-ea"/>
              </a:rPr>
              <a:t>　　（4）可能导致企业短期财务决策倾向，影响企业长远发展。</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任务1.2 企业财务管理的目标</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1" name="组合 10"/>
          <p:cNvGrpSpPr/>
          <p:nvPr/>
        </p:nvGrpSpPr>
        <p:grpSpPr>
          <a:xfrm>
            <a:off x="611505" y="731520"/>
            <a:ext cx="7839075" cy="822325"/>
            <a:chOff x="963" y="1943"/>
            <a:chExt cx="12345" cy="1295"/>
          </a:xfrm>
        </p:grpSpPr>
        <p:sp>
          <p:nvSpPr>
            <p:cNvPr id="5" name="文本框 4"/>
            <p:cNvSpPr txBox="1"/>
            <p:nvPr>
              <p:custDataLst>
                <p:tags r:id="rId4"/>
              </p:custDataLst>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企业价值最大化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custDataLst>
                <p:tags r:id="rId5"/>
              </p:custDataLst>
            </p:nvPr>
          </p:nvSpPr>
          <p:spPr>
            <a:xfrm>
              <a:off x="963" y="2571"/>
              <a:ext cx="12345" cy="667"/>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企业价值最大化是指企业财务管理行为以实现企业的价值最大为目标。</a:t>
              </a:r>
              <a:endParaRPr lang="zh-CN" altLang="en-US">
                <a:latin typeface="+mn-ea"/>
                <a:cs typeface="+mn-ea"/>
              </a:endParaRPr>
            </a:p>
          </p:txBody>
        </p:sp>
      </p:grpSp>
      <p:sp>
        <p:nvSpPr>
          <p:cNvPr id="7" name="文本框 6"/>
          <p:cNvSpPr txBox="1"/>
          <p:nvPr>
            <p:custDataLst>
              <p:tags r:id="rId6"/>
            </p:custDataLst>
          </p:nvPr>
        </p:nvSpPr>
        <p:spPr>
          <a:xfrm>
            <a:off x="611505" y="1500505"/>
            <a:ext cx="7839075" cy="423545"/>
          </a:xfrm>
          <a:prstGeom prst="rect">
            <a:avLst/>
          </a:prstGeom>
          <a:noFill/>
        </p:spPr>
        <p:txBody>
          <a:bodyPr wrap="square" rtlCol="0" anchor="t">
            <a:spAutoFit/>
          </a:bodyPr>
          <a:p>
            <a:pPr algn="just">
              <a:lnSpc>
                <a:spcPct val="120000"/>
              </a:lnSpc>
            </a:pPr>
            <a:r>
              <a:rPr lang="zh-CN" altLang="en-US">
                <a:latin typeface="+mn-ea"/>
                <a:cs typeface="+mn-ea"/>
              </a:rPr>
              <a:t>以企业价值最大化作为财务管理目标的</a:t>
            </a:r>
            <a:r>
              <a:rPr lang="zh-CN" altLang="en-US" b="1">
                <a:solidFill>
                  <a:srgbClr val="FF0000"/>
                </a:solidFill>
                <a:latin typeface="+mn-ea"/>
                <a:cs typeface="+mn-ea"/>
              </a:rPr>
              <a:t>优点</a:t>
            </a:r>
            <a:r>
              <a:rPr lang="zh-CN" altLang="en-US">
                <a:latin typeface="+mn-ea"/>
                <a:cs typeface="+mn-ea"/>
              </a:rPr>
              <a:t>：</a:t>
            </a:r>
            <a:endParaRPr lang="zh-CN" altLang="en-US">
              <a:latin typeface="+mn-ea"/>
              <a:cs typeface="+mn-ea"/>
            </a:endParaRPr>
          </a:p>
        </p:txBody>
      </p:sp>
      <p:sp>
        <p:nvSpPr>
          <p:cNvPr id="8" name="矩形: 圆角 2"/>
          <p:cNvSpPr/>
          <p:nvPr>
            <p:custDataLst>
              <p:tags r:id="rId7"/>
            </p:custDataLst>
          </p:nvPr>
        </p:nvSpPr>
        <p:spPr>
          <a:xfrm>
            <a:off x="912694" y="1989986"/>
            <a:ext cx="3390131" cy="1105587"/>
          </a:xfrm>
          <a:prstGeom prst="roundRect">
            <a:avLst>
              <a:gd name="adj" fmla="val 12425"/>
            </a:avLst>
          </a:prstGeom>
          <a:ln>
            <a:solidFill>
              <a:schemeClr val="bg1"/>
            </a:solidFill>
          </a:ln>
          <a:effectLst>
            <a:outerShdw blurRad="190500" sx="102000" sy="102000" algn="ctr" rotWithShape="0">
              <a:schemeClr val="accent1">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05">
              <a:latin typeface="+mn-ea"/>
            </a:endParaRPr>
          </a:p>
        </p:txBody>
      </p:sp>
      <p:sp>
        <p:nvSpPr>
          <p:cNvPr id="9" name="Freeform 5"/>
          <p:cNvSpPr/>
          <p:nvPr>
            <p:custDataLst>
              <p:tags r:id="rId8"/>
            </p:custDataLst>
          </p:nvPr>
        </p:nvSpPr>
        <p:spPr bwMode="auto">
          <a:xfrm>
            <a:off x="908973" y="1986266"/>
            <a:ext cx="821652" cy="647271"/>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1">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17" name="矩形: 圆角 16"/>
          <p:cNvSpPr/>
          <p:nvPr>
            <p:custDataLst>
              <p:tags r:id="rId9"/>
            </p:custDataLst>
          </p:nvPr>
        </p:nvSpPr>
        <p:spPr>
          <a:xfrm>
            <a:off x="4631425" y="1996600"/>
            <a:ext cx="3390131" cy="1105587"/>
          </a:xfrm>
          <a:prstGeom prst="roundRect">
            <a:avLst>
              <a:gd name="adj" fmla="val 12425"/>
            </a:avLst>
          </a:prstGeom>
          <a:solidFill>
            <a:schemeClr val="accent2"/>
          </a:solidFill>
          <a:ln>
            <a:solidFill>
              <a:schemeClr val="bg1"/>
            </a:solidFill>
          </a:ln>
          <a:effectLst>
            <a:outerShdw blurRad="190500" sx="102000" sy="102000" algn="ctr" rotWithShape="0">
              <a:schemeClr val="accent2">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505">
              <a:latin typeface="+mn-ea"/>
              <a:sym typeface="+mn-ea"/>
            </a:endParaRPr>
          </a:p>
        </p:txBody>
      </p:sp>
      <p:sp>
        <p:nvSpPr>
          <p:cNvPr id="25" name="文本框 24"/>
          <p:cNvSpPr txBox="1"/>
          <p:nvPr>
            <p:custDataLst>
              <p:tags r:id="rId10"/>
            </p:custDataLst>
          </p:nvPr>
        </p:nvSpPr>
        <p:spPr>
          <a:xfrm>
            <a:off x="1712990" y="2117306"/>
            <a:ext cx="2329772" cy="850799"/>
          </a:xfrm>
          <a:prstGeom prst="rect">
            <a:avLst/>
          </a:prstGeom>
          <a:noFill/>
        </p:spPr>
        <p:txBody>
          <a:bodyPr vert="horz" wrap="square" lIns="76381" tIns="38190" rIns="76381" bIns="38190" rtlCol="0" anchor="ctr" anchorCtr="0">
            <a:normAutofit fontScale="60000"/>
          </a:bodyPr>
          <a:p>
            <a:pPr lvl="0" algn="l">
              <a:lnSpc>
                <a:spcPct val="130000"/>
              </a:lnSpc>
              <a:spcBef>
                <a:spcPts val="0"/>
              </a:spcBef>
              <a:spcAft>
                <a:spcPts val="0"/>
              </a:spcAft>
              <a:buClrTx/>
              <a:buSzTx/>
              <a:buFontTx/>
            </a:pPr>
            <a:r>
              <a:rPr lang="zh-CN" altLang="en-US" sz="2005" spc="150" dirty="0">
                <a:solidFill>
                  <a:srgbClr val="FFFFFF"/>
                </a:solidFill>
                <a:latin typeface="+mn-ea"/>
                <a:sym typeface="+mn-ea"/>
              </a:rPr>
              <a:t>考虑了取得报酬的时间，并用时间价值的原理进行了计量。</a:t>
            </a:r>
            <a:endParaRPr lang="zh-CN" altLang="en-US" sz="2005" spc="150" dirty="0">
              <a:solidFill>
                <a:srgbClr val="FFFFFF"/>
              </a:solidFill>
              <a:latin typeface="+mn-ea"/>
              <a:sym typeface="+mn-ea"/>
            </a:endParaRPr>
          </a:p>
        </p:txBody>
      </p:sp>
      <p:sp>
        <p:nvSpPr>
          <p:cNvPr id="33" name="文本框 32"/>
          <p:cNvSpPr txBox="1"/>
          <p:nvPr>
            <p:custDataLst>
              <p:tags r:id="rId11"/>
            </p:custDataLst>
          </p:nvPr>
        </p:nvSpPr>
        <p:spPr>
          <a:xfrm>
            <a:off x="4935670" y="2117306"/>
            <a:ext cx="2329772" cy="850799"/>
          </a:xfrm>
          <a:prstGeom prst="rect">
            <a:avLst/>
          </a:prstGeom>
          <a:noFill/>
        </p:spPr>
        <p:txBody>
          <a:bodyPr vert="horz" wrap="square" lIns="76381" tIns="38190" rIns="76381" bIns="38190" rtlCol="0" anchor="ctr" anchorCtr="0">
            <a:normAutofit fontScale="70000"/>
          </a:bodyPr>
          <a:p>
            <a:pPr lvl="0" algn="l">
              <a:lnSpc>
                <a:spcPct val="130000"/>
              </a:lnSpc>
              <a:spcBef>
                <a:spcPts val="0"/>
              </a:spcBef>
              <a:spcAft>
                <a:spcPts val="0"/>
              </a:spcAft>
              <a:buClrTx/>
              <a:buSzTx/>
              <a:buFontTx/>
            </a:pPr>
            <a:r>
              <a:rPr lang="zh-CN" altLang="en-US" sz="2005" spc="150" dirty="0">
                <a:solidFill>
                  <a:srgbClr val="FFFFFF"/>
                </a:solidFill>
                <a:latin typeface="+mn-ea"/>
                <a:sym typeface="+mn-ea"/>
              </a:rPr>
              <a:t>考虑了风险与报酬的关系。</a:t>
            </a:r>
            <a:endParaRPr lang="zh-CN" altLang="en-US" sz="2005" spc="150" dirty="0">
              <a:solidFill>
                <a:srgbClr val="FFFFFF"/>
              </a:solidFill>
              <a:latin typeface="+mn-ea"/>
              <a:sym typeface="+mn-ea"/>
            </a:endParaRPr>
          </a:p>
        </p:txBody>
      </p:sp>
      <p:sp>
        <p:nvSpPr>
          <p:cNvPr id="39" name="文本框 38"/>
          <p:cNvSpPr txBox="1"/>
          <p:nvPr>
            <p:custDataLst>
              <p:tags r:id="rId12"/>
            </p:custDataLst>
          </p:nvPr>
        </p:nvSpPr>
        <p:spPr>
          <a:xfrm>
            <a:off x="971807" y="2117306"/>
            <a:ext cx="497514" cy="402031"/>
          </a:xfrm>
          <a:prstGeom prst="rect">
            <a:avLst/>
          </a:prstGeom>
          <a:noFill/>
        </p:spPr>
        <p:txBody>
          <a:bodyPr wrap="square" lIns="0" tIns="0" rIns="0" bIns="0" rtlCol="0">
            <a:normAutofit fontScale="90000" lnSpcReduction="10000"/>
          </a:bodyPr>
          <a:p>
            <a:pPr algn="ctr"/>
            <a:r>
              <a:rPr kumimoji="1" lang="en-US" altLang="zh-CN" sz="3005" b="1" spc="300" dirty="0">
                <a:solidFill>
                  <a:schemeClr val="accent1"/>
                </a:solidFill>
                <a:latin typeface="+mn-ea"/>
                <a:cs typeface="+mj-lt"/>
              </a:rPr>
              <a:t>01</a:t>
            </a:r>
            <a:endParaRPr kumimoji="1" lang="en-US" altLang="zh-CN" sz="3005" b="1" spc="300" dirty="0">
              <a:solidFill>
                <a:schemeClr val="accent1"/>
              </a:solidFill>
              <a:latin typeface="+mn-ea"/>
              <a:cs typeface="+mj-lt"/>
            </a:endParaRPr>
          </a:p>
        </p:txBody>
      </p:sp>
      <p:sp>
        <p:nvSpPr>
          <p:cNvPr id="47" name="Freeform 5"/>
          <p:cNvSpPr/>
          <p:nvPr>
            <p:custDataLst>
              <p:tags r:id="rId13"/>
            </p:custDataLst>
          </p:nvPr>
        </p:nvSpPr>
        <p:spPr bwMode="auto">
          <a:xfrm flipH="1">
            <a:off x="7206758" y="1999080"/>
            <a:ext cx="821652" cy="647271"/>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4">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51" name="文本框 50"/>
          <p:cNvSpPr txBox="1"/>
          <p:nvPr>
            <p:custDataLst>
              <p:tags r:id="rId14"/>
            </p:custDataLst>
          </p:nvPr>
        </p:nvSpPr>
        <p:spPr>
          <a:xfrm flipH="1">
            <a:off x="7450650" y="2117306"/>
            <a:ext cx="497514" cy="402031"/>
          </a:xfrm>
          <a:prstGeom prst="rect">
            <a:avLst/>
          </a:prstGeom>
          <a:noFill/>
        </p:spPr>
        <p:txBody>
          <a:bodyPr wrap="square" lIns="0" tIns="0" rIns="0" bIns="0" rtlCol="0">
            <a:normAutofit fontScale="90000" lnSpcReduction="10000"/>
          </a:bodyPr>
          <a:p>
            <a:pPr lvl="0" algn="ctr">
              <a:buClrTx/>
              <a:buSzTx/>
              <a:buFontTx/>
            </a:pPr>
            <a:r>
              <a:rPr kumimoji="1" lang="en-US" altLang="zh-CN" sz="3005" b="1" spc="300" dirty="0">
                <a:solidFill>
                  <a:schemeClr val="accent2"/>
                </a:solidFill>
                <a:latin typeface="+mn-ea"/>
                <a:cs typeface="+mj-lt"/>
                <a:sym typeface="+mn-ea"/>
              </a:rPr>
              <a:t>02</a:t>
            </a:r>
            <a:endParaRPr kumimoji="1" lang="en-US" altLang="zh-CN" sz="3005" b="1" spc="300" dirty="0">
              <a:solidFill>
                <a:schemeClr val="accent2"/>
              </a:solidFill>
              <a:latin typeface="+mn-ea"/>
              <a:cs typeface="+mj-lt"/>
              <a:sym typeface="+mn-ea"/>
            </a:endParaRPr>
          </a:p>
        </p:txBody>
      </p:sp>
      <p:sp>
        <p:nvSpPr>
          <p:cNvPr id="14" name="矩形: 圆角 13"/>
          <p:cNvSpPr/>
          <p:nvPr>
            <p:custDataLst>
              <p:tags r:id="rId15"/>
            </p:custDataLst>
          </p:nvPr>
        </p:nvSpPr>
        <p:spPr>
          <a:xfrm>
            <a:off x="906080" y="3354127"/>
            <a:ext cx="3390131" cy="1105587"/>
          </a:xfrm>
          <a:prstGeom prst="roundRect">
            <a:avLst>
              <a:gd name="adj" fmla="val 12425"/>
            </a:avLst>
          </a:prstGeom>
          <a:solidFill>
            <a:schemeClr val="accent3"/>
          </a:solidFill>
          <a:ln>
            <a:solidFill>
              <a:schemeClr val="bg1"/>
            </a:solidFill>
          </a:ln>
          <a:effectLst>
            <a:outerShdw blurRad="190500" sx="102000" sy="102000" algn="ctr" rotWithShape="0">
              <a:schemeClr val="accent3">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05">
              <a:latin typeface="+mn-ea"/>
            </a:endParaRPr>
          </a:p>
        </p:txBody>
      </p:sp>
      <p:sp>
        <p:nvSpPr>
          <p:cNvPr id="15" name="Freeform 5"/>
          <p:cNvSpPr/>
          <p:nvPr>
            <p:custDataLst>
              <p:tags r:id="rId16"/>
            </p:custDataLst>
          </p:nvPr>
        </p:nvSpPr>
        <p:spPr bwMode="auto">
          <a:xfrm>
            <a:off x="901946" y="3349994"/>
            <a:ext cx="821652" cy="647271"/>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2">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20" name="矩形: 圆角 19"/>
          <p:cNvSpPr/>
          <p:nvPr>
            <p:custDataLst>
              <p:tags r:id="rId17"/>
            </p:custDataLst>
          </p:nvPr>
        </p:nvSpPr>
        <p:spPr>
          <a:xfrm>
            <a:off x="4624811" y="3361154"/>
            <a:ext cx="3390131" cy="1105587"/>
          </a:xfrm>
          <a:prstGeom prst="roundRect">
            <a:avLst>
              <a:gd name="adj" fmla="val 12425"/>
            </a:avLst>
          </a:prstGeom>
          <a:solidFill>
            <a:schemeClr val="accent4"/>
          </a:solidFill>
          <a:ln>
            <a:solidFill>
              <a:schemeClr val="bg1"/>
            </a:solidFill>
          </a:ln>
          <a:effectLst>
            <a:outerShdw blurRad="190500" sx="102000" sy="102000" algn="ctr" rotWithShape="0">
              <a:schemeClr val="accent4">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05">
              <a:latin typeface="+mn-ea"/>
            </a:endParaRPr>
          </a:p>
        </p:txBody>
      </p:sp>
      <p:sp>
        <p:nvSpPr>
          <p:cNvPr id="29" name="文本框 28"/>
          <p:cNvSpPr txBox="1"/>
          <p:nvPr>
            <p:custDataLst>
              <p:tags r:id="rId18"/>
            </p:custDataLst>
          </p:nvPr>
        </p:nvSpPr>
        <p:spPr>
          <a:xfrm>
            <a:off x="1712990" y="3481033"/>
            <a:ext cx="2329772" cy="850799"/>
          </a:xfrm>
          <a:prstGeom prst="rect">
            <a:avLst/>
          </a:prstGeom>
          <a:noFill/>
        </p:spPr>
        <p:txBody>
          <a:bodyPr vert="horz" wrap="square" lIns="76381" tIns="38190" rIns="76381" bIns="38190" rtlCol="0" anchor="ctr" anchorCtr="0">
            <a:noAutofit/>
          </a:bodyPr>
          <a:p>
            <a:pPr lvl="0" algn="l">
              <a:lnSpc>
                <a:spcPct val="130000"/>
              </a:lnSpc>
              <a:spcBef>
                <a:spcPts val="0"/>
              </a:spcBef>
              <a:spcAft>
                <a:spcPts val="0"/>
              </a:spcAft>
              <a:buClrTx/>
              <a:buSzTx/>
              <a:buFontTx/>
            </a:pPr>
            <a:r>
              <a:rPr lang="zh-CN" altLang="en-US" sz="1300" spc="150" dirty="0">
                <a:solidFill>
                  <a:srgbClr val="FFFFFF"/>
                </a:solidFill>
                <a:latin typeface="+mn-ea"/>
                <a:sym typeface="+mn-ea"/>
              </a:rPr>
              <a:t>将企业长期、稳定的发展和持续的获利能力放在首位，能克服企业在追求利润上的短期行为。</a:t>
            </a:r>
            <a:endParaRPr lang="zh-CN" altLang="en-US" sz="1300" spc="150" dirty="0">
              <a:solidFill>
                <a:srgbClr val="FFFFFF"/>
              </a:solidFill>
              <a:latin typeface="+mn-ea"/>
              <a:sym typeface="+mn-ea"/>
            </a:endParaRPr>
          </a:p>
        </p:txBody>
      </p:sp>
      <p:sp>
        <p:nvSpPr>
          <p:cNvPr id="37" name="文本框 36"/>
          <p:cNvSpPr txBox="1"/>
          <p:nvPr>
            <p:custDataLst>
              <p:tags r:id="rId19"/>
            </p:custDataLst>
          </p:nvPr>
        </p:nvSpPr>
        <p:spPr>
          <a:xfrm>
            <a:off x="4935670" y="3481033"/>
            <a:ext cx="2329772" cy="850799"/>
          </a:xfrm>
          <a:prstGeom prst="rect">
            <a:avLst/>
          </a:prstGeom>
          <a:noFill/>
        </p:spPr>
        <p:txBody>
          <a:bodyPr vert="horz" wrap="square" lIns="76381" tIns="38190" rIns="76381" bIns="38190" rtlCol="0" anchor="ctr" anchorCtr="0">
            <a:noAutofit/>
          </a:bodyPr>
          <a:p>
            <a:pPr lvl="0" algn="l">
              <a:lnSpc>
                <a:spcPct val="130000"/>
              </a:lnSpc>
              <a:spcBef>
                <a:spcPts val="0"/>
              </a:spcBef>
              <a:spcAft>
                <a:spcPts val="0"/>
              </a:spcAft>
              <a:buClrTx/>
              <a:buSzTx/>
              <a:buFontTx/>
            </a:pPr>
            <a:r>
              <a:rPr lang="zh-CN" altLang="en-US" sz="1300" spc="150" dirty="0">
                <a:solidFill>
                  <a:srgbClr val="FFFFFF"/>
                </a:solidFill>
                <a:latin typeface="+mn-ea"/>
                <a:sym typeface="+mn-ea"/>
              </a:rPr>
              <a:t>用价值代替价格，避免了过多外界市场因素的干扰，有效地规避了企业的短期</a:t>
            </a:r>
            <a:endParaRPr lang="zh-CN" altLang="en-US" sz="1300" spc="150" dirty="0">
              <a:solidFill>
                <a:srgbClr val="FFFFFF"/>
              </a:solidFill>
              <a:latin typeface="+mn-ea"/>
              <a:sym typeface="+mn-ea"/>
            </a:endParaRPr>
          </a:p>
          <a:p>
            <a:pPr lvl="0" algn="l">
              <a:lnSpc>
                <a:spcPct val="130000"/>
              </a:lnSpc>
              <a:spcBef>
                <a:spcPts val="0"/>
              </a:spcBef>
              <a:spcAft>
                <a:spcPts val="0"/>
              </a:spcAft>
              <a:buClrTx/>
              <a:buSzTx/>
              <a:buFontTx/>
            </a:pPr>
            <a:r>
              <a:rPr lang="zh-CN" altLang="en-US" sz="1300" spc="150" dirty="0">
                <a:solidFill>
                  <a:srgbClr val="FFFFFF"/>
                </a:solidFill>
                <a:latin typeface="+mn-ea"/>
                <a:sym typeface="+mn-ea"/>
              </a:rPr>
              <a:t>行为。</a:t>
            </a:r>
            <a:endParaRPr lang="zh-CN" altLang="en-US" sz="1300" spc="150" dirty="0">
              <a:solidFill>
                <a:srgbClr val="FFFFFF"/>
              </a:solidFill>
              <a:latin typeface="+mn-ea"/>
              <a:sym typeface="+mn-ea"/>
            </a:endParaRPr>
          </a:p>
        </p:txBody>
      </p:sp>
      <p:sp>
        <p:nvSpPr>
          <p:cNvPr id="43" name="文本框 42"/>
          <p:cNvSpPr txBox="1"/>
          <p:nvPr>
            <p:custDataLst>
              <p:tags r:id="rId20"/>
            </p:custDataLst>
          </p:nvPr>
        </p:nvSpPr>
        <p:spPr>
          <a:xfrm>
            <a:off x="971807" y="3481033"/>
            <a:ext cx="497514" cy="402031"/>
          </a:xfrm>
          <a:prstGeom prst="rect">
            <a:avLst/>
          </a:prstGeom>
          <a:noFill/>
        </p:spPr>
        <p:txBody>
          <a:bodyPr wrap="square" lIns="0" tIns="0" rIns="0" bIns="0" rtlCol="0">
            <a:normAutofit fontScale="90000" lnSpcReduction="10000"/>
          </a:bodyPr>
          <a:p>
            <a:pPr lvl="0" algn="ctr">
              <a:buClrTx/>
              <a:buSzTx/>
              <a:buFontTx/>
            </a:pPr>
            <a:r>
              <a:rPr kumimoji="1" lang="en-US" altLang="zh-CN" sz="3005" b="1" spc="300" dirty="0">
                <a:solidFill>
                  <a:schemeClr val="accent3"/>
                </a:solidFill>
                <a:latin typeface="+mn-ea"/>
                <a:cs typeface="+mj-lt"/>
                <a:sym typeface="+mn-ea"/>
              </a:rPr>
              <a:t>03</a:t>
            </a:r>
            <a:endParaRPr kumimoji="1" lang="en-US" altLang="zh-CN" sz="3005" b="1" spc="300" dirty="0">
              <a:solidFill>
                <a:schemeClr val="accent3"/>
              </a:solidFill>
              <a:latin typeface="+mn-ea"/>
              <a:cs typeface="+mj-lt"/>
              <a:sym typeface="+mn-ea"/>
            </a:endParaRPr>
          </a:p>
        </p:txBody>
      </p:sp>
      <p:sp>
        <p:nvSpPr>
          <p:cNvPr id="49" name="Freeform 5"/>
          <p:cNvSpPr/>
          <p:nvPr>
            <p:custDataLst>
              <p:tags r:id="rId21"/>
            </p:custDataLst>
          </p:nvPr>
        </p:nvSpPr>
        <p:spPr bwMode="auto">
          <a:xfrm flipH="1">
            <a:off x="7200144" y="3363635"/>
            <a:ext cx="821652" cy="647271"/>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5">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53" name="文本框 52"/>
          <p:cNvSpPr txBox="1"/>
          <p:nvPr>
            <p:custDataLst>
              <p:tags r:id="rId22"/>
            </p:custDataLst>
          </p:nvPr>
        </p:nvSpPr>
        <p:spPr>
          <a:xfrm flipH="1">
            <a:off x="7450650" y="3481033"/>
            <a:ext cx="497514" cy="402031"/>
          </a:xfrm>
          <a:prstGeom prst="rect">
            <a:avLst/>
          </a:prstGeom>
          <a:noFill/>
        </p:spPr>
        <p:txBody>
          <a:bodyPr wrap="square" lIns="0" tIns="0" rIns="0" bIns="0" rtlCol="0">
            <a:normAutofit fontScale="90000" lnSpcReduction="10000"/>
          </a:bodyPr>
          <a:p>
            <a:pPr lvl="0" algn="ctr">
              <a:buClrTx/>
              <a:buSzTx/>
              <a:buFontTx/>
            </a:pPr>
            <a:r>
              <a:rPr kumimoji="1" lang="en-US" altLang="zh-CN" sz="3005" b="1" spc="300" dirty="0">
                <a:solidFill>
                  <a:schemeClr val="accent4"/>
                </a:solidFill>
                <a:latin typeface="+mn-ea"/>
                <a:cs typeface="+mj-lt"/>
                <a:sym typeface="+mn-ea"/>
              </a:rPr>
              <a:t>04</a:t>
            </a:r>
            <a:endParaRPr kumimoji="1" lang="en-US" altLang="zh-CN" sz="3005" b="1" spc="300" dirty="0">
              <a:solidFill>
                <a:schemeClr val="accent4"/>
              </a:solidFill>
              <a:latin typeface="+mn-ea"/>
              <a:cs typeface="+mj-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任务1.2 企业财务管理的目标</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1" name="组合 10"/>
          <p:cNvGrpSpPr/>
          <p:nvPr/>
        </p:nvGrpSpPr>
        <p:grpSpPr>
          <a:xfrm>
            <a:off x="611505" y="731520"/>
            <a:ext cx="7839075" cy="822325"/>
            <a:chOff x="963" y="1943"/>
            <a:chExt cx="12345" cy="1295"/>
          </a:xfrm>
        </p:grpSpPr>
        <p:sp>
          <p:nvSpPr>
            <p:cNvPr id="5" name="文本框 4"/>
            <p:cNvSpPr txBox="1"/>
            <p:nvPr>
              <p:custDataLst>
                <p:tags r:id="rId4"/>
              </p:custDataLst>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股东财富最大化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custDataLst>
                <p:tags r:id="rId5"/>
              </p:custDataLst>
            </p:nvPr>
          </p:nvSpPr>
          <p:spPr>
            <a:xfrm>
              <a:off x="963" y="2571"/>
              <a:ext cx="12345" cy="667"/>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股东财富最大化是指企业财务管理以实现股东财富最大为目标。</a:t>
              </a:r>
              <a:endParaRPr lang="zh-CN" altLang="en-US">
                <a:latin typeface="+mn-ea"/>
                <a:cs typeface="+mn-ea"/>
              </a:endParaRPr>
            </a:p>
          </p:txBody>
        </p:sp>
      </p:grpSp>
      <p:sp>
        <p:nvSpPr>
          <p:cNvPr id="7" name="文本框 6"/>
          <p:cNvSpPr txBox="1"/>
          <p:nvPr>
            <p:custDataLst>
              <p:tags r:id="rId6"/>
            </p:custDataLst>
          </p:nvPr>
        </p:nvSpPr>
        <p:spPr>
          <a:xfrm>
            <a:off x="611505" y="1500505"/>
            <a:ext cx="7839075" cy="423545"/>
          </a:xfrm>
          <a:prstGeom prst="rect">
            <a:avLst/>
          </a:prstGeom>
          <a:noFill/>
        </p:spPr>
        <p:txBody>
          <a:bodyPr wrap="square" rtlCol="0" anchor="t">
            <a:spAutoFit/>
          </a:bodyPr>
          <a:p>
            <a:pPr algn="just">
              <a:lnSpc>
                <a:spcPct val="120000"/>
              </a:lnSpc>
            </a:pPr>
            <a:r>
              <a:rPr lang="zh-CN" altLang="en-US">
                <a:latin typeface="+mn-ea"/>
                <a:cs typeface="+mn-ea"/>
              </a:rPr>
              <a:t>与利润最大化相比，股东财富最大化的主要</a:t>
            </a:r>
            <a:r>
              <a:rPr lang="zh-CN" altLang="en-US" b="1">
                <a:solidFill>
                  <a:srgbClr val="FF0000"/>
                </a:solidFill>
                <a:latin typeface="+mn-ea"/>
                <a:cs typeface="+mn-ea"/>
              </a:rPr>
              <a:t>优点</a:t>
            </a:r>
            <a:r>
              <a:rPr lang="zh-CN" altLang="en-US">
                <a:latin typeface="+mn-ea"/>
                <a:cs typeface="+mn-ea"/>
              </a:rPr>
              <a:t>：</a:t>
            </a:r>
            <a:endParaRPr lang="zh-CN" altLang="en-US">
              <a:latin typeface="+mn-ea"/>
              <a:cs typeface="+mn-ea"/>
            </a:endParaRPr>
          </a:p>
        </p:txBody>
      </p:sp>
      <p:sp>
        <p:nvSpPr>
          <p:cNvPr id="8" name="矩形: 圆角 2"/>
          <p:cNvSpPr/>
          <p:nvPr>
            <p:custDataLst>
              <p:tags r:id="rId7"/>
            </p:custDataLst>
          </p:nvPr>
        </p:nvSpPr>
        <p:spPr>
          <a:xfrm>
            <a:off x="912694" y="1989986"/>
            <a:ext cx="3390131" cy="1105587"/>
          </a:xfrm>
          <a:prstGeom prst="roundRect">
            <a:avLst>
              <a:gd name="adj" fmla="val 12425"/>
            </a:avLst>
          </a:prstGeom>
          <a:ln>
            <a:solidFill>
              <a:schemeClr val="bg1"/>
            </a:solidFill>
          </a:ln>
          <a:effectLst>
            <a:outerShdw blurRad="190500" sx="102000" sy="102000" algn="ctr" rotWithShape="0">
              <a:schemeClr val="accent1">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05">
              <a:latin typeface="+mn-ea"/>
            </a:endParaRPr>
          </a:p>
        </p:txBody>
      </p:sp>
      <p:sp>
        <p:nvSpPr>
          <p:cNvPr id="9" name="Freeform 5"/>
          <p:cNvSpPr/>
          <p:nvPr>
            <p:custDataLst>
              <p:tags r:id="rId8"/>
            </p:custDataLst>
          </p:nvPr>
        </p:nvSpPr>
        <p:spPr bwMode="auto">
          <a:xfrm>
            <a:off x="908973" y="1986266"/>
            <a:ext cx="821652" cy="647271"/>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1">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17" name="矩形: 圆角 16"/>
          <p:cNvSpPr/>
          <p:nvPr>
            <p:custDataLst>
              <p:tags r:id="rId9"/>
            </p:custDataLst>
          </p:nvPr>
        </p:nvSpPr>
        <p:spPr>
          <a:xfrm>
            <a:off x="4631425" y="1996600"/>
            <a:ext cx="3390131" cy="1105587"/>
          </a:xfrm>
          <a:prstGeom prst="roundRect">
            <a:avLst>
              <a:gd name="adj" fmla="val 12425"/>
            </a:avLst>
          </a:prstGeom>
          <a:solidFill>
            <a:schemeClr val="accent2"/>
          </a:solidFill>
          <a:ln>
            <a:solidFill>
              <a:schemeClr val="bg1"/>
            </a:solidFill>
          </a:ln>
          <a:effectLst>
            <a:outerShdw blurRad="190500" sx="102000" sy="102000" algn="ctr" rotWithShape="0">
              <a:schemeClr val="accent2">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505">
              <a:latin typeface="+mn-ea"/>
              <a:sym typeface="+mn-ea"/>
            </a:endParaRPr>
          </a:p>
        </p:txBody>
      </p:sp>
      <p:sp>
        <p:nvSpPr>
          <p:cNvPr id="25" name="文本框 24"/>
          <p:cNvSpPr txBox="1"/>
          <p:nvPr>
            <p:custDataLst>
              <p:tags r:id="rId10"/>
            </p:custDataLst>
          </p:nvPr>
        </p:nvSpPr>
        <p:spPr>
          <a:xfrm>
            <a:off x="1712990" y="2117306"/>
            <a:ext cx="2329772" cy="850799"/>
          </a:xfrm>
          <a:prstGeom prst="rect">
            <a:avLst/>
          </a:prstGeom>
          <a:noFill/>
        </p:spPr>
        <p:txBody>
          <a:bodyPr vert="horz" wrap="square" lIns="76381" tIns="38190" rIns="76381" bIns="38190" rtlCol="0" anchor="ctr" anchorCtr="0">
            <a:normAutofit fontScale="60000"/>
          </a:bodyPr>
          <a:p>
            <a:pPr lvl="0" algn="l">
              <a:lnSpc>
                <a:spcPct val="130000"/>
              </a:lnSpc>
              <a:spcBef>
                <a:spcPts val="0"/>
              </a:spcBef>
              <a:spcAft>
                <a:spcPts val="0"/>
              </a:spcAft>
              <a:buClrTx/>
              <a:buSzTx/>
              <a:buFontTx/>
            </a:pPr>
            <a:r>
              <a:rPr lang="zh-CN" altLang="en-US" sz="2165" spc="150" dirty="0">
                <a:solidFill>
                  <a:srgbClr val="FFFFFF"/>
                </a:solidFill>
                <a:latin typeface="+mn-ea"/>
                <a:sym typeface="+mn-ea"/>
              </a:rPr>
              <a:t>考虑了风险因素，因为通常股价会对风险做出较敏感的反应。</a:t>
            </a:r>
            <a:endParaRPr lang="zh-CN" altLang="en-US" sz="2165" spc="150" dirty="0">
              <a:solidFill>
                <a:srgbClr val="FFFFFF"/>
              </a:solidFill>
              <a:latin typeface="+mn-ea"/>
              <a:sym typeface="+mn-ea"/>
            </a:endParaRPr>
          </a:p>
        </p:txBody>
      </p:sp>
      <p:sp>
        <p:nvSpPr>
          <p:cNvPr id="33" name="文本框 32"/>
          <p:cNvSpPr txBox="1"/>
          <p:nvPr>
            <p:custDataLst>
              <p:tags r:id="rId11"/>
            </p:custDataLst>
          </p:nvPr>
        </p:nvSpPr>
        <p:spPr>
          <a:xfrm>
            <a:off x="4935670" y="2117306"/>
            <a:ext cx="2329772" cy="850799"/>
          </a:xfrm>
          <a:prstGeom prst="rect">
            <a:avLst/>
          </a:prstGeom>
          <a:noFill/>
        </p:spPr>
        <p:txBody>
          <a:bodyPr vert="horz" wrap="square" lIns="76381" tIns="38190" rIns="76381" bIns="38190" rtlCol="0" anchor="ctr" anchorCtr="0">
            <a:normAutofit/>
          </a:bodyPr>
          <a:p>
            <a:pPr lvl="0" algn="l">
              <a:lnSpc>
                <a:spcPct val="130000"/>
              </a:lnSpc>
              <a:spcBef>
                <a:spcPts val="0"/>
              </a:spcBef>
              <a:spcAft>
                <a:spcPts val="0"/>
              </a:spcAft>
              <a:buClrTx/>
              <a:buSzTx/>
              <a:buFontTx/>
            </a:pPr>
            <a:r>
              <a:rPr lang="zh-CN" altLang="en-US" sz="1300" spc="150" dirty="0">
                <a:solidFill>
                  <a:srgbClr val="FFFFFF"/>
                </a:solidFill>
                <a:latin typeface="+mn-ea"/>
                <a:sym typeface="+mn-ea"/>
              </a:rPr>
              <a:t>在一定程度上能避免企业短期行为。</a:t>
            </a:r>
            <a:endParaRPr lang="zh-CN" altLang="en-US" sz="1300" spc="150" dirty="0">
              <a:solidFill>
                <a:srgbClr val="FFFFFF"/>
              </a:solidFill>
              <a:latin typeface="+mn-ea"/>
              <a:sym typeface="+mn-ea"/>
            </a:endParaRPr>
          </a:p>
        </p:txBody>
      </p:sp>
      <p:sp>
        <p:nvSpPr>
          <p:cNvPr id="39" name="文本框 38"/>
          <p:cNvSpPr txBox="1"/>
          <p:nvPr>
            <p:custDataLst>
              <p:tags r:id="rId12"/>
            </p:custDataLst>
          </p:nvPr>
        </p:nvSpPr>
        <p:spPr>
          <a:xfrm>
            <a:off x="971807" y="2117306"/>
            <a:ext cx="497514" cy="402031"/>
          </a:xfrm>
          <a:prstGeom prst="rect">
            <a:avLst/>
          </a:prstGeom>
          <a:noFill/>
        </p:spPr>
        <p:txBody>
          <a:bodyPr wrap="square" lIns="0" tIns="0" rIns="0" bIns="0" rtlCol="0">
            <a:normAutofit fontScale="90000" lnSpcReduction="10000"/>
          </a:bodyPr>
          <a:p>
            <a:pPr algn="ctr"/>
            <a:r>
              <a:rPr kumimoji="1" lang="en-US" altLang="zh-CN" sz="3005" b="1" spc="300" dirty="0">
                <a:solidFill>
                  <a:schemeClr val="accent1"/>
                </a:solidFill>
                <a:latin typeface="+mn-ea"/>
                <a:cs typeface="+mj-lt"/>
              </a:rPr>
              <a:t>01</a:t>
            </a:r>
            <a:endParaRPr kumimoji="1" lang="en-US" altLang="zh-CN" sz="3005" b="1" spc="300" dirty="0">
              <a:solidFill>
                <a:schemeClr val="accent1"/>
              </a:solidFill>
              <a:latin typeface="+mn-ea"/>
              <a:cs typeface="+mj-lt"/>
            </a:endParaRPr>
          </a:p>
        </p:txBody>
      </p:sp>
      <p:sp>
        <p:nvSpPr>
          <p:cNvPr id="47" name="Freeform 5"/>
          <p:cNvSpPr/>
          <p:nvPr>
            <p:custDataLst>
              <p:tags r:id="rId13"/>
            </p:custDataLst>
          </p:nvPr>
        </p:nvSpPr>
        <p:spPr bwMode="auto">
          <a:xfrm flipH="1">
            <a:off x="7206758" y="1999080"/>
            <a:ext cx="821652" cy="647271"/>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4">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51" name="文本框 50"/>
          <p:cNvSpPr txBox="1"/>
          <p:nvPr>
            <p:custDataLst>
              <p:tags r:id="rId14"/>
            </p:custDataLst>
          </p:nvPr>
        </p:nvSpPr>
        <p:spPr>
          <a:xfrm flipH="1">
            <a:off x="7450650" y="2117306"/>
            <a:ext cx="497514" cy="402031"/>
          </a:xfrm>
          <a:prstGeom prst="rect">
            <a:avLst/>
          </a:prstGeom>
          <a:noFill/>
        </p:spPr>
        <p:txBody>
          <a:bodyPr wrap="square" lIns="0" tIns="0" rIns="0" bIns="0" rtlCol="0">
            <a:normAutofit fontScale="90000" lnSpcReduction="10000"/>
          </a:bodyPr>
          <a:p>
            <a:pPr lvl="0" algn="ctr">
              <a:buClrTx/>
              <a:buSzTx/>
              <a:buFontTx/>
            </a:pPr>
            <a:r>
              <a:rPr kumimoji="1" lang="en-US" altLang="zh-CN" sz="3005" b="1" spc="300" dirty="0">
                <a:solidFill>
                  <a:schemeClr val="accent2"/>
                </a:solidFill>
                <a:latin typeface="+mn-ea"/>
                <a:cs typeface="+mj-lt"/>
                <a:sym typeface="+mn-ea"/>
              </a:rPr>
              <a:t>02</a:t>
            </a:r>
            <a:endParaRPr kumimoji="1" lang="en-US" altLang="zh-CN" sz="3005" b="1" spc="300" dirty="0">
              <a:solidFill>
                <a:schemeClr val="accent2"/>
              </a:solidFill>
              <a:latin typeface="+mn-ea"/>
              <a:cs typeface="+mj-lt"/>
              <a:sym typeface="+mn-ea"/>
            </a:endParaRPr>
          </a:p>
        </p:txBody>
      </p:sp>
      <p:sp>
        <p:nvSpPr>
          <p:cNvPr id="14" name="矩形: 圆角 13"/>
          <p:cNvSpPr/>
          <p:nvPr>
            <p:custDataLst>
              <p:tags r:id="rId15"/>
            </p:custDataLst>
          </p:nvPr>
        </p:nvSpPr>
        <p:spPr>
          <a:xfrm>
            <a:off x="906080" y="3354127"/>
            <a:ext cx="3390131" cy="1105587"/>
          </a:xfrm>
          <a:prstGeom prst="roundRect">
            <a:avLst>
              <a:gd name="adj" fmla="val 12425"/>
            </a:avLst>
          </a:prstGeom>
          <a:solidFill>
            <a:schemeClr val="accent3"/>
          </a:solidFill>
          <a:ln>
            <a:solidFill>
              <a:schemeClr val="bg1"/>
            </a:solidFill>
          </a:ln>
          <a:effectLst>
            <a:outerShdw blurRad="190500" sx="102000" sy="102000" algn="ctr" rotWithShape="0">
              <a:schemeClr val="accent3">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505">
              <a:latin typeface="+mn-ea"/>
            </a:endParaRPr>
          </a:p>
        </p:txBody>
      </p:sp>
      <p:sp>
        <p:nvSpPr>
          <p:cNvPr id="15" name="Freeform 5"/>
          <p:cNvSpPr/>
          <p:nvPr>
            <p:custDataLst>
              <p:tags r:id="rId16"/>
            </p:custDataLst>
          </p:nvPr>
        </p:nvSpPr>
        <p:spPr bwMode="auto">
          <a:xfrm>
            <a:off x="901946" y="3349994"/>
            <a:ext cx="821652" cy="647271"/>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2">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
        <p:nvSpPr>
          <p:cNvPr id="29" name="文本框 28"/>
          <p:cNvSpPr txBox="1"/>
          <p:nvPr>
            <p:custDataLst>
              <p:tags r:id="rId17"/>
            </p:custDataLst>
          </p:nvPr>
        </p:nvSpPr>
        <p:spPr>
          <a:xfrm>
            <a:off x="1712990" y="3481033"/>
            <a:ext cx="2329772" cy="850799"/>
          </a:xfrm>
          <a:prstGeom prst="rect">
            <a:avLst/>
          </a:prstGeom>
          <a:noFill/>
        </p:spPr>
        <p:txBody>
          <a:bodyPr vert="horz" wrap="square" lIns="76381" tIns="38190" rIns="76381" bIns="38190" rtlCol="0" anchor="ctr" anchorCtr="0">
            <a:noAutofit/>
          </a:bodyPr>
          <a:p>
            <a:pPr lvl="0" algn="l">
              <a:lnSpc>
                <a:spcPct val="130000"/>
              </a:lnSpc>
              <a:spcBef>
                <a:spcPts val="0"/>
              </a:spcBef>
              <a:spcAft>
                <a:spcPts val="0"/>
              </a:spcAft>
              <a:buClrTx/>
              <a:buSzTx/>
              <a:buFontTx/>
            </a:pPr>
            <a:r>
              <a:rPr lang="zh-CN" altLang="en-US" sz="1300" spc="150" dirty="0">
                <a:solidFill>
                  <a:srgbClr val="FFFFFF"/>
                </a:solidFill>
                <a:latin typeface="+mn-ea"/>
                <a:sym typeface="+mn-ea"/>
              </a:rPr>
              <a:t>对上市公司而言，股东财富最大化目标比较容易量化，便于考核和奖惩。</a:t>
            </a:r>
            <a:endParaRPr lang="zh-CN" altLang="en-US" sz="1300" spc="150" dirty="0">
              <a:solidFill>
                <a:srgbClr val="FFFFFF"/>
              </a:solidFill>
              <a:latin typeface="+mn-ea"/>
              <a:sym typeface="+mn-ea"/>
            </a:endParaRPr>
          </a:p>
        </p:txBody>
      </p:sp>
      <p:sp>
        <p:nvSpPr>
          <p:cNvPr id="37" name="文本框 36"/>
          <p:cNvSpPr txBox="1"/>
          <p:nvPr>
            <p:custDataLst>
              <p:tags r:id="rId18"/>
            </p:custDataLst>
          </p:nvPr>
        </p:nvSpPr>
        <p:spPr>
          <a:xfrm>
            <a:off x="4935670" y="3481033"/>
            <a:ext cx="2329772" cy="850799"/>
          </a:xfrm>
          <a:prstGeom prst="rect">
            <a:avLst/>
          </a:prstGeom>
          <a:noFill/>
        </p:spPr>
        <p:txBody>
          <a:bodyPr vert="horz" wrap="square" lIns="76381" tIns="38190" rIns="76381" bIns="38190" rtlCol="0" anchor="ctr" anchorCtr="0">
            <a:noAutofit/>
          </a:bodyPr>
          <a:p>
            <a:pPr lvl="0" algn="l">
              <a:lnSpc>
                <a:spcPct val="130000"/>
              </a:lnSpc>
              <a:spcBef>
                <a:spcPts val="0"/>
              </a:spcBef>
              <a:spcAft>
                <a:spcPts val="0"/>
              </a:spcAft>
              <a:buClrTx/>
              <a:buSzTx/>
              <a:buFontTx/>
            </a:pPr>
            <a:r>
              <a:rPr lang="zh-CN" altLang="en-US" sz="1300" spc="150" dirty="0">
                <a:solidFill>
                  <a:srgbClr val="FFFFFF"/>
                </a:solidFill>
                <a:latin typeface="+mn-ea"/>
                <a:sym typeface="+mn-ea"/>
              </a:rPr>
              <a:t>用价值代替价格，避免了过多外界市场因素的干扰，有效地规避了企业的短期</a:t>
            </a:r>
            <a:endParaRPr lang="zh-CN" altLang="en-US" sz="1300" spc="150" dirty="0">
              <a:solidFill>
                <a:srgbClr val="FFFFFF"/>
              </a:solidFill>
              <a:latin typeface="+mn-ea"/>
              <a:sym typeface="+mn-ea"/>
            </a:endParaRPr>
          </a:p>
          <a:p>
            <a:pPr lvl="0" algn="l">
              <a:lnSpc>
                <a:spcPct val="130000"/>
              </a:lnSpc>
              <a:spcBef>
                <a:spcPts val="0"/>
              </a:spcBef>
              <a:spcAft>
                <a:spcPts val="0"/>
              </a:spcAft>
              <a:buClrTx/>
              <a:buSzTx/>
              <a:buFontTx/>
            </a:pPr>
            <a:r>
              <a:rPr lang="zh-CN" altLang="en-US" sz="1300" spc="150" dirty="0">
                <a:solidFill>
                  <a:srgbClr val="FFFFFF"/>
                </a:solidFill>
                <a:latin typeface="+mn-ea"/>
                <a:sym typeface="+mn-ea"/>
              </a:rPr>
              <a:t>行为。</a:t>
            </a:r>
            <a:endParaRPr lang="zh-CN" altLang="en-US" sz="1300" spc="150" dirty="0">
              <a:solidFill>
                <a:srgbClr val="FFFFFF"/>
              </a:solidFill>
              <a:latin typeface="+mn-ea"/>
              <a:sym typeface="+mn-ea"/>
            </a:endParaRPr>
          </a:p>
        </p:txBody>
      </p:sp>
      <p:sp>
        <p:nvSpPr>
          <p:cNvPr id="43" name="文本框 42"/>
          <p:cNvSpPr txBox="1"/>
          <p:nvPr>
            <p:custDataLst>
              <p:tags r:id="rId19"/>
            </p:custDataLst>
          </p:nvPr>
        </p:nvSpPr>
        <p:spPr>
          <a:xfrm>
            <a:off x="971807" y="3481033"/>
            <a:ext cx="497514" cy="402031"/>
          </a:xfrm>
          <a:prstGeom prst="rect">
            <a:avLst/>
          </a:prstGeom>
          <a:noFill/>
        </p:spPr>
        <p:txBody>
          <a:bodyPr wrap="square" lIns="0" tIns="0" rIns="0" bIns="0" rtlCol="0">
            <a:normAutofit fontScale="90000" lnSpcReduction="10000"/>
          </a:bodyPr>
          <a:p>
            <a:pPr lvl="0" algn="ctr">
              <a:buClrTx/>
              <a:buSzTx/>
              <a:buFontTx/>
            </a:pPr>
            <a:r>
              <a:rPr kumimoji="1" lang="en-US" altLang="zh-CN" sz="3005" b="1" spc="300" dirty="0">
                <a:solidFill>
                  <a:schemeClr val="accent3"/>
                </a:solidFill>
                <a:latin typeface="+mn-ea"/>
                <a:cs typeface="+mj-lt"/>
                <a:sym typeface="+mn-ea"/>
              </a:rPr>
              <a:t>03</a:t>
            </a:r>
            <a:endParaRPr kumimoji="1" lang="en-US" altLang="zh-CN" sz="3005" b="1" spc="300" dirty="0">
              <a:solidFill>
                <a:schemeClr val="accent3"/>
              </a:solidFill>
              <a:latin typeface="+mn-ea"/>
              <a:cs typeface="+mj-lt"/>
              <a:sym typeface="+mn-ea"/>
            </a:endParaRPr>
          </a:p>
        </p:txBody>
      </p:sp>
      <p:sp>
        <p:nvSpPr>
          <p:cNvPr id="49" name="Freeform 5"/>
          <p:cNvSpPr/>
          <p:nvPr>
            <p:custDataLst>
              <p:tags r:id="rId20"/>
            </p:custDataLst>
          </p:nvPr>
        </p:nvSpPr>
        <p:spPr bwMode="auto">
          <a:xfrm flipH="1">
            <a:off x="7200144" y="3363635"/>
            <a:ext cx="821652" cy="647271"/>
          </a:xfrm>
          <a:custGeom>
            <a:avLst/>
            <a:gdLst>
              <a:gd name="T0" fmla="*/ 54 w 370"/>
              <a:gd name="T1" fmla="*/ 0 h 289"/>
              <a:gd name="T2" fmla="*/ 370 w 370"/>
              <a:gd name="T3" fmla="*/ 0 h 289"/>
              <a:gd name="T4" fmla="*/ 283 w 370"/>
              <a:gd name="T5" fmla="*/ 98 h 289"/>
              <a:gd name="T6" fmla="*/ 285 w 370"/>
              <a:gd name="T7" fmla="*/ 224 h 289"/>
              <a:gd name="T8" fmla="*/ 222 w 370"/>
              <a:gd name="T9" fmla="*/ 289 h 289"/>
              <a:gd name="T10" fmla="*/ 54 w 370"/>
              <a:gd name="T11" fmla="*/ 289 h 289"/>
              <a:gd name="T12" fmla="*/ 0 w 370"/>
              <a:gd name="T13" fmla="*/ 232 h 289"/>
              <a:gd name="T14" fmla="*/ 0 w 370"/>
              <a:gd name="T15" fmla="*/ 62 h 289"/>
              <a:gd name="T16" fmla="*/ 54 w 370"/>
              <a:gd name="T17"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0" h="289">
                <a:moveTo>
                  <a:pt x="54" y="0"/>
                </a:moveTo>
                <a:cubicBezTo>
                  <a:pt x="370" y="0"/>
                  <a:pt x="370" y="0"/>
                  <a:pt x="370" y="0"/>
                </a:cubicBezTo>
                <a:cubicBezTo>
                  <a:pt x="370" y="0"/>
                  <a:pt x="292" y="53"/>
                  <a:pt x="283" y="98"/>
                </a:cubicBezTo>
                <a:cubicBezTo>
                  <a:pt x="285" y="224"/>
                  <a:pt x="285" y="224"/>
                  <a:pt x="285" y="224"/>
                </a:cubicBezTo>
                <a:cubicBezTo>
                  <a:pt x="285" y="224"/>
                  <a:pt x="278" y="285"/>
                  <a:pt x="222" y="289"/>
                </a:cubicBezTo>
                <a:cubicBezTo>
                  <a:pt x="54" y="289"/>
                  <a:pt x="54" y="289"/>
                  <a:pt x="54" y="289"/>
                </a:cubicBezTo>
                <a:cubicBezTo>
                  <a:pt x="54" y="289"/>
                  <a:pt x="10" y="279"/>
                  <a:pt x="0" y="232"/>
                </a:cubicBezTo>
                <a:cubicBezTo>
                  <a:pt x="0" y="62"/>
                  <a:pt x="0" y="62"/>
                  <a:pt x="0" y="62"/>
                </a:cubicBezTo>
                <a:cubicBezTo>
                  <a:pt x="0" y="62"/>
                  <a:pt x="2" y="14"/>
                  <a:pt x="54" y="0"/>
                </a:cubicBezTo>
                <a:close/>
              </a:path>
            </a:pathLst>
          </a:custGeom>
          <a:solidFill>
            <a:srgbClr val="FFFFFF"/>
          </a:solidFill>
          <a:ln>
            <a:noFill/>
          </a:ln>
          <a:effectLst>
            <a:outerShdw blurRad="165100" sx="94000" sy="94000" algn="ctr" rotWithShape="0">
              <a:schemeClr val="accent5">
                <a:alpha val="22000"/>
              </a:schemeClr>
            </a:outerShdw>
          </a:effectLst>
        </p:spPr>
        <p:txBody>
          <a:bodyPr vert="horz" wrap="square" lIns="76381" tIns="38190" rIns="76381" bIns="38190" numCol="1" anchor="t" anchorCtr="0" compatLnSpc="1">
            <a:normAutofit/>
          </a:bodyPr>
          <a:p>
            <a:endParaRPr lang="zh-CN" altLang="en-US" sz="1505">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任务1.2 企业财务管理的目标</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custDataLst>
              <p:tags r:id="rId4"/>
            </p:custDataLst>
          </p:nvPr>
        </p:nvSpPr>
        <p:spPr>
          <a:xfrm>
            <a:off x="611505" y="711200"/>
            <a:ext cx="7839075" cy="423545"/>
          </a:xfrm>
          <a:prstGeom prst="rect">
            <a:avLst/>
          </a:prstGeom>
          <a:noFill/>
        </p:spPr>
        <p:txBody>
          <a:bodyPr wrap="square" rtlCol="0" anchor="t">
            <a:spAutoFit/>
          </a:bodyPr>
          <a:p>
            <a:pPr algn="just">
              <a:lnSpc>
                <a:spcPct val="120000"/>
              </a:lnSpc>
            </a:pPr>
            <a:r>
              <a:rPr lang="zh-CN" altLang="en-US">
                <a:latin typeface="+mn-ea"/>
                <a:cs typeface="+mn-ea"/>
              </a:rPr>
              <a:t>以股东财富最大化作为财务管理目标存在的</a:t>
            </a:r>
            <a:r>
              <a:rPr lang="zh-CN" altLang="en-US" b="1">
                <a:solidFill>
                  <a:srgbClr val="FF0000"/>
                </a:solidFill>
                <a:latin typeface="+mn-ea"/>
                <a:cs typeface="+mn-ea"/>
              </a:rPr>
              <a:t>缺点</a:t>
            </a:r>
            <a:r>
              <a:rPr lang="zh-CN" altLang="en-US">
                <a:latin typeface="+mn-ea"/>
                <a:cs typeface="+mn-ea"/>
              </a:rPr>
              <a:t>：</a:t>
            </a:r>
            <a:endParaRPr lang="zh-CN" altLang="en-US">
              <a:latin typeface="+mn-ea"/>
              <a:cs typeface="+mn-ea"/>
            </a:endParaRPr>
          </a:p>
        </p:txBody>
      </p:sp>
      <p:sp>
        <p:nvSpPr>
          <p:cNvPr id="16" name="圆角矩形 15"/>
          <p:cNvSpPr/>
          <p:nvPr>
            <p:custDataLst>
              <p:tags r:id="rId5"/>
            </p:custDataLst>
          </p:nvPr>
        </p:nvSpPr>
        <p:spPr>
          <a:xfrm>
            <a:off x="1353883" y="2990513"/>
            <a:ext cx="1464958" cy="333472"/>
          </a:xfrm>
          <a:prstGeom prst="roundRect">
            <a:avLst>
              <a:gd name="adj" fmla="val 50000"/>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r>
              <a:rPr lang="en-US" altLang="zh-CN" sz="1735" b="1" dirty="0">
                <a:latin typeface="+mn-ea"/>
                <a:cs typeface="+mn-ea"/>
                <a:sym typeface="+mn-ea"/>
              </a:rPr>
              <a:t>1</a:t>
            </a:r>
            <a:endParaRPr lang="en-US" altLang="zh-CN" sz="1735" b="1" dirty="0">
              <a:latin typeface="+mn-ea"/>
              <a:cs typeface="+mn-ea"/>
              <a:sym typeface="+mn-ea"/>
            </a:endParaRPr>
          </a:p>
        </p:txBody>
      </p:sp>
      <p:sp>
        <p:nvSpPr>
          <p:cNvPr id="12" name="文本框 11"/>
          <p:cNvSpPr txBox="1"/>
          <p:nvPr>
            <p:custDataLst>
              <p:tags r:id="rId6"/>
            </p:custDataLst>
          </p:nvPr>
        </p:nvSpPr>
        <p:spPr>
          <a:xfrm>
            <a:off x="1115695" y="3401695"/>
            <a:ext cx="1927860" cy="1163320"/>
          </a:xfrm>
          <a:prstGeom prst="rect">
            <a:avLst/>
          </a:prstGeom>
          <a:ln>
            <a:noFill/>
            <a:prstDash val="sysDash"/>
          </a:ln>
        </p:spPr>
        <p:txBody>
          <a:bodyPr vert="horz" wrap="square" lIns="0" tIns="0" rIns="0" bIns="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ctr">
              <a:lnSpc>
                <a:spcPct val="150000"/>
              </a:lnSpc>
              <a:buClrTx/>
              <a:buSzTx/>
              <a:buNone/>
            </a:pPr>
            <a:r>
              <a:rPr lang="zh-CN" altLang="en-US" sz="1200" spc="0" dirty="0">
                <a:ln>
                  <a:noFill/>
                  <a:prstDash val="sysDot"/>
                </a:ln>
                <a:solidFill>
                  <a:schemeClr val="tx1">
                    <a:lumMod val="85000"/>
                    <a:lumOff val="15000"/>
                  </a:schemeClr>
                </a:solidFill>
                <a:latin typeface="+mn-ea"/>
                <a:ea typeface="+mn-ea"/>
                <a:cs typeface="+mn-ea"/>
                <a:sym typeface="+mn-ea"/>
              </a:rPr>
              <a:t>通常只适用于上市公司，非上市公司难以应用，因为非上市公司无法像上市公司获得公司股价。</a:t>
            </a:r>
            <a:endParaRPr lang="zh-CN" altLang="en-US" sz="1200" spc="0" dirty="0">
              <a:ln>
                <a:noFill/>
                <a:prstDash val="sysDot"/>
              </a:ln>
              <a:solidFill>
                <a:schemeClr val="tx1">
                  <a:lumMod val="85000"/>
                  <a:lumOff val="15000"/>
                </a:schemeClr>
              </a:solidFill>
              <a:latin typeface="+mn-ea"/>
              <a:ea typeface="+mn-ea"/>
              <a:cs typeface="+mn-ea"/>
              <a:sym typeface="+mn-ea"/>
            </a:endParaRPr>
          </a:p>
        </p:txBody>
      </p:sp>
      <p:pic>
        <p:nvPicPr>
          <p:cNvPr id="13" name="图片 12"/>
          <p:cNvPicPr/>
          <p:nvPr>
            <p:custDataLst>
              <p:tags r:id="rId7"/>
            </p:custDataLst>
          </p:nvPr>
        </p:nvPicPr>
        <p:blipFill>
          <a:blip r:embed="rId8"/>
          <a:srcRect/>
          <a:stretch>
            <a:fillRect/>
          </a:stretch>
        </p:blipFill>
        <p:spPr>
          <a:xfrm>
            <a:off x="6036898" y="1376914"/>
            <a:ext cx="1464576" cy="1464576"/>
          </a:xfrm>
          <a:prstGeom prst="ellipse">
            <a:avLst/>
          </a:prstGeom>
          <a:ln w="9525" cap="flat" cmpd="sng" algn="ctr">
            <a:solidFill>
              <a:schemeClr val="dk1">
                <a:lumMod val="40000"/>
                <a:lumOff val="60000"/>
                <a:alpha val="50000"/>
              </a:schemeClr>
            </a:solidFill>
            <a:prstDash val="solid"/>
            <a:round/>
            <a:headEnd type="none" w="med" len="med"/>
            <a:tailEnd type="none" w="med" len="med"/>
          </a:ln>
        </p:spPr>
      </p:pic>
      <p:sp>
        <p:nvSpPr>
          <p:cNvPr id="20" name="圆角矩形 19"/>
          <p:cNvSpPr/>
          <p:nvPr>
            <p:custDataLst>
              <p:tags r:id="rId9"/>
            </p:custDataLst>
          </p:nvPr>
        </p:nvSpPr>
        <p:spPr>
          <a:xfrm>
            <a:off x="3699166" y="2990513"/>
            <a:ext cx="1464958" cy="333451"/>
          </a:xfrm>
          <a:prstGeom prst="roundRect">
            <a:avLst>
              <a:gd name="adj" fmla="val 50000"/>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r>
              <a:rPr lang="en-US" altLang="zh-CN" sz="1735" b="1" dirty="0">
                <a:latin typeface="+mn-ea"/>
                <a:cs typeface="+mn-ea"/>
                <a:sym typeface="+mn-ea"/>
              </a:rPr>
              <a:t>2</a:t>
            </a:r>
            <a:endParaRPr lang="en-US" altLang="zh-CN" sz="1735" b="1" dirty="0">
              <a:latin typeface="+mn-ea"/>
              <a:cs typeface="+mn-ea"/>
              <a:sym typeface="+mn-ea"/>
            </a:endParaRPr>
          </a:p>
        </p:txBody>
      </p:sp>
      <p:sp>
        <p:nvSpPr>
          <p:cNvPr id="27" name="文本框 26"/>
          <p:cNvSpPr txBox="1"/>
          <p:nvPr>
            <p:custDataLst>
              <p:tags r:id="rId10"/>
            </p:custDataLst>
          </p:nvPr>
        </p:nvSpPr>
        <p:spPr>
          <a:xfrm>
            <a:off x="3535680" y="3401695"/>
            <a:ext cx="1791970" cy="897890"/>
          </a:xfrm>
          <a:prstGeom prst="rect">
            <a:avLst/>
          </a:prstGeom>
          <a:ln>
            <a:noFill/>
            <a:prstDash val="sysDash"/>
          </a:ln>
        </p:spPr>
        <p:txBody>
          <a:bodyPr vert="horz" wrap="square" lIns="0" tIns="0" rIns="0" bIns="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ctr">
              <a:lnSpc>
                <a:spcPct val="150000"/>
              </a:lnSpc>
              <a:buClrTx/>
              <a:buSzTx/>
              <a:buNone/>
            </a:pPr>
            <a:r>
              <a:rPr lang="zh-CN" altLang="en-US" sz="1200" spc="0" dirty="0">
                <a:ln>
                  <a:noFill/>
                  <a:prstDash val="sysDot"/>
                </a:ln>
                <a:solidFill>
                  <a:schemeClr val="tx1">
                    <a:lumMod val="85000"/>
                    <a:lumOff val="15000"/>
                  </a:schemeClr>
                </a:solidFill>
                <a:latin typeface="+mn-ea"/>
                <a:ea typeface="+mn-ea"/>
                <a:cs typeface="+mn-ea"/>
                <a:sym typeface="+mn-ea"/>
              </a:rPr>
              <a:t>股价受众多因素影响，特别是企业外部的因素，有些还可能是非正常因素。</a:t>
            </a:r>
            <a:endParaRPr lang="zh-CN" altLang="en-US" sz="1200" spc="0" dirty="0">
              <a:ln>
                <a:noFill/>
                <a:prstDash val="sysDot"/>
              </a:ln>
              <a:solidFill>
                <a:schemeClr val="tx1">
                  <a:lumMod val="85000"/>
                  <a:lumOff val="15000"/>
                </a:schemeClr>
              </a:solidFill>
              <a:latin typeface="+mn-ea"/>
              <a:ea typeface="+mn-ea"/>
              <a:cs typeface="+mn-ea"/>
              <a:sym typeface="+mn-ea"/>
            </a:endParaRPr>
          </a:p>
        </p:txBody>
      </p:sp>
      <p:pic>
        <p:nvPicPr>
          <p:cNvPr id="97" name="图片 96"/>
          <p:cNvPicPr>
            <a:picLocks noChangeAspect="1"/>
          </p:cNvPicPr>
          <p:nvPr>
            <p:custDataLst>
              <p:tags r:id="rId11"/>
            </p:custDataLst>
          </p:nvPr>
        </p:nvPicPr>
        <p:blipFill rotWithShape="1">
          <a:blip r:embed="rId12"/>
          <a:srcRect l="-615"/>
          <a:stretch>
            <a:fillRect/>
          </a:stretch>
        </p:blipFill>
        <p:spPr>
          <a:xfrm>
            <a:off x="1354280" y="1376914"/>
            <a:ext cx="1464560" cy="1464576"/>
          </a:xfrm>
          <a:prstGeom prst="ellipse">
            <a:avLst/>
          </a:prstGeom>
          <a:ln w="9525" cap="flat" cmpd="sng" algn="ctr">
            <a:solidFill>
              <a:schemeClr val="dk1">
                <a:lumMod val="40000"/>
                <a:lumOff val="60000"/>
                <a:alpha val="50000"/>
              </a:schemeClr>
            </a:solidFill>
            <a:prstDash val="solid"/>
            <a:round/>
            <a:headEnd type="none" w="med" len="med"/>
            <a:tailEnd type="none" w="med" len="med"/>
          </a:ln>
        </p:spPr>
      </p:pic>
      <p:sp>
        <p:nvSpPr>
          <p:cNvPr id="18" name="圆角矩形 17"/>
          <p:cNvSpPr/>
          <p:nvPr>
            <p:custDataLst>
              <p:tags r:id="rId13"/>
            </p:custDataLst>
          </p:nvPr>
        </p:nvSpPr>
        <p:spPr>
          <a:xfrm>
            <a:off x="6036501" y="2990513"/>
            <a:ext cx="1465355" cy="333451"/>
          </a:xfrm>
          <a:prstGeom prst="roundRect">
            <a:avLst>
              <a:gd name="adj" fmla="val 50000"/>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r>
              <a:rPr lang="en-US" altLang="zh-CN" sz="1735" b="1">
                <a:latin typeface="+mn-ea"/>
                <a:cs typeface="+mn-ea"/>
                <a:sym typeface="+mn-ea"/>
              </a:rPr>
              <a:t>3</a:t>
            </a:r>
            <a:endParaRPr lang="en-US" altLang="zh-CN" sz="1735" b="1">
              <a:latin typeface="+mn-ea"/>
              <a:cs typeface="+mn-ea"/>
              <a:sym typeface="+mn-ea"/>
            </a:endParaRPr>
          </a:p>
        </p:txBody>
      </p:sp>
      <p:sp>
        <p:nvSpPr>
          <p:cNvPr id="31" name="文本框 30"/>
          <p:cNvSpPr txBox="1"/>
          <p:nvPr>
            <p:custDataLst>
              <p:tags r:id="rId14"/>
            </p:custDataLst>
          </p:nvPr>
        </p:nvSpPr>
        <p:spPr>
          <a:xfrm>
            <a:off x="5875020" y="3401695"/>
            <a:ext cx="1788795" cy="777875"/>
          </a:xfrm>
          <a:prstGeom prst="rect">
            <a:avLst/>
          </a:prstGeom>
          <a:ln>
            <a:noFill/>
            <a:prstDash val="sysDash"/>
          </a:ln>
        </p:spPr>
        <p:txBody>
          <a:bodyPr vert="horz" wrap="square" lIns="0" tIns="0" rIns="0" bIns="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ctr">
              <a:lnSpc>
                <a:spcPct val="150000"/>
              </a:lnSpc>
              <a:buClrTx/>
              <a:buSzTx/>
              <a:buNone/>
            </a:pPr>
            <a:r>
              <a:rPr lang="zh-CN" altLang="en-US" sz="1200" spc="0" dirty="0">
                <a:ln>
                  <a:noFill/>
                  <a:prstDash val="sysDot"/>
                </a:ln>
                <a:solidFill>
                  <a:schemeClr val="tx1">
                    <a:lumMod val="85000"/>
                    <a:lumOff val="15000"/>
                  </a:schemeClr>
                </a:solidFill>
                <a:latin typeface="+mn-ea"/>
                <a:ea typeface="+mn-ea"/>
                <a:cs typeface="+mn-ea"/>
                <a:sym typeface="+mn-ea"/>
              </a:rPr>
              <a:t>它强调得更多的是股东利益，而对其他相关者的利益重视不够。</a:t>
            </a:r>
            <a:endParaRPr lang="zh-CN" altLang="en-US" sz="1200" spc="0" dirty="0">
              <a:ln>
                <a:noFill/>
                <a:prstDash val="sysDot"/>
              </a:ln>
              <a:solidFill>
                <a:schemeClr val="tx1">
                  <a:lumMod val="85000"/>
                  <a:lumOff val="15000"/>
                </a:schemeClr>
              </a:solidFill>
              <a:latin typeface="+mn-ea"/>
              <a:ea typeface="+mn-ea"/>
              <a:cs typeface="+mn-ea"/>
              <a:sym typeface="+mn-ea"/>
            </a:endParaRPr>
          </a:p>
        </p:txBody>
      </p:sp>
      <p:pic>
        <p:nvPicPr>
          <p:cNvPr id="52" name="图片 51"/>
          <p:cNvPicPr>
            <a:picLocks noChangeAspect="1"/>
          </p:cNvPicPr>
          <p:nvPr>
            <p:custDataLst>
              <p:tags r:id="rId15"/>
            </p:custDataLst>
          </p:nvPr>
        </p:nvPicPr>
        <p:blipFill>
          <a:blip r:embed="rId16"/>
          <a:srcRect/>
          <a:stretch>
            <a:fillRect/>
          </a:stretch>
        </p:blipFill>
        <p:spPr>
          <a:xfrm>
            <a:off x="3699564" y="1376914"/>
            <a:ext cx="1464560" cy="1464576"/>
          </a:xfrm>
          <a:prstGeom prst="ellipse">
            <a:avLst/>
          </a:prstGeom>
          <a:ln w="9525" cap="flat" cmpd="sng" algn="ctr">
            <a:solidFill>
              <a:schemeClr val="dk1">
                <a:lumMod val="40000"/>
                <a:lumOff val="60000"/>
                <a:alpha val="50000"/>
              </a:schemeClr>
            </a:solidFill>
            <a:prstDash val="solid"/>
            <a:round/>
            <a:headEnd type="none" w="med" len="med"/>
            <a:tailEnd type="none" w="med" len="med"/>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任务1.2 企业财务管理的目标</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相关者利益最大化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custDataLst>
              <p:tags r:id="rId5"/>
            </p:custDataLst>
          </p:nvPr>
        </p:nvSpPr>
        <p:spPr>
          <a:xfrm>
            <a:off x="611505" y="926465"/>
            <a:ext cx="7839075" cy="423545"/>
          </a:xfrm>
          <a:prstGeom prst="rect">
            <a:avLst/>
          </a:prstGeom>
          <a:noFill/>
        </p:spPr>
        <p:txBody>
          <a:bodyPr wrap="square" rtlCol="0" anchor="t">
            <a:spAutoFit/>
          </a:bodyPr>
          <a:p>
            <a:pPr algn="just">
              <a:lnSpc>
                <a:spcPct val="120000"/>
              </a:lnSpc>
            </a:pPr>
            <a:r>
              <a:rPr lang="zh-CN" altLang="en-US">
                <a:latin typeface="+mn-ea"/>
                <a:cs typeface="+mn-ea"/>
              </a:rPr>
              <a:t>相关者利益最大化目标的具体内容包括如下几个方面：</a:t>
            </a:r>
            <a:endParaRPr lang="zh-CN" altLang="en-US">
              <a:latin typeface="+mn-ea"/>
              <a:cs typeface="+mn-ea"/>
            </a:endParaRPr>
          </a:p>
        </p:txBody>
      </p:sp>
      <p:sp>
        <p:nvSpPr>
          <p:cNvPr id="12" name="矩形 11"/>
          <p:cNvSpPr/>
          <p:nvPr>
            <p:custDataLst>
              <p:tags r:id="rId6"/>
            </p:custDataLst>
          </p:nvPr>
        </p:nvSpPr>
        <p:spPr>
          <a:xfrm>
            <a:off x="789264" y="1503792"/>
            <a:ext cx="3302663" cy="906344"/>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13" name="矩形 12"/>
          <p:cNvSpPr/>
          <p:nvPr>
            <p:custDataLst>
              <p:tags r:id="rId7"/>
            </p:custDataLst>
          </p:nvPr>
        </p:nvSpPr>
        <p:spPr>
          <a:xfrm>
            <a:off x="4634359" y="1503792"/>
            <a:ext cx="3302663" cy="906344"/>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16" name="矩形: 圆角 9"/>
          <p:cNvSpPr/>
          <p:nvPr>
            <p:custDataLst>
              <p:tags r:id="rId8"/>
            </p:custDataLst>
          </p:nvPr>
        </p:nvSpPr>
        <p:spPr>
          <a:xfrm>
            <a:off x="459685" y="1634250"/>
            <a:ext cx="645426" cy="64542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90000"/>
          </a:bodyPr>
          <a:lstStyle/>
          <a:p>
            <a:pPr algn="ctr"/>
            <a:r>
              <a:rPr lang="en-US" altLang="zh-CN" sz="3175" b="1">
                <a:latin typeface="+mn-ea"/>
              </a:rPr>
              <a:t>01</a:t>
            </a:r>
            <a:endParaRPr lang="en-US" altLang="zh-CN" sz="3175" b="1">
              <a:latin typeface="+mn-ea"/>
            </a:endParaRPr>
          </a:p>
        </p:txBody>
      </p:sp>
      <p:sp>
        <p:nvSpPr>
          <p:cNvPr id="18" name="矩形: 圆角 11"/>
          <p:cNvSpPr/>
          <p:nvPr>
            <p:custDataLst>
              <p:tags r:id="rId9"/>
            </p:custDataLst>
          </p:nvPr>
        </p:nvSpPr>
        <p:spPr>
          <a:xfrm>
            <a:off x="4300660" y="1634250"/>
            <a:ext cx="645426" cy="64542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90000"/>
          </a:bodyPr>
          <a:lstStyle/>
          <a:p>
            <a:pPr algn="ctr"/>
            <a:r>
              <a:rPr lang="en-US" altLang="zh-CN" sz="3175" b="1">
                <a:latin typeface="+mn-ea"/>
              </a:rPr>
              <a:t>02</a:t>
            </a:r>
            <a:endParaRPr lang="en-US" altLang="zh-CN" sz="3175" b="1">
              <a:latin typeface="+mn-ea"/>
            </a:endParaRPr>
          </a:p>
        </p:txBody>
      </p:sp>
      <p:sp>
        <p:nvSpPr>
          <p:cNvPr id="19" name="矩形 18"/>
          <p:cNvSpPr/>
          <p:nvPr>
            <p:custDataLst>
              <p:tags r:id="rId10"/>
            </p:custDataLst>
          </p:nvPr>
        </p:nvSpPr>
        <p:spPr>
          <a:xfrm>
            <a:off x="789264" y="2601017"/>
            <a:ext cx="3302663" cy="90634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20" name="矩形 19"/>
          <p:cNvSpPr/>
          <p:nvPr>
            <p:custDataLst>
              <p:tags r:id="rId11"/>
            </p:custDataLst>
          </p:nvPr>
        </p:nvSpPr>
        <p:spPr>
          <a:xfrm>
            <a:off x="4634359" y="2601017"/>
            <a:ext cx="3302663" cy="906344"/>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21" name="矩形: 圆角 10"/>
          <p:cNvSpPr/>
          <p:nvPr>
            <p:custDataLst>
              <p:tags r:id="rId12"/>
            </p:custDataLst>
          </p:nvPr>
        </p:nvSpPr>
        <p:spPr>
          <a:xfrm>
            <a:off x="459685" y="2731476"/>
            <a:ext cx="645426" cy="64542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90000"/>
          </a:bodyPr>
          <a:lstStyle/>
          <a:p>
            <a:pPr algn="ctr"/>
            <a:r>
              <a:rPr lang="en-US" altLang="zh-CN" sz="3175" b="1">
                <a:latin typeface="+mn-ea"/>
              </a:rPr>
              <a:t>03</a:t>
            </a:r>
            <a:endParaRPr lang="en-US" altLang="zh-CN" sz="3175" b="1">
              <a:latin typeface="+mn-ea"/>
            </a:endParaRPr>
          </a:p>
        </p:txBody>
      </p:sp>
      <p:sp>
        <p:nvSpPr>
          <p:cNvPr id="22" name="矩形: 圆角 12"/>
          <p:cNvSpPr/>
          <p:nvPr>
            <p:custDataLst>
              <p:tags r:id="rId13"/>
            </p:custDataLst>
          </p:nvPr>
        </p:nvSpPr>
        <p:spPr>
          <a:xfrm>
            <a:off x="4300660" y="2731476"/>
            <a:ext cx="645426" cy="64542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90000"/>
          </a:bodyPr>
          <a:lstStyle/>
          <a:p>
            <a:pPr algn="ctr"/>
            <a:r>
              <a:rPr lang="en-US" altLang="zh-CN" sz="3175" b="1">
                <a:latin typeface="+mn-ea"/>
              </a:rPr>
              <a:t>04</a:t>
            </a:r>
            <a:endParaRPr lang="en-US" altLang="zh-CN" sz="3175" b="1">
              <a:latin typeface="+mn-ea"/>
            </a:endParaRPr>
          </a:p>
        </p:txBody>
      </p:sp>
      <p:sp>
        <p:nvSpPr>
          <p:cNvPr id="28" name="TextBox 2"/>
          <p:cNvSpPr txBox="1"/>
          <p:nvPr>
            <p:custDataLst>
              <p:tags r:id="rId14"/>
            </p:custDataLst>
          </p:nvPr>
        </p:nvSpPr>
        <p:spPr>
          <a:xfrm>
            <a:off x="5217389" y="2619002"/>
            <a:ext cx="2689164" cy="860927"/>
          </a:xfrm>
          <a:prstGeom prst="rect">
            <a:avLst/>
          </a:prstGeom>
          <a:noFill/>
        </p:spPr>
        <p:txBody>
          <a:bodyPr wrap="square" lIns="80608" tIns="0" rIns="80608" bIns="40304"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关心本企业普通职工的利益，创造优美和谐的工作环境和提供合理恰当的福利待遇，培养职工长期努力为企业工作。</a:t>
            </a:r>
            <a:endParaRPr lang="zh-CN" altLang="en-US" sz="10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34" name="TextBox 2"/>
          <p:cNvSpPr txBox="1"/>
          <p:nvPr>
            <p:custDataLst>
              <p:tags r:id="rId15"/>
            </p:custDataLst>
          </p:nvPr>
        </p:nvSpPr>
        <p:spPr>
          <a:xfrm>
            <a:off x="1392578" y="2809294"/>
            <a:ext cx="2494276" cy="489792"/>
          </a:xfrm>
          <a:prstGeom prst="rect">
            <a:avLst/>
          </a:prstGeom>
          <a:noFill/>
        </p:spPr>
        <p:txBody>
          <a:bodyPr wrap="square" lIns="80608" tIns="0" rIns="80608" bIns="40304" rtlCol="0" anchor="ctr" anchorCtr="0">
            <a:normAutofit fontScale="2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40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强调对代理人即企业经营者的监督和控制，建立有效的激励机制，以便企业战略目标的顺利实施</a:t>
            </a:r>
            <a:r>
              <a:rPr lang="zh-CN" altLang="en-US" sz="4000" spc="150">
                <a:solidFill>
                  <a:schemeClr val="tx1">
                    <a:lumMod val="75000"/>
                    <a:lumOff val="25000"/>
                  </a:schemeClr>
                </a:solidFill>
                <a:latin typeface="Arial" panose="020B0604020202020204" pitchFamily="34" charset="0"/>
                <a:ea typeface="微软雅黑" panose="020B0503020204020204" pitchFamily="34" charset="-122"/>
                <a:cs typeface="微软雅黑" panose="020B0503020204020204" pitchFamily="34" charset="-122"/>
                <a:sym typeface="+mn-lt"/>
              </a:rPr>
              <a:t>。</a:t>
            </a:r>
            <a:endParaRPr lang="zh-CN" altLang="en-US" sz="4000" spc="150">
              <a:solidFill>
                <a:schemeClr val="tx1">
                  <a:lumMod val="75000"/>
                  <a:lumOff val="25000"/>
                </a:schemeClr>
              </a:solidFill>
              <a:latin typeface="Arial" panose="020B0604020202020204" pitchFamily="34" charset="0"/>
              <a:ea typeface="微软雅黑" panose="020B0503020204020204" pitchFamily="34" charset="-122"/>
              <a:cs typeface="微软雅黑" panose="020B0503020204020204" pitchFamily="34" charset="-122"/>
              <a:sym typeface="+mn-lt"/>
            </a:endParaRPr>
          </a:p>
        </p:txBody>
      </p:sp>
      <p:sp>
        <p:nvSpPr>
          <p:cNvPr id="35" name="TextBox 2"/>
          <p:cNvSpPr txBox="1"/>
          <p:nvPr>
            <p:custDataLst>
              <p:tags r:id="rId16"/>
            </p:custDataLst>
          </p:nvPr>
        </p:nvSpPr>
        <p:spPr>
          <a:xfrm>
            <a:off x="5217074" y="1712068"/>
            <a:ext cx="2494276" cy="489792"/>
          </a:xfrm>
          <a:prstGeom prst="rect">
            <a:avLst/>
          </a:prstGeom>
          <a:noFill/>
        </p:spPr>
        <p:txBody>
          <a:bodyPr wrap="square" lIns="80608" tIns="0" rIns="80608" bIns="40304"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强调股东的首要地位，并强调企业与股东之间的协调关系。</a:t>
            </a:r>
            <a:endPar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36" name="TextBox 2"/>
          <p:cNvSpPr txBox="1"/>
          <p:nvPr>
            <p:custDataLst>
              <p:tags r:id="rId17"/>
            </p:custDataLst>
          </p:nvPr>
        </p:nvSpPr>
        <p:spPr>
          <a:xfrm>
            <a:off x="1392578" y="1712068"/>
            <a:ext cx="2494276" cy="489792"/>
          </a:xfrm>
          <a:prstGeom prst="rect">
            <a:avLst/>
          </a:prstGeom>
          <a:noFill/>
        </p:spPr>
        <p:txBody>
          <a:bodyPr wrap="square" lIns="80608" tIns="0" rIns="80608" bIns="40304"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强调风险与报酬的均衡，将风险限制在企业可以承受的范围内。</a:t>
            </a:r>
            <a:endPar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03492"/>
            <a:ext cx="2853690" cy="583565"/>
          </a:xfrm>
          <a:prstGeom prst="rect">
            <a:avLst/>
          </a:prstGeom>
          <a:noFill/>
        </p:spPr>
        <p:txBody>
          <a:bodyPr wrap="none" rtlCol="0">
            <a:spAutoFit/>
          </a:bodyPr>
          <a:lstStyle/>
          <a:p>
            <a:pPr algn="l"/>
            <a:r>
              <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rPr>
              <a:t>财务管理概论</a:t>
            </a:r>
            <a:endPar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7" name="椭圆 56"/>
            <p:cNvSpPr/>
            <p:nvPr/>
          </p:nvSpPr>
          <p:spPr>
            <a:xfrm>
              <a:off x="2954361" y="2050800"/>
              <a:ext cx="1080000" cy="1080000"/>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8" name="TextBox 57"/>
            <p:cNvSpPr txBox="1"/>
            <p:nvPr/>
          </p:nvSpPr>
          <p:spPr>
            <a:xfrm>
              <a:off x="3335501" y="2183450"/>
              <a:ext cx="317716" cy="830997"/>
            </a:xfrm>
            <a:prstGeom prst="rect">
              <a:avLst/>
            </a:prstGeom>
            <a:noFill/>
          </p:spPr>
          <p:txBody>
            <a:bodyPr wrap="none" rtlCol="0">
              <a:spAutoFit/>
            </a:bodyPr>
            <a:lstStyle/>
            <a:p>
              <a:pPr algn="ctr"/>
              <a:r>
                <a:rPr lang="en-US" altLang="zh-CN"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cxnSp>
        <p:nvCxnSpPr>
          <p:cNvPr id="59" name="直接连接符 58"/>
          <p:cNvCxnSpPr/>
          <p:nvPr/>
        </p:nvCxnSpPr>
        <p:spPr>
          <a:xfrm flipV="1">
            <a:off x="4572000" y="1940239"/>
            <a:ext cx="0" cy="164020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16016" y="2397125"/>
            <a:ext cx="2436495" cy="1168400"/>
          </a:xfrm>
          <a:prstGeom prst="rect">
            <a:avLst/>
          </a:prstGeom>
          <a:noFill/>
        </p:spPr>
        <p:txBody>
          <a:bodyPr wrap="square" rtlCol="0">
            <a:spAutoFit/>
          </a:bodyPr>
          <a:lstStyle/>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任务1</a:t>
            </a:r>
            <a:r>
              <a:rPr lang="en-US" altLang="zh-CN"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1 企业与企业财务管理</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任务1</a:t>
            </a:r>
            <a:r>
              <a:rPr lang="en-US" altLang="zh-CN"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2 企业财务管理的目标</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任务1</a:t>
            </a:r>
            <a:r>
              <a:rPr lang="en-US" altLang="zh-CN"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3 理财环境</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任务1.4 资金的时间价值</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任务1.5 风险和收益</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ppt_x</p:attrName>
                                        </p:attrNameLst>
                                      </p:cBhvr>
                                      <p:tavLst>
                                        <p:tav tm="0">
                                          <p:val>
                                            <p:strVal val="#ppt_x-#ppt_w*1.125000"/>
                                          </p:val>
                                        </p:tav>
                                        <p:tav tm="100000">
                                          <p:val>
                                            <p:strVal val="#ppt_x"/>
                                          </p:val>
                                        </p:tav>
                                      </p:tavLst>
                                    </p:anim>
                                    <p:animEffect transition="in" filter="wipe(right)">
                                      <p:cBhvr>
                                        <p:cTn id="12" dur="500"/>
                                        <p:tgtEl>
                                          <p:spTgt spid="54"/>
                                        </p:tgtEl>
                                      </p:cBhvr>
                                    </p:animEffect>
                                  </p:childTnLst>
                                </p:cTn>
                              </p:par>
                              <p:par>
                                <p:cTn id="13" presetID="12" presetClass="entr" presetSubtype="2"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ppt_x</p:attrName>
                                        </p:attrNameLst>
                                      </p:cBhvr>
                                      <p:tavLst>
                                        <p:tav tm="0">
                                          <p:val>
                                            <p:strVal val="#ppt_x+#ppt_w*1.125000"/>
                                          </p:val>
                                        </p:tav>
                                        <p:tav tm="100000">
                                          <p:val>
                                            <p:strVal val="#ppt_x"/>
                                          </p:val>
                                        </p:tav>
                                      </p:tavLst>
                                    </p:anim>
                                    <p:animEffect transition="in" filter="wipe(left)">
                                      <p:cBhvr>
                                        <p:cTn id="16" dur="500"/>
                                        <p:tgtEl>
                                          <p:spTgt spid="5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任务1.2 企业财务管理的目标</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2" name="矩形 11"/>
          <p:cNvSpPr/>
          <p:nvPr>
            <p:custDataLst>
              <p:tags r:id="rId4"/>
            </p:custDataLst>
          </p:nvPr>
        </p:nvSpPr>
        <p:spPr>
          <a:xfrm>
            <a:off x="1007604" y="890467"/>
            <a:ext cx="3381195" cy="92789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13" name="矩形 12"/>
          <p:cNvSpPr/>
          <p:nvPr>
            <p:custDataLst>
              <p:tags r:id="rId5"/>
            </p:custDataLst>
          </p:nvPr>
        </p:nvSpPr>
        <p:spPr>
          <a:xfrm>
            <a:off x="4944130" y="890467"/>
            <a:ext cx="3381195" cy="927895"/>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16" name="矩形: 圆角 9"/>
          <p:cNvSpPr/>
          <p:nvPr>
            <p:custDataLst>
              <p:tags r:id="rId6"/>
            </p:custDataLst>
          </p:nvPr>
        </p:nvSpPr>
        <p:spPr>
          <a:xfrm>
            <a:off x="670188" y="1024028"/>
            <a:ext cx="660773" cy="6607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a:bodyPr>
          <a:lstStyle/>
          <a:p>
            <a:pPr algn="ctr"/>
            <a:r>
              <a:rPr lang="en-US" altLang="zh-CN" sz="3175" b="1">
                <a:latin typeface="+mn-ea"/>
              </a:rPr>
              <a:t>05</a:t>
            </a:r>
            <a:endParaRPr lang="en-US" altLang="zh-CN" sz="3175" b="1">
              <a:latin typeface="+mn-ea"/>
            </a:endParaRPr>
          </a:p>
        </p:txBody>
      </p:sp>
      <p:sp>
        <p:nvSpPr>
          <p:cNvPr id="18" name="矩形: 圆角 11"/>
          <p:cNvSpPr/>
          <p:nvPr>
            <p:custDataLst>
              <p:tags r:id="rId7"/>
            </p:custDataLst>
          </p:nvPr>
        </p:nvSpPr>
        <p:spPr>
          <a:xfrm>
            <a:off x="4602495" y="1024028"/>
            <a:ext cx="660773" cy="6607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a:bodyPr>
          <a:lstStyle/>
          <a:p>
            <a:pPr algn="ctr"/>
            <a:r>
              <a:rPr lang="en-US" altLang="zh-CN" sz="3175" b="1">
                <a:latin typeface="+mn-ea"/>
              </a:rPr>
              <a:t>06</a:t>
            </a:r>
            <a:endParaRPr lang="en-US" altLang="zh-CN" sz="3175" b="1">
              <a:latin typeface="+mn-ea"/>
            </a:endParaRPr>
          </a:p>
        </p:txBody>
      </p:sp>
      <p:sp>
        <p:nvSpPr>
          <p:cNvPr id="19" name="矩形 18"/>
          <p:cNvSpPr/>
          <p:nvPr>
            <p:custDataLst>
              <p:tags r:id="rId8"/>
            </p:custDataLst>
          </p:nvPr>
        </p:nvSpPr>
        <p:spPr>
          <a:xfrm>
            <a:off x="1007604" y="2013782"/>
            <a:ext cx="3381195" cy="927895"/>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20" name="矩形 19"/>
          <p:cNvSpPr/>
          <p:nvPr>
            <p:custDataLst>
              <p:tags r:id="rId9"/>
            </p:custDataLst>
          </p:nvPr>
        </p:nvSpPr>
        <p:spPr>
          <a:xfrm>
            <a:off x="4944130" y="2013782"/>
            <a:ext cx="3381195" cy="927895"/>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21" name="矩形: 圆角 10"/>
          <p:cNvSpPr/>
          <p:nvPr>
            <p:custDataLst>
              <p:tags r:id="rId10"/>
            </p:custDataLst>
          </p:nvPr>
        </p:nvSpPr>
        <p:spPr>
          <a:xfrm>
            <a:off x="670188" y="2147343"/>
            <a:ext cx="660773" cy="6607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a:bodyPr>
          <a:lstStyle/>
          <a:p>
            <a:pPr algn="ctr"/>
            <a:r>
              <a:rPr lang="en-US" altLang="zh-CN" sz="3175" b="1">
                <a:latin typeface="+mn-ea"/>
              </a:rPr>
              <a:t>07</a:t>
            </a:r>
            <a:endParaRPr lang="en-US" altLang="zh-CN" sz="3175" b="1">
              <a:latin typeface="+mn-ea"/>
            </a:endParaRPr>
          </a:p>
        </p:txBody>
      </p:sp>
      <p:sp>
        <p:nvSpPr>
          <p:cNvPr id="22" name="矩形: 圆角 12"/>
          <p:cNvSpPr/>
          <p:nvPr>
            <p:custDataLst>
              <p:tags r:id="rId11"/>
            </p:custDataLst>
          </p:nvPr>
        </p:nvSpPr>
        <p:spPr>
          <a:xfrm>
            <a:off x="4602495" y="2147343"/>
            <a:ext cx="660773" cy="6607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a:bodyPr>
          <a:lstStyle/>
          <a:p>
            <a:pPr algn="ctr"/>
            <a:r>
              <a:rPr lang="en-US" altLang="zh-CN" sz="3175" b="1">
                <a:latin typeface="+mn-ea"/>
              </a:rPr>
              <a:t>08</a:t>
            </a:r>
            <a:endParaRPr lang="en-US" altLang="zh-CN" sz="3175" b="1">
              <a:latin typeface="+mn-ea"/>
            </a:endParaRPr>
          </a:p>
        </p:txBody>
      </p:sp>
      <p:sp>
        <p:nvSpPr>
          <p:cNvPr id="28" name="TextBox 2"/>
          <p:cNvSpPr txBox="1"/>
          <p:nvPr>
            <p:custDataLst>
              <p:tags r:id="rId12"/>
            </p:custDataLst>
          </p:nvPr>
        </p:nvSpPr>
        <p:spPr>
          <a:xfrm>
            <a:off x="5541023" y="2032195"/>
            <a:ext cx="2753108" cy="881399"/>
          </a:xfrm>
          <a:prstGeom prst="rect">
            <a:avLst/>
          </a:prstGeom>
          <a:noFill/>
        </p:spPr>
        <p:txBody>
          <a:bodyPr wrap="square" lIns="80608" tIns="0" rIns="80608" bIns="40304"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0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保持与政府部门的良好关系。</a:t>
            </a:r>
            <a:endParaRPr lang="zh-CN" altLang="en-US" sz="10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34" name="TextBox 2"/>
          <p:cNvSpPr txBox="1"/>
          <p:nvPr>
            <p:custDataLst>
              <p:tags r:id="rId13"/>
            </p:custDataLst>
          </p:nvPr>
        </p:nvSpPr>
        <p:spPr>
          <a:xfrm>
            <a:off x="1625219" y="2147599"/>
            <a:ext cx="2553315" cy="729209"/>
          </a:xfrm>
          <a:prstGeom prst="rect">
            <a:avLst/>
          </a:prstGeom>
          <a:noFill/>
        </p:spPr>
        <p:txBody>
          <a:bodyPr wrap="square" lIns="80608" tIns="0" rIns="80608" bIns="40304" rtlCol="0" anchor="ctr" anchorCtr="0">
            <a:normAutofit fontScale="2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40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加强与供应商的协作，共同面对市场竞争，并注重企业形象的宣传，遵守承诺，讲究信誉。</a:t>
            </a:r>
            <a:endParaRPr lang="zh-CN" altLang="en-US" sz="40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35" name="TextBox 2"/>
          <p:cNvSpPr txBox="1"/>
          <p:nvPr>
            <p:custDataLst>
              <p:tags r:id="rId14"/>
            </p:custDataLst>
          </p:nvPr>
        </p:nvSpPr>
        <p:spPr>
          <a:xfrm>
            <a:off x="5541023" y="1013032"/>
            <a:ext cx="2553315" cy="755175"/>
          </a:xfrm>
          <a:prstGeom prst="rect">
            <a:avLst/>
          </a:prstGeom>
          <a:noFill/>
        </p:spPr>
        <p:txBody>
          <a:bodyPr wrap="square" lIns="80608" tIns="0" rIns="80608" bIns="40304"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关心客户的长期利益，以便保持销售收入的长期稳定增长。</a:t>
            </a:r>
            <a:endPar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36" name="TextBox 2"/>
          <p:cNvSpPr txBox="1"/>
          <p:nvPr>
            <p:custDataLst>
              <p:tags r:id="rId15"/>
            </p:custDataLst>
          </p:nvPr>
        </p:nvSpPr>
        <p:spPr>
          <a:xfrm>
            <a:off x="1625263" y="1103695"/>
            <a:ext cx="2553587" cy="501439"/>
          </a:xfrm>
          <a:prstGeom prst="rect">
            <a:avLst/>
          </a:prstGeom>
          <a:noFill/>
        </p:spPr>
        <p:txBody>
          <a:bodyPr wrap="square" lIns="80608" tIns="0" rIns="80608" bIns="40304"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不断加强与债权人的关系，培养可靠的资金供应者。</a:t>
            </a:r>
            <a:endPar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227330" y="68580"/>
            <a:ext cx="45021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任务1.2 企业财务管理的目标</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custDataLst>
              <p:tags r:id="rId4"/>
            </p:custDataLst>
          </p:nvPr>
        </p:nvSpPr>
        <p:spPr>
          <a:xfrm>
            <a:off x="611505" y="926465"/>
            <a:ext cx="7839075" cy="423545"/>
          </a:xfrm>
          <a:prstGeom prst="rect">
            <a:avLst/>
          </a:prstGeom>
          <a:noFill/>
        </p:spPr>
        <p:txBody>
          <a:bodyPr wrap="square" rtlCol="0" anchor="t">
            <a:spAutoFit/>
          </a:bodyPr>
          <a:p>
            <a:pPr algn="just">
              <a:lnSpc>
                <a:spcPct val="120000"/>
              </a:lnSpc>
            </a:pPr>
            <a:r>
              <a:rPr lang="zh-CN" altLang="en-US">
                <a:latin typeface="+mn-ea"/>
                <a:cs typeface="+mn-ea"/>
              </a:rPr>
              <a:t>以相关者利益最大化作为财务管理目标的</a:t>
            </a:r>
            <a:r>
              <a:rPr lang="zh-CN" altLang="en-US" b="1">
                <a:solidFill>
                  <a:srgbClr val="FF0000"/>
                </a:solidFill>
                <a:latin typeface="+mn-ea"/>
                <a:cs typeface="+mn-ea"/>
              </a:rPr>
              <a:t>优点</a:t>
            </a:r>
            <a:r>
              <a:rPr lang="zh-CN" altLang="en-US">
                <a:latin typeface="+mn-ea"/>
                <a:cs typeface="+mn-ea"/>
              </a:rPr>
              <a:t>：</a:t>
            </a:r>
            <a:endParaRPr lang="zh-CN" altLang="en-US">
              <a:latin typeface="+mn-ea"/>
              <a:cs typeface="+mn-ea"/>
            </a:endParaRPr>
          </a:p>
        </p:txBody>
      </p:sp>
      <p:sp>
        <p:nvSpPr>
          <p:cNvPr id="12" name="矩形 11"/>
          <p:cNvSpPr/>
          <p:nvPr>
            <p:custDataLst>
              <p:tags r:id="rId5"/>
            </p:custDataLst>
          </p:nvPr>
        </p:nvSpPr>
        <p:spPr>
          <a:xfrm>
            <a:off x="1061679" y="1497442"/>
            <a:ext cx="3302663" cy="906344"/>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13" name="矩形 12"/>
          <p:cNvSpPr/>
          <p:nvPr>
            <p:custDataLst>
              <p:tags r:id="rId6"/>
            </p:custDataLst>
          </p:nvPr>
        </p:nvSpPr>
        <p:spPr>
          <a:xfrm>
            <a:off x="4906774" y="1497442"/>
            <a:ext cx="3302663" cy="906344"/>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16" name="矩形: 圆角 9"/>
          <p:cNvSpPr/>
          <p:nvPr>
            <p:custDataLst>
              <p:tags r:id="rId7"/>
            </p:custDataLst>
          </p:nvPr>
        </p:nvSpPr>
        <p:spPr>
          <a:xfrm>
            <a:off x="732100" y="1627900"/>
            <a:ext cx="645426" cy="64542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90000"/>
          </a:bodyPr>
          <a:lstStyle/>
          <a:p>
            <a:pPr algn="ctr"/>
            <a:r>
              <a:rPr lang="en-US" altLang="zh-CN" sz="3175" b="1">
                <a:latin typeface="+mn-ea"/>
              </a:rPr>
              <a:t>01</a:t>
            </a:r>
            <a:endParaRPr lang="en-US" altLang="zh-CN" sz="3175" b="1">
              <a:latin typeface="+mn-ea"/>
            </a:endParaRPr>
          </a:p>
        </p:txBody>
      </p:sp>
      <p:sp>
        <p:nvSpPr>
          <p:cNvPr id="18" name="矩形: 圆角 11"/>
          <p:cNvSpPr/>
          <p:nvPr>
            <p:custDataLst>
              <p:tags r:id="rId8"/>
            </p:custDataLst>
          </p:nvPr>
        </p:nvSpPr>
        <p:spPr>
          <a:xfrm>
            <a:off x="4573075" y="1627900"/>
            <a:ext cx="645426" cy="64542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90000"/>
          </a:bodyPr>
          <a:lstStyle/>
          <a:p>
            <a:pPr algn="ctr"/>
            <a:r>
              <a:rPr lang="en-US" altLang="zh-CN" sz="3175" b="1">
                <a:latin typeface="+mn-ea"/>
              </a:rPr>
              <a:t>02</a:t>
            </a:r>
            <a:endParaRPr lang="en-US" altLang="zh-CN" sz="3175" b="1">
              <a:latin typeface="+mn-ea"/>
            </a:endParaRPr>
          </a:p>
        </p:txBody>
      </p:sp>
      <p:sp>
        <p:nvSpPr>
          <p:cNvPr id="19" name="矩形 18"/>
          <p:cNvSpPr/>
          <p:nvPr>
            <p:custDataLst>
              <p:tags r:id="rId9"/>
            </p:custDataLst>
          </p:nvPr>
        </p:nvSpPr>
        <p:spPr>
          <a:xfrm>
            <a:off x="1061679" y="2594667"/>
            <a:ext cx="3302663" cy="906344"/>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20" name="矩形 19"/>
          <p:cNvSpPr/>
          <p:nvPr>
            <p:custDataLst>
              <p:tags r:id="rId10"/>
            </p:custDataLst>
          </p:nvPr>
        </p:nvSpPr>
        <p:spPr>
          <a:xfrm>
            <a:off x="4906774" y="2594667"/>
            <a:ext cx="3302663" cy="906344"/>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21" name="矩形: 圆角 10"/>
          <p:cNvSpPr/>
          <p:nvPr>
            <p:custDataLst>
              <p:tags r:id="rId11"/>
            </p:custDataLst>
          </p:nvPr>
        </p:nvSpPr>
        <p:spPr>
          <a:xfrm>
            <a:off x="732100" y="2725126"/>
            <a:ext cx="645426" cy="64542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90000"/>
          </a:bodyPr>
          <a:lstStyle/>
          <a:p>
            <a:pPr algn="ctr"/>
            <a:r>
              <a:rPr lang="en-US" altLang="zh-CN" sz="3175" b="1">
                <a:latin typeface="+mn-ea"/>
              </a:rPr>
              <a:t>03</a:t>
            </a:r>
            <a:endParaRPr lang="en-US" altLang="zh-CN" sz="3175" b="1">
              <a:latin typeface="+mn-ea"/>
            </a:endParaRPr>
          </a:p>
        </p:txBody>
      </p:sp>
      <p:sp>
        <p:nvSpPr>
          <p:cNvPr id="22" name="矩形: 圆角 12"/>
          <p:cNvSpPr/>
          <p:nvPr>
            <p:custDataLst>
              <p:tags r:id="rId12"/>
            </p:custDataLst>
          </p:nvPr>
        </p:nvSpPr>
        <p:spPr>
          <a:xfrm>
            <a:off x="4573075" y="2725126"/>
            <a:ext cx="645426" cy="64542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90000"/>
          </a:bodyPr>
          <a:lstStyle/>
          <a:p>
            <a:pPr algn="ctr"/>
            <a:r>
              <a:rPr lang="en-US" altLang="zh-CN" sz="3175" b="1">
                <a:latin typeface="+mn-ea"/>
              </a:rPr>
              <a:t>04</a:t>
            </a:r>
            <a:endParaRPr lang="en-US" altLang="zh-CN" sz="3175" b="1">
              <a:latin typeface="+mn-ea"/>
            </a:endParaRPr>
          </a:p>
        </p:txBody>
      </p:sp>
      <p:sp>
        <p:nvSpPr>
          <p:cNvPr id="28" name="TextBox 2"/>
          <p:cNvSpPr txBox="1"/>
          <p:nvPr>
            <p:custDataLst>
              <p:tags r:id="rId13"/>
            </p:custDataLst>
          </p:nvPr>
        </p:nvSpPr>
        <p:spPr>
          <a:xfrm>
            <a:off x="5489804" y="2612652"/>
            <a:ext cx="2689164" cy="860927"/>
          </a:xfrm>
          <a:prstGeom prst="rect">
            <a:avLst/>
          </a:prstGeom>
          <a:noFill/>
        </p:spPr>
        <p:txBody>
          <a:bodyPr wrap="square" lIns="80608" tIns="0" rIns="80608" bIns="40304"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体现了前瞻性和现实性的统一。</a:t>
            </a:r>
            <a:endParaRPr lang="zh-CN" altLang="en-US" sz="12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34" name="TextBox 2"/>
          <p:cNvSpPr txBox="1"/>
          <p:nvPr>
            <p:custDataLst>
              <p:tags r:id="rId14"/>
            </p:custDataLst>
          </p:nvPr>
        </p:nvSpPr>
        <p:spPr>
          <a:xfrm>
            <a:off x="1675765" y="2781300"/>
            <a:ext cx="2494280" cy="592455"/>
          </a:xfrm>
          <a:prstGeom prst="rect">
            <a:avLst/>
          </a:prstGeom>
          <a:noFill/>
        </p:spPr>
        <p:txBody>
          <a:bodyPr wrap="square" lIns="80608" tIns="0" rIns="80608" bIns="40304" rtlCol="0" anchor="ctr" anchorCtr="0">
            <a:normAutofit fontScale="2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48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这一目标本身是一个多元化、多层次的目标体系，较好地兼顾了各利益主体的利益。</a:t>
            </a:r>
            <a:endParaRPr lang="zh-CN" altLang="en-US" sz="48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35" name="TextBox 2"/>
          <p:cNvSpPr txBox="1"/>
          <p:nvPr>
            <p:custDataLst>
              <p:tags r:id="rId15"/>
            </p:custDataLst>
          </p:nvPr>
        </p:nvSpPr>
        <p:spPr>
          <a:xfrm>
            <a:off x="5489575" y="1633220"/>
            <a:ext cx="2494280" cy="709930"/>
          </a:xfrm>
          <a:prstGeom prst="rect">
            <a:avLst/>
          </a:prstGeom>
          <a:noFill/>
        </p:spPr>
        <p:txBody>
          <a:bodyPr wrap="square" lIns="80608" tIns="0" rIns="80608" bIns="40304"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体现了合作共赢的价值理念，有利于实现企业经济效益和社会效益的统一。</a:t>
            </a:r>
            <a:endPar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36" name="TextBox 2"/>
          <p:cNvSpPr txBox="1"/>
          <p:nvPr>
            <p:custDataLst>
              <p:tags r:id="rId16"/>
            </p:custDataLst>
          </p:nvPr>
        </p:nvSpPr>
        <p:spPr>
          <a:xfrm>
            <a:off x="1664970" y="1627505"/>
            <a:ext cx="2494280" cy="708660"/>
          </a:xfrm>
          <a:prstGeom prst="rect">
            <a:avLst/>
          </a:prstGeom>
          <a:noFill/>
        </p:spPr>
        <p:txBody>
          <a:bodyPr wrap="square" lIns="80608" tIns="0" rIns="80608" bIns="40304"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有利于企业长期稳定发展。</a:t>
            </a:r>
            <a:endParaRPr lang="zh-CN" altLang="en-US" sz="13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等腰三角形 3"/>
          <p:cNvSpPr/>
          <p:nvPr>
            <p:custDataLst>
              <p:tags r:id="rId1"/>
            </p:custDataLst>
          </p:nvPr>
        </p:nvSpPr>
        <p:spPr>
          <a:xfrm rot="7800000">
            <a:off x="2926983" y="3142773"/>
            <a:ext cx="706844" cy="1414255"/>
          </a:xfrm>
          <a:custGeom>
            <a:avLst/>
            <a:gdLst>
              <a:gd name="connsiteX0" fmla="*/ 0 w 1055958"/>
              <a:gd name="connsiteY0" fmla="*/ 2628900 h 2628900"/>
              <a:gd name="connsiteX1" fmla="*/ 527979 w 1055958"/>
              <a:gd name="connsiteY1" fmla="*/ 0 h 2628900"/>
              <a:gd name="connsiteX2" fmla="*/ 1055958 w 1055958"/>
              <a:gd name="connsiteY2" fmla="*/ 2628900 h 2628900"/>
              <a:gd name="connsiteX3" fmla="*/ 0 w 1055958"/>
              <a:gd name="connsiteY3" fmla="*/ 2628900 h 2628900"/>
              <a:gd name="connsiteX0-1" fmla="*/ 0 w 1055958"/>
              <a:gd name="connsiteY0-2" fmla="*/ 1257719 h 1257719"/>
              <a:gd name="connsiteX1-3" fmla="*/ 590560 w 1055958"/>
              <a:gd name="connsiteY1-4" fmla="*/ 0 h 1257719"/>
              <a:gd name="connsiteX2-5" fmla="*/ 1055958 w 1055958"/>
              <a:gd name="connsiteY2-6" fmla="*/ 1257719 h 1257719"/>
              <a:gd name="connsiteX3-7" fmla="*/ 0 w 1055958"/>
              <a:gd name="connsiteY3-8" fmla="*/ 1257719 h 1257719"/>
              <a:gd name="connsiteX0-9" fmla="*/ 0 w 1055958"/>
              <a:gd name="connsiteY0-10" fmla="*/ 1267490 h 1267490"/>
              <a:gd name="connsiteX1-11" fmla="*/ 594795 w 1055958"/>
              <a:gd name="connsiteY1-12" fmla="*/ 0 h 1267490"/>
              <a:gd name="connsiteX2-13" fmla="*/ 1055958 w 1055958"/>
              <a:gd name="connsiteY2-14" fmla="*/ 1267490 h 1267490"/>
              <a:gd name="connsiteX3-15" fmla="*/ 0 w 1055958"/>
              <a:gd name="connsiteY3-16" fmla="*/ 1267490 h 1267490"/>
              <a:gd name="connsiteX0-17" fmla="*/ 0 w 1055958"/>
              <a:gd name="connsiteY0-18" fmla="*/ 1278435 h 1278435"/>
              <a:gd name="connsiteX1-19" fmla="*/ 585611 w 1055958"/>
              <a:gd name="connsiteY1-20" fmla="*/ 0 h 1278435"/>
              <a:gd name="connsiteX2-21" fmla="*/ 1055958 w 1055958"/>
              <a:gd name="connsiteY2-22" fmla="*/ 1278435 h 1278435"/>
              <a:gd name="connsiteX3-23" fmla="*/ 0 w 1055958"/>
              <a:gd name="connsiteY3-24" fmla="*/ 1278435 h 1278435"/>
              <a:gd name="connsiteX0-25" fmla="*/ 421317 w 470347"/>
              <a:gd name="connsiteY0-26" fmla="*/ 433522 h 1278435"/>
              <a:gd name="connsiteX1-27" fmla="*/ 0 w 470347"/>
              <a:gd name="connsiteY1-28" fmla="*/ 0 h 1278435"/>
              <a:gd name="connsiteX2-29" fmla="*/ 470347 w 470347"/>
              <a:gd name="connsiteY2-30" fmla="*/ 1278435 h 1278435"/>
              <a:gd name="connsiteX3-31" fmla="*/ 421317 w 470347"/>
              <a:gd name="connsiteY3-32" fmla="*/ 433522 h 1278435"/>
              <a:gd name="connsiteX0-33" fmla="*/ 0 w 626883"/>
              <a:gd name="connsiteY0-34" fmla="*/ 436469 h 1281382"/>
              <a:gd name="connsiteX1-35" fmla="*/ 626883 w 626883"/>
              <a:gd name="connsiteY1-36" fmla="*/ 0 h 1281382"/>
              <a:gd name="connsiteX2-37" fmla="*/ 49030 w 626883"/>
              <a:gd name="connsiteY2-38" fmla="*/ 1281382 h 1281382"/>
              <a:gd name="connsiteX3-39" fmla="*/ 0 w 626883"/>
              <a:gd name="connsiteY3-40" fmla="*/ 436469 h 1281382"/>
              <a:gd name="connsiteX0-41" fmla="*/ 0 w 635969"/>
              <a:gd name="connsiteY0-42" fmla="*/ 435673 h 1280586"/>
              <a:gd name="connsiteX1-43" fmla="*/ 635969 w 635969"/>
              <a:gd name="connsiteY1-44" fmla="*/ 0 h 1280586"/>
              <a:gd name="connsiteX2-45" fmla="*/ 49030 w 635969"/>
              <a:gd name="connsiteY2-46" fmla="*/ 1280586 h 1280586"/>
              <a:gd name="connsiteX3-47" fmla="*/ 0 w 635969"/>
              <a:gd name="connsiteY3-48" fmla="*/ 435673 h 1280586"/>
              <a:gd name="connsiteX0-49" fmla="*/ 0 w 629268"/>
              <a:gd name="connsiteY0-50" fmla="*/ 463723 h 1280586"/>
              <a:gd name="connsiteX1-51" fmla="*/ 629268 w 629268"/>
              <a:gd name="connsiteY1-52" fmla="*/ 0 h 1280586"/>
              <a:gd name="connsiteX2-53" fmla="*/ 42329 w 629268"/>
              <a:gd name="connsiteY2-54" fmla="*/ 1280586 h 1280586"/>
              <a:gd name="connsiteX3-55" fmla="*/ 0 w 629268"/>
              <a:gd name="connsiteY3-56" fmla="*/ 463723 h 1280586"/>
              <a:gd name="connsiteX0-57" fmla="*/ 0 w 619445"/>
              <a:gd name="connsiteY0-58" fmla="*/ 438644 h 1255507"/>
              <a:gd name="connsiteX1-59" fmla="*/ 619445 w 619445"/>
              <a:gd name="connsiteY1-60" fmla="*/ 0 h 1255507"/>
              <a:gd name="connsiteX2-61" fmla="*/ 42329 w 619445"/>
              <a:gd name="connsiteY2-62" fmla="*/ 1255507 h 1255507"/>
              <a:gd name="connsiteX3-63" fmla="*/ 0 w 619445"/>
              <a:gd name="connsiteY3-64" fmla="*/ 438644 h 1255507"/>
              <a:gd name="connsiteX0-65" fmla="*/ 0 w 630442"/>
              <a:gd name="connsiteY0-66" fmla="*/ 442259 h 1255507"/>
              <a:gd name="connsiteX1-67" fmla="*/ 630442 w 630442"/>
              <a:gd name="connsiteY1-68" fmla="*/ 0 h 1255507"/>
              <a:gd name="connsiteX2-69" fmla="*/ 53326 w 630442"/>
              <a:gd name="connsiteY2-70" fmla="*/ 1255507 h 1255507"/>
              <a:gd name="connsiteX3-71" fmla="*/ 0 w 630442"/>
              <a:gd name="connsiteY3-72" fmla="*/ 442259 h 1255507"/>
              <a:gd name="connsiteX0-73" fmla="*/ 0 w 632618"/>
              <a:gd name="connsiteY0-74" fmla="*/ 449697 h 1262945"/>
              <a:gd name="connsiteX1-75" fmla="*/ 632618 w 632618"/>
              <a:gd name="connsiteY1-76" fmla="*/ 0 h 1262945"/>
              <a:gd name="connsiteX2-77" fmla="*/ 53326 w 632618"/>
              <a:gd name="connsiteY2-78" fmla="*/ 1262945 h 1262945"/>
              <a:gd name="connsiteX3-79" fmla="*/ 0 w 632618"/>
              <a:gd name="connsiteY3-80" fmla="*/ 449697 h 1262945"/>
            </a:gdLst>
            <a:ahLst/>
            <a:cxnLst>
              <a:cxn ang="0">
                <a:pos x="connsiteX0-1" y="connsiteY0-2"/>
              </a:cxn>
              <a:cxn ang="0">
                <a:pos x="connsiteX1-3" y="connsiteY1-4"/>
              </a:cxn>
              <a:cxn ang="0">
                <a:pos x="connsiteX2-5" y="connsiteY2-6"/>
              </a:cxn>
              <a:cxn ang="0">
                <a:pos x="connsiteX3-7" y="connsiteY3-8"/>
              </a:cxn>
            </a:cxnLst>
            <a:rect l="l" t="t" r="r" b="b"/>
            <a:pathLst>
              <a:path w="632618" h="1262945">
                <a:moveTo>
                  <a:pt x="0" y="449697"/>
                </a:moveTo>
                <a:lnTo>
                  <a:pt x="632618" y="0"/>
                </a:lnTo>
                <a:lnTo>
                  <a:pt x="53326" y="1262945"/>
                </a:lnTo>
                <a:lnTo>
                  <a:pt x="0" y="449697"/>
                </a:lnTo>
                <a:close/>
              </a:path>
            </a:pathLst>
          </a:custGeom>
          <a:gradFill>
            <a:gsLst>
              <a:gs pos="25000">
                <a:schemeClr val="accent1">
                  <a:lumMod val="95000"/>
                  <a:lumOff val="5000"/>
                </a:schemeClr>
              </a:gs>
              <a:gs pos="90000">
                <a:schemeClr val="accent1">
                  <a:alpha val="100000"/>
                  <a:lumMod val="90000"/>
                  <a:lumOff val="1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latin typeface="+mj-ea"/>
              <a:ea typeface="+mj-ea"/>
              <a:sym typeface="+mn-ea"/>
            </a:endParaRPr>
          </a:p>
        </p:txBody>
      </p:sp>
      <p:sp>
        <p:nvSpPr>
          <p:cNvPr id="44" name="任意多边形 43"/>
          <p:cNvSpPr/>
          <p:nvPr>
            <p:custDataLst>
              <p:tags r:id="rId2"/>
            </p:custDataLst>
          </p:nvPr>
        </p:nvSpPr>
        <p:spPr>
          <a:xfrm>
            <a:off x="205778" y="1207896"/>
            <a:ext cx="2034801" cy="2336842"/>
          </a:xfrm>
          <a:custGeom>
            <a:avLst/>
            <a:gdLst>
              <a:gd name="connsiteX0" fmla="*/ 2627 w 2980"/>
              <a:gd name="connsiteY0" fmla="*/ 0 h 3422"/>
              <a:gd name="connsiteX1" fmla="*/ 2980 w 2980"/>
              <a:gd name="connsiteY1" fmla="*/ 740 h 3422"/>
              <a:gd name="connsiteX2" fmla="*/ 751 w 2980"/>
              <a:gd name="connsiteY2" fmla="*/ 3422 h 3422"/>
              <a:gd name="connsiteX3" fmla="*/ 0 w 2980"/>
              <a:gd name="connsiteY3" fmla="*/ 3159 h 3422"/>
              <a:gd name="connsiteX4" fmla="*/ 2627 w 2980"/>
              <a:gd name="connsiteY4" fmla="*/ 0 h 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0" h="3422">
                <a:moveTo>
                  <a:pt x="2627" y="0"/>
                </a:moveTo>
                <a:lnTo>
                  <a:pt x="2980" y="740"/>
                </a:lnTo>
                <a:lnTo>
                  <a:pt x="751" y="3422"/>
                </a:lnTo>
                <a:lnTo>
                  <a:pt x="0" y="3159"/>
                </a:lnTo>
                <a:lnTo>
                  <a:pt x="2627" y="0"/>
                </a:lnTo>
                <a:close/>
              </a:path>
            </a:pathLst>
          </a:custGeom>
          <a:gradFill>
            <a:gsLst>
              <a:gs pos="0">
                <a:schemeClr val="accent1">
                  <a:lumMod val="50000"/>
                  <a:lumOff val="50000"/>
                </a:schemeClr>
              </a:gs>
              <a:gs pos="70000">
                <a:schemeClr val="accent1">
                  <a:alpha val="100000"/>
                  <a:lumMod val="70000"/>
                  <a:lumOff val="30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92875" tIns="225210" rIns="0" bIns="19287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rPr>
              <a:t>01</a:t>
            </a:r>
            <a:endPar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endParaRPr>
          </a:p>
        </p:txBody>
      </p:sp>
      <p:sp>
        <p:nvSpPr>
          <p:cNvPr id="14" name="梯形 6"/>
          <p:cNvSpPr/>
          <p:nvPr>
            <p:custDataLst>
              <p:tags r:id="rId3"/>
            </p:custDataLst>
          </p:nvPr>
        </p:nvSpPr>
        <p:spPr>
          <a:xfrm rot="12600000">
            <a:off x="1709169" y="1751228"/>
            <a:ext cx="2321512" cy="531978"/>
          </a:xfrm>
          <a:custGeom>
            <a:avLst/>
            <a:gdLst>
              <a:gd name="connsiteX0" fmla="*/ 188 w 3400"/>
              <a:gd name="connsiteY0" fmla="*/ 411 h 779"/>
              <a:gd name="connsiteX1" fmla="*/ 0 w 3400"/>
              <a:gd name="connsiteY1" fmla="*/ 0 h 779"/>
              <a:gd name="connsiteX2" fmla="*/ 2726 w 3400"/>
              <a:gd name="connsiteY2" fmla="*/ 316 h 779"/>
              <a:gd name="connsiteX3" fmla="*/ 3400 w 3400"/>
              <a:gd name="connsiteY3" fmla="*/ 779 h 779"/>
              <a:gd name="connsiteX4" fmla="*/ 188 w 3400"/>
              <a:gd name="connsiteY4" fmla="*/ 411 h 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0" h="779">
                <a:moveTo>
                  <a:pt x="188" y="411"/>
                </a:moveTo>
                <a:lnTo>
                  <a:pt x="0" y="0"/>
                </a:lnTo>
                <a:lnTo>
                  <a:pt x="2726" y="316"/>
                </a:lnTo>
                <a:lnTo>
                  <a:pt x="3400" y="779"/>
                </a:lnTo>
                <a:lnTo>
                  <a:pt x="188" y="411"/>
                </a:lnTo>
                <a:close/>
              </a:path>
            </a:pathLst>
          </a:custGeom>
          <a:gradFill>
            <a:gsLst>
              <a:gs pos="25000">
                <a:schemeClr val="accent1">
                  <a:lumMod val="95000"/>
                  <a:lumOff val="5000"/>
                </a:schemeClr>
              </a:gs>
              <a:gs pos="90000">
                <a:schemeClr val="accent1">
                  <a:alpha val="100000"/>
                  <a:lumMod val="90000"/>
                  <a:lumOff val="1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latin typeface="+mj-ea"/>
              <a:ea typeface="+mj-ea"/>
              <a:sym typeface="+mn-ea"/>
            </a:endParaRPr>
          </a:p>
        </p:txBody>
      </p:sp>
      <p:sp>
        <p:nvSpPr>
          <p:cNvPr id="10" name="圆角矩形 9"/>
          <p:cNvSpPr/>
          <p:nvPr>
            <p:custDataLst>
              <p:tags r:id="rId4"/>
            </p:custDataLst>
          </p:nvPr>
        </p:nvSpPr>
        <p:spPr bwMode="auto">
          <a:xfrm>
            <a:off x="611505" y="628015"/>
            <a:ext cx="367157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子任务1.2.2 利益冲突与协调</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2" name="组合 11"/>
          <p:cNvGrpSpPr/>
          <p:nvPr/>
        </p:nvGrpSpPr>
        <p:grpSpPr>
          <a:xfrm>
            <a:off x="227230" y="68580"/>
            <a:ext cx="4502250" cy="460375"/>
            <a:chOff x="358" y="108"/>
            <a:chExt cx="7090" cy="725"/>
          </a:xfrm>
        </p:grpSpPr>
        <p:sp>
          <p:nvSpPr>
            <p:cNvPr id="2" name="TextBox 1"/>
            <p:cNvSpPr txBox="1"/>
            <p:nvPr>
              <p:custDataLst>
                <p:tags r:id="rId5"/>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任务1.2 企业财务管理的目标</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6"/>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7"/>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nvSpPr>
        <p:spPr>
          <a:xfrm>
            <a:off x="2764155" y="1210310"/>
            <a:ext cx="7839075" cy="423545"/>
          </a:xfrm>
          <a:prstGeom prst="rect">
            <a:avLst/>
          </a:prstGeom>
          <a:noFill/>
        </p:spPr>
        <p:txBody>
          <a:bodyPr wrap="square" rtlCol="0" anchor="t">
            <a:spAutoFit/>
          </a:bodyPr>
          <a:p>
            <a:pPr algn="just">
              <a:lnSpc>
                <a:spcPct val="120000"/>
              </a:lnSpc>
            </a:pPr>
            <a:r>
              <a:rPr lang="zh-CN" altLang="en-US">
                <a:latin typeface="+mn-ea"/>
                <a:cs typeface="+mn-ea"/>
              </a:rPr>
              <a:t>协调相关者的利益冲突，通常可采取的解决办法：</a:t>
            </a:r>
            <a:endParaRPr lang="zh-CN" altLang="en-US">
              <a:latin typeface="+mn-ea"/>
              <a:cs typeface="+mn-ea"/>
            </a:endParaRPr>
          </a:p>
        </p:txBody>
      </p:sp>
      <p:cxnSp>
        <p:nvCxnSpPr>
          <p:cNvPr id="7" name="肘形连接符 6"/>
          <p:cNvCxnSpPr/>
          <p:nvPr>
            <p:custDataLst>
              <p:tags r:id="rId8"/>
            </p:custDataLst>
          </p:nvPr>
        </p:nvCxnSpPr>
        <p:spPr>
          <a:xfrm rot="10800000" flipV="1">
            <a:off x="3799479" y="2301374"/>
            <a:ext cx="977090" cy="337965"/>
          </a:xfrm>
          <a:prstGeom prst="bentConnector3">
            <a:avLst>
              <a:gd name="adj1" fmla="val 57408"/>
            </a:avLst>
          </a:prstGeom>
          <a:ln w="12700" cmpd="sng">
            <a:solidFill>
              <a:schemeClr val="accent1">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cxnSp>
        <p:nvCxnSpPr>
          <p:cNvPr id="38" name="肘形连接符 37"/>
          <p:cNvCxnSpPr/>
          <p:nvPr>
            <p:custDataLst>
              <p:tags r:id="rId9"/>
            </p:custDataLst>
          </p:nvPr>
        </p:nvCxnSpPr>
        <p:spPr>
          <a:xfrm rot="10800000" flipV="1">
            <a:off x="3727724" y="2999133"/>
            <a:ext cx="977090" cy="257497"/>
          </a:xfrm>
          <a:prstGeom prst="bentConnector3">
            <a:avLst>
              <a:gd name="adj1" fmla="val 48576"/>
            </a:avLst>
          </a:prstGeom>
          <a:ln w="12700" cmpd="sng">
            <a:solidFill>
              <a:schemeClr val="accent1">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cxnSp>
        <p:nvCxnSpPr>
          <p:cNvPr id="8" name="肘形连接符 7"/>
          <p:cNvCxnSpPr/>
          <p:nvPr>
            <p:custDataLst>
              <p:tags r:id="rId10"/>
            </p:custDataLst>
          </p:nvPr>
        </p:nvCxnSpPr>
        <p:spPr>
          <a:xfrm rot="10800000" flipV="1">
            <a:off x="3642561" y="3708248"/>
            <a:ext cx="1062177" cy="418433"/>
          </a:xfrm>
          <a:prstGeom prst="bentConnector3">
            <a:avLst>
              <a:gd name="adj1" fmla="val 33933"/>
            </a:avLst>
          </a:prstGeom>
          <a:ln w="12700" cmpd="sng">
            <a:solidFill>
              <a:schemeClr val="accent1">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sp>
        <p:nvSpPr>
          <p:cNvPr id="9" name="等腰三角形 5"/>
          <p:cNvSpPr/>
          <p:nvPr>
            <p:custDataLst>
              <p:tags r:id="rId11"/>
            </p:custDataLst>
          </p:nvPr>
        </p:nvSpPr>
        <p:spPr>
          <a:xfrm>
            <a:off x="710504" y="1702970"/>
            <a:ext cx="3030059" cy="1840064"/>
          </a:xfrm>
          <a:custGeom>
            <a:avLst/>
            <a:gdLst>
              <a:gd name="connsiteX0" fmla="*/ 0 w 5337"/>
              <a:gd name="connsiteY0" fmla="*/ 3241 h 3241"/>
              <a:gd name="connsiteX1" fmla="*/ 2700 w 5337"/>
              <a:gd name="connsiteY1" fmla="*/ 0 h 3241"/>
              <a:gd name="connsiteX2" fmla="*/ 5337 w 5337"/>
              <a:gd name="connsiteY2" fmla="*/ 1978 h 3241"/>
              <a:gd name="connsiteX3" fmla="*/ 0 w 5337"/>
              <a:gd name="connsiteY3" fmla="*/ 3241 h 3241"/>
            </a:gdLst>
            <a:ahLst/>
            <a:cxnLst>
              <a:cxn ang="0">
                <a:pos x="connsiteX0" y="connsiteY0"/>
              </a:cxn>
              <a:cxn ang="0">
                <a:pos x="connsiteX1" y="connsiteY1"/>
              </a:cxn>
              <a:cxn ang="0">
                <a:pos x="connsiteX2" y="connsiteY2"/>
              </a:cxn>
              <a:cxn ang="0">
                <a:pos x="connsiteX3" y="connsiteY3"/>
              </a:cxn>
            </a:cxnLst>
            <a:rect l="l" t="t" r="r" b="b"/>
            <a:pathLst>
              <a:path w="5337" h="3241">
                <a:moveTo>
                  <a:pt x="0" y="3241"/>
                </a:moveTo>
                <a:lnTo>
                  <a:pt x="2700" y="0"/>
                </a:lnTo>
                <a:lnTo>
                  <a:pt x="5337" y="1978"/>
                </a:lnTo>
                <a:lnTo>
                  <a:pt x="0" y="3241"/>
                </a:lnTo>
                <a:close/>
              </a:path>
            </a:pathLst>
          </a:custGeom>
          <a:gradFill>
            <a:gsLst>
              <a:gs pos="30000">
                <a:schemeClr val="accent1">
                  <a:lumMod val="80000"/>
                </a:schemeClr>
              </a:gs>
              <a:gs pos="100000">
                <a:schemeClr val="accent1">
                  <a:alpha val="100000"/>
                  <a:lumMod val="95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10" b="1">
              <a:latin typeface="+mj-ea"/>
              <a:ea typeface="+mj-ea"/>
              <a:sym typeface="+mn-ea"/>
            </a:endParaRPr>
          </a:p>
        </p:txBody>
      </p:sp>
      <p:sp>
        <p:nvSpPr>
          <p:cNvPr id="13" name="等腰三角形 5"/>
          <p:cNvSpPr/>
          <p:nvPr>
            <p:custDataLst>
              <p:tags r:id="rId12"/>
            </p:custDataLst>
          </p:nvPr>
        </p:nvSpPr>
        <p:spPr>
          <a:xfrm>
            <a:off x="1717117" y="2713558"/>
            <a:ext cx="1975755" cy="1188292"/>
          </a:xfrm>
          <a:custGeom>
            <a:avLst/>
            <a:gdLst>
              <a:gd name="connsiteX0" fmla="*/ 0 w 3012"/>
              <a:gd name="connsiteY0" fmla="*/ 1816 h 1816"/>
              <a:gd name="connsiteX1" fmla="*/ 1511 w 3012"/>
              <a:gd name="connsiteY1" fmla="*/ 0 h 1816"/>
              <a:gd name="connsiteX2" fmla="*/ 3012 w 3012"/>
              <a:gd name="connsiteY2" fmla="*/ 1102 h 1816"/>
              <a:gd name="connsiteX3" fmla="*/ 0 w 3012"/>
              <a:gd name="connsiteY3" fmla="*/ 1816 h 1816"/>
            </a:gdLst>
            <a:ahLst/>
            <a:cxnLst>
              <a:cxn ang="0">
                <a:pos x="connsiteX0" y="connsiteY0"/>
              </a:cxn>
              <a:cxn ang="0">
                <a:pos x="connsiteX1" y="connsiteY1"/>
              </a:cxn>
              <a:cxn ang="0">
                <a:pos x="connsiteX2" y="connsiteY2"/>
              </a:cxn>
              <a:cxn ang="0">
                <a:pos x="connsiteX3" y="connsiteY3"/>
              </a:cxn>
            </a:cxnLst>
            <a:rect l="l" t="t" r="r" b="b"/>
            <a:pathLst>
              <a:path w="3012" h="1816">
                <a:moveTo>
                  <a:pt x="0" y="1816"/>
                </a:moveTo>
                <a:lnTo>
                  <a:pt x="1511" y="0"/>
                </a:lnTo>
                <a:lnTo>
                  <a:pt x="3012" y="1102"/>
                </a:lnTo>
                <a:lnTo>
                  <a:pt x="0" y="1816"/>
                </a:lnTo>
                <a:close/>
              </a:path>
            </a:pathLst>
          </a:custGeom>
          <a:gradFill>
            <a:gsLst>
              <a:gs pos="30000">
                <a:schemeClr val="accent1">
                  <a:lumMod val="80000"/>
                </a:schemeClr>
              </a:gs>
              <a:gs pos="100000">
                <a:schemeClr val="accent1">
                  <a:alpha val="100000"/>
                  <a:lumMod val="95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10" b="1">
              <a:latin typeface="+mj-ea"/>
              <a:ea typeface="+mj-ea"/>
              <a:sym typeface="+mn-ea"/>
            </a:endParaRPr>
          </a:p>
        </p:txBody>
      </p:sp>
      <p:sp>
        <p:nvSpPr>
          <p:cNvPr id="15" name="梯形 6"/>
          <p:cNvSpPr/>
          <p:nvPr>
            <p:custDataLst>
              <p:tags r:id="rId13"/>
            </p:custDataLst>
          </p:nvPr>
        </p:nvSpPr>
        <p:spPr>
          <a:xfrm rot="12600000">
            <a:off x="2228656" y="2580705"/>
            <a:ext cx="1694721" cy="464984"/>
          </a:xfrm>
          <a:custGeom>
            <a:avLst/>
            <a:gdLst>
              <a:gd name="connsiteX0" fmla="*/ 206 w 2584"/>
              <a:gd name="connsiteY0" fmla="*/ 443 h 711"/>
              <a:gd name="connsiteX1" fmla="*/ 0 w 2584"/>
              <a:gd name="connsiteY1" fmla="*/ 0 h 711"/>
              <a:gd name="connsiteX2" fmla="*/ 1855 w 2584"/>
              <a:gd name="connsiteY2" fmla="*/ 202 h 711"/>
              <a:gd name="connsiteX3" fmla="*/ 2584 w 2584"/>
              <a:gd name="connsiteY3" fmla="*/ 711 h 711"/>
              <a:gd name="connsiteX4" fmla="*/ 206 w 2584"/>
              <a:gd name="connsiteY4" fmla="*/ 443 h 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4" h="711">
                <a:moveTo>
                  <a:pt x="206" y="443"/>
                </a:moveTo>
                <a:lnTo>
                  <a:pt x="0" y="0"/>
                </a:lnTo>
                <a:lnTo>
                  <a:pt x="1855" y="202"/>
                </a:lnTo>
                <a:lnTo>
                  <a:pt x="2584" y="711"/>
                </a:lnTo>
                <a:lnTo>
                  <a:pt x="206" y="443"/>
                </a:lnTo>
                <a:close/>
              </a:path>
            </a:pathLst>
          </a:custGeom>
          <a:gradFill>
            <a:gsLst>
              <a:gs pos="25000">
                <a:schemeClr val="accent1">
                  <a:lumMod val="95000"/>
                  <a:lumOff val="5000"/>
                </a:schemeClr>
              </a:gs>
              <a:gs pos="90000">
                <a:schemeClr val="accent1">
                  <a:alpha val="100000"/>
                  <a:lumMod val="90000"/>
                  <a:lumOff val="1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latin typeface="+mj-ea"/>
              <a:ea typeface="+mj-ea"/>
              <a:sym typeface="+mn-ea"/>
            </a:endParaRPr>
          </a:p>
        </p:txBody>
      </p:sp>
      <p:sp>
        <p:nvSpPr>
          <p:cNvPr id="46" name="任意多边形 45"/>
          <p:cNvSpPr/>
          <p:nvPr>
            <p:custDataLst>
              <p:tags r:id="rId14"/>
            </p:custDataLst>
          </p:nvPr>
        </p:nvSpPr>
        <p:spPr>
          <a:xfrm>
            <a:off x="2165068" y="3166051"/>
            <a:ext cx="1430151" cy="1404603"/>
          </a:xfrm>
          <a:custGeom>
            <a:avLst/>
            <a:gdLst/>
            <a:ahLst/>
            <a:cxnLst>
              <a:cxn ang="3">
                <a:pos x="hc" y="t"/>
              </a:cxn>
              <a:cxn ang="cd2">
                <a:pos x="l" y="vc"/>
              </a:cxn>
              <a:cxn ang="cd4">
                <a:pos x="hc" y="b"/>
              </a:cxn>
              <a:cxn ang="0">
                <a:pos x="r" y="vc"/>
              </a:cxn>
            </a:cxnLst>
            <a:rect l="l" t="t" r="r" b="b"/>
            <a:pathLst>
              <a:path w="2179" h="2147">
                <a:moveTo>
                  <a:pt x="1158" y="0"/>
                </a:moveTo>
                <a:lnTo>
                  <a:pt x="2179" y="2147"/>
                </a:lnTo>
                <a:lnTo>
                  <a:pt x="0" y="1380"/>
                </a:lnTo>
                <a:lnTo>
                  <a:pt x="1158" y="0"/>
                </a:lnTo>
                <a:close/>
              </a:path>
            </a:pathLst>
          </a:custGeom>
          <a:gradFill>
            <a:gsLst>
              <a:gs pos="0">
                <a:schemeClr val="accent1">
                  <a:lumMod val="50000"/>
                  <a:lumOff val="50000"/>
                </a:schemeClr>
              </a:gs>
              <a:gs pos="70000">
                <a:schemeClr val="accent1">
                  <a:alpha val="100000"/>
                  <a:lumMod val="70000"/>
                  <a:lumOff val="30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92875" tIns="225210" rIns="160540" bIns="19287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rPr>
              <a:t>03</a:t>
            </a:r>
            <a:endPar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endParaRPr>
          </a:p>
        </p:txBody>
      </p:sp>
      <p:sp>
        <p:nvSpPr>
          <p:cNvPr id="45" name="任意多边形 44"/>
          <p:cNvSpPr/>
          <p:nvPr>
            <p:custDataLst>
              <p:tags r:id="rId15"/>
            </p:custDataLst>
          </p:nvPr>
        </p:nvSpPr>
        <p:spPr>
          <a:xfrm>
            <a:off x="1218068" y="2189528"/>
            <a:ext cx="1491468" cy="1711754"/>
          </a:xfrm>
          <a:custGeom>
            <a:avLst/>
            <a:gdLst/>
            <a:ahLst/>
            <a:cxnLst>
              <a:cxn ang="3">
                <a:pos x="hc" y="t"/>
              </a:cxn>
              <a:cxn ang="cd2">
                <a:pos x="l" y="vc"/>
              </a:cxn>
              <a:cxn ang="cd4">
                <a:pos x="hc" y="b"/>
              </a:cxn>
              <a:cxn ang="0">
                <a:pos x="r" y="vc"/>
              </a:cxn>
            </a:cxnLst>
            <a:rect l="l" t="t" r="r" b="b"/>
            <a:pathLst>
              <a:path w="2273" h="2615">
                <a:moveTo>
                  <a:pt x="1896" y="0"/>
                </a:moveTo>
                <a:lnTo>
                  <a:pt x="2273" y="803"/>
                </a:lnTo>
                <a:lnTo>
                  <a:pt x="762" y="2615"/>
                </a:lnTo>
                <a:lnTo>
                  <a:pt x="0" y="2338"/>
                </a:lnTo>
                <a:lnTo>
                  <a:pt x="1896" y="0"/>
                </a:lnTo>
                <a:close/>
              </a:path>
            </a:pathLst>
          </a:custGeom>
          <a:gradFill>
            <a:gsLst>
              <a:gs pos="0">
                <a:schemeClr val="accent1">
                  <a:lumMod val="50000"/>
                  <a:lumOff val="50000"/>
                </a:schemeClr>
              </a:gs>
              <a:gs pos="70000">
                <a:schemeClr val="accent1">
                  <a:alpha val="100000"/>
                  <a:lumMod val="70000"/>
                  <a:lumOff val="30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92875" tIns="225210" rIns="0" bIns="19287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rPr>
              <a:t>02</a:t>
            </a:r>
            <a:endPar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endParaRPr>
          </a:p>
        </p:txBody>
      </p:sp>
      <p:sp>
        <p:nvSpPr>
          <p:cNvPr id="22" name="标题"/>
          <p:cNvSpPr txBox="1"/>
          <p:nvPr>
            <p:custDataLst>
              <p:tags r:id="rId16"/>
            </p:custDataLst>
          </p:nvPr>
        </p:nvSpPr>
        <p:spPr>
          <a:xfrm>
            <a:off x="4916802" y="2124237"/>
            <a:ext cx="3961730" cy="299202"/>
          </a:xfrm>
          <a:prstGeom prst="rect">
            <a:avLst/>
          </a:prstGeom>
          <a:noFill/>
        </p:spPr>
        <p:txBody>
          <a:bodyPr wrap="square" lIns="0" tIns="0" rIns="0" bIns="0" rtlCol="0" anchor="b" anchorCtr="0">
            <a:normAutofit/>
          </a:bodyPr>
          <a:lstStyle/>
          <a:p>
            <a:pPr algn="just"/>
            <a:r>
              <a:rPr lang="zh-CN" altLang="en-US" sz="1430" b="1" spc="300" dirty="0">
                <a:solidFill>
                  <a:schemeClr val="accent1"/>
                </a:solidFill>
                <a:latin typeface="+mj-ea"/>
                <a:ea typeface="+mj-ea"/>
                <a:cs typeface="微软雅黑" panose="020B0503020204020204" pitchFamily="34" charset="-122"/>
              </a:rPr>
              <a:t>解聘</a:t>
            </a:r>
            <a:endParaRPr lang="zh-CN" altLang="en-US" sz="1430" b="1" spc="300" dirty="0">
              <a:solidFill>
                <a:schemeClr val="accent1"/>
              </a:solidFill>
              <a:latin typeface="+mj-ea"/>
              <a:ea typeface="+mj-ea"/>
              <a:cs typeface="微软雅黑" panose="020B0503020204020204" pitchFamily="34" charset="-122"/>
            </a:endParaRPr>
          </a:p>
        </p:txBody>
      </p:sp>
      <p:sp>
        <p:nvSpPr>
          <p:cNvPr id="23" name="文本框 22"/>
          <p:cNvSpPr txBox="1"/>
          <p:nvPr>
            <p:custDataLst>
              <p:tags r:id="rId17"/>
            </p:custDataLst>
          </p:nvPr>
        </p:nvSpPr>
        <p:spPr>
          <a:xfrm>
            <a:off x="4773292" y="2429117"/>
            <a:ext cx="3962298" cy="406506"/>
          </a:xfrm>
          <a:prstGeom prst="rect">
            <a:avLst/>
          </a:prstGeom>
          <a:noFill/>
        </p:spPr>
        <p:txBody>
          <a:bodyPr wrap="square" lIns="0" tIns="0" rIns="0" bIns="0" rtlCol="0" anchor="t" anchorCtr="0">
            <a:normAutofit/>
          </a:bodyPr>
          <a:lstStyle/>
          <a:p>
            <a:pPr algn="just">
              <a:lnSpc>
                <a:spcPct val="130000"/>
              </a:lnSpc>
              <a:buClrTx/>
              <a:buSzTx/>
              <a:buFontTx/>
            </a:pPr>
            <a:r>
              <a:rPr lang="zh-CN" altLang="en-US" sz="1200" spc="150">
                <a:solidFill>
                  <a:schemeClr val="tx1">
                    <a:lumMod val="65000"/>
                    <a:lumOff val="35000"/>
                  </a:schemeClr>
                </a:solidFill>
                <a:latin typeface="+mn-ea"/>
                <a:cs typeface="+mn-ea"/>
                <a:sym typeface="+mn-ea"/>
              </a:rPr>
              <a:t>这是一种通过所有者约束经营者的办法。</a:t>
            </a:r>
            <a:endParaRPr lang="zh-CN" altLang="en-US" sz="1200" spc="150">
              <a:solidFill>
                <a:schemeClr val="tx1">
                  <a:lumMod val="65000"/>
                  <a:lumOff val="35000"/>
                </a:schemeClr>
              </a:solidFill>
              <a:latin typeface="+mn-ea"/>
              <a:cs typeface="+mn-ea"/>
              <a:sym typeface="+mn-ea"/>
            </a:endParaRPr>
          </a:p>
        </p:txBody>
      </p:sp>
      <p:sp>
        <p:nvSpPr>
          <p:cNvPr id="24" name="标题"/>
          <p:cNvSpPr txBox="1"/>
          <p:nvPr>
            <p:custDataLst>
              <p:tags r:id="rId18"/>
            </p:custDataLst>
          </p:nvPr>
        </p:nvSpPr>
        <p:spPr>
          <a:xfrm>
            <a:off x="4916802" y="2825403"/>
            <a:ext cx="3961730" cy="299202"/>
          </a:xfrm>
          <a:prstGeom prst="rect">
            <a:avLst/>
          </a:prstGeom>
          <a:noFill/>
        </p:spPr>
        <p:txBody>
          <a:bodyPr wrap="square" lIns="0" tIns="0" rIns="0" bIns="0" rtlCol="0" anchor="b" anchorCtr="0">
            <a:normAutofit/>
          </a:bodyPr>
          <a:lstStyle/>
          <a:p>
            <a:pPr algn="just">
              <a:buClrTx/>
              <a:buSzTx/>
              <a:buFontTx/>
            </a:pPr>
            <a:r>
              <a:rPr lang="zh-CN" altLang="en-US" sz="1430" b="1" spc="300" dirty="0">
                <a:solidFill>
                  <a:schemeClr val="accent1"/>
                </a:solidFill>
                <a:latin typeface="+mj-ea"/>
                <a:ea typeface="+mj-ea"/>
                <a:cs typeface="微软雅黑" panose="020B0503020204020204" pitchFamily="34" charset="-122"/>
                <a:sym typeface="+mn-ea"/>
              </a:rPr>
              <a:t>接收</a:t>
            </a:r>
            <a:endParaRPr lang="zh-CN" altLang="en-US" sz="1430" b="1" spc="300" dirty="0">
              <a:solidFill>
                <a:schemeClr val="accent1"/>
              </a:solidFill>
              <a:latin typeface="+mj-ea"/>
              <a:ea typeface="+mj-ea"/>
              <a:cs typeface="微软雅黑" panose="020B0503020204020204" pitchFamily="34" charset="-122"/>
              <a:sym typeface="+mn-ea"/>
            </a:endParaRPr>
          </a:p>
        </p:txBody>
      </p:sp>
      <p:sp>
        <p:nvSpPr>
          <p:cNvPr id="26" name="文本框 25"/>
          <p:cNvSpPr txBox="1"/>
          <p:nvPr>
            <p:custDataLst>
              <p:tags r:id="rId19"/>
            </p:custDataLst>
          </p:nvPr>
        </p:nvSpPr>
        <p:spPr>
          <a:xfrm>
            <a:off x="4773292" y="3130283"/>
            <a:ext cx="3962298" cy="406506"/>
          </a:xfrm>
          <a:prstGeom prst="rect">
            <a:avLst/>
          </a:prstGeom>
          <a:noFill/>
        </p:spPr>
        <p:txBody>
          <a:bodyPr wrap="square" lIns="0" tIns="0" rIns="0" bIns="0" rtlCol="0" anchor="t" anchorCtr="0">
            <a:normAutofit/>
          </a:bodyPr>
          <a:lstStyle/>
          <a:p>
            <a:pPr algn="just">
              <a:lnSpc>
                <a:spcPct val="130000"/>
              </a:lnSpc>
              <a:buClrTx/>
              <a:buSzTx/>
              <a:buFontTx/>
            </a:pPr>
            <a:r>
              <a:rPr lang="zh-CN" altLang="en-US" sz="1200" spc="150">
                <a:solidFill>
                  <a:schemeClr val="tx1">
                    <a:lumMod val="65000"/>
                    <a:lumOff val="35000"/>
                  </a:schemeClr>
                </a:solidFill>
                <a:latin typeface="+mn-ea"/>
                <a:cs typeface="+mn-ea"/>
                <a:sym typeface="+mn-ea"/>
              </a:rPr>
              <a:t>这是一种通过市场约束经营者的办法。</a:t>
            </a:r>
            <a:endParaRPr lang="zh-CN" altLang="en-US" sz="1200" spc="150">
              <a:solidFill>
                <a:schemeClr val="tx1">
                  <a:lumMod val="65000"/>
                  <a:lumOff val="35000"/>
                </a:schemeClr>
              </a:solidFill>
              <a:latin typeface="+mn-ea"/>
              <a:cs typeface="+mn-ea"/>
              <a:sym typeface="+mn-ea"/>
            </a:endParaRPr>
          </a:p>
        </p:txBody>
      </p:sp>
      <p:sp>
        <p:nvSpPr>
          <p:cNvPr id="28" name="标题"/>
          <p:cNvSpPr txBox="1"/>
          <p:nvPr>
            <p:custDataLst>
              <p:tags r:id="rId20"/>
            </p:custDataLst>
          </p:nvPr>
        </p:nvSpPr>
        <p:spPr>
          <a:xfrm>
            <a:off x="4916802" y="3526569"/>
            <a:ext cx="3961730" cy="299202"/>
          </a:xfrm>
          <a:prstGeom prst="rect">
            <a:avLst/>
          </a:prstGeom>
          <a:noFill/>
        </p:spPr>
        <p:txBody>
          <a:bodyPr wrap="square" lIns="0" tIns="0" rIns="0" bIns="0" rtlCol="0" anchor="b" anchorCtr="0">
            <a:normAutofit/>
          </a:bodyPr>
          <a:lstStyle/>
          <a:p>
            <a:pPr algn="just">
              <a:buClrTx/>
              <a:buSzTx/>
              <a:buFontTx/>
            </a:pPr>
            <a:r>
              <a:rPr lang="zh-CN" altLang="en-US" sz="1430" b="1" spc="300" dirty="0">
                <a:solidFill>
                  <a:schemeClr val="accent1"/>
                </a:solidFill>
                <a:latin typeface="+mj-ea"/>
                <a:ea typeface="+mj-ea"/>
                <a:cs typeface="微软雅黑" panose="020B0503020204020204" pitchFamily="34" charset="-122"/>
                <a:sym typeface="+mn-ea"/>
              </a:rPr>
              <a:t>激励</a:t>
            </a:r>
            <a:endParaRPr lang="zh-CN" altLang="en-US" sz="1430" b="1" spc="300" dirty="0">
              <a:solidFill>
                <a:schemeClr val="accent1"/>
              </a:solidFill>
              <a:latin typeface="+mj-ea"/>
              <a:ea typeface="+mj-ea"/>
              <a:cs typeface="微软雅黑" panose="020B0503020204020204" pitchFamily="34" charset="-122"/>
              <a:sym typeface="+mn-ea"/>
            </a:endParaRPr>
          </a:p>
        </p:txBody>
      </p:sp>
      <p:sp>
        <p:nvSpPr>
          <p:cNvPr id="31" name="文本框 30"/>
          <p:cNvSpPr txBox="1"/>
          <p:nvPr>
            <p:custDataLst>
              <p:tags r:id="rId21"/>
            </p:custDataLst>
          </p:nvPr>
        </p:nvSpPr>
        <p:spPr>
          <a:xfrm>
            <a:off x="4773292" y="3831449"/>
            <a:ext cx="3962298" cy="406506"/>
          </a:xfrm>
          <a:prstGeom prst="rect">
            <a:avLst/>
          </a:prstGeom>
          <a:noFill/>
        </p:spPr>
        <p:txBody>
          <a:bodyPr wrap="square" lIns="0" tIns="0" rIns="0" bIns="0" rtlCol="0" anchor="t" anchorCtr="0">
            <a:normAutofit/>
          </a:bodyPr>
          <a:lstStyle/>
          <a:p>
            <a:pPr algn="just">
              <a:lnSpc>
                <a:spcPct val="130000"/>
              </a:lnSpc>
              <a:buClrTx/>
              <a:buSzTx/>
              <a:buFontTx/>
            </a:pPr>
            <a:r>
              <a:rPr lang="zh-CN" altLang="en-US" sz="1200" spc="150">
                <a:solidFill>
                  <a:schemeClr val="tx1">
                    <a:lumMod val="65000"/>
                    <a:lumOff val="35000"/>
                  </a:schemeClr>
                </a:solidFill>
                <a:latin typeface="+mn-ea"/>
                <a:cs typeface="+mn-ea"/>
                <a:sym typeface="+mn-ea"/>
              </a:rPr>
              <a:t>激励通常有两种方式：①股票期权。②绩效股。</a:t>
            </a:r>
            <a:endParaRPr lang="zh-CN" altLang="en-US" sz="1200" spc="150">
              <a:solidFill>
                <a:schemeClr val="tx1">
                  <a:lumMod val="65000"/>
                  <a:lumOff val="35000"/>
                </a:schemeClr>
              </a:solidFill>
              <a:latin typeface="+mn-ea"/>
              <a:cs typeface="+mn-ea"/>
              <a:sym typeface="+mn-ea"/>
            </a:endParaRPr>
          </a:p>
        </p:txBody>
      </p:sp>
      <p:sp>
        <p:nvSpPr>
          <p:cNvPr id="50" name="椭圆 49"/>
          <p:cNvSpPr>
            <a:spLocks noChangeAspect="1"/>
          </p:cNvSpPr>
          <p:nvPr>
            <p:custDataLst>
              <p:tags r:id="rId22"/>
            </p:custDataLst>
          </p:nvPr>
        </p:nvSpPr>
        <p:spPr>
          <a:xfrm>
            <a:off x="4613188" y="2282071"/>
            <a:ext cx="38625" cy="38625"/>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p>
        </p:txBody>
      </p:sp>
      <p:sp>
        <p:nvSpPr>
          <p:cNvPr id="27" name="椭圆 26"/>
          <p:cNvSpPr>
            <a:spLocks noChangeAspect="1"/>
          </p:cNvSpPr>
          <p:nvPr>
            <p:custDataLst>
              <p:tags r:id="rId23"/>
            </p:custDataLst>
          </p:nvPr>
        </p:nvSpPr>
        <p:spPr>
          <a:xfrm>
            <a:off x="4613188" y="2980398"/>
            <a:ext cx="38625" cy="38625"/>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p>
        </p:txBody>
      </p:sp>
      <p:sp>
        <p:nvSpPr>
          <p:cNvPr id="52" name="椭圆 51"/>
          <p:cNvSpPr>
            <a:spLocks noChangeAspect="1"/>
          </p:cNvSpPr>
          <p:nvPr>
            <p:custDataLst>
              <p:tags r:id="rId24"/>
            </p:custDataLst>
          </p:nvPr>
        </p:nvSpPr>
        <p:spPr>
          <a:xfrm>
            <a:off x="4613188" y="3690080"/>
            <a:ext cx="38625" cy="38625"/>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288417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子任务1.3.1 外部环境</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2" name="组合 11"/>
          <p:cNvGrpSpPr/>
          <p:nvPr/>
        </p:nvGrpSpPr>
        <p:grpSpPr>
          <a:xfrm>
            <a:off x="227230" y="68580"/>
            <a:ext cx="4502250" cy="460375"/>
            <a:chOff x="358" y="108"/>
            <a:chExt cx="7090" cy="725"/>
          </a:xfrm>
        </p:grpSpPr>
        <p:sp>
          <p:nvSpPr>
            <p:cNvPr id="2"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任务1.3 理财环境</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1" name="组合 10"/>
          <p:cNvGrpSpPr/>
          <p:nvPr/>
        </p:nvGrpSpPr>
        <p:grpSpPr>
          <a:xfrm>
            <a:off x="611505" y="1233805"/>
            <a:ext cx="7839075" cy="1818640"/>
            <a:chOff x="963" y="1943"/>
            <a:chExt cx="12345" cy="2864"/>
          </a:xfrm>
        </p:grpSpPr>
        <p:sp>
          <p:nvSpPr>
            <p:cNvPr id="5" name="文本框 4"/>
            <p:cNvSpPr txBox="1"/>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政治环境</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963" y="2571"/>
              <a:ext cx="12345" cy="2236"/>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政治环境指企业市场经营活动的外部政治形势、国家方针政策的变化及调整。</a:t>
              </a:r>
              <a:endParaRPr lang="zh-CN" altLang="en-US">
                <a:latin typeface="+mn-ea"/>
                <a:cs typeface="+mn-ea"/>
              </a:endParaRPr>
            </a:p>
            <a:p>
              <a:pPr algn="just">
                <a:lnSpc>
                  <a:spcPct val="120000"/>
                </a:lnSpc>
              </a:pPr>
              <a:r>
                <a:rPr lang="zh-CN" altLang="en-US">
                  <a:latin typeface="+mn-ea"/>
                  <a:cs typeface="+mn-ea"/>
                </a:rPr>
                <a:t>　　政治环境是政治体系存在和从事政治活动、进行整治决策的背景条件的总和。</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任务1.3 理财环境</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11505" y="7315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经济环境</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25" name="任意多边形: 形状 14"/>
          <p:cNvSpPr/>
          <p:nvPr>
            <p:custDataLst>
              <p:tags r:id="rId4"/>
            </p:custDataLst>
          </p:nvPr>
        </p:nvSpPr>
        <p:spPr bwMode="auto">
          <a:xfrm>
            <a:off x="2732583" y="3649945"/>
            <a:ext cx="3048308" cy="608885"/>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chemeClr val="accent1">
                    <a:lumMod val="40000"/>
                    <a:lumOff val="60000"/>
                  </a:schemeClr>
                </a:gs>
                <a:gs pos="0">
                  <a:schemeClr val="accent1">
                    <a:lumMod val="60000"/>
                    <a:lumOff val="40000"/>
                  </a:schemeClr>
                </a:gs>
              </a:gsLst>
              <a:lin ang="15480000" scaled="1"/>
            </a:gradFill>
            <a:prstDash val="sysDash"/>
            <a:round/>
          </a:ln>
          <a:scene3d>
            <a:camera prst="orthographicFront"/>
            <a:lightRig rig="threePt" dir="t"/>
          </a:scene3d>
          <a:sp3d/>
        </p:spPr>
        <p:txBody>
          <a:bodyPr rot="0" spcFirstLastPara="0" vert="horz" wrap="square" lIns="79894" tIns="39947" rIns="79894" bIns="39947"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sz="1575">
              <a:sym typeface="+mn-ea"/>
            </a:endParaRPr>
          </a:p>
        </p:txBody>
      </p:sp>
      <p:sp>
        <p:nvSpPr>
          <p:cNvPr id="17" name="任意多边形: 形状 14"/>
          <p:cNvSpPr/>
          <p:nvPr>
            <p:custDataLst>
              <p:tags r:id="rId5"/>
            </p:custDataLst>
          </p:nvPr>
        </p:nvSpPr>
        <p:spPr bwMode="auto">
          <a:xfrm>
            <a:off x="3132177" y="3996893"/>
            <a:ext cx="2249120" cy="449220"/>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chemeClr val="accent1">
                    <a:lumMod val="20000"/>
                    <a:lumOff val="80000"/>
                  </a:schemeClr>
                </a:gs>
                <a:gs pos="0">
                  <a:schemeClr val="accent1">
                    <a:lumMod val="40000"/>
                    <a:lumOff val="60000"/>
                  </a:schemeClr>
                </a:gs>
              </a:gsLst>
              <a:lin ang="15480000" scaled="1"/>
            </a:gradFill>
            <a:prstDash val="sysDash"/>
            <a:round/>
          </a:ln>
          <a:scene3d>
            <a:camera prst="orthographicFront"/>
            <a:lightRig rig="threePt" dir="t"/>
          </a:scene3d>
          <a:sp3d/>
        </p:spPr>
        <p:txBody>
          <a:bodyPr rot="0" spcFirstLastPara="0" vert="horz" wrap="square" lIns="79894" tIns="39947" rIns="79894" bIns="39947"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sz="1575">
              <a:sym typeface="+mn-ea"/>
            </a:endParaRPr>
          </a:p>
        </p:txBody>
      </p:sp>
      <p:sp>
        <p:nvSpPr>
          <p:cNvPr id="22" name="任意多边形: 形状 14"/>
          <p:cNvSpPr/>
          <p:nvPr>
            <p:custDataLst>
              <p:tags r:id="rId6"/>
            </p:custDataLst>
          </p:nvPr>
        </p:nvSpPr>
        <p:spPr bwMode="auto">
          <a:xfrm>
            <a:off x="2346367" y="3269770"/>
            <a:ext cx="3816426" cy="761646"/>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4" h="1765">
                <a:moveTo>
                  <a:pt x="4405" y="0"/>
                </a:moveTo>
                <a:lnTo>
                  <a:pt x="7835" y="610"/>
                </a:lnTo>
                <a:lnTo>
                  <a:pt x="8844" y="610"/>
                </a:lnTo>
                <a:lnTo>
                  <a:pt x="8844" y="788"/>
                </a:lnTo>
                <a:lnTo>
                  <a:pt x="8835" y="788"/>
                </a:lnTo>
                <a:lnTo>
                  <a:pt x="8841" y="789"/>
                </a:lnTo>
                <a:lnTo>
                  <a:pt x="4423" y="1765"/>
                </a:lnTo>
                <a:lnTo>
                  <a:pt x="5" y="789"/>
                </a:lnTo>
                <a:lnTo>
                  <a:pt x="11" y="788"/>
                </a:lnTo>
                <a:lnTo>
                  <a:pt x="0" y="788"/>
                </a:lnTo>
                <a:lnTo>
                  <a:pt x="0" y="610"/>
                </a:lnTo>
                <a:lnTo>
                  <a:pt x="1003" y="610"/>
                </a:lnTo>
                <a:lnTo>
                  <a:pt x="4405" y="0"/>
                </a:lnTo>
                <a:close/>
              </a:path>
            </a:pathLst>
          </a:custGeom>
          <a:gradFill>
            <a:gsLst>
              <a:gs pos="0">
                <a:schemeClr val="accent1">
                  <a:lumMod val="60000"/>
                  <a:lumOff val="40000"/>
                </a:schemeClr>
              </a:gs>
              <a:gs pos="100000">
                <a:schemeClr val="accent1">
                  <a:lumMod val="60000"/>
                  <a:lumOff val="40000"/>
                </a:schemeClr>
              </a:gs>
              <a:gs pos="46000">
                <a:schemeClr val="accent1"/>
              </a:gs>
            </a:gsLst>
            <a:lin ang="0" scaled="0"/>
          </a:gradFill>
          <a:ln w="9525">
            <a:noFill/>
            <a:round/>
          </a:ln>
          <a:scene3d>
            <a:camera prst="orthographicFront"/>
            <a:lightRig rig="threePt" dir="t"/>
          </a:scene3d>
          <a:sp3d/>
        </p:spPr>
        <p:txBody>
          <a:bodyPr rot="0" spcFirstLastPara="0" vert="horz" wrap="square" lIns="79894" tIns="39947" rIns="79894" bIns="39947"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sz="1575">
              <a:sym typeface="+mn-ea"/>
            </a:endParaRPr>
          </a:p>
        </p:txBody>
      </p:sp>
      <p:sp>
        <p:nvSpPr>
          <p:cNvPr id="18" name="图形 7"/>
          <p:cNvSpPr/>
          <p:nvPr>
            <p:custDataLst>
              <p:tags r:id="rId7"/>
            </p:custDataLst>
          </p:nvPr>
        </p:nvSpPr>
        <p:spPr>
          <a:xfrm>
            <a:off x="2348524" y="1630398"/>
            <a:ext cx="3813406" cy="1909508"/>
          </a:xfrm>
          <a:custGeom>
            <a:avLst/>
            <a:gdLst>
              <a:gd name="connsiteX0" fmla="*/ 4371527 w 4371593"/>
              <a:gd name="connsiteY0" fmla="*/ 2185549 h 2185796"/>
              <a:gd name="connsiteX1" fmla="*/ 2185730 w 4371593"/>
              <a:gd name="connsiteY1" fmla="*/ -248 h 2185796"/>
              <a:gd name="connsiteX2" fmla="*/ -68 w 4371593"/>
              <a:gd name="connsiteY2" fmla="*/ 2185549 h 2185796"/>
            </a:gdLst>
            <a:ahLst/>
            <a:cxnLst>
              <a:cxn ang="0">
                <a:pos x="connsiteX0" y="connsiteY0"/>
              </a:cxn>
              <a:cxn ang="0">
                <a:pos x="connsiteX1" y="connsiteY1"/>
              </a:cxn>
              <a:cxn ang="0">
                <a:pos x="connsiteX2" y="connsiteY2"/>
              </a:cxn>
            </a:cxnLst>
            <a:rect l="l" t="t" r="r" b="b"/>
            <a:pathLst>
              <a:path w="4371593" h="2185796">
                <a:moveTo>
                  <a:pt x="4371527" y="2185549"/>
                </a:moveTo>
                <a:cubicBezTo>
                  <a:pt x="4371527" y="978351"/>
                  <a:pt x="3392928" y="-248"/>
                  <a:pt x="2185730" y="-248"/>
                </a:cubicBezTo>
                <a:cubicBezTo>
                  <a:pt x="978531" y="-248"/>
                  <a:pt x="-68" y="978351"/>
                  <a:pt x="-68" y="2185549"/>
                </a:cubicBezTo>
              </a:path>
            </a:pathLst>
          </a:custGeom>
          <a:noFill/>
          <a:ln w="9525" cap="flat">
            <a:solidFill>
              <a:schemeClr val="accent1">
                <a:lumMod val="20000"/>
                <a:lumOff val="80000"/>
              </a:schemeClr>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79894" tIns="39947" rIns="79894" bIns="39947"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575"/>
          </a:p>
        </p:txBody>
      </p:sp>
      <p:sp>
        <p:nvSpPr>
          <p:cNvPr id="19" name="任意多边形: 形状 14"/>
          <p:cNvSpPr/>
          <p:nvPr>
            <p:custDataLst>
              <p:tags r:id="rId8"/>
            </p:custDataLst>
          </p:nvPr>
        </p:nvSpPr>
        <p:spPr bwMode="auto">
          <a:xfrm>
            <a:off x="2348524" y="3197273"/>
            <a:ext cx="3812975" cy="761646"/>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gradFill>
            <a:gsLst>
              <a:gs pos="0">
                <a:schemeClr val="accent1">
                  <a:lumMod val="60000"/>
                  <a:lumOff val="40000"/>
                  <a:alpha val="100000"/>
                </a:schemeClr>
              </a:gs>
              <a:gs pos="100000">
                <a:schemeClr val="bg1"/>
              </a:gs>
            </a:gsLst>
            <a:lin ang="5400000" scaled="0"/>
          </a:gradFill>
          <a:ln w="9525">
            <a:gradFill>
              <a:gsLst>
                <a:gs pos="54000">
                  <a:schemeClr val="bg1"/>
                </a:gs>
                <a:gs pos="100000">
                  <a:schemeClr val="accent1">
                    <a:lumMod val="75000"/>
                  </a:schemeClr>
                </a:gs>
              </a:gsLst>
              <a:lin ang="5880000" scaled="1"/>
            </a:gradFill>
          </a:ln>
          <a:effectLst>
            <a:outerShdw blurRad="508000" dist="317500" dir="5400000" sx="86000" sy="86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9894" tIns="39947" rIns="79894" bIns="3994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575" b="1" dirty="0">
              <a:solidFill>
                <a:schemeClr val="accent1"/>
              </a:solidFill>
              <a:latin typeface="+mj-ea"/>
              <a:ea typeface="+mj-ea"/>
              <a:cs typeface="+mj-ea"/>
              <a:sym typeface="+mn-ea"/>
            </a:endParaRPr>
          </a:p>
        </p:txBody>
      </p:sp>
      <p:sp>
        <p:nvSpPr>
          <p:cNvPr id="20" name="椭圆 19"/>
          <p:cNvSpPr/>
          <p:nvPr>
            <p:custDataLst>
              <p:tags r:id="rId9"/>
            </p:custDataLst>
          </p:nvPr>
        </p:nvSpPr>
        <p:spPr>
          <a:xfrm>
            <a:off x="3634906" y="3463526"/>
            <a:ext cx="1241072" cy="195050"/>
          </a:xfrm>
          <a:prstGeom prst="ellipse">
            <a:avLst/>
          </a:prstGeom>
          <a:gradFill>
            <a:gsLst>
              <a:gs pos="0">
                <a:schemeClr val="accent1">
                  <a:lumMod val="60000"/>
                  <a:lumOff val="40000"/>
                </a:schemeClr>
              </a:gs>
              <a:gs pos="98000">
                <a:srgbClr val="F2F2F2">
                  <a:alpha val="0"/>
                </a:srgbClr>
              </a:gs>
              <a:gs pos="48000">
                <a:schemeClr val="accent1">
                  <a:lumMod val="40000"/>
                  <a:lumOff val="60000"/>
                </a:schemeClr>
              </a:gs>
            </a:gsLst>
            <a:path path="circle">
              <a:fillToRect l="50000" t="50000" r="50000" b="50000"/>
            </a:path>
            <a:tileRect/>
          </a:gradFill>
          <a:ln>
            <a:noFill/>
          </a:ln>
          <a:effectLst>
            <a:softEdge rad="63500"/>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575"/>
          </a:p>
        </p:txBody>
      </p:sp>
      <p:sp>
        <p:nvSpPr>
          <p:cNvPr id="30" name="椭圆 29"/>
          <p:cNvSpPr/>
          <p:nvPr>
            <p:custDataLst>
              <p:tags r:id="rId10"/>
            </p:custDataLst>
          </p:nvPr>
        </p:nvSpPr>
        <p:spPr>
          <a:xfrm>
            <a:off x="2231580" y="3043650"/>
            <a:ext cx="290418" cy="290418"/>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9894" tIns="39947" rIns="79894" bIns="39947" numCol="1" spcCol="0" rtlCol="0" fromWordArt="0" anchor="ctr" anchorCtr="0" forceAA="0" compatLnSpc="1">
            <a:noAutofit/>
          </a:bodyPr>
          <a:lstStyle/>
          <a:p>
            <a:pPr lvl="0" algn="ctr">
              <a:buClrTx/>
              <a:buSzTx/>
              <a:buFontTx/>
            </a:pPr>
            <a:endParaRPr lang="zh-CN" altLang="en-US" sz="1575">
              <a:sym typeface="+mn-ea"/>
            </a:endParaRPr>
          </a:p>
        </p:txBody>
      </p:sp>
      <p:sp>
        <p:nvSpPr>
          <p:cNvPr id="23" name="椭圆 22"/>
          <p:cNvSpPr/>
          <p:nvPr>
            <p:custDataLst>
              <p:tags r:id="rId11"/>
            </p:custDataLst>
          </p:nvPr>
        </p:nvSpPr>
        <p:spPr>
          <a:xfrm>
            <a:off x="3470063" y="1587677"/>
            <a:ext cx="290418" cy="290418"/>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9894" tIns="39947" rIns="79894" bIns="39947" numCol="1" spcCol="0" rtlCol="0" fromWordArt="0" anchor="ctr" anchorCtr="0" forceAA="0" compatLnSpc="1">
            <a:noAutofit/>
          </a:bodyPr>
          <a:lstStyle/>
          <a:p>
            <a:pPr lvl="0" algn="ctr">
              <a:buClrTx/>
              <a:buSzTx/>
              <a:buFontTx/>
            </a:pPr>
            <a:endParaRPr lang="zh-CN" altLang="en-US" sz="1575">
              <a:sym typeface="+mn-ea"/>
            </a:endParaRPr>
          </a:p>
        </p:txBody>
      </p:sp>
      <p:sp>
        <p:nvSpPr>
          <p:cNvPr id="33" name="椭圆 32"/>
          <p:cNvSpPr/>
          <p:nvPr>
            <p:custDataLst>
              <p:tags r:id="rId12"/>
            </p:custDataLst>
          </p:nvPr>
        </p:nvSpPr>
        <p:spPr>
          <a:xfrm>
            <a:off x="2635921" y="2183616"/>
            <a:ext cx="290418" cy="290418"/>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9894" tIns="39947" rIns="79894" bIns="39947" numCol="1" spcCol="0" rtlCol="0" fromWordArt="0" anchor="ctr" anchorCtr="0" forceAA="0" compatLnSpc="1">
            <a:noAutofit/>
          </a:bodyPr>
          <a:lstStyle/>
          <a:p>
            <a:pPr lvl="0" algn="ctr">
              <a:buClrTx/>
              <a:buSzTx/>
              <a:buFontTx/>
            </a:pPr>
            <a:endParaRPr lang="zh-CN" altLang="en-US" sz="1575">
              <a:sym typeface="+mn-ea"/>
            </a:endParaRPr>
          </a:p>
        </p:txBody>
      </p:sp>
      <p:sp>
        <p:nvSpPr>
          <p:cNvPr id="35" name="椭圆 34"/>
          <p:cNvSpPr/>
          <p:nvPr>
            <p:custDataLst>
              <p:tags r:id="rId13"/>
            </p:custDataLst>
          </p:nvPr>
        </p:nvSpPr>
        <p:spPr>
          <a:xfrm>
            <a:off x="5986730" y="3043650"/>
            <a:ext cx="290418" cy="290418"/>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9894" tIns="39947" rIns="79894" bIns="39947" numCol="1" spcCol="0" rtlCol="0" fromWordArt="0" anchor="ctr" anchorCtr="0" forceAA="0" compatLnSpc="1">
            <a:noAutofit/>
          </a:bodyPr>
          <a:lstStyle/>
          <a:p>
            <a:pPr lvl="0" algn="ctr">
              <a:buClrTx/>
              <a:buSzTx/>
              <a:buFontTx/>
            </a:pPr>
            <a:endParaRPr lang="zh-CN" altLang="en-US" sz="1575">
              <a:sym typeface="+mn-ea"/>
            </a:endParaRPr>
          </a:p>
        </p:txBody>
      </p:sp>
      <p:sp>
        <p:nvSpPr>
          <p:cNvPr id="37" name="椭圆 36"/>
          <p:cNvSpPr/>
          <p:nvPr>
            <p:custDataLst>
              <p:tags r:id="rId14"/>
            </p:custDataLst>
          </p:nvPr>
        </p:nvSpPr>
        <p:spPr>
          <a:xfrm>
            <a:off x="4621809" y="1587677"/>
            <a:ext cx="290418" cy="290418"/>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9894" tIns="39947" rIns="79894" bIns="39947" numCol="1" spcCol="0" rtlCol="0" fromWordArt="0" anchor="ctr" anchorCtr="0" forceAA="0" compatLnSpc="1">
            <a:noAutofit/>
          </a:bodyPr>
          <a:lstStyle/>
          <a:p>
            <a:pPr lvl="0" algn="ctr">
              <a:buClrTx/>
              <a:buSzTx/>
              <a:buFontTx/>
            </a:pPr>
            <a:endParaRPr lang="zh-CN" altLang="en-US" sz="1575">
              <a:sym typeface="+mn-ea"/>
            </a:endParaRPr>
          </a:p>
        </p:txBody>
      </p:sp>
      <p:sp>
        <p:nvSpPr>
          <p:cNvPr id="38" name="椭圆 37"/>
          <p:cNvSpPr/>
          <p:nvPr>
            <p:custDataLst>
              <p:tags r:id="rId15"/>
            </p:custDataLst>
          </p:nvPr>
        </p:nvSpPr>
        <p:spPr>
          <a:xfrm>
            <a:off x="5582389" y="2183616"/>
            <a:ext cx="290418" cy="290418"/>
          </a:xfrm>
          <a:prstGeom prst="ellipse">
            <a:avLst/>
          </a:prstGeom>
          <a:gradFill>
            <a:gsLst>
              <a:gs pos="0">
                <a:schemeClr val="accent1"/>
              </a:gs>
              <a:gs pos="100000">
                <a:schemeClr val="accent1">
                  <a:lumMod val="80000"/>
                  <a:lumOff val="20000"/>
                </a:schemeClr>
              </a:gs>
            </a:gsLst>
            <a:lin ang="16200000" scaled="0"/>
          </a:gradFill>
          <a:ln w="3175">
            <a:solidFill>
              <a:schemeClr val="bg1"/>
            </a:solidFill>
          </a:ln>
          <a:effectLst>
            <a:outerShdw blurRad="2032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9894" tIns="39947" rIns="79894" bIns="39947" numCol="1" spcCol="0" rtlCol="0" fromWordArt="0" anchor="ctr" anchorCtr="0" forceAA="0" compatLnSpc="1">
            <a:noAutofit/>
          </a:bodyPr>
          <a:lstStyle/>
          <a:p>
            <a:pPr lvl="0" algn="ctr">
              <a:buClrTx/>
              <a:buSzTx/>
              <a:buFontTx/>
            </a:pPr>
            <a:endParaRPr lang="zh-CN" altLang="en-US" sz="1575">
              <a:sym typeface="+mn-ea"/>
            </a:endParaRPr>
          </a:p>
        </p:txBody>
      </p:sp>
      <p:sp>
        <p:nvSpPr>
          <p:cNvPr id="24" name="标题"/>
          <p:cNvSpPr txBox="1"/>
          <p:nvPr>
            <p:custDataLst>
              <p:tags r:id="rId16"/>
            </p:custDataLst>
          </p:nvPr>
        </p:nvSpPr>
        <p:spPr>
          <a:xfrm>
            <a:off x="6414770" y="2819400"/>
            <a:ext cx="2332355" cy="474980"/>
          </a:xfrm>
          <a:prstGeom prst="rect">
            <a:avLst/>
          </a:prstGeom>
          <a:noFill/>
        </p:spPr>
        <p:txBody>
          <a:bodyPr wrap="square" lIns="0" tIns="0" rIns="0" bIns="0" rtlCol="0" anchor="b">
            <a:normAutofit lnSpcReduction="10000"/>
          </a:bodyPr>
          <a:lstStyle/>
          <a:p>
            <a:pPr algn="just"/>
            <a:r>
              <a:rPr lang="zh-CN" altLang="en-US" sz="1575" b="1" spc="300" dirty="0">
                <a:solidFill>
                  <a:schemeClr val="accent1"/>
                </a:solidFill>
                <a:latin typeface="+mj-ea"/>
                <a:ea typeface="+mj-ea"/>
              </a:rPr>
              <a:t>⑥金融市场环境。</a:t>
            </a:r>
            <a:endParaRPr lang="zh-CN" altLang="en-US" sz="1575" b="1" spc="300" dirty="0">
              <a:solidFill>
                <a:schemeClr val="accent1"/>
              </a:solidFill>
              <a:latin typeface="+mj-ea"/>
              <a:ea typeface="+mj-ea"/>
            </a:endParaRPr>
          </a:p>
        </p:txBody>
      </p:sp>
      <p:sp>
        <p:nvSpPr>
          <p:cNvPr id="29" name="任意多边形: 形状 14"/>
          <p:cNvSpPr/>
          <p:nvPr>
            <p:custDataLst>
              <p:tags r:id="rId17"/>
            </p:custDataLst>
          </p:nvPr>
        </p:nvSpPr>
        <p:spPr bwMode="auto">
          <a:xfrm>
            <a:off x="1904051" y="3153258"/>
            <a:ext cx="4704941" cy="939866"/>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chemeClr val="accent1">
                    <a:lumMod val="20000"/>
                    <a:lumOff val="80000"/>
                  </a:schemeClr>
                </a:gs>
                <a:gs pos="0">
                  <a:schemeClr val="accent1"/>
                </a:gs>
              </a:gsLst>
              <a:lin ang="15480000" scaled="1"/>
            </a:gradFill>
            <a:prstDash val="sysDash"/>
            <a:round/>
          </a:ln>
          <a:scene3d>
            <a:camera prst="orthographicFront"/>
            <a:lightRig rig="threePt" dir="t"/>
          </a:scene3d>
          <a:sp3d/>
        </p:spPr>
        <p:txBody>
          <a:bodyPr rot="0" spcFirstLastPara="0" vert="horz" wrap="square" lIns="79894" tIns="39947" rIns="79894" bIns="39947"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sz="1575">
              <a:sym typeface="+mn-ea"/>
            </a:endParaRPr>
          </a:p>
        </p:txBody>
      </p:sp>
      <p:sp>
        <p:nvSpPr>
          <p:cNvPr id="32" name="标题"/>
          <p:cNvSpPr txBox="1"/>
          <p:nvPr>
            <p:custDataLst>
              <p:tags r:id="rId18"/>
            </p:custDataLst>
          </p:nvPr>
        </p:nvSpPr>
        <p:spPr>
          <a:xfrm>
            <a:off x="6013450" y="1957070"/>
            <a:ext cx="1779270" cy="474980"/>
          </a:xfrm>
          <a:prstGeom prst="rect">
            <a:avLst/>
          </a:prstGeom>
          <a:noFill/>
        </p:spPr>
        <p:txBody>
          <a:bodyPr wrap="square" lIns="0" tIns="0" rIns="0" bIns="0" rtlCol="0" anchor="b">
            <a:normAutofit lnSpcReduction="10000"/>
          </a:bodyPr>
          <a:lstStyle/>
          <a:p>
            <a:pPr algn="just"/>
            <a:r>
              <a:rPr lang="zh-CN" altLang="en-US" sz="1575" b="1" spc="300" dirty="0">
                <a:solidFill>
                  <a:schemeClr val="accent1"/>
                </a:solidFill>
                <a:latin typeface="+mj-ea"/>
                <a:ea typeface="+mj-ea"/>
              </a:rPr>
              <a:t>⑤市场竞争。</a:t>
            </a:r>
            <a:endParaRPr lang="zh-CN" altLang="en-US" sz="1575" b="1" spc="300" dirty="0">
              <a:solidFill>
                <a:schemeClr val="accent1"/>
              </a:solidFill>
              <a:latin typeface="+mj-ea"/>
              <a:ea typeface="+mj-ea"/>
            </a:endParaRPr>
          </a:p>
        </p:txBody>
      </p:sp>
      <p:sp>
        <p:nvSpPr>
          <p:cNvPr id="51" name="标题"/>
          <p:cNvSpPr txBox="1"/>
          <p:nvPr>
            <p:custDataLst>
              <p:tags r:id="rId19"/>
            </p:custDataLst>
          </p:nvPr>
        </p:nvSpPr>
        <p:spPr>
          <a:xfrm>
            <a:off x="5056505" y="1334770"/>
            <a:ext cx="1744345" cy="474980"/>
          </a:xfrm>
          <a:prstGeom prst="rect">
            <a:avLst/>
          </a:prstGeom>
          <a:noFill/>
        </p:spPr>
        <p:txBody>
          <a:bodyPr wrap="square" lIns="0" tIns="0" rIns="0" bIns="0" rtlCol="0" anchor="b">
            <a:normAutofit lnSpcReduction="10000"/>
          </a:bodyPr>
          <a:lstStyle/>
          <a:p>
            <a:pPr algn="just"/>
            <a:r>
              <a:rPr lang="zh-CN" altLang="en-US" sz="1575" b="1" spc="300" dirty="0">
                <a:solidFill>
                  <a:schemeClr val="accent1"/>
                </a:solidFill>
                <a:latin typeface="+mj-ea"/>
                <a:ea typeface="+mj-ea"/>
              </a:rPr>
              <a:t>④通货膨胀。</a:t>
            </a:r>
            <a:endParaRPr lang="zh-CN" altLang="en-US" sz="1575" b="1" spc="300" dirty="0">
              <a:solidFill>
                <a:schemeClr val="accent1"/>
              </a:solidFill>
              <a:latin typeface="+mj-ea"/>
              <a:ea typeface="+mj-ea"/>
            </a:endParaRPr>
          </a:p>
        </p:txBody>
      </p:sp>
      <p:sp>
        <p:nvSpPr>
          <p:cNvPr id="54" name="标题"/>
          <p:cNvSpPr txBox="1"/>
          <p:nvPr>
            <p:custDataLst>
              <p:tags r:id="rId20"/>
            </p:custDataLst>
          </p:nvPr>
        </p:nvSpPr>
        <p:spPr>
          <a:xfrm>
            <a:off x="360680" y="3044190"/>
            <a:ext cx="1741170" cy="250190"/>
          </a:xfrm>
          <a:prstGeom prst="rect">
            <a:avLst/>
          </a:prstGeom>
          <a:noFill/>
        </p:spPr>
        <p:txBody>
          <a:bodyPr wrap="square" lIns="0" tIns="0" rIns="0" bIns="0" rtlCol="0" anchor="b">
            <a:normAutofit lnSpcReduction="10000"/>
          </a:bodyPr>
          <a:lstStyle/>
          <a:p>
            <a:pPr algn="r"/>
            <a:r>
              <a:rPr lang="zh-CN" altLang="en-US" sz="1575" b="1" spc="300" dirty="0">
                <a:solidFill>
                  <a:schemeClr val="accent1"/>
                </a:solidFill>
                <a:latin typeface="+mj-ea"/>
                <a:ea typeface="+mj-ea"/>
              </a:rPr>
              <a:t>①经济体制。</a:t>
            </a:r>
            <a:endParaRPr lang="zh-CN" altLang="en-US" sz="1575" b="1" spc="300" dirty="0">
              <a:solidFill>
                <a:schemeClr val="accent1"/>
              </a:solidFill>
              <a:latin typeface="+mj-ea"/>
              <a:ea typeface="+mj-ea"/>
            </a:endParaRPr>
          </a:p>
        </p:txBody>
      </p:sp>
      <p:sp>
        <p:nvSpPr>
          <p:cNvPr id="58" name="标题"/>
          <p:cNvSpPr txBox="1"/>
          <p:nvPr>
            <p:custDataLst>
              <p:tags r:id="rId21"/>
            </p:custDataLst>
          </p:nvPr>
        </p:nvSpPr>
        <p:spPr>
          <a:xfrm>
            <a:off x="730250" y="1957070"/>
            <a:ext cx="1775460" cy="474980"/>
          </a:xfrm>
          <a:prstGeom prst="rect">
            <a:avLst/>
          </a:prstGeom>
          <a:noFill/>
        </p:spPr>
        <p:txBody>
          <a:bodyPr wrap="square" lIns="0" tIns="0" rIns="0" bIns="0" rtlCol="0" anchor="b">
            <a:normAutofit lnSpcReduction="10000"/>
          </a:bodyPr>
          <a:lstStyle/>
          <a:p>
            <a:pPr algn="r"/>
            <a:r>
              <a:rPr lang="zh-CN" altLang="en-US" sz="1575" b="1" spc="300" dirty="0">
                <a:solidFill>
                  <a:schemeClr val="accent1"/>
                </a:solidFill>
                <a:latin typeface="+mj-ea"/>
                <a:ea typeface="+mj-ea"/>
              </a:rPr>
              <a:t>②经济周期。</a:t>
            </a:r>
            <a:endParaRPr lang="zh-CN" altLang="en-US" sz="1575" b="1" spc="300" dirty="0">
              <a:solidFill>
                <a:schemeClr val="accent1"/>
              </a:solidFill>
              <a:latin typeface="+mj-ea"/>
              <a:ea typeface="+mj-ea"/>
            </a:endParaRPr>
          </a:p>
        </p:txBody>
      </p:sp>
      <p:sp>
        <p:nvSpPr>
          <p:cNvPr id="60" name="标题"/>
          <p:cNvSpPr txBox="1"/>
          <p:nvPr>
            <p:custDataLst>
              <p:tags r:id="rId22"/>
            </p:custDataLst>
          </p:nvPr>
        </p:nvSpPr>
        <p:spPr>
          <a:xfrm>
            <a:off x="1639570" y="1346200"/>
            <a:ext cx="1694815" cy="474980"/>
          </a:xfrm>
          <a:prstGeom prst="rect">
            <a:avLst/>
          </a:prstGeom>
          <a:noFill/>
        </p:spPr>
        <p:txBody>
          <a:bodyPr wrap="square" lIns="0" tIns="0" rIns="0" bIns="0" rtlCol="0" anchor="b">
            <a:normAutofit lnSpcReduction="10000"/>
          </a:bodyPr>
          <a:lstStyle/>
          <a:p>
            <a:pPr algn="r"/>
            <a:r>
              <a:rPr lang="zh-CN" altLang="en-US" sz="1575" b="1" spc="300" dirty="0">
                <a:solidFill>
                  <a:schemeClr val="accent1"/>
                </a:solidFill>
                <a:latin typeface="+mj-ea"/>
                <a:ea typeface="+mj-ea"/>
              </a:rPr>
              <a:t>③经济政策。</a:t>
            </a:r>
            <a:endParaRPr lang="zh-CN" altLang="en-US" sz="1575" b="1" spc="300" dirty="0">
              <a:solidFill>
                <a:schemeClr val="accent1"/>
              </a:solidFill>
              <a:latin typeface="+mj-ea"/>
              <a:ea typeface="+mj-ea"/>
            </a:endParaRPr>
          </a:p>
        </p:txBody>
      </p:sp>
      <p:pic>
        <p:nvPicPr>
          <p:cNvPr id="36" name="图片 35" descr="343439383331313b343532303032383bbfcdbba7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538676" y="1650680"/>
            <a:ext cx="153595" cy="159020"/>
          </a:xfrm>
          <a:prstGeom prst="rect">
            <a:avLst/>
          </a:prstGeom>
          <a:gradFill>
            <a:gsLst>
              <a:gs pos="100000">
                <a:schemeClr val="accent1">
                  <a:lumMod val="70000"/>
                  <a:lumOff val="30000"/>
                </a:schemeClr>
              </a:gs>
              <a:gs pos="0">
                <a:schemeClr val="accent1">
                  <a:lumMod val="70000"/>
                  <a:lumOff val="30000"/>
                </a:schemeClr>
              </a:gs>
            </a:gsLst>
            <a:lin ang="10800000" scaled="0"/>
          </a:gradFill>
        </p:spPr>
      </p:pic>
      <p:pic>
        <p:nvPicPr>
          <p:cNvPr id="48" name="图片 47" descr="343435383038363b343532323339393bd6b4d0d0d5aad2aa"/>
          <p:cNvPicPr/>
          <p:nvPr>
            <p:custDataLst>
              <p:tags r:id="rId26"/>
            </p:custDataLst>
          </p:nvPr>
        </p:nvPicPr>
        <p:blipFill>
          <a:blip r:embed="rId27"/>
          <a:stretch>
            <a:fillRect/>
          </a:stretch>
        </p:blipFill>
        <p:spPr>
          <a:xfrm>
            <a:off x="4698621" y="1651112"/>
            <a:ext cx="146787" cy="151680"/>
          </a:xfrm>
          <a:prstGeom prst="rect">
            <a:avLst/>
          </a:prstGeom>
          <a:effectLst/>
        </p:spPr>
      </p:pic>
      <p:pic>
        <p:nvPicPr>
          <p:cNvPr id="63" name="图片 62" descr="343435383036303b343532343134393bcdb7c4d4b7e7b1a9"/>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2293289" y="3107084"/>
            <a:ext cx="161466" cy="161466"/>
          </a:xfrm>
          <a:prstGeom prst="rect">
            <a:avLst/>
          </a:prstGeom>
        </p:spPr>
      </p:pic>
      <p:pic>
        <p:nvPicPr>
          <p:cNvPr id="109" name="图片 108" descr="343439383331313b343532303033303bd2d1b9bad3a6d3c3"/>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5669126" y="2256544"/>
            <a:ext cx="143229" cy="146787"/>
          </a:xfrm>
          <a:prstGeom prst="rect">
            <a:avLst/>
          </a:prstGeom>
          <a:effectLst/>
        </p:spPr>
      </p:pic>
      <p:pic>
        <p:nvPicPr>
          <p:cNvPr id="64" name="图片 63" descr="343439383331313b343532303032323bb2fac6b7d5b9cabe"/>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6056206" y="3107084"/>
            <a:ext cx="165543" cy="171252"/>
          </a:xfrm>
          <a:prstGeom prst="rect">
            <a:avLst/>
          </a:prstGeom>
          <a:effectLst/>
        </p:spPr>
      </p:pic>
      <p:pic>
        <p:nvPicPr>
          <p:cNvPr id="65" name="图片 64" descr="343439383331313b343532303033313bd3a6d3c3c9ccb3c7"/>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2719206" y="2256544"/>
            <a:ext cx="137164" cy="141895"/>
          </a:xfrm>
          <a:prstGeom prst="rect">
            <a:avLst/>
          </a:prstGeom>
        </p:spPr>
      </p:pic>
      <p:sp>
        <p:nvSpPr>
          <p:cNvPr id="52" name="任意多边形: 形状 3"/>
          <p:cNvSpPr/>
          <p:nvPr>
            <p:custDataLst>
              <p:tags r:id="rId40"/>
            </p:custDataLst>
          </p:nvPr>
        </p:nvSpPr>
        <p:spPr>
          <a:xfrm rot="1800000">
            <a:off x="3598658" y="2178869"/>
            <a:ext cx="1311411" cy="1135780"/>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chemeClr val="accent1">
                  <a:lumMod val="10000"/>
                  <a:lumOff val="90000"/>
                </a:schemeClr>
              </a:gs>
              <a:gs pos="100000">
                <a:schemeClr val="accent1">
                  <a:lumMod val="10000"/>
                  <a:lumOff val="9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9894" tIns="39947" rIns="79894" bIns="39947" numCol="1" spcCol="0" rtlCol="0" fromWordArt="0" anchor="ctr" anchorCtr="0" forceAA="0" compatLnSpc="1">
            <a:noAutofit/>
          </a:bodyPr>
          <a:lstStyle/>
          <a:p>
            <a:pPr lvl="0" algn="ctr">
              <a:buClrTx/>
              <a:buSzTx/>
              <a:buFontTx/>
            </a:pPr>
            <a:endParaRPr lang="zh-CN" altLang="en-US" sz="1575">
              <a:sym typeface="+mn-ea"/>
            </a:endParaRPr>
          </a:p>
        </p:txBody>
      </p:sp>
      <p:sp>
        <p:nvSpPr>
          <p:cNvPr id="53" name="任意多边形: 形状 3"/>
          <p:cNvSpPr/>
          <p:nvPr>
            <p:custDataLst>
              <p:tags r:id="rId41"/>
            </p:custDataLst>
          </p:nvPr>
        </p:nvSpPr>
        <p:spPr>
          <a:xfrm rot="1800000">
            <a:off x="3747536" y="2307896"/>
            <a:ext cx="1013226" cy="877294"/>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9894" tIns="39947" rIns="79894" bIns="39947" numCol="1" spcCol="0" rtlCol="0" fromWordArt="0" anchor="ctr" anchorCtr="0" forceAA="0" compatLnSpc="1">
            <a:noAutofit/>
          </a:bodyPr>
          <a:lstStyle/>
          <a:p>
            <a:pPr lvl="0" algn="ctr">
              <a:buClrTx/>
              <a:buSzTx/>
              <a:buFontTx/>
            </a:pPr>
            <a:endParaRPr lang="zh-CN" altLang="en-US" sz="1575">
              <a:sym typeface="+mn-ea"/>
            </a:endParaRPr>
          </a:p>
        </p:txBody>
      </p:sp>
      <p:sp>
        <p:nvSpPr>
          <p:cNvPr id="55" name="任意多边形: 形状 14"/>
          <p:cNvSpPr/>
          <p:nvPr>
            <p:custDataLst>
              <p:tags r:id="rId42"/>
            </p:custDataLst>
          </p:nvPr>
        </p:nvSpPr>
        <p:spPr bwMode="auto">
          <a:xfrm>
            <a:off x="3947333" y="2393770"/>
            <a:ext cx="616221" cy="356010"/>
          </a:xfrm>
          <a:custGeom>
            <a:avLst/>
            <a:gdLst>
              <a:gd name="connsiteX0" fmla="*/ 626269 w 1252632"/>
              <a:gd name="connsiteY0" fmla="*/ 723233 h 723233"/>
              <a:gd name="connsiteX1" fmla="*/ 1252633 w 1252632"/>
              <a:gd name="connsiteY1" fmla="*/ 361569 h 723233"/>
              <a:gd name="connsiteX2" fmla="*/ 626269 w 1252632"/>
              <a:gd name="connsiteY2" fmla="*/ 0 h 723233"/>
              <a:gd name="connsiteX3" fmla="*/ 0 w 1252632"/>
              <a:gd name="connsiteY3" fmla="*/ 361569 h 723233"/>
              <a:gd name="connsiteX4" fmla="*/ 626269 w 1252632"/>
              <a:gd name="connsiteY4" fmla="*/ 723233 h 723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632" h="723233">
                <a:moveTo>
                  <a:pt x="626269" y="723233"/>
                </a:moveTo>
                <a:lnTo>
                  <a:pt x="1252633" y="361569"/>
                </a:lnTo>
                <a:lnTo>
                  <a:pt x="626269" y="0"/>
                </a:lnTo>
                <a:lnTo>
                  <a:pt x="0" y="361569"/>
                </a:lnTo>
                <a:lnTo>
                  <a:pt x="626269" y="723233"/>
                </a:lnTo>
                <a:close/>
              </a:path>
            </a:pathLst>
          </a:custGeom>
          <a:gradFill>
            <a:gsLst>
              <a:gs pos="38000">
                <a:schemeClr val="accent1">
                  <a:lumMod val="90000"/>
                  <a:lumOff val="10000"/>
                </a:schemeClr>
              </a:gs>
              <a:gs pos="70000">
                <a:schemeClr val="accent1"/>
              </a:gs>
            </a:gsLst>
            <a:lin ang="5040000" scaled="0"/>
          </a:gradFill>
          <a:ln w="9525">
            <a:noFill/>
            <a:round/>
          </a:ln>
        </p:spPr>
        <p:txBody>
          <a:bodyPr rot="0" spcFirstLastPara="0" vert="horz" wrap="square" lIns="79894" tIns="39947" rIns="79894" bIns="39947"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defTabSz="914400">
              <a:buClrTx/>
              <a:buSzTx/>
              <a:buFontTx/>
            </a:pPr>
            <a:endParaRPr lang="zh-CN" altLang="en-US" sz="1575">
              <a:sym typeface="+mn-ea"/>
            </a:endParaRPr>
          </a:p>
        </p:txBody>
      </p:sp>
      <p:sp>
        <p:nvSpPr>
          <p:cNvPr id="56" name="任意多边形: 形状 13"/>
          <p:cNvSpPr/>
          <p:nvPr>
            <p:custDataLst>
              <p:tags r:id="rId43"/>
            </p:custDataLst>
          </p:nvPr>
        </p:nvSpPr>
        <p:spPr bwMode="auto">
          <a:xfrm>
            <a:off x="3947333" y="2570265"/>
            <a:ext cx="308110" cy="533799"/>
          </a:xfrm>
          <a:custGeom>
            <a:avLst/>
            <a:gdLst>
              <a:gd name="connsiteX0" fmla="*/ 626269 w 626268"/>
              <a:gd name="connsiteY0" fmla="*/ 361664 h 1084802"/>
              <a:gd name="connsiteX1" fmla="*/ 0 w 626268"/>
              <a:gd name="connsiteY1" fmla="*/ 0 h 1084802"/>
              <a:gd name="connsiteX2" fmla="*/ 0 w 626268"/>
              <a:gd name="connsiteY2" fmla="*/ 723233 h 1084802"/>
              <a:gd name="connsiteX3" fmla="*/ 626269 w 626268"/>
              <a:gd name="connsiteY3" fmla="*/ 1084802 h 1084802"/>
              <a:gd name="connsiteX4" fmla="*/ 626269 w 626268"/>
              <a:gd name="connsiteY4" fmla="*/ 361664 h 1084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268" h="1084802">
                <a:moveTo>
                  <a:pt x="626269" y="361664"/>
                </a:moveTo>
                <a:lnTo>
                  <a:pt x="0" y="0"/>
                </a:lnTo>
                <a:lnTo>
                  <a:pt x="0" y="723233"/>
                </a:lnTo>
                <a:lnTo>
                  <a:pt x="626269" y="1084802"/>
                </a:lnTo>
                <a:lnTo>
                  <a:pt x="626269" y="361664"/>
                </a:lnTo>
                <a:close/>
              </a:path>
            </a:pathLst>
          </a:custGeom>
          <a:gradFill>
            <a:gsLst>
              <a:gs pos="20000">
                <a:schemeClr val="accent1">
                  <a:lumMod val="90000"/>
                  <a:lumOff val="10000"/>
                </a:schemeClr>
              </a:gs>
              <a:gs pos="70000">
                <a:schemeClr val="accent1"/>
              </a:gs>
            </a:gsLst>
            <a:lin ang="2100000" scaled="0"/>
          </a:gradFill>
          <a:ln w="12700">
            <a:gradFill>
              <a:gsLst>
                <a:gs pos="54000">
                  <a:srgbClr val="FFFFFF">
                    <a:alpha val="0"/>
                  </a:srgbClr>
                </a:gs>
                <a:gs pos="0">
                  <a:srgbClr val="FFFFFF"/>
                </a:gs>
              </a:gsLst>
              <a:lin ang="8340000" scaled="1"/>
            </a:gradFill>
            <a:round/>
          </a:ln>
        </p:spPr>
        <p:txBody>
          <a:bodyPr rot="0" spcFirstLastPara="0" vert="horz" wrap="square" lIns="79894" tIns="39947" rIns="79894" bIns="39947"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575">
              <a:sym typeface="+mn-ea"/>
            </a:endParaRPr>
          </a:p>
        </p:txBody>
      </p:sp>
      <p:sp>
        <p:nvSpPr>
          <p:cNvPr id="57" name="任意多边形: 形状 15"/>
          <p:cNvSpPr/>
          <p:nvPr>
            <p:custDataLst>
              <p:tags r:id="rId44"/>
            </p:custDataLst>
          </p:nvPr>
        </p:nvSpPr>
        <p:spPr bwMode="auto">
          <a:xfrm>
            <a:off x="4255011" y="2570265"/>
            <a:ext cx="308110" cy="533799"/>
          </a:xfrm>
          <a:custGeom>
            <a:avLst/>
            <a:gdLst>
              <a:gd name="connsiteX0" fmla="*/ 0 w 626363"/>
              <a:gd name="connsiteY0" fmla="*/ 361664 h 1084802"/>
              <a:gd name="connsiteX1" fmla="*/ 626364 w 626363"/>
              <a:gd name="connsiteY1" fmla="*/ 0 h 1084802"/>
              <a:gd name="connsiteX2" fmla="*/ 626364 w 626363"/>
              <a:gd name="connsiteY2" fmla="*/ 723233 h 1084802"/>
              <a:gd name="connsiteX3" fmla="*/ 0 w 626363"/>
              <a:gd name="connsiteY3" fmla="*/ 1084802 h 1084802"/>
              <a:gd name="connsiteX4" fmla="*/ 0 w 626363"/>
              <a:gd name="connsiteY4" fmla="*/ 361664 h 1084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63" h="1084802">
                <a:moveTo>
                  <a:pt x="0" y="361664"/>
                </a:moveTo>
                <a:lnTo>
                  <a:pt x="626364" y="0"/>
                </a:lnTo>
                <a:lnTo>
                  <a:pt x="626364" y="723233"/>
                </a:lnTo>
                <a:lnTo>
                  <a:pt x="0" y="1084802"/>
                </a:lnTo>
                <a:lnTo>
                  <a:pt x="0" y="361664"/>
                </a:lnTo>
                <a:close/>
              </a:path>
            </a:pathLst>
          </a:custGeom>
          <a:gradFill>
            <a:gsLst>
              <a:gs pos="0">
                <a:schemeClr val="accent1">
                  <a:lumMod val="90000"/>
                  <a:lumOff val="10000"/>
                </a:schemeClr>
              </a:gs>
              <a:gs pos="70000">
                <a:schemeClr val="accent1"/>
              </a:gs>
            </a:gsLst>
            <a:lin ang="0" scaled="0"/>
          </a:gradFill>
          <a:ln w="12700">
            <a:gradFill>
              <a:gsLst>
                <a:gs pos="54000">
                  <a:srgbClr val="FFFFFF">
                    <a:alpha val="0"/>
                  </a:srgbClr>
                </a:gs>
                <a:gs pos="0">
                  <a:srgbClr val="FFFFFF"/>
                </a:gs>
              </a:gsLst>
              <a:lin ang="2100000" scaled="1"/>
            </a:gradFill>
            <a:round/>
          </a:ln>
        </p:spPr>
        <p:txBody>
          <a:bodyPr rot="0" spcFirstLastPara="0" vert="horz" wrap="square" lIns="79894" tIns="39947" rIns="79894" bIns="39947" numCol="1" spcCol="0" rtlCol="0" fromWordArt="0" anchor="t"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575">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任务1.3 理财环境</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5" name="图片 4"/>
          <p:cNvPicPr>
            <a:picLocks noChangeAspect="1"/>
          </p:cNvPicPr>
          <p:nvPr>
            <p:custDataLst>
              <p:tags r:id="rId4"/>
            </p:custDataLst>
          </p:nvPr>
        </p:nvPicPr>
        <p:blipFill>
          <a:blip r:embed="rId5"/>
          <a:stretch>
            <a:fillRect/>
          </a:stretch>
        </p:blipFill>
        <p:spPr>
          <a:xfrm>
            <a:off x="345440" y="1059815"/>
            <a:ext cx="8453755" cy="3145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任务1.3 理财环境</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11505" y="772160"/>
            <a:ext cx="476440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金融市场在财务管理中发挥着重要的作用：</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矩形 5"/>
          <p:cNvSpPr/>
          <p:nvPr>
            <p:custDataLst>
              <p:tags r:id="rId4"/>
            </p:custDataLst>
          </p:nvPr>
        </p:nvSpPr>
        <p:spPr>
          <a:xfrm>
            <a:off x="992326" y="1398950"/>
            <a:ext cx="2976753" cy="81690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8" name="矩形 7"/>
          <p:cNvSpPr/>
          <p:nvPr>
            <p:custDataLst>
              <p:tags r:id="rId5"/>
            </p:custDataLst>
          </p:nvPr>
        </p:nvSpPr>
        <p:spPr>
          <a:xfrm>
            <a:off x="4457984" y="1398950"/>
            <a:ext cx="2976753" cy="816905"/>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7" name="矩形: 圆角 9"/>
          <p:cNvSpPr/>
          <p:nvPr>
            <p:custDataLst>
              <p:tags r:id="rId6"/>
            </p:custDataLst>
          </p:nvPr>
        </p:nvSpPr>
        <p:spPr>
          <a:xfrm>
            <a:off x="695270" y="1516535"/>
            <a:ext cx="581735" cy="5817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80000"/>
          </a:bodyPr>
          <a:lstStyle/>
          <a:p>
            <a:pPr algn="ctr"/>
            <a:r>
              <a:rPr lang="en-US" altLang="zh-CN" sz="3175" b="1">
                <a:latin typeface="+mn-ea"/>
              </a:rPr>
              <a:t>01</a:t>
            </a:r>
            <a:endParaRPr lang="en-US" altLang="zh-CN" sz="3175" b="1">
              <a:latin typeface="+mn-ea"/>
            </a:endParaRPr>
          </a:p>
        </p:txBody>
      </p:sp>
      <p:sp>
        <p:nvSpPr>
          <p:cNvPr id="9" name="矩形: 圆角 11"/>
          <p:cNvSpPr/>
          <p:nvPr>
            <p:custDataLst>
              <p:tags r:id="rId7"/>
            </p:custDataLst>
          </p:nvPr>
        </p:nvSpPr>
        <p:spPr>
          <a:xfrm>
            <a:off x="4157214" y="1516535"/>
            <a:ext cx="581735" cy="58173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80000"/>
          </a:bodyPr>
          <a:lstStyle/>
          <a:p>
            <a:pPr algn="ctr"/>
            <a:r>
              <a:rPr lang="en-US" altLang="zh-CN" sz="3175" b="1">
                <a:latin typeface="+mn-ea"/>
              </a:rPr>
              <a:t>02</a:t>
            </a:r>
            <a:endParaRPr lang="en-US" altLang="zh-CN" sz="3175" b="1">
              <a:latin typeface="+mn-ea"/>
            </a:endParaRPr>
          </a:p>
        </p:txBody>
      </p:sp>
      <p:sp>
        <p:nvSpPr>
          <p:cNvPr id="11" name="矩形 10"/>
          <p:cNvSpPr/>
          <p:nvPr>
            <p:custDataLst>
              <p:tags r:id="rId8"/>
            </p:custDataLst>
          </p:nvPr>
        </p:nvSpPr>
        <p:spPr>
          <a:xfrm>
            <a:off x="992326" y="2387900"/>
            <a:ext cx="2976753" cy="816905"/>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13" name="矩形 12"/>
          <p:cNvSpPr/>
          <p:nvPr>
            <p:custDataLst>
              <p:tags r:id="rId9"/>
            </p:custDataLst>
          </p:nvPr>
        </p:nvSpPr>
        <p:spPr>
          <a:xfrm>
            <a:off x="4457984" y="2387900"/>
            <a:ext cx="2976753" cy="816905"/>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14" name="矩形: 圆角 10"/>
          <p:cNvSpPr/>
          <p:nvPr>
            <p:custDataLst>
              <p:tags r:id="rId10"/>
            </p:custDataLst>
          </p:nvPr>
        </p:nvSpPr>
        <p:spPr>
          <a:xfrm>
            <a:off x="695270" y="2505485"/>
            <a:ext cx="581735" cy="58173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80000"/>
          </a:bodyPr>
          <a:lstStyle/>
          <a:p>
            <a:pPr algn="ctr"/>
            <a:r>
              <a:rPr lang="en-US" altLang="zh-CN" sz="3175" b="1">
                <a:latin typeface="+mn-ea"/>
              </a:rPr>
              <a:t>03</a:t>
            </a:r>
            <a:endParaRPr lang="en-US" altLang="zh-CN" sz="3175" b="1">
              <a:latin typeface="+mn-ea"/>
            </a:endParaRPr>
          </a:p>
        </p:txBody>
      </p:sp>
      <p:sp>
        <p:nvSpPr>
          <p:cNvPr id="15" name="矩形: 圆角 12"/>
          <p:cNvSpPr/>
          <p:nvPr>
            <p:custDataLst>
              <p:tags r:id="rId11"/>
            </p:custDataLst>
          </p:nvPr>
        </p:nvSpPr>
        <p:spPr>
          <a:xfrm>
            <a:off x="4157214" y="2505485"/>
            <a:ext cx="581735" cy="58173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80000"/>
          </a:bodyPr>
          <a:lstStyle/>
          <a:p>
            <a:pPr algn="ctr"/>
            <a:r>
              <a:rPr lang="en-US" altLang="zh-CN" sz="3175" b="1">
                <a:latin typeface="+mn-ea"/>
              </a:rPr>
              <a:t>04</a:t>
            </a:r>
            <a:endParaRPr lang="en-US" altLang="zh-CN" sz="3175" b="1">
              <a:latin typeface="+mn-ea"/>
            </a:endParaRPr>
          </a:p>
        </p:txBody>
      </p:sp>
      <p:sp>
        <p:nvSpPr>
          <p:cNvPr id="16" name="矩形 15"/>
          <p:cNvSpPr/>
          <p:nvPr>
            <p:custDataLst>
              <p:tags r:id="rId12"/>
            </p:custDataLst>
          </p:nvPr>
        </p:nvSpPr>
        <p:spPr>
          <a:xfrm>
            <a:off x="992326" y="3376851"/>
            <a:ext cx="2976753" cy="816905"/>
          </a:xfrm>
          <a:prstGeom prst="rect">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5">
              <a:latin typeface="Arial" panose="020B0604020202020204" pitchFamily="34" charset="0"/>
              <a:ea typeface="微软雅黑" panose="020B0503020204020204" pitchFamily="34" charset="-122"/>
            </a:endParaRPr>
          </a:p>
        </p:txBody>
      </p:sp>
      <p:sp>
        <p:nvSpPr>
          <p:cNvPr id="21" name="矩形: 圆角 3"/>
          <p:cNvSpPr/>
          <p:nvPr>
            <p:custDataLst>
              <p:tags r:id="rId13"/>
            </p:custDataLst>
          </p:nvPr>
        </p:nvSpPr>
        <p:spPr>
          <a:xfrm>
            <a:off x="695270" y="3494435"/>
            <a:ext cx="581735" cy="58173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rtlCol="0" anchor="ctr">
            <a:normAutofit fontScale="80000"/>
          </a:bodyPr>
          <a:lstStyle/>
          <a:p>
            <a:pPr algn="ctr"/>
            <a:r>
              <a:rPr lang="en-US" altLang="zh-CN" sz="3175" b="1">
                <a:latin typeface="+mn-ea"/>
              </a:rPr>
              <a:t>05</a:t>
            </a:r>
            <a:endParaRPr lang="en-US" altLang="zh-CN" sz="3175" b="1">
              <a:latin typeface="+mn-ea"/>
            </a:endParaRPr>
          </a:p>
        </p:txBody>
      </p:sp>
      <p:sp>
        <p:nvSpPr>
          <p:cNvPr id="26" name="TextBox 2"/>
          <p:cNvSpPr txBox="1"/>
          <p:nvPr>
            <p:custDataLst>
              <p:tags r:id="rId14"/>
            </p:custDataLst>
          </p:nvPr>
        </p:nvSpPr>
        <p:spPr>
          <a:xfrm>
            <a:off x="1536104" y="3581077"/>
            <a:ext cx="2248139" cy="441459"/>
          </a:xfrm>
          <a:prstGeom prst="rect">
            <a:avLst/>
          </a:prstGeom>
          <a:noFill/>
        </p:spPr>
        <p:txBody>
          <a:bodyPr wrap="square" lIns="80608" tIns="0" rIns="80608" bIns="40304"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为财务管理提供有用信息。</a:t>
            </a:r>
            <a:endParaRPr lang="zh-CN" altLang="en-US" sz="12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27" name="TextBox 2"/>
          <p:cNvSpPr txBox="1"/>
          <p:nvPr>
            <p:custDataLst>
              <p:tags r:id="rId15"/>
            </p:custDataLst>
          </p:nvPr>
        </p:nvSpPr>
        <p:spPr>
          <a:xfrm>
            <a:off x="4983196" y="2575624"/>
            <a:ext cx="2248139" cy="441459"/>
          </a:xfrm>
          <a:prstGeom prst="rect">
            <a:avLst/>
          </a:prstGeom>
          <a:noFill/>
        </p:spPr>
        <p:txBody>
          <a:bodyPr wrap="square" lIns="80608" tIns="0" rIns="80608" bIns="40304"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为企业树立财务形象。</a:t>
            </a:r>
            <a:endParaRPr lang="zh-CN" altLang="en-US" sz="12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34" name="TextBox 2"/>
          <p:cNvSpPr txBox="1"/>
          <p:nvPr>
            <p:custDataLst>
              <p:tags r:id="rId16"/>
            </p:custDataLst>
          </p:nvPr>
        </p:nvSpPr>
        <p:spPr>
          <a:xfrm>
            <a:off x="1536104" y="2575624"/>
            <a:ext cx="2248139" cy="441459"/>
          </a:xfrm>
          <a:prstGeom prst="rect">
            <a:avLst/>
          </a:prstGeom>
          <a:noFill/>
        </p:spPr>
        <p:txBody>
          <a:bodyPr wrap="square" lIns="80608" tIns="0" rIns="80608" bIns="40304"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1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引导资本流向和流量，提高资本利用效率。</a:t>
            </a:r>
            <a:endParaRPr lang="zh-CN" altLang="en-US" sz="11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28" name="TextBox 2"/>
          <p:cNvSpPr txBox="1"/>
          <p:nvPr>
            <p:custDataLst>
              <p:tags r:id="rId17"/>
            </p:custDataLst>
          </p:nvPr>
        </p:nvSpPr>
        <p:spPr>
          <a:xfrm>
            <a:off x="4983196" y="1586673"/>
            <a:ext cx="2248139" cy="441459"/>
          </a:xfrm>
          <a:prstGeom prst="rect">
            <a:avLst/>
          </a:prstGeom>
          <a:noFill/>
        </p:spPr>
        <p:txBody>
          <a:bodyPr wrap="square" lIns="80608" tIns="0" rIns="80608" bIns="40304"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促进企业资本灵活转换。</a:t>
            </a:r>
            <a:endParaRPr lang="zh-CN" altLang="en-US" sz="12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
        <p:nvSpPr>
          <p:cNvPr id="31" name="TextBox 2"/>
          <p:cNvSpPr txBox="1"/>
          <p:nvPr>
            <p:custDataLst>
              <p:tags r:id="rId18"/>
            </p:custDataLst>
          </p:nvPr>
        </p:nvSpPr>
        <p:spPr>
          <a:xfrm>
            <a:off x="1403389" y="1584768"/>
            <a:ext cx="2248139" cy="441459"/>
          </a:xfrm>
          <a:prstGeom prst="rect">
            <a:avLst/>
          </a:prstGeom>
          <a:noFill/>
        </p:spPr>
        <p:txBody>
          <a:bodyPr wrap="square" lIns="80608" tIns="0" rIns="80608" bIns="40304" rtlCol="0" anchor="ctr" anchorCtr="0">
            <a:normAutofit fontScale="6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0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rPr>
              <a:t>为企业筹资和投资提供场所。</a:t>
            </a:r>
            <a:endParaRPr lang="zh-CN" altLang="en-US" sz="2000" spc="150">
              <a:solidFill>
                <a:schemeClr val="tx1">
                  <a:lumMod val="75000"/>
                  <a:lumOff val="25000"/>
                </a:schemeClr>
              </a:solidFill>
              <a:latin typeface="华文中宋" panose="02010600040101010101" charset="-122"/>
              <a:ea typeface="华文中宋" panose="02010600040101010101"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任务1.3 理财环境</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11505" y="7315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法律环境</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9" name="矩形 8"/>
          <p:cNvSpPr/>
          <p:nvPr>
            <p:custDataLst>
              <p:tags r:id="rId4"/>
            </p:custDataLst>
          </p:nvPr>
        </p:nvSpPr>
        <p:spPr>
          <a:xfrm>
            <a:off x="5168314" y="1258045"/>
            <a:ext cx="3904186" cy="3752557"/>
          </a:xfrm>
          <a:prstGeom prst="rect">
            <a:avLst/>
          </a:prstGeom>
          <a:gradFill>
            <a:gsLst>
              <a:gs pos="30000">
                <a:schemeClr val="accent1">
                  <a:lumMod val="20000"/>
                  <a:lumOff val="80000"/>
                  <a:alpha val="70000"/>
                </a:schemeClr>
              </a:gs>
              <a:gs pos="100000">
                <a:schemeClr val="accent1">
                  <a:lumMod val="20000"/>
                  <a:lumOff val="80000"/>
                  <a:alpha val="0"/>
                </a:schemeClr>
              </a:gs>
            </a:gsLst>
            <a:lin ang="54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sz="1525">
              <a:solidFill>
                <a:srgbClr val="FFFFFF"/>
              </a:solidFill>
              <a:latin typeface="+mj-ea"/>
              <a:ea typeface="+mj-ea"/>
            </a:endParaRPr>
          </a:p>
        </p:txBody>
      </p:sp>
      <p:sp>
        <p:nvSpPr>
          <p:cNvPr id="10" name="矩形 9"/>
          <p:cNvSpPr/>
          <p:nvPr>
            <p:custDataLst>
              <p:tags r:id="rId5"/>
            </p:custDataLst>
          </p:nvPr>
        </p:nvSpPr>
        <p:spPr>
          <a:xfrm>
            <a:off x="444685" y="1258045"/>
            <a:ext cx="3904186" cy="3752557"/>
          </a:xfrm>
          <a:prstGeom prst="rect">
            <a:avLst/>
          </a:prstGeom>
          <a:gradFill>
            <a:gsLst>
              <a:gs pos="30000">
                <a:schemeClr val="accent1">
                  <a:lumMod val="20000"/>
                  <a:lumOff val="80000"/>
                  <a:alpha val="70000"/>
                </a:schemeClr>
              </a:gs>
              <a:gs pos="100000">
                <a:schemeClr val="accent1">
                  <a:lumMod val="20000"/>
                  <a:lumOff val="80000"/>
                  <a:alpha val="0"/>
                </a:schemeClr>
              </a:gs>
            </a:gsLst>
            <a:lin ang="54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sz="1525">
              <a:solidFill>
                <a:srgbClr val="FFFFFF"/>
              </a:solidFill>
              <a:latin typeface="+mj-ea"/>
              <a:ea typeface="+mj-ea"/>
            </a:endParaRPr>
          </a:p>
        </p:txBody>
      </p:sp>
      <p:cxnSp>
        <p:nvCxnSpPr>
          <p:cNvPr id="11" name="直接连接符 10"/>
          <p:cNvCxnSpPr/>
          <p:nvPr>
            <p:custDataLst>
              <p:tags r:id="rId6"/>
            </p:custDataLst>
          </p:nvPr>
        </p:nvCxnSpPr>
        <p:spPr>
          <a:xfrm>
            <a:off x="398981" y="5183201"/>
            <a:ext cx="3996131" cy="0"/>
          </a:xfrm>
          <a:prstGeom prst="line">
            <a:avLst/>
          </a:prstGeom>
          <a:ln w="19050">
            <a:solidFill>
              <a:schemeClr val="accent1"/>
            </a:solidFill>
          </a:ln>
        </p:spPr>
        <p:style>
          <a:lnRef idx="1">
            <a:srgbClr val="376FFF"/>
          </a:lnRef>
          <a:fillRef idx="0">
            <a:srgbClr val="376FFF"/>
          </a:fillRef>
          <a:effectRef idx="0">
            <a:srgbClr val="376FFF"/>
          </a:effectRef>
          <a:fontRef idx="minor">
            <a:srgbClr val="000000"/>
          </a:fontRef>
        </p:style>
      </p:cxnSp>
      <p:pic>
        <p:nvPicPr>
          <p:cNvPr id="13" name="图片对象" descr="C:/Users/xiaonian/Downloads/图片1.png图片1"/>
          <p:cNvPicPr>
            <a:picLocks noChangeAspect="1"/>
          </p:cNvPicPr>
          <p:nvPr>
            <p:custDataLst>
              <p:tags r:id="rId7"/>
            </p:custDataLst>
          </p:nvPr>
        </p:nvPicPr>
        <p:blipFill>
          <a:blip r:embed="rId8"/>
          <a:srcRect/>
          <a:stretch>
            <a:fillRect/>
          </a:stretch>
        </p:blipFill>
        <p:spPr>
          <a:xfrm>
            <a:off x="4860410" y="1564053"/>
            <a:ext cx="3161632" cy="1952362"/>
          </a:xfrm>
          <a:prstGeom prst="rect">
            <a:avLst/>
          </a:prstGeom>
          <a:ln w="9525" cap="flat" cmpd="sng" algn="ctr">
            <a:solidFill>
              <a:schemeClr val="accent1">
                <a:alpha val="50000"/>
              </a:schemeClr>
            </a:solidFill>
            <a:prstDash val="solid"/>
            <a:round/>
            <a:headEnd type="none" w="med" len="med"/>
            <a:tailEnd type="none" w="med" len="med"/>
          </a:ln>
        </p:spPr>
      </p:pic>
      <p:sp>
        <p:nvSpPr>
          <p:cNvPr id="15" name="标题"/>
          <p:cNvSpPr txBox="1"/>
          <p:nvPr>
            <p:custDataLst>
              <p:tags r:id="rId9"/>
            </p:custDataLst>
          </p:nvPr>
        </p:nvSpPr>
        <p:spPr>
          <a:xfrm>
            <a:off x="4860215" y="3065230"/>
            <a:ext cx="3158944" cy="468330"/>
          </a:xfrm>
          <a:prstGeom prst="rect">
            <a:avLst/>
          </a:prstGeom>
          <a:gradFill>
            <a:gsLst>
              <a:gs pos="30000">
                <a:schemeClr val="accent1">
                  <a:alpha val="90000"/>
                </a:schemeClr>
              </a:gs>
              <a:gs pos="100000">
                <a:schemeClr val="accent1">
                  <a:alpha val="0"/>
                </a:schemeClr>
              </a:gs>
            </a:gsLst>
            <a:lin ang="0" scaled="0"/>
          </a:gradFill>
        </p:spPr>
        <p:txBody>
          <a:bodyPr wrap="square" lIns="91407" tIns="0" rIns="91407" bIns="0" rtlCol="0" anchor="ctr" anchorCtr="0">
            <a:noAutofit/>
          </a:bodyPr>
          <a:lstStyle/>
          <a:p>
            <a:r>
              <a:rPr lang="zh-CN" altLang="en-US" sz="1355" b="1" spc="300" dirty="0">
                <a:solidFill>
                  <a:srgbClr val="FFFFFF"/>
                </a:solidFill>
                <a:latin typeface="+mn-ea"/>
                <a:cs typeface="+mn-ea"/>
                <a:sym typeface="+mn-ea"/>
              </a:rPr>
              <a:t>（</a:t>
            </a:r>
            <a:r>
              <a:rPr lang="en-US" altLang="zh-CN" sz="1355" b="1" spc="300" dirty="0">
                <a:solidFill>
                  <a:srgbClr val="FFFFFF"/>
                </a:solidFill>
                <a:latin typeface="+mn-ea"/>
                <a:cs typeface="+mn-ea"/>
                <a:sym typeface="+mn-ea"/>
              </a:rPr>
              <a:t>2</a:t>
            </a:r>
            <a:r>
              <a:rPr lang="zh-CN" altLang="en-US" sz="1355" b="1" spc="300" dirty="0">
                <a:solidFill>
                  <a:srgbClr val="FFFFFF"/>
                </a:solidFill>
                <a:latin typeface="+mn-ea"/>
                <a:cs typeface="+mn-ea"/>
                <a:sym typeface="+mn-ea"/>
              </a:rPr>
              <a:t>）法律环境对企业财务管理的影响。</a:t>
            </a:r>
            <a:endParaRPr lang="zh-CN" altLang="en-US" sz="1355" b="1" spc="300" dirty="0">
              <a:solidFill>
                <a:srgbClr val="FFFFFF"/>
              </a:solidFill>
              <a:latin typeface="+mn-ea"/>
              <a:cs typeface="+mn-ea"/>
              <a:sym typeface="+mn-ea"/>
            </a:endParaRPr>
          </a:p>
        </p:txBody>
      </p:sp>
      <p:sp>
        <p:nvSpPr>
          <p:cNvPr id="21" name="正文"/>
          <p:cNvSpPr txBox="1"/>
          <p:nvPr>
            <p:custDataLst>
              <p:tags r:id="rId10"/>
            </p:custDataLst>
          </p:nvPr>
        </p:nvSpPr>
        <p:spPr>
          <a:xfrm>
            <a:off x="843280" y="3607435"/>
            <a:ext cx="3182620" cy="1556385"/>
          </a:xfrm>
          <a:prstGeom prst="rect">
            <a:avLst/>
          </a:prstGeom>
          <a:ln>
            <a:noFill/>
            <a:prstDash val="sysDash"/>
          </a:ln>
        </p:spPr>
        <p:txBody>
          <a:bodyPr vert="horz" wrap="square" lIns="76208" tIns="39628" rIns="76208" bIns="39628" rtlCol="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zh-CN" altLang="en-US" sz="1000" dirty="0">
                <a:solidFill>
                  <a:schemeClr val="tx1"/>
                </a:solidFill>
                <a:latin typeface="+mn-ea"/>
                <a:ea typeface="+mn-ea"/>
                <a:cs typeface="+mn-ea"/>
                <a:sym typeface="+mn-ea"/>
              </a:rPr>
              <a:t>①影响企业筹资的各种法规主要有公司法、证券法、金融法、证券交易法和合同法等。</a:t>
            </a:r>
            <a:endParaRPr lang="zh-CN" altLang="en-US" sz="1000" dirty="0">
              <a:solidFill>
                <a:schemeClr val="tx1"/>
              </a:solidFill>
              <a:latin typeface="+mn-ea"/>
              <a:ea typeface="+mn-ea"/>
              <a:cs typeface="+mn-ea"/>
              <a:sym typeface="+mn-ea"/>
            </a:endParaRPr>
          </a:p>
          <a:p>
            <a:pPr marL="0" indent="0">
              <a:buNone/>
            </a:pPr>
            <a:r>
              <a:rPr lang="zh-CN" altLang="en-US" sz="1000" dirty="0">
                <a:solidFill>
                  <a:schemeClr val="tx1"/>
                </a:solidFill>
                <a:latin typeface="+mn-ea"/>
                <a:ea typeface="+mn-ea"/>
                <a:cs typeface="+mn-ea"/>
                <a:sym typeface="+mn-ea"/>
              </a:rPr>
              <a:t>②影响企业投资的各种法规主要有证券交易法、公司法和企业财务通则等。</a:t>
            </a:r>
            <a:endParaRPr lang="zh-CN" altLang="en-US" sz="1000" dirty="0">
              <a:solidFill>
                <a:schemeClr val="tx1"/>
              </a:solidFill>
              <a:latin typeface="+mn-ea"/>
              <a:ea typeface="+mn-ea"/>
              <a:cs typeface="+mn-ea"/>
              <a:sym typeface="+mn-ea"/>
            </a:endParaRPr>
          </a:p>
          <a:p>
            <a:pPr marL="0" indent="0">
              <a:buNone/>
            </a:pPr>
            <a:r>
              <a:rPr lang="zh-CN" altLang="en-US" sz="1000" dirty="0">
                <a:solidFill>
                  <a:schemeClr val="bg1"/>
                </a:solidFill>
                <a:latin typeface="+mn-ea"/>
                <a:ea typeface="+mn-ea"/>
                <a:cs typeface="+mn-ea"/>
                <a:sym typeface="+mn-ea"/>
              </a:rPr>
              <a:t>③影响企业收益分配的各种法规主要有税法、公司法和企业财务通则等。</a:t>
            </a:r>
            <a:endParaRPr lang="zh-CN" altLang="en-US" sz="1000" dirty="0">
              <a:solidFill>
                <a:schemeClr val="bg1"/>
              </a:solidFill>
              <a:latin typeface="+mn-ea"/>
              <a:ea typeface="+mn-ea"/>
              <a:cs typeface="+mn-ea"/>
              <a:sym typeface="+mn-ea"/>
            </a:endParaRPr>
          </a:p>
        </p:txBody>
      </p:sp>
      <p:pic>
        <p:nvPicPr>
          <p:cNvPr id="26" name="图片对象" descr="C:/Users/xiaonian/Downloads/图片2.png图片2"/>
          <p:cNvPicPr>
            <a:picLocks noChangeAspect="1"/>
          </p:cNvPicPr>
          <p:nvPr>
            <p:custDataLst>
              <p:tags r:id="rId11"/>
            </p:custDataLst>
          </p:nvPr>
        </p:nvPicPr>
        <p:blipFill>
          <a:blip r:embed="rId12"/>
          <a:srcRect/>
          <a:stretch>
            <a:fillRect/>
          </a:stretch>
        </p:blipFill>
        <p:spPr>
          <a:xfrm>
            <a:off x="804939" y="1572057"/>
            <a:ext cx="3183678" cy="1966879"/>
          </a:xfrm>
          <a:prstGeom prst="rect">
            <a:avLst/>
          </a:prstGeom>
          <a:ln w="9525" cap="flat" cmpd="sng" algn="ctr">
            <a:solidFill>
              <a:schemeClr val="accent1">
                <a:alpha val="50000"/>
              </a:schemeClr>
            </a:solidFill>
            <a:prstDash val="solid"/>
            <a:round/>
            <a:headEnd type="none" w="med" len="med"/>
            <a:tailEnd type="none" w="med" len="med"/>
          </a:ln>
        </p:spPr>
      </p:pic>
      <p:sp>
        <p:nvSpPr>
          <p:cNvPr id="27" name="标题"/>
          <p:cNvSpPr txBox="1"/>
          <p:nvPr>
            <p:custDataLst>
              <p:tags r:id="rId13"/>
            </p:custDataLst>
          </p:nvPr>
        </p:nvSpPr>
        <p:spPr>
          <a:xfrm>
            <a:off x="805477" y="3067918"/>
            <a:ext cx="3183140" cy="474783"/>
          </a:xfrm>
          <a:prstGeom prst="rect">
            <a:avLst/>
          </a:prstGeom>
          <a:gradFill>
            <a:gsLst>
              <a:gs pos="30000">
                <a:schemeClr val="accent1">
                  <a:alpha val="90000"/>
                </a:schemeClr>
              </a:gs>
              <a:gs pos="100000">
                <a:schemeClr val="accent1">
                  <a:alpha val="0"/>
                </a:schemeClr>
              </a:gs>
            </a:gsLst>
            <a:lin ang="0" scaled="0"/>
          </a:gradFill>
        </p:spPr>
        <p:txBody>
          <a:bodyPr wrap="square" lIns="91407" tIns="0" rIns="91407" bIns="0" rtlCol="0" anchor="ctr" anchorCtr="0">
            <a:noAutofit/>
          </a:bodyPr>
          <a:lstStyle/>
          <a:p>
            <a:r>
              <a:rPr lang="zh-CN" altLang="en-US" sz="1355" b="1" spc="300" dirty="0">
                <a:solidFill>
                  <a:srgbClr val="FFFFFF"/>
                </a:solidFill>
                <a:latin typeface="+mn-ea"/>
                <a:cs typeface="+mn-ea"/>
                <a:sym typeface="+mn-ea"/>
              </a:rPr>
              <a:t>（</a:t>
            </a:r>
            <a:r>
              <a:rPr lang="en-US" altLang="zh-CN" sz="1355" b="1" spc="300" dirty="0">
                <a:solidFill>
                  <a:srgbClr val="FFFFFF"/>
                </a:solidFill>
                <a:latin typeface="+mn-ea"/>
                <a:cs typeface="+mn-ea"/>
                <a:sym typeface="+mn-ea"/>
              </a:rPr>
              <a:t>1</a:t>
            </a:r>
            <a:r>
              <a:rPr lang="zh-CN" altLang="en-US" sz="1355" b="1" spc="300" dirty="0">
                <a:solidFill>
                  <a:srgbClr val="FFFFFF"/>
                </a:solidFill>
                <a:latin typeface="+mn-ea"/>
                <a:cs typeface="+mn-ea"/>
                <a:sym typeface="+mn-ea"/>
              </a:rPr>
              <a:t>）法律环境的范畴。</a:t>
            </a:r>
            <a:endParaRPr lang="zh-CN" altLang="en-US" sz="1355" b="1" spc="300" dirty="0">
              <a:solidFill>
                <a:srgbClr val="FFFFFF"/>
              </a:solidFill>
              <a:latin typeface="+mn-ea"/>
              <a:cs typeface="+mn-ea"/>
              <a:sym typeface="+mn-ea"/>
            </a:endParaRPr>
          </a:p>
        </p:txBody>
      </p:sp>
      <p:cxnSp>
        <p:nvCxnSpPr>
          <p:cNvPr id="31" name="直接连接符 30"/>
          <p:cNvCxnSpPr/>
          <p:nvPr>
            <p:custDataLst>
              <p:tags r:id="rId14"/>
            </p:custDataLst>
          </p:nvPr>
        </p:nvCxnSpPr>
        <p:spPr>
          <a:xfrm>
            <a:off x="5122611" y="5183201"/>
            <a:ext cx="3996131" cy="0"/>
          </a:xfrm>
          <a:prstGeom prst="line">
            <a:avLst/>
          </a:prstGeom>
          <a:ln w="19050">
            <a:solidFill>
              <a:schemeClr val="accent1"/>
            </a:solidFill>
          </a:ln>
        </p:spPr>
        <p:style>
          <a:lnRef idx="1">
            <a:srgbClr val="376FFF"/>
          </a:lnRef>
          <a:fillRef idx="0">
            <a:srgbClr val="376FFF"/>
          </a:fillRef>
          <a:effectRef idx="0">
            <a:srgbClr val="376FFF"/>
          </a:effectRef>
          <a:fontRef idx="minor">
            <a:srgbClr val="000000"/>
          </a:fontRef>
        </p:style>
      </p:cxnSp>
      <p:sp>
        <p:nvSpPr>
          <p:cNvPr id="6" name="文本框 5"/>
          <p:cNvSpPr txBox="1"/>
          <p:nvPr/>
        </p:nvSpPr>
        <p:spPr>
          <a:xfrm>
            <a:off x="611505" y="1130300"/>
            <a:ext cx="7789545" cy="368300"/>
          </a:xfrm>
          <a:prstGeom prst="rect">
            <a:avLst/>
          </a:prstGeom>
          <a:noFill/>
        </p:spPr>
        <p:txBody>
          <a:bodyPr wrap="square" rtlCol="0" anchor="t">
            <a:spAutoFit/>
          </a:bodyPr>
          <a:p>
            <a:r>
              <a:rPr lang="zh-CN" altLang="en-US"/>
              <a:t>企业从事筹资、投资、股利分配活动，必须遵循的法律规定：</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任务1.3 理财环境</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11505" y="7315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技术环境</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611505" y="1130300"/>
            <a:ext cx="7789545" cy="1640205"/>
          </a:xfrm>
          <a:prstGeom prst="rect">
            <a:avLst/>
          </a:prstGeom>
          <a:noFill/>
        </p:spPr>
        <p:txBody>
          <a:bodyPr wrap="square" rtlCol="0" anchor="t">
            <a:spAutoFit/>
          </a:bodyPr>
          <a:p>
            <a:pPr>
              <a:lnSpc>
                <a:spcPct val="140000"/>
              </a:lnSpc>
            </a:pPr>
            <a:r>
              <a:rPr lang="zh-CN" altLang="en-US"/>
              <a:t>　　在衡量技术环境的诸多指标中，整个国家的研究开发经费总额、企业所在产业的研究开发支出状况、技术开发力量集中的焦点、知识产权与专利的保护、新产品开发的状况、实验室技术向市场转移的最新发展趋势、信息与自动化技术发展可能带来生产率的提高，都可以作为关键战略要素进行分析。</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288417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子任务1.3.2 内部环境</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2" name="组合 11"/>
          <p:cNvGrpSpPr/>
          <p:nvPr/>
        </p:nvGrpSpPr>
        <p:grpSpPr>
          <a:xfrm>
            <a:off x="227230" y="68580"/>
            <a:ext cx="4502250" cy="460375"/>
            <a:chOff x="358" y="108"/>
            <a:chExt cx="7090" cy="725"/>
          </a:xfrm>
        </p:grpSpPr>
        <p:sp>
          <p:nvSpPr>
            <p:cNvPr id="2"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任务1.3 理财环境</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1" name="组合 10"/>
          <p:cNvGrpSpPr/>
          <p:nvPr/>
        </p:nvGrpSpPr>
        <p:grpSpPr>
          <a:xfrm>
            <a:off x="611505" y="1233805"/>
            <a:ext cx="7839075" cy="1154430"/>
            <a:chOff x="963" y="1943"/>
            <a:chExt cx="12345" cy="1818"/>
          </a:xfrm>
        </p:grpSpPr>
        <p:sp>
          <p:nvSpPr>
            <p:cNvPr id="5" name="文本框 4"/>
            <p:cNvSpPr txBox="1"/>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企业组织形式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963" y="2571"/>
              <a:ext cx="12345" cy="119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企业组织形式有独资与合资两种方式，两种方式对利润分配方法有着不同的要求，财务管理方法也各不相同。</a:t>
              </a:r>
              <a:endParaRPr lang="zh-CN" altLang="en-US">
                <a:latin typeface="+mn-ea"/>
                <a:cs typeface="+mn-ea"/>
              </a:endParaRPr>
            </a:p>
          </p:txBody>
        </p:sp>
      </p:grpSp>
      <p:grpSp>
        <p:nvGrpSpPr>
          <p:cNvPr id="7" name="组合 6"/>
          <p:cNvGrpSpPr/>
          <p:nvPr/>
        </p:nvGrpSpPr>
        <p:grpSpPr>
          <a:xfrm>
            <a:off x="611505" y="2458085"/>
            <a:ext cx="7839075" cy="1154430"/>
            <a:chOff x="963" y="1943"/>
            <a:chExt cx="12345" cy="1818"/>
          </a:xfrm>
        </p:grpSpPr>
        <p:sp>
          <p:nvSpPr>
            <p:cNvPr id="8" name="文本框 7"/>
            <p:cNvSpPr txBox="1"/>
            <p:nvPr>
              <p:custDataLst>
                <p:tags r:id="rId5"/>
              </p:custDataLst>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企业组织结构</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9" name="文本框 8"/>
            <p:cNvSpPr txBox="1"/>
            <p:nvPr>
              <p:custDataLst>
                <p:tags r:id="rId6"/>
              </p:custDataLst>
            </p:nvPr>
          </p:nvSpPr>
          <p:spPr>
            <a:xfrm>
              <a:off x="963" y="2571"/>
              <a:ext cx="12345" cy="119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企业组织结构有直线制、职能制和事业部制等多种形式。不同的企业组织结构对企业财务管理体制的建立具有影响。</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9" name="组合 8"/>
          <p:cNvGrpSpPr/>
          <p:nvPr/>
        </p:nvGrpSpPr>
        <p:grpSpPr>
          <a:xfrm>
            <a:off x="1321435" y="1570355"/>
            <a:ext cx="6750050" cy="2861310"/>
            <a:chOff x="2081" y="2134"/>
            <a:chExt cx="10630" cy="4506"/>
          </a:xfrm>
        </p:grpSpPr>
        <p:sp>
          <p:nvSpPr>
            <p:cNvPr id="4" name="TextBox 9"/>
            <p:cNvSpPr>
              <a:spLocks noChangeArrowheads="1"/>
            </p:cNvSpPr>
            <p:nvPr/>
          </p:nvSpPr>
          <p:spPr bwMode="auto">
            <a:xfrm>
              <a:off x="2081" y="2134"/>
              <a:ext cx="5119" cy="4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知识目标</a:t>
              </a:r>
              <a:endParaRPr lang="zh-CN" altLang="en-US"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2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在了解和熟悉财务管理的概念</a:t>
              </a:r>
              <a:r>
                <a:rPr lang="en-US" altLang="zh-CN"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2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认识资金时间价值的含义和意义</a:t>
              </a:r>
              <a:r>
                <a:rPr lang="en-US" altLang="zh-CN"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endPar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2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具有时间价值和风险价值观念。</a:t>
              </a:r>
              <a:endPar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能力目标</a:t>
              </a:r>
              <a:endParaRPr lang="zh-CN" altLang="en-US"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2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能对某个具体企业的财务管理工作内容和工作环境进行分析与评价；</a:t>
              </a:r>
              <a:endPar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2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能够运用资金时间价值计量原理与方法；</a:t>
              </a:r>
              <a:endPar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2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能够运用风险与风险价值计量方法。</a:t>
              </a:r>
              <a:endPar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TextBox 9"/>
            <p:cNvSpPr>
              <a:spLocks noChangeArrowheads="1"/>
            </p:cNvSpPr>
            <p:nvPr>
              <p:custDataLst>
                <p:tags r:id="rId1"/>
              </p:custDataLst>
            </p:nvPr>
          </p:nvSpPr>
          <p:spPr bwMode="auto">
            <a:xfrm>
              <a:off x="7592" y="2134"/>
              <a:ext cx="5119" cy="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50000"/>
                </a:lnSpc>
              </a:pPr>
              <a:r>
                <a:rPr lang="zh-CN" altLang="en-US"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素质目标</a:t>
              </a:r>
              <a:endParaRPr lang="zh-CN" altLang="en-US"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200"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坚定信心、锐意进取，主动识变、应变、求变，主动防范、化解风险；</a:t>
              </a:r>
              <a:endPar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200"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200" dirty="0">
                  <a:gradFill>
                    <a:gsLst>
                      <a:gs pos="0">
                        <a:srgbClr val="FEE042"/>
                      </a:gs>
                      <a:gs pos="100000">
                        <a:srgbClr val="FB7894"/>
                      </a:gs>
                    </a:gsLst>
                    <a:lin ang="27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rPr>
                <a:t>培养社会责任感和创新思维。</a:t>
              </a:r>
              <a:endParaRPr lang="zh-CN" altLang="en-US" sz="1200" dirty="0">
                <a:solidFill>
                  <a:srgbClr val="0C0C0C"/>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任务1.3 理财环境</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1" name="组合 10"/>
          <p:cNvGrpSpPr/>
          <p:nvPr>
            <p:custDataLst>
              <p:tags r:id="rId4"/>
            </p:custDataLst>
          </p:nvPr>
        </p:nvGrpSpPr>
        <p:grpSpPr>
          <a:xfrm>
            <a:off x="611505" y="803275"/>
            <a:ext cx="7839075" cy="1486535"/>
            <a:chOff x="963" y="1943"/>
            <a:chExt cx="12345" cy="2341"/>
          </a:xfrm>
        </p:grpSpPr>
        <p:sp>
          <p:nvSpPr>
            <p:cNvPr id="5" name="文本框 4"/>
            <p:cNvSpPr txBox="1"/>
            <p:nvPr>
              <p:custDataLst>
                <p:tags r:id="rId5"/>
              </p:custDataLst>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企业人员素质</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custDataLst>
                <p:tags r:id="rId6"/>
              </p:custDataLst>
            </p:nvPr>
          </p:nvSpPr>
          <p:spPr>
            <a:xfrm>
              <a:off x="963" y="2571"/>
              <a:ext cx="12345" cy="1713"/>
            </a:xfrm>
            <a:prstGeom prst="rect">
              <a:avLst/>
            </a:prstGeom>
            <a:noFill/>
          </p:spPr>
          <p:txBody>
            <a:bodyPr wrap="square" rtlCol="0" anchor="t">
              <a:spAutoFit/>
            </a:bodyPr>
            <a:p>
              <a:pPr algn="just">
                <a:lnSpc>
                  <a:spcPct val="120000"/>
                </a:lnSpc>
              </a:pPr>
              <a:r>
                <a:rPr lang="zh-CN" altLang="en-US"/>
                <a:t>　　企业人员素质，特别是财务管理人员的素质，对财务管理工作的质量和效率具有直接影响。因此，需要研究安排能充分发挥财务管理作用的组织结构和人员分工，同时也要适应企业的组织结构和人员构成来组织财务管理。</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395986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子任务1.4.1 资金时间价值概述</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2" name="组合 11"/>
          <p:cNvGrpSpPr/>
          <p:nvPr/>
        </p:nvGrpSpPr>
        <p:grpSpPr>
          <a:xfrm>
            <a:off x="227230" y="68580"/>
            <a:ext cx="4502250" cy="460375"/>
            <a:chOff x="358" y="108"/>
            <a:chExt cx="7090" cy="725"/>
          </a:xfrm>
        </p:grpSpPr>
        <p:sp>
          <p:nvSpPr>
            <p:cNvPr id="2"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11" name="组合 10"/>
          <p:cNvGrpSpPr/>
          <p:nvPr>
            <p:custDataLst>
              <p:tags r:id="rId5"/>
            </p:custDataLst>
          </p:nvPr>
        </p:nvGrpSpPr>
        <p:grpSpPr>
          <a:xfrm>
            <a:off x="611505" y="1233805"/>
            <a:ext cx="7839075" cy="1154430"/>
            <a:chOff x="963" y="1943"/>
            <a:chExt cx="12345" cy="1818"/>
          </a:xfrm>
        </p:grpSpPr>
        <p:sp>
          <p:nvSpPr>
            <p:cNvPr id="5" name="文本框 4"/>
            <p:cNvSpPr txBox="1"/>
            <p:nvPr>
              <p:custDataLst>
                <p:tags r:id="rId6"/>
              </p:custDataLst>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资金时间价值的概念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custDataLst>
                <p:tags r:id="rId7"/>
              </p:custDataLst>
            </p:nvPr>
          </p:nvSpPr>
          <p:spPr>
            <a:xfrm>
              <a:off x="963" y="2571"/>
              <a:ext cx="12345" cy="119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资金时间价值是指货币在周转使用中由于时间因素而形成的差额价值，亦称货币时间价值。</a:t>
              </a:r>
              <a:endParaRPr lang="zh-CN" altLang="en-US">
                <a:latin typeface="+mn-ea"/>
                <a:cs typeface="+mn-ea"/>
              </a:endParaRPr>
            </a:p>
          </p:txBody>
        </p:sp>
      </p:grpSp>
      <p:pic>
        <p:nvPicPr>
          <p:cNvPr id="13" name="图片 12"/>
          <p:cNvPicPr>
            <a:picLocks noChangeAspect="1"/>
          </p:cNvPicPr>
          <p:nvPr>
            <p:custDataLst>
              <p:tags r:id="rId8"/>
            </p:custDataLst>
          </p:nvPr>
        </p:nvPicPr>
        <p:blipFill>
          <a:blip r:embed="rId9"/>
          <a:stretch>
            <a:fillRect/>
          </a:stretch>
        </p:blipFill>
        <p:spPr>
          <a:xfrm>
            <a:off x="7092315" y="2355850"/>
            <a:ext cx="1314450" cy="1724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7" name="组合 6"/>
          <p:cNvGrpSpPr/>
          <p:nvPr>
            <p:custDataLst>
              <p:tags r:id="rId4"/>
            </p:custDataLst>
          </p:nvPr>
        </p:nvGrpSpPr>
        <p:grpSpPr>
          <a:xfrm>
            <a:off x="611505" y="563880"/>
            <a:ext cx="7839075" cy="4364990"/>
            <a:chOff x="963" y="1943"/>
            <a:chExt cx="12345" cy="6874"/>
          </a:xfrm>
        </p:grpSpPr>
        <p:sp>
          <p:nvSpPr>
            <p:cNvPr id="8" name="文本框 7"/>
            <p:cNvSpPr txBox="1"/>
            <p:nvPr>
              <p:custDataLst>
                <p:tags r:id="rId5"/>
              </p:custDataLst>
            </p:nvPr>
          </p:nvSpPr>
          <p:spPr>
            <a:xfrm>
              <a:off x="963" y="194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终值和现值</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9" name="文本框 8"/>
            <p:cNvSpPr txBox="1"/>
            <p:nvPr>
              <p:custDataLst>
                <p:tags r:id="rId6"/>
              </p:custDataLst>
            </p:nvPr>
          </p:nvSpPr>
          <p:spPr>
            <a:xfrm>
              <a:off x="963" y="2571"/>
              <a:ext cx="12345" cy="6246"/>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（1）单利终值。单利终值就是本利和，是指若干年后包括本金和利息</a:t>
              </a:r>
              <a:endParaRPr lang="zh-CN" altLang="en-US">
                <a:latin typeface="+mn-ea"/>
                <a:cs typeface="+mn-ea"/>
              </a:endParaRPr>
            </a:p>
            <a:p>
              <a:pPr algn="just">
                <a:lnSpc>
                  <a:spcPct val="120000"/>
                </a:lnSpc>
              </a:pPr>
              <a:r>
                <a:rPr lang="zh-CN" altLang="en-US">
                  <a:latin typeface="+mn-ea"/>
                  <a:cs typeface="+mn-ea"/>
                </a:rPr>
                <a:t>在内的未来价值。例如，现在有1 元钱，年利率为10%，从第1 年到第3年，各年年末一元钱的终值为</a:t>
              </a:r>
              <a:endParaRPr lang="zh-CN" altLang="en-US">
                <a:latin typeface="+mn-ea"/>
                <a:cs typeface="+mn-ea"/>
              </a:endParaRPr>
            </a:p>
            <a:p>
              <a:pPr algn="ctr">
                <a:lnSpc>
                  <a:spcPct val="120000"/>
                </a:lnSpc>
              </a:pPr>
              <a:r>
                <a:rPr lang="zh-CN" altLang="en-US" sz="1200">
                  <a:latin typeface="楷体" panose="02010609060101010101" charset="-122"/>
                  <a:ea typeface="楷体" panose="02010609060101010101" charset="-122"/>
                  <a:cs typeface="楷体" panose="02010609060101010101" charset="-122"/>
                </a:rPr>
                <a:t>1 元1 年后的终值=1×（1 ＋ 10%×1）≈ 1.1（元）</a:t>
              </a:r>
              <a:endParaRPr lang="zh-CN" altLang="en-US" sz="1200">
                <a:latin typeface="楷体" panose="02010609060101010101" charset="-122"/>
                <a:ea typeface="楷体" panose="02010609060101010101" charset="-122"/>
                <a:cs typeface="楷体" panose="02010609060101010101" charset="-122"/>
              </a:endParaRPr>
            </a:p>
            <a:p>
              <a:pPr algn="ctr">
                <a:lnSpc>
                  <a:spcPct val="120000"/>
                </a:lnSpc>
              </a:pPr>
              <a:r>
                <a:rPr lang="zh-CN" altLang="en-US" sz="1200">
                  <a:latin typeface="楷体" panose="02010609060101010101" charset="-122"/>
                  <a:ea typeface="楷体" panose="02010609060101010101" charset="-122"/>
                  <a:cs typeface="楷体" panose="02010609060101010101" charset="-122"/>
                </a:rPr>
                <a:t>1 元2 年后的终值=1×（1 ＋ 10%×2）≈ 1.2（元）</a:t>
              </a:r>
              <a:endParaRPr lang="zh-CN" altLang="en-US" sz="1200">
                <a:latin typeface="楷体" panose="02010609060101010101" charset="-122"/>
                <a:ea typeface="楷体" panose="02010609060101010101" charset="-122"/>
                <a:cs typeface="楷体" panose="02010609060101010101" charset="-122"/>
              </a:endParaRPr>
            </a:p>
            <a:p>
              <a:pPr algn="ctr">
                <a:lnSpc>
                  <a:spcPct val="120000"/>
                </a:lnSpc>
              </a:pPr>
              <a:r>
                <a:rPr lang="zh-CN" altLang="en-US" sz="1200">
                  <a:latin typeface="楷体" panose="02010609060101010101" charset="-122"/>
                  <a:ea typeface="楷体" panose="02010609060101010101" charset="-122"/>
                  <a:cs typeface="楷体" panose="02010609060101010101" charset="-122"/>
                </a:rPr>
                <a:t>1 元3 年后的终值=1×（1 ＋ 10%×3）≈ 1.3（元）</a:t>
              </a:r>
              <a:endParaRPr lang="zh-CN" altLang="en-US" sz="1200">
                <a:latin typeface="楷体" panose="02010609060101010101" charset="-122"/>
                <a:ea typeface="楷体" panose="02010609060101010101" charset="-122"/>
                <a:cs typeface="楷体" panose="02010609060101010101" charset="-122"/>
              </a:endParaRPr>
            </a:p>
            <a:p>
              <a:pPr algn="l">
                <a:lnSpc>
                  <a:spcPct val="120000"/>
                </a:lnSpc>
              </a:pPr>
              <a:r>
                <a:rPr lang="zh-CN" altLang="en-US">
                  <a:latin typeface="+mn-ea"/>
                  <a:cs typeface="楷体" panose="02010609060101010101" charset="-122"/>
                </a:rPr>
                <a:t>因此，单利终值的一般计算公式为</a:t>
              </a:r>
              <a:endParaRPr lang="zh-CN" altLang="en-US">
                <a:latin typeface="+mn-ea"/>
                <a:cs typeface="楷体" panose="02010609060101010101" charset="-122"/>
              </a:endParaRPr>
            </a:p>
            <a:p>
              <a:pPr algn="ctr">
                <a:lnSpc>
                  <a:spcPct val="120000"/>
                </a:lnSpc>
              </a:pPr>
              <a:r>
                <a:rPr lang="zh-CN" altLang="en-US" sz="1400">
                  <a:latin typeface="楷体" panose="02010609060101010101" charset="-122"/>
                  <a:ea typeface="楷体" panose="02010609060101010101" charset="-122"/>
                  <a:cs typeface="楷体" panose="02010609060101010101" charset="-122"/>
                </a:rPr>
                <a:t>F</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=P</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n</a:t>
              </a:r>
              <a:r>
                <a:rPr lang="zh-CN" altLang="en-US" sz="1400">
                  <a:latin typeface="楷体" panose="02010609060101010101" charset="-122"/>
                  <a:ea typeface="楷体" panose="02010609060101010101" charset="-122"/>
                  <a:cs typeface="楷体" panose="02010609060101010101" charset="-122"/>
                </a:rPr>
                <a:t>)</a:t>
              </a:r>
              <a:endParaRPr lang="zh-CN" altLang="en-US" sz="1400">
                <a:latin typeface="楷体" panose="02010609060101010101" charset="-122"/>
                <a:ea typeface="楷体" panose="02010609060101010101" charset="-122"/>
                <a:cs typeface="楷体" panose="02010609060101010101" charset="-122"/>
              </a:endParaRPr>
            </a:p>
            <a:p>
              <a:pPr algn="l">
                <a:lnSpc>
                  <a:spcPct val="120000"/>
                </a:lnSpc>
              </a:pPr>
              <a:r>
                <a:rPr lang="zh-CN" altLang="en-US">
                  <a:latin typeface="+mn-ea"/>
                  <a:cs typeface="楷体" panose="02010609060101010101" charset="-122"/>
                </a:rPr>
                <a:t>式中：</a:t>
              </a:r>
              <a:endParaRPr lang="zh-CN" altLang="en-US">
                <a:latin typeface="+mn-ea"/>
                <a:cs typeface="楷体" panose="02010609060101010101" charset="-122"/>
              </a:endParaRPr>
            </a:p>
            <a:p>
              <a:pPr algn="l">
                <a:lnSpc>
                  <a:spcPct val="120000"/>
                </a:lnSpc>
              </a:pPr>
              <a:r>
                <a:rPr lang="zh-CN" altLang="en-US" sz="1400">
                  <a:latin typeface="楷体" panose="02010609060101010101" charset="-122"/>
                  <a:ea typeface="楷体" panose="02010609060101010101" charset="-122"/>
                  <a:cs typeface="楷体" panose="02010609060101010101" charset="-122"/>
                </a:rPr>
                <a:t>　　</a:t>
              </a:r>
              <a:r>
                <a:rPr lang="zh-CN" altLang="en-US" sz="1400" i="1">
                  <a:latin typeface="楷体" panose="02010609060101010101" charset="-122"/>
                  <a:ea typeface="楷体" panose="02010609060101010101" charset="-122"/>
                  <a:cs typeface="楷体" panose="02010609060101010101" charset="-122"/>
                </a:rPr>
                <a:t>F</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 ——终值；</a:t>
              </a:r>
              <a:endParaRPr lang="zh-CN" altLang="en-US" sz="1400">
                <a:latin typeface="楷体" panose="02010609060101010101" charset="-122"/>
                <a:ea typeface="楷体" panose="02010609060101010101" charset="-122"/>
                <a:cs typeface="楷体" panose="02010609060101010101" charset="-122"/>
              </a:endParaRPr>
            </a:p>
            <a:p>
              <a:pPr algn="l">
                <a:lnSpc>
                  <a:spcPct val="120000"/>
                </a:lnSpc>
              </a:pPr>
              <a:r>
                <a:rPr lang="zh-CN" altLang="en-US" sz="1400">
                  <a:latin typeface="楷体" panose="02010609060101010101" charset="-122"/>
                  <a:ea typeface="楷体" panose="02010609060101010101" charset="-122"/>
                  <a:cs typeface="楷体" panose="02010609060101010101" charset="-122"/>
                </a:rPr>
                <a:t>　　</a:t>
              </a:r>
              <a:r>
                <a:rPr lang="zh-CN" altLang="en-US" sz="1400" i="1">
                  <a:latin typeface="楷体" panose="02010609060101010101" charset="-122"/>
                  <a:ea typeface="楷体" panose="02010609060101010101" charset="-122"/>
                  <a:cs typeface="楷体" panose="02010609060101010101" charset="-122"/>
                </a:rPr>
                <a:t>P</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——现值；</a:t>
              </a:r>
              <a:endParaRPr lang="zh-CN" altLang="en-US" sz="1400">
                <a:latin typeface="楷体" panose="02010609060101010101" charset="-122"/>
                <a:ea typeface="楷体" panose="02010609060101010101" charset="-122"/>
                <a:cs typeface="楷体" panose="02010609060101010101" charset="-122"/>
              </a:endParaRPr>
            </a:p>
            <a:p>
              <a:pPr algn="l">
                <a:lnSpc>
                  <a:spcPct val="120000"/>
                </a:lnSpc>
              </a:pPr>
              <a:r>
                <a:rPr lang="zh-CN" altLang="en-US" sz="1400">
                  <a:latin typeface="楷体" panose="02010609060101010101" charset="-122"/>
                  <a:ea typeface="楷体" panose="02010609060101010101" charset="-122"/>
                  <a:cs typeface="楷体" panose="02010609060101010101" charset="-122"/>
                </a:rPr>
                <a:t>　　</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 ——利率（折现率）；</a:t>
              </a:r>
              <a:endParaRPr lang="zh-CN" altLang="en-US" sz="1400">
                <a:latin typeface="楷体" panose="02010609060101010101" charset="-122"/>
                <a:ea typeface="楷体" panose="02010609060101010101" charset="-122"/>
                <a:cs typeface="楷体" panose="02010609060101010101" charset="-122"/>
              </a:endParaRPr>
            </a:p>
            <a:p>
              <a:pPr algn="l">
                <a:lnSpc>
                  <a:spcPct val="120000"/>
                </a:lnSpc>
              </a:pPr>
              <a:r>
                <a:rPr lang="zh-CN" altLang="en-US" sz="1400">
                  <a:latin typeface="楷体" panose="02010609060101010101" charset="-122"/>
                  <a:ea typeface="楷体" panose="02010609060101010101" charset="-122"/>
                  <a:cs typeface="楷体" panose="02010609060101010101" charset="-122"/>
                </a:rPr>
                <a:t>　　</a:t>
              </a:r>
              <a:r>
                <a:rPr lang="zh-CN" altLang="en-US" sz="1400" i="1">
                  <a:latin typeface="楷体" panose="02010609060101010101" charset="-122"/>
                  <a:ea typeface="楷体" panose="02010609060101010101" charset="-122"/>
                  <a:cs typeface="楷体" panose="02010609060101010101" charset="-122"/>
                </a:rPr>
                <a:t>n</a:t>
              </a:r>
              <a:r>
                <a:rPr lang="zh-CN" altLang="en-US" sz="1400">
                  <a:latin typeface="楷体" panose="02010609060101010101" charset="-122"/>
                  <a:ea typeface="楷体" panose="02010609060101010101" charset="-122"/>
                  <a:cs typeface="楷体" panose="02010609060101010101" charset="-122"/>
                </a:rPr>
                <a:t> ——利息期数；</a:t>
              </a:r>
              <a:endParaRPr lang="zh-CN" altLang="en-US" sz="1400">
                <a:latin typeface="楷体" panose="02010609060101010101" charset="-122"/>
                <a:ea typeface="楷体" panose="02010609060101010101" charset="-122"/>
                <a:cs typeface="楷体" panose="02010609060101010101" charset="-122"/>
              </a:endParaRPr>
            </a:p>
            <a:p>
              <a:pPr algn="l">
                <a:lnSpc>
                  <a:spcPct val="120000"/>
                </a:lnSpc>
              </a:pPr>
              <a:r>
                <a:rPr lang="zh-CN" altLang="en-US" sz="1400">
                  <a:solidFill>
                    <a:schemeClr val="bg1"/>
                  </a:solidFill>
                  <a:latin typeface="楷体" panose="02010609060101010101" charset="-122"/>
                  <a:ea typeface="楷体" panose="02010609060101010101" charset="-122"/>
                  <a:cs typeface="楷体" panose="02010609060101010101" charset="-122"/>
                </a:rPr>
                <a:t>　　1＋</a:t>
              </a:r>
              <a:r>
                <a:rPr lang="zh-CN" altLang="en-US" sz="1400" i="1">
                  <a:solidFill>
                    <a:schemeClr val="bg1"/>
                  </a:solidFill>
                  <a:latin typeface="楷体" panose="02010609060101010101" charset="-122"/>
                  <a:ea typeface="楷体" panose="02010609060101010101" charset="-122"/>
                  <a:cs typeface="楷体" panose="02010609060101010101" charset="-122"/>
                </a:rPr>
                <a:t>i</a:t>
              </a:r>
              <a:r>
                <a:rPr lang="zh-CN" altLang="en-US" sz="1400">
                  <a:solidFill>
                    <a:schemeClr val="bg1"/>
                  </a:solidFill>
                  <a:latin typeface="楷体" panose="02010609060101010101" charset="-122"/>
                  <a:ea typeface="楷体" panose="02010609060101010101" charset="-122"/>
                  <a:cs typeface="楷体" panose="02010609060101010101" charset="-122"/>
                </a:rPr>
                <a:t>×</a:t>
              </a:r>
              <a:r>
                <a:rPr lang="zh-CN" altLang="en-US" sz="1400" i="1">
                  <a:solidFill>
                    <a:schemeClr val="bg1"/>
                  </a:solidFill>
                  <a:latin typeface="楷体" panose="02010609060101010101" charset="-122"/>
                  <a:ea typeface="楷体" panose="02010609060101010101" charset="-122"/>
                  <a:cs typeface="楷体" panose="02010609060101010101" charset="-122"/>
                </a:rPr>
                <a:t>n</a:t>
              </a:r>
              <a:r>
                <a:rPr lang="zh-CN" altLang="en-US" sz="1400">
                  <a:solidFill>
                    <a:schemeClr val="bg1"/>
                  </a:solidFill>
                  <a:latin typeface="楷体" panose="02010609060101010101" charset="-122"/>
                  <a:ea typeface="楷体" panose="02010609060101010101" charset="-122"/>
                  <a:cs typeface="楷体" panose="02010609060101010101" charset="-122"/>
                </a:rPr>
                <a:t>——单利终值系数。</a:t>
              </a:r>
              <a:endParaRPr lang="zh-CN" altLang="en-US" sz="1400">
                <a:solidFill>
                  <a:schemeClr val="bg1"/>
                </a:solidFill>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752475" y="628650"/>
            <a:ext cx="7652385" cy="3007360"/>
          </a:xfrm>
          <a:prstGeom prst="rect">
            <a:avLst/>
          </a:prstGeom>
          <a:noFill/>
        </p:spPr>
        <p:txBody>
          <a:bodyPr wrap="square" rtlCol="0" anchor="t">
            <a:spAutoFit/>
          </a:bodyPr>
          <a:p>
            <a:pPr>
              <a:lnSpc>
                <a:spcPct val="120000"/>
              </a:lnSpc>
            </a:pPr>
            <a:r>
              <a:rPr lang="zh-CN" altLang="en-US">
                <a:solidFill>
                  <a:schemeClr val="tx2">
                    <a:lumMod val="60000"/>
                    <a:lumOff val="40000"/>
                  </a:schemeClr>
                </a:solidFill>
                <a:latin typeface="楷体" panose="02010609060101010101" charset="-122"/>
                <a:ea typeface="楷体" panose="02010609060101010101" charset="-122"/>
                <a:cs typeface="楷体" panose="02010609060101010101" charset="-122"/>
              </a:rPr>
              <a:t>　　【情景1-1】</a:t>
            </a:r>
            <a:r>
              <a:rPr lang="zh-CN" altLang="en-US" sz="1400">
                <a:solidFill>
                  <a:schemeClr val="tx1"/>
                </a:solidFill>
                <a:latin typeface="楷体" panose="02010609060101010101" charset="-122"/>
                <a:ea typeface="楷体" panose="02010609060101010101" charset="-122"/>
                <a:cs typeface="楷体" panose="02010609060101010101" charset="-122"/>
              </a:rPr>
              <a:t>某公司有现金20 000 元，准备购买为期5 年的国债券，国债利息率为5%。按单利计算，5 年后该公司能收多少利息? 其本利和为多少?</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gn="ctr">
              <a:lnSpc>
                <a:spcPct val="120000"/>
              </a:lnSpc>
            </a:pPr>
            <a:r>
              <a:rPr lang="zh-CN" altLang="en-US" sz="1400">
                <a:solidFill>
                  <a:schemeClr val="tx1"/>
                </a:solidFill>
                <a:latin typeface="楷体" panose="02010609060101010101" charset="-122"/>
                <a:ea typeface="楷体" panose="02010609060101010101" charset="-122"/>
                <a:cs typeface="楷体" panose="02010609060101010101" charset="-122"/>
              </a:rPr>
              <a:t>5年后得到的利息=20000×5%×5=5000（元）</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gn="ctr">
              <a:lnSpc>
                <a:spcPct val="120000"/>
              </a:lnSpc>
            </a:pPr>
            <a:r>
              <a:rPr lang="zh-CN" altLang="en-US" sz="1400">
                <a:solidFill>
                  <a:schemeClr val="tx1"/>
                </a:solidFill>
                <a:latin typeface="楷体" panose="02010609060101010101" charset="-122"/>
                <a:ea typeface="楷体" panose="02010609060101010101" charset="-122"/>
                <a:cs typeface="楷体" panose="02010609060101010101" charset="-122"/>
              </a:rPr>
              <a:t>本利和=20000×（1＋5%×5）=25000（元）</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gn="l">
              <a:lnSpc>
                <a:spcPct val="120000"/>
              </a:lnSpc>
            </a:pPr>
            <a:r>
              <a:rPr lang="zh-CN" altLang="en-US" sz="1400">
                <a:solidFill>
                  <a:schemeClr val="tx1"/>
                </a:solidFill>
                <a:latin typeface="+mn-ea"/>
                <a:cs typeface="+mn-ea"/>
              </a:rPr>
              <a:t>（2）单利现值。单利现值是以后年份收到或付出现在的价值，可用到求本金的方法计算。由终值求现值，称为贴现。</a:t>
            </a:r>
            <a:endParaRPr lang="zh-CN" altLang="en-US" sz="1400">
              <a:solidFill>
                <a:schemeClr val="tx1"/>
              </a:solidFill>
              <a:latin typeface="+mn-ea"/>
              <a:cs typeface="+mn-ea"/>
            </a:endParaRPr>
          </a:p>
          <a:p>
            <a:pPr algn="l">
              <a:lnSpc>
                <a:spcPct val="120000"/>
              </a:lnSpc>
            </a:pPr>
            <a:r>
              <a:rPr lang="zh-CN" altLang="en-US" sz="1400">
                <a:solidFill>
                  <a:schemeClr val="tx1"/>
                </a:solidFill>
                <a:latin typeface="+mn-ea"/>
                <a:cs typeface="+mn-ea"/>
              </a:rPr>
              <a:t>　　若年利率为10%，从第1 年到第3 年，各年年末1 元钱的现值为（计算结果保留两位小数）</a:t>
            </a:r>
            <a:endParaRPr lang="zh-CN" altLang="en-US" sz="1400">
              <a:solidFill>
                <a:schemeClr val="tx1"/>
              </a:solidFill>
              <a:latin typeface="+mn-ea"/>
              <a:cs typeface="+mn-ea"/>
            </a:endParaRPr>
          </a:p>
          <a:p>
            <a:pPr algn="ctr">
              <a:lnSpc>
                <a:spcPct val="120000"/>
              </a:lnSpc>
            </a:pPr>
            <a:r>
              <a:rPr lang="zh-CN" altLang="en-US" sz="1400">
                <a:solidFill>
                  <a:schemeClr val="tx1"/>
                </a:solidFill>
                <a:latin typeface="楷体" panose="02010609060101010101" charset="-122"/>
                <a:ea typeface="楷体" panose="02010609060101010101" charset="-122"/>
                <a:cs typeface="楷体" panose="02010609060101010101" charset="-122"/>
              </a:rPr>
              <a:t>1年后1元的现值=1÷（1＋10%×1）≈ 0.91 (元)</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gn="ctr">
              <a:lnSpc>
                <a:spcPct val="120000"/>
              </a:lnSpc>
            </a:pPr>
            <a:r>
              <a:rPr lang="zh-CN" altLang="en-US" sz="1400">
                <a:solidFill>
                  <a:schemeClr val="tx1"/>
                </a:solidFill>
                <a:latin typeface="楷体" panose="02010609060101010101" charset="-122"/>
                <a:ea typeface="楷体" panose="02010609060101010101" charset="-122"/>
                <a:cs typeface="楷体" panose="02010609060101010101" charset="-122"/>
              </a:rPr>
              <a:t>2年后1元的现值=1÷（1＋10%×2）≈ 0.83 (元)</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gn="ctr">
              <a:lnSpc>
                <a:spcPct val="120000"/>
              </a:lnSpc>
            </a:pPr>
            <a:r>
              <a:rPr lang="zh-CN" altLang="en-US" sz="1400">
                <a:solidFill>
                  <a:schemeClr val="tx1"/>
                </a:solidFill>
                <a:latin typeface="楷体" panose="02010609060101010101" charset="-122"/>
                <a:ea typeface="楷体" panose="02010609060101010101" charset="-122"/>
                <a:cs typeface="楷体" panose="02010609060101010101" charset="-122"/>
              </a:rPr>
              <a:t>3年后1元的现值=1÷（1＋10%×3）≈ 0.77 (元)</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gn="l">
              <a:lnSpc>
                <a:spcPct val="120000"/>
              </a:lnSpc>
            </a:pPr>
            <a:r>
              <a:rPr lang="zh-CN" altLang="en-US" sz="1400">
                <a:solidFill>
                  <a:schemeClr val="tx1"/>
                </a:solidFill>
                <a:latin typeface="+mn-ea"/>
                <a:cs typeface="楷体" panose="02010609060101010101" charset="-122"/>
              </a:rPr>
              <a:t>因此，单利现值的计算公式为</a:t>
            </a:r>
            <a:endParaRPr lang="zh-CN" altLang="en-US" sz="1400">
              <a:solidFill>
                <a:schemeClr val="tx1"/>
              </a:solidFill>
              <a:latin typeface="+mn-ea"/>
              <a:cs typeface="楷体" panose="02010609060101010101" charset="-122"/>
            </a:endParaRPr>
          </a:p>
        </p:txBody>
      </p:sp>
      <p:pic>
        <p:nvPicPr>
          <p:cNvPr id="6" name="图片 5"/>
          <p:cNvPicPr>
            <a:picLocks noChangeAspect="1"/>
          </p:cNvPicPr>
          <p:nvPr>
            <p:custDataLst>
              <p:tags r:id="rId4"/>
            </p:custDataLst>
          </p:nvPr>
        </p:nvPicPr>
        <p:blipFill>
          <a:blip r:embed="rId5"/>
          <a:stretch>
            <a:fillRect/>
          </a:stretch>
        </p:blipFill>
        <p:spPr>
          <a:xfrm>
            <a:off x="3347720" y="3735705"/>
            <a:ext cx="1809750" cy="676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752475" y="628650"/>
            <a:ext cx="7652385" cy="1014095"/>
          </a:xfrm>
          <a:prstGeom prst="rect">
            <a:avLst/>
          </a:prstGeom>
          <a:noFill/>
        </p:spPr>
        <p:txBody>
          <a:bodyPr wrap="square" rtlCol="0" anchor="t">
            <a:spAutoFit/>
          </a:bodyPr>
          <a:p>
            <a:pPr>
              <a:lnSpc>
                <a:spcPct val="120000"/>
              </a:lnSpc>
            </a:pPr>
            <a:r>
              <a:rPr lang="zh-CN" altLang="en-US">
                <a:solidFill>
                  <a:schemeClr val="tx2">
                    <a:lumMod val="60000"/>
                    <a:lumOff val="40000"/>
                  </a:schemeClr>
                </a:solidFill>
                <a:latin typeface="楷体" panose="02010609060101010101" charset="-122"/>
                <a:ea typeface="楷体" panose="02010609060101010101" charset="-122"/>
                <a:cs typeface="楷体" panose="02010609060101010101" charset="-122"/>
              </a:rPr>
              <a:t>　　【情景1-</a:t>
            </a:r>
            <a:r>
              <a:rPr lang="en-US" altLang="zh-CN">
                <a:solidFill>
                  <a:schemeClr val="tx2">
                    <a:lumMod val="60000"/>
                    <a:lumOff val="40000"/>
                  </a:schemeClr>
                </a:solidFill>
                <a:latin typeface="楷体" panose="02010609060101010101" charset="-122"/>
                <a:ea typeface="楷体" panose="02010609060101010101" charset="-122"/>
                <a:cs typeface="楷体" panose="02010609060101010101" charset="-122"/>
              </a:rPr>
              <a:t>2</a:t>
            </a:r>
            <a:r>
              <a:rPr lang="zh-CN" altLang="en-US">
                <a:solidFill>
                  <a:schemeClr val="tx2">
                    <a:lumMod val="60000"/>
                    <a:lumOff val="40000"/>
                  </a:schemeClr>
                </a:solidFill>
                <a:latin typeface="楷体" panose="02010609060101010101" charset="-122"/>
                <a:ea typeface="楷体" panose="02010609060101010101" charset="-122"/>
                <a:cs typeface="楷体" panose="02010609060101010101" charset="-122"/>
              </a:rPr>
              <a:t>】</a:t>
            </a:r>
            <a:r>
              <a:rPr lang="zh-CN" altLang="en-US">
                <a:solidFill>
                  <a:schemeClr val="tx1"/>
                </a:solidFill>
                <a:latin typeface="楷体" panose="02010609060101010101" charset="-122"/>
                <a:ea typeface="楷体" panose="02010609060101010101" charset="-122"/>
                <a:cs typeface="楷体" panose="02010609060101010101" charset="-122"/>
              </a:rPr>
              <a:t>如果某公司第5年年末要支付125000 元捐赠款，假设当时银行利率为5%，单利计息，该公司现在需要存入银行多少钱？</a:t>
            </a:r>
            <a:endParaRPr lang="zh-CN" altLang="en-US">
              <a:solidFill>
                <a:schemeClr val="tx1"/>
              </a:solidFill>
              <a:latin typeface="楷体" panose="02010609060101010101" charset="-122"/>
              <a:ea typeface="楷体" panose="02010609060101010101" charset="-122"/>
              <a:cs typeface="楷体" panose="02010609060101010101" charset="-122"/>
            </a:endParaRPr>
          </a:p>
          <a:p>
            <a:pPr algn="ctr">
              <a:lnSpc>
                <a:spcPct val="120000"/>
              </a:lnSpc>
            </a:pPr>
            <a:r>
              <a:rPr lang="zh-CN" altLang="en-US" sz="1400">
                <a:solidFill>
                  <a:schemeClr val="tx1"/>
                </a:solidFill>
                <a:latin typeface="楷体" panose="02010609060101010101" charset="-122"/>
                <a:ea typeface="楷体" panose="02010609060101010101" charset="-122"/>
                <a:cs typeface="楷体" panose="02010609060101010101" charset="-122"/>
              </a:rPr>
              <a:t>现在需要存入银行的金额=125000÷（1＋5%×5）=100000（元）</a:t>
            </a:r>
            <a:endParaRPr lang="zh-CN" altLang="en-US" sz="14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224599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子任务1.4.2 复利</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2" name="组合 11"/>
          <p:cNvGrpSpPr/>
          <p:nvPr/>
        </p:nvGrpSpPr>
        <p:grpSpPr>
          <a:xfrm>
            <a:off x="227230" y="68580"/>
            <a:ext cx="4502250" cy="460375"/>
            <a:chOff x="358" y="108"/>
            <a:chExt cx="7090" cy="725"/>
          </a:xfrm>
        </p:grpSpPr>
        <p:sp>
          <p:nvSpPr>
            <p:cNvPr id="2"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5"/>
            </p:custDataLst>
          </p:nvPr>
        </p:nvSpPr>
        <p:spPr>
          <a:xfrm>
            <a:off x="611505" y="1203960"/>
            <a:ext cx="7839075" cy="75565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复利的计算指每经过一个计息期，就应将该期所生的利息加入本金作为下期计算利息的基础，逐期滚算（俗称“利滚利”）。</a:t>
            </a:r>
            <a:endParaRPr lang="zh-CN" altLang="en-US">
              <a:latin typeface="+mn-ea"/>
              <a:cs typeface="+mn-ea"/>
            </a:endParaRPr>
          </a:p>
        </p:txBody>
      </p:sp>
      <p:sp>
        <p:nvSpPr>
          <p:cNvPr id="8" name="文本框 7"/>
          <p:cNvSpPr txBox="1"/>
          <p:nvPr>
            <p:custDataLst>
              <p:tags r:id="rId6"/>
            </p:custDataLst>
          </p:nvPr>
        </p:nvSpPr>
        <p:spPr>
          <a:xfrm>
            <a:off x="611505" y="192722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复利终值的计算</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nvSpPr>
        <p:spPr>
          <a:xfrm>
            <a:off x="752475" y="2284095"/>
            <a:ext cx="7697470" cy="2047875"/>
          </a:xfrm>
          <a:prstGeom prst="rect">
            <a:avLst/>
          </a:prstGeom>
          <a:noFill/>
        </p:spPr>
        <p:txBody>
          <a:bodyPr wrap="square" rtlCol="0" anchor="t">
            <a:spAutoFit/>
          </a:bodyPr>
          <a:p>
            <a:pPr>
              <a:lnSpc>
                <a:spcPct val="130000"/>
              </a:lnSpc>
            </a:pPr>
            <a:r>
              <a:rPr lang="zh-CN" altLang="en-US" sz="1400">
                <a:latin typeface="楷体" panose="02010609060101010101" charset="-122"/>
                <a:ea typeface="楷体" panose="02010609060101010101" charset="-122"/>
                <a:cs typeface="楷体" panose="02010609060101010101" charset="-122"/>
              </a:rPr>
              <a:t>复利终值的计算公式如下。</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第一期期末的复利终值：F</a:t>
            </a:r>
            <a:r>
              <a:rPr lang="zh-CN" altLang="en-US" sz="1400" baseline="-25000">
                <a:latin typeface="楷体" panose="02010609060101010101" charset="-122"/>
                <a:ea typeface="楷体" panose="02010609060101010101" charset="-122"/>
                <a:cs typeface="楷体" panose="02010609060101010101" charset="-122"/>
              </a:rPr>
              <a:t>1</a:t>
            </a:r>
            <a:r>
              <a:rPr lang="zh-CN" altLang="en-US" sz="1400">
                <a:latin typeface="楷体" panose="02010609060101010101" charset="-122"/>
                <a:ea typeface="楷体" panose="02010609060101010101" charset="-122"/>
                <a:cs typeface="楷体" panose="02010609060101010101" charset="-122"/>
              </a:rPr>
              <a:t>=P ×（1＋i）。</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第二期期末的复利终值：</a:t>
            </a:r>
            <a:r>
              <a:rPr lang="zh-CN" altLang="en-US" sz="1400" baseline="-25000">
                <a:latin typeface="楷体" panose="02010609060101010101" charset="-122"/>
                <a:ea typeface="楷体" panose="02010609060101010101" charset="-122"/>
                <a:cs typeface="楷体" panose="02010609060101010101" charset="-122"/>
              </a:rPr>
              <a:t>F2</a:t>
            </a:r>
            <a:r>
              <a:rPr lang="zh-CN" altLang="en-US" sz="1400">
                <a:latin typeface="楷体" panose="02010609060101010101" charset="-122"/>
                <a:ea typeface="楷体" panose="02010609060101010101" charset="-122"/>
                <a:cs typeface="楷体" panose="02010609060101010101" charset="-122"/>
              </a:rPr>
              <a:t>=P ×（1＋i）×（1＋i）。</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第三期期末的复利终值：</a:t>
            </a:r>
            <a:r>
              <a:rPr lang="zh-CN" altLang="en-US" sz="1400" baseline="-25000">
                <a:latin typeface="楷体" panose="02010609060101010101" charset="-122"/>
                <a:ea typeface="楷体" panose="02010609060101010101" charset="-122"/>
                <a:cs typeface="楷体" panose="02010609060101010101" charset="-122"/>
              </a:rPr>
              <a:t>F3</a:t>
            </a:r>
            <a:r>
              <a:rPr lang="zh-CN" altLang="en-US" sz="1400">
                <a:latin typeface="楷体" panose="02010609060101010101" charset="-122"/>
                <a:ea typeface="楷体" panose="02010609060101010101" charset="-122"/>
                <a:cs typeface="楷体" panose="02010609060101010101" charset="-122"/>
              </a:rPr>
              <a:t>=P ×（1＋i）×（1＋i）</a:t>
            </a:r>
            <a:r>
              <a:rPr lang="zh-CN" altLang="en-US" sz="1400" baseline="30000">
                <a:latin typeface="楷体" panose="02010609060101010101" charset="-122"/>
                <a:ea typeface="楷体" panose="02010609060101010101" charset="-122"/>
                <a:cs typeface="楷体" panose="02010609060101010101" charset="-122"/>
              </a:rPr>
              <a:t>2</a:t>
            </a:r>
            <a:r>
              <a:rPr lang="zh-CN" altLang="en-US" sz="1400">
                <a:latin typeface="楷体" panose="02010609060101010101" charset="-122"/>
                <a:ea typeface="楷体" panose="02010609060101010101" charset="-122"/>
                <a:cs typeface="楷体" panose="02010609060101010101" charset="-122"/>
              </a:rPr>
              <a:t>。</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第n 期期末的复利终值：Fn=P ×（1 ＋ i ）</a:t>
            </a:r>
            <a:r>
              <a:rPr lang="zh-CN" altLang="en-US" sz="1400" baseline="30000">
                <a:latin typeface="楷体" panose="02010609060101010101" charset="-122"/>
                <a:ea typeface="楷体" panose="02010609060101010101" charset="-122"/>
                <a:cs typeface="楷体" panose="02010609060101010101" charset="-122"/>
              </a:rPr>
              <a:t>n</a:t>
            </a:r>
            <a:r>
              <a:rPr lang="zh-CN" altLang="en-US" sz="1400">
                <a:latin typeface="楷体" panose="02010609060101010101" charset="-122"/>
                <a:ea typeface="楷体" panose="02010609060101010101" charset="-122"/>
                <a:cs typeface="楷体" panose="02010609060101010101" charset="-122"/>
              </a:rPr>
              <a:t> 。</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式中，（1＋i）</a:t>
            </a:r>
            <a:r>
              <a:rPr lang="zh-CN" altLang="en-US" sz="1400" baseline="30000">
                <a:latin typeface="楷体" panose="02010609060101010101" charset="-122"/>
                <a:ea typeface="楷体" panose="02010609060101010101" charset="-122"/>
                <a:cs typeface="楷体" panose="02010609060101010101" charset="-122"/>
              </a:rPr>
              <a:t>n</a:t>
            </a:r>
            <a:r>
              <a:rPr lang="zh-CN" altLang="en-US" sz="1400">
                <a:latin typeface="楷体" panose="02010609060101010101" charset="-122"/>
                <a:ea typeface="楷体" panose="02010609060101010101" charset="-122"/>
                <a:cs typeface="楷体" panose="02010609060101010101" charset="-122"/>
              </a:rPr>
              <a:t> 为复利终值系数。</a:t>
            </a:r>
            <a:endParaRPr lang="zh-CN" altLang="en-US" sz="1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6" name="组合 5"/>
          <p:cNvGrpSpPr/>
          <p:nvPr/>
        </p:nvGrpSpPr>
        <p:grpSpPr>
          <a:xfrm>
            <a:off x="611505" y="789940"/>
            <a:ext cx="7793990" cy="3084195"/>
            <a:chOff x="963" y="1922"/>
            <a:chExt cx="12274" cy="4857"/>
          </a:xfrm>
        </p:grpSpPr>
        <p:sp>
          <p:nvSpPr>
            <p:cNvPr id="7" name="文本框 6"/>
            <p:cNvSpPr txBox="1"/>
            <p:nvPr/>
          </p:nvSpPr>
          <p:spPr>
            <a:xfrm>
              <a:off x="963" y="1922"/>
              <a:ext cx="12122" cy="3164"/>
            </a:xfrm>
            <a:prstGeom prst="rect">
              <a:avLst/>
            </a:prstGeom>
            <a:noFill/>
          </p:spPr>
          <p:txBody>
            <a:bodyPr wrap="square" rtlCol="0" anchor="t">
              <a:spAutoFit/>
            </a:bodyPr>
            <a:p>
              <a:pPr>
                <a:lnSpc>
                  <a:spcPct val="130000"/>
                </a:lnSpc>
              </a:pPr>
              <a:r>
                <a:rPr lang="zh-CN" altLang="en-US">
                  <a:latin typeface="+mn-ea"/>
                  <a:cs typeface="+mn-ea"/>
                </a:rPr>
                <a:t>　　复利终值系数用符号（F /P ，i，n）表示。例如，（F /P ，5%，5）表示利率为5%，第5期的复利终值系数为1.276 3（参见附表1）。复利终值的计算公式可以写成</a:t>
              </a:r>
              <a:endParaRPr lang="zh-CN" altLang="en-US">
                <a:latin typeface="+mn-ea"/>
                <a:cs typeface="+mn-ea"/>
              </a:endParaRPr>
            </a:p>
            <a:p>
              <a:pPr algn="ctr">
                <a:lnSpc>
                  <a:spcPct val="130000"/>
                </a:lnSpc>
              </a:pPr>
              <a:r>
                <a:rPr lang="zh-CN" altLang="en-US" sz="1400">
                  <a:latin typeface="楷体" panose="02010609060101010101" charset="-122"/>
                  <a:ea typeface="楷体" panose="02010609060101010101" charset="-122"/>
                  <a:cs typeface="楷体" panose="02010609060101010101" charset="-122"/>
                </a:rPr>
                <a:t>F</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=P</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×（1＋i ）</a:t>
              </a:r>
              <a:r>
                <a:rPr lang="zh-CN" altLang="en-US" sz="1400" baseline="30000">
                  <a:latin typeface="楷体" panose="02010609060101010101" charset="-122"/>
                  <a:ea typeface="楷体" panose="02010609060101010101" charset="-122"/>
                  <a:cs typeface="楷体" panose="02010609060101010101" charset="-122"/>
                </a:rPr>
                <a:t>n</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或</a:t>
              </a:r>
              <a:endParaRPr lang="zh-CN" altLang="en-US" sz="1400">
                <a:latin typeface="楷体" panose="02010609060101010101" charset="-122"/>
                <a:ea typeface="楷体" panose="02010609060101010101" charset="-122"/>
                <a:cs typeface="楷体" panose="02010609060101010101" charset="-122"/>
              </a:endParaRPr>
            </a:p>
            <a:p>
              <a:pPr algn="ctr">
                <a:lnSpc>
                  <a:spcPct val="130000"/>
                </a:lnSpc>
              </a:pPr>
              <a:r>
                <a:rPr lang="zh-CN" altLang="en-US" sz="1400">
                  <a:latin typeface="楷体" panose="02010609060101010101" charset="-122"/>
                  <a:ea typeface="楷体" panose="02010609060101010101" charset="-122"/>
                  <a:cs typeface="楷体" panose="02010609060101010101" charset="-122"/>
                </a:rPr>
                <a:t>F</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=P</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×（F/P，i，n）</a:t>
              </a:r>
              <a:endParaRPr lang="zh-CN" altLang="en-US" sz="1400">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963" y="5183"/>
              <a:ext cx="12274" cy="1597"/>
            </a:xfrm>
            <a:prstGeom prst="rect">
              <a:avLst/>
            </a:prstGeom>
            <a:noFill/>
          </p:spPr>
          <p:txBody>
            <a:bodyPr wrap="square" rtlCol="0" anchor="t">
              <a:spAutoFit/>
            </a:bodyPr>
            <a:p>
              <a:pPr>
                <a:lnSpc>
                  <a:spcPct val="120000"/>
                </a:lnSpc>
              </a:pPr>
              <a:r>
                <a:rPr lang="zh-CN" altLang="en-US">
                  <a:solidFill>
                    <a:schemeClr val="tx2">
                      <a:lumMod val="60000"/>
                      <a:lumOff val="40000"/>
                    </a:schemeClr>
                  </a:solidFill>
                  <a:latin typeface="楷体" panose="02010609060101010101" charset="-122"/>
                  <a:ea typeface="楷体" panose="02010609060101010101" charset="-122"/>
                  <a:cs typeface="楷体" panose="02010609060101010101" charset="-122"/>
                </a:rPr>
                <a:t>　　【情景1-3】</a:t>
              </a:r>
              <a:r>
                <a:rPr lang="zh-CN" altLang="en-US">
                  <a:solidFill>
                    <a:schemeClr val="tx1"/>
                  </a:solidFill>
                  <a:latin typeface="楷体" panose="02010609060101010101" charset="-122"/>
                  <a:ea typeface="楷体" panose="02010609060101010101" charset="-122"/>
                  <a:cs typeface="楷体" panose="02010609060101010101" charset="-122"/>
                </a:rPr>
                <a:t>某</a:t>
              </a:r>
              <a:r>
                <a:rPr lang="zh-CN" altLang="en-US">
                  <a:latin typeface="楷体" panose="02010609060101010101" charset="-122"/>
                  <a:ea typeface="楷体" panose="02010609060101010101" charset="-122"/>
                  <a:cs typeface="楷体" panose="02010609060101010101" charset="-122"/>
                </a:rPr>
                <a:t>公司的王女士将80 000 元存入银行，复利计算利息，年利率为5%，求5 年后的终值。</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sz="1400">
                  <a:latin typeface="楷体" panose="02010609060101010101" charset="-122"/>
                  <a:ea typeface="楷体" panose="02010609060101010101" charset="-122"/>
                  <a:cs typeface="楷体" panose="02010609060101010101" charset="-122"/>
                </a:rPr>
                <a:t>F</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=P</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×（F/P，5%，5）=80000×1.2763=102104（元）</a:t>
              </a:r>
              <a:endParaRPr lang="zh-CN" altLang="en-US" sz="1400">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80720" y="699770"/>
            <a:ext cx="7903845" cy="1894205"/>
            <a:chOff x="1072" y="3023"/>
            <a:chExt cx="12447" cy="2983"/>
          </a:xfrm>
        </p:grpSpPr>
        <p:sp>
          <p:nvSpPr>
            <p:cNvPr id="8" name="文本框 7"/>
            <p:cNvSpPr txBox="1"/>
            <p:nvPr>
              <p:custDataLst>
                <p:tags r:id="rId4"/>
              </p:custDataLst>
            </p:nvPr>
          </p:nvSpPr>
          <p:spPr>
            <a:xfrm>
              <a:off x="1072" y="3023"/>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复利现值的计算</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nvSpPr>
          <p:spPr>
            <a:xfrm>
              <a:off x="1076" y="3597"/>
              <a:ext cx="12443" cy="2409"/>
            </a:xfrm>
            <a:prstGeom prst="rect">
              <a:avLst/>
            </a:prstGeom>
            <a:noFill/>
          </p:spPr>
          <p:txBody>
            <a:bodyPr wrap="square" rtlCol="0" anchor="t">
              <a:spAutoFit/>
            </a:bodyPr>
            <a:p>
              <a:pPr>
                <a:lnSpc>
                  <a:spcPct val="130000"/>
                </a:lnSpc>
              </a:pPr>
              <a:r>
                <a:rPr lang="zh-CN" altLang="en-US">
                  <a:latin typeface="+mn-ea"/>
                  <a:cs typeface="楷体" panose="02010609060101010101" charset="-122"/>
                </a:rPr>
                <a:t>　　为分析和评价企业的投资效果，需要将若干年后的收入和支出折算成当前价值或期初投资时的价值，以便与投资额或其他价值相比较，这就需要进行复利现值的计算。复利现值是复利终值的逆运算。其计算可由复利终值计算公式推导得出，即</a:t>
              </a:r>
              <a:endParaRPr lang="zh-CN" altLang="en-US">
                <a:latin typeface="+mn-ea"/>
                <a:cs typeface="楷体" panose="02010609060101010101" charset="-122"/>
              </a:endParaRPr>
            </a:p>
          </p:txBody>
        </p:sp>
      </p:grpSp>
      <p:pic>
        <p:nvPicPr>
          <p:cNvPr id="9" name="图片 8"/>
          <p:cNvPicPr>
            <a:picLocks noChangeAspect="1"/>
          </p:cNvPicPr>
          <p:nvPr>
            <p:custDataLst>
              <p:tags r:id="rId5"/>
            </p:custDataLst>
          </p:nvPr>
        </p:nvPicPr>
        <p:blipFill>
          <a:blip r:embed="rId6"/>
          <a:stretch>
            <a:fillRect/>
          </a:stretch>
        </p:blipFill>
        <p:spPr>
          <a:xfrm>
            <a:off x="3203575" y="2947670"/>
            <a:ext cx="1995805" cy="973455"/>
          </a:xfrm>
          <a:prstGeom prst="rect">
            <a:avLst/>
          </a:prstGeom>
        </p:spPr>
      </p:pic>
      <p:pic>
        <p:nvPicPr>
          <p:cNvPr id="6" name="图片 5"/>
          <p:cNvPicPr>
            <a:picLocks noChangeAspect="1"/>
          </p:cNvPicPr>
          <p:nvPr>
            <p:custDataLst>
              <p:tags r:id="rId7"/>
            </p:custDataLst>
          </p:nvPr>
        </p:nvPicPr>
        <p:blipFill>
          <a:blip r:embed="rId8"/>
          <a:stretch>
            <a:fillRect/>
          </a:stretch>
        </p:blipFill>
        <p:spPr>
          <a:xfrm>
            <a:off x="7143750" y="2499995"/>
            <a:ext cx="1228725" cy="1762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nvSpPr>
        <p:spPr>
          <a:xfrm>
            <a:off x="683260" y="705485"/>
            <a:ext cx="7697470" cy="2449195"/>
          </a:xfrm>
          <a:prstGeom prst="rect">
            <a:avLst/>
          </a:prstGeom>
          <a:noFill/>
        </p:spPr>
        <p:txBody>
          <a:bodyPr wrap="square" rtlCol="0" anchor="t">
            <a:spAutoFit/>
          </a:bodyPr>
          <a:p>
            <a:pPr>
              <a:lnSpc>
                <a:spcPct val="130000"/>
              </a:lnSpc>
            </a:pPr>
            <a:r>
              <a:rPr lang="zh-CN" altLang="en-US">
                <a:latin typeface="+mn-ea"/>
                <a:cs typeface="楷体" panose="02010609060101010101" charset="-122"/>
              </a:rPr>
              <a:t>式中，　　称为复利现值系数，用符号（P/F，i，n）表示。例如，（P/F， 5%，5）表示利率为5%、第5期的复利现值系数。复利现值的计算公式可以写成</a:t>
            </a:r>
            <a:endParaRPr lang="zh-CN" altLang="en-US">
              <a:latin typeface="+mn-ea"/>
              <a:cs typeface="楷体" panose="02010609060101010101" charset="-122"/>
            </a:endParaRPr>
          </a:p>
          <a:p>
            <a:pPr algn="ctr">
              <a:lnSpc>
                <a:spcPct val="130000"/>
              </a:lnSpc>
            </a:pPr>
            <a:r>
              <a:rPr lang="zh-CN" altLang="en-US" sz="1400" i="1">
                <a:latin typeface="楷体" panose="02010609060101010101" charset="-122"/>
                <a:ea typeface="楷体" panose="02010609060101010101" charset="-122"/>
                <a:cs typeface="楷体" panose="02010609060101010101" charset="-122"/>
              </a:rPr>
              <a:t>P</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F</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P/F</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n</a:t>
            </a:r>
            <a:r>
              <a:rPr lang="zh-CN" altLang="en-US" sz="1400">
                <a:latin typeface="楷体" panose="02010609060101010101" charset="-122"/>
                <a:ea typeface="楷体" panose="02010609060101010101" charset="-122"/>
                <a:cs typeface="楷体" panose="02010609060101010101" charset="-122"/>
              </a:rPr>
              <a:t>）</a:t>
            </a:r>
            <a:endParaRPr lang="zh-CN" altLang="en-US" sz="1400">
              <a:latin typeface="楷体" panose="02010609060101010101" charset="-122"/>
              <a:ea typeface="楷体" panose="02010609060101010101" charset="-122"/>
              <a:cs typeface="楷体" panose="02010609060101010101" charset="-122"/>
            </a:endParaRPr>
          </a:p>
          <a:p>
            <a:pPr algn="l">
              <a:lnSpc>
                <a:spcPct val="130000"/>
              </a:lnSpc>
            </a:pPr>
            <a:r>
              <a:rPr lang="zh-CN" altLang="en-US">
                <a:solidFill>
                  <a:schemeClr val="tx2">
                    <a:lumMod val="60000"/>
                    <a:lumOff val="40000"/>
                  </a:schemeClr>
                </a:solidFill>
                <a:latin typeface="楷体" panose="02010609060101010101" charset="-122"/>
                <a:ea typeface="楷体" panose="02010609060101010101" charset="-122"/>
                <a:cs typeface="楷体" panose="02010609060101010101" charset="-122"/>
              </a:rPr>
              <a:t>【情景1-4】</a:t>
            </a:r>
            <a:r>
              <a:rPr lang="zh-CN" altLang="en-US">
                <a:latin typeface="楷体" panose="02010609060101010101" charset="-122"/>
                <a:ea typeface="楷体" panose="02010609060101010101" charset="-122"/>
                <a:cs typeface="楷体" panose="02010609060101010101" charset="-122"/>
              </a:rPr>
              <a:t>某公司的孙先生为了2 年后能从银行取出30000 元，在年利率为2% 的情况下[（P/F ，2%，2）参见附表2]，当前应存入多少金额?</a:t>
            </a:r>
            <a:endParaRPr lang="zh-CN" altLang="en-US">
              <a:latin typeface="楷体" panose="02010609060101010101" charset="-122"/>
              <a:ea typeface="楷体" panose="02010609060101010101" charset="-122"/>
              <a:cs typeface="楷体" panose="02010609060101010101" charset="-122"/>
            </a:endParaRPr>
          </a:p>
          <a:p>
            <a:pPr algn="ctr">
              <a:lnSpc>
                <a:spcPct val="130000"/>
              </a:lnSpc>
            </a:pPr>
            <a:r>
              <a:rPr lang="zh-CN" altLang="en-US" sz="1400" i="1">
                <a:latin typeface="楷体" panose="02010609060101010101" charset="-122"/>
                <a:ea typeface="楷体" panose="02010609060101010101" charset="-122"/>
                <a:cs typeface="楷体" panose="02010609060101010101" charset="-122"/>
              </a:rPr>
              <a:t>P</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F</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P</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F</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n</a:t>
            </a:r>
            <a:r>
              <a:rPr lang="zh-CN" altLang="en-US" sz="1400">
                <a:latin typeface="楷体" panose="02010609060101010101" charset="-122"/>
                <a:ea typeface="楷体" panose="02010609060101010101" charset="-122"/>
                <a:cs typeface="楷体" panose="02010609060101010101" charset="-122"/>
              </a:rPr>
              <a:t>）=30000×（</a:t>
            </a:r>
            <a:r>
              <a:rPr lang="zh-CN" altLang="en-US" sz="1400" i="1">
                <a:latin typeface="楷体" panose="02010609060101010101" charset="-122"/>
                <a:ea typeface="楷体" panose="02010609060101010101" charset="-122"/>
                <a:cs typeface="楷体" panose="02010609060101010101" charset="-122"/>
              </a:rPr>
              <a:t>P</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F</a:t>
            </a:r>
            <a:r>
              <a:rPr lang="zh-CN" altLang="en-US" sz="1400">
                <a:latin typeface="楷体" panose="02010609060101010101" charset="-122"/>
                <a:ea typeface="楷体" panose="02010609060101010101" charset="-122"/>
                <a:cs typeface="楷体" panose="02010609060101010101" charset="-122"/>
              </a:rPr>
              <a:t>，2%，2 ）=30000×0.9712=29136（元）</a:t>
            </a:r>
            <a:endParaRPr lang="zh-CN" altLang="en-US" sz="1400">
              <a:latin typeface="楷体" panose="02010609060101010101" charset="-122"/>
              <a:ea typeface="楷体" panose="02010609060101010101" charset="-122"/>
              <a:cs typeface="楷体" panose="02010609060101010101" charset="-122"/>
            </a:endParaRPr>
          </a:p>
        </p:txBody>
      </p:sp>
      <p:pic>
        <p:nvPicPr>
          <p:cNvPr id="10" name="图片 9"/>
          <p:cNvPicPr>
            <a:picLocks noChangeAspect="1"/>
          </p:cNvPicPr>
          <p:nvPr>
            <p:custDataLst>
              <p:tags r:id="rId4"/>
            </p:custDataLst>
          </p:nvPr>
        </p:nvPicPr>
        <p:blipFill>
          <a:blip r:embed="rId5"/>
          <a:stretch>
            <a:fillRect/>
          </a:stretch>
        </p:blipFill>
        <p:spPr>
          <a:xfrm>
            <a:off x="1331595" y="773430"/>
            <a:ext cx="511810" cy="377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224599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子任务1.4.3 年金</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2" name="组合 11"/>
          <p:cNvGrpSpPr/>
          <p:nvPr/>
        </p:nvGrpSpPr>
        <p:grpSpPr>
          <a:xfrm>
            <a:off x="227230" y="68580"/>
            <a:ext cx="4502250" cy="460375"/>
            <a:chOff x="358" y="108"/>
            <a:chExt cx="7090" cy="725"/>
          </a:xfrm>
        </p:grpSpPr>
        <p:sp>
          <p:nvSpPr>
            <p:cNvPr id="2"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5"/>
            </p:custDataLst>
          </p:nvPr>
        </p:nvSpPr>
        <p:spPr>
          <a:xfrm>
            <a:off x="611505" y="1563370"/>
            <a:ext cx="7839075" cy="108775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年金是指在一定时期内每隔相同时期发生的相等金额的系列收付款项。年金的形式多种多样，如保险费、养老金、折旧、租金等额分期收（付）款、零存整取或者整存零取储蓄。</a:t>
            </a:r>
            <a:endParaRPr lang="zh-CN" altLang="en-US">
              <a:latin typeface="+mn-ea"/>
              <a:cs typeface="+mn-ea"/>
            </a:endParaRPr>
          </a:p>
        </p:txBody>
      </p:sp>
      <p:sp>
        <p:nvSpPr>
          <p:cNvPr id="8" name="文本框 7"/>
          <p:cNvSpPr txBox="1"/>
          <p:nvPr>
            <p:custDataLst>
              <p:tags r:id="rId6"/>
            </p:custDataLst>
          </p:nvPr>
        </p:nvSpPr>
        <p:spPr>
          <a:xfrm>
            <a:off x="611505" y="120967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年金的概念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custDataLst>
              <p:tags r:id="rId7"/>
            </p:custDataLst>
          </p:nvPr>
        </p:nvSpPr>
        <p:spPr>
          <a:xfrm>
            <a:off x="611505" y="264477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年金的种类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9" name="文本框 8"/>
          <p:cNvSpPr txBox="1"/>
          <p:nvPr/>
        </p:nvSpPr>
        <p:spPr>
          <a:xfrm>
            <a:off x="515620" y="3076575"/>
            <a:ext cx="7898130" cy="368300"/>
          </a:xfrm>
          <a:prstGeom prst="rect">
            <a:avLst/>
          </a:prstGeom>
          <a:noFill/>
        </p:spPr>
        <p:txBody>
          <a:bodyPr wrap="square" rtlCol="0" anchor="t">
            <a:spAutoFit/>
          </a:bodyPr>
          <a:p>
            <a:r>
              <a:rPr lang="zh-CN" altLang="en-US" b="1">
                <a:solidFill>
                  <a:srgbClr val="FF0000"/>
                </a:solidFill>
              </a:rPr>
              <a:t>（1）普通年金</a:t>
            </a:r>
            <a:r>
              <a:rPr lang="zh-CN" altLang="en-US">
                <a:solidFill>
                  <a:schemeClr val="tx1"/>
                </a:solidFill>
              </a:rPr>
              <a:t>：</a:t>
            </a:r>
            <a:r>
              <a:rPr lang="zh-CN" altLang="en-US"/>
              <a:t>从第一期开始每期期末等额收付的年金。</a:t>
            </a:r>
            <a:endParaRPr lang="zh-CN" altLang="en-US"/>
          </a:p>
        </p:txBody>
      </p:sp>
      <p:pic>
        <p:nvPicPr>
          <p:cNvPr id="11" name="图片 10"/>
          <p:cNvPicPr>
            <a:picLocks noChangeAspect="1"/>
          </p:cNvPicPr>
          <p:nvPr>
            <p:custDataLst>
              <p:tags r:id="rId8"/>
            </p:custDataLst>
          </p:nvPr>
        </p:nvPicPr>
        <p:blipFill>
          <a:blip r:embed="rId9"/>
          <a:stretch>
            <a:fillRect/>
          </a:stretch>
        </p:blipFill>
        <p:spPr>
          <a:xfrm>
            <a:off x="2468245" y="3435985"/>
            <a:ext cx="4208145" cy="1162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274256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子任务1.1.1 企业概述</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TextBox 1"/>
          <p:cNvSpPr txBox="1"/>
          <p:nvPr>
            <p:custDataLst>
              <p:tags r:id="rId2"/>
            </p:custDataLst>
          </p:nvPr>
        </p:nvSpPr>
        <p:spPr>
          <a:xfrm>
            <a:off x="755650" y="68580"/>
            <a:ext cx="3973830" cy="46037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3"/>
            </p:custDataLst>
          </p:nvPr>
        </p:nvSpPr>
        <p:spPr>
          <a:xfrm>
            <a:off x="227230"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4"/>
            </p:custDataLst>
          </p:nvPr>
        </p:nvSpPr>
        <p:spPr>
          <a:xfrm>
            <a:off x="464428"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nvSpPr>
        <p:spPr>
          <a:xfrm>
            <a:off x="611505" y="123380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企业的概念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611505" y="1632585"/>
            <a:ext cx="7839075" cy="108775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企业是一个契约性组织，它是从事生产、流通、服务等经济活动，以生产或服务满足社会需要，实行自主经营、独立核算的依法设立的一种营利性的经济组织。企业的目标是创造财富( 或价值)。</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12" presetClass="entr" presetSubtype="2"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p:tgtEl>
                                          <p:spTgt spid="2"/>
                                        </p:tgtEl>
                                        <p:attrNameLst>
                                          <p:attrName>ppt_x</p:attrName>
                                        </p:attrNameLst>
                                      </p:cBhvr>
                                      <p:tavLst>
                                        <p:tav tm="0">
                                          <p:val>
                                            <p:strVal val="#ppt_x+#ppt_w*1.125000"/>
                                          </p:val>
                                        </p:tav>
                                        <p:tav tm="100000">
                                          <p:val>
                                            <p:strVal val="#ppt_x"/>
                                          </p:val>
                                        </p:tav>
                                      </p:tavLst>
                                    </p:anim>
                                    <p:animEffect transition="in" filter="wipe(lef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3" grpId="0" bldLvl="0" animBg="1"/>
      <p:bldP spid="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4" name="燕尾形 3"/>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燕尾形 4"/>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文本框 8"/>
          <p:cNvSpPr txBox="1"/>
          <p:nvPr>
            <p:custDataLst>
              <p:tags r:id="rId4"/>
            </p:custDataLst>
          </p:nvPr>
        </p:nvSpPr>
        <p:spPr>
          <a:xfrm>
            <a:off x="515620" y="708660"/>
            <a:ext cx="7898130" cy="368300"/>
          </a:xfrm>
          <a:prstGeom prst="rect">
            <a:avLst/>
          </a:prstGeom>
          <a:noFill/>
        </p:spPr>
        <p:txBody>
          <a:bodyPr wrap="square" rtlCol="0" anchor="t">
            <a:spAutoFit/>
          </a:bodyPr>
          <a:p>
            <a:r>
              <a:rPr lang="zh-CN" altLang="en-US" b="1">
                <a:solidFill>
                  <a:srgbClr val="FF0000"/>
                </a:solidFill>
              </a:rPr>
              <a:t>（2）即付年金</a:t>
            </a:r>
            <a:r>
              <a:rPr lang="zh-CN" altLang="en-US"/>
              <a:t>：从第一期开始每期期初等额收付的年金。</a:t>
            </a:r>
            <a:endParaRPr lang="zh-CN" altLang="en-US"/>
          </a:p>
        </p:txBody>
      </p:sp>
      <p:pic>
        <p:nvPicPr>
          <p:cNvPr id="6" name="图片 5"/>
          <p:cNvPicPr>
            <a:picLocks noChangeAspect="1"/>
          </p:cNvPicPr>
          <p:nvPr>
            <p:custDataLst>
              <p:tags r:id="rId5"/>
            </p:custDataLst>
          </p:nvPr>
        </p:nvPicPr>
        <p:blipFill>
          <a:blip r:embed="rId6"/>
          <a:stretch>
            <a:fillRect/>
          </a:stretch>
        </p:blipFill>
        <p:spPr>
          <a:xfrm>
            <a:off x="1717040" y="1132840"/>
            <a:ext cx="5495925" cy="1447800"/>
          </a:xfrm>
          <a:prstGeom prst="rect">
            <a:avLst/>
          </a:prstGeom>
        </p:spPr>
      </p:pic>
      <p:sp>
        <p:nvSpPr>
          <p:cNvPr id="7" name="文本框 6"/>
          <p:cNvSpPr txBox="1"/>
          <p:nvPr>
            <p:custDataLst>
              <p:tags r:id="rId7"/>
            </p:custDataLst>
          </p:nvPr>
        </p:nvSpPr>
        <p:spPr>
          <a:xfrm>
            <a:off x="515620" y="2644140"/>
            <a:ext cx="7898130" cy="368300"/>
          </a:xfrm>
          <a:prstGeom prst="rect">
            <a:avLst/>
          </a:prstGeom>
          <a:noFill/>
        </p:spPr>
        <p:txBody>
          <a:bodyPr wrap="square" rtlCol="0" anchor="t">
            <a:spAutoFit/>
          </a:bodyPr>
          <a:p>
            <a:r>
              <a:rPr lang="zh-CN" altLang="en-US" b="1">
                <a:solidFill>
                  <a:srgbClr val="FF0000"/>
                </a:solidFill>
              </a:rPr>
              <a:t>（3）递延年金</a:t>
            </a:r>
            <a:r>
              <a:rPr lang="zh-CN" altLang="en-US"/>
              <a:t>：间隔若干期之后才开始发生的系列等额收付的年金。</a:t>
            </a:r>
            <a:endParaRPr lang="zh-CN" altLang="en-US"/>
          </a:p>
        </p:txBody>
      </p:sp>
      <p:pic>
        <p:nvPicPr>
          <p:cNvPr id="8" name="图片 7"/>
          <p:cNvPicPr>
            <a:picLocks noChangeAspect="1"/>
          </p:cNvPicPr>
          <p:nvPr>
            <p:custDataLst>
              <p:tags r:id="rId8"/>
            </p:custDataLst>
          </p:nvPr>
        </p:nvPicPr>
        <p:blipFill>
          <a:blip r:embed="rId9"/>
          <a:stretch>
            <a:fillRect/>
          </a:stretch>
        </p:blipFill>
        <p:spPr>
          <a:xfrm>
            <a:off x="1917065" y="3075940"/>
            <a:ext cx="5095875" cy="151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4" name="燕尾形 3"/>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燕尾形 4"/>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文本框 8"/>
          <p:cNvSpPr txBox="1"/>
          <p:nvPr>
            <p:custDataLst>
              <p:tags r:id="rId4"/>
            </p:custDataLst>
          </p:nvPr>
        </p:nvSpPr>
        <p:spPr>
          <a:xfrm>
            <a:off x="515620" y="708660"/>
            <a:ext cx="7898130" cy="368300"/>
          </a:xfrm>
          <a:prstGeom prst="rect">
            <a:avLst/>
          </a:prstGeom>
          <a:noFill/>
        </p:spPr>
        <p:txBody>
          <a:bodyPr wrap="square" rtlCol="0" anchor="t">
            <a:spAutoFit/>
          </a:bodyPr>
          <a:p>
            <a:r>
              <a:rPr lang="zh-CN" altLang="en-US" b="1">
                <a:solidFill>
                  <a:srgbClr val="FF0000"/>
                </a:solidFill>
              </a:rPr>
              <a:t>（4）永续年金</a:t>
            </a:r>
            <a:r>
              <a:rPr lang="zh-CN" altLang="en-US"/>
              <a:t>：永续年金收付示意图如图1-5 所示。</a:t>
            </a:r>
            <a:endParaRPr lang="zh-CN" altLang="en-US"/>
          </a:p>
        </p:txBody>
      </p:sp>
      <p:pic>
        <p:nvPicPr>
          <p:cNvPr id="3" name="图片 2"/>
          <p:cNvPicPr>
            <a:picLocks noChangeAspect="1"/>
          </p:cNvPicPr>
          <p:nvPr>
            <p:custDataLst>
              <p:tags r:id="rId5"/>
            </p:custDataLst>
          </p:nvPr>
        </p:nvPicPr>
        <p:blipFill>
          <a:blip r:embed="rId6"/>
          <a:stretch>
            <a:fillRect/>
          </a:stretch>
        </p:blipFill>
        <p:spPr>
          <a:xfrm>
            <a:off x="1403350" y="1338580"/>
            <a:ext cx="5648325" cy="1714500"/>
          </a:xfrm>
          <a:prstGeom prst="rect">
            <a:avLst/>
          </a:prstGeom>
        </p:spPr>
      </p:pic>
      <p:pic>
        <p:nvPicPr>
          <p:cNvPr id="10" name="图片 9"/>
          <p:cNvPicPr>
            <a:picLocks noChangeAspect="1"/>
          </p:cNvPicPr>
          <p:nvPr>
            <p:custDataLst>
              <p:tags r:id="rId7"/>
            </p:custDataLst>
          </p:nvPr>
        </p:nvPicPr>
        <p:blipFill>
          <a:blip r:embed="rId8"/>
          <a:stretch>
            <a:fillRect/>
          </a:stretch>
        </p:blipFill>
        <p:spPr>
          <a:xfrm>
            <a:off x="7164070" y="1419860"/>
            <a:ext cx="1485900" cy="2190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989330"/>
            <a:ext cx="7839075" cy="141986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（1）普通年金终值的计算。普通年金（又称后付年金）终值是指每期收入或支出的相等款项，按复利计算，在最后一期所得的本利和。每期期末收入或支出的款项用A 表示，利率用i 表示，期数用n 表示，那么每期期末收入或支出的款项折算到第n 年的终值如图1-6 所示。</a:t>
            </a:r>
            <a:endParaRPr lang="zh-CN" altLang="en-US">
              <a:latin typeface="+mn-ea"/>
              <a:cs typeface="+mn-ea"/>
            </a:endParaRPr>
          </a:p>
        </p:txBody>
      </p:sp>
      <p:sp>
        <p:nvSpPr>
          <p:cNvPr id="8" name="文本框 7"/>
          <p:cNvSpPr txBox="1"/>
          <p:nvPr>
            <p:custDataLst>
              <p:tags r:id="rId5"/>
            </p:custDataLst>
          </p:nvPr>
        </p:nvSpPr>
        <p:spPr>
          <a:xfrm>
            <a:off x="611505" y="63563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普通年金的计算</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13" name="图片 12"/>
          <p:cNvPicPr>
            <a:picLocks noChangeAspect="1"/>
          </p:cNvPicPr>
          <p:nvPr>
            <p:custDataLst>
              <p:tags r:id="rId6"/>
            </p:custDataLst>
          </p:nvPr>
        </p:nvPicPr>
        <p:blipFill>
          <a:blip r:embed="rId7"/>
          <a:stretch>
            <a:fillRect/>
          </a:stretch>
        </p:blipFill>
        <p:spPr>
          <a:xfrm>
            <a:off x="6372225" y="2211705"/>
            <a:ext cx="1457325" cy="2095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1115695" y="1028700"/>
            <a:ext cx="6875780" cy="3271520"/>
          </a:xfrm>
          <a:prstGeom prst="rect">
            <a:avLst/>
          </a:prstGeom>
        </p:spPr>
      </p:pic>
      <p:grpSp>
        <p:nvGrpSpPr>
          <p:cNvPr id="12" name="组合 11"/>
          <p:cNvGrpSpPr/>
          <p:nvPr/>
        </p:nvGrpSpPr>
        <p:grpSpPr>
          <a:xfrm>
            <a:off x="227230" y="68580"/>
            <a:ext cx="4502250" cy="460375"/>
            <a:chOff x="358" y="108"/>
            <a:chExt cx="7090" cy="725"/>
          </a:xfrm>
        </p:grpSpPr>
        <p:sp>
          <p:nvSpPr>
            <p:cNvPr id="3" name="TextBox 1"/>
            <p:cNvSpPr txBox="1"/>
            <p:nvPr>
              <p:custDataLst>
                <p:tags r:id="rId3"/>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4" name="燕尾形 3"/>
            <p:cNvSpPr/>
            <p:nvPr>
              <p:custDataLst>
                <p:tags r:id="rId4"/>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燕尾形 4"/>
            <p:cNvSpPr/>
            <p:nvPr>
              <p:custDataLst>
                <p:tags r:id="rId5"/>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515620" y="630555"/>
            <a:ext cx="8086725" cy="226885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从图1-6 可以看出，通过复利年金终值计算普通年金终值比较复杂，但存在一定的规律性，由此可以推导出普通年金终值的计算公式。</a:t>
            </a:r>
            <a:endParaRPr lang="zh-CN" altLang="en-US">
              <a:latin typeface="+mn-ea"/>
              <a:cs typeface="+mn-ea"/>
            </a:endParaRPr>
          </a:p>
          <a:p>
            <a:pPr algn="just">
              <a:lnSpc>
                <a:spcPct val="120000"/>
              </a:lnSpc>
            </a:pPr>
            <a:r>
              <a:rPr lang="zh-CN" altLang="en-US">
                <a:latin typeface="+mn-ea"/>
                <a:cs typeface="+mn-ea"/>
              </a:rPr>
              <a:t>　　根据复利终值的计算方法计算年金终值F 的公式为</a:t>
            </a:r>
            <a:endParaRPr lang="zh-CN" altLang="en-US">
              <a:latin typeface="+mn-ea"/>
              <a:cs typeface="+mn-ea"/>
            </a:endParaRPr>
          </a:p>
          <a:p>
            <a:pPr algn="ctr">
              <a:lnSpc>
                <a:spcPct val="120000"/>
              </a:lnSpc>
            </a:pPr>
            <a:r>
              <a:rPr lang="zh-CN" altLang="en-US" sz="1400" i="1">
                <a:latin typeface="楷体" panose="02010609060101010101" charset="-122"/>
                <a:ea typeface="楷体" panose="02010609060101010101" charset="-122"/>
                <a:cs typeface="楷体" panose="02010609060101010101" charset="-122"/>
              </a:rPr>
              <a:t>F</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baseline="30000">
                <a:latin typeface="楷体" panose="02010609060101010101" charset="-122"/>
                <a:ea typeface="楷体" panose="02010609060101010101" charset="-122"/>
                <a:cs typeface="楷体" panose="02010609060101010101" charset="-122"/>
              </a:rPr>
              <a:t>2</a:t>
            </a:r>
            <a:r>
              <a:rPr lang="zh-CN" altLang="en-US" sz="1400">
                <a:latin typeface="楷体" panose="02010609060101010101" charset="-122"/>
                <a:ea typeface="楷体" panose="02010609060101010101" charset="-122"/>
                <a:cs typeface="楷体" panose="02010609060101010101" charset="-122"/>
              </a:rPr>
              <a:t> ＋</a:t>
            </a:r>
            <a:r>
              <a:rPr lang="zh-CN" altLang="en-US" sz="1400" i="1">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baseline="30000">
                <a:latin typeface="楷体" panose="02010609060101010101" charset="-122"/>
                <a:ea typeface="楷体" panose="02010609060101010101" charset="-122"/>
                <a:cs typeface="楷体" panose="02010609060101010101" charset="-122"/>
              </a:rPr>
              <a:t>3</a:t>
            </a:r>
            <a:r>
              <a:rPr lang="zh-CN" altLang="en-US" sz="1400">
                <a:latin typeface="楷体" panose="02010609060101010101" charset="-122"/>
                <a:ea typeface="楷体" panose="02010609060101010101" charset="-122"/>
                <a:cs typeface="楷体" panose="02010609060101010101" charset="-122"/>
              </a:rPr>
              <a:t> ＋…＋</a:t>
            </a:r>
            <a:r>
              <a:rPr lang="zh-CN" altLang="en-US" sz="1400" i="1">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baseline="30000">
                <a:latin typeface="楷体" panose="02010609060101010101" charset="-122"/>
                <a:ea typeface="楷体" panose="02010609060101010101" charset="-122"/>
                <a:cs typeface="楷体" panose="02010609060101010101" charset="-122"/>
              </a:rPr>
              <a:t>n－1</a:t>
            </a:r>
            <a:endParaRPr lang="zh-CN" altLang="en-US" sz="1400" baseline="30000">
              <a:latin typeface="楷体" panose="02010609060101010101" charset="-122"/>
              <a:ea typeface="楷体" panose="02010609060101010101" charset="-122"/>
              <a:cs typeface="楷体" panose="02010609060101010101" charset="-122"/>
            </a:endParaRPr>
          </a:p>
          <a:p>
            <a:pPr algn="l">
              <a:lnSpc>
                <a:spcPct val="120000"/>
              </a:lnSpc>
            </a:pPr>
            <a:r>
              <a:rPr lang="zh-CN" altLang="en-US">
                <a:latin typeface="+mn-ea"/>
                <a:cs typeface="+mn-ea"/>
              </a:rPr>
              <a:t>　　等式两边同乘（1＋i），则有</a:t>
            </a:r>
            <a:endParaRPr lang="zh-CN" altLang="en-US">
              <a:latin typeface="+mn-ea"/>
              <a:cs typeface="+mn-ea"/>
            </a:endParaRPr>
          </a:p>
          <a:p>
            <a:pPr algn="ctr">
              <a:lnSpc>
                <a:spcPct val="120000"/>
              </a:lnSpc>
            </a:pPr>
            <a:r>
              <a:rPr lang="zh-CN" altLang="en-US" sz="1400" i="1">
                <a:latin typeface="楷体" panose="02010609060101010101" charset="-122"/>
                <a:ea typeface="楷体" panose="02010609060101010101" charset="-122"/>
                <a:cs typeface="楷体" panose="02010609060101010101" charset="-122"/>
              </a:rPr>
              <a:t>F</a:t>
            </a:r>
            <a:r>
              <a:rPr lang="zh-CN" altLang="en-US" sz="1400" baseline="-25000">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baseline="30000">
                <a:latin typeface="楷体" panose="02010609060101010101" charset="-122"/>
                <a:ea typeface="楷体" panose="02010609060101010101" charset="-122"/>
                <a:cs typeface="楷体" panose="02010609060101010101" charset="-122"/>
              </a:rPr>
              <a:t>2</a:t>
            </a:r>
            <a:r>
              <a:rPr lang="zh-CN" altLang="en-US" sz="1400">
                <a:latin typeface="楷体" panose="02010609060101010101" charset="-122"/>
                <a:ea typeface="楷体" panose="02010609060101010101" charset="-122"/>
                <a:cs typeface="楷体" panose="02010609060101010101" charset="-122"/>
              </a:rPr>
              <a:t> ＋</a:t>
            </a:r>
            <a:r>
              <a:rPr lang="zh-CN" altLang="en-US" sz="1400" i="1">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baseline="30000">
                <a:latin typeface="楷体" panose="02010609060101010101" charset="-122"/>
                <a:ea typeface="楷体" panose="02010609060101010101" charset="-122"/>
                <a:cs typeface="楷体" panose="02010609060101010101" charset="-122"/>
              </a:rPr>
              <a:t>3</a:t>
            </a:r>
            <a:r>
              <a:rPr lang="zh-CN" altLang="en-US" sz="1400">
                <a:latin typeface="楷体" panose="02010609060101010101" charset="-122"/>
                <a:ea typeface="楷体" panose="02010609060101010101" charset="-122"/>
                <a:cs typeface="楷体" panose="02010609060101010101" charset="-122"/>
              </a:rPr>
              <a:t>＋…＋</a:t>
            </a:r>
            <a:r>
              <a:rPr lang="zh-CN" altLang="en-US" sz="1400" i="1">
                <a:latin typeface="楷体" panose="02010609060101010101" charset="-122"/>
                <a:ea typeface="楷体" panose="02010609060101010101" charset="-122"/>
                <a:cs typeface="楷体" panose="02010609060101010101" charset="-122"/>
              </a:rPr>
              <a:t>A</a:t>
            </a:r>
            <a:r>
              <a:rPr lang="zh-CN" altLang="en-US" sz="1400">
                <a:latin typeface="楷体" panose="02010609060101010101" charset="-122"/>
                <a:ea typeface="楷体" panose="02010609060101010101" charset="-122"/>
                <a:cs typeface="楷体" panose="02010609060101010101" charset="-122"/>
              </a:rPr>
              <a:t>×（1＋</a:t>
            </a:r>
            <a:r>
              <a:rPr lang="zh-CN" altLang="en-US" sz="1400" i="1">
                <a:latin typeface="楷体" panose="02010609060101010101" charset="-122"/>
                <a:ea typeface="楷体" panose="02010609060101010101" charset="-122"/>
                <a:cs typeface="楷体" panose="02010609060101010101" charset="-122"/>
              </a:rPr>
              <a:t>i</a:t>
            </a:r>
            <a:r>
              <a:rPr lang="zh-CN" altLang="en-US" sz="1400">
                <a:latin typeface="楷体" panose="02010609060101010101" charset="-122"/>
                <a:ea typeface="楷体" panose="02010609060101010101" charset="-122"/>
                <a:cs typeface="楷体" panose="02010609060101010101" charset="-122"/>
              </a:rPr>
              <a:t>）</a:t>
            </a:r>
            <a:r>
              <a:rPr lang="zh-CN" altLang="en-US" sz="1400" i="1" baseline="30000">
                <a:latin typeface="楷体" panose="02010609060101010101" charset="-122"/>
                <a:ea typeface="楷体" panose="02010609060101010101" charset="-122"/>
                <a:cs typeface="楷体" panose="02010609060101010101" charset="-122"/>
              </a:rPr>
              <a:t>n</a:t>
            </a:r>
            <a:endParaRPr lang="zh-CN" altLang="en-US" sz="1400" i="1" baseline="30000">
              <a:latin typeface="楷体" panose="02010609060101010101" charset="-122"/>
              <a:ea typeface="楷体" panose="02010609060101010101" charset="-122"/>
              <a:cs typeface="楷体" panose="02010609060101010101" charset="-122"/>
            </a:endParaRPr>
          </a:p>
          <a:p>
            <a:pPr algn="l">
              <a:lnSpc>
                <a:spcPct val="120000"/>
              </a:lnSpc>
            </a:pPr>
            <a:r>
              <a:rPr lang="zh-CN" altLang="en-US">
                <a:latin typeface="+mn-ea"/>
                <a:cs typeface="楷体" panose="02010609060101010101" charset="-122"/>
              </a:rPr>
              <a:t>整理得</a:t>
            </a:r>
            <a:endParaRPr lang="zh-CN" altLang="en-US">
              <a:latin typeface="+mn-ea"/>
              <a:cs typeface="楷体" panose="02010609060101010101" charset="-122"/>
            </a:endParaRPr>
          </a:p>
        </p:txBody>
      </p:sp>
      <p:pic>
        <p:nvPicPr>
          <p:cNvPr id="5" name="图片 4"/>
          <p:cNvPicPr>
            <a:picLocks noChangeAspect="1"/>
          </p:cNvPicPr>
          <p:nvPr>
            <p:custDataLst>
              <p:tags r:id="rId5"/>
            </p:custDataLst>
          </p:nvPr>
        </p:nvPicPr>
        <p:blipFill>
          <a:blip r:embed="rId6"/>
          <a:stretch>
            <a:fillRect/>
          </a:stretch>
        </p:blipFill>
        <p:spPr>
          <a:xfrm>
            <a:off x="2555240" y="3082925"/>
            <a:ext cx="3981450" cy="1169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515620" y="630555"/>
            <a:ext cx="8086725" cy="3744595"/>
          </a:xfrm>
          <a:prstGeom prst="rect">
            <a:avLst/>
          </a:prstGeom>
          <a:noFill/>
        </p:spPr>
        <p:txBody>
          <a:bodyPr wrap="square" rtlCol="0" anchor="t">
            <a:spAutoFit/>
          </a:bodyPr>
          <a:p>
            <a:pPr algn="just">
              <a:lnSpc>
                <a:spcPct val="120000"/>
              </a:lnSpc>
            </a:pPr>
            <a:r>
              <a:rPr lang="zh-CN" altLang="en-US">
                <a:latin typeface="+mn-ea"/>
                <a:cs typeface="+mn-ea"/>
              </a:rPr>
              <a:t>式中，</a:t>
            </a:r>
            <a:r>
              <a:rPr lang="en-US" altLang="zh-CN">
                <a:latin typeface="+mn-ea"/>
                <a:cs typeface="+mn-ea"/>
              </a:rPr>
              <a:t>          称为年金终值系数，记作（</a:t>
            </a:r>
            <a:r>
              <a:rPr lang="en-US" altLang="zh-CN" i="1">
                <a:latin typeface="+mn-ea"/>
                <a:cs typeface="+mn-ea"/>
              </a:rPr>
              <a:t>F</a:t>
            </a:r>
            <a:r>
              <a:rPr lang="en-US" altLang="zh-CN">
                <a:latin typeface="+mn-ea"/>
                <a:cs typeface="+mn-ea"/>
              </a:rPr>
              <a:t>/</a:t>
            </a:r>
            <a:r>
              <a:rPr lang="en-US" altLang="zh-CN" i="1">
                <a:latin typeface="+mn-ea"/>
                <a:cs typeface="+mn-ea"/>
              </a:rPr>
              <a:t>A</a:t>
            </a:r>
            <a:r>
              <a:rPr lang="en-US" altLang="zh-CN">
                <a:latin typeface="+mn-ea"/>
                <a:cs typeface="+mn-ea"/>
              </a:rPr>
              <a:t>，</a:t>
            </a:r>
            <a:r>
              <a:rPr lang="en-US" altLang="zh-CN" i="1">
                <a:latin typeface="+mn-ea"/>
                <a:cs typeface="+mn-ea"/>
              </a:rPr>
              <a:t>i</a:t>
            </a:r>
            <a:r>
              <a:rPr lang="en-US" altLang="zh-CN">
                <a:latin typeface="+mn-ea"/>
                <a:cs typeface="+mn-ea"/>
              </a:rPr>
              <a:t>，</a:t>
            </a:r>
            <a:r>
              <a:rPr lang="en-US" altLang="zh-CN" i="1">
                <a:latin typeface="+mn-ea"/>
                <a:cs typeface="+mn-ea"/>
              </a:rPr>
              <a:t>n</a:t>
            </a:r>
            <a:r>
              <a:rPr lang="en-US" altLang="zh-CN">
                <a:latin typeface="+mn-ea"/>
                <a:cs typeface="+mn-ea"/>
              </a:rPr>
              <a:t>），年金终值系数可以通过年金终值系数表（见本书附表3）获得。该表的第一行是利率i，第一列是计息期数n，相应的年金终值系数在其纵横交叉点。例如，可以通过查表获得（</a:t>
            </a:r>
            <a:r>
              <a:rPr lang="en-US" altLang="zh-CN" i="1">
                <a:latin typeface="+mn-ea"/>
                <a:cs typeface="+mn-ea"/>
              </a:rPr>
              <a:t>F</a:t>
            </a:r>
            <a:r>
              <a:rPr lang="en-US" altLang="zh-CN">
                <a:latin typeface="+mn-ea"/>
                <a:cs typeface="+mn-ea"/>
              </a:rPr>
              <a:t>/</a:t>
            </a:r>
            <a:r>
              <a:rPr lang="en-US" altLang="zh-CN" i="1">
                <a:latin typeface="+mn-ea"/>
                <a:cs typeface="+mn-ea"/>
              </a:rPr>
              <a:t>A</a:t>
            </a:r>
            <a:r>
              <a:rPr lang="en-US" altLang="zh-CN">
                <a:latin typeface="+mn-ea"/>
                <a:cs typeface="+mn-ea"/>
              </a:rPr>
              <a:t>，5%，10）的年金终值系数为12.578，即每年年末收付1元，按年利率为5% 计算，到第10年年末，其年金终值为12.578 元。</a:t>
            </a:r>
            <a:endParaRPr lang="en-US" altLang="zh-CN">
              <a:latin typeface="+mn-ea"/>
              <a:cs typeface="+mn-ea"/>
            </a:endParaRPr>
          </a:p>
          <a:p>
            <a:pPr algn="just">
              <a:lnSpc>
                <a:spcPct val="120000"/>
              </a:lnSpc>
            </a:pPr>
            <a:r>
              <a:rPr lang="zh-CN" altLang="en-US">
                <a:solidFill>
                  <a:schemeClr val="tx2">
                    <a:lumMod val="60000"/>
                    <a:lumOff val="40000"/>
                  </a:schemeClr>
                </a:solidFill>
                <a:latin typeface="+mn-ea"/>
                <a:cs typeface="+mn-ea"/>
              </a:rPr>
              <a:t>　　</a:t>
            </a:r>
            <a:endParaRPr lang="zh-CN" altLang="en-US">
              <a:solidFill>
                <a:schemeClr val="tx2">
                  <a:lumMod val="60000"/>
                  <a:lumOff val="40000"/>
                </a:schemeClr>
              </a:solidFill>
              <a:latin typeface="+mn-ea"/>
              <a:cs typeface="+mn-ea"/>
            </a:endParaRPr>
          </a:p>
          <a:p>
            <a:pPr algn="just">
              <a:lnSpc>
                <a:spcPct val="120000"/>
              </a:lnSpc>
            </a:pPr>
            <a:r>
              <a:rPr lang="zh-CN" altLang="en-US">
                <a:solidFill>
                  <a:schemeClr val="tx2">
                    <a:lumMod val="60000"/>
                    <a:lumOff val="40000"/>
                  </a:schemeClr>
                </a:solidFill>
                <a:latin typeface="+mn-ea"/>
                <a:cs typeface="+mn-ea"/>
              </a:rPr>
              <a:t>　　</a:t>
            </a:r>
            <a:r>
              <a:rPr lang="en-US" altLang="zh-CN">
                <a:solidFill>
                  <a:schemeClr val="tx2">
                    <a:lumMod val="60000"/>
                    <a:lumOff val="40000"/>
                  </a:schemeClr>
                </a:solidFill>
                <a:latin typeface="+mn-ea"/>
                <a:cs typeface="+mn-ea"/>
              </a:rPr>
              <a:t>【</a:t>
            </a:r>
            <a:r>
              <a:rPr lang="en-US" altLang="zh-CN">
                <a:solidFill>
                  <a:schemeClr val="tx2">
                    <a:lumMod val="60000"/>
                    <a:lumOff val="40000"/>
                  </a:schemeClr>
                </a:solidFill>
                <a:latin typeface="楷体" panose="02010609060101010101" charset="-122"/>
                <a:ea typeface="楷体" panose="02010609060101010101" charset="-122"/>
                <a:cs typeface="楷体" panose="02010609060101010101" charset="-122"/>
              </a:rPr>
              <a:t>情景1-5】</a:t>
            </a:r>
            <a:r>
              <a:rPr lang="en-US" altLang="zh-CN">
                <a:latin typeface="楷体" panose="02010609060101010101" charset="-122"/>
                <a:ea typeface="楷体" panose="02010609060101010101" charset="-122"/>
                <a:cs typeface="楷体" panose="02010609060101010101" charset="-122"/>
              </a:rPr>
              <a:t>某公司的李春阳是位热心于公益事业的人，自2011 年12 月末开始，他每年都要向一位失学儿童捐款5 000 元，帮助这位失学儿童从小学一年级读完九年义务教育。假定每年定期存款利率都是5%[（F /A，5%，9）参见附表3]，则9 年的捐款在2020年年末相当于多少钱？</a:t>
            </a:r>
            <a:endParaRPr lang="en-US" altLang="zh-CN">
              <a:latin typeface="楷体" panose="02010609060101010101" charset="-122"/>
              <a:ea typeface="楷体" panose="02010609060101010101" charset="-122"/>
              <a:cs typeface="楷体" panose="02010609060101010101" charset="-122"/>
            </a:endParaRPr>
          </a:p>
          <a:p>
            <a:pPr algn="ctr">
              <a:lnSpc>
                <a:spcPct val="120000"/>
              </a:lnSpc>
            </a:pPr>
            <a:r>
              <a:rPr lang="en-US" altLang="zh-CN" i="1">
                <a:latin typeface="楷体" panose="02010609060101010101" charset="-122"/>
                <a:ea typeface="楷体" panose="02010609060101010101" charset="-122"/>
                <a:cs typeface="楷体" panose="02010609060101010101" charset="-122"/>
              </a:rPr>
              <a:t>F</a:t>
            </a:r>
            <a:r>
              <a:rPr lang="en-US" altLang="zh-CN" baseline="-25000">
                <a:latin typeface="楷体" panose="02010609060101010101" charset="-122"/>
                <a:ea typeface="楷体" panose="02010609060101010101" charset="-122"/>
                <a:cs typeface="楷体" panose="02010609060101010101" charset="-122"/>
              </a:rPr>
              <a:t>A</a:t>
            </a:r>
            <a:r>
              <a:rPr lang="en-US" altLang="zh-CN">
                <a:latin typeface="楷体" panose="02010609060101010101" charset="-122"/>
                <a:ea typeface="楷体" panose="02010609060101010101" charset="-122"/>
                <a:cs typeface="楷体" panose="02010609060101010101" charset="-122"/>
              </a:rPr>
              <a:t>=5000×（F/A，5%，9）=5000×11.026 6=55113（元）</a:t>
            </a:r>
            <a:endParaRPr lang="en-US" altLang="zh-CN">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5"/>
            </p:custDataLst>
          </p:nvPr>
        </p:nvPicPr>
        <p:blipFill>
          <a:blip r:embed="rId6"/>
          <a:stretch>
            <a:fillRect/>
          </a:stretch>
        </p:blipFill>
        <p:spPr>
          <a:xfrm>
            <a:off x="1259205" y="556260"/>
            <a:ext cx="985520" cy="466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702310"/>
            <a:ext cx="7839075" cy="141986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（2）年偿债基金的计算。偿债基金是指为了在约定的未来某一时点清偿某笔债务或积聚一定数额的资金而必须分次等额形成的存款准备金。</a:t>
            </a:r>
            <a:endParaRPr lang="zh-CN" altLang="en-US">
              <a:latin typeface="+mn-ea"/>
              <a:cs typeface="+mn-ea"/>
            </a:endParaRPr>
          </a:p>
          <a:p>
            <a:pPr algn="just">
              <a:lnSpc>
                <a:spcPct val="120000"/>
              </a:lnSpc>
            </a:pPr>
            <a:r>
              <a:rPr lang="zh-CN" altLang="en-US">
                <a:latin typeface="+mn-ea"/>
                <a:cs typeface="+mn-ea"/>
              </a:rPr>
              <a:t>　　年偿债基金实际是已知普通年金终值FA，求年金A。年偿债基金系数与普通年金终值系数互为逆运算。年偿债基金的计算公式为</a:t>
            </a:r>
            <a:endParaRPr lang="zh-CN" altLang="en-US">
              <a:latin typeface="+mn-ea"/>
              <a:cs typeface="+mn-ea"/>
            </a:endParaRPr>
          </a:p>
        </p:txBody>
      </p:sp>
      <p:pic>
        <p:nvPicPr>
          <p:cNvPr id="5" name="图片 4"/>
          <p:cNvPicPr>
            <a:picLocks noChangeAspect="1"/>
          </p:cNvPicPr>
          <p:nvPr>
            <p:custDataLst>
              <p:tags r:id="rId5"/>
            </p:custDataLst>
          </p:nvPr>
        </p:nvPicPr>
        <p:blipFill>
          <a:blip r:embed="rId6"/>
          <a:stretch>
            <a:fillRect/>
          </a:stretch>
        </p:blipFill>
        <p:spPr>
          <a:xfrm>
            <a:off x="3148330" y="2197100"/>
            <a:ext cx="2847975" cy="790575"/>
          </a:xfrm>
          <a:prstGeom prst="rect">
            <a:avLst/>
          </a:prstGeom>
        </p:spPr>
      </p:pic>
      <p:pic>
        <p:nvPicPr>
          <p:cNvPr id="7" name="图片 6"/>
          <p:cNvPicPr>
            <a:picLocks noChangeAspect="1"/>
          </p:cNvPicPr>
          <p:nvPr>
            <p:custDataLst>
              <p:tags r:id="rId7"/>
            </p:custDataLst>
          </p:nvPr>
        </p:nvPicPr>
        <p:blipFill>
          <a:blip r:embed="rId8"/>
          <a:stretch>
            <a:fillRect/>
          </a:stretch>
        </p:blipFill>
        <p:spPr>
          <a:xfrm>
            <a:off x="612140" y="2931160"/>
            <a:ext cx="7837805" cy="1539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515620" y="630555"/>
            <a:ext cx="8086725" cy="1751965"/>
          </a:xfrm>
          <a:prstGeom prst="rect">
            <a:avLst/>
          </a:prstGeom>
          <a:noFill/>
        </p:spPr>
        <p:txBody>
          <a:bodyPr wrap="square" rtlCol="0" anchor="t">
            <a:spAutoFit/>
          </a:bodyPr>
          <a:p>
            <a:pPr algn="just">
              <a:lnSpc>
                <a:spcPct val="120000"/>
              </a:lnSpc>
            </a:pPr>
            <a:r>
              <a:rPr lang="zh-CN" altLang="en-US">
                <a:solidFill>
                  <a:schemeClr val="tx2">
                    <a:lumMod val="60000"/>
                    <a:lumOff val="40000"/>
                  </a:schemeClr>
                </a:solidFill>
                <a:latin typeface="+mn-ea"/>
                <a:cs typeface="+mn-ea"/>
              </a:rPr>
              <a:t>　　</a:t>
            </a:r>
            <a:r>
              <a:rPr lang="en-US" altLang="zh-CN">
                <a:solidFill>
                  <a:schemeClr val="tx2">
                    <a:lumMod val="60000"/>
                    <a:lumOff val="40000"/>
                  </a:schemeClr>
                </a:solidFill>
                <a:latin typeface="+mn-ea"/>
                <a:cs typeface="+mn-ea"/>
              </a:rPr>
              <a:t>【</a:t>
            </a:r>
            <a:r>
              <a:rPr lang="en-US" altLang="zh-CN">
                <a:solidFill>
                  <a:schemeClr val="tx2">
                    <a:lumMod val="60000"/>
                    <a:lumOff val="40000"/>
                  </a:schemeClr>
                </a:solidFill>
                <a:latin typeface="楷体" panose="02010609060101010101" charset="-122"/>
                <a:ea typeface="楷体" panose="02010609060101010101" charset="-122"/>
                <a:cs typeface="楷体" panose="02010609060101010101" charset="-122"/>
              </a:rPr>
              <a:t>情景1-6】</a:t>
            </a:r>
            <a:r>
              <a:rPr lang="en-US" altLang="zh-CN">
                <a:latin typeface="楷体" panose="02010609060101010101" charset="-122"/>
                <a:ea typeface="楷体" panose="02010609060101010101" charset="-122"/>
                <a:cs typeface="楷体" panose="02010609060101010101" charset="-122"/>
              </a:rPr>
              <a:t>某公司3 年后需要现金50 000 元，若年利率为4%[（F /A，4%，3）参见附表3]，则从现在开始每年年末等额存入银行多少钱，3 年后才能达到所需钱数（计算结果保留整数）？</a:t>
            </a:r>
            <a:endParaRPr lang="en-US" altLang="zh-CN">
              <a:latin typeface="楷体" panose="02010609060101010101" charset="-122"/>
              <a:ea typeface="楷体" panose="02010609060101010101" charset="-122"/>
              <a:cs typeface="楷体" panose="02010609060101010101" charset="-122"/>
            </a:endParaRPr>
          </a:p>
          <a:p>
            <a:pPr algn="ctr">
              <a:lnSpc>
                <a:spcPct val="120000"/>
              </a:lnSpc>
            </a:pPr>
            <a:r>
              <a:rPr lang="en-US" altLang="zh-CN">
                <a:latin typeface="楷体" panose="02010609060101010101" charset="-122"/>
                <a:ea typeface="楷体" panose="02010609060101010101" charset="-122"/>
                <a:cs typeface="楷体" panose="02010609060101010101" charset="-122"/>
              </a:rPr>
              <a:t>从现在开始每年需要存入的金额=50000÷（F/A </a:t>
            </a:r>
            <a:r>
              <a:rPr lang="zh-CN" altLang="en-US">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4%，3）</a:t>
            </a:r>
            <a:endParaRPr lang="en-US" altLang="zh-CN">
              <a:latin typeface="楷体" panose="02010609060101010101" charset="-122"/>
              <a:ea typeface="楷体" panose="02010609060101010101" charset="-122"/>
              <a:cs typeface="楷体" panose="02010609060101010101" charset="-122"/>
            </a:endParaRPr>
          </a:p>
          <a:p>
            <a:pPr algn="ctr">
              <a:lnSpc>
                <a:spcPct val="120000"/>
              </a:lnSpc>
            </a:pPr>
            <a:r>
              <a:rPr lang="en-US" altLang="zh-CN">
                <a:latin typeface="楷体" panose="02010609060101010101" charset="-122"/>
                <a:ea typeface="楷体" panose="02010609060101010101" charset="-122"/>
                <a:cs typeface="楷体" panose="02010609060101010101" charset="-122"/>
              </a:rPr>
              <a:t>=50000÷3.1216≈16017（元）</a:t>
            </a:r>
            <a:endParaRPr lang="en-US" altLang="zh-CN">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702310"/>
            <a:ext cx="7839075" cy="141986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3）普通年金现值的计算。普通年金的现值指一定期间内每期期末等额的系列收付款项的复利现值之和。如果年金为每期期末等额的取款数，年金现值就相当于目前需存入的本金。普通年金现值的计算实际上就是已知年金A，求现值P 。普通年金现值的计算如图1-7所示。</a:t>
            </a:r>
            <a:endParaRPr lang="zh-CN" altLang="en-US">
              <a:latin typeface="+mn-ea"/>
              <a:cs typeface="+mn-ea"/>
            </a:endParaRPr>
          </a:p>
        </p:txBody>
      </p:sp>
      <p:pic>
        <p:nvPicPr>
          <p:cNvPr id="8" name="图片 7"/>
          <p:cNvPicPr>
            <a:picLocks noChangeAspect="1"/>
          </p:cNvPicPr>
          <p:nvPr>
            <p:custDataLst>
              <p:tags r:id="rId5"/>
            </p:custDataLst>
          </p:nvPr>
        </p:nvPicPr>
        <p:blipFill>
          <a:blip r:embed="rId6"/>
          <a:stretch>
            <a:fillRect/>
          </a:stretch>
        </p:blipFill>
        <p:spPr>
          <a:xfrm>
            <a:off x="2141220" y="2122170"/>
            <a:ext cx="4861560" cy="2505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5" name="图片 4"/>
          <p:cNvPicPr>
            <a:picLocks noChangeAspect="1"/>
          </p:cNvPicPr>
          <p:nvPr>
            <p:custDataLst>
              <p:tags r:id="rId4"/>
            </p:custDataLst>
          </p:nvPr>
        </p:nvPicPr>
        <p:blipFill>
          <a:blip r:embed="rId5"/>
          <a:stretch>
            <a:fillRect/>
          </a:stretch>
        </p:blipFill>
        <p:spPr>
          <a:xfrm>
            <a:off x="1331595" y="555625"/>
            <a:ext cx="6299835" cy="4096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custDataLst>
              <p:tags r:id="rId1"/>
            </p:custDataLst>
          </p:nvPr>
        </p:nvSpPr>
        <p:spPr>
          <a:xfrm>
            <a:off x="755650" y="68580"/>
            <a:ext cx="3973830" cy="46037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227230"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464428"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9" name="组合 8"/>
          <p:cNvGrpSpPr/>
          <p:nvPr/>
        </p:nvGrpSpPr>
        <p:grpSpPr>
          <a:xfrm>
            <a:off x="611505" y="731520"/>
            <a:ext cx="7839075" cy="1892300"/>
            <a:chOff x="963" y="926"/>
            <a:chExt cx="12345" cy="2980"/>
          </a:xfrm>
        </p:grpSpPr>
        <p:sp>
          <p:nvSpPr>
            <p:cNvPr id="5" name="文本框 4"/>
            <p:cNvSpPr txBox="1"/>
            <p:nvPr/>
          </p:nvSpPr>
          <p:spPr>
            <a:xfrm>
              <a:off x="963" y="926"/>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企业的类型</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nvSpPr>
          <p:spPr>
            <a:xfrm>
              <a:off x="963" y="1441"/>
              <a:ext cx="12144" cy="667"/>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微软雅黑" panose="020B0503020204020204" pitchFamily="34" charset="-122"/>
                </a:rPr>
                <a:t>企业分为个人独资企业、合伙企业及公司制企业。</a:t>
              </a:r>
              <a:endParaRPr lang="zh-CN" altLang="en-US">
                <a:latin typeface="+mn-ea"/>
                <a:cs typeface="微软雅黑" panose="020B0503020204020204" pitchFamily="34" charset="-122"/>
              </a:endParaRPr>
            </a:p>
          </p:txBody>
        </p:sp>
        <p:sp>
          <p:nvSpPr>
            <p:cNvPr id="7" name="文本框 6"/>
            <p:cNvSpPr txBox="1"/>
            <p:nvPr/>
          </p:nvSpPr>
          <p:spPr>
            <a:xfrm>
              <a:off x="963" y="2108"/>
              <a:ext cx="7200" cy="580"/>
            </a:xfrm>
            <a:prstGeom prst="rect">
              <a:avLst/>
            </a:prstGeom>
            <a:noFill/>
          </p:spPr>
          <p:txBody>
            <a:bodyPr wrap="square" rtlCol="0" anchor="t">
              <a:spAutoFit/>
            </a:bodyPr>
            <a:p>
              <a:r>
                <a:rPr lang="zh-CN" altLang="en-US" b="1">
                  <a:solidFill>
                    <a:schemeClr val="accent2">
                      <a:lumMod val="75000"/>
                    </a:schemeClr>
                  </a:solidFill>
                </a:rPr>
                <a:t>（1）个人独资企业。</a:t>
              </a:r>
              <a:endParaRPr lang="zh-CN" altLang="en-US" b="1">
                <a:solidFill>
                  <a:schemeClr val="accent2">
                    <a:lumMod val="75000"/>
                  </a:schemeClr>
                </a:solidFill>
              </a:endParaRPr>
            </a:p>
          </p:txBody>
        </p:sp>
        <p:sp>
          <p:nvSpPr>
            <p:cNvPr id="8" name="文本框 7"/>
            <p:cNvSpPr txBox="1"/>
            <p:nvPr/>
          </p:nvSpPr>
          <p:spPr>
            <a:xfrm>
              <a:off x="963" y="2716"/>
              <a:ext cx="12345" cy="1190"/>
            </a:xfrm>
            <a:prstGeom prst="rect">
              <a:avLst/>
            </a:prstGeom>
            <a:noFill/>
          </p:spPr>
          <p:txBody>
            <a:bodyPr wrap="square" rtlCol="0">
              <a:spAutoFit/>
            </a:bodyPr>
            <a:p>
              <a:pPr>
                <a:lnSpc>
                  <a:spcPct val="120000"/>
                </a:lnSpc>
              </a:pPr>
              <a:r>
                <a:rPr lang="zh-CN" altLang="en-US" b="1">
                  <a:solidFill>
                    <a:schemeClr val="accent2">
                      <a:lumMod val="75000"/>
                    </a:schemeClr>
                  </a:solidFill>
                </a:rPr>
                <a:t>定义：</a:t>
              </a:r>
              <a:r>
                <a:rPr lang="zh-CN" altLang="en-US"/>
                <a:t>个人独资企业是由一个自然人投资、全部资产为投资人个人所有、全部债务由投资者个人承担的经营实体。</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515620" y="630555"/>
            <a:ext cx="8086725" cy="2084070"/>
          </a:xfrm>
          <a:prstGeom prst="rect">
            <a:avLst/>
          </a:prstGeom>
          <a:noFill/>
        </p:spPr>
        <p:txBody>
          <a:bodyPr wrap="square" rtlCol="0" anchor="t">
            <a:spAutoFit/>
          </a:bodyPr>
          <a:p>
            <a:pPr algn="just">
              <a:lnSpc>
                <a:spcPct val="120000"/>
              </a:lnSpc>
            </a:pPr>
            <a:r>
              <a:rPr lang="en-US" altLang="zh-CN">
                <a:latin typeface="+mj-ea"/>
                <a:ea typeface="+mj-ea"/>
                <a:cs typeface="+mj-ea"/>
              </a:rPr>
              <a:t>式中，</a:t>
            </a:r>
            <a:r>
              <a:rPr lang="zh-CN" altLang="en-US">
                <a:latin typeface="+mj-ea"/>
                <a:ea typeface="+mj-ea"/>
                <a:cs typeface="+mj-ea"/>
              </a:rPr>
              <a:t>　　　　</a:t>
            </a:r>
            <a:r>
              <a:rPr lang="en-US" altLang="zh-CN">
                <a:latin typeface="+mj-ea"/>
                <a:ea typeface="+mj-ea"/>
                <a:cs typeface="+mj-ea"/>
              </a:rPr>
              <a:t>为年金现值系数或1 元年金现值系数，记作（P /A，i，n），表示年金1元，利率为i，经过n期的年金现值。</a:t>
            </a:r>
            <a:endParaRPr lang="en-US" altLang="zh-CN">
              <a:latin typeface="+mj-ea"/>
              <a:ea typeface="+mj-ea"/>
              <a:cs typeface="+mj-ea"/>
            </a:endParaRPr>
          </a:p>
          <a:p>
            <a:pPr algn="just">
              <a:lnSpc>
                <a:spcPct val="120000"/>
              </a:lnSpc>
            </a:pPr>
            <a:endParaRPr lang="en-US" altLang="zh-CN">
              <a:latin typeface="+mj-ea"/>
              <a:ea typeface="+mj-ea"/>
              <a:cs typeface="+mj-ea"/>
            </a:endParaRPr>
          </a:p>
          <a:p>
            <a:pPr algn="just">
              <a:lnSpc>
                <a:spcPct val="120000"/>
              </a:lnSpc>
            </a:pPr>
            <a:r>
              <a:rPr lang="zh-CN" altLang="en-US">
                <a:solidFill>
                  <a:schemeClr val="tx2">
                    <a:lumMod val="60000"/>
                    <a:lumOff val="40000"/>
                  </a:schemeClr>
                </a:solidFill>
                <a:latin typeface="+mn-ea"/>
                <a:cs typeface="+mn-ea"/>
                <a:sym typeface="+mn-ea"/>
              </a:rPr>
              <a:t>　　</a:t>
            </a:r>
            <a:r>
              <a:rPr lang="en-US" altLang="zh-CN">
                <a:solidFill>
                  <a:schemeClr val="tx2">
                    <a:lumMod val="60000"/>
                    <a:lumOff val="40000"/>
                  </a:schemeClr>
                </a:solidFill>
                <a:latin typeface="+mn-ea"/>
                <a:cs typeface="+mn-ea"/>
                <a:sym typeface="+mn-ea"/>
              </a:rPr>
              <a:t>【</a:t>
            </a:r>
            <a:r>
              <a:rPr lang="en-US" altLang="zh-CN">
                <a:solidFill>
                  <a:schemeClr val="tx2">
                    <a:lumMod val="60000"/>
                    <a:lumOff val="40000"/>
                  </a:schemeClr>
                </a:solidFill>
                <a:latin typeface="楷体" panose="02010609060101010101" charset="-122"/>
                <a:ea typeface="楷体" panose="02010609060101010101" charset="-122"/>
                <a:cs typeface="楷体" panose="02010609060101010101" charset="-122"/>
                <a:sym typeface="+mn-ea"/>
              </a:rPr>
              <a:t>情景1-7】</a:t>
            </a:r>
            <a:r>
              <a:rPr lang="en-US" altLang="zh-CN">
                <a:latin typeface="楷体" panose="02010609060101010101" charset="-122"/>
                <a:ea typeface="楷体" panose="02010609060101010101" charset="-122"/>
                <a:cs typeface="楷体" panose="02010609060101010101" charset="-122"/>
                <a:sym typeface="+mn-ea"/>
              </a:rPr>
              <a:t>某公司某投资项目于2019 年年初动工，假设当年投产，从投产之日起，每年年末可得收益30 000 元。若年利率为3%[（P /A，3%，6）参见附表4]，则在未来连续6年收益的现值是多少？</a:t>
            </a:r>
            <a:endParaRPr lang="en-US" altLang="zh-CN">
              <a:latin typeface="楷体" panose="02010609060101010101" charset="-122"/>
              <a:ea typeface="楷体" panose="02010609060101010101" charset="-122"/>
              <a:cs typeface="楷体" panose="02010609060101010101" charset="-122"/>
              <a:sym typeface="+mn-ea"/>
            </a:endParaRPr>
          </a:p>
        </p:txBody>
      </p:sp>
      <p:pic>
        <p:nvPicPr>
          <p:cNvPr id="7" name="图片 6"/>
          <p:cNvPicPr>
            <a:picLocks noChangeAspect="1"/>
          </p:cNvPicPr>
          <p:nvPr>
            <p:custDataLst>
              <p:tags r:id="rId5"/>
            </p:custDataLst>
          </p:nvPr>
        </p:nvPicPr>
        <p:blipFill>
          <a:blip r:embed="rId6"/>
          <a:stretch>
            <a:fillRect/>
          </a:stretch>
        </p:blipFill>
        <p:spPr>
          <a:xfrm>
            <a:off x="1187450" y="699770"/>
            <a:ext cx="1056005" cy="368300"/>
          </a:xfrm>
          <a:prstGeom prst="rect">
            <a:avLst/>
          </a:prstGeom>
        </p:spPr>
      </p:pic>
      <p:pic>
        <p:nvPicPr>
          <p:cNvPr id="8" name="图片 7"/>
          <p:cNvPicPr>
            <a:picLocks noChangeAspect="1"/>
          </p:cNvPicPr>
          <p:nvPr>
            <p:custDataLst>
              <p:tags r:id="rId7"/>
            </p:custDataLst>
          </p:nvPr>
        </p:nvPicPr>
        <p:blipFill>
          <a:blip r:embed="rId8"/>
          <a:stretch>
            <a:fillRect/>
          </a:stretch>
        </p:blipFill>
        <p:spPr>
          <a:xfrm>
            <a:off x="1547495" y="2860040"/>
            <a:ext cx="6153150" cy="1095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702310"/>
            <a:ext cx="7839075" cy="341249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（4）年投资回收额的计算。年投资回收额指定限内等额回收初始投入资本或清偿所欠债务的金额。</a:t>
            </a:r>
            <a:endParaRPr lang="zh-CN" altLang="en-US">
              <a:latin typeface="+mn-ea"/>
              <a:cs typeface="+mn-ea"/>
            </a:endParaRPr>
          </a:p>
          <a:p>
            <a:pPr algn="just">
              <a:lnSpc>
                <a:spcPct val="120000"/>
              </a:lnSpc>
            </a:pPr>
            <a:r>
              <a:rPr lang="zh-CN" altLang="en-US">
                <a:latin typeface="+mn-ea"/>
                <a:cs typeface="+mn-ea"/>
              </a:rPr>
              <a:t>　　年投资回收额实际是已知普通年金现值P ，求年金A。年投资回收额和普通年金现值互为逆运算。</a:t>
            </a:r>
            <a:endParaRPr lang="zh-CN" altLang="en-US">
              <a:latin typeface="+mn-ea"/>
              <a:cs typeface="+mn-ea"/>
            </a:endParaRPr>
          </a:p>
          <a:p>
            <a:pPr algn="just">
              <a:lnSpc>
                <a:spcPct val="120000"/>
              </a:lnSpc>
            </a:pPr>
            <a:r>
              <a:rPr lang="zh-CN" altLang="en-US">
                <a:latin typeface="+mn-ea"/>
                <a:cs typeface="+mn-ea"/>
              </a:rPr>
              <a:t>　　年投资回收额的计算公式为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式中，　　　为　投资回收系数，记作（A/P ，i，n）。投资回收系数和普通年金现值系数互为倒数。</a:t>
            </a:r>
            <a:endParaRPr lang="zh-CN" altLang="en-US">
              <a:latin typeface="+mn-ea"/>
              <a:cs typeface="+mn-ea"/>
            </a:endParaRPr>
          </a:p>
        </p:txBody>
      </p:sp>
      <p:pic>
        <p:nvPicPr>
          <p:cNvPr id="5" name="图片 4"/>
          <p:cNvPicPr>
            <a:picLocks noChangeAspect="1"/>
          </p:cNvPicPr>
          <p:nvPr>
            <p:custDataLst>
              <p:tags r:id="rId5"/>
            </p:custDataLst>
          </p:nvPr>
        </p:nvPicPr>
        <p:blipFill>
          <a:blip r:embed="rId6"/>
          <a:stretch>
            <a:fillRect/>
          </a:stretch>
        </p:blipFill>
        <p:spPr>
          <a:xfrm>
            <a:off x="2171700" y="2340610"/>
            <a:ext cx="4800600" cy="866775"/>
          </a:xfrm>
          <a:prstGeom prst="rect">
            <a:avLst/>
          </a:prstGeom>
        </p:spPr>
      </p:pic>
      <p:pic>
        <p:nvPicPr>
          <p:cNvPr id="7" name="图片 6"/>
          <p:cNvPicPr>
            <a:picLocks noChangeAspect="1"/>
          </p:cNvPicPr>
          <p:nvPr>
            <p:custDataLst>
              <p:tags r:id="rId7"/>
            </p:custDataLst>
          </p:nvPr>
        </p:nvPicPr>
        <p:blipFill>
          <a:blip r:embed="rId8"/>
          <a:stretch>
            <a:fillRect/>
          </a:stretch>
        </p:blipFill>
        <p:spPr>
          <a:xfrm>
            <a:off x="1331595" y="3305175"/>
            <a:ext cx="1155700" cy="426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515620" y="630555"/>
            <a:ext cx="8086725" cy="1419860"/>
          </a:xfrm>
          <a:prstGeom prst="rect">
            <a:avLst/>
          </a:prstGeom>
          <a:noFill/>
        </p:spPr>
        <p:txBody>
          <a:bodyPr wrap="square" rtlCol="0" anchor="t">
            <a:spAutoFit/>
          </a:bodyPr>
          <a:p>
            <a:pPr algn="just">
              <a:lnSpc>
                <a:spcPct val="120000"/>
              </a:lnSpc>
            </a:pPr>
            <a:r>
              <a:rPr lang="zh-CN" altLang="en-US">
                <a:solidFill>
                  <a:schemeClr val="tx2">
                    <a:lumMod val="60000"/>
                    <a:lumOff val="40000"/>
                  </a:schemeClr>
                </a:solidFill>
                <a:latin typeface="+mn-ea"/>
                <a:cs typeface="+mn-ea"/>
              </a:rPr>
              <a:t>　　</a:t>
            </a:r>
            <a:r>
              <a:rPr lang="en-US" altLang="zh-CN">
                <a:solidFill>
                  <a:schemeClr val="tx2">
                    <a:lumMod val="60000"/>
                    <a:lumOff val="40000"/>
                  </a:schemeClr>
                </a:solidFill>
                <a:latin typeface="+mn-ea"/>
                <a:cs typeface="+mn-ea"/>
              </a:rPr>
              <a:t>【</a:t>
            </a:r>
            <a:r>
              <a:rPr lang="en-US" altLang="zh-CN">
                <a:solidFill>
                  <a:schemeClr val="tx2">
                    <a:lumMod val="60000"/>
                    <a:lumOff val="40000"/>
                  </a:schemeClr>
                </a:solidFill>
                <a:latin typeface="楷体" panose="02010609060101010101" charset="-122"/>
                <a:ea typeface="楷体" panose="02010609060101010101" charset="-122"/>
                <a:cs typeface="楷体" panose="02010609060101010101" charset="-122"/>
              </a:rPr>
              <a:t>情景1-8】</a:t>
            </a:r>
            <a:r>
              <a:rPr lang="en-US" altLang="zh-CN">
                <a:latin typeface="楷体" panose="02010609060101010101" charset="-122"/>
                <a:ea typeface="楷体" panose="02010609060101010101" charset="-122"/>
                <a:cs typeface="楷体" panose="02010609060101010101" charset="-122"/>
              </a:rPr>
              <a:t>某公司现在从银行借款300000元，年利率为6%，则在未来连续6年内每年年末应等额偿还多少钱？（计算结果保留整数）</a:t>
            </a:r>
            <a:endParaRPr lang="en-US" altLang="zh-CN">
              <a:latin typeface="楷体" panose="02010609060101010101" charset="-122"/>
              <a:ea typeface="楷体" panose="02010609060101010101" charset="-122"/>
              <a:cs typeface="楷体" panose="02010609060101010101" charset="-122"/>
            </a:endParaRPr>
          </a:p>
          <a:p>
            <a:pPr algn="just">
              <a:lnSpc>
                <a:spcPct val="120000"/>
              </a:lnSpc>
            </a:pPr>
            <a:r>
              <a:rPr lang="en-US" altLang="zh-CN">
                <a:latin typeface="楷体" panose="02010609060101010101" charset="-122"/>
                <a:ea typeface="楷体" panose="02010609060101010101" charset="-122"/>
                <a:cs typeface="楷体" panose="02010609060101010101" charset="-122"/>
              </a:rPr>
              <a:t>6年内每年年末应偿还金额=</a:t>
            </a:r>
            <a:endParaRPr lang="en-US" altLang="zh-CN">
              <a:latin typeface="楷体" panose="02010609060101010101" charset="-122"/>
              <a:ea typeface="楷体" panose="02010609060101010101" charset="-122"/>
              <a:cs typeface="楷体" panose="02010609060101010101" charset="-122"/>
            </a:endParaRPr>
          </a:p>
          <a:p>
            <a:pPr algn="ctr">
              <a:lnSpc>
                <a:spcPct val="120000"/>
              </a:lnSpc>
            </a:pPr>
            <a:r>
              <a:rPr lang="en-US" altLang="zh-CN">
                <a:latin typeface="楷体" panose="02010609060101010101" charset="-122"/>
                <a:ea typeface="楷体" panose="02010609060101010101" charset="-122"/>
                <a:cs typeface="楷体" panose="02010609060101010101" charset="-122"/>
              </a:rPr>
              <a:t>300000÷（P/A，6%，6）=300000÷4.9173≈61009（元）</a:t>
            </a:r>
            <a:endParaRPr lang="en-US" altLang="zh-CN">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5"/>
            </p:custDataLst>
          </p:nvPr>
        </p:nvPicPr>
        <p:blipFill>
          <a:blip r:embed="rId6"/>
          <a:stretch>
            <a:fillRect/>
          </a:stretch>
        </p:blipFill>
        <p:spPr>
          <a:xfrm>
            <a:off x="6732270" y="2139950"/>
            <a:ext cx="1524000" cy="2162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989330"/>
            <a:ext cx="7839075" cy="357505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1）即付年金终值的计算。即付年金（又称预付年金或先付年金）与普通年金的付款期数相同，但由于普通年金在每期的期末收付款项，预付年金在每期的期初收付款项，所以付款时间不同，即付年金终值比普通年金终值多计算一期利息。因此，在普通年金终值的基础上乘（1 ＋ i ） 就是即付年金的终值。</a:t>
            </a:r>
            <a:endParaRPr lang="zh-CN" altLang="en-US">
              <a:latin typeface="+mn-ea"/>
              <a:cs typeface="+mn-ea"/>
            </a:endParaRPr>
          </a:p>
          <a:p>
            <a:pPr algn="just">
              <a:lnSpc>
                <a:spcPct val="120000"/>
              </a:lnSpc>
            </a:pPr>
            <a:r>
              <a:rPr lang="zh-CN" altLang="en-US">
                <a:latin typeface="+mn-ea"/>
                <a:cs typeface="+mn-ea"/>
              </a:rPr>
              <a:t>　　即付年金终值的计算公式为</a:t>
            </a:r>
            <a:endParaRPr lang="zh-CN" altLang="en-US">
              <a:latin typeface="+mn-ea"/>
              <a:cs typeface="+mn-ea"/>
            </a:endParaRPr>
          </a:p>
          <a:p>
            <a:pPr algn="just">
              <a:lnSpc>
                <a:spcPct val="120000"/>
              </a:lnSpc>
            </a:pPr>
            <a:r>
              <a:rPr lang="zh-CN" altLang="en-US">
                <a:latin typeface="+mn-ea"/>
                <a:cs typeface="+mn-ea"/>
              </a:rPr>
              <a:t>　　F</a:t>
            </a:r>
            <a:r>
              <a:rPr lang="zh-CN" altLang="en-US" baseline="-25000">
                <a:latin typeface="+mn-ea"/>
                <a:cs typeface="+mn-ea"/>
              </a:rPr>
              <a:t>A</a:t>
            </a:r>
            <a:r>
              <a:rPr lang="zh-CN" altLang="en-US">
                <a:latin typeface="+mn-ea"/>
                <a:cs typeface="+mn-ea"/>
              </a:rPr>
              <a:t>=A×（1＋i）＋A×（1＋i）</a:t>
            </a:r>
            <a:r>
              <a:rPr lang="zh-CN" altLang="en-US" baseline="30000">
                <a:latin typeface="+mn-ea"/>
                <a:cs typeface="+mn-ea"/>
              </a:rPr>
              <a:t>2</a:t>
            </a:r>
            <a:r>
              <a:rPr lang="zh-CN" altLang="en-US">
                <a:latin typeface="+mn-ea"/>
                <a:cs typeface="+mn-ea"/>
              </a:rPr>
              <a:t>＋A×（1＋i）</a:t>
            </a:r>
            <a:r>
              <a:rPr lang="zh-CN" altLang="en-US" baseline="30000">
                <a:latin typeface="+mn-ea"/>
                <a:cs typeface="+mn-ea"/>
              </a:rPr>
              <a:t>3</a:t>
            </a:r>
            <a:r>
              <a:rPr lang="zh-CN" altLang="en-US">
                <a:latin typeface="+mn-ea"/>
                <a:cs typeface="+mn-ea"/>
              </a:rPr>
              <a:t>＋…＋A×（1＋i）</a:t>
            </a:r>
            <a:r>
              <a:rPr lang="zh-CN" altLang="en-US" baseline="30000">
                <a:latin typeface="+mn-ea"/>
                <a:cs typeface="+mn-ea"/>
              </a:rPr>
              <a:t>n</a:t>
            </a:r>
            <a:endParaRPr lang="zh-CN" altLang="en-US" baseline="30000">
              <a:latin typeface="+mn-ea"/>
              <a:cs typeface="+mn-ea"/>
            </a:endParaRPr>
          </a:p>
          <a:p>
            <a:pPr algn="just">
              <a:lnSpc>
                <a:spcPct val="120000"/>
              </a:lnSpc>
            </a:pPr>
            <a:r>
              <a:rPr lang="zh-CN" altLang="en-US">
                <a:latin typeface="+mn-ea"/>
                <a:cs typeface="+mn-ea"/>
              </a:rPr>
              <a:t>整理得</a:t>
            </a:r>
            <a:endParaRPr lang="zh-CN" altLang="en-US">
              <a:latin typeface="+mn-ea"/>
              <a:cs typeface="+mn-ea"/>
            </a:endParaRPr>
          </a:p>
          <a:p>
            <a:pPr algn="just">
              <a:lnSpc>
                <a:spcPct val="120000"/>
              </a:lnSpc>
            </a:pPr>
            <a:endParaRPr lang="zh-CN" altLang="en-US">
              <a:latin typeface="+mn-ea"/>
              <a:cs typeface="+mn-ea"/>
            </a:endParaRPr>
          </a:p>
        </p:txBody>
      </p:sp>
      <p:sp>
        <p:nvSpPr>
          <p:cNvPr id="8" name="文本框 7"/>
          <p:cNvSpPr txBox="1"/>
          <p:nvPr>
            <p:custDataLst>
              <p:tags r:id="rId5"/>
            </p:custDataLst>
          </p:nvPr>
        </p:nvSpPr>
        <p:spPr>
          <a:xfrm>
            <a:off x="611505" y="63563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即付年金的计算</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5" name="图片 4"/>
          <p:cNvPicPr>
            <a:picLocks noChangeAspect="1"/>
          </p:cNvPicPr>
          <p:nvPr>
            <p:custDataLst>
              <p:tags r:id="rId6"/>
            </p:custDataLst>
          </p:nvPr>
        </p:nvPicPr>
        <p:blipFill>
          <a:blip r:embed="rId7"/>
          <a:stretch>
            <a:fillRect/>
          </a:stretch>
        </p:blipFill>
        <p:spPr>
          <a:xfrm>
            <a:off x="2765425" y="3508375"/>
            <a:ext cx="3613150" cy="10991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558800"/>
            <a:ext cx="7839075" cy="80264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或者</a:t>
            </a:r>
            <a:endParaRPr lang="zh-CN" altLang="en-US">
              <a:latin typeface="+mn-ea"/>
              <a:cs typeface="+mn-ea"/>
            </a:endParaRPr>
          </a:p>
          <a:p>
            <a:pPr algn="ctr">
              <a:lnSpc>
                <a:spcPct val="120000"/>
              </a:lnSpc>
            </a:pPr>
            <a:r>
              <a:rPr lang="zh-CN" altLang="en-US">
                <a:latin typeface="+mn-ea"/>
                <a:cs typeface="+mn-ea"/>
              </a:rPr>
              <a:t>F</a:t>
            </a:r>
            <a:r>
              <a:rPr lang="zh-CN" altLang="en-US" baseline="-25000">
                <a:latin typeface="+mn-ea"/>
                <a:cs typeface="+mn-ea"/>
              </a:rPr>
              <a:t>A</a:t>
            </a:r>
            <a:r>
              <a:rPr lang="zh-CN" altLang="en-US">
                <a:latin typeface="+mn-ea"/>
                <a:cs typeface="+mn-ea"/>
              </a:rPr>
              <a:t>=A[（F/A ，i，n＋1）－1]</a:t>
            </a:r>
            <a:endParaRPr lang="zh-CN" altLang="en-US">
              <a:latin typeface="+mn-ea"/>
              <a:cs typeface="+mn-ea"/>
            </a:endParaRPr>
          </a:p>
        </p:txBody>
      </p:sp>
      <p:sp>
        <p:nvSpPr>
          <p:cNvPr id="7" name="文本框 6"/>
          <p:cNvSpPr txBox="1"/>
          <p:nvPr>
            <p:custDataLst>
              <p:tags r:id="rId5"/>
            </p:custDataLst>
          </p:nvPr>
        </p:nvSpPr>
        <p:spPr>
          <a:xfrm>
            <a:off x="515620" y="1348740"/>
            <a:ext cx="8086725" cy="1751965"/>
          </a:xfrm>
          <a:prstGeom prst="rect">
            <a:avLst/>
          </a:prstGeom>
          <a:noFill/>
        </p:spPr>
        <p:txBody>
          <a:bodyPr wrap="square" rtlCol="0" anchor="t">
            <a:spAutoFit/>
          </a:bodyPr>
          <a:p>
            <a:pPr algn="just">
              <a:lnSpc>
                <a:spcPct val="120000"/>
              </a:lnSpc>
            </a:pPr>
            <a:r>
              <a:rPr lang="zh-CN" altLang="en-US">
                <a:solidFill>
                  <a:schemeClr val="tx2">
                    <a:lumMod val="60000"/>
                    <a:lumOff val="40000"/>
                  </a:schemeClr>
                </a:solidFill>
                <a:latin typeface="+mn-ea"/>
                <a:cs typeface="+mn-ea"/>
              </a:rPr>
              <a:t>　　</a:t>
            </a:r>
            <a:r>
              <a:rPr lang="en-US" altLang="zh-CN">
                <a:solidFill>
                  <a:schemeClr val="tx2">
                    <a:lumMod val="60000"/>
                    <a:lumOff val="40000"/>
                  </a:schemeClr>
                </a:solidFill>
                <a:latin typeface="+mn-ea"/>
                <a:cs typeface="+mn-ea"/>
              </a:rPr>
              <a:t>【</a:t>
            </a:r>
            <a:r>
              <a:rPr lang="en-US" altLang="zh-CN">
                <a:solidFill>
                  <a:schemeClr val="tx2">
                    <a:lumMod val="60000"/>
                    <a:lumOff val="40000"/>
                  </a:schemeClr>
                </a:solidFill>
                <a:latin typeface="楷体" panose="02010609060101010101" charset="-122"/>
                <a:ea typeface="楷体" panose="02010609060101010101" charset="-122"/>
                <a:cs typeface="楷体" panose="02010609060101010101" charset="-122"/>
              </a:rPr>
              <a:t>情景1-9】</a:t>
            </a:r>
            <a:r>
              <a:rPr lang="en-US" altLang="zh-CN">
                <a:latin typeface="楷体" panose="02010609060101010101" charset="-122"/>
                <a:ea typeface="楷体" panose="02010609060101010101" charset="-122"/>
                <a:cs typeface="楷体" panose="02010609060101010101" charset="-122"/>
              </a:rPr>
              <a:t>某公司连续5年于每年年初存入现金2000元，年利率为6%，第5 年年末其本利和为多少？</a:t>
            </a:r>
            <a:endParaRPr lang="en-US" altLang="zh-CN">
              <a:latin typeface="楷体" panose="02010609060101010101" charset="-122"/>
              <a:ea typeface="楷体" panose="02010609060101010101" charset="-122"/>
              <a:cs typeface="楷体" panose="02010609060101010101" charset="-122"/>
            </a:endParaRPr>
          </a:p>
          <a:p>
            <a:pPr algn="ctr">
              <a:lnSpc>
                <a:spcPct val="120000"/>
              </a:lnSpc>
            </a:pPr>
            <a:r>
              <a:rPr lang="en-US" altLang="zh-CN">
                <a:latin typeface="楷体" panose="02010609060101010101" charset="-122"/>
                <a:ea typeface="楷体" panose="02010609060101010101" charset="-122"/>
                <a:cs typeface="楷体" panose="02010609060101010101" charset="-122"/>
              </a:rPr>
              <a:t>F</a:t>
            </a:r>
            <a:r>
              <a:rPr lang="en-US" altLang="zh-CN" baseline="-25000">
                <a:latin typeface="楷体" panose="02010609060101010101" charset="-122"/>
                <a:ea typeface="楷体" panose="02010609060101010101" charset="-122"/>
                <a:cs typeface="楷体" panose="02010609060101010101" charset="-122"/>
              </a:rPr>
              <a:t>A</a:t>
            </a:r>
            <a:r>
              <a:rPr lang="en-US" altLang="zh-CN">
                <a:latin typeface="楷体" panose="02010609060101010101" charset="-122"/>
                <a:ea typeface="楷体" panose="02010609060101010101" charset="-122"/>
                <a:cs typeface="楷体" panose="02010609060101010101" charset="-122"/>
              </a:rPr>
              <a:t>=A[（F/A，i，n＋1）－1]</a:t>
            </a:r>
            <a:endParaRPr lang="en-US" altLang="zh-CN">
              <a:latin typeface="楷体" panose="02010609060101010101" charset="-122"/>
              <a:ea typeface="楷体" panose="02010609060101010101" charset="-122"/>
              <a:cs typeface="楷体" panose="02010609060101010101" charset="-122"/>
            </a:endParaRPr>
          </a:p>
          <a:p>
            <a:pPr algn="ctr">
              <a:lnSpc>
                <a:spcPct val="120000"/>
              </a:lnSpc>
            </a:pPr>
            <a:r>
              <a:rPr lang="en-US" altLang="zh-CN">
                <a:latin typeface="楷体" panose="02010609060101010101" charset="-122"/>
                <a:ea typeface="楷体" panose="02010609060101010101" charset="-122"/>
                <a:cs typeface="楷体" panose="02010609060101010101" charset="-122"/>
              </a:rPr>
              <a:t>=2000×[（F/A，6% ，6）－1]</a:t>
            </a:r>
            <a:endParaRPr lang="en-US" altLang="zh-CN">
              <a:latin typeface="楷体" panose="02010609060101010101" charset="-122"/>
              <a:ea typeface="楷体" panose="02010609060101010101" charset="-122"/>
              <a:cs typeface="楷体" panose="02010609060101010101" charset="-122"/>
            </a:endParaRPr>
          </a:p>
          <a:p>
            <a:pPr algn="ctr">
              <a:lnSpc>
                <a:spcPct val="120000"/>
              </a:lnSpc>
            </a:pPr>
            <a:r>
              <a:rPr lang="en-US" altLang="zh-CN">
                <a:latin typeface="楷体" panose="02010609060101010101" charset="-122"/>
                <a:ea typeface="楷体" panose="02010609060101010101" charset="-122"/>
                <a:cs typeface="楷体" panose="02010609060101010101" charset="-122"/>
              </a:rPr>
              <a:t>=2000×（6.9753 － 1）=11950.6（元）</a:t>
            </a:r>
            <a:endParaRPr lang="en-US" altLang="zh-CN">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702310"/>
            <a:ext cx="7839075" cy="3575050"/>
          </a:xfrm>
          <a:prstGeom prst="rect">
            <a:avLst/>
          </a:prstGeom>
          <a:noFill/>
        </p:spPr>
        <p:txBody>
          <a:bodyPr wrap="square" rtlCol="0" anchor="t">
            <a:noAutofit/>
          </a:bodyPr>
          <a:p>
            <a:pPr algn="just">
              <a:lnSpc>
                <a:spcPct val="120000"/>
              </a:lnSpc>
            </a:pPr>
            <a:r>
              <a:rPr lang="zh-CN" altLang="en-US">
                <a:latin typeface="+mn-ea"/>
                <a:cs typeface="+mn-ea"/>
              </a:rPr>
              <a:t>　　（2）即付年金现值的计算。即付年金与普通年金的付款期数相同，但由于其付款时间不同，即付年金现值比普通年金现值少折算一期利息。因此，在普通年金现值的基础上乘（1 ＋ i ）就是即付年金的现值。</a:t>
            </a:r>
            <a:endParaRPr lang="zh-CN" altLang="en-US">
              <a:latin typeface="+mn-ea"/>
              <a:cs typeface="+mn-ea"/>
            </a:endParaRPr>
          </a:p>
          <a:p>
            <a:pPr algn="just">
              <a:lnSpc>
                <a:spcPct val="120000"/>
              </a:lnSpc>
            </a:pPr>
            <a:r>
              <a:rPr lang="zh-CN" altLang="en-US">
                <a:latin typeface="+mn-ea"/>
                <a:cs typeface="+mn-ea"/>
              </a:rPr>
              <a:t>　　即付年金现值计算公式为</a:t>
            </a:r>
            <a:endParaRPr lang="zh-CN" altLang="en-US">
              <a:latin typeface="+mn-ea"/>
              <a:cs typeface="+mn-ea"/>
            </a:endParaRPr>
          </a:p>
        </p:txBody>
      </p:sp>
      <p:pic>
        <p:nvPicPr>
          <p:cNvPr id="7" name="图片 6"/>
          <p:cNvPicPr>
            <a:picLocks noChangeAspect="1"/>
          </p:cNvPicPr>
          <p:nvPr>
            <p:custDataLst>
              <p:tags r:id="rId5"/>
            </p:custDataLst>
          </p:nvPr>
        </p:nvPicPr>
        <p:blipFill>
          <a:blip r:embed="rId6"/>
          <a:stretch>
            <a:fillRect/>
          </a:stretch>
        </p:blipFill>
        <p:spPr>
          <a:xfrm>
            <a:off x="700405" y="2357120"/>
            <a:ext cx="7750175" cy="1585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702310"/>
            <a:ext cx="7839075" cy="3575050"/>
          </a:xfrm>
          <a:prstGeom prst="rect">
            <a:avLst/>
          </a:prstGeom>
          <a:noFill/>
        </p:spPr>
        <p:txBody>
          <a:bodyPr wrap="square" rtlCol="0" anchor="t">
            <a:noAutofit/>
          </a:bodyPr>
          <a:p>
            <a:pPr algn="just">
              <a:lnSpc>
                <a:spcPct val="120000"/>
              </a:lnSpc>
            </a:pPr>
            <a:r>
              <a:rPr lang="zh-CN" altLang="en-US">
                <a:latin typeface="+mn-ea"/>
                <a:cs typeface="+mn-ea"/>
              </a:rPr>
              <a:t>　　式中，即付年金现值系数是在普通年金现值系数的基础上使期数减1、系数加1 求得的，可表示为[（P/A ，i，n－1）＋1]。通过查年金现值系数表，得到（n－1）期的值，然后加上1，便可得到对应即付年金现值系数值，即</a:t>
            </a:r>
            <a:endParaRPr lang="zh-CN" altLang="en-US">
              <a:latin typeface="+mn-ea"/>
              <a:cs typeface="+mn-ea"/>
            </a:endParaRPr>
          </a:p>
          <a:p>
            <a:pPr algn="ctr">
              <a:lnSpc>
                <a:spcPct val="120000"/>
              </a:lnSpc>
            </a:pPr>
            <a:r>
              <a:rPr lang="zh-CN" altLang="en-US">
                <a:latin typeface="+mn-ea"/>
                <a:cs typeface="+mn-ea"/>
              </a:rPr>
              <a:t>P</a:t>
            </a:r>
            <a:r>
              <a:rPr lang="zh-CN" altLang="en-US" baseline="-25000">
                <a:latin typeface="+mn-ea"/>
                <a:cs typeface="+mn-ea"/>
              </a:rPr>
              <a:t>A</a:t>
            </a:r>
            <a:r>
              <a:rPr lang="zh-CN" altLang="en-US">
                <a:latin typeface="+mn-ea"/>
                <a:cs typeface="+mn-ea"/>
              </a:rPr>
              <a:t>=A[（P /A ，i，n－1）＋1]</a:t>
            </a:r>
            <a:endParaRPr lang="zh-CN" altLang="en-US">
              <a:latin typeface="+mn-ea"/>
              <a:cs typeface="+mn-ea"/>
            </a:endParaRPr>
          </a:p>
          <a:p>
            <a:pPr algn="just">
              <a:lnSpc>
                <a:spcPct val="120000"/>
              </a:lnSpc>
            </a:pPr>
            <a:r>
              <a:rPr lang="zh-CN" altLang="en-US">
                <a:latin typeface="+mn-ea"/>
                <a:cs typeface="+mn-ea"/>
              </a:rPr>
              <a:t>　　例如，[（P/A，5%，10－1）＋1] ，查得（P/A，5%，10－1）的值为7.1078，再加上1，便可得出即付年金现值系数为8.1078。</a:t>
            </a:r>
            <a:endParaRPr lang="zh-CN" altLang="en-US">
              <a:latin typeface="+mn-ea"/>
              <a:cs typeface="+mn-ea"/>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【情景1-10】</a:t>
            </a:r>
            <a:r>
              <a:rPr lang="zh-CN" altLang="en-US">
                <a:latin typeface="楷体" panose="02010609060101010101" charset="-122"/>
                <a:ea typeface="楷体" panose="02010609060101010101" charset="-122"/>
                <a:cs typeface="楷体" panose="02010609060101010101" charset="-122"/>
              </a:rPr>
              <a:t>从现在开始连续5年，在每年年初某公司需要支付现金2 000元，若年利率为6%，则该公司现在至少有多少钱？</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P</a:t>
            </a:r>
            <a:r>
              <a:rPr lang="zh-CN" altLang="en-US" baseline="-25000">
                <a:latin typeface="楷体" panose="02010609060101010101" charset="-122"/>
                <a:ea typeface="楷体" panose="02010609060101010101" charset="-122"/>
                <a:cs typeface="楷体" panose="02010609060101010101" charset="-122"/>
              </a:rPr>
              <a:t>A</a:t>
            </a:r>
            <a:r>
              <a:rPr lang="zh-CN" altLang="en-US">
                <a:latin typeface="楷体" panose="02010609060101010101" charset="-122"/>
                <a:ea typeface="楷体" panose="02010609060101010101" charset="-122"/>
                <a:cs typeface="楷体" panose="02010609060101010101" charset="-122"/>
              </a:rPr>
              <a:t>=A×[（P/A ，i，n－1）＋1]=2000×（3.4651＋1）=8930.2（元）</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917575"/>
            <a:ext cx="7839075" cy="368427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（1）递延年金终值的计算。递延年金终值的计算方法与普通年金终值的计算方法一样，其终值的大小与递延期限无关。其计算公式为</a:t>
            </a:r>
            <a:endParaRPr lang="zh-CN" altLang="en-US">
              <a:latin typeface="+mn-ea"/>
              <a:cs typeface="+mn-ea"/>
            </a:endParaRPr>
          </a:p>
          <a:p>
            <a:pPr algn="ctr">
              <a:lnSpc>
                <a:spcPct val="120000"/>
              </a:lnSpc>
            </a:pPr>
            <a:r>
              <a:rPr lang="zh-CN" altLang="en-US">
                <a:latin typeface="+mn-ea"/>
                <a:cs typeface="+mn-ea"/>
              </a:rPr>
              <a:t>F</a:t>
            </a:r>
            <a:r>
              <a:rPr lang="zh-CN" altLang="en-US" baseline="-25000">
                <a:latin typeface="+mn-ea"/>
                <a:cs typeface="+mn-ea"/>
              </a:rPr>
              <a:t>A</a:t>
            </a:r>
            <a:r>
              <a:rPr lang="zh-CN" altLang="en-US">
                <a:latin typeface="+mn-ea"/>
                <a:cs typeface="+mn-ea"/>
              </a:rPr>
              <a:t>=A×（F/A，i，n）</a:t>
            </a:r>
            <a:endParaRPr lang="zh-CN" altLang="en-US">
              <a:latin typeface="+mn-ea"/>
              <a:cs typeface="+mn-ea"/>
            </a:endParaRPr>
          </a:p>
          <a:p>
            <a:pPr algn="just">
              <a:lnSpc>
                <a:spcPct val="120000"/>
              </a:lnSpc>
            </a:pPr>
            <a:r>
              <a:rPr lang="zh-CN" altLang="en-US">
                <a:latin typeface="+mn-ea"/>
                <a:cs typeface="+mn-ea"/>
              </a:rPr>
              <a:t>式中，n为A的个数，与递延期限无关。</a:t>
            </a:r>
            <a:endParaRPr lang="zh-CN" altLang="en-US">
              <a:latin typeface="+mn-ea"/>
              <a:cs typeface="+mn-ea"/>
            </a:endParaRPr>
          </a:p>
          <a:p>
            <a:pPr algn="just">
              <a:lnSpc>
                <a:spcPct val="120000"/>
              </a:lnSpc>
            </a:pPr>
            <a:r>
              <a:rPr lang="zh-CN" altLang="en-US">
                <a:latin typeface="+mn-ea"/>
                <a:cs typeface="+mn-ea"/>
              </a:rPr>
              <a:t>　　（2）递延年金现值的计算。递延年金现值是指间隔一定时期后每期期末或期初收付的系列等额款项，按照复利计息方式折算的现时价值，即间隔一定时期后每期期末或期初等额收付资金的复利现值之和。递延年金的计算方法有以下3种。</a:t>
            </a:r>
            <a:endParaRPr lang="zh-CN" altLang="en-US">
              <a:latin typeface="+mn-ea"/>
              <a:cs typeface="+mn-ea"/>
            </a:endParaRPr>
          </a:p>
          <a:p>
            <a:pPr algn="just">
              <a:lnSpc>
                <a:spcPct val="120000"/>
              </a:lnSpc>
            </a:pPr>
            <a:r>
              <a:rPr lang="zh-CN" altLang="en-US">
                <a:latin typeface="+mn-ea"/>
                <a:cs typeface="+mn-ea"/>
              </a:rPr>
              <a:t>　　方法一：先将递延年金视为n 期普通年金，求出在递延期期末的普通年金现值，再折算到现在，即第0 期价值，其计算公式为</a:t>
            </a:r>
            <a:endParaRPr lang="zh-CN" altLang="en-US">
              <a:latin typeface="+mn-ea"/>
              <a:cs typeface="+mn-ea"/>
            </a:endParaRPr>
          </a:p>
          <a:p>
            <a:pPr algn="ctr">
              <a:lnSpc>
                <a:spcPct val="120000"/>
              </a:lnSpc>
            </a:pPr>
            <a:r>
              <a:rPr lang="zh-CN" altLang="en-US">
                <a:latin typeface="+mn-ea"/>
                <a:cs typeface="+mn-ea"/>
              </a:rPr>
              <a:t>P</a:t>
            </a:r>
            <a:r>
              <a:rPr lang="zh-CN" altLang="en-US" baseline="-25000">
                <a:latin typeface="+mn-ea"/>
                <a:cs typeface="+mn-ea"/>
              </a:rPr>
              <a:t>A</a:t>
            </a:r>
            <a:r>
              <a:rPr lang="zh-CN" altLang="en-US">
                <a:latin typeface="+mn-ea"/>
                <a:cs typeface="+mn-ea"/>
              </a:rPr>
              <a:t>=A×（P/A，i，n）×（P/F，i，m）</a:t>
            </a:r>
            <a:endParaRPr lang="zh-CN" altLang="en-US">
              <a:latin typeface="+mn-ea"/>
              <a:cs typeface="+mn-ea"/>
            </a:endParaRPr>
          </a:p>
        </p:txBody>
      </p:sp>
      <p:sp>
        <p:nvSpPr>
          <p:cNvPr id="8" name="文本框 7"/>
          <p:cNvSpPr txBox="1"/>
          <p:nvPr>
            <p:custDataLst>
              <p:tags r:id="rId5"/>
            </p:custDataLst>
          </p:nvPr>
        </p:nvSpPr>
        <p:spPr>
          <a:xfrm>
            <a:off x="611505" y="5638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5. 递延年金终值的计算</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917575"/>
            <a:ext cx="7839075" cy="368427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式中：</a:t>
            </a:r>
            <a:endParaRPr lang="zh-CN" altLang="en-US">
              <a:latin typeface="+mn-ea"/>
              <a:cs typeface="+mn-ea"/>
            </a:endParaRPr>
          </a:p>
          <a:p>
            <a:pPr algn="just">
              <a:lnSpc>
                <a:spcPct val="120000"/>
              </a:lnSpc>
            </a:pPr>
            <a:r>
              <a:rPr lang="zh-CN" altLang="en-US">
                <a:latin typeface="+mn-ea"/>
                <a:cs typeface="+mn-ea"/>
              </a:rPr>
              <a:t>　　　　m ——递延期；</a:t>
            </a:r>
            <a:endParaRPr lang="zh-CN" altLang="en-US">
              <a:latin typeface="+mn-ea"/>
              <a:cs typeface="+mn-ea"/>
            </a:endParaRPr>
          </a:p>
          <a:p>
            <a:pPr algn="just">
              <a:lnSpc>
                <a:spcPct val="120000"/>
              </a:lnSpc>
            </a:pPr>
            <a:r>
              <a:rPr lang="zh-CN" altLang="en-US">
                <a:latin typeface="+mn-ea"/>
                <a:cs typeface="+mn-ea"/>
              </a:rPr>
              <a:t>　　　　n ——连续收支期数，即年金期。</a:t>
            </a:r>
            <a:endParaRPr lang="zh-CN" altLang="en-US">
              <a:latin typeface="+mn-ea"/>
              <a:cs typeface="+mn-ea"/>
            </a:endParaRPr>
          </a:p>
          <a:p>
            <a:pPr algn="just">
              <a:lnSpc>
                <a:spcPct val="120000"/>
              </a:lnSpc>
            </a:pPr>
            <a:r>
              <a:rPr lang="zh-CN" altLang="en-US">
                <a:latin typeface="+mn-ea"/>
                <a:cs typeface="+mn-ea"/>
              </a:rPr>
              <a:t>　　　　方法二：先计算（m ＋ n）期年金现值，再减去m 期年金现值，其计算公式为</a:t>
            </a:r>
            <a:endParaRPr lang="zh-CN" altLang="en-US">
              <a:latin typeface="+mn-ea"/>
              <a:cs typeface="+mn-ea"/>
            </a:endParaRPr>
          </a:p>
          <a:p>
            <a:pPr algn="ctr">
              <a:lnSpc>
                <a:spcPct val="120000"/>
              </a:lnSpc>
            </a:pPr>
            <a:r>
              <a:rPr lang="zh-CN" altLang="en-US">
                <a:latin typeface="+mn-ea"/>
                <a:cs typeface="+mn-ea"/>
              </a:rPr>
              <a:t>P</a:t>
            </a:r>
            <a:r>
              <a:rPr lang="zh-CN" altLang="en-US" baseline="-25000">
                <a:latin typeface="+mn-ea"/>
                <a:cs typeface="+mn-ea"/>
              </a:rPr>
              <a:t>A</a:t>
            </a:r>
            <a:r>
              <a:rPr lang="zh-CN" altLang="en-US">
                <a:latin typeface="+mn-ea"/>
                <a:cs typeface="+mn-ea"/>
              </a:rPr>
              <a:t>=A×[（P/A，i，m ＋n）－（P/A，i，m）]</a:t>
            </a:r>
            <a:endParaRPr lang="zh-CN" altLang="en-US">
              <a:latin typeface="+mn-ea"/>
              <a:cs typeface="+mn-ea"/>
            </a:endParaRPr>
          </a:p>
          <a:p>
            <a:pPr algn="just">
              <a:lnSpc>
                <a:spcPct val="120000"/>
              </a:lnSpc>
            </a:pPr>
            <a:r>
              <a:rPr lang="zh-CN" altLang="en-US">
                <a:latin typeface="+mn-ea"/>
                <a:cs typeface="+mn-ea"/>
              </a:rPr>
              <a:t>　　　　方法三：先求递延年金终值，再折现为现值，其计算公式为</a:t>
            </a:r>
            <a:endParaRPr lang="zh-CN" altLang="en-US">
              <a:latin typeface="+mn-ea"/>
              <a:cs typeface="+mn-ea"/>
            </a:endParaRPr>
          </a:p>
          <a:p>
            <a:pPr algn="ctr">
              <a:lnSpc>
                <a:spcPct val="120000"/>
              </a:lnSpc>
            </a:pPr>
            <a:r>
              <a:rPr lang="zh-CN" altLang="en-US">
                <a:latin typeface="+mn-ea"/>
                <a:cs typeface="+mn-ea"/>
              </a:rPr>
              <a:t>P</a:t>
            </a:r>
            <a:r>
              <a:rPr lang="zh-CN" altLang="en-US" baseline="-25000">
                <a:latin typeface="+mn-ea"/>
                <a:cs typeface="+mn-ea"/>
              </a:rPr>
              <a:t>A</a:t>
            </a:r>
            <a:r>
              <a:rPr lang="zh-CN" altLang="en-US">
                <a:latin typeface="+mn-ea"/>
                <a:cs typeface="+mn-ea"/>
              </a:rPr>
              <a:t>=A×（F/A，i，n）×P/F，i，m＋n）</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774065"/>
            <a:ext cx="7839075" cy="368427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【情景1-11】</a:t>
            </a:r>
            <a:r>
              <a:rPr lang="zh-CN" altLang="en-US">
                <a:latin typeface="楷体" panose="02010609060101010101" charset="-122"/>
                <a:ea typeface="楷体" panose="02010609060101010101" charset="-122"/>
                <a:cs typeface="楷体" panose="02010609060101010101" charset="-122"/>
              </a:rPr>
              <a:t>某公司从银行借入一笔款项，银行贷款的年利率为10%，每年复利一次。银行规定前10年不用还本付息，但从第11 年至第20 年每年年末须偿还本息5000元。要求：用两种方法计算这笔款项的现值（计算结果保留两位小数）。</a:t>
            </a:r>
            <a:endParaRPr lang="zh-CN" altLang="en-US">
              <a:latin typeface="+mn-ea"/>
              <a:cs typeface="+mn-ea"/>
            </a:endParaRPr>
          </a:p>
          <a:p>
            <a:pPr algn="just">
              <a:lnSpc>
                <a:spcPct val="120000"/>
              </a:lnSpc>
            </a:pPr>
            <a:r>
              <a:rPr lang="zh-CN" altLang="en-US">
                <a:latin typeface="+mn-ea"/>
                <a:cs typeface="+mn-ea"/>
              </a:rPr>
              <a:t>　　方法一：</a:t>
            </a:r>
            <a:endParaRPr lang="zh-CN" altLang="en-US">
              <a:latin typeface="+mn-ea"/>
              <a:cs typeface="+mn-ea"/>
            </a:endParaRPr>
          </a:p>
          <a:p>
            <a:pPr algn="ctr">
              <a:lnSpc>
                <a:spcPct val="120000"/>
              </a:lnSpc>
            </a:pPr>
            <a:r>
              <a:rPr lang="zh-CN" altLang="en-US">
                <a:latin typeface="+mn-ea"/>
                <a:cs typeface="+mn-ea"/>
              </a:rPr>
              <a:t>P</a:t>
            </a:r>
            <a:r>
              <a:rPr lang="zh-CN" altLang="en-US" baseline="-25000">
                <a:latin typeface="+mn-ea"/>
                <a:cs typeface="+mn-ea"/>
              </a:rPr>
              <a:t>A</a:t>
            </a:r>
            <a:r>
              <a:rPr lang="zh-CN" altLang="en-US">
                <a:latin typeface="+mn-ea"/>
                <a:cs typeface="+mn-ea"/>
              </a:rPr>
              <a:t>=A×（P/A ，10%，10）×（P/F ，10%，10）</a:t>
            </a:r>
            <a:endParaRPr lang="zh-CN" altLang="en-US">
              <a:latin typeface="+mn-ea"/>
              <a:cs typeface="+mn-ea"/>
            </a:endParaRPr>
          </a:p>
          <a:p>
            <a:pPr algn="ctr">
              <a:lnSpc>
                <a:spcPct val="120000"/>
              </a:lnSpc>
            </a:pPr>
            <a:r>
              <a:rPr lang="zh-CN" altLang="en-US">
                <a:latin typeface="+mn-ea"/>
                <a:cs typeface="+mn-ea"/>
              </a:rPr>
              <a:t>= 5000×6.1446×0.3855 ≈11843.72（元）</a:t>
            </a:r>
            <a:endParaRPr lang="zh-CN" altLang="en-US">
              <a:latin typeface="+mn-ea"/>
              <a:cs typeface="+mn-ea"/>
            </a:endParaRPr>
          </a:p>
          <a:p>
            <a:pPr algn="just">
              <a:lnSpc>
                <a:spcPct val="120000"/>
              </a:lnSpc>
            </a:pPr>
            <a:r>
              <a:rPr lang="zh-CN" altLang="en-US">
                <a:latin typeface="+mn-ea"/>
                <a:cs typeface="+mn-ea"/>
              </a:rPr>
              <a:t>　　方法二：</a:t>
            </a:r>
            <a:endParaRPr lang="zh-CN" altLang="en-US">
              <a:latin typeface="+mn-ea"/>
              <a:cs typeface="+mn-ea"/>
            </a:endParaRPr>
          </a:p>
          <a:p>
            <a:pPr algn="ctr">
              <a:lnSpc>
                <a:spcPct val="120000"/>
              </a:lnSpc>
            </a:pPr>
            <a:r>
              <a:rPr lang="zh-CN" altLang="en-US">
                <a:latin typeface="+mn-ea"/>
                <a:cs typeface="+mn-ea"/>
              </a:rPr>
              <a:t>P</a:t>
            </a:r>
            <a:r>
              <a:rPr lang="zh-CN" altLang="en-US" baseline="-25000">
                <a:latin typeface="+mn-ea"/>
                <a:cs typeface="+mn-ea"/>
              </a:rPr>
              <a:t>A</a:t>
            </a:r>
            <a:r>
              <a:rPr lang="zh-CN" altLang="en-US">
                <a:latin typeface="+mn-ea"/>
                <a:cs typeface="+mn-ea"/>
              </a:rPr>
              <a:t>=A×[（P/A，10%，20）－（P/A，10%，10）]</a:t>
            </a:r>
            <a:endParaRPr lang="zh-CN" altLang="en-US">
              <a:latin typeface="+mn-ea"/>
              <a:cs typeface="+mn-ea"/>
            </a:endParaRPr>
          </a:p>
          <a:p>
            <a:pPr algn="ctr">
              <a:lnSpc>
                <a:spcPct val="120000"/>
              </a:lnSpc>
            </a:pPr>
            <a:r>
              <a:rPr lang="zh-CN" altLang="en-US">
                <a:latin typeface="+mn-ea"/>
                <a:cs typeface="+mn-ea"/>
              </a:rPr>
              <a:t>=5000×（8.5136－6.1446）=11845.00（元）</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custDataLst>
              <p:tags r:id="rId1"/>
            </p:custDataLst>
          </p:nvPr>
        </p:nvSpPr>
        <p:spPr>
          <a:xfrm>
            <a:off x="755650" y="68580"/>
            <a:ext cx="3973830" cy="46037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227230"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464428"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4"/>
          <p:cNvSpPr txBox="1"/>
          <p:nvPr>
            <p:custDataLst>
              <p:tags r:id="rId4"/>
            </p:custDataLst>
          </p:nvPr>
        </p:nvSpPr>
        <p:spPr>
          <a:xfrm>
            <a:off x="611505" y="73152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个人独资企业的优点</a:t>
            </a:r>
            <a:endParaRPr lang="en-US" altLang="zh-CN"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cxnSp>
        <p:nvCxnSpPr>
          <p:cNvPr id="16" name="肘形连接符 15"/>
          <p:cNvCxnSpPr/>
          <p:nvPr>
            <p:custDataLst>
              <p:tags r:id="rId5"/>
            </p:custDataLst>
          </p:nvPr>
        </p:nvCxnSpPr>
        <p:spPr>
          <a:xfrm rot="10800000" flipV="1">
            <a:off x="3729250" y="2199073"/>
            <a:ext cx="933374" cy="322844"/>
          </a:xfrm>
          <a:prstGeom prst="bentConnector3">
            <a:avLst>
              <a:gd name="adj1" fmla="val 57408"/>
            </a:avLst>
          </a:prstGeom>
          <a:ln w="12700" cmpd="sng">
            <a:solidFill>
              <a:schemeClr val="accent1">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cxnSp>
        <p:nvCxnSpPr>
          <p:cNvPr id="38" name="肘形连接符 37"/>
          <p:cNvCxnSpPr/>
          <p:nvPr>
            <p:custDataLst>
              <p:tags r:id="rId6"/>
            </p:custDataLst>
          </p:nvPr>
        </p:nvCxnSpPr>
        <p:spPr>
          <a:xfrm rot="10800000" flipV="1">
            <a:off x="3729250" y="2865614"/>
            <a:ext cx="933374" cy="245976"/>
          </a:xfrm>
          <a:prstGeom prst="bentConnector3">
            <a:avLst>
              <a:gd name="adj1" fmla="val 48576"/>
            </a:avLst>
          </a:prstGeom>
          <a:ln w="12700" cmpd="sng">
            <a:solidFill>
              <a:schemeClr val="accent1">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cxnSp>
        <p:nvCxnSpPr>
          <p:cNvPr id="43" name="肘形连接符 42"/>
          <p:cNvCxnSpPr/>
          <p:nvPr>
            <p:custDataLst>
              <p:tags r:id="rId7"/>
            </p:custDataLst>
          </p:nvPr>
        </p:nvCxnSpPr>
        <p:spPr>
          <a:xfrm rot="10800000" flipV="1">
            <a:off x="3647898" y="3543002"/>
            <a:ext cx="1014654" cy="399711"/>
          </a:xfrm>
          <a:prstGeom prst="bentConnector3">
            <a:avLst>
              <a:gd name="adj1" fmla="val 33933"/>
            </a:avLst>
          </a:prstGeom>
          <a:ln w="12700" cmpd="sng">
            <a:solidFill>
              <a:schemeClr val="accent1">
                <a:lumMod val="60000"/>
                <a:lumOff val="40000"/>
              </a:schemeClr>
            </a:solidFill>
            <a:prstDash val="dash"/>
            <a:headEnd type="oval" w="med" len="med"/>
          </a:ln>
        </p:spPr>
        <p:style>
          <a:lnRef idx="2">
            <a:schemeClr val="accent1"/>
          </a:lnRef>
          <a:fillRef idx="0">
            <a:srgbClr val="FFFFFF"/>
          </a:fillRef>
          <a:effectRef idx="0">
            <a:srgbClr val="FFFFFF"/>
          </a:effectRef>
          <a:fontRef idx="minor">
            <a:schemeClr val="tx1"/>
          </a:fontRef>
        </p:style>
      </p:cxnSp>
      <p:sp>
        <p:nvSpPr>
          <p:cNvPr id="12" name="等腰三角形 5"/>
          <p:cNvSpPr/>
          <p:nvPr>
            <p:custDataLst>
              <p:tags r:id="rId8"/>
            </p:custDataLst>
          </p:nvPr>
        </p:nvSpPr>
        <p:spPr>
          <a:xfrm>
            <a:off x="915569" y="1627443"/>
            <a:ext cx="2894490" cy="1757737"/>
          </a:xfrm>
          <a:custGeom>
            <a:avLst/>
            <a:gdLst>
              <a:gd name="connsiteX0" fmla="*/ 0 w 5337"/>
              <a:gd name="connsiteY0" fmla="*/ 3241 h 3241"/>
              <a:gd name="connsiteX1" fmla="*/ 2700 w 5337"/>
              <a:gd name="connsiteY1" fmla="*/ 0 h 3241"/>
              <a:gd name="connsiteX2" fmla="*/ 5337 w 5337"/>
              <a:gd name="connsiteY2" fmla="*/ 1978 h 3241"/>
              <a:gd name="connsiteX3" fmla="*/ 0 w 5337"/>
              <a:gd name="connsiteY3" fmla="*/ 3241 h 3241"/>
            </a:gdLst>
            <a:ahLst/>
            <a:cxnLst>
              <a:cxn ang="0">
                <a:pos x="connsiteX0" y="connsiteY0"/>
              </a:cxn>
              <a:cxn ang="0">
                <a:pos x="connsiteX1" y="connsiteY1"/>
              </a:cxn>
              <a:cxn ang="0">
                <a:pos x="connsiteX2" y="connsiteY2"/>
              </a:cxn>
              <a:cxn ang="0">
                <a:pos x="connsiteX3" y="connsiteY3"/>
              </a:cxn>
            </a:cxnLst>
            <a:rect l="l" t="t" r="r" b="b"/>
            <a:pathLst>
              <a:path w="5337" h="3241">
                <a:moveTo>
                  <a:pt x="0" y="3241"/>
                </a:moveTo>
                <a:lnTo>
                  <a:pt x="2700" y="0"/>
                </a:lnTo>
                <a:lnTo>
                  <a:pt x="5337" y="1978"/>
                </a:lnTo>
                <a:lnTo>
                  <a:pt x="0" y="3241"/>
                </a:lnTo>
                <a:close/>
              </a:path>
            </a:pathLst>
          </a:custGeom>
          <a:gradFill>
            <a:gsLst>
              <a:gs pos="30000">
                <a:schemeClr val="accent1">
                  <a:lumMod val="80000"/>
                </a:schemeClr>
              </a:gs>
              <a:gs pos="100000">
                <a:schemeClr val="accent1">
                  <a:alpha val="100000"/>
                  <a:lumMod val="95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10" b="1">
              <a:latin typeface="+mj-ea"/>
              <a:ea typeface="+mj-ea"/>
              <a:sym typeface="+mn-ea"/>
            </a:endParaRPr>
          </a:p>
        </p:txBody>
      </p:sp>
      <p:sp>
        <p:nvSpPr>
          <p:cNvPr id="14" name="梯形 6"/>
          <p:cNvSpPr/>
          <p:nvPr>
            <p:custDataLst>
              <p:tags r:id="rId9"/>
            </p:custDataLst>
          </p:nvPr>
        </p:nvSpPr>
        <p:spPr>
          <a:xfrm rot="12600000">
            <a:off x="1869552" y="1673542"/>
            <a:ext cx="2217645" cy="508176"/>
          </a:xfrm>
          <a:custGeom>
            <a:avLst/>
            <a:gdLst>
              <a:gd name="connsiteX0" fmla="*/ 188 w 3400"/>
              <a:gd name="connsiteY0" fmla="*/ 411 h 779"/>
              <a:gd name="connsiteX1" fmla="*/ 0 w 3400"/>
              <a:gd name="connsiteY1" fmla="*/ 0 h 779"/>
              <a:gd name="connsiteX2" fmla="*/ 2726 w 3400"/>
              <a:gd name="connsiteY2" fmla="*/ 316 h 779"/>
              <a:gd name="connsiteX3" fmla="*/ 3400 w 3400"/>
              <a:gd name="connsiteY3" fmla="*/ 779 h 779"/>
              <a:gd name="connsiteX4" fmla="*/ 188 w 3400"/>
              <a:gd name="connsiteY4" fmla="*/ 411 h 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0" h="779">
                <a:moveTo>
                  <a:pt x="188" y="411"/>
                </a:moveTo>
                <a:lnTo>
                  <a:pt x="0" y="0"/>
                </a:lnTo>
                <a:lnTo>
                  <a:pt x="2726" y="316"/>
                </a:lnTo>
                <a:lnTo>
                  <a:pt x="3400" y="779"/>
                </a:lnTo>
                <a:lnTo>
                  <a:pt x="188" y="411"/>
                </a:lnTo>
                <a:close/>
              </a:path>
            </a:pathLst>
          </a:custGeom>
          <a:gradFill>
            <a:gsLst>
              <a:gs pos="25000">
                <a:schemeClr val="accent1">
                  <a:lumMod val="95000"/>
                  <a:lumOff val="5000"/>
                </a:schemeClr>
              </a:gs>
              <a:gs pos="90000">
                <a:schemeClr val="accent1">
                  <a:alpha val="100000"/>
                  <a:lumMod val="90000"/>
                  <a:lumOff val="1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latin typeface="+mj-ea"/>
              <a:ea typeface="+mj-ea"/>
              <a:sym typeface="+mn-ea"/>
            </a:endParaRPr>
          </a:p>
        </p:txBody>
      </p:sp>
      <p:sp>
        <p:nvSpPr>
          <p:cNvPr id="18" name="等腰三角形 5"/>
          <p:cNvSpPr/>
          <p:nvPr>
            <p:custDataLst>
              <p:tags r:id="rId10"/>
            </p:custDataLst>
          </p:nvPr>
        </p:nvSpPr>
        <p:spPr>
          <a:xfrm>
            <a:off x="1877145" y="2592815"/>
            <a:ext cx="1887357" cy="1135126"/>
          </a:xfrm>
          <a:custGeom>
            <a:avLst/>
            <a:gdLst>
              <a:gd name="connsiteX0" fmla="*/ 0 w 3012"/>
              <a:gd name="connsiteY0" fmla="*/ 1816 h 1816"/>
              <a:gd name="connsiteX1" fmla="*/ 1511 w 3012"/>
              <a:gd name="connsiteY1" fmla="*/ 0 h 1816"/>
              <a:gd name="connsiteX2" fmla="*/ 3012 w 3012"/>
              <a:gd name="connsiteY2" fmla="*/ 1102 h 1816"/>
              <a:gd name="connsiteX3" fmla="*/ 0 w 3012"/>
              <a:gd name="connsiteY3" fmla="*/ 1816 h 1816"/>
            </a:gdLst>
            <a:ahLst/>
            <a:cxnLst>
              <a:cxn ang="0">
                <a:pos x="connsiteX0" y="connsiteY0"/>
              </a:cxn>
              <a:cxn ang="0">
                <a:pos x="connsiteX1" y="connsiteY1"/>
              </a:cxn>
              <a:cxn ang="0">
                <a:pos x="connsiteX2" y="connsiteY2"/>
              </a:cxn>
              <a:cxn ang="0">
                <a:pos x="connsiteX3" y="connsiteY3"/>
              </a:cxn>
            </a:cxnLst>
            <a:rect l="l" t="t" r="r" b="b"/>
            <a:pathLst>
              <a:path w="3012" h="1816">
                <a:moveTo>
                  <a:pt x="0" y="1816"/>
                </a:moveTo>
                <a:lnTo>
                  <a:pt x="1511" y="0"/>
                </a:lnTo>
                <a:lnTo>
                  <a:pt x="3012" y="1102"/>
                </a:lnTo>
                <a:lnTo>
                  <a:pt x="0" y="1816"/>
                </a:lnTo>
                <a:close/>
              </a:path>
            </a:pathLst>
          </a:custGeom>
          <a:gradFill>
            <a:gsLst>
              <a:gs pos="30000">
                <a:schemeClr val="accent1">
                  <a:lumMod val="80000"/>
                </a:schemeClr>
              </a:gs>
              <a:gs pos="100000">
                <a:schemeClr val="accent1">
                  <a:alpha val="100000"/>
                  <a:lumMod val="95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10" b="1">
              <a:latin typeface="+mj-ea"/>
              <a:ea typeface="+mj-ea"/>
              <a:sym typeface="+mn-ea"/>
            </a:endParaRPr>
          </a:p>
        </p:txBody>
      </p:sp>
      <p:sp>
        <p:nvSpPr>
          <p:cNvPr id="20" name="梯形 6"/>
          <p:cNvSpPr/>
          <p:nvPr>
            <p:custDataLst>
              <p:tags r:id="rId11"/>
            </p:custDataLst>
          </p:nvPr>
        </p:nvSpPr>
        <p:spPr>
          <a:xfrm rot="12600000">
            <a:off x="2365797" y="2465906"/>
            <a:ext cx="1618897" cy="444180"/>
          </a:xfrm>
          <a:custGeom>
            <a:avLst/>
            <a:gdLst>
              <a:gd name="connsiteX0" fmla="*/ 206 w 2584"/>
              <a:gd name="connsiteY0" fmla="*/ 443 h 711"/>
              <a:gd name="connsiteX1" fmla="*/ 0 w 2584"/>
              <a:gd name="connsiteY1" fmla="*/ 0 h 711"/>
              <a:gd name="connsiteX2" fmla="*/ 1855 w 2584"/>
              <a:gd name="connsiteY2" fmla="*/ 202 h 711"/>
              <a:gd name="connsiteX3" fmla="*/ 2584 w 2584"/>
              <a:gd name="connsiteY3" fmla="*/ 711 h 711"/>
              <a:gd name="connsiteX4" fmla="*/ 206 w 2584"/>
              <a:gd name="connsiteY4" fmla="*/ 443 h 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4" h="711">
                <a:moveTo>
                  <a:pt x="206" y="443"/>
                </a:moveTo>
                <a:lnTo>
                  <a:pt x="0" y="0"/>
                </a:lnTo>
                <a:lnTo>
                  <a:pt x="1855" y="202"/>
                </a:lnTo>
                <a:lnTo>
                  <a:pt x="2584" y="711"/>
                </a:lnTo>
                <a:lnTo>
                  <a:pt x="206" y="443"/>
                </a:lnTo>
                <a:close/>
              </a:path>
            </a:pathLst>
          </a:custGeom>
          <a:gradFill>
            <a:gsLst>
              <a:gs pos="25000">
                <a:schemeClr val="accent1">
                  <a:lumMod val="95000"/>
                  <a:lumOff val="5000"/>
                </a:schemeClr>
              </a:gs>
              <a:gs pos="90000">
                <a:schemeClr val="accent1">
                  <a:alpha val="100000"/>
                  <a:lumMod val="90000"/>
                  <a:lumOff val="1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latin typeface="+mj-ea"/>
              <a:ea typeface="+mj-ea"/>
              <a:sym typeface="+mn-ea"/>
            </a:endParaRPr>
          </a:p>
        </p:txBody>
      </p:sp>
      <p:sp>
        <p:nvSpPr>
          <p:cNvPr id="6" name="等腰三角形 3"/>
          <p:cNvSpPr/>
          <p:nvPr>
            <p:custDataLst>
              <p:tags r:id="rId12"/>
            </p:custDataLst>
          </p:nvPr>
        </p:nvSpPr>
        <p:spPr>
          <a:xfrm rot="7800000">
            <a:off x="3032880" y="3002827"/>
            <a:ext cx="675219" cy="1350979"/>
          </a:xfrm>
          <a:custGeom>
            <a:avLst/>
            <a:gdLst>
              <a:gd name="connsiteX0" fmla="*/ 0 w 1055958"/>
              <a:gd name="connsiteY0" fmla="*/ 2628900 h 2628900"/>
              <a:gd name="connsiteX1" fmla="*/ 527979 w 1055958"/>
              <a:gd name="connsiteY1" fmla="*/ 0 h 2628900"/>
              <a:gd name="connsiteX2" fmla="*/ 1055958 w 1055958"/>
              <a:gd name="connsiteY2" fmla="*/ 2628900 h 2628900"/>
              <a:gd name="connsiteX3" fmla="*/ 0 w 1055958"/>
              <a:gd name="connsiteY3" fmla="*/ 2628900 h 2628900"/>
              <a:gd name="connsiteX0-1" fmla="*/ 0 w 1055958"/>
              <a:gd name="connsiteY0-2" fmla="*/ 1257719 h 1257719"/>
              <a:gd name="connsiteX1-3" fmla="*/ 590560 w 1055958"/>
              <a:gd name="connsiteY1-4" fmla="*/ 0 h 1257719"/>
              <a:gd name="connsiteX2-5" fmla="*/ 1055958 w 1055958"/>
              <a:gd name="connsiteY2-6" fmla="*/ 1257719 h 1257719"/>
              <a:gd name="connsiteX3-7" fmla="*/ 0 w 1055958"/>
              <a:gd name="connsiteY3-8" fmla="*/ 1257719 h 1257719"/>
              <a:gd name="connsiteX0-9" fmla="*/ 0 w 1055958"/>
              <a:gd name="connsiteY0-10" fmla="*/ 1267490 h 1267490"/>
              <a:gd name="connsiteX1-11" fmla="*/ 594795 w 1055958"/>
              <a:gd name="connsiteY1-12" fmla="*/ 0 h 1267490"/>
              <a:gd name="connsiteX2-13" fmla="*/ 1055958 w 1055958"/>
              <a:gd name="connsiteY2-14" fmla="*/ 1267490 h 1267490"/>
              <a:gd name="connsiteX3-15" fmla="*/ 0 w 1055958"/>
              <a:gd name="connsiteY3-16" fmla="*/ 1267490 h 1267490"/>
              <a:gd name="connsiteX0-17" fmla="*/ 0 w 1055958"/>
              <a:gd name="connsiteY0-18" fmla="*/ 1278435 h 1278435"/>
              <a:gd name="connsiteX1-19" fmla="*/ 585611 w 1055958"/>
              <a:gd name="connsiteY1-20" fmla="*/ 0 h 1278435"/>
              <a:gd name="connsiteX2-21" fmla="*/ 1055958 w 1055958"/>
              <a:gd name="connsiteY2-22" fmla="*/ 1278435 h 1278435"/>
              <a:gd name="connsiteX3-23" fmla="*/ 0 w 1055958"/>
              <a:gd name="connsiteY3-24" fmla="*/ 1278435 h 1278435"/>
              <a:gd name="connsiteX0-25" fmla="*/ 421317 w 470347"/>
              <a:gd name="connsiteY0-26" fmla="*/ 433522 h 1278435"/>
              <a:gd name="connsiteX1-27" fmla="*/ 0 w 470347"/>
              <a:gd name="connsiteY1-28" fmla="*/ 0 h 1278435"/>
              <a:gd name="connsiteX2-29" fmla="*/ 470347 w 470347"/>
              <a:gd name="connsiteY2-30" fmla="*/ 1278435 h 1278435"/>
              <a:gd name="connsiteX3-31" fmla="*/ 421317 w 470347"/>
              <a:gd name="connsiteY3-32" fmla="*/ 433522 h 1278435"/>
              <a:gd name="connsiteX0-33" fmla="*/ 0 w 626883"/>
              <a:gd name="connsiteY0-34" fmla="*/ 436469 h 1281382"/>
              <a:gd name="connsiteX1-35" fmla="*/ 626883 w 626883"/>
              <a:gd name="connsiteY1-36" fmla="*/ 0 h 1281382"/>
              <a:gd name="connsiteX2-37" fmla="*/ 49030 w 626883"/>
              <a:gd name="connsiteY2-38" fmla="*/ 1281382 h 1281382"/>
              <a:gd name="connsiteX3-39" fmla="*/ 0 w 626883"/>
              <a:gd name="connsiteY3-40" fmla="*/ 436469 h 1281382"/>
              <a:gd name="connsiteX0-41" fmla="*/ 0 w 635969"/>
              <a:gd name="connsiteY0-42" fmla="*/ 435673 h 1280586"/>
              <a:gd name="connsiteX1-43" fmla="*/ 635969 w 635969"/>
              <a:gd name="connsiteY1-44" fmla="*/ 0 h 1280586"/>
              <a:gd name="connsiteX2-45" fmla="*/ 49030 w 635969"/>
              <a:gd name="connsiteY2-46" fmla="*/ 1280586 h 1280586"/>
              <a:gd name="connsiteX3-47" fmla="*/ 0 w 635969"/>
              <a:gd name="connsiteY3-48" fmla="*/ 435673 h 1280586"/>
              <a:gd name="connsiteX0-49" fmla="*/ 0 w 629268"/>
              <a:gd name="connsiteY0-50" fmla="*/ 463723 h 1280586"/>
              <a:gd name="connsiteX1-51" fmla="*/ 629268 w 629268"/>
              <a:gd name="connsiteY1-52" fmla="*/ 0 h 1280586"/>
              <a:gd name="connsiteX2-53" fmla="*/ 42329 w 629268"/>
              <a:gd name="connsiteY2-54" fmla="*/ 1280586 h 1280586"/>
              <a:gd name="connsiteX3-55" fmla="*/ 0 w 629268"/>
              <a:gd name="connsiteY3-56" fmla="*/ 463723 h 1280586"/>
              <a:gd name="connsiteX0-57" fmla="*/ 0 w 619445"/>
              <a:gd name="connsiteY0-58" fmla="*/ 438644 h 1255507"/>
              <a:gd name="connsiteX1-59" fmla="*/ 619445 w 619445"/>
              <a:gd name="connsiteY1-60" fmla="*/ 0 h 1255507"/>
              <a:gd name="connsiteX2-61" fmla="*/ 42329 w 619445"/>
              <a:gd name="connsiteY2-62" fmla="*/ 1255507 h 1255507"/>
              <a:gd name="connsiteX3-63" fmla="*/ 0 w 619445"/>
              <a:gd name="connsiteY3-64" fmla="*/ 438644 h 1255507"/>
              <a:gd name="connsiteX0-65" fmla="*/ 0 w 630442"/>
              <a:gd name="connsiteY0-66" fmla="*/ 442259 h 1255507"/>
              <a:gd name="connsiteX1-67" fmla="*/ 630442 w 630442"/>
              <a:gd name="connsiteY1-68" fmla="*/ 0 h 1255507"/>
              <a:gd name="connsiteX2-69" fmla="*/ 53326 w 630442"/>
              <a:gd name="connsiteY2-70" fmla="*/ 1255507 h 1255507"/>
              <a:gd name="connsiteX3-71" fmla="*/ 0 w 630442"/>
              <a:gd name="connsiteY3-72" fmla="*/ 442259 h 1255507"/>
              <a:gd name="connsiteX0-73" fmla="*/ 0 w 632618"/>
              <a:gd name="connsiteY0-74" fmla="*/ 449697 h 1262945"/>
              <a:gd name="connsiteX1-75" fmla="*/ 632618 w 632618"/>
              <a:gd name="connsiteY1-76" fmla="*/ 0 h 1262945"/>
              <a:gd name="connsiteX2-77" fmla="*/ 53326 w 632618"/>
              <a:gd name="connsiteY2-78" fmla="*/ 1262945 h 1262945"/>
              <a:gd name="connsiteX3-79" fmla="*/ 0 w 632618"/>
              <a:gd name="connsiteY3-80" fmla="*/ 449697 h 1262945"/>
            </a:gdLst>
            <a:ahLst/>
            <a:cxnLst>
              <a:cxn ang="0">
                <a:pos x="connsiteX0-1" y="connsiteY0-2"/>
              </a:cxn>
              <a:cxn ang="0">
                <a:pos x="connsiteX1-3" y="connsiteY1-4"/>
              </a:cxn>
              <a:cxn ang="0">
                <a:pos x="connsiteX2-5" y="connsiteY2-6"/>
              </a:cxn>
              <a:cxn ang="0">
                <a:pos x="connsiteX3-7" y="connsiteY3-8"/>
              </a:cxn>
            </a:cxnLst>
            <a:rect l="l" t="t" r="r" b="b"/>
            <a:pathLst>
              <a:path w="632618" h="1262945">
                <a:moveTo>
                  <a:pt x="0" y="449697"/>
                </a:moveTo>
                <a:lnTo>
                  <a:pt x="632618" y="0"/>
                </a:lnTo>
                <a:lnTo>
                  <a:pt x="53326" y="1262945"/>
                </a:lnTo>
                <a:lnTo>
                  <a:pt x="0" y="449697"/>
                </a:lnTo>
                <a:close/>
              </a:path>
            </a:pathLst>
          </a:custGeom>
          <a:gradFill>
            <a:gsLst>
              <a:gs pos="25000">
                <a:schemeClr val="accent1">
                  <a:lumMod val="95000"/>
                  <a:lumOff val="5000"/>
                </a:schemeClr>
              </a:gs>
              <a:gs pos="90000">
                <a:schemeClr val="accent1">
                  <a:alpha val="100000"/>
                  <a:lumMod val="90000"/>
                  <a:lumOff val="1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81688" tIns="40844" rIns="289313" bIns="35398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610" b="1">
              <a:latin typeface="+mj-ea"/>
              <a:ea typeface="+mj-ea"/>
              <a:sym typeface="+mn-ea"/>
            </a:endParaRPr>
          </a:p>
        </p:txBody>
      </p:sp>
      <p:sp>
        <p:nvSpPr>
          <p:cNvPr id="44" name="任意多边形 43"/>
          <p:cNvSpPr/>
          <p:nvPr>
            <p:custDataLst>
              <p:tags r:id="rId13"/>
            </p:custDataLst>
          </p:nvPr>
        </p:nvSpPr>
        <p:spPr>
          <a:xfrm>
            <a:off x="433425" y="1154519"/>
            <a:ext cx="1943762" cy="2232288"/>
          </a:xfrm>
          <a:custGeom>
            <a:avLst/>
            <a:gdLst>
              <a:gd name="connsiteX0" fmla="*/ 2627 w 2980"/>
              <a:gd name="connsiteY0" fmla="*/ 0 h 3422"/>
              <a:gd name="connsiteX1" fmla="*/ 2980 w 2980"/>
              <a:gd name="connsiteY1" fmla="*/ 740 h 3422"/>
              <a:gd name="connsiteX2" fmla="*/ 751 w 2980"/>
              <a:gd name="connsiteY2" fmla="*/ 3422 h 3422"/>
              <a:gd name="connsiteX3" fmla="*/ 0 w 2980"/>
              <a:gd name="connsiteY3" fmla="*/ 3159 h 3422"/>
              <a:gd name="connsiteX4" fmla="*/ 2627 w 2980"/>
              <a:gd name="connsiteY4" fmla="*/ 0 h 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0" h="3422">
                <a:moveTo>
                  <a:pt x="2627" y="0"/>
                </a:moveTo>
                <a:lnTo>
                  <a:pt x="2980" y="740"/>
                </a:lnTo>
                <a:lnTo>
                  <a:pt x="751" y="3422"/>
                </a:lnTo>
                <a:lnTo>
                  <a:pt x="0" y="3159"/>
                </a:lnTo>
                <a:lnTo>
                  <a:pt x="2627" y="0"/>
                </a:lnTo>
                <a:close/>
              </a:path>
            </a:pathLst>
          </a:custGeom>
          <a:gradFill>
            <a:gsLst>
              <a:gs pos="0">
                <a:schemeClr val="accent1">
                  <a:lumMod val="50000"/>
                  <a:lumOff val="50000"/>
                </a:schemeClr>
              </a:gs>
              <a:gs pos="70000">
                <a:schemeClr val="accent1">
                  <a:alpha val="100000"/>
                  <a:lumMod val="70000"/>
                  <a:lumOff val="30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92875" tIns="225210" rIns="0" bIns="19287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rPr>
              <a:t>01</a:t>
            </a:r>
            <a:endPar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endParaRPr>
          </a:p>
        </p:txBody>
      </p:sp>
      <p:sp>
        <p:nvSpPr>
          <p:cNvPr id="45" name="任意多边形 44"/>
          <p:cNvSpPr/>
          <p:nvPr>
            <p:custDataLst>
              <p:tags r:id="rId14"/>
            </p:custDataLst>
          </p:nvPr>
        </p:nvSpPr>
        <p:spPr>
          <a:xfrm>
            <a:off x="1400425" y="2092232"/>
            <a:ext cx="1424738" cy="1635168"/>
          </a:xfrm>
          <a:custGeom>
            <a:avLst/>
            <a:gdLst/>
            <a:ahLst/>
            <a:cxnLst>
              <a:cxn ang="3">
                <a:pos x="hc" y="t"/>
              </a:cxn>
              <a:cxn ang="cd2">
                <a:pos x="l" y="vc"/>
              </a:cxn>
              <a:cxn ang="cd4">
                <a:pos x="hc" y="b"/>
              </a:cxn>
              <a:cxn ang="0">
                <a:pos x="r" y="vc"/>
              </a:cxn>
            </a:cxnLst>
            <a:rect l="l" t="t" r="r" b="b"/>
            <a:pathLst>
              <a:path w="2273" h="2615">
                <a:moveTo>
                  <a:pt x="1896" y="0"/>
                </a:moveTo>
                <a:lnTo>
                  <a:pt x="2273" y="803"/>
                </a:lnTo>
                <a:lnTo>
                  <a:pt x="762" y="2615"/>
                </a:lnTo>
                <a:lnTo>
                  <a:pt x="0" y="2338"/>
                </a:lnTo>
                <a:lnTo>
                  <a:pt x="1896" y="0"/>
                </a:lnTo>
                <a:close/>
              </a:path>
            </a:pathLst>
          </a:custGeom>
          <a:gradFill>
            <a:gsLst>
              <a:gs pos="0">
                <a:schemeClr val="accent1">
                  <a:lumMod val="50000"/>
                  <a:lumOff val="50000"/>
                </a:schemeClr>
              </a:gs>
              <a:gs pos="70000">
                <a:schemeClr val="accent1">
                  <a:alpha val="100000"/>
                  <a:lumMod val="70000"/>
                  <a:lumOff val="30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92875" tIns="225210" rIns="0" bIns="19287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rPr>
              <a:t>02</a:t>
            </a:r>
            <a:endPar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endParaRPr>
          </a:p>
        </p:txBody>
      </p:sp>
      <p:sp>
        <p:nvSpPr>
          <p:cNvPr id="46" name="任意多边形 45"/>
          <p:cNvSpPr/>
          <p:nvPr>
            <p:custDataLst>
              <p:tags r:id="rId15"/>
            </p:custDataLst>
          </p:nvPr>
        </p:nvSpPr>
        <p:spPr>
          <a:xfrm>
            <a:off x="2305054" y="3025064"/>
            <a:ext cx="1366164" cy="1341759"/>
          </a:xfrm>
          <a:custGeom>
            <a:avLst/>
            <a:gdLst/>
            <a:ahLst/>
            <a:cxnLst>
              <a:cxn ang="3">
                <a:pos x="hc" y="t"/>
              </a:cxn>
              <a:cxn ang="cd2">
                <a:pos x="l" y="vc"/>
              </a:cxn>
              <a:cxn ang="cd4">
                <a:pos x="hc" y="b"/>
              </a:cxn>
              <a:cxn ang="0">
                <a:pos x="r" y="vc"/>
              </a:cxn>
            </a:cxnLst>
            <a:rect l="l" t="t" r="r" b="b"/>
            <a:pathLst>
              <a:path w="2179" h="2147">
                <a:moveTo>
                  <a:pt x="1158" y="0"/>
                </a:moveTo>
                <a:lnTo>
                  <a:pt x="2179" y="2147"/>
                </a:lnTo>
                <a:lnTo>
                  <a:pt x="0" y="1380"/>
                </a:lnTo>
                <a:lnTo>
                  <a:pt x="1158" y="0"/>
                </a:lnTo>
                <a:close/>
              </a:path>
            </a:pathLst>
          </a:custGeom>
          <a:gradFill>
            <a:gsLst>
              <a:gs pos="0">
                <a:schemeClr val="accent1">
                  <a:lumMod val="50000"/>
                  <a:lumOff val="50000"/>
                </a:schemeClr>
              </a:gs>
              <a:gs pos="70000">
                <a:schemeClr val="accent1">
                  <a:alpha val="100000"/>
                  <a:lumMod val="70000"/>
                  <a:lumOff val="30000"/>
                </a:schemeClr>
              </a:gs>
            </a:gsLst>
            <a:lin ang="2700000" scaled="0"/>
          </a:gradFill>
          <a:ln>
            <a:noFill/>
          </a:ln>
          <a:effectLst>
            <a:outerShdw blurRad="76200" dist="76200" dir="8100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92875" tIns="225210" rIns="160540" bIns="19287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rPr>
              <a:t>03</a:t>
            </a:r>
            <a:endParaRPr lang="en-US" altLang="zh-CN" sz="1610" b="1">
              <a:solidFill>
                <a:srgbClr val="FFFFFF"/>
              </a:solidFill>
              <a:effectLst>
                <a:outerShdw blurRad="50800" dist="38100" dir="5400000" algn="t" rotWithShape="0">
                  <a:schemeClr val="accent1">
                    <a:lumMod val="50000"/>
                    <a:alpha val="40000"/>
                  </a:schemeClr>
                </a:outerShdw>
              </a:effectLst>
              <a:latin typeface="+mj-ea"/>
              <a:ea typeface="+mj-ea"/>
              <a:sym typeface="+mn-ea"/>
            </a:endParaRPr>
          </a:p>
        </p:txBody>
      </p:sp>
      <p:sp>
        <p:nvSpPr>
          <p:cNvPr id="17" name="标题"/>
          <p:cNvSpPr txBox="1"/>
          <p:nvPr>
            <p:custDataLst>
              <p:tags r:id="rId16"/>
            </p:custDataLst>
          </p:nvPr>
        </p:nvSpPr>
        <p:spPr>
          <a:xfrm>
            <a:off x="4796583" y="2029862"/>
            <a:ext cx="3784477" cy="285815"/>
          </a:xfrm>
          <a:prstGeom prst="rect">
            <a:avLst/>
          </a:prstGeom>
          <a:noFill/>
        </p:spPr>
        <p:txBody>
          <a:bodyPr wrap="square" lIns="0" tIns="0" rIns="0" bIns="0" rtlCol="0" anchor="b" anchorCtr="0">
            <a:normAutofit/>
          </a:bodyPr>
          <a:lstStyle/>
          <a:p>
            <a:pPr algn="just"/>
            <a:r>
              <a:rPr lang="zh-CN" altLang="en-US" sz="1430" b="1" spc="300" dirty="0">
                <a:solidFill>
                  <a:schemeClr val="accent1"/>
                </a:solidFill>
                <a:latin typeface="+mj-ea"/>
                <a:ea typeface="+mj-ea"/>
                <a:cs typeface="微软雅黑" panose="020B0503020204020204" pitchFamily="34" charset="-122"/>
              </a:rPr>
              <a:t>创立容易</a:t>
            </a:r>
            <a:endParaRPr lang="zh-CN" altLang="en-US" sz="1430" b="1" spc="300" dirty="0">
              <a:solidFill>
                <a:schemeClr val="accent1"/>
              </a:solidFill>
              <a:latin typeface="+mj-ea"/>
              <a:ea typeface="+mj-ea"/>
              <a:cs typeface="微软雅黑" panose="020B0503020204020204" pitchFamily="34" charset="-122"/>
            </a:endParaRPr>
          </a:p>
        </p:txBody>
      </p:sp>
      <p:sp>
        <p:nvSpPr>
          <p:cNvPr id="21" name="标题"/>
          <p:cNvSpPr txBox="1"/>
          <p:nvPr>
            <p:custDataLst>
              <p:tags r:id="rId17"/>
            </p:custDataLst>
          </p:nvPr>
        </p:nvSpPr>
        <p:spPr>
          <a:xfrm>
            <a:off x="4796583" y="2699657"/>
            <a:ext cx="3784477" cy="285815"/>
          </a:xfrm>
          <a:prstGeom prst="rect">
            <a:avLst/>
          </a:prstGeom>
          <a:noFill/>
        </p:spPr>
        <p:txBody>
          <a:bodyPr wrap="square" lIns="0" tIns="0" rIns="0" bIns="0" rtlCol="0" anchor="b" anchorCtr="0">
            <a:normAutofit/>
          </a:bodyPr>
          <a:lstStyle/>
          <a:p>
            <a:pPr algn="just">
              <a:buClrTx/>
              <a:buSzTx/>
              <a:buFontTx/>
            </a:pPr>
            <a:r>
              <a:rPr lang="zh-CN" altLang="en-US" sz="1430" b="1" spc="300" dirty="0">
                <a:solidFill>
                  <a:schemeClr val="accent1"/>
                </a:solidFill>
                <a:latin typeface="+mj-ea"/>
                <a:ea typeface="+mj-ea"/>
                <a:cs typeface="微软雅黑" panose="020B0503020204020204" pitchFamily="34" charset="-122"/>
                <a:sym typeface="+mn-ea"/>
              </a:rPr>
              <a:t>经营管理灵活自由</a:t>
            </a:r>
            <a:endParaRPr lang="zh-CN" altLang="en-US" sz="1430" b="1" spc="300" dirty="0">
              <a:solidFill>
                <a:schemeClr val="accent1"/>
              </a:solidFill>
              <a:latin typeface="+mj-ea"/>
              <a:ea typeface="+mj-ea"/>
              <a:cs typeface="微软雅黑" panose="020B0503020204020204" pitchFamily="34" charset="-122"/>
              <a:sym typeface="+mn-ea"/>
            </a:endParaRPr>
          </a:p>
        </p:txBody>
      </p:sp>
      <p:sp>
        <p:nvSpPr>
          <p:cNvPr id="28" name="标题"/>
          <p:cNvSpPr txBox="1"/>
          <p:nvPr>
            <p:custDataLst>
              <p:tags r:id="rId18"/>
            </p:custDataLst>
          </p:nvPr>
        </p:nvSpPr>
        <p:spPr>
          <a:xfrm>
            <a:off x="4796583" y="3369452"/>
            <a:ext cx="3784477" cy="285815"/>
          </a:xfrm>
          <a:prstGeom prst="rect">
            <a:avLst/>
          </a:prstGeom>
          <a:noFill/>
        </p:spPr>
        <p:txBody>
          <a:bodyPr wrap="square" lIns="0" tIns="0" rIns="0" bIns="0" rtlCol="0" anchor="b" anchorCtr="0">
            <a:normAutofit/>
          </a:bodyPr>
          <a:lstStyle/>
          <a:p>
            <a:pPr algn="just">
              <a:buClrTx/>
              <a:buSzTx/>
              <a:buFontTx/>
            </a:pPr>
            <a:r>
              <a:rPr lang="zh-CN" altLang="en-US" sz="1430" b="1" spc="300" dirty="0">
                <a:solidFill>
                  <a:schemeClr val="accent1"/>
                </a:solidFill>
                <a:latin typeface="+mj-ea"/>
                <a:ea typeface="+mj-ea"/>
                <a:cs typeface="微软雅黑" panose="020B0503020204020204" pitchFamily="34" charset="-122"/>
                <a:sym typeface="+mn-ea"/>
              </a:rPr>
              <a:t>不需要缴纳企业所得税</a:t>
            </a:r>
            <a:endParaRPr lang="zh-CN" altLang="en-US" sz="1430" b="1" spc="300" dirty="0">
              <a:solidFill>
                <a:schemeClr val="accent1"/>
              </a:solidFill>
              <a:latin typeface="+mj-ea"/>
              <a:ea typeface="+mj-ea"/>
              <a:cs typeface="微软雅黑" panose="020B0503020204020204" pitchFamily="34" charset="-122"/>
              <a:sym typeface="+mn-ea"/>
            </a:endParaRPr>
          </a:p>
        </p:txBody>
      </p:sp>
      <p:sp>
        <p:nvSpPr>
          <p:cNvPr id="50" name="椭圆 49"/>
          <p:cNvSpPr>
            <a:spLocks noChangeAspect="1"/>
          </p:cNvSpPr>
          <p:nvPr>
            <p:custDataLst>
              <p:tags r:id="rId19"/>
            </p:custDataLst>
          </p:nvPr>
        </p:nvSpPr>
        <p:spPr>
          <a:xfrm>
            <a:off x="4643642" y="2180634"/>
            <a:ext cx="36897" cy="36897"/>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p>
        </p:txBody>
      </p:sp>
      <p:sp>
        <p:nvSpPr>
          <p:cNvPr id="51" name="椭圆 50"/>
          <p:cNvSpPr>
            <a:spLocks noChangeAspect="1"/>
          </p:cNvSpPr>
          <p:nvPr>
            <p:custDataLst>
              <p:tags r:id="rId20"/>
            </p:custDataLst>
          </p:nvPr>
        </p:nvSpPr>
        <p:spPr>
          <a:xfrm>
            <a:off x="4643642" y="2847717"/>
            <a:ext cx="36897" cy="36897"/>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p>
        </p:txBody>
      </p:sp>
      <p:sp>
        <p:nvSpPr>
          <p:cNvPr id="52" name="椭圆 51"/>
          <p:cNvSpPr>
            <a:spLocks noChangeAspect="1"/>
          </p:cNvSpPr>
          <p:nvPr>
            <p:custDataLst>
              <p:tags r:id="rId21"/>
            </p:custDataLst>
          </p:nvPr>
        </p:nvSpPr>
        <p:spPr>
          <a:xfrm>
            <a:off x="4643642" y="3525647"/>
            <a:ext cx="36897" cy="36897"/>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1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917575"/>
            <a:ext cx="7839075" cy="368427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永续年金指无限期支付的年金，如优先股股利。由于永续年金持续期无限，没有终止时间，因此没有终值，只有现值。永续年金可视为普通年金的特殊形式，即期限趋于无穷的普通年金。其现值的计算公式可由普通年金现值公式推导得出。永续年金现值P 的计算公式为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　　</a:t>
            </a:r>
            <a:endParaRPr lang="zh-CN" altLang="en-US">
              <a:latin typeface="+mn-ea"/>
              <a:cs typeface="+mn-ea"/>
            </a:endParaRPr>
          </a:p>
          <a:p>
            <a:pPr algn="just">
              <a:lnSpc>
                <a:spcPct val="120000"/>
              </a:lnSpc>
            </a:pPr>
            <a:r>
              <a:rPr lang="zh-CN" altLang="en-US">
                <a:latin typeface="+mn-ea"/>
                <a:cs typeface="+mn-ea"/>
              </a:rPr>
              <a:t>　　当n趋向无穷大时，由于A、i 都有界量，（1＋i）－n趋于无穷小，因此计算公式为</a:t>
            </a:r>
            <a:endParaRPr lang="zh-CN" altLang="en-US">
              <a:latin typeface="+mn-ea"/>
              <a:cs typeface="+mn-ea"/>
            </a:endParaRPr>
          </a:p>
        </p:txBody>
      </p:sp>
      <p:sp>
        <p:nvSpPr>
          <p:cNvPr id="8" name="文本框 7"/>
          <p:cNvSpPr txBox="1"/>
          <p:nvPr>
            <p:custDataLst>
              <p:tags r:id="rId5"/>
            </p:custDataLst>
          </p:nvPr>
        </p:nvSpPr>
        <p:spPr>
          <a:xfrm>
            <a:off x="611505" y="5638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6. 永续年金的计算</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5" name="图片 4"/>
          <p:cNvPicPr>
            <a:picLocks noChangeAspect="1"/>
          </p:cNvPicPr>
          <p:nvPr>
            <p:custDataLst>
              <p:tags r:id="rId6"/>
            </p:custDataLst>
          </p:nvPr>
        </p:nvPicPr>
        <p:blipFill>
          <a:blip r:embed="rId7"/>
          <a:stretch>
            <a:fillRect/>
          </a:stretch>
        </p:blipFill>
        <p:spPr>
          <a:xfrm>
            <a:off x="3110230" y="2356485"/>
            <a:ext cx="2924175" cy="733425"/>
          </a:xfrm>
          <a:prstGeom prst="rect">
            <a:avLst/>
          </a:prstGeom>
        </p:spPr>
      </p:pic>
      <p:pic>
        <p:nvPicPr>
          <p:cNvPr id="7" name="图片 6"/>
          <p:cNvPicPr>
            <a:picLocks noChangeAspect="1"/>
          </p:cNvPicPr>
          <p:nvPr>
            <p:custDataLst>
              <p:tags r:id="rId8"/>
            </p:custDataLst>
          </p:nvPr>
        </p:nvPicPr>
        <p:blipFill>
          <a:blip r:embed="rId9"/>
          <a:stretch>
            <a:fillRect/>
          </a:stretch>
        </p:blipFill>
        <p:spPr>
          <a:xfrm>
            <a:off x="2555240" y="3773170"/>
            <a:ext cx="4629150" cy="828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774065"/>
            <a:ext cx="7839075" cy="368427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【情景1-12】</a:t>
            </a:r>
            <a:r>
              <a:rPr lang="zh-CN" altLang="en-US">
                <a:latin typeface="楷体" panose="02010609060101010101" charset="-122"/>
                <a:ea typeface="楷体" panose="02010609060101010101" charset="-122"/>
                <a:cs typeface="楷体" panose="02010609060101010101" charset="-122"/>
              </a:rPr>
              <a:t>归国华侨吴先生想支持家乡建设，特地在祖籍所在地设立奖学金，奖学金每年发放一次，奖励每年高考的文理科状元各10 000 元。奖学金的基金保存在中国银行该县支行。银行一年的定期存款利率为2%。吴先生要投资多少钱作为奖励基金？</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由于每年都要拿出20 000 元，因此奖学金的性质是一项永续年金，其现值应为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P</a:t>
            </a:r>
            <a:r>
              <a:rPr lang="zh-CN" altLang="en-US" baseline="-25000">
                <a:latin typeface="楷体" panose="02010609060101010101" charset="-122"/>
                <a:ea typeface="楷体" panose="02010609060101010101" charset="-122"/>
                <a:cs typeface="楷体" panose="02010609060101010101" charset="-122"/>
              </a:rPr>
              <a:t>A</a:t>
            </a:r>
            <a:r>
              <a:rPr lang="zh-CN" altLang="en-US">
                <a:latin typeface="楷体" panose="02010609060101010101" charset="-122"/>
                <a:ea typeface="楷体" panose="02010609060101010101" charset="-122"/>
                <a:cs typeface="楷体" panose="02010609060101010101" charset="-122"/>
              </a:rPr>
              <a:t>=20000÷2%=1000000（元）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也就是说，吴先生要存入1000000元作为基金，才能保证这一奖学金的成功运行。</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317373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子任务1.4.4 利率的计算</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2" name="组合 11"/>
          <p:cNvGrpSpPr/>
          <p:nvPr/>
        </p:nvGrpSpPr>
        <p:grpSpPr>
          <a:xfrm>
            <a:off x="227230" y="68580"/>
            <a:ext cx="4502250" cy="460375"/>
            <a:chOff x="358" y="108"/>
            <a:chExt cx="7090" cy="725"/>
          </a:xfrm>
        </p:grpSpPr>
        <p:sp>
          <p:nvSpPr>
            <p:cNvPr id="2"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custDataLst>
              <p:tags r:id="rId5"/>
            </p:custDataLst>
          </p:nvPr>
        </p:nvSpPr>
        <p:spPr>
          <a:xfrm>
            <a:off x="611505" y="120967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插值法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nvSpPr>
        <p:spPr>
          <a:xfrm>
            <a:off x="752475" y="1638300"/>
            <a:ext cx="7697470" cy="2249170"/>
          </a:xfrm>
          <a:prstGeom prst="rect">
            <a:avLst/>
          </a:prstGeom>
          <a:noFill/>
        </p:spPr>
        <p:txBody>
          <a:bodyPr wrap="square" rtlCol="0" anchor="t">
            <a:spAutoFit/>
          </a:bodyPr>
          <a:p>
            <a:pPr>
              <a:lnSpc>
                <a:spcPct val="130000"/>
              </a:lnSpc>
            </a:pPr>
            <a:r>
              <a:rPr lang="zh-CN" altLang="en-US">
                <a:latin typeface="+mn-ea"/>
                <a:cs typeface="楷体" panose="02010609060101010101" charset="-122"/>
              </a:rPr>
              <a:t>在此前计算终值和现值时，均假定利率为已知，但在财务活动过程中，经常会遇到已知终值、现值和计息期数求利率的问题。一般情况下，可以按照以下步骤计算其利率。</a:t>
            </a:r>
            <a:endParaRPr lang="zh-CN" altLang="en-US">
              <a:latin typeface="+mn-ea"/>
              <a:cs typeface="楷体" panose="02010609060101010101" charset="-122"/>
            </a:endParaRPr>
          </a:p>
          <a:p>
            <a:pPr>
              <a:lnSpc>
                <a:spcPct val="130000"/>
              </a:lnSpc>
            </a:pPr>
            <a:r>
              <a:rPr lang="zh-CN" altLang="en-US">
                <a:latin typeface="+mn-ea"/>
                <a:cs typeface="楷体" panose="02010609060101010101" charset="-122"/>
              </a:rPr>
              <a:t>　　（1）求出换算系数。</a:t>
            </a:r>
            <a:endParaRPr lang="zh-CN" altLang="en-US">
              <a:latin typeface="+mn-ea"/>
              <a:cs typeface="楷体" panose="02010609060101010101" charset="-122"/>
            </a:endParaRPr>
          </a:p>
          <a:p>
            <a:pPr>
              <a:lnSpc>
                <a:spcPct val="130000"/>
              </a:lnSpc>
            </a:pPr>
            <a:r>
              <a:rPr lang="zh-CN" altLang="en-US">
                <a:latin typeface="+mn-ea"/>
                <a:cs typeface="楷体" panose="02010609060101010101" charset="-122"/>
              </a:rPr>
              <a:t>　　（2）根据换算系数和有关系数表求利率。</a:t>
            </a:r>
            <a:endParaRPr lang="zh-CN" altLang="en-US">
              <a:latin typeface="+mn-ea"/>
              <a:cs typeface="楷体" panose="02010609060101010101" charset="-122"/>
            </a:endParaRPr>
          </a:p>
          <a:p>
            <a:pPr>
              <a:lnSpc>
                <a:spcPct val="130000"/>
              </a:lnSpc>
            </a:pPr>
            <a:endParaRPr lang="zh-CN" altLang="en-US">
              <a:latin typeface="+mn-ea"/>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nvSpPr>
        <p:spPr>
          <a:xfrm>
            <a:off x="752475" y="633730"/>
            <a:ext cx="7697470" cy="3971290"/>
          </a:xfrm>
          <a:prstGeom prst="rect">
            <a:avLst/>
          </a:prstGeom>
          <a:noFill/>
        </p:spPr>
        <p:txBody>
          <a:bodyPr wrap="square" rtlCol="0" anchor="t">
            <a:noAutofit/>
          </a:bodyPr>
          <a:p>
            <a:pPr>
              <a:lnSpc>
                <a:spcPct val="130000"/>
              </a:lnSpc>
            </a:pPr>
            <a:r>
              <a:rPr lang="zh-CN" altLang="en-US">
                <a:latin typeface="+mn-ea"/>
                <a:cs typeface="楷体" panose="02010609060101010101" charset="-122"/>
              </a:rPr>
              <a:t>① 插值法的换算系数。</a:t>
            </a:r>
            <a:endParaRPr lang="zh-CN" altLang="en-US">
              <a:latin typeface="+mn-ea"/>
              <a:cs typeface="楷体" panose="02010609060101010101" charset="-122"/>
            </a:endParaRPr>
          </a:p>
          <a:p>
            <a:pPr>
              <a:lnSpc>
                <a:spcPct val="130000"/>
              </a:lnSpc>
            </a:pPr>
            <a:r>
              <a:rPr lang="zh-CN" altLang="en-US">
                <a:latin typeface="+mn-ea"/>
                <a:cs typeface="楷体" panose="02010609060101010101" charset="-122"/>
              </a:rPr>
              <a:t>采用复利计息时，利率与现值（或终值）系数之间存在一定的数量关系，但这种关系计算出的数据往往不能直接通过查表就可以求得利率数据。因此，已知现值（或终值）系数，就可以通过插值法计算对应的利率。其计算公式为</a:t>
            </a:r>
            <a:endParaRPr lang="zh-CN" altLang="en-US">
              <a:latin typeface="+mn-ea"/>
              <a:cs typeface="楷体" panose="02010609060101010101" charset="-122"/>
            </a:endParaRPr>
          </a:p>
          <a:p>
            <a:pPr>
              <a:lnSpc>
                <a:spcPct val="130000"/>
              </a:lnSpc>
            </a:pPr>
            <a:endParaRPr lang="zh-CN" altLang="en-US">
              <a:latin typeface="+mn-ea"/>
              <a:cs typeface="楷体" panose="02010609060101010101" charset="-122"/>
            </a:endParaRPr>
          </a:p>
          <a:p>
            <a:pPr>
              <a:lnSpc>
                <a:spcPct val="130000"/>
              </a:lnSpc>
            </a:pPr>
            <a:r>
              <a:rPr lang="zh-CN" altLang="en-US">
                <a:latin typeface="+mn-ea"/>
                <a:cs typeface="楷体" panose="02010609060101010101" charset="-122"/>
              </a:rPr>
              <a:t>式中：</a:t>
            </a:r>
            <a:endParaRPr lang="zh-CN" altLang="en-US">
              <a:latin typeface="+mn-ea"/>
              <a:cs typeface="楷体" panose="02010609060101010101" charset="-122"/>
            </a:endParaRPr>
          </a:p>
          <a:p>
            <a:pPr>
              <a:lnSpc>
                <a:spcPct val="130000"/>
              </a:lnSpc>
            </a:pPr>
            <a:r>
              <a:rPr lang="zh-CN" altLang="en-US">
                <a:latin typeface="+mn-ea"/>
                <a:cs typeface="楷体" panose="02010609060101010101" charset="-122"/>
              </a:rPr>
              <a:t>　　i——所求利率；</a:t>
            </a:r>
            <a:endParaRPr lang="zh-CN" altLang="en-US">
              <a:latin typeface="+mn-ea"/>
              <a:cs typeface="楷体" panose="02010609060101010101" charset="-122"/>
            </a:endParaRPr>
          </a:p>
          <a:p>
            <a:pPr>
              <a:lnSpc>
                <a:spcPct val="130000"/>
              </a:lnSpc>
            </a:pPr>
            <a:r>
              <a:rPr lang="zh-CN" altLang="en-US">
                <a:latin typeface="+mn-ea"/>
                <a:cs typeface="楷体" panose="02010609060101010101" charset="-122"/>
              </a:rPr>
              <a:t>　　B——对应的现值或终值系数；</a:t>
            </a:r>
            <a:endParaRPr lang="zh-CN" altLang="en-US">
              <a:latin typeface="+mn-ea"/>
              <a:cs typeface="楷体" panose="02010609060101010101" charset="-122"/>
            </a:endParaRPr>
          </a:p>
          <a:p>
            <a:pPr>
              <a:lnSpc>
                <a:spcPct val="130000"/>
              </a:lnSpc>
            </a:pPr>
            <a:r>
              <a:rPr lang="zh-CN" altLang="en-US">
                <a:latin typeface="+mn-ea"/>
                <a:cs typeface="楷体" panose="02010609060101010101" charset="-122"/>
              </a:rPr>
              <a:t>　　B</a:t>
            </a:r>
            <a:r>
              <a:rPr lang="zh-CN" altLang="en-US" baseline="-25000">
                <a:latin typeface="+mn-ea"/>
                <a:cs typeface="楷体" panose="02010609060101010101" charset="-122"/>
              </a:rPr>
              <a:t>1</a:t>
            </a:r>
            <a:r>
              <a:rPr lang="zh-CN" altLang="en-US">
                <a:latin typeface="+mn-ea"/>
                <a:cs typeface="楷体" panose="02010609060101010101" charset="-122"/>
              </a:rPr>
              <a:t>、B</a:t>
            </a:r>
            <a:r>
              <a:rPr lang="zh-CN" altLang="en-US" baseline="-25000">
                <a:latin typeface="+mn-ea"/>
                <a:cs typeface="楷体" panose="02010609060101010101" charset="-122"/>
              </a:rPr>
              <a:t>2</a:t>
            </a:r>
            <a:r>
              <a:rPr lang="zh-CN" altLang="en-US">
                <a:latin typeface="+mn-ea"/>
                <a:cs typeface="楷体" panose="02010609060101010101" charset="-122"/>
              </a:rPr>
              <a:t>——现值（或终值）系数表中与B相邻的系数；</a:t>
            </a:r>
            <a:endParaRPr lang="zh-CN" altLang="en-US">
              <a:latin typeface="+mn-ea"/>
              <a:cs typeface="楷体" panose="02010609060101010101" charset="-122"/>
            </a:endParaRPr>
          </a:p>
          <a:p>
            <a:pPr>
              <a:lnSpc>
                <a:spcPct val="130000"/>
              </a:lnSpc>
            </a:pPr>
            <a:r>
              <a:rPr lang="zh-CN" altLang="en-US">
                <a:latin typeface="+mn-ea"/>
                <a:cs typeface="楷体" panose="02010609060101010101" charset="-122"/>
              </a:rPr>
              <a:t>　　i</a:t>
            </a:r>
            <a:r>
              <a:rPr lang="zh-CN" altLang="en-US" baseline="-25000">
                <a:latin typeface="+mn-ea"/>
                <a:cs typeface="楷体" panose="02010609060101010101" charset="-122"/>
              </a:rPr>
              <a:t>1</a:t>
            </a:r>
            <a:r>
              <a:rPr lang="zh-CN" altLang="en-US">
                <a:latin typeface="+mn-ea"/>
                <a:cs typeface="楷体" panose="02010609060101010101" charset="-122"/>
              </a:rPr>
              <a:t>、i</a:t>
            </a:r>
            <a:r>
              <a:rPr lang="zh-CN" altLang="en-US" baseline="-25000">
                <a:latin typeface="+mn-ea"/>
                <a:cs typeface="楷体" panose="02010609060101010101" charset="-122"/>
              </a:rPr>
              <a:t>2</a:t>
            </a:r>
            <a:r>
              <a:rPr lang="zh-CN" altLang="en-US">
                <a:latin typeface="+mn-ea"/>
                <a:cs typeface="楷体" panose="02010609060101010101" charset="-122"/>
              </a:rPr>
              <a:t>——对应的利率。</a:t>
            </a:r>
            <a:endParaRPr lang="zh-CN" altLang="en-US">
              <a:latin typeface="+mn-ea"/>
              <a:cs typeface="楷体" panose="02010609060101010101" charset="-122"/>
            </a:endParaRPr>
          </a:p>
        </p:txBody>
      </p:sp>
      <p:pic>
        <p:nvPicPr>
          <p:cNvPr id="5" name="图片 4"/>
          <p:cNvPicPr>
            <a:picLocks noChangeAspect="1"/>
          </p:cNvPicPr>
          <p:nvPr>
            <p:custDataLst>
              <p:tags r:id="rId4"/>
            </p:custDataLst>
          </p:nvPr>
        </p:nvPicPr>
        <p:blipFill>
          <a:blip r:embed="rId5"/>
          <a:stretch>
            <a:fillRect/>
          </a:stretch>
        </p:blipFill>
        <p:spPr>
          <a:xfrm>
            <a:off x="2843530" y="2200275"/>
            <a:ext cx="3390900" cy="742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nvSpPr>
        <p:spPr>
          <a:xfrm>
            <a:off x="693420" y="633730"/>
            <a:ext cx="7756525" cy="3971290"/>
          </a:xfrm>
          <a:prstGeom prst="rect">
            <a:avLst/>
          </a:prstGeom>
          <a:noFill/>
        </p:spPr>
        <p:txBody>
          <a:bodyPr wrap="square" rtlCol="0" anchor="t">
            <a:noAutofit/>
          </a:bodyPr>
          <a:p>
            <a:pPr>
              <a:lnSpc>
                <a:spcPct val="130000"/>
              </a:lnSpc>
            </a:pPr>
            <a:r>
              <a:rPr lang="zh-CN" altLang="en-US">
                <a:latin typeface="+mn-ea"/>
                <a:cs typeface="+mn-ea"/>
              </a:rPr>
              <a:t>② 插值的利率计算。</a:t>
            </a:r>
            <a:endParaRPr lang="zh-CN" altLang="en-US">
              <a:latin typeface="+mn-ea"/>
              <a:cs typeface="+mn-ea"/>
            </a:endParaRPr>
          </a:p>
          <a:p>
            <a:pPr>
              <a:lnSpc>
                <a:spcPct val="130000"/>
              </a:lnSpc>
            </a:pPr>
            <a:r>
              <a:rPr lang="zh-CN" altLang="en-US">
                <a:solidFill>
                  <a:srgbClr val="00B0F0"/>
                </a:solidFill>
                <a:latin typeface="+mn-ea"/>
                <a:cs typeface="+mn-ea"/>
              </a:rPr>
              <a:t>　　●</a:t>
            </a:r>
            <a:r>
              <a:rPr lang="zh-CN" altLang="en-US">
                <a:latin typeface="+mn-ea"/>
                <a:cs typeface="+mn-ea"/>
              </a:rPr>
              <a:t>若已知复利现值（或终值）系数B及期数n，则可用复利现值（或终值）系数表找出与已知复利现值（或终值）系数上下相邻的两个系数及其对应利率，按插值法计算利率。</a:t>
            </a:r>
            <a:endParaRPr lang="zh-CN" altLang="en-US">
              <a:latin typeface="+mn-ea"/>
              <a:cs typeface="+mn-ea"/>
            </a:endParaRPr>
          </a:p>
          <a:p>
            <a:pPr>
              <a:lnSpc>
                <a:spcPct val="130000"/>
              </a:lnSpc>
            </a:pPr>
            <a:r>
              <a:rPr lang="zh-CN" altLang="en-US" sz="1400">
                <a:solidFill>
                  <a:srgbClr val="00B0F0"/>
                </a:solidFill>
                <a:latin typeface="楷体" panose="02010609060101010101" charset="-122"/>
                <a:ea typeface="楷体" panose="02010609060101010101" charset="-122"/>
                <a:cs typeface="楷体" panose="02010609060101010101" charset="-122"/>
              </a:rPr>
              <a:t>【情景1-13】</a:t>
            </a:r>
            <a:r>
              <a:rPr lang="zh-CN" altLang="en-US" sz="1400">
                <a:latin typeface="楷体" panose="02010609060101010101" charset="-122"/>
                <a:ea typeface="楷体" panose="02010609060101010101" charset="-122"/>
                <a:cs typeface="楷体" panose="02010609060101010101" charset="-122"/>
              </a:rPr>
              <a:t>某公司郑先生下岗获得60000 元现金补助，他决定趁现在还有劳动能力，先找工作糊口，将款项存起来。郑先生预计，如果20年后这笔款项连本带利达到240000元，那就可以解决自己的养老问题。银行存款的年利率为多少，郑先生的预计才能变成现实？</a:t>
            </a:r>
            <a:endParaRPr lang="zh-CN" altLang="en-US" sz="1400">
              <a:latin typeface="楷体" panose="02010609060101010101" charset="-122"/>
              <a:ea typeface="楷体" panose="02010609060101010101" charset="-122"/>
              <a:cs typeface="楷体" panose="02010609060101010101" charset="-122"/>
            </a:endParaRPr>
          </a:p>
          <a:p>
            <a:pPr algn="ctr">
              <a:lnSpc>
                <a:spcPct val="130000"/>
              </a:lnSpc>
            </a:pPr>
            <a:r>
              <a:rPr lang="zh-CN" altLang="en-US" sz="1400">
                <a:latin typeface="楷体" panose="02010609060101010101" charset="-122"/>
                <a:ea typeface="楷体" panose="02010609060101010101" charset="-122"/>
                <a:cs typeface="楷体" panose="02010609060101010101" charset="-122"/>
              </a:rPr>
              <a:t>60000×（F/P，i，20）=240000（元）</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（F/P ，i，20）=4，即（1＋i）</a:t>
            </a:r>
            <a:r>
              <a:rPr lang="zh-CN" altLang="en-US" sz="1400" baseline="30000">
                <a:latin typeface="楷体" panose="02010609060101010101" charset="-122"/>
                <a:ea typeface="楷体" panose="02010609060101010101" charset="-122"/>
                <a:cs typeface="楷体" panose="02010609060101010101" charset="-122"/>
              </a:rPr>
              <a:t>20</a:t>
            </a:r>
            <a:r>
              <a:rPr lang="zh-CN" altLang="en-US" sz="1400">
                <a:latin typeface="楷体" panose="02010609060101010101" charset="-122"/>
                <a:ea typeface="楷体" panose="02010609060101010101" charset="-122"/>
                <a:cs typeface="楷体" panose="02010609060101010101" charset="-122"/>
              </a:rPr>
              <a:t>=4。</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　　可采用逐次测试法（也称为试误法）计算：当i=7%时，（F/P ，7%，20）=3.869 7；</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当i=8% 时，（F/P，8%，20）=4.6610。</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　　因此，i在7% 和8%之间。</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endParaRPr lang="zh-CN" altLang="en-US" sz="1400">
              <a:latin typeface="楷体" panose="02010609060101010101" charset="-122"/>
              <a:ea typeface="楷体" panose="02010609060101010101" charset="-122"/>
              <a:cs typeface="楷体" panose="02010609060101010101" charset="-122"/>
            </a:endParaRPr>
          </a:p>
          <a:p>
            <a:pPr>
              <a:lnSpc>
                <a:spcPct val="130000"/>
              </a:lnSpc>
            </a:pPr>
            <a:endParaRPr lang="zh-CN" altLang="en-US" sz="1400">
              <a:solidFill>
                <a:schemeClr val="bg1"/>
              </a:solidFill>
              <a:latin typeface="楷体" panose="02010609060101010101" charset="-122"/>
              <a:ea typeface="楷体" panose="02010609060101010101" charset="-122"/>
              <a:cs typeface="楷体" panose="02010609060101010101" charset="-122"/>
            </a:endParaRPr>
          </a:p>
          <a:p>
            <a:pPr>
              <a:lnSpc>
                <a:spcPct val="130000"/>
              </a:lnSpc>
            </a:pPr>
            <a:r>
              <a:rPr lang="zh-CN" altLang="en-US" sz="1400">
                <a:solidFill>
                  <a:schemeClr val="bg1"/>
                </a:solidFill>
                <a:latin typeface="楷体" panose="02010609060101010101" charset="-122"/>
                <a:ea typeface="楷体" panose="02010609060101010101" charset="-122"/>
                <a:cs typeface="楷体" panose="02010609060101010101" charset="-122"/>
              </a:rPr>
              <a:t>如果银行存款年利率为7.16%，郑先生的预计就可以变成现实。</a:t>
            </a:r>
            <a:endParaRPr lang="zh-CN" altLang="en-US" sz="1400">
              <a:solidFill>
                <a:schemeClr val="bg1"/>
              </a:solidFill>
              <a:latin typeface="楷体" panose="02010609060101010101" charset="-122"/>
              <a:ea typeface="楷体" panose="02010609060101010101" charset="-122"/>
              <a:cs typeface="楷体" panose="02010609060101010101" charset="-122"/>
            </a:endParaRPr>
          </a:p>
        </p:txBody>
      </p:sp>
      <p:pic>
        <p:nvPicPr>
          <p:cNvPr id="6" name="图片 5"/>
          <p:cNvPicPr>
            <a:picLocks noChangeAspect="1"/>
          </p:cNvPicPr>
          <p:nvPr>
            <p:custDataLst>
              <p:tags r:id="rId4"/>
            </p:custDataLst>
          </p:nvPr>
        </p:nvPicPr>
        <p:blipFill>
          <a:blip r:embed="rId5"/>
          <a:stretch>
            <a:fillRect/>
          </a:stretch>
        </p:blipFill>
        <p:spPr>
          <a:xfrm>
            <a:off x="1224915" y="4371975"/>
            <a:ext cx="6694805" cy="530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custDataLst>
              <p:tags r:id="rId4"/>
            </p:custDataLst>
          </p:nvPr>
        </p:nvSpPr>
        <p:spPr>
          <a:xfrm>
            <a:off x="693420" y="633730"/>
            <a:ext cx="7756525" cy="3971290"/>
          </a:xfrm>
          <a:prstGeom prst="rect">
            <a:avLst/>
          </a:prstGeom>
          <a:noFill/>
        </p:spPr>
        <p:txBody>
          <a:bodyPr wrap="square" rtlCol="0" anchor="t">
            <a:noAutofit/>
          </a:bodyPr>
          <a:p>
            <a:pPr algn="just">
              <a:lnSpc>
                <a:spcPct val="130000"/>
              </a:lnSpc>
            </a:pPr>
            <a:r>
              <a:rPr lang="zh-CN" altLang="en-US">
                <a:solidFill>
                  <a:schemeClr val="tx2">
                    <a:lumMod val="60000"/>
                    <a:lumOff val="40000"/>
                  </a:schemeClr>
                </a:solidFill>
                <a:latin typeface="楷体" panose="02010609060101010101" charset="-122"/>
                <a:ea typeface="楷体" panose="02010609060101010101" charset="-122"/>
                <a:cs typeface="楷体" panose="02010609060101010101" charset="-122"/>
              </a:rPr>
              <a:t>【情景1-14】</a:t>
            </a:r>
            <a:r>
              <a:rPr lang="zh-CN" altLang="en-US">
                <a:latin typeface="楷体" panose="02010609060101010101" charset="-122"/>
                <a:ea typeface="楷体" panose="02010609060101010101" charset="-122"/>
                <a:cs typeface="楷体" panose="02010609060101010101" charset="-122"/>
              </a:rPr>
              <a:t>某公司张先生要在一个街道十字路口开办一个餐馆，于是找到十字路口的一家小卖部，提出要求承租该小卖部3 年。小卖部业主徐先生因小卖部受到附近超市的影响，生意惨淡，也愿意清盘让张先生开餐馆，但提出应一次支付3年的使用费30000元。张先生觉得现在一次性拿出30 000 元比较困难，因此请求缓期支付。徐先生同意3年后支付，但金额为50000元。如果银行贷款利率为4%，那么张先生3 年后付款是否合算？</a:t>
            </a:r>
            <a:endParaRPr lang="zh-CN" altLang="en-US">
              <a:latin typeface="楷体" panose="02010609060101010101" charset="-122"/>
              <a:ea typeface="楷体" panose="02010609060101010101" charset="-122"/>
              <a:cs typeface="楷体" panose="02010609060101010101" charset="-122"/>
            </a:endParaRPr>
          </a:p>
          <a:p>
            <a:pPr>
              <a:lnSpc>
                <a:spcPct val="130000"/>
              </a:lnSpc>
            </a:pPr>
            <a:r>
              <a:rPr lang="zh-CN" altLang="en-US">
                <a:latin typeface="楷体" panose="02010609060101010101" charset="-122"/>
                <a:ea typeface="楷体" panose="02010609060101010101" charset="-122"/>
                <a:cs typeface="楷体" panose="02010609060101010101" charset="-122"/>
              </a:rPr>
              <a:t>　　先算出张先生3 年后付款和现在付款金额之间的利息率，再同银行利率比较。若高于</a:t>
            </a:r>
            <a:endParaRPr lang="zh-CN" altLang="en-US">
              <a:latin typeface="楷体" panose="02010609060101010101" charset="-122"/>
              <a:ea typeface="楷体" panose="02010609060101010101" charset="-122"/>
              <a:cs typeface="楷体" panose="02010609060101010101" charset="-122"/>
            </a:endParaRPr>
          </a:p>
          <a:p>
            <a:pPr>
              <a:lnSpc>
                <a:spcPct val="130000"/>
              </a:lnSpc>
            </a:pPr>
            <a:r>
              <a:rPr lang="zh-CN" altLang="en-US">
                <a:latin typeface="楷体" panose="02010609060101010101" charset="-122"/>
                <a:ea typeface="楷体" panose="02010609060101010101" charset="-122"/>
                <a:cs typeface="楷体" panose="02010609060101010101" charset="-122"/>
              </a:rPr>
              <a:t>贷款利率，则应贷款，然后现在支付；若低于贷款利率，则应3 年后支付。</a:t>
            </a:r>
            <a:endParaRPr lang="zh-CN" altLang="en-US">
              <a:latin typeface="楷体" panose="02010609060101010101" charset="-122"/>
              <a:ea typeface="楷体" panose="02010609060101010101" charset="-122"/>
              <a:cs typeface="楷体" panose="02010609060101010101" charset="-122"/>
            </a:endParaRPr>
          </a:p>
          <a:p>
            <a:pPr>
              <a:lnSpc>
                <a:spcPct val="130000"/>
              </a:lnSpc>
            </a:pPr>
            <a:r>
              <a:rPr lang="zh-CN" altLang="en-US">
                <a:latin typeface="楷体" panose="02010609060101010101" charset="-122"/>
                <a:ea typeface="楷体" panose="02010609060101010101" charset="-122"/>
                <a:cs typeface="楷体" panose="02010609060101010101" charset="-122"/>
              </a:rPr>
              <a:t>　　设所求利率为i，则有</a:t>
            </a:r>
            <a:endParaRPr lang="zh-CN" altLang="en-US">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5"/>
            </p:custDataLst>
          </p:nvPr>
        </p:nvPicPr>
        <p:blipFill>
          <a:blip r:embed="rId6"/>
          <a:stretch>
            <a:fillRect/>
          </a:stretch>
        </p:blipFill>
        <p:spPr>
          <a:xfrm>
            <a:off x="3707765" y="3966845"/>
            <a:ext cx="2456815" cy="638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custDataLst>
              <p:tags r:id="rId4"/>
            </p:custDataLst>
          </p:nvPr>
        </p:nvSpPr>
        <p:spPr>
          <a:xfrm>
            <a:off x="693420" y="633730"/>
            <a:ext cx="7756525" cy="3971290"/>
          </a:xfrm>
          <a:prstGeom prst="rect">
            <a:avLst/>
          </a:prstGeom>
          <a:noFill/>
        </p:spPr>
        <p:txBody>
          <a:bodyPr wrap="square" rtlCol="0" anchor="t">
            <a:noAutofit/>
          </a:bodyPr>
          <a:p>
            <a:pPr algn="just">
              <a:lnSpc>
                <a:spcPct val="130000"/>
              </a:lnSpc>
            </a:pPr>
            <a:r>
              <a:rPr lang="zh-CN" altLang="en-US">
                <a:latin typeface="楷体" panose="02010609060101010101" charset="-122"/>
                <a:ea typeface="楷体" panose="02010609060101010101" charset="-122"/>
                <a:cs typeface="楷体" panose="02010609060101010101" charset="-122"/>
              </a:rPr>
              <a:t>　　设i=18%（计算结果保留两位小数），则（1＋i）</a:t>
            </a:r>
            <a:r>
              <a:rPr lang="zh-CN" altLang="en-US" baseline="30000">
                <a:latin typeface="楷体" panose="02010609060101010101" charset="-122"/>
                <a:ea typeface="楷体" panose="02010609060101010101" charset="-122"/>
                <a:cs typeface="楷体" panose="02010609060101010101" charset="-122"/>
              </a:rPr>
              <a:t>3</a:t>
            </a:r>
            <a:r>
              <a:rPr lang="zh-CN" altLang="en-US">
                <a:latin typeface="楷体" panose="02010609060101010101" charset="-122"/>
                <a:ea typeface="楷体" panose="02010609060101010101" charset="-122"/>
                <a:cs typeface="楷体" panose="02010609060101010101" charset="-122"/>
              </a:rPr>
              <a:t>≈1.64；</a:t>
            </a:r>
            <a:endParaRPr lang="zh-CN" altLang="en-US">
              <a:latin typeface="楷体" panose="02010609060101010101" charset="-122"/>
              <a:ea typeface="楷体" panose="02010609060101010101" charset="-122"/>
              <a:cs typeface="楷体" panose="02010609060101010101" charset="-122"/>
            </a:endParaRPr>
          </a:p>
          <a:p>
            <a:pPr algn="just">
              <a:lnSpc>
                <a:spcPct val="130000"/>
              </a:lnSpc>
            </a:pPr>
            <a:r>
              <a:rPr lang="zh-CN" altLang="en-US">
                <a:latin typeface="楷体" panose="02010609060101010101" charset="-122"/>
                <a:ea typeface="楷体" panose="02010609060101010101" charset="-122"/>
                <a:cs typeface="楷体" panose="02010609060101010101" charset="-122"/>
              </a:rPr>
              <a:t>　　设i=19%（计算结果保留两位小数），则（1＋i）</a:t>
            </a:r>
            <a:r>
              <a:rPr lang="zh-CN" altLang="en-US" baseline="30000">
                <a:latin typeface="楷体" panose="02010609060101010101" charset="-122"/>
                <a:ea typeface="楷体" panose="02010609060101010101" charset="-122"/>
                <a:cs typeface="楷体" panose="02010609060101010101" charset="-122"/>
              </a:rPr>
              <a:t>3</a:t>
            </a:r>
            <a:r>
              <a:rPr lang="zh-CN" altLang="en-US">
                <a:latin typeface="楷体" panose="02010609060101010101" charset="-122"/>
                <a:ea typeface="楷体" panose="02010609060101010101" charset="-122"/>
                <a:cs typeface="楷体" panose="02010609060101010101" charset="-122"/>
              </a:rPr>
              <a:t>≈1.69。</a:t>
            </a:r>
            <a:endParaRPr lang="zh-CN" altLang="en-US">
              <a:latin typeface="楷体" panose="02010609060101010101" charset="-122"/>
              <a:ea typeface="楷体" panose="02010609060101010101" charset="-122"/>
              <a:cs typeface="楷体" panose="02010609060101010101" charset="-122"/>
            </a:endParaRPr>
          </a:p>
          <a:p>
            <a:pPr algn="just">
              <a:lnSpc>
                <a:spcPct val="130000"/>
              </a:lnSpc>
            </a:pPr>
            <a:r>
              <a:rPr lang="zh-CN" altLang="en-US">
                <a:latin typeface="楷体" panose="02010609060101010101" charset="-122"/>
                <a:ea typeface="楷体" panose="02010609060101010101" charset="-122"/>
                <a:cs typeface="楷体" panose="02010609060101010101" charset="-122"/>
              </a:rPr>
              <a:t>　　因此，i在18%和19%之间，用插值法可求得i≈18.55%（计算结果保留两位小数）。</a:t>
            </a:r>
            <a:endParaRPr lang="zh-CN" altLang="en-US">
              <a:latin typeface="楷体" panose="02010609060101010101" charset="-122"/>
              <a:ea typeface="楷体" panose="02010609060101010101" charset="-122"/>
              <a:cs typeface="楷体" panose="02010609060101010101" charset="-122"/>
            </a:endParaRPr>
          </a:p>
          <a:p>
            <a:pPr algn="just">
              <a:lnSpc>
                <a:spcPct val="130000"/>
              </a:lnSpc>
            </a:pPr>
            <a:r>
              <a:rPr lang="zh-CN" altLang="en-US">
                <a:latin typeface="楷体" panose="02010609060101010101" charset="-122"/>
                <a:ea typeface="楷体" panose="02010609060101010101" charset="-122"/>
                <a:cs typeface="楷体" panose="02010609060101010101" charset="-122"/>
              </a:rPr>
              <a:t>　　从以上计算可以看出，徐先生目前的使用费30 000 元延期到年后支付则需要50000元，相当于年利率18.55%，远比银行贷款利率高，因此张先生3 年后支付这笔款项并不合算。</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nvSpPr>
        <p:spPr>
          <a:xfrm>
            <a:off x="693420" y="633730"/>
            <a:ext cx="7756525" cy="3971290"/>
          </a:xfrm>
          <a:prstGeom prst="rect">
            <a:avLst/>
          </a:prstGeom>
          <a:noFill/>
        </p:spPr>
        <p:txBody>
          <a:bodyPr wrap="square" rtlCol="0" anchor="t">
            <a:noAutofit/>
          </a:bodyPr>
          <a:p>
            <a:pPr>
              <a:lnSpc>
                <a:spcPct val="130000"/>
              </a:lnSpc>
            </a:pPr>
            <a:r>
              <a:rPr lang="zh-CN" altLang="en-US">
                <a:solidFill>
                  <a:srgbClr val="00B0F0"/>
                </a:solidFill>
                <a:latin typeface="+mn-ea"/>
                <a:cs typeface="+mn-ea"/>
              </a:rPr>
              <a:t>　　● </a:t>
            </a:r>
            <a:r>
              <a:rPr lang="zh-CN" altLang="en-US">
                <a:latin typeface="+mn-ea"/>
                <a:cs typeface="+mn-ea"/>
              </a:rPr>
              <a:t>若已知复利现值（或终值）系数B 及期数n，即可用“复利现值（或终值）系数表”找出与已知复利现值（或终值）系数上下相邻的两个系数及其对应利率，按插值法计算利率。</a:t>
            </a:r>
            <a:endParaRPr lang="zh-CN" altLang="en-US">
              <a:latin typeface="+mn-ea"/>
              <a:cs typeface="+mn-ea"/>
            </a:endParaRPr>
          </a:p>
          <a:p>
            <a:pPr>
              <a:lnSpc>
                <a:spcPct val="130000"/>
              </a:lnSpc>
            </a:pPr>
            <a:r>
              <a:rPr lang="zh-CN" altLang="en-US" sz="1400">
                <a:solidFill>
                  <a:srgbClr val="00B0F0"/>
                </a:solidFill>
                <a:latin typeface="楷体" panose="02010609060101010101" charset="-122"/>
                <a:ea typeface="楷体" panose="02010609060101010101" charset="-122"/>
                <a:cs typeface="楷体" panose="02010609060101010101" charset="-122"/>
              </a:rPr>
              <a:t>　　【情景1-15】</a:t>
            </a:r>
            <a:r>
              <a:rPr lang="zh-CN" altLang="en-US" sz="1400">
                <a:latin typeface="楷体" panose="02010609060101010101" charset="-122"/>
                <a:ea typeface="楷体" panose="02010609060101010101" charset="-122"/>
                <a:cs typeface="楷体" panose="02010609060101010101" charset="-122"/>
              </a:rPr>
              <a:t>沿用【情景1-14】，徐先生要求张先生不是3 年后一次支付，而是在每年年末支付12 000 元，那么张先生是现在一次付清合算，还是分三次付清合算？要回答这个问题，关键是比较分次付款的隐含利率和银行贷款利率的大小。分次付款对张先生来说就是一项年金，设其利率为i，则有</a:t>
            </a:r>
            <a:endParaRPr lang="zh-CN" altLang="en-US" sz="1400">
              <a:latin typeface="楷体" panose="02010609060101010101" charset="-122"/>
              <a:ea typeface="楷体" panose="02010609060101010101" charset="-122"/>
              <a:cs typeface="楷体" panose="02010609060101010101" charset="-122"/>
            </a:endParaRPr>
          </a:p>
          <a:p>
            <a:pPr algn="ctr">
              <a:lnSpc>
                <a:spcPct val="130000"/>
              </a:lnSpc>
            </a:pPr>
            <a:r>
              <a:rPr lang="zh-CN" altLang="en-US" sz="1400">
                <a:latin typeface="楷体" panose="02010609060101010101" charset="-122"/>
                <a:ea typeface="楷体" panose="02010609060101010101" charset="-122"/>
                <a:cs typeface="楷体" panose="02010609060101010101" charset="-122"/>
              </a:rPr>
              <a:t>30000=12000×（P/A ，i，3）</a:t>
            </a:r>
            <a:endParaRPr lang="zh-CN" altLang="en-US" sz="1400">
              <a:latin typeface="楷体" panose="02010609060101010101" charset="-122"/>
              <a:ea typeface="楷体" panose="02010609060101010101" charset="-122"/>
              <a:cs typeface="楷体" panose="02010609060101010101" charset="-122"/>
            </a:endParaRPr>
          </a:p>
          <a:p>
            <a:pPr algn="ctr">
              <a:lnSpc>
                <a:spcPct val="130000"/>
              </a:lnSpc>
            </a:pPr>
            <a:r>
              <a:rPr lang="zh-CN" altLang="en-US" sz="1400">
                <a:latin typeface="楷体" panose="02010609060101010101" charset="-122"/>
                <a:ea typeface="楷体" panose="02010609060101010101" charset="-122"/>
                <a:cs typeface="楷体" panose="02010609060101010101" charset="-122"/>
              </a:rPr>
              <a:t>（P/A ，i，3）=2.5</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当i=10%时，（P/A，10%，3）=2.4869</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当i=9%时，（P/A，9%，3）=2.5313</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r>
              <a:rPr lang="zh-CN" altLang="en-US" sz="1400">
                <a:latin typeface="楷体" panose="02010609060101010101" charset="-122"/>
                <a:ea typeface="楷体" panose="02010609060101010101" charset="-122"/>
                <a:cs typeface="楷体" panose="02010609060101010101" charset="-122"/>
              </a:rPr>
              <a:t>因此可以估计利率在9% 和10% 之间，用插值法可求得</a:t>
            </a:r>
            <a:endParaRPr lang="zh-CN" altLang="en-US" sz="1400">
              <a:latin typeface="楷体" panose="02010609060101010101" charset="-122"/>
              <a:ea typeface="楷体" panose="02010609060101010101" charset="-122"/>
              <a:cs typeface="楷体" panose="02010609060101010101" charset="-122"/>
            </a:endParaRPr>
          </a:p>
          <a:p>
            <a:pPr>
              <a:lnSpc>
                <a:spcPct val="130000"/>
              </a:lnSpc>
            </a:pPr>
            <a:endParaRPr lang="zh-CN" altLang="en-US" sz="1400">
              <a:solidFill>
                <a:schemeClr val="bg1"/>
              </a:solidFill>
              <a:latin typeface="楷体" panose="02010609060101010101" charset="-122"/>
              <a:ea typeface="楷体" panose="02010609060101010101" charset="-122"/>
              <a:cs typeface="楷体" panose="02010609060101010101" charset="-122"/>
            </a:endParaRPr>
          </a:p>
          <a:p>
            <a:pPr>
              <a:lnSpc>
                <a:spcPct val="130000"/>
              </a:lnSpc>
            </a:pPr>
            <a:endParaRPr lang="zh-CN" altLang="en-US" sz="1400">
              <a:solidFill>
                <a:schemeClr val="bg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nvSpPr>
        <p:spPr>
          <a:xfrm>
            <a:off x="693420" y="628015"/>
            <a:ext cx="7756525" cy="3971290"/>
          </a:xfrm>
          <a:prstGeom prst="rect">
            <a:avLst/>
          </a:prstGeom>
          <a:noFill/>
        </p:spPr>
        <p:txBody>
          <a:bodyPr wrap="square" rtlCol="0" anchor="t">
            <a:noAutofit/>
          </a:bodyPr>
          <a:p>
            <a:pPr>
              <a:lnSpc>
                <a:spcPct val="130000"/>
              </a:lnSpc>
            </a:pP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nSpc>
                <a:spcPct val="130000"/>
              </a:lnSpc>
            </a:pP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nSpc>
                <a:spcPct val="130000"/>
              </a:lnSpc>
            </a:pP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nSpc>
                <a:spcPct val="130000"/>
              </a:lnSpc>
            </a:pPr>
            <a:r>
              <a:rPr lang="zh-CN" altLang="en-US" sz="1400">
                <a:solidFill>
                  <a:schemeClr val="tx1"/>
                </a:solidFill>
                <a:latin typeface="楷体" panose="02010609060101010101" charset="-122"/>
                <a:ea typeface="楷体" panose="02010609060101010101" charset="-122"/>
                <a:cs typeface="楷体" panose="02010609060101010101" charset="-122"/>
              </a:rPr>
              <a:t>　　如果分三次付清，3 年支付款项的利率相当于9.7%，因此更合算的方式是张先生按5% 的利率贷款，现在一次付清。这个问题也可以从另一个角度去解释，也就是，如果张先生用贷款来支付现在的30000 元，其未来支付的贷款本利的终值是否超过每年12 000元年金的终值。</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nSpc>
                <a:spcPct val="130000"/>
              </a:lnSpc>
            </a:pPr>
            <a:r>
              <a:rPr lang="zh-CN" altLang="en-US" sz="1400">
                <a:solidFill>
                  <a:schemeClr val="tx1"/>
                </a:solidFill>
                <a:latin typeface="楷体" panose="02010609060101010101" charset="-122"/>
                <a:ea typeface="楷体" panose="02010609060101010101" charset="-122"/>
                <a:cs typeface="楷体" panose="02010609060101010101" charset="-122"/>
              </a:rPr>
              <a:t>　　现在贷款30000元，则3年后本利和为</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gn="ctr">
              <a:lnSpc>
                <a:spcPct val="130000"/>
              </a:lnSpc>
            </a:pPr>
            <a:r>
              <a:rPr lang="zh-CN" altLang="en-US" sz="1400">
                <a:solidFill>
                  <a:schemeClr val="tx1"/>
                </a:solidFill>
                <a:latin typeface="楷体" panose="02010609060101010101" charset="-122"/>
                <a:ea typeface="楷体" panose="02010609060101010101" charset="-122"/>
                <a:cs typeface="楷体" panose="02010609060101010101" charset="-122"/>
              </a:rPr>
              <a:t>　　30000×（1 ＋ 5%）³=30 000×1.157 625=34 728.75（元）</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nSpc>
                <a:spcPct val="130000"/>
              </a:lnSpc>
            </a:pPr>
            <a:r>
              <a:rPr lang="zh-CN" altLang="en-US" sz="1400">
                <a:solidFill>
                  <a:schemeClr val="tx1"/>
                </a:solidFill>
                <a:latin typeface="楷体" panose="02010609060101010101" charset="-122"/>
                <a:ea typeface="楷体" panose="02010609060101010101" charset="-122"/>
                <a:cs typeface="楷体" panose="02010609060101010101" charset="-122"/>
              </a:rPr>
              <a:t>　　每年支付12000元，则3年后本利和为</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gn="ctr">
              <a:lnSpc>
                <a:spcPct val="130000"/>
              </a:lnSpc>
            </a:pPr>
            <a:r>
              <a:rPr lang="zh-CN" altLang="en-US" sz="1400">
                <a:solidFill>
                  <a:schemeClr val="tx1"/>
                </a:solidFill>
                <a:latin typeface="楷体" panose="02010609060101010101" charset="-122"/>
                <a:ea typeface="楷体" panose="02010609060101010101" charset="-122"/>
                <a:cs typeface="楷体" panose="02010609060101010101" charset="-122"/>
              </a:rPr>
              <a:t>12000×（F/A ，5%，3）=12000×3.1525=37830（元）</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nSpc>
                <a:spcPct val="130000"/>
              </a:lnSpc>
            </a:pPr>
            <a:r>
              <a:rPr lang="zh-CN" altLang="en-US" sz="1400">
                <a:solidFill>
                  <a:schemeClr val="tx1"/>
                </a:solidFill>
                <a:latin typeface="楷体" panose="02010609060101010101" charset="-122"/>
                <a:ea typeface="楷体" panose="02010609060101010101" charset="-122"/>
                <a:cs typeface="楷体" panose="02010609060101010101" charset="-122"/>
              </a:rPr>
              <a:t>　　显然，年金的终值大于一次支付的终值。从这点看，张先生应一次支付而不是分三</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nSpc>
                <a:spcPct val="130000"/>
              </a:lnSpc>
            </a:pPr>
            <a:r>
              <a:rPr lang="zh-CN" altLang="en-US" sz="1400">
                <a:solidFill>
                  <a:schemeClr val="tx1"/>
                </a:solidFill>
                <a:latin typeface="楷体" panose="02010609060101010101" charset="-122"/>
                <a:ea typeface="楷体" panose="02010609060101010101" charset="-122"/>
                <a:cs typeface="楷体" panose="02010609060101010101" charset="-122"/>
              </a:rPr>
              <a:t>次支付。</a:t>
            </a:r>
            <a:endParaRPr lang="zh-CN" altLang="en-US" sz="1400">
              <a:solidFill>
                <a:schemeClr val="tx1"/>
              </a:solidFill>
              <a:latin typeface="楷体" panose="02010609060101010101" charset="-122"/>
              <a:ea typeface="楷体" panose="02010609060101010101" charset="-122"/>
              <a:cs typeface="楷体" panose="02010609060101010101" charset="-122"/>
            </a:endParaRPr>
          </a:p>
          <a:p>
            <a:pPr>
              <a:lnSpc>
                <a:spcPct val="130000"/>
              </a:lnSpc>
            </a:pPr>
            <a:r>
              <a:rPr lang="zh-CN" altLang="en-US" sz="1400">
                <a:solidFill>
                  <a:srgbClr val="00B0F0"/>
                </a:solidFill>
                <a:latin typeface="楷体" panose="02010609060101010101" charset="-122"/>
                <a:ea typeface="楷体" panose="02010609060101010101" charset="-122"/>
                <a:cs typeface="楷体" panose="02010609060101010101" charset="-122"/>
              </a:rPr>
              <a:t>　　</a:t>
            </a:r>
            <a:r>
              <a:rPr lang="zh-CN" altLang="en-US">
                <a:solidFill>
                  <a:srgbClr val="00B0F0"/>
                </a:solidFill>
                <a:latin typeface="+mn-ea"/>
                <a:cs typeface="+mn-ea"/>
              </a:rPr>
              <a:t>●</a:t>
            </a:r>
            <a:r>
              <a:rPr lang="zh-CN" altLang="en-US">
                <a:solidFill>
                  <a:schemeClr val="tx1"/>
                </a:solidFill>
                <a:latin typeface="+mn-ea"/>
                <a:cs typeface="+mn-ea"/>
              </a:rPr>
              <a:t>永续年金的利率可以通过公式</a:t>
            </a:r>
            <a:r>
              <a:rPr lang="zh-CN" altLang="en-US" sz="1400">
                <a:solidFill>
                  <a:schemeClr val="tx1"/>
                </a:solidFill>
                <a:latin typeface="楷体" panose="02010609060101010101" charset="-122"/>
                <a:ea typeface="楷体" panose="02010609060101010101" charset="-122"/>
                <a:cs typeface="楷体" panose="02010609060101010101" charset="-122"/>
              </a:rPr>
              <a:t>　　　</a:t>
            </a:r>
            <a:r>
              <a:rPr lang="zh-CN" altLang="en-US">
                <a:solidFill>
                  <a:schemeClr val="tx1"/>
                </a:solidFill>
                <a:latin typeface="+mn-ea"/>
                <a:cs typeface="楷体" panose="02010609060101010101" charset="-122"/>
              </a:rPr>
              <a:t>计算。</a:t>
            </a:r>
            <a:endParaRPr lang="zh-CN" altLang="en-US">
              <a:solidFill>
                <a:schemeClr val="tx1"/>
              </a:solidFill>
              <a:latin typeface="+mn-ea"/>
              <a:cs typeface="楷体" panose="02010609060101010101" charset="-122"/>
            </a:endParaRPr>
          </a:p>
        </p:txBody>
      </p:sp>
      <p:pic>
        <p:nvPicPr>
          <p:cNvPr id="5" name="图片 4"/>
          <p:cNvPicPr>
            <a:picLocks noChangeAspect="1"/>
          </p:cNvPicPr>
          <p:nvPr>
            <p:custDataLst>
              <p:tags r:id="rId4"/>
            </p:custDataLst>
          </p:nvPr>
        </p:nvPicPr>
        <p:blipFill>
          <a:blip r:embed="rId5"/>
          <a:stretch>
            <a:fillRect/>
          </a:stretch>
        </p:blipFill>
        <p:spPr>
          <a:xfrm>
            <a:off x="1799590" y="699770"/>
            <a:ext cx="5543550" cy="666750"/>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4559300" y="3997325"/>
            <a:ext cx="407670" cy="460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nvSpPr>
        <p:spPr>
          <a:xfrm>
            <a:off x="693420" y="628015"/>
            <a:ext cx="7756525" cy="3971290"/>
          </a:xfrm>
          <a:prstGeom prst="rect">
            <a:avLst/>
          </a:prstGeom>
          <a:noFill/>
        </p:spPr>
        <p:txBody>
          <a:bodyPr wrap="square" rtlCol="0" anchor="t">
            <a:noAutofit/>
          </a:bodyPr>
          <a:p>
            <a:pPr>
              <a:lnSpc>
                <a:spcPct val="130000"/>
              </a:lnSpc>
            </a:pPr>
            <a:r>
              <a:rPr lang="zh-CN" altLang="en-US" sz="1400">
                <a:solidFill>
                  <a:schemeClr val="tx1"/>
                </a:solidFill>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【情景1-16】</a:t>
            </a:r>
            <a:r>
              <a:rPr lang="zh-CN" altLang="en-US">
                <a:solidFill>
                  <a:schemeClr val="tx1"/>
                </a:solidFill>
                <a:latin typeface="楷体" panose="02010609060101010101" charset="-122"/>
                <a:ea typeface="楷体" panose="02010609060101010101" charset="-122"/>
                <a:cs typeface="楷体" panose="02010609060101010101" charset="-122"/>
              </a:rPr>
              <a:t>沿用【情景1-12】，吴先生存入1 000 000 元，奖励每年高考的文理科状元各10000 元，奖学金每年发放一次。银行存款年利率为多少时才可以设定成永久性奖励基金?</a:t>
            </a:r>
            <a:endParaRPr lang="zh-CN" altLang="en-US">
              <a:solidFill>
                <a:schemeClr val="tx1"/>
              </a:solidFill>
              <a:latin typeface="楷体" panose="02010609060101010101" charset="-122"/>
              <a:ea typeface="楷体" panose="02010609060101010101" charset="-122"/>
              <a:cs typeface="楷体" panose="02010609060101010101" charset="-122"/>
            </a:endParaRPr>
          </a:p>
          <a:p>
            <a:pPr>
              <a:lnSpc>
                <a:spcPct val="130000"/>
              </a:lnSpc>
            </a:pPr>
            <a:r>
              <a:rPr lang="zh-CN" altLang="en-US">
                <a:solidFill>
                  <a:schemeClr val="tx1"/>
                </a:solidFill>
                <a:latin typeface="楷体" panose="02010609060101010101" charset="-122"/>
                <a:ea typeface="楷体" panose="02010609060101010101" charset="-122"/>
                <a:cs typeface="楷体" panose="02010609060101010101" charset="-122"/>
              </a:rPr>
              <a:t>　　由于每年都要拿出20 000 元，因此奖学金的性质是一项永续年金，其现值应为1000000元，因此有</a:t>
            </a:r>
            <a:endParaRPr lang="zh-CN" altLang="en-US">
              <a:solidFill>
                <a:schemeClr val="tx1"/>
              </a:solidFill>
              <a:latin typeface="楷体" panose="02010609060101010101" charset="-122"/>
              <a:ea typeface="楷体" panose="02010609060101010101" charset="-122"/>
              <a:cs typeface="楷体" panose="02010609060101010101" charset="-122"/>
            </a:endParaRPr>
          </a:p>
          <a:p>
            <a:pPr algn="ctr">
              <a:lnSpc>
                <a:spcPct val="130000"/>
              </a:lnSpc>
            </a:pPr>
            <a:r>
              <a:rPr lang="zh-CN" altLang="en-US">
                <a:solidFill>
                  <a:schemeClr val="tx1"/>
                </a:solidFill>
                <a:latin typeface="楷体" panose="02010609060101010101" charset="-122"/>
                <a:ea typeface="楷体" panose="02010609060101010101" charset="-122"/>
                <a:cs typeface="楷体" panose="02010609060101010101" charset="-122"/>
              </a:rPr>
              <a:t>i=20000÷1000000×100%=2%</a:t>
            </a:r>
            <a:endParaRPr lang="zh-CN" altLang="en-US">
              <a:solidFill>
                <a:schemeClr val="tx1"/>
              </a:solidFill>
              <a:latin typeface="楷体" panose="02010609060101010101" charset="-122"/>
              <a:ea typeface="楷体" panose="02010609060101010101" charset="-122"/>
              <a:cs typeface="楷体" panose="02010609060101010101" charset="-122"/>
            </a:endParaRPr>
          </a:p>
          <a:p>
            <a:pPr>
              <a:lnSpc>
                <a:spcPct val="130000"/>
              </a:lnSpc>
            </a:pPr>
            <a:r>
              <a:rPr lang="zh-CN" altLang="en-US">
                <a:solidFill>
                  <a:schemeClr val="tx1"/>
                </a:solidFill>
                <a:latin typeface="楷体" panose="02010609060101010101" charset="-122"/>
                <a:ea typeface="楷体" panose="02010609060101010101" charset="-122"/>
                <a:cs typeface="楷体" panose="02010609060101010101" charset="-122"/>
              </a:rPr>
              <a:t>　　所以银行年利率为2%时才可以设定成永久性奖励基金。</a:t>
            </a:r>
            <a:endParaRPr lang="zh-CN" altLang="en-US">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p:cNvCxnSpPr/>
          <p:nvPr/>
        </p:nvCxnSpPr>
        <p:spPr>
          <a:xfrm flipV="1">
            <a:off x="6492906" y="4620826"/>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燕尾形 2"/>
          <p:cNvSpPr/>
          <p:nvPr/>
        </p:nvSpPr>
        <p:spPr>
          <a:xfrm>
            <a:off x="227230"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nvSpPr>
        <p:spPr>
          <a:xfrm>
            <a:off x="464428" y="150190"/>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椭圆 4"/>
          <p:cNvSpPr/>
          <p:nvPr/>
        </p:nvSpPr>
        <p:spPr>
          <a:xfrm rot="197558">
            <a:off x="4462428" y="940458"/>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C00000"/>
          </a:solidFill>
          <a:ln w="3175" cap="flat" cmpd="sng" algn="ctr">
            <a:solidFill>
              <a:schemeClr val="bg1">
                <a:lumMod val="75000"/>
              </a:schemeClr>
            </a:solidFill>
            <a:prstDash val="solid"/>
          </a:ln>
          <a:effectLst>
            <a:innerShdw blurRad="381000">
              <a:schemeClr val="bg1">
                <a:lumMod val="65000"/>
              </a:schemeClr>
            </a:inn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6" name="TextBox 75"/>
          <p:cNvSpPr txBox="1"/>
          <p:nvPr/>
        </p:nvSpPr>
        <p:spPr>
          <a:xfrm>
            <a:off x="1760220" y="708660"/>
            <a:ext cx="326009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defRPr/>
            </a:pPr>
            <a:r>
              <a:rPr lang="zh-CN" altLang="en-US" sz="12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需要业主对企业债务承担无限责任，当企业的损失超过业主最初对企业的投资时，需要用业主个人的其他财产偿债。</a:t>
            </a:r>
            <a:endParaRPr lang="zh-CN" altLang="en-US" sz="12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cxnSp>
        <p:nvCxnSpPr>
          <p:cNvPr id="7" name="直接连接符 6"/>
          <p:cNvCxnSpPr/>
          <p:nvPr/>
        </p:nvCxnSpPr>
        <p:spPr>
          <a:xfrm flipH="1">
            <a:off x="1831578" y="1619440"/>
            <a:ext cx="3389412"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194785" y="2704868"/>
            <a:ext cx="3336793" cy="882"/>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31578" y="3841447"/>
            <a:ext cx="3174061" cy="16431"/>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059832" y="4799400"/>
            <a:ext cx="3414819" cy="1"/>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6552253" y="1711882"/>
            <a:ext cx="1555950" cy="1517753"/>
            <a:chOff x="2821080" y="1860029"/>
            <a:chExt cx="3903324" cy="3807502"/>
          </a:xfrm>
        </p:grpSpPr>
        <p:grpSp>
          <p:nvGrpSpPr>
            <p:cNvPr id="12" name="组合 11"/>
            <p:cNvGrpSpPr/>
            <p:nvPr/>
          </p:nvGrpSpPr>
          <p:grpSpPr>
            <a:xfrm>
              <a:off x="2848131" y="1860029"/>
              <a:ext cx="3807502" cy="3807502"/>
              <a:chOff x="2848131" y="1860029"/>
              <a:chExt cx="3807502" cy="3807502"/>
            </a:xfrm>
          </p:grpSpPr>
          <p:sp>
            <p:nvSpPr>
              <p:cNvPr id="14" name="椭圆 1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椭圆 1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3" name="文本框 94"/>
            <p:cNvSpPr txBox="1"/>
            <p:nvPr/>
          </p:nvSpPr>
          <p:spPr>
            <a:xfrm>
              <a:off x="2821080" y="3013430"/>
              <a:ext cx="3903324" cy="1618477"/>
            </a:xfrm>
            <a:prstGeom prst="rect">
              <a:avLst/>
            </a:prstGeom>
            <a:noFill/>
          </p:spPr>
          <p:txBody>
            <a:bodyPr wrap="square" rtlCol="0">
              <a:spAutoFit/>
            </a:bodyPr>
            <a:lstStyle/>
            <a:p>
              <a:pPr algn="ctr"/>
              <a:r>
                <a:rPr lang="zh-CN" altLang="en-US">
                  <a:solidFill>
                    <a:srgbClr val="C00000"/>
                  </a:solidFill>
                  <a:latin typeface="华文中宋" panose="02010600040101010101" charset="-122"/>
                  <a:ea typeface="华文中宋" panose="02010600040101010101" charset="-122"/>
                  <a:cs typeface="华文中宋" panose="02010600040101010101" charset="-122"/>
                  <a:sym typeface="+mn-ea"/>
                </a:rPr>
                <a:t>个人独资企业的优点</a:t>
              </a:r>
              <a:endParaRPr lang="zh-CN" altLang="en-US" b="1" dirty="0">
                <a:solidFill>
                  <a:srgbClr val="C00000"/>
                </a:solidFill>
                <a:latin typeface="华文中宋" panose="02010600040101010101" charset="-122"/>
                <a:ea typeface="华文中宋" panose="02010600040101010101" charset="-122"/>
                <a:cs typeface="华文中宋" panose="02010600040101010101" charset="-122"/>
                <a:sym typeface="+mn-ea"/>
              </a:endParaRPr>
            </a:p>
          </p:txBody>
        </p:sp>
      </p:grpSp>
      <p:grpSp>
        <p:nvGrpSpPr>
          <p:cNvPr id="16" name="组合 15"/>
          <p:cNvGrpSpPr/>
          <p:nvPr/>
        </p:nvGrpSpPr>
        <p:grpSpPr>
          <a:xfrm>
            <a:off x="5281869" y="991483"/>
            <a:ext cx="642933" cy="642933"/>
            <a:chOff x="6962369" y="1155522"/>
            <a:chExt cx="928602" cy="928602"/>
          </a:xfrm>
        </p:grpSpPr>
        <p:grpSp>
          <p:nvGrpSpPr>
            <p:cNvPr id="17" name="组合 16"/>
            <p:cNvGrpSpPr/>
            <p:nvPr/>
          </p:nvGrpSpPr>
          <p:grpSpPr>
            <a:xfrm>
              <a:off x="6962369" y="1155522"/>
              <a:ext cx="928602" cy="928602"/>
              <a:chOff x="2848131" y="1860029"/>
              <a:chExt cx="3807502" cy="3807502"/>
            </a:xfrm>
          </p:grpSpPr>
          <p:sp>
            <p:nvSpPr>
              <p:cNvPr id="19" name="椭圆 1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0" name="椭圆 1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8" name="文本框 2"/>
            <p:cNvSpPr txBox="1"/>
            <p:nvPr/>
          </p:nvSpPr>
          <p:spPr>
            <a:xfrm>
              <a:off x="7108091" y="1353105"/>
              <a:ext cx="514450" cy="533434"/>
            </a:xfrm>
            <a:prstGeom prst="rect">
              <a:avLst/>
            </a:prstGeom>
            <a:noFill/>
          </p:spPr>
          <p:txBody>
            <a:bodyPr wrap="none" rtlCol="0">
              <a:spAutoFit/>
            </a:bodyPr>
            <a:lstStyle/>
            <a:p>
              <a:r>
                <a:rPr lang="en-US" altLang="zh-CN"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01</a:t>
              </a:r>
              <a:endParaRPr lang="zh-CN" altLang="en-US"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1" name="组合 20"/>
          <p:cNvGrpSpPr/>
          <p:nvPr/>
        </p:nvGrpSpPr>
        <p:grpSpPr>
          <a:xfrm>
            <a:off x="4593030" y="2061934"/>
            <a:ext cx="642933" cy="642933"/>
            <a:chOff x="6962369" y="1155522"/>
            <a:chExt cx="928602" cy="928602"/>
          </a:xfrm>
        </p:grpSpPr>
        <p:grpSp>
          <p:nvGrpSpPr>
            <p:cNvPr id="22" name="组合 21"/>
            <p:cNvGrpSpPr/>
            <p:nvPr/>
          </p:nvGrpSpPr>
          <p:grpSpPr>
            <a:xfrm>
              <a:off x="6962369" y="1155522"/>
              <a:ext cx="928602" cy="928602"/>
              <a:chOff x="2848131" y="1860029"/>
              <a:chExt cx="3807502" cy="3807502"/>
            </a:xfrm>
          </p:grpSpPr>
          <p:sp>
            <p:nvSpPr>
              <p:cNvPr id="24" name="椭圆 2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5" name="椭圆 2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3" name="文本框 124"/>
            <p:cNvSpPr txBox="1"/>
            <p:nvPr/>
          </p:nvSpPr>
          <p:spPr>
            <a:xfrm>
              <a:off x="7108091" y="1353105"/>
              <a:ext cx="618635" cy="533434"/>
            </a:xfrm>
            <a:prstGeom prst="rect">
              <a:avLst/>
            </a:prstGeom>
            <a:noFill/>
          </p:spPr>
          <p:txBody>
            <a:bodyPr wrap="none" rtlCol="0">
              <a:spAutoFit/>
            </a:bodyPr>
            <a:lstStyle/>
            <a:p>
              <a:r>
                <a:rPr lang="en-US" altLang="zh-CN"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02</a:t>
              </a:r>
              <a:endParaRPr lang="zh-CN" altLang="en-US"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26" name="组合 25"/>
          <p:cNvGrpSpPr/>
          <p:nvPr/>
        </p:nvGrpSpPr>
        <p:grpSpPr>
          <a:xfrm>
            <a:off x="4990660" y="3408120"/>
            <a:ext cx="642933" cy="642933"/>
            <a:chOff x="6962369" y="1155522"/>
            <a:chExt cx="928602" cy="928602"/>
          </a:xfrm>
        </p:grpSpPr>
        <p:grpSp>
          <p:nvGrpSpPr>
            <p:cNvPr id="27" name="组合 26"/>
            <p:cNvGrpSpPr/>
            <p:nvPr/>
          </p:nvGrpSpPr>
          <p:grpSpPr>
            <a:xfrm>
              <a:off x="6962369" y="1155522"/>
              <a:ext cx="928602" cy="928602"/>
              <a:chOff x="2848131" y="1860029"/>
              <a:chExt cx="3807502" cy="3807502"/>
            </a:xfrm>
          </p:grpSpPr>
          <p:sp>
            <p:nvSpPr>
              <p:cNvPr id="29" name="椭圆 2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0" name="椭圆 2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8" name="文本框 130"/>
            <p:cNvSpPr txBox="1"/>
            <p:nvPr/>
          </p:nvSpPr>
          <p:spPr>
            <a:xfrm>
              <a:off x="7108091" y="1353105"/>
              <a:ext cx="616321" cy="533434"/>
            </a:xfrm>
            <a:prstGeom prst="rect">
              <a:avLst/>
            </a:prstGeom>
            <a:noFill/>
          </p:spPr>
          <p:txBody>
            <a:bodyPr wrap="none" rtlCol="0">
              <a:spAutoFit/>
            </a:bodyPr>
            <a:lstStyle/>
            <a:p>
              <a:r>
                <a:rPr lang="en-US" altLang="zh-CN"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03</a:t>
              </a:r>
              <a:endParaRPr lang="zh-CN" altLang="en-US"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1" name="组合 30"/>
          <p:cNvGrpSpPr/>
          <p:nvPr/>
        </p:nvGrpSpPr>
        <p:grpSpPr>
          <a:xfrm>
            <a:off x="6374208" y="3977893"/>
            <a:ext cx="642933" cy="642933"/>
            <a:chOff x="6962369" y="1155522"/>
            <a:chExt cx="928602" cy="928602"/>
          </a:xfrm>
        </p:grpSpPr>
        <p:grpSp>
          <p:nvGrpSpPr>
            <p:cNvPr id="32" name="组合 31"/>
            <p:cNvGrpSpPr/>
            <p:nvPr/>
          </p:nvGrpSpPr>
          <p:grpSpPr>
            <a:xfrm>
              <a:off x="6962369" y="1155522"/>
              <a:ext cx="928602" cy="928602"/>
              <a:chOff x="2848131" y="1860029"/>
              <a:chExt cx="3807502" cy="3807502"/>
            </a:xfrm>
          </p:grpSpPr>
          <p:sp>
            <p:nvSpPr>
              <p:cNvPr id="34" name="椭圆 3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5" name="椭圆 3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3" name="文本框 136"/>
            <p:cNvSpPr txBox="1"/>
            <p:nvPr/>
          </p:nvSpPr>
          <p:spPr>
            <a:xfrm>
              <a:off x="7108091" y="1399149"/>
              <a:ext cx="651048" cy="533434"/>
            </a:xfrm>
            <a:prstGeom prst="rect">
              <a:avLst/>
            </a:prstGeom>
            <a:noFill/>
          </p:spPr>
          <p:txBody>
            <a:bodyPr wrap="none" rtlCol="0">
              <a:spAutoFit/>
            </a:bodyPr>
            <a:lstStyle/>
            <a:p>
              <a:r>
                <a:rPr lang="en-US" altLang="zh-CN"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04</a:t>
              </a:r>
              <a:endParaRPr lang="zh-CN" altLang="en-US" sz="1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7" name="TextBox 75"/>
          <p:cNvSpPr txBox="1"/>
          <p:nvPr/>
        </p:nvSpPr>
        <p:spPr>
          <a:xfrm>
            <a:off x="1195070" y="2345055"/>
            <a:ext cx="2895600" cy="414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难以从外部获得大量资金用于经营。</a:t>
            </a:r>
            <a:endParaRPr lang="zh-CN" altLang="en-US"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8" name="TextBox 75"/>
          <p:cNvSpPr txBox="1"/>
          <p:nvPr/>
        </p:nvSpPr>
        <p:spPr>
          <a:xfrm>
            <a:off x="1811020" y="3453130"/>
            <a:ext cx="3036570" cy="414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个人独资企业所有权的转移比较困难。</a:t>
            </a:r>
            <a:endParaRPr lang="zh-CN" altLang="en-US" sz="14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9" name="TextBox 75"/>
          <p:cNvSpPr txBox="1"/>
          <p:nvPr/>
        </p:nvSpPr>
        <p:spPr>
          <a:xfrm>
            <a:off x="2909570" y="4371975"/>
            <a:ext cx="364299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企业的生命有限，将随着业主的死亡而自动消亡。</a:t>
            </a:r>
            <a:endParaRPr lang="zh-CN" altLang="en-US" sz="1200" kern="0" dirty="0">
              <a:solidFill>
                <a:sysClr val="windowText" lastClr="000000">
                  <a:lumMod val="75000"/>
                  <a:lumOff val="2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40" name="TextBox 1"/>
          <p:cNvSpPr txBox="1"/>
          <p:nvPr>
            <p:custDataLst>
              <p:tags r:id="rId1"/>
            </p:custDataLst>
          </p:nvPr>
        </p:nvSpPr>
        <p:spPr>
          <a:xfrm>
            <a:off x="755650" y="68580"/>
            <a:ext cx="3973830" cy="46037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par>
                                <p:cTn id="41" presetID="53" presetClass="entr" presetSubtype="16"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2500"/>
                            </p:stCondLst>
                            <p:childTnLst>
                              <p:par>
                                <p:cTn id="47" presetID="22" presetClass="entr" presetSubtype="2"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right)">
                                      <p:cBhvr>
                                        <p:cTn id="49" dur="500"/>
                                        <p:tgtEl>
                                          <p:spTgt spid="7"/>
                                        </p:tgtEl>
                                      </p:cBhvr>
                                    </p:animEffect>
                                  </p:childTnLst>
                                </p:cTn>
                              </p:par>
                              <p:par>
                                <p:cTn id="50" presetID="22" presetClass="entr" presetSubtype="2"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right)">
                                      <p:cBhvr>
                                        <p:cTn id="52" dur="500"/>
                                        <p:tgtEl>
                                          <p:spTgt spid="8"/>
                                        </p:tgtEl>
                                      </p:cBhvr>
                                    </p:animEffect>
                                  </p:childTnLst>
                                </p:cTn>
                              </p:par>
                              <p:par>
                                <p:cTn id="53" presetID="22" presetClass="entr" presetSubtype="2" fill="hold"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right)">
                                      <p:cBhvr>
                                        <p:cTn id="55" dur="500"/>
                                        <p:tgtEl>
                                          <p:spTgt spid="9"/>
                                        </p:tgtEl>
                                      </p:cBhvr>
                                    </p:animEffect>
                                  </p:childTnLst>
                                </p:cTn>
                              </p:par>
                              <p:par>
                                <p:cTn id="56" presetID="22" presetClass="entr" presetSubtype="2"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right)">
                                      <p:cBhvr>
                                        <p:cTn id="58" dur="500"/>
                                        <p:tgtEl>
                                          <p:spTgt spid="10"/>
                                        </p:tgtEl>
                                      </p:cBhvr>
                                    </p:animEffect>
                                  </p:childTnLst>
                                </p:cTn>
                              </p:par>
                            </p:childTnLst>
                          </p:cTn>
                        </p:par>
                        <p:par>
                          <p:cTn id="59" fill="hold">
                            <p:stCondLst>
                              <p:cond delay="3000"/>
                            </p:stCondLst>
                            <p:childTnLst>
                              <p:par>
                                <p:cTn id="60" presetID="2" presetClass="entr" presetSubtype="8"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additive="base">
                                        <p:cTn id="62" dur="500" fill="hold"/>
                                        <p:tgtEl>
                                          <p:spTgt spid="6"/>
                                        </p:tgtEl>
                                        <p:attrNameLst>
                                          <p:attrName>ppt_x</p:attrName>
                                        </p:attrNameLst>
                                      </p:cBhvr>
                                      <p:tavLst>
                                        <p:tav tm="0">
                                          <p:val>
                                            <p:strVal val="0-#ppt_w/2"/>
                                          </p:val>
                                        </p:tav>
                                        <p:tav tm="100000">
                                          <p:val>
                                            <p:strVal val="#ppt_x"/>
                                          </p:val>
                                        </p:tav>
                                      </p:tavLst>
                                    </p:anim>
                                    <p:anim calcmode="lin" valueType="num">
                                      <p:cBhvr additive="base">
                                        <p:cTn id="63" dur="500" fill="hold"/>
                                        <p:tgtEl>
                                          <p:spTgt spid="6"/>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fill="hold"/>
                                        <p:tgtEl>
                                          <p:spTgt spid="37"/>
                                        </p:tgtEl>
                                        <p:attrNameLst>
                                          <p:attrName>ppt_x</p:attrName>
                                        </p:attrNameLst>
                                      </p:cBhvr>
                                      <p:tavLst>
                                        <p:tav tm="0">
                                          <p:val>
                                            <p:strVal val="0-#ppt_w/2"/>
                                          </p:val>
                                        </p:tav>
                                        <p:tav tm="100000">
                                          <p:val>
                                            <p:strVal val="#ppt_x"/>
                                          </p:val>
                                        </p:tav>
                                      </p:tavLst>
                                    </p:anim>
                                    <p:anim calcmode="lin" valueType="num">
                                      <p:cBhvr additive="base">
                                        <p:cTn id="67" dur="500" fill="hold"/>
                                        <p:tgtEl>
                                          <p:spTgt spid="37"/>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0-#ppt_w/2"/>
                                          </p:val>
                                        </p:tav>
                                        <p:tav tm="100000">
                                          <p:val>
                                            <p:strVal val="#ppt_x"/>
                                          </p:val>
                                        </p:tav>
                                      </p:tavLst>
                                    </p:anim>
                                    <p:anim calcmode="lin" valueType="num">
                                      <p:cBhvr additive="base">
                                        <p:cTn id="71" dur="500" fill="hold"/>
                                        <p:tgtEl>
                                          <p:spTgt spid="38"/>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0-#ppt_w/2"/>
                                          </p:val>
                                        </p:tav>
                                        <p:tav tm="100000">
                                          <p:val>
                                            <p:strVal val="#ppt_x"/>
                                          </p:val>
                                        </p:tav>
                                      </p:tavLst>
                                    </p:anim>
                                    <p:anim calcmode="lin" valueType="num">
                                      <p:cBhvr additive="base">
                                        <p:cTn id="75" dur="500" fill="hold"/>
                                        <p:tgtEl>
                                          <p:spTgt spid="39"/>
                                        </p:tgtEl>
                                        <p:attrNameLst>
                                          <p:attrName>ppt_y</p:attrName>
                                        </p:attrNameLst>
                                      </p:cBhvr>
                                      <p:tavLst>
                                        <p:tav tm="0">
                                          <p:val>
                                            <p:strVal val="#ppt_y"/>
                                          </p:val>
                                        </p:tav>
                                        <p:tav tm="100000">
                                          <p:val>
                                            <p:strVal val="#ppt_y"/>
                                          </p:val>
                                        </p:tav>
                                      </p:tavLst>
                                    </p:anim>
                                  </p:childTnLst>
                                </p:cTn>
                              </p:par>
                              <p:par>
                                <p:cTn id="76" presetID="12" presetClass="entr" presetSubtype="2"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p:tgtEl>
                                          <p:spTgt spid="40"/>
                                        </p:tgtEl>
                                        <p:attrNameLst>
                                          <p:attrName>ppt_x</p:attrName>
                                        </p:attrNameLst>
                                      </p:cBhvr>
                                      <p:tavLst>
                                        <p:tav tm="0">
                                          <p:val>
                                            <p:strVal val="#ppt_x+#ppt_w*1.125000"/>
                                          </p:val>
                                        </p:tav>
                                        <p:tav tm="100000">
                                          <p:val>
                                            <p:strVal val="#ppt_x"/>
                                          </p:val>
                                        </p:tav>
                                      </p:tavLst>
                                    </p:anim>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p:bldP spid="37" grpId="0"/>
      <p:bldP spid="38" grpId="0"/>
      <p:bldP spid="39" grpId="0"/>
      <p:bldP spid="4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917575"/>
            <a:ext cx="7839075" cy="3797935"/>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1）一年多次计息时的名义利率与实际利率。如果以年作为基本计息期单位，每年计算一次复利，这种情况下的实际利率就等于名义利率。如果按照短于一年的计息期计算复利，这种情况下的实际利率会高于名义利率。名义利率与实际利率的换算关系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式中：</a:t>
            </a:r>
            <a:endParaRPr lang="zh-CN" altLang="en-US">
              <a:latin typeface="+mn-ea"/>
              <a:cs typeface="+mn-ea"/>
            </a:endParaRPr>
          </a:p>
          <a:p>
            <a:pPr algn="just">
              <a:lnSpc>
                <a:spcPct val="120000"/>
              </a:lnSpc>
            </a:pPr>
            <a:r>
              <a:rPr lang="zh-CN" altLang="en-US">
                <a:latin typeface="+mn-ea"/>
                <a:cs typeface="+mn-ea"/>
              </a:rPr>
              <a:t>　　i——实际利率；</a:t>
            </a:r>
            <a:endParaRPr lang="zh-CN" altLang="en-US">
              <a:latin typeface="+mn-ea"/>
              <a:cs typeface="+mn-ea"/>
            </a:endParaRPr>
          </a:p>
          <a:p>
            <a:pPr algn="just">
              <a:lnSpc>
                <a:spcPct val="120000"/>
              </a:lnSpc>
            </a:pPr>
            <a:r>
              <a:rPr lang="zh-CN" altLang="en-US">
                <a:latin typeface="+mn-ea"/>
                <a:cs typeface="+mn-ea"/>
              </a:rPr>
              <a:t>　　r——名义利率；</a:t>
            </a:r>
            <a:endParaRPr lang="zh-CN" altLang="en-US">
              <a:latin typeface="+mn-ea"/>
              <a:cs typeface="+mn-ea"/>
            </a:endParaRPr>
          </a:p>
          <a:p>
            <a:pPr algn="just">
              <a:lnSpc>
                <a:spcPct val="120000"/>
              </a:lnSpc>
            </a:pPr>
            <a:r>
              <a:rPr lang="zh-CN" altLang="en-US">
                <a:latin typeface="+mn-ea"/>
                <a:cs typeface="+mn-ea"/>
              </a:rPr>
              <a:t>　　m——每年复利计息次数。</a:t>
            </a:r>
            <a:endParaRPr lang="zh-CN" altLang="en-US">
              <a:latin typeface="+mn-ea"/>
              <a:cs typeface="+mn-ea"/>
            </a:endParaRPr>
          </a:p>
          <a:p>
            <a:pPr algn="just">
              <a:lnSpc>
                <a:spcPct val="120000"/>
              </a:lnSpc>
            </a:pPr>
            <a:r>
              <a:rPr lang="zh-CN" altLang="en-US">
                <a:latin typeface="+mn-ea"/>
                <a:cs typeface="+mn-ea"/>
              </a:rPr>
              <a:t>　</a:t>
            </a:r>
            <a:r>
              <a:rPr lang="zh-CN" altLang="en-US">
                <a:solidFill>
                  <a:srgbClr val="00B0F0"/>
                </a:solidFill>
                <a:latin typeface="+mn-ea"/>
                <a:cs typeface="+mn-ea"/>
              </a:rPr>
              <a:t>　</a:t>
            </a:r>
            <a:r>
              <a:rPr lang="zh-CN" altLang="en-US">
                <a:solidFill>
                  <a:srgbClr val="00B0F0"/>
                </a:solidFill>
                <a:latin typeface="楷体" panose="02010609060101010101" charset="-122"/>
                <a:ea typeface="楷体" panose="02010609060101010101" charset="-122"/>
                <a:cs typeface="楷体" panose="02010609060101010101" charset="-122"/>
              </a:rPr>
              <a:t>【情景1-17】</a:t>
            </a:r>
            <a:r>
              <a:rPr lang="zh-CN" altLang="en-US">
                <a:latin typeface="楷体" panose="02010609060101010101" charset="-122"/>
                <a:ea typeface="楷体" panose="02010609060101010101" charset="-122"/>
                <a:cs typeface="楷体" panose="02010609060101010101" charset="-122"/>
              </a:rPr>
              <a:t>假设年利率为12%，按季复利计算，试求实际利率。</a:t>
            </a:r>
            <a:endParaRPr lang="zh-CN" altLang="en-US">
              <a:latin typeface="楷体" panose="02010609060101010101" charset="-122"/>
              <a:ea typeface="楷体" panose="02010609060101010101" charset="-122"/>
              <a:cs typeface="楷体" panose="02010609060101010101" charset="-122"/>
            </a:endParaRPr>
          </a:p>
        </p:txBody>
      </p:sp>
      <p:sp>
        <p:nvSpPr>
          <p:cNvPr id="8" name="文本框 7"/>
          <p:cNvSpPr txBox="1"/>
          <p:nvPr>
            <p:custDataLst>
              <p:tags r:id="rId5"/>
            </p:custDataLst>
          </p:nvPr>
        </p:nvSpPr>
        <p:spPr>
          <a:xfrm>
            <a:off x="611505" y="5638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名义利率与实际利率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9" name="图片 8"/>
          <p:cNvPicPr>
            <a:picLocks noChangeAspect="1"/>
          </p:cNvPicPr>
          <p:nvPr>
            <p:custDataLst>
              <p:tags r:id="rId6"/>
            </p:custDataLst>
          </p:nvPr>
        </p:nvPicPr>
        <p:blipFill>
          <a:blip r:embed="rId7"/>
          <a:stretch>
            <a:fillRect/>
          </a:stretch>
        </p:blipFill>
        <p:spPr>
          <a:xfrm>
            <a:off x="3419475" y="2343150"/>
            <a:ext cx="2362200" cy="457200"/>
          </a:xfrm>
          <a:prstGeom prst="rect">
            <a:avLst/>
          </a:prstGeom>
        </p:spPr>
      </p:pic>
      <p:pic>
        <p:nvPicPr>
          <p:cNvPr id="10" name="图片 9"/>
          <p:cNvPicPr>
            <a:picLocks noChangeAspect="1"/>
          </p:cNvPicPr>
          <p:nvPr>
            <p:custDataLst>
              <p:tags r:id="rId8"/>
            </p:custDataLst>
          </p:nvPr>
        </p:nvPicPr>
        <p:blipFill>
          <a:blip r:embed="rId9"/>
          <a:stretch>
            <a:fillRect/>
          </a:stretch>
        </p:blipFill>
        <p:spPr>
          <a:xfrm>
            <a:off x="1331595" y="4228465"/>
            <a:ext cx="6290310" cy="374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702310"/>
            <a:ext cx="7839075" cy="368681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2）通货膨胀情况下的名义利率与实际利率。名义利率是央行或其他提供资金借贷的机构所公布的未调整通货膨胀因素的利率，即利息（报酬）的货币额与本金的货币额的比率，其包括补偿通货膨胀（含通货紧缩）风险的利率。际利率指剔除通货膨胀率后储户或投资者得到利息回报的真实利率。</a:t>
            </a:r>
            <a:endParaRPr lang="zh-CN" altLang="en-US">
              <a:latin typeface="+mn-ea"/>
              <a:cs typeface="+mn-ea"/>
            </a:endParaRPr>
          </a:p>
          <a:p>
            <a:pPr algn="just">
              <a:lnSpc>
                <a:spcPct val="120000"/>
              </a:lnSpc>
            </a:pPr>
            <a:r>
              <a:rPr lang="zh-CN" altLang="en-US">
                <a:latin typeface="+mn-ea"/>
                <a:cs typeface="+mn-ea"/>
              </a:rPr>
              <a:t>　　名义利率与实际利率之间的关系为</a:t>
            </a:r>
            <a:endParaRPr lang="zh-CN" altLang="en-US">
              <a:latin typeface="+mn-ea"/>
              <a:cs typeface="+mn-ea"/>
            </a:endParaRPr>
          </a:p>
          <a:p>
            <a:pPr algn="just">
              <a:lnSpc>
                <a:spcPct val="120000"/>
              </a:lnSpc>
            </a:pPr>
            <a:r>
              <a:rPr lang="zh-CN" altLang="en-US">
                <a:latin typeface="+mn-ea"/>
                <a:cs typeface="+mn-ea"/>
              </a:rPr>
              <a:t>　　　　1＋名义利率=（1＋实际利率）×（1＋通货膨胀率）</a:t>
            </a:r>
            <a:endParaRPr lang="zh-CN" altLang="en-US">
              <a:latin typeface="+mn-ea"/>
              <a:cs typeface="+mn-ea"/>
            </a:endParaRPr>
          </a:p>
          <a:p>
            <a:pPr algn="just">
              <a:lnSpc>
                <a:spcPct val="120000"/>
              </a:lnSpc>
            </a:pPr>
            <a:r>
              <a:rPr lang="zh-CN" altLang="en-US">
                <a:latin typeface="+mn-ea"/>
                <a:cs typeface="+mn-ea"/>
              </a:rPr>
              <a:t>所以实际利率的计算公式为</a:t>
            </a:r>
            <a:endParaRPr lang="zh-CN" altLang="en-US">
              <a:latin typeface="+mn-ea"/>
              <a:cs typeface="+mn-ea"/>
            </a:endParaRPr>
          </a:p>
        </p:txBody>
      </p:sp>
      <p:pic>
        <p:nvPicPr>
          <p:cNvPr id="5" name="图片 4"/>
          <p:cNvPicPr>
            <a:picLocks noChangeAspect="1"/>
          </p:cNvPicPr>
          <p:nvPr>
            <p:custDataLst>
              <p:tags r:id="rId5"/>
            </p:custDataLst>
          </p:nvPr>
        </p:nvPicPr>
        <p:blipFill>
          <a:blip r:embed="rId6"/>
          <a:stretch>
            <a:fillRect/>
          </a:stretch>
        </p:blipFill>
        <p:spPr>
          <a:xfrm>
            <a:off x="2682875" y="3220720"/>
            <a:ext cx="3695700" cy="752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任务1.4 资金的时间价值</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752475" y="772160"/>
            <a:ext cx="7639685" cy="2416175"/>
          </a:xfrm>
          <a:prstGeom prst="rect">
            <a:avLst/>
          </a:prstGeom>
          <a:noFill/>
        </p:spPr>
        <p:txBody>
          <a:bodyPr wrap="square" rtlCol="0" anchor="t">
            <a:spAutoFit/>
          </a:bodyPr>
          <a:p>
            <a:pPr>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【情景1-18】</a:t>
            </a:r>
            <a:r>
              <a:rPr lang="zh-CN" altLang="en-US">
                <a:latin typeface="楷体" panose="02010609060101010101" charset="-122"/>
                <a:ea typeface="楷体" panose="02010609060101010101" charset="-122"/>
                <a:cs typeface="楷体" panose="02010609060101010101" charset="-122"/>
              </a:rPr>
              <a:t>2019 年，我国商业银行一年期存款年利率为3%，假设通胀率为2%，则实际利率为多少?</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如果通货膨胀率为4%，则</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p:txBody>
      </p:sp>
      <p:pic>
        <p:nvPicPr>
          <p:cNvPr id="6" name="图片 5"/>
          <p:cNvPicPr>
            <a:picLocks noChangeAspect="1"/>
          </p:cNvPicPr>
          <p:nvPr>
            <p:custDataLst>
              <p:tags r:id="rId4"/>
            </p:custDataLst>
          </p:nvPr>
        </p:nvPicPr>
        <p:blipFill>
          <a:blip r:embed="rId5"/>
          <a:stretch>
            <a:fillRect/>
          </a:stretch>
        </p:blipFill>
        <p:spPr>
          <a:xfrm>
            <a:off x="2699385" y="1527810"/>
            <a:ext cx="3952875" cy="857250"/>
          </a:xfrm>
          <a:prstGeom prst="rect">
            <a:avLst/>
          </a:prstGeom>
        </p:spPr>
      </p:pic>
      <p:pic>
        <p:nvPicPr>
          <p:cNvPr id="7" name="图片 6"/>
          <p:cNvPicPr>
            <a:picLocks noChangeAspect="1"/>
          </p:cNvPicPr>
          <p:nvPr>
            <p:custDataLst>
              <p:tags r:id="rId6"/>
            </p:custDataLst>
          </p:nvPr>
        </p:nvPicPr>
        <p:blipFill>
          <a:blip r:embed="rId7"/>
          <a:stretch>
            <a:fillRect/>
          </a:stretch>
        </p:blipFill>
        <p:spPr>
          <a:xfrm>
            <a:off x="2771775" y="3004185"/>
            <a:ext cx="3848100" cy="723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圆角矩形 9"/>
          <p:cNvSpPr/>
          <p:nvPr>
            <p:custDataLst>
              <p:tags r:id="rId4"/>
            </p:custDataLst>
          </p:nvPr>
        </p:nvSpPr>
        <p:spPr bwMode="auto">
          <a:xfrm>
            <a:off x="611505" y="628015"/>
            <a:ext cx="319087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子任务1.5.1 资产的收益</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文本框 7"/>
          <p:cNvSpPr txBox="1"/>
          <p:nvPr>
            <p:custDataLst>
              <p:tags r:id="rId5"/>
            </p:custDataLst>
          </p:nvPr>
        </p:nvSpPr>
        <p:spPr>
          <a:xfrm>
            <a:off x="611505" y="120967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资产收益概述</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752475" y="1564005"/>
            <a:ext cx="7659370" cy="1419860"/>
          </a:xfrm>
          <a:prstGeom prst="rect">
            <a:avLst/>
          </a:prstGeom>
          <a:noFill/>
        </p:spPr>
        <p:txBody>
          <a:bodyPr wrap="square" rtlCol="0" anchor="t">
            <a:spAutoFit/>
          </a:bodyPr>
          <a:p>
            <a:pPr>
              <a:lnSpc>
                <a:spcPct val="120000"/>
              </a:lnSpc>
            </a:pPr>
            <a:r>
              <a:rPr lang="zh-CN" altLang="en-US"/>
              <a:t>（1）收益的概念。资产的收益是指资产的价值在一定时期的增值。</a:t>
            </a:r>
            <a:endParaRPr lang="zh-CN" altLang="en-US"/>
          </a:p>
          <a:p>
            <a:pPr>
              <a:lnSpc>
                <a:spcPct val="120000"/>
              </a:lnSpc>
            </a:pPr>
            <a:r>
              <a:rPr lang="zh-CN" altLang="en-US"/>
              <a:t>（2）收益的表达。一般情况下，有两种表述资产收益的方式。</a:t>
            </a:r>
            <a:endParaRPr lang="zh-CN" altLang="en-US"/>
          </a:p>
          <a:p>
            <a:pPr>
              <a:lnSpc>
                <a:spcPct val="120000"/>
              </a:lnSpc>
            </a:pPr>
            <a:r>
              <a:rPr lang="zh-CN" altLang="en-US"/>
              <a:t>　　第一种方式是以金额来表示的，称为资产的收益额，通常以资产价值在一定期限内的增值量来表示。</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10" name="椭圆 609"/>
          <p:cNvSpPr/>
          <p:nvPr>
            <p:custDataLst>
              <p:tags r:id="rId4"/>
            </p:custDataLst>
          </p:nvPr>
        </p:nvSpPr>
        <p:spPr>
          <a:xfrm>
            <a:off x="2749418" y="745952"/>
            <a:ext cx="3652668" cy="3652668"/>
          </a:xfrm>
          <a:prstGeom prst="ellipse">
            <a:avLst/>
          </a:prstGeom>
          <a:gradFill>
            <a:gsLst>
              <a:gs pos="0">
                <a:schemeClr val="accent1">
                  <a:lumMod val="20000"/>
                  <a:lumOff val="80000"/>
                  <a:alpha val="0"/>
                </a:schemeClr>
              </a:gs>
              <a:gs pos="100000">
                <a:schemeClr val="accent1">
                  <a:lumMod val="20000"/>
                  <a:lumOff val="80000"/>
                  <a:alpha val="51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0">
              <a:cs typeface="微软雅黑" panose="020B0503020204020204" pitchFamily="34" charset="-122"/>
              <a:sym typeface="+mn-ea"/>
            </a:endParaRPr>
          </a:p>
        </p:txBody>
      </p:sp>
      <p:sp>
        <p:nvSpPr>
          <p:cNvPr id="609" name="椭圆 608"/>
          <p:cNvSpPr/>
          <p:nvPr>
            <p:custDataLst>
              <p:tags r:id="rId5"/>
            </p:custDataLst>
          </p:nvPr>
        </p:nvSpPr>
        <p:spPr>
          <a:xfrm>
            <a:off x="3626938" y="1623471"/>
            <a:ext cx="1897629" cy="1897629"/>
          </a:xfrm>
          <a:prstGeom prst="ellipse">
            <a:avLst/>
          </a:prstGeom>
          <a:solidFill>
            <a:schemeClr val="accent1">
              <a:lumMod val="20000"/>
              <a:lumOff val="80000"/>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0">
              <a:cs typeface="微软雅黑" panose="020B0503020204020204" pitchFamily="34" charset="-122"/>
              <a:sym typeface="+mn-ea"/>
            </a:endParaRPr>
          </a:p>
        </p:txBody>
      </p:sp>
      <p:sp>
        <p:nvSpPr>
          <p:cNvPr id="6" name="椭圆 5"/>
          <p:cNvSpPr/>
          <p:nvPr>
            <p:custDataLst>
              <p:tags r:id="rId6"/>
            </p:custDataLst>
          </p:nvPr>
        </p:nvSpPr>
        <p:spPr>
          <a:xfrm>
            <a:off x="3762559" y="1752124"/>
            <a:ext cx="1641083" cy="1641083"/>
          </a:xfrm>
          <a:prstGeom prst="ellipse">
            <a:avLst/>
          </a:prstGeom>
          <a:gradFill>
            <a:gsLst>
              <a:gs pos="100000">
                <a:schemeClr val="accent1"/>
              </a:gs>
              <a:gs pos="50000">
                <a:schemeClr val="accent1">
                  <a:lumMod val="80000"/>
                  <a:lumOff val="20000"/>
                </a:schemeClr>
              </a:gs>
              <a:gs pos="0">
                <a:schemeClr val="accent1">
                  <a:lumMod val="60000"/>
                  <a:lumOff val="40000"/>
                </a:schemeClr>
              </a:gs>
            </a:gsLst>
            <a:lin ang="16200000" scaled="0"/>
          </a:gradFill>
          <a:ln>
            <a:noFill/>
          </a:ln>
          <a:effectLst>
            <a:outerShdw blurRad="2159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690" b="1">
              <a:solidFill>
                <a:srgbClr val="FFFFFF"/>
              </a:solidFill>
              <a:latin typeface="+mj-ea"/>
              <a:ea typeface="+mj-ea"/>
              <a:cs typeface="微软雅黑" panose="020B0503020204020204" pitchFamily="34" charset="-122"/>
              <a:sym typeface="+mn-ea"/>
            </a:endParaRPr>
          </a:p>
        </p:txBody>
      </p:sp>
      <p:sp>
        <p:nvSpPr>
          <p:cNvPr id="585" name="椭圆 584"/>
          <p:cNvSpPr/>
          <p:nvPr>
            <p:custDataLst>
              <p:tags r:id="rId7"/>
            </p:custDataLst>
          </p:nvPr>
        </p:nvSpPr>
        <p:spPr>
          <a:xfrm>
            <a:off x="3125192" y="1121725"/>
            <a:ext cx="2901121" cy="2901657"/>
          </a:xfrm>
          <a:prstGeom prst="ellipse">
            <a:avLst/>
          </a:prstGeom>
          <a:noFill/>
          <a:ln>
            <a:solidFill>
              <a:schemeClr val="accent1"/>
            </a:soli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20">
              <a:cs typeface="微软雅黑" panose="020B0503020204020204" pitchFamily="34" charset="-122"/>
            </a:endParaRPr>
          </a:p>
        </p:txBody>
      </p:sp>
      <p:sp>
        <p:nvSpPr>
          <p:cNvPr id="592" name="弧形 591"/>
          <p:cNvSpPr/>
          <p:nvPr>
            <p:custDataLst>
              <p:tags r:id="rId8"/>
            </p:custDataLst>
          </p:nvPr>
        </p:nvSpPr>
        <p:spPr>
          <a:xfrm rot="14400000">
            <a:off x="3407156" y="1403690"/>
            <a:ext cx="2337729" cy="2337729"/>
          </a:xfrm>
          <a:prstGeom prst="arc">
            <a:avLst>
              <a:gd name="adj1" fmla="val 18745312"/>
              <a:gd name="adj2" fmla="val 5566165"/>
            </a:avLst>
          </a:prstGeom>
          <a:ln w="6350">
            <a:gradFill>
              <a:gsLst>
                <a:gs pos="0">
                  <a:schemeClr val="accent1">
                    <a:alpha val="0"/>
                  </a:schemeClr>
                </a:gs>
                <a:gs pos="60000">
                  <a:schemeClr val="accent1"/>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520">
              <a:cs typeface="微软雅黑" panose="020B0503020204020204" pitchFamily="34" charset="-122"/>
            </a:endParaRPr>
          </a:p>
        </p:txBody>
      </p:sp>
      <p:sp>
        <p:nvSpPr>
          <p:cNvPr id="587" name="椭圆 586"/>
          <p:cNvSpPr/>
          <p:nvPr>
            <p:custDataLst>
              <p:tags r:id="rId9"/>
            </p:custDataLst>
          </p:nvPr>
        </p:nvSpPr>
        <p:spPr>
          <a:xfrm>
            <a:off x="2889328" y="2206162"/>
            <a:ext cx="523188" cy="523188"/>
          </a:xfrm>
          <a:prstGeom prst="ellipse">
            <a:avLst/>
          </a:prstGeom>
          <a:gradFill>
            <a:gsLst>
              <a:gs pos="50000">
                <a:schemeClr val="accent1">
                  <a:lumMod val="80000"/>
                  <a:lumOff val="20000"/>
                </a:schemeClr>
              </a:gs>
              <a:gs pos="100000">
                <a:schemeClr val="accent1"/>
              </a:gs>
              <a:gs pos="0">
                <a:schemeClr val="accent1">
                  <a:lumMod val="60000"/>
                  <a:lumOff val="40000"/>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0">
              <a:cs typeface="微软雅黑" panose="020B0503020204020204" pitchFamily="34" charset="-122"/>
              <a:sym typeface="+mn-ea"/>
            </a:endParaRPr>
          </a:p>
        </p:txBody>
      </p:sp>
      <p:sp>
        <p:nvSpPr>
          <p:cNvPr id="588" name="椭圆 587"/>
          <p:cNvSpPr/>
          <p:nvPr>
            <p:custDataLst>
              <p:tags r:id="rId10"/>
            </p:custDataLst>
          </p:nvPr>
        </p:nvSpPr>
        <p:spPr>
          <a:xfrm>
            <a:off x="5747565" y="2232964"/>
            <a:ext cx="523188" cy="523188"/>
          </a:xfrm>
          <a:prstGeom prst="ellipse">
            <a:avLst/>
          </a:prstGeom>
          <a:gradFill>
            <a:gsLst>
              <a:gs pos="50000">
                <a:schemeClr val="accent1">
                  <a:lumMod val="80000"/>
                  <a:lumOff val="20000"/>
                </a:schemeClr>
              </a:gs>
              <a:gs pos="100000">
                <a:schemeClr val="accent1"/>
              </a:gs>
              <a:gs pos="0">
                <a:schemeClr val="accent1">
                  <a:lumMod val="60000"/>
                  <a:lumOff val="40000"/>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20">
              <a:cs typeface="微软雅黑" panose="020B0503020204020204" pitchFamily="34" charset="-122"/>
              <a:sym typeface="+mn-ea"/>
            </a:endParaRPr>
          </a:p>
        </p:txBody>
      </p:sp>
      <p:sp>
        <p:nvSpPr>
          <p:cNvPr id="7" name="弧形 6"/>
          <p:cNvSpPr/>
          <p:nvPr>
            <p:custDataLst>
              <p:tags r:id="rId11"/>
            </p:custDataLst>
          </p:nvPr>
        </p:nvSpPr>
        <p:spPr>
          <a:xfrm rot="4080000">
            <a:off x="3407692" y="1404226"/>
            <a:ext cx="2337729" cy="2337729"/>
          </a:xfrm>
          <a:prstGeom prst="arc">
            <a:avLst>
              <a:gd name="adj1" fmla="val 18745312"/>
              <a:gd name="adj2" fmla="val 5566165"/>
            </a:avLst>
          </a:prstGeom>
          <a:ln w="6350">
            <a:gradFill>
              <a:gsLst>
                <a:gs pos="0">
                  <a:schemeClr val="accent1">
                    <a:alpha val="0"/>
                  </a:schemeClr>
                </a:gs>
                <a:gs pos="60000">
                  <a:schemeClr val="accent1"/>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520">
              <a:cs typeface="微软雅黑" panose="020B0503020204020204" pitchFamily="34" charset="-122"/>
            </a:endParaRPr>
          </a:p>
        </p:txBody>
      </p:sp>
      <p:sp>
        <p:nvSpPr>
          <p:cNvPr id="13" name="矩形 12"/>
          <p:cNvSpPr/>
          <p:nvPr>
            <p:custDataLst>
              <p:tags r:id="rId12"/>
            </p:custDataLst>
          </p:nvPr>
        </p:nvSpPr>
        <p:spPr>
          <a:xfrm>
            <a:off x="3919087" y="2548164"/>
            <a:ext cx="1328340" cy="497458"/>
          </a:xfrm>
          <a:prstGeom prst="rect">
            <a:avLst/>
          </a:prstGeom>
          <a:noFill/>
        </p:spPr>
        <p:txBody>
          <a:bodyPr wrap="square" lIns="0" tIns="0" rIns="0" bIns="0" rtlCol="0" anchor="t" anchorCtr="0">
            <a:noAutofit/>
          </a:bodyPr>
          <a:lstStyle/>
          <a:p>
            <a:pPr algn="ctr">
              <a:spcBef>
                <a:spcPct val="0"/>
              </a:spcBef>
              <a:spcAft>
                <a:spcPct val="0"/>
              </a:spcAft>
            </a:pPr>
            <a:r>
              <a:rPr lang="zh-CN" altLang="en-US" sz="2025" b="1" dirty="0">
                <a:solidFill>
                  <a:schemeClr val="lt1">
                    <a:lumMod val="100000"/>
                  </a:schemeClr>
                </a:solidFill>
                <a:latin typeface="+mn-ea"/>
                <a:cs typeface="+mn-ea"/>
              </a:rPr>
              <a:t>增值量来源</a:t>
            </a:r>
            <a:endParaRPr lang="zh-CN" altLang="en-US" sz="2025" b="1" dirty="0">
              <a:solidFill>
                <a:schemeClr val="lt1">
                  <a:lumMod val="100000"/>
                </a:schemeClr>
              </a:solidFill>
              <a:latin typeface="+mn-ea"/>
              <a:cs typeface="+mn-ea"/>
            </a:endParaRPr>
          </a:p>
        </p:txBody>
      </p:sp>
      <p:sp>
        <p:nvSpPr>
          <p:cNvPr id="14" name="矩形 13"/>
          <p:cNvSpPr/>
          <p:nvPr>
            <p:custDataLst>
              <p:tags r:id="rId13"/>
            </p:custDataLst>
          </p:nvPr>
        </p:nvSpPr>
        <p:spPr>
          <a:xfrm>
            <a:off x="261620" y="2124075"/>
            <a:ext cx="2556510" cy="739775"/>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600" dirty="0">
                <a:solidFill>
                  <a:schemeClr val="tx1">
                    <a:lumMod val="85000"/>
                    <a:lumOff val="15000"/>
                  </a:schemeClr>
                </a:solidFill>
                <a:latin typeface="+mn-ea"/>
                <a:cs typeface="+mn-ea"/>
              </a:rPr>
              <a:t>一是，期限内资产的现金净收入。</a:t>
            </a:r>
            <a:endParaRPr lang="zh-CN" altLang="en-US" sz="1600" dirty="0">
              <a:solidFill>
                <a:schemeClr val="tx1">
                  <a:lumMod val="85000"/>
                  <a:lumOff val="15000"/>
                </a:schemeClr>
              </a:solidFill>
              <a:latin typeface="+mn-ea"/>
              <a:cs typeface="+mn-ea"/>
            </a:endParaRPr>
          </a:p>
        </p:txBody>
      </p:sp>
      <p:sp>
        <p:nvSpPr>
          <p:cNvPr id="15" name="矩形 14"/>
          <p:cNvSpPr/>
          <p:nvPr>
            <p:custDataLst>
              <p:tags r:id="rId14"/>
            </p:custDataLst>
          </p:nvPr>
        </p:nvSpPr>
        <p:spPr>
          <a:xfrm>
            <a:off x="6330079" y="1996086"/>
            <a:ext cx="2553759" cy="1215233"/>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solidFill>
                  <a:schemeClr val="tx1">
                    <a:lumMod val="85000"/>
                    <a:lumOff val="15000"/>
                  </a:schemeClr>
                </a:solidFill>
                <a:latin typeface="+mn-ea"/>
                <a:cs typeface="+mn-ea"/>
              </a:rPr>
              <a:t>二是，期末资产的价值（或市场价值）相对于期初价值（价格）的升值。</a:t>
            </a:r>
            <a:endParaRPr lang="zh-CN" altLang="en-US" sz="1600" dirty="0">
              <a:solidFill>
                <a:schemeClr val="tx1">
                  <a:lumMod val="85000"/>
                  <a:lumOff val="15000"/>
                </a:schemeClr>
              </a:solidFill>
              <a:latin typeface="+mn-ea"/>
              <a:cs typeface="+mn-ea"/>
            </a:endParaRPr>
          </a:p>
        </p:txBody>
      </p:sp>
      <p:sp>
        <p:nvSpPr>
          <p:cNvPr id="20" name="任意多边形: 形状 19"/>
          <p:cNvSpPr/>
          <p:nvPr>
            <p:custDataLst>
              <p:tags r:id="rId15"/>
            </p:custDataLst>
          </p:nvPr>
        </p:nvSpPr>
        <p:spPr>
          <a:xfrm>
            <a:off x="3039423" y="2356257"/>
            <a:ext cx="223048" cy="222628"/>
          </a:xfrm>
          <a:custGeom>
            <a:avLst/>
            <a:gdLst>
              <a:gd name="connsiteX0" fmla="*/ 152509 w 264219"/>
              <a:gd name="connsiteY0" fmla="*/ 149611 h 263722"/>
              <a:gd name="connsiteX1" fmla="*/ 230764 w 264219"/>
              <a:gd name="connsiteY1" fmla="*/ 149611 h 263722"/>
              <a:gd name="connsiteX2" fmla="*/ 249126 w 264219"/>
              <a:gd name="connsiteY2" fmla="*/ 167833 h 263722"/>
              <a:gd name="connsiteX3" fmla="*/ 249126 w 264219"/>
              <a:gd name="connsiteY3" fmla="*/ 245499 h 263722"/>
              <a:gd name="connsiteX4" fmla="*/ 230764 w 264219"/>
              <a:gd name="connsiteY4" fmla="*/ 263722 h 263722"/>
              <a:gd name="connsiteX5" fmla="*/ 152509 w 264219"/>
              <a:gd name="connsiteY5" fmla="*/ 263722 h 263722"/>
              <a:gd name="connsiteX6" fmla="*/ 134147 w 264219"/>
              <a:gd name="connsiteY6" fmla="*/ 245499 h 263722"/>
              <a:gd name="connsiteX7" fmla="*/ 134147 w 264219"/>
              <a:gd name="connsiteY7" fmla="*/ 167833 h 263722"/>
              <a:gd name="connsiteX8" fmla="*/ 152509 w 264219"/>
              <a:gd name="connsiteY8" fmla="*/ 149611 h 263722"/>
              <a:gd name="connsiteX9" fmla="*/ 18361 w 264219"/>
              <a:gd name="connsiteY9" fmla="*/ 149611 h 263722"/>
              <a:gd name="connsiteX10" fmla="*/ 96616 w 264219"/>
              <a:gd name="connsiteY10" fmla="*/ 149611 h 263722"/>
              <a:gd name="connsiteX11" fmla="*/ 114978 w 264219"/>
              <a:gd name="connsiteY11" fmla="*/ 167833 h 263722"/>
              <a:gd name="connsiteX12" fmla="*/ 114978 w 264219"/>
              <a:gd name="connsiteY12" fmla="*/ 245499 h 263722"/>
              <a:gd name="connsiteX13" fmla="*/ 96616 w 264219"/>
              <a:gd name="connsiteY13" fmla="*/ 263722 h 263722"/>
              <a:gd name="connsiteX14" fmla="*/ 18361 w 264219"/>
              <a:gd name="connsiteY14" fmla="*/ 263722 h 263722"/>
              <a:gd name="connsiteX15" fmla="*/ 0 w 264219"/>
              <a:gd name="connsiteY15" fmla="*/ 245499 h 263722"/>
              <a:gd name="connsiteX16" fmla="*/ 0 w 264219"/>
              <a:gd name="connsiteY16" fmla="*/ 167833 h 263722"/>
              <a:gd name="connsiteX17" fmla="*/ 18361 w 264219"/>
              <a:gd name="connsiteY17" fmla="*/ 149611 h 263722"/>
              <a:gd name="connsiteX18" fmla="*/ 193917 w 264219"/>
              <a:gd name="connsiteY18" fmla="*/ 43985 h 263722"/>
              <a:gd name="connsiteX19" fmla="*/ 167955 w 264219"/>
              <a:gd name="connsiteY19" fmla="*/ 69752 h 263722"/>
              <a:gd name="connsiteX20" fmla="*/ 193917 w 264219"/>
              <a:gd name="connsiteY20" fmla="*/ 95520 h 263722"/>
              <a:gd name="connsiteX21" fmla="*/ 219881 w 264219"/>
              <a:gd name="connsiteY21" fmla="*/ 69752 h 263722"/>
              <a:gd name="connsiteX22" fmla="*/ 18361 w 264219"/>
              <a:gd name="connsiteY22" fmla="*/ 16475 h 263722"/>
              <a:gd name="connsiteX23" fmla="*/ 96616 w 264219"/>
              <a:gd name="connsiteY23" fmla="*/ 16475 h 263722"/>
              <a:gd name="connsiteX24" fmla="*/ 114978 w 264219"/>
              <a:gd name="connsiteY24" fmla="*/ 34698 h 263722"/>
              <a:gd name="connsiteX25" fmla="*/ 114978 w 264219"/>
              <a:gd name="connsiteY25" fmla="*/ 112364 h 263722"/>
              <a:gd name="connsiteX26" fmla="*/ 96616 w 264219"/>
              <a:gd name="connsiteY26" fmla="*/ 130586 h 263722"/>
              <a:gd name="connsiteX27" fmla="*/ 18361 w 264219"/>
              <a:gd name="connsiteY27" fmla="*/ 130586 h 263722"/>
              <a:gd name="connsiteX28" fmla="*/ 0 w 264219"/>
              <a:gd name="connsiteY28" fmla="*/ 112364 h 263722"/>
              <a:gd name="connsiteX29" fmla="*/ 0 w 264219"/>
              <a:gd name="connsiteY29" fmla="*/ 34698 h 263722"/>
              <a:gd name="connsiteX30" fmla="*/ 18361 w 264219"/>
              <a:gd name="connsiteY30" fmla="*/ 16475 h 263722"/>
              <a:gd name="connsiteX31" fmla="*/ 193899 w 264219"/>
              <a:gd name="connsiteY31" fmla="*/ 0 h 263722"/>
              <a:gd name="connsiteX32" fmla="*/ 206880 w 264219"/>
              <a:gd name="connsiteY32" fmla="*/ 5335 h 263722"/>
              <a:gd name="connsiteX33" fmla="*/ 206898 w 264219"/>
              <a:gd name="connsiteY33" fmla="*/ 5335 h 263722"/>
              <a:gd name="connsiteX34" fmla="*/ 258843 w 264219"/>
              <a:gd name="connsiteY34" fmla="*/ 56869 h 263722"/>
              <a:gd name="connsiteX35" fmla="*/ 258843 w 264219"/>
              <a:gd name="connsiteY35" fmla="*/ 82636 h 263722"/>
              <a:gd name="connsiteX36" fmla="*/ 206898 w 264219"/>
              <a:gd name="connsiteY36" fmla="*/ 134188 h 263722"/>
              <a:gd name="connsiteX37" fmla="*/ 180936 w 264219"/>
              <a:gd name="connsiteY37" fmla="*/ 134188 h 263722"/>
              <a:gd name="connsiteX38" fmla="*/ 129010 w 264219"/>
              <a:gd name="connsiteY38" fmla="*/ 82636 h 263722"/>
              <a:gd name="connsiteX39" fmla="*/ 129010 w 264219"/>
              <a:gd name="connsiteY39" fmla="*/ 56869 h 263722"/>
              <a:gd name="connsiteX40" fmla="*/ 180918 w 264219"/>
              <a:gd name="connsiteY40" fmla="*/ 5335 h 263722"/>
              <a:gd name="connsiteX41" fmla="*/ 193899 w 264219"/>
              <a:gd name="connsiteY41" fmla="*/ 0 h 263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64219" h="263722">
                <a:moveTo>
                  <a:pt x="152509" y="149611"/>
                </a:moveTo>
                <a:lnTo>
                  <a:pt x="230764" y="149611"/>
                </a:lnTo>
                <a:cubicBezTo>
                  <a:pt x="240905" y="149611"/>
                  <a:pt x="249126" y="157769"/>
                  <a:pt x="249126" y="167833"/>
                </a:cubicBezTo>
                <a:lnTo>
                  <a:pt x="249126" y="245499"/>
                </a:lnTo>
                <a:cubicBezTo>
                  <a:pt x="249126" y="255564"/>
                  <a:pt x="240905" y="263722"/>
                  <a:pt x="230764" y="263722"/>
                </a:cubicBezTo>
                <a:lnTo>
                  <a:pt x="152509" y="263722"/>
                </a:lnTo>
                <a:cubicBezTo>
                  <a:pt x="142368" y="263722"/>
                  <a:pt x="134147" y="255564"/>
                  <a:pt x="134147" y="245499"/>
                </a:cubicBezTo>
                <a:lnTo>
                  <a:pt x="134147" y="167833"/>
                </a:lnTo>
                <a:cubicBezTo>
                  <a:pt x="134147" y="157769"/>
                  <a:pt x="142368" y="149611"/>
                  <a:pt x="152509" y="149611"/>
                </a:cubicBezTo>
                <a:close/>
                <a:moveTo>
                  <a:pt x="18361" y="149611"/>
                </a:moveTo>
                <a:lnTo>
                  <a:pt x="96616" y="149611"/>
                </a:lnTo>
                <a:cubicBezTo>
                  <a:pt x="106757" y="149611"/>
                  <a:pt x="114978" y="157769"/>
                  <a:pt x="114978" y="167833"/>
                </a:cubicBezTo>
                <a:lnTo>
                  <a:pt x="114978" y="245499"/>
                </a:lnTo>
                <a:cubicBezTo>
                  <a:pt x="114978" y="255564"/>
                  <a:pt x="106757" y="263722"/>
                  <a:pt x="96616" y="263722"/>
                </a:cubicBezTo>
                <a:lnTo>
                  <a:pt x="18361" y="263722"/>
                </a:lnTo>
                <a:cubicBezTo>
                  <a:pt x="8220" y="263722"/>
                  <a:pt x="0" y="255564"/>
                  <a:pt x="0" y="245499"/>
                </a:cubicBezTo>
                <a:lnTo>
                  <a:pt x="0" y="167833"/>
                </a:lnTo>
                <a:cubicBezTo>
                  <a:pt x="0" y="157769"/>
                  <a:pt x="8220" y="149611"/>
                  <a:pt x="18361" y="149611"/>
                </a:cubicBezTo>
                <a:close/>
                <a:moveTo>
                  <a:pt x="193917" y="43985"/>
                </a:moveTo>
                <a:lnTo>
                  <a:pt x="167955" y="69752"/>
                </a:lnTo>
                <a:lnTo>
                  <a:pt x="193917" y="95520"/>
                </a:lnTo>
                <a:lnTo>
                  <a:pt x="219881" y="69752"/>
                </a:lnTo>
                <a:close/>
                <a:moveTo>
                  <a:pt x="18361" y="16475"/>
                </a:moveTo>
                <a:lnTo>
                  <a:pt x="96616" y="16475"/>
                </a:lnTo>
                <a:cubicBezTo>
                  <a:pt x="106757" y="16475"/>
                  <a:pt x="114978" y="24634"/>
                  <a:pt x="114978" y="34698"/>
                </a:cubicBezTo>
                <a:lnTo>
                  <a:pt x="114978" y="112364"/>
                </a:lnTo>
                <a:cubicBezTo>
                  <a:pt x="114978" y="122427"/>
                  <a:pt x="106757" y="130586"/>
                  <a:pt x="96616" y="130586"/>
                </a:cubicBezTo>
                <a:lnTo>
                  <a:pt x="18361" y="130586"/>
                </a:lnTo>
                <a:cubicBezTo>
                  <a:pt x="8220" y="130586"/>
                  <a:pt x="0" y="122427"/>
                  <a:pt x="0" y="112364"/>
                </a:cubicBezTo>
                <a:lnTo>
                  <a:pt x="0" y="34698"/>
                </a:lnTo>
                <a:cubicBezTo>
                  <a:pt x="0" y="24634"/>
                  <a:pt x="8220" y="16475"/>
                  <a:pt x="18361" y="16475"/>
                </a:cubicBezTo>
                <a:close/>
                <a:moveTo>
                  <a:pt x="193899" y="0"/>
                </a:moveTo>
                <a:cubicBezTo>
                  <a:pt x="198597" y="0"/>
                  <a:pt x="203295" y="1778"/>
                  <a:pt x="206880" y="5335"/>
                </a:cubicBezTo>
                <a:lnTo>
                  <a:pt x="206898" y="5335"/>
                </a:lnTo>
                <a:lnTo>
                  <a:pt x="258843" y="56869"/>
                </a:lnTo>
                <a:cubicBezTo>
                  <a:pt x="266011" y="63985"/>
                  <a:pt x="266011" y="75520"/>
                  <a:pt x="258843" y="82636"/>
                </a:cubicBezTo>
                <a:lnTo>
                  <a:pt x="206898" y="134188"/>
                </a:lnTo>
                <a:cubicBezTo>
                  <a:pt x="199728" y="141302"/>
                  <a:pt x="188106" y="141302"/>
                  <a:pt x="180936" y="134188"/>
                </a:cubicBezTo>
                <a:lnTo>
                  <a:pt x="129010" y="82636"/>
                </a:lnTo>
                <a:cubicBezTo>
                  <a:pt x="121843" y="75520"/>
                  <a:pt x="121843" y="63985"/>
                  <a:pt x="129010" y="56869"/>
                </a:cubicBezTo>
                <a:lnTo>
                  <a:pt x="180918" y="5335"/>
                </a:lnTo>
                <a:cubicBezTo>
                  <a:pt x="184503" y="1778"/>
                  <a:pt x="189201" y="0"/>
                  <a:pt x="193899" y="0"/>
                </a:cubicBezTo>
                <a:close/>
              </a:path>
            </a:pathLst>
          </a:custGeom>
          <a:solidFill>
            <a:srgbClr val="FFFFFF"/>
          </a:solidFill>
          <a:ln w="9191" cap="flat">
            <a:noFill/>
            <a:prstDash val="solid"/>
            <a:miter/>
          </a:ln>
        </p:spPr>
        <p:txBody>
          <a:bodyPr rtlCol="0" anchor="ctr"/>
          <a:lstStyle/>
          <a:p>
            <a:endParaRPr lang="zh-CN" altLang="en-US" sz="1520"/>
          </a:p>
        </p:txBody>
      </p:sp>
      <p:sp>
        <p:nvSpPr>
          <p:cNvPr id="19" name="图片 8" descr="343439383331313b343532303032303bb8f6c8cbd0c5cfa2"/>
          <p:cNvSpPr/>
          <p:nvPr>
            <p:custDataLst>
              <p:tags r:id="rId16"/>
            </p:custDataLst>
          </p:nvPr>
        </p:nvSpPr>
        <p:spPr>
          <a:xfrm>
            <a:off x="5903557" y="2388956"/>
            <a:ext cx="211656" cy="211740"/>
          </a:xfrm>
          <a:custGeom>
            <a:avLst/>
            <a:gdLst>
              <a:gd name="connsiteX0" fmla="*/ 227788 w 250724"/>
              <a:gd name="connsiteY0" fmla="*/ 114 h 250824"/>
              <a:gd name="connsiteX1" fmla="*/ 183305 w 250724"/>
              <a:gd name="connsiteY1" fmla="*/ 114 h 250824"/>
              <a:gd name="connsiteX2" fmla="*/ 182091 w 250724"/>
              <a:gd name="connsiteY2" fmla="*/ 114 h 250824"/>
              <a:gd name="connsiteX3" fmla="*/ 39340 w 250724"/>
              <a:gd name="connsiteY3" fmla="*/ 519 h 250824"/>
              <a:gd name="connsiteX4" fmla="*/ 16694 w 250724"/>
              <a:gd name="connsiteY4" fmla="*/ 23211 h 250824"/>
              <a:gd name="connsiteX5" fmla="*/ 16694 w 250724"/>
              <a:gd name="connsiteY5" fmla="*/ 57249 h 250824"/>
              <a:gd name="connsiteX6" fmla="*/ 42575 w 250724"/>
              <a:gd name="connsiteY6" fmla="*/ 57249 h 250824"/>
              <a:gd name="connsiteX7" fmla="*/ 51068 w 250724"/>
              <a:gd name="connsiteY7" fmla="*/ 65758 h 250824"/>
              <a:gd name="connsiteX8" fmla="*/ 51068 w 250724"/>
              <a:gd name="connsiteY8" fmla="*/ 71431 h 250824"/>
              <a:gd name="connsiteX9" fmla="*/ 42575 w 250724"/>
              <a:gd name="connsiteY9" fmla="*/ 79940 h 250824"/>
              <a:gd name="connsiteX10" fmla="*/ 39745 w 250724"/>
              <a:gd name="connsiteY10" fmla="*/ 79940 h 250824"/>
              <a:gd name="connsiteX11" fmla="*/ 39745 w 250724"/>
              <a:gd name="connsiteY11" fmla="*/ 77104 h 250824"/>
              <a:gd name="connsiteX12" fmla="*/ 31252 w 250724"/>
              <a:gd name="connsiteY12" fmla="*/ 68595 h 250824"/>
              <a:gd name="connsiteX13" fmla="*/ 7797 w 250724"/>
              <a:gd name="connsiteY13" fmla="*/ 68595 h 250824"/>
              <a:gd name="connsiteX14" fmla="*/ 518 w 250724"/>
              <a:gd name="connsiteY14" fmla="*/ 74268 h 250824"/>
              <a:gd name="connsiteX15" fmla="*/ 114 w 250724"/>
              <a:gd name="connsiteY15" fmla="*/ 77104 h 250824"/>
              <a:gd name="connsiteX16" fmla="*/ 114 w 250724"/>
              <a:gd name="connsiteY16" fmla="*/ 82777 h 250824"/>
              <a:gd name="connsiteX17" fmla="*/ 8606 w 250724"/>
              <a:gd name="connsiteY17" fmla="*/ 91286 h 250824"/>
              <a:gd name="connsiteX18" fmla="*/ 17099 w 250724"/>
              <a:gd name="connsiteY18" fmla="*/ 91286 h 250824"/>
              <a:gd name="connsiteX19" fmla="*/ 17099 w 250724"/>
              <a:gd name="connsiteY19" fmla="*/ 154094 h 250824"/>
              <a:gd name="connsiteX20" fmla="*/ 42980 w 250724"/>
              <a:gd name="connsiteY20" fmla="*/ 154094 h 250824"/>
              <a:gd name="connsiteX21" fmla="*/ 51472 w 250724"/>
              <a:gd name="connsiteY21" fmla="*/ 162604 h 250824"/>
              <a:gd name="connsiteX22" fmla="*/ 51472 w 250724"/>
              <a:gd name="connsiteY22" fmla="*/ 168276 h 250824"/>
              <a:gd name="connsiteX23" fmla="*/ 42980 w 250724"/>
              <a:gd name="connsiteY23" fmla="*/ 176786 h 250824"/>
              <a:gd name="connsiteX24" fmla="*/ 40149 w 250724"/>
              <a:gd name="connsiteY24" fmla="*/ 176786 h 250824"/>
              <a:gd name="connsiteX25" fmla="*/ 40149 w 250724"/>
              <a:gd name="connsiteY25" fmla="*/ 174355 h 250824"/>
              <a:gd name="connsiteX26" fmla="*/ 31657 w 250724"/>
              <a:gd name="connsiteY26" fmla="*/ 165845 h 250824"/>
              <a:gd name="connsiteX27" fmla="*/ 8202 w 250724"/>
              <a:gd name="connsiteY27" fmla="*/ 165845 h 250824"/>
              <a:gd name="connsiteX28" fmla="*/ 923 w 250724"/>
              <a:gd name="connsiteY28" fmla="*/ 171518 h 250824"/>
              <a:gd name="connsiteX29" fmla="*/ 518 w 250724"/>
              <a:gd name="connsiteY29" fmla="*/ 174355 h 250824"/>
              <a:gd name="connsiteX30" fmla="*/ 518 w 250724"/>
              <a:gd name="connsiteY30" fmla="*/ 180027 h 250824"/>
              <a:gd name="connsiteX31" fmla="*/ 9011 w 250724"/>
              <a:gd name="connsiteY31" fmla="*/ 188537 h 250824"/>
              <a:gd name="connsiteX32" fmla="*/ 17503 w 250724"/>
              <a:gd name="connsiteY32" fmla="*/ 188537 h 250824"/>
              <a:gd name="connsiteX33" fmla="*/ 17503 w 250724"/>
              <a:gd name="connsiteY33" fmla="*/ 228248 h 250824"/>
              <a:gd name="connsiteX34" fmla="*/ 40149 w 250724"/>
              <a:gd name="connsiteY34" fmla="*/ 250939 h 250824"/>
              <a:gd name="connsiteX35" fmla="*/ 228192 w 250724"/>
              <a:gd name="connsiteY35" fmla="*/ 250939 h 250824"/>
              <a:gd name="connsiteX36" fmla="*/ 250838 w 250724"/>
              <a:gd name="connsiteY36" fmla="*/ 228248 h 250824"/>
              <a:gd name="connsiteX37" fmla="*/ 250838 w 250724"/>
              <a:gd name="connsiteY37" fmla="*/ 22806 h 250824"/>
              <a:gd name="connsiteX38" fmla="*/ 227788 w 250724"/>
              <a:gd name="connsiteY38" fmla="*/ 114 h 250824"/>
              <a:gd name="connsiteX39" fmla="*/ 211208 w 250724"/>
              <a:gd name="connsiteY39" fmla="*/ 185700 h 250824"/>
              <a:gd name="connsiteX40" fmla="*/ 210804 w 250724"/>
              <a:gd name="connsiteY40" fmla="*/ 186916 h 250824"/>
              <a:gd name="connsiteX41" fmla="*/ 208377 w 250724"/>
              <a:gd name="connsiteY41" fmla="*/ 189752 h 250824"/>
              <a:gd name="connsiteX42" fmla="*/ 205951 w 250724"/>
              <a:gd name="connsiteY42" fmla="*/ 190968 h 250824"/>
              <a:gd name="connsiteX43" fmla="*/ 204333 w 250724"/>
              <a:gd name="connsiteY43" fmla="*/ 191373 h 250824"/>
              <a:gd name="connsiteX44" fmla="*/ 82206 w 250724"/>
              <a:gd name="connsiteY44" fmla="*/ 191373 h 250824"/>
              <a:gd name="connsiteX45" fmla="*/ 79375 w 250724"/>
              <a:gd name="connsiteY45" fmla="*/ 190157 h 250824"/>
              <a:gd name="connsiteX46" fmla="*/ 77353 w 250724"/>
              <a:gd name="connsiteY46" fmla="*/ 187321 h 250824"/>
              <a:gd name="connsiteX47" fmla="*/ 76949 w 250724"/>
              <a:gd name="connsiteY47" fmla="*/ 186105 h 250824"/>
              <a:gd name="connsiteX48" fmla="*/ 76949 w 250724"/>
              <a:gd name="connsiteY48" fmla="*/ 174760 h 250824"/>
              <a:gd name="connsiteX49" fmla="*/ 76949 w 250724"/>
              <a:gd name="connsiteY49" fmla="*/ 174355 h 250824"/>
              <a:gd name="connsiteX50" fmla="*/ 77353 w 250724"/>
              <a:gd name="connsiteY50" fmla="*/ 173949 h 250824"/>
              <a:gd name="connsiteX51" fmla="*/ 101617 w 250724"/>
              <a:gd name="connsiteY51" fmla="*/ 157336 h 250824"/>
              <a:gd name="connsiteX52" fmla="*/ 125476 w 250724"/>
              <a:gd name="connsiteY52" fmla="*/ 139912 h 250824"/>
              <a:gd name="connsiteX53" fmla="*/ 125476 w 250724"/>
              <a:gd name="connsiteY53" fmla="*/ 137480 h 250824"/>
              <a:gd name="connsiteX54" fmla="*/ 124263 w 250724"/>
              <a:gd name="connsiteY54" fmla="*/ 134644 h 250824"/>
              <a:gd name="connsiteX55" fmla="*/ 111323 w 250724"/>
              <a:gd name="connsiteY55" fmla="*/ 101822 h 250824"/>
              <a:gd name="connsiteX56" fmla="*/ 144078 w 250724"/>
              <a:gd name="connsiteY56" fmla="*/ 60490 h 250824"/>
              <a:gd name="connsiteX57" fmla="*/ 176834 w 250724"/>
              <a:gd name="connsiteY57" fmla="*/ 101822 h 250824"/>
              <a:gd name="connsiteX58" fmla="*/ 163893 w 250724"/>
              <a:gd name="connsiteY58" fmla="*/ 134644 h 250824"/>
              <a:gd name="connsiteX59" fmla="*/ 162681 w 250724"/>
              <a:gd name="connsiteY59" fmla="*/ 137480 h 250824"/>
              <a:gd name="connsiteX60" fmla="*/ 162681 w 250724"/>
              <a:gd name="connsiteY60" fmla="*/ 139912 h 250824"/>
              <a:gd name="connsiteX61" fmla="*/ 186540 w 250724"/>
              <a:gd name="connsiteY61" fmla="*/ 157336 h 250824"/>
              <a:gd name="connsiteX62" fmla="*/ 210804 w 250724"/>
              <a:gd name="connsiteY62" fmla="*/ 173949 h 250824"/>
              <a:gd name="connsiteX63" fmla="*/ 211208 w 250724"/>
              <a:gd name="connsiteY63" fmla="*/ 174355 h 250824"/>
              <a:gd name="connsiteX64" fmla="*/ 211208 w 250724"/>
              <a:gd name="connsiteY64" fmla="*/ 174760 h 250824"/>
              <a:gd name="connsiteX65" fmla="*/ 211208 w 250724"/>
              <a:gd name="connsiteY65" fmla="*/ 185700 h 25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50724" h="250824">
                <a:moveTo>
                  <a:pt x="227788" y="114"/>
                </a:moveTo>
                <a:lnTo>
                  <a:pt x="183305" y="114"/>
                </a:lnTo>
                <a:lnTo>
                  <a:pt x="182091" y="114"/>
                </a:lnTo>
                <a:lnTo>
                  <a:pt x="39340" y="519"/>
                </a:lnTo>
                <a:cubicBezTo>
                  <a:pt x="26804" y="519"/>
                  <a:pt x="16694" y="10649"/>
                  <a:pt x="16694" y="23211"/>
                </a:cubicBezTo>
                <a:lnTo>
                  <a:pt x="16694" y="57249"/>
                </a:lnTo>
                <a:lnTo>
                  <a:pt x="42575" y="57249"/>
                </a:lnTo>
                <a:cubicBezTo>
                  <a:pt x="47428" y="57249"/>
                  <a:pt x="51068" y="60896"/>
                  <a:pt x="51068" y="65758"/>
                </a:cubicBezTo>
                <a:lnTo>
                  <a:pt x="51068" y="71431"/>
                </a:lnTo>
                <a:cubicBezTo>
                  <a:pt x="51068" y="76294"/>
                  <a:pt x="47428" y="79940"/>
                  <a:pt x="42575" y="79940"/>
                </a:cubicBezTo>
                <a:lnTo>
                  <a:pt x="39745" y="79940"/>
                </a:lnTo>
                <a:lnTo>
                  <a:pt x="39745" y="77104"/>
                </a:lnTo>
                <a:cubicBezTo>
                  <a:pt x="39745" y="72241"/>
                  <a:pt x="36105" y="68595"/>
                  <a:pt x="31252" y="68595"/>
                </a:cubicBezTo>
                <a:lnTo>
                  <a:pt x="7797" y="68595"/>
                </a:lnTo>
                <a:cubicBezTo>
                  <a:pt x="4562" y="69000"/>
                  <a:pt x="1732" y="71026"/>
                  <a:pt x="518" y="74268"/>
                </a:cubicBezTo>
                <a:cubicBezTo>
                  <a:pt x="114" y="75078"/>
                  <a:pt x="114" y="76294"/>
                  <a:pt x="114" y="77104"/>
                </a:cubicBezTo>
                <a:lnTo>
                  <a:pt x="114" y="82777"/>
                </a:lnTo>
                <a:cubicBezTo>
                  <a:pt x="114" y="87639"/>
                  <a:pt x="3754" y="91286"/>
                  <a:pt x="8606" y="91286"/>
                </a:cubicBezTo>
                <a:lnTo>
                  <a:pt x="17099" y="91286"/>
                </a:lnTo>
                <a:lnTo>
                  <a:pt x="17099" y="154094"/>
                </a:lnTo>
                <a:lnTo>
                  <a:pt x="42980" y="154094"/>
                </a:lnTo>
                <a:cubicBezTo>
                  <a:pt x="47832" y="154094"/>
                  <a:pt x="51472" y="157741"/>
                  <a:pt x="51472" y="162604"/>
                </a:cubicBezTo>
                <a:lnTo>
                  <a:pt x="51472" y="168276"/>
                </a:lnTo>
                <a:cubicBezTo>
                  <a:pt x="51472" y="173139"/>
                  <a:pt x="47832" y="176786"/>
                  <a:pt x="42980" y="176786"/>
                </a:cubicBezTo>
                <a:lnTo>
                  <a:pt x="40149" y="176786"/>
                </a:lnTo>
                <a:lnTo>
                  <a:pt x="40149" y="174355"/>
                </a:lnTo>
                <a:cubicBezTo>
                  <a:pt x="40149" y="169492"/>
                  <a:pt x="36509" y="165845"/>
                  <a:pt x="31657" y="165845"/>
                </a:cubicBezTo>
                <a:lnTo>
                  <a:pt x="8202" y="165845"/>
                </a:lnTo>
                <a:cubicBezTo>
                  <a:pt x="4967" y="166250"/>
                  <a:pt x="2136" y="168276"/>
                  <a:pt x="923" y="171518"/>
                </a:cubicBezTo>
                <a:cubicBezTo>
                  <a:pt x="518" y="172328"/>
                  <a:pt x="518" y="173544"/>
                  <a:pt x="518" y="174355"/>
                </a:cubicBezTo>
                <a:lnTo>
                  <a:pt x="518" y="180027"/>
                </a:lnTo>
                <a:cubicBezTo>
                  <a:pt x="518" y="184890"/>
                  <a:pt x="4158" y="188537"/>
                  <a:pt x="9011" y="188537"/>
                </a:cubicBezTo>
                <a:lnTo>
                  <a:pt x="17503" y="188537"/>
                </a:lnTo>
                <a:lnTo>
                  <a:pt x="17503" y="228248"/>
                </a:lnTo>
                <a:cubicBezTo>
                  <a:pt x="17503" y="240809"/>
                  <a:pt x="27613" y="250939"/>
                  <a:pt x="40149" y="250939"/>
                </a:cubicBezTo>
                <a:lnTo>
                  <a:pt x="228192" y="250939"/>
                </a:lnTo>
                <a:cubicBezTo>
                  <a:pt x="240728" y="250939"/>
                  <a:pt x="250838" y="240809"/>
                  <a:pt x="250838" y="228248"/>
                </a:cubicBezTo>
                <a:lnTo>
                  <a:pt x="250838" y="22806"/>
                </a:lnTo>
                <a:cubicBezTo>
                  <a:pt x="250434" y="10244"/>
                  <a:pt x="240324" y="114"/>
                  <a:pt x="227788" y="114"/>
                </a:cubicBezTo>
                <a:moveTo>
                  <a:pt x="211208" y="185700"/>
                </a:moveTo>
                <a:cubicBezTo>
                  <a:pt x="211208" y="185700"/>
                  <a:pt x="210804" y="186511"/>
                  <a:pt x="210804" y="186916"/>
                </a:cubicBezTo>
                <a:cubicBezTo>
                  <a:pt x="210399" y="187727"/>
                  <a:pt x="209186" y="188942"/>
                  <a:pt x="208377" y="189752"/>
                </a:cubicBezTo>
                <a:lnTo>
                  <a:pt x="205951" y="190968"/>
                </a:lnTo>
                <a:lnTo>
                  <a:pt x="204333" y="191373"/>
                </a:lnTo>
                <a:lnTo>
                  <a:pt x="82206" y="191373"/>
                </a:lnTo>
                <a:cubicBezTo>
                  <a:pt x="81397" y="190968"/>
                  <a:pt x="80184" y="190563"/>
                  <a:pt x="79375" y="190157"/>
                </a:cubicBezTo>
                <a:cubicBezTo>
                  <a:pt x="78566" y="189752"/>
                  <a:pt x="77758" y="188537"/>
                  <a:pt x="77353" y="187321"/>
                </a:cubicBezTo>
                <a:cubicBezTo>
                  <a:pt x="77353" y="186916"/>
                  <a:pt x="76949" y="186105"/>
                  <a:pt x="76949" y="186105"/>
                </a:cubicBezTo>
                <a:cubicBezTo>
                  <a:pt x="76545" y="185700"/>
                  <a:pt x="75331" y="180433"/>
                  <a:pt x="76949" y="174760"/>
                </a:cubicBezTo>
                <a:lnTo>
                  <a:pt x="76949" y="174355"/>
                </a:lnTo>
                <a:lnTo>
                  <a:pt x="77353" y="173949"/>
                </a:lnTo>
                <a:cubicBezTo>
                  <a:pt x="81397" y="168682"/>
                  <a:pt x="91103" y="163009"/>
                  <a:pt x="101617" y="157336"/>
                </a:cubicBezTo>
                <a:cubicBezTo>
                  <a:pt x="111323" y="152068"/>
                  <a:pt x="125476" y="143963"/>
                  <a:pt x="125476" y="139912"/>
                </a:cubicBezTo>
                <a:lnTo>
                  <a:pt x="125476" y="137480"/>
                </a:lnTo>
                <a:cubicBezTo>
                  <a:pt x="125476" y="136265"/>
                  <a:pt x="125072" y="135454"/>
                  <a:pt x="124263" y="134644"/>
                </a:cubicBezTo>
                <a:cubicBezTo>
                  <a:pt x="115770" y="126134"/>
                  <a:pt x="111323" y="114383"/>
                  <a:pt x="111323" y="101822"/>
                </a:cubicBezTo>
                <a:cubicBezTo>
                  <a:pt x="111323" y="81561"/>
                  <a:pt x="115366" y="60490"/>
                  <a:pt x="144078" y="60490"/>
                </a:cubicBezTo>
                <a:cubicBezTo>
                  <a:pt x="172791" y="60490"/>
                  <a:pt x="176834" y="81156"/>
                  <a:pt x="176834" y="101822"/>
                </a:cubicBezTo>
                <a:cubicBezTo>
                  <a:pt x="176834" y="114383"/>
                  <a:pt x="172386" y="126134"/>
                  <a:pt x="163893" y="134644"/>
                </a:cubicBezTo>
                <a:cubicBezTo>
                  <a:pt x="163085" y="135454"/>
                  <a:pt x="162681" y="136265"/>
                  <a:pt x="162681" y="137480"/>
                </a:cubicBezTo>
                <a:lnTo>
                  <a:pt x="162681" y="139912"/>
                </a:lnTo>
                <a:cubicBezTo>
                  <a:pt x="162681" y="143963"/>
                  <a:pt x="177238" y="152068"/>
                  <a:pt x="186540" y="157336"/>
                </a:cubicBezTo>
                <a:cubicBezTo>
                  <a:pt x="197054" y="163009"/>
                  <a:pt x="206759" y="168682"/>
                  <a:pt x="210804" y="173949"/>
                </a:cubicBezTo>
                <a:lnTo>
                  <a:pt x="211208" y="174355"/>
                </a:lnTo>
                <a:lnTo>
                  <a:pt x="211208" y="174760"/>
                </a:lnTo>
                <a:cubicBezTo>
                  <a:pt x="213230" y="180027"/>
                  <a:pt x="211612" y="185295"/>
                  <a:pt x="211208" y="185700"/>
                </a:cubicBezTo>
              </a:path>
            </a:pathLst>
          </a:custGeom>
          <a:solidFill>
            <a:srgbClr val="FFFFFF"/>
          </a:solidFill>
          <a:ln w="8847" cap="flat">
            <a:noFill/>
            <a:prstDash val="solid"/>
            <a:miter/>
          </a:ln>
        </p:spPr>
        <p:txBody>
          <a:bodyPr rtlCol="0" anchor="ctr"/>
          <a:lstStyle/>
          <a:p>
            <a:endParaRPr lang="zh-CN" altLang="en-US" sz="1520"/>
          </a:p>
        </p:txBody>
      </p:sp>
      <p:sp>
        <p:nvSpPr>
          <p:cNvPr id="21" name="图片 1" descr="343439383331313b343532303032373bbfcdbba7b5b5b0b8"/>
          <p:cNvSpPr/>
          <p:nvPr>
            <p:custDataLst>
              <p:tags r:id="rId17"/>
            </p:custDataLst>
          </p:nvPr>
        </p:nvSpPr>
        <p:spPr>
          <a:xfrm>
            <a:off x="4393494" y="2162741"/>
            <a:ext cx="364184" cy="339001"/>
          </a:xfrm>
          <a:custGeom>
            <a:avLst/>
            <a:gdLst>
              <a:gd name="connsiteX0" fmla="*/ 377815 w 431406"/>
              <a:gd name="connsiteY0" fmla="*/ 112603 h 401575"/>
              <a:gd name="connsiteX1" fmla="*/ 377815 w 431406"/>
              <a:gd name="connsiteY1" fmla="*/ 84312 h 401575"/>
              <a:gd name="connsiteX2" fmla="*/ 370360 w 431406"/>
              <a:gd name="connsiteY2" fmla="*/ 64276 h 401575"/>
              <a:gd name="connsiteX3" fmla="*/ 350977 w 431406"/>
              <a:gd name="connsiteY3" fmla="*/ 55421 h 401575"/>
              <a:gd name="connsiteX4" fmla="*/ 189125 w 431406"/>
              <a:gd name="connsiteY4" fmla="*/ 55421 h 401575"/>
              <a:gd name="connsiteX5" fmla="*/ 189125 w 431406"/>
              <a:gd name="connsiteY5" fmla="*/ 29006 h 401575"/>
              <a:gd name="connsiteX6" fmla="*/ 181670 w 431406"/>
              <a:gd name="connsiteY6" fmla="*/ 8970 h 401575"/>
              <a:gd name="connsiteX7" fmla="*/ 162287 w 431406"/>
              <a:gd name="connsiteY7" fmla="*/ 115 h 401575"/>
              <a:gd name="connsiteX8" fmla="*/ 26975 w 431406"/>
              <a:gd name="connsiteY8" fmla="*/ 115 h 401575"/>
              <a:gd name="connsiteX9" fmla="*/ 7592 w 431406"/>
              <a:gd name="connsiteY9" fmla="*/ 8970 h 401575"/>
              <a:gd name="connsiteX10" fmla="*/ 137 w 431406"/>
              <a:gd name="connsiteY10" fmla="*/ 29006 h 401575"/>
              <a:gd name="connsiteX11" fmla="*/ 137 w 431406"/>
              <a:gd name="connsiteY11" fmla="*/ 377876 h 401575"/>
              <a:gd name="connsiteX12" fmla="*/ 1330 w 431406"/>
              <a:gd name="connsiteY12" fmla="*/ 372098 h 401575"/>
              <a:gd name="connsiteX13" fmla="*/ 4535 w 431406"/>
              <a:gd name="connsiteY13" fmla="*/ 356265 h 401575"/>
              <a:gd name="connsiteX14" fmla="*/ 9307 w 431406"/>
              <a:gd name="connsiteY14" fmla="*/ 332701 h 401575"/>
              <a:gd name="connsiteX15" fmla="*/ 15196 w 431406"/>
              <a:gd name="connsiteY15" fmla="*/ 303735 h 401575"/>
              <a:gd name="connsiteX16" fmla="*/ 21682 w 431406"/>
              <a:gd name="connsiteY16" fmla="*/ 271618 h 401575"/>
              <a:gd name="connsiteX17" fmla="*/ 28392 w 431406"/>
              <a:gd name="connsiteY17" fmla="*/ 238674 h 401575"/>
              <a:gd name="connsiteX18" fmla="*/ 34803 w 431406"/>
              <a:gd name="connsiteY18" fmla="*/ 207157 h 401575"/>
              <a:gd name="connsiteX19" fmla="*/ 40916 w 431406"/>
              <a:gd name="connsiteY19" fmla="*/ 177140 h 401575"/>
              <a:gd name="connsiteX20" fmla="*/ 46210 w 431406"/>
              <a:gd name="connsiteY20" fmla="*/ 148473 h 401575"/>
              <a:gd name="connsiteX21" fmla="*/ 54187 w 431406"/>
              <a:gd name="connsiteY21" fmla="*/ 124310 h 401575"/>
              <a:gd name="connsiteX22" fmla="*/ 75732 w 431406"/>
              <a:gd name="connsiteY22" fmla="*/ 112753 h 401575"/>
              <a:gd name="connsiteX23" fmla="*/ 102198 w 431406"/>
              <a:gd name="connsiteY23" fmla="*/ 112453 h 401575"/>
              <a:gd name="connsiteX24" fmla="*/ 163256 w 431406"/>
              <a:gd name="connsiteY24" fmla="*/ 112603 h 401575"/>
              <a:gd name="connsiteX25" fmla="*/ 377740 w 431406"/>
              <a:gd name="connsiteY25" fmla="*/ 112603 h 401575"/>
              <a:gd name="connsiteX26" fmla="*/ 377815 w 431406"/>
              <a:gd name="connsiteY26" fmla="*/ 112603 h 401575"/>
              <a:gd name="connsiteX27" fmla="*/ 357686 w 431406"/>
              <a:gd name="connsiteY27" fmla="*/ 401590 h 401575"/>
              <a:gd name="connsiteX28" fmla="*/ 347249 w 431406"/>
              <a:gd name="connsiteY28" fmla="*/ 401590 h 401575"/>
              <a:gd name="connsiteX29" fmla="*/ 331966 w 431406"/>
              <a:gd name="connsiteY29" fmla="*/ 401516 h 401575"/>
              <a:gd name="connsiteX30" fmla="*/ 319068 w 431406"/>
              <a:gd name="connsiteY30" fmla="*/ 401590 h 401575"/>
              <a:gd name="connsiteX31" fmla="*/ 21831 w 431406"/>
              <a:gd name="connsiteY31" fmla="*/ 401590 h 401575"/>
              <a:gd name="connsiteX32" fmla="*/ 22875 w 431406"/>
              <a:gd name="connsiteY32" fmla="*/ 396263 h 401575"/>
              <a:gd name="connsiteX33" fmla="*/ 25708 w 431406"/>
              <a:gd name="connsiteY33" fmla="*/ 381628 h 401575"/>
              <a:gd name="connsiteX34" fmla="*/ 29883 w 431406"/>
              <a:gd name="connsiteY34" fmla="*/ 359717 h 401575"/>
              <a:gd name="connsiteX35" fmla="*/ 35101 w 431406"/>
              <a:gd name="connsiteY35" fmla="*/ 332551 h 401575"/>
              <a:gd name="connsiteX36" fmla="*/ 40916 w 431406"/>
              <a:gd name="connsiteY36" fmla="*/ 302085 h 401575"/>
              <a:gd name="connsiteX37" fmla="*/ 47030 w 431406"/>
              <a:gd name="connsiteY37" fmla="*/ 270417 h 401575"/>
              <a:gd name="connsiteX38" fmla="*/ 52994 w 431406"/>
              <a:gd name="connsiteY38" fmla="*/ 239499 h 401575"/>
              <a:gd name="connsiteX39" fmla="*/ 64251 w 431406"/>
              <a:gd name="connsiteY39" fmla="*/ 179016 h 401575"/>
              <a:gd name="connsiteX40" fmla="*/ 74688 w 431406"/>
              <a:gd name="connsiteY40" fmla="*/ 143971 h 401575"/>
              <a:gd name="connsiteX41" fmla="*/ 112635 w 431406"/>
              <a:gd name="connsiteY41" fmla="*/ 134140 h 401575"/>
              <a:gd name="connsiteX42" fmla="*/ 164896 w 431406"/>
              <a:gd name="connsiteY42" fmla="*/ 134215 h 401575"/>
              <a:gd name="connsiteX43" fmla="*/ 374311 w 431406"/>
              <a:gd name="connsiteY43" fmla="*/ 134215 h 401575"/>
              <a:gd name="connsiteX44" fmla="*/ 403387 w 431406"/>
              <a:gd name="connsiteY44" fmla="*/ 134365 h 401575"/>
              <a:gd name="connsiteX45" fmla="*/ 425827 w 431406"/>
              <a:gd name="connsiteY45" fmla="*/ 144571 h 401575"/>
              <a:gd name="connsiteX46" fmla="*/ 431268 w 431406"/>
              <a:gd name="connsiteY46" fmla="*/ 165883 h 401575"/>
              <a:gd name="connsiteX47" fmla="*/ 424708 w 431406"/>
              <a:gd name="connsiteY47" fmla="*/ 194924 h 401575"/>
              <a:gd name="connsiteX48" fmla="*/ 417774 w 431406"/>
              <a:gd name="connsiteY48" fmla="*/ 225242 h 401575"/>
              <a:gd name="connsiteX49" fmla="*/ 408381 w 431406"/>
              <a:gd name="connsiteY49" fmla="*/ 266439 h 401575"/>
              <a:gd name="connsiteX50" fmla="*/ 400106 w 431406"/>
              <a:gd name="connsiteY50" fmla="*/ 302534 h 401575"/>
              <a:gd name="connsiteX51" fmla="*/ 386910 w 431406"/>
              <a:gd name="connsiteY51" fmla="*/ 362418 h 401575"/>
              <a:gd name="connsiteX52" fmla="*/ 379380 w 431406"/>
              <a:gd name="connsiteY52" fmla="*/ 386807 h 401575"/>
              <a:gd name="connsiteX53" fmla="*/ 362457 w 431406"/>
              <a:gd name="connsiteY53" fmla="*/ 400990 h 401575"/>
              <a:gd name="connsiteX54" fmla="*/ 357686 w 431406"/>
              <a:gd name="connsiteY54" fmla="*/ 401590 h 401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31406" h="401575">
                <a:moveTo>
                  <a:pt x="377815" y="112603"/>
                </a:moveTo>
                <a:lnTo>
                  <a:pt x="377815" y="84312"/>
                </a:lnTo>
                <a:cubicBezTo>
                  <a:pt x="378039" y="76883"/>
                  <a:pt x="375355" y="69679"/>
                  <a:pt x="370360" y="64276"/>
                </a:cubicBezTo>
                <a:cubicBezTo>
                  <a:pt x="365291" y="58873"/>
                  <a:pt x="358357" y="55646"/>
                  <a:pt x="350977" y="55421"/>
                </a:cubicBezTo>
                <a:lnTo>
                  <a:pt x="189125" y="55421"/>
                </a:lnTo>
                <a:lnTo>
                  <a:pt x="189125" y="29006"/>
                </a:lnTo>
                <a:cubicBezTo>
                  <a:pt x="189349" y="21577"/>
                  <a:pt x="186665" y="14373"/>
                  <a:pt x="181670" y="8970"/>
                </a:cubicBezTo>
                <a:cubicBezTo>
                  <a:pt x="176600" y="3567"/>
                  <a:pt x="169666" y="340"/>
                  <a:pt x="162287" y="115"/>
                </a:cubicBezTo>
                <a:lnTo>
                  <a:pt x="26975" y="115"/>
                </a:lnTo>
                <a:cubicBezTo>
                  <a:pt x="19595" y="340"/>
                  <a:pt x="12661" y="3567"/>
                  <a:pt x="7592" y="8970"/>
                </a:cubicBezTo>
                <a:cubicBezTo>
                  <a:pt x="2524" y="14364"/>
                  <a:pt x="-164" y="21589"/>
                  <a:pt x="137" y="29006"/>
                </a:cubicBezTo>
                <a:lnTo>
                  <a:pt x="137" y="377876"/>
                </a:lnTo>
                <a:cubicBezTo>
                  <a:pt x="510" y="375926"/>
                  <a:pt x="957" y="374050"/>
                  <a:pt x="1330" y="372098"/>
                </a:cubicBezTo>
                <a:cubicBezTo>
                  <a:pt x="2373" y="366846"/>
                  <a:pt x="3492" y="361517"/>
                  <a:pt x="4535" y="356265"/>
                </a:cubicBezTo>
                <a:cubicBezTo>
                  <a:pt x="6101" y="348385"/>
                  <a:pt x="7741" y="340581"/>
                  <a:pt x="9307" y="332701"/>
                </a:cubicBezTo>
                <a:cubicBezTo>
                  <a:pt x="11245" y="323021"/>
                  <a:pt x="13258" y="313341"/>
                  <a:pt x="15196" y="303735"/>
                </a:cubicBezTo>
                <a:cubicBezTo>
                  <a:pt x="17358" y="293004"/>
                  <a:pt x="19520" y="282349"/>
                  <a:pt x="21682" y="271618"/>
                </a:cubicBezTo>
                <a:cubicBezTo>
                  <a:pt x="23919" y="260661"/>
                  <a:pt x="26155" y="249631"/>
                  <a:pt x="28392" y="238674"/>
                </a:cubicBezTo>
                <a:cubicBezTo>
                  <a:pt x="30554" y="228167"/>
                  <a:pt x="32641" y="217662"/>
                  <a:pt x="34803" y="207157"/>
                </a:cubicBezTo>
                <a:cubicBezTo>
                  <a:pt x="36816" y="197175"/>
                  <a:pt x="38904" y="187120"/>
                  <a:pt x="40916" y="177140"/>
                </a:cubicBezTo>
                <a:cubicBezTo>
                  <a:pt x="42780" y="167610"/>
                  <a:pt x="44495" y="158079"/>
                  <a:pt x="46210" y="148473"/>
                </a:cubicBezTo>
                <a:cubicBezTo>
                  <a:pt x="47701" y="140219"/>
                  <a:pt x="49341" y="131364"/>
                  <a:pt x="54187" y="124310"/>
                </a:cubicBezTo>
                <a:cubicBezTo>
                  <a:pt x="59033" y="117181"/>
                  <a:pt x="67382" y="113654"/>
                  <a:pt x="75732" y="112753"/>
                </a:cubicBezTo>
                <a:cubicBezTo>
                  <a:pt x="84529" y="111778"/>
                  <a:pt x="93401" y="112303"/>
                  <a:pt x="102198" y="112453"/>
                </a:cubicBezTo>
                <a:cubicBezTo>
                  <a:pt x="122550" y="112753"/>
                  <a:pt x="142903" y="112603"/>
                  <a:pt x="163256" y="112603"/>
                </a:cubicBezTo>
                <a:lnTo>
                  <a:pt x="377740" y="112603"/>
                </a:lnTo>
                <a:lnTo>
                  <a:pt x="377815" y="112603"/>
                </a:lnTo>
                <a:moveTo>
                  <a:pt x="357686" y="401590"/>
                </a:moveTo>
                <a:cubicBezTo>
                  <a:pt x="354182" y="401815"/>
                  <a:pt x="350530" y="401590"/>
                  <a:pt x="347249" y="401590"/>
                </a:cubicBezTo>
                <a:cubicBezTo>
                  <a:pt x="342179" y="401590"/>
                  <a:pt x="337036" y="401440"/>
                  <a:pt x="331966" y="401516"/>
                </a:cubicBezTo>
                <a:cubicBezTo>
                  <a:pt x="327642" y="401516"/>
                  <a:pt x="323392" y="401590"/>
                  <a:pt x="319068" y="401590"/>
                </a:cubicBezTo>
                <a:lnTo>
                  <a:pt x="21831" y="401590"/>
                </a:lnTo>
                <a:cubicBezTo>
                  <a:pt x="22204" y="399789"/>
                  <a:pt x="22502" y="398063"/>
                  <a:pt x="22875" y="396263"/>
                </a:cubicBezTo>
                <a:cubicBezTo>
                  <a:pt x="23844" y="391384"/>
                  <a:pt x="24739" y="386507"/>
                  <a:pt x="25708" y="381628"/>
                </a:cubicBezTo>
                <a:cubicBezTo>
                  <a:pt x="27124" y="374350"/>
                  <a:pt x="28541" y="366996"/>
                  <a:pt x="29883" y="359717"/>
                </a:cubicBezTo>
                <a:cubicBezTo>
                  <a:pt x="31598" y="350636"/>
                  <a:pt x="33387" y="341632"/>
                  <a:pt x="35101" y="332551"/>
                </a:cubicBezTo>
                <a:cubicBezTo>
                  <a:pt x="37040" y="322421"/>
                  <a:pt x="38978" y="312290"/>
                  <a:pt x="40916" y="302085"/>
                </a:cubicBezTo>
                <a:cubicBezTo>
                  <a:pt x="42929" y="291504"/>
                  <a:pt x="44942" y="280922"/>
                  <a:pt x="47030" y="270417"/>
                </a:cubicBezTo>
                <a:cubicBezTo>
                  <a:pt x="49043" y="260136"/>
                  <a:pt x="50981" y="249781"/>
                  <a:pt x="52994" y="239499"/>
                </a:cubicBezTo>
                <a:cubicBezTo>
                  <a:pt x="56870" y="219388"/>
                  <a:pt x="60598" y="199201"/>
                  <a:pt x="64251" y="179016"/>
                </a:cubicBezTo>
                <a:cubicBezTo>
                  <a:pt x="66413" y="167308"/>
                  <a:pt x="66786" y="153576"/>
                  <a:pt x="74688" y="143971"/>
                </a:cubicBezTo>
                <a:cubicBezTo>
                  <a:pt x="83709" y="132940"/>
                  <a:pt x="99738" y="133540"/>
                  <a:pt x="112635" y="134140"/>
                </a:cubicBezTo>
                <a:cubicBezTo>
                  <a:pt x="130006" y="134891"/>
                  <a:pt x="147525" y="134215"/>
                  <a:pt x="164896" y="134215"/>
                </a:cubicBezTo>
                <a:lnTo>
                  <a:pt x="374311" y="134215"/>
                </a:lnTo>
                <a:cubicBezTo>
                  <a:pt x="383928" y="134215"/>
                  <a:pt x="393769" y="133615"/>
                  <a:pt x="403387" y="134365"/>
                </a:cubicBezTo>
                <a:cubicBezTo>
                  <a:pt x="411661" y="135041"/>
                  <a:pt x="420310" y="138043"/>
                  <a:pt x="425827" y="144571"/>
                </a:cubicBezTo>
                <a:cubicBezTo>
                  <a:pt x="430747" y="150499"/>
                  <a:pt x="432163" y="158379"/>
                  <a:pt x="431268" y="165883"/>
                </a:cubicBezTo>
                <a:cubicBezTo>
                  <a:pt x="430075" y="175639"/>
                  <a:pt x="426944" y="185393"/>
                  <a:pt x="424708" y="194924"/>
                </a:cubicBezTo>
                <a:cubicBezTo>
                  <a:pt x="422322" y="204979"/>
                  <a:pt x="420012" y="215111"/>
                  <a:pt x="417774" y="225242"/>
                </a:cubicBezTo>
                <a:cubicBezTo>
                  <a:pt x="414719" y="238974"/>
                  <a:pt x="411512" y="252707"/>
                  <a:pt x="408381" y="266439"/>
                </a:cubicBezTo>
                <a:cubicBezTo>
                  <a:pt x="405623" y="278447"/>
                  <a:pt x="402865" y="290528"/>
                  <a:pt x="400106" y="302534"/>
                </a:cubicBezTo>
                <a:cubicBezTo>
                  <a:pt x="395558" y="322496"/>
                  <a:pt x="391234" y="342457"/>
                  <a:pt x="386910" y="362418"/>
                </a:cubicBezTo>
                <a:cubicBezTo>
                  <a:pt x="385121" y="370673"/>
                  <a:pt x="383183" y="379229"/>
                  <a:pt x="379380" y="386807"/>
                </a:cubicBezTo>
                <a:cubicBezTo>
                  <a:pt x="376025" y="393486"/>
                  <a:pt x="369763" y="399114"/>
                  <a:pt x="362457" y="400990"/>
                </a:cubicBezTo>
                <a:cubicBezTo>
                  <a:pt x="360817" y="401290"/>
                  <a:pt x="359252" y="401516"/>
                  <a:pt x="357686" y="401590"/>
                </a:cubicBezTo>
              </a:path>
            </a:pathLst>
          </a:custGeom>
          <a:solidFill>
            <a:srgbClr val="FFFFFF"/>
          </a:solidFill>
          <a:ln w="15330" cap="flat">
            <a:noFill/>
            <a:prstDash val="solid"/>
            <a:miter/>
          </a:ln>
        </p:spPr>
        <p:txBody>
          <a:bodyPr rtlCol="0" anchor="ctr"/>
          <a:lstStyle/>
          <a:p>
            <a:endParaRPr lang="zh-CN" altLang="en-US" sz="152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752475" y="702945"/>
            <a:ext cx="7659370" cy="2121535"/>
          </a:xfrm>
          <a:prstGeom prst="rect">
            <a:avLst/>
          </a:prstGeom>
          <a:noFill/>
        </p:spPr>
        <p:txBody>
          <a:bodyPr wrap="square" rtlCol="0" anchor="t">
            <a:spAutoFit/>
          </a:bodyPr>
          <a:p>
            <a:pPr>
              <a:lnSpc>
                <a:spcPct val="120000"/>
              </a:lnSpc>
            </a:pPr>
            <a:r>
              <a:rPr lang="zh-CN" altLang="en-US"/>
              <a:t>　　第二种方式是以百分比来表示的，称为资产的收益率或报酬率，是资产增值量与期初资产价值( 价格) 的比值。</a:t>
            </a:r>
            <a:endParaRPr lang="zh-CN" altLang="en-US"/>
          </a:p>
          <a:p>
            <a:pPr>
              <a:lnSpc>
                <a:spcPct val="120000"/>
              </a:lnSpc>
            </a:pPr>
            <a:endParaRPr lang="zh-CN" altLang="en-US"/>
          </a:p>
          <a:p>
            <a:pPr>
              <a:lnSpc>
                <a:spcPct val="120000"/>
              </a:lnSpc>
            </a:pPr>
            <a:r>
              <a:rPr lang="zh-CN" altLang="en-US" sz="2000">
                <a:solidFill>
                  <a:schemeClr val="accent6">
                    <a:lumMod val="75000"/>
                  </a:schemeClr>
                </a:solidFill>
              </a:rPr>
              <a:t>收益率包括两部分：</a:t>
            </a:r>
            <a:endParaRPr lang="zh-CN" altLang="en-US"/>
          </a:p>
          <a:p>
            <a:pPr>
              <a:lnSpc>
                <a:spcPct val="120000"/>
              </a:lnSpc>
            </a:pPr>
            <a:r>
              <a:rPr lang="zh-CN" altLang="en-US"/>
              <a:t>　　一是利息（股息）的收益率；</a:t>
            </a:r>
            <a:endParaRPr lang="zh-CN" altLang="en-US"/>
          </a:p>
          <a:p>
            <a:pPr>
              <a:lnSpc>
                <a:spcPct val="120000"/>
              </a:lnSpc>
            </a:pPr>
            <a:r>
              <a:rPr lang="zh-CN" altLang="en-US"/>
              <a:t>　　二是资本利得的收益率。</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文本框 7"/>
          <p:cNvSpPr txBox="1"/>
          <p:nvPr>
            <p:custDataLst>
              <p:tags r:id="rId4"/>
            </p:custDataLst>
          </p:nvPr>
        </p:nvSpPr>
        <p:spPr>
          <a:xfrm>
            <a:off x="611505" y="63563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收益率的类型</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23" name="图片 22"/>
          <p:cNvPicPr>
            <a:picLocks noChangeAspect="1"/>
          </p:cNvPicPr>
          <p:nvPr>
            <p:custDataLst>
              <p:tags r:id="rId5"/>
            </p:custDataLst>
          </p:nvPr>
        </p:nvPicPr>
        <p:blipFill>
          <a:blip r:embed="rId6"/>
          <a:stretch>
            <a:fillRect/>
          </a:stretch>
        </p:blipFill>
        <p:spPr>
          <a:xfrm>
            <a:off x="683260" y="3719830"/>
            <a:ext cx="5267325" cy="904875"/>
          </a:xfrm>
          <a:prstGeom prst="rect">
            <a:avLst/>
          </a:prstGeom>
        </p:spPr>
      </p:pic>
      <p:grpSp>
        <p:nvGrpSpPr>
          <p:cNvPr id="29" name="组合 28"/>
          <p:cNvGrpSpPr/>
          <p:nvPr/>
        </p:nvGrpSpPr>
        <p:grpSpPr>
          <a:xfrm>
            <a:off x="5796280" y="2644140"/>
            <a:ext cx="1992630" cy="1992630"/>
            <a:chOff x="9128" y="4164"/>
            <a:chExt cx="3138" cy="3138"/>
          </a:xfrm>
        </p:grpSpPr>
        <p:pic>
          <p:nvPicPr>
            <p:cNvPr id="26" name="图片 25" descr="对话框"/>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28" y="4164"/>
              <a:ext cx="3138" cy="3138"/>
            </a:xfrm>
            <a:prstGeom prst="rect">
              <a:avLst/>
            </a:prstGeom>
          </p:spPr>
        </p:pic>
        <p:sp>
          <p:nvSpPr>
            <p:cNvPr id="27" name="文本框 26"/>
            <p:cNvSpPr txBox="1"/>
            <p:nvPr/>
          </p:nvSpPr>
          <p:spPr>
            <a:xfrm>
              <a:off x="9503" y="4958"/>
              <a:ext cx="2389" cy="1248"/>
            </a:xfrm>
            <a:prstGeom prst="rect">
              <a:avLst/>
            </a:prstGeom>
            <a:noFill/>
          </p:spPr>
          <p:txBody>
            <a:bodyPr wrap="square" rtlCol="0">
              <a:noAutofit/>
            </a:bodyPr>
            <a:p>
              <a:pPr algn="just"/>
              <a:r>
                <a:rPr lang="zh-CN" altLang="en-US" sz="1200"/>
                <a:t>式中，Pi 表示情况可能出现的概率；Ri 表示情况i 出现时的收益率。</a:t>
              </a:r>
              <a:endParaRPr lang="zh-CN" altLang="en-US" sz="1200"/>
            </a:p>
          </p:txBody>
        </p:sp>
      </p:grpSp>
      <p:sp>
        <p:nvSpPr>
          <p:cNvPr id="101" name="燕尾形箭头 100"/>
          <p:cNvSpPr/>
          <p:nvPr>
            <p:custDataLst>
              <p:tags r:id="rId9"/>
            </p:custDataLst>
          </p:nvPr>
        </p:nvSpPr>
        <p:spPr>
          <a:xfrm>
            <a:off x="1856175" y="2144630"/>
            <a:ext cx="1493163" cy="881832"/>
          </a:xfrm>
          <a:prstGeom prst="notchedRightArrow">
            <a:avLst/>
          </a:prstGeom>
          <a:gradFill>
            <a:gsLst>
              <a:gs pos="16000">
                <a:schemeClr val="accent1">
                  <a:lumMod val="60000"/>
                  <a:lumOff val="40000"/>
                </a:schemeClr>
              </a:gs>
              <a:gs pos="100000">
                <a:schemeClr val="accent1">
                  <a:alpha val="100000"/>
                </a:schemeClr>
              </a:gs>
            </a:gsLst>
            <a:lin ang="2700000" scaled="0"/>
          </a:gradFill>
          <a:ln>
            <a:noFill/>
          </a:ln>
          <a:effectLst>
            <a:outerShdw blurRad="63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2807" tIns="61133" rIns="61133" bIns="3083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195" b="1">
                <a:latin typeface="+mn-ea"/>
                <a:cs typeface="+mn-ea"/>
                <a:sym typeface="+mn-ea"/>
              </a:rPr>
              <a:t>01</a:t>
            </a:r>
            <a:endParaRPr lang="en-US" altLang="zh-CN" sz="1195" b="1">
              <a:latin typeface="+mn-ea"/>
              <a:cs typeface="+mn-ea"/>
              <a:sym typeface="+mn-ea"/>
            </a:endParaRPr>
          </a:p>
        </p:txBody>
      </p:sp>
      <p:sp>
        <p:nvSpPr>
          <p:cNvPr id="102" name="燕尾形箭头 101"/>
          <p:cNvSpPr/>
          <p:nvPr>
            <p:custDataLst>
              <p:tags r:id="rId10"/>
            </p:custDataLst>
          </p:nvPr>
        </p:nvSpPr>
        <p:spPr>
          <a:xfrm>
            <a:off x="3322288" y="2144630"/>
            <a:ext cx="1493163" cy="881832"/>
          </a:xfrm>
          <a:prstGeom prst="notchedRightArrow">
            <a:avLst/>
          </a:prstGeom>
          <a:gradFill>
            <a:gsLst>
              <a:gs pos="16000">
                <a:schemeClr val="accent4">
                  <a:lumMod val="60000"/>
                  <a:lumOff val="40000"/>
                </a:schemeClr>
              </a:gs>
              <a:gs pos="100000">
                <a:schemeClr val="accent4"/>
              </a:gs>
            </a:gsLst>
            <a:lin ang="2700000" scaled="0"/>
          </a:gradFill>
          <a:ln>
            <a:noFill/>
          </a:ln>
          <a:effectLst>
            <a:outerShdw blurRad="63500" dist="635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2807" tIns="61133" rIns="61133" bIns="3083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195" b="1">
                <a:latin typeface="+mn-ea"/>
                <a:cs typeface="+mn-ea"/>
                <a:sym typeface="+mn-ea"/>
              </a:rPr>
              <a:t>02</a:t>
            </a:r>
            <a:endParaRPr lang="en-US" altLang="zh-CN" sz="1195" b="1">
              <a:latin typeface="+mn-ea"/>
              <a:cs typeface="+mn-ea"/>
              <a:sym typeface="+mn-ea"/>
            </a:endParaRPr>
          </a:p>
        </p:txBody>
      </p:sp>
      <p:sp>
        <p:nvSpPr>
          <p:cNvPr id="103" name="矩形 102"/>
          <p:cNvSpPr/>
          <p:nvPr>
            <p:custDataLst>
              <p:tags r:id="rId11"/>
            </p:custDataLst>
          </p:nvPr>
        </p:nvSpPr>
        <p:spPr>
          <a:xfrm>
            <a:off x="1860015" y="926295"/>
            <a:ext cx="2296550" cy="547493"/>
          </a:xfrm>
          <a:prstGeom prst="rect">
            <a:avLst/>
          </a:prstGeom>
          <a:noFill/>
        </p:spPr>
        <p:txBody>
          <a:bodyPr wrap="square" lIns="0" tIns="0" rIns="0" bIns="0" rtlCol="0" anchor="b" anchorCtr="0">
            <a:noAutofit/>
          </a:bodyPr>
          <a:lstStyle/>
          <a:p>
            <a:pPr>
              <a:spcBef>
                <a:spcPct val="0"/>
              </a:spcBef>
              <a:spcAft>
                <a:spcPct val="0"/>
              </a:spcAft>
            </a:pPr>
            <a:r>
              <a:rPr lang="zh-CN" altLang="en-US" sz="1535" b="1" dirty="0">
                <a:solidFill>
                  <a:schemeClr val="accent1"/>
                </a:solidFill>
                <a:latin typeface="+mn-ea"/>
                <a:cs typeface="+mn-ea"/>
                <a:sym typeface="+mn-ea"/>
              </a:rPr>
              <a:t>（</a:t>
            </a:r>
            <a:r>
              <a:rPr lang="en-US" altLang="zh-CN" sz="1535" b="1" dirty="0">
                <a:solidFill>
                  <a:schemeClr val="accent1"/>
                </a:solidFill>
                <a:latin typeface="+mn-ea"/>
                <a:cs typeface="+mn-ea"/>
                <a:sym typeface="+mn-ea"/>
              </a:rPr>
              <a:t>1</a:t>
            </a:r>
            <a:r>
              <a:rPr lang="zh-CN" altLang="en-US" sz="1535" b="1" dirty="0">
                <a:solidFill>
                  <a:schemeClr val="accent1"/>
                </a:solidFill>
                <a:latin typeface="+mn-ea"/>
                <a:cs typeface="+mn-ea"/>
                <a:sym typeface="+mn-ea"/>
              </a:rPr>
              <a:t>）实际收益率</a:t>
            </a:r>
            <a:endParaRPr lang="zh-CN" altLang="en-US" sz="1535" b="1" dirty="0">
              <a:solidFill>
                <a:schemeClr val="accent1"/>
              </a:solidFill>
              <a:latin typeface="+mn-ea"/>
              <a:cs typeface="+mn-ea"/>
              <a:sym typeface="+mn-ea"/>
            </a:endParaRPr>
          </a:p>
        </p:txBody>
      </p:sp>
      <p:sp>
        <p:nvSpPr>
          <p:cNvPr id="105" name="燕尾形箭头 104"/>
          <p:cNvSpPr/>
          <p:nvPr>
            <p:custDataLst>
              <p:tags r:id="rId12"/>
            </p:custDataLst>
          </p:nvPr>
        </p:nvSpPr>
        <p:spPr>
          <a:xfrm>
            <a:off x="4778121" y="2144630"/>
            <a:ext cx="1493163" cy="881832"/>
          </a:xfrm>
          <a:prstGeom prst="notchedRightArrow">
            <a:avLst/>
          </a:prstGeom>
          <a:gradFill>
            <a:gsLst>
              <a:gs pos="16000">
                <a:schemeClr val="accent1">
                  <a:lumMod val="60000"/>
                  <a:lumOff val="40000"/>
                </a:schemeClr>
              </a:gs>
              <a:gs pos="100000">
                <a:schemeClr val="accent1">
                  <a:alpha val="100000"/>
                </a:schemeClr>
              </a:gs>
            </a:gsLst>
            <a:lin ang="2700000" scaled="0"/>
          </a:gradFill>
          <a:ln>
            <a:noFill/>
          </a:ln>
          <a:effectLst>
            <a:outerShdw blurRad="63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2807" tIns="61133" rIns="61133" bIns="3083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1195" b="1">
                <a:latin typeface="+mn-ea"/>
                <a:cs typeface="+mn-ea"/>
                <a:sym typeface="+mn-ea"/>
              </a:rPr>
              <a:t>03</a:t>
            </a:r>
            <a:endParaRPr lang="en-US" altLang="zh-CN" sz="1195" b="1">
              <a:latin typeface="+mn-ea"/>
              <a:cs typeface="+mn-ea"/>
              <a:sym typeface="+mn-ea"/>
            </a:endParaRPr>
          </a:p>
        </p:txBody>
      </p:sp>
      <p:cxnSp>
        <p:nvCxnSpPr>
          <p:cNvPr id="106" name="直接连接符 105"/>
          <p:cNvCxnSpPr/>
          <p:nvPr>
            <p:custDataLst>
              <p:tags r:id="rId13"/>
            </p:custDataLst>
          </p:nvPr>
        </p:nvCxnSpPr>
        <p:spPr>
          <a:xfrm>
            <a:off x="1864290" y="1200042"/>
            <a:ext cx="0" cy="1165495"/>
          </a:xfrm>
          <a:prstGeom prst="line">
            <a:avLst/>
          </a:prstGeom>
          <a:ln w="3175">
            <a:solidFill>
              <a:schemeClr val="accent1"/>
            </a:solidFill>
            <a:headEnd type="oval" w="sm" len="sm"/>
            <a:tailEnd type="none" w="sm" len="sm"/>
          </a:ln>
        </p:spPr>
        <p:style>
          <a:lnRef idx="2">
            <a:schemeClr val="accent1"/>
          </a:lnRef>
          <a:fillRef idx="0">
            <a:srgbClr val="FFFFFF"/>
          </a:fillRef>
          <a:effectRef idx="0">
            <a:srgbClr val="FFFFFF"/>
          </a:effectRef>
          <a:fontRef idx="minor">
            <a:schemeClr val="tx1"/>
          </a:fontRef>
        </p:style>
      </p:cxnSp>
      <p:sp>
        <p:nvSpPr>
          <p:cNvPr id="107" name="矩形 106"/>
          <p:cNvSpPr/>
          <p:nvPr>
            <p:custDataLst>
              <p:tags r:id="rId14"/>
            </p:custDataLst>
          </p:nvPr>
        </p:nvSpPr>
        <p:spPr>
          <a:xfrm>
            <a:off x="3424530" y="2932034"/>
            <a:ext cx="2296550" cy="547493"/>
          </a:xfrm>
          <a:prstGeom prst="rect">
            <a:avLst/>
          </a:prstGeom>
          <a:noFill/>
        </p:spPr>
        <p:txBody>
          <a:bodyPr wrap="square" lIns="0" tIns="0" rIns="0" bIns="0" rtlCol="0" anchor="b" anchorCtr="0">
            <a:noAutofit/>
          </a:bodyPr>
          <a:lstStyle/>
          <a:p>
            <a:pPr>
              <a:spcBef>
                <a:spcPct val="0"/>
              </a:spcBef>
              <a:spcAft>
                <a:spcPct val="0"/>
              </a:spcAft>
            </a:pPr>
            <a:r>
              <a:rPr lang="zh-CN" altLang="en-US" sz="1535" b="1" dirty="0">
                <a:solidFill>
                  <a:schemeClr val="accent1"/>
                </a:solidFill>
                <a:latin typeface="+mn-ea"/>
                <a:cs typeface="+mn-ea"/>
                <a:sym typeface="+mn-ea"/>
              </a:rPr>
              <a:t>（</a:t>
            </a:r>
            <a:r>
              <a:rPr lang="en-US" altLang="zh-CN" sz="1535" b="1" dirty="0">
                <a:solidFill>
                  <a:schemeClr val="accent1"/>
                </a:solidFill>
                <a:latin typeface="+mn-ea"/>
                <a:cs typeface="+mn-ea"/>
                <a:sym typeface="+mn-ea"/>
              </a:rPr>
              <a:t>2</a:t>
            </a:r>
            <a:r>
              <a:rPr lang="zh-CN" altLang="en-US" sz="1535" b="1" dirty="0">
                <a:solidFill>
                  <a:schemeClr val="accent1"/>
                </a:solidFill>
                <a:latin typeface="+mn-ea"/>
                <a:cs typeface="+mn-ea"/>
                <a:sym typeface="+mn-ea"/>
              </a:rPr>
              <a:t>）</a:t>
            </a:r>
            <a:r>
              <a:rPr lang="zh-CN" altLang="en-US" sz="1535" b="1">
                <a:solidFill>
                  <a:schemeClr val="accent4"/>
                </a:solidFill>
                <a:latin typeface="+mn-ea"/>
                <a:cs typeface="+mn-ea"/>
                <a:sym typeface="+mn-ea"/>
              </a:rPr>
              <a:t>期望收益率</a:t>
            </a:r>
            <a:endParaRPr lang="zh-CN" altLang="en-US" sz="1535" b="1">
              <a:solidFill>
                <a:schemeClr val="accent4"/>
              </a:solidFill>
              <a:latin typeface="+mn-ea"/>
              <a:cs typeface="+mn-ea"/>
              <a:sym typeface="+mn-ea"/>
            </a:endParaRPr>
          </a:p>
        </p:txBody>
      </p:sp>
      <p:cxnSp>
        <p:nvCxnSpPr>
          <p:cNvPr id="110" name="直接连接符 109"/>
          <p:cNvCxnSpPr/>
          <p:nvPr>
            <p:custDataLst>
              <p:tags r:id="rId15"/>
            </p:custDataLst>
          </p:nvPr>
        </p:nvCxnSpPr>
        <p:spPr>
          <a:xfrm>
            <a:off x="3334190" y="2795995"/>
            <a:ext cx="13335" cy="640080"/>
          </a:xfrm>
          <a:prstGeom prst="line">
            <a:avLst/>
          </a:prstGeom>
          <a:ln w="3175">
            <a:solidFill>
              <a:schemeClr val="accent4"/>
            </a:solidFill>
            <a:headEnd type="none" w="sm" len="sm"/>
            <a:tailEnd type="oval" w="sm" len="sm"/>
          </a:ln>
        </p:spPr>
        <p:style>
          <a:lnRef idx="2">
            <a:schemeClr val="accent1"/>
          </a:lnRef>
          <a:fillRef idx="0">
            <a:srgbClr val="FFFFFF"/>
          </a:fillRef>
          <a:effectRef idx="0">
            <a:srgbClr val="FFFFFF"/>
          </a:effectRef>
          <a:fontRef idx="minor">
            <a:schemeClr val="tx1"/>
          </a:fontRef>
        </p:style>
      </p:cxnSp>
      <p:sp>
        <p:nvSpPr>
          <p:cNvPr id="111" name="矩形 110"/>
          <p:cNvSpPr/>
          <p:nvPr>
            <p:custDataLst>
              <p:tags r:id="rId16"/>
            </p:custDataLst>
          </p:nvPr>
        </p:nvSpPr>
        <p:spPr>
          <a:xfrm>
            <a:off x="4776552" y="926295"/>
            <a:ext cx="2296550" cy="547493"/>
          </a:xfrm>
          <a:prstGeom prst="rect">
            <a:avLst/>
          </a:prstGeom>
          <a:noFill/>
        </p:spPr>
        <p:txBody>
          <a:bodyPr wrap="square" lIns="0" tIns="0" rIns="0" bIns="0" rtlCol="0" anchor="b" anchorCtr="0">
            <a:noAutofit/>
          </a:bodyPr>
          <a:lstStyle/>
          <a:p>
            <a:pPr>
              <a:spcBef>
                <a:spcPct val="0"/>
              </a:spcBef>
              <a:spcAft>
                <a:spcPct val="0"/>
              </a:spcAft>
            </a:pPr>
            <a:r>
              <a:rPr lang="zh-CN" altLang="en-US" sz="1535" b="1" dirty="0">
                <a:solidFill>
                  <a:schemeClr val="accent1"/>
                </a:solidFill>
                <a:latin typeface="+mn-ea"/>
                <a:cs typeface="+mn-ea"/>
                <a:sym typeface="+mn-ea"/>
              </a:rPr>
              <a:t>（</a:t>
            </a:r>
            <a:r>
              <a:rPr lang="en-US" altLang="zh-CN" sz="1535" b="1" dirty="0">
                <a:solidFill>
                  <a:schemeClr val="accent1"/>
                </a:solidFill>
                <a:latin typeface="+mn-ea"/>
                <a:cs typeface="+mn-ea"/>
                <a:sym typeface="+mn-ea"/>
              </a:rPr>
              <a:t>3</a:t>
            </a:r>
            <a:r>
              <a:rPr lang="zh-CN" altLang="en-US" sz="1535" b="1" dirty="0">
                <a:solidFill>
                  <a:schemeClr val="accent1"/>
                </a:solidFill>
                <a:latin typeface="+mn-ea"/>
                <a:cs typeface="+mn-ea"/>
                <a:sym typeface="+mn-ea"/>
              </a:rPr>
              <a:t>）</a:t>
            </a:r>
            <a:r>
              <a:rPr lang="zh-CN" altLang="en-US" sz="1535" b="1">
                <a:solidFill>
                  <a:schemeClr val="accent1"/>
                </a:solidFill>
                <a:latin typeface="+mn-ea"/>
                <a:cs typeface="+mn-ea"/>
                <a:sym typeface="+mn-ea"/>
              </a:rPr>
              <a:t>必要收益率</a:t>
            </a:r>
            <a:endParaRPr lang="zh-CN" altLang="en-US" sz="1535" b="1">
              <a:solidFill>
                <a:schemeClr val="accent1"/>
              </a:solidFill>
              <a:latin typeface="+mn-ea"/>
              <a:cs typeface="+mn-ea"/>
              <a:sym typeface="+mn-ea"/>
            </a:endParaRPr>
          </a:p>
        </p:txBody>
      </p:sp>
      <p:sp>
        <p:nvSpPr>
          <p:cNvPr id="112" name="矩形 111"/>
          <p:cNvSpPr/>
          <p:nvPr>
            <p:custDataLst>
              <p:tags r:id="rId17"/>
            </p:custDataLst>
          </p:nvPr>
        </p:nvSpPr>
        <p:spPr>
          <a:xfrm>
            <a:off x="4848307" y="1494346"/>
            <a:ext cx="2296550" cy="624856"/>
          </a:xfrm>
          <a:prstGeom prst="rect">
            <a:avLst/>
          </a:prstGeom>
          <a:noFill/>
        </p:spPr>
        <p:txBody>
          <a:bodyPr wrap="square" lIns="0" tIns="0" rIns="0" bIns="0" rtlCol="0" anchor="t" anchorCtr="0">
            <a:noAutofit/>
          </a:bodyPr>
          <a:lstStyle/>
          <a:p>
            <a:pPr>
              <a:lnSpc>
                <a:spcPct val="130000"/>
              </a:lnSpc>
              <a:spcBef>
                <a:spcPct val="0"/>
              </a:spcBef>
              <a:spcAft>
                <a:spcPct val="0"/>
              </a:spcAft>
            </a:pPr>
            <a:r>
              <a:rPr lang="en-US" altLang="zh-CN" sz="1195" dirty="0">
                <a:solidFill>
                  <a:schemeClr val="tx1">
                    <a:lumMod val="85000"/>
                    <a:lumOff val="15000"/>
                  </a:schemeClr>
                </a:solidFill>
                <a:latin typeface="+mn-ea"/>
                <a:cs typeface="+mn-ea"/>
                <a:sym typeface="+mn-ea"/>
              </a:rPr>
              <a:t>  </a:t>
            </a:r>
            <a:r>
              <a:rPr lang="zh-CN" altLang="en-US" sz="1195" dirty="0">
                <a:solidFill>
                  <a:schemeClr val="tx1">
                    <a:lumMod val="85000"/>
                    <a:lumOff val="15000"/>
                  </a:schemeClr>
                </a:solidFill>
                <a:latin typeface="+mn-ea"/>
                <a:cs typeface="+mn-ea"/>
                <a:sym typeface="+mn-ea"/>
              </a:rPr>
              <a:t>① 无风险收益率。</a:t>
            </a:r>
            <a:endParaRPr lang="zh-CN" altLang="en-US" sz="1195" dirty="0">
              <a:solidFill>
                <a:schemeClr val="tx1">
                  <a:lumMod val="85000"/>
                  <a:lumOff val="15000"/>
                </a:schemeClr>
              </a:solidFill>
              <a:latin typeface="+mn-ea"/>
              <a:cs typeface="+mn-ea"/>
              <a:sym typeface="+mn-ea"/>
            </a:endParaRPr>
          </a:p>
          <a:p>
            <a:pPr>
              <a:lnSpc>
                <a:spcPct val="130000"/>
              </a:lnSpc>
              <a:spcBef>
                <a:spcPct val="0"/>
              </a:spcBef>
              <a:spcAft>
                <a:spcPct val="0"/>
              </a:spcAft>
            </a:pPr>
            <a:r>
              <a:rPr lang="en-US" altLang="zh-CN" sz="1195" dirty="0">
                <a:solidFill>
                  <a:schemeClr val="tx1">
                    <a:lumMod val="85000"/>
                    <a:lumOff val="15000"/>
                  </a:schemeClr>
                </a:solidFill>
                <a:latin typeface="+mn-ea"/>
                <a:cs typeface="+mn-ea"/>
                <a:sym typeface="+mn-ea"/>
              </a:rPr>
              <a:t>  </a:t>
            </a:r>
            <a:r>
              <a:rPr lang="zh-CN" altLang="en-US" sz="1195" dirty="0">
                <a:solidFill>
                  <a:schemeClr val="tx1">
                    <a:lumMod val="85000"/>
                    <a:lumOff val="15000"/>
                  </a:schemeClr>
                </a:solidFill>
                <a:latin typeface="+mn-ea"/>
                <a:cs typeface="+mn-ea"/>
                <a:sym typeface="+mn-ea"/>
              </a:rPr>
              <a:t>② 风险收益率。</a:t>
            </a:r>
            <a:endParaRPr lang="zh-CN" altLang="en-US" sz="1195" dirty="0">
              <a:solidFill>
                <a:schemeClr val="tx1">
                  <a:lumMod val="85000"/>
                  <a:lumOff val="15000"/>
                </a:schemeClr>
              </a:solidFill>
              <a:latin typeface="+mn-ea"/>
              <a:cs typeface="+mn-ea"/>
              <a:sym typeface="+mn-ea"/>
            </a:endParaRPr>
          </a:p>
          <a:p>
            <a:pPr>
              <a:lnSpc>
                <a:spcPct val="130000"/>
              </a:lnSpc>
              <a:spcBef>
                <a:spcPct val="0"/>
              </a:spcBef>
              <a:spcAft>
                <a:spcPct val="0"/>
              </a:spcAft>
            </a:pPr>
            <a:endParaRPr lang="zh-CN" altLang="en-US" sz="1195" dirty="0">
              <a:solidFill>
                <a:schemeClr val="tx1">
                  <a:lumMod val="85000"/>
                  <a:lumOff val="15000"/>
                </a:schemeClr>
              </a:solidFill>
              <a:latin typeface="+mn-ea"/>
              <a:cs typeface="+mn-ea"/>
              <a:sym typeface="+mn-ea"/>
            </a:endParaRPr>
          </a:p>
        </p:txBody>
      </p:sp>
      <p:cxnSp>
        <p:nvCxnSpPr>
          <p:cNvPr id="113" name="直接连接符 112"/>
          <p:cNvCxnSpPr/>
          <p:nvPr>
            <p:custDataLst>
              <p:tags r:id="rId18"/>
            </p:custDataLst>
          </p:nvPr>
        </p:nvCxnSpPr>
        <p:spPr>
          <a:xfrm>
            <a:off x="4780826" y="1200042"/>
            <a:ext cx="0" cy="1165495"/>
          </a:xfrm>
          <a:prstGeom prst="line">
            <a:avLst/>
          </a:prstGeom>
          <a:ln w="3175">
            <a:solidFill>
              <a:schemeClr val="accent1"/>
            </a:solidFill>
            <a:headEnd type="oval" w="sm" len="sm"/>
            <a:tailEnd type="none" w="sm" len="sm"/>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752475" y="628650"/>
            <a:ext cx="7639685" cy="1751965"/>
          </a:xfrm>
          <a:prstGeom prst="rect">
            <a:avLst/>
          </a:prstGeom>
          <a:noFill/>
        </p:spPr>
        <p:txBody>
          <a:bodyPr wrap="square" rtlCol="0" anchor="t">
            <a:spAutoFit/>
          </a:bodyPr>
          <a:p>
            <a:pPr>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【情景1-1</a:t>
            </a:r>
            <a:r>
              <a:rPr lang="en-US" altLang="zh-CN">
                <a:solidFill>
                  <a:srgbClr val="00B0F0"/>
                </a:solidFill>
                <a:latin typeface="楷体" panose="02010609060101010101" charset="-122"/>
                <a:ea typeface="楷体" panose="02010609060101010101" charset="-122"/>
                <a:cs typeface="楷体" panose="02010609060101010101" charset="-122"/>
              </a:rPr>
              <a:t>9</a:t>
            </a:r>
            <a:r>
              <a:rPr lang="zh-CN" altLang="en-US">
                <a:solidFill>
                  <a:srgbClr val="00B0F0"/>
                </a:solidFill>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某公司有A、B 两个投资项目，两个投资项目的收益率及其概率分布情况如表1-2 所示，试计算两个项目的期望收益率。</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项目A 和项目B 的期望投资收益率分别为</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项目A 的期望投资收益率=0.6×20% ＋ 0.5×25% ＋ 0.2×5%=25.50%</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项目B 的期望投资收益率=0.4×10% ＋ 0.5×15% ＋ 0.1×5%=12%</a:t>
            </a:r>
            <a:endParaRPr lang="zh-CN" altLang="en-US">
              <a:latin typeface="楷体" panose="02010609060101010101" charset="-122"/>
              <a:ea typeface="楷体" panose="02010609060101010101" charset="-122"/>
              <a:cs typeface="楷体" panose="02010609060101010101" charset="-122"/>
            </a:endParaRPr>
          </a:p>
        </p:txBody>
      </p:sp>
      <p:pic>
        <p:nvPicPr>
          <p:cNvPr id="8" name="图片 7"/>
          <p:cNvPicPr>
            <a:picLocks noChangeAspect="1"/>
          </p:cNvPicPr>
          <p:nvPr>
            <p:custDataLst>
              <p:tags r:id="rId4"/>
            </p:custDataLst>
          </p:nvPr>
        </p:nvPicPr>
        <p:blipFill>
          <a:blip r:embed="rId5"/>
          <a:stretch>
            <a:fillRect/>
          </a:stretch>
        </p:blipFill>
        <p:spPr>
          <a:xfrm>
            <a:off x="1120775" y="2524125"/>
            <a:ext cx="6901815" cy="1868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702310"/>
            <a:ext cx="7839075" cy="368681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（3）必要收益率。必要收益率也称最低报酬率或最低要求的收益率，表示投资者对某资产合理要求的最低收益率。必要收益率由无风险权益率和风险收益率两部分组成。</a:t>
            </a:r>
            <a:endParaRPr lang="zh-CN" altLang="en-US">
              <a:latin typeface="+mn-ea"/>
              <a:cs typeface="+mn-ea"/>
            </a:endParaRPr>
          </a:p>
          <a:p>
            <a:pPr algn="just">
              <a:lnSpc>
                <a:spcPct val="120000"/>
              </a:lnSpc>
            </a:pPr>
            <a:r>
              <a:rPr lang="zh-CN" altLang="en-US">
                <a:latin typeface="+mn-ea"/>
                <a:cs typeface="+mn-ea"/>
              </a:rPr>
              <a:t>　　① 无风险收益率。无风险收益率也称为无风险利率，是指无风险资产的收益率，它的大小由纯粹利率（资金的时间价值）和通货膨胀补贴两部分组成。其计算公式为</a:t>
            </a:r>
            <a:endParaRPr lang="zh-CN" altLang="en-US">
              <a:latin typeface="+mn-ea"/>
              <a:cs typeface="+mn-ea"/>
            </a:endParaRPr>
          </a:p>
          <a:p>
            <a:pPr algn="ctr">
              <a:lnSpc>
                <a:spcPct val="120000"/>
              </a:lnSpc>
            </a:pPr>
            <a:r>
              <a:rPr lang="zh-CN" altLang="en-US" b="1">
                <a:solidFill>
                  <a:schemeClr val="accent6">
                    <a:lumMod val="75000"/>
                  </a:schemeClr>
                </a:solidFill>
                <a:latin typeface="+mn-ea"/>
                <a:cs typeface="+mn-ea"/>
              </a:rPr>
              <a:t>无风险收益率= 纯粹利率（资金的时间价值）＋通货膨胀补偿率</a:t>
            </a:r>
            <a:endParaRPr lang="zh-CN" altLang="en-US" b="1">
              <a:solidFill>
                <a:schemeClr val="accent6">
                  <a:lumMod val="7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a:t>
              </a: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文本框 5"/>
          <p:cNvSpPr txBox="1"/>
          <p:nvPr>
            <p:custDataLst>
              <p:tags r:id="rId4"/>
            </p:custDataLst>
          </p:nvPr>
        </p:nvSpPr>
        <p:spPr>
          <a:xfrm>
            <a:off x="611505" y="702310"/>
            <a:ext cx="7839075" cy="3686810"/>
          </a:xfrm>
          <a:prstGeom prst="rect">
            <a:avLst/>
          </a:prstGeom>
          <a:noFill/>
        </p:spPr>
        <p:txBody>
          <a:bodyPr wrap="square" rtlCol="0" anchor="t">
            <a:no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② 风险收益率。风险收益率是指某资产持有者因承担该资产的风险而要求的超过无风险收益率的额外收益。风险收益率衡量了投资者将资金从无风险资产转移到风险资产而要求得到的“额外补偿”。</a:t>
            </a:r>
            <a:endParaRPr lang="zh-CN" altLang="en-US">
              <a:latin typeface="+mn-ea"/>
              <a:cs typeface="+mn-ea"/>
            </a:endParaRPr>
          </a:p>
          <a:p>
            <a:pPr algn="just">
              <a:lnSpc>
                <a:spcPct val="120000"/>
              </a:lnSpc>
            </a:pPr>
            <a:r>
              <a:rPr lang="zh-CN" altLang="en-US" b="1">
                <a:solidFill>
                  <a:schemeClr val="accent6">
                    <a:lumMod val="75000"/>
                  </a:schemeClr>
                </a:solidFill>
                <a:latin typeface="+mn-ea"/>
                <a:cs typeface="+mn-ea"/>
                <a:sym typeface="+mn-ea"/>
              </a:rPr>
              <a:t>“额外补偿”</a:t>
            </a:r>
            <a:r>
              <a:rPr lang="zh-CN" altLang="en-US" b="1">
                <a:solidFill>
                  <a:schemeClr val="accent6">
                    <a:lumMod val="75000"/>
                  </a:schemeClr>
                </a:solidFill>
                <a:latin typeface="+mn-ea"/>
                <a:cs typeface="+mn-ea"/>
              </a:rPr>
              <a:t>大小取决于两个因素：</a:t>
            </a:r>
            <a:endParaRPr lang="zh-CN" altLang="en-US">
              <a:latin typeface="+mn-ea"/>
              <a:cs typeface="+mn-ea"/>
            </a:endParaRPr>
          </a:p>
          <a:p>
            <a:pPr algn="just">
              <a:lnSpc>
                <a:spcPct val="120000"/>
              </a:lnSpc>
            </a:pPr>
            <a:r>
              <a:rPr lang="zh-CN" altLang="en-US">
                <a:latin typeface="+mn-ea"/>
                <a:cs typeface="+mn-ea"/>
              </a:rPr>
              <a:t>　　一是风险的大小；</a:t>
            </a:r>
            <a:endParaRPr lang="zh-CN" altLang="en-US">
              <a:latin typeface="+mn-ea"/>
              <a:cs typeface="+mn-ea"/>
            </a:endParaRPr>
          </a:p>
          <a:p>
            <a:pPr algn="just">
              <a:lnSpc>
                <a:spcPct val="120000"/>
              </a:lnSpc>
            </a:pPr>
            <a:r>
              <a:rPr lang="zh-CN" altLang="en-US">
                <a:latin typeface="+mn-ea"/>
                <a:cs typeface="+mn-ea"/>
              </a:rPr>
              <a:t>　　二是投资者对风险的偏好。</a:t>
            </a:r>
            <a:endParaRPr lang="zh-CN" altLang="en-US">
              <a:latin typeface="+mn-ea"/>
              <a:cs typeface="+mn-ea"/>
            </a:endParaRPr>
          </a:p>
          <a:p>
            <a:pPr algn="just">
              <a:lnSpc>
                <a:spcPct val="120000"/>
              </a:lnSpc>
            </a:pPr>
            <a:r>
              <a:rPr lang="zh-CN" altLang="en-US">
                <a:latin typeface="+mn-ea"/>
                <a:cs typeface="+mn-ea"/>
              </a:rPr>
              <a:t>　　综上所述，必要收益率的计算公式为</a:t>
            </a:r>
            <a:endParaRPr lang="zh-CN" altLang="en-US">
              <a:latin typeface="+mn-ea"/>
              <a:cs typeface="+mn-ea"/>
            </a:endParaRPr>
          </a:p>
          <a:p>
            <a:pPr algn="just">
              <a:lnSpc>
                <a:spcPct val="120000"/>
              </a:lnSpc>
            </a:pPr>
            <a:r>
              <a:rPr lang="zh-CN" altLang="en-US">
                <a:latin typeface="+mn-ea"/>
                <a:cs typeface="+mn-ea"/>
              </a:rPr>
              <a:t>　　</a:t>
            </a:r>
            <a:r>
              <a:rPr lang="zh-CN" altLang="en-US" sz="1700" b="1">
                <a:solidFill>
                  <a:schemeClr val="accent6">
                    <a:lumMod val="75000"/>
                  </a:schemeClr>
                </a:solidFill>
                <a:latin typeface="楷体" panose="02010609060101010101" charset="-122"/>
                <a:ea typeface="楷体" panose="02010609060101010101" charset="-122"/>
                <a:cs typeface="楷体" panose="02010609060101010101" charset="-122"/>
              </a:rPr>
              <a:t>必要收益率= 无风险收益率＋风险收益率</a:t>
            </a:r>
            <a:endParaRPr lang="zh-CN" altLang="en-US" sz="1700" b="1">
              <a:solidFill>
                <a:schemeClr val="accent6">
                  <a:lumMod val="75000"/>
                </a:schemeClr>
              </a:solidFill>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b="1">
                <a:solidFill>
                  <a:schemeClr val="accent6">
                    <a:lumMod val="75000"/>
                  </a:schemeClr>
                </a:solidFill>
                <a:latin typeface="楷体" panose="02010609060101010101" charset="-122"/>
                <a:ea typeface="楷体" panose="02010609060101010101" charset="-122"/>
                <a:cs typeface="楷体" panose="02010609060101010101" charset="-122"/>
              </a:rPr>
              <a:t>　　　　　　　= 纯粹利率（资金的时间价值）＋通货膨胀补偿率＋风险收益率</a:t>
            </a:r>
            <a:endParaRPr lang="zh-CN" altLang="en-US" sz="1700" b="1">
              <a:solidFill>
                <a:schemeClr val="accent6">
                  <a:lumMod val="75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custDataLst>
              <p:tags r:id="rId1"/>
            </p:custDataLst>
          </p:nvPr>
        </p:nvSpPr>
        <p:spPr>
          <a:xfrm>
            <a:off x="755650" y="68580"/>
            <a:ext cx="3973830" cy="46037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任务1.1 企业与企业财务管理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227230"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464428" y="150106"/>
            <a:ext cx="288032" cy="29732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9" name="组合 8"/>
          <p:cNvGrpSpPr/>
          <p:nvPr/>
        </p:nvGrpSpPr>
        <p:grpSpPr>
          <a:xfrm>
            <a:off x="611505" y="764540"/>
            <a:ext cx="7839075" cy="1473835"/>
            <a:chOff x="963" y="2108"/>
            <a:chExt cx="12345" cy="2321"/>
          </a:xfrm>
        </p:grpSpPr>
        <p:sp>
          <p:nvSpPr>
            <p:cNvPr id="7" name="文本框 6"/>
            <p:cNvSpPr txBox="1"/>
            <p:nvPr/>
          </p:nvSpPr>
          <p:spPr>
            <a:xfrm>
              <a:off x="963" y="2108"/>
              <a:ext cx="7200" cy="580"/>
            </a:xfrm>
            <a:prstGeom prst="rect">
              <a:avLst/>
            </a:prstGeom>
            <a:noFill/>
          </p:spPr>
          <p:txBody>
            <a:bodyPr wrap="square" rtlCol="0" anchor="t">
              <a:spAutoFit/>
            </a:bodyPr>
            <a:p>
              <a:r>
                <a:rPr lang="zh-CN" altLang="en-US" b="1">
                  <a:solidFill>
                    <a:schemeClr val="accent2">
                      <a:lumMod val="75000"/>
                    </a:schemeClr>
                  </a:solidFill>
                </a:rPr>
                <a:t>（2）合伙企业</a:t>
              </a:r>
              <a:endParaRPr lang="zh-CN" altLang="en-US" b="1">
                <a:solidFill>
                  <a:schemeClr val="accent2">
                    <a:lumMod val="75000"/>
                  </a:schemeClr>
                </a:solidFill>
              </a:endParaRPr>
            </a:p>
          </p:txBody>
        </p:sp>
        <p:sp>
          <p:nvSpPr>
            <p:cNvPr id="8" name="文本框 7"/>
            <p:cNvSpPr txBox="1"/>
            <p:nvPr/>
          </p:nvSpPr>
          <p:spPr>
            <a:xfrm>
              <a:off x="963" y="2716"/>
              <a:ext cx="12345" cy="1713"/>
            </a:xfrm>
            <a:prstGeom prst="rect">
              <a:avLst/>
            </a:prstGeom>
            <a:noFill/>
          </p:spPr>
          <p:txBody>
            <a:bodyPr wrap="square" rtlCol="0">
              <a:spAutoFit/>
            </a:bodyPr>
            <a:p>
              <a:pPr algn="just">
                <a:lnSpc>
                  <a:spcPct val="120000"/>
                </a:lnSpc>
              </a:pPr>
              <a:r>
                <a:rPr lang="zh-CN" altLang="en-US" b="1">
                  <a:solidFill>
                    <a:schemeClr val="accent2">
                      <a:lumMod val="75000"/>
                    </a:schemeClr>
                  </a:solidFill>
                </a:rPr>
                <a:t>　　定义：</a:t>
              </a:r>
              <a:r>
                <a:rPr lang="zh-CN" altLang="en-US"/>
                <a:t>合伙企业是由两个或两个以上的自然人合伙经营的企业，通常由各合伙人订立合伙协议，共同出资，合伙经营，共享收益，共担风险。</a:t>
              </a:r>
              <a:endParaRPr lang="zh-CN" altLang="en-US"/>
            </a:p>
            <a:p>
              <a:pPr>
                <a:lnSpc>
                  <a:spcPct val="120000"/>
                </a:lnSpc>
              </a:pPr>
              <a:r>
                <a:rPr lang="zh-CN" altLang="en-US" b="1">
                  <a:solidFill>
                    <a:srgbClr val="C00000"/>
                  </a:solidFill>
                </a:rPr>
                <a:t>　　合伙企业的优点和缺点与个人独资企业类似。</a:t>
              </a:r>
              <a:endParaRPr lang="zh-CN" altLang="en-US" b="1">
                <a:solidFill>
                  <a:srgbClr val="C00000"/>
                </a:solidFill>
              </a:endParaRPr>
            </a:p>
          </p:txBody>
        </p:sp>
      </p:grpSp>
      <p:grpSp>
        <p:nvGrpSpPr>
          <p:cNvPr id="10" name="组合 9"/>
          <p:cNvGrpSpPr/>
          <p:nvPr/>
        </p:nvGrpSpPr>
        <p:grpSpPr>
          <a:xfrm>
            <a:off x="611505" y="2310130"/>
            <a:ext cx="7839075" cy="1473835"/>
            <a:chOff x="963" y="2108"/>
            <a:chExt cx="12345" cy="2321"/>
          </a:xfrm>
        </p:grpSpPr>
        <p:sp>
          <p:nvSpPr>
            <p:cNvPr id="11" name="文本框 10"/>
            <p:cNvSpPr txBox="1"/>
            <p:nvPr>
              <p:custDataLst>
                <p:tags r:id="rId4"/>
              </p:custDataLst>
            </p:nvPr>
          </p:nvSpPr>
          <p:spPr>
            <a:xfrm>
              <a:off x="963" y="2108"/>
              <a:ext cx="7200" cy="580"/>
            </a:xfrm>
            <a:prstGeom prst="rect">
              <a:avLst/>
            </a:prstGeom>
            <a:noFill/>
          </p:spPr>
          <p:txBody>
            <a:bodyPr wrap="square" rtlCol="0" anchor="t">
              <a:spAutoFit/>
            </a:bodyPr>
            <a:p>
              <a:r>
                <a:rPr lang="zh-CN" altLang="en-US" b="1">
                  <a:solidFill>
                    <a:schemeClr val="accent2">
                      <a:lumMod val="75000"/>
                    </a:schemeClr>
                  </a:solidFill>
                </a:rPr>
                <a:t>（</a:t>
              </a:r>
              <a:r>
                <a:rPr lang="en-US" altLang="zh-CN" b="1">
                  <a:solidFill>
                    <a:schemeClr val="accent2">
                      <a:lumMod val="75000"/>
                    </a:schemeClr>
                  </a:solidFill>
                </a:rPr>
                <a:t>3</a:t>
              </a:r>
              <a:r>
                <a:rPr lang="zh-CN" altLang="en-US" b="1">
                  <a:solidFill>
                    <a:schemeClr val="accent2">
                      <a:lumMod val="75000"/>
                    </a:schemeClr>
                  </a:solidFill>
                </a:rPr>
                <a:t>）公司制企业</a:t>
              </a:r>
              <a:endParaRPr lang="zh-CN" altLang="en-US" b="1">
                <a:solidFill>
                  <a:schemeClr val="accent2">
                    <a:lumMod val="75000"/>
                  </a:schemeClr>
                </a:solidFill>
              </a:endParaRPr>
            </a:p>
          </p:txBody>
        </p:sp>
        <p:sp>
          <p:nvSpPr>
            <p:cNvPr id="12" name="文本框 11"/>
            <p:cNvSpPr txBox="1"/>
            <p:nvPr>
              <p:custDataLst>
                <p:tags r:id="rId5"/>
              </p:custDataLst>
            </p:nvPr>
          </p:nvSpPr>
          <p:spPr>
            <a:xfrm>
              <a:off x="963" y="2716"/>
              <a:ext cx="12345" cy="1713"/>
            </a:xfrm>
            <a:prstGeom prst="rect">
              <a:avLst/>
            </a:prstGeom>
            <a:noFill/>
          </p:spPr>
          <p:txBody>
            <a:bodyPr wrap="square" rtlCol="0">
              <a:spAutoFit/>
            </a:bodyPr>
            <a:p>
              <a:pPr algn="just">
                <a:lnSpc>
                  <a:spcPct val="120000"/>
                </a:lnSpc>
              </a:pPr>
              <a:r>
                <a:rPr lang="zh-CN" altLang="en-US" b="1">
                  <a:solidFill>
                    <a:schemeClr val="accent2">
                      <a:lumMod val="75000"/>
                    </a:schemeClr>
                  </a:solidFill>
                </a:rPr>
                <a:t>　</a:t>
              </a:r>
              <a:r>
                <a:rPr lang="zh-CN" altLang="en-US" b="1">
                  <a:solidFill>
                    <a:schemeClr val="accent2">
                      <a:lumMod val="75000"/>
                    </a:schemeClr>
                  </a:solidFill>
                </a:rPr>
                <a:t>　定义：</a:t>
              </a:r>
              <a:r>
                <a:rPr lang="zh-CN" altLang="en-US"/>
                <a:t>公司( 或称公司制企业) 是指由投资人( 自然人或法人) 依法出资组建，有独立法人财产，自主经营、自负盈亏的法人企业。出资者按出资额对公司承担有限责任。</a:t>
              </a: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12" presetClass="entr" presetSubtype="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圆角矩形 9"/>
          <p:cNvSpPr/>
          <p:nvPr>
            <p:custDataLst>
              <p:tags r:id="rId4"/>
            </p:custDataLst>
          </p:nvPr>
        </p:nvSpPr>
        <p:spPr bwMode="auto">
          <a:xfrm>
            <a:off x="611505" y="628015"/>
            <a:ext cx="402399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子任务1.5.2 资产风险及其衡量</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文本框 7"/>
          <p:cNvSpPr txBox="1"/>
          <p:nvPr>
            <p:custDataLst>
              <p:tags r:id="rId5"/>
            </p:custDataLst>
          </p:nvPr>
        </p:nvSpPr>
        <p:spPr>
          <a:xfrm>
            <a:off x="611505" y="120967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风险的概念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752475" y="1564005"/>
            <a:ext cx="7659370" cy="1087755"/>
          </a:xfrm>
          <a:prstGeom prst="rect">
            <a:avLst/>
          </a:prstGeom>
          <a:noFill/>
        </p:spPr>
        <p:txBody>
          <a:bodyPr wrap="square" rtlCol="0" anchor="t">
            <a:spAutoFit/>
          </a:bodyPr>
          <a:p>
            <a:pPr algn="just">
              <a:lnSpc>
                <a:spcPct val="120000"/>
              </a:lnSpc>
            </a:pPr>
            <a:r>
              <a:rPr lang="zh-CN" altLang="en-US"/>
              <a:t>　　风险指在一定条件下和一定时期内可能发生的各种结果的变动程度， 或指人们事先采取某种行为后所有可能出现的后果，以及每种后果出现的可能性状况。</a:t>
            </a:r>
            <a:endParaRPr lang="zh-CN" altLang="en-US"/>
          </a:p>
        </p:txBody>
      </p:sp>
      <p:sp>
        <p:nvSpPr>
          <p:cNvPr id="6" name="文本框 5"/>
          <p:cNvSpPr txBox="1"/>
          <p:nvPr>
            <p:custDataLst>
              <p:tags r:id="rId6"/>
            </p:custDataLst>
          </p:nvPr>
        </p:nvSpPr>
        <p:spPr>
          <a:xfrm>
            <a:off x="611505" y="262509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风险的衡量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custDataLst>
              <p:tags r:id="rId7"/>
            </p:custDataLst>
          </p:nvPr>
        </p:nvSpPr>
        <p:spPr>
          <a:xfrm>
            <a:off x="755650" y="2961005"/>
            <a:ext cx="7659370" cy="1751965"/>
          </a:xfrm>
          <a:prstGeom prst="rect">
            <a:avLst/>
          </a:prstGeom>
          <a:noFill/>
        </p:spPr>
        <p:txBody>
          <a:bodyPr wrap="square" rtlCol="0" anchor="t">
            <a:spAutoFit/>
          </a:bodyPr>
          <a:p>
            <a:pPr algn="just">
              <a:lnSpc>
                <a:spcPct val="120000"/>
              </a:lnSpc>
            </a:pPr>
            <a:r>
              <a:rPr lang="zh-CN" altLang="en-US"/>
              <a:t>　　（1）概率及其分布。在现实生活中，某事件在完全相同的条件下可能</a:t>
            </a:r>
            <a:endParaRPr lang="zh-CN" altLang="en-US"/>
          </a:p>
          <a:p>
            <a:pPr algn="just">
              <a:lnSpc>
                <a:spcPct val="120000"/>
              </a:lnSpc>
            </a:pPr>
            <a:r>
              <a:rPr lang="zh-CN" altLang="en-US"/>
              <a:t>发生也可能不发生，称这类事件为</a:t>
            </a:r>
            <a:r>
              <a:rPr lang="zh-CN" altLang="en-US" b="1">
                <a:solidFill>
                  <a:schemeClr val="accent6">
                    <a:lumMod val="75000"/>
                  </a:schemeClr>
                </a:solidFill>
              </a:rPr>
              <a:t>随机事件</a:t>
            </a:r>
            <a:r>
              <a:rPr lang="zh-CN" altLang="en-US"/>
              <a:t>。概率就是用百分数或小数来表示随机事件发生的可能性及出现某种结果的可能性大小的数值。用x 表示随机事件，xi 表示随机事件的第i 种结果，Pi 为出现该种结果的相应概率。若xi 出现，则Pi=1 ；若xi 不出现，则Pi=0 ；同时，所有可能结果出现的概</a:t>
            </a: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752475" y="631190"/>
            <a:ext cx="7659370" cy="423545"/>
          </a:xfrm>
          <a:prstGeom prst="rect">
            <a:avLst/>
          </a:prstGeom>
          <a:noFill/>
        </p:spPr>
        <p:txBody>
          <a:bodyPr wrap="square" rtlCol="0" anchor="t">
            <a:spAutoFit/>
          </a:bodyPr>
          <a:p>
            <a:pPr algn="just">
              <a:lnSpc>
                <a:spcPct val="120000"/>
              </a:lnSpc>
            </a:pPr>
            <a:r>
              <a:rPr lang="zh-CN" altLang="en-US"/>
              <a:t>率之和必定为1。因此，概率必须符合下列两个要求。</a:t>
            </a:r>
            <a:endParaRPr lang="zh-CN" altLang="en-US"/>
          </a:p>
        </p:txBody>
      </p:sp>
      <p:pic>
        <p:nvPicPr>
          <p:cNvPr id="9" name="图片 8"/>
          <p:cNvPicPr>
            <a:picLocks noChangeAspect="1"/>
          </p:cNvPicPr>
          <p:nvPr>
            <p:custDataLst>
              <p:tags r:id="rId4"/>
            </p:custDataLst>
          </p:nvPr>
        </p:nvPicPr>
        <p:blipFill>
          <a:blip r:embed="rId5"/>
          <a:stretch>
            <a:fillRect/>
          </a:stretch>
        </p:blipFill>
        <p:spPr>
          <a:xfrm>
            <a:off x="1115695" y="1059815"/>
            <a:ext cx="1657350" cy="771525"/>
          </a:xfrm>
          <a:prstGeom prst="rect">
            <a:avLst/>
          </a:prstGeom>
        </p:spPr>
      </p:pic>
      <p:sp>
        <p:nvSpPr>
          <p:cNvPr id="11" name="文本框 10"/>
          <p:cNvSpPr txBox="1"/>
          <p:nvPr/>
        </p:nvSpPr>
        <p:spPr>
          <a:xfrm>
            <a:off x="752475" y="1852295"/>
            <a:ext cx="7738110" cy="1087755"/>
          </a:xfrm>
          <a:prstGeom prst="rect">
            <a:avLst/>
          </a:prstGeom>
          <a:noFill/>
        </p:spPr>
        <p:txBody>
          <a:bodyPr wrap="square" rtlCol="0" anchor="t">
            <a:spAutoFit/>
          </a:bodyPr>
          <a:p>
            <a:pPr>
              <a:lnSpc>
                <a:spcPct val="120000"/>
              </a:lnSpc>
            </a:pPr>
            <a:r>
              <a:rPr lang="zh-CN" altLang="en-US" b="1">
                <a:solidFill>
                  <a:schemeClr val="accent6">
                    <a:lumMod val="75000"/>
                  </a:schemeClr>
                </a:solidFill>
              </a:rPr>
              <a:t>概率分布定义：</a:t>
            </a:r>
            <a:endParaRPr lang="zh-CN" altLang="en-US" b="1">
              <a:solidFill>
                <a:schemeClr val="accent6">
                  <a:lumMod val="75000"/>
                </a:schemeClr>
              </a:solidFill>
            </a:endParaRPr>
          </a:p>
          <a:p>
            <a:pPr>
              <a:lnSpc>
                <a:spcPct val="120000"/>
              </a:lnSpc>
            </a:pPr>
            <a:r>
              <a:rPr lang="zh-CN" altLang="en-US" b="1">
                <a:solidFill>
                  <a:schemeClr val="accent6">
                    <a:lumMod val="75000"/>
                  </a:schemeClr>
                </a:solidFill>
              </a:rPr>
              <a:t>　　</a:t>
            </a:r>
            <a:r>
              <a:rPr lang="zh-CN" altLang="en-US"/>
              <a:t>将随机事件各种可能的结果按一定的规则进行排列，同时列出各种结果出现的相应概</a:t>
            </a:r>
            <a:r>
              <a:rPr lang="en-US" altLang="zh-CN"/>
              <a:t>率，这一完整的描述称为概率分布。</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圆角矩形 4"/>
          <p:cNvSpPr/>
          <p:nvPr>
            <p:custDataLst>
              <p:tags r:id="rId4"/>
            </p:custDataLst>
          </p:nvPr>
        </p:nvSpPr>
        <p:spPr>
          <a:xfrm>
            <a:off x="3757144" y="1780552"/>
            <a:ext cx="1583594" cy="1583594"/>
          </a:xfrm>
          <a:prstGeom prst="roundRect">
            <a:avLst>
              <a:gd name="adj" fmla="val 26744"/>
            </a:avLst>
          </a:prstGeom>
          <a:gradFill>
            <a:gsLst>
              <a:gs pos="0">
                <a:schemeClr val="accent1">
                  <a:lumMod val="10000"/>
                  <a:lumOff val="90000"/>
                </a:schemeClr>
              </a:gs>
              <a:gs pos="100000">
                <a:schemeClr val="accent1">
                  <a:lumMod val="10000"/>
                  <a:lumOff val="90000"/>
                </a:schemeClr>
              </a:gs>
            </a:gsLst>
            <a:lin ang="135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700"/>
          </a:p>
        </p:txBody>
      </p:sp>
      <p:sp>
        <p:nvSpPr>
          <p:cNvPr id="6" name="圆角矩形 5"/>
          <p:cNvSpPr/>
          <p:nvPr>
            <p:custDataLst>
              <p:tags r:id="rId5"/>
            </p:custDataLst>
          </p:nvPr>
        </p:nvSpPr>
        <p:spPr>
          <a:xfrm rot="2700000">
            <a:off x="3459471" y="1482879"/>
            <a:ext cx="2178940" cy="2178940"/>
          </a:xfrm>
          <a:prstGeom prst="roundRect">
            <a:avLst>
              <a:gd name="adj" fmla="val 26744"/>
            </a:avLst>
          </a:prstGeom>
          <a:noFill/>
          <a:ln w="38100">
            <a:gradFill>
              <a:gsLst>
                <a:gs pos="100000">
                  <a:schemeClr val="accent1">
                    <a:lumMod val="5000"/>
                    <a:lumOff val="95000"/>
                  </a:schemeClr>
                </a:gs>
                <a:gs pos="0">
                  <a:schemeClr val="accent1">
                    <a:lumMod val="5000"/>
                    <a:lumOff val="95000"/>
                  </a:schemeClr>
                </a:gs>
              </a:gsLst>
              <a:lin ang="19560000" scaled="1"/>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700"/>
          </a:p>
        </p:txBody>
      </p:sp>
      <p:sp>
        <p:nvSpPr>
          <p:cNvPr id="7" name="圆角矩形 6"/>
          <p:cNvSpPr/>
          <p:nvPr>
            <p:custDataLst>
              <p:tags r:id="rId6"/>
            </p:custDataLst>
          </p:nvPr>
        </p:nvSpPr>
        <p:spPr>
          <a:xfrm rot="2700000">
            <a:off x="3351063" y="1374471"/>
            <a:ext cx="2395756" cy="2395756"/>
          </a:xfrm>
          <a:prstGeom prst="roundRect">
            <a:avLst>
              <a:gd name="adj" fmla="val 26744"/>
            </a:avLst>
          </a:prstGeom>
          <a:noFill/>
          <a:ln w="12700">
            <a:gradFill>
              <a:gsLst>
                <a:gs pos="100000">
                  <a:schemeClr val="accent1">
                    <a:lumMod val="10000"/>
                    <a:lumOff val="90000"/>
                  </a:schemeClr>
                </a:gs>
                <a:gs pos="0">
                  <a:schemeClr val="accent1">
                    <a:lumMod val="10000"/>
                    <a:lumOff val="90000"/>
                  </a:schemeClr>
                </a:gs>
              </a:gsLst>
              <a:lin ang="19560000" scaled="1"/>
            </a:gradFill>
            <a:prstDash val="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700"/>
          </a:p>
        </p:txBody>
      </p:sp>
      <p:sp>
        <p:nvSpPr>
          <p:cNvPr id="14" name="任意多边形 13"/>
          <p:cNvSpPr/>
          <p:nvPr>
            <p:custDataLst>
              <p:tags r:id="rId7"/>
            </p:custDataLst>
          </p:nvPr>
        </p:nvSpPr>
        <p:spPr>
          <a:xfrm>
            <a:off x="3603815" y="1627822"/>
            <a:ext cx="1889053" cy="1889053"/>
          </a:xfrm>
          <a:custGeom>
            <a:avLst/>
            <a:gdLst/>
            <a:ahLst/>
            <a:cxnLst>
              <a:cxn ang="3">
                <a:pos x="hc" y="t"/>
              </a:cxn>
              <a:cxn ang="cd2">
                <a:pos x="l" y="vc"/>
              </a:cxn>
              <a:cxn ang="cd4">
                <a:pos x="hc" y="b"/>
              </a:cxn>
              <a:cxn ang="0">
                <a:pos x="r" y="vc"/>
              </a:cxn>
            </a:cxnLst>
            <a:rect l="l" t="t" r="r" b="b"/>
            <a:pathLst>
              <a:path w="4096" h="4096">
                <a:moveTo>
                  <a:pt x="2048" y="0"/>
                </a:moveTo>
                <a:cubicBezTo>
                  <a:pt x="2283" y="0"/>
                  <a:pt x="2518" y="90"/>
                  <a:pt x="2697" y="269"/>
                </a:cubicBezTo>
                <a:lnTo>
                  <a:pt x="3827" y="1398"/>
                </a:lnTo>
                <a:cubicBezTo>
                  <a:pt x="4185" y="1757"/>
                  <a:pt x="4185" y="2339"/>
                  <a:pt x="3827" y="2697"/>
                </a:cubicBezTo>
                <a:lnTo>
                  <a:pt x="2697" y="3827"/>
                </a:lnTo>
                <a:cubicBezTo>
                  <a:pt x="2339" y="4185"/>
                  <a:pt x="1757" y="4185"/>
                  <a:pt x="1398" y="3827"/>
                </a:cubicBezTo>
                <a:lnTo>
                  <a:pt x="269" y="2697"/>
                </a:lnTo>
                <a:cubicBezTo>
                  <a:pt x="-90" y="2339"/>
                  <a:pt x="-90" y="1757"/>
                  <a:pt x="269" y="1398"/>
                </a:cubicBezTo>
                <a:lnTo>
                  <a:pt x="1398" y="269"/>
                </a:lnTo>
                <a:cubicBezTo>
                  <a:pt x="1578" y="90"/>
                  <a:pt x="1813" y="0"/>
                  <a:pt x="2048" y="0"/>
                </a:cubicBezTo>
                <a:close/>
              </a:path>
            </a:pathLst>
          </a:custGeom>
          <a:gradFill>
            <a:gsLst>
              <a:gs pos="0">
                <a:schemeClr val="accent1">
                  <a:alpha val="100000"/>
                </a:schemeClr>
              </a:gs>
              <a:gs pos="100000">
                <a:schemeClr val="accent1">
                  <a:lumMod val="80000"/>
                  <a:lumOff val="20000"/>
                </a:schemeClr>
              </a:gs>
            </a:gsLst>
            <a:lin ang="13500000"/>
          </a:gradFill>
          <a:ln>
            <a:noFill/>
          </a:ln>
          <a:effectLst>
            <a:outerShdw blurRad="215900" dist="1143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39598" tIns="305458" rIns="339598" bIns="271918" numCol="1" spcCol="0" rtlCol="0" fromWordArt="0" anchor="ctr" anchorCtr="0" forceAA="0" compatLnSpc="1">
            <a:noAutofit/>
          </a:bodyPr>
          <a:lstStyle/>
          <a:p>
            <a:pPr lvl="0" algn="ctr">
              <a:spcBef>
                <a:spcPct val="0"/>
              </a:spcBef>
              <a:spcAft>
                <a:spcPct val="0"/>
              </a:spcAft>
              <a:buClrTx/>
              <a:buSzTx/>
              <a:buFontTx/>
            </a:pPr>
            <a:r>
              <a:rPr lang="zh-CN" altLang="en-US" sz="1700" b="1" dirty="0">
                <a:solidFill>
                  <a:schemeClr val="lt1">
                    <a:lumMod val="100000"/>
                  </a:schemeClr>
                </a:solidFill>
                <a:uFillTx/>
                <a:latin typeface="+mn-ea"/>
                <a:cs typeface="+mn-ea"/>
                <a:sym typeface="+mn-ea"/>
              </a:rPr>
              <a:t>概率分布的两种类型</a:t>
            </a:r>
            <a:endParaRPr lang="zh-CN" altLang="en-US" sz="1700" b="1" dirty="0">
              <a:solidFill>
                <a:schemeClr val="lt1">
                  <a:lumMod val="100000"/>
                </a:schemeClr>
              </a:solidFill>
              <a:uFillTx/>
              <a:latin typeface="+mn-ea"/>
              <a:cs typeface="+mn-ea"/>
              <a:sym typeface="+mn-ea"/>
            </a:endParaRPr>
          </a:p>
        </p:txBody>
      </p:sp>
      <p:sp>
        <p:nvSpPr>
          <p:cNvPr id="8" name="任意多边形: 形状 14296"/>
          <p:cNvSpPr/>
          <p:nvPr>
            <p:custDataLst>
              <p:tags r:id="rId8"/>
            </p:custDataLst>
          </p:nvPr>
        </p:nvSpPr>
        <p:spPr>
          <a:xfrm rot="1800000">
            <a:off x="5899056" y="2373501"/>
            <a:ext cx="452798" cy="398294"/>
          </a:xfrm>
          <a:custGeom>
            <a:avLst/>
            <a:gdLst>
              <a:gd name="connsiteX0" fmla="*/ 950601 w 3475650"/>
              <a:gd name="connsiteY0" fmla="*/ 3082645 h 3082645"/>
              <a:gd name="connsiteX1" fmla="*/ 2525075 w 3475650"/>
              <a:gd name="connsiteY1" fmla="*/ 3082645 h 3082645"/>
              <a:gd name="connsiteX2" fmla="*/ 2679028 w 3475650"/>
              <a:gd name="connsiteY2" fmla="*/ 2993745 h 3082645"/>
              <a:gd name="connsiteX3" fmla="*/ 3466261 w 3475650"/>
              <a:gd name="connsiteY3" fmla="*/ 1630209 h 3082645"/>
              <a:gd name="connsiteX4" fmla="*/ 3466254 w 3475650"/>
              <a:gd name="connsiteY4" fmla="*/ 1452423 h 3082645"/>
              <a:gd name="connsiteX5" fmla="*/ 2679021 w 3475650"/>
              <a:gd name="connsiteY5" fmla="*/ 88887 h 3082645"/>
              <a:gd name="connsiteX6" fmla="*/ 2525051 w 3475650"/>
              <a:gd name="connsiteY6" fmla="*/ 0 h 3082645"/>
              <a:gd name="connsiteX7" fmla="*/ 950576 w 3475650"/>
              <a:gd name="connsiteY7" fmla="*/ 0 h 3082645"/>
              <a:gd name="connsiteX8" fmla="*/ 796623 w 3475650"/>
              <a:gd name="connsiteY8" fmla="*/ 88900 h 3082645"/>
              <a:gd name="connsiteX9" fmla="*/ 9390 w 3475650"/>
              <a:gd name="connsiteY9" fmla="*/ 1452436 h 3082645"/>
              <a:gd name="connsiteX10" fmla="*/ 9398 w 3475650"/>
              <a:gd name="connsiteY10" fmla="*/ 1630223 h 3082645"/>
              <a:gd name="connsiteX11" fmla="*/ 796631 w 3475650"/>
              <a:gd name="connsiteY11" fmla="*/ 2993759 h 3082645"/>
              <a:gd name="connsiteX12" fmla="*/ 950601 w 3475650"/>
              <a:gd name="connsiteY12" fmla="*/ 3082645 h 3082645"/>
              <a:gd name="connsiteX0-1" fmla="*/ 950601 w 3475650"/>
              <a:gd name="connsiteY0-2" fmla="*/ 3082645 h 3082645"/>
              <a:gd name="connsiteX1-3" fmla="*/ 2525075 w 3475650"/>
              <a:gd name="connsiteY1-4" fmla="*/ 3082645 h 3082645"/>
              <a:gd name="connsiteX2-5" fmla="*/ 2679028 w 3475650"/>
              <a:gd name="connsiteY2-6" fmla="*/ 2993745 h 3082645"/>
              <a:gd name="connsiteX3-7" fmla="*/ 3466261 w 3475650"/>
              <a:gd name="connsiteY3-8" fmla="*/ 1630209 h 3082645"/>
              <a:gd name="connsiteX4-9" fmla="*/ 3466254 w 3475650"/>
              <a:gd name="connsiteY4-10" fmla="*/ 1452423 h 3082645"/>
              <a:gd name="connsiteX5-11" fmla="*/ 2679021 w 3475650"/>
              <a:gd name="connsiteY5-12" fmla="*/ 88887 h 3082645"/>
              <a:gd name="connsiteX6-13" fmla="*/ 2525051 w 3475650"/>
              <a:gd name="connsiteY6-14" fmla="*/ 0 h 3082645"/>
              <a:gd name="connsiteX7-15" fmla="*/ 950576 w 3475650"/>
              <a:gd name="connsiteY7-16" fmla="*/ 0 h 3082645"/>
              <a:gd name="connsiteX8-17" fmla="*/ 796623 w 3475650"/>
              <a:gd name="connsiteY8-18" fmla="*/ 88900 h 3082645"/>
              <a:gd name="connsiteX9-19" fmla="*/ 9390 w 3475650"/>
              <a:gd name="connsiteY9-20" fmla="*/ 1452436 h 3082645"/>
              <a:gd name="connsiteX10-21" fmla="*/ 9398 w 3475650"/>
              <a:gd name="connsiteY10-22" fmla="*/ 1630223 h 3082645"/>
              <a:gd name="connsiteX11-23" fmla="*/ 796631 w 3475650"/>
              <a:gd name="connsiteY11-24" fmla="*/ 2993759 h 3082645"/>
              <a:gd name="connsiteX12-25" fmla="*/ 950601 w 3475650"/>
              <a:gd name="connsiteY12-26" fmla="*/ 3082645 h 3082645"/>
              <a:gd name="connsiteX0-27" fmla="*/ 950601 w 3475650"/>
              <a:gd name="connsiteY0-28" fmla="*/ 3082645 h 3082645"/>
              <a:gd name="connsiteX1-29" fmla="*/ 2525075 w 3475650"/>
              <a:gd name="connsiteY1-30" fmla="*/ 3082645 h 3082645"/>
              <a:gd name="connsiteX2-31" fmla="*/ 2679028 w 3475650"/>
              <a:gd name="connsiteY2-32" fmla="*/ 2993745 h 3082645"/>
              <a:gd name="connsiteX3-33" fmla="*/ 3466261 w 3475650"/>
              <a:gd name="connsiteY3-34" fmla="*/ 1630209 h 3082645"/>
              <a:gd name="connsiteX4-35" fmla="*/ 3466254 w 3475650"/>
              <a:gd name="connsiteY4-36" fmla="*/ 1452423 h 3082645"/>
              <a:gd name="connsiteX5-37" fmla="*/ 2679021 w 3475650"/>
              <a:gd name="connsiteY5-38" fmla="*/ 88887 h 3082645"/>
              <a:gd name="connsiteX6-39" fmla="*/ 2525051 w 3475650"/>
              <a:gd name="connsiteY6-40" fmla="*/ 0 h 3082645"/>
              <a:gd name="connsiteX7-41" fmla="*/ 950576 w 3475650"/>
              <a:gd name="connsiteY7-42" fmla="*/ 0 h 3082645"/>
              <a:gd name="connsiteX8-43" fmla="*/ 796623 w 3475650"/>
              <a:gd name="connsiteY8-44" fmla="*/ 88900 h 3082645"/>
              <a:gd name="connsiteX9-45" fmla="*/ 9390 w 3475650"/>
              <a:gd name="connsiteY9-46" fmla="*/ 1452436 h 3082645"/>
              <a:gd name="connsiteX10-47" fmla="*/ 9398 w 3475650"/>
              <a:gd name="connsiteY10-48" fmla="*/ 1630223 h 3082645"/>
              <a:gd name="connsiteX11-49" fmla="*/ 796631 w 3475650"/>
              <a:gd name="connsiteY11-50" fmla="*/ 2993759 h 3082645"/>
              <a:gd name="connsiteX12-51" fmla="*/ 950601 w 3475650"/>
              <a:gd name="connsiteY12-52" fmla="*/ 3082645 h 3082645"/>
              <a:gd name="connsiteX0-53" fmla="*/ 950601 w 3475650"/>
              <a:gd name="connsiteY0-54" fmla="*/ 3082645 h 3082645"/>
              <a:gd name="connsiteX1-55" fmla="*/ 2525075 w 3475650"/>
              <a:gd name="connsiteY1-56" fmla="*/ 3082645 h 3082645"/>
              <a:gd name="connsiteX2-57" fmla="*/ 2679028 w 3475650"/>
              <a:gd name="connsiteY2-58" fmla="*/ 2993745 h 3082645"/>
              <a:gd name="connsiteX3-59" fmla="*/ 3466261 w 3475650"/>
              <a:gd name="connsiteY3-60" fmla="*/ 1630209 h 3082645"/>
              <a:gd name="connsiteX4-61" fmla="*/ 3466254 w 3475650"/>
              <a:gd name="connsiteY4-62" fmla="*/ 1452423 h 3082645"/>
              <a:gd name="connsiteX5-63" fmla="*/ 2679021 w 3475650"/>
              <a:gd name="connsiteY5-64" fmla="*/ 88887 h 3082645"/>
              <a:gd name="connsiteX6-65" fmla="*/ 2525051 w 3475650"/>
              <a:gd name="connsiteY6-66" fmla="*/ 0 h 3082645"/>
              <a:gd name="connsiteX7-67" fmla="*/ 950576 w 3475650"/>
              <a:gd name="connsiteY7-68" fmla="*/ 0 h 3082645"/>
              <a:gd name="connsiteX8-69" fmla="*/ 796623 w 3475650"/>
              <a:gd name="connsiteY8-70" fmla="*/ 88900 h 3082645"/>
              <a:gd name="connsiteX9-71" fmla="*/ 9390 w 3475650"/>
              <a:gd name="connsiteY9-72" fmla="*/ 1452436 h 3082645"/>
              <a:gd name="connsiteX10-73" fmla="*/ 9398 w 3475650"/>
              <a:gd name="connsiteY10-74" fmla="*/ 1630223 h 3082645"/>
              <a:gd name="connsiteX11-75" fmla="*/ 796631 w 3475650"/>
              <a:gd name="connsiteY11-76" fmla="*/ 2993759 h 3082645"/>
              <a:gd name="connsiteX12-77" fmla="*/ 950601 w 3475650"/>
              <a:gd name="connsiteY12-78" fmla="*/ 3082645 h 3082645"/>
              <a:gd name="connsiteX0-79" fmla="*/ 950601 w 3475650"/>
              <a:gd name="connsiteY0-80" fmla="*/ 3082645 h 3082645"/>
              <a:gd name="connsiteX1-81" fmla="*/ 2525075 w 3475650"/>
              <a:gd name="connsiteY1-82" fmla="*/ 3082645 h 3082645"/>
              <a:gd name="connsiteX2-83" fmla="*/ 2679028 w 3475650"/>
              <a:gd name="connsiteY2-84" fmla="*/ 2993745 h 3082645"/>
              <a:gd name="connsiteX3-85" fmla="*/ 3466261 w 3475650"/>
              <a:gd name="connsiteY3-86" fmla="*/ 1630209 h 3082645"/>
              <a:gd name="connsiteX4-87" fmla="*/ 3466254 w 3475650"/>
              <a:gd name="connsiteY4-88" fmla="*/ 1452423 h 3082645"/>
              <a:gd name="connsiteX5-89" fmla="*/ 2679021 w 3475650"/>
              <a:gd name="connsiteY5-90" fmla="*/ 88887 h 3082645"/>
              <a:gd name="connsiteX6-91" fmla="*/ 2525051 w 3475650"/>
              <a:gd name="connsiteY6-92" fmla="*/ 0 h 3082645"/>
              <a:gd name="connsiteX7-93" fmla="*/ 950576 w 3475650"/>
              <a:gd name="connsiteY7-94" fmla="*/ 0 h 3082645"/>
              <a:gd name="connsiteX8-95" fmla="*/ 796623 w 3475650"/>
              <a:gd name="connsiteY8-96" fmla="*/ 88900 h 3082645"/>
              <a:gd name="connsiteX9-97" fmla="*/ 9390 w 3475650"/>
              <a:gd name="connsiteY9-98" fmla="*/ 1452436 h 3082645"/>
              <a:gd name="connsiteX10-99" fmla="*/ 9398 w 3475650"/>
              <a:gd name="connsiteY10-100" fmla="*/ 1630223 h 3082645"/>
              <a:gd name="connsiteX11-101" fmla="*/ 796631 w 3475650"/>
              <a:gd name="connsiteY11-102" fmla="*/ 2993759 h 3082645"/>
              <a:gd name="connsiteX12-103" fmla="*/ 950601 w 3475650"/>
              <a:gd name="connsiteY12-104" fmla="*/ 3082645 h 3082645"/>
              <a:gd name="connsiteX0-105" fmla="*/ 950601 w 3475650"/>
              <a:gd name="connsiteY0-106" fmla="*/ 3082645 h 3082645"/>
              <a:gd name="connsiteX1-107" fmla="*/ 2525075 w 3475650"/>
              <a:gd name="connsiteY1-108" fmla="*/ 3082645 h 3082645"/>
              <a:gd name="connsiteX2-109" fmla="*/ 2679028 w 3475650"/>
              <a:gd name="connsiteY2-110" fmla="*/ 2993745 h 3082645"/>
              <a:gd name="connsiteX3-111" fmla="*/ 3466261 w 3475650"/>
              <a:gd name="connsiteY3-112" fmla="*/ 1630209 h 3082645"/>
              <a:gd name="connsiteX4-113" fmla="*/ 3466254 w 3475650"/>
              <a:gd name="connsiteY4-114" fmla="*/ 1452423 h 3082645"/>
              <a:gd name="connsiteX5-115" fmla="*/ 2679021 w 3475650"/>
              <a:gd name="connsiteY5-116" fmla="*/ 88887 h 3082645"/>
              <a:gd name="connsiteX6-117" fmla="*/ 2525051 w 3475650"/>
              <a:gd name="connsiteY6-118" fmla="*/ 0 h 3082645"/>
              <a:gd name="connsiteX7-119" fmla="*/ 950576 w 3475650"/>
              <a:gd name="connsiteY7-120" fmla="*/ 0 h 3082645"/>
              <a:gd name="connsiteX8-121" fmla="*/ 796623 w 3475650"/>
              <a:gd name="connsiteY8-122" fmla="*/ 88900 h 3082645"/>
              <a:gd name="connsiteX9-123" fmla="*/ 9390 w 3475650"/>
              <a:gd name="connsiteY9-124" fmla="*/ 1452436 h 3082645"/>
              <a:gd name="connsiteX10-125" fmla="*/ 9398 w 3475650"/>
              <a:gd name="connsiteY10-126" fmla="*/ 1630223 h 3082645"/>
              <a:gd name="connsiteX11-127" fmla="*/ 796631 w 3475650"/>
              <a:gd name="connsiteY11-128" fmla="*/ 2993759 h 3082645"/>
              <a:gd name="connsiteX12-129" fmla="*/ 950601 w 3475650"/>
              <a:gd name="connsiteY12-130" fmla="*/ 3082645 h 3082645"/>
              <a:gd name="connsiteX0-131" fmla="*/ 950601 w 3475653"/>
              <a:gd name="connsiteY0-132" fmla="*/ 3082645 h 3082645"/>
              <a:gd name="connsiteX1-133" fmla="*/ 2525075 w 3475653"/>
              <a:gd name="connsiteY1-134" fmla="*/ 3082645 h 3082645"/>
              <a:gd name="connsiteX2-135" fmla="*/ 2679028 w 3475653"/>
              <a:gd name="connsiteY2-136" fmla="*/ 2993745 h 3082645"/>
              <a:gd name="connsiteX3-137" fmla="*/ 3466261 w 3475653"/>
              <a:gd name="connsiteY3-138" fmla="*/ 1630209 h 3082645"/>
              <a:gd name="connsiteX4-139" fmla="*/ 3466254 w 3475653"/>
              <a:gd name="connsiteY4-140" fmla="*/ 1452423 h 3082645"/>
              <a:gd name="connsiteX5-141" fmla="*/ 2679021 w 3475653"/>
              <a:gd name="connsiteY5-142" fmla="*/ 88887 h 3082645"/>
              <a:gd name="connsiteX6-143" fmla="*/ 2525051 w 3475653"/>
              <a:gd name="connsiteY6-144" fmla="*/ 0 h 3082645"/>
              <a:gd name="connsiteX7-145" fmla="*/ 950576 w 3475653"/>
              <a:gd name="connsiteY7-146" fmla="*/ 0 h 3082645"/>
              <a:gd name="connsiteX8-147" fmla="*/ 796623 w 3475653"/>
              <a:gd name="connsiteY8-148" fmla="*/ 88900 h 3082645"/>
              <a:gd name="connsiteX9-149" fmla="*/ 9390 w 3475653"/>
              <a:gd name="connsiteY9-150" fmla="*/ 1452436 h 3082645"/>
              <a:gd name="connsiteX10-151" fmla="*/ 9398 w 3475653"/>
              <a:gd name="connsiteY10-152" fmla="*/ 1630223 h 3082645"/>
              <a:gd name="connsiteX11-153" fmla="*/ 796631 w 3475653"/>
              <a:gd name="connsiteY11-154" fmla="*/ 2993759 h 3082645"/>
              <a:gd name="connsiteX12-155" fmla="*/ 950601 w 3475653"/>
              <a:gd name="connsiteY12-156" fmla="*/ 3082645 h 3082645"/>
              <a:gd name="connsiteX0-157" fmla="*/ 950601 w 3490661"/>
              <a:gd name="connsiteY0-158" fmla="*/ 3082645 h 3082645"/>
              <a:gd name="connsiteX1-159" fmla="*/ 2525075 w 3490661"/>
              <a:gd name="connsiteY1-160" fmla="*/ 3082645 h 3082645"/>
              <a:gd name="connsiteX2-161" fmla="*/ 2679028 w 3490661"/>
              <a:gd name="connsiteY2-162" fmla="*/ 2993745 h 3082645"/>
              <a:gd name="connsiteX3-163" fmla="*/ 3466261 w 3490661"/>
              <a:gd name="connsiteY3-164" fmla="*/ 1630209 h 3082645"/>
              <a:gd name="connsiteX4-165" fmla="*/ 3466254 w 3490661"/>
              <a:gd name="connsiteY4-166" fmla="*/ 1452423 h 3082645"/>
              <a:gd name="connsiteX5-167" fmla="*/ 2679021 w 3490661"/>
              <a:gd name="connsiteY5-168" fmla="*/ 88887 h 3082645"/>
              <a:gd name="connsiteX6-169" fmla="*/ 2525051 w 3490661"/>
              <a:gd name="connsiteY6-170" fmla="*/ 0 h 3082645"/>
              <a:gd name="connsiteX7-171" fmla="*/ 950576 w 3490661"/>
              <a:gd name="connsiteY7-172" fmla="*/ 0 h 3082645"/>
              <a:gd name="connsiteX8-173" fmla="*/ 796623 w 3490661"/>
              <a:gd name="connsiteY8-174" fmla="*/ 88900 h 3082645"/>
              <a:gd name="connsiteX9-175" fmla="*/ 9390 w 3490661"/>
              <a:gd name="connsiteY9-176" fmla="*/ 1452436 h 3082645"/>
              <a:gd name="connsiteX10-177" fmla="*/ 9398 w 3490661"/>
              <a:gd name="connsiteY10-178" fmla="*/ 1630223 h 3082645"/>
              <a:gd name="connsiteX11-179" fmla="*/ 796631 w 3490661"/>
              <a:gd name="connsiteY11-180" fmla="*/ 2993759 h 3082645"/>
              <a:gd name="connsiteX12-181" fmla="*/ 950601 w 3490661"/>
              <a:gd name="connsiteY12-182" fmla="*/ 3082645 h 3082645"/>
              <a:gd name="connsiteX0-183" fmla="*/ 950601 w 3490661"/>
              <a:gd name="connsiteY0-184" fmla="*/ 3082645 h 3082645"/>
              <a:gd name="connsiteX1-185" fmla="*/ 2525075 w 3490661"/>
              <a:gd name="connsiteY1-186" fmla="*/ 3082645 h 3082645"/>
              <a:gd name="connsiteX2-187" fmla="*/ 2679028 w 3490661"/>
              <a:gd name="connsiteY2-188" fmla="*/ 2993745 h 3082645"/>
              <a:gd name="connsiteX3-189" fmla="*/ 3466261 w 3490661"/>
              <a:gd name="connsiteY3-190" fmla="*/ 1630209 h 3082645"/>
              <a:gd name="connsiteX4-191" fmla="*/ 3466254 w 3490661"/>
              <a:gd name="connsiteY4-192" fmla="*/ 1452423 h 3082645"/>
              <a:gd name="connsiteX5-193" fmla="*/ 2679021 w 3490661"/>
              <a:gd name="connsiteY5-194" fmla="*/ 88887 h 3082645"/>
              <a:gd name="connsiteX6-195" fmla="*/ 2525051 w 3490661"/>
              <a:gd name="connsiteY6-196" fmla="*/ 0 h 3082645"/>
              <a:gd name="connsiteX7-197" fmla="*/ 950576 w 3490661"/>
              <a:gd name="connsiteY7-198" fmla="*/ 0 h 3082645"/>
              <a:gd name="connsiteX8-199" fmla="*/ 796623 w 3490661"/>
              <a:gd name="connsiteY8-200" fmla="*/ 88900 h 3082645"/>
              <a:gd name="connsiteX9-201" fmla="*/ 9390 w 3490661"/>
              <a:gd name="connsiteY9-202" fmla="*/ 1452436 h 3082645"/>
              <a:gd name="connsiteX10-203" fmla="*/ 9398 w 3490661"/>
              <a:gd name="connsiteY10-204" fmla="*/ 1630223 h 3082645"/>
              <a:gd name="connsiteX11-205" fmla="*/ 796631 w 3490661"/>
              <a:gd name="connsiteY11-206" fmla="*/ 2993759 h 3082645"/>
              <a:gd name="connsiteX12-207" fmla="*/ 950601 w 3490661"/>
              <a:gd name="connsiteY12-208" fmla="*/ 3082645 h 3082645"/>
              <a:gd name="connsiteX0-209" fmla="*/ 950601 w 3490661"/>
              <a:gd name="connsiteY0-210" fmla="*/ 3082645 h 3082645"/>
              <a:gd name="connsiteX1-211" fmla="*/ 2525075 w 3490661"/>
              <a:gd name="connsiteY1-212" fmla="*/ 3082645 h 3082645"/>
              <a:gd name="connsiteX2-213" fmla="*/ 2679028 w 3490661"/>
              <a:gd name="connsiteY2-214" fmla="*/ 2993745 h 3082645"/>
              <a:gd name="connsiteX3-215" fmla="*/ 3466261 w 3490661"/>
              <a:gd name="connsiteY3-216" fmla="*/ 1630209 h 3082645"/>
              <a:gd name="connsiteX4-217" fmla="*/ 3466254 w 3490661"/>
              <a:gd name="connsiteY4-218" fmla="*/ 1452423 h 3082645"/>
              <a:gd name="connsiteX5-219" fmla="*/ 2679021 w 3490661"/>
              <a:gd name="connsiteY5-220" fmla="*/ 88887 h 3082645"/>
              <a:gd name="connsiteX6-221" fmla="*/ 2525051 w 3490661"/>
              <a:gd name="connsiteY6-222" fmla="*/ 0 h 3082645"/>
              <a:gd name="connsiteX7-223" fmla="*/ 950576 w 3490661"/>
              <a:gd name="connsiteY7-224" fmla="*/ 0 h 3082645"/>
              <a:gd name="connsiteX8-225" fmla="*/ 796623 w 3490661"/>
              <a:gd name="connsiteY8-226" fmla="*/ 88900 h 3082645"/>
              <a:gd name="connsiteX9-227" fmla="*/ 9390 w 3490661"/>
              <a:gd name="connsiteY9-228" fmla="*/ 1452436 h 3082645"/>
              <a:gd name="connsiteX10-229" fmla="*/ 9398 w 3490661"/>
              <a:gd name="connsiteY10-230" fmla="*/ 1630223 h 3082645"/>
              <a:gd name="connsiteX11-231" fmla="*/ 796631 w 3490661"/>
              <a:gd name="connsiteY11-232" fmla="*/ 2993759 h 3082645"/>
              <a:gd name="connsiteX12-233" fmla="*/ 950601 w 3490661"/>
              <a:gd name="connsiteY12-234" fmla="*/ 3082645 h 3082645"/>
              <a:gd name="connsiteX0-235" fmla="*/ 950601 w 3490661"/>
              <a:gd name="connsiteY0-236" fmla="*/ 3082645 h 3082645"/>
              <a:gd name="connsiteX1-237" fmla="*/ 2525075 w 3490661"/>
              <a:gd name="connsiteY1-238" fmla="*/ 3082645 h 3082645"/>
              <a:gd name="connsiteX2-239" fmla="*/ 2679028 w 3490661"/>
              <a:gd name="connsiteY2-240" fmla="*/ 2993745 h 3082645"/>
              <a:gd name="connsiteX3-241" fmla="*/ 3466261 w 3490661"/>
              <a:gd name="connsiteY3-242" fmla="*/ 1630209 h 3082645"/>
              <a:gd name="connsiteX4-243" fmla="*/ 3466254 w 3490661"/>
              <a:gd name="connsiteY4-244" fmla="*/ 1452423 h 3082645"/>
              <a:gd name="connsiteX5-245" fmla="*/ 2679021 w 3490661"/>
              <a:gd name="connsiteY5-246" fmla="*/ 88887 h 3082645"/>
              <a:gd name="connsiteX6-247" fmla="*/ 2525051 w 3490661"/>
              <a:gd name="connsiteY6-248" fmla="*/ 0 h 3082645"/>
              <a:gd name="connsiteX7-249" fmla="*/ 950576 w 3490661"/>
              <a:gd name="connsiteY7-250" fmla="*/ 0 h 3082645"/>
              <a:gd name="connsiteX8-251" fmla="*/ 796623 w 3490661"/>
              <a:gd name="connsiteY8-252" fmla="*/ 88900 h 3082645"/>
              <a:gd name="connsiteX9-253" fmla="*/ 9390 w 3490661"/>
              <a:gd name="connsiteY9-254" fmla="*/ 1452436 h 3082645"/>
              <a:gd name="connsiteX10-255" fmla="*/ 9398 w 3490661"/>
              <a:gd name="connsiteY10-256" fmla="*/ 1630223 h 3082645"/>
              <a:gd name="connsiteX11-257" fmla="*/ 796631 w 3490661"/>
              <a:gd name="connsiteY11-258" fmla="*/ 2993759 h 3082645"/>
              <a:gd name="connsiteX12-259" fmla="*/ 950601 w 3490661"/>
              <a:gd name="connsiteY12-260" fmla="*/ 3082645 h 3082645"/>
              <a:gd name="connsiteX0-261" fmla="*/ 950601 w 3490661"/>
              <a:gd name="connsiteY0-262" fmla="*/ 3082645 h 3082645"/>
              <a:gd name="connsiteX1-263" fmla="*/ 2525075 w 3490661"/>
              <a:gd name="connsiteY1-264" fmla="*/ 3082645 h 3082645"/>
              <a:gd name="connsiteX2-265" fmla="*/ 2679028 w 3490661"/>
              <a:gd name="connsiteY2-266" fmla="*/ 2993745 h 3082645"/>
              <a:gd name="connsiteX3-267" fmla="*/ 3466261 w 3490661"/>
              <a:gd name="connsiteY3-268" fmla="*/ 1630209 h 3082645"/>
              <a:gd name="connsiteX4-269" fmla="*/ 3466254 w 3490661"/>
              <a:gd name="connsiteY4-270" fmla="*/ 1452423 h 3082645"/>
              <a:gd name="connsiteX5-271" fmla="*/ 2679021 w 3490661"/>
              <a:gd name="connsiteY5-272" fmla="*/ 88887 h 3082645"/>
              <a:gd name="connsiteX6-273" fmla="*/ 2525051 w 3490661"/>
              <a:gd name="connsiteY6-274" fmla="*/ 0 h 3082645"/>
              <a:gd name="connsiteX7-275" fmla="*/ 950576 w 3490661"/>
              <a:gd name="connsiteY7-276" fmla="*/ 0 h 3082645"/>
              <a:gd name="connsiteX8-277" fmla="*/ 796623 w 3490661"/>
              <a:gd name="connsiteY8-278" fmla="*/ 88900 h 3082645"/>
              <a:gd name="connsiteX9-279" fmla="*/ 9390 w 3490661"/>
              <a:gd name="connsiteY9-280" fmla="*/ 1452436 h 3082645"/>
              <a:gd name="connsiteX10-281" fmla="*/ 9398 w 3490661"/>
              <a:gd name="connsiteY10-282" fmla="*/ 1630223 h 3082645"/>
              <a:gd name="connsiteX11-283" fmla="*/ 796631 w 3490661"/>
              <a:gd name="connsiteY11-284" fmla="*/ 2993759 h 3082645"/>
              <a:gd name="connsiteX12-285" fmla="*/ 950601 w 3490661"/>
              <a:gd name="connsiteY12-286" fmla="*/ 3082645 h 3082645"/>
              <a:gd name="connsiteX0-287" fmla="*/ 950601 w 3490661"/>
              <a:gd name="connsiteY0-288" fmla="*/ 3082645 h 3082645"/>
              <a:gd name="connsiteX1-289" fmla="*/ 2525075 w 3490661"/>
              <a:gd name="connsiteY1-290" fmla="*/ 3082645 h 3082645"/>
              <a:gd name="connsiteX2-291" fmla="*/ 2679028 w 3490661"/>
              <a:gd name="connsiteY2-292" fmla="*/ 2993745 h 3082645"/>
              <a:gd name="connsiteX3-293" fmla="*/ 3466261 w 3490661"/>
              <a:gd name="connsiteY3-294" fmla="*/ 1630209 h 3082645"/>
              <a:gd name="connsiteX4-295" fmla="*/ 3466254 w 3490661"/>
              <a:gd name="connsiteY4-296" fmla="*/ 1452423 h 3082645"/>
              <a:gd name="connsiteX5-297" fmla="*/ 2679021 w 3490661"/>
              <a:gd name="connsiteY5-298" fmla="*/ 88887 h 3082645"/>
              <a:gd name="connsiteX6-299" fmla="*/ 2525051 w 3490661"/>
              <a:gd name="connsiteY6-300" fmla="*/ 0 h 3082645"/>
              <a:gd name="connsiteX7-301" fmla="*/ 950576 w 3490661"/>
              <a:gd name="connsiteY7-302" fmla="*/ 0 h 3082645"/>
              <a:gd name="connsiteX8-303" fmla="*/ 796623 w 3490661"/>
              <a:gd name="connsiteY8-304" fmla="*/ 88900 h 3082645"/>
              <a:gd name="connsiteX9-305" fmla="*/ 9390 w 3490661"/>
              <a:gd name="connsiteY9-306" fmla="*/ 1452436 h 3082645"/>
              <a:gd name="connsiteX10-307" fmla="*/ 9398 w 3490661"/>
              <a:gd name="connsiteY10-308" fmla="*/ 1630223 h 3082645"/>
              <a:gd name="connsiteX11-309" fmla="*/ 796631 w 3490661"/>
              <a:gd name="connsiteY11-310" fmla="*/ 2993759 h 3082645"/>
              <a:gd name="connsiteX12-311" fmla="*/ 950601 w 3490661"/>
              <a:gd name="connsiteY12-312" fmla="*/ 3082645 h 3082645"/>
              <a:gd name="connsiteX0-313" fmla="*/ 950601 w 3490661"/>
              <a:gd name="connsiteY0-314" fmla="*/ 3082645 h 3082645"/>
              <a:gd name="connsiteX1-315" fmla="*/ 2525075 w 3490661"/>
              <a:gd name="connsiteY1-316" fmla="*/ 3082645 h 3082645"/>
              <a:gd name="connsiteX2-317" fmla="*/ 2679028 w 3490661"/>
              <a:gd name="connsiteY2-318" fmla="*/ 2993745 h 3082645"/>
              <a:gd name="connsiteX3-319" fmla="*/ 3466261 w 3490661"/>
              <a:gd name="connsiteY3-320" fmla="*/ 1630209 h 3082645"/>
              <a:gd name="connsiteX4-321" fmla="*/ 3466254 w 3490661"/>
              <a:gd name="connsiteY4-322" fmla="*/ 1452423 h 3082645"/>
              <a:gd name="connsiteX5-323" fmla="*/ 2679021 w 3490661"/>
              <a:gd name="connsiteY5-324" fmla="*/ 88887 h 3082645"/>
              <a:gd name="connsiteX6-325" fmla="*/ 2525051 w 3490661"/>
              <a:gd name="connsiteY6-326" fmla="*/ 0 h 3082645"/>
              <a:gd name="connsiteX7-327" fmla="*/ 950576 w 3490661"/>
              <a:gd name="connsiteY7-328" fmla="*/ 0 h 3082645"/>
              <a:gd name="connsiteX8-329" fmla="*/ 796623 w 3490661"/>
              <a:gd name="connsiteY8-330" fmla="*/ 88900 h 3082645"/>
              <a:gd name="connsiteX9-331" fmla="*/ 9390 w 3490661"/>
              <a:gd name="connsiteY9-332" fmla="*/ 1452436 h 3082645"/>
              <a:gd name="connsiteX10-333" fmla="*/ 9398 w 3490661"/>
              <a:gd name="connsiteY10-334" fmla="*/ 1630223 h 3082645"/>
              <a:gd name="connsiteX11-335" fmla="*/ 796631 w 3490661"/>
              <a:gd name="connsiteY11-336" fmla="*/ 2993759 h 3082645"/>
              <a:gd name="connsiteX12-337" fmla="*/ 950601 w 3490661"/>
              <a:gd name="connsiteY12-338" fmla="*/ 3082645 h 3082645"/>
              <a:gd name="connsiteX0-339" fmla="*/ 950601 w 3490661"/>
              <a:gd name="connsiteY0-340" fmla="*/ 3082645 h 3082645"/>
              <a:gd name="connsiteX1-341" fmla="*/ 2525075 w 3490661"/>
              <a:gd name="connsiteY1-342" fmla="*/ 3082645 h 3082645"/>
              <a:gd name="connsiteX2-343" fmla="*/ 2679028 w 3490661"/>
              <a:gd name="connsiteY2-344" fmla="*/ 2993745 h 3082645"/>
              <a:gd name="connsiteX3-345" fmla="*/ 3466261 w 3490661"/>
              <a:gd name="connsiteY3-346" fmla="*/ 1630209 h 3082645"/>
              <a:gd name="connsiteX4-347" fmla="*/ 3466254 w 3490661"/>
              <a:gd name="connsiteY4-348" fmla="*/ 1452423 h 3082645"/>
              <a:gd name="connsiteX5-349" fmla="*/ 2679021 w 3490661"/>
              <a:gd name="connsiteY5-350" fmla="*/ 88887 h 3082645"/>
              <a:gd name="connsiteX6-351" fmla="*/ 2525051 w 3490661"/>
              <a:gd name="connsiteY6-352" fmla="*/ 0 h 3082645"/>
              <a:gd name="connsiteX7-353" fmla="*/ 950576 w 3490661"/>
              <a:gd name="connsiteY7-354" fmla="*/ 0 h 3082645"/>
              <a:gd name="connsiteX8-355" fmla="*/ 796623 w 3490661"/>
              <a:gd name="connsiteY8-356" fmla="*/ 88900 h 3082645"/>
              <a:gd name="connsiteX9-357" fmla="*/ 9390 w 3490661"/>
              <a:gd name="connsiteY9-358" fmla="*/ 1452436 h 3082645"/>
              <a:gd name="connsiteX10-359" fmla="*/ 9398 w 3490661"/>
              <a:gd name="connsiteY10-360" fmla="*/ 1630223 h 3082645"/>
              <a:gd name="connsiteX11-361" fmla="*/ 796631 w 3490661"/>
              <a:gd name="connsiteY11-362" fmla="*/ 2993759 h 3082645"/>
              <a:gd name="connsiteX12-363" fmla="*/ 950601 w 3490661"/>
              <a:gd name="connsiteY12-364" fmla="*/ 3082645 h 3082645"/>
              <a:gd name="connsiteX0-365" fmla="*/ 950601 w 3490661"/>
              <a:gd name="connsiteY0-366" fmla="*/ 3082645 h 3082645"/>
              <a:gd name="connsiteX1-367" fmla="*/ 2525075 w 3490661"/>
              <a:gd name="connsiteY1-368" fmla="*/ 3082645 h 3082645"/>
              <a:gd name="connsiteX2-369" fmla="*/ 2679028 w 3490661"/>
              <a:gd name="connsiteY2-370" fmla="*/ 2993745 h 3082645"/>
              <a:gd name="connsiteX3-371" fmla="*/ 3466261 w 3490661"/>
              <a:gd name="connsiteY3-372" fmla="*/ 1630209 h 3082645"/>
              <a:gd name="connsiteX4-373" fmla="*/ 3466254 w 3490661"/>
              <a:gd name="connsiteY4-374" fmla="*/ 1452423 h 3082645"/>
              <a:gd name="connsiteX5-375" fmla="*/ 2679021 w 3490661"/>
              <a:gd name="connsiteY5-376" fmla="*/ 88887 h 3082645"/>
              <a:gd name="connsiteX6-377" fmla="*/ 2525051 w 3490661"/>
              <a:gd name="connsiteY6-378" fmla="*/ 0 h 3082645"/>
              <a:gd name="connsiteX7-379" fmla="*/ 950576 w 3490661"/>
              <a:gd name="connsiteY7-380" fmla="*/ 0 h 3082645"/>
              <a:gd name="connsiteX8-381" fmla="*/ 796623 w 3490661"/>
              <a:gd name="connsiteY8-382" fmla="*/ 88900 h 3082645"/>
              <a:gd name="connsiteX9-383" fmla="*/ 9390 w 3490661"/>
              <a:gd name="connsiteY9-384" fmla="*/ 1452436 h 3082645"/>
              <a:gd name="connsiteX10-385" fmla="*/ 9398 w 3490661"/>
              <a:gd name="connsiteY10-386" fmla="*/ 1630223 h 3082645"/>
              <a:gd name="connsiteX11-387" fmla="*/ 796631 w 3490661"/>
              <a:gd name="connsiteY11-388" fmla="*/ 2993759 h 3082645"/>
              <a:gd name="connsiteX12-389" fmla="*/ 950601 w 3490661"/>
              <a:gd name="connsiteY12-390" fmla="*/ 3082645 h 3082645"/>
              <a:gd name="connsiteX0-391" fmla="*/ 950601 w 3490661"/>
              <a:gd name="connsiteY0-392" fmla="*/ 3082645 h 3082645"/>
              <a:gd name="connsiteX1-393" fmla="*/ 2525075 w 3490661"/>
              <a:gd name="connsiteY1-394" fmla="*/ 3082645 h 3082645"/>
              <a:gd name="connsiteX2-395" fmla="*/ 2679028 w 3490661"/>
              <a:gd name="connsiteY2-396" fmla="*/ 2993745 h 3082645"/>
              <a:gd name="connsiteX3-397" fmla="*/ 3466261 w 3490661"/>
              <a:gd name="connsiteY3-398" fmla="*/ 1630209 h 3082645"/>
              <a:gd name="connsiteX4-399" fmla="*/ 3466254 w 3490661"/>
              <a:gd name="connsiteY4-400" fmla="*/ 1452423 h 3082645"/>
              <a:gd name="connsiteX5-401" fmla="*/ 2679021 w 3490661"/>
              <a:gd name="connsiteY5-402" fmla="*/ 88887 h 3082645"/>
              <a:gd name="connsiteX6-403" fmla="*/ 2525051 w 3490661"/>
              <a:gd name="connsiteY6-404" fmla="*/ 0 h 3082645"/>
              <a:gd name="connsiteX7-405" fmla="*/ 950576 w 3490661"/>
              <a:gd name="connsiteY7-406" fmla="*/ 0 h 3082645"/>
              <a:gd name="connsiteX8-407" fmla="*/ 796623 w 3490661"/>
              <a:gd name="connsiteY8-408" fmla="*/ 88900 h 3082645"/>
              <a:gd name="connsiteX9-409" fmla="*/ 9390 w 3490661"/>
              <a:gd name="connsiteY9-410" fmla="*/ 1452436 h 3082645"/>
              <a:gd name="connsiteX10-411" fmla="*/ 9398 w 3490661"/>
              <a:gd name="connsiteY10-412" fmla="*/ 1630223 h 3082645"/>
              <a:gd name="connsiteX11-413" fmla="*/ 796631 w 3490661"/>
              <a:gd name="connsiteY11-414" fmla="*/ 2993759 h 3082645"/>
              <a:gd name="connsiteX12-415" fmla="*/ 950601 w 3490661"/>
              <a:gd name="connsiteY12-416" fmla="*/ 3082645 h 3082645"/>
              <a:gd name="connsiteX0-417" fmla="*/ 950601 w 3490661"/>
              <a:gd name="connsiteY0-418" fmla="*/ 3082645 h 3082645"/>
              <a:gd name="connsiteX1-419" fmla="*/ 2525075 w 3490661"/>
              <a:gd name="connsiteY1-420" fmla="*/ 3082645 h 3082645"/>
              <a:gd name="connsiteX2-421" fmla="*/ 2679028 w 3490661"/>
              <a:gd name="connsiteY2-422" fmla="*/ 2993745 h 3082645"/>
              <a:gd name="connsiteX3-423" fmla="*/ 3466261 w 3490661"/>
              <a:gd name="connsiteY3-424" fmla="*/ 1630209 h 3082645"/>
              <a:gd name="connsiteX4-425" fmla="*/ 3466254 w 3490661"/>
              <a:gd name="connsiteY4-426" fmla="*/ 1452423 h 3082645"/>
              <a:gd name="connsiteX5-427" fmla="*/ 2679021 w 3490661"/>
              <a:gd name="connsiteY5-428" fmla="*/ 88887 h 3082645"/>
              <a:gd name="connsiteX6-429" fmla="*/ 2525051 w 3490661"/>
              <a:gd name="connsiteY6-430" fmla="*/ 0 h 3082645"/>
              <a:gd name="connsiteX7-431" fmla="*/ 950576 w 3490661"/>
              <a:gd name="connsiteY7-432" fmla="*/ 0 h 3082645"/>
              <a:gd name="connsiteX8-433" fmla="*/ 796623 w 3490661"/>
              <a:gd name="connsiteY8-434" fmla="*/ 88900 h 3082645"/>
              <a:gd name="connsiteX9-435" fmla="*/ 9390 w 3490661"/>
              <a:gd name="connsiteY9-436" fmla="*/ 1452436 h 3082645"/>
              <a:gd name="connsiteX10-437" fmla="*/ 9398 w 3490661"/>
              <a:gd name="connsiteY10-438" fmla="*/ 1630223 h 3082645"/>
              <a:gd name="connsiteX11-439" fmla="*/ 796631 w 3490661"/>
              <a:gd name="connsiteY11-440" fmla="*/ 2993759 h 3082645"/>
              <a:gd name="connsiteX12-441" fmla="*/ 950601 w 3490661"/>
              <a:gd name="connsiteY12-442" fmla="*/ 3082645 h 3082645"/>
              <a:gd name="connsiteX0-443" fmla="*/ 950603 w 3490663"/>
              <a:gd name="connsiteY0-444" fmla="*/ 3082645 h 3082645"/>
              <a:gd name="connsiteX1-445" fmla="*/ 2525077 w 3490663"/>
              <a:gd name="connsiteY1-446" fmla="*/ 3082645 h 3082645"/>
              <a:gd name="connsiteX2-447" fmla="*/ 2679030 w 3490663"/>
              <a:gd name="connsiteY2-448" fmla="*/ 2993745 h 3082645"/>
              <a:gd name="connsiteX3-449" fmla="*/ 3466263 w 3490663"/>
              <a:gd name="connsiteY3-450" fmla="*/ 1630209 h 3082645"/>
              <a:gd name="connsiteX4-451" fmla="*/ 3466256 w 3490663"/>
              <a:gd name="connsiteY4-452" fmla="*/ 1452423 h 3082645"/>
              <a:gd name="connsiteX5-453" fmla="*/ 2679023 w 3490663"/>
              <a:gd name="connsiteY5-454" fmla="*/ 88887 h 3082645"/>
              <a:gd name="connsiteX6-455" fmla="*/ 2525053 w 3490663"/>
              <a:gd name="connsiteY6-456" fmla="*/ 0 h 3082645"/>
              <a:gd name="connsiteX7-457" fmla="*/ 950578 w 3490663"/>
              <a:gd name="connsiteY7-458" fmla="*/ 0 h 3082645"/>
              <a:gd name="connsiteX8-459" fmla="*/ 796625 w 3490663"/>
              <a:gd name="connsiteY8-460" fmla="*/ 88900 h 3082645"/>
              <a:gd name="connsiteX9-461" fmla="*/ 9392 w 3490663"/>
              <a:gd name="connsiteY9-462" fmla="*/ 1452436 h 3082645"/>
              <a:gd name="connsiteX10-463" fmla="*/ 9400 w 3490663"/>
              <a:gd name="connsiteY10-464" fmla="*/ 1630223 h 3082645"/>
              <a:gd name="connsiteX11-465" fmla="*/ 796633 w 3490663"/>
              <a:gd name="connsiteY11-466" fmla="*/ 2993759 h 3082645"/>
              <a:gd name="connsiteX12-467" fmla="*/ 950603 w 3490663"/>
              <a:gd name="connsiteY12-468" fmla="*/ 3082645 h 3082645"/>
              <a:gd name="connsiteX0-469" fmla="*/ 965611 w 3505671"/>
              <a:gd name="connsiteY0-470" fmla="*/ 3082645 h 3082645"/>
              <a:gd name="connsiteX1-471" fmla="*/ 2540085 w 3505671"/>
              <a:gd name="connsiteY1-472" fmla="*/ 3082645 h 3082645"/>
              <a:gd name="connsiteX2-473" fmla="*/ 2694038 w 3505671"/>
              <a:gd name="connsiteY2-474" fmla="*/ 2993745 h 3082645"/>
              <a:gd name="connsiteX3-475" fmla="*/ 3481271 w 3505671"/>
              <a:gd name="connsiteY3-476" fmla="*/ 1630209 h 3082645"/>
              <a:gd name="connsiteX4-477" fmla="*/ 3481264 w 3505671"/>
              <a:gd name="connsiteY4-478" fmla="*/ 1452423 h 3082645"/>
              <a:gd name="connsiteX5-479" fmla="*/ 2694031 w 3505671"/>
              <a:gd name="connsiteY5-480" fmla="*/ 88887 h 3082645"/>
              <a:gd name="connsiteX6-481" fmla="*/ 2540061 w 3505671"/>
              <a:gd name="connsiteY6-482" fmla="*/ 0 h 3082645"/>
              <a:gd name="connsiteX7-483" fmla="*/ 965586 w 3505671"/>
              <a:gd name="connsiteY7-484" fmla="*/ 0 h 3082645"/>
              <a:gd name="connsiteX8-485" fmla="*/ 811633 w 3505671"/>
              <a:gd name="connsiteY8-486" fmla="*/ 88900 h 3082645"/>
              <a:gd name="connsiteX9-487" fmla="*/ 24400 w 3505671"/>
              <a:gd name="connsiteY9-488" fmla="*/ 1452436 h 3082645"/>
              <a:gd name="connsiteX10-489" fmla="*/ 24408 w 3505671"/>
              <a:gd name="connsiteY10-490" fmla="*/ 1630223 h 3082645"/>
              <a:gd name="connsiteX11-491" fmla="*/ 811641 w 3505671"/>
              <a:gd name="connsiteY11-492" fmla="*/ 2993759 h 3082645"/>
              <a:gd name="connsiteX12-493" fmla="*/ 965611 w 3505671"/>
              <a:gd name="connsiteY12-494" fmla="*/ 3082645 h 3082645"/>
              <a:gd name="connsiteX0-495" fmla="*/ 965611 w 3505671"/>
              <a:gd name="connsiteY0-496" fmla="*/ 3082645 h 3082645"/>
              <a:gd name="connsiteX1-497" fmla="*/ 2540085 w 3505671"/>
              <a:gd name="connsiteY1-498" fmla="*/ 3082645 h 3082645"/>
              <a:gd name="connsiteX2-499" fmla="*/ 2694038 w 3505671"/>
              <a:gd name="connsiteY2-500" fmla="*/ 2993745 h 3082645"/>
              <a:gd name="connsiteX3-501" fmla="*/ 3481271 w 3505671"/>
              <a:gd name="connsiteY3-502" fmla="*/ 1630209 h 3082645"/>
              <a:gd name="connsiteX4-503" fmla="*/ 3481264 w 3505671"/>
              <a:gd name="connsiteY4-504" fmla="*/ 1452423 h 3082645"/>
              <a:gd name="connsiteX5-505" fmla="*/ 2694031 w 3505671"/>
              <a:gd name="connsiteY5-506" fmla="*/ 88887 h 3082645"/>
              <a:gd name="connsiteX6-507" fmla="*/ 2540061 w 3505671"/>
              <a:gd name="connsiteY6-508" fmla="*/ 0 h 3082645"/>
              <a:gd name="connsiteX7-509" fmla="*/ 965586 w 3505671"/>
              <a:gd name="connsiteY7-510" fmla="*/ 0 h 3082645"/>
              <a:gd name="connsiteX8-511" fmla="*/ 811633 w 3505671"/>
              <a:gd name="connsiteY8-512" fmla="*/ 88900 h 3082645"/>
              <a:gd name="connsiteX9-513" fmla="*/ 24400 w 3505671"/>
              <a:gd name="connsiteY9-514" fmla="*/ 1452436 h 3082645"/>
              <a:gd name="connsiteX10-515" fmla="*/ 24408 w 3505671"/>
              <a:gd name="connsiteY10-516" fmla="*/ 1630223 h 3082645"/>
              <a:gd name="connsiteX11-517" fmla="*/ 811641 w 3505671"/>
              <a:gd name="connsiteY11-518" fmla="*/ 2993759 h 3082645"/>
              <a:gd name="connsiteX12-519" fmla="*/ 965611 w 3505671"/>
              <a:gd name="connsiteY12-520" fmla="*/ 3082645 h 3082645"/>
              <a:gd name="connsiteX0-521" fmla="*/ 965611 w 3505671"/>
              <a:gd name="connsiteY0-522" fmla="*/ 3082645 h 3082645"/>
              <a:gd name="connsiteX1-523" fmla="*/ 2540085 w 3505671"/>
              <a:gd name="connsiteY1-524" fmla="*/ 3082645 h 3082645"/>
              <a:gd name="connsiteX2-525" fmla="*/ 2694038 w 3505671"/>
              <a:gd name="connsiteY2-526" fmla="*/ 2993745 h 3082645"/>
              <a:gd name="connsiteX3-527" fmla="*/ 3481271 w 3505671"/>
              <a:gd name="connsiteY3-528" fmla="*/ 1630209 h 3082645"/>
              <a:gd name="connsiteX4-529" fmla="*/ 3481264 w 3505671"/>
              <a:gd name="connsiteY4-530" fmla="*/ 1452423 h 3082645"/>
              <a:gd name="connsiteX5-531" fmla="*/ 2694031 w 3505671"/>
              <a:gd name="connsiteY5-532" fmla="*/ 88887 h 3082645"/>
              <a:gd name="connsiteX6-533" fmla="*/ 2540061 w 3505671"/>
              <a:gd name="connsiteY6-534" fmla="*/ 0 h 3082645"/>
              <a:gd name="connsiteX7-535" fmla="*/ 965586 w 3505671"/>
              <a:gd name="connsiteY7-536" fmla="*/ 0 h 3082645"/>
              <a:gd name="connsiteX8-537" fmla="*/ 811633 w 3505671"/>
              <a:gd name="connsiteY8-538" fmla="*/ 88900 h 3082645"/>
              <a:gd name="connsiteX9-539" fmla="*/ 24400 w 3505671"/>
              <a:gd name="connsiteY9-540" fmla="*/ 1452436 h 3082645"/>
              <a:gd name="connsiteX10-541" fmla="*/ 24408 w 3505671"/>
              <a:gd name="connsiteY10-542" fmla="*/ 1630223 h 3082645"/>
              <a:gd name="connsiteX11-543" fmla="*/ 811641 w 3505671"/>
              <a:gd name="connsiteY11-544" fmla="*/ 2993759 h 3082645"/>
              <a:gd name="connsiteX12-545" fmla="*/ 965611 w 3505671"/>
              <a:gd name="connsiteY12-546" fmla="*/ 3082645 h 3082645"/>
              <a:gd name="connsiteX0-547" fmla="*/ 965611 w 3505671"/>
              <a:gd name="connsiteY0-548" fmla="*/ 3082645 h 3082645"/>
              <a:gd name="connsiteX1-549" fmla="*/ 2540085 w 3505671"/>
              <a:gd name="connsiteY1-550" fmla="*/ 3082645 h 3082645"/>
              <a:gd name="connsiteX2-551" fmla="*/ 2694038 w 3505671"/>
              <a:gd name="connsiteY2-552" fmla="*/ 2993745 h 3082645"/>
              <a:gd name="connsiteX3-553" fmla="*/ 3481271 w 3505671"/>
              <a:gd name="connsiteY3-554" fmla="*/ 1630209 h 3082645"/>
              <a:gd name="connsiteX4-555" fmla="*/ 3481264 w 3505671"/>
              <a:gd name="connsiteY4-556" fmla="*/ 1452423 h 3082645"/>
              <a:gd name="connsiteX5-557" fmla="*/ 2694031 w 3505671"/>
              <a:gd name="connsiteY5-558" fmla="*/ 88887 h 3082645"/>
              <a:gd name="connsiteX6-559" fmla="*/ 2540061 w 3505671"/>
              <a:gd name="connsiteY6-560" fmla="*/ 0 h 3082645"/>
              <a:gd name="connsiteX7-561" fmla="*/ 965586 w 3505671"/>
              <a:gd name="connsiteY7-562" fmla="*/ 0 h 3082645"/>
              <a:gd name="connsiteX8-563" fmla="*/ 811633 w 3505671"/>
              <a:gd name="connsiteY8-564" fmla="*/ 88900 h 3082645"/>
              <a:gd name="connsiteX9-565" fmla="*/ 24400 w 3505671"/>
              <a:gd name="connsiteY9-566" fmla="*/ 1452436 h 3082645"/>
              <a:gd name="connsiteX10-567" fmla="*/ 24408 w 3505671"/>
              <a:gd name="connsiteY10-568" fmla="*/ 1630223 h 3082645"/>
              <a:gd name="connsiteX11-569" fmla="*/ 811641 w 3505671"/>
              <a:gd name="connsiteY11-570" fmla="*/ 2993759 h 3082645"/>
              <a:gd name="connsiteX12-571" fmla="*/ 965611 w 3505671"/>
              <a:gd name="connsiteY12-572" fmla="*/ 3082645 h 30826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505671" h="3082645">
                <a:moveTo>
                  <a:pt x="965611" y="3082645"/>
                </a:moveTo>
                <a:cubicBezTo>
                  <a:pt x="1030690" y="3082645"/>
                  <a:pt x="2475006" y="3082646"/>
                  <a:pt x="2540085" y="3082645"/>
                </a:cubicBezTo>
                <a:cubicBezTo>
                  <a:pt x="2605164" y="3082646"/>
                  <a:pt x="2661499" y="3050107"/>
                  <a:pt x="2694038" y="2993745"/>
                </a:cubicBezTo>
                <a:cubicBezTo>
                  <a:pt x="2726578" y="2937386"/>
                  <a:pt x="3448731" y="1686570"/>
                  <a:pt x="3481271" y="1630209"/>
                </a:cubicBezTo>
                <a:cubicBezTo>
                  <a:pt x="3513810" y="1573850"/>
                  <a:pt x="3513803" y="1508784"/>
                  <a:pt x="3481264" y="1452423"/>
                </a:cubicBezTo>
                <a:cubicBezTo>
                  <a:pt x="3448724" y="1396064"/>
                  <a:pt x="2726570" y="145248"/>
                  <a:pt x="2694031" y="88887"/>
                </a:cubicBezTo>
                <a:cubicBezTo>
                  <a:pt x="2661492" y="32528"/>
                  <a:pt x="2605139" y="1"/>
                  <a:pt x="2540061" y="0"/>
                </a:cubicBezTo>
                <a:cubicBezTo>
                  <a:pt x="2474982" y="1"/>
                  <a:pt x="1030665" y="1"/>
                  <a:pt x="965586" y="0"/>
                </a:cubicBezTo>
                <a:cubicBezTo>
                  <a:pt x="900507" y="1"/>
                  <a:pt x="844173" y="32540"/>
                  <a:pt x="811633" y="88900"/>
                </a:cubicBezTo>
                <a:cubicBezTo>
                  <a:pt x="779094" y="145261"/>
                  <a:pt x="56940" y="1396077"/>
                  <a:pt x="24400" y="1452436"/>
                </a:cubicBezTo>
                <a:cubicBezTo>
                  <a:pt x="-8139" y="1508797"/>
                  <a:pt x="-8132" y="1573863"/>
                  <a:pt x="24408" y="1630223"/>
                </a:cubicBezTo>
                <a:cubicBezTo>
                  <a:pt x="56947" y="1686584"/>
                  <a:pt x="779101" y="2937400"/>
                  <a:pt x="811641" y="2993759"/>
                </a:cubicBezTo>
                <a:cubicBezTo>
                  <a:pt x="844180" y="3050120"/>
                  <a:pt x="900532" y="3082645"/>
                  <a:pt x="965611" y="3082645"/>
                </a:cubicBezTo>
                <a:close/>
              </a:path>
            </a:pathLst>
          </a:cu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86247" tIns="43123" rIns="86247" bIns="4312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00"/>
          </a:p>
        </p:txBody>
      </p:sp>
      <p:sp>
        <p:nvSpPr>
          <p:cNvPr id="11" name="任意多边形: 形状 14296"/>
          <p:cNvSpPr/>
          <p:nvPr>
            <p:custDataLst>
              <p:tags r:id="rId9"/>
            </p:custDataLst>
          </p:nvPr>
        </p:nvSpPr>
        <p:spPr>
          <a:xfrm rot="1800000">
            <a:off x="5936789" y="2413630"/>
            <a:ext cx="377331" cy="318037"/>
          </a:xfrm>
          <a:custGeom>
            <a:avLst/>
            <a:gdLst>
              <a:gd name="connsiteX0" fmla="*/ 950601 w 3475650"/>
              <a:gd name="connsiteY0" fmla="*/ 3082645 h 3082645"/>
              <a:gd name="connsiteX1" fmla="*/ 2525075 w 3475650"/>
              <a:gd name="connsiteY1" fmla="*/ 3082645 h 3082645"/>
              <a:gd name="connsiteX2" fmla="*/ 2679028 w 3475650"/>
              <a:gd name="connsiteY2" fmla="*/ 2993745 h 3082645"/>
              <a:gd name="connsiteX3" fmla="*/ 3466261 w 3475650"/>
              <a:gd name="connsiteY3" fmla="*/ 1630209 h 3082645"/>
              <a:gd name="connsiteX4" fmla="*/ 3466254 w 3475650"/>
              <a:gd name="connsiteY4" fmla="*/ 1452423 h 3082645"/>
              <a:gd name="connsiteX5" fmla="*/ 2679021 w 3475650"/>
              <a:gd name="connsiteY5" fmla="*/ 88887 h 3082645"/>
              <a:gd name="connsiteX6" fmla="*/ 2525051 w 3475650"/>
              <a:gd name="connsiteY6" fmla="*/ 0 h 3082645"/>
              <a:gd name="connsiteX7" fmla="*/ 950576 w 3475650"/>
              <a:gd name="connsiteY7" fmla="*/ 0 h 3082645"/>
              <a:gd name="connsiteX8" fmla="*/ 796623 w 3475650"/>
              <a:gd name="connsiteY8" fmla="*/ 88900 h 3082645"/>
              <a:gd name="connsiteX9" fmla="*/ 9390 w 3475650"/>
              <a:gd name="connsiteY9" fmla="*/ 1452436 h 3082645"/>
              <a:gd name="connsiteX10" fmla="*/ 9398 w 3475650"/>
              <a:gd name="connsiteY10" fmla="*/ 1630223 h 3082645"/>
              <a:gd name="connsiteX11" fmla="*/ 796631 w 3475650"/>
              <a:gd name="connsiteY11" fmla="*/ 2993759 h 3082645"/>
              <a:gd name="connsiteX12" fmla="*/ 950601 w 3475650"/>
              <a:gd name="connsiteY12" fmla="*/ 3082645 h 3082645"/>
              <a:gd name="connsiteX0-1" fmla="*/ 950601 w 3475650"/>
              <a:gd name="connsiteY0-2" fmla="*/ 3082645 h 3082645"/>
              <a:gd name="connsiteX1-3" fmla="*/ 2525075 w 3475650"/>
              <a:gd name="connsiteY1-4" fmla="*/ 3082645 h 3082645"/>
              <a:gd name="connsiteX2-5" fmla="*/ 2679028 w 3475650"/>
              <a:gd name="connsiteY2-6" fmla="*/ 2993745 h 3082645"/>
              <a:gd name="connsiteX3-7" fmla="*/ 3466261 w 3475650"/>
              <a:gd name="connsiteY3-8" fmla="*/ 1630209 h 3082645"/>
              <a:gd name="connsiteX4-9" fmla="*/ 3466254 w 3475650"/>
              <a:gd name="connsiteY4-10" fmla="*/ 1452423 h 3082645"/>
              <a:gd name="connsiteX5-11" fmla="*/ 2679021 w 3475650"/>
              <a:gd name="connsiteY5-12" fmla="*/ 88887 h 3082645"/>
              <a:gd name="connsiteX6-13" fmla="*/ 2525051 w 3475650"/>
              <a:gd name="connsiteY6-14" fmla="*/ 0 h 3082645"/>
              <a:gd name="connsiteX7-15" fmla="*/ 950576 w 3475650"/>
              <a:gd name="connsiteY7-16" fmla="*/ 0 h 3082645"/>
              <a:gd name="connsiteX8-17" fmla="*/ 796623 w 3475650"/>
              <a:gd name="connsiteY8-18" fmla="*/ 88900 h 3082645"/>
              <a:gd name="connsiteX9-19" fmla="*/ 9390 w 3475650"/>
              <a:gd name="connsiteY9-20" fmla="*/ 1452436 h 3082645"/>
              <a:gd name="connsiteX10-21" fmla="*/ 9398 w 3475650"/>
              <a:gd name="connsiteY10-22" fmla="*/ 1630223 h 3082645"/>
              <a:gd name="connsiteX11-23" fmla="*/ 796631 w 3475650"/>
              <a:gd name="connsiteY11-24" fmla="*/ 2993759 h 3082645"/>
              <a:gd name="connsiteX12-25" fmla="*/ 950601 w 3475650"/>
              <a:gd name="connsiteY12-26" fmla="*/ 3082645 h 3082645"/>
              <a:gd name="connsiteX0-27" fmla="*/ 950601 w 3475650"/>
              <a:gd name="connsiteY0-28" fmla="*/ 3082645 h 3082645"/>
              <a:gd name="connsiteX1-29" fmla="*/ 2525075 w 3475650"/>
              <a:gd name="connsiteY1-30" fmla="*/ 3082645 h 3082645"/>
              <a:gd name="connsiteX2-31" fmla="*/ 2679028 w 3475650"/>
              <a:gd name="connsiteY2-32" fmla="*/ 2993745 h 3082645"/>
              <a:gd name="connsiteX3-33" fmla="*/ 3466261 w 3475650"/>
              <a:gd name="connsiteY3-34" fmla="*/ 1630209 h 3082645"/>
              <a:gd name="connsiteX4-35" fmla="*/ 3466254 w 3475650"/>
              <a:gd name="connsiteY4-36" fmla="*/ 1452423 h 3082645"/>
              <a:gd name="connsiteX5-37" fmla="*/ 2679021 w 3475650"/>
              <a:gd name="connsiteY5-38" fmla="*/ 88887 h 3082645"/>
              <a:gd name="connsiteX6-39" fmla="*/ 2525051 w 3475650"/>
              <a:gd name="connsiteY6-40" fmla="*/ 0 h 3082645"/>
              <a:gd name="connsiteX7-41" fmla="*/ 950576 w 3475650"/>
              <a:gd name="connsiteY7-42" fmla="*/ 0 h 3082645"/>
              <a:gd name="connsiteX8-43" fmla="*/ 796623 w 3475650"/>
              <a:gd name="connsiteY8-44" fmla="*/ 88900 h 3082645"/>
              <a:gd name="connsiteX9-45" fmla="*/ 9390 w 3475650"/>
              <a:gd name="connsiteY9-46" fmla="*/ 1452436 h 3082645"/>
              <a:gd name="connsiteX10-47" fmla="*/ 9398 w 3475650"/>
              <a:gd name="connsiteY10-48" fmla="*/ 1630223 h 3082645"/>
              <a:gd name="connsiteX11-49" fmla="*/ 796631 w 3475650"/>
              <a:gd name="connsiteY11-50" fmla="*/ 2993759 h 3082645"/>
              <a:gd name="connsiteX12-51" fmla="*/ 950601 w 3475650"/>
              <a:gd name="connsiteY12-52" fmla="*/ 3082645 h 3082645"/>
              <a:gd name="connsiteX0-53" fmla="*/ 950601 w 3475650"/>
              <a:gd name="connsiteY0-54" fmla="*/ 3082645 h 3082645"/>
              <a:gd name="connsiteX1-55" fmla="*/ 2525075 w 3475650"/>
              <a:gd name="connsiteY1-56" fmla="*/ 3082645 h 3082645"/>
              <a:gd name="connsiteX2-57" fmla="*/ 2679028 w 3475650"/>
              <a:gd name="connsiteY2-58" fmla="*/ 2993745 h 3082645"/>
              <a:gd name="connsiteX3-59" fmla="*/ 3466261 w 3475650"/>
              <a:gd name="connsiteY3-60" fmla="*/ 1630209 h 3082645"/>
              <a:gd name="connsiteX4-61" fmla="*/ 3466254 w 3475650"/>
              <a:gd name="connsiteY4-62" fmla="*/ 1452423 h 3082645"/>
              <a:gd name="connsiteX5-63" fmla="*/ 2679021 w 3475650"/>
              <a:gd name="connsiteY5-64" fmla="*/ 88887 h 3082645"/>
              <a:gd name="connsiteX6-65" fmla="*/ 2525051 w 3475650"/>
              <a:gd name="connsiteY6-66" fmla="*/ 0 h 3082645"/>
              <a:gd name="connsiteX7-67" fmla="*/ 950576 w 3475650"/>
              <a:gd name="connsiteY7-68" fmla="*/ 0 h 3082645"/>
              <a:gd name="connsiteX8-69" fmla="*/ 796623 w 3475650"/>
              <a:gd name="connsiteY8-70" fmla="*/ 88900 h 3082645"/>
              <a:gd name="connsiteX9-71" fmla="*/ 9390 w 3475650"/>
              <a:gd name="connsiteY9-72" fmla="*/ 1452436 h 3082645"/>
              <a:gd name="connsiteX10-73" fmla="*/ 9398 w 3475650"/>
              <a:gd name="connsiteY10-74" fmla="*/ 1630223 h 3082645"/>
              <a:gd name="connsiteX11-75" fmla="*/ 796631 w 3475650"/>
              <a:gd name="connsiteY11-76" fmla="*/ 2993759 h 3082645"/>
              <a:gd name="connsiteX12-77" fmla="*/ 950601 w 3475650"/>
              <a:gd name="connsiteY12-78" fmla="*/ 3082645 h 3082645"/>
              <a:gd name="connsiteX0-79" fmla="*/ 950601 w 3475650"/>
              <a:gd name="connsiteY0-80" fmla="*/ 3082645 h 3082645"/>
              <a:gd name="connsiteX1-81" fmla="*/ 2525075 w 3475650"/>
              <a:gd name="connsiteY1-82" fmla="*/ 3082645 h 3082645"/>
              <a:gd name="connsiteX2-83" fmla="*/ 2679028 w 3475650"/>
              <a:gd name="connsiteY2-84" fmla="*/ 2993745 h 3082645"/>
              <a:gd name="connsiteX3-85" fmla="*/ 3466261 w 3475650"/>
              <a:gd name="connsiteY3-86" fmla="*/ 1630209 h 3082645"/>
              <a:gd name="connsiteX4-87" fmla="*/ 3466254 w 3475650"/>
              <a:gd name="connsiteY4-88" fmla="*/ 1452423 h 3082645"/>
              <a:gd name="connsiteX5-89" fmla="*/ 2679021 w 3475650"/>
              <a:gd name="connsiteY5-90" fmla="*/ 88887 h 3082645"/>
              <a:gd name="connsiteX6-91" fmla="*/ 2525051 w 3475650"/>
              <a:gd name="connsiteY6-92" fmla="*/ 0 h 3082645"/>
              <a:gd name="connsiteX7-93" fmla="*/ 950576 w 3475650"/>
              <a:gd name="connsiteY7-94" fmla="*/ 0 h 3082645"/>
              <a:gd name="connsiteX8-95" fmla="*/ 796623 w 3475650"/>
              <a:gd name="connsiteY8-96" fmla="*/ 88900 h 3082645"/>
              <a:gd name="connsiteX9-97" fmla="*/ 9390 w 3475650"/>
              <a:gd name="connsiteY9-98" fmla="*/ 1452436 h 3082645"/>
              <a:gd name="connsiteX10-99" fmla="*/ 9398 w 3475650"/>
              <a:gd name="connsiteY10-100" fmla="*/ 1630223 h 3082645"/>
              <a:gd name="connsiteX11-101" fmla="*/ 796631 w 3475650"/>
              <a:gd name="connsiteY11-102" fmla="*/ 2993759 h 3082645"/>
              <a:gd name="connsiteX12-103" fmla="*/ 950601 w 3475650"/>
              <a:gd name="connsiteY12-104" fmla="*/ 3082645 h 3082645"/>
              <a:gd name="connsiteX0-105" fmla="*/ 950601 w 3475650"/>
              <a:gd name="connsiteY0-106" fmla="*/ 3082645 h 3082645"/>
              <a:gd name="connsiteX1-107" fmla="*/ 2525075 w 3475650"/>
              <a:gd name="connsiteY1-108" fmla="*/ 3082645 h 3082645"/>
              <a:gd name="connsiteX2-109" fmla="*/ 2679028 w 3475650"/>
              <a:gd name="connsiteY2-110" fmla="*/ 2993745 h 3082645"/>
              <a:gd name="connsiteX3-111" fmla="*/ 3466261 w 3475650"/>
              <a:gd name="connsiteY3-112" fmla="*/ 1630209 h 3082645"/>
              <a:gd name="connsiteX4-113" fmla="*/ 3466254 w 3475650"/>
              <a:gd name="connsiteY4-114" fmla="*/ 1452423 h 3082645"/>
              <a:gd name="connsiteX5-115" fmla="*/ 2679021 w 3475650"/>
              <a:gd name="connsiteY5-116" fmla="*/ 88887 h 3082645"/>
              <a:gd name="connsiteX6-117" fmla="*/ 2525051 w 3475650"/>
              <a:gd name="connsiteY6-118" fmla="*/ 0 h 3082645"/>
              <a:gd name="connsiteX7-119" fmla="*/ 950576 w 3475650"/>
              <a:gd name="connsiteY7-120" fmla="*/ 0 h 3082645"/>
              <a:gd name="connsiteX8-121" fmla="*/ 796623 w 3475650"/>
              <a:gd name="connsiteY8-122" fmla="*/ 88900 h 3082645"/>
              <a:gd name="connsiteX9-123" fmla="*/ 9390 w 3475650"/>
              <a:gd name="connsiteY9-124" fmla="*/ 1452436 h 3082645"/>
              <a:gd name="connsiteX10-125" fmla="*/ 9398 w 3475650"/>
              <a:gd name="connsiteY10-126" fmla="*/ 1630223 h 3082645"/>
              <a:gd name="connsiteX11-127" fmla="*/ 796631 w 3475650"/>
              <a:gd name="connsiteY11-128" fmla="*/ 2993759 h 3082645"/>
              <a:gd name="connsiteX12-129" fmla="*/ 950601 w 3475650"/>
              <a:gd name="connsiteY12-130" fmla="*/ 3082645 h 3082645"/>
              <a:gd name="connsiteX0-131" fmla="*/ 950601 w 3475653"/>
              <a:gd name="connsiteY0-132" fmla="*/ 3082645 h 3082645"/>
              <a:gd name="connsiteX1-133" fmla="*/ 2525075 w 3475653"/>
              <a:gd name="connsiteY1-134" fmla="*/ 3082645 h 3082645"/>
              <a:gd name="connsiteX2-135" fmla="*/ 2679028 w 3475653"/>
              <a:gd name="connsiteY2-136" fmla="*/ 2993745 h 3082645"/>
              <a:gd name="connsiteX3-137" fmla="*/ 3466261 w 3475653"/>
              <a:gd name="connsiteY3-138" fmla="*/ 1630209 h 3082645"/>
              <a:gd name="connsiteX4-139" fmla="*/ 3466254 w 3475653"/>
              <a:gd name="connsiteY4-140" fmla="*/ 1452423 h 3082645"/>
              <a:gd name="connsiteX5-141" fmla="*/ 2679021 w 3475653"/>
              <a:gd name="connsiteY5-142" fmla="*/ 88887 h 3082645"/>
              <a:gd name="connsiteX6-143" fmla="*/ 2525051 w 3475653"/>
              <a:gd name="connsiteY6-144" fmla="*/ 0 h 3082645"/>
              <a:gd name="connsiteX7-145" fmla="*/ 950576 w 3475653"/>
              <a:gd name="connsiteY7-146" fmla="*/ 0 h 3082645"/>
              <a:gd name="connsiteX8-147" fmla="*/ 796623 w 3475653"/>
              <a:gd name="connsiteY8-148" fmla="*/ 88900 h 3082645"/>
              <a:gd name="connsiteX9-149" fmla="*/ 9390 w 3475653"/>
              <a:gd name="connsiteY9-150" fmla="*/ 1452436 h 3082645"/>
              <a:gd name="connsiteX10-151" fmla="*/ 9398 w 3475653"/>
              <a:gd name="connsiteY10-152" fmla="*/ 1630223 h 3082645"/>
              <a:gd name="connsiteX11-153" fmla="*/ 796631 w 3475653"/>
              <a:gd name="connsiteY11-154" fmla="*/ 2993759 h 3082645"/>
              <a:gd name="connsiteX12-155" fmla="*/ 950601 w 3475653"/>
              <a:gd name="connsiteY12-156" fmla="*/ 3082645 h 3082645"/>
              <a:gd name="connsiteX0-157" fmla="*/ 950601 w 3490661"/>
              <a:gd name="connsiteY0-158" fmla="*/ 3082645 h 3082645"/>
              <a:gd name="connsiteX1-159" fmla="*/ 2525075 w 3490661"/>
              <a:gd name="connsiteY1-160" fmla="*/ 3082645 h 3082645"/>
              <a:gd name="connsiteX2-161" fmla="*/ 2679028 w 3490661"/>
              <a:gd name="connsiteY2-162" fmla="*/ 2993745 h 3082645"/>
              <a:gd name="connsiteX3-163" fmla="*/ 3466261 w 3490661"/>
              <a:gd name="connsiteY3-164" fmla="*/ 1630209 h 3082645"/>
              <a:gd name="connsiteX4-165" fmla="*/ 3466254 w 3490661"/>
              <a:gd name="connsiteY4-166" fmla="*/ 1452423 h 3082645"/>
              <a:gd name="connsiteX5-167" fmla="*/ 2679021 w 3490661"/>
              <a:gd name="connsiteY5-168" fmla="*/ 88887 h 3082645"/>
              <a:gd name="connsiteX6-169" fmla="*/ 2525051 w 3490661"/>
              <a:gd name="connsiteY6-170" fmla="*/ 0 h 3082645"/>
              <a:gd name="connsiteX7-171" fmla="*/ 950576 w 3490661"/>
              <a:gd name="connsiteY7-172" fmla="*/ 0 h 3082645"/>
              <a:gd name="connsiteX8-173" fmla="*/ 796623 w 3490661"/>
              <a:gd name="connsiteY8-174" fmla="*/ 88900 h 3082645"/>
              <a:gd name="connsiteX9-175" fmla="*/ 9390 w 3490661"/>
              <a:gd name="connsiteY9-176" fmla="*/ 1452436 h 3082645"/>
              <a:gd name="connsiteX10-177" fmla="*/ 9398 w 3490661"/>
              <a:gd name="connsiteY10-178" fmla="*/ 1630223 h 3082645"/>
              <a:gd name="connsiteX11-179" fmla="*/ 796631 w 3490661"/>
              <a:gd name="connsiteY11-180" fmla="*/ 2993759 h 3082645"/>
              <a:gd name="connsiteX12-181" fmla="*/ 950601 w 3490661"/>
              <a:gd name="connsiteY12-182" fmla="*/ 3082645 h 3082645"/>
              <a:gd name="connsiteX0-183" fmla="*/ 950601 w 3490661"/>
              <a:gd name="connsiteY0-184" fmla="*/ 3082645 h 3082645"/>
              <a:gd name="connsiteX1-185" fmla="*/ 2525075 w 3490661"/>
              <a:gd name="connsiteY1-186" fmla="*/ 3082645 h 3082645"/>
              <a:gd name="connsiteX2-187" fmla="*/ 2679028 w 3490661"/>
              <a:gd name="connsiteY2-188" fmla="*/ 2993745 h 3082645"/>
              <a:gd name="connsiteX3-189" fmla="*/ 3466261 w 3490661"/>
              <a:gd name="connsiteY3-190" fmla="*/ 1630209 h 3082645"/>
              <a:gd name="connsiteX4-191" fmla="*/ 3466254 w 3490661"/>
              <a:gd name="connsiteY4-192" fmla="*/ 1452423 h 3082645"/>
              <a:gd name="connsiteX5-193" fmla="*/ 2679021 w 3490661"/>
              <a:gd name="connsiteY5-194" fmla="*/ 88887 h 3082645"/>
              <a:gd name="connsiteX6-195" fmla="*/ 2525051 w 3490661"/>
              <a:gd name="connsiteY6-196" fmla="*/ 0 h 3082645"/>
              <a:gd name="connsiteX7-197" fmla="*/ 950576 w 3490661"/>
              <a:gd name="connsiteY7-198" fmla="*/ 0 h 3082645"/>
              <a:gd name="connsiteX8-199" fmla="*/ 796623 w 3490661"/>
              <a:gd name="connsiteY8-200" fmla="*/ 88900 h 3082645"/>
              <a:gd name="connsiteX9-201" fmla="*/ 9390 w 3490661"/>
              <a:gd name="connsiteY9-202" fmla="*/ 1452436 h 3082645"/>
              <a:gd name="connsiteX10-203" fmla="*/ 9398 w 3490661"/>
              <a:gd name="connsiteY10-204" fmla="*/ 1630223 h 3082645"/>
              <a:gd name="connsiteX11-205" fmla="*/ 796631 w 3490661"/>
              <a:gd name="connsiteY11-206" fmla="*/ 2993759 h 3082645"/>
              <a:gd name="connsiteX12-207" fmla="*/ 950601 w 3490661"/>
              <a:gd name="connsiteY12-208" fmla="*/ 3082645 h 3082645"/>
              <a:gd name="connsiteX0-209" fmla="*/ 950601 w 3490661"/>
              <a:gd name="connsiteY0-210" fmla="*/ 3082645 h 3082645"/>
              <a:gd name="connsiteX1-211" fmla="*/ 2525075 w 3490661"/>
              <a:gd name="connsiteY1-212" fmla="*/ 3082645 h 3082645"/>
              <a:gd name="connsiteX2-213" fmla="*/ 2679028 w 3490661"/>
              <a:gd name="connsiteY2-214" fmla="*/ 2993745 h 3082645"/>
              <a:gd name="connsiteX3-215" fmla="*/ 3466261 w 3490661"/>
              <a:gd name="connsiteY3-216" fmla="*/ 1630209 h 3082645"/>
              <a:gd name="connsiteX4-217" fmla="*/ 3466254 w 3490661"/>
              <a:gd name="connsiteY4-218" fmla="*/ 1452423 h 3082645"/>
              <a:gd name="connsiteX5-219" fmla="*/ 2679021 w 3490661"/>
              <a:gd name="connsiteY5-220" fmla="*/ 88887 h 3082645"/>
              <a:gd name="connsiteX6-221" fmla="*/ 2525051 w 3490661"/>
              <a:gd name="connsiteY6-222" fmla="*/ 0 h 3082645"/>
              <a:gd name="connsiteX7-223" fmla="*/ 950576 w 3490661"/>
              <a:gd name="connsiteY7-224" fmla="*/ 0 h 3082645"/>
              <a:gd name="connsiteX8-225" fmla="*/ 796623 w 3490661"/>
              <a:gd name="connsiteY8-226" fmla="*/ 88900 h 3082645"/>
              <a:gd name="connsiteX9-227" fmla="*/ 9390 w 3490661"/>
              <a:gd name="connsiteY9-228" fmla="*/ 1452436 h 3082645"/>
              <a:gd name="connsiteX10-229" fmla="*/ 9398 w 3490661"/>
              <a:gd name="connsiteY10-230" fmla="*/ 1630223 h 3082645"/>
              <a:gd name="connsiteX11-231" fmla="*/ 796631 w 3490661"/>
              <a:gd name="connsiteY11-232" fmla="*/ 2993759 h 3082645"/>
              <a:gd name="connsiteX12-233" fmla="*/ 950601 w 3490661"/>
              <a:gd name="connsiteY12-234" fmla="*/ 3082645 h 3082645"/>
              <a:gd name="connsiteX0-235" fmla="*/ 950601 w 3490661"/>
              <a:gd name="connsiteY0-236" fmla="*/ 3082645 h 3082645"/>
              <a:gd name="connsiteX1-237" fmla="*/ 2525075 w 3490661"/>
              <a:gd name="connsiteY1-238" fmla="*/ 3082645 h 3082645"/>
              <a:gd name="connsiteX2-239" fmla="*/ 2679028 w 3490661"/>
              <a:gd name="connsiteY2-240" fmla="*/ 2993745 h 3082645"/>
              <a:gd name="connsiteX3-241" fmla="*/ 3466261 w 3490661"/>
              <a:gd name="connsiteY3-242" fmla="*/ 1630209 h 3082645"/>
              <a:gd name="connsiteX4-243" fmla="*/ 3466254 w 3490661"/>
              <a:gd name="connsiteY4-244" fmla="*/ 1452423 h 3082645"/>
              <a:gd name="connsiteX5-245" fmla="*/ 2679021 w 3490661"/>
              <a:gd name="connsiteY5-246" fmla="*/ 88887 h 3082645"/>
              <a:gd name="connsiteX6-247" fmla="*/ 2525051 w 3490661"/>
              <a:gd name="connsiteY6-248" fmla="*/ 0 h 3082645"/>
              <a:gd name="connsiteX7-249" fmla="*/ 950576 w 3490661"/>
              <a:gd name="connsiteY7-250" fmla="*/ 0 h 3082645"/>
              <a:gd name="connsiteX8-251" fmla="*/ 796623 w 3490661"/>
              <a:gd name="connsiteY8-252" fmla="*/ 88900 h 3082645"/>
              <a:gd name="connsiteX9-253" fmla="*/ 9390 w 3490661"/>
              <a:gd name="connsiteY9-254" fmla="*/ 1452436 h 3082645"/>
              <a:gd name="connsiteX10-255" fmla="*/ 9398 w 3490661"/>
              <a:gd name="connsiteY10-256" fmla="*/ 1630223 h 3082645"/>
              <a:gd name="connsiteX11-257" fmla="*/ 796631 w 3490661"/>
              <a:gd name="connsiteY11-258" fmla="*/ 2993759 h 3082645"/>
              <a:gd name="connsiteX12-259" fmla="*/ 950601 w 3490661"/>
              <a:gd name="connsiteY12-260" fmla="*/ 3082645 h 3082645"/>
              <a:gd name="connsiteX0-261" fmla="*/ 950601 w 3490661"/>
              <a:gd name="connsiteY0-262" fmla="*/ 3082645 h 3082645"/>
              <a:gd name="connsiteX1-263" fmla="*/ 2525075 w 3490661"/>
              <a:gd name="connsiteY1-264" fmla="*/ 3082645 h 3082645"/>
              <a:gd name="connsiteX2-265" fmla="*/ 2679028 w 3490661"/>
              <a:gd name="connsiteY2-266" fmla="*/ 2993745 h 3082645"/>
              <a:gd name="connsiteX3-267" fmla="*/ 3466261 w 3490661"/>
              <a:gd name="connsiteY3-268" fmla="*/ 1630209 h 3082645"/>
              <a:gd name="connsiteX4-269" fmla="*/ 3466254 w 3490661"/>
              <a:gd name="connsiteY4-270" fmla="*/ 1452423 h 3082645"/>
              <a:gd name="connsiteX5-271" fmla="*/ 2679021 w 3490661"/>
              <a:gd name="connsiteY5-272" fmla="*/ 88887 h 3082645"/>
              <a:gd name="connsiteX6-273" fmla="*/ 2525051 w 3490661"/>
              <a:gd name="connsiteY6-274" fmla="*/ 0 h 3082645"/>
              <a:gd name="connsiteX7-275" fmla="*/ 950576 w 3490661"/>
              <a:gd name="connsiteY7-276" fmla="*/ 0 h 3082645"/>
              <a:gd name="connsiteX8-277" fmla="*/ 796623 w 3490661"/>
              <a:gd name="connsiteY8-278" fmla="*/ 88900 h 3082645"/>
              <a:gd name="connsiteX9-279" fmla="*/ 9390 w 3490661"/>
              <a:gd name="connsiteY9-280" fmla="*/ 1452436 h 3082645"/>
              <a:gd name="connsiteX10-281" fmla="*/ 9398 w 3490661"/>
              <a:gd name="connsiteY10-282" fmla="*/ 1630223 h 3082645"/>
              <a:gd name="connsiteX11-283" fmla="*/ 796631 w 3490661"/>
              <a:gd name="connsiteY11-284" fmla="*/ 2993759 h 3082645"/>
              <a:gd name="connsiteX12-285" fmla="*/ 950601 w 3490661"/>
              <a:gd name="connsiteY12-286" fmla="*/ 3082645 h 3082645"/>
              <a:gd name="connsiteX0-287" fmla="*/ 950601 w 3490661"/>
              <a:gd name="connsiteY0-288" fmla="*/ 3082645 h 3082645"/>
              <a:gd name="connsiteX1-289" fmla="*/ 2525075 w 3490661"/>
              <a:gd name="connsiteY1-290" fmla="*/ 3082645 h 3082645"/>
              <a:gd name="connsiteX2-291" fmla="*/ 2679028 w 3490661"/>
              <a:gd name="connsiteY2-292" fmla="*/ 2993745 h 3082645"/>
              <a:gd name="connsiteX3-293" fmla="*/ 3466261 w 3490661"/>
              <a:gd name="connsiteY3-294" fmla="*/ 1630209 h 3082645"/>
              <a:gd name="connsiteX4-295" fmla="*/ 3466254 w 3490661"/>
              <a:gd name="connsiteY4-296" fmla="*/ 1452423 h 3082645"/>
              <a:gd name="connsiteX5-297" fmla="*/ 2679021 w 3490661"/>
              <a:gd name="connsiteY5-298" fmla="*/ 88887 h 3082645"/>
              <a:gd name="connsiteX6-299" fmla="*/ 2525051 w 3490661"/>
              <a:gd name="connsiteY6-300" fmla="*/ 0 h 3082645"/>
              <a:gd name="connsiteX7-301" fmla="*/ 950576 w 3490661"/>
              <a:gd name="connsiteY7-302" fmla="*/ 0 h 3082645"/>
              <a:gd name="connsiteX8-303" fmla="*/ 796623 w 3490661"/>
              <a:gd name="connsiteY8-304" fmla="*/ 88900 h 3082645"/>
              <a:gd name="connsiteX9-305" fmla="*/ 9390 w 3490661"/>
              <a:gd name="connsiteY9-306" fmla="*/ 1452436 h 3082645"/>
              <a:gd name="connsiteX10-307" fmla="*/ 9398 w 3490661"/>
              <a:gd name="connsiteY10-308" fmla="*/ 1630223 h 3082645"/>
              <a:gd name="connsiteX11-309" fmla="*/ 796631 w 3490661"/>
              <a:gd name="connsiteY11-310" fmla="*/ 2993759 h 3082645"/>
              <a:gd name="connsiteX12-311" fmla="*/ 950601 w 3490661"/>
              <a:gd name="connsiteY12-312" fmla="*/ 3082645 h 3082645"/>
              <a:gd name="connsiteX0-313" fmla="*/ 950601 w 3490661"/>
              <a:gd name="connsiteY0-314" fmla="*/ 3082645 h 3082645"/>
              <a:gd name="connsiteX1-315" fmla="*/ 2525075 w 3490661"/>
              <a:gd name="connsiteY1-316" fmla="*/ 3082645 h 3082645"/>
              <a:gd name="connsiteX2-317" fmla="*/ 2679028 w 3490661"/>
              <a:gd name="connsiteY2-318" fmla="*/ 2993745 h 3082645"/>
              <a:gd name="connsiteX3-319" fmla="*/ 3466261 w 3490661"/>
              <a:gd name="connsiteY3-320" fmla="*/ 1630209 h 3082645"/>
              <a:gd name="connsiteX4-321" fmla="*/ 3466254 w 3490661"/>
              <a:gd name="connsiteY4-322" fmla="*/ 1452423 h 3082645"/>
              <a:gd name="connsiteX5-323" fmla="*/ 2679021 w 3490661"/>
              <a:gd name="connsiteY5-324" fmla="*/ 88887 h 3082645"/>
              <a:gd name="connsiteX6-325" fmla="*/ 2525051 w 3490661"/>
              <a:gd name="connsiteY6-326" fmla="*/ 0 h 3082645"/>
              <a:gd name="connsiteX7-327" fmla="*/ 950576 w 3490661"/>
              <a:gd name="connsiteY7-328" fmla="*/ 0 h 3082645"/>
              <a:gd name="connsiteX8-329" fmla="*/ 796623 w 3490661"/>
              <a:gd name="connsiteY8-330" fmla="*/ 88900 h 3082645"/>
              <a:gd name="connsiteX9-331" fmla="*/ 9390 w 3490661"/>
              <a:gd name="connsiteY9-332" fmla="*/ 1452436 h 3082645"/>
              <a:gd name="connsiteX10-333" fmla="*/ 9398 w 3490661"/>
              <a:gd name="connsiteY10-334" fmla="*/ 1630223 h 3082645"/>
              <a:gd name="connsiteX11-335" fmla="*/ 796631 w 3490661"/>
              <a:gd name="connsiteY11-336" fmla="*/ 2993759 h 3082645"/>
              <a:gd name="connsiteX12-337" fmla="*/ 950601 w 3490661"/>
              <a:gd name="connsiteY12-338" fmla="*/ 3082645 h 3082645"/>
              <a:gd name="connsiteX0-339" fmla="*/ 950601 w 3490661"/>
              <a:gd name="connsiteY0-340" fmla="*/ 3082645 h 3082645"/>
              <a:gd name="connsiteX1-341" fmla="*/ 2525075 w 3490661"/>
              <a:gd name="connsiteY1-342" fmla="*/ 3082645 h 3082645"/>
              <a:gd name="connsiteX2-343" fmla="*/ 2679028 w 3490661"/>
              <a:gd name="connsiteY2-344" fmla="*/ 2993745 h 3082645"/>
              <a:gd name="connsiteX3-345" fmla="*/ 3466261 w 3490661"/>
              <a:gd name="connsiteY3-346" fmla="*/ 1630209 h 3082645"/>
              <a:gd name="connsiteX4-347" fmla="*/ 3466254 w 3490661"/>
              <a:gd name="connsiteY4-348" fmla="*/ 1452423 h 3082645"/>
              <a:gd name="connsiteX5-349" fmla="*/ 2679021 w 3490661"/>
              <a:gd name="connsiteY5-350" fmla="*/ 88887 h 3082645"/>
              <a:gd name="connsiteX6-351" fmla="*/ 2525051 w 3490661"/>
              <a:gd name="connsiteY6-352" fmla="*/ 0 h 3082645"/>
              <a:gd name="connsiteX7-353" fmla="*/ 950576 w 3490661"/>
              <a:gd name="connsiteY7-354" fmla="*/ 0 h 3082645"/>
              <a:gd name="connsiteX8-355" fmla="*/ 796623 w 3490661"/>
              <a:gd name="connsiteY8-356" fmla="*/ 88900 h 3082645"/>
              <a:gd name="connsiteX9-357" fmla="*/ 9390 w 3490661"/>
              <a:gd name="connsiteY9-358" fmla="*/ 1452436 h 3082645"/>
              <a:gd name="connsiteX10-359" fmla="*/ 9398 w 3490661"/>
              <a:gd name="connsiteY10-360" fmla="*/ 1630223 h 3082645"/>
              <a:gd name="connsiteX11-361" fmla="*/ 796631 w 3490661"/>
              <a:gd name="connsiteY11-362" fmla="*/ 2993759 h 3082645"/>
              <a:gd name="connsiteX12-363" fmla="*/ 950601 w 3490661"/>
              <a:gd name="connsiteY12-364" fmla="*/ 3082645 h 3082645"/>
              <a:gd name="connsiteX0-365" fmla="*/ 950601 w 3490661"/>
              <a:gd name="connsiteY0-366" fmla="*/ 3082645 h 3082645"/>
              <a:gd name="connsiteX1-367" fmla="*/ 2525075 w 3490661"/>
              <a:gd name="connsiteY1-368" fmla="*/ 3082645 h 3082645"/>
              <a:gd name="connsiteX2-369" fmla="*/ 2679028 w 3490661"/>
              <a:gd name="connsiteY2-370" fmla="*/ 2993745 h 3082645"/>
              <a:gd name="connsiteX3-371" fmla="*/ 3466261 w 3490661"/>
              <a:gd name="connsiteY3-372" fmla="*/ 1630209 h 3082645"/>
              <a:gd name="connsiteX4-373" fmla="*/ 3466254 w 3490661"/>
              <a:gd name="connsiteY4-374" fmla="*/ 1452423 h 3082645"/>
              <a:gd name="connsiteX5-375" fmla="*/ 2679021 w 3490661"/>
              <a:gd name="connsiteY5-376" fmla="*/ 88887 h 3082645"/>
              <a:gd name="connsiteX6-377" fmla="*/ 2525051 w 3490661"/>
              <a:gd name="connsiteY6-378" fmla="*/ 0 h 3082645"/>
              <a:gd name="connsiteX7-379" fmla="*/ 950576 w 3490661"/>
              <a:gd name="connsiteY7-380" fmla="*/ 0 h 3082645"/>
              <a:gd name="connsiteX8-381" fmla="*/ 796623 w 3490661"/>
              <a:gd name="connsiteY8-382" fmla="*/ 88900 h 3082645"/>
              <a:gd name="connsiteX9-383" fmla="*/ 9390 w 3490661"/>
              <a:gd name="connsiteY9-384" fmla="*/ 1452436 h 3082645"/>
              <a:gd name="connsiteX10-385" fmla="*/ 9398 w 3490661"/>
              <a:gd name="connsiteY10-386" fmla="*/ 1630223 h 3082645"/>
              <a:gd name="connsiteX11-387" fmla="*/ 796631 w 3490661"/>
              <a:gd name="connsiteY11-388" fmla="*/ 2993759 h 3082645"/>
              <a:gd name="connsiteX12-389" fmla="*/ 950601 w 3490661"/>
              <a:gd name="connsiteY12-390" fmla="*/ 3082645 h 3082645"/>
              <a:gd name="connsiteX0-391" fmla="*/ 950601 w 3490661"/>
              <a:gd name="connsiteY0-392" fmla="*/ 3082645 h 3082645"/>
              <a:gd name="connsiteX1-393" fmla="*/ 2525075 w 3490661"/>
              <a:gd name="connsiteY1-394" fmla="*/ 3082645 h 3082645"/>
              <a:gd name="connsiteX2-395" fmla="*/ 2679028 w 3490661"/>
              <a:gd name="connsiteY2-396" fmla="*/ 2993745 h 3082645"/>
              <a:gd name="connsiteX3-397" fmla="*/ 3466261 w 3490661"/>
              <a:gd name="connsiteY3-398" fmla="*/ 1630209 h 3082645"/>
              <a:gd name="connsiteX4-399" fmla="*/ 3466254 w 3490661"/>
              <a:gd name="connsiteY4-400" fmla="*/ 1452423 h 3082645"/>
              <a:gd name="connsiteX5-401" fmla="*/ 2679021 w 3490661"/>
              <a:gd name="connsiteY5-402" fmla="*/ 88887 h 3082645"/>
              <a:gd name="connsiteX6-403" fmla="*/ 2525051 w 3490661"/>
              <a:gd name="connsiteY6-404" fmla="*/ 0 h 3082645"/>
              <a:gd name="connsiteX7-405" fmla="*/ 950576 w 3490661"/>
              <a:gd name="connsiteY7-406" fmla="*/ 0 h 3082645"/>
              <a:gd name="connsiteX8-407" fmla="*/ 796623 w 3490661"/>
              <a:gd name="connsiteY8-408" fmla="*/ 88900 h 3082645"/>
              <a:gd name="connsiteX9-409" fmla="*/ 9390 w 3490661"/>
              <a:gd name="connsiteY9-410" fmla="*/ 1452436 h 3082645"/>
              <a:gd name="connsiteX10-411" fmla="*/ 9398 w 3490661"/>
              <a:gd name="connsiteY10-412" fmla="*/ 1630223 h 3082645"/>
              <a:gd name="connsiteX11-413" fmla="*/ 796631 w 3490661"/>
              <a:gd name="connsiteY11-414" fmla="*/ 2993759 h 3082645"/>
              <a:gd name="connsiteX12-415" fmla="*/ 950601 w 3490661"/>
              <a:gd name="connsiteY12-416" fmla="*/ 3082645 h 3082645"/>
              <a:gd name="connsiteX0-417" fmla="*/ 950601 w 3490661"/>
              <a:gd name="connsiteY0-418" fmla="*/ 3082645 h 3082645"/>
              <a:gd name="connsiteX1-419" fmla="*/ 2525075 w 3490661"/>
              <a:gd name="connsiteY1-420" fmla="*/ 3082645 h 3082645"/>
              <a:gd name="connsiteX2-421" fmla="*/ 2679028 w 3490661"/>
              <a:gd name="connsiteY2-422" fmla="*/ 2993745 h 3082645"/>
              <a:gd name="connsiteX3-423" fmla="*/ 3466261 w 3490661"/>
              <a:gd name="connsiteY3-424" fmla="*/ 1630209 h 3082645"/>
              <a:gd name="connsiteX4-425" fmla="*/ 3466254 w 3490661"/>
              <a:gd name="connsiteY4-426" fmla="*/ 1452423 h 3082645"/>
              <a:gd name="connsiteX5-427" fmla="*/ 2679021 w 3490661"/>
              <a:gd name="connsiteY5-428" fmla="*/ 88887 h 3082645"/>
              <a:gd name="connsiteX6-429" fmla="*/ 2525051 w 3490661"/>
              <a:gd name="connsiteY6-430" fmla="*/ 0 h 3082645"/>
              <a:gd name="connsiteX7-431" fmla="*/ 950576 w 3490661"/>
              <a:gd name="connsiteY7-432" fmla="*/ 0 h 3082645"/>
              <a:gd name="connsiteX8-433" fmla="*/ 796623 w 3490661"/>
              <a:gd name="connsiteY8-434" fmla="*/ 88900 h 3082645"/>
              <a:gd name="connsiteX9-435" fmla="*/ 9390 w 3490661"/>
              <a:gd name="connsiteY9-436" fmla="*/ 1452436 h 3082645"/>
              <a:gd name="connsiteX10-437" fmla="*/ 9398 w 3490661"/>
              <a:gd name="connsiteY10-438" fmla="*/ 1630223 h 3082645"/>
              <a:gd name="connsiteX11-439" fmla="*/ 796631 w 3490661"/>
              <a:gd name="connsiteY11-440" fmla="*/ 2993759 h 3082645"/>
              <a:gd name="connsiteX12-441" fmla="*/ 950601 w 3490661"/>
              <a:gd name="connsiteY12-442" fmla="*/ 3082645 h 3082645"/>
              <a:gd name="connsiteX0-443" fmla="*/ 950603 w 3490663"/>
              <a:gd name="connsiteY0-444" fmla="*/ 3082645 h 3082645"/>
              <a:gd name="connsiteX1-445" fmla="*/ 2525077 w 3490663"/>
              <a:gd name="connsiteY1-446" fmla="*/ 3082645 h 3082645"/>
              <a:gd name="connsiteX2-447" fmla="*/ 2679030 w 3490663"/>
              <a:gd name="connsiteY2-448" fmla="*/ 2993745 h 3082645"/>
              <a:gd name="connsiteX3-449" fmla="*/ 3466263 w 3490663"/>
              <a:gd name="connsiteY3-450" fmla="*/ 1630209 h 3082645"/>
              <a:gd name="connsiteX4-451" fmla="*/ 3466256 w 3490663"/>
              <a:gd name="connsiteY4-452" fmla="*/ 1452423 h 3082645"/>
              <a:gd name="connsiteX5-453" fmla="*/ 2679023 w 3490663"/>
              <a:gd name="connsiteY5-454" fmla="*/ 88887 h 3082645"/>
              <a:gd name="connsiteX6-455" fmla="*/ 2525053 w 3490663"/>
              <a:gd name="connsiteY6-456" fmla="*/ 0 h 3082645"/>
              <a:gd name="connsiteX7-457" fmla="*/ 950578 w 3490663"/>
              <a:gd name="connsiteY7-458" fmla="*/ 0 h 3082645"/>
              <a:gd name="connsiteX8-459" fmla="*/ 796625 w 3490663"/>
              <a:gd name="connsiteY8-460" fmla="*/ 88900 h 3082645"/>
              <a:gd name="connsiteX9-461" fmla="*/ 9392 w 3490663"/>
              <a:gd name="connsiteY9-462" fmla="*/ 1452436 h 3082645"/>
              <a:gd name="connsiteX10-463" fmla="*/ 9400 w 3490663"/>
              <a:gd name="connsiteY10-464" fmla="*/ 1630223 h 3082645"/>
              <a:gd name="connsiteX11-465" fmla="*/ 796633 w 3490663"/>
              <a:gd name="connsiteY11-466" fmla="*/ 2993759 h 3082645"/>
              <a:gd name="connsiteX12-467" fmla="*/ 950603 w 3490663"/>
              <a:gd name="connsiteY12-468" fmla="*/ 3082645 h 3082645"/>
              <a:gd name="connsiteX0-469" fmla="*/ 965611 w 3505671"/>
              <a:gd name="connsiteY0-470" fmla="*/ 3082645 h 3082645"/>
              <a:gd name="connsiteX1-471" fmla="*/ 2540085 w 3505671"/>
              <a:gd name="connsiteY1-472" fmla="*/ 3082645 h 3082645"/>
              <a:gd name="connsiteX2-473" fmla="*/ 2694038 w 3505671"/>
              <a:gd name="connsiteY2-474" fmla="*/ 2993745 h 3082645"/>
              <a:gd name="connsiteX3-475" fmla="*/ 3481271 w 3505671"/>
              <a:gd name="connsiteY3-476" fmla="*/ 1630209 h 3082645"/>
              <a:gd name="connsiteX4-477" fmla="*/ 3481264 w 3505671"/>
              <a:gd name="connsiteY4-478" fmla="*/ 1452423 h 3082645"/>
              <a:gd name="connsiteX5-479" fmla="*/ 2694031 w 3505671"/>
              <a:gd name="connsiteY5-480" fmla="*/ 88887 h 3082645"/>
              <a:gd name="connsiteX6-481" fmla="*/ 2540061 w 3505671"/>
              <a:gd name="connsiteY6-482" fmla="*/ 0 h 3082645"/>
              <a:gd name="connsiteX7-483" fmla="*/ 965586 w 3505671"/>
              <a:gd name="connsiteY7-484" fmla="*/ 0 h 3082645"/>
              <a:gd name="connsiteX8-485" fmla="*/ 811633 w 3505671"/>
              <a:gd name="connsiteY8-486" fmla="*/ 88900 h 3082645"/>
              <a:gd name="connsiteX9-487" fmla="*/ 24400 w 3505671"/>
              <a:gd name="connsiteY9-488" fmla="*/ 1452436 h 3082645"/>
              <a:gd name="connsiteX10-489" fmla="*/ 24408 w 3505671"/>
              <a:gd name="connsiteY10-490" fmla="*/ 1630223 h 3082645"/>
              <a:gd name="connsiteX11-491" fmla="*/ 811641 w 3505671"/>
              <a:gd name="connsiteY11-492" fmla="*/ 2993759 h 3082645"/>
              <a:gd name="connsiteX12-493" fmla="*/ 965611 w 3505671"/>
              <a:gd name="connsiteY12-494" fmla="*/ 3082645 h 3082645"/>
              <a:gd name="connsiteX0-495" fmla="*/ 965611 w 3505671"/>
              <a:gd name="connsiteY0-496" fmla="*/ 3082645 h 3082645"/>
              <a:gd name="connsiteX1-497" fmla="*/ 2540085 w 3505671"/>
              <a:gd name="connsiteY1-498" fmla="*/ 3082645 h 3082645"/>
              <a:gd name="connsiteX2-499" fmla="*/ 2694038 w 3505671"/>
              <a:gd name="connsiteY2-500" fmla="*/ 2993745 h 3082645"/>
              <a:gd name="connsiteX3-501" fmla="*/ 3481271 w 3505671"/>
              <a:gd name="connsiteY3-502" fmla="*/ 1630209 h 3082645"/>
              <a:gd name="connsiteX4-503" fmla="*/ 3481264 w 3505671"/>
              <a:gd name="connsiteY4-504" fmla="*/ 1452423 h 3082645"/>
              <a:gd name="connsiteX5-505" fmla="*/ 2694031 w 3505671"/>
              <a:gd name="connsiteY5-506" fmla="*/ 88887 h 3082645"/>
              <a:gd name="connsiteX6-507" fmla="*/ 2540061 w 3505671"/>
              <a:gd name="connsiteY6-508" fmla="*/ 0 h 3082645"/>
              <a:gd name="connsiteX7-509" fmla="*/ 965586 w 3505671"/>
              <a:gd name="connsiteY7-510" fmla="*/ 0 h 3082645"/>
              <a:gd name="connsiteX8-511" fmla="*/ 811633 w 3505671"/>
              <a:gd name="connsiteY8-512" fmla="*/ 88900 h 3082645"/>
              <a:gd name="connsiteX9-513" fmla="*/ 24400 w 3505671"/>
              <a:gd name="connsiteY9-514" fmla="*/ 1452436 h 3082645"/>
              <a:gd name="connsiteX10-515" fmla="*/ 24408 w 3505671"/>
              <a:gd name="connsiteY10-516" fmla="*/ 1630223 h 3082645"/>
              <a:gd name="connsiteX11-517" fmla="*/ 811641 w 3505671"/>
              <a:gd name="connsiteY11-518" fmla="*/ 2993759 h 3082645"/>
              <a:gd name="connsiteX12-519" fmla="*/ 965611 w 3505671"/>
              <a:gd name="connsiteY12-520" fmla="*/ 3082645 h 3082645"/>
              <a:gd name="connsiteX0-521" fmla="*/ 965611 w 3505671"/>
              <a:gd name="connsiteY0-522" fmla="*/ 3082645 h 3082645"/>
              <a:gd name="connsiteX1-523" fmla="*/ 2540085 w 3505671"/>
              <a:gd name="connsiteY1-524" fmla="*/ 3082645 h 3082645"/>
              <a:gd name="connsiteX2-525" fmla="*/ 2694038 w 3505671"/>
              <a:gd name="connsiteY2-526" fmla="*/ 2993745 h 3082645"/>
              <a:gd name="connsiteX3-527" fmla="*/ 3481271 w 3505671"/>
              <a:gd name="connsiteY3-528" fmla="*/ 1630209 h 3082645"/>
              <a:gd name="connsiteX4-529" fmla="*/ 3481264 w 3505671"/>
              <a:gd name="connsiteY4-530" fmla="*/ 1452423 h 3082645"/>
              <a:gd name="connsiteX5-531" fmla="*/ 2694031 w 3505671"/>
              <a:gd name="connsiteY5-532" fmla="*/ 88887 h 3082645"/>
              <a:gd name="connsiteX6-533" fmla="*/ 2540061 w 3505671"/>
              <a:gd name="connsiteY6-534" fmla="*/ 0 h 3082645"/>
              <a:gd name="connsiteX7-535" fmla="*/ 965586 w 3505671"/>
              <a:gd name="connsiteY7-536" fmla="*/ 0 h 3082645"/>
              <a:gd name="connsiteX8-537" fmla="*/ 811633 w 3505671"/>
              <a:gd name="connsiteY8-538" fmla="*/ 88900 h 3082645"/>
              <a:gd name="connsiteX9-539" fmla="*/ 24400 w 3505671"/>
              <a:gd name="connsiteY9-540" fmla="*/ 1452436 h 3082645"/>
              <a:gd name="connsiteX10-541" fmla="*/ 24408 w 3505671"/>
              <a:gd name="connsiteY10-542" fmla="*/ 1630223 h 3082645"/>
              <a:gd name="connsiteX11-543" fmla="*/ 811641 w 3505671"/>
              <a:gd name="connsiteY11-544" fmla="*/ 2993759 h 3082645"/>
              <a:gd name="connsiteX12-545" fmla="*/ 965611 w 3505671"/>
              <a:gd name="connsiteY12-546" fmla="*/ 3082645 h 3082645"/>
              <a:gd name="connsiteX0-547" fmla="*/ 965611 w 3505671"/>
              <a:gd name="connsiteY0-548" fmla="*/ 3082645 h 3082645"/>
              <a:gd name="connsiteX1-549" fmla="*/ 2540085 w 3505671"/>
              <a:gd name="connsiteY1-550" fmla="*/ 3082645 h 3082645"/>
              <a:gd name="connsiteX2-551" fmla="*/ 2694038 w 3505671"/>
              <a:gd name="connsiteY2-552" fmla="*/ 2993745 h 3082645"/>
              <a:gd name="connsiteX3-553" fmla="*/ 3481271 w 3505671"/>
              <a:gd name="connsiteY3-554" fmla="*/ 1630209 h 3082645"/>
              <a:gd name="connsiteX4-555" fmla="*/ 3481264 w 3505671"/>
              <a:gd name="connsiteY4-556" fmla="*/ 1452423 h 3082645"/>
              <a:gd name="connsiteX5-557" fmla="*/ 2694031 w 3505671"/>
              <a:gd name="connsiteY5-558" fmla="*/ 88887 h 3082645"/>
              <a:gd name="connsiteX6-559" fmla="*/ 2540061 w 3505671"/>
              <a:gd name="connsiteY6-560" fmla="*/ 0 h 3082645"/>
              <a:gd name="connsiteX7-561" fmla="*/ 965586 w 3505671"/>
              <a:gd name="connsiteY7-562" fmla="*/ 0 h 3082645"/>
              <a:gd name="connsiteX8-563" fmla="*/ 811633 w 3505671"/>
              <a:gd name="connsiteY8-564" fmla="*/ 88900 h 3082645"/>
              <a:gd name="connsiteX9-565" fmla="*/ 24400 w 3505671"/>
              <a:gd name="connsiteY9-566" fmla="*/ 1452436 h 3082645"/>
              <a:gd name="connsiteX10-567" fmla="*/ 24408 w 3505671"/>
              <a:gd name="connsiteY10-568" fmla="*/ 1630223 h 3082645"/>
              <a:gd name="connsiteX11-569" fmla="*/ 811641 w 3505671"/>
              <a:gd name="connsiteY11-570" fmla="*/ 2993759 h 3082645"/>
              <a:gd name="connsiteX12-571" fmla="*/ 965611 w 3505671"/>
              <a:gd name="connsiteY12-572" fmla="*/ 3082645 h 30826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505671" h="3082645">
                <a:moveTo>
                  <a:pt x="965611" y="3082645"/>
                </a:moveTo>
                <a:cubicBezTo>
                  <a:pt x="1030690" y="3082645"/>
                  <a:pt x="2475006" y="3082646"/>
                  <a:pt x="2540085" y="3082645"/>
                </a:cubicBezTo>
                <a:cubicBezTo>
                  <a:pt x="2605164" y="3082646"/>
                  <a:pt x="2661499" y="3050107"/>
                  <a:pt x="2694038" y="2993745"/>
                </a:cubicBezTo>
                <a:cubicBezTo>
                  <a:pt x="2726578" y="2937386"/>
                  <a:pt x="3448731" y="1686570"/>
                  <a:pt x="3481271" y="1630209"/>
                </a:cubicBezTo>
                <a:cubicBezTo>
                  <a:pt x="3513810" y="1573850"/>
                  <a:pt x="3513803" y="1508784"/>
                  <a:pt x="3481264" y="1452423"/>
                </a:cubicBezTo>
                <a:cubicBezTo>
                  <a:pt x="3448724" y="1396064"/>
                  <a:pt x="2726570" y="145248"/>
                  <a:pt x="2694031" y="88887"/>
                </a:cubicBezTo>
                <a:cubicBezTo>
                  <a:pt x="2661492" y="32528"/>
                  <a:pt x="2605139" y="1"/>
                  <a:pt x="2540061" y="0"/>
                </a:cubicBezTo>
                <a:cubicBezTo>
                  <a:pt x="2474982" y="1"/>
                  <a:pt x="1030665" y="1"/>
                  <a:pt x="965586" y="0"/>
                </a:cubicBezTo>
                <a:cubicBezTo>
                  <a:pt x="900507" y="1"/>
                  <a:pt x="844173" y="32540"/>
                  <a:pt x="811633" y="88900"/>
                </a:cubicBezTo>
                <a:cubicBezTo>
                  <a:pt x="779094" y="145261"/>
                  <a:pt x="56940" y="1396077"/>
                  <a:pt x="24400" y="1452436"/>
                </a:cubicBezTo>
                <a:cubicBezTo>
                  <a:pt x="-8139" y="1508797"/>
                  <a:pt x="-8132" y="1573863"/>
                  <a:pt x="24408" y="1630223"/>
                </a:cubicBezTo>
                <a:cubicBezTo>
                  <a:pt x="56947" y="1686584"/>
                  <a:pt x="779101" y="2937400"/>
                  <a:pt x="811641" y="2993759"/>
                </a:cubicBezTo>
                <a:cubicBezTo>
                  <a:pt x="844180" y="3050120"/>
                  <a:pt x="900532" y="3082645"/>
                  <a:pt x="965611" y="3082645"/>
                </a:cubicBezTo>
                <a:close/>
              </a:path>
            </a:pathLst>
          </a:custGeom>
          <a:gradFill>
            <a:gsLst>
              <a:gs pos="100000">
                <a:schemeClr val="accent1">
                  <a:alpha val="100000"/>
                </a:schemeClr>
              </a:gs>
              <a:gs pos="0">
                <a:schemeClr val="accent1">
                  <a:lumMod val="60000"/>
                  <a:lumOff val="40000"/>
                </a:schemeClr>
              </a:gs>
            </a:gsLst>
            <a:lin ang="54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86247" tIns="43123" rIns="86247" bIns="8504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510" b="1">
              <a:sym typeface="+mn-ea"/>
            </a:endParaRPr>
          </a:p>
        </p:txBody>
      </p:sp>
      <p:sp>
        <p:nvSpPr>
          <p:cNvPr id="9" name="矩形 8"/>
          <p:cNvSpPr/>
          <p:nvPr>
            <p:custDataLst>
              <p:tags r:id="rId10"/>
            </p:custDataLst>
          </p:nvPr>
        </p:nvSpPr>
        <p:spPr>
          <a:xfrm>
            <a:off x="6515799" y="1943463"/>
            <a:ext cx="2153185" cy="659432"/>
          </a:xfrm>
          <a:prstGeom prst="rect">
            <a:avLst/>
          </a:prstGeom>
          <a:noFill/>
        </p:spPr>
        <p:txBody>
          <a:bodyPr wrap="square" lIns="0" tIns="0" rIns="0" bIns="0" rtlCol="0" anchor="b">
            <a:noAutofit/>
          </a:bodyPr>
          <a:lstStyle/>
          <a:p>
            <a:pPr algn="just">
              <a:spcBef>
                <a:spcPct val="0"/>
              </a:spcBef>
              <a:spcAft>
                <a:spcPct val="0"/>
              </a:spcAft>
            </a:pPr>
            <a:r>
              <a:rPr lang="zh-CN" altLang="en-US" sz="1700" b="1" dirty="0">
                <a:solidFill>
                  <a:schemeClr val="accent1"/>
                </a:solidFill>
                <a:latin typeface="+mn-ea"/>
                <a:cs typeface="+mn-ea"/>
                <a:sym typeface="+mn-ea"/>
              </a:rPr>
              <a:t>另一种是连续型概率分布</a:t>
            </a:r>
            <a:endParaRPr lang="zh-CN" altLang="en-US" sz="1700" b="1" dirty="0">
              <a:solidFill>
                <a:schemeClr val="accent1"/>
              </a:solidFill>
              <a:latin typeface="+mn-ea"/>
              <a:cs typeface="+mn-ea"/>
              <a:sym typeface="+mn-ea"/>
            </a:endParaRPr>
          </a:p>
        </p:txBody>
      </p:sp>
      <p:sp>
        <p:nvSpPr>
          <p:cNvPr id="20" name="任意多边形: 形状 14296"/>
          <p:cNvSpPr/>
          <p:nvPr>
            <p:custDataLst>
              <p:tags r:id="rId11"/>
            </p:custDataLst>
          </p:nvPr>
        </p:nvSpPr>
        <p:spPr>
          <a:xfrm rot="1800000">
            <a:off x="2759204" y="2373501"/>
            <a:ext cx="452798" cy="398294"/>
          </a:xfrm>
          <a:custGeom>
            <a:avLst/>
            <a:gdLst>
              <a:gd name="connsiteX0" fmla="*/ 950601 w 3475650"/>
              <a:gd name="connsiteY0" fmla="*/ 3082645 h 3082645"/>
              <a:gd name="connsiteX1" fmla="*/ 2525075 w 3475650"/>
              <a:gd name="connsiteY1" fmla="*/ 3082645 h 3082645"/>
              <a:gd name="connsiteX2" fmla="*/ 2679028 w 3475650"/>
              <a:gd name="connsiteY2" fmla="*/ 2993745 h 3082645"/>
              <a:gd name="connsiteX3" fmla="*/ 3466261 w 3475650"/>
              <a:gd name="connsiteY3" fmla="*/ 1630209 h 3082645"/>
              <a:gd name="connsiteX4" fmla="*/ 3466254 w 3475650"/>
              <a:gd name="connsiteY4" fmla="*/ 1452423 h 3082645"/>
              <a:gd name="connsiteX5" fmla="*/ 2679021 w 3475650"/>
              <a:gd name="connsiteY5" fmla="*/ 88887 h 3082645"/>
              <a:gd name="connsiteX6" fmla="*/ 2525051 w 3475650"/>
              <a:gd name="connsiteY6" fmla="*/ 0 h 3082645"/>
              <a:gd name="connsiteX7" fmla="*/ 950576 w 3475650"/>
              <a:gd name="connsiteY7" fmla="*/ 0 h 3082645"/>
              <a:gd name="connsiteX8" fmla="*/ 796623 w 3475650"/>
              <a:gd name="connsiteY8" fmla="*/ 88900 h 3082645"/>
              <a:gd name="connsiteX9" fmla="*/ 9390 w 3475650"/>
              <a:gd name="connsiteY9" fmla="*/ 1452436 h 3082645"/>
              <a:gd name="connsiteX10" fmla="*/ 9398 w 3475650"/>
              <a:gd name="connsiteY10" fmla="*/ 1630223 h 3082645"/>
              <a:gd name="connsiteX11" fmla="*/ 796631 w 3475650"/>
              <a:gd name="connsiteY11" fmla="*/ 2993759 h 3082645"/>
              <a:gd name="connsiteX12" fmla="*/ 950601 w 3475650"/>
              <a:gd name="connsiteY12" fmla="*/ 3082645 h 3082645"/>
              <a:gd name="connsiteX0-1" fmla="*/ 950601 w 3475650"/>
              <a:gd name="connsiteY0-2" fmla="*/ 3082645 h 3082645"/>
              <a:gd name="connsiteX1-3" fmla="*/ 2525075 w 3475650"/>
              <a:gd name="connsiteY1-4" fmla="*/ 3082645 h 3082645"/>
              <a:gd name="connsiteX2-5" fmla="*/ 2679028 w 3475650"/>
              <a:gd name="connsiteY2-6" fmla="*/ 2993745 h 3082645"/>
              <a:gd name="connsiteX3-7" fmla="*/ 3466261 w 3475650"/>
              <a:gd name="connsiteY3-8" fmla="*/ 1630209 h 3082645"/>
              <a:gd name="connsiteX4-9" fmla="*/ 3466254 w 3475650"/>
              <a:gd name="connsiteY4-10" fmla="*/ 1452423 h 3082645"/>
              <a:gd name="connsiteX5-11" fmla="*/ 2679021 w 3475650"/>
              <a:gd name="connsiteY5-12" fmla="*/ 88887 h 3082645"/>
              <a:gd name="connsiteX6-13" fmla="*/ 2525051 w 3475650"/>
              <a:gd name="connsiteY6-14" fmla="*/ 0 h 3082645"/>
              <a:gd name="connsiteX7-15" fmla="*/ 950576 w 3475650"/>
              <a:gd name="connsiteY7-16" fmla="*/ 0 h 3082645"/>
              <a:gd name="connsiteX8-17" fmla="*/ 796623 w 3475650"/>
              <a:gd name="connsiteY8-18" fmla="*/ 88900 h 3082645"/>
              <a:gd name="connsiteX9-19" fmla="*/ 9390 w 3475650"/>
              <a:gd name="connsiteY9-20" fmla="*/ 1452436 h 3082645"/>
              <a:gd name="connsiteX10-21" fmla="*/ 9398 w 3475650"/>
              <a:gd name="connsiteY10-22" fmla="*/ 1630223 h 3082645"/>
              <a:gd name="connsiteX11-23" fmla="*/ 796631 w 3475650"/>
              <a:gd name="connsiteY11-24" fmla="*/ 2993759 h 3082645"/>
              <a:gd name="connsiteX12-25" fmla="*/ 950601 w 3475650"/>
              <a:gd name="connsiteY12-26" fmla="*/ 3082645 h 3082645"/>
              <a:gd name="connsiteX0-27" fmla="*/ 950601 w 3475650"/>
              <a:gd name="connsiteY0-28" fmla="*/ 3082645 h 3082645"/>
              <a:gd name="connsiteX1-29" fmla="*/ 2525075 w 3475650"/>
              <a:gd name="connsiteY1-30" fmla="*/ 3082645 h 3082645"/>
              <a:gd name="connsiteX2-31" fmla="*/ 2679028 w 3475650"/>
              <a:gd name="connsiteY2-32" fmla="*/ 2993745 h 3082645"/>
              <a:gd name="connsiteX3-33" fmla="*/ 3466261 w 3475650"/>
              <a:gd name="connsiteY3-34" fmla="*/ 1630209 h 3082645"/>
              <a:gd name="connsiteX4-35" fmla="*/ 3466254 w 3475650"/>
              <a:gd name="connsiteY4-36" fmla="*/ 1452423 h 3082645"/>
              <a:gd name="connsiteX5-37" fmla="*/ 2679021 w 3475650"/>
              <a:gd name="connsiteY5-38" fmla="*/ 88887 h 3082645"/>
              <a:gd name="connsiteX6-39" fmla="*/ 2525051 w 3475650"/>
              <a:gd name="connsiteY6-40" fmla="*/ 0 h 3082645"/>
              <a:gd name="connsiteX7-41" fmla="*/ 950576 w 3475650"/>
              <a:gd name="connsiteY7-42" fmla="*/ 0 h 3082645"/>
              <a:gd name="connsiteX8-43" fmla="*/ 796623 w 3475650"/>
              <a:gd name="connsiteY8-44" fmla="*/ 88900 h 3082645"/>
              <a:gd name="connsiteX9-45" fmla="*/ 9390 w 3475650"/>
              <a:gd name="connsiteY9-46" fmla="*/ 1452436 h 3082645"/>
              <a:gd name="connsiteX10-47" fmla="*/ 9398 w 3475650"/>
              <a:gd name="connsiteY10-48" fmla="*/ 1630223 h 3082645"/>
              <a:gd name="connsiteX11-49" fmla="*/ 796631 w 3475650"/>
              <a:gd name="connsiteY11-50" fmla="*/ 2993759 h 3082645"/>
              <a:gd name="connsiteX12-51" fmla="*/ 950601 w 3475650"/>
              <a:gd name="connsiteY12-52" fmla="*/ 3082645 h 3082645"/>
              <a:gd name="connsiteX0-53" fmla="*/ 950601 w 3475650"/>
              <a:gd name="connsiteY0-54" fmla="*/ 3082645 h 3082645"/>
              <a:gd name="connsiteX1-55" fmla="*/ 2525075 w 3475650"/>
              <a:gd name="connsiteY1-56" fmla="*/ 3082645 h 3082645"/>
              <a:gd name="connsiteX2-57" fmla="*/ 2679028 w 3475650"/>
              <a:gd name="connsiteY2-58" fmla="*/ 2993745 h 3082645"/>
              <a:gd name="connsiteX3-59" fmla="*/ 3466261 w 3475650"/>
              <a:gd name="connsiteY3-60" fmla="*/ 1630209 h 3082645"/>
              <a:gd name="connsiteX4-61" fmla="*/ 3466254 w 3475650"/>
              <a:gd name="connsiteY4-62" fmla="*/ 1452423 h 3082645"/>
              <a:gd name="connsiteX5-63" fmla="*/ 2679021 w 3475650"/>
              <a:gd name="connsiteY5-64" fmla="*/ 88887 h 3082645"/>
              <a:gd name="connsiteX6-65" fmla="*/ 2525051 w 3475650"/>
              <a:gd name="connsiteY6-66" fmla="*/ 0 h 3082645"/>
              <a:gd name="connsiteX7-67" fmla="*/ 950576 w 3475650"/>
              <a:gd name="connsiteY7-68" fmla="*/ 0 h 3082645"/>
              <a:gd name="connsiteX8-69" fmla="*/ 796623 w 3475650"/>
              <a:gd name="connsiteY8-70" fmla="*/ 88900 h 3082645"/>
              <a:gd name="connsiteX9-71" fmla="*/ 9390 w 3475650"/>
              <a:gd name="connsiteY9-72" fmla="*/ 1452436 h 3082645"/>
              <a:gd name="connsiteX10-73" fmla="*/ 9398 w 3475650"/>
              <a:gd name="connsiteY10-74" fmla="*/ 1630223 h 3082645"/>
              <a:gd name="connsiteX11-75" fmla="*/ 796631 w 3475650"/>
              <a:gd name="connsiteY11-76" fmla="*/ 2993759 h 3082645"/>
              <a:gd name="connsiteX12-77" fmla="*/ 950601 w 3475650"/>
              <a:gd name="connsiteY12-78" fmla="*/ 3082645 h 3082645"/>
              <a:gd name="connsiteX0-79" fmla="*/ 950601 w 3475650"/>
              <a:gd name="connsiteY0-80" fmla="*/ 3082645 h 3082645"/>
              <a:gd name="connsiteX1-81" fmla="*/ 2525075 w 3475650"/>
              <a:gd name="connsiteY1-82" fmla="*/ 3082645 h 3082645"/>
              <a:gd name="connsiteX2-83" fmla="*/ 2679028 w 3475650"/>
              <a:gd name="connsiteY2-84" fmla="*/ 2993745 h 3082645"/>
              <a:gd name="connsiteX3-85" fmla="*/ 3466261 w 3475650"/>
              <a:gd name="connsiteY3-86" fmla="*/ 1630209 h 3082645"/>
              <a:gd name="connsiteX4-87" fmla="*/ 3466254 w 3475650"/>
              <a:gd name="connsiteY4-88" fmla="*/ 1452423 h 3082645"/>
              <a:gd name="connsiteX5-89" fmla="*/ 2679021 w 3475650"/>
              <a:gd name="connsiteY5-90" fmla="*/ 88887 h 3082645"/>
              <a:gd name="connsiteX6-91" fmla="*/ 2525051 w 3475650"/>
              <a:gd name="connsiteY6-92" fmla="*/ 0 h 3082645"/>
              <a:gd name="connsiteX7-93" fmla="*/ 950576 w 3475650"/>
              <a:gd name="connsiteY7-94" fmla="*/ 0 h 3082645"/>
              <a:gd name="connsiteX8-95" fmla="*/ 796623 w 3475650"/>
              <a:gd name="connsiteY8-96" fmla="*/ 88900 h 3082645"/>
              <a:gd name="connsiteX9-97" fmla="*/ 9390 w 3475650"/>
              <a:gd name="connsiteY9-98" fmla="*/ 1452436 h 3082645"/>
              <a:gd name="connsiteX10-99" fmla="*/ 9398 w 3475650"/>
              <a:gd name="connsiteY10-100" fmla="*/ 1630223 h 3082645"/>
              <a:gd name="connsiteX11-101" fmla="*/ 796631 w 3475650"/>
              <a:gd name="connsiteY11-102" fmla="*/ 2993759 h 3082645"/>
              <a:gd name="connsiteX12-103" fmla="*/ 950601 w 3475650"/>
              <a:gd name="connsiteY12-104" fmla="*/ 3082645 h 3082645"/>
              <a:gd name="connsiteX0-105" fmla="*/ 950601 w 3475650"/>
              <a:gd name="connsiteY0-106" fmla="*/ 3082645 h 3082645"/>
              <a:gd name="connsiteX1-107" fmla="*/ 2525075 w 3475650"/>
              <a:gd name="connsiteY1-108" fmla="*/ 3082645 h 3082645"/>
              <a:gd name="connsiteX2-109" fmla="*/ 2679028 w 3475650"/>
              <a:gd name="connsiteY2-110" fmla="*/ 2993745 h 3082645"/>
              <a:gd name="connsiteX3-111" fmla="*/ 3466261 w 3475650"/>
              <a:gd name="connsiteY3-112" fmla="*/ 1630209 h 3082645"/>
              <a:gd name="connsiteX4-113" fmla="*/ 3466254 w 3475650"/>
              <a:gd name="connsiteY4-114" fmla="*/ 1452423 h 3082645"/>
              <a:gd name="connsiteX5-115" fmla="*/ 2679021 w 3475650"/>
              <a:gd name="connsiteY5-116" fmla="*/ 88887 h 3082645"/>
              <a:gd name="connsiteX6-117" fmla="*/ 2525051 w 3475650"/>
              <a:gd name="connsiteY6-118" fmla="*/ 0 h 3082645"/>
              <a:gd name="connsiteX7-119" fmla="*/ 950576 w 3475650"/>
              <a:gd name="connsiteY7-120" fmla="*/ 0 h 3082645"/>
              <a:gd name="connsiteX8-121" fmla="*/ 796623 w 3475650"/>
              <a:gd name="connsiteY8-122" fmla="*/ 88900 h 3082645"/>
              <a:gd name="connsiteX9-123" fmla="*/ 9390 w 3475650"/>
              <a:gd name="connsiteY9-124" fmla="*/ 1452436 h 3082645"/>
              <a:gd name="connsiteX10-125" fmla="*/ 9398 w 3475650"/>
              <a:gd name="connsiteY10-126" fmla="*/ 1630223 h 3082645"/>
              <a:gd name="connsiteX11-127" fmla="*/ 796631 w 3475650"/>
              <a:gd name="connsiteY11-128" fmla="*/ 2993759 h 3082645"/>
              <a:gd name="connsiteX12-129" fmla="*/ 950601 w 3475650"/>
              <a:gd name="connsiteY12-130" fmla="*/ 3082645 h 3082645"/>
              <a:gd name="connsiteX0-131" fmla="*/ 950601 w 3475653"/>
              <a:gd name="connsiteY0-132" fmla="*/ 3082645 h 3082645"/>
              <a:gd name="connsiteX1-133" fmla="*/ 2525075 w 3475653"/>
              <a:gd name="connsiteY1-134" fmla="*/ 3082645 h 3082645"/>
              <a:gd name="connsiteX2-135" fmla="*/ 2679028 w 3475653"/>
              <a:gd name="connsiteY2-136" fmla="*/ 2993745 h 3082645"/>
              <a:gd name="connsiteX3-137" fmla="*/ 3466261 w 3475653"/>
              <a:gd name="connsiteY3-138" fmla="*/ 1630209 h 3082645"/>
              <a:gd name="connsiteX4-139" fmla="*/ 3466254 w 3475653"/>
              <a:gd name="connsiteY4-140" fmla="*/ 1452423 h 3082645"/>
              <a:gd name="connsiteX5-141" fmla="*/ 2679021 w 3475653"/>
              <a:gd name="connsiteY5-142" fmla="*/ 88887 h 3082645"/>
              <a:gd name="connsiteX6-143" fmla="*/ 2525051 w 3475653"/>
              <a:gd name="connsiteY6-144" fmla="*/ 0 h 3082645"/>
              <a:gd name="connsiteX7-145" fmla="*/ 950576 w 3475653"/>
              <a:gd name="connsiteY7-146" fmla="*/ 0 h 3082645"/>
              <a:gd name="connsiteX8-147" fmla="*/ 796623 w 3475653"/>
              <a:gd name="connsiteY8-148" fmla="*/ 88900 h 3082645"/>
              <a:gd name="connsiteX9-149" fmla="*/ 9390 w 3475653"/>
              <a:gd name="connsiteY9-150" fmla="*/ 1452436 h 3082645"/>
              <a:gd name="connsiteX10-151" fmla="*/ 9398 w 3475653"/>
              <a:gd name="connsiteY10-152" fmla="*/ 1630223 h 3082645"/>
              <a:gd name="connsiteX11-153" fmla="*/ 796631 w 3475653"/>
              <a:gd name="connsiteY11-154" fmla="*/ 2993759 h 3082645"/>
              <a:gd name="connsiteX12-155" fmla="*/ 950601 w 3475653"/>
              <a:gd name="connsiteY12-156" fmla="*/ 3082645 h 3082645"/>
              <a:gd name="connsiteX0-157" fmla="*/ 950601 w 3490661"/>
              <a:gd name="connsiteY0-158" fmla="*/ 3082645 h 3082645"/>
              <a:gd name="connsiteX1-159" fmla="*/ 2525075 w 3490661"/>
              <a:gd name="connsiteY1-160" fmla="*/ 3082645 h 3082645"/>
              <a:gd name="connsiteX2-161" fmla="*/ 2679028 w 3490661"/>
              <a:gd name="connsiteY2-162" fmla="*/ 2993745 h 3082645"/>
              <a:gd name="connsiteX3-163" fmla="*/ 3466261 w 3490661"/>
              <a:gd name="connsiteY3-164" fmla="*/ 1630209 h 3082645"/>
              <a:gd name="connsiteX4-165" fmla="*/ 3466254 w 3490661"/>
              <a:gd name="connsiteY4-166" fmla="*/ 1452423 h 3082645"/>
              <a:gd name="connsiteX5-167" fmla="*/ 2679021 w 3490661"/>
              <a:gd name="connsiteY5-168" fmla="*/ 88887 h 3082645"/>
              <a:gd name="connsiteX6-169" fmla="*/ 2525051 w 3490661"/>
              <a:gd name="connsiteY6-170" fmla="*/ 0 h 3082645"/>
              <a:gd name="connsiteX7-171" fmla="*/ 950576 w 3490661"/>
              <a:gd name="connsiteY7-172" fmla="*/ 0 h 3082645"/>
              <a:gd name="connsiteX8-173" fmla="*/ 796623 w 3490661"/>
              <a:gd name="connsiteY8-174" fmla="*/ 88900 h 3082645"/>
              <a:gd name="connsiteX9-175" fmla="*/ 9390 w 3490661"/>
              <a:gd name="connsiteY9-176" fmla="*/ 1452436 h 3082645"/>
              <a:gd name="connsiteX10-177" fmla="*/ 9398 w 3490661"/>
              <a:gd name="connsiteY10-178" fmla="*/ 1630223 h 3082645"/>
              <a:gd name="connsiteX11-179" fmla="*/ 796631 w 3490661"/>
              <a:gd name="connsiteY11-180" fmla="*/ 2993759 h 3082645"/>
              <a:gd name="connsiteX12-181" fmla="*/ 950601 w 3490661"/>
              <a:gd name="connsiteY12-182" fmla="*/ 3082645 h 3082645"/>
              <a:gd name="connsiteX0-183" fmla="*/ 950601 w 3490661"/>
              <a:gd name="connsiteY0-184" fmla="*/ 3082645 h 3082645"/>
              <a:gd name="connsiteX1-185" fmla="*/ 2525075 w 3490661"/>
              <a:gd name="connsiteY1-186" fmla="*/ 3082645 h 3082645"/>
              <a:gd name="connsiteX2-187" fmla="*/ 2679028 w 3490661"/>
              <a:gd name="connsiteY2-188" fmla="*/ 2993745 h 3082645"/>
              <a:gd name="connsiteX3-189" fmla="*/ 3466261 w 3490661"/>
              <a:gd name="connsiteY3-190" fmla="*/ 1630209 h 3082645"/>
              <a:gd name="connsiteX4-191" fmla="*/ 3466254 w 3490661"/>
              <a:gd name="connsiteY4-192" fmla="*/ 1452423 h 3082645"/>
              <a:gd name="connsiteX5-193" fmla="*/ 2679021 w 3490661"/>
              <a:gd name="connsiteY5-194" fmla="*/ 88887 h 3082645"/>
              <a:gd name="connsiteX6-195" fmla="*/ 2525051 w 3490661"/>
              <a:gd name="connsiteY6-196" fmla="*/ 0 h 3082645"/>
              <a:gd name="connsiteX7-197" fmla="*/ 950576 w 3490661"/>
              <a:gd name="connsiteY7-198" fmla="*/ 0 h 3082645"/>
              <a:gd name="connsiteX8-199" fmla="*/ 796623 w 3490661"/>
              <a:gd name="connsiteY8-200" fmla="*/ 88900 h 3082645"/>
              <a:gd name="connsiteX9-201" fmla="*/ 9390 w 3490661"/>
              <a:gd name="connsiteY9-202" fmla="*/ 1452436 h 3082645"/>
              <a:gd name="connsiteX10-203" fmla="*/ 9398 w 3490661"/>
              <a:gd name="connsiteY10-204" fmla="*/ 1630223 h 3082645"/>
              <a:gd name="connsiteX11-205" fmla="*/ 796631 w 3490661"/>
              <a:gd name="connsiteY11-206" fmla="*/ 2993759 h 3082645"/>
              <a:gd name="connsiteX12-207" fmla="*/ 950601 w 3490661"/>
              <a:gd name="connsiteY12-208" fmla="*/ 3082645 h 3082645"/>
              <a:gd name="connsiteX0-209" fmla="*/ 950601 w 3490661"/>
              <a:gd name="connsiteY0-210" fmla="*/ 3082645 h 3082645"/>
              <a:gd name="connsiteX1-211" fmla="*/ 2525075 w 3490661"/>
              <a:gd name="connsiteY1-212" fmla="*/ 3082645 h 3082645"/>
              <a:gd name="connsiteX2-213" fmla="*/ 2679028 w 3490661"/>
              <a:gd name="connsiteY2-214" fmla="*/ 2993745 h 3082645"/>
              <a:gd name="connsiteX3-215" fmla="*/ 3466261 w 3490661"/>
              <a:gd name="connsiteY3-216" fmla="*/ 1630209 h 3082645"/>
              <a:gd name="connsiteX4-217" fmla="*/ 3466254 w 3490661"/>
              <a:gd name="connsiteY4-218" fmla="*/ 1452423 h 3082645"/>
              <a:gd name="connsiteX5-219" fmla="*/ 2679021 w 3490661"/>
              <a:gd name="connsiteY5-220" fmla="*/ 88887 h 3082645"/>
              <a:gd name="connsiteX6-221" fmla="*/ 2525051 w 3490661"/>
              <a:gd name="connsiteY6-222" fmla="*/ 0 h 3082645"/>
              <a:gd name="connsiteX7-223" fmla="*/ 950576 w 3490661"/>
              <a:gd name="connsiteY7-224" fmla="*/ 0 h 3082645"/>
              <a:gd name="connsiteX8-225" fmla="*/ 796623 w 3490661"/>
              <a:gd name="connsiteY8-226" fmla="*/ 88900 h 3082645"/>
              <a:gd name="connsiteX9-227" fmla="*/ 9390 w 3490661"/>
              <a:gd name="connsiteY9-228" fmla="*/ 1452436 h 3082645"/>
              <a:gd name="connsiteX10-229" fmla="*/ 9398 w 3490661"/>
              <a:gd name="connsiteY10-230" fmla="*/ 1630223 h 3082645"/>
              <a:gd name="connsiteX11-231" fmla="*/ 796631 w 3490661"/>
              <a:gd name="connsiteY11-232" fmla="*/ 2993759 h 3082645"/>
              <a:gd name="connsiteX12-233" fmla="*/ 950601 w 3490661"/>
              <a:gd name="connsiteY12-234" fmla="*/ 3082645 h 3082645"/>
              <a:gd name="connsiteX0-235" fmla="*/ 950601 w 3490661"/>
              <a:gd name="connsiteY0-236" fmla="*/ 3082645 h 3082645"/>
              <a:gd name="connsiteX1-237" fmla="*/ 2525075 w 3490661"/>
              <a:gd name="connsiteY1-238" fmla="*/ 3082645 h 3082645"/>
              <a:gd name="connsiteX2-239" fmla="*/ 2679028 w 3490661"/>
              <a:gd name="connsiteY2-240" fmla="*/ 2993745 h 3082645"/>
              <a:gd name="connsiteX3-241" fmla="*/ 3466261 w 3490661"/>
              <a:gd name="connsiteY3-242" fmla="*/ 1630209 h 3082645"/>
              <a:gd name="connsiteX4-243" fmla="*/ 3466254 w 3490661"/>
              <a:gd name="connsiteY4-244" fmla="*/ 1452423 h 3082645"/>
              <a:gd name="connsiteX5-245" fmla="*/ 2679021 w 3490661"/>
              <a:gd name="connsiteY5-246" fmla="*/ 88887 h 3082645"/>
              <a:gd name="connsiteX6-247" fmla="*/ 2525051 w 3490661"/>
              <a:gd name="connsiteY6-248" fmla="*/ 0 h 3082645"/>
              <a:gd name="connsiteX7-249" fmla="*/ 950576 w 3490661"/>
              <a:gd name="connsiteY7-250" fmla="*/ 0 h 3082645"/>
              <a:gd name="connsiteX8-251" fmla="*/ 796623 w 3490661"/>
              <a:gd name="connsiteY8-252" fmla="*/ 88900 h 3082645"/>
              <a:gd name="connsiteX9-253" fmla="*/ 9390 w 3490661"/>
              <a:gd name="connsiteY9-254" fmla="*/ 1452436 h 3082645"/>
              <a:gd name="connsiteX10-255" fmla="*/ 9398 w 3490661"/>
              <a:gd name="connsiteY10-256" fmla="*/ 1630223 h 3082645"/>
              <a:gd name="connsiteX11-257" fmla="*/ 796631 w 3490661"/>
              <a:gd name="connsiteY11-258" fmla="*/ 2993759 h 3082645"/>
              <a:gd name="connsiteX12-259" fmla="*/ 950601 w 3490661"/>
              <a:gd name="connsiteY12-260" fmla="*/ 3082645 h 3082645"/>
              <a:gd name="connsiteX0-261" fmla="*/ 950601 w 3490661"/>
              <a:gd name="connsiteY0-262" fmla="*/ 3082645 h 3082645"/>
              <a:gd name="connsiteX1-263" fmla="*/ 2525075 w 3490661"/>
              <a:gd name="connsiteY1-264" fmla="*/ 3082645 h 3082645"/>
              <a:gd name="connsiteX2-265" fmla="*/ 2679028 w 3490661"/>
              <a:gd name="connsiteY2-266" fmla="*/ 2993745 h 3082645"/>
              <a:gd name="connsiteX3-267" fmla="*/ 3466261 w 3490661"/>
              <a:gd name="connsiteY3-268" fmla="*/ 1630209 h 3082645"/>
              <a:gd name="connsiteX4-269" fmla="*/ 3466254 w 3490661"/>
              <a:gd name="connsiteY4-270" fmla="*/ 1452423 h 3082645"/>
              <a:gd name="connsiteX5-271" fmla="*/ 2679021 w 3490661"/>
              <a:gd name="connsiteY5-272" fmla="*/ 88887 h 3082645"/>
              <a:gd name="connsiteX6-273" fmla="*/ 2525051 w 3490661"/>
              <a:gd name="connsiteY6-274" fmla="*/ 0 h 3082645"/>
              <a:gd name="connsiteX7-275" fmla="*/ 950576 w 3490661"/>
              <a:gd name="connsiteY7-276" fmla="*/ 0 h 3082645"/>
              <a:gd name="connsiteX8-277" fmla="*/ 796623 w 3490661"/>
              <a:gd name="connsiteY8-278" fmla="*/ 88900 h 3082645"/>
              <a:gd name="connsiteX9-279" fmla="*/ 9390 w 3490661"/>
              <a:gd name="connsiteY9-280" fmla="*/ 1452436 h 3082645"/>
              <a:gd name="connsiteX10-281" fmla="*/ 9398 w 3490661"/>
              <a:gd name="connsiteY10-282" fmla="*/ 1630223 h 3082645"/>
              <a:gd name="connsiteX11-283" fmla="*/ 796631 w 3490661"/>
              <a:gd name="connsiteY11-284" fmla="*/ 2993759 h 3082645"/>
              <a:gd name="connsiteX12-285" fmla="*/ 950601 w 3490661"/>
              <a:gd name="connsiteY12-286" fmla="*/ 3082645 h 3082645"/>
              <a:gd name="connsiteX0-287" fmla="*/ 950601 w 3490661"/>
              <a:gd name="connsiteY0-288" fmla="*/ 3082645 h 3082645"/>
              <a:gd name="connsiteX1-289" fmla="*/ 2525075 w 3490661"/>
              <a:gd name="connsiteY1-290" fmla="*/ 3082645 h 3082645"/>
              <a:gd name="connsiteX2-291" fmla="*/ 2679028 w 3490661"/>
              <a:gd name="connsiteY2-292" fmla="*/ 2993745 h 3082645"/>
              <a:gd name="connsiteX3-293" fmla="*/ 3466261 w 3490661"/>
              <a:gd name="connsiteY3-294" fmla="*/ 1630209 h 3082645"/>
              <a:gd name="connsiteX4-295" fmla="*/ 3466254 w 3490661"/>
              <a:gd name="connsiteY4-296" fmla="*/ 1452423 h 3082645"/>
              <a:gd name="connsiteX5-297" fmla="*/ 2679021 w 3490661"/>
              <a:gd name="connsiteY5-298" fmla="*/ 88887 h 3082645"/>
              <a:gd name="connsiteX6-299" fmla="*/ 2525051 w 3490661"/>
              <a:gd name="connsiteY6-300" fmla="*/ 0 h 3082645"/>
              <a:gd name="connsiteX7-301" fmla="*/ 950576 w 3490661"/>
              <a:gd name="connsiteY7-302" fmla="*/ 0 h 3082645"/>
              <a:gd name="connsiteX8-303" fmla="*/ 796623 w 3490661"/>
              <a:gd name="connsiteY8-304" fmla="*/ 88900 h 3082645"/>
              <a:gd name="connsiteX9-305" fmla="*/ 9390 w 3490661"/>
              <a:gd name="connsiteY9-306" fmla="*/ 1452436 h 3082645"/>
              <a:gd name="connsiteX10-307" fmla="*/ 9398 w 3490661"/>
              <a:gd name="connsiteY10-308" fmla="*/ 1630223 h 3082645"/>
              <a:gd name="connsiteX11-309" fmla="*/ 796631 w 3490661"/>
              <a:gd name="connsiteY11-310" fmla="*/ 2993759 h 3082645"/>
              <a:gd name="connsiteX12-311" fmla="*/ 950601 w 3490661"/>
              <a:gd name="connsiteY12-312" fmla="*/ 3082645 h 3082645"/>
              <a:gd name="connsiteX0-313" fmla="*/ 950601 w 3490661"/>
              <a:gd name="connsiteY0-314" fmla="*/ 3082645 h 3082645"/>
              <a:gd name="connsiteX1-315" fmla="*/ 2525075 w 3490661"/>
              <a:gd name="connsiteY1-316" fmla="*/ 3082645 h 3082645"/>
              <a:gd name="connsiteX2-317" fmla="*/ 2679028 w 3490661"/>
              <a:gd name="connsiteY2-318" fmla="*/ 2993745 h 3082645"/>
              <a:gd name="connsiteX3-319" fmla="*/ 3466261 w 3490661"/>
              <a:gd name="connsiteY3-320" fmla="*/ 1630209 h 3082645"/>
              <a:gd name="connsiteX4-321" fmla="*/ 3466254 w 3490661"/>
              <a:gd name="connsiteY4-322" fmla="*/ 1452423 h 3082645"/>
              <a:gd name="connsiteX5-323" fmla="*/ 2679021 w 3490661"/>
              <a:gd name="connsiteY5-324" fmla="*/ 88887 h 3082645"/>
              <a:gd name="connsiteX6-325" fmla="*/ 2525051 w 3490661"/>
              <a:gd name="connsiteY6-326" fmla="*/ 0 h 3082645"/>
              <a:gd name="connsiteX7-327" fmla="*/ 950576 w 3490661"/>
              <a:gd name="connsiteY7-328" fmla="*/ 0 h 3082645"/>
              <a:gd name="connsiteX8-329" fmla="*/ 796623 w 3490661"/>
              <a:gd name="connsiteY8-330" fmla="*/ 88900 h 3082645"/>
              <a:gd name="connsiteX9-331" fmla="*/ 9390 w 3490661"/>
              <a:gd name="connsiteY9-332" fmla="*/ 1452436 h 3082645"/>
              <a:gd name="connsiteX10-333" fmla="*/ 9398 w 3490661"/>
              <a:gd name="connsiteY10-334" fmla="*/ 1630223 h 3082645"/>
              <a:gd name="connsiteX11-335" fmla="*/ 796631 w 3490661"/>
              <a:gd name="connsiteY11-336" fmla="*/ 2993759 h 3082645"/>
              <a:gd name="connsiteX12-337" fmla="*/ 950601 w 3490661"/>
              <a:gd name="connsiteY12-338" fmla="*/ 3082645 h 3082645"/>
              <a:gd name="connsiteX0-339" fmla="*/ 950601 w 3490661"/>
              <a:gd name="connsiteY0-340" fmla="*/ 3082645 h 3082645"/>
              <a:gd name="connsiteX1-341" fmla="*/ 2525075 w 3490661"/>
              <a:gd name="connsiteY1-342" fmla="*/ 3082645 h 3082645"/>
              <a:gd name="connsiteX2-343" fmla="*/ 2679028 w 3490661"/>
              <a:gd name="connsiteY2-344" fmla="*/ 2993745 h 3082645"/>
              <a:gd name="connsiteX3-345" fmla="*/ 3466261 w 3490661"/>
              <a:gd name="connsiteY3-346" fmla="*/ 1630209 h 3082645"/>
              <a:gd name="connsiteX4-347" fmla="*/ 3466254 w 3490661"/>
              <a:gd name="connsiteY4-348" fmla="*/ 1452423 h 3082645"/>
              <a:gd name="connsiteX5-349" fmla="*/ 2679021 w 3490661"/>
              <a:gd name="connsiteY5-350" fmla="*/ 88887 h 3082645"/>
              <a:gd name="connsiteX6-351" fmla="*/ 2525051 w 3490661"/>
              <a:gd name="connsiteY6-352" fmla="*/ 0 h 3082645"/>
              <a:gd name="connsiteX7-353" fmla="*/ 950576 w 3490661"/>
              <a:gd name="connsiteY7-354" fmla="*/ 0 h 3082645"/>
              <a:gd name="connsiteX8-355" fmla="*/ 796623 w 3490661"/>
              <a:gd name="connsiteY8-356" fmla="*/ 88900 h 3082645"/>
              <a:gd name="connsiteX9-357" fmla="*/ 9390 w 3490661"/>
              <a:gd name="connsiteY9-358" fmla="*/ 1452436 h 3082645"/>
              <a:gd name="connsiteX10-359" fmla="*/ 9398 w 3490661"/>
              <a:gd name="connsiteY10-360" fmla="*/ 1630223 h 3082645"/>
              <a:gd name="connsiteX11-361" fmla="*/ 796631 w 3490661"/>
              <a:gd name="connsiteY11-362" fmla="*/ 2993759 h 3082645"/>
              <a:gd name="connsiteX12-363" fmla="*/ 950601 w 3490661"/>
              <a:gd name="connsiteY12-364" fmla="*/ 3082645 h 3082645"/>
              <a:gd name="connsiteX0-365" fmla="*/ 950601 w 3490661"/>
              <a:gd name="connsiteY0-366" fmla="*/ 3082645 h 3082645"/>
              <a:gd name="connsiteX1-367" fmla="*/ 2525075 w 3490661"/>
              <a:gd name="connsiteY1-368" fmla="*/ 3082645 h 3082645"/>
              <a:gd name="connsiteX2-369" fmla="*/ 2679028 w 3490661"/>
              <a:gd name="connsiteY2-370" fmla="*/ 2993745 h 3082645"/>
              <a:gd name="connsiteX3-371" fmla="*/ 3466261 w 3490661"/>
              <a:gd name="connsiteY3-372" fmla="*/ 1630209 h 3082645"/>
              <a:gd name="connsiteX4-373" fmla="*/ 3466254 w 3490661"/>
              <a:gd name="connsiteY4-374" fmla="*/ 1452423 h 3082645"/>
              <a:gd name="connsiteX5-375" fmla="*/ 2679021 w 3490661"/>
              <a:gd name="connsiteY5-376" fmla="*/ 88887 h 3082645"/>
              <a:gd name="connsiteX6-377" fmla="*/ 2525051 w 3490661"/>
              <a:gd name="connsiteY6-378" fmla="*/ 0 h 3082645"/>
              <a:gd name="connsiteX7-379" fmla="*/ 950576 w 3490661"/>
              <a:gd name="connsiteY7-380" fmla="*/ 0 h 3082645"/>
              <a:gd name="connsiteX8-381" fmla="*/ 796623 w 3490661"/>
              <a:gd name="connsiteY8-382" fmla="*/ 88900 h 3082645"/>
              <a:gd name="connsiteX9-383" fmla="*/ 9390 w 3490661"/>
              <a:gd name="connsiteY9-384" fmla="*/ 1452436 h 3082645"/>
              <a:gd name="connsiteX10-385" fmla="*/ 9398 w 3490661"/>
              <a:gd name="connsiteY10-386" fmla="*/ 1630223 h 3082645"/>
              <a:gd name="connsiteX11-387" fmla="*/ 796631 w 3490661"/>
              <a:gd name="connsiteY11-388" fmla="*/ 2993759 h 3082645"/>
              <a:gd name="connsiteX12-389" fmla="*/ 950601 w 3490661"/>
              <a:gd name="connsiteY12-390" fmla="*/ 3082645 h 3082645"/>
              <a:gd name="connsiteX0-391" fmla="*/ 950601 w 3490661"/>
              <a:gd name="connsiteY0-392" fmla="*/ 3082645 h 3082645"/>
              <a:gd name="connsiteX1-393" fmla="*/ 2525075 w 3490661"/>
              <a:gd name="connsiteY1-394" fmla="*/ 3082645 h 3082645"/>
              <a:gd name="connsiteX2-395" fmla="*/ 2679028 w 3490661"/>
              <a:gd name="connsiteY2-396" fmla="*/ 2993745 h 3082645"/>
              <a:gd name="connsiteX3-397" fmla="*/ 3466261 w 3490661"/>
              <a:gd name="connsiteY3-398" fmla="*/ 1630209 h 3082645"/>
              <a:gd name="connsiteX4-399" fmla="*/ 3466254 w 3490661"/>
              <a:gd name="connsiteY4-400" fmla="*/ 1452423 h 3082645"/>
              <a:gd name="connsiteX5-401" fmla="*/ 2679021 w 3490661"/>
              <a:gd name="connsiteY5-402" fmla="*/ 88887 h 3082645"/>
              <a:gd name="connsiteX6-403" fmla="*/ 2525051 w 3490661"/>
              <a:gd name="connsiteY6-404" fmla="*/ 0 h 3082645"/>
              <a:gd name="connsiteX7-405" fmla="*/ 950576 w 3490661"/>
              <a:gd name="connsiteY7-406" fmla="*/ 0 h 3082645"/>
              <a:gd name="connsiteX8-407" fmla="*/ 796623 w 3490661"/>
              <a:gd name="connsiteY8-408" fmla="*/ 88900 h 3082645"/>
              <a:gd name="connsiteX9-409" fmla="*/ 9390 w 3490661"/>
              <a:gd name="connsiteY9-410" fmla="*/ 1452436 h 3082645"/>
              <a:gd name="connsiteX10-411" fmla="*/ 9398 w 3490661"/>
              <a:gd name="connsiteY10-412" fmla="*/ 1630223 h 3082645"/>
              <a:gd name="connsiteX11-413" fmla="*/ 796631 w 3490661"/>
              <a:gd name="connsiteY11-414" fmla="*/ 2993759 h 3082645"/>
              <a:gd name="connsiteX12-415" fmla="*/ 950601 w 3490661"/>
              <a:gd name="connsiteY12-416" fmla="*/ 3082645 h 3082645"/>
              <a:gd name="connsiteX0-417" fmla="*/ 950601 w 3490661"/>
              <a:gd name="connsiteY0-418" fmla="*/ 3082645 h 3082645"/>
              <a:gd name="connsiteX1-419" fmla="*/ 2525075 w 3490661"/>
              <a:gd name="connsiteY1-420" fmla="*/ 3082645 h 3082645"/>
              <a:gd name="connsiteX2-421" fmla="*/ 2679028 w 3490661"/>
              <a:gd name="connsiteY2-422" fmla="*/ 2993745 h 3082645"/>
              <a:gd name="connsiteX3-423" fmla="*/ 3466261 w 3490661"/>
              <a:gd name="connsiteY3-424" fmla="*/ 1630209 h 3082645"/>
              <a:gd name="connsiteX4-425" fmla="*/ 3466254 w 3490661"/>
              <a:gd name="connsiteY4-426" fmla="*/ 1452423 h 3082645"/>
              <a:gd name="connsiteX5-427" fmla="*/ 2679021 w 3490661"/>
              <a:gd name="connsiteY5-428" fmla="*/ 88887 h 3082645"/>
              <a:gd name="connsiteX6-429" fmla="*/ 2525051 w 3490661"/>
              <a:gd name="connsiteY6-430" fmla="*/ 0 h 3082645"/>
              <a:gd name="connsiteX7-431" fmla="*/ 950576 w 3490661"/>
              <a:gd name="connsiteY7-432" fmla="*/ 0 h 3082645"/>
              <a:gd name="connsiteX8-433" fmla="*/ 796623 w 3490661"/>
              <a:gd name="connsiteY8-434" fmla="*/ 88900 h 3082645"/>
              <a:gd name="connsiteX9-435" fmla="*/ 9390 w 3490661"/>
              <a:gd name="connsiteY9-436" fmla="*/ 1452436 h 3082645"/>
              <a:gd name="connsiteX10-437" fmla="*/ 9398 w 3490661"/>
              <a:gd name="connsiteY10-438" fmla="*/ 1630223 h 3082645"/>
              <a:gd name="connsiteX11-439" fmla="*/ 796631 w 3490661"/>
              <a:gd name="connsiteY11-440" fmla="*/ 2993759 h 3082645"/>
              <a:gd name="connsiteX12-441" fmla="*/ 950601 w 3490661"/>
              <a:gd name="connsiteY12-442" fmla="*/ 3082645 h 3082645"/>
              <a:gd name="connsiteX0-443" fmla="*/ 950603 w 3490663"/>
              <a:gd name="connsiteY0-444" fmla="*/ 3082645 h 3082645"/>
              <a:gd name="connsiteX1-445" fmla="*/ 2525077 w 3490663"/>
              <a:gd name="connsiteY1-446" fmla="*/ 3082645 h 3082645"/>
              <a:gd name="connsiteX2-447" fmla="*/ 2679030 w 3490663"/>
              <a:gd name="connsiteY2-448" fmla="*/ 2993745 h 3082645"/>
              <a:gd name="connsiteX3-449" fmla="*/ 3466263 w 3490663"/>
              <a:gd name="connsiteY3-450" fmla="*/ 1630209 h 3082645"/>
              <a:gd name="connsiteX4-451" fmla="*/ 3466256 w 3490663"/>
              <a:gd name="connsiteY4-452" fmla="*/ 1452423 h 3082645"/>
              <a:gd name="connsiteX5-453" fmla="*/ 2679023 w 3490663"/>
              <a:gd name="connsiteY5-454" fmla="*/ 88887 h 3082645"/>
              <a:gd name="connsiteX6-455" fmla="*/ 2525053 w 3490663"/>
              <a:gd name="connsiteY6-456" fmla="*/ 0 h 3082645"/>
              <a:gd name="connsiteX7-457" fmla="*/ 950578 w 3490663"/>
              <a:gd name="connsiteY7-458" fmla="*/ 0 h 3082645"/>
              <a:gd name="connsiteX8-459" fmla="*/ 796625 w 3490663"/>
              <a:gd name="connsiteY8-460" fmla="*/ 88900 h 3082645"/>
              <a:gd name="connsiteX9-461" fmla="*/ 9392 w 3490663"/>
              <a:gd name="connsiteY9-462" fmla="*/ 1452436 h 3082645"/>
              <a:gd name="connsiteX10-463" fmla="*/ 9400 w 3490663"/>
              <a:gd name="connsiteY10-464" fmla="*/ 1630223 h 3082645"/>
              <a:gd name="connsiteX11-465" fmla="*/ 796633 w 3490663"/>
              <a:gd name="connsiteY11-466" fmla="*/ 2993759 h 3082645"/>
              <a:gd name="connsiteX12-467" fmla="*/ 950603 w 3490663"/>
              <a:gd name="connsiteY12-468" fmla="*/ 3082645 h 3082645"/>
              <a:gd name="connsiteX0-469" fmla="*/ 965611 w 3505671"/>
              <a:gd name="connsiteY0-470" fmla="*/ 3082645 h 3082645"/>
              <a:gd name="connsiteX1-471" fmla="*/ 2540085 w 3505671"/>
              <a:gd name="connsiteY1-472" fmla="*/ 3082645 h 3082645"/>
              <a:gd name="connsiteX2-473" fmla="*/ 2694038 w 3505671"/>
              <a:gd name="connsiteY2-474" fmla="*/ 2993745 h 3082645"/>
              <a:gd name="connsiteX3-475" fmla="*/ 3481271 w 3505671"/>
              <a:gd name="connsiteY3-476" fmla="*/ 1630209 h 3082645"/>
              <a:gd name="connsiteX4-477" fmla="*/ 3481264 w 3505671"/>
              <a:gd name="connsiteY4-478" fmla="*/ 1452423 h 3082645"/>
              <a:gd name="connsiteX5-479" fmla="*/ 2694031 w 3505671"/>
              <a:gd name="connsiteY5-480" fmla="*/ 88887 h 3082645"/>
              <a:gd name="connsiteX6-481" fmla="*/ 2540061 w 3505671"/>
              <a:gd name="connsiteY6-482" fmla="*/ 0 h 3082645"/>
              <a:gd name="connsiteX7-483" fmla="*/ 965586 w 3505671"/>
              <a:gd name="connsiteY7-484" fmla="*/ 0 h 3082645"/>
              <a:gd name="connsiteX8-485" fmla="*/ 811633 w 3505671"/>
              <a:gd name="connsiteY8-486" fmla="*/ 88900 h 3082645"/>
              <a:gd name="connsiteX9-487" fmla="*/ 24400 w 3505671"/>
              <a:gd name="connsiteY9-488" fmla="*/ 1452436 h 3082645"/>
              <a:gd name="connsiteX10-489" fmla="*/ 24408 w 3505671"/>
              <a:gd name="connsiteY10-490" fmla="*/ 1630223 h 3082645"/>
              <a:gd name="connsiteX11-491" fmla="*/ 811641 w 3505671"/>
              <a:gd name="connsiteY11-492" fmla="*/ 2993759 h 3082645"/>
              <a:gd name="connsiteX12-493" fmla="*/ 965611 w 3505671"/>
              <a:gd name="connsiteY12-494" fmla="*/ 3082645 h 3082645"/>
              <a:gd name="connsiteX0-495" fmla="*/ 965611 w 3505671"/>
              <a:gd name="connsiteY0-496" fmla="*/ 3082645 h 3082645"/>
              <a:gd name="connsiteX1-497" fmla="*/ 2540085 w 3505671"/>
              <a:gd name="connsiteY1-498" fmla="*/ 3082645 h 3082645"/>
              <a:gd name="connsiteX2-499" fmla="*/ 2694038 w 3505671"/>
              <a:gd name="connsiteY2-500" fmla="*/ 2993745 h 3082645"/>
              <a:gd name="connsiteX3-501" fmla="*/ 3481271 w 3505671"/>
              <a:gd name="connsiteY3-502" fmla="*/ 1630209 h 3082645"/>
              <a:gd name="connsiteX4-503" fmla="*/ 3481264 w 3505671"/>
              <a:gd name="connsiteY4-504" fmla="*/ 1452423 h 3082645"/>
              <a:gd name="connsiteX5-505" fmla="*/ 2694031 w 3505671"/>
              <a:gd name="connsiteY5-506" fmla="*/ 88887 h 3082645"/>
              <a:gd name="connsiteX6-507" fmla="*/ 2540061 w 3505671"/>
              <a:gd name="connsiteY6-508" fmla="*/ 0 h 3082645"/>
              <a:gd name="connsiteX7-509" fmla="*/ 965586 w 3505671"/>
              <a:gd name="connsiteY7-510" fmla="*/ 0 h 3082645"/>
              <a:gd name="connsiteX8-511" fmla="*/ 811633 w 3505671"/>
              <a:gd name="connsiteY8-512" fmla="*/ 88900 h 3082645"/>
              <a:gd name="connsiteX9-513" fmla="*/ 24400 w 3505671"/>
              <a:gd name="connsiteY9-514" fmla="*/ 1452436 h 3082645"/>
              <a:gd name="connsiteX10-515" fmla="*/ 24408 w 3505671"/>
              <a:gd name="connsiteY10-516" fmla="*/ 1630223 h 3082645"/>
              <a:gd name="connsiteX11-517" fmla="*/ 811641 w 3505671"/>
              <a:gd name="connsiteY11-518" fmla="*/ 2993759 h 3082645"/>
              <a:gd name="connsiteX12-519" fmla="*/ 965611 w 3505671"/>
              <a:gd name="connsiteY12-520" fmla="*/ 3082645 h 3082645"/>
              <a:gd name="connsiteX0-521" fmla="*/ 965611 w 3505671"/>
              <a:gd name="connsiteY0-522" fmla="*/ 3082645 h 3082645"/>
              <a:gd name="connsiteX1-523" fmla="*/ 2540085 w 3505671"/>
              <a:gd name="connsiteY1-524" fmla="*/ 3082645 h 3082645"/>
              <a:gd name="connsiteX2-525" fmla="*/ 2694038 w 3505671"/>
              <a:gd name="connsiteY2-526" fmla="*/ 2993745 h 3082645"/>
              <a:gd name="connsiteX3-527" fmla="*/ 3481271 w 3505671"/>
              <a:gd name="connsiteY3-528" fmla="*/ 1630209 h 3082645"/>
              <a:gd name="connsiteX4-529" fmla="*/ 3481264 w 3505671"/>
              <a:gd name="connsiteY4-530" fmla="*/ 1452423 h 3082645"/>
              <a:gd name="connsiteX5-531" fmla="*/ 2694031 w 3505671"/>
              <a:gd name="connsiteY5-532" fmla="*/ 88887 h 3082645"/>
              <a:gd name="connsiteX6-533" fmla="*/ 2540061 w 3505671"/>
              <a:gd name="connsiteY6-534" fmla="*/ 0 h 3082645"/>
              <a:gd name="connsiteX7-535" fmla="*/ 965586 w 3505671"/>
              <a:gd name="connsiteY7-536" fmla="*/ 0 h 3082645"/>
              <a:gd name="connsiteX8-537" fmla="*/ 811633 w 3505671"/>
              <a:gd name="connsiteY8-538" fmla="*/ 88900 h 3082645"/>
              <a:gd name="connsiteX9-539" fmla="*/ 24400 w 3505671"/>
              <a:gd name="connsiteY9-540" fmla="*/ 1452436 h 3082645"/>
              <a:gd name="connsiteX10-541" fmla="*/ 24408 w 3505671"/>
              <a:gd name="connsiteY10-542" fmla="*/ 1630223 h 3082645"/>
              <a:gd name="connsiteX11-543" fmla="*/ 811641 w 3505671"/>
              <a:gd name="connsiteY11-544" fmla="*/ 2993759 h 3082645"/>
              <a:gd name="connsiteX12-545" fmla="*/ 965611 w 3505671"/>
              <a:gd name="connsiteY12-546" fmla="*/ 3082645 h 3082645"/>
              <a:gd name="connsiteX0-547" fmla="*/ 965611 w 3505671"/>
              <a:gd name="connsiteY0-548" fmla="*/ 3082645 h 3082645"/>
              <a:gd name="connsiteX1-549" fmla="*/ 2540085 w 3505671"/>
              <a:gd name="connsiteY1-550" fmla="*/ 3082645 h 3082645"/>
              <a:gd name="connsiteX2-551" fmla="*/ 2694038 w 3505671"/>
              <a:gd name="connsiteY2-552" fmla="*/ 2993745 h 3082645"/>
              <a:gd name="connsiteX3-553" fmla="*/ 3481271 w 3505671"/>
              <a:gd name="connsiteY3-554" fmla="*/ 1630209 h 3082645"/>
              <a:gd name="connsiteX4-555" fmla="*/ 3481264 w 3505671"/>
              <a:gd name="connsiteY4-556" fmla="*/ 1452423 h 3082645"/>
              <a:gd name="connsiteX5-557" fmla="*/ 2694031 w 3505671"/>
              <a:gd name="connsiteY5-558" fmla="*/ 88887 h 3082645"/>
              <a:gd name="connsiteX6-559" fmla="*/ 2540061 w 3505671"/>
              <a:gd name="connsiteY6-560" fmla="*/ 0 h 3082645"/>
              <a:gd name="connsiteX7-561" fmla="*/ 965586 w 3505671"/>
              <a:gd name="connsiteY7-562" fmla="*/ 0 h 3082645"/>
              <a:gd name="connsiteX8-563" fmla="*/ 811633 w 3505671"/>
              <a:gd name="connsiteY8-564" fmla="*/ 88900 h 3082645"/>
              <a:gd name="connsiteX9-565" fmla="*/ 24400 w 3505671"/>
              <a:gd name="connsiteY9-566" fmla="*/ 1452436 h 3082645"/>
              <a:gd name="connsiteX10-567" fmla="*/ 24408 w 3505671"/>
              <a:gd name="connsiteY10-568" fmla="*/ 1630223 h 3082645"/>
              <a:gd name="connsiteX11-569" fmla="*/ 811641 w 3505671"/>
              <a:gd name="connsiteY11-570" fmla="*/ 2993759 h 3082645"/>
              <a:gd name="connsiteX12-571" fmla="*/ 965611 w 3505671"/>
              <a:gd name="connsiteY12-572" fmla="*/ 3082645 h 30826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505671" h="3082645">
                <a:moveTo>
                  <a:pt x="965611" y="3082645"/>
                </a:moveTo>
                <a:cubicBezTo>
                  <a:pt x="1030690" y="3082645"/>
                  <a:pt x="2475006" y="3082646"/>
                  <a:pt x="2540085" y="3082645"/>
                </a:cubicBezTo>
                <a:cubicBezTo>
                  <a:pt x="2605164" y="3082646"/>
                  <a:pt x="2661499" y="3050107"/>
                  <a:pt x="2694038" y="2993745"/>
                </a:cubicBezTo>
                <a:cubicBezTo>
                  <a:pt x="2726578" y="2937386"/>
                  <a:pt x="3448731" y="1686570"/>
                  <a:pt x="3481271" y="1630209"/>
                </a:cubicBezTo>
                <a:cubicBezTo>
                  <a:pt x="3513810" y="1573850"/>
                  <a:pt x="3513803" y="1508784"/>
                  <a:pt x="3481264" y="1452423"/>
                </a:cubicBezTo>
                <a:cubicBezTo>
                  <a:pt x="3448724" y="1396064"/>
                  <a:pt x="2726570" y="145248"/>
                  <a:pt x="2694031" y="88887"/>
                </a:cubicBezTo>
                <a:cubicBezTo>
                  <a:pt x="2661492" y="32528"/>
                  <a:pt x="2605139" y="1"/>
                  <a:pt x="2540061" y="0"/>
                </a:cubicBezTo>
                <a:cubicBezTo>
                  <a:pt x="2474982" y="1"/>
                  <a:pt x="1030665" y="1"/>
                  <a:pt x="965586" y="0"/>
                </a:cubicBezTo>
                <a:cubicBezTo>
                  <a:pt x="900507" y="1"/>
                  <a:pt x="844173" y="32540"/>
                  <a:pt x="811633" y="88900"/>
                </a:cubicBezTo>
                <a:cubicBezTo>
                  <a:pt x="779094" y="145261"/>
                  <a:pt x="56940" y="1396077"/>
                  <a:pt x="24400" y="1452436"/>
                </a:cubicBezTo>
                <a:cubicBezTo>
                  <a:pt x="-8139" y="1508797"/>
                  <a:pt x="-8132" y="1573863"/>
                  <a:pt x="24408" y="1630223"/>
                </a:cubicBezTo>
                <a:cubicBezTo>
                  <a:pt x="56947" y="1686584"/>
                  <a:pt x="779101" y="2937400"/>
                  <a:pt x="811641" y="2993759"/>
                </a:cubicBezTo>
                <a:cubicBezTo>
                  <a:pt x="844180" y="3050120"/>
                  <a:pt x="900532" y="3082645"/>
                  <a:pt x="965611" y="3082645"/>
                </a:cubicBezTo>
                <a:close/>
              </a:path>
            </a:pathLst>
          </a:cu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86247" tIns="43123" rIns="86247" bIns="43123"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00"/>
          </a:p>
        </p:txBody>
      </p:sp>
      <p:sp>
        <p:nvSpPr>
          <p:cNvPr id="23" name="任意多边形: 形状 14296"/>
          <p:cNvSpPr/>
          <p:nvPr>
            <p:custDataLst>
              <p:tags r:id="rId12"/>
            </p:custDataLst>
          </p:nvPr>
        </p:nvSpPr>
        <p:spPr>
          <a:xfrm rot="1800000">
            <a:off x="2796938" y="2413630"/>
            <a:ext cx="377331" cy="318037"/>
          </a:xfrm>
          <a:custGeom>
            <a:avLst/>
            <a:gdLst>
              <a:gd name="connsiteX0" fmla="*/ 950601 w 3475650"/>
              <a:gd name="connsiteY0" fmla="*/ 3082645 h 3082645"/>
              <a:gd name="connsiteX1" fmla="*/ 2525075 w 3475650"/>
              <a:gd name="connsiteY1" fmla="*/ 3082645 h 3082645"/>
              <a:gd name="connsiteX2" fmla="*/ 2679028 w 3475650"/>
              <a:gd name="connsiteY2" fmla="*/ 2993745 h 3082645"/>
              <a:gd name="connsiteX3" fmla="*/ 3466261 w 3475650"/>
              <a:gd name="connsiteY3" fmla="*/ 1630209 h 3082645"/>
              <a:gd name="connsiteX4" fmla="*/ 3466254 w 3475650"/>
              <a:gd name="connsiteY4" fmla="*/ 1452423 h 3082645"/>
              <a:gd name="connsiteX5" fmla="*/ 2679021 w 3475650"/>
              <a:gd name="connsiteY5" fmla="*/ 88887 h 3082645"/>
              <a:gd name="connsiteX6" fmla="*/ 2525051 w 3475650"/>
              <a:gd name="connsiteY6" fmla="*/ 0 h 3082645"/>
              <a:gd name="connsiteX7" fmla="*/ 950576 w 3475650"/>
              <a:gd name="connsiteY7" fmla="*/ 0 h 3082645"/>
              <a:gd name="connsiteX8" fmla="*/ 796623 w 3475650"/>
              <a:gd name="connsiteY8" fmla="*/ 88900 h 3082645"/>
              <a:gd name="connsiteX9" fmla="*/ 9390 w 3475650"/>
              <a:gd name="connsiteY9" fmla="*/ 1452436 h 3082645"/>
              <a:gd name="connsiteX10" fmla="*/ 9398 w 3475650"/>
              <a:gd name="connsiteY10" fmla="*/ 1630223 h 3082645"/>
              <a:gd name="connsiteX11" fmla="*/ 796631 w 3475650"/>
              <a:gd name="connsiteY11" fmla="*/ 2993759 h 3082645"/>
              <a:gd name="connsiteX12" fmla="*/ 950601 w 3475650"/>
              <a:gd name="connsiteY12" fmla="*/ 3082645 h 3082645"/>
              <a:gd name="connsiteX0-1" fmla="*/ 950601 w 3475650"/>
              <a:gd name="connsiteY0-2" fmla="*/ 3082645 h 3082645"/>
              <a:gd name="connsiteX1-3" fmla="*/ 2525075 w 3475650"/>
              <a:gd name="connsiteY1-4" fmla="*/ 3082645 h 3082645"/>
              <a:gd name="connsiteX2-5" fmla="*/ 2679028 w 3475650"/>
              <a:gd name="connsiteY2-6" fmla="*/ 2993745 h 3082645"/>
              <a:gd name="connsiteX3-7" fmla="*/ 3466261 w 3475650"/>
              <a:gd name="connsiteY3-8" fmla="*/ 1630209 h 3082645"/>
              <a:gd name="connsiteX4-9" fmla="*/ 3466254 w 3475650"/>
              <a:gd name="connsiteY4-10" fmla="*/ 1452423 h 3082645"/>
              <a:gd name="connsiteX5-11" fmla="*/ 2679021 w 3475650"/>
              <a:gd name="connsiteY5-12" fmla="*/ 88887 h 3082645"/>
              <a:gd name="connsiteX6-13" fmla="*/ 2525051 w 3475650"/>
              <a:gd name="connsiteY6-14" fmla="*/ 0 h 3082645"/>
              <a:gd name="connsiteX7-15" fmla="*/ 950576 w 3475650"/>
              <a:gd name="connsiteY7-16" fmla="*/ 0 h 3082645"/>
              <a:gd name="connsiteX8-17" fmla="*/ 796623 w 3475650"/>
              <a:gd name="connsiteY8-18" fmla="*/ 88900 h 3082645"/>
              <a:gd name="connsiteX9-19" fmla="*/ 9390 w 3475650"/>
              <a:gd name="connsiteY9-20" fmla="*/ 1452436 h 3082645"/>
              <a:gd name="connsiteX10-21" fmla="*/ 9398 w 3475650"/>
              <a:gd name="connsiteY10-22" fmla="*/ 1630223 h 3082645"/>
              <a:gd name="connsiteX11-23" fmla="*/ 796631 w 3475650"/>
              <a:gd name="connsiteY11-24" fmla="*/ 2993759 h 3082645"/>
              <a:gd name="connsiteX12-25" fmla="*/ 950601 w 3475650"/>
              <a:gd name="connsiteY12-26" fmla="*/ 3082645 h 3082645"/>
              <a:gd name="connsiteX0-27" fmla="*/ 950601 w 3475650"/>
              <a:gd name="connsiteY0-28" fmla="*/ 3082645 h 3082645"/>
              <a:gd name="connsiteX1-29" fmla="*/ 2525075 w 3475650"/>
              <a:gd name="connsiteY1-30" fmla="*/ 3082645 h 3082645"/>
              <a:gd name="connsiteX2-31" fmla="*/ 2679028 w 3475650"/>
              <a:gd name="connsiteY2-32" fmla="*/ 2993745 h 3082645"/>
              <a:gd name="connsiteX3-33" fmla="*/ 3466261 w 3475650"/>
              <a:gd name="connsiteY3-34" fmla="*/ 1630209 h 3082645"/>
              <a:gd name="connsiteX4-35" fmla="*/ 3466254 w 3475650"/>
              <a:gd name="connsiteY4-36" fmla="*/ 1452423 h 3082645"/>
              <a:gd name="connsiteX5-37" fmla="*/ 2679021 w 3475650"/>
              <a:gd name="connsiteY5-38" fmla="*/ 88887 h 3082645"/>
              <a:gd name="connsiteX6-39" fmla="*/ 2525051 w 3475650"/>
              <a:gd name="connsiteY6-40" fmla="*/ 0 h 3082645"/>
              <a:gd name="connsiteX7-41" fmla="*/ 950576 w 3475650"/>
              <a:gd name="connsiteY7-42" fmla="*/ 0 h 3082645"/>
              <a:gd name="connsiteX8-43" fmla="*/ 796623 w 3475650"/>
              <a:gd name="connsiteY8-44" fmla="*/ 88900 h 3082645"/>
              <a:gd name="connsiteX9-45" fmla="*/ 9390 w 3475650"/>
              <a:gd name="connsiteY9-46" fmla="*/ 1452436 h 3082645"/>
              <a:gd name="connsiteX10-47" fmla="*/ 9398 w 3475650"/>
              <a:gd name="connsiteY10-48" fmla="*/ 1630223 h 3082645"/>
              <a:gd name="connsiteX11-49" fmla="*/ 796631 w 3475650"/>
              <a:gd name="connsiteY11-50" fmla="*/ 2993759 h 3082645"/>
              <a:gd name="connsiteX12-51" fmla="*/ 950601 w 3475650"/>
              <a:gd name="connsiteY12-52" fmla="*/ 3082645 h 3082645"/>
              <a:gd name="connsiteX0-53" fmla="*/ 950601 w 3475650"/>
              <a:gd name="connsiteY0-54" fmla="*/ 3082645 h 3082645"/>
              <a:gd name="connsiteX1-55" fmla="*/ 2525075 w 3475650"/>
              <a:gd name="connsiteY1-56" fmla="*/ 3082645 h 3082645"/>
              <a:gd name="connsiteX2-57" fmla="*/ 2679028 w 3475650"/>
              <a:gd name="connsiteY2-58" fmla="*/ 2993745 h 3082645"/>
              <a:gd name="connsiteX3-59" fmla="*/ 3466261 w 3475650"/>
              <a:gd name="connsiteY3-60" fmla="*/ 1630209 h 3082645"/>
              <a:gd name="connsiteX4-61" fmla="*/ 3466254 w 3475650"/>
              <a:gd name="connsiteY4-62" fmla="*/ 1452423 h 3082645"/>
              <a:gd name="connsiteX5-63" fmla="*/ 2679021 w 3475650"/>
              <a:gd name="connsiteY5-64" fmla="*/ 88887 h 3082645"/>
              <a:gd name="connsiteX6-65" fmla="*/ 2525051 w 3475650"/>
              <a:gd name="connsiteY6-66" fmla="*/ 0 h 3082645"/>
              <a:gd name="connsiteX7-67" fmla="*/ 950576 w 3475650"/>
              <a:gd name="connsiteY7-68" fmla="*/ 0 h 3082645"/>
              <a:gd name="connsiteX8-69" fmla="*/ 796623 w 3475650"/>
              <a:gd name="connsiteY8-70" fmla="*/ 88900 h 3082645"/>
              <a:gd name="connsiteX9-71" fmla="*/ 9390 w 3475650"/>
              <a:gd name="connsiteY9-72" fmla="*/ 1452436 h 3082645"/>
              <a:gd name="connsiteX10-73" fmla="*/ 9398 w 3475650"/>
              <a:gd name="connsiteY10-74" fmla="*/ 1630223 h 3082645"/>
              <a:gd name="connsiteX11-75" fmla="*/ 796631 w 3475650"/>
              <a:gd name="connsiteY11-76" fmla="*/ 2993759 h 3082645"/>
              <a:gd name="connsiteX12-77" fmla="*/ 950601 w 3475650"/>
              <a:gd name="connsiteY12-78" fmla="*/ 3082645 h 3082645"/>
              <a:gd name="connsiteX0-79" fmla="*/ 950601 w 3475650"/>
              <a:gd name="connsiteY0-80" fmla="*/ 3082645 h 3082645"/>
              <a:gd name="connsiteX1-81" fmla="*/ 2525075 w 3475650"/>
              <a:gd name="connsiteY1-82" fmla="*/ 3082645 h 3082645"/>
              <a:gd name="connsiteX2-83" fmla="*/ 2679028 w 3475650"/>
              <a:gd name="connsiteY2-84" fmla="*/ 2993745 h 3082645"/>
              <a:gd name="connsiteX3-85" fmla="*/ 3466261 w 3475650"/>
              <a:gd name="connsiteY3-86" fmla="*/ 1630209 h 3082645"/>
              <a:gd name="connsiteX4-87" fmla="*/ 3466254 w 3475650"/>
              <a:gd name="connsiteY4-88" fmla="*/ 1452423 h 3082645"/>
              <a:gd name="connsiteX5-89" fmla="*/ 2679021 w 3475650"/>
              <a:gd name="connsiteY5-90" fmla="*/ 88887 h 3082645"/>
              <a:gd name="connsiteX6-91" fmla="*/ 2525051 w 3475650"/>
              <a:gd name="connsiteY6-92" fmla="*/ 0 h 3082645"/>
              <a:gd name="connsiteX7-93" fmla="*/ 950576 w 3475650"/>
              <a:gd name="connsiteY7-94" fmla="*/ 0 h 3082645"/>
              <a:gd name="connsiteX8-95" fmla="*/ 796623 w 3475650"/>
              <a:gd name="connsiteY8-96" fmla="*/ 88900 h 3082645"/>
              <a:gd name="connsiteX9-97" fmla="*/ 9390 w 3475650"/>
              <a:gd name="connsiteY9-98" fmla="*/ 1452436 h 3082645"/>
              <a:gd name="connsiteX10-99" fmla="*/ 9398 w 3475650"/>
              <a:gd name="connsiteY10-100" fmla="*/ 1630223 h 3082645"/>
              <a:gd name="connsiteX11-101" fmla="*/ 796631 w 3475650"/>
              <a:gd name="connsiteY11-102" fmla="*/ 2993759 h 3082645"/>
              <a:gd name="connsiteX12-103" fmla="*/ 950601 w 3475650"/>
              <a:gd name="connsiteY12-104" fmla="*/ 3082645 h 3082645"/>
              <a:gd name="connsiteX0-105" fmla="*/ 950601 w 3475650"/>
              <a:gd name="connsiteY0-106" fmla="*/ 3082645 h 3082645"/>
              <a:gd name="connsiteX1-107" fmla="*/ 2525075 w 3475650"/>
              <a:gd name="connsiteY1-108" fmla="*/ 3082645 h 3082645"/>
              <a:gd name="connsiteX2-109" fmla="*/ 2679028 w 3475650"/>
              <a:gd name="connsiteY2-110" fmla="*/ 2993745 h 3082645"/>
              <a:gd name="connsiteX3-111" fmla="*/ 3466261 w 3475650"/>
              <a:gd name="connsiteY3-112" fmla="*/ 1630209 h 3082645"/>
              <a:gd name="connsiteX4-113" fmla="*/ 3466254 w 3475650"/>
              <a:gd name="connsiteY4-114" fmla="*/ 1452423 h 3082645"/>
              <a:gd name="connsiteX5-115" fmla="*/ 2679021 w 3475650"/>
              <a:gd name="connsiteY5-116" fmla="*/ 88887 h 3082645"/>
              <a:gd name="connsiteX6-117" fmla="*/ 2525051 w 3475650"/>
              <a:gd name="connsiteY6-118" fmla="*/ 0 h 3082645"/>
              <a:gd name="connsiteX7-119" fmla="*/ 950576 w 3475650"/>
              <a:gd name="connsiteY7-120" fmla="*/ 0 h 3082645"/>
              <a:gd name="connsiteX8-121" fmla="*/ 796623 w 3475650"/>
              <a:gd name="connsiteY8-122" fmla="*/ 88900 h 3082645"/>
              <a:gd name="connsiteX9-123" fmla="*/ 9390 w 3475650"/>
              <a:gd name="connsiteY9-124" fmla="*/ 1452436 h 3082645"/>
              <a:gd name="connsiteX10-125" fmla="*/ 9398 w 3475650"/>
              <a:gd name="connsiteY10-126" fmla="*/ 1630223 h 3082645"/>
              <a:gd name="connsiteX11-127" fmla="*/ 796631 w 3475650"/>
              <a:gd name="connsiteY11-128" fmla="*/ 2993759 h 3082645"/>
              <a:gd name="connsiteX12-129" fmla="*/ 950601 w 3475650"/>
              <a:gd name="connsiteY12-130" fmla="*/ 3082645 h 3082645"/>
              <a:gd name="connsiteX0-131" fmla="*/ 950601 w 3475653"/>
              <a:gd name="connsiteY0-132" fmla="*/ 3082645 h 3082645"/>
              <a:gd name="connsiteX1-133" fmla="*/ 2525075 w 3475653"/>
              <a:gd name="connsiteY1-134" fmla="*/ 3082645 h 3082645"/>
              <a:gd name="connsiteX2-135" fmla="*/ 2679028 w 3475653"/>
              <a:gd name="connsiteY2-136" fmla="*/ 2993745 h 3082645"/>
              <a:gd name="connsiteX3-137" fmla="*/ 3466261 w 3475653"/>
              <a:gd name="connsiteY3-138" fmla="*/ 1630209 h 3082645"/>
              <a:gd name="connsiteX4-139" fmla="*/ 3466254 w 3475653"/>
              <a:gd name="connsiteY4-140" fmla="*/ 1452423 h 3082645"/>
              <a:gd name="connsiteX5-141" fmla="*/ 2679021 w 3475653"/>
              <a:gd name="connsiteY5-142" fmla="*/ 88887 h 3082645"/>
              <a:gd name="connsiteX6-143" fmla="*/ 2525051 w 3475653"/>
              <a:gd name="connsiteY6-144" fmla="*/ 0 h 3082645"/>
              <a:gd name="connsiteX7-145" fmla="*/ 950576 w 3475653"/>
              <a:gd name="connsiteY7-146" fmla="*/ 0 h 3082645"/>
              <a:gd name="connsiteX8-147" fmla="*/ 796623 w 3475653"/>
              <a:gd name="connsiteY8-148" fmla="*/ 88900 h 3082645"/>
              <a:gd name="connsiteX9-149" fmla="*/ 9390 w 3475653"/>
              <a:gd name="connsiteY9-150" fmla="*/ 1452436 h 3082645"/>
              <a:gd name="connsiteX10-151" fmla="*/ 9398 w 3475653"/>
              <a:gd name="connsiteY10-152" fmla="*/ 1630223 h 3082645"/>
              <a:gd name="connsiteX11-153" fmla="*/ 796631 w 3475653"/>
              <a:gd name="connsiteY11-154" fmla="*/ 2993759 h 3082645"/>
              <a:gd name="connsiteX12-155" fmla="*/ 950601 w 3475653"/>
              <a:gd name="connsiteY12-156" fmla="*/ 3082645 h 3082645"/>
              <a:gd name="connsiteX0-157" fmla="*/ 950601 w 3490661"/>
              <a:gd name="connsiteY0-158" fmla="*/ 3082645 h 3082645"/>
              <a:gd name="connsiteX1-159" fmla="*/ 2525075 w 3490661"/>
              <a:gd name="connsiteY1-160" fmla="*/ 3082645 h 3082645"/>
              <a:gd name="connsiteX2-161" fmla="*/ 2679028 w 3490661"/>
              <a:gd name="connsiteY2-162" fmla="*/ 2993745 h 3082645"/>
              <a:gd name="connsiteX3-163" fmla="*/ 3466261 w 3490661"/>
              <a:gd name="connsiteY3-164" fmla="*/ 1630209 h 3082645"/>
              <a:gd name="connsiteX4-165" fmla="*/ 3466254 w 3490661"/>
              <a:gd name="connsiteY4-166" fmla="*/ 1452423 h 3082645"/>
              <a:gd name="connsiteX5-167" fmla="*/ 2679021 w 3490661"/>
              <a:gd name="connsiteY5-168" fmla="*/ 88887 h 3082645"/>
              <a:gd name="connsiteX6-169" fmla="*/ 2525051 w 3490661"/>
              <a:gd name="connsiteY6-170" fmla="*/ 0 h 3082645"/>
              <a:gd name="connsiteX7-171" fmla="*/ 950576 w 3490661"/>
              <a:gd name="connsiteY7-172" fmla="*/ 0 h 3082645"/>
              <a:gd name="connsiteX8-173" fmla="*/ 796623 w 3490661"/>
              <a:gd name="connsiteY8-174" fmla="*/ 88900 h 3082645"/>
              <a:gd name="connsiteX9-175" fmla="*/ 9390 w 3490661"/>
              <a:gd name="connsiteY9-176" fmla="*/ 1452436 h 3082645"/>
              <a:gd name="connsiteX10-177" fmla="*/ 9398 w 3490661"/>
              <a:gd name="connsiteY10-178" fmla="*/ 1630223 h 3082645"/>
              <a:gd name="connsiteX11-179" fmla="*/ 796631 w 3490661"/>
              <a:gd name="connsiteY11-180" fmla="*/ 2993759 h 3082645"/>
              <a:gd name="connsiteX12-181" fmla="*/ 950601 w 3490661"/>
              <a:gd name="connsiteY12-182" fmla="*/ 3082645 h 3082645"/>
              <a:gd name="connsiteX0-183" fmla="*/ 950601 w 3490661"/>
              <a:gd name="connsiteY0-184" fmla="*/ 3082645 h 3082645"/>
              <a:gd name="connsiteX1-185" fmla="*/ 2525075 w 3490661"/>
              <a:gd name="connsiteY1-186" fmla="*/ 3082645 h 3082645"/>
              <a:gd name="connsiteX2-187" fmla="*/ 2679028 w 3490661"/>
              <a:gd name="connsiteY2-188" fmla="*/ 2993745 h 3082645"/>
              <a:gd name="connsiteX3-189" fmla="*/ 3466261 w 3490661"/>
              <a:gd name="connsiteY3-190" fmla="*/ 1630209 h 3082645"/>
              <a:gd name="connsiteX4-191" fmla="*/ 3466254 w 3490661"/>
              <a:gd name="connsiteY4-192" fmla="*/ 1452423 h 3082645"/>
              <a:gd name="connsiteX5-193" fmla="*/ 2679021 w 3490661"/>
              <a:gd name="connsiteY5-194" fmla="*/ 88887 h 3082645"/>
              <a:gd name="connsiteX6-195" fmla="*/ 2525051 w 3490661"/>
              <a:gd name="connsiteY6-196" fmla="*/ 0 h 3082645"/>
              <a:gd name="connsiteX7-197" fmla="*/ 950576 w 3490661"/>
              <a:gd name="connsiteY7-198" fmla="*/ 0 h 3082645"/>
              <a:gd name="connsiteX8-199" fmla="*/ 796623 w 3490661"/>
              <a:gd name="connsiteY8-200" fmla="*/ 88900 h 3082645"/>
              <a:gd name="connsiteX9-201" fmla="*/ 9390 w 3490661"/>
              <a:gd name="connsiteY9-202" fmla="*/ 1452436 h 3082645"/>
              <a:gd name="connsiteX10-203" fmla="*/ 9398 w 3490661"/>
              <a:gd name="connsiteY10-204" fmla="*/ 1630223 h 3082645"/>
              <a:gd name="connsiteX11-205" fmla="*/ 796631 w 3490661"/>
              <a:gd name="connsiteY11-206" fmla="*/ 2993759 h 3082645"/>
              <a:gd name="connsiteX12-207" fmla="*/ 950601 w 3490661"/>
              <a:gd name="connsiteY12-208" fmla="*/ 3082645 h 3082645"/>
              <a:gd name="connsiteX0-209" fmla="*/ 950601 w 3490661"/>
              <a:gd name="connsiteY0-210" fmla="*/ 3082645 h 3082645"/>
              <a:gd name="connsiteX1-211" fmla="*/ 2525075 w 3490661"/>
              <a:gd name="connsiteY1-212" fmla="*/ 3082645 h 3082645"/>
              <a:gd name="connsiteX2-213" fmla="*/ 2679028 w 3490661"/>
              <a:gd name="connsiteY2-214" fmla="*/ 2993745 h 3082645"/>
              <a:gd name="connsiteX3-215" fmla="*/ 3466261 w 3490661"/>
              <a:gd name="connsiteY3-216" fmla="*/ 1630209 h 3082645"/>
              <a:gd name="connsiteX4-217" fmla="*/ 3466254 w 3490661"/>
              <a:gd name="connsiteY4-218" fmla="*/ 1452423 h 3082645"/>
              <a:gd name="connsiteX5-219" fmla="*/ 2679021 w 3490661"/>
              <a:gd name="connsiteY5-220" fmla="*/ 88887 h 3082645"/>
              <a:gd name="connsiteX6-221" fmla="*/ 2525051 w 3490661"/>
              <a:gd name="connsiteY6-222" fmla="*/ 0 h 3082645"/>
              <a:gd name="connsiteX7-223" fmla="*/ 950576 w 3490661"/>
              <a:gd name="connsiteY7-224" fmla="*/ 0 h 3082645"/>
              <a:gd name="connsiteX8-225" fmla="*/ 796623 w 3490661"/>
              <a:gd name="connsiteY8-226" fmla="*/ 88900 h 3082645"/>
              <a:gd name="connsiteX9-227" fmla="*/ 9390 w 3490661"/>
              <a:gd name="connsiteY9-228" fmla="*/ 1452436 h 3082645"/>
              <a:gd name="connsiteX10-229" fmla="*/ 9398 w 3490661"/>
              <a:gd name="connsiteY10-230" fmla="*/ 1630223 h 3082645"/>
              <a:gd name="connsiteX11-231" fmla="*/ 796631 w 3490661"/>
              <a:gd name="connsiteY11-232" fmla="*/ 2993759 h 3082645"/>
              <a:gd name="connsiteX12-233" fmla="*/ 950601 w 3490661"/>
              <a:gd name="connsiteY12-234" fmla="*/ 3082645 h 3082645"/>
              <a:gd name="connsiteX0-235" fmla="*/ 950601 w 3490661"/>
              <a:gd name="connsiteY0-236" fmla="*/ 3082645 h 3082645"/>
              <a:gd name="connsiteX1-237" fmla="*/ 2525075 w 3490661"/>
              <a:gd name="connsiteY1-238" fmla="*/ 3082645 h 3082645"/>
              <a:gd name="connsiteX2-239" fmla="*/ 2679028 w 3490661"/>
              <a:gd name="connsiteY2-240" fmla="*/ 2993745 h 3082645"/>
              <a:gd name="connsiteX3-241" fmla="*/ 3466261 w 3490661"/>
              <a:gd name="connsiteY3-242" fmla="*/ 1630209 h 3082645"/>
              <a:gd name="connsiteX4-243" fmla="*/ 3466254 w 3490661"/>
              <a:gd name="connsiteY4-244" fmla="*/ 1452423 h 3082645"/>
              <a:gd name="connsiteX5-245" fmla="*/ 2679021 w 3490661"/>
              <a:gd name="connsiteY5-246" fmla="*/ 88887 h 3082645"/>
              <a:gd name="connsiteX6-247" fmla="*/ 2525051 w 3490661"/>
              <a:gd name="connsiteY6-248" fmla="*/ 0 h 3082645"/>
              <a:gd name="connsiteX7-249" fmla="*/ 950576 w 3490661"/>
              <a:gd name="connsiteY7-250" fmla="*/ 0 h 3082645"/>
              <a:gd name="connsiteX8-251" fmla="*/ 796623 w 3490661"/>
              <a:gd name="connsiteY8-252" fmla="*/ 88900 h 3082645"/>
              <a:gd name="connsiteX9-253" fmla="*/ 9390 w 3490661"/>
              <a:gd name="connsiteY9-254" fmla="*/ 1452436 h 3082645"/>
              <a:gd name="connsiteX10-255" fmla="*/ 9398 w 3490661"/>
              <a:gd name="connsiteY10-256" fmla="*/ 1630223 h 3082645"/>
              <a:gd name="connsiteX11-257" fmla="*/ 796631 w 3490661"/>
              <a:gd name="connsiteY11-258" fmla="*/ 2993759 h 3082645"/>
              <a:gd name="connsiteX12-259" fmla="*/ 950601 w 3490661"/>
              <a:gd name="connsiteY12-260" fmla="*/ 3082645 h 3082645"/>
              <a:gd name="connsiteX0-261" fmla="*/ 950601 w 3490661"/>
              <a:gd name="connsiteY0-262" fmla="*/ 3082645 h 3082645"/>
              <a:gd name="connsiteX1-263" fmla="*/ 2525075 w 3490661"/>
              <a:gd name="connsiteY1-264" fmla="*/ 3082645 h 3082645"/>
              <a:gd name="connsiteX2-265" fmla="*/ 2679028 w 3490661"/>
              <a:gd name="connsiteY2-266" fmla="*/ 2993745 h 3082645"/>
              <a:gd name="connsiteX3-267" fmla="*/ 3466261 w 3490661"/>
              <a:gd name="connsiteY3-268" fmla="*/ 1630209 h 3082645"/>
              <a:gd name="connsiteX4-269" fmla="*/ 3466254 w 3490661"/>
              <a:gd name="connsiteY4-270" fmla="*/ 1452423 h 3082645"/>
              <a:gd name="connsiteX5-271" fmla="*/ 2679021 w 3490661"/>
              <a:gd name="connsiteY5-272" fmla="*/ 88887 h 3082645"/>
              <a:gd name="connsiteX6-273" fmla="*/ 2525051 w 3490661"/>
              <a:gd name="connsiteY6-274" fmla="*/ 0 h 3082645"/>
              <a:gd name="connsiteX7-275" fmla="*/ 950576 w 3490661"/>
              <a:gd name="connsiteY7-276" fmla="*/ 0 h 3082645"/>
              <a:gd name="connsiteX8-277" fmla="*/ 796623 w 3490661"/>
              <a:gd name="connsiteY8-278" fmla="*/ 88900 h 3082645"/>
              <a:gd name="connsiteX9-279" fmla="*/ 9390 w 3490661"/>
              <a:gd name="connsiteY9-280" fmla="*/ 1452436 h 3082645"/>
              <a:gd name="connsiteX10-281" fmla="*/ 9398 w 3490661"/>
              <a:gd name="connsiteY10-282" fmla="*/ 1630223 h 3082645"/>
              <a:gd name="connsiteX11-283" fmla="*/ 796631 w 3490661"/>
              <a:gd name="connsiteY11-284" fmla="*/ 2993759 h 3082645"/>
              <a:gd name="connsiteX12-285" fmla="*/ 950601 w 3490661"/>
              <a:gd name="connsiteY12-286" fmla="*/ 3082645 h 3082645"/>
              <a:gd name="connsiteX0-287" fmla="*/ 950601 w 3490661"/>
              <a:gd name="connsiteY0-288" fmla="*/ 3082645 h 3082645"/>
              <a:gd name="connsiteX1-289" fmla="*/ 2525075 w 3490661"/>
              <a:gd name="connsiteY1-290" fmla="*/ 3082645 h 3082645"/>
              <a:gd name="connsiteX2-291" fmla="*/ 2679028 w 3490661"/>
              <a:gd name="connsiteY2-292" fmla="*/ 2993745 h 3082645"/>
              <a:gd name="connsiteX3-293" fmla="*/ 3466261 w 3490661"/>
              <a:gd name="connsiteY3-294" fmla="*/ 1630209 h 3082645"/>
              <a:gd name="connsiteX4-295" fmla="*/ 3466254 w 3490661"/>
              <a:gd name="connsiteY4-296" fmla="*/ 1452423 h 3082645"/>
              <a:gd name="connsiteX5-297" fmla="*/ 2679021 w 3490661"/>
              <a:gd name="connsiteY5-298" fmla="*/ 88887 h 3082645"/>
              <a:gd name="connsiteX6-299" fmla="*/ 2525051 w 3490661"/>
              <a:gd name="connsiteY6-300" fmla="*/ 0 h 3082645"/>
              <a:gd name="connsiteX7-301" fmla="*/ 950576 w 3490661"/>
              <a:gd name="connsiteY7-302" fmla="*/ 0 h 3082645"/>
              <a:gd name="connsiteX8-303" fmla="*/ 796623 w 3490661"/>
              <a:gd name="connsiteY8-304" fmla="*/ 88900 h 3082645"/>
              <a:gd name="connsiteX9-305" fmla="*/ 9390 w 3490661"/>
              <a:gd name="connsiteY9-306" fmla="*/ 1452436 h 3082645"/>
              <a:gd name="connsiteX10-307" fmla="*/ 9398 w 3490661"/>
              <a:gd name="connsiteY10-308" fmla="*/ 1630223 h 3082645"/>
              <a:gd name="connsiteX11-309" fmla="*/ 796631 w 3490661"/>
              <a:gd name="connsiteY11-310" fmla="*/ 2993759 h 3082645"/>
              <a:gd name="connsiteX12-311" fmla="*/ 950601 w 3490661"/>
              <a:gd name="connsiteY12-312" fmla="*/ 3082645 h 3082645"/>
              <a:gd name="connsiteX0-313" fmla="*/ 950601 w 3490661"/>
              <a:gd name="connsiteY0-314" fmla="*/ 3082645 h 3082645"/>
              <a:gd name="connsiteX1-315" fmla="*/ 2525075 w 3490661"/>
              <a:gd name="connsiteY1-316" fmla="*/ 3082645 h 3082645"/>
              <a:gd name="connsiteX2-317" fmla="*/ 2679028 w 3490661"/>
              <a:gd name="connsiteY2-318" fmla="*/ 2993745 h 3082645"/>
              <a:gd name="connsiteX3-319" fmla="*/ 3466261 w 3490661"/>
              <a:gd name="connsiteY3-320" fmla="*/ 1630209 h 3082645"/>
              <a:gd name="connsiteX4-321" fmla="*/ 3466254 w 3490661"/>
              <a:gd name="connsiteY4-322" fmla="*/ 1452423 h 3082645"/>
              <a:gd name="connsiteX5-323" fmla="*/ 2679021 w 3490661"/>
              <a:gd name="connsiteY5-324" fmla="*/ 88887 h 3082645"/>
              <a:gd name="connsiteX6-325" fmla="*/ 2525051 w 3490661"/>
              <a:gd name="connsiteY6-326" fmla="*/ 0 h 3082645"/>
              <a:gd name="connsiteX7-327" fmla="*/ 950576 w 3490661"/>
              <a:gd name="connsiteY7-328" fmla="*/ 0 h 3082645"/>
              <a:gd name="connsiteX8-329" fmla="*/ 796623 w 3490661"/>
              <a:gd name="connsiteY8-330" fmla="*/ 88900 h 3082645"/>
              <a:gd name="connsiteX9-331" fmla="*/ 9390 w 3490661"/>
              <a:gd name="connsiteY9-332" fmla="*/ 1452436 h 3082645"/>
              <a:gd name="connsiteX10-333" fmla="*/ 9398 w 3490661"/>
              <a:gd name="connsiteY10-334" fmla="*/ 1630223 h 3082645"/>
              <a:gd name="connsiteX11-335" fmla="*/ 796631 w 3490661"/>
              <a:gd name="connsiteY11-336" fmla="*/ 2993759 h 3082645"/>
              <a:gd name="connsiteX12-337" fmla="*/ 950601 w 3490661"/>
              <a:gd name="connsiteY12-338" fmla="*/ 3082645 h 3082645"/>
              <a:gd name="connsiteX0-339" fmla="*/ 950601 w 3490661"/>
              <a:gd name="connsiteY0-340" fmla="*/ 3082645 h 3082645"/>
              <a:gd name="connsiteX1-341" fmla="*/ 2525075 w 3490661"/>
              <a:gd name="connsiteY1-342" fmla="*/ 3082645 h 3082645"/>
              <a:gd name="connsiteX2-343" fmla="*/ 2679028 w 3490661"/>
              <a:gd name="connsiteY2-344" fmla="*/ 2993745 h 3082645"/>
              <a:gd name="connsiteX3-345" fmla="*/ 3466261 w 3490661"/>
              <a:gd name="connsiteY3-346" fmla="*/ 1630209 h 3082645"/>
              <a:gd name="connsiteX4-347" fmla="*/ 3466254 w 3490661"/>
              <a:gd name="connsiteY4-348" fmla="*/ 1452423 h 3082645"/>
              <a:gd name="connsiteX5-349" fmla="*/ 2679021 w 3490661"/>
              <a:gd name="connsiteY5-350" fmla="*/ 88887 h 3082645"/>
              <a:gd name="connsiteX6-351" fmla="*/ 2525051 w 3490661"/>
              <a:gd name="connsiteY6-352" fmla="*/ 0 h 3082645"/>
              <a:gd name="connsiteX7-353" fmla="*/ 950576 w 3490661"/>
              <a:gd name="connsiteY7-354" fmla="*/ 0 h 3082645"/>
              <a:gd name="connsiteX8-355" fmla="*/ 796623 w 3490661"/>
              <a:gd name="connsiteY8-356" fmla="*/ 88900 h 3082645"/>
              <a:gd name="connsiteX9-357" fmla="*/ 9390 w 3490661"/>
              <a:gd name="connsiteY9-358" fmla="*/ 1452436 h 3082645"/>
              <a:gd name="connsiteX10-359" fmla="*/ 9398 w 3490661"/>
              <a:gd name="connsiteY10-360" fmla="*/ 1630223 h 3082645"/>
              <a:gd name="connsiteX11-361" fmla="*/ 796631 w 3490661"/>
              <a:gd name="connsiteY11-362" fmla="*/ 2993759 h 3082645"/>
              <a:gd name="connsiteX12-363" fmla="*/ 950601 w 3490661"/>
              <a:gd name="connsiteY12-364" fmla="*/ 3082645 h 3082645"/>
              <a:gd name="connsiteX0-365" fmla="*/ 950601 w 3490661"/>
              <a:gd name="connsiteY0-366" fmla="*/ 3082645 h 3082645"/>
              <a:gd name="connsiteX1-367" fmla="*/ 2525075 w 3490661"/>
              <a:gd name="connsiteY1-368" fmla="*/ 3082645 h 3082645"/>
              <a:gd name="connsiteX2-369" fmla="*/ 2679028 w 3490661"/>
              <a:gd name="connsiteY2-370" fmla="*/ 2993745 h 3082645"/>
              <a:gd name="connsiteX3-371" fmla="*/ 3466261 w 3490661"/>
              <a:gd name="connsiteY3-372" fmla="*/ 1630209 h 3082645"/>
              <a:gd name="connsiteX4-373" fmla="*/ 3466254 w 3490661"/>
              <a:gd name="connsiteY4-374" fmla="*/ 1452423 h 3082645"/>
              <a:gd name="connsiteX5-375" fmla="*/ 2679021 w 3490661"/>
              <a:gd name="connsiteY5-376" fmla="*/ 88887 h 3082645"/>
              <a:gd name="connsiteX6-377" fmla="*/ 2525051 w 3490661"/>
              <a:gd name="connsiteY6-378" fmla="*/ 0 h 3082645"/>
              <a:gd name="connsiteX7-379" fmla="*/ 950576 w 3490661"/>
              <a:gd name="connsiteY7-380" fmla="*/ 0 h 3082645"/>
              <a:gd name="connsiteX8-381" fmla="*/ 796623 w 3490661"/>
              <a:gd name="connsiteY8-382" fmla="*/ 88900 h 3082645"/>
              <a:gd name="connsiteX9-383" fmla="*/ 9390 w 3490661"/>
              <a:gd name="connsiteY9-384" fmla="*/ 1452436 h 3082645"/>
              <a:gd name="connsiteX10-385" fmla="*/ 9398 w 3490661"/>
              <a:gd name="connsiteY10-386" fmla="*/ 1630223 h 3082645"/>
              <a:gd name="connsiteX11-387" fmla="*/ 796631 w 3490661"/>
              <a:gd name="connsiteY11-388" fmla="*/ 2993759 h 3082645"/>
              <a:gd name="connsiteX12-389" fmla="*/ 950601 w 3490661"/>
              <a:gd name="connsiteY12-390" fmla="*/ 3082645 h 3082645"/>
              <a:gd name="connsiteX0-391" fmla="*/ 950601 w 3490661"/>
              <a:gd name="connsiteY0-392" fmla="*/ 3082645 h 3082645"/>
              <a:gd name="connsiteX1-393" fmla="*/ 2525075 w 3490661"/>
              <a:gd name="connsiteY1-394" fmla="*/ 3082645 h 3082645"/>
              <a:gd name="connsiteX2-395" fmla="*/ 2679028 w 3490661"/>
              <a:gd name="connsiteY2-396" fmla="*/ 2993745 h 3082645"/>
              <a:gd name="connsiteX3-397" fmla="*/ 3466261 w 3490661"/>
              <a:gd name="connsiteY3-398" fmla="*/ 1630209 h 3082645"/>
              <a:gd name="connsiteX4-399" fmla="*/ 3466254 w 3490661"/>
              <a:gd name="connsiteY4-400" fmla="*/ 1452423 h 3082645"/>
              <a:gd name="connsiteX5-401" fmla="*/ 2679021 w 3490661"/>
              <a:gd name="connsiteY5-402" fmla="*/ 88887 h 3082645"/>
              <a:gd name="connsiteX6-403" fmla="*/ 2525051 w 3490661"/>
              <a:gd name="connsiteY6-404" fmla="*/ 0 h 3082645"/>
              <a:gd name="connsiteX7-405" fmla="*/ 950576 w 3490661"/>
              <a:gd name="connsiteY7-406" fmla="*/ 0 h 3082645"/>
              <a:gd name="connsiteX8-407" fmla="*/ 796623 w 3490661"/>
              <a:gd name="connsiteY8-408" fmla="*/ 88900 h 3082645"/>
              <a:gd name="connsiteX9-409" fmla="*/ 9390 w 3490661"/>
              <a:gd name="connsiteY9-410" fmla="*/ 1452436 h 3082645"/>
              <a:gd name="connsiteX10-411" fmla="*/ 9398 w 3490661"/>
              <a:gd name="connsiteY10-412" fmla="*/ 1630223 h 3082645"/>
              <a:gd name="connsiteX11-413" fmla="*/ 796631 w 3490661"/>
              <a:gd name="connsiteY11-414" fmla="*/ 2993759 h 3082645"/>
              <a:gd name="connsiteX12-415" fmla="*/ 950601 w 3490661"/>
              <a:gd name="connsiteY12-416" fmla="*/ 3082645 h 3082645"/>
              <a:gd name="connsiteX0-417" fmla="*/ 950601 w 3490661"/>
              <a:gd name="connsiteY0-418" fmla="*/ 3082645 h 3082645"/>
              <a:gd name="connsiteX1-419" fmla="*/ 2525075 w 3490661"/>
              <a:gd name="connsiteY1-420" fmla="*/ 3082645 h 3082645"/>
              <a:gd name="connsiteX2-421" fmla="*/ 2679028 w 3490661"/>
              <a:gd name="connsiteY2-422" fmla="*/ 2993745 h 3082645"/>
              <a:gd name="connsiteX3-423" fmla="*/ 3466261 w 3490661"/>
              <a:gd name="connsiteY3-424" fmla="*/ 1630209 h 3082645"/>
              <a:gd name="connsiteX4-425" fmla="*/ 3466254 w 3490661"/>
              <a:gd name="connsiteY4-426" fmla="*/ 1452423 h 3082645"/>
              <a:gd name="connsiteX5-427" fmla="*/ 2679021 w 3490661"/>
              <a:gd name="connsiteY5-428" fmla="*/ 88887 h 3082645"/>
              <a:gd name="connsiteX6-429" fmla="*/ 2525051 w 3490661"/>
              <a:gd name="connsiteY6-430" fmla="*/ 0 h 3082645"/>
              <a:gd name="connsiteX7-431" fmla="*/ 950576 w 3490661"/>
              <a:gd name="connsiteY7-432" fmla="*/ 0 h 3082645"/>
              <a:gd name="connsiteX8-433" fmla="*/ 796623 w 3490661"/>
              <a:gd name="connsiteY8-434" fmla="*/ 88900 h 3082645"/>
              <a:gd name="connsiteX9-435" fmla="*/ 9390 w 3490661"/>
              <a:gd name="connsiteY9-436" fmla="*/ 1452436 h 3082645"/>
              <a:gd name="connsiteX10-437" fmla="*/ 9398 w 3490661"/>
              <a:gd name="connsiteY10-438" fmla="*/ 1630223 h 3082645"/>
              <a:gd name="connsiteX11-439" fmla="*/ 796631 w 3490661"/>
              <a:gd name="connsiteY11-440" fmla="*/ 2993759 h 3082645"/>
              <a:gd name="connsiteX12-441" fmla="*/ 950601 w 3490661"/>
              <a:gd name="connsiteY12-442" fmla="*/ 3082645 h 3082645"/>
              <a:gd name="connsiteX0-443" fmla="*/ 950603 w 3490663"/>
              <a:gd name="connsiteY0-444" fmla="*/ 3082645 h 3082645"/>
              <a:gd name="connsiteX1-445" fmla="*/ 2525077 w 3490663"/>
              <a:gd name="connsiteY1-446" fmla="*/ 3082645 h 3082645"/>
              <a:gd name="connsiteX2-447" fmla="*/ 2679030 w 3490663"/>
              <a:gd name="connsiteY2-448" fmla="*/ 2993745 h 3082645"/>
              <a:gd name="connsiteX3-449" fmla="*/ 3466263 w 3490663"/>
              <a:gd name="connsiteY3-450" fmla="*/ 1630209 h 3082645"/>
              <a:gd name="connsiteX4-451" fmla="*/ 3466256 w 3490663"/>
              <a:gd name="connsiteY4-452" fmla="*/ 1452423 h 3082645"/>
              <a:gd name="connsiteX5-453" fmla="*/ 2679023 w 3490663"/>
              <a:gd name="connsiteY5-454" fmla="*/ 88887 h 3082645"/>
              <a:gd name="connsiteX6-455" fmla="*/ 2525053 w 3490663"/>
              <a:gd name="connsiteY6-456" fmla="*/ 0 h 3082645"/>
              <a:gd name="connsiteX7-457" fmla="*/ 950578 w 3490663"/>
              <a:gd name="connsiteY7-458" fmla="*/ 0 h 3082645"/>
              <a:gd name="connsiteX8-459" fmla="*/ 796625 w 3490663"/>
              <a:gd name="connsiteY8-460" fmla="*/ 88900 h 3082645"/>
              <a:gd name="connsiteX9-461" fmla="*/ 9392 w 3490663"/>
              <a:gd name="connsiteY9-462" fmla="*/ 1452436 h 3082645"/>
              <a:gd name="connsiteX10-463" fmla="*/ 9400 w 3490663"/>
              <a:gd name="connsiteY10-464" fmla="*/ 1630223 h 3082645"/>
              <a:gd name="connsiteX11-465" fmla="*/ 796633 w 3490663"/>
              <a:gd name="connsiteY11-466" fmla="*/ 2993759 h 3082645"/>
              <a:gd name="connsiteX12-467" fmla="*/ 950603 w 3490663"/>
              <a:gd name="connsiteY12-468" fmla="*/ 3082645 h 3082645"/>
              <a:gd name="connsiteX0-469" fmla="*/ 965611 w 3505671"/>
              <a:gd name="connsiteY0-470" fmla="*/ 3082645 h 3082645"/>
              <a:gd name="connsiteX1-471" fmla="*/ 2540085 w 3505671"/>
              <a:gd name="connsiteY1-472" fmla="*/ 3082645 h 3082645"/>
              <a:gd name="connsiteX2-473" fmla="*/ 2694038 w 3505671"/>
              <a:gd name="connsiteY2-474" fmla="*/ 2993745 h 3082645"/>
              <a:gd name="connsiteX3-475" fmla="*/ 3481271 w 3505671"/>
              <a:gd name="connsiteY3-476" fmla="*/ 1630209 h 3082645"/>
              <a:gd name="connsiteX4-477" fmla="*/ 3481264 w 3505671"/>
              <a:gd name="connsiteY4-478" fmla="*/ 1452423 h 3082645"/>
              <a:gd name="connsiteX5-479" fmla="*/ 2694031 w 3505671"/>
              <a:gd name="connsiteY5-480" fmla="*/ 88887 h 3082645"/>
              <a:gd name="connsiteX6-481" fmla="*/ 2540061 w 3505671"/>
              <a:gd name="connsiteY6-482" fmla="*/ 0 h 3082645"/>
              <a:gd name="connsiteX7-483" fmla="*/ 965586 w 3505671"/>
              <a:gd name="connsiteY7-484" fmla="*/ 0 h 3082645"/>
              <a:gd name="connsiteX8-485" fmla="*/ 811633 w 3505671"/>
              <a:gd name="connsiteY8-486" fmla="*/ 88900 h 3082645"/>
              <a:gd name="connsiteX9-487" fmla="*/ 24400 w 3505671"/>
              <a:gd name="connsiteY9-488" fmla="*/ 1452436 h 3082645"/>
              <a:gd name="connsiteX10-489" fmla="*/ 24408 w 3505671"/>
              <a:gd name="connsiteY10-490" fmla="*/ 1630223 h 3082645"/>
              <a:gd name="connsiteX11-491" fmla="*/ 811641 w 3505671"/>
              <a:gd name="connsiteY11-492" fmla="*/ 2993759 h 3082645"/>
              <a:gd name="connsiteX12-493" fmla="*/ 965611 w 3505671"/>
              <a:gd name="connsiteY12-494" fmla="*/ 3082645 h 3082645"/>
              <a:gd name="connsiteX0-495" fmla="*/ 965611 w 3505671"/>
              <a:gd name="connsiteY0-496" fmla="*/ 3082645 h 3082645"/>
              <a:gd name="connsiteX1-497" fmla="*/ 2540085 w 3505671"/>
              <a:gd name="connsiteY1-498" fmla="*/ 3082645 h 3082645"/>
              <a:gd name="connsiteX2-499" fmla="*/ 2694038 w 3505671"/>
              <a:gd name="connsiteY2-500" fmla="*/ 2993745 h 3082645"/>
              <a:gd name="connsiteX3-501" fmla="*/ 3481271 w 3505671"/>
              <a:gd name="connsiteY3-502" fmla="*/ 1630209 h 3082645"/>
              <a:gd name="connsiteX4-503" fmla="*/ 3481264 w 3505671"/>
              <a:gd name="connsiteY4-504" fmla="*/ 1452423 h 3082645"/>
              <a:gd name="connsiteX5-505" fmla="*/ 2694031 w 3505671"/>
              <a:gd name="connsiteY5-506" fmla="*/ 88887 h 3082645"/>
              <a:gd name="connsiteX6-507" fmla="*/ 2540061 w 3505671"/>
              <a:gd name="connsiteY6-508" fmla="*/ 0 h 3082645"/>
              <a:gd name="connsiteX7-509" fmla="*/ 965586 w 3505671"/>
              <a:gd name="connsiteY7-510" fmla="*/ 0 h 3082645"/>
              <a:gd name="connsiteX8-511" fmla="*/ 811633 w 3505671"/>
              <a:gd name="connsiteY8-512" fmla="*/ 88900 h 3082645"/>
              <a:gd name="connsiteX9-513" fmla="*/ 24400 w 3505671"/>
              <a:gd name="connsiteY9-514" fmla="*/ 1452436 h 3082645"/>
              <a:gd name="connsiteX10-515" fmla="*/ 24408 w 3505671"/>
              <a:gd name="connsiteY10-516" fmla="*/ 1630223 h 3082645"/>
              <a:gd name="connsiteX11-517" fmla="*/ 811641 w 3505671"/>
              <a:gd name="connsiteY11-518" fmla="*/ 2993759 h 3082645"/>
              <a:gd name="connsiteX12-519" fmla="*/ 965611 w 3505671"/>
              <a:gd name="connsiteY12-520" fmla="*/ 3082645 h 3082645"/>
              <a:gd name="connsiteX0-521" fmla="*/ 965611 w 3505671"/>
              <a:gd name="connsiteY0-522" fmla="*/ 3082645 h 3082645"/>
              <a:gd name="connsiteX1-523" fmla="*/ 2540085 w 3505671"/>
              <a:gd name="connsiteY1-524" fmla="*/ 3082645 h 3082645"/>
              <a:gd name="connsiteX2-525" fmla="*/ 2694038 w 3505671"/>
              <a:gd name="connsiteY2-526" fmla="*/ 2993745 h 3082645"/>
              <a:gd name="connsiteX3-527" fmla="*/ 3481271 w 3505671"/>
              <a:gd name="connsiteY3-528" fmla="*/ 1630209 h 3082645"/>
              <a:gd name="connsiteX4-529" fmla="*/ 3481264 w 3505671"/>
              <a:gd name="connsiteY4-530" fmla="*/ 1452423 h 3082645"/>
              <a:gd name="connsiteX5-531" fmla="*/ 2694031 w 3505671"/>
              <a:gd name="connsiteY5-532" fmla="*/ 88887 h 3082645"/>
              <a:gd name="connsiteX6-533" fmla="*/ 2540061 w 3505671"/>
              <a:gd name="connsiteY6-534" fmla="*/ 0 h 3082645"/>
              <a:gd name="connsiteX7-535" fmla="*/ 965586 w 3505671"/>
              <a:gd name="connsiteY7-536" fmla="*/ 0 h 3082645"/>
              <a:gd name="connsiteX8-537" fmla="*/ 811633 w 3505671"/>
              <a:gd name="connsiteY8-538" fmla="*/ 88900 h 3082645"/>
              <a:gd name="connsiteX9-539" fmla="*/ 24400 w 3505671"/>
              <a:gd name="connsiteY9-540" fmla="*/ 1452436 h 3082645"/>
              <a:gd name="connsiteX10-541" fmla="*/ 24408 w 3505671"/>
              <a:gd name="connsiteY10-542" fmla="*/ 1630223 h 3082645"/>
              <a:gd name="connsiteX11-543" fmla="*/ 811641 w 3505671"/>
              <a:gd name="connsiteY11-544" fmla="*/ 2993759 h 3082645"/>
              <a:gd name="connsiteX12-545" fmla="*/ 965611 w 3505671"/>
              <a:gd name="connsiteY12-546" fmla="*/ 3082645 h 3082645"/>
              <a:gd name="connsiteX0-547" fmla="*/ 965611 w 3505671"/>
              <a:gd name="connsiteY0-548" fmla="*/ 3082645 h 3082645"/>
              <a:gd name="connsiteX1-549" fmla="*/ 2540085 w 3505671"/>
              <a:gd name="connsiteY1-550" fmla="*/ 3082645 h 3082645"/>
              <a:gd name="connsiteX2-551" fmla="*/ 2694038 w 3505671"/>
              <a:gd name="connsiteY2-552" fmla="*/ 2993745 h 3082645"/>
              <a:gd name="connsiteX3-553" fmla="*/ 3481271 w 3505671"/>
              <a:gd name="connsiteY3-554" fmla="*/ 1630209 h 3082645"/>
              <a:gd name="connsiteX4-555" fmla="*/ 3481264 w 3505671"/>
              <a:gd name="connsiteY4-556" fmla="*/ 1452423 h 3082645"/>
              <a:gd name="connsiteX5-557" fmla="*/ 2694031 w 3505671"/>
              <a:gd name="connsiteY5-558" fmla="*/ 88887 h 3082645"/>
              <a:gd name="connsiteX6-559" fmla="*/ 2540061 w 3505671"/>
              <a:gd name="connsiteY6-560" fmla="*/ 0 h 3082645"/>
              <a:gd name="connsiteX7-561" fmla="*/ 965586 w 3505671"/>
              <a:gd name="connsiteY7-562" fmla="*/ 0 h 3082645"/>
              <a:gd name="connsiteX8-563" fmla="*/ 811633 w 3505671"/>
              <a:gd name="connsiteY8-564" fmla="*/ 88900 h 3082645"/>
              <a:gd name="connsiteX9-565" fmla="*/ 24400 w 3505671"/>
              <a:gd name="connsiteY9-566" fmla="*/ 1452436 h 3082645"/>
              <a:gd name="connsiteX10-567" fmla="*/ 24408 w 3505671"/>
              <a:gd name="connsiteY10-568" fmla="*/ 1630223 h 3082645"/>
              <a:gd name="connsiteX11-569" fmla="*/ 811641 w 3505671"/>
              <a:gd name="connsiteY11-570" fmla="*/ 2993759 h 3082645"/>
              <a:gd name="connsiteX12-571" fmla="*/ 965611 w 3505671"/>
              <a:gd name="connsiteY12-572" fmla="*/ 3082645 h 30826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505671" h="3082645">
                <a:moveTo>
                  <a:pt x="965611" y="3082645"/>
                </a:moveTo>
                <a:cubicBezTo>
                  <a:pt x="1030690" y="3082645"/>
                  <a:pt x="2475006" y="3082646"/>
                  <a:pt x="2540085" y="3082645"/>
                </a:cubicBezTo>
                <a:cubicBezTo>
                  <a:pt x="2605164" y="3082646"/>
                  <a:pt x="2661499" y="3050107"/>
                  <a:pt x="2694038" y="2993745"/>
                </a:cubicBezTo>
                <a:cubicBezTo>
                  <a:pt x="2726578" y="2937386"/>
                  <a:pt x="3448731" y="1686570"/>
                  <a:pt x="3481271" y="1630209"/>
                </a:cubicBezTo>
                <a:cubicBezTo>
                  <a:pt x="3513810" y="1573850"/>
                  <a:pt x="3513803" y="1508784"/>
                  <a:pt x="3481264" y="1452423"/>
                </a:cubicBezTo>
                <a:cubicBezTo>
                  <a:pt x="3448724" y="1396064"/>
                  <a:pt x="2726570" y="145248"/>
                  <a:pt x="2694031" y="88887"/>
                </a:cubicBezTo>
                <a:cubicBezTo>
                  <a:pt x="2661492" y="32528"/>
                  <a:pt x="2605139" y="1"/>
                  <a:pt x="2540061" y="0"/>
                </a:cubicBezTo>
                <a:cubicBezTo>
                  <a:pt x="2474982" y="1"/>
                  <a:pt x="1030665" y="1"/>
                  <a:pt x="965586" y="0"/>
                </a:cubicBezTo>
                <a:cubicBezTo>
                  <a:pt x="900507" y="1"/>
                  <a:pt x="844173" y="32540"/>
                  <a:pt x="811633" y="88900"/>
                </a:cubicBezTo>
                <a:cubicBezTo>
                  <a:pt x="779094" y="145261"/>
                  <a:pt x="56940" y="1396077"/>
                  <a:pt x="24400" y="1452436"/>
                </a:cubicBezTo>
                <a:cubicBezTo>
                  <a:pt x="-8139" y="1508797"/>
                  <a:pt x="-8132" y="1573863"/>
                  <a:pt x="24408" y="1630223"/>
                </a:cubicBezTo>
                <a:cubicBezTo>
                  <a:pt x="56947" y="1686584"/>
                  <a:pt x="779101" y="2937400"/>
                  <a:pt x="811641" y="2993759"/>
                </a:cubicBezTo>
                <a:cubicBezTo>
                  <a:pt x="844180" y="3050120"/>
                  <a:pt x="900532" y="3082645"/>
                  <a:pt x="965611" y="3082645"/>
                </a:cubicBezTo>
                <a:close/>
              </a:path>
            </a:pathLst>
          </a:custGeom>
          <a:gradFill>
            <a:gsLst>
              <a:gs pos="100000">
                <a:schemeClr val="accent1">
                  <a:alpha val="100000"/>
                </a:schemeClr>
              </a:gs>
              <a:gs pos="0">
                <a:schemeClr val="accent1">
                  <a:lumMod val="60000"/>
                  <a:lumOff val="40000"/>
                </a:schemeClr>
              </a:gs>
            </a:gsLst>
            <a:lin ang="54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86247" tIns="43123" rIns="86247" bIns="85049"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sz="1510" b="1">
              <a:sym typeface="+mn-ea"/>
            </a:endParaRPr>
          </a:p>
        </p:txBody>
      </p:sp>
      <p:sp>
        <p:nvSpPr>
          <p:cNvPr id="13" name="矩形 12"/>
          <p:cNvSpPr/>
          <p:nvPr>
            <p:custDataLst>
              <p:tags r:id="rId13"/>
            </p:custDataLst>
          </p:nvPr>
        </p:nvSpPr>
        <p:spPr>
          <a:xfrm>
            <a:off x="502884" y="1943463"/>
            <a:ext cx="2153185" cy="659432"/>
          </a:xfrm>
          <a:prstGeom prst="rect">
            <a:avLst/>
          </a:prstGeom>
          <a:noFill/>
        </p:spPr>
        <p:txBody>
          <a:bodyPr wrap="square" lIns="0" tIns="0" rIns="0" bIns="0" rtlCol="0" anchor="b">
            <a:noAutofit/>
          </a:bodyPr>
          <a:lstStyle/>
          <a:p>
            <a:pPr algn="r">
              <a:spcBef>
                <a:spcPct val="0"/>
              </a:spcBef>
              <a:spcAft>
                <a:spcPct val="0"/>
              </a:spcAft>
            </a:pPr>
            <a:r>
              <a:rPr lang="zh-CN" altLang="en-US" sz="1700" b="1" dirty="0">
                <a:solidFill>
                  <a:schemeClr val="accent1"/>
                </a:solidFill>
                <a:latin typeface="+mn-ea"/>
                <a:cs typeface="+mn-ea"/>
                <a:sym typeface="+mn-ea"/>
              </a:rPr>
              <a:t>一种是离散型分布又称不连续的概率分布</a:t>
            </a:r>
            <a:endParaRPr lang="zh-CN" altLang="en-US" sz="1700" b="1" dirty="0">
              <a:solidFill>
                <a:schemeClr val="accent1"/>
              </a:solidFill>
              <a:latin typeface="+mn-ea"/>
              <a:cs typeface="+mn-ea"/>
              <a:sym typeface="+mn-ea"/>
            </a:endParaRPr>
          </a:p>
        </p:txBody>
      </p:sp>
      <p:sp>
        <p:nvSpPr>
          <p:cNvPr id="15" name="矩形 14"/>
          <p:cNvSpPr/>
          <p:nvPr>
            <p:custDataLst>
              <p:tags r:id="rId14"/>
            </p:custDataLst>
          </p:nvPr>
        </p:nvSpPr>
        <p:spPr>
          <a:xfrm>
            <a:off x="536575" y="2647315"/>
            <a:ext cx="2153285" cy="507365"/>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320" dirty="0">
                <a:solidFill>
                  <a:schemeClr val="tx1">
                    <a:lumMod val="85000"/>
                    <a:lumOff val="15000"/>
                  </a:schemeClr>
                </a:solidFill>
                <a:latin typeface="+mn-ea"/>
                <a:cs typeface="+mn-ea"/>
                <a:sym typeface="+mn-ea"/>
              </a:rPr>
              <a:t>特点是概率分布在各个特定的点( 指x 值)上。</a:t>
            </a:r>
            <a:endParaRPr lang="zh-CN" altLang="en-US" sz="1320" dirty="0">
              <a:solidFill>
                <a:schemeClr val="tx1">
                  <a:lumMod val="85000"/>
                  <a:lumOff val="15000"/>
                </a:schemeClr>
              </a:solidFill>
              <a:latin typeface="+mn-ea"/>
              <a:cs typeface="+mn-ea"/>
              <a:sym typeface="+mn-ea"/>
            </a:endParaRPr>
          </a:p>
        </p:txBody>
      </p:sp>
      <p:sp>
        <p:nvSpPr>
          <p:cNvPr id="16" name="图片 40" descr="343435383036303b343532343134393bcdb7c4d4b7e7b1a9"/>
          <p:cNvSpPr/>
          <p:nvPr>
            <p:custDataLst>
              <p:tags r:id="rId15"/>
            </p:custDataLst>
          </p:nvPr>
        </p:nvSpPr>
        <p:spPr>
          <a:xfrm>
            <a:off x="2900554" y="2484305"/>
            <a:ext cx="151191" cy="176568"/>
          </a:xfrm>
          <a:custGeom>
            <a:avLst/>
            <a:gdLst>
              <a:gd name="connsiteX0" fmla="*/ 88867 w 160294"/>
              <a:gd name="connsiteY0" fmla="*/ 114 h 187199"/>
              <a:gd name="connsiteX1" fmla="*/ 18231 w 160294"/>
              <a:gd name="connsiteY1" fmla="*/ 60300 h 187199"/>
              <a:gd name="connsiteX2" fmla="*/ 1107 w 160294"/>
              <a:gd name="connsiteY2" fmla="*/ 90511 h 187199"/>
              <a:gd name="connsiteX3" fmla="*/ 7657 w 160294"/>
              <a:gd name="connsiteY3" fmla="*/ 101754 h 187199"/>
              <a:gd name="connsiteX4" fmla="*/ 19211 w 160294"/>
              <a:gd name="connsiteY4" fmla="*/ 101754 h 187199"/>
              <a:gd name="connsiteX5" fmla="*/ 19211 w 160294"/>
              <a:gd name="connsiteY5" fmla="*/ 139304 h 187199"/>
              <a:gd name="connsiteX6" fmla="*/ 39441 w 160294"/>
              <a:gd name="connsiteY6" fmla="*/ 155248 h 187199"/>
              <a:gd name="connsiteX7" fmla="*/ 52397 w 160294"/>
              <a:gd name="connsiteY7" fmla="*/ 153458 h 187199"/>
              <a:gd name="connsiteX8" fmla="*/ 52397 w 160294"/>
              <a:gd name="connsiteY8" fmla="*/ 175219 h 187199"/>
              <a:gd name="connsiteX9" fmla="*/ 64494 w 160294"/>
              <a:gd name="connsiteY9" fmla="*/ 187314 h 187199"/>
              <a:gd name="connsiteX10" fmla="*/ 103810 w 160294"/>
              <a:gd name="connsiteY10" fmla="*/ 187314 h 187199"/>
              <a:gd name="connsiteX11" fmla="*/ 115908 w 160294"/>
              <a:gd name="connsiteY11" fmla="*/ 175219 h 187199"/>
              <a:gd name="connsiteX12" fmla="*/ 115908 w 160294"/>
              <a:gd name="connsiteY12" fmla="*/ 137859 h 187199"/>
              <a:gd name="connsiteX13" fmla="*/ 160410 w 160294"/>
              <a:gd name="connsiteY13" fmla="*/ 71638 h 187199"/>
              <a:gd name="connsiteX14" fmla="*/ 88867 w 160294"/>
              <a:gd name="connsiteY14" fmla="*/ 114 h 187199"/>
              <a:gd name="connsiteX15" fmla="*/ 114846 w 160294"/>
              <a:gd name="connsiteY15" fmla="*/ 64560 h 187199"/>
              <a:gd name="connsiteX16" fmla="*/ 75844 w 160294"/>
              <a:gd name="connsiteY16" fmla="*/ 105555 h 187199"/>
              <a:gd name="connsiteX17" fmla="*/ 70660 w 160294"/>
              <a:gd name="connsiteY17" fmla="*/ 103032 h 187199"/>
              <a:gd name="connsiteX18" fmla="*/ 74768 w 160294"/>
              <a:gd name="connsiteY18" fmla="*/ 74963 h 187199"/>
              <a:gd name="connsiteX19" fmla="*/ 56936 w 160294"/>
              <a:gd name="connsiteY19" fmla="*/ 74963 h 187199"/>
              <a:gd name="connsiteX20" fmla="*/ 54744 w 160294"/>
              <a:gd name="connsiteY20" fmla="*/ 69857 h 187199"/>
              <a:gd name="connsiteX21" fmla="*/ 93748 w 160294"/>
              <a:gd name="connsiteY21" fmla="*/ 28862 h 187199"/>
              <a:gd name="connsiteX22" fmla="*/ 98932 w 160294"/>
              <a:gd name="connsiteY22" fmla="*/ 31385 h 187199"/>
              <a:gd name="connsiteX23" fmla="*/ 94825 w 160294"/>
              <a:gd name="connsiteY23" fmla="*/ 59454 h 187199"/>
              <a:gd name="connsiteX24" fmla="*/ 112656 w 160294"/>
              <a:gd name="connsiteY24" fmla="*/ 59454 h 187199"/>
              <a:gd name="connsiteX25" fmla="*/ 114846 w 160294"/>
              <a:gd name="connsiteY25" fmla="*/ 64560 h 187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0294" h="187199">
                <a:moveTo>
                  <a:pt x="88867" y="114"/>
                </a:moveTo>
                <a:cubicBezTo>
                  <a:pt x="53216" y="114"/>
                  <a:pt x="23666" y="26186"/>
                  <a:pt x="18231" y="60300"/>
                </a:cubicBezTo>
                <a:lnTo>
                  <a:pt x="1107" y="90511"/>
                </a:lnTo>
                <a:cubicBezTo>
                  <a:pt x="-1740" y="95531"/>
                  <a:pt x="1887" y="101754"/>
                  <a:pt x="7657" y="101754"/>
                </a:cubicBezTo>
                <a:lnTo>
                  <a:pt x="19211" y="101754"/>
                </a:lnTo>
                <a:lnTo>
                  <a:pt x="19211" y="139304"/>
                </a:lnTo>
                <a:cubicBezTo>
                  <a:pt x="19211" y="149909"/>
                  <a:pt x="29127" y="157724"/>
                  <a:pt x="39441" y="155248"/>
                </a:cubicBezTo>
                <a:lnTo>
                  <a:pt x="52397" y="153458"/>
                </a:lnTo>
                <a:lnTo>
                  <a:pt x="52397" y="175219"/>
                </a:lnTo>
                <a:cubicBezTo>
                  <a:pt x="52397" y="181899"/>
                  <a:pt x="57813" y="187314"/>
                  <a:pt x="64494" y="187314"/>
                </a:cubicBezTo>
                <a:lnTo>
                  <a:pt x="103810" y="187314"/>
                </a:lnTo>
                <a:cubicBezTo>
                  <a:pt x="110491" y="187314"/>
                  <a:pt x="115908" y="181899"/>
                  <a:pt x="115908" y="175219"/>
                </a:cubicBezTo>
                <a:lnTo>
                  <a:pt x="115908" y="137859"/>
                </a:lnTo>
                <a:cubicBezTo>
                  <a:pt x="142011" y="127195"/>
                  <a:pt x="160410" y="101568"/>
                  <a:pt x="160410" y="71638"/>
                </a:cubicBezTo>
                <a:cubicBezTo>
                  <a:pt x="160408" y="32134"/>
                  <a:pt x="128377" y="114"/>
                  <a:pt x="88867" y="114"/>
                </a:cubicBezTo>
                <a:moveTo>
                  <a:pt x="114846" y="64560"/>
                </a:moveTo>
                <a:lnTo>
                  <a:pt x="75844" y="105555"/>
                </a:lnTo>
                <a:cubicBezTo>
                  <a:pt x="73812" y="107692"/>
                  <a:pt x="70235" y="105951"/>
                  <a:pt x="70660" y="103032"/>
                </a:cubicBezTo>
                <a:lnTo>
                  <a:pt x="74768" y="74963"/>
                </a:lnTo>
                <a:lnTo>
                  <a:pt x="56936" y="74963"/>
                </a:lnTo>
                <a:cubicBezTo>
                  <a:pt x="54278" y="74963"/>
                  <a:pt x="52914" y="71783"/>
                  <a:pt x="54744" y="69857"/>
                </a:cubicBezTo>
                <a:lnTo>
                  <a:pt x="93748" y="28862"/>
                </a:lnTo>
                <a:cubicBezTo>
                  <a:pt x="95781" y="26725"/>
                  <a:pt x="99358" y="28467"/>
                  <a:pt x="98932" y="31385"/>
                </a:cubicBezTo>
                <a:lnTo>
                  <a:pt x="94825" y="59454"/>
                </a:lnTo>
                <a:lnTo>
                  <a:pt x="112656" y="59454"/>
                </a:lnTo>
                <a:cubicBezTo>
                  <a:pt x="115312" y="59454"/>
                  <a:pt x="116679" y="62634"/>
                  <a:pt x="114846" y="64560"/>
                </a:cubicBezTo>
              </a:path>
            </a:pathLst>
          </a:custGeom>
          <a:gradFill>
            <a:gsLst>
              <a:gs pos="0">
                <a:srgbClr val="FFFFFF"/>
              </a:gs>
              <a:gs pos="80000">
                <a:srgbClr val="FFFFFF">
                  <a:alpha val="60000"/>
                </a:srgbClr>
              </a:gs>
            </a:gsLst>
            <a:lin ang="4800001" scaled="1"/>
          </a:gradFill>
          <a:ln w="6470" cap="flat">
            <a:noFill/>
            <a:prstDash val="solid"/>
            <a:miter/>
          </a:ln>
        </p:spPr>
        <p:txBody>
          <a:bodyPr rtlCol="0" anchor="ctr"/>
          <a:lstStyle/>
          <a:p>
            <a:endParaRPr lang="zh-CN" altLang="en-US" sz="1700"/>
          </a:p>
        </p:txBody>
      </p:sp>
      <p:sp>
        <p:nvSpPr>
          <p:cNvPr id="17" name="图片 18" descr="343439383331313b343532303033313bd3a6d3c3c9ccb3c7"/>
          <p:cNvSpPr/>
          <p:nvPr>
            <p:custDataLst>
              <p:tags r:id="rId16"/>
            </p:custDataLst>
          </p:nvPr>
        </p:nvSpPr>
        <p:spPr>
          <a:xfrm>
            <a:off x="6045197" y="2484305"/>
            <a:ext cx="146410" cy="162987"/>
          </a:xfrm>
          <a:custGeom>
            <a:avLst/>
            <a:gdLst>
              <a:gd name="connsiteX0" fmla="*/ 126236 w 155225"/>
              <a:gd name="connsiteY0" fmla="*/ 172914 h 172800"/>
              <a:gd name="connsiteX1" fmla="*/ 29220 w 155225"/>
              <a:gd name="connsiteY1" fmla="*/ 172914 h 172800"/>
              <a:gd name="connsiteX2" fmla="*/ 115 w 155225"/>
              <a:gd name="connsiteY2" fmla="*/ 144114 h 172800"/>
              <a:gd name="connsiteX3" fmla="*/ 115 w 155225"/>
              <a:gd name="connsiteY3" fmla="*/ 28914 h 172800"/>
              <a:gd name="connsiteX4" fmla="*/ 29220 w 155225"/>
              <a:gd name="connsiteY4" fmla="*/ 114 h 172800"/>
              <a:gd name="connsiteX5" fmla="*/ 126236 w 155225"/>
              <a:gd name="connsiteY5" fmla="*/ 114 h 172800"/>
              <a:gd name="connsiteX6" fmla="*/ 155340 w 155225"/>
              <a:gd name="connsiteY6" fmla="*/ 28914 h 172800"/>
              <a:gd name="connsiteX7" fmla="*/ 155340 w 155225"/>
              <a:gd name="connsiteY7" fmla="*/ 144114 h 172800"/>
              <a:gd name="connsiteX8" fmla="*/ 126236 w 155225"/>
              <a:gd name="connsiteY8" fmla="*/ 172914 h 172800"/>
              <a:gd name="connsiteX9" fmla="*/ 77728 w 155225"/>
              <a:gd name="connsiteY9" fmla="*/ 79657 h 172800"/>
              <a:gd name="connsiteX10" fmla="*/ 116534 w 155225"/>
              <a:gd name="connsiteY10" fmla="*/ 39885 h 172800"/>
              <a:gd name="connsiteX11" fmla="*/ 106832 w 155225"/>
              <a:gd name="connsiteY11" fmla="*/ 29943 h 172800"/>
              <a:gd name="connsiteX12" fmla="*/ 97131 w 155225"/>
              <a:gd name="connsiteY12" fmla="*/ 39885 h 172800"/>
              <a:gd name="connsiteX13" fmla="*/ 77728 w 155225"/>
              <a:gd name="connsiteY13" fmla="*/ 59771 h 172800"/>
              <a:gd name="connsiteX14" fmla="*/ 58324 w 155225"/>
              <a:gd name="connsiteY14" fmla="*/ 39885 h 172800"/>
              <a:gd name="connsiteX15" fmla="*/ 48623 w 155225"/>
              <a:gd name="connsiteY15" fmla="*/ 29943 h 172800"/>
              <a:gd name="connsiteX16" fmla="*/ 38921 w 155225"/>
              <a:gd name="connsiteY16" fmla="*/ 39885 h 172800"/>
              <a:gd name="connsiteX17" fmla="*/ 77728 w 155225"/>
              <a:gd name="connsiteY17" fmla="*/ 79657 h 172800"/>
              <a:gd name="connsiteX18" fmla="*/ 97131 w 155225"/>
              <a:gd name="connsiteY18" fmla="*/ 139314 h 172800"/>
              <a:gd name="connsiteX19" fmla="*/ 106832 w 155225"/>
              <a:gd name="connsiteY19" fmla="*/ 129371 h 172800"/>
              <a:gd name="connsiteX20" fmla="*/ 97131 w 155225"/>
              <a:gd name="connsiteY20" fmla="*/ 119428 h 172800"/>
              <a:gd name="connsiteX21" fmla="*/ 58324 w 155225"/>
              <a:gd name="connsiteY21" fmla="*/ 119428 h 172800"/>
              <a:gd name="connsiteX22" fmla="*/ 48623 w 155225"/>
              <a:gd name="connsiteY22" fmla="*/ 129371 h 172800"/>
              <a:gd name="connsiteX23" fmla="*/ 58324 w 155225"/>
              <a:gd name="connsiteY23" fmla="*/ 139314 h 172800"/>
              <a:gd name="connsiteX24" fmla="*/ 97131 w 155225"/>
              <a:gd name="connsiteY24" fmla="*/ 139314 h 17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5225" h="172800">
                <a:moveTo>
                  <a:pt x="126236" y="172914"/>
                </a:moveTo>
                <a:lnTo>
                  <a:pt x="29220" y="172914"/>
                </a:lnTo>
                <a:cubicBezTo>
                  <a:pt x="12727" y="172914"/>
                  <a:pt x="115" y="160434"/>
                  <a:pt x="115" y="144114"/>
                </a:cubicBezTo>
                <a:lnTo>
                  <a:pt x="115" y="28914"/>
                </a:lnTo>
                <a:cubicBezTo>
                  <a:pt x="115" y="12594"/>
                  <a:pt x="12727" y="114"/>
                  <a:pt x="29220" y="114"/>
                </a:cubicBezTo>
                <a:lnTo>
                  <a:pt x="126236" y="114"/>
                </a:lnTo>
                <a:cubicBezTo>
                  <a:pt x="142728" y="114"/>
                  <a:pt x="155340" y="12594"/>
                  <a:pt x="155340" y="28914"/>
                </a:cubicBezTo>
                <a:lnTo>
                  <a:pt x="155340" y="144114"/>
                </a:lnTo>
                <a:cubicBezTo>
                  <a:pt x="155340" y="160434"/>
                  <a:pt x="142728" y="172914"/>
                  <a:pt x="126236" y="172914"/>
                </a:cubicBezTo>
                <a:moveTo>
                  <a:pt x="77728" y="79657"/>
                </a:moveTo>
                <a:cubicBezTo>
                  <a:pt x="99071" y="79657"/>
                  <a:pt x="116534" y="61760"/>
                  <a:pt x="116534" y="39885"/>
                </a:cubicBezTo>
                <a:cubicBezTo>
                  <a:pt x="116534" y="33920"/>
                  <a:pt x="112653" y="29943"/>
                  <a:pt x="106832" y="29943"/>
                </a:cubicBezTo>
                <a:cubicBezTo>
                  <a:pt x="101011" y="29943"/>
                  <a:pt x="97131" y="33920"/>
                  <a:pt x="97131" y="39885"/>
                </a:cubicBezTo>
                <a:cubicBezTo>
                  <a:pt x="97131" y="50823"/>
                  <a:pt x="88399" y="59771"/>
                  <a:pt x="77728" y="59771"/>
                </a:cubicBezTo>
                <a:cubicBezTo>
                  <a:pt x="67056" y="59771"/>
                  <a:pt x="58324" y="50823"/>
                  <a:pt x="58324" y="39885"/>
                </a:cubicBezTo>
                <a:cubicBezTo>
                  <a:pt x="58324" y="33920"/>
                  <a:pt x="54444" y="29943"/>
                  <a:pt x="48623" y="29943"/>
                </a:cubicBezTo>
                <a:cubicBezTo>
                  <a:pt x="42802" y="29943"/>
                  <a:pt x="38921" y="33920"/>
                  <a:pt x="38921" y="39885"/>
                </a:cubicBezTo>
                <a:cubicBezTo>
                  <a:pt x="38921" y="61760"/>
                  <a:pt x="56384" y="79657"/>
                  <a:pt x="77728" y="79657"/>
                </a:cubicBezTo>
                <a:moveTo>
                  <a:pt x="97131" y="139314"/>
                </a:moveTo>
                <a:cubicBezTo>
                  <a:pt x="102952" y="139314"/>
                  <a:pt x="106832" y="135337"/>
                  <a:pt x="106832" y="129371"/>
                </a:cubicBezTo>
                <a:cubicBezTo>
                  <a:pt x="106832" y="123406"/>
                  <a:pt x="102952" y="119428"/>
                  <a:pt x="97131" y="119428"/>
                </a:cubicBezTo>
                <a:lnTo>
                  <a:pt x="58324" y="119428"/>
                </a:lnTo>
                <a:cubicBezTo>
                  <a:pt x="52504" y="119428"/>
                  <a:pt x="48623" y="123406"/>
                  <a:pt x="48623" y="129371"/>
                </a:cubicBezTo>
                <a:cubicBezTo>
                  <a:pt x="48623" y="135337"/>
                  <a:pt x="52504" y="139314"/>
                  <a:pt x="58324" y="139314"/>
                </a:cubicBezTo>
                <a:lnTo>
                  <a:pt x="97131" y="139314"/>
                </a:lnTo>
              </a:path>
            </a:pathLst>
          </a:custGeom>
          <a:gradFill>
            <a:gsLst>
              <a:gs pos="0">
                <a:srgbClr val="FFFFFF"/>
              </a:gs>
              <a:gs pos="80000">
                <a:srgbClr val="FFFFFF">
                  <a:alpha val="60000"/>
                </a:srgbClr>
              </a:gs>
            </a:gsLst>
            <a:lin ang="5400000" scaled="1"/>
          </a:gradFill>
          <a:ln w="5787" cap="flat">
            <a:noFill/>
            <a:prstDash val="solid"/>
            <a:miter/>
          </a:ln>
        </p:spPr>
        <p:txBody>
          <a:bodyPr rtlCol="0" anchor="ctr"/>
          <a:lstStyle/>
          <a:p>
            <a:endParaRPr lang="zh-CN" altLang="en-US" sz="170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custDataLst>
              <p:tags r:id="rId4"/>
            </p:custDataLst>
          </p:nvPr>
        </p:nvSpPr>
        <p:spPr>
          <a:xfrm>
            <a:off x="755650" y="593090"/>
            <a:ext cx="7659370" cy="1751965"/>
          </a:xfrm>
          <a:prstGeom prst="rect">
            <a:avLst/>
          </a:prstGeom>
          <a:noFill/>
        </p:spPr>
        <p:txBody>
          <a:bodyPr wrap="square" rtlCol="0" anchor="t">
            <a:spAutoFit/>
          </a:bodyPr>
          <a:p>
            <a:pPr algn="just">
              <a:lnSpc>
                <a:spcPct val="120000"/>
              </a:lnSpc>
            </a:pPr>
            <a:r>
              <a:rPr lang="zh-CN" altLang="en-US"/>
              <a:t>（2）期望值。</a:t>
            </a:r>
            <a:endParaRPr lang="zh-CN" altLang="en-US"/>
          </a:p>
          <a:p>
            <a:pPr algn="just">
              <a:lnSpc>
                <a:spcPct val="120000"/>
              </a:lnSpc>
            </a:pPr>
            <a:r>
              <a:rPr lang="zh-CN" altLang="en-US"/>
              <a:t>　　期望值是一个概率分布中的所有可能的结果，以各自相应的概率为权数计算的加权平均值，用符号E 表示。期望收益反映预计收益的平均化，在各种不确定性因素的影响下，它代表着投资者的合理预期。期望值可以按预期收益率的计算方法求得，其常用计算公式为</a:t>
            </a:r>
            <a:endParaRPr lang="zh-CN" altLang="en-US"/>
          </a:p>
        </p:txBody>
      </p:sp>
      <p:pic>
        <p:nvPicPr>
          <p:cNvPr id="9" name="图片 8"/>
          <p:cNvPicPr>
            <a:picLocks noChangeAspect="1"/>
          </p:cNvPicPr>
          <p:nvPr>
            <p:custDataLst>
              <p:tags r:id="rId5"/>
            </p:custDataLst>
          </p:nvPr>
        </p:nvPicPr>
        <p:blipFill>
          <a:blip r:embed="rId6"/>
          <a:stretch>
            <a:fillRect/>
          </a:stretch>
        </p:blipFill>
        <p:spPr>
          <a:xfrm>
            <a:off x="3707765" y="2355850"/>
            <a:ext cx="1314450" cy="752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752475" y="628650"/>
            <a:ext cx="7639685" cy="4076700"/>
          </a:xfrm>
          <a:prstGeom prst="rect">
            <a:avLst/>
          </a:prstGeom>
          <a:noFill/>
        </p:spPr>
        <p:txBody>
          <a:bodyPr wrap="square" rtlCol="0" anchor="t">
            <a:spAutoFit/>
          </a:bodyPr>
          <a:p>
            <a:pPr>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【情景1-</a:t>
            </a:r>
            <a:r>
              <a:rPr lang="en-US" altLang="zh-CN">
                <a:solidFill>
                  <a:srgbClr val="00B0F0"/>
                </a:solidFill>
                <a:latin typeface="楷体" panose="02010609060101010101" charset="-122"/>
                <a:ea typeface="楷体" panose="02010609060101010101" charset="-122"/>
                <a:cs typeface="楷体" panose="02010609060101010101" charset="-122"/>
              </a:rPr>
              <a:t>20</a:t>
            </a:r>
            <a:r>
              <a:rPr lang="zh-CN" altLang="en-US">
                <a:solidFill>
                  <a:srgbClr val="00B0F0"/>
                </a:solidFill>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【情景1-20】某公司有A、B 两个投资项目，两个投资项目的收益率及其概率分布情况如表1-3 所示，试计算两个项目的期望值。</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项目A 和项目B 的期望值分别为</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项目A 的期望值=0.6×10% ＋ 0.2×15% ＋ 0.2×0%=9%</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项目B 的期望值=0.4×15% ＋ 0.3×20% ＋ 0.3×（－ 10%）=9%</a:t>
            </a:r>
            <a:endParaRPr lang="zh-CN" altLang="en-US">
              <a:latin typeface="楷体" panose="02010609060101010101" charset="-122"/>
              <a:ea typeface="楷体" panose="02010609060101010101" charset="-122"/>
              <a:cs typeface="楷体" panose="02010609060101010101" charset="-122"/>
            </a:endParaRPr>
          </a:p>
        </p:txBody>
      </p:sp>
      <p:pic>
        <p:nvPicPr>
          <p:cNvPr id="6" name="图片 5"/>
          <p:cNvPicPr>
            <a:picLocks noChangeAspect="1"/>
          </p:cNvPicPr>
          <p:nvPr>
            <p:custDataLst>
              <p:tags r:id="rId4"/>
            </p:custDataLst>
          </p:nvPr>
        </p:nvPicPr>
        <p:blipFill>
          <a:blip r:embed="rId5"/>
          <a:stretch>
            <a:fillRect/>
          </a:stretch>
        </p:blipFill>
        <p:spPr>
          <a:xfrm>
            <a:off x="827405" y="1461770"/>
            <a:ext cx="7629525" cy="2219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custDataLst>
              <p:tags r:id="rId4"/>
            </p:custDataLst>
          </p:nvPr>
        </p:nvSpPr>
        <p:spPr>
          <a:xfrm>
            <a:off x="755650" y="593090"/>
            <a:ext cx="7659370" cy="4073525"/>
          </a:xfrm>
          <a:prstGeom prst="rect">
            <a:avLst/>
          </a:prstGeom>
          <a:noFill/>
        </p:spPr>
        <p:txBody>
          <a:bodyPr wrap="square" rtlCol="0" anchor="t">
            <a:noAutofit/>
          </a:bodyPr>
          <a:p>
            <a:pPr algn="just">
              <a:lnSpc>
                <a:spcPct val="120000"/>
              </a:lnSpc>
            </a:pPr>
            <a:r>
              <a:rPr lang="zh-CN" altLang="en-US"/>
              <a:t>（3）离散程度。</a:t>
            </a:r>
            <a:endParaRPr lang="zh-CN" altLang="en-US"/>
          </a:p>
          <a:p>
            <a:pPr algn="just">
              <a:lnSpc>
                <a:spcPct val="120000"/>
              </a:lnSpc>
            </a:pPr>
            <a:r>
              <a:rPr lang="zh-CN" altLang="en-US"/>
              <a:t>　　离散程度就是随机变量脱离其期望值变动的幅度。风险程度是通过离</a:t>
            </a:r>
            <a:endParaRPr lang="zh-CN" altLang="en-US"/>
          </a:p>
          <a:p>
            <a:pPr algn="just">
              <a:lnSpc>
                <a:spcPct val="120000"/>
              </a:lnSpc>
            </a:pPr>
            <a:r>
              <a:rPr lang="zh-CN" altLang="en-US"/>
              <a:t>散程度来加以衡量的。</a:t>
            </a:r>
            <a:endParaRPr lang="zh-CN" altLang="en-US"/>
          </a:p>
          <a:p>
            <a:pPr algn="just">
              <a:lnSpc>
                <a:spcPct val="120000"/>
              </a:lnSpc>
            </a:pPr>
            <a:r>
              <a:rPr lang="zh-CN" altLang="en-US"/>
              <a:t>　　　</a:t>
            </a:r>
            <a:r>
              <a:rPr lang="en-US" altLang="zh-CN"/>
              <a:t>离散程度可用方差、标准差和标准差率3 项指标来表示。</a:t>
            </a:r>
            <a:endParaRPr lang="en-US" altLang="zh-CN"/>
          </a:p>
          <a:p>
            <a:pPr algn="just">
              <a:lnSpc>
                <a:spcPct val="120000"/>
              </a:lnSpc>
            </a:pPr>
            <a:r>
              <a:rPr lang="zh-CN" altLang="en-US"/>
              <a:t>　　</a:t>
            </a:r>
            <a:r>
              <a:rPr lang="en-US" altLang="zh-CN">
                <a:latin typeface="楷体" panose="02010609060101010101" charset="-122"/>
                <a:ea typeface="楷体" panose="02010609060101010101" charset="-122"/>
                <a:cs typeface="楷体" panose="02010609060101010101" charset="-122"/>
              </a:rPr>
              <a:t>①方差。方差是用来表示随机变量与期望值之间的离散程度的一个数值，用σ 2 表示，计算公式为</a:t>
            </a:r>
            <a:endParaRPr lang="en-US" altLang="zh-CN">
              <a:latin typeface="楷体" panose="02010609060101010101" charset="-122"/>
              <a:ea typeface="楷体" panose="02010609060101010101" charset="-122"/>
              <a:cs typeface="楷体" panose="02010609060101010101" charset="-122"/>
            </a:endParaRPr>
          </a:p>
          <a:p>
            <a:pPr algn="just">
              <a:lnSpc>
                <a:spcPct val="120000"/>
              </a:lnSpc>
            </a:pPr>
            <a:endParaRPr lang="en-US" altLang="zh-CN"/>
          </a:p>
          <a:p>
            <a:pPr algn="just">
              <a:lnSpc>
                <a:spcPct val="120000"/>
              </a:lnSpc>
            </a:pPr>
            <a:endParaRPr lang="en-US" altLang="zh-CN"/>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en-US" altLang="zh-CN">
                <a:latin typeface="楷体" panose="02010609060101010101" charset="-122"/>
                <a:ea typeface="楷体" panose="02010609060101010101" charset="-122"/>
                <a:cs typeface="楷体" panose="02010609060101010101" charset="-122"/>
              </a:rPr>
              <a:t>② 标准差。标准差也等于标准离差，是方差的平方根。在概率一致的情况下，其计算公式为</a:t>
            </a:r>
            <a:endParaRPr lang="en-US" altLang="zh-CN">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5"/>
            </p:custDataLst>
          </p:nvPr>
        </p:nvPicPr>
        <p:blipFill>
          <a:blip r:embed="rId6"/>
          <a:stretch>
            <a:fillRect/>
          </a:stretch>
        </p:blipFill>
        <p:spPr>
          <a:xfrm>
            <a:off x="3347720" y="2602865"/>
            <a:ext cx="2653030" cy="692785"/>
          </a:xfrm>
          <a:prstGeom prst="rect">
            <a:avLst/>
          </a:prstGeom>
        </p:spPr>
      </p:pic>
      <p:pic>
        <p:nvPicPr>
          <p:cNvPr id="6" name="图片 5"/>
          <p:cNvPicPr>
            <a:picLocks noChangeAspect="1"/>
          </p:cNvPicPr>
          <p:nvPr>
            <p:custDataLst>
              <p:tags r:id="rId7"/>
            </p:custDataLst>
          </p:nvPr>
        </p:nvPicPr>
        <p:blipFill>
          <a:blip r:embed="rId8"/>
          <a:stretch>
            <a:fillRect/>
          </a:stretch>
        </p:blipFill>
        <p:spPr>
          <a:xfrm>
            <a:off x="3431540" y="3796030"/>
            <a:ext cx="2486025" cy="771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custDataLst>
              <p:tags r:id="rId4"/>
            </p:custDataLst>
          </p:nvPr>
        </p:nvSpPr>
        <p:spPr>
          <a:xfrm>
            <a:off x="755650" y="593090"/>
            <a:ext cx="7659370" cy="4073525"/>
          </a:xfrm>
          <a:prstGeom prst="rect">
            <a:avLst/>
          </a:prstGeom>
          <a:noFill/>
        </p:spPr>
        <p:txBody>
          <a:bodyPr wrap="square" rtlCol="0" anchor="t">
            <a:no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③ 标准离差率。标准离差率是标准离差同期望值之比，通常用符号V 表示，其计算公式为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mn-ea"/>
                <a:cs typeface="楷体" panose="02010609060101010101" charset="-122"/>
              </a:rPr>
              <a:t>　　标准离差率是一个相对指标，它以相对数反映决策方案的风险程度。方差和标准离差作为绝对数，只适用于期望值相同的决策方案风险程度的比较。标准离差率可以在期望值不同的两个项目之间进行风险大小的比较。</a:t>
            </a:r>
            <a:endParaRPr lang="zh-CN" altLang="en-US">
              <a:latin typeface="+mn-ea"/>
              <a:cs typeface="楷体" panose="02010609060101010101" charset="-122"/>
            </a:endParaRPr>
          </a:p>
        </p:txBody>
      </p:sp>
      <p:pic>
        <p:nvPicPr>
          <p:cNvPr id="8" name="图片 7"/>
          <p:cNvPicPr>
            <a:picLocks noChangeAspect="1"/>
          </p:cNvPicPr>
          <p:nvPr>
            <p:custDataLst>
              <p:tags r:id="rId5"/>
            </p:custDataLst>
          </p:nvPr>
        </p:nvPicPr>
        <p:blipFill>
          <a:blip r:embed="rId6"/>
          <a:stretch>
            <a:fillRect/>
          </a:stretch>
        </p:blipFill>
        <p:spPr>
          <a:xfrm>
            <a:off x="3779520" y="1132205"/>
            <a:ext cx="1552575" cy="657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752475" y="628650"/>
            <a:ext cx="7639685" cy="1087755"/>
          </a:xfrm>
          <a:prstGeom prst="rect">
            <a:avLst/>
          </a:prstGeom>
          <a:noFill/>
        </p:spPr>
        <p:txBody>
          <a:bodyPr wrap="square" rtlCol="0" anchor="t">
            <a:spAutoFit/>
          </a:bodyPr>
          <a:p>
            <a:pPr>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【情景1-</a:t>
            </a:r>
            <a:r>
              <a:rPr lang="en-US" altLang="zh-CN">
                <a:solidFill>
                  <a:srgbClr val="00B0F0"/>
                </a:solidFill>
                <a:latin typeface="楷体" panose="02010609060101010101" charset="-122"/>
                <a:ea typeface="楷体" panose="02010609060101010101" charset="-122"/>
                <a:cs typeface="楷体" panose="02010609060101010101" charset="-122"/>
              </a:rPr>
              <a:t>21</a:t>
            </a:r>
            <a:r>
              <a:rPr lang="zh-CN" altLang="en-US">
                <a:solidFill>
                  <a:srgbClr val="00B0F0"/>
                </a:solidFill>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【情景1-20】某公司有A、B 两个投资项目，两个投资项目的收益率及其概率分布情况如表1-3 所示，试计算两个项目的期望值。</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项目A的方差为</a:t>
            </a:r>
            <a:endParaRPr lang="zh-CN" altLang="en-US">
              <a:latin typeface="楷体" panose="02010609060101010101" charset="-122"/>
              <a:ea typeface="楷体" panose="02010609060101010101" charset="-122"/>
              <a:cs typeface="楷体" panose="02010609060101010101" charset="-122"/>
            </a:endParaRPr>
          </a:p>
        </p:txBody>
      </p:sp>
      <p:graphicFrame>
        <p:nvGraphicFramePr>
          <p:cNvPr id="7" name="对象 6">
            <a:hlinkClick r:id="" action="ppaction://ole?verb="/>
          </p:cNvPr>
          <p:cNvGraphicFramePr>
            <a:graphicFrameLocks noChangeAspect="1"/>
          </p:cNvGraphicFramePr>
          <p:nvPr/>
        </p:nvGraphicFramePr>
        <p:xfrm>
          <a:off x="4514850" y="2463800"/>
          <a:ext cx="114300" cy="215900"/>
        </p:xfrm>
        <a:graphic>
          <a:graphicData uri="http://schemas.openxmlformats.org/presentationml/2006/ole">
            <mc:AlternateContent xmlns:mc="http://schemas.openxmlformats.org/markup-compatibility/2006">
              <mc:Choice xmlns:v="urn:schemas-microsoft-com:vml" Requires="v">
                <p:oleObj spid="_x0000_s1025" name="" r:id="rId4" imgW="114300" imgH="215900" progId="Equation.KSEE3">
                  <p:embed/>
                </p:oleObj>
              </mc:Choice>
              <mc:Fallback>
                <p:oleObj name="" r:id="rId4" imgW="114300" imgH="215900" progId="Equation.KSEE3">
                  <p:embed/>
                  <p:pic>
                    <p:nvPicPr>
                      <p:cNvPr id="0" name="图片 1024"/>
                      <p:cNvPicPr/>
                      <p:nvPr/>
                    </p:nvPicPr>
                    <p:blipFill>
                      <a:blip r:embed="rId5"/>
                      <a:stretch>
                        <a:fillRect/>
                      </a:stretch>
                    </p:blipFill>
                    <p:spPr>
                      <a:xfrm>
                        <a:off x="4514850" y="2463800"/>
                        <a:ext cx="114300" cy="215900"/>
                      </a:xfrm>
                      <a:prstGeom prst="rect">
                        <a:avLst/>
                      </a:prstGeom>
                    </p:spPr>
                  </p:pic>
                </p:oleObj>
              </mc:Fallback>
            </mc:AlternateContent>
          </a:graphicData>
        </a:graphic>
      </p:graphicFrame>
      <p:pic>
        <p:nvPicPr>
          <p:cNvPr id="9" name="图片 8"/>
          <p:cNvPicPr>
            <a:picLocks noChangeAspect="1"/>
          </p:cNvPicPr>
          <p:nvPr>
            <p:custDataLst>
              <p:tags r:id="rId6"/>
            </p:custDataLst>
          </p:nvPr>
        </p:nvPicPr>
        <p:blipFill>
          <a:blip r:embed="rId7"/>
          <a:stretch>
            <a:fillRect/>
          </a:stretch>
        </p:blipFill>
        <p:spPr>
          <a:xfrm>
            <a:off x="1403350" y="1708150"/>
            <a:ext cx="6543675" cy="1200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5" name="图片 4"/>
          <p:cNvPicPr>
            <a:picLocks noChangeAspect="1"/>
          </p:cNvPicPr>
          <p:nvPr>
            <p:custDataLst>
              <p:tags r:id="rId4"/>
            </p:custDataLst>
          </p:nvPr>
        </p:nvPicPr>
        <p:blipFill>
          <a:blip r:embed="rId5"/>
          <a:stretch>
            <a:fillRect/>
          </a:stretch>
        </p:blipFill>
        <p:spPr>
          <a:xfrm>
            <a:off x="1116965" y="562610"/>
            <a:ext cx="6920865" cy="4042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27230" y="68580"/>
            <a:ext cx="4502250" cy="460375"/>
            <a:chOff x="358" y="108"/>
            <a:chExt cx="7090" cy="725"/>
          </a:xfrm>
        </p:grpSpPr>
        <p:sp>
          <p:nvSpPr>
            <p:cNvPr id="2"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任务1.5 风险和收益</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3" name="燕尾形 2"/>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燕尾形 3"/>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752475" y="628650"/>
            <a:ext cx="7639685" cy="755650"/>
          </a:xfrm>
          <a:prstGeom prst="rect">
            <a:avLst/>
          </a:prstGeom>
          <a:noFill/>
        </p:spPr>
        <p:txBody>
          <a:bodyPr wrap="square" rtlCol="0" anchor="t">
            <a:spAutoFit/>
          </a:bodyPr>
          <a:p>
            <a:pPr>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【情景1-</a:t>
            </a:r>
            <a:r>
              <a:rPr lang="en-US" altLang="zh-CN">
                <a:solidFill>
                  <a:srgbClr val="00B0F0"/>
                </a:solidFill>
                <a:latin typeface="楷体" panose="02010609060101010101" charset="-122"/>
                <a:ea typeface="楷体" panose="02010609060101010101" charset="-122"/>
                <a:cs typeface="楷体" panose="02010609060101010101" charset="-122"/>
              </a:rPr>
              <a:t>22</a:t>
            </a:r>
            <a:r>
              <a:rPr lang="zh-CN" altLang="en-US">
                <a:solidFill>
                  <a:srgbClr val="00B0F0"/>
                </a:solidFill>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沿用【情景1-21】中的数据，分别计算A、B 两个项目的标准离差率是多少（计算结果除不尽的保留两位小数）。</a:t>
            </a:r>
            <a:endParaRPr lang="zh-CN" altLang="en-US">
              <a:latin typeface="楷体" panose="02010609060101010101" charset="-122"/>
              <a:ea typeface="楷体" panose="02010609060101010101" charset="-122"/>
              <a:cs typeface="楷体" panose="02010609060101010101" charset="-122"/>
            </a:endParaRPr>
          </a:p>
        </p:txBody>
      </p:sp>
      <p:graphicFrame>
        <p:nvGraphicFramePr>
          <p:cNvPr id="7" name="对象 6">
            <a:hlinkClick r:id="" action="ppaction://ole?verb="/>
          </p:cNvPr>
          <p:cNvGraphicFramePr>
            <a:graphicFrameLocks noChangeAspect="1"/>
          </p:cNvGraphicFramePr>
          <p:nvPr/>
        </p:nvGraphicFramePr>
        <p:xfrm>
          <a:off x="4514850" y="2463800"/>
          <a:ext cx="114300" cy="215900"/>
        </p:xfrm>
        <a:graphic>
          <a:graphicData uri="http://schemas.openxmlformats.org/presentationml/2006/ole">
            <mc:AlternateContent xmlns:mc="http://schemas.openxmlformats.org/markup-compatibility/2006">
              <mc:Choice xmlns:v="urn:schemas-microsoft-com:vml" Requires="v">
                <p:oleObj spid="_x0000_s1025" name="" r:id="rId4" imgW="114300" imgH="215900" progId="Equation.KSEE3">
                  <p:embed/>
                </p:oleObj>
              </mc:Choice>
              <mc:Fallback>
                <p:oleObj name="" r:id="rId4" imgW="114300" imgH="215900" progId="Equation.KSEE3">
                  <p:embed/>
                  <p:pic>
                    <p:nvPicPr>
                      <p:cNvPr id="0" name="图片 1024"/>
                      <p:cNvPicPr/>
                      <p:nvPr/>
                    </p:nvPicPr>
                    <p:blipFill>
                      <a:blip r:embed="rId5"/>
                      <a:stretch>
                        <a:fillRect/>
                      </a:stretch>
                    </p:blipFill>
                    <p:spPr>
                      <a:xfrm>
                        <a:off x="4514850" y="2463800"/>
                        <a:ext cx="114300" cy="215900"/>
                      </a:xfrm>
                      <a:prstGeom prst="rect">
                        <a:avLst/>
                      </a:prstGeom>
                    </p:spPr>
                  </p:pic>
                </p:oleObj>
              </mc:Fallback>
            </mc:AlternateContent>
          </a:graphicData>
        </a:graphic>
      </p:graphicFrame>
      <p:pic>
        <p:nvPicPr>
          <p:cNvPr id="6" name="图片 5"/>
          <p:cNvPicPr>
            <a:picLocks noChangeAspect="1"/>
          </p:cNvPicPr>
          <p:nvPr>
            <p:custDataLst>
              <p:tags r:id="rId6"/>
            </p:custDataLst>
          </p:nvPr>
        </p:nvPicPr>
        <p:blipFill>
          <a:blip r:embed="rId7"/>
          <a:stretch>
            <a:fillRect/>
          </a:stretch>
        </p:blipFill>
        <p:spPr>
          <a:xfrm>
            <a:off x="2483485" y="1483995"/>
            <a:ext cx="3848100" cy="1181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231071_1*q_h_i*1_1_3"/>
  <p:tag name="KSO_WM_TEMPLATE_CATEGORY" val="diagram"/>
  <p:tag name="KSO_WM_TEMPLATE_INDEX" val="20231071"/>
  <p:tag name="KSO_WM_UNIT_LAYERLEVEL" val="1_1_1"/>
  <p:tag name="KSO_WM_TAG_VERSION" val="3.0"/>
  <p:tag name="KSO_WM_BEAUTIFY_FLAG" val="#wm#"/>
  <p:tag name="KSO_WM_UNIT_FILL_FORE_SCHEMECOLOR_INDEX" val="5"/>
  <p:tag name="KSO_WM_DIAGRAM_MAX_ITEMCNT" val="6"/>
  <p:tag name="KSO_WM_DIAGRAM_MIN_ITEMCNT" val="3"/>
  <p:tag name="KSO_WM_DIAGRAM_VIRTUALLY_FRAME" val="{&quot;height&quot;:435.4245300292969,&quot;width&quot;:786.5499877929688}"/>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1.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31071_1*q_i*1_1"/>
  <p:tag name="KSO_WM_TEMPLATE_CATEGORY" val="diagram"/>
  <p:tag name="KSO_WM_TEMPLATE_INDEX" val="20231071"/>
  <p:tag name="KSO_WM_UNIT_LAYERLEVEL" val="1_1"/>
  <p:tag name="KSO_WM_TAG_VERSION" val="3.0"/>
  <p:tag name="KSO_WM_DIAGRAM_MAX_ITEMCNT" val="6"/>
  <p:tag name="KSO_WM_DIAGRAM_MIN_ITEMCNT" val="3"/>
  <p:tag name="KSO_WM_DIAGRAM_VIRTUALLY_FRAME" val="{&quot;height&quot;:435.4245300292969,&quot;width&quot;:786.5499877929688}"/>
  <p:tag name="KSO_WM_DIAGRAM_COLOR_MATCH_VALUE" val="{&quot;shape&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i*1_1_1"/>
  <p:tag name="KSO_WM_TEMPLATE_CATEGORY" val="diagram"/>
  <p:tag name="KSO_WM_TEMPLATE_INDEX" val="20231080"/>
  <p:tag name="KSO_WM_UNIT_LAYERLEVEL" val="1_1_1"/>
  <p:tag name="KSO_WM_TAG_VERSION" val="3.0"/>
  <p:tag name="KSO_WM_UNIT_TYPE" val="q_h_i"/>
  <p:tag name="KSO_WM_UNIT_INDEX" val="1_1_1"/>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gradient&quot;:[{&quot;brightness&quot;:0.4000000059604645,&quot;colorType&quot;:1,&quot;foreColorIndex&quot;:5,&quot;pos&quot;:0.25,&quot;transparency&quot;:0},{&quot;brightness&quot;:0,&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i*1_2_1"/>
  <p:tag name="KSO_WM_TEMPLATE_CATEGORY" val="diagram"/>
  <p:tag name="KSO_WM_TEMPLATE_INDEX" val="20231080"/>
  <p:tag name="KSO_WM_UNIT_LAYERLEVEL" val="1_1_1"/>
  <p:tag name="KSO_WM_TAG_VERSION" val="3.0"/>
  <p:tag name="KSO_WM_UNIT_TYPE" val="q_h_i"/>
  <p:tag name="KSO_WM_UNIT_INDEX" val="1_2_1"/>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gradient&quot;:[{&quot;brightness&quot;:0.4000000059604645,&quot;colorType&quot;:1,&quot;foreColorIndex&quot;:6,&quot;pos&quot;:0.25,&quot;transparency&quot;:0},{&quot;brightness&quot;:0,&quot;colorType&quot;:1,&quot;foreColorIndex&quot;:6,&quot;pos&quot;:0.899999976158142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i*1_3_1"/>
  <p:tag name="KSO_WM_TEMPLATE_CATEGORY" val="diagram"/>
  <p:tag name="KSO_WM_TEMPLATE_INDEX" val="20231080"/>
  <p:tag name="KSO_WM_UNIT_LAYERLEVEL" val="1_1_1"/>
  <p:tag name="KSO_WM_TAG_VERSION" val="3.0"/>
  <p:tag name="KSO_WM_UNIT_TYPE" val="q_h_i"/>
  <p:tag name="KSO_WM_UNIT_INDEX" val="1_3_1"/>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gradient&quot;:[{&quot;brightness&quot;:0.4000000059604645,&quot;colorType&quot;:1,&quot;foreColorIndex&quot;:7,&quot;pos&quot;:0.25,&quot;transparency&quot;:0},{&quot;brightness&quot;:0,&quot;colorType&quot;:1,&quot;foreColorIndex&quot;:7,&quot;pos&quot;:0.899999976158142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i*1_4_1"/>
  <p:tag name="KSO_WM_TEMPLATE_CATEGORY" val="diagram"/>
  <p:tag name="KSO_WM_TEMPLATE_INDEX" val="20231080"/>
  <p:tag name="KSO_WM_UNIT_LAYERLEVEL" val="1_1_1"/>
  <p:tag name="KSO_WM_TAG_VERSION" val="3.0"/>
  <p:tag name="KSO_WM_UNIT_TYPE" val="q_h_i"/>
  <p:tag name="KSO_WM_UNIT_INDEX" val="1_4_1"/>
  <p:tag name="KSO_WM_DIAGRAM_VERSION" val="3"/>
  <p:tag name="KSO_WM_DIAGRAM_COLOR_TRICK" val="4"/>
  <p:tag name="KSO_WM_DIAGRAM_COLOR_TEXT_CAN_REMOVE" val="n"/>
  <p:tag name="KSO_WM_UNIT_FILL_TYPE" val="3"/>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gradient&quot;:[{&quot;brightness&quot;:0.4000000059604645,&quot;colorType&quot;:1,&quot;foreColorIndex&quot;:8,&quot;pos&quot;:0.25,&quot;transparency&quot;:0},{&quot;brightness&quot;:0,&quot;colorType&quot;:1,&quot;foreColorIndex&quot;:8,&quot;pos&quot;:0.899999976158142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31080_2*q_h_a*1_2_1"/>
  <p:tag name="KSO_WM_TEMPLATE_CATEGORY" val="diagram"/>
  <p:tag name="KSO_WM_TEMPLATE_INDEX" val="20231080"/>
  <p:tag name="KSO_WM_UNIT_LAYERLEVEL" val="1_1_1"/>
  <p:tag name="KSO_WM_TAG_VERSION" val="3.0"/>
  <p:tag name="KSO_WM_BEAUTIFY_FLAG" val="#wm#"/>
  <p:tag name="KSO_WM_UNIT_PLACING_PICTURE_USER_VIEWPORT" val="{&quot;height&quot;:1133.8582677165355,&quot;width&quot;:4423}"/>
  <p:tag name="KSO_WM_DIAGRAM_VERSION" val="3"/>
  <p:tag name="KSO_WM_DIAGRAM_COLOR_TRICK" val="4"/>
  <p:tag name="KSO_WM_DIAGRAM_COLOR_TEXT_CAN_REMOVE" val="n"/>
  <p:tag name="KSO_WM_UNIT_VALUE" val="14"/>
  <p:tag name="KSO_WM_UNIT_PRESET_TEXT" val="此处添加标题"/>
  <p:tag name="KSO_WM_UNIT_TEXT_FILL_FORE_SCHEMECOLOR_INDEX" val="1"/>
  <p:tag name="KSO_WM_UNIT_TEXT_FILL_TYPE" val="1"/>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31080_2*q_h_a*1_4_1"/>
  <p:tag name="KSO_WM_TEMPLATE_CATEGORY" val="diagram"/>
  <p:tag name="KSO_WM_TEMPLATE_INDEX" val="20231080"/>
  <p:tag name="KSO_WM_UNIT_LAYERLEVEL" val="1_1_1"/>
  <p:tag name="KSO_WM_TAG_VERSION" val="3.0"/>
  <p:tag name="KSO_WM_BEAUTIFY_FLAG" val="#wm#"/>
  <p:tag name="KSO_WM_UNIT_PLACING_PICTURE_USER_VIEWPORT" val="{&quot;height&quot;:1133.8582677165355,&quot;width&quot;:4423}"/>
  <p:tag name="KSO_WM_DIAGRAM_VERSION" val="3"/>
  <p:tag name="KSO_WM_DIAGRAM_COLOR_TRICK" val="4"/>
  <p:tag name="KSO_WM_DIAGRAM_COLOR_TEXT_CAN_REMOVE" val="n"/>
  <p:tag name="KSO_WM_UNIT_VALUE" val="20"/>
  <p:tag name="KSO_WM_UNIT_PRESET_TEXT" val="此处添加标题"/>
  <p:tag name="KSO_WM_UNIT_TEXT_FILL_FORE_SCHEMECOLOR_INDEX" val="1"/>
  <p:tag name="KSO_WM_UNIT_TEXT_FILL_TYPE" val="1"/>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31080_2*q_h_a*1_3_1"/>
  <p:tag name="KSO_WM_TEMPLATE_CATEGORY" val="diagram"/>
  <p:tag name="KSO_WM_TEMPLATE_INDEX" val="20231080"/>
  <p:tag name="KSO_WM_UNIT_LAYERLEVEL" val="1_1_1"/>
  <p:tag name="KSO_WM_TAG_VERSION" val="3.0"/>
  <p:tag name="KSO_WM_BEAUTIFY_FLAG" val="#wm#"/>
  <p:tag name="KSO_WM_UNIT_PLACING_PICTURE_USER_VIEWPORT" val="{&quot;height&quot;:1133.8582677165355,&quot;width&quot;:4423}"/>
  <p:tag name="KSO_WM_DIAGRAM_VERSION" val="3"/>
  <p:tag name="KSO_WM_DIAGRAM_COLOR_TRICK" val="4"/>
  <p:tag name="KSO_WM_DIAGRAM_COLOR_TEXT_CAN_REMOVE" val="n"/>
  <p:tag name="KSO_WM_UNIT_PRESET_TEXT" val="此处添加标题"/>
  <p:tag name="KSO_WM_UNIT_TEXT_FILL_FORE_SCHEMECOLOR_INDEX" val="1"/>
  <p:tag name="KSO_WM_UNIT_TEXT_FILL_TYPE" val="1"/>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1080_2*q_h_a*1_1_1"/>
  <p:tag name="KSO_WM_TEMPLATE_CATEGORY" val="diagram"/>
  <p:tag name="KSO_WM_TEMPLATE_INDEX" val="20231080"/>
  <p:tag name="KSO_WM_UNIT_LAYERLEVEL" val="1_1_1"/>
  <p:tag name="KSO_WM_TAG_VERSION" val="3.0"/>
  <p:tag name="KSO_WM_BEAUTIFY_FLAG" val="#wm#"/>
  <p:tag name="KSO_WM_UNIT_PLACING_PICTURE_USER_VIEWPORT" val="{&quot;height&quot;:1133.8582677165355,&quot;width&quot;:4423}"/>
  <p:tag name="KSO_WM_DIAGRAM_VERSION" val="3"/>
  <p:tag name="KSO_WM_DIAGRAM_COLOR_TRICK" val="4"/>
  <p:tag name="KSO_WM_DIAGRAM_COLOR_TEXT_CAN_REMOVE" val="n"/>
  <p:tag name="KSO_WM_UNIT_VALUE" val="14"/>
  <p:tag name="KSO_WM_UNIT_PRESET_TEXT" val="此处添加标题"/>
  <p:tag name="KSO_WM_UNIT_TEXT_FILL_FORE_SCHEMECOLOR_INDEX" val="1"/>
  <p:tag name="KSO_WM_UNIT_TEXT_FILL_TYPE" val="1"/>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i*1_1_2"/>
  <p:tag name="KSO_WM_TEMPLATE_CATEGORY" val="diagram"/>
  <p:tag name="KSO_WM_TEMPLATE_INDEX" val="20231080"/>
  <p:tag name="KSO_WM_UNIT_LAYERLEVEL" val="1_1_1"/>
  <p:tag name="KSO_WM_TAG_VERSION" val="3.0"/>
  <p:tag name="KSO_WM_UNIT_TYPE" val="q_h_i"/>
  <p:tag name="KSO_WM_UNIT_INDEX" val="1_1_2"/>
  <p:tag name="KSO_WM_DIAGRAM_VERSION" val="3"/>
  <p:tag name="KSO_WM_DIAGRAM_COLOR_TRICK" val="4"/>
  <p:tag name="KSO_WM_DIAGRAM_COLOR_TEXT_CAN_REMOVE" val="n"/>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type&quot;:0},&quot;glow&quot;:{&quot;colorType&quot;:0},&quot;line&quot;:{&quot;gradient&quot;:[{&quot;brightness&quot;:0,&quot;colorType&quot;:1,&quot;foreColorIndex&quot;:5,&quot;pos&quot;:0.7900000214576721,&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i*1_3_2"/>
  <p:tag name="KSO_WM_TEMPLATE_CATEGORY" val="diagram"/>
  <p:tag name="KSO_WM_TEMPLATE_INDEX" val="20231080"/>
  <p:tag name="KSO_WM_UNIT_LAYERLEVEL" val="1_1_1"/>
  <p:tag name="KSO_WM_TAG_VERSION" val="3.0"/>
  <p:tag name="KSO_WM_UNIT_TYPE" val="q_h_i"/>
  <p:tag name="KSO_WM_UNIT_INDEX" val="1_3_2"/>
  <p:tag name="KSO_WM_DIAGRAM_VERSION" val="3"/>
  <p:tag name="KSO_WM_DIAGRAM_COLOR_TRICK" val="4"/>
  <p:tag name="KSO_WM_DIAGRAM_COLOR_TEXT_CAN_REMOVE" val="n"/>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type&quot;:0},&quot;glow&quot;:{&quot;colorType&quot;:0},&quot;line&quot;:{&quot;gradient&quot;:[{&quot;brightness&quot;:0,&quot;colorType&quot;:1,&quot;foreColorIndex&quot;:7,&quot;pos&quot;:0.7900000214576721,&quot;transparency&quot;:1},{&quot;brightness&quot;:0,&quot;colorType&quot;:1,&quot;foreColorIndex&quot;:7,&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i*1_4_2"/>
  <p:tag name="KSO_WM_TEMPLATE_CATEGORY" val="diagram"/>
  <p:tag name="KSO_WM_TEMPLATE_INDEX" val="20231080"/>
  <p:tag name="KSO_WM_UNIT_LAYERLEVEL" val="1_1_1"/>
  <p:tag name="KSO_WM_TAG_VERSION" val="3.0"/>
  <p:tag name="KSO_WM_UNIT_TYPE" val="q_h_i"/>
  <p:tag name="KSO_WM_UNIT_INDEX" val="1_4_2"/>
  <p:tag name="KSO_WM_DIAGRAM_VERSION" val="3"/>
  <p:tag name="KSO_WM_DIAGRAM_COLOR_TRICK" val="4"/>
  <p:tag name="KSO_WM_DIAGRAM_COLOR_TEXT_CAN_REMOVE" val="n"/>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type&quot;:0},&quot;glow&quot;:{&quot;colorType&quot;:0},&quot;line&quot;:{&quot;gradient&quot;:[{&quot;brightness&quot;:0,&quot;colorType&quot;:1,&quot;foreColorIndex&quot;:8,&quot;pos&quot;:0.7900000214576721,&quot;transparency&quot;:1},{&quot;brightness&quot;:0,&quot;colorType&quot;:1,&quot;foreColorIndex&quot;:8,&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i*1_2_2"/>
  <p:tag name="KSO_WM_TEMPLATE_CATEGORY" val="diagram"/>
  <p:tag name="KSO_WM_TEMPLATE_INDEX" val="20231080"/>
  <p:tag name="KSO_WM_UNIT_LAYERLEVEL" val="1_1_1"/>
  <p:tag name="KSO_WM_TAG_VERSION" val="3.0"/>
  <p:tag name="KSO_WM_UNIT_TYPE" val="q_h_i"/>
  <p:tag name="KSO_WM_UNIT_INDEX" val="1_2_2"/>
  <p:tag name="KSO_WM_DIAGRAM_VERSION" val="3"/>
  <p:tag name="KSO_WM_DIAGRAM_COLOR_TRICK" val="4"/>
  <p:tag name="KSO_WM_DIAGRAM_COLOR_TEXT_CAN_REMOVE" val="n"/>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type&quot;:0},&quot;glow&quot;:{&quot;colorType&quot;:0},&quot;line&quot;:{&quot;gradient&quot;:[{&quot;brightness&quot;:0,&quot;colorType&quot;:1,&quot;foreColorIndex&quot;:6,&quot;pos&quot;:0.7900000214576721,&quot;transparency&quot;:1},{&quot;brightness&quot;:0,&quot;colorType&quot;:1,&quot;foreColorIndex&quot;:6,&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x*1_3_1"/>
  <p:tag name="KSO_WM_TEMPLATE_CATEGORY" val="diagram"/>
  <p:tag name="KSO_WM_TEMPLATE_INDEX" val="20231080"/>
  <p:tag name="KSO_WM_UNIT_LAYERLEVEL" val="1_1_1"/>
  <p:tag name="KSO_WM_TAG_VERSION" val="3.0"/>
  <p:tag name="KSO_WM_UNIT_VALUE" val="79*78"/>
  <p:tag name="KSO_WM_UNIT_TYPE" val="q_h_x"/>
  <p:tag name="KSO_WM_UNIT_INDEX" val="1_3_1"/>
  <p:tag name="KSO_WM_DIAGRAM_VERSION" val="3"/>
  <p:tag name="KSO_WM_DIAGRAM_COLOR_TRICK" val="4"/>
  <p:tag name="KSO_WM_DIAGRAM_COLOR_TEXT_CAN_REMOVE" val="n"/>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x*1_2_1"/>
  <p:tag name="KSO_WM_TEMPLATE_CATEGORY" val="diagram"/>
  <p:tag name="KSO_WM_TEMPLATE_INDEX" val="20231080"/>
  <p:tag name="KSO_WM_UNIT_LAYERLEVEL" val="1_1_1"/>
  <p:tag name="KSO_WM_TAG_VERSION" val="3.0"/>
  <p:tag name="KSO_WM_UNIT_VALUE" val="79*79"/>
  <p:tag name="KSO_WM_UNIT_TYPE" val="q_h_x"/>
  <p:tag name="KSO_WM_UNIT_INDEX" val="1_2_1"/>
  <p:tag name="KSO_WM_DIAGRAM_VERSION" val="3"/>
  <p:tag name="KSO_WM_DIAGRAM_COLOR_TRICK" val="4"/>
  <p:tag name="KSO_WM_DIAGRAM_COLOR_TEXT_CAN_REMOVE" val="n"/>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25.xml><?xml version="1.0" encoding="utf-8"?>
<p:tagLst xmlns:p="http://schemas.openxmlformats.org/presentationml/2006/main">
  <p:tag name="KSO_WM_BEAUTIFY_FLAG" val="#wm#"/>
  <p:tag name="KSO_WM_UNIT_FILL_FORE_SCHEMECOLOR_INDEX_BRIGHTNESS" val="0"/>
  <p:tag name="KSO_WM_UNIT_HIGHLIGHT" val="0"/>
  <p:tag name="KSO_WM_UNIT_COMPATIBLE" val="0"/>
  <p:tag name="KSO_WM_UNIT_DIAGRAM_ISNUMVISUAL" val="0"/>
  <p:tag name="KSO_WM_UNIT_DIAGRAM_ISREFERUNIT" val="0"/>
  <p:tag name="KSO_WM_DIAGRAM_GROUP_CODE" val="q1-1"/>
  <p:tag name="KSO_WM_UNIT_ID" val="diagram20231080_2*q_h_x*1_4_1"/>
  <p:tag name="KSO_WM_TEMPLATE_CATEGORY" val="diagram"/>
  <p:tag name="KSO_WM_TEMPLATE_INDEX" val="20231080"/>
  <p:tag name="KSO_WM_UNIT_LAYERLEVEL" val="1_1_1"/>
  <p:tag name="KSO_WM_TAG_VERSION" val="3.0"/>
  <p:tag name="KSO_WM_UNIT_VALUE" val="79*79"/>
  <p:tag name="KSO_WM_UNIT_TYPE" val="q_h_x"/>
  <p:tag name="KSO_WM_UNIT_INDEX" val="1_4_1"/>
  <p:tag name="KSO_WM_DIAGRAM_VERSION" val="3"/>
  <p:tag name="KSO_WM_DIAGRAM_COLOR_TRICK" val="4"/>
  <p:tag name="KSO_WM_DIAGRAM_COLOR_TEXT_CAN_REMOVE" val="n"/>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q1-1"/>
  <p:tag name="KSO_WM_UNIT_ID" val="diagram20231080_2*q_h_x*1_1_1"/>
  <p:tag name="KSO_WM_TEMPLATE_CATEGORY" val="diagram"/>
  <p:tag name="KSO_WM_TEMPLATE_INDEX" val="20231080"/>
  <p:tag name="KSO_WM_UNIT_LAYERLEVEL" val="1_1_1"/>
  <p:tag name="KSO_WM_TAG_VERSION" val="3.0"/>
  <p:tag name="KSO_WM_UNIT_VALUE" val="79*79"/>
  <p:tag name="KSO_WM_UNIT_TYPE" val="q_h_x"/>
  <p:tag name="KSO_WM_UNIT_INDEX" val="1_1_1"/>
  <p:tag name="KSO_WM_DIAGRAM_VERSION" val="3"/>
  <p:tag name="KSO_WM_DIAGRAM_COLOR_TRICK" val="4"/>
  <p:tag name="KSO_WM_DIAGRAM_COLOR_TEXT_CAN_REMOVE" val="n"/>
  <p:tag name="KSO_WM_DIAGRAM_MAX_ITEMCNT" val="6"/>
  <p:tag name="KSO_WM_DIAGRAM_MIN_ITEMCNT" val="3"/>
  <p:tag name="KSO_WM_DIAGRAM_VIRTUALLY_FRAME" val="{&quot;height&quot;:383.8639221191406,&quot;left&quot;:-64.87770578940089,&quot;top&quot;:10.608668861689534,&quot;width&quot;:849.7821044921875}"/>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4000000059604645}],&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26_3*l_h_i*1_3_1"/>
  <p:tag name="KSO_WM_TEMPLATE_CATEGORY" val="diagram"/>
  <p:tag name="KSO_WM_TEMPLATE_INDEX" val="20230926"/>
  <p:tag name="KSO_WM_UNIT_LAYERLEVEL" val="1_1_1"/>
  <p:tag name="KSO_WM_TAG_VERSION" val="3.0"/>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gradient&quot;:[{&quot;brightness&quot;:0.800000011920929,&quot;colorType&quot;:1,&quot;foreColorIndex&quot;:7,&quot;pos&quot;:0.10000000149011612,&quot;transparency&quot;:1},{&quot;brightness&quot;:0.6000000238418579,&quot;colorType&quot;:1,&quot;foreColorIndex&quot;:7,&quot;pos&quot;:0.7400000095367432,&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1.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26_3*l_h_i*1_1_1"/>
  <p:tag name="KSO_WM_TEMPLATE_CATEGORY" val="diagram"/>
  <p:tag name="KSO_WM_TEMPLATE_INDEX" val="20230926"/>
  <p:tag name="KSO_WM_UNIT_LAYERLEVEL" val="1_1_1"/>
  <p:tag name="KSO_WM_TAG_VERSION" val="3.0"/>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gradient&quot;:[{&quot;brightness&quot;:0.800000011920929,&quot;colorType&quot;:1,&quot;foreColorIndex&quot;:5,&quot;pos&quot;:0.10000000149011612,&quot;transparency&quot;:1},{&quot;brightness&quot;:0.6000000238418579,&quot;colorType&quot;:1,&quot;foreColorIndex&quot;:5,&quot;pos&quot;:0.7400000095367432,&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2.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26_3*l_h_i*1_2_1"/>
  <p:tag name="KSO_WM_TEMPLATE_CATEGORY" val="diagram"/>
  <p:tag name="KSO_WM_TEMPLATE_INDEX" val="20230926"/>
  <p:tag name="KSO_WM_UNIT_LAYERLEVEL" val="1_1_1"/>
  <p:tag name="KSO_WM_TAG_VERSION" val="3.0"/>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gradient&quot;:[{&quot;brightness&quot;:0.800000011920929,&quot;colorType&quot;:1,&quot;foreColorIndex&quot;:6,&quot;pos&quot;:0.10000000149011612,&quot;transparency&quot;:1},{&quot;brightness&quot;:0.6000000238418579,&quot;colorType&quot;:1,&quot;foreColorIndex&quot;:6,&quot;pos&quot;:0.7400000095367432,&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3.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0926_3*l_h_i*1_4_4"/>
  <p:tag name="KSO_WM_TEMPLATE_CATEGORY" val="diagram"/>
  <p:tag name="KSO_WM_TEMPLATE_INDEX" val="20230926"/>
  <p:tag name="KSO_WM_UNIT_LAYERLEVEL" val="1_1_1"/>
  <p:tag name="KSO_WM_TAG_VERSION" val="3.0"/>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gradient&quot;:[{&quot;brightness&quot;:0.800000011920929,&quot;colorType&quot;:1,&quot;foreColorIndex&quot;:8,&quot;pos&quot;:0.10000000149011612,&quot;transparency&quot;:1},{&quot;brightness&quot;:0.6000000238418579,&quot;colorType&quot;:1,&quot;foreColorIndex&quot;:8,&quot;pos&quot;:0.7400000095367432,&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1_3"/>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3"/>
  <p:tag name="KSO_WM_UNIT_LINE_FORE_SCHEMECOLOR_INDEX" val="5"/>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1_4"/>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4"/>
  <p:tag name="KSO_WM_UNIT_FILL_FORE_SCHEMECOLOR_INDEX" val="5"/>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699999988079071,&quot;transparency&quot;:0}],&quot;type&quot;:3},&quot;glow&quot;:{&quot;colorType&quot;:0},&quot;line&quot;:{&quot;solidLine&quot;:{&quot;brightness&quot;:0,&quot;colorType&quot;:1,&quot;foreColorIndex&quot;:14,&quot;transparency&quot;:0},&quot;type&quot;:1},&quot;shadow&quot;:{&quot;brightness&quot;:0.4000000059604645,&quot;colorType&quot;:1,&quot;foreColorIndex&quot;:5,&quot;transparency&quot;:0.6000000238418579},&quot;threeD&quot;:{&quot;curvedSurface&quot;:{&quot;brightness&quot;:0,&quot;colorType&quot;:2,&quot;rgb&quot;:&quot;#000000&quot;},&quot;depth&quot;:{&quot;brightness&quot;:0,&quot;colorType&quot;:1,&quot;foreColorIndex&quot;:5}}},&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diagram20230926_3*l_h_i*1_1_2"/>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1"/>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6_3*l_h_f*1_1_1"/>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2_3"/>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3"/>
  <p:tag name="KSO_WM_UNIT_LINE_FORE_SCHEMECOLOR_INDEX" val="6"/>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2_4"/>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4"/>
  <p:tag name="KSO_WM_UNIT_FILL_FORE_SCHEMECOLOR_INDEX" val="6"/>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699999988079071,&quot;transparency&quot;:0}],&quot;type&quot;:3},&quot;glow&quot;:{&quot;colorType&quot;:0},&quot;line&quot;:{&quot;solidLine&quot;:{&quot;brightness&quot;:0,&quot;colorType&quot;:1,&quot;foreColorIndex&quot;:14,&quot;transparency&quot;:0},&quot;type&quot;:1},&quot;shadow&quot;:{&quot;brightness&quot;:0.4000000059604645,&quot;colorType&quot;:1,&quot;foreColorIndex&quot;:6,&quot;transparency&quot;:0.6000000238418579},&quot;threeD&quot;:{&quot;curvedSurface&quot;:{&quot;brightness&quot;:0,&quot;colorType&quot;:2,&quot;rgb&quot;:&quot;#000000&quot;},&quot;depth&quot;:{&quot;brightness&quot;:0,&quot;colorType&quot;:1,&quot;foreColorIndex&quot;:6}}},&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diagram20230926_3*l_h_i*1_2_2"/>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2"/>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6_3*l_h_f*1_2_1"/>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3_3"/>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3"/>
  <p:tag name="KSO_WM_UNIT_LINE_FORE_SCHEMECOLOR_INDEX" val="7"/>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3_4"/>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4"/>
  <p:tag name="KSO_WM_UNIT_FILL_FORE_SCHEMECOLOR_INDEX" val="7"/>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699999988079071,&quot;transparency&quot;:0}],&quot;type&quot;:3},&quot;glow&quot;:{&quot;colorType&quot;:0},&quot;line&quot;:{&quot;solidLine&quot;:{&quot;brightness&quot;:0,&quot;colorType&quot;:1,&quot;foreColorIndex&quot;:14,&quot;transparency&quot;:0},&quot;type&quot;:1},&quot;shadow&quot;:{&quot;brightness&quot;:0.4000000059604645,&quot;colorType&quot;:1,&quot;foreColorIndex&quot;:7,&quot;transparency&quot;:0.6000000238418579},&quot;threeD&quot;:{&quot;curvedSurface&quot;:{&quot;brightness&quot;:0,&quot;colorType&quot;:2,&quot;rgb&quot;:&quot;#000000&quot;},&quot;depth&quot;:{&quot;brightness&quot;:0,&quot;colorType&quot;:1,&quot;foreColorIndex&quot;:7}}},&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diagram20230926_3*l_h_i*1_3_2"/>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3"/>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6_3*l_h_f*1_3_1"/>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4_2"/>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2"/>
  <p:tag name="KSO_WM_UNIT_LINE_FORE_SCHEMECOLOR_INDEX" val="8"/>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4_3"/>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3"/>
  <p:tag name="KSO_WM_UNIT_FILL_FORE_SCHEMECOLOR_INDEX" val="8"/>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699999988079071,&quot;transparency&quot;:0}],&quot;type&quot;:3},&quot;glow&quot;:{&quot;colorType&quot;:0},&quot;line&quot;:{&quot;solidLine&quot;:{&quot;brightness&quot;:0,&quot;colorType&quot;:1,&quot;foreColorIndex&quot;:14,&quot;transparency&quot;:0},&quot;type&quot;:1},&quot;shadow&quot;:{&quot;brightness&quot;:0.4000000059604645,&quot;colorType&quot;:1,&quot;foreColorIndex&quot;:8,&quot;transparency&quot;:0.6000000238418579},&quot;threeD&quot;:{&quot;curvedSurface&quot;:{&quot;brightness&quot;:0,&quot;colorType&quot;:2,&quot;rgb&quot;:&quot;#000000&quot;},&quot;depth&quot;:{&quot;brightness&quot;:0,&quot;colorType&quot;:1,&quot;foreColorIndex&quot;:8}}},&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0926_3*l_h_i*1_4_1"/>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4"/>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26_3*l_h_f*1_4_1"/>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
  <p:tag name="KSO_WM_DIAGRAM_MAX_ITEMCNT" val="6"/>
  <p:tag name="KSO_WM_DIAGRAM_MIN_ITEMCNT" val="2"/>
  <p:tag name="KSO_WM_DIAGRAM_VIRTUALLY_FRAME" val="{&quot;height&quot;:237.00000000000006,&quot;left&quot;:-76.12906732514152,&quot;top&quot;:174.14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26_3*l_h_i*1_3_1"/>
  <p:tag name="KSO_WM_TEMPLATE_CATEGORY" val="diagram"/>
  <p:tag name="KSO_WM_TEMPLATE_INDEX" val="20230926"/>
  <p:tag name="KSO_WM_UNIT_LAYERLEVEL" val="1_1_1"/>
  <p:tag name="KSO_WM_TAG_VERSION" val="3.0"/>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gradient&quot;:[{&quot;brightness&quot;:0.800000011920929,&quot;colorType&quot;:1,&quot;foreColorIndex&quot;:7,&quot;pos&quot;:0.10000000149011612,&quot;transparency&quot;:1},{&quot;brightness&quot;:0.6000000238418579,&quot;colorType&quot;:1,&quot;foreColorIndex&quot;:7,&quot;pos&quot;:0.7400000095367432,&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4.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26_3*l_h_i*1_1_1"/>
  <p:tag name="KSO_WM_TEMPLATE_CATEGORY" val="diagram"/>
  <p:tag name="KSO_WM_TEMPLATE_INDEX" val="20230926"/>
  <p:tag name="KSO_WM_UNIT_LAYERLEVEL" val="1_1_1"/>
  <p:tag name="KSO_WM_TAG_VERSION" val="3.0"/>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gradient&quot;:[{&quot;brightness&quot;:0.800000011920929,&quot;colorType&quot;:1,&quot;foreColorIndex&quot;:5,&quot;pos&quot;:0.10000000149011612,&quot;transparency&quot;:1},{&quot;brightness&quot;:0.6000000238418579,&quot;colorType&quot;:1,&quot;foreColorIndex&quot;:5,&quot;pos&quot;:0.7400000095367432,&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5.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26_3*l_h_i*1_2_1"/>
  <p:tag name="KSO_WM_TEMPLATE_CATEGORY" val="diagram"/>
  <p:tag name="KSO_WM_TEMPLATE_INDEX" val="20230926"/>
  <p:tag name="KSO_WM_UNIT_LAYERLEVEL" val="1_1_1"/>
  <p:tag name="KSO_WM_TAG_VERSION" val="3.0"/>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gradient&quot;:[{&quot;brightness&quot;:0.800000011920929,&quot;colorType&quot;:1,&quot;foreColorIndex&quot;:6,&quot;pos&quot;:0.10000000149011612,&quot;transparency&quot;:1},{&quot;brightness&quot;:0.6000000238418579,&quot;colorType&quot;:1,&quot;foreColorIndex&quot;:6,&quot;pos&quot;:0.7400000095367432,&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6.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0926_3*l_h_i*1_4_4"/>
  <p:tag name="KSO_WM_TEMPLATE_CATEGORY" val="diagram"/>
  <p:tag name="KSO_WM_TEMPLATE_INDEX" val="20230926"/>
  <p:tag name="KSO_WM_UNIT_LAYERLEVEL" val="1_1_1"/>
  <p:tag name="KSO_WM_TAG_VERSION" val="3.0"/>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gradient&quot;:[{&quot;brightness&quot;:0.800000011920929,&quot;colorType&quot;:1,&quot;foreColorIndex&quot;:8,&quot;pos&quot;:0.10000000149011612,&quot;transparency&quot;:1},{&quot;brightness&quot;:0.6000000238418579,&quot;colorType&quot;:1,&quot;foreColorIndex&quot;:8,&quot;pos&quot;:0.7400000095367432,&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1_3"/>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3"/>
  <p:tag name="KSO_WM_UNIT_LINE_FORE_SCHEMECOLOR_INDEX" val="5"/>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1_4"/>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4"/>
  <p:tag name="KSO_WM_UNIT_FILL_FORE_SCHEMECOLOR_INDEX" val="5"/>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699999988079071,&quot;transparency&quot;:0}],&quot;type&quot;:3},&quot;glow&quot;:{&quot;colorType&quot;:0},&quot;line&quot;:{&quot;solidLine&quot;:{&quot;brightness&quot;:0,&quot;colorType&quot;:1,&quot;foreColorIndex&quot;:14,&quot;transparency&quot;:0},&quot;type&quot;:1},&quot;shadow&quot;:{&quot;brightness&quot;:0.4000000059604645,&quot;colorType&quot;:1,&quot;foreColorIndex&quot;:5,&quot;transparency&quot;:0.6000000238418579},&quot;threeD&quot;:{&quot;curvedSurface&quot;:{&quot;brightness&quot;:0,&quot;colorType&quot;:2,&quot;rgb&quot;:&quot;#000000&quot;},&quot;depth&quot;:{&quot;brightness&quot;:0,&quot;colorType&quot;:1,&quot;foreColorIndex&quot;:5}}},&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diagram20230926_3*l_h_i*1_1_2"/>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1"/>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26_3*l_h_f*1_1_1"/>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2_3"/>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3"/>
  <p:tag name="KSO_WM_UNIT_LINE_FORE_SCHEMECOLOR_INDEX" val="6"/>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2_4"/>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4"/>
  <p:tag name="KSO_WM_UNIT_FILL_FORE_SCHEMECOLOR_INDEX" val="6"/>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699999988079071,&quot;transparency&quot;:0}],&quot;type&quot;:3},&quot;glow&quot;:{&quot;colorType&quot;:0},&quot;line&quot;:{&quot;solidLine&quot;:{&quot;brightness&quot;:0,&quot;colorType&quot;:1,&quot;foreColorIndex&quot;:14,&quot;transparency&quot;:0},&quot;type&quot;:1},&quot;shadow&quot;:{&quot;brightness&quot;:0.4000000059604645,&quot;colorType&quot;:1,&quot;foreColorIndex&quot;:6,&quot;transparency&quot;:0.6000000238418579},&quot;threeD&quot;:{&quot;curvedSurface&quot;:{&quot;brightness&quot;:0,&quot;colorType&quot;:2,&quot;rgb&quot;:&quot;#000000&quot;},&quot;depth&quot;:{&quot;brightness&quot;:0,&quot;colorType&quot;:1,&quot;foreColorIndex&quot;:6}}},&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diagram20230926_3*l_h_i*1_2_2"/>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2"/>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26_3*l_h_f*1_2_1"/>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3_3"/>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3"/>
  <p:tag name="KSO_WM_UNIT_LINE_FORE_SCHEMECOLOR_INDEX" val="7"/>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3_4"/>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4"/>
  <p:tag name="KSO_WM_UNIT_FILL_FORE_SCHEMECOLOR_INDEX" val="7"/>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699999988079071,&quot;transparency&quot;:0}],&quot;type&quot;:3},&quot;glow&quot;:{&quot;colorType&quot;:0},&quot;line&quot;:{&quot;solidLine&quot;:{&quot;brightness&quot;:0,&quot;colorType&quot;:1,&quot;foreColorIndex&quot;:14,&quot;transparency&quot;:0},&quot;type&quot;:1},&quot;shadow&quot;:{&quot;brightness&quot;:0.4000000059604645,&quot;colorType&quot;:1,&quot;foreColorIndex&quot;:7,&quot;transparency&quot;:0.6000000238418579},&quot;threeD&quot;:{&quot;curvedSurface&quot;:{&quot;brightness&quot;:0,&quot;colorType&quot;:2,&quot;rgb&quot;:&quot;#000000&quot;},&quot;depth&quot;:{&quot;brightness&quot;:0,&quot;colorType&quot;:1,&quot;foreColorIndex&quot;:7}}},&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diagram20230926_3*l_h_i*1_3_2"/>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3"/>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26_3*l_h_f*1_3_1"/>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4_2"/>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2"/>
  <p:tag name="KSO_WM_UNIT_LINE_FORE_SCHEMECOLOR_INDEX" val="8"/>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26_3*l_h_i*1_4_3"/>
  <p:tag name="KSO_WM_TEMPLATE_CATEGORY" val="diagram"/>
  <p:tag name="KSO_WM_TEMPLATE_INDEX" val="20230926"/>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3"/>
  <p:tag name="KSO_WM_UNIT_FILL_FORE_SCHEMECOLOR_INDEX" val="8"/>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699999988079071,&quot;transparency&quot;:0}],&quot;type&quot;:3},&quot;glow&quot;:{&quot;colorType&quot;:0},&quot;line&quot;:{&quot;solidLine&quot;:{&quot;brightness&quot;:0,&quot;colorType&quot;:1,&quot;foreColorIndex&quot;:14,&quot;transparency&quot;:0},&quot;type&quot;:1},&quot;shadow&quot;:{&quot;brightness&quot;:0.4000000059604645,&quot;colorType&quot;:1,&quot;foreColorIndex&quot;:8,&quot;transparency&quot;:0.6000000238418579},&quot;threeD&quot;:{&quot;curvedSurface&quot;:{&quot;brightness&quot;:0,&quot;colorType&quot;:2,&quot;rgb&quot;:&quot;#000000&quot;},&quot;depth&quot;:{&quot;brightness&quot;:0,&quot;colorType&quot;:1,&quot;foreColorIndex&quot;:8}}},&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0926_3*l_h_i*1_4_1"/>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04"/>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26_3*l_h_f*1_4_1"/>
  <p:tag name="KSO_WM_TEMPLATE_CATEGORY" val="diagram"/>
  <p:tag name="KSO_WM_TEMPLATE_INDEX" val="20230926"/>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PRESET_TEXT" val="单击此处输入你的项正文"/>
  <p:tag name="KSO_WM_DIAGRAM_MAX_ITEMCNT" val="6"/>
  <p:tag name="KSO_WM_DIAGRAM_MIN_ITEMCNT" val="2"/>
  <p:tag name="KSO_WM_DIAGRAM_VIRTUALLY_FRAME" val="{&quot;height&quot;:237.00000000000006,&quot;left&quot;:-75.57906732514152,&quot;top&quot;:157.4918897637795,&quot;width&quot;:859.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1"/>
  <p:tag name="KSO_WM_TEMPLATE_CATEGORY" val="diagram"/>
  <p:tag name="KSO_WM_TEMPLATE_INDEX" val="20231107"/>
  <p:tag name="KSO_WM_UNIT_LAYERLEVEL" val="1_1_1"/>
  <p:tag name="KSO_WM_TAG_VERSION" val="3.0"/>
  <p:tag name="KSO_WM_UNIT_TYPE" val="o_h_i"/>
  <p:tag name="KSO_WM_UNIT_INDEX" val="1_1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6,6,6,6,6]}"/>
</p:tagLst>
</file>

<file path=ppt/tags/tag1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2"/>
  <p:tag name="KSO_WM_TEMPLATE_CATEGORY" val="diagram"/>
  <p:tag name="KSO_WM_TEMPLATE_INDEX" val="20231107"/>
  <p:tag name="KSO_WM_UNIT_LAYERLEVEL" val="1_1_1"/>
  <p:tag name="KSO_WM_TAG_VERSION" val="3.0"/>
  <p:tag name="KSO_WM_UNIT_TYPE" val="o_h_i"/>
  <p:tag name="KSO_WM_UNIT_INDEX" val="1_2_2"/>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6,6,6,6,6]}"/>
</p:tagLst>
</file>

<file path=ppt/tags/tag1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2"/>
  <p:tag name="KSO_WM_TEMPLATE_CATEGORY" val="diagram"/>
  <p:tag name="KSO_WM_TEMPLATE_INDEX" val="20231107"/>
  <p:tag name="KSO_WM_UNIT_LAYERLEVEL" val="1_1_1"/>
  <p:tag name="KSO_WM_TAG_VERSION" val="3.0"/>
  <p:tag name="KSO_WM_UNIT_TYPE" val="o_h_i"/>
  <p:tag name="KSO_WM_UNIT_INDEX" val="1_3_2"/>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6,6,6,6,6,6]}"/>
</p:tagLst>
</file>

<file path=ppt/tags/tag1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5"/>
  <p:tag name="KSO_WM_TEMPLATE_CATEGORY" val="diagram"/>
  <p:tag name="KSO_WM_TEMPLATE_INDEX" val="20231107"/>
  <p:tag name="KSO_WM_UNIT_LAYERLEVEL" val="1_1_1"/>
  <p:tag name="KSO_WM_TAG_VERSION" val="3.0"/>
  <p:tag name="KSO_WM_UNIT_TYPE" val="o_h_i"/>
  <p:tag name="KSO_WM_UNIT_INDEX" val="1_1_5"/>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gradient&quot;:[{&quot;brightness&quot;:-0.20000000298023224,&quot;colorType&quot;:1,&quot;foreColorIndex&quot;:5,&quot;pos&quot;:0.30000001192092896,&quot;transparency&quot;:0},{&quot;brightness&quot;:-0.05000000074505806,&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1"/>
  <p:tag name="KSO_WM_TEMPLATE_CATEGORY" val="diagram"/>
  <p:tag name="KSO_WM_TEMPLATE_INDEX" val="20231107"/>
  <p:tag name="KSO_WM_UNIT_LAYERLEVEL" val="1_1_1"/>
  <p:tag name="KSO_WM_TAG_VERSION" val="3.0"/>
  <p:tag name="KSO_WM_UNIT_TYPE" val="o_h_i"/>
  <p:tag name="KSO_WM_UNIT_INDEX" val="1_1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3"/>
  <p:tag name="KSO_WM_TEMPLATE_CATEGORY" val="diagram"/>
  <p:tag name="KSO_WM_TEMPLATE_INDEX" val="20231107"/>
  <p:tag name="KSO_WM_UNIT_LAYERLEVEL" val="1_1_1"/>
  <p:tag name="KSO_WM_TAG_VERSION" val="3.0"/>
  <p:tag name="KSO_WM_UNIT_TYPE" val="o_h_i"/>
  <p:tag name="KSO_WM_UNIT_INDEX" val="1_1_3"/>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5"/>
  <p:tag name="KSO_WM_TEMPLATE_CATEGORY" val="diagram"/>
  <p:tag name="KSO_WM_TEMPLATE_INDEX" val="20231107"/>
  <p:tag name="KSO_WM_UNIT_LAYERLEVEL" val="1_1_1"/>
  <p:tag name="KSO_WM_TAG_VERSION" val="3.0"/>
  <p:tag name="KSO_WM_UNIT_TYPE" val="o_h_i"/>
  <p:tag name="KSO_WM_UNIT_INDEX" val="1_2_5"/>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gradient&quot;:[{&quot;brightness&quot;:-0.20000000298023224,&quot;colorType&quot;:1,&quot;foreColorIndex&quot;:5,&quot;pos&quot;:0.30000001192092896,&quot;transparency&quot;:0},{&quot;brightness&quot;:-0.05000000074505806,&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1"/>
  <p:tag name="KSO_WM_TEMPLATE_CATEGORY" val="diagram"/>
  <p:tag name="KSO_WM_TEMPLATE_INDEX" val="20231107"/>
  <p:tag name="KSO_WM_UNIT_LAYERLEVEL" val="1_1_1"/>
  <p:tag name="KSO_WM_TAG_VERSION" val="3.0"/>
  <p:tag name="KSO_WM_UNIT_TYPE" val="o_h_i"/>
  <p:tag name="KSO_WM_UNIT_INDEX" val="1_2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3"/>
  <p:tag name="KSO_WM_TEMPLATE_CATEGORY" val="diagram"/>
  <p:tag name="KSO_WM_TEMPLATE_INDEX" val="20231107"/>
  <p:tag name="KSO_WM_UNIT_LAYERLEVEL" val="1_1_1"/>
  <p:tag name="KSO_WM_TAG_VERSION" val="3.0"/>
  <p:tag name="KSO_WM_UNIT_TYPE" val="o_h_i"/>
  <p:tag name="KSO_WM_UNIT_INDEX" val="1_3_3"/>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1_4"/>
  <p:tag name="KSO_WM_TEMPLATE_CATEGORY" val="diagram"/>
  <p:tag name="KSO_WM_TEMPLATE_INDEX" val="20231107"/>
  <p:tag name="KSO_WM_UNIT_LAYERLEVEL" val="1_1_1"/>
  <p:tag name="KSO_WM_TAG_VERSION" val="3.0"/>
  <p:tag name="KSO_WM_BEAUTIFY_FLAG" val="#wm#"/>
  <p:tag name="KSO_WM_UNIT_TYPE" val="o_h_i"/>
  <p:tag name="KSO_WM_UNIT_INDEX" val="1_1_4"/>
  <p:tag name="KSO_WM_DIAGRAM_VERSION" val="3"/>
  <p:tag name="KSO_WM_DIAGRAM_COLOR_TRICK" val="1"/>
  <p:tag name="KSO_WM_DIAGRAM_COLOR_TEXT_CAN_REMOVE" val="n"/>
  <p:tag name="KSO_WM_UNIT_SUBTYPE" val="d"/>
  <p:tag name="KSO_WM_UNI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6,6,6,6,6,6]}"/>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2_3"/>
  <p:tag name="KSO_WM_TEMPLATE_CATEGORY" val="diagram"/>
  <p:tag name="KSO_WM_TEMPLATE_INDEX" val="20231107"/>
  <p:tag name="KSO_WM_UNIT_LAYERLEVEL" val="1_1_1"/>
  <p:tag name="KSO_WM_TAG_VERSION" val="3.0"/>
  <p:tag name="KSO_WM_BEAUTIFY_FLAG" val="#wm#"/>
  <p:tag name="KSO_WM_UNIT_TYPE" val="o_h_i"/>
  <p:tag name="KSO_WM_UNIT_INDEX" val="1_2_3"/>
  <p:tag name="KSO_WM_DIAGRAM_VERSION" val="3"/>
  <p:tag name="KSO_WM_DIAGRAM_COLOR_TRICK" val="1"/>
  <p:tag name="KSO_WM_DIAGRAM_COLOR_TEXT_CAN_REMOVE" val="n"/>
  <p:tag name="KSO_WM_UNIT_SUBTYPE" val="d"/>
  <p:tag name="KSO_WM_UNI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6,6,6,6,6,6]}"/>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3_1"/>
  <p:tag name="KSO_WM_TEMPLATE_CATEGORY" val="diagram"/>
  <p:tag name="KSO_WM_TEMPLATE_INDEX" val="20231107"/>
  <p:tag name="KSO_WM_UNIT_LAYERLEVEL" val="1_1_1"/>
  <p:tag name="KSO_WM_TAG_VERSION" val="3.0"/>
  <p:tag name="KSO_WM_BEAUTIFY_FLAG" val="#wm#"/>
  <p:tag name="KSO_WM_UNIT_TYPE" val="o_h_i"/>
  <p:tag name="KSO_WM_UNIT_INDEX" val="1_3_1"/>
  <p:tag name="KSO_WM_DIAGRAM_VERSION" val="3"/>
  <p:tag name="KSO_WM_DIAGRAM_COLOR_TRICK" val="1"/>
  <p:tag name="KSO_WM_DIAGRAM_COLOR_TEXT_CAN_REMOVE" val="n"/>
  <p:tag name="KSO_WM_UNIT_SUBTYPE" val="d"/>
  <p:tag name="KSO_WM_UNI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6,6,6,6,6,6]}"/>
</p:tagLst>
</file>

<file path=ppt/tags/tag1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1_1"/>
  <p:tag name="KSO_WM_UNIT_ID" val="diagram20231107_2*o_h_a*1_1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UNIT_PRESET_TEXT" val="添加标题"/>
  <p:tag name="KSO_WM_UNIT_TEX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88.xml><?xml version="1.0" encoding="utf-8"?>
<p:tagLst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o_h_a"/>
  <p:tag name="KSO_WM_UNIT_INDEX" val="1_2_1"/>
  <p:tag name="KSO_WM_UNIT_ID" val="diagram20231107_2*o_h_a*1_2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UNIT_PRESET_TEXT" val="添加标题"/>
  <p:tag name="KSO_WM_UNIT_TEX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3_1"/>
  <p:tag name="KSO_WM_UNIT_ID" val="diagram20231107_2*o_h_a*1_3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UNIT_PRESET_TEXT" val="添加标题"/>
  <p:tag name="KSO_WM_UNIT_TEXT_FILL_FORE_SCHEMECOLOR_INDEX" val="5"/>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2"/>
  <p:tag name="KSO_WM_TEMPLATE_CATEGORY" val="diagram"/>
  <p:tag name="KSO_WM_TEMPLATE_INDEX" val="20231107"/>
  <p:tag name="KSO_WM_UNIT_LAYERLEVEL" val="1_1_1"/>
  <p:tag name="KSO_WM_TAG_VERSION" val="3.0"/>
  <p:tag name="KSO_WM_UNIT_TYPE" val="o_h_i"/>
  <p:tag name="KSO_WM_UNIT_INDEX" val="1_2_2"/>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9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2"/>
  <p:tag name="KSO_WM_TEMPLATE_CATEGORY" val="diagram"/>
  <p:tag name="KSO_WM_TEMPLATE_INDEX" val="20231107"/>
  <p:tag name="KSO_WM_UNIT_LAYERLEVEL" val="1_1_1"/>
  <p:tag name="KSO_WM_TAG_VERSION" val="3.0"/>
  <p:tag name="KSO_WM_UNIT_TYPE" val="o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4"/>
  <p:tag name="KSO_WM_TEMPLATE_CATEGORY" val="diagram"/>
  <p:tag name="KSO_WM_TEMPLATE_INDEX" val="20231107"/>
  <p:tag name="KSO_WM_UNIT_LAYERLEVEL" val="1_1_1"/>
  <p:tag name="KSO_WM_TAG_VERSION" val="3.0"/>
  <p:tag name="KSO_WM_UNIT_TYPE" val="o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4"/>
  <p:tag name="KSO_WM_TEMPLATE_CATEGORY" val="diagram"/>
  <p:tag name="KSO_WM_TEMPLATE_INDEX" val="20231107"/>
  <p:tag name="KSO_WM_UNIT_LAYERLEVEL" val="1_1_1"/>
  <p:tag name="KSO_WM_TAG_VERSION" val="3.0"/>
  <p:tag name="KSO_WM_UNIT_TYPE" val="o_h_i"/>
  <p:tag name="KSO_WM_UNIT_INDEX" val="1_3_4"/>
  <p:tag name="KSO_WM_DIAGRAM_VERSION" val="3"/>
  <p:tag name="KSO_WM_DIAGRAM_COLOR_TRICK" val="1"/>
  <p:tag name="KSO_WM_DIAGRAM_COLOR_TEXT_CAN_REMOVE" val="n"/>
  <p:tag name="KSO_WM_DIAGRAM_MAX_ITEMCNT" val="6"/>
  <p:tag name="KSO_WM_DIAGRAM_MIN_ITEMCNT" val="2"/>
  <p:tag name="KSO_WM_DIAGRAM_VIRTUALLY_FRAME" val="{&quot;height&quot;:183.12258223383083,&quot;left&quot;:4.797316731130058,&quot;top&quot;:166.5,&quot;width&quot;:715.2026832688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6,6,6,6,6,6]}"/>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diagram20231114_2*n_h_i*1_2_1"/>
  <p:tag name="KSO_WM_TEMPLATE_CATEGORY" val="diagram"/>
  <p:tag name="KSO_WM_TEMPLATE_INDEX" val="20231114"/>
  <p:tag name="KSO_WM_UNIT_LAYERLEVEL" val="1_1_1"/>
  <p:tag name="KSO_WM_TAG_VERSION" val="3.0"/>
  <p:tag name="KSO_WM_DIAGRAM_GROUP_CODE" val="n1-1"/>
  <p:tag name="KSO_WM_UNIT_TYPE" val="n_h_i"/>
  <p:tag name="KSO_WM_UNIT_INDEX" val="1_2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2"/>
  <p:tag name="KSO_WM_TEMPLATE_CATEGORY" val="diagram"/>
  <p:tag name="KSO_WM_TEMPLATE_INDEX" val="20231107"/>
  <p:tag name="KSO_WM_UNIT_LAYERLEVEL" val="1_1_1"/>
  <p:tag name="KSO_WM_TAG_VERSION" val="3.0"/>
  <p:tag name="KSO_WM_UNIT_TYPE" val="o_h_i"/>
  <p:tag name="KSO_WM_UNIT_INDEX" val="1_3_2"/>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00.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2*n_h_h_i*1_2_1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1.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2*n_h_h_i*1_2_3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2.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2*n_h_h_i*1_2_2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3.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2*n_h_h_i*1_2_4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4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4.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0"/>
  <p:tag name="KSO_WM_UNIT_FILL_FORE_SCHEMECOLOR_INDEX_2_BRIGHTNESS" val="0"/>
  <p:tag name="KSO_WM_UNIT_FILL_FORE_SCHEMECOLOR_INDEX_2" val="14"/>
  <p:tag name="KSO_WM_UNIT_FILL_FORE_SCHEMECOLOR_INDEX_2_POS" val="0.8"/>
  <p:tag name="KSO_WM_UNIT_FILL_FORE_SCHEMECOLOR_INDEX_2_TRANS" val="0.4"/>
  <p:tag name="KSO_WM_UNIT_FILL_GRADIENT_TYPE" val="0"/>
  <p:tag name="KSO_WM_UNIT_FILL_GRADIENT_ANGLE" val="80"/>
  <p:tag name="KSO_WM_UNIT_FILL_GRADIENT_DIRECTION" val="-2"/>
  <p:tag name="KSO_WM_UNIT_FILL_TYPE" val="3"/>
  <p:tag name="KSO_WM_UNIT_HIGHLIGHT" val="0"/>
  <p:tag name="KSO_WM_UNIT_COMPATIBLE" val="0"/>
  <p:tag name="KSO_WM_UNIT_DIAGRAM_ISNUMVISUAL" val="0"/>
  <p:tag name="KSO_WM_UNIT_DIAGRAM_ISREFERUNIT" val="0"/>
  <p:tag name="KSO_WM_UNIT_ID" val="diagram20231114_2*n_h_h_x*1_2_1_1"/>
  <p:tag name="KSO_WM_TEMPLATE_CATEGORY" val="diagram"/>
  <p:tag name="KSO_WM_TEMPLATE_INDEX" val="20231114"/>
  <p:tag name="KSO_WM_UNIT_LAYERLEVEL" val="1_1_1_1"/>
  <p:tag name="KSO_WM_TAG_VERSION" val="3.0"/>
  <p:tag name="KSO_WM_UNIT_VALUE" val="55*53"/>
  <p:tag name="KSO_WM_DIAGRAM_GROUP_CODE" val="n1-1"/>
  <p:tag name="KSO_WM_UNIT_TYPE" val="n_h_h_x"/>
  <p:tag name="KSO_WM_UNIT_INDEX" val="1_2_1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14,&quot;pos&quot;:0,&quot;transparency&quot;:0},{&quot;brightness&quot;:0,&quot;colorType&quot;:1,&quot;foreColorIndex&quot;:14,&quot;pos&quot;:0.800000011920929,&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4_2*n_h_h_x*1_2_4_1"/>
  <p:tag name="KSO_WM_TEMPLATE_CATEGORY" val="diagram"/>
  <p:tag name="KSO_WM_TEMPLATE_INDEX" val="20231114"/>
  <p:tag name="KSO_WM_UNIT_LAYERLEVEL" val="1_1_1_1"/>
  <p:tag name="KSO_WM_TAG_VERSION" val="3.0"/>
  <p:tag name="KSO_WM_UNIT_VALUE" val="53*51"/>
  <p:tag name="KSO_WM_DIAGRAM_GROUP_CODE" val="n1-1"/>
  <p:tag name="KSO_WM_UNIT_TYPE" val="n_h_h_x"/>
  <p:tag name="KSO_WM_UNIT_INDEX" val="1_2_4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06.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0"/>
  <p:tag name="KSO_WM_UNIT_FILL_FORE_SCHEMECOLOR_INDEX_2_BRIGHTNESS" val="0"/>
  <p:tag name="KSO_WM_UNIT_FILL_FORE_SCHEMECOLOR_INDEX_2" val="14"/>
  <p:tag name="KSO_WM_UNIT_FILL_FORE_SCHEMECOLOR_INDEX_2_POS" val="0.8"/>
  <p:tag name="KSO_WM_UNIT_FILL_FORE_SCHEMECOLOR_INDEX_2_TRANS" val="0.4"/>
  <p:tag name="KSO_WM_UNIT_FILL_GRADIENT_TYPE" val="0"/>
  <p:tag name="KSO_WM_UNIT_FILL_GRADIENT_ANGLE" val="80"/>
  <p:tag name="KSO_WM_UNIT_FILL_GRADIENT_DIRECTION" val="-2"/>
  <p:tag name="KSO_WM_UNIT_FILL_TYPE" val="3"/>
  <p:tag name="KSO_WM_UNIT_HIGHLIGHT" val="0"/>
  <p:tag name="KSO_WM_UNIT_COMPATIBLE" val="0"/>
  <p:tag name="KSO_WM_UNIT_DIAGRAM_ISNUMVISUAL" val="0"/>
  <p:tag name="KSO_WM_UNIT_DIAGRAM_ISREFERUNIT" val="0"/>
  <p:tag name="KSO_WM_UNIT_ID" val="diagram20231114_2*n_h_h_x*1_2_2_1"/>
  <p:tag name="KSO_WM_TEMPLATE_CATEGORY" val="diagram"/>
  <p:tag name="KSO_WM_TEMPLATE_INDEX" val="20231114"/>
  <p:tag name="KSO_WM_UNIT_LAYERLEVEL" val="1_1_1_1"/>
  <p:tag name="KSO_WM_TAG_VERSION" val="3.0"/>
  <p:tag name="KSO_WM_UNIT_VALUE" val="55*55"/>
  <p:tag name="KSO_WM_DIAGRAM_GROUP_CODE" val="n1-1"/>
  <p:tag name="KSO_WM_UNIT_TYPE" val="n_h_h_x"/>
  <p:tag name="KSO_WM_UNIT_INDEX" val="1_2_2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14,&quot;pos&quot;:0,&quot;transparency&quot;:0},{&quot;brightness&quot;:0,&quot;colorType&quot;:1,&quot;foreColorIndex&quot;:14,&quot;pos&quot;:0.800000011920929,&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0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4_2*n_h_h_x*1_2_3_1"/>
  <p:tag name="KSO_WM_TEMPLATE_CATEGORY" val="diagram"/>
  <p:tag name="KSO_WM_TEMPLATE_INDEX" val="20231114"/>
  <p:tag name="KSO_WM_UNIT_LAYERLEVEL" val="1_1_1_1"/>
  <p:tag name="KSO_WM_TAG_VERSION" val="3.0"/>
  <p:tag name="KSO_WM_UNIT_VALUE" val="52*50"/>
  <p:tag name="KSO_WM_DIAGRAM_GROUP_CODE" val="n1-1"/>
  <p:tag name="KSO_WM_UNIT_TYPE" val="n_h_h_x"/>
  <p:tag name="KSO_WM_UNIT_INDEX" val="1_2_3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114_2*n_h_h_f*1_2_2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UNIT_TEXT_FILL_FORE_SCHEMECOLOR_INDEX" val="13"/>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114_2*n_h_h_f*1_2_3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UNIT_TEXT_FILL_FORE_SCHEMECOLOR_INDEX" val="13"/>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5"/>
  <p:tag name="KSO_WM_TEMPLATE_CATEGORY" val="diagram"/>
  <p:tag name="KSO_WM_TEMPLATE_INDEX" val="20231107"/>
  <p:tag name="KSO_WM_UNIT_LAYERLEVEL" val="1_1_1"/>
  <p:tag name="KSO_WM_TAG_VERSION" val="3.0"/>
  <p:tag name="KSO_WM_UNIT_TYPE" val="o_h_i"/>
  <p:tag name="KSO_WM_UNIT_INDEX" val="1_1_5"/>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gradient&quot;:[{&quot;brightness&quot;:-0.20000000298023224,&quot;colorType&quot;:1,&quot;foreColorIndex&quot;:5,&quot;pos&quot;:0.30000001192092896,&quot;transparency&quot;:0},{&quot;brightness&quot;:-0.05000000074505806,&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114_2*n_h_h_f*1_2_4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UNIT_TEXT_FILL_FORE_SCHEMECOLOR_INDEX" val="13"/>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1.xml><?xml version="1.0" encoding="utf-8"?>
<p:tagLst xmlns:p="http://schemas.openxmlformats.org/presentationml/2006/main">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FILL_TYPE" val="3"/>
  <p:tag name="KSO_WM_UNIT_LINE_FORE_SCHEMECOLOR_INDEX_1_BRIGHTNESS" val="0"/>
  <p:tag name="KSO_WM_UNIT_LINE_FORE_SCHEMECOLOR_INDEX_1" val="14"/>
  <p:tag name="KSO_WM_UNIT_LINE_FORE_SCHEMECOLOR_INDEX_1_POS" val="0"/>
  <p:tag name="KSO_WM_UNIT_LINE_FORE_SCHEMECOLOR_INDEX_1_TRANS" val="0"/>
  <p:tag name="KSO_WM_UNIT_LINE_FORE_SCHEMECOLOR_INDEX_2_BRIGHTNESS" val="0"/>
  <p:tag name="KSO_WM_UNIT_LINE_FORE_SCHEMECOLOR_INDEX_2" val="14"/>
  <p:tag name="KSO_WM_UNIT_LINE_FORE_SCHEMECOLOR_INDEX_2_POS" val="0.53"/>
  <p:tag name="KSO_WM_UNIT_LINE_FORE_SCHEMECOLOR_INDEX_2_TRANS" val="1"/>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2*n_h_a*1_1_1"/>
  <p:tag name="KSO_WM_TEMPLATE_CATEGORY" val="diagram"/>
  <p:tag name="KSO_WM_TEMPLATE_INDEX" val="20231114"/>
  <p:tag name="KSO_WM_UNIT_LAYERLEVEL" val="1_1_1"/>
  <p:tag name="KSO_WM_TAG_VERSION" val="3.0"/>
  <p:tag name="KSO_WM_UNIT_ISCONTENTSTITLE" val="0"/>
  <p:tag name="KSO_WM_UNIT_ISNUMDGMTITLE" val="0"/>
  <p:tag name="KSO_WM_UNIT_NOCLEAR" val="0"/>
  <p:tag name="KSO_WM_UNIT_VALUE" val="12"/>
  <p:tag name="KSO_WM_DIAGRAM_GROUP_CODE" val="n1-1"/>
  <p:tag name="KSO_WM_UNIT_TYPE" val="n_h_a"/>
  <p:tag name="KSO_WM_UNIT_INDEX" val="1_1_1"/>
  <p:tag name="KSO_WM_DIAGRAM_VERSION" val="3"/>
  <p:tag name="KSO_WM_DIAGRAM_COLOR_TRICK" val="1"/>
  <p:tag name="KSO_WM_DIAGRAM_COLOR_TEXT_CAN_REMOVE" val="n"/>
  <p:tag name="KSO_WM_UNIT_PRESET_TEXT" val="单击添加标题"/>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0,&quot;rgb&quot;:&quot;#ffffff&quot;,&quot;transparency&quot;:0},{&quot;brightness&quot;:0,&quot;colorType&quot;:2,&quot;pos&quot;:0.5299999713897705,&quot;rgb&quot;:&quot;#ffffff&quot;,&quot;transparency&quot;:1}],&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4_2*n_h_h_f*1_2_1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UNIT_TEXT_FILL_FORE_SCHEMECOLOR_INDEX" val="13"/>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UNIT_ID" val="diagram20231114_2*n_h_i*1_2_1"/>
  <p:tag name="KSO_WM_TEMPLATE_CATEGORY" val="diagram"/>
  <p:tag name="KSO_WM_TEMPLATE_INDEX" val="20231114"/>
  <p:tag name="KSO_WM_UNIT_LAYERLEVEL" val="1_1_1"/>
  <p:tag name="KSO_WM_TAG_VERSION" val="3.0"/>
  <p:tag name="KSO_WM_DIAGRAM_GROUP_CODE" val="n1-1"/>
  <p:tag name="KSO_WM_UNIT_TYPE" val="n_h_i"/>
  <p:tag name="KSO_WM_UNIT_INDEX" val="1_2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solid&quot;:{&quot;brightness&quot;:0.800000011920929,&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3"/>
  <p:tag name="KSO_WM_TEMPLATE_CATEGORY" val="diagram"/>
  <p:tag name="KSO_WM_TEMPLATE_INDEX" val="20231107"/>
  <p:tag name="KSO_WM_UNIT_LAYERLEVEL" val="1_1_1"/>
  <p:tag name="KSO_WM_TAG_VERSION" val="3.0"/>
  <p:tag name="KSO_WM_UNIT_TYPE" val="o_h_i"/>
  <p:tag name="KSO_WM_UNIT_INDEX" val="1_1_3"/>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0.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2*n_h_h_i*1_2_1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1.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2*n_h_h_i*1_2_3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2.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2*n_h_h_i*1_2_2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3.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2*n_h_h_i*1_2_4_1"/>
  <p:tag name="KSO_WM_TEMPLATE_CATEGORY" val="diagram"/>
  <p:tag name="KSO_WM_TEMPLATE_INDEX" val="20231114"/>
  <p:tag name="KSO_WM_UNIT_LAYERLEVEL" val="1_1_1_1"/>
  <p:tag name="KSO_WM_TAG_VERSION" val="3.0"/>
  <p:tag name="KSO_WM_BEAUTIFY_FLAG" val="#wm#"/>
  <p:tag name="KSO_WM_DIAGRAM_GROUP_CODE" val="n1-1"/>
  <p:tag name="KSO_WM_UNIT_TYPE" val="n_h_h_i"/>
  <p:tag name="KSO_WM_UNIT_INDEX" val="1_2_4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4.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0"/>
  <p:tag name="KSO_WM_UNIT_FILL_FORE_SCHEMECOLOR_INDEX_2_BRIGHTNESS" val="0"/>
  <p:tag name="KSO_WM_UNIT_FILL_FORE_SCHEMECOLOR_INDEX_2" val="14"/>
  <p:tag name="KSO_WM_UNIT_FILL_FORE_SCHEMECOLOR_INDEX_2_POS" val="0.8"/>
  <p:tag name="KSO_WM_UNIT_FILL_FORE_SCHEMECOLOR_INDEX_2_TRANS" val="0.4"/>
  <p:tag name="KSO_WM_UNIT_FILL_GRADIENT_TYPE" val="0"/>
  <p:tag name="KSO_WM_UNIT_FILL_GRADIENT_ANGLE" val="80"/>
  <p:tag name="KSO_WM_UNIT_FILL_GRADIENT_DIRECTION" val="-2"/>
  <p:tag name="KSO_WM_UNIT_FILL_TYPE" val="3"/>
  <p:tag name="KSO_WM_UNIT_HIGHLIGHT" val="0"/>
  <p:tag name="KSO_WM_UNIT_COMPATIBLE" val="0"/>
  <p:tag name="KSO_WM_UNIT_DIAGRAM_ISNUMVISUAL" val="0"/>
  <p:tag name="KSO_WM_UNIT_DIAGRAM_ISREFERUNIT" val="0"/>
  <p:tag name="KSO_WM_UNIT_ID" val="diagram20231114_2*n_h_h_x*1_2_1_1"/>
  <p:tag name="KSO_WM_TEMPLATE_CATEGORY" val="diagram"/>
  <p:tag name="KSO_WM_TEMPLATE_INDEX" val="20231114"/>
  <p:tag name="KSO_WM_UNIT_LAYERLEVEL" val="1_1_1_1"/>
  <p:tag name="KSO_WM_TAG_VERSION" val="3.0"/>
  <p:tag name="KSO_WM_UNIT_VALUE" val="55*53"/>
  <p:tag name="KSO_WM_DIAGRAM_GROUP_CODE" val="n1-1"/>
  <p:tag name="KSO_WM_UNIT_TYPE" val="n_h_h_x"/>
  <p:tag name="KSO_WM_UNIT_INDEX" val="1_2_1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14,&quot;pos&quot;:0,&quot;transparency&quot;:0},{&quot;brightness&quot;:0,&quot;colorType&quot;:1,&quot;foreColorIndex&quot;:14,&quot;pos&quot;:0.800000011920929,&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4_2*n_h_h_x*1_2_4_1"/>
  <p:tag name="KSO_WM_TEMPLATE_CATEGORY" val="diagram"/>
  <p:tag name="KSO_WM_TEMPLATE_INDEX" val="20231114"/>
  <p:tag name="KSO_WM_UNIT_LAYERLEVEL" val="1_1_1_1"/>
  <p:tag name="KSO_WM_TAG_VERSION" val="3.0"/>
  <p:tag name="KSO_WM_UNIT_VALUE" val="53*51"/>
  <p:tag name="KSO_WM_DIAGRAM_GROUP_CODE" val="n1-1"/>
  <p:tag name="KSO_WM_UNIT_TYPE" val="n_h_h_x"/>
  <p:tag name="KSO_WM_UNIT_INDEX" val="1_2_4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26.xml><?xml version="1.0" encoding="utf-8"?>
<p:tagLst xmlns:p="http://schemas.openxmlformats.org/presentationml/2006/main">
  <p:tag name="KSO_WM_BEAUTIFY_FLAG" val="#wm#"/>
  <p:tag name="KSO_WM_UNIT_FILL_FORE_SCHEMECOLOR_INDEX_1_BRIGHTNESS" val="0"/>
  <p:tag name="KSO_WM_UNIT_FILL_FORE_SCHEMECOLOR_INDEX_1" val="14"/>
  <p:tag name="KSO_WM_UNIT_FILL_FORE_SCHEMECOLOR_INDEX_1_POS" val="0"/>
  <p:tag name="KSO_WM_UNIT_FILL_FORE_SCHEMECOLOR_INDEX_1_TRANS" val="0"/>
  <p:tag name="KSO_WM_UNIT_FILL_FORE_SCHEMECOLOR_INDEX_2_BRIGHTNESS" val="0"/>
  <p:tag name="KSO_WM_UNIT_FILL_FORE_SCHEMECOLOR_INDEX_2" val="14"/>
  <p:tag name="KSO_WM_UNIT_FILL_FORE_SCHEMECOLOR_INDEX_2_POS" val="0.8"/>
  <p:tag name="KSO_WM_UNIT_FILL_FORE_SCHEMECOLOR_INDEX_2_TRANS" val="0.4"/>
  <p:tag name="KSO_WM_UNIT_FILL_GRADIENT_TYPE" val="0"/>
  <p:tag name="KSO_WM_UNIT_FILL_GRADIENT_ANGLE" val="80"/>
  <p:tag name="KSO_WM_UNIT_FILL_GRADIENT_DIRECTION" val="-2"/>
  <p:tag name="KSO_WM_UNIT_FILL_TYPE" val="3"/>
  <p:tag name="KSO_WM_UNIT_HIGHLIGHT" val="0"/>
  <p:tag name="KSO_WM_UNIT_COMPATIBLE" val="0"/>
  <p:tag name="KSO_WM_UNIT_DIAGRAM_ISNUMVISUAL" val="0"/>
  <p:tag name="KSO_WM_UNIT_DIAGRAM_ISREFERUNIT" val="0"/>
  <p:tag name="KSO_WM_UNIT_ID" val="diagram20231114_2*n_h_h_x*1_2_2_1"/>
  <p:tag name="KSO_WM_TEMPLATE_CATEGORY" val="diagram"/>
  <p:tag name="KSO_WM_TEMPLATE_INDEX" val="20231114"/>
  <p:tag name="KSO_WM_UNIT_LAYERLEVEL" val="1_1_1_1"/>
  <p:tag name="KSO_WM_TAG_VERSION" val="3.0"/>
  <p:tag name="KSO_WM_UNIT_VALUE" val="55*55"/>
  <p:tag name="KSO_WM_DIAGRAM_GROUP_CODE" val="n1-1"/>
  <p:tag name="KSO_WM_UNIT_TYPE" val="n_h_h_x"/>
  <p:tag name="KSO_WM_UNIT_INDEX" val="1_2_2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14,&quot;pos&quot;:0,&quot;transparency&quot;:0},{&quot;brightness&quot;:0,&quot;colorType&quot;:1,&quot;foreColorIndex&quot;:14,&quot;pos&quot;:0.800000011920929,&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114_2*n_h_h_x*1_2_3_1"/>
  <p:tag name="KSO_WM_TEMPLATE_CATEGORY" val="diagram"/>
  <p:tag name="KSO_WM_TEMPLATE_INDEX" val="20231114"/>
  <p:tag name="KSO_WM_UNIT_LAYERLEVEL" val="1_1_1_1"/>
  <p:tag name="KSO_WM_TAG_VERSION" val="3.0"/>
  <p:tag name="KSO_WM_UNIT_VALUE" val="52*50"/>
  <p:tag name="KSO_WM_DIAGRAM_GROUP_CODE" val="n1-1"/>
  <p:tag name="KSO_WM_UNIT_TYPE" val="n_h_h_x"/>
  <p:tag name="KSO_WM_UNIT_INDEX" val="1_2_3_1"/>
  <p:tag name="KSO_WM_DIAGRAM_VERSION" val="3"/>
  <p:tag name="KSO_WM_DIAGRAM_COLOR_TRICK" val="1"/>
  <p:tag name="KSO_WM_DIAGRAM_COLOR_TEXT_CAN_REMOVE" val="n"/>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114_2*n_h_h_f*1_2_2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UNIT_TEXT_FILL_FORE_SCHEMECOLOR_INDEX" val="13"/>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114_2*n_h_h_f*1_2_3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UNIT_TEXT_FILL_FORE_SCHEMECOLOR_INDEX" val="13"/>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5"/>
  <p:tag name="KSO_WM_TEMPLATE_CATEGORY" val="diagram"/>
  <p:tag name="KSO_WM_TEMPLATE_INDEX" val="20231107"/>
  <p:tag name="KSO_WM_UNIT_LAYERLEVEL" val="1_1_1"/>
  <p:tag name="KSO_WM_TAG_VERSION" val="3.0"/>
  <p:tag name="KSO_WM_UNIT_TYPE" val="o_h_i"/>
  <p:tag name="KSO_WM_UNIT_INDEX" val="1_2_5"/>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gradient&quot;:[{&quot;brightness&quot;:-0.20000000298023224,&quot;colorType&quot;:1,&quot;foreColorIndex&quot;:5,&quot;pos&quot;:0.30000001192092896,&quot;transparency&quot;:0},{&quot;brightness&quot;:-0.05000000074505806,&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114_2*n_h_h_f*1_2_4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UNIT_TEXT_FILL_FORE_SCHEMECOLOR_INDEX" val="13"/>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1.xml><?xml version="1.0" encoding="utf-8"?>
<p:tagLst xmlns:p="http://schemas.openxmlformats.org/presentationml/2006/main">
  <p:tag name="KSO_WM_BEAUTIFY_FLAG" val="#wm#"/>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2"/>
  <p:tag name="KSO_WM_UNIT_FILL_FORE_SCHEMECOLOR_INDEX_2" val="5"/>
  <p:tag name="KSO_WM_UNIT_FILL_FORE_SCHEMECOLOR_INDEX_2_POS" val="1"/>
  <p:tag name="KSO_WM_UNIT_FILL_FORE_SCHEMECOLOR_INDEX_2_TRANS" val="0"/>
  <p:tag name="KSO_WM_UNIT_FILL_GRADIENT_TYPE" val="2"/>
  <p:tag name="KSO_WM_UNIT_FILL_GRADIENT_ANGLE" val="0"/>
  <p:tag name="KSO_WM_UNIT_FILL_GRADIENT_DIRECTION" val="10"/>
  <p:tag name="KSO_WM_UNIT_FILL_TYPE" val="3"/>
  <p:tag name="KSO_WM_UNIT_LINE_FORE_SCHEMECOLOR_INDEX_1_BRIGHTNESS" val="0"/>
  <p:tag name="KSO_WM_UNIT_LINE_FORE_SCHEMECOLOR_INDEX_1" val="14"/>
  <p:tag name="KSO_WM_UNIT_LINE_FORE_SCHEMECOLOR_INDEX_1_POS" val="0"/>
  <p:tag name="KSO_WM_UNIT_LINE_FORE_SCHEMECOLOR_INDEX_1_TRANS" val="0"/>
  <p:tag name="KSO_WM_UNIT_LINE_FORE_SCHEMECOLOR_INDEX_2_BRIGHTNESS" val="0"/>
  <p:tag name="KSO_WM_UNIT_LINE_FORE_SCHEMECOLOR_INDEX_2" val="14"/>
  <p:tag name="KSO_WM_UNIT_LINE_FORE_SCHEMECOLOR_INDEX_2_POS" val="0.53"/>
  <p:tag name="KSO_WM_UNIT_LINE_FORE_SCHEMECOLOR_INDEX_2_TRANS" val="1"/>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114_2*n_h_a*1_1_1"/>
  <p:tag name="KSO_WM_TEMPLATE_CATEGORY" val="diagram"/>
  <p:tag name="KSO_WM_TEMPLATE_INDEX" val="20231114"/>
  <p:tag name="KSO_WM_UNIT_LAYERLEVEL" val="1_1_1"/>
  <p:tag name="KSO_WM_TAG_VERSION" val="3.0"/>
  <p:tag name="KSO_WM_UNIT_ISCONTENTSTITLE" val="0"/>
  <p:tag name="KSO_WM_UNIT_ISNUMDGMTITLE" val="0"/>
  <p:tag name="KSO_WM_UNIT_NOCLEAR" val="0"/>
  <p:tag name="KSO_WM_UNIT_VALUE" val="12"/>
  <p:tag name="KSO_WM_DIAGRAM_GROUP_CODE" val="n1-1"/>
  <p:tag name="KSO_WM_UNIT_TYPE" val="n_h_a"/>
  <p:tag name="KSO_WM_UNIT_INDEX" val="1_1_1"/>
  <p:tag name="KSO_WM_DIAGRAM_VERSION" val="3"/>
  <p:tag name="KSO_WM_DIAGRAM_COLOR_TRICK" val="1"/>
  <p:tag name="KSO_WM_DIAGRAM_COLOR_TEXT_CAN_REMOVE" val="n"/>
  <p:tag name="KSO_WM_UNIT_PRESET_TEXT" val="单击添加标题"/>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0,&quot;rgb&quot;:&quot;#ffffff&quot;,&quot;transparency&quot;:0},{&quot;brightness&quot;:0,&quot;colorType&quot;:2,&quot;pos&quot;:0.5299999713897705,&quot;rgb&quot;:&quot;#ffffff&quot;,&quot;transparency&quot;:1}],&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114_2*n_h_h_f*1_2_1_1"/>
  <p:tag name="KSO_WM_TEMPLATE_CATEGORY" val="diagram"/>
  <p:tag name="KSO_WM_TEMPLATE_INDEX" val="20231114"/>
  <p:tag name="KSO_WM_UNIT_LAYERLEVEL" val="1_1_1_1"/>
  <p:tag name="KSO_WM_TAG_VERSION" val="3.0"/>
  <p:tag name="KSO_WM_BEAUTIFY_FLAG" val="#wm#"/>
  <p:tag name="KSO_WM_UNIT_TEXT_FILL_FORE_SCHEMECOLOR_INDEX_BRIGHTNESS" val="0.35"/>
  <p:tag name="KSO_WM_UNIT_TEXT_FILL_FORE_SCHEMECOLOR_INDEX" val="13"/>
  <p:tag name="KSO_WM_UNIT_TEXT_FILL_TYPE" val="1"/>
  <p:tag name="KSO_WM_DIAGRAM_GROUP_CODE" val="n1-1"/>
  <p:tag name="KSO_WM_DIAGRAM_VERSION" val="3"/>
  <p:tag name="KSO_WM_DIAGRAM_COLOR_TRICK" val="1"/>
  <p:tag name="KSO_WM_DIAGRAM_COLOR_TEXT_CAN_REMOVE" val="n"/>
  <p:tag name="KSO_WM_UNIT_PRESET_TEXT" val="单击此处输入你的项正文"/>
  <p:tag name="KSO_WM_DIAGRAM_MAX_ITEMCNT" val="6"/>
  <p:tag name="KSO_WM_DIAGRAM_MIN_ITEMCNT" val="3"/>
  <p:tag name="KSO_WM_DIAGRAM_VIRTUALLY_FRAME" val="{&quot;height&quot;:353.29998779296875,&quot;left&quot;:7.949993896484375,&quot;top&quot;:25.875006103515624,&quot;width&quot;:704.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1"/>
  <p:tag name="KSO_WM_TEMPLATE_CATEGORY" val="diagram"/>
  <p:tag name="KSO_WM_TEMPLATE_INDEX" val="20231107"/>
  <p:tag name="KSO_WM_UNIT_LAYERLEVEL" val="1_1_1"/>
  <p:tag name="KSO_WM_TAG_VERSION" val="3.0"/>
  <p:tag name="KSO_WM_UNIT_TYPE" val="o_h_i"/>
  <p:tag name="KSO_WM_UNIT_INDEX" val="1_2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53_2*l_h_i*1_1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5"/>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4,&quot;transparency&quot;:0},&quot;type&quot;:1},&quot;shadow&quot;:{&quot;brightness&quot;:-0.25,&quot;colorType&quot;:1,&quot;foreColorIndex&quot;:5,&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53_2*l_h_i*1_1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53_2*l_h_i*1_2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6"/>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14,&quot;transparency&quot;:0},&quot;type&quot;:1},&quot;shadow&quot;:{&quot;brightness&quot;:-0.25,&quot;colorType&quot;:1,&quot;foreColorIndex&quot;:6,&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53_2*l_h_f*1_1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53_2*l_h_f*1_2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53_2*l_h_i*1_1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5"/>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353_2*l_h_i*1_2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8,&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53_2*l_h_i*1_2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6"/>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53_2*l_h_i*1_3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7"/>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solid&quot;:{&quot;brightness&quot;:0,&quot;colorType&quot;:1,&quot;foreColorIndex&quot;:7,&quot;transparency&quot;:0},&quot;type&quot;:1},&quot;glow&quot;:{&quot;colorType&quot;:0},&quot;line&quot;:{&quot;solidLine&quot;:{&quot;brightness&quot;:0,&quot;colorType&quot;:1,&quot;foreColorIndex&quot;:14,&quot;transparency&quot;:0},&quot;type&quot;:1},&quot;shadow&quot;:{&quot;brightness&quot;:-0.25,&quot;colorType&quot;:1,&quot;foreColorIndex&quot;:7,&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3"/>
  <p:tag name="KSO_WM_TEMPLATE_CATEGORY" val="diagram"/>
  <p:tag name="KSO_WM_TEMPLATE_INDEX" val="20231107"/>
  <p:tag name="KSO_WM_UNIT_LAYERLEVEL" val="1_1_1"/>
  <p:tag name="KSO_WM_TAG_VERSION" val="3.0"/>
  <p:tag name="KSO_WM_UNIT_TYPE" val="o_h_i"/>
  <p:tag name="KSO_WM_UNIT_INDEX" val="1_3_3"/>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353_2*l_h_i*1_3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6,&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53_2*l_h_f*1_3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53_2*l_h_i*1_3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7"/>
  <p:tag name="KSO_WM_DIAGRAM_MAX_ITEMCNT" val="6"/>
  <p:tag name="KSO_WM_DIAGRAM_MIN_ITEMCNT" val="2"/>
  <p:tag name="KSO_WM_DIAGRAM_VIRTUALLY_FRAME" val="{&quot;height&quot;:213.9794494628906,&quot;left&quot;:82.66937309685655,&quot;top&quot;:145.16720440241298,&quot;width&quot;:476.73889160156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1_4"/>
  <p:tag name="KSO_WM_TEMPLATE_CATEGORY" val="diagram"/>
  <p:tag name="KSO_WM_TEMPLATE_INDEX" val="20231107"/>
  <p:tag name="KSO_WM_UNIT_LAYERLEVEL" val="1_1_1"/>
  <p:tag name="KSO_WM_TAG_VERSION" val="3.0"/>
  <p:tag name="KSO_WM_BEAUTIFY_FLAG" val="#wm#"/>
  <p:tag name="KSO_WM_UNIT_TYPE" val="o_h_i"/>
  <p:tag name="KSO_WM_UNIT_INDEX" val="1_1_4"/>
  <p:tag name="KSO_WM_DIAGRAM_VERSION" val="3"/>
  <p:tag name="KSO_WM_DIAGRAM_COLOR_TRICK" val="1"/>
  <p:tag name="KSO_WM_DIAGRAM_COLOR_TEXT_CAN_REMOVE" val="n"/>
  <p:tag name="KSO_WM_UNIT_SUBTYPE" val="d"/>
  <p:tag name="KSO_WM_UNI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53_3*l_h_i*1_1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5"/>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4,&quot;transparency&quot;:0},&quot;type&quot;:1},&quot;shadow&quot;:{&quot;brightness&quot;:-0.25,&quot;colorType&quot;:1,&quot;foreColorIndex&quot;:5,&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53_3*l_h_i*1_1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53_3*l_h_i*1_2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6"/>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14,&quot;transparency&quot;:0},&quot;type&quot;:1},&quot;shadow&quot;:{&quot;brightness&quot;:-0.25,&quot;colorType&quot;:1,&quot;foreColorIndex&quot;:6,&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53_3*l_h_f*1_1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53_3*l_h_f*1_2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53_3*l_h_i*1_1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5"/>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2_3"/>
  <p:tag name="KSO_WM_TEMPLATE_CATEGORY" val="diagram"/>
  <p:tag name="KSO_WM_TEMPLATE_INDEX" val="20231107"/>
  <p:tag name="KSO_WM_UNIT_LAYERLEVEL" val="1_1_1"/>
  <p:tag name="KSO_WM_TAG_VERSION" val="3.0"/>
  <p:tag name="KSO_WM_BEAUTIFY_FLAG" val="#wm#"/>
  <p:tag name="KSO_WM_UNIT_TYPE" val="o_h_i"/>
  <p:tag name="KSO_WM_UNIT_INDEX" val="1_2_3"/>
  <p:tag name="KSO_WM_DIAGRAM_VERSION" val="3"/>
  <p:tag name="KSO_WM_DIAGRAM_COLOR_TRICK" val="1"/>
  <p:tag name="KSO_WM_DIAGRAM_COLOR_TEXT_CAN_REMOVE" val="n"/>
  <p:tag name="KSO_WM_UNIT_SUBTYPE" val="d"/>
  <p:tag name="KSO_WM_UNI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353_3*l_h_i*1_2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8,&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53_3*l_h_i*1_2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6"/>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53_3*l_h_i*1_3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7"/>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solid&quot;:{&quot;brightness&quot;:0,&quot;colorType&quot;:1,&quot;foreColorIndex&quot;:7,&quot;transparency&quot;:0},&quot;type&quot;:1},&quot;glow&quot;:{&quot;colorType&quot;:0},&quot;line&quot;:{&quot;solidLine&quot;:{&quot;brightness&quot;:0,&quot;colorType&quot;:1,&quot;foreColorIndex&quot;:14,&quot;transparency&quot;:0},&quot;type&quot;:1},&quot;shadow&quot;:{&quot;brightness&quot;:-0.25,&quot;colorType&quot;:1,&quot;foreColorIndex&quot;:7,&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353_3*l_h_i*1_3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6,&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53_3*l_h_i*1_4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8"/>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solid&quot;:{&quot;brightness&quot;:0,&quot;colorType&quot;:1,&quot;foreColorIndex&quot;:8,&quot;transparency&quot;:0},&quot;type&quot;:1},&quot;glow&quot;:{&quot;colorType&quot;:0},&quot;line&quot;:{&quot;solidLine&quot;:{&quot;brightness&quot;:0,&quot;colorType&quot;:1,&quot;foreColorIndex&quot;:14,&quot;transparency&quot;:0},&quot;type&quot;:1},&quot;shadow&quot;:{&quot;brightness&quot;:-0.25,&quot;colorType&quot;:1,&quot;foreColorIndex&quot;:8,&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53_3*l_h_f*1_3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53_3*l_h_f*1_4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53_3*l_h_i*1_3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7"/>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353_3*l_h_i*1_4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9,&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53_3*l_h_i*1_4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8"/>
  <p:tag name="KSO_WM_DIAGRAM_MAX_ITEMCNT" val="6"/>
  <p:tag name="KSO_WM_DIAGRAM_MIN_ITEMCNT" val="2"/>
  <p:tag name="KSO_WM_DIAGRAM_VIRTUALLY_FRAME" val="{&quot;height&quot;:260.62944946289065,&quot;left&quot;:71.01937309685654,&quot;top&quot;:92.988109914224,&quot;width&quot;:561.1388916015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3_1"/>
  <p:tag name="KSO_WM_TEMPLATE_CATEGORY" val="diagram"/>
  <p:tag name="KSO_WM_TEMPLATE_INDEX" val="20231107"/>
  <p:tag name="KSO_WM_UNIT_LAYERLEVEL" val="1_1_1"/>
  <p:tag name="KSO_WM_TAG_VERSION" val="3.0"/>
  <p:tag name="KSO_WM_BEAUTIFY_FLAG" val="#wm#"/>
  <p:tag name="KSO_WM_UNIT_TYPE" val="o_h_i"/>
  <p:tag name="KSO_WM_UNIT_INDEX" val="1_3_1"/>
  <p:tag name="KSO_WM_DIAGRAM_VERSION" val="3"/>
  <p:tag name="KSO_WM_DIAGRAM_COLOR_TRICK" val="1"/>
  <p:tag name="KSO_WM_DIAGRAM_COLOR_TEXT_CAN_REMOVE" val="n"/>
  <p:tag name="KSO_WM_UNIT_SUBTYPE" val="d"/>
  <p:tag name="KSO_WM_UNI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53_3*l_h_i*1_1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5"/>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4,&quot;transparency&quot;:0},&quot;type&quot;:1},&quot;shadow&quot;:{&quot;brightness&quot;:-0.25,&quot;colorType&quot;:1,&quot;foreColorIndex&quot;:5,&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53_3*l_h_i*1_1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53_3*l_h_i*1_2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6"/>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14,&quot;transparency&quot;:0},&quot;type&quot;:1},&quot;shadow&quot;:{&quot;brightness&quot;:-0.25,&quot;colorType&quot;:1,&quot;foreColorIndex&quot;:6,&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53_3*l_h_f*1_1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1_1"/>
  <p:tag name="KSO_WM_UNIT_ID" val="diagram20231107_2*o_h_a*1_1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UNIT_PRESET_TEXT" val="添加标题"/>
  <p:tag name="KSO_WM_UNIT_TEX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53_3*l_h_f*1_2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53_3*l_h_i*1_1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5"/>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353_3*l_h_i*1_2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8,&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53_3*l_h_i*1_2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6"/>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53_3*l_h_i*1_3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7"/>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solid&quot;:{&quot;brightness&quot;:0,&quot;colorType&quot;:1,&quot;foreColorIndex&quot;:7,&quot;transparency&quot;:0},&quot;type&quot;:1},&quot;glow&quot;:{&quot;colorType&quot;:0},&quot;line&quot;:{&quot;solidLine&quot;:{&quot;brightness&quot;:0,&quot;colorType&quot;:1,&quot;foreColorIndex&quot;:14,&quot;transparency&quot;:0},&quot;type&quot;:1},&quot;shadow&quot;:{&quot;brightness&quot;:-0.25,&quot;colorType&quot;:1,&quot;foreColorIndex&quot;:7,&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353_3*l_h_i*1_3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6,&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53_3*l_h_f*1_3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53_3*l_h_f*1_4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53_3*l_h_i*1_3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7"/>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353_3*l_h_i*1_4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260.62944946289065,&quot;left&quot;:71.01937007874015,&quot;top&quot;:92.988109914224,&quot;width&quot;:561.1388976377954}"/>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9,&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o_h_a"/>
  <p:tag name="KSO_WM_UNIT_INDEX" val="1_2_1"/>
  <p:tag name="KSO_WM_UNIT_ID" val="diagram20231107_2*o_h_a*1_2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UNIT_PRESET_TEXT" val="添加标题"/>
  <p:tag name="KSO_WM_UNIT_TEX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15_2*l_h_a*1_1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UNIT_VALUE" val="14"/>
  <p:tag name="KSO_WM_DIAGRAM_MAX_ITEMCNT" val="6"/>
  <p:tag name="KSO_WM_DIAGRAM_MIN_ITEMCNT" val="2"/>
  <p:tag name="KSO_WM_DIAGRAM_VIRTUALLY_FRAME" val="{&quot;height&quot;:274.4816080697127,&quot;left&quot;:-19.29084035317728,&quot;top&quot;:108.41839193028727,&quot;width&quot;:622.74084035317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05.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015_2*l_h_f*1_1_1"/>
  <p:tag name="KSO_WM_TEMPLATE_CATEGORY" val="diagram"/>
  <p:tag name="KSO_WM_TEMPLATE_INDEX" val="20231015"/>
  <p:tag name="KSO_WM_UNIT_LAYERLEVEL" val="1_1_1"/>
  <p:tag name="KSO_WM_TAG_VERSION" val="3.0"/>
  <p:tag name="KSO_WM_UNIT_ISCONTENTSTITLE" val="0"/>
  <p:tag name="KSO_WM_UNIT_ISNUMDGMTITLE" val="0"/>
  <p:tag name="KSO_WM_UNIT_SUBTYPE" val="a"/>
  <p:tag name="KSO_WM_DIAGRAM_MAX_ITEMCNT" val="6"/>
  <p:tag name="KSO_WM_DIAGRAM_MIN_ITEMCNT" val="2"/>
  <p:tag name="KSO_WM_DIAGRAM_VIRTUALLY_FRAME" val="{&quot;height&quot;:274.4816080697127,&quot;left&quot;:-19.29084035317728,&quot;top&quot;:108.41839193028727,&quot;width&quot;:622.7408403531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请单击此处添加正文，文字是您思想的提炼"/>
  <p:tag name="KSO_WM_UNIT_TEXT_FILL_FORE_SCHEMECOLOR_INDEX" val="1"/>
  <p:tag name="KSO_WM_UNIT_TEXT_FILL_TYPE" val="1"/>
  <p:tag name="KSO_WM_DIAGRAM_USE_COLOR_VALUE" val="{&quot;color_scheme&quot;:1,&quot;color_type&quot;:1,&quot;theme_color_indexes&quot;:[]}"/>
</p:tagLst>
</file>

<file path=ppt/tags/tag306.xml><?xml version="1.0" encoding="utf-8"?>
<p:tagLst xmlns:p="http://schemas.openxmlformats.org/presentationml/2006/main">
  <p:tag name="KSO_WM_UNIT_VALUE" val="649*64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1015_2*l_h_d*1_3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274.4816080697127,&quot;left&quot;:-19.29084035317728,&quot;top&quot;:108.41839193028727,&quot;width&quot;:622.7408403531773}"/>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
  <p:tag name="KSO_WM_DIAGRAM_USE_COLOR_VALUE" val="{&quot;color_scheme&quot;:1,&quot;color_type&quot;:1,&quot;theme_color_indexes&quot;:[]}"/>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15_2*l_h_a*1_2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UNIT_VALUE" val="14"/>
  <p:tag name="KSO_WM_DIAGRAM_MAX_ITEMCNT" val="6"/>
  <p:tag name="KSO_WM_DIAGRAM_MIN_ITEMCNT" val="2"/>
  <p:tag name="KSO_WM_DIAGRAM_VIRTUALLY_FRAME" val="{&quot;height&quot;:274.4816080697127,&quot;left&quot;:-19.29084035317728,&quot;top&quot;:108.41839193028727,&quot;width&quot;:622.74084035317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015_2*l_h_f*1_2_1"/>
  <p:tag name="KSO_WM_TEMPLATE_CATEGORY" val="diagram"/>
  <p:tag name="KSO_WM_TEMPLATE_INDEX" val="20231015"/>
  <p:tag name="KSO_WM_UNIT_LAYERLEVEL" val="1_1_1"/>
  <p:tag name="KSO_WM_TAG_VERSION" val="3.0"/>
  <p:tag name="KSO_WM_UNIT_VALUE" val="33"/>
  <p:tag name="KSO_WM_DIAGRAM_MAX_ITEMCNT" val="6"/>
  <p:tag name="KSO_WM_DIAGRAM_MIN_ITEMCNT" val="2"/>
  <p:tag name="KSO_WM_DIAGRAM_VIRTUALLY_FRAME" val="{&quot;height&quot;:274.4816080697127,&quot;left&quot;:-19.29084035317728,&quot;top&quot;:108.41839193028727,&quot;width&quot;:622.7408403531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请单击此处添加正文，文字是您思想的提炼"/>
  <p:tag name="KSO_WM_UNIT_TEXT_FILL_FORE_SCHEMECOLOR_INDEX" val="1"/>
  <p:tag name="KSO_WM_UNIT_TEXT_FILL_TYPE" val="1"/>
  <p:tag name="KSO_WM_DIAGRAM_USE_COLOR_VALUE" val="{&quot;color_scheme&quot;:1,&quot;color_type&quot;:1,&quot;theme_color_indexes&quot;:[]}"/>
</p:tagLst>
</file>

<file path=ppt/tags/tag309.xml><?xml version="1.0" encoding="utf-8"?>
<p:tagLst xmlns:p="http://schemas.openxmlformats.org/presentationml/2006/main">
  <p:tag name="KSO_WM_UNIT_VALUE" val="649*64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015_2*l_h_d*1_1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274.4816080697127,&quot;left&quot;:-19.29084035317728,&quot;top&quot;:108.41839193028727,&quot;width&quot;:622.7408403531773}"/>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
  <p:tag name="KSO_WM_DIAGRAM_USE_COLOR_VALUE" val="{&quot;color_scheme&quot;:1,&quot;color_type&quot;:1,&quot;theme_color_indexes&quot;:[]}"/>
</p:tagLst>
</file>

<file path=ppt/tags/tag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3_1"/>
  <p:tag name="KSO_WM_UNIT_ID" val="diagram20231107_2*o_h_a*1_3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UNIT_PRESET_TEXT" val="添加标题"/>
  <p:tag name="KSO_WM_UNIT_TEXT_FILL_FORE_SCHEMECOLOR_INDEX" val="5"/>
  <p:tag name="KSO_WM_DIAGRAM_MAX_ITEMCNT" val="6"/>
  <p:tag name="KSO_WM_DIAGRAM_MIN_ITEMCNT" val="2"/>
  <p:tag name="KSO_WM_DIAGRAM_VIRTUALLY_FRAME" val="{&quot;height&quot;:382.07940673828125,&quot;width&quot;:805.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15_2*l_h_a*1_3_1"/>
  <p:tag name="KSO_WM_TEMPLATE_CATEGORY" val="diagram"/>
  <p:tag name="KSO_WM_TEMPLATE_INDEX" val="20231015"/>
  <p:tag name="KSO_WM_UNIT_LAYERLEVEL" val="1_1_1"/>
  <p:tag name="KSO_WM_TAG_VERSION" val="3.0"/>
  <p:tag name="KSO_WM_UNIT_ISCONTENTSTITLE" val="0"/>
  <p:tag name="KSO_WM_UNIT_ISNUMDGMTITLE" val="0"/>
  <p:tag name="KSO_WM_UNIT_NOCLEAR" val="0"/>
  <p:tag name="KSO_WM_UNIT_VALUE" val="14"/>
  <p:tag name="KSO_WM_DIAGRAM_MAX_ITEMCNT" val="6"/>
  <p:tag name="KSO_WM_DIAGRAM_MIN_ITEMCNT" val="2"/>
  <p:tag name="KSO_WM_DIAGRAM_VIRTUALLY_FRAME" val="{&quot;height&quot;:274.4816080697127,&quot;left&quot;:-19.29084035317728,&quot;top&quot;:108.41839193028727,&quot;width&quot;:622.740840353177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TYPE" val="1"/>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1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015_2*l_h_f*1_3_1"/>
  <p:tag name="KSO_WM_TEMPLATE_CATEGORY" val="diagram"/>
  <p:tag name="KSO_WM_TEMPLATE_INDEX" val="20231015"/>
  <p:tag name="KSO_WM_UNIT_LAYERLEVEL" val="1_1_1"/>
  <p:tag name="KSO_WM_TAG_VERSION" val="3.0"/>
  <p:tag name="KSO_WM_UNIT_ISCONTENTSTITLE" val="0"/>
  <p:tag name="KSO_WM_UNIT_ISNUMDGMTITLE" val="0"/>
  <p:tag name="KSO_WM_UNIT_VALUE" val="33"/>
  <p:tag name="KSO_WM_UNIT_SUBTYPE" val="a"/>
  <p:tag name="KSO_WM_DIAGRAM_MAX_ITEMCNT" val="6"/>
  <p:tag name="KSO_WM_DIAGRAM_MIN_ITEMCNT" val="2"/>
  <p:tag name="KSO_WM_DIAGRAM_VIRTUALLY_FRAME" val="{&quot;height&quot;:274.4816080697127,&quot;left&quot;:-19.29084035317728,&quot;top&quot;:108.41839193028727,&quot;width&quot;:622.7408403531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请单击此处添加正文，文字是您思想的提炼"/>
  <p:tag name="KSO_WM_UNIT_TEXT_FILL_FORE_SCHEMECOLOR_INDEX" val="1"/>
  <p:tag name="KSO_WM_UNIT_TEXT_FILL_TYPE" val="1"/>
  <p:tag name="KSO_WM_DIAGRAM_USE_COLOR_VALUE" val="{&quot;color_scheme&quot;:1,&quot;color_type&quot;:1,&quot;theme_color_indexes&quot;:[]}"/>
</p:tagLst>
</file>

<file path=ppt/tags/tag312.xml><?xml version="1.0" encoding="utf-8"?>
<p:tagLst xmlns:p="http://schemas.openxmlformats.org/presentationml/2006/main">
  <p:tag name="KSO_WM_UNIT_VALUE" val="649*64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015_2*l_h_d*1_2_1"/>
  <p:tag name="KSO_WM_TEMPLATE_CATEGORY" val="diagram"/>
  <p:tag name="KSO_WM_TEMPLATE_INDEX" val="20231015"/>
  <p:tag name="KSO_WM_UNIT_LAYERLEVEL" val="1_1_1"/>
  <p:tag name="KSO_WM_TAG_VERSION" val="3.0"/>
  <p:tag name="KSO_WM_DIAGRAM_MAX_ITEMCNT" val="6"/>
  <p:tag name="KSO_WM_DIAGRAM_MIN_ITEMCNT" val="2"/>
  <p:tag name="KSO_WM_DIAGRAM_VIRTUALLY_FRAME" val="{&quot;height&quot;:274.4816080697127,&quot;left&quot;:-19.29084035317728,&quot;top&quot;:108.41839193028727,&quot;width&quot;:622.7408403531773}"/>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1"/>
  <p:tag name="KSO_WM_DIAGRAM_USE_COLOR_VALUE" val="{&quot;color_scheme&quot;:1,&quot;color_type&quot;:1,&quot;theme_color_indexes&quot;:[]}"/>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50_5*l_h_i*1_1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50_5*l_h_i*1_2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2"/>
  <p:tag name="KSO_WM_TEMPLATE_CATEGORY" val="diagram"/>
  <p:tag name="KSO_WM_TEMPLATE_INDEX" val="20231107"/>
  <p:tag name="KSO_WM_UNIT_LAYERLEVEL" val="1_1_1"/>
  <p:tag name="KSO_WM_TAG_VERSION" val="3.0"/>
  <p:tag name="KSO_WM_UNIT_TYPE" val="o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82.07940673828125,&quot;width&quot;:805.9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50_5*l_h_i*1_1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50_5*l_h_i*1_2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50_5*l_h_i*1_3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50_5*l_h_i*1_4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50_5*l_h_i*1_3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50_5*l_h_i*1_4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50_5*l_h_f*1_4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50_5*l_h_f*1_3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50_5*l_h_f*1_2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50_5*l_h_f*1_1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VALUE" val="42"/>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05.90001220703124,&quot;left&quot;:-18.545984251968548,&quot;top&quot;:118.38526948703557,&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4"/>
  <p:tag name="KSO_WM_TEMPLATE_CATEGORY" val="diagram"/>
  <p:tag name="KSO_WM_TEMPLATE_INDEX" val="20231107"/>
  <p:tag name="KSO_WM_UNIT_LAYERLEVEL" val="1_1_1"/>
  <p:tag name="KSO_WM_TAG_VERSION" val="3.0"/>
  <p:tag name="KSO_WM_UNIT_TYPE" val="o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382.07940673828125,&quot;width&quot;:805.9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50_5*l_h_i*1_1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50_5*l_h_i*1_2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50_5*l_h_i*1_1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50_5*l_h_i*1_2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50_5*l_h_i*1_3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50_5*l_h_i*1_4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50_5*l_h_i*1_3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4"/>
  <p:tag name="KSO_WM_TEMPLATE_CATEGORY" val="diagram"/>
  <p:tag name="KSO_WM_TEMPLATE_INDEX" val="20231107"/>
  <p:tag name="KSO_WM_UNIT_LAYERLEVEL" val="1_1_1"/>
  <p:tag name="KSO_WM_TAG_VERSION" val="3.0"/>
  <p:tag name="KSO_WM_UNIT_TYPE" val="o_h_i"/>
  <p:tag name="KSO_WM_UNIT_INDEX" val="1_3_4"/>
  <p:tag name="KSO_WM_DIAGRAM_VERSION" val="3"/>
  <p:tag name="KSO_WM_DIAGRAM_COLOR_TRICK" val="1"/>
  <p:tag name="KSO_WM_DIAGRAM_COLOR_TEXT_CAN_REMOVE" val="n"/>
  <p:tag name="KSO_WM_DIAGRAM_MAX_ITEMCNT" val="6"/>
  <p:tag name="KSO_WM_DIAGRAM_MIN_ITEMCNT" val="2"/>
  <p:tag name="KSO_WM_DIAGRAM_VIRTUALLY_FRAME" val="{&quot;height&quot;:382.07940673828125,&quot;width&quot;:805.9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50_5*l_h_i*1_4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50_5*l_h_f*1_4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50_5*l_h_f*1_3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50_5*l_h_f*1_2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50_5*l_h_f*1_1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VALUE" val="42"/>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19.3000122070313,&quot;left&quot;:1.804015748031452,&quot;top&quot;:70.08526948703556,&quot;width&quot;:77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50_5*l_h_i*1_1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50_5*l_h_i*1_2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50_5*l_h_i*1_1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50_5*l_h_i*1_2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50_5*l_h_i*1_3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50_5*l_h_i*1_4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50_5*l_h_i*1_3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50_5*l_h_i*1_4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50_5*l_h_f*1_4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50_5*l_h_f*1_3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50_5*l_h_f*1_2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50_5*l_h_f*1_1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VALUE" val="42"/>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05.90001220703124,&quot;left&quot;:2.904015748031452,&quot;top&quot;:117.88526948703557,&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3"/>
  <p:tag name="KSO_WM_TEMPLATE_CATEGORY" val="diagram"/>
  <p:tag name="KSO_WM_TEMPLATE_INDEX" val="20231107"/>
  <p:tag name="KSO_WM_UNIT_LAYERLEVEL" val="1_1_1"/>
  <p:tag name="KSO_WM_TAG_VERSION" val="3.0"/>
  <p:tag name="KSO_WM_UNIT_TYPE" val="o_h_i"/>
  <p:tag name="KSO_WM_UNIT_INDEX" val="1_3_3"/>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1_4"/>
  <p:tag name="KSO_WM_TEMPLATE_CATEGORY" val="diagram"/>
  <p:tag name="KSO_WM_TEMPLATE_INDEX" val="20231107"/>
  <p:tag name="KSO_WM_UNIT_LAYERLEVEL" val="1_1_1"/>
  <p:tag name="KSO_WM_TAG_VERSION" val="3.0"/>
  <p:tag name="KSO_WM_BEAUTIFY_FLAG" val="#wm#"/>
  <p:tag name="KSO_WM_UNIT_TYPE" val="o_h_i"/>
  <p:tag name="KSO_WM_UNIT_INDEX" val="1_1_4"/>
  <p:tag name="KSO_WM_DIAGRAM_VERSION" val="3"/>
  <p:tag name="KSO_WM_DIAGRAM_COLOR_TRICK" val="1"/>
  <p:tag name="KSO_WM_DIAGRAM_COLOR_TEXT_CAN_REMOVE" val="n"/>
  <p:tag name="KSO_WM_UNIT_SUBTYPE" val="d"/>
  <p:tag name="KSO_WM_UNI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
</p:tagLst>
</file>

<file path=ppt/tags/tag3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3"/>
  <p:tag name="KSO_WM_TEMPLATE_CATEGORY" val="diagram"/>
  <p:tag name="KSO_WM_TEMPLATE_INDEX" val="20231107"/>
  <p:tag name="KSO_WM_UNIT_LAYERLEVEL" val="1_1_1"/>
  <p:tag name="KSO_WM_TAG_VERSION" val="3.0"/>
  <p:tag name="KSO_WM_UNIT_TYPE" val="o_h_i"/>
  <p:tag name="KSO_WM_UNIT_INDEX" val="1_1_3"/>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1"/>
  <p:tag name="KSO_WM_TEMPLATE_CATEGORY" val="diagram"/>
  <p:tag name="KSO_WM_TEMPLATE_INDEX" val="20231107"/>
  <p:tag name="KSO_WM_UNIT_LAYERLEVEL" val="1_1_1"/>
  <p:tag name="KSO_WM_TAG_VERSION" val="3.0"/>
  <p:tag name="KSO_WM_UNIT_TYPE" val="o_h_i"/>
  <p:tag name="KSO_WM_UNIT_INDEX" val="1_1_1"/>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2"/>
  <p:tag name="KSO_WM_TEMPLATE_CATEGORY" val="diagram"/>
  <p:tag name="KSO_WM_TEMPLATE_INDEX" val="20231107"/>
  <p:tag name="KSO_WM_UNIT_LAYERLEVEL" val="1_1_1"/>
  <p:tag name="KSO_WM_TAG_VERSION" val="3.0"/>
  <p:tag name="KSO_WM_UNIT_TYPE" val="o_h_i"/>
  <p:tag name="KSO_WM_UNIT_INDEX" val="1_2_2"/>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2"/>
  <p:tag name="KSO_WM_TEMPLATE_CATEGORY" val="diagram"/>
  <p:tag name="KSO_WM_TEMPLATE_INDEX" val="20231107"/>
  <p:tag name="KSO_WM_UNIT_LAYERLEVEL" val="1_1_1"/>
  <p:tag name="KSO_WM_TAG_VERSION" val="3.0"/>
  <p:tag name="KSO_WM_UNIT_TYPE" val="o_h_i"/>
  <p:tag name="KSO_WM_UNIT_INDEX" val="1_3_2"/>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5"/>
  <p:tag name="KSO_WM_TEMPLATE_CATEGORY" val="diagram"/>
  <p:tag name="KSO_WM_TEMPLATE_INDEX" val="20231107"/>
  <p:tag name="KSO_WM_UNIT_LAYERLEVEL" val="1_1_1"/>
  <p:tag name="KSO_WM_TAG_VERSION" val="3.0"/>
  <p:tag name="KSO_WM_UNIT_TYPE" val="o_h_i"/>
  <p:tag name="KSO_WM_UNIT_INDEX" val="1_1_5"/>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gradient&quot;:[{&quot;brightness&quot;:-0.20000000298023224,&quot;colorType&quot;:1,&quot;foreColorIndex&quot;:5,&quot;pos&quot;:0.30000001192092896,&quot;transparency&quot;:0},{&quot;brightness&quot;:-0.05000000074505806,&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5"/>
  <p:tag name="KSO_WM_TEMPLATE_CATEGORY" val="diagram"/>
  <p:tag name="KSO_WM_TEMPLATE_INDEX" val="20231107"/>
  <p:tag name="KSO_WM_UNIT_LAYERLEVEL" val="1_1_1"/>
  <p:tag name="KSO_WM_TAG_VERSION" val="3.0"/>
  <p:tag name="KSO_WM_UNIT_TYPE" val="o_h_i"/>
  <p:tag name="KSO_WM_UNIT_INDEX" val="1_2_5"/>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gradient&quot;:[{&quot;brightness&quot;:-0.20000000298023224,&quot;colorType&quot;:1,&quot;foreColorIndex&quot;:5,&quot;pos&quot;:0.30000001192092896,&quot;transparency&quot;:0},{&quot;brightness&quot;:-0.05000000074505806,&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1"/>
  <p:tag name="KSO_WM_TEMPLATE_CATEGORY" val="diagram"/>
  <p:tag name="KSO_WM_TEMPLATE_INDEX" val="20231107"/>
  <p:tag name="KSO_WM_UNIT_LAYERLEVEL" val="1_1_1"/>
  <p:tag name="KSO_WM_TAG_VERSION" val="3.0"/>
  <p:tag name="KSO_WM_UNIT_TYPE" val="o_h_i"/>
  <p:tag name="KSO_WM_UNIT_INDEX" val="1_2_1"/>
  <p:tag name="KSO_WM_DIAGRAM_VERSION" val="3"/>
  <p:tag name="KSO_WM_DIAGRAM_COLOR_TRICK" val="1"/>
  <p:tag name="KSO_WM_DIAGRAM_COLOR_TEXT_CAN_REMOVE" val="n"/>
  <p:tag name="KSO_WM_UNI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gradient&quot;:[{&quot;brightness&quot;:0.05000000074505806,&quot;colorType&quot;:1,&quot;foreColorIndex&quot;:5,&quot;pos&quot;:0.25,&quot;transparency&quot;:0},{&quot;brightness&quot;:0.10000000149011612,&quot;colorType&quot;:1,&quot;foreColorIndex&quot;:5,&quot;pos&quot;:0.89999997615814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3_1"/>
  <p:tag name="KSO_WM_TEMPLATE_CATEGORY" val="diagram"/>
  <p:tag name="KSO_WM_TEMPLATE_INDEX" val="20231107"/>
  <p:tag name="KSO_WM_UNIT_LAYERLEVEL" val="1_1_1"/>
  <p:tag name="KSO_WM_TAG_VERSION" val="3.0"/>
  <p:tag name="KSO_WM_BEAUTIFY_FLAG" val="#wm#"/>
  <p:tag name="KSO_WM_UNIT_TYPE" val="o_h_i"/>
  <p:tag name="KSO_WM_UNIT_INDEX" val="1_3_1"/>
  <p:tag name="KSO_WM_DIAGRAM_VERSION" val="3"/>
  <p:tag name="KSO_WM_DIAGRAM_COLOR_TRICK" val="1"/>
  <p:tag name="KSO_WM_DIAGRAM_COLOR_TEXT_CAN_REMOVE" val="n"/>
  <p:tag name="KSO_WM_UNIT_SUBTYPE" val="d"/>
  <p:tag name="KSO_WM_UNI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231107_2*o_h_i*1_2_3"/>
  <p:tag name="KSO_WM_TEMPLATE_CATEGORY" val="diagram"/>
  <p:tag name="KSO_WM_TEMPLATE_INDEX" val="20231107"/>
  <p:tag name="KSO_WM_UNIT_LAYERLEVEL" val="1_1_1"/>
  <p:tag name="KSO_WM_TAG_VERSION" val="3.0"/>
  <p:tag name="KSO_WM_BEAUTIFY_FLAG" val="#wm#"/>
  <p:tag name="KSO_WM_UNIT_TYPE" val="o_h_i"/>
  <p:tag name="KSO_WM_UNIT_INDEX" val="1_2_3"/>
  <p:tag name="KSO_WM_DIAGRAM_VERSION" val="3"/>
  <p:tag name="KSO_WM_DIAGRAM_COLOR_TRICK" val="1"/>
  <p:tag name="KSO_WM_DIAGRAM_COLOR_TEXT_CAN_REMOVE" val="n"/>
  <p:tag name="KSO_WM_UNIT_SUBTYPE" val="d"/>
  <p:tag name="KSO_WM_UNI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gradient&quot;:[{&quot;brightness&quot;:0.5,&quot;colorType&quot;:1,&quot;foreColorIndex&quot;:5,&quot;pos&quot;:0,&quot;transparency&quot;:0},{&quot;brightness&quot;:0.30000001192092896,&quot;colorType&quot;:1,&quot;foreColorIndex&quot;:5,&quot;pos&quot;:0.69999998807907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
  <p:tag name="KSO_WM_DIAGRAM_USE_COLOR_VALUE" val="{&quot;color_scheme&quot;:1,&quot;color_type&quot;:1,&quot;theme_color_indexes&quot;:[]}"/>
</p:tagLst>
</file>

<file path=ppt/tags/tag3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1_1"/>
  <p:tag name="KSO_WM_UNIT_ID" val="diagram20231107_2*o_h_a*1_1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UNIT_PRESET_TEXT" val="添加标题"/>
  <p:tag name="KSO_WM_UNIT_TEX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1_1"/>
  <p:tag name="KSO_WM_UNIT_ID" val="diagram20231107_2*o_h_f*1_1_1"/>
  <p:tag name="KSO_WM_TEMPLATE_CATEGORY" val="diagram"/>
  <p:tag name="KSO_WM_TEMPLATE_INDEX" val="20231107"/>
  <p:tag name="KSO_WM_UNIT_LAYERLEVEL" val="1_1_1"/>
  <p:tag name="KSO_WM_TAG_VERSION" val="3.0"/>
  <p:tag name="KSO_WM_BEAUTIFY_FLAG" val="#wm#"/>
  <p:tag name="KSO_WM_DIAGRAM_VERSION" val="3"/>
  <p:tag name="KSO_WM_DIAGRAM_COLOR_TRICK" val="1"/>
  <p:tag name="KSO_WM_DIAGRAM_COLOR_TEXT_CAN_REMOVE" val="n"/>
  <p:tag name="KSO_WM_UNIT_VALUE" val="58"/>
  <p:tag name="KSO_WM_UNIT_PRESET_TEXT" val="此处输入你的智能图形项正文，文字是您思想的提炼"/>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8.xml><?xml version="1.0" encoding="utf-8"?>
<p:tagLst xmlns:p="http://schemas.openxmlformats.org/presentationml/2006/main">
  <p:tag name="KSO_WM_UNIT_ISCONTENTSTITLE" val="0"/>
  <p:tag name="KSO_WM_UNIT_ISNUMDGMTITLE" val="0"/>
  <p:tag name="KSO_WM_UNIT_NOCLEAR" val="0"/>
  <p:tag name="KSO_WM_UNIT_VALUE" val="21"/>
  <p:tag name="KSO_WM_UNIT_HIGHLIGHT" val="0"/>
  <p:tag name="KSO_WM_UNIT_COMPATIBLE" val="0"/>
  <p:tag name="KSO_WM_UNIT_DIAGRAM_ISNUMVISUAL" val="0"/>
  <p:tag name="KSO_WM_UNIT_DIAGRAM_ISREFERUNIT" val="0"/>
  <p:tag name="KSO_WM_UNIT_TYPE" val="o_h_a"/>
  <p:tag name="KSO_WM_UNIT_INDEX" val="1_2_1"/>
  <p:tag name="KSO_WM_UNIT_ID" val="diagram20231107_2*o_h_a*1_2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UNIT_PRESET_TEXT" val="添加标题"/>
  <p:tag name="KSO_WM_UNIT_TEX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2_1"/>
  <p:tag name="KSO_WM_UNIT_ID" val="diagram20231107_2*o_h_f*1_2_1"/>
  <p:tag name="KSO_WM_TEMPLATE_CATEGORY" val="diagram"/>
  <p:tag name="KSO_WM_TEMPLATE_INDEX" val="20231107"/>
  <p:tag name="KSO_WM_UNIT_LAYERLEVEL" val="1_1_1"/>
  <p:tag name="KSO_WM_TAG_VERSION" val="3.0"/>
  <p:tag name="KSO_WM_BEAUTIFY_FLAG" val="#wm#"/>
  <p:tag name="KSO_WM_DIAGRAM_VERSION" val="3"/>
  <p:tag name="KSO_WM_DIAGRAM_COLOR_TRICK" val="1"/>
  <p:tag name="KSO_WM_DIAGRAM_COLOR_TEXT_CAN_REMOVE" val="n"/>
  <p:tag name="KSO_WM_UNIT_VALUE" val="58"/>
  <p:tag name="KSO_WM_UNIT_PRESET_TEXT" val="此处输入你的智能图形项正文，文字是您思想的提炼"/>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1_3_1"/>
  <p:tag name="KSO_WM_UNIT_ID" val="diagram20231107_2*o_h_a*1_3_1"/>
  <p:tag name="KSO_WM_TEMPLATE_CATEGORY" val="diagram"/>
  <p:tag name="KSO_WM_TEMPLATE_INDEX" val="20231107"/>
  <p:tag name="KSO_WM_UNIT_LAYERLEVEL" val="1_1_1"/>
  <p:tag name="KSO_WM_TAG_VERSION" val="3.0"/>
  <p:tag name="KSO_WM_BEAUTIFY_FLAG" val="#wm#"/>
  <p:tag name="KSO_WM_DIAGRAM_GROUP_CODE" val="o1-1"/>
  <p:tag name="KSO_WM_DIAGRAM_VERSION" val="3"/>
  <p:tag name="KSO_WM_DIAGRAM_COLOR_TRICK" val="1"/>
  <p:tag name="KSO_WM_DIAGRAM_COLOR_TEXT_CAN_REMOVE" val="n"/>
  <p:tag name="KSO_WM_UNIT_PRESET_TEXT" val="添加标题"/>
  <p:tag name="KSO_WM_UNIT_TEXT_FILL_FORE_SCHEMECOLOR_INDEX" val="5"/>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3_1"/>
  <p:tag name="KSO_WM_UNIT_ID" val="diagram20231107_2*o_h_f*1_3_1"/>
  <p:tag name="KSO_WM_TEMPLATE_CATEGORY" val="diagram"/>
  <p:tag name="KSO_WM_TEMPLATE_INDEX" val="20231107"/>
  <p:tag name="KSO_WM_UNIT_LAYERLEVEL" val="1_1_1"/>
  <p:tag name="KSO_WM_TAG_VERSION" val="3.0"/>
  <p:tag name="KSO_WM_BEAUTIFY_FLAG" val="#wm#"/>
  <p:tag name="KSO_WM_DIAGRAM_VERSION" val="3"/>
  <p:tag name="KSO_WM_DIAGRAM_COLOR_TRICK" val="1"/>
  <p:tag name="KSO_WM_DIAGRAM_COLOR_TEXT_CAN_REMOVE" val="n"/>
  <p:tag name="KSO_WM_UNIT_VALUE" val="58"/>
  <p:tag name="KSO_WM_UNIT_PRESET_TEXT" val="此处输入你的智能图形项正文，文字是您思想的提炼"/>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1_2"/>
  <p:tag name="KSO_WM_TEMPLATE_CATEGORY" val="diagram"/>
  <p:tag name="KSO_WM_TEMPLATE_INDEX" val="20231107"/>
  <p:tag name="KSO_WM_UNIT_LAYERLEVEL" val="1_1_1"/>
  <p:tag name="KSO_WM_TAG_VERSION" val="3.0"/>
  <p:tag name="KSO_WM_UNIT_TYPE" val="o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2_4"/>
  <p:tag name="KSO_WM_TEMPLATE_CATEGORY" val="diagram"/>
  <p:tag name="KSO_WM_TEMPLATE_INDEX" val="20231107"/>
  <p:tag name="KSO_WM_UNIT_LAYERLEVEL" val="1_1_1"/>
  <p:tag name="KSO_WM_TAG_VERSION" val="3.0"/>
  <p:tag name="KSO_WM_UNIT_TYPE" val="o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o1-1"/>
  <p:tag name="KSO_WM_UNIT_ID" val="diagram20231107_2*o_h_i*1_3_4"/>
  <p:tag name="KSO_WM_TEMPLATE_CATEGORY" val="diagram"/>
  <p:tag name="KSO_WM_TEMPLATE_INDEX" val="20231107"/>
  <p:tag name="KSO_WM_UNIT_LAYERLEVEL" val="1_1_1"/>
  <p:tag name="KSO_WM_TAG_VERSION" val="3.0"/>
  <p:tag name="KSO_WM_UNIT_TYPE" val="o_h_i"/>
  <p:tag name="KSO_WM_UNIT_INDEX" val="1_3_4"/>
  <p:tag name="KSO_WM_DIAGRAM_VERSION" val="3"/>
  <p:tag name="KSO_WM_DIAGRAM_COLOR_TRICK" val="1"/>
  <p:tag name="KSO_WM_DIAGRAM_COLOR_TEXT_CAN_REMOVE" val="n"/>
  <p:tag name="KSO_WM_DIAGRAM_MAX_ITEMCNT" val="6"/>
  <p:tag name="KSO_WM_DIAGRAM_MIN_ITEMCNT" val="2"/>
  <p:tag name="KSO_WM_DIAGRAM_VIRTUALLY_FRAME" val="{&quot;height&quot;:336.57940673828125,&quot;left&quot;:16.202952755905518,&quot;top&quot;:67.24317549554947,&quot;width&quot;:689.994376182255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7"/>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7"/>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gradient&quot;:[{&quot;brightness&quot;:0.6000000238418579,&quot;colorType&quot;:1,&quot;foreColorIndex&quot;:5,&quot;pos&quot;:1,&quot;transparency&quot;:0},{&quot;brightness&quot;:0.4000000059604645,&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1"/>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gradient&quot;:[{&quot;brightness&quot;:0.800000011920929,&quot;colorType&quot;:1,&quot;foreColorIndex&quot;:5,&quot;pos&quot;:1,&quot;transparency&quot;:0},{&quot;brightness&quot;:0.6000000238418579,&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6"/>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6"/>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4000000059604645,&quot;colorType&quot;:1,&quot;foreColorIndex&quot;:5,&quot;pos&quot;:0,&quot;transparency&quot;:0},{&quot;brightness&quot;:0.4000000059604645,&quot;colorType&quot;:1,&quot;foreColorIndex&quot;:5,&quot;pos&quot;:1,&quot;transparency&quot;:0},{&quot;brightness&quot;:0,&quot;colorType&quot;:1,&quot;foreColorIndex&quot;:5,&quot;pos&quot;:0.4600000083446502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2_1"/>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UNIT_LINE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8"/>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8"/>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4000000059604645,&quot;colorType&quot;:1,&quot;foreColorIndex&quot;:5,&quot;pos&quot;:0,&quot;transparency&quot;:0},{&quot;brightness&quot;:0,&quot;colorType&quot;:1,&quot;foreColorIndex&quot;:14,&quot;pos&quot;:1,&quot;transparency&quot;:0}],&quot;type&quot;:3},&quot;glow&quot;:{&quot;colorType&quot;:0},&quot;line&quot;:{&quot;gradient&quot;:[{&quot;brightness&quot;:0,&quot;colorType&quot;:1,&quot;foreColorIndex&quot;:14,&quot;pos&quot;:0.5400000214576721,&quot;transparency&quot;:0},{&quot;brightness&quot;:-0.25,&quot;colorType&quot;:1,&quot;foreColorIndex&quot;:5,&quot;pos&quot;:1,&quot;transparency&quot;:0}],&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5"/>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5"/>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4000000059604645,&quot;colorType&quot;:1,&quot;foreColorIndex&quot;:5,&quot;pos&quot;:0,&quot;transparency&quot;:0},{&quot;brightness&quot;:0,&quot;colorType&quot;:2,&quot;pos&quot;:0.9800000190734863,&quot;rgb&quot;:&quot;#f2f2f2&quot;,&quot;transparency&quot;:1},{&quot;brightness&quot;:0.6000000238418579,&quot;colorType&quot;:1,&quot;foreColorIndex&quot;:5,&quot;pos&quot;:0.4799999892711639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5*n_h_h_i*1_2_1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1_1"/>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5*n_h_h_i*1_2_3_2"/>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3_2"/>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5*n_h_h_i*1_2_2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2_1"/>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5*n_h_h_i*1_2_6_2"/>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6_2"/>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5*n_h_h_i*1_2_4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n1-1"/>
  <p:tag name="KSO_WM_UNIT_TYPE" val="n_h_h_i"/>
  <p:tag name="KSO_WM_UNIT_INDEX" val="1_2_4_1"/>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2_5*n_h_h_i*1_2_5_2"/>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i"/>
  <p:tag name="KSO_WM_UNIT_INDEX" val="1_2_5_2"/>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6_1"/>
  <p:tag name="KSO_WM_UNIT_ID" val="diagram20231082_5*n_h_h_a*1_2_6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添加项标题"/>
  <p:tag name="KSO_WM_UNIT_TEX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11"/>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1"/>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gradient&quot;:[{&quot;brightness&quot;:0.800000011920929,&quot;colorType&quot;:1,&quot;foreColorIndex&quot;:5,&quot;pos&quot;:1,&quot;transparency&quot;:0},{&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082_5*n_h_h_a*1_2_5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添加项标题"/>
  <p:tag name="KSO_WM_UNIT_TEX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082_5*n_h_h_a*1_2_4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VALUE" val="18"/>
  <p:tag name="KSO_WM_UNIT_PRESET_TEXT" val="添加项标题"/>
  <p:tag name="KSO_WM_UNIT_TEX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82_5*n_h_h_a*1_2_1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添加项标题"/>
  <p:tag name="KSO_WM_UNIT_TEX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82_5*n_h_h_a*1_2_2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添加项标题"/>
  <p:tag name="KSO_WM_UNIT_TEX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82_5*n_h_h_a*1_2_3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PRESET_TEXT" val="添加项标题"/>
  <p:tag name="KSO_WM_UNIT_TEX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h_x*1_2_3_1"/>
  <p:tag name="KSO_WM_TEMPLATE_CATEGORY" val="diagram"/>
  <p:tag name="KSO_WM_TEMPLATE_INDEX" val="2023108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x"/>
  <p:tag name="KSO_WM_UNIT_INDEX" val="1_2_3_1"/>
  <p:tag name="KSO_WM_UNIT_VALUE" val="65*63"/>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1,&quot;foreColorIndex&quot;:14,&quot;pos&quot;:0,&quot;transparency&quot;:0},{&quot;brightness&quot;:0,&quot;colorType&quot;:1,&quot;foreColorIndex&quot;:14,&quot;pos&quot;:0.800000011920929,&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h_x*1_2_4_1"/>
  <p:tag name="KSO_WM_TEMPLATE_CATEGORY" val="diagram"/>
  <p:tag name="KSO_WM_TEMPLATE_INDEX" val="20231082"/>
  <p:tag name="KSO_WM_UNIT_LAYERLEVEL" val="1_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n1-1"/>
  <p:tag name="KSO_WM_UNIT_TYPE" val="n_h_h_x"/>
  <p:tag name="KSO_WM_UNIT_INDEX" val="1_2_4_1"/>
  <p:tag name="KSO_WM_UNIT_VALUE" val="62*60"/>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h_x*1_2_1_2"/>
  <p:tag name="KSO_WM_TEMPLATE_CATEGORY" val="diagram"/>
  <p:tag name="KSO_WM_TEMPLATE_INDEX" val="2023108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x"/>
  <p:tag name="KSO_WM_UNIT_INDEX" val="1_2_1_2"/>
  <p:tag name="KSO_WM_UNIT_VALUE" val="66*66"/>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1,&quot;foreColorIndex&quot;:14,&quot;pos&quot;:0,&quot;transparency&quot;:0},{&quot;brightness&quot;:0,&quot;colorType&quot;:1,&quot;foreColorIndex&quot;:14,&quot;pos&quot;:0.800000011920929,&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h_x*1_2_5_1"/>
  <p:tag name="KSO_WM_TEMPLATE_CATEGORY" val="diagram"/>
  <p:tag name="KSO_WM_TEMPLATE_INDEX" val="2023108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x"/>
  <p:tag name="KSO_WM_UNIT_INDEX" val="1_2_5_1"/>
  <p:tag name="KSO_WM_UNIT_VALUE" val="60*58"/>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h_x*1_2_6_1"/>
  <p:tag name="KSO_WM_TEMPLATE_CATEGORY" val="diagram"/>
  <p:tag name="KSO_WM_TEMPLATE_INDEX" val="2023108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x"/>
  <p:tag name="KSO_WM_UNIT_INDEX" val="1_2_6_1"/>
  <p:tag name="KSO_WM_UNIT_VALUE" val="70*68"/>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h_x*1_2_2_2"/>
  <p:tag name="KSO_WM_TEMPLATE_CATEGORY" val="diagram"/>
  <p:tag name="KSO_WM_TEMPLATE_INDEX" val="20231082"/>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x"/>
  <p:tag name="KSO_WM_UNIT_INDEX" val="1_2_2_2"/>
  <p:tag name="KSO_WM_UNIT_VALUE" val="58*56"/>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2"/>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8999999761581421,&quot;colorType&quot;:1,&quot;foreColorIndex&quot;:5,&quot;pos&quot;:0,&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3"/>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9"/>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9"/>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10000000149011612,&quot;colorType&quot;:1,&quot;foreColorIndex&quot;:5,&quot;pos&quot;:0.3799999952316284,&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4"/>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4"/>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10000000149011612,&quot;colorType&quot;:1,&quot;foreColorIndex&quot;:5,&quot;pos&quot;:0.20000000298023224,&quot;transparency&quot;:0},{&quot;brightness&quot;:0,&quot;colorType&quot;:1,&quot;foreColorIndex&quot;:5,&quot;pos&quot;:0.699999988079071,&quot;transparency&quot;:0}],&quot;type&quot;:3},&quot;glow&quot;:{&quot;colorType&quot;:0},&quot;line&quot;:{&quot;gradient&quot;:[{&quot;brightness&quot;:0,&quot;colorType&quot;:2,&quot;pos&quot;:0.5400000214576721,&quot;rgb&quot;:&quot;#ffffff&quot;,&quot;transparency&quot;:1},{&quot;brightness&quot;:0,&quot;colorType&quot;:2,&quot;pos&quot;:0,&quot;rgb&quot;:&quot;#ffffff&quot;,&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2_5*n_h_i*1_1_10"/>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0"/>
  <p:tag name="KSO_WM_UNIT_FILL_FORE_SCHEMECOLOR_INDEX" val="5"/>
  <p:tag name="KSO_WM_DIAGRAM_MAX_ITEMCNT" val="6"/>
  <p:tag name="KSO_WM_DIAGRAM_MIN_ITEMCNT" val="2"/>
  <p:tag name="KSO_WM_DIAGRAM_VIRTUALLY_FRAME" val="{&quot;height&quot;:369.2000122070312,&quot;left&quot;:-76.72987578624816,&quot;top&quot;:42.995072636641865,&quot;width&quot;:824.0499877929688}"/>
  <p:tag name="KSO_WM_DIAGRAM_COLOR_MATCH_VALUE" val="{&quot;shape&quot;:{&quot;fill&quot;:{&quot;gradient&quot;:[{&quot;brightness&quot;:0.10000000149011612,&quot;colorType&quot;:1,&quot;foreColorIndex&quot;:5,&quot;pos&quot;:0,&quot;transparency&quot;:0},{&quot;brightness&quot;:0,&quot;colorType&quot;:1,&quot;foreColorIndex&quot;:5,&quot;pos&quot;:0.699999988079071,&quot;transparency&quot;:0}],&quot;type&quot;:3},&quot;glow&quot;:{&quot;colorType&quot;:0},&quot;line&quot;:{&quot;gradient&quot;:[{&quot;brightness&quot;:0,&quot;colorType&quot;:2,&quot;pos&quot;:0.5400000214576721,&quot;rgb&quot;:&quot;#ffffff&quot;,&quot;transparency&quot;:1},{&quot;brightness&quot;:0,&quot;colorType&quot;:2,&quot;pos&quot;:0,&quot;rgb&quot;:&quot;#ffffff&quot;,&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50_4*l_h_i*1_1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50_4*l_h_i*1_2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50_4*l_h_i*1_1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50_4*l_h_i*1_2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50_4*l_h_i*1_3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50_4*l_h_i*1_4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50_4*l_h_i*1_3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50_4*l_h_i*1_4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350_4*l_h_i*1_5_2"/>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type&quot;:0},&quot;glow&quot;:{&quot;colorType&quot;:0},&quot;line&quot;:{&quot;solidLine&quot;:{&quot;brightness&quot;:0,&quot;colorType&quot;:1,&quot;foreColorIndex&quot;:9,&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1350_4*l_h_i*1_5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SUBTYPE" val="d"/>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350_4*l_h_f*1_5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1_1"/>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4000000059604645,&quot;colorType&quot;:1,&quot;foreColorIndex&quot;:5,&quot;pos&quot;:0.03999999910593033,&quot;transparency&quot;:0},{&quot;brightness&quot;:-0.019999999552965164,&quot;colorType&quot;:1,&quot;foreColorIndex&quot;:14,&quot;pos&quot;:0.44999998807907104,&quot;transparency&quot;:0.25},{&quot;brightness&quot;:0.4000000059604645,&quot;colorType&quot;:1,&quot;foreColorIndex&quot;:5,&quot;pos&quot;:1,&quot;transparency&quot;:0}],&quot;type&quot;:3},&quot;glow&quot;:{&quot;colorType&quot;:0},&quot;line&quot;:{&quot;gradient&quot;:[{&quot;brightness&quot;:0,&quot;colorType&quot;:1,&quot;foreColorIndex&quot;:5,&quot;pos&quot;:0,&quot;transparency&quot;:1},{&quot;brightness&quot;:0,&quot;colorType&quot;:1,&quot;foreColorIndex&quot;:5,&quot;pos&quot;:0.7300000190734863,&quot;transparency&quot;:0.5},{&quot;brightness&quot;:0,&quot;colorType&quot;:1,&quot;foreColorIndex&quot;:5,&quot;pos&quot;:1,&quot;transparency&quot;:0.6000000238418579},{&quot;brightness&quot;:0,&quot;colorType&quot;:1,&quot;foreColorIndex&quot;:5,&quot;pos&quot;:0.5699999928474426,&quot;transparency&quot;:0.800000011920929},{&quot;brightness&quot;:0,&quot;colorType&quot;:1,&quot;foreColorIndex&quot;:5,&quot;pos&quot;:0.4399999976158142,&quot;transparency&quot;:1}],&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50_4*l_h_f*1_4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50_4*l_h_f*1_3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VALUE" val="42"/>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50_4*l_h_f*1_2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50_4*l_h_f*1_1_1"/>
  <p:tag name="KSO_WM_TEMPLATE_CATEGORY" val="diagram"/>
  <p:tag name="KSO_WM_TEMPLATE_INDEX" val="20231350"/>
  <p:tag name="KSO_WM_UNIT_LAYERLEVEL" val="1_1_1"/>
  <p:tag name="KSO_WM_TAG_VERSION" val="3.0"/>
  <p:tag name="KSO_WM_BEAUTIFY_FLAG" val="#wm#"/>
  <p:tag name="KSO_WM_DIAGRAM_VERSION" val="3"/>
  <p:tag name="KSO_WM_DIAGRAM_COLOR_TEXT_CAN_REMOVE" val="n"/>
  <p:tag name="KSO_WM_UNIT_PRESET_TEXT" val="单击此处输入你的正文，文字是您思想的提炼，为了最终演示发布的良好效果，请尽量言简意赅的阐述观点"/>
  <p:tag name="KSO_WM_DIAGRAM_MAX_ITEMCNT" val="6"/>
  <p:tag name="KSO_WM_DIAGRAM_MIN_ITEMCNT" val="2"/>
  <p:tag name="KSO_WM_DIAGRAM_VIRTUALLY_FRAME" val="{&quot;height&quot;:338.70001220703125,&quot;left&quot;:-88.29598425196855,&quot;top&quot;:50.83526948703557,&quot;width&quot;:816.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136_1*l_h_i*1_2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23.9,&quot;left&quot;:-3.5070411405788944,&quot;top&quot;:99.04236220472437,&quot;width&quot;:775.2499877929688}"/>
  <p:tag name="KSO_WM_DIAGRAM_COLOR_MATCH_VALUE" val="{&quot;shape&quot;:{&quot;fill&quot;:{&quot;gradient&quot;:[{&quot;brightness&quot;:0.800000011920929,&quot;colorType&quot;:1,&quot;foreColorIndex&quot;:5,&quot;pos&quot;:0.30000001192092896,&quot;transparency&quot;:0.30000001192092896},{&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136_1*l_h_i*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23.9,&quot;left&quot;:-3.5070411405788944,&quot;top&quot;:99.04236220472437,&quot;width&quot;:775.2499877929688}"/>
  <p:tag name="KSO_WM_DIAGRAM_COLOR_MATCH_VALUE" val="{&quot;shape&quot;:{&quot;fill&quot;:{&quot;gradient&quot;:[{&quot;brightness&quot;:0.800000011920929,&quot;colorType&quot;:1,&quot;foreColorIndex&quot;:5,&quot;pos&quot;:0.30000001192092896,&quot;transparency&quot;:0.30000001192092896},{&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136_1*l_h_i*1_1_2"/>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23.9,&quot;left&quot;:-3.5070411405788944,&quot;top&quot;:99.04236220472437,&quot;width&quot;:775.24998779296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7_2*n_h_i*1_1_7"/>
  <p:tag name="KSO_WM_TEMPLATE_CATEGORY" val="diagram"/>
  <p:tag name="KSO_WM_TEMPLATE_INDEX" val="20231087"/>
  <p:tag name="KSO_WM_UNIT_LAYERLEVEL" val="1_1_1"/>
  <p:tag name="KSO_WM_TAG_VERSION" val="3.0"/>
  <p:tag name="KSO_WM_DIAGRAM_GROUP_CODE" val="n1-1"/>
  <p:tag name="KSO_WM_UNIT_TYPE" val="n_h_i"/>
  <p:tag name="KSO_WM_UNIT_INDEX" val="1_1_7"/>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type&quot;:0},&quot;glow&quot;:{&quot;colorType&quot;:0},&quot;line&quot;:{&quot;gradient&quot;:[{&quot;brightness&quot;:0.949999988079071,&quot;colorType&quot;:1,&quot;foreColorIndex&quot;:5,&quot;pos&quot;:1,&quot;transparency&quot;:0},{&quot;brightness&quot;:0.75,&quot;colorType&quot;:1,&quot;foreColorIndex&quot;:5,&quot;pos&quot;:0.2800000011920929,&quot;transparency&quot;:0},{&quot;brightness&quot;:0.75,&quot;colorType&quot;:1,&quot;foreColorIndex&quot;:5,&quot;pos&quot;:0.20000000298023224,&quot;transparency&quot;:0},{&quot;brightness&quot;:0.699999988079071,&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50.xml><?xml version="1.0" encoding="utf-8"?>
<p:tagLst xmlns:p="http://schemas.openxmlformats.org/presentationml/2006/main">
  <p:tag name="KSO_WM_UNIT_VALUE" val="640*103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136_1*l_h_d*1_2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23.9,&quot;left&quot;:-3.5070411405788944,&quot;top&quot;:99.04236220472437,&quot;width&quot;:775.249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45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136_1*l_h_a*1_2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23.9,&quot;left&quot;:-3.5070411405788944,&quot;top&quot;:99.04236220472437,&quot;width&quot;:775.2499877929688}"/>
  <p:tag name="KSO_WM_DIAGRAM_COLOR_MATCH_VALUE" val="{&quot;shape&quot;:{&quot;fill&quot;:{&quot;gradient&quot;:[{&quot;brightness&quot;:0,&quot;colorType&quot;:1,&quot;foreColorIndex&quot;:5,&quot;pos&quot;:0.30000001192092896,&quot;transparency&quot;:0.10000000149011612},{&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PRESET_TEXT" val="添加标题内容"/>
  <p:tag name="KSO_WM_DIAGRAM_USE_COLOR_VALUE" val="{&quot;color_scheme&quot;:1,&quot;color_type&quot;:1,&quot;theme_color_indexes&quot;:[]}"/>
</p:tagLst>
</file>

<file path=ppt/tags/tag452.xml><?xml version="1.0" encoding="utf-8"?>
<p:tagLst xmlns:p="http://schemas.openxmlformats.org/presentationml/2006/main">
  <p:tag name="KSO_WM_UNIT_SUBTYPE" val="a"/>
  <p:tag name="KSO_WM_UNIT_NOCLEAR" val="0"/>
  <p:tag name="KSO_WM_UNIT_VALUE" val="10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36_1*l_h_f*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23.9,&quot;left&quot;:-3.5070411405788944,&quot;top&quot;:99.04236220472437,&quot;width&quot;:775.2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PRESET_TEXT" val="单击此处输入你的项正文文字是您思想的提炼请尽量言简意赅的阐述观点,根据需要可酌情增减文字"/>
  <p:tag name="KSO_WM_DIAGRAM_USE_COLOR_VALUE" val="{&quot;color_scheme&quot;:1,&quot;color_type&quot;:1,&quot;theme_color_indexes&quot;:[]}"/>
</p:tagLst>
</file>

<file path=ppt/tags/tag453.xml><?xml version="1.0" encoding="utf-8"?>
<p:tagLst xmlns:p="http://schemas.openxmlformats.org/presentationml/2006/main">
  <p:tag name="KSO_WM_UNIT_VALUE" val="645*1044"/>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136_1*l_h_d*1_1_1"/>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23.9,&quot;left&quot;:-3.5070411405788944,&quot;top&quot;:99.04236220472437,&quot;width&quot;:775.249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4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136_1*l_h_a*1_1_1"/>
  <p:tag name="KSO_WM_TEMPLATE_CATEGORY" val="diagram"/>
  <p:tag name="KSO_WM_TEMPLATE_INDEX" val="20231136"/>
  <p:tag name="KSO_WM_UNIT_LAYERLEVEL" val="1_1_1"/>
  <p:tag name="KSO_WM_TAG_VERSION" val="3.0"/>
  <p:tag name="KSO_WM_UNIT_VALUE" val="11"/>
  <p:tag name="KSO_WM_DIAGRAM_MAX_ITEMCNT" val="6"/>
  <p:tag name="KSO_WM_DIAGRAM_MIN_ITEMCNT" val="2"/>
  <p:tag name="KSO_WM_DIAGRAM_VIRTUALLY_FRAME" val="{&quot;height&quot;:323.9,&quot;left&quot;:-3.5070411405788944,&quot;top&quot;:99.04236220472437,&quot;width&quot;:775.2499877929688}"/>
  <p:tag name="KSO_WM_DIAGRAM_COLOR_MATCH_VALUE" val="{&quot;shape&quot;:{&quot;fill&quot;:{&quot;gradient&quot;:[{&quot;brightness&quot;:0,&quot;colorType&quot;:1,&quot;foreColorIndex&quot;:5,&quot;pos&quot;:0.30000001192092896,&quot;transparency&quot;:0.10000000149011612},{&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UNIT_PRESET_TEXT" val="添加标题内容"/>
  <p:tag name="KSO_WM_DIAGRAM_USE_COLOR_VALUE" val="{&quot;color_scheme&quot;:1,&quot;color_type&quot;:1,&quot;theme_color_indexes&quot;:[]}"/>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136_1*l_h_i*1_2_2"/>
  <p:tag name="KSO_WM_TEMPLATE_CATEGORY" val="diagram"/>
  <p:tag name="KSO_WM_TEMPLATE_INDEX" val="20231136"/>
  <p:tag name="KSO_WM_UNIT_LAYERLEVEL" val="1_1_1"/>
  <p:tag name="KSO_WM_TAG_VERSION" val="3.0"/>
  <p:tag name="KSO_WM_DIAGRAM_MAX_ITEMCNT" val="6"/>
  <p:tag name="KSO_WM_DIAGRAM_MIN_ITEMCNT" val="2"/>
  <p:tag name="KSO_WM_DIAGRAM_VIRTUALLY_FRAME" val="{&quot;height&quot;:323.9,&quot;left&quot;:-3.5070411405788944,&quot;top&quot;:99.04236220472437,&quot;width&quot;:775.24998779296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1_11"/>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1_11"/>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solid&quot;:{&quot;brightness&quot;:0.800000011920929,&quot;colorType&quot;:1,&quot;foreColorIndex&quot;:5,&quot;transparency&quot;:0.5600000023841858},&quot;type&quot;:1},&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DIAGRAM_VIRTUALLY_FRAME" val="{&quot;height&quot;:221.2,&quot;left&quot;:48.15,&quot;top&quot;:63.25,&quot;width&quot;:617.25}"/>
</p:tagLst>
</file>

<file path=ppt/tags/tag469.xml><?xml version="1.0" encoding="utf-8"?>
<p:tagLst xmlns:p="http://schemas.openxmlformats.org/presentationml/2006/main">
  <p:tag name="KSO_WM_DIAGRAM_VIRTUALLY_FRAME" val="{&quot;height&quot;:221.2,&quot;left&quot;:48.15,&quot;top&quot;:63.25,&quot;width&quot;:617.2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1_12"/>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1_12"/>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20000000298023224,&quot;colorType&quot;:1,&quot;foreColorIndex&quot;:5,&quot;pos&quot;:0,&quot;transparency&quot;:0.4000000059604645},{&quot;brightness&quot;:0.699999988079071,&quot;colorType&quot;:1,&quot;foreColorIndex&quot;:5,&quot;pos&quot;:0.7699999809265137,&quot;transparency&quot;:0.5},{&quot;brightness&quot;:0.3799999952316284,&quot;colorType&quot;:1,&quot;foreColorIndex&quot;:5,&quot;pos&quot;:1,&quot;transparency&quot;:0.5}],&quot;type&quot;:3},&quot;glow&quot;:{&quot;colorType&quot;:0},&quot;line&quot;:{&quot;gradient&quot;:[{&quot;brightness&quot;:0,&quot;colorType&quot;:1,&quot;foreColorIndex&quot;:5,&quot;pos&quot;:0,&quot;transparency&quot;:1},{&quot;brightness&quot;:0,&quot;colorType&quot;:1,&quot;foreColorIndex&quot;:5,&quot;pos&quot;:0.7300000190734863,&quot;transparency&quot;:0.75},{&quot;brightness&quot;:0,&quot;colorType&quot;:1,&quot;foreColorIndex&quot;:5,&quot;pos&quot;:1,&quot;transparency&quot;:0.6000000238418579},{&quot;brightness&quot;:0,&quot;colorType&quot;:1,&quot;foreColorIndex&quot;:5,&quot;pos&quot;:0.5699999928474426,&quot;transparency&quot;:0.800000011920929},{&quot;brightness&quot;:0,&quot;colorType&quot;:1,&quot;foreColorIndex&quot;:5,&quot;pos&quot;:0.4399999976158142,&quot;transparency&quot;:1}],&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70.xml><?xml version="1.0" encoding="utf-8"?>
<p:tagLst xmlns:p="http://schemas.openxmlformats.org/presentationml/2006/main">
  <p:tag name="KSO_WM_DIAGRAM_VIRTUALLY_FRAME" val="{&quot;height&quot;:221.2,&quot;left&quot;:48.15,&quot;top&quot;:63.25,&quot;width&quot;:617.25}"/>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DIAGRAM_VIRTUALLY_FRAME" val="{&quot;height&quot;:187.3,&quot;left&quot;:48.15,&quot;top&quot;:97.15,&quot;width&quot;:617.25}"/>
</p:tagLst>
</file>

<file path=ppt/tags/tag476.xml><?xml version="1.0" encoding="utf-8"?>
<p:tagLst xmlns:p="http://schemas.openxmlformats.org/presentationml/2006/main">
  <p:tag name="KSO_WM_DIAGRAM_VIRTUALLY_FRAME" val="{&quot;height&quot;:187.3,&quot;left&quot;:48.15,&quot;top&quot;:97.15,&quot;width&quot;:617.25}"/>
</p:tagLst>
</file>

<file path=ppt/tags/tag477.xml><?xml version="1.0" encoding="utf-8"?>
<p:tagLst xmlns:p="http://schemas.openxmlformats.org/presentationml/2006/main">
  <p:tag name="KSO_WM_DIAGRAM_VIRTUALLY_FRAME" val="{&quot;height&quot;:187.3,&quot;left&quot;:48.15,&quot;top&quot;:97.15,&quot;width&quot;:617.25}"/>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1_2"/>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type&quot;:0},&quot;glow&quot;:{&quot;colorType&quot;:0},&quot;line&quot;:{&quot;gradient&quot;:[{&quot;brightness&quot;:0,&quot;colorType&quot;:1,&quot;foreColorIndex&quot;:5,&quot;pos&quot;:0,&quot;transparency&quot;:0.949999988079071},{&quot;brightness&quot;:0,&quot;colorType&quot;:1,&quot;foreColorIndex&quot;:5,&quot;pos&quot;:0.6399999856948853,&quot;transparency&quot;:0.75},{&quot;brightness&quot;:0,&quot;colorType&quot;:1,&quot;foreColorIndex&quot;:5,&quot;pos&quot;:1,&quot;transparency&quot;:1},{&quot;brightness&quot;:0,&quot;colorType&quot;:1,&quot;foreColorIndex&quot;:5,&quot;pos&quot;:0.5699999928474426,&quot;transparency&quot;:0.800000011920929},{&quot;brightness&quot;:0,&quot;colorType&quot;:1,&quot;foreColorIndex&quot;:5,&quot;pos&quot;:0.4399999976158142,&quot;transparency&quot;:0.949999988079071}],&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DIAGRAM_VIRTUALLY_FRAME" val="{&quot;height&quot;:187.3,&quot;left&quot;:48.15,&quot;top&quot;:97.15,&quot;width&quot;:617.25}"/>
</p:tagLst>
</file>

<file path=ppt/tags/tag483.xml><?xml version="1.0" encoding="utf-8"?>
<p:tagLst xmlns:p="http://schemas.openxmlformats.org/presentationml/2006/main">
  <p:tag name="KSO_WM_DIAGRAM_VIRTUALLY_FRAME" val="{&quot;height&quot;:187.3,&quot;left&quot;:48.15,&quot;top&quot;:97.15,&quot;width&quot;:617.25}"/>
  <p:tag name="KSO_WM_BEAUTIFY_FLAG" val=""/>
</p:tagLst>
</file>

<file path=ppt/tags/tag484.xml><?xml version="1.0" encoding="utf-8"?>
<p:tagLst xmlns:p="http://schemas.openxmlformats.org/presentationml/2006/main">
  <p:tag name="KSO_WM_DIAGRAM_VIRTUALLY_FRAME" val="{&quot;height&quot;:187.3,&quot;left&quot;:48.15,&quot;top&quot;:97.15,&quot;width&quot;:617.25}"/>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1_3"/>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1_3"/>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800000011920929,&quot;colorType&quot;:1,&quot;foreColorIndex&quot;:5,&quot;pos&quot;:0,&quot;transparency&quot;:0},{&quot;brightness&quot;:0,&quot;colorType&quot;:1,&quot;foreColorIndex&quot;:14,&quot;pos&quot;:0.3700000047683716,&quot;transparency&quot;:0},{&quot;brightness&quot;:0,&quot;colorType&quot;:1,&quot;foreColorIndex&quot;:14,&quot;pos&quot;:0.8100000023841858,&quot;transparency&quot;:1},{&quot;brightness&quot;:0.4000000059604645,&quot;colorType&quot;:1,&quot;foreColorIndex&quot;:5,&quot;pos&quot;:1,&quot;transparency&quot;:0}],&quot;type&quot;:3},&quot;glow&quot;:{&quot;colorType&quot;:0},&quot;line&quot;:{&quot;gradient&quot;:[{&quot;brightness&quot;:0,&quot;colorType&quot;:1,&quot;foreColorIndex&quot;:5,&quot;pos&quot;:0,&quot;transparency&quot;:0.800000011920929},{&quot;brightness&quot;:0,&quot;colorType&quot;:1,&quot;foreColorIndex&quot;:5,&quot;pos&quot;:0.7300000190734863,&quot;transparency&quot;:0.75},{&quot;brightness&quot;:0,&quot;colorType&quot;:1,&quot;foreColorIndex&quot;:5,&quot;pos&quot;:1,&quot;transparency&quot;:0.6000000238418579},{&quot;brightness&quot;:0,&quot;colorType&quot;:1,&quot;foreColorIndex&quot;:5,&quot;pos&quot;:0.5699999928474426,&quot;transparency&quot;:0.800000011920929},{&quot;brightness&quot;:0,&quot;colorType&quot;:1,&quot;foreColorIndex&quot;:5,&quot;pos&quot;:0.4399999976158142,&quot;transparency&quot;:0.949999988079071}],&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DIAGRAM_VIRTUALLY_FRAME" val="{&quot;height&quot;:187.3,&quot;left&quot;:48.15,&quot;top&quot;:97.15,&quot;width&quot;:617.25}"/>
</p:tagLst>
</file>

<file path=ppt/tags/tag497.xml><?xml version="1.0" encoding="utf-8"?>
<p:tagLst xmlns:p="http://schemas.openxmlformats.org/presentationml/2006/main">
  <p:tag name="KSO_WM_DIAGRAM_VIRTUALLY_FRAME" val="{&quot;height&quot;:187.3,&quot;left&quot;:48.15,&quot;top&quot;:97.15,&quot;width&quot;:617.25}"/>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7_2*n_h_i*1_1_4"/>
  <p:tag name="KSO_WM_TEMPLATE_CATEGORY" val="diagram"/>
  <p:tag name="KSO_WM_TEMPLATE_INDEX" val="20231087"/>
  <p:tag name="KSO_WM_UNIT_LAYERLEVEL" val="1_1_1"/>
  <p:tag name="KSO_WM_TAG_VERSION" val="3.0"/>
  <p:tag name="KSO_WM_DIAGRAM_GROUP_CODE" val="n1-1"/>
  <p:tag name="KSO_WM_UNIT_TYPE" val="n_h_i"/>
  <p:tag name="KSO_WM_UNIT_INDEX" val="1_1_4"/>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4000000059604645,&quot;colorType&quot;:1,&quot;foreColorIndex&quot;:5,&quot;pos&quot;:0,&quot;transparency&quot;:0},{&quot;brightness&quot;:0,&quot;colorType&quot;:1,&quot;foreColorIndex&quot;:14,&quot;pos&quot;:0.9800000190734863,&quot;transparency&quot;:0},{&quot;brightness&quot;:0.800000011920929,&quot;colorType&quot;:1,&quot;foreColorIndex&quot;:5,&quot;pos&quot;:0.4799999892711639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DIAGRAM_VIRTUALLY_FRAME" val="{&quot;height&quot;:187.3,&quot;left&quot;:48.15,&quot;top&quot;:97.15,&quot;width&quot;:617.25}"/>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87_2*n_h_a*1_1_1"/>
  <p:tag name="KSO_WM_TEMPLATE_CATEGORY" val="diagram"/>
  <p:tag name="KSO_WM_TEMPLATE_INDEX" val="20231087"/>
  <p:tag name="KSO_WM_UNIT_LAYERLEVEL" val="1_1_1"/>
  <p:tag name="KSO_WM_TAG_VERSION" val="3.0"/>
  <p:tag name="KSO_WM_UNIT_ISCONTENTSTITLE" val="0"/>
  <p:tag name="KSO_WM_UNIT_ISNUMDGMTITLE" val="0"/>
  <p:tag name="KSO_WM_UNIT_NOCLEAR" val="0"/>
  <p:tag name="KSO_WM_UNIT_VALUE" val="24"/>
  <p:tag name="KSO_WM_DIAGRAM_GROUP_CODE" val="n1-1"/>
  <p:tag name="KSO_WM_UNIT_TYPE" val="n_h_a"/>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10;加项标题"/>
  <p:tag name="KSO_WM_DIAGRAM_USE_COLOR_VALUE" val="{&quot;color_scheme&quot;:1,&quot;color_type&quot;:1,&quot;theme_color_indexes&quot;:[]}"/>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DIAGRAM_VIRTUALLY_FRAME" val="{&quot;height&quot;:187.3,&quot;left&quot;:48.15,&quot;top&quot;:97.15,&quot;width&quot;:617.25}"/>
</p:tagLst>
</file>

<file path=ppt/tags/tag516.xml><?xml version="1.0" encoding="utf-8"?>
<p:tagLst xmlns:p="http://schemas.openxmlformats.org/presentationml/2006/main">
  <p:tag name="KSO_WM_DIAGRAM_VIRTUALLY_FRAME" val="{&quot;height&quot;:187.3,&quot;left&quot;:48.15,&quot;top&quot;:97.15,&quot;width&quot;:617.25}"/>
  <p:tag name="KSO_WM_BEAUTIFY_FLAG" val=""/>
</p:tagLst>
</file>

<file path=ppt/tags/tag517.xml><?xml version="1.0" encoding="utf-8"?>
<p:tagLst xmlns:p="http://schemas.openxmlformats.org/presentationml/2006/main">
  <p:tag name="KSO_WM_DIAGRAM_VIRTUALLY_FRAME" val="{&quot;height&quot;:187.3,&quot;left&quot;:48.15,&quot;top&quot;:97.15,&quot;width&quot;:617.25}"/>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1_8"/>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1_8"/>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type&quot;:0},&quot;glow&quot;:{&quot;colorType&quot;:0},&quot;line&quot;:{&quot;gradient&quot;:[{&quot;brightness&quot;:0.949999988079071,&quot;colorType&quot;:1,&quot;foreColorIndex&quot;:5,&quot;pos&quot;:1,&quot;transparency&quot;:0},{&quot;brightness&quot;:0.550000011920929,&quot;colorType&quot;:1,&quot;foreColorIndex&quot;:5,&quot;pos&quot;:0.2800000011920929,&quot;transparency&quot;:0},{&quot;brightness&quot;:0.550000011920929,&quot;colorType&quot;:1,&quot;foreColorIndex&quot;:5,&quot;pos&quot;:0.20000000298023224,&quot;transparency&quot;:0},{&quot;brightness&quot;:0.5,&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 name="KSO_WM_DIAGRAM_VIRTUALLY_FRAME" val="{&quot;height&quot;:181.4,&quot;left&quot;:40.6,&quot;top&quot;:55.8,&quot;width&quot;:621.9}"/>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1_5"/>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1_5"/>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6000000238418579,&quot;colorType&quot;:1,&quot;foreColorIndex&quot;:5,&quot;pos&quot;:0.009999999776482582,&quot;transparency&quot;:0},{&quot;brightness&quot;:0.8999999761581421,&quot;colorType&quot;:1,&quot;foreColorIndex&quot;:5,&quot;pos&quot;:0.8600000143051147,&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DIAGRAM_VIRTUALLY_FRAME" val="{&quot;height&quot;:187.3,&quot;left&quot;:48.15,&quot;top&quot;:97.15,&quot;width&quot;:617.25}"/>
</p:tagLst>
</file>

<file path=ppt/tags/tag536.xml><?xml version="1.0" encoding="utf-8"?>
<p:tagLst xmlns:p="http://schemas.openxmlformats.org/presentationml/2006/main">
  <p:tag name="KSO_WM_DIAGRAM_VIRTUALLY_FRAME" val="{&quot;height&quot;:187.3,&quot;left&quot;:48.15,&quot;top&quot;:97.15,&quot;width&quot;:617.25}"/>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1_9"/>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1_9"/>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4000000059604645,&quot;colorType&quot;:1,&quot;foreColorIndex&quot;:5,&quot;pos&quot;:0.009999999776482582,&quot;transparency&quot;:0},{&quot;brightness&quot;:0.699999988079071,&quot;colorType&quot;:1,&quot;foreColorIndex&quot;:5,&quot;pos&quot;:0.860000014305114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DIAGRAM_VIRTUALLY_FRAME" val="{&quot;height&quot;:187.3,&quot;left&quot;:48.15,&quot;top&quot;:97.15,&quot;width&quot;:617.25}"/>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1_10"/>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1_10"/>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4000000059604645,&quot;colorType&quot;:1,&quot;foreColorIndex&quot;:5,&quot;pos&quot;:0.009999999776482582,&quot;transparency&quot;:0},{&quot;brightness&quot;:0.699999988079071,&quot;colorType&quot;:1,&quot;foreColorIndex&quot;:5,&quot;pos&quot;:0.860000014305114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50.xml><?xml version="1.0" encoding="utf-8"?>
<p:tagLst xmlns:p="http://schemas.openxmlformats.org/presentationml/2006/main">
  <p:tag name="KSO_WM_DIAGRAM_VIRTUALLY_FRAME" val="{&quot;height&quot;:187.3,&quot;left&quot;:48.15,&quot;top&quot;:97.15,&quot;width&quot;:617.25}"/>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DIAGRAM_VIRTUALLY_FRAME" val="{&quot;height&quot;:187.3,&quot;left&quot;:48.15,&quot;top&quot;:97.15,&quot;width&quot;:617.25}"/>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1_6"/>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1_6"/>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6000000238418579,&quot;colorType&quot;:1,&quot;foreColorIndex&quot;:5,&quot;pos&quot;:0.009999999776482582,&quot;transparency&quot;:0},{&quot;brightness&quot;:0.8999999761581421,&quot;colorType&quot;:1,&quot;foreColorIndex&quot;:5,&quot;pos&quot;:0.8600000143051147,&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DIAGRAM_VIRTUALLY_FRAME" val="{&quot;height&quot;:187.3,&quot;left&quot;:48.15,&quot;top&quot;:97.15,&quot;width&quot;:617.25}"/>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DIAGRAM_VIRTUALLY_FRAME" val="{&quot;height&quot;:187.3,&quot;left&quot;:48.15,&quot;top&quot;:97.15,&quot;width&quot;:617.25}"/>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7_2*n_h_i*1_2_1"/>
  <p:tag name="KSO_WM_TEMPLATE_CATEGORY" val="diagram"/>
  <p:tag name="KSO_WM_TEMPLATE_INDEX" val="20231087"/>
  <p:tag name="KSO_WM_UNIT_LAYERLEVEL" val="1_1_1"/>
  <p:tag name="KSO_WM_TAG_VERSION" val="3.0"/>
  <p:tag name="KSO_WM_BEAUTIFY_FLAG" val="#wm#"/>
  <p:tag name="KSO_WM_DIAGRAM_GROUP_CODE" val="n1-1"/>
  <p:tag name="KSO_WM_UNIT_TYPE" val="n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7300000190734863,&quot;transparency&quot;:0.75},{&quot;brightness&quot;:0,&quot;colorType&quot;:1,&quot;foreColorIndex&quot;:5,&quot;pos&quot;:1,&quot;transparency&quot;:0.6000000238418579},{&quot;brightness&quot;:0,&quot;colorType&quot;:1,&quot;foreColorIndex&quot;:5,&quot;pos&quot;:0.5699999928474426,&quot;transparency&quot;:0.800000011920929},{&quot;brightness&quot;:0,&quot;colorType&quot;:1,&quot;foreColorIndex&quot;:5,&quot;pos&quot;:0.4399999976158142,&quot;transparency&quot;:0.949999988079071}],&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DIAGRAM_VIRTUALLY_FRAME" val="{&quot;height&quot;:187.3,&quot;left&quot;:48.15,&quot;top&quot;:97.15,&quot;width&quot;:617.25}"/>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7_2*n_h_h_f*1_2_1_1"/>
  <p:tag name="KSO_WM_TEMPLATE_CATEGORY" val="diagram"/>
  <p:tag name="KSO_WM_TEMPLATE_INDEX" val="2023108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580.xml><?xml version="1.0" encoding="utf-8"?>
<p:tagLst xmlns:p="http://schemas.openxmlformats.org/presentationml/2006/main">
  <p:tag name="KSO_WM_DIAGRAM_VIRTUALLY_FRAME" val="{&quot;height&quot;:187.3,&quot;left&quot;:48.15,&quot;top&quot;:97.15,&quot;width&quot;:617.25}"/>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DIAGRAM_VIRTUALLY_FRAME" val="{&quot;height&quot;:187.3,&quot;left&quot;:48.15,&quot;top&quot;:97.15,&quot;width&quot;:617.25}"/>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7_2*n_h_h_f*1_2_2_1"/>
  <p:tag name="KSO_WM_TEMPLATE_CATEGORY" val="diagram"/>
  <p:tag name="KSO_WM_TEMPLATE_INDEX" val="2023108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DIAGRAM_VIRTUALLY_FRAME" val="{&quot;height&quot;:187.3,&quot;left&quot;:48.15,&quot;top&quot;:97.15,&quot;width&quot;:617.25}"/>
</p:tagLst>
</file>

<file path=ppt/tags/tag592.xml><?xml version="1.0" encoding="utf-8"?>
<p:tagLst xmlns:p="http://schemas.openxmlformats.org/presentationml/2006/main">
  <p:tag name="KSO_WM_DIAGRAM_VIRTUALLY_FRAME" val="{&quot;height&quot;:187.3,&quot;left&quot;:48.15,&quot;top&quot;:97.15,&quot;width&quot;:617.25}"/>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DIAGRAM_VIRTUALLY_FRAME" val="{&quot;height&quot;:187.3,&quot;left&quot;:48.15,&quot;top&quot;:97.15,&quot;width&quot;:617.25}"/>
</p:tagLst>
</file>

<file path=ppt/tags/tag598.xml><?xml version="1.0" encoding="utf-8"?>
<p:tagLst xmlns:p="http://schemas.openxmlformats.org/presentationml/2006/main">
  <p:tag name="KSO_WM_DIAGRAM_VIRTUALLY_FRAME" val="{&quot;height&quot;:187.3,&quot;left&quot;:48.15,&quot;top&quot;:97.15,&quot;width&quot;:617.25}"/>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087_2*n_h_h_i*1_2_1_1"/>
  <p:tag name="KSO_WM_TEMPLATE_CATEGORY" val="diagram"/>
  <p:tag name="KSO_WM_TEMPLATE_INDEX" val="2023108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10000000149011612,&quot;colorType&quot;:1,&quot;foreColorIndex&quot;:5,&quot;pos&quot;:0.009999999776482582,&quot;transparency&quot;:0},{&quot;brightness&quot;:0.699999988079071,&quot;colorType&quot;:1,&quot;foreColorIndex&quot;:5,&quot;pos&quot;:0.8600000143051147,&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DIAGRAM_VIRTUALLY_FRAME" val="{&quot;height&quot;:187.3,&quot;left&quot;:48.15,&quot;top&quot;:97.15,&quot;width&quot;:617.25}"/>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DIAGRAM_VIRTUALLY_FRAME" val="{&quot;height&quot;:187.3,&quot;left&quot;:48.15,&quot;top&quot;:97.15,&quot;width&quot;:617.25}"/>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087_2*n_h_h_i*1_2_2_1"/>
  <p:tag name="KSO_WM_TEMPLATE_CATEGORY" val="diagram"/>
  <p:tag name="KSO_WM_TEMPLATE_INDEX" val="2023108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10000000149011612,&quot;colorType&quot;:1,&quot;foreColorIndex&quot;:5,&quot;pos&quot;:0.009999999776482582,&quot;transparency&quot;:0},{&quot;brightness&quot;:0.699999988079071,&quot;colorType&quot;:1,&quot;foreColorIndex&quot;:5,&quot;pos&quot;:0.8600000143051147,&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DIAGRAM_VIRTUALLY_FRAME" val="{&quot;height&quot;:187.3,&quot;left&quot;:48.15,&quot;top&quot;:97.15,&quot;width&quot;:617.25}"/>
</p:tagLst>
</file>

<file path=ppt/tags/tag612.xml><?xml version="1.0" encoding="utf-8"?>
<p:tagLst xmlns:p="http://schemas.openxmlformats.org/presentationml/2006/main">
  <p:tag name="KSO_WM_DIAGRAM_VIRTUALLY_FRAME" val="{&quot;height&quot;:187.3,&quot;left&quot;:48.15,&quot;top&quot;:97.15,&quot;width&quot;:617.25}"/>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DIAGRAM_VIRTUALLY_FRAME" val="{&quot;height&quot;:187.3,&quot;left&quot;:48.15,&quot;top&quot;:97.15,&quot;width&quot;:617.25}"/>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7_2*n_h_h_f*1_2_3_1"/>
  <p:tag name="KSO_WM_TEMPLATE_CATEGORY" val="diagram"/>
  <p:tag name="KSO_WM_TEMPLATE_INDEX" val="2023108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文字是您思想的提炼，请尽量言简意赅的阐述观点。"/>
  <p:tag name="KSO_WM_DIAGRAM_USE_COLOR_VALUE" val="{&quot;color_scheme&quot;:1,&quot;color_type&quot;:1,&quot;theme_color_indexes&quot;:[]}"/>
</p:tagLst>
</file>

<file path=ppt/tags/tag620.xml><?xml version="1.0" encoding="utf-8"?>
<p:tagLst xmlns:p="http://schemas.openxmlformats.org/presentationml/2006/main">
  <p:tag name="KSO_WM_DIAGRAM_VIRTUALLY_FRAME" val="{&quot;height&quot;:187.3,&quot;left&quot;:48.15,&quot;top&quot;:97.15,&quot;width&quot;:617.25}"/>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DIAGRAM_VIRTUALLY_FRAME" val="{&quot;height&quot;:187.3,&quot;left&quot;:48.15,&quot;top&quot;:97.15,&quot;width&quot;:617.25}"/>
</p:tagLst>
</file>

<file path=ppt/tags/tag625.xml><?xml version="1.0" encoding="utf-8"?>
<p:tagLst xmlns:p="http://schemas.openxmlformats.org/presentationml/2006/main">
  <p:tag name="KSO_WM_DIAGRAM_VIRTUALLY_FRAME" val="{&quot;height&quot;:187.3,&quot;left&quot;:48.15,&quot;top&quot;:97.15,&quot;width&quot;:617.25}"/>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1087_2*n_h_h_i*1_2_3_1"/>
  <p:tag name="KSO_WM_TEMPLATE_CATEGORY" val="diagram"/>
  <p:tag name="KSO_WM_TEMPLATE_INDEX" val="2023108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gradient&quot;:[{&quot;brightness&quot;:0.10000000149011612,&quot;colorType&quot;:1,&quot;foreColorIndex&quot;:5,&quot;pos&quot;:0.009999999776482582,&quot;transparency&quot;:0},{&quot;brightness&quot;:0.699999988079071,&quot;colorType&quot;:1,&quot;foreColorIndex&quot;:5,&quot;pos&quot;:0.8600000143051147,&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DIAGRAM_VIRTUALLY_FRAME" val="{&quot;height&quot;:187.3,&quot;left&quot;:48.15,&quot;top&quot;:97.15,&quot;width&quot;:617.25}"/>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DIAGRAM_VIRTUALLY_FRAME" val="{&quot;height&quot;:187.3,&quot;left&quot;:48.15,&quot;top&quot;:97.15,&quot;width&quot;:617.25}"/>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7_2*n_h_h_x*1_2_3_1"/>
  <p:tag name="KSO_WM_TEMPLATE_CATEGORY" val="diagram"/>
  <p:tag name="KSO_WM_TEMPLATE_INDEX" val="20231087"/>
  <p:tag name="KSO_WM_UNIT_LAYERLEVEL" val="1_1_1_1"/>
  <p:tag name="KSO_WM_TAG_VERSION" val="3.0"/>
  <p:tag name="KSO_WM_BEAUTIFY_FLAG" val="#wm#"/>
  <p:tag name="KSO_WM_DIAGRAM_VERSION" val="3"/>
  <p:tag name="KSO_WM_DIAGRAM_COLOR_TRICK" val="1"/>
  <p:tag name="KSO_WM_DIAGRAM_COLOR_TEXT_CAN_REMOVE" val="n"/>
  <p:tag name="KSO_WM_UNIT_VALUE" val="64*64"/>
  <p:tag name="KSO_WM_UNIT_TYPE" val="n_h_h_x"/>
  <p:tag name="KSO_WM_UNIT_INDEX" val="1_2_3_1"/>
  <p:tag name="KSO_WM_UNIT_FILL_TYPE" val="1"/>
  <p:tag name="KSO_WM_UNIT_FILL_FORE_SCHEMECOLOR_INDEX" val="2"/>
  <p:tag name="KSO_WM_UNIT_FILL_FORE_SCHEMECOLOR_INDEX_BRIGHTNESS" val="0"/>
  <p:tag name="KSO_WM_DIAGRAM_MAX_ITEMCNT" val="5"/>
  <p:tag name="KSO_WM_DIAGRAM_MIN_ITEMCNT" val="2"/>
  <p:tag name="KSO_WM_DIAGRAM_VIRTUALLY_FRAME" val="{&quot;height&quot;:388.62567138671875,&quot;width&quot;:850.400024414062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7_2*n_h_h_x*1_2_2_1"/>
  <p:tag name="KSO_WM_TEMPLATE_CATEGORY" val="diagram"/>
  <p:tag name="KSO_WM_TEMPLATE_INDEX" val="20231087"/>
  <p:tag name="KSO_WM_UNIT_LAYERLEVEL" val="1_1_1_1"/>
  <p:tag name="KSO_WM_TAG_VERSION" val="3.0"/>
  <p:tag name="KSO_WM_BEAUTIFY_FLAG" val="#wm#"/>
  <p:tag name="KSO_WM_DIAGRAM_VERSION" val="3"/>
  <p:tag name="KSO_WM_DIAGRAM_COLOR_TRICK" val="1"/>
  <p:tag name="KSO_WM_DIAGRAM_COLOR_TEXT_CAN_REMOVE" val="n"/>
  <p:tag name="KSO_WM_UNIT_VALUE" val="65*58"/>
  <p:tag name="KSO_WM_UNIT_TYPE" val="n_h_h_x"/>
  <p:tag name="KSO_WM_UNIT_INDEX" val="1_2_2_1"/>
  <p:tag name="KSO_WM_UNIT_FILL_TYPE" val="1"/>
  <p:tag name="KSO_WM_UNIT_FILL_FORE_SCHEMECOLOR_INDEX" val="2"/>
  <p:tag name="KSO_WM_UNIT_FILL_FORE_SCHEMECOLOR_INDEX_BRIGHTNESS" val="0"/>
  <p:tag name="KSO_WM_DIAGRAM_MAX_ITEMCNT" val="5"/>
  <p:tag name="KSO_WM_DIAGRAM_MIN_ITEMCNT" val="2"/>
  <p:tag name="KSO_WM_DIAGRAM_VIRTUALLY_FRAME" val="{&quot;height&quot;:388.62567138671875,&quot;width&quot;:850.400024414062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87_2*n_h_h_x*1_2_1_1"/>
  <p:tag name="KSO_WM_TEMPLATE_CATEGORY" val="diagram"/>
  <p:tag name="KSO_WM_TEMPLATE_INDEX" val="20231087"/>
  <p:tag name="KSO_WM_UNIT_LAYERLEVEL" val="1_1_1_1"/>
  <p:tag name="KSO_WM_TAG_VERSION" val="3.0"/>
  <p:tag name="KSO_WM_BEAUTIFY_FLAG" val="#wm#"/>
  <p:tag name="KSO_WM_DIAGRAM_VERSION" val="3"/>
  <p:tag name="KSO_WM_DIAGRAM_COLOR_TRICK" val="1"/>
  <p:tag name="KSO_WM_DIAGRAM_COLOR_TEXT_CAN_REMOVE" val="n"/>
  <p:tag name="KSO_WM_UNIT_VALUE" val="74*63"/>
  <p:tag name="KSO_WM_UNIT_TYPE" val="n_h_h_x"/>
  <p:tag name="KSO_WM_UNIT_INDEX" val="1_2_1_1"/>
  <p:tag name="KSO_WM_UNIT_FILL_TYPE" val="1"/>
  <p:tag name="KSO_WM_UNIT_FILL_FORE_SCHEMECOLOR_INDEX" val="2"/>
  <p:tag name="KSO_WM_UNIT_FILL_FORE_SCHEMECOLOR_INDEX_BRIGHTNESS" val="0"/>
  <p:tag name="KSO_WM_DIAGRAM_MAX_ITEMCNT" val="5"/>
  <p:tag name="KSO_WM_DIAGRAM_MIN_ITEMCNT" val="2"/>
  <p:tag name="KSO_WM_DIAGRAM_VIRTUALLY_FRAME" val="{&quot;height&quot;:388.62567138671875,&quot;width&quot;:850.400024414062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DIAGRAM_VIRTUALLY_FRAME" val="{&quot;height&quot;:187.3,&quot;left&quot;:48.15,&quot;top&quot;:97.15,&quot;width&quot;:617.25}"/>
</p:tagLst>
</file>

<file path=ppt/tags/tag669.xml><?xml version="1.0" encoding="utf-8"?>
<p:tagLst xmlns:p="http://schemas.openxmlformats.org/presentationml/2006/main">
  <p:tag name="KSO_WM_DIAGRAM_VIRTUALLY_FRAME" val="{&quot;height&quot;:187.3,&quot;left&quot;:48.15,&quot;top&quot;:97.15,&quot;width&quot;:617.25}"/>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DIAGRAM_VIRTUALLY_FRAME" val="{&quot;height&quot;:187.3,&quot;left&quot;:48.15,&quot;top&quot;:97.15,&quot;width&quot;:617.25}"/>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DIAGRAM_VIRTUALLY_FRAME" val="{&quot;height&quot;:187.3,&quot;left&quot;:48.15,&quot;top&quot;:97.15,&quot;width&quot;:617.25}"/>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0957_1*n_h_i*1_1_3"/>
  <p:tag name="KSO_WM_TEMPLATE_CATEGORY" val="diagram"/>
  <p:tag name="KSO_WM_TEMPLATE_INDEX" val="20230957"/>
  <p:tag name="KSO_WM_UNIT_LAYERLEVEL" val="1_1_1"/>
  <p:tag name="KSO_WM_TAG_VERSION" val="3.0"/>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4900000095367431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0957_1*n_h_i*1_1_1"/>
  <p:tag name="KSO_WM_TEMPLATE_CATEGORY" val="diagram"/>
  <p:tag name="KSO_WM_TEMPLATE_INDEX" val="20230957"/>
  <p:tag name="KSO_WM_UNIT_LAYERLEVEL" val="1_1_1"/>
  <p:tag name="KSO_WM_TAG_VERSION" val="3.0"/>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solid&quot;:{&quot;brightness&quot;:0.800000011920929,&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0957_1*n_h_i*1_1_2"/>
  <p:tag name="KSO_WM_TEMPLATE_CATEGORY" val="diagram"/>
  <p:tag name="KSO_WM_TEMPLATE_INDEX" val="20230957"/>
  <p:tag name="KSO_WM_UNIT_LAYERLEVEL" val="1_1_1"/>
  <p:tag name="KSO_WM_TAG_VERSION" val="3.0"/>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gradient&quot;:[{&quot;brightness&quot;:0,&quot;colorType&quot;:1,&quot;foreColorIndex&quot;:5,&quot;pos&quot;:1,&quot;transparency&quot;:0},{&quot;brightness&quot;:0.20000000298023224,&quot;colorType&quot;:1,&quot;foreColorIndex&quot;:5,&quot;pos&quot;:0.5,&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0957_1*n_h_i*1_1_4"/>
  <p:tag name="KSO_WM_TEMPLATE_CATEGORY" val="diagram"/>
  <p:tag name="KSO_WM_TEMPLATE_INDEX" val="20230957"/>
  <p:tag name="KSO_WM_UNIT_LAYERLEVEL" val="1_1_1"/>
  <p:tag name="KSO_WM_TAG_VERSION" val="3.0"/>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0957_1*n_h_h_i*1_2_1_2"/>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0957_1*n_h_h_i*1_2_1_1"/>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0957_1*n_h_h_i*1_2_2_1"/>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0957_1*n_h_h_i*1_2_2_2"/>
  <p:tag name="KSO_WM_TEMPLATE_CATEGORY" val="diagram"/>
  <p:tag name="KSO_WM_TEMPLATE_INDEX" val="20230957"/>
  <p:tag name="KSO_WM_UNIT_LAYERLEVEL" val="1_1_1_1"/>
  <p:tag name="KSO_WM_TAG_VERSION" val="3.0"/>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6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0957_1*n_h_a*1_1_1"/>
  <p:tag name="KSO_WM_TEMPLATE_CATEGORY" val="diagram"/>
  <p:tag name="KSO_WM_TEMPLATE_INDEX" val="20230957"/>
  <p:tag name="KSO_WM_UNIT_LAYERLEVEL" val="1_1_1"/>
  <p:tag name="KSO_WM_TAG_VERSION" val="3.0"/>
  <p:tag name="KSO_WM_DIAGRAM_GROUP_CODE" val="n1-1"/>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57_1*n_h_h_f*1_2_1_1"/>
  <p:tag name="KSO_WM_TEMPLATE_CATEGORY" val="diagram"/>
  <p:tag name="KSO_WM_TEMPLATE_INDEX" val="20230957"/>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53_3*l_h_i*1_1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5"/>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4,&quot;transparency&quot;:0},&quot;type&quot;:1},&quot;shadow&quot;:{&quot;brightness&quot;:-0.25,&quot;colorType&quot;:1,&quot;foreColorIndex&quot;:5,&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57_1*n_h_h_f*1_2_2_1"/>
  <p:tag name="KSO_WM_TEMPLATE_CATEGORY" val="diagram"/>
  <p:tag name="KSO_WM_TEMPLATE_INDEX" val="20230957"/>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
</p:tagLst>
</file>

<file path=ppt/tags/tag701.xml><?xml version="1.0" encoding="utf-8"?>
<p:tagLst xmlns:p="http://schemas.openxmlformats.org/presentationml/2006/main">
  <p:tag name="KSO_WM_DIAGRAM_VERSION" val="3"/>
  <p:tag name="KSO_WM_DIAGRAM_COLOR_TRICK" val="1"/>
  <p:tag name="KSO_WM_DIAGRAM_COLOR_TEXT_CAN_REMOVE" val="n"/>
  <p:tag name="KSO_WM_UNIT_VALUE" val="73*7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0957_1*n_h_h_x*1_2_1_1"/>
  <p:tag name="KSO_WM_TEMPLATE_CATEGORY" val="diagram"/>
  <p:tag name="KSO_WM_TEMPLATE_INDEX" val="20230957"/>
  <p:tag name="KSO_WM_UNIT_LAYERLEVEL" val="1_1_1_1"/>
  <p:tag name="KSO_WM_TAG_VERSION" val="3.0"/>
  <p:tag name="KSO_WM_BEAUTIFY_FLAG" val="#wm#"/>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02.xml><?xml version="1.0" encoding="utf-8"?>
<p:tagLst xmlns:p="http://schemas.openxmlformats.org/presentationml/2006/main">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0957_1*n_h_h_x*1_2_2_1"/>
  <p:tag name="KSO_WM_TEMPLATE_CATEGORY" val="diagram"/>
  <p:tag name="KSO_WM_TEMPLATE_INDEX" val="20230957"/>
  <p:tag name="KSO_WM_UNIT_LAYERLEVEL" val="1_1_1_1"/>
  <p:tag name="KSO_WM_TAG_VERSION" val="3.0"/>
  <p:tag name="KSO_WM_BEAUTIFY_FLAG" val="#wm#"/>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03.xml><?xml version="1.0" encoding="utf-8"?>
<p:tagLst xmlns:p="http://schemas.openxmlformats.org/presentationml/2006/main">
  <p:tag name="KSO_WM_DIAGRAM_VERSION" val="3"/>
  <p:tag name="KSO_WM_DIAGRAM_COLOR_TRICK" val="1"/>
  <p:tag name="KSO_WM_DIAGRAM_COLOR_TEXT_CAN_REMOVE" val="n"/>
  <p:tag name="KSO_WM_UNIT_VALUE" val="111*120"/>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30957_1*n_h_x*1_1_1"/>
  <p:tag name="KSO_WM_TEMPLATE_CATEGORY" val="diagram"/>
  <p:tag name="KSO_WM_TEMPLATE_INDEX" val="20230957"/>
  <p:tag name="KSO_WM_UNIT_LAYERLEVEL" val="1_1_1"/>
  <p:tag name="KSO_WM_TAG_VERSION" val="3.0"/>
  <p:tag name="KSO_WM_BEAUTIFY_FLAG" val="#wm#"/>
  <p:tag name="KSO_WM_DIAGRAM_MAX_ITEMCNT" val="6"/>
  <p:tag name="KSO_WM_DIAGRAM_MIN_ITEMCNT" val="2"/>
  <p:tag name="KSO_WM_DIAGRAM_VIRTUALLY_FRAME" val="{&quot;height&quot;:372.8999938964844,&quot;left&quot;:-66.4289098448265,&quot;top&quot;:16.092207776167264,&quot;width&quot;:852.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353_3*l_h_i*1_1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10.xml><?xml version="1.0" encoding="utf-8"?>
<p:tagLst xmlns:p="http://schemas.openxmlformats.org/presentationml/2006/main">
  <p:tag name="KSO_WM_DIAGRAM_VIRTUALLY_FRAME" val="{&quot;height&quot;:187.3,&quot;left&quot;:48.15,&quot;top&quot;:97.15,&quot;width&quot;:617.25}"/>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2*m_h_i*1_1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1_1"/>
  <p:tag name="KSO_WM_DIAGRAM_MAX_ITEMCNT" val="6"/>
  <p:tag name="KSO_WM_DIAGRAM_MIN_ITEMCNT" val="2"/>
  <p:tag name="KSO_WM_DIAGRAM_VIRTUALLY_FRAME" val="{&quot;height&quot;:305.04998779296875,&quot;left&quot;:-62.52864921029159,&quot;top&quot;:50.01760452871247,&quot;width&quot;:845.0999755859375}"/>
  <p:tag name="KSO_WM_DIAGRAM_COLOR_MATCH_VALUE" val="{&quot;shape&quot;:{&quot;fill&quot;:{&quot;gradient&quot;:[{&quot;brightness&quot;:0.4000000059604645,&quot;colorType&quot;:1,&quot;foreColorIndex&quot;:5,&quot;pos&quot;:0.1599999964237213,&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2*m_h_i*1_2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2_1"/>
  <p:tag name="KSO_WM_DIAGRAM_MAX_ITEMCNT" val="6"/>
  <p:tag name="KSO_WM_DIAGRAM_MIN_ITEMCNT" val="2"/>
  <p:tag name="KSO_WM_DIAGRAM_VIRTUALLY_FRAME" val="{&quot;height&quot;:305.04998779296875,&quot;left&quot;:-62.52864921029159,&quot;top&quot;:50.01760452871247,&quot;width&quot;:845.0999755859375}"/>
  <p:tag name="KSO_WM_DIAGRAM_COLOR_MATCH_VALUE" val="{&quot;shape&quot;:{&quot;fill&quot;:{&quot;gradient&quot;:[{&quot;brightness&quot;:0.4000000059604645,&quot;colorType&quot;:1,&quot;foreColorIndex&quot;:8,&quot;pos&quot;:0.1599999964237213,&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8_2*m_h_a*1_1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UNIT_VALUE" val="22"/>
  <p:tag name="KSO_WM_DIAGRAM_MAX_ITEMCNT" val="6"/>
  <p:tag name="KSO_WM_DIAGRAM_MIN_ITEMCNT" val="2"/>
  <p:tag name="KSO_WM_DIAGRAM_VIRTUALLY_FRAME" val="{&quot;height&quot;:305.04998779296875,&quot;left&quot;:-62.52864921029159,&quot;top&quot;:50.01760452871247,&quot;width&quot;:845.0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7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2*m_h_i*1_3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3_1"/>
  <p:tag name="KSO_WM_DIAGRAM_MAX_ITEMCNT" val="6"/>
  <p:tag name="KSO_WM_DIAGRAM_MIN_ITEMCNT" val="2"/>
  <p:tag name="KSO_WM_DIAGRAM_VIRTUALLY_FRAME" val="{&quot;height&quot;:305.04998779296875,&quot;left&quot;:-62.52864921029159,&quot;top&quot;:50.01760452871247,&quot;width&quot;:845.0999755859375}"/>
  <p:tag name="KSO_WM_DIAGRAM_COLOR_MATCH_VALUE" val="{&quot;shape&quot;:{&quot;fill&quot;:{&quot;gradient&quot;:[{&quot;brightness&quot;:0.4000000059604645,&quot;colorType&quot;:1,&quot;foreColorIndex&quot;:5,&quot;pos&quot;:0.1599999964237213,&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2*m_h_i*1_1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1_2"/>
  <p:tag name="KSO_WM_DIAGRAM_MAX_ITEMCNT" val="6"/>
  <p:tag name="KSO_WM_DIAGRAM_MIN_ITEMCNT" val="2"/>
  <p:tag name="KSO_WM_DIAGRAM_VIRTUALLY_FRAME" val="{&quot;height&quot;:305.04998779296875,&quot;left&quot;:-62.52864921029159,&quot;top&quot;:50.01760452871247,&quot;width&quot;:845.09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7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1068_2*m_h_a*1_2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DIAGRAM_MAX_ITEMCNT" val="6"/>
  <p:tag name="KSO_WM_DIAGRAM_MIN_ITEMCNT" val="2"/>
  <p:tag name="KSO_WM_DIAGRAM_VIRTUALLY_FRAME" val="{&quot;height&quot;:305.04998779296875,&quot;left&quot;:-62.52864921029159,&quot;top&quot;:50.01760452871247,&quot;width&quot;:845.0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7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2*m_h_i*1_2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2_2"/>
  <p:tag name="KSO_WM_DIAGRAM_MAX_ITEMCNT" val="6"/>
  <p:tag name="KSO_WM_DIAGRAM_MIN_ITEMCNT" val="2"/>
  <p:tag name="KSO_WM_DIAGRAM_VIRTUALLY_FRAME" val="{&quot;height&quot;:305.04998779296875,&quot;left&quot;:-62.52864921029159,&quot;top&quot;:50.01760452871247,&quot;width&quot;:845.0999755859375}"/>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DIAGRAM_USE_COLOR_VALUE" val="{&quot;color_scheme&quot;:1,&quot;color_type&quot;:1,&quot;theme_color_indexes&quot;:[]}"/>
</p:tagLst>
</file>

<file path=ppt/tags/tag7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1068_2*m_h_a*1_3_1"/>
  <p:tag name="KSO_WM_TEMPLATE_CATEGORY" val="diagram"/>
  <p:tag name="KSO_WM_TEMPLATE_INDEX" val="20231068"/>
  <p:tag name="KSO_WM_UNIT_LAYERLEVEL" val="1_1_1"/>
  <p:tag name="KSO_WM_TAG_VERSION" val="3.0"/>
  <p:tag name="KSO_WM_BEAUTIFY_FLAG" val="#wm#"/>
  <p:tag name="KSO_WM_DIAGRAM_GROUP_CODE" val="m1-1"/>
  <p:tag name="KSO_WM_DIAGRAM_VERSION" val="3"/>
  <p:tag name="KSO_WM_DIAGRAM_COLOR_TRICK" val="2"/>
  <p:tag name="KSO_WM_DIAGRAM_COLOR_TEXT_CAN_REMOVE" val="n"/>
  <p:tag name="KSO_WM_DIAGRAM_MAX_ITEMCNT" val="6"/>
  <p:tag name="KSO_WM_DIAGRAM_MIN_ITEMCNT" val="2"/>
  <p:tag name="KSO_WM_DIAGRAM_VIRTUALLY_FRAME" val="{&quot;height&quot;:305.04998779296875,&quot;left&quot;:-62.52864921029159,&quot;top&quot;:50.01760452871247,&quot;width&quot;:845.0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53_3*l_h_i*1_2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6"/>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14,&quot;transparency&quot;:0},&quot;type&quot;:1},&quot;shadow&quot;:{&quot;brightness&quot;:-0.25,&quot;colorType&quot;:1,&quot;foreColorIndex&quot;:6,&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1068_2*m_h_f*1_3_1"/>
  <p:tag name="KSO_WM_TEMPLATE_CATEGORY" val="diagram"/>
  <p:tag name="KSO_WM_TEMPLATE_INDEX" val="20231068"/>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305.04998779296875,&quot;left&quot;:-62.52864921029159,&quot;top&quot;:50.01760452871247,&quot;width&quot;:845.09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10;你的智能图形项正文"/>
  <p:tag name="KSO_WM_UNIT_TEXT_FILL_FORE_SCHEMECOLOR_INDEX" val="1"/>
  <p:tag name="KSO_WM_UNIT_TEXT_FILL_TYPE" val="1"/>
  <p:tag name="KSO_WM_DIAGRAM_USE_COLOR_VALUE" val="{&quot;color_scheme&quot;:1,&quot;color_type&quot;:1,&quot;theme_color_indexes&quot;:[]}"/>
</p:tagLst>
</file>

<file path=ppt/tags/tag7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2*m_h_i*1_3_2"/>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TYPE" val="m_h_i"/>
  <p:tag name="KSO_WM_UNIT_INDEX" val="1_3_2"/>
  <p:tag name="KSO_WM_DIAGRAM_MAX_ITEMCNT" val="6"/>
  <p:tag name="KSO_WM_DIAGRAM_MIN_ITEMCNT" val="2"/>
  <p:tag name="KSO_WM_DIAGRAM_VIRTUALLY_FRAME" val="{&quot;height&quot;:305.04998779296875,&quot;left&quot;:-62.52864921029159,&quot;top&quot;:50.01760452871247,&quot;width&quot;:845.09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DIAGRAM_VIRTUALLY_FRAME" val="{&quot;height&quot;:187.3,&quot;left&quot;:48.15,&quot;top&quot;:97.15,&quot;width&quot;:617.25}"/>
</p:tagLst>
</file>

<file path=ppt/tags/tag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53_3*l_h_f*1_1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DIAGRAM_VIRTUALLY_FRAME" val="{&quot;height&quot;:187.3,&quot;left&quot;:48.15,&quot;top&quot;:97.15,&quot;width&quot;:617.25}"/>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DIAGRAM_VIRTUALLY_FRAME" val="{&quot;height&quot;:187.3,&quot;left&quot;:48.15,&quot;top&quot;:97.15,&quot;width&quot;:617.25}"/>
  <p:tag name="KSO_WM_BEAUTIFY_FLAG" val=""/>
</p:tagLst>
</file>

<file path=ppt/tags/tag739.xml><?xml version="1.0" encoding="utf-8"?>
<p:tagLst xmlns:p="http://schemas.openxmlformats.org/presentationml/2006/main">
  <p:tag name="KSO_WM_DIAGRAM_VIRTUALLY_FRAME" val="{&quot;height&quot;:187.3,&quot;left&quot;:48.15,&quot;top&quot;:97.15,&quot;width&quot;:617.25}"/>
  <p:tag name="KSO_WM_BEAUTIFY_FLAG" val=""/>
</p:tagLst>
</file>

<file path=ppt/tags/tag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53_3*l_h_f*1_2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084_1*n_h_i*1_1_1"/>
  <p:tag name="KSO_WM_TEMPLATE_CATEGORY" val="diagram"/>
  <p:tag name="KSO_WM_TEMPLATE_INDEX" val="2023108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gradient&quot;:[{&quot;brightness&quot;:0.8999999761581421,&quot;colorType&quot;:1,&quot;foreColorIndex&quot;:5,&quot;pos&quot;:0,&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084_1*n_h_i*1_1_3"/>
  <p:tag name="KSO_WM_TEMPLATE_CATEGORY" val="diagram"/>
  <p:tag name="KSO_WM_TEMPLATE_INDEX" val="2023108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type&quot;:0},&quot;glow&quot;:{&quot;colorType&quot;:0},&quot;line&quot;:{&quot;gradient&quot;:[{&quot;brightness&quot;:0.949999988079071,&quot;colorType&quot;:1,&quot;foreColorIndex&quot;:5,&quot;pos&quot;:1,&quot;transparency&quot;:0},{&quot;brightness&quot;:0.949999988079071,&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53_3*l_h_i*1_1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5"/>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084_1*n_h_i*1_1_2"/>
  <p:tag name="KSO_WM_TEMPLATE_CATEGORY" val="diagram"/>
  <p:tag name="KSO_WM_TEMPLATE_INDEX" val="20231084"/>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type&quot;:0},&quot;glow&quot;:{&quot;colorType&quot;:0},&quot;line&quot;:{&quot;gradient&quot;:[{&quot;brightness&quot;:0.8999999761581421,&quot;colorType&quot;:1,&quot;foreColorIndex&quot;:5,&quot;pos&quot;:1,&quot;transparency&quot;:0},{&quot;brightness&quot;:0.8999999761581421,&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751.xml><?xml version="1.0" encoding="utf-8"?>
<p:tagLst xmlns:p="http://schemas.openxmlformats.org/presentationml/2006/main">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4_1*n_h_a*1_1_1"/>
  <p:tag name="KSO_WM_TEMPLATE_CATEGORY" val="diagram"/>
  <p:tag name="KSO_WM_TEMPLATE_INDEX" val="20231084"/>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10;加项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084_1*n_h_h_i*1_2_2_1"/>
  <p:tag name="KSO_WM_TEMPLATE_CATEGORY" val="diagram"/>
  <p:tag name="KSO_WM_TEMPLATE_INDEX" val="20231084"/>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7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084_1*n_h_h_i*1_2_2_2"/>
  <p:tag name="KSO_WM_TEMPLATE_CATEGORY" val="diagram"/>
  <p:tag name="KSO_WM_TEMPLATE_INDEX" val="20231084"/>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gradient&quot;:[{&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84_1*n_h_h_a*1_2_2_1"/>
  <p:tag name="KSO_WM_TEMPLATE_CATEGORY" val="diagram"/>
  <p:tag name="KSO_WM_TEMPLATE_INDEX" val="20231084"/>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75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084_1*n_h_h_i*1_2_1_1"/>
  <p:tag name="KSO_WM_TEMPLATE_CATEGORY" val="diagram"/>
  <p:tag name="KSO_WM_TEMPLATE_INDEX" val="20231084"/>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7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084_1*n_h_h_i*1_2_1_2"/>
  <p:tag name="KSO_WM_TEMPLATE_CATEGORY" val="diagram"/>
  <p:tag name="KSO_WM_TEMPLATE_INDEX" val="20231084"/>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gradient&quot;:[{&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84_1*n_h_h_a*1_2_1_1"/>
  <p:tag name="KSO_WM_TEMPLATE_CATEGORY" val="diagram"/>
  <p:tag name="KSO_WM_TEMPLATE_INDEX" val="20231084"/>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7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4_1*n_h_h_f*1_2_1_1"/>
  <p:tag name="KSO_WM_TEMPLATE_CATEGORY" val="diagram"/>
  <p:tag name="KSO_WM_TEMPLATE_INDEX" val="20231084"/>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
</p:tagLst>
</file>

<file path=ppt/tags/tag759.xml><?xml version="1.0" encoding="utf-8"?>
<p:tagLst xmlns:p="http://schemas.openxmlformats.org/presentationml/2006/main">
  <p:tag name="KSO_WM_DIAGRAM_VERSION" val="3"/>
  <p:tag name="KSO_WM_DIAGRAM_COLOR_TRICK" val="1"/>
  <p:tag name="KSO_WM_DIAGRAM_COLOR_TEXT_CAN_REMOVE" val="n"/>
  <p:tag name="KSO_WM_UNIT_VALUE" val="52*4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4_1*n_h_h_x*1_2_1_1"/>
  <p:tag name="KSO_WM_TEMPLATE_CATEGORY" val="diagram"/>
  <p:tag name="KSO_WM_TEMPLATE_INDEX" val="20231084"/>
  <p:tag name="KSO_WM_UNIT_LAYERLEVEL" val="1_1_1_1"/>
  <p:tag name="KSO_WM_TAG_VERSION" val="3.0"/>
  <p:tag name="KSO_WM_BEAUTIFY_FLAG" val="#wm#"/>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353_3*l_h_i*1_2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8,&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60.xml><?xml version="1.0" encoding="utf-8"?>
<p:tagLst xmlns:p="http://schemas.openxmlformats.org/presentationml/2006/main">
  <p:tag name="KSO_WM_DIAGRAM_VERSION" val="3"/>
  <p:tag name="KSO_WM_DIAGRAM_COLOR_TRICK" val="1"/>
  <p:tag name="KSO_WM_DIAGRAM_COLOR_TEXT_CAN_REMOVE" val="n"/>
  <p:tag name="KSO_WM_UNIT_VALUE" val="48*4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4_1*n_h_h_x*1_2_2_1"/>
  <p:tag name="KSO_WM_TEMPLATE_CATEGORY" val="diagram"/>
  <p:tag name="KSO_WM_TEMPLATE_INDEX" val="20231084"/>
  <p:tag name="KSO_WM_UNIT_LAYERLEVEL" val="1_1_1_1"/>
  <p:tag name="KSO_WM_TAG_VERSION" val="3.0"/>
  <p:tag name="KSO_WM_BEAUTIFY_FLAG" val="#wm#"/>
  <p:tag name="KSO_WM_DIAGRAM_MAX_ITEMCNT" val="6"/>
  <p:tag name="KSO_WM_DIAGRAM_MIN_ITEMCNT" val="2"/>
  <p:tag name="KSO_WM_DIAGRAM_VIRTUALLY_FRAME" val="{&quot;height&quot;:303.6000061035156,&quot;left&quot;:-21.62782243863803,&quot;top&quot;:50.7471623025729,&quot;width&quot;:763.349975585937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53_3*l_h_i*1_2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6"/>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53_3*l_h_i*1_3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7"/>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1,&quot;foreColorIndex&quot;:7,&quot;transparency&quot;:0},&quot;type&quot;:1},&quot;glow&quot;:{&quot;colorType&quot;:0},&quot;line&quot;:{&quot;solidLine&quot;:{&quot;brightness&quot;:0,&quot;colorType&quot;:1,&quot;foreColorIndex&quot;:14,&quot;transparency&quot;:0},&quot;type&quot;:1},&quot;shadow&quot;:{&quot;brightness&quot;:-0.25,&quot;colorType&quot;:1,&quot;foreColorIndex&quot;:7,&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353_3*l_h_i*1_3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6,&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DIAGRAM_VIRTUALLY_FRAME" val="{&quot;height&quot;:187.3,&quot;left&quot;:48.15,&quot;top&quot;:97.15,&quot;width&quot;:617.25}"/>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DIAGRAM_VIRTUALLY_FRAME" val="{&quot;height&quot;:102.72523698341192,&quot;left&quot;:81.04976988304315,&quot;top&quot;:163.07476301658807,&quot;width&quot;:573.5499877929698}"/>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26_1*l_h_f*1_1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单击添加文本内容，阐述您的观点。"/>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99.xml><?xml version="1.0" encoding="utf-8"?>
<p:tagLst xmlns:p="http://schemas.openxmlformats.org/presentationml/2006/main">
  <p:tag name="KSO_WM_DIAGRAM_VIRTUALLY_FRAME" val="{&quot;height&quot;:102.72523698341192,&quot;left&quot;:81.04976988304315,&quot;top&quot;:163.07476301658807,&quot;width&quot;:573.5499877929698}"/>
  <p:tag name="KSO_WM_DIAGRAM_VERSION" val="3"/>
  <p:tag name="KSO_WM_DIAGRAM_COLOR_TRICK" val="1"/>
  <p:tag name="KSO_WM_DIAGRAM_COLOR_TEXT_CAN_REMOVE" val="n"/>
  <p:tag name="KSO_WM_UNIT_ISCONTENTSTITLE" val="0"/>
  <p:tag name="KSO_WM_UNIT_ISNUMDGMTITLE" val="0"/>
  <p:tag name="KSO_WM_UNIT_PRESET_TEXT_INDEX" val="0"/>
  <p:tag name="KSO_WM_UNIT_PRESET_TEXT_LEN"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26_1*l_h_a*1_1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添加项标题"/>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53_3*l_h_i*1_4_2"/>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FILL_FORE_SCHEMECOLOR_INDEX" val="8"/>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1,&quot;foreColorIndex&quot;:8,&quot;transparency&quot;:0},&quot;type&quot;:1},&quot;glow&quot;:{&quot;colorType&quot;:0},&quot;line&quot;:{&quot;solidLine&quot;:{&quot;brightness&quot;:0,&quot;colorType&quot;:1,&quot;foreColorIndex&quot;:14,&quot;transparency&quot;:0},&quot;type&quot;:1},&quot;shadow&quot;:{&quot;brightness&quot;:-0.25,&quot;colorType&quot;:1,&quot;foreColorIndex&quot;:8,&quot;transparency&quot;:0.8600000143051147},&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00.xml><?xml version="1.0" encoding="utf-8"?>
<p:tagLst xmlns:p="http://schemas.openxmlformats.org/presentationml/2006/main">
  <p:tag name="KSO_WM_DIAGRAM_VIRTUALLY_FRAME" val="{&quot;height&quot;:102.72523698341192,&quot;left&quot;:81.04976988304315,&quot;top&quot;:163.07476301658807,&quot;width&quot;:573.549987792969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26_1*l_h_i*1_1_1"/>
  <p:tag name="KSO_WM_TEMPLATE_CATEGORY" val="diagram"/>
  <p:tag name="KSO_WM_TEMPLATE_INDEX" val="20233526"/>
  <p:tag name="KSO_WM_UNIT_LAYERLEVEL" val="1_1_1"/>
  <p:tag name="KSO_WM_TAG_VERSION" val="3.0"/>
  <p:tag name="KSO_WM_BEAUTIFY_FLAG" val="#wm#"/>
  <p:tag name="KSO_WM_UNIT_FILL_TYPE" val="1"/>
  <p:tag name="KSO_WM_UNIT_FILL_FORE_SCHEMECOLOR_INDEX" val="5"/>
  <p:tag name="KSO_WM_UNIT_FILL_FORE_SCHEMECOLOR_INDEX_BRIGHTNESS" val="-0.25"/>
  <p:tag name="KSO_WM_DIAGRAM_MAX_ITEMCNT" val="3"/>
  <p:tag name="KSO_WM_DIAGRAM_MIN_ITEMCNT" val="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01.xml><?xml version="1.0" encoding="utf-8"?>
<p:tagLst xmlns:p="http://schemas.openxmlformats.org/presentationml/2006/main">
  <p:tag name="KSO_WM_DIAGRAM_VIRTUALLY_FRAME" val="{&quot;height&quot;:102.72523698341192,&quot;left&quot;:81.04976988304315,&quot;top&quot;:163.07476301658807,&quot;width&quot;:573.5499877929698}"/>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26_1*l_h_f*1_2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单击添加文本内容，阐述您的观点。"/>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02.xml><?xml version="1.0" encoding="utf-8"?>
<p:tagLst xmlns:p="http://schemas.openxmlformats.org/presentationml/2006/main">
  <p:tag name="KSO_WM_DIAGRAM_VIRTUALLY_FRAME" val="{&quot;height&quot;:102.72523698341192,&quot;left&quot;:81.04976988304315,&quot;top&quot;:163.07476301658807,&quot;width&quot;:573.5499877929698}"/>
  <p:tag name="KSO_WM_DIAGRAM_VERSION" val="3"/>
  <p:tag name="KSO_WM_DIAGRAM_COLOR_TRICK" val="1"/>
  <p:tag name="KSO_WM_DIAGRAM_COLOR_TEXT_CAN_REMOVE" val="n"/>
  <p:tag name="KSO_WM_UNIT_ISCONTENTSTITLE" val="0"/>
  <p:tag name="KSO_WM_UNIT_ISNUMDGMTITLE" val="0"/>
  <p:tag name="KSO_WM_UNIT_PRESET_TEXT_INDEX" val="0"/>
  <p:tag name="KSO_WM_UNIT_PRESET_TEXT_LEN"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26_1*l_h_a*1_2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添加项标题"/>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03.xml><?xml version="1.0" encoding="utf-8"?>
<p:tagLst xmlns:p="http://schemas.openxmlformats.org/presentationml/2006/main">
  <p:tag name="KSO_WM_DIAGRAM_VIRTUALLY_FRAME" val="{&quot;height&quot;:102.72523698341192,&quot;left&quot;:81.04976988304315,&quot;top&quot;:163.07476301658807,&quot;width&quot;:573.549987792969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26_1*l_h_i*1_2_1"/>
  <p:tag name="KSO_WM_TEMPLATE_CATEGORY" val="diagram"/>
  <p:tag name="KSO_WM_TEMPLATE_INDEX" val="20233526"/>
  <p:tag name="KSO_WM_UNIT_LAYERLEVEL" val="1_1_1"/>
  <p:tag name="KSO_WM_TAG_VERSION" val="3.0"/>
  <p:tag name="KSO_WM_BEAUTIFY_FLAG" val="#wm#"/>
  <p:tag name="KSO_WM_UNIT_FILL_TYPE" val="1"/>
  <p:tag name="KSO_WM_UNIT_FILL_FORE_SCHEMECOLOR_INDEX" val="5"/>
  <p:tag name="KSO_WM_UNIT_FILL_FORE_SCHEMECOLOR_INDEX_BRIGHTNESS" val="-0.25"/>
  <p:tag name="KSO_WM_DIAGRAM_MAX_ITEMCNT" val="3"/>
  <p:tag name="KSO_WM_DIAGRAM_MIN_ITEMCNT" val="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04.xml><?xml version="1.0" encoding="utf-8"?>
<p:tagLst xmlns:p="http://schemas.openxmlformats.org/presentationml/2006/main">
  <p:tag name="KSO_WM_DIAGRAM_VIRTUALLY_FRAME" val="{&quot;height&quot;:102.72523698341192,&quot;left&quot;:81.04976988304315,&quot;top&quot;:163.07476301658807,&quot;width&quot;:573.5499877929698}"/>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26_1*l_h_f*1_3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单击添加文本内容，阐述您的观点。"/>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05.xml><?xml version="1.0" encoding="utf-8"?>
<p:tagLst xmlns:p="http://schemas.openxmlformats.org/presentationml/2006/main">
  <p:tag name="KSO_WM_DIAGRAM_VIRTUALLY_FRAME" val="{&quot;height&quot;:102.72523698341192,&quot;left&quot;:81.04976988304315,&quot;top&quot;:163.07476301658807,&quot;width&quot;:573.5499877929698}"/>
  <p:tag name="KSO_WM_DIAGRAM_VERSION" val="3"/>
  <p:tag name="KSO_WM_DIAGRAM_COLOR_TRICK" val="1"/>
  <p:tag name="KSO_WM_DIAGRAM_COLOR_TEXT_CAN_REMOVE" val="n"/>
  <p:tag name="KSO_WM_UNIT_ISCONTENTSTITLE" val="0"/>
  <p:tag name="KSO_WM_UNIT_ISNUMDGMTITLE" val="0"/>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26_1*l_h_a*1_3_1"/>
  <p:tag name="KSO_WM_TEMPLATE_CATEGORY" val="diagram"/>
  <p:tag name="KSO_WM_TEMPLATE_INDEX" val="20233526"/>
  <p:tag name="KSO_WM_UNIT_LAYERLEVEL" val="1_1_1"/>
  <p:tag name="KSO_WM_TAG_VERSION" val="3.0"/>
  <p:tag name="KSO_WM_BEAUTIFY_FLAG" val="#wm#"/>
  <p:tag name="KSO_WM_UNIT_TEXT_FILL_FORE_SCHEMECOLOR_INDEX" val="1"/>
  <p:tag name="KSO_WM_UNIT_TEXT_FILL_TYPE" val="1"/>
  <p:tag name="KSO_WM_UNIT_PRESET_TEXT" val="添加项标题"/>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06.xml><?xml version="1.0" encoding="utf-8"?>
<p:tagLst xmlns:p="http://schemas.openxmlformats.org/presentationml/2006/main">
  <p:tag name="KSO_WM_DIAGRAM_VIRTUALLY_FRAME" val="{&quot;height&quot;:102.72523698341192,&quot;left&quot;:81.04976988304315,&quot;top&quot;:163.07476301658807,&quot;width&quot;:573.5499877929698}"/>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26_1*l_h_i*1_3_1"/>
  <p:tag name="KSO_WM_TEMPLATE_CATEGORY" val="diagram"/>
  <p:tag name="KSO_WM_TEMPLATE_INDEX" val="20233526"/>
  <p:tag name="KSO_WM_UNIT_LAYERLEVEL" val="1_1_1"/>
  <p:tag name="KSO_WM_TAG_VERSION" val="3.0"/>
  <p:tag name="KSO_WM_BEAUTIFY_FLAG" val="#wm#"/>
  <p:tag name="KSO_WM_UNIT_FILL_TYPE" val="1"/>
  <p:tag name="KSO_WM_UNIT_FILL_FORE_SCHEMECOLOR_INDEX" val="5"/>
  <p:tag name="KSO_WM_UNIT_FILL_FORE_SCHEMECOLOR_INDEX_BRIGHTNESS" val="-0.25"/>
  <p:tag name="KSO_WM_DIAGRAM_MAX_ITEMCNT" val="3"/>
  <p:tag name="KSO_WM_DIAGRAM_MIN_ITEMCNT" val="3"/>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53_3*l_h_f*1_3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10.xml><?xml version="1.0" encoding="utf-8"?>
<p:tagLst xmlns:p="http://schemas.openxmlformats.org/presentationml/2006/main">
  <p:tag name="KSO_WM_DIAGRAM_VIRTUALLY_FRAME" val="{&quot;height&quot;:187.3,&quot;left&quot;:48.15,&quot;top&quot;:97.15,&quot;width&quot;:617.25}"/>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h_i*1_2_1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solidLine&quot;:{&quot;brightness&quot;:0.6000000238418579,&quot;colorType&quot;:1,&quot;foreColorIndex&quot;:5,&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13.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452_3*n_h_h_a*1_2_1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1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452_3*n_h_h_f*1_2_1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h_i*1_2_2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solidLine&quot;:{&quot;brightness&quot;:0.6000000238418579,&quot;colorType&quot;:1,&quot;foreColorIndex&quot;:8,&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16.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452_3*n_h_h_a*1_2_2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gradient&quot;:[{&quot;brightness&quot;:0,&quot;colorType&quot;:1,&quot;foreColorIndex&quot;:8,&quot;pos&quot;:0,&quot;transparency&quot;:0},{&quot;brightness&quot;:-0.25,&quot;colorType&quot;:1,&quot;foreColorIndex&quot;:8,&quot;pos&quot;:1,&quot;transparency&quot;:0}],&quot;type&quot;:3},&quot;glow&quot;:{&quot;colorType&quot;:0},&quot;line&quot;:{&quot;type&quot;:0},&quot;shadow&quot;:{&quot;brightness&quot;:-0.5,&quot;colorType&quot;:1,&quot;foreColorIndex&quot;:8,&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1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452_3*n_h_h_f*1_2_2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h_i*1_2_3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solidLine&quot;:{&quot;brightness&quot;:0.6000000238418579,&quot;colorType&quot;:1,&quot;foreColorIndex&quot;:5,&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19.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452_3*n_h_h_a*1_2_3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53_3*l_h_f*1_4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PRESET_TEXT" val="单击此处输入你的正文，文字是您思想的提炼。"/>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2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452_3*n_h_h_f*1_2_3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h_i*1_2_4_1"/>
  <p:tag name="KSO_WM_TEMPLATE_CATEGORY" val="diagram"/>
  <p:tag name="KSO_WM_TEMPLATE_INDEX" val="20231452"/>
  <p:tag name="KSO_WM_UNIT_LAYERLEVEL" val="1_1_1_1"/>
  <p:tag name="KSO_WM_TAG_VERSION" val="3.0"/>
  <p:tag name="KSO_WM_BEAUTIFY_FLAG" val="#wm#"/>
  <p:tag name="KSO_WM_DIAGRAM_GROUP_CODE" val="n1-1"/>
  <p:tag name="KSO_WM_UNIT_TYPE" val="n_h_h_i"/>
  <p:tag name="KSO_WM_UNIT_INDEX" val="1_2_4_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solidLine&quot;:{&quot;brightness&quot;:0.6000000238418579,&quot;colorType&quot;:1,&quot;foreColorIndex&quot;:8,&quot;transparency&quot;:0},&quot;type&quot;:1},&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22.xml><?xml version="1.0" encoding="utf-8"?>
<p:tagLst xmlns:p="http://schemas.openxmlformats.org/presentationml/2006/main">
  <p:tag name="KSO_WM_UNIT_ISCONTENTSTITLE" val="0"/>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452_3*n_h_h_a*1_2_4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gradient&quot;:[{&quot;brightness&quot;:0,&quot;colorType&quot;:1,&quot;foreColorIndex&quot;:8,&quot;pos&quot;:0,&quot;transparency&quot;:0},{&quot;brightness&quot;:-0.25,&quot;colorType&quot;:1,&quot;foreColorIndex&quot;:8,&quot;pos&quot;:1,&quot;transparency&quot;:0}],&quot;type&quot;:3},&quot;glow&quot;:{&quot;colorType&quot;:0},&quot;line&quot;:{&quot;type&quot;:0},&quot;shadow&quot;:{&quot;brightness&quot;:-0.5,&quot;colorType&quot;:1,&quot;foreColorIndex&quot;:8,&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2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452_3*n_h_h_f*1_2_4_1"/>
  <p:tag name="KSO_WM_TEMPLATE_CATEGORY" val="diagram"/>
  <p:tag name="KSO_WM_TEMPLATE_INDEX" val="20231452"/>
  <p:tag name="KSO_WM_UNIT_LAYERLEVEL" val="1_1_1_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n1-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i*1_1_1"/>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i*1_1_4"/>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4"/>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2_3*n_h_i*1_1_5"/>
  <p:tag name="KSO_WM_TEMPLATE_CATEGORY" val="diagram"/>
  <p:tag name="KSO_WM_TEMPLATE_INDEX" val="20231452"/>
  <p:tag name="KSO_WM_UNIT_LAYERLEVEL" val="1_1_1"/>
  <p:tag name="KSO_WM_TAG_VERSION" val="3.0"/>
  <p:tag name="KSO_WM_BEAUTIFY_FLAG" val="#wm#"/>
  <p:tag name="KSO_WM_DIAGRAM_GROUP_CODE" val="n1-1"/>
  <p:tag name="KSO_WM_UNIT_TYPE" val="n_h_i"/>
  <p:tag name="KSO_WM_UNIT_INDEX" val="1_1_5"/>
  <p:tag name="KSO_WM_DIAGRAM_VERSION" val="3"/>
  <p:tag name="KSO_WM_DIAGRAM_COLOR_TRICK" val="2"/>
  <p:tag name="KSO_WM_DIAGRAM_COLOR_TEXT_CAN_REMOVE" val="n"/>
  <p:tag name="KSO_WM_DIAGRAM_MAX_ITEMCNT" val="6"/>
  <p:tag name="KSO_WM_DIAGRAM_MIN_ITEMCNT" val="2"/>
  <p:tag name="KSO_WM_DIAGRAM_VIRTUALLY_FRAME" val="{&quot;height&quot;:291.4376525878906,&quot;left&quot;:-51.71165474478657,&quot;top&quot;:97.5043233123539,&quot;width&quot;:824.7106323242188}"/>
  <p:tag name="KSO_WM_DIAGRAM_COLOR_MATCH_VALUE" val="{&quot;shape&quot;:{&quot;fill&quot;:{&quot;type&quot;:0},&quot;glow&quot;:{&quot;colorType&quot;:0},&quot;line&quot;:{&quot;solidLine&quot;:{&quot;brightness&quot;:-0.25,&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DIAGRAM_VIRTUALLY_FRAME" val="{&quot;height&quot;:187.3,&quot;left&quot;:48.15,&quot;top&quot;:97.15,&quot;width&quot;:617.25}"/>
  <p:tag name="KSO_WM_BEAUTIFY_FLAG" val=""/>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53_3*l_h_i*1_3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7"/>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30.xml><?xml version="1.0" encoding="utf-8"?>
<p:tagLst xmlns:p="http://schemas.openxmlformats.org/presentationml/2006/main">
  <p:tag name="KSO_WM_DIAGRAM_VIRTUALLY_FRAME" val="{&quot;height&quot;:187.3,&quot;left&quot;:48.15,&quot;top&quot;:97.15,&quot;width&quot;:617.25}"/>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DIAGRAM_VIRTUALLY_FRAME" val="{&quot;height&quot;:187.3,&quot;left&quot;:48.15,&quot;top&quot;:97.15,&quot;width&quot;:617.25}"/>
  <p:tag name="KSO_WM_BEAUTIFY_FLAG" val=""/>
</p:tagLst>
</file>

<file path=ppt/tags/tag833.xml><?xml version="1.0" encoding="utf-8"?>
<p:tagLst xmlns:p="http://schemas.openxmlformats.org/presentationml/2006/main">
  <p:tag name="KSO_WM_DIAGRAM_VIRTUALLY_FRAME" val="{&quot;height&quot;:187.3,&quot;left&quot;:48.15,&quot;top&quot;:97.15,&quot;width&quot;:617.25}"/>
  <p:tag name="KSO_WM_BEAUTIFY_FLAG" val=""/>
</p:tagLst>
</file>

<file path=ppt/tags/tag834.xml><?xml version="1.0" encoding="utf-8"?>
<p:tagLst xmlns:p="http://schemas.openxmlformats.org/presentationml/2006/main">
  <p:tag name="ISPRING_RESOURCE_PATHS_HASH_2" val="17416ab3169b4d2b6e219e80d68016f511bed39f"/>
  <p:tag name="ISPRING_PRESENTATION_TITLE" val="简约红色财务金融数据分析PPT模版"/>
  <p:tag name="ISPRING_FIRST_PUBLISH" val="1"/>
  <p:tag name="commondata" val="eyJoZGlkIjoiZTViMmU4N2NkNWQ3NjhjMzRjMTI0MGM5Y2MxMmZjMmEifQ=="/>
  <p:tag name="resource_record_key" val="{&quot;13&quot;:[4695712,4650225],&quot;70&quot;:[3314370,3314197,3314292,3312235,3314673,3316196,3316198,3313591,3316162,3314594,3314320,3316160,3313710,3312479,3323785,3314163,3314336,3324933]}"/>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353_3*l_h_i*1_4_3"/>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DIAGRAM_MAX_ITEMCNT" val="6"/>
  <p:tag name="KSO_WM_DIAGRAM_MIN_ITEMCNT" val="2"/>
  <p:tag name="KSO_WM_DIAGRAM_VIRTUALLY_FRAME" val="{&quot;height&quot;:374.0294494628906,&quot;width&quot;:861.9888916015625}"/>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9,&quot;transparency&quot;:0.7799999713897705},&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53_3*l_h_i*1_4_1"/>
  <p:tag name="KSO_WM_TEMPLATE_CATEGORY" val="diagram"/>
  <p:tag name="KSO_WM_TEMPLATE_INDEX" val="20231353"/>
  <p:tag name="KSO_WM_UNIT_LAYERLEVEL" val="1_1_1"/>
  <p:tag name="KSO_WM_TAG_VERSION" val="3.0"/>
  <p:tag name="KSO_WM_DIAGRAM_VERSION" val="3"/>
  <p:tag name="KSO_WM_DIAGRAM_COLOR_TEXT_CAN_REMOVE" val="n"/>
  <p:tag name="KSO_WM_BEAUTIFY_FLAG" val="#wm#"/>
  <p:tag name="KSO_WM_UNIT_TEXT_FILL_FORE_SCHEMECOLOR_INDEX" val="8"/>
  <p:tag name="KSO_WM_DIAGRAM_MAX_ITEMCNT" val="6"/>
  <p:tag name="KSO_WM_DIAGRAM_MIN_ITEMCNT" val="2"/>
  <p:tag name="KSO_WM_DIAGRAM_VIRTUALLY_FRAME" val="{&quot;height&quot;:374.0294494628906,&quot;width&quot;:861.98889160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6.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diagram20231087_2*n_h_a*1_1_1"/>
  <p:tag name="KSO_WM_TEMPLATE_CATEGORY" val="diagram"/>
  <p:tag name="KSO_WM_TEMPLATE_INDEX" val="20231087"/>
  <p:tag name="KSO_WM_UNIT_LAYERLEVEL" val="1_1_1"/>
  <p:tag name="KSO_WM_TAG_VERSION" val="3.0"/>
  <p:tag name="KSO_WM_UNIT_ISCONTENTSTITLE" val="0"/>
  <p:tag name="KSO_WM_UNIT_ISNUMDGMTITLE" val="0"/>
  <p:tag name="KSO_WM_UNIT_NOCLEAR" val="0"/>
  <p:tag name="KSO_WM_UNIT_VALUE" val="24"/>
  <p:tag name="KSO_WM_DIAGRAM_GROUP_CODE" val="n1-1"/>
  <p:tag name="KSO_WM_UNIT_TYPE" val="n_h_a"/>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10;加项标题"/>
  <p:tag name="KSO_WM_DIAGRAM_USE_COLOR_VALUE" val="{&quot;color_scheme&quot;:1,&quot;color_type&quot;:1,&quot;theme_color_indexes&quot;:[]}"/>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 name="KSO_WM_UNIT_HIGHLIGHT" val="0"/>
  <p:tag name="KSO_WM_UNIT_COMPATIBLE" val="0"/>
  <p:tag name="KSO_WM_UNIT_DIAGRAM_ISNUMVISUAL" val="0"/>
  <p:tag name="KSO_WM_UNIT_DIAGRAM_ISREFERUNIT" val="0"/>
  <p:tag name="KSO_WM_UNIT_ID" val="diagram20231087_2*n_h_a*1_1_1"/>
  <p:tag name="KSO_WM_TEMPLATE_CATEGORY" val="diagram"/>
  <p:tag name="KSO_WM_TEMPLATE_INDEX" val="20231087"/>
  <p:tag name="KSO_WM_UNIT_LAYERLEVEL" val="1_1_1"/>
  <p:tag name="KSO_WM_TAG_VERSION" val="3.0"/>
  <p:tag name="KSO_WM_UNIT_ISCONTENTSTITLE" val="0"/>
  <p:tag name="KSO_WM_UNIT_ISNUMDGMTITLE" val="0"/>
  <p:tag name="KSO_WM_UNIT_NOCLEAR" val="0"/>
  <p:tag name="KSO_WM_UNIT_VALUE" val="24"/>
  <p:tag name="KSO_WM_DIAGRAM_GROUP_CODE" val="n1-1"/>
  <p:tag name="KSO_WM_UNIT_TYPE" val="n_h_a"/>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8.6256713867187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10;加项标题"/>
  <p:tag name="KSO_WM_DIAGRAM_USE_COLOR_VALUE" val="{&quot;color_scheme&quot;:1,&quot;color_type&quot;:1,&quot;theme_color_indexes&quot;:[]}"/>
</p:tagLst>
</file>

<file path=ppt/tags/tag91.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31071_1*q_i*1_2"/>
  <p:tag name="KSO_WM_TEMPLATE_CATEGORY" val="diagram"/>
  <p:tag name="KSO_WM_TEMPLATE_INDEX" val="20231071"/>
  <p:tag name="KSO_WM_UNIT_LAYERLEVEL" val="1_1"/>
  <p:tag name="KSO_WM_TAG_VERSION" val="3.0"/>
  <p:tag name="KSO_WM_DIAGRAM_MAX_ITEMCNT" val="6"/>
  <p:tag name="KSO_WM_DIAGRAM_MIN_ITEMCNT" val="3"/>
  <p:tag name="KSO_WM_DIAGRAM_VIRTUALLY_FRAME" val="{&quot;height&quot;:435.4245300292969,&quot;width&quot;:786.5499877929688}"/>
  <p:tag name="KSO_WM_DIAGRAM_COLOR_MATCH_VALUE" val="{&quot;shape&quot;:{&quot;fill&quot;:{&quot;solid&quot;:{&quot;brightness&quot;:0,&quot;colorType&quot;:1,&quot;foreColorIndex&quot;:14,&quot;transparency&quot;:0},&quot;type&quot;:1},&quot;glow&quot;:{&quot;colorType&quot;:0},&quot;line&quot;:{&quot;type&quot;:0},&quot;shadow&quot;:{&quot;brightness&quot;:0.3499999940395355,&quot;colorType&quot;:1,&quot;foreColorIndex&quot;:13,&quot;transparency&quot;:0.94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2.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31071_1*q_h_i*1_2_1"/>
  <p:tag name="KSO_WM_TEMPLATE_CATEGORY" val="diagram"/>
  <p:tag name="KSO_WM_TEMPLATE_INDEX" val="20231071"/>
  <p:tag name="KSO_WM_UNIT_LAYERLEVEL" val="1_1_1"/>
  <p:tag name="KSO_WM_TAG_VERSION" val="3.0"/>
  <p:tag name="KSO_WM_BEAUTIFY_FLAG" val="#wm#"/>
  <p:tag name="KSO_WM_UNIT_FILL_FORE_SCHEMECOLOR_INDEX" val="6"/>
  <p:tag name="KSO_WM_DIAGRAM_MAX_ITEMCNT" val="6"/>
  <p:tag name="KSO_WM_DIAGRAM_MIN_ITEMCNT" val="3"/>
  <p:tag name="KSO_WM_DIAGRAM_VIRTUALLY_FRAME" val="{&quot;height&quot;:435.4245300292969,&quot;width&quot;:786.5499877929688}"/>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3.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31071_1*q_h_i*1_2_3"/>
  <p:tag name="KSO_WM_TEMPLATE_CATEGORY" val="diagram"/>
  <p:tag name="KSO_WM_TEMPLATE_INDEX" val="20231071"/>
  <p:tag name="KSO_WM_UNIT_LAYERLEVEL" val="1_1_1"/>
  <p:tag name="KSO_WM_TAG_VERSION" val="3.0"/>
  <p:tag name="KSO_WM_UNIT_FILL_FORE_SCHEMECOLOR_INDEX" val="6"/>
  <p:tag name="KSO_WM_DIAGRAM_MAX_ITEMCNT" val="6"/>
  <p:tag name="KSO_WM_DIAGRAM_MIN_ITEMCNT" val="3"/>
  <p:tag name="KSO_WM_DIAGRAM_VIRTUALLY_FRAME" val="{&quot;height&quot;:435.4245300292969,&quot;width&quot;:786.5499877929688}"/>
  <p:tag name="KSO_WM_DIAGRAM_COLOR_MATCH_VALUE" val="{&quot;shape&quot;:{&quot;fill&quot;:{&quot;gradient&quot;:[{&quot;brightness&quot;:0,&quot;colorType&quot;:1,&quot;foreColorIndex&quot;:6,&quot;pos&quot;:0.8100000023841858,&quot;transparency&quot;:1},{&quot;brightness&quot;:0,&quot;colorType&quot;:1,&quot;foreColorIndex&quot;:6,&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4.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31071_1*q_h_i*1_3_1"/>
  <p:tag name="KSO_WM_TEMPLATE_CATEGORY" val="diagram"/>
  <p:tag name="KSO_WM_TEMPLATE_INDEX" val="20231071"/>
  <p:tag name="KSO_WM_UNIT_LAYERLEVEL" val="1_1_1"/>
  <p:tag name="KSO_WM_TAG_VERSION" val="3.0"/>
  <p:tag name="KSO_WM_UNIT_FILL_FORE_SCHEMECOLOR_INDEX" val="7"/>
  <p:tag name="KSO_WM_DIAGRAM_MAX_ITEMCNT" val="6"/>
  <p:tag name="KSO_WM_DIAGRAM_MIN_ITEMCNT" val="3"/>
  <p:tag name="KSO_WM_DIAGRAM_VIRTUALLY_FRAME" val="{&quot;height&quot;:435.4245300292969,&quot;width&quot;:786.5499877929688}"/>
  <p:tag name="KSO_WM_DIAGRAM_COLOR_MATCH_VALUE" val="{&quot;shape&quot;:{&quot;fill&quot;:{&quot;gradient&quot;:[{&quot;brightness&quot;:0,&quot;colorType&quot;:1,&quot;foreColorIndex&quot;:7,&quot;pos&quot;:0.8100000023841858,&quot;transparency&quot;:1},{&quot;brightness&quot;:0,&quot;colorType&quot;:1,&quot;foreColorIndex&quot;:7,&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5.xml><?xml version="1.0" encoding="utf-8"?>
<p:tagLst xmlns:p="http://schemas.openxmlformats.org/presentationml/2006/main">
  <p:tag name="KSO_WM_BEAUTIFY_FLAG" val="#wm#"/>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1071_1*q_h_i*1_1_1"/>
  <p:tag name="KSO_WM_TEMPLATE_CATEGORY" val="diagram"/>
  <p:tag name="KSO_WM_TEMPLATE_INDEX" val="20231071"/>
  <p:tag name="KSO_WM_UNIT_LAYERLEVEL" val="1_1_1"/>
  <p:tag name="KSO_WM_TAG_VERSION" val="3.0"/>
  <p:tag name="KSO_WM_UNIT_FILL_FORE_SCHEMECOLOR_INDEX" val="5"/>
  <p:tag name="KSO_WM_DIAGRAM_MAX_ITEMCNT" val="6"/>
  <p:tag name="KSO_WM_DIAGRAM_MIN_ITEMCNT" val="3"/>
  <p:tag name="KSO_WM_DIAGRAM_VIRTUALLY_FRAME" val="{&quot;height&quot;:435.4245300292969,&quot;width&quot;:786.5499877929688}"/>
  <p:tag name="KSO_WM_DIAGRAM_COLOR_MATCH_VALUE" val="{&quot;shape&quot;:{&quot;fill&quot;:{&quot;gradient&quot;:[{&quot;brightness&quot;:0,&quot;colorType&quot;:1,&quot;foreColorIndex&quot;:5,&quot;pos&quot;:0.8100000023841858,&quot;transparency&quot;: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2_1"/>
  <p:tag name="KSO_WM_UNIT_ID" val="diagram20231071_1*q_h_a*1_2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UNIT_PRESET_TEXT" val="添加标题"/>
  <p:tag name="KSO_WM_UNIT_TEXT_FILL_FORE_SCHEMECOLOR_INDEX" val="6"/>
  <p:tag name="KSO_WM_DIAGRAM_MAX_ITEMCNT" val="6"/>
  <p:tag name="KSO_WM_DIAGRAM_MIN_ITEMCNT" val="3"/>
  <p:tag name="KSO_WM_DIAGRAM_VIRTUALLY_FRAME" val="{&quot;height&quot;:435.4245300292969,&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3_1"/>
  <p:tag name="KSO_WM_UNIT_ID" val="diagram20231071_1*q_h_a*1_3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UNIT_PRESET_TEXT" val="添加标题"/>
  <p:tag name="KSO_WM_UNIT_TEXT_FILL_FORE_SCHEMECOLOR_INDEX" val="7"/>
  <p:tag name="KSO_WM_DIAGRAM_MAX_ITEMCNT" val="6"/>
  <p:tag name="KSO_WM_DIAGRAM_MIN_ITEMCNT" val="3"/>
  <p:tag name="KSO_WM_DIAGRAM_VIRTUALLY_FRAME" val="{&quot;height&quot;:435.4245300292969,&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1_1"/>
  <p:tag name="KSO_WM_UNIT_ID" val="diagram20231071_1*q_h_a*1_1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UNIT_PRESET_TEXT" val="添加标题"/>
  <p:tag name="KSO_WM_UNIT_TEXT_FILL_FORE_SCHEMECOLOR_INDEX" val="5"/>
  <p:tag name="KSO_WM_DIAGRAM_MAX_ITEMCNT" val="6"/>
  <p:tag name="KSO_WM_DIAGRAM_MIN_ITEMCNT" val="3"/>
  <p:tag name="KSO_WM_DIAGRAM_VIRTUALLY_FRAME" val="{&quot;height&quot;:435.4245300292969,&quot;width&quot;:786.5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9.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231071_1*q_h_i*1_3_3"/>
  <p:tag name="KSO_WM_TEMPLATE_CATEGORY" val="diagram"/>
  <p:tag name="KSO_WM_TEMPLATE_INDEX" val="20231071"/>
  <p:tag name="KSO_WM_UNIT_LAYERLEVEL" val="1_1_1"/>
  <p:tag name="KSO_WM_TAG_VERSION" val="3.0"/>
  <p:tag name="KSO_WM_BEAUTIFY_FLAG" val="#wm#"/>
  <p:tag name="KSO_WM_UNIT_FILL_FORE_SCHEMECOLOR_INDEX" val="7"/>
  <p:tag name="KSO_WM_DIAGRAM_MAX_ITEMCNT" val="6"/>
  <p:tag name="KSO_WM_DIAGRAM_MIN_ITEMCNT" val="3"/>
  <p:tag name="KSO_WM_DIAGRAM_VIRTUALLY_FRAME" val="{&quot;height&quot;:435.4245300292969,&quot;width&quot;:786.5499877929688}"/>
  <p:tag name="KSO_WM_DIAGRAM_COLOR_MATCH_VALUE" val="{&quot;shape&quot;:{&quot;fill&quot;:{&quot;gradient&quot;:[{&quot;brightness&quot;:0.4000000059604645,&quot;colorType&quot;:1,&quot;foreColorIndex&quot;:7,&quot;pos&quot;:0,&quot;transparency&quot;:0},{&quot;brightness&quot;:0,&quot;colorType&quot;:1,&quot;foreColorIndex&quot;:7,&quot;pos&quot;: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17226</Words>
  <Application>WPS 演示</Application>
  <PresentationFormat>全屏显示(16:9)</PresentationFormat>
  <Paragraphs>1167</Paragraphs>
  <Slides>105</Slides>
  <Notes>39</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2</vt:i4>
      </vt:variant>
      <vt:variant>
        <vt:lpstr>幻灯片标题</vt:lpstr>
      </vt:variant>
      <vt:variant>
        <vt:i4>105</vt:i4>
      </vt:variant>
    </vt:vector>
  </HeadingPairs>
  <TitlesOfParts>
    <vt:vector size="125" baseType="lpstr">
      <vt:lpstr>Arial</vt:lpstr>
      <vt:lpstr>宋体</vt:lpstr>
      <vt:lpstr>Wingdings</vt:lpstr>
      <vt:lpstr>字魂105号-简雅黑</vt:lpstr>
      <vt:lpstr>兰米正黑体</vt:lpstr>
      <vt:lpstr>华文中宋</vt:lpstr>
      <vt:lpstr>微软雅黑</vt:lpstr>
      <vt:lpstr>仿宋_GB2312</vt:lpstr>
      <vt:lpstr>Calibri</vt:lpstr>
      <vt:lpstr>Arial Unicode MS</vt:lpstr>
      <vt:lpstr>等线</vt:lpstr>
      <vt:lpstr>仿宋</vt:lpstr>
      <vt:lpstr>+中文标题</vt:lpstr>
      <vt:lpstr>Wingdings</vt:lpstr>
      <vt:lpstr>楷体</vt:lpstr>
      <vt:lpstr>+中文正文</vt:lpstr>
      <vt:lpstr>Segoe Print</vt:lpstr>
      <vt:lpstr>第一PPT，www.1ppt.com</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简约红色财务金融数据分析PPT模版</dc:title>
  <dc:creator>www.1ppt.com</dc:creator>
  <cp:keywords>www.1ppt.com</cp:keywords>
  <cp:lastModifiedBy>赵艺</cp:lastModifiedBy>
  <cp:revision>140</cp:revision>
  <dcterms:created xsi:type="dcterms:W3CDTF">2015-11-19T08:09:00Z</dcterms:created>
  <dcterms:modified xsi:type="dcterms:W3CDTF">2024-02-23T09:04:26Z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2ED93C46453240CC9E5E7552A8AE301F_13</vt:lpwstr>
  </property>
  <property fmtid="{D5CDD505-2E9C-101B-9397-08002B2CF9AE}" pid="3" name="KSOProductBuildVer">
    <vt:lpwstr>2052-12.1.0.16250</vt:lpwstr>
  </property>
</Properties>
</file>