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172"/>
  </p:handoutMasterIdLst>
  <p:sldIdLst>
    <p:sldId id="309" r:id="rId3"/>
    <p:sldId id="261" r:id="rId5"/>
    <p:sldId id="277" r:id="rId6"/>
    <p:sldId id="258" r:id="rId7"/>
    <p:sldId id="553" r:id="rId8"/>
    <p:sldId id="555" r:id="rId9"/>
    <p:sldId id="559" r:id="rId10"/>
    <p:sldId id="560" r:id="rId11"/>
    <p:sldId id="561" r:id="rId12"/>
    <p:sldId id="562" r:id="rId13"/>
    <p:sldId id="563" r:id="rId14"/>
    <p:sldId id="564" r:id="rId15"/>
    <p:sldId id="565" r:id="rId16"/>
    <p:sldId id="566" r:id="rId17"/>
    <p:sldId id="567" r:id="rId18"/>
    <p:sldId id="568" r:id="rId19"/>
    <p:sldId id="569" r:id="rId20"/>
    <p:sldId id="570" r:id="rId21"/>
    <p:sldId id="571" r:id="rId22"/>
    <p:sldId id="572" r:id="rId23"/>
    <p:sldId id="573" r:id="rId24"/>
    <p:sldId id="574" r:id="rId25"/>
    <p:sldId id="575" r:id="rId26"/>
    <p:sldId id="576" r:id="rId27"/>
    <p:sldId id="577" r:id="rId28"/>
    <p:sldId id="578" r:id="rId29"/>
    <p:sldId id="579" r:id="rId30"/>
    <p:sldId id="581" r:id="rId31"/>
    <p:sldId id="580" r:id="rId32"/>
    <p:sldId id="582" r:id="rId33"/>
    <p:sldId id="583" r:id="rId34"/>
    <p:sldId id="584" r:id="rId35"/>
    <p:sldId id="585" r:id="rId36"/>
    <p:sldId id="586" r:id="rId37"/>
    <p:sldId id="587" r:id="rId38"/>
    <p:sldId id="588" r:id="rId39"/>
    <p:sldId id="589" r:id="rId40"/>
    <p:sldId id="590" r:id="rId41"/>
    <p:sldId id="591" r:id="rId42"/>
    <p:sldId id="592" r:id="rId43"/>
    <p:sldId id="594" r:id="rId44"/>
    <p:sldId id="595" r:id="rId45"/>
    <p:sldId id="593" r:id="rId46"/>
    <p:sldId id="596" r:id="rId47"/>
    <p:sldId id="601" r:id="rId48"/>
    <p:sldId id="602" r:id="rId49"/>
    <p:sldId id="603" r:id="rId50"/>
    <p:sldId id="604" r:id="rId51"/>
    <p:sldId id="605" r:id="rId52"/>
    <p:sldId id="606" r:id="rId53"/>
    <p:sldId id="607" r:id="rId54"/>
    <p:sldId id="608" r:id="rId55"/>
    <p:sldId id="609" r:id="rId56"/>
    <p:sldId id="610" r:id="rId57"/>
    <p:sldId id="611" r:id="rId58"/>
    <p:sldId id="612" r:id="rId59"/>
    <p:sldId id="613" r:id="rId60"/>
    <p:sldId id="614" r:id="rId61"/>
    <p:sldId id="615" r:id="rId62"/>
    <p:sldId id="616" r:id="rId63"/>
    <p:sldId id="617" r:id="rId64"/>
    <p:sldId id="618" r:id="rId65"/>
    <p:sldId id="619" r:id="rId66"/>
    <p:sldId id="620" r:id="rId67"/>
    <p:sldId id="621" r:id="rId68"/>
    <p:sldId id="622" r:id="rId69"/>
    <p:sldId id="623" r:id="rId70"/>
    <p:sldId id="624" r:id="rId71"/>
    <p:sldId id="625" r:id="rId72"/>
    <p:sldId id="626" r:id="rId73"/>
    <p:sldId id="627" r:id="rId74"/>
    <p:sldId id="628" r:id="rId75"/>
    <p:sldId id="629" r:id="rId76"/>
    <p:sldId id="630" r:id="rId77"/>
    <p:sldId id="631" r:id="rId78"/>
    <p:sldId id="632" r:id="rId79"/>
    <p:sldId id="636" r:id="rId80"/>
    <p:sldId id="637" r:id="rId81"/>
    <p:sldId id="638" r:id="rId82"/>
    <p:sldId id="639" r:id="rId83"/>
    <p:sldId id="640" r:id="rId84"/>
    <p:sldId id="641" r:id="rId85"/>
    <p:sldId id="644" r:id="rId86"/>
    <p:sldId id="645" r:id="rId87"/>
    <p:sldId id="646" r:id="rId88"/>
    <p:sldId id="647" r:id="rId89"/>
    <p:sldId id="648" r:id="rId90"/>
    <p:sldId id="649" r:id="rId91"/>
    <p:sldId id="650" r:id="rId92"/>
    <p:sldId id="651" r:id="rId93"/>
    <p:sldId id="652" r:id="rId94"/>
    <p:sldId id="653" r:id="rId95"/>
    <p:sldId id="654" r:id="rId96"/>
    <p:sldId id="655" r:id="rId97"/>
    <p:sldId id="642" r:id="rId98"/>
    <p:sldId id="656" r:id="rId99"/>
    <p:sldId id="657" r:id="rId100"/>
    <p:sldId id="658" r:id="rId101"/>
    <p:sldId id="659" r:id="rId102"/>
    <p:sldId id="643" r:id="rId103"/>
    <p:sldId id="660" r:id="rId104"/>
    <p:sldId id="666" r:id="rId105"/>
    <p:sldId id="667" r:id="rId106"/>
    <p:sldId id="668" r:id="rId107"/>
    <p:sldId id="669" r:id="rId108"/>
    <p:sldId id="670" r:id="rId109"/>
    <p:sldId id="671" r:id="rId110"/>
    <p:sldId id="672" r:id="rId111"/>
    <p:sldId id="673" r:id="rId112"/>
    <p:sldId id="674" r:id="rId113"/>
    <p:sldId id="675" r:id="rId114"/>
    <p:sldId id="676" r:id="rId115"/>
    <p:sldId id="677" r:id="rId116"/>
    <p:sldId id="678" r:id="rId117"/>
    <p:sldId id="679" r:id="rId118"/>
    <p:sldId id="680" r:id="rId119"/>
    <p:sldId id="681" r:id="rId120"/>
    <p:sldId id="682" r:id="rId121"/>
    <p:sldId id="683" r:id="rId122"/>
    <p:sldId id="684" r:id="rId123"/>
    <p:sldId id="685" r:id="rId124"/>
    <p:sldId id="686" r:id="rId125"/>
    <p:sldId id="687" r:id="rId126"/>
    <p:sldId id="688" r:id="rId127"/>
    <p:sldId id="689" r:id="rId128"/>
    <p:sldId id="690" r:id="rId129"/>
    <p:sldId id="691" r:id="rId130"/>
    <p:sldId id="692" r:id="rId131"/>
    <p:sldId id="693" r:id="rId132"/>
    <p:sldId id="694" r:id="rId133"/>
    <p:sldId id="695" r:id="rId134"/>
    <p:sldId id="696" r:id="rId135"/>
    <p:sldId id="697" r:id="rId136"/>
    <p:sldId id="698" r:id="rId137"/>
    <p:sldId id="699" r:id="rId138"/>
    <p:sldId id="700" r:id="rId139"/>
    <p:sldId id="701" r:id="rId140"/>
    <p:sldId id="702" r:id="rId141"/>
    <p:sldId id="703" r:id="rId142"/>
    <p:sldId id="707" r:id="rId143"/>
    <p:sldId id="711" r:id="rId144"/>
    <p:sldId id="712" r:id="rId145"/>
    <p:sldId id="713" r:id="rId146"/>
    <p:sldId id="714" r:id="rId147"/>
    <p:sldId id="715" r:id="rId148"/>
    <p:sldId id="716" r:id="rId149"/>
    <p:sldId id="717" r:id="rId150"/>
    <p:sldId id="718" r:id="rId151"/>
    <p:sldId id="719" r:id="rId152"/>
    <p:sldId id="720" r:id="rId153"/>
    <p:sldId id="721" r:id="rId154"/>
    <p:sldId id="722" r:id="rId155"/>
    <p:sldId id="723" r:id="rId156"/>
    <p:sldId id="724" r:id="rId157"/>
    <p:sldId id="725" r:id="rId158"/>
    <p:sldId id="726" r:id="rId159"/>
    <p:sldId id="727" r:id="rId160"/>
    <p:sldId id="728" r:id="rId161"/>
    <p:sldId id="729" r:id="rId162"/>
    <p:sldId id="734" r:id="rId163"/>
    <p:sldId id="735" r:id="rId164"/>
    <p:sldId id="731" r:id="rId165"/>
    <p:sldId id="732" r:id="rId166"/>
    <p:sldId id="733" r:id="rId167"/>
    <p:sldId id="730" r:id="rId168"/>
    <p:sldId id="549" r:id="rId169"/>
    <p:sldId id="550" r:id="rId170"/>
    <p:sldId id="310" r:id="rId171"/>
  </p:sldIdLst>
  <p:sldSz cx="9144000" cy="5143500" type="screen16x9"/>
  <p:notesSz cx="6858000" cy="9144000"/>
  <p:embeddedFontLst>
    <p:embeddedFont>
      <p:font typeface="华文中宋" panose="02010600040101010101" charset="-122"/>
      <p:regular r:id="rId177"/>
    </p:embeddedFont>
    <p:embeddedFont>
      <p:font typeface="Calibri" panose="020F0502020204030204" charset="0"/>
      <p:regular r:id="rId178"/>
      <p:bold r:id="rId179"/>
      <p:italic r:id="rId180"/>
      <p:boldItalic r:id="rId181"/>
    </p:embeddedFont>
    <p:embeddedFont>
      <p:font typeface="楷体" panose="02010609060101010101" charset="-122"/>
      <p:regular r:id="rId182"/>
    </p:embeddedFont>
    <p:embeddedFont>
      <p:font typeface="仿宋" panose="02010609060101010101" charset="-122"/>
      <p:regular r:id="rId183"/>
    </p:embeddedFont>
    <p:embeddedFont>
      <p:font typeface="等线" panose="02010600030101010101" charset="-122"/>
      <p:regular r:id="rId184"/>
    </p:embeddedFont>
  </p:embeddedFontLst>
  <p:custDataLst>
    <p:tags r:id="rId1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6" userDrawn="1">
          <p15:clr>
            <a:srgbClr val="A4A3A4"/>
          </p15:clr>
        </p15:guide>
        <p15:guide id="2" pos="291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K" initials="8" lastIdx="4" clrIdx="0"/>
  <p:cmAuthor id="2" name="K31421" initials="K" lastIdx="1" clrIdx="1"/>
  <p:cmAuthor id="3" name="hep" initials="h" lastIdx="32" clrIdx="2"/>
  <p:cmAuthor id="4" name="cpy" initials="c" lastIdx="1" clrIdx="3"/>
  <p:cmAuthor id="0" name="吕娜" initials="W用" lastIdx="0" clrIdx="0"/>
  <p:cmAuthor id="7" name="HUAWEI" initials="H" lastIdx="12" clrIdx="6"/>
  <p:cmAuthor id="8" name="Happy" initials="H" lastIdx="1" clrIdx="7"/>
  <p:cmAuthor id="11" name="Microsoft Office User" initials="MOU" lastIdx="18" clrIdx="10"/>
  <p:cmAuthor id="5" name="cc He" initials="cH" lastIdx="1" clrIdx="4"/>
  <p:cmAuthor id="12" name="Microsoft 帐户" initials="M帐" lastIdx="14" clrIdx="1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5565"/>
    <a:srgbClr val="C0504D"/>
    <a:srgbClr val="9A1424"/>
    <a:srgbClr val="941A29"/>
    <a:srgbClr val="FF255A"/>
    <a:srgbClr val="661021"/>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8" autoAdjust="0"/>
    <p:restoredTop sz="94682"/>
  </p:normalViewPr>
  <p:slideViewPr>
    <p:cSldViewPr showGuides="1">
      <p:cViewPr varScale="1">
        <p:scale>
          <a:sx n="130" d="100"/>
          <a:sy n="130" d="100"/>
        </p:scale>
        <p:origin x="738" y="96"/>
      </p:cViewPr>
      <p:guideLst>
        <p:guide orient="horz" pos="1366"/>
        <p:guide pos="2918"/>
      </p:guideLst>
    </p:cSldViewPr>
  </p:slideViewPr>
  <p:notesTextViewPr>
    <p:cViewPr>
      <p:scale>
        <a:sx n="1" d="1"/>
        <a:sy n="1" d="1"/>
      </p:scale>
      <p:origin x="0" y="0"/>
    </p:cViewPr>
  </p:notesTextViewPr>
  <p:sorterViewPr>
    <p:cViewPr>
      <p:scale>
        <a:sx n="70" d="100"/>
        <a:sy n="70" d="100"/>
      </p:scale>
      <p:origin x="0" y="0"/>
    </p:cViewPr>
  </p:sorterViewPr>
  <p:notesViewPr>
    <p:cSldViewPr>
      <p:cViewPr varScale="1">
        <p:scale>
          <a:sx n="95" d="100"/>
          <a:sy n="95" d="100"/>
        </p:scale>
        <p:origin x="3704" y="19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5" Type="http://schemas.openxmlformats.org/officeDocument/2006/relationships/tags" Target="tags/tag657.xml"/><Relationship Id="rId184" Type="http://schemas.openxmlformats.org/officeDocument/2006/relationships/font" Target="fonts/font8.fntdata"/><Relationship Id="rId183" Type="http://schemas.openxmlformats.org/officeDocument/2006/relationships/font" Target="fonts/font7.fntdata"/><Relationship Id="rId182" Type="http://schemas.openxmlformats.org/officeDocument/2006/relationships/font" Target="fonts/font6.fntdata"/><Relationship Id="rId181" Type="http://schemas.openxmlformats.org/officeDocument/2006/relationships/font" Target="fonts/font5.fntdata"/><Relationship Id="rId180" Type="http://schemas.openxmlformats.org/officeDocument/2006/relationships/font" Target="fonts/font4.fntdata"/><Relationship Id="rId18" Type="http://schemas.openxmlformats.org/officeDocument/2006/relationships/slide" Target="slides/slide15.xml"/><Relationship Id="rId179" Type="http://schemas.openxmlformats.org/officeDocument/2006/relationships/font" Target="fonts/font3.fntdata"/><Relationship Id="rId178" Type="http://schemas.openxmlformats.org/officeDocument/2006/relationships/font" Target="fonts/font2.fntdata"/><Relationship Id="rId177" Type="http://schemas.openxmlformats.org/officeDocument/2006/relationships/font" Target="fonts/font1.fntdata"/><Relationship Id="rId176" Type="http://schemas.openxmlformats.org/officeDocument/2006/relationships/commentAuthors" Target="commentAuthors.xml"/><Relationship Id="rId175" Type="http://schemas.openxmlformats.org/officeDocument/2006/relationships/tableStyles" Target="tableStyles.xml"/><Relationship Id="rId174" Type="http://schemas.openxmlformats.org/officeDocument/2006/relationships/viewProps" Target="viewProps.xml"/><Relationship Id="rId173" Type="http://schemas.openxmlformats.org/officeDocument/2006/relationships/presProps" Target="presProps.xml"/><Relationship Id="rId172" Type="http://schemas.openxmlformats.org/officeDocument/2006/relationships/handoutMaster" Target="handoutMasters/handoutMaster1.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A3A6B2-CB16-D843-BDEA-E0F8EA645895}" type="datetimeFigureOut">
              <a:rPr/>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C57E34-9487-E943-A9A7-7F94044311A8}" type="slidenum">
              <a:rPr/>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FF0E9-45DA-4742-B47D-06E7E51CB7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BDCDC-9A34-461B-A37E-3F4767F3730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BDCDC-9A34-461B-A37E-3F4767F37300}"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FD9F45-0981-41A9-96BA-B8F5013B376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555526"/>
            <a:ext cx="9144000" cy="446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973424" y="60873"/>
            <a:ext cx="2351315" cy="360098"/>
          </a:xfrm>
        </p:spPr>
        <p:txBody>
          <a:bodyPr wrap="none">
            <a:noAutofit/>
          </a:bodyPr>
          <a:lstStyle>
            <a:lvl1pPr algn="l">
              <a:defRPr sz="2100" b="0">
                <a:solidFill>
                  <a:schemeClr val="accent1"/>
                </a:solidFill>
              </a:defRPr>
            </a:lvl1pPr>
          </a:lstStyle>
          <a:p>
            <a:r>
              <a:rPr lang="zh-CN" altLang="en-US" dirty="0"/>
              <a:t>输入标题</a:t>
            </a:r>
            <a:endParaRPr lang="zh-CN" altLang="en-US" dirty="0"/>
          </a:p>
        </p:txBody>
      </p:sp>
      <p:sp>
        <p:nvSpPr>
          <p:cNvPr id="3" name="矩形 2"/>
          <p:cNvSpPr/>
          <p:nvPr userDrawn="1"/>
        </p:nvSpPr>
        <p:spPr>
          <a:xfrm>
            <a:off x="-1" y="60873"/>
            <a:ext cx="1973425" cy="360098"/>
          </a:xfrm>
          <a:prstGeom prst="rect">
            <a:avLst/>
          </a:prstGeom>
          <a:gradFill>
            <a:gsLst>
              <a:gs pos="69309">
                <a:srgbClr val="CA438C"/>
              </a:gs>
              <a:gs pos="44300">
                <a:srgbClr val="BB4A96"/>
              </a:gs>
              <a:gs pos="0">
                <a:srgbClr val="1A248A"/>
              </a:gs>
              <a:gs pos="100000">
                <a:srgbClr val="E8380D"/>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mn-ea"/>
              <a:ea typeface="+mn-ea"/>
            </a:endParaRPr>
          </a:p>
        </p:txBody>
      </p:sp>
      <p:sp>
        <p:nvSpPr>
          <p:cNvPr id="4" name="矩形 3"/>
          <p:cNvSpPr/>
          <p:nvPr userDrawn="1"/>
        </p:nvSpPr>
        <p:spPr>
          <a:xfrm>
            <a:off x="8621486" y="60873"/>
            <a:ext cx="522515" cy="360098"/>
          </a:xfrm>
          <a:prstGeom prst="rect">
            <a:avLst/>
          </a:prstGeom>
          <a:gradFill>
            <a:gsLst>
              <a:gs pos="69309">
                <a:srgbClr val="CA438C"/>
              </a:gs>
              <a:gs pos="44300">
                <a:srgbClr val="BB4A96"/>
              </a:gs>
              <a:gs pos="0">
                <a:srgbClr val="1A248A"/>
              </a:gs>
              <a:gs pos="100000">
                <a:srgbClr val="E8380D"/>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mn-ea"/>
              <a:ea typeface="+mn-ea"/>
            </a:endParaRPr>
          </a:p>
        </p:txBody>
      </p:sp>
    </p:spTree>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100.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3.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0" Type="http://schemas.openxmlformats.org/officeDocument/2006/relationships/notesSlide" Target="../notesSlides/notesSlide55.xml"/><Relationship Id="rId1" Type="http://schemas.openxmlformats.org/officeDocument/2006/relationships/tags" Target="../tags/tag378.xml"/></Relationships>
</file>

<file path=ppt/slides/_rels/slide102.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3.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103.xml.rels><?xml version="1.0" encoding="UTF-8" standalone="yes"?>
<Relationships xmlns="http://schemas.openxmlformats.org/package/2006/relationships"><Relationship Id="rId6" Type="http://schemas.openxmlformats.org/officeDocument/2006/relationships/notesSlide" Target="../notesSlides/notesSlide57.xml"/><Relationship Id="rId5" Type="http://schemas.openxmlformats.org/officeDocument/2006/relationships/slideLayout" Target="../slideLayouts/slideLayout3.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s>
</file>

<file path=ppt/slides/_rels/slide104.xml.rels><?xml version="1.0" encoding="UTF-8" standalone="yes"?>
<Relationships xmlns="http://schemas.openxmlformats.org/package/2006/relationships"><Relationship Id="rId9" Type="http://schemas.openxmlformats.org/officeDocument/2006/relationships/notesSlide" Target="../notesSlides/notesSlide58.xml"/><Relationship Id="rId8" Type="http://schemas.openxmlformats.org/officeDocument/2006/relationships/slideLayout" Target="../slideLayouts/slideLayout3.xml"/><Relationship Id="rId7" Type="http://schemas.openxmlformats.org/officeDocument/2006/relationships/image" Target="../media/image34.png"/><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10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tags" Target="../tags/tag402.xml"/><Relationship Id="rId2" Type="http://schemas.openxmlformats.org/officeDocument/2006/relationships/tags" Target="../tags/tag401.xml"/><Relationship Id="rId1" Type="http://schemas.openxmlformats.org/officeDocument/2006/relationships/tags" Target="../tags/tag400.xml"/></Relationships>
</file>

<file path=ppt/slides/_rels/slide10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10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tags" Target="../tags/tag406.xml"/></Relationships>
</file>

<file path=ppt/slides/_rels/slide10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s>
</file>

<file path=ppt/slides/_rels/slide10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1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s>
</file>

<file path=ppt/slides/_rels/slide112.xml.rels><?xml version="1.0" encoding="UTF-8" standalone="yes"?>
<Relationships xmlns="http://schemas.openxmlformats.org/package/2006/relationships"><Relationship Id="rId7" Type="http://schemas.openxmlformats.org/officeDocument/2006/relationships/notesSlide" Target="../notesSlides/notesSlide59.xml"/><Relationship Id="rId6"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5.png"/><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1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6.png"/><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s>
</file>

<file path=ppt/slides/_rels/slide115.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2" Type="http://schemas.openxmlformats.org/officeDocument/2006/relationships/notesSlide" Target="../notesSlides/notesSlide60.xml"/><Relationship Id="rId11" Type="http://schemas.openxmlformats.org/officeDocument/2006/relationships/slideLayout" Target="../slideLayouts/slideLayout3.xml"/><Relationship Id="rId10" Type="http://schemas.openxmlformats.org/officeDocument/2006/relationships/tags" Target="../tags/tag440.xml"/><Relationship Id="rId1" Type="http://schemas.openxmlformats.org/officeDocument/2006/relationships/tags" Target="../tags/tag431.xml"/></Relationships>
</file>

<file path=ppt/slides/_rels/slide116.xml.rels><?xml version="1.0" encoding="UTF-8" standalone="yes"?>
<Relationships xmlns="http://schemas.openxmlformats.org/package/2006/relationships"><Relationship Id="rId9" Type="http://schemas.openxmlformats.org/officeDocument/2006/relationships/notesSlide" Target="../notesSlides/notesSlide61.xml"/><Relationship Id="rId8" Type="http://schemas.openxmlformats.org/officeDocument/2006/relationships/slideLayout" Target="../slideLayouts/slideLayout3.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s>
</file>

<file path=ppt/slides/_rels/slide117.xml.rels><?xml version="1.0" encoding="UTF-8" standalone="yes"?>
<Relationships xmlns="http://schemas.openxmlformats.org/package/2006/relationships"><Relationship Id="rId8" Type="http://schemas.openxmlformats.org/officeDocument/2006/relationships/notesSlide" Target="../notesSlides/notesSlide62.xml"/><Relationship Id="rId7" Type="http://schemas.openxmlformats.org/officeDocument/2006/relationships/slideLayout" Target="../slideLayouts/slideLayout3.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s>
</file>

<file path=ppt/slides/_rels/slide118.xml.rels><?xml version="1.0" encoding="UTF-8" standalone="yes"?>
<Relationships xmlns="http://schemas.openxmlformats.org/package/2006/relationships"><Relationship Id="rId8" Type="http://schemas.openxmlformats.org/officeDocument/2006/relationships/notesSlide" Target="../notesSlides/notesSlide63.xml"/><Relationship Id="rId7" Type="http://schemas.openxmlformats.org/officeDocument/2006/relationships/slideLayout" Target="../slideLayouts/slideLayout3.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tags" Target="../tags/tag454.xml"/></Relationships>
</file>

<file path=ppt/slides/_rels/slide119.xml.rels><?xml version="1.0" encoding="UTF-8" standalone="yes"?>
<Relationships xmlns="http://schemas.openxmlformats.org/package/2006/relationships"><Relationship Id="rId6" Type="http://schemas.openxmlformats.org/officeDocument/2006/relationships/notesSlide" Target="../notesSlides/notesSlide64.xml"/><Relationship Id="rId5" Type="http://schemas.openxmlformats.org/officeDocument/2006/relationships/slideLayout" Target="../slideLayouts/slideLayout3.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2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image" Target="../media/image47.png"/></Relationships>
</file>

<file path=ppt/slides/_rels/slide12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tags" Target="../tags/tag467.xml"/></Relationships>
</file>

<file path=ppt/slides/_rels/slide12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8.png"/><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s>
</file>

<file path=ppt/slides/_rels/slide123.xml.rels><?xml version="1.0" encoding="UTF-8" standalone="yes"?>
<Relationships xmlns="http://schemas.openxmlformats.org/package/2006/relationships"><Relationship Id="rId7" Type="http://schemas.openxmlformats.org/officeDocument/2006/relationships/notesSlide" Target="../notesSlides/notesSlide65.xml"/><Relationship Id="rId6" Type="http://schemas.openxmlformats.org/officeDocument/2006/relationships/slideLayout" Target="../slideLayouts/slideLayout3.xml"/><Relationship Id="rId5" Type="http://schemas.openxmlformats.org/officeDocument/2006/relationships/image" Target="../media/image49.png"/><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s>
</file>

<file path=ppt/slides/_rels/slide1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tags" Target="../tags/tag477.xml"/></Relationships>
</file>

<file path=ppt/slides/_rels/slide125.xml.rels><?xml version="1.0" encoding="UTF-8" standalone="yes"?>
<Relationships xmlns="http://schemas.openxmlformats.org/package/2006/relationships"><Relationship Id="rId7" Type="http://schemas.openxmlformats.org/officeDocument/2006/relationships/notesSlide" Target="../notesSlides/notesSlide66.xml"/><Relationship Id="rId6"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s>
</file>

<file path=ppt/slides/_rels/slide1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127.xml.rels><?xml version="1.0" encoding="UTF-8" standalone="yes"?>
<Relationships xmlns="http://schemas.openxmlformats.org/package/2006/relationships"><Relationship Id="rId7" Type="http://schemas.openxmlformats.org/officeDocument/2006/relationships/notesSlide" Target="../notesSlides/notesSlide67.xml"/><Relationship Id="rId6"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12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image" Target="../media/image52.png"/></Relationships>
</file>

<file path=ppt/slides/_rels/slide12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3.png"/><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13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99.xml"/><Relationship Id="rId3" Type="http://schemas.openxmlformats.org/officeDocument/2006/relationships/tags" Target="../tags/tag498.xml"/><Relationship Id="rId2" Type="http://schemas.openxmlformats.org/officeDocument/2006/relationships/tags" Target="../tags/tag497.xml"/><Relationship Id="rId1" Type="http://schemas.openxmlformats.org/officeDocument/2006/relationships/image" Target="../media/image54.png"/></Relationships>
</file>

<file path=ppt/slides/_rels/slide131.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slideLayout" Target="../slideLayouts/slideLayout3.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s>
</file>

<file path=ppt/slides/_rels/slide132.xml.rels><?xml version="1.0" encoding="UTF-8" standalone="yes"?>
<Relationships xmlns="http://schemas.openxmlformats.org/package/2006/relationships"><Relationship Id="rId6" Type="http://schemas.openxmlformats.org/officeDocument/2006/relationships/notesSlide" Target="../notesSlides/notesSlide69.xml"/><Relationship Id="rId5" Type="http://schemas.openxmlformats.org/officeDocument/2006/relationships/slideLayout" Target="../slideLayouts/slideLayout3.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tags" Target="../tags/tag506.xml"/></Relationships>
</file>

<file path=ppt/slides/_rels/slide133.xml.rels><?xml version="1.0" encoding="UTF-8" standalone="yes"?>
<Relationships xmlns="http://schemas.openxmlformats.org/package/2006/relationships"><Relationship Id="rId6" Type="http://schemas.openxmlformats.org/officeDocument/2006/relationships/notesSlide" Target="../notesSlides/notesSlide70.xml"/><Relationship Id="rId5" Type="http://schemas.openxmlformats.org/officeDocument/2006/relationships/slideLayout" Target="../slideLayouts/slideLayout3.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s>
</file>

<file path=ppt/slides/_rels/slide134.xml.rels><?xml version="1.0" encoding="UTF-8" standalone="yes"?>
<Relationships xmlns="http://schemas.openxmlformats.org/package/2006/relationships"><Relationship Id="rId6" Type="http://schemas.openxmlformats.org/officeDocument/2006/relationships/notesSlide" Target="../notesSlides/notesSlide71.xml"/><Relationship Id="rId5" Type="http://schemas.openxmlformats.org/officeDocument/2006/relationships/slideLayout" Target="../slideLayouts/slideLayout3.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 Type="http://schemas.openxmlformats.org/officeDocument/2006/relationships/tags" Target="../tags/tag514.xml"/></Relationships>
</file>

<file path=ppt/slides/_rels/slide135.xml.rels><?xml version="1.0" encoding="UTF-8" standalone="yes"?>
<Relationships xmlns="http://schemas.openxmlformats.org/package/2006/relationships"><Relationship Id="rId6" Type="http://schemas.openxmlformats.org/officeDocument/2006/relationships/notesSlide" Target="../notesSlides/notesSlide72.xml"/><Relationship Id="rId5" Type="http://schemas.openxmlformats.org/officeDocument/2006/relationships/slideLayout" Target="../slideLayouts/slideLayout3.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s>
</file>

<file path=ppt/slides/_rels/slide136.xml.rels><?xml version="1.0" encoding="UTF-8" standalone="yes"?>
<Relationships xmlns="http://schemas.openxmlformats.org/package/2006/relationships"><Relationship Id="rId6" Type="http://schemas.openxmlformats.org/officeDocument/2006/relationships/notesSlide" Target="../notesSlides/notesSlide73.xml"/><Relationship Id="rId5" Type="http://schemas.openxmlformats.org/officeDocument/2006/relationships/slideLayout" Target="../slideLayouts/slideLayout3.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s>
</file>

<file path=ppt/slides/_rels/slide137.xml.rels><?xml version="1.0" encoding="UTF-8" standalone="yes"?>
<Relationships xmlns="http://schemas.openxmlformats.org/package/2006/relationships"><Relationship Id="rId8" Type="http://schemas.openxmlformats.org/officeDocument/2006/relationships/notesSlide" Target="../notesSlides/notesSlide74.xml"/><Relationship Id="rId7" Type="http://schemas.openxmlformats.org/officeDocument/2006/relationships/slideLayout" Target="../slideLayouts/slideLayout3.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 Type="http://schemas.openxmlformats.org/officeDocument/2006/relationships/tags" Target="../tags/tag526.xml"/></Relationships>
</file>

<file path=ppt/slides/_rels/slide138.xml.rels><?xml version="1.0" encoding="UTF-8" standalone="yes"?>
<Relationships xmlns="http://schemas.openxmlformats.org/package/2006/relationships"><Relationship Id="rId9" Type="http://schemas.openxmlformats.org/officeDocument/2006/relationships/notesSlide" Target="../notesSlides/notesSlide75.xml"/><Relationship Id="rId8" Type="http://schemas.openxmlformats.org/officeDocument/2006/relationships/slideLayout" Target="../slideLayouts/slideLayout3.xml"/><Relationship Id="rId7" Type="http://schemas.openxmlformats.org/officeDocument/2006/relationships/tags" Target="../tags/tag538.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s>
</file>

<file path=ppt/slides/_rels/slide139.xml.rels><?xml version="1.0" encoding="UTF-8" standalone="yes"?>
<Relationships xmlns="http://schemas.openxmlformats.org/package/2006/relationships"><Relationship Id="rId7" Type="http://schemas.openxmlformats.org/officeDocument/2006/relationships/notesSlide" Target="../notesSlides/notesSlide76.xml"/><Relationship Id="rId6" Type="http://schemas.openxmlformats.org/officeDocument/2006/relationships/slideLayout" Target="../slideLayouts/slideLayout3.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40.xml.rels><?xml version="1.0" encoding="UTF-8" standalone="yes"?>
<Relationships xmlns="http://schemas.openxmlformats.org/package/2006/relationships"><Relationship Id="rId7" Type="http://schemas.openxmlformats.org/officeDocument/2006/relationships/notesSlide" Target="../notesSlides/notesSlide77.xml"/><Relationship Id="rId6" Type="http://schemas.openxmlformats.org/officeDocument/2006/relationships/slideLayout" Target="../slideLayouts/slideLayout3.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 Type="http://schemas.openxmlformats.org/officeDocument/2006/relationships/tags" Target="../tags/tag545.xml"/><Relationship Id="rId1" Type="http://schemas.openxmlformats.org/officeDocument/2006/relationships/tags" Target="../tags/tag544.xml"/></Relationships>
</file>

<file path=ppt/slides/_rels/slide141.xml.rels><?xml version="1.0" encoding="UTF-8" standalone="yes"?>
<Relationships xmlns="http://schemas.openxmlformats.org/package/2006/relationships"><Relationship Id="rId6" Type="http://schemas.openxmlformats.org/officeDocument/2006/relationships/notesSlide" Target="../notesSlides/notesSlide78.xml"/><Relationship Id="rId5" Type="http://schemas.openxmlformats.org/officeDocument/2006/relationships/slideLayout" Target="../slideLayouts/slideLayout3.xml"/><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s>
</file>

<file path=ppt/slides/_rels/slide142.xml.rels><?xml version="1.0" encoding="UTF-8" standalone="yes"?>
<Relationships xmlns="http://schemas.openxmlformats.org/package/2006/relationships"><Relationship Id="rId6" Type="http://schemas.openxmlformats.org/officeDocument/2006/relationships/notesSlide" Target="../notesSlides/notesSlide79.xml"/><Relationship Id="rId5" Type="http://schemas.openxmlformats.org/officeDocument/2006/relationships/slideLayout" Target="../slideLayouts/slideLayout3.xml"/><Relationship Id="rId4" Type="http://schemas.openxmlformats.org/officeDocument/2006/relationships/tags" Target="../tags/tag556.xml"/><Relationship Id="rId3" Type="http://schemas.openxmlformats.org/officeDocument/2006/relationships/tags" Target="../tags/tag555.xml"/><Relationship Id="rId2" Type="http://schemas.openxmlformats.org/officeDocument/2006/relationships/tags" Target="../tags/tag554.xml"/><Relationship Id="rId1" Type="http://schemas.openxmlformats.org/officeDocument/2006/relationships/tags" Target="../tags/tag553.xml"/></Relationships>
</file>

<file path=ppt/slides/_rels/slide143.xml.rels><?xml version="1.0" encoding="UTF-8" standalone="yes"?>
<Relationships xmlns="http://schemas.openxmlformats.org/package/2006/relationships"><Relationship Id="rId8" Type="http://schemas.openxmlformats.org/officeDocument/2006/relationships/notesSlide" Target="../notesSlides/notesSlide80.xml"/><Relationship Id="rId7" Type="http://schemas.openxmlformats.org/officeDocument/2006/relationships/slideLayout" Target="../slideLayouts/slideLayout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s>
</file>

<file path=ppt/slides/_rels/slide144.xml.rels><?xml version="1.0" encoding="UTF-8" standalone="yes"?>
<Relationships xmlns="http://schemas.openxmlformats.org/package/2006/relationships"><Relationship Id="rId6" Type="http://schemas.openxmlformats.org/officeDocument/2006/relationships/notesSlide" Target="../notesSlides/notesSlide81.xml"/><Relationship Id="rId5" Type="http://schemas.openxmlformats.org/officeDocument/2006/relationships/slideLayout" Target="../slideLayouts/slideLayout3.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 Type="http://schemas.openxmlformats.org/officeDocument/2006/relationships/tags" Target="../tags/tag563.xml"/></Relationships>
</file>

<file path=ppt/slides/_rels/slide145.xml.rels><?xml version="1.0" encoding="UTF-8" standalone="yes"?>
<Relationships xmlns="http://schemas.openxmlformats.org/package/2006/relationships"><Relationship Id="rId9" Type="http://schemas.openxmlformats.org/officeDocument/2006/relationships/notesSlide" Target="../notesSlides/notesSlide82.xml"/><Relationship Id="rId8" Type="http://schemas.openxmlformats.org/officeDocument/2006/relationships/slideLayout" Target="../slideLayouts/slideLayout3.xml"/><Relationship Id="rId7" Type="http://schemas.openxmlformats.org/officeDocument/2006/relationships/tags" Target="../tags/tag573.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s>
</file>

<file path=ppt/slides/_rels/slide146.xml.rels><?xml version="1.0" encoding="UTF-8" standalone="yes"?>
<Relationships xmlns="http://schemas.openxmlformats.org/package/2006/relationships"><Relationship Id="rId6" Type="http://schemas.openxmlformats.org/officeDocument/2006/relationships/notesSlide" Target="../notesSlides/notesSlide83.xml"/><Relationship Id="rId5" Type="http://schemas.openxmlformats.org/officeDocument/2006/relationships/slideLayout" Target="../slideLayouts/slideLayout3.xml"/><Relationship Id="rId4" Type="http://schemas.openxmlformats.org/officeDocument/2006/relationships/tags" Target="../tags/tag577.xml"/><Relationship Id="rId3" Type="http://schemas.openxmlformats.org/officeDocument/2006/relationships/tags" Target="../tags/tag576.xml"/><Relationship Id="rId2" Type="http://schemas.openxmlformats.org/officeDocument/2006/relationships/tags" Target="../tags/tag575.xml"/><Relationship Id="rId1" Type="http://schemas.openxmlformats.org/officeDocument/2006/relationships/tags" Target="../tags/tag574.xml"/></Relationships>
</file>

<file path=ppt/slides/_rels/slide14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80.xml"/><Relationship Id="rId2" Type="http://schemas.openxmlformats.org/officeDocument/2006/relationships/tags" Target="../tags/tag579.xml"/><Relationship Id="rId1" Type="http://schemas.openxmlformats.org/officeDocument/2006/relationships/tags" Target="../tags/tag578.xml"/></Relationships>
</file>

<file path=ppt/slides/_rels/slide148.xml.rels><?xml version="1.0" encoding="UTF-8" standalone="yes"?>
<Relationships xmlns="http://schemas.openxmlformats.org/package/2006/relationships"><Relationship Id="rId6" Type="http://schemas.openxmlformats.org/officeDocument/2006/relationships/notesSlide" Target="../notesSlides/notesSlide84.xml"/><Relationship Id="rId5" Type="http://schemas.openxmlformats.org/officeDocument/2006/relationships/slideLayout" Target="../slideLayouts/slideLayout3.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s>
</file>

<file path=ppt/slides/_rels/slide149.xml.rels><?xml version="1.0" encoding="UTF-8" standalone="yes"?>
<Relationships xmlns="http://schemas.openxmlformats.org/package/2006/relationships"><Relationship Id="rId6" Type="http://schemas.openxmlformats.org/officeDocument/2006/relationships/notesSlide" Target="../notesSlides/notesSlide85.xml"/><Relationship Id="rId5" Type="http://schemas.openxmlformats.org/officeDocument/2006/relationships/slideLayout" Target="../slideLayouts/slideLayout3.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3.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50.xml.rels><?xml version="1.0" encoding="UTF-8" standalone="yes"?>
<Relationships xmlns="http://schemas.openxmlformats.org/package/2006/relationships"><Relationship Id="rId6" Type="http://schemas.openxmlformats.org/officeDocument/2006/relationships/notesSlide" Target="../notesSlides/notesSlide86.xml"/><Relationship Id="rId5" Type="http://schemas.openxmlformats.org/officeDocument/2006/relationships/slideLayout" Target="../slideLayouts/slideLayout3.xml"/><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 Type="http://schemas.openxmlformats.org/officeDocument/2006/relationships/tags" Target="../tags/tag589.xml"/></Relationships>
</file>

<file path=ppt/slides/_rels/slide151.xml.rels><?xml version="1.0" encoding="UTF-8" standalone="yes"?>
<Relationships xmlns="http://schemas.openxmlformats.org/package/2006/relationships"><Relationship Id="rId6" Type="http://schemas.openxmlformats.org/officeDocument/2006/relationships/notesSlide" Target="../notesSlides/notesSlide87.xml"/><Relationship Id="rId5" Type="http://schemas.openxmlformats.org/officeDocument/2006/relationships/slideLayout" Target="../slideLayouts/slideLayout3.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 Type="http://schemas.openxmlformats.org/officeDocument/2006/relationships/tags" Target="../tags/tag593.xml"/></Relationships>
</file>

<file path=ppt/slides/_rels/slide152.xml.rels><?xml version="1.0" encoding="UTF-8" standalone="yes"?>
<Relationships xmlns="http://schemas.openxmlformats.org/package/2006/relationships"><Relationship Id="rId6" Type="http://schemas.openxmlformats.org/officeDocument/2006/relationships/notesSlide" Target="../notesSlides/notesSlide88.xml"/><Relationship Id="rId5" Type="http://schemas.openxmlformats.org/officeDocument/2006/relationships/slideLayout" Target="../slideLayouts/slideLayout3.xml"/><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s>
</file>

<file path=ppt/slides/_rels/slide153.xml.rels><?xml version="1.0" encoding="UTF-8" standalone="yes"?>
<Relationships xmlns="http://schemas.openxmlformats.org/package/2006/relationships"><Relationship Id="rId6" Type="http://schemas.openxmlformats.org/officeDocument/2006/relationships/notesSlide" Target="../notesSlides/notesSlide89.xml"/><Relationship Id="rId5" Type="http://schemas.openxmlformats.org/officeDocument/2006/relationships/slideLayout" Target="../slideLayouts/slideLayout3.xml"/><Relationship Id="rId4" Type="http://schemas.openxmlformats.org/officeDocument/2006/relationships/tags" Target="../tags/tag604.xml"/><Relationship Id="rId3" Type="http://schemas.openxmlformats.org/officeDocument/2006/relationships/tags" Target="../tags/tag603.xml"/><Relationship Id="rId2" Type="http://schemas.openxmlformats.org/officeDocument/2006/relationships/tags" Target="../tags/tag602.xml"/><Relationship Id="rId1" Type="http://schemas.openxmlformats.org/officeDocument/2006/relationships/tags" Target="../tags/tag601.xml"/></Relationships>
</file>

<file path=ppt/slides/_rels/slide15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s>
</file>

<file path=ppt/slides/_rels/slide155.xml.rels><?xml version="1.0" encoding="UTF-8" standalone="yes"?>
<Relationships xmlns="http://schemas.openxmlformats.org/package/2006/relationships"><Relationship Id="rId6" Type="http://schemas.openxmlformats.org/officeDocument/2006/relationships/notesSlide" Target="../notesSlides/notesSlide90.xml"/><Relationship Id="rId5" Type="http://schemas.openxmlformats.org/officeDocument/2006/relationships/slideLayout" Target="../slideLayouts/slideLayout3.xml"/><Relationship Id="rId4" Type="http://schemas.openxmlformats.org/officeDocument/2006/relationships/tags" Target="../tags/tag611.xml"/><Relationship Id="rId3" Type="http://schemas.openxmlformats.org/officeDocument/2006/relationships/tags" Target="../tags/tag610.xml"/><Relationship Id="rId2" Type="http://schemas.openxmlformats.org/officeDocument/2006/relationships/tags" Target="../tags/tag609.xml"/><Relationship Id="rId1" Type="http://schemas.openxmlformats.org/officeDocument/2006/relationships/tags" Target="../tags/tag608.xml"/></Relationships>
</file>

<file path=ppt/slides/_rels/slide156.xml.rels><?xml version="1.0" encoding="UTF-8" standalone="yes"?>
<Relationships xmlns="http://schemas.openxmlformats.org/package/2006/relationships"><Relationship Id="rId7" Type="http://schemas.openxmlformats.org/officeDocument/2006/relationships/notesSlide" Target="../notesSlides/notesSlide91.xml"/><Relationship Id="rId6" Type="http://schemas.openxmlformats.org/officeDocument/2006/relationships/slideLayout" Target="../slideLayouts/slideLayout3.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tags" Target="../tags/tag612.xml"/></Relationships>
</file>

<file path=ppt/slides/_rels/slide157.xml.rels><?xml version="1.0" encoding="UTF-8" standalone="yes"?>
<Relationships xmlns="http://schemas.openxmlformats.org/package/2006/relationships"><Relationship Id="rId8" Type="http://schemas.openxmlformats.org/officeDocument/2006/relationships/notesSlide" Target="../notesSlides/notesSlide92.xml"/><Relationship Id="rId7" Type="http://schemas.openxmlformats.org/officeDocument/2006/relationships/slideLayout" Target="../slideLayouts/slideLayout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tags" Target="../tags/tag619.xml"/><Relationship Id="rId2" Type="http://schemas.openxmlformats.org/officeDocument/2006/relationships/tags" Target="../tags/tag618.xml"/><Relationship Id="rId1" Type="http://schemas.openxmlformats.org/officeDocument/2006/relationships/tags" Target="../tags/tag617.xml"/></Relationships>
</file>

<file path=ppt/slides/_rels/slide15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5.png"/><Relationship Id="rId3" Type="http://schemas.openxmlformats.org/officeDocument/2006/relationships/tags" Target="../tags/tag625.xml"/><Relationship Id="rId2" Type="http://schemas.openxmlformats.org/officeDocument/2006/relationships/tags" Target="../tags/tag624.xml"/><Relationship Id="rId1" Type="http://schemas.openxmlformats.org/officeDocument/2006/relationships/tags" Target="../tags/tag623.xml"/></Relationships>
</file>

<file path=ppt/slides/_rels/slide15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6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6.png"/><Relationship Id="rId3" Type="http://schemas.openxmlformats.org/officeDocument/2006/relationships/tags" Target="../tags/tag631.xml"/><Relationship Id="rId2" Type="http://schemas.openxmlformats.org/officeDocument/2006/relationships/tags" Target="../tags/tag630.xml"/><Relationship Id="rId1" Type="http://schemas.openxmlformats.org/officeDocument/2006/relationships/tags" Target="../tags/tag629.xml"/></Relationships>
</file>

<file path=ppt/slides/_rels/slide16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35.xml"/><Relationship Id="rId3" Type="http://schemas.openxmlformats.org/officeDocument/2006/relationships/tags" Target="../tags/tag634.xml"/><Relationship Id="rId2" Type="http://schemas.openxmlformats.org/officeDocument/2006/relationships/tags" Target="../tags/tag633.xml"/><Relationship Id="rId1" Type="http://schemas.openxmlformats.org/officeDocument/2006/relationships/tags" Target="../tags/tag632.xml"/></Relationships>
</file>

<file path=ppt/slides/_rels/slide16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tags" Target="../tags/tag636.xml"/></Relationships>
</file>

<file path=ppt/slides/_rels/slide163.xml.rels><?xml version="1.0" encoding="UTF-8" standalone="yes"?>
<Relationships xmlns="http://schemas.openxmlformats.org/package/2006/relationships"><Relationship Id="rId8" Type="http://schemas.openxmlformats.org/officeDocument/2006/relationships/notesSlide" Target="../notesSlides/notesSlide93.xml"/><Relationship Id="rId7"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s>
</file>

<file path=ppt/slides/_rels/slide164.xml.rels><?xml version="1.0" encoding="UTF-8" standalone="yes"?>
<Relationships xmlns="http://schemas.openxmlformats.org/package/2006/relationships"><Relationship Id="rId6" Type="http://schemas.openxmlformats.org/officeDocument/2006/relationships/notesSlide" Target="../notesSlides/notesSlide94.xml"/><Relationship Id="rId5" Type="http://schemas.openxmlformats.org/officeDocument/2006/relationships/slideLayout" Target="../slideLayouts/slideLayout3.xml"/><Relationship Id="rId4" Type="http://schemas.openxmlformats.org/officeDocument/2006/relationships/tags" Target="../tags/tag649.xml"/><Relationship Id="rId3" Type="http://schemas.openxmlformats.org/officeDocument/2006/relationships/tags" Target="../tags/tag648.xml"/><Relationship Id="rId2" Type="http://schemas.openxmlformats.org/officeDocument/2006/relationships/tags" Target="../tags/tag647.xml"/><Relationship Id="rId1" Type="http://schemas.openxmlformats.org/officeDocument/2006/relationships/tags" Target="../tags/tag646.xml"/></Relationships>
</file>

<file path=ppt/slides/_rels/slide16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8.png"/><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ags" Target="../tags/tag653.xml"/></Relationships>
</file>

<file path=ppt/slides/_rels/slide1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6.xml"/><Relationship Id="rId2" Type="http://schemas.openxmlformats.org/officeDocument/2006/relationships/tags" Target="../tags/tag655.xml"/><Relationship Id="rId1" Type="http://schemas.openxmlformats.org/officeDocument/2006/relationships/tags" Target="../tags/tag654.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png"/><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png"/><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3.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3.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6.png"/><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3.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3.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1.png"/><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43.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3.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3.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46.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3.png"/><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7.png"/><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3.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3.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3.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3.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3.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65.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3.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s>
</file>

<file path=ppt/slides/_rels/slide66.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3.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3.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69.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3.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70.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3.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72.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3.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74.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3.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75.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3.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76.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3.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77.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3.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s>
</file>

<file path=ppt/slides/_rels/slide78.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79.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3.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80.xml.rels><?xml version="1.0" encoding="UTF-8" standalone="yes"?>
<Relationships xmlns="http://schemas.openxmlformats.org/package/2006/relationships"><Relationship Id="rId7" Type="http://schemas.openxmlformats.org/officeDocument/2006/relationships/notesSlide" Target="../notesSlides/notesSlide41.xml"/><Relationship Id="rId6" Type="http://schemas.openxmlformats.org/officeDocument/2006/relationships/slideLayout" Target="../slideLayouts/slideLayout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81.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3.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83.xml.rels><?xml version="1.0" encoding="UTF-8" standalone="yes"?>
<Relationships xmlns="http://schemas.openxmlformats.org/package/2006/relationships"><Relationship Id="rId7" Type="http://schemas.openxmlformats.org/officeDocument/2006/relationships/notesSlide" Target="../notesSlides/notesSlide43.xml"/><Relationship Id="rId6" Type="http://schemas.openxmlformats.org/officeDocument/2006/relationships/slideLayout" Target="../slideLayouts/slideLayout3.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3.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85.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s>
</file>

<file path=ppt/slides/_rels/slide8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3.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s>
</file>

<file path=ppt/slides/_rels/slide87.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3.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s>
</file>

<file path=ppt/slides/_rels/slide8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3.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89.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3.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90.xml.rels><?xml version="1.0" encoding="UTF-8" standalone="yes"?>
<Relationships xmlns="http://schemas.openxmlformats.org/package/2006/relationships"><Relationship Id="rId6" Type="http://schemas.openxmlformats.org/officeDocument/2006/relationships/notesSlide" Target="../notesSlides/notesSlide50.xml"/><Relationship Id="rId5" Type="http://schemas.openxmlformats.org/officeDocument/2006/relationships/slideLayout" Target="../slideLayouts/slideLayout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91.xml.rels><?xml version="1.0" encoding="UTF-8" standalone="yes"?>
<Relationships xmlns="http://schemas.openxmlformats.org/package/2006/relationships"><Relationship Id="rId6" Type="http://schemas.openxmlformats.org/officeDocument/2006/relationships/notesSlide" Target="../notesSlides/notesSlide51.xml"/><Relationship Id="rId5" Type="http://schemas.openxmlformats.org/officeDocument/2006/relationships/slideLayout" Target="../slideLayouts/slideLayout3.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s>
</file>

<file path=ppt/slides/_rels/slide92.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3.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s>
</file>

<file path=ppt/slides/_rels/slide93.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3.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s>
</file>

<file path=ppt/slides/_rels/slide9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1.png"/><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2.png"/><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3.png"/><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 name="矩形 3"/>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5" name="矩形 14"/>
          <p:cNvSpPr/>
          <p:nvPr/>
        </p:nvSpPr>
        <p:spPr>
          <a:xfrm>
            <a:off x="0" y="1972538"/>
            <a:ext cx="4685043" cy="1088390"/>
          </a:xfrm>
          <a:prstGeom prst="rect">
            <a:avLst/>
          </a:prstGeom>
        </p:spPr>
        <p:txBody>
          <a:bodyPr wrap="square">
            <a:spAutoFit/>
          </a:bodyPr>
          <a:lstStyle/>
          <a:p>
            <a:pPr algn="ctr">
              <a:lnSpc>
                <a:spcPct val="120000"/>
              </a:lnSpc>
            </a:pPr>
            <a:r>
              <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财务管理</a:t>
            </a:r>
            <a:endParaRPr sz="54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7" name="Freeform 7"/>
          <p:cNvSpPr>
            <a:spLocks noEditPoints="1"/>
          </p:cNvSpPr>
          <p:nvPr/>
        </p:nvSpPr>
        <p:spPr bwMode="auto">
          <a:xfrm>
            <a:off x="909014" y="3899620"/>
            <a:ext cx="252000" cy="252000"/>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bg1"/>
          </a:solidFill>
          <a:ln>
            <a:noFill/>
          </a:ln>
        </p:spPr>
        <p:txBody>
          <a:bodyPr vert="horz" wrap="square" lIns="68562" tIns="34281" rIns="68562" bIns="34281" numCol="1" anchor="t" anchorCtr="0" compatLnSpc="1"/>
          <a:lstStyle/>
          <a:p>
            <a:endParaRPr lang="zh-CN" altLang="en-US">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8" name="TextBox 17"/>
          <p:cNvSpPr txBox="1"/>
          <p:nvPr/>
        </p:nvSpPr>
        <p:spPr>
          <a:xfrm>
            <a:off x="1187450" y="3838575"/>
            <a:ext cx="2008505" cy="374650"/>
          </a:xfrm>
          <a:prstGeom prst="rect">
            <a:avLst/>
          </a:prstGeom>
          <a:noFill/>
        </p:spPr>
        <p:txBody>
          <a:bodyPr wrap="square" lIns="68562" tIns="34281" rIns="68562" bIns="34281" rtlCol="0">
            <a:spAutoFit/>
          </a:bodyPr>
          <a:lstStyle>
            <a:defPPr>
              <a:defRPr lang="zh-CN"/>
            </a:defPPr>
            <a:lvl1pPr>
              <a:defRPr sz="2000">
                <a:solidFill>
                  <a:schemeClr val="accent2"/>
                </a:solidFill>
                <a:latin typeface="+mn-ea"/>
                <a:ea typeface="+mn-ea"/>
              </a:defRPr>
            </a:lvl1pPr>
          </a:lstStyle>
          <a:p>
            <a:r>
              <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主讲教师：</a:t>
            </a:r>
            <a:endParaRPr lang="zh-CN" dirty="0">
              <a:solidFill>
                <a:srgbClr val="F2F2F2"/>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5"/>
                                        </p:tgtEl>
                                        <p:attrNameLst>
                                          <p:attrName>ppt_y</p:attrName>
                                        </p:attrNameLst>
                                      </p:cBhvr>
                                      <p:tavLst>
                                        <p:tav tm="0">
                                          <p:val>
                                            <p:strVal val="#ppt_y"/>
                                          </p:val>
                                        </p:tav>
                                        <p:tav tm="100000">
                                          <p:val>
                                            <p:strVal val="#ppt_y"/>
                                          </p:val>
                                        </p:tav>
                                      </p:tavLst>
                                    </p:anim>
                                    <p:anim calcmode="lin" valueType="num">
                                      <p:cBhvr>
                                        <p:cTn id="1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5"/>
                                        </p:tgtEl>
                                      </p:cBhvr>
                                    </p:animEffect>
                                  </p:childTnLst>
                                </p:cTn>
                              </p:par>
                            </p:childTnLst>
                          </p:cTn>
                        </p:par>
                        <p:par>
                          <p:cTn id="20" fill="hold">
                            <p:stCondLst>
                              <p:cond delay="1899"/>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399"/>
                            </p:stCondLst>
                            <p:childTnLst>
                              <p:par>
                                <p:cTn id="27" presetID="31"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5" grpId="0"/>
      <p:bldP spid="17"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3075305"/>
            <a:chOff x="963" y="1830"/>
            <a:chExt cx="12345" cy="4843"/>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成本管理的主要内容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4328"/>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一般来说，成本管理具体包括成本规划、成本核算、成本控制、成本分析和成本考核5项内容。</a:t>
              </a:r>
              <a:endParaRPr lang="zh-CN" altLang="en-US">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（1）成本规划。</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成本规划是进行成本管理的第一步，主要是指成本管理的战略制定。它从总体上规划成本管理工作，并为具体的成本管理提供战略思路和总体要求。成本规划根据企业的竞争战略和所处的内、外部环境制定，主要包括确定成本管理的重点、规划控制成本的战略途径、提出成本计算的精度和确定业绩评价的目的和标准。成本规划是企业发展的重要影响因素。</a:t>
              </a:r>
              <a:endParaRPr lang="zh-CN" altLang="en-US">
                <a:solidFill>
                  <a:schemeClr val="tx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588010"/>
            <a:ext cx="7839075" cy="3479165"/>
            <a:chOff x="963" y="1830"/>
            <a:chExt cx="12345" cy="5479"/>
          </a:xfrm>
        </p:grpSpPr>
        <p:sp>
          <p:nvSpPr>
            <p:cNvPr id="2" name="文本框 1"/>
            <p:cNvSpPr txBox="1"/>
            <p:nvPr>
              <p:custDataLst>
                <p:tags r:id="rId4"/>
              </p:custDataLst>
            </p:nvPr>
          </p:nvSpPr>
          <p:spPr>
            <a:xfrm>
              <a:off x="963" y="1830"/>
              <a:ext cx="12102"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作业成本法的优点和缺点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458"/>
              <a:ext cx="12345" cy="4851"/>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（1）作业成本法的优点。</a:t>
              </a:r>
              <a:endParaRPr lang="zh-CN" altLang="en-US" b="1">
                <a:solidFill>
                  <a:srgbClr val="00B050"/>
                </a:solidFill>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a:t>
              </a:r>
              <a:r>
                <a:rPr lang="zh-CN" altLang="en-US">
                  <a:latin typeface="+mn-ea"/>
                  <a:cs typeface="+mn-ea"/>
                </a:rPr>
                <a:t>能够提供更加准确的各维度成本信息，有助于企业提高产品定价、作业与流程改进和客户服务等决策的准确性。</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a:t>
              </a:r>
              <a:r>
                <a:rPr lang="zh-CN" altLang="en-US">
                  <a:latin typeface="+mn-ea"/>
                  <a:cs typeface="+mn-ea"/>
                </a:rPr>
                <a:t>改善和强化成本控制，促进绩效管理的改进和完善。</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③</a:t>
              </a:r>
              <a:r>
                <a:rPr lang="zh-CN" altLang="en-US">
                  <a:latin typeface="+mn-ea"/>
                  <a:cs typeface="+mn-ea"/>
                </a:rPr>
                <a:t>推进作业基础预算，提高作业、流程和作业链（或价值链）管理的能力。</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（2）作业成本法的缺点。</a:t>
              </a:r>
              <a:endParaRPr lang="zh-CN" altLang="en-US">
                <a:latin typeface="+mn-ea"/>
                <a:cs typeface="+mn-ea"/>
              </a:endParaRPr>
            </a:p>
            <a:p>
              <a:pPr algn="just">
                <a:lnSpc>
                  <a:spcPct val="120000"/>
                </a:lnSpc>
              </a:pPr>
              <a:r>
                <a:rPr lang="zh-CN" altLang="en-US">
                  <a:latin typeface="+mn-ea"/>
                  <a:cs typeface="+mn-ea"/>
                </a:rPr>
                <a:t>　　部分作业的识别、划分、合并与认定、成本动因的选择及成本动因计量方法的选择等均存在较大的主观性，操作较为复杂，开发和维护费用较高。</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95160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5.2.1 销售预测分析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custDataLst>
              <p:tags r:id="rId5"/>
            </p:custDataLst>
          </p:nvPr>
        </p:nvGrpSpPr>
        <p:grpSpPr>
          <a:xfrm>
            <a:off x="611505" y="2310130"/>
            <a:ext cx="7839075" cy="2651760"/>
            <a:chOff x="963" y="1830"/>
            <a:chExt cx="12345" cy="4176"/>
          </a:xfrm>
        </p:grpSpPr>
        <p:sp>
          <p:nvSpPr>
            <p:cNvPr id="2" name="文本框 1"/>
            <p:cNvSpPr txBox="1"/>
            <p:nvPr>
              <p:custDataLst>
                <p:tags r:id="rId6"/>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销售预测的定性分析法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7"/>
              </p:custDataLst>
            </p:nvPr>
          </p:nvSpPr>
          <p:spPr>
            <a:xfrm>
              <a:off x="963" y="2345"/>
              <a:ext cx="12345" cy="3661"/>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定性分析法即非数量分析法，是指由专业人员根据实际经验，对预测对象的未来情况及发展趋势作出预测的一种分析方法。</a:t>
              </a:r>
              <a:endParaRPr lang="zh-CN" altLang="en-US">
                <a:latin typeface="+mn-ea"/>
                <a:cs typeface="+mn-ea"/>
              </a:endParaRPr>
            </a:p>
            <a:p>
              <a:pPr algn="just">
                <a:lnSpc>
                  <a:spcPct val="120000"/>
                </a:lnSpc>
              </a:pPr>
              <a:r>
                <a:rPr lang="zh-CN" altLang="en-US" b="1">
                  <a:solidFill>
                    <a:srgbClr val="00B050"/>
                  </a:solidFill>
                  <a:latin typeface="+mn-ea"/>
                  <a:cs typeface="+mn-ea"/>
                </a:rPr>
                <a:t>（1）营销员判断法。</a:t>
              </a:r>
              <a:r>
                <a:rPr lang="zh-CN" altLang="en-US">
                  <a:solidFill>
                    <a:schemeClr val="tx1"/>
                  </a:solidFill>
                  <a:latin typeface="+mn-ea"/>
                  <a:cs typeface="+mn-ea"/>
                </a:rPr>
                <a:t>营销员判断法又称为意见汇集法，是由企业熟悉市场情况及相关变化信息的营销人员对市场进行预测，再将各种判断意见加以综合分析、整理，并得出预测结论的方法。这种方法的优点在于用时短、成本低、比较实用。但是这种方法单纯靠营销人员的主观判断，具有较多的主观因素和较大的片面性。</a:t>
              </a:r>
              <a:endParaRPr lang="zh-CN" altLang="en-US">
                <a:solidFill>
                  <a:schemeClr val="tx1"/>
                </a:solidFill>
                <a:latin typeface="+mn-ea"/>
                <a:cs typeface="+mn-ea"/>
              </a:endParaRPr>
            </a:p>
          </p:txBody>
        </p:sp>
      </p:grpSp>
      <p:sp>
        <p:nvSpPr>
          <p:cNvPr id="4" name="文本框 3"/>
          <p:cNvSpPr txBox="1"/>
          <p:nvPr>
            <p:custDataLst>
              <p:tags r:id="rId8"/>
            </p:custDataLst>
          </p:nvPr>
        </p:nvSpPr>
        <p:spPr>
          <a:xfrm>
            <a:off x="611505" y="1213485"/>
            <a:ext cx="7839075" cy="1087755"/>
          </a:xfrm>
          <a:prstGeom prst="rect">
            <a:avLst/>
          </a:prstGeom>
          <a:noFill/>
        </p:spPr>
        <p:txBody>
          <a:bodyPr wrap="square" rtlCol="0">
            <a:spAutoFit/>
          </a:bodyPr>
          <a:p>
            <a:pPr>
              <a:lnSpc>
                <a:spcPct val="120000"/>
              </a:lnSpc>
            </a:pPr>
            <a:r>
              <a:rPr lang="zh-CN" altLang="en-US"/>
              <a:t>　　销售预测分析是指通过市场调查，以有关的历史资料和各种信息为基础，运用科学的预测方法或管理人员的实际经验，对企业产品在计划期间的销售量或销售额作出预计或估量的过程。</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13555"/>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（2）专家判断法。</a:t>
            </a:r>
            <a:r>
              <a:rPr lang="zh-CN" altLang="en-US">
                <a:latin typeface="+mn-ea"/>
                <a:cs typeface="+mn-ea"/>
              </a:rPr>
              <a:t>专家判断法是由专家根据他们的经验和判断能力对特定产品的未来销售量进行判断和预测的方法。其主要有以下3种不同形式。</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①个别专家意见汇集法</a:t>
            </a:r>
            <a:r>
              <a:rPr lang="zh-CN" altLang="en-US">
                <a:latin typeface="+mn-ea"/>
                <a:cs typeface="+mn-ea"/>
              </a:rPr>
              <a:t>，即分别向每位专家征求对本企业产品未来销售情况的个人意见，然后将这些意见再加以综合分析，确定预测值。</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②专家小组法，</a:t>
            </a:r>
            <a:r>
              <a:rPr lang="zh-CN" altLang="en-US">
                <a:latin typeface="+mn-ea"/>
                <a:cs typeface="+mn-ea"/>
              </a:rPr>
              <a:t>即将专家分成小组，运用专家的集体智慧进行判断预测的方法。此方法的缺陷是预测小组中专家意见可能受权威专家的影响，客观性较德尔菲法差。</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③德尔菲法，又称为函询调查法</a:t>
            </a:r>
            <a:r>
              <a:rPr lang="zh-CN" altLang="en-US">
                <a:latin typeface="+mn-ea"/>
                <a:cs typeface="+mn-ea"/>
              </a:rPr>
              <a:t>，它采用函询的方式，征求各方面专家的意见，各专家在互不通气的情况下，根据自己的观点和方法进行预测，然后由企业把各个专家的意见汇集在一起，通过不记名方式反馈给各位专家，请他们参考别人的意见修正自己原来的判断，如此反复数次，最终确定预测结果。</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13555"/>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（3）产品寿命周期分析法。</a:t>
            </a:r>
            <a:r>
              <a:rPr lang="zh-CN" altLang="en-US">
                <a:latin typeface="+mn-ea"/>
                <a:cs typeface="+mn-ea"/>
              </a:rPr>
              <a:t>产品寿命周期分析法是利用产品销售量在不同寿命周期阶段上的变化趋势，进行销售预测的一种定性分析方法。它是对其他预测分析方法的补充。产品寿命周期是指产品从投入市场到退出市场所经历的时间，一般要经过推广期、成长期、成熟期和衰退期4个阶段。在这一发展过程中，产品销售量的变化呈一条曲线，称为产品寿命周期曲线。</a:t>
            </a:r>
            <a:endParaRPr lang="zh-CN" altLang="en-US">
              <a:latin typeface="+mn-ea"/>
              <a:cs typeface="+mn-ea"/>
            </a:endParaRPr>
          </a:p>
          <a:p>
            <a:pPr algn="just">
              <a:lnSpc>
                <a:spcPct val="120000"/>
              </a:lnSpc>
            </a:pPr>
            <a:r>
              <a:rPr lang="zh-CN" altLang="en-US">
                <a:latin typeface="+mn-ea"/>
                <a:cs typeface="+mn-ea"/>
              </a:rPr>
              <a:t>　　判断产品所处的寿命周期阶段，可根据销售增长率指标进行。一般地，推广期增长率不稳定，成长期增长率最大，成熟期增长率稳定，衰退期增长率为负数。了解产品所处的寿命周期阶段，有助于正确选择预测方法。</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custDataLst>
              <p:tags r:id="rId4"/>
            </p:custDataLst>
          </p:nvPr>
        </p:nvGrpSpPr>
        <p:grpSpPr>
          <a:xfrm>
            <a:off x="611505" y="588010"/>
            <a:ext cx="7839075" cy="4346575"/>
            <a:chOff x="963" y="1830"/>
            <a:chExt cx="12345" cy="6845"/>
          </a:xfrm>
        </p:grpSpPr>
        <p:sp>
          <p:nvSpPr>
            <p:cNvPr id="2" name="文本框 1"/>
            <p:cNvSpPr txBox="1"/>
            <p:nvPr>
              <p:custDataLst>
                <p:tags r:id="rId5"/>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销售预测的定量分析法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633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定量分析法也称为数量分析法，是指在预测对象有关资料完备的基础上，运用一定的数学方法，建立预测模型，作出预测。它一般包括趋势预测分析法和因果预测分析法两大类。</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（1）趋势预测分析法。</a:t>
              </a:r>
              <a:r>
                <a:rPr lang="zh-CN" altLang="en-US">
                  <a:latin typeface="+mn-ea"/>
                  <a:cs typeface="+mn-ea"/>
                </a:rPr>
                <a:t>趋势预测分析法主要包括算术平均法、加权平均法、移动平均法和指数平滑法等。</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①算术平均法。</a:t>
              </a:r>
              <a:r>
                <a:rPr lang="zh-CN" altLang="en-US">
                  <a:latin typeface="+mn-ea"/>
                  <a:cs typeface="+mn-ea"/>
                </a:rPr>
                <a:t>算术平均法是指将若干历史时期的实际销售量或销售额作为样本值，求出其算术平均数，并将该平均数作为下期销售量的预测值。其计算公式为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仿宋" panose="02010609060101010101" charset="-122"/>
                  <a:ea typeface="仿宋" panose="02010609060101010101" charset="-122"/>
                  <a:cs typeface="仿宋" panose="02010609060101010101" charset="-122"/>
                </a:rPr>
                <a:t>式中：</a:t>
              </a:r>
              <a:r>
                <a:rPr lang="zh-CN" altLang="en-US" i="1">
                  <a:latin typeface="仿宋" panose="02010609060101010101" charset="-122"/>
                  <a:ea typeface="仿宋" panose="02010609060101010101" charset="-122"/>
                  <a:cs typeface="仿宋" panose="02010609060101010101" charset="-122"/>
                </a:rPr>
                <a:t>Y</a:t>
              </a:r>
              <a:r>
                <a:rPr lang="zh-CN" altLang="en-US">
                  <a:latin typeface="仿宋" panose="02010609060101010101" charset="-122"/>
                  <a:ea typeface="仿宋" panose="02010609060101010101" charset="-122"/>
                  <a:cs typeface="仿宋" panose="02010609060101010101" charset="-122"/>
                </a:rPr>
                <a:t>——预测值；</a:t>
              </a:r>
              <a:r>
                <a:rPr lang="zh-CN" altLang="en-US" i="1">
                  <a:latin typeface="仿宋" panose="02010609060101010101" charset="-122"/>
                  <a:ea typeface="仿宋" panose="02010609060101010101" charset="-122"/>
                  <a:cs typeface="仿宋" panose="02010609060101010101" charset="-122"/>
                </a:rPr>
                <a:t>X</a:t>
              </a:r>
              <a:r>
                <a:rPr lang="zh-CN" altLang="en-US" baseline="-25000">
                  <a:latin typeface="仿宋" panose="02010609060101010101" charset="-122"/>
                  <a:ea typeface="仿宋" panose="02010609060101010101" charset="-122"/>
                  <a:cs typeface="仿宋" panose="02010609060101010101" charset="-122"/>
                </a:rPr>
                <a:t>i</a:t>
              </a:r>
              <a:r>
                <a:rPr lang="zh-CN" altLang="en-US">
                  <a:latin typeface="仿宋" panose="02010609060101010101" charset="-122"/>
                  <a:ea typeface="仿宋" panose="02010609060101010101" charset="-122"/>
                  <a:cs typeface="仿宋" panose="02010609060101010101" charset="-122"/>
                </a:rPr>
                <a:t>——第i期的实际销售量；</a:t>
              </a:r>
              <a:r>
                <a:rPr lang="zh-CN" altLang="en-US" i="1">
                  <a:latin typeface="仿宋" panose="02010609060101010101" charset="-122"/>
                  <a:ea typeface="仿宋" panose="02010609060101010101" charset="-122"/>
                  <a:cs typeface="仿宋" panose="02010609060101010101" charset="-122"/>
                </a:rPr>
                <a:t>n</a:t>
              </a:r>
              <a:r>
                <a:rPr lang="en-US" altLang="zh-CN" i="1">
                  <a:latin typeface="仿宋" panose="02010609060101010101" charset="-122"/>
                  <a:ea typeface="仿宋" panose="02010609060101010101" charset="-122"/>
                  <a:cs typeface="仿宋" panose="02010609060101010101" charset="-122"/>
                </a:rPr>
                <a:t> </a:t>
              </a:r>
              <a:r>
                <a:rPr lang="zh-CN" altLang="en-US">
                  <a:latin typeface="仿宋" panose="02010609060101010101" charset="-122"/>
                  <a:ea typeface="仿宋" panose="02010609060101010101" charset="-122"/>
                  <a:cs typeface="仿宋" panose="02010609060101010101" charset="-122"/>
                </a:rPr>
                <a:t>——期数。</a:t>
              </a:r>
              <a:endParaRPr lang="zh-CN" altLang="en-US">
                <a:latin typeface="仿宋" panose="02010609060101010101" charset="-122"/>
                <a:ea typeface="仿宋" panose="02010609060101010101" charset="-122"/>
                <a:cs typeface="仿宋" panose="02010609060101010101" charset="-122"/>
              </a:endParaRPr>
            </a:p>
            <a:p>
              <a:pPr algn="just">
                <a:lnSpc>
                  <a:spcPct val="120000"/>
                </a:lnSpc>
              </a:pPr>
              <a:r>
                <a:rPr lang="zh-CN" altLang="en-US">
                  <a:latin typeface="仿宋" panose="02010609060101010101" charset="-122"/>
                  <a:ea typeface="仿宋" panose="02010609060101010101" charset="-122"/>
                  <a:cs typeface="仿宋" panose="02010609060101010101" charset="-122"/>
                </a:rPr>
                <a:t>　　算术平均法适用于每期销售量波动不大的产品的销售预测。</a:t>
              </a:r>
              <a:endParaRPr lang="zh-CN" altLang="en-US">
                <a:latin typeface="仿宋" panose="02010609060101010101" charset="-122"/>
                <a:ea typeface="仿宋" panose="02010609060101010101" charset="-122"/>
                <a:cs typeface="仿宋" panose="02010609060101010101" charset="-122"/>
              </a:endParaRPr>
            </a:p>
            <a:p>
              <a:pPr algn="just">
                <a:lnSpc>
                  <a:spcPct val="120000"/>
                </a:lnSpc>
              </a:pPr>
              <a:endParaRPr lang="zh-CN" altLang="en-US">
                <a:latin typeface="仿宋" panose="02010609060101010101" charset="-122"/>
                <a:ea typeface="仿宋" panose="02010609060101010101" charset="-122"/>
                <a:cs typeface="仿宋" panose="02010609060101010101" charset="-122"/>
              </a:endParaRPr>
            </a:p>
          </p:txBody>
        </p:sp>
      </p:grpSp>
      <p:pic>
        <p:nvPicPr>
          <p:cNvPr id="5" name="图片 4"/>
          <p:cNvPicPr>
            <a:picLocks noChangeAspect="1"/>
          </p:cNvPicPr>
          <p:nvPr/>
        </p:nvPicPr>
        <p:blipFill>
          <a:blip r:embed="rId7"/>
          <a:stretch>
            <a:fillRect/>
          </a:stretch>
        </p:blipFill>
        <p:spPr>
          <a:xfrm>
            <a:off x="3895725" y="3435985"/>
            <a:ext cx="1352550" cy="676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2748280"/>
          </a:xfrm>
          <a:prstGeom prst="rect">
            <a:avLst/>
          </a:prstGeom>
          <a:noFill/>
        </p:spPr>
        <p:txBody>
          <a:bodyPr wrap="square" rtlCol="0">
            <a:spAutoFit/>
          </a:bodyPr>
          <a:p>
            <a:pPr>
              <a:lnSpc>
                <a:spcPct val="120000"/>
              </a:lnSpc>
            </a:pPr>
            <a:r>
              <a:rPr lang="zh-CN" altLang="en-US"/>
              <a:t>　　</a:t>
            </a:r>
            <a:r>
              <a:rPr lang="zh-CN" altLang="en-US">
                <a:solidFill>
                  <a:srgbClr val="00B0F0"/>
                </a:solidFill>
                <a:latin typeface="楷体" panose="02010609060101010101" charset="-122"/>
                <a:ea typeface="楷体" panose="02010609060101010101" charset="-122"/>
                <a:cs typeface="楷体" panose="02010609060101010101" charset="-122"/>
              </a:rPr>
              <a:t>【情景5-15】</a:t>
            </a:r>
            <a:r>
              <a:rPr lang="zh-CN" altLang="en-US">
                <a:latin typeface="楷体" panose="02010609060101010101" charset="-122"/>
                <a:ea typeface="楷体" panose="02010609060101010101" charset="-122"/>
                <a:cs typeface="楷体" panose="02010609060101010101" charset="-122"/>
              </a:rPr>
              <a:t>某公司2015—2022 年的产品销售量资料如表5-15 所示。</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要求：根据以上资料，用算术平均法预测公司2023 年的销售量。</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根据算术平均法的计算公式，公司2023 年的预测销售量为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575310" y="1275715"/>
            <a:ext cx="7993380" cy="1152525"/>
          </a:xfrm>
          <a:prstGeom prst="rect">
            <a:avLst/>
          </a:prstGeom>
        </p:spPr>
      </p:pic>
      <p:pic>
        <p:nvPicPr>
          <p:cNvPr id="4" name="图片 3"/>
          <p:cNvPicPr>
            <a:picLocks noChangeAspect="1"/>
          </p:cNvPicPr>
          <p:nvPr/>
        </p:nvPicPr>
        <p:blipFill>
          <a:blip r:embed="rId5"/>
          <a:stretch>
            <a:fillRect/>
          </a:stretch>
        </p:blipFill>
        <p:spPr>
          <a:xfrm>
            <a:off x="1045845" y="3488690"/>
            <a:ext cx="7052945" cy="1376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4076700"/>
          </a:xfrm>
          <a:prstGeom prst="rect">
            <a:avLst/>
          </a:prstGeom>
          <a:noFill/>
        </p:spPr>
        <p:txBody>
          <a:bodyPr wrap="square" rtlCol="0">
            <a:spAutoFit/>
          </a:bodyPr>
          <a:p>
            <a:pPr>
              <a:lnSpc>
                <a:spcPct val="120000"/>
              </a:lnSpc>
            </a:pPr>
            <a:r>
              <a:rPr lang="zh-CN" altLang="en-US"/>
              <a:t>　　</a:t>
            </a:r>
            <a:r>
              <a:rPr lang="zh-CN" altLang="en-US" b="1">
                <a:solidFill>
                  <a:srgbClr val="7030A0"/>
                </a:solidFill>
                <a:latin typeface="楷体" panose="02010609060101010101" charset="-122"/>
                <a:ea typeface="楷体" panose="02010609060101010101" charset="-122"/>
                <a:cs typeface="楷体" panose="02010609060101010101" charset="-122"/>
              </a:rPr>
              <a:t>②加权平均法。</a:t>
            </a:r>
            <a:r>
              <a:rPr lang="zh-CN" altLang="en-US">
                <a:latin typeface="楷体" panose="02010609060101010101" charset="-122"/>
                <a:ea typeface="楷体" panose="02010609060101010101" charset="-122"/>
                <a:cs typeface="楷体" panose="02010609060101010101" charset="-122"/>
              </a:rPr>
              <a:t>加权平均法是指将若干历史时期的实际销售量或销售额作为样本值，将各个样本值按照一定的权数计算得出加权平均数，并将该平均数作为下期销售量的预测值。一般地，由于市场变化较大，离预测期越近的样本值对其影响越大，而离预测期越远的则影响越小，所以权数的选取应遵循“近大远小”的原则。其计算公式为</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仿宋" panose="02010609060101010101" charset="-122"/>
              <a:ea typeface="仿宋" panose="02010609060101010101" charset="-122"/>
              <a:cs typeface="仿宋" panose="02010609060101010101" charset="-122"/>
            </a:endParaRPr>
          </a:p>
          <a:p>
            <a:pPr>
              <a:lnSpc>
                <a:spcPct val="120000"/>
              </a:lnSpc>
            </a:pPr>
            <a:r>
              <a:rPr lang="zh-CN" altLang="en-US">
                <a:latin typeface="仿宋" panose="02010609060101010101" charset="-122"/>
                <a:ea typeface="仿宋" panose="02010609060101010101" charset="-122"/>
                <a:cs typeface="仿宋" panose="02010609060101010101" charset="-122"/>
              </a:rPr>
              <a:t>　　式中：</a:t>
            </a:r>
            <a:r>
              <a:rPr lang="zh-CN" altLang="en-US" i="1">
                <a:latin typeface="仿宋" panose="02010609060101010101" charset="-122"/>
                <a:ea typeface="仿宋" panose="02010609060101010101" charset="-122"/>
                <a:cs typeface="仿宋" panose="02010609060101010101" charset="-122"/>
              </a:rPr>
              <a:t>Y</a:t>
            </a:r>
            <a:r>
              <a:rPr lang="zh-CN" altLang="en-US">
                <a:latin typeface="仿宋" panose="02010609060101010101" charset="-122"/>
                <a:ea typeface="仿宋" panose="02010609060101010101" charset="-122"/>
                <a:cs typeface="仿宋" panose="02010609060101010101" charset="-122"/>
              </a:rPr>
              <a:t>——预测值；</a:t>
            </a:r>
            <a:r>
              <a:rPr lang="zh-CN" altLang="en-US" i="1">
                <a:latin typeface="仿宋" panose="02010609060101010101" charset="-122"/>
                <a:ea typeface="仿宋" panose="02010609060101010101" charset="-122"/>
                <a:cs typeface="仿宋" panose="02010609060101010101" charset="-122"/>
              </a:rPr>
              <a:t>W</a:t>
            </a:r>
            <a:r>
              <a:rPr lang="zh-CN" altLang="en-US" baseline="-25000">
                <a:latin typeface="仿宋" panose="02010609060101010101" charset="-122"/>
                <a:ea typeface="仿宋" panose="02010609060101010101" charset="-122"/>
                <a:cs typeface="仿宋" panose="02010609060101010101" charset="-122"/>
              </a:rPr>
              <a:t>i</a:t>
            </a:r>
            <a:r>
              <a:rPr lang="zh-CN" altLang="en-US">
                <a:latin typeface="仿宋" panose="02010609060101010101" charset="-122"/>
                <a:ea typeface="仿宋" panose="02010609060101010101" charset="-122"/>
                <a:cs typeface="仿宋" panose="02010609060101010101" charset="-122"/>
              </a:rPr>
              <a:t>——第</a:t>
            </a:r>
            <a:r>
              <a:rPr lang="zh-CN" altLang="en-US" i="1">
                <a:latin typeface="仿宋" panose="02010609060101010101" charset="-122"/>
                <a:ea typeface="仿宋" panose="02010609060101010101" charset="-122"/>
                <a:cs typeface="仿宋" panose="02010609060101010101" charset="-122"/>
              </a:rPr>
              <a:t>i</a:t>
            </a:r>
            <a:r>
              <a:rPr lang="zh-CN" altLang="en-US">
                <a:latin typeface="仿宋" panose="02010609060101010101" charset="-122"/>
                <a:ea typeface="仿宋" panose="02010609060101010101" charset="-122"/>
                <a:cs typeface="仿宋" panose="02010609060101010101" charset="-122"/>
              </a:rPr>
              <a:t>期的权属（0＜</a:t>
            </a:r>
            <a:r>
              <a:rPr lang="zh-CN" altLang="en-US" i="1">
                <a:latin typeface="仿宋" panose="02010609060101010101" charset="-122"/>
                <a:ea typeface="仿宋" panose="02010609060101010101" charset="-122"/>
                <a:cs typeface="仿宋" panose="02010609060101010101" charset="-122"/>
              </a:rPr>
              <a:t>W</a:t>
            </a:r>
            <a:r>
              <a:rPr lang="zh-CN" altLang="en-US" baseline="-25000">
                <a:latin typeface="仿宋" panose="02010609060101010101" charset="-122"/>
                <a:ea typeface="仿宋" panose="02010609060101010101" charset="-122"/>
                <a:cs typeface="仿宋" panose="02010609060101010101" charset="-122"/>
              </a:rPr>
              <a:t>i</a:t>
            </a:r>
            <a:r>
              <a:rPr lang="zh-CN" altLang="en-US">
                <a:latin typeface="仿宋" panose="02010609060101010101" charset="-122"/>
                <a:ea typeface="仿宋" panose="02010609060101010101" charset="-122"/>
                <a:cs typeface="仿宋" panose="02010609060101010101" charset="-122"/>
              </a:rPr>
              <a:t>≤</a:t>
            </a:r>
            <a:r>
              <a:rPr lang="zh-CN" altLang="en-US" i="1">
                <a:latin typeface="仿宋" panose="02010609060101010101" charset="-122"/>
                <a:ea typeface="仿宋" panose="02010609060101010101" charset="-122"/>
                <a:cs typeface="仿宋" panose="02010609060101010101" charset="-122"/>
              </a:rPr>
              <a:t>W</a:t>
            </a:r>
            <a:r>
              <a:rPr lang="zh-CN" altLang="en-US" baseline="-25000">
                <a:latin typeface="仿宋" panose="02010609060101010101" charset="-122"/>
                <a:ea typeface="仿宋" panose="02010609060101010101" charset="-122"/>
                <a:cs typeface="仿宋" panose="02010609060101010101" charset="-122"/>
              </a:rPr>
              <a:t>i＋1</a:t>
            </a:r>
            <a:r>
              <a:rPr lang="zh-CN" altLang="en-US">
                <a:latin typeface="仿宋" panose="02010609060101010101" charset="-122"/>
                <a:ea typeface="仿宋" panose="02010609060101010101" charset="-122"/>
                <a:cs typeface="仿宋" panose="02010609060101010101" charset="-122"/>
              </a:rPr>
              <a:t>＜1，Σ</a:t>
            </a:r>
            <a:r>
              <a:rPr lang="zh-CN" altLang="en-US" i="1">
                <a:latin typeface="仿宋" panose="02010609060101010101" charset="-122"/>
                <a:ea typeface="仿宋" panose="02010609060101010101" charset="-122"/>
                <a:cs typeface="仿宋" panose="02010609060101010101" charset="-122"/>
              </a:rPr>
              <a:t>W</a:t>
            </a:r>
            <a:r>
              <a:rPr lang="zh-CN" altLang="en-US" baseline="-25000">
                <a:latin typeface="仿宋" panose="02010609060101010101" charset="-122"/>
                <a:ea typeface="仿宋" panose="02010609060101010101" charset="-122"/>
                <a:cs typeface="仿宋" panose="02010609060101010101" charset="-122"/>
              </a:rPr>
              <a:t>i</a:t>
            </a:r>
            <a:r>
              <a:rPr lang="zh-CN" altLang="en-US">
                <a:latin typeface="仿宋" panose="02010609060101010101" charset="-122"/>
                <a:ea typeface="仿宋" panose="02010609060101010101" charset="-122"/>
                <a:cs typeface="仿宋" panose="02010609060101010101" charset="-122"/>
              </a:rPr>
              <a:t>=1）；</a:t>
            </a:r>
            <a:r>
              <a:rPr lang="zh-CN" altLang="en-US" i="1">
                <a:latin typeface="仿宋" panose="02010609060101010101" charset="-122"/>
                <a:ea typeface="仿宋" panose="02010609060101010101" charset="-122"/>
                <a:cs typeface="仿宋" panose="02010609060101010101" charset="-122"/>
              </a:rPr>
              <a:t>X</a:t>
            </a:r>
            <a:r>
              <a:rPr lang="zh-CN" altLang="en-US" baseline="-25000">
                <a:latin typeface="仿宋" panose="02010609060101010101" charset="-122"/>
                <a:ea typeface="仿宋" panose="02010609060101010101" charset="-122"/>
                <a:cs typeface="仿宋" panose="02010609060101010101" charset="-122"/>
              </a:rPr>
              <a:t>i</a:t>
            </a:r>
            <a:r>
              <a:rPr lang="zh-CN" altLang="en-US">
                <a:latin typeface="仿宋" panose="02010609060101010101" charset="-122"/>
                <a:ea typeface="仿宋" panose="02010609060101010101" charset="-122"/>
                <a:cs typeface="仿宋" panose="02010609060101010101" charset="-122"/>
              </a:rPr>
              <a:t> ——第</a:t>
            </a:r>
            <a:r>
              <a:rPr lang="zh-CN" altLang="en-US" i="1">
                <a:latin typeface="仿宋" panose="02010609060101010101" charset="-122"/>
                <a:ea typeface="仿宋" panose="02010609060101010101" charset="-122"/>
                <a:cs typeface="仿宋" panose="02010609060101010101" charset="-122"/>
              </a:rPr>
              <a:t>i</a:t>
            </a:r>
            <a:r>
              <a:rPr lang="zh-CN" altLang="en-US">
                <a:latin typeface="仿宋" panose="02010609060101010101" charset="-122"/>
                <a:ea typeface="仿宋" panose="02010609060101010101" charset="-122"/>
                <a:cs typeface="仿宋" panose="02010609060101010101" charset="-122"/>
              </a:rPr>
              <a:t>期的实际销售量；</a:t>
            </a:r>
            <a:r>
              <a:rPr lang="zh-CN" altLang="en-US" i="1">
                <a:latin typeface="仿宋" panose="02010609060101010101" charset="-122"/>
                <a:ea typeface="仿宋" panose="02010609060101010101" charset="-122"/>
                <a:cs typeface="仿宋" panose="02010609060101010101" charset="-122"/>
              </a:rPr>
              <a:t>n</a:t>
            </a:r>
            <a:r>
              <a:rPr lang="zh-CN" altLang="en-US">
                <a:latin typeface="仿宋" panose="02010609060101010101" charset="-122"/>
                <a:ea typeface="仿宋" panose="02010609060101010101" charset="-122"/>
                <a:cs typeface="仿宋" panose="02010609060101010101" charset="-122"/>
              </a:rPr>
              <a:t> ——期数。</a:t>
            </a:r>
            <a:endParaRPr lang="zh-CN" altLang="en-US">
              <a:latin typeface="仿宋" panose="02010609060101010101" charset="-122"/>
              <a:ea typeface="仿宋" panose="02010609060101010101" charset="-122"/>
              <a:cs typeface="仿宋" panose="02010609060101010101" charset="-122"/>
            </a:endParaRPr>
          </a:p>
          <a:p>
            <a:pPr>
              <a:lnSpc>
                <a:spcPct val="120000"/>
              </a:lnSpc>
            </a:pPr>
            <a:r>
              <a:rPr lang="zh-CN" altLang="en-US">
                <a:latin typeface="+mn-ea"/>
                <a:cs typeface="仿宋" panose="02010609060101010101" charset="-122"/>
              </a:rPr>
              <a:t>　　加权平均法较算术平均法更为合理，计算也较方便，因而在实践中应用较多。</a:t>
            </a:r>
            <a:endParaRPr lang="zh-CN" altLang="en-US">
              <a:latin typeface="+mn-ea"/>
              <a:cs typeface="仿宋" panose="02010609060101010101" charset="-122"/>
            </a:endParaRPr>
          </a:p>
        </p:txBody>
      </p:sp>
      <p:pic>
        <p:nvPicPr>
          <p:cNvPr id="5" name="图片 4"/>
          <p:cNvPicPr>
            <a:picLocks noChangeAspect="1"/>
          </p:cNvPicPr>
          <p:nvPr/>
        </p:nvPicPr>
        <p:blipFill>
          <a:blip r:embed="rId4"/>
          <a:stretch>
            <a:fillRect/>
          </a:stretch>
        </p:blipFill>
        <p:spPr>
          <a:xfrm>
            <a:off x="3757295" y="2428240"/>
            <a:ext cx="1628775" cy="857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4076700"/>
          </a:xfrm>
          <a:prstGeom prst="rect">
            <a:avLst/>
          </a:prstGeom>
          <a:noFill/>
        </p:spPr>
        <p:txBody>
          <a:bodyPr wrap="square" rtlCol="0">
            <a:spAutoFit/>
          </a:bodyPr>
          <a:p>
            <a:pPr>
              <a:lnSpc>
                <a:spcPct val="120000"/>
              </a:lnSpc>
            </a:pPr>
            <a:r>
              <a:rPr lang="zh-CN" altLang="en-US"/>
              <a:t>　　</a:t>
            </a:r>
            <a:r>
              <a:rPr lang="zh-CN" altLang="en-US">
                <a:solidFill>
                  <a:srgbClr val="00B0F0"/>
                </a:solidFill>
                <a:latin typeface="楷体" panose="02010609060101010101" charset="-122"/>
                <a:ea typeface="楷体" panose="02010609060101010101" charset="-122"/>
                <a:cs typeface="楷体" panose="02010609060101010101" charset="-122"/>
              </a:rPr>
              <a:t>【情景5-16】</a:t>
            </a:r>
            <a:r>
              <a:rPr lang="zh-CN" altLang="en-US">
                <a:latin typeface="楷体" panose="02010609060101010101" charset="-122"/>
                <a:ea typeface="楷体" panose="02010609060101010101" charset="-122"/>
                <a:cs typeface="楷体" panose="02010609060101010101" charset="-122"/>
              </a:rPr>
              <a:t>沿用【情景5-15】中的资料，假设2015—2022年各期数据的权数如表5-16所示。</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要求：根据上述资料，用加权平均法预测公司2023年的销售量。</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根据加权平均法的计算公式，公司2023年的预测销售量为</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=3 000×0.04＋3 250×0.06＋3 100×0.08＋3 150×0.11＋</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3 250×0.13＋3 350×0.15＋3 400×0.17＋3 450×0.19</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=3 068（吨）</a:t>
            </a:r>
            <a:endParaRPr lang="zh-CN" altLang="en-US">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4"/>
          <a:stretch>
            <a:fillRect/>
          </a:stretch>
        </p:blipFill>
        <p:spPr>
          <a:xfrm>
            <a:off x="755650" y="3291840"/>
            <a:ext cx="1824355" cy="429260"/>
          </a:xfrm>
          <a:prstGeom prst="rect">
            <a:avLst/>
          </a:prstGeom>
        </p:spPr>
      </p:pic>
      <p:pic>
        <p:nvPicPr>
          <p:cNvPr id="6" name="图片 5"/>
          <p:cNvPicPr>
            <a:picLocks noChangeAspect="1"/>
          </p:cNvPicPr>
          <p:nvPr/>
        </p:nvPicPr>
        <p:blipFill>
          <a:blip r:embed="rId5"/>
          <a:stretch>
            <a:fillRect/>
          </a:stretch>
        </p:blipFill>
        <p:spPr>
          <a:xfrm>
            <a:off x="1218565" y="1308735"/>
            <a:ext cx="7092950" cy="1397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4408805"/>
          </a:xfrm>
          <a:prstGeom prst="rect">
            <a:avLst/>
          </a:prstGeom>
          <a:noFill/>
        </p:spPr>
        <p:txBody>
          <a:bodyPr wrap="square" rtlCol="0">
            <a:spAutoFit/>
          </a:bodyPr>
          <a:p>
            <a:pPr>
              <a:lnSpc>
                <a:spcPct val="120000"/>
              </a:lnSpc>
            </a:pPr>
            <a:r>
              <a:rPr lang="zh-CN" altLang="en-US"/>
              <a:t>　</a:t>
            </a:r>
            <a:r>
              <a:rPr lang="zh-CN" altLang="en-US" b="1">
                <a:solidFill>
                  <a:srgbClr val="7030A0"/>
                </a:solidFill>
              </a:rPr>
              <a:t>　</a:t>
            </a:r>
            <a:r>
              <a:rPr lang="zh-CN" altLang="en-US" b="1">
                <a:solidFill>
                  <a:srgbClr val="7030A0"/>
                </a:solidFill>
                <a:latin typeface="楷体" panose="02010609060101010101" charset="-122"/>
                <a:ea typeface="楷体" panose="02010609060101010101" charset="-122"/>
                <a:cs typeface="楷体" panose="02010609060101010101" charset="-122"/>
              </a:rPr>
              <a:t>③移动平均法。</a:t>
            </a:r>
            <a:r>
              <a:rPr lang="zh-CN" altLang="en-US">
                <a:latin typeface="楷体" panose="02010609060101010101" charset="-122"/>
                <a:ea typeface="楷体" panose="02010609060101010101" charset="-122"/>
                <a:cs typeface="楷体" panose="02010609060101010101" charset="-122"/>
              </a:rPr>
              <a:t>移动平均法是指从n 期的时间数列销售量中选取m期（m数值固定，且m＜n/2）数据作为样本值，求其m期的算术平均数，并不断向后移动计算观测其平均值，以最后一个m期的平均数作为未来第（n＋1）期销售预测值的一种方法。这种方法假设预测值主要受最近m期销售量的影响。其计算公式为</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为了使预测值更能反映销售量变化的趋势，可以对上述结果按趋势值进行修正，其计算公式为</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由于移动平均法只选用了n 期数据中的最后m 期作为计算依据，故而代表性较差。此法适用于销售量略有波动的产品预测。</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1907540" y="2356485"/>
            <a:ext cx="5343525" cy="809625"/>
          </a:xfrm>
          <a:prstGeom prst="rect">
            <a:avLst/>
          </a:prstGeom>
        </p:spPr>
      </p:pic>
      <p:pic>
        <p:nvPicPr>
          <p:cNvPr id="4" name="图片 3"/>
          <p:cNvPicPr>
            <a:picLocks noChangeAspect="1"/>
          </p:cNvPicPr>
          <p:nvPr/>
        </p:nvPicPr>
        <p:blipFill>
          <a:blip r:embed="rId5"/>
          <a:stretch>
            <a:fillRect/>
          </a:stretch>
        </p:blipFill>
        <p:spPr>
          <a:xfrm>
            <a:off x="3335020" y="3724275"/>
            <a:ext cx="3190875" cy="514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3412490"/>
          </a:xfrm>
          <a:prstGeom prst="rect">
            <a:avLst/>
          </a:prstGeom>
          <a:noFill/>
        </p:spPr>
        <p:txBody>
          <a:bodyPr wrap="square" rtlCol="0">
            <a:spAutoFit/>
          </a:bodyPr>
          <a:p>
            <a:pPr>
              <a:lnSpc>
                <a:spcPct val="120000"/>
              </a:lnSpc>
            </a:pPr>
            <a:r>
              <a:rPr lang="zh-CN" altLang="en-US"/>
              <a:t>　</a:t>
            </a: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【情景5-17】</a:t>
            </a:r>
            <a:r>
              <a:rPr lang="zh-CN" altLang="en-US">
                <a:latin typeface="楷体" panose="02010609060101010101" charset="-122"/>
                <a:ea typeface="楷体" panose="02010609060101010101" charset="-122"/>
                <a:cs typeface="楷体" panose="02010609060101010101" charset="-122"/>
              </a:rPr>
              <a:t>沿用【情景5-16】中的资料，假定公司预测前期（即2020 年）的预测销售量为3 300吨，要求分别用移动平均法和修正的移动平均法预测公司2023年的销售量（假设样本期为3期）。根据移动平均法的计算公式，公司2023年的预测销售量为</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根据修正的移动平均法计算公式，公司2023 年的预测销售量为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1345565" y="2047875"/>
            <a:ext cx="6245225" cy="1610995"/>
          </a:xfrm>
          <a:prstGeom prst="rect">
            <a:avLst/>
          </a:prstGeom>
        </p:spPr>
      </p:pic>
      <p:pic>
        <p:nvPicPr>
          <p:cNvPr id="4" name="图片 3"/>
          <p:cNvPicPr>
            <a:picLocks noChangeAspect="1"/>
          </p:cNvPicPr>
          <p:nvPr/>
        </p:nvPicPr>
        <p:blipFill>
          <a:blip r:embed="rId5"/>
          <a:stretch>
            <a:fillRect/>
          </a:stretch>
        </p:blipFill>
        <p:spPr>
          <a:xfrm>
            <a:off x="2703830" y="3940175"/>
            <a:ext cx="3856355" cy="1033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744595"/>
          </a:xfrm>
          <a:prstGeom prst="rect">
            <a:avLst/>
          </a:prstGeom>
          <a:noFill/>
        </p:spPr>
        <p:txBody>
          <a:bodyPr wrap="square" rtlCol="0" anchor="t">
            <a:spAutoFit/>
          </a:bodyPr>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（2）成本核算。</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成本核算是成本管理的基础环节，是指对生产费用发生和产品成本形成所进行的会计核算，它是成本分析和成本控制的信息基础。成本核算分为财务成本核算和管理成本核算。财务成本核算采用历史成本计量，而管理成本核算则既可以使用历史成本，又可以使用现在成本或未来成本。成本核算的关键是核算方法的选择。财务成本核算方法包括品种法、分批法和分步法等基本方法和一些辅助方法。</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sym typeface="+mn-ea"/>
              </a:rPr>
              <a:t>（3）成本控制。</a:t>
            </a:r>
            <a:endParaRPr lang="zh-CN" altLang="en-US" b="1">
              <a:solidFill>
                <a:srgbClr val="00B050"/>
              </a:solidFill>
              <a:latin typeface="+mn-ea"/>
              <a:cs typeface="+mn-ea"/>
              <a:sym typeface="+mn-ea"/>
            </a:endParaRPr>
          </a:p>
          <a:p>
            <a:pPr algn="just">
              <a:lnSpc>
                <a:spcPct val="120000"/>
              </a:lnSpc>
            </a:pPr>
            <a:r>
              <a:rPr lang="zh-CN" altLang="en-US" b="1">
                <a:solidFill>
                  <a:srgbClr val="00B050"/>
                </a:solidFill>
                <a:latin typeface="+mn-ea"/>
                <a:cs typeface="+mn-ea"/>
                <a:sym typeface="+mn-ea"/>
              </a:rPr>
              <a:t>　　</a:t>
            </a:r>
            <a:r>
              <a:rPr lang="zh-CN" altLang="en-US">
                <a:solidFill>
                  <a:schemeClr val="tx1"/>
                </a:solidFill>
                <a:latin typeface="+mn-ea"/>
                <a:cs typeface="+mn-ea"/>
                <a:sym typeface="+mn-ea"/>
              </a:rPr>
              <a:t>成本控制是成本管理的核心，是指企业采取经济、技术、组织等手段降低成本或改善成本的一系列活动。成本控制的关键是选取适用于本企业的成本控制方法，它决定着成本控制的效果。</a:t>
            </a:r>
            <a:endParaRPr lang="zh-CN" altLang="en-US">
              <a:solidFill>
                <a:schemeClr val="tx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3412490"/>
          </a:xfrm>
          <a:prstGeom prst="rect">
            <a:avLst/>
          </a:prstGeom>
          <a:noFill/>
        </p:spPr>
        <p:txBody>
          <a:bodyPr wrap="square" rtlCol="0">
            <a:spAutoFit/>
          </a:bodyPr>
          <a:p>
            <a:pPr>
              <a:lnSpc>
                <a:spcPct val="120000"/>
              </a:lnSpc>
            </a:pPr>
            <a:r>
              <a:rPr lang="zh-CN" altLang="en-US"/>
              <a:t>　</a:t>
            </a:r>
            <a:r>
              <a:rPr lang="zh-CN" altLang="en-US" b="1">
                <a:solidFill>
                  <a:srgbClr val="7030A0"/>
                </a:solidFill>
              </a:rPr>
              <a:t>　</a:t>
            </a:r>
            <a:r>
              <a:rPr lang="zh-CN" altLang="en-US">
                <a:latin typeface="楷体" panose="02010609060101010101" charset="-122"/>
                <a:ea typeface="楷体" panose="02010609060101010101" charset="-122"/>
                <a:cs typeface="楷体" panose="02010609060101010101" charset="-122"/>
              </a:rPr>
              <a:t>④指数平滑法。指数平滑法实质上是一加权平均法，是以事先确定的平滑指数a及1－a 作为权数进行加权计算，预测销售量的一种方法。其计算公式为</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i="1">
                <a:latin typeface="楷体" panose="02010609060101010101" charset="-122"/>
                <a:ea typeface="楷体" panose="02010609060101010101" charset="-122"/>
                <a:cs typeface="楷体" panose="02010609060101010101" charset="-122"/>
              </a:rPr>
              <a:t>Y</a:t>
            </a:r>
            <a:r>
              <a:rPr lang="zh-CN" altLang="en-US" baseline="-25000">
                <a:latin typeface="楷体" panose="02010609060101010101" charset="-122"/>
                <a:ea typeface="楷体" panose="02010609060101010101" charset="-122"/>
                <a:cs typeface="楷体" panose="02010609060101010101" charset="-122"/>
              </a:rPr>
              <a:t>n＋1</a:t>
            </a:r>
            <a:r>
              <a:rPr lang="zh-CN" altLang="en-US">
                <a:latin typeface="楷体" panose="02010609060101010101" charset="-122"/>
                <a:ea typeface="楷体" panose="02010609060101010101" charset="-122"/>
                <a:cs typeface="楷体" panose="02010609060101010101" charset="-122"/>
              </a:rPr>
              <a:t>=a</a:t>
            </a:r>
            <a:r>
              <a:rPr lang="zh-CN" altLang="en-US" i="1">
                <a:latin typeface="楷体" panose="02010609060101010101" charset="-122"/>
                <a:ea typeface="楷体" panose="02010609060101010101" charset="-122"/>
                <a:cs typeface="楷体" panose="02010609060101010101" charset="-122"/>
              </a:rPr>
              <a:t>X</a:t>
            </a:r>
            <a:r>
              <a:rPr lang="zh-CN" altLang="en-US" baseline="-25000">
                <a:latin typeface="楷体" panose="02010609060101010101" charset="-122"/>
                <a:ea typeface="楷体" panose="02010609060101010101" charset="-122"/>
                <a:cs typeface="楷体" panose="02010609060101010101" charset="-122"/>
              </a:rPr>
              <a:t>n</a:t>
            </a:r>
            <a:r>
              <a:rPr lang="zh-CN" altLang="en-US">
                <a:latin typeface="楷体" panose="02010609060101010101" charset="-122"/>
                <a:ea typeface="楷体" panose="02010609060101010101" charset="-122"/>
                <a:cs typeface="楷体" panose="02010609060101010101" charset="-122"/>
              </a:rPr>
              <a:t>＋（1－a）</a:t>
            </a:r>
            <a:r>
              <a:rPr lang="zh-CN" altLang="en-US" i="1">
                <a:latin typeface="楷体" panose="02010609060101010101" charset="-122"/>
                <a:ea typeface="楷体" panose="02010609060101010101" charset="-122"/>
                <a:cs typeface="楷体" panose="02010609060101010101" charset="-122"/>
              </a:rPr>
              <a:t>Y</a:t>
            </a:r>
            <a:r>
              <a:rPr lang="zh-CN" altLang="en-US" baseline="-25000">
                <a:latin typeface="楷体" panose="02010609060101010101" charset="-122"/>
                <a:ea typeface="楷体" panose="02010609060101010101" charset="-122"/>
                <a:cs typeface="楷体" panose="02010609060101010101" charset="-122"/>
              </a:rPr>
              <a:t>n</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式中：</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i="1">
                <a:latin typeface="楷体" panose="02010609060101010101" charset="-122"/>
                <a:ea typeface="楷体" panose="02010609060101010101" charset="-122"/>
                <a:cs typeface="楷体" panose="02010609060101010101" charset="-122"/>
              </a:rPr>
              <a:t>Y</a:t>
            </a:r>
            <a:r>
              <a:rPr lang="zh-CN" altLang="en-US" baseline="-25000">
                <a:latin typeface="楷体" panose="02010609060101010101" charset="-122"/>
                <a:ea typeface="楷体" panose="02010609060101010101" charset="-122"/>
                <a:cs typeface="楷体" panose="02010609060101010101" charset="-122"/>
              </a:rPr>
              <a:t>n＋1</a:t>
            </a:r>
            <a:r>
              <a:rPr lang="zh-CN" altLang="en-US">
                <a:latin typeface="楷体" panose="02010609060101010101" charset="-122"/>
                <a:ea typeface="楷体" panose="02010609060101010101" charset="-122"/>
                <a:cs typeface="楷体" panose="02010609060101010101" charset="-122"/>
              </a:rPr>
              <a:t>——未来第（n＋1）年的预测值；</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i="1">
                <a:latin typeface="楷体" panose="02010609060101010101" charset="-122"/>
                <a:ea typeface="楷体" panose="02010609060101010101" charset="-122"/>
                <a:cs typeface="楷体" panose="02010609060101010101" charset="-122"/>
              </a:rPr>
              <a:t>Y</a:t>
            </a:r>
            <a:r>
              <a:rPr lang="zh-CN" altLang="en-US" baseline="-25000">
                <a:latin typeface="楷体" panose="02010609060101010101" charset="-122"/>
                <a:ea typeface="楷体" panose="02010609060101010101" charset="-122"/>
                <a:cs typeface="楷体" panose="02010609060101010101" charset="-122"/>
              </a:rPr>
              <a:t>n</a:t>
            </a:r>
            <a:r>
              <a:rPr lang="zh-CN" altLang="en-US">
                <a:latin typeface="楷体" panose="02010609060101010101" charset="-122"/>
                <a:ea typeface="楷体" panose="02010609060101010101" charset="-122"/>
                <a:cs typeface="楷体" panose="02010609060101010101" charset="-122"/>
              </a:rPr>
              <a:t>——第n期的预测值，即预测前期的预测值；</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i="1">
                <a:latin typeface="楷体" panose="02010609060101010101" charset="-122"/>
                <a:ea typeface="楷体" panose="02010609060101010101" charset="-122"/>
                <a:cs typeface="楷体" panose="02010609060101010101" charset="-122"/>
              </a:rPr>
              <a:t>X</a:t>
            </a:r>
            <a:r>
              <a:rPr lang="zh-CN" altLang="en-US" baseline="-25000">
                <a:latin typeface="楷体" panose="02010609060101010101" charset="-122"/>
                <a:ea typeface="楷体" panose="02010609060101010101" charset="-122"/>
                <a:cs typeface="楷体" panose="02010609060101010101" charset="-122"/>
              </a:rPr>
              <a:t>n</a:t>
            </a:r>
            <a:r>
              <a:rPr lang="zh-CN" altLang="en-US">
                <a:latin typeface="楷体" panose="02010609060101010101" charset="-122"/>
                <a:ea typeface="楷体" panose="02010609060101010101" charset="-122"/>
                <a:cs typeface="楷体" panose="02010609060101010101" charset="-122"/>
              </a:rPr>
              <a:t> ——第n期的实际销售量，即预测前期的实际销售量；</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a——平滑指数；</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n——期数。</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2416175"/>
          </a:xfrm>
          <a:prstGeom prst="rect">
            <a:avLst/>
          </a:prstGeom>
          <a:noFill/>
        </p:spPr>
        <p:txBody>
          <a:bodyPr wrap="square" rtlCol="0">
            <a:spAutoFit/>
          </a:bodyPr>
          <a:p>
            <a:pPr>
              <a:lnSpc>
                <a:spcPct val="120000"/>
              </a:lnSpc>
            </a:pPr>
            <a:r>
              <a:rPr lang="zh-CN" altLang="en-US"/>
              <a:t>　</a:t>
            </a: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【情景5-18】</a:t>
            </a:r>
            <a:r>
              <a:rPr lang="zh-CN" altLang="en-US">
                <a:latin typeface="楷体" panose="02010609060101010101" charset="-122"/>
                <a:ea typeface="楷体" panose="02010609060101010101" charset="-122"/>
                <a:cs typeface="楷体" panose="02010609060101010101" charset="-122"/>
              </a:rPr>
              <a:t>沿用【情景5-16】中的资料，2022 年实际销售量为3 450 吨，假设原预测销售量为3 500 吨，平滑指数a=0.7。用指数平滑法预测公司2023 年的销售量。根据指数平滑法的计算公式，公司2023 年的预测销售量为</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预测销售量（</a:t>
            </a:r>
            <a:r>
              <a:rPr lang="zh-CN" altLang="en-US" i="1">
                <a:latin typeface="楷体" panose="02010609060101010101" charset="-122"/>
                <a:ea typeface="楷体" panose="02010609060101010101" charset="-122"/>
                <a:cs typeface="楷体" panose="02010609060101010101" charset="-122"/>
              </a:rPr>
              <a:t>Y</a:t>
            </a:r>
            <a:r>
              <a:rPr lang="zh-CN" altLang="en-US" baseline="-25000">
                <a:latin typeface="楷体" panose="02010609060101010101" charset="-122"/>
                <a:ea typeface="楷体" panose="02010609060101010101" charset="-122"/>
                <a:cs typeface="楷体" panose="02010609060101010101" charset="-122"/>
              </a:rPr>
              <a:t>n＋1</a:t>
            </a:r>
            <a:r>
              <a:rPr lang="zh-CN" altLang="en-US">
                <a:latin typeface="楷体" panose="02010609060101010101" charset="-122"/>
                <a:ea typeface="楷体" panose="02010609060101010101" charset="-122"/>
                <a:cs typeface="楷体" panose="02010609060101010101" charset="-122"/>
              </a:rPr>
              <a:t>）=a</a:t>
            </a:r>
            <a:r>
              <a:rPr lang="zh-CN" altLang="en-US" i="1">
                <a:latin typeface="楷体" panose="02010609060101010101" charset="-122"/>
                <a:ea typeface="楷体" panose="02010609060101010101" charset="-122"/>
                <a:cs typeface="楷体" panose="02010609060101010101" charset="-122"/>
              </a:rPr>
              <a:t>X</a:t>
            </a:r>
            <a:r>
              <a:rPr lang="zh-CN" altLang="en-US" baseline="-25000">
                <a:latin typeface="楷体" panose="02010609060101010101" charset="-122"/>
                <a:ea typeface="楷体" panose="02010609060101010101" charset="-122"/>
                <a:cs typeface="楷体" panose="02010609060101010101" charset="-122"/>
              </a:rPr>
              <a:t>n</a:t>
            </a:r>
            <a:r>
              <a:rPr lang="zh-CN" altLang="en-US">
                <a:latin typeface="楷体" panose="02010609060101010101" charset="-122"/>
                <a:ea typeface="楷体" panose="02010609060101010101" charset="-122"/>
                <a:cs typeface="楷体" panose="02010609060101010101" charset="-122"/>
              </a:rPr>
              <a:t>＋（1－a）</a:t>
            </a:r>
            <a:r>
              <a:rPr lang="zh-CN" altLang="en-US" i="1">
                <a:latin typeface="楷体" panose="02010609060101010101" charset="-122"/>
                <a:ea typeface="楷体" panose="02010609060101010101" charset="-122"/>
                <a:cs typeface="楷体" panose="02010609060101010101" charset="-122"/>
              </a:rPr>
              <a:t>Y</a:t>
            </a:r>
            <a:r>
              <a:rPr lang="zh-CN" altLang="en-US" baseline="-25000">
                <a:latin typeface="楷体" panose="02010609060101010101" charset="-122"/>
                <a:ea typeface="楷体" panose="02010609060101010101" charset="-122"/>
                <a:cs typeface="楷体" panose="02010609060101010101" charset="-122"/>
              </a:rPr>
              <a:t>n</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=0.7×3 450＋（1－0.7）×3 500</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=3 465（吨）</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556260"/>
            <a:ext cx="7839075" cy="4396740"/>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（2）因果预测分析法。</a:t>
            </a:r>
            <a:r>
              <a:rPr lang="zh-CN" altLang="en-US" sz="1600">
                <a:latin typeface="+mn-ea"/>
                <a:cs typeface="+mn-ea"/>
              </a:rPr>
              <a:t>因果预测分析法是指分析影响产品销售量（因变量）的相关因素（自变量）及它们之间的函数关系，并利用这种函数关系进行产品销售预测的方法。因果预测分析法最常用的是回归分析法，这里主要介绍回归直线法。回归直线法也称为一元回归分析法。它假定影响预测对象销售量的因素只有一个，根据直线方程式y=a＋bx，按照最小二乘法原理，来确定一条误差最小的、能正确反映自变量x 和因变量y 之间关系的直线，其常数项a和系数b的计算公式为</a:t>
            </a:r>
            <a:endParaRPr lang="zh-CN" altLang="en-US" sz="1600">
              <a:latin typeface="+mn-ea"/>
              <a:cs typeface="+mn-ea"/>
            </a:endParaRPr>
          </a:p>
          <a:p>
            <a:pPr algn="just">
              <a:lnSpc>
                <a:spcPct val="120000"/>
              </a:lnSpc>
            </a:pPr>
            <a:endParaRPr lang="zh-CN" altLang="en-US" sz="1600">
              <a:latin typeface="+mn-ea"/>
              <a:cs typeface="+mn-ea"/>
            </a:endParaRPr>
          </a:p>
          <a:p>
            <a:pPr algn="just">
              <a:lnSpc>
                <a:spcPct val="120000"/>
              </a:lnSpc>
            </a:pPr>
            <a:endParaRPr lang="zh-CN" altLang="en-US" sz="1600">
              <a:latin typeface="+mn-ea"/>
              <a:cs typeface="+mn-ea"/>
            </a:endParaRPr>
          </a:p>
          <a:p>
            <a:pPr algn="just">
              <a:lnSpc>
                <a:spcPct val="120000"/>
              </a:lnSpc>
            </a:pPr>
            <a:endParaRPr lang="zh-CN" altLang="en-US" sz="1600">
              <a:latin typeface="+mn-ea"/>
              <a:cs typeface="+mn-ea"/>
            </a:endParaRPr>
          </a:p>
          <a:p>
            <a:pPr algn="just">
              <a:lnSpc>
                <a:spcPct val="120000"/>
              </a:lnSpc>
            </a:pPr>
            <a:endParaRPr lang="zh-CN" altLang="en-US" sz="1600">
              <a:latin typeface="+mn-ea"/>
              <a:cs typeface="+mn-ea"/>
            </a:endParaRPr>
          </a:p>
          <a:p>
            <a:pPr algn="just">
              <a:lnSpc>
                <a:spcPct val="120000"/>
              </a:lnSpc>
            </a:pPr>
            <a:endParaRPr lang="zh-CN" altLang="en-US" sz="1600">
              <a:latin typeface="+mn-ea"/>
              <a:cs typeface="+mn-ea"/>
            </a:endParaRPr>
          </a:p>
          <a:p>
            <a:pPr algn="just">
              <a:lnSpc>
                <a:spcPct val="120000"/>
              </a:lnSpc>
            </a:pPr>
            <a:endParaRPr lang="zh-CN" altLang="en-US" sz="1600">
              <a:latin typeface="+mn-ea"/>
              <a:cs typeface="+mn-ea"/>
            </a:endParaRPr>
          </a:p>
          <a:p>
            <a:pPr algn="just">
              <a:lnSpc>
                <a:spcPct val="120000"/>
              </a:lnSpc>
            </a:pPr>
            <a:endParaRPr lang="zh-CN" altLang="en-US" sz="1600">
              <a:latin typeface="+mn-ea"/>
              <a:cs typeface="+mn-ea"/>
            </a:endParaRPr>
          </a:p>
          <a:p>
            <a:pPr algn="just">
              <a:lnSpc>
                <a:spcPct val="120000"/>
              </a:lnSpc>
            </a:pPr>
            <a:r>
              <a:rPr lang="zh-CN" altLang="en-US" sz="1600">
                <a:latin typeface="+mn-ea"/>
                <a:cs typeface="+mn-ea"/>
              </a:rPr>
              <a:t>　　待求出a、b的值后，代入</a:t>
            </a:r>
            <a:r>
              <a:rPr lang="zh-CN" altLang="en-US" sz="1600" i="1">
                <a:latin typeface="+mn-ea"/>
                <a:cs typeface="+mn-ea"/>
              </a:rPr>
              <a:t>y=a＋bx</a:t>
            </a:r>
            <a:r>
              <a:rPr lang="zh-CN" altLang="en-US" sz="1600">
                <a:latin typeface="+mn-ea"/>
                <a:cs typeface="+mn-ea"/>
              </a:rPr>
              <a:t>，结合自变量x的取值，即可求得预测对象</a:t>
            </a:r>
            <a:r>
              <a:rPr lang="zh-CN" altLang="en-US" sz="1600" i="1">
                <a:latin typeface="+mn-ea"/>
                <a:cs typeface="+mn-ea"/>
              </a:rPr>
              <a:t>y</a:t>
            </a:r>
            <a:r>
              <a:rPr lang="zh-CN" altLang="en-US" sz="1600">
                <a:latin typeface="+mn-ea"/>
                <a:cs typeface="+mn-ea"/>
              </a:rPr>
              <a:t>的预测销售量或销售额。</a:t>
            </a:r>
            <a:endParaRPr lang="zh-CN" altLang="en-US" sz="1600">
              <a:latin typeface="+mn-ea"/>
              <a:cs typeface="+mn-ea"/>
            </a:endParaRPr>
          </a:p>
          <a:p>
            <a:pPr algn="just">
              <a:lnSpc>
                <a:spcPct val="120000"/>
              </a:lnSpc>
            </a:pPr>
            <a:endParaRPr lang="zh-CN" altLang="en-US" sz="1600">
              <a:latin typeface="仿宋" panose="02010609060101010101" charset="-122"/>
              <a:ea typeface="仿宋" panose="02010609060101010101" charset="-122"/>
              <a:cs typeface="仿宋" panose="02010609060101010101" charset="-122"/>
            </a:endParaRPr>
          </a:p>
        </p:txBody>
      </p:sp>
      <p:pic>
        <p:nvPicPr>
          <p:cNvPr id="4" name="图片 3"/>
          <p:cNvPicPr>
            <a:picLocks noChangeAspect="1"/>
          </p:cNvPicPr>
          <p:nvPr/>
        </p:nvPicPr>
        <p:blipFill>
          <a:blip r:embed="rId5"/>
          <a:stretch>
            <a:fillRect/>
          </a:stretch>
        </p:blipFill>
        <p:spPr>
          <a:xfrm>
            <a:off x="2987675" y="2501900"/>
            <a:ext cx="3133725" cy="180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1087755"/>
          </a:xfrm>
          <a:prstGeom prst="rect">
            <a:avLst/>
          </a:prstGeom>
          <a:noFill/>
        </p:spPr>
        <p:txBody>
          <a:bodyPr wrap="square" rtlCol="0">
            <a:spAutoFit/>
          </a:bodyPr>
          <a:p>
            <a:pPr>
              <a:lnSpc>
                <a:spcPct val="120000"/>
              </a:lnSpc>
            </a:pPr>
            <a:r>
              <a:rPr lang="zh-CN" altLang="en-US"/>
              <a:t>　</a:t>
            </a: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【情景5-19】</a:t>
            </a:r>
            <a:r>
              <a:rPr lang="zh-CN" altLang="en-US">
                <a:latin typeface="楷体" panose="02010609060101010101" charset="-122"/>
                <a:ea typeface="楷体" panose="02010609060101010101" charset="-122"/>
                <a:cs typeface="楷体" panose="02010609060101010101" charset="-122"/>
              </a:rPr>
              <a:t>沿用【情景5-16】中的资料，假定产品销售量只受广告费支出大小的影响，2023年度预计广告费支出为220万元，以往年度的广告费支出资料如表5-17所示。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2098040" y="1649095"/>
            <a:ext cx="5542280" cy="3353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788035" y="699770"/>
            <a:ext cx="7567930" cy="4065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39090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子任务5.2.2 销售定价管理</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custDataLst>
              <p:tags r:id="rId5"/>
            </p:custDataLst>
          </p:nvPr>
        </p:nvGrpSpPr>
        <p:grpSpPr>
          <a:xfrm>
            <a:off x="611505" y="1233805"/>
            <a:ext cx="7839075" cy="1492250"/>
            <a:chOff x="963" y="1830"/>
            <a:chExt cx="12345" cy="2350"/>
          </a:xfrm>
        </p:grpSpPr>
        <p:sp>
          <p:nvSpPr>
            <p:cNvPr id="2" name="文本框 1"/>
            <p:cNvSpPr txBox="1"/>
            <p:nvPr>
              <p:custDataLst>
                <p:tags r:id="rId6"/>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销售定价管理的概念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7"/>
              </p:custDataLst>
            </p:nvPr>
          </p:nvSpPr>
          <p:spPr>
            <a:xfrm>
              <a:off x="963" y="2345"/>
              <a:ext cx="12345" cy="183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销售定价管理是指在调查分析的基础上，选用合适的产品定价方法，为销售的产品制定最为恰当的售价，并根据具体情况运用不同价格策略，以实现经济效益最大化的过程。</a:t>
              </a:r>
              <a:endParaRPr lang="zh-CN" altLang="en-US">
                <a:latin typeface="+mn-ea"/>
                <a:cs typeface="+mn-ea"/>
              </a:endParaRPr>
            </a:p>
          </p:txBody>
        </p:sp>
      </p:grpSp>
      <p:grpSp>
        <p:nvGrpSpPr>
          <p:cNvPr id="5" name="组合 4"/>
          <p:cNvGrpSpPr/>
          <p:nvPr>
            <p:custDataLst>
              <p:tags r:id="rId8"/>
            </p:custDataLst>
          </p:nvPr>
        </p:nvGrpSpPr>
        <p:grpSpPr>
          <a:xfrm>
            <a:off x="611505" y="2715895"/>
            <a:ext cx="7839075" cy="1814195"/>
            <a:chOff x="963" y="1830"/>
            <a:chExt cx="12345" cy="2857"/>
          </a:xfrm>
        </p:grpSpPr>
        <p:sp>
          <p:nvSpPr>
            <p:cNvPr id="6" name="文本框 5"/>
            <p:cNvSpPr txBox="1"/>
            <p:nvPr>
              <p:custDataLst>
                <p:tags r:id="rId9"/>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影响产品价格的因素</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7" name="文本框 6"/>
            <p:cNvSpPr txBox="1"/>
            <p:nvPr>
              <p:custDataLst>
                <p:tags r:id="rId10"/>
              </p:custDataLst>
            </p:nvPr>
          </p:nvSpPr>
          <p:spPr>
            <a:xfrm>
              <a:off x="963" y="2458"/>
              <a:ext cx="12345" cy="2229"/>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（1）价值因素。</a:t>
              </a:r>
              <a:r>
                <a:rPr lang="zh-CN" altLang="en-US">
                  <a:latin typeface="+mn-ea"/>
                  <a:cs typeface="+mn-ea"/>
                </a:rPr>
                <a:t>价格是价值的货币表现，价值的大小决定着价格的高低，而价值量的大小又是由生产产品的社会必要劳动时间决定的。因此，提高社会劳动生产率，缩短生产产品的社会必要劳动时间，可以相对地降低产品价格。</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7" name="文本框 6"/>
          <p:cNvSpPr txBox="1"/>
          <p:nvPr>
            <p:custDataLst>
              <p:tags r:id="rId4"/>
            </p:custDataLst>
          </p:nvPr>
        </p:nvSpPr>
        <p:spPr>
          <a:xfrm>
            <a:off x="611505" y="603250"/>
            <a:ext cx="7839075" cy="262572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（2）成本因素。</a:t>
            </a:r>
            <a:r>
              <a:rPr lang="zh-CN" altLang="en-US">
                <a:latin typeface="+mn-ea"/>
                <a:cs typeface="+mn-ea"/>
              </a:rPr>
              <a:t>成本是影响定价的基本因素。企业必须获得可以弥补已发生成本费用的足够多的收入，才能长期生存发展下去。</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（3）市场供求因素。</a:t>
            </a:r>
            <a:r>
              <a:rPr lang="zh-CN" altLang="en-US">
                <a:latin typeface="+mn-ea"/>
                <a:cs typeface="+mn-ea"/>
              </a:rPr>
              <a:t>市场供求变动对价格的变动具有重大影响。</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（4）竞争因素。</a:t>
            </a:r>
            <a:r>
              <a:rPr lang="zh-CN" altLang="en-US">
                <a:latin typeface="+mn-ea"/>
                <a:cs typeface="+mn-ea"/>
              </a:rPr>
              <a:t>市场竞争程度不同，对定价的影响也不同。竞争越激烈，对价格的影响就越大。</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（5）政策法规因素。</a:t>
            </a:r>
            <a:r>
              <a:rPr lang="zh-CN" altLang="en-US">
                <a:latin typeface="+mn-ea"/>
                <a:cs typeface="+mn-ea"/>
              </a:rPr>
              <a:t>各个国家对市场物价的高低和变动都有限制和法律规定，同时国家会通过生产市场、货币金融等手段间接调节价格。</a:t>
            </a:r>
            <a:endParaRPr lang="zh-CN" altLang="en-US">
              <a:latin typeface="+mn-ea"/>
              <a:cs typeface="+mn-ea"/>
            </a:endParaRPr>
          </a:p>
          <a:p>
            <a:pPr algn="just">
              <a:lnSpc>
                <a:spcPct val="120000"/>
              </a:lnSpc>
            </a:pPr>
            <a:endParaRPr lang="zh-CN" altLang="en-US">
              <a:latin typeface="+mn-ea"/>
              <a:cs typeface="+mn-ea"/>
            </a:endParaRPr>
          </a:p>
        </p:txBody>
      </p:sp>
      <p:grpSp>
        <p:nvGrpSpPr>
          <p:cNvPr id="4" name="组合 3"/>
          <p:cNvGrpSpPr/>
          <p:nvPr>
            <p:custDataLst>
              <p:tags r:id="rId5"/>
            </p:custDataLst>
          </p:nvPr>
        </p:nvGrpSpPr>
        <p:grpSpPr>
          <a:xfrm>
            <a:off x="611505" y="3027680"/>
            <a:ext cx="7839075" cy="1492250"/>
            <a:chOff x="963" y="1830"/>
            <a:chExt cx="12345" cy="2350"/>
          </a:xfrm>
        </p:grpSpPr>
        <p:sp>
          <p:nvSpPr>
            <p:cNvPr id="9" name="文本框 8"/>
            <p:cNvSpPr txBox="1"/>
            <p:nvPr>
              <p:custDataLst>
                <p:tags r:id="rId6"/>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企业的定价目标</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0" name="文本框 9"/>
            <p:cNvSpPr txBox="1"/>
            <p:nvPr>
              <p:custDataLst>
                <p:tags r:id="rId7"/>
              </p:custDataLst>
            </p:nvPr>
          </p:nvSpPr>
          <p:spPr>
            <a:xfrm>
              <a:off x="963" y="2345"/>
              <a:ext cx="12345" cy="183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定价目标是指企业在一定的经营环境中制定产品价格，通过价格效用实现企业预期的经营目标。</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 name="组合 3"/>
          <p:cNvGrpSpPr/>
          <p:nvPr>
            <p:custDataLst>
              <p:tags r:id="rId4"/>
            </p:custDataLst>
          </p:nvPr>
        </p:nvGrpSpPr>
        <p:grpSpPr>
          <a:xfrm>
            <a:off x="611505" y="659765"/>
            <a:ext cx="7839075" cy="4229100"/>
            <a:chOff x="963" y="1830"/>
            <a:chExt cx="12345" cy="6660"/>
          </a:xfrm>
        </p:grpSpPr>
        <p:sp>
          <p:nvSpPr>
            <p:cNvPr id="9" name="文本框 8"/>
            <p:cNvSpPr txBox="1"/>
            <p:nvPr>
              <p:custDataLst>
                <p:tags r:id="rId5"/>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企业的定价目标主要有以下几种：</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0" name="文本框 9"/>
            <p:cNvSpPr txBox="1"/>
            <p:nvPr>
              <p:custDataLst>
                <p:tags r:id="rId6"/>
              </p:custDataLst>
            </p:nvPr>
          </p:nvSpPr>
          <p:spPr>
            <a:xfrm>
              <a:off x="963" y="2345"/>
              <a:ext cx="12345" cy="614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（1）实现利润最大化。</a:t>
              </a:r>
              <a:r>
                <a:rPr lang="zh-CN" altLang="en-US">
                  <a:latin typeface="+mn-ea"/>
                  <a:cs typeface="+mn-ea"/>
                </a:rPr>
                <a:t>这种目标通常通过为产品制定一个较高的价格，从而提高产品单位利润率，最终实现企业利润最大化。</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（2）保持或提高市场占有率。</a:t>
              </a:r>
              <a:r>
                <a:rPr lang="zh-CN" altLang="en-US">
                  <a:latin typeface="+mn-ea"/>
                  <a:cs typeface="+mn-ea"/>
                </a:rPr>
                <a:t>市场占有率是指企业产品销售额在同类产品市场销售总额中所占的比重，其大小在一定程度上反映了企业的经营状况和竞争实力。</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（3）稳定价格。</a:t>
              </a:r>
              <a:r>
                <a:rPr lang="zh-CN" altLang="en-US">
                  <a:latin typeface="+mn-ea"/>
                  <a:cs typeface="+mn-ea"/>
                </a:rPr>
                <a:t>为了长期稳定地占领市场，行业中能左右市场价格的一些大企业，往往希望价格稳定，在稳定的价格中获取稳定的利润。</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（4）应付和避免竞争。</a:t>
              </a:r>
              <a:r>
                <a:rPr lang="zh-CN" altLang="en-US">
                  <a:latin typeface="+mn-ea"/>
                  <a:cs typeface="+mn-ea"/>
                </a:rPr>
                <a:t>企业参照对市场有决定性影响的竞争对手的产品价格变动情况，随时调整本企业产品价格。</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（5）树立企业形象及产品品牌。</a:t>
              </a:r>
              <a:r>
                <a:rPr lang="zh-CN" altLang="en-US">
                  <a:latin typeface="+mn-ea"/>
                  <a:cs typeface="+mn-ea"/>
                </a:rPr>
                <a:t>企业形象及产品品牌是企业在经营中创造的重要的无形资产。</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 name="组合 3"/>
          <p:cNvGrpSpPr/>
          <p:nvPr>
            <p:custDataLst>
              <p:tags r:id="rId4"/>
            </p:custDataLst>
          </p:nvPr>
        </p:nvGrpSpPr>
        <p:grpSpPr>
          <a:xfrm>
            <a:off x="611505" y="659765"/>
            <a:ext cx="7839075" cy="4229100"/>
            <a:chOff x="963" y="1830"/>
            <a:chExt cx="12345" cy="6660"/>
          </a:xfrm>
        </p:grpSpPr>
        <p:sp>
          <p:nvSpPr>
            <p:cNvPr id="9" name="文本框 8"/>
            <p:cNvSpPr txBox="1"/>
            <p:nvPr>
              <p:custDataLst>
                <p:tags r:id="rId5"/>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产品定价方法</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0" name="文本框 9"/>
            <p:cNvSpPr txBox="1"/>
            <p:nvPr>
              <p:custDataLst>
                <p:tags r:id="rId6"/>
              </p:custDataLst>
            </p:nvPr>
          </p:nvSpPr>
          <p:spPr>
            <a:xfrm>
              <a:off x="963" y="2345"/>
              <a:ext cx="12345" cy="614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产品定价方法主要包括以成本为基础的定价方法和以市场需求为基础的定价方法两大类。</a:t>
              </a:r>
              <a:endParaRPr lang="zh-CN" altLang="en-US">
                <a:latin typeface="+mn-ea"/>
                <a:cs typeface="+mn-ea"/>
              </a:endParaRPr>
            </a:p>
            <a:p>
              <a:pPr algn="just">
                <a:lnSpc>
                  <a:spcPct val="120000"/>
                </a:lnSpc>
              </a:pPr>
              <a:r>
                <a:rPr lang="zh-CN" altLang="en-US">
                  <a:latin typeface="+mn-ea"/>
                  <a:cs typeface="+mn-ea"/>
                </a:rPr>
                <a:t>（1）以成本为基础的定价方法。在企业成本范畴中，基本上有3 种成本可以作为定价基础，即变动成本、制造成本和全部成本费用。</a:t>
              </a:r>
              <a:endParaRPr lang="zh-CN" altLang="en-US">
                <a:latin typeface="+mn-ea"/>
                <a:cs typeface="+mn-ea"/>
              </a:endParaRPr>
            </a:p>
            <a:p>
              <a:pPr algn="just">
                <a:lnSpc>
                  <a:spcPct val="120000"/>
                </a:lnSpc>
              </a:pPr>
              <a:r>
                <a:rPr lang="zh-CN" altLang="en-US">
                  <a:latin typeface="+mn-ea"/>
                  <a:cs typeface="+mn-ea"/>
                </a:rPr>
                <a:t>　　变动成本是指在特定的业务量范围内，其总额会随业务量的变动而变动的成本。变动成本可以作为增量产量的定价依据，但不能作为一般产品的定价依据。</a:t>
              </a:r>
              <a:endParaRPr lang="zh-CN" altLang="en-US">
                <a:latin typeface="+mn-ea"/>
                <a:cs typeface="+mn-ea"/>
              </a:endParaRPr>
            </a:p>
            <a:p>
              <a:pPr algn="just">
                <a:lnSpc>
                  <a:spcPct val="120000"/>
                </a:lnSpc>
              </a:pPr>
              <a:r>
                <a:rPr lang="zh-CN" altLang="en-US">
                  <a:latin typeface="+mn-ea"/>
                  <a:cs typeface="+mn-ea"/>
                </a:rPr>
                <a:t>　　制造成本是指企业为生产产品或提供劳务等发生的直接费用支出，一般包括直接材料、直接人工和制造费用。</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275717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全部成本费用是指企业为生产、销售一定种类和数量的产品所发生的所有成本和费用总额，包括制造成本和管理费用、销售费用及财务费用等各种期间费用。在全部成本费用基础上制定价格，既可以保证企业简单再生产的正常进行，又可以使劳动者为社会劳动所创造的价值得以全部实现。</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①全部成本费用加成定价法。</a:t>
            </a:r>
            <a:r>
              <a:rPr lang="zh-CN" altLang="en-US">
                <a:latin typeface="+mn-ea"/>
                <a:cs typeface="+mn-ea"/>
              </a:rPr>
              <a:t>全部成本费用加成定价法就是在全部成本费用的基础上，加合理利润来定价。合理利润的确定，在工业企业一般是根据成本利润率来进行的，而在商业企业一般是根据销售利润率来进行的。在考虑税金的情况下，有关计算公式如下。</a:t>
            </a:r>
            <a:endParaRPr lang="zh-CN" altLang="en-US">
              <a:latin typeface="+mn-ea"/>
              <a:cs typeface="+mn-ea"/>
            </a:endParaRPr>
          </a:p>
          <a:p>
            <a:pPr algn="just">
              <a:lnSpc>
                <a:spcPct val="120000"/>
              </a:lnSpc>
            </a:pP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744595"/>
          </a:xfrm>
          <a:prstGeom prst="rect">
            <a:avLst/>
          </a:prstGeom>
          <a:noFill/>
        </p:spPr>
        <p:txBody>
          <a:bodyPr wrap="square" rtlCol="0" anchor="t">
            <a:spAutoFit/>
          </a:bodyPr>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成本控制的原则主要有以下3个方面：</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一是全面控制原则，</a:t>
            </a:r>
            <a:r>
              <a:rPr lang="zh-CN" altLang="en-US">
                <a:solidFill>
                  <a:schemeClr val="tx1"/>
                </a:solidFill>
                <a:latin typeface="+mn-ea"/>
                <a:cs typeface="+mn-ea"/>
              </a:rPr>
              <a:t>即成本控制要全部、全员、全程控制。全部控制是指要对产品生产的全部费用加以控制；全员控制是指要发动全体员工树立成本意识，参与成本控制；全程控制是指要对产品设计、制造、销售的全流程</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进行控制。</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二是经济效益原则。</a:t>
            </a:r>
            <a:r>
              <a:rPr lang="zh-CN" altLang="en-US">
                <a:solidFill>
                  <a:schemeClr val="tx1"/>
                </a:solidFill>
                <a:latin typeface="+mn-ea"/>
                <a:cs typeface="+mn-ea"/>
              </a:rPr>
              <a:t>提高经济效益不单单是依靠降低成本的绝对数，更重要的是实现相对的节约，以较少的消耗取得更多的成果，获得更高的经济效益。</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三是例外管理原则，</a:t>
            </a:r>
            <a:r>
              <a:rPr lang="zh-CN" altLang="en-US">
                <a:solidFill>
                  <a:schemeClr val="tx1"/>
                </a:solidFill>
                <a:latin typeface="+mn-ea"/>
                <a:cs typeface="+mn-ea"/>
              </a:rPr>
              <a:t>即成本控制要将注意力集中在不同寻常的情况上。因为实际发生的费用往往与预算有出入，也就没有必要一一查明原因，而只需把注意力集中在非正常的例外事项上，并及时进行信息反馈</a:t>
            </a:r>
            <a:endParaRPr lang="zh-CN" altLang="en-US">
              <a:solidFill>
                <a:schemeClr val="tx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683385" y="628015"/>
            <a:ext cx="5777230" cy="3628390"/>
          </a:xfrm>
          <a:prstGeom prst="rect">
            <a:avLst/>
          </a:prstGeom>
        </p:spPr>
      </p:pic>
      <p:grpSp>
        <p:nvGrpSpPr>
          <p:cNvPr id="26" name="组合 25"/>
          <p:cNvGrpSpPr/>
          <p:nvPr/>
        </p:nvGrpSpPr>
        <p:grpSpPr>
          <a:xfrm>
            <a:off x="227330" y="68580"/>
            <a:ext cx="4502150" cy="460375"/>
            <a:chOff x="358" y="108"/>
            <a:chExt cx="7090" cy="725"/>
          </a:xfrm>
        </p:grpSpPr>
        <p:sp>
          <p:nvSpPr>
            <p:cNvPr id="27"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688340" y="4297680"/>
            <a:ext cx="7771765" cy="681355"/>
          </a:xfrm>
          <a:prstGeom prst="rect">
            <a:avLst/>
          </a:prstGeom>
          <a:noFill/>
        </p:spPr>
        <p:txBody>
          <a:bodyPr wrap="square" rtlCol="0">
            <a:spAutoFit/>
          </a:bodyPr>
          <a:p>
            <a:pPr>
              <a:lnSpc>
                <a:spcPct val="120000"/>
              </a:lnSpc>
            </a:pPr>
            <a:r>
              <a:rPr lang="zh-CN" altLang="en-US" sz="1600"/>
              <a:t>　　式中，单位成本是指单位全部成本费用，可以用单位制造成本加上单位产品负担的期间费用来确定。</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3707765"/>
          </a:xfrm>
          <a:prstGeom prst="rect">
            <a:avLst/>
          </a:prstGeom>
          <a:noFill/>
        </p:spPr>
        <p:txBody>
          <a:bodyPr wrap="square" rtlCol="0">
            <a:spAutoFit/>
          </a:bodyPr>
          <a:p>
            <a:pPr>
              <a:lnSpc>
                <a:spcPct val="120000"/>
              </a:lnSpc>
            </a:pPr>
            <a:r>
              <a:rPr lang="zh-CN" altLang="en-US"/>
              <a:t>　</a:t>
            </a: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【情景5-20】</a:t>
            </a:r>
            <a:r>
              <a:rPr lang="zh-CN" altLang="en-US">
                <a:latin typeface="楷体" panose="02010609060101010101" charset="-122"/>
                <a:ea typeface="楷体" panose="02010609060101010101" charset="-122"/>
                <a:cs typeface="楷体" panose="02010609060101010101" charset="-122"/>
              </a:rPr>
              <a:t>某公司生产高密度板，预计单位产品的制造成本为120 元，计划销售12 000 张，计划期的期间费用总额为950 000 元，该产品适用的消费税税率为8%。成本利润率必须达到22%。根据上述资料，运用全部成本费用加成定价法测算的单位甲产品的价格是多少？</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sz="1600" b="1">
                <a:solidFill>
                  <a:srgbClr val="00B050"/>
                </a:solidFill>
                <a:latin typeface="楷体" panose="02010609060101010101" charset="-122"/>
                <a:ea typeface="楷体" panose="02010609060101010101" charset="-122"/>
                <a:cs typeface="楷体" panose="02010609060101010101" charset="-122"/>
              </a:rPr>
              <a:t>单位高密度板价格=（120＋950 000÷12000）×（1＋22%）÷（1－8%）≈ 264(元）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全部成本费用加成定价法可以保证全部生产耗费得到补偿，但它很难适应市场需求的变化，往往导致定价过高或过低。并且，当企业生产多种产品时，间接费用难以准确分摊，从而会导致定价不准确。</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b="1">
                <a:solidFill>
                  <a:srgbClr val="7030A0"/>
                </a:solidFill>
                <a:latin typeface="楷体" panose="02010609060101010101" charset="-122"/>
                <a:ea typeface="楷体" panose="02010609060101010101" charset="-122"/>
                <a:cs typeface="楷体" panose="02010609060101010101" charset="-122"/>
              </a:rPr>
              <a:t>②保本点定价法。</a:t>
            </a:r>
            <a:r>
              <a:rPr lang="zh-CN" altLang="en-US">
                <a:latin typeface="楷体" panose="02010609060101010101" charset="-122"/>
                <a:ea typeface="楷体" panose="02010609060101010101" charset="-122"/>
                <a:cs typeface="楷体" panose="02010609060101010101" charset="-122"/>
              </a:rPr>
              <a:t>保本点定价法的基本原理是按照刚好能够保本的原则来制定产品销售价格，即能够保持既不盈利也不亏损的销售价格水平，采用这一方法确定的价格是最低销售价格。其计算公式为</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2063115"/>
            <a:ext cx="7759065" cy="1751965"/>
          </a:xfrm>
          <a:prstGeom prst="rect">
            <a:avLst/>
          </a:prstGeom>
          <a:noFill/>
        </p:spPr>
        <p:txBody>
          <a:bodyPr wrap="square" rtlCol="0">
            <a:spAutoFit/>
          </a:bodyPr>
          <a:p>
            <a:pPr>
              <a:lnSpc>
                <a:spcPct val="120000"/>
              </a:lnSpc>
            </a:pP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【情景5-21】</a:t>
            </a:r>
            <a:r>
              <a:rPr lang="zh-CN" altLang="en-US">
                <a:latin typeface="楷体" panose="02010609060101010101" charset="-122"/>
                <a:ea typeface="楷体" panose="02010609060101010101" charset="-122"/>
                <a:cs typeface="楷体" panose="02010609060101010101" charset="-122"/>
              </a:rPr>
              <a:t>某公司生产衣柜，本期计划销售量为10 000 组，应负担的固定成本总额为2 800 000 元，单位变动成本为1 320 元，适用的消费税税率为5%。根据上述资料，运用保本点定价法测算的单位乙产品的价格应是多少？</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b="1">
                <a:solidFill>
                  <a:srgbClr val="00B050"/>
                </a:solidFill>
                <a:latin typeface="楷体" panose="02010609060101010101" charset="-122"/>
                <a:ea typeface="楷体" panose="02010609060101010101" charset="-122"/>
                <a:cs typeface="楷体" panose="02010609060101010101" charset="-122"/>
              </a:rPr>
              <a:t>单位衣柜价格=（2 800 000÷10 000＋1320）÷（1－5%）≈1 684（元）</a:t>
            </a:r>
            <a:endParaRPr lang="zh-CN" altLang="en-US" b="1">
              <a:solidFill>
                <a:srgbClr val="00B050"/>
              </a:solidFill>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1164590" y="843915"/>
            <a:ext cx="6934200" cy="1123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275717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7030A0"/>
                </a:solidFill>
                <a:latin typeface="+mn-ea"/>
                <a:cs typeface="+mn-ea"/>
              </a:rPr>
              <a:t>③目标利润法。</a:t>
            </a:r>
            <a:r>
              <a:rPr lang="zh-CN" altLang="en-US">
                <a:latin typeface="+mn-ea"/>
                <a:cs typeface="+mn-ea"/>
              </a:rPr>
              <a:t>目标利润是指企业在预定时期内应实现的利润水平。目标利润定价法是根据预期目标利润和产品销售量、产品成本、适用税率等因素来确定产品销售价格的方法。其计算公式为</a:t>
            </a:r>
            <a:endParaRPr lang="zh-CN" altLang="en-US">
              <a:latin typeface="+mn-ea"/>
              <a:cs typeface="+mn-ea"/>
            </a:endParaRPr>
          </a:p>
          <a:p>
            <a:pPr algn="just">
              <a:lnSpc>
                <a:spcPct val="120000"/>
              </a:lnSpc>
            </a:pPr>
            <a:endParaRPr lang="zh-CN" altLang="en-US">
              <a:latin typeface="+mn-ea"/>
              <a:cs typeface="+mn-ea"/>
            </a:endParaRPr>
          </a:p>
        </p:txBody>
      </p:sp>
      <p:pic>
        <p:nvPicPr>
          <p:cNvPr id="2" name="图片 1"/>
          <p:cNvPicPr>
            <a:picLocks noChangeAspect="1"/>
          </p:cNvPicPr>
          <p:nvPr/>
        </p:nvPicPr>
        <p:blipFill>
          <a:blip r:embed="rId5"/>
          <a:stretch>
            <a:fillRect/>
          </a:stretch>
        </p:blipFill>
        <p:spPr>
          <a:xfrm>
            <a:off x="2051685" y="1924685"/>
            <a:ext cx="4810125" cy="1819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99770"/>
            <a:ext cx="7759065" cy="1419860"/>
          </a:xfrm>
          <a:prstGeom prst="rect">
            <a:avLst/>
          </a:prstGeom>
          <a:noFill/>
        </p:spPr>
        <p:txBody>
          <a:bodyPr wrap="square" rtlCol="0">
            <a:spAutoFit/>
          </a:bodyPr>
          <a:p>
            <a:pPr>
              <a:lnSpc>
                <a:spcPct val="120000"/>
              </a:lnSpc>
            </a:pP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【情景5-22】</a:t>
            </a:r>
            <a:r>
              <a:rPr lang="zh-CN" altLang="en-US">
                <a:latin typeface="楷体" panose="02010609060101010101" charset="-122"/>
                <a:ea typeface="楷体" panose="02010609060101010101" charset="-122"/>
                <a:cs typeface="楷体" panose="02010609060101010101" charset="-122"/>
              </a:rPr>
              <a:t>某公司生产学生课桌，本期计划销售量为10 000 件，目标利润总额为250 000元，完全成本总额为500 000元，适用的消费税税率为5%。根据上述资料，运用目标利润法测算的单位学生课桌的价格是多少？</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单位学生课桌价格=（250 000＋500 000）÷[10 000×（1－5%）]≈79（元）</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275717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7030A0"/>
                </a:solidFill>
                <a:latin typeface="+mn-ea"/>
                <a:cs typeface="+mn-ea"/>
              </a:rPr>
              <a:t>④变动成本定价法。</a:t>
            </a:r>
            <a:r>
              <a:rPr lang="zh-CN" altLang="en-US">
                <a:latin typeface="+mn-ea"/>
                <a:cs typeface="+mn-ea"/>
              </a:rPr>
              <a:t>变动成本定价法是指企业在生产能力有剩余的情况下增加生产一定数量的产品，这些增加的产品可以不负担企业的固定成本，只负担变动成本，在确定价格时产品成本仅以变动成本计算。此处所说变动成本是指完全变动成本，包括变动制造成本和变动期间费用。其计算公式为</a:t>
            </a:r>
            <a:endParaRPr lang="zh-CN" altLang="en-US">
              <a:latin typeface="+mn-ea"/>
              <a:cs typeface="+mn-ea"/>
            </a:endParaRPr>
          </a:p>
        </p:txBody>
      </p:sp>
      <p:pic>
        <p:nvPicPr>
          <p:cNvPr id="3" name="图片 2"/>
          <p:cNvPicPr>
            <a:picLocks noChangeAspect="1"/>
          </p:cNvPicPr>
          <p:nvPr/>
        </p:nvPicPr>
        <p:blipFill>
          <a:blip r:embed="rId5"/>
          <a:stretch>
            <a:fillRect/>
          </a:stretch>
        </p:blipFill>
        <p:spPr>
          <a:xfrm>
            <a:off x="1871345" y="2099945"/>
            <a:ext cx="5400675" cy="942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99770"/>
            <a:ext cx="7759065" cy="3965575"/>
          </a:xfrm>
          <a:prstGeom prst="rect">
            <a:avLst/>
          </a:prstGeom>
          <a:noFill/>
        </p:spPr>
        <p:txBody>
          <a:bodyPr wrap="square" rtlCol="0">
            <a:spAutoFit/>
          </a:bodyPr>
          <a:p>
            <a:pPr>
              <a:lnSpc>
                <a:spcPct val="120000"/>
              </a:lnSpc>
            </a:pP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【情景5-23】</a:t>
            </a:r>
            <a:r>
              <a:rPr lang="zh-CN" altLang="en-US">
                <a:latin typeface="楷体" panose="02010609060101010101" charset="-122"/>
                <a:ea typeface="楷体" panose="02010609060101010101" charset="-122"/>
                <a:cs typeface="楷体" panose="02010609060101010101" charset="-122"/>
              </a:rPr>
              <a:t>某公司生产办公桌，设计生产能力为14 000 张，计划生产10 000 张，预计单位变动成本为900 元，计划期的固定成本费用总额为960 000 元，该产品适用的消费税税率为5%，成本利润率必须达到20%。假定本年度接到一个额外订单，订购1 100 张办公桌，单价为1 500 元。该企业计划内产品单位价格是多少？是否应接受这一个额外订单？</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根据上述材料，企业计划内生产的产品价格为</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sz="1600">
                <a:latin typeface="楷体" panose="02010609060101010101" charset="-122"/>
                <a:ea typeface="楷体" panose="02010609060101010101" charset="-122"/>
                <a:cs typeface="楷体" panose="02010609060101010101" charset="-122"/>
              </a:rPr>
              <a:t>计划内单位办公桌产品价格=（960000÷10000＋900）×（1＋20%）÷（1－5%）</a:t>
            </a:r>
            <a:endParaRPr lang="zh-CN" altLang="en-US" sz="1600">
              <a:latin typeface="楷体" panose="02010609060101010101" charset="-122"/>
              <a:ea typeface="楷体" panose="02010609060101010101" charset="-122"/>
              <a:cs typeface="楷体" panose="02010609060101010101" charset="-122"/>
            </a:endParaRPr>
          </a:p>
          <a:p>
            <a:pPr>
              <a:lnSpc>
                <a:spcPct val="120000"/>
              </a:lnSpc>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=996×（1＋20%）÷（1－5%）</a:t>
            </a:r>
            <a:endParaRPr lang="zh-CN" altLang="en-US" sz="1600">
              <a:latin typeface="楷体" panose="02010609060101010101" charset="-122"/>
              <a:ea typeface="楷体" panose="02010609060101010101" charset="-122"/>
              <a:cs typeface="楷体" panose="02010609060101010101" charset="-122"/>
            </a:endParaRPr>
          </a:p>
          <a:p>
            <a:pPr>
              <a:lnSpc>
                <a:spcPct val="120000"/>
              </a:lnSpc>
            </a:pPr>
            <a:r>
              <a:rPr lang="en-US" altLang="zh-CN" sz="1600">
                <a:latin typeface="楷体" panose="02010609060101010101" charset="-122"/>
                <a:ea typeface="楷体" panose="02010609060101010101" charset="-122"/>
                <a:cs typeface="楷体" panose="02010609060101010101" charset="-122"/>
              </a:rPr>
              <a:t>                        </a:t>
            </a:r>
            <a:r>
              <a:rPr lang="zh-CN" altLang="en-US" sz="1600">
                <a:latin typeface="楷体" panose="02010609060101010101" charset="-122"/>
                <a:ea typeface="楷体" panose="02010609060101010101" charset="-122"/>
                <a:cs typeface="楷体" panose="02010609060101010101" charset="-122"/>
              </a:rPr>
              <a:t>≈1 258（元）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追加生产1 100张的单位变动成本为900元，则</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计划外订单产品价格=900×（1＋20%）÷（1－5%）≈1137（元）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因为额外订单单价高于按变动成本计算的价格，故应接受这一额外订单。</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246189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（2）以市场需求为基础的定价方法。</a:t>
            </a:r>
            <a:r>
              <a:rPr lang="zh-CN" altLang="en-US">
                <a:latin typeface="+mn-ea"/>
                <a:cs typeface="+mn-ea"/>
              </a:rPr>
              <a:t>以成本为基础的定价方法主要关注企业的成本状况而不考虑市场需求状况，因而运用这种方法制定的产品价格不一定满足企业销售收入或利润最大化的要求。</a:t>
            </a:r>
            <a:endParaRPr lang="zh-CN" altLang="en-US">
              <a:latin typeface="+mn-ea"/>
              <a:cs typeface="+mn-ea"/>
            </a:endParaRPr>
          </a:p>
          <a:p>
            <a:pPr algn="just">
              <a:lnSpc>
                <a:spcPct val="120000"/>
              </a:lnSpc>
            </a:pPr>
            <a:r>
              <a:rPr lang="zh-CN" altLang="en-US">
                <a:latin typeface="+mn-ea"/>
                <a:cs typeface="+mn-ea"/>
              </a:rPr>
              <a:t>　　①需求价格弹性系数定价法。产品在市场上的供求变动关系实质上体现在价格的刺激和制约作用上。。从另一个角度看，企业也可以根据这种关系，通过价格的升降来作用于市场需求。在其他条件不变的情况下，某种产品的需求量随其价格的升降而变动的程度就是需求价格弹性系数。其计算公式为</a:t>
            </a:r>
            <a:endParaRPr lang="zh-CN" altLang="en-US">
              <a:latin typeface="+mn-ea"/>
              <a:cs typeface="+mn-ea"/>
            </a:endParaRPr>
          </a:p>
        </p:txBody>
      </p:sp>
      <p:pic>
        <p:nvPicPr>
          <p:cNvPr id="2" name="图片 1"/>
          <p:cNvPicPr>
            <a:picLocks noChangeAspect="1"/>
          </p:cNvPicPr>
          <p:nvPr/>
        </p:nvPicPr>
        <p:blipFill>
          <a:blip r:embed="rId5"/>
          <a:stretch>
            <a:fillRect/>
          </a:stretch>
        </p:blipFill>
        <p:spPr>
          <a:xfrm>
            <a:off x="3779520" y="3089910"/>
            <a:ext cx="1343025" cy="1724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197610" y="603885"/>
            <a:ext cx="7179310" cy="4403090"/>
          </a:xfrm>
          <a:prstGeom prst="rect">
            <a:avLst/>
          </a:prstGeom>
        </p:spPr>
      </p:pic>
      <p:grpSp>
        <p:nvGrpSpPr>
          <p:cNvPr id="26" name="组合 25"/>
          <p:cNvGrpSpPr/>
          <p:nvPr/>
        </p:nvGrpSpPr>
        <p:grpSpPr>
          <a:xfrm>
            <a:off x="227330" y="68580"/>
            <a:ext cx="4502150" cy="460375"/>
            <a:chOff x="358" y="108"/>
            <a:chExt cx="7090" cy="725"/>
          </a:xfrm>
        </p:grpSpPr>
        <p:sp>
          <p:nvSpPr>
            <p:cNvPr id="27"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3412490"/>
          </a:xfrm>
          <a:prstGeom prst="rect">
            <a:avLst/>
          </a:prstGeom>
          <a:noFill/>
        </p:spPr>
        <p:txBody>
          <a:bodyPr wrap="square" rtlCol="0">
            <a:spAutoFit/>
          </a:bodyPr>
          <a:p>
            <a:pPr>
              <a:lnSpc>
                <a:spcPct val="120000"/>
              </a:lnSpc>
            </a:pP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【情景5-24】</a:t>
            </a:r>
            <a:r>
              <a:rPr lang="zh-CN" altLang="en-US">
                <a:latin typeface="楷体" panose="02010609060101010101" charset="-122"/>
                <a:ea typeface="楷体" panose="02010609060101010101" charset="-122"/>
                <a:cs typeface="楷体" panose="02010609060101010101" charset="-122"/>
              </a:rPr>
              <a:t>某公司生产销售戊产品，2022 年前3 个季度中，实际销</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售价格和销售数量如表5-19 所示。若企业在第4 季度要完成4 000 件的销售任务，那么销售价格应为多少?</a:t>
            </a: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根据上述材料，戊产品的销售价格的计算过程为</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i="1">
                <a:latin typeface="楷体" panose="02010609060101010101" charset="-122"/>
                <a:ea typeface="楷体" panose="02010609060101010101" charset="-122"/>
                <a:cs typeface="楷体" panose="02010609060101010101" charset="-122"/>
              </a:rPr>
              <a:t>E</a:t>
            </a:r>
            <a:r>
              <a:rPr lang="zh-CN" altLang="en-US" baseline="-25000">
                <a:latin typeface="楷体" panose="02010609060101010101" charset="-122"/>
                <a:ea typeface="楷体" panose="02010609060101010101" charset="-122"/>
                <a:cs typeface="楷体" panose="02010609060101010101" charset="-122"/>
              </a:rPr>
              <a:t>1</a:t>
            </a:r>
            <a:r>
              <a:rPr lang="zh-CN" altLang="en-US">
                <a:latin typeface="楷体" panose="02010609060101010101" charset="-122"/>
                <a:ea typeface="楷体" panose="02010609060101010101" charset="-122"/>
                <a:cs typeface="楷体" panose="02010609060101010101" charset="-122"/>
              </a:rPr>
              <a:t>=[（3400－3800）÷3800]÷[（800－750）÷750]≈－1.58</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555625" y="1715770"/>
            <a:ext cx="8152765" cy="1519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179570"/>
          </a:xfrm>
          <a:prstGeom prst="rect">
            <a:avLst/>
          </a:prstGeom>
          <a:noFill/>
        </p:spPr>
        <p:txBody>
          <a:bodyPr wrap="square" rtlCol="0" anchor="t">
            <a:noAutofit/>
          </a:bodyPr>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（4）成本分析。</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a:t>
            </a:r>
            <a:r>
              <a:rPr lang="zh-CN" altLang="en-US">
                <a:latin typeface="+mn-ea"/>
                <a:cs typeface="+mn-ea"/>
              </a:rPr>
              <a:t>成本分析是成本管理的重要组成部分，是指利用成本核算，结合有关计划、预算和技术资料，应用一定的方法对影响成本升降的各种因素进行科学的分析和比较，了解成本变动情况，系统地研究成本变动的因素和原因。</a:t>
            </a:r>
            <a:endParaRPr lang="zh-CN" altLang="en-US">
              <a:latin typeface="+mn-ea"/>
              <a:cs typeface="+mn-ea"/>
            </a:endParaRPr>
          </a:p>
          <a:p>
            <a:pPr algn="just">
              <a:lnSpc>
                <a:spcPct val="120000"/>
              </a:lnSpc>
            </a:pPr>
            <a:r>
              <a:rPr lang="zh-CN" altLang="en-US">
                <a:latin typeface="+mn-ea"/>
                <a:cs typeface="+mn-ea"/>
              </a:rPr>
              <a:t>　　成本分析的方法主要有对比分析法、连环替代法和相关分析法。</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sym typeface="+mn-ea"/>
              </a:rPr>
              <a:t>（5）成本考核。</a:t>
            </a:r>
            <a:endParaRPr lang="zh-CN" altLang="en-US" b="1">
              <a:solidFill>
                <a:srgbClr val="00B050"/>
              </a:solidFill>
              <a:latin typeface="+mn-ea"/>
              <a:cs typeface="+mn-ea"/>
              <a:sym typeface="+mn-ea"/>
            </a:endParaRPr>
          </a:p>
          <a:p>
            <a:pPr algn="just">
              <a:lnSpc>
                <a:spcPct val="120000"/>
              </a:lnSpc>
            </a:pPr>
            <a:r>
              <a:rPr lang="zh-CN" altLang="en-US" b="1">
                <a:solidFill>
                  <a:srgbClr val="00B050"/>
                </a:solidFill>
                <a:latin typeface="+mn-ea"/>
                <a:cs typeface="+mn-ea"/>
                <a:sym typeface="+mn-ea"/>
              </a:rPr>
              <a:t>　　</a:t>
            </a:r>
            <a:r>
              <a:rPr lang="zh-CN" altLang="en-US">
                <a:solidFill>
                  <a:schemeClr val="tx1"/>
                </a:solidFill>
                <a:latin typeface="+mn-ea"/>
                <a:cs typeface="+mn-ea"/>
                <a:sym typeface="+mn-ea"/>
              </a:rPr>
              <a:t>成本考核是定期对成本计划及有关指标实际完成情况进行总结和评价，对成本控制的效果进行评估。其目的在于改进原有的成本控制活动并激励约束员工和团体的成本行为，更好地履行经济责任，提高企业成本管理水平。成本考核的关键是评价指标体系的选择和评价结果与约束激励机制的衔接。考核指标可以是财务指标，也可以是非财务指标，如实施成本领先战略的企业应主要选用财务指标，而实施差异化战略的企业则大多选用非财务指标。</a:t>
            </a:r>
            <a:endParaRPr lang="zh-CN" altLang="en-US">
              <a:solidFill>
                <a:schemeClr val="tx1"/>
              </a:solidFill>
              <a:latin typeface="+mn-ea"/>
              <a:cs typeface="+mn-ea"/>
              <a:sym typeface="+mn-ea"/>
            </a:endParaRPr>
          </a:p>
          <a:p>
            <a:pPr algn="just">
              <a:lnSpc>
                <a:spcPct val="120000"/>
              </a:lnSpc>
            </a:pPr>
            <a:r>
              <a:rPr lang="zh-CN" altLang="en-US">
                <a:solidFill>
                  <a:schemeClr val="tx1"/>
                </a:solidFill>
                <a:latin typeface="+mn-ea"/>
                <a:cs typeface="+mn-ea"/>
                <a:sym typeface="+mn-ea"/>
              </a:rPr>
              <a:t>　　</a:t>
            </a:r>
            <a:endParaRPr lang="zh-CN" altLang="en-US">
              <a:solidFill>
                <a:schemeClr val="tx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28420" y="1171575"/>
            <a:ext cx="6486525" cy="2800350"/>
          </a:xfrm>
          <a:prstGeom prst="rect">
            <a:avLst/>
          </a:prstGeom>
        </p:spPr>
      </p:pic>
      <p:grpSp>
        <p:nvGrpSpPr>
          <p:cNvPr id="26" name="组合 25"/>
          <p:cNvGrpSpPr/>
          <p:nvPr/>
        </p:nvGrpSpPr>
        <p:grpSpPr>
          <a:xfrm>
            <a:off x="227330" y="68580"/>
            <a:ext cx="4502150" cy="460375"/>
            <a:chOff x="358" y="108"/>
            <a:chExt cx="7090" cy="725"/>
          </a:xfrm>
        </p:grpSpPr>
        <p:sp>
          <p:nvSpPr>
            <p:cNvPr id="27"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174625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所以第4 季度要完成4 000件的销售任务，其单位产品的销售价格为739.97元。</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②边际分析定价法。</a:t>
            </a:r>
            <a:r>
              <a:rPr lang="zh-CN" altLang="en-US">
                <a:latin typeface="+mn-ea"/>
                <a:cs typeface="+mn-ea"/>
              </a:rPr>
              <a:t>边际分析定价法是指基于微分极值原理，通过分析不同价格与销售量组合下的产品边际收入、边际成本和边际利润之间的关系，进行定价决策的一种定量分析方法。</a:t>
            </a:r>
            <a:endParaRPr lang="zh-CN" altLang="en-US">
              <a:latin typeface="+mn-ea"/>
              <a:cs typeface="+mn-ea"/>
            </a:endParaRPr>
          </a:p>
        </p:txBody>
      </p:sp>
      <p:sp>
        <p:nvSpPr>
          <p:cNvPr id="9" name="文本框 8"/>
          <p:cNvSpPr txBox="1"/>
          <p:nvPr>
            <p:custDataLst>
              <p:tags r:id="rId5"/>
            </p:custDataLst>
          </p:nvPr>
        </p:nvSpPr>
        <p:spPr>
          <a:xfrm>
            <a:off x="611505" y="2381885"/>
            <a:ext cx="5207635"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5. 价格运用策略</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2764155"/>
            <a:ext cx="7839075" cy="205486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企业之间的竞争在很大程度上表现为企业产品在市场上的竞争。市场占有率的大小是衡量产品市场竞争能力的主要指标。价格运用策略主要有以下几种。</a:t>
            </a:r>
            <a:endParaRPr lang="zh-CN" altLang="en-US">
              <a:latin typeface="+mn-ea"/>
              <a:cs typeface="+mn-ea"/>
            </a:endParaRPr>
          </a:p>
          <a:p>
            <a:pPr algn="just">
              <a:lnSpc>
                <a:spcPct val="120000"/>
              </a:lnSpc>
            </a:pPr>
            <a:r>
              <a:rPr lang="zh-CN" altLang="en-US" b="1">
                <a:solidFill>
                  <a:srgbClr val="00B050"/>
                </a:solidFill>
                <a:latin typeface="+mn-ea"/>
                <a:cs typeface="+mn-ea"/>
              </a:rPr>
              <a:t>（1）折让定价策略。</a:t>
            </a:r>
            <a:r>
              <a:rPr lang="zh-CN" altLang="en-US">
                <a:latin typeface="+mn-ea"/>
                <a:cs typeface="+mn-ea"/>
              </a:rPr>
              <a:t>折让定价策略是指在一定条件下，以降低产品的销售价格来刺激购买者，从而达到扩大产品销售量的目的。价格的折让主要表现价格折扣，包括以下几种。</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431038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7030A0"/>
                </a:solidFill>
                <a:latin typeface="+mn-ea"/>
                <a:cs typeface="+mn-ea"/>
              </a:rPr>
              <a:t>①现金折扣。</a:t>
            </a:r>
            <a:r>
              <a:rPr lang="zh-CN" altLang="en-US">
                <a:latin typeface="+mn-ea"/>
                <a:cs typeface="+mn-ea"/>
              </a:rPr>
              <a:t>现金折扣是企业为了提高结算保障，对在一定期限内付款的购买者给予的折扣，即购买方如果在企业规定的期限内付款，企业就给予购买方一定的折扣。这样做的目的是鼓励购买方提前付款，以尽快回笼资金，加速资金周转。</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②数量折扣。</a:t>
            </a:r>
            <a:r>
              <a:rPr lang="zh-CN" altLang="en-US">
                <a:latin typeface="+mn-ea"/>
                <a:cs typeface="+mn-ea"/>
              </a:rPr>
              <a:t>数量折扣是企业对大量购买或集中购买本企业产品的购买方给予的一种折扣优惠。一般购买量越多、金额越大，折扣就越大。数量折扣可分为一次性数量折扣和累计数量折扣。一次性数量折扣是企业对一次性购买达到及超过一定数量或购买多种产品达到一定金额的客户所给予的价格折扣。</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③功能折扣。</a:t>
            </a:r>
            <a:r>
              <a:rPr lang="zh-CN" altLang="en-US">
                <a:latin typeface="+mn-ea"/>
                <a:cs typeface="+mn-ea"/>
              </a:rPr>
              <a:t>功能折扣是企业针对经销商在整个营销过程中所担负的特殊功能（如承担相应的推销功能、储存功能和售后服务功能）而给予不同的价格折扣，从而使经销商大批量进货。使用功能折扣的目的在于激励各类承担功能的主体。</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431038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7030A0"/>
                </a:solidFill>
                <a:latin typeface="+mn-ea"/>
                <a:cs typeface="+mn-ea"/>
              </a:rPr>
              <a:t>④专营折扣。</a:t>
            </a:r>
            <a:r>
              <a:rPr lang="zh-CN" altLang="en-US">
                <a:latin typeface="+mn-ea"/>
                <a:cs typeface="+mn-ea"/>
              </a:rPr>
              <a:t>专营是一种排他性行为，是为了鼓励经销商专营本企业产品，给出力度很大的一种价格优惠行为。</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　⑤季节折扣。</a:t>
            </a:r>
            <a:r>
              <a:rPr lang="zh-CN" altLang="en-US">
                <a:latin typeface="+mn-ea"/>
                <a:cs typeface="+mn-ea"/>
              </a:rPr>
              <a:t>季节折扣是企业给非季节性热销商品的购买者提供的一种价格优惠。这种折扣方式有利于减少存货成本和资金成本，加速资金回收，缓解供需在时间上的矛盾。季节折扣与购买数量、购买方无关，只是鼓励购买者在旺季之前订货。</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⑥品种折扣。</a:t>
            </a:r>
            <a:r>
              <a:rPr lang="zh-CN" altLang="en-US">
                <a:latin typeface="+mn-ea"/>
                <a:cs typeface="+mn-ea"/>
              </a:rPr>
              <a:t>品种折扣是企业针对特定品种产品进行的价格优惠。优惠产品可以是过时产品、存在缺陷的产品（不影响产品质量，存在细微破损、带有污秽的产品）和本身已处于滞销状态的产品，也可以是特定的某一种或几种产品，通过折扣吸引顾客入场消费，进而提高其他产品的销售量。</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⑦网上折扣。</a:t>
            </a:r>
            <a:r>
              <a:rPr lang="zh-CN" altLang="en-US">
                <a:latin typeface="+mn-ea"/>
                <a:cs typeface="+mn-ea"/>
              </a:rPr>
              <a:t>网上折扣是企业针对网上下单购买者实行的价格优惠。网上折扣方式鼓励购买者进行网上交易，减少或者取消代理商，在时间和空间上都可以节约资源，从而降低促销成本、交易成本和运作成本。</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431038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7030A0"/>
                </a:solidFill>
                <a:latin typeface="+mn-ea"/>
                <a:cs typeface="+mn-ea"/>
              </a:rPr>
              <a:t>⑧购买限制折扣。</a:t>
            </a:r>
            <a:r>
              <a:rPr lang="zh-CN" altLang="en-US">
                <a:latin typeface="+mn-ea"/>
                <a:cs typeface="+mn-ea"/>
              </a:rPr>
              <a:t>购买限制折扣是针对特定时间上的制约、特定数量上的制约及购买条件制约所做的价格优惠，如限时抢购、限购200 件等。购买限制折扣使消费者产生紧迫感，从而考虑如何在该制约条件下产生购买行为。</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　⑨团购折扣。</a:t>
            </a:r>
            <a:r>
              <a:rPr lang="zh-CN" altLang="en-US">
                <a:latin typeface="+mn-ea"/>
                <a:cs typeface="+mn-ea"/>
              </a:rPr>
              <a:t>团购是一种基于网络的商业模式，买家通过团购网站集合足够人数，便可以优惠价格购买或使用企业的商品或服务，企业薄利多销，买家得到优惠，节省金钱，而运行团购网站的公司则从企业收取佣金。</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⑩预购折扣。</a:t>
            </a:r>
            <a:r>
              <a:rPr lang="zh-CN" altLang="en-US">
                <a:latin typeface="+mn-ea"/>
                <a:cs typeface="+mn-ea"/>
              </a:rPr>
              <a:t>预购折扣是指对预先向企业订购或购买产品进行的价格优惠。</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⑪众筹折扣。</a:t>
            </a:r>
            <a:r>
              <a:rPr lang="zh-CN" altLang="en-US">
                <a:latin typeface="+mn-ea"/>
                <a:cs typeface="+mn-ea"/>
              </a:rPr>
              <a:t>众筹是指用“团购+ 预购”的形式，向网友募集项目资金的模式。通过对公众展示创意，争取公众的关注和支持，进而获得所需要的资金援助，其产品价格相对于同类产品价格较为优惠。</a:t>
            </a:r>
            <a:endParaRPr lang="zh-CN" altLang="en-US">
              <a:latin typeface="+mn-ea"/>
              <a:cs typeface="+mn-ea"/>
            </a:endParaRPr>
          </a:p>
          <a:p>
            <a:pPr algn="just">
              <a:lnSpc>
                <a:spcPct val="120000"/>
              </a:lnSpc>
            </a:pPr>
            <a:r>
              <a:rPr lang="zh-CN" altLang="en-US" b="1">
                <a:solidFill>
                  <a:srgbClr val="7030A0"/>
                </a:solidFill>
                <a:latin typeface="+mn-ea"/>
                <a:cs typeface="+mn-ea"/>
              </a:rPr>
              <a:t>　　⑫会员折扣。</a:t>
            </a:r>
            <a:r>
              <a:rPr lang="zh-CN" altLang="en-US">
                <a:latin typeface="+mn-ea"/>
                <a:cs typeface="+mn-ea"/>
              </a:rPr>
              <a:t>会员折扣是企业针对加入会员的主体给予的一种折扣优惠。</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431038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（2）心理定价策略。</a:t>
            </a:r>
            <a:r>
              <a:rPr lang="zh-CN" altLang="en-US">
                <a:latin typeface="+mn-ea"/>
                <a:cs typeface="+mn-ea"/>
              </a:rPr>
              <a:t>心理定价策略是指针对购买者的心理特点而采取的一种定价策略，主要有声望定价、尾数定价、双位定价和高位定价等。声望定价是指企业按照其产品在市场上的知名度和在消费者中的信任程度来制定产品价格的一种方法。一般地，声望越高，价格就越高，这就是产品的“名牌效应”。尾数定价即在制定产品价格时，价格的尾数取接近整数的小数（如199.9 元）或带有一定谐音的数（158 元）等。它一般只适用于价值较小的中低档日用消费品定价。双位定价，是指在向市场以挂牌价格销售时，采用两种不同的标价来促销的一种定价方法。</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（3）组合定价策略。</a:t>
            </a:r>
            <a:r>
              <a:rPr lang="zh-CN" altLang="en-US">
                <a:latin typeface="+mn-ea"/>
                <a:cs typeface="+mn-ea"/>
              </a:rPr>
              <a:t>组合定价策略是针对相关产品组合所采取的一种方法。它根据相关产品在市场竞争中的不同情况，使互补产品价格有高有低，或使组合售价优惠。对于具有互补关系的相关产品，可以采取降低部分产品价格而提高互补产品价格的方法，以促进销售，提高整体利润，如便宜的整车与高价的配件等。</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 5.2 收入管理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0" name="文本框 9"/>
          <p:cNvSpPr txBox="1"/>
          <p:nvPr>
            <p:custDataLst>
              <p:tags r:id="rId4"/>
            </p:custDataLst>
          </p:nvPr>
        </p:nvSpPr>
        <p:spPr>
          <a:xfrm>
            <a:off x="611505" y="628015"/>
            <a:ext cx="7839075" cy="431038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（4）寿命周期定价策略。</a:t>
            </a:r>
            <a:r>
              <a:rPr lang="zh-CN" altLang="en-US">
                <a:latin typeface="+mn-ea"/>
                <a:cs typeface="+mn-ea"/>
              </a:rPr>
              <a:t>寿命周期定价策略是根据产品从进入市场到退出市场的生命周期，分阶段确定不同价格的定价策略。产品在市场中的寿命周期一般分为推广期、成长期、成熟期和衰退期。推广期产品需要获得消费者的认同，进一步占有市场，应采用低价促销策略；成长期的产品有了一定的知名度，销售量稳步上升，可以采用中等价格；成熟期的产品市场知名度处于最佳状态，可以采用高价促销，但由于市场需求接近饱和，竞争激烈，定价时必须考虑竞争者的情况，以保持现有市场销售量；衰退期的产品市场竞争力下降，销售量下滑，应该降价促销或维持现价并辅之以折扣等其他手段，同时，积极开发新产品，保持企业的市场竞争优势。</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567436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子任务5.3.1 分配顺序和影响股利支付的因素</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8"/>
          <p:cNvSpPr txBox="1"/>
          <p:nvPr>
            <p:custDataLst>
              <p:tags r:id="rId5"/>
            </p:custDataLst>
          </p:nvPr>
        </p:nvSpPr>
        <p:spPr>
          <a:xfrm>
            <a:off x="611505" y="1162050"/>
            <a:ext cx="783844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收益分配集中体现了企业所有者、债权人与职工之间的利益关系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544320"/>
            <a:ext cx="7839075" cy="232600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企业所有者是企业权益资金的提供者，其应得的投资收益须通过企业的收益分配来实现，而获得投资收益的多少取决于企业盈利状况及利润分配政策。</a:t>
            </a:r>
            <a:endParaRPr lang="zh-CN" altLang="en-US">
              <a:latin typeface="+mn-ea"/>
              <a:cs typeface="+mn-ea"/>
            </a:endParaRPr>
          </a:p>
          <a:p>
            <a:pPr algn="just">
              <a:lnSpc>
                <a:spcPct val="120000"/>
              </a:lnSpc>
            </a:pPr>
            <a:r>
              <a:rPr lang="zh-CN" altLang="en-US">
                <a:latin typeface="+mn-ea"/>
                <a:cs typeface="+mn-ea"/>
              </a:rPr>
              <a:t>　　企业债权人在向企业投入资金的同时也承担一定的风险，企业的收益分配应体现出对债权人利益的充分保护。</a:t>
            </a:r>
            <a:endParaRPr lang="zh-CN" altLang="en-US">
              <a:latin typeface="+mn-ea"/>
              <a:cs typeface="+mn-ea"/>
            </a:endParaRPr>
          </a:p>
          <a:p>
            <a:pPr algn="just">
              <a:lnSpc>
                <a:spcPct val="120000"/>
              </a:lnSpc>
            </a:pPr>
            <a:r>
              <a:rPr lang="zh-CN" altLang="en-US">
                <a:latin typeface="+mn-ea"/>
                <a:cs typeface="+mn-ea"/>
              </a:rPr>
              <a:t>　　职工是价值的创造者，是企业收入和利润的源泉。通过薪资的支付及各种福利的提供，可以提高职工的工作热情，为企业创造更多价值。</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custDataLst>
              <p:tags r:id="rId4"/>
            </p:custDataLst>
          </p:nvPr>
        </p:nvSpPr>
        <p:spPr>
          <a:xfrm>
            <a:off x="611505" y="588010"/>
            <a:ext cx="783844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收益分配是企业再生产的条件</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70280"/>
            <a:ext cx="7839075" cy="141287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企业在生产经营过程中所投入的资金不断地发生消耗和转移，形成成本费用，最终构成商品价值的一部分。企业取得销售收入，为成本费用的补偿提供了前提，为企业简单再生产的正常进行创造了条件。通过收益分配，企业形成一部分自有资金，有利于进行扩大再生产。</a:t>
            </a:r>
            <a:endParaRPr lang="zh-CN" altLang="en-US">
              <a:latin typeface="+mn-ea"/>
              <a:cs typeface="+mn-ea"/>
            </a:endParaRPr>
          </a:p>
        </p:txBody>
      </p:sp>
      <p:sp>
        <p:nvSpPr>
          <p:cNvPr id="2" name="文本框 1"/>
          <p:cNvSpPr txBox="1"/>
          <p:nvPr>
            <p:custDataLst>
              <p:tags r:id="rId6"/>
            </p:custDataLst>
          </p:nvPr>
        </p:nvSpPr>
        <p:spPr>
          <a:xfrm>
            <a:off x="612140" y="2348865"/>
            <a:ext cx="783844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收益分配是企业优化资本结构的重要措施</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7"/>
            </p:custDataLst>
          </p:nvPr>
        </p:nvSpPr>
        <p:spPr>
          <a:xfrm>
            <a:off x="612140" y="2731135"/>
            <a:ext cx="7839075" cy="141287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留存收益是企业重要的权益资金来源，收益分配政策影响企业积累，从而影响权益与负债的比例，即资本结构。企业价值最大化的目标要求企业的资本结构最优，因而收益分配成了优化资本结构、降低资本成本的重要措施。</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custDataLst>
              <p:tags r:id="rId4"/>
            </p:custDataLst>
          </p:nvPr>
        </p:nvSpPr>
        <p:spPr>
          <a:xfrm>
            <a:off x="611505" y="588010"/>
            <a:ext cx="783844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收益分配一般应当遵循以下原则。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70280"/>
            <a:ext cx="7839075" cy="389128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（1）依法分配原则。</a:t>
            </a:r>
            <a:r>
              <a:rPr lang="zh-CN" altLang="en-US">
                <a:latin typeface="+mn-ea"/>
                <a:cs typeface="+mn-ea"/>
              </a:rPr>
              <a:t>为了规范企业的收益分配行为，维护各利益相关者的合法权益，《公司法》等相关法律法规规定了企业收益分配的基本要求、一般程序和重要比例，企业应当认真执行，不得违反。</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（2）分配与积累并重原则。</a:t>
            </a:r>
            <a:r>
              <a:rPr lang="zh-CN" altLang="en-US">
                <a:latin typeface="+mn-ea"/>
                <a:cs typeface="+mn-ea"/>
              </a:rPr>
              <a:t>企业获得收益后，既要保证简单再生产的持续进行，又要不断积累扩大再生产所需的财力。</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（3）兼顾各方利益原则。</a:t>
            </a:r>
            <a:r>
              <a:rPr lang="zh-CN" altLang="en-US">
                <a:latin typeface="+mn-ea"/>
                <a:cs typeface="+mn-ea"/>
              </a:rPr>
              <a:t>企业是经济社会的基本单元，收益分配涉及国家、投资人、债权人和职工等多方面的利益。</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（4）投资与收益对等原则。</a:t>
            </a:r>
            <a:r>
              <a:rPr lang="zh-CN" altLang="en-US">
                <a:latin typeface="+mn-ea"/>
                <a:cs typeface="+mn-ea"/>
              </a:rPr>
              <a:t>企业在向投资者分配收益时，应按照法律、合同协议规定，本着平等一致的原则进行分配，不允许任何一方随意多分多占，以从根本上实现收益分配中的公开、公平和公正，保护投资者的利益。</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179570"/>
          </a:xfrm>
          <a:prstGeom prst="rect">
            <a:avLst/>
          </a:prstGeom>
          <a:noFill/>
        </p:spPr>
        <p:txBody>
          <a:bodyPr wrap="square" rtlCol="0" anchor="t">
            <a:noAutofit/>
          </a:bodyPr>
          <a:p>
            <a:pPr algn="just">
              <a:lnSpc>
                <a:spcPct val="120000"/>
              </a:lnSpc>
            </a:pPr>
            <a:r>
              <a:rPr lang="zh-CN" altLang="en-US">
                <a:solidFill>
                  <a:schemeClr val="tx1"/>
                </a:solidFill>
                <a:latin typeface="+mn-ea"/>
                <a:cs typeface="+mn-ea"/>
              </a:rPr>
              <a:t>　　上述5项活动中，成本分析贯穿于成本管理的全过程，成本规划在战略上对成本核算、成本控制、成本分析和成本考核进行指导，成本规划的变动是企业外部经济环境和企业内部竞争战略变动的结果，而成本核算、成本控制、成本分析和成本考核则通过成本信息的流动互相联系。</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sym typeface="+mn-ea"/>
              </a:rPr>
              <a:t>　　</a:t>
            </a:r>
            <a:endParaRPr lang="zh-CN" altLang="en-US">
              <a:solidFill>
                <a:schemeClr val="tx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custDataLst>
              <p:tags r:id="rId4"/>
            </p:custDataLst>
          </p:nvPr>
        </p:nvSpPr>
        <p:spPr>
          <a:xfrm>
            <a:off x="611505" y="588010"/>
            <a:ext cx="783844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股利支付的因素</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70280"/>
            <a:ext cx="7839075" cy="4021455"/>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（1）法律因素。</a:t>
            </a:r>
            <a:r>
              <a:rPr lang="zh-CN" altLang="en-US">
                <a:latin typeface="+mn-ea"/>
                <a:cs typeface="+mn-ea"/>
              </a:rPr>
              <a:t>为了保护债权人和股东的利益，法律就公司的利润分配作出如下规定。</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①资本保全。</a:t>
            </a:r>
            <a:r>
              <a:rPr lang="zh-CN" altLang="en-US">
                <a:latin typeface="+mn-ea"/>
                <a:cs typeface="+mn-ea"/>
              </a:rPr>
              <a:t>规定公司不能用资本（包括实收资本或股本和资本公积）发放股利。</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②资本积累。</a:t>
            </a:r>
            <a:r>
              <a:rPr lang="zh-CN" altLang="en-US">
                <a:latin typeface="+mn-ea"/>
                <a:cs typeface="+mn-ea"/>
              </a:rPr>
              <a:t>规定公司必须按照净利润的一定比例提取法定盈余公积金。</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③无利不分。</a:t>
            </a:r>
            <a:r>
              <a:rPr lang="zh-CN" altLang="en-US">
                <a:latin typeface="+mn-ea"/>
                <a:cs typeface="+mn-ea"/>
              </a:rPr>
              <a:t>股利只能从企业可供分配的利润中支付。此处可供分配的利润包含公司当期的净利润和以前累积的未分配利润。当企业出现年度亏损时，一般不进行利润分配。</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④超额累积利润。</a:t>
            </a:r>
            <a:r>
              <a:rPr lang="zh-CN" altLang="en-US">
                <a:latin typeface="+mn-ea"/>
                <a:cs typeface="+mn-ea"/>
              </a:rPr>
              <a:t>由于资本利得与股利收入的税率不一致，如果公司为了避税而使得盈余的保留大大超过了公司目前及未来的投资需要时，将被加征额外的税款。</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83260"/>
            <a:ext cx="7839075" cy="4021455"/>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（2）公司因素。</a:t>
            </a:r>
            <a:r>
              <a:rPr lang="zh-CN" altLang="en-US">
                <a:latin typeface="+mn-ea"/>
                <a:cs typeface="+mn-ea"/>
              </a:rPr>
              <a:t>公司基于短期经营和长期发展的考虑，在确定利润分配政策时，需要关注以下因素。</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①现金流量。</a:t>
            </a:r>
            <a:r>
              <a:rPr lang="zh-CN" altLang="en-US">
                <a:latin typeface="+mn-ea"/>
                <a:cs typeface="+mn-ea"/>
              </a:rPr>
              <a:t>公司盈余与现金流量并非完全同步，净收益的增加不一定意味着现金流量的增加。</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②盈余的稳定性。</a:t>
            </a:r>
            <a:r>
              <a:rPr lang="zh-CN" altLang="en-US">
                <a:latin typeface="+mn-ea"/>
                <a:cs typeface="+mn-ea"/>
              </a:rPr>
              <a:t>一般来讲，公司的盈余越稳定，其股利支付水平就越高。</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③投资机会与资本成本。</a:t>
            </a:r>
            <a:r>
              <a:rPr lang="zh-CN" altLang="en-US">
                <a:latin typeface="+mn-ea"/>
                <a:cs typeface="+mn-ea"/>
              </a:rPr>
              <a:t>与发行新股相比，保留盈余不需要花费筹资费用，是一种比较经济的筹资渠道。</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④筹资能力。</a:t>
            </a:r>
            <a:r>
              <a:rPr lang="zh-CN" altLang="en-US">
                <a:latin typeface="+mn-ea"/>
                <a:cs typeface="+mn-ea"/>
              </a:rPr>
              <a:t>如果公司具有较强的筹资能力，随时能筹集到所需资金，那么它会具有较强的股利支付能力。</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⑤其他因素。</a:t>
            </a:r>
            <a:r>
              <a:rPr lang="zh-CN" altLang="en-US">
                <a:latin typeface="+mn-ea"/>
                <a:cs typeface="+mn-ea"/>
              </a:rPr>
              <a:t>由于股利的信号传递作用，公司不宜经常改变其利润分配政策，应保持一定的连续性和稳定性。</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83260"/>
            <a:ext cx="7839075" cy="4021455"/>
          </a:xfrm>
          <a:prstGeom prst="rect">
            <a:avLst/>
          </a:prstGeom>
          <a:noFill/>
        </p:spPr>
        <p:txBody>
          <a:bodyPr wrap="square" rtlCol="0" anchor="t">
            <a:noAutofit/>
          </a:bodyPr>
          <a:p>
            <a:pPr algn="just">
              <a:lnSpc>
                <a:spcPct val="120000"/>
              </a:lnSpc>
            </a:pPr>
            <a:r>
              <a:rPr lang="zh-CN" altLang="en-US" b="1">
                <a:solidFill>
                  <a:srgbClr val="00B050"/>
                </a:solidFill>
                <a:latin typeface="+mn-ea"/>
                <a:cs typeface="+mn-ea"/>
              </a:rPr>
              <a:t>（3）股东因素。</a:t>
            </a:r>
            <a:r>
              <a:rPr lang="zh-CN" altLang="en-US">
                <a:latin typeface="+mn-ea"/>
                <a:cs typeface="+mn-ea"/>
              </a:rPr>
              <a:t>股利分配方案的最终决定权在股东，股东在控制权、稳定收入等方面的考虑对公司的利润分配政策会产生重要影响。</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①控制权。</a:t>
            </a:r>
            <a:r>
              <a:rPr lang="zh-CN" altLang="en-US">
                <a:latin typeface="+mn-ea"/>
                <a:cs typeface="+mn-ea"/>
              </a:rPr>
              <a:t>现有股东往往将股利政策作为维持其控制地位的工具。企业支付较高的股利会导致留存收益的减少，当企业为有利可图的投资机会筹集所需资金时，发行新股的可能性增大，新股东的加入必然会稀释公司的控制权。所以，股东会倾向于较低的股利支付水平，以便从内部的留存收益中取得所需资金。</a:t>
            </a:r>
            <a:endParaRPr lang="zh-CN" altLang="en-US">
              <a:latin typeface="+mn-ea"/>
              <a:cs typeface="+mn-ea"/>
            </a:endParaRPr>
          </a:p>
          <a:p>
            <a:pPr indent="457200" algn="just" fontAlgn="auto">
              <a:lnSpc>
                <a:spcPct val="120000"/>
              </a:lnSpc>
            </a:pPr>
            <a:r>
              <a:rPr lang="zh-CN" altLang="en-US" b="1">
                <a:solidFill>
                  <a:srgbClr val="7030A0"/>
                </a:solidFill>
                <a:latin typeface="+mn-ea"/>
                <a:cs typeface="+mn-ea"/>
              </a:rPr>
              <a:t>②稳定的收入。</a:t>
            </a:r>
            <a:r>
              <a:rPr lang="zh-CN" altLang="en-US">
                <a:latin typeface="+mn-ea"/>
                <a:cs typeface="+mn-ea"/>
              </a:rPr>
              <a:t>如果股东以现金股利维持生活，他们往往要求企业能够支付稳定的股利，而反对过多的留存。</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87426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子任务5.3.2 股利分配理论与股利政策</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8"/>
          <p:cNvSpPr txBox="1"/>
          <p:nvPr>
            <p:custDataLst>
              <p:tags r:id="rId5"/>
            </p:custDataLst>
          </p:nvPr>
        </p:nvSpPr>
        <p:spPr>
          <a:xfrm>
            <a:off x="611505" y="1162050"/>
            <a:ext cx="214249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股利分配理论</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544320"/>
            <a:ext cx="7839075" cy="350647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（1）股利无关理论。</a:t>
            </a:r>
            <a:r>
              <a:rPr lang="zh-CN" altLang="en-US">
                <a:latin typeface="+mn-ea"/>
                <a:cs typeface="+mn-ea"/>
              </a:rPr>
              <a:t>股利无关理论认为，在一定的假设条件限制下，股利政策不会对公司的价值或股票的价格产生任何影响，投资者不关心公司股利的分配。公司市场价值的高低是由公司所选择的投资决策的获利能力和风险组合所决定的，而与公司的利润分配政策无关。</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（2）股利相关理论。</a:t>
            </a:r>
            <a:r>
              <a:rPr lang="zh-CN" altLang="en-US">
                <a:latin typeface="+mn-ea"/>
                <a:cs typeface="+mn-ea"/>
              </a:rPr>
              <a:t>与股利无关理论相反，股利相关理论认为，企业的股利政策会影响股票价格和公司价值。其主要理论有以下几种。</a:t>
            </a:r>
            <a:endParaRPr lang="zh-CN" altLang="en-US">
              <a:latin typeface="+mn-ea"/>
              <a:cs typeface="+mn-ea"/>
            </a:endParaRPr>
          </a:p>
          <a:p>
            <a:pPr algn="just">
              <a:lnSpc>
                <a:spcPct val="120000"/>
              </a:lnSpc>
            </a:pPr>
            <a:r>
              <a:rPr lang="zh-CN" altLang="en-US">
                <a:latin typeface="+mn-ea"/>
                <a:cs typeface="+mn-ea"/>
              </a:rPr>
              <a:t>　　</a:t>
            </a:r>
            <a:r>
              <a:rPr lang="zh-CN" altLang="en-US" sz="1400" b="1">
                <a:solidFill>
                  <a:srgbClr val="7030A0"/>
                </a:solidFill>
                <a:latin typeface="仿宋" panose="02010609060101010101" charset="-122"/>
                <a:ea typeface="仿宋" panose="02010609060101010101" charset="-122"/>
                <a:cs typeface="仿宋" panose="02010609060101010101" charset="-122"/>
              </a:rPr>
              <a:t>①“ 手中鸟”理论。</a:t>
            </a:r>
            <a:r>
              <a:rPr lang="zh-CN" altLang="en-US" sz="1400" b="1">
                <a:latin typeface="仿宋" panose="02010609060101010101" charset="-122"/>
                <a:ea typeface="仿宋" panose="02010609060101010101" charset="-122"/>
                <a:cs typeface="仿宋" panose="02010609060101010101" charset="-122"/>
              </a:rPr>
              <a:t>“手中鸟”理论认为，用留存收益再投资给投资者带来的收益具有较大的不确定性，并且投资的风险随着时间的推移会进一步加大。因此，厌恶风险的投资者会偏向确定的股利收益，而不愿将收益留存在公司内部去承担未来的投资风险。该理论认为公司的股利政策与公司的股票价格是密切相关的，即当公司支付较高的股利时，公司的股票价格会随之上升，公司价值将得到提升。</a:t>
            </a:r>
            <a:endParaRPr lang="zh-CN" altLang="en-US" sz="1400" b="1">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11505"/>
            <a:ext cx="7839075" cy="3506470"/>
          </a:xfrm>
          <a:prstGeom prst="rect">
            <a:avLst/>
          </a:prstGeom>
          <a:noFill/>
        </p:spPr>
        <p:txBody>
          <a:bodyPr wrap="square" rtlCol="0" anchor="t">
            <a:noAutofit/>
          </a:bodyPr>
          <a:p>
            <a:pPr algn="just">
              <a:lnSpc>
                <a:spcPct val="120000"/>
              </a:lnSpc>
            </a:pPr>
            <a:r>
              <a:rPr lang="zh-CN" altLang="en-US" sz="1400" b="1">
                <a:latin typeface="仿宋" panose="02010609060101010101" charset="-122"/>
                <a:ea typeface="仿宋" panose="02010609060101010101" charset="-122"/>
                <a:cs typeface="仿宋" panose="02010609060101010101" charset="-122"/>
              </a:rPr>
              <a:t>　　</a:t>
            </a:r>
            <a:r>
              <a:rPr lang="zh-CN" altLang="en-US" sz="1400" b="1">
                <a:solidFill>
                  <a:srgbClr val="7030A0"/>
                </a:solidFill>
                <a:latin typeface="仿宋" panose="02010609060101010101" charset="-122"/>
                <a:ea typeface="仿宋" panose="02010609060101010101" charset="-122"/>
                <a:cs typeface="仿宋" panose="02010609060101010101" charset="-122"/>
              </a:rPr>
              <a:t>②信号传递理论。</a:t>
            </a:r>
            <a:r>
              <a:rPr lang="zh-CN" altLang="en-US" sz="1400" b="1">
                <a:latin typeface="仿宋" panose="02010609060101010101" charset="-122"/>
                <a:ea typeface="仿宋" panose="02010609060101010101" charset="-122"/>
                <a:cs typeface="仿宋" panose="02010609060101010101" charset="-122"/>
              </a:rPr>
              <a:t>信号传递理论认为，在信息不对称的情况下，公司可以通过股利政策向市场传递有关公司未来获利能力的信息，从而影响公司的股价。一般来讲，预期未来获利能力强的公司，往往愿意通过相对较高的股利支付水平把自己同预期获利能力差的公司区别开来，以吸引更多的投资者。</a:t>
            </a:r>
            <a:endParaRPr lang="zh-CN" altLang="en-US" sz="1400" b="1">
              <a:latin typeface="仿宋" panose="02010609060101010101" charset="-122"/>
              <a:ea typeface="仿宋" panose="02010609060101010101" charset="-122"/>
              <a:cs typeface="仿宋" panose="02010609060101010101" charset="-122"/>
            </a:endParaRPr>
          </a:p>
          <a:p>
            <a:pPr algn="just">
              <a:lnSpc>
                <a:spcPct val="120000"/>
              </a:lnSpc>
            </a:pPr>
            <a:r>
              <a:rPr lang="zh-CN" altLang="en-US" sz="1400" b="1">
                <a:latin typeface="仿宋" panose="02010609060101010101" charset="-122"/>
                <a:ea typeface="仿宋" panose="02010609060101010101" charset="-122"/>
                <a:cs typeface="仿宋" panose="02010609060101010101" charset="-122"/>
              </a:rPr>
              <a:t>　　</a:t>
            </a:r>
            <a:r>
              <a:rPr lang="zh-CN" altLang="en-US" sz="1400" b="1">
                <a:solidFill>
                  <a:srgbClr val="7030A0"/>
                </a:solidFill>
                <a:latin typeface="仿宋" panose="02010609060101010101" charset="-122"/>
                <a:ea typeface="仿宋" panose="02010609060101010101" charset="-122"/>
                <a:cs typeface="仿宋" panose="02010609060101010101" charset="-122"/>
              </a:rPr>
              <a:t>③所得税差异理论</a:t>
            </a:r>
            <a:r>
              <a:rPr lang="zh-CN" altLang="en-US" sz="1400" b="1">
                <a:latin typeface="仿宋" panose="02010609060101010101" charset="-122"/>
                <a:ea typeface="仿宋" panose="02010609060101010101" charset="-122"/>
                <a:cs typeface="仿宋" panose="02010609060101010101" charset="-122"/>
              </a:rPr>
              <a:t>。所得税差异理论认为，由于普遍存在的税率及纳税时间的差异，资本利得收益比股利收益更有助于实现收益最大化目标，公司应当采用低股利政策。</a:t>
            </a:r>
            <a:endParaRPr lang="zh-CN" altLang="en-US" sz="1400" b="1">
              <a:latin typeface="仿宋" panose="02010609060101010101" charset="-122"/>
              <a:ea typeface="仿宋" panose="02010609060101010101" charset="-122"/>
              <a:cs typeface="仿宋" panose="02010609060101010101" charset="-122"/>
            </a:endParaRPr>
          </a:p>
          <a:p>
            <a:pPr algn="just">
              <a:lnSpc>
                <a:spcPct val="120000"/>
              </a:lnSpc>
            </a:pPr>
            <a:r>
              <a:rPr lang="zh-CN" altLang="en-US" sz="1400" b="1">
                <a:latin typeface="仿宋" panose="02010609060101010101" charset="-122"/>
                <a:ea typeface="仿宋" panose="02010609060101010101" charset="-122"/>
                <a:cs typeface="仿宋" panose="02010609060101010101" charset="-122"/>
              </a:rPr>
              <a:t>　　</a:t>
            </a:r>
            <a:r>
              <a:rPr lang="zh-CN" altLang="en-US" sz="1400" b="1">
                <a:solidFill>
                  <a:srgbClr val="7030A0"/>
                </a:solidFill>
                <a:latin typeface="仿宋" panose="02010609060101010101" charset="-122"/>
                <a:ea typeface="仿宋" panose="02010609060101010101" charset="-122"/>
                <a:cs typeface="仿宋" panose="02010609060101010101" charset="-122"/>
              </a:rPr>
              <a:t>④代理理论。</a:t>
            </a:r>
            <a:r>
              <a:rPr lang="zh-CN" altLang="en-US" sz="1400" b="1">
                <a:latin typeface="仿宋" panose="02010609060101010101" charset="-122"/>
                <a:ea typeface="仿宋" panose="02010609060101010101" charset="-122"/>
                <a:cs typeface="仿宋" panose="02010609060101010101" charset="-122"/>
              </a:rPr>
              <a:t>代理理论认为，股利政策有助于减缓管理者与股东之间的代理冲突，即股利政策是协调股东与管理者之间代理关系的一种约束机制。该理论认为，股利的支付能够有效地降低代理成本。</a:t>
            </a:r>
            <a:endParaRPr lang="zh-CN" altLang="en-US" sz="1400" b="1">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custDataLst>
              <p:tags r:id="rId4"/>
            </p:custDataLst>
          </p:nvPr>
        </p:nvSpPr>
        <p:spPr>
          <a:xfrm>
            <a:off x="761365" y="2356485"/>
            <a:ext cx="214249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股利政策的选择</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970280"/>
            <a:ext cx="7839075" cy="146748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股利政策是指在法律允许的范围内，企业是否发放股利、发放多少股利及何时发放股利的方针及对策。股利政策的最终目标是使公司价值最大化。股利政策关系到公司在市场上、在投资者中间的形象，成功的股利政策有利于提高公司的市场价值。</a:t>
            </a:r>
            <a:endParaRPr lang="zh-CN" altLang="en-US">
              <a:latin typeface="+mn-ea"/>
              <a:cs typeface="+mn-ea"/>
            </a:endParaRPr>
          </a:p>
        </p:txBody>
      </p:sp>
      <p:sp>
        <p:nvSpPr>
          <p:cNvPr id="2" name="文本框 1"/>
          <p:cNvSpPr txBox="1"/>
          <p:nvPr>
            <p:custDataLst>
              <p:tags r:id="rId6"/>
            </p:custDataLst>
          </p:nvPr>
        </p:nvSpPr>
        <p:spPr>
          <a:xfrm>
            <a:off x="738505" y="643255"/>
            <a:ext cx="214249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股利政策</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custDataLst>
              <p:tags r:id="rId7"/>
            </p:custDataLst>
          </p:nvPr>
        </p:nvSpPr>
        <p:spPr>
          <a:xfrm>
            <a:off x="683260" y="2747645"/>
            <a:ext cx="7839075" cy="146748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（1）剩余股利政策。</a:t>
            </a:r>
            <a:r>
              <a:rPr lang="zh-CN" altLang="en-US">
                <a:latin typeface="+mn-ea"/>
                <a:cs typeface="+mn-ea"/>
              </a:rPr>
              <a:t>剩余股利政策是指公司在有良好的投资机会时，根据目标资本结构，测算出投资所需的权益资本额，先从盈余中留用，然后将剩余的盈余作为股利来分配，即净利润首先满足公司的权益资金需求。</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11505"/>
            <a:ext cx="7839075" cy="473075"/>
          </a:xfrm>
          <a:prstGeom prst="rect">
            <a:avLst/>
          </a:prstGeom>
          <a:noFill/>
        </p:spPr>
        <p:txBody>
          <a:bodyPr wrap="square" rtlCol="0" anchor="t">
            <a:noAutofit/>
          </a:bodyPr>
          <a:p>
            <a:pPr algn="just">
              <a:lnSpc>
                <a:spcPct val="120000"/>
              </a:lnSpc>
            </a:pPr>
            <a:r>
              <a:rPr lang="zh-CN" altLang="en-US" b="1">
                <a:solidFill>
                  <a:schemeClr val="accent6">
                    <a:lumMod val="75000"/>
                  </a:schemeClr>
                </a:solidFill>
                <a:latin typeface="+mn-ea"/>
                <a:cs typeface="+mn-ea"/>
              </a:rPr>
              <a:t>采用剩余股利政策时，公司要遵循如下4个步骤。</a:t>
            </a:r>
            <a:endParaRPr lang="zh-CN" altLang="en-US" b="1">
              <a:solidFill>
                <a:schemeClr val="accent6">
                  <a:lumMod val="75000"/>
                </a:schemeClr>
              </a:solidFill>
              <a:latin typeface="+mn-ea"/>
              <a:cs typeface="+mn-ea"/>
            </a:endParaRPr>
          </a:p>
        </p:txBody>
      </p:sp>
      <p:sp>
        <p:nvSpPr>
          <p:cNvPr id="2" name="文本框 1"/>
          <p:cNvSpPr txBox="1"/>
          <p:nvPr/>
        </p:nvSpPr>
        <p:spPr>
          <a:xfrm>
            <a:off x="611505" y="1084580"/>
            <a:ext cx="7839075" cy="1565910"/>
          </a:xfrm>
          <a:prstGeom prst="rect">
            <a:avLst/>
          </a:prstGeom>
          <a:noFill/>
        </p:spPr>
        <p:txBody>
          <a:bodyPr wrap="square" rtlCol="0" anchor="t">
            <a:spAutoFit/>
          </a:bodyPr>
          <a:p>
            <a:pPr indent="457200" fontAlgn="auto">
              <a:lnSpc>
                <a:spcPct val="120000"/>
              </a:lnSpc>
            </a:pPr>
            <a:r>
              <a:rPr lang="zh-CN" altLang="en-US" sz="1600" b="1">
                <a:solidFill>
                  <a:srgbClr val="7030A0"/>
                </a:solidFill>
                <a:latin typeface="仿宋" panose="02010609060101010101" charset="-122"/>
                <a:ea typeface="仿宋" panose="02010609060101010101" charset="-122"/>
              </a:rPr>
              <a:t>①</a:t>
            </a:r>
            <a:r>
              <a:rPr lang="zh-CN" altLang="en-US" sz="1600" b="1">
                <a:latin typeface="仿宋" panose="02010609060101010101" charset="-122"/>
                <a:ea typeface="仿宋" panose="02010609060101010101" charset="-122"/>
              </a:rPr>
              <a:t>设定目标资本结构，在此资本结构下，公司的加权平均资本成本将达最低水平。</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②</a:t>
            </a:r>
            <a:r>
              <a:rPr lang="zh-CN" altLang="en-US" sz="1600" b="1">
                <a:latin typeface="仿宋" panose="02010609060101010101" charset="-122"/>
                <a:ea typeface="仿宋" panose="02010609060101010101" charset="-122"/>
              </a:rPr>
              <a:t>确定公司的最佳资本预算，并根据公司的目标资本结构预计资金需求中所需增加的权益资本数额。</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③</a:t>
            </a:r>
            <a:r>
              <a:rPr lang="zh-CN" altLang="en-US" sz="1600" b="1">
                <a:latin typeface="仿宋" panose="02010609060101010101" charset="-122"/>
                <a:ea typeface="仿宋" panose="02010609060101010101" charset="-122"/>
              </a:rPr>
              <a:t>最大限度地使用留存收益来满足资金需求中所需增加的权益资本数额。</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④</a:t>
            </a:r>
            <a:r>
              <a:rPr lang="zh-CN" altLang="en-US" sz="1600" b="1">
                <a:latin typeface="仿宋" panose="02010609060101010101" charset="-122"/>
                <a:ea typeface="仿宋" panose="02010609060101010101" charset="-122"/>
              </a:rPr>
              <a:t>留存收益在满足公司权益资本增加需求后，若还有剩余，再用来发放股利。</a:t>
            </a:r>
            <a:endParaRPr lang="zh-CN" altLang="en-US" sz="1600" b="1">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3744595"/>
          </a:xfrm>
          <a:prstGeom prst="rect">
            <a:avLst/>
          </a:prstGeom>
          <a:noFill/>
        </p:spPr>
        <p:txBody>
          <a:bodyPr wrap="square" rtlCol="0">
            <a:spAutoFit/>
          </a:bodyPr>
          <a:p>
            <a:pPr>
              <a:lnSpc>
                <a:spcPct val="120000"/>
              </a:lnSpc>
            </a:pP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【情景5-25】</a:t>
            </a:r>
            <a:r>
              <a:rPr lang="zh-CN" altLang="en-US">
                <a:latin typeface="楷体" panose="02010609060101010101" charset="-122"/>
                <a:ea typeface="楷体" panose="02010609060101010101" charset="-122"/>
                <a:cs typeface="楷体" panose="02010609060101010101" charset="-122"/>
              </a:rPr>
              <a:t>某公司2022 年税后净利润为 8 000 000 元，2021 年投资计划需要资金10 000 000 元，该公司的目标资本结构为权益资本占65%，债务资本占35%。按照目标资本结构的要求，该公司投资方案所需的权益资本数额为多少？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10 000 000×65%=6 500 000（元）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公司当年全部可用于分派的盈利为8 000 000 元，除了满足上述投资方案所需的权益资本数额外，还有剩余可用于发放的股利。2019 年，公司可以发放的股利额为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8 000 000－6 500 000=1 500 000（元）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假设该公司当年流通在外的普通股为10 000 000 股，那么每股股利为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1 500 000÷10 000 000=0.15（元每股）</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11505"/>
            <a:ext cx="7839075" cy="332168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剩余股利政策的优点：留存收益优先满足再投资的需要权益资金，有助于降低再投资的资金成本，保持最佳的资本结构，实现企业价值的长期最大化。</a:t>
            </a:r>
            <a:endParaRPr lang="zh-CN" altLang="en-US">
              <a:latin typeface="+mn-ea"/>
              <a:cs typeface="+mn-ea"/>
            </a:endParaRPr>
          </a:p>
          <a:p>
            <a:pPr algn="just">
              <a:lnSpc>
                <a:spcPct val="120000"/>
              </a:lnSpc>
            </a:pPr>
            <a:r>
              <a:rPr lang="zh-CN" altLang="en-US">
                <a:latin typeface="+mn-ea"/>
                <a:cs typeface="+mn-ea"/>
              </a:rPr>
              <a:t>　　剩余股利政策的缺点：若完全遵照执行剩余股利政策，股利发放额就会每年随着投资机会和盈利水平的波动而波动。在盈利水平不变的前提下，股利发放额与投资机会的多寡</a:t>
            </a:r>
            <a:endParaRPr lang="zh-CN" altLang="en-US">
              <a:latin typeface="+mn-ea"/>
              <a:cs typeface="+mn-ea"/>
            </a:endParaRPr>
          </a:p>
          <a:p>
            <a:pPr algn="just">
              <a:lnSpc>
                <a:spcPct val="120000"/>
              </a:lnSpc>
            </a:pPr>
            <a:r>
              <a:rPr lang="zh-CN" altLang="en-US">
                <a:latin typeface="+mn-ea"/>
                <a:cs typeface="+mn-ea"/>
              </a:rPr>
              <a:t>　　呈反方向变动；而在投资机会维持不变的情况下，股利发放额将与公司盈利呈同方向波动。剩余股利政策不利于投资者安排收入与支出，也不利于公司树立良好的形象，一般适用于公司初创阶段。</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83260" y="594995"/>
            <a:ext cx="7839075" cy="170243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（2）固定或稳定增长的股利政策。</a:t>
            </a:r>
            <a:r>
              <a:rPr lang="zh-CN" altLang="en-US">
                <a:latin typeface="+mn-ea"/>
                <a:cs typeface="+mn-ea"/>
              </a:rPr>
              <a:t>固定或稳定增长的股利政策是指公司将每年派发的股利额固定在某一特定水平，或是在此基础上维持某一固定比率逐年稳定增长。公司只有在确信未来盈余不会发生逆转时才会宣布实施固定或稳定增长的股利政策。在这一政策下，应首先确定股利分配额，而且该分配额一般不随资金需求的波动而波动。</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4267835"/>
            <a:chOff x="963" y="1830"/>
            <a:chExt cx="12345" cy="6721"/>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成本性态及混合成本的分解</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6206"/>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（1）成本性态。</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成本性态又称为成本习性，是指成本的变动与业务量（产量或销售量）之间的依存关系。成本性态分析就是对成本与业务量之间的依存关系进行分析，从而在数量上具体掌握成本与业务量之间的规律性关系，以便为企业正确地进行最优管理决策和改善经营管理提供有价值的资料。按照成本性态，可以把成本分为固定成本、变动成本和混合成本。</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　①固定成本。</a:t>
              </a:r>
              <a:endParaRPr lang="zh-CN" altLang="en-US" b="1">
                <a:solidFill>
                  <a:srgbClr val="7030A0"/>
                </a:solidFill>
                <a:latin typeface="+mn-ea"/>
                <a:cs typeface="+mn-ea"/>
              </a:endParaRPr>
            </a:p>
            <a:p>
              <a:pPr marL="285750" indent="-285750" algn="just">
                <a:lnSpc>
                  <a:spcPct val="120000"/>
                </a:lnSpc>
                <a:buFont typeface="Wingdings" panose="05000000000000000000" charset="0"/>
                <a:buChar char="l"/>
              </a:pPr>
              <a:r>
                <a:rPr lang="zh-CN" altLang="en-US">
                  <a:solidFill>
                    <a:schemeClr val="tx1"/>
                  </a:solidFill>
                  <a:latin typeface="+mn-ea"/>
                  <a:cs typeface="+mn-ea"/>
                </a:rPr>
                <a:t>固定成本的概念。固定成本是指在一定时期及一定产量范围内，其总额不直接受业务量变动的影响而保持固定不变的成本。</a:t>
              </a:r>
              <a:endParaRPr lang="zh-CN" altLang="en-US">
                <a:solidFill>
                  <a:schemeClr val="tx1"/>
                </a:solidFill>
                <a:latin typeface="+mn-ea"/>
                <a:cs typeface="+mn-ea"/>
              </a:endParaRPr>
            </a:p>
            <a:p>
              <a:pPr marL="285750" indent="-285750" algn="just">
                <a:lnSpc>
                  <a:spcPct val="120000"/>
                </a:lnSpc>
                <a:buFont typeface="Wingdings" panose="05000000000000000000" charset="0"/>
                <a:buChar char="l"/>
              </a:pPr>
              <a:r>
                <a:rPr lang="zh-CN" altLang="en-US">
                  <a:solidFill>
                    <a:schemeClr val="tx1"/>
                  </a:solidFill>
                  <a:latin typeface="+mn-ea"/>
                  <a:cs typeface="+mn-ea"/>
                </a:rPr>
                <a:t>固定成本的基本特征。在一定时期及一定产量范围内，固定成本总额不因业务量的变动而变动，如图 5-1 所示；但单位固定成本（单位业务量负担的固定成本）会与业务量的增减呈反向变动，如图 5-2 所示。</a:t>
              </a:r>
              <a:endParaRPr lang="zh-CN" altLang="en-US">
                <a:solidFill>
                  <a:schemeClr val="tx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11505"/>
            <a:ext cx="7839075" cy="473075"/>
          </a:xfrm>
          <a:prstGeom prst="rect">
            <a:avLst/>
          </a:prstGeom>
          <a:noFill/>
        </p:spPr>
        <p:txBody>
          <a:bodyPr wrap="square" rtlCol="0" anchor="t">
            <a:noAutofit/>
          </a:bodyPr>
          <a:p>
            <a:pPr algn="just">
              <a:lnSpc>
                <a:spcPct val="120000"/>
              </a:lnSpc>
            </a:pPr>
            <a:r>
              <a:rPr lang="zh-CN" altLang="en-US" b="1">
                <a:solidFill>
                  <a:schemeClr val="accent6">
                    <a:lumMod val="75000"/>
                  </a:schemeClr>
                </a:solidFill>
                <a:latin typeface="+mn-ea"/>
                <a:cs typeface="+mn-ea"/>
              </a:rPr>
              <a:t>固定或稳定增长股利政策的优点有以下几个。</a:t>
            </a:r>
            <a:endParaRPr lang="zh-CN" altLang="en-US" b="1">
              <a:solidFill>
                <a:schemeClr val="accent6">
                  <a:lumMod val="75000"/>
                </a:schemeClr>
              </a:solidFill>
              <a:latin typeface="+mn-ea"/>
              <a:cs typeface="+mn-ea"/>
            </a:endParaRPr>
          </a:p>
        </p:txBody>
      </p:sp>
      <p:sp>
        <p:nvSpPr>
          <p:cNvPr id="2" name="文本框 1"/>
          <p:cNvSpPr txBox="1"/>
          <p:nvPr/>
        </p:nvSpPr>
        <p:spPr>
          <a:xfrm>
            <a:off x="611505" y="1084580"/>
            <a:ext cx="7839075" cy="2451100"/>
          </a:xfrm>
          <a:prstGeom prst="rect">
            <a:avLst/>
          </a:prstGeom>
          <a:noFill/>
        </p:spPr>
        <p:txBody>
          <a:bodyPr wrap="square" rtlCol="0" anchor="t">
            <a:spAutoFit/>
          </a:bodyPr>
          <a:p>
            <a:pPr indent="457200" fontAlgn="auto">
              <a:lnSpc>
                <a:spcPct val="120000"/>
              </a:lnSpc>
            </a:pPr>
            <a:r>
              <a:rPr lang="zh-CN" altLang="en-US" sz="1600" b="1">
                <a:solidFill>
                  <a:srgbClr val="7030A0"/>
                </a:solidFill>
                <a:latin typeface="仿宋" panose="02010609060101010101" charset="-122"/>
                <a:ea typeface="仿宋" panose="02010609060101010101" charset="-122"/>
              </a:rPr>
              <a:t>①</a:t>
            </a:r>
            <a:r>
              <a:rPr lang="zh-CN" altLang="en-US" sz="1600" b="1">
                <a:latin typeface="仿宋" panose="02010609060101010101" charset="-122"/>
                <a:ea typeface="仿宋" panose="02010609060101010101" charset="-122"/>
              </a:rPr>
              <a:t>稳定的股利向市场传递着公司正常发展的信息，有利于树立公司的良好形象，增强投资者对公司的信心，稳定股票的价格。</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②</a:t>
            </a:r>
            <a:r>
              <a:rPr lang="zh-CN" altLang="en-US" sz="1600" b="1">
                <a:latin typeface="仿宋" panose="02010609060101010101" charset="-122"/>
                <a:ea typeface="仿宋" panose="02010609060101010101" charset="-122"/>
              </a:rPr>
              <a:t>稳定的股利额有助于投资者安排股利收入和支出，有利于吸引那些打算进行长期投资并对股利有很高依赖性的股东。</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③</a:t>
            </a:r>
            <a:r>
              <a:rPr lang="zh-CN" altLang="en-US" sz="1600" b="1">
                <a:latin typeface="仿宋" panose="02010609060101010101" charset="-122"/>
                <a:ea typeface="仿宋" panose="02010609060101010101" charset="-122"/>
              </a:rPr>
              <a:t>固定或稳定增长的股利政策可能会不符合剩余股利理论，但考虑到股票市场会受多种因素影响（包括股东的心理状态和其他要求），为了将股利或股利增长率维持在稳定的水平上，即使推迟某些投资方案或暂时偏离目标资本结构，也可能比降低股利或股利增长率更为有利。</a:t>
            </a:r>
            <a:endParaRPr lang="zh-CN" altLang="en-US" sz="1600" b="1">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11505"/>
            <a:ext cx="7839075" cy="473075"/>
          </a:xfrm>
          <a:prstGeom prst="rect">
            <a:avLst/>
          </a:prstGeom>
          <a:noFill/>
        </p:spPr>
        <p:txBody>
          <a:bodyPr wrap="square" rtlCol="0" anchor="t">
            <a:noAutofit/>
          </a:bodyPr>
          <a:p>
            <a:pPr algn="just">
              <a:lnSpc>
                <a:spcPct val="120000"/>
              </a:lnSpc>
            </a:pPr>
            <a:r>
              <a:rPr lang="zh-CN" altLang="en-US" b="1">
                <a:solidFill>
                  <a:schemeClr val="accent6">
                    <a:lumMod val="75000"/>
                  </a:schemeClr>
                </a:solidFill>
                <a:latin typeface="+mn-ea"/>
                <a:cs typeface="+mn-ea"/>
              </a:rPr>
              <a:t>固定或稳定增长股利政策的缺点有以下几个。</a:t>
            </a:r>
            <a:endParaRPr lang="zh-CN" altLang="en-US" b="1">
              <a:solidFill>
                <a:schemeClr val="accent6">
                  <a:lumMod val="75000"/>
                </a:schemeClr>
              </a:solidFill>
              <a:latin typeface="+mn-ea"/>
              <a:cs typeface="+mn-ea"/>
            </a:endParaRPr>
          </a:p>
        </p:txBody>
      </p:sp>
      <p:sp>
        <p:nvSpPr>
          <p:cNvPr id="2" name="文本框 1"/>
          <p:cNvSpPr txBox="1"/>
          <p:nvPr/>
        </p:nvSpPr>
        <p:spPr>
          <a:xfrm>
            <a:off x="611505" y="1084580"/>
            <a:ext cx="7839075" cy="2451100"/>
          </a:xfrm>
          <a:prstGeom prst="rect">
            <a:avLst/>
          </a:prstGeom>
          <a:noFill/>
        </p:spPr>
        <p:txBody>
          <a:bodyPr wrap="square" rtlCol="0" anchor="t">
            <a:spAutoFit/>
          </a:bodyPr>
          <a:p>
            <a:pPr indent="457200" fontAlgn="auto">
              <a:lnSpc>
                <a:spcPct val="120000"/>
              </a:lnSpc>
            </a:pPr>
            <a:r>
              <a:rPr lang="zh-CN" altLang="en-US" sz="1600" b="1">
                <a:solidFill>
                  <a:srgbClr val="7030A0"/>
                </a:solidFill>
                <a:latin typeface="仿宋" panose="02010609060101010101" charset="-122"/>
                <a:ea typeface="仿宋" panose="02010609060101010101" charset="-122"/>
              </a:rPr>
              <a:t>①</a:t>
            </a:r>
            <a:r>
              <a:rPr lang="zh-CN" altLang="en-US" sz="1600" b="1">
                <a:latin typeface="仿宋" panose="02010609060101010101" charset="-122"/>
                <a:ea typeface="仿宋" panose="02010609060101010101" charset="-122"/>
              </a:rPr>
              <a:t>股利的支付与企业的盈利相脱节，即不论公司盈利多少，均要支付固定的或按固定比率增长的股利，这可能会导致企业资金紧缺，财务状况恶化。</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②</a:t>
            </a:r>
            <a:r>
              <a:rPr lang="zh-CN" altLang="en-US" sz="1600" b="1">
                <a:latin typeface="仿宋" panose="02010609060101010101" charset="-122"/>
                <a:ea typeface="仿宋" panose="02010609060101010101" charset="-122"/>
              </a:rPr>
              <a:t>在企业无利可分的情况下，若依然实施固定或稳定增长的股利政策，将违反《公司法》。</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latin typeface="仿宋" panose="02010609060101010101" charset="-122"/>
                <a:ea typeface="仿宋" panose="02010609060101010101" charset="-122"/>
              </a:rPr>
              <a:t>因此，采用固定成稳定增长的股利政策，要求公司对未来的盈利和支付能力能作出准确的判断。一般来说，公司确定的固定股利额不宜太高，以免陷入无力支付的被动局面。固定或稳定增长的股利政策通常适用于经营比较稳定或正处于成长期的企业，但很难被长期采用。</a:t>
            </a:r>
            <a:endParaRPr lang="zh-CN" altLang="en-US" sz="1600" b="1">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83260" y="594995"/>
            <a:ext cx="7839075" cy="170243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（3）固定股利支付率政策。</a:t>
            </a:r>
            <a:r>
              <a:rPr lang="zh-CN" altLang="en-US">
                <a:latin typeface="+mn-ea"/>
                <a:cs typeface="+mn-ea"/>
              </a:rPr>
              <a:t>固定股利支付率政策是指公司将每年净利润的某一固定百分比作为股利分派给股东。这一百分比通常称为股利支付率，股利支付率一经确定，一般不得随意变更。在这一股利政策下，只要公司的税后利润一经计算确定，所派发的股利也就相应确定了。固定股利支付率越高，公司留存的净利润就越少。</a:t>
            </a:r>
            <a:endParaRPr lang="zh-CN" altLang="en-US">
              <a:latin typeface="+mn-ea"/>
              <a:cs typeface="+mn-ea"/>
            </a:endParaRPr>
          </a:p>
        </p:txBody>
      </p:sp>
      <p:sp>
        <p:nvSpPr>
          <p:cNvPr id="2" name="文本框 1"/>
          <p:cNvSpPr txBox="1"/>
          <p:nvPr/>
        </p:nvSpPr>
        <p:spPr>
          <a:xfrm>
            <a:off x="683260" y="2376170"/>
            <a:ext cx="7839075" cy="1898015"/>
          </a:xfrm>
          <a:prstGeom prst="rect">
            <a:avLst/>
          </a:prstGeom>
          <a:noFill/>
        </p:spPr>
        <p:txBody>
          <a:bodyPr wrap="square" rtlCol="0" anchor="t">
            <a:spAutoFit/>
          </a:bodyPr>
          <a:p>
            <a:pPr indent="457200" fontAlgn="auto">
              <a:lnSpc>
                <a:spcPct val="120000"/>
              </a:lnSpc>
            </a:pPr>
            <a:r>
              <a:rPr lang="zh-CN" altLang="en-US" b="1">
                <a:solidFill>
                  <a:schemeClr val="accent6">
                    <a:lumMod val="75000"/>
                  </a:schemeClr>
                </a:solidFill>
                <a:latin typeface="+mn-ea"/>
              </a:rPr>
              <a:t>固定股利支付率政策的优点有以下几个。</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latin typeface="仿宋" panose="02010609060101010101" charset="-122"/>
                <a:ea typeface="仿宋" panose="02010609060101010101" charset="-122"/>
              </a:rPr>
              <a:t>①采用固定股利支付率政策，股利与公司盈余紧密配合，体现了“多盈多分、少盈少分、无盈不分”的股利分配原则。</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latin typeface="仿宋" panose="02010609060101010101" charset="-122"/>
                <a:ea typeface="仿宋" panose="02010609060101010101" charset="-122"/>
              </a:rPr>
              <a:t>②由于公司的获利能力在年度间是经常变动的，因此每年的股利也应当随着公司收益的变动而变动。采用固定股利支付率政策，公司每年按固定的比例从税后利润中支付现金股利，从企业支付能力的角度看，这是一种稳定的股利政策。</a:t>
            </a:r>
            <a:endParaRPr lang="zh-CN" altLang="en-US" sz="1600" b="1">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11505"/>
            <a:ext cx="7839075" cy="473075"/>
          </a:xfrm>
          <a:prstGeom prst="rect">
            <a:avLst/>
          </a:prstGeom>
          <a:noFill/>
        </p:spPr>
        <p:txBody>
          <a:bodyPr wrap="square" rtlCol="0" anchor="t">
            <a:noAutofit/>
          </a:bodyPr>
          <a:p>
            <a:pPr algn="just">
              <a:lnSpc>
                <a:spcPct val="120000"/>
              </a:lnSpc>
            </a:pPr>
            <a:r>
              <a:rPr lang="zh-CN" altLang="en-US" b="1">
                <a:solidFill>
                  <a:schemeClr val="accent6">
                    <a:lumMod val="75000"/>
                  </a:schemeClr>
                </a:solidFill>
                <a:latin typeface="+mn-ea"/>
                <a:cs typeface="+mn-ea"/>
              </a:rPr>
              <a:t>固定股利支付率政策的缺点有以下几个。</a:t>
            </a:r>
            <a:endParaRPr lang="zh-CN" altLang="en-US" b="1">
              <a:solidFill>
                <a:schemeClr val="accent6">
                  <a:lumMod val="75000"/>
                </a:schemeClr>
              </a:solidFill>
              <a:latin typeface="+mn-ea"/>
              <a:cs typeface="+mn-ea"/>
            </a:endParaRPr>
          </a:p>
        </p:txBody>
      </p:sp>
      <p:sp>
        <p:nvSpPr>
          <p:cNvPr id="2" name="文本框 1"/>
          <p:cNvSpPr txBox="1"/>
          <p:nvPr/>
        </p:nvSpPr>
        <p:spPr>
          <a:xfrm>
            <a:off x="611505" y="1084580"/>
            <a:ext cx="7839075" cy="1861185"/>
          </a:xfrm>
          <a:prstGeom prst="rect">
            <a:avLst/>
          </a:prstGeom>
          <a:noFill/>
        </p:spPr>
        <p:txBody>
          <a:bodyPr wrap="square" rtlCol="0" anchor="t">
            <a:spAutoFit/>
          </a:bodyPr>
          <a:p>
            <a:pPr indent="457200" fontAlgn="auto">
              <a:lnSpc>
                <a:spcPct val="120000"/>
              </a:lnSpc>
            </a:pPr>
            <a:r>
              <a:rPr lang="zh-CN" altLang="en-US" sz="1600" b="1">
                <a:solidFill>
                  <a:srgbClr val="7030A0"/>
                </a:solidFill>
                <a:latin typeface="仿宋" panose="02010609060101010101" charset="-122"/>
                <a:ea typeface="仿宋" panose="02010609060101010101" charset="-122"/>
              </a:rPr>
              <a:t>①</a:t>
            </a:r>
            <a:r>
              <a:rPr lang="zh-CN" altLang="en-US" sz="1600" b="1">
                <a:latin typeface="仿宋" panose="02010609060101010101" charset="-122"/>
                <a:ea typeface="仿宋" panose="02010609060101010101" charset="-122"/>
              </a:rPr>
              <a:t>大多数公司每年的收益很难保持稳定不变，导致年度间的股利额波动较大，由于股利的信号传递作用，波动的股利很容易给投资者带来经营状况不稳定、投资风险较大的不良印象，成为影响股价的不利因素。</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②</a:t>
            </a:r>
            <a:r>
              <a:rPr lang="zh-CN" altLang="en-US" sz="1600" b="1">
                <a:latin typeface="仿宋" panose="02010609060101010101" charset="-122"/>
                <a:ea typeface="仿宋" panose="02010609060101010101" charset="-122"/>
              </a:rPr>
              <a:t>容易使公司面临较大的财务压力。这是因为公司实现的盈利多，并不能代表公司有足够的现金流用来支付较多的股利额。</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③</a:t>
            </a:r>
            <a:r>
              <a:rPr lang="zh-CN" altLang="en-US" sz="1600" b="1">
                <a:latin typeface="仿宋" panose="02010609060101010101" charset="-122"/>
                <a:ea typeface="仿宋" panose="02010609060101010101" charset="-122"/>
              </a:rPr>
              <a:t>合适的固定股利支付率的确定难度比较大。</a:t>
            </a:r>
            <a:endParaRPr lang="zh-CN" altLang="en-US" sz="1600" b="1">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3744595"/>
          </a:xfrm>
          <a:prstGeom prst="rect">
            <a:avLst/>
          </a:prstGeom>
          <a:noFill/>
        </p:spPr>
        <p:txBody>
          <a:bodyPr wrap="square" rtlCol="0">
            <a:spAutoFit/>
          </a:bodyPr>
          <a:p>
            <a:pPr>
              <a:lnSpc>
                <a:spcPct val="120000"/>
              </a:lnSpc>
            </a:pP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【情景5-26】</a:t>
            </a:r>
            <a:r>
              <a:rPr lang="zh-CN" altLang="en-US">
                <a:latin typeface="楷体" panose="02010609060101010101" charset="-122"/>
                <a:ea typeface="楷体" panose="02010609060101010101" charset="-122"/>
                <a:cs typeface="楷体" panose="02010609060101010101" charset="-122"/>
              </a:rPr>
              <a:t>某公司长期以来用固定股利支付率政策进行股利分配，确</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定的股利支付率为28%，2019 年税后净利润为12 000 000 元，如果仍然继</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续执行固定股利支付率政策，该公司2019 年度将要支付的股利为多少？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12 000 000×28%=3 360 000（元）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但该公司2023 年度有较大的投资需求，因此准备在2022 年度采用剩余股利政策。如果该公司2023 年度的投资预算为18 000 000 元，目标资本结构为权益资本占60%。按照目标资本结构的要求，该公司投资方案所需的权益资本额为多少？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18 000 000×60%=10 800 000（元）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该公司2019 年度可以发放的股利为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12 000 000－10 800 000=1 200 000（元）</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文本框 3"/>
          <p:cNvSpPr txBox="1"/>
          <p:nvPr>
            <p:custDataLst>
              <p:tags r:id="rId4"/>
            </p:custDataLst>
          </p:nvPr>
        </p:nvSpPr>
        <p:spPr>
          <a:xfrm>
            <a:off x="683260" y="594995"/>
            <a:ext cx="7839075" cy="406844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4）低正常股利加额外股利政策。低正常股利加额外股利政策是指公司事先设定一个比较低的正常股利额，每年除了按正常股利额向股东发放股利外，还在公司盈余较多、资金较为充裕的年份向股东发放额外股利。但是，额外股利并不固定化，不意味着公司永久地提高了股利支付额，每股股利用公式表示为</a:t>
            </a:r>
            <a:endParaRPr lang="zh-CN" altLang="en-US">
              <a:latin typeface="+mn-ea"/>
              <a:cs typeface="+mn-ea"/>
            </a:endParaRPr>
          </a:p>
          <a:p>
            <a:pPr algn="ctr">
              <a:lnSpc>
                <a:spcPct val="120000"/>
              </a:lnSpc>
            </a:pPr>
            <a:r>
              <a:rPr lang="zh-CN" altLang="en-US" i="1">
                <a:latin typeface="+mn-ea"/>
                <a:cs typeface="+mn-ea"/>
              </a:rPr>
              <a:t>y=a</a:t>
            </a:r>
            <a:r>
              <a:rPr lang="zh-CN" altLang="en-US">
                <a:latin typeface="+mn-ea"/>
                <a:cs typeface="+mn-ea"/>
              </a:rPr>
              <a:t>＋</a:t>
            </a:r>
            <a:r>
              <a:rPr lang="zh-CN" altLang="en-US" i="1">
                <a:latin typeface="+mn-ea"/>
                <a:cs typeface="+mn-ea"/>
              </a:rPr>
              <a:t>bx</a:t>
            </a:r>
            <a:endParaRPr lang="zh-CN" altLang="en-US" i="1">
              <a:latin typeface="+mn-ea"/>
              <a:cs typeface="+mn-ea"/>
            </a:endParaRPr>
          </a:p>
          <a:p>
            <a:pPr algn="l">
              <a:lnSpc>
                <a:spcPct val="120000"/>
              </a:lnSpc>
            </a:pPr>
            <a:r>
              <a:rPr lang="zh-CN" altLang="en-US">
                <a:latin typeface="+mn-ea"/>
                <a:cs typeface="+mn-ea"/>
              </a:rPr>
              <a:t>式中</a:t>
            </a:r>
            <a:endParaRPr lang="zh-CN" altLang="en-US">
              <a:latin typeface="+mn-ea"/>
              <a:cs typeface="+mn-ea"/>
            </a:endParaRPr>
          </a:p>
          <a:p>
            <a:pPr algn="l">
              <a:lnSpc>
                <a:spcPct val="120000"/>
              </a:lnSpc>
            </a:pPr>
            <a:r>
              <a:rPr lang="zh-CN" altLang="en-US" i="1">
                <a:latin typeface="+mn-ea"/>
                <a:cs typeface="+mn-ea"/>
              </a:rPr>
              <a:t>y </a:t>
            </a:r>
            <a:r>
              <a:rPr lang="zh-CN" altLang="en-US">
                <a:latin typeface="+mn-ea"/>
                <a:cs typeface="+mn-ea"/>
              </a:rPr>
              <a:t>——每股股利；</a:t>
            </a:r>
            <a:endParaRPr lang="zh-CN" altLang="en-US">
              <a:latin typeface="+mn-ea"/>
              <a:cs typeface="+mn-ea"/>
            </a:endParaRPr>
          </a:p>
          <a:p>
            <a:pPr algn="l">
              <a:lnSpc>
                <a:spcPct val="120000"/>
              </a:lnSpc>
            </a:pPr>
            <a:r>
              <a:rPr lang="zh-CN" altLang="en-US" i="1">
                <a:latin typeface="+mn-ea"/>
                <a:cs typeface="+mn-ea"/>
              </a:rPr>
              <a:t>x</a:t>
            </a:r>
            <a:r>
              <a:rPr lang="zh-CN" altLang="en-US">
                <a:latin typeface="+mn-ea"/>
                <a:cs typeface="+mn-ea"/>
              </a:rPr>
              <a:t> ——每股收益；</a:t>
            </a:r>
            <a:endParaRPr lang="zh-CN" altLang="en-US">
              <a:latin typeface="+mn-ea"/>
              <a:cs typeface="+mn-ea"/>
            </a:endParaRPr>
          </a:p>
          <a:p>
            <a:pPr algn="l">
              <a:lnSpc>
                <a:spcPct val="120000"/>
              </a:lnSpc>
            </a:pPr>
            <a:r>
              <a:rPr lang="zh-CN" altLang="en-US" i="1">
                <a:latin typeface="+mn-ea"/>
                <a:cs typeface="+mn-ea"/>
              </a:rPr>
              <a:t>a </a:t>
            </a:r>
            <a:r>
              <a:rPr lang="zh-CN" altLang="en-US">
                <a:latin typeface="+mn-ea"/>
                <a:cs typeface="+mn-ea"/>
              </a:rPr>
              <a:t>——低正常股利；</a:t>
            </a:r>
            <a:endParaRPr lang="zh-CN" altLang="en-US">
              <a:latin typeface="+mn-ea"/>
              <a:cs typeface="+mn-ea"/>
            </a:endParaRPr>
          </a:p>
          <a:p>
            <a:pPr algn="l">
              <a:lnSpc>
                <a:spcPct val="120000"/>
              </a:lnSpc>
            </a:pPr>
            <a:r>
              <a:rPr lang="zh-CN" altLang="en-US" i="1">
                <a:latin typeface="+mn-ea"/>
                <a:cs typeface="+mn-ea"/>
              </a:rPr>
              <a:t>b</a:t>
            </a:r>
            <a:r>
              <a:rPr lang="zh-CN" altLang="en-US">
                <a:latin typeface="+mn-ea"/>
                <a:cs typeface="+mn-ea"/>
              </a:rPr>
              <a:t> ——额外股利支付政策。</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 name="组合 3"/>
          <p:cNvGrpSpPr/>
          <p:nvPr/>
        </p:nvGrpSpPr>
        <p:grpSpPr>
          <a:xfrm>
            <a:off x="611505" y="611505"/>
            <a:ext cx="7838440" cy="2038985"/>
            <a:chOff x="963" y="963"/>
            <a:chExt cx="12344" cy="3211"/>
          </a:xfrm>
        </p:grpSpPr>
        <p:sp>
          <p:nvSpPr>
            <p:cNvPr id="3" name="文本框 2"/>
            <p:cNvSpPr txBox="1"/>
            <p:nvPr>
              <p:custDataLst>
                <p:tags r:id="rId4"/>
              </p:custDataLst>
            </p:nvPr>
          </p:nvSpPr>
          <p:spPr>
            <a:xfrm>
              <a:off x="963" y="963"/>
              <a:ext cx="12345" cy="745"/>
            </a:xfrm>
            <a:prstGeom prst="rect">
              <a:avLst/>
            </a:prstGeom>
            <a:noFill/>
          </p:spPr>
          <p:txBody>
            <a:bodyPr wrap="square" rtlCol="0" anchor="t">
              <a:noAutofit/>
            </a:bodyPr>
            <a:p>
              <a:pPr algn="just">
                <a:lnSpc>
                  <a:spcPct val="120000"/>
                </a:lnSpc>
              </a:pPr>
              <a:r>
                <a:rPr lang="zh-CN" altLang="en-US" b="1">
                  <a:solidFill>
                    <a:schemeClr val="accent6">
                      <a:lumMod val="75000"/>
                    </a:schemeClr>
                  </a:solidFill>
                  <a:latin typeface="+mn-ea"/>
                  <a:cs typeface="+mn-ea"/>
                </a:rPr>
                <a:t>低正常股利加额外股利政策的优点有以下几个。</a:t>
              </a:r>
              <a:endParaRPr lang="zh-CN" altLang="en-US" b="1">
                <a:solidFill>
                  <a:schemeClr val="accent6">
                    <a:lumMod val="75000"/>
                  </a:schemeClr>
                </a:solidFill>
                <a:latin typeface="+mn-ea"/>
                <a:cs typeface="+mn-ea"/>
              </a:endParaRPr>
            </a:p>
          </p:txBody>
        </p:sp>
        <p:sp>
          <p:nvSpPr>
            <p:cNvPr id="2" name="文本框 1"/>
            <p:cNvSpPr txBox="1"/>
            <p:nvPr/>
          </p:nvSpPr>
          <p:spPr>
            <a:xfrm>
              <a:off x="963" y="1708"/>
              <a:ext cx="12345" cy="2466"/>
            </a:xfrm>
            <a:prstGeom prst="rect">
              <a:avLst/>
            </a:prstGeom>
            <a:noFill/>
          </p:spPr>
          <p:txBody>
            <a:bodyPr wrap="square" rtlCol="0" anchor="t">
              <a:spAutoFit/>
            </a:bodyPr>
            <a:p>
              <a:pPr indent="457200" fontAlgn="auto">
                <a:lnSpc>
                  <a:spcPct val="120000"/>
                </a:lnSpc>
              </a:pPr>
              <a:r>
                <a:rPr lang="zh-CN" altLang="en-US" sz="1600" b="1">
                  <a:solidFill>
                    <a:srgbClr val="7030A0"/>
                  </a:solidFill>
                  <a:latin typeface="仿宋" panose="02010609060101010101" charset="-122"/>
                  <a:ea typeface="仿宋" panose="02010609060101010101" charset="-122"/>
                </a:rPr>
                <a:t>①</a:t>
              </a:r>
              <a:r>
                <a:rPr lang="zh-CN" altLang="en-US" sz="1600" b="1">
                  <a:latin typeface="仿宋" panose="02010609060101010101" charset="-122"/>
                  <a:ea typeface="仿宋" panose="02010609060101010101" charset="-122"/>
                </a:rPr>
                <a:t>赋予公司较大的灵活性，使公司在股利发放上留有余地，并具有较大的财务弹性。公司可根据每年的具体情况，选择不同的股利发放水平，以稳定和提高股价，进而实现公司价值的最大化。</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②</a:t>
              </a:r>
              <a:r>
                <a:rPr lang="zh-CN" altLang="en-US" sz="1600" b="1">
                  <a:latin typeface="仿宋" panose="02010609060101010101" charset="-122"/>
                  <a:ea typeface="仿宋" panose="02010609060101010101" charset="-122"/>
                </a:rPr>
                <a:t>使那些依靠股利度日的股东每年至少可以得到虽然较低但比较稳定的股利收入，从而吸引这部分股东投资。</a:t>
              </a:r>
              <a:endParaRPr lang="zh-CN" altLang="en-US" sz="1600" b="1">
                <a:latin typeface="仿宋" panose="02010609060101010101" charset="-122"/>
                <a:ea typeface="仿宋" panose="02010609060101010101" charset="-122"/>
              </a:endParaRPr>
            </a:p>
          </p:txBody>
        </p:sp>
      </p:grpSp>
      <p:grpSp>
        <p:nvGrpSpPr>
          <p:cNvPr id="5" name="组合 4"/>
          <p:cNvGrpSpPr/>
          <p:nvPr/>
        </p:nvGrpSpPr>
        <p:grpSpPr>
          <a:xfrm>
            <a:off x="612775" y="2650490"/>
            <a:ext cx="7839075" cy="2038985"/>
            <a:chOff x="963" y="963"/>
            <a:chExt cx="12345" cy="3211"/>
          </a:xfrm>
        </p:grpSpPr>
        <p:sp>
          <p:nvSpPr>
            <p:cNvPr id="6" name="文本框 5"/>
            <p:cNvSpPr txBox="1"/>
            <p:nvPr>
              <p:custDataLst>
                <p:tags r:id="rId5"/>
              </p:custDataLst>
            </p:nvPr>
          </p:nvSpPr>
          <p:spPr>
            <a:xfrm>
              <a:off x="963" y="963"/>
              <a:ext cx="12345" cy="745"/>
            </a:xfrm>
            <a:prstGeom prst="rect">
              <a:avLst/>
            </a:prstGeom>
            <a:noFill/>
          </p:spPr>
          <p:txBody>
            <a:bodyPr wrap="square" rtlCol="0" anchor="t">
              <a:noAutofit/>
            </a:bodyPr>
            <a:p>
              <a:pPr algn="just">
                <a:lnSpc>
                  <a:spcPct val="120000"/>
                </a:lnSpc>
              </a:pPr>
              <a:r>
                <a:rPr lang="zh-CN" altLang="en-US" b="1">
                  <a:solidFill>
                    <a:schemeClr val="accent6">
                      <a:lumMod val="75000"/>
                    </a:schemeClr>
                  </a:solidFill>
                  <a:latin typeface="+mn-ea"/>
                  <a:cs typeface="+mn-ea"/>
                </a:rPr>
                <a:t>低正常股利加额外股利政策的缺点有以下几个。</a:t>
              </a:r>
              <a:endParaRPr lang="zh-CN" altLang="en-US" b="1">
                <a:solidFill>
                  <a:schemeClr val="accent6">
                    <a:lumMod val="75000"/>
                  </a:schemeClr>
                </a:solidFill>
                <a:latin typeface="+mn-ea"/>
                <a:cs typeface="+mn-ea"/>
              </a:endParaRPr>
            </a:p>
          </p:txBody>
        </p:sp>
        <p:sp>
          <p:nvSpPr>
            <p:cNvPr id="7" name="文本框 6"/>
            <p:cNvSpPr txBox="1"/>
            <p:nvPr/>
          </p:nvSpPr>
          <p:spPr>
            <a:xfrm>
              <a:off x="963" y="1708"/>
              <a:ext cx="12345" cy="2466"/>
            </a:xfrm>
            <a:prstGeom prst="rect">
              <a:avLst/>
            </a:prstGeom>
            <a:noFill/>
          </p:spPr>
          <p:txBody>
            <a:bodyPr wrap="square" rtlCol="0" anchor="t">
              <a:spAutoFit/>
            </a:bodyPr>
            <a:p>
              <a:pPr indent="457200" fontAlgn="auto">
                <a:lnSpc>
                  <a:spcPct val="120000"/>
                </a:lnSpc>
              </a:pPr>
              <a:r>
                <a:rPr lang="zh-CN" altLang="en-US" sz="1600" b="1">
                  <a:solidFill>
                    <a:srgbClr val="7030A0"/>
                  </a:solidFill>
                  <a:latin typeface="仿宋" panose="02010609060101010101" charset="-122"/>
                  <a:ea typeface="仿宋" panose="02010609060101010101" charset="-122"/>
                </a:rPr>
                <a:t>①</a:t>
              </a:r>
              <a:r>
                <a:rPr lang="zh-CN" altLang="en-US" sz="1600" b="1">
                  <a:latin typeface="仿宋" panose="02010609060101010101" charset="-122"/>
                  <a:ea typeface="仿宋" panose="02010609060101010101" charset="-122"/>
                </a:rPr>
                <a:t>由于各年度之间公司盈利的波动使得额外股利不断变化，造成分派的股利不同，容易给投资者造成收益不稳定的感觉。</a:t>
              </a:r>
              <a:endParaRPr lang="zh-CN" altLang="en-US" sz="1600" b="1">
                <a:latin typeface="仿宋" panose="02010609060101010101" charset="-122"/>
                <a:ea typeface="仿宋" panose="02010609060101010101" charset="-122"/>
              </a:endParaRPr>
            </a:p>
            <a:p>
              <a:pPr indent="457200" fontAlgn="auto">
                <a:lnSpc>
                  <a:spcPct val="120000"/>
                </a:lnSpc>
              </a:pPr>
              <a:r>
                <a:rPr lang="zh-CN" altLang="en-US" sz="1600" b="1">
                  <a:solidFill>
                    <a:srgbClr val="7030A0"/>
                  </a:solidFill>
                  <a:latin typeface="仿宋" panose="02010609060101010101" charset="-122"/>
                  <a:ea typeface="仿宋" panose="02010609060101010101" charset="-122"/>
                </a:rPr>
                <a:t>②</a:t>
              </a:r>
              <a:r>
                <a:rPr lang="zh-CN" altLang="en-US" sz="1600" b="1">
                  <a:latin typeface="仿宋" panose="02010609060101010101" charset="-122"/>
                  <a:ea typeface="仿宋" panose="02010609060101010101" charset="-122"/>
                </a:rPr>
                <a:t>当公司在较长时间持续发放额外股利后，可能会被股东误认为“正常股利”，一旦取消，传递出的信号可能会使股东认为这是公司财务状况恶化的表现，进而导致股价下跌。</a:t>
              </a:r>
              <a:endParaRPr lang="zh-CN" altLang="en-US" sz="1600" b="1">
                <a:latin typeface="仿宋" panose="02010609060101010101" charset="-122"/>
                <a:ea typeface="仿宋"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24497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子任务5.3.3 股利支付形式与程序</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9" name="文本框 8"/>
          <p:cNvSpPr txBox="1"/>
          <p:nvPr>
            <p:custDataLst>
              <p:tags r:id="rId5"/>
            </p:custDataLst>
          </p:nvPr>
        </p:nvSpPr>
        <p:spPr>
          <a:xfrm>
            <a:off x="611505" y="1162050"/>
            <a:ext cx="214249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股利支付形式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611505" y="1544320"/>
            <a:ext cx="7839075" cy="350647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（1）现金股利。</a:t>
            </a:r>
            <a:r>
              <a:rPr lang="zh-CN" altLang="en-US">
                <a:latin typeface="+mn-ea"/>
                <a:cs typeface="+mn-ea"/>
              </a:rPr>
              <a:t>现金股利是以现金支付的股利，它是股利支付最常见的方式。公司选择发放现金股利除了要有足够的留存收益外，还要有足够的现金，而现金充足与否往往会成为公司发放现金股利的主要制约因素。</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（2）财产股利。</a:t>
            </a:r>
            <a:r>
              <a:rPr lang="zh-CN" altLang="en-US">
                <a:latin typeface="+mn-ea"/>
                <a:cs typeface="+mn-ea"/>
              </a:rPr>
              <a:t>财产股利是以现金以外的其他资产支付的股利，主要是以公司所拥有的其他公司的有价证券（如债券、股票等）作为股利支付给股东。</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（3）负债股利。</a:t>
            </a:r>
            <a:r>
              <a:rPr lang="zh-CN" altLang="en-US">
                <a:latin typeface="+mn-ea"/>
                <a:cs typeface="+mn-ea"/>
              </a:rPr>
              <a:t>负债股利是以负债方式支付的股利，通常以公司的应付票据支付给股东，有时也以发放公司债券的方式支付股利。</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（4）股票股利。</a:t>
            </a:r>
            <a:r>
              <a:rPr lang="zh-CN" altLang="en-US">
                <a:latin typeface="+mn-ea"/>
                <a:cs typeface="+mn-ea"/>
              </a:rPr>
              <a:t>股票股利是公司以增发股票的方式所支付的股利，我国实务中通常也称其为“红股”。</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755650"/>
          </a:xfrm>
          <a:prstGeom prst="rect">
            <a:avLst/>
          </a:prstGeom>
          <a:noFill/>
        </p:spPr>
        <p:txBody>
          <a:bodyPr wrap="square" rtlCol="0">
            <a:spAutoFit/>
          </a:bodyPr>
          <a:p>
            <a:pPr>
              <a:lnSpc>
                <a:spcPct val="120000"/>
              </a:lnSpc>
            </a:pPr>
            <a:r>
              <a:rPr lang="zh-CN" altLang="en-US">
                <a:solidFill>
                  <a:srgbClr val="00B0F0"/>
                </a:solidFill>
              </a:rPr>
              <a:t>　　</a:t>
            </a:r>
            <a:r>
              <a:rPr lang="zh-CN" altLang="en-US">
                <a:solidFill>
                  <a:srgbClr val="00B0F0"/>
                </a:solidFill>
                <a:latin typeface="楷体" panose="02010609060101010101" charset="-122"/>
                <a:ea typeface="楷体" panose="02010609060101010101" charset="-122"/>
                <a:cs typeface="楷体" panose="02010609060101010101" charset="-122"/>
              </a:rPr>
              <a:t>【情景5-27】</a:t>
            </a:r>
            <a:r>
              <a:rPr lang="zh-CN" altLang="en-US">
                <a:latin typeface="楷体" panose="02010609060101010101" charset="-122"/>
                <a:ea typeface="楷体" panose="02010609060101010101" charset="-122"/>
                <a:cs typeface="楷体" panose="02010609060101010101" charset="-122"/>
              </a:rPr>
              <a:t>某公司在2022年发放现金股利前，其资产负债表上的股东权益账户情况如表5-20所示。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827405" y="1564640"/>
            <a:ext cx="7564755" cy="2894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3080385"/>
          </a:xfrm>
          <a:prstGeom prst="rect">
            <a:avLst/>
          </a:prstGeom>
          <a:noFill/>
        </p:spPr>
        <p:txBody>
          <a:bodyPr wrap="square" rtlCol="0">
            <a:spAutoFit/>
          </a:bodyPr>
          <a:p>
            <a:pPr>
              <a:lnSpc>
                <a:spcPct val="120000"/>
              </a:lnSpc>
            </a:pPr>
            <a:r>
              <a:rPr lang="zh-CN" altLang="en-US">
                <a:solidFill>
                  <a:srgbClr val="00B0F0"/>
                </a:solidFill>
              </a:rPr>
              <a:t>　　</a:t>
            </a:r>
            <a:r>
              <a:rPr lang="zh-CN" altLang="en-US">
                <a:latin typeface="楷体" panose="02010609060101010101" charset="-122"/>
                <a:ea typeface="楷体" panose="02010609060101010101" charset="-122"/>
                <a:cs typeface="楷体" panose="02010609060101010101" charset="-122"/>
              </a:rPr>
              <a:t>假设该公司宣布发放10% 的股票股利，现有股东每持有10 股即可获赠1 股普通股。若该股票当时市价为5 元，那么随着股票股利的发放，需要从“未分配利润”项目划转出的资金为</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25 000 000×10%×5=12 500 000（元）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由于股票面值（1元）不变，发放2 500 000股，“股本”项目应增加</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2 500 000元，其余的10 000 000（12 500 000－2 500 000）元应作为股票溢价转至“资本公积”项目，而公司的股东权益总额并未发生改变，仍是105 000 000元，股票股利发放后资产负债表上的股东权益部分如表5-21所示。</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863600" y="1419225"/>
            <a:ext cx="7416800" cy="2452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794385" y="628650"/>
            <a:ext cx="7555865" cy="2524125"/>
          </a:xfrm>
          <a:prstGeom prst="rect">
            <a:avLst/>
          </a:prstGeom>
        </p:spPr>
      </p:pic>
      <p:sp>
        <p:nvSpPr>
          <p:cNvPr id="4" name="文本框 3"/>
          <p:cNvSpPr txBox="1"/>
          <p:nvPr/>
        </p:nvSpPr>
        <p:spPr>
          <a:xfrm>
            <a:off x="752475" y="3067685"/>
            <a:ext cx="7759065" cy="1898015"/>
          </a:xfrm>
          <a:prstGeom prst="rect">
            <a:avLst/>
          </a:prstGeom>
          <a:noFill/>
        </p:spPr>
        <p:txBody>
          <a:bodyPr wrap="square" rtlCol="0">
            <a:spAutoFit/>
          </a:bodyPr>
          <a:p>
            <a:pPr>
              <a:lnSpc>
                <a:spcPct val="120000"/>
              </a:lnSpc>
            </a:pPr>
            <a:r>
              <a:rPr lang="zh-CN" altLang="en-US">
                <a:solidFill>
                  <a:srgbClr val="00B0F0"/>
                </a:solidFill>
              </a:rPr>
              <a:t>　　</a:t>
            </a:r>
            <a:r>
              <a:rPr lang="zh-CN" altLang="en-US" sz="1600">
                <a:latin typeface="楷体" panose="02010609060101010101" charset="-122"/>
                <a:ea typeface="楷体" panose="02010609060101010101" charset="-122"/>
                <a:cs typeface="楷体" panose="02010609060101010101" charset="-122"/>
              </a:rPr>
              <a:t>假设一位股东在派发股票股利之前持有公司普通股100 000 股，那么他所拥有的股权比例为</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100 000÷25 000 000×100%=0.4%</a:t>
            </a:r>
            <a:endParaRPr lang="zh-CN" altLang="en-US" sz="1600">
              <a:latin typeface="楷体" panose="02010609060101010101" charset="-122"/>
              <a:ea typeface="楷体" panose="02010609060101010101" charset="-122"/>
              <a:cs typeface="楷体" panose="02010609060101010101" charset="-122"/>
            </a:endParaRPr>
          </a:p>
          <a:p>
            <a:pPr algn="l">
              <a:lnSpc>
                <a:spcPct val="120000"/>
              </a:lnSpc>
            </a:pPr>
            <a:r>
              <a:rPr lang="zh-CN" altLang="en-US" sz="1600">
                <a:latin typeface="楷体" panose="02010609060101010101" charset="-122"/>
                <a:ea typeface="楷体" panose="02010609060101010101" charset="-122"/>
                <a:cs typeface="楷体" panose="02010609060101010101" charset="-122"/>
              </a:rPr>
              <a:t>派发股利后，他所拥有的股票数量和股份比例分别为</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100 000×（1 ＋ 10%）=110 000（股）</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110 000÷27 500 000×100%=0.4%</a:t>
            </a: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52780" y="611505"/>
            <a:ext cx="7839075" cy="440944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可见，发放股票股利，不会对公司股东权益总额产生影响，但会引起资金在各股东权益项目间的再分配。而且在股票股利派发前后，每一位股东的持股比例也不会发生变化。需要说明的是，例题中股票股利以市价计算价格的做法是很多西方国家所通行的，但在我国，股票股利价格是按照股票面值来计算的。</a:t>
            </a:r>
            <a:endParaRPr lang="zh-CN" altLang="en-US">
              <a:latin typeface="+mn-ea"/>
              <a:cs typeface="+mn-ea"/>
            </a:endParaRPr>
          </a:p>
          <a:p>
            <a:pPr algn="just">
              <a:lnSpc>
                <a:spcPct val="120000"/>
              </a:lnSpc>
            </a:pPr>
            <a:r>
              <a:rPr lang="zh-CN" altLang="en-US">
                <a:latin typeface="+mn-ea"/>
                <a:cs typeface="+mn-ea"/>
              </a:rPr>
              <a:t>　　发放股票股利虽然不会直接增加股东的财富，也不会增加公司的价值，但是对股东和公司都有特殊意义。</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4" name="组合 3"/>
          <p:cNvGrpSpPr/>
          <p:nvPr/>
        </p:nvGrpSpPr>
        <p:grpSpPr>
          <a:xfrm>
            <a:off x="611505" y="611505"/>
            <a:ext cx="7839075" cy="2154555"/>
            <a:chOff x="963" y="963"/>
            <a:chExt cx="12345" cy="3393"/>
          </a:xfrm>
        </p:grpSpPr>
        <p:sp>
          <p:nvSpPr>
            <p:cNvPr id="3" name="文本框 2"/>
            <p:cNvSpPr txBox="1"/>
            <p:nvPr>
              <p:custDataLst>
                <p:tags r:id="rId4"/>
              </p:custDataLst>
            </p:nvPr>
          </p:nvSpPr>
          <p:spPr>
            <a:xfrm>
              <a:off x="963" y="963"/>
              <a:ext cx="12345" cy="745"/>
            </a:xfrm>
            <a:prstGeom prst="rect">
              <a:avLst/>
            </a:prstGeom>
            <a:noFill/>
          </p:spPr>
          <p:txBody>
            <a:bodyPr wrap="square" rtlCol="0" anchor="t">
              <a:noAutofit/>
            </a:bodyPr>
            <a:p>
              <a:pPr algn="just">
                <a:lnSpc>
                  <a:spcPct val="120000"/>
                </a:lnSpc>
              </a:pPr>
              <a:r>
                <a:rPr lang="zh-CN" altLang="en-US" b="1">
                  <a:solidFill>
                    <a:schemeClr val="accent6">
                      <a:lumMod val="75000"/>
                    </a:schemeClr>
                  </a:solidFill>
                  <a:latin typeface="+mn-ea"/>
                  <a:cs typeface="+mn-ea"/>
                </a:rPr>
                <a:t>对股东来讲，股票股利的优点主要有以下几个。</a:t>
              </a:r>
              <a:endParaRPr lang="zh-CN" altLang="en-US" b="1">
                <a:solidFill>
                  <a:schemeClr val="accent6">
                    <a:lumMod val="75000"/>
                  </a:schemeClr>
                </a:solidFill>
                <a:latin typeface="+mn-ea"/>
                <a:cs typeface="+mn-ea"/>
              </a:endParaRPr>
            </a:p>
          </p:txBody>
        </p:sp>
        <p:sp>
          <p:nvSpPr>
            <p:cNvPr id="2" name="文本框 1"/>
            <p:cNvSpPr txBox="1"/>
            <p:nvPr/>
          </p:nvSpPr>
          <p:spPr>
            <a:xfrm>
              <a:off x="963" y="1595"/>
              <a:ext cx="12345" cy="2761"/>
            </a:xfrm>
            <a:prstGeom prst="rect">
              <a:avLst/>
            </a:prstGeom>
            <a:noFill/>
          </p:spPr>
          <p:txBody>
            <a:bodyPr wrap="square" rtlCol="0" anchor="t">
              <a:spAutoFit/>
            </a:bodyPr>
            <a:p>
              <a:pPr indent="457200" fontAlgn="auto">
                <a:lnSpc>
                  <a:spcPct val="120000"/>
                </a:lnSpc>
              </a:pPr>
              <a:r>
                <a:rPr lang="zh-CN" altLang="en-US" sz="1500" b="1">
                  <a:latin typeface="仿宋" panose="02010609060101010101" charset="-122"/>
                  <a:ea typeface="仿宋" panose="02010609060101010101" charset="-122"/>
                </a:rPr>
                <a:t>①理论上，派发股票股利后，每股市价会成反比例下降，但实务中这并非必然结果。因为市场和投资者普遍认为，发放股票股利往往预示着公司会有较大的发展和成长，这样的信息传递会稳定股价或使股价下降比例减小甚至不降反升，股东便可以获得股票价值相对上升的好处。</a:t>
              </a:r>
              <a:endParaRPr lang="zh-CN" altLang="en-US" sz="1500" b="1">
                <a:latin typeface="仿宋" panose="02010609060101010101" charset="-122"/>
                <a:ea typeface="仿宋" panose="02010609060101010101" charset="-122"/>
              </a:endParaRPr>
            </a:p>
            <a:p>
              <a:pPr indent="457200" fontAlgn="auto">
                <a:lnSpc>
                  <a:spcPct val="120000"/>
                </a:lnSpc>
              </a:pPr>
              <a:r>
                <a:rPr lang="zh-CN" altLang="en-US" sz="1500" b="1">
                  <a:latin typeface="仿宋" panose="02010609060101010101" charset="-122"/>
                  <a:ea typeface="仿宋" panose="02010609060101010101" charset="-122"/>
                </a:rPr>
                <a:t>②由于股利收入和资本利得税率的差异，如果股东把股票股利出售，还会给他带来资本利得纳税上的好处。</a:t>
              </a:r>
              <a:endParaRPr lang="zh-CN" altLang="en-US" sz="1500" b="1">
                <a:latin typeface="仿宋" panose="02010609060101010101" charset="-122"/>
                <a:ea typeface="仿宋" panose="02010609060101010101" charset="-122"/>
              </a:endParaRPr>
            </a:p>
          </p:txBody>
        </p:sp>
      </p:grpSp>
      <p:grpSp>
        <p:nvGrpSpPr>
          <p:cNvPr id="5" name="组合 4"/>
          <p:cNvGrpSpPr/>
          <p:nvPr/>
        </p:nvGrpSpPr>
        <p:grpSpPr>
          <a:xfrm>
            <a:off x="612775" y="2650490"/>
            <a:ext cx="7839075" cy="2431415"/>
            <a:chOff x="963" y="963"/>
            <a:chExt cx="12345" cy="3829"/>
          </a:xfrm>
        </p:grpSpPr>
        <p:sp>
          <p:nvSpPr>
            <p:cNvPr id="6" name="文本框 5"/>
            <p:cNvSpPr txBox="1"/>
            <p:nvPr>
              <p:custDataLst>
                <p:tags r:id="rId5"/>
              </p:custDataLst>
            </p:nvPr>
          </p:nvSpPr>
          <p:spPr>
            <a:xfrm>
              <a:off x="963" y="963"/>
              <a:ext cx="12345" cy="745"/>
            </a:xfrm>
            <a:prstGeom prst="rect">
              <a:avLst/>
            </a:prstGeom>
            <a:noFill/>
          </p:spPr>
          <p:txBody>
            <a:bodyPr wrap="square" rtlCol="0" anchor="t">
              <a:noAutofit/>
            </a:bodyPr>
            <a:p>
              <a:pPr algn="just">
                <a:lnSpc>
                  <a:spcPct val="120000"/>
                </a:lnSpc>
              </a:pPr>
              <a:r>
                <a:rPr lang="zh-CN" altLang="en-US" b="1">
                  <a:solidFill>
                    <a:schemeClr val="accent6">
                      <a:lumMod val="75000"/>
                    </a:schemeClr>
                  </a:solidFill>
                  <a:latin typeface="+mn-ea"/>
                  <a:cs typeface="+mn-ea"/>
                </a:rPr>
                <a:t>对公司来讲，股票股利的优点主要有以下几个。</a:t>
              </a:r>
              <a:endParaRPr lang="zh-CN" altLang="en-US" b="1">
                <a:solidFill>
                  <a:schemeClr val="accent6">
                    <a:lumMod val="75000"/>
                  </a:schemeClr>
                </a:solidFill>
                <a:latin typeface="+mn-ea"/>
                <a:cs typeface="+mn-ea"/>
              </a:endParaRPr>
            </a:p>
          </p:txBody>
        </p:sp>
        <p:sp>
          <p:nvSpPr>
            <p:cNvPr id="7" name="文本框 6"/>
            <p:cNvSpPr txBox="1"/>
            <p:nvPr/>
          </p:nvSpPr>
          <p:spPr>
            <a:xfrm>
              <a:off x="963" y="1595"/>
              <a:ext cx="12345" cy="3197"/>
            </a:xfrm>
            <a:prstGeom prst="rect">
              <a:avLst/>
            </a:prstGeom>
            <a:noFill/>
          </p:spPr>
          <p:txBody>
            <a:bodyPr wrap="square" rtlCol="0" anchor="t">
              <a:spAutoFit/>
            </a:bodyPr>
            <a:p>
              <a:pPr indent="457200" fontAlgn="auto">
                <a:lnSpc>
                  <a:spcPct val="120000"/>
                </a:lnSpc>
              </a:pPr>
              <a:r>
                <a:rPr lang="zh-CN" altLang="en-US" sz="1500" b="1">
                  <a:latin typeface="仿宋" panose="02010609060101010101" charset="-122"/>
                  <a:ea typeface="仿宋" panose="02010609060101010101" charset="-122"/>
                </a:rPr>
                <a:t>①发放股票股利不需要向股东支付现金，在再投资机会较多的情况下，公司就可以为再投资提供成本较低的资金，从而有利于公司的发展。</a:t>
              </a:r>
              <a:endParaRPr lang="zh-CN" altLang="en-US" sz="1500" b="1">
                <a:latin typeface="仿宋" panose="02010609060101010101" charset="-122"/>
                <a:ea typeface="仿宋" panose="02010609060101010101" charset="-122"/>
              </a:endParaRPr>
            </a:p>
            <a:p>
              <a:pPr indent="457200" fontAlgn="auto">
                <a:lnSpc>
                  <a:spcPct val="120000"/>
                </a:lnSpc>
              </a:pPr>
              <a:r>
                <a:rPr lang="zh-CN" altLang="en-US" sz="1500" b="1">
                  <a:latin typeface="仿宋" panose="02010609060101010101" charset="-122"/>
                  <a:ea typeface="仿宋" panose="02010609060101010101" charset="-122"/>
                </a:rPr>
                <a:t>②发放股票股利可以降低公司股票的市场价格，既有利于促进股票的交易和流通，又有利于吸引更多的投资者成为公司股东，进而使股权更为分散，有效地防止公司被恶意控制。</a:t>
              </a:r>
              <a:endParaRPr lang="zh-CN" altLang="en-US" sz="1500" b="1">
                <a:latin typeface="仿宋" panose="02010609060101010101" charset="-122"/>
                <a:ea typeface="仿宋" panose="02010609060101010101" charset="-122"/>
              </a:endParaRPr>
            </a:p>
            <a:p>
              <a:pPr indent="457200" fontAlgn="auto">
                <a:lnSpc>
                  <a:spcPct val="120000"/>
                </a:lnSpc>
              </a:pPr>
              <a:r>
                <a:rPr lang="zh-CN" altLang="en-US" sz="1500" b="1">
                  <a:latin typeface="仿宋" panose="02010609060101010101" charset="-122"/>
                  <a:ea typeface="仿宋" panose="02010609060101010101" charset="-122"/>
                </a:rPr>
                <a:t>③股票股利的发放可以传递公司未来发展前景良好的信息，从而增强投资者的信心，在一定程度上稳定股票价格。</a:t>
              </a:r>
              <a:endParaRPr lang="zh-CN" altLang="en-US" sz="1500" b="1">
                <a:latin typeface="仿宋" panose="02010609060101010101" charset="-122"/>
                <a:ea typeface="仿宋"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9" name="文本框 8"/>
          <p:cNvSpPr txBox="1"/>
          <p:nvPr>
            <p:custDataLst>
              <p:tags r:id="rId4"/>
            </p:custDataLst>
          </p:nvPr>
        </p:nvSpPr>
        <p:spPr>
          <a:xfrm>
            <a:off x="611505" y="659765"/>
            <a:ext cx="214249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股利支付程序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611505" y="1042035"/>
            <a:ext cx="7839075" cy="350647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公司股利的发放必须遵守相关的要求，按照日程安排来进行。一般情况下，先由董事会提出分配预案，然后提交股东大会决议，股东大会决议通过才能进行分配。股东大会决议通过分配预案后，要向股东宣布发放股利的方案，并确定股利宣告日、股权登记日、除息日和股利发放日，如图5-14 所示。</a:t>
            </a:r>
            <a:endParaRPr lang="zh-CN" altLang="en-US">
              <a:latin typeface="+mn-ea"/>
              <a:cs typeface="+mn-ea"/>
            </a:endParaRPr>
          </a:p>
        </p:txBody>
      </p:sp>
      <p:pic>
        <p:nvPicPr>
          <p:cNvPr id="2" name="图片 1"/>
          <p:cNvPicPr>
            <a:picLocks noChangeAspect="1"/>
          </p:cNvPicPr>
          <p:nvPr/>
        </p:nvPicPr>
        <p:blipFill>
          <a:blip r:embed="rId6"/>
          <a:stretch>
            <a:fillRect/>
          </a:stretch>
        </p:blipFill>
        <p:spPr>
          <a:xfrm>
            <a:off x="2300605" y="2931795"/>
            <a:ext cx="4543425" cy="1228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11505"/>
            <a:ext cx="7839075" cy="440944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　（1）</a:t>
            </a:r>
            <a:r>
              <a:rPr lang="zh-CN" altLang="en-US">
                <a:latin typeface="+mn-ea"/>
                <a:cs typeface="+mn-ea"/>
              </a:rPr>
              <a:t>股利宣告日，即股东大会决议通过并由董事会将股利支付情况予以公告的日期。公告中将宣布每股应支付的股利、股权登记日、除息日及股利支付日。</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a:t>
            </a:r>
            <a:r>
              <a:rPr lang="zh-CN" altLang="en-US">
                <a:latin typeface="+mn-ea"/>
                <a:cs typeface="+mn-ea"/>
              </a:rPr>
              <a:t>股权登记日，即有权领取本期股利的股东资格登记截止日期。凡是在此指定日期收盘之前取得公司股票成为公司在册股东的投资者，都可以作为股东享受公司本期分派的股利，在这一天之后取得股票的股东则无权领取本次分派的股利。</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（3）</a:t>
            </a:r>
            <a:r>
              <a:rPr lang="zh-CN" altLang="en-US">
                <a:latin typeface="+mn-ea"/>
                <a:cs typeface="+mn-ea"/>
              </a:rPr>
              <a:t>除息日，即领取股利的权利与股票分离的日期。在除息日之前购买股票的股东才能领取本次股利，而在除息日当天或是以后购买股票的股东则不能领取本次股利。由于失去了“收息”的权利，除息日的股票价格会下跌。除息日是股权登记的下一个交易日。</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（4）</a:t>
            </a:r>
            <a:r>
              <a:rPr lang="zh-CN" altLang="en-US">
                <a:latin typeface="+mn-ea"/>
                <a:cs typeface="+mn-ea"/>
              </a:rPr>
              <a:t>股利发放日，即公司按照公布的分红方案向股权登记日在册的股东实际支付股利的日期。</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任务5.3 分配管理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628015"/>
            <a:ext cx="7759065" cy="2084070"/>
          </a:xfrm>
          <a:prstGeom prst="rect">
            <a:avLst/>
          </a:prstGeom>
          <a:noFill/>
        </p:spPr>
        <p:txBody>
          <a:bodyPr wrap="square" rtlCol="0">
            <a:spAutoFit/>
          </a:bodyPr>
          <a:p>
            <a:pPr>
              <a:lnSpc>
                <a:spcPct val="120000"/>
              </a:lnSpc>
            </a:pPr>
            <a:r>
              <a:rPr lang="zh-CN" altLang="en-US">
                <a:solidFill>
                  <a:srgbClr val="00B0F0"/>
                </a:solidFill>
              </a:rPr>
              <a:t>　　</a:t>
            </a:r>
            <a:r>
              <a:rPr lang="zh-CN" altLang="en-US">
                <a:latin typeface="楷体" panose="02010609060101010101" charset="-122"/>
                <a:ea typeface="楷体" panose="02010609060101010101" charset="-122"/>
                <a:cs typeface="楷体" panose="02010609060101010101" charset="-122"/>
              </a:rPr>
              <a:t>【情景5-28】某公司于2022年4月12日公布2021年度的最后分红方案。其公告如下：“2022年4月9日在北京召开股东大会，通过了董事会关于每股分派0.25元的2021年股息分配方案。股权登记日为4月25日，除息日为4月26日，股东可在5月12日至28日之间通过深圳交易所按交易方式领取股息。特此公告。”</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那么，该公司的股利支付程序如图5-15 所示。</a:t>
            </a:r>
            <a:endParaRPr lang="zh-CN" altLang="en-US">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4"/>
          <a:stretch>
            <a:fillRect/>
          </a:stretch>
        </p:blipFill>
        <p:spPr>
          <a:xfrm>
            <a:off x="2286000" y="3075940"/>
            <a:ext cx="4572000" cy="1524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4" y="721043"/>
            <a:ext cx="2087624" cy="787400"/>
            <a:chOff x="1547751" y="650776"/>
            <a:chExt cx="2087624"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1"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项目小结</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TextBox 9"/>
          <p:cNvSpPr>
            <a:spLocks noChangeArrowheads="1"/>
          </p:cNvSpPr>
          <p:nvPr>
            <p:custDataLst>
              <p:tags r:id="rId1"/>
            </p:custDataLst>
          </p:nvPr>
        </p:nvSpPr>
        <p:spPr bwMode="auto">
          <a:xfrm>
            <a:off x="1264920" y="1564005"/>
            <a:ext cx="6659880" cy="283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p>
            <a:pPr algn="just">
              <a:lnSpc>
                <a:spcPct val="150000"/>
              </a:lnSpc>
            </a:pPr>
            <a:r>
              <a:rPr lang="zh-CN" altLang="en-US" dirty="0">
                <a:solidFill>
                  <a:schemeClr val="tx1"/>
                </a:solidFill>
                <a:latin typeface="华文中宋" panose="02010600040101010101" charset="-122"/>
                <a:ea typeface="华文中宋" panose="02010600040101010101" charset="-122"/>
                <a:sym typeface="字魂105号-简雅黑" panose="00000500000000000000" pitchFamily="2" charset="-122"/>
              </a:rPr>
              <a:t>　　通过学习本项目，应掌握成本、收入、利润的预测方法和股利理论及股利分配方式与方法，解决企业生存发展的重要问题，处理好股东和企业的关系。</a:t>
            </a:r>
            <a:endParaRPr lang="zh-CN" altLang="en-US" dirty="0">
              <a:solidFill>
                <a:schemeClr val="tx1"/>
              </a:solidFill>
              <a:latin typeface="华文中宋" panose="02010600040101010101" charset="-122"/>
              <a:ea typeface="华文中宋" panose="02010600040101010101"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custDataLst>
              <p:tags r:id="rId1"/>
            </p:custDataLst>
          </p:nvPr>
        </p:nvSpPr>
        <p:spPr bwMode="auto">
          <a:xfrm>
            <a:off x="611505" y="628015"/>
            <a:ext cx="1446530" cy="39052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项目训练</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8" name="文本框 7"/>
          <p:cNvSpPr txBox="1"/>
          <p:nvPr>
            <p:custDataLst>
              <p:tags r:id="rId2"/>
            </p:custDataLst>
          </p:nvPr>
        </p:nvSpPr>
        <p:spPr>
          <a:xfrm>
            <a:off x="611505" y="1066165"/>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【资料】</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752475" y="1420495"/>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某公司生产办公桌，设计生产能力为14 000张，计划生产10 000张，预计单位变动成本为900元，计划期的固定成本费用总额为960 000元，该产品适用的消费税税率为5%，成本利润率必须达到20%。假定该公司本年度接到一个额外订单，订购1 100张办公桌，单价为1 500元。</a:t>
            </a:r>
            <a:endParaRPr lang="zh-CN" altLang="en-US">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3"/>
            </p:custDataLst>
          </p:nvPr>
        </p:nvSpPr>
        <p:spPr>
          <a:xfrm>
            <a:off x="611505" y="2932430"/>
            <a:ext cx="4572000" cy="398780"/>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【要求】</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11" name="文本框 10"/>
          <p:cNvSpPr txBox="1"/>
          <p:nvPr/>
        </p:nvSpPr>
        <p:spPr>
          <a:xfrm>
            <a:off x="755650" y="3392170"/>
            <a:ext cx="7658735" cy="368300"/>
          </a:xfrm>
          <a:prstGeom prst="rect">
            <a:avLst/>
          </a:prstGeom>
          <a:noFill/>
        </p:spPr>
        <p:txBody>
          <a:bodyPr wrap="square" rtlCol="0" anchor="t">
            <a:spAutoFit/>
          </a:bodyPr>
          <a:p>
            <a:r>
              <a:rPr lang="zh-CN" altLang="en-US" sz="1400">
                <a:latin typeface="楷体" panose="02010609060101010101" charset="-122"/>
                <a:ea typeface="楷体" panose="02010609060101010101" charset="-122"/>
              </a:rPr>
              <a:t>　　</a:t>
            </a:r>
            <a:r>
              <a:rPr lang="zh-CN" altLang="en-US">
                <a:latin typeface="楷体" panose="02010609060101010101" charset="-122"/>
                <a:ea typeface="楷体" panose="02010609060101010101" charset="-122"/>
              </a:rPr>
              <a:t>该公司计划内产品单位价格是多少？是否应接受这一个额外订单？</a:t>
            </a:r>
            <a:endParaRPr lang="zh-CN" altLang="en-US">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64" y="1615712"/>
            <a:ext cx="775136" cy="230832"/>
          </a:xfrm>
          <a:prstGeom prst="rect">
            <a:avLst/>
          </a:prstGeom>
        </p:spPr>
        <p:txBody>
          <a:bodyPr wrap="square">
            <a:spAutoFit/>
          </a:bodyPr>
          <a:lstStyle/>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www.1ppt.com/moban/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行业</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www.1ppt.com/hangye/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节日</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模板：</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www.1ppt.com/jieri/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素材下载：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www.1ppt.com/sucai/</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背景图片：</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www.1ppt.com/beijing/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图表下载：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www.1ppt.com/tubiao/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优秀</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www.1ppt.com/xiazai/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www.1ppt.com/powerpoint/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Word</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 </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www.1ppt.com/word/              Excel</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教程：</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www.1ppt.com/excel/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资料下载：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www.1ppt.com/ziliao/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课件下载：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www.1ppt.com/kejian/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范文下载：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www.1ppt.com/fanwen/             </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试卷下载：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www.1ppt.com/shiti/  </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教案下载：</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www.1ppt.com/jiaoan/        PPT</a:t>
            </a:r>
            <a:r>
              <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论坛：</a:t>
            </a:r>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www.1ppt.cn</a:t>
            </a:r>
            <a:endPar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lvl="0"/>
            <a:r>
              <a:rPr lang="en-US" altLang="zh-CN"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 </a:t>
            </a:r>
            <a:endParaRPr lang="zh-CN" altLang="en-US" sz="100"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矩形 1"/>
          <p:cNvSpPr/>
          <p:nvPr/>
        </p:nvSpPr>
        <p:spPr>
          <a:xfrm>
            <a:off x="0" y="0"/>
            <a:ext cx="9144000"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 name="矩形 2"/>
          <p:cNvSpPr/>
          <p:nvPr/>
        </p:nvSpPr>
        <p:spPr>
          <a:xfrm>
            <a:off x="0" y="1635646"/>
            <a:ext cx="9144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 name="文本框 18"/>
          <p:cNvSpPr txBox="1"/>
          <p:nvPr/>
        </p:nvSpPr>
        <p:spPr>
          <a:xfrm>
            <a:off x="899592" y="2213959"/>
            <a:ext cx="2655406" cy="715581"/>
          </a:xfrm>
          <a:prstGeom prst="rect">
            <a:avLst/>
          </a:prstGeom>
          <a:noFill/>
        </p:spPr>
        <p:txBody>
          <a:bodyPr wrap="square" rtlCol="0">
            <a:spAutoFit/>
          </a:bodyPr>
          <a:lstStyle/>
          <a:p>
            <a:pPr algn="ctr"/>
            <a:r>
              <a:rPr lang="en-US" altLang="zh-CN"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THANKS</a:t>
            </a:r>
            <a:endParaRPr lang="zh-CN" altLang="en-US" sz="4050" b="1" spc="225"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57236" y="247537"/>
            <a:ext cx="5132182" cy="46785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41986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5-1】</a:t>
            </a:r>
            <a:r>
              <a:rPr lang="zh-CN" altLang="en-US">
                <a:latin typeface="楷体" panose="02010609060101010101" charset="-122"/>
                <a:ea typeface="楷体" panose="02010609060101010101" charset="-122"/>
                <a:cs typeface="楷体" panose="02010609060101010101" charset="-122"/>
              </a:rPr>
              <a:t>某公司生产所用的冲床是从租赁公司租用的，每月租金为 12 000 元，该机器每月最大的生产能力为 3 000只，则该公司每月的产量在 3 000只以内，租金总成本不随产量的变动而变动，产量对固定成本的影响如表5-1所示。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590550" y="2355215"/>
            <a:ext cx="7962900" cy="1866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108775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从表5-1中可以看出，该公司冲床的产量由 1 000只增加到 1 500只，增加了50%，但月租金仍然是固定成本总额 12 000元，该租金并没有因为产量的增加而增加，这一关系可表示为 y=12 000，如图5-3所示。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2671445" y="1707515"/>
            <a:ext cx="3800475" cy="2990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94081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a:solidFill>
                  <a:schemeClr val="tx1"/>
                </a:solidFill>
                <a:latin typeface="+mn-ea"/>
                <a:cs typeface="+mn-ea"/>
              </a:rPr>
              <a:t>固定成本按其性质可以进一步细分为约束性固定成本和酌量性固定成本。</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约束性固定成本是指不受管理部门短期决策行为影响的固定成本，如固定资产折旧费、保险费、公共费和不动产税。约束性固定成本受企业的战略规划和长期目标影响，短期内很难改变。</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酌量性固定成本是指受管理部门短期决策行为影响的固定成本，如广告费、职工培训费、法律咨询费、公关费和新产品研究开发费，这类固定成本取决于管理当局的短期预测。</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空心弧 52"/>
          <p:cNvSpPr/>
          <p:nvPr/>
        </p:nvSpPr>
        <p:spPr>
          <a:xfrm rot="5400000">
            <a:off x="969961" y="1162730"/>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400" fontAlgn="auto">
              <a:spcBef>
                <a:spcPts val="0"/>
              </a:spcBef>
              <a:spcAft>
                <a:spcPts val="0"/>
              </a:spcAft>
              <a:defRPr/>
            </a:pPr>
            <a:endParaRPr lang="zh-CN" altLang="en-US" sz="2490">
              <a:solidFill>
                <a:schemeClr val="tx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nvGrpSpPr>
          <p:cNvPr id="2" name="组合 1"/>
          <p:cNvGrpSpPr/>
          <p:nvPr/>
        </p:nvGrpSpPr>
        <p:grpSpPr>
          <a:xfrm>
            <a:off x="2887629" y="591632"/>
            <a:ext cx="4137328" cy="632183"/>
            <a:chOff x="736575" y="3188466"/>
            <a:chExt cx="8755768" cy="1338083"/>
          </a:xfrm>
        </p:grpSpPr>
        <p:sp>
          <p:nvSpPr>
            <p:cNvPr id="3" name="圆角矩形 2"/>
            <p:cNvSpPr/>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 name="组合 3"/>
            <p:cNvGrpSpPr/>
            <p:nvPr/>
          </p:nvGrpSpPr>
          <p:grpSpPr>
            <a:xfrm>
              <a:off x="736575" y="3188466"/>
              <a:ext cx="1338085" cy="1338083"/>
              <a:chOff x="3567745" y="3971974"/>
              <a:chExt cx="1338084" cy="1338084"/>
            </a:xfrm>
          </p:grpSpPr>
          <p:grpSp>
            <p:nvGrpSpPr>
              <p:cNvPr id="7" name="组合 6"/>
              <p:cNvGrpSpPr/>
              <p:nvPr/>
            </p:nvGrpSpPr>
            <p:grpSpPr>
              <a:xfrm>
                <a:off x="3567745" y="3971974"/>
                <a:ext cx="1338084" cy="1338084"/>
                <a:chOff x="5213600" y="2517129"/>
                <a:chExt cx="2023672" cy="2023672"/>
              </a:xfrm>
            </p:grpSpPr>
            <p:sp>
              <p:nvSpPr>
                <p:cNvPr id="9" name="椭圆 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0" name="椭圆 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8" name="椭圆 7"/>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1</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6" name="TextBox 72"/>
            <p:cNvSpPr txBox="1"/>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财务管理概论</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11" name="组合 10"/>
          <p:cNvGrpSpPr/>
          <p:nvPr/>
        </p:nvGrpSpPr>
        <p:grpSpPr>
          <a:xfrm>
            <a:off x="3341421" y="1223815"/>
            <a:ext cx="4137328" cy="632183"/>
            <a:chOff x="736575" y="3188469"/>
            <a:chExt cx="8755767" cy="1338084"/>
          </a:xfrm>
        </p:grpSpPr>
        <p:sp>
          <p:nvSpPr>
            <p:cNvPr id="12" name="圆角矩形 1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13" name="组合 12"/>
            <p:cNvGrpSpPr/>
            <p:nvPr/>
          </p:nvGrpSpPr>
          <p:grpSpPr>
            <a:xfrm>
              <a:off x="736575" y="3188469"/>
              <a:ext cx="1338084" cy="1338084"/>
              <a:chOff x="3567745" y="3971974"/>
              <a:chExt cx="1338084" cy="1338084"/>
            </a:xfrm>
          </p:grpSpPr>
          <p:grpSp>
            <p:nvGrpSpPr>
              <p:cNvPr id="16" name="组合 15"/>
              <p:cNvGrpSpPr/>
              <p:nvPr/>
            </p:nvGrpSpPr>
            <p:grpSpPr>
              <a:xfrm>
                <a:off x="3567745" y="3971974"/>
                <a:ext cx="1338084" cy="1338084"/>
                <a:chOff x="5213600" y="2517129"/>
                <a:chExt cx="2023672" cy="2023672"/>
              </a:xfrm>
            </p:grpSpPr>
            <p:sp>
              <p:nvSpPr>
                <p:cNvPr id="18" name="椭圆 1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19" name="椭圆 18"/>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7" name="椭圆 16"/>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2</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15"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筹资管理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0" name="组合 19"/>
          <p:cNvGrpSpPr/>
          <p:nvPr/>
        </p:nvGrpSpPr>
        <p:grpSpPr>
          <a:xfrm>
            <a:off x="3603277" y="1882158"/>
            <a:ext cx="4137328" cy="632183"/>
            <a:chOff x="736575" y="3188469"/>
            <a:chExt cx="8755767" cy="1338084"/>
          </a:xfrm>
        </p:grpSpPr>
        <p:sp>
          <p:nvSpPr>
            <p:cNvPr id="21" name="圆角矩形 20"/>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2" name="组合 21"/>
            <p:cNvGrpSpPr/>
            <p:nvPr/>
          </p:nvGrpSpPr>
          <p:grpSpPr>
            <a:xfrm>
              <a:off x="736575" y="3188469"/>
              <a:ext cx="1338084" cy="1338084"/>
              <a:chOff x="3567745" y="3971974"/>
              <a:chExt cx="1338084" cy="1338084"/>
            </a:xfrm>
          </p:grpSpPr>
          <p:grpSp>
            <p:nvGrpSpPr>
              <p:cNvPr id="25" name="组合 24"/>
              <p:cNvGrpSpPr/>
              <p:nvPr/>
            </p:nvGrpSpPr>
            <p:grpSpPr>
              <a:xfrm>
                <a:off x="3567745" y="3971974"/>
                <a:ext cx="1338084" cy="1338084"/>
                <a:chOff x="5213600" y="2517129"/>
                <a:chExt cx="2023672" cy="2023672"/>
              </a:xfrm>
            </p:grpSpPr>
            <p:sp>
              <p:nvSpPr>
                <p:cNvPr id="27" name="椭圆 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8" name="椭圆 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6" name="椭圆 25"/>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3</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4"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投资管理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29" name="组合 28"/>
          <p:cNvGrpSpPr/>
          <p:nvPr/>
        </p:nvGrpSpPr>
        <p:grpSpPr>
          <a:xfrm>
            <a:off x="3556686" y="2576326"/>
            <a:ext cx="4137328" cy="632183"/>
            <a:chOff x="736575" y="3188469"/>
            <a:chExt cx="8755767" cy="1338084"/>
          </a:xfrm>
        </p:grpSpPr>
        <p:sp>
          <p:nvSpPr>
            <p:cNvPr id="30" name="圆角矩形 29"/>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31" name="组合 30"/>
            <p:cNvGrpSpPr/>
            <p:nvPr/>
          </p:nvGrpSpPr>
          <p:grpSpPr>
            <a:xfrm>
              <a:off x="736575" y="3188469"/>
              <a:ext cx="1338084" cy="1338084"/>
              <a:chOff x="3567745" y="3971974"/>
              <a:chExt cx="1338084" cy="1338084"/>
            </a:xfrm>
          </p:grpSpPr>
          <p:grpSp>
            <p:nvGrpSpPr>
              <p:cNvPr id="34" name="组合 33"/>
              <p:cNvGrpSpPr/>
              <p:nvPr/>
            </p:nvGrpSpPr>
            <p:grpSpPr>
              <a:xfrm>
                <a:off x="3567745" y="3971974"/>
                <a:ext cx="1338084" cy="1338084"/>
                <a:chOff x="5213600" y="2517129"/>
                <a:chExt cx="2023672" cy="2023672"/>
              </a:xfrm>
            </p:grpSpPr>
            <p:sp>
              <p:nvSpPr>
                <p:cNvPr id="36" name="椭圆 35"/>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37" name="椭圆 36"/>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5" name="椭圆 34"/>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4</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3"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营运资金管理</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38" name="组合 37"/>
          <p:cNvGrpSpPr/>
          <p:nvPr/>
        </p:nvGrpSpPr>
        <p:grpSpPr>
          <a:xfrm>
            <a:off x="3389914" y="3215743"/>
            <a:ext cx="4137328" cy="632183"/>
            <a:chOff x="736575" y="3188469"/>
            <a:chExt cx="8755767" cy="1338084"/>
          </a:xfrm>
        </p:grpSpPr>
        <p:sp>
          <p:nvSpPr>
            <p:cNvPr id="39" name="圆角矩形 38"/>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40" name="组合 39"/>
            <p:cNvGrpSpPr/>
            <p:nvPr/>
          </p:nvGrpSpPr>
          <p:grpSpPr>
            <a:xfrm>
              <a:off x="736575" y="3188469"/>
              <a:ext cx="1338084" cy="1338084"/>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4" name="椭圆 43"/>
              <p:cNvSpPr/>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5</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2" name="TextBox 72"/>
            <p:cNvSpPr txBox="1"/>
            <p:nvPr/>
          </p:nvSpPr>
          <p:spPr>
            <a:xfrm>
              <a:off x="3113403" y="3483385"/>
              <a:ext cx="5261340" cy="779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利润形成与分配</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grpSp>
        <p:nvGrpSpPr>
          <p:cNvPr id="47" name="组合 46"/>
          <p:cNvGrpSpPr/>
          <p:nvPr/>
        </p:nvGrpSpPr>
        <p:grpSpPr>
          <a:xfrm>
            <a:off x="1374846" y="1636536"/>
            <a:ext cx="1864487" cy="1870428"/>
            <a:chOff x="907313" y="1636536"/>
            <a:chExt cx="1864487" cy="1870428"/>
          </a:xfrm>
        </p:grpSpPr>
        <p:grpSp>
          <p:nvGrpSpPr>
            <p:cNvPr id="48" name="组合 47"/>
            <p:cNvGrpSpPr/>
            <p:nvPr/>
          </p:nvGrpSpPr>
          <p:grpSpPr>
            <a:xfrm flipH="1">
              <a:off x="907313" y="1636536"/>
              <a:ext cx="1864487" cy="187042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9" name="TextBox 48"/>
            <p:cNvSpPr txBox="1"/>
            <p:nvPr/>
          </p:nvSpPr>
          <p:spPr>
            <a:xfrm>
              <a:off x="1187624" y="2167762"/>
              <a:ext cx="1296144" cy="523220"/>
            </a:xfrm>
            <a:prstGeom prst="rect">
              <a:avLst/>
            </a:prstGeom>
            <a:noFill/>
          </p:spPr>
          <p:txBody>
            <a:bodyPr wrap="square" rtlCol="0">
              <a:spAutoFit/>
            </a:bodyPr>
            <a:lstStyle/>
            <a:p>
              <a:pPr algn="ctr"/>
              <a:r>
                <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目  录</a:t>
              </a:r>
              <a:endParaRPr lang="zh-CN" altLang="en-US" sz="28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0" name="TextBox 49"/>
            <p:cNvSpPr txBox="1"/>
            <p:nvPr/>
          </p:nvSpPr>
          <p:spPr>
            <a:xfrm>
              <a:off x="1295635" y="2662538"/>
              <a:ext cx="1228825" cy="338554"/>
            </a:xfrm>
            <a:prstGeom prst="rect">
              <a:avLst/>
            </a:prstGeom>
            <a:noFill/>
          </p:spPr>
          <p:txBody>
            <a:bodyPr wrap="square" rtlCol="0">
              <a:spAutoFit/>
            </a:bodyPr>
            <a:lstStyle/>
            <a:p>
              <a:r>
                <a:rPr lang="en-US" altLang="zh-CN"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rPr>
                <a:t>Contents</a:t>
              </a:r>
              <a:endParaRPr lang="zh-CN" altLang="en-US" sz="1600" b="1" dirty="0">
                <a:solidFill>
                  <a:schemeClr val="tx1">
                    <a:lumMod val="65000"/>
                    <a:lumOff val="35000"/>
                  </a:schemeClr>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5" name="组合 4"/>
          <p:cNvGrpSpPr/>
          <p:nvPr/>
        </p:nvGrpSpPr>
        <p:grpSpPr>
          <a:xfrm>
            <a:off x="2933349" y="3839022"/>
            <a:ext cx="4137328" cy="632183"/>
            <a:chOff x="736575" y="3188466"/>
            <a:chExt cx="8755768" cy="1338083"/>
          </a:xfrm>
        </p:grpSpPr>
        <p:sp>
          <p:nvSpPr>
            <p:cNvPr id="14" name="圆角矩形 13"/>
            <p:cNvSpPr/>
            <p:nvPr>
              <p:custDataLst>
                <p:tags r:id="rId1"/>
              </p:custDataLst>
            </p:nvPr>
          </p:nvSpPr>
          <p:spPr>
            <a:xfrm flipH="1">
              <a:off x="1020576" y="3307959"/>
              <a:ext cx="8471767" cy="1132575"/>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381000" dist="254000" dir="1026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23" name="组合 22"/>
            <p:cNvGrpSpPr/>
            <p:nvPr/>
          </p:nvGrpSpPr>
          <p:grpSpPr>
            <a:xfrm>
              <a:off x="736575" y="3188466"/>
              <a:ext cx="1338085" cy="1338083"/>
              <a:chOff x="3567745" y="3971974"/>
              <a:chExt cx="1338084" cy="1338084"/>
            </a:xfrm>
          </p:grpSpPr>
          <p:grpSp>
            <p:nvGrpSpPr>
              <p:cNvPr id="32" name="组合 31"/>
              <p:cNvGrpSpPr/>
              <p:nvPr/>
            </p:nvGrpSpPr>
            <p:grpSpPr>
              <a:xfrm>
                <a:off x="3567745" y="3971974"/>
                <a:ext cx="1338084" cy="1338084"/>
                <a:chOff x="5213600" y="2517129"/>
                <a:chExt cx="2023672" cy="2023672"/>
              </a:xfrm>
            </p:grpSpPr>
            <p:sp>
              <p:nvSpPr>
                <p:cNvPr id="41" name="椭圆 40"/>
                <p:cNvSpPr/>
                <p:nvPr>
                  <p:custDataLst>
                    <p:tags r:id="rId2"/>
                  </p:custDataLst>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4" name="椭圆 53"/>
                <p:cNvSpPr/>
                <p:nvPr>
                  <p:custDataLst>
                    <p:tags r:id="rId3"/>
                  </p:custDataLst>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5" name="椭圆 54"/>
              <p:cNvSpPr/>
              <p:nvPr>
                <p:custDataLst>
                  <p:tags r:id="rId4"/>
                </p:custDataLst>
              </p:nvPr>
            </p:nvSpPr>
            <p:spPr>
              <a:xfrm>
                <a:off x="3695023" y="4099252"/>
                <a:ext cx="1083528" cy="1083528"/>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latin typeface="字魂105号-简雅黑" panose="00000500000000000000" pitchFamily="2" charset="-122"/>
                    <a:ea typeface="字魂105号-简雅黑" panose="00000500000000000000" pitchFamily="2" charset="-122"/>
                    <a:sym typeface="字魂105号-简雅黑" panose="00000500000000000000" pitchFamily="2" charset="-122"/>
                  </a:rPr>
                  <a:t>6</a:t>
                </a: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6" name="TextBox 72"/>
            <p:cNvSpPr txBox="1"/>
            <p:nvPr>
              <p:custDataLst>
                <p:tags r:id="rId5"/>
              </p:custDataLst>
            </p:nvPr>
          </p:nvSpPr>
          <p:spPr>
            <a:xfrm>
              <a:off x="3113403" y="3483385"/>
              <a:ext cx="5261340" cy="7795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31800">
                <a:defRPr/>
              </a:pPr>
              <a:r>
                <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财务分析与评价</a:t>
              </a:r>
              <a:endParaRPr lang="zh-CN" altLang="en-US" kern="0" dirty="0">
                <a:solidFill>
                  <a:sysClr val="windowText" lastClr="000000">
                    <a:lumMod val="65000"/>
                    <a:lumOff val="35000"/>
                  </a:sysClr>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350"/>
                                        <p:tgtEl>
                                          <p:spTgt spid="53"/>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1+#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940810"/>
          </a:xfrm>
          <a:prstGeom prst="rect">
            <a:avLst/>
          </a:prstGeom>
          <a:noFill/>
        </p:spPr>
        <p:txBody>
          <a:bodyPr wrap="square" rtlCol="0" anchor="t">
            <a:noAutofit/>
          </a:bodyPr>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　②变动成本。</a:t>
            </a:r>
            <a:endParaRPr lang="zh-CN" altLang="en-US" b="1">
              <a:solidFill>
                <a:srgbClr val="7030A0"/>
              </a:solidFill>
              <a:latin typeface="+mn-ea"/>
              <a:cs typeface="+mn-ea"/>
            </a:endParaRPr>
          </a:p>
          <a:p>
            <a:pPr indent="0" algn="just">
              <a:lnSpc>
                <a:spcPct val="120000"/>
              </a:lnSpc>
              <a:buFont typeface="Wingdings" panose="05000000000000000000" charset="0"/>
              <a:buNone/>
            </a:pPr>
            <a:r>
              <a:rPr lang="zh-CN" altLang="en-US">
                <a:solidFill>
                  <a:schemeClr val="tx1"/>
                </a:solidFill>
                <a:latin typeface="+mn-ea"/>
                <a:cs typeface="+mn-ea"/>
              </a:rPr>
              <a:t>　　● 变动成本的概念。变动成本是指在特定的业务量范围内，其总额会随业务量的变动而成正比例变动的成本。例如，直接材料、直接人工，按销售量支付的推销员佣金、装运费、包装费，以及按产量计提的固定设备折旧等，都是和单位产品的生产直接联系的，其总额会随着产量的增减呈正比例增减。</a:t>
            </a:r>
            <a:endParaRPr lang="zh-CN" altLang="en-US">
              <a:solidFill>
                <a:schemeClr val="tx1"/>
              </a:solidFill>
              <a:latin typeface="+mn-ea"/>
              <a:cs typeface="+mn-ea"/>
            </a:endParaRPr>
          </a:p>
          <a:p>
            <a:pPr indent="0" algn="just">
              <a:lnSpc>
                <a:spcPct val="120000"/>
              </a:lnSpc>
              <a:buFont typeface="Wingdings" panose="05000000000000000000" charset="0"/>
              <a:buNone/>
            </a:pPr>
            <a:r>
              <a:rPr lang="zh-CN" altLang="en-US">
                <a:solidFill>
                  <a:schemeClr val="tx1"/>
                </a:solidFill>
                <a:latin typeface="+mn-ea"/>
                <a:cs typeface="+mn-ea"/>
              </a:rPr>
              <a:t>　　● 变动成本的特征。变动成本总额因业务量的变动而呈正比例变动，如图5-4所示；但单位变动成本（单位业务量负担的变动成本）不变，如图 5-5所示。</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827405" y="1347470"/>
            <a:ext cx="7458075" cy="2362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42354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5-2】</a:t>
            </a:r>
            <a:r>
              <a:rPr lang="zh-CN" altLang="en-US">
                <a:latin typeface="楷体" panose="02010609060101010101" charset="-122"/>
                <a:ea typeface="楷体" panose="02010609060101010101" charset="-122"/>
                <a:cs typeface="楷体" panose="02010609060101010101" charset="-122"/>
              </a:rPr>
              <a:t>某公司生产蛋糕，其产量对变动成本的影响如表5-2所示。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628650" y="1095375"/>
            <a:ext cx="7886700" cy="2486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52475" y="631190"/>
            <a:ext cx="7659370" cy="208407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由表5-2可见，当产量从1 000箱增加到 5 000箱时，产量增加到原来的5倍，变动成本总额随之从10 000元增加到50 000元，也以相同的幅度增加，即无论产量如何变化，单位变动成本都是10元，说明产量与原材料之间存在正比例关系。原材料是产品的变动成本，这一正比关系可以用函数 y=10x 表示，也可以在坐标系中用图5-6表示。但无论产量如何变化，单位变动成本都是10元。</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3131820" y="2355215"/>
            <a:ext cx="3178175" cy="2620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94081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a:solidFill>
                  <a:schemeClr val="tx1"/>
                </a:solidFill>
                <a:latin typeface="+mn-ea"/>
                <a:cs typeface="+mn-ea"/>
              </a:rPr>
              <a:t>变动成本可细分为设计性变动成本和酌量性变动成本。</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设计性变动成本是由产品的工艺设计所确定的，只要工艺技术及产品设计不改变，成本就不会变动，因此不受管理部门决策的影响。</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酌量性变动成本受管理部门决策影响，有很大的选择性，在不影响设计程序和产品质量的前提下，企业如果可以在不同地区或不同供货单位采购到不同价格的原材料，那么原材料消耗就属于酌量性变动成本。</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940810"/>
          </a:xfrm>
          <a:prstGeom prst="rect">
            <a:avLst/>
          </a:prstGeom>
          <a:noFill/>
        </p:spPr>
        <p:txBody>
          <a:bodyPr wrap="square" rtlCol="0" anchor="t">
            <a:noAutofit/>
          </a:bodyPr>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　③混合成本。</a:t>
            </a:r>
            <a:endParaRPr lang="zh-CN" altLang="en-US" b="1">
              <a:solidFill>
                <a:srgbClr val="7030A0"/>
              </a:solidFill>
              <a:latin typeface="+mn-ea"/>
              <a:cs typeface="+mn-ea"/>
            </a:endParaRPr>
          </a:p>
          <a:p>
            <a:pPr indent="0" algn="just">
              <a:lnSpc>
                <a:spcPct val="120000"/>
              </a:lnSpc>
              <a:buFont typeface="Wingdings" panose="05000000000000000000" charset="0"/>
              <a:buNone/>
            </a:pPr>
            <a:r>
              <a:rPr lang="zh-CN" altLang="en-US">
                <a:solidFill>
                  <a:schemeClr val="tx1"/>
                </a:solidFill>
                <a:latin typeface="+mn-ea"/>
                <a:cs typeface="+mn-ea"/>
              </a:rPr>
              <a:t>　　●</a:t>
            </a:r>
            <a:r>
              <a:rPr lang="zh-CN" altLang="en-US" b="1">
                <a:solidFill>
                  <a:srgbClr val="00B050"/>
                </a:solidFill>
                <a:latin typeface="+mn-ea"/>
                <a:cs typeface="+mn-ea"/>
              </a:rPr>
              <a:t>混合成本的概念。</a:t>
            </a:r>
            <a:r>
              <a:rPr lang="zh-CN" altLang="en-US">
                <a:solidFill>
                  <a:schemeClr val="tx1"/>
                </a:solidFill>
                <a:latin typeface="+mn-ea"/>
                <a:cs typeface="+mn-ea"/>
              </a:rPr>
              <a:t>混合成本就是“混合”了固定成本和变动成本两种不同性质的成本。</a:t>
            </a:r>
            <a:endParaRPr lang="zh-CN" altLang="en-US">
              <a:solidFill>
                <a:schemeClr val="tx1"/>
              </a:solidFill>
              <a:latin typeface="+mn-ea"/>
              <a:cs typeface="+mn-ea"/>
            </a:endParaRPr>
          </a:p>
          <a:p>
            <a:pPr indent="0" algn="just">
              <a:lnSpc>
                <a:spcPct val="120000"/>
              </a:lnSpc>
              <a:buFont typeface="Wingdings" panose="05000000000000000000" charset="0"/>
              <a:buNone/>
            </a:pPr>
            <a:r>
              <a:rPr lang="zh-CN" altLang="en-US">
                <a:solidFill>
                  <a:schemeClr val="tx1"/>
                </a:solidFill>
                <a:latin typeface="+mn-ea"/>
                <a:cs typeface="+mn-ea"/>
              </a:rPr>
              <a:t>　　●</a:t>
            </a:r>
            <a:r>
              <a:rPr lang="zh-CN" altLang="en-US" b="1">
                <a:solidFill>
                  <a:srgbClr val="00B050"/>
                </a:solidFill>
                <a:latin typeface="+mn-ea"/>
                <a:cs typeface="+mn-ea"/>
              </a:rPr>
              <a:t>混合成本的分类。</a:t>
            </a:r>
            <a:r>
              <a:rPr lang="zh-CN" altLang="en-US">
                <a:solidFill>
                  <a:schemeClr val="tx1"/>
                </a:solidFill>
                <a:latin typeface="+mn-ea"/>
                <a:cs typeface="+mn-ea"/>
              </a:rPr>
              <a:t>混合成本兼有固定与变动两种性质，可进一步将其细分为半变动成本、半固定成本、延期变动成本和曲线变动成本。半变动成本是指在有一定初始量的基础上，随着产量的变化而呈正比例变动的成本。这些成本的特点是它通常有一个初始的固定基数，在此基数内与业务量的变化无关，这部分成本类似于固定成本；在此基数之上的其余部分，则随着业务量的增加呈正比例增加，如固定电话座机费、水费和煤气费等均属于半变动成本，其成本习性模型如图5-7所示。</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464185" y="1131570"/>
            <a:ext cx="4152900" cy="2600325"/>
          </a:xfrm>
          <a:prstGeom prst="rect">
            <a:avLst/>
          </a:prstGeom>
        </p:spPr>
      </p:pic>
      <p:pic>
        <p:nvPicPr>
          <p:cNvPr id="3" name="图片 2"/>
          <p:cNvPicPr>
            <a:picLocks noChangeAspect="1"/>
          </p:cNvPicPr>
          <p:nvPr/>
        </p:nvPicPr>
        <p:blipFill>
          <a:blip r:embed="rId5"/>
          <a:stretch>
            <a:fillRect/>
          </a:stretch>
        </p:blipFill>
        <p:spPr>
          <a:xfrm>
            <a:off x="4617085" y="1491615"/>
            <a:ext cx="3714750" cy="2162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94081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a:solidFill>
                  <a:schemeClr val="tx1"/>
                </a:solidFill>
                <a:latin typeface="+mn-ea"/>
                <a:cs typeface="+mn-ea"/>
              </a:rPr>
              <a:t>半固定成本也称阶梯式变动成本，这类成本在一定业务量范围内的发生额是固定的，但当业务量增长到一定限度时，其发生额就突然跳跃到一个新的水平，然后在业务量增长的一定限度内，发生额又保持不变，直到另一个新的跳跃。例如，企业的管理员、运货员和检验员的工资等成本项目就属于这一类。其成本习性模型如图5-8所示。</a:t>
            </a: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延期变动成本在一定的业务量范围内有一个固定不变的基数，当业务量增长超出了这个范围，它就与业务量的增长呈正比例变动。例如，职工的基本工资在正常工作时间情况下是不变的，但当工作时间超出正常标准时，则需按加班时间的长短支付加班薪金。其成本习性模型如图5-9所示。</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959735"/>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a:solidFill>
                  <a:schemeClr val="tx1"/>
                </a:solidFill>
                <a:latin typeface="+mn-ea"/>
                <a:cs typeface="+mn-ea"/>
              </a:rPr>
              <a:t>曲线变动成本通常有一个不变的初始量，相当于固定成本，在这个初始量的基础上，随着业务量的增加，成本也逐步变化，但它与业务量的关系是非线性的。这种曲线成本又可以分为以下两种类型：一是递增曲线成本，如累进计件工资、违约金等，随着业务量的增加，成本逐步增加，并且增加幅度是递增的，其成本习性模型如图5-10所示；二是递减曲线成本，如有价格折扣或优惠条件下的水、电消费成本及“费用封顶”的通信服务费等，用量越大则总成本越高，但增长越来越慢，变化率是递减的，其成本习性模型如图5-11所示。</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187450" y="699135"/>
            <a:ext cx="2871470" cy="1799590"/>
          </a:xfrm>
          <a:prstGeom prst="rect">
            <a:avLst/>
          </a:prstGeom>
        </p:spPr>
      </p:pic>
      <p:pic>
        <p:nvPicPr>
          <p:cNvPr id="3" name="图片 2"/>
          <p:cNvPicPr>
            <a:picLocks noChangeAspect="1"/>
          </p:cNvPicPr>
          <p:nvPr/>
        </p:nvPicPr>
        <p:blipFill>
          <a:blip r:embed="rId5"/>
          <a:stretch>
            <a:fillRect/>
          </a:stretch>
        </p:blipFill>
        <p:spPr>
          <a:xfrm>
            <a:off x="4860290" y="655955"/>
            <a:ext cx="2621280" cy="1843405"/>
          </a:xfrm>
          <a:prstGeom prst="rect">
            <a:avLst/>
          </a:prstGeom>
        </p:spPr>
      </p:pic>
      <p:pic>
        <p:nvPicPr>
          <p:cNvPr id="4" name="图片 3"/>
          <p:cNvPicPr>
            <a:picLocks noChangeAspect="1"/>
          </p:cNvPicPr>
          <p:nvPr/>
        </p:nvPicPr>
        <p:blipFill>
          <a:blip r:embed="rId6"/>
          <a:stretch>
            <a:fillRect/>
          </a:stretch>
        </p:blipFill>
        <p:spPr>
          <a:xfrm>
            <a:off x="2855595" y="2498725"/>
            <a:ext cx="3433445" cy="2423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4716016" y="1903492"/>
            <a:ext cx="2853690" cy="583565"/>
          </a:xfrm>
          <a:prstGeom prst="rect">
            <a:avLst/>
          </a:prstGeom>
          <a:noFill/>
        </p:spPr>
        <p:txBody>
          <a:bodyPr wrap="none" rtlCol="0">
            <a:spAutoFit/>
          </a:bodyPr>
          <a:lstStyle/>
          <a:p>
            <a:pPr algn="l"/>
            <a:r>
              <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rPr>
              <a:t>营运资金管理</a:t>
            </a:r>
            <a:endParaRPr lang="zh-CN" altLang="en-US" sz="3200" b="1" spc="3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5" name="组合 54"/>
          <p:cNvGrpSpPr/>
          <p:nvPr/>
        </p:nvGrpSpPr>
        <p:grpSpPr>
          <a:xfrm>
            <a:off x="2843808" y="1940248"/>
            <a:ext cx="1301106" cy="1301106"/>
            <a:chOff x="2843808" y="1940248"/>
            <a:chExt cx="1301106" cy="1301106"/>
          </a:xfrm>
        </p:grpSpPr>
        <p:sp>
          <p:nvSpPr>
            <p:cNvPr id="56" name="椭圆 55"/>
            <p:cNvSpPr/>
            <p:nvPr/>
          </p:nvSpPr>
          <p:spPr>
            <a:xfrm>
              <a:off x="2843808" y="1940248"/>
              <a:ext cx="1301106" cy="1301106"/>
            </a:xfrm>
            <a:prstGeom prst="ellipse">
              <a:avLst/>
            </a:prstGeom>
            <a:gradFill>
              <a:gsLst>
                <a:gs pos="0">
                  <a:schemeClr val="bg1"/>
                </a:gs>
                <a:gs pos="100000">
                  <a:srgbClr val="DDDEDD"/>
                </a:gs>
              </a:gsLst>
              <a:lin ang="9600000" scaled="0"/>
            </a:gradFill>
            <a:ln>
              <a:noFill/>
            </a:ln>
            <a:effectLst>
              <a:outerShdw blurRad="304800" dist="38100" dir="8100000" sx="110000" sy="11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7" name="椭圆 56"/>
            <p:cNvSpPr/>
            <p:nvPr/>
          </p:nvSpPr>
          <p:spPr>
            <a:xfrm>
              <a:off x="2954361" y="2050800"/>
              <a:ext cx="1080000" cy="1080000"/>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58" name="TextBox 57"/>
            <p:cNvSpPr txBox="1"/>
            <p:nvPr/>
          </p:nvSpPr>
          <p:spPr>
            <a:xfrm>
              <a:off x="3277507" y="2183450"/>
              <a:ext cx="433705" cy="829945"/>
            </a:xfrm>
            <a:prstGeom prst="rect">
              <a:avLst/>
            </a:prstGeom>
            <a:noFill/>
          </p:spPr>
          <p:txBody>
            <a:bodyPr wrap="none" rtlCol="0">
              <a:spAutoFit/>
            </a:bodyPr>
            <a:lstStyle/>
            <a:p>
              <a:pPr algn="ctr"/>
              <a:r>
                <a:rPr lang="en-US" altLang="zh-CN"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5</a:t>
              </a:r>
              <a:endParaRPr lang="zh-CN" altLang="en-US" sz="48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cxnSp>
        <p:nvCxnSpPr>
          <p:cNvPr id="59" name="直接连接符 58"/>
          <p:cNvCxnSpPr/>
          <p:nvPr/>
        </p:nvCxnSpPr>
        <p:spPr>
          <a:xfrm flipV="1">
            <a:off x="4572000" y="1940239"/>
            <a:ext cx="0" cy="17843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4716016" y="2397125"/>
            <a:ext cx="2436495" cy="737235"/>
          </a:xfrm>
          <a:prstGeom prst="rect">
            <a:avLst/>
          </a:prstGeom>
          <a:noFill/>
        </p:spPr>
        <p:txBody>
          <a:bodyPr wrap="square" rtlCol="0">
            <a:spAutoFit/>
          </a:bodyPr>
          <a:lstStyle/>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任务5.1 成本管理</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任务5.2 收入管理</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任务5.3 分配管理</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500"/>
                                        <p:tgtEl>
                                          <p:spTgt spid="5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ppt_x</p:attrName>
                                        </p:attrNameLst>
                                      </p:cBhvr>
                                      <p:tavLst>
                                        <p:tav tm="0">
                                          <p:val>
                                            <p:strVal val="#ppt_x-#ppt_w*1.125000"/>
                                          </p:val>
                                        </p:tav>
                                        <p:tav tm="100000">
                                          <p:val>
                                            <p:strVal val="#ppt_x"/>
                                          </p:val>
                                        </p:tav>
                                      </p:tavLst>
                                    </p:anim>
                                    <p:animEffect transition="in" filter="wipe(right)">
                                      <p:cBhvr>
                                        <p:cTn id="12" dur="500"/>
                                        <p:tgtEl>
                                          <p:spTgt spid="54"/>
                                        </p:tgtEl>
                                      </p:cBhvr>
                                    </p:animEffect>
                                  </p:childTnLst>
                                </p:cTn>
                              </p:par>
                              <p:par>
                                <p:cTn id="13" presetID="12" presetClass="entr" presetSubtype="2"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ppt_x</p:attrName>
                                        </p:attrNameLst>
                                      </p:cBhvr>
                                      <p:tavLst>
                                        <p:tav tm="0">
                                          <p:val>
                                            <p:strVal val="#ppt_x+#ppt_w*1.125000"/>
                                          </p:val>
                                        </p:tav>
                                        <p:tav tm="100000">
                                          <p:val>
                                            <p:strVal val="#ppt_x"/>
                                          </p:val>
                                        </p:tav>
                                      </p:tavLst>
                                    </p:anim>
                                    <p:animEffect transition="in" filter="wipe(left)">
                                      <p:cBhvr>
                                        <p:cTn id="16" dur="500"/>
                                        <p:tgtEl>
                                          <p:spTgt spid="55"/>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47210"/>
          </a:xfrm>
          <a:prstGeom prst="rect">
            <a:avLst/>
          </a:prstGeom>
          <a:noFill/>
        </p:spPr>
        <p:txBody>
          <a:bodyPr wrap="square" rtlCol="0" anchor="t">
            <a:noAutofit/>
          </a:bodyPr>
          <a:p>
            <a:pPr algn="just">
              <a:lnSpc>
                <a:spcPct val="120000"/>
              </a:lnSpc>
            </a:pPr>
            <a:r>
              <a:rPr lang="zh-CN" altLang="en-US">
                <a:latin typeface="+mn-ea"/>
                <a:cs typeface="+mn-ea"/>
              </a:rPr>
              <a:t>　　</a:t>
            </a:r>
            <a:r>
              <a:rPr lang="zh-CN" altLang="en-US" b="1">
                <a:solidFill>
                  <a:srgbClr val="00B050"/>
                </a:solidFill>
                <a:latin typeface="+mn-ea"/>
                <a:cs typeface="+mn-ea"/>
              </a:rPr>
              <a:t>（2）混合成本的分解。</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在实际经济生活中，为了经营管理的需要，必须把混合成本分为固定与变动两个部分。混合成本的分解主要有以下几种方法。</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①高低点法。</a:t>
            </a:r>
            <a:r>
              <a:rPr lang="zh-CN" altLang="en-US">
                <a:solidFill>
                  <a:schemeClr val="tx1"/>
                </a:solidFill>
                <a:latin typeface="+mn-ea"/>
                <a:cs typeface="+mn-ea"/>
              </a:rPr>
              <a:t>它以过去某一会计期间的总成本和业务量资料为依据，从中选取业务量最高点和业务量最低点，将总成本进行分解，得出成本性态的模型。其计算公式为</a:t>
            </a: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采用高低点法计算比较简单，但它只采用了历史成本资料中的高点和低点两组数据，故代表性较差。</a:t>
            </a:r>
            <a:endParaRPr lang="zh-CN" altLang="en-US">
              <a:solidFill>
                <a:schemeClr val="tx1"/>
              </a:solidFill>
              <a:latin typeface="+mn-ea"/>
              <a:cs typeface="+mn-ea"/>
            </a:endParaRPr>
          </a:p>
        </p:txBody>
      </p:sp>
      <p:pic>
        <p:nvPicPr>
          <p:cNvPr id="4" name="图片 3"/>
          <p:cNvPicPr>
            <a:picLocks noChangeAspect="1"/>
          </p:cNvPicPr>
          <p:nvPr/>
        </p:nvPicPr>
        <p:blipFill>
          <a:blip r:embed="rId5"/>
          <a:stretch>
            <a:fillRect/>
          </a:stretch>
        </p:blipFill>
        <p:spPr>
          <a:xfrm>
            <a:off x="827405" y="2715260"/>
            <a:ext cx="7751445" cy="1564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80720" y="631190"/>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5-3】</a:t>
            </a:r>
            <a:r>
              <a:rPr lang="zh-CN" altLang="en-US">
                <a:latin typeface="楷体" panose="02010609060101010101" charset="-122"/>
                <a:ea typeface="楷体" panose="02010609060101010101" charset="-122"/>
                <a:cs typeface="楷体" panose="02010609060101010101" charset="-122"/>
              </a:rPr>
              <a:t>某公司是一家大型的制造企业，最近连续 4 期的面包成本及业务量的资料如表5-3所示。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575945" y="1419225"/>
            <a:ext cx="7991475" cy="2466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440880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由表 5-3 可知第 4 期的业务量最高，第 1 期的业务量最低，因此这两期就是最高点和最低点。把最高点和最低点的业务量和相应的成本代入高低点法计算公式，即可求得</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这一公式显示总成本由以下两部分组成。</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a=1 200 000，说明该产品的固定成本为1 200 000元。</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b=80，表示单位变动成本为80元，它与业务量x的乘积就是该产品的变动成本。</a:t>
            </a:r>
            <a:endParaRPr lang="zh-CN" altLang="en-US">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4"/>
          <a:stretch>
            <a:fillRect/>
          </a:stretch>
        </p:blipFill>
        <p:spPr>
          <a:xfrm>
            <a:off x="966470" y="1635760"/>
            <a:ext cx="7210425" cy="2047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705100"/>
          </a:xfrm>
          <a:prstGeom prst="rect">
            <a:avLst/>
          </a:prstGeom>
          <a:noFill/>
        </p:spPr>
        <p:txBody>
          <a:bodyPr wrap="square" rtlCol="0" anchor="t">
            <a:noAutofit/>
          </a:bodyPr>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　②回归分析法。</a:t>
            </a:r>
            <a:r>
              <a:rPr lang="zh-CN" altLang="en-US">
                <a:latin typeface="+mn-ea"/>
                <a:cs typeface="+mn-ea"/>
              </a:rPr>
              <a:t>这是一种较为精确的方法。它根据过去一定期间的业务量和混合成本的历史资料，应用最小二乘法原理，算出最能代表业务量与混合成本关系的回归直线，借以确定混合成本中固定成本和变动成本的方法。这种方法假设混合成本符合总成本模型，即</a:t>
            </a:r>
            <a:endParaRPr lang="zh-CN" altLang="en-US">
              <a:latin typeface="+mn-ea"/>
              <a:cs typeface="+mn-ea"/>
            </a:endParaRPr>
          </a:p>
          <a:p>
            <a:pPr indent="0" algn="ctr">
              <a:lnSpc>
                <a:spcPct val="120000"/>
              </a:lnSpc>
              <a:buFont typeface="Wingdings" panose="05000000000000000000" charset="0"/>
              <a:buNone/>
            </a:pPr>
            <a:r>
              <a:rPr lang="zh-CN" altLang="en-US" i="1">
                <a:latin typeface="+mn-ea"/>
                <a:cs typeface="+mn-ea"/>
              </a:rPr>
              <a:t>y</a:t>
            </a:r>
            <a:r>
              <a:rPr lang="zh-CN" altLang="en-US">
                <a:latin typeface="+mn-ea"/>
                <a:cs typeface="+mn-ea"/>
              </a:rPr>
              <a:t>=</a:t>
            </a:r>
            <a:r>
              <a:rPr lang="zh-CN" altLang="en-US" i="1">
                <a:latin typeface="+mn-ea"/>
                <a:cs typeface="+mn-ea"/>
              </a:rPr>
              <a:t>a</a:t>
            </a:r>
            <a:r>
              <a:rPr lang="zh-CN" altLang="en-US">
                <a:latin typeface="+mn-ea"/>
                <a:cs typeface="+mn-ea"/>
              </a:rPr>
              <a:t>＋</a:t>
            </a:r>
            <a:r>
              <a:rPr lang="zh-CN" altLang="en-US" i="1">
                <a:latin typeface="+mn-ea"/>
                <a:cs typeface="+mn-ea"/>
              </a:rPr>
              <a:t>bx</a:t>
            </a:r>
            <a:endParaRPr lang="zh-CN" altLang="en-US">
              <a:latin typeface="+mn-ea"/>
              <a:cs typeface="+mn-ea"/>
            </a:endParaRPr>
          </a:p>
          <a:p>
            <a:pPr indent="0" algn="just">
              <a:lnSpc>
                <a:spcPct val="120000"/>
              </a:lnSpc>
              <a:buFont typeface="Wingdings" panose="05000000000000000000" charset="0"/>
              <a:buNone/>
            </a:pPr>
            <a:r>
              <a:rPr lang="zh-CN" altLang="en-US">
                <a:latin typeface="+mn-ea"/>
                <a:cs typeface="+mn-ea"/>
              </a:rPr>
              <a:t>式中：a——固定成本；b——单位变动成本。</a:t>
            </a:r>
            <a:endParaRPr lang="zh-CN" altLang="en-US">
              <a:latin typeface="+mn-ea"/>
              <a:cs typeface="+mn-ea"/>
            </a:endParaRPr>
          </a:p>
          <a:p>
            <a:pPr indent="0" algn="just">
              <a:lnSpc>
                <a:spcPct val="120000"/>
              </a:lnSpc>
              <a:buFont typeface="Wingdings" panose="05000000000000000000" charset="0"/>
              <a:buNone/>
            </a:pPr>
            <a:r>
              <a:rPr lang="zh-CN" altLang="en-US">
                <a:latin typeface="+mn-ea"/>
                <a:cs typeface="+mn-ea"/>
              </a:rPr>
              <a:t>　　可见，只要求出</a:t>
            </a:r>
            <a:r>
              <a:rPr lang="zh-CN" altLang="en-US" i="1">
                <a:latin typeface="+mn-ea"/>
                <a:cs typeface="+mn-ea"/>
              </a:rPr>
              <a:t>a</a:t>
            </a:r>
            <a:r>
              <a:rPr lang="zh-CN" altLang="en-US">
                <a:latin typeface="+mn-ea"/>
                <a:cs typeface="+mn-ea"/>
              </a:rPr>
              <a:t>和</a:t>
            </a:r>
            <a:r>
              <a:rPr lang="zh-CN" altLang="en-US" i="1">
                <a:latin typeface="+mn-ea"/>
                <a:cs typeface="+mn-ea"/>
              </a:rPr>
              <a:t>b</a:t>
            </a:r>
            <a:r>
              <a:rPr lang="zh-CN" altLang="en-US">
                <a:latin typeface="+mn-ea"/>
                <a:cs typeface="+mn-ea"/>
              </a:rPr>
              <a:t>，就可以将混合成本分解成变动成本和固定成本两部分。在回归分析法下，</a:t>
            </a:r>
            <a:r>
              <a:rPr lang="zh-CN" altLang="en-US" i="1">
                <a:latin typeface="+mn-ea"/>
                <a:cs typeface="+mn-ea"/>
              </a:rPr>
              <a:t>a</a:t>
            </a:r>
            <a:r>
              <a:rPr lang="zh-CN" altLang="en-US">
                <a:latin typeface="+mn-ea"/>
                <a:cs typeface="+mn-ea"/>
              </a:rPr>
              <a:t>和</a:t>
            </a:r>
            <a:r>
              <a:rPr lang="zh-CN" altLang="en-US" i="1">
                <a:latin typeface="+mn-ea"/>
                <a:cs typeface="+mn-ea"/>
              </a:rPr>
              <a:t>b</a:t>
            </a:r>
            <a:r>
              <a:rPr lang="zh-CN" altLang="en-US">
                <a:latin typeface="+mn-ea"/>
                <a:cs typeface="+mn-ea"/>
              </a:rPr>
              <a:t>可用回归直线方程求出，计算公式为</a:t>
            </a:r>
            <a:endParaRPr lang="zh-CN" altLang="en-US">
              <a:latin typeface="+mn-ea"/>
              <a:cs typeface="+mn-ea"/>
            </a:endParaRPr>
          </a:p>
        </p:txBody>
      </p:sp>
      <p:pic>
        <p:nvPicPr>
          <p:cNvPr id="4" name="图片 3"/>
          <p:cNvPicPr>
            <a:picLocks noChangeAspect="1"/>
          </p:cNvPicPr>
          <p:nvPr/>
        </p:nvPicPr>
        <p:blipFill>
          <a:blip r:embed="rId5"/>
          <a:stretch>
            <a:fillRect/>
          </a:stretch>
        </p:blipFill>
        <p:spPr>
          <a:xfrm>
            <a:off x="3131820" y="3291840"/>
            <a:ext cx="2769870" cy="1665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80720" y="631190"/>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5-4】</a:t>
            </a:r>
            <a:r>
              <a:rPr lang="zh-CN" altLang="en-US">
                <a:latin typeface="楷体" panose="02010609060101010101" charset="-122"/>
                <a:ea typeface="楷体" panose="02010609060101010101" charset="-122"/>
                <a:cs typeface="楷体" panose="02010609060101010101" charset="-122"/>
              </a:rPr>
              <a:t>沿用【情景 5-3】中的数据，说明回归分析法的应用。根据回归分析法的要求对数据进行加工，如表5-4所示。</a:t>
            </a:r>
            <a:endParaRPr lang="zh-CN" altLang="en-US">
              <a:latin typeface="楷体" panose="02010609060101010101" charset="-122"/>
              <a:ea typeface="楷体" panose="02010609060101010101" charset="-122"/>
              <a:cs typeface="楷体" panose="02010609060101010101" charset="-122"/>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680720" y="1489075"/>
            <a:ext cx="7934325" cy="2409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819150" y="699135"/>
            <a:ext cx="7505700" cy="4200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293745"/>
          </a:xfrm>
          <a:prstGeom prst="rect">
            <a:avLst/>
          </a:prstGeom>
          <a:noFill/>
        </p:spPr>
        <p:txBody>
          <a:bodyPr wrap="square" rtlCol="0" anchor="t">
            <a:noAutofit/>
          </a:bodyPr>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　③账户分析法。</a:t>
            </a:r>
            <a:r>
              <a:rPr lang="zh-CN" altLang="en-US">
                <a:latin typeface="+mn-ea"/>
                <a:cs typeface="+mn-ea"/>
              </a:rPr>
              <a:t>账户分析法又称为会计分析法，它根据有关成本账户及其明细账的内容，结合其与产量的依存关系，判断其比较接近哪一类成本，就视其为哪一类成本。这种方法简便易行，但比较粗糙且带有主观判断。</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　④技术测定法。</a:t>
            </a:r>
            <a:r>
              <a:rPr lang="zh-CN" altLang="en-US">
                <a:latin typeface="+mn-ea"/>
                <a:cs typeface="+mn-ea"/>
              </a:rPr>
              <a:t>技术测定法又称为工业工程法，它是根据生产过程中各种材料和人工成本消耗量的技术测定来划分固定成本和变动成本的方法。该方法通常只适用于投入成本与产出数量之间有规律性联系的成本分解。</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⑤合同确认法。</a:t>
            </a:r>
            <a:r>
              <a:rPr lang="zh-CN" altLang="en-US">
                <a:latin typeface="+mn-ea"/>
                <a:cs typeface="+mn-ea"/>
              </a:rPr>
              <a:t>它是根据企业订立的经济合同或协议中关于支付费用的规定，来确认并估算哪些项目属于变动成本、哪些项目属于固定成本的方法。合同确认法要配合账户分析法使用。</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51599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子任务5.1.2变动成本法</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2411095"/>
            <a:chOff x="963" y="1830"/>
            <a:chExt cx="12345" cy="3797"/>
          </a:xfrm>
        </p:grpSpPr>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变动成本法的概念及应用环境</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3282"/>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（1）变动成本法的概念。</a:t>
              </a:r>
              <a:r>
                <a:rPr lang="zh-CN" altLang="en-US">
                  <a:solidFill>
                    <a:schemeClr val="tx1"/>
                  </a:solidFill>
                  <a:latin typeface="+mn-ea"/>
                  <a:cs typeface="+mn-ea"/>
                </a:rPr>
                <a:t>变动成本法是指企业以成本性态分析为前提条件，仅将生产过程中消耗的变动生产成本作为产品成本的构成内容，而将固定生产成本和非生产成本作为期间成本，直接由当期收益予以补偿的一种成本管理方法。</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变动成本法通常用于分析各种产品的盈利能力，为正确制定经营决策、科学进行成本计划、成本控制和成本评价与考核等工作提供有用信息。</a:t>
              </a:r>
              <a:endParaRPr lang="zh-CN" altLang="en-US">
                <a:solidFill>
                  <a:schemeClr val="tx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731520"/>
            <a:ext cx="7839075" cy="3739515"/>
            <a:chOff x="963" y="1830"/>
            <a:chExt cx="12345" cy="5889"/>
          </a:xfrm>
        </p:grpSpPr>
        <p:sp>
          <p:nvSpPr>
            <p:cNvPr id="2" name="文本框 1"/>
            <p:cNvSpPr txBox="1"/>
            <p:nvPr>
              <p:custDataLst>
                <p:tags r:id="rId4"/>
              </p:custDataLst>
            </p:nvPr>
          </p:nvSpPr>
          <p:spPr>
            <a:xfrm>
              <a:off x="963" y="1830"/>
              <a:ext cx="8965"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变动成本法一般适用于同时具备以下特征的企业。</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537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7030A0"/>
                  </a:solidFill>
                  <a:latin typeface="+mn-ea"/>
                  <a:cs typeface="+mn-ea"/>
                </a:rPr>
                <a:t>①企业固定成本比重较大</a:t>
              </a:r>
              <a:r>
                <a:rPr lang="zh-CN" altLang="en-US">
                  <a:latin typeface="+mn-ea"/>
                  <a:cs typeface="+mn-ea"/>
                </a:rPr>
                <a:t>，当产品更新换代的速度较快时，分摊计入产品成本中的固定成本比重大，采用变动成本法可以正确反映产品的盈利状况。</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②企业规模大，</a:t>
              </a:r>
              <a:r>
                <a:rPr lang="zh-CN" altLang="en-US">
                  <a:latin typeface="+mn-ea"/>
                  <a:cs typeface="+mn-ea"/>
                </a:rPr>
                <a:t>产品或服务的种类多，固定成本分摊存在较大困难。</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③企业作业保持相对稳定。</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（2）变动成本法的应用环境。</a:t>
              </a:r>
              <a:r>
                <a:rPr lang="zh-CN" altLang="en-US">
                  <a:latin typeface="+mn-ea"/>
                  <a:cs typeface="+mn-ea"/>
                </a:rPr>
                <a:t>变动成本法的应用环境包括外部环境和内部环境。</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①外部环境。</a:t>
              </a:r>
              <a:r>
                <a:rPr lang="zh-CN" altLang="en-US">
                  <a:latin typeface="+mn-ea"/>
                  <a:cs typeface="+mn-ea"/>
                </a:rPr>
                <a:t>企业应用变动成本法所处的外部环境一般应具备以下特点。</a:t>
              </a:r>
              <a:endParaRPr lang="zh-CN" altLang="en-US">
                <a:latin typeface="+mn-ea"/>
                <a:cs typeface="+mn-ea"/>
              </a:endParaRPr>
            </a:p>
            <a:p>
              <a:pPr algn="just">
                <a:lnSpc>
                  <a:spcPct val="120000"/>
                </a:lnSpc>
              </a:pPr>
              <a:r>
                <a:rPr lang="zh-CN" altLang="en-US">
                  <a:latin typeface="+mn-ea"/>
                  <a:cs typeface="+mn-ea"/>
                </a:rPr>
                <a:t>　　●市场竞争环境激烈，需要频繁进行短期经营决策。</a:t>
              </a:r>
              <a:endParaRPr lang="zh-CN" altLang="en-US">
                <a:latin typeface="+mn-ea"/>
                <a:cs typeface="+mn-ea"/>
              </a:endParaRPr>
            </a:p>
            <a:p>
              <a:pPr algn="just">
                <a:lnSpc>
                  <a:spcPct val="120000"/>
                </a:lnSpc>
              </a:pPr>
              <a:r>
                <a:rPr lang="zh-CN" altLang="en-US">
                  <a:latin typeface="+mn-ea"/>
                  <a:cs typeface="+mn-ea"/>
                </a:rPr>
                <a:t>　　●市场相对稳定，产品差异化程度不大，以利于企业进行价格等短期决策。</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241617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7030A0"/>
                </a:solidFill>
                <a:latin typeface="+mn-ea"/>
                <a:cs typeface="+mn-ea"/>
              </a:rPr>
              <a:t>②内部环境。</a:t>
            </a:r>
            <a:endParaRPr lang="zh-CN" altLang="en-US" b="1">
              <a:solidFill>
                <a:srgbClr val="7030A0"/>
              </a:solidFill>
              <a:latin typeface="+mn-ea"/>
              <a:cs typeface="+mn-ea"/>
            </a:endParaRPr>
          </a:p>
          <a:p>
            <a:pPr algn="just">
              <a:lnSpc>
                <a:spcPct val="120000"/>
              </a:lnSpc>
            </a:pPr>
            <a:r>
              <a:rPr lang="zh-CN" altLang="en-US" b="1">
                <a:solidFill>
                  <a:srgbClr val="7030A0"/>
                </a:solidFill>
                <a:latin typeface="+mn-ea"/>
                <a:cs typeface="+mn-ea"/>
              </a:rPr>
              <a:t>　　</a:t>
            </a:r>
            <a:r>
              <a:rPr lang="zh-CN" altLang="en-US" b="1">
                <a:solidFill>
                  <a:schemeClr val="accent5">
                    <a:lumMod val="75000"/>
                  </a:schemeClr>
                </a:solidFill>
                <a:latin typeface="+mn-ea"/>
                <a:cs typeface="+mn-ea"/>
              </a:rPr>
              <a:t>企业应用变动成本法所处的内部环境一般应具备以下特点。</a:t>
            </a:r>
            <a:endParaRPr lang="zh-CN" altLang="en-US">
              <a:latin typeface="+mn-ea"/>
              <a:cs typeface="+mn-ea"/>
            </a:endParaRPr>
          </a:p>
          <a:p>
            <a:pPr algn="just">
              <a:lnSpc>
                <a:spcPct val="120000"/>
              </a:lnSpc>
            </a:pPr>
            <a:r>
              <a:rPr lang="zh-CN" altLang="en-US">
                <a:latin typeface="+mn-ea"/>
                <a:cs typeface="+mn-ea"/>
              </a:rPr>
              <a:t>　　●企业应保证成本基础信息记录完整，财务会计核算基础工作完善。</a:t>
            </a:r>
            <a:endParaRPr lang="zh-CN" altLang="en-US">
              <a:latin typeface="+mn-ea"/>
              <a:cs typeface="+mn-ea"/>
            </a:endParaRPr>
          </a:p>
          <a:p>
            <a:pPr algn="just">
              <a:lnSpc>
                <a:spcPct val="120000"/>
              </a:lnSpc>
            </a:pPr>
            <a:r>
              <a:rPr lang="zh-CN" altLang="en-US">
                <a:latin typeface="+mn-ea"/>
                <a:cs typeface="+mn-ea"/>
              </a:rPr>
              <a:t>　　●企业应建立较好的成本性态分析基础，具有划分固定成本与变动成本的科学标准，以及分标准的使用流程与规范。</a:t>
            </a:r>
            <a:endParaRPr lang="zh-CN" altLang="en-US">
              <a:latin typeface="+mn-ea"/>
              <a:cs typeface="+mn-ea"/>
            </a:endParaRPr>
          </a:p>
          <a:p>
            <a:pPr algn="just">
              <a:lnSpc>
                <a:spcPct val="120000"/>
              </a:lnSpc>
            </a:pPr>
            <a:r>
              <a:rPr lang="zh-CN" altLang="en-US">
                <a:latin typeface="+mn-ea"/>
                <a:cs typeface="+mn-ea"/>
              </a:rPr>
              <a:t>　　●企业能够及时、全面、准确地收集与提供有关产量、成本、利润及成本性态等方面的信息。</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570355"/>
            <a:ext cx="6750685"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知识目标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熟悉财务预测的定性预测方法和定量预测方法。</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掌握边际贡献法和量本利分析法等利润预测的常用方法。</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理解利润分配的基本原则。</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熟悉利润分配的一般程序。</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掌握股利分配政策的影响因素、类型、股利支付形式与程序。</a:t>
            </a:r>
            <a:endParaRPr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731520"/>
            <a:ext cx="7839075" cy="3075305"/>
            <a:chOff x="963" y="1830"/>
            <a:chExt cx="12345" cy="4843"/>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贡献式损益表的编制</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4328"/>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贡献式损益表中损益计算包括以下两个步骤。</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（1）计算边际贡献总额。</a:t>
              </a:r>
              <a:endParaRPr lang="zh-CN" altLang="en-US">
                <a:latin typeface="+mn-ea"/>
                <a:cs typeface="+mn-ea"/>
              </a:endParaRPr>
            </a:p>
            <a:p>
              <a:pPr algn="ctr">
                <a:lnSpc>
                  <a:spcPct val="120000"/>
                </a:lnSpc>
              </a:pPr>
              <a:r>
                <a:rPr lang="zh-CN" altLang="en-US">
                  <a:latin typeface="+mn-ea"/>
                  <a:cs typeface="+mn-ea"/>
                </a:rPr>
                <a:t> 边际贡献总额=营业收入总额－变动成本总额</a:t>
              </a:r>
              <a:endParaRPr lang="zh-CN" altLang="en-US">
                <a:latin typeface="+mn-ea"/>
                <a:cs typeface="+mn-ea"/>
              </a:endParaRPr>
            </a:p>
            <a:p>
              <a:pPr algn="ctr">
                <a:lnSpc>
                  <a:spcPct val="120000"/>
                </a:lnSpc>
              </a:pPr>
              <a:r>
                <a:rPr lang="zh-CN" altLang="en-US">
                  <a:latin typeface="+mn-ea"/>
                  <a:cs typeface="+mn-ea"/>
                </a:rPr>
                <a:t> 　　　　　　　　　　　　=销售单价×销售量－单位变动成本×销售量</a:t>
              </a:r>
              <a:endParaRPr lang="zh-CN" altLang="en-US">
                <a:latin typeface="+mn-ea"/>
                <a:cs typeface="+mn-ea"/>
              </a:endParaRPr>
            </a:p>
            <a:p>
              <a:pPr algn="ctr">
                <a:lnSpc>
                  <a:spcPct val="120000"/>
                </a:lnSpc>
              </a:pPr>
              <a:r>
                <a:rPr lang="zh-CN" altLang="en-US">
                  <a:latin typeface="+mn-ea"/>
                  <a:cs typeface="+mn-ea"/>
                </a:rPr>
                <a:t> 　　　　　　　　　　=（销售单价－单位变动成本）×销售量</a:t>
              </a:r>
              <a:endParaRPr lang="zh-CN" altLang="en-US">
                <a:latin typeface="+mn-ea"/>
                <a:cs typeface="+mn-ea"/>
              </a:endParaRPr>
            </a:p>
            <a:p>
              <a:pPr algn="ctr">
                <a:lnSpc>
                  <a:spcPct val="120000"/>
                </a:lnSpc>
              </a:pPr>
              <a:r>
                <a:rPr lang="zh-CN" altLang="en-US">
                  <a:latin typeface="+mn-ea"/>
                  <a:cs typeface="+mn-ea"/>
                </a:rPr>
                <a:t> 　　　=单位边际贡献×销售量</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（2）计算当期利润。</a:t>
              </a:r>
              <a:endParaRPr lang="zh-CN" altLang="en-US">
                <a:latin typeface="+mn-ea"/>
                <a:cs typeface="+mn-ea"/>
              </a:endParaRPr>
            </a:p>
            <a:p>
              <a:pPr algn="ctr">
                <a:lnSpc>
                  <a:spcPct val="120000"/>
                </a:lnSpc>
              </a:pPr>
              <a:r>
                <a:rPr lang="zh-CN" altLang="en-US">
                  <a:latin typeface="+mn-ea"/>
                  <a:cs typeface="+mn-ea"/>
                </a:rPr>
                <a:t>利润=边际贡献总额－固定成本总额</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5-5】</a:t>
            </a:r>
            <a:r>
              <a:rPr lang="zh-CN" altLang="en-US">
                <a:latin typeface="楷体" panose="02010609060101010101" charset="-122"/>
                <a:ea typeface="楷体" panose="02010609060101010101" charset="-122"/>
                <a:cs typeface="楷体" panose="02010609060101010101" charset="-122"/>
              </a:rPr>
              <a:t>某公司产销蛋糕，连续3年的产销情况和成本资料如表 5-5所示。</a:t>
            </a:r>
            <a:endParaRPr lang="zh-CN" altLang="en-US">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4"/>
          <a:stretch>
            <a:fillRect/>
          </a:stretch>
        </p:blipFill>
        <p:spPr>
          <a:xfrm>
            <a:off x="680720" y="1386840"/>
            <a:ext cx="7972425"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423545"/>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根据上述资料，按照变动成本法编制贡献式损益表，如表 5-6 所示。</a:t>
            </a:r>
            <a:endParaRPr lang="zh-CN" altLang="en-US">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4"/>
          <a:stretch>
            <a:fillRect/>
          </a:stretch>
        </p:blipFill>
        <p:spPr>
          <a:xfrm>
            <a:off x="548005" y="1347470"/>
            <a:ext cx="8048625" cy="3086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731520"/>
            <a:ext cx="7839075" cy="3739515"/>
            <a:chOff x="963" y="1830"/>
            <a:chExt cx="12345" cy="5889"/>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变动成本法的优点和缺点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537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（1）变动成本法的优点。</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①区分固定成本与变动成本</a:t>
              </a:r>
              <a:r>
                <a:rPr lang="zh-CN" altLang="en-US">
                  <a:latin typeface="+mn-ea"/>
                  <a:cs typeface="+mn-ea"/>
                </a:rPr>
                <a:t>，有利于明确企业产品盈利能力和划分成本责任。</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②保持利润与销售量增减一致，促进以销定产。</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③揭示了销售量、成本和利润之间的依存关系，使当期利润真正反映企业经营状况，有利于企业经营预测和决策。</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（2）变动成本法的缺点。</a:t>
              </a:r>
              <a:endParaRPr lang="zh-CN" altLang="en-US" b="1">
                <a:solidFill>
                  <a:srgbClr val="00B050"/>
                </a:solidFill>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①计算的单位成本并不是完全成本，不能反映产品生产过程中发生的全部耗费。</a:t>
              </a:r>
              <a:endParaRPr lang="zh-CN" altLang="en-US" b="1">
                <a:solidFill>
                  <a:srgbClr val="7030A0"/>
                </a:solidFill>
                <a:latin typeface="+mn-ea"/>
                <a:cs typeface="+mn-ea"/>
              </a:endParaRPr>
            </a:p>
            <a:p>
              <a:pPr algn="just">
                <a:lnSpc>
                  <a:spcPct val="120000"/>
                </a:lnSpc>
              </a:pPr>
              <a:r>
                <a:rPr lang="zh-CN" altLang="en-US" b="1">
                  <a:solidFill>
                    <a:srgbClr val="7030A0"/>
                  </a:solidFill>
                  <a:latin typeface="+mn-ea"/>
                  <a:cs typeface="+mn-ea"/>
                </a:rPr>
                <a:t>　　②不能适应长期决策的需要。</a:t>
              </a:r>
              <a:endParaRPr lang="zh-CN" altLang="en-US" b="1">
                <a:solidFill>
                  <a:srgbClr val="7030A0"/>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457136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子任务5.1.3标准成本控制与分析</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3075305"/>
            <a:chOff x="963" y="1830"/>
            <a:chExt cx="12345" cy="4843"/>
          </a:xfrm>
        </p:grpSpPr>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标准成本控制与分析的相关概念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4328"/>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（1）标准成本及其分类。</a:t>
              </a:r>
              <a:r>
                <a:rPr lang="zh-CN" altLang="en-US">
                  <a:latin typeface="+mn-ea"/>
                  <a:cs typeface="+mn-ea"/>
                </a:rPr>
                <a:t>标准成本是指在正常的生产水平和有效的经营管理条件下，企业经过努力应达到的产品成本水平。</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F0"/>
                  </a:solidFill>
                  <a:latin typeface="+mn-ea"/>
                  <a:cs typeface="+mn-ea"/>
                </a:rPr>
                <a:t>企业在确定标准成本时，可以选择的类型：</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一是</a:t>
              </a:r>
              <a:r>
                <a:rPr lang="zh-CN" altLang="en-US">
                  <a:latin typeface="+mn-ea"/>
                  <a:cs typeface="+mn-ea"/>
                </a:rPr>
                <a:t>理想标准成本，这是一种理论标准，它是指在现有条件下所能达到的最优成本水平，即在生产过程无浪费、机器无故障、人员无闲置、产品无废品等假设条件下制定的成本标准；</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二是</a:t>
              </a:r>
              <a:r>
                <a:rPr lang="zh-CN" altLang="en-US">
                  <a:latin typeface="+mn-ea"/>
                  <a:cs typeface="+mn-ea"/>
                </a:rPr>
                <a:t>正常标准成本，是指在正常情况下，企业经过努力可以达到的成本标准，这一标准考虑了生产过程中不可避免的损失、故障和偏差等。</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208407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solidFill>
                  <a:schemeClr val="tx1"/>
                </a:solidFill>
                <a:latin typeface="+mn-ea"/>
                <a:cs typeface="+mn-ea"/>
              </a:rPr>
              <a:t>标准成本法是指企业以预先制定的标准成本为基础，通过比较标准成本与实际成本，核算和分析成本差异、揭示成本差异动因、实施成本控制、评价经济业绩的一种成本管理方法。</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企业应用标准成本法的主要目标是通过标准成本与实际成本的比较，揭示、分析标准成本与实际成本之间的差异，并按照例外管理的原则，对不利差异予以纠正，以提高工作效率，不断改善产品成本。</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08407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（2）标准成本控制与分析。</a:t>
            </a:r>
            <a:r>
              <a:rPr lang="zh-CN" altLang="en-US">
                <a:latin typeface="+mn-ea"/>
                <a:cs typeface="+mn-ea"/>
              </a:rPr>
              <a:t>标准成本控制与分析又称为标准成本管理，是以标准成本为基础，将实际成本与标准成本进行对比，揭示成本差异形成的原因和责任，进而采取措施，对成本进行有效控制的管理方法。标准成本法的流程一般应包括如下 5 个步骤：确定应用对象、制定标准成本、实施过程控制、成本差异计算与动因分析，以及标准成本的修订与改进。标准成本控制与分析流程如图 5-12 所示。</a:t>
            </a:r>
            <a:endParaRPr lang="zh-CN" altLang="en-US">
              <a:latin typeface="+mn-ea"/>
              <a:cs typeface="+mn-ea"/>
            </a:endParaRPr>
          </a:p>
        </p:txBody>
      </p:sp>
      <p:pic>
        <p:nvPicPr>
          <p:cNvPr id="4" name="图片 3"/>
          <p:cNvPicPr>
            <a:picLocks noChangeAspect="1"/>
          </p:cNvPicPr>
          <p:nvPr/>
        </p:nvPicPr>
        <p:blipFill>
          <a:blip r:embed="rId5"/>
          <a:stretch>
            <a:fillRect/>
          </a:stretch>
        </p:blipFill>
        <p:spPr>
          <a:xfrm>
            <a:off x="4500245" y="2427605"/>
            <a:ext cx="3734435" cy="2498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2743200"/>
            <a:chOff x="963" y="1830"/>
            <a:chExt cx="12345" cy="4320"/>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标准成本的制定</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380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制定标准成本时，企业需要设立由采购、生产、技术、营销、财务、人事和信息等有关部门组成的跨部门临时性组织，采用“自上而下，自下而上”的模式，经由企业管理层审批后，制定出产品的标准成本。在制定标准成本时，企业一般应结合经验数据、行业标杆或实地测算的结果，运用统计分析、工程试验等方法。首先，就不同的成本或费用项目，分别确定消耗量标准和价格标准；其次，确定每一成本或费用项目的标准成本；最后，汇总不同成本项目的标准成本，确定产品的标准成本。</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335851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solidFill>
                  <a:schemeClr val="tx1"/>
                </a:solidFill>
                <a:latin typeface="+mn-ea"/>
                <a:cs typeface="+mn-ea"/>
              </a:rPr>
              <a:t>产品标准成本通常由直接材料标准成本、直接人工标准成本和制造费用标准成本构成。每一成本项目的标准成本应分为用量标准（包括单位产品消耗量和单位产品人工小时等）和价格标准（包括原材料单价、小时工资率和小时制造费用分配率等）。</a:t>
            </a:r>
            <a:endParaRPr lang="zh-CN" altLang="en-US">
              <a:solidFill>
                <a:schemeClr val="tx1"/>
              </a:solidFill>
              <a:latin typeface="+mn-ea"/>
              <a:cs typeface="+mn-ea"/>
            </a:endParaRPr>
          </a:p>
          <a:p>
            <a:pPr algn="ctr">
              <a:lnSpc>
                <a:spcPct val="120000"/>
              </a:lnSpc>
            </a:pPr>
            <a:r>
              <a:rPr lang="zh-CN" altLang="en-US" sz="1750">
                <a:solidFill>
                  <a:schemeClr val="tx1"/>
                </a:solidFill>
                <a:latin typeface="+mn-ea"/>
                <a:cs typeface="+mn-ea"/>
              </a:rPr>
              <a:t>产品的标准成本=直接材料标准成本＋直接人工标准成本＋制造费用标准成本</a:t>
            </a:r>
            <a:endParaRPr lang="zh-CN" altLang="en-US" sz="1750">
              <a:solidFill>
                <a:schemeClr val="tx1"/>
              </a:solidFill>
              <a:latin typeface="+mn-ea"/>
              <a:cs typeface="+mn-ea"/>
            </a:endParaRPr>
          </a:p>
          <a:p>
            <a:pPr algn="l">
              <a:lnSpc>
                <a:spcPct val="120000"/>
              </a:lnSpc>
            </a:pPr>
            <a:r>
              <a:rPr lang="zh-CN" altLang="en-US" sz="1750">
                <a:solidFill>
                  <a:schemeClr val="tx1"/>
                </a:solidFill>
                <a:latin typeface="+mn-ea"/>
                <a:cs typeface="+mn-ea"/>
              </a:rPr>
              <a:t>　　</a:t>
            </a:r>
            <a:r>
              <a:rPr lang="zh-CN" altLang="en-US" sz="1750" b="1">
                <a:solidFill>
                  <a:srgbClr val="00B050"/>
                </a:solidFill>
                <a:latin typeface="+mn-ea"/>
                <a:cs typeface="+mn-ea"/>
              </a:rPr>
              <a:t>（1）直接材料标准成本的制定。</a:t>
            </a:r>
            <a:r>
              <a:rPr lang="zh-CN" altLang="en-US" sz="1750">
                <a:solidFill>
                  <a:schemeClr val="tx1"/>
                </a:solidFill>
                <a:latin typeface="+mn-ea"/>
                <a:cs typeface="+mn-ea"/>
              </a:rPr>
              <a:t>直接材料标准成本是指直接用于产品生产的材料标准成本，包括标准单价和标准用量两方面。直接材料的标准单价通常采用企业编制的计划价格，它通常是以订货合同的价格为基础，并考虑到未来物价、供求等各种变动因素后按材料种类分别计算的。直接材料的标准用量一般由生产部门负责，会同技术、财务、信息等部门，按照以下步骤进行。</a:t>
            </a:r>
            <a:endParaRPr lang="zh-CN" altLang="en-US" sz="1750">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241617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solidFill>
                  <a:schemeClr val="tx1"/>
                </a:solidFill>
                <a:latin typeface="+mn-ea"/>
                <a:cs typeface="+mn-ea"/>
              </a:rPr>
              <a:t>首先，根据产品的图纸等技术文件进行产品研究，列出所需的各种材料及可能的待用材料，并说明这些材料的种类、质量及库存情况；然后，通过对过去用料的经验记录进行分析，采用平均值（或最高值与最低值的平均数、最节省数量、实际测定数据、技术分析数据等），科学地制定标准用量。将单位产品的标准用量与材料的标准单价汇总得出直接材料标准成本。其计算公式为</a:t>
            </a:r>
            <a:endParaRPr lang="zh-CN" altLang="en-US">
              <a:solidFill>
                <a:schemeClr val="tx1"/>
              </a:solidFill>
              <a:latin typeface="+mn-ea"/>
              <a:cs typeface="+mn-ea"/>
            </a:endParaRPr>
          </a:p>
          <a:p>
            <a:pPr algn="ctr">
              <a:lnSpc>
                <a:spcPct val="120000"/>
              </a:lnSpc>
            </a:pPr>
            <a:r>
              <a:rPr lang="zh-CN" altLang="en-US">
                <a:solidFill>
                  <a:schemeClr val="tx1"/>
                </a:solidFill>
                <a:latin typeface="+mn-ea"/>
                <a:cs typeface="+mn-ea"/>
              </a:rPr>
              <a:t>直接材料标准成本=∑（单位产品的材料标准用量×材料的标准单价）</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8"/>
          <p:cNvSpPr/>
          <p:nvPr/>
        </p:nvSpPr>
        <p:spPr bwMode="auto">
          <a:xfrm>
            <a:off x="1043609" y="1128861"/>
            <a:ext cx="7200800" cy="3315097"/>
          </a:xfrm>
          <a:prstGeom prst="rect">
            <a:avLst/>
          </a:prstGeom>
          <a:solidFill>
            <a:srgbClr val="FFFFFF">
              <a:alpha val="57999"/>
            </a:srgbClr>
          </a:solidFill>
          <a:ln w="15875" cmpd="sng">
            <a:solidFill>
              <a:srgbClr val="C00000"/>
            </a:solidFill>
            <a:miter lim="800000"/>
          </a:ln>
        </p:spPr>
        <p:txBody>
          <a:bodyPr/>
          <a:lstStyle/>
          <a:p>
            <a:endParaRPr lang="zh-CN" altLang="en-US">
              <a:solidFill>
                <a:srgbClr val="0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5" name="组合 4"/>
          <p:cNvGrpSpPr/>
          <p:nvPr/>
        </p:nvGrpSpPr>
        <p:grpSpPr>
          <a:xfrm>
            <a:off x="1692733" y="721043"/>
            <a:ext cx="2087625" cy="787400"/>
            <a:chOff x="1547750" y="650776"/>
            <a:chExt cx="2087625" cy="787400"/>
          </a:xfrm>
        </p:grpSpPr>
        <p:sp>
          <p:nvSpPr>
            <p:cNvPr id="6" name="矩形 17"/>
            <p:cNvSpPr>
              <a:spLocks noChangeArrowheads="1"/>
            </p:cNvSpPr>
            <p:nvPr/>
          </p:nvSpPr>
          <p:spPr bwMode="auto">
            <a:xfrm>
              <a:off x="1547813" y="650776"/>
              <a:ext cx="2087562" cy="787400"/>
            </a:xfrm>
            <a:prstGeom prst="rect">
              <a:avLst/>
            </a:prstGeom>
            <a:solidFill>
              <a:srgbClr val="C00000"/>
            </a:solidFill>
            <a:ln>
              <a:noFill/>
            </a:ln>
          </p:spPr>
          <p:txBody>
            <a:bodyPr/>
            <a:lstStyle/>
            <a:p>
              <a:endParaRPr lang="zh-CN" altLang="en-US" b="1">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7" name="TextBox 18"/>
            <p:cNvSpPr>
              <a:spLocks noChangeArrowheads="1"/>
            </p:cNvSpPr>
            <p:nvPr/>
          </p:nvSpPr>
          <p:spPr bwMode="auto">
            <a:xfrm>
              <a:off x="1547750" y="773420"/>
              <a:ext cx="2014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学习目标</a:t>
              </a:r>
              <a:endParaRPr lang="zh-CN" altLang="en-US" sz="3600" b="1" dirty="0">
                <a:solidFill>
                  <a:schemeClr val="bg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4" name="TextBox 9"/>
          <p:cNvSpPr>
            <a:spLocks noChangeArrowheads="1"/>
          </p:cNvSpPr>
          <p:nvPr/>
        </p:nvSpPr>
        <p:spPr bwMode="auto">
          <a:xfrm>
            <a:off x="1321435" y="1355090"/>
            <a:ext cx="3407410"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能力目标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能运用本量利分析法预测企业目标利润。</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能运用盈亏临界分析法对企业产品盈亏临界点及其影响因素进行分析。</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能制定企业利润分配程序。</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会分析企业股利政策对企业的影响。</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能确定企业股利支付形式。</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 name="TextBox 9"/>
          <p:cNvSpPr>
            <a:spLocks noChangeArrowheads="1"/>
          </p:cNvSpPr>
          <p:nvPr>
            <p:custDataLst>
              <p:tags r:id="rId1"/>
            </p:custDataLst>
          </p:nvPr>
        </p:nvSpPr>
        <p:spPr bwMode="auto">
          <a:xfrm>
            <a:off x="5003800" y="1347470"/>
            <a:ext cx="304419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lnSpc>
                <a:spcPct val="150000"/>
              </a:lnSpc>
            </a:pPr>
            <a:r>
              <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rPr>
              <a:t>素质目标</a:t>
            </a:r>
            <a:endParaRPr lang="zh-CN" altLang="en-US" sz="2000" b="1" dirty="0">
              <a:gradFill>
                <a:gsLst>
                  <a:gs pos="50000">
                    <a:schemeClr val="accent2"/>
                  </a:gs>
                  <a:gs pos="0">
                    <a:schemeClr val="accent2">
                      <a:lumMod val="25000"/>
                      <a:lumOff val="75000"/>
                    </a:schemeClr>
                  </a:gs>
                  <a:gs pos="100000">
                    <a:schemeClr val="accent2">
                      <a:lumMod val="85000"/>
                    </a:schemeClr>
                  </a:gs>
                </a:gsLst>
                <a:lin ang="5400000" scaled="1"/>
              </a:gra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培养遵法守纪、诚实守信和严谨务实的职业品德。</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培养自我管理能力和团队合作精神。</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a:p>
            <a:pPr algn="just">
              <a:lnSpc>
                <a:spcPct val="150000"/>
              </a:lnSpc>
            </a:pPr>
            <a:r>
              <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rPr>
              <a:t>● 培养爱国主义精神，坚定中国特色社会主义道路自信。</a:t>
            </a:r>
            <a:endParaRPr lang="zh-CN" altLang="en-US" sz="1400" dirty="0">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6" presetClass="entr" presetSubtype="37"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5-6】</a:t>
            </a:r>
            <a:r>
              <a:rPr lang="zh-CN" altLang="en-US">
                <a:latin typeface="楷体" panose="02010609060101010101" charset="-122"/>
                <a:ea typeface="楷体" panose="02010609060101010101" charset="-122"/>
                <a:cs typeface="楷体" panose="02010609060101010101" charset="-122"/>
              </a:rPr>
              <a:t>假定某公司A产品耗用甲、乙、丙3种直接材料，其直接材料标准成本的计算如表5-7所示。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553085" y="1707515"/>
            <a:ext cx="7915275" cy="2371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308038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（2）直接人工标准成本的制定。</a:t>
            </a:r>
            <a:r>
              <a:rPr lang="zh-CN" altLang="en-US">
                <a:solidFill>
                  <a:schemeClr val="tx1"/>
                </a:solidFill>
                <a:latin typeface="+mn-ea"/>
                <a:cs typeface="+mn-ea"/>
              </a:rPr>
              <a:t>直接人工标准成本是指直接用于产品生产的人工标准工资率。在制定直接人工的标准工时的时候，一般由生产部门负责，会同技术、财务和信息等部门，在对产品生产所需作业、工序、流程工时进行技术测定的基础上，考虑正常的工作间歇，并适当考虑生产条件的变化，生产工序、操作技术的改善，以及相关工作人员主观能动性的充分发挥等因素，合理确定单位产品的工时标准。在制定直接人工的标准工资率时，一般由人事部门负责，根据企业薪酬制度及国家有关职工薪酬制度改革的相关规定等制定。直接人工标准成本和小时标准工资率的计算公式为</a:t>
            </a:r>
            <a:endParaRPr lang="zh-CN" altLang="en-US">
              <a:solidFill>
                <a:schemeClr val="tx1"/>
              </a:solidFill>
              <a:latin typeface="+mn-ea"/>
              <a:cs typeface="+mn-ea"/>
            </a:endParaRPr>
          </a:p>
          <a:p>
            <a:pPr algn="ctr">
              <a:lnSpc>
                <a:spcPct val="120000"/>
              </a:lnSpc>
            </a:pPr>
            <a:r>
              <a:rPr lang="zh-CN" altLang="en-US">
                <a:solidFill>
                  <a:schemeClr val="tx1"/>
                </a:solidFill>
                <a:latin typeface="楷体" panose="02010609060101010101" charset="-122"/>
                <a:ea typeface="楷体" panose="02010609060101010101" charset="-122"/>
                <a:cs typeface="楷体" panose="02010609060101010101" charset="-122"/>
              </a:rPr>
              <a:t>直接人工标准成本=单位产品的标准工时×小时标准工资率</a:t>
            </a:r>
            <a:endParaRPr lang="zh-CN" altLang="en-US">
              <a:solidFill>
                <a:schemeClr val="tx1"/>
              </a:solidFill>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5"/>
          <a:stretch>
            <a:fillRect/>
          </a:stretch>
        </p:blipFill>
        <p:spPr>
          <a:xfrm>
            <a:off x="2501900" y="3780155"/>
            <a:ext cx="4058285" cy="716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755650"/>
          </a:xfrm>
          <a:prstGeom prst="rect">
            <a:avLst/>
          </a:prstGeom>
          <a:noFill/>
        </p:spPr>
        <p:txBody>
          <a:bodyPr wrap="square" rtlCol="0" anchor="t">
            <a:spAutoFit/>
          </a:bodyPr>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solidFill>
                  <a:srgbClr val="00B0F0"/>
                </a:solidFill>
                <a:latin typeface="楷体" panose="02010609060101010101" charset="-122"/>
                <a:ea typeface="楷体" panose="02010609060101010101" charset="-122"/>
                <a:cs typeface="楷体" panose="02010609060101010101" charset="-122"/>
              </a:rPr>
              <a:t>【情景 5-7】</a:t>
            </a:r>
            <a:r>
              <a:rPr lang="zh-CN" altLang="en-US">
                <a:latin typeface="楷体" panose="02010609060101010101" charset="-122"/>
                <a:ea typeface="楷体" panose="02010609060101010101" charset="-122"/>
                <a:cs typeface="楷体" panose="02010609060101010101" charset="-122"/>
              </a:rPr>
              <a:t>沿用【情景 5-6】中的资料，A产品直接人工标准成本的计算如表5-8所示。</a:t>
            </a:r>
            <a:endParaRPr lang="zh-CN" altLang="en-US">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4"/>
          <a:stretch>
            <a:fillRect/>
          </a:stretch>
        </p:blipFill>
        <p:spPr>
          <a:xfrm>
            <a:off x="611505" y="1419225"/>
            <a:ext cx="7962900" cy="2371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374459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（3）制造费用标准成本的制定。</a:t>
            </a:r>
            <a:r>
              <a:rPr lang="zh-CN" altLang="en-US">
                <a:latin typeface="+mn-ea"/>
                <a:cs typeface="+mn-ea"/>
              </a:rPr>
              <a:t>制造费用的用量标准即工时用量标准，其含义与直接人工用量标准相同。制造费用价格标准即制造费用的分配率标准。其计算公式为</a:t>
            </a: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endParaRPr lang="zh-CN" altLang="en-US">
              <a:latin typeface="+mn-ea"/>
              <a:cs typeface="+mn-ea"/>
            </a:endParaRPr>
          </a:p>
          <a:p>
            <a:pPr algn="just">
              <a:lnSpc>
                <a:spcPct val="120000"/>
              </a:lnSpc>
            </a:pPr>
            <a:r>
              <a:rPr lang="zh-CN" altLang="en-US">
                <a:latin typeface="+mn-ea"/>
                <a:cs typeface="+mn-ea"/>
              </a:rPr>
              <a:t>　　变动制造费用是指通常随产量变化而呈正比例变化的制造费用。变动制造费用项目的标准成本包括标准用量和标准价格。变动制造费用的标准用量可以是单位产量的燃料、动力、辅助材料等标准用量，也可以是产品的直接人工标准工时，或者是单位产品的标准机器工时。标准用量的选择需考虑用量与成本的相关性，制定方法与直接材料的标准用量及直接人工的标准工时类似。</a:t>
            </a:r>
            <a:endParaRPr lang="zh-CN" altLang="en-US">
              <a:latin typeface="+mn-ea"/>
              <a:cs typeface="+mn-ea"/>
            </a:endParaRPr>
          </a:p>
        </p:txBody>
      </p:sp>
      <p:pic>
        <p:nvPicPr>
          <p:cNvPr id="4" name="图片 3"/>
          <p:cNvPicPr>
            <a:picLocks noChangeAspect="1"/>
          </p:cNvPicPr>
          <p:nvPr/>
        </p:nvPicPr>
        <p:blipFill>
          <a:blip r:embed="rId5"/>
          <a:stretch>
            <a:fillRect/>
          </a:stretch>
        </p:blipFill>
        <p:spPr>
          <a:xfrm>
            <a:off x="2771775" y="1851660"/>
            <a:ext cx="3771900" cy="57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424243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变动制造费用的标准价格可以是燃料、动力、辅助材料等标准价格，也可以是小时标准工资率等。制定方法与直接材料的价格标准及直接人工的标准工资率类似。变动制造费用的计算公式为</a:t>
            </a:r>
            <a:endParaRPr lang="zh-CN" altLang="en-US">
              <a:latin typeface="+mn-ea"/>
              <a:cs typeface="+mn-ea"/>
            </a:endParaRPr>
          </a:p>
          <a:p>
            <a:pPr algn="ctr">
              <a:lnSpc>
                <a:spcPct val="120000"/>
              </a:lnSpc>
            </a:pPr>
            <a:r>
              <a:rPr lang="zh-CN" altLang="en-US" sz="1400" b="1">
                <a:solidFill>
                  <a:srgbClr val="00B050"/>
                </a:solidFill>
                <a:latin typeface="+mn-ea"/>
                <a:cs typeface="+mn-ea"/>
              </a:rPr>
              <a:t>变动制造费用项目标准成本=变动制造费用项目的标准用量×变动制造费用项目的标准价格</a:t>
            </a:r>
            <a:endParaRPr lang="zh-CN" altLang="en-US" sz="1400" b="1">
              <a:solidFill>
                <a:srgbClr val="00B050"/>
              </a:solidFill>
              <a:latin typeface="+mn-ea"/>
              <a:cs typeface="+mn-ea"/>
            </a:endParaRPr>
          </a:p>
          <a:p>
            <a:pPr algn="l">
              <a:lnSpc>
                <a:spcPct val="120000"/>
              </a:lnSpc>
            </a:pPr>
            <a:r>
              <a:rPr lang="zh-CN" altLang="en-US">
                <a:latin typeface="+mn-ea"/>
                <a:cs typeface="+mn-ea"/>
              </a:rPr>
              <a:t>　　固定制造费用是指在一定产量范围内，其费用总额不会随产量变化而变化，始终保持固定不变的制造费用。在制定固定费用标准时，一般由财务部门负责，会同采购、生产、技术、营销、财务、人事和信息等有关部门，按照以下步骤进行。</a:t>
            </a:r>
            <a:endParaRPr lang="zh-CN" altLang="en-US">
              <a:latin typeface="+mn-ea"/>
              <a:cs typeface="+mn-ea"/>
            </a:endParaRPr>
          </a:p>
          <a:p>
            <a:pPr algn="l">
              <a:lnSpc>
                <a:spcPct val="120000"/>
              </a:lnSpc>
            </a:pPr>
            <a:r>
              <a:rPr lang="zh-CN" altLang="en-US" sz="1700" b="1">
                <a:solidFill>
                  <a:srgbClr val="7030A0"/>
                </a:solidFill>
                <a:latin typeface="+mn-ea"/>
                <a:cs typeface="+mn-ea"/>
              </a:rPr>
              <a:t>①</a:t>
            </a:r>
            <a:r>
              <a:rPr lang="zh-CN" altLang="en-US" sz="1700">
                <a:latin typeface="+mn-ea"/>
                <a:cs typeface="+mn-ea"/>
              </a:rPr>
              <a:t>依据固定制造费用的不同构成项目的特性，会充分考虑产品的现有生产能力、管理部门的决策及费用预算等，测算确定各固定制造费用构成项目的标准成本。</a:t>
            </a:r>
            <a:endParaRPr lang="zh-CN" altLang="en-US" sz="1700">
              <a:latin typeface="+mn-ea"/>
              <a:cs typeface="+mn-ea"/>
            </a:endParaRPr>
          </a:p>
          <a:p>
            <a:pPr algn="l">
              <a:lnSpc>
                <a:spcPct val="120000"/>
              </a:lnSpc>
            </a:pPr>
            <a:r>
              <a:rPr lang="zh-CN" altLang="en-US" sz="1700" b="1">
                <a:solidFill>
                  <a:srgbClr val="7030A0"/>
                </a:solidFill>
                <a:latin typeface="+mn-ea"/>
                <a:cs typeface="+mn-ea"/>
              </a:rPr>
              <a:t>②</a:t>
            </a:r>
            <a:r>
              <a:rPr lang="zh-CN" altLang="en-US" sz="1700">
                <a:latin typeface="+mn-ea"/>
                <a:cs typeface="+mn-ea"/>
              </a:rPr>
              <a:t>通过汇总各固定制造费用项目的标准成本，得到固定制造费用的标准总成本。</a:t>
            </a:r>
            <a:endParaRPr lang="zh-CN" altLang="en-US" sz="1700">
              <a:latin typeface="+mn-ea"/>
              <a:cs typeface="+mn-ea"/>
            </a:endParaRPr>
          </a:p>
          <a:p>
            <a:pPr algn="l">
              <a:lnSpc>
                <a:spcPct val="120000"/>
              </a:lnSpc>
            </a:pPr>
            <a:r>
              <a:rPr lang="zh-CN" altLang="en-US" sz="1700" b="1">
                <a:solidFill>
                  <a:srgbClr val="7030A0"/>
                </a:solidFill>
                <a:latin typeface="+mn-ea"/>
                <a:cs typeface="+mn-ea"/>
              </a:rPr>
              <a:t>③</a:t>
            </a:r>
            <a:r>
              <a:rPr lang="zh-CN" altLang="en-US" sz="1700">
                <a:latin typeface="+mn-ea"/>
                <a:cs typeface="+mn-ea"/>
              </a:rPr>
              <a:t>确定固定制造费用的标准分配率，标准分配率可根据产品的单位工时与预算总工时的比率来进行确定。</a:t>
            </a:r>
            <a:endParaRPr lang="zh-CN" altLang="en-US"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99770"/>
            <a:ext cx="7839075" cy="241617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a:latin typeface="+mn-ea"/>
                <a:cs typeface="+mn-ea"/>
              </a:rPr>
              <a:t>其中，预算总工时是指由预算产量和单位工时标准确定的总工时，可以依据相关性原则在直接人工工时或者机器工时之间做出选择。固定制造费用项目标准成本的计算顺序及计算公式为</a:t>
            </a:r>
            <a:endParaRPr lang="zh-CN" altLang="en-US">
              <a:latin typeface="+mn-ea"/>
              <a:cs typeface="+mn-ea"/>
            </a:endParaRPr>
          </a:p>
          <a:p>
            <a:pPr algn="ctr">
              <a:lnSpc>
                <a:spcPct val="120000"/>
              </a:lnSpc>
            </a:pPr>
            <a:r>
              <a:rPr lang="zh-CN" altLang="en-US">
                <a:latin typeface="+mn-ea"/>
                <a:cs typeface="+mn-ea"/>
              </a:rPr>
              <a:t>固定制造费用项目标准成本=固定制造费用项目预算</a:t>
            </a:r>
            <a:endParaRPr lang="zh-CN" altLang="en-US">
              <a:latin typeface="+mn-ea"/>
              <a:cs typeface="+mn-ea"/>
            </a:endParaRPr>
          </a:p>
          <a:p>
            <a:pPr algn="ctr">
              <a:lnSpc>
                <a:spcPct val="120000"/>
              </a:lnSpc>
            </a:pPr>
            <a:r>
              <a:rPr lang="zh-CN" altLang="en-US">
                <a:latin typeface="+mn-ea"/>
                <a:cs typeface="+mn-ea"/>
              </a:rPr>
              <a:t>固定制造费用总成本=∑固定制造费用项目标准成本</a:t>
            </a:r>
            <a:endParaRPr lang="zh-CN" altLang="en-US">
              <a:latin typeface="+mn-ea"/>
              <a:cs typeface="+mn-ea"/>
            </a:endParaRPr>
          </a:p>
          <a:p>
            <a:pPr algn="ctr">
              <a:lnSpc>
                <a:spcPct val="120000"/>
              </a:lnSpc>
            </a:pPr>
            <a:r>
              <a:rPr lang="zh-CN" altLang="en-US">
                <a:latin typeface="+mn-ea"/>
                <a:cs typeface="+mn-ea"/>
              </a:rPr>
              <a:t>固定制造费用标准分配率=单位产品的标准工时÷预算总工时</a:t>
            </a:r>
            <a:endParaRPr lang="zh-CN" altLang="en-US">
              <a:latin typeface="+mn-ea"/>
              <a:cs typeface="+mn-ea"/>
            </a:endParaRPr>
          </a:p>
          <a:p>
            <a:pPr algn="ctr">
              <a:lnSpc>
                <a:spcPct val="120000"/>
              </a:lnSpc>
            </a:pPr>
            <a:r>
              <a:rPr lang="zh-CN" altLang="en-US">
                <a:latin typeface="+mn-ea"/>
                <a:cs typeface="+mn-ea"/>
              </a:rPr>
              <a:t>固定制造费用标准成本=固定制造费用总成本×固定制造费用标准分配率</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75565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5-8】</a:t>
            </a:r>
            <a:r>
              <a:rPr lang="zh-CN" altLang="en-US">
                <a:latin typeface="楷体" panose="02010609060101010101" charset="-122"/>
                <a:ea typeface="楷体" panose="02010609060101010101" charset="-122"/>
                <a:cs typeface="楷体" panose="02010609060101010101" charset="-122"/>
              </a:rPr>
              <a:t>沿用【情景 5-6】中的资料，A 产品制造费用标准成本的计算如表 5-9 所示。</a:t>
            </a:r>
            <a:endParaRPr lang="zh-CN" altLang="en-US">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4"/>
          <a:stretch>
            <a:fillRect/>
          </a:stretch>
        </p:blipFill>
        <p:spPr>
          <a:xfrm>
            <a:off x="827405" y="1347470"/>
            <a:ext cx="7478395" cy="3505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4365625"/>
            <a:chOff x="963" y="1830"/>
            <a:chExt cx="12345" cy="6875"/>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成本差异的计算及分析</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6360"/>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sz="1600">
                  <a:latin typeface="+mn-ea"/>
                  <a:cs typeface="+mn-ea"/>
                </a:rPr>
                <a:t>成本差异是指一定时期生产一定数量的产品所发生的实际成本与相关的标准成本之间的差额。凡实际成本大于标准成本的称为超支差异；凡实际成本小于标准成本的称为节约差异。</a:t>
              </a:r>
              <a:endParaRPr lang="zh-CN" altLang="en-US" sz="1600">
                <a:latin typeface="+mn-ea"/>
                <a:cs typeface="+mn-ea"/>
              </a:endParaRPr>
            </a:p>
            <a:p>
              <a:pPr algn="just">
                <a:lnSpc>
                  <a:spcPct val="120000"/>
                </a:lnSpc>
              </a:pPr>
              <a:r>
                <a:rPr lang="zh-CN" altLang="en-US" sz="1600">
                  <a:latin typeface="+mn-ea"/>
                  <a:cs typeface="+mn-ea"/>
                </a:rPr>
                <a:t>　　从标准成本的制定过程可以看出，任何一项费用的标准成本都是由用量标准和价格标准两个因素决定的。因此，差异分析就应该从这两个方面进行。差异的计算公式为</a:t>
              </a:r>
              <a:endParaRPr lang="zh-CN" altLang="en-US" sz="1600">
                <a:latin typeface="+mn-ea"/>
                <a:cs typeface="+mn-ea"/>
              </a:endParaRPr>
            </a:p>
            <a:p>
              <a:pPr algn="ctr">
                <a:lnSpc>
                  <a:spcPct val="120000"/>
                </a:lnSpc>
              </a:pPr>
              <a:r>
                <a:rPr lang="zh-CN" altLang="en-US" sz="1600">
                  <a:latin typeface="+mn-ea"/>
                  <a:cs typeface="+mn-ea"/>
                </a:rPr>
                <a:t>总差异=实际产量下实际成本－实际产量下标准成本</a:t>
              </a:r>
              <a:endParaRPr lang="zh-CN" altLang="en-US" sz="1600">
                <a:latin typeface="+mn-ea"/>
                <a:cs typeface="+mn-ea"/>
              </a:endParaRPr>
            </a:p>
            <a:p>
              <a:pPr algn="just">
                <a:lnSpc>
                  <a:spcPct val="120000"/>
                </a:lnSpc>
              </a:pPr>
              <a:r>
                <a:rPr lang="zh-CN" altLang="en-US" sz="1600">
                  <a:latin typeface="+mn-ea"/>
                  <a:cs typeface="+mn-ea"/>
                </a:rPr>
                <a:t> 　　　　　　　　</a:t>
              </a:r>
              <a:r>
                <a:rPr lang="en-US" altLang="zh-CN" sz="1600">
                  <a:latin typeface="+mn-ea"/>
                  <a:cs typeface="+mn-ea"/>
                </a:rPr>
                <a:t>    </a:t>
              </a:r>
              <a:r>
                <a:rPr lang="zh-CN" altLang="en-US" sz="1600">
                  <a:latin typeface="+mn-ea"/>
                  <a:cs typeface="+mn-ea"/>
                </a:rPr>
                <a:t>=实际用量×实际价格－实际产量下标准用量×标准价格</a:t>
              </a:r>
              <a:endParaRPr lang="zh-CN" altLang="en-US" sz="1600">
                <a:latin typeface="+mn-ea"/>
                <a:cs typeface="+mn-ea"/>
              </a:endParaRPr>
            </a:p>
            <a:p>
              <a:pPr algn="just">
                <a:lnSpc>
                  <a:spcPct val="120000"/>
                </a:lnSpc>
              </a:pPr>
              <a:r>
                <a:rPr lang="zh-CN" altLang="en-US" sz="1600">
                  <a:latin typeface="+mn-ea"/>
                  <a:cs typeface="+mn-ea"/>
                </a:rPr>
                <a:t> 　　　　　　　　</a:t>
              </a:r>
              <a:r>
                <a:rPr lang="en-US" altLang="zh-CN" sz="1600">
                  <a:latin typeface="+mn-ea"/>
                  <a:cs typeface="+mn-ea"/>
                </a:rPr>
                <a:t>    </a:t>
              </a:r>
              <a:r>
                <a:rPr lang="zh-CN" altLang="en-US" sz="1600">
                  <a:latin typeface="+mn-ea"/>
                  <a:cs typeface="+mn-ea"/>
                </a:rPr>
                <a:t>=（实际用量－实际产量下标准用量）×标准价格＋实际用量×（实际价格－标准价格）</a:t>
              </a:r>
              <a:endParaRPr lang="zh-CN" altLang="en-US" sz="1600">
                <a:latin typeface="+mn-ea"/>
                <a:cs typeface="+mn-ea"/>
              </a:endParaRPr>
            </a:p>
            <a:p>
              <a:pPr algn="just">
                <a:lnSpc>
                  <a:spcPct val="120000"/>
                </a:lnSpc>
              </a:pPr>
              <a:r>
                <a:rPr lang="zh-CN" altLang="en-US" sz="1600">
                  <a:latin typeface="+mn-ea"/>
                  <a:cs typeface="+mn-ea"/>
                </a:rPr>
                <a:t> 　　　　　　　　</a:t>
              </a:r>
              <a:r>
                <a:rPr lang="en-US" altLang="zh-CN" sz="1600">
                  <a:latin typeface="+mn-ea"/>
                  <a:cs typeface="+mn-ea"/>
                </a:rPr>
                <a:t>    </a:t>
              </a:r>
              <a:r>
                <a:rPr lang="zh-CN" altLang="en-US" sz="1600">
                  <a:latin typeface="+mn-ea"/>
                  <a:cs typeface="+mn-ea"/>
                </a:rPr>
                <a:t>= 用量差异＋价格差异</a:t>
              </a:r>
              <a:endParaRPr lang="zh-CN" altLang="en-US" sz="1600">
                <a:latin typeface="+mn-ea"/>
                <a:cs typeface="+mn-ea"/>
              </a:endParaRPr>
            </a:p>
            <a:p>
              <a:pPr algn="ctr">
                <a:lnSpc>
                  <a:spcPct val="120000"/>
                </a:lnSpc>
              </a:pPr>
              <a:r>
                <a:rPr lang="zh-CN" altLang="en-US" sz="1600">
                  <a:latin typeface="+mn-ea"/>
                  <a:cs typeface="+mn-ea"/>
                </a:rPr>
                <a:t>用量差异=标准价格×（实际用量－实际产量下标准用量）</a:t>
              </a:r>
              <a:endParaRPr lang="zh-CN" altLang="en-US" sz="1600">
                <a:latin typeface="+mn-ea"/>
                <a:cs typeface="+mn-ea"/>
              </a:endParaRPr>
            </a:p>
            <a:p>
              <a:pPr algn="ctr">
                <a:lnSpc>
                  <a:spcPct val="120000"/>
                </a:lnSpc>
              </a:pPr>
              <a:r>
                <a:rPr lang="zh-CN" altLang="en-US" sz="1600">
                  <a:latin typeface="+mn-ea"/>
                  <a:cs typeface="+mn-ea"/>
                </a:rPr>
                <a:t>价格差异=（实际价格－标准价格）×实际用量</a:t>
              </a:r>
              <a:endParaRPr lang="zh-CN" altLang="en-US" sz="1600">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038600"/>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sz="1600">
                <a:latin typeface="+mn-ea"/>
                <a:cs typeface="+mn-ea"/>
              </a:rPr>
              <a:t>（1）直接材料成本差异的计算分析。直接材料成本差异是指直接材料实际成本与标准成本之间的差额，该项差异可分解为直接材料价格差异和直接材料数量差异。直接材料价格差异是指在采购过程中，直接材料实际价格脱离标准价格所形成的差异；直接材料数量差异是指在产品生产过程中，直接材料实际消耗量脱离标准消耗量所形成的差异。它可进一步分解为直接材料数量差异和直接材料价格差异两部分。有关计算公式为</a:t>
            </a:r>
            <a:endParaRPr lang="zh-CN" altLang="en-US" sz="1600">
              <a:latin typeface="+mn-ea"/>
              <a:cs typeface="+mn-ea"/>
            </a:endParaRPr>
          </a:p>
          <a:p>
            <a:pPr algn="ctr">
              <a:lnSpc>
                <a:spcPct val="120000"/>
              </a:lnSpc>
            </a:pPr>
            <a:r>
              <a:rPr lang="zh-CN" altLang="en-US" sz="1600">
                <a:latin typeface="+mn-ea"/>
                <a:cs typeface="+mn-ea"/>
              </a:rPr>
              <a:t>直接材料成本差异=实际成本－标准成本</a:t>
            </a:r>
            <a:endParaRPr lang="zh-CN" altLang="en-US" sz="1600">
              <a:latin typeface="+mn-ea"/>
              <a:cs typeface="+mn-ea"/>
            </a:endParaRPr>
          </a:p>
          <a:p>
            <a:pPr algn="just">
              <a:lnSpc>
                <a:spcPct val="120000"/>
              </a:lnSpc>
            </a:pPr>
            <a:r>
              <a:rPr lang="zh-CN" altLang="en-US" sz="1600">
                <a:latin typeface="+mn-ea"/>
                <a:cs typeface="+mn-ea"/>
              </a:rPr>
              <a:t> </a:t>
            </a:r>
            <a:r>
              <a:rPr lang="en-US" altLang="zh-CN" sz="1600">
                <a:latin typeface="+mn-ea"/>
                <a:cs typeface="+mn-ea"/>
              </a:rPr>
              <a:t>                                   </a:t>
            </a:r>
            <a:r>
              <a:rPr lang="zh-CN" altLang="en-US" sz="1600">
                <a:latin typeface="+mn-ea"/>
                <a:cs typeface="+mn-ea"/>
              </a:rPr>
              <a:t>=实际用量×实际单价－标准用量×标准单价</a:t>
            </a:r>
            <a:endParaRPr lang="zh-CN" altLang="en-US" sz="1600">
              <a:latin typeface="+mn-ea"/>
              <a:cs typeface="+mn-ea"/>
            </a:endParaRPr>
          </a:p>
          <a:p>
            <a:pPr algn="just">
              <a:lnSpc>
                <a:spcPct val="120000"/>
              </a:lnSpc>
            </a:pPr>
            <a:r>
              <a:rPr lang="zh-CN" altLang="en-US" sz="1600">
                <a:latin typeface="+mn-ea"/>
                <a:cs typeface="+mn-ea"/>
              </a:rPr>
              <a:t> </a:t>
            </a:r>
            <a:r>
              <a:rPr lang="en-US" altLang="zh-CN" sz="1600">
                <a:latin typeface="+mn-ea"/>
                <a:cs typeface="+mn-ea"/>
              </a:rPr>
              <a:t>                                   </a:t>
            </a:r>
            <a:r>
              <a:rPr lang="zh-CN" altLang="en-US" sz="1600">
                <a:latin typeface="+mn-ea"/>
                <a:cs typeface="+mn-ea"/>
              </a:rPr>
              <a:t>=直接材料数量差异＋直接材料价格差异</a:t>
            </a:r>
            <a:endParaRPr lang="zh-CN" altLang="en-US" sz="1600">
              <a:latin typeface="+mn-ea"/>
              <a:cs typeface="+mn-ea"/>
            </a:endParaRPr>
          </a:p>
          <a:p>
            <a:pPr algn="ctr">
              <a:lnSpc>
                <a:spcPct val="120000"/>
              </a:lnSpc>
            </a:pPr>
            <a:r>
              <a:rPr lang="zh-CN" altLang="en-US" sz="1600">
                <a:latin typeface="+mn-ea"/>
                <a:cs typeface="+mn-ea"/>
              </a:rPr>
              <a:t>直接材料数量差异=（实际用量－标准用量）×标准单价</a:t>
            </a:r>
            <a:endParaRPr lang="zh-CN" altLang="en-US" sz="1600">
              <a:latin typeface="+mn-ea"/>
              <a:cs typeface="+mn-ea"/>
            </a:endParaRPr>
          </a:p>
          <a:p>
            <a:pPr algn="ctr">
              <a:lnSpc>
                <a:spcPct val="120000"/>
              </a:lnSpc>
            </a:pPr>
            <a:r>
              <a:rPr lang="zh-CN" altLang="en-US" sz="1600">
                <a:latin typeface="+mn-ea"/>
                <a:cs typeface="+mn-ea"/>
              </a:rPr>
              <a:t>直接材料价格差异= 实际用量×（实际单价－标准单价）</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038600"/>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sz="1600">
                <a:latin typeface="+mn-ea"/>
                <a:cs typeface="+mn-ea"/>
              </a:rPr>
              <a:t>直接材料的耗用量差异形成的原因是多方面的，有生产部门的原因，也有非生产部门的原因。例如，产品设计结构、原料质量、工人的技术熟练程度、废品率的高低等，都会导致材料耗用量的差异。材料耗用量差异的责任需要通过具体分析才能确定，但往往主要应由生产部门承担。</a:t>
            </a:r>
            <a:endParaRPr lang="zh-CN" altLang="en-US" sz="1600">
              <a:latin typeface="+mn-ea"/>
              <a:cs typeface="+mn-ea"/>
            </a:endParaRPr>
          </a:p>
          <a:p>
            <a:pPr algn="just">
              <a:lnSpc>
                <a:spcPct val="120000"/>
              </a:lnSpc>
            </a:pPr>
            <a:r>
              <a:rPr lang="zh-CN" altLang="en-US" sz="1600">
                <a:latin typeface="+mn-ea"/>
                <a:cs typeface="+mn-ea"/>
              </a:rPr>
              <a:t>　　材料价格差异的形成受各种主客观因素的影响，较为复杂，如市场价格、供货厂商、运输方式和采购批量等的变动，都可以导致材料的价格差异。但由于它与采购部门的关系更为密切，所以其差异应主要由采购部门承担责任。</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714750"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子任务5.1.1成本管理概述</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3739515"/>
            <a:chOff x="963" y="1830"/>
            <a:chExt cx="12345" cy="5889"/>
          </a:xfrm>
        </p:grpSpPr>
        <p:sp>
          <p:nvSpPr>
            <p:cNvPr id="2" name="文本框 1"/>
            <p:cNvSpPr txBox="1"/>
            <p:nvPr>
              <p:custDataLst>
                <p:tags r:id="rId5"/>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成本</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5374"/>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（1）成本的概念。</a:t>
              </a:r>
              <a:r>
                <a:rPr lang="zh-CN" altLang="en-US">
                  <a:solidFill>
                    <a:schemeClr val="tx1"/>
                  </a:solidFill>
                  <a:latin typeface="+mn-ea"/>
                  <a:cs typeface="+mn-ea"/>
                </a:rPr>
                <a:t>狭义的成本通常是指产品成本。广义的成本通常包括差量成本、边际成本、机会成本、估算成本、付现成本、沉没成本、重置成本、可避免成本与不可避免成本、可递延成本与不可递延成本、专属成本与共同成本、相关成本与无关成本等。</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（2）成本的种类。</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002060"/>
                  </a:solidFill>
                  <a:latin typeface="+mn-ea"/>
                  <a:cs typeface="+mn-ea"/>
                </a:rPr>
                <a:t>①差量成本。</a:t>
              </a:r>
              <a:r>
                <a:rPr lang="zh-CN" altLang="en-US">
                  <a:solidFill>
                    <a:schemeClr val="tx1"/>
                  </a:solidFill>
                  <a:latin typeface="+mn-ea"/>
                  <a:cs typeface="+mn-ea"/>
                </a:rPr>
                <a:t>广义的差量成本是指两个备选方案的预期成本之间的差异数。狭义的差量成本是指由于生产能力利用程度的不同而形成的成本差别。或者说是同一方案中产品产量的增减变动所引起的总成本的差别。狭义的差量成本是指由于生产能力利用程度的不同而形成的成本差别。或者说是同一</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方案中产品产量的增减变动所引起的总成本的差别。</a:t>
              </a:r>
              <a:endParaRPr lang="zh-CN" altLang="en-US">
                <a:solidFill>
                  <a:schemeClr val="tx1"/>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274828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5-9】</a:t>
            </a:r>
            <a:r>
              <a:rPr lang="zh-CN" altLang="en-US">
                <a:latin typeface="楷体" panose="02010609060101010101" charset="-122"/>
                <a:ea typeface="楷体" panose="02010609060101010101" charset="-122"/>
                <a:cs typeface="楷体" panose="02010609060101010101" charset="-122"/>
              </a:rPr>
              <a:t>沿用【情景 5-6】中的资料，A产品甲材料的标准单价为 40 元每千克，标准用量为 4 千克每件。假定企业本月投产A产品6 000 件，领用甲材料30 000千克，其实际价格为35元每千克。其直接材料成本差异是多少？</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直接材料成本差异=30 000×35－6 000×4×40=90 000（元）（超支）</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其中：</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材料用量差异=（30 000 － 6 000×4）×40=240 000（元）（超支）</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材料价格差异=30 000×（35 － 40）=－150 000（元）（节约）</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038600"/>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sz="1600">
                <a:latin typeface="+mn-ea"/>
                <a:cs typeface="+mn-ea"/>
              </a:rPr>
              <a:t>通过以上计算可以看出，A产品本月耗用甲材料发生 90 000元超支差异。由于生产部门耗用材料超过标准，导致超支240 000元，应该查明材料用量超标的具体原因，以便改进工作，节约材料。从材料价格而言，由于材料价格降低节约了150 000元，从而抵消了一部分由于材料超标耗用而形成的成本超支。这是材料采购部门的工作成绩，也应查明原因，巩固和发扬成绩。</a:t>
            </a:r>
            <a:endParaRPr lang="zh-CN" altLang="en-US" sz="16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b="1">
                <a:solidFill>
                  <a:srgbClr val="00B050"/>
                </a:solidFill>
                <a:latin typeface="+mn-ea"/>
                <a:cs typeface="+mn-ea"/>
              </a:rPr>
              <a:t>（2）直接人工成本差异的计算分析。</a:t>
            </a:r>
            <a:r>
              <a:rPr lang="zh-CN" altLang="en-US">
                <a:latin typeface="+mn-ea"/>
                <a:cs typeface="+mn-ea"/>
              </a:rPr>
              <a:t>直接人工成本差异是指直接人工实际成本与标准成本之间的差额，该差异可分解为工资率差异和人工效率差异。</a:t>
            </a:r>
            <a:endParaRPr lang="zh-CN" altLang="en-US">
              <a:latin typeface="+mn-ea"/>
              <a:cs typeface="+mn-ea"/>
            </a:endParaRPr>
          </a:p>
          <a:p>
            <a:pPr algn="just">
              <a:lnSpc>
                <a:spcPct val="120000"/>
              </a:lnSpc>
            </a:pPr>
            <a:r>
              <a:rPr lang="zh-CN" altLang="en-US">
                <a:latin typeface="+mn-ea"/>
                <a:cs typeface="+mn-ea"/>
              </a:rPr>
              <a:t>工资率差异是指实际工资率脱离标准工资率形成的差异，计算时按实际工时确定；人工效率差异是指实际工时脱离标准工时形成的差异，计算时按标准工资率确定。有关计算公式为</a:t>
            </a:r>
            <a:endParaRPr lang="zh-CN" altLang="en-US">
              <a:latin typeface="+mn-ea"/>
              <a:cs typeface="+mn-ea"/>
            </a:endParaRPr>
          </a:p>
          <a:p>
            <a:pPr algn="l">
              <a:lnSpc>
                <a:spcPct val="120000"/>
              </a:lnSpc>
            </a:pPr>
            <a:r>
              <a:rPr lang="zh-CN" altLang="en-US">
                <a:latin typeface="+mn-ea"/>
                <a:cs typeface="+mn-ea"/>
              </a:rPr>
              <a:t> 直接人工成本差异=实际成本－标准成本</a:t>
            </a:r>
            <a:endParaRPr lang="zh-CN" altLang="en-US">
              <a:latin typeface="+mn-ea"/>
              <a:cs typeface="+mn-ea"/>
            </a:endParaRPr>
          </a:p>
          <a:p>
            <a:pPr algn="just">
              <a:lnSpc>
                <a:spcPct val="120000"/>
              </a:lnSpc>
            </a:pPr>
            <a:r>
              <a:rPr lang="zh-CN" altLang="en-US">
                <a:latin typeface="+mn-ea"/>
                <a:cs typeface="+mn-ea"/>
              </a:rPr>
              <a:t> 　　　　　　　　=实际工时×实际工资率－标准工时×标准工资率</a:t>
            </a:r>
            <a:endParaRPr lang="zh-CN" altLang="en-US">
              <a:latin typeface="+mn-ea"/>
              <a:cs typeface="+mn-ea"/>
            </a:endParaRPr>
          </a:p>
          <a:p>
            <a:pPr algn="just">
              <a:lnSpc>
                <a:spcPct val="120000"/>
              </a:lnSpc>
            </a:pPr>
            <a:r>
              <a:rPr lang="zh-CN" altLang="en-US">
                <a:latin typeface="+mn-ea"/>
                <a:cs typeface="+mn-ea"/>
              </a:rPr>
              <a:t> 　　　　　　　　=直接人工工资率差异＋直接人工效率差异</a:t>
            </a:r>
            <a:endParaRPr lang="zh-CN" altLang="en-US">
              <a:latin typeface="+mn-ea"/>
              <a:cs typeface="+mn-ea"/>
            </a:endParaRPr>
          </a:p>
          <a:p>
            <a:pPr algn="just">
              <a:lnSpc>
                <a:spcPct val="120000"/>
              </a:lnSpc>
            </a:pPr>
            <a:r>
              <a:rPr lang="zh-CN" altLang="en-US">
                <a:latin typeface="+mn-ea"/>
                <a:cs typeface="+mn-ea"/>
              </a:rPr>
              <a:t>直接人工效率差异=（实际工时－标准工时）×标准工资率</a:t>
            </a:r>
            <a:endParaRPr lang="zh-CN" altLang="en-US">
              <a:latin typeface="+mn-ea"/>
              <a:cs typeface="+mn-ea"/>
            </a:endParaRPr>
          </a:p>
          <a:p>
            <a:pPr algn="just">
              <a:lnSpc>
                <a:spcPct val="120000"/>
              </a:lnSpc>
            </a:pPr>
            <a:r>
              <a:rPr lang="zh-CN" altLang="en-US">
                <a:latin typeface="+mn-ea"/>
                <a:cs typeface="+mn-ea"/>
              </a:rPr>
              <a:t>直接人工工资率差异= 实际工时×（实际工资率－标准工资率）</a:t>
            </a:r>
            <a:endParaRPr lang="zh-CN" altLang="en-US">
              <a:latin typeface="+mn-ea"/>
              <a:cs typeface="+mn-ea"/>
            </a:endParaRPr>
          </a:p>
          <a:p>
            <a:pPr algn="just">
              <a:lnSpc>
                <a:spcPct val="120000"/>
              </a:lnSpc>
            </a:pPr>
            <a:r>
              <a:rPr lang="zh-CN" altLang="en-US">
                <a:latin typeface="+mn-ea"/>
                <a:cs typeface="+mn-ea"/>
              </a:rPr>
              <a:t>直接人工效率差异是用量差异，其形成原因也是多方面的，工人技术状况、工作环境和设备条件的好坏等，都会影响效率的高低，但其主要责任还是在生产部门。</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a:latin typeface="+mn-ea"/>
                <a:cs typeface="+mn-ea"/>
              </a:rPr>
              <a:t>工资率差异是价格差异，其形成原因比较复杂，工资制度的变动、工人的升降级、加班或临时工的增减等，都将导致工资率差异。一般地，这种差异的责任不在生产部门，劳动人事部门更应对其承担责任。</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259969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5-10】</a:t>
            </a:r>
            <a:r>
              <a:rPr lang="zh-CN" altLang="en-US">
                <a:latin typeface="楷体" panose="02010609060101010101" charset="-122"/>
                <a:ea typeface="楷体" panose="02010609060101010101" charset="-122"/>
                <a:cs typeface="楷体" panose="02010609060101010101" charset="-122"/>
              </a:rPr>
              <a:t>沿用【情景 5-7】中的资料，A产品标准工资率为 10.8 元每小时，标准工时为1.5小时每件，工资标准为16.2元每件。假定企业本月实际生产A产品6 000件，用工8 800小时，实际应付直接人工工资 96 800元。其直接人工差异是多少？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直接人工成本差异=96 800－6 000×16.2=－ 400（元）（节约）</a:t>
            </a:r>
            <a:endParaRPr lang="zh-CN" altLang="en-US" sz="1600">
              <a:latin typeface="楷体" panose="02010609060101010101" charset="-122"/>
              <a:ea typeface="楷体" panose="02010609060101010101" charset="-122"/>
              <a:cs typeface="楷体" panose="02010609060101010101" charset="-122"/>
            </a:endParaRPr>
          </a:p>
          <a:p>
            <a:pPr algn="just">
              <a:lnSpc>
                <a:spcPct val="120000"/>
              </a:lnSpc>
            </a:pPr>
            <a:r>
              <a:rPr lang="zh-CN" altLang="en-US" sz="1600">
                <a:latin typeface="楷体" panose="02010609060101010101" charset="-122"/>
                <a:ea typeface="楷体" panose="02010609060101010101" charset="-122"/>
                <a:cs typeface="楷体" panose="02010609060101010101" charset="-122"/>
              </a:rPr>
              <a:t>其中：</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直接人工效率差异=（8 800－ 6 000×1.5）×10.8=－ 2 160（元）（节约）</a:t>
            </a:r>
            <a:endParaRPr lang="zh-CN" altLang="en-US" sz="1600">
              <a:latin typeface="楷体" panose="02010609060101010101" charset="-122"/>
              <a:ea typeface="楷体" panose="02010609060101010101" charset="-122"/>
              <a:cs typeface="楷体" panose="02010609060101010101" charset="-122"/>
            </a:endParaRPr>
          </a:p>
          <a:p>
            <a:pPr algn="ctr">
              <a:lnSpc>
                <a:spcPct val="120000"/>
              </a:lnSpc>
            </a:pPr>
            <a:r>
              <a:rPr lang="zh-CN" altLang="en-US" sz="1600">
                <a:latin typeface="楷体" panose="02010609060101010101" charset="-122"/>
                <a:ea typeface="楷体" panose="02010609060101010101" charset="-122"/>
                <a:cs typeface="楷体" panose="02010609060101010101" charset="-122"/>
              </a:rPr>
              <a:t>直接人工工资率差异=（96 800÷8 800 － 10.8）×8 800=1 760（元）（超支）</a:t>
            </a:r>
            <a:endParaRPr lang="zh-CN" altLang="en-US" sz="1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a:latin typeface="+mn-ea"/>
                <a:cs typeface="+mn-ea"/>
              </a:rPr>
              <a:t>通过以上计算可以看出，该产品的直接人工成本总体上节约400元。其中，人工效率差异节约2 160元，但工资差异超支1 760元。工资率超过标准，可能是为了提高产品质量，调用了一部分技术等级和工资级别较高的工人，使小时工资率增加了0.2（96 800÷8 800 － 10.8）元。但也因此在提高产品质量的同时，提高了效率，使工时的耗用由标准的9 000（6 000×1.5）小时降低为8 800小时，节约工时200小时，从而导致了最终的成本节约。可见生产部门在生产组织上的成绩是值得肯定的。</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altLang="en-US" sz="1600">
                <a:latin typeface="+mn-ea"/>
                <a:cs typeface="+mn-ea"/>
              </a:rPr>
              <a:t>　</a:t>
            </a:r>
            <a:r>
              <a:rPr lang="zh-CN" altLang="en-US" sz="1600" b="1">
                <a:solidFill>
                  <a:srgbClr val="00B050"/>
                </a:solidFill>
                <a:latin typeface="+mn-ea"/>
                <a:cs typeface="+mn-ea"/>
              </a:rPr>
              <a:t>　</a:t>
            </a:r>
            <a:r>
              <a:rPr lang="zh-CN" altLang="en-US" b="1">
                <a:solidFill>
                  <a:srgbClr val="00B050"/>
                </a:solidFill>
                <a:latin typeface="+mn-ea"/>
                <a:cs typeface="+mn-ea"/>
              </a:rPr>
              <a:t>（3）变动制造费用成本差异的计算和分析。</a:t>
            </a:r>
            <a:r>
              <a:rPr lang="zh-CN" altLang="en-US">
                <a:latin typeface="+mn-ea"/>
                <a:cs typeface="+mn-ea"/>
              </a:rPr>
              <a:t>变动制造费用项目的差异是指变动制造费用项目的实际发生额与变动制造费用项目的标准成本之间的差额，该差异可分解为变动制造费用项目的价格差异和数量差异。变动制造费用项目的价格差异是指燃料、动力、辅助材料等变动制造费用项目的实际价格脱离标准价格的差异；变动制造费用项目的数量差异是指燃料、动力、辅助材料等变动制造费用项目的实际消耗量脱离标准用量的差异。变动制造费用项目成本差异的计算和分析原理与直接材料和直接人工成本差异的计算和分析原理相同。它可以分解为耗费差异和效率差异两部分。其计算公式为</a:t>
            </a:r>
            <a:endParaRPr lang="zh-CN" altLang="en-US">
              <a:latin typeface="+mn-ea"/>
              <a:cs typeface="+mn-ea"/>
            </a:endParaRPr>
          </a:p>
          <a:p>
            <a:pPr algn="just">
              <a:lnSpc>
                <a:spcPct val="120000"/>
              </a:lnSpc>
            </a:pP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altLang="en-US">
                <a:latin typeface="+mn-ea"/>
                <a:cs typeface="+mn-ea"/>
              </a:rPr>
              <a:t>变动制造费用成本差异</a:t>
            </a:r>
            <a:r>
              <a:rPr lang="en-US" altLang="zh-CN">
                <a:latin typeface="+mn-ea"/>
                <a:cs typeface="+mn-ea"/>
              </a:rPr>
              <a:t> </a:t>
            </a:r>
            <a:r>
              <a:rPr lang="zh-CN" altLang="en-US">
                <a:latin typeface="+mn-ea"/>
                <a:cs typeface="+mn-ea"/>
              </a:rPr>
              <a:t>=总变动制造费用－标准变动制造费用</a:t>
            </a:r>
            <a:endParaRPr lang="zh-CN" altLang="en-US">
              <a:latin typeface="+mn-ea"/>
              <a:cs typeface="+mn-ea"/>
            </a:endParaRPr>
          </a:p>
          <a:p>
            <a:pPr algn="just">
              <a:lnSpc>
                <a:spcPct val="120000"/>
              </a:lnSpc>
            </a:pPr>
            <a:r>
              <a:rPr lang="zh-CN" altLang="en-US">
                <a:latin typeface="+mn-ea"/>
                <a:cs typeface="+mn-ea"/>
              </a:rPr>
              <a:t> 　　　　　　　　　　=实际工时×实际变动制造费用分配率－标准工时×标准变动制造费用分配率</a:t>
            </a:r>
            <a:endParaRPr lang="zh-CN" altLang="en-US">
              <a:latin typeface="+mn-ea"/>
              <a:cs typeface="+mn-ea"/>
            </a:endParaRPr>
          </a:p>
          <a:p>
            <a:pPr algn="just">
              <a:lnSpc>
                <a:spcPct val="120000"/>
              </a:lnSpc>
            </a:pPr>
            <a:r>
              <a:rPr lang="zh-CN" altLang="en-US">
                <a:latin typeface="+mn-ea"/>
                <a:cs typeface="+mn-ea"/>
              </a:rPr>
              <a:t> 　　　　　　　　　　=变动制造费用效率差异＋变动制造费用耗费差异</a:t>
            </a:r>
            <a:endParaRPr lang="zh-CN" altLang="en-US">
              <a:latin typeface="+mn-ea"/>
              <a:cs typeface="+mn-ea"/>
            </a:endParaRPr>
          </a:p>
          <a:p>
            <a:pPr algn="just">
              <a:lnSpc>
                <a:spcPct val="120000"/>
              </a:lnSpc>
            </a:pPr>
            <a:r>
              <a:rPr lang="zh-CN" altLang="en-US">
                <a:latin typeface="+mn-ea"/>
                <a:cs typeface="+mn-ea"/>
              </a:rPr>
              <a:t>变动制造费用耗费差异=实际工时×（变动制造费用实际分配率－变动制造费用标准分配率）</a:t>
            </a:r>
            <a:endParaRPr lang="zh-CN" altLang="en-US">
              <a:latin typeface="+mn-ea"/>
              <a:cs typeface="+mn-ea"/>
            </a:endParaRPr>
          </a:p>
          <a:p>
            <a:pPr algn="just">
              <a:lnSpc>
                <a:spcPct val="120000"/>
              </a:lnSpc>
            </a:pPr>
            <a:r>
              <a:rPr lang="zh-CN" altLang="en-US">
                <a:latin typeface="+mn-ea"/>
                <a:cs typeface="+mn-ea"/>
              </a:rPr>
              <a:t>　　其中，效率差异是用量差异，耗费差异属于价格差异。变动制造费用效率差异的形成原因与直接人工效率差异的形成原因基本相同。</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267398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5-11】</a:t>
            </a:r>
            <a:r>
              <a:rPr lang="zh-CN" altLang="en-US">
                <a:latin typeface="楷体" panose="02010609060101010101" charset="-122"/>
                <a:ea typeface="楷体" panose="02010609060101010101" charset="-122"/>
                <a:cs typeface="楷体" panose="02010609060101010101" charset="-122"/>
              </a:rPr>
              <a:t>沿用【情景 5-8】中的资料，A产品标准变动制造费用分配率为 3.89 元每小时，标准工时为 1.5 小时每件。假定企业本月实际生产A产品6 000件，用工 8 800小时，实际发生变动制造费用32 000元。其变动制造费用成本差异是多少？</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sz="1700">
                <a:latin typeface="楷体" panose="02010609060101010101" charset="-122"/>
                <a:ea typeface="楷体" panose="02010609060101010101" charset="-122"/>
                <a:cs typeface="楷体" panose="02010609060101010101" charset="-122"/>
              </a:rPr>
              <a:t>变动制造费用成本差异=32 000－6 000×1.5×3.89=－3 010（元）（节约）</a:t>
            </a:r>
            <a:endParaRPr lang="zh-CN" altLang="en-US" sz="1700">
              <a:latin typeface="楷体" panose="02010609060101010101" charset="-122"/>
              <a:ea typeface="楷体" panose="02010609060101010101" charset="-122"/>
              <a:cs typeface="楷体" panose="02010609060101010101" charset="-122"/>
            </a:endParaRPr>
          </a:p>
          <a:p>
            <a:pPr algn="just">
              <a:lnSpc>
                <a:spcPct val="120000"/>
              </a:lnSpc>
            </a:pPr>
            <a:r>
              <a:rPr lang="zh-CN" altLang="en-US" sz="1700">
                <a:latin typeface="楷体" panose="02010609060101010101" charset="-122"/>
                <a:ea typeface="楷体" panose="02010609060101010101" charset="-122"/>
                <a:cs typeface="楷体" panose="02010609060101010101" charset="-122"/>
              </a:rPr>
              <a:t>其中：</a:t>
            </a:r>
            <a:endParaRPr lang="zh-CN" altLang="en-US" sz="1700">
              <a:latin typeface="楷体" panose="02010609060101010101" charset="-122"/>
              <a:ea typeface="楷体" panose="02010609060101010101" charset="-122"/>
              <a:cs typeface="楷体" panose="02010609060101010101" charset="-122"/>
            </a:endParaRPr>
          </a:p>
          <a:p>
            <a:pPr algn="ctr">
              <a:lnSpc>
                <a:spcPct val="120000"/>
              </a:lnSpc>
            </a:pPr>
            <a:r>
              <a:rPr lang="zh-CN" altLang="en-US" sz="1700">
                <a:latin typeface="楷体" panose="02010609060101010101" charset="-122"/>
                <a:ea typeface="楷体" panose="02010609060101010101" charset="-122"/>
                <a:cs typeface="楷体" panose="02010609060101010101" charset="-122"/>
              </a:rPr>
              <a:t>变动制造费用效率差异=（8 800－6 000×1.5）×3.89=－778（元）（节约）</a:t>
            </a:r>
            <a:endParaRPr lang="zh-CN" altLang="en-US" sz="1700">
              <a:latin typeface="楷体" panose="02010609060101010101" charset="-122"/>
              <a:ea typeface="楷体" panose="02010609060101010101" charset="-122"/>
              <a:cs typeface="楷体" panose="02010609060101010101" charset="-122"/>
            </a:endParaRPr>
          </a:p>
          <a:p>
            <a:pPr algn="ctr">
              <a:lnSpc>
                <a:spcPct val="120000"/>
              </a:lnSpc>
            </a:pPr>
            <a:r>
              <a:rPr lang="zh-CN" altLang="en-US" sz="1700">
                <a:latin typeface="楷体" panose="02010609060101010101" charset="-122"/>
                <a:ea typeface="楷体" panose="02010609060101010101" charset="-122"/>
                <a:cs typeface="楷体" panose="02010609060101010101" charset="-122"/>
              </a:rPr>
              <a:t>变动制造费用耗费差异 =（32000÷88000－3.89）×8800=－2232（元）（节约）</a:t>
            </a:r>
            <a:endParaRPr lang="zh-CN" altLang="en-US" sz="17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sz="1700">
                <a:latin typeface="+mn-ea"/>
                <a:cs typeface="+mn-ea"/>
              </a:rPr>
              <a:t>　　</a:t>
            </a:r>
            <a:r>
              <a:rPr sz="1700">
                <a:latin typeface="+mn-ea"/>
                <a:cs typeface="+mn-ea"/>
              </a:rPr>
              <a:t>通过以上计算可以看出，A 产品变动制造费用节约 3 010 元，这是由于提高效率，工时由 9 000（6 000×1.5）小时降为 8 800 小时的结果。由于费用分配率由 3.89 元降低到3.64（32 000÷8 800）元，使变动制造费用发生节约，从而抵消了一部分变动制造费用的节约额。应该查明费用分配率提高的具体原因。</a:t>
            </a:r>
            <a:endParaRPr sz="1700">
              <a:latin typeface="+mn-ea"/>
              <a:cs typeface="+mn-ea"/>
            </a:endParaRPr>
          </a:p>
          <a:p>
            <a:pPr algn="just">
              <a:lnSpc>
                <a:spcPct val="120000"/>
              </a:lnSpc>
            </a:pPr>
            <a:r>
              <a:rPr lang="zh-CN" sz="1700">
                <a:latin typeface="+mn-ea"/>
                <a:cs typeface="+mn-ea"/>
              </a:rPr>
              <a:t>　　</a:t>
            </a:r>
            <a:r>
              <a:rPr lang="zh-CN" sz="1700" b="1">
                <a:solidFill>
                  <a:srgbClr val="00B050"/>
                </a:solidFill>
                <a:latin typeface="+mn-ea"/>
                <a:cs typeface="+mn-ea"/>
              </a:rPr>
              <a:t>（4）固定制造费用成本差异的计算分析。</a:t>
            </a:r>
            <a:r>
              <a:rPr lang="zh-CN" sz="1700">
                <a:latin typeface="+mn-ea"/>
                <a:cs typeface="+mn-ea"/>
              </a:rPr>
              <a:t>固定制造费用项目成本差异是指固定制造费用项目实际成本与其标准成本之间的差额。其计算公式为</a:t>
            </a:r>
            <a:endParaRPr lang="zh-CN" sz="1700">
              <a:latin typeface="+mn-ea"/>
              <a:cs typeface="+mn-ea"/>
            </a:endParaRPr>
          </a:p>
          <a:p>
            <a:pPr algn="ctr">
              <a:lnSpc>
                <a:spcPct val="120000"/>
              </a:lnSpc>
            </a:pPr>
            <a:r>
              <a:rPr lang="zh-CN" sz="1700">
                <a:latin typeface="+mn-ea"/>
                <a:cs typeface="+mn-ea"/>
              </a:rPr>
              <a:t>固定制造费用=固定制造费用－固定制造费用项目</a:t>
            </a:r>
            <a:endParaRPr lang="zh-CN" sz="1700">
              <a:latin typeface="+mn-ea"/>
              <a:cs typeface="+mn-ea"/>
            </a:endParaRPr>
          </a:p>
          <a:p>
            <a:pPr algn="ctr">
              <a:lnSpc>
                <a:spcPct val="120000"/>
              </a:lnSpc>
            </a:pPr>
            <a:r>
              <a:rPr lang="zh-CN" sz="1700">
                <a:latin typeface="+mn-ea"/>
                <a:cs typeface="+mn-ea"/>
              </a:rPr>
              <a:t>固定制造费用项目成本差异=实际固定制造费用－实际产量标准制造费用</a:t>
            </a:r>
            <a:endParaRPr lang="zh-CN" sz="1700">
              <a:latin typeface="+mn-ea"/>
              <a:cs typeface="+mn-ea"/>
            </a:endParaRPr>
          </a:p>
          <a:p>
            <a:pPr algn="ctr">
              <a:lnSpc>
                <a:spcPct val="120000"/>
              </a:lnSpc>
            </a:pPr>
            <a:r>
              <a:rPr lang="zh-CN" sz="1700">
                <a:latin typeface="+mn-ea"/>
                <a:cs typeface="+mn-ea"/>
              </a:rPr>
              <a:t> </a:t>
            </a:r>
            <a:r>
              <a:rPr lang="en-US" altLang="zh-CN" sz="1700">
                <a:latin typeface="+mn-ea"/>
                <a:cs typeface="+mn-ea"/>
              </a:rPr>
              <a:t>                          </a:t>
            </a:r>
            <a:r>
              <a:rPr lang="zh-CN" sz="1700">
                <a:latin typeface="+mn-ea"/>
                <a:cs typeface="+mn-ea"/>
              </a:rPr>
              <a:t>=实际工时×实际分配率－标准工时×标准分配率</a:t>
            </a:r>
            <a:endParaRPr lang="zh-CN" sz="1700">
              <a:latin typeface="+mn-ea"/>
              <a:cs typeface="+mn-ea"/>
            </a:endParaRPr>
          </a:p>
          <a:p>
            <a:pPr algn="ctr">
              <a:lnSpc>
                <a:spcPct val="120000"/>
              </a:lnSpc>
            </a:pPr>
            <a:r>
              <a:rPr lang="zh-CN" sz="1700">
                <a:latin typeface="+mn-ea"/>
                <a:cs typeface="+mn-ea"/>
              </a:rPr>
              <a:t>标准分配率=固定制造费用预算总额＋预算产量下标准总工时</a:t>
            </a:r>
            <a:endParaRPr lang="zh-CN" sz="1700">
              <a:latin typeface="+mn-ea"/>
              <a:cs typeface="+mn-ea"/>
            </a:endParaRPr>
          </a:p>
          <a:p>
            <a:pPr algn="just">
              <a:lnSpc>
                <a:spcPct val="120000"/>
              </a:lnSpc>
            </a:pPr>
            <a:r>
              <a:rPr lang="zh-CN" sz="1700">
                <a:latin typeface="+mn-ea"/>
                <a:cs typeface="+mn-ea"/>
              </a:rPr>
              <a:t>　　由于固定制造费用相对固定，实际产量与预算产量的差异会对单位产品所应承担的固定制造费用产生影响，所以固定制造费用成本差异的分析有其特殊性，分为两差异分析法和三差异分析法。</a:t>
            </a:r>
            <a:endParaRPr lang="zh-CN"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611505" y="628015"/>
            <a:ext cx="7839075" cy="407670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7030A0"/>
                </a:solidFill>
                <a:latin typeface="+mn-ea"/>
                <a:cs typeface="+mn-ea"/>
              </a:rPr>
              <a:t>　②边际成本。</a:t>
            </a:r>
            <a:r>
              <a:rPr lang="zh-CN" altLang="en-US">
                <a:latin typeface="+mn-ea"/>
                <a:cs typeface="+mn-ea"/>
              </a:rPr>
              <a:t>边际成本是指在生产成本的相关范围内，每增加或减少一个单位生产量所引起的成本变动额，是生产者每多生产一个单位产量的产品所支付的追加成本。</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　③机会成本。</a:t>
            </a:r>
            <a:r>
              <a:rPr lang="zh-CN" altLang="en-US">
                <a:latin typeface="+mn-ea"/>
                <a:cs typeface="+mn-ea"/>
              </a:rPr>
              <a:t>机会成本是企业经营决策中时常使用的一个成本概念，它是指企业在决策分析中选取最优方案而放弃次优方案所丧失的潜在利益，也被称为机会损失。</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④估算成本。</a:t>
            </a:r>
            <a:r>
              <a:rPr lang="zh-CN" altLang="en-US">
                <a:latin typeface="+mn-ea"/>
                <a:cs typeface="+mn-ea"/>
              </a:rPr>
              <a:t>估算成本指需要通过估计、推算才能确定的成本，是机会成本的特殊形态。</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⑤付现成本。</a:t>
            </a:r>
            <a:r>
              <a:rPr lang="zh-CN" altLang="en-US">
                <a:latin typeface="+mn-ea"/>
                <a:cs typeface="+mn-ea"/>
              </a:rPr>
              <a:t>付现成本指那些由于某项决策而引起的需要在未来动用现金支付的成本。</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　⑥沉没成本。</a:t>
            </a:r>
            <a:r>
              <a:rPr lang="zh-CN" altLang="en-US">
                <a:latin typeface="+mn-ea"/>
                <a:cs typeface="+mn-ea"/>
              </a:rPr>
              <a:t>沉没成本也称为沉入成本或旁置成本，指由于过去的决策所引起，并已支付过款项，且目前无法改变的成本。</a:t>
            </a:r>
            <a:endParaRPr lang="zh-CN" altLang="en-US">
              <a:latin typeface="+mn-ea"/>
              <a:cs typeface="+mn-ea"/>
            </a:endParaRPr>
          </a:p>
        </p:txBody>
      </p:sp>
      <p:grpSp>
        <p:nvGrpSpPr>
          <p:cNvPr id="26" name="组合 25"/>
          <p:cNvGrpSpPr/>
          <p:nvPr/>
        </p:nvGrpSpPr>
        <p:grpSpPr>
          <a:xfrm>
            <a:off x="227330" y="68580"/>
            <a:ext cx="4502150" cy="460375"/>
            <a:chOff x="358" y="108"/>
            <a:chExt cx="7090" cy="725"/>
          </a:xfrm>
        </p:grpSpPr>
        <p:sp>
          <p:nvSpPr>
            <p:cNvPr id="27" name="TextBox 1"/>
            <p:cNvSpPr txBox="1"/>
            <p:nvPr>
              <p:custDataLst>
                <p:tags r:id="rId2"/>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3"/>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4"/>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b="1">
                <a:solidFill>
                  <a:srgbClr val="7030A0"/>
                </a:solidFill>
                <a:latin typeface="+mn-ea"/>
                <a:cs typeface="+mn-ea"/>
              </a:rPr>
              <a:t>①</a:t>
            </a:r>
            <a:r>
              <a:rPr b="1">
                <a:solidFill>
                  <a:srgbClr val="7030A0"/>
                </a:solidFill>
                <a:latin typeface="+mn-ea"/>
                <a:cs typeface="+mn-ea"/>
              </a:rPr>
              <a:t>两差异分析法。</a:t>
            </a:r>
            <a:r>
              <a:rPr>
                <a:latin typeface="+mn-ea"/>
                <a:cs typeface="+mn-ea"/>
              </a:rPr>
              <a:t>两差异分析法是指将总差异分为耗费差异和能量差异两部分。其中，耗费差异是指固定制造费用的实际金额与固定制造费用预算金额之间的差额；而能量差异则是指固定制造费用预算金额与固定制造费用标准成本的差额。其计算公式为</a:t>
            </a:r>
            <a:endParaRPr>
              <a:latin typeface="+mn-ea"/>
              <a:cs typeface="+mn-ea"/>
            </a:endParaRPr>
          </a:p>
          <a:p>
            <a:pPr algn="ctr">
              <a:lnSpc>
                <a:spcPct val="120000"/>
              </a:lnSpc>
            </a:pPr>
            <a:r>
              <a:rPr>
                <a:latin typeface="+mn-ea"/>
                <a:cs typeface="+mn-ea"/>
              </a:rPr>
              <a:t>耗费差异=实际固定制造费用－预算产量下标准固定制造费用</a:t>
            </a:r>
            <a:endParaRPr>
              <a:latin typeface="+mn-ea"/>
              <a:cs typeface="+mn-ea"/>
            </a:endParaRPr>
          </a:p>
          <a:p>
            <a:pPr algn="just">
              <a:lnSpc>
                <a:spcPct val="120000"/>
              </a:lnSpc>
            </a:pPr>
            <a:r>
              <a:rPr>
                <a:latin typeface="+mn-ea"/>
                <a:cs typeface="+mn-ea"/>
              </a:rPr>
              <a:t> </a:t>
            </a:r>
            <a:r>
              <a:rPr lang="zh-CN">
                <a:latin typeface="+mn-ea"/>
                <a:cs typeface="+mn-ea"/>
              </a:rPr>
              <a:t>　　　　　　　</a:t>
            </a:r>
            <a:r>
              <a:rPr>
                <a:latin typeface="+mn-ea"/>
                <a:cs typeface="+mn-ea"/>
              </a:rPr>
              <a:t>=实际固定制造费用－工时标准×预算产量×标准分配率</a:t>
            </a:r>
            <a:endParaRPr>
              <a:latin typeface="+mn-ea"/>
              <a:cs typeface="+mn-ea"/>
            </a:endParaRPr>
          </a:p>
          <a:p>
            <a:pPr algn="just">
              <a:lnSpc>
                <a:spcPct val="120000"/>
              </a:lnSpc>
            </a:pPr>
            <a:r>
              <a:rPr>
                <a:latin typeface="+mn-ea"/>
                <a:cs typeface="+mn-ea"/>
              </a:rPr>
              <a:t> </a:t>
            </a:r>
            <a:r>
              <a:rPr lang="zh-CN">
                <a:latin typeface="+mn-ea"/>
                <a:cs typeface="+mn-ea"/>
              </a:rPr>
              <a:t>　　　　　　　</a:t>
            </a:r>
            <a:r>
              <a:rPr>
                <a:latin typeface="+mn-ea"/>
                <a:cs typeface="+mn-ea"/>
              </a:rPr>
              <a:t>=实际固定制造费用－预算产量下标准工时×标准分配率</a:t>
            </a:r>
            <a:endParaRPr>
              <a:latin typeface="+mn-ea"/>
              <a:cs typeface="+mn-ea"/>
            </a:endParaRPr>
          </a:p>
          <a:p>
            <a:pPr algn="just">
              <a:lnSpc>
                <a:spcPct val="120000"/>
              </a:lnSpc>
            </a:pPr>
            <a:r>
              <a:rPr>
                <a:latin typeface="+mn-ea"/>
                <a:cs typeface="+mn-ea"/>
              </a:rPr>
              <a:t>能量差异</a:t>
            </a:r>
            <a:r>
              <a:rPr lang="en-US">
                <a:latin typeface="+mn-ea"/>
                <a:cs typeface="+mn-ea"/>
              </a:rPr>
              <a:t> </a:t>
            </a:r>
            <a:r>
              <a:rPr>
                <a:latin typeface="+mn-ea"/>
                <a:cs typeface="+mn-ea"/>
              </a:rPr>
              <a:t>=预算产量下标准固定制造费用－实际产量下标准固定制造费用</a:t>
            </a:r>
            <a:endParaRPr>
              <a:latin typeface="+mn-ea"/>
              <a:cs typeface="+mn-ea"/>
            </a:endParaRPr>
          </a:p>
          <a:p>
            <a:pPr algn="just">
              <a:lnSpc>
                <a:spcPct val="120000"/>
              </a:lnSpc>
            </a:pPr>
            <a:r>
              <a:rPr>
                <a:latin typeface="+mn-ea"/>
                <a:cs typeface="+mn-ea"/>
              </a:rPr>
              <a:t> </a:t>
            </a:r>
            <a:r>
              <a:rPr lang="zh-CN">
                <a:latin typeface="+mn-ea"/>
                <a:cs typeface="+mn-ea"/>
              </a:rPr>
              <a:t>　　　　</a:t>
            </a:r>
            <a:r>
              <a:rPr>
                <a:latin typeface="+mn-ea"/>
                <a:cs typeface="+mn-ea"/>
              </a:rPr>
              <a:t>=预算产量下标准工时×标准分配率－实际产量下标准工时×标准分配率</a:t>
            </a:r>
            <a:endParaRPr>
              <a:latin typeface="+mn-ea"/>
              <a:cs typeface="+mn-ea"/>
            </a:endParaRPr>
          </a:p>
          <a:p>
            <a:pPr algn="just">
              <a:lnSpc>
                <a:spcPct val="120000"/>
              </a:lnSpc>
            </a:pPr>
            <a:r>
              <a:rPr>
                <a:latin typeface="+mn-ea"/>
                <a:cs typeface="+mn-ea"/>
              </a:rPr>
              <a:t> </a:t>
            </a:r>
            <a:r>
              <a:rPr lang="zh-CN">
                <a:latin typeface="+mn-ea"/>
                <a:cs typeface="+mn-ea"/>
              </a:rPr>
              <a:t>　　　　</a:t>
            </a:r>
            <a:r>
              <a:rPr>
                <a:latin typeface="+mn-ea"/>
                <a:cs typeface="+mn-ea"/>
              </a:rPr>
              <a:t>=（预算产量下标准工时－实际产量下标准工时）× 标准分配率</a:t>
            </a:r>
            <a:endParaRPr>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3412490"/>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5-12】</a:t>
            </a:r>
            <a:r>
              <a:rPr lang="zh-CN" altLang="en-US">
                <a:latin typeface="楷体" panose="02010609060101010101" charset="-122"/>
                <a:ea typeface="楷体" panose="02010609060101010101" charset="-122"/>
                <a:cs typeface="楷体" panose="02010609060101010101" charset="-122"/>
              </a:rPr>
              <a:t>沿用【情景 5-8】中的资料，A 产品固定制造费用标准分配率为 12 元每小时，工时标准为 1.5 小时每件。假定企业 A 产品预算产量为 8 400 件，实际生产 A 产品6 000 件，用工 8 800 小时，实际发生固定制造费用 160 000 元。其固定制造费用的成本差异是多少？</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固定制造费用成本差异=160 000－6 000×1.5×12=52 000（元）（超支）</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其中：</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耗费差异=160 000－8 400×1.5×12=8 800（元）（超支）</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能量差异=（8 400×1.5－6 000×1.5）×12 =43 200（元）（超支）</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mn-ea"/>
                <a:cs typeface="+mn-ea"/>
              </a:rPr>
              <a:t>　　通过以上计算可以看出，该企业 A 产品固定制造费用超支 52 000 元，主要是生产能力不足，实际产量小于预算产量所致。</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b="1">
                <a:solidFill>
                  <a:srgbClr val="7030A0"/>
                </a:solidFill>
                <a:latin typeface="+mn-ea"/>
                <a:cs typeface="+mn-ea"/>
              </a:rPr>
              <a:t>①</a:t>
            </a:r>
            <a:r>
              <a:rPr b="1">
                <a:solidFill>
                  <a:srgbClr val="7030A0"/>
                </a:solidFill>
                <a:latin typeface="+mn-ea"/>
                <a:cs typeface="+mn-ea"/>
              </a:rPr>
              <a:t>三差异分析法。</a:t>
            </a:r>
            <a:r>
              <a:rPr>
                <a:latin typeface="+mn-ea"/>
                <a:cs typeface="+mn-ea"/>
              </a:rPr>
              <a:t>三差异分析法是将两差异分析法下的能量差异进一步分解为产量差异和效率差异，即将固定制造费用成本差异分为耗费差异、产量差异和效率差异3个部分。其中，耗费差异的概念和计算与两差异分析法一致。相关计算公式为</a:t>
            </a:r>
            <a:endParaRPr>
              <a:latin typeface="+mn-ea"/>
              <a:cs typeface="+mn-ea"/>
            </a:endParaRPr>
          </a:p>
          <a:p>
            <a:pPr algn="just">
              <a:lnSpc>
                <a:spcPct val="120000"/>
              </a:lnSpc>
            </a:pPr>
            <a:r>
              <a:rPr>
                <a:latin typeface="+mn-ea"/>
                <a:cs typeface="+mn-ea"/>
              </a:rPr>
              <a:t>耗费差异</a:t>
            </a:r>
            <a:r>
              <a:rPr lang="en-US">
                <a:latin typeface="+mn-ea"/>
                <a:cs typeface="+mn-ea"/>
              </a:rPr>
              <a:t> </a:t>
            </a:r>
            <a:r>
              <a:rPr>
                <a:latin typeface="+mn-ea"/>
                <a:cs typeface="+mn-ea"/>
              </a:rPr>
              <a:t>= 实际固定制造费用－预算产量下标准固定制造费用</a:t>
            </a:r>
            <a:endParaRPr>
              <a:latin typeface="+mn-ea"/>
              <a:cs typeface="+mn-ea"/>
            </a:endParaRPr>
          </a:p>
          <a:p>
            <a:pPr algn="just">
              <a:lnSpc>
                <a:spcPct val="120000"/>
              </a:lnSpc>
            </a:pPr>
            <a:r>
              <a:rPr>
                <a:latin typeface="+mn-ea"/>
                <a:cs typeface="+mn-ea"/>
              </a:rPr>
              <a:t> </a:t>
            </a:r>
            <a:r>
              <a:rPr lang="en-US">
                <a:latin typeface="+mn-ea"/>
                <a:cs typeface="+mn-ea"/>
              </a:rPr>
              <a:t>              </a:t>
            </a:r>
            <a:r>
              <a:rPr>
                <a:latin typeface="+mn-ea"/>
                <a:cs typeface="+mn-ea"/>
              </a:rPr>
              <a:t>=实际固定制造费用－预算产量×工时标准×标准分配率</a:t>
            </a:r>
            <a:endParaRPr>
              <a:latin typeface="+mn-ea"/>
              <a:cs typeface="+mn-ea"/>
            </a:endParaRPr>
          </a:p>
          <a:p>
            <a:pPr algn="just">
              <a:lnSpc>
                <a:spcPct val="120000"/>
              </a:lnSpc>
            </a:pPr>
            <a:r>
              <a:rPr>
                <a:latin typeface="+mn-ea"/>
                <a:cs typeface="+mn-ea"/>
              </a:rPr>
              <a:t> </a:t>
            </a:r>
            <a:r>
              <a:rPr lang="en-US">
                <a:latin typeface="+mn-ea"/>
                <a:cs typeface="+mn-ea"/>
              </a:rPr>
              <a:t>              </a:t>
            </a:r>
            <a:r>
              <a:rPr>
                <a:latin typeface="+mn-ea"/>
                <a:cs typeface="+mn-ea"/>
              </a:rPr>
              <a:t>=实际固定制造费用－预算产量下标准工时×标准分配率</a:t>
            </a:r>
            <a:endParaRPr>
              <a:latin typeface="+mn-ea"/>
              <a:cs typeface="+mn-ea"/>
            </a:endParaRPr>
          </a:p>
          <a:p>
            <a:pPr algn="ctr">
              <a:lnSpc>
                <a:spcPct val="120000"/>
              </a:lnSpc>
            </a:pPr>
            <a:r>
              <a:rPr>
                <a:latin typeface="+mn-ea"/>
                <a:cs typeface="+mn-ea"/>
              </a:rPr>
              <a:t>产量差异=（预算产量下标准工时－实际产量下实际工时）×标准分配率</a:t>
            </a:r>
            <a:endParaRPr>
              <a:latin typeface="+mn-ea"/>
              <a:cs typeface="+mn-ea"/>
            </a:endParaRPr>
          </a:p>
          <a:p>
            <a:pPr algn="ctr">
              <a:lnSpc>
                <a:spcPct val="120000"/>
              </a:lnSpc>
            </a:pPr>
            <a:r>
              <a:rPr>
                <a:latin typeface="+mn-ea"/>
                <a:cs typeface="+mn-ea"/>
              </a:rPr>
              <a:t>效率差异=（实际产量下实际工时－实际产量下标准工时）×标准分配率</a:t>
            </a:r>
            <a:endParaRPr>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308038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5-13】</a:t>
            </a:r>
            <a:r>
              <a:rPr lang="zh-CN" altLang="en-US">
                <a:latin typeface="楷体" panose="02010609060101010101" charset="-122"/>
                <a:ea typeface="楷体" panose="02010609060101010101" charset="-122"/>
                <a:cs typeface="楷体" panose="02010609060101010101" charset="-122"/>
              </a:rPr>
              <a:t>沿用【情景 5-12】中的资料，计算其固定制造费用的成本差异。固定制造费用成本差异=160 000－6 000×1.5×12=52000（元）（超支）</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其中：</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耗费差异=160 000－8 400×1.5×12=8 800（元）（超支）</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产量差异=（8 400×1.5 － 8 800）×12=45 600（元）（超支）</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效率差异=（8 800 － 6 000×1.5）×12=－2 400（元）（节约）</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a:t>
            </a:r>
            <a:r>
              <a:rPr lang="zh-CN" altLang="en-US">
                <a:latin typeface="+mn-ea"/>
                <a:cs typeface="楷体" panose="02010609060101010101" charset="-122"/>
              </a:rPr>
              <a:t>通过上述计算可以看出，采用三差异分析法能够更好地说明生产能力利用程度和生产效率高低所导致的成本差异情况，便于分清责任。</a:t>
            </a:r>
            <a:endParaRPr lang="zh-CN" altLang="en-US">
              <a:latin typeface="+mn-ea"/>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309745"/>
          </a:xfrm>
          <a:prstGeom prst="rect">
            <a:avLst/>
          </a:prstGeom>
          <a:noFill/>
        </p:spPr>
        <p:txBody>
          <a:bodyPr wrap="square" rtlCol="0" anchor="t">
            <a:noAutofit/>
          </a:bodyPr>
          <a:p>
            <a:pPr algn="just">
              <a:lnSpc>
                <a:spcPct val="120000"/>
              </a:lnSpc>
            </a:pPr>
            <a:r>
              <a:rPr lang="zh-CN" sz="1700">
                <a:latin typeface="+mn-ea"/>
                <a:cs typeface="+mn-ea"/>
              </a:rPr>
              <a:t>　　</a:t>
            </a:r>
            <a:r>
              <a:rPr lang="zh-CN" sz="1700" b="1">
                <a:solidFill>
                  <a:srgbClr val="00B050"/>
                </a:solidFill>
                <a:latin typeface="+mn-ea"/>
                <a:cs typeface="+mn-ea"/>
              </a:rPr>
              <a:t>（5）分析结果的反馈。</a:t>
            </a:r>
            <a:r>
              <a:rPr lang="zh-CN" sz="1700">
                <a:latin typeface="+mn-ea"/>
                <a:cs typeface="+mn-ea"/>
              </a:rPr>
              <a:t>标准成本差异分析是企业规划与控制的重要手段。在成本差异的分析过程中，企业应关注各项成本差异的规模、趋势及其可控性。对于反复发生的大额差异，企业应进行重点分析与处理。通过差异分析，企业管理人员可以进一步揭示实际执行结果与标准不同的深层次原因。企业可将生成的成本差异信息汇总，定期形成标准成本差异分析报告，并针对性地提供成本改进措施。为保证标准成本的科学性、合理性与可行性，企业应定期或不定期地对标准成本进行修订与改进。</a:t>
            </a:r>
            <a:endParaRPr lang="zh-CN" sz="170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731520"/>
            <a:ext cx="7839075" cy="4071620"/>
            <a:chOff x="963" y="1830"/>
            <a:chExt cx="12345" cy="6412"/>
          </a:xfrm>
        </p:grpSpPr>
        <p:sp>
          <p:nvSpPr>
            <p:cNvPr id="2" name="文本框 1"/>
            <p:cNvSpPr txBox="1"/>
            <p:nvPr>
              <p:custDataLst>
                <p:tags r:id="rId4"/>
              </p:custDataLst>
            </p:nvPr>
          </p:nvSpPr>
          <p:spPr>
            <a:xfrm>
              <a:off x="963" y="1830"/>
              <a:ext cx="7200"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4. 标准成本法的优点和缺点</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5897"/>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（1）标准成本法的优点。</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a:t>
              </a:r>
              <a:r>
                <a:rPr lang="zh-CN" altLang="en-US" b="1">
                  <a:solidFill>
                    <a:srgbClr val="7030A0"/>
                  </a:solidFill>
                  <a:latin typeface="+mn-ea"/>
                  <a:cs typeface="+mn-ea"/>
                </a:rPr>
                <a:t>①能及时反馈各成本项目不同性质的差异，有利于考核相关部门及人员的业绩。</a:t>
              </a:r>
              <a:endParaRPr lang="zh-CN" altLang="en-US" b="1">
                <a:solidFill>
                  <a:srgbClr val="7030A0"/>
                </a:solidFill>
                <a:latin typeface="+mn-ea"/>
                <a:cs typeface="+mn-ea"/>
              </a:endParaRPr>
            </a:p>
            <a:p>
              <a:pPr algn="just">
                <a:lnSpc>
                  <a:spcPct val="120000"/>
                </a:lnSpc>
              </a:pPr>
              <a:r>
                <a:rPr lang="zh-CN" altLang="en-US" b="1">
                  <a:solidFill>
                    <a:srgbClr val="7030A0"/>
                  </a:solidFill>
                  <a:latin typeface="+mn-ea"/>
                  <a:cs typeface="+mn-ea"/>
                </a:rPr>
                <a:t>　　　　②标准成本的制定及其差异和动因的信息可以使企业预算的编制更为科学和可行，有助于企业的经营决策。</a:t>
              </a:r>
              <a:endParaRPr lang="zh-CN" altLang="en-US" b="1">
                <a:solidFill>
                  <a:srgbClr val="7030A0"/>
                </a:solidFill>
                <a:latin typeface="+mn-ea"/>
                <a:cs typeface="+mn-ea"/>
              </a:endParaRPr>
            </a:p>
            <a:p>
              <a:pPr algn="just">
                <a:lnSpc>
                  <a:spcPct val="120000"/>
                </a:lnSpc>
              </a:pPr>
              <a:r>
                <a:rPr lang="zh-CN" altLang="en-US" b="1">
                  <a:solidFill>
                    <a:srgbClr val="00B050"/>
                  </a:solidFill>
                  <a:latin typeface="+mn-ea"/>
                  <a:cs typeface="+mn-ea"/>
                </a:rPr>
                <a:t>　　（2）标准成本法的缺点。</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a:t>
              </a:r>
              <a:r>
                <a:rPr lang="zh-CN" altLang="en-US" b="1">
                  <a:solidFill>
                    <a:srgbClr val="7030A0"/>
                  </a:solidFill>
                  <a:latin typeface="+mn-ea"/>
                  <a:cs typeface="+mn-ea"/>
                </a:rPr>
                <a:t>①要求企业产品的成本标准比较准确、稳定，在使用条件上存在一定的局限性。</a:t>
              </a:r>
              <a:endParaRPr lang="zh-CN" altLang="en-US" b="1">
                <a:solidFill>
                  <a:srgbClr val="7030A0"/>
                </a:solidFill>
                <a:latin typeface="+mn-ea"/>
                <a:cs typeface="+mn-ea"/>
              </a:endParaRPr>
            </a:p>
            <a:p>
              <a:pPr algn="just">
                <a:lnSpc>
                  <a:spcPct val="120000"/>
                </a:lnSpc>
              </a:pPr>
              <a:r>
                <a:rPr lang="zh-CN" altLang="en-US" b="1">
                  <a:solidFill>
                    <a:srgbClr val="7030A0"/>
                  </a:solidFill>
                  <a:latin typeface="+mn-ea"/>
                  <a:cs typeface="+mn-ea"/>
                </a:rPr>
                <a:t>　　　　②对标准管理水平较高，系统维护成本较高。</a:t>
              </a:r>
              <a:endParaRPr lang="zh-CN" altLang="en-US" b="1">
                <a:solidFill>
                  <a:srgbClr val="7030A0"/>
                </a:solidFill>
                <a:latin typeface="+mn-ea"/>
                <a:cs typeface="+mn-ea"/>
              </a:endParaRPr>
            </a:p>
            <a:p>
              <a:pPr algn="just">
                <a:lnSpc>
                  <a:spcPct val="120000"/>
                </a:lnSpc>
              </a:pPr>
              <a:r>
                <a:rPr lang="zh-CN" altLang="en-US" b="1">
                  <a:solidFill>
                    <a:srgbClr val="7030A0"/>
                  </a:solidFill>
                  <a:latin typeface="+mn-ea"/>
                  <a:cs typeface="+mn-ea"/>
                </a:rPr>
                <a:t>　　　　③标准成本需要根据市场价格波动频繁更新，导致成本差异可能缺乏可靠性，降低成本控制效果。</a:t>
              </a:r>
              <a:endParaRPr lang="zh-CN" altLang="en-US" b="1">
                <a:solidFill>
                  <a:srgbClr val="7030A0"/>
                </a:solidFill>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1" name="圆角矩形 30"/>
          <p:cNvSpPr/>
          <p:nvPr>
            <p:custDataLst>
              <p:tags r:id="rId4"/>
            </p:custDataLst>
          </p:nvPr>
        </p:nvSpPr>
        <p:spPr bwMode="auto">
          <a:xfrm>
            <a:off x="611505" y="628015"/>
            <a:ext cx="3545205" cy="48323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p>
            <a:pPr algn="ctr">
              <a:defRPr/>
            </a:pPr>
            <a:r>
              <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rPr>
              <a:t>子任务 5.1.4 作业成本</a:t>
            </a:r>
            <a:endParaRPr lang="zh-CN" altLang="en-US" sz="2200" b="1" dirty="0">
              <a:solidFill>
                <a:srgbClr val="C00000"/>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nvGrpSpPr>
          <p:cNvPr id="8" name="组合 7"/>
          <p:cNvGrpSpPr/>
          <p:nvPr/>
        </p:nvGrpSpPr>
        <p:grpSpPr>
          <a:xfrm>
            <a:off x="611505" y="1162050"/>
            <a:ext cx="7839075" cy="1746885"/>
            <a:chOff x="963" y="1830"/>
            <a:chExt cx="12345" cy="2751"/>
          </a:xfrm>
        </p:grpSpPr>
        <p:sp>
          <p:nvSpPr>
            <p:cNvPr id="2" name="文本框 1"/>
            <p:cNvSpPr txBox="1"/>
            <p:nvPr>
              <p:custDataLst>
                <p:tags r:id="rId5"/>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1. 作业成本法的概念、应用目标及应用环境</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6"/>
              </p:custDataLst>
            </p:nvPr>
          </p:nvSpPr>
          <p:spPr>
            <a:xfrm>
              <a:off x="963" y="2345"/>
              <a:ext cx="12345" cy="2236"/>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（1）作业成本法的概念。</a:t>
              </a:r>
              <a:r>
                <a:rPr lang="zh-CN" altLang="en-US">
                  <a:latin typeface="+mn-ea"/>
                  <a:cs typeface="+mn-ea"/>
                </a:rPr>
                <a:t>作业成本法是指以“作业消耗资源、产出消耗作业”为原则，按照资源动因将资源费用追溯或分配至各项作业，计算出作业成本，然后根据作业动因，将作业成本追溯或分配至各成本对象，最终完成成本计算的成本管理方法。</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748280"/>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（2）作业成本法的应用目标。</a:t>
            </a:r>
            <a:endParaRPr lang="zh-CN" altLang="en-US" b="1">
              <a:solidFill>
                <a:srgbClr val="00B050"/>
              </a:solidFill>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a:t>
            </a:r>
            <a:r>
              <a:rPr lang="zh-CN" altLang="en-US">
                <a:latin typeface="+mn-ea"/>
                <a:cs typeface="+mn-ea"/>
              </a:rPr>
              <a:t>通过追踪所有资源费用到作业，然后到流程、产品、分销渠道或客户等成本对象，提供全口径、多维度、更准确的成本信息。</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a:t>
            </a:r>
            <a:r>
              <a:rPr lang="zh-CN" altLang="en-US">
                <a:latin typeface="+mn-ea"/>
                <a:cs typeface="+mn-ea"/>
              </a:rPr>
              <a:t>通过作业认定、成本动因分析及对作业效率、质量和时间的计量，更真实地揭示资源、作业和成本之间的联动关系，为资源的合理配置及作业、流程和作业链（或价值链）的持续优化提供依据。</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③</a:t>
            </a:r>
            <a:r>
              <a:rPr lang="zh-CN" altLang="en-US">
                <a:latin typeface="+mn-ea"/>
                <a:cs typeface="+mn-ea"/>
              </a:rPr>
              <a:t>通过作业成本法提供的信息及其分析，为企业更有效地开展规划、决策、控制和评价等各种管理活动奠定坚实基础。</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744595"/>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（3）作业成本法的应用环境。</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a:t>
            </a:r>
            <a:r>
              <a:rPr lang="zh-CN" altLang="en-US" b="1">
                <a:solidFill>
                  <a:srgbClr val="7030A0"/>
                </a:solidFill>
                <a:latin typeface="+mn-ea"/>
                <a:cs typeface="+mn-ea"/>
              </a:rPr>
              <a:t>①</a:t>
            </a:r>
            <a:r>
              <a:rPr lang="zh-CN" altLang="en-US">
                <a:solidFill>
                  <a:schemeClr val="tx1"/>
                </a:solidFill>
                <a:latin typeface="+mn-ea"/>
                <a:cs typeface="+mn-ea"/>
              </a:rPr>
              <a:t>作业成本法应用的外部环境。企业应用作业成本法所处的外部环境，一般应具备以下特点之一：一是客户个性化需求较高，市场竞争激烈；二是产品的需求弹性较大，价格敏感度高。</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②</a:t>
            </a:r>
            <a:r>
              <a:rPr lang="zh-CN" altLang="en-US">
                <a:solidFill>
                  <a:schemeClr val="tx1"/>
                </a:solidFill>
                <a:latin typeface="+mn-ea"/>
                <a:cs typeface="+mn-ea"/>
              </a:rPr>
              <a:t>作业成本法适用的企业。作业成本法一般适用于具备以下特征的企业：作业类型较多且作业链较长；同一生产线生产多种产品；企业规模较大且管理层对产品成本准确性要求较高；产品、客户和生产过程多样化程度较高；间接或辅助资源费用所占比重较大；等等。</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　③</a:t>
            </a:r>
            <a:r>
              <a:rPr lang="zh-CN" altLang="en-US">
                <a:solidFill>
                  <a:schemeClr val="tx1"/>
                </a:solidFill>
                <a:latin typeface="+mn-ea"/>
                <a:cs typeface="+mn-ea"/>
              </a:rPr>
              <a:t>作业成本法应用范围。企业应用作业成本法应基于作业观，即企业作为一个为最终满足客户需要而设计的一系列作业的集合体，进行业务组织和管理。</a:t>
            </a: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2743200"/>
            <a:chOff x="963" y="1830"/>
            <a:chExt cx="12345" cy="4320"/>
          </a:xfrm>
        </p:grpSpPr>
        <p:sp>
          <p:nvSpPr>
            <p:cNvPr id="2" name="文本框 1"/>
            <p:cNvSpPr txBox="1"/>
            <p:nvPr>
              <p:custDataLst>
                <p:tags r:id="rId4"/>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2. 作业成本法的基础概念</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380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（1）资源费用。</a:t>
              </a:r>
              <a:r>
                <a:rPr lang="zh-CN" altLang="en-US">
                  <a:latin typeface="+mn-ea"/>
                  <a:cs typeface="+mn-ea"/>
                </a:rPr>
                <a:t>资源费用是指企业在一定期间内开展经济活动所发生的各项资源耗费。资源费用既包括房屋及建筑物、设备、材料和商品等有形资源的耗费，也包括信息、知识产权和土地使用权等各种无形资源的耗费，还包括人力资源耗费，以及其他各种税费支出等。</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　（2）作业。</a:t>
              </a:r>
              <a:r>
                <a:rPr lang="zh-CN" altLang="en-US">
                  <a:latin typeface="+mn-ea"/>
                  <a:cs typeface="+mn-ea"/>
                </a:rPr>
                <a:t>作业是指企业基于特定目的重复执行的任务或活动，是连接资源和成本对象的桥梁。一项作业既可以是一项非常具体的任务或活动，又可以泛指一类任务或活动。</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292600"/>
          </a:xfrm>
          <a:prstGeom prst="rect">
            <a:avLst/>
          </a:prstGeom>
          <a:noFill/>
        </p:spPr>
        <p:txBody>
          <a:bodyPr wrap="square" rtlCol="0" anchor="t">
            <a:spAutoFit/>
          </a:bodyPr>
          <a:p>
            <a:pPr algn="just">
              <a:lnSpc>
                <a:spcPct val="120000"/>
              </a:lnSpc>
            </a:pPr>
            <a:r>
              <a:rPr lang="zh-CN" altLang="en-US" sz="1750">
                <a:latin typeface="+mn-ea"/>
                <a:cs typeface="+mn-ea"/>
              </a:rPr>
              <a:t>　</a:t>
            </a:r>
            <a:r>
              <a:rPr lang="zh-CN" altLang="en-US" sz="1750" b="1">
                <a:solidFill>
                  <a:srgbClr val="7030A0"/>
                </a:solidFill>
                <a:latin typeface="+mn-ea"/>
                <a:cs typeface="+mn-ea"/>
              </a:rPr>
              <a:t>　⑦重置成本。</a:t>
            </a:r>
            <a:r>
              <a:rPr lang="zh-CN" altLang="en-US" sz="1750">
                <a:latin typeface="+mn-ea"/>
                <a:cs typeface="+mn-ea"/>
              </a:rPr>
              <a:t>重置成本也称现时成本，是指目前从市场上购买同一资产所需支付的成本。</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⑧可避免成本与不可避免成本。</a:t>
            </a:r>
            <a:r>
              <a:rPr lang="zh-CN" altLang="en-US" sz="1750">
                <a:latin typeface="+mn-ea"/>
                <a:cs typeface="+mn-ea"/>
              </a:rPr>
              <a:t>在决策分析中，有些成本支出的发生取决于决策。</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　⑨可递延成本与不可递延成本。</a:t>
            </a:r>
            <a:r>
              <a:rPr lang="zh-CN" altLang="en-US" sz="1750">
                <a:latin typeface="+mn-ea"/>
                <a:cs typeface="+mn-ea"/>
              </a:rPr>
              <a:t>可递延成本又称为可延缓成本，也是和某一特定方案有直接关系的成本。它是指在企业财力负担有限的情况下，对已决定选用的某一方案推迟执行，但又不致影响企业的大局，那么与这一方案有关的成本就称为可递延成本。</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　⑩专属成本与共同成本。</a:t>
            </a:r>
            <a:r>
              <a:rPr lang="zh-CN" altLang="en-US" sz="1750">
                <a:latin typeface="+mn-ea"/>
                <a:cs typeface="+mn-ea"/>
              </a:rPr>
              <a:t>专属成本也称为特定成本，指可以明确归属某种、某批或某个部门的固定成本。共同成本指需由几种、几批或有关部门共同分担的固定成本。</a:t>
            </a:r>
            <a:endParaRPr lang="zh-CN" altLang="en-US" sz="1750">
              <a:latin typeface="+mn-ea"/>
              <a:cs typeface="+mn-ea"/>
            </a:endParaRPr>
          </a:p>
          <a:p>
            <a:pPr algn="just">
              <a:lnSpc>
                <a:spcPct val="120000"/>
              </a:lnSpc>
            </a:pPr>
            <a:r>
              <a:rPr lang="zh-CN" altLang="en-US" sz="1750">
                <a:latin typeface="+mn-ea"/>
                <a:cs typeface="+mn-ea"/>
              </a:rPr>
              <a:t>　　</a:t>
            </a:r>
            <a:r>
              <a:rPr lang="zh-CN" altLang="en-US" sz="1750" b="1">
                <a:solidFill>
                  <a:srgbClr val="7030A0"/>
                </a:solidFill>
                <a:latin typeface="+mn-ea"/>
                <a:cs typeface="+mn-ea"/>
              </a:rPr>
              <a:t>⑪相关成本与无关成本。</a:t>
            </a:r>
            <a:r>
              <a:rPr lang="zh-CN" altLang="en-US" sz="1750">
                <a:latin typeface="+mn-ea"/>
                <a:cs typeface="+mn-ea"/>
              </a:rPr>
              <a:t>相关成本是指与决策有关联的各种形式的未来成本。无关成本是指过去已经发生，或虽未发生，但对未来决策没有影响的成本。</a:t>
            </a:r>
            <a:endParaRPr lang="zh-CN" altLang="en-US" sz="1750">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588010"/>
            <a:ext cx="7839075" cy="4430395"/>
            <a:chOff x="963" y="1830"/>
            <a:chExt cx="12345" cy="6977"/>
          </a:xfrm>
        </p:grpSpPr>
        <p:sp>
          <p:nvSpPr>
            <p:cNvPr id="2" name="文本框 1"/>
            <p:cNvSpPr txBox="1"/>
            <p:nvPr>
              <p:custDataLst>
                <p:tags r:id="rId4"/>
              </p:custDataLst>
            </p:nvPr>
          </p:nvSpPr>
          <p:spPr>
            <a:xfrm>
              <a:off x="963" y="1830"/>
              <a:ext cx="12102" cy="1113"/>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　　按作业水平不同，可以将作业分为单位水平作业、批次水平作业、产品水平作业和维持水平作业4类</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910"/>
              <a:ext cx="12345" cy="5897"/>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7030A0"/>
                  </a:solidFill>
                  <a:latin typeface="+mn-ea"/>
                  <a:cs typeface="+mn-ea"/>
                </a:rPr>
                <a:t>①</a:t>
              </a:r>
              <a:r>
                <a:rPr lang="zh-CN" altLang="en-US">
                  <a:latin typeface="+mn-ea"/>
                  <a:cs typeface="+mn-ea"/>
                </a:rPr>
                <a:t>单位水平作业是生产单位产品时所从事的作业，如直接材料和直接人工成本等。单位水平作业成本与产量呈比例变动。</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a:t>
              </a:r>
              <a:r>
                <a:rPr lang="zh-CN" altLang="en-US">
                  <a:latin typeface="+mn-ea"/>
                  <a:cs typeface="+mn-ea"/>
                </a:rPr>
                <a:t>批次水平作业是生产每批产品所从事的作业，如对每批产品所作的机器准备、订单处理、原料处理、检验等。批次水平作业成本与产品批数呈比例变动。</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③</a:t>
              </a:r>
              <a:r>
                <a:rPr lang="zh-CN" altLang="en-US">
                  <a:latin typeface="+mn-ea"/>
                  <a:cs typeface="+mn-ea"/>
                </a:rPr>
                <a:t>产品水平作业是为各种产品的生产而从事的作业，如编制材料清单、数控规划、处理各项工程变更、测试线路等，作业的目的是服务各项产品的生产和销售。产品水平作业成本与产量和批次无关，但与产品品种呈比例变化。</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④</a:t>
              </a:r>
              <a:r>
                <a:rPr lang="zh-CN" altLang="en-US">
                  <a:latin typeface="+mn-ea"/>
                  <a:cs typeface="+mn-ea"/>
                </a:rPr>
                <a:t>维持水平作业是为维持工厂生产而从事的作业，如工厂管理，厂房折旧等，是为全部产品的生产而发生的共同成本。</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076700"/>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（3）成本动因。</a:t>
            </a:r>
            <a:endParaRPr lang="zh-CN" altLang="en-US" b="1">
              <a:solidFill>
                <a:srgbClr val="00B050"/>
              </a:solidFill>
              <a:latin typeface="+mn-ea"/>
              <a:cs typeface="+mn-ea"/>
            </a:endParaRPr>
          </a:p>
          <a:p>
            <a:pPr algn="just">
              <a:lnSpc>
                <a:spcPct val="120000"/>
              </a:lnSpc>
            </a:pPr>
            <a:r>
              <a:rPr lang="zh-CN" altLang="en-US" b="1">
                <a:solidFill>
                  <a:srgbClr val="00B050"/>
                </a:solidFill>
                <a:latin typeface="+mn-ea"/>
                <a:cs typeface="+mn-ea"/>
              </a:rPr>
              <a:t>　　</a:t>
            </a:r>
            <a:r>
              <a:rPr lang="zh-CN" altLang="en-US">
                <a:latin typeface="+mn-ea"/>
                <a:cs typeface="+mn-ea"/>
              </a:rPr>
              <a:t>成本动因是指诱导成本发生的原因，是成本对象与其直接关联的作业和最终关联的资源之间的中介。按其在资源流动中所处的位置和作用，成本动因可分为资源动因和作业动因。</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①资源动因。</a:t>
            </a:r>
            <a:r>
              <a:rPr lang="zh-CN" altLang="en-US">
                <a:latin typeface="+mn-ea"/>
                <a:cs typeface="+mn-ea"/>
              </a:rPr>
              <a:t>作业成本法认为作业耗用资源，资源耗费与最终产品没有直接联系。这种资源耗用量与作业的关系称为资源动因，资源动因反映了资源耗费和作业的关系。可以利用资源动因评价作业对资源的利用效率。</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　②作业动因。</a:t>
            </a:r>
            <a:r>
              <a:rPr lang="zh-CN" altLang="en-US">
                <a:latin typeface="+mn-ea"/>
                <a:cs typeface="+mn-ea"/>
              </a:rPr>
              <a:t>作业动因是将各项作业中归集的成本费用分配到产品的标准，反映每类产品消耗作业的数量。</a:t>
            </a:r>
            <a:endParaRPr lang="zh-CN" altLang="en-US">
              <a:latin typeface="+mn-ea"/>
              <a:cs typeface="+mn-ea"/>
            </a:endParaRPr>
          </a:p>
          <a:p>
            <a:pPr algn="just">
              <a:lnSpc>
                <a:spcPct val="120000"/>
              </a:lnSpc>
            </a:pPr>
            <a:r>
              <a:rPr lang="zh-CN" altLang="en-US" b="1">
                <a:solidFill>
                  <a:srgbClr val="7030A0"/>
                </a:solidFill>
                <a:latin typeface="+mn-ea"/>
                <a:cs typeface="+mn-ea"/>
              </a:rPr>
              <a:t>　　③资源动因和作业动因的区别和联系。</a:t>
            </a:r>
            <a:r>
              <a:rPr lang="zh-CN" altLang="en-US">
                <a:latin typeface="+mn-ea"/>
                <a:cs typeface="+mn-ea"/>
              </a:rPr>
              <a:t>资源动因是资源和作业的纽带，作业动因则是作业和产品的纽带。把资源分配到作业是资源动因，把作业成本分配到产品的则是作业动因。</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1604645" y="843280"/>
            <a:ext cx="5934075" cy="365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grpSp>
        <p:nvGrpSpPr>
          <p:cNvPr id="8" name="组合 7"/>
          <p:cNvGrpSpPr/>
          <p:nvPr/>
        </p:nvGrpSpPr>
        <p:grpSpPr>
          <a:xfrm>
            <a:off x="611505" y="659765"/>
            <a:ext cx="7839075" cy="3075305"/>
            <a:chOff x="963" y="1830"/>
            <a:chExt cx="12345" cy="4843"/>
          </a:xfrm>
        </p:grpSpPr>
        <p:sp>
          <p:nvSpPr>
            <p:cNvPr id="2" name="文本框 1"/>
            <p:cNvSpPr txBox="1"/>
            <p:nvPr>
              <p:custDataLst>
                <p:tags r:id="rId4"/>
              </p:custDataLst>
            </p:nvPr>
          </p:nvSpPr>
          <p:spPr>
            <a:xfrm>
              <a:off x="963" y="1830"/>
              <a:ext cx="8201" cy="628"/>
            </a:xfrm>
            <a:prstGeom prst="rect">
              <a:avLst/>
            </a:prstGeom>
            <a:noFill/>
          </p:spPr>
          <p:txBody>
            <a:bodyPr wrap="square" rtlCol="0" anchor="t">
              <a:spAutoFit/>
            </a:bodyPr>
            <a:p>
              <a:r>
                <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rPr>
                <a:t>3. 作业成本法的应用程序</a:t>
              </a:r>
              <a:endParaRPr lang="zh-CN" altLang="en-US" sz="2000">
                <a:solidFill>
                  <a:schemeClr val="accent6">
                    <a:lumMod val="75000"/>
                  </a:schemeClr>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custDataLst>
                <p:tags r:id="rId5"/>
              </p:custDataLst>
            </p:nvPr>
          </p:nvSpPr>
          <p:spPr>
            <a:xfrm>
              <a:off x="963" y="2345"/>
              <a:ext cx="12345" cy="4328"/>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（1）资源识别及资源费用的确认与计量。</a:t>
              </a:r>
              <a:r>
                <a:rPr lang="zh-CN" altLang="en-US">
                  <a:latin typeface="+mn-ea"/>
                  <a:cs typeface="+mn-ea"/>
                </a:rPr>
                <a:t>资源识别及资源费用的确认与计量是指识别出由企业拥有或控制的所有资源，遵循国家统一的会计制度，合理选择会计政策，确认和计量全部资源费用，编制资源费用清单，为资源费用的追溯或分配奠定基础。</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（2）成本对象选择。</a:t>
              </a:r>
              <a:r>
                <a:rPr lang="zh-CN" altLang="en-US">
                  <a:latin typeface="+mn-ea"/>
                  <a:cs typeface="+mn-ea"/>
                </a:rPr>
                <a:t>按作业设立同成本动因相关的同质成本库，归集同质成本。在作业成本法下，企业应遵循因果关系和受益原则，根据资源动因和作业动因，将当期所有的资源费用分项目经由作业追溯或分配至相关的成本对象，确定成本对象的成本。</a:t>
              </a:r>
              <a:endParaRPr lang="zh-CN" alt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07670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（3）作业认定。</a:t>
            </a:r>
            <a:r>
              <a:rPr lang="zh-CN" altLang="en-US">
                <a:latin typeface="+mn-ea"/>
                <a:cs typeface="+mn-ea"/>
              </a:rPr>
              <a:t>作业认定是指企业识别由间接或辅助资源执行的作业集，确认每一项作业完成的工作及执行该作业所耗费的资源费用，并据以编制作业清单的过程。</a:t>
            </a:r>
            <a:endParaRPr lang="zh-CN" altLang="en-US">
              <a:latin typeface="+mn-ea"/>
              <a:cs typeface="+mn-ea"/>
            </a:endParaRPr>
          </a:p>
          <a:p>
            <a:pPr algn="just">
              <a:lnSpc>
                <a:spcPct val="120000"/>
              </a:lnSpc>
            </a:pPr>
            <a:r>
              <a:rPr lang="zh-CN" altLang="en-US" b="1">
                <a:solidFill>
                  <a:srgbClr val="00B0F0"/>
                </a:solidFill>
                <a:latin typeface="+mn-ea"/>
                <a:cs typeface="+mn-ea"/>
              </a:rPr>
              <a:t>作业认定一般包括以下两种形式。</a:t>
            </a:r>
            <a:endParaRPr lang="zh-CN" altLang="en-US" b="1">
              <a:solidFill>
                <a:srgbClr val="00B0F0"/>
              </a:solidFill>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a:t>
            </a:r>
            <a:r>
              <a:rPr lang="zh-CN" altLang="en-US">
                <a:latin typeface="+mn-ea"/>
                <a:cs typeface="+mn-ea"/>
              </a:rPr>
              <a:t>根据企业生产流程，自上而下进行分解。</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a:t>
            </a:r>
            <a:r>
              <a:rPr lang="zh-CN" altLang="en-US">
                <a:latin typeface="+mn-ea"/>
                <a:cs typeface="+mn-ea"/>
              </a:rPr>
              <a:t>通过与企业每一部门负责人和一般员工进行交流，自下而上确定他们所做的工作，并逐一认定各项作业。企业一般应将两种方式相结合，以保证全面、准确地认定作业。</a:t>
            </a:r>
            <a:endParaRPr lang="zh-CN" altLang="en-US">
              <a:latin typeface="+mn-ea"/>
              <a:cs typeface="+mn-ea"/>
            </a:endParaRPr>
          </a:p>
          <a:p>
            <a:pPr algn="just">
              <a:lnSpc>
                <a:spcPct val="120000"/>
              </a:lnSpc>
            </a:pPr>
            <a:r>
              <a:rPr lang="zh-CN" altLang="en-US">
                <a:latin typeface="+mn-ea"/>
                <a:cs typeface="+mn-ea"/>
              </a:rPr>
              <a:t>　　作业认定的具体方法一般包括调查表法和座谈法。调查表法是指通过向企业全体员工发放调查表，并通过分析调查表来认定作业的方法；座谈法是指通过与企业员工的面对面交谈来认定作业的方法。企业一般应将两种方法相结合，以保证全面、准确地认定全部作业。</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07670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（4）作业中心设计。</a:t>
            </a:r>
            <a:r>
              <a:rPr lang="zh-CN" altLang="en-US">
                <a:latin typeface="+mn-ea"/>
                <a:cs typeface="+mn-ea"/>
              </a:rPr>
              <a:t>作业中心设计是指企业将认定的所有作业按照一定的标准进行分类，形成不同的作业中心，作为资源费用追溯或分配对象的过程。作业中心可以是某一项具体的作业，也可以是由若干项相互联系的、能够实现某种特定功能的作业组成的集合。</a:t>
            </a:r>
            <a:endParaRPr lang="zh-CN" altLang="en-US">
              <a:latin typeface="+mn-ea"/>
              <a:cs typeface="+mn-ea"/>
            </a:endParaRPr>
          </a:p>
          <a:p>
            <a:pPr algn="just">
              <a:lnSpc>
                <a:spcPct val="120000"/>
              </a:lnSpc>
            </a:pPr>
            <a:r>
              <a:rPr lang="zh-CN" altLang="en-US" b="1">
                <a:solidFill>
                  <a:srgbClr val="00B0F0"/>
                </a:solidFill>
                <a:latin typeface="+mn-ea"/>
                <a:cs typeface="+mn-ea"/>
              </a:rPr>
              <a:t>企业可按照受益对象、层次和重要性，将作业分为以下5类：</a:t>
            </a:r>
            <a:endParaRPr lang="zh-CN" altLang="en-US" b="1">
              <a:solidFill>
                <a:srgbClr val="00B0F0"/>
              </a:solidFill>
              <a:latin typeface="+mn-ea"/>
              <a:cs typeface="+mn-ea"/>
            </a:endParaRPr>
          </a:p>
          <a:p>
            <a:pPr algn="just">
              <a:lnSpc>
                <a:spcPct val="120000"/>
              </a:lnSpc>
            </a:pPr>
            <a:r>
              <a:rPr lang="zh-CN" altLang="en-US" b="1">
                <a:solidFill>
                  <a:srgbClr val="7030A0"/>
                </a:solidFill>
                <a:latin typeface="+mn-ea"/>
                <a:cs typeface="+mn-ea"/>
              </a:rPr>
              <a:t>　　①产量级作业。</a:t>
            </a:r>
            <a:r>
              <a:rPr lang="zh-CN" altLang="en-US">
                <a:solidFill>
                  <a:schemeClr val="tx1"/>
                </a:solidFill>
                <a:latin typeface="+mn-ea"/>
                <a:cs typeface="+mn-ea"/>
              </a:rPr>
              <a:t>它是指明确地为个别产品（或服务）实施的、使单个产品（或服务）受益的作业。</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②批别级作业。</a:t>
            </a:r>
            <a:r>
              <a:rPr lang="zh-CN" altLang="en-US">
                <a:solidFill>
                  <a:schemeClr val="tx1"/>
                </a:solidFill>
                <a:latin typeface="+mn-ea"/>
                <a:cs typeface="+mn-ea"/>
              </a:rPr>
              <a:t>它是指为一组（或一批）产品（或服务）实施的、使该组（或批）产品（或服务）受益的作业。</a:t>
            </a:r>
            <a:endParaRPr lang="zh-CN" altLang="en-US">
              <a:solidFill>
                <a:schemeClr val="tx1"/>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③品种级作业。</a:t>
            </a:r>
            <a:r>
              <a:rPr lang="zh-CN" altLang="en-US">
                <a:solidFill>
                  <a:schemeClr val="tx1"/>
                </a:solidFill>
                <a:latin typeface="+mn-ea"/>
                <a:cs typeface="+mn-ea"/>
              </a:rPr>
              <a:t>它是指为生产和销售某种产品（或服务）实施的、使该种产品（或服务）的每个单位都受益的作业。</a:t>
            </a:r>
            <a:endParaRPr lang="zh-CN" altLang="en-US">
              <a:solidFill>
                <a:schemeClr val="tx1"/>
              </a:solidFill>
              <a:latin typeface="+mn-ea"/>
              <a:cs typeface="+mn-ea"/>
            </a:endParaRPr>
          </a:p>
          <a:p>
            <a:pPr algn="just">
              <a:lnSpc>
                <a:spcPct val="120000"/>
              </a:lnSpc>
            </a:pPr>
            <a:endParaRPr lang="zh-CN" altLang="en-US">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084070"/>
          </a:xfrm>
          <a:prstGeom prst="rect">
            <a:avLst/>
          </a:prstGeom>
          <a:noFill/>
        </p:spPr>
        <p:txBody>
          <a:bodyPr wrap="square" rtlCol="0" anchor="t">
            <a:spAutoFit/>
          </a:bodyPr>
          <a:p>
            <a:pPr algn="just">
              <a:lnSpc>
                <a:spcPct val="120000"/>
              </a:lnSpc>
            </a:pPr>
            <a:r>
              <a:rPr lang="zh-CN" altLang="en-US" b="1">
                <a:solidFill>
                  <a:srgbClr val="7030A0"/>
                </a:solidFill>
                <a:latin typeface="+mn-ea"/>
                <a:cs typeface="+mn-ea"/>
              </a:rPr>
              <a:t>　　④客户级作业，它是指为服务特定客户所实施的作业。</a:t>
            </a:r>
            <a:r>
              <a:rPr lang="zh-CN" altLang="en-US">
                <a:latin typeface="+mn-ea"/>
                <a:cs typeface="+mn-ea"/>
              </a:rPr>
              <a:t>该类作业保证企业将产品（或服务）销售给个别客户，但作业本身与产品（或服务）数量独立。</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　⑤设施级作业。</a:t>
            </a:r>
            <a:r>
              <a:rPr lang="zh-CN" altLang="en-US">
                <a:latin typeface="+mn-ea"/>
                <a:cs typeface="+mn-ea"/>
              </a:rPr>
              <a:t>它是指为提供生产产品（或服务）的基本能力而实施的作业。该类作业是开展业务的基本条件，其使所有产品（或服务）都受益，但与产量或销量无关。该类作业包括管理作业、针对企业整体的广告活动等。</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41249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（5）资源动因选择与计量。</a:t>
            </a:r>
            <a:r>
              <a:rPr lang="zh-CN" altLang="en-US">
                <a:latin typeface="+mn-ea"/>
                <a:cs typeface="+mn-ea"/>
              </a:rPr>
              <a:t>资源动因是引起资源耗用的成本动因，反映了资源耗用与作业量之间的因果关系。资源动因选择为将各项资源费用归集到作业中心提供了依据。</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（6）作业成本汇集。</a:t>
            </a:r>
            <a:r>
              <a:rPr lang="zh-CN" altLang="en-US">
                <a:latin typeface="+mn-ea"/>
                <a:cs typeface="+mn-ea"/>
              </a:rPr>
              <a:t>作业成本归集是指企业根据价源耗用与作业之间的因果关系，将所有的资源成本直接追溯或按资源动因分配至各作业中心，计算各作业总成本的过程。</a:t>
            </a:r>
            <a:endParaRPr lang="zh-CN" altLang="en-US">
              <a:latin typeface="+mn-ea"/>
              <a:cs typeface="+mn-ea"/>
            </a:endParaRPr>
          </a:p>
          <a:p>
            <a:pPr algn="just">
              <a:lnSpc>
                <a:spcPct val="120000"/>
              </a:lnSpc>
            </a:pPr>
            <a:r>
              <a:rPr lang="zh-CN" altLang="en-US">
                <a:latin typeface="+mn-ea"/>
                <a:cs typeface="+mn-ea"/>
              </a:rPr>
              <a:t>　　作业成本汇集应遵循以下基本原则。</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a:t>
            </a:r>
            <a:r>
              <a:rPr lang="zh-CN" altLang="en-US">
                <a:latin typeface="+mn-ea"/>
                <a:cs typeface="+mn-ea"/>
              </a:rPr>
              <a:t>对于为执行某种作业直接消耗的资源，应直接追溯至该作业中心。</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②</a:t>
            </a:r>
            <a:r>
              <a:rPr lang="zh-CN" altLang="en-US">
                <a:latin typeface="+mn-ea"/>
                <a:cs typeface="+mn-ea"/>
              </a:rPr>
              <a:t>对于为执行两种或两种以上作业共同消耗的资源，应按照各作业中心的资源动因量比例分配至各作业中心。</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412490"/>
          </a:xfrm>
          <a:prstGeom prst="rect">
            <a:avLst/>
          </a:prstGeom>
          <a:noFill/>
        </p:spPr>
        <p:txBody>
          <a:bodyPr wrap="square" rtlCol="0" anchor="t">
            <a:spAutoFit/>
          </a:bodyPr>
          <a:p>
            <a:pPr algn="just">
              <a:lnSpc>
                <a:spcPct val="120000"/>
              </a:lnSpc>
            </a:pPr>
            <a:r>
              <a:rPr lang="zh-CN" altLang="en-US">
                <a:latin typeface="+mn-ea"/>
                <a:cs typeface="+mn-ea"/>
              </a:rPr>
              <a:t>企业还可以按照资源与不同层次作业的关系将资源分为如下5类。</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a:t>
            </a:r>
            <a:r>
              <a:rPr lang="zh-CN" altLang="en-US">
                <a:latin typeface="+mn-ea"/>
                <a:cs typeface="+mn-ea"/>
              </a:rPr>
              <a:t>产量级资源，包括为单个产品（或服务）所取得的原材料、零部件、人工和能源等。</a:t>
            </a:r>
            <a:endParaRPr lang="zh-CN" altLang="en-US">
              <a:latin typeface="+mn-ea"/>
              <a:cs typeface="+mn-ea"/>
            </a:endParaRPr>
          </a:p>
          <a:p>
            <a:pPr algn="just">
              <a:lnSpc>
                <a:spcPct val="120000"/>
              </a:lnSpc>
            </a:pPr>
            <a:r>
              <a:rPr lang="en-US" altLang="zh-CN" b="1">
                <a:solidFill>
                  <a:srgbClr val="7030A0"/>
                </a:solidFill>
                <a:latin typeface="+mn-ea"/>
                <a:cs typeface="+mn-ea"/>
              </a:rPr>
              <a:t>    </a:t>
            </a:r>
            <a:r>
              <a:rPr lang="zh-CN" altLang="en-US" b="1">
                <a:solidFill>
                  <a:srgbClr val="7030A0"/>
                </a:solidFill>
                <a:latin typeface="+mn-ea"/>
                <a:cs typeface="+mn-ea"/>
              </a:rPr>
              <a:t>②</a:t>
            </a:r>
            <a:r>
              <a:rPr lang="zh-CN" altLang="en-US">
                <a:latin typeface="+mn-ea"/>
                <a:cs typeface="+mn-ea"/>
              </a:rPr>
              <a:t>批别级资源，包括用于生产准备、机器调试的人工等。</a:t>
            </a:r>
            <a:endParaRPr lang="zh-CN" altLang="en-US">
              <a:latin typeface="+mn-ea"/>
              <a:cs typeface="+mn-ea"/>
            </a:endParaRPr>
          </a:p>
          <a:p>
            <a:pPr algn="just">
              <a:lnSpc>
                <a:spcPct val="120000"/>
              </a:lnSpc>
            </a:pPr>
            <a:r>
              <a:rPr lang="zh-CN" altLang="en-US">
                <a:latin typeface="+mn-ea"/>
                <a:cs typeface="+mn-ea"/>
              </a:rPr>
              <a:t>　</a:t>
            </a:r>
            <a:r>
              <a:rPr lang="en-US" altLang="zh-CN">
                <a:latin typeface="+mn-ea"/>
                <a:cs typeface="+mn-ea"/>
              </a:rPr>
              <a:t>  </a:t>
            </a:r>
            <a:r>
              <a:rPr lang="zh-CN" altLang="en-US" b="1">
                <a:solidFill>
                  <a:srgbClr val="7030A0"/>
                </a:solidFill>
                <a:latin typeface="+mn-ea"/>
                <a:cs typeface="+mn-ea"/>
              </a:rPr>
              <a:t>③</a:t>
            </a:r>
            <a:r>
              <a:rPr lang="zh-CN" altLang="en-US">
                <a:latin typeface="+mn-ea"/>
                <a:cs typeface="+mn-ea"/>
              </a:rPr>
              <a:t>品种级资源，包括为生产某一种产品（或服务）所需要的专用化设备、软件或人力等。</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④</a:t>
            </a:r>
            <a:r>
              <a:rPr lang="zh-CN" altLang="en-US">
                <a:latin typeface="+mn-ea"/>
                <a:cs typeface="+mn-ea"/>
              </a:rPr>
              <a:t>顾客级资源，包括为服务特定客户所需要的专门化设备、软件和人力等。</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⑤</a:t>
            </a:r>
            <a:r>
              <a:rPr lang="zh-CN" altLang="en-US">
                <a:latin typeface="+mn-ea"/>
                <a:cs typeface="+mn-ea"/>
              </a:rPr>
              <a:t>设施级资源，包括土地使用权、房屋及建筑物，以及所保持的不受产量、批别、产品、服务和客户变化影响的人力资源等。</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744595"/>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（7）作业动因选择与计量。</a:t>
            </a:r>
            <a:r>
              <a:rPr lang="zh-CN" altLang="en-US">
                <a:latin typeface="+mn-ea"/>
                <a:cs typeface="+mn-ea"/>
              </a:rPr>
              <a:t>作业动因是引起作业耗用的成本动因，反映了作业耗用与最终产出的因果关系，是将作业成本分配到流程、产品、分销渠道和客户等成本对象的依据。</a:t>
            </a:r>
            <a:endParaRPr lang="zh-CN" altLang="en-US">
              <a:latin typeface="+mn-ea"/>
              <a:cs typeface="+mn-ea"/>
            </a:endParaRPr>
          </a:p>
          <a:p>
            <a:pPr algn="just">
              <a:lnSpc>
                <a:spcPct val="120000"/>
              </a:lnSpc>
            </a:pPr>
            <a:r>
              <a:rPr lang="zh-CN" altLang="en-US">
                <a:latin typeface="+mn-ea"/>
                <a:cs typeface="+mn-ea"/>
              </a:rPr>
              <a:t>　　在作业中心仅包含一项作业的情况下，所选择的作业动因应该是引起该作业耗用的成本动因；在作业中心由若干项作业集合而成的情况下，企业可采用回归分析法或分析判断法，分析比较各具体作业动因与该作业中心成本之间的相关关系，选择相关性最大的作业动因，即代表性作业动因，作为作业成本分配的基础。</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00B050"/>
                </a:solidFill>
                <a:latin typeface="+mn-ea"/>
                <a:cs typeface="+mn-ea"/>
              </a:rPr>
              <a:t>　（8）作业成本分配。</a:t>
            </a:r>
            <a:r>
              <a:rPr lang="zh-CN" altLang="en-US">
                <a:latin typeface="+mn-ea"/>
                <a:cs typeface="+mn-ea"/>
              </a:rPr>
              <a:t>作业成本分配是指企业将各作业中心的作业成本按作业动因分配至产品等成本对象，并结合直接追溯的资源费用，计算出各成本对象的总成本和单位成本的过程。</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556260"/>
            <a:ext cx="7839075" cy="3412490"/>
          </a:xfrm>
          <a:prstGeom prst="rect">
            <a:avLst/>
          </a:prstGeom>
          <a:noFill/>
        </p:spPr>
        <p:txBody>
          <a:bodyPr wrap="square" rtlCol="0" anchor="t">
            <a:spAutoFit/>
          </a:bodyPr>
          <a:p>
            <a:pPr algn="just">
              <a:lnSpc>
                <a:spcPct val="120000"/>
              </a:lnSpc>
            </a:pPr>
            <a:r>
              <a:rPr lang="zh-CN" altLang="en-US">
                <a:solidFill>
                  <a:schemeClr val="tx1"/>
                </a:solidFill>
                <a:latin typeface="+mn-ea"/>
                <a:cs typeface="+mn-ea"/>
              </a:rPr>
              <a:t>　　</a:t>
            </a:r>
            <a:r>
              <a:rPr lang="zh-CN" altLang="en-US" b="1">
                <a:solidFill>
                  <a:srgbClr val="00B050"/>
                </a:solidFill>
                <a:latin typeface="+mn-ea"/>
                <a:cs typeface="+mn-ea"/>
              </a:rPr>
              <a:t>（3）成本管理目标。</a:t>
            </a:r>
            <a:r>
              <a:rPr lang="zh-CN" altLang="en-US">
                <a:solidFill>
                  <a:schemeClr val="tx1"/>
                </a:solidFill>
                <a:latin typeface="+mn-ea"/>
                <a:cs typeface="+mn-ea"/>
              </a:rPr>
              <a:t>从成本管理活动所涉及的层面来看，成本管理的目标可以区分为总体目标和具体目标两个方面。</a:t>
            </a:r>
            <a:endParaRPr lang="zh-CN" altLang="en-US" b="1">
              <a:solidFill>
                <a:srgbClr val="00B050"/>
              </a:solidFill>
              <a:latin typeface="+mn-ea"/>
              <a:cs typeface="+mn-ea"/>
            </a:endParaRPr>
          </a:p>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　①总体目标。</a:t>
            </a:r>
            <a:r>
              <a:rPr lang="zh-CN" altLang="en-US">
                <a:latin typeface="+mn-ea"/>
                <a:cs typeface="+mn-ea"/>
              </a:rPr>
              <a:t>成本管理的总体目标服从于企业的整体经营目标。</a:t>
            </a:r>
            <a:endParaRPr lang="zh-CN" altLang="en-US">
              <a:latin typeface="+mn-ea"/>
              <a:cs typeface="+mn-ea"/>
            </a:endParaRPr>
          </a:p>
          <a:p>
            <a:pPr algn="just">
              <a:lnSpc>
                <a:spcPct val="120000"/>
              </a:lnSpc>
            </a:pPr>
            <a:r>
              <a:rPr lang="en-US" altLang="zh-CN">
                <a:latin typeface="+mn-ea"/>
                <a:cs typeface="+mn-ea"/>
              </a:rPr>
              <a:t>  </a:t>
            </a:r>
            <a:r>
              <a:rPr lang="zh-CN" altLang="en-US" b="1">
                <a:solidFill>
                  <a:srgbClr val="7030A0"/>
                </a:solidFill>
                <a:latin typeface="+mn-ea"/>
                <a:cs typeface="+mn-ea"/>
              </a:rPr>
              <a:t>　</a:t>
            </a:r>
            <a:r>
              <a:rPr lang="en-US" altLang="zh-CN" b="1">
                <a:solidFill>
                  <a:srgbClr val="7030A0"/>
                </a:solidFill>
                <a:latin typeface="+mn-ea"/>
                <a:cs typeface="+mn-ea"/>
              </a:rPr>
              <a:t>②具体目标。</a:t>
            </a:r>
            <a:r>
              <a:rPr lang="en-US" altLang="zh-CN">
                <a:latin typeface="+mn-ea"/>
                <a:cs typeface="+mn-ea"/>
              </a:rPr>
              <a:t>成本管理的具体目标是对总体目标的进一步细分，主要包括成本计算的目标和成本控制的目标。</a:t>
            </a:r>
            <a:endParaRPr lang="en-US" altLang="zh-CN">
              <a:latin typeface="+mn-ea"/>
              <a:cs typeface="+mn-ea"/>
            </a:endParaRPr>
          </a:p>
          <a:p>
            <a:pPr algn="just">
              <a:lnSpc>
                <a:spcPct val="120000"/>
              </a:lnSpc>
            </a:pPr>
            <a:r>
              <a:rPr lang="zh-CN" altLang="en-US" b="1">
                <a:solidFill>
                  <a:srgbClr val="00B050"/>
                </a:solidFill>
                <a:latin typeface="+mn-ea"/>
                <a:cs typeface="+mn-ea"/>
              </a:rPr>
              <a:t>本计算的目标包括如下几个：</a:t>
            </a:r>
            <a:endParaRPr lang="zh-CN" altLang="en-US" b="1">
              <a:solidFill>
                <a:srgbClr val="00B050"/>
              </a:solidFill>
              <a:latin typeface="+mn-ea"/>
              <a:cs typeface="+mn-ea"/>
            </a:endParaRPr>
          </a:p>
          <a:p>
            <a:pPr algn="just">
              <a:lnSpc>
                <a:spcPct val="120000"/>
              </a:lnSpc>
            </a:pPr>
            <a:r>
              <a:rPr lang="zh-CN" altLang="en-US">
                <a:latin typeface="+mn-ea"/>
                <a:cs typeface="+mn-ea"/>
              </a:rPr>
              <a:t>①通过向管理人员提供成本信息，提高人们的成本意识；</a:t>
            </a:r>
            <a:endParaRPr lang="zh-CN" altLang="en-US">
              <a:latin typeface="+mn-ea"/>
              <a:cs typeface="+mn-ea"/>
            </a:endParaRPr>
          </a:p>
          <a:p>
            <a:pPr algn="just">
              <a:lnSpc>
                <a:spcPct val="120000"/>
              </a:lnSpc>
            </a:pPr>
            <a:r>
              <a:rPr lang="zh-CN" altLang="en-US">
                <a:latin typeface="+mn-ea"/>
                <a:cs typeface="+mn-ea"/>
              </a:rPr>
              <a:t>②通过成本差异分析，评价管理人员的业绩，促进管理人员采取改善措施；</a:t>
            </a:r>
            <a:endParaRPr lang="zh-CN" altLang="en-US">
              <a:latin typeface="+mn-ea"/>
              <a:cs typeface="+mn-ea"/>
            </a:endParaRPr>
          </a:p>
          <a:p>
            <a:pPr algn="just">
              <a:lnSpc>
                <a:spcPct val="120000"/>
              </a:lnSpc>
            </a:pPr>
            <a:r>
              <a:rPr lang="zh-CN" altLang="en-US">
                <a:latin typeface="+mn-ea"/>
                <a:cs typeface="+mn-ea"/>
              </a:rPr>
              <a:t>③通过盈亏平衡分析等方法，提供成本管理信息，有效地满足现代经营决策对成本信息的需求。</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3412490"/>
          </a:xfrm>
          <a:prstGeom prst="rect">
            <a:avLst/>
          </a:prstGeom>
          <a:noFill/>
        </p:spPr>
        <p:txBody>
          <a:bodyPr wrap="square" rtlCol="0" anchor="t">
            <a:spAutoFit/>
          </a:bodyPr>
          <a:p>
            <a:pPr algn="just">
              <a:lnSpc>
                <a:spcPct val="120000"/>
              </a:lnSpc>
            </a:pPr>
            <a:r>
              <a:rPr lang="zh-CN" altLang="en-US">
                <a:latin typeface="+mn-ea"/>
                <a:cs typeface="+mn-ea"/>
              </a:rPr>
              <a:t>　</a:t>
            </a:r>
            <a:r>
              <a:rPr lang="zh-CN" altLang="en-US" b="1">
                <a:solidFill>
                  <a:srgbClr val="00B050"/>
                </a:solidFill>
                <a:latin typeface="+mn-ea"/>
                <a:cs typeface="+mn-ea"/>
              </a:rPr>
              <a:t>　</a:t>
            </a:r>
            <a:r>
              <a:rPr lang="zh-CN" altLang="en-US" b="1">
                <a:solidFill>
                  <a:srgbClr val="0070C0"/>
                </a:solidFill>
                <a:latin typeface="+mn-ea"/>
                <a:cs typeface="+mn-ea"/>
              </a:rPr>
              <a:t>作业成本分配一般按照以下两个程序进行。</a:t>
            </a:r>
            <a:endParaRPr lang="zh-CN" altLang="en-US">
              <a:latin typeface="+mn-ea"/>
              <a:cs typeface="+mn-ea"/>
            </a:endParaRPr>
          </a:p>
          <a:p>
            <a:pPr algn="just">
              <a:lnSpc>
                <a:spcPct val="120000"/>
              </a:lnSpc>
            </a:pPr>
            <a:r>
              <a:rPr lang="zh-CN" altLang="en-US">
                <a:latin typeface="+mn-ea"/>
                <a:cs typeface="+mn-ea"/>
              </a:rPr>
              <a:t>　　</a:t>
            </a:r>
            <a:r>
              <a:rPr lang="zh-CN" altLang="en-US" b="1">
                <a:solidFill>
                  <a:srgbClr val="7030A0"/>
                </a:solidFill>
                <a:latin typeface="+mn-ea"/>
                <a:cs typeface="+mn-ea"/>
              </a:rPr>
              <a:t>①</a:t>
            </a:r>
            <a:r>
              <a:rPr lang="zh-CN" altLang="en-US">
                <a:latin typeface="+mn-ea"/>
                <a:cs typeface="+mn-ea"/>
              </a:rPr>
              <a:t>分配次要作业成本至主要作业，计算主要作业的总成本和单位成本。企业应按照各主要作业耗用每一次要作业的作业动因量，将次要作业的总成本分配至各主要作业，并结合直接追溯至次要作业的资源费用，计算各主要作业的总成本和单位成本。有关计算公式为</a:t>
            </a:r>
            <a:endParaRPr lang="zh-CN" altLang="en-US">
              <a:latin typeface="+mn-ea"/>
              <a:cs typeface="+mn-ea"/>
            </a:endParaRPr>
          </a:p>
          <a:p>
            <a:pPr algn="ctr">
              <a:lnSpc>
                <a:spcPct val="120000"/>
              </a:lnSpc>
            </a:pPr>
            <a:r>
              <a:rPr lang="zh-CN" altLang="en-US">
                <a:latin typeface="+mn-ea"/>
                <a:cs typeface="+mn-ea"/>
              </a:rPr>
              <a:t> </a:t>
            </a:r>
            <a:r>
              <a:rPr lang="zh-CN" altLang="en-US" b="1">
                <a:solidFill>
                  <a:srgbClr val="00B050"/>
                </a:solidFill>
                <a:latin typeface="仿宋" panose="02010609060101010101" charset="-122"/>
                <a:ea typeface="仿宋" panose="02010609060101010101" charset="-122"/>
                <a:cs typeface="仿宋" panose="02010609060101010101" charset="-122"/>
              </a:rPr>
              <a:t>次要作业成本分配率=次要作业总成本÷该作业动因总量×100%</a:t>
            </a:r>
            <a:endParaRPr lang="zh-CN" altLang="en-US">
              <a:latin typeface="+mn-ea"/>
              <a:cs typeface="+mn-ea"/>
            </a:endParaRPr>
          </a:p>
          <a:p>
            <a:pPr algn="just">
              <a:lnSpc>
                <a:spcPct val="120000"/>
              </a:lnSpc>
            </a:pPr>
            <a:r>
              <a:rPr lang="zh-CN" altLang="en-US">
                <a:latin typeface="+mn-ea"/>
                <a:cs typeface="+mn-ea"/>
              </a:rPr>
              <a:t>某主要作业分配的次要作业成本 = 该主要作业耗用的次要作业动因量 × 该次要作业成本分配率主要作业总成本 = 直接追溯至该作业的资源费用＋分配至该主要作业的次要作业成本之和</a:t>
            </a:r>
            <a:endParaRPr lang="zh-CN" altLang="en-US">
              <a:latin typeface="+mn-ea"/>
              <a:cs typeface="+mn-ea"/>
            </a:endParaRPr>
          </a:p>
          <a:p>
            <a:pPr algn="ctr">
              <a:lnSpc>
                <a:spcPct val="120000"/>
              </a:lnSpc>
            </a:pPr>
            <a:r>
              <a:rPr lang="zh-CN" altLang="en-US">
                <a:latin typeface="+mn-ea"/>
                <a:cs typeface="+mn-ea"/>
              </a:rPr>
              <a:t> </a:t>
            </a:r>
            <a:r>
              <a:rPr lang="zh-CN" altLang="en-US" b="1">
                <a:solidFill>
                  <a:srgbClr val="00B050"/>
                </a:solidFill>
                <a:latin typeface="仿宋" panose="02010609060101010101" charset="-122"/>
                <a:ea typeface="仿宋" panose="02010609060101010101" charset="-122"/>
                <a:cs typeface="仿宋" panose="02010609060101010101" charset="-122"/>
              </a:rPr>
              <a:t>主要作业单位成本=主要作业总成本÷该主要作业动因总量</a:t>
            </a:r>
            <a:endParaRPr lang="zh-CN" altLang="en-US" b="1">
              <a:solidFill>
                <a:srgbClr val="00B050"/>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268220"/>
          </a:xfrm>
          <a:prstGeom prst="rect">
            <a:avLst/>
          </a:prstGeom>
          <a:noFill/>
        </p:spPr>
        <p:txBody>
          <a:bodyPr wrap="square" rtlCol="0" anchor="t">
            <a:spAutoFit/>
          </a:bodyPr>
          <a:p>
            <a:pPr algn="just">
              <a:lnSpc>
                <a:spcPct val="120000"/>
              </a:lnSpc>
            </a:pPr>
            <a:r>
              <a:rPr lang="zh-CN" altLang="en-US">
                <a:solidFill>
                  <a:schemeClr val="tx1"/>
                </a:solidFill>
                <a:latin typeface="+mn-ea"/>
                <a:cs typeface="+mn-ea"/>
              </a:rPr>
              <a:t>　　</a:t>
            </a:r>
            <a:r>
              <a:rPr lang="zh-CN" altLang="en-US" b="1">
                <a:solidFill>
                  <a:srgbClr val="7030A0"/>
                </a:solidFill>
                <a:latin typeface="+mn-ea"/>
                <a:cs typeface="+mn-ea"/>
              </a:rPr>
              <a:t>②</a:t>
            </a:r>
            <a:r>
              <a:rPr lang="zh-CN" altLang="en-US">
                <a:solidFill>
                  <a:schemeClr val="tx1"/>
                </a:solidFill>
                <a:latin typeface="+mn-ea"/>
                <a:cs typeface="+mn-ea"/>
              </a:rPr>
              <a:t>分配主要作业成本至成本对象，计算各成本对象的总成本和单位成本。企业应按照各主要作业耗用每次要作业的作业动因量，将次要作业成本分配至各主要作业，并结合直接追溯至成本对象的单位水平资源费用，计算各成本对象的总成本和单位成本。有关计算公式为</a:t>
            </a:r>
            <a:endParaRPr lang="zh-CN" altLang="en-US">
              <a:solidFill>
                <a:schemeClr val="tx1"/>
              </a:solidFill>
              <a:latin typeface="+mn-ea"/>
              <a:cs typeface="+mn-ea"/>
            </a:endParaRPr>
          </a:p>
          <a:p>
            <a:pPr algn="ctr">
              <a:lnSpc>
                <a:spcPct val="120000"/>
              </a:lnSpc>
            </a:pPr>
            <a:r>
              <a:rPr lang="zh-CN" altLang="en-US" sz="1400" b="1">
                <a:solidFill>
                  <a:srgbClr val="00B050"/>
                </a:solidFill>
                <a:latin typeface="仿宋" panose="02010609060101010101" charset="-122"/>
                <a:ea typeface="仿宋" panose="02010609060101010101" charset="-122"/>
                <a:cs typeface="仿宋" panose="02010609060101010101" charset="-122"/>
              </a:rPr>
              <a:t>某成本对象分配的主要作业成本=该成本对象耗用的主要作业成本动因量×主要作业单位</a:t>
            </a:r>
            <a:endParaRPr lang="zh-CN" altLang="en-US" sz="1400" b="1">
              <a:solidFill>
                <a:srgbClr val="00B050"/>
              </a:solidFill>
              <a:latin typeface="仿宋" panose="02010609060101010101" charset="-122"/>
              <a:ea typeface="仿宋" panose="02010609060101010101" charset="-122"/>
              <a:cs typeface="仿宋" panose="02010609060101010101" charset="-122"/>
            </a:endParaRPr>
          </a:p>
          <a:p>
            <a:pPr algn="just">
              <a:lnSpc>
                <a:spcPct val="120000"/>
              </a:lnSpc>
            </a:pPr>
            <a:r>
              <a:rPr lang="zh-CN" altLang="en-US" sz="1600" b="1">
                <a:solidFill>
                  <a:srgbClr val="00B050"/>
                </a:solidFill>
                <a:latin typeface="仿宋" panose="02010609060101010101" charset="-122"/>
                <a:ea typeface="仿宋" panose="02010609060101010101" charset="-122"/>
                <a:cs typeface="仿宋" panose="02010609060101010101" charset="-122"/>
              </a:rPr>
              <a:t> 成本某成本对象总成本=直接追溯至该成本对象的资源费用＋分配至该成本对象的</a:t>
            </a:r>
            <a:endParaRPr lang="zh-CN" altLang="en-US" sz="1600" b="1">
              <a:solidFill>
                <a:srgbClr val="00B050"/>
              </a:solidFill>
              <a:latin typeface="仿宋" panose="02010609060101010101" charset="-122"/>
              <a:ea typeface="仿宋" panose="02010609060101010101" charset="-122"/>
              <a:cs typeface="仿宋" panose="02010609060101010101" charset="-122"/>
            </a:endParaRPr>
          </a:p>
          <a:p>
            <a:pPr algn="just">
              <a:lnSpc>
                <a:spcPct val="120000"/>
              </a:lnSpc>
            </a:pPr>
            <a:r>
              <a:rPr lang="zh-CN" altLang="en-US" sz="1600" b="1">
                <a:solidFill>
                  <a:srgbClr val="00B050"/>
                </a:solidFill>
                <a:latin typeface="仿宋" panose="02010609060101010101" charset="-122"/>
                <a:ea typeface="仿宋" panose="02010609060101010101" charset="-122"/>
                <a:cs typeface="仿宋" panose="02010609060101010101" charset="-122"/>
              </a:rPr>
              <a:t> 主要作业成本之和某成本对象单位成本=该成本对象总成本÷该成本对象的产出量</a:t>
            </a:r>
            <a:endParaRPr lang="zh-CN" altLang="en-US" sz="1600" b="1">
              <a:solidFill>
                <a:srgbClr val="00B050"/>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4408805"/>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　</a:t>
            </a:r>
            <a:r>
              <a:rPr lang="zh-CN" altLang="en-US" b="1">
                <a:solidFill>
                  <a:srgbClr val="00B050"/>
                </a:solidFill>
                <a:latin typeface="+mn-ea"/>
                <a:cs typeface="+mn-ea"/>
              </a:rPr>
              <a:t>　（9）作业成本信息报告。</a:t>
            </a:r>
            <a:r>
              <a:rPr lang="zh-CN" altLang="en-US">
                <a:latin typeface="+mn-ea"/>
                <a:cs typeface="+mn-ea"/>
              </a:rPr>
              <a:t>作业成本信息报告的目的是通过设计、编制和报送具有特定内容和格式要求的作业成本报表，向企业内部各有关部门和人员提供其所需要的作业成本及其他相关信息。</a:t>
            </a:r>
            <a:endParaRPr lang="zh-CN" altLang="en-US">
              <a:latin typeface="+mn-ea"/>
              <a:cs typeface="+mn-ea"/>
            </a:endParaRPr>
          </a:p>
          <a:p>
            <a:pPr algn="just">
              <a:lnSpc>
                <a:spcPct val="120000"/>
              </a:lnSpc>
            </a:pPr>
            <a:r>
              <a:rPr lang="zh-CN" altLang="en-US">
                <a:latin typeface="+mn-ea"/>
                <a:cs typeface="+mn-ea"/>
              </a:rPr>
              <a:t>作业成本报表的内容和格式应根据企业内部管理需要确定。作业成本报表提供的信息一般应包括以下内容。</a:t>
            </a:r>
            <a:endParaRPr lang="zh-CN" altLang="en-US">
              <a:latin typeface="+mn-ea"/>
              <a:cs typeface="+mn-ea"/>
            </a:endParaRPr>
          </a:p>
          <a:p>
            <a:pPr algn="just">
              <a:lnSpc>
                <a:spcPct val="120000"/>
              </a:lnSpc>
            </a:pPr>
            <a:r>
              <a:rPr lang="zh-CN" altLang="en-US">
                <a:latin typeface="+mn-ea"/>
                <a:cs typeface="+mn-ea"/>
              </a:rPr>
              <a:t>　　①企业拥有的资源及其分布，以及当期发生的资源费用总额及其具体构成的信息。</a:t>
            </a:r>
            <a:endParaRPr lang="zh-CN" altLang="en-US">
              <a:latin typeface="+mn-ea"/>
              <a:cs typeface="+mn-ea"/>
            </a:endParaRPr>
          </a:p>
          <a:p>
            <a:pPr algn="just">
              <a:lnSpc>
                <a:spcPct val="120000"/>
              </a:lnSpc>
            </a:pPr>
            <a:r>
              <a:rPr lang="zh-CN" altLang="en-US">
                <a:latin typeface="+mn-ea"/>
                <a:cs typeface="+mn-ea"/>
              </a:rPr>
              <a:t>　　②每一成本对象总成本、单位成本及其消耗的作业类型、数量及单位作业成本的信息，以及产品营利性分析的信息。</a:t>
            </a:r>
            <a:endParaRPr lang="zh-CN" altLang="en-US">
              <a:latin typeface="+mn-ea"/>
              <a:cs typeface="+mn-ea"/>
            </a:endParaRPr>
          </a:p>
          <a:p>
            <a:pPr algn="just">
              <a:lnSpc>
                <a:spcPct val="120000"/>
              </a:lnSpc>
            </a:pPr>
            <a:r>
              <a:rPr lang="zh-CN" altLang="en-US">
                <a:latin typeface="+mn-ea"/>
                <a:cs typeface="+mn-ea"/>
              </a:rPr>
              <a:t>　　③每一作业或作业中心的资源消耗及其数量、成本及作业总成本与单位成本的信息。</a:t>
            </a:r>
            <a:endParaRPr lang="zh-CN" altLang="en-US">
              <a:latin typeface="+mn-ea"/>
              <a:cs typeface="+mn-ea"/>
            </a:endParaRPr>
          </a:p>
          <a:p>
            <a:pPr algn="just">
              <a:lnSpc>
                <a:spcPct val="120000"/>
              </a:lnSpc>
            </a:pPr>
            <a:r>
              <a:rPr lang="zh-CN" altLang="en-US">
                <a:latin typeface="+mn-ea"/>
                <a:cs typeface="+mn-ea"/>
              </a:rPr>
              <a:t>　　④与资源成本分配所依据的资源动因及作业成本分配所依据的作业动因相关的信息。</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custDataLst>
              <p:tags r:id="rId4"/>
            </p:custDataLst>
          </p:nvPr>
        </p:nvSpPr>
        <p:spPr>
          <a:xfrm>
            <a:off x="611505" y="628015"/>
            <a:ext cx="7839075" cy="2748280"/>
          </a:xfrm>
          <a:prstGeom prst="rect">
            <a:avLst/>
          </a:prstGeom>
          <a:noFill/>
        </p:spPr>
        <p:txBody>
          <a:bodyPr wrap="square" rtlCol="0" anchor="t">
            <a:spAutoFit/>
          </a:bodyPr>
          <a:p>
            <a:pPr algn="just">
              <a:lnSpc>
                <a:spcPct val="120000"/>
              </a:lnSpc>
            </a:pPr>
            <a:r>
              <a:rPr lang="zh-CN" altLang="en-US" b="1">
                <a:solidFill>
                  <a:srgbClr val="00B050"/>
                </a:solidFill>
                <a:latin typeface="+mn-ea"/>
                <a:cs typeface="+mn-ea"/>
              </a:rPr>
              <a:t>　　</a:t>
            </a:r>
            <a:r>
              <a:rPr lang="zh-CN" altLang="en-US">
                <a:latin typeface="+mn-ea"/>
                <a:cs typeface="+mn-ea"/>
              </a:rPr>
              <a:t>⑤资源费用、作业成本及成本对象成本预算完成情况及其原因分析的信息。</a:t>
            </a:r>
            <a:endParaRPr lang="zh-CN" altLang="en-US">
              <a:latin typeface="+mn-ea"/>
              <a:cs typeface="+mn-ea"/>
            </a:endParaRPr>
          </a:p>
          <a:p>
            <a:pPr algn="just">
              <a:lnSpc>
                <a:spcPct val="120000"/>
              </a:lnSpc>
            </a:pPr>
            <a:r>
              <a:rPr lang="zh-CN" altLang="en-US">
                <a:latin typeface="+mn-ea"/>
                <a:cs typeface="+mn-ea"/>
              </a:rPr>
              <a:t>　　⑥有助于作业、流程、作业链（或价值链）持续优化的作业效率、时间和质量等方面的非财务信息。</a:t>
            </a:r>
            <a:endParaRPr lang="zh-CN" altLang="en-US">
              <a:latin typeface="+mn-ea"/>
              <a:cs typeface="+mn-ea"/>
            </a:endParaRPr>
          </a:p>
          <a:p>
            <a:pPr algn="just">
              <a:lnSpc>
                <a:spcPct val="120000"/>
              </a:lnSpc>
            </a:pPr>
            <a:r>
              <a:rPr lang="zh-CN" altLang="en-US">
                <a:latin typeface="+mn-ea"/>
                <a:cs typeface="+mn-ea"/>
              </a:rPr>
              <a:t>　　⑦有助于促进客户价值创造的有关增值作业与非增值作业的成本信息及其他信息。</a:t>
            </a:r>
            <a:endParaRPr lang="zh-CN" altLang="en-US">
              <a:latin typeface="+mn-ea"/>
              <a:cs typeface="+mn-ea"/>
            </a:endParaRPr>
          </a:p>
          <a:p>
            <a:pPr algn="just">
              <a:lnSpc>
                <a:spcPct val="120000"/>
              </a:lnSpc>
            </a:pPr>
            <a:r>
              <a:rPr lang="zh-CN" altLang="en-US">
                <a:latin typeface="+mn-ea"/>
                <a:cs typeface="+mn-ea"/>
              </a:rPr>
              <a:t>　　⑧有助于业绩评价与考核的作业成本信息及其他相关信息。</a:t>
            </a:r>
            <a:endParaRPr lang="zh-CN" altLang="en-US">
              <a:latin typeface="+mn-ea"/>
              <a:cs typeface="+mn-ea"/>
            </a:endParaRPr>
          </a:p>
          <a:p>
            <a:pPr algn="just">
              <a:lnSpc>
                <a:spcPct val="120000"/>
              </a:lnSpc>
            </a:pPr>
            <a:r>
              <a:rPr lang="zh-CN" altLang="en-US">
                <a:latin typeface="+mn-ea"/>
                <a:cs typeface="+mn-ea"/>
              </a:rPr>
              <a:t>　　⑨上述各类信息的历史或同行比较信息。</a:t>
            </a:r>
            <a:endParaRPr lang="zh-CN" alt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5" name="文本框 4"/>
          <p:cNvSpPr txBox="1"/>
          <p:nvPr/>
        </p:nvSpPr>
        <p:spPr>
          <a:xfrm>
            <a:off x="680720" y="631190"/>
            <a:ext cx="7659370" cy="4408805"/>
          </a:xfrm>
          <a:prstGeom prst="rect">
            <a:avLst/>
          </a:prstGeom>
          <a:noFill/>
        </p:spPr>
        <p:txBody>
          <a:bodyPr wrap="square" rtlCol="0" anchor="t">
            <a:spAutoFit/>
          </a:bodyPr>
          <a:p>
            <a:pPr algn="just">
              <a:lnSpc>
                <a:spcPct val="120000"/>
              </a:lnSpc>
            </a:pPr>
            <a:r>
              <a:rPr lang="zh-CN" altLang="en-US">
                <a:solidFill>
                  <a:srgbClr val="00B0F0"/>
                </a:solidFill>
                <a:latin typeface="楷体" panose="02010609060101010101" charset="-122"/>
                <a:ea typeface="楷体" panose="02010609060101010101" charset="-122"/>
                <a:cs typeface="楷体" panose="02010609060101010101" charset="-122"/>
              </a:rPr>
              <a:t>　　【情景 5-14】</a:t>
            </a:r>
            <a:r>
              <a:rPr lang="zh-CN" altLang="en-US">
                <a:latin typeface="楷体" panose="02010609060101010101" charset="-122"/>
                <a:ea typeface="楷体" panose="02010609060101010101" charset="-122"/>
                <a:cs typeface="楷体" panose="02010609060101010101" charset="-122"/>
              </a:rPr>
              <a:t>某公司生产办公桌和办公椅两种产品，两种产品的基本资料如表5-10所示。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企业每年制造费用总额为 2 000 000 元，两种产品的复杂程度不一样，所耗用的作业量也不一样，依据作业动因设置 5 个成本库，有关资料如表 5-11 所示。</a:t>
            </a:r>
            <a:endParaRPr lang="zh-CN" altLang="en-US">
              <a:latin typeface="楷体" panose="02010609060101010101" charset="-122"/>
              <a:ea typeface="楷体" panose="02010609060101010101" charset="-122"/>
              <a:cs typeface="楷体" panose="02010609060101010101" charset="-122"/>
            </a:endParaRPr>
          </a:p>
          <a:p>
            <a:pPr algn="just">
              <a:lnSpc>
                <a:spcPct val="120000"/>
              </a:lnSpc>
            </a:pPr>
            <a:r>
              <a:rPr lang="zh-CN" altLang="en-US">
                <a:latin typeface="楷体" panose="02010609060101010101" charset="-122"/>
                <a:ea typeface="楷体" panose="02010609060101010101" charset="-122"/>
                <a:cs typeface="楷体" panose="02010609060101010101" charset="-122"/>
              </a:rPr>
              <a:t>　　要求：分别用作业成本法和传统成本计算法计算上述两种产品的单位成本。</a:t>
            </a:r>
            <a:endParaRPr lang="zh-CN" altLang="en-US">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4"/>
          <a:stretch>
            <a:fillRect/>
          </a:stretch>
        </p:blipFill>
        <p:spPr>
          <a:xfrm>
            <a:off x="683895" y="1386840"/>
            <a:ext cx="8001000" cy="1800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590550" y="699135"/>
            <a:ext cx="7962900" cy="3467100"/>
          </a:xfrm>
          <a:prstGeom prst="rect">
            <a:avLst/>
          </a:prstGeom>
        </p:spPr>
      </p:pic>
      <p:sp>
        <p:nvSpPr>
          <p:cNvPr id="3" name="文本框 2"/>
          <p:cNvSpPr txBox="1"/>
          <p:nvPr/>
        </p:nvSpPr>
        <p:spPr>
          <a:xfrm>
            <a:off x="786130" y="4274185"/>
            <a:ext cx="7687310" cy="337185"/>
          </a:xfrm>
          <a:prstGeom prst="rect">
            <a:avLst/>
          </a:prstGeom>
          <a:noFill/>
        </p:spPr>
        <p:txBody>
          <a:bodyPr wrap="square" rtlCol="0">
            <a:spAutoFit/>
          </a:bodyPr>
          <a:p>
            <a:r>
              <a:rPr lang="zh-CN" altLang="en-US" sz="1600" b="1">
                <a:solidFill>
                  <a:srgbClr val="00B0F0"/>
                </a:solidFill>
                <a:latin typeface="仿宋" panose="02010609060101010101" charset="-122"/>
                <a:ea typeface="仿宋" panose="02010609060101010101" charset="-122"/>
                <a:cs typeface="仿宋" panose="02010609060101010101" charset="-122"/>
              </a:rPr>
              <a:t>（1）用作业成本计算法计算各项作业的成本动因分配率，计算结果如表5-12所示。</a:t>
            </a:r>
            <a:endParaRPr lang="zh-CN" altLang="en-US" sz="1600" b="1">
              <a:solidFill>
                <a:srgbClr val="00B0F0"/>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3" name="文本框 2"/>
          <p:cNvSpPr txBox="1"/>
          <p:nvPr/>
        </p:nvSpPr>
        <p:spPr>
          <a:xfrm>
            <a:off x="786130" y="3987165"/>
            <a:ext cx="7687310" cy="755650"/>
          </a:xfrm>
          <a:prstGeom prst="rect">
            <a:avLst/>
          </a:prstGeom>
          <a:noFill/>
        </p:spPr>
        <p:txBody>
          <a:bodyPr wrap="square" rtlCol="0">
            <a:spAutoFit/>
          </a:bodyPr>
          <a:p>
            <a:pPr>
              <a:lnSpc>
                <a:spcPct val="120000"/>
              </a:lnSpc>
            </a:pPr>
            <a:r>
              <a:rPr lang="zh-CN" altLang="en-US" b="1">
                <a:solidFill>
                  <a:srgbClr val="00B0F0"/>
                </a:solidFill>
                <a:latin typeface="仿宋" panose="02010609060101010101" charset="-122"/>
                <a:ea typeface="仿宋" panose="02010609060101010101" charset="-122"/>
                <a:cs typeface="仿宋" panose="02010609060101010101" charset="-122"/>
              </a:rPr>
              <a:t>（2）计算作业成本计算法下两种产品的制造费用，计算结果如表 5-13 所示。</a:t>
            </a:r>
            <a:endParaRPr lang="zh-CN" altLang="en-US" b="1">
              <a:solidFill>
                <a:srgbClr val="00B0F0"/>
              </a:solidFill>
              <a:latin typeface="仿宋" panose="02010609060101010101" charset="-122"/>
              <a:ea typeface="仿宋" panose="02010609060101010101" charset="-122"/>
              <a:cs typeface="仿宋" panose="02010609060101010101" charset="-122"/>
            </a:endParaRPr>
          </a:p>
        </p:txBody>
      </p:sp>
      <p:pic>
        <p:nvPicPr>
          <p:cNvPr id="4" name="图片 3"/>
          <p:cNvPicPr>
            <a:picLocks noChangeAspect="1"/>
          </p:cNvPicPr>
          <p:nvPr/>
        </p:nvPicPr>
        <p:blipFill>
          <a:blip r:embed="rId4"/>
          <a:stretch>
            <a:fillRect/>
          </a:stretch>
        </p:blipFill>
        <p:spPr>
          <a:xfrm>
            <a:off x="600075" y="722630"/>
            <a:ext cx="7943850" cy="3267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2" name="图片 1"/>
          <p:cNvPicPr>
            <a:picLocks noChangeAspect="1"/>
          </p:cNvPicPr>
          <p:nvPr/>
        </p:nvPicPr>
        <p:blipFill>
          <a:blip r:embed="rId4"/>
          <a:stretch>
            <a:fillRect/>
          </a:stretch>
        </p:blipFill>
        <p:spPr>
          <a:xfrm>
            <a:off x="623570" y="699135"/>
            <a:ext cx="7896225" cy="3505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sp>
        <p:nvSpPr>
          <p:cNvPr id="2" name="文本框 1"/>
          <p:cNvSpPr txBox="1"/>
          <p:nvPr/>
        </p:nvSpPr>
        <p:spPr>
          <a:xfrm>
            <a:off x="752475" y="771525"/>
            <a:ext cx="7759065" cy="2416175"/>
          </a:xfrm>
          <a:prstGeom prst="rect">
            <a:avLst/>
          </a:prstGeom>
          <a:noFill/>
        </p:spPr>
        <p:txBody>
          <a:bodyPr wrap="square" rtlCol="0">
            <a:spAutoFit/>
          </a:bodyPr>
          <a:p>
            <a:pPr>
              <a:lnSpc>
                <a:spcPct val="120000"/>
              </a:lnSpc>
            </a:pPr>
            <a:r>
              <a:rPr lang="zh-CN" altLang="en-US"/>
              <a:t>　　</a:t>
            </a:r>
            <a:r>
              <a:rPr lang="zh-CN" altLang="en-US">
                <a:latin typeface="楷体" panose="02010609060101010101" charset="-122"/>
                <a:ea typeface="楷体" panose="02010609060101010101" charset="-122"/>
                <a:cs typeface="楷体" panose="02010609060101010101" charset="-122"/>
              </a:rPr>
              <a:t>（3）使用传统成本计算法分别计算两种产品的制造费用。 </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两种产品的机器工时分别为 100 000（10 000×10）小时和400 000（40 000×10）小时，制造费用总额为2 000 000元。 </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制造费用分配率=2 000 000÷（100 000 ＋ 400 000）=4（元每小时）</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办公桌的制造费用=100 000×4=400 000（元）</a:t>
            </a:r>
            <a:endParaRPr lang="zh-CN" altLang="en-US">
              <a:latin typeface="楷体" panose="02010609060101010101" charset="-122"/>
              <a:ea typeface="楷体" panose="02010609060101010101" charset="-122"/>
              <a:cs typeface="楷体" panose="02010609060101010101" charset="-122"/>
            </a:endParaRPr>
          </a:p>
          <a:p>
            <a:pPr algn="ctr">
              <a:lnSpc>
                <a:spcPct val="120000"/>
              </a:lnSpc>
            </a:pPr>
            <a:r>
              <a:rPr lang="zh-CN" altLang="en-US">
                <a:latin typeface="楷体" panose="02010609060101010101" charset="-122"/>
                <a:ea typeface="楷体" panose="02010609060101010101" charset="-122"/>
                <a:cs typeface="楷体" panose="02010609060101010101" charset="-122"/>
              </a:rPr>
              <a:t>办公椅的制造费用=400 000×4=1 600 000（元）</a:t>
            </a:r>
            <a:endParaRPr lang="zh-CN" altLang="en-US">
              <a:latin typeface="楷体" panose="02010609060101010101" charset="-122"/>
              <a:ea typeface="楷体" panose="02010609060101010101" charset="-122"/>
              <a:cs typeface="楷体" panose="02010609060101010101" charset="-122"/>
            </a:endParaRPr>
          </a:p>
          <a:p>
            <a:pPr>
              <a:lnSpc>
                <a:spcPct val="120000"/>
              </a:lnSpc>
            </a:pPr>
            <a:r>
              <a:rPr lang="zh-CN" altLang="en-US">
                <a:latin typeface="楷体" panose="02010609060101010101" charset="-122"/>
                <a:ea typeface="楷体" panose="02010609060101010101" charset="-122"/>
                <a:cs typeface="楷体" panose="02010609060101010101" charset="-122"/>
              </a:rPr>
              <a:t>　　（4）比较两种成本计算法下制造费用分配的结果，如表 5-14 所示。</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227330" y="68580"/>
            <a:ext cx="4502150" cy="460375"/>
            <a:chOff x="358" y="108"/>
            <a:chExt cx="7090" cy="725"/>
          </a:xfrm>
        </p:grpSpPr>
        <p:sp>
          <p:nvSpPr>
            <p:cNvPr id="27" name="TextBox 1"/>
            <p:cNvSpPr txBox="1"/>
            <p:nvPr>
              <p:custDataLst>
                <p:tags r:id="rId1"/>
              </p:custDataLst>
            </p:nvPr>
          </p:nvSpPr>
          <p:spPr>
            <a:xfrm>
              <a:off x="1190" y="108"/>
              <a:ext cx="6258" cy="725"/>
            </a:xfrm>
            <a:prstGeom prst="rect">
              <a:avLst/>
            </a:prstGeom>
            <a:noFill/>
          </p:spPr>
          <p:txBody>
            <a:bodyPr wrap="square" rtlCol="0">
              <a:spAutoFit/>
            </a:bodyPr>
            <a:p>
              <a:pPr defTabSz="431800">
                <a:defRPr/>
              </a:pPr>
              <a:r>
                <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rPr>
                <a:t>任务5.1 成本管理</a:t>
              </a:r>
              <a:endParaRPr lang="zh-CN" altLang="en-US" sz="2400" b="1" kern="0" dirty="0">
                <a:solidFill>
                  <a:schemeClr val="bg1"/>
                </a:solidFill>
                <a:latin typeface="字魂105号-简雅黑" panose="00000500000000000000" pitchFamily="2" charset="-122"/>
                <a:ea typeface="字魂105号-简雅黑" panose="00000500000000000000" pitchFamily="2" charset="-122"/>
                <a:cs typeface="Arial" panose="020B0604020202020204" pitchFamily="34" charset="0"/>
                <a:sym typeface="字魂105号-简雅黑" panose="00000500000000000000" pitchFamily="2" charset="-122"/>
              </a:endParaRPr>
            </a:p>
          </p:txBody>
        </p:sp>
        <p:sp>
          <p:nvSpPr>
            <p:cNvPr id="28" name="燕尾形 27"/>
            <p:cNvSpPr/>
            <p:nvPr>
              <p:custDataLst>
                <p:tags r:id="rId2"/>
              </p:custDataLst>
            </p:nvPr>
          </p:nvSpPr>
          <p:spPr>
            <a:xfrm>
              <a:off x="358"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sp>
          <p:nvSpPr>
            <p:cNvPr id="29" name="燕尾形 28"/>
            <p:cNvSpPr/>
            <p:nvPr>
              <p:custDataLst>
                <p:tags r:id="rId3"/>
              </p:custDataLst>
            </p:nvPr>
          </p:nvSpPr>
          <p:spPr>
            <a:xfrm>
              <a:off x="731" y="236"/>
              <a:ext cx="454" cy="4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字魂105号-简雅黑" panose="00000500000000000000" pitchFamily="2" charset="-122"/>
                <a:ea typeface="字魂105号-简雅黑" panose="00000500000000000000" pitchFamily="2" charset="-122"/>
                <a:sym typeface="字魂105号-简雅黑" panose="00000500000000000000" pitchFamily="2" charset="-122"/>
              </a:endParaRPr>
            </a:p>
          </p:txBody>
        </p:sp>
      </p:grpSp>
      <p:pic>
        <p:nvPicPr>
          <p:cNvPr id="3" name="图片 2"/>
          <p:cNvPicPr>
            <a:picLocks noChangeAspect="1"/>
          </p:cNvPicPr>
          <p:nvPr/>
        </p:nvPicPr>
        <p:blipFill>
          <a:blip r:embed="rId4"/>
          <a:stretch>
            <a:fillRect/>
          </a:stretch>
        </p:blipFill>
        <p:spPr>
          <a:xfrm>
            <a:off x="611505" y="699135"/>
            <a:ext cx="7962900" cy="3362325"/>
          </a:xfrm>
          <a:prstGeom prst="rect">
            <a:avLst/>
          </a:prstGeom>
        </p:spPr>
      </p:pic>
      <p:sp>
        <p:nvSpPr>
          <p:cNvPr id="4" name="文本框 3"/>
          <p:cNvSpPr txBox="1"/>
          <p:nvPr/>
        </p:nvSpPr>
        <p:spPr>
          <a:xfrm>
            <a:off x="617855" y="4150995"/>
            <a:ext cx="7973695" cy="755650"/>
          </a:xfrm>
          <a:prstGeom prst="rect">
            <a:avLst/>
          </a:prstGeom>
          <a:noFill/>
        </p:spPr>
        <p:txBody>
          <a:bodyPr wrap="square" rtlCol="0">
            <a:spAutoFit/>
          </a:bodyPr>
          <a:p>
            <a:pPr>
              <a:lnSpc>
                <a:spcPct val="120000"/>
              </a:lnSpc>
            </a:pPr>
            <a:r>
              <a:rPr lang="zh-CN" altLang="en-US">
                <a:latin typeface="楷体" panose="02010609060101010101" charset="-122"/>
                <a:ea typeface="楷体" panose="02010609060101010101" charset="-122"/>
              </a:rPr>
              <a:t>　　从以上计算过程可以看出，作业成本法更能科学地分配成本费用，准确反映产品成本信息。</a:t>
            </a:r>
            <a:endParaRPr lang="zh-CN" altLang="en-US">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DIAGRAM_VIRTUALLY_FRAME" val="{&quot;height&quot;:300.6,&quot;left&quot;:48.15,&quot;top&quot;:91.5,&quot;width&quot;:617.25}"/>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00.6,&quot;left&quot;:48.15,&quot;top&quot;:91.5,&quot;width&quot;:617.25}"/>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DIAGRAM_VIRTUALLY_FRAME" val="{&quot;height&quot;:300.6,&quot;left&quot;:48.15,&quot;top&quot;:91.5,&quot;width&quot;:617.25}"/>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00.6,&quot;left&quot;:48.15,&quot;top&quot;:91.5,&quot;width&quot;:617.25}"/>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DIAGRAM_VIRTUALLY_FRAME" val="{&quot;height&quot;:300.6,&quot;left&quot;:48.15,&quot;top&quot;:91.5,&quot;width&quot;:617.25}"/>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DIAGRAM_VIRTUALLY_FRAME" val="{&quot;height&quot;:300.6,&quot;left&quot;:48.15,&quot;top&quot;:91.5,&quot;width&quot;:617.25}"/>
</p:tagLst>
</file>

<file path=ppt/tags/tag128.xml><?xml version="1.0" encoding="utf-8"?>
<p:tagLst xmlns:p="http://schemas.openxmlformats.org/presentationml/2006/main">
  <p:tag name="KSO_WM_DIAGRAM_VIRTUALLY_FRAME" val="{&quot;height&quot;:300.6,&quot;left&quot;:48.15,&quot;top&quot;:91.5,&quot;width&quot;:617.25}"/>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DIAGRAM_VIRTUALLY_FRAME" val="{&quot;height&quot;:300.6,&quot;left&quot;:48.15,&quot;top&quot;:91.5,&quot;width&quot;:617.25}"/>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DIAGRAM_VIRTUALLY_FRAME" val="{&quot;height&quot;:300.6,&quot;left&quot;:48.15,&quot;top&quot;:91.5,&quot;width&quot;:617.25}"/>
</p:tagLst>
</file>

<file path=ppt/tags/tag133.xml><?xml version="1.0" encoding="utf-8"?>
<p:tagLst xmlns:p="http://schemas.openxmlformats.org/presentationml/2006/main">
  <p:tag name="KSO_WM_DIAGRAM_VIRTUALLY_FRAME" val="{&quot;height&quot;:300.6,&quot;left&quot;:48.15,&quot;top&quot;:91.5,&quot;width&quot;:617.25}"/>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DIAGRAM_VIRTUALLY_FRAME" val="{&quot;height&quot;:300.6,&quot;left&quot;:48.15,&quot;top&quot;:91.5,&quot;width&quot;:617.25}"/>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DIAGRAM_VIRTUALLY_FRAME" val="{&quot;height&quot;:300.6,&quot;left&quot;:48.15,&quot;top&quot;:91.5,&quot;width&quot;:617.25}"/>
</p:tagLst>
</file>

<file path=ppt/tags/tag142.xml><?xml version="1.0" encoding="utf-8"?>
<p:tagLst xmlns:p="http://schemas.openxmlformats.org/presentationml/2006/main">
  <p:tag name="KSO_WM_DIAGRAM_VIRTUALLY_FRAME" val="{&quot;height&quot;:300.6,&quot;left&quot;:48.15,&quot;top&quot;:91.5,&quot;width&quot;:617.25}"/>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DIAGRAM_VIRTUALLY_FRAME" val="{&quot;height&quot;:300.6,&quot;left&quot;:48.15,&quot;top&quot;:91.5,&quot;width&quot;:617.25}"/>
</p:tagLst>
</file>

<file path=ppt/tags/tag153.xml><?xml version="1.0" encoding="utf-8"?>
<p:tagLst xmlns:p="http://schemas.openxmlformats.org/presentationml/2006/main">
  <p:tag name="KSO_WM_DIAGRAM_VIRTUALLY_FRAME" val="{&quot;height&quot;:300.6,&quot;left&quot;:48.15,&quot;top&quot;:91.5,&quot;width&quot;:617.25}"/>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DIAGRAM_VIRTUALLY_FRAME" val="{&quot;height&quot;:300.6,&quot;left&quot;:48.15,&quot;top&quot;:91.5,&quot;width&quot;:617.25}"/>
</p:tagLst>
</file>

<file path=ppt/tags/tag159.xml><?xml version="1.0" encoding="utf-8"?>
<p:tagLst xmlns:p="http://schemas.openxmlformats.org/presentationml/2006/main">
  <p:tag name="KSO_WM_DIAGRAM_VIRTUALLY_FRAME" val="{&quot;height&quot;:300.6,&quot;left&quot;:48.15,&quot;top&quot;:91.5,&quot;width&quot;:617.25}"/>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DIAGRAM_VIRTUALLY_FRAME" val="{&quot;height&quot;:300.6,&quot;left&quot;:48.15,&quot;top&quot;:91.5,&quot;width&quot;:617.25}"/>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DIAGRAM_VIRTUALLY_FRAME" val="{&quot;height&quot;:300.6,&quot;left&quot;:48.15,&quot;top&quot;:91.5,&quot;width&quot;:617.25}"/>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DIAGRAM_VIRTUALLY_FRAME" val="{&quot;height&quot;:300.6,&quot;left&quot;:48.15,&quot;top&quot;:91.5,&quot;width&quot;:617.25}"/>
</p:tagLst>
</file>

<file path=ppt/tags/tag172.xml><?xml version="1.0" encoding="utf-8"?>
<p:tagLst xmlns:p="http://schemas.openxmlformats.org/presentationml/2006/main">
  <p:tag name="KSO_WM_DIAGRAM_VIRTUALLY_FRAME" val="{&quot;height&quot;:300.6,&quot;left&quot;:48.15,&quot;top&quot;:91.5,&quot;width&quot;:617.25}"/>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DIAGRAM_VIRTUALLY_FRAME" val="{&quot;height&quot;:300.6,&quot;left&quot;:48.15,&quot;top&quot;:91.5,&quot;width&quot;:617.25}"/>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DIAGRAM_VIRTUALLY_FRAME" val="{&quot;height&quot;:300.6,&quot;left&quot;:48.15,&quot;top&quot;:91.5,&quot;width&quot;:617.25}"/>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DIAGRAM_VIRTUALLY_FRAME" val="{&quot;height&quot;:300.6,&quot;left&quot;:48.15,&quot;top&quot;:91.5,&quot;width&quot;:617.25}"/>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DIAGRAM_VIRTUALLY_FRAME" val="{&quot;height&quot;:300.6,&quot;left&quot;:48.15,&quot;top&quot;:91.5,&quot;width&quot;:617.25}"/>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DIAGRAM_VIRTUALLY_FRAME" val="{&quot;height&quot;:300.6,&quot;left&quot;:48.15,&quot;top&quot;:91.5,&quot;width&quot;:617.25}"/>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300.6,&quot;left&quot;:48.15,&quot;top&quot;:91.5,&quot;width&quot;:617.25}"/>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DIAGRAM_VIRTUALLY_FRAME" val="{&quot;height&quot;:300.6,&quot;left&quot;:48.15,&quot;top&quot;:91.5,&quot;width&quot;:617.25}"/>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DIAGRAM_VIRTUALLY_FRAME" val="{&quot;height&quot;:300.6,&quot;left&quot;:48.15,&quot;top&quot;:91.5,&quot;width&quot;:617.2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DIAGRAM_VIRTUALLY_FRAME" val="{&quot;height&quot;:300.6,&quot;left&quot;:48.15,&quot;top&quot;:91.5,&quot;width&quot;:617.25}"/>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DIAGRAM_VIRTUALLY_FRAME" val="{&quot;height&quot;:300.6,&quot;left&quot;:48.15,&quot;top&quot;:91.5,&quot;width&quot;:617.25}"/>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DIAGRAM_VIRTUALLY_FRAME" val="{&quot;height&quot;:300.6,&quot;left&quot;:48.15,&quot;top&quot;:91.5,&quot;width&quot;:617.25}"/>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DIAGRAM_VIRTUALLY_FRAME" val="{&quot;height&quot;:300.6,&quot;left&quot;:48.15,&quot;top&quot;:91.5,&quot;width&quot;:617.25}"/>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DIAGRAM_VIRTUALLY_FRAME" val="{&quot;height&quot;:300.6,&quot;left&quot;:48.15,&quot;top&quot;:91.5,&quot;width&quot;:617.25}"/>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DIAGRAM_VIRTUALLY_FRAME" val="{&quot;height&quot;:300.6,&quot;left&quot;:48.15,&quot;top&quot;:91.5,&quot;width&quot;:617.25}"/>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DIAGRAM_VIRTUALLY_FRAME" val="{&quot;height&quot;:300.6,&quot;left&quot;:48.15,&quot;top&quot;:91.5,&quot;width&quot;:617.25}"/>
</p:tagLst>
</file>

<file path=ppt/tags/tag240.xml><?xml version="1.0" encoding="utf-8"?>
<p:tagLst xmlns:p="http://schemas.openxmlformats.org/presentationml/2006/main">
  <p:tag name="KSO_WM_DIAGRAM_VIRTUALLY_FRAME" val="{&quot;height&quot;:300.6,&quot;left&quot;:48.15,&quot;top&quot;:91.5,&quot;width&quot;:617.25}"/>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DIAGRAM_VIRTUALLY_FRAME" val="{&quot;height&quot;:300.6,&quot;left&quot;:48.15,&quot;top&quot;:91.5,&quot;width&quot;:617.25}"/>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DIAGRAM_VIRTUALLY_FRAME" val="{&quot;height&quot;:300.6,&quot;left&quot;:48.15,&quot;top&quot;:91.5,&quot;width&quot;:617.25}"/>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DIAGRAM_VIRTUALLY_FRAME" val="{&quot;height&quot;:300.6,&quot;left&quot;:48.15,&quot;top&quot;:91.5,&quot;width&quot;:617.25}"/>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DIAGRAM_VIRTUALLY_FRAME" val="{&quot;height&quot;:300.6,&quot;left&quot;:48.15,&quot;top&quot;:91.5,&quot;width&quot;:617.25}"/>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DIAGRAM_VIRTUALLY_FRAME" val="{&quot;height&quot;:300.6,&quot;left&quot;:48.15,&quot;top&quot;:91.5,&quot;width&quot;:617.25}"/>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DIAGRAM_VIRTUALLY_FRAME" val="{&quot;height&quot;:300.6,&quot;left&quot;:48.15,&quot;top&quot;:91.5,&quot;width&quot;:617.25}"/>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DIAGRAM_VIRTUALLY_FRAME" val="{&quot;height&quot;:300.6,&quot;left&quot;:48.15,&quot;top&quot;:91.5,&quot;width&quot;:617.25}"/>
</p:tagLst>
</file>

<file path=ppt/tags/tag278.xml><?xml version="1.0" encoding="utf-8"?>
<p:tagLst xmlns:p="http://schemas.openxmlformats.org/presentationml/2006/main">
  <p:tag name="KSO_WM_DIAGRAM_VIRTUALLY_FRAME" val="{&quot;height&quot;:300.6,&quot;left&quot;:48.15,&quot;top&quot;:91.5,&quot;width&quot;:617.25}"/>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DIAGRAM_VIRTUALLY_FRAME" val="{&quot;height&quot;:300.6,&quot;left&quot;:48.15,&quot;top&quot;:91.5,&quot;width&quot;:617.25}"/>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DIAGRAM_VIRTUALLY_FRAME" val="{&quot;height&quot;:300.6,&quot;left&quot;:48.15,&quot;top&quot;:91.5,&quot;width&quot;:617.25}"/>
</p:tagLst>
</file>

<file path=ppt/tags/tag284.xml><?xml version="1.0" encoding="utf-8"?>
<p:tagLst xmlns:p="http://schemas.openxmlformats.org/presentationml/2006/main">
  <p:tag name="KSO_WM_DIAGRAM_VIRTUALLY_FRAME" val="{&quot;height&quot;:300.6,&quot;left&quot;:48.15,&quot;top&quot;:91.5,&quot;width&quot;:617.25}"/>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DIAGRAM_VIRTUALLY_FRAME" val="{&quot;height&quot;:300.6,&quot;left&quot;:48.15,&quot;top&quot;:91.5,&quot;width&quot;:617.25}"/>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DIAGRAM_VIRTUALLY_FRAME" val="{&quot;height&quot;:300.6,&quot;left&quot;:48.15,&quot;top&quot;:91.5,&quot;width&quot;:617.25}"/>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DIAGRAM_VIRTUALLY_FRAME" val="{&quot;height&quot;:300.6,&quot;left&quot;:48.15,&quot;top&quot;:91.5,&quot;width&quot;:617.25}"/>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DIAGRAM_VIRTUALLY_FRAME" val="{&quot;height&quot;:300.6,&quot;left&quot;:48.15,&quot;top&quot;:91.5,&quot;width&quot;:617.25}"/>
</p:tagLst>
</file>

<file path=ppt/tags/tag297.xml><?xml version="1.0" encoding="utf-8"?>
<p:tagLst xmlns:p="http://schemas.openxmlformats.org/presentationml/2006/main">
  <p:tag name="KSO_WM_DIAGRAM_VIRTUALLY_FRAME" val="{&quot;height&quot;:300.6,&quot;left&quot;:48.15,&quot;top&quot;:91.5,&quot;width&quot;:617.25}"/>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DIAGRAM_VIRTUALLY_FRAME" val="{&quot;height&quot;:300.6,&quot;left&quot;:48.15,&quot;top&quot;:91.5,&quot;width&quot;:617.25}"/>
</p:tagLst>
</file>

<file path=ppt/tags/tag302.xml><?xml version="1.0" encoding="utf-8"?>
<p:tagLst xmlns:p="http://schemas.openxmlformats.org/presentationml/2006/main">
  <p:tag name="KSO_WM_DIAGRAM_VIRTUALLY_FRAME" val="{&quot;height&quot;:300.6,&quot;left&quot;:48.15,&quot;top&quot;:91.5,&quot;width&quot;:617.25}"/>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DIAGRAM_VIRTUALLY_FRAME" val="{&quot;height&quot;:300.6,&quot;left&quot;:48.15,&quot;top&quot;:91.5,&quot;width&quot;:617.25}"/>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DIAGRAM_VIRTUALLY_FRAME" val="{&quot;height&quot;:300.6,&quot;left&quot;:48.15,&quot;top&quot;:91.5,&quot;width&quot;:617.25}"/>
</p:tagLst>
</file>

<file path=ppt/tags/tag314.xml><?xml version="1.0" encoding="utf-8"?>
<p:tagLst xmlns:p="http://schemas.openxmlformats.org/presentationml/2006/main">
  <p:tag name="KSO_WM_DIAGRAM_VIRTUALLY_FRAME" val="{&quot;height&quot;:300.6,&quot;left&quot;:48.15,&quot;top&quot;:91.5,&quot;width&quot;:617.25}"/>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DIAGRAM_VIRTUALLY_FRAME" val="{&quot;height&quot;:300.6,&quot;left&quot;:48.15,&quot;top&quot;:91.5,&quot;width&quot;:617.25}"/>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DIAGRAM_VIRTUALLY_FRAME" val="{&quot;height&quot;:300.6,&quot;left&quot;:48.15,&quot;top&quot;:91.5,&quot;width&quot;:617.25}"/>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DIAGRAM_VIRTUALLY_FRAME" val="{&quot;height&quot;:300.6,&quot;left&quot;:48.15,&quot;top&quot;:91.5,&quot;width&quot;:617.25}"/>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DIAGRAM_VIRTUALLY_FRAME" val="{&quot;height&quot;:300.6,&quot;left&quot;:48.15,&quot;top&quot;:91.5,&quot;width&quot;:617.25}"/>
</p:tagLst>
</file>

<file path=ppt/tags/tag330.xml><?xml version="1.0" encoding="utf-8"?>
<p:tagLst xmlns:p="http://schemas.openxmlformats.org/presentationml/2006/main">
  <p:tag name="KSO_WM_DIAGRAM_VIRTUALLY_FRAME" val="{&quot;height&quot;:300.6,&quot;left&quot;:48.15,&quot;top&quot;:91.5,&quot;width&quot;:617.25}"/>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DIAGRAM_VIRTUALLY_FRAME" val="{&quot;height&quot;:300.6,&quot;left&quot;:48.15,&quot;top&quot;:91.5,&quot;width&quot;:617.25}"/>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DIAGRAM_VIRTUALLY_FRAME" val="{&quot;height&quot;:300.6,&quot;left&quot;:48.15,&quot;top&quot;:91.5,&quot;width&quot;:617.25}"/>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DIAGRAM_VIRTUALLY_FRAME" val="{&quot;height&quot;:300.6,&quot;left&quot;:48.15,&quot;top&quot;:91.5,&quot;width&quot;:617.25}"/>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DIAGRAM_VIRTUALLY_FRAME" val="{&quot;height&quot;:300.6,&quot;left&quot;:48.15,&quot;top&quot;:91.5,&quot;width&quot;:617.25}"/>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DIAGRAM_VIRTUALLY_FRAME" val="{&quot;height&quot;:300.6,&quot;left&quot;:48.15,&quot;top&quot;:91.5,&quot;width&quot;:617.25}"/>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DIAGRAM_VIRTUALLY_FRAME" val="{&quot;height&quot;:300.6,&quot;left&quot;:48.15,&quot;top&quot;:91.5,&quot;width&quot;:617.25}"/>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DIAGRAM_VIRTUALLY_FRAME" val="{&quot;height&quot;:300.6,&quot;left&quot;:48.15,&quot;top&quot;:91.5,&quot;width&quot;:617.25}"/>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DIAGRAM_VIRTUALLY_FRAME" val="{&quot;height&quot;:300.6,&quot;left&quot;:48.15,&quot;top&quot;:91.5,&quot;width&quot;:617.25}"/>
</p:tagLst>
</file>

<file path=ppt/tags/tag377.xml><?xml version="1.0" encoding="utf-8"?>
<p:tagLst xmlns:p="http://schemas.openxmlformats.org/presentationml/2006/main">
  <p:tag name="KSO_WM_DIAGRAM_VIRTUALLY_FRAME" val="{&quot;height&quot;:300.6,&quot;left&quot;:48.15,&quot;top&quot;:91.5,&quot;width&quot;:617.25}"/>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 name="KSO_WM_DIAGRAM_VIRTUALLY_FRAME" val="{&quot;height&quot;:374.6,&quot;left&quot;:48.15,&quot;top&quot;:49.45,&quot;width&quot;:617.25}"/>
</p:tagLst>
</file>

<file path=ppt/tags/tag382.xml><?xml version="1.0" encoding="utf-8"?>
<p:tagLst xmlns:p="http://schemas.openxmlformats.org/presentationml/2006/main">
  <p:tag name="KSO_WM_DIAGRAM_VIRTUALLY_FRAME" val="{&quot;height&quot;:374.6,&quot;left&quot;:48.15,&quot;top&quot;:49.45,&quot;width&quot;:617.25}"/>
</p:tagLst>
</file>

<file path=ppt/tags/tag383.xml><?xml version="1.0" encoding="utf-8"?>
<p:tagLst xmlns:p="http://schemas.openxmlformats.org/presentationml/2006/main">
  <p:tag name="KSO_WM_DIAGRAM_VIRTUALLY_FRAME" val="{&quot;height&quot;:374.6,&quot;left&quot;:48.15,&quot;top&quot;:49.45,&quot;width&quot;:617.25}"/>
</p:tagLst>
</file>

<file path=ppt/tags/tag384.xml><?xml version="1.0" encoding="utf-8"?>
<p:tagLst xmlns:p="http://schemas.openxmlformats.org/presentationml/2006/main">
  <p:tag name="KSO_WM_DIAGRAM_VIRTUALLY_FRAME" val="{&quot;height&quot;:374.6,&quot;left&quot;:48.15,&quot;top&quot;:49.45,&quot;width&quot;:617.25}"/>
</p:tagLst>
</file>

<file path=ppt/tags/tag385.xml><?xml version="1.0" encoding="utf-8"?>
<p:tagLst xmlns:p="http://schemas.openxmlformats.org/presentationml/2006/main">
  <p:tag name="KSO_WM_DIAGRAM_VIRTUALLY_FRAME" val="{&quot;height&quot;:374.6,&quot;left&quot;:48.15,&quot;top&quot;:49.45,&quot;width&quot;:617.25}"/>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DIAGRAM_VIRTUALLY_FRAME" val="{&quot;height&quot;:374.6,&quot;left&quot;:48.15,&quot;top&quot;:49.45,&quot;width&quot;:617.25}"/>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DIAGRAM_VIRTUALLY_FRAME" val="{&quot;height&quot;:374.6,&quot;left&quot;:48.15,&quot;top&quot;:49.45,&quot;width&quot;:617.25}"/>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DIAGRAM_VIRTUALLY_FRAME" val="{&quot;height&quot;:374.6,&quot;left&quot;:48.15,&quot;top&quot;:49.45,&quot;width&quot;:617.25}"/>
</p:tagLst>
</file>

<file path=ppt/tags/tag398.xml><?xml version="1.0" encoding="utf-8"?>
<p:tagLst xmlns:p="http://schemas.openxmlformats.org/presentationml/2006/main">
  <p:tag name="KSO_WM_DIAGRAM_VIRTUALLY_FRAME" val="{&quot;height&quot;:374.6,&quot;left&quot;:48.15,&quot;top&quot;:49.45,&quot;width&quot;:617.25}"/>
</p:tagLst>
</file>

<file path=ppt/tags/tag399.xml><?xml version="1.0" encoding="utf-8"?>
<p:tagLst xmlns:p="http://schemas.openxmlformats.org/presentationml/2006/main">
  <p:tag name="KSO_WM_DIAGRAM_VIRTUALLY_FRAME" val="{&quot;height&quot;:374.6,&quot;left&quot;:48.15,&quot;top&quot;:49.45,&quot;width&quot;:617.25}"/>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DIAGRAM_VIRTUALLY_FRAME" val="{&quot;height&quot;:300.6,&quot;left&quot;:48.15,&quot;top&quot;:91.5,&quot;width&quot;:617.25}"/>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DIAGRAM_VIRTUALLY_FRAME" val="{&quot;height&quot;:374.6,&quot;left&quot;:48.15,&quot;top&quot;:49.45,&quot;width&quot;:617.25}"/>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 name="KSO_WM_DIAGRAM_VIRTUALLY_FRAME" val="{&quot;height&quot;:374.6,&quot;left&quot;:48.15,&quot;top&quot;:49.45,&quot;width&quot;:617.25}"/>
</p:tagLst>
</file>

<file path=ppt/tags/tag435.xml><?xml version="1.0" encoding="utf-8"?>
<p:tagLst xmlns:p="http://schemas.openxmlformats.org/presentationml/2006/main">
  <p:tag name="KSO_WM_DIAGRAM_VIRTUALLY_FRAME" val="{&quot;height&quot;:374.6,&quot;left&quot;:48.15,&quot;top&quot;:49.45,&quot;width&quot;:617.25}"/>
</p:tagLst>
</file>

<file path=ppt/tags/tag436.xml><?xml version="1.0" encoding="utf-8"?>
<p:tagLst xmlns:p="http://schemas.openxmlformats.org/presentationml/2006/main">
  <p:tag name="KSO_WM_DIAGRAM_VIRTUALLY_FRAME" val="{&quot;height&quot;:374.6,&quot;left&quot;:48.15,&quot;top&quot;:49.45,&quot;width&quot;:617.25}"/>
</p:tagLst>
</file>

<file path=ppt/tags/tag437.xml><?xml version="1.0" encoding="utf-8"?>
<p:tagLst xmlns:p="http://schemas.openxmlformats.org/presentationml/2006/main">
  <p:tag name="KSO_WM_DIAGRAM_VIRTUALLY_FRAME" val="{&quot;height&quot;:374.6,&quot;left&quot;:48.15,&quot;top&quot;:49.45,&quot;width&quot;:617.25}"/>
</p:tagLst>
</file>

<file path=ppt/tags/tag438.xml><?xml version="1.0" encoding="utf-8"?>
<p:tagLst xmlns:p="http://schemas.openxmlformats.org/presentationml/2006/main">
  <p:tag name="KSO_WM_DIAGRAM_VIRTUALLY_FRAME" val="{&quot;height&quot;:374.6,&quot;left&quot;:48.15,&quot;top&quot;:49.45,&quot;width&quot;:617.25}"/>
</p:tagLst>
</file>

<file path=ppt/tags/tag439.xml><?xml version="1.0" encoding="utf-8"?>
<p:tagLst xmlns:p="http://schemas.openxmlformats.org/presentationml/2006/main">
  <p:tag name="KSO_WM_DIAGRAM_VIRTUALLY_FRAME" val="{&quot;height&quot;:374.6,&quot;left&quot;:48.15,&quot;top&quot;:49.45,&quot;width&quot;:617.25}"/>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DIAGRAM_VIRTUALLY_FRAME" val="{&quot;height&quot;:374.6,&quot;left&quot;:48.15,&quot;top&quot;:49.45,&quot;width&quot;:617.25}"/>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DIAGRAM_VIRTUALLY_FRAME" val="{&quot;height&quot;:374.6,&quot;left&quot;:48.15,&quot;top&quot;:49.45,&quot;width&quot;:617.25}"/>
</p:tagLst>
</file>

<file path=ppt/tags/tag445.xml><?xml version="1.0" encoding="utf-8"?>
<p:tagLst xmlns:p="http://schemas.openxmlformats.org/presentationml/2006/main">
  <p:tag name="KSO_WM_DIAGRAM_VIRTUALLY_FRAME" val="{&quot;height&quot;:374.6,&quot;left&quot;:48.15,&quot;top&quot;:49.45,&quot;width&quot;:617.25}"/>
</p:tagLst>
</file>

<file path=ppt/tags/tag446.xml><?xml version="1.0" encoding="utf-8"?>
<p:tagLst xmlns:p="http://schemas.openxmlformats.org/presentationml/2006/main">
  <p:tag name="KSO_WM_DIAGRAM_VIRTUALLY_FRAME" val="{&quot;height&quot;:374.6,&quot;left&quot;:48.15,&quot;top&quot;:49.45,&quot;width&quot;:617.25}"/>
</p:tagLst>
</file>

<file path=ppt/tags/tag447.xml><?xml version="1.0" encoding="utf-8"?>
<p:tagLst xmlns:p="http://schemas.openxmlformats.org/presentationml/2006/main">
  <p:tag name="KSO_WM_DIAGRAM_VIRTUALLY_FRAME" val="{&quot;height&quot;:374.6,&quot;left&quot;:48.15,&quot;top&quot;:49.45,&quot;width&quot;:617.25}"/>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DIAGRAM_VIRTUALLY_FRAME" val="{&quot;height&quot;:300.6,&quot;left&quot;:48.15,&quot;top&quot;:91.5,&quot;width&quot;:617.25}"/>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DIAGRAM_VIRTUALLY_FRAME" val="{&quot;height&quot;:374.6,&quot;left&quot;:48.15,&quot;top&quot;:49.45,&quot;width&quot;:617.25}"/>
</p:tagLst>
</file>

<file path=ppt/tags/tag452.xml><?xml version="1.0" encoding="utf-8"?>
<p:tagLst xmlns:p="http://schemas.openxmlformats.org/presentationml/2006/main">
  <p:tag name="KSO_WM_DIAGRAM_VIRTUALLY_FRAME" val="{&quot;height&quot;:374.6,&quot;left&quot;:48.15,&quot;top&quot;:49.45,&quot;width&quot;:617.25}"/>
</p:tagLst>
</file>

<file path=ppt/tags/tag453.xml><?xml version="1.0" encoding="utf-8"?>
<p:tagLst xmlns:p="http://schemas.openxmlformats.org/presentationml/2006/main">
  <p:tag name="KSO_WM_DIAGRAM_VIRTUALLY_FRAME" val="{&quot;height&quot;:374.6,&quot;left&quot;:48.15,&quot;top&quot;:49.45,&quot;width&quot;:617.25}"/>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DIAGRAM_VIRTUALLY_FRAME" val="{&quot;height&quot;:374.6,&quot;left&quot;:48.15,&quot;top&quot;:49.45,&quot;width&quot;:617.25}"/>
</p:tagLst>
</file>

<file path=ppt/tags/tag458.xml><?xml version="1.0" encoding="utf-8"?>
<p:tagLst xmlns:p="http://schemas.openxmlformats.org/presentationml/2006/main">
  <p:tag name="KSO_WM_DIAGRAM_VIRTUALLY_FRAME" val="{&quot;height&quot;:374.6,&quot;left&quot;:48.15,&quot;top&quot;:49.45,&quot;width&quot;:617.25}"/>
</p:tagLst>
</file>

<file path=ppt/tags/tag459.xml><?xml version="1.0" encoding="utf-8"?>
<p:tagLst xmlns:p="http://schemas.openxmlformats.org/presentationml/2006/main">
  <p:tag name="KSO_WM_DIAGRAM_VIRTUALLY_FRAME" val="{&quot;height&quot;:374.6,&quot;left&quot;:48.15,&quot;top&quot;:49.45,&quot;width&quot;:617.25}"/>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DIAGRAM_VIRTUALLY_FRAME" val="{&quot;height&quot;:374.6,&quot;left&quot;:48.15,&quot;top&quot;:49.45,&quot;width&quot;:617.25}"/>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DIAGRAM_VIRTUALLY_FRAME" val="{&quot;height&quot;:374.6,&quot;left&quot;:48.15,&quot;top&quot;:49.45,&quot;width&quot;:617.25}"/>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DIAGRAM_VIRTUALLY_FRAME" val="{&quot;height&quot;:374.6,&quot;left&quot;:48.15,&quot;top&quot;:49.45,&quot;width&quot;:617.25}"/>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DIAGRAM_VIRTUALLY_FRAME" val="{&quot;height&quot;:300.6,&quot;left&quot;:48.15,&quot;top&quot;:91.5,&quot;width&quot;:617.25}"/>
</p:tagLst>
</file>

<file path=ppt/tags/tag490.xml><?xml version="1.0" encoding="utf-8"?>
<p:tagLst xmlns:p="http://schemas.openxmlformats.org/presentationml/2006/main">
  <p:tag name="KSO_WM_DIAGRAM_VIRTUALLY_FRAME" val="{&quot;height&quot;:374.6,&quot;left&quot;:48.15,&quot;top&quot;:49.45,&quot;width&quot;:617.25}"/>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300.6,&quot;left&quot;:48.15,&quot;top&quot;:91.5,&quot;width&quot;:617.25}"/>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DIAGRAM_VIRTUALLY_FRAME" val="{&quot;height&quot;:374.6,&quot;left&quot;:48.15,&quot;top&quot;:49.45,&quot;width&quot;:617.25}"/>
</p:tagLst>
</file>

<file path=ppt/tags/tag504.xml><?xml version="1.0" encoding="utf-8"?>
<p:tagLst xmlns:p="http://schemas.openxmlformats.org/presentationml/2006/main">
  <p:tag name="KSO_WM_DIAGRAM_VIRTUALLY_FRAME" val="{&quot;height&quot;:374.6,&quot;left&quot;:48.15,&quot;top&quot;:49.45,&quot;width&quot;:617.25}"/>
</p:tagLst>
</file>

<file path=ppt/tags/tag505.xml><?xml version="1.0" encoding="utf-8"?>
<p:tagLst xmlns:p="http://schemas.openxmlformats.org/presentationml/2006/main">
  <p:tag name="KSO_WM_DIAGRAM_VIRTUALLY_FRAME" val="{&quot;height&quot;:374.6,&quot;left&quot;:48.15,&quot;top&quot;:49.45,&quot;width&quot;:617.25}"/>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DIAGRAM_VIRTUALLY_FRAME" val="{&quot;height&quot;:374.6,&quot;left&quot;:48.15,&quot;top&quot;:49.45,&quot;width&quot;:617.25}"/>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DIAGRAM_VIRTUALLY_FRAME" val="{&quot;height&quot;:374.6,&quot;left&quot;:48.15,&quot;top&quot;:49.45,&quot;width&quot;:617.25}"/>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DIAGRAM_VIRTUALLY_FRAME" val="{&quot;height&quot;:374.6,&quot;left&quot;:48.15,&quot;top&quot;:49.45,&quot;width&quot;:617.25}"/>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DIAGRAM_VIRTUALLY_FRAME" val="{&quot;height&quot;:374.6,&quot;left&quot;:48.15,&quot;top&quot;:49.45,&quot;width&quot;:617.25}"/>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DIAGRAM_VIRTUALLY_FRAME" val="{&quot;height&quot;:374.6,&quot;left&quot;:48.15,&quot;top&quot;:49.45,&quot;width&quot;:617.25}"/>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 name="KSO_WM_DIAGRAM_VIRTUALLY_FRAME" val="{&quot;height&quot;:374.6,&quot;left&quot;:48.15,&quot;top&quot;:49.45,&quot;width&quot;:617.25}"/>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DIAGRAM_VIRTUALLY_FRAME" val="{&quot;height&quot;:374.6,&quot;left&quot;:48.15,&quot;top&quot;:49.45,&quot;width&quot;:617.25}"/>
</p:tagLst>
</file>

<file path=ppt/tags/tag531.xml><?xml version="1.0" encoding="utf-8"?>
<p:tagLst xmlns:p="http://schemas.openxmlformats.org/presentationml/2006/main">
  <p:tag name="KSO_WM_DIAGRAM_VIRTUALLY_FRAME" val="{&quot;height&quot;:374.6,&quot;left&quot;:48.15,&quot;top&quot;:49.45,&quot;width&quot;:617.25}"/>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DIAGRAM_VIRTUALLY_FRAME" val="{&quot;height&quot;:374.6,&quot;left&quot;:48.15,&quot;top&quot;:49.45,&quot;width&quot;:617.25}"/>
</p:tagLst>
</file>

<file path=ppt/tags/tag536.xml><?xml version="1.0" encoding="utf-8"?>
<p:tagLst xmlns:p="http://schemas.openxmlformats.org/presentationml/2006/main">
  <p:tag name="KSO_WM_DIAGRAM_VIRTUALLY_FRAME" val="{&quot;height&quot;:374.6,&quot;left&quot;:48.15,&quot;top&quot;:49.45,&quot;width&quot;:617.25}"/>
</p:tagLst>
</file>

<file path=ppt/tags/tag537.xml><?xml version="1.0" encoding="utf-8"?>
<p:tagLst xmlns:p="http://schemas.openxmlformats.org/presentationml/2006/main">
  <p:tag name="KSO_WM_DIAGRAM_VIRTUALLY_FRAME" val="{&quot;height&quot;:374.6,&quot;left&quot;:48.15,&quot;top&quot;:49.45,&quot;width&quot;:617.25}"/>
</p:tagLst>
</file>

<file path=ppt/tags/tag538.xml><?xml version="1.0" encoding="utf-8"?>
<p:tagLst xmlns:p="http://schemas.openxmlformats.org/presentationml/2006/main">
  <p:tag name="KSO_WM_DIAGRAM_VIRTUALLY_FRAME" val="{&quot;height&quot;:374.6,&quot;left&quot;:48.15,&quot;top&quot;:49.45,&quot;width&quot;:617.25}"/>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DIAGRAM_VIRTUALLY_FRAME" val="{&quot;height&quot;:374.6,&quot;left&quot;:48.15,&quot;top&quot;:49.45,&quot;width&quot;:617.25}"/>
</p:tagLst>
</file>

<file path=ppt/tags/tag543.xml><?xml version="1.0" encoding="utf-8"?>
<p:tagLst xmlns:p="http://schemas.openxmlformats.org/presentationml/2006/main">
  <p:tag name="KSO_WM_DIAGRAM_VIRTUALLY_FRAME" val="{&quot;height&quot;:374.6,&quot;left&quot;:48.15,&quot;top&quot;:49.45,&quot;width&quot;:617.25}"/>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DIAGRAM_VIRTUALLY_FRAME" val="{&quot;height&quot;:374.6,&quot;left&quot;:48.15,&quot;top&quot;:49.45,&quot;width&quot;:617.25}"/>
</p:tagLst>
</file>

<file path=ppt/tags/tag548.xml><?xml version="1.0" encoding="utf-8"?>
<p:tagLst xmlns:p="http://schemas.openxmlformats.org/presentationml/2006/main">
  <p:tag name="KSO_WM_DIAGRAM_VIRTUALLY_FRAME" val="{&quot;height&quot;:374.6,&quot;left&quot;:48.15,&quot;top&quot;:49.45,&quot;width&quot;:617.25}"/>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DIAGRAM_VIRTUALLY_FRAME" val="{&quot;height&quot;:374.6,&quot;left&quot;:48.15,&quot;top&quot;:49.45,&quot;width&quot;:617.25}"/>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DIAGRAM_VIRTUALLY_FRAME" val="{&quot;height&quot;:374.6,&quot;left&quot;:48.15,&quot;top&quot;:49.45,&quot;width&quot;:617.25}"/>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 name="KSO_WM_DIAGRAM_VIRTUALLY_FRAME" val="{&quot;height&quot;:374.6,&quot;left&quot;:48.15,&quot;top&quot;:49.45,&quot;width&quot;:617.25}"/>
</p:tagLst>
</file>

<file path=ppt/tags/tag561.xml><?xml version="1.0" encoding="utf-8"?>
<p:tagLst xmlns:p="http://schemas.openxmlformats.org/presentationml/2006/main">
  <p:tag name="KSO_WM_DIAGRAM_VIRTUALLY_FRAME" val="{&quot;height&quot;:374.6,&quot;left&quot;:48.15,&quot;top&quot;:49.45,&quot;width&quot;:617.25}"/>
</p:tagLst>
</file>

<file path=ppt/tags/tag562.xml><?xml version="1.0" encoding="utf-8"?>
<p:tagLst xmlns:p="http://schemas.openxmlformats.org/presentationml/2006/main">
  <p:tag name="KSO_WM_DIAGRAM_VIRTUALLY_FRAME" val="{&quot;height&quot;:374.6,&quot;left&quot;:48.15,&quot;top&quot;:49.45,&quot;width&quot;:617.25}"/>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DIAGRAM_VIRTUALLY_FRAME" val="{&quot;height&quot;:374.6,&quot;left&quot;:48.15,&quot;top&quot;:49.45,&quot;width&quot;:617.25}"/>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DIAGRAM_VIRTUALLY_FRAME" val="{&quot;height&quot;:374.6,&quot;left&quot;:48.15,&quot;top&quot;:49.45,&quot;width&quot;:617.25}"/>
</p:tagLst>
</file>

<file path=ppt/tags/tag571.xml><?xml version="1.0" encoding="utf-8"?>
<p:tagLst xmlns:p="http://schemas.openxmlformats.org/presentationml/2006/main">
  <p:tag name="KSO_WM_DIAGRAM_VIRTUALLY_FRAME" val="{&quot;height&quot;:374.6,&quot;left&quot;:48.15,&quot;top&quot;:49.45,&quot;width&quot;:617.25}"/>
</p:tagLst>
</file>

<file path=ppt/tags/tag572.xml><?xml version="1.0" encoding="utf-8"?>
<p:tagLst xmlns:p="http://schemas.openxmlformats.org/presentationml/2006/main">
  <p:tag name="KSO_WM_DIAGRAM_VIRTUALLY_FRAME" val="{&quot;height&quot;:374.6,&quot;left&quot;:48.15,&quot;top&quot;:49.45,&quot;width&quot;:617.25}"/>
</p:tagLst>
</file>

<file path=ppt/tags/tag573.xml><?xml version="1.0" encoding="utf-8"?>
<p:tagLst xmlns:p="http://schemas.openxmlformats.org/presentationml/2006/main">
  <p:tag name="KSO_WM_DIAGRAM_VIRTUALLY_FRAME" val="{&quot;height&quot;:374.6,&quot;left&quot;:48.15,&quot;top&quot;:49.45,&quot;width&quot;:617.25}"/>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DIAGRAM_VIRTUALLY_FRAME" val="{&quot;height&quot;:374.6,&quot;left&quot;:48.15,&quot;top&quot;:49.45,&quot;width&quot;:617.25}"/>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DIAGRAM_VIRTUALLY_FRAME" val="{&quot;height&quot;:374.6,&quot;left&quot;:48.15,&quot;top&quot;:49.45,&quot;width&quot;:617.25}"/>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DIAGRAM_VIRTUALLY_FRAME" val="{&quot;height&quot;:374.6,&quot;left&quot;:48.15,&quot;top&quot;:49.45,&quot;width&quot;:617.25}"/>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DIAGRAM_VIRTUALLY_FRAME" val="{&quot;height&quot;:374.6,&quot;left&quot;:48.15,&quot;top&quot;:49.45,&quot;width&quot;:617.25}"/>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DIAGRAM_VIRTUALLY_FRAME" val="{&quot;height&quot;:374.6,&quot;left&quot;:48.15,&quot;top&quot;:49.45,&quot;width&quot;:617.25}"/>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DIAGRAM_VIRTUALLY_FRAME" val="{&quot;height&quot;:374.6,&quot;left&quot;:48.15,&quot;top&quot;:49.45,&quot;width&quot;:617.25}"/>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DIAGRAM_VIRTUALLY_FRAME" val="{&quot;height&quot;:374.6,&quot;left&quot;:48.15,&quot;top&quot;:49.45,&quot;width&quot;:617.25}"/>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DIAGRAM_VIRTUALLY_FRAME" val="{&quot;height&quot;:374.6,&quot;left&quot;:48.15,&quot;top&quot;:49.45,&quot;width&quot;:617.25}"/>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DIAGRAM_VIRTUALLY_FRAME" val="{&quot;height&quot;:374.6,&quot;left&quot;:48.15,&quot;top&quot;:49.45,&quot;width&quot;:617.25}"/>
</p:tagLst>
</file>

<file path=ppt/tags/tag616.xml><?xml version="1.0" encoding="utf-8"?>
<p:tagLst xmlns:p="http://schemas.openxmlformats.org/presentationml/2006/main">
  <p:tag name="KSO_WM_DIAGRAM_VIRTUALLY_FRAME" val="{&quot;height&quot;:374.6,&quot;left&quot;:48.15,&quot;top&quot;:49.45,&quot;width&quot;:617.25}"/>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 name="KSO_WM_DIAGRAM_VIRTUALLY_FRAME" val="{&quot;height&quot;:374.6,&quot;left&quot;:48.15,&quot;top&quot;:49.45,&quot;width&quot;:617.25}"/>
</p:tagLst>
</file>

<file path=ppt/tags/tag621.xml><?xml version="1.0" encoding="utf-8"?>
<p:tagLst xmlns:p="http://schemas.openxmlformats.org/presentationml/2006/main">
  <p:tag name="KSO_WM_DIAGRAM_VIRTUALLY_FRAME" val="{&quot;height&quot;:374.6,&quot;left&quot;:48.15,&quot;top&quot;:49.45,&quot;width&quot;:617.25}"/>
</p:tagLst>
</file>

<file path=ppt/tags/tag622.xml><?xml version="1.0" encoding="utf-8"?>
<p:tagLst xmlns:p="http://schemas.openxmlformats.org/presentationml/2006/main">
  <p:tag name="KSO_WM_DIAGRAM_VIRTUALLY_FRAME" val="{&quot;height&quot;:374.6,&quot;left&quot;:48.15,&quot;top&quot;:49.45,&quot;width&quot;:617.25}"/>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DIAGRAM_VIRTUALLY_FRAME" val="{&quot;height&quot;:300.6,&quot;left&quot;:48.15,&quot;top&quot;:91.5,&quot;width&quot;:617.25}"/>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DIAGRAM_VIRTUALLY_FRAME" val="{&quot;height&quot;:374.6,&quot;left&quot;:48.15,&quot;top&quot;:49.45,&quot;width&quot;:617.25}"/>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DIAGRAM_VIRTUALLY_FRAME" val="{&quot;height&quot;:374.6,&quot;left&quot;:48.15,&quot;top&quot;:49.45,&quot;width&quot;:617.25}"/>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DIAGRAM_VIRTUALLY_FRAME" val="{&quot;height&quot;:374.6,&quot;left&quot;:48.15,&quot;top&quot;:49.45,&quot;width&quot;:617.25}"/>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DIAGRAM_VIRTUALLY_FRAME" val="{&quot;height&quot;:374.6,&quot;left&quot;:48.15,&quot;top&quot;:49.45,&quot;width&quot;:617.25}"/>
</p:tagLst>
</file>

<file path=ppt/tags/tag645.xml><?xml version="1.0" encoding="utf-8"?>
<p:tagLst xmlns:p="http://schemas.openxmlformats.org/presentationml/2006/main">
  <p:tag name="KSO_WM_DIAGRAM_VIRTUALLY_FRAME" val="{&quot;height&quot;:374.6,&quot;left&quot;:48.15,&quot;top&quot;:49.45,&quot;width&quot;:617.25}"/>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DIAGRAM_VIRTUALLY_FRAME" val="{&quot;height&quot;:374.6,&quot;left&quot;:48.15,&quot;top&quot;:49.45,&quot;width&quot;:617.25}"/>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DIAGRAM_VIRTUALLY_FRAME" val="{&quot;height&quot;:187.3,&quot;left&quot;:48.15,&quot;top&quot;:97.15,&quot;width&quot;:617.25}"/>
  <p:tag name="KSO_WM_BEAUTIFY_FLAG" val=""/>
</p:tagLst>
</file>

<file path=ppt/tags/tag656.xml><?xml version="1.0" encoding="utf-8"?>
<p:tagLst xmlns:p="http://schemas.openxmlformats.org/presentationml/2006/main">
  <p:tag name="KSO_WM_DIAGRAM_VIRTUALLY_FRAME" val="{&quot;height&quot;:187.3,&quot;left&quot;:48.15,&quot;top&quot;:97.15,&quot;width&quot;:617.25}"/>
  <p:tag name="KSO_WM_BEAUTIFY_FLAG" val=""/>
</p:tagLst>
</file>

<file path=ppt/tags/tag657.xml><?xml version="1.0" encoding="utf-8"?>
<p:tagLst xmlns:p="http://schemas.openxmlformats.org/presentationml/2006/main">
  <p:tag name="ISPRING_RESOURCE_PATHS_HASH_2" val="17416ab3169b4d2b6e219e80d68016f511bed39f"/>
  <p:tag name="ISPRING_PRESENTATION_TITLE" val="简约红色财务金融数据分析PPT模版"/>
  <p:tag name="ISPRING_FIRST_PUBLISH" val="1"/>
  <p:tag name="commondata" val="eyJoZGlkIjoiZTViMmU4N2NkNWQ3NjhjMzRjMTI0MGM5Y2MxMmZjMmEifQ=="/>
  <p:tag name="resource_record_key" val="{&quot;13&quot;:[20174685,20184167],&quot;70&quot;:[3314370,3314197,3314292,3312235,3314673,3316196,3316198,3313591,3316162,3314320,3316160,3313710,3312479,3323785,3314163,3314336,3317675,3322565,3322492,3324940,3314594,3320037,3324712,3316374,3316118,3323779,3312117,3324608,3319434,3324933,3316058,3322235,3323777,3319356]}"/>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DIAGRAM_VIRTUALLY_FRAME" val="{&quot;height&quot;:300.6,&quot;left&quot;:48.15,&quot;top&quot;:91.5,&quot;width&quot;:617.25}"/>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300.6,&quot;left&quot;:48.15,&quot;top&quot;:91.5,&quot;width&quot;:617.25}"/>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DIAGRAM_VIRTUALLY_FRAME" val="{&quot;height&quot;:300.6,&quot;left&quot;:48.15,&quot;top&quot;:91.5,&quot;width&quot;:617.25}"/>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DIAGRAM_VIRTUALLY_FRAME" val="{&quot;height&quot;:300.6,&quot;left&quot;:48.15,&quot;top&quot;:91.5,&quot;width&quot;:617.25}"/>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DIAGRAM_VIRTUALLY_FRAME" val="{&quot;height&quot;:300.6,&quot;left&quot;:48.15,&quot;top&quot;:91.5,&quot;width&quot;:617.25}"/>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37478</Words>
  <Application>WPS 演示</Application>
  <PresentationFormat>全屏显示(16:9)</PresentationFormat>
  <Paragraphs>1264</Paragraphs>
  <Slides>168</Slides>
  <Notes>39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168</vt:i4>
      </vt:variant>
    </vt:vector>
  </HeadingPairs>
  <TitlesOfParts>
    <vt:vector size="184" baseType="lpstr">
      <vt:lpstr>Arial</vt:lpstr>
      <vt:lpstr>宋体</vt:lpstr>
      <vt:lpstr>Wingdings</vt:lpstr>
      <vt:lpstr>字魂105号-简雅黑</vt:lpstr>
      <vt:lpstr>兰米正黑体</vt:lpstr>
      <vt:lpstr>华文中宋</vt:lpstr>
      <vt:lpstr>Calibri</vt:lpstr>
      <vt:lpstr>微软雅黑</vt:lpstr>
      <vt:lpstr>Arial Unicode MS</vt:lpstr>
      <vt:lpstr>Wingdings</vt:lpstr>
      <vt:lpstr>楷体</vt:lpstr>
      <vt:lpstr>仿宋</vt:lpstr>
      <vt:lpstr>等线</vt:lpstr>
      <vt:lpstr>黑体</vt:lpstr>
      <vt:lpstr>方正书宋_GBK</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简约红色财务金融数据分析PPT模版</dc:title>
  <dc:creator>www.1ppt.com</dc:creator>
  <cp:keywords>www.1ppt.com</cp:keywords>
  <cp:lastModifiedBy>赵艺</cp:lastModifiedBy>
  <cp:revision>301</cp:revision>
  <dcterms:created xsi:type="dcterms:W3CDTF">2015-11-19T08:09:00Z</dcterms:created>
  <dcterms:modified xsi:type="dcterms:W3CDTF">2024-03-11T06:48:18Z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2ED93C46453240CC9E5E7552A8AE301F_13</vt:lpwstr>
  </property>
  <property fmtid="{D5CDD505-2E9C-101B-9397-08002B2CF9AE}" pid="3" name="KSOProductBuildVer">
    <vt:lpwstr>2052-12.1.0.16388</vt:lpwstr>
  </property>
</Properties>
</file>