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handoutMasterIdLst>
    <p:handoutMasterId r:id="rId135"/>
  </p:handoutMasterIdLst>
  <p:sldIdLst>
    <p:sldId id="309" r:id="rId3"/>
    <p:sldId id="261" r:id="rId5"/>
    <p:sldId id="277" r:id="rId6"/>
    <p:sldId id="258" r:id="rId7"/>
    <p:sldId id="553" r:id="rId8"/>
    <p:sldId id="555" r:id="rId9"/>
    <p:sldId id="750" r:id="rId10"/>
    <p:sldId id="757" r:id="rId11"/>
    <p:sldId id="758" r:id="rId12"/>
    <p:sldId id="759" r:id="rId13"/>
    <p:sldId id="760" r:id="rId14"/>
    <p:sldId id="761" r:id="rId15"/>
    <p:sldId id="762" r:id="rId16"/>
    <p:sldId id="763" r:id="rId17"/>
    <p:sldId id="764" r:id="rId18"/>
    <p:sldId id="765" r:id="rId19"/>
    <p:sldId id="766" r:id="rId20"/>
    <p:sldId id="767" r:id="rId21"/>
    <p:sldId id="768" r:id="rId22"/>
    <p:sldId id="769" r:id="rId23"/>
    <p:sldId id="770" r:id="rId24"/>
    <p:sldId id="771" r:id="rId25"/>
    <p:sldId id="772" r:id="rId26"/>
    <p:sldId id="773" r:id="rId27"/>
    <p:sldId id="774" r:id="rId28"/>
    <p:sldId id="775" r:id="rId29"/>
    <p:sldId id="776" r:id="rId30"/>
    <p:sldId id="777" r:id="rId31"/>
    <p:sldId id="778" r:id="rId32"/>
    <p:sldId id="779" r:id="rId33"/>
    <p:sldId id="780" r:id="rId34"/>
    <p:sldId id="781" r:id="rId35"/>
    <p:sldId id="782" r:id="rId36"/>
    <p:sldId id="783" r:id="rId37"/>
    <p:sldId id="790" r:id="rId38"/>
    <p:sldId id="791" r:id="rId39"/>
    <p:sldId id="792" r:id="rId40"/>
    <p:sldId id="793" r:id="rId41"/>
    <p:sldId id="794" r:id="rId42"/>
    <p:sldId id="795" r:id="rId43"/>
    <p:sldId id="796" r:id="rId44"/>
    <p:sldId id="797" r:id="rId45"/>
    <p:sldId id="798" r:id="rId46"/>
    <p:sldId id="799" r:id="rId47"/>
    <p:sldId id="800" r:id="rId48"/>
    <p:sldId id="801" r:id="rId49"/>
    <p:sldId id="802" r:id="rId50"/>
    <p:sldId id="803" r:id="rId51"/>
    <p:sldId id="804" r:id="rId52"/>
    <p:sldId id="805" r:id="rId53"/>
    <p:sldId id="806" r:id="rId54"/>
    <p:sldId id="807" r:id="rId55"/>
    <p:sldId id="808" r:id="rId56"/>
    <p:sldId id="809" r:id="rId57"/>
    <p:sldId id="810" r:id="rId58"/>
    <p:sldId id="811" r:id="rId59"/>
    <p:sldId id="812" r:id="rId60"/>
    <p:sldId id="813" r:id="rId61"/>
    <p:sldId id="814" r:id="rId62"/>
    <p:sldId id="815" r:id="rId63"/>
    <p:sldId id="816" r:id="rId64"/>
    <p:sldId id="817" r:id="rId65"/>
    <p:sldId id="818" r:id="rId66"/>
    <p:sldId id="819" r:id="rId67"/>
    <p:sldId id="820" r:id="rId68"/>
    <p:sldId id="821" r:id="rId69"/>
    <p:sldId id="822" r:id="rId70"/>
    <p:sldId id="823" r:id="rId71"/>
    <p:sldId id="824" r:id="rId72"/>
    <p:sldId id="825" r:id="rId73"/>
    <p:sldId id="826" r:id="rId74"/>
    <p:sldId id="827" r:id="rId75"/>
    <p:sldId id="828" r:id="rId76"/>
    <p:sldId id="829" r:id="rId77"/>
    <p:sldId id="830" r:id="rId78"/>
    <p:sldId id="831" r:id="rId79"/>
    <p:sldId id="832" r:id="rId80"/>
    <p:sldId id="833" r:id="rId81"/>
    <p:sldId id="834" r:id="rId82"/>
    <p:sldId id="835" r:id="rId83"/>
    <p:sldId id="836" r:id="rId84"/>
    <p:sldId id="837" r:id="rId85"/>
    <p:sldId id="845" r:id="rId86"/>
    <p:sldId id="846" r:id="rId87"/>
    <p:sldId id="847" r:id="rId88"/>
    <p:sldId id="848" r:id="rId89"/>
    <p:sldId id="849" r:id="rId90"/>
    <p:sldId id="850" r:id="rId91"/>
    <p:sldId id="851" r:id="rId92"/>
    <p:sldId id="852" r:id="rId93"/>
    <p:sldId id="853" r:id="rId94"/>
    <p:sldId id="854" r:id="rId95"/>
    <p:sldId id="855" r:id="rId96"/>
    <p:sldId id="856" r:id="rId97"/>
    <p:sldId id="842" r:id="rId98"/>
    <p:sldId id="843" r:id="rId99"/>
    <p:sldId id="844" r:id="rId100"/>
    <p:sldId id="839" r:id="rId101"/>
    <p:sldId id="840" r:id="rId102"/>
    <p:sldId id="841" r:id="rId103"/>
    <p:sldId id="857" r:id="rId104"/>
    <p:sldId id="858" r:id="rId105"/>
    <p:sldId id="859" r:id="rId106"/>
    <p:sldId id="872" r:id="rId107"/>
    <p:sldId id="873" r:id="rId108"/>
    <p:sldId id="874" r:id="rId109"/>
    <p:sldId id="875" r:id="rId110"/>
    <p:sldId id="876" r:id="rId111"/>
    <p:sldId id="877" r:id="rId112"/>
    <p:sldId id="878" r:id="rId113"/>
    <p:sldId id="879" r:id="rId114"/>
    <p:sldId id="880" r:id="rId115"/>
    <p:sldId id="881" r:id="rId116"/>
    <p:sldId id="882" r:id="rId117"/>
    <p:sldId id="883" r:id="rId118"/>
    <p:sldId id="884" r:id="rId119"/>
    <p:sldId id="885" r:id="rId120"/>
    <p:sldId id="886" r:id="rId121"/>
    <p:sldId id="887" r:id="rId122"/>
    <p:sldId id="888" r:id="rId123"/>
    <p:sldId id="889" r:id="rId124"/>
    <p:sldId id="890" r:id="rId125"/>
    <p:sldId id="891" r:id="rId126"/>
    <p:sldId id="892" r:id="rId127"/>
    <p:sldId id="744" r:id="rId128"/>
    <p:sldId id="893" r:id="rId129"/>
    <p:sldId id="743" r:id="rId130"/>
    <p:sldId id="745" r:id="rId131"/>
    <p:sldId id="549" r:id="rId132"/>
    <p:sldId id="550" r:id="rId133"/>
    <p:sldId id="310" r:id="rId134"/>
  </p:sldIdLst>
  <p:sldSz cx="9144000" cy="5143500" type="screen16x9"/>
  <p:notesSz cx="6858000" cy="9144000"/>
  <p:embeddedFontLst>
    <p:embeddedFont>
      <p:font typeface="华文中宋" panose="02010600040101010101" charset="-122"/>
      <p:regular r:id="rId140"/>
    </p:embeddedFont>
    <p:embeddedFont>
      <p:font typeface="Calibri" panose="020F0502020204030204" charset="0"/>
      <p:regular r:id="rId141"/>
      <p:bold r:id="rId142"/>
      <p:italic r:id="rId143"/>
      <p:boldItalic r:id="rId144"/>
    </p:embeddedFont>
    <p:embeddedFont>
      <p:font typeface="楷体" panose="02010609060101010101" charset="-122"/>
      <p:regular r:id="rId145"/>
    </p:embeddedFont>
    <p:embeddedFont>
      <p:font typeface="等线" panose="02010600030101010101" charset="-122"/>
      <p:regular r:id="rId146"/>
    </p:embeddedFont>
  </p:embeddedFontLst>
  <p:custDataLst>
    <p:tags r:id="rId14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372" userDrawn="1">
          <p15:clr>
            <a:srgbClr val="A4A3A4"/>
          </p15:clr>
        </p15:guide>
        <p15:guide id="2" pos="2854"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K" initials="8" lastIdx="4" clrIdx="0"/>
  <p:cmAuthor id="2" name="K31421" initials="K" lastIdx="1" clrIdx="1"/>
  <p:cmAuthor id="3" name="hep" initials="h" lastIdx="32" clrIdx="2"/>
  <p:cmAuthor id="4" name="cpy" initials="c" lastIdx="1" clrIdx="3"/>
  <p:cmAuthor id="0" name="吕娜" initials="W用" lastIdx="0" clrIdx="0"/>
  <p:cmAuthor id="7" name="HUAWEI" initials="H" lastIdx="12" clrIdx="6"/>
  <p:cmAuthor id="8" name="Happy" initials="H" lastIdx="1" clrIdx="7"/>
  <p:cmAuthor id="11" name="Microsoft Office User" initials="MOU" lastIdx="18" clrIdx="10"/>
  <p:cmAuthor id="5" name="cc He" initials="cH" lastIdx="1" clrIdx="4"/>
  <p:cmAuthor id="12" name="Microsoft 帐户" initials="M帐" lastIdx="14" clrIdx="1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5565"/>
    <a:srgbClr val="C0504D"/>
    <a:srgbClr val="9A1424"/>
    <a:srgbClr val="941A29"/>
    <a:srgbClr val="FF255A"/>
    <a:srgbClr val="661021"/>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48" autoAdjust="0"/>
    <p:restoredTop sz="94682"/>
  </p:normalViewPr>
  <p:slideViewPr>
    <p:cSldViewPr showGuides="1">
      <p:cViewPr varScale="1">
        <p:scale>
          <a:sx n="130" d="100"/>
          <a:sy n="130" d="100"/>
        </p:scale>
        <p:origin x="738" y="96"/>
      </p:cViewPr>
      <p:guideLst>
        <p:guide orient="horz" pos="1372"/>
        <p:guide pos="2854"/>
      </p:guideLst>
    </p:cSldViewPr>
  </p:slideViewPr>
  <p:notesTextViewPr>
    <p:cViewPr>
      <p:scale>
        <a:sx n="1" d="1"/>
        <a:sy n="1" d="1"/>
      </p:scale>
      <p:origin x="0" y="0"/>
    </p:cViewPr>
  </p:notesTextViewPr>
  <p:sorterViewPr>
    <p:cViewPr>
      <p:scale>
        <a:sx n="70" d="100"/>
        <a:sy n="70" d="100"/>
      </p:scale>
      <p:origin x="0" y="0"/>
    </p:cViewPr>
  </p:sorterViewPr>
  <p:notesViewPr>
    <p:cSldViewPr>
      <p:cViewPr varScale="1">
        <p:scale>
          <a:sx n="95" d="100"/>
          <a:sy n="95" d="100"/>
        </p:scale>
        <p:origin x="3704" y="192"/>
      </p:cViewPr>
      <p:guideLst/>
    </p:cSldViewPr>
  </p:notes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7" Type="http://schemas.openxmlformats.org/officeDocument/2006/relationships/tags" Target="tags/tag534.xml"/><Relationship Id="rId146" Type="http://schemas.openxmlformats.org/officeDocument/2006/relationships/font" Target="fonts/font7.fntdata"/><Relationship Id="rId145" Type="http://schemas.openxmlformats.org/officeDocument/2006/relationships/font" Target="fonts/font6.fntdata"/><Relationship Id="rId144" Type="http://schemas.openxmlformats.org/officeDocument/2006/relationships/font" Target="fonts/font5.fntdata"/><Relationship Id="rId143" Type="http://schemas.openxmlformats.org/officeDocument/2006/relationships/font" Target="fonts/font4.fntdata"/><Relationship Id="rId142" Type="http://schemas.openxmlformats.org/officeDocument/2006/relationships/font" Target="fonts/font3.fntdata"/><Relationship Id="rId141" Type="http://schemas.openxmlformats.org/officeDocument/2006/relationships/font" Target="fonts/font2.fntdata"/><Relationship Id="rId140" Type="http://schemas.openxmlformats.org/officeDocument/2006/relationships/font" Target="fonts/font1.fntdata"/><Relationship Id="rId14" Type="http://schemas.openxmlformats.org/officeDocument/2006/relationships/slide" Target="slides/slide11.xml"/><Relationship Id="rId139" Type="http://schemas.openxmlformats.org/officeDocument/2006/relationships/commentAuthors" Target="commentAuthors.xml"/><Relationship Id="rId138" Type="http://schemas.openxmlformats.org/officeDocument/2006/relationships/tableStyles" Target="tableStyles.xml"/><Relationship Id="rId137" Type="http://schemas.openxmlformats.org/officeDocument/2006/relationships/viewProps" Target="viewProps.xml"/><Relationship Id="rId136" Type="http://schemas.openxmlformats.org/officeDocument/2006/relationships/presProps" Target="presProps.xml"/><Relationship Id="rId135" Type="http://schemas.openxmlformats.org/officeDocument/2006/relationships/handoutMaster" Target="handoutMasters/handoutMaster1.xml"/><Relationship Id="rId134" Type="http://schemas.openxmlformats.org/officeDocument/2006/relationships/slide" Target="slides/slide131.xml"/><Relationship Id="rId133" Type="http://schemas.openxmlformats.org/officeDocument/2006/relationships/slide" Target="slides/slide130.xml"/><Relationship Id="rId132" Type="http://schemas.openxmlformats.org/officeDocument/2006/relationships/slide" Target="slides/slide129.xml"/><Relationship Id="rId131" Type="http://schemas.openxmlformats.org/officeDocument/2006/relationships/slide" Target="slides/slide128.xml"/><Relationship Id="rId130" Type="http://schemas.openxmlformats.org/officeDocument/2006/relationships/slide" Target="slides/slide127.xml"/><Relationship Id="rId13" Type="http://schemas.openxmlformats.org/officeDocument/2006/relationships/slide" Target="slides/slide10.xml"/><Relationship Id="rId129" Type="http://schemas.openxmlformats.org/officeDocument/2006/relationships/slide" Target="slides/slide126.xml"/><Relationship Id="rId128" Type="http://schemas.openxmlformats.org/officeDocument/2006/relationships/slide" Target="slides/slide125.xml"/><Relationship Id="rId127" Type="http://schemas.openxmlformats.org/officeDocument/2006/relationships/slide" Target="slides/slide124.xml"/><Relationship Id="rId126" Type="http://schemas.openxmlformats.org/officeDocument/2006/relationships/slide" Target="slides/slide123.xml"/><Relationship Id="rId125" Type="http://schemas.openxmlformats.org/officeDocument/2006/relationships/slide" Target="slides/slide122.xml"/><Relationship Id="rId124" Type="http://schemas.openxmlformats.org/officeDocument/2006/relationships/slide" Target="slides/slide121.xml"/><Relationship Id="rId123" Type="http://schemas.openxmlformats.org/officeDocument/2006/relationships/slide" Target="slides/slide120.xml"/><Relationship Id="rId122" Type="http://schemas.openxmlformats.org/officeDocument/2006/relationships/slide" Target="slides/slide119.xml"/><Relationship Id="rId121" Type="http://schemas.openxmlformats.org/officeDocument/2006/relationships/slide" Target="slides/slide118.xml"/><Relationship Id="rId120" Type="http://schemas.openxmlformats.org/officeDocument/2006/relationships/slide" Target="slides/slide117.xml"/><Relationship Id="rId12" Type="http://schemas.openxmlformats.org/officeDocument/2006/relationships/slide" Target="slides/slide9.xml"/><Relationship Id="rId119" Type="http://schemas.openxmlformats.org/officeDocument/2006/relationships/slide" Target="slides/slide116.xml"/><Relationship Id="rId118" Type="http://schemas.openxmlformats.org/officeDocument/2006/relationships/slide" Target="slides/slide115.xml"/><Relationship Id="rId117" Type="http://schemas.openxmlformats.org/officeDocument/2006/relationships/slide" Target="slides/slide114.xml"/><Relationship Id="rId116" Type="http://schemas.openxmlformats.org/officeDocument/2006/relationships/slide" Target="slides/slide113.xml"/><Relationship Id="rId115" Type="http://schemas.openxmlformats.org/officeDocument/2006/relationships/slide" Target="slides/slide112.xml"/><Relationship Id="rId114" Type="http://schemas.openxmlformats.org/officeDocument/2006/relationships/slide" Target="slides/slide111.xml"/><Relationship Id="rId113" Type="http://schemas.openxmlformats.org/officeDocument/2006/relationships/slide" Target="slides/slide110.xml"/><Relationship Id="rId112" Type="http://schemas.openxmlformats.org/officeDocument/2006/relationships/slide" Target="slides/slide109.xml"/><Relationship Id="rId111" Type="http://schemas.openxmlformats.org/officeDocument/2006/relationships/slide" Target="slides/slide108.xml"/><Relationship Id="rId110" Type="http://schemas.openxmlformats.org/officeDocument/2006/relationships/slide" Target="slides/slide107.xml"/><Relationship Id="rId11" Type="http://schemas.openxmlformats.org/officeDocument/2006/relationships/slide" Target="slides/slide8.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9A3A6B2-CB16-D843-BDEA-E0F8EA645895}" type="datetimeFigureOut">
              <a:rPr/>
            </a:fld>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CC57E34-9487-E943-A9A7-7F94044311A8}" type="slidenum">
              <a:rPr/>
            </a:fld>
            <a:endParaRPr kumimoji="1"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E9FF0E9-45DA-4742-B47D-06E7E51CB7A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E7BDCDC-9A34-461B-A37E-3F4767F3730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7.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9.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0.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2.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4.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1.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2.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3.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4.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5.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8.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0.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2.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3.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4.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6.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7.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9.xml"/></Relationships>
</file>

<file path=ppt/notesSlides/_rels/notesSlide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0.xml"/></Relationships>
</file>

<file path=ppt/notesSlides/_rels/notesSlide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1.xml"/></Relationships>
</file>

<file path=ppt/notesSlides/_rels/notesSlide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2.xml"/></Relationships>
</file>

<file path=ppt/notesSlides/_rels/notesSlide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3.xml"/></Relationships>
</file>

<file path=ppt/notesSlides/_rels/notesSlide8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4.xml"/></Relationships>
</file>

<file path=ppt/notesSlides/_rels/notesSlide8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9.xml"/></Relationships>
</file>

<file path=ppt/notesSlides/_rels/notesSlide8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FD9F45-0981-41A9-96BA-B8F5013B3760}"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FD9F45-0981-41A9-96BA-B8F5013B3760}"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幻灯片">
    <p:bg>
      <p:bgPr>
        <a:solidFill>
          <a:schemeClr val="bg1"/>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userDrawn="1"/>
        </p:nvSpPr>
        <p:spPr>
          <a:xfrm>
            <a:off x="0" y="555526"/>
            <a:ext cx="9144000" cy="41044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userDrawn="1"/>
        </p:nvSpPr>
        <p:spPr>
          <a:xfrm>
            <a:off x="0" y="555526"/>
            <a:ext cx="9144000" cy="44644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1973424" y="60873"/>
            <a:ext cx="2351315" cy="360098"/>
          </a:xfrm>
        </p:spPr>
        <p:txBody>
          <a:bodyPr wrap="none">
            <a:noAutofit/>
          </a:bodyPr>
          <a:lstStyle>
            <a:lvl1pPr algn="l">
              <a:defRPr sz="2100" b="0">
                <a:solidFill>
                  <a:schemeClr val="accent1"/>
                </a:solidFill>
              </a:defRPr>
            </a:lvl1pPr>
          </a:lstStyle>
          <a:p>
            <a:r>
              <a:rPr lang="zh-CN" altLang="en-US" dirty="0"/>
              <a:t>输入标题</a:t>
            </a:r>
            <a:endParaRPr lang="zh-CN" altLang="en-US" dirty="0"/>
          </a:p>
        </p:txBody>
      </p:sp>
      <p:sp>
        <p:nvSpPr>
          <p:cNvPr id="3" name="矩形 2"/>
          <p:cNvSpPr/>
          <p:nvPr userDrawn="1"/>
        </p:nvSpPr>
        <p:spPr>
          <a:xfrm>
            <a:off x="-1" y="60873"/>
            <a:ext cx="1973425" cy="360098"/>
          </a:xfrm>
          <a:prstGeom prst="rect">
            <a:avLst/>
          </a:prstGeom>
          <a:gradFill>
            <a:gsLst>
              <a:gs pos="69309">
                <a:srgbClr val="CA438C"/>
              </a:gs>
              <a:gs pos="44300">
                <a:srgbClr val="BB4A96"/>
              </a:gs>
              <a:gs pos="0">
                <a:srgbClr val="1A248A"/>
              </a:gs>
              <a:gs pos="100000">
                <a:srgbClr val="E8380D"/>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mn-ea"/>
              <a:ea typeface="+mn-ea"/>
            </a:endParaRPr>
          </a:p>
        </p:txBody>
      </p:sp>
      <p:sp>
        <p:nvSpPr>
          <p:cNvPr id="4" name="矩形 3"/>
          <p:cNvSpPr/>
          <p:nvPr userDrawn="1"/>
        </p:nvSpPr>
        <p:spPr>
          <a:xfrm>
            <a:off x="8621486" y="60873"/>
            <a:ext cx="522515" cy="360098"/>
          </a:xfrm>
          <a:prstGeom prst="rect">
            <a:avLst/>
          </a:prstGeom>
          <a:gradFill>
            <a:gsLst>
              <a:gs pos="69309">
                <a:srgbClr val="CA438C"/>
              </a:gs>
              <a:gs pos="44300">
                <a:srgbClr val="BB4A96"/>
              </a:gs>
              <a:gs pos="0">
                <a:srgbClr val="1A248A"/>
              </a:gs>
              <a:gs pos="100000">
                <a:srgbClr val="E8380D"/>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mn-ea"/>
              <a:ea typeface="+mn-ea"/>
            </a:endParaRPr>
          </a:p>
        </p:txBody>
      </p:sp>
    </p:spTree>
  </p:cSld>
  <p:clrMapOvr>
    <a:masterClrMapping/>
  </p:clrMapOvr>
  <p:transition spd="slow" advClick="0" advTm="3000">
    <p:fade/>
  </p:transition>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mc:AlternateContent xmlns:mc="http://schemas.openxmlformats.org/markup-compatibility/2006">
    <mc:Choice xmlns:p14="http://schemas.microsoft.com/office/powerpoint/2010/main" Requires="p14">
      <p:transition spd="slow" p14:dur="2000" advTm="3000"/>
    </mc:Choice>
    <mc:Fallback>
      <p:transition spd="slow" advTm="3000"/>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3.xml"/><Relationship Id="rId4" Type="http://schemas.openxmlformats.org/officeDocument/2006/relationships/tags" Target="../tags/tag31.xml"/><Relationship Id="rId3" Type="http://schemas.openxmlformats.org/officeDocument/2006/relationships/tags" Target="../tags/tag30.xml"/><Relationship Id="rId2" Type="http://schemas.openxmlformats.org/officeDocument/2006/relationships/tags" Target="../tags/tag29.xml"/><Relationship Id="rId1" Type="http://schemas.openxmlformats.org/officeDocument/2006/relationships/tags" Target="../tags/tag28.xml"/></Relationships>
</file>

<file path=ppt/slides/_rels/slide100.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417.xml"/><Relationship Id="rId3" Type="http://schemas.openxmlformats.org/officeDocument/2006/relationships/tags" Target="../tags/tag416.xml"/><Relationship Id="rId2" Type="http://schemas.openxmlformats.org/officeDocument/2006/relationships/tags" Target="../tags/tag415.xml"/><Relationship Id="rId1" Type="http://schemas.openxmlformats.org/officeDocument/2006/relationships/tags" Target="../tags/tag414.xml"/></Relationships>
</file>

<file path=ppt/slides/_rels/slide101.xml.rels><?xml version="1.0" encoding="UTF-8" standalone="yes"?>
<Relationships xmlns="http://schemas.openxmlformats.org/package/2006/relationships"><Relationship Id="rId7" Type="http://schemas.openxmlformats.org/officeDocument/2006/relationships/notesSlide" Target="../notesSlides/notesSlide67.xml"/><Relationship Id="rId6" Type="http://schemas.openxmlformats.org/officeDocument/2006/relationships/slideLayout" Target="../slideLayouts/slideLayout3.xml"/><Relationship Id="rId5" Type="http://schemas.openxmlformats.org/officeDocument/2006/relationships/tags" Target="../tags/tag422.xml"/><Relationship Id="rId4" Type="http://schemas.openxmlformats.org/officeDocument/2006/relationships/tags" Target="../tags/tag421.xml"/><Relationship Id="rId3" Type="http://schemas.openxmlformats.org/officeDocument/2006/relationships/tags" Target="../tags/tag420.xml"/><Relationship Id="rId2" Type="http://schemas.openxmlformats.org/officeDocument/2006/relationships/tags" Target="../tags/tag419.xml"/><Relationship Id="rId1" Type="http://schemas.openxmlformats.org/officeDocument/2006/relationships/tags" Target="../tags/tag418.xml"/></Relationships>
</file>

<file path=ppt/slides/_rels/slide102.xml.rels><?xml version="1.0" encoding="UTF-8" standalone="yes"?>
<Relationships xmlns="http://schemas.openxmlformats.org/package/2006/relationships"><Relationship Id="rId6" Type="http://schemas.openxmlformats.org/officeDocument/2006/relationships/notesSlide" Target="../notesSlides/notesSlide68.xml"/><Relationship Id="rId5" Type="http://schemas.openxmlformats.org/officeDocument/2006/relationships/slideLayout" Target="../slideLayouts/slideLayout3.xml"/><Relationship Id="rId4" Type="http://schemas.openxmlformats.org/officeDocument/2006/relationships/image" Target="../media/image13.png"/><Relationship Id="rId3" Type="http://schemas.openxmlformats.org/officeDocument/2006/relationships/tags" Target="../tags/tag425.xml"/><Relationship Id="rId2" Type="http://schemas.openxmlformats.org/officeDocument/2006/relationships/tags" Target="../tags/tag424.xml"/><Relationship Id="rId1" Type="http://schemas.openxmlformats.org/officeDocument/2006/relationships/tags" Target="../tags/tag423.xml"/></Relationships>
</file>

<file path=ppt/slides/_rels/slide103.xml.rels><?xml version="1.0" encoding="UTF-8" standalone="yes"?>
<Relationships xmlns="http://schemas.openxmlformats.org/package/2006/relationships"><Relationship Id="rId6" Type="http://schemas.openxmlformats.org/officeDocument/2006/relationships/notesSlide" Target="../notesSlides/notesSlide69.xml"/><Relationship Id="rId5" Type="http://schemas.openxmlformats.org/officeDocument/2006/relationships/slideLayout" Target="../slideLayouts/slideLayout3.xml"/><Relationship Id="rId4" Type="http://schemas.openxmlformats.org/officeDocument/2006/relationships/tags" Target="../tags/tag429.xml"/><Relationship Id="rId3" Type="http://schemas.openxmlformats.org/officeDocument/2006/relationships/tags" Target="../tags/tag428.xml"/><Relationship Id="rId2" Type="http://schemas.openxmlformats.org/officeDocument/2006/relationships/tags" Target="../tags/tag427.xml"/><Relationship Id="rId1" Type="http://schemas.openxmlformats.org/officeDocument/2006/relationships/tags" Target="../tags/tag426.xml"/></Relationships>
</file>

<file path=ppt/slides/_rels/slide104.xml.rels><?xml version="1.0" encoding="UTF-8" standalone="yes"?>
<Relationships xmlns="http://schemas.openxmlformats.org/package/2006/relationships"><Relationship Id="rId6" Type="http://schemas.openxmlformats.org/officeDocument/2006/relationships/notesSlide" Target="../notesSlides/notesSlide70.xml"/><Relationship Id="rId5" Type="http://schemas.openxmlformats.org/officeDocument/2006/relationships/slideLayout" Target="../slideLayouts/slideLayout3.xml"/><Relationship Id="rId4" Type="http://schemas.openxmlformats.org/officeDocument/2006/relationships/tags" Target="../tags/tag433.xml"/><Relationship Id="rId3" Type="http://schemas.openxmlformats.org/officeDocument/2006/relationships/tags" Target="../tags/tag432.xml"/><Relationship Id="rId2" Type="http://schemas.openxmlformats.org/officeDocument/2006/relationships/tags" Target="../tags/tag431.xml"/><Relationship Id="rId1" Type="http://schemas.openxmlformats.org/officeDocument/2006/relationships/tags" Target="../tags/tag430.xml"/></Relationships>
</file>

<file path=ppt/slides/_rels/slide105.xml.rels><?xml version="1.0" encoding="UTF-8" standalone="yes"?>
<Relationships xmlns="http://schemas.openxmlformats.org/package/2006/relationships"><Relationship Id="rId6" Type="http://schemas.openxmlformats.org/officeDocument/2006/relationships/notesSlide" Target="../notesSlides/notesSlide71.xml"/><Relationship Id="rId5" Type="http://schemas.openxmlformats.org/officeDocument/2006/relationships/slideLayout" Target="../slideLayouts/slideLayout3.xml"/><Relationship Id="rId4" Type="http://schemas.openxmlformats.org/officeDocument/2006/relationships/tags" Target="../tags/tag437.xml"/><Relationship Id="rId3" Type="http://schemas.openxmlformats.org/officeDocument/2006/relationships/tags" Target="../tags/tag436.xml"/><Relationship Id="rId2" Type="http://schemas.openxmlformats.org/officeDocument/2006/relationships/tags" Target="../tags/tag435.xml"/><Relationship Id="rId1" Type="http://schemas.openxmlformats.org/officeDocument/2006/relationships/tags" Target="../tags/tag434.xml"/></Relationships>
</file>

<file path=ppt/slides/_rels/slide106.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14.png"/><Relationship Id="rId3" Type="http://schemas.openxmlformats.org/officeDocument/2006/relationships/tags" Target="../tags/tag440.xml"/><Relationship Id="rId2" Type="http://schemas.openxmlformats.org/officeDocument/2006/relationships/tags" Target="../tags/tag439.xml"/><Relationship Id="rId1" Type="http://schemas.openxmlformats.org/officeDocument/2006/relationships/tags" Target="../tags/tag438.xml"/></Relationships>
</file>

<file path=ppt/slides/_rels/slide107.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443.xml"/><Relationship Id="rId2" Type="http://schemas.openxmlformats.org/officeDocument/2006/relationships/tags" Target="../tags/tag442.xml"/><Relationship Id="rId1" Type="http://schemas.openxmlformats.org/officeDocument/2006/relationships/tags" Target="../tags/tag441.xml"/></Relationships>
</file>

<file path=ppt/slides/_rels/slide108.xml.rels><?xml version="1.0" encoding="UTF-8" standalone="yes"?>
<Relationships xmlns="http://schemas.openxmlformats.org/package/2006/relationships"><Relationship Id="rId7" Type="http://schemas.openxmlformats.org/officeDocument/2006/relationships/notesSlide" Target="../notesSlides/notesSlide72.xml"/><Relationship Id="rId6" Type="http://schemas.openxmlformats.org/officeDocument/2006/relationships/slideLayout" Target="../slideLayouts/slideLayout3.xml"/><Relationship Id="rId5" Type="http://schemas.openxmlformats.org/officeDocument/2006/relationships/tags" Target="../tags/tag448.xml"/><Relationship Id="rId4" Type="http://schemas.openxmlformats.org/officeDocument/2006/relationships/tags" Target="../tags/tag447.xml"/><Relationship Id="rId3" Type="http://schemas.openxmlformats.org/officeDocument/2006/relationships/tags" Target="../tags/tag446.xml"/><Relationship Id="rId2" Type="http://schemas.openxmlformats.org/officeDocument/2006/relationships/tags" Target="../tags/tag445.xml"/><Relationship Id="rId1" Type="http://schemas.openxmlformats.org/officeDocument/2006/relationships/tags" Target="../tags/tag444.xml"/></Relationships>
</file>

<file path=ppt/slides/_rels/slide109.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15.png"/><Relationship Id="rId3" Type="http://schemas.openxmlformats.org/officeDocument/2006/relationships/tags" Target="../tags/tag451.xml"/><Relationship Id="rId2" Type="http://schemas.openxmlformats.org/officeDocument/2006/relationships/tags" Target="../tags/tag450.xml"/><Relationship Id="rId1" Type="http://schemas.openxmlformats.org/officeDocument/2006/relationships/tags" Target="../tags/tag449.xml"/></Relationships>
</file>

<file path=ppt/slides/_rels/slide11.xml.rels><?xml version="1.0" encoding="UTF-8" standalone="yes"?>
<Relationships xmlns="http://schemas.openxmlformats.org/package/2006/relationships"><Relationship Id="rId7" Type="http://schemas.openxmlformats.org/officeDocument/2006/relationships/notesSlide" Target="../notesSlides/notesSlide11.xml"/><Relationship Id="rId6" Type="http://schemas.openxmlformats.org/officeDocument/2006/relationships/slideLayout" Target="../slideLayouts/slideLayout3.xml"/><Relationship Id="rId5" Type="http://schemas.openxmlformats.org/officeDocument/2006/relationships/tags" Target="../tags/tag36.xml"/><Relationship Id="rId4" Type="http://schemas.openxmlformats.org/officeDocument/2006/relationships/tags" Target="../tags/tag35.xml"/><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tags" Target="../tags/tag32.xml"/></Relationships>
</file>

<file path=ppt/slides/_rels/slide110.xml.rels><?xml version="1.0" encoding="UTF-8" standalone="yes"?>
<Relationships xmlns="http://schemas.openxmlformats.org/package/2006/relationships"><Relationship Id="rId6" Type="http://schemas.openxmlformats.org/officeDocument/2006/relationships/notesSlide" Target="../notesSlides/notesSlide73.xml"/><Relationship Id="rId5" Type="http://schemas.openxmlformats.org/officeDocument/2006/relationships/slideLayout" Target="../slideLayouts/slideLayout3.xml"/><Relationship Id="rId4" Type="http://schemas.openxmlformats.org/officeDocument/2006/relationships/tags" Target="../tags/tag455.xml"/><Relationship Id="rId3" Type="http://schemas.openxmlformats.org/officeDocument/2006/relationships/tags" Target="../tags/tag454.xml"/><Relationship Id="rId2" Type="http://schemas.openxmlformats.org/officeDocument/2006/relationships/tags" Target="../tags/tag453.xml"/><Relationship Id="rId1" Type="http://schemas.openxmlformats.org/officeDocument/2006/relationships/tags" Target="../tags/tag452.xml"/></Relationships>
</file>

<file path=ppt/slides/_rels/slide111.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16.png"/><Relationship Id="rId3" Type="http://schemas.openxmlformats.org/officeDocument/2006/relationships/tags" Target="../tags/tag458.xml"/><Relationship Id="rId2" Type="http://schemas.openxmlformats.org/officeDocument/2006/relationships/tags" Target="../tags/tag457.xml"/><Relationship Id="rId1" Type="http://schemas.openxmlformats.org/officeDocument/2006/relationships/tags" Target="../tags/tag456.xml"/></Relationships>
</file>

<file path=ppt/slides/_rels/slide112.xml.rels><?xml version="1.0" encoding="UTF-8" standalone="yes"?>
<Relationships xmlns="http://schemas.openxmlformats.org/package/2006/relationships"><Relationship Id="rId6" Type="http://schemas.openxmlformats.org/officeDocument/2006/relationships/notesSlide" Target="../notesSlides/notesSlide74.xml"/><Relationship Id="rId5" Type="http://schemas.openxmlformats.org/officeDocument/2006/relationships/slideLayout" Target="../slideLayouts/slideLayout3.xml"/><Relationship Id="rId4" Type="http://schemas.openxmlformats.org/officeDocument/2006/relationships/tags" Target="../tags/tag462.xml"/><Relationship Id="rId3" Type="http://schemas.openxmlformats.org/officeDocument/2006/relationships/tags" Target="../tags/tag461.xml"/><Relationship Id="rId2" Type="http://schemas.openxmlformats.org/officeDocument/2006/relationships/tags" Target="../tags/tag460.xml"/><Relationship Id="rId1" Type="http://schemas.openxmlformats.org/officeDocument/2006/relationships/tags" Target="../tags/tag459.xml"/></Relationships>
</file>

<file path=ppt/slides/_rels/slide113.xml.rels><?xml version="1.0" encoding="UTF-8" standalone="yes"?>
<Relationships xmlns="http://schemas.openxmlformats.org/package/2006/relationships"><Relationship Id="rId6" Type="http://schemas.openxmlformats.org/officeDocument/2006/relationships/notesSlide" Target="../notesSlides/notesSlide75.xml"/><Relationship Id="rId5" Type="http://schemas.openxmlformats.org/officeDocument/2006/relationships/slideLayout" Target="../slideLayouts/slideLayout3.xml"/><Relationship Id="rId4" Type="http://schemas.openxmlformats.org/officeDocument/2006/relationships/image" Target="../media/image17.png"/><Relationship Id="rId3" Type="http://schemas.openxmlformats.org/officeDocument/2006/relationships/tags" Target="../tags/tag465.xml"/><Relationship Id="rId2" Type="http://schemas.openxmlformats.org/officeDocument/2006/relationships/tags" Target="../tags/tag464.xml"/><Relationship Id="rId1" Type="http://schemas.openxmlformats.org/officeDocument/2006/relationships/tags" Target="../tags/tag463.xml"/></Relationships>
</file>

<file path=ppt/slides/_rels/slide114.xml.rels><?xml version="1.0" encoding="UTF-8" standalone="yes"?>
<Relationships xmlns="http://schemas.openxmlformats.org/package/2006/relationships"><Relationship Id="rId8" Type="http://schemas.openxmlformats.org/officeDocument/2006/relationships/notesSlide" Target="../notesSlides/notesSlide76.xml"/><Relationship Id="rId7" Type="http://schemas.openxmlformats.org/officeDocument/2006/relationships/slideLayout" Target="../slideLayouts/slideLayout3.xml"/><Relationship Id="rId6" Type="http://schemas.openxmlformats.org/officeDocument/2006/relationships/tags" Target="../tags/tag471.xml"/><Relationship Id="rId5" Type="http://schemas.openxmlformats.org/officeDocument/2006/relationships/tags" Target="../tags/tag470.xml"/><Relationship Id="rId4" Type="http://schemas.openxmlformats.org/officeDocument/2006/relationships/tags" Target="../tags/tag469.xml"/><Relationship Id="rId3" Type="http://schemas.openxmlformats.org/officeDocument/2006/relationships/tags" Target="../tags/tag468.xml"/><Relationship Id="rId2" Type="http://schemas.openxmlformats.org/officeDocument/2006/relationships/tags" Target="../tags/tag467.xml"/><Relationship Id="rId1" Type="http://schemas.openxmlformats.org/officeDocument/2006/relationships/tags" Target="../tags/tag466.xml"/></Relationships>
</file>

<file path=ppt/slides/_rels/slide115.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18.png"/><Relationship Id="rId3" Type="http://schemas.openxmlformats.org/officeDocument/2006/relationships/tags" Target="../tags/tag474.xml"/><Relationship Id="rId2" Type="http://schemas.openxmlformats.org/officeDocument/2006/relationships/tags" Target="../tags/tag473.xml"/><Relationship Id="rId1" Type="http://schemas.openxmlformats.org/officeDocument/2006/relationships/tags" Target="../tags/tag472.xml"/></Relationships>
</file>

<file path=ppt/slides/_rels/slide116.xml.rels><?xml version="1.0" encoding="UTF-8" standalone="yes"?>
<Relationships xmlns="http://schemas.openxmlformats.org/package/2006/relationships"><Relationship Id="rId7" Type="http://schemas.openxmlformats.org/officeDocument/2006/relationships/notesSlide" Target="../notesSlides/notesSlide77.xml"/><Relationship Id="rId6" Type="http://schemas.openxmlformats.org/officeDocument/2006/relationships/slideLayout" Target="../slideLayouts/slideLayout3.xml"/><Relationship Id="rId5" Type="http://schemas.openxmlformats.org/officeDocument/2006/relationships/tags" Target="../tags/tag479.xml"/><Relationship Id="rId4" Type="http://schemas.openxmlformats.org/officeDocument/2006/relationships/tags" Target="../tags/tag478.xml"/><Relationship Id="rId3" Type="http://schemas.openxmlformats.org/officeDocument/2006/relationships/tags" Target="../tags/tag477.xml"/><Relationship Id="rId2" Type="http://schemas.openxmlformats.org/officeDocument/2006/relationships/tags" Target="../tags/tag476.xml"/><Relationship Id="rId1" Type="http://schemas.openxmlformats.org/officeDocument/2006/relationships/tags" Target="../tags/tag475.xml"/></Relationships>
</file>

<file path=ppt/slides/_rels/slide117.xml.rels><?xml version="1.0" encoding="UTF-8" standalone="yes"?>
<Relationships xmlns="http://schemas.openxmlformats.org/package/2006/relationships"><Relationship Id="rId6" Type="http://schemas.openxmlformats.org/officeDocument/2006/relationships/notesSlide" Target="../notesSlides/notesSlide78.xml"/><Relationship Id="rId5" Type="http://schemas.openxmlformats.org/officeDocument/2006/relationships/slideLayout" Target="../slideLayouts/slideLayout3.xml"/><Relationship Id="rId4" Type="http://schemas.openxmlformats.org/officeDocument/2006/relationships/tags" Target="../tags/tag483.xml"/><Relationship Id="rId3" Type="http://schemas.openxmlformats.org/officeDocument/2006/relationships/tags" Target="../tags/tag482.xml"/><Relationship Id="rId2" Type="http://schemas.openxmlformats.org/officeDocument/2006/relationships/tags" Target="../tags/tag481.xml"/><Relationship Id="rId1" Type="http://schemas.openxmlformats.org/officeDocument/2006/relationships/tags" Target="../tags/tag480.xml"/></Relationships>
</file>

<file path=ppt/slides/_rels/slide118.xml.rels><?xml version="1.0" encoding="UTF-8" standalone="yes"?>
<Relationships xmlns="http://schemas.openxmlformats.org/package/2006/relationships"><Relationship Id="rId6" Type="http://schemas.openxmlformats.org/officeDocument/2006/relationships/notesSlide" Target="../notesSlides/notesSlide79.xml"/><Relationship Id="rId5" Type="http://schemas.openxmlformats.org/officeDocument/2006/relationships/slideLayout" Target="../slideLayouts/slideLayout3.xml"/><Relationship Id="rId4" Type="http://schemas.openxmlformats.org/officeDocument/2006/relationships/tags" Target="../tags/tag487.xml"/><Relationship Id="rId3" Type="http://schemas.openxmlformats.org/officeDocument/2006/relationships/tags" Target="../tags/tag486.xml"/><Relationship Id="rId2" Type="http://schemas.openxmlformats.org/officeDocument/2006/relationships/tags" Target="../tags/tag485.xml"/><Relationship Id="rId1" Type="http://schemas.openxmlformats.org/officeDocument/2006/relationships/tags" Target="../tags/tag484.xml"/></Relationships>
</file>

<file path=ppt/slides/_rels/slide119.xml.rels><?xml version="1.0" encoding="UTF-8" standalone="yes"?>
<Relationships xmlns="http://schemas.openxmlformats.org/package/2006/relationships"><Relationship Id="rId6" Type="http://schemas.openxmlformats.org/officeDocument/2006/relationships/notesSlide" Target="../notesSlides/notesSlide80.xml"/><Relationship Id="rId5" Type="http://schemas.openxmlformats.org/officeDocument/2006/relationships/slideLayout" Target="../slideLayouts/slideLayout3.xml"/><Relationship Id="rId4" Type="http://schemas.openxmlformats.org/officeDocument/2006/relationships/tags" Target="../tags/tag491.xml"/><Relationship Id="rId3" Type="http://schemas.openxmlformats.org/officeDocument/2006/relationships/tags" Target="../tags/tag490.xml"/><Relationship Id="rId2" Type="http://schemas.openxmlformats.org/officeDocument/2006/relationships/tags" Target="../tags/tag489.xml"/><Relationship Id="rId1" Type="http://schemas.openxmlformats.org/officeDocument/2006/relationships/tags" Target="../tags/tag488.xml"/></Relationships>
</file>

<file path=ppt/slides/_rels/slide12.xml.rels><?xml version="1.0" encoding="UTF-8" standalone="yes"?>
<Relationships xmlns="http://schemas.openxmlformats.org/package/2006/relationships"><Relationship Id="rId6" Type="http://schemas.openxmlformats.org/officeDocument/2006/relationships/notesSlide" Target="../notesSlides/notesSlide12.xml"/><Relationship Id="rId5" Type="http://schemas.openxmlformats.org/officeDocument/2006/relationships/slideLayout" Target="../slideLayouts/slideLayout3.xml"/><Relationship Id="rId4" Type="http://schemas.openxmlformats.org/officeDocument/2006/relationships/tags" Target="../tags/tag40.xml"/><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s>
</file>

<file path=ppt/slides/_rels/slide120.xml.rels><?xml version="1.0" encoding="UTF-8" standalone="yes"?>
<Relationships xmlns="http://schemas.openxmlformats.org/package/2006/relationships"><Relationship Id="rId7" Type="http://schemas.openxmlformats.org/officeDocument/2006/relationships/notesSlide" Target="../notesSlides/notesSlide81.xml"/><Relationship Id="rId6" Type="http://schemas.openxmlformats.org/officeDocument/2006/relationships/slideLayout" Target="../slideLayouts/slideLayout3.xml"/><Relationship Id="rId5" Type="http://schemas.openxmlformats.org/officeDocument/2006/relationships/tags" Target="../tags/tag496.xml"/><Relationship Id="rId4" Type="http://schemas.openxmlformats.org/officeDocument/2006/relationships/tags" Target="../tags/tag495.xml"/><Relationship Id="rId3" Type="http://schemas.openxmlformats.org/officeDocument/2006/relationships/tags" Target="../tags/tag494.xml"/><Relationship Id="rId2" Type="http://schemas.openxmlformats.org/officeDocument/2006/relationships/tags" Target="../tags/tag493.xml"/><Relationship Id="rId1" Type="http://schemas.openxmlformats.org/officeDocument/2006/relationships/tags" Target="../tags/tag492.xml"/></Relationships>
</file>

<file path=ppt/slides/_rels/slide121.xml.rels><?xml version="1.0" encoding="UTF-8" standalone="yes"?>
<Relationships xmlns="http://schemas.openxmlformats.org/package/2006/relationships"><Relationship Id="rId6" Type="http://schemas.openxmlformats.org/officeDocument/2006/relationships/notesSlide" Target="../notesSlides/notesSlide82.xml"/><Relationship Id="rId5" Type="http://schemas.openxmlformats.org/officeDocument/2006/relationships/slideLayout" Target="../slideLayouts/slideLayout3.xml"/><Relationship Id="rId4" Type="http://schemas.openxmlformats.org/officeDocument/2006/relationships/tags" Target="../tags/tag500.xml"/><Relationship Id="rId3" Type="http://schemas.openxmlformats.org/officeDocument/2006/relationships/tags" Target="../tags/tag499.xml"/><Relationship Id="rId2" Type="http://schemas.openxmlformats.org/officeDocument/2006/relationships/tags" Target="../tags/tag498.xml"/><Relationship Id="rId1" Type="http://schemas.openxmlformats.org/officeDocument/2006/relationships/tags" Target="../tags/tag497.xml"/></Relationships>
</file>

<file path=ppt/slides/_rels/slide122.xml.rels><?xml version="1.0" encoding="UTF-8" standalone="yes"?>
<Relationships xmlns="http://schemas.openxmlformats.org/package/2006/relationships"><Relationship Id="rId6" Type="http://schemas.openxmlformats.org/officeDocument/2006/relationships/notesSlide" Target="../notesSlides/notesSlide83.xml"/><Relationship Id="rId5" Type="http://schemas.openxmlformats.org/officeDocument/2006/relationships/slideLayout" Target="../slideLayouts/slideLayout3.xml"/><Relationship Id="rId4" Type="http://schemas.openxmlformats.org/officeDocument/2006/relationships/tags" Target="../tags/tag504.xml"/><Relationship Id="rId3" Type="http://schemas.openxmlformats.org/officeDocument/2006/relationships/tags" Target="../tags/tag503.xml"/><Relationship Id="rId2" Type="http://schemas.openxmlformats.org/officeDocument/2006/relationships/tags" Target="../tags/tag502.xml"/><Relationship Id="rId1" Type="http://schemas.openxmlformats.org/officeDocument/2006/relationships/tags" Target="../tags/tag501.xml"/></Relationships>
</file>

<file path=ppt/slides/_rels/slide123.xml.rels><?xml version="1.0" encoding="UTF-8" standalone="yes"?>
<Relationships xmlns="http://schemas.openxmlformats.org/package/2006/relationships"><Relationship Id="rId6" Type="http://schemas.openxmlformats.org/officeDocument/2006/relationships/notesSlide" Target="../notesSlides/notesSlide84.xml"/><Relationship Id="rId5" Type="http://schemas.openxmlformats.org/officeDocument/2006/relationships/slideLayout" Target="../slideLayouts/slideLayout3.xml"/><Relationship Id="rId4" Type="http://schemas.openxmlformats.org/officeDocument/2006/relationships/tags" Target="../tags/tag508.xml"/><Relationship Id="rId3" Type="http://schemas.openxmlformats.org/officeDocument/2006/relationships/tags" Target="../tags/tag507.xml"/><Relationship Id="rId2" Type="http://schemas.openxmlformats.org/officeDocument/2006/relationships/tags" Target="../tags/tag506.xml"/><Relationship Id="rId1" Type="http://schemas.openxmlformats.org/officeDocument/2006/relationships/tags" Target="../tags/tag505.xml"/></Relationships>
</file>

<file path=ppt/slides/_rels/slide124.xml.rels><?xml version="1.0" encoding="UTF-8" standalone="yes"?>
<Relationships xmlns="http://schemas.openxmlformats.org/package/2006/relationships"><Relationship Id="rId6" Type="http://schemas.openxmlformats.org/officeDocument/2006/relationships/notesSlide" Target="../notesSlides/notesSlide85.xml"/><Relationship Id="rId5" Type="http://schemas.openxmlformats.org/officeDocument/2006/relationships/slideLayout" Target="../slideLayouts/slideLayout3.xml"/><Relationship Id="rId4" Type="http://schemas.openxmlformats.org/officeDocument/2006/relationships/tags" Target="../tags/tag512.xml"/><Relationship Id="rId3" Type="http://schemas.openxmlformats.org/officeDocument/2006/relationships/tags" Target="../tags/tag511.xml"/><Relationship Id="rId2" Type="http://schemas.openxmlformats.org/officeDocument/2006/relationships/tags" Target="../tags/tag510.xml"/><Relationship Id="rId1" Type="http://schemas.openxmlformats.org/officeDocument/2006/relationships/tags" Target="../tags/tag509.xml"/></Relationships>
</file>

<file path=ppt/slides/_rels/slide125.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516.xml"/><Relationship Id="rId3" Type="http://schemas.openxmlformats.org/officeDocument/2006/relationships/tags" Target="../tags/tag515.xml"/><Relationship Id="rId2" Type="http://schemas.openxmlformats.org/officeDocument/2006/relationships/tags" Target="../tags/tag514.xml"/><Relationship Id="rId1" Type="http://schemas.openxmlformats.org/officeDocument/2006/relationships/tags" Target="../tags/tag513.xml"/></Relationships>
</file>

<file path=ppt/slides/_rels/slide126.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520.xml"/><Relationship Id="rId3" Type="http://schemas.openxmlformats.org/officeDocument/2006/relationships/tags" Target="../tags/tag519.xml"/><Relationship Id="rId2" Type="http://schemas.openxmlformats.org/officeDocument/2006/relationships/tags" Target="../tags/tag518.xml"/><Relationship Id="rId1" Type="http://schemas.openxmlformats.org/officeDocument/2006/relationships/tags" Target="../tags/tag517.xml"/></Relationships>
</file>

<file path=ppt/slides/_rels/slide127.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525.xml"/><Relationship Id="rId4" Type="http://schemas.openxmlformats.org/officeDocument/2006/relationships/tags" Target="../tags/tag524.xml"/><Relationship Id="rId3" Type="http://schemas.openxmlformats.org/officeDocument/2006/relationships/tags" Target="../tags/tag523.xml"/><Relationship Id="rId2" Type="http://schemas.openxmlformats.org/officeDocument/2006/relationships/tags" Target="../tags/tag522.xml"/><Relationship Id="rId1" Type="http://schemas.openxmlformats.org/officeDocument/2006/relationships/tags" Target="../tags/tag521.xml"/></Relationships>
</file>

<file path=ppt/slides/_rels/slide128.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529.xml"/><Relationship Id="rId3" Type="http://schemas.openxmlformats.org/officeDocument/2006/relationships/tags" Target="../tags/tag528.xml"/><Relationship Id="rId2" Type="http://schemas.openxmlformats.org/officeDocument/2006/relationships/tags" Target="../tags/tag527.xml"/><Relationship Id="rId1" Type="http://schemas.openxmlformats.org/officeDocument/2006/relationships/tags" Target="../tags/tag526.xml"/></Relationships>
</file>

<file path=ppt/slides/_rels/slide129.xml.rels><?xml version="1.0" encoding="UTF-8" standalone="yes"?>
<Relationships xmlns="http://schemas.openxmlformats.org/package/2006/relationships"><Relationship Id="rId3" Type="http://schemas.openxmlformats.org/officeDocument/2006/relationships/notesSlide" Target="../notesSlides/notesSlide86.xml"/><Relationship Id="rId2" Type="http://schemas.openxmlformats.org/officeDocument/2006/relationships/slideLayout" Target="../slideLayouts/slideLayout2.xml"/><Relationship Id="rId1" Type="http://schemas.openxmlformats.org/officeDocument/2006/relationships/tags" Target="../tags/tag530.xml"/></Relationships>
</file>

<file path=ppt/slides/_rels/slide13.xml.rels><?xml version="1.0" encoding="UTF-8" standalone="yes"?>
<Relationships xmlns="http://schemas.openxmlformats.org/package/2006/relationships"><Relationship Id="rId7" Type="http://schemas.openxmlformats.org/officeDocument/2006/relationships/notesSlide" Target="../notesSlides/notesSlide13.xml"/><Relationship Id="rId6" Type="http://schemas.openxmlformats.org/officeDocument/2006/relationships/slideLayout" Target="../slideLayouts/slideLayout3.xml"/><Relationship Id="rId5" Type="http://schemas.openxmlformats.org/officeDocument/2006/relationships/tags" Target="../tags/tag45.xml"/><Relationship Id="rId4" Type="http://schemas.openxmlformats.org/officeDocument/2006/relationships/tags" Target="../tags/tag44.xml"/><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s>
</file>

<file path=ppt/slides/_rels/slide13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533.xml"/><Relationship Id="rId2" Type="http://schemas.openxmlformats.org/officeDocument/2006/relationships/tags" Target="../tags/tag532.xml"/><Relationship Id="rId1" Type="http://schemas.openxmlformats.org/officeDocument/2006/relationships/tags" Target="../tags/tag531.xml"/></Relationships>
</file>

<file path=ppt/slides/_rels/slide131.xml.rels><?xml version="1.0" encoding="UTF-8" standalone="yes"?>
<Relationships xmlns="http://schemas.openxmlformats.org/package/2006/relationships"><Relationship Id="rId3" Type="http://schemas.openxmlformats.org/officeDocument/2006/relationships/notesSlide" Target="../notesSlides/notesSlide87.xml"/><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3.png"/><Relationship Id="rId3" Type="http://schemas.openxmlformats.org/officeDocument/2006/relationships/tags" Target="../tags/tag48.xml"/><Relationship Id="rId2" Type="http://schemas.openxmlformats.org/officeDocument/2006/relationships/tags" Target="../tags/tag47.xml"/><Relationship Id="rId1" Type="http://schemas.openxmlformats.org/officeDocument/2006/relationships/tags" Target="../tags/tag46.xml"/></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s>
</file>

<file path=ppt/slides/_rels/slide16.xml.rels><?xml version="1.0" encoding="UTF-8" standalone="yes"?>
<Relationships xmlns="http://schemas.openxmlformats.org/package/2006/relationships"><Relationship Id="rId6" Type="http://schemas.openxmlformats.org/officeDocument/2006/relationships/notesSlide" Target="../notesSlides/notesSlide14.xml"/><Relationship Id="rId5" Type="http://schemas.openxmlformats.org/officeDocument/2006/relationships/slideLayout" Target="../slideLayouts/slideLayout3.xml"/><Relationship Id="rId4" Type="http://schemas.openxmlformats.org/officeDocument/2006/relationships/tags" Target="../tags/tag55.xml"/><Relationship Id="rId3" Type="http://schemas.openxmlformats.org/officeDocument/2006/relationships/tags" Target="../tags/tag54.xml"/><Relationship Id="rId2" Type="http://schemas.openxmlformats.org/officeDocument/2006/relationships/tags" Target="../tags/tag53.xml"/><Relationship Id="rId1" Type="http://schemas.openxmlformats.org/officeDocument/2006/relationships/tags" Target="../tags/tag52.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tags" Target="../tags/tag56.xml"/></Relationships>
</file>

<file path=ppt/slides/_rels/slide18.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tags" Target="../tags/tag66.xml"/><Relationship Id="rId7" Type="http://schemas.openxmlformats.org/officeDocument/2006/relationships/tags" Target="../tags/tag65.xml"/><Relationship Id="rId6" Type="http://schemas.openxmlformats.org/officeDocument/2006/relationships/tags" Target="../tags/tag64.xml"/><Relationship Id="rId5" Type="http://schemas.openxmlformats.org/officeDocument/2006/relationships/tags" Target="../tags/tag63.xml"/><Relationship Id="rId4" Type="http://schemas.openxmlformats.org/officeDocument/2006/relationships/tags" Target="../tags/tag62.xml"/><Relationship Id="rId3" Type="http://schemas.openxmlformats.org/officeDocument/2006/relationships/tags" Target="../tags/tag61.xml"/><Relationship Id="rId2" Type="http://schemas.openxmlformats.org/officeDocument/2006/relationships/tags" Target="../tags/tag60.xml"/><Relationship Id="rId10" Type="http://schemas.openxmlformats.org/officeDocument/2006/relationships/notesSlide" Target="../notesSlides/notesSlide15.xml"/><Relationship Id="rId1" Type="http://schemas.openxmlformats.org/officeDocument/2006/relationships/tags" Target="../tags/tag59.xml"/></Relationships>
</file>

<file path=ppt/slides/_rels/slide19.xml.rels><?xml version="1.0" encoding="UTF-8" standalone="yes"?>
<Relationships xmlns="http://schemas.openxmlformats.org/package/2006/relationships"><Relationship Id="rId9" Type="http://schemas.openxmlformats.org/officeDocument/2006/relationships/notesSlide" Target="../notesSlides/notesSlide16.xml"/><Relationship Id="rId8" Type="http://schemas.openxmlformats.org/officeDocument/2006/relationships/slideLayout" Target="../slideLayouts/slideLayout3.xml"/><Relationship Id="rId7" Type="http://schemas.openxmlformats.org/officeDocument/2006/relationships/tags" Target="../tags/tag73.xml"/><Relationship Id="rId6" Type="http://schemas.openxmlformats.org/officeDocument/2006/relationships/tags" Target="../tags/tag72.xml"/><Relationship Id="rId5" Type="http://schemas.openxmlformats.org/officeDocument/2006/relationships/tags" Target="../tags/tag71.xml"/><Relationship Id="rId4" Type="http://schemas.openxmlformats.org/officeDocument/2006/relationships/tags" Target="../tags/tag70.xml"/><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tags" Target="../tags/tag67.xml"/></Relationships>
</file>

<file path=ppt/slides/_rels/slide2.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2.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tags" Target="../tags/tag81.xml"/><Relationship Id="rId7" Type="http://schemas.openxmlformats.org/officeDocument/2006/relationships/tags" Target="../tags/tag80.xml"/><Relationship Id="rId6" Type="http://schemas.openxmlformats.org/officeDocument/2006/relationships/tags" Target="../tags/tag79.xml"/><Relationship Id="rId5" Type="http://schemas.openxmlformats.org/officeDocument/2006/relationships/tags" Target="../tags/tag78.xml"/><Relationship Id="rId4" Type="http://schemas.openxmlformats.org/officeDocument/2006/relationships/tags" Target="../tags/tag77.xml"/><Relationship Id="rId3" Type="http://schemas.openxmlformats.org/officeDocument/2006/relationships/tags" Target="../tags/tag76.xml"/><Relationship Id="rId2" Type="http://schemas.openxmlformats.org/officeDocument/2006/relationships/tags" Target="../tags/tag75.xml"/><Relationship Id="rId10" Type="http://schemas.openxmlformats.org/officeDocument/2006/relationships/notesSlide" Target="../notesSlides/notesSlide17.xml"/><Relationship Id="rId1" Type="http://schemas.openxmlformats.org/officeDocument/2006/relationships/tags" Target="../tags/tag74.xml"/></Relationships>
</file>

<file path=ppt/slides/_rels/slide21.xml.rels><?xml version="1.0" encoding="UTF-8" standalone="yes"?>
<Relationships xmlns="http://schemas.openxmlformats.org/package/2006/relationships"><Relationship Id="rId6" Type="http://schemas.openxmlformats.org/officeDocument/2006/relationships/notesSlide" Target="../notesSlides/notesSlide18.xml"/><Relationship Id="rId5" Type="http://schemas.openxmlformats.org/officeDocument/2006/relationships/slideLayout" Target="../slideLayouts/slideLayout3.xml"/><Relationship Id="rId4" Type="http://schemas.openxmlformats.org/officeDocument/2006/relationships/tags" Target="../tags/tag85.xml"/><Relationship Id="rId3" Type="http://schemas.openxmlformats.org/officeDocument/2006/relationships/tags" Target="../tags/tag84.xml"/><Relationship Id="rId2" Type="http://schemas.openxmlformats.org/officeDocument/2006/relationships/tags" Target="../tags/tag83.xml"/><Relationship Id="rId1" Type="http://schemas.openxmlformats.org/officeDocument/2006/relationships/tags" Target="../tags/tag82.xml"/></Relationships>
</file>

<file path=ppt/slides/_rels/slide22.xml.rels><?xml version="1.0" encoding="UTF-8" standalone="yes"?>
<Relationships xmlns="http://schemas.openxmlformats.org/package/2006/relationships"><Relationship Id="rId9" Type="http://schemas.openxmlformats.org/officeDocument/2006/relationships/notesSlide" Target="../notesSlides/notesSlide19.xml"/><Relationship Id="rId8" Type="http://schemas.openxmlformats.org/officeDocument/2006/relationships/slideLayout" Target="../slideLayouts/slideLayout3.xml"/><Relationship Id="rId7" Type="http://schemas.openxmlformats.org/officeDocument/2006/relationships/tags" Target="../tags/tag92.xml"/><Relationship Id="rId6" Type="http://schemas.openxmlformats.org/officeDocument/2006/relationships/tags" Target="../tags/tag91.xml"/><Relationship Id="rId5" Type="http://schemas.openxmlformats.org/officeDocument/2006/relationships/tags" Target="../tags/tag90.xml"/><Relationship Id="rId4" Type="http://schemas.openxmlformats.org/officeDocument/2006/relationships/tags" Target="../tags/tag89.xml"/><Relationship Id="rId3" Type="http://schemas.openxmlformats.org/officeDocument/2006/relationships/tags" Target="../tags/tag88.xml"/><Relationship Id="rId2" Type="http://schemas.openxmlformats.org/officeDocument/2006/relationships/tags" Target="../tags/tag87.xml"/><Relationship Id="rId1" Type="http://schemas.openxmlformats.org/officeDocument/2006/relationships/tags" Target="../tags/tag86.xml"/></Relationships>
</file>

<file path=ppt/slides/_rels/slide23.xml.rels><?xml version="1.0" encoding="UTF-8" standalone="yes"?>
<Relationships xmlns="http://schemas.openxmlformats.org/package/2006/relationships"><Relationship Id="rId8" Type="http://schemas.openxmlformats.org/officeDocument/2006/relationships/notesSlide" Target="../notesSlides/notesSlide20.xml"/><Relationship Id="rId7" Type="http://schemas.openxmlformats.org/officeDocument/2006/relationships/slideLayout" Target="../slideLayouts/slideLayout3.xml"/><Relationship Id="rId6" Type="http://schemas.openxmlformats.org/officeDocument/2006/relationships/tags" Target="../tags/tag98.xml"/><Relationship Id="rId5" Type="http://schemas.openxmlformats.org/officeDocument/2006/relationships/tags" Target="../tags/tag97.xml"/><Relationship Id="rId4" Type="http://schemas.openxmlformats.org/officeDocument/2006/relationships/tags" Target="../tags/tag96.xml"/><Relationship Id="rId3" Type="http://schemas.openxmlformats.org/officeDocument/2006/relationships/tags" Target="../tags/tag95.xml"/><Relationship Id="rId2" Type="http://schemas.openxmlformats.org/officeDocument/2006/relationships/tags" Target="../tags/tag94.xml"/><Relationship Id="rId1" Type="http://schemas.openxmlformats.org/officeDocument/2006/relationships/tags" Target="../tags/tag93.xml"/></Relationships>
</file>

<file path=ppt/slides/_rels/slide24.xml.rels><?xml version="1.0" encoding="UTF-8" standalone="yes"?>
<Relationships xmlns="http://schemas.openxmlformats.org/package/2006/relationships"><Relationship Id="rId6" Type="http://schemas.openxmlformats.org/officeDocument/2006/relationships/notesSlide" Target="../notesSlides/notesSlide21.xml"/><Relationship Id="rId5" Type="http://schemas.openxmlformats.org/officeDocument/2006/relationships/slideLayout" Target="../slideLayouts/slideLayout3.xml"/><Relationship Id="rId4" Type="http://schemas.openxmlformats.org/officeDocument/2006/relationships/tags" Target="../tags/tag102.xml"/><Relationship Id="rId3" Type="http://schemas.openxmlformats.org/officeDocument/2006/relationships/tags" Target="../tags/tag101.xml"/><Relationship Id="rId2" Type="http://schemas.openxmlformats.org/officeDocument/2006/relationships/tags" Target="../tags/tag100.xml"/><Relationship Id="rId1" Type="http://schemas.openxmlformats.org/officeDocument/2006/relationships/tags" Target="../tags/tag99.xml"/></Relationships>
</file>

<file path=ppt/slides/_rels/slide25.xml.rels><?xml version="1.0" encoding="UTF-8" standalone="yes"?>
<Relationships xmlns="http://schemas.openxmlformats.org/package/2006/relationships"><Relationship Id="rId7" Type="http://schemas.openxmlformats.org/officeDocument/2006/relationships/notesSlide" Target="../notesSlides/notesSlide22.xml"/><Relationship Id="rId6" Type="http://schemas.openxmlformats.org/officeDocument/2006/relationships/slideLayout" Target="../slideLayouts/slideLayout3.xml"/><Relationship Id="rId5" Type="http://schemas.openxmlformats.org/officeDocument/2006/relationships/tags" Target="../tags/tag107.xml"/><Relationship Id="rId4" Type="http://schemas.openxmlformats.org/officeDocument/2006/relationships/tags" Target="../tags/tag106.xml"/><Relationship Id="rId3" Type="http://schemas.openxmlformats.org/officeDocument/2006/relationships/tags" Target="../tags/tag105.xml"/><Relationship Id="rId2" Type="http://schemas.openxmlformats.org/officeDocument/2006/relationships/tags" Target="../tags/tag104.xml"/><Relationship Id="rId1" Type="http://schemas.openxmlformats.org/officeDocument/2006/relationships/tags" Target="../tags/tag103.xml"/></Relationships>
</file>

<file path=ppt/slides/_rels/slide26.xml.rels><?xml version="1.0" encoding="UTF-8" standalone="yes"?>
<Relationships xmlns="http://schemas.openxmlformats.org/package/2006/relationships"><Relationship Id="rId7" Type="http://schemas.openxmlformats.org/officeDocument/2006/relationships/notesSlide" Target="../notesSlides/notesSlide23.xml"/><Relationship Id="rId6" Type="http://schemas.openxmlformats.org/officeDocument/2006/relationships/slideLayout" Target="../slideLayouts/slideLayout3.xml"/><Relationship Id="rId5" Type="http://schemas.openxmlformats.org/officeDocument/2006/relationships/tags" Target="../tags/tag112.xml"/><Relationship Id="rId4" Type="http://schemas.openxmlformats.org/officeDocument/2006/relationships/tags" Target="../tags/tag111.xml"/><Relationship Id="rId3" Type="http://schemas.openxmlformats.org/officeDocument/2006/relationships/tags" Target="../tags/tag110.xml"/><Relationship Id="rId2" Type="http://schemas.openxmlformats.org/officeDocument/2006/relationships/tags" Target="../tags/tag109.xml"/><Relationship Id="rId1" Type="http://schemas.openxmlformats.org/officeDocument/2006/relationships/tags" Target="../tags/tag108.xml"/></Relationships>
</file>

<file path=ppt/slides/_rels/slide27.xml.rels><?xml version="1.0" encoding="UTF-8" standalone="yes"?>
<Relationships xmlns="http://schemas.openxmlformats.org/package/2006/relationships"><Relationship Id="rId6" Type="http://schemas.openxmlformats.org/officeDocument/2006/relationships/notesSlide" Target="../notesSlides/notesSlide24.xml"/><Relationship Id="rId5" Type="http://schemas.openxmlformats.org/officeDocument/2006/relationships/slideLayout" Target="../slideLayouts/slideLayout3.xml"/><Relationship Id="rId4" Type="http://schemas.openxmlformats.org/officeDocument/2006/relationships/tags" Target="../tags/tag116.xml"/><Relationship Id="rId3" Type="http://schemas.openxmlformats.org/officeDocument/2006/relationships/tags" Target="../tags/tag115.xml"/><Relationship Id="rId2" Type="http://schemas.openxmlformats.org/officeDocument/2006/relationships/tags" Target="../tags/tag114.xml"/><Relationship Id="rId1" Type="http://schemas.openxmlformats.org/officeDocument/2006/relationships/tags" Target="../tags/tag113.xml"/></Relationships>
</file>

<file path=ppt/slides/_rels/slide28.xml.rels><?xml version="1.0" encoding="UTF-8" standalone="yes"?>
<Relationships xmlns="http://schemas.openxmlformats.org/package/2006/relationships"><Relationship Id="rId7" Type="http://schemas.openxmlformats.org/officeDocument/2006/relationships/notesSlide" Target="../notesSlides/notesSlide25.xml"/><Relationship Id="rId6" Type="http://schemas.openxmlformats.org/officeDocument/2006/relationships/slideLayout" Target="../slideLayouts/slideLayout3.xml"/><Relationship Id="rId5" Type="http://schemas.openxmlformats.org/officeDocument/2006/relationships/tags" Target="../tags/tag121.xml"/><Relationship Id="rId4" Type="http://schemas.openxmlformats.org/officeDocument/2006/relationships/tags" Target="../tags/tag120.xml"/><Relationship Id="rId3" Type="http://schemas.openxmlformats.org/officeDocument/2006/relationships/tags" Target="../tags/tag119.xml"/><Relationship Id="rId2" Type="http://schemas.openxmlformats.org/officeDocument/2006/relationships/tags" Target="../tags/tag118.xml"/><Relationship Id="rId1" Type="http://schemas.openxmlformats.org/officeDocument/2006/relationships/tags" Target="../tags/tag117.xml"/></Relationships>
</file>

<file path=ppt/slides/_rels/slide29.xml.rels><?xml version="1.0" encoding="UTF-8" standalone="yes"?>
<Relationships xmlns="http://schemas.openxmlformats.org/package/2006/relationships"><Relationship Id="rId6" Type="http://schemas.openxmlformats.org/officeDocument/2006/relationships/notesSlide" Target="../notesSlides/notesSlide26.xml"/><Relationship Id="rId5" Type="http://schemas.openxmlformats.org/officeDocument/2006/relationships/slideLayout" Target="../slideLayouts/slideLayout3.xml"/><Relationship Id="rId4" Type="http://schemas.openxmlformats.org/officeDocument/2006/relationships/image" Target="../media/image4.png"/><Relationship Id="rId3" Type="http://schemas.openxmlformats.org/officeDocument/2006/relationships/tags" Target="../tags/tag124.xml"/><Relationship Id="rId2" Type="http://schemas.openxmlformats.org/officeDocument/2006/relationships/tags" Target="../tags/tag123.xml"/><Relationship Id="rId1" Type="http://schemas.openxmlformats.org/officeDocument/2006/relationships/tags" Target="../tags/tag12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6.png"/><Relationship Id="rId4" Type="http://schemas.openxmlformats.org/officeDocument/2006/relationships/tags" Target="../tags/tag127.xml"/><Relationship Id="rId3" Type="http://schemas.openxmlformats.org/officeDocument/2006/relationships/tags" Target="../tags/tag126.xml"/><Relationship Id="rId2" Type="http://schemas.openxmlformats.org/officeDocument/2006/relationships/tags" Target="../tags/tag125.xml"/><Relationship Id="rId1" Type="http://schemas.openxmlformats.org/officeDocument/2006/relationships/image" Target="../media/image5.png"/></Relationships>
</file>

<file path=ppt/slides/_rels/slide31.xml.rels><?xml version="1.0" encoding="UTF-8" standalone="yes"?>
<Relationships xmlns="http://schemas.openxmlformats.org/package/2006/relationships"><Relationship Id="rId7" Type="http://schemas.openxmlformats.org/officeDocument/2006/relationships/notesSlide" Target="../notesSlides/notesSlide27.xml"/><Relationship Id="rId6" Type="http://schemas.openxmlformats.org/officeDocument/2006/relationships/slideLayout" Target="../slideLayouts/slideLayout3.xml"/><Relationship Id="rId5" Type="http://schemas.openxmlformats.org/officeDocument/2006/relationships/tags" Target="../tags/tag132.xml"/><Relationship Id="rId4" Type="http://schemas.openxmlformats.org/officeDocument/2006/relationships/tags" Target="../tags/tag131.xml"/><Relationship Id="rId3" Type="http://schemas.openxmlformats.org/officeDocument/2006/relationships/tags" Target="../tags/tag130.xml"/><Relationship Id="rId2" Type="http://schemas.openxmlformats.org/officeDocument/2006/relationships/tags" Target="../tags/tag129.xml"/><Relationship Id="rId1" Type="http://schemas.openxmlformats.org/officeDocument/2006/relationships/tags" Target="../tags/tag128.xml"/></Relationships>
</file>

<file path=ppt/slides/_rels/slide32.xml.rels><?xml version="1.0" encoding="UTF-8" standalone="yes"?>
<Relationships xmlns="http://schemas.openxmlformats.org/package/2006/relationships"><Relationship Id="rId7" Type="http://schemas.openxmlformats.org/officeDocument/2006/relationships/notesSlide" Target="../notesSlides/notesSlide28.xml"/><Relationship Id="rId6" Type="http://schemas.openxmlformats.org/officeDocument/2006/relationships/slideLayout" Target="../slideLayouts/slideLayout3.xml"/><Relationship Id="rId5" Type="http://schemas.openxmlformats.org/officeDocument/2006/relationships/tags" Target="../tags/tag137.xml"/><Relationship Id="rId4" Type="http://schemas.openxmlformats.org/officeDocument/2006/relationships/tags" Target="../tags/tag136.xml"/><Relationship Id="rId3" Type="http://schemas.openxmlformats.org/officeDocument/2006/relationships/tags" Target="../tags/tag135.xml"/><Relationship Id="rId2" Type="http://schemas.openxmlformats.org/officeDocument/2006/relationships/tags" Target="../tags/tag134.xml"/><Relationship Id="rId1" Type="http://schemas.openxmlformats.org/officeDocument/2006/relationships/tags" Target="../tags/tag133.xml"/></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140.xml"/><Relationship Id="rId2" Type="http://schemas.openxmlformats.org/officeDocument/2006/relationships/tags" Target="../tags/tag139.xml"/><Relationship Id="rId1" Type="http://schemas.openxmlformats.org/officeDocument/2006/relationships/tags" Target="../tags/tag138.xml"/></Relationships>
</file>

<file path=ppt/slides/_rels/slide34.xml.rels><?xml version="1.0" encoding="UTF-8" standalone="yes"?>
<Relationships xmlns="http://schemas.openxmlformats.org/package/2006/relationships"><Relationship Id="rId7" Type="http://schemas.openxmlformats.org/officeDocument/2006/relationships/notesSlide" Target="../notesSlides/notesSlide29.xml"/><Relationship Id="rId6" Type="http://schemas.openxmlformats.org/officeDocument/2006/relationships/slideLayout" Target="../slideLayouts/slideLayout3.xml"/><Relationship Id="rId5" Type="http://schemas.openxmlformats.org/officeDocument/2006/relationships/tags" Target="../tags/tag145.xml"/><Relationship Id="rId4" Type="http://schemas.openxmlformats.org/officeDocument/2006/relationships/tags" Target="../tags/tag144.xml"/><Relationship Id="rId3" Type="http://schemas.openxmlformats.org/officeDocument/2006/relationships/tags" Target="../tags/tag143.xml"/><Relationship Id="rId2" Type="http://schemas.openxmlformats.org/officeDocument/2006/relationships/tags" Target="../tags/tag142.xml"/><Relationship Id="rId1" Type="http://schemas.openxmlformats.org/officeDocument/2006/relationships/tags" Target="../tags/tag141.xml"/></Relationships>
</file>

<file path=ppt/slides/_rels/slide35.xml.rels><?xml version="1.0" encoding="UTF-8" standalone="yes"?>
<Relationships xmlns="http://schemas.openxmlformats.org/package/2006/relationships"><Relationship Id="rId6" Type="http://schemas.openxmlformats.org/officeDocument/2006/relationships/notesSlide" Target="../notesSlides/notesSlide30.xml"/><Relationship Id="rId5" Type="http://schemas.openxmlformats.org/officeDocument/2006/relationships/slideLayout" Target="../slideLayouts/slideLayout3.xml"/><Relationship Id="rId4" Type="http://schemas.openxmlformats.org/officeDocument/2006/relationships/tags" Target="../tags/tag149.xml"/><Relationship Id="rId3" Type="http://schemas.openxmlformats.org/officeDocument/2006/relationships/tags" Target="../tags/tag148.xml"/><Relationship Id="rId2" Type="http://schemas.openxmlformats.org/officeDocument/2006/relationships/tags" Target="../tags/tag147.xml"/><Relationship Id="rId1" Type="http://schemas.openxmlformats.org/officeDocument/2006/relationships/tags" Target="../tags/tag146.xml"/></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152.xml"/><Relationship Id="rId2" Type="http://schemas.openxmlformats.org/officeDocument/2006/relationships/tags" Target="../tags/tag151.xml"/><Relationship Id="rId1" Type="http://schemas.openxmlformats.org/officeDocument/2006/relationships/tags" Target="../tags/tag150.xml"/></Relationships>
</file>

<file path=ppt/slides/_rels/slide37.xml.rels><?xml version="1.0" encoding="UTF-8" standalone="yes"?>
<Relationships xmlns="http://schemas.openxmlformats.org/package/2006/relationships"><Relationship Id="rId7" Type="http://schemas.openxmlformats.org/officeDocument/2006/relationships/notesSlide" Target="../notesSlides/notesSlide31.xml"/><Relationship Id="rId6" Type="http://schemas.openxmlformats.org/officeDocument/2006/relationships/slideLayout" Target="../slideLayouts/slideLayout3.xml"/><Relationship Id="rId5" Type="http://schemas.openxmlformats.org/officeDocument/2006/relationships/tags" Target="../tags/tag157.xml"/><Relationship Id="rId4" Type="http://schemas.openxmlformats.org/officeDocument/2006/relationships/tags" Target="../tags/tag156.xml"/><Relationship Id="rId3" Type="http://schemas.openxmlformats.org/officeDocument/2006/relationships/tags" Target="../tags/tag155.xml"/><Relationship Id="rId2" Type="http://schemas.openxmlformats.org/officeDocument/2006/relationships/tags" Target="../tags/tag154.xml"/><Relationship Id="rId1" Type="http://schemas.openxmlformats.org/officeDocument/2006/relationships/tags" Target="../tags/tag153.xml"/></Relationships>
</file>

<file path=ppt/slides/_rels/slide38.xml.rels><?xml version="1.0" encoding="UTF-8" standalone="yes"?>
<Relationships xmlns="http://schemas.openxmlformats.org/package/2006/relationships"><Relationship Id="rId6" Type="http://schemas.openxmlformats.org/officeDocument/2006/relationships/notesSlide" Target="../notesSlides/notesSlide32.xml"/><Relationship Id="rId5" Type="http://schemas.openxmlformats.org/officeDocument/2006/relationships/slideLayout" Target="../slideLayouts/slideLayout3.xml"/><Relationship Id="rId4" Type="http://schemas.openxmlformats.org/officeDocument/2006/relationships/tags" Target="../tags/tag161.xml"/><Relationship Id="rId3" Type="http://schemas.openxmlformats.org/officeDocument/2006/relationships/tags" Target="../tags/tag160.xml"/><Relationship Id="rId2" Type="http://schemas.openxmlformats.org/officeDocument/2006/relationships/tags" Target="../tags/tag159.xml"/><Relationship Id="rId1" Type="http://schemas.openxmlformats.org/officeDocument/2006/relationships/tags" Target="../tags/tag158.xml"/></Relationships>
</file>

<file path=ppt/slides/_rels/slide39.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164.xml"/><Relationship Id="rId2" Type="http://schemas.openxmlformats.org/officeDocument/2006/relationships/tags" Target="../tags/tag163.xml"/><Relationship Id="rId1" Type="http://schemas.openxmlformats.org/officeDocument/2006/relationships/tags" Target="../tags/tag16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7" Type="http://schemas.openxmlformats.org/officeDocument/2006/relationships/notesSlide" Target="../notesSlides/notesSlide33.xml"/><Relationship Id="rId6" Type="http://schemas.openxmlformats.org/officeDocument/2006/relationships/slideLayout" Target="../slideLayouts/slideLayout3.xml"/><Relationship Id="rId5" Type="http://schemas.openxmlformats.org/officeDocument/2006/relationships/tags" Target="../tags/tag169.xml"/><Relationship Id="rId4" Type="http://schemas.openxmlformats.org/officeDocument/2006/relationships/tags" Target="../tags/tag168.xml"/><Relationship Id="rId3" Type="http://schemas.openxmlformats.org/officeDocument/2006/relationships/tags" Target="../tags/tag167.xml"/><Relationship Id="rId2" Type="http://schemas.openxmlformats.org/officeDocument/2006/relationships/tags" Target="../tags/tag166.xml"/><Relationship Id="rId1" Type="http://schemas.openxmlformats.org/officeDocument/2006/relationships/tags" Target="../tags/tag165.xml"/></Relationships>
</file>

<file path=ppt/slides/_rels/slide41.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172.xml"/><Relationship Id="rId2" Type="http://schemas.openxmlformats.org/officeDocument/2006/relationships/tags" Target="../tags/tag171.xml"/><Relationship Id="rId1" Type="http://schemas.openxmlformats.org/officeDocument/2006/relationships/tags" Target="../tags/tag170.xml"/></Relationships>
</file>

<file path=ppt/slides/_rels/slide42.xml.rels><?xml version="1.0" encoding="UTF-8" standalone="yes"?>
<Relationships xmlns="http://schemas.openxmlformats.org/package/2006/relationships"><Relationship Id="rId9" Type="http://schemas.openxmlformats.org/officeDocument/2006/relationships/notesSlide" Target="../notesSlides/notesSlide34.xml"/><Relationship Id="rId8" Type="http://schemas.openxmlformats.org/officeDocument/2006/relationships/slideLayout" Target="../slideLayouts/slideLayout3.xml"/><Relationship Id="rId7" Type="http://schemas.openxmlformats.org/officeDocument/2006/relationships/tags" Target="../tags/tag179.xml"/><Relationship Id="rId6" Type="http://schemas.openxmlformats.org/officeDocument/2006/relationships/tags" Target="../tags/tag178.xml"/><Relationship Id="rId5" Type="http://schemas.openxmlformats.org/officeDocument/2006/relationships/tags" Target="../tags/tag177.xml"/><Relationship Id="rId4" Type="http://schemas.openxmlformats.org/officeDocument/2006/relationships/tags" Target="../tags/tag176.xml"/><Relationship Id="rId3" Type="http://schemas.openxmlformats.org/officeDocument/2006/relationships/tags" Target="../tags/tag175.xml"/><Relationship Id="rId2" Type="http://schemas.openxmlformats.org/officeDocument/2006/relationships/tags" Target="../tags/tag174.xml"/><Relationship Id="rId1" Type="http://schemas.openxmlformats.org/officeDocument/2006/relationships/tags" Target="../tags/tag173.xml"/></Relationships>
</file>

<file path=ppt/slides/_rels/slide43.xml.rels><?xml version="1.0" encoding="UTF-8" standalone="yes"?>
<Relationships xmlns="http://schemas.openxmlformats.org/package/2006/relationships"><Relationship Id="rId6" Type="http://schemas.openxmlformats.org/officeDocument/2006/relationships/notesSlide" Target="../notesSlides/notesSlide35.xml"/><Relationship Id="rId5" Type="http://schemas.openxmlformats.org/officeDocument/2006/relationships/slideLayout" Target="../slideLayouts/slideLayout3.xml"/><Relationship Id="rId4" Type="http://schemas.openxmlformats.org/officeDocument/2006/relationships/tags" Target="../tags/tag183.xml"/><Relationship Id="rId3" Type="http://schemas.openxmlformats.org/officeDocument/2006/relationships/tags" Target="../tags/tag182.xml"/><Relationship Id="rId2" Type="http://schemas.openxmlformats.org/officeDocument/2006/relationships/tags" Target="../tags/tag181.xml"/><Relationship Id="rId1" Type="http://schemas.openxmlformats.org/officeDocument/2006/relationships/tags" Target="../tags/tag180.xml"/></Relationships>
</file>

<file path=ppt/slides/_rels/slide44.xml.rels><?xml version="1.0" encoding="UTF-8" standalone="yes"?>
<Relationships xmlns="http://schemas.openxmlformats.org/package/2006/relationships"><Relationship Id="rId6" Type="http://schemas.openxmlformats.org/officeDocument/2006/relationships/notesSlide" Target="../notesSlides/notesSlide36.xml"/><Relationship Id="rId5" Type="http://schemas.openxmlformats.org/officeDocument/2006/relationships/slideLayout" Target="../slideLayouts/slideLayout3.xml"/><Relationship Id="rId4" Type="http://schemas.openxmlformats.org/officeDocument/2006/relationships/tags" Target="../tags/tag187.xml"/><Relationship Id="rId3" Type="http://schemas.openxmlformats.org/officeDocument/2006/relationships/tags" Target="../tags/tag186.xml"/><Relationship Id="rId2" Type="http://schemas.openxmlformats.org/officeDocument/2006/relationships/tags" Target="../tags/tag185.xml"/><Relationship Id="rId1" Type="http://schemas.openxmlformats.org/officeDocument/2006/relationships/tags" Target="../tags/tag184.xml"/></Relationships>
</file>

<file path=ppt/slides/_rels/slide45.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190.xml"/><Relationship Id="rId2" Type="http://schemas.openxmlformats.org/officeDocument/2006/relationships/tags" Target="../tags/tag189.xml"/><Relationship Id="rId1" Type="http://schemas.openxmlformats.org/officeDocument/2006/relationships/tags" Target="../tags/tag188.xml"/></Relationships>
</file>

<file path=ppt/slides/_rels/slide46.xml.rels><?xml version="1.0" encoding="UTF-8" standalone="yes"?>
<Relationships xmlns="http://schemas.openxmlformats.org/package/2006/relationships"><Relationship Id="rId7" Type="http://schemas.openxmlformats.org/officeDocument/2006/relationships/notesSlide" Target="../notesSlides/notesSlide37.xml"/><Relationship Id="rId6" Type="http://schemas.openxmlformats.org/officeDocument/2006/relationships/slideLayout" Target="../slideLayouts/slideLayout3.xml"/><Relationship Id="rId5" Type="http://schemas.openxmlformats.org/officeDocument/2006/relationships/tags" Target="../tags/tag195.xml"/><Relationship Id="rId4" Type="http://schemas.openxmlformats.org/officeDocument/2006/relationships/tags" Target="../tags/tag194.xml"/><Relationship Id="rId3" Type="http://schemas.openxmlformats.org/officeDocument/2006/relationships/tags" Target="../tags/tag193.xml"/><Relationship Id="rId2" Type="http://schemas.openxmlformats.org/officeDocument/2006/relationships/tags" Target="../tags/tag192.xml"/><Relationship Id="rId1" Type="http://schemas.openxmlformats.org/officeDocument/2006/relationships/tags" Target="../tags/tag191.xml"/></Relationships>
</file>

<file path=ppt/slides/_rels/slide47.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198.xml"/><Relationship Id="rId2" Type="http://schemas.openxmlformats.org/officeDocument/2006/relationships/tags" Target="../tags/tag197.xml"/><Relationship Id="rId1" Type="http://schemas.openxmlformats.org/officeDocument/2006/relationships/tags" Target="../tags/tag196.xml"/></Relationships>
</file>

<file path=ppt/slides/_rels/slide48.xml.rels><?xml version="1.0" encoding="UTF-8" standalone="yes"?>
<Relationships xmlns="http://schemas.openxmlformats.org/package/2006/relationships"><Relationship Id="rId7" Type="http://schemas.openxmlformats.org/officeDocument/2006/relationships/notesSlide" Target="../notesSlides/notesSlide38.xml"/><Relationship Id="rId6" Type="http://schemas.openxmlformats.org/officeDocument/2006/relationships/slideLayout" Target="../slideLayouts/slideLayout3.xml"/><Relationship Id="rId5" Type="http://schemas.openxmlformats.org/officeDocument/2006/relationships/tags" Target="../tags/tag203.xml"/><Relationship Id="rId4" Type="http://schemas.openxmlformats.org/officeDocument/2006/relationships/tags" Target="../tags/tag202.xml"/><Relationship Id="rId3" Type="http://schemas.openxmlformats.org/officeDocument/2006/relationships/tags" Target="../tags/tag201.xml"/><Relationship Id="rId2" Type="http://schemas.openxmlformats.org/officeDocument/2006/relationships/tags" Target="../tags/tag200.xml"/><Relationship Id="rId1" Type="http://schemas.openxmlformats.org/officeDocument/2006/relationships/tags" Target="../tags/tag199.xml"/></Relationships>
</file>

<file path=ppt/slides/_rels/slide49.xml.rels><?xml version="1.0" encoding="UTF-8" standalone="yes"?>
<Relationships xmlns="http://schemas.openxmlformats.org/package/2006/relationships"><Relationship Id="rId6" Type="http://schemas.openxmlformats.org/officeDocument/2006/relationships/notesSlide" Target="../notesSlides/notesSlide39.xml"/><Relationship Id="rId5" Type="http://schemas.openxmlformats.org/officeDocument/2006/relationships/slideLayout" Target="../slideLayouts/slideLayout3.xml"/><Relationship Id="rId4" Type="http://schemas.openxmlformats.org/officeDocument/2006/relationships/tags" Target="../tags/tag207.xml"/><Relationship Id="rId3" Type="http://schemas.openxmlformats.org/officeDocument/2006/relationships/tags" Target="../tags/tag206.xml"/><Relationship Id="rId2" Type="http://schemas.openxmlformats.org/officeDocument/2006/relationships/tags" Target="../tags/tag205.xml"/><Relationship Id="rId1" Type="http://schemas.openxmlformats.org/officeDocument/2006/relationships/tags" Target="../tags/tag20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50.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210.xml"/><Relationship Id="rId2" Type="http://schemas.openxmlformats.org/officeDocument/2006/relationships/tags" Target="../tags/tag209.xml"/><Relationship Id="rId1" Type="http://schemas.openxmlformats.org/officeDocument/2006/relationships/tags" Target="../tags/tag208.xml"/></Relationships>
</file>

<file path=ppt/slides/_rels/slide51.xml.rels><?xml version="1.0" encoding="UTF-8" standalone="yes"?>
<Relationships xmlns="http://schemas.openxmlformats.org/package/2006/relationships"><Relationship Id="rId8" Type="http://schemas.openxmlformats.org/officeDocument/2006/relationships/notesSlide" Target="../notesSlides/notesSlide40.xml"/><Relationship Id="rId7" Type="http://schemas.openxmlformats.org/officeDocument/2006/relationships/slideLayout" Target="../slideLayouts/slideLayout3.xml"/><Relationship Id="rId6" Type="http://schemas.openxmlformats.org/officeDocument/2006/relationships/tags" Target="../tags/tag216.xml"/><Relationship Id="rId5" Type="http://schemas.openxmlformats.org/officeDocument/2006/relationships/tags" Target="../tags/tag215.xml"/><Relationship Id="rId4" Type="http://schemas.openxmlformats.org/officeDocument/2006/relationships/tags" Target="../tags/tag214.xml"/><Relationship Id="rId3" Type="http://schemas.openxmlformats.org/officeDocument/2006/relationships/tags" Target="../tags/tag213.xml"/><Relationship Id="rId2" Type="http://schemas.openxmlformats.org/officeDocument/2006/relationships/tags" Target="../tags/tag212.xml"/><Relationship Id="rId1" Type="http://schemas.openxmlformats.org/officeDocument/2006/relationships/tags" Target="../tags/tag211.xml"/></Relationships>
</file>

<file path=ppt/slides/_rels/slide52.xml.rels><?xml version="1.0" encoding="UTF-8" standalone="yes"?>
<Relationships xmlns="http://schemas.openxmlformats.org/package/2006/relationships"><Relationship Id="rId6" Type="http://schemas.openxmlformats.org/officeDocument/2006/relationships/notesSlide" Target="../notesSlides/notesSlide41.xml"/><Relationship Id="rId5" Type="http://schemas.openxmlformats.org/officeDocument/2006/relationships/slideLayout" Target="../slideLayouts/slideLayout3.xml"/><Relationship Id="rId4" Type="http://schemas.openxmlformats.org/officeDocument/2006/relationships/tags" Target="../tags/tag220.xml"/><Relationship Id="rId3" Type="http://schemas.openxmlformats.org/officeDocument/2006/relationships/tags" Target="../tags/tag219.xml"/><Relationship Id="rId2" Type="http://schemas.openxmlformats.org/officeDocument/2006/relationships/tags" Target="../tags/tag218.xml"/><Relationship Id="rId1" Type="http://schemas.openxmlformats.org/officeDocument/2006/relationships/tags" Target="../tags/tag217.xml"/></Relationships>
</file>

<file path=ppt/slides/_rels/slide53.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223.xml"/><Relationship Id="rId2" Type="http://schemas.openxmlformats.org/officeDocument/2006/relationships/tags" Target="../tags/tag222.xml"/><Relationship Id="rId1" Type="http://schemas.openxmlformats.org/officeDocument/2006/relationships/tags" Target="../tags/tag221.xml"/></Relationships>
</file>

<file path=ppt/slides/_rels/slide54.xml.rels><?xml version="1.0" encoding="UTF-8" standalone="yes"?>
<Relationships xmlns="http://schemas.openxmlformats.org/package/2006/relationships"><Relationship Id="rId7" Type="http://schemas.openxmlformats.org/officeDocument/2006/relationships/notesSlide" Target="../notesSlides/notesSlide42.xml"/><Relationship Id="rId6" Type="http://schemas.openxmlformats.org/officeDocument/2006/relationships/slideLayout" Target="../slideLayouts/slideLayout3.xml"/><Relationship Id="rId5" Type="http://schemas.openxmlformats.org/officeDocument/2006/relationships/tags" Target="../tags/tag228.xml"/><Relationship Id="rId4" Type="http://schemas.openxmlformats.org/officeDocument/2006/relationships/tags" Target="../tags/tag227.xml"/><Relationship Id="rId3" Type="http://schemas.openxmlformats.org/officeDocument/2006/relationships/tags" Target="../tags/tag226.xml"/><Relationship Id="rId2" Type="http://schemas.openxmlformats.org/officeDocument/2006/relationships/tags" Target="../tags/tag225.xml"/><Relationship Id="rId1" Type="http://schemas.openxmlformats.org/officeDocument/2006/relationships/tags" Target="../tags/tag224.xml"/></Relationships>
</file>

<file path=ppt/slides/_rels/slide55.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231.xml"/><Relationship Id="rId2" Type="http://schemas.openxmlformats.org/officeDocument/2006/relationships/tags" Target="../tags/tag230.xml"/><Relationship Id="rId1" Type="http://schemas.openxmlformats.org/officeDocument/2006/relationships/tags" Target="../tags/tag229.xml"/></Relationships>
</file>

<file path=ppt/slides/_rels/slide56.xml.rels><?xml version="1.0" encoding="UTF-8" standalone="yes"?>
<Relationships xmlns="http://schemas.openxmlformats.org/package/2006/relationships"><Relationship Id="rId6" Type="http://schemas.openxmlformats.org/officeDocument/2006/relationships/notesSlide" Target="../notesSlides/notesSlide43.xml"/><Relationship Id="rId5" Type="http://schemas.openxmlformats.org/officeDocument/2006/relationships/slideLayout" Target="../slideLayouts/slideLayout3.xml"/><Relationship Id="rId4" Type="http://schemas.openxmlformats.org/officeDocument/2006/relationships/tags" Target="../tags/tag235.xml"/><Relationship Id="rId3" Type="http://schemas.openxmlformats.org/officeDocument/2006/relationships/tags" Target="../tags/tag234.xml"/><Relationship Id="rId2" Type="http://schemas.openxmlformats.org/officeDocument/2006/relationships/tags" Target="../tags/tag233.xml"/><Relationship Id="rId1" Type="http://schemas.openxmlformats.org/officeDocument/2006/relationships/tags" Target="../tags/tag232.xml"/></Relationships>
</file>

<file path=ppt/slides/_rels/slide57.xml.rels><?xml version="1.0" encoding="UTF-8" standalone="yes"?>
<Relationships xmlns="http://schemas.openxmlformats.org/package/2006/relationships"><Relationship Id="rId7" Type="http://schemas.openxmlformats.org/officeDocument/2006/relationships/notesSlide" Target="../notesSlides/notesSlide44.xml"/><Relationship Id="rId6" Type="http://schemas.openxmlformats.org/officeDocument/2006/relationships/slideLayout" Target="../slideLayouts/slideLayout3.xml"/><Relationship Id="rId5" Type="http://schemas.openxmlformats.org/officeDocument/2006/relationships/tags" Target="../tags/tag240.xml"/><Relationship Id="rId4" Type="http://schemas.openxmlformats.org/officeDocument/2006/relationships/tags" Target="../tags/tag239.xml"/><Relationship Id="rId3" Type="http://schemas.openxmlformats.org/officeDocument/2006/relationships/tags" Target="../tags/tag238.xml"/><Relationship Id="rId2" Type="http://schemas.openxmlformats.org/officeDocument/2006/relationships/tags" Target="../tags/tag237.xml"/><Relationship Id="rId1" Type="http://schemas.openxmlformats.org/officeDocument/2006/relationships/tags" Target="../tags/tag236.xml"/></Relationships>
</file>

<file path=ppt/slides/_rels/slide58.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243.xml"/><Relationship Id="rId2" Type="http://schemas.openxmlformats.org/officeDocument/2006/relationships/tags" Target="../tags/tag242.xml"/><Relationship Id="rId1" Type="http://schemas.openxmlformats.org/officeDocument/2006/relationships/tags" Target="../tags/tag241.xml"/></Relationships>
</file>

<file path=ppt/slides/_rels/slide59.xml.rels><?xml version="1.0" encoding="UTF-8" standalone="yes"?>
<Relationships xmlns="http://schemas.openxmlformats.org/package/2006/relationships"><Relationship Id="rId7" Type="http://schemas.openxmlformats.org/officeDocument/2006/relationships/notesSlide" Target="../notesSlides/notesSlide45.xml"/><Relationship Id="rId6" Type="http://schemas.openxmlformats.org/officeDocument/2006/relationships/slideLayout" Target="../slideLayouts/slideLayout3.xml"/><Relationship Id="rId5" Type="http://schemas.openxmlformats.org/officeDocument/2006/relationships/tags" Target="../tags/tag248.xml"/><Relationship Id="rId4" Type="http://schemas.openxmlformats.org/officeDocument/2006/relationships/tags" Target="../tags/tag247.xml"/><Relationship Id="rId3" Type="http://schemas.openxmlformats.org/officeDocument/2006/relationships/tags" Target="../tags/tag246.xml"/><Relationship Id="rId2" Type="http://schemas.openxmlformats.org/officeDocument/2006/relationships/tags" Target="../tags/tag245.xml"/><Relationship Id="rId1" Type="http://schemas.openxmlformats.org/officeDocument/2006/relationships/tags" Target="../tags/tag244.xml"/></Relationships>
</file>

<file path=ppt/slides/_rels/slide6.xml.rels><?xml version="1.0" encoding="UTF-8" standalone="yes"?>
<Relationships xmlns="http://schemas.openxmlformats.org/package/2006/relationships"><Relationship Id="rId8" Type="http://schemas.openxmlformats.org/officeDocument/2006/relationships/notesSlide" Target="../notesSlides/notesSlide6.xml"/><Relationship Id="rId7" Type="http://schemas.openxmlformats.org/officeDocument/2006/relationships/slideLayout" Target="../slideLayouts/slideLayout3.xml"/><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tags" Target="../tags/tag10.xml"/><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s>
</file>

<file path=ppt/slides/_rels/slide60.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251.xml"/><Relationship Id="rId2" Type="http://schemas.openxmlformats.org/officeDocument/2006/relationships/tags" Target="../tags/tag250.xml"/><Relationship Id="rId1" Type="http://schemas.openxmlformats.org/officeDocument/2006/relationships/tags" Target="../tags/tag249.xml"/></Relationships>
</file>

<file path=ppt/slides/_rels/slide61.xml.rels><?xml version="1.0" encoding="UTF-8" standalone="yes"?>
<Relationships xmlns="http://schemas.openxmlformats.org/package/2006/relationships"><Relationship Id="rId7" Type="http://schemas.openxmlformats.org/officeDocument/2006/relationships/notesSlide" Target="../notesSlides/notesSlide46.xml"/><Relationship Id="rId6" Type="http://schemas.openxmlformats.org/officeDocument/2006/relationships/slideLayout" Target="../slideLayouts/slideLayout3.xml"/><Relationship Id="rId5" Type="http://schemas.openxmlformats.org/officeDocument/2006/relationships/tags" Target="../tags/tag256.xml"/><Relationship Id="rId4" Type="http://schemas.openxmlformats.org/officeDocument/2006/relationships/tags" Target="../tags/tag255.xml"/><Relationship Id="rId3" Type="http://schemas.openxmlformats.org/officeDocument/2006/relationships/tags" Target="../tags/tag254.xml"/><Relationship Id="rId2" Type="http://schemas.openxmlformats.org/officeDocument/2006/relationships/tags" Target="../tags/tag253.xml"/><Relationship Id="rId1" Type="http://schemas.openxmlformats.org/officeDocument/2006/relationships/tags" Target="../tags/tag252.xml"/></Relationships>
</file>

<file path=ppt/slides/_rels/slide62.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259.xml"/><Relationship Id="rId2" Type="http://schemas.openxmlformats.org/officeDocument/2006/relationships/tags" Target="../tags/tag258.xml"/><Relationship Id="rId1" Type="http://schemas.openxmlformats.org/officeDocument/2006/relationships/tags" Target="../tags/tag257.xml"/></Relationships>
</file>

<file path=ppt/slides/_rels/slide63.xml.rels><?xml version="1.0" encoding="UTF-8" standalone="yes"?>
<Relationships xmlns="http://schemas.openxmlformats.org/package/2006/relationships"><Relationship Id="rId8" Type="http://schemas.openxmlformats.org/officeDocument/2006/relationships/notesSlide" Target="../notesSlides/notesSlide47.xml"/><Relationship Id="rId7" Type="http://schemas.openxmlformats.org/officeDocument/2006/relationships/slideLayout" Target="../slideLayouts/slideLayout3.xml"/><Relationship Id="rId6" Type="http://schemas.openxmlformats.org/officeDocument/2006/relationships/tags" Target="../tags/tag265.xml"/><Relationship Id="rId5" Type="http://schemas.openxmlformats.org/officeDocument/2006/relationships/tags" Target="../tags/tag264.xml"/><Relationship Id="rId4" Type="http://schemas.openxmlformats.org/officeDocument/2006/relationships/tags" Target="../tags/tag263.xml"/><Relationship Id="rId3" Type="http://schemas.openxmlformats.org/officeDocument/2006/relationships/tags" Target="../tags/tag262.xml"/><Relationship Id="rId2" Type="http://schemas.openxmlformats.org/officeDocument/2006/relationships/tags" Target="../tags/tag261.xml"/><Relationship Id="rId1" Type="http://schemas.openxmlformats.org/officeDocument/2006/relationships/tags" Target="../tags/tag260.xml"/></Relationships>
</file>

<file path=ppt/slides/_rels/slide64.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268.xml"/><Relationship Id="rId2" Type="http://schemas.openxmlformats.org/officeDocument/2006/relationships/tags" Target="../tags/tag267.xml"/><Relationship Id="rId1" Type="http://schemas.openxmlformats.org/officeDocument/2006/relationships/tags" Target="../tags/tag266.xml"/></Relationships>
</file>

<file path=ppt/slides/_rels/slide65.xml.rels><?xml version="1.0" encoding="UTF-8" standalone="yes"?>
<Relationships xmlns="http://schemas.openxmlformats.org/package/2006/relationships"><Relationship Id="rId7" Type="http://schemas.openxmlformats.org/officeDocument/2006/relationships/notesSlide" Target="../notesSlides/notesSlide48.xml"/><Relationship Id="rId6" Type="http://schemas.openxmlformats.org/officeDocument/2006/relationships/slideLayout" Target="../slideLayouts/slideLayout3.xml"/><Relationship Id="rId5" Type="http://schemas.openxmlformats.org/officeDocument/2006/relationships/tags" Target="../tags/tag273.xml"/><Relationship Id="rId4" Type="http://schemas.openxmlformats.org/officeDocument/2006/relationships/tags" Target="../tags/tag272.xml"/><Relationship Id="rId3" Type="http://schemas.openxmlformats.org/officeDocument/2006/relationships/tags" Target="../tags/tag271.xml"/><Relationship Id="rId2" Type="http://schemas.openxmlformats.org/officeDocument/2006/relationships/tags" Target="../tags/tag270.xml"/><Relationship Id="rId1" Type="http://schemas.openxmlformats.org/officeDocument/2006/relationships/tags" Target="../tags/tag269.xml"/></Relationships>
</file>

<file path=ppt/slides/_rels/slide66.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276.xml"/><Relationship Id="rId2" Type="http://schemas.openxmlformats.org/officeDocument/2006/relationships/tags" Target="../tags/tag275.xml"/><Relationship Id="rId1" Type="http://schemas.openxmlformats.org/officeDocument/2006/relationships/tags" Target="../tags/tag274.xml"/></Relationships>
</file>

<file path=ppt/slides/_rels/slide67.xml.rels><?xml version="1.0" encoding="UTF-8" standalone="yes"?>
<Relationships xmlns="http://schemas.openxmlformats.org/package/2006/relationships"><Relationship Id="rId8" Type="http://schemas.openxmlformats.org/officeDocument/2006/relationships/notesSlide" Target="../notesSlides/notesSlide49.xml"/><Relationship Id="rId7" Type="http://schemas.openxmlformats.org/officeDocument/2006/relationships/slideLayout" Target="../slideLayouts/slideLayout3.xml"/><Relationship Id="rId6" Type="http://schemas.openxmlformats.org/officeDocument/2006/relationships/image" Target="../media/image7.png"/><Relationship Id="rId5" Type="http://schemas.openxmlformats.org/officeDocument/2006/relationships/tags" Target="../tags/tag281.xml"/><Relationship Id="rId4" Type="http://schemas.openxmlformats.org/officeDocument/2006/relationships/tags" Target="../tags/tag280.xml"/><Relationship Id="rId3" Type="http://schemas.openxmlformats.org/officeDocument/2006/relationships/tags" Target="../tags/tag279.xml"/><Relationship Id="rId2" Type="http://schemas.openxmlformats.org/officeDocument/2006/relationships/tags" Target="../tags/tag278.xml"/><Relationship Id="rId1" Type="http://schemas.openxmlformats.org/officeDocument/2006/relationships/tags" Target="../tags/tag277.xml"/></Relationships>
</file>

<file path=ppt/slides/_rels/slide68.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284.xml"/><Relationship Id="rId2" Type="http://schemas.openxmlformats.org/officeDocument/2006/relationships/tags" Target="../tags/tag283.xml"/><Relationship Id="rId1" Type="http://schemas.openxmlformats.org/officeDocument/2006/relationships/tags" Target="../tags/tag282.xml"/></Relationships>
</file>

<file path=ppt/slides/_rels/slide69.xml.rels><?xml version="1.0" encoding="UTF-8" standalone="yes"?>
<Relationships xmlns="http://schemas.openxmlformats.org/package/2006/relationships"><Relationship Id="rId6" Type="http://schemas.openxmlformats.org/officeDocument/2006/relationships/notesSlide" Target="../notesSlides/notesSlide50.xml"/><Relationship Id="rId5" Type="http://schemas.openxmlformats.org/officeDocument/2006/relationships/slideLayout" Target="../slideLayouts/slideLayout3.xml"/><Relationship Id="rId4" Type="http://schemas.openxmlformats.org/officeDocument/2006/relationships/tags" Target="../tags/tag288.xml"/><Relationship Id="rId3" Type="http://schemas.openxmlformats.org/officeDocument/2006/relationships/tags" Target="../tags/tag287.xml"/><Relationship Id="rId2" Type="http://schemas.openxmlformats.org/officeDocument/2006/relationships/tags" Target="../tags/tag286.xml"/><Relationship Id="rId1" Type="http://schemas.openxmlformats.org/officeDocument/2006/relationships/tags" Target="../tags/tag285.xml"/></Relationships>
</file>

<file path=ppt/slides/_rels/slide7.xml.rels><?xml version="1.0" encoding="UTF-8" standalone="yes"?>
<Relationships xmlns="http://schemas.openxmlformats.org/package/2006/relationships"><Relationship Id="rId7" Type="http://schemas.openxmlformats.org/officeDocument/2006/relationships/notesSlide" Target="../notesSlides/notesSlide7.xml"/><Relationship Id="rId6" Type="http://schemas.openxmlformats.org/officeDocument/2006/relationships/slideLayout" Target="../slideLayouts/slideLayout3.xml"/><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s>
</file>

<file path=ppt/slides/_rels/slide70.xml.rels><?xml version="1.0" encoding="UTF-8" standalone="yes"?>
<Relationships xmlns="http://schemas.openxmlformats.org/package/2006/relationships"><Relationship Id="rId8" Type="http://schemas.openxmlformats.org/officeDocument/2006/relationships/notesSlide" Target="../notesSlides/notesSlide51.xml"/><Relationship Id="rId7" Type="http://schemas.openxmlformats.org/officeDocument/2006/relationships/slideLayout" Target="../slideLayouts/slideLayout3.xml"/><Relationship Id="rId6" Type="http://schemas.openxmlformats.org/officeDocument/2006/relationships/image" Target="../media/image8.png"/><Relationship Id="rId5" Type="http://schemas.openxmlformats.org/officeDocument/2006/relationships/tags" Target="../tags/tag293.xml"/><Relationship Id="rId4" Type="http://schemas.openxmlformats.org/officeDocument/2006/relationships/tags" Target="../tags/tag292.xml"/><Relationship Id="rId3" Type="http://schemas.openxmlformats.org/officeDocument/2006/relationships/tags" Target="../tags/tag291.xml"/><Relationship Id="rId2" Type="http://schemas.openxmlformats.org/officeDocument/2006/relationships/tags" Target="../tags/tag290.xml"/><Relationship Id="rId1" Type="http://schemas.openxmlformats.org/officeDocument/2006/relationships/tags" Target="../tags/tag289.xml"/></Relationships>
</file>

<file path=ppt/slides/_rels/slide71.xml.rels><?xml version="1.0" encoding="UTF-8" standalone="yes"?>
<Relationships xmlns="http://schemas.openxmlformats.org/package/2006/relationships"><Relationship Id="rId6" Type="http://schemas.openxmlformats.org/officeDocument/2006/relationships/notesSlide" Target="../notesSlides/notesSlide52.xml"/><Relationship Id="rId5" Type="http://schemas.openxmlformats.org/officeDocument/2006/relationships/slideLayout" Target="../slideLayouts/slideLayout3.xml"/><Relationship Id="rId4" Type="http://schemas.openxmlformats.org/officeDocument/2006/relationships/tags" Target="../tags/tag297.xml"/><Relationship Id="rId3" Type="http://schemas.openxmlformats.org/officeDocument/2006/relationships/tags" Target="../tags/tag296.xml"/><Relationship Id="rId2" Type="http://schemas.openxmlformats.org/officeDocument/2006/relationships/tags" Target="../tags/tag295.xml"/><Relationship Id="rId1" Type="http://schemas.openxmlformats.org/officeDocument/2006/relationships/tags" Target="../tags/tag294.xml"/></Relationships>
</file>

<file path=ppt/slides/_rels/slide72.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300.xml"/><Relationship Id="rId2" Type="http://schemas.openxmlformats.org/officeDocument/2006/relationships/tags" Target="../tags/tag299.xml"/><Relationship Id="rId1" Type="http://schemas.openxmlformats.org/officeDocument/2006/relationships/tags" Target="../tags/tag298.xml"/></Relationships>
</file>

<file path=ppt/slides/_rels/slide73.xml.rels><?xml version="1.0" encoding="UTF-8" standalone="yes"?>
<Relationships xmlns="http://schemas.openxmlformats.org/package/2006/relationships"><Relationship Id="rId8" Type="http://schemas.openxmlformats.org/officeDocument/2006/relationships/notesSlide" Target="../notesSlides/notesSlide53.xml"/><Relationship Id="rId7" Type="http://schemas.openxmlformats.org/officeDocument/2006/relationships/slideLayout" Target="../slideLayouts/slideLayout3.xml"/><Relationship Id="rId6" Type="http://schemas.openxmlformats.org/officeDocument/2006/relationships/tags" Target="../tags/tag306.xml"/><Relationship Id="rId5" Type="http://schemas.openxmlformats.org/officeDocument/2006/relationships/tags" Target="../tags/tag305.xml"/><Relationship Id="rId4" Type="http://schemas.openxmlformats.org/officeDocument/2006/relationships/tags" Target="../tags/tag304.xml"/><Relationship Id="rId3" Type="http://schemas.openxmlformats.org/officeDocument/2006/relationships/tags" Target="../tags/tag303.xml"/><Relationship Id="rId2" Type="http://schemas.openxmlformats.org/officeDocument/2006/relationships/tags" Target="../tags/tag302.xml"/><Relationship Id="rId1" Type="http://schemas.openxmlformats.org/officeDocument/2006/relationships/tags" Target="../tags/tag301.xml"/></Relationships>
</file>

<file path=ppt/slides/_rels/slide74.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309.xml"/><Relationship Id="rId2" Type="http://schemas.openxmlformats.org/officeDocument/2006/relationships/tags" Target="../tags/tag308.xml"/><Relationship Id="rId1" Type="http://schemas.openxmlformats.org/officeDocument/2006/relationships/tags" Target="../tags/tag307.xml"/></Relationships>
</file>

<file path=ppt/slides/_rels/slide75.xml.rels><?xml version="1.0" encoding="UTF-8" standalone="yes"?>
<Relationships xmlns="http://schemas.openxmlformats.org/package/2006/relationships"><Relationship Id="rId7" Type="http://schemas.openxmlformats.org/officeDocument/2006/relationships/notesSlide" Target="../notesSlides/notesSlide54.xml"/><Relationship Id="rId6" Type="http://schemas.openxmlformats.org/officeDocument/2006/relationships/slideLayout" Target="../slideLayouts/slideLayout3.xml"/><Relationship Id="rId5" Type="http://schemas.openxmlformats.org/officeDocument/2006/relationships/tags" Target="../tags/tag314.xml"/><Relationship Id="rId4" Type="http://schemas.openxmlformats.org/officeDocument/2006/relationships/tags" Target="../tags/tag313.xml"/><Relationship Id="rId3" Type="http://schemas.openxmlformats.org/officeDocument/2006/relationships/tags" Target="../tags/tag312.xml"/><Relationship Id="rId2" Type="http://schemas.openxmlformats.org/officeDocument/2006/relationships/tags" Target="../tags/tag311.xml"/><Relationship Id="rId1" Type="http://schemas.openxmlformats.org/officeDocument/2006/relationships/tags" Target="../tags/tag310.xml"/></Relationships>
</file>

<file path=ppt/slides/_rels/slide76.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317.xml"/><Relationship Id="rId2" Type="http://schemas.openxmlformats.org/officeDocument/2006/relationships/tags" Target="../tags/tag316.xml"/><Relationship Id="rId1" Type="http://schemas.openxmlformats.org/officeDocument/2006/relationships/tags" Target="../tags/tag315.xml"/></Relationships>
</file>

<file path=ppt/slides/_rels/slide77.xml.rels><?xml version="1.0" encoding="UTF-8" standalone="yes"?>
<Relationships xmlns="http://schemas.openxmlformats.org/package/2006/relationships"><Relationship Id="rId7" Type="http://schemas.openxmlformats.org/officeDocument/2006/relationships/notesSlide" Target="../notesSlides/notesSlide55.xml"/><Relationship Id="rId6" Type="http://schemas.openxmlformats.org/officeDocument/2006/relationships/slideLayout" Target="../slideLayouts/slideLayout3.xml"/><Relationship Id="rId5" Type="http://schemas.openxmlformats.org/officeDocument/2006/relationships/tags" Target="../tags/tag322.xml"/><Relationship Id="rId4" Type="http://schemas.openxmlformats.org/officeDocument/2006/relationships/tags" Target="../tags/tag321.xml"/><Relationship Id="rId3" Type="http://schemas.openxmlformats.org/officeDocument/2006/relationships/tags" Target="../tags/tag320.xml"/><Relationship Id="rId2" Type="http://schemas.openxmlformats.org/officeDocument/2006/relationships/tags" Target="../tags/tag319.xml"/><Relationship Id="rId1" Type="http://schemas.openxmlformats.org/officeDocument/2006/relationships/tags" Target="../tags/tag318.xml"/></Relationships>
</file>

<file path=ppt/slides/_rels/slide78.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325.xml"/><Relationship Id="rId2" Type="http://schemas.openxmlformats.org/officeDocument/2006/relationships/tags" Target="../tags/tag324.xml"/><Relationship Id="rId1" Type="http://schemas.openxmlformats.org/officeDocument/2006/relationships/tags" Target="../tags/tag323.xml"/></Relationships>
</file>

<file path=ppt/slides/_rels/slide79.xml.rels><?xml version="1.0" encoding="UTF-8" standalone="yes"?>
<Relationships xmlns="http://schemas.openxmlformats.org/package/2006/relationships"><Relationship Id="rId7" Type="http://schemas.openxmlformats.org/officeDocument/2006/relationships/notesSlide" Target="../notesSlides/notesSlide56.xml"/><Relationship Id="rId6" Type="http://schemas.openxmlformats.org/officeDocument/2006/relationships/slideLayout" Target="../slideLayouts/slideLayout3.xml"/><Relationship Id="rId5" Type="http://schemas.openxmlformats.org/officeDocument/2006/relationships/tags" Target="../tags/tag330.xml"/><Relationship Id="rId4" Type="http://schemas.openxmlformats.org/officeDocument/2006/relationships/tags" Target="../tags/tag329.xml"/><Relationship Id="rId3" Type="http://schemas.openxmlformats.org/officeDocument/2006/relationships/tags" Target="../tags/tag328.xml"/><Relationship Id="rId2" Type="http://schemas.openxmlformats.org/officeDocument/2006/relationships/tags" Target="../tags/tag327.xml"/><Relationship Id="rId1" Type="http://schemas.openxmlformats.org/officeDocument/2006/relationships/tags" Target="../tags/tag326.xml"/></Relationships>
</file>

<file path=ppt/slides/_rels/slide8.xml.rels><?xml version="1.0" encoding="UTF-8" standalone="yes"?>
<Relationships xmlns="http://schemas.openxmlformats.org/package/2006/relationships"><Relationship Id="rId8" Type="http://schemas.openxmlformats.org/officeDocument/2006/relationships/notesSlide" Target="../notesSlides/notesSlide8.xml"/><Relationship Id="rId7" Type="http://schemas.openxmlformats.org/officeDocument/2006/relationships/slideLayout" Target="../slideLayouts/slideLayout3.xml"/><Relationship Id="rId6" Type="http://schemas.openxmlformats.org/officeDocument/2006/relationships/tags" Target="../tags/tag23.xml"/><Relationship Id="rId5" Type="http://schemas.openxmlformats.org/officeDocument/2006/relationships/tags" Target="../tags/tag22.xml"/><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s>
</file>

<file path=ppt/slides/_rels/slide80.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333.xml"/><Relationship Id="rId2" Type="http://schemas.openxmlformats.org/officeDocument/2006/relationships/tags" Target="../tags/tag332.xml"/><Relationship Id="rId1" Type="http://schemas.openxmlformats.org/officeDocument/2006/relationships/tags" Target="../tags/tag331.xml"/></Relationships>
</file>

<file path=ppt/slides/_rels/slide81.xml.rels><?xml version="1.0" encoding="UTF-8" standalone="yes"?>
<Relationships xmlns="http://schemas.openxmlformats.org/package/2006/relationships"><Relationship Id="rId7" Type="http://schemas.openxmlformats.org/officeDocument/2006/relationships/notesSlide" Target="../notesSlides/notesSlide57.xml"/><Relationship Id="rId6" Type="http://schemas.openxmlformats.org/officeDocument/2006/relationships/slideLayout" Target="../slideLayouts/slideLayout3.xml"/><Relationship Id="rId5" Type="http://schemas.openxmlformats.org/officeDocument/2006/relationships/tags" Target="../tags/tag338.xml"/><Relationship Id="rId4" Type="http://schemas.openxmlformats.org/officeDocument/2006/relationships/tags" Target="../tags/tag337.xml"/><Relationship Id="rId3" Type="http://schemas.openxmlformats.org/officeDocument/2006/relationships/tags" Target="../tags/tag336.xml"/><Relationship Id="rId2" Type="http://schemas.openxmlformats.org/officeDocument/2006/relationships/tags" Target="../tags/tag335.xml"/><Relationship Id="rId1" Type="http://schemas.openxmlformats.org/officeDocument/2006/relationships/tags" Target="../tags/tag334.xml"/></Relationships>
</file>

<file path=ppt/slides/_rels/slide82.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341.xml"/><Relationship Id="rId2" Type="http://schemas.openxmlformats.org/officeDocument/2006/relationships/tags" Target="../tags/tag340.xml"/><Relationship Id="rId1" Type="http://schemas.openxmlformats.org/officeDocument/2006/relationships/tags" Target="../tags/tag339.xml"/></Relationships>
</file>

<file path=ppt/slides/_rels/slide83.xml.rels><?xml version="1.0" encoding="UTF-8" standalone="yes"?>
<Relationships xmlns="http://schemas.openxmlformats.org/package/2006/relationships"><Relationship Id="rId8" Type="http://schemas.openxmlformats.org/officeDocument/2006/relationships/notesSlide" Target="../notesSlides/notesSlide58.xml"/><Relationship Id="rId7" Type="http://schemas.openxmlformats.org/officeDocument/2006/relationships/slideLayout" Target="../slideLayouts/slideLayout3.xml"/><Relationship Id="rId6" Type="http://schemas.openxmlformats.org/officeDocument/2006/relationships/tags" Target="../tags/tag347.xml"/><Relationship Id="rId5" Type="http://schemas.openxmlformats.org/officeDocument/2006/relationships/tags" Target="../tags/tag346.xml"/><Relationship Id="rId4" Type="http://schemas.openxmlformats.org/officeDocument/2006/relationships/tags" Target="../tags/tag345.xml"/><Relationship Id="rId3" Type="http://schemas.openxmlformats.org/officeDocument/2006/relationships/tags" Target="../tags/tag344.xml"/><Relationship Id="rId2" Type="http://schemas.openxmlformats.org/officeDocument/2006/relationships/tags" Target="../tags/tag343.xml"/><Relationship Id="rId1" Type="http://schemas.openxmlformats.org/officeDocument/2006/relationships/tags" Target="../tags/tag342.xml"/></Relationships>
</file>

<file path=ppt/slides/_rels/slide84.xml.rels><?xml version="1.0" encoding="UTF-8" standalone="yes"?>
<Relationships xmlns="http://schemas.openxmlformats.org/package/2006/relationships"><Relationship Id="rId6" Type="http://schemas.openxmlformats.org/officeDocument/2006/relationships/notesSlide" Target="../notesSlides/notesSlide59.xml"/><Relationship Id="rId5" Type="http://schemas.openxmlformats.org/officeDocument/2006/relationships/slideLayout" Target="../slideLayouts/slideLayout3.xml"/><Relationship Id="rId4" Type="http://schemas.openxmlformats.org/officeDocument/2006/relationships/tags" Target="../tags/tag351.xml"/><Relationship Id="rId3" Type="http://schemas.openxmlformats.org/officeDocument/2006/relationships/tags" Target="../tags/tag350.xml"/><Relationship Id="rId2" Type="http://schemas.openxmlformats.org/officeDocument/2006/relationships/tags" Target="../tags/tag349.xml"/><Relationship Id="rId1" Type="http://schemas.openxmlformats.org/officeDocument/2006/relationships/tags" Target="../tags/tag348.xml"/></Relationships>
</file>

<file path=ppt/slides/_rels/slide85.xml.rels><?xml version="1.0" encoding="UTF-8" standalone="yes"?>
<Relationships xmlns="http://schemas.openxmlformats.org/package/2006/relationships"><Relationship Id="rId7" Type="http://schemas.openxmlformats.org/officeDocument/2006/relationships/notesSlide" Target="../notesSlides/notesSlide60.xml"/><Relationship Id="rId6" Type="http://schemas.openxmlformats.org/officeDocument/2006/relationships/slideLayout" Target="../slideLayouts/slideLayout3.xml"/><Relationship Id="rId5" Type="http://schemas.openxmlformats.org/officeDocument/2006/relationships/tags" Target="../tags/tag356.xml"/><Relationship Id="rId4" Type="http://schemas.openxmlformats.org/officeDocument/2006/relationships/tags" Target="../tags/tag355.xml"/><Relationship Id="rId3" Type="http://schemas.openxmlformats.org/officeDocument/2006/relationships/tags" Target="../tags/tag354.xml"/><Relationship Id="rId2" Type="http://schemas.openxmlformats.org/officeDocument/2006/relationships/tags" Target="../tags/tag353.xml"/><Relationship Id="rId1" Type="http://schemas.openxmlformats.org/officeDocument/2006/relationships/tags" Target="../tags/tag352.xml"/></Relationships>
</file>

<file path=ppt/slides/_rels/slide86.xml.rels><?xml version="1.0" encoding="UTF-8" standalone="yes"?>
<Relationships xmlns="http://schemas.openxmlformats.org/package/2006/relationships"><Relationship Id="rId6" Type="http://schemas.openxmlformats.org/officeDocument/2006/relationships/notesSlide" Target="../notesSlides/notesSlide61.xml"/><Relationship Id="rId5" Type="http://schemas.openxmlformats.org/officeDocument/2006/relationships/slideLayout" Target="../slideLayouts/slideLayout3.xml"/><Relationship Id="rId4" Type="http://schemas.openxmlformats.org/officeDocument/2006/relationships/tags" Target="../tags/tag360.xml"/><Relationship Id="rId3" Type="http://schemas.openxmlformats.org/officeDocument/2006/relationships/tags" Target="../tags/tag359.xml"/><Relationship Id="rId2" Type="http://schemas.openxmlformats.org/officeDocument/2006/relationships/tags" Target="../tags/tag358.xml"/><Relationship Id="rId1" Type="http://schemas.openxmlformats.org/officeDocument/2006/relationships/tags" Target="../tags/tag357.xml"/></Relationships>
</file>

<file path=ppt/slides/_rels/slide87.xml.rels><?xml version="1.0" encoding="UTF-8" standalone="yes"?>
<Relationships xmlns="http://schemas.openxmlformats.org/package/2006/relationships"><Relationship Id="rId9" Type="http://schemas.openxmlformats.org/officeDocument/2006/relationships/notesSlide" Target="../notesSlides/notesSlide62.xml"/><Relationship Id="rId8" Type="http://schemas.openxmlformats.org/officeDocument/2006/relationships/slideLayout" Target="../slideLayouts/slideLayout3.xml"/><Relationship Id="rId7" Type="http://schemas.openxmlformats.org/officeDocument/2006/relationships/image" Target="../media/image9.png"/><Relationship Id="rId6" Type="http://schemas.openxmlformats.org/officeDocument/2006/relationships/tags" Target="../tags/tag366.xml"/><Relationship Id="rId5" Type="http://schemas.openxmlformats.org/officeDocument/2006/relationships/tags" Target="../tags/tag365.xml"/><Relationship Id="rId4" Type="http://schemas.openxmlformats.org/officeDocument/2006/relationships/tags" Target="../tags/tag364.xml"/><Relationship Id="rId3" Type="http://schemas.openxmlformats.org/officeDocument/2006/relationships/tags" Target="../tags/tag363.xml"/><Relationship Id="rId2" Type="http://schemas.openxmlformats.org/officeDocument/2006/relationships/tags" Target="../tags/tag362.xml"/><Relationship Id="rId1" Type="http://schemas.openxmlformats.org/officeDocument/2006/relationships/tags" Target="../tags/tag361.xml"/></Relationships>
</file>

<file path=ppt/slides/_rels/slide88.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369.xml"/><Relationship Id="rId2" Type="http://schemas.openxmlformats.org/officeDocument/2006/relationships/tags" Target="../tags/tag368.xml"/><Relationship Id="rId1" Type="http://schemas.openxmlformats.org/officeDocument/2006/relationships/tags" Target="../tags/tag367.xml"/></Relationships>
</file>

<file path=ppt/slides/_rels/slide89.xml.rels><?xml version="1.0" encoding="UTF-8" standalone="yes"?>
<Relationships xmlns="http://schemas.openxmlformats.org/package/2006/relationships"><Relationship Id="rId6" Type="http://schemas.openxmlformats.org/officeDocument/2006/relationships/notesSlide" Target="../notesSlides/notesSlide63.xml"/><Relationship Id="rId5" Type="http://schemas.openxmlformats.org/officeDocument/2006/relationships/slideLayout" Target="../slideLayouts/slideLayout3.xml"/><Relationship Id="rId4" Type="http://schemas.openxmlformats.org/officeDocument/2006/relationships/tags" Target="../tags/tag373.xml"/><Relationship Id="rId3" Type="http://schemas.openxmlformats.org/officeDocument/2006/relationships/tags" Target="../tags/tag372.xml"/><Relationship Id="rId2" Type="http://schemas.openxmlformats.org/officeDocument/2006/relationships/tags" Target="../tags/tag371.xml"/><Relationship Id="rId1" Type="http://schemas.openxmlformats.org/officeDocument/2006/relationships/tags" Target="../tags/tag370.xml"/></Relationships>
</file>

<file path=ppt/slides/_rels/slide9.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slideLayout" Target="../slideLayouts/slideLayout3.xml"/><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tags" Target="../tags/tag24.xml"/></Relationships>
</file>

<file path=ppt/slides/_rels/slide90.xml.rels><?xml version="1.0" encoding="UTF-8" standalone="yes"?>
<Relationships xmlns="http://schemas.openxmlformats.org/package/2006/relationships"><Relationship Id="rId8" Type="http://schemas.openxmlformats.org/officeDocument/2006/relationships/notesSlide" Target="../notesSlides/notesSlide64.xml"/><Relationship Id="rId7" Type="http://schemas.openxmlformats.org/officeDocument/2006/relationships/slideLayout" Target="../slideLayouts/slideLayout3.xml"/><Relationship Id="rId6" Type="http://schemas.openxmlformats.org/officeDocument/2006/relationships/image" Target="../media/image10.png"/><Relationship Id="rId5" Type="http://schemas.openxmlformats.org/officeDocument/2006/relationships/tags" Target="../tags/tag378.xml"/><Relationship Id="rId4" Type="http://schemas.openxmlformats.org/officeDocument/2006/relationships/tags" Target="../tags/tag377.xml"/><Relationship Id="rId3" Type="http://schemas.openxmlformats.org/officeDocument/2006/relationships/tags" Target="../tags/tag376.xml"/><Relationship Id="rId2" Type="http://schemas.openxmlformats.org/officeDocument/2006/relationships/tags" Target="../tags/tag375.xml"/><Relationship Id="rId1" Type="http://schemas.openxmlformats.org/officeDocument/2006/relationships/tags" Target="../tags/tag374.xml"/></Relationships>
</file>

<file path=ppt/slides/_rels/slide91.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381.xml"/><Relationship Id="rId2" Type="http://schemas.openxmlformats.org/officeDocument/2006/relationships/tags" Target="../tags/tag380.xml"/><Relationship Id="rId1" Type="http://schemas.openxmlformats.org/officeDocument/2006/relationships/tags" Target="../tags/tag379.xml"/></Relationships>
</file>

<file path=ppt/slides/_rels/slide92.xml.rels><?xml version="1.0" encoding="UTF-8" standalone="yes"?>
<Relationships xmlns="http://schemas.openxmlformats.org/package/2006/relationships"><Relationship Id="rId8" Type="http://schemas.openxmlformats.org/officeDocument/2006/relationships/notesSlide" Target="../notesSlides/notesSlide65.xml"/><Relationship Id="rId7" Type="http://schemas.openxmlformats.org/officeDocument/2006/relationships/slideLayout" Target="../slideLayouts/slideLayout3.xml"/><Relationship Id="rId6" Type="http://schemas.openxmlformats.org/officeDocument/2006/relationships/image" Target="../media/image11.png"/><Relationship Id="rId5" Type="http://schemas.openxmlformats.org/officeDocument/2006/relationships/tags" Target="../tags/tag386.xml"/><Relationship Id="rId4" Type="http://schemas.openxmlformats.org/officeDocument/2006/relationships/tags" Target="../tags/tag385.xml"/><Relationship Id="rId3" Type="http://schemas.openxmlformats.org/officeDocument/2006/relationships/tags" Target="../tags/tag384.xml"/><Relationship Id="rId2" Type="http://schemas.openxmlformats.org/officeDocument/2006/relationships/tags" Target="../tags/tag383.xml"/><Relationship Id="rId1" Type="http://schemas.openxmlformats.org/officeDocument/2006/relationships/tags" Target="../tags/tag382.xml"/></Relationships>
</file>

<file path=ppt/slides/_rels/slide93.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389.xml"/><Relationship Id="rId2" Type="http://schemas.openxmlformats.org/officeDocument/2006/relationships/tags" Target="../tags/tag388.xml"/><Relationship Id="rId1" Type="http://schemas.openxmlformats.org/officeDocument/2006/relationships/tags" Target="../tags/tag387.xml"/></Relationships>
</file>

<file path=ppt/slides/_rels/slide94.xml.rels><?xml version="1.0" encoding="UTF-8" standalone="yes"?>
<Relationships xmlns="http://schemas.openxmlformats.org/package/2006/relationships"><Relationship Id="rId6" Type="http://schemas.openxmlformats.org/officeDocument/2006/relationships/notesSlide" Target="../notesSlides/notesSlide66.xml"/><Relationship Id="rId5" Type="http://schemas.openxmlformats.org/officeDocument/2006/relationships/slideLayout" Target="../slideLayouts/slideLayout3.xml"/><Relationship Id="rId4" Type="http://schemas.openxmlformats.org/officeDocument/2006/relationships/tags" Target="../tags/tag393.xml"/><Relationship Id="rId3" Type="http://schemas.openxmlformats.org/officeDocument/2006/relationships/tags" Target="../tags/tag392.xml"/><Relationship Id="rId2" Type="http://schemas.openxmlformats.org/officeDocument/2006/relationships/tags" Target="../tags/tag391.xml"/><Relationship Id="rId1" Type="http://schemas.openxmlformats.org/officeDocument/2006/relationships/tags" Target="../tags/tag390.xml"/></Relationships>
</file>

<file path=ppt/slides/_rels/slide95.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398.xml"/><Relationship Id="rId4" Type="http://schemas.openxmlformats.org/officeDocument/2006/relationships/tags" Target="../tags/tag397.xml"/><Relationship Id="rId3" Type="http://schemas.openxmlformats.org/officeDocument/2006/relationships/tags" Target="../tags/tag396.xml"/><Relationship Id="rId2" Type="http://schemas.openxmlformats.org/officeDocument/2006/relationships/tags" Target="../tags/tag395.xml"/><Relationship Id="rId1" Type="http://schemas.openxmlformats.org/officeDocument/2006/relationships/tags" Target="../tags/tag394.xml"/></Relationships>
</file>

<file path=ppt/slides/_rels/slide96.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401.xml"/><Relationship Id="rId2" Type="http://schemas.openxmlformats.org/officeDocument/2006/relationships/tags" Target="../tags/tag400.xml"/><Relationship Id="rId1" Type="http://schemas.openxmlformats.org/officeDocument/2006/relationships/tags" Target="../tags/tag399.xml"/></Relationships>
</file>

<file path=ppt/slides/_rels/slide97.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405.xml"/><Relationship Id="rId3" Type="http://schemas.openxmlformats.org/officeDocument/2006/relationships/tags" Target="../tags/tag404.xml"/><Relationship Id="rId2" Type="http://schemas.openxmlformats.org/officeDocument/2006/relationships/tags" Target="../tags/tag403.xml"/><Relationship Id="rId1" Type="http://schemas.openxmlformats.org/officeDocument/2006/relationships/tags" Target="../tags/tag402.xml"/></Relationships>
</file>

<file path=ppt/slides/_rels/slide98.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12.png"/><Relationship Id="rId5" Type="http://schemas.openxmlformats.org/officeDocument/2006/relationships/tags" Target="../tags/tag410.xml"/><Relationship Id="rId4" Type="http://schemas.openxmlformats.org/officeDocument/2006/relationships/tags" Target="../tags/tag409.xml"/><Relationship Id="rId3" Type="http://schemas.openxmlformats.org/officeDocument/2006/relationships/tags" Target="../tags/tag408.xml"/><Relationship Id="rId2" Type="http://schemas.openxmlformats.org/officeDocument/2006/relationships/tags" Target="../tags/tag407.xml"/><Relationship Id="rId1" Type="http://schemas.openxmlformats.org/officeDocument/2006/relationships/tags" Target="../tags/tag406.xml"/></Relationships>
</file>

<file path=ppt/slides/_rels/slide99.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413.xml"/><Relationship Id="rId2" Type="http://schemas.openxmlformats.org/officeDocument/2006/relationships/tags" Target="../tags/tag412.xml"/><Relationship Id="rId1" Type="http://schemas.openxmlformats.org/officeDocument/2006/relationships/tags" Target="../tags/tag41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p:nvPr/>
        </p:nvSpPr>
        <p:spPr>
          <a:xfrm>
            <a:off x="0" y="0"/>
            <a:ext cx="9144000" cy="51435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矩形 3"/>
          <p:cNvSpPr/>
          <p:nvPr/>
        </p:nvSpPr>
        <p:spPr>
          <a:xfrm>
            <a:off x="0" y="1635646"/>
            <a:ext cx="9144000" cy="187220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5" name="矩形 14"/>
          <p:cNvSpPr/>
          <p:nvPr/>
        </p:nvSpPr>
        <p:spPr>
          <a:xfrm>
            <a:off x="0" y="1972538"/>
            <a:ext cx="4685043" cy="1088390"/>
          </a:xfrm>
          <a:prstGeom prst="rect">
            <a:avLst/>
          </a:prstGeom>
        </p:spPr>
        <p:txBody>
          <a:bodyPr wrap="square">
            <a:spAutoFit/>
          </a:bodyPr>
          <a:lstStyle/>
          <a:p>
            <a:pPr algn="ctr">
              <a:lnSpc>
                <a:spcPct val="120000"/>
              </a:lnSpc>
            </a:pPr>
            <a:r>
              <a:rPr sz="54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财务管理</a:t>
            </a:r>
            <a:endParaRPr sz="54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7" name="Freeform 7"/>
          <p:cNvSpPr>
            <a:spLocks noEditPoints="1"/>
          </p:cNvSpPr>
          <p:nvPr/>
        </p:nvSpPr>
        <p:spPr bwMode="auto">
          <a:xfrm>
            <a:off x="909014" y="3899620"/>
            <a:ext cx="252000" cy="252000"/>
          </a:xfrm>
          <a:custGeom>
            <a:avLst/>
            <a:gdLst>
              <a:gd name="T0" fmla="*/ 661 w 904"/>
              <a:gd name="T1" fmla="*/ 461 h 905"/>
              <a:gd name="T2" fmla="*/ 661 w 904"/>
              <a:gd name="T3" fmla="*/ 339 h 905"/>
              <a:gd name="T4" fmla="*/ 605 w 904"/>
              <a:gd name="T5" fmla="*/ 339 h 905"/>
              <a:gd name="T6" fmla="*/ 605 w 904"/>
              <a:gd name="T7" fmla="*/ 461 h 905"/>
              <a:gd name="T8" fmla="*/ 456 w 904"/>
              <a:gd name="T9" fmla="*/ 610 h 905"/>
              <a:gd name="T10" fmla="*/ 453 w 904"/>
              <a:gd name="T11" fmla="*/ 610 h 905"/>
              <a:gd name="T12" fmla="*/ 452 w 904"/>
              <a:gd name="T13" fmla="*/ 610 h 905"/>
              <a:gd name="T14" fmla="*/ 451 w 904"/>
              <a:gd name="T15" fmla="*/ 610 h 905"/>
              <a:gd name="T16" fmla="*/ 448 w 904"/>
              <a:gd name="T17" fmla="*/ 610 h 905"/>
              <a:gd name="T18" fmla="*/ 299 w 904"/>
              <a:gd name="T19" fmla="*/ 461 h 905"/>
              <a:gd name="T20" fmla="*/ 299 w 904"/>
              <a:gd name="T21" fmla="*/ 339 h 905"/>
              <a:gd name="T22" fmla="*/ 244 w 904"/>
              <a:gd name="T23" fmla="*/ 339 h 905"/>
              <a:gd name="T24" fmla="*/ 244 w 904"/>
              <a:gd name="T25" fmla="*/ 461 h 905"/>
              <a:gd name="T26" fmla="*/ 419 w 904"/>
              <a:gd name="T27" fmla="*/ 664 h 905"/>
              <a:gd name="T28" fmla="*/ 419 w 904"/>
              <a:gd name="T29" fmla="*/ 752 h 905"/>
              <a:gd name="T30" fmla="*/ 295 w 904"/>
              <a:gd name="T31" fmla="*/ 787 h 905"/>
              <a:gd name="T32" fmla="*/ 610 w 904"/>
              <a:gd name="T33" fmla="*/ 787 h 905"/>
              <a:gd name="T34" fmla="*/ 484 w 904"/>
              <a:gd name="T35" fmla="*/ 751 h 905"/>
              <a:gd name="T36" fmla="*/ 484 w 904"/>
              <a:gd name="T37" fmla="*/ 664 h 905"/>
              <a:gd name="T38" fmla="*/ 661 w 904"/>
              <a:gd name="T39" fmla="*/ 461 h 905"/>
              <a:gd name="T40" fmla="*/ 450 w 904"/>
              <a:gd name="T41" fmla="*/ 558 h 905"/>
              <a:gd name="T42" fmla="*/ 452 w 904"/>
              <a:gd name="T43" fmla="*/ 558 h 905"/>
              <a:gd name="T44" fmla="*/ 454 w 904"/>
              <a:gd name="T45" fmla="*/ 558 h 905"/>
              <a:gd name="T46" fmla="*/ 554 w 904"/>
              <a:gd name="T47" fmla="*/ 459 h 905"/>
              <a:gd name="T48" fmla="*/ 554 w 904"/>
              <a:gd name="T49" fmla="*/ 218 h 905"/>
              <a:gd name="T50" fmla="*/ 454 w 904"/>
              <a:gd name="T51" fmla="*/ 118 h 905"/>
              <a:gd name="T52" fmla="*/ 452 w 904"/>
              <a:gd name="T53" fmla="*/ 118 h 905"/>
              <a:gd name="T54" fmla="*/ 450 w 904"/>
              <a:gd name="T55" fmla="*/ 118 h 905"/>
              <a:gd name="T56" fmla="*/ 351 w 904"/>
              <a:gd name="T57" fmla="*/ 218 h 905"/>
              <a:gd name="T58" fmla="*/ 351 w 904"/>
              <a:gd name="T59" fmla="*/ 459 h 905"/>
              <a:gd name="T60" fmla="*/ 450 w 904"/>
              <a:gd name="T61" fmla="*/ 558 h 905"/>
              <a:gd name="T62" fmla="*/ 452 w 904"/>
              <a:gd name="T63" fmla="*/ 0 h 905"/>
              <a:gd name="T64" fmla="*/ 904 w 904"/>
              <a:gd name="T65" fmla="*/ 453 h 905"/>
              <a:gd name="T66" fmla="*/ 452 w 904"/>
              <a:gd name="T67" fmla="*/ 905 h 905"/>
              <a:gd name="T68" fmla="*/ 0 w 904"/>
              <a:gd name="T69" fmla="*/ 453 h 905"/>
              <a:gd name="T70" fmla="*/ 452 w 904"/>
              <a:gd name="T71" fmla="*/ 0 h 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04" h="905">
                <a:moveTo>
                  <a:pt x="661" y="461"/>
                </a:moveTo>
                <a:lnTo>
                  <a:pt x="661" y="339"/>
                </a:lnTo>
                <a:cubicBezTo>
                  <a:pt x="661" y="304"/>
                  <a:pt x="605" y="304"/>
                  <a:pt x="605" y="339"/>
                </a:cubicBezTo>
                <a:lnTo>
                  <a:pt x="605" y="461"/>
                </a:lnTo>
                <a:cubicBezTo>
                  <a:pt x="605" y="543"/>
                  <a:pt x="538" y="610"/>
                  <a:pt x="456" y="610"/>
                </a:cubicBezTo>
                <a:cubicBezTo>
                  <a:pt x="455" y="610"/>
                  <a:pt x="454" y="610"/>
                  <a:pt x="453" y="610"/>
                </a:cubicBezTo>
                <a:lnTo>
                  <a:pt x="452" y="610"/>
                </a:lnTo>
                <a:lnTo>
                  <a:pt x="451" y="610"/>
                </a:lnTo>
                <a:cubicBezTo>
                  <a:pt x="450" y="610"/>
                  <a:pt x="449" y="610"/>
                  <a:pt x="448" y="610"/>
                </a:cubicBezTo>
                <a:cubicBezTo>
                  <a:pt x="366" y="610"/>
                  <a:pt x="299" y="543"/>
                  <a:pt x="299" y="461"/>
                </a:cubicBezTo>
                <a:lnTo>
                  <a:pt x="299" y="339"/>
                </a:lnTo>
                <a:cubicBezTo>
                  <a:pt x="299" y="304"/>
                  <a:pt x="244" y="304"/>
                  <a:pt x="244" y="339"/>
                </a:cubicBezTo>
                <a:cubicBezTo>
                  <a:pt x="244" y="355"/>
                  <a:pt x="244" y="461"/>
                  <a:pt x="244" y="461"/>
                </a:cubicBezTo>
                <a:cubicBezTo>
                  <a:pt x="244" y="564"/>
                  <a:pt x="320" y="650"/>
                  <a:pt x="419" y="664"/>
                </a:cubicBezTo>
                <a:lnTo>
                  <a:pt x="419" y="752"/>
                </a:lnTo>
                <a:lnTo>
                  <a:pt x="295" y="787"/>
                </a:lnTo>
                <a:lnTo>
                  <a:pt x="610" y="787"/>
                </a:lnTo>
                <a:lnTo>
                  <a:pt x="484" y="751"/>
                </a:lnTo>
                <a:lnTo>
                  <a:pt x="484" y="664"/>
                </a:lnTo>
                <a:cubicBezTo>
                  <a:pt x="584" y="650"/>
                  <a:pt x="661" y="564"/>
                  <a:pt x="661" y="461"/>
                </a:cubicBezTo>
                <a:close/>
                <a:moveTo>
                  <a:pt x="450" y="558"/>
                </a:moveTo>
                <a:cubicBezTo>
                  <a:pt x="451" y="558"/>
                  <a:pt x="451" y="558"/>
                  <a:pt x="452" y="558"/>
                </a:cubicBezTo>
                <a:cubicBezTo>
                  <a:pt x="453" y="558"/>
                  <a:pt x="453" y="558"/>
                  <a:pt x="454" y="558"/>
                </a:cubicBezTo>
                <a:cubicBezTo>
                  <a:pt x="509" y="558"/>
                  <a:pt x="554" y="514"/>
                  <a:pt x="554" y="459"/>
                </a:cubicBezTo>
                <a:lnTo>
                  <a:pt x="554" y="218"/>
                </a:lnTo>
                <a:cubicBezTo>
                  <a:pt x="554" y="163"/>
                  <a:pt x="509" y="118"/>
                  <a:pt x="454" y="118"/>
                </a:cubicBezTo>
                <a:cubicBezTo>
                  <a:pt x="453" y="118"/>
                  <a:pt x="453" y="118"/>
                  <a:pt x="452" y="118"/>
                </a:cubicBezTo>
                <a:cubicBezTo>
                  <a:pt x="452" y="118"/>
                  <a:pt x="451" y="118"/>
                  <a:pt x="450" y="118"/>
                </a:cubicBezTo>
                <a:cubicBezTo>
                  <a:pt x="395" y="118"/>
                  <a:pt x="351" y="163"/>
                  <a:pt x="351" y="218"/>
                </a:cubicBezTo>
                <a:lnTo>
                  <a:pt x="351" y="459"/>
                </a:lnTo>
                <a:cubicBezTo>
                  <a:pt x="351" y="514"/>
                  <a:pt x="395" y="558"/>
                  <a:pt x="450" y="558"/>
                </a:cubicBezTo>
                <a:close/>
                <a:moveTo>
                  <a:pt x="452" y="0"/>
                </a:moveTo>
                <a:cubicBezTo>
                  <a:pt x="702" y="0"/>
                  <a:pt x="904" y="203"/>
                  <a:pt x="904" y="453"/>
                </a:cubicBezTo>
                <a:cubicBezTo>
                  <a:pt x="904" y="702"/>
                  <a:pt x="702" y="905"/>
                  <a:pt x="452" y="905"/>
                </a:cubicBezTo>
                <a:cubicBezTo>
                  <a:pt x="202" y="905"/>
                  <a:pt x="0" y="702"/>
                  <a:pt x="0" y="453"/>
                </a:cubicBezTo>
                <a:cubicBezTo>
                  <a:pt x="0" y="203"/>
                  <a:pt x="202" y="0"/>
                  <a:pt x="452" y="0"/>
                </a:cubicBezTo>
                <a:close/>
              </a:path>
            </a:pathLst>
          </a:custGeom>
          <a:solidFill>
            <a:schemeClr val="bg1"/>
          </a:solidFill>
          <a:ln>
            <a:noFill/>
          </a:ln>
        </p:spPr>
        <p:txBody>
          <a:bodyPr vert="horz" wrap="square" lIns="68562" tIns="34281" rIns="68562" bIns="34281" numCol="1" anchor="t" anchorCtr="0" compatLnSpc="1"/>
          <a:lstStyle/>
          <a:p>
            <a:endParaRPr lang="zh-CN" altLang="en-US">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8" name="TextBox 17"/>
          <p:cNvSpPr txBox="1"/>
          <p:nvPr/>
        </p:nvSpPr>
        <p:spPr>
          <a:xfrm>
            <a:off x="1187450" y="3838575"/>
            <a:ext cx="2008505" cy="374650"/>
          </a:xfrm>
          <a:prstGeom prst="rect">
            <a:avLst/>
          </a:prstGeom>
          <a:noFill/>
        </p:spPr>
        <p:txBody>
          <a:bodyPr wrap="square" lIns="68562" tIns="34281" rIns="68562" bIns="34281" rtlCol="0">
            <a:spAutoFit/>
          </a:bodyPr>
          <a:lstStyle>
            <a:defPPr>
              <a:defRPr lang="zh-CN"/>
            </a:defPPr>
            <a:lvl1pPr>
              <a:defRPr sz="2000">
                <a:solidFill>
                  <a:schemeClr val="accent2"/>
                </a:solidFill>
                <a:latin typeface="+mn-ea"/>
                <a:ea typeface="+mn-ea"/>
              </a:defRPr>
            </a:lvl1pPr>
          </a:lstStyle>
          <a:p>
            <a:r>
              <a:rPr lang="zh-CN" dirty="0">
                <a:solidFill>
                  <a:srgbClr val="F2F2F2"/>
                </a:solidFill>
                <a:latin typeface="字魂105号-简雅黑" panose="00000500000000000000" pitchFamily="2" charset="-122"/>
                <a:ea typeface="字魂105号-简雅黑" panose="00000500000000000000" pitchFamily="2" charset="-122"/>
                <a:sym typeface="字魂105号-简雅黑" panose="00000500000000000000" pitchFamily="2" charset="-122"/>
              </a:rPr>
              <a:t>主讲教师：</a:t>
            </a:r>
            <a:endParaRPr lang="zh-CN" dirty="0">
              <a:solidFill>
                <a:srgbClr val="F2F2F2"/>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057236" y="247537"/>
            <a:ext cx="5132182" cy="467858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arn(outHorizontal)">
                                      <p:cBhvr>
                                        <p:cTn id="11" dur="750"/>
                                        <p:tgtEl>
                                          <p:spTgt spid="2"/>
                                        </p:tgtEl>
                                      </p:cBhvr>
                                    </p:animEffect>
                                  </p:childTnLst>
                                </p:cTn>
                              </p:par>
                            </p:childTnLst>
                          </p:cTn>
                        </p:par>
                        <p:par>
                          <p:cTn id="12" fill="hold">
                            <p:stCondLst>
                              <p:cond delay="15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5"/>
                                        </p:tgtEl>
                                        <p:attrNameLst>
                                          <p:attrName>style.visibility</p:attrName>
                                        </p:attrNameLst>
                                      </p:cBhvr>
                                      <p:to>
                                        <p:strVal val="visible"/>
                                      </p:to>
                                    </p:set>
                                    <p:anim calcmode="lin" valueType="num">
                                      <p:cBhvr>
                                        <p:cTn id="15"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5"/>
                                        </p:tgtEl>
                                        <p:attrNameLst>
                                          <p:attrName>ppt_y</p:attrName>
                                        </p:attrNameLst>
                                      </p:cBhvr>
                                      <p:tavLst>
                                        <p:tav tm="0">
                                          <p:val>
                                            <p:strVal val="#ppt_y"/>
                                          </p:val>
                                        </p:tav>
                                        <p:tav tm="100000">
                                          <p:val>
                                            <p:strVal val="#ppt_y"/>
                                          </p:val>
                                        </p:tav>
                                      </p:tavLst>
                                    </p:anim>
                                    <p:anim calcmode="lin" valueType="num">
                                      <p:cBhvr>
                                        <p:cTn id="17"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5"/>
                                        </p:tgtEl>
                                      </p:cBhvr>
                                    </p:animEffect>
                                  </p:childTnLst>
                                </p:cTn>
                              </p:par>
                            </p:childTnLst>
                          </p:cTn>
                        </p:par>
                        <p:par>
                          <p:cTn id="20" fill="hold">
                            <p:stCondLst>
                              <p:cond delay="1899"/>
                            </p:stCondLst>
                            <p:childTnLst>
                              <p:par>
                                <p:cTn id="21" presetID="53" presetClass="entr" presetSubtype="16"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p:cTn id="23" dur="500" fill="hold"/>
                                        <p:tgtEl>
                                          <p:spTgt spid="17"/>
                                        </p:tgtEl>
                                        <p:attrNameLst>
                                          <p:attrName>ppt_w</p:attrName>
                                        </p:attrNameLst>
                                      </p:cBhvr>
                                      <p:tavLst>
                                        <p:tav tm="0">
                                          <p:val>
                                            <p:fltVal val="0"/>
                                          </p:val>
                                        </p:tav>
                                        <p:tav tm="100000">
                                          <p:val>
                                            <p:strVal val="#ppt_w"/>
                                          </p:val>
                                        </p:tav>
                                      </p:tavLst>
                                    </p:anim>
                                    <p:anim calcmode="lin" valueType="num">
                                      <p:cBhvr>
                                        <p:cTn id="24" dur="500" fill="hold"/>
                                        <p:tgtEl>
                                          <p:spTgt spid="17"/>
                                        </p:tgtEl>
                                        <p:attrNameLst>
                                          <p:attrName>ppt_h</p:attrName>
                                        </p:attrNameLst>
                                      </p:cBhvr>
                                      <p:tavLst>
                                        <p:tav tm="0">
                                          <p:val>
                                            <p:fltVal val="0"/>
                                          </p:val>
                                        </p:tav>
                                        <p:tav tm="100000">
                                          <p:val>
                                            <p:strVal val="#ppt_h"/>
                                          </p:val>
                                        </p:tav>
                                      </p:tavLst>
                                    </p:anim>
                                    <p:animEffect transition="in" filter="fade">
                                      <p:cBhvr>
                                        <p:cTn id="25" dur="500"/>
                                        <p:tgtEl>
                                          <p:spTgt spid="17"/>
                                        </p:tgtEl>
                                      </p:cBhvr>
                                    </p:animEffect>
                                  </p:childTnLst>
                                </p:cTn>
                              </p:par>
                            </p:childTnLst>
                          </p:cTn>
                        </p:par>
                        <p:par>
                          <p:cTn id="26" fill="hold">
                            <p:stCondLst>
                              <p:cond delay="2399"/>
                            </p:stCondLst>
                            <p:childTnLst>
                              <p:par>
                                <p:cTn id="27" presetID="31" presetClass="entr" presetSubtype="0" fill="hold" grpId="0" nodeType="afterEffect">
                                  <p:stCondLst>
                                    <p:cond delay="0"/>
                                  </p:stCondLst>
                                  <p:iterate type="lt">
                                    <p:tmPct val="10000"/>
                                  </p:iterate>
                                  <p:childTnLst>
                                    <p:set>
                                      <p:cBhvr>
                                        <p:cTn id="28" dur="1" fill="hold">
                                          <p:stCondLst>
                                            <p:cond delay="0"/>
                                          </p:stCondLst>
                                        </p:cTn>
                                        <p:tgtEl>
                                          <p:spTgt spid="18"/>
                                        </p:tgtEl>
                                        <p:attrNameLst>
                                          <p:attrName>style.visibility</p:attrName>
                                        </p:attrNameLst>
                                      </p:cBhvr>
                                      <p:to>
                                        <p:strVal val="visible"/>
                                      </p:to>
                                    </p:set>
                                    <p:anim calcmode="lin" valueType="num">
                                      <p:cBhvr>
                                        <p:cTn id="29" dur="1000" fill="hold"/>
                                        <p:tgtEl>
                                          <p:spTgt spid="18"/>
                                        </p:tgtEl>
                                        <p:attrNameLst>
                                          <p:attrName>ppt_w</p:attrName>
                                        </p:attrNameLst>
                                      </p:cBhvr>
                                      <p:tavLst>
                                        <p:tav tm="0">
                                          <p:val>
                                            <p:fltVal val="0"/>
                                          </p:val>
                                        </p:tav>
                                        <p:tav tm="100000">
                                          <p:val>
                                            <p:strVal val="#ppt_w"/>
                                          </p:val>
                                        </p:tav>
                                      </p:tavLst>
                                    </p:anim>
                                    <p:anim calcmode="lin" valueType="num">
                                      <p:cBhvr>
                                        <p:cTn id="30" dur="1000" fill="hold"/>
                                        <p:tgtEl>
                                          <p:spTgt spid="18"/>
                                        </p:tgtEl>
                                        <p:attrNameLst>
                                          <p:attrName>ppt_h</p:attrName>
                                        </p:attrNameLst>
                                      </p:cBhvr>
                                      <p:tavLst>
                                        <p:tav tm="0">
                                          <p:val>
                                            <p:fltVal val="0"/>
                                          </p:val>
                                        </p:tav>
                                        <p:tav tm="100000">
                                          <p:val>
                                            <p:strVal val="#ppt_h"/>
                                          </p:val>
                                        </p:tav>
                                      </p:tavLst>
                                    </p:anim>
                                    <p:anim calcmode="lin" valueType="num">
                                      <p:cBhvr>
                                        <p:cTn id="31" dur="1000" fill="hold"/>
                                        <p:tgtEl>
                                          <p:spTgt spid="18"/>
                                        </p:tgtEl>
                                        <p:attrNameLst>
                                          <p:attrName>style.rotation</p:attrName>
                                        </p:attrNameLst>
                                      </p:cBhvr>
                                      <p:tavLst>
                                        <p:tav tm="0">
                                          <p:val>
                                            <p:fltVal val="90"/>
                                          </p:val>
                                        </p:tav>
                                        <p:tav tm="100000">
                                          <p:val>
                                            <p:fltVal val="0"/>
                                          </p:val>
                                        </p:tav>
                                      </p:tavLst>
                                    </p:anim>
                                    <p:animEffect transition="in" filter="fade">
                                      <p:cBhvr>
                                        <p:cTn id="32"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15" grpId="0"/>
      <p:bldP spid="17" grpId="0" animBg="1"/>
      <p:bldP spid="1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任务6.1 财务分析与评价概述</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custDataLst>
              <p:tags r:id="rId4"/>
            </p:custDataLst>
          </p:nvPr>
        </p:nvSpPr>
        <p:spPr>
          <a:xfrm>
            <a:off x="611505" y="628015"/>
            <a:ext cx="7839075" cy="3412490"/>
          </a:xfrm>
          <a:prstGeom prst="rect">
            <a:avLst/>
          </a:prstGeom>
          <a:noFill/>
        </p:spPr>
        <p:txBody>
          <a:bodyPr wrap="square" rtlCol="0" anchor="t">
            <a:spAutoFit/>
          </a:bodyPr>
          <a:p>
            <a:pPr algn="just">
              <a:lnSpc>
                <a:spcPct val="120000"/>
              </a:lnSpc>
            </a:pPr>
            <a:r>
              <a:rPr lang="zh-CN" altLang="en-US">
                <a:latin typeface="+mn-ea"/>
                <a:cs typeface="+mn-ea"/>
              </a:rPr>
              <a:t>　　</a:t>
            </a:r>
            <a:r>
              <a:rPr lang="zh-CN" altLang="en-US" b="1">
                <a:solidFill>
                  <a:srgbClr val="00B050"/>
                </a:solidFill>
                <a:latin typeface="+mn-ea"/>
                <a:cs typeface="+mn-ea"/>
              </a:rPr>
              <a:t>（2）会计报表的比较。</a:t>
            </a:r>
            <a:r>
              <a:rPr lang="zh-CN" altLang="en-US">
                <a:latin typeface="+mn-ea"/>
                <a:cs typeface="+mn-ea"/>
              </a:rPr>
              <a:t>会计报表的比较是指将连续数期的会计报表的金额并列起来，比较各指标不同期间的增减变动金额和幅度，据以判断企业财务状况和经营成果的变化。它包括资产负债表比较、利润表比较和现金流量表比较等。</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00B050"/>
                </a:solidFill>
                <a:latin typeface="+mn-ea"/>
                <a:cs typeface="+mn-ea"/>
              </a:rPr>
              <a:t>（3）会计报表项目构成的比较。</a:t>
            </a:r>
            <a:r>
              <a:rPr lang="zh-CN" altLang="en-US">
                <a:latin typeface="+mn-ea"/>
                <a:cs typeface="+mn-ea"/>
              </a:rPr>
              <a:t>这是在会计报表比较的基础上发展而来的，是以会计报表中的某个总体指标作为100%，再计算出各组成项目占该总体指标的百分比，从而比较各个项目百分比的增减变动，以此来判断有关财务活动的变化趋势。</a:t>
            </a:r>
            <a:endParaRPr lang="zh-CN" altLang="en-US">
              <a:latin typeface="+mn-ea"/>
              <a:cs typeface="+mn-ea"/>
            </a:endParaRPr>
          </a:p>
          <a:p>
            <a:pPr algn="just">
              <a:lnSpc>
                <a:spcPct val="120000"/>
              </a:lnSpc>
            </a:pPr>
            <a:r>
              <a:rPr lang="zh-CN" altLang="en-US">
                <a:latin typeface="+mn-ea"/>
                <a:cs typeface="+mn-ea"/>
              </a:rPr>
              <a:t>　　采用比较分析法时，用于对比的各期指标的计算口径必须一致，同时应剔除偶然因素的影响，使数据分析能反映企业正常的经营状况。</a:t>
            </a: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任务6.2 比率分析</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custDataLst>
              <p:tags r:id="rId4"/>
            </p:custDataLst>
          </p:nvPr>
        </p:nvSpPr>
        <p:spPr>
          <a:xfrm>
            <a:off x="611505" y="628015"/>
            <a:ext cx="7839075" cy="2748280"/>
          </a:xfrm>
          <a:prstGeom prst="rect">
            <a:avLst/>
          </a:prstGeom>
          <a:noFill/>
        </p:spPr>
        <p:txBody>
          <a:bodyPr wrap="square" rtlCol="0" anchor="t">
            <a:spAutoFit/>
          </a:bodyPr>
          <a:p>
            <a:pPr algn="just">
              <a:lnSpc>
                <a:spcPct val="120000"/>
              </a:lnSpc>
            </a:pPr>
            <a:r>
              <a:rPr lang="zh-CN" altLang="en-US">
                <a:latin typeface="+mn-ea"/>
                <a:cs typeface="+mn-ea"/>
              </a:rPr>
              <a:t>　</a:t>
            </a:r>
            <a:r>
              <a:rPr lang="zh-CN" altLang="en-US" b="1">
                <a:solidFill>
                  <a:srgbClr val="00B050"/>
                </a:solidFill>
                <a:latin typeface="+mn-ea"/>
                <a:cs typeface="+mn-ea"/>
              </a:rPr>
              <a:t>　</a:t>
            </a:r>
            <a:r>
              <a:rPr lang="zh-CN" altLang="en-US">
                <a:latin typeface="+mn-ea"/>
                <a:cs typeface="+mn-ea"/>
              </a:rPr>
              <a:t>净资产代表的是全体股东共同享有的权益，是股东拥有公司财产和公司投资价值最基本的体现。一般情况下，对于市净率较低的股票，其投资价值较高；反之，则投资价值较低。但有时较低的市净率反映的可能是投资者对公司前景的不良预期，而较高市净率则相反。因此，在判断某只股票的投资价值时，还要综合考虑当时的市场环境及公司经营情况、资产质量和盈利能力等因素。</a:t>
            </a:r>
            <a:endParaRPr lang="zh-CN" altLang="en-US">
              <a:latin typeface="+mn-ea"/>
              <a:cs typeface="+mn-ea"/>
            </a:endParaRPr>
          </a:p>
          <a:p>
            <a:pPr algn="just">
              <a:lnSpc>
                <a:spcPct val="120000"/>
              </a:lnSpc>
            </a:pPr>
            <a:endParaRPr lang="zh-CN" altLang="en-US">
              <a:latin typeface="+mn-ea"/>
              <a:cs typeface="+mn-ea"/>
            </a:endParaRPr>
          </a:p>
          <a:p>
            <a:pPr algn="just">
              <a:lnSpc>
                <a:spcPct val="120000"/>
              </a:lnSpc>
            </a:pP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6.3 综合分析</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1" name="圆角矩形 30"/>
          <p:cNvSpPr/>
          <p:nvPr>
            <p:custDataLst>
              <p:tags r:id="rId4"/>
            </p:custDataLst>
          </p:nvPr>
        </p:nvSpPr>
        <p:spPr bwMode="auto">
          <a:xfrm>
            <a:off x="611505" y="628015"/>
            <a:ext cx="3775075" cy="483235"/>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p>
            <a:pPr algn="ctr">
              <a:defRPr/>
            </a:pPr>
            <a:r>
              <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子任务 6.3.1 杜邦分析法</a:t>
            </a:r>
            <a:endPar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文本框 3"/>
          <p:cNvSpPr txBox="1"/>
          <p:nvPr>
            <p:custDataLst>
              <p:tags r:id="rId5"/>
            </p:custDataLst>
          </p:nvPr>
        </p:nvSpPr>
        <p:spPr>
          <a:xfrm>
            <a:off x="611505" y="1257300"/>
            <a:ext cx="7839075" cy="1991360"/>
          </a:xfrm>
          <a:prstGeom prst="rect">
            <a:avLst/>
          </a:prstGeom>
          <a:noFill/>
        </p:spPr>
        <p:txBody>
          <a:bodyPr wrap="square" rtlCol="0" anchor="t">
            <a:spAutoFit/>
          </a:bodyPr>
          <a:p>
            <a:pPr algn="just">
              <a:lnSpc>
                <a:spcPct val="120000"/>
              </a:lnSpc>
            </a:pPr>
            <a:r>
              <a:rPr lang="zh-CN" altLang="en-US">
                <a:latin typeface="+mn-ea"/>
                <a:cs typeface="+mn-ea"/>
              </a:rPr>
              <a:t>　</a:t>
            </a:r>
            <a:r>
              <a:rPr lang="zh-CN" altLang="en-US" b="1">
                <a:solidFill>
                  <a:srgbClr val="00B050"/>
                </a:solidFill>
                <a:latin typeface="+mn-ea"/>
                <a:cs typeface="+mn-ea"/>
              </a:rPr>
              <a:t>　</a:t>
            </a:r>
            <a:r>
              <a:rPr lang="zh-CN" altLang="en-US" sz="1700">
                <a:latin typeface="+mn-ea"/>
                <a:cs typeface="+mn-ea"/>
              </a:rPr>
              <a:t>杜邦分析法又称为杜邦财务分析体系，简称杜邦体系，是利用各种主要财务比率指标之间的内在联系，对企业财务状况及经济效益进行综合系统分析评价的方法。该体系以净资产收益率为起点，以总资产净利率和权益乘数为基础，重点揭示企业盈利能力及权益乘数对净资产收益率的影响，以及各相关指标间的相互影响和作用关系。因其最初由美国杜邦企业成功应用，故得名。</a:t>
            </a:r>
            <a:endParaRPr lang="zh-CN" altLang="en-US" sz="1700">
              <a:latin typeface="+mn-ea"/>
              <a:cs typeface="+mn-ea"/>
            </a:endParaRPr>
          </a:p>
          <a:p>
            <a:pPr algn="just">
              <a:lnSpc>
                <a:spcPct val="120000"/>
              </a:lnSpc>
            </a:pPr>
            <a:r>
              <a:rPr lang="zh-CN" altLang="en-US" sz="1700">
                <a:latin typeface="+mn-ea"/>
                <a:cs typeface="+mn-ea"/>
              </a:rPr>
              <a:t>　　杜邦分析法将净资产收益率（权益净利率）进行分解，如图6-1所示。</a:t>
            </a:r>
            <a:endParaRPr lang="zh-CN" altLang="en-US" sz="1700">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1+#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6.3 综合分析</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pic>
        <p:nvPicPr>
          <p:cNvPr id="2" name="图片 1"/>
          <p:cNvPicPr>
            <a:picLocks noChangeAspect="1"/>
          </p:cNvPicPr>
          <p:nvPr/>
        </p:nvPicPr>
        <p:blipFill>
          <a:blip r:embed="rId4"/>
          <a:stretch>
            <a:fillRect/>
          </a:stretch>
        </p:blipFill>
        <p:spPr>
          <a:xfrm>
            <a:off x="1647825" y="627380"/>
            <a:ext cx="5848350" cy="2964815"/>
          </a:xfrm>
          <a:prstGeom prst="rect">
            <a:avLst/>
          </a:prstGeom>
        </p:spPr>
      </p:pic>
      <p:sp>
        <p:nvSpPr>
          <p:cNvPr id="3" name="文本框 2"/>
          <p:cNvSpPr txBox="1"/>
          <p:nvPr/>
        </p:nvSpPr>
        <p:spPr>
          <a:xfrm>
            <a:off x="755650" y="3751580"/>
            <a:ext cx="7770495" cy="755650"/>
          </a:xfrm>
          <a:prstGeom prst="rect">
            <a:avLst/>
          </a:prstGeom>
          <a:noFill/>
        </p:spPr>
        <p:txBody>
          <a:bodyPr wrap="square" rtlCol="0">
            <a:spAutoFit/>
          </a:bodyPr>
          <a:p>
            <a:pPr>
              <a:lnSpc>
                <a:spcPct val="120000"/>
              </a:lnSpc>
            </a:pPr>
            <a:r>
              <a:rPr lang="zh-CN" altLang="en-US"/>
              <a:t>其分析关系式为</a:t>
            </a:r>
            <a:endParaRPr lang="zh-CN" altLang="en-US"/>
          </a:p>
          <a:p>
            <a:pPr>
              <a:lnSpc>
                <a:spcPct val="120000"/>
              </a:lnSpc>
            </a:pPr>
            <a:r>
              <a:rPr lang="zh-CN" altLang="en-US"/>
              <a:t>　　　　　　净资产收益率 = 营业净利率×总资产周转率×权益乘数</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6.3 综合分析</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4" name="文本框 3"/>
          <p:cNvSpPr txBox="1"/>
          <p:nvPr>
            <p:custDataLst>
              <p:tags r:id="rId4"/>
            </p:custDataLst>
          </p:nvPr>
        </p:nvSpPr>
        <p:spPr>
          <a:xfrm>
            <a:off x="611505" y="611505"/>
            <a:ext cx="7839075" cy="2618105"/>
          </a:xfrm>
          <a:prstGeom prst="rect">
            <a:avLst/>
          </a:prstGeom>
          <a:noFill/>
        </p:spPr>
        <p:txBody>
          <a:bodyPr wrap="square" rtlCol="0" anchor="t">
            <a:spAutoFit/>
          </a:bodyPr>
          <a:p>
            <a:pPr algn="just">
              <a:lnSpc>
                <a:spcPct val="120000"/>
              </a:lnSpc>
            </a:pPr>
            <a:r>
              <a:rPr lang="zh-CN" altLang="en-US">
                <a:latin typeface="+mn-ea"/>
                <a:cs typeface="+mn-ea"/>
              </a:rPr>
              <a:t>　</a:t>
            </a:r>
            <a:r>
              <a:rPr lang="zh-CN" altLang="en-US" b="1">
                <a:solidFill>
                  <a:srgbClr val="00B050"/>
                </a:solidFill>
                <a:latin typeface="+mn-ea"/>
                <a:cs typeface="+mn-ea"/>
              </a:rPr>
              <a:t>　</a:t>
            </a:r>
            <a:r>
              <a:rPr lang="zh-CN" altLang="en-US" sz="1700" b="1">
                <a:solidFill>
                  <a:srgbClr val="00B050"/>
                </a:solidFill>
                <a:latin typeface="+mn-ea"/>
                <a:cs typeface="+mn-ea"/>
              </a:rPr>
              <a:t>（1）</a:t>
            </a:r>
            <a:r>
              <a:rPr lang="zh-CN" altLang="en-US" sz="1700">
                <a:latin typeface="+mn-ea"/>
                <a:cs typeface="+mn-ea"/>
              </a:rPr>
              <a:t>净资产收益率是一个综合性最强的财务分析指标，是杜邦分析体系的起点。财务管理的目标之一是使股东财富最大化，净资产收益率反映了企业所有者投入资本的盈利能力，说明了企业筹资、投资、资产营运等各项财务及其管理活动的效率，而不断提高净资产收益率是使所有者权益最大化的基本保证。所以，这一财务分析指标是企业所有者和经营者都十分关心的。而净资产收益率高低的决定因素主要有 3 个，即营业净利率、总资产周转率和权益乘数。这样，在进行分解之后，就可以将净资产收益率这一综合性指标发生升降变化的原因具体化，从而它比只用一项综合性指标更能说明问题。</a:t>
            </a:r>
            <a:endParaRPr lang="zh-CN" altLang="en-US" sz="1700">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6.3 综合分析</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4" name="文本框 3"/>
          <p:cNvSpPr txBox="1"/>
          <p:nvPr>
            <p:custDataLst>
              <p:tags r:id="rId4"/>
            </p:custDataLst>
          </p:nvPr>
        </p:nvSpPr>
        <p:spPr>
          <a:xfrm>
            <a:off x="611505" y="611505"/>
            <a:ext cx="7839075" cy="3245485"/>
          </a:xfrm>
          <a:prstGeom prst="rect">
            <a:avLst/>
          </a:prstGeom>
          <a:noFill/>
        </p:spPr>
        <p:txBody>
          <a:bodyPr wrap="square" rtlCol="0" anchor="t">
            <a:spAutoFit/>
          </a:bodyPr>
          <a:p>
            <a:pPr algn="just">
              <a:lnSpc>
                <a:spcPct val="120000"/>
              </a:lnSpc>
            </a:pPr>
            <a:r>
              <a:rPr lang="zh-CN" altLang="en-US">
                <a:latin typeface="+mn-ea"/>
                <a:cs typeface="+mn-ea"/>
              </a:rPr>
              <a:t>　</a:t>
            </a:r>
            <a:r>
              <a:rPr lang="zh-CN" altLang="en-US" b="1">
                <a:solidFill>
                  <a:srgbClr val="00B050"/>
                </a:solidFill>
                <a:latin typeface="+mn-ea"/>
                <a:cs typeface="+mn-ea"/>
              </a:rPr>
              <a:t>　</a:t>
            </a:r>
            <a:r>
              <a:rPr lang="zh-CN" altLang="en-US" sz="1700" b="1">
                <a:solidFill>
                  <a:srgbClr val="00B050"/>
                </a:solidFill>
                <a:latin typeface="+mn-ea"/>
                <a:cs typeface="+mn-ea"/>
              </a:rPr>
              <a:t>（2）</a:t>
            </a:r>
            <a:r>
              <a:rPr lang="zh-CN" altLang="en-US" sz="1700">
                <a:latin typeface="+mn-ea"/>
                <a:cs typeface="+mn-ea"/>
              </a:rPr>
              <a:t>营业净利率反映了企业净利润与营业收入的关系，它的高低取决于营业收入与成本总额的高低。要想提高营业净利率，一是要扩大营业收入，二是要降低成本费用。扩大营业收入既有利于提高营业净利率，又有利于提高总资产周转率。降低成本费用是提高营业净利率的一个重要因素，从杜邦分析图可以看出成本费用的基本结构是否合理，从而找出降低成本费用的途径和加强成本费用控制的办法。如果企业财务费用支出过高，就要进一步分析其负债比率是否过高；如果企业管理费用过高，就要进一步分析其资金周转情况等。从图6-1中还可以看出，提高营业净利率的另一种途径是提高其他利润。为了详细地了解企业成本费用的发生情况，在具体列示成本总额时，还可根据重要性原则，将那些影响较大的费用单独列示，以便为寻求降低成本的途径提供依据。</a:t>
            </a:r>
            <a:endParaRPr lang="zh-CN" altLang="en-US" sz="1700">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6.3 综合分析</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4" name="文本框 3"/>
          <p:cNvSpPr txBox="1"/>
          <p:nvPr>
            <p:custDataLst>
              <p:tags r:id="rId4"/>
            </p:custDataLst>
          </p:nvPr>
        </p:nvSpPr>
        <p:spPr>
          <a:xfrm>
            <a:off x="611505" y="611505"/>
            <a:ext cx="7839075" cy="3558540"/>
          </a:xfrm>
          <a:prstGeom prst="rect">
            <a:avLst/>
          </a:prstGeom>
          <a:noFill/>
        </p:spPr>
        <p:txBody>
          <a:bodyPr wrap="square" rtlCol="0" anchor="t">
            <a:spAutoFit/>
          </a:bodyPr>
          <a:p>
            <a:pPr algn="just">
              <a:lnSpc>
                <a:spcPct val="120000"/>
              </a:lnSpc>
            </a:pPr>
            <a:r>
              <a:rPr lang="zh-CN" altLang="en-US">
                <a:latin typeface="+mn-ea"/>
                <a:cs typeface="+mn-ea"/>
              </a:rPr>
              <a:t>　</a:t>
            </a:r>
            <a:r>
              <a:rPr lang="zh-CN" altLang="en-US" b="1">
                <a:solidFill>
                  <a:srgbClr val="00B050"/>
                </a:solidFill>
                <a:latin typeface="+mn-ea"/>
                <a:cs typeface="+mn-ea"/>
              </a:rPr>
              <a:t>　</a:t>
            </a:r>
            <a:r>
              <a:rPr lang="zh-CN" altLang="en-US" sz="1700" b="1">
                <a:solidFill>
                  <a:srgbClr val="00B050"/>
                </a:solidFill>
                <a:latin typeface="+mn-ea"/>
                <a:cs typeface="+mn-ea"/>
              </a:rPr>
              <a:t>（3）</a:t>
            </a:r>
            <a:r>
              <a:rPr lang="zh-CN" altLang="en-US" sz="1700">
                <a:latin typeface="+mn-ea"/>
                <a:cs typeface="+mn-ea"/>
              </a:rPr>
              <a:t>影响总资产周转率的一个重要因素是资产总额。资产总额由流动资产与长期资产组成，它们的结构合理与否将直接影响资产的周转速度。一般来说，流动资产直接体现企业的偿债能力和变现能力，而长期资产则体现企业的经营规模和发展潜力。两者之间应该有一个合理的比例关系。如果发现某项资产比重过大，影响资金周转，就应深入分析其原因。例如，如果企业持有的货币资金超过业务需要，就会影响企业的盈利能力；如果企业占有过多的存货和应收账款，则既会影响盈利能力，又会影响偿债能力。因此，还应进一步分析各项资产的占用数额和周转速度。</a:t>
            </a:r>
            <a:endParaRPr lang="zh-CN" altLang="en-US" sz="1700">
              <a:latin typeface="+mn-ea"/>
              <a:cs typeface="+mn-ea"/>
            </a:endParaRPr>
          </a:p>
          <a:p>
            <a:pPr algn="just">
              <a:lnSpc>
                <a:spcPct val="120000"/>
              </a:lnSpc>
            </a:pPr>
            <a:r>
              <a:rPr lang="zh-CN" altLang="en-US" sz="1700">
                <a:latin typeface="+mn-ea"/>
                <a:cs typeface="+mn-ea"/>
              </a:rPr>
              <a:t>　　</a:t>
            </a:r>
            <a:r>
              <a:rPr lang="zh-CN" altLang="en-US" sz="1700" b="1">
                <a:solidFill>
                  <a:srgbClr val="00B050"/>
                </a:solidFill>
                <a:latin typeface="+mn-ea"/>
                <a:cs typeface="+mn-ea"/>
              </a:rPr>
              <a:t>（4）</a:t>
            </a:r>
            <a:r>
              <a:rPr lang="zh-CN" altLang="en-US" sz="1700">
                <a:latin typeface="+mn-ea"/>
                <a:cs typeface="+mn-ea"/>
              </a:rPr>
              <a:t>权益乘数主要受资产负债率指标的影响。资产负债率越高，权益乘数就越高，说明企业的负债程度比较高，给企业带来了较多的杠杆利益，同时也带来了较大的风险。</a:t>
            </a:r>
            <a:endParaRPr lang="zh-CN" altLang="en-US" sz="1700">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752475" y="631190"/>
            <a:ext cx="7659370" cy="755650"/>
          </a:xfrm>
          <a:prstGeom prst="rect">
            <a:avLst/>
          </a:prstGeom>
          <a:noFill/>
        </p:spPr>
        <p:txBody>
          <a:bodyPr wrap="square" rtlCol="0" anchor="t">
            <a:spAutoFit/>
          </a:bodyPr>
          <a:p>
            <a:pPr algn="just">
              <a:lnSpc>
                <a:spcPct val="120000"/>
              </a:lnSpc>
            </a:pPr>
            <a:r>
              <a:rPr lang="zh-CN" altLang="en-US">
                <a:latin typeface="楷体" panose="02010609060101010101" charset="-122"/>
                <a:ea typeface="楷体" panose="02010609060101010101" charset="-122"/>
                <a:cs typeface="楷体" panose="02010609060101010101" charset="-122"/>
              </a:rPr>
              <a:t>　</a:t>
            </a:r>
            <a:r>
              <a:rPr lang="zh-CN" altLang="en-US">
                <a:solidFill>
                  <a:srgbClr val="00B0F0"/>
                </a:solidFill>
                <a:latin typeface="楷体" panose="02010609060101010101" charset="-122"/>
                <a:ea typeface="楷体" panose="02010609060101010101" charset="-122"/>
                <a:cs typeface="楷体" panose="02010609060101010101" charset="-122"/>
              </a:rPr>
              <a:t>　【情景6-29】</a:t>
            </a:r>
            <a:r>
              <a:rPr lang="zh-CN" altLang="en-US">
                <a:latin typeface="楷体" panose="02010609060101010101" charset="-122"/>
                <a:ea typeface="楷体" panose="02010609060101010101" charset="-122"/>
                <a:cs typeface="楷体" panose="02010609060101010101" charset="-122"/>
              </a:rPr>
              <a:t>某公司有关数据如表6-4、表6-5 所示，分析其销售净利率、总资产周转率及权益乘数的影响（计算结果保留两位小数）。</a:t>
            </a:r>
            <a:endParaRPr lang="zh-CN" altLang="en-US">
              <a:latin typeface="楷体" panose="02010609060101010101" charset="-122"/>
              <a:ea typeface="楷体" panose="02010609060101010101" charset="-122"/>
              <a:cs typeface="楷体" panose="02010609060101010101" charset="-122"/>
            </a:endParaRPr>
          </a:p>
        </p:txBody>
      </p:sp>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6.3 综合分析</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pic>
        <p:nvPicPr>
          <p:cNvPr id="2" name="图片 1"/>
          <p:cNvPicPr>
            <a:picLocks noChangeAspect="1"/>
          </p:cNvPicPr>
          <p:nvPr/>
        </p:nvPicPr>
        <p:blipFill>
          <a:blip r:embed="rId4"/>
          <a:stretch>
            <a:fillRect/>
          </a:stretch>
        </p:blipFill>
        <p:spPr>
          <a:xfrm>
            <a:off x="2202180" y="1348105"/>
            <a:ext cx="4740275" cy="35890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752475" y="631190"/>
            <a:ext cx="7659370" cy="3558540"/>
          </a:xfrm>
          <a:prstGeom prst="rect">
            <a:avLst/>
          </a:prstGeom>
          <a:noFill/>
        </p:spPr>
        <p:txBody>
          <a:bodyPr wrap="square" rtlCol="0" anchor="t">
            <a:spAutoFit/>
          </a:bodyPr>
          <a:p>
            <a:pPr algn="just">
              <a:lnSpc>
                <a:spcPct val="120000"/>
              </a:lnSpc>
            </a:pPr>
            <a:r>
              <a:rPr lang="zh-CN" altLang="en-US">
                <a:latin typeface="楷体" panose="02010609060101010101" charset="-122"/>
                <a:ea typeface="楷体" panose="02010609060101010101" charset="-122"/>
                <a:cs typeface="楷体" panose="02010609060101010101" charset="-122"/>
              </a:rPr>
              <a:t>　</a:t>
            </a:r>
            <a:r>
              <a:rPr lang="zh-CN" altLang="en-US">
                <a:solidFill>
                  <a:srgbClr val="00B0F0"/>
                </a:solidFill>
                <a:latin typeface="楷体" panose="02010609060101010101" charset="-122"/>
                <a:ea typeface="楷体" panose="02010609060101010101" charset="-122"/>
                <a:cs typeface="楷体" panose="02010609060101010101" charset="-122"/>
              </a:rPr>
              <a:t>　</a:t>
            </a:r>
            <a:r>
              <a:rPr lang="zh-CN" altLang="en-US" sz="1700">
                <a:latin typeface="楷体" panose="02010609060101010101" charset="-122"/>
                <a:ea typeface="楷体" panose="02010609060101010101" charset="-122"/>
                <a:cs typeface="楷体" panose="02010609060101010101" charset="-122"/>
              </a:rPr>
              <a:t>以该公司2021年有关的数据为基期，以2022年有关的数据为报告期。2022年权益净利率－ 2021年权益净利率=8.78%－21.94%=－13.16%</a:t>
            </a:r>
            <a:endParaRPr lang="zh-CN" altLang="en-US" sz="1700">
              <a:latin typeface="楷体" panose="02010609060101010101" charset="-122"/>
              <a:ea typeface="楷体" panose="02010609060101010101" charset="-122"/>
              <a:cs typeface="楷体" panose="02010609060101010101" charset="-122"/>
            </a:endParaRPr>
          </a:p>
          <a:p>
            <a:pPr algn="just">
              <a:lnSpc>
                <a:spcPct val="120000"/>
              </a:lnSpc>
            </a:pPr>
            <a:r>
              <a:rPr lang="zh-CN" altLang="en-US" sz="1700">
                <a:latin typeface="楷体" panose="02010609060101010101" charset="-122"/>
                <a:ea typeface="楷体" panose="02010609060101010101" charset="-122"/>
                <a:cs typeface="楷体" panose="02010609060101010101" charset="-122"/>
              </a:rPr>
              <a:t>　　</a:t>
            </a:r>
            <a:r>
              <a:rPr lang="zh-CN" altLang="en-US" sz="1700" b="1">
                <a:solidFill>
                  <a:srgbClr val="00B050"/>
                </a:solidFill>
                <a:latin typeface="楷体" panose="02010609060101010101" charset="-122"/>
                <a:ea typeface="楷体" panose="02010609060101010101" charset="-122"/>
                <a:cs typeface="楷体" panose="02010609060101010101" charset="-122"/>
              </a:rPr>
              <a:t>（1）销售净利率的影响。</a:t>
            </a:r>
            <a:endParaRPr lang="zh-CN" altLang="en-US" sz="1700">
              <a:latin typeface="楷体" panose="02010609060101010101" charset="-122"/>
              <a:ea typeface="楷体" panose="02010609060101010101" charset="-122"/>
              <a:cs typeface="楷体" panose="02010609060101010101" charset="-122"/>
            </a:endParaRPr>
          </a:p>
          <a:p>
            <a:pPr algn="just">
              <a:lnSpc>
                <a:spcPct val="120000"/>
              </a:lnSpc>
            </a:pPr>
            <a:r>
              <a:rPr lang="zh-CN" altLang="en-US" sz="1700">
                <a:latin typeface="楷体" panose="02010609060101010101" charset="-122"/>
                <a:ea typeface="楷体" panose="02010609060101010101" charset="-122"/>
                <a:cs typeface="楷体" panose="02010609060101010101" charset="-122"/>
              </a:rPr>
              <a:t>　　销售净利率的影响=（报告期的销售净利率－基期的销售净利率）×基期总资产周转率×基期的权益乘数=（1.20%－2.69%）×2.61×3.13≈－ 12.17%</a:t>
            </a:r>
            <a:endParaRPr lang="zh-CN" altLang="en-US" sz="1700">
              <a:latin typeface="楷体" panose="02010609060101010101" charset="-122"/>
              <a:ea typeface="楷体" panose="02010609060101010101" charset="-122"/>
              <a:cs typeface="楷体" panose="02010609060101010101" charset="-122"/>
            </a:endParaRPr>
          </a:p>
          <a:p>
            <a:pPr algn="just">
              <a:lnSpc>
                <a:spcPct val="120000"/>
              </a:lnSpc>
            </a:pPr>
            <a:r>
              <a:rPr lang="zh-CN" altLang="en-US" sz="1700">
                <a:latin typeface="楷体" panose="02010609060101010101" charset="-122"/>
                <a:ea typeface="楷体" panose="02010609060101010101" charset="-122"/>
                <a:cs typeface="楷体" panose="02010609060101010101" charset="-122"/>
              </a:rPr>
              <a:t>　　</a:t>
            </a:r>
            <a:r>
              <a:rPr lang="zh-CN" altLang="en-US" sz="1700" b="1">
                <a:solidFill>
                  <a:srgbClr val="00B050"/>
                </a:solidFill>
                <a:latin typeface="楷体" panose="02010609060101010101" charset="-122"/>
                <a:ea typeface="楷体" panose="02010609060101010101" charset="-122"/>
                <a:cs typeface="楷体" panose="02010609060101010101" charset="-122"/>
              </a:rPr>
              <a:t>（2）总资产周转率的影响。</a:t>
            </a:r>
            <a:endParaRPr lang="zh-CN" altLang="en-US" sz="1700" b="1">
              <a:solidFill>
                <a:srgbClr val="00B050"/>
              </a:solidFill>
              <a:latin typeface="楷体" panose="02010609060101010101" charset="-122"/>
              <a:ea typeface="楷体" panose="02010609060101010101" charset="-122"/>
              <a:cs typeface="楷体" panose="02010609060101010101" charset="-122"/>
            </a:endParaRPr>
          </a:p>
          <a:p>
            <a:pPr algn="just">
              <a:lnSpc>
                <a:spcPct val="120000"/>
              </a:lnSpc>
            </a:pPr>
            <a:r>
              <a:rPr lang="zh-CN" altLang="en-US" sz="1700">
                <a:latin typeface="楷体" panose="02010609060101010101" charset="-122"/>
                <a:ea typeface="楷体" panose="02010609060101010101" charset="-122"/>
                <a:cs typeface="楷体" panose="02010609060101010101" charset="-122"/>
              </a:rPr>
              <a:t>　　总资产周转率的影响=（报告期的总资产周转率－基期的总资产周转率）×报告期销售净利率×基期的权益乘数=（1.88－2.61）×1.20%×3.13≈－2.74%</a:t>
            </a:r>
            <a:endParaRPr lang="zh-CN" altLang="en-US" sz="1700">
              <a:latin typeface="楷体" panose="02010609060101010101" charset="-122"/>
              <a:ea typeface="楷体" panose="02010609060101010101" charset="-122"/>
              <a:cs typeface="楷体" panose="02010609060101010101" charset="-122"/>
            </a:endParaRPr>
          </a:p>
          <a:p>
            <a:pPr algn="just">
              <a:lnSpc>
                <a:spcPct val="120000"/>
              </a:lnSpc>
            </a:pPr>
            <a:r>
              <a:rPr lang="zh-CN" altLang="en-US" sz="1700">
                <a:latin typeface="楷体" panose="02010609060101010101" charset="-122"/>
                <a:ea typeface="楷体" panose="02010609060101010101" charset="-122"/>
                <a:cs typeface="楷体" panose="02010609060101010101" charset="-122"/>
              </a:rPr>
              <a:t>　　</a:t>
            </a:r>
            <a:r>
              <a:rPr lang="zh-CN" altLang="en-US" sz="1700" b="1">
                <a:solidFill>
                  <a:srgbClr val="00B050"/>
                </a:solidFill>
                <a:latin typeface="楷体" panose="02010609060101010101" charset="-122"/>
                <a:ea typeface="楷体" panose="02010609060101010101" charset="-122"/>
                <a:cs typeface="楷体" panose="02010609060101010101" charset="-122"/>
              </a:rPr>
              <a:t>（3）权益乘数的影响。</a:t>
            </a:r>
            <a:endParaRPr lang="zh-CN" altLang="en-US" sz="1700">
              <a:latin typeface="楷体" panose="02010609060101010101" charset="-122"/>
              <a:ea typeface="楷体" panose="02010609060101010101" charset="-122"/>
              <a:cs typeface="楷体" panose="02010609060101010101" charset="-122"/>
            </a:endParaRPr>
          </a:p>
          <a:p>
            <a:pPr algn="just">
              <a:lnSpc>
                <a:spcPct val="120000"/>
              </a:lnSpc>
            </a:pPr>
            <a:r>
              <a:rPr lang="zh-CN" altLang="en-US" sz="1700">
                <a:latin typeface="楷体" panose="02010609060101010101" charset="-122"/>
                <a:ea typeface="楷体" panose="02010609060101010101" charset="-122"/>
                <a:cs typeface="楷体" panose="02010609060101010101" charset="-122"/>
              </a:rPr>
              <a:t>权益乘数的影响= 报告期的销售净利率×报告期的总资产周转率×（报告期的权益乘数－基期的权益乘数）=1.20%×1.88×（3.9－3.13）≈1.74%</a:t>
            </a:r>
            <a:endParaRPr lang="zh-CN" altLang="en-US" sz="1700">
              <a:latin typeface="楷体" panose="02010609060101010101" charset="-122"/>
              <a:ea typeface="楷体" panose="02010609060101010101" charset="-122"/>
              <a:cs typeface="楷体" panose="02010609060101010101" charset="-122"/>
            </a:endParaRPr>
          </a:p>
        </p:txBody>
      </p:sp>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6.3 综合分析</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6.3 综合分析</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1" name="圆角矩形 30"/>
          <p:cNvSpPr/>
          <p:nvPr>
            <p:custDataLst>
              <p:tags r:id="rId4"/>
            </p:custDataLst>
          </p:nvPr>
        </p:nvSpPr>
        <p:spPr bwMode="auto">
          <a:xfrm>
            <a:off x="611505" y="628015"/>
            <a:ext cx="3244215" cy="483235"/>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p>
            <a:pPr algn="ctr">
              <a:defRPr/>
            </a:pPr>
            <a:r>
              <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子任务6.3.2 沃尔评分法</a:t>
            </a:r>
            <a:endPar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文本框 3"/>
          <p:cNvSpPr txBox="1"/>
          <p:nvPr>
            <p:custDataLst>
              <p:tags r:id="rId5"/>
            </p:custDataLst>
          </p:nvPr>
        </p:nvSpPr>
        <p:spPr>
          <a:xfrm>
            <a:off x="611505" y="1257300"/>
            <a:ext cx="7839075" cy="1991360"/>
          </a:xfrm>
          <a:prstGeom prst="rect">
            <a:avLst/>
          </a:prstGeom>
          <a:noFill/>
        </p:spPr>
        <p:txBody>
          <a:bodyPr wrap="square" rtlCol="0" anchor="t">
            <a:spAutoFit/>
          </a:bodyPr>
          <a:p>
            <a:pPr algn="just">
              <a:lnSpc>
                <a:spcPct val="120000"/>
              </a:lnSpc>
            </a:pPr>
            <a:r>
              <a:rPr lang="zh-CN" altLang="en-US">
                <a:latin typeface="+mn-ea"/>
                <a:cs typeface="+mn-ea"/>
              </a:rPr>
              <a:t>　</a:t>
            </a:r>
            <a:r>
              <a:rPr lang="zh-CN" altLang="en-US" b="1">
                <a:solidFill>
                  <a:srgbClr val="00B050"/>
                </a:solidFill>
                <a:latin typeface="+mn-ea"/>
                <a:cs typeface="+mn-ea"/>
              </a:rPr>
              <a:t>　</a:t>
            </a:r>
            <a:r>
              <a:rPr lang="zh-CN" altLang="en-US" sz="1700">
                <a:latin typeface="+mn-ea"/>
                <a:cs typeface="+mn-ea"/>
              </a:rPr>
              <a:t>企业财务综合分析的先驱者之一是亚历山大·沃尔。他在20 世纪初出版的《信用晴雨表研究》和《财务报表比率分析》中提出了信用能力指数的概念，他把若干个财务比率用线性关系结合起来，以此来评价企业的信用水平，这种方法称为沃尔评分法。他首先选择了7 种财务比率，分别给定了其在总评价中所占的比重，其总评分为100 分；然后确定标准比率，并与实际比率相比较，评出每项指标的得分，求出总评分。</a:t>
            </a:r>
            <a:endParaRPr lang="zh-CN" altLang="en-US" sz="1700">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1+#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752475" y="631190"/>
            <a:ext cx="7659370" cy="755650"/>
          </a:xfrm>
          <a:prstGeom prst="rect">
            <a:avLst/>
          </a:prstGeom>
          <a:noFill/>
        </p:spPr>
        <p:txBody>
          <a:bodyPr wrap="square" rtlCol="0" anchor="t">
            <a:spAutoFit/>
          </a:bodyPr>
          <a:p>
            <a:pPr algn="just">
              <a:lnSpc>
                <a:spcPct val="120000"/>
              </a:lnSpc>
            </a:pPr>
            <a:r>
              <a:rPr lang="zh-CN" altLang="en-US">
                <a:latin typeface="楷体" panose="02010609060101010101" charset="-122"/>
                <a:ea typeface="楷体" panose="02010609060101010101" charset="-122"/>
                <a:cs typeface="楷体" panose="02010609060101010101" charset="-122"/>
              </a:rPr>
              <a:t>　</a:t>
            </a:r>
            <a:r>
              <a:rPr lang="zh-CN" altLang="en-US">
                <a:solidFill>
                  <a:srgbClr val="00B0F0"/>
                </a:solidFill>
                <a:latin typeface="楷体" panose="02010609060101010101" charset="-122"/>
                <a:ea typeface="楷体" panose="02010609060101010101" charset="-122"/>
                <a:cs typeface="楷体" panose="02010609060101010101" charset="-122"/>
              </a:rPr>
              <a:t>　【情景6-30】</a:t>
            </a:r>
            <a:r>
              <a:rPr lang="zh-CN" altLang="en-US">
                <a:latin typeface="楷体" panose="02010609060101010101" charset="-122"/>
                <a:ea typeface="楷体" panose="02010609060101010101" charset="-122"/>
                <a:cs typeface="楷体" panose="02010609060101010101" charset="-122"/>
              </a:rPr>
              <a:t>大宇是一家中型电力企业，2022年的财务状况评分的结果如表6-6 所示。</a:t>
            </a:r>
            <a:endParaRPr lang="zh-CN" altLang="en-US">
              <a:latin typeface="楷体" panose="02010609060101010101" charset="-122"/>
              <a:ea typeface="楷体" panose="02010609060101010101" charset="-122"/>
              <a:cs typeface="楷体" panose="02010609060101010101" charset="-122"/>
            </a:endParaRPr>
          </a:p>
        </p:txBody>
      </p:sp>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6.3 综合分析</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pic>
        <p:nvPicPr>
          <p:cNvPr id="3" name="图片 2"/>
          <p:cNvPicPr>
            <a:picLocks noChangeAspect="1"/>
          </p:cNvPicPr>
          <p:nvPr/>
        </p:nvPicPr>
        <p:blipFill>
          <a:blip r:embed="rId4"/>
          <a:stretch>
            <a:fillRect/>
          </a:stretch>
        </p:blipFill>
        <p:spPr>
          <a:xfrm>
            <a:off x="1403350" y="1386840"/>
            <a:ext cx="6523355" cy="33312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任务6.1 财务分析与评价概述</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8" name="组合 7"/>
          <p:cNvGrpSpPr/>
          <p:nvPr/>
        </p:nvGrpSpPr>
        <p:grpSpPr>
          <a:xfrm>
            <a:off x="611505" y="659765"/>
            <a:ext cx="7839075" cy="2743200"/>
            <a:chOff x="963" y="1830"/>
            <a:chExt cx="12345" cy="4320"/>
          </a:xfrm>
        </p:grpSpPr>
        <p:sp>
          <p:nvSpPr>
            <p:cNvPr id="2" name="文本框 1"/>
            <p:cNvSpPr txBox="1"/>
            <p:nvPr>
              <p:custDataLst>
                <p:tags r:id="rId4"/>
              </p:custDataLst>
            </p:nvPr>
          </p:nvSpPr>
          <p:spPr>
            <a:xfrm>
              <a:off x="963" y="1830"/>
              <a:ext cx="7200" cy="628"/>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2. 比率分析法</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custDataLst>
                <p:tags r:id="rId5"/>
              </p:custDataLst>
            </p:nvPr>
          </p:nvSpPr>
          <p:spPr>
            <a:xfrm>
              <a:off x="963" y="2345"/>
              <a:ext cx="12345" cy="3805"/>
            </a:xfrm>
            <a:prstGeom prst="rect">
              <a:avLst/>
            </a:prstGeom>
            <a:noFill/>
          </p:spPr>
          <p:txBody>
            <a:bodyPr wrap="square" rtlCol="0" anchor="t">
              <a:spAutoFit/>
            </a:bodyPr>
            <a:p>
              <a:pPr algn="just">
                <a:lnSpc>
                  <a:spcPct val="120000"/>
                </a:lnSpc>
              </a:pPr>
              <a:r>
                <a:rPr lang="zh-CN" altLang="en-US">
                  <a:latin typeface="+mn-ea"/>
                  <a:cs typeface="+mn-ea"/>
                </a:rPr>
                <a:t>　</a:t>
              </a:r>
              <a:r>
                <a:rPr lang="zh-CN" altLang="en-US" b="1">
                  <a:solidFill>
                    <a:srgbClr val="00B050"/>
                  </a:solidFill>
                  <a:latin typeface="+mn-ea"/>
                  <a:cs typeface="+mn-ea"/>
                </a:rPr>
                <a:t>　</a:t>
              </a:r>
              <a:r>
                <a:rPr lang="zh-CN" altLang="en-US">
                  <a:latin typeface="+mn-ea"/>
                  <a:cs typeface="+mn-ea"/>
                </a:rPr>
                <a:t>比率分析法是指通过计算和对比经济指标的比率，进行数量分析的一种方法。采用这一种方法，首先应把要进行对比的指标变成相对数，求出比率，然后进行对比分析，从比率的差异中发现问题。一般常用的重要比率大致可归纳为4 类，即变现能力比率、长期偿债比率、资产管理比率和获利能力比率。</a:t>
              </a:r>
              <a:endParaRPr lang="zh-CN" altLang="en-US">
                <a:latin typeface="+mn-ea"/>
                <a:cs typeface="+mn-ea"/>
              </a:endParaRPr>
            </a:p>
            <a:p>
              <a:pPr algn="just">
                <a:lnSpc>
                  <a:spcPct val="120000"/>
                </a:lnSpc>
              </a:pPr>
              <a:r>
                <a:rPr lang="zh-CN" altLang="en-US">
                  <a:latin typeface="+mn-ea"/>
                  <a:cs typeface="+mn-ea"/>
                </a:rPr>
                <a:t>　　根据分析目的和要求的不同，比率分析主要分为构成比例、效率比率和相关比率3种。</a:t>
              </a:r>
              <a:endParaRPr lang="zh-CN" altLang="en-US">
                <a:latin typeface="+mn-ea"/>
                <a:cs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6.3 综合分析</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4" name="文本框 3"/>
          <p:cNvSpPr txBox="1"/>
          <p:nvPr>
            <p:custDataLst>
              <p:tags r:id="rId4"/>
            </p:custDataLst>
          </p:nvPr>
        </p:nvSpPr>
        <p:spPr>
          <a:xfrm>
            <a:off x="611505" y="611505"/>
            <a:ext cx="7839075" cy="4220845"/>
          </a:xfrm>
          <a:prstGeom prst="rect">
            <a:avLst/>
          </a:prstGeom>
          <a:noFill/>
        </p:spPr>
        <p:txBody>
          <a:bodyPr wrap="square" rtlCol="0" anchor="t">
            <a:spAutoFit/>
          </a:bodyPr>
          <a:p>
            <a:pPr algn="just">
              <a:lnSpc>
                <a:spcPct val="120000"/>
              </a:lnSpc>
            </a:pPr>
            <a:r>
              <a:rPr lang="zh-CN" altLang="en-US" sz="1600">
                <a:latin typeface="+mn-ea"/>
                <a:cs typeface="+mn-ea"/>
              </a:rPr>
              <a:t>　</a:t>
            </a:r>
            <a:r>
              <a:rPr lang="zh-CN" altLang="en-US" sz="1600" b="1">
                <a:solidFill>
                  <a:srgbClr val="00B050"/>
                </a:solidFill>
                <a:latin typeface="+mn-ea"/>
                <a:cs typeface="+mn-ea"/>
              </a:rPr>
              <a:t>　</a:t>
            </a:r>
            <a:r>
              <a:rPr lang="zh-CN" altLang="en-US" sz="1600">
                <a:latin typeface="+mn-ea"/>
                <a:cs typeface="+mn-ea"/>
              </a:rPr>
              <a:t>从表6-6可知，该企业的综合指数为100.37，总体财务状况是不错的，综合评分达到标准的要求。但由于该方法有技术上的缺陷，夸大了达到标准的程度。尽管沃尔评分法在理论上还有待证明，在技术上也不完善，但它还是被广泛地应用在实际中。</a:t>
            </a:r>
            <a:endParaRPr lang="zh-CN" altLang="en-US" sz="1600">
              <a:latin typeface="+mn-ea"/>
              <a:cs typeface="+mn-ea"/>
            </a:endParaRPr>
          </a:p>
          <a:p>
            <a:pPr algn="just">
              <a:lnSpc>
                <a:spcPct val="120000"/>
              </a:lnSpc>
            </a:pPr>
            <a:r>
              <a:rPr lang="zh-CN" altLang="en-US" sz="1600">
                <a:latin typeface="+mn-ea"/>
                <a:cs typeface="+mn-ea"/>
              </a:rPr>
              <a:t>　　沃尔评分法从理论上讲，有一个弱点，就是未能证明为什么要选择这7个指标，而不是更多些或更少些，或者选择别的财务比率，以及未能证明每个指标所占比重的合理性。沃尔分析法从技术上讲，有一个问题，就是当某一个指标严重异常时，会对综合指数产生不合逻辑的重大影响。这个缺陷是由相对比率与比重相“乘”而引起的。财务比率提高1 倍，其综合指数增加100%；而财务比率缩小到原来的1/2，其综合指数只减少50%。</a:t>
            </a:r>
            <a:endParaRPr lang="zh-CN" altLang="en-US" sz="1600">
              <a:latin typeface="+mn-ea"/>
              <a:cs typeface="+mn-ea"/>
            </a:endParaRPr>
          </a:p>
          <a:p>
            <a:pPr algn="just">
              <a:lnSpc>
                <a:spcPct val="120000"/>
              </a:lnSpc>
            </a:pPr>
            <a:r>
              <a:rPr lang="zh-CN" altLang="en-US" sz="1600">
                <a:latin typeface="+mn-ea"/>
                <a:cs typeface="+mn-ea"/>
              </a:rPr>
              <a:t>　　现代社会与沃尔的时代相比，已有很大的变化。一般认为企业财务评价的内容首先是盈利能力，其次是偿债能力，最后是成长能力，它们之间大致可按5∶ 3∶2 的比重来分配。盈利能力的主要指标是总资产报酬率、营业净利率和净资产收益率，这3 个指标可按2∶2∶1 的比重来安排。偿债能力有4个常用指标，成长能力有3 个常用指标（都是本年增量与上年实际量的比值）。假定仍以100 分为总评分。</a:t>
            </a:r>
            <a:endParaRPr lang="zh-CN" altLang="en-US" sz="1600">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752475" y="631190"/>
            <a:ext cx="7659370" cy="755650"/>
          </a:xfrm>
          <a:prstGeom prst="rect">
            <a:avLst/>
          </a:prstGeom>
          <a:noFill/>
        </p:spPr>
        <p:txBody>
          <a:bodyPr wrap="square" rtlCol="0" anchor="t">
            <a:spAutoFit/>
          </a:bodyPr>
          <a:p>
            <a:pPr algn="just">
              <a:lnSpc>
                <a:spcPct val="120000"/>
              </a:lnSpc>
            </a:pPr>
            <a:r>
              <a:rPr lang="zh-CN" altLang="en-US">
                <a:latin typeface="楷体" panose="02010609060101010101" charset="-122"/>
                <a:ea typeface="楷体" panose="02010609060101010101" charset="-122"/>
                <a:cs typeface="楷体" panose="02010609060101010101" charset="-122"/>
              </a:rPr>
              <a:t>　</a:t>
            </a:r>
            <a:r>
              <a:rPr lang="zh-CN" altLang="en-US">
                <a:solidFill>
                  <a:srgbClr val="00B0F0"/>
                </a:solidFill>
                <a:latin typeface="楷体" panose="02010609060101010101" charset="-122"/>
                <a:ea typeface="楷体" panose="02010609060101010101" charset="-122"/>
                <a:cs typeface="楷体" panose="02010609060101010101" charset="-122"/>
              </a:rPr>
              <a:t>　【情景6-31】</a:t>
            </a:r>
            <a:r>
              <a:rPr lang="zh-CN" altLang="en-US">
                <a:latin typeface="楷体" panose="02010609060101010101" charset="-122"/>
                <a:ea typeface="楷体" panose="02010609060101010101" charset="-122"/>
                <a:cs typeface="楷体" panose="02010609060101010101" charset="-122"/>
              </a:rPr>
              <a:t>仍以【情景6-30】中企业2022年的财务状况为例，以中型电力生产企业的标准值为评价基础，则其综合评分标准如表6-7所示。</a:t>
            </a:r>
            <a:endParaRPr lang="zh-CN" altLang="en-US">
              <a:latin typeface="楷体" panose="02010609060101010101" charset="-122"/>
              <a:ea typeface="楷体" panose="02010609060101010101" charset="-122"/>
              <a:cs typeface="楷体" panose="02010609060101010101" charset="-122"/>
            </a:endParaRPr>
          </a:p>
        </p:txBody>
      </p:sp>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6.3 综合分析</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pic>
        <p:nvPicPr>
          <p:cNvPr id="2" name="图片 1"/>
          <p:cNvPicPr>
            <a:picLocks noChangeAspect="1"/>
          </p:cNvPicPr>
          <p:nvPr/>
        </p:nvPicPr>
        <p:blipFill>
          <a:blip r:embed="rId4"/>
          <a:stretch>
            <a:fillRect/>
          </a:stretch>
        </p:blipFill>
        <p:spPr>
          <a:xfrm>
            <a:off x="2051685" y="1348105"/>
            <a:ext cx="5331460" cy="36328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6.3 综合分析</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4" name="文本框 3"/>
          <p:cNvSpPr txBox="1"/>
          <p:nvPr>
            <p:custDataLst>
              <p:tags r:id="rId4"/>
            </p:custDataLst>
          </p:nvPr>
        </p:nvSpPr>
        <p:spPr>
          <a:xfrm>
            <a:off x="611505" y="611505"/>
            <a:ext cx="7839075" cy="2451100"/>
          </a:xfrm>
          <a:prstGeom prst="rect">
            <a:avLst/>
          </a:prstGeom>
          <a:noFill/>
        </p:spPr>
        <p:txBody>
          <a:bodyPr wrap="square" rtlCol="0" anchor="t">
            <a:spAutoFit/>
          </a:bodyPr>
          <a:p>
            <a:pPr algn="just">
              <a:lnSpc>
                <a:spcPct val="120000"/>
              </a:lnSpc>
            </a:pPr>
            <a:r>
              <a:rPr lang="zh-CN" altLang="en-US" sz="1600">
                <a:latin typeface="+mn-ea"/>
                <a:cs typeface="+mn-ea"/>
              </a:rPr>
              <a:t>　</a:t>
            </a:r>
            <a:r>
              <a:rPr lang="zh-CN" altLang="en-US" sz="1600" b="1">
                <a:solidFill>
                  <a:srgbClr val="00B050"/>
                </a:solidFill>
                <a:latin typeface="+mn-ea"/>
                <a:cs typeface="+mn-ea"/>
              </a:rPr>
              <a:t>　</a:t>
            </a:r>
            <a:r>
              <a:rPr lang="zh-CN" altLang="en-US" sz="1600">
                <a:latin typeface="+mn-ea"/>
                <a:cs typeface="+mn-ea"/>
              </a:rPr>
              <a:t>标准比率以本行业平均数为基础，在给每个指标评分时，应规定其上限和下限，以减少个别指标异常对总评分造成的不合理影响。上限可定为正常评分值的1.5倍，下限可定为正常评分值的1/2。此外，给分不是采用“乘”的关系来处理的，而是采用“加”或“减”的关系，以克服沃尔评分法的缺点。例如，总资产报酬率每分比率的差为1.03%=（15.8%－5.5%）÷（30－20），总资产报酬率每提高1.03%，多给1 分，但该项得分不得超过30 分。</a:t>
            </a:r>
            <a:endParaRPr lang="zh-CN" altLang="en-US" sz="1600">
              <a:latin typeface="+mn-ea"/>
              <a:cs typeface="+mn-ea"/>
            </a:endParaRPr>
          </a:p>
          <a:p>
            <a:pPr algn="just">
              <a:lnSpc>
                <a:spcPct val="120000"/>
              </a:lnSpc>
            </a:pPr>
            <a:r>
              <a:rPr lang="zh-CN" altLang="en-US" sz="1600">
                <a:latin typeface="+mn-ea"/>
                <a:cs typeface="+mn-ea"/>
              </a:rPr>
              <a:t>　　根据这种方法，对该企业的财务状况重新进行综合评价，得122.68 分（见表6-8），表明这是一家中等略偏上水平的企业。</a:t>
            </a:r>
            <a:endParaRPr lang="zh-CN" altLang="en-US" sz="1600">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6.3 综合分析</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pic>
        <p:nvPicPr>
          <p:cNvPr id="2" name="图片 1"/>
          <p:cNvPicPr>
            <a:picLocks noChangeAspect="1"/>
          </p:cNvPicPr>
          <p:nvPr/>
        </p:nvPicPr>
        <p:blipFill>
          <a:blip r:embed="rId4"/>
          <a:stretch>
            <a:fillRect/>
          </a:stretch>
        </p:blipFill>
        <p:spPr>
          <a:xfrm>
            <a:off x="1696085" y="555625"/>
            <a:ext cx="5752465" cy="44589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6.3 综合分析</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1" name="圆角矩形 30"/>
          <p:cNvSpPr/>
          <p:nvPr>
            <p:custDataLst>
              <p:tags r:id="rId4"/>
            </p:custDataLst>
          </p:nvPr>
        </p:nvSpPr>
        <p:spPr bwMode="auto">
          <a:xfrm>
            <a:off x="611505" y="628015"/>
            <a:ext cx="3688080" cy="483235"/>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p>
            <a:pPr algn="ctr">
              <a:defRPr/>
            </a:pPr>
            <a:r>
              <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子任务6.3.3 财务评价与考核</a:t>
            </a:r>
            <a:endPar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文本框 3"/>
          <p:cNvSpPr txBox="1"/>
          <p:nvPr>
            <p:custDataLst>
              <p:tags r:id="rId5"/>
            </p:custDataLst>
          </p:nvPr>
        </p:nvSpPr>
        <p:spPr>
          <a:xfrm>
            <a:off x="611505" y="1544320"/>
            <a:ext cx="7839075" cy="1050290"/>
          </a:xfrm>
          <a:prstGeom prst="rect">
            <a:avLst/>
          </a:prstGeom>
          <a:noFill/>
        </p:spPr>
        <p:txBody>
          <a:bodyPr wrap="square" rtlCol="0" anchor="t">
            <a:spAutoFit/>
          </a:bodyPr>
          <a:p>
            <a:pPr algn="just">
              <a:lnSpc>
                <a:spcPct val="120000"/>
              </a:lnSpc>
            </a:pPr>
            <a:r>
              <a:rPr lang="zh-CN" altLang="en-US">
                <a:latin typeface="+mn-ea"/>
                <a:cs typeface="+mn-ea"/>
              </a:rPr>
              <a:t>　</a:t>
            </a:r>
            <a:r>
              <a:rPr lang="zh-CN" altLang="en-US" b="1">
                <a:solidFill>
                  <a:srgbClr val="00B050"/>
                </a:solidFill>
                <a:latin typeface="+mn-ea"/>
                <a:cs typeface="+mn-ea"/>
              </a:rPr>
              <a:t>　</a:t>
            </a:r>
            <a:r>
              <a:rPr lang="zh-CN" altLang="en-US" sz="1700">
                <a:latin typeface="+mn-ea"/>
                <a:cs typeface="+mn-ea"/>
              </a:rPr>
              <a:t>企业绩效评价指标由反映企业财务效益状况、资产营运状况、偿债能力状况和发展能力状况4 方面内容的基本指标、修正指标和评议指标3 个层次共28 项指标构成。企业绩效评价指标体系与指标权数表如表6-9所示。</a:t>
            </a:r>
            <a:endParaRPr lang="zh-CN" altLang="en-US" sz="1700">
              <a:latin typeface="+mn-ea"/>
              <a:cs typeface="+mn-ea"/>
            </a:endParaRPr>
          </a:p>
        </p:txBody>
      </p:sp>
      <p:sp>
        <p:nvSpPr>
          <p:cNvPr id="2" name="文本框 1"/>
          <p:cNvSpPr txBox="1"/>
          <p:nvPr>
            <p:custDataLst>
              <p:tags r:id="rId6"/>
            </p:custDataLst>
          </p:nvPr>
        </p:nvSpPr>
        <p:spPr>
          <a:xfrm>
            <a:off x="611505" y="1162050"/>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1. 评价指标和指标权数</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1+#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6.3 综合分析</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pic>
        <p:nvPicPr>
          <p:cNvPr id="2" name="图片 1"/>
          <p:cNvPicPr>
            <a:picLocks noChangeAspect="1"/>
          </p:cNvPicPr>
          <p:nvPr/>
        </p:nvPicPr>
        <p:blipFill>
          <a:blip r:embed="rId4"/>
          <a:stretch>
            <a:fillRect/>
          </a:stretch>
        </p:blipFill>
        <p:spPr>
          <a:xfrm>
            <a:off x="1355090" y="628015"/>
            <a:ext cx="6433820" cy="43745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6.3 综合分析</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3" name="组合 2"/>
          <p:cNvGrpSpPr/>
          <p:nvPr/>
        </p:nvGrpSpPr>
        <p:grpSpPr>
          <a:xfrm>
            <a:off x="611505" y="588010"/>
            <a:ext cx="7839075" cy="4423410"/>
            <a:chOff x="963" y="1830"/>
            <a:chExt cx="12345" cy="6966"/>
          </a:xfrm>
        </p:grpSpPr>
        <p:sp>
          <p:nvSpPr>
            <p:cNvPr id="4" name="文本框 3"/>
            <p:cNvSpPr txBox="1"/>
            <p:nvPr>
              <p:custDataLst>
                <p:tags r:id="rId4"/>
              </p:custDataLst>
            </p:nvPr>
          </p:nvSpPr>
          <p:spPr>
            <a:xfrm>
              <a:off x="963" y="2432"/>
              <a:ext cx="12345" cy="6364"/>
            </a:xfrm>
            <a:prstGeom prst="rect">
              <a:avLst/>
            </a:prstGeom>
            <a:noFill/>
          </p:spPr>
          <p:txBody>
            <a:bodyPr wrap="square" rtlCol="0" anchor="t">
              <a:spAutoFit/>
            </a:bodyPr>
            <a:p>
              <a:pPr algn="just">
                <a:lnSpc>
                  <a:spcPct val="120000"/>
                </a:lnSpc>
              </a:pPr>
              <a:r>
                <a:rPr lang="zh-CN" altLang="en-US">
                  <a:latin typeface="+mn-ea"/>
                  <a:cs typeface="+mn-ea"/>
                </a:rPr>
                <a:t>　</a:t>
              </a:r>
              <a:r>
                <a:rPr lang="zh-CN" altLang="en-US" b="1">
                  <a:solidFill>
                    <a:srgbClr val="00B050"/>
                  </a:solidFill>
                  <a:latin typeface="+mn-ea"/>
                  <a:cs typeface="+mn-ea"/>
                </a:rPr>
                <a:t>　</a:t>
              </a:r>
              <a:r>
                <a:rPr lang="zh-CN" altLang="en-US" sz="1400">
                  <a:latin typeface="+mn-ea"/>
                  <a:cs typeface="+mn-ea"/>
                </a:rPr>
                <a:t>评价标准是实施企业绩效评价的参照系。评价标准包括计量指标评价标准和评议指标（非计量指标）参考标准两类。</a:t>
              </a:r>
              <a:endParaRPr lang="zh-CN" altLang="en-US" sz="1400">
                <a:latin typeface="+mn-ea"/>
                <a:cs typeface="+mn-ea"/>
              </a:endParaRPr>
            </a:p>
            <a:p>
              <a:pPr algn="just">
                <a:lnSpc>
                  <a:spcPct val="120000"/>
                </a:lnSpc>
              </a:pPr>
              <a:r>
                <a:rPr lang="zh-CN" altLang="en-US" sz="1400">
                  <a:latin typeface="+mn-ea"/>
                  <a:cs typeface="+mn-ea"/>
                </a:rPr>
                <a:t>　　</a:t>
              </a:r>
              <a:r>
                <a:rPr lang="zh-CN" altLang="en-US" sz="1400" b="1">
                  <a:solidFill>
                    <a:srgbClr val="00B050"/>
                  </a:solidFill>
                  <a:latin typeface="+mn-ea"/>
                  <a:cs typeface="+mn-ea"/>
                </a:rPr>
                <a:t>（1）计量指标评价标准。计量指标评价标准是基本指标和修正指标评价的依据，由标准值和标准系数构成。</a:t>
              </a:r>
              <a:endParaRPr lang="zh-CN" altLang="en-US" sz="1400">
                <a:latin typeface="+mn-ea"/>
                <a:cs typeface="+mn-ea"/>
              </a:endParaRPr>
            </a:p>
            <a:p>
              <a:pPr algn="just">
                <a:lnSpc>
                  <a:spcPct val="120000"/>
                </a:lnSpc>
              </a:pPr>
              <a:r>
                <a:rPr lang="zh-CN" altLang="en-US" sz="1400">
                  <a:latin typeface="+mn-ea"/>
                  <a:cs typeface="+mn-ea"/>
                </a:rPr>
                <a:t>　　　　</a:t>
              </a:r>
              <a:r>
                <a:rPr lang="zh-CN" altLang="en-US" sz="1400" b="1">
                  <a:solidFill>
                    <a:srgbClr val="7030A0"/>
                  </a:solidFill>
                  <a:latin typeface="+mn-ea"/>
                  <a:cs typeface="+mn-ea"/>
                </a:rPr>
                <a:t>①</a:t>
              </a:r>
              <a:r>
                <a:rPr lang="zh-CN" altLang="en-US" sz="1400">
                  <a:latin typeface="+mn-ea"/>
                  <a:cs typeface="+mn-ea"/>
                </a:rPr>
                <a:t>计量指标全国评价标准值由国家财政主管部门根据全国企业会计报表数据资料及有关统计信息，在剔除有关企业不合理数据的基础上，结合国民经济近期发展水平，运用移动加权平均等数理统计方法统一制定。</a:t>
              </a:r>
              <a:endParaRPr lang="zh-CN" altLang="en-US" sz="1400">
                <a:latin typeface="+mn-ea"/>
                <a:cs typeface="+mn-ea"/>
              </a:endParaRPr>
            </a:p>
            <a:p>
              <a:pPr algn="just">
                <a:lnSpc>
                  <a:spcPct val="120000"/>
                </a:lnSpc>
              </a:pPr>
              <a:r>
                <a:rPr lang="zh-CN" altLang="en-US" sz="1400">
                  <a:latin typeface="+mn-ea"/>
                  <a:cs typeface="+mn-ea"/>
                </a:rPr>
                <a:t>　　　　</a:t>
              </a:r>
              <a:r>
                <a:rPr lang="zh-CN" altLang="en-US" sz="1400" b="1">
                  <a:solidFill>
                    <a:srgbClr val="7030A0"/>
                  </a:solidFill>
                  <a:latin typeface="+mn-ea"/>
                  <a:cs typeface="+mn-ea"/>
                </a:rPr>
                <a:t>②</a:t>
              </a:r>
              <a:r>
                <a:rPr lang="zh-CN" altLang="en-US" sz="1400">
                  <a:latin typeface="+mn-ea"/>
                  <a:cs typeface="+mn-ea"/>
                </a:rPr>
                <a:t>根据《国民经济行业分类与代码》和《企业规模划分标准》等国家标准，按照行业重要程度和样本数量，企业绩效评价计量指标评价标准值划分为4 个层次约150 个行业，在全行业标准值下又划分为大型、中型、小型3 种规模。</a:t>
              </a:r>
              <a:endParaRPr lang="zh-CN" altLang="en-US" sz="1400">
                <a:latin typeface="+mn-ea"/>
                <a:cs typeface="+mn-ea"/>
              </a:endParaRPr>
            </a:p>
            <a:p>
              <a:pPr algn="just">
                <a:lnSpc>
                  <a:spcPct val="120000"/>
                </a:lnSpc>
              </a:pPr>
              <a:r>
                <a:rPr lang="zh-CN" altLang="en-US" sz="1400">
                  <a:latin typeface="+mn-ea"/>
                  <a:cs typeface="+mn-ea"/>
                </a:rPr>
                <a:t>　　　　</a:t>
              </a:r>
              <a:r>
                <a:rPr lang="zh-CN" altLang="en-US" sz="1400" b="1">
                  <a:solidFill>
                    <a:srgbClr val="7030A0"/>
                  </a:solidFill>
                  <a:latin typeface="+mn-ea"/>
                  <a:cs typeface="+mn-ea"/>
                </a:rPr>
                <a:t>③</a:t>
              </a:r>
              <a:r>
                <a:rPr lang="zh-CN" altLang="en-US" sz="1400">
                  <a:latin typeface="+mn-ea"/>
                  <a:cs typeface="+mn-ea"/>
                </a:rPr>
                <a:t>为了提高评价计分的准确性，每个计量指标评价标准值划分为5 个水平档次，分别为优（A）、良（B）、中（C）、低（D）、差（E）。</a:t>
              </a:r>
              <a:endParaRPr lang="zh-CN" altLang="en-US" sz="1400">
                <a:latin typeface="+mn-ea"/>
                <a:cs typeface="+mn-ea"/>
              </a:endParaRPr>
            </a:p>
            <a:p>
              <a:pPr algn="just">
                <a:lnSpc>
                  <a:spcPct val="120000"/>
                </a:lnSpc>
              </a:pPr>
              <a:r>
                <a:rPr lang="zh-CN" altLang="en-US" sz="1400">
                  <a:latin typeface="+mn-ea"/>
                  <a:cs typeface="+mn-ea"/>
                </a:rPr>
                <a:t>　　　　</a:t>
              </a:r>
              <a:r>
                <a:rPr lang="zh-CN" altLang="en-US" sz="1400" b="1">
                  <a:solidFill>
                    <a:srgbClr val="7030A0"/>
                  </a:solidFill>
                  <a:latin typeface="+mn-ea"/>
                  <a:cs typeface="+mn-ea"/>
                </a:rPr>
                <a:t>④</a:t>
              </a:r>
              <a:r>
                <a:rPr lang="zh-CN" altLang="en-US" sz="1400">
                  <a:latin typeface="+mn-ea"/>
                  <a:cs typeface="+mn-ea"/>
                </a:rPr>
                <a:t>标准系数是评价标准值所对应的水平系数，反映了评价指标实际值对应评价标准值所达到的水平档次。与优（A）、良（B）、中（C）、低（D）、差（E）5 档评价标准值相对应的标准系数分别为 1.0、0.8、0.6、0.4、0.2，差（E）以下为 0。</a:t>
              </a:r>
              <a:endParaRPr lang="zh-CN" altLang="en-US" sz="1400">
                <a:latin typeface="+mn-ea"/>
                <a:cs typeface="+mn-ea"/>
              </a:endParaRPr>
            </a:p>
          </p:txBody>
        </p:sp>
        <p:sp>
          <p:nvSpPr>
            <p:cNvPr id="2" name="文本框 1"/>
            <p:cNvSpPr txBox="1"/>
            <p:nvPr>
              <p:custDataLst>
                <p:tags r:id="rId5"/>
              </p:custDataLst>
            </p:nvPr>
          </p:nvSpPr>
          <p:spPr>
            <a:xfrm>
              <a:off x="963" y="1830"/>
              <a:ext cx="7200" cy="628"/>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2. 评价标准</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6.3 综合分析</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4" name="文本框 3"/>
          <p:cNvSpPr txBox="1"/>
          <p:nvPr>
            <p:custDataLst>
              <p:tags r:id="rId4"/>
            </p:custDataLst>
          </p:nvPr>
        </p:nvSpPr>
        <p:spPr>
          <a:xfrm>
            <a:off x="611505" y="611505"/>
            <a:ext cx="7839075" cy="4076700"/>
          </a:xfrm>
          <a:prstGeom prst="rect">
            <a:avLst/>
          </a:prstGeom>
          <a:noFill/>
        </p:spPr>
        <p:txBody>
          <a:bodyPr wrap="square" rtlCol="0" anchor="t">
            <a:spAutoFit/>
          </a:bodyPr>
          <a:p>
            <a:pPr algn="just">
              <a:lnSpc>
                <a:spcPct val="120000"/>
              </a:lnSpc>
            </a:pPr>
            <a:r>
              <a:rPr lang="zh-CN" altLang="en-US" b="1">
                <a:solidFill>
                  <a:srgbClr val="00B050"/>
                </a:solidFill>
                <a:latin typeface="+mn-ea"/>
                <a:cs typeface="+mn-ea"/>
              </a:rPr>
              <a:t>　　（2）评议指标参考标准。</a:t>
            </a:r>
            <a:r>
              <a:rPr lang="zh-CN" altLang="en-US">
                <a:latin typeface="+mn-ea"/>
                <a:cs typeface="+mn-ea"/>
              </a:rPr>
              <a:t>评议指标参考标准以国家的有关经济政策、法律法规和制度等为基础，结合我国国情和企业管理经验，按照重要性原则具体制定。每个评议指标参考标准分为优（A）、良（B）、中（C）、低（D）、差（E）五个等级。每个等级对应的等级参数分别为 1.0、0.8、0.6、0.4、0.2。</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00B050"/>
                </a:solidFill>
                <a:latin typeface="+mn-ea"/>
                <a:cs typeface="+mn-ea"/>
              </a:rPr>
              <a:t>（3）评价标准的选用。</a:t>
            </a:r>
            <a:r>
              <a:rPr lang="zh-CN" altLang="en-US">
                <a:latin typeface="+mn-ea"/>
                <a:cs typeface="+mn-ea"/>
              </a:rPr>
              <a:t>正确选用评价标准是公正评价企业经营效绩的前提。评价标准的选用按以下要求执行。</a:t>
            </a:r>
            <a:endParaRPr lang="zh-CN" altLang="en-US">
              <a:latin typeface="+mn-ea"/>
              <a:cs typeface="+mn-ea"/>
            </a:endParaRPr>
          </a:p>
          <a:p>
            <a:pPr algn="just">
              <a:lnSpc>
                <a:spcPct val="120000"/>
              </a:lnSpc>
            </a:pPr>
            <a:r>
              <a:rPr lang="zh-CN" altLang="en-US">
                <a:latin typeface="+mn-ea"/>
                <a:cs typeface="+mn-ea"/>
              </a:rPr>
              <a:t>　　</a:t>
            </a:r>
            <a:r>
              <a:rPr lang="zh-CN" altLang="en-US">
                <a:solidFill>
                  <a:srgbClr val="7030A0"/>
                </a:solidFill>
                <a:latin typeface="+mn-ea"/>
                <a:cs typeface="+mn-ea"/>
              </a:rPr>
              <a:t>①计量指标评价标准的选用。</a:t>
            </a:r>
            <a:endParaRPr lang="zh-CN" altLang="en-US">
              <a:latin typeface="+mn-ea"/>
              <a:cs typeface="+mn-ea"/>
            </a:endParaRPr>
          </a:p>
          <a:p>
            <a:pPr algn="just">
              <a:lnSpc>
                <a:spcPct val="120000"/>
              </a:lnSpc>
            </a:pPr>
            <a:r>
              <a:rPr lang="zh-CN" altLang="en-US">
                <a:latin typeface="+mn-ea"/>
                <a:cs typeface="+mn-ea"/>
              </a:rPr>
              <a:t>　　</a:t>
            </a:r>
            <a:r>
              <a:rPr lang="zh-CN" altLang="en-US">
                <a:solidFill>
                  <a:srgbClr val="0070C0"/>
                </a:solidFill>
                <a:latin typeface="+mn-ea"/>
                <a:cs typeface="+mn-ea"/>
              </a:rPr>
              <a:t>● </a:t>
            </a:r>
            <a:r>
              <a:rPr lang="zh-CN" altLang="en-US">
                <a:latin typeface="+mn-ea"/>
                <a:cs typeface="+mn-ea"/>
              </a:rPr>
              <a:t>除评价组织机构根据评价目的作出的特别规定外，一般企业计量指标评价标准值的选用程序如下：根据企业经营领域对照企业绩效评价行业基本分类，自下而上逐层遴选被评价企业适用的行业标准值；根据被评价企业的规模，在已确定的行业中选择不同规模的评价标准值。</a:t>
            </a: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6.3 综合分析</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4" name="文本框 3"/>
          <p:cNvSpPr txBox="1"/>
          <p:nvPr>
            <p:custDataLst>
              <p:tags r:id="rId4"/>
            </p:custDataLst>
          </p:nvPr>
        </p:nvSpPr>
        <p:spPr>
          <a:xfrm>
            <a:off x="611505" y="611505"/>
            <a:ext cx="7839075" cy="3080385"/>
          </a:xfrm>
          <a:prstGeom prst="rect">
            <a:avLst/>
          </a:prstGeom>
          <a:noFill/>
        </p:spPr>
        <p:txBody>
          <a:bodyPr wrap="square" rtlCol="0" anchor="t">
            <a:spAutoFit/>
          </a:bodyPr>
          <a:p>
            <a:pPr algn="just">
              <a:lnSpc>
                <a:spcPct val="120000"/>
              </a:lnSpc>
            </a:pPr>
            <a:r>
              <a:rPr lang="zh-CN" altLang="en-US" b="1">
                <a:solidFill>
                  <a:srgbClr val="00B050"/>
                </a:solidFill>
                <a:latin typeface="+mn-ea"/>
                <a:cs typeface="+mn-ea"/>
              </a:rPr>
              <a:t>　　</a:t>
            </a:r>
            <a:r>
              <a:rPr lang="zh-CN" altLang="en-US">
                <a:solidFill>
                  <a:srgbClr val="0070C0"/>
                </a:solidFill>
                <a:latin typeface="+mn-ea"/>
                <a:cs typeface="+mn-ea"/>
              </a:rPr>
              <a:t>● </a:t>
            </a:r>
            <a:r>
              <a:rPr lang="zh-CN" altLang="en-US">
                <a:latin typeface="+mn-ea"/>
                <a:cs typeface="+mn-ea"/>
              </a:rPr>
              <a:t>集团型企业计量指标评价标准值的选用分两种情况：一是主业突出的集团型企业，原则上采用其主业所在行业的标准值。二是多业经营、主业不突出的集团型企业，可对照企业绩效评价行业基本分类，采用基本可以覆盖其多种经营业务的上一层次的评价标准值；或者根据其下属企业所属行业，分别选取相关行业标准值进行评价，然后按照各下属企业销售收入占被评价企业全部销售收入的比重，加权形成集团评价得分。</a:t>
            </a:r>
            <a:endParaRPr lang="zh-CN" altLang="en-US">
              <a:latin typeface="+mn-ea"/>
              <a:cs typeface="+mn-ea"/>
            </a:endParaRPr>
          </a:p>
          <a:p>
            <a:pPr algn="just">
              <a:lnSpc>
                <a:spcPct val="120000"/>
              </a:lnSpc>
            </a:pPr>
            <a:r>
              <a:rPr lang="zh-CN" altLang="en-US">
                <a:latin typeface="+mn-ea"/>
                <a:cs typeface="+mn-ea"/>
              </a:rPr>
              <a:t>　　</a:t>
            </a:r>
            <a:r>
              <a:rPr lang="zh-CN" altLang="en-US">
                <a:solidFill>
                  <a:srgbClr val="0070C0"/>
                </a:solidFill>
                <a:latin typeface="+mn-ea"/>
                <a:cs typeface="+mn-ea"/>
              </a:rPr>
              <a:t>● </a:t>
            </a:r>
            <a:r>
              <a:rPr lang="zh-CN" altLang="en-US">
                <a:latin typeface="+mn-ea"/>
                <a:cs typeface="+mn-ea"/>
              </a:rPr>
              <a:t>如果被评价企业所在行业因样本原因没有统一的评价标准，或按以上方法仍无法确定被评价企业的评价标准值，则在征得评价组织机构同意后，直接选用国民经济十大门类标准或全国标准。</a:t>
            </a: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6.3 综合分析</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4" name="文本框 3"/>
          <p:cNvSpPr txBox="1"/>
          <p:nvPr>
            <p:custDataLst>
              <p:tags r:id="rId4"/>
            </p:custDataLst>
          </p:nvPr>
        </p:nvSpPr>
        <p:spPr>
          <a:xfrm>
            <a:off x="611505" y="611505"/>
            <a:ext cx="7839075" cy="1751965"/>
          </a:xfrm>
          <a:prstGeom prst="rect">
            <a:avLst/>
          </a:prstGeom>
          <a:noFill/>
        </p:spPr>
        <p:txBody>
          <a:bodyPr wrap="square" rtlCol="0" anchor="t">
            <a:spAutoFit/>
          </a:bodyPr>
          <a:p>
            <a:pPr algn="just">
              <a:lnSpc>
                <a:spcPct val="120000"/>
              </a:lnSpc>
            </a:pPr>
            <a:r>
              <a:rPr lang="zh-CN" altLang="en-US" b="1">
                <a:solidFill>
                  <a:srgbClr val="00B050"/>
                </a:solidFill>
                <a:latin typeface="+mn-ea"/>
                <a:cs typeface="+mn-ea"/>
              </a:rPr>
              <a:t>　　</a:t>
            </a:r>
            <a:r>
              <a:rPr lang="zh-CN" altLang="en-US" b="1">
                <a:solidFill>
                  <a:srgbClr val="7030A0"/>
                </a:solidFill>
                <a:latin typeface="+mn-ea"/>
                <a:cs typeface="+mn-ea"/>
              </a:rPr>
              <a:t>②评议指标评价参考标准的选用。</a:t>
            </a:r>
            <a:r>
              <a:rPr lang="zh-CN" altLang="en-US">
                <a:latin typeface="+mn-ea"/>
                <a:cs typeface="+mn-ea"/>
              </a:rPr>
              <a:t>评议指标参考标准具有行业普遍性和一般性，除区分工业和商业（服务业）外，没有更细的行业划分。在进行评议时，要根据不同行业的经营特点，灵活把握个别评议指标的参考标准。对于评议标准没有列示，但对被评价企业经营绩效产生重要影响的因素，在评议时也应予以充分考虑。</a:t>
            </a: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任务6.1 财务分析与评价概述</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custDataLst>
              <p:tags r:id="rId4"/>
            </p:custDataLst>
          </p:nvPr>
        </p:nvSpPr>
        <p:spPr>
          <a:xfrm>
            <a:off x="611505" y="628015"/>
            <a:ext cx="7839075" cy="3744595"/>
          </a:xfrm>
          <a:prstGeom prst="rect">
            <a:avLst/>
          </a:prstGeom>
          <a:noFill/>
        </p:spPr>
        <p:txBody>
          <a:bodyPr wrap="square" rtlCol="0" anchor="t">
            <a:spAutoFit/>
          </a:bodyPr>
          <a:p>
            <a:pPr algn="just">
              <a:lnSpc>
                <a:spcPct val="120000"/>
              </a:lnSpc>
            </a:pPr>
            <a:r>
              <a:rPr lang="zh-CN" altLang="en-US">
                <a:latin typeface="+mn-ea"/>
                <a:cs typeface="+mn-ea"/>
              </a:rPr>
              <a:t>　　</a:t>
            </a:r>
            <a:r>
              <a:rPr lang="zh-CN" altLang="en-US" b="1">
                <a:solidFill>
                  <a:srgbClr val="00B050"/>
                </a:solidFill>
                <a:latin typeface="+mn-ea"/>
                <a:cs typeface="+mn-ea"/>
              </a:rPr>
              <a:t>（1）结构比率。</a:t>
            </a:r>
            <a:r>
              <a:rPr lang="zh-CN" altLang="en-US">
                <a:latin typeface="+mn-ea"/>
                <a:cs typeface="+mn-ea"/>
              </a:rPr>
              <a:t>结构比率也称为构成比率，反映经济指标的局部与总体的关系，即分子是包含在分母之中的，如资产负债率、资产构成比率等。因此，结构比率可以帮助我们考查总体中某个构成项目的比率安排是否合理有效，以便进行结构调整。</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00B050"/>
                </a:solidFill>
                <a:latin typeface="+mn-ea"/>
                <a:cs typeface="+mn-ea"/>
              </a:rPr>
              <a:t>（2）效率比率。</a:t>
            </a:r>
            <a:r>
              <a:rPr lang="zh-CN" altLang="en-US">
                <a:latin typeface="+mn-ea"/>
                <a:cs typeface="+mn-ea"/>
              </a:rPr>
              <a:t>效率比率是用以反映经济活动中付出与所得的比率，体现投入与产出的关系，如成本费用利润率、资金利润率和资本利润率等。利用效率比率可以权衡得失，评价经营效果的好坏，为投资决策服务。</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00B050"/>
                </a:solidFill>
                <a:latin typeface="+mn-ea"/>
                <a:cs typeface="+mn-ea"/>
              </a:rPr>
              <a:t>（3）相关比率。</a:t>
            </a:r>
            <a:r>
              <a:rPr lang="zh-CN" altLang="en-US">
                <a:latin typeface="+mn-ea"/>
                <a:cs typeface="+mn-ea"/>
              </a:rPr>
              <a:t>相关比率是以某个项目和与其相关但又不同的项目加以对比得出的比率，反映有关经济活动的相互关系。例如，将流动资产与流动负债进行对比，可以判断企业的短期偿债能力；将负债总额与资产总额相比，可以判断企业长期偿债；等等。</a:t>
            </a: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6.3 综合分析</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3" name="组合 2"/>
          <p:cNvGrpSpPr/>
          <p:nvPr/>
        </p:nvGrpSpPr>
        <p:grpSpPr>
          <a:xfrm>
            <a:off x="611505" y="588010"/>
            <a:ext cx="7839075" cy="4126865"/>
            <a:chOff x="963" y="1830"/>
            <a:chExt cx="12345" cy="6499"/>
          </a:xfrm>
        </p:grpSpPr>
        <p:sp>
          <p:nvSpPr>
            <p:cNvPr id="4" name="文本框 3"/>
            <p:cNvSpPr txBox="1"/>
            <p:nvPr>
              <p:custDataLst>
                <p:tags r:id="rId4"/>
              </p:custDataLst>
            </p:nvPr>
          </p:nvSpPr>
          <p:spPr>
            <a:xfrm>
              <a:off x="963" y="2432"/>
              <a:ext cx="12345" cy="5897"/>
            </a:xfrm>
            <a:prstGeom prst="rect">
              <a:avLst/>
            </a:prstGeom>
            <a:noFill/>
          </p:spPr>
          <p:txBody>
            <a:bodyPr wrap="square" rtlCol="0" anchor="t">
              <a:spAutoFit/>
            </a:bodyPr>
            <a:p>
              <a:pPr algn="just">
                <a:lnSpc>
                  <a:spcPct val="120000"/>
                </a:lnSpc>
              </a:pPr>
              <a:r>
                <a:rPr lang="zh-CN" altLang="en-US">
                  <a:latin typeface="+mn-ea"/>
                  <a:cs typeface="+mn-ea"/>
                </a:rPr>
                <a:t>　</a:t>
              </a:r>
              <a:r>
                <a:rPr lang="zh-CN" altLang="en-US" b="1">
                  <a:solidFill>
                    <a:srgbClr val="00B050"/>
                  </a:solidFill>
                  <a:latin typeface="+mn-ea"/>
                  <a:cs typeface="+mn-ea"/>
                </a:rPr>
                <a:t>　</a:t>
              </a:r>
              <a:r>
                <a:rPr lang="zh-CN" altLang="en-US">
                  <a:latin typeface="+mn-ea"/>
                  <a:cs typeface="+mn-ea"/>
                </a:rPr>
                <a:t>企业绩效评价的主要计分方法是功效系数法，用于计量指标的评价计分；辅助计分方法是综合分析判断法，用于评议指标的评价计分。根据评价指标体系的层次结构，企业绩效评价的计分方法分为基本指标计分方法、修正指标计分方法、评议指标计分方法和定量与定性结合计分方法。</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00B050"/>
                  </a:solidFill>
                  <a:latin typeface="+mn-ea"/>
                  <a:cs typeface="+mn-ea"/>
                </a:rPr>
                <a:t>（1）基本指标计分方法。</a:t>
              </a:r>
              <a:r>
                <a:rPr lang="zh-CN" altLang="en-US">
                  <a:latin typeface="+mn-ea"/>
                  <a:cs typeface="+mn-ea"/>
                </a:rPr>
                <a:t>基本指标计分方法是指运用企业绩效评价基本指标，将指标实际值对照相应评价标准值，计算各项指标实际得分的方法，其计算公式为</a:t>
              </a:r>
              <a:endParaRPr lang="zh-CN" altLang="en-US">
                <a:latin typeface="+mn-ea"/>
                <a:cs typeface="+mn-ea"/>
              </a:endParaRPr>
            </a:p>
            <a:p>
              <a:pPr algn="ctr">
                <a:lnSpc>
                  <a:spcPct val="120000"/>
                </a:lnSpc>
              </a:pPr>
              <a:r>
                <a:rPr lang="zh-CN" altLang="en-US">
                  <a:solidFill>
                    <a:srgbClr val="7030A0"/>
                  </a:solidFill>
                  <a:latin typeface="+mn-ea"/>
                  <a:cs typeface="+mn-ea"/>
                </a:rPr>
                <a:t>基本指标总得分=Σ单项基本指标得分</a:t>
              </a:r>
              <a:endParaRPr lang="zh-CN" altLang="en-US">
                <a:latin typeface="+mn-ea"/>
                <a:cs typeface="+mn-ea"/>
              </a:endParaRPr>
            </a:p>
            <a:p>
              <a:pPr algn="just">
                <a:lnSpc>
                  <a:spcPct val="120000"/>
                </a:lnSpc>
              </a:pPr>
              <a:r>
                <a:rPr lang="zh-CN" altLang="en-US">
                  <a:latin typeface="+mn-ea"/>
                  <a:cs typeface="+mn-ea"/>
                </a:rPr>
                <a:t>其中：</a:t>
              </a:r>
              <a:endParaRPr lang="zh-CN" altLang="en-US">
                <a:latin typeface="+mn-ea"/>
                <a:cs typeface="+mn-ea"/>
              </a:endParaRPr>
            </a:p>
            <a:p>
              <a:pPr algn="ctr">
                <a:lnSpc>
                  <a:spcPct val="120000"/>
                </a:lnSpc>
              </a:pPr>
              <a:r>
                <a:rPr lang="zh-CN" altLang="en-US">
                  <a:solidFill>
                    <a:srgbClr val="7030A0"/>
                  </a:solidFill>
                  <a:latin typeface="+mn-ea"/>
                  <a:cs typeface="+mn-ea"/>
                </a:rPr>
                <a:t>单项基本指标得分=本档基础分＋调整分</a:t>
              </a:r>
              <a:endParaRPr lang="zh-CN" altLang="en-US">
                <a:solidFill>
                  <a:srgbClr val="7030A0"/>
                </a:solidFill>
                <a:latin typeface="+mn-ea"/>
                <a:cs typeface="+mn-ea"/>
              </a:endParaRPr>
            </a:p>
            <a:p>
              <a:pPr algn="ctr">
                <a:lnSpc>
                  <a:spcPct val="120000"/>
                </a:lnSpc>
              </a:pPr>
              <a:r>
                <a:rPr lang="zh-CN" altLang="en-US">
                  <a:solidFill>
                    <a:srgbClr val="7030A0"/>
                  </a:solidFill>
                  <a:latin typeface="+mn-ea"/>
                  <a:cs typeface="+mn-ea"/>
                </a:rPr>
                <a:t>本档基础分=指标权数×本档标准系数</a:t>
              </a:r>
              <a:endParaRPr lang="zh-CN" altLang="en-US">
                <a:solidFill>
                  <a:srgbClr val="7030A0"/>
                </a:solidFill>
                <a:latin typeface="+mn-ea"/>
                <a:cs typeface="+mn-ea"/>
              </a:endParaRPr>
            </a:p>
          </p:txBody>
        </p:sp>
        <p:sp>
          <p:nvSpPr>
            <p:cNvPr id="2" name="文本框 1"/>
            <p:cNvSpPr txBox="1"/>
            <p:nvPr>
              <p:custDataLst>
                <p:tags r:id="rId5"/>
              </p:custDataLst>
            </p:nvPr>
          </p:nvSpPr>
          <p:spPr>
            <a:xfrm>
              <a:off x="963" y="1830"/>
              <a:ext cx="7200" cy="628"/>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3. 评价计分方法</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6.3 综合分析</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4" name="文本框 3"/>
          <p:cNvSpPr txBox="1"/>
          <p:nvPr>
            <p:custDataLst>
              <p:tags r:id="rId4"/>
            </p:custDataLst>
          </p:nvPr>
        </p:nvSpPr>
        <p:spPr>
          <a:xfrm>
            <a:off x="611505" y="683260"/>
            <a:ext cx="7839075" cy="2893060"/>
          </a:xfrm>
          <a:prstGeom prst="rect">
            <a:avLst/>
          </a:prstGeom>
          <a:noFill/>
        </p:spPr>
        <p:txBody>
          <a:bodyPr wrap="square" rtlCol="0" anchor="t">
            <a:spAutoFit/>
          </a:bodyPr>
          <a:p>
            <a:pPr algn="just">
              <a:lnSpc>
                <a:spcPct val="120000"/>
              </a:lnSpc>
            </a:pPr>
            <a:r>
              <a:rPr lang="zh-CN" altLang="en-US" sz="1200">
                <a:latin typeface="+mn-ea"/>
                <a:cs typeface="+mn-ea"/>
              </a:rPr>
              <a:t>　</a:t>
            </a:r>
            <a:r>
              <a:rPr lang="zh-CN" altLang="en-US" sz="1200" b="1">
                <a:solidFill>
                  <a:srgbClr val="7030A0"/>
                </a:solidFill>
                <a:latin typeface="+mn-ea"/>
                <a:cs typeface="+mn-ea"/>
              </a:rPr>
              <a:t>调整分=[（实际值－本档标准值）÷（上档标准值－本档标准值）]×（上档基础分－本档基础分）</a:t>
            </a:r>
            <a:endParaRPr lang="zh-CN" altLang="en-US" sz="1200" b="1">
              <a:solidFill>
                <a:srgbClr val="7030A0"/>
              </a:solidFill>
              <a:latin typeface="+mn-ea"/>
              <a:cs typeface="+mn-ea"/>
            </a:endParaRPr>
          </a:p>
          <a:p>
            <a:pPr algn="ctr">
              <a:lnSpc>
                <a:spcPct val="120000"/>
              </a:lnSpc>
            </a:pPr>
            <a:r>
              <a:rPr lang="zh-CN" altLang="en-US" sz="1200" b="1">
                <a:solidFill>
                  <a:srgbClr val="7030A0"/>
                </a:solidFill>
                <a:latin typeface="+mn-ea"/>
                <a:cs typeface="+mn-ea"/>
              </a:rPr>
              <a:t>上档基础分= 指标权数× 上档标准系数</a:t>
            </a:r>
            <a:endParaRPr lang="zh-CN" altLang="en-US" sz="1200" b="1">
              <a:solidFill>
                <a:srgbClr val="7030A0"/>
              </a:solidFill>
              <a:latin typeface="+mn-ea"/>
              <a:cs typeface="+mn-ea"/>
            </a:endParaRPr>
          </a:p>
          <a:p>
            <a:pPr algn="l">
              <a:lnSpc>
                <a:spcPct val="120000"/>
              </a:lnSpc>
            </a:pPr>
            <a:r>
              <a:rPr lang="zh-CN" altLang="en-US" sz="1600">
                <a:solidFill>
                  <a:schemeClr val="tx1"/>
                </a:solidFill>
                <a:latin typeface="+mn-ea"/>
                <a:cs typeface="+mn-ea"/>
              </a:rPr>
              <a:t>　　当有关指标的分母为零或为负数时，作如下具体处理规定：对于净资产收益率、资本积累率指标，该指标得0分；对于已获利息倍数指标，按以下两种情况处理。</a:t>
            </a:r>
            <a:endParaRPr lang="zh-CN" altLang="en-US" sz="1600">
              <a:solidFill>
                <a:schemeClr val="tx1"/>
              </a:solidFill>
              <a:latin typeface="+mn-ea"/>
              <a:cs typeface="+mn-ea"/>
            </a:endParaRPr>
          </a:p>
          <a:p>
            <a:pPr algn="l">
              <a:lnSpc>
                <a:spcPct val="120000"/>
              </a:lnSpc>
            </a:pPr>
            <a:r>
              <a:rPr lang="zh-CN" altLang="en-US" sz="1600">
                <a:solidFill>
                  <a:schemeClr val="tx1"/>
                </a:solidFill>
                <a:latin typeface="+mn-ea"/>
                <a:cs typeface="+mn-ea"/>
              </a:rPr>
              <a:t>　　</a:t>
            </a:r>
            <a:r>
              <a:rPr lang="zh-CN" altLang="en-US" sz="1600" b="1">
                <a:solidFill>
                  <a:srgbClr val="7030A0"/>
                </a:solidFill>
                <a:latin typeface="+mn-ea"/>
                <a:cs typeface="+mn-ea"/>
              </a:rPr>
              <a:t>①如果利润总额大于0，则指标得满分。</a:t>
            </a:r>
            <a:endParaRPr lang="zh-CN" altLang="en-US" sz="1600" b="1">
              <a:solidFill>
                <a:srgbClr val="7030A0"/>
              </a:solidFill>
              <a:latin typeface="+mn-ea"/>
              <a:cs typeface="+mn-ea"/>
            </a:endParaRPr>
          </a:p>
          <a:p>
            <a:pPr algn="l">
              <a:lnSpc>
                <a:spcPct val="120000"/>
              </a:lnSpc>
            </a:pPr>
            <a:r>
              <a:rPr lang="zh-CN" altLang="en-US" sz="1600" b="1">
                <a:solidFill>
                  <a:srgbClr val="7030A0"/>
                </a:solidFill>
                <a:latin typeface="+mn-ea"/>
                <a:cs typeface="+mn-ea"/>
              </a:rPr>
              <a:t>　　②如果利润总额小于或等于0，则指标得0 分。</a:t>
            </a:r>
            <a:endParaRPr lang="zh-CN" altLang="en-US" sz="1600" b="1">
              <a:solidFill>
                <a:srgbClr val="7030A0"/>
              </a:solidFill>
              <a:latin typeface="+mn-ea"/>
              <a:cs typeface="+mn-ea"/>
            </a:endParaRPr>
          </a:p>
          <a:p>
            <a:pPr algn="l">
              <a:lnSpc>
                <a:spcPct val="120000"/>
              </a:lnSpc>
            </a:pPr>
            <a:r>
              <a:rPr lang="zh-CN" altLang="en-US" sz="1600">
                <a:solidFill>
                  <a:schemeClr val="tx1"/>
                </a:solidFill>
                <a:latin typeface="+mn-ea"/>
                <a:cs typeface="+mn-ea"/>
              </a:rPr>
              <a:t>　　在每一部分指标评价分数计算出来后，要计算该部分指标的分析系数。分析系数是指企业财务效益、资产营运、偿债能力和发展能力4 部分评价内容各自的评价分数与该部分权数的比率。基本指标分析系数的计算公式为</a:t>
            </a:r>
            <a:endParaRPr lang="zh-CN" altLang="en-US" sz="1600">
              <a:solidFill>
                <a:schemeClr val="tx1"/>
              </a:solidFill>
              <a:latin typeface="+mn-ea"/>
              <a:cs typeface="+mn-ea"/>
            </a:endParaRPr>
          </a:p>
          <a:p>
            <a:pPr algn="ctr">
              <a:lnSpc>
                <a:spcPct val="120000"/>
              </a:lnSpc>
            </a:pPr>
            <a:r>
              <a:rPr lang="zh-CN" altLang="en-US" sz="1600" b="1">
                <a:solidFill>
                  <a:srgbClr val="7030A0"/>
                </a:solidFill>
                <a:latin typeface="+mn-ea"/>
                <a:cs typeface="+mn-ea"/>
              </a:rPr>
              <a:t>某部分基本指标分析系数=该部分指标得分÷该部分权数</a:t>
            </a:r>
            <a:endParaRPr lang="zh-CN" altLang="en-US" sz="1600" b="1">
              <a:solidFill>
                <a:srgbClr val="7030A0"/>
              </a:solidFill>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6.3 综合分析</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4" name="文本框 3"/>
          <p:cNvSpPr txBox="1"/>
          <p:nvPr>
            <p:custDataLst>
              <p:tags r:id="rId4"/>
            </p:custDataLst>
          </p:nvPr>
        </p:nvSpPr>
        <p:spPr>
          <a:xfrm>
            <a:off x="611505" y="683260"/>
            <a:ext cx="7839075" cy="3484880"/>
          </a:xfrm>
          <a:prstGeom prst="rect">
            <a:avLst/>
          </a:prstGeom>
          <a:noFill/>
        </p:spPr>
        <p:txBody>
          <a:bodyPr wrap="square" rtlCol="0" anchor="t">
            <a:spAutoFit/>
          </a:bodyPr>
          <a:p>
            <a:pPr algn="just">
              <a:lnSpc>
                <a:spcPct val="120000"/>
              </a:lnSpc>
            </a:pPr>
            <a:r>
              <a:rPr lang="zh-CN" altLang="en-US" sz="1200">
                <a:latin typeface="+mn-ea"/>
                <a:cs typeface="+mn-ea"/>
              </a:rPr>
              <a:t>　</a:t>
            </a:r>
            <a:r>
              <a:rPr lang="zh-CN" altLang="en-US" sz="1700" b="1">
                <a:solidFill>
                  <a:srgbClr val="00B050"/>
                </a:solidFill>
                <a:latin typeface="+mn-ea"/>
                <a:cs typeface="+mn-ea"/>
              </a:rPr>
              <a:t>（2）修正指标计分方法。</a:t>
            </a:r>
            <a:r>
              <a:rPr lang="zh-CN" altLang="en-US" sz="1700">
                <a:solidFill>
                  <a:schemeClr val="tx1"/>
                </a:solidFill>
                <a:latin typeface="+mn-ea"/>
                <a:cs typeface="+mn-ea"/>
              </a:rPr>
              <a:t>修正指标计分方法是在基本指标计分结果的基础上，运用修正指标对企业绩效基本指标计分结果作进一步调整。修正指标的计分方法仍运用功效系数法原理，以各部分基本指标的评价得分为基础，计算各部分的综合修正系数，再据此计算出修正指标分数。其计算公式为</a:t>
            </a:r>
            <a:endParaRPr lang="zh-CN" altLang="en-US" sz="1700">
              <a:solidFill>
                <a:schemeClr val="tx1"/>
              </a:solidFill>
              <a:latin typeface="+mn-ea"/>
              <a:cs typeface="+mn-ea"/>
            </a:endParaRPr>
          </a:p>
          <a:p>
            <a:pPr algn="ctr">
              <a:lnSpc>
                <a:spcPct val="120000"/>
              </a:lnSpc>
            </a:pPr>
            <a:r>
              <a:rPr lang="zh-CN" altLang="en-US" sz="1700" b="1">
                <a:solidFill>
                  <a:srgbClr val="7030A0"/>
                </a:solidFill>
                <a:latin typeface="+mn-ea"/>
                <a:cs typeface="+mn-ea"/>
              </a:rPr>
              <a:t>修正后总得分= Σ各部分修正后得分</a:t>
            </a:r>
            <a:endParaRPr lang="zh-CN" altLang="en-US" sz="1700">
              <a:solidFill>
                <a:schemeClr val="tx1"/>
              </a:solidFill>
              <a:latin typeface="+mn-ea"/>
              <a:cs typeface="+mn-ea"/>
            </a:endParaRPr>
          </a:p>
          <a:p>
            <a:pPr algn="ctr">
              <a:lnSpc>
                <a:spcPct val="120000"/>
              </a:lnSpc>
            </a:pPr>
            <a:r>
              <a:rPr lang="zh-CN" altLang="en-US" sz="1700" b="1">
                <a:solidFill>
                  <a:srgbClr val="7030A0"/>
                </a:solidFill>
                <a:latin typeface="+mn-ea"/>
                <a:cs typeface="+mn-ea"/>
              </a:rPr>
              <a:t>各部分修正后得分=该部分基本指标分数×该部分综合修正系数</a:t>
            </a:r>
            <a:endParaRPr lang="zh-CN" altLang="en-US" sz="1700" b="1">
              <a:solidFill>
                <a:srgbClr val="7030A0"/>
              </a:solidFill>
              <a:latin typeface="+mn-ea"/>
              <a:cs typeface="+mn-ea"/>
            </a:endParaRPr>
          </a:p>
          <a:p>
            <a:pPr algn="ctr">
              <a:lnSpc>
                <a:spcPct val="120000"/>
              </a:lnSpc>
            </a:pPr>
            <a:r>
              <a:rPr lang="zh-CN" altLang="en-US" sz="1700" b="1">
                <a:solidFill>
                  <a:srgbClr val="7030A0"/>
                </a:solidFill>
                <a:latin typeface="+mn-ea"/>
                <a:cs typeface="+mn-ea"/>
              </a:rPr>
              <a:t>综合修正系数=Σ该部分各指标加权修正系数</a:t>
            </a:r>
            <a:endParaRPr lang="zh-CN" altLang="en-US" sz="1700">
              <a:solidFill>
                <a:schemeClr val="tx1"/>
              </a:solidFill>
              <a:latin typeface="+mn-ea"/>
              <a:cs typeface="+mn-ea"/>
            </a:endParaRPr>
          </a:p>
          <a:p>
            <a:pPr algn="ctr">
              <a:lnSpc>
                <a:spcPct val="120000"/>
              </a:lnSpc>
            </a:pPr>
            <a:r>
              <a:rPr lang="zh-CN" altLang="en-US" sz="1700" b="1">
                <a:solidFill>
                  <a:srgbClr val="7030A0"/>
                </a:solidFill>
                <a:latin typeface="+mn-ea"/>
                <a:cs typeface="+mn-ea"/>
              </a:rPr>
              <a:t>某指标加权修正系数=（修正指标权数÷ 该部分权数）×该指标单项修正系数</a:t>
            </a:r>
            <a:endParaRPr lang="zh-CN" altLang="en-US" sz="1700" b="1">
              <a:solidFill>
                <a:srgbClr val="7030A0"/>
              </a:solidFill>
              <a:latin typeface="+mn-ea"/>
              <a:cs typeface="+mn-ea"/>
            </a:endParaRPr>
          </a:p>
          <a:p>
            <a:pPr algn="ctr">
              <a:lnSpc>
                <a:spcPct val="120000"/>
              </a:lnSpc>
            </a:pPr>
            <a:r>
              <a:rPr lang="zh-CN" altLang="en-US" sz="1400" b="1">
                <a:solidFill>
                  <a:srgbClr val="7030A0"/>
                </a:solidFill>
                <a:latin typeface="+mn-ea"/>
                <a:cs typeface="+mn-ea"/>
              </a:rPr>
              <a:t>某指标单项修正系数=1.0＋（本档标准系数＋功效系数×0.2－该部分基本指标分析系数）</a:t>
            </a:r>
            <a:endParaRPr lang="zh-CN" altLang="en-US" sz="1700" b="1">
              <a:solidFill>
                <a:srgbClr val="7030A0"/>
              </a:solidFill>
              <a:latin typeface="+mn-ea"/>
              <a:cs typeface="+mn-ea"/>
            </a:endParaRPr>
          </a:p>
          <a:p>
            <a:pPr algn="ctr">
              <a:lnSpc>
                <a:spcPct val="120000"/>
              </a:lnSpc>
            </a:pPr>
            <a:r>
              <a:rPr lang="zh-CN" altLang="en-US" sz="1700" b="1">
                <a:solidFill>
                  <a:srgbClr val="7030A0"/>
                </a:solidFill>
                <a:latin typeface="+mn-ea"/>
                <a:cs typeface="+mn-ea"/>
              </a:rPr>
              <a:t>功效系数=（指标实际值－本档标准值）÷（上档标准值－本档标准值）</a:t>
            </a:r>
            <a:endParaRPr lang="zh-CN" altLang="en-US" sz="1700" b="1">
              <a:solidFill>
                <a:srgbClr val="7030A0"/>
              </a:solidFill>
              <a:latin typeface="+mn-ea"/>
              <a:cs typeface="+mn-ea"/>
            </a:endParaRPr>
          </a:p>
          <a:p>
            <a:pPr algn="ctr">
              <a:lnSpc>
                <a:spcPct val="120000"/>
              </a:lnSpc>
            </a:pPr>
            <a:r>
              <a:rPr lang="zh-CN" altLang="en-US" sz="1700" b="1">
                <a:solidFill>
                  <a:srgbClr val="7030A0"/>
                </a:solidFill>
                <a:latin typeface="+mn-ea"/>
                <a:cs typeface="+mn-ea"/>
              </a:rPr>
              <a:t>该部分基本指标分析系数=该部分基本指标得分÷该部分权数</a:t>
            </a:r>
            <a:endParaRPr lang="zh-CN" altLang="en-US" sz="1700" b="1">
              <a:solidFill>
                <a:srgbClr val="7030A0"/>
              </a:solidFill>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6.3 综合分析</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4" name="文本框 3"/>
          <p:cNvSpPr txBox="1"/>
          <p:nvPr>
            <p:custDataLst>
              <p:tags r:id="rId4"/>
            </p:custDataLst>
          </p:nvPr>
        </p:nvSpPr>
        <p:spPr>
          <a:xfrm>
            <a:off x="611505" y="683260"/>
            <a:ext cx="7839075" cy="3853815"/>
          </a:xfrm>
          <a:prstGeom prst="rect">
            <a:avLst/>
          </a:prstGeom>
          <a:noFill/>
        </p:spPr>
        <p:txBody>
          <a:bodyPr wrap="square" rtlCol="0" anchor="t">
            <a:spAutoFit/>
          </a:bodyPr>
          <a:p>
            <a:pPr algn="just">
              <a:lnSpc>
                <a:spcPct val="120000"/>
              </a:lnSpc>
            </a:pPr>
            <a:r>
              <a:rPr lang="zh-CN" altLang="en-US" sz="1200">
                <a:latin typeface="+mn-ea"/>
                <a:cs typeface="+mn-ea"/>
              </a:rPr>
              <a:t>　</a:t>
            </a:r>
            <a:r>
              <a:rPr lang="zh-CN" altLang="en-US" sz="1700">
                <a:solidFill>
                  <a:schemeClr val="tx1"/>
                </a:solidFill>
                <a:latin typeface="+mn-ea"/>
                <a:cs typeface="+mn-ea"/>
              </a:rPr>
              <a:t>在计算修正指标的修正系数时，对有关指标的单项修正系数作如下特殊规定。</a:t>
            </a:r>
            <a:endParaRPr lang="zh-CN" altLang="en-US" sz="1700">
              <a:solidFill>
                <a:schemeClr val="tx1"/>
              </a:solidFill>
              <a:latin typeface="+mn-ea"/>
              <a:cs typeface="+mn-ea"/>
            </a:endParaRPr>
          </a:p>
          <a:p>
            <a:pPr algn="just">
              <a:lnSpc>
                <a:spcPct val="120000"/>
              </a:lnSpc>
            </a:pPr>
            <a:r>
              <a:rPr lang="zh-CN" altLang="en-US" sz="1700">
                <a:solidFill>
                  <a:schemeClr val="tx1"/>
                </a:solidFill>
                <a:latin typeface="+mn-ea"/>
                <a:cs typeface="+mn-ea"/>
              </a:rPr>
              <a:t>　　</a:t>
            </a:r>
            <a:r>
              <a:rPr lang="zh-CN" altLang="en-US" sz="1700" b="1">
                <a:solidFill>
                  <a:srgbClr val="7030A0"/>
                </a:solidFill>
                <a:latin typeface="+mn-ea"/>
                <a:cs typeface="+mn-ea"/>
              </a:rPr>
              <a:t>①</a:t>
            </a:r>
            <a:r>
              <a:rPr lang="zh-CN" altLang="en-US" sz="1700">
                <a:solidFill>
                  <a:schemeClr val="tx1"/>
                </a:solidFill>
                <a:latin typeface="+mn-ea"/>
                <a:cs typeface="+mn-ea"/>
              </a:rPr>
              <a:t>当盈余现金保障倍数的分母为0 或负数时，如果分子为正，则其单项修正系数确定为1.0；如果分子也为负，则其单项修正系数确定为0.9。</a:t>
            </a:r>
            <a:endParaRPr lang="zh-CN" altLang="en-US" sz="1700">
              <a:solidFill>
                <a:schemeClr val="tx1"/>
              </a:solidFill>
              <a:latin typeface="+mn-ea"/>
              <a:cs typeface="+mn-ea"/>
            </a:endParaRPr>
          </a:p>
          <a:p>
            <a:pPr algn="just">
              <a:lnSpc>
                <a:spcPct val="120000"/>
              </a:lnSpc>
            </a:pPr>
            <a:r>
              <a:rPr lang="zh-CN" altLang="en-US" sz="1700">
                <a:solidFill>
                  <a:schemeClr val="tx1"/>
                </a:solidFill>
                <a:latin typeface="+mn-ea"/>
                <a:cs typeface="+mn-ea"/>
              </a:rPr>
              <a:t>　　</a:t>
            </a:r>
            <a:r>
              <a:rPr lang="zh-CN" altLang="en-US" sz="1700" b="1">
                <a:solidFill>
                  <a:srgbClr val="7030A0"/>
                </a:solidFill>
                <a:latin typeface="+mn-ea"/>
                <a:cs typeface="+mn-ea"/>
              </a:rPr>
              <a:t>②</a:t>
            </a:r>
            <a:r>
              <a:rPr lang="zh-CN" altLang="en-US" sz="1700">
                <a:solidFill>
                  <a:schemeClr val="tx1"/>
                </a:solidFill>
                <a:latin typeface="+mn-ea"/>
                <a:cs typeface="+mn-ea"/>
              </a:rPr>
              <a:t>如果资本保值增值率和3 年资本平均增长率指标的分子、分母出现负数或分母为0，则按如下方法确定其单项修正系数。</a:t>
            </a:r>
            <a:endParaRPr lang="zh-CN" altLang="en-US" sz="1700">
              <a:solidFill>
                <a:schemeClr val="tx1"/>
              </a:solidFill>
              <a:latin typeface="+mn-ea"/>
              <a:cs typeface="+mn-ea"/>
            </a:endParaRPr>
          </a:p>
          <a:p>
            <a:pPr algn="just">
              <a:lnSpc>
                <a:spcPct val="120000"/>
              </a:lnSpc>
            </a:pPr>
            <a:r>
              <a:rPr lang="zh-CN" altLang="en-US" sz="1700">
                <a:solidFill>
                  <a:srgbClr val="0070C0"/>
                </a:solidFill>
                <a:latin typeface="+mn-ea"/>
                <a:cs typeface="+mn-ea"/>
              </a:rPr>
              <a:t>　　● </a:t>
            </a:r>
            <a:r>
              <a:rPr lang="zh-CN" altLang="en-US" sz="1700">
                <a:solidFill>
                  <a:schemeClr val="tx1"/>
                </a:solidFill>
                <a:latin typeface="+mn-ea"/>
                <a:cs typeface="+mn-ea"/>
              </a:rPr>
              <a:t>如果分母为负、分子为正，则单项修正系数确定为1.1。</a:t>
            </a:r>
            <a:endParaRPr lang="zh-CN" altLang="en-US" sz="1700">
              <a:solidFill>
                <a:schemeClr val="tx1"/>
              </a:solidFill>
              <a:latin typeface="+mn-ea"/>
              <a:cs typeface="+mn-ea"/>
            </a:endParaRPr>
          </a:p>
          <a:p>
            <a:pPr algn="just">
              <a:lnSpc>
                <a:spcPct val="120000"/>
              </a:lnSpc>
            </a:pPr>
            <a:r>
              <a:rPr lang="zh-CN" altLang="en-US" sz="1700">
                <a:solidFill>
                  <a:srgbClr val="0070C0"/>
                </a:solidFill>
                <a:latin typeface="+mn-ea"/>
                <a:cs typeface="+mn-ea"/>
              </a:rPr>
              <a:t>　　● </a:t>
            </a:r>
            <a:r>
              <a:rPr lang="zh-CN" altLang="en-US" sz="1700">
                <a:solidFill>
                  <a:schemeClr val="tx1"/>
                </a:solidFill>
                <a:latin typeface="+mn-ea"/>
                <a:cs typeface="+mn-ea"/>
              </a:rPr>
              <a:t>如果分母及分子都为负，但分子的绝对值小于分母的绝对值，则单项修正系数确定为1.0；反之，如果分子的绝对值大于分母的绝对值，则单项修正系数确定为0.8。</a:t>
            </a:r>
            <a:endParaRPr lang="zh-CN" altLang="en-US" sz="1700">
              <a:solidFill>
                <a:schemeClr val="tx1"/>
              </a:solidFill>
              <a:latin typeface="+mn-ea"/>
              <a:cs typeface="+mn-ea"/>
            </a:endParaRPr>
          </a:p>
          <a:p>
            <a:pPr algn="just">
              <a:lnSpc>
                <a:spcPct val="120000"/>
              </a:lnSpc>
            </a:pPr>
            <a:r>
              <a:rPr lang="zh-CN" altLang="en-US" sz="1700">
                <a:solidFill>
                  <a:srgbClr val="0070C0"/>
                </a:solidFill>
                <a:latin typeface="+mn-ea"/>
                <a:cs typeface="+mn-ea"/>
              </a:rPr>
              <a:t>　　● </a:t>
            </a:r>
            <a:r>
              <a:rPr lang="zh-CN" altLang="en-US" sz="1700">
                <a:solidFill>
                  <a:schemeClr val="tx1"/>
                </a:solidFill>
                <a:latin typeface="+mn-ea"/>
                <a:cs typeface="+mn-ea"/>
              </a:rPr>
              <a:t>如果分母为正、分子为负，则单项修正系数确定为0.9。</a:t>
            </a:r>
            <a:endParaRPr lang="zh-CN" altLang="en-US" sz="1700">
              <a:solidFill>
                <a:schemeClr val="tx1"/>
              </a:solidFill>
              <a:latin typeface="+mn-ea"/>
              <a:cs typeface="+mn-ea"/>
            </a:endParaRPr>
          </a:p>
          <a:p>
            <a:pPr algn="just">
              <a:lnSpc>
                <a:spcPct val="120000"/>
              </a:lnSpc>
            </a:pPr>
            <a:r>
              <a:rPr lang="zh-CN" altLang="en-US" sz="1700">
                <a:solidFill>
                  <a:srgbClr val="0070C0"/>
                </a:solidFill>
                <a:latin typeface="+mn-ea"/>
                <a:cs typeface="+mn-ea"/>
              </a:rPr>
              <a:t>　　● </a:t>
            </a:r>
            <a:r>
              <a:rPr lang="zh-CN" altLang="en-US" sz="1700">
                <a:solidFill>
                  <a:schemeClr val="tx1"/>
                </a:solidFill>
                <a:latin typeface="+mn-ea"/>
                <a:cs typeface="+mn-ea"/>
              </a:rPr>
              <a:t>当分母为0 时，如果分子为正，其单项修正系数确定为1.0 ；如果分子为负，其单项修正系数确定为0.9。</a:t>
            </a:r>
            <a:endParaRPr lang="zh-CN" altLang="en-US" sz="1700">
              <a:solidFill>
                <a:schemeClr val="tx1"/>
              </a:solidFill>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6.3 综合分析</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4" name="文本框 3"/>
          <p:cNvSpPr txBox="1"/>
          <p:nvPr>
            <p:custDataLst>
              <p:tags r:id="rId4"/>
            </p:custDataLst>
          </p:nvPr>
        </p:nvSpPr>
        <p:spPr>
          <a:xfrm>
            <a:off x="611505" y="683260"/>
            <a:ext cx="7839075" cy="1972310"/>
          </a:xfrm>
          <a:prstGeom prst="rect">
            <a:avLst/>
          </a:prstGeom>
          <a:noFill/>
        </p:spPr>
        <p:txBody>
          <a:bodyPr wrap="square" rtlCol="0" anchor="t">
            <a:spAutoFit/>
          </a:bodyPr>
          <a:p>
            <a:pPr algn="just">
              <a:lnSpc>
                <a:spcPct val="120000"/>
              </a:lnSpc>
            </a:pPr>
            <a:r>
              <a:rPr lang="zh-CN" altLang="en-US" sz="1700">
                <a:solidFill>
                  <a:schemeClr val="tx1"/>
                </a:solidFill>
                <a:latin typeface="+mn-ea"/>
                <a:cs typeface="+mn-ea"/>
              </a:rPr>
              <a:t>　　</a:t>
            </a:r>
            <a:r>
              <a:rPr lang="zh-CN" altLang="en-US" sz="1700" b="1">
                <a:solidFill>
                  <a:srgbClr val="7030A0"/>
                </a:solidFill>
                <a:latin typeface="+mn-ea"/>
                <a:cs typeface="+mn-ea"/>
              </a:rPr>
              <a:t>③</a:t>
            </a:r>
            <a:r>
              <a:rPr lang="zh-CN" altLang="en-US" sz="1700">
                <a:solidFill>
                  <a:schemeClr val="tx1"/>
                </a:solidFill>
                <a:latin typeface="+mn-ea"/>
                <a:cs typeface="+mn-ea"/>
              </a:rPr>
              <a:t>如果不良资产比率指标实际值低于或等于行业平均值，单项修正系数确定为1.0 ；如果不良资产比率指标实际值高于行业平均值，用以上计算公式计算。</a:t>
            </a:r>
            <a:endParaRPr lang="zh-CN" altLang="en-US" sz="1700">
              <a:solidFill>
                <a:schemeClr val="tx1"/>
              </a:solidFill>
              <a:latin typeface="+mn-ea"/>
              <a:cs typeface="+mn-ea"/>
            </a:endParaRPr>
          </a:p>
          <a:p>
            <a:pPr algn="just">
              <a:lnSpc>
                <a:spcPct val="120000"/>
              </a:lnSpc>
            </a:pPr>
            <a:r>
              <a:rPr lang="zh-CN" altLang="en-US" sz="1700">
                <a:solidFill>
                  <a:schemeClr val="tx1"/>
                </a:solidFill>
                <a:latin typeface="+mn-ea"/>
                <a:cs typeface="+mn-ea"/>
              </a:rPr>
              <a:t>　　</a:t>
            </a:r>
            <a:r>
              <a:rPr lang="zh-CN" altLang="en-US" sz="1700" b="1">
                <a:solidFill>
                  <a:srgbClr val="7030A0"/>
                </a:solidFill>
                <a:latin typeface="+mn-ea"/>
                <a:cs typeface="+mn-ea"/>
              </a:rPr>
              <a:t>④</a:t>
            </a:r>
            <a:r>
              <a:rPr lang="zh-CN" altLang="en-US" sz="1700">
                <a:solidFill>
                  <a:schemeClr val="tx1"/>
                </a:solidFill>
                <a:latin typeface="+mn-ea"/>
                <a:cs typeface="+mn-ea"/>
              </a:rPr>
              <a:t>如果技术投入比率指标没有行业标准，该指标单项修正系数确定为1.0。在每一部分修正后的评价分数计算出来后，要计算该部分修正后的分析系数，用于分析每部分的得分情况。其计算公式为</a:t>
            </a:r>
            <a:endParaRPr lang="zh-CN" altLang="en-US" sz="1700">
              <a:solidFill>
                <a:schemeClr val="tx1"/>
              </a:solidFill>
              <a:latin typeface="+mn-ea"/>
              <a:cs typeface="+mn-ea"/>
            </a:endParaRPr>
          </a:p>
          <a:p>
            <a:pPr algn="ctr">
              <a:lnSpc>
                <a:spcPct val="120000"/>
              </a:lnSpc>
            </a:pPr>
            <a:r>
              <a:rPr lang="zh-CN" altLang="en-US" sz="1700" b="1">
                <a:solidFill>
                  <a:srgbClr val="7030A0"/>
                </a:solidFill>
                <a:latin typeface="+mn-ea"/>
                <a:cs typeface="+mn-ea"/>
              </a:rPr>
              <a:t>某部分修正后分析系数=该部分修正后分数÷该部分权数</a:t>
            </a:r>
            <a:endParaRPr lang="zh-CN" altLang="en-US" sz="1700" b="1">
              <a:solidFill>
                <a:srgbClr val="7030A0"/>
              </a:solidFill>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6.3 综合分析</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4" name="文本框 3"/>
          <p:cNvSpPr txBox="1"/>
          <p:nvPr>
            <p:custDataLst>
              <p:tags r:id="rId4"/>
            </p:custDataLst>
          </p:nvPr>
        </p:nvSpPr>
        <p:spPr>
          <a:xfrm>
            <a:off x="611505" y="683260"/>
            <a:ext cx="7839075" cy="3614420"/>
          </a:xfrm>
          <a:prstGeom prst="rect">
            <a:avLst/>
          </a:prstGeom>
          <a:noFill/>
        </p:spPr>
        <p:txBody>
          <a:bodyPr wrap="square" rtlCol="0" anchor="t">
            <a:spAutoFit/>
          </a:bodyPr>
          <a:p>
            <a:pPr algn="just">
              <a:lnSpc>
                <a:spcPct val="120000"/>
              </a:lnSpc>
            </a:pPr>
            <a:r>
              <a:rPr lang="zh-CN" altLang="en-US" sz="1700">
                <a:solidFill>
                  <a:schemeClr val="tx1"/>
                </a:solidFill>
                <a:latin typeface="+mn-ea"/>
                <a:cs typeface="+mn-ea"/>
              </a:rPr>
              <a:t>　　</a:t>
            </a:r>
            <a:r>
              <a:rPr lang="zh-CN" altLang="en-US" sz="1700" b="1">
                <a:solidFill>
                  <a:srgbClr val="00B050"/>
                </a:solidFill>
                <a:latin typeface="+mn-ea"/>
                <a:cs typeface="+mn-ea"/>
              </a:rPr>
              <a:t>（3）评议指标计分方法。</a:t>
            </a:r>
            <a:r>
              <a:rPr lang="zh-CN" altLang="en-US" sz="1700">
                <a:latin typeface="+mn-ea"/>
                <a:cs typeface="+mn-ea"/>
              </a:rPr>
              <a:t>评议指标计分方法是根据评价工作需要，运用评议指标对影响企业经营绩效的相关非计量因素进行深入分析，作出企业经营状况的定性分析判断。具体根据评议指标所考核的内容，由不少于5 名的评议人员依据评价参考标准判定指标达到的等级，然后计算评议指标得分。其计算公式为</a:t>
            </a:r>
            <a:endParaRPr lang="zh-CN" altLang="en-US" sz="1700">
              <a:latin typeface="+mn-ea"/>
              <a:cs typeface="+mn-ea"/>
            </a:endParaRPr>
          </a:p>
          <a:p>
            <a:pPr algn="ctr">
              <a:lnSpc>
                <a:spcPct val="120000"/>
              </a:lnSpc>
            </a:pPr>
            <a:r>
              <a:rPr lang="zh-CN" altLang="en-US" sz="1700" b="1">
                <a:solidFill>
                  <a:srgbClr val="7030A0"/>
                </a:solidFill>
                <a:latin typeface="+mn-ea"/>
                <a:cs typeface="+mn-ea"/>
              </a:rPr>
              <a:t>评议指标总分=Σ单项指标分数</a:t>
            </a:r>
            <a:endParaRPr lang="zh-CN" altLang="en-US" sz="1700" b="1">
              <a:solidFill>
                <a:srgbClr val="7030A0"/>
              </a:solidFill>
              <a:latin typeface="+mn-ea"/>
              <a:cs typeface="+mn-ea"/>
            </a:endParaRPr>
          </a:p>
          <a:p>
            <a:pPr algn="ctr">
              <a:lnSpc>
                <a:spcPct val="120000"/>
              </a:lnSpc>
            </a:pPr>
            <a:r>
              <a:rPr lang="zh-CN" altLang="en-US" sz="1600" b="1">
                <a:solidFill>
                  <a:srgbClr val="7030A0"/>
                </a:solidFill>
                <a:latin typeface="+mn-ea"/>
                <a:cs typeface="+mn-ea"/>
              </a:rPr>
              <a:t>单项指标分数=Σ（单项指标权数×每位评议人员选定的等级参数）÷评议人员总数</a:t>
            </a:r>
            <a:endParaRPr lang="zh-CN" altLang="en-US" sz="1600" b="1">
              <a:solidFill>
                <a:srgbClr val="7030A0"/>
              </a:solidFill>
              <a:latin typeface="+mn-ea"/>
              <a:cs typeface="+mn-ea"/>
            </a:endParaRPr>
          </a:p>
          <a:p>
            <a:pPr algn="l">
              <a:lnSpc>
                <a:spcPct val="120000"/>
              </a:lnSpc>
            </a:pPr>
            <a:r>
              <a:rPr lang="zh-CN" altLang="en-US" sz="1600" b="1">
                <a:solidFill>
                  <a:srgbClr val="7030A0"/>
                </a:solidFill>
                <a:latin typeface="+mn-ea"/>
                <a:cs typeface="+mn-ea"/>
              </a:rPr>
              <a:t>　　</a:t>
            </a:r>
            <a:r>
              <a:rPr lang="zh-CN" altLang="en-US">
                <a:solidFill>
                  <a:schemeClr val="tx1"/>
                </a:solidFill>
                <a:latin typeface="+mn-ea"/>
                <a:cs typeface="+mn-ea"/>
              </a:rPr>
              <a:t>如果被评价企业会计信息发生严重失真、丢失或因客观原因无法提供真实、合法会计数据资料等异常情况，以及受国家政策、市场环境等因素的重大影响，利用企业提供的会计数据已无法形成客观、公正的评价结论时，经相关的评价组织机构批准，可单独运用评议指标进行定性评价，得出评价结论。</a:t>
            </a:r>
            <a:endParaRPr lang="zh-CN" altLang="en-US">
              <a:solidFill>
                <a:schemeClr val="tx1"/>
              </a:solidFill>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6.3 综合分析</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4" name="文本框 3"/>
          <p:cNvSpPr txBox="1"/>
          <p:nvPr>
            <p:custDataLst>
              <p:tags r:id="rId4"/>
            </p:custDataLst>
          </p:nvPr>
        </p:nvSpPr>
        <p:spPr>
          <a:xfrm>
            <a:off x="611505" y="683260"/>
            <a:ext cx="7839075" cy="1658620"/>
          </a:xfrm>
          <a:prstGeom prst="rect">
            <a:avLst/>
          </a:prstGeom>
          <a:noFill/>
        </p:spPr>
        <p:txBody>
          <a:bodyPr wrap="square" rtlCol="0" anchor="t">
            <a:spAutoFit/>
          </a:bodyPr>
          <a:p>
            <a:pPr algn="just">
              <a:lnSpc>
                <a:spcPct val="120000"/>
              </a:lnSpc>
            </a:pPr>
            <a:r>
              <a:rPr lang="zh-CN" altLang="en-US" sz="1700">
                <a:solidFill>
                  <a:schemeClr val="tx1"/>
                </a:solidFill>
                <a:latin typeface="+mn-ea"/>
                <a:cs typeface="+mn-ea"/>
              </a:rPr>
              <a:t>　　</a:t>
            </a:r>
            <a:r>
              <a:rPr lang="zh-CN" altLang="en-US" sz="1700" b="1">
                <a:solidFill>
                  <a:srgbClr val="00B050"/>
                </a:solidFill>
                <a:latin typeface="+mn-ea"/>
                <a:cs typeface="+mn-ea"/>
              </a:rPr>
              <a:t>（4）定量与定性结合计分方法。</a:t>
            </a:r>
            <a:r>
              <a:rPr lang="zh-CN" altLang="en-US" sz="1700">
                <a:latin typeface="+mn-ea"/>
                <a:cs typeface="+mn-ea"/>
              </a:rPr>
              <a:t>定量与定性结合计分方法是将定量指标评价分数和定性指标评价分数按照规定的权重拟合形成综合评价结果，即根据评价指标得分对定量评价结论进行校正，计算出综合评价得分。其计算公式为</a:t>
            </a:r>
            <a:endParaRPr lang="zh-CN" altLang="en-US" sz="1700">
              <a:latin typeface="+mn-ea"/>
              <a:cs typeface="+mn-ea"/>
            </a:endParaRPr>
          </a:p>
          <a:p>
            <a:pPr algn="just">
              <a:lnSpc>
                <a:spcPct val="120000"/>
              </a:lnSpc>
            </a:pPr>
            <a:endParaRPr lang="zh-CN" altLang="en-US" sz="1700">
              <a:latin typeface="+mn-ea"/>
              <a:cs typeface="+mn-ea"/>
            </a:endParaRPr>
          </a:p>
          <a:p>
            <a:pPr algn="ctr">
              <a:lnSpc>
                <a:spcPct val="120000"/>
              </a:lnSpc>
            </a:pPr>
            <a:r>
              <a:rPr lang="zh-CN" altLang="en-US" sz="1700" b="1">
                <a:solidFill>
                  <a:srgbClr val="7030A0"/>
                </a:solidFill>
                <a:latin typeface="+mn-ea"/>
                <a:cs typeface="+mn-ea"/>
              </a:rPr>
              <a:t>定量与定性结合评价得分= 定量评价指标分数×80% ＋定性评价指标分数×20%</a:t>
            </a:r>
            <a:endParaRPr lang="zh-CN" altLang="en-US" sz="1700" b="1">
              <a:solidFill>
                <a:srgbClr val="7030A0"/>
              </a:solidFill>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任务6.3 综合分析</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custDataLst>
              <p:tags r:id="rId4"/>
            </p:custDataLst>
          </p:nvPr>
        </p:nvSpPr>
        <p:spPr>
          <a:xfrm>
            <a:off x="611505" y="986790"/>
            <a:ext cx="7839075" cy="4076700"/>
          </a:xfrm>
          <a:prstGeom prst="rect">
            <a:avLst/>
          </a:prstGeom>
          <a:noFill/>
        </p:spPr>
        <p:txBody>
          <a:bodyPr wrap="square" rtlCol="0" anchor="t">
            <a:spAutoFit/>
          </a:bodyPr>
          <a:p>
            <a:pPr algn="just">
              <a:lnSpc>
                <a:spcPct val="120000"/>
              </a:lnSpc>
            </a:pPr>
            <a:r>
              <a:rPr lang="zh-CN" altLang="en-US">
                <a:latin typeface="+mn-ea"/>
                <a:cs typeface="+mn-ea"/>
              </a:rPr>
              <a:t>　</a:t>
            </a:r>
            <a:r>
              <a:rPr lang="zh-CN" altLang="en-US" b="1">
                <a:solidFill>
                  <a:srgbClr val="00B050"/>
                </a:solidFill>
                <a:latin typeface="+mn-ea"/>
                <a:cs typeface="+mn-ea"/>
              </a:rPr>
              <a:t>　</a:t>
            </a:r>
            <a:r>
              <a:rPr lang="zh-CN" altLang="en-US">
                <a:latin typeface="+mn-ea"/>
                <a:cs typeface="+mn-ea"/>
              </a:rPr>
              <a:t>企业绩效评价结果以评价得分和评价类型加评价级别表示，并据此编制评价报告。评价类型是评价分数体现出来的企业经营绩效水平，用文字和字母表示，分为优（A）、良（B）、中（C）、低（D）、差（E）5 种类型；评价级别是指对每种类型划分级次，以体现同一类型中的不同差异，采用在字母后标注“＋、－”号的方式表示。</a:t>
            </a:r>
            <a:endParaRPr lang="zh-CN" altLang="en-US">
              <a:latin typeface="+mn-ea"/>
              <a:cs typeface="+mn-ea"/>
            </a:endParaRPr>
          </a:p>
          <a:p>
            <a:pPr algn="just">
              <a:lnSpc>
                <a:spcPct val="120000"/>
              </a:lnSpc>
            </a:pPr>
            <a:r>
              <a:rPr lang="zh-CN" altLang="en-US" b="1">
                <a:solidFill>
                  <a:srgbClr val="00B050"/>
                </a:solidFill>
                <a:latin typeface="+mn-ea"/>
                <a:cs typeface="+mn-ea"/>
              </a:rPr>
              <a:t>　　</a:t>
            </a:r>
            <a:r>
              <a:rPr lang="en-US" altLang="zh-CN" b="1">
                <a:solidFill>
                  <a:srgbClr val="00B050"/>
                </a:solidFill>
                <a:latin typeface="+mn-ea"/>
                <a:cs typeface="+mn-ea"/>
              </a:rPr>
              <a:t>（1）类型判定。</a:t>
            </a:r>
            <a:r>
              <a:rPr lang="en-US" altLang="zh-CN">
                <a:latin typeface="+mn-ea"/>
                <a:cs typeface="+mn-ea"/>
              </a:rPr>
              <a:t>评价类型以评价得分为依据，按85、70、50、40四个分数线作为类型判定的资格界线。</a:t>
            </a:r>
            <a:endParaRPr lang="en-US" altLang="zh-CN">
              <a:latin typeface="+mn-ea"/>
              <a:cs typeface="+mn-ea"/>
            </a:endParaRPr>
          </a:p>
          <a:p>
            <a:pPr indent="457200" algn="just" fontAlgn="auto">
              <a:lnSpc>
                <a:spcPct val="120000"/>
              </a:lnSpc>
            </a:pPr>
            <a:r>
              <a:rPr lang="en-US" altLang="zh-CN">
                <a:latin typeface="+mn-ea"/>
                <a:cs typeface="+mn-ea"/>
              </a:rPr>
              <a:t>优（A）：评价得分在85分以上（含85分）；</a:t>
            </a:r>
            <a:endParaRPr lang="en-US" altLang="zh-CN">
              <a:latin typeface="+mn-ea"/>
              <a:cs typeface="+mn-ea"/>
            </a:endParaRPr>
          </a:p>
          <a:p>
            <a:pPr indent="457200" algn="just" fontAlgn="auto">
              <a:lnSpc>
                <a:spcPct val="120000"/>
              </a:lnSpc>
            </a:pPr>
            <a:r>
              <a:rPr lang="en-US" altLang="zh-CN">
                <a:latin typeface="+mn-ea"/>
                <a:cs typeface="+mn-ea"/>
              </a:rPr>
              <a:t>良（B）：评价得分在70～85分（含70分）；</a:t>
            </a:r>
            <a:endParaRPr lang="en-US" altLang="zh-CN">
              <a:latin typeface="+mn-ea"/>
              <a:cs typeface="+mn-ea"/>
            </a:endParaRPr>
          </a:p>
          <a:p>
            <a:pPr indent="457200" algn="just" fontAlgn="auto">
              <a:lnSpc>
                <a:spcPct val="120000"/>
              </a:lnSpc>
            </a:pPr>
            <a:r>
              <a:rPr lang="en-US" altLang="zh-CN">
                <a:latin typeface="+mn-ea"/>
                <a:cs typeface="+mn-ea"/>
              </a:rPr>
              <a:t>中（C）：评价得分在50～70分（含50分）；</a:t>
            </a:r>
            <a:endParaRPr lang="en-US" altLang="zh-CN">
              <a:latin typeface="+mn-ea"/>
              <a:cs typeface="+mn-ea"/>
            </a:endParaRPr>
          </a:p>
          <a:p>
            <a:pPr indent="457200" algn="just" fontAlgn="auto">
              <a:lnSpc>
                <a:spcPct val="120000"/>
              </a:lnSpc>
            </a:pPr>
            <a:r>
              <a:rPr lang="en-US" altLang="zh-CN">
                <a:latin typeface="+mn-ea"/>
                <a:cs typeface="+mn-ea"/>
              </a:rPr>
              <a:t>低（D）：评价得分在40～50分（含40分）；</a:t>
            </a:r>
            <a:endParaRPr lang="en-US" altLang="zh-CN">
              <a:latin typeface="+mn-ea"/>
              <a:cs typeface="+mn-ea"/>
            </a:endParaRPr>
          </a:p>
          <a:p>
            <a:pPr indent="457200" algn="just" fontAlgn="auto">
              <a:lnSpc>
                <a:spcPct val="120000"/>
              </a:lnSpc>
            </a:pPr>
            <a:r>
              <a:rPr lang="en-US" altLang="zh-CN">
                <a:latin typeface="+mn-ea"/>
                <a:cs typeface="+mn-ea"/>
              </a:rPr>
              <a:t>差（E）：评价得分在40分以下。</a:t>
            </a:r>
            <a:endParaRPr lang="en-US" altLang="zh-CN">
              <a:latin typeface="+mn-ea"/>
              <a:cs typeface="+mn-ea"/>
            </a:endParaRPr>
          </a:p>
        </p:txBody>
      </p:sp>
      <p:sp>
        <p:nvSpPr>
          <p:cNvPr id="2" name="文本框 1"/>
          <p:cNvSpPr txBox="1"/>
          <p:nvPr>
            <p:custDataLst>
              <p:tags r:id="rId5"/>
            </p:custDataLst>
          </p:nvPr>
        </p:nvSpPr>
        <p:spPr>
          <a:xfrm>
            <a:off x="611505" y="588010"/>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4. 评价结果</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任务6.3 综合分析</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custDataLst>
              <p:tags r:id="rId4"/>
            </p:custDataLst>
          </p:nvPr>
        </p:nvSpPr>
        <p:spPr>
          <a:xfrm>
            <a:off x="611505" y="556260"/>
            <a:ext cx="7839075" cy="4408805"/>
          </a:xfrm>
          <a:prstGeom prst="rect">
            <a:avLst/>
          </a:prstGeom>
          <a:noFill/>
        </p:spPr>
        <p:txBody>
          <a:bodyPr wrap="square" rtlCol="0" anchor="t">
            <a:spAutoFit/>
          </a:bodyPr>
          <a:p>
            <a:pPr indent="457200" algn="just" fontAlgn="auto">
              <a:lnSpc>
                <a:spcPct val="120000"/>
              </a:lnSpc>
            </a:pPr>
            <a:r>
              <a:rPr lang="en-US" altLang="zh-CN" b="1">
                <a:solidFill>
                  <a:srgbClr val="00B050"/>
                </a:solidFill>
                <a:latin typeface="+mn-ea"/>
                <a:cs typeface="+mn-ea"/>
              </a:rPr>
              <a:t>（2）级别标注。</a:t>
            </a:r>
            <a:r>
              <a:rPr lang="en-US" altLang="zh-CN">
                <a:latin typeface="+mn-ea"/>
                <a:cs typeface="+mn-ea"/>
              </a:rPr>
              <a:t>以上5 种评价类型再划分为10 个级别，如下所示。</a:t>
            </a:r>
            <a:endParaRPr lang="en-US" altLang="zh-CN">
              <a:latin typeface="+mn-ea"/>
              <a:cs typeface="+mn-ea"/>
            </a:endParaRPr>
          </a:p>
          <a:p>
            <a:pPr indent="457200" algn="just" fontAlgn="auto">
              <a:lnSpc>
                <a:spcPct val="120000"/>
              </a:lnSpc>
            </a:pPr>
            <a:r>
              <a:rPr lang="en-US" altLang="zh-CN">
                <a:latin typeface="+mn-ea"/>
                <a:cs typeface="+mn-ea"/>
              </a:rPr>
              <a:t>优：A++；A+；A。</a:t>
            </a:r>
            <a:endParaRPr lang="en-US" altLang="zh-CN">
              <a:latin typeface="+mn-ea"/>
              <a:cs typeface="+mn-ea"/>
            </a:endParaRPr>
          </a:p>
          <a:p>
            <a:pPr indent="457200" algn="just" fontAlgn="auto">
              <a:lnSpc>
                <a:spcPct val="120000"/>
              </a:lnSpc>
            </a:pPr>
            <a:r>
              <a:rPr lang="en-US" altLang="zh-CN">
                <a:latin typeface="+mn-ea"/>
                <a:cs typeface="+mn-ea"/>
              </a:rPr>
              <a:t>良：B+；B；B-。</a:t>
            </a:r>
            <a:endParaRPr lang="en-US" altLang="zh-CN">
              <a:latin typeface="+mn-ea"/>
              <a:cs typeface="+mn-ea"/>
            </a:endParaRPr>
          </a:p>
          <a:p>
            <a:pPr indent="457200" algn="just" fontAlgn="auto">
              <a:lnSpc>
                <a:spcPct val="120000"/>
              </a:lnSpc>
            </a:pPr>
            <a:r>
              <a:rPr lang="en-US" altLang="zh-CN">
                <a:latin typeface="+mn-ea"/>
                <a:cs typeface="+mn-ea"/>
              </a:rPr>
              <a:t>中：C；C-。</a:t>
            </a:r>
            <a:endParaRPr lang="en-US" altLang="zh-CN">
              <a:latin typeface="+mn-ea"/>
              <a:cs typeface="+mn-ea"/>
            </a:endParaRPr>
          </a:p>
          <a:p>
            <a:pPr indent="457200" algn="just" fontAlgn="auto">
              <a:lnSpc>
                <a:spcPct val="120000"/>
              </a:lnSpc>
            </a:pPr>
            <a:r>
              <a:rPr lang="en-US" altLang="zh-CN">
                <a:latin typeface="+mn-ea"/>
                <a:cs typeface="+mn-ea"/>
              </a:rPr>
              <a:t>低：D。</a:t>
            </a:r>
            <a:endParaRPr lang="en-US" altLang="zh-CN">
              <a:latin typeface="+mn-ea"/>
              <a:cs typeface="+mn-ea"/>
            </a:endParaRPr>
          </a:p>
          <a:p>
            <a:pPr indent="457200" algn="just" fontAlgn="auto">
              <a:lnSpc>
                <a:spcPct val="120000"/>
              </a:lnSpc>
            </a:pPr>
            <a:r>
              <a:rPr lang="en-US" altLang="zh-CN">
                <a:latin typeface="+mn-ea"/>
                <a:cs typeface="+mn-ea"/>
              </a:rPr>
              <a:t>差：E。</a:t>
            </a:r>
            <a:endParaRPr lang="en-US" altLang="zh-CN">
              <a:latin typeface="+mn-ea"/>
              <a:cs typeface="+mn-ea"/>
            </a:endParaRPr>
          </a:p>
          <a:p>
            <a:pPr algn="just">
              <a:lnSpc>
                <a:spcPct val="120000"/>
              </a:lnSpc>
            </a:pPr>
            <a:r>
              <a:rPr lang="zh-CN" altLang="en-US">
                <a:latin typeface="+mn-ea"/>
                <a:cs typeface="+mn-ea"/>
              </a:rPr>
              <a:t>　　</a:t>
            </a:r>
            <a:r>
              <a:rPr lang="en-US" altLang="zh-CN">
                <a:latin typeface="+mn-ea"/>
                <a:cs typeface="+mn-ea"/>
              </a:rPr>
              <a:t>当评价得分属于“优”“良”类型时，以本类分数段最低限为基准，每高出5 分（含 5分，小数点四舍五入），提高一个级别；当评价得分属于“中”类型时，60 分以下用“C-”表示， 60 分以上（含60 分）用“ C”表示；当评价得分属于“低”“差”类型时，不分级别，一律用“D”“E”表示。</a:t>
            </a:r>
            <a:endParaRPr lang="en-US" altLang="zh-CN">
              <a:latin typeface="+mn-ea"/>
              <a:cs typeface="+mn-ea"/>
            </a:endParaRPr>
          </a:p>
          <a:p>
            <a:pPr algn="just">
              <a:lnSpc>
                <a:spcPct val="120000"/>
              </a:lnSpc>
            </a:pPr>
            <a:r>
              <a:rPr lang="zh-CN" altLang="en-US">
                <a:latin typeface="+mn-ea"/>
                <a:cs typeface="+mn-ea"/>
              </a:rPr>
              <a:t>　　</a:t>
            </a:r>
            <a:r>
              <a:rPr lang="en-US" altLang="zh-CN">
                <a:latin typeface="+mn-ea"/>
                <a:cs typeface="+mn-ea"/>
              </a:rPr>
              <a:t>企业绩效评价结果以汉字、英文和“+、 -”符号共同标示，如优（A+）、低（D）。</a:t>
            </a:r>
            <a:endParaRPr lang="en-US" altLang="zh-CN">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8"/>
          <p:cNvSpPr/>
          <p:nvPr/>
        </p:nvSpPr>
        <p:spPr bwMode="auto">
          <a:xfrm>
            <a:off x="1043609" y="1128861"/>
            <a:ext cx="7200800" cy="3315097"/>
          </a:xfrm>
          <a:prstGeom prst="rect">
            <a:avLst/>
          </a:prstGeom>
          <a:solidFill>
            <a:srgbClr val="FFFFFF">
              <a:alpha val="57999"/>
            </a:srgbClr>
          </a:solidFill>
          <a:ln w="15875" cmpd="sng">
            <a:solidFill>
              <a:srgbClr val="C00000"/>
            </a:solidFill>
            <a:miter lim="800000"/>
          </a:ln>
        </p:spPr>
        <p:txBody>
          <a:bodyPr/>
          <a:lstStyle/>
          <a:p>
            <a:endParaRPr lang="zh-CN" altLang="en-US">
              <a:solidFill>
                <a:srgbClr val="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5" name="组合 4"/>
          <p:cNvGrpSpPr/>
          <p:nvPr/>
        </p:nvGrpSpPr>
        <p:grpSpPr>
          <a:xfrm>
            <a:off x="1692734" y="721043"/>
            <a:ext cx="2087624" cy="787400"/>
            <a:chOff x="1547751" y="650776"/>
            <a:chExt cx="2087624" cy="787400"/>
          </a:xfrm>
        </p:grpSpPr>
        <p:sp>
          <p:nvSpPr>
            <p:cNvPr id="6" name="矩形 17"/>
            <p:cNvSpPr>
              <a:spLocks noChangeArrowheads="1"/>
            </p:cNvSpPr>
            <p:nvPr/>
          </p:nvSpPr>
          <p:spPr bwMode="auto">
            <a:xfrm>
              <a:off x="1547813" y="650776"/>
              <a:ext cx="2087562" cy="787400"/>
            </a:xfrm>
            <a:prstGeom prst="rect">
              <a:avLst/>
            </a:prstGeom>
            <a:solidFill>
              <a:srgbClr val="C00000"/>
            </a:solidFill>
            <a:ln>
              <a:noFill/>
            </a:ln>
          </p:spPr>
          <p:txBody>
            <a:bodyPr/>
            <a:lstStyle/>
            <a:p>
              <a:endParaRPr lang="zh-CN" altLang="en-US" b="1">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 name="TextBox 18"/>
            <p:cNvSpPr>
              <a:spLocks noChangeArrowheads="1"/>
            </p:cNvSpPr>
            <p:nvPr/>
          </p:nvSpPr>
          <p:spPr bwMode="auto">
            <a:xfrm>
              <a:off x="1547751" y="773420"/>
              <a:ext cx="201422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3600"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项目小结</a:t>
              </a:r>
              <a:endParaRPr lang="zh-CN" altLang="en-US" sz="3600"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TextBox 9"/>
          <p:cNvSpPr>
            <a:spLocks noChangeArrowheads="1"/>
          </p:cNvSpPr>
          <p:nvPr>
            <p:custDataLst>
              <p:tags r:id="rId1"/>
            </p:custDataLst>
          </p:nvPr>
        </p:nvSpPr>
        <p:spPr bwMode="auto">
          <a:xfrm>
            <a:off x="1264920" y="1564005"/>
            <a:ext cx="6659880" cy="283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p>
            <a:pPr algn="just">
              <a:lnSpc>
                <a:spcPct val="150000"/>
              </a:lnSpc>
            </a:pPr>
            <a:r>
              <a:rPr lang="zh-CN" altLang="en-US" dirty="0">
                <a:solidFill>
                  <a:schemeClr val="tx1"/>
                </a:solidFill>
                <a:latin typeface="华文中宋" panose="02010600040101010101" charset="-122"/>
                <a:ea typeface="华文中宋" panose="02010600040101010101" charset="-122"/>
                <a:sym typeface="字魂105号-简雅黑" panose="00000500000000000000" pitchFamily="2" charset="-122"/>
              </a:rPr>
              <a:t>　　本项目主要介绍了财务分析的目的和内容、财务分析的程序、财务分析的方法、基本财务指标分析、财务杠杆和业财务状况综合分析。财务分析是取得企业财务信息的重要手段。通过学习本项目，掌握企业偿债能力、营运能力、盈利能力及发展能力进行分析的方法，并能够通过综合分析（特别是杜邦分析法）对企业财务总体进行分析。</a:t>
            </a:r>
            <a:endParaRPr lang="zh-CN" altLang="en-US" dirty="0">
              <a:solidFill>
                <a:schemeClr val="tx1"/>
              </a:solidFill>
              <a:latin typeface="华文中宋" panose="02010600040101010101" charset="-122"/>
              <a:ea typeface="华文中宋" panose="02010600040101010101" charset="-122"/>
              <a:sym typeface="字魂105号-简雅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16" presetClass="entr" presetSubtype="37" fill="hold" grpId="0" nodeType="withEffect">
                                  <p:stCondLst>
                                    <p:cond delay="500"/>
                                  </p:stCondLst>
                                  <p:childTnLst>
                                    <p:set>
                                      <p:cBhvr>
                                        <p:cTn id="11" dur="1" fill="hold">
                                          <p:stCondLst>
                                            <p:cond delay="0"/>
                                          </p:stCondLst>
                                        </p:cTn>
                                        <p:tgtEl>
                                          <p:spTgt spid="3"/>
                                        </p:tgtEl>
                                        <p:attrNameLst>
                                          <p:attrName>style.visibility</p:attrName>
                                        </p:attrNameLst>
                                      </p:cBhvr>
                                      <p:to>
                                        <p:strVal val="visible"/>
                                      </p:to>
                                    </p:set>
                                    <p:animEffect transition="in" filter="barn(outVertical)">
                                      <p:cBhvr>
                                        <p:cTn id="12"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任务6.1 财务分析与评价概述</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8" name="组合 7"/>
          <p:cNvGrpSpPr/>
          <p:nvPr/>
        </p:nvGrpSpPr>
        <p:grpSpPr>
          <a:xfrm>
            <a:off x="611505" y="659765"/>
            <a:ext cx="7839075" cy="2411095"/>
            <a:chOff x="963" y="1830"/>
            <a:chExt cx="12345" cy="3797"/>
          </a:xfrm>
        </p:grpSpPr>
        <p:sp>
          <p:nvSpPr>
            <p:cNvPr id="2" name="文本框 1"/>
            <p:cNvSpPr txBox="1"/>
            <p:nvPr>
              <p:custDataLst>
                <p:tags r:id="rId4"/>
              </p:custDataLst>
            </p:nvPr>
          </p:nvSpPr>
          <p:spPr>
            <a:xfrm>
              <a:off x="963" y="1830"/>
              <a:ext cx="7200" cy="628"/>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3. 因素分析法</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custDataLst>
                <p:tags r:id="rId5"/>
              </p:custDataLst>
            </p:nvPr>
          </p:nvSpPr>
          <p:spPr>
            <a:xfrm>
              <a:off x="963" y="2345"/>
              <a:ext cx="12345" cy="3282"/>
            </a:xfrm>
            <a:prstGeom prst="rect">
              <a:avLst/>
            </a:prstGeom>
            <a:noFill/>
          </p:spPr>
          <p:txBody>
            <a:bodyPr wrap="square" rtlCol="0" anchor="t">
              <a:spAutoFit/>
            </a:bodyPr>
            <a:p>
              <a:pPr algn="just">
                <a:lnSpc>
                  <a:spcPct val="120000"/>
                </a:lnSpc>
              </a:pPr>
              <a:r>
                <a:rPr lang="zh-CN" altLang="en-US">
                  <a:latin typeface="+mn-ea"/>
                  <a:cs typeface="+mn-ea"/>
                </a:rPr>
                <a:t>　</a:t>
              </a:r>
              <a:r>
                <a:rPr lang="zh-CN" altLang="en-US" b="1">
                  <a:solidFill>
                    <a:srgbClr val="00B050"/>
                  </a:solidFill>
                  <a:latin typeface="+mn-ea"/>
                  <a:cs typeface="+mn-ea"/>
                </a:rPr>
                <a:t>　</a:t>
              </a:r>
              <a:r>
                <a:rPr lang="zh-CN" altLang="en-US">
                  <a:latin typeface="+mn-ea"/>
                  <a:cs typeface="+mn-ea"/>
                </a:rPr>
                <a:t>因素分析法是对某项综合指标的变动原因按其内在的因素，计算和确定各个因素对这一项综合指标发生变化的影响程度的分析方法，具体又分为连环替代法和差额分析法两种。</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00B050"/>
                  </a:solidFill>
                  <a:latin typeface="+mn-ea"/>
                  <a:cs typeface="+mn-ea"/>
                </a:rPr>
                <a:t>（1）连环替代法。</a:t>
              </a:r>
              <a:r>
                <a:rPr lang="zh-CN" altLang="en-US">
                  <a:latin typeface="+mn-ea"/>
                  <a:cs typeface="+mn-ea"/>
                </a:rPr>
                <a:t>连环替代法是将分析指标分解为各个可以计量的因素，并根据各个因素之间的依存关系，顺次用各因素的比较值替代基准值，据以测定各因素对分析指标的影响。</a:t>
              </a:r>
              <a:endParaRPr lang="zh-CN" altLang="en-US">
                <a:latin typeface="+mn-ea"/>
                <a:cs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圆角矩形 9"/>
          <p:cNvSpPr/>
          <p:nvPr>
            <p:custDataLst>
              <p:tags r:id="rId1"/>
            </p:custDataLst>
          </p:nvPr>
        </p:nvSpPr>
        <p:spPr bwMode="auto">
          <a:xfrm>
            <a:off x="611505" y="628015"/>
            <a:ext cx="1446530" cy="390525"/>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p>
            <a:pPr algn="ctr">
              <a:defRPr/>
            </a:pPr>
            <a:r>
              <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项目训练</a:t>
            </a:r>
            <a:endPar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8" name="文本框 7"/>
          <p:cNvSpPr txBox="1"/>
          <p:nvPr>
            <p:custDataLst>
              <p:tags r:id="rId2"/>
            </p:custDataLst>
          </p:nvPr>
        </p:nvSpPr>
        <p:spPr>
          <a:xfrm>
            <a:off x="611505" y="1066165"/>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【资料】</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5" name="文本框 4"/>
          <p:cNvSpPr txBox="1"/>
          <p:nvPr/>
        </p:nvSpPr>
        <p:spPr>
          <a:xfrm>
            <a:off x="752475" y="1420495"/>
            <a:ext cx="7659370" cy="755650"/>
          </a:xfrm>
          <a:prstGeom prst="rect">
            <a:avLst/>
          </a:prstGeom>
          <a:noFill/>
        </p:spPr>
        <p:txBody>
          <a:bodyPr wrap="square" rtlCol="0" anchor="t">
            <a:spAutoFit/>
          </a:bodyPr>
          <a:p>
            <a:pPr algn="just">
              <a:lnSpc>
                <a:spcPct val="120000"/>
              </a:lnSpc>
            </a:pPr>
            <a:r>
              <a:rPr lang="zh-CN" altLang="en-US">
                <a:latin typeface="楷体" panose="02010609060101010101" charset="-122"/>
                <a:ea typeface="楷体" panose="02010609060101010101" charset="-122"/>
                <a:cs typeface="楷体" panose="02010609060101010101" charset="-122"/>
              </a:rPr>
              <a:t>　　某公司2022年归属于普通股股东的净利润为350 000 000元，发行在外的普通股加权平均数为12 000 000股。</a:t>
            </a:r>
            <a:endParaRPr lang="zh-CN" altLang="en-US">
              <a:latin typeface="楷体" panose="02010609060101010101" charset="-122"/>
              <a:ea typeface="楷体" panose="02010609060101010101" charset="-122"/>
              <a:cs typeface="楷体" panose="02010609060101010101" charset="-122"/>
            </a:endParaRPr>
          </a:p>
        </p:txBody>
      </p:sp>
      <p:sp>
        <p:nvSpPr>
          <p:cNvPr id="9" name="文本框 8"/>
          <p:cNvSpPr txBox="1"/>
          <p:nvPr>
            <p:custDataLst>
              <p:tags r:id="rId3"/>
            </p:custDataLst>
          </p:nvPr>
        </p:nvSpPr>
        <p:spPr>
          <a:xfrm>
            <a:off x="611505" y="2932430"/>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【要求】</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11" name="文本框 10"/>
          <p:cNvSpPr txBox="1"/>
          <p:nvPr/>
        </p:nvSpPr>
        <p:spPr>
          <a:xfrm>
            <a:off x="755650" y="3392170"/>
            <a:ext cx="7658735" cy="368300"/>
          </a:xfrm>
          <a:prstGeom prst="rect">
            <a:avLst/>
          </a:prstGeom>
          <a:noFill/>
        </p:spPr>
        <p:txBody>
          <a:bodyPr wrap="square" rtlCol="0" anchor="t">
            <a:spAutoFit/>
          </a:bodyPr>
          <a:p>
            <a:r>
              <a:rPr lang="zh-CN" altLang="en-US" sz="1400">
                <a:latin typeface="楷体" panose="02010609060101010101" charset="-122"/>
                <a:ea typeface="楷体" panose="02010609060101010101" charset="-122"/>
              </a:rPr>
              <a:t>　　</a:t>
            </a:r>
            <a:r>
              <a:rPr lang="zh-CN" altLang="en-US">
                <a:latin typeface="楷体" panose="02010609060101010101" charset="-122"/>
                <a:ea typeface="楷体" panose="02010609060101010101" charset="-122"/>
              </a:rPr>
              <a:t>计算该公司的每股收益（计算结果保留两位小数）。</a:t>
            </a:r>
            <a:endParaRPr lang="zh-CN" altLang="en-US">
              <a:latin typeface="楷体" panose="02010609060101010101" charset="-122"/>
              <a:ea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1+#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96464" y="1615712"/>
            <a:ext cx="775136" cy="230832"/>
          </a:xfrm>
          <a:prstGeom prst="rect">
            <a:avLst/>
          </a:prstGeom>
        </p:spPr>
        <p:txBody>
          <a:bodyPr wrap="square">
            <a:spAutoFit/>
          </a:bodyPr>
          <a:lstStyle/>
          <a:p>
            <a:pPr lvl="0"/>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PPT</a:t>
            </a:r>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模板下载：</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www.1ppt.com/moban/     </a:t>
            </a:r>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行业</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PPT</a:t>
            </a:r>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模板：</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www.1ppt.com/hangye/ </a:t>
            </a:r>
            <a:endPar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lvl="0"/>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节日</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PPT</a:t>
            </a:r>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模板：</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www.1ppt.com/jieri/           PPT</a:t>
            </a:r>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素材下载：</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www.1ppt.com/sucai/</a:t>
            </a:r>
            <a:endPar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lvl="0"/>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PPT</a:t>
            </a:r>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背景图片：</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www.1ppt.com/beijing/      PPT</a:t>
            </a:r>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图表下载：</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www.1ppt.com/tubiao/      </a:t>
            </a:r>
            <a:endPar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lvl="0"/>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优秀</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PPT</a:t>
            </a:r>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下载：</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www.1ppt.com/xiazai/        PPT</a:t>
            </a:r>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教程： </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www.1ppt.com/powerpoint/      </a:t>
            </a:r>
            <a:endPar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lvl="0"/>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Word</a:t>
            </a:r>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教程： </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www.1ppt.com/word/              Excel</a:t>
            </a:r>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教程：</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www.1ppt.com/excel/  </a:t>
            </a:r>
            <a:endPar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lvl="0"/>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资料下载：</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www.1ppt.com/ziliao/                PPT</a:t>
            </a:r>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课件下载：</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www.1ppt.com/kejian/ </a:t>
            </a:r>
            <a:endPar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lvl="0"/>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范文下载：</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www.1ppt.com/fanwen/             </a:t>
            </a:r>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试卷下载：</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www.1ppt.com/shiti/  </a:t>
            </a:r>
            <a:endPar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lvl="0"/>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教案下载：</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www.1ppt.com/jiaoan/        PPT</a:t>
            </a:r>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论坛：</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www.1ppt.cn</a:t>
            </a:r>
            <a:endPar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lvl="0"/>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 </a:t>
            </a:r>
            <a:endPar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 name="矩形 1"/>
          <p:cNvSpPr/>
          <p:nvPr/>
        </p:nvSpPr>
        <p:spPr>
          <a:xfrm>
            <a:off x="0" y="0"/>
            <a:ext cx="9144000" cy="51435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 name="矩形 2"/>
          <p:cNvSpPr/>
          <p:nvPr/>
        </p:nvSpPr>
        <p:spPr>
          <a:xfrm>
            <a:off x="0" y="1635646"/>
            <a:ext cx="9144000" cy="187220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5" name="文本框 18"/>
          <p:cNvSpPr txBox="1"/>
          <p:nvPr/>
        </p:nvSpPr>
        <p:spPr>
          <a:xfrm>
            <a:off x="899592" y="2213959"/>
            <a:ext cx="2655406" cy="715581"/>
          </a:xfrm>
          <a:prstGeom prst="rect">
            <a:avLst/>
          </a:prstGeom>
          <a:noFill/>
        </p:spPr>
        <p:txBody>
          <a:bodyPr wrap="square" rtlCol="0">
            <a:spAutoFit/>
          </a:bodyPr>
          <a:lstStyle/>
          <a:p>
            <a:pPr algn="ctr"/>
            <a:r>
              <a:rPr lang="en-US" altLang="zh-CN" sz="4050" b="1" spc="225"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THANKS</a:t>
            </a:r>
            <a:endParaRPr lang="zh-CN" altLang="en-US" sz="4050" b="1" spc="225"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057236" y="247537"/>
            <a:ext cx="5132182" cy="467858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752475" y="631190"/>
            <a:ext cx="7659370" cy="1751965"/>
          </a:xfrm>
          <a:prstGeom prst="rect">
            <a:avLst/>
          </a:prstGeom>
          <a:noFill/>
        </p:spPr>
        <p:txBody>
          <a:bodyPr wrap="square" rtlCol="0" anchor="t">
            <a:spAutoFit/>
          </a:bodyPr>
          <a:p>
            <a:pPr algn="just">
              <a:lnSpc>
                <a:spcPct val="120000"/>
              </a:lnSpc>
            </a:pPr>
            <a:r>
              <a:rPr lang="zh-CN" altLang="en-US">
                <a:latin typeface="楷体" panose="02010609060101010101" charset="-122"/>
                <a:ea typeface="楷体" panose="02010609060101010101" charset="-122"/>
                <a:cs typeface="楷体" panose="02010609060101010101" charset="-122"/>
              </a:rPr>
              <a:t>　　</a:t>
            </a:r>
            <a:r>
              <a:rPr lang="zh-CN" altLang="en-US">
                <a:solidFill>
                  <a:srgbClr val="00B0F0"/>
                </a:solidFill>
                <a:latin typeface="楷体" panose="02010609060101010101" charset="-122"/>
                <a:ea typeface="楷体" panose="02010609060101010101" charset="-122"/>
                <a:cs typeface="楷体" panose="02010609060101010101" charset="-122"/>
              </a:rPr>
              <a:t>【情景6-1】</a:t>
            </a:r>
            <a:r>
              <a:rPr lang="zh-CN" altLang="en-US">
                <a:latin typeface="楷体" panose="02010609060101010101" charset="-122"/>
                <a:ea typeface="楷体" panose="02010609060101010101" charset="-122"/>
                <a:cs typeface="楷体" panose="02010609060101010101" charset="-122"/>
              </a:rPr>
              <a:t>某公司2022年10月某种原材料费用的实际数是3 675元，而其计划数是3 040元。实际比计划增加了635元。由于原材料费用是由产品产量、单位产品材料消耗量和材料单价3个因素的乘积组成的，因此就可以把材料费用这一总指标分解为3个因素，然后逐个分析它们对材料费用总额的影响程度。现假设这3个因素的数值如表6-1所示。</a:t>
            </a:r>
            <a:endParaRPr lang="zh-CN" altLang="en-US">
              <a:latin typeface="楷体" panose="02010609060101010101" charset="-122"/>
              <a:ea typeface="楷体" panose="02010609060101010101" charset="-122"/>
              <a:cs typeface="楷体" panose="02010609060101010101" charset="-122"/>
            </a:endParaRPr>
          </a:p>
        </p:txBody>
      </p:sp>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任务6.1 财务分析与评价概述</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pic>
        <p:nvPicPr>
          <p:cNvPr id="2" name="图片 1"/>
          <p:cNvPicPr>
            <a:picLocks noChangeAspect="1"/>
          </p:cNvPicPr>
          <p:nvPr/>
        </p:nvPicPr>
        <p:blipFill>
          <a:blip r:embed="rId4"/>
          <a:stretch>
            <a:fillRect/>
          </a:stretch>
        </p:blipFill>
        <p:spPr>
          <a:xfrm>
            <a:off x="770890" y="2571750"/>
            <a:ext cx="7534275" cy="20097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752475" y="631190"/>
            <a:ext cx="7659370" cy="3744595"/>
          </a:xfrm>
          <a:prstGeom prst="rect">
            <a:avLst/>
          </a:prstGeom>
          <a:noFill/>
        </p:spPr>
        <p:txBody>
          <a:bodyPr wrap="square" rtlCol="0" anchor="t">
            <a:spAutoFit/>
          </a:bodyPr>
          <a:p>
            <a:pPr algn="just">
              <a:lnSpc>
                <a:spcPct val="120000"/>
              </a:lnSpc>
            </a:pPr>
            <a:r>
              <a:rPr lang="zh-CN" altLang="en-US">
                <a:latin typeface="楷体" panose="02010609060101010101" charset="-122"/>
                <a:ea typeface="楷体" panose="02010609060101010101" charset="-122"/>
                <a:cs typeface="楷体" panose="02010609060101010101" charset="-122"/>
              </a:rPr>
              <a:t>　　根据表6-1 中的资料，材料费用总额实际数较计划数增加了635 元。运用连环替代法，可以计算各因素变动对材料费用总额的影响。</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　　①计划指标：95×8×4=3 040（元）</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　　②第一次替代：105×8×4=3 360（元）</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　　③第二次替代：105×7×4=2 940（元）</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　　④第三次替代：105×7×5=3 675（元）</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　　实际指标：</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　　产量增加的影响：②－① =3 360 － 3 040=320（元）</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　　材料节约的影响：③－② =2 940 － 3 360= － 420（元）</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　　价格提高的影响：④－③ =3 675 － 2 940=735（元）</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　　全部因素的影响：320 ＋（－ 420）＋ 735=635（元）</a:t>
            </a:r>
            <a:endParaRPr lang="zh-CN" altLang="en-US">
              <a:latin typeface="楷体" panose="02010609060101010101" charset="-122"/>
              <a:ea typeface="楷体" panose="02010609060101010101" charset="-122"/>
              <a:cs typeface="楷体" panose="02010609060101010101" charset="-122"/>
            </a:endParaRPr>
          </a:p>
        </p:txBody>
      </p:sp>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任务6.1 财务分析与评价概述</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任务6.1 财务分析与评价概述</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custDataLst>
              <p:tags r:id="rId4"/>
            </p:custDataLst>
          </p:nvPr>
        </p:nvSpPr>
        <p:spPr>
          <a:xfrm>
            <a:off x="611505" y="628015"/>
            <a:ext cx="7839075" cy="755650"/>
          </a:xfrm>
          <a:prstGeom prst="rect">
            <a:avLst/>
          </a:prstGeom>
          <a:noFill/>
        </p:spPr>
        <p:txBody>
          <a:bodyPr wrap="square" rtlCol="0" anchor="t">
            <a:spAutoFit/>
          </a:bodyPr>
          <a:p>
            <a:pPr algn="just">
              <a:lnSpc>
                <a:spcPct val="120000"/>
              </a:lnSpc>
            </a:pPr>
            <a:r>
              <a:rPr lang="zh-CN" altLang="en-US">
                <a:latin typeface="+mn-ea"/>
                <a:cs typeface="+mn-ea"/>
              </a:rPr>
              <a:t>　</a:t>
            </a:r>
            <a:r>
              <a:rPr lang="zh-CN" altLang="en-US" b="1">
                <a:solidFill>
                  <a:srgbClr val="00B050"/>
                </a:solidFill>
                <a:latin typeface="+mn-ea"/>
                <a:cs typeface="+mn-ea"/>
              </a:rPr>
              <a:t>　（2）差额分析法。</a:t>
            </a:r>
            <a:r>
              <a:rPr lang="zh-CN" altLang="en-US">
                <a:latin typeface="+mn-ea"/>
                <a:cs typeface="+mn-ea"/>
              </a:rPr>
              <a:t>差额分析法是连环替代法的一种简化形式，它利用各个因素的比较值与基准值之间的差额来计算各因素对分析指标的影响。</a:t>
            </a: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752475" y="631190"/>
            <a:ext cx="7659370" cy="1751965"/>
          </a:xfrm>
          <a:prstGeom prst="rect">
            <a:avLst/>
          </a:prstGeom>
          <a:noFill/>
        </p:spPr>
        <p:txBody>
          <a:bodyPr wrap="square" rtlCol="0" anchor="t">
            <a:spAutoFit/>
          </a:bodyPr>
          <a:p>
            <a:pPr algn="just">
              <a:lnSpc>
                <a:spcPct val="120000"/>
              </a:lnSpc>
            </a:pPr>
            <a:r>
              <a:rPr lang="zh-CN" altLang="en-US">
                <a:latin typeface="楷体" panose="02010609060101010101" charset="-122"/>
                <a:ea typeface="楷体" panose="02010609060101010101" charset="-122"/>
                <a:cs typeface="楷体" panose="02010609060101010101" charset="-122"/>
              </a:rPr>
              <a:t>　　</a:t>
            </a:r>
            <a:r>
              <a:rPr lang="zh-CN" altLang="en-US">
                <a:solidFill>
                  <a:srgbClr val="00B0F0"/>
                </a:solidFill>
                <a:latin typeface="楷体" panose="02010609060101010101" charset="-122"/>
                <a:ea typeface="楷体" panose="02010609060101010101" charset="-122"/>
                <a:cs typeface="楷体" panose="02010609060101010101" charset="-122"/>
              </a:rPr>
              <a:t>【情景6-2】</a:t>
            </a:r>
            <a:r>
              <a:rPr lang="zh-CN" altLang="en-US">
                <a:latin typeface="楷体" panose="02010609060101010101" charset="-122"/>
                <a:ea typeface="楷体" panose="02010609060101010101" charset="-122"/>
                <a:cs typeface="楷体" panose="02010609060101010101" charset="-122"/>
              </a:rPr>
              <a:t>沿用【情景6-1】中的资料，可采用差额分析法计算确定各因素变动对材料费用的影响。</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　　</a:t>
            </a:r>
            <a:r>
              <a:rPr lang="zh-CN" altLang="en-US">
                <a:solidFill>
                  <a:srgbClr val="7030A0"/>
                </a:solidFill>
                <a:latin typeface="楷体" panose="02010609060101010101" charset="-122"/>
                <a:ea typeface="楷体" panose="02010609060101010101" charset="-122"/>
                <a:cs typeface="楷体" panose="02010609060101010101" charset="-122"/>
              </a:rPr>
              <a:t>①</a:t>
            </a:r>
            <a:r>
              <a:rPr lang="zh-CN" altLang="en-US">
                <a:latin typeface="楷体" panose="02010609060101010101" charset="-122"/>
                <a:ea typeface="楷体" panose="02010609060101010101" charset="-122"/>
                <a:cs typeface="楷体" panose="02010609060101010101" charset="-122"/>
              </a:rPr>
              <a:t>产量增加对材料费用的影响：（105 － 95）×8×4=320（元）</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　　</a:t>
            </a:r>
            <a:r>
              <a:rPr lang="zh-CN" altLang="en-US">
                <a:solidFill>
                  <a:srgbClr val="7030A0"/>
                </a:solidFill>
                <a:latin typeface="楷体" panose="02010609060101010101" charset="-122"/>
                <a:ea typeface="楷体" panose="02010609060101010101" charset="-122"/>
                <a:cs typeface="楷体" panose="02010609060101010101" charset="-122"/>
              </a:rPr>
              <a:t>②</a:t>
            </a:r>
            <a:r>
              <a:rPr lang="zh-CN" altLang="en-US">
                <a:latin typeface="楷体" panose="02010609060101010101" charset="-122"/>
                <a:ea typeface="楷体" panose="02010609060101010101" charset="-122"/>
                <a:cs typeface="楷体" panose="02010609060101010101" charset="-122"/>
              </a:rPr>
              <a:t>材料消耗节约对材料费用的影响：（7－8）×105×4=－420（元）</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　　</a:t>
            </a:r>
            <a:r>
              <a:rPr lang="zh-CN" altLang="en-US">
                <a:solidFill>
                  <a:srgbClr val="7030A0"/>
                </a:solidFill>
                <a:latin typeface="楷体" panose="02010609060101010101" charset="-122"/>
                <a:ea typeface="楷体" panose="02010609060101010101" charset="-122"/>
                <a:cs typeface="楷体" panose="02010609060101010101" charset="-122"/>
              </a:rPr>
              <a:t>③</a:t>
            </a:r>
            <a:r>
              <a:rPr lang="zh-CN" altLang="en-US">
                <a:latin typeface="楷体" panose="02010609060101010101" charset="-122"/>
                <a:ea typeface="楷体" panose="02010609060101010101" charset="-122"/>
                <a:cs typeface="楷体" panose="02010609060101010101" charset="-122"/>
              </a:rPr>
              <a:t>价格提高对材料费用的影响：（5－4）×105×7=735（元）</a:t>
            </a:r>
            <a:endParaRPr lang="zh-CN" altLang="en-US">
              <a:latin typeface="楷体" panose="02010609060101010101" charset="-122"/>
              <a:ea typeface="楷体" panose="02010609060101010101" charset="-122"/>
              <a:cs typeface="楷体" panose="02010609060101010101" charset="-122"/>
            </a:endParaRPr>
          </a:p>
        </p:txBody>
      </p:sp>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任务6.1 财务分析与评价概述</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任务6.1 财务分析与评价概述</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1" name="圆角矩形 30"/>
          <p:cNvSpPr/>
          <p:nvPr>
            <p:custDataLst>
              <p:tags r:id="rId4"/>
            </p:custDataLst>
          </p:nvPr>
        </p:nvSpPr>
        <p:spPr bwMode="auto">
          <a:xfrm>
            <a:off x="611505" y="628015"/>
            <a:ext cx="3576955" cy="483235"/>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p>
            <a:pPr algn="ctr">
              <a:defRPr/>
            </a:pPr>
            <a:r>
              <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子任务6.1.3 财务分析的内容</a:t>
            </a:r>
            <a:endPar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8" name="组合 7"/>
          <p:cNvGrpSpPr/>
          <p:nvPr/>
        </p:nvGrpSpPr>
        <p:grpSpPr>
          <a:xfrm>
            <a:off x="611505" y="1162050"/>
            <a:ext cx="7839075" cy="2078990"/>
            <a:chOff x="963" y="1830"/>
            <a:chExt cx="12345" cy="3274"/>
          </a:xfrm>
        </p:grpSpPr>
        <p:sp>
          <p:nvSpPr>
            <p:cNvPr id="2" name="文本框 1"/>
            <p:cNvSpPr txBox="1"/>
            <p:nvPr>
              <p:custDataLst>
                <p:tags r:id="rId5"/>
              </p:custDataLst>
            </p:nvPr>
          </p:nvSpPr>
          <p:spPr>
            <a:xfrm>
              <a:off x="963" y="1830"/>
              <a:ext cx="7200" cy="628"/>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1. 偿债能力分析</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custDataLst>
                <p:tags r:id="rId6"/>
              </p:custDataLst>
            </p:nvPr>
          </p:nvSpPr>
          <p:spPr>
            <a:xfrm>
              <a:off x="963" y="2345"/>
              <a:ext cx="12345" cy="2759"/>
            </a:xfrm>
            <a:prstGeom prst="rect">
              <a:avLst/>
            </a:prstGeom>
            <a:noFill/>
          </p:spPr>
          <p:txBody>
            <a:bodyPr wrap="square" rtlCol="0" anchor="t">
              <a:spAutoFit/>
            </a:bodyPr>
            <a:p>
              <a:pPr algn="just">
                <a:lnSpc>
                  <a:spcPct val="120000"/>
                </a:lnSpc>
              </a:pPr>
              <a:r>
                <a:rPr lang="zh-CN" altLang="en-US">
                  <a:latin typeface="+mn-ea"/>
                  <a:cs typeface="+mn-ea"/>
                </a:rPr>
                <a:t>　</a:t>
              </a:r>
              <a:r>
                <a:rPr lang="zh-CN" altLang="en-US" b="1">
                  <a:solidFill>
                    <a:srgbClr val="00B050"/>
                  </a:solidFill>
                  <a:latin typeface="+mn-ea"/>
                  <a:cs typeface="+mn-ea"/>
                </a:rPr>
                <a:t>　</a:t>
              </a:r>
              <a:r>
                <a:rPr lang="zh-CN" altLang="en-US">
                  <a:latin typeface="+mn-ea"/>
                  <a:cs typeface="+mn-ea"/>
                </a:rPr>
                <a:t>偿债能力分析按偿债期限长短分为长期偿债能力分析和短期偿债能力分析。这两种分析的目标及运用的技术指标都有所不同，但也有某些共同特点，如企业资本结构的合理性、营运资金占用的合理性、企业的财务状况等。通过偿债能力分析，分析者希望能对企业债务利用程度进行评价，了解企业财务风险的现状，以便为企业进行外部投资决策和筹资决策提供信息依据。</a:t>
              </a:r>
              <a:endParaRPr lang="zh-CN" altLang="en-US">
                <a:latin typeface="+mn-ea"/>
                <a:cs typeface="+mn-ea"/>
              </a:endParaRPr>
            </a:p>
          </p:txBody>
        </p:sp>
      </p:grpSp>
      <p:grpSp>
        <p:nvGrpSpPr>
          <p:cNvPr id="4" name="组合 3"/>
          <p:cNvGrpSpPr/>
          <p:nvPr/>
        </p:nvGrpSpPr>
        <p:grpSpPr>
          <a:xfrm>
            <a:off x="683260" y="3363595"/>
            <a:ext cx="7839075" cy="1082675"/>
            <a:chOff x="963" y="1830"/>
            <a:chExt cx="12345" cy="1705"/>
          </a:xfrm>
        </p:grpSpPr>
        <p:sp>
          <p:nvSpPr>
            <p:cNvPr id="5" name="文本框 4"/>
            <p:cNvSpPr txBox="1"/>
            <p:nvPr>
              <p:custDataLst>
                <p:tags r:id="rId7"/>
              </p:custDataLst>
            </p:nvPr>
          </p:nvSpPr>
          <p:spPr>
            <a:xfrm>
              <a:off x="963" y="1830"/>
              <a:ext cx="7200" cy="628"/>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2. 营运能力分析</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6" name="文本框 5"/>
            <p:cNvSpPr txBox="1"/>
            <p:nvPr>
              <p:custDataLst>
                <p:tags r:id="rId8"/>
              </p:custDataLst>
            </p:nvPr>
          </p:nvSpPr>
          <p:spPr>
            <a:xfrm>
              <a:off x="963" y="2345"/>
              <a:ext cx="12345" cy="1190"/>
            </a:xfrm>
            <a:prstGeom prst="rect">
              <a:avLst/>
            </a:prstGeom>
            <a:noFill/>
          </p:spPr>
          <p:txBody>
            <a:bodyPr wrap="square" rtlCol="0" anchor="t">
              <a:spAutoFit/>
            </a:bodyPr>
            <a:p>
              <a:pPr algn="just">
                <a:lnSpc>
                  <a:spcPct val="120000"/>
                </a:lnSpc>
              </a:pPr>
              <a:r>
                <a:rPr lang="zh-CN" altLang="en-US">
                  <a:latin typeface="+mn-ea"/>
                  <a:cs typeface="+mn-ea"/>
                </a:rPr>
                <a:t>　</a:t>
              </a:r>
              <a:r>
                <a:rPr lang="zh-CN" altLang="en-US" b="1">
                  <a:solidFill>
                    <a:srgbClr val="00B050"/>
                  </a:solidFill>
                  <a:latin typeface="+mn-ea"/>
                  <a:cs typeface="+mn-ea"/>
                </a:rPr>
                <a:t>　</a:t>
              </a:r>
              <a:r>
                <a:rPr lang="zh-CN" altLang="en-US">
                  <a:latin typeface="+mn-ea"/>
                  <a:cs typeface="+mn-ea"/>
                </a:rPr>
                <a:t>营运能力分析主要包括对企业资产占用结构的合理性和资产周转使用情况的分析。其中，应着重分析流动资产的周转使用情况。</a:t>
              </a:r>
              <a:endParaRPr lang="zh-CN" altLang="en-US">
                <a:latin typeface="+mn-ea"/>
                <a:cs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1+#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任务6.1 财务分析与评价概述</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8" name="组合 7"/>
          <p:cNvGrpSpPr/>
          <p:nvPr/>
        </p:nvGrpSpPr>
        <p:grpSpPr>
          <a:xfrm>
            <a:off x="611505" y="659765"/>
            <a:ext cx="7839075" cy="1414780"/>
            <a:chOff x="963" y="1830"/>
            <a:chExt cx="12345" cy="2228"/>
          </a:xfrm>
        </p:grpSpPr>
        <p:sp>
          <p:nvSpPr>
            <p:cNvPr id="2" name="文本框 1"/>
            <p:cNvSpPr txBox="1"/>
            <p:nvPr>
              <p:custDataLst>
                <p:tags r:id="rId4"/>
              </p:custDataLst>
            </p:nvPr>
          </p:nvSpPr>
          <p:spPr>
            <a:xfrm>
              <a:off x="963" y="1830"/>
              <a:ext cx="7200" cy="628"/>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3. 盈利能力分析</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custDataLst>
                <p:tags r:id="rId5"/>
              </p:custDataLst>
            </p:nvPr>
          </p:nvSpPr>
          <p:spPr>
            <a:xfrm>
              <a:off x="963" y="2345"/>
              <a:ext cx="12345" cy="1713"/>
            </a:xfrm>
            <a:prstGeom prst="rect">
              <a:avLst/>
            </a:prstGeom>
            <a:noFill/>
          </p:spPr>
          <p:txBody>
            <a:bodyPr wrap="square" rtlCol="0" anchor="t">
              <a:spAutoFit/>
            </a:bodyPr>
            <a:p>
              <a:pPr algn="just">
                <a:lnSpc>
                  <a:spcPct val="120000"/>
                </a:lnSpc>
              </a:pPr>
              <a:r>
                <a:rPr lang="zh-CN" altLang="en-US">
                  <a:latin typeface="+mn-ea"/>
                  <a:cs typeface="+mn-ea"/>
                </a:rPr>
                <a:t>　</a:t>
              </a:r>
              <a:r>
                <a:rPr lang="zh-CN" altLang="en-US" b="1">
                  <a:solidFill>
                    <a:srgbClr val="00B050"/>
                  </a:solidFill>
                  <a:latin typeface="+mn-ea"/>
                  <a:cs typeface="+mn-ea"/>
                </a:rPr>
                <a:t>　</a:t>
              </a:r>
              <a:r>
                <a:rPr lang="zh-CN" altLang="en-US">
                  <a:latin typeface="+mn-ea"/>
                  <a:cs typeface="+mn-ea"/>
                </a:rPr>
                <a:t>盈利能力分析主要包括对企业利润计划或目标的完成情况及影响因素的分析，以及对投资者获利水平的影响，通过分析和对比各年度利润指标的趋势变动情况来预测企业的盈利前景。</a:t>
              </a:r>
              <a:endParaRPr lang="zh-CN" altLang="en-US">
                <a:latin typeface="+mn-ea"/>
                <a:cs typeface="+mn-ea"/>
              </a:endParaRPr>
            </a:p>
          </p:txBody>
        </p:sp>
      </p:grpSp>
      <p:grpSp>
        <p:nvGrpSpPr>
          <p:cNvPr id="4" name="组合 3"/>
          <p:cNvGrpSpPr/>
          <p:nvPr/>
        </p:nvGrpSpPr>
        <p:grpSpPr>
          <a:xfrm>
            <a:off x="683260" y="2143760"/>
            <a:ext cx="7839075" cy="1414780"/>
            <a:chOff x="963" y="1830"/>
            <a:chExt cx="12345" cy="2228"/>
          </a:xfrm>
        </p:grpSpPr>
        <p:sp>
          <p:nvSpPr>
            <p:cNvPr id="5" name="文本框 4"/>
            <p:cNvSpPr txBox="1"/>
            <p:nvPr>
              <p:custDataLst>
                <p:tags r:id="rId6"/>
              </p:custDataLst>
            </p:nvPr>
          </p:nvSpPr>
          <p:spPr>
            <a:xfrm>
              <a:off x="963" y="1830"/>
              <a:ext cx="7200" cy="628"/>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4. 对企业总体财务状况的评价分析</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6" name="文本框 5"/>
            <p:cNvSpPr txBox="1"/>
            <p:nvPr>
              <p:custDataLst>
                <p:tags r:id="rId7"/>
              </p:custDataLst>
            </p:nvPr>
          </p:nvSpPr>
          <p:spPr>
            <a:xfrm>
              <a:off x="963" y="2345"/>
              <a:ext cx="12345" cy="1713"/>
            </a:xfrm>
            <a:prstGeom prst="rect">
              <a:avLst/>
            </a:prstGeom>
            <a:noFill/>
          </p:spPr>
          <p:txBody>
            <a:bodyPr wrap="square" rtlCol="0" anchor="t">
              <a:spAutoFit/>
            </a:bodyPr>
            <a:p>
              <a:pPr algn="just">
                <a:lnSpc>
                  <a:spcPct val="120000"/>
                </a:lnSpc>
              </a:pPr>
              <a:r>
                <a:rPr lang="zh-CN" altLang="en-US">
                  <a:latin typeface="+mn-ea"/>
                  <a:cs typeface="+mn-ea"/>
                </a:rPr>
                <a:t>　</a:t>
              </a:r>
              <a:r>
                <a:rPr lang="zh-CN" altLang="en-US" b="1">
                  <a:solidFill>
                    <a:srgbClr val="00B050"/>
                  </a:solidFill>
                  <a:latin typeface="+mn-ea"/>
                  <a:cs typeface="+mn-ea"/>
                </a:rPr>
                <a:t>　</a:t>
              </a:r>
              <a:r>
                <a:rPr lang="zh-CN" altLang="en-US">
                  <a:latin typeface="+mn-ea"/>
                  <a:cs typeface="+mn-ea"/>
                </a:rPr>
                <a:t>在上述专项分析的基础上，运用杜邦分析法等技术分析方法，全面、综合地对企业的财务状况和经营状况进行相互联系的分析，揭示财务管理工作中的优势和薄弱环节。</a:t>
              </a:r>
              <a:endParaRPr lang="zh-CN" altLang="en-US">
                <a:latin typeface="+mn-ea"/>
                <a:cs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空心弧 52"/>
          <p:cNvSpPr/>
          <p:nvPr/>
        </p:nvSpPr>
        <p:spPr>
          <a:xfrm rot="5400000">
            <a:off x="969961" y="1162730"/>
            <a:ext cx="3142978" cy="2924714"/>
          </a:xfrm>
          <a:prstGeom prst="blockArc">
            <a:avLst>
              <a:gd name="adj1" fmla="val 10897210"/>
              <a:gd name="adj2" fmla="val 6953"/>
              <a:gd name="adj3" fmla="val 1246"/>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400" fontAlgn="auto">
              <a:spcBef>
                <a:spcPts val="0"/>
              </a:spcBef>
              <a:spcAft>
                <a:spcPts val="0"/>
              </a:spcAft>
              <a:defRPr/>
            </a:pPr>
            <a:endParaRPr lang="zh-CN" altLang="en-US" sz="2490">
              <a:solidFill>
                <a:schemeClr val="tx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grpSp>
        <p:nvGrpSpPr>
          <p:cNvPr id="2" name="组合 1"/>
          <p:cNvGrpSpPr/>
          <p:nvPr/>
        </p:nvGrpSpPr>
        <p:grpSpPr>
          <a:xfrm>
            <a:off x="2887629" y="591632"/>
            <a:ext cx="4137328" cy="632183"/>
            <a:chOff x="736575" y="3188466"/>
            <a:chExt cx="8755768" cy="1338083"/>
          </a:xfrm>
        </p:grpSpPr>
        <p:sp>
          <p:nvSpPr>
            <p:cNvPr id="3" name="圆角矩形 2"/>
            <p:cNvSpPr/>
            <p:nvPr/>
          </p:nvSpPr>
          <p:spPr>
            <a:xfrm flipH="1">
              <a:off x="1020576" y="3307959"/>
              <a:ext cx="8471767" cy="1132575"/>
            </a:xfrm>
            <a:prstGeom prst="roundRect">
              <a:avLst>
                <a:gd name="adj" fmla="val 50000"/>
              </a:avLst>
            </a:prstGeom>
            <a:gradFill flip="none" rotWithShape="1">
              <a:gsLst>
                <a:gs pos="0">
                  <a:schemeClr val="bg1"/>
                </a:gs>
                <a:gs pos="100000">
                  <a:srgbClr val="E0E0E0"/>
                </a:gs>
              </a:gsLst>
              <a:lin ang="5400000" scaled="1"/>
              <a:tileRect/>
            </a:gradFill>
            <a:ln>
              <a:noFill/>
            </a:ln>
            <a:effectLst>
              <a:outerShdw blurRad="381000" dist="254000" dir="1026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4" name="组合 3"/>
            <p:cNvGrpSpPr/>
            <p:nvPr/>
          </p:nvGrpSpPr>
          <p:grpSpPr>
            <a:xfrm>
              <a:off x="736575" y="3188466"/>
              <a:ext cx="1338085" cy="1338083"/>
              <a:chOff x="3567745" y="3971974"/>
              <a:chExt cx="1338084" cy="1338084"/>
            </a:xfrm>
          </p:grpSpPr>
          <p:grpSp>
            <p:nvGrpSpPr>
              <p:cNvPr id="7" name="组合 6"/>
              <p:cNvGrpSpPr/>
              <p:nvPr/>
            </p:nvGrpSpPr>
            <p:grpSpPr>
              <a:xfrm>
                <a:off x="3567745" y="3971974"/>
                <a:ext cx="1338084" cy="1338084"/>
                <a:chOff x="5213600" y="2517129"/>
                <a:chExt cx="2023672" cy="2023672"/>
              </a:xfrm>
            </p:grpSpPr>
            <p:sp>
              <p:nvSpPr>
                <p:cNvPr id="9" name="椭圆 8"/>
                <p:cNvSpPr/>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0" name="椭圆 9"/>
                <p:cNvSpPr/>
                <p:nvPr/>
              </p:nvSpPr>
              <p:spPr>
                <a:xfrm>
                  <a:off x="5260739" y="2564268"/>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8" name="椭圆 7"/>
              <p:cNvSpPr/>
              <p:nvPr/>
            </p:nvSpPr>
            <p:spPr>
              <a:xfrm>
                <a:off x="3695023" y="4099252"/>
                <a:ext cx="1083528" cy="1083528"/>
              </a:xfrm>
              <a:prstGeom prst="ellipse">
                <a:avLst/>
              </a:prstGeom>
              <a:solidFill>
                <a:srgbClr val="C0000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a:latin typeface="字魂105号-简雅黑" panose="00000500000000000000" pitchFamily="2" charset="-122"/>
                    <a:ea typeface="字魂105号-简雅黑" panose="00000500000000000000" pitchFamily="2" charset="-122"/>
                    <a:sym typeface="字魂105号-简雅黑" panose="00000500000000000000" pitchFamily="2" charset="-122"/>
                  </a:rPr>
                  <a:t>1</a:t>
                </a: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6" name="TextBox 72"/>
            <p:cNvSpPr txBox="1"/>
            <p:nvPr/>
          </p:nvSpPr>
          <p:spPr>
            <a:xfrm>
              <a:off x="3113403" y="3483385"/>
              <a:ext cx="5261340" cy="77954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431800">
                <a:defRPr/>
              </a:pPr>
              <a:r>
                <a:rPr lang="zh-CN" altLang="en-US" kern="0" dirty="0">
                  <a:solidFill>
                    <a:sysClr val="windowText" lastClr="000000">
                      <a:lumMod val="65000"/>
                      <a:lumOff val="35000"/>
                    </a:sysClr>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财务管理概论</a:t>
              </a:r>
              <a:endParaRPr lang="zh-CN" altLang="en-US" kern="0" dirty="0">
                <a:solidFill>
                  <a:sysClr val="windowText" lastClr="000000">
                    <a:lumMod val="65000"/>
                    <a:lumOff val="35000"/>
                  </a:sysClr>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grpSp>
      <p:grpSp>
        <p:nvGrpSpPr>
          <p:cNvPr id="11" name="组合 10"/>
          <p:cNvGrpSpPr/>
          <p:nvPr/>
        </p:nvGrpSpPr>
        <p:grpSpPr>
          <a:xfrm>
            <a:off x="3341421" y="1223815"/>
            <a:ext cx="4137328" cy="632183"/>
            <a:chOff x="736575" y="3188469"/>
            <a:chExt cx="8755767" cy="1338084"/>
          </a:xfrm>
        </p:grpSpPr>
        <p:sp>
          <p:nvSpPr>
            <p:cNvPr id="12" name="圆角矩形 11"/>
            <p:cNvSpPr/>
            <p:nvPr/>
          </p:nvSpPr>
          <p:spPr>
            <a:xfrm flipH="1">
              <a:off x="1020576" y="3307962"/>
              <a:ext cx="8471766" cy="1132577"/>
            </a:xfrm>
            <a:prstGeom prst="roundRect">
              <a:avLst>
                <a:gd name="adj" fmla="val 50000"/>
              </a:avLst>
            </a:prstGeom>
            <a:gradFill flip="none" rotWithShape="1">
              <a:gsLst>
                <a:gs pos="0">
                  <a:schemeClr val="bg1"/>
                </a:gs>
                <a:gs pos="100000">
                  <a:srgbClr val="E0E0E0"/>
                </a:gs>
              </a:gsLst>
              <a:lin ang="5400000" scaled="1"/>
              <a:tileRect/>
            </a:gradFill>
            <a:ln>
              <a:noFill/>
            </a:ln>
            <a:effectLst>
              <a:outerShdw blurRad="381000" dist="254000" dir="1026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13" name="组合 12"/>
            <p:cNvGrpSpPr/>
            <p:nvPr/>
          </p:nvGrpSpPr>
          <p:grpSpPr>
            <a:xfrm>
              <a:off x="736575" y="3188469"/>
              <a:ext cx="1338084" cy="1338084"/>
              <a:chOff x="3567745" y="3971974"/>
              <a:chExt cx="1338084" cy="1338084"/>
            </a:xfrm>
          </p:grpSpPr>
          <p:grpSp>
            <p:nvGrpSpPr>
              <p:cNvPr id="16" name="组合 15"/>
              <p:cNvGrpSpPr/>
              <p:nvPr/>
            </p:nvGrpSpPr>
            <p:grpSpPr>
              <a:xfrm>
                <a:off x="3567745" y="3971974"/>
                <a:ext cx="1338084" cy="1338084"/>
                <a:chOff x="5213600" y="2517129"/>
                <a:chExt cx="2023672" cy="2023672"/>
              </a:xfrm>
            </p:grpSpPr>
            <p:sp>
              <p:nvSpPr>
                <p:cNvPr id="18" name="椭圆 17"/>
                <p:cNvSpPr/>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9" name="椭圆 18"/>
                <p:cNvSpPr/>
                <p:nvPr/>
              </p:nvSpPr>
              <p:spPr>
                <a:xfrm>
                  <a:off x="5260739" y="2564268"/>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17" name="椭圆 16"/>
              <p:cNvSpPr/>
              <p:nvPr/>
            </p:nvSpPr>
            <p:spPr>
              <a:xfrm>
                <a:off x="3695023" y="4099252"/>
                <a:ext cx="1083528" cy="1083528"/>
              </a:xfrm>
              <a:prstGeom prst="ellipse">
                <a:avLst/>
              </a:prstGeom>
              <a:solidFill>
                <a:srgbClr val="C0000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a:latin typeface="字魂105号-简雅黑" panose="00000500000000000000" pitchFamily="2" charset="-122"/>
                    <a:ea typeface="字魂105号-简雅黑" panose="00000500000000000000" pitchFamily="2" charset="-122"/>
                    <a:sym typeface="字魂105号-简雅黑" panose="00000500000000000000" pitchFamily="2" charset="-122"/>
                  </a:rPr>
                  <a:t>2</a:t>
                </a: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15" name="TextBox 72"/>
            <p:cNvSpPr txBox="1"/>
            <p:nvPr/>
          </p:nvSpPr>
          <p:spPr>
            <a:xfrm>
              <a:off x="3113403" y="3483385"/>
              <a:ext cx="5261340" cy="77954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431800">
                <a:defRPr/>
              </a:pPr>
              <a:r>
                <a:rPr lang="zh-CN" altLang="en-US" kern="0" dirty="0">
                  <a:solidFill>
                    <a:sysClr val="windowText" lastClr="000000">
                      <a:lumMod val="65000"/>
                      <a:lumOff val="35000"/>
                    </a:sysClr>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筹资管理</a:t>
              </a:r>
              <a:endParaRPr lang="zh-CN" altLang="en-US" kern="0" dirty="0">
                <a:solidFill>
                  <a:sysClr val="windowText" lastClr="000000">
                    <a:lumMod val="65000"/>
                    <a:lumOff val="35000"/>
                  </a:sysClr>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grpSp>
      <p:grpSp>
        <p:nvGrpSpPr>
          <p:cNvPr id="20" name="组合 19"/>
          <p:cNvGrpSpPr/>
          <p:nvPr/>
        </p:nvGrpSpPr>
        <p:grpSpPr>
          <a:xfrm>
            <a:off x="3603277" y="1882158"/>
            <a:ext cx="4137328" cy="632183"/>
            <a:chOff x="736575" y="3188469"/>
            <a:chExt cx="8755767" cy="1338084"/>
          </a:xfrm>
        </p:grpSpPr>
        <p:sp>
          <p:nvSpPr>
            <p:cNvPr id="21" name="圆角矩形 20"/>
            <p:cNvSpPr/>
            <p:nvPr/>
          </p:nvSpPr>
          <p:spPr>
            <a:xfrm flipH="1">
              <a:off x="1020576" y="3307962"/>
              <a:ext cx="8471766" cy="1132577"/>
            </a:xfrm>
            <a:prstGeom prst="roundRect">
              <a:avLst>
                <a:gd name="adj" fmla="val 50000"/>
              </a:avLst>
            </a:prstGeom>
            <a:gradFill flip="none" rotWithShape="1">
              <a:gsLst>
                <a:gs pos="0">
                  <a:schemeClr val="bg1"/>
                </a:gs>
                <a:gs pos="100000">
                  <a:srgbClr val="E0E0E0"/>
                </a:gs>
              </a:gsLst>
              <a:lin ang="5400000" scaled="1"/>
              <a:tileRect/>
            </a:gradFill>
            <a:ln>
              <a:noFill/>
            </a:ln>
            <a:effectLst>
              <a:outerShdw blurRad="381000" dist="254000" dir="1026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22" name="组合 21"/>
            <p:cNvGrpSpPr/>
            <p:nvPr/>
          </p:nvGrpSpPr>
          <p:grpSpPr>
            <a:xfrm>
              <a:off x="736575" y="3188469"/>
              <a:ext cx="1338084" cy="1338084"/>
              <a:chOff x="3567745" y="3971974"/>
              <a:chExt cx="1338084" cy="1338084"/>
            </a:xfrm>
          </p:grpSpPr>
          <p:grpSp>
            <p:nvGrpSpPr>
              <p:cNvPr id="25" name="组合 24"/>
              <p:cNvGrpSpPr/>
              <p:nvPr/>
            </p:nvGrpSpPr>
            <p:grpSpPr>
              <a:xfrm>
                <a:off x="3567745" y="3971974"/>
                <a:ext cx="1338084" cy="1338084"/>
                <a:chOff x="5213600" y="2517129"/>
                <a:chExt cx="2023672" cy="2023672"/>
              </a:xfrm>
            </p:grpSpPr>
            <p:sp>
              <p:nvSpPr>
                <p:cNvPr id="27" name="椭圆 26"/>
                <p:cNvSpPr/>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8" name="椭圆 27"/>
                <p:cNvSpPr/>
                <p:nvPr/>
              </p:nvSpPr>
              <p:spPr>
                <a:xfrm>
                  <a:off x="5260739" y="2564268"/>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6" name="椭圆 25"/>
              <p:cNvSpPr/>
              <p:nvPr/>
            </p:nvSpPr>
            <p:spPr>
              <a:xfrm>
                <a:off x="3695023" y="4099252"/>
                <a:ext cx="1083528" cy="1083528"/>
              </a:xfrm>
              <a:prstGeom prst="ellipse">
                <a:avLst/>
              </a:prstGeom>
              <a:solidFill>
                <a:srgbClr val="C0000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a:latin typeface="字魂105号-简雅黑" panose="00000500000000000000" pitchFamily="2" charset="-122"/>
                    <a:ea typeface="字魂105号-简雅黑" panose="00000500000000000000" pitchFamily="2" charset="-122"/>
                    <a:sym typeface="字魂105号-简雅黑" panose="00000500000000000000" pitchFamily="2" charset="-122"/>
                  </a:rPr>
                  <a:t>3</a:t>
                </a: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4" name="TextBox 72"/>
            <p:cNvSpPr txBox="1"/>
            <p:nvPr/>
          </p:nvSpPr>
          <p:spPr>
            <a:xfrm>
              <a:off x="3113403" y="3483385"/>
              <a:ext cx="5261340" cy="77954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431800">
                <a:defRPr/>
              </a:pPr>
              <a:r>
                <a:rPr lang="zh-CN" altLang="en-US" kern="0" dirty="0">
                  <a:solidFill>
                    <a:sysClr val="windowText" lastClr="000000">
                      <a:lumMod val="65000"/>
                      <a:lumOff val="35000"/>
                    </a:sysClr>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投资管理</a:t>
              </a:r>
              <a:endParaRPr lang="zh-CN" altLang="en-US" kern="0" dirty="0">
                <a:solidFill>
                  <a:sysClr val="windowText" lastClr="000000">
                    <a:lumMod val="65000"/>
                    <a:lumOff val="35000"/>
                  </a:sysClr>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grpSp>
      <p:grpSp>
        <p:nvGrpSpPr>
          <p:cNvPr id="29" name="组合 28"/>
          <p:cNvGrpSpPr/>
          <p:nvPr/>
        </p:nvGrpSpPr>
        <p:grpSpPr>
          <a:xfrm>
            <a:off x="3556686" y="2576326"/>
            <a:ext cx="4137328" cy="632183"/>
            <a:chOff x="736575" y="3188469"/>
            <a:chExt cx="8755767" cy="1338084"/>
          </a:xfrm>
        </p:grpSpPr>
        <p:sp>
          <p:nvSpPr>
            <p:cNvPr id="30" name="圆角矩形 29"/>
            <p:cNvSpPr/>
            <p:nvPr/>
          </p:nvSpPr>
          <p:spPr>
            <a:xfrm flipH="1">
              <a:off x="1020576" y="3307962"/>
              <a:ext cx="8471766" cy="1132577"/>
            </a:xfrm>
            <a:prstGeom prst="roundRect">
              <a:avLst>
                <a:gd name="adj" fmla="val 50000"/>
              </a:avLst>
            </a:prstGeom>
            <a:gradFill flip="none" rotWithShape="1">
              <a:gsLst>
                <a:gs pos="0">
                  <a:schemeClr val="bg1"/>
                </a:gs>
                <a:gs pos="100000">
                  <a:srgbClr val="E0E0E0"/>
                </a:gs>
              </a:gsLst>
              <a:lin ang="5400000" scaled="1"/>
              <a:tileRect/>
            </a:gradFill>
            <a:ln>
              <a:noFill/>
            </a:ln>
            <a:effectLst>
              <a:outerShdw blurRad="381000" dist="254000" dir="1026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31" name="组合 30"/>
            <p:cNvGrpSpPr/>
            <p:nvPr/>
          </p:nvGrpSpPr>
          <p:grpSpPr>
            <a:xfrm>
              <a:off x="736575" y="3188469"/>
              <a:ext cx="1338084" cy="1338084"/>
              <a:chOff x="3567745" y="3971974"/>
              <a:chExt cx="1338084" cy="1338084"/>
            </a:xfrm>
          </p:grpSpPr>
          <p:grpSp>
            <p:nvGrpSpPr>
              <p:cNvPr id="34" name="组合 33"/>
              <p:cNvGrpSpPr/>
              <p:nvPr/>
            </p:nvGrpSpPr>
            <p:grpSpPr>
              <a:xfrm>
                <a:off x="3567745" y="3971974"/>
                <a:ext cx="1338084" cy="1338084"/>
                <a:chOff x="5213600" y="2517129"/>
                <a:chExt cx="2023672" cy="2023672"/>
              </a:xfrm>
            </p:grpSpPr>
            <p:sp>
              <p:nvSpPr>
                <p:cNvPr id="36" name="椭圆 35"/>
                <p:cNvSpPr/>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7" name="椭圆 36"/>
                <p:cNvSpPr/>
                <p:nvPr/>
              </p:nvSpPr>
              <p:spPr>
                <a:xfrm>
                  <a:off x="5260739" y="2564268"/>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5" name="椭圆 34"/>
              <p:cNvSpPr/>
              <p:nvPr/>
            </p:nvSpPr>
            <p:spPr>
              <a:xfrm>
                <a:off x="3695023" y="4099252"/>
                <a:ext cx="1083528" cy="1083528"/>
              </a:xfrm>
              <a:prstGeom prst="ellipse">
                <a:avLst/>
              </a:prstGeom>
              <a:solidFill>
                <a:srgbClr val="C0000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a:latin typeface="字魂105号-简雅黑" panose="00000500000000000000" pitchFamily="2" charset="-122"/>
                    <a:ea typeface="字魂105号-简雅黑" panose="00000500000000000000" pitchFamily="2" charset="-122"/>
                    <a:sym typeface="字魂105号-简雅黑" panose="00000500000000000000" pitchFamily="2" charset="-122"/>
                  </a:rPr>
                  <a:t>4</a:t>
                </a: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3" name="TextBox 72"/>
            <p:cNvSpPr txBox="1"/>
            <p:nvPr/>
          </p:nvSpPr>
          <p:spPr>
            <a:xfrm>
              <a:off x="3113403" y="3483385"/>
              <a:ext cx="5261340" cy="77954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431800">
                <a:defRPr/>
              </a:pPr>
              <a:r>
                <a:rPr lang="zh-CN" altLang="en-US" kern="0" dirty="0">
                  <a:solidFill>
                    <a:sysClr val="windowText" lastClr="000000">
                      <a:lumMod val="65000"/>
                      <a:lumOff val="35000"/>
                    </a:sysClr>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营运资金管理</a:t>
              </a:r>
              <a:endParaRPr lang="zh-CN" altLang="en-US" kern="0" dirty="0">
                <a:solidFill>
                  <a:sysClr val="windowText" lastClr="000000">
                    <a:lumMod val="65000"/>
                    <a:lumOff val="35000"/>
                  </a:sysClr>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grpSp>
      <p:grpSp>
        <p:nvGrpSpPr>
          <p:cNvPr id="38" name="组合 37"/>
          <p:cNvGrpSpPr/>
          <p:nvPr/>
        </p:nvGrpSpPr>
        <p:grpSpPr>
          <a:xfrm>
            <a:off x="3389914" y="3215743"/>
            <a:ext cx="4137328" cy="632183"/>
            <a:chOff x="736575" y="3188469"/>
            <a:chExt cx="8755767" cy="1338084"/>
          </a:xfrm>
        </p:grpSpPr>
        <p:sp>
          <p:nvSpPr>
            <p:cNvPr id="39" name="圆角矩形 38"/>
            <p:cNvSpPr/>
            <p:nvPr/>
          </p:nvSpPr>
          <p:spPr>
            <a:xfrm flipH="1">
              <a:off x="1020576" y="3307962"/>
              <a:ext cx="8471766" cy="1132577"/>
            </a:xfrm>
            <a:prstGeom prst="roundRect">
              <a:avLst>
                <a:gd name="adj" fmla="val 50000"/>
              </a:avLst>
            </a:prstGeom>
            <a:gradFill flip="none" rotWithShape="1">
              <a:gsLst>
                <a:gs pos="0">
                  <a:schemeClr val="bg1"/>
                </a:gs>
                <a:gs pos="100000">
                  <a:srgbClr val="E0E0E0"/>
                </a:gs>
              </a:gsLst>
              <a:lin ang="5400000" scaled="1"/>
              <a:tileRect/>
            </a:gradFill>
            <a:ln>
              <a:noFill/>
            </a:ln>
            <a:effectLst>
              <a:outerShdw blurRad="381000" dist="254000" dir="1026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40" name="组合 39"/>
            <p:cNvGrpSpPr/>
            <p:nvPr/>
          </p:nvGrpSpPr>
          <p:grpSpPr>
            <a:xfrm>
              <a:off x="736575" y="3188469"/>
              <a:ext cx="1338084" cy="1338084"/>
              <a:chOff x="3567745" y="3971974"/>
              <a:chExt cx="1338084" cy="1338084"/>
            </a:xfrm>
          </p:grpSpPr>
          <p:grpSp>
            <p:nvGrpSpPr>
              <p:cNvPr id="43" name="组合 42"/>
              <p:cNvGrpSpPr/>
              <p:nvPr/>
            </p:nvGrpSpPr>
            <p:grpSpPr>
              <a:xfrm>
                <a:off x="3567745" y="3971974"/>
                <a:ext cx="1338084" cy="1338084"/>
                <a:chOff x="5213600" y="2517129"/>
                <a:chExt cx="2023672" cy="2023672"/>
              </a:xfrm>
            </p:grpSpPr>
            <p:sp>
              <p:nvSpPr>
                <p:cNvPr id="45" name="椭圆 44"/>
                <p:cNvSpPr/>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6" name="椭圆 45"/>
                <p:cNvSpPr/>
                <p:nvPr/>
              </p:nvSpPr>
              <p:spPr>
                <a:xfrm>
                  <a:off x="5260739" y="2564268"/>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44" name="椭圆 43"/>
              <p:cNvSpPr/>
              <p:nvPr/>
            </p:nvSpPr>
            <p:spPr>
              <a:xfrm>
                <a:off x="3695023" y="4099252"/>
                <a:ext cx="1083528" cy="1083528"/>
              </a:xfrm>
              <a:prstGeom prst="ellipse">
                <a:avLst/>
              </a:prstGeom>
              <a:solidFill>
                <a:srgbClr val="C0000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a:latin typeface="字魂105号-简雅黑" panose="00000500000000000000" pitchFamily="2" charset="-122"/>
                    <a:ea typeface="字魂105号-简雅黑" panose="00000500000000000000" pitchFamily="2" charset="-122"/>
                    <a:sym typeface="字魂105号-简雅黑" panose="00000500000000000000" pitchFamily="2" charset="-122"/>
                  </a:rPr>
                  <a:t>5</a:t>
                </a: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42" name="TextBox 72"/>
            <p:cNvSpPr txBox="1"/>
            <p:nvPr/>
          </p:nvSpPr>
          <p:spPr>
            <a:xfrm>
              <a:off x="3113403" y="3483385"/>
              <a:ext cx="5261340" cy="77954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431800">
                <a:defRPr/>
              </a:pPr>
              <a:r>
                <a:rPr lang="zh-CN" altLang="en-US" kern="0" dirty="0">
                  <a:solidFill>
                    <a:sysClr val="windowText" lastClr="000000">
                      <a:lumMod val="65000"/>
                      <a:lumOff val="35000"/>
                    </a:sysClr>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利润形成与分配</a:t>
              </a:r>
              <a:endParaRPr lang="zh-CN" altLang="en-US" kern="0" dirty="0">
                <a:solidFill>
                  <a:sysClr val="windowText" lastClr="000000">
                    <a:lumMod val="65000"/>
                    <a:lumOff val="35000"/>
                  </a:sysClr>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grpSp>
      <p:grpSp>
        <p:nvGrpSpPr>
          <p:cNvPr id="47" name="组合 46"/>
          <p:cNvGrpSpPr/>
          <p:nvPr/>
        </p:nvGrpSpPr>
        <p:grpSpPr>
          <a:xfrm>
            <a:off x="1374846" y="1636536"/>
            <a:ext cx="1864487" cy="1870428"/>
            <a:chOff x="907313" y="1636536"/>
            <a:chExt cx="1864487" cy="1870428"/>
          </a:xfrm>
        </p:grpSpPr>
        <p:grpSp>
          <p:nvGrpSpPr>
            <p:cNvPr id="48" name="组合 47"/>
            <p:cNvGrpSpPr/>
            <p:nvPr/>
          </p:nvGrpSpPr>
          <p:grpSpPr>
            <a:xfrm flipH="1">
              <a:off x="907313" y="1636536"/>
              <a:ext cx="1864487" cy="1870428"/>
              <a:chOff x="304800" y="673100"/>
              <a:chExt cx="4000500" cy="4000500"/>
            </a:xfrm>
            <a:effectLst>
              <a:outerShdw blurRad="444500" dist="254000" dir="8100000" algn="tr" rotWithShape="0">
                <a:prstClr val="black">
                  <a:alpha val="50000"/>
                </a:prstClr>
              </a:outerShdw>
            </a:effectLst>
          </p:grpSpPr>
          <p:sp>
            <p:nvSpPr>
              <p:cNvPr id="51" name="同心圆 5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52" name="椭圆 5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49" name="TextBox 48"/>
            <p:cNvSpPr txBox="1"/>
            <p:nvPr/>
          </p:nvSpPr>
          <p:spPr>
            <a:xfrm>
              <a:off x="1187624" y="2167762"/>
              <a:ext cx="1296144" cy="523220"/>
            </a:xfrm>
            <a:prstGeom prst="rect">
              <a:avLst/>
            </a:prstGeom>
            <a:noFill/>
          </p:spPr>
          <p:txBody>
            <a:bodyPr wrap="square" rtlCol="0">
              <a:spAutoFit/>
            </a:bodyPr>
            <a:lstStyle/>
            <a:p>
              <a:pPr algn="ctr"/>
              <a:r>
                <a:rPr lang="zh-CN" altLang="en-US" sz="28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目  录</a:t>
              </a:r>
              <a:endParaRPr lang="zh-CN" altLang="en-US" sz="28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50" name="TextBox 49"/>
            <p:cNvSpPr txBox="1"/>
            <p:nvPr/>
          </p:nvSpPr>
          <p:spPr>
            <a:xfrm>
              <a:off x="1295635" y="2662538"/>
              <a:ext cx="1228825" cy="338554"/>
            </a:xfrm>
            <a:prstGeom prst="rect">
              <a:avLst/>
            </a:prstGeom>
            <a:noFill/>
          </p:spPr>
          <p:txBody>
            <a:bodyPr wrap="square" rtlCol="0">
              <a:spAutoFit/>
            </a:bodyPr>
            <a:lstStyle/>
            <a:p>
              <a:r>
                <a:rPr lang="en-US" altLang="zh-CN" sz="1600" b="1" dirty="0">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rPr>
                <a:t>Contents</a:t>
              </a:r>
              <a:endParaRPr lang="zh-CN" altLang="en-US" sz="1600" b="1" dirty="0">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5" name="组合 4"/>
          <p:cNvGrpSpPr/>
          <p:nvPr/>
        </p:nvGrpSpPr>
        <p:grpSpPr>
          <a:xfrm>
            <a:off x="2933349" y="3839022"/>
            <a:ext cx="4137328" cy="632183"/>
            <a:chOff x="736575" y="3188466"/>
            <a:chExt cx="8755768" cy="1338083"/>
          </a:xfrm>
        </p:grpSpPr>
        <p:sp>
          <p:nvSpPr>
            <p:cNvPr id="14" name="圆角矩形 13"/>
            <p:cNvSpPr/>
            <p:nvPr>
              <p:custDataLst>
                <p:tags r:id="rId1"/>
              </p:custDataLst>
            </p:nvPr>
          </p:nvSpPr>
          <p:spPr>
            <a:xfrm flipH="1">
              <a:off x="1020576" y="3307959"/>
              <a:ext cx="8471767" cy="1132575"/>
            </a:xfrm>
            <a:prstGeom prst="roundRect">
              <a:avLst>
                <a:gd name="adj" fmla="val 50000"/>
              </a:avLst>
            </a:prstGeom>
            <a:gradFill flip="none" rotWithShape="1">
              <a:gsLst>
                <a:gs pos="0">
                  <a:schemeClr val="bg1"/>
                </a:gs>
                <a:gs pos="100000">
                  <a:srgbClr val="E0E0E0"/>
                </a:gs>
              </a:gsLst>
              <a:lin ang="5400000" scaled="1"/>
              <a:tileRect/>
            </a:gradFill>
            <a:ln>
              <a:noFill/>
            </a:ln>
            <a:effectLst>
              <a:outerShdw blurRad="381000" dist="254000" dir="1026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23" name="组合 22"/>
            <p:cNvGrpSpPr/>
            <p:nvPr/>
          </p:nvGrpSpPr>
          <p:grpSpPr>
            <a:xfrm>
              <a:off x="736575" y="3188466"/>
              <a:ext cx="1338085" cy="1338083"/>
              <a:chOff x="3567745" y="3971974"/>
              <a:chExt cx="1338084" cy="1338084"/>
            </a:xfrm>
          </p:grpSpPr>
          <p:grpSp>
            <p:nvGrpSpPr>
              <p:cNvPr id="32" name="组合 31"/>
              <p:cNvGrpSpPr/>
              <p:nvPr/>
            </p:nvGrpSpPr>
            <p:grpSpPr>
              <a:xfrm>
                <a:off x="3567745" y="3971974"/>
                <a:ext cx="1338084" cy="1338084"/>
                <a:chOff x="5213600" y="2517129"/>
                <a:chExt cx="2023672" cy="2023672"/>
              </a:xfrm>
            </p:grpSpPr>
            <p:sp>
              <p:nvSpPr>
                <p:cNvPr id="41" name="椭圆 40"/>
                <p:cNvSpPr/>
                <p:nvPr>
                  <p:custDataLst>
                    <p:tags r:id="rId2"/>
                  </p:custDataLst>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54" name="椭圆 53"/>
                <p:cNvSpPr/>
                <p:nvPr>
                  <p:custDataLst>
                    <p:tags r:id="rId3"/>
                  </p:custDataLst>
                </p:nvPr>
              </p:nvSpPr>
              <p:spPr>
                <a:xfrm>
                  <a:off x="5260739" y="2564268"/>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55" name="椭圆 54"/>
              <p:cNvSpPr/>
              <p:nvPr>
                <p:custDataLst>
                  <p:tags r:id="rId4"/>
                </p:custDataLst>
              </p:nvPr>
            </p:nvSpPr>
            <p:spPr>
              <a:xfrm>
                <a:off x="3695023" y="4099252"/>
                <a:ext cx="1083528" cy="1083528"/>
              </a:xfrm>
              <a:prstGeom prst="ellipse">
                <a:avLst/>
              </a:prstGeom>
              <a:solidFill>
                <a:srgbClr val="C0000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a:latin typeface="字魂105号-简雅黑" panose="00000500000000000000" pitchFamily="2" charset="-122"/>
                    <a:ea typeface="字魂105号-简雅黑" panose="00000500000000000000" pitchFamily="2" charset="-122"/>
                    <a:sym typeface="字魂105号-简雅黑" panose="00000500000000000000" pitchFamily="2" charset="-122"/>
                  </a:rPr>
                  <a:t>6</a:t>
                </a: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56" name="TextBox 72"/>
            <p:cNvSpPr txBox="1"/>
            <p:nvPr>
              <p:custDataLst>
                <p:tags r:id="rId5"/>
              </p:custDataLst>
            </p:nvPr>
          </p:nvSpPr>
          <p:spPr>
            <a:xfrm>
              <a:off x="3113403" y="3483385"/>
              <a:ext cx="5261340" cy="77954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431800">
                <a:defRPr/>
              </a:pPr>
              <a:r>
                <a:rPr lang="zh-CN" altLang="en-US" kern="0" dirty="0">
                  <a:solidFill>
                    <a:sysClr val="windowText" lastClr="000000">
                      <a:lumMod val="65000"/>
                      <a:lumOff val="35000"/>
                    </a:sysClr>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财务分析与评价</a:t>
              </a:r>
              <a:endParaRPr lang="zh-CN" altLang="en-US" kern="0" dirty="0">
                <a:solidFill>
                  <a:sysClr val="windowText" lastClr="000000">
                    <a:lumMod val="65000"/>
                    <a:lumOff val="35000"/>
                  </a:sysClr>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p:cTn id="7" dur="500" fill="hold"/>
                                        <p:tgtEl>
                                          <p:spTgt spid="47"/>
                                        </p:tgtEl>
                                        <p:attrNameLst>
                                          <p:attrName>ppt_w</p:attrName>
                                        </p:attrNameLst>
                                      </p:cBhvr>
                                      <p:tavLst>
                                        <p:tav tm="0">
                                          <p:val>
                                            <p:fltVal val="0"/>
                                          </p:val>
                                        </p:tav>
                                        <p:tav tm="100000">
                                          <p:val>
                                            <p:strVal val="#ppt_w"/>
                                          </p:val>
                                        </p:tav>
                                      </p:tavLst>
                                    </p:anim>
                                    <p:anim calcmode="lin" valueType="num">
                                      <p:cBhvr>
                                        <p:cTn id="8" dur="500" fill="hold"/>
                                        <p:tgtEl>
                                          <p:spTgt spid="47"/>
                                        </p:tgtEl>
                                        <p:attrNameLst>
                                          <p:attrName>ppt_h</p:attrName>
                                        </p:attrNameLst>
                                      </p:cBhvr>
                                      <p:tavLst>
                                        <p:tav tm="0">
                                          <p:val>
                                            <p:fltVal val="0"/>
                                          </p:val>
                                        </p:tav>
                                        <p:tav tm="100000">
                                          <p:val>
                                            <p:strVal val="#ppt_h"/>
                                          </p:val>
                                        </p:tav>
                                      </p:tavLst>
                                    </p:anim>
                                    <p:animEffect transition="in" filter="fade">
                                      <p:cBhvr>
                                        <p:cTn id="9" dur="500"/>
                                        <p:tgtEl>
                                          <p:spTgt spid="47"/>
                                        </p:tgtEl>
                                      </p:cBhvr>
                                    </p:animEffect>
                                  </p:childTnLst>
                                </p:cTn>
                              </p:par>
                            </p:childTnLst>
                          </p:cTn>
                        </p:par>
                        <p:par>
                          <p:cTn id="10" fill="hold">
                            <p:stCondLst>
                              <p:cond delay="500"/>
                            </p:stCondLst>
                            <p:childTnLst>
                              <p:par>
                                <p:cTn id="11" presetID="22" presetClass="entr" presetSubtype="1" fill="hold" nodeType="afterEffect">
                                  <p:stCondLst>
                                    <p:cond delay="0"/>
                                  </p:stCondLst>
                                  <p:childTnLst>
                                    <p:set>
                                      <p:cBhvr>
                                        <p:cTn id="12" dur="1" fill="hold">
                                          <p:stCondLst>
                                            <p:cond delay="0"/>
                                          </p:stCondLst>
                                        </p:cTn>
                                        <p:tgtEl>
                                          <p:spTgt spid="53"/>
                                        </p:tgtEl>
                                        <p:attrNameLst>
                                          <p:attrName>style.visibility</p:attrName>
                                        </p:attrNameLst>
                                      </p:cBhvr>
                                      <p:to>
                                        <p:strVal val="visible"/>
                                      </p:to>
                                    </p:set>
                                    <p:animEffect transition="in" filter="wipe(up)">
                                      <p:cBhvr>
                                        <p:cTn id="13" dur="350"/>
                                        <p:tgtEl>
                                          <p:spTgt spid="53"/>
                                        </p:tgtEl>
                                      </p:cBhvr>
                                    </p:animEffect>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1+#ppt_w/2"/>
                                          </p:val>
                                        </p:tav>
                                        <p:tav tm="100000">
                                          <p:val>
                                            <p:strVal val="#ppt_x"/>
                                          </p:val>
                                        </p:tav>
                                      </p:tavLst>
                                    </p:anim>
                                    <p:anim calcmode="lin" valueType="num">
                                      <p:cBhvr additive="base">
                                        <p:cTn id="18" dur="500" fill="hold"/>
                                        <p:tgtEl>
                                          <p:spTgt spid="2"/>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1+#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500" fill="hold"/>
                                        <p:tgtEl>
                                          <p:spTgt spid="20"/>
                                        </p:tgtEl>
                                        <p:attrNameLst>
                                          <p:attrName>ppt_x</p:attrName>
                                        </p:attrNameLst>
                                      </p:cBhvr>
                                      <p:tavLst>
                                        <p:tav tm="0">
                                          <p:val>
                                            <p:strVal val="1+#ppt_w/2"/>
                                          </p:val>
                                        </p:tav>
                                        <p:tav tm="100000">
                                          <p:val>
                                            <p:strVal val="#ppt_x"/>
                                          </p:val>
                                        </p:tav>
                                      </p:tavLst>
                                    </p:anim>
                                    <p:anim calcmode="lin" valueType="num">
                                      <p:cBhvr additive="base">
                                        <p:cTn id="28" dur="500" fill="hold"/>
                                        <p:tgtEl>
                                          <p:spTgt spid="20"/>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nodeType="afterEffect">
                                  <p:stCondLst>
                                    <p:cond delay="0"/>
                                  </p:stCondLst>
                                  <p:childTnLst>
                                    <p:set>
                                      <p:cBhvr>
                                        <p:cTn id="31" dur="1" fill="hold">
                                          <p:stCondLst>
                                            <p:cond delay="0"/>
                                          </p:stCondLst>
                                        </p:cTn>
                                        <p:tgtEl>
                                          <p:spTgt spid="29"/>
                                        </p:tgtEl>
                                        <p:attrNameLst>
                                          <p:attrName>style.visibility</p:attrName>
                                        </p:attrNameLst>
                                      </p:cBhvr>
                                      <p:to>
                                        <p:strVal val="visible"/>
                                      </p:to>
                                    </p:set>
                                    <p:anim calcmode="lin" valueType="num">
                                      <p:cBhvr additive="base">
                                        <p:cTn id="32" dur="500" fill="hold"/>
                                        <p:tgtEl>
                                          <p:spTgt spid="29"/>
                                        </p:tgtEl>
                                        <p:attrNameLst>
                                          <p:attrName>ppt_x</p:attrName>
                                        </p:attrNameLst>
                                      </p:cBhvr>
                                      <p:tavLst>
                                        <p:tav tm="0">
                                          <p:val>
                                            <p:strVal val="1+#ppt_w/2"/>
                                          </p:val>
                                        </p:tav>
                                        <p:tav tm="100000">
                                          <p:val>
                                            <p:strVal val="#ppt_x"/>
                                          </p:val>
                                        </p:tav>
                                      </p:tavLst>
                                    </p:anim>
                                    <p:anim calcmode="lin" valueType="num">
                                      <p:cBhvr additive="base">
                                        <p:cTn id="33" dur="500" fill="hold"/>
                                        <p:tgtEl>
                                          <p:spTgt spid="29"/>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2" fill="hold" nodeType="afterEffect">
                                  <p:stCondLst>
                                    <p:cond delay="0"/>
                                  </p:stCondLst>
                                  <p:childTnLst>
                                    <p:set>
                                      <p:cBhvr>
                                        <p:cTn id="36" dur="1" fill="hold">
                                          <p:stCondLst>
                                            <p:cond delay="0"/>
                                          </p:stCondLst>
                                        </p:cTn>
                                        <p:tgtEl>
                                          <p:spTgt spid="38"/>
                                        </p:tgtEl>
                                        <p:attrNameLst>
                                          <p:attrName>style.visibility</p:attrName>
                                        </p:attrNameLst>
                                      </p:cBhvr>
                                      <p:to>
                                        <p:strVal val="visible"/>
                                      </p:to>
                                    </p:set>
                                    <p:anim calcmode="lin" valueType="num">
                                      <p:cBhvr additive="base">
                                        <p:cTn id="37" dur="500" fill="hold"/>
                                        <p:tgtEl>
                                          <p:spTgt spid="38"/>
                                        </p:tgtEl>
                                        <p:attrNameLst>
                                          <p:attrName>ppt_x</p:attrName>
                                        </p:attrNameLst>
                                      </p:cBhvr>
                                      <p:tavLst>
                                        <p:tav tm="0">
                                          <p:val>
                                            <p:strVal val="1+#ppt_w/2"/>
                                          </p:val>
                                        </p:tav>
                                        <p:tav tm="100000">
                                          <p:val>
                                            <p:strVal val="#ppt_x"/>
                                          </p:val>
                                        </p:tav>
                                      </p:tavLst>
                                    </p:anim>
                                    <p:anim calcmode="lin" valueType="num">
                                      <p:cBhvr additive="base">
                                        <p:cTn id="38" dur="500" fill="hold"/>
                                        <p:tgtEl>
                                          <p:spTgt spid="38"/>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2" fill="hold" nodeType="afterEffect">
                                  <p:stCondLst>
                                    <p:cond delay="0"/>
                                  </p:stCondLst>
                                  <p:childTnLst>
                                    <p:set>
                                      <p:cBhvr>
                                        <p:cTn id="41" dur="1" fill="hold">
                                          <p:stCondLst>
                                            <p:cond delay="0"/>
                                          </p:stCondLst>
                                        </p:cTn>
                                        <p:tgtEl>
                                          <p:spTgt spid="5"/>
                                        </p:tgtEl>
                                        <p:attrNameLst>
                                          <p:attrName>style.visibility</p:attrName>
                                        </p:attrNameLst>
                                      </p:cBhvr>
                                      <p:to>
                                        <p:strVal val="visible"/>
                                      </p:to>
                                    </p:set>
                                    <p:anim calcmode="lin" valueType="num">
                                      <p:cBhvr additive="base">
                                        <p:cTn id="42" dur="500" fill="hold"/>
                                        <p:tgtEl>
                                          <p:spTgt spid="5"/>
                                        </p:tgtEl>
                                        <p:attrNameLst>
                                          <p:attrName>ppt_x</p:attrName>
                                        </p:attrNameLst>
                                      </p:cBhvr>
                                      <p:tavLst>
                                        <p:tav tm="0">
                                          <p:val>
                                            <p:strVal val="1+#ppt_w/2"/>
                                          </p:val>
                                        </p:tav>
                                        <p:tav tm="100000">
                                          <p:val>
                                            <p:strVal val="#ppt_x"/>
                                          </p:val>
                                        </p:tav>
                                      </p:tavLst>
                                    </p:anim>
                                    <p:anim calcmode="lin" valueType="num">
                                      <p:cBhvr additive="base">
                                        <p:cTn id="43"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任务6.1 财务分析与评价概述</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1" name="圆角矩形 30"/>
          <p:cNvSpPr/>
          <p:nvPr>
            <p:custDataLst>
              <p:tags r:id="rId4"/>
            </p:custDataLst>
          </p:nvPr>
        </p:nvSpPr>
        <p:spPr bwMode="auto">
          <a:xfrm>
            <a:off x="611505" y="628015"/>
            <a:ext cx="3842385" cy="483235"/>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p>
            <a:pPr algn="ctr">
              <a:defRPr/>
            </a:pPr>
            <a:r>
              <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子任务6.1.4 财务分析的步骤</a:t>
            </a:r>
            <a:endPar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8" name="组合 7"/>
          <p:cNvGrpSpPr/>
          <p:nvPr/>
        </p:nvGrpSpPr>
        <p:grpSpPr>
          <a:xfrm>
            <a:off x="611505" y="1162050"/>
            <a:ext cx="7839075" cy="2078990"/>
            <a:chOff x="963" y="1830"/>
            <a:chExt cx="12345" cy="3274"/>
          </a:xfrm>
        </p:grpSpPr>
        <p:sp>
          <p:nvSpPr>
            <p:cNvPr id="2" name="文本框 1"/>
            <p:cNvSpPr txBox="1"/>
            <p:nvPr>
              <p:custDataLst>
                <p:tags r:id="rId5"/>
              </p:custDataLst>
            </p:nvPr>
          </p:nvSpPr>
          <p:spPr>
            <a:xfrm>
              <a:off x="963" y="1830"/>
              <a:ext cx="7200" cy="628"/>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1. 明确分析目标</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custDataLst>
                <p:tags r:id="rId6"/>
              </p:custDataLst>
            </p:nvPr>
          </p:nvSpPr>
          <p:spPr>
            <a:xfrm>
              <a:off x="963" y="2345"/>
              <a:ext cx="12345" cy="2759"/>
            </a:xfrm>
            <a:prstGeom prst="rect">
              <a:avLst/>
            </a:prstGeom>
            <a:noFill/>
          </p:spPr>
          <p:txBody>
            <a:bodyPr wrap="square" rtlCol="0" anchor="t">
              <a:spAutoFit/>
            </a:bodyPr>
            <a:p>
              <a:pPr algn="just">
                <a:lnSpc>
                  <a:spcPct val="120000"/>
                </a:lnSpc>
              </a:pPr>
              <a:r>
                <a:rPr lang="zh-CN" altLang="en-US">
                  <a:latin typeface="+mn-ea"/>
                  <a:cs typeface="+mn-ea"/>
                </a:rPr>
                <a:t>　</a:t>
              </a:r>
              <a:r>
                <a:rPr lang="zh-CN" altLang="en-US" b="1">
                  <a:solidFill>
                    <a:srgbClr val="00B050"/>
                  </a:solidFill>
                  <a:latin typeface="+mn-ea"/>
                  <a:cs typeface="+mn-ea"/>
                </a:rPr>
                <a:t>　</a:t>
              </a:r>
              <a:r>
                <a:rPr lang="zh-CN" altLang="en-US">
                  <a:latin typeface="+mn-ea"/>
                  <a:cs typeface="+mn-ea"/>
                </a:rPr>
                <a:t>财务分析的目标主要有资信能力评价、投资分析和经营决策分析等。资信能力评价是指债权人或潜在的债权人对企业偿债能力的分析，在此分析目标下，有短期偿债能力分析和长期偿债能力分析；投资分析是指企业权益投资者或潜在投资者对投入企业资本的安全性和获利性的分析；经营决策分析是指企业管理当局对企业筹资、投资及分配各环节所作的全面分析。</a:t>
              </a:r>
              <a:endParaRPr lang="zh-CN" altLang="en-US">
                <a:latin typeface="+mn-ea"/>
                <a:cs typeface="+mn-ea"/>
              </a:endParaRPr>
            </a:p>
          </p:txBody>
        </p:sp>
      </p:grpSp>
      <p:grpSp>
        <p:nvGrpSpPr>
          <p:cNvPr id="4" name="组合 3"/>
          <p:cNvGrpSpPr/>
          <p:nvPr/>
        </p:nvGrpSpPr>
        <p:grpSpPr>
          <a:xfrm>
            <a:off x="683260" y="3220085"/>
            <a:ext cx="7839075" cy="1746885"/>
            <a:chOff x="963" y="1830"/>
            <a:chExt cx="12345" cy="2751"/>
          </a:xfrm>
        </p:grpSpPr>
        <p:sp>
          <p:nvSpPr>
            <p:cNvPr id="5" name="文本框 4"/>
            <p:cNvSpPr txBox="1"/>
            <p:nvPr>
              <p:custDataLst>
                <p:tags r:id="rId7"/>
              </p:custDataLst>
            </p:nvPr>
          </p:nvSpPr>
          <p:spPr>
            <a:xfrm>
              <a:off x="963" y="1830"/>
              <a:ext cx="7200" cy="628"/>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2. 收集并整理信息资料</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6" name="文本框 5"/>
            <p:cNvSpPr txBox="1"/>
            <p:nvPr>
              <p:custDataLst>
                <p:tags r:id="rId8"/>
              </p:custDataLst>
            </p:nvPr>
          </p:nvSpPr>
          <p:spPr>
            <a:xfrm>
              <a:off x="963" y="2345"/>
              <a:ext cx="12345" cy="2236"/>
            </a:xfrm>
            <a:prstGeom prst="rect">
              <a:avLst/>
            </a:prstGeom>
            <a:noFill/>
          </p:spPr>
          <p:txBody>
            <a:bodyPr wrap="square" rtlCol="0" anchor="t">
              <a:spAutoFit/>
            </a:bodyPr>
            <a:p>
              <a:pPr algn="just">
                <a:lnSpc>
                  <a:spcPct val="120000"/>
                </a:lnSpc>
              </a:pPr>
              <a:r>
                <a:rPr lang="zh-CN" altLang="en-US">
                  <a:latin typeface="+mn-ea"/>
                  <a:cs typeface="+mn-ea"/>
                </a:rPr>
                <a:t>　</a:t>
              </a:r>
              <a:r>
                <a:rPr lang="zh-CN" altLang="en-US" b="1">
                  <a:solidFill>
                    <a:srgbClr val="00B050"/>
                  </a:solidFill>
                  <a:latin typeface="+mn-ea"/>
                  <a:cs typeface="+mn-ea"/>
                </a:rPr>
                <a:t>　</a:t>
              </a:r>
              <a:r>
                <a:rPr lang="zh-CN" altLang="en-US">
                  <a:latin typeface="+mn-ea"/>
                  <a:cs typeface="+mn-ea"/>
                </a:rPr>
                <a:t>财务信息是财务分析依据的主要资料，理应成为信息收集的重心。企业提供的财务信息主要包括资产负债表、利润表和利润分配表、现金流量表、所有者权益变动表。会计报表附注是对重要财务报表有关项目所作的解释，主要包括主要会计处理方法的选择及其变更情况、非经常性项目的说明、重</a:t>
              </a:r>
              <a:endParaRPr lang="zh-CN" altLang="en-US">
                <a:latin typeface="+mn-ea"/>
                <a:cs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1+#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任务6.1 财务分析与评价概述</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custDataLst>
              <p:tags r:id="rId4"/>
            </p:custDataLst>
          </p:nvPr>
        </p:nvSpPr>
        <p:spPr>
          <a:xfrm>
            <a:off x="611505" y="699770"/>
            <a:ext cx="7839075" cy="3744595"/>
          </a:xfrm>
          <a:prstGeom prst="rect">
            <a:avLst/>
          </a:prstGeom>
          <a:noFill/>
        </p:spPr>
        <p:txBody>
          <a:bodyPr wrap="square" rtlCol="0" anchor="t">
            <a:spAutoFit/>
          </a:bodyPr>
          <a:p>
            <a:pPr algn="just">
              <a:lnSpc>
                <a:spcPct val="120000"/>
              </a:lnSpc>
            </a:pPr>
            <a:r>
              <a:rPr lang="zh-CN" altLang="en-US">
                <a:latin typeface="+mn-ea"/>
                <a:cs typeface="+mn-ea"/>
              </a:rPr>
              <a:t>要会计项目明细资料和其他有助于理解财务报表的说明事项。可见，报表附注为分析者提供许多至关重要的具体信息，这是财务报表本身所无法揭示的，收集资料时应予以足够的重视。此外，财务信息还可能涉及企业内部报表、财务情况说明书等资料。有条件时，分析者还可以借助独立公正的第三方提供的专业报告进行财务分析，如会计师事务所提供的独立审计报告、信用评估事务所提供的信用等级证明、资产评估事务所提供的资产评估价值等。</a:t>
            </a:r>
            <a:endParaRPr lang="zh-CN" altLang="en-US">
              <a:latin typeface="+mn-ea"/>
              <a:cs typeface="+mn-ea"/>
            </a:endParaRPr>
          </a:p>
          <a:p>
            <a:pPr algn="just">
              <a:lnSpc>
                <a:spcPct val="120000"/>
              </a:lnSpc>
            </a:pPr>
            <a:r>
              <a:rPr lang="zh-CN" altLang="en-US">
                <a:latin typeface="+mn-ea"/>
                <a:cs typeface="+mn-ea"/>
              </a:rPr>
              <a:t>　　财务分析仅靠财务信息是不够的，除财务报表外，还要收集其他相关信息，以供参考对照。这些资料的收集往往是全方位的，具体要视分析需要而定。例如：在物价变动较大时，要调整报表，就需要收集有关物价变动情况的资料；为分析企业的竞争能力，就需要收集有关行业标准，观察其在行业中的地位及优势，调查其产品市场占有率的现状及发展趋势；等等。</a:t>
            </a: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任务6.1 财务分析与评价概述</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8" name="组合 7"/>
          <p:cNvGrpSpPr/>
          <p:nvPr/>
        </p:nvGrpSpPr>
        <p:grpSpPr>
          <a:xfrm>
            <a:off x="611505" y="588010"/>
            <a:ext cx="7839075" cy="1746885"/>
            <a:chOff x="963" y="1830"/>
            <a:chExt cx="12345" cy="2751"/>
          </a:xfrm>
        </p:grpSpPr>
        <p:sp>
          <p:nvSpPr>
            <p:cNvPr id="2" name="文本框 1"/>
            <p:cNvSpPr txBox="1"/>
            <p:nvPr>
              <p:custDataLst>
                <p:tags r:id="rId4"/>
              </p:custDataLst>
            </p:nvPr>
          </p:nvSpPr>
          <p:spPr>
            <a:xfrm>
              <a:off x="963" y="1830"/>
              <a:ext cx="7200" cy="628"/>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3. 实施具体分析</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custDataLst>
                <p:tags r:id="rId5"/>
              </p:custDataLst>
            </p:nvPr>
          </p:nvSpPr>
          <p:spPr>
            <a:xfrm>
              <a:off x="963" y="2345"/>
              <a:ext cx="12345" cy="2236"/>
            </a:xfrm>
            <a:prstGeom prst="rect">
              <a:avLst/>
            </a:prstGeom>
            <a:noFill/>
          </p:spPr>
          <p:txBody>
            <a:bodyPr wrap="square" rtlCol="0" anchor="t">
              <a:spAutoFit/>
            </a:bodyPr>
            <a:p>
              <a:pPr algn="just">
                <a:lnSpc>
                  <a:spcPct val="120000"/>
                </a:lnSpc>
              </a:pPr>
              <a:r>
                <a:rPr lang="zh-CN" altLang="en-US">
                  <a:latin typeface="+mn-ea"/>
                  <a:cs typeface="+mn-ea"/>
                </a:rPr>
                <a:t>　</a:t>
              </a:r>
              <a:r>
                <a:rPr lang="zh-CN" altLang="en-US" b="1">
                  <a:solidFill>
                    <a:srgbClr val="00B050"/>
                  </a:solidFill>
                  <a:latin typeface="+mn-ea"/>
                  <a:cs typeface="+mn-ea"/>
                </a:rPr>
                <a:t>　</a:t>
              </a:r>
              <a:r>
                <a:rPr lang="zh-CN" altLang="en-US">
                  <a:latin typeface="+mn-ea"/>
                  <a:cs typeface="+mn-ea"/>
                </a:rPr>
                <a:t>实施具体分析是整个财务分析的核心。该步骤是围绕分析目标，对收集的资料进行评价，揭示经营中存在的问题及形成原因。在实施具体分析工作时，要重视分析方法的选择及运用，视不同的分析对象，采用简化处理和系统分析相结合的方法，注意控制分析成本，确保财务分析顺利进行。</a:t>
              </a:r>
              <a:endParaRPr lang="zh-CN" altLang="en-US">
                <a:latin typeface="+mn-ea"/>
                <a:cs typeface="+mn-ea"/>
              </a:endParaRPr>
            </a:p>
          </p:txBody>
        </p:sp>
      </p:grpSp>
      <p:grpSp>
        <p:nvGrpSpPr>
          <p:cNvPr id="4" name="组合 3"/>
          <p:cNvGrpSpPr/>
          <p:nvPr/>
        </p:nvGrpSpPr>
        <p:grpSpPr>
          <a:xfrm>
            <a:off x="611505" y="2334895"/>
            <a:ext cx="7839075" cy="2733024"/>
            <a:chOff x="963" y="1830"/>
            <a:chExt cx="12345" cy="4446"/>
          </a:xfrm>
        </p:grpSpPr>
        <p:sp>
          <p:nvSpPr>
            <p:cNvPr id="5" name="文本框 4"/>
            <p:cNvSpPr txBox="1"/>
            <p:nvPr>
              <p:custDataLst>
                <p:tags r:id="rId6"/>
              </p:custDataLst>
            </p:nvPr>
          </p:nvSpPr>
          <p:spPr>
            <a:xfrm>
              <a:off x="963" y="1830"/>
              <a:ext cx="7200" cy="649"/>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4. 作出分析结论，撰写财务分析报告</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6" name="文本框 5"/>
            <p:cNvSpPr txBox="1"/>
            <p:nvPr>
              <p:custDataLst>
                <p:tags r:id="rId7"/>
              </p:custDataLst>
            </p:nvPr>
          </p:nvSpPr>
          <p:spPr>
            <a:xfrm>
              <a:off x="963" y="2345"/>
              <a:ext cx="12345" cy="3931"/>
            </a:xfrm>
            <a:prstGeom prst="rect">
              <a:avLst/>
            </a:prstGeom>
            <a:noFill/>
          </p:spPr>
          <p:txBody>
            <a:bodyPr wrap="square" rtlCol="0" anchor="t">
              <a:spAutoFit/>
            </a:bodyPr>
            <a:p>
              <a:pPr algn="just">
                <a:lnSpc>
                  <a:spcPct val="120000"/>
                </a:lnSpc>
              </a:pPr>
              <a:r>
                <a:rPr lang="zh-CN" altLang="en-US">
                  <a:latin typeface="+mn-ea"/>
                  <a:cs typeface="+mn-ea"/>
                </a:rPr>
                <a:t>　</a:t>
              </a:r>
              <a:r>
                <a:rPr lang="zh-CN" altLang="en-US" b="1">
                  <a:solidFill>
                    <a:srgbClr val="00B050"/>
                  </a:solidFill>
                  <a:latin typeface="+mn-ea"/>
                  <a:cs typeface="+mn-ea"/>
                </a:rPr>
                <a:t>　</a:t>
              </a:r>
              <a:r>
                <a:rPr lang="zh-CN" altLang="en-US">
                  <a:latin typeface="+mn-ea"/>
                  <a:cs typeface="+mn-ea"/>
                </a:rPr>
                <a:t>该阶段是整个财务分析工作的终结，体现财务分析的价值及成果，提供的财务分析报告也将极大地影响报告使用者的决策行为。因此，分析结论的得出要体现科学性和真实性的要求，并带有一定的前瞻性。也就是说，分析结论要在大量真实可靠的信息上，点面结合，综合评判，并结合定性和定量分析方法，以评价分析对象的现状和发展趋势。财务分析报告是在分析结论的基础上进行加工整理而形成的，在撰写过程中，要做到简明概要、层次清晰、重点突出、通俗易懂。</a:t>
              </a:r>
              <a:endParaRPr lang="zh-CN" altLang="en-US">
                <a:latin typeface="+mn-ea"/>
                <a:cs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任务6.1 财务分析与评价概述</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1" name="圆角矩形 30"/>
          <p:cNvSpPr/>
          <p:nvPr>
            <p:custDataLst>
              <p:tags r:id="rId4"/>
            </p:custDataLst>
          </p:nvPr>
        </p:nvSpPr>
        <p:spPr bwMode="auto">
          <a:xfrm>
            <a:off x="611505" y="628015"/>
            <a:ext cx="4128770" cy="483235"/>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p>
            <a:pPr algn="ctr">
              <a:defRPr/>
            </a:pPr>
            <a:r>
              <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子任务6.1.5 财务分析的局限性</a:t>
            </a:r>
            <a:endPar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8" name="组合 7"/>
          <p:cNvGrpSpPr/>
          <p:nvPr/>
        </p:nvGrpSpPr>
        <p:grpSpPr>
          <a:xfrm>
            <a:off x="611505" y="1162050"/>
            <a:ext cx="7839075" cy="3662680"/>
            <a:chOff x="963" y="1830"/>
            <a:chExt cx="12345" cy="5768"/>
          </a:xfrm>
        </p:grpSpPr>
        <p:sp>
          <p:nvSpPr>
            <p:cNvPr id="2" name="文本框 1"/>
            <p:cNvSpPr txBox="1"/>
            <p:nvPr>
              <p:custDataLst>
                <p:tags r:id="rId5"/>
              </p:custDataLst>
            </p:nvPr>
          </p:nvSpPr>
          <p:spPr>
            <a:xfrm>
              <a:off x="963" y="1830"/>
              <a:ext cx="7200" cy="628"/>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1. 资料来源的局限性</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custDataLst>
                <p:tags r:id="rId6"/>
              </p:custDataLst>
            </p:nvPr>
          </p:nvSpPr>
          <p:spPr>
            <a:xfrm>
              <a:off x="963" y="2345"/>
              <a:ext cx="12345" cy="5253"/>
            </a:xfrm>
            <a:prstGeom prst="rect">
              <a:avLst/>
            </a:prstGeom>
            <a:noFill/>
          </p:spPr>
          <p:txBody>
            <a:bodyPr wrap="square" rtlCol="0" anchor="t">
              <a:spAutoFit/>
            </a:bodyPr>
            <a:p>
              <a:pPr algn="just">
                <a:lnSpc>
                  <a:spcPct val="120000"/>
                </a:lnSpc>
              </a:pPr>
              <a:r>
                <a:rPr lang="zh-CN" altLang="en-US" sz="1600">
                  <a:latin typeface="+mn-ea"/>
                  <a:cs typeface="+mn-ea"/>
                </a:rPr>
                <a:t>　</a:t>
              </a:r>
              <a:r>
                <a:rPr lang="zh-CN" altLang="en-US" sz="1600" b="1">
                  <a:solidFill>
                    <a:srgbClr val="00B050"/>
                  </a:solidFill>
                  <a:latin typeface="+mn-ea"/>
                  <a:cs typeface="+mn-ea"/>
                </a:rPr>
                <a:t>　（1）报表数据的时效性问题。</a:t>
              </a:r>
              <a:r>
                <a:rPr lang="zh-CN" altLang="en-US" sz="1600">
                  <a:latin typeface="+mn-ea"/>
                  <a:cs typeface="+mn-ea"/>
                </a:rPr>
                <a:t>财务报表中的数据均是企业过去经济活动的结果和总结，用于预测未来发展趋势时只有参考价值，并非绝对合理。</a:t>
              </a:r>
              <a:endParaRPr lang="zh-CN" altLang="en-US" sz="1600">
                <a:latin typeface="+mn-ea"/>
                <a:cs typeface="+mn-ea"/>
              </a:endParaRPr>
            </a:p>
            <a:p>
              <a:pPr algn="just">
                <a:lnSpc>
                  <a:spcPct val="120000"/>
                </a:lnSpc>
              </a:pPr>
              <a:r>
                <a:rPr lang="zh-CN" altLang="en-US" sz="1600">
                  <a:latin typeface="+mn-ea"/>
                  <a:cs typeface="+mn-ea"/>
                </a:rPr>
                <a:t>　　</a:t>
              </a:r>
              <a:r>
                <a:rPr lang="zh-CN" altLang="en-US" sz="1600" b="1">
                  <a:solidFill>
                    <a:srgbClr val="00B050"/>
                  </a:solidFill>
                  <a:latin typeface="+mn-ea"/>
                  <a:cs typeface="+mn-ea"/>
                </a:rPr>
                <a:t>（2）报表数据的真实性问题。</a:t>
              </a:r>
              <a:r>
                <a:rPr lang="zh-CN" altLang="en-US" sz="1600">
                  <a:latin typeface="+mn-ea"/>
                  <a:cs typeface="+mn-ea"/>
                </a:rPr>
                <a:t>在企业形成其财务报表之前，信息提供者往往对信息使用者所关注的财务状况及对信息的偏好进行仔细分析与研究，并尽力满足信息使用者对企业财务状况和经营成果信息的期望。其结果极有可能使信息使用者所看到的报表信息与企业实际状况相距甚远，从而误导信息使用者的决策。</a:t>
              </a:r>
              <a:endParaRPr lang="zh-CN" altLang="en-US" sz="1600">
                <a:latin typeface="+mn-ea"/>
                <a:cs typeface="+mn-ea"/>
              </a:endParaRPr>
            </a:p>
            <a:p>
              <a:pPr algn="just">
                <a:lnSpc>
                  <a:spcPct val="120000"/>
                </a:lnSpc>
              </a:pPr>
              <a:r>
                <a:rPr lang="zh-CN" altLang="en-US" sz="1600">
                  <a:latin typeface="+mn-ea"/>
                  <a:cs typeface="+mn-ea"/>
                </a:rPr>
                <a:t>　　</a:t>
              </a:r>
              <a:r>
                <a:rPr lang="zh-CN" altLang="en-US" sz="1600" b="1">
                  <a:solidFill>
                    <a:srgbClr val="00B050"/>
                  </a:solidFill>
                  <a:latin typeface="+mn-ea"/>
                  <a:cs typeface="+mn-ea"/>
                </a:rPr>
                <a:t>（3）报表数据的可靠性问题。</a:t>
              </a:r>
              <a:r>
                <a:rPr lang="zh-CN" altLang="en-US" sz="1600">
                  <a:latin typeface="+mn-ea"/>
                  <a:cs typeface="+mn-ea"/>
                </a:rPr>
                <a:t>财务报表虽然是按照会计准则编制的，但不一定能准确地反映企业的客观实际。例如：报表数据未按通货膨胀进行调整；某些资产以成本计价，并不代表其现在的真实价值；许多支出在记账时存在灵活性，既可以作为当期费用，又可以作为资本项目在以后年度摊销；很多资产以估计值入账，但未必客观；偶然事件可能歪曲本期的损益，不能反映盈利的正常水平。</a:t>
              </a:r>
              <a:endParaRPr lang="zh-CN" altLang="en-US" sz="1600">
                <a:latin typeface="+mn-ea"/>
                <a:cs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1+#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任务6.1 财务分析与评价概述</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custDataLst>
              <p:tags r:id="rId4"/>
            </p:custDataLst>
          </p:nvPr>
        </p:nvSpPr>
        <p:spPr>
          <a:xfrm>
            <a:off x="611505" y="699770"/>
            <a:ext cx="7839075" cy="1565910"/>
          </a:xfrm>
          <a:prstGeom prst="rect">
            <a:avLst/>
          </a:prstGeom>
          <a:noFill/>
        </p:spPr>
        <p:txBody>
          <a:bodyPr wrap="square" rtlCol="0" anchor="t">
            <a:spAutoFit/>
          </a:bodyPr>
          <a:p>
            <a:pPr algn="just">
              <a:lnSpc>
                <a:spcPct val="120000"/>
              </a:lnSpc>
            </a:pPr>
            <a:r>
              <a:rPr lang="zh-CN" altLang="en-US" sz="1600">
                <a:latin typeface="+mn-ea"/>
                <a:cs typeface="+mn-ea"/>
              </a:rPr>
              <a:t>　</a:t>
            </a:r>
            <a:r>
              <a:rPr lang="zh-CN" altLang="en-US" sz="1600" b="1">
                <a:solidFill>
                  <a:srgbClr val="00B050"/>
                </a:solidFill>
                <a:latin typeface="+mn-ea"/>
                <a:cs typeface="+mn-ea"/>
              </a:rPr>
              <a:t>　（4）报表数据的可比性问题。</a:t>
            </a:r>
            <a:r>
              <a:rPr lang="zh-CN" altLang="en-US" sz="1600">
                <a:latin typeface="+mn-ea"/>
                <a:cs typeface="+mn-ea"/>
              </a:rPr>
              <a:t>根据会计准则的规定，不同的企业或同一个企业的不同时期都可以根据情况采用不同的会计政策和会计处理方法，使得报表上的数据在企业不同时期和不同企业之间的对比在很多时候失去意义。</a:t>
            </a:r>
            <a:endParaRPr lang="zh-CN" altLang="en-US" sz="1600">
              <a:latin typeface="+mn-ea"/>
              <a:cs typeface="+mn-ea"/>
            </a:endParaRPr>
          </a:p>
          <a:p>
            <a:pPr algn="just">
              <a:lnSpc>
                <a:spcPct val="120000"/>
              </a:lnSpc>
            </a:pPr>
            <a:r>
              <a:rPr lang="zh-CN" altLang="en-US" sz="1600">
                <a:latin typeface="+mn-ea"/>
                <a:cs typeface="+mn-ea"/>
              </a:rPr>
              <a:t>　　</a:t>
            </a:r>
            <a:r>
              <a:rPr lang="zh-CN" altLang="en-US" sz="1600" b="1">
                <a:solidFill>
                  <a:srgbClr val="00B050"/>
                </a:solidFill>
                <a:latin typeface="+mn-ea"/>
                <a:cs typeface="+mn-ea"/>
              </a:rPr>
              <a:t>（5）报表数据的完整性问题。</a:t>
            </a:r>
            <a:r>
              <a:rPr lang="zh-CN" altLang="en-US" sz="1600">
                <a:latin typeface="+mn-ea"/>
                <a:cs typeface="+mn-ea"/>
              </a:rPr>
              <a:t>由于报表本身的原因，其提供的数据是有限的。对报表使用者来说，可能有不少需要的信息在报表或附注中根本找不到。</a:t>
            </a:r>
            <a:endParaRPr lang="zh-CN" altLang="en-US" sz="1600">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任务6.1 财务分析与评价概述</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8" name="组合 7"/>
          <p:cNvGrpSpPr/>
          <p:nvPr/>
        </p:nvGrpSpPr>
        <p:grpSpPr>
          <a:xfrm>
            <a:off x="611505" y="659765"/>
            <a:ext cx="7839075" cy="3072765"/>
            <a:chOff x="963" y="1830"/>
            <a:chExt cx="12345" cy="4839"/>
          </a:xfrm>
        </p:grpSpPr>
        <p:sp>
          <p:nvSpPr>
            <p:cNvPr id="2" name="文本框 1"/>
            <p:cNvSpPr txBox="1"/>
            <p:nvPr>
              <p:custDataLst>
                <p:tags r:id="rId4"/>
              </p:custDataLst>
            </p:nvPr>
          </p:nvSpPr>
          <p:spPr>
            <a:xfrm>
              <a:off x="963" y="1830"/>
              <a:ext cx="7200" cy="628"/>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2. 财务分析方法的局限性</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custDataLst>
                <p:tags r:id="rId5"/>
              </p:custDataLst>
            </p:nvPr>
          </p:nvSpPr>
          <p:spPr>
            <a:xfrm>
              <a:off x="963" y="2345"/>
              <a:ext cx="12345" cy="4324"/>
            </a:xfrm>
            <a:prstGeom prst="rect">
              <a:avLst/>
            </a:prstGeom>
            <a:noFill/>
          </p:spPr>
          <p:txBody>
            <a:bodyPr wrap="square" rtlCol="0" anchor="t">
              <a:spAutoFit/>
            </a:bodyPr>
            <a:p>
              <a:pPr algn="just">
                <a:lnSpc>
                  <a:spcPct val="120000"/>
                </a:lnSpc>
              </a:pPr>
              <a:r>
                <a:rPr lang="zh-CN" altLang="en-US" sz="1600">
                  <a:latin typeface="+mn-ea"/>
                  <a:cs typeface="+mn-ea"/>
                </a:rPr>
                <a:t>　</a:t>
              </a:r>
              <a:r>
                <a:rPr lang="zh-CN" altLang="en-US" sz="1600" b="1">
                  <a:solidFill>
                    <a:srgbClr val="00B050"/>
                  </a:solidFill>
                  <a:latin typeface="+mn-ea"/>
                  <a:cs typeface="+mn-ea"/>
                </a:rPr>
                <a:t>　</a:t>
              </a:r>
              <a:r>
                <a:rPr lang="zh-CN" altLang="en-US" sz="1600">
                  <a:latin typeface="+mn-ea"/>
                  <a:cs typeface="+mn-ea"/>
                </a:rPr>
                <a:t>对于比较分析法来说，在实际操作时，比较的双方必须具备可比性才有意义。对于比率分析法来说，比率分析是针对单个指标进行分析的，综合程度较低，在某些情况下无法得出令人满意的结论。比率指标的计算一般是建立在以历史数据为基础的财务报表之上的，这使比率指标提供的信息与决策之间的相关性大打折扣。对于因素分析法来说，在计算各因素对综合经济指标的影响额时，主观假定各因素的变化顺序，而且规定每次只有一个因素发生变化，这些假定往往与事实不符。并且，各种分析法均是对过去经济事项的反映。随着环境的变化，这些比较标准也会发生变化。而在分析时，分析者往往只注重数据的比较，而忽略经营环境的变化，这样得出的分析结论也是不全面的。</a:t>
              </a:r>
              <a:endParaRPr lang="zh-CN" altLang="en-US" sz="1600">
                <a:latin typeface="+mn-ea"/>
                <a:cs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任务6.1 财务分析与评价概述</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8" name="组合 7"/>
          <p:cNvGrpSpPr/>
          <p:nvPr/>
        </p:nvGrpSpPr>
        <p:grpSpPr>
          <a:xfrm>
            <a:off x="611505" y="659765"/>
            <a:ext cx="7839075" cy="3662680"/>
            <a:chOff x="963" y="1830"/>
            <a:chExt cx="12345" cy="5768"/>
          </a:xfrm>
        </p:grpSpPr>
        <p:sp>
          <p:nvSpPr>
            <p:cNvPr id="2" name="文本框 1"/>
            <p:cNvSpPr txBox="1"/>
            <p:nvPr>
              <p:custDataLst>
                <p:tags r:id="rId4"/>
              </p:custDataLst>
            </p:nvPr>
          </p:nvSpPr>
          <p:spPr>
            <a:xfrm>
              <a:off x="963" y="1830"/>
              <a:ext cx="7200" cy="628"/>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3. 财务分析指标的局限性</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custDataLst>
                <p:tags r:id="rId5"/>
              </p:custDataLst>
            </p:nvPr>
          </p:nvSpPr>
          <p:spPr>
            <a:xfrm>
              <a:off x="963" y="2345"/>
              <a:ext cx="12345" cy="5253"/>
            </a:xfrm>
            <a:prstGeom prst="rect">
              <a:avLst/>
            </a:prstGeom>
            <a:noFill/>
          </p:spPr>
          <p:txBody>
            <a:bodyPr wrap="square" rtlCol="0" anchor="t">
              <a:spAutoFit/>
            </a:bodyPr>
            <a:p>
              <a:pPr algn="just">
                <a:lnSpc>
                  <a:spcPct val="120000"/>
                </a:lnSpc>
              </a:pPr>
              <a:r>
                <a:rPr lang="zh-CN" altLang="en-US" sz="1600">
                  <a:latin typeface="+mn-ea"/>
                  <a:cs typeface="+mn-ea"/>
                </a:rPr>
                <a:t>　</a:t>
              </a:r>
              <a:r>
                <a:rPr lang="zh-CN" altLang="en-US" sz="1600" b="1">
                  <a:solidFill>
                    <a:srgbClr val="00B050"/>
                  </a:solidFill>
                  <a:latin typeface="+mn-ea"/>
                  <a:cs typeface="+mn-ea"/>
                </a:rPr>
                <a:t>　（1）财务指标体系不严密。</a:t>
              </a:r>
              <a:r>
                <a:rPr lang="zh-CN" altLang="en-US" sz="1600">
                  <a:latin typeface="+mn-ea"/>
                  <a:cs typeface="+mn-ea"/>
                </a:rPr>
                <a:t>每一个财务指标只能反映企业的财务状况或经营状况的某一方面，每一类指标都过分强调本身所反映的方面，导致整个指标体系不严密。</a:t>
              </a:r>
              <a:endParaRPr lang="zh-CN" altLang="en-US" sz="1600">
                <a:latin typeface="+mn-ea"/>
                <a:cs typeface="+mn-ea"/>
              </a:endParaRPr>
            </a:p>
            <a:p>
              <a:pPr algn="just">
                <a:lnSpc>
                  <a:spcPct val="120000"/>
                </a:lnSpc>
              </a:pPr>
              <a:r>
                <a:rPr lang="zh-CN" altLang="en-US" sz="1600">
                  <a:latin typeface="+mn-ea"/>
                  <a:cs typeface="+mn-ea"/>
                </a:rPr>
                <a:t>　　</a:t>
              </a:r>
              <a:r>
                <a:rPr lang="zh-CN" altLang="en-US" sz="1600" b="1">
                  <a:solidFill>
                    <a:srgbClr val="00B050"/>
                  </a:solidFill>
                  <a:latin typeface="+mn-ea"/>
                  <a:cs typeface="+mn-ea"/>
                </a:rPr>
                <a:t>（2）财务指标所反映的情况具有相对性。</a:t>
              </a:r>
              <a:r>
                <a:rPr lang="zh-CN" altLang="en-US" sz="1600">
                  <a:latin typeface="+mn-ea"/>
                  <a:cs typeface="+mn-ea"/>
                </a:rPr>
                <a:t>在判断某个具体财务指标是好还是坏，或根据一系列指标形成对企业的综合判断时，必须注意财务指标本身所反映情况的相对性。因此，在利用财务指标进行分析时，必须掌握好对财务指标的“信任度”。</a:t>
              </a:r>
              <a:endParaRPr lang="zh-CN" altLang="en-US" sz="1600">
                <a:latin typeface="+mn-ea"/>
                <a:cs typeface="+mn-ea"/>
              </a:endParaRPr>
            </a:p>
            <a:p>
              <a:pPr algn="just">
                <a:lnSpc>
                  <a:spcPct val="120000"/>
                </a:lnSpc>
              </a:pPr>
              <a:r>
                <a:rPr lang="zh-CN" altLang="en-US" sz="1600">
                  <a:latin typeface="+mn-ea"/>
                  <a:cs typeface="+mn-ea"/>
                </a:rPr>
                <a:t>　　</a:t>
              </a:r>
              <a:r>
                <a:rPr lang="zh-CN" altLang="en-US" sz="1600" b="1">
                  <a:solidFill>
                    <a:srgbClr val="00B050"/>
                  </a:solidFill>
                  <a:latin typeface="+mn-ea"/>
                  <a:cs typeface="+mn-ea"/>
                </a:rPr>
                <a:t>（3）财务指标的评价标准不统一。</a:t>
              </a:r>
              <a:r>
                <a:rPr lang="zh-CN" altLang="en-US" sz="1600">
                  <a:latin typeface="+mn-ea"/>
                  <a:cs typeface="+mn-ea"/>
                </a:rPr>
                <a:t>比如，对流动比率，人们一般认为指标值为2 比较合理，速动比率为1 比较合适，但许多成功企业的流动比率都低于2，不同行业的速动比率也有很大差别，如采用大量现金销售的企业，几乎没有应收账款，速动比率大大低于1是很正常的。相反，一些应收账款较多的企业，速动比率可能要大于1。因此，在不同企业之间用财务指标进行评价时没有一个统一的标准，不便于不同行业间的对比。</a:t>
              </a:r>
              <a:endParaRPr lang="zh-CN" altLang="en-US" sz="1600">
                <a:latin typeface="+mn-ea"/>
                <a:cs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任务6.1 财务分析与评价概述</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custDataLst>
              <p:tags r:id="rId4"/>
            </p:custDataLst>
          </p:nvPr>
        </p:nvSpPr>
        <p:spPr>
          <a:xfrm>
            <a:off x="611505" y="699770"/>
            <a:ext cx="7839075" cy="4220845"/>
          </a:xfrm>
          <a:prstGeom prst="rect">
            <a:avLst/>
          </a:prstGeom>
          <a:noFill/>
        </p:spPr>
        <p:txBody>
          <a:bodyPr wrap="square" rtlCol="0" anchor="t">
            <a:spAutoFit/>
          </a:bodyPr>
          <a:p>
            <a:pPr algn="just">
              <a:lnSpc>
                <a:spcPct val="120000"/>
              </a:lnSpc>
            </a:pPr>
            <a:r>
              <a:rPr lang="zh-CN" altLang="en-US" sz="1600">
                <a:latin typeface="+mn-ea"/>
                <a:cs typeface="+mn-ea"/>
              </a:rPr>
              <a:t>　</a:t>
            </a:r>
            <a:r>
              <a:rPr lang="zh-CN" altLang="en-US" sz="1600" b="1">
                <a:solidFill>
                  <a:srgbClr val="00B050"/>
                </a:solidFill>
                <a:latin typeface="+mn-ea"/>
                <a:cs typeface="+mn-ea"/>
              </a:rPr>
              <a:t>　（4）财务指标的比较基础不统一。</a:t>
            </a:r>
            <a:r>
              <a:rPr lang="zh-CN" altLang="en-US" sz="1600">
                <a:latin typeface="+mn-ea"/>
                <a:cs typeface="+mn-ea"/>
              </a:rPr>
              <a:t>在对财务指标进行比较分析时，需要选择比较的参照标准，包括同业数据、本企业历史数据和计划预算数据。横向比较时需要使用同业标准。同业平均数只有一般性的指导作用，不一定有代表性，也不一定是合理性的标志。选择同行业一组有代表性的企业计算平均数作为同业标准，可能比整个行业的平均数更有意义。实际中，分析人员更重视以竞争对手的数据作为分析基础。不少企业实行多种经营，没有明确的行业归属，对此类企业进行同业比较更加困难。</a:t>
            </a:r>
            <a:endParaRPr lang="zh-CN" altLang="en-US" sz="1600">
              <a:latin typeface="+mn-ea"/>
              <a:cs typeface="+mn-ea"/>
            </a:endParaRPr>
          </a:p>
          <a:p>
            <a:pPr algn="just">
              <a:lnSpc>
                <a:spcPct val="120000"/>
              </a:lnSpc>
            </a:pPr>
            <a:r>
              <a:rPr lang="zh-CN" altLang="en-US" sz="1600">
                <a:latin typeface="+mn-ea"/>
                <a:cs typeface="+mn-ea"/>
              </a:rPr>
              <a:t>　　趋势分析应以本企业历史数据作为比较基础，而历史数据代表过去，并不代表合理性。经营环境变化后，今年比上年利润提高了，并不一定说明已经达到应该达到的水平，甚至不一定说明管理有了改进。会计标准、会计规范的改变会使财务数据失去直接可比性，而要恢复可比性的成本很大，甚至缺乏必要的信息。</a:t>
            </a:r>
            <a:endParaRPr lang="zh-CN" altLang="en-US" sz="1600">
              <a:latin typeface="+mn-ea"/>
              <a:cs typeface="+mn-ea"/>
            </a:endParaRPr>
          </a:p>
          <a:p>
            <a:pPr algn="just">
              <a:lnSpc>
                <a:spcPct val="120000"/>
              </a:lnSpc>
            </a:pPr>
            <a:r>
              <a:rPr lang="zh-CN" altLang="en-US" sz="1600">
                <a:latin typeface="+mn-ea"/>
                <a:cs typeface="+mn-ea"/>
              </a:rPr>
              <a:t>　　实际与计划的差异分析应以预算为比较基础。实际和预算出现差异，可能是执行中有问题，也可能是预算不合理，区分两者并非易事。</a:t>
            </a:r>
            <a:endParaRPr lang="zh-CN" altLang="en-US" sz="1600">
              <a:latin typeface="+mn-ea"/>
              <a:cs typeface="+mn-ea"/>
            </a:endParaRPr>
          </a:p>
          <a:p>
            <a:pPr algn="just">
              <a:lnSpc>
                <a:spcPct val="120000"/>
              </a:lnSpc>
            </a:pPr>
            <a:r>
              <a:rPr lang="zh-CN" altLang="en-US" sz="1600">
                <a:latin typeface="+mn-ea"/>
                <a:cs typeface="+mn-ea"/>
              </a:rPr>
              <a:t>　　总之，对比较基础本身要准确理解，并且要在限定意义上使用分析结论，避免简单化和绝对化。</a:t>
            </a:r>
            <a:endParaRPr lang="zh-CN" altLang="en-US" sz="1600">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任务6.1 财务分析与评价概述</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1" name="圆角矩形 30"/>
          <p:cNvSpPr/>
          <p:nvPr>
            <p:custDataLst>
              <p:tags r:id="rId4"/>
            </p:custDataLst>
          </p:nvPr>
        </p:nvSpPr>
        <p:spPr bwMode="auto">
          <a:xfrm>
            <a:off x="611505" y="628015"/>
            <a:ext cx="4128770" cy="483235"/>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p>
            <a:pPr algn="ctr">
              <a:defRPr/>
            </a:pPr>
            <a:r>
              <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子任务6.1.6 财务分析的基础资料</a:t>
            </a:r>
            <a:endPar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 name="文本框 2"/>
          <p:cNvSpPr txBox="1"/>
          <p:nvPr>
            <p:custDataLst>
              <p:tags r:id="rId5"/>
            </p:custDataLst>
          </p:nvPr>
        </p:nvSpPr>
        <p:spPr>
          <a:xfrm>
            <a:off x="611505" y="1202055"/>
            <a:ext cx="7839075" cy="2084070"/>
          </a:xfrm>
          <a:prstGeom prst="rect">
            <a:avLst/>
          </a:prstGeom>
          <a:noFill/>
        </p:spPr>
        <p:txBody>
          <a:bodyPr wrap="square" rtlCol="0" anchor="t">
            <a:spAutoFit/>
          </a:bodyPr>
          <a:p>
            <a:pPr algn="just">
              <a:lnSpc>
                <a:spcPct val="120000"/>
              </a:lnSpc>
            </a:pPr>
            <a:r>
              <a:rPr lang="zh-CN" altLang="en-US" sz="1600">
                <a:latin typeface="+mn-ea"/>
                <a:cs typeface="+mn-ea"/>
              </a:rPr>
              <a:t>　</a:t>
            </a:r>
            <a:r>
              <a:rPr lang="zh-CN" altLang="en-US" sz="1600" b="1">
                <a:solidFill>
                  <a:srgbClr val="00B050"/>
                </a:solidFill>
                <a:latin typeface="+mn-ea"/>
                <a:cs typeface="+mn-ea"/>
              </a:rPr>
              <a:t>　</a:t>
            </a:r>
            <a:r>
              <a:rPr lang="zh-CN" altLang="en-US">
                <a:latin typeface="+mn-ea"/>
                <a:cs typeface="+mn-ea"/>
              </a:rPr>
              <a:t>财务比率也称为财务指标，它通过财务报表数据的相对关系来揭示企业经营管理的各方面问题，是最主要的财务分析方法。基本的财务报表分析内容包括偿债能力分析、营运能力分析、盈利能力分析、发展能力分析和现金流量分析5 个方面，以下分别加以介绍。为便于说明，本节各项财务指标的计算将主要采用甲公司作为例子，该公司的资产负债表、利润表如表6-2、表6-3 所示。</a:t>
            </a: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1+#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任务6.1 财务分析与评价概述</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pic>
        <p:nvPicPr>
          <p:cNvPr id="2" name="图片 1"/>
          <p:cNvPicPr>
            <a:picLocks noChangeAspect="1"/>
          </p:cNvPicPr>
          <p:nvPr/>
        </p:nvPicPr>
        <p:blipFill>
          <a:blip r:embed="rId4"/>
          <a:stretch>
            <a:fillRect/>
          </a:stretch>
        </p:blipFill>
        <p:spPr>
          <a:xfrm>
            <a:off x="827405" y="628015"/>
            <a:ext cx="7553325" cy="27622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TextBox 53"/>
          <p:cNvSpPr txBox="1"/>
          <p:nvPr/>
        </p:nvSpPr>
        <p:spPr>
          <a:xfrm>
            <a:off x="4716016" y="1903492"/>
            <a:ext cx="3298825" cy="583565"/>
          </a:xfrm>
          <a:prstGeom prst="rect">
            <a:avLst/>
          </a:prstGeom>
          <a:noFill/>
        </p:spPr>
        <p:txBody>
          <a:bodyPr wrap="none" rtlCol="0">
            <a:spAutoFit/>
          </a:bodyPr>
          <a:lstStyle/>
          <a:p>
            <a:pPr algn="l"/>
            <a:r>
              <a:rPr lang="zh-CN" altLang="en-US" sz="3200" b="1" spc="300" dirty="0">
                <a:latin typeface="字魂105号-简雅黑" panose="00000500000000000000" pitchFamily="2" charset="-122"/>
                <a:ea typeface="字魂105号-简雅黑" panose="00000500000000000000" pitchFamily="2" charset="-122"/>
                <a:sym typeface="字魂105号-简雅黑" panose="00000500000000000000" pitchFamily="2" charset="-122"/>
              </a:rPr>
              <a:t>财务分析与评价</a:t>
            </a:r>
            <a:endParaRPr lang="zh-CN" altLang="en-US" sz="3200" b="1" spc="3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55" name="组合 54"/>
          <p:cNvGrpSpPr/>
          <p:nvPr/>
        </p:nvGrpSpPr>
        <p:grpSpPr>
          <a:xfrm>
            <a:off x="2843808" y="1940248"/>
            <a:ext cx="1301106" cy="1301106"/>
            <a:chOff x="2843808" y="1940248"/>
            <a:chExt cx="1301106" cy="1301106"/>
          </a:xfrm>
        </p:grpSpPr>
        <p:sp>
          <p:nvSpPr>
            <p:cNvPr id="56" name="椭圆 55"/>
            <p:cNvSpPr/>
            <p:nvPr/>
          </p:nvSpPr>
          <p:spPr>
            <a:xfrm>
              <a:off x="2843808" y="1940248"/>
              <a:ext cx="1301106" cy="1301106"/>
            </a:xfrm>
            <a:prstGeom prst="ellipse">
              <a:avLst/>
            </a:prstGeom>
            <a:gradFill>
              <a:gsLst>
                <a:gs pos="0">
                  <a:schemeClr val="bg1"/>
                </a:gs>
                <a:gs pos="100000">
                  <a:srgbClr val="DDDEDD"/>
                </a:gs>
              </a:gsLst>
              <a:lin ang="9600000" scaled="0"/>
            </a:gradFill>
            <a:ln>
              <a:noFill/>
            </a:ln>
            <a:effectLst>
              <a:outerShdw blurRad="304800" dist="38100" dir="8100000" sx="110000" sy="11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57" name="椭圆 56"/>
            <p:cNvSpPr/>
            <p:nvPr/>
          </p:nvSpPr>
          <p:spPr>
            <a:xfrm>
              <a:off x="2954361" y="2050800"/>
              <a:ext cx="1080000" cy="1080000"/>
            </a:xfrm>
            <a:prstGeom prst="ellipse">
              <a:avLst/>
            </a:prstGeom>
            <a:solidFill>
              <a:srgbClr val="C0000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58" name="TextBox 57"/>
            <p:cNvSpPr txBox="1"/>
            <p:nvPr/>
          </p:nvSpPr>
          <p:spPr>
            <a:xfrm>
              <a:off x="3275602" y="2183450"/>
              <a:ext cx="437515" cy="829945"/>
            </a:xfrm>
            <a:prstGeom prst="rect">
              <a:avLst/>
            </a:prstGeom>
            <a:noFill/>
          </p:spPr>
          <p:txBody>
            <a:bodyPr wrap="none" rtlCol="0">
              <a:spAutoFit/>
            </a:bodyPr>
            <a:lstStyle/>
            <a:p>
              <a:pPr algn="ctr"/>
              <a:r>
                <a:rPr lang="en-US" altLang="zh-CN" sz="4800"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6</a:t>
              </a:r>
              <a:endParaRPr lang="zh-CN" altLang="en-US" sz="4800"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cxnSp>
        <p:nvCxnSpPr>
          <p:cNvPr id="59" name="直接连接符 58"/>
          <p:cNvCxnSpPr/>
          <p:nvPr/>
        </p:nvCxnSpPr>
        <p:spPr>
          <a:xfrm flipV="1">
            <a:off x="4572000" y="1940239"/>
            <a:ext cx="0" cy="178435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60" name="TextBox 59"/>
          <p:cNvSpPr txBox="1"/>
          <p:nvPr/>
        </p:nvSpPr>
        <p:spPr>
          <a:xfrm>
            <a:off x="4716145" y="2397125"/>
            <a:ext cx="3016250" cy="737235"/>
          </a:xfrm>
          <a:prstGeom prst="rect">
            <a:avLst/>
          </a:prstGeom>
          <a:noFill/>
        </p:spPr>
        <p:txBody>
          <a:bodyPr wrap="square" rtlCol="0">
            <a:spAutoFit/>
          </a:bodyPr>
          <a:lstStyle/>
          <a:p>
            <a:r>
              <a:rPr sz="1400" dirty="0">
                <a:latin typeface="字魂105号-简雅黑" panose="00000500000000000000" pitchFamily="2" charset="-122"/>
                <a:ea typeface="字魂105号-简雅黑" panose="00000500000000000000" pitchFamily="2" charset="-122"/>
                <a:sym typeface="字魂105号-简雅黑" panose="00000500000000000000" pitchFamily="2" charset="-122"/>
              </a:rPr>
              <a:t>任务6.1 财务分析与评价概述</a:t>
            </a:r>
            <a:endParaRPr sz="14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a:p>
            <a:r>
              <a:rPr sz="1400" dirty="0">
                <a:latin typeface="字魂105号-简雅黑" panose="00000500000000000000" pitchFamily="2" charset="-122"/>
                <a:ea typeface="字魂105号-简雅黑" panose="00000500000000000000" pitchFamily="2" charset="-122"/>
                <a:sym typeface="字魂105号-简雅黑" panose="00000500000000000000" pitchFamily="2" charset="-122"/>
              </a:rPr>
              <a:t>任务6.2 比率分析</a:t>
            </a:r>
            <a:endParaRPr sz="14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a:p>
            <a:r>
              <a:rPr sz="1400" dirty="0">
                <a:latin typeface="字魂105号-简雅黑" panose="00000500000000000000" pitchFamily="2" charset="-122"/>
                <a:ea typeface="字魂105号-简雅黑" panose="00000500000000000000" pitchFamily="2" charset="-122"/>
                <a:sym typeface="字魂105号-简雅黑" panose="00000500000000000000" pitchFamily="2" charset="-122"/>
              </a:rPr>
              <a:t>任务6.3 综合分析</a:t>
            </a:r>
            <a:endParaRPr sz="14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ipe(down)">
                                      <p:cBhvr>
                                        <p:cTn id="7" dur="500"/>
                                        <p:tgtEl>
                                          <p:spTgt spid="59"/>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54"/>
                                        </p:tgtEl>
                                        <p:attrNameLst>
                                          <p:attrName>style.visibility</p:attrName>
                                        </p:attrNameLst>
                                      </p:cBhvr>
                                      <p:to>
                                        <p:strVal val="visible"/>
                                      </p:to>
                                    </p:set>
                                    <p:anim calcmode="lin" valueType="num">
                                      <p:cBhvr additive="base">
                                        <p:cTn id="11" dur="500"/>
                                        <p:tgtEl>
                                          <p:spTgt spid="54"/>
                                        </p:tgtEl>
                                        <p:attrNameLst>
                                          <p:attrName>ppt_x</p:attrName>
                                        </p:attrNameLst>
                                      </p:cBhvr>
                                      <p:tavLst>
                                        <p:tav tm="0">
                                          <p:val>
                                            <p:strVal val="#ppt_x-#ppt_w*1.125000"/>
                                          </p:val>
                                        </p:tav>
                                        <p:tav tm="100000">
                                          <p:val>
                                            <p:strVal val="#ppt_x"/>
                                          </p:val>
                                        </p:tav>
                                      </p:tavLst>
                                    </p:anim>
                                    <p:animEffect transition="in" filter="wipe(right)">
                                      <p:cBhvr>
                                        <p:cTn id="12" dur="500"/>
                                        <p:tgtEl>
                                          <p:spTgt spid="54"/>
                                        </p:tgtEl>
                                      </p:cBhvr>
                                    </p:animEffect>
                                  </p:childTnLst>
                                </p:cTn>
                              </p:par>
                              <p:par>
                                <p:cTn id="13" presetID="12" presetClass="entr" presetSubtype="2" fill="hold" nodeType="withEffect">
                                  <p:stCondLst>
                                    <p:cond delay="0"/>
                                  </p:stCondLst>
                                  <p:childTnLst>
                                    <p:set>
                                      <p:cBhvr>
                                        <p:cTn id="14" dur="1" fill="hold">
                                          <p:stCondLst>
                                            <p:cond delay="0"/>
                                          </p:stCondLst>
                                        </p:cTn>
                                        <p:tgtEl>
                                          <p:spTgt spid="55"/>
                                        </p:tgtEl>
                                        <p:attrNameLst>
                                          <p:attrName>style.visibility</p:attrName>
                                        </p:attrNameLst>
                                      </p:cBhvr>
                                      <p:to>
                                        <p:strVal val="visible"/>
                                      </p:to>
                                    </p:set>
                                    <p:anim calcmode="lin" valueType="num">
                                      <p:cBhvr additive="base">
                                        <p:cTn id="15" dur="500"/>
                                        <p:tgtEl>
                                          <p:spTgt spid="55"/>
                                        </p:tgtEl>
                                        <p:attrNameLst>
                                          <p:attrName>ppt_x</p:attrName>
                                        </p:attrNameLst>
                                      </p:cBhvr>
                                      <p:tavLst>
                                        <p:tav tm="0">
                                          <p:val>
                                            <p:strVal val="#ppt_x+#ppt_w*1.125000"/>
                                          </p:val>
                                        </p:tav>
                                        <p:tav tm="100000">
                                          <p:val>
                                            <p:strVal val="#ppt_x"/>
                                          </p:val>
                                        </p:tav>
                                      </p:tavLst>
                                    </p:anim>
                                    <p:animEffect transition="in" filter="wipe(left)">
                                      <p:cBhvr>
                                        <p:cTn id="16" dur="500"/>
                                        <p:tgtEl>
                                          <p:spTgt spid="55"/>
                                        </p:tgtEl>
                                      </p:cBhvr>
                                    </p:animEffect>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60"/>
                                        </p:tgtEl>
                                        <p:attrNameLst>
                                          <p:attrName>style.visibility</p:attrName>
                                        </p:attrNameLst>
                                      </p:cBhvr>
                                      <p:to>
                                        <p:strVal val="visible"/>
                                      </p:to>
                                    </p:set>
                                    <p:animEffect transition="in" filter="fade">
                                      <p:cBhvr>
                                        <p:cTn id="20" dur="1000"/>
                                        <p:tgtEl>
                                          <p:spTgt spid="60"/>
                                        </p:tgtEl>
                                      </p:cBhvr>
                                    </p:animEffect>
                                    <p:anim calcmode="lin" valueType="num">
                                      <p:cBhvr>
                                        <p:cTn id="21" dur="1000" fill="hold"/>
                                        <p:tgtEl>
                                          <p:spTgt spid="60"/>
                                        </p:tgtEl>
                                        <p:attrNameLst>
                                          <p:attrName>ppt_x</p:attrName>
                                        </p:attrNameLst>
                                      </p:cBhvr>
                                      <p:tavLst>
                                        <p:tav tm="0">
                                          <p:val>
                                            <p:strVal val="#ppt_x"/>
                                          </p:val>
                                        </p:tav>
                                        <p:tav tm="100000">
                                          <p:val>
                                            <p:strVal val="#ppt_x"/>
                                          </p:val>
                                        </p:tav>
                                      </p:tavLst>
                                    </p:anim>
                                    <p:anim calcmode="lin" valueType="num">
                                      <p:cBhvr>
                                        <p:cTn id="22"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6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752475" y="628015"/>
            <a:ext cx="3072765" cy="4380230"/>
          </a:xfrm>
          <a:prstGeom prst="rect">
            <a:avLst/>
          </a:prstGeom>
        </p:spPr>
      </p:pic>
      <p:grpSp>
        <p:nvGrpSpPr>
          <p:cNvPr id="26" name="组合 25"/>
          <p:cNvGrpSpPr/>
          <p:nvPr/>
        </p:nvGrpSpPr>
        <p:grpSpPr>
          <a:xfrm>
            <a:off x="227330" y="68580"/>
            <a:ext cx="4502150" cy="460375"/>
            <a:chOff x="358" y="108"/>
            <a:chExt cx="7090" cy="725"/>
          </a:xfrm>
        </p:grpSpPr>
        <p:sp>
          <p:nvSpPr>
            <p:cNvPr id="27" name="TextBox 1"/>
            <p:cNvSpPr txBox="1"/>
            <p:nvPr>
              <p:custDataLst>
                <p:tags r:id="rId2"/>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任务6.1 财务分析与评价概述</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3"/>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4"/>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pic>
        <p:nvPicPr>
          <p:cNvPr id="3" name="图片 2"/>
          <p:cNvPicPr>
            <a:picLocks noChangeAspect="1"/>
          </p:cNvPicPr>
          <p:nvPr/>
        </p:nvPicPr>
        <p:blipFill>
          <a:blip r:embed="rId5"/>
          <a:stretch>
            <a:fillRect/>
          </a:stretch>
        </p:blipFill>
        <p:spPr>
          <a:xfrm>
            <a:off x="4572635" y="628015"/>
            <a:ext cx="2940685" cy="43878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任务6.2 比率分析</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1" name="圆角矩形 30"/>
          <p:cNvSpPr/>
          <p:nvPr>
            <p:custDataLst>
              <p:tags r:id="rId4"/>
            </p:custDataLst>
          </p:nvPr>
        </p:nvSpPr>
        <p:spPr bwMode="auto">
          <a:xfrm>
            <a:off x="611505" y="628015"/>
            <a:ext cx="4335145" cy="483235"/>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p>
            <a:pPr algn="ctr">
              <a:defRPr/>
            </a:pPr>
            <a:r>
              <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子任务6.2.1 短期偿债能力分析</a:t>
            </a:r>
            <a:endPar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 name="文本框 2"/>
          <p:cNvSpPr txBox="1"/>
          <p:nvPr>
            <p:custDataLst>
              <p:tags r:id="rId5"/>
            </p:custDataLst>
          </p:nvPr>
        </p:nvSpPr>
        <p:spPr>
          <a:xfrm>
            <a:off x="611505" y="1202055"/>
            <a:ext cx="7839075" cy="3747135"/>
          </a:xfrm>
          <a:prstGeom prst="rect">
            <a:avLst/>
          </a:prstGeom>
          <a:noFill/>
        </p:spPr>
        <p:txBody>
          <a:bodyPr wrap="square" rtlCol="0" anchor="t">
            <a:spAutoFit/>
          </a:bodyPr>
          <a:p>
            <a:pPr algn="just">
              <a:lnSpc>
                <a:spcPct val="120000"/>
              </a:lnSpc>
            </a:pPr>
            <a:r>
              <a:rPr lang="zh-CN" altLang="en-US">
                <a:latin typeface="+mn-ea"/>
                <a:cs typeface="+mn-ea"/>
              </a:rPr>
              <a:t>　</a:t>
            </a:r>
            <a:r>
              <a:rPr lang="zh-CN" altLang="en-US" b="1">
                <a:solidFill>
                  <a:srgbClr val="00B050"/>
                </a:solidFill>
                <a:latin typeface="+mn-ea"/>
                <a:cs typeface="+mn-ea"/>
              </a:rPr>
              <a:t>　</a:t>
            </a:r>
            <a:r>
              <a:rPr lang="zh-CN" altLang="en-US" sz="1500">
                <a:latin typeface="+mn-ea"/>
                <a:cs typeface="+mn-ea"/>
              </a:rPr>
              <a:t>偿债能力是指企业偿还本身所欠债务的能力。对偿债能力进行分析有利于债权人进行正确的借贷决策，有利于投资者进行正确的投资决策，有利于企业经营者进行正确的经营决策，还有利于正确评价企业的财务状况。</a:t>
            </a:r>
            <a:endParaRPr lang="zh-CN" altLang="en-US" sz="1500">
              <a:latin typeface="+mn-ea"/>
              <a:cs typeface="+mn-ea"/>
            </a:endParaRPr>
          </a:p>
          <a:p>
            <a:pPr algn="just">
              <a:lnSpc>
                <a:spcPct val="120000"/>
              </a:lnSpc>
            </a:pPr>
            <a:r>
              <a:rPr lang="zh-CN" altLang="en-US" sz="1500">
                <a:latin typeface="+mn-ea"/>
                <a:cs typeface="+mn-ea"/>
              </a:rPr>
              <a:t>　　偿债能力的衡量方法有两种：一种是比较可供偿债资产与债务的存量，资产存量超过债务存量较多，则认为偿债能力较强；另一种是比较经营活动现金流量和偿债所需现金，如果产生的现金超过需要的现金较多，则认为偿债能力较强。</a:t>
            </a:r>
            <a:endParaRPr lang="zh-CN" altLang="en-US" sz="1500">
              <a:latin typeface="+mn-ea"/>
              <a:cs typeface="+mn-ea"/>
            </a:endParaRPr>
          </a:p>
          <a:p>
            <a:pPr algn="just">
              <a:lnSpc>
                <a:spcPct val="120000"/>
              </a:lnSpc>
            </a:pPr>
            <a:r>
              <a:rPr lang="zh-CN" altLang="en-US" sz="1500">
                <a:latin typeface="+mn-ea"/>
                <a:cs typeface="+mn-ea"/>
              </a:rPr>
              <a:t>　　债务一般按到期时间分为短期债务和长期债务，偿债能力分析也由此分为短期偿债能力分析和长期偿债能力分析。</a:t>
            </a:r>
            <a:endParaRPr lang="zh-CN" altLang="en-US" sz="1500">
              <a:latin typeface="+mn-ea"/>
              <a:cs typeface="+mn-ea"/>
            </a:endParaRPr>
          </a:p>
          <a:p>
            <a:pPr algn="just">
              <a:lnSpc>
                <a:spcPct val="120000"/>
              </a:lnSpc>
            </a:pPr>
            <a:r>
              <a:rPr lang="zh-CN" altLang="en-US" sz="1500">
                <a:latin typeface="+mn-ea"/>
                <a:cs typeface="+mn-ea"/>
              </a:rPr>
              <a:t>　　企业在短期（一年或一个营业周期）需要偿还的负债主要是流动负债，因此短期偿债能力衡量的是对流动负债的清偿能力。企业的短期偿债能力取决于短期内企业产生现金的能力，即在短期内能够转化为现金的流动资产的多少。所以，短期偿债能力比率也称为变现能力比率或流动性比率，主要考察的是流动资产对流动负债的清偿能力。企业短期偿债能力的衡量指标主要有营运资金、流动比率、速动比率和现金流动负债比率。</a:t>
            </a:r>
            <a:endParaRPr lang="zh-CN" altLang="en-US" sz="1500">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1+#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任务6.2 比率分析</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8" name="组合 7"/>
          <p:cNvGrpSpPr/>
          <p:nvPr/>
        </p:nvGrpSpPr>
        <p:grpSpPr>
          <a:xfrm>
            <a:off x="611505" y="659765"/>
            <a:ext cx="7839075" cy="3407410"/>
            <a:chOff x="963" y="1830"/>
            <a:chExt cx="12345" cy="5366"/>
          </a:xfrm>
        </p:grpSpPr>
        <p:sp>
          <p:nvSpPr>
            <p:cNvPr id="2" name="文本框 1"/>
            <p:cNvSpPr txBox="1"/>
            <p:nvPr>
              <p:custDataLst>
                <p:tags r:id="rId4"/>
              </p:custDataLst>
            </p:nvPr>
          </p:nvSpPr>
          <p:spPr>
            <a:xfrm>
              <a:off x="963" y="1830"/>
              <a:ext cx="7200" cy="628"/>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1. 营运资金</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custDataLst>
                <p:tags r:id="rId5"/>
              </p:custDataLst>
            </p:nvPr>
          </p:nvSpPr>
          <p:spPr>
            <a:xfrm>
              <a:off x="963" y="2345"/>
              <a:ext cx="12345" cy="4851"/>
            </a:xfrm>
            <a:prstGeom prst="rect">
              <a:avLst/>
            </a:prstGeom>
            <a:noFill/>
          </p:spPr>
          <p:txBody>
            <a:bodyPr wrap="square" rtlCol="0" anchor="t">
              <a:spAutoFit/>
            </a:bodyPr>
            <a:p>
              <a:pPr algn="just">
                <a:lnSpc>
                  <a:spcPct val="120000"/>
                </a:lnSpc>
              </a:pPr>
              <a:r>
                <a:rPr lang="zh-CN" altLang="en-US">
                  <a:latin typeface="+mn-ea"/>
                  <a:cs typeface="+mn-ea"/>
                </a:rPr>
                <a:t>　</a:t>
              </a:r>
              <a:r>
                <a:rPr lang="zh-CN" altLang="en-US" b="1">
                  <a:solidFill>
                    <a:srgbClr val="00B050"/>
                  </a:solidFill>
                  <a:latin typeface="+mn-ea"/>
                  <a:cs typeface="+mn-ea"/>
                </a:rPr>
                <a:t>　</a:t>
              </a:r>
              <a:r>
                <a:rPr lang="zh-CN" altLang="en-US">
                  <a:latin typeface="+mn-ea"/>
                  <a:cs typeface="+mn-ea"/>
                </a:rPr>
                <a:t>营运资金是指流动资产超过流动负债的部分。其计算公式为</a:t>
              </a:r>
              <a:endParaRPr lang="zh-CN" altLang="en-US">
                <a:latin typeface="+mn-ea"/>
                <a:cs typeface="+mn-ea"/>
              </a:endParaRPr>
            </a:p>
            <a:p>
              <a:pPr algn="ctr">
                <a:lnSpc>
                  <a:spcPct val="120000"/>
                </a:lnSpc>
              </a:pPr>
              <a:r>
                <a:rPr lang="zh-CN" altLang="en-US" b="1">
                  <a:solidFill>
                    <a:srgbClr val="00B050"/>
                  </a:solidFill>
                  <a:latin typeface="+mn-ea"/>
                  <a:cs typeface="+mn-ea"/>
                </a:rPr>
                <a:t>营运资金= 流动资产－流动负债</a:t>
              </a:r>
              <a:endParaRPr lang="zh-CN" altLang="en-US" b="1">
                <a:solidFill>
                  <a:srgbClr val="00B050"/>
                </a:solidFill>
                <a:latin typeface="+mn-ea"/>
                <a:cs typeface="+mn-ea"/>
              </a:endParaRPr>
            </a:p>
            <a:p>
              <a:pPr algn="l">
                <a:lnSpc>
                  <a:spcPct val="120000"/>
                </a:lnSpc>
              </a:pPr>
              <a:r>
                <a:rPr lang="zh-CN" altLang="en-US">
                  <a:solidFill>
                    <a:schemeClr val="tx1"/>
                  </a:solidFill>
                  <a:latin typeface="+mn-ea"/>
                  <a:cs typeface="+mn-ea"/>
                </a:rPr>
                <a:t>　　计算营运资金使用的“流动资产”和“流动负债”通常可以直接取自资产负债表。资产负债表项目区分为流动项目和非流动项目，并且按照流动性强弱排序，方便了计算营运资金和分析流动性。营运资本越多则偿债越有保障。当流动资产大于流动负债时，营运资金为正，说明企业财务状况稳定，不能偿债的风险较小。反之，当流动资产小于流动负债时，营运资金为负，此时，企业部分非流动资产以流动负债作为资金来源，企业不能偿债的风险很大。因此，企业必须保持正的营运资金，以避免流动负债的偿付风险。</a:t>
              </a:r>
              <a:endParaRPr lang="zh-CN" altLang="en-US">
                <a:solidFill>
                  <a:schemeClr val="tx1"/>
                </a:solidFill>
                <a:latin typeface="+mn-ea"/>
                <a:cs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752475" y="631190"/>
            <a:ext cx="7659370" cy="1419860"/>
          </a:xfrm>
          <a:prstGeom prst="rect">
            <a:avLst/>
          </a:prstGeom>
          <a:noFill/>
        </p:spPr>
        <p:txBody>
          <a:bodyPr wrap="square" rtlCol="0" anchor="t">
            <a:spAutoFit/>
          </a:bodyPr>
          <a:p>
            <a:pPr algn="just">
              <a:lnSpc>
                <a:spcPct val="120000"/>
              </a:lnSpc>
            </a:pPr>
            <a:r>
              <a:rPr lang="zh-CN" altLang="en-US">
                <a:latin typeface="楷体" panose="02010609060101010101" charset="-122"/>
                <a:ea typeface="楷体" panose="02010609060101010101" charset="-122"/>
                <a:cs typeface="楷体" panose="02010609060101010101" charset="-122"/>
              </a:rPr>
              <a:t>　　</a:t>
            </a:r>
            <a:r>
              <a:rPr lang="zh-CN" altLang="en-US">
                <a:solidFill>
                  <a:srgbClr val="00B0F0"/>
                </a:solidFill>
                <a:latin typeface="楷体" panose="02010609060101010101" charset="-122"/>
                <a:ea typeface="楷体" panose="02010609060101010101" charset="-122"/>
                <a:cs typeface="楷体" panose="02010609060101010101" charset="-122"/>
              </a:rPr>
              <a:t>【情景6-3】</a:t>
            </a:r>
            <a:r>
              <a:rPr lang="zh-CN" altLang="en-US">
                <a:latin typeface="楷体" panose="02010609060101010101" charset="-122"/>
                <a:ea typeface="楷体" panose="02010609060101010101" charset="-122"/>
                <a:cs typeface="楷体" panose="02010609060101010101" charset="-122"/>
              </a:rPr>
              <a:t>根据表6-2 中的数据，计算甲公司2019 年年末与年初的营运资金。</a:t>
            </a:r>
            <a:endParaRPr lang="zh-CN" altLang="en-US">
              <a:latin typeface="楷体" panose="02010609060101010101" charset="-122"/>
              <a:ea typeface="楷体" panose="02010609060101010101" charset="-122"/>
              <a:cs typeface="楷体" panose="02010609060101010101" charset="-122"/>
            </a:endParaRPr>
          </a:p>
          <a:p>
            <a:pPr algn="ctr">
              <a:lnSpc>
                <a:spcPct val="120000"/>
              </a:lnSpc>
            </a:pPr>
            <a:r>
              <a:rPr lang="zh-CN" altLang="en-US">
                <a:latin typeface="楷体" panose="02010609060101010101" charset="-122"/>
                <a:ea typeface="楷体" panose="02010609060101010101" charset="-122"/>
                <a:cs typeface="楷体" panose="02010609060101010101" charset="-122"/>
              </a:rPr>
              <a:t>年末营运资金=14 988 376－4 004 798=10 983 578（元）</a:t>
            </a:r>
            <a:endParaRPr lang="zh-CN" altLang="en-US">
              <a:latin typeface="楷体" panose="02010609060101010101" charset="-122"/>
              <a:ea typeface="楷体" panose="02010609060101010101" charset="-122"/>
              <a:cs typeface="楷体" panose="02010609060101010101" charset="-122"/>
            </a:endParaRPr>
          </a:p>
          <a:p>
            <a:pPr algn="ctr">
              <a:lnSpc>
                <a:spcPct val="120000"/>
              </a:lnSpc>
            </a:pPr>
            <a:r>
              <a:rPr lang="zh-CN" altLang="en-US">
                <a:latin typeface="楷体" panose="02010609060101010101" charset="-122"/>
                <a:ea typeface="楷体" panose="02010609060101010101" charset="-122"/>
                <a:cs typeface="楷体" panose="02010609060101010101" charset="-122"/>
              </a:rPr>
              <a:t>年初营运资金=11 126 320－4 416 450=6 709 870（元）</a:t>
            </a:r>
            <a:endParaRPr lang="zh-CN" altLang="en-US">
              <a:latin typeface="楷体" panose="02010609060101010101" charset="-122"/>
              <a:ea typeface="楷体" panose="02010609060101010101" charset="-122"/>
              <a:cs typeface="楷体" panose="02010609060101010101" charset="-122"/>
            </a:endParaRPr>
          </a:p>
        </p:txBody>
      </p:sp>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任务6.2 比率分析</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任务6.2 比率分析</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8" name="组合 7"/>
          <p:cNvGrpSpPr/>
          <p:nvPr/>
        </p:nvGrpSpPr>
        <p:grpSpPr>
          <a:xfrm>
            <a:off x="611505" y="659765"/>
            <a:ext cx="7839075" cy="4071620"/>
            <a:chOff x="963" y="1830"/>
            <a:chExt cx="12345" cy="6412"/>
          </a:xfrm>
        </p:grpSpPr>
        <p:sp>
          <p:nvSpPr>
            <p:cNvPr id="2" name="文本框 1"/>
            <p:cNvSpPr txBox="1"/>
            <p:nvPr>
              <p:custDataLst>
                <p:tags r:id="rId4"/>
              </p:custDataLst>
            </p:nvPr>
          </p:nvSpPr>
          <p:spPr>
            <a:xfrm>
              <a:off x="963" y="1830"/>
              <a:ext cx="7200" cy="628"/>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2. 流动比率</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custDataLst>
                <p:tags r:id="rId5"/>
              </p:custDataLst>
            </p:nvPr>
          </p:nvSpPr>
          <p:spPr>
            <a:xfrm>
              <a:off x="963" y="2345"/>
              <a:ext cx="12345" cy="5897"/>
            </a:xfrm>
            <a:prstGeom prst="rect">
              <a:avLst/>
            </a:prstGeom>
            <a:noFill/>
          </p:spPr>
          <p:txBody>
            <a:bodyPr wrap="square" rtlCol="0" anchor="t">
              <a:spAutoFit/>
            </a:bodyPr>
            <a:p>
              <a:pPr algn="just">
                <a:lnSpc>
                  <a:spcPct val="120000"/>
                </a:lnSpc>
              </a:pPr>
              <a:r>
                <a:rPr lang="zh-CN" altLang="en-US">
                  <a:latin typeface="+mn-ea"/>
                  <a:cs typeface="+mn-ea"/>
                </a:rPr>
                <a:t>　</a:t>
              </a:r>
              <a:r>
                <a:rPr lang="zh-CN" altLang="en-US" b="1">
                  <a:solidFill>
                    <a:srgbClr val="00B050"/>
                  </a:solidFill>
                  <a:latin typeface="+mn-ea"/>
                  <a:cs typeface="+mn-ea"/>
                </a:rPr>
                <a:t>　</a:t>
              </a:r>
              <a:r>
                <a:rPr lang="zh-CN" altLang="en-US">
                  <a:latin typeface="+mn-ea"/>
                  <a:cs typeface="+mn-ea"/>
                </a:rPr>
                <a:t>流动比率是企业流动资产与流动负债的比率。它表明企业每单位流动负债有多少单位的流动资产作为偿还保障，是衡量企业短期偿债能力的一个重要财务指标，计算公式为</a:t>
              </a:r>
              <a:endParaRPr lang="zh-CN" altLang="en-US">
                <a:latin typeface="+mn-ea"/>
                <a:cs typeface="+mn-ea"/>
              </a:endParaRPr>
            </a:p>
            <a:p>
              <a:pPr algn="ctr">
                <a:lnSpc>
                  <a:spcPct val="120000"/>
                </a:lnSpc>
              </a:pPr>
              <a:r>
                <a:rPr lang="zh-CN" altLang="en-US" b="1">
                  <a:solidFill>
                    <a:srgbClr val="00B0F0"/>
                  </a:solidFill>
                  <a:latin typeface="+mn-ea"/>
                  <a:cs typeface="+mn-ea"/>
                </a:rPr>
                <a:t>流动比率=流动资产÷流动负债</a:t>
              </a:r>
              <a:endParaRPr lang="zh-CN" altLang="en-US">
                <a:latin typeface="+mn-ea"/>
                <a:cs typeface="+mn-ea"/>
              </a:endParaRPr>
            </a:p>
            <a:p>
              <a:pPr algn="just">
                <a:lnSpc>
                  <a:spcPct val="120000"/>
                </a:lnSpc>
              </a:pPr>
              <a:r>
                <a:rPr lang="zh-CN" altLang="en-US">
                  <a:latin typeface="+mn-ea"/>
                  <a:cs typeface="+mn-ea"/>
                </a:rPr>
                <a:t>式中，流动资产包括货币资金、交易性金融资产、应收账款、存货等；流动负债包括短期借款、应付账款、应付票据、应付税款和其他各项应付费用。</a:t>
              </a:r>
              <a:endParaRPr lang="zh-CN" altLang="en-US">
                <a:latin typeface="+mn-ea"/>
                <a:cs typeface="+mn-ea"/>
              </a:endParaRPr>
            </a:p>
            <a:p>
              <a:pPr algn="just">
                <a:lnSpc>
                  <a:spcPct val="120000"/>
                </a:lnSpc>
              </a:pPr>
              <a:r>
                <a:rPr lang="zh-CN" altLang="en-US">
                  <a:latin typeface="+mn-ea"/>
                  <a:cs typeface="+mn-ea"/>
                </a:rPr>
                <a:t>　　一般情况下，流动比率越高，企业偿还流动负债的能力就越强，流动负债得到偿还的保障也就越大。流动比率表示流动资产与流动负债的倍数关系，企业短期内能够变现的流动资产越多，流动负债到期本息清偿的可能性就越大。因此，较高的流动比率有助于提高企业的资信程度。但是从公司经营者和投资者角度而言，流动比率过高会降低企业总资产的盈利水平和使用效率，</a:t>
              </a:r>
              <a:endParaRPr lang="zh-CN" altLang="en-US">
                <a:latin typeface="+mn-ea"/>
                <a:cs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任务6.2 比率分析</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custDataLst>
              <p:tags r:id="rId4"/>
            </p:custDataLst>
          </p:nvPr>
        </p:nvSpPr>
        <p:spPr>
          <a:xfrm>
            <a:off x="611505" y="628015"/>
            <a:ext cx="7839075" cy="4220845"/>
          </a:xfrm>
          <a:prstGeom prst="rect">
            <a:avLst/>
          </a:prstGeom>
          <a:noFill/>
        </p:spPr>
        <p:txBody>
          <a:bodyPr wrap="square" rtlCol="0" anchor="t">
            <a:spAutoFit/>
          </a:bodyPr>
          <a:p>
            <a:pPr algn="just">
              <a:lnSpc>
                <a:spcPct val="120000"/>
              </a:lnSpc>
            </a:pPr>
            <a:r>
              <a:rPr lang="zh-CN" altLang="en-US" sz="1600">
                <a:latin typeface="+mn-ea"/>
                <a:cs typeface="+mn-ea"/>
              </a:rPr>
              <a:t>因为流动比率过高意味着将企业有限的资金过多地投资到盈利能力较低的流动资产上。另外，流动比率过高还可能预示着企业管理效率的低下，闲置资金过多、应收账款周转过慢和存货积压等因素都会影响流动比率。</a:t>
            </a:r>
            <a:endParaRPr lang="zh-CN" altLang="en-US" sz="1600">
              <a:latin typeface="+mn-ea"/>
              <a:cs typeface="+mn-ea"/>
            </a:endParaRPr>
          </a:p>
          <a:p>
            <a:pPr algn="just">
              <a:lnSpc>
                <a:spcPct val="120000"/>
              </a:lnSpc>
            </a:pPr>
            <a:r>
              <a:rPr lang="zh-CN" altLang="en-US" sz="1600">
                <a:latin typeface="+mn-ea"/>
                <a:cs typeface="+mn-ea"/>
              </a:rPr>
              <a:t>　　流动比率太低固然表示偿债能力低下，但有时即使流动比率很高，也不能以此断定企业具有很强的短期偿债能力。在运用该指标分析公司短期偿债能力时，还应结合存货的规模大小、周转速度、变现能力和变现价值等指标进行综合分析。如果某公司虽然流动比率很高，但其存货规模大，周转速度慢，有可能造成存货变现能力弱，变现价值低，那么该公司实际的短期偿债能力就要比指标反映的弱。这就要求在分析流动比率时，要充分研究流动资产构成项目的合理性。</a:t>
            </a:r>
            <a:endParaRPr lang="zh-CN" altLang="en-US" sz="1600">
              <a:latin typeface="+mn-ea"/>
              <a:cs typeface="+mn-ea"/>
            </a:endParaRPr>
          </a:p>
          <a:p>
            <a:pPr algn="just">
              <a:lnSpc>
                <a:spcPct val="120000"/>
              </a:lnSpc>
            </a:pPr>
            <a:r>
              <a:rPr lang="zh-CN" altLang="en-US" sz="1600">
                <a:latin typeface="+mn-ea"/>
                <a:cs typeface="+mn-ea"/>
              </a:rPr>
              <a:t>　　通常，人们认为制造企业合理的流动比率为 2，这多半是因为流动资产中变现能力较差的存货资金约占流动资产一半的缘故。流动比率的大小与企业所处的行业有着密切的关联：生产经营周期短，资金周转速度快，流动比率就会小些；反之，所需维持的流动比率就会大些。在财务分析时需要把握流动比率的评价尺度，通过将其与同行业的先进水平和平均水平作比较，可以评价流动比率的变动趋势。</a:t>
            </a:r>
            <a:endParaRPr lang="zh-CN" altLang="en-US" sz="1600">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752475" y="631190"/>
            <a:ext cx="7659370" cy="1419860"/>
          </a:xfrm>
          <a:prstGeom prst="rect">
            <a:avLst/>
          </a:prstGeom>
          <a:noFill/>
        </p:spPr>
        <p:txBody>
          <a:bodyPr wrap="square" rtlCol="0" anchor="t">
            <a:spAutoFit/>
          </a:bodyPr>
          <a:p>
            <a:pPr algn="just">
              <a:lnSpc>
                <a:spcPct val="120000"/>
              </a:lnSpc>
            </a:pPr>
            <a:r>
              <a:rPr lang="zh-CN" altLang="en-US">
                <a:latin typeface="楷体" panose="02010609060101010101" charset="-122"/>
                <a:ea typeface="楷体" panose="02010609060101010101" charset="-122"/>
                <a:cs typeface="楷体" panose="02010609060101010101" charset="-122"/>
              </a:rPr>
              <a:t>　　</a:t>
            </a:r>
            <a:r>
              <a:rPr lang="zh-CN" altLang="en-US">
                <a:solidFill>
                  <a:srgbClr val="00B0F0"/>
                </a:solidFill>
                <a:latin typeface="楷体" panose="02010609060101010101" charset="-122"/>
                <a:ea typeface="楷体" panose="02010609060101010101" charset="-122"/>
                <a:cs typeface="楷体" panose="02010609060101010101" charset="-122"/>
              </a:rPr>
              <a:t>【情景 6-4】</a:t>
            </a:r>
            <a:r>
              <a:rPr lang="zh-CN" altLang="en-US">
                <a:latin typeface="楷体" panose="02010609060101010101" charset="-122"/>
                <a:ea typeface="楷体" panose="02010609060101010101" charset="-122"/>
                <a:cs typeface="楷体" panose="02010609060101010101" charset="-122"/>
              </a:rPr>
              <a:t>根据表 6-2 中的数据，计算该公司 2022 年年末与年初的流动比率（计算结果保留两位小数）。</a:t>
            </a:r>
            <a:endParaRPr lang="zh-CN" altLang="en-US">
              <a:latin typeface="楷体" panose="02010609060101010101" charset="-122"/>
              <a:ea typeface="楷体" panose="02010609060101010101" charset="-122"/>
              <a:cs typeface="楷体" panose="02010609060101010101" charset="-122"/>
            </a:endParaRPr>
          </a:p>
          <a:p>
            <a:pPr algn="ctr">
              <a:lnSpc>
                <a:spcPct val="120000"/>
              </a:lnSpc>
            </a:pPr>
            <a:r>
              <a:rPr lang="zh-CN" altLang="en-US">
                <a:latin typeface="楷体" panose="02010609060101010101" charset="-122"/>
                <a:ea typeface="楷体" panose="02010609060101010101" charset="-122"/>
                <a:cs typeface="楷体" panose="02010609060101010101" charset="-122"/>
              </a:rPr>
              <a:t>年末流动比率=14 988 376÷4 004 798≈3.74</a:t>
            </a:r>
            <a:endParaRPr lang="zh-CN" altLang="en-US">
              <a:latin typeface="楷体" panose="02010609060101010101" charset="-122"/>
              <a:ea typeface="楷体" panose="02010609060101010101" charset="-122"/>
              <a:cs typeface="楷体" panose="02010609060101010101" charset="-122"/>
            </a:endParaRPr>
          </a:p>
          <a:p>
            <a:pPr algn="ctr">
              <a:lnSpc>
                <a:spcPct val="120000"/>
              </a:lnSpc>
            </a:pPr>
            <a:r>
              <a:rPr lang="zh-CN" altLang="en-US">
                <a:latin typeface="楷体" panose="02010609060101010101" charset="-122"/>
                <a:ea typeface="楷体" panose="02010609060101010101" charset="-122"/>
                <a:cs typeface="楷体" panose="02010609060101010101" charset="-122"/>
              </a:rPr>
              <a:t>年初流动比率=11 126 320÷4 416 450≈2.52</a:t>
            </a:r>
            <a:endParaRPr lang="zh-CN" altLang="en-US">
              <a:latin typeface="楷体" panose="02010609060101010101" charset="-122"/>
              <a:ea typeface="楷体" panose="02010609060101010101" charset="-122"/>
              <a:cs typeface="楷体" panose="02010609060101010101" charset="-122"/>
            </a:endParaRPr>
          </a:p>
        </p:txBody>
      </p:sp>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任务6.2 比率分析</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任务6.2 比率分析</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8" name="组合 7"/>
          <p:cNvGrpSpPr/>
          <p:nvPr/>
        </p:nvGrpSpPr>
        <p:grpSpPr>
          <a:xfrm>
            <a:off x="611505" y="659765"/>
            <a:ext cx="7839075" cy="2992120"/>
            <a:chOff x="963" y="1830"/>
            <a:chExt cx="12345" cy="4712"/>
          </a:xfrm>
        </p:grpSpPr>
        <p:sp>
          <p:nvSpPr>
            <p:cNvPr id="2" name="文本框 1"/>
            <p:cNvSpPr txBox="1"/>
            <p:nvPr>
              <p:custDataLst>
                <p:tags r:id="rId4"/>
              </p:custDataLst>
            </p:nvPr>
          </p:nvSpPr>
          <p:spPr>
            <a:xfrm>
              <a:off x="963" y="1830"/>
              <a:ext cx="7200" cy="628"/>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3. 速动比率</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custDataLst>
                <p:tags r:id="rId5"/>
              </p:custDataLst>
            </p:nvPr>
          </p:nvSpPr>
          <p:spPr>
            <a:xfrm>
              <a:off x="963" y="2345"/>
              <a:ext cx="12345" cy="4197"/>
            </a:xfrm>
            <a:prstGeom prst="rect">
              <a:avLst/>
            </a:prstGeom>
            <a:noFill/>
          </p:spPr>
          <p:txBody>
            <a:bodyPr wrap="square" rtlCol="0" anchor="t">
              <a:spAutoFit/>
            </a:bodyPr>
            <a:p>
              <a:pPr algn="just">
                <a:lnSpc>
                  <a:spcPct val="120000"/>
                </a:lnSpc>
              </a:pPr>
              <a:r>
                <a:rPr lang="zh-CN" altLang="en-US">
                  <a:latin typeface="+mn-ea"/>
                  <a:cs typeface="+mn-ea"/>
                </a:rPr>
                <a:t>　</a:t>
              </a:r>
              <a:r>
                <a:rPr lang="zh-CN" altLang="en-US" b="1">
                  <a:solidFill>
                    <a:srgbClr val="00B050"/>
                  </a:solidFill>
                  <a:latin typeface="+mn-ea"/>
                  <a:cs typeface="+mn-ea"/>
                </a:rPr>
                <a:t>　</a:t>
              </a:r>
              <a:r>
                <a:rPr lang="zh-CN" altLang="en-US">
                  <a:latin typeface="+mn-ea"/>
                  <a:cs typeface="+mn-ea"/>
                </a:rPr>
                <a:t>在流动资产中，短期有价证券、应收账款和应收票据的变现能力均比存货的变现能力强，存货需要经过销售才能转化为现金，如果存在滞销，则变现能力不容乐观。一般情况下，流动资产扣除存货后的资产称为速动资产，主要包括现金、短期投资、应收票据和应收账款。速动资产与流动负债的比率称为速动比率，计算公式为</a:t>
              </a:r>
              <a:endParaRPr lang="zh-CN" altLang="en-US">
                <a:latin typeface="+mn-ea"/>
                <a:cs typeface="+mn-ea"/>
              </a:endParaRPr>
            </a:p>
            <a:p>
              <a:pPr algn="ctr">
                <a:lnSpc>
                  <a:spcPct val="120000"/>
                </a:lnSpc>
              </a:pPr>
              <a:r>
                <a:rPr lang="zh-CN" altLang="en-US" b="1">
                  <a:solidFill>
                    <a:srgbClr val="00B0F0"/>
                  </a:solidFill>
                  <a:latin typeface="+mn-ea"/>
                  <a:cs typeface="+mn-ea"/>
                </a:rPr>
                <a:t>速动比率=速动资产÷流动负债</a:t>
              </a:r>
              <a:endParaRPr lang="zh-CN" altLang="en-US" b="1">
                <a:solidFill>
                  <a:srgbClr val="00B0F0"/>
                </a:solidFill>
                <a:latin typeface="+mn-ea"/>
                <a:cs typeface="+mn-ea"/>
              </a:endParaRPr>
            </a:p>
            <a:p>
              <a:pPr algn="just">
                <a:lnSpc>
                  <a:spcPct val="120000"/>
                </a:lnSpc>
              </a:pPr>
              <a:r>
                <a:rPr lang="zh-CN" altLang="en-US" sz="1550" b="1">
                  <a:solidFill>
                    <a:srgbClr val="00B0F0"/>
                  </a:solidFill>
                  <a:latin typeface="+mn-ea"/>
                  <a:cs typeface="+mn-ea"/>
                </a:rPr>
                <a:t>速动资产=货币资金＋交易性金融资产＋应收账款＋应收票据＋预付账款＋其他应收款</a:t>
              </a:r>
              <a:endParaRPr lang="zh-CN" altLang="en-US" sz="1550" b="1">
                <a:solidFill>
                  <a:srgbClr val="00B0F0"/>
                </a:solidFill>
                <a:latin typeface="+mn-ea"/>
                <a:cs typeface="+mn-ea"/>
              </a:endParaRPr>
            </a:p>
            <a:p>
              <a:pPr algn="just">
                <a:lnSpc>
                  <a:spcPct val="120000"/>
                </a:lnSpc>
              </a:pPr>
              <a:r>
                <a:rPr lang="zh-CN" altLang="en-US" sz="1600" b="1">
                  <a:solidFill>
                    <a:srgbClr val="00B0F0"/>
                  </a:solidFill>
                  <a:latin typeface="+mn-ea"/>
                  <a:cs typeface="+mn-ea"/>
                </a:rPr>
                <a:t> 　　　</a:t>
              </a:r>
              <a:r>
                <a:rPr lang="en-US" altLang="zh-CN" sz="1600" b="1">
                  <a:solidFill>
                    <a:srgbClr val="00B0F0"/>
                  </a:solidFill>
                  <a:latin typeface="+mn-ea"/>
                  <a:cs typeface="+mn-ea"/>
                </a:rPr>
                <a:t> </a:t>
              </a:r>
              <a:r>
                <a:rPr lang="zh-CN" altLang="en-US" sz="1600" b="1">
                  <a:solidFill>
                    <a:srgbClr val="00B0F0"/>
                  </a:solidFill>
                  <a:latin typeface="+mn-ea"/>
                  <a:cs typeface="+mn-ea"/>
                </a:rPr>
                <a:t>=流动资产－存货－预付账款－1年内到期的流动资产－其他流动资产</a:t>
              </a:r>
              <a:endParaRPr lang="zh-CN" altLang="en-US" sz="1600" b="1">
                <a:solidFill>
                  <a:srgbClr val="00B0F0"/>
                </a:solidFill>
                <a:latin typeface="+mn-ea"/>
                <a:cs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任务6.2 比率分析</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custDataLst>
              <p:tags r:id="rId4"/>
            </p:custDataLst>
          </p:nvPr>
        </p:nvSpPr>
        <p:spPr>
          <a:xfrm>
            <a:off x="611505" y="556260"/>
            <a:ext cx="7839075" cy="4408805"/>
          </a:xfrm>
          <a:prstGeom prst="rect">
            <a:avLst/>
          </a:prstGeom>
          <a:noFill/>
        </p:spPr>
        <p:txBody>
          <a:bodyPr wrap="square" rtlCol="0" anchor="t">
            <a:spAutoFit/>
          </a:bodyPr>
          <a:p>
            <a:pPr algn="just">
              <a:lnSpc>
                <a:spcPct val="120000"/>
              </a:lnSpc>
            </a:pPr>
            <a:r>
              <a:rPr lang="zh-CN" altLang="en-US">
                <a:latin typeface="+mn-ea"/>
                <a:cs typeface="+mn-ea"/>
              </a:rPr>
              <a:t>　</a:t>
            </a:r>
            <a:r>
              <a:rPr lang="zh-CN" altLang="en-US" b="1">
                <a:solidFill>
                  <a:srgbClr val="00B050"/>
                </a:solidFill>
                <a:latin typeface="+mn-ea"/>
                <a:cs typeface="+mn-ea"/>
              </a:rPr>
              <a:t>　</a:t>
            </a:r>
            <a:r>
              <a:rPr lang="zh-CN" altLang="en-US">
                <a:latin typeface="+mn-ea"/>
                <a:cs typeface="+mn-ea"/>
              </a:rPr>
              <a:t>速动比率越高，就说明企业短期偿债能力越强。速动比率比流动比率更能体现企业的短期偿债能力，因为速动比率充分考虑了流动资产内部各项目的变现能力差异。但需要指出的是，应收账款的变现能力强弱会对速动比率的可信性产生重大影响，因为账面的应收账款不一定都能变成现金，该部分债权变现速度要受到应收账款的账龄结构和信用政策的制约。在运用该指标分析企业的短期偿债能力时，应结合应收账款的规模、周转速度和其他应收款的规模，以及它们的变现能力进行综合分析。如果某公司速动比率虽然很高，但应收账款周转速度慢，且其他应收款的规模大，变现能力差，那么该公司较为真实的短期偿债能力要比该指标反映的差。</a:t>
            </a:r>
            <a:endParaRPr lang="zh-CN" altLang="en-US">
              <a:latin typeface="+mn-ea"/>
              <a:cs typeface="+mn-ea"/>
            </a:endParaRPr>
          </a:p>
          <a:p>
            <a:pPr algn="just">
              <a:lnSpc>
                <a:spcPct val="120000"/>
              </a:lnSpc>
            </a:pPr>
            <a:r>
              <a:rPr lang="zh-CN" altLang="en-US">
                <a:latin typeface="+mn-ea"/>
                <a:cs typeface="+mn-ea"/>
              </a:rPr>
              <a:t>　　一般认为，制造企业的速动比率为 1 比较合理，因为将流动资产一半的存货扣除后，其他变现能力较强的流动资产至少要等于流动负债，企业的短期偿债能力才会有保证。与流动比率相同，速动比率也会因为行业的不同而有较大差别。</a:t>
            </a: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752475" y="631190"/>
            <a:ext cx="7659370" cy="1419860"/>
          </a:xfrm>
          <a:prstGeom prst="rect">
            <a:avLst/>
          </a:prstGeom>
          <a:noFill/>
        </p:spPr>
        <p:txBody>
          <a:bodyPr wrap="square" rtlCol="0" anchor="t">
            <a:spAutoFit/>
          </a:bodyPr>
          <a:p>
            <a:pPr algn="just">
              <a:lnSpc>
                <a:spcPct val="120000"/>
              </a:lnSpc>
            </a:pPr>
            <a:r>
              <a:rPr lang="zh-CN" altLang="en-US">
                <a:latin typeface="楷体" panose="02010609060101010101" charset="-122"/>
                <a:ea typeface="楷体" panose="02010609060101010101" charset="-122"/>
                <a:cs typeface="楷体" panose="02010609060101010101" charset="-122"/>
              </a:rPr>
              <a:t>　　</a:t>
            </a:r>
            <a:r>
              <a:rPr lang="zh-CN" altLang="en-US">
                <a:solidFill>
                  <a:srgbClr val="00B0F0"/>
                </a:solidFill>
                <a:latin typeface="楷体" panose="02010609060101010101" charset="-122"/>
                <a:ea typeface="楷体" panose="02010609060101010101" charset="-122"/>
                <a:cs typeface="楷体" panose="02010609060101010101" charset="-122"/>
              </a:rPr>
              <a:t>【情景 6-5】</a:t>
            </a:r>
            <a:r>
              <a:rPr lang="zh-CN" altLang="en-US">
                <a:latin typeface="楷体" panose="02010609060101010101" charset="-122"/>
                <a:ea typeface="楷体" panose="02010609060101010101" charset="-122"/>
                <a:cs typeface="楷体" panose="02010609060101010101" charset="-122"/>
              </a:rPr>
              <a:t>根据表 6-2 中的数据，计算该公司 2022 年年末与年初的速动比率（计算结果保留两位小数）。</a:t>
            </a:r>
            <a:endParaRPr lang="zh-CN" altLang="en-US">
              <a:latin typeface="楷体" panose="02010609060101010101" charset="-122"/>
              <a:ea typeface="楷体" panose="02010609060101010101" charset="-122"/>
              <a:cs typeface="楷体" panose="02010609060101010101" charset="-122"/>
            </a:endParaRPr>
          </a:p>
          <a:p>
            <a:pPr algn="ctr">
              <a:lnSpc>
                <a:spcPct val="120000"/>
              </a:lnSpc>
            </a:pPr>
            <a:r>
              <a:rPr lang="zh-CN" altLang="en-US">
                <a:latin typeface="楷体" panose="02010609060101010101" charset="-122"/>
                <a:ea typeface="楷体" panose="02010609060101010101" charset="-122"/>
                <a:cs typeface="楷体" panose="02010609060101010101" charset="-122"/>
              </a:rPr>
              <a:t>年末速动比率=9 967 918÷4 004 798≈2.49</a:t>
            </a:r>
            <a:endParaRPr lang="zh-CN" altLang="en-US">
              <a:latin typeface="楷体" panose="02010609060101010101" charset="-122"/>
              <a:ea typeface="楷体" panose="02010609060101010101" charset="-122"/>
              <a:cs typeface="楷体" panose="02010609060101010101" charset="-122"/>
            </a:endParaRPr>
          </a:p>
          <a:p>
            <a:pPr algn="ctr">
              <a:lnSpc>
                <a:spcPct val="120000"/>
              </a:lnSpc>
            </a:pPr>
            <a:r>
              <a:rPr lang="zh-CN" altLang="en-US">
                <a:latin typeface="楷体" panose="02010609060101010101" charset="-122"/>
                <a:ea typeface="楷体" panose="02010609060101010101" charset="-122"/>
                <a:cs typeface="楷体" panose="02010609060101010101" charset="-122"/>
              </a:rPr>
              <a:t>年初速动比率=7 276 120÷4 416 450≈1.65</a:t>
            </a:r>
            <a:endParaRPr lang="zh-CN" altLang="en-US">
              <a:latin typeface="楷体" panose="02010609060101010101" charset="-122"/>
              <a:ea typeface="楷体" panose="02010609060101010101" charset="-122"/>
              <a:cs typeface="楷体" panose="02010609060101010101" charset="-122"/>
            </a:endParaRPr>
          </a:p>
        </p:txBody>
      </p:sp>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任务6.2 比率分析</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8"/>
          <p:cNvSpPr/>
          <p:nvPr/>
        </p:nvSpPr>
        <p:spPr bwMode="auto">
          <a:xfrm>
            <a:off x="1043609" y="1128861"/>
            <a:ext cx="7200800" cy="3315097"/>
          </a:xfrm>
          <a:prstGeom prst="rect">
            <a:avLst/>
          </a:prstGeom>
          <a:solidFill>
            <a:srgbClr val="FFFFFF">
              <a:alpha val="57999"/>
            </a:srgbClr>
          </a:solidFill>
          <a:ln w="15875" cmpd="sng">
            <a:solidFill>
              <a:srgbClr val="C00000"/>
            </a:solidFill>
            <a:miter lim="800000"/>
          </a:ln>
        </p:spPr>
        <p:txBody>
          <a:bodyPr/>
          <a:lstStyle/>
          <a:p>
            <a:endParaRPr lang="zh-CN" altLang="en-US">
              <a:solidFill>
                <a:srgbClr val="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5" name="组合 4"/>
          <p:cNvGrpSpPr/>
          <p:nvPr/>
        </p:nvGrpSpPr>
        <p:grpSpPr>
          <a:xfrm>
            <a:off x="1692733" y="721043"/>
            <a:ext cx="2087625" cy="787400"/>
            <a:chOff x="1547750" y="650776"/>
            <a:chExt cx="2087625" cy="787400"/>
          </a:xfrm>
        </p:grpSpPr>
        <p:sp>
          <p:nvSpPr>
            <p:cNvPr id="6" name="矩形 17"/>
            <p:cNvSpPr>
              <a:spLocks noChangeArrowheads="1"/>
            </p:cNvSpPr>
            <p:nvPr/>
          </p:nvSpPr>
          <p:spPr bwMode="auto">
            <a:xfrm>
              <a:off x="1547813" y="650776"/>
              <a:ext cx="2087562" cy="787400"/>
            </a:xfrm>
            <a:prstGeom prst="rect">
              <a:avLst/>
            </a:prstGeom>
            <a:solidFill>
              <a:srgbClr val="C00000"/>
            </a:solidFill>
            <a:ln>
              <a:noFill/>
            </a:ln>
          </p:spPr>
          <p:txBody>
            <a:bodyPr/>
            <a:lstStyle/>
            <a:p>
              <a:endParaRPr lang="zh-CN" altLang="en-US" b="1">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 name="TextBox 18"/>
            <p:cNvSpPr>
              <a:spLocks noChangeArrowheads="1"/>
            </p:cNvSpPr>
            <p:nvPr/>
          </p:nvSpPr>
          <p:spPr bwMode="auto">
            <a:xfrm>
              <a:off x="1547750" y="773420"/>
              <a:ext cx="201422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3600"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学习目标</a:t>
              </a:r>
              <a:endParaRPr lang="zh-CN" altLang="en-US" sz="3600"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4" name="TextBox 9"/>
          <p:cNvSpPr>
            <a:spLocks noChangeArrowheads="1"/>
          </p:cNvSpPr>
          <p:nvPr/>
        </p:nvSpPr>
        <p:spPr bwMode="auto">
          <a:xfrm>
            <a:off x="1321435" y="1570355"/>
            <a:ext cx="6750685" cy="1845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pPr>
            <a:r>
              <a:rPr lang="zh-CN" altLang="en-US" sz="2000" b="1" dirty="0">
                <a:gradFill>
                  <a:gsLst>
                    <a:gs pos="50000">
                      <a:schemeClr val="accent2"/>
                    </a:gs>
                    <a:gs pos="0">
                      <a:schemeClr val="accent2">
                        <a:lumMod val="25000"/>
                        <a:lumOff val="75000"/>
                      </a:schemeClr>
                    </a:gs>
                    <a:gs pos="100000">
                      <a:schemeClr val="accent2">
                        <a:lumMod val="85000"/>
                      </a:schemeClr>
                    </a:gs>
                  </a:gsLst>
                  <a:lin ang="5400000" scaled="1"/>
                </a:gradFill>
                <a:latin typeface="字魂105号-简雅黑" panose="00000500000000000000" pitchFamily="2" charset="-122"/>
                <a:ea typeface="字魂105号-简雅黑" panose="00000500000000000000" pitchFamily="2" charset="-122"/>
                <a:sym typeface="字魂105号-简雅黑" panose="00000500000000000000" pitchFamily="2" charset="-122"/>
              </a:rPr>
              <a:t>知识目标</a:t>
            </a:r>
            <a:endParaRPr lang="zh-CN" altLang="en-US" sz="2000" b="1" dirty="0">
              <a:gradFill>
                <a:gsLst>
                  <a:gs pos="50000">
                    <a:schemeClr val="accent2"/>
                  </a:gs>
                  <a:gs pos="0">
                    <a:schemeClr val="accent2">
                      <a:lumMod val="25000"/>
                      <a:lumOff val="75000"/>
                    </a:schemeClr>
                  </a:gs>
                  <a:gs pos="100000">
                    <a:schemeClr val="accent2">
                      <a:lumMod val="85000"/>
                    </a:schemeClr>
                  </a:gs>
                </a:gsLst>
                <a:lin ang="5400000" scaled="1"/>
              </a:gra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algn="just">
              <a:lnSpc>
                <a:spcPct val="150000"/>
              </a:lnSpc>
            </a:pPr>
            <a:r>
              <a:rPr sz="1400" dirty="0">
                <a:latin typeface="字魂105号-简雅黑" panose="00000500000000000000" pitchFamily="2" charset="-122"/>
                <a:ea typeface="字魂105号-简雅黑" panose="00000500000000000000" pitchFamily="2" charset="-122"/>
                <a:sym typeface="字魂105号-简雅黑" panose="00000500000000000000" pitchFamily="2" charset="-122"/>
              </a:rPr>
              <a:t>● 了解财务分析的意义和内容。</a:t>
            </a:r>
            <a:endParaRPr sz="14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algn="just">
              <a:lnSpc>
                <a:spcPct val="150000"/>
              </a:lnSpc>
            </a:pPr>
            <a:r>
              <a:rPr sz="1400" dirty="0">
                <a:latin typeface="字魂105号-简雅黑" panose="00000500000000000000" pitchFamily="2" charset="-122"/>
                <a:ea typeface="字魂105号-简雅黑" panose="00000500000000000000" pitchFamily="2" charset="-122"/>
                <a:sym typeface="字魂105号-简雅黑" panose="00000500000000000000" pitchFamily="2" charset="-122"/>
              </a:rPr>
              <a:t>● 熟悉财务分析的依据和程序。</a:t>
            </a:r>
            <a:endParaRPr sz="14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algn="just">
              <a:lnSpc>
                <a:spcPct val="150000"/>
              </a:lnSpc>
            </a:pPr>
            <a:r>
              <a:rPr sz="1400" dirty="0">
                <a:latin typeface="字魂105号-简雅黑" panose="00000500000000000000" pitchFamily="2" charset="-122"/>
                <a:ea typeface="字魂105号-简雅黑" panose="00000500000000000000" pitchFamily="2" charset="-122"/>
                <a:sym typeface="字魂105号-简雅黑" panose="00000500000000000000" pitchFamily="2" charset="-122"/>
              </a:rPr>
              <a:t>● 掌握财务分析的基本方法。</a:t>
            </a:r>
            <a:endParaRPr sz="14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algn="just">
              <a:lnSpc>
                <a:spcPct val="150000"/>
              </a:lnSpc>
            </a:pPr>
            <a:r>
              <a:rPr sz="1400" dirty="0">
                <a:latin typeface="字魂105号-简雅黑" panose="00000500000000000000" pitchFamily="2" charset="-122"/>
                <a:ea typeface="字魂105号-简雅黑" panose="00000500000000000000" pitchFamily="2" charset="-122"/>
                <a:sym typeface="字魂105号-简雅黑" panose="00000500000000000000" pitchFamily="2" charset="-122"/>
              </a:rPr>
              <a:t>● 掌握各种财务指标分析方法和企业财务综合分析方法。</a:t>
            </a:r>
            <a:endParaRPr sz="14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16" presetClass="entr" presetSubtype="37" fill="hold" grpId="0" nodeType="withEffect">
                                  <p:stCondLst>
                                    <p:cond delay="500"/>
                                  </p:stCondLst>
                                  <p:childTnLst>
                                    <p:set>
                                      <p:cBhvr>
                                        <p:cTn id="11" dur="1" fill="hold">
                                          <p:stCondLst>
                                            <p:cond delay="0"/>
                                          </p:stCondLst>
                                        </p:cTn>
                                        <p:tgtEl>
                                          <p:spTgt spid="3"/>
                                        </p:tgtEl>
                                        <p:attrNameLst>
                                          <p:attrName>style.visibility</p:attrName>
                                        </p:attrNameLst>
                                      </p:cBhvr>
                                      <p:to>
                                        <p:strVal val="visible"/>
                                      </p:to>
                                    </p:set>
                                    <p:animEffect transition="in" filter="barn(outVertical)">
                                      <p:cBhvr>
                                        <p:cTn id="12"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任务6.2 比率分析</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8" name="组合 7"/>
          <p:cNvGrpSpPr/>
          <p:nvPr/>
        </p:nvGrpSpPr>
        <p:grpSpPr>
          <a:xfrm>
            <a:off x="611505" y="659765"/>
            <a:ext cx="7839075" cy="3739515"/>
            <a:chOff x="963" y="1830"/>
            <a:chExt cx="12345" cy="5889"/>
          </a:xfrm>
        </p:grpSpPr>
        <p:sp>
          <p:nvSpPr>
            <p:cNvPr id="2" name="文本框 1"/>
            <p:cNvSpPr txBox="1"/>
            <p:nvPr>
              <p:custDataLst>
                <p:tags r:id="rId4"/>
              </p:custDataLst>
            </p:nvPr>
          </p:nvSpPr>
          <p:spPr>
            <a:xfrm>
              <a:off x="963" y="1830"/>
              <a:ext cx="7200" cy="628"/>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4. 现金流动负债比率</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custDataLst>
                <p:tags r:id="rId5"/>
              </p:custDataLst>
            </p:nvPr>
          </p:nvSpPr>
          <p:spPr>
            <a:xfrm>
              <a:off x="963" y="2345"/>
              <a:ext cx="12345" cy="5374"/>
            </a:xfrm>
            <a:prstGeom prst="rect">
              <a:avLst/>
            </a:prstGeom>
            <a:noFill/>
          </p:spPr>
          <p:txBody>
            <a:bodyPr wrap="square" rtlCol="0" anchor="t">
              <a:spAutoFit/>
            </a:bodyPr>
            <a:p>
              <a:pPr algn="just">
                <a:lnSpc>
                  <a:spcPct val="120000"/>
                </a:lnSpc>
              </a:pPr>
              <a:r>
                <a:rPr lang="zh-CN" altLang="en-US">
                  <a:latin typeface="+mn-ea"/>
                  <a:cs typeface="+mn-ea"/>
                </a:rPr>
                <a:t>　</a:t>
              </a:r>
              <a:r>
                <a:rPr lang="zh-CN" altLang="en-US" b="1">
                  <a:solidFill>
                    <a:srgbClr val="00B050"/>
                  </a:solidFill>
                  <a:latin typeface="+mn-ea"/>
                  <a:cs typeface="+mn-ea"/>
                </a:rPr>
                <a:t>　</a:t>
              </a:r>
              <a:r>
                <a:rPr lang="zh-CN" altLang="en-US">
                  <a:latin typeface="+mn-ea"/>
                  <a:cs typeface="+mn-ea"/>
                </a:rPr>
                <a:t>现金流动负债比率是企业一定时期的经营现金净流量同流动负债的比率，它是从现金流量角度来反映企业当期偿付短期负债的能力。其计算公式为</a:t>
              </a:r>
              <a:endParaRPr lang="zh-CN" altLang="en-US">
                <a:latin typeface="+mn-ea"/>
                <a:cs typeface="+mn-ea"/>
              </a:endParaRPr>
            </a:p>
            <a:p>
              <a:pPr algn="ctr">
                <a:lnSpc>
                  <a:spcPct val="120000"/>
                </a:lnSpc>
              </a:pPr>
              <a:r>
                <a:rPr lang="zh-CN" altLang="en-US">
                  <a:solidFill>
                    <a:srgbClr val="00B0F0"/>
                  </a:solidFill>
                  <a:latin typeface="+mn-ea"/>
                  <a:cs typeface="+mn-ea"/>
                </a:rPr>
                <a:t>现金流动负债比率=经营活动产生的现金净流量÷流动负债</a:t>
              </a:r>
              <a:endParaRPr lang="zh-CN" altLang="en-US">
                <a:solidFill>
                  <a:srgbClr val="00B0F0"/>
                </a:solidFill>
                <a:latin typeface="+mn-ea"/>
                <a:cs typeface="+mn-ea"/>
              </a:endParaRPr>
            </a:p>
            <a:p>
              <a:pPr algn="l">
                <a:lnSpc>
                  <a:spcPct val="120000"/>
                </a:lnSpc>
              </a:pPr>
              <a:r>
                <a:rPr lang="zh-CN" altLang="en-US">
                  <a:solidFill>
                    <a:srgbClr val="00B0F0"/>
                  </a:solidFill>
                  <a:latin typeface="+mn-ea"/>
                  <a:cs typeface="+mn-ea"/>
                </a:rPr>
                <a:t>　　</a:t>
              </a:r>
              <a:r>
                <a:rPr lang="zh-CN" altLang="en-US">
                  <a:solidFill>
                    <a:schemeClr val="tx1"/>
                  </a:solidFill>
                  <a:latin typeface="+mn-ea"/>
                  <a:cs typeface="+mn-ea"/>
                </a:rPr>
                <a:t>现金流动负债比率是从现金流入和流出的动态角度对企业实际偿债能力进行考察的，反映本期经营活动所产生的现金净流量足以抵付流动负债的倍数。</a:t>
              </a:r>
              <a:endParaRPr lang="zh-CN" altLang="en-US">
                <a:solidFill>
                  <a:schemeClr val="tx1"/>
                </a:solidFill>
                <a:latin typeface="+mn-ea"/>
                <a:cs typeface="+mn-ea"/>
              </a:endParaRPr>
            </a:p>
            <a:p>
              <a:pPr algn="l">
                <a:lnSpc>
                  <a:spcPct val="120000"/>
                </a:lnSpc>
              </a:pPr>
              <a:r>
                <a:rPr lang="zh-CN" altLang="en-US">
                  <a:solidFill>
                    <a:schemeClr val="tx1"/>
                  </a:solidFill>
                  <a:latin typeface="+mn-ea"/>
                  <a:cs typeface="+mn-ea"/>
                </a:rPr>
                <a:t>　　该指标一般大于 1，表示企业流动负债的偿还有可靠保证。该指标越大，表明企业经营活动产生的现金净流量越多，越能保障企业按期偿还到期债务，但也并不是越大越好，该指标过大则表明企业流动资金利用不充分，盈利能力不强。</a:t>
              </a:r>
              <a:endParaRPr lang="zh-CN" altLang="en-US">
                <a:solidFill>
                  <a:schemeClr val="tx1"/>
                </a:solidFill>
                <a:latin typeface="+mn-ea"/>
                <a:cs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752475" y="631190"/>
            <a:ext cx="7659370" cy="1751965"/>
          </a:xfrm>
          <a:prstGeom prst="rect">
            <a:avLst/>
          </a:prstGeom>
          <a:noFill/>
        </p:spPr>
        <p:txBody>
          <a:bodyPr wrap="square" rtlCol="0" anchor="t">
            <a:spAutoFit/>
          </a:bodyPr>
          <a:p>
            <a:pPr algn="just">
              <a:lnSpc>
                <a:spcPct val="120000"/>
              </a:lnSpc>
            </a:pPr>
            <a:r>
              <a:rPr lang="zh-CN" altLang="en-US">
                <a:latin typeface="楷体" panose="02010609060101010101" charset="-122"/>
                <a:ea typeface="楷体" panose="02010609060101010101" charset="-122"/>
                <a:cs typeface="楷体" panose="02010609060101010101" charset="-122"/>
              </a:rPr>
              <a:t>　</a:t>
            </a:r>
            <a:r>
              <a:rPr lang="zh-CN" altLang="en-US">
                <a:solidFill>
                  <a:srgbClr val="00B0F0"/>
                </a:solidFill>
                <a:latin typeface="楷体" panose="02010609060101010101" charset="-122"/>
                <a:ea typeface="楷体" panose="02010609060101010101" charset="-122"/>
                <a:cs typeface="楷体" panose="02010609060101010101" charset="-122"/>
              </a:rPr>
              <a:t>　【情景 6-6】</a:t>
            </a:r>
            <a:r>
              <a:rPr lang="zh-CN" altLang="en-US">
                <a:latin typeface="楷体" panose="02010609060101010101" charset="-122"/>
                <a:ea typeface="楷体" panose="02010609060101010101" charset="-122"/>
                <a:cs typeface="楷体" panose="02010609060101010101" charset="-122"/>
              </a:rPr>
              <a:t>根据表 6-2 中的数据，计算该公司 2022 年年末与年初的现金流动负债比率（假设该公司年末、年初经营活动产生的现金净流量都是 286 658 元，计算结果保留两位小数）。</a:t>
            </a:r>
            <a:endParaRPr lang="zh-CN" altLang="en-US">
              <a:latin typeface="楷体" panose="02010609060101010101" charset="-122"/>
              <a:ea typeface="楷体" panose="02010609060101010101" charset="-122"/>
              <a:cs typeface="楷体" panose="02010609060101010101" charset="-122"/>
            </a:endParaRPr>
          </a:p>
          <a:p>
            <a:pPr algn="ctr">
              <a:lnSpc>
                <a:spcPct val="120000"/>
              </a:lnSpc>
            </a:pPr>
            <a:r>
              <a:rPr lang="zh-CN" altLang="en-US">
                <a:latin typeface="楷体" panose="02010609060101010101" charset="-122"/>
                <a:ea typeface="楷体" panose="02010609060101010101" charset="-122"/>
                <a:cs typeface="楷体" panose="02010609060101010101" charset="-122"/>
              </a:rPr>
              <a:t>年末现金流动负债比率=286 658÷4 004 798≈0.07</a:t>
            </a:r>
            <a:endParaRPr lang="zh-CN" altLang="en-US">
              <a:latin typeface="楷体" panose="02010609060101010101" charset="-122"/>
              <a:ea typeface="楷体" panose="02010609060101010101" charset="-122"/>
              <a:cs typeface="楷体" panose="02010609060101010101" charset="-122"/>
            </a:endParaRPr>
          </a:p>
          <a:p>
            <a:pPr algn="ctr">
              <a:lnSpc>
                <a:spcPct val="120000"/>
              </a:lnSpc>
            </a:pPr>
            <a:r>
              <a:rPr lang="zh-CN" altLang="en-US">
                <a:latin typeface="楷体" panose="02010609060101010101" charset="-122"/>
                <a:ea typeface="楷体" panose="02010609060101010101" charset="-122"/>
                <a:cs typeface="楷体" panose="02010609060101010101" charset="-122"/>
              </a:rPr>
              <a:t>年初现金流动负债比率=286 658÷4 416 450≈0.06</a:t>
            </a:r>
            <a:endParaRPr lang="zh-CN" altLang="en-US">
              <a:latin typeface="楷体" panose="02010609060101010101" charset="-122"/>
              <a:ea typeface="楷体" panose="02010609060101010101" charset="-122"/>
              <a:cs typeface="楷体" panose="02010609060101010101" charset="-122"/>
            </a:endParaRPr>
          </a:p>
        </p:txBody>
      </p:sp>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任务6.2 比率分析</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任务6.2 比率分析</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1" name="圆角矩形 30"/>
          <p:cNvSpPr/>
          <p:nvPr>
            <p:custDataLst>
              <p:tags r:id="rId4"/>
            </p:custDataLst>
          </p:nvPr>
        </p:nvSpPr>
        <p:spPr bwMode="auto">
          <a:xfrm>
            <a:off x="611505" y="628015"/>
            <a:ext cx="4556125" cy="483235"/>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p>
            <a:pPr algn="ctr">
              <a:defRPr/>
            </a:pPr>
            <a:r>
              <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子任务 6.2.2 长期偿债能力分析</a:t>
            </a:r>
            <a:endPar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 name="文本框 2"/>
          <p:cNvSpPr txBox="1"/>
          <p:nvPr>
            <p:custDataLst>
              <p:tags r:id="rId5"/>
            </p:custDataLst>
          </p:nvPr>
        </p:nvSpPr>
        <p:spPr>
          <a:xfrm>
            <a:off x="611505" y="1202055"/>
            <a:ext cx="7839075" cy="1419860"/>
          </a:xfrm>
          <a:prstGeom prst="rect">
            <a:avLst/>
          </a:prstGeom>
          <a:noFill/>
        </p:spPr>
        <p:txBody>
          <a:bodyPr wrap="square" rtlCol="0" anchor="t">
            <a:spAutoFit/>
          </a:bodyPr>
          <a:p>
            <a:pPr algn="just">
              <a:lnSpc>
                <a:spcPct val="120000"/>
              </a:lnSpc>
            </a:pPr>
            <a:r>
              <a:rPr lang="zh-CN" altLang="en-US">
                <a:latin typeface="+mn-ea"/>
                <a:cs typeface="+mn-ea"/>
              </a:rPr>
              <a:t>　</a:t>
            </a:r>
            <a:r>
              <a:rPr lang="zh-CN" altLang="en-US" b="1">
                <a:solidFill>
                  <a:srgbClr val="00B050"/>
                </a:solidFill>
                <a:latin typeface="+mn-ea"/>
                <a:cs typeface="+mn-ea"/>
              </a:rPr>
              <a:t>　</a:t>
            </a:r>
            <a:r>
              <a:rPr lang="zh-CN" altLang="en-US">
                <a:latin typeface="+mn-ea"/>
                <a:cs typeface="+mn-ea"/>
              </a:rPr>
              <a:t>长期偿债能力是指企业偿还长期负债的能力。长期偿债能力分析的不确定性要远高于短期偿债能力分析，分析者应予以足够的重视。反映企业长期偿债能力的财务比率主要有资产负债率、股东权益比率、权益乘数、负债权益比率和利息保障倍数。</a:t>
            </a:r>
            <a:endParaRPr lang="zh-CN" altLang="en-US">
              <a:latin typeface="+mn-ea"/>
              <a:cs typeface="+mn-ea"/>
            </a:endParaRPr>
          </a:p>
        </p:txBody>
      </p:sp>
      <p:sp>
        <p:nvSpPr>
          <p:cNvPr id="2" name="文本框 1"/>
          <p:cNvSpPr txBox="1"/>
          <p:nvPr>
            <p:custDataLst>
              <p:tags r:id="rId6"/>
            </p:custDataLst>
          </p:nvPr>
        </p:nvSpPr>
        <p:spPr>
          <a:xfrm>
            <a:off x="611505" y="2597150"/>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1. 资产负债率</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4" name="文本框 3"/>
          <p:cNvSpPr txBox="1"/>
          <p:nvPr>
            <p:custDataLst>
              <p:tags r:id="rId7"/>
            </p:custDataLst>
          </p:nvPr>
        </p:nvSpPr>
        <p:spPr>
          <a:xfrm>
            <a:off x="611505" y="2979420"/>
            <a:ext cx="7839075" cy="2084070"/>
          </a:xfrm>
          <a:prstGeom prst="rect">
            <a:avLst/>
          </a:prstGeom>
          <a:noFill/>
        </p:spPr>
        <p:txBody>
          <a:bodyPr wrap="square" rtlCol="0" anchor="t">
            <a:spAutoFit/>
          </a:bodyPr>
          <a:p>
            <a:pPr algn="just">
              <a:lnSpc>
                <a:spcPct val="120000"/>
              </a:lnSpc>
            </a:pPr>
            <a:r>
              <a:rPr lang="zh-CN" altLang="en-US">
                <a:latin typeface="+mn-ea"/>
                <a:cs typeface="+mn-ea"/>
              </a:rPr>
              <a:t>　</a:t>
            </a:r>
            <a:r>
              <a:rPr lang="zh-CN" altLang="en-US" b="1">
                <a:solidFill>
                  <a:srgbClr val="00B050"/>
                </a:solidFill>
                <a:latin typeface="+mn-ea"/>
                <a:cs typeface="+mn-ea"/>
              </a:rPr>
              <a:t>　</a:t>
            </a:r>
            <a:r>
              <a:rPr lang="zh-CN" altLang="en-US">
                <a:latin typeface="+mn-ea"/>
                <a:cs typeface="+mn-ea"/>
              </a:rPr>
              <a:t>资产负债率是企业负债总额与资产总额的比率，它反映了企业的资产总额中有多少是通过举债而得到的。其计算公式为</a:t>
            </a:r>
            <a:endParaRPr lang="zh-CN" altLang="en-US">
              <a:latin typeface="+mn-ea"/>
              <a:cs typeface="+mn-ea"/>
            </a:endParaRPr>
          </a:p>
          <a:p>
            <a:pPr algn="ctr">
              <a:lnSpc>
                <a:spcPct val="120000"/>
              </a:lnSpc>
            </a:pPr>
            <a:r>
              <a:rPr lang="zh-CN" altLang="en-US" b="1">
                <a:solidFill>
                  <a:srgbClr val="00B0F0"/>
                </a:solidFill>
                <a:latin typeface="+mn-ea"/>
                <a:cs typeface="+mn-ea"/>
              </a:rPr>
              <a:t>资产负债率=负债总额÷资产总额×100%</a:t>
            </a:r>
            <a:endParaRPr lang="zh-CN" altLang="en-US" b="1">
              <a:solidFill>
                <a:srgbClr val="00B0F0"/>
              </a:solidFill>
              <a:latin typeface="+mn-ea"/>
              <a:cs typeface="+mn-ea"/>
            </a:endParaRPr>
          </a:p>
          <a:p>
            <a:pPr algn="just">
              <a:lnSpc>
                <a:spcPct val="120000"/>
              </a:lnSpc>
            </a:pPr>
            <a:r>
              <a:rPr lang="zh-CN" altLang="en-US">
                <a:latin typeface="+mn-ea"/>
                <a:cs typeface="+mn-ea"/>
              </a:rPr>
              <a:t>资产负债率反映企业偿还债务的综合能力强弱，是衡量企业总资产中权益所有者与债权人所投资金比例是否合理的重要财务指标，此指标有以下两个方面的含义。</a:t>
            </a: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1+#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任务6.2 比率分析</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custDataLst>
              <p:tags r:id="rId4"/>
            </p:custDataLst>
          </p:nvPr>
        </p:nvSpPr>
        <p:spPr>
          <a:xfrm>
            <a:off x="611505" y="556260"/>
            <a:ext cx="7839075" cy="3080385"/>
          </a:xfrm>
          <a:prstGeom prst="rect">
            <a:avLst/>
          </a:prstGeom>
          <a:noFill/>
        </p:spPr>
        <p:txBody>
          <a:bodyPr wrap="square" rtlCol="0" anchor="t">
            <a:spAutoFit/>
          </a:bodyPr>
          <a:p>
            <a:pPr algn="just">
              <a:lnSpc>
                <a:spcPct val="120000"/>
              </a:lnSpc>
            </a:pPr>
            <a:r>
              <a:rPr lang="zh-CN" altLang="en-US">
                <a:latin typeface="+mn-ea"/>
                <a:cs typeface="+mn-ea"/>
              </a:rPr>
              <a:t>　</a:t>
            </a:r>
            <a:r>
              <a:rPr lang="zh-CN" altLang="en-US" b="1">
                <a:solidFill>
                  <a:srgbClr val="00B050"/>
                </a:solidFill>
                <a:latin typeface="+mn-ea"/>
                <a:cs typeface="+mn-ea"/>
              </a:rPr>
              <a:t>　</a:t>
            </a:r>
            <a:r>
              <a:rPr lang="zh-CN" altLang="en-US">
                <a:latin typeface="+mn-ea"/>
                <a:cs typeface="+mn-ea"/>
              </a:rPr>
              <a:t>一方面，资产负债比率是长期债权人的债权依赖企业资产提供的安全边际，可用于衡量企业信用的物质保障程度。资产负债率越低，说明债权资金的安全边际越高，企业信用的物质保障程度越高；资产负债率越高，说明企业总资产中资本金占的比重越小，企业的经营风险将主要由债权人承担，债权资金的安全边际就越小。另一方面，资产负债率也是经营者赖以举债经营的支撑点，是用于衡量举债经营是否有利的重要比率。资产负债率越高，意味着举债经营程度越高，在投资收益率高于借债利息率的前提下，带给企业的财务杠杆利益越大，会使所有者报酬增大，但是筹资风险也增大，过度的举债经营将导致企业因资不抵债而破产。</a:t>
            </a: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任务6.2 比率分析</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custDataLst>
              <p:tags r:id="rId4"/>
            </p:custDataLst>
          </p:nvPr>
        </p:nvSpPr>
        <p:spPr>
          <a:xfrm>
            <a:off x="611505" y="556260"/>
            <a:ext cx="7839075" cy="2416175"/>
          </a:xfrm>
          <a:prstGeom prst="rect">
            <a:avLst/>
          </a:prstGeom>
          <a:noFill/>
        </p:spPr>
        <p:txBody>
          <a:bodyPr wrap="square" rtlCol="0" anchor="t">
            <a:spAutoFit/>
          </a:bodyPr>
          <a:p>
            <a:pPr algn="just">
              <a:lnSpc>
                <a:spcPct val="120000"/>
              </a:lnSpc>
            </a:pPr>
            <a:r>
              <a:rPr lang="zh-CN" altLang="en-US">
                <a:latin typeface="+mn-ea"/>
                <a:cs typeface="+mn-ea"/>
              </a:rPr>
              <a:t>在分析和评价企业的资产负债率时，应注意以下几个问题。</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00B050"/>
                </a:solidFill>
                <a:latin typeface="+mn-ea"/>
                <a:cs typeface="+mn-ea"/>
              </a:rPr>
              <a:t>（1）</a:t>
            </a:r>
            <a:r>
              <a:rPr lang="zh-CN" altLang="en-US">
                <a:latin typeface="+mn-ea"/>
                <a:cs typeface="+mn-ea"/>
              </a:rPr>
              <a:t>不同的评价主体对资产负债率有不同的认识。从债权人角度出发，资产负债率越低越好；对于企业经营者而言，资产负债率却是评价经营者理财能力和进取心的一个重要指标。</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00B050"/>
                </a:solidFill>
                <a:latin typeface="+mn-ea"/>
                <a:cs typeface="+mn-ea"/>
              </a:rPr>
              <a:t>（2）</a:t>
            </a:r>
            <a:r>
              <a:rPr lang="zh-CN" altLang="en-US">
                <a:latin typeface="+mn-ea"/>
                <a:cs typeface="+mn-ea"/>
              </a:rPr>
              <a:t>资产负债率过高对于所有者、债权人和经营者都意味着风险。</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00B050"/>
                </a:solidFill>
                <a:latin typeface="+mn-ea"/>
                <a:cs typeface="+mn-ea"/>
              </a:rPr>
              <a:t>（3）</a:t>
            </a:r>
            <a:r>
              <a:rPr lang="zh-CN" altLang="en-US">
                <a:latin typeface="+mn-ea"/>
                <a:cs typeface="+mn-ea"/>
              </a:rPr>
              <a:t>不同行业的平均资产负债率不完全相同，企业应根据本行业特征和需求确定适当的资产负债率。</a:t>
            </a: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752475" y="631190"/>
            <a:ext cx="7659370" cy="1419860"/>
          </a:xfrm>
          <a:prstGeom prst="rect">
            <a:avLst/>
          </a:prstGeom>
          <a:noFill/>
        </p:spPr>
        <p:txBody>
          <a:bodyPr wrap="square" rtlCol="0" anchor="t">
            <a:spAutoFit/>
          </a:bodyPr>
          <a:p>
            <a:pPr algn="just">
              <a:lnSpc>
                <a:spcPct val="120000"/>
              </a:lnSpc>
            </a:pPr>
            <a:r>
              <a:rPr lang="zh-CN" altLang="en-US">
                <a:latin typeface="楷体" panose="02010609060101010101" charset="-122"/>
                <a:ea typeface="楷体" panose="02010609060101010101" charset="-122"/>
                <a:cs typeface="楷体" panose="02010609060101010101" charset="-122"/>
              </a:rPr>
              <a:t>　</a:t>
            </a:r>
            <a:r>
              <a:rPr lang="zh-CN" altLang="en-US">
                <a:solidFill>
                  <a:srgbClr val="00B0F0"/>
                </a:solidFill>
                <a:latin typeface="楷体" panose="02010609060101010101" charset="-122"/>
                <a:ea typeface="楷体" panose="02010609060101010101" charset="-122"/>
                <a:cs typeface="楷体" panose="02010609060101010101" charset="-122"/>
              </a:rPr>
              <a:t>　【情景 6-7】</a:t>
            </a:r>
            <a:r>
              <a:rPr lang="zh-CN" altLang="en-US">
                <a:latin typeface="楷体" panose="02010609060101010101" charset="-122"/>
                <a:ea typeface="楷体" panose="02010609060101010101" charset="-122"/>
                <a:cs typeface="楷体" panose="02010609060101010101" charset="-122"/>
              </a:rPr>
              <a:t>根据表 6-2 中的数据，计算该公司 2022 年年末与年初的资产负债率（计算结果保留两位小数）。</a:t>
            </a:r>
            <a:endParaRPr lang="zh-CN" altLang="en-US">
              <a:latin typeface="楷体" panose="02010609060101010101" charset="-122"/>
              <a:ea typeface="楷体" panose="02010609060101010101" charset="-122"/>
              <a:cs typeface="楷体" panose="02010609060101010101" charset="-122"/>
            </a:endParaRPr>
          </a:p>
          <a:p>
            <a:pPr algn="ctr">
              <a:lnSpc>
                <a:spcPct val="120000"/>
              </a:lnSpc>
            </a:pPr>
            <a:r>
              <a:rPr lang="zh-CN" altLang="en-US">
                <a:latin typeface="楷体" panose="02010609060101010101" charset="-122"/>
                <a:ea typeface="楷体" panose="02010609060101010101" charset="-122"/>
                <a:cs typeface="楷体" panose="02010609060101010101" charset="-122"/>
              </a:rPr>
              <a:t>年末资产负债率=8 004 798÷51 974 146×100%≈15.40%</a:t>
            </a:r>
            <a:endParaRPr lang="zh-CN" altLang="en-US">
              <a:latin typeface="楷体" panose="02010609060101010101" charset="-122"/>
              <a:ea typeface="楷体" panose="02010609060101010101" charset="-122"/>
              <a:cs typeface="楷体" panose="02010609060101010101" charset="-122"/>
            </a:endParaRPr>
          </a:p>
          <a:p>
            <a:pPr algn="ctr">
              <a:lnSpc>
                <a:spcPct val="120000"/>
              </a:lnSpc>
            </a:pPr>
            <a:r>
              <a:rPr lang="zh-CN" altLang="en-US">
                <a:latin typeface="楷体" panose="02010609060101010101" charset="-122"/>
                <a:ea typeface="楷体" panose="02010609060101010101" charset="-122"/>
                <a:cs typeface="楷体" panose="02010609060101010101" charset="-122"/>
              </a:rPr>
              <a:t>年初资产负债率=7 416 450÷43 327 320×100%≈17.12%</a:t>
            </a:r>
            <a:endParaRPr lang="zh-CN" altLang="en-US">
              <a:latin typeface="楷体" panose="02010609060101010101" charset="-122"/>
              <a:ea typeface="楷体" panose="02010609060101010101" charset="-122"/>
              <a:cs typeface="楷体" panose="02010609060101010101" charset="-122"/>
            </a:endParaRPr>
          </a:p>
        </p:txBody>
      </p:sp>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任务6.2 比率分析</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任务6.2 比率分析</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6" name="组合 5"/>
          <p:cNvGrpSpPr/>
          <p:nvPr/>
        </p:nvGrpSpPr>
        <p:grpSpPr>
          <a:xfrm>
            <a:off x="611505" y="659765"/>
            <a:ext cx="7839075" cy="4126865"/>
            <a:chOff x="963" y="4090"/>
            <a:chExt cx="12345" cy="6499"/>
          </a:xfrm>
        </p:grpSpPr>
        <p:sp>
          <p:nvSpPr>
            <p:cNvPr id="2" name="文本框 1"/>
            <p:cNvSpPr txBox="1"/>
            <p:nvPr>
              <p:custDataLst>
                <p:tags r:id="rId4"/>
              </p:custDataLst>
            </p:nvPr>
          </p:nvSpPr>
          <p:spPr>
            <a:xfrm>
              <a:off x="963" y="4090"/>
              <a:ext cx="7200" cy="628"/>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2. 产权比率</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4" name="文本框 3"/>
            <p:cNvSpPr txBox="1"/>
            <p:nvPr>
              <p:custDataLst>
                <p:tags r:id="rId5"/>
              </p:custDataLst>
            </p:nvPr>
          </p:nvSpPr>
          <p:spPr>
            <a:xfrm>
              <a:off x="963" y="4692"/>
              <a:ext cx="12345" cy="5897"/>
            </a:xfrm>
            <a:prstGeom prst="rect">
              <a:avLst/>
            </a:prstGeom>
            <a:noFill/>
          </p:spPr>
          <p:txBody>
            <a:bodyPr wrap="square" rtlCol="0" anchor="t">
              <a:spAutoFit/>
            </a:bodyPr>
            <a:p>
              <a:pPr algn="just">
                <a:lnSpc>
                  <a:spcPct val="120000"/>
                </a:lnSpc>
              </a:pPr>
              <a:r>
                <a:rPr lang="zh-CN" altLang="en-US">
                  <a:latin typeface="+mn-ea"/>
                  <a:cs typeface="+mn-ea"/>
                </a:rPr>
                <a:t>　</a:t>
              </a:r>
              <a:r>
                <a:rPr lang="zh-CN" altLang="en-US" b="1">
                  <a:solidFill>
                    <a:srgbClr val="00B050"/>
                  </a:solidFill>
                  <a:latin typeface="+mn-ea"/>
                  <a:cs typeface="+mn-ea"/>
                </a:rPr>
                <a:t>　</a:t>
              </a:r>
              <a:r>
                <a:rPr lang="zh-CN" altLang="en-US">
                  <a:latin typeface="+mn-ea"/>
                  <a:cs typeface="+mn-ea"/>
                </a:rPr>
                <a:t>产权比率又称为资本负债率，是负债总额与所有者权益之比，是企业财务结构稳健与否的重要标志。其计算公式为</a:t>
              </a:r>
              <a:endParaRPr lang="zh-CN" altLang="en-US">
                <a:latin typeface="+mn-ea"/>
                <a:cs typeface="+mn-ea"/>
              </a:endParaRPr>
            </a:p>
            <a:p>
              <a:pPr algn="ctr">
                <a:lnSpc>
                  <a:spcPct val="120000"/>
                </a:lnSpc>
              </a:pPr>
              <a:r>
                <a:rPr lang="zh-CN" altLang="en-US" b="1">
                  <a:solidFill>
                    <a:srgbClr val="00B0F0"/>
                  </a:solidFill>
                  <a:latin typeface="+mn-ea"/>
                  <a:cs typeface="+mn-ea"/>
                </a:rPr>
                <a:t>产权比率=负债总额÷所有者权益×100%</a:t>
              </a:r>
              <a:endParaRPr lang="zh-CN" altLang="en-US" b="1">
                <a:solidFill>
                  <a:srgbClr val="00B0F0"/>
                </a:solidFill>
                <a:latin typeface="+mn-ea"/>
                <a:cs typeface="+mn-ea"/>
              </a:endParaRPr>
            </a:p>
            <a:p>
              <a:pPr algn="just">
                <a:lnSpc>
                  <a:spcPct val="120000"/>
                </a:lnSpc>
              </a:pPr>
              <a:r>
                <a:rPr lang="zh-CN" altLang="en-US">
                  <a:latin typeface="+mn-ea"/>
                  <a:cs typeface="+mn-ea"/>
                </a:rPr>
                <a:t>产权比率不仅反映了由债权人提供的资本与所有者提供的资本的相对关系，即企业财务结构是否稳定，而且反映了债权人资本受股东权益保障的程度，或者是企业清算时对债权人利益的保障程度。一般来说，这一比率越低，表明企业长期偿债能力越强，债权人权益保障程度越高。在分析时同样需要结合企业的具体情况，当企业的资产收益率大于负债利息率时，负债经营有利于提高资金收益率，获得额外的利润，这时的产权比率可适当高些。产权比率高是高风险、高报酬的财务结构，产权比率低是低风险、低报酬的财务结构。</a:t>
              </a:r>
              <a:endParaRPr lang="zh-CN" altLang="en-US">
                <a:latin typeface="+mn-ea"/>
                <a:cs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752475" y="631190"/>
            <a:ext cx="7659370" cy="1419860"/>
          </a:xfrm>
          <a:prstGeom prst="rect">
            <a:avLst/>
          </a:prstGeom>
          <a:noFill/>
        </p:spPr>
        <p:txBody>
          <a:bodyPr wrap="square" rtlCol="0" anchor="t">
            <a:spAutoFit/>
          </a:bodyPr>
          <a:p>
            <a:pPr algn="just">
              <a:lnSpc>
                <a:spcPct val="120000"/>
              </a:lnSpc>
            </a:pPr>
            <a:r>
              <a:rPr lang="zh-CN" altLang="en-US">
                <a:latin typeface="楷体" panose="02010609060101010101" charset="-122"/>
                <a:ea typeface="楷体" panose="02010609060101010101" charset="-122"/>
                <a:cs typeface="楷体" panose="02010609060101010101" charset="-122"/>
              </a:rPr>
              <a:t>　</a:t>
            </a:r>
            <a:r>
              <a:rPr lang="zh-CN" altLang="en-US">
                <a:solidFill>
                  <a:srgbClr val="00B0F0"/>
                </a:solidFill>
                <a:latin typeface="楷体" panose="02010609060101010101" charset="-122"/>
                <a:ea typeface="楷体" panose="02010609060101010101" charset="-122"/>
                <a:cs typeface="楷体" panose="02010609060101010101" charset="-122"/>
              </a:rPr>
              <a:t>　【情景 6-8】</a:t>
            </a:r>
            <a:r>
              <a:rPr lang="zh-CN" altLang="en-US">
                <a:latin typeface="楷体" panose="02010609060101010101" charset="-122"/>
                <a:ea typeface="楷体" panose="02010609060101010101" charset="-122"/>
                <a:cs typeface="楷体" panose="02010609060101010101" charset="-122"/>
              </a:rPr>
              <a:t>根据表 6-2 中的数据，计算该公司 2022 年年末与年初的产权比率（计算结果保留两位小数）。</a:t>
            </a:r>
            <a:endParaRPr lang="zh-CN" altLang="en-US">
              <a:latin typeface="楷体" panose="02010609060101010101" charset="-122"/>
              <a:ea typeface="楷体" panose="02010609060101010101" charset="-122"/>
              <a:cs typeface="楷体" panose="02010609060101010101" charset="-122"/>
            </a:endParaRPr>
          </a:p>
          <a:p>
            <a:pPr algn="ctr">
              <a:lnSpc>
                <a:spcPct val="120000"/>
              </a:lnSpc>
            </a:pPr>
            <a:r>
              <a:rPr lang="zh-CN" altLang="en-US">
                <a:latin typeface="楷体" panose="02010609060101010101" charset="-122"/>
                <a:ea typeface="楷体" panose="02010609060101010101" charset="-122"/>
                <a:cs typeface="楷体" panose="02010609060101010101" charset="-122"/>
              </a:rPr>
              <a:t>年末产权比率=8 004 798÷43 969 348×100%≈18.21%</a:t>
            </a:r>
            <a:endParaRPr lang="zh-CN" altLang="en-US">
              <a:latin typeface="楷体" panose="02010609060101010101" charset="-122"/>
              <a:ea typeface="楷体" panose="02010609060101010101" charset="-122"/>
              <a:cs typeface="楷体" panose="02010609060101010101" charset="-122"/>
            </a:endParaRPr>
          </a:p>
          <a:p>
            <a:pPr algn="ctr">
              <a:lnSpc>
                <a:spcPct val="120000"/>
              </a:lnSpc>
            </a:pPr>
            <a:r>
              <a:rPr lang="zh-CN" altLang="en-US">
                <a:latin typeface="楷体" panose="02010609060101010101" charset="-122"/>
                <a:ea typeface="楷体" panose="02010609060101010101" charset="-122"/>
                <a:cs typeface="楷体" panose="02010609060101010101" charset="-122"/>
              </a:rPr>
              <a:t>年初产权比率=7 416 450÷35 910 870×100%≈20.65%</a:t>
            </a:r>
            <a:endParaRPr lang="zh-CN" altLang="en-US">
              <a:latin typeface="楷体" panose="02010609060101010101" charset="-122"/>
              <a:ea typeface="楷体" panose="02010609060101010101" charset="-122"/>
              <a:cs typeface="楷体" panose="02010609060101010101" charset="-122"/>
            </a:endParaRPr>
          </a:p>
        </p:txBody>
      </p:sp>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任务6.2 比率分析</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任务6.2 比率分析</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6" name="组合 5"/>
          <p:cNvGrpSpPr/>
          <p:nvPr/>
        </p:nvGrpSpPr>
        <p:grpSpPr>
          <a:xfrm>
            <a:off x="611505" y="659765"/>
            <a:ext cx="7839075" cy="3794760"/>
            <a:chOff x="963" y="4090"/>
            <a:chExt cx="12345" cy="5976"/>
          </a:xfrm>
        </p:grpSpPr>
        <p:sp>
          <p:nvSpPr>
            <p:cNvPr id="2" name="文本框 1"/>
            <p:cNvSpPr txBox="1"/>
            <p:nvPr>
              <p:custDataLst>
                <p:tags r:id="rId4"/>
              </p:custDataLst>
            </p:nvPr>
          </p:nvSpPr>
          <p:spPr>
            <a:xfrm>
              <a:off x="963" y="4090"/>
              <a:ext cx="7200" cy="628"/>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3. 利息保障倍数</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4" name="文本框 3"/>
            <p:cNvSpPr txBox="1"/>
            <p:nvPr>
              <p:custDataLst>
                <p:tags r:id="rId5"/>
              </p:custDataLst>
            </p:nvPr>
          </p:nvSpPr>
          <p:spPr>
            <a:xfrm>
              <a:off x="963" y="4692"/>
              <a:ext cx="12345" cy="5374"/>
            </a:xfrm>
            <a:prstGeom prst="rect">
              <a:avLst/>
            </a:prstGeom>
            <a:noFill/>
          </p:spPr>
          <p:txBody>
            <a:bodyPr wrap="square" rtlCol="0" anchor="t">
              <a:spAutoFit/>
            </a:bodyPr>
            <a:p>
              <a:pPr algn="just">
                <a:lnSpc>
                  <a:spcPct val="120000"/>
                </a:lnSpc>
              </a:pPr>
              <a:r>
                <a:rPr lang="zh-CN" altLang="en-US">
                  <a:latin typeface="+mn-ea"/>
                  <a:cs typeface="+mn-ea"/>
                </a:rPr>
                <a:t>　</a:t>
              </a:r>
              <a:r>
                <a:rPr lang="zh-CN" altLang="en-US" b="1">
                  <a:solidFill>
                    <a:srgbClr val="00B050"/>
                  </a:solidFill>
                  <a:latin typeface="+mn-ea"/>
                  <a:cs typeface="+mn-ea"/>
                </a:rPr>
                <a:t>　</a:t>
              </a:r>
              <a:r>
                <a:rPr lang="zh-CN" altLang="en-US">
                  <a:latin typeface="+mn-ea"/>
                  <a:cs typeface="+mn-ea"/>
                </a:rPr>
                <a:t>利息保障倍数是指企业在一定期间（通常为一个会计年度）内所获取的息税前利润与支付的利息之间的倍数关系。该项指标反映企业的经营所得支付债务利息的能力。该指标越大，企业偿付利息的能力就越强。其计算公式为</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00B0F0"/>
                  </a:solidFill>
                  <a:latin typeface="+mn-ea"/>
                  <a:cs typeface="+mn-ea"/>
                </a:rPr>
                <a:t>利息保障倍数=息税前利润÷利息费用</a:t>
              </a:r>
              <a:endParaRPr lang="zh-CN" altLang="en-US" b="1">
                <a:solidFill>
                  <a:srgbClr val="00B0F0"/>
                </a:solidFill>
                <a:latin typeface="+mn-ea"/>
                <a:cs typeface="+mn-ea"/>
              </a:endParaRPr>
            </a:p>
            <a:p>
              <a:pPr algn="just">
                <a:lnSpc>
                  <a:spcPct val="120000"/>
                </a:lnSpc>
              </a:pPr>
              <a:r>
                <a:rPr lang="zh-CN" altLang="en-US" b="1">
                  <a:solidFill>
                    <a:srgbClr val="00B0F0"/>
                  </a:solidFill>
                  <a:latin typeface="+mn-ea"/>
                  <a:cs typeface="+mn-ea"/>
                </a:rPr>
                <a:t> 　　　　　　=（净利润＋利润表中的利息费用＋所得税）÷全部利息费用</a:t>
              </a:r>
              <a:endParaRPr lang="zh-CN" altLang="en-US" b="1">
                <a:solidFill>
                  <a:srgbClr val="00B0F0"/>
                </a:solidFill>
                <a:latin typeface="+mn-ea"/>
                <a:cs typeface="+mn-ea"/>
              </a:endParaRPr>
            </a:p>
            <a:p>
              <a:pPr algn="just">
                <a:lnSpc>
                  <a:spcPct val="120000"/>
                </a:lnSpc>
              </a:pPr>
              <a:r>
                <a:rPr lang="zh-CN" altLang="en-US">
                  <a:latin typeface="+mn-ea"/>
                  <a:cs typeface="+mn-ea"/>
                </a:rPr>
                <a:t>式中，“息税前利润”是指企业实现的未扣除利息和所得税前的利润额，它可以用当期利润总额和利息费用之和来测算。由于我国利润表并未将利息费用单列，企业外部报表分析者只好用“利润总额加上财务费用”来确定息税前利润。</a:t>
              </a:r>
              <a:endParaRPr lang="zh-CN" altLang="en-US">
                <a:latin typeface="+mn-ea"/>
                <a:cs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任务6.2 比率分析</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4" name="文本框 3"/>
          <p:cNvSpPr txBox="1"/>
          <p:nvPr>
            <p:custDataLst>
              <p:tags r:id="rId4"/>
            </p:custDataLst>
          </p:nvPr>
        </p:nvSpPr>
        <p:spPr>
          <a:xfrm>
            <a:off x="611505" y="611505"/>
            <a:ext cx="7839075" cy="3412490"/>
          </a:xfrm>
          <a:prstGeom prst="rect">
            <a:avLst/>
          </a:prstGeom>
          <a:noFill/>
        </p:spPr>
        <p:txBody>
          <a:bodyPr wrap="square" rtlCol="0" anchor="t">
            <a:spAutoFit/>
          </a:bodyPr>
          <a:p>
            <a:pPr algn="just">
              <a:lnSpc>
                <a:spcPct val="120000"/>
              </a:lnSpc>
            </a:pPr>
            <a:r>
              <a:rPr lang="zh-CN" altLang="en-US">
                <a:latin typeface="+mn-ea"/>
                <a:cs typeface="+mn-ea"/>
              </a:rPr>
              <a:t>　</a:t>
            </a:r>
            <a:r>
              <a:rPr lang="zh-CN" altLang="en-US" b="1">
                <a:solidFill>
                  <a:srgbClr val="00B050"/>
                </a:solidFill>
                <a:latin typeface="+mn-ea"/>
                <a:cs typeface="+mn-ea"/>
              </a:rPr>
              <a:t>　</a:t>
            </a:r>
            <a:r>
              <a:rPr lang="zh-CN" altLang="en-US">
                <a:latin typeface="+mn-ea"/>
                <a:cs typeface="+mn-ea"/>
              </a:rPr>
              <a:t>“利息”是指企业当期全部应计利息，不仅包括利息费用，而且包括已资本化的利息。计入长期资产成本的资本化利息，虽不在利润表中反映，但仍需要定期偿还与计入。</a:t>
            </a:r>
            <a:endParaRPr lang="zh-CN" altLang="en-US">
              <a:latin typeface="+mn-ea"/>
              <a:cs typeface="+mn-ea"/>
            </a:endParaRPr>
          </a:p>
          <a:p>
            <a:pPr algn="just">
              <a:lnSpc>
                <a:spcPct val="120000"/>
              </a:lnSpc>
            </a:pPr>
            <a:r>
              <a:rPr lang="zh-CN" altLang="en-US">
                <a:latin typeface="+mn-ea"/>
                <a:cs typeface="+mn-ea"/>
              </a:rPr>
              <a:t>　　从长远来看，企业利息保障倍数至少要大于 1 才能举债。在短期内，可能在该指标低于 1 的情况下，仍有能力支付利息，因为有些计入当期的费用并不需要支付现金，如折旧、摊销及折耗等，这些资金通过产品销售收回后由企业自行支配。因此，在进行财务分析时，把这些非现金支付的费用看作保障利息支付的资金来源，更能体现利息的安全度。</a:t>
            </a:r>
            <a:endParaRPr lang="zh-CN" altLang="en-US">
              <a:latin typeface="+mn-ea"/>
              <a:cs typeface="+mn-ea"/>
            </a:endParaRPr>
          </a:p>
          <a:p>
            <a:pPr algn="just">
              <a:lnSpc>
                <a:spcPct val="120000"/>
              </a:lnSpc>
            </a:pPr>
            <a:r>
              <a:rPr lang="zh-CN" altLang="en-US">
                <a:latin typeface="+mn-ea"/>
                <a:cs typeface="+mn-ea"/>
              </a:rPr>
              <a:t>　　分析企业偿债能力时，在根据财务报表数据计算上述比率的同时，还有一些表外因素值得注意，如长期租赁、债务担保和未决诉讼。</a:t>
            </a: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8"/>
          <p:cNvSpPr/>
          <p:nvPr/>
        </p:nvSpPr>
        <p:spPr bwMode="auto">
          <a:xfrm>
            <a:off x="1043609" y="1128861"/>
            <a:ext cx="7200800" cy="3315097"/>
          </a:xfrm>
          <a:prstGeom prst="rect">
            <a:avLst/>
          </a:prstGeom>
          <a:solidFill>
            <a:srgbClr val="FFFFFF">
              <a:alpha val="57999"/>
            </a:srgbClr>
          </a:solidFill>
          <a:ln w="15875" cmpd="sng">
            <a:solidFill>
              <a:srgbClr val="C00000"/>
            </a:solidFill>
            <a:miter lim="800000"/>
          </a:ln>
        </p:spPr>
        <p:txBody>
          <a:bodyPr/>
          <a:lstStyle/>
          <a:p>
            <a:endParaRPr lang="zh-CN" altLang="en-US">
              <a:solidFill>
                <a:srgbClr val="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5" name="组合 4"/>
          <p:cNvGrpSpPr/>
          <p:nvPr/>
        </p:nvGrpSpPr>
        <p:grpSpPr>
          <a:xfrm>
            <a:off x="1692733" y="721043"/>
            <a:ext cx="2087625" cy="787400"/>
            <a:chOff x="1547750" y="650776"/>
            <a:chExt cx="2087625" cy="787400"/>
          </a:xfrm>
        </p:grpSpPr>
        <p:sp>
          <p:nvSpPr>
            <p:cNvPr id="6" name="矩形 17"/>
            <p:cNvSpPr>
              <a:spLocks noChangeArrowheads="1"/>
            </p:cNvSpPr>
            <p:nvPr/>
          </p:nvSpPr>
          <p:spPr bwMode="auto">
            <a:xfrm>
              <a:off x="1547813" y="650776"/>
              <a:ext cx="2087562" cy="787400"/>
            </a:xfrm>
            <a:prstGeom prst="rect">
              <a:avLst/>
            </a:prstGeom>
            <a:solidFill>
              <a:srgbClr val="C00000"/>
            </a:solidFill>
            <a:ln>
              <a:noFill/>
            </a:ln>
          </p:spPr>
          <p:txBody>
            <a:bodyPr/>
            <a:lstStyle/>
            <a:p>
              <a:endParaRPr lang="zh-CN" altLang="en-US" b="1">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 name="TextBox 18"/>
            <p:cNvSpPr>
              <a:spLocks noChangeArrowheads="1"/>
            </p:cNvSpPr>
            <p:nvPr/>
          </p:nvSpPr>
          <p:spPr bwMode="auto">
            <a:xfrm>
              <a:off x="1547750" y="773420"/>
              <a:ext cx="201422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3600"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学习目标</a:t>
              </a:r>
              <a:endParaRPr lang="zh-CN" altLang="en-US" sz="3600"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4" name="TextBox 9"/>
          <p:cNvSpPr>
            <a:spLocks noChangeArrowheads="1"/>
          </p:cNvSpPr>
          <p:nvPr/>
        </p:nvSpPr>
        <p:spPr bwMode="auto">
          <a:xfrm>
            <a:off x="1321435" y="1355090"/>
            <a:ext cx="3407410" cy="2491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pPr>
            <a:r>
              <a:rPr lang="zh-CN" altLang="en-US" sz="2000" b="1" dirty="0">
                <a:gradFill>
                  <a:gsLst>
                    <a:gs pos="50000">
                      <a:schemeClr val="accent2"/>
                    </a:gs>
                    <a:gs pos="0">
                      <a:schemeClr val="accent2">
                        <a:lumMod val="25000"/>
                        <a:lumOff val="75000"/>
                      </a:schemeClr>
                    </a:gs>
                    <a:gs pos="100000">
                      <a:schemeClr val="accent2">
                        <a:lumMod val="85000"/>
                      </a:schemeClr>
                    </a:gs>
                  </a:gsLst>
                  <a:lin ang="5400000" scaled="1"/>
                </a:gradFill>
                <a:latin typeface="字魂105号-简雅黑" panose="00000500000000000000" pitchFamily="2" charset="-122"/>
                <a:ea typeface="字魂105号-简雅黑" panose="00000500000000000000" pitchFamily="2" charset="-122"/>
                <a:sym typeface="字魂105号-简雅黑" panose="00000500000000000000" pitchFamily="2" charset="-122"/>
              </a:rPr>
              <a:t>能力目标</a:t>
            </a:r>
            <a:endParaRPr lang="zh-CN" altLang="en-US" sz="2000" b="1" dirty="0">
              <a:gradFill>
                <a:gsLst>
                  <a:gs pos="50000">
                    <a:schemeClr val="accent2"/>
                  </a:gs>
                  <a:gs pos="0">
                    <a:schemeClr val="accent2">
                      <a:lumMod val="25000"/>
                      <a:lumOff val="75000"/>
                    </a:schemeClr>
                  </a:gs>
                  <a:gs pos="100000">
                    <a:schemeClr val="accent2">
                      <a:lumMod val="85000"/>
                    </a:schemeClr>
                  </a:gs>
                </a:gsLst>
                <a:lin ang="5400000" scaled="1"/>
              </a:gra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algn="just">
              <a:lnSpc>
                <a:spcPct val="150000"/>
              </a:lnSpc>
            </a:pPr>
            <a:r>
              <a:rPr lang="zh-CN" altLang="en-US" sz="1400" dirty="0">
                <a:latin typeface="字魂105号-简雅黑" panose="00000500000000000000" pitchFamily="2" charset="-122"/>
                <a:ea typeface="字魂105号-简雅黑" panose="00000500000000000000" pitchFamily="2" charset="-122"/>
                <a:sym typeface="字魂105号-简雅黑" panose="00000500000000000000" pitchFamily="2" charset="-122"/>
              </a:rPr>
              <a:t>● 能熟练运用比较分析和趋势分析等财务分析方法，结合财务指标计算，对企业偿债</a:t>
            </a:r>
            <a:endParaRPr lang="zh-CN" altLang="en-US" sz="14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algn="just">
              <a:lnSpc>
                <a:spcPct val="150000"/>
              </a:lnSpc>
            </a:pPr>
            <a:r>
              <a:rPr lang="zh-CN" altLang="en-US" sz="1400" dirty="0">
                <a:latin typeface="字魂105号-简雅黑" panose="00000500000000000000" pitchFamily="2" charset="-122"/>
                <a:ea typeface="字魂105号-简雅黑" panose="00000500000000000000" pitchFamily="2" charset="-122"/>
                <a:sym typeface="字魂105号-简雅黑" panose="00000500000000000000" pitchFamily="2" charset="-122"/>
              </a:rPr>
              <a:t>能力、营运能力、盈利能力、发展能力及未来趋势进行全面分析。</a:t>
            </a:r>
            <a:endParaRPr lang="zh-CN" altLang="en-US" sz="14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algn="just">
              <a:lnSpc>
                <a:spcPct val="150000"/>
              </a:lnSpc>
            </a:pPr>
            <a:r>
              <a:rPr lang="zh-CN" altLang="en-US" sz="1400" dirty="0">
                <a:latin typeface="字魂105号-简雅黑" panose="00000500000000000000" pitchFamily="2" charset="-122"/>
                <a:ea typeface="字魂105号-简雅黑" panose="00000500000000000000" pitchFamily="2" charset="-122"/>
                <a:sym typeface="字魂105号-简雅黑" panose="00000500000000000000" pitchFamily="2" charset="-122"/>
              </a:rPr>
              <a:t>● 能够运用综合财务分析方法，对企业的经营业绩进行综合评价。</a:t>
            </a:r>
            <a:endParaRPr lang="zh-CN" altLang="en-US" sz="14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 name="TextBox 9"/>
          <p:cNvSpPr>
            <a:spLocks noChangeArrowheads="1"/>
          </p:cNvSpPr>
          <p:nvPr>
            <p:custDataLst>
              <p:tags r:id="rId1"/>
            </p:custDataLst>
          </p:nvPr>
        </p:nvSpPr>
        <p:spPr bwMode="auto">
          <a:xfrm>
            <a:off x="5003800" y="1347470"/>
            <a:ext cx="3044190" cy="1522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lgn="just">
              <a:lnSpc>
                <a:spcPct val="150000"/>
              </a:lnSpc>
            </a:pPr>
            <a:r>
              <a:rPr lang="zh-CN" altLang="en-US" sz="2000" b="1" dirty="0">
                <a:gradFill>
                  <a:gsLst>
                    <a:gs pos="50000">
                      <a:schemeClr val="accent2"/>
                    </a:gs>
                    <a:gs pos="0">
                      <a:schemeClr val="accent2">
                        <a:lumMod val="25000"/>
                        <a:lumOff val="75000"/>
                      </a:schemeClr>
                    </a:gs>
                    <a:gs pos="100000">
                      <a:schemeClr val="accent2">
                        <a:lumMod val="85000"/>
                      </a:schemeClr>
                    </a:gs>
                  </a:gsLst>
                  <a:lin ang="5400000" scaled="1"/>
                </a:gradFill>
                <a:latin typeface="字魂105号-简雅黑" panose="00000500000000000000" pitchFamily="2" charset="-122"/>
                <a:ea typeface="字魂105号-简雅黑" panose="00000500000000000000" pitchFamily="2" charset="-122"/>
                <a:sym typeface="字魂105号-简雅黑" panose="00000500000000000000" pitchFamily="2" charset="-122"/>
              </a:rPr>
              <a:t>素质目标</a:t>
            </a:r>
            <a:endParaRPr lang="zh-CN" altLang="en-US" sz="2000" b="1" dirty="0">
              <a:gradFill>
                <a:gsLst>
                  <a:gs pos="50000">
                    <a:schemeClr val="accent2"/>
                  </a:gs>
                  <a:gs pos="0">
                    <a:schemeClr val="accent2">
                      <a:lumMod val="25000"/>
                      <a:lumOff val="75000"/>
                    </a:schemeClr>
                  </a:gs>
                  <a:gs pos="100000">
                    <a:schemeClr val="accent2">
                      <a:lumMod val="85000"/>
                    </a:schemeClr>
                  </a:gs>
                </a:gsLst>
                <a:lin ang="5400000" scaled="1"/>
              </a:gra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algn="just">
              <a:lnSpc>
                <a:spcPct val="150000"/>
              </a:lnSpc>
            </a:pPr>
            <a:r>
              <a:rPr lang="zh-CN" altLang="en-US" sz="1400" dirty="0">
                <a:latin typeface="字魂105号-简雅黑" panose="00000500000000000000" pitchFamily="2" charset="-122"/>
                <a:ea typeface="字魂105号-简雅黑" panose="00000500000000000000" pitchFamily="2" charset="-122"/>
                <a:sym typeface="字魂105号-简雅黑" panose="00000500000000000000" pitchFamily="2" charset="-122"/>
              </a:rPr>
              <a:t>● 培养有理想、敢担当、能吃苦、肯奋斗、善创新的新时代好青年。</a:t>
            </a:r>
            <a:endParaRPr lang="zh-CN" altLang="en-US" sz="14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algn="just">
              <a:lnSpc>
                <a:spcPct val="150000"/>
              </a:lnSpc>
            </a:pPr>
            <a:r>
              <a:rPr lang="zh-CN" altLang="en-US" sz="1400" dirty="0">
                <a:latin typeface="字魂105号-简雅黑" panose="00000500000000000000" pitchFamily="2" charset="-122"/>
                <a:ea typeface="字魂105号-简雅黑" panose="00000500000000000000" pitchFamily="2" charset="-122"/>
                <a:sym typeface="字魂105号-简雅黑" panose="00000500000000000000" pitchFamily="2" charset="-122"/>
              </a:rPr>
              <a:t>● 培养自我管理能力和团队合作精神。</a:t>
            </a:r>
            <a:endParaRPr lang="zh-CN" altLang="en-US" sz="14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16" presetClass="entr" presetSubtype="37" fill="hold" grpId="0" nodeType="withEffect">
                                  <p:stCondLst>
                                    <p:cond delay="500"/>
                                  </p:stCondLst>
                                  <p:childTnLst>
                                    <p:set>
                                      <p:cBhvr>
                                        <p:cTn id="11" dur="1" fill="hold">
                                          <p:stCondLst>
                                            <p:cond delay="0"/>
                                          </p:stCondLst>
                                        </p:cTn>
                                        <p:tgtEl>
                                          <p:spTgt spid="3"/>
                                        </p:tgtEl>
                                        <p:attrNameLst>
                                          <p:attrName>style.visibility</p:attrName>
                                        </p:attrNameLst>
                                      </p:cBhvr>
                                      <p:to>
                                        <p:strVal val="visible"/>
                                      </p:to>
                                    </p:set>
                                    <p:animEffect transition="in" filter="barn(outVertical)">
                                      <p:cBhvr>
                                        <p:cTn id="12"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752475" y="631190"/>
            <a:ext cx="7659370" cy="1087755"/>
          </a:xfrm>
          <a:prstGeom prst="rect">
            <a:avLst/>
          </a:prstGeom>
          <a:noFill/>
        </p:spPr>
        <p:txBody>
          <a:bodyPr wrap="square" rtlCol="0" anchor="t">
            <a:spAutoFit/>
          </a:bodyPr>
          <a:p>
            <a:pPr algn="just">
              <a:lnSpc>
                <a:spcPct val="120000"/>
              </a:lnSpc>
            </a:pPr>
            <a:r>
              <a:rPr lang="zh-CN" altLang="en-US">
                <a:latin typeface="楷体" panose="02010609060101010101" charset="-122"/>
                <a:ea typeface="楷体" panose="02010609060101010101" charset="-122"/>
                <a:cs typeface="楷体" panose="02010609060101010101" charset="-122"/>
              </a:rPr>
              <a:t>　</a:t>
            </a:r>
            <a:r>
              <a:rPr lang="zh-CN" altLang="en-US">
                <a:solidFill>
                  <a:srgbClr val="00B0F0"/>
                </a:solidFill>
                <a:latin typeface="楷体" panose="02010609060101010101" charset="-122"/>
                <a:ea typeface="楷体" panose="02010609060101010101" charset="-122"/>
                <a:cs typeface="楷体" panose="02010609060101010101" charset="-122"/>
              </a:rPr>
              <a:t>　【情景 6-9】</a:t>
            </a:r>
            <a:r>
              <a:rPr lang="zh-CN" altLang="en-US">
                <a:latin typeface="楷体" panose="02010609060101010101" charset="-122"/>
                <a:ea typeface="楷体" panose="02010609060101010101" charset="-122"/>
                <a:cs typeface="楷体" panose="02010609060101010101" charset="-122"/>
              </a:rPr>
              <a:t>根据表 6-3 中的数据，计算该公司 2022 年年末利息保障倍数（计算结果保留两位小数）。</a:t>
            </a:r>
            <a:endParaRPr lang="zh-CN" altLang="en-US">
              <a:latin typeface="楷体" panose="02010609060101010101" charset="-122"/>
              <a:ea typeface="楷体" panose="02010609060101010101" charset="-122"/>
              <a:cs typeface="楷体" panose="02010609060101010101" charset="-122"/>
            </a:endParaRPr>
          </a:p>
          <a:p>
            <a:pPr algn="ctr">
              <a:lnSpc>
                <a:spcPct val="120000"/>
              </a:lnSpc>
            </a:pPr>
            <a:r>
              <a:rPr lang="zh-CN" altLang="en-US">
                <a:solidFill>
                  <a:schemeClr val="tx1"/>
                </a:solidFill>
                <a:latin typeface="楷体" panose="02010609060101010101" charset="-122"/>
                <a:ea typeface="楷体" panose="02010609060101010101" charset="-122"/>
                <a:cs typeface="楷体" panose="02010609060101010101" charset="-122"/>
              </a:rPr>
              <a:t>年末利息保障倍数=36 549 840÷220 800≈165.53</a:t>
            </a:r>
            <a:endParaRPr lang="zh-CN" altLang="en-US">
              <a:solidFill>
                <a:schemeClr val="tx1"/>
              </a:solidFill>
              <a:latin typeface="楷体" panose="02010609060101010101" charset="-122"/>
              <a:ea typeface="楷体" panose="02010609060101010101" charset="-122"/>
              <a:cs typeface="楷体" panose="02010609060101010101" charset="-122"/>
            </a:endParaRPr>
          </a:p>
        </p:txBody>
      </p:sp>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任务6.2 比率分析</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任务6.2 比率分析</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1" name="圆角矩形 30"/>
          <p:cNvSpPr/>
          <p:nvPr>
            <p:custDataLst>
              <p:tags r:id="rId4"/>
            </p:custDataLst>
          </p:nvPr>
        </p:nvSpPr>
        <p:spPr bwMode="auto">
          <a:xfrm>
            <a:off x="611505" y="628015"/>
            <a:ext cx="4556125" cy="483235"/>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p>
            <a:pPr algn="ctr">
              <a:defRPr/>
            </a:pPr>
            <a:r>
              <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子任务 6.2.3 营运能力分析</a:t>
            </a:r>
            <a:endPar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5" name="组合 4"/>
          <p:cNvGrpSpPr/>
          <p:nvPr/>
        </p:nvGrpSpPr>
        <p:grpSpPr>
          <a:xfrm>
            <a:off x="611505" y="1233805"/>
            <a:ext cx="7839075" cy="3627755"/>
            <a:chOff x="963" y="4090"/>
            <a:chExt cx="12345" cy="5713"/>
          </a:xfrm>
        </p:grpSpPr>
        <p:sp>
          <p:nvSpPr>
            <p:cNvPr id="2" name="文本框 1"/>
            <p:cNvSpPr txBox="1"/>
            <p:nvPr>
              <p:custDataLst>
                <p:tags r:id="rId5"/>
              </p:custDataLst>
            </p:nvPr>
          </p:nvSpPr>
          <p:spPr>
            <a:xfrm>
              <a:off x="963" y="4090"/>
              <a:ext cx="7200" cy="628"/>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1. 应收账款周转率</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4" name="文本框 3"/>
            <p:cNvSpPr txBox="1"/>
            <p:nvPr>
              <p:custDataLst>
                <p:tags r:id="rId6"/>
              </p:custDataLst>
            </p:nvPr>
          </p:nvSpPr>
          <p:spPr>
            <a:xfrm>
              <a:off x="963" y="4692"/>
              <a:ext cx="12345" cy="5111"/>
            </a:xfrm>
            <a:prstGeom prst="rect">
              <a:avLst/>
            </a:prstGeom>
            <a:noFill/>
          </p:spPr>
          <p:txBody>
            <a:bodyPr wrap="square" rtlCol="0" anchor="t">
              <a:spAutoFit/>
            </a:bodyPr>
            <a:p>
              <a:pPr algn="just">
                <a:lnSpc>
                  <a:spcPct val="120000"/>
                </a:lnSpc>
              </a:pPr>
              <a:r>
                <a:rPr lang="zh-CN" altLang="en-US">
                  <a:latin typeface="+mn-ea"/>
                  <a:cs typeface="+mn-ea"/>
                </a:rPr>
                <a:t>　</a:t>
              </a:r>
              <a:r>
                <a:rPr lang="zh-CN" altLang="en-US" b="1">
                  <a:solidFill>
                    <a:srgbClr val="00B050"/>
                  </a:solidFill>
                  <a:latin typeface="+mn-ea"/>
                  <a:cs typeface="+mn-ea"/>
                </a:rPr>
                <a:t>　</a:t>
              </a:r>
              <a:r>
                <a:rPr lang="zh-CN" altLang="en-US" sz="1700">
                  <a:latin typeface="+mn-ea"/>
                  <a:cs typeface="+mn-ea"/>
                </a:rPr>
                <a:t>应收账款周转率是衡量企业应收账款周转速度的财务指标。应收账款周转率有两种表现形式：应收账款周转次数和应收账款周转期。</a:t>
              </a:r>
              <a:endParaRPr lang="zh-CN" altLang="en-US" sz="1700">
                <a:latin typeface="+mn-ea"/>
                <a:cs typeface="+mn-ea"/>
              </a:endParaRPr>
            </a:p>
            <a:p>
              <a:pPr algn="just">
                <a:lnSpc>
                  <a:spcPct val="120000"/>
                </a:lnSpc>
              </a:pPr>
              <a:r>
                <a:rPr lang="zh-CN" altLang="en-US" sz="1700">
                  <a:latin typeface="+mn-ea"/>
                  <a:cs typeface="+mn-ea"/>
                </a:rPr>
                <a:t>　　（1）应收账款周转次数是企业产品赊销收入与应收账款平均余额的比率，即应收账款在一定期间内（通常为一年）周转的次数，计算公式为</a:t>
              </a:r>
              <a:endParaRPr lang="zh-CN" altLang="en-US" sz="1700">
                <a:latin typeface="+mn-ea"/>
                <a:cs typeface="+mn-ea"/>
              </a:endParaRPr>
            </a:p>
            <a:p>
              <a:pPr algn="ctr">
                <a:lnSpc>
                  <a:spcPct val="120000"/>
                </a:lnSpc>
              </a:pPr>
              <a:r>
                <a:rPr lang="zh-CN" altLang="en-US" sz="1700" b="1">
                  <a:solidFill>
                    <a:srgbClr val="00B0F0"/>
                  </a:solidFill>
                  <a:latin typeface="+mn-ea"/>
                  <a:cs typeface="+mn-ea"/>
                </a:rPr>
                <a:t>应收账款周转次数=销售收入÷应收账款平均余额</a:t>
              </a:r>
              <a:endParaRPr lang="zh-CN" altLang="en-US" sz="1700">
                <a:latin typeface="+mn-ea"/>
                <a:cs typeface="+mn-ea"/>
              </a:endParaRPr>
            </a:p>
            <a:p>
              <a:pPr algn="just">
                <a:lnSpc>
                  <a:spcPct val="120000"/>
                </a:lnSpc>
              </a:pPr>
              <a:r>
                <a:rPr lang="zh-CN" altLang="en-US" sz="1700">
                  <a:latin typeface="+mn-ea"/>
                  <a:cs typeface="+mn-ea"/>
                </a:rPr>
                <a:t>其中：</a:t>
              </a:r>
              <a:endParaRPr lang="zh-CN" altLang="en-US" sz="1700">
                <a:latin typeface="+mn-ea"/>
                <a:cs typeface="+mn-ea"/>
              </a:endParaRPr>
            </a:p>
            <a:p>
              <a:pPr algn="ctr">
                <a:lnSpc>
                  <a:spcPct val="120000"/>
                </a:lnSpc>
              </a:pPr>
              <a:r>
                <a:rPr lang="zh-CN" altLang="en-US" sz="1700" b="1">
                  <a:solidFill>
                    <a:srgbClr val="00B0F0"/>
                  </a:solidFill>
                  <a:latin typeface="+mn-ea"/>
                  <a:cs typeface="+mn-ea"/>
                </a:rPr>
                <a:t>应收账款平均余额=（年初应收账款余额＋年末应收账款余额）÷2</a:t>
              </a:r>
              <a:endParaRPr lang="zh-CN" altLang="en-US" sz="1700" b="1">
                <a:solidFill>
                  <a:srgbClr val="00B0F0"/>
                </a:solidFill>
                <a:latin typeface="+mn-ea"/>
                <a:cs typeface="+mn-ea"/>
              </a:endParaRPr>
            </a:p>
            <a:p>
              <a:pPr algn="l">
                <a:lnSpc>
                  <a:spcPct val="120000"/>
                </a:lnSpc>
              </a:pPr>
              <a:r>
                <a:rPr lang="zh-CN" altLang="en-US" sz="1700">
                  <a:solidFill>
                    <a:schemeClr val="tx1"/>
                  </a:solidFill>
                  <a:latin typeface="+mn-ea"/>
                  <a:cs typeface="+mn-ea"/>
                </a:rPr>
                <a:t>　　（2）应收账款周转期是指应收账款周转一次所需的时间，即企业自发出商品开始至收回应收账款为止所经历的天数，亦称为应收账款账龄。其计算公式为</a:t>
              </a:r>
              <a:endParaRPr lang="zh-CN" altLang="en-US" sz="1700">
                <a:solidFill>
                  <a:schemeClr val="tx1"/>
                </a:solidFill>
                <a:latin typeface="+mn-ea"/>
                <a:cs typeface="+mn-ea"/>
              </a:endParaRPr>
            </a:p>
            <a:p>
              <a:pPr algn="ctr">
                <a:lnSpc>
                  <a:spcPct val="120000"/>
                </a:lnSpc>
              </a:pPr>
              <a:r>
                <a:rPr lang="zh-CN" altLang="en-US" sz="1700" b="1">
                  <a:solidFill>
                    <a:srgbClr val="00B0F0"/>
                  </a:solidFill>
                  <a:latin typeface="+mn-ea"/>
                  <a:cs typeface="+mn-ea"/>
                </a:rPr>
                <a:t>应收账款周转天数=360÷应收账款周转次数</a:t>
              </a:r>
              <a:endParaRPr lang="zh-CN" altLang="en-US" sz="1700" b="1">
                <a:solidFill>
                  <a:srgbClr val="00B0F0"/>
                </a:solidFill>
                <a:latin typeface="+mn-ea"/>
                <a:cs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1+#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任务6.2 比率分析</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4" name="文本框 3"/>
          <p:cNvSpPr txBox="1"/>
          <p:nvPr>
            <p:custDataLst>
              <p:tags r:id="rId4"/>
            </p:custDataLst>
          </p:nvPr>
        </p:nvSpPr>
        <p:spPr>
          <a:xfrm>
            <a:off x="611505" y="611505"/>
            <a:ext cx="7839075" cy="3744595"/>
          </a:xfrm>
          <a:prstGeom prst="rect">
            <a:avLst/>
          </a:prstGeom>
          <a:noFill/>
        </p:spPr>
        <p:txBody>
          <a:bodyPr wrap="square" rtlCol="0" anchor="t">
            <a:spAutoFit/>
          </a:bodyPr>
          <a:p>
            <a:pPr algn="just">
              <a:lnSpc>
                <a:spcPct val="120000"/>
              </a:lnSpc>
            </a:pPr>
            <a:r>
              <a:rPr lang="zh-CN" altLang="en-US">
                <a:latin typeface="+mn-ea"/>
                <a:cs typeface="+mn-ea"/>
              </a:rPr>
              <a:t>　</a:t>
            </a:r>
            <a:r>
              <a:rPr lang="zh-CN" altLang="en-US" b="1">
                <a:solidFill>
                  <a:srgbClr val="00B050"/>
                </a:solidFill>
                <a:latin typeface="+mn-ea"/>
                <a:cs typeface="+mn-ea"/>
              </a:rPr>
              <a:t>　</a:t>
            </a:r>
            <a:r>
              <a:rPr lang="zh-CN" altLang="en-US">
                <a:latin typeface="+mn-ea"/>
                <a:cs typeface="+mn-ea"/>
              </a:rPr>
              <a:t>应收账款周转率是反映企业应收账款变现速度快慢与管理效率高低的指标。一定时期内，企业应收账款周转次数越多，周转天数越短，则表明应收账款回收速度越快，企业管理工作的效率越高。同时，提高应收账款周转率还可以有效地减少收账费用和坏账损失，而且应收账款作为流动资产的重要组成部分，其周转速度的加快还会提高流动资产的流动性和短期偿债能力。但是，这些并不意味着周转比率越高越好。如果过分强调加速应收账款周转率，而采用较为苛刻的信用政策，则会削弱企业的竞争能力，并影响企业产品销售量的扩大，从而制约企业的盈利水平。</a:t>
            </a:r>
            <a:endParaRPr lang="zh-CN" altLang="en-US">
              <a:latin typeface="+mn-ea"/>
              <a:cs typeface="+mn-ea"/>
            </a:endParaRPr>
          </a:p>
          <a:p>
            <a:pPr algn="just">
              <a:lnSpc>
                <a:spcPct val="120000"/>
              </a:lnSpc>
            </a:pPr>
            <a:endParaRPr lang="zh-CN" altLang="en-US">
              <a:latin typeface="+mn-ea"/>
              <a:cs typeface="+mn-ea"/>
            </a:endParaRPr>
          </a:p>
          <a:p>
            <a:pPr algn="just">
              <a:lnSpc>
                <a:spcPct val="120000"/>
              </a:lnSpc>
            </a:pPr>
            <a:r>
              <a:rPr lang="zh-CN" altLang="en-US">
                <a:latin typeface="+mn-ea"/>
                <a:cs typeface="+mn-ea"/>
              </a:rPr>
              <a:t>　　对于应收账款周转率指标的运用，应该将计算的数据与企业不同时期、同期行业水平等进行比较，合理判断。</a:t>
            </a: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752475" y="631190"/>
            <a:ext cx="7659370" cy="1419860"/>
          </a:xfrm>
          <a:prstGeom prst="rect">
            <a:avLst/>
          </a:prstGeom>
          <a:noFill/>
        </p:spPr>
        <p:txBody>
          <a:bodyPr wrap="square" rtlCol="0" anchor="t">
            <a:spAutoFit/>
          </a:bodyPr>
          <a:p>
            <a:pPr algn="just">
              <a:lnSpc>
                <a:spcPct val="120000"/>
              </a:lnSpc>
            </a:pPr>
            <a:r>
              <a:rPr lang="zh-CN" altLang="en-US">
                <a:latin typeface="楷体" panose="02010609060101010101" charset="-122"/>
                <a:ea typeface="楷体" panose="02010609060101010101" charset="-122"/>
                <a:cs typeface="楷体" panose="02010609060101010101" charset="-122"/>
              </a:rPr>
              <a:t>　</a:t>
            </a:r>
            <a:r>
              <a:rPr lang="zh-CN" altLang="en-US">
                <a:solidFill>
                  <a:srgbClr val="00B0F0"/>
                </a:solidFill>
                <a:latin typeface="楷体" panose="02010609060101010101" charset="-122"/>
                <a:ea typeface="楷体" panose="02010609060101010101" charset="-122"/>
                <a:cs typeface="楷体" panose="02010609060101010101" charset="-122"/>
              </a:rPr>
              <a:t>　【情景 6-10】</a:t>
            </a:r>
            <a:r>
              <a:rPr lang="zh-CN" altLang="en-US">
                <a:latin typeface="楷体" panose="02010609060101010101" charset="-122"/>
                <a:ea typeface="楷体" panose="02010609060101010101" charset="-122"/>
                <a:cs typeface="楷体" panose="02010609060101010101" charset="-122"/>
              </a:rPr>
              <a:t>根据表 6-2 和表 6-3 中数据，计算该公司 2022 年年末应收账款周转率和应收账款周转天数（计算结果保留两位小数）。</a:t>
            </a:r>
            <a:endParaRPr lang="zh-CN" altLang="en-US">
              <a:latin typeface="楷体" panose="02010609060101010101" charset="-122"/>
              <a:ea typeface="楷体" panose="02010609060101010101" charset="-122"/>
              <a:cs typeface="楷体" panose="02010609060101010101" charset="-122"/>
            </a:endParaRPr>
          </a:p>
          <a:p>
            <a:pPr algn="ctr">
              <a:lnSpc>
                <a:spcPct val="120000"/>
              </a:lnSpc>
            </a:pPr>
            <a:r>
              <a:rPr lang="zh-CN" altLang="en-US">
                <a:latin typeface="楷体" panose="02010609060101010101" charset="-122"/>
                <a:ea typeface="楷体" panose="02010609060101010101" charset="-122"/>
                <a:cs typeface="楷体" panose="02010609060101010101" charset="-122"/>
              </a:rPr>
              <a:t>年末应收账款周转次数=88 652 000÷1 271 215≈69.74（次）</a:t>
            </a:r>
            <a:endParaRPr lang="zh-CN" altLang="en-US">
              <a:latin typeface="楷体" panose="02010609060101010101" charset="-122"/>
              <a:ea typeface="楷体" panose="02010609060101010101" charset="-122"/>
              <a:cs typeface="楷体" panose="02010609060101010101" charset="-122"/>
            </a:endParaRPr>
          </a:p>
          <a:p>
            <a:pPr algn="ctr">
              <a:lnSpc>
                <a:spcPct val="120000"/>
              </a:lnSpc>
            </a:pPr>
            <a:r>
              <a:rPr lang="zh-CN" altLang="en-US">
                <a:latin typeface="楷体" panose="02010609060101010101" charset="-122"/>
                <a:ea typeface="楷体" panose="02010609060101010101" charset="-122"/>
                <a:cs typeface="楷体" panose="02010609060101010101" charset="-122"/>
              </a:rPr>
              <a:t>年初应收账款周转天数=360÷69.74≈5.16（天）</a:t>
            </a:r>
            <a:endParaRPr lang="zh-CN" altLang="en-US">
              <a:latin typeface="楷体" panose="02010609060101010101" charset="-122"/>
              <a:ea typeface="楷体" panose="02010609060101010101" charset="-122"/>
              <a:cs typeface="楷体" panose="02010609060101010101" charset="-122"/>
            </a:endParaRPr>
          </a:p>
        </p:txBody>
      </p:sp>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任务6.2 比率分析</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任务6.2 比率分析</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5" name="组合 4"/>
          <p:cNvGrpSpPr/>
          <p:nvPr/>
        </p:nvGrpSpPr>
        <p:grpSpPr>
          <a:xfrm>
            <a:off x="611505" y="659765"/>
            <a:ext cx="7839075" cy="4091305"/>
            <a:chOff x="963" y="4090"/>
            <a:chExt cx="12345" cy="6443"/>
          </a:xfrm>
        </p:grpSpPr>
        <p:sp>
          <p:nvSpPr>
            <p:cNvPr id="2" name="文本框 1"/>
            <p:cNvSpPr txBox="1"/>
            <p:nvPr>
              <p:custDataLst>
                <p:tags r:id="rId4"/>
              </p:custDataLst>
            </p:nvPr>
          </p:nvSpPr>
          <p:spPr>
            <a:xfrm>
              <a:off x="963" y="4090"/>
              <a:ext cx="7200" cy="628"/>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2. 存货周转率</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4" name="文本框 3"/>
            <p:cNvSpPr txBox="1"/>
            <p:nvPr>
              <p:custDataLst>
                <p:tags r:id="rId5"/>
              </p:custDataLst>
            </p:nvPr>
          </p:nvSpPr>
          <p:spPr>
            <a:xfrm>
              <a:off x="963" y="4692"/>
              <a:ext cx="12345" cy="5841"/>
            </a:xfrm>
            <a:prstGeom prst="rect">
              <a:avLst/>
            </a:prstGeom>
            <a:noFill/>
          </p:spPr>
          <p:txBody>
            <a:bodyPr wrap="square" rtlCol="0" anchor="t">
              <a:spAutoFit/>
            </a:bodyPr>
            <a:p>
              <a:pPr algn="just">
                <a:lnSpc>
                  <a:spcPct val="120000"/>
                </a:lnSpc>
              </a:pPr>
              <a:r>
                <a:rPr lang="zh-CN" altLang="en-US" sz="1400">
                  <a:latin typeface="+mn-ea"/>
                  <a:cs typeface="+mn-ea"/>
                </a:rPr>
                <a:t>　</a:t>
              </a:r>
              <a:r>
                <a:rPr lang="zh-CN" altLang="en-US" sz="1400" b="1">
                  <a:solidFill>
                    <a:srgbClr val="00B050"/>
                  </a:solidFill>
                  <a:latin typeface="+mn-ea"/>
                  <a:cs typeface="+mn-ea"/>
                </a:rPr>
                <a:t>　</a:t>
              </a:r>
              <a:r>
                <a:rPr lang="zh-CN" altLang="en-US" sz="1400">
                  <a:latin typeface="+mn-ea"/>
                  <a:cs typeface="+mn-ea"/>
                </a:rPr>
                <a:t>存货周转率是用来测定企业存货的变现速度，衡量企业销售能力及存货置存合理性的财务指标。存货周转率有周转次数和周转期两种表现形式。</a:t>
              </a:r>
              <a:endParaRPr lang="zh-CN" altLang="en-US" sz="1400">
                <a:latin typeface="+mn-ea"/>
                <a:cs typeface="+mn-ea"/>
              </a:endParaRPr>
            </a:p>
            <a:p>
              <a:pPr algn="just">
                <a:lnSpc>
                  <a:spcPct val="120000"/>
                </a:lnSpc>
              </a:pPr>
              <a:r>
                <a:rPr lang="zh-CN" altLang="en-US" sz="1400">
                  <a:latin typeface="+mn-ea"/>
                  <a:cs typeface="+mn-ea"/>
                </a:rPr>
                <a:t>（1）存货周转次数是指产品销售成本与存货平均余额的比率，即存货在一定时期内（通常为一年）周转的次数，计算公式为</a:t>
              </a:r>
              <a:endParaRPr lang="zh-CN" altLang="en-US" sz="1400">
                <a:latin typeface="+mn-ea"/>
                <a:cs typeface="+mn-ea"/>
              </a:endParaRPr>
            </a:p>
            <a:p>
              <a:pPr algn="ctr">
                <a:lnSpc>
                  <a:spcPct val="120000"/>
                </a:lnSpc>
              </a:pPr>
              <a:r>
                <a:rPr lang="zh-CN" altLang="en-US" sz="1400" b="1">
                  <a:solidFill>
                    <a:srgbClr val="7030A0"/>
                  </a:solidFill>
                  <a:latin typeface="+mn-ea"/>
                  <a:cs typeface="+mn-ea"/>
                </a:rPr>
                <a:t>存货周转次数 = 销售成本 ÷ 存货平均余额</a:t>
              </a:r>
              <a:endParaRPr lang="zh-CN" altLang="en-US" sz="1400">
                <a:latin typeface="+mn-ea"/>
                <a:cs typeface="+mn-ea"/>
              </a:endParaRPr>
            </a:p>
            <a:p>
              <a:pPr algn="ctr">
                <a:lnSpc>
                  <a:spcPct val="120000"/>
                </a:lnSpc>
              </a:pPr>
              <a:r>
                <a:rPr lang="zh-CN" altLang="en-US" sz="1400" b="1">
                  <a:solidFill>
                    <a:srgbClr val="7030A0"/>
                  </a:solidFill>
                  <a:latin typeface="+mn-ea"/>
                  <a:cs typeface="+mn-ea"/>
                </a:rPr>
                <a:t>存货平均余额 =（年初存货余额＋年末存货余额）÷2</a:t>
              </a:r>
              <a:endParaRPr lang="zh-CN" altLang="en-US" sz="1400">
                <a:latin typeface="+mn-ea"/>
                <a:cs typeface="+mn-ea"/>
              </a:endParaRPr>
            </a:p>
            <a:p>
              <a:pPr algn="just">
                <a:lnSpc>
                  <a:spcPct val="120000"/>
                </a:lnSpc>
              </a:pPr>
              <a:r>
                <a:rPr lang="zh-CN" altLang="en-US" sz="1400">
                  <a:latin typeface="+mn-ea"/>
                  <a:cs typeface="+mn-ea"/>
                </a:rPr>
                <a:t>（2）存货周转期是指存货周转一次所需要的时间，即存货自采购入库之日起到销售出库之日止的天数，计算公式为</a:t>
              </a:r>
              <a:endParaRPr lang="zh-CN" altLang="en-US" sz="1400">
                <a:latin typeface="+mn-ea"/>
                <a:cs typeface="+mn-ea"/>
              </a:endParaRPr>
            </a:p>
            <a:p>
              <a:pPr algn="ctr">
                <a:lnSpc>
                  <a:spcPct val="120000"/>
                </a:lnSpc>
              </a:pPr>
              <a:r>
                <a:rPr lang="zh-CN" altLang="en-US" sz="1400" b="1">
                  <a:solidFill>
                    <a:srgbClr val="7030A0"/>
                  </a:solidFill>
                  <a:latin typeface="+mn-ea"/>
                  <a:cs typeface="+mn-ea"/>
                </a:rPr>
                <a:t>存货周转天数 =360÷ 存货周转次数</a:t>
              </a:r>
              <a:endParaRPr lang="zh-CN" altLang="en-US" sz="1400">
                <a:latin typeface="+mn-ea"/>
                <a:cs typeface="+mn-ea"/>
              </a:endParaRPr>
            </a:p>
            <a:p>
              <a:pPr algn="just">
                <a:lnSpc>
                  <a:spcPct val="120000"/>
                </a:lnSpc>
              </a:pPr>
              <a:r>
                <a:rPr lang="zh-CN" altLang="en-US" sz="1400">
                  <a:latin typeface="+mn-ea"/>
                  <a:cs typeface="+mn-ea"/>
                </a:rPr>
                <a:t>一般认为，一定时期内存货周转次数越多或周转期越短，则表明企业存货周转速度越快，销售能力越强，存货转变为现金或应收账款的速度越快，存货占用水平越低。但是，这并不意味着存货周转速度越快越好。如果某企业存货周转次数太高，远远超过行业平均水平，也可能说明该企业管理方面存在一些潜在的问题，如存货占用水平太低，甚至经常缺货或者采购次数过于频繁，批量太小，不利于存货成本的控制。合理的存货周转率要视行业特征、企业自身特点及市场行情而定。</a:t>
              </a:r>
              <a:endParaRPr lang="zh-CN" altLang="en-US" sz="1400">
                <a:latin typeface="+mn-ea"/>
                <a:cs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752475" y="631190"/>
            <a:ext cx="7659370" cy="1419860"/>
          </a:xfrm>
          <a:prstGeom prst="rect">
            <a:avLst/>
          </a:prstGeom>
          <a:noFill/>
        </p:spPr>
        <p:txBody>
          <a:bodyPr wrap="square" rtlCol="0" anchor="t">
            <a:spAutoFit/>
          </a:bodyPr>
          <a:p>
            <a:pPr algn="just">
              <a:lnSpc>
                <a:spcPct val="120000"/>
              </a:lnSpc>
            </a:pPr>
            <a:r>
              <a:rPr lang="zh-CN" altLang="en-US">
                <a:latin typeface="楷体" panose="02010609060101010101" charset="-122"/>
                <a:ea typeface="楷体" panose="02010609060101010101" charset="-122"/>
                <a:cs typeface="楷体" panose="02010609060101010101" charset="-122"/>
              </a:rPr>
              <a:t>　</a:t>
            </a:r>
            <a:r>
              <a:rPr lang="zh-CN" altLang="en-US">
                <a:solidFill>
                  <a:srgbClr val="00B0F0"/>
                </a:solidFill>
                <a:latin typeface="楷体" panose="02010609060101010101" charset="-122"/>
                <a:ea typeface="楷体" panose="02010609060101010101" charset="-122"/>
                <a:cs typeface="楷体" panose="02010609060101010101" charset="-122"/>
              </a:rPr>
              <a:t>　【情景 6-11】</a:t>
            </a:r>
            <a:r>
              <a:rPr lang="zh-CN" altLang="en-US">
                <a:latin typeface="楷体" panose="02010609060101010101" charset="-122"/>
                <a:ea typeface="楷体" panose="02010609060101010101" charset="-122"/>
                <a:cs typeface="楷体" panose="02010609060101010101" charset="-122"/>
              </a:rPr>
              <a:t>根据表 6-2 和表 6-3 中的数据，计算该公司 2022 年年末应收账款周转率和应收账款周转天数（计算结果保留两位小数）。</a:t>
            </a:r>
            <a:endParaRPr lang="zh-CN" altLang="en-US">
              <a:latin typeface="楷体" panose="02010609060101010101" charset="-122"/>
              <a:ea typeface="楷体" panose="02010609060101010101" charset="-122"/>
              <a:cs typeface="楷体" panose="02010609060101010101" charset="-122"/>
            </a:endParaRPr>
          </a:p>
          <a:p>
            <a:pPr algn="ctr">
              <a:lnSpc>
                <a:spcPct val="120000"/>
              </a:lnSpc>
            </a:pPr>
            <a:r>
              <a:rPr lang="zh-CN" altLang="en-US">
                <a:latin typeface="楷体" panose="02010609060101010101" charset="-122"/>
                <a:ea typeface="楷体" panose="02010609060101010101" charset="-122"/>
                <a:cs typeface="楷体" panose="02010609060101010101" charset="-122"/>
              </a:rPr>
              <a:t>年末存货周转次数=46 866 500÷4 435 329≈10.57（次）</a:t>
            </a:r>
            <a:endParaRPr lang="zh-CN" altLang="en-US">
              <a:latin typeface="楷体" panose="02010609060101010101" charset="-122"/>
              <a:ea typeface="楷体" panose="02010609060101010101" charset="-122"/>
              <a:cs typeface="楷体" panose="02010609060101010101" charset="-122"/>
            </a:endParaRPr>
          </a:p>
          <a:p>
            <a:pPr algn="ctr">
              <a:lnSpc>
                <a:spcPct val="120000"/>
              </a:lnSpc>
            </a:pPr>
            <a:r>
              <a:rPr lang="zh-CN" altLang="en-US">
                <a:latin typeface="楷体" panose="02010609060101010101" charset="-122"/>
                <a:ea typeface="楷体" panose="02010609060101010101" charset="-122"/>
                <a:cs typeface="楷体" panose="02010609060101010101" charset="-122"/>
              </a:rPr>
              <a:t>年末存货周转天数=360÷10.57≈34.06（天）</a:t>
            </a:r>
            <a:endParaRPr lang="zh-CN" altLang="en-US">
              <a:latin typeface="楷体" panose="02010609060101010101" charset="-122"/>
              <a:ea typeface="楷体" panose="02010609060101010101" charset="-122"/>
              <a:cs typeface="楷体" panose="02010609060101010101" charset="-122"/>
            </a:endParaRPr>
          </a:p>
        </p:txBody>
      </p:sp>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任务6.2 比率分析</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任务6.2 比率分析</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4" name="文本框 3"/>
          <p:cNvSpPr txBox="1"/>
          <p:nvPr>
            <p:custDataLst>
              <p:tags r:id="rId4"/>
            </p:custDataLst>
          </p:nvPr>
        </p:nvSpPr>
        <p:spPr>
          <a:xfrm>
            <a:off x="611505" y="611505"/>
            <a:ext cx="7839075" cy="1087755"/>
          </a:xfrm>
          <a:prstGeom prst="rect">
            <a:avLst/>
          </a:prstGeom>
          <a:noFill/>
        </p:spPr>
        <p:txBody>
          <a:bodyPr wrap="square" rtlCol="0" anchor="t">
            <a:spAutoFit/>
          </a:bodyPr>
          <a:p>
            <a:pPr algn="just">
              <a:lnSpc>
                <a:spcPct val="120000"/>
              </a:lnSpc>
            </a:pPr>
            <a:r>
              <a:rPr lang="zh-CN" altLang="en-US">
                <a:latin typeface="+mn-ea"/>
                <a:cs typeface="+mn-ea"/>
              </a:rPr>
              <a:t>　</a:t>
            </a:r>
            <a:r>
              <a:rPr lang="zh-CN" altLang="en-US" b="1">
                <a:solidFill>
                  <a:srgbClr val="00B050"/>
                </a:solidFill>
                <a:latin typeface="+mn-ea"/>
                <a:cs typeface="+mn-ea"/>
              </a:rPr>
              <a:t>　</a:t>
            </a:r>
            <a:r>
              <a:rPr lang="zh-CN" altLang="en-US">
                <a:latin typeface="+mn-ea"/>
                <a:cs typeface="+mn-ea"/>
              </a:rPr>
              <a:t>由于存货在流动资产中占有较大的比重，存货占用的合理性和周转速度快慢对企业流动比率具有举足轻重的影响力，进而影响到企业的短期偿债能力。加速存货资金周转历来就是企业较为关注的一个理财领域。</a:t>
            </a: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任务6.2 比率分析</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5" name="组合 4"/>
          <p:cNvGrpSpPr/>
          <p:nvPr/>
        </p:nvGrpSpPr>
        <p:grpSpPr>
          <a:xfrm>
            <a:off x="611505" y="659765"/>
            <a:ext cx="7839075" cy="4307840"/>
            <a:chOff x="963" y="4090"/>
            <a:chExt cx="12345" cy="6784"/>
          </a:xfrm>
        </p:grpSpPr>
        <p:sp>
          <p:nvSpPr>
            <p:cNvPr id="2" name="文本框 1"/>
            <p:cNvSpPr txBox="1"/>
            <p:nvPr>
              <p:custDataLst>
                <p:tags r:id="rId4"/>
              </p:custDataLst>
            </p:nvPr>
          </p:nvSpPr>
          <p:spPr>
            <a:xfrm>
              <a:off x="963" y="4090"/>
              <a:ext cx="7200" cy="628"/>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3. 流动资产周转率</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4" name="文本框 3"/>
            <p:cNvSpPr txBox="1"/>
            <p:nvPr>
              <p:custDataLst>
                <p:tags r:id="rId5"/>
              </p:custDataLst>
            </p:nvPr>
          </p:nvSpPr>
          <p:spPr>
            <a:xfrm>
              <a:off x="963" y="4692"/>
              <a:ext cx="12345" cy="6182"/>
            </a:xfrm>
            <a:prstGeom prst="rect">
              <a:avLst/>
            </a:prstGeom>
            <a:noFill/>
          </p:spPr>
          <p:txBody>
            <a:bodyPr wrap="square" rtlCol="0" anchor="t">
              <a:spAutoFit/>
            </a:bodyPr>
            <a:p>
              <a:pPr algn="just">
                <a:lnSpc>
                  <a:spcPct val="120000"/>
                </a:lnSpc>
              </a:pPr>
              <a:r>
                <a:rPr lang="zh-CN" altLang="en-US" sz="1400">
                  <a:latin typeface="+mn-ea"/>
                  <a:cs typeface="+mn-ea"/>
                </a:rPr>
                <a:t>　</a:t>
              </a:r>
              <a:r>
                <a:rPr lang="zh-CN" altLang="en-US" sz="1400" b="1">
                  <a:solidFill>
                    <a:srgbClr val="00B050"/>
                  </a:solidFill>
                  <a:latin typeface="+mn-ea"/>
                  <a:cs typeface="+mn-ea"/>
                </a:rPr>
                <a:t>　</a:t>
              </a:r>
              <a:r>
                <a:rPr lang="zh-CN" altLang="en-US" sz="1600">
                  <a:latin typeface="+mn-ea"/>
                  <a:cs typeface="+mn-ea"/>
                </a:rPr>
                <a:t>流动资产周转率是销售收入与流动资产的比率，是衡量企业流动资产周转速度和利用效果的财务指标。周转率一般有两种表现形式，即周转次数和周转期。流动资产周转次数是企业流动资产在一定时期内（通常为一年）所完成周转额与流动资产平均余额的比率，计算公式为</a:t>
              </a:r>
              <a:endParaRPr lang="zh-CN" altLang="en-US" sz="1600">
                <a:latin typeface="+mn-ea"/>
                <a:cs typeface="+mn-ea"/>
              </a:endParaRPr>
            </a:p>
            <a:p>
              <a:pPr algn="ctr">
                <a:lnSpc>
                  <a:spcPct val="120000"/>
                </a:lnSpc>
              </a:pPr>
              <a:r>
                <a:rPr lang="zh-CN" altLang="en-US" sz="1600" b="1">
                  <a:solidFill>
                    <a:srgbClr val="7030A0"/>
                  </a:solidFill>
                  <a:latin typeface="+mn-ea"/>
                  <a:cs typeface="+mn-ea"/>
                </a:rPr>
                <a:t>流动资产周转次数 = 销售收入 ÷ 流动资产平均余额</a:t>
              </a:r>
              <a:endParaRPr lang="zh-CN" altLang="en-US" sz="1600" b="1">
                <a:solidFill>
                  <a:srgbClr val="7030A0"/>
                </a:solidFill>
                <a:latin typeface="+mn-ea"/>
                <a:cs typeface="+mn-ea"/>
              </a:endParaRPr>
            </a:p>
            <a:p>
              <a:pPr algn="ctr">
                <a:lnSpc>
                  <a:spcPct val="120000"/>
                </a:lnSpc>
              </a:pPr>
              <a:r>
                <a:rPr lang="zh-CN" altLang="en-US" sz="1600" b="1">
                  <a:solidFill>
                    <a:srgbClr val="7030A0"/>
                  </a:solidFill>
                  <a:latin typeface="+mn-ea"/>
                  <a:cs typeface="+mn-ea"/>
                </a:rPr>
                <a:t>流动资产平均余额 =（年初流动资产余额＋年末流动资产余额）÷2</a:t>
              </a:r>
              <a:endParaRPr lang="zh-CN" altLang="en-US" sz="1600">
                <a:latin typeface="+mn-ea"/>
                <a:cs typeface="+mn-ea"/>
              </a:endParaRPr>
            </a:p>
            <a:p>
              <a:pPr algn="just">
                <a:lnSpc>
                  <a:spcPct val="120000"/>
                </a:lnSpc>
              </a:pPr>
              <a:r>
                <a:rPr lang="zh-CN" altLang="en-US" sz="1600">
                  <a:latin typeface="+mn-ea"/>
                  <a:cs typeface="+mn-ea"/>
                </a:rPr>
                <a:t>而流动资产周转期则是表明流动资产周转一次所需时间的长短。其计算公式为</a:t>
              </a:r>
              <a:endParaRPr lang="zh-CN" altLang="en-US" sz="1600">
                <a:latin typeface="+mn-ea"/>
                <a:cs typeface="+mn-ea"/>
              </a:endParaRPr>
            </a:p>
            <a:p>
              <a:pPr algn="ctr">
                <a:lnSpc>
                  <a:spcPct val="120000"/>
                </a:lnSpc>
              </a:pPr>
              <a:r>
                <a:rPr lang="zh-CN" altLang="en-US" sz="1600" b="1">
                  <a:solidFill>
                    <a:srgbClr val="7030A0"/>
                  </a:solidFill>
                  <a:latin typeface="+mn-ea"/>
                  <a:cs typeface="+mn-ea"/>
                </a:rPr>
                <a:t>流动资产周转天数 =360÷ 流动资产周转次数</a:t>
              </a:r>
              <a:endParaRPr lang="zh-CN" altLang="en-US" sz="1600" b="1">
                <a:solidFill>
                  <a:srgbClr val="7030A0"/>
                </a:solidFill>
                <a:latin typeface="+mn-ea"/>
                <a:cs typeface="+mn-ea"/>
              </a:endParaRPr>
            </a:p>
            <a:p>
              <a:pPr algn="l">
                <a:lnSpc>
                  <a:spcPct val="120000"/>
                </a:lnSpc>
              </a:pPr>
              <a:r>
                <a:rPr lang="zh-CN" altLang="en-US" sz="1600" b="1">
                  <a:solidFill>
                    <a:srgbClr val="7030A0"/>
                  </a:solidFill>
                  <a:latin typeface="+mn-ea"/>
                  <a:cs typeface="+mn-ea"/>
                </a:rPr>
                <a:t>　　</a:t>
              </a:r>
              <a:r>
                <a:rPr lang="zh-CN" altLang="en-US" sz="1600">
                  <a:solidFill>
                    <a:schemeClr val="tx1"/>
                  </a:solidFill>
                  <a:latin typeface="+mn-ea"/>
                  <a:cs typeface="+mn-ea"/>
                </a:rPr>
                <a:t>流动资产周转次数和周转期都是用来解释流动资产周转速度的指标，流动资产周转次数越多，表明一定量的流动资产完成的周转额越多，流动资产利用效果越好；流动资产周期越短，则表明流动资产周转一次所需时间越短，流动资产在一定时期内可以发挥更大的效能。提高流动资产周转次数或降低流动资产周转期，都意味着流动资产周转速度的提高。</a:t>
              </a:r>
              <a:endParaRPr lang="zh-CN" altLang="en-US" sz="1600">
                <a:solidFill>
                  <a:schemeClr val="tx1"/>
                </a:solidFill>
                <a:latin typeface="+mn-ea"/>
                <a:cs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752475" y="631190"/>
            <a:ext cx="7659370" cy="1272540"/>
          </a:xfrm>
          <a:prstGeom prst="rect">
            <a:avLst/>
          </a:prstGeom>
          <a:noFill/>
        </p:spPr>
        <p:txBody>
          <a:bodyPr wrap="square" rtlCol="0" anchor="t">
            <a:spAutoFit/>
          </a:bodyPr>
          <a:p>
            <a:pPr algn="just">
              <a:lnSpc>
                <a:spcPct val="120000"/>
              </a:lnSpc>
            </a:pPr>
            <a:r>
              <a:rPr lang="zh-CN" altLang="en-US">
                <a:latin typeface="楷体" panose="02010609060101010101" charset="-122"/>
                <a:ea typeface="楷体" panose="02010609060101010101" charset="-122"/>
                <a:cs typeface="楷体" panose="02010609060101010101" charset="-122"/>
              </a:rPr>
              <a:t>　</a:t>
            </a:r>
            <a:r>
              <a:rPr lang="zh-CN" altLang="en-US">
                <a:solidFill>
                  <a:srgbClr val="00B0F0"/>
                </a:solidFill>
                <a:latin typeface="楷体" panose="02010609060101010101" charset="-122"/>
                <a:ea typeface="楷体" panose="02010609060101010101" charset="-122"/>
                <a:cs typeface="楷体" panose="02010609060101010101" charset="-122"/>
              </a:rPr>
              <a:t>　【情景 6-12】</a:t>
            </a:r>
            <a:r>
              <a:rPr lang="zh-CN" altLang="en-US">
                <a:latin typeface="楷体" panose="02010609060101010101" charset="-122"/>
                <a:ea typeface="楷体" panose="02010609060101010101" charset="-122"/>
                <a:cs typeface="楷体" panose="02010609060101010101" charset="-122"/>
              </a:rPr>
              <a:t>根据表 6-2 和表 6-3 中的数据，计算该公司 2022 年年末流动资产周转率和流动资产周转天数。</a:t>
            </a:r>
            <a:endParaRPr lang="zh-CN" altLang="en-US">
              <a:latin typeface="楷体" panose="02010609060101010101" charset="-122"/>
              <a:ea typeface="楷体" panose="02010609060101010101" charset="-122"/>
              <a:cs typeface="楷体" panose="02010609060101010101" charset="-122"/>
            </a:endParaRPr>
          </a:p>
          <a:p>
            <a:pPr algn="ctr">
              <a:lnSpc>
                <a:spcPct val="120000"/>
              </a:lnSpc>
            </a:pPr>
            <a:r>
              <a:rPr lang="zh-CN" altLang="en-US" sz="1400">
                <a:latin typeface="楷体" panose="02010609060101010101" charset="-122"/>
                <a:ea typeface="楷体" panose="02010609060101010101" charset="-122"/>
                <a:cs typeface="楷体" panose="02010609060101010101" charset="-122"/>
              </a:rPr>
              <a:t>年末流动资产周转率（计算结果保留两位小数）=88 652 000÷13 057 348≈6.79（次）</a:t>
            </a:r>
            <a:endParaRPr lang="zh-CN" altLang="en-US" sz="1400">
              <a:latin typeface="楷体" panose="02010609060101010101" charset="-122"/>
              <a:ea typeface="楷体" panose="02010609060101010101" charset="-122"/>
              <a:cs typeface="楷体" panose="02010609060101010101" charset="-122"/>
            </a:endParaRPr>
          </a:p>
          <a:p>
            <a:pPr algn="ctr">
              <a:lnSpc>
                <a:spcPct val="120000"/>
              </a:lnSpc>
            </a:pPr>
            <a:r>
              <a:rPr lang="zh-CN" altLang="en-US" sz="1400">
                <a:latin typeface="楷体" panose="02010609060101010101" charset="-122"/>
                <a:ea typeface="楷体" panose="02010609060101010101" charset="-122"/>
                <a:cs typeface="楷体" panose="02010609060101010101" charset="-122"/>
              </a:rPr>
              <a:t>年末流动资产周转天数（计算结果保留整数）=360÷6.79≈53（天）</a:t>
            </a:r>
            <a:endParaRPr lang="zh-CN" altLang="en-US" sz="1400">
              <a:latin typeface="楷体" panose="02010609060101010101" charset="-122"/>
              <a:ea typeface="楷体" panose="02010609060101010101" charset="-122"/>
              <a:cs typeface="楷体" panose="02010609060101010101" charset="-122"/>
            </a:endParaRPr>
          </a:p>
        </p:txBody>
      </p:sp>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任务6.2 比率分析</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任务6.2 比率分析</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5" name="组合 4"/>
          <p:cNvGrpSpPr/>
          <p:nvPr/>
        </p:nvGrpSpPr>
        <p:grpSpPr>
          <a:xfrm>
            <a:off x="611505" y="659765"/>
            <a:ext cx="7839075" cy="4013200"/>
            <a:chOff x="963" y="4090"/>
            <a:chExt cx="12345" cy="6320"/>
          </a:xfrm>
        </p:grpSpPr>
        <p:sp>
          <p:nvSpPr>
            <p:cNvPr id="2" name="文本框 1"/>
            <p:cNvSpPr txBox="1"/>
            <p:nvPr>
              <p:custDataLst>
                <p:tags r:id="rId4"/>
              </p:custDataLst>
            </p:nvPr>
          </p:nvSpPr>
          <p:spPr>
            <a:xfrm>
              <a:off x="963" y="4090"/>
              <a:ext cx="7200" cy="628"/>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4. 固定资产周转率</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4" name="文本框 3"/>
            <p:cNvSpPr txBox="1"/>
            <p:nvPr>
              <p:custDataLst>
                <p:tags r:id="rId5"/>
              </p:custDataLst>
            </p:nvPr>
          </p:nvSpPr>
          <p:spPr>
            <a:xfrm>
              <a:off x="963" y="4692"/>
              <a:ext cx="12345" cy="5718"/>
            </a:xfrm>
            <a:prstGeom prst="rect">
              <a:avLst/>
            </a:prstGeom>
            <a:noFill/>
          </p:spPr>
          <p:txBody>
            <a:bodyPr wrap="square" rtlCol="0" anchor="t">
              <a:spAutoFit/>
            </a:bodyPr>
            <a:p>
              <a:pPr algn="just">
                <a:lnSpc>
                  <a:spcPct val="120000"/>
                </a:lnSpc>
              </a:pPr>
              <a:r>
                <a:rPr lang="zh-CN" altLang="en-US" sz="1400">
                  <a:latin typeface="+mn-ea"/>
                  <a:cs typeface="+mn-ea"/>
                </a:rPr>
                <a:t>　</a:t>
              </a:r>
              <a:r>
                <a:rPr lang="zh-CN" altLang="en-US" sz="1400" b="1">
                  <a:solidFill>
                    <a:srgbClr val="00B050"/>
                  </a:solidFill>
                  <a:latin typeface="+mn-ea"/>
                  <a:cs typeface="+mn-ea"/>
                </a:rPr>
                <a:t>　</a:t>
              </a:r>
              <a:r>
                <a:rPr lang="zh-CN" altLang="en-US" sz="1600">
                  <a:latin typeface="+mn-ea"/>
                  <a:cs typeface="+mn-ea"/>
                </a:rPr>
                <a:t>固定资产周转率是衡量企业固定资产利用状况和利用效果的财务指标。企业固定资产周转状况分析是通过评价固定资产周转率指标进行的。一般使用固定资产周转次数来表示固定资产周转情况，计算公式为</a:t>
              </a:r>
              <a:endParaRPr lang="zh-CN" altLang="en-US" sz="1600">
                <a:latin typeface="+mn-ea"/>
                <a:cs typeface="+mn-ea"/>
              </a:endParaRPr>
            </a:p>
            <a:p>
              <a:pPr algn="ctr">
                <a:lnSpc>
                  <a:spcPct val="120000"/>
                </a:lnSpc>
              </a:pPr>
              <a:r>
                <a:rPr lang="zh-CN" altLang="en-US" sz="1600" b="1">
                  <a:solidFill>
                    <a:srgbClr val="00B0F0"/>
                  </a:solidFill>
                  <a:latin typeface="+mn-ea"/>
                  <a:cs typeface="+mn-ea"/>
                </a:rPr>
                <a:t>固定资产周转率（次数）=销售收入 ÷ 固定资产平均净值</a:t>
              </a:r>
              <a:endParaRPr lang="zh-CN" altLang="en-US" sz="1600" b="1">
                <a:solidFill>
                  <a:srgbClr val="00B0F0"/>
                </a:solidFill>
                <a:latin typeface="+mn-ea"/>
                <a:cs typeface="+mn-ea"/>
              </a:endParaRPr>
            </a:p>
            <a:p>
              <a:pPr algn="ctr">
                <a:lnSpc>
                  <a:spcPct val="120000"/>
                </a:lnSpc>
              </a:pPr>
              <a:r>
                <a:rPr lang="zh-CN" altLang="en-US" sz="1600" b="1">
                  <a:solidFill>
                    <a:srgbClr val="00B0F0"/>
                  </a:solidFill>
                  <a:latin typeface="+mn-ea"/>
                  <a:cs typeface="+mn-ea"/>
                </a:rPr>
                <a:t>固定资产平均净值=（年初固定资产净值＋年末固定资产净值）÷2</a:t>
              </a:r>
              <a:endParaRPr lang="zh-CN" altLang="en-US" sz="1600" b="1">
                <a:solidFill>
                  <a:srgbClr val="00B0F0"/>
                </a:solidFill>
                <a:latin typeface="+mn-ea"/>
                <a:cs typeface="+mn-ea"/>
              </a:endParaRPr>
            </a:p>
            <a:p>
              <a:pPr algn="just">
                <a:lnSpc>
                  <a:spcPct val="120000"/>
                </a:lnSpc>
              </a:pPr>
              <a:r>
                <a:rPr lang="zh-CN" altLang="en-US" sz="1600">
                  <a:latin typeface="+mn-ea"/>
                  <a:cs typeface="+mn-ea"/>
                </a:rPr>
                <a:t>　　固定资产周转率的高低取决于企业产品销售能力和固定资产投资的合理性。这里主要分析固定资产利用效率。首先，分析企业固定资产投资规模能否满足产品销售市场要求，投资过多会造成资产闲置和浪费，投资过少又会使企业失去扩大销售的机会。同时，固定资产投资也要考虑与流动资产投资相配套。其次，分析固定资产投资结构是否合理，合理安排生产和非生产用固定资产比率，是否存在重福利、轻生产的现象；最后，分析现有固定资产利用效率能否达到管理要求，企业能否及时处理闲置的固定资产，以挪出资金用作其他投资，增强资金的营运能力。</a:t>
              </a:r>
              <a:endParaRPr lang="zh-CN" altLang="en-US" sz="1600">
                <a:latin typeface="+mn-ea"/>
                <a:cs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任务6.1 财务分析与评价概述</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1" name="圆角矩形 30"/>
          <p:cNvSpPr/>
          <p:nvPr>
            <p:custDataLst>
              <p:tags r:id="rId4"/>
            </p:custDataLst>
          </p:nvPr>
        </p:nvSpPr>
        <p:spPr bwMode="auto">
          <a:xfrm>
            <a:off x="611505" y="628015"/>
            <a:ext cx="4408805" cy="483235"/>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p>
            <a:pPr algn="ctr">
              <a:defRPr/>
            </a:pPr>
            <a:r>
              <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子任务6.1.1 财务分析的概念与意义</a:t>
            </a:r>
            <a:endPar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8" name="组合 7"/>
          <p:cNvGrpSpPr/>
          <p:nvPr/>
        </p:nvGrpSpPr>
        <p:grpSpPr>
          <a:xfrm>
            <a:off x="611505" y="1162050"/>
            <a:ext cx="7839075" cy="3739515"/>
            <a:chOff x="963" y="1830"/>
            <a:chExt cx="12345" cy="5889"/>
          </a:xfrm>
        </p:grpSpPr>
        <p:sp>
          <p:nvSpPr>
            <p:cNvPr id="2" name="文本框 1"/>
            <p:cNvSpPr txBox="1"/>
            <p:nvPr>
              <p:custDataLst>
                <p:tags r:id="rId5"/>
              </p:custDataLst>
            </p:nvPr>
          </p:nvSpPr>
          <p:spPr>
            <a:xfrm>
              <a:off x="963" y="1830"/>
              <a:ext cx="7200" cy="628"/>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1. 财务分析的概念</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custDataLst>
                <p:tags r:id="rId6"/>
              </p:custDataLst>
            </p:nvPr>
          </p:nvSpPr>
          <p:spPr>
            <a:xfrm>
              <a:off x="963" y="2345"/>
              <a:ext cx="12345" cy="5374"/>
            </a:xfrm>
            <a:prstGeom prst="rect">
              <a:avLst/>
            </a:prstGeom>
            <a:noFill/>
          </p:spPr>
          <p:txBody>
            <a:bodyPr wrap="square" rtlCol="0" anchor="t">
              <a:spAutoFit/>
            </a:bodyPr>
            <a:p>
              <a:pPr algn="just">
                <a:lnSpc>
                  <a:spcPct val="120000"/>
                </a:lnSpc>
              </a:pPr>
              <a:r>
                <a:rPr lang="zh-CN" altLang="en-US">
                  <a:latin typeface="+mn-ea"/>
                  <a:cs typeface="+mn-ea"/>
                </a:rPr>
                <a:t>　</a:t>
              </a:r>
              <a:r>
                <a:rPr lang="zh-CN" altLang="en-US" b="1">
                  <a:solidFill>
                    <a:srgbClr val="00B050"/>
                  </a:solidFill>
                  <a:latin typeface="+mn-ea"/>
                  <a:cs typeface="+mn-ea"/>
                </a:rPr>
                <a:t>　</a:t>
              </a:r>
              <a:r>
                <a:rPr lang="zh-CN" altLang="en-US" b="1">
                  <a:solidFill>
                    <a:srgbClr val="FF0000"/>
                  </a:solidFill>
                  <a:latin typeface="+mn-ea"/>
                  <a:cs typeface="+mn-ea"/>
                </a:rPr>
                <a:t>财务分析</a:t>
              </a:r>
              <a:r>
                <a:rPr lang="zh-CN" altLang="en-US">
                  <a:latin typeface="+mn-ea"/>
                  <a:cs typeface="+mn-ea"/>
                </a:rPr>
                <a:t>是以财务报告资料及其他相关资料为依据，采用专门的分析技术和方法，对企业等经济组织过去和现在有关筹资活动、投资活动、经营活动、分配活动的盈利能力、营运能力、偿债能力和增长能力状况等进行分析与评价的经济管理活动。</a:t>
              </a:r>
              <a:endParaRPr lang="zh-CN" altLang="en-US">
                <a:latin typeface="+mn-ea"/>
                <a:cs typeface="+mn-ea"/>
              </a:endParaRPr>
            </a:p>
            <a:p>
              <a:pPr algn="just">
                <a:lnSpc>
                  <a:spcPct val="120000"/>
                </a:lnSpc>
              </a:pPr>
              <a:r>
                <a:rPr lang="zh-CN" altLang="en-US">
                  <a:latin typeface="+mn-ea"/>
                  <a:cs typeface="+mn-ea"/>
                </a:rPr>
                <a:t>　　财务分析的主要依据是企业的财务报告。财务报告主要包括资产负债表、利润表、现金流量表、所有者权益变动表、会计报表附注及其他资料。</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FF0000"/>
                  </a:solidFill>
                  <a:latin typeface="+mn-ea"/>
                  <a:cs typeface="+mn-ea"/>
                </a:rPr>
                <a:t>　财务分析有两个不同的内容：</a:t>
              </a:r>
              <a:r>
                <a:rPr lang="zh-CN" altLang="en-US">
                  <a:latin typeface="+mn-ea"/>
                  <a:cs typeface="+mn-ea"/>
                </a:rPr>
                <a:t>一是进行企业之间的横向比较，它是用某一企业的财务指标与同行业的平均指标进行比较，以分析和对比该企业与同行业平均水平的差异；二是进行企业的内部纵向比较，它是用企业不同时期的财务指标进行比较，对企业不同时期的发展变化作出分析和判断。</a:t>
              </a:r>
              <a:endParaRPr lang="zh-CN" altLang="en-US">
                <a:latin typeface="+mn-ea"/>
                <a:cs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1+#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752475" y="631190"/>
            <a:ext cx="7659370" cy="1087755"/>
          </a:xfrm>
          <a:prstGeom prst="rect">
            <a:avLst/>
          </a:prstGeom>
          <a:noFill/>
        </p:spPr>
        <p:txBody>
          <a:bodyPr wrap="square" rtlCol="0" anchor="t">
            <a:spAutoFit/>
          </a:bodyPr>
          <a:p>
            <a:pPr algn="just">
              <a:lnSpc>
                <a:spcPct val="120000"/>
              </a:lnSpc>
            </a:pPr>
            <a:r>
              <a:rPr lang="zh-CN" altLang="en-US">
                <a:latin typeface="楷体" panose="02010609060101010101" charset="-122"/>
                <a:ea typeface="楷体" panose="02010609060101010101" charset="-122"/>
                <a:cs typeface="楷体" panose="02010609060101010101" charset="-122"/>
              </a:rPr>
              <a:t>　</a:t>
            </a:r>
            <a:r>
              <a:rPr lang="zh-CN" altLang="en-US">
                <a:solidFill>
                  <a:srgbClr val="00B0F0"/>
                </a:solidFill>
                <a:latin typeface="楷体" panose="02010609060101010101" charset="-122"/>
                <a:ea typeface="楷体" panose="02010609060101010101" charset="-122"/>
                <a:cs typeface="楷体" panose="02010609060101010101" charset="-122"/>
              </a:rPr>
              <a:t>　【情景 6-13】</a:t>
            </a:r>
            <a:r>
              <a:rPr lang="zh-CN" altLang="en-US">
                <a:latin typeface="楷体" panose="02010609060101010101" charset="-122"/>
                <a:ea typeface="楷体" panose="02010609060101010101" charset="-122"/>
                <a:cs typeface="楷体" panose="02010609060101010101" charset="-122"/>
              </a:rPr>
              <a:t>根据表6-2和表6-3中的数据，计算该公司2022年年末固定资产周转率（计算结果保留两位小数）。</a:t>
            </a:r>
            <a:endParaRPr lang="zh-CN" altLang="en-US">
              <a:latin typeface="楷体" panose="02010609060101010101" charset="-122"/>
              <a:ea typeface="楷体" panose="02010609060101010101" charset="-122"/>
              <a:cs typeface="楷体" panose="02010609060101010101" charset="-122"/>
            </a:endParaRPr>
          </a:p>
          <a:p>
            <a:pPr algn="ctr">
              <a:lnSpc>
                <a:spcPct val="120000"/>
              </a:lnSpc>
            </a:pPr>
            <a:r>
              <a:rPr lang="zh-CN" altLang="en-US">
                <a:latin typeface="楷体" panose="02010609060101010101" charset="-122"/>
                <a:ea typeface="楷体" panose="02010609060101010101" charset="-122"/>
                <a:cs typeface="楷体" panose="02010609060101010101" charset="-122"/>
              </a:rPr>
              <a:t>年末固定资产周转率=88 652 000÷13 279 350≈6.68</a:t>
            </a:r>
            <a:endParaRPr lang="zh-CN" altLang="en-US">
              <a:latin typeface="楷体" panose="02010609060101010101" charset="-122"/>
              <a:ea typeface="楷体" panose="02010609060101010101" charset="-122"/>
              <a:cs typeface="楷体" panose="02010609060101010101" charset="-122"/>
            </a:endParaRPr>
          </a:p>
        </p:txBody>
      </p:sp>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任务6.2 比率分析</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任务6.2 比率分析</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5" name="组合 4"/>
          <p:cNvGrpSpPr/>
          <p:nvPr/>
        </p:nvGrpSpPr>
        <p:grpSpPr>
          <a:xfrm>
            <a:off x="611505" y="659765"/>
            <a:ext cx="7839075" cy="3423285"/>
            <a:chOff x="963" y="4090"/>
            <a:chExt cx="12345" cy="5391"/>
          </a:xfrm>
        </p:grpSpPr>
        <p:sp>
          <p:nvSpPr>
            <p:cNvPr id="2" name="文本框 1"/>
            <p:cNvSpPr txBox="1"/>
            <p:nvPr>
              <p:custDataLst>
                <p:tags r:id="rId4"/>
              </p:custDataLst>
            </p:nvPr>
          </p:nvSpPr>
          <p:spPr>
            <a:xfrm>
              <a:off x="963" y="4090"/>
              <a:ext cx="7200" cy="628"/>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5. 总资产周转率</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4" name="文本框 3"/>
            <p:cNvSpPr txBox="1"/>
            <p:nvPr>
              <p:custDataLst>
                <p:tags r:id="rId5"/>
              </p:custDataLst>
            </p:nvPr>
          </p:nvSpPr>
          <p:spPr>
            <a:xfrm>
              <a:off x="963" y="4692"/>
              <a:ext cx="12345" cy="4789"/>
            </a:xfrm>
            <a:prstGeom prst="rect">
              <a:avLst/>
            </a:prstGeom>
            <a:noFill/>
          </p:spPr>
          <p:txBody>
            <a:bodyPr wrap="square" rtlCol="0" anchor="t">
              <a:spAutoFit/>
            </a:bodyPr>
            <a:p>
              <a:pPr algn="just">
                <a:lnSpc>
                  <a:spcPct val="120000"/>
                </a:lnSpc>
              </a:pPr>
              <a:r>
                <a:rPr lang="zh-CN" altLang="en-US" sz="1400">
                  <a:latin typeface="+mn-ea"/>
                  <a:cs typeface="+mn-ea"/>
                </a:rPr>
                <a:t>　</a:t>
              </a:r>
              <a:r>
                <a:rPr lang="zh-CN" altLang="en-US" sz="1400" b="1">
                  <a:solidFill>
                    <a:srgbClr val="00B050"/>
                  </a:solidFill>
                  <a:latin typeface="+mn-ea"/>
                  <a:cs typeface="+mn-ea"/>
                </a:rPr>
                <a:t>　</a:t>
              </a:r>
              <a:r>
                <a:rPr lang="zh-CN" altLang="en-US" sz="1600">
                  <a:latin typeface="+mn-ea"/>
                  <a:cs typeface="+mn-ea"/>
                </a:rPr>
                <a:t>分析和评价企业总资产周转状况是通过总资产周转率指标进行的。总资产周转率是指企业一定时期销售收入净额同总资产平均余额的比率，是综合评价企业全部资产经营质量和利用效率的重要指标。其计算公式为</a:t>
              </a:r>
              <a:endParaRPr lang="zh-CN" altLang="en-US" sz="1600">
                <a:latin typeface="+mn-ea"/>
                <a:cs typeface="+mn-ea"/>
              </a:endParaRPr>
            </a:p>
            <a:p>
              <a:pPr algn="ctr">
                <a:lnSpc>
                  <a:spcPct val="120000"/>
                </a:lnSpc>
              </a:pPr>
              <a:r>
                <a:rPr lang="zh-CN" altLang="en-US" sz="1600" b="1">
                  <a:solidFill>
                    <a:srgbClr val="00B0F0"/>
                  </a:solidFill>
                  <a:latin typeface="+mn-ea"/>
                  <a:cs typeface="+mn-ea"/>
                </a:rPr>
                <a:t>总资产周转率 = 销售收入净额 ÷ 总资产平均余额</a:t>
              </a:r>
              <a:endParaRPr lang="zh-CN" altLang="en-US" sz="1600">
                <a:latin typeface="+mn-ea"/>
                <a:cs typeface="+mn-ea"/>
              </a:endParaRPr>
            </a:p>
            <a:p>
              <a:pPr algn="just">
                <a:lnSpc>
                  <a:spcPct val="120000"/>
                </a:lnSpc>
              </a:pPr>
              <a:r>
                <a:rPr lang="zh-CN" altLang="en-US" sz="1600">
                  <a:latin typeface="+mn-ea"/>
                  <a:cs typeface="+mn-ea"/>
                </a:rPr>
                <a:t>　　总资产周转率作为考查企业资产运营效率的一项重要指标，体现了企业经营期内全部资产从投入到产出周而复始的流转速度，反映了企业管理者调控和综合利用企业资源的能力。一般情况下，该指标数值越高，总资产周转速度越快，企业销售能力越强，资产利用效果越好。</a:t>
              </a:r>
              <a:endParaRPr lang="zh-CN" altLang="en-US" sz="1600">
                <a:latin typeface="+mn-ea"/>
                <a:cs typeface="+mn-ea"/>
              </a:endParaRPr>
            </a:p>
            <a:p>
              <a:pPr algn="just">
                <a:lnSpc>
                  <a:spcPct val="120000"/>
                </a:lnSpc>
              </a:pPr>
              <a:r>
                <a:rPr lang="zh-CN" altLang="en-US" sz="1600">
                  <a:latin typeface="+mn-ea"/>
                  <a:cs typeface="+mn-ea"/>
                </a:rPr>
                <a:t>　　总之，各项资产的周转率指标用于衡量各项资产营收能力，和企业盈利能力指标结合起来，可以全面评价企业的盈利能力。</a:t>
              </a:r>
              <a:endParaRPr lang="zh-CN" altLang="en-US" sz="1600">
                <a:latin typeface="+mn-ea"/>
                <a:cs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752475" y="631190"/>
            <a:ext cx="7659370" cy="1087755"/>
          </a:xfrm>
          <a:prstGeom prst="rect">
            <a:avLst/>
          </a:prstGeom>
          <a:noFill/>
        </p:spPr>
        <p:txBody>
          <a:bodyPr wrap="square" rtlCol="0" anchor="t">
            <a:spAutoFit/>
          </a:bodyPr>
          <a:p>
            <a:pPr algn="just">
              <a:lnSpc>
                <a:spcPct val="120000"/>
              </a:lnSpc>
            </a:pPr>
            <a:r>
              <a:rPr lang="zh-CN" altLang="en-US">
                <a:latin typeface="楷体" panose="02010609060101010101" charset="-122"/>
                <a:ea typeface="楷体" panose="02010609060101010101" charset="-122"/>
                <a:cs typeface="楷体" panose="02010609060101010101" charset="-122"/>
              </a:rPr>
              <a:t>　</a:t>
            </a:r>
            <a:r>
              <a:rPr lang="zh-CN" altLang="en-US">
                <a:solidFill>
                  <a:srgbClr val="00B0F0"/>
                </a:solidFill>
                <a:latin typeface="楷体" panose="02010609060101010101" charset="-122"/>
                <a:ea typeface="楷体" panose="02010609060101010101" charset="-122"/>
                <a:cs typeface="楷体" panose="02010609060101010101" charset="-122"/>
              </a:rPr>
              <a:t>　【情景 6-14】</a:t>
            </a:r>
            <a:r>
              <a:rPr lang="zh-CN" altLang="en-US">
                <a:latin typeface="楷体" panose="02010609060101010101" charset="-122"/>
                <a:ea typeface="楷体" panose="02010609060101010101" charset="-122"/>
                <a:cs typeface="楷体" panose="02010609060101010101" charset="-122"/>
              </a:rPr>
              <a:t>根据表 6-2 和表 6-3 中的数据，计算该公司 2022 年年末总资产周转率（计算结果保留两位小数）。</a:t>
            </a:r>
            <a:endParaRPr lang="zh-CN" altLang="en-US">
              <a:latin typeface="楷体" panose="02010609060101010101" charset="-122"/>
              <a:ea typeface="楷体" panose="02010609060101010101" charset="-122"/>
              <a:cs typeface="楷体" panose="02010609060101010101" charset="-122"/>
            </a:endParaRPr>
          </a:p>
          <a:p>
            <a:pPr algn="ctr">
              <a:lnSpc>
                <a:spcPct val="120000"/>
              </a:lnSpc>
            </a:pPr>
            <a:r>
              <a:rPr lang="zh-CN" altLang="en-US">
                <a:latin typeface="楷体" panose="02010609060101010101" charset="-122"/>
                <a:ea typeface="楷体" panose="02010609060101010101" charset="-122"/>
                <a:cs typeface="楷体" panose="02010609060101010101" charset="-122"/>
              </a:rPr>
              <a:t>年末总资产周转率=88 652 000÷47 650 733≈1.86</a:t>
            </a:r>
            <a:endParaRPr lang="zh-CN" altLang="en-US">
              <a:latin typeface="楷体" panose="02010609060101010101" charset="-122"/>
              <a:ea typeface="楷体" panose="02010609060101010101" charset="-122"/>
              <a:cs typeface="楷体" panose="02010609060101010101" charset="-122"/>
            </a:endParaRPr>
          </a:p>
        </p:txBody>
      </p:sp>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任务6.2 比率分析</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任务6.2 比率分析</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1" name="圆角矩形 30"/>
          <p:cNvSpPr/>
          <p:nvPr>
            <p:custDataLst>
              <p:tags r:id="rId4"/>
            </p:custDataLst>
          </p:nvPr>
        </p:nvSpPr>
        <p:spPr bwMode="auto">
          <a:xfrm>
            <a:off x="611505" y="628015"/>
            <a:ext cx="4556125" cy="483235"/>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p>
            <a:pPr algn="ctr">
              <a:defRPr/>
            </a:pPr>
            <a:r>
              <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子任务 6.2.4 盈利能力分析</a:t>
            </a:r>
            <a:endPar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5" name="组合 4"/>
          <p:cNvGrpSpPr/>
          <p:nvPr/>
        </p:nvGrpSpPr>
        <p:grpSpPr>
          <a:xfrm>
            <a:off x="611505" y="1233805"/>
            <a:ext cx="7839075" cy="3627755"/>
            <a:chOff x="963" y="4090"/>
            <a:chExt cx="12345" cy="5713"/>
          </a:xfrm>
        </p:grpSpPr>
        <p:sp>
          <p:nvSpPr>
            <p:cNvPr id="2" name="文本框 1"/>
            <p:cNvSpPr txBox="1"/>
            <p:nvPr>
              <p:custDataLst>
                <p:tags r:id="rId5"/>
              </p:custDataLst>
            </p:nvPr>
          </p:nvSpPr>
          <p:spPr>
            <a:xfrm>
              <a:off x="963" y="4090"/>
              <a:ext cx="7200" cy="628"/>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1. 销售毛利率</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4" name="文本框 3"/>
            <p:cNvSpPr txBox="1"/>
            <p:nvPr>
              <p:custDataLst>
                <p:tags r:id="rId6"/>
              </p:custDataLst>
            </p:nvPr>
          </p:nvSpPr>
          <p:spPr>
            <a:xfrm>
              <a:off x="963" y="4692"/>
              <a:ext cx="12345" cy="5111"/>
            </a:xfrm>
            <a:prstGeom prst="rect">
              <a:avLst/>
            </a:prstGeom>
            <a:noFill/>
          </p:spPr>
          <p:txBody>
            <a:bodyPr wrap="square" rtlCol="0" anchor="t">
              <a:spAutoFit/>
            </a:bodyPr>
            <a:p>
              <a:pPr algn="just">
                <a:lnSpc>
                  <a:spcPct val="120000"/>
                </a:lnSpc>
              </a:pPr>
              <a:r>
                <a:rPr lang="zh-CN" altLang="en-US">
                  <a:latin typeface="+mn-ea"/>
                  <a:cs typeface="+mn-ea"/>
                </a:rPr>
                <a:t>　</a:t>
              </a:r>
              <a:r>
                <a:rPr lang="zh-CN" altLang="en-US" b="1">
                  <a:solidFill>
                    <a:srgbClr val="00B050"/>
                  </a:solidFill>
                  <a:latin typeface="+mn-ea"/>
                  <a:cs typeface="+mn-ea"/>
                </a:rPr>
                <a:t>　</a:t>
              </a:r>
              <a:r>
                <a:rPr lang="zh-CN" altLang="en-US" sz="1700">
                  <a:latin typeface="+mn-ea"/>
                  <a:cs typeface="+mn-ea"/>
                </a:rPr>
                <a:t>销售毛利率是企业的销售毛利与销售收入净额的比率。其计算公式为</a:t>
              </a:r>
              <a:endParaRPr lang="zh-CN" altLang="en-US" sz="1700">
                <a:latin typeface="+mn-ea"/>
                <a:cs typeface="+mn-ea"/>
              </a:endParaRPr>
            </a:p>
            <a:p>
              <a:pPr algn="ctr">
                <a:lnSpc>
                  <a:spcPct val="120000"/>
                </a:lnSpc>
              </a:pPr>
              <a:r>
                <a:rPr lang="zh-CN" altLang="en-US" sz="1700" b="1">
                  <a:solidFill>
                    <a:srgbClr val="00B0F0"/>
                  </a:solidFill>
                  <a:latin typeface="+mn-ea"/>
                  <a:cs typeface="+mn-ea"/>
                </a:rPr>
                <a:t>销售毛利率=销售毛利÷销售收入净额×100%</a:t>
              </a:r>
              <a:endParaRPr lang="zh-CN" altLang="en-US" sz="1700" b="1">
                <a:solidFill>
                  <a:srgbClr val="00B0F0"/>
                </a:solidFill>
                <a:latin typeface="+mn-ea"/>
                <a:cs typeface="+mn-ea"/>
              </a:endParaRPr>
            </a:p>
            <a:p>
              <a:pPr algn="just">
                <a:lnSpc>
                  <a:spcPct val="120000"/>
                </a:lnSpc>
              </a:pPr>
              <a:r>
                <a:rPr lang="zh-CN" altLang="en-US" sz="1700">
                  <a:latin typeface="+mn-ea"/>
                  <a:cs typeface="+mn-ea"/>
                </a:rPr>
                <a:t>　　其中，销售毛利 = 销售收入－销售成本，销售毛利率反映产品每销售1元所包含的毛利，该指标反映了企业的销售成本与销售收入净额的比例关系。销售毛利率越大，说明在销售收入净额中销售成本占的比例越小，企业通过销售获取盈利的能力越强。</a:t>
              </a:r>
              <a:endParaRPr lang="zh-CN" altLang="en-US" sz="1700">
                <a:latin typeface="+mn-ea"/>
                <a:cs typeface="+mn-ea"/>
              </a:endParaRPr>
            </a:p>
            <a:p>
              <a:pPr algn="just">
                <a:lnSpc>
                  <a:spcPct val="120000"/>
                </a:lnSpc>
              </a:pPr>
              <a:r>
                <a:rPr lang="zh-CN" altLang="en-US" sz="1700">
                  <a:latin typeface="+mn-ea"/>
                  <a:cs typeface="+mn-ea"/>
                </a:rPr>
                <a:t>　　将销售毛利率与行业水平进行比较，可以反映企业产品的市场竞争地位。那些销售毛利率高于行业平均水平的企业可以用更少的成本来获得收入，它们具有更强的竞争优势。此外，如果将不同行业的销售毛利率进行比较，也可以说明行业之间的差异。</a:t>
              </a:r>
              <a:endParaRPr lang="zh-CN" altLang="en-US" sz="1700">
                <a:latin typeface="+mn-ea"/>
                <a:cs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1+#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752475" y="631190"/>
            <a:ext cx="7659370" cy="1050290"/>
          </a:xfrm>
          <a:prstGeom prst="rect">
            <a:avLst/>
          </a:prstGeom>
          <a:noFill/>
        </p:spPr>
        <p:txBody>
          <a:bodyPr wrap="square" rtlCol="0" anchor="t">
            <a:spAutoFit/>
          </a:bodyPr>
          <a:p>
            <a:pPr algn="just">
              <a:lnSpc>
                <a:spcPct val="120000"/>
              </a:lnSpc>
            </a:pPr>
            <a:r>
              <a:rPr lang="zh-CN" altLang="en-US">
                <a:latin typeface="楷体" panose="02010609060101010101" charset="-122"/>
                <a:ea typeface="楷体" panose="02010609060101010101" charset="-122"/>
                <a:cs typeface="楷体" panose="02010609060101010101" charset="-122"/>
              </a:rPr>
              <a:t>　</a:t>
            </a:r>
            <a:r>
              <a:rPr lang="zh-CN" altLang="en-US">
                <a:solidFill>
                  <a:srgbClr val="00B0F0"/>
                </a:solidFill>
                <a:latin typeface="楷体" panose="02010609060101010101" charset="-122"/>
                <a:ea typeface="楷体" panose="02010609060101010101" charset="-122"/>
                <a:cs typeface="楷体" panose="02010609060101010101" charset="-122"/>
              </a:rPr>
              <a:t>　【情景 6-15】</a:t>
            </a:r>
            <a:r>
              <a:rPr lang="zh-CN" altLang="en-US">
                <a:latin typeface="楷体" panose="02010609060101010101" charset="-122"/>
                <a:ea typeface="楷体" panose="02010609060101010101" charset="-122"/>
                <a:cs typeface="楷体" panose="02010609060101010101" charset="-122"/>
              </a:rPr>
              <a:t>根据表 6-3 中的数据，计算该公司 2022 年年末销售毛利率（计算结果保留两位小数）。</a:t>
            </a:r>
            <a:endParaRPr lang="zh-CN" altLang="en-US">
              <a:latin typeface="楷体" panose="02010609060101010101" charset="-122"/>
              <a:ea typeface="楷体" panose="02010609060101010101" charset="-122"/>
              <a:cs typeface="楷体" panose="02010609060101010101" charset="-122"/>
            </a:endParaRPr>
          </a:p>
          <a:p>
            <a:pPr algn="ctr">
              <a:lnSpc>
                <a:spcPct val="120000"/>
              </a:lnSpc>
            </a:pPr>
            <a:r>
              <a:rPr lang="zh-CN" altLang="en-US" sz="1600">
                <a:latin typeface="楷体" panose="02010609060101010101" charset="-122"/>
                <a:ea typeface="楷体" panose="02010609060101010101" charset="-122"/>
                <a:cs typeface="楷体" panose="02010609060101010101" charset="-122"/>
              </a:rPr>
              <a:t>年末销售毛利率=（88 652 000 － 46 866 500）÷88 652 000×100% ≈ 47.13%</a:t>
            </a:r>
            <a:endParaRPr lang="zh-CN" altLang="en-US" sz="1600">
              <a:latin typeface="楷体" panose="02010609060101010101" charset="-122"/>
              <a:ea typeface="楷体" panose="02010609060101010101" charset="-122"/>
              <a:cs typeface="楷体" panose="02010609060101010101" charset="-122"/>
            </a:endParaRPr>
          </a:p>
        </p:txBody>
      </p:sp>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任务6.2 比率分析</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任务6.2 比率分析</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5" name="组合 4"/>
          <p:cNvGrpSpPr/>
          <p:nvPr/>
        </p:nvGrpSpPr>
        <p:grpSpPr>
          <a:xfrm>
            <a:off x="611505" y="659765"/>
            <a:ext cx="7839075" cy="3000375"/>
            <a:chOff x="963" y="4090"/>
            <a:chExt cx="12345" cy="4725"/>
          </a:xfrm>
        </p:grpSpPr>
        <p:sp>
          <p:nvSpPr>
            <p:cNvPr id="2" name="文本框 1"/>
            <p:cNvSpPr txBox="1"/>
            <p:nvPr>
              <p:custDataLst>
                <p:tags r:id="rId4"/>
              </p:custDataLst>
            </p:nvPr>
          </p:nvSpPr>
          <p:spPr>
            <a:xfrm>
              <a:off x="963" y="4090"/>
              <a:ext cx="7200" cy="628"/>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2. 销售净利率</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4" name="文本框 3"/>
            <p:cNvSpPr txBox="1"/>
            <p:nvPr>
              <p:custDataLst>
                <p:tags r:id="rId5"/>
              </p:custDataLst>
            </p:nvPr>
          </p:nvSpPr>
          <p:spPr>
            <a:xfrm>
              <a:off x="963" y="4692"/>
              <a:ext cx="12345" cy="4123"/>
            </a:xfrm>
            <a:prstGeom prst="rect">
              <a:avLst/>
            </a:prstGeom>
            <a:noFill/>
          </p:spPr>
          <p:txBody>
            <a:bodyPr wrap="square" rtlCol="0" anchor="t">
              <a:spAutoFit/>
            </a:bodyPr>
            <a:p>
              <a:pPr algn="just">
                <a:lnSpc>
                  <a:spcPct val="120000"/>
                </a:lnSpc>
              </a:pPr>
              <a:r>
                <a:rPr lang="zh-CN" altLang="en-US">
                  <a:latin typeface="+mn-ea"/>
                  <a:cs typeface="+mn-ea"/>
                </a:rPr>
                <a:t>　</a:t>
              </a:r>
              <a:r>
                <a:rPr lang="zh-CN" altLang="en-US" b="1">
                  <a:solidFill>
                    <a:srgbClr val="00B050"/>
                  </a:solidFill>
                  <a:latin typeface="+mn-ea"/>
                  <a:cs typeface="+mn-ea"/>
                </a:rPr>
                <a:t>　</a:t>
              </a:r>
              <a:r>
                <a:rPr lang="zh-CN" altLang="en-US" sz="1700">
                  <a:latin typeface="+mn-ea"/>
                  <a:cs typeface="+mn-ea"/>
                </a:rPr>
                <a:t>销售净利润率是指企业一定时期实现的销售利润同销售收入净额的比率。其计算公式为</a:t>
              </a:r>
              <a:endParaRPr lang="zh-CN" altLang="en-US" sz="1700">
                <a:latin typeface="+mn-ea"/>
                <a:cs typeface="+mn-ea"/>
              </a:endParaRPr>
            </a:p>
            <a:p>
              <a:pPr algn="ctr">
                <a:lnSpc>
                  <a:spcPct val="120000"/>
                </a:lnSpc>
              </a:pPr>
              <a:r>
                <a:rPr lang="zh-CN" altLang="en-US" sz="1700" b="1">
                  <a:solidFill>
                    <a:srgbClr val="7030A0"/>
                  </a:solidFill>
                  <a:latin typeface="+mn-ea"/>
                  <a:cs typeface="+mn-ea"/>
                </a:rPr>
                <a:t>销售净利率=净利润÷销售收入×100%</a:t>
              </a:r>
              <a:endParaRPr lang="zh-CN" altLang="en-US" sz="1700" b="1">
                <a:solidFill>
                  <a:srgbClr val="7030A0"/>
                </a:solidFill>
                <a:latin typeface="+mn-ea"/>
                <a:cs typeface="+mn-ea"/>
              </a:endParaRPr>
            </a:p>
            <a:p>
              <a:pPr algn="just">
                <a:lnSpc>
                  <a:spcPct val="120000"/>
                </a:lnSpc>
              </a:pPr>
              <a:r>
                <a:rPr lang="zh-CN" altLang="en-US" sz="1700">
                  <a:latin typeface="+mn-ea"/>
                  <a:cs typeface="+mn-ea"/>
                </a:rPr>
                <a:t>　　销售净利率反映每1元销售收入最终赚取了多少利润，它表明企业每单位销售收入所能实现的销售利润，是反映企业主营业务获利能力的重要指标。</a:t>
              </a:r>
              <a:endParaRPr lang="zh-CN" altLang="en-US" sz="1700">
                <a:latin typeface="+mn-ea"/>
                <a:cs typeface="+mn-ea"/>
              </a:endParaRPr>
            </a:p>
            <a:p>
              <a:pPr algn="just">
                <a:lnSpc>
                  <a:spcPct val="120000"/>
                </a:lnSpc>
              </a:pPr>
              <a:r>
                <a:rPr lang="zh-CN" altLang="en-US" sz="1700">
                  <a:latin typeface="+mn-ea"/>
                  <a:cs typeface="+mn-ea"/>
                </a:rPr>
                <a:t>销售净利率用于反映产品最终的盈利能力。在利润表上，从销售收入到净利润需要扣除销售成本、期间费用和税金等项目。因此，将销售净利率按利润的扣除项目进行分析可以识别相关因素。</a:t>
              </a:r>
              <a:endParaRPr lang="zh-CN" altLang="en-US" sz="1700">
                <a:latin typeface="+mn-ea"/>
                <a:cs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752475" y="631190"/>
            <a:ext cx="7659370" cy="1087755"/>
          </a:xfrm>
          <a:prstGeom prst="rect">
            <a:avLst/>
          </a:prstGeom>
          <a:noFill/>
        </p:spPr>
        <p:txBody>
          <a:bodyPr wrap="square" rtlCol="0" anchor="t">
            <a:spAutoFit/>
          </a:bodyPr>
          <a:p>
            <a:pPr algn="just">
              <a:lnSpc>
                <a:spcPct val="120000"/>
              </a:lnSpc>
            </a:pPr>
            <a:r>
              <a:rPr lang="zh-CN" altLang="en-US">
                <a:latin typeface="楷体" panose="02010609060101010101" charset="-122"/>
                <a:ea typeface="楷体" panose="02010609060101010101" charset="-122"/>
                <a:cs typeface="楷体" panose="02010609060101010101" charset="-122"/>
              </a:rPr>
              <a:t>　</a:t>
            </a:r>
            <a:r>
              <a:rPr lang="zh-CN" altLang="en-US">
                <a:solidFill>
                  <a:srgbClr val="00B0F0"/>
                </a:solidFill>
                <a:latin typeface="楷体" panose="02010609060101010101" charset="-122"/>
                <a:ea typeface="楷体" panose="02010609060101010101" charset="-122"/>
                <a:cs typeface="楷体" panose="02010609060101010101" charset="-122"/>
              </a:rPr>
              <a:t>　【情景 6-16】</a:t>
            </a:r>
            <a:r>
              <a:rPr lang="zh-CN" altLang="en-US">
                <a:latin typeface="楷体" panose="02010609060101010101" charset="-122"/>
                <a:ea typeface="楷体" panose="02010609060101010101" charset="-122"/>
                <a:cs typeface="楷体" panose="02010609060101010101" charset="-122"/>
              </a:rPr>
              <a:t>根据表 6-3 中的数据，计算该公司 2022 年年末销售净利率（计算结果保留两位小数）。</a:t>
            </a:r>
            <a:endParaRPr lang="zh-CN" altLang="en-US">
              <a:latin typeface="楷体" panose="02010609060101010101" charset="-122"/>
              <a:ea typeface="楷体" panose="02010609060101010101" charset="-122"/>
              <a:cs typeface="楷体" panose="02010609060101010101" charset="-122"/>
            </a:endParaRPr>
          </a:p>
          <a:p>
            <a:pPr algn="ctr">
              <a:lnSpc>
                <a:spcPct val="120000"/>
              </a:lnSpc>
            </a:pPr>
            <a:r>
              <a:rPr lang="zh-CN" altLang="en-US">
                <a:latin typeface="楷体" panose="02010609060101010101" charset="-122"/>
                <a:ea typeface="楷体" panose="02010609060101010101" charset="-122"/>
                <a:cs typeface="楷体" panose="02010609060101010101" charset="-122"/>
              </a:rPr>
              <a:t>年末销售净利率 =35 542 440÷88 652 000×100% ≈ 40.09%</a:t>
            </a:r>
            <a:endParaRPr lang="zh-CN" altLang="en-US">
              <a:latin typeface="楷体" panose="02010609060101010101" charset="-122"/>
              <a:ea typeface="楷体" panose="02010609060101010101" charset="-122"/>
              <a:cs typeface="楷体" panose="02010609060101010101" charset="-122"/>
            </a:endParaRPr>
          </a:p>
        </p:txBody>
      </p:sp>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任务6.2 比率分析</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任务6.2 比率分析</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5" name="组合 4"/>
          <p:cNvGrpSpPr/>
          <p:nvPr/>
        </p:nvGrpSpPr>
        <p:grpSpPr>
          <a:xfrm>
            <a:off x="611505" y="659765"/>
            <a:ext cx="7839075" cy="3940810"/>
            <a:chOff x="963" y="4090"/>
            <a:chExt cx="12345" cy="6206"/>
          </a:xfrm>
        </p:grpSpPr>
        <p:sp>
          <p:nvSpPr>
            <p:cNvPr id="2" name="文本框 1"/>
            <p:cNvSpPr txBox="1"/>
            <p:nvPr>
              <p:custDataLst>
                <p:tags r:id="rId4"/>
              </p:custDataLst>
            </p:nvPr>
          </p:nvSpPr>
          <p:spPr>
            <a:xfrm>
              <a:off x="963" y="4090"/>
              <a:ext cx="7200" cy="628"/>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3. 总资产收益率</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4" name="文本框 3"/>
            <p:cNvSpPr txBox="1"/>
            <p:nvPr>
              <p:custDataLst>
                <p:tags r:id="rId5"/>
              </p:custDataLst>
            </p:nvPr>
          </p:nvSpPr>
          <p:spPr>
            <a:xfrm>
              <a:off x="963" y="4692"/>
              <a:ext cx="12345" cy="5604"/>
            </a:xfrm>
            <a:prstGeom prst="rect">
              <a:avLst/>
            </a:prstGeom>
            <a:noFill/>
          </p:spPr>
          <p:txBody>
            <a:bodyPr wrap="square" rtlCol="0" anchor="t">
              <a:spAutoFit/>
            </a:bodyPr>
            <a:p>
              <a:pPr algn="just">
                <a:lnSpc>
                  <a:spcPct val="120000"/>
                </a:lnSpc>
              </a:pPr>
              <a:r>
                <a:rPr lang="zh-CN" altLang="en-US">
                  <a:latin typeface="+mn-ea"/>
                  <a:cs typeface="+mn-ea"/>
                </a:rPr>
                <a:t>　</a:t>
              </a:r>
              <a:r>
                <a:rPr lang="zh-CN" altLang="en-US" b="1">
                  <a:solidFill>
                    <a:srgbClr val="00B050"/>
                  </a:solidFill>
                  <a:latin typeface="+mn-ea"/>
                  <a:cs typeface="+mn-ea"/>
                </a:rPr>
                <a:t>　</a:t>
              </a:r>
              <a:r>
                <a:rPr lang="zh-CN" altLang="en-US" sz="1700">
                  <a:latin typeface="+mn-ea"/>
                  <a:cs typeface="+mn-ea"/>
                </a:rPr>
                <a:t>总资产收益率指净利润与平均总资产的比率，反映每 1 元资产创造的净利润。其计算公式为</a:t>
              </a:r>
              <a:endParaRPr lang="zh-CN" altLang="en-US" sz="1700">
                <a:latin typeface="+mn-ea"/>
                <a:cs typeface="+mn-ea"/>
              </a:endParaRPr>
            </a:p>
            <a:p>
              <a:pPr algn="ctr">
                <a:lnSpc>
                  <a:spcPct val="120000"/>
                </a:lnSpc>
              </a:pPr>
              <a:r>
                <a:rPr lang="zh-CN" altLang="en-US" sz="1700" b="1">
                  <a:solidFill>
                    <a:srgbClr val="7030A0"/>
                  </a:solidFill>
                  <a:latin typeface="+mn-ea"/>
                  <a:cs typeface="+mn-ea"/>
                </a:rPr>
                <a:t>总资产收益率=净利润÷平均总资产×100%</a:t>
              </a:r>
              <a:endParaRPr lang="zh-CN" altLang="en-US" sz="1700" b="1">
                <a:solidFill>
                  <a:srgbClr val="7030A0"/>
                </a:solidFill>
                <a:latin typeface="+mn-ea"/>
                <a:cs typeface="+mn-ea"/>
              </a:endParaRPr>
            </a:p>
            <a:p>
              <a:pPr algn="just">
                <a:lnSpc>
                  <a:spcPct val="120000"/>
                </a:lnSpc>
              </a:pPr>
              <a:r>
                <a:rPr lang="zh-CN" altLang="en-US" sz="1700">
                  <a:latin typeface="+mn-ea"/>
                  <a:cs typeface="+mn-ea"/>
                </a:rPr>
                <a:t>　　总资产收益率衡量的是企业资产的盈利能力。总资产收益率越高，表明企业资产的利用效果越好。影响总资产收益率的因素是营业净利率和总资产周转率。</a:t>
              </a:r>
              <a:endParaRPr lang="zh-CN" altLang="en-US" sz="1700">
                <a:latin typeface="+mn-ea"/>
                <a:cs typeface="+mn-ea"/>
              </a:endParaRPr>
            </a:p>
            <a:p>
              <a:pPr algn="just">
                <a:lnSpc>
                  <a:spcPct val="120000"/>
                </a:lnSpc>
              </a:pPr>
              <a:endParaRPr lang="zh-CN" altLang="en-US" sz="1700">
                <a:latin typeface="+mn-ea"/>
                <a:cs typeface="+mn-ea"/>
              </a:endParaRPr>
            </a:p>
            <a:p>
              <a:pPr algn="just">
                <a:lnSpc>
                  <a:spcPct val="120000"/>
                </a:lnSpc>
              </a:pPr>
              <a:endParaRPr lang="zh-CN" altLang="en-US" sz="1700">
                <a:latin typeface="+mn-ea"/>
                <a:cs typeface="+mn-ea"/>
              </a:endParaRPr>
            </a:p>
            <a:p>
              <a:pPr algn="just">
                <a:lnSpc>
                  <a:spcPct val="120000"/>
                </a:lnSpc>
              </a:pPr>
              <a:endParaRPr lang="zh-CN" altLang="en-US" sz="1700">
                <a:latin typeface="+mn-ea"/>
                <a:cs typeface="+mn-ea"/>
              </a:endParaRPr>
            </a:p>
            <a:p>
              <a:pPr algn="just">
                <a:lnSpc>
                  <a:spcPct val="120000"/>
                </a:lnSpc>
              </a:pPr>
              <a:r>
                <a:rPr lang="zh-CN" altLang="en-US" sz="1700">
                  <a:latin typeface="+mn-ea"/>
                  <a:cs typeface="+mn-ea"/>
                </a:rPr>
                <a:t>　　</a:t>
              </a:r>
              <a:endParaRPr lang="zh-CN" altLang="en-US" sz="1700">
                <a:latin typeface="+mn-ea"/>
                <a:cs typeface="+mn-ea"/>
              </a:endParaRPr>
            </a:p>
            <a:p>
              <a:pPr algn="just">
                <a:lnSpc>
                  <a:spcPct val="120000"/>
                </a:lnSpc>
              </a:pPr>
              <a:r>
                <a:rPr lang="zh-CN" altLang="en-US" sz="1700">
                  <a:latin typeface="+mn-ea"/>
                  <a:cs typeface="+mn-ea"/>
                </a:rPr>
                <a:t>　　因此，企业可以通过提高营业净利率、加速资金周转来提高总资产净利率。</a:t>
              </a:r>
              <a:endParaRPr lang="zh-CN" altLang="en-US" sz="1700">
                <a:latin typeface="+mn-ea"/>
                <a:cs typeface="+mn-ea"/>
              </a:endParaRPr>
            </a:p>
            <a:p>
              <a:pPr algn="just">
                <a:lnSpc>
                  <a:spcPct val="120000"/>
                </a:lnSpc>
              </a:pPr>
              <a:endParaRPr lang="zh-CN" altLang="en-US" sz="1700">
                <a:latin typeface="+mn-ea"/>
                <a:cs typeface="+mn-ea"/>
              </a:endParaRPr>
            </a:p>
          </p:txBody>
        </p:sp>
      </p:grpSp>
      <p:pic>
        <p:nvPicPr>
          <p:cNvPr id="3" name="图片 2"/>
          <p:cNvPicPr>
            <a:picLocks noChangeAspect="1"/>
          </p:cNvPicPr>
          <p:nvPr/>
        </p:nvPicPr>
        <p:blipFill>
          <a:blip r:embed="rId6"/>
          <a:stretch>
            <a:fillRect/>
          </a:stretch>
        </p:blipFill>
        <p:spPr>
          <a:xfrm>
            <a:off x="2124075" y="2719705"/>
            <a:ext cx="4638675" cy="9429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752475" y="631190"/>
            <a:ext cx="7659370" cy="1087755"/>
          </a:xfrm>
          <a:prstGeom prst="rect">
            <a:avLst/>
          </a:prstGeom>
          <a:noFill/>
        </p:spPr>
        <p:txBody>
          <a:bodyPr wrap="square" rtlCol="0" anchor="t">
            <a:spAutoFit/>
          </a:bodyPr>
          <a:p>
            <a:pPr algn="just">
              <a:lnSpc>
                <a:spcPct val="120000"/>
              </a:lnSpc>
            </a:pPr>
            <a:r>
              <a:rPr lang="zh-CN" altLang="en-US">
                <a:latin typeface="楷体" panose="02010609060101010101" charset="-122"/>
                <a:ea typeface="楷体" panose="02010609060101010101" charset="-122"/>
                <a:cs typeface="楷体" panose="02010609060101010101" charset="-122"/>
              </a:rPr>
              <a:t>　</a:t>
            </a:r>
            <a:r>
              <a:rPr lang="zh-CN" altLang="en-US">
                <a:solidFill>
                  <a:srgbClr val="00B0F0"/>
                </a:solidFill>
                <a:latin typeface="楷体" panose="02010609060101010101" charset="-122"/>
                <a:ea typeface="楷体" panose="02010609060101010101" charset="-122"/>
                <a:cs typeface="楷体" panose="02010609060101010101" charset="-122"/>
              </a:rPr>
              <a:t>　【情景 6-17】</a:t>
            </a:r>
            <a:r>
              <a:rPr lang="zh-CN" altLang="en-US">
                <a:latin typeface="楷体" panose="02010609060101010101" charset="-122"/>
                <a:ea typeface="楷体" panose="02010609060101010101" charset="-122"/>
                <a:cs typeface="楷体" panose="02010609060101010101" charset="-122"/>
              </a:rPr>
              <a:t>根据表 6-2、表 6-3 中的数据，计算该公司 2022 年年末总资产收益率（计算结果保留两位小数）。</a:t>
            </a:r>
            <a:endParaRPr lang="zh-CN" altLang="en-US">
              <a:latin typeface="楷体" panose="02010609060101010101" charset="-122"/>
              <a:ea typeface="楷体" panose="02010609060101010101" charset="-122"/>
              <a:cs typeface="楷体" panose="02010609060101010101" charset="-122"/>
            </a:endParaRPr>
          </a:p>
          <a:p>
            <a:pPr algn="ctr">
              <a:lnSpc>
                <a:spcPct val="120000"/>
              </a:lnSpc>
            </a:pPr>
            <a:r>
              <a:rPr lang="zh-CN" altLang="en-US">
                <a:latin typeface="楷体" panose="02010609060101010101" charset="-122"/>
                <a:ea typeface="楷体" panose="02010609060101010101" charset="-122"/>
                <a:cs typeface="楷体" panose="02010609060101010101" charset="-122"/>
              </a:rPr>
              <a:t>年末总资产收益率=35 542 440÷47 650 733×100%≈74.59%</a:t>
            </a:r>
            <a:endParaRPr lang="zh-CN" altLang="en-US">
              <a:latin typeface="楷体" panose="02010609060101010101" charset="-122"/>
              <a:ea typeface="楷体" panose="02010609060101010101" charset="-122"/>
              <a:cs typeface="楷体" panose="02010609060101010101" charset="-122"/>
            </a:endParaRPr>
          </a:p>
        </p:txBody>
      </p:sp>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任务6.2 比率分析</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任务6.2 比率分析</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4" name="文本框 3"/>
          <p:cNvSpPr txBox="1"/>
          <p:nvPr>
            <p:custDataLst>
              <p:tags r:id="rId4"/>
            </p:custDataLst>
          </p:nvPr>
        </p:nvSpPr>
        <p:spPr>
          <a:xfrm>
            <a:off x="611505" y="683260"/>
            <a:ext cx="7839075" cy="1677670"/>
          </a:xfrm>
          <a:prstGeom prst="rect">
            <a:avLst/>
          </a:prstGeom>
          <a:noFill/>
        </p:spPr>
        <p:txBody>
          <a:bodyPr wrap="square" rtlCol="0" anchor="t">
            <a:spAutoFit/>
          </a:bodyPr>
          <a:p>
            <a:pPr algn="just">
              <a:lnSpc>
                <a:spcPct val="120000"/>
              </a:lnSpc>
            </a:pPr>
            <a:r>
              <a:rPr lang="zh-CN" altLang="en-US">
                <a:latin typeface="+mn-ea"/>
                <a:cs typeface="+mn-ea"/>
              </a:rPr>
              <a:t>　</a:t>
            </a:r>
            <a:r>
              <a:rPr lang="zh-CN" altLang="en-US" b="1">
                <a:solidFill>
                  <a:srgbClr val="00B050"/>
                </a:solidFill>
                <a:latin typeface="+mn-ea"/>
                <a:cs typeface="+mn-ea"/>
              </a:rPr>
              <a:t>　</a:t>
            </a:r>
            <a:r>
              <a:rPr lang="zh-CN" altLang="en-US" sz="1700">
                <a:latin typeface="+mn-ea"/>
                <a:cs typeface="+mn-ea"/>
              </a:rPr>
              <a:t>由以上计算结果可知，总资产净利率的变化表明企业盈利能力的变动。结合前面计算的营业净利率和总资产周转率发现，营业净利率和资产周转率的变化是总资产净利率变化的原因。企业需要进一步分析产品盈利能力和资金周转能力变化的原因，通过提高营业净利率和资产周转率来改善企业整体盈利水平。</a:t>
            </a:r>
            <a:endParaRPr lang="zh-CN" altLang="en-US" sz="1700">
              <a:latin typeface="+mn-ea"/>
              <a:cs typeface="+mn-ea"/>
            </a:endParaRPr>
          </a:p>
          <a:p>
            <a:pPr algn="just">
              <a:lnSpc>
                <a:spcPct val="120000"/>
              </a:lnSpc>
            </a:pPr>
            <a:endParaRPr lang="zh-CN" altLang="en-US" sz="1700">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任务6.1 财务分析与评价概述</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8" name="组合 7"/>
          <p:cNvGrpSpPr/>
          <p:nvPr/>
        </p:nvGrpSpPr>
        <p:grpSpPr>
          <a:xfrm>
            <a:off x="611505" y="659765"/>
            <a:ext cx="7839075" cy="2078990"/>
            <a:chOff x="963" y="1830"/>
            <a:chExt cx="12345" cy="3274"/>
          </a:xfrm>
        </p:grpSpPr>
        <p:sp>
          <p:nvSpPr>
            <p:cNvPr id="2" name="文本框 1"/>
            <p:cNvSpPr txBox="1"/>
            <p:nvPr>
              <p:custDataLst>
                <p:tags r:id="rId4"/>
              </p:custDataLst>
            </p:nvPr>
          </p:nvSpPr>
          <p:spPr>
            <a:xfrm>
              <a:off x="963" y="1830"/>
              <a:ext cx="7200" cy="628"/>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2. 财务分析的意义</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custDataLst>
                <p:tags r:id="rId5"/>
              </p:custDataLst>
            </p:nvPr>
          </p:nvSpPr>
          <p:spPr>
            <a:xfrm>
              <a:off x="963" y="2345"/>
              <a:ext cx="12345" cy="2759"/>
            </a:xfrm>
            <a:prstGeom prst="rect">
              <a:avLst/>
            </a:prstGeom>
            <a:noFill/>
          </p:spPr>
          <p:txBody>
            <a:bodyPr wrap="square" rtlCol="0" anchor="t">
              <a:spAutoFit/>
            </a:bodyPr>
            <a:p>
              <a:pPr algn="just">
                <a:lnSpc>
                  <a:spcPct val="120000"/>
                </a:lnSpc>
              </a:pPr>
              <a:r>
                <a:rPr lang="zh-CN" altLang="en-US">
                  <a:latin typeface="+mn-ea"/>
                  <a:cs typeface="+mn-ea"/>
                </a:rPr>
                <a:t>　</a:t>
              </a:r>
              <a:r>
                <a:rPr lang="zh-CN" altLang="en-US" b="1">
                  <a:solidFill>
                    <a:srgbClr val="00B050"/>
                  </a:solidFill>
                  <a:latin typeface="+mn-ea"/>
                  <a:cs typeface="+mn-ea"/>
                </a:rPr>
                <a:t>　</a:t>
              </a:r>
              <a:r>
                <a:rPr lang="zh-CN" altLang="en-US">
                  <a:latin typeface="+mn-ea"/>
                  <a:cs typeface="+mn-ea"/>
                </a:rPr>
                <a:t>财务分析的意义主要体现在如下几个方面：</a:t>
              </a:r>
              <a:endParaRPr lang="zh-CN" altLang="en-US">
                <a:latin typeface="+mn-ea"/>
                <a:cs typeface="+mn-ea"/>
              </a:endParaRPr>
            </a:p>
            <a:p>
              <a:pPr algn="just">
                <a:lnSpc>
                  <a:spcPct val="120000"/>
                </a:lnSpc>
              </a:pPr>
              <a:r>
                <a:rPr lang="zh-CN" altLang="en-US" b="1">
                  <a:solidFill>
                    <a:srgbClr val="00B050"/>
                  </a:solidFill>
                  <a:latin typeface="+mn-ea"/>
                  <a:cs typeface="+mn-ea"/>
                </a:rPr>
                <a:t>（1）可以判断企业的财务实力。</a:t>
              </a:r>
              <a:endParaRPr lang="zh-CN" altLang="en-US" b="1">
                <a:solidFill>
                  <a:srgbClr val="00B050"/>
                </a:solidFill>
                <a:latin typeface="+mn-ea"/>
                <a:cs typeface="+mn-ea"/>
              </a:endParaRPr>
            </a:p>
            <a:p>
              <a:pPr algn="just">
                <a:lnSpc>
                  <a:spcPct val="120000"/>
                </a:lnSpc>
              </a:pPr>
              <a:r>
                <a:rPr lang="zh-CN" altLang="en-US" b="1">
                  <a:solidFill>
                    <a:srgbClr val="00B050"/>
                  </a:solidFill>
                  <a:latin typeface="+mn-ea"/>
                  <a:cs typeface="+mn-ea"/>
                </a:rPr>
                <a:t>（2）可以评价和考核企业的经营业绩，揭示财务活动中存在的问题。</a:t>
              </a:r>
              <a:endParaRPr lang="zh-CN" altLang="en-US" b="1">
                <a:solidFill>
                  <a:srgbClr val="00B050"/>
                </a:solidFill>
                <a:latin typeface="+mn-ea"/>
                <a:cs typeface="+mn-ea"/>
              </a:endParaRPr>
            </a:p>
            <a:p>
              <a:pPr algn="just">
                <a:lnSpc>
                  <a:spcPct val="120000"/>
                </a:lnSpc>
              </a:pPr>
              <a:r>
                <a:rPr lang="zh-CN" altLang="en-US" b="1">
                  <a:solidFill>
                    <a:srgbClr val="00B050"/>
                  </a:solidFill>
                  <a:latin typeface="+mn-ea"/>
                  <a:cs typeface="+mn-ea"/>
                </a:rPr>
                <a:t>（3）可以挖掘企业潜力，寻求提高企业经营管理水平和经济效益的途径。</a:t>
              </a:r>
              <a:endParaRPr lang="zh-CN" altLang="en-US" b="1">
                <a:solidFill>
                  <a:srgbClr val="00B050"/>
                </a:solidFill>
                <a:latin typeface="+mn-ea"/>
                <a:cs typeface="+mn-ea"/>
              </a:endParaRPr>
            </a:p>
            <a:p>
              <a:pPr algn="just">
                <a:lnSpc>
                  <a:spcPct val="120000"/>
                </a:lnSpc>
              </a:pPr>
              <a:r>
                <a:rPr lang="zh-CN" altLang="en-US" b="1">
                  <a:solidFill>
                    <a:srgbClr val="00B050"/>
                  </a:solidFill>
                  <a:latin typeface="+mn-ea"/>
                  <a:cs typeface="+mn-ea"/>
                </a:rPr>
                <a:t>（4）可以评价企业的发展趋势。</a:t>
              </a:r>
              <a:endParaRPr lang="zh-CN" altLang="en-US" b="1">
                <a:solidFill>
                  <a:srgbClr val="00B050"/>
                </a:solidFill>
                <a:latin typeface="+mn-ea"/>
                <a:cs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任务6.2 比率分析</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5" name="组合 4"/>
          <p:cNvGrpSpPr/>
          <p:nvPr/>
        </p:nvGrpSpPr>
        <p:grpSpPr>
          <a:xfrm>
            <a:off x="611505" y="659765"/>
            <a:ext cx="7839075" cy="3314065"/>
            <a:chOff x="963" y="4090"/>
            <a:chExt cx="12345" cy="5219"/>
          </a:xfrm>
        </p:grpSpPr>
        <p:sp>
          <p:nvSpPr>
            <p:cNvPr id="2" name="文本框 1"/>
            <p:cNvSpPr txBox="1"/>
            <p:nvPr>
              <p:custDataLst>
                <p:tags r:id="rId4"/>
              </p:custDataLst>
            </p:nvPr>
          </p:nvSpPr>
          <p:spPr>
            <a:xfrm>
              <a:off x="963" y="4090"/>
              <a:ext cx="7200" cy="628"/>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4. 净资产收益率</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4" name="文本框 3"/>
            <p:cNvSpPr txBox="1"/>
            <p:nvPr>
              <p:custDataLst>
                <p:tags r:id="rId5"/>
              </p:custDataLst>
            </p:nvPr>
          </p:nvSpPr>
          <p:spPr>
            <a:xfrm>
              <a:off x="963" y="4692"/>
              <a:ext cx="12345" cy="4617"/>
            </a:xfrm>
            <a:prstGeom prst="rect">
              <a:avLst/>
            </a:prstGeom>
            <a:noFill/>
          </p:spPr>
          <p:txBody>
            <a:bodyPr wrap="square" rtlCol="0" anchor="t">
              <a:spAutoFit/>
            </a:bodyPr>
            <a:p>
              <a:pPr algn="just">
                <a:lnSpc>
                  <a:spcPct val="120000"/>
                </a:lnSpc>
              </a:pPr>
              <a:r>
                <a:rPr lang="zh-CN" altLang="en-US">
                  <a:latin typeface="+mn-ea"/>
                  <a:cs typeface="+mn-ea"/>
                </a:rPr>
                <a:t>　</a:t>
              </a:r>
              <a:r>
                <a:rPr lang="zh-CN" altLang="en-US" b="1">
                  <a:solidFill>
                    <a:srgbClr val="00B050"/>
                  </a:solidFill>
                  <a:latin typeface="+mn-ea"/>
                  <a:cs typeface="+mn-ea"/>
                </a:rPr>
                <a:t>　</a:t>
              </a:r>
              <a:r>
                <a:rPr lang="zh-CN" altLang="en-US" sz="1700">
                  <a:latin typeface="+mn-ea"/>
                  <a:cs typeface="+mn-ea"/>
                </a:rPr>
                <a:t>净资产收益率又称为权益净利率或权益报酬率，是净利润与所有者平均权益的比值，表示每 1 元权益资本赚取的净利润，反映权益资本经营的盈利能力。其计算公式为</a:t>
              </a:r>
              <a:endParaRPr lang="zh-CN" altLang="en-US" sz="1700">
                <a:latin typeface="+mn-ea"/>
                <a:cs typeface="+mn-ea"/>
              </a:endParaRPr>
            </a:p>
            <a:p>
              <a:pPr algn="ctr">
                <a:lnSpc>
                  <a:spcPct val="120000"/>
                </a:lnSpc>
              </a:pPr>
              <a:r>
                <a:rPr lang="zh-CN" altLang="en-US" sz="1700" b="1">
                  <a:solidFill>
                    <a:srgbClr val="7030A0"/>
                  </a:solidFill>
                  <a:latin typeface="+mn-ea"/>
                  <a:cs typeface="+mn-ea"/>
                </a:rPr>
                <a:t>净资产收益率=净利润÷平均所有者权益×100%</a:t>
              </a:r>
              <a:endParaRPr lang="zh-CN" altLang="en-US" sz="1700" b="1">
                <a:solidFill>
                  <a:srgbClr val="7030A0"/>
                </a:solidFill>
                <a:latin typeface="+mn-ea"/>
                <a:cs typeface="+mn-ea"/>
              </a:endParaRPr>
            </a:p>
            <a:p>
              <a:pPr algn="just">
                <a:lnSpc>
                  <a:spcPct val="120000"/>
                </a:lnSpc>
              </a:pPr>
              <a:r>
                <a:rPr lang="zh-CN" altLang="en-US" sz="1700">
                  <a:latin typeface="+mn-ea"/>
                  <a:cs typeface="+mn-ea"/>
                </a:rPr>
                <a:t>　　该指标是企业盈利能力指标的核心，也是杜邦财务指标体系的核心，更是投资者关注的重点。一般来说，净资产收益率越高，所有者和债权人的利益保障程度就越高。如果企业的净资产收益率在一段时期内持续增长，说明权益资本盈利能力稳定上升。但净资产收益率不是一个越高越好的概念，分析时要注意企业的财务风险。</a:t>
              </a:r>
              <a:endParaRPr lang="zh-CN" altLang="en-US" sz="1700">
                <a:latin typeface="+mn-ea"/>
                <a:cs typeface="+mn-ea"/>
              </a:endParaRPr>
            </a:p>
          </p:txBody>
        </p:sp>
      </p:grpSp>
      <p:pic>
        <p:nvPicPr>
          <p:cNvPr id="6" name="图片 5"/>
          <p:cNvPicPr>
            <a:picLocks noChangeAspect="1"/>
          </p:cNvPicPr>
          <p:nvPr/>
        </p:nvPicPr>
        <p:blipFill>
          <a:blip r:embed="rId6"/>
          <a:stretch>
            <a:fillRect/>
          </a:stretch>
        </p:blipFill>
        <p:spPr>
          <a:xfrm>
            <a:off x="1187450" y="4011295"/>
            <a:ext cx="6496050" cy="5524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任务6.2 比率分析</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4" name="文本框 3"/>
          <p:cNvSpPr txBox="1"/>
          <p:nvPr>
            <p:custDataLst>
              <p:tags r:id="rId4"/>
            </p:custDataLst>
          </p:nvPr>
        </p:nvSpPr>
        <p:spPr>
          <a:xfrm>
            <a:off x="611505" y="683260"/>
            <a:ext cx="7839075" cy="3245485"/>
          </a:xfrm>
          <a:prstGeom prst="rect">
            <a:avLst/>
          </a:prstGeom>
          <a:noFill/>
        </p:spPr>
        <p:txBody>
          <a:bodyPr wrap="square" rtlCol="0" anchor="t">
            <a:spAutoFit/>
          </a:bodyPr>
          <a:p>
            <a:pPr algn="just">
              <a:lnSpc>
                <a:spcPct val="120000"/>
              </a:lnSpc>
            </a:pPr>
            <a:r>
              <a:rPr lang="zh-CN" altLang="en-US">
                <a:latin typeface="+mn-ea"/>
                <a:cs typeface="+mn-ea"/>
              </a:rPr>
              <a:t>　</a:t>
            </a:r>
            <a:r>
              <a:rPr lang="zh-CN" altLang="en-US" b="1">
                <a:solidFill>
                  <a:srgbClr val="00B050"/>
                </a:solidFill>
                <a:latin typeface="+mn-ea"/>
                <a:cs typeface="+mn-ea"/>
              </a:rPr>
              <a:t>　</a:t>
            </a:r>
            <a:r>
              <a:rPr lang="zh-CN" altLang="en-US" sz="1700">
                <a:latin typeface="+mn-ea"/>
                <a:cs typeface="+mn-ea"/>
              </a:rPr>
              <a:t>通过对净资产收益率的分解可以发现，改善资产盈利能力和增加企业负债都可以提高净资产收益率。而如果不改善资产盈利能力，单纯通过加大举债力度提高权益乘数进而提高净资产收益率的做法则十分危险。因为，企业负债经营的前提是有足够的盈利能力保障偿还债务本息，单纯增加负债对净资产收益率的改善只具有短期效应，最终将因盈利能力无法涵盖增加财务风险而使企业面临财务困境。因此，只有在企业净资产收益率上升的同时财务风险没有明显加大，才能说明企业财务状况良好。</a:t>
            </a:r>
            <a:endParaRPr lang="zh-CN" altLang="en-US" sz="1700">
              <a:latin typeface="+mn-ea"/>
              <a:cs typeface="+mn-ea"/>
            </a:endParaRPr>
          </a:p>
          <a:p>
            <a:pPr algn="just">
              <a:lnSpc>
                <a:spcPct val="120000"/>
              </a:lnSpc>
            </a:pPr>
            <a:endParaRPr lang="zh-CN" altLang="en-US" sz="1700">
              <a:latin typeface="+mn-ea"/>
              <a:cs typeface="+mn-ea"/>
            </a:endParaRPr>
          </a:p>
          <a:p>
            <a:pPr algn="just">
              <a:lnSpc>
                <a:spcPct val="120000"/>
              </a:lnSpc>
            </a:pPr>
            <a:endParaRPr lang="zh-CN" altLang="en-US" sz="1700">
              <a:latin typeface="+mn-ea"/>
              <a:cs typeface="+mn-ea"/>
            </a:endParaRPr>
          </a:p>
          <a:p>
            <a:pPr algn="just">
              <a:lnSpc>
                <a:spcPct val="120000"/>
              </a:lnSpc>
            </a:pPr>
            <a:endParaRPr lang="zh-CN" altLang="en-US" sz="1700">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752475" y="631190"/>
            <a:ext cx="7659370" cy="2416175"/>
          </a:xfrm>
          <a:prstGeom prst="rect">
            <a:avLst/>
          </a:prstGeom>
          <a:noFill/>
        </p:spPr>
        <p:txBody>
          <a:bodyPr wrap="square" rtlCol="0" anchor="t">
            <a:spAutoFit/>
          </a:bodyPr>
          <a:p>
            <a:pPr algn="just">
              <a:lnSpc>
                <a:spcPct val="120000"/>
              </a:lnSpc>
            </a:pPr>
            <a:r>
              <a:rPr lang="zh-CN" altLang="en-US">
                <a:latin typeface="楷体" panose="02010609060101010101" charset="-122"/>
                <a:ea typeface="楷体" panose="02010609060101010101" charset="-122"/>
                <a:cs typeface="楷体" panose="02010609060101010101" charset="-122"/>
              </a:rPr>
              <a:t>　</a:t>
            </a:r>
            <a:r>
              <a:rPr lang="zh-CN" altLang="en-US">
                <a:solidFill>
                  <a:srgbClr val="00B0F0"/>
                </a:solidFill>
                <a:latin typeface="楷体" panose="02010609060101010101" charset="-122"/>
                <a:ea typeface="楷体" panose="02010609060101010101" charset="-122"/>
                <a:cs typeface="楷体" panose="02010609060101010101" charset="-122"/>
              </a:rPr>
              <a:t>　【情景 6-18】</a:t>
            </a:r>
            <a:r>
              <a:rPr lang="zh-CN" altLang="en-US">
                <a:latin typeface="楷体" panose="02010609060101010101" charset="-122"/>
                <a:ea typeface="楷体" panose="02010609060101010101" charset="-122"/>
                <a:cs typeface="楷体" panose="02010609060101010101" charset="-122"/>
              </a:rPr>
              <a:t>根据表 6-3 中的数据，计算该公司 2022 年年末净资产收益率（计算结果保留两位小数）。</a:t>
            </a:r>
            <a:endParaRPr lang="zh-CN" altLang="en-US">
              <a:latin typeface="楷体" panose="02010609060101010101" charset="-122"/>
              <a:ea typeface="楷体" panose="02010609060101010101" charset="-122"/>
              <a:cs typeface="楷体" panose="02010609060101010101" charset="-122"/>
            </a:endParaRPr>
          </a:p>
          <a:p>
            <a:pPr algn="ctr">
              <a:lnSpc>
                <a:spcPct val="120000"/>
              </a:lnSpc>
            </a:pPr>
            <a:r>
              <a:rPr lang="zh-CN" altLang="en-US">
                <a:latin typeface="楷体" panose="02010609060101010101" charset="-122"/>
                <a:ea typeface="楷体" panose="02010609060101010101" charset="-122"/>
                <a:cs typeface="楷体" panose="02010609060101010101" charset="-122"/>
              </a:rPr>
              <a:t>年末净资产收益率=35 542 440÷39 940 109×100%≈88.99%</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　　</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　　</a:t>
            </a:r>
            <a:r>
              <a:rPr lang="zh-CN" altLang="en-US">
                <a:latin typeface="+mj-ea"/>
                <a:ea typeface="+mj-ea"/>
                <a:cs typeface="楷体" panose="02010609060101010101" charset="-122"/>
              </a:rPr>
              <a:t>由前面的计算可以看出，企业应尽快改善盈利能力，可以通过在提高产品竞争能力、加快资金周转的同时控制财务风险，来改善企业所面临的问题。</a:t>
            </a:r>
            <a:endParaRPr lang="zh-CN" altLang="en-US">
              <a:latin typeface="+mj-ea"/>
              <a:ea typeface="+mj-ea"/>
              <a:cs typeface="楷体" panose="02010609060101010101" charset="-122"/>
            </a:endParaRPr>
          </a:p>
        </p:txBody>
      </p:sp>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任务6.2 比率分析</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任务6.2 比率分析</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1" name="圆角矩形 30"/>
          <p:cNvSpPr/>
          <p:nvPr>
            <p:custDataLst>
              <p:tags r:id="rId4"/>
            </p:custDataLst>
          </p:nvPr>
        </p:nvSpPr>
        <p:spPr bwMode="auto">
          <a:xfrm>
            <a:off x="611505" y="628015"/>
            <a:ext cx="4046220" cy="483235"/>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p>
            <a:pPr algn="ctr">
              <a:defRPr/>
            </a:pPr>
            <a:r>
              <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子任务 6.2.5 发展能力分析</a:t>
            </a:r>
            <a:endPar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5" name="组合 4"/>
          <p:cNvGrpSpPr/>
          <p:nvPr/>
        </p:nvGrpSpPr>
        <p:grpSpPr>
          <a:xfrm>
            <a:off x="611505" y="1233805"/>
            <a:ext cx="7839075" cy="3258820"/>
            <a:chOff x="963" y="4090"/>
            <a:chExt cx="12345" cy="5132"/>
          </a:xfrm>
        </p:grpSpPr>
        <p:sp>
          <p:nvSpPr>
            <p:cNvPr id="2" name="文本框 1"/>
            <p:cNvSpPr txBox="1"/>
            <p:nvPr>
              <p:custDataLst>
                <p:tags r:id="rId5"/>
              </p:custDataLst>
            </p:nvPr>
          </p:nvSpPr>
          <p:spPr>
            <a:xfrm>
              <a:off x="963" y="4090"/>
              <a:ext cx="7200" cy="628"/>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1. 营业收入增长率</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4" name="文本框 3"/>
            <p:cNvSpPr txBox="1"/>
            <p:nvPr>
              <p:custDataLst>
                <p:tags r:id="rId6"/>
              </p:custDataLst>
            </p:nvPr>
          </p:nvSpPr>
          <p:spPr>
            <a:xfrm>
              <a:off x="963" y="4692"/>
              <a:ext cx="12345" cy="4530"/>
            </a:xfrm>
            <a:prstGeom prst="rect">
              <a:avLst/>
            </a:prstGeom>
            <a:noFill/>
          </p:spPr>
          <p:txBody>
            <a:bodyPr wrap="square" rtlCol="0" anchor="t">
              <a:spAutoFit/>
            </a:bodyPr>
            <a:p>
              <a:pPr algn="just">
                <a:lnSpc>
                  <a:spcPct val="120000"/>
                </a:lnSpc>
              </a:pPr>
              <a:r>
                <a:rPr lang="zh-CN" altLang="en-US">
                  <a:latin typeface="+mn-ea"/>
                  <a:cs typeface="+mn-ea"/>
                </a:rPr>
                <a:t>　</a:t>
              </a:r>
              <a:r>
                <a:rPr lang="zh-CN" altLang="en-US" b="1">
                  <a:solidFill>
                    <a:srgbClr val="00B050"/>
                  </a:solidFill>
                  <a:latin typeface="+mn-ea"/>
                  <a:cs typeface="+mn-ea"/>
                </a:rPr>
                <a:t>　</a:t>
              </a:r>
              <a:r>
                <a:rPr lang="zh-CN" altLang="en-US" sz="1700">
                  <a:latin typeface="+mn-ea"/>
                  <a:cs typeface="+mn-ea"/>
                </a:rPr>
                <a:t>营业收入增长率的计算公式为</a:t>
              </a:r>
              <a:endParaRPr lang="zh-CN" altLang="en-US" sz="1700">
                <a:latin typeface="+mn-ea"/>
                <a:cs typeface="+mn-ea"/>
              </a:endParaRPr>
            </a:p>
            <a:p>
              <a:pPr algn="ctr">
                <a:lnSpc>
                  <a:spcPct val="120000"/>
                </a:lnSpc>
              </a:pPr>
              <a:r>
                <a:rPr lang="zh-CN" altLang="en-US" sz="1400" b="1">
                  <a:solidFill>
                    <a:srgbClr val="7030A0"/>
                  </a:solidFill>
                  <a:latin typeface="+mn-ea"/>
                  <a:cs typeface="+mn-ea"/>
                </a:rPr>
                <a:t>营业收入增长率=（本期主营业务收入－上期主要业务收入）÷ 上期主营业务收入×100%</a:t>
              </a:r>
              <a:endParaRPr lang="zh-CN" altLang="en-US" sz="1400" b="1">
                <a:solidFill>
                  <a:srgbClr val="7030A0"/>
                </a:solidFill>
                <a:latin typeface="+mn-ea"/>
                <a:cs typeface="+mn-ea"/>
              </a:endParaRPr>
            </a:p>
            <a:p>
              <a:pPr algn="just">
                <a:lnSpc>
                  <a:spcPct val="120000"/>
                </a:lnSpc>
              </a:pPr>
              <a:r>
                <a:rPr lang="zh-CN" altLang="en-US" sz="1700">
                  <a:latin typeface="+mn-ea"/>
                  <a:cs typeface="+mn-ea"/>
                </a:rPr>
                <a:t>　　营业收入增长率是衡量企业经营状况和市场占有能力、预测企业经营业务拓展趋势的重要标志，不断增加的营业收入是企业生存的基础和发展的条件。若该指标若大于 0，则表明企业本年的营业收入有所增长，指标值越高，表明增长速度越快，企业市场前景越好；若该指标小于 0，则说明企业的产品或服务不适销对路、市场份额萎缩。分析企业营业收入增长率时，应结合企业历年的营业收入水平、企业市场占有情况、行业未来发展及其他影响企业发展的潜在因素进行前瞻性预测，或结合企业前 3 年营业收入的增长率作出趋势性分析判断。</a:t>
              </a:r>
              <a:endParaRPr lang="zh-CN" altLang="en-US" sz="1700">
                <a:latin typeface="+mn-ea"/>
                <a:cs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1+#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752475" y="631190"/>
            <a:ext cx="7659370" cy="1382395"/>
          </a:xfrm>
          <a:prstGeom prst="rect">
            <a:avLst/>
          </a:prstGeom>
          <a:noFill/>
        </p:spPr>
        <p:txBody>
          <a:bodyPr wrap="square" rtlCol="0" anchor="t">
            <a:spAutoFit/>
          </a:bodyPr>
          <a:p>
            <a:pPr algn="just">
              <a:lnSpc>
                <a:spcPct val="120000"/>
              </a:lnSpc>
            </a:pPr>
            <a:r>
              <a:rPr lang="zh-CN" altLang="en-US">
                <a:latin typeface="楷体" panose="02010609060101010101" charset="-122"/>
                <a:ea typeface="楷体" panose="02010609060101010101" charset="-122"/>
                <a:cs typeface="楷体" panose="02010609060101010101" charset="-122"/>
              </a:rPr>
              <a:t>　</a:t>
            </a:r>
            <a:r>
              <a:rPr lang="zh-CN" altLang="en-US">
                <a:solidFill>
                  <a:srgbClr val="00B0F0"/>
                </a:solidFill>
                <a:latin typeface="楷体" panose="02010609060101010101" charset="-122"/>
                <a:ea typeface="楷体" panose="02010609060101010101" charset="-122"/>
                <a:cs typeface="楷体" panose="02010609060101010101" charset="-122"/>
              </a:rPr>
              <a:t>　【情景 6-19】</a:t>
            </a:r>
            <a:r>
              <a:rPr lang="zh-CN" altLang="en-US">
                <a:latin typeface="楷体" panose="02010609060101010101" charset="-122"/>
                <a:ea typeface="楷体" panose="02010609060101010101" charset="-122"/>
                <a:cs typeface="楷体" panose="02010609060101010101" charset="-122"/>
              </a:rPr>
              <a:t>根据表 6-3 中的数据，假设该公司上期营业收入为 62 500 000 元，计算该公司 2022 年年末营业收入增长率（计算结果保留两位小数）。</a:t>
            </a:r>
            <a:endParaRPr lang="zh-CN" altLang="en-US">
              <a:latin typeface="楷体" panose="02010609060101010101" charset="-122"/>
              <a:ea typeface="楷体" panose="02010609060101010101" charset="-122"/>
              <a:cs typeface="楷体" panose="02010609060101010101" charset="-122"/>
            </a:endParaRPr>
          </a:p>
          <a:p>
            <a:pPr algn="ctr">
              <a:lnSpc>
                <a:spcPct val="120000"/>
              </a:lnSpc>
            </a:pPr>
            <a:r>
              <a:rPr lang="zh-CN" altLang="en-US" sz="1600" b="1">
                <a:solidFill>
                  <a:srgbClr val="7030A0"/>
                </a:solidFill>
                <a:latin typeface="楷体" panose="02010609060101010101" charset="-122"/>
                <a:ea typeface="楷体" panose="02010609060101010101" charset="-122"/>
                <a:cs typeface="楷体" panose="02010609060101010101" charset="-122"/>
              </a:rPr>
              <a:t>年末营业收入增长率=（88 652 000－62 500 000）÷62 500 000×100%≈41.84%</a:t>
            </a:r>
            <a:endParaRPr lang="zh-CN" altLang="en-US" sz="1600" b="1">
              <a:solidFill>
                <a:srgbClr val="7030A0"/>
              </a:solidFill>
              <a:latin typeface="楷体" panose="02010609060101010101" charset="-122"/>
              <a:ea typeface="楷体" panose="02010609060101010101" charset="-122"/>
              <a:cs typeface="楷体" panose="02010609060101010101" charset="-122"/>
            </a:endParaRPr>
          </a:p>
        </p:txBody>
      </p:sp>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任务6.2 比率分析</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任务6.2 比率分析</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5" name="组合 4"/>
          <p:cNvGrpSpPr/>
          <p:nvPr/>
        </p:nvGrpSpPr>
        <p:grpSpPr>
          <a:xfrm>
            <a:off x="611505" y="731520"/>
            <a:ext cx="7839075" cy="3314065"/>
            <a:chOff x="963" y="4090"/>
            <a:chExt cx="12345" cy="5219"/>
          </a:xfrm>
        </p:grpSpPr>
        <p:sp>
          <p:nvSpPr>
            <p:cNvPr id="2" name="文本框 1"/>
            <p:cNvSpPr txBox="1"/>
            <p:nvPr>
              <p:custDataLst>
                <p:tags r:id="rId4"/>
              </p:custDataLst>
            </p:nvPr>
          </p:nvSpPr>
          <p:spPr>
            <a:xfrm>
              <a:off x="963" y="4090"/>
              <a:ext cx="7200" cy="628"/>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2. 总资产增长率</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4" name="文本框 3"/>
            <p:cNvSpPr txBox="1"/>
            <p:nvPr>
              <p:custDataLst>
                <p:tags r:id="rId5"/>
              </p:custDataLst>
            </p:nvPr>
          </p:nvSpPr>
          <p:spPr>
            <a:xfrm>
              <a:off x="963" y="4692"/>
              <a:ext cx="12345" cy="4617"/>
            </a:xfrm>
            <a:prstGeom prst="rect">
              <a:avLst/>
            </a:prstGeom>
            <a:noFill/>
          </p:spPr>
          <p:txBody>
            <a:bodyPr wrap="square" rtlCol="0" anchor="t">
              <a:spAutoFit/>
            </a:bodyPr>
            <a:p>
              <a:pPr algn="just">
                <a:lnSpc>
                  <a:spcPct val="120000"/>
                </a:lnSpc>
              </a:pPr>
              <a:r>
                <a:rPr lang="zh-CN" altLang="en-US">
                  <a:latin typeface="+mn-ea"/>
                  <a:cs typeface="+mn-ea"/>
                </a:rPr>
                <a:t>　</a:t>
              </a:r>
              <a:r>
                <a:rPr lang="zh-CN" altLang="en-US" b="1">
                  <a:solidFill>
                    <a:srgbClr val="00B050"/>
                  </a:solidFill>
                  <a:latin typeface="+mn-ea"/>
                  <a:cs typeface="+mn-ea"/>
                </a:rPr>
                <a:t>　</a:t>
              </a:r>
              <a:r>
                <a:rPr lang="zh-CN" altLang="en-US" sz="1700">
                  <a:latin typeface="+mn-ea"/>
                  <a:cs typeface="+mn-ea"/>
                </a:rPr>
                <a:t>总资产增长率是企业本年总资产增长额同年初资产总额的比率。其计算公式为</a:t>
              </a:r>
              <a:endParaRPr lang="zh-CN" altLang="en-US" sz="1700">
                <a:latin typeface="+mn-ea"/>
                <a:cs typeface="+mn-ea"/>
              </a:endParaRPr>
            </a:p>
            <a:p>
              <a:pPr algn="ctr">
                <a:lnSpc>
                  <a:spcPct val="120000"/>
                </a:lnSpc>
              </a:pPr>
              <a:r>
                <a:rPr lang="zh-CN" altLang="en-US" sz="1700">
                  <a:latin typeface="+mn-ea"/>
                  <a:cs typeface="+mn-ea"/>
                </a:rPr>
                <a:t> </a:t>
              </a:r>
              <a:r>
                <a:rPr lang="zh-CN" altLang="en-US" sz="1700" b="1">
                  <a:solidFill>
                    <a:srgbClr val="7030A0"/>
                  </a:solidFill>
                  <a:latin typeface="+mn-ea"/>
                  <a:cs typeface="+mn-ea"/>
                </a:rPr>
                <a:t>总资产增长率=本年资产增长额÷年初资产增长额×100%</a:t>
              </a:r>
              <a:endParaRPr lang="zh-CN" altLang="en-US" sz="1700">
                <a:latin typeface="+mn-ea"/>
                <a:cs typeface="+mn-ea"/>
              </a:endParaRPr>
            </a:p>
            <a:p>
              <a:pPr algn="just">
                <a:lnSpc>
                  <a:spcPct val="120000"/>
                </a:lnSpc>
              </a:pPr>
              <a:r>
                <a:rPr lang="zh-CN" altLang="en-US" sz="1700">
                  <a:latin typeface="+mn-ea"/>
                  <a:cs typeface="+mn-ea"/>
                </a:rPr>
                <a:t>其中：</a:t>
              </a:r>
              <a:endParaRPr lang="zh-CN" altLang="en-US" sz="1700">
                <a:latin typeface="+mn-ea"/>
                <a:cs typeface="+mn-ea"/>
              </a:endParaRPr>
            </a:p>
            <a:p>
              <a:pPr algn="ctr">
                <a:lnSpc>
                  <a:spcPct val="120000"/>
                </a:lnSpc>
              </a:pPr>
              <a:r>
                <a:rPr lang="zh-CN" altLang="en-US" sz="1700" b="1">
                  <a:solidFill>
                    <a:srgbClr val="7030A0"/>
                  </a:solidFill>
                  <a:latin typeface="+mn-ea"/>
                  <a:cs typeface="+mn-ea"/>
                </a:rPr>
                <a:t>本年资产增长额=年末资产总额－年初资产总额</a:t>
              </a:r>
              <a:endParaRPr lang="zh-CN" altLang="en-US" sz="1700" b="1">
                <a:solidFill>
                  <a:srgbClr val="7030A0"/>
                </a:solidFill>
                <a:latin typeface="+mn-ea"/>
                <a:cs typeface="+mn-ea"/>
              </a:endParaRPr>
            </a:p>
            <a:p>
              <a:pPr algn="just">
                <a:lnSpc>
                  <a:spcPct val="120000"/>
                </a:lnSpc>
              </a:pPr>
              <a:r>
                <a:rPr lang="zh-CN" altLang="en-US" sz="1700">
                  <a:latin typeface="+mn-ea"/>
                  <a:cs typeface="+mn-ea"/>
                </a:rPr>
                <a:t>　　总资产增长率是从企业资产总量增长方面衡量企业的发展能力，表明企业规模增长水平对企业发展后劲的影响。该指标越高，表明企业一定时期内资产经营规模扩张的速度越快。但在实际分析时，应考虑资产规模扩张的质和量的关系，以及企业的后继发展能力，避免企业资产盲目扩张。</a:t>
              </a:r>
              <a:endParaRPr lang="zh-CN" altLang="en-US" sz="1700">
                <a:latin typeface="+mn-ea"/>
                <a:cs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752475" y="631190"/>
            <a:ext cx="7659370" cy="1382395"/>
          </a:xfrm>
          <a:prstGeom prst="rect">
            <a:avLst/>
          </a:prstGeom>
          <a:noFill/>
        </p:spPr>
        <p:txBody>
          <a:bodyPr wrap="square" rtlCol="0" anchor="t">
            <a:spAutoFit/>
          </a:bodyPr>
          <a:p>
            <a:pPr algn="just">
              <a:lnSpc>
                <a:spcPct val="120000"/>
              </a:lnSpc>
            </a:pPr>
            <a:r>
              <a:rPr lang="zh-CN" altLang="en-US">
                <a:latin typeface="楷体" panose="02010609060101010101" charset="-122"/>
                <a:ea typeface="楷体" panose="02010609060101010101" charset="-122"/>
                <a:cs typeface="楷体" panose="02010609060101010101" charset="-122"/>
              </a:rPr>
              <a:t>　</a:t>
            </a:r>
            <a:r>
              <a:rPr lang="zh-CN" altLang="en-US">
                <a:solidFill>
                  <a:srgbClr val="00B0F0"/>
                </a:solidFill>
                <a:latin typeface="楷体" panose="02010609060101010101" charset="-122"/>
                <a:ea typeface="楷体" panose="02010609060101010101" charset="-122"/>
                <a:cs typeface="楷体" panose="02010609060101010101" charset="-122"/>
              </a:rPr>
              <a:t>　【情景 6-20】</a:t>
            </a:r>
            <a:r>
              <a:rPr lang="zh-CN" altLang="en-US">
                <a:latin typeface="楷体" panose="02010609060101010101" charset="-122"/>
                <a:ea typeface="楷体" panose="02010609060101010101" charset="-122"/>
                <a:cs typeface="楷体" panose="02010609060101010101" charset="-122"/>
              </a:rPr>
              <a:t>根据表 6-2 中的数据，计算该公司 2022 年年末总资产增长率（计算结果保留两位小数）。</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ctr">
              <a:lnSpc>
                <a:spcPct val="120000"/>
              </a:lnSpc>
            </a:pPr>
            <a:r>
              <a:rPr lang="zh-CN" altLang="en-US" sz="1600">
                <a:latin typeface="楷体" panose="02010609060101010101" charset="-122"/>
                <a:ea typeface="楷体" panose="02010609060101010101" charset="-122"/>
                <a:cs typeface="楷体" panose="02010609060101010101" charset="-122"/>
              </a:rPr>
              <a:t>年末总资产增长率=（51 974 146－43 327 320）÷43 327 320×100%≈ 19.96%</a:t>
            </a:r>
            <a:endParaRPr lang="zh-CN" altLang="en-US" sz="1600">
              <a:latin typeface="楷体" panose="02010609060101010101" charset="-122"/>
              <a:ea typeface="楷体" panose="02010609060101010101" charset="-122"/>
              <a:cs typeface="楷体" panose="02010609060101010101" charset="-122"/>
            </a:endParaRPr>
          </a:p>
        </p:txBody>
      </p:sp>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任务6.2 比率分析</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任务6.2 比率分析</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5" name="组合 4"/>
          <p:cNvGrpSpPr/>
          <p:nvPr/>
        </p:nvGrpSpPr>
        <p:grpSpPr>
          <a:xfrm>
            <a:off x="611505" y="731520"/>
            <a:ext cx="7839075" cy="2059940"/>
            <a:chOff x="963" y="4090"/>
            <a:chExt cx="12345" cy="3244"/>
          </a:xfrm>
        </p:grpSpPr>
        <p:sp>
          <p:nvSpPr>
            <p:cNvPr id="2" name="文本框 1"/>
            <p:cNvSpPr txBox="1"/>
            <p:nvPr>
              <p:custDataLst>
                <p:tags r:id="rId4"/>
              </p:custDataLst>
            </p:nvPr>
          </p:nvSpPr>
          <p:spPr>
            <a:xfrm>
              <a:off x="963" y="4090"/>
              <a:ext cx="7200" cy="628"/>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3. 营业利润增长率</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4" name="文本框 3"/>
            <p:cNvSpPr txBox="1"/>
            <p:nvPr>
              <p:custDataLst>
                <p:tags r:id="rId5"/>
              </p:custDataLst>
            </p:nvPr>
          </p:nvSpPr>
          <p:spPr>
            <a:xfrm>
              <a:off x="963" y="4692"/>
              <a:ext cx="12345" cy="2642"/>
            </a:xfrm>
            <a:prstGeom prst="rect">
              <a:avLst/>
            </a:prstGeom>
            <a:noFill/>
          </p:spPr>
          <p:txBody>
            <a:bodyPr wrap="square" rtlCol="0" anchor="t">
              <a:spAutoFit/>
            </a:bodyPr>
            <a:p>
              <a:pPr algn="just">
                <a:lnSpc>
                  <a:spcPct val="120000"/>
                </a:lnSpc>
              </a:pPr>
              <a:r>
                <a:rPr lang="zh-CN" altLang="en-US">
                  <a:latin typeface="+mn-ea"/>
                  <a:cs typeface="+mn-ea"/>
                </a:rPr>
                <a:t>　</a:t>
              </a:r>
              <a:r>
                <a:rPr lang="zh-CN" altLang="en-US" b="1">
                  <a:solidFill>
                    <a:srgbClr val="00B050"/>
                  </a:solidFill>
                  <a:latin typeface="+mn-ea"/>
                  <a:cs typeface="+mn-ea"/>
                </a:rPr>
                <a:t>　</a:t>
              </a:r>
              <a:r>
                <a:rPr lang="zh-CN" altLang="en-US" sz="1700">
                  <a:latin typeface="+mn-ea"/>
                  <a:cs typeface="+mn-ea"/>
                </a:rPr>
                <a:t>营业利润增长率是企业本年营业利润增长额与上年营业利润总额的比率，反映企业营业利润的增减变动情况。其计算公式为</a:t>
              </a:r>
              <a:endParaRPr lang="zh-CN" altLang="en-US" sz="1700">
                <a:latin typeface="+mn-ea"/>
                <a:cs typeface="+mn-ea"/>
              </a:endParaRPr>
            </a:p>
            <a:p>
              <a:pPr algn="ctr">
                <a:lnSpc>
                  <a:spcPct val="120000"/>
                </a:lnSpc>
              </a:pPr>
              <a:r>
                <a:rPr lang="zh-CN" altLang="en-US" sz="1700" b="1">
                  <a:solidFill>
                    <a:srgbClr val="7030A0"/>
                  </a:solidFill>
                  <a:latin typeface="+mn-ea"/>
                  <a:cs typeface="+mn-ea"/>
                </a:rPr>
                <a:t>营业利润增长率=本年营业利润增长额÷上年年营业利润总额×100%</a:t>
              </a:r>
              <a:endParaRPr lang="zh-CN" altLang="en-US" sz="1700">
                <a:latin typeface="+mn-ea"/>
                <a:cs typeface="+mn-ea"/>
              </a:endParaRPr>
            </a:p>
            <a:p>
              <a:pPr algn="just">
                <a:lnSpc>
                  <a:spcPct val="120000"/>
                </a:lnSpc>
              </a:pPr>
              <a:r>
                <a:rPr lang="zh-CN" altLang="en-US" sz="1700">
                  <a:latin typeface="+mn-ea"/>
                  <a:cs typeface="+mn-ea"/>
                </a:rPr>
                <a:t>其中：</a:t>
              </a:r>
              <a:endParaRPr lang="zh-CN" altLang="en-US" sz="1700">
                <a:latin typeface="+mn-ea"/>
                <a:cs typeface="+mn-ea"/>
              </a:endParaRPr>
            </a:p>
            <a:p>
              <a:pPr algn="ctr">
                <a:lnSpc>
                  <a:spcPct val="120000"/>
                </a:lnSpc>
              </a:pPr>
              <a:r>
                <a:rPr lang="zh-CN" altLang="en-US" sz="1700" b="1">
                  <a:solidFill>
                    <a:srgbClr val="7030A0"/>
                  </a:solidFill>
                  <a:latin typeface="+mn-ea"/>
                  <a:cs typeface="+mn-ea"/>
                </a:rPr>
                <a:t>本年营业利润增长额=本年营业利润－上年营业利润</a:t>
              </a:r>
              <a:endParaRPr lang="zh-CN" altLang="en-US" sz="1700" b="1">
                <a:solidFill>
                  <a:srgbClr val="7030A0"/>
                </a:solidFill>
                <a:latin typeface="+mn-ea"/>
                <a:cs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752475" y="631190"/>
            <a:ext cx="7659370" cy="1714500"/>
          </a:xfrm>
          <a:prstGeom prst="rect">
            <a:avLst/>
          </a:prstGeom>
          <a:noFill/>
        </p:spPr>
        <p:txBody>
          <a:bodyPr wrap="square" rtlCol="0" anchor="t">
            <a:spAutoFit/>
          </a:bodyPr>
          <a:p>
            <a:pPr algn="just">
              <a:lnSpc>
                <a:spcPct val="120000"/>
              </a:lnSpc>
            </a:pPr>
            <a:r>
              <a:rPr lang="zh-CN" altLang="en-US">
                <a:latin typeface="楷体" panose="02010609060101010101" charset="-122"/>
                <a:ea typeface="楷体" panose="02010609060101010101" charset="-122"/>
                <a:cs typeface="楷体" panose="02010609060101010101" charset="-122"/>
              </a:rPr>
              <a:t>　</a:t>
            </a:r>
            <a:r>
              <a:rPr lang="zh-CN" altLang="en-US">
                <a:solidFill>
                  <a:srgbClr val="00B0F0"/>
                </a:solidFill>
                <a:latin typeface="楷体" panose="02010609060101010101" charset="-122"/>
                <a:ea typeface="楷体" panose="02010609060101010101" charset="-122"/>
                <a:cs typeface="楷体" panose="02010609060101010101" charset="-122"/>
              </a:rPr>
              <a:t>　【情景 6-21】</a:t>
            </a:r>
            <a:r>
              <a:rPr lang="zh-CN" altLang="en-US">
                <a:latin typeface="楷体" panose="02010609060101010101" charset="-122"/>
                <a:ea typeface="楷体" panose="02010609060101010101" charset="-122"/>
                <a:cs typeface="楷体" panose="02010609060101010101" charset="-122"/>
              </a:rPr>
              <a:t>根据表 6-3 中的数据，假设该公司上年营业利润为 32 400 000 元，计算该公司 2019 年年末营业利润增长率（计算结果保留两位小数）。</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ctr">
              <a:lnSpc>
                <a:spcPct val="120000"/>
              </a:lnSpc>
            </a:pPr>
            <a:r>
              <a:rPr lang="zh-CN" altLang="en-US" sz="1600">
                <a:latin typeface="楷体" panose="02010609060101010101" charset="-122"/>
                <a:ea typeface="楷体" panose="02010609060101010101" charset="-122"/>
                <a:cs typeface="楷体" panose="02010609060101010101" charset="-122"/>
              </a:rPr>
              <a:t>年末营业利润增长率=（36 551 380－32 400 000）÷32 400 000×100% ≈12.81%</a:t>
            </a:r>
            <a:endParaRPr lang="zh-CN" altLang="en-US" sz="1600">
              <a:latin typeface="楷体" panose="02010609060101010101" charset="-122"/>
              <a:ea typeface="楷体" panose="02010609060101010101" charset="-122"/>
              <a:cs typeface="楷体" panose="02010609060101010101" charset="-122"/>
            </a:endParaRPr>
          </a:p>
        </p:txBody>
      </p:sp>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任务6.2 比率分析</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任务6.2 比率分析</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5" name="组合 4"/>
          <p:cNvGrpSpPr/>
          <p:nvPr/>
        </p:nvGrpSpPr>
        <p:grpSpPr>
          <a:xfrm>
            <a:off x="611505" y="731520"/>
            <a:ext cx="7839075" cy="2354580"/>
            <a:chOff x="963" y="4090"/>
            <a:chExt cx="12345" cy="3708"/>
          </a:xfrm>
        </p:grpSpPr>
        <p:sp>
          <p:nvSpPr>
            <p:cNvPr id="2" name="文本框 1"/>
            <p:cNvSpPr txBox="1"/>
            <p:nvPr>
              <p:custDataLst>
                <p:tags r:id="rId4"/>
              </p:custDataLst>
            </p:nvPr>
          </p:nvSpPr>
          <p:spPr>
            <a:xfrm>
              <a:off x="963" y="4090"/>
              <a:ext cx="7200" cy="628"/>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4. 资本保障增值率</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4" name="文本框 3"/>
            <p:cNvSpPr txBox="1"/>
            <p:nvPr>
              <p:custDataLst>
                <p:tags r:id="rId5"/>
              </p:custDataLst>
            </p:nvPr>
          </p:nvSpPr>
          <p:spPr>
            <a:xfrm>
              <a:off x="963" y="4692"/>
              <a:ext cx="12345" cy="3106"/>
            </a:xfrm>
            <a:prstGeom prst="rect">
              <a:avLst/>
            </a:prstGeom>
            <a:noFill/>
          </p:spPr>
          <p:txBody>
            <a:bodyPr wrap="square" rtlCol="0" anchor="t">
              <a:spAutoFit/>
            </a:bodyPr>
            <a:p>
              <a:pPr algn="just">
                <a:lnSpc>
                  <a:spcPct val="120000"/>
                </a:lnSpc>
              </a:pPr>
              <a:r>
                <a:rPr lang="zh-CN" altLang="en-US">
                  <a:latin typeface="+mn-ea"/>
                  <a:cs typeface="+mn-ea"/>
                </a:rPr>
                <a:t>　</a:t>
              </a:r>
              <a:r>
                <a:rPr lang="zh-CN" altLang="en-US" b="1">
                  <a:solidFill>
                    <a:srgbClr val="00B050"/>
                  </a:solidFill>
                  <a:latin typeface="+mn-ea"/>
                  <a:cs typeface="+mn-ea"/>
                </a:rPr>
                <a:t>　</a:t>
              </a:r>
              <a:r>
                <a:rPr lang="zh-CN" altLang="en-US" sz="1700">
                  <a:latin typeface="+mn-ea"/>
                  <a:cs typeface="+mn-ea"/>
                </a:rPr>
                <a:t>资本保值增值率是企业扣除客观因素后的本年末所有者权益总额与年初所有者权益总额的比率，反映企业当年资本在企业自身努力下的实际增减变动情况。其计算公式为</a:t>
              </a:r>
              <a:endParaRPr lang="zh-CN" altLang="en-US" sz="1700">
                <a:latin typeface="+mn-ea"/>
                <a:cs typeface="+mn-ea"/>
              </a:endParaRPr>
            </a:p>
            <a:p>
              <a:pPr algn="ctr">
                <a:lnSpc>
                  <a:spcPct val="120000"/>
                </a:lnSpc>
              </a:pPr>
              <a:r>
                <a:rPr lang="zh-CN" altLang="en-US" sz="1600" b="1">
                  <a:solidFill>
                    <a:srgbClr val="7030A0"/>
                  </a:solidFill>
                  <a:latin typeface="+mn-ea"/>
                  <a:cs typeface="+mn-ea"/>
                </a:rPr>
                <a:t>资本保值增值率=扣除客观因素影响后的期末所有者权益÷期初所有者权益 ×100%</a:t>
              </a:r>
              <a:endParaRPr lang="zh-CN" altLang="en-US" sz="1700">
                <a:latin typeface="+mn-ea"/>
                <a:cs typeface="+mn-ea"/>
              </a:endParaRPr>
            </a:p>
            <a:p>
              <a:pPr algn="just">
                <a:lnSpc>
                  <a:spcPct val="120000"/>
                </a:lnSpc>
              </a:pPr>
              <a:r>
                <a:rPr lang="zh-CN" altLang="en-US" sz="1700">
                  <a:latin typeface="+mn-ea"/>
                  <a:cs typeface="+mn-ea"/>
                </a:rPr>
                <a:t>一般认为，资本保值增值率越高，表明企业的资本保全状况越好，所有者权益增长越快，债权人的债务越有保障。该指标通常应大于100%。</a:t>
              </a:r>
              <a:endParaRPr lang="zh-CN" altLang="en-US" sz="1700">
                <a:latin typeface="+mn-ea"/>
                <a:cs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任务6.1 财务分析与评价概述</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1" name="圆角矩形 30"/>
          <p:cNvSpPr/>
          <p:nvPr>
            <p:custDataLst>
              <p:tags r:id="rId4"/>
            </p:custDataLst>
          </p:nvPr>
        </p:nvSpPr>
        <p:spPr bwMode="auto">
          <a:xfrm>
            <a:off x="611505" y="628015"/>
            <a:ext cx="3576955" cy="483235"/>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p>
            <a:pPr algn="ctr">
              <a:defRPr/>
            </a:pPr>
            <a:r>
              <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子任务6.1.2 财务分析的方法</a:t>
            </a:r>
            <a:endPar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8" name="组合 7"/>
          <p:cNvGrpSpPr/>
          <p:nvPr/>
        </p:nvGrpSpPr>
        <p:grpSpPr>
          <a:xfrm>
            <a:off x="611505" y="1162050"/>
            <a:ext cx="7839075" cy="3075305"/>
            <a:chOff x="963" y="1830"/>
            <a:chExt cx="12345" cy="4843"/>
          </a:xfrm>
        </p:grpSpPr>
        <p:sp>
          <p:nvSpPr>
            <p:cNvPr id="2" name="文本框 1"/>
            <p:cNvSpPr txBox="1"/>
            <p:nvPr>
              <p:custDataLst>
                <p:tags r:id="rId5"/>
              </p:custDataLst>
            </p:nvPr>
          </p:nvSpPr>
          <p:spPr>
            <a:xfrm>
              <a:off x="963" y="1830"/>
              <a:ext cx="7200" cy="628"/>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1. 比较分析法</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custDataLst>
                <p:tags r:id="rId6"/>
              </p:custDataLst>
            </p:nvPr>
          </p:nvSpPr>
          <p:spPr>
            <a:xfrm>
              <a:off x="963" y="2345"/>
              <a:ext cx="12345" cy="4328"/>
            </a:xfrm>
            <a:prstGeom prst="rect">
              <a:avLst/>
            </a:prstGeom>
            <a:noFill/>
          </p:spPr>
          <p:txBody>
            <a:bodyPr wrap="square" rtlCol="0" anchor="t">
              <a:spAutoFit/>
            </a:bodyPr>
            <a:p>
              <a:pPr algn="just">
                <a:lnSpc>
                  <a:spcPct val="120000"/>
                </a:lnSpc>
              </a:pPr>
              <a:r>
                <a:rPr lang="zh-CN" altLang="en-US">
                  <a:latin typeface="+mn-ea"/>
                  <a:cs typeface="+mn-ea"/>
                </a:rPr>
                <a:t>　</a:t>
              </a:r>
              <a:r>
                <a:rPr lang="zh-CN" altLang="en-US" b="1">
                  <a:solidFill>
                    <a:srgbClr val="00B050"/>
                  </a:solidFill>
                  <a:latin typeface="+mn-ea"/>
                  <a:cs typeface="+mn-ea"/>
                </a:rPr>
                <a:t>　</a:t>
              </a:r>
              <a:r>
                <a:rPr lang="zh-CN" altLang="en-US">
                  <a:latin typeface="+mn-ea"/>
                  <a:cs typeface="+mn-ea"/>
                </a:rPr>
                <a:t>在财务分析方法中，比较分析法是最基本的分析方法。</a:t>
              </a:r>
              <a:endParaRPr lang="zh-CN" altLang="en-US">
                <a:latin typeface="+mn-ea"/>
                <a:cs typeface="+mn-ea"/>
              </a:endParaRPr>
            </a:p>
            <a:p>
              <a:pPr algn="just">
                <a:lnSpc>
                  <a:spcPct val="120000"/>
                </a:lnSpc>
              </a:pPr>
              <a:r>
                <a:rPr lang="zh-CN" altLang="en-US">
                  <a:latin typeface="+mn-ea"/>
                  <a:cs typeface="+mn-ea"/>
                </a:rPr>
                <a:t>　　比较分析法是通过对比两期或连续数期财务报告中的相同指标，确定其增减变动的方向、数额和幅度，从而说明企业财务状况或经营成果变动趋势的一种方法。采用这种方法，可以分析引起变化的主要原因、变动的性质，并预测企业未来的发展趋势。在运用比较分析法进行分析时，必须注意经济指标的可比性。在选择比较指标时，要求在内容、计算方法、计价标准金和时间跨度上保持口径一致。但在实践中，由于各种原因，资料可比性往往很难保证，这就要求分析者必须对比指标进行必要的调整。</a:t>
              </a:r>
              <a:endParaRPr lang="zh-CN" altLang="en-US">
                <a:latin typeface="+mn-ea"/>
                <a:cs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1+#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752475" y="631190"/>
            <a:ext cx="7659370" cy="1419860"/>
          </a:xfrm>
          <a:prstGeom prst="rect">
            <a:avLst/>
          </a:prstGeom>
          <a:noFill/>
        </p:spPr>
        <p:txBody>
          <a:bodyPr wrap="square" rtlCol="0" anchor="t">
            <a:spAutoFit/>
          </a:bodyPr>
          <a:p>
            <a:pPr algn="just">
              <a:lnSpc>
                <a:spcPct val="120000"/>
              </a:lnSpc>
            </a:pPr>
            <a:r>
              <a:rPr lang="zh-CN" altLang="en-US">
                <a:latin typeface="楷体" panose="02010609060101010101" charset="-122"/>
                <a:ea typeface="楷体" panose="02010609060101010101" charset="-122"/>
                <a:cs typeface="楷体" panose="02010609060101010101" charset="-122"/>
              </a:rPr>
              <a:t>　</a:t>
            </a:r>
            <a:r>
              <a:rPr lang="zh-CN" altLang="en-US">
                <a:solidFill>
                  <a:srgbClr val="00B0F0"/>
                </a:solidFill>
                <a:latin typeface="楷体" panose="02010609060101010101" charset="-122"/>
                <a:ea typeface="楷体" panose="02010609060101010101" charset="-122"/>
                <a:cs typeface="楷体" panose="02010609060101010101" charset="-122"/>
              </a:rPr>
              <a:t>　【情景 6-22】</a:t>
            </a:r>
            <a:r>
              <a:rPr lang="zh-CN" altLang="en-US">
                <a:latin typeface="楷体" panose="02010609060101010101" charset="-122"/>
                <a:ea typeface="楷体" panose="02010609060101010101" charset="-122"/>
                <a:cs typeface="楷体" panose="02010609060101010101" charset="-122"/>
              </a:rPr>
              <a:t>根据表 6-2 中的数据，计算该公司 2022 年年末资本保值增值率（计算结果保留两位小数）。</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ctr">
              <a:lnSpc>
                <a:spcPct val="120000"/>
              </a:lnSpc>
            </a:pPr>
            <a:r>
              <a:rPr lang="zh-CN" altLang="en-US">
                <a:latin typeface="楷体" panose="02010609060101010101" charset="-122"/>
                <a:ea typeface="楷体" panose="02010609060101010101" charset="-122"/>
                <a:cs typeface="楷体" panose="02010609060101010101" charset="-122"/>
              </a:rPr>
              <a:t>年末资本保值增值率=43 969 348÷35 910 870×100%≈122.44%</a:t>
            </a:r>
            <a:endParaRPr lang="zh-CN" altLang="en-US">
              <a:latin typeface="楷体" panose="02010609060101010101" charset="-122"/>
              <a:ea typeface="楷体" panose="02010609060101010101" charset="-122"/>
              <a:cs typeface="楷体" panose="02010609060101010101" charset="-122"/>
            </a:endParaRPr>
          </a:p>
        </p:txBody>
      </p:sp>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任务6.2 比率分析</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任务6.2 比率分析</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5" name="组合 4"/>
          <p:cNvGrpSpPr/>
          <p:nvPr/>
        </p:nvGrpSpPr>
        <p:grpSpPr>
          <a:xfrm>
            <a:off x="611505" y="731520"/>
            <a:ext cx="7839075" cy="3940810"/>
            <a:chOff x="963" y="4090"/>
            <a:chExt cx="12345" cy="6206"/>
          </a:xfrm>
        </p:grpSpPr>
        <p:sp>
          <p:nvSpPr>
            <p:cNvPr id="2" name="文本框 1"/>
            <p:cNvSpPr txBox="1"/>
            <p:nvPr>
              <p:custDataLst>
                <p:tags r:id="rId4"/>
              </p:custDataLst>
            </p:nvPr>
          </p:nvSpPr>
          <p:spPr>
            <a:xfrm>
              <a:off x="963" y="4090"/>
              <a:ext cx="7200" cy="628"/>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5. 资本积累率</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4" name="文本框 3"/>
            <p:cNvSpPr txBox="1"/>
            <p:nvPr>
              <p:custDataLst>
                <p:tags r:id="rId5"/>
              </p:custDataLst>
            </p:nvPr>
          </p:nvSpPr>
          <p:spPr>
            <a:xfrm>
              <a:off x="963" y="4692"/>
              <a:ext cx="12345" cy="5604"/>
            </a:xfrm>
            <a:prstGeom prst="rect">
              <a:avLst/>
            </a:prstGeom>
            <a:noFill/>
          </p:spPr>
          <p:txBody>
            <a:bodyPr wrap="square" rtlCol="0" anchor="t">
              <a:spAutoFit/>
            </a:bodyPr>
            <a:p>
              <a:pPr algn="just">
                <a:lnSpc>
                  <a:spcPct val="120000"/>
                </a:lnSpc>
              </a:pPr>
              <a:r>
                <a:rPr lang="zh-CN" altLang="en-US">
                  <a:latin typeface="+mn-ea"/>
                  <a:cs typeface="+mn-ea"/>
                </a:rPr>
                <a:t>　</a:t>
              </a:r>
              <a:r>
                <a:rPr lang="zh-CN" altLang="en-US" b="1">
                  <a:solidFill>
                    <a:srgbClr val="00B050"/>
                  </a:solidFill>
                  <a:latin typeface="+mn-ea"/>
                  <a:cs typeface="+mn-ea"/>
                </a:rPr>
                <a:t>　</a:t>
              </a:r>
              <a:r>
                <a:rPr lang="zh-CN" altLang="en-US" sz="1700">
                  <a:latin typeface="+mn-ea"/>
                  <a:cs typeface="+mn-ea"/>
                </a:rPr>
                <a:t>资本积累率是企业本年所有者权益增长额与年初所有者权益总额的比率，反映企业当年资本的积累能力，是评价企业发展潜力的重要指标。其计算公式为</a:t>
              </a:r>
              <a:endParaRPr lang="zh-CN" altLang="en-US" sz="1700">
                <a:latin typeface="+mn-ea"/>
                <a:cs typeface="+mn-ea"/>
              </a:endParaRPr>
            </a:p>
            <a:p>
              <a:pPr algn="ctr">
                <a:lnSpc>
                  <a:spcPct val="120000"/>
                </a:lnSpc>
              </a:pPr>
              <a:r>
                <a:rPr lang="zh-CN" altLang="en-US" sz="1700" b="1">
                  <a:solidFill>
                    <a:srgbClr val="7030A0"/>
                  </a:solidFill>
                  <a:latin typeface="+mn-ea"/>
                  <a:cs typeface="+mn-ea"/>
                </a:rPr>
                <a:t>资本积累率=本年的所有者权益增长额÷年初所有者权益×100%</a:t>
              </a:r>
              <a:endParaRPr lang="zh-CN" altLang="en-US" sz="1700" b="1">
                <a:solidFill>
                  <a:srgbClr val="7030A0"/>
                </a:solidFill>
                <a:latin typeface="+mn-ea"/>
                <a:cs typeface="+mn-ea"/>
              </a:endParaRPr>
            </a:p>
            <a:p>
              <a:pPr algn="just">
                <a:lnSpc>
                  <a:spcPct val="120000"/>
                </a:lnSpc>
              </a:pPr>
              <a:r>
                <a:rPr lang="zh-CN" altLang="en-US" sz="1700">
                  <a:latin typeface="+mn-ea"/>
                  <a:cs typeface="+mn-ea"/>
                </a:rPr>
                <a:t>其中：</a:t>
              </a:r>
              <a:endParaRPr lang="zh-CN" altLang="en-US" sz="1700">
                <a:latin typeface="+mn-ea"/>
                <a:cs typeface="+mn-ea"/>
              </a:endParaRPr>
            </a:p>
            <a:p>
              <a:pPr algn="ctr">
                <a:lnSpc>
                  <a:spcPct val="120000"/>
                </a:lnSpc>
              </a:pPr>
              <a:r>
                <a:rPr lang="zh-CN" altLang="en-US" sz="1700" b="1">
                  <a:solidFill>
                    <a:srgbClr val="7030A0"/>
                  </a:solidFill>
                  <a:latin typeface="+mn-ea"/>
                  <a:cs typeface="+mn-ea"/>
                </a:rPr>
                <a:t>本年所有者权益增长额=年末所有者权益－年初所有者权益</a:t>
              </a:r>
              <a:endParaRPr lang="zh-CN" altLang="en-US" sz="1700">
                <a:latin typeface="+mn-ea"/>
                <a:cs typeface="+mn-ea"/>
              </a:endParaRPr>
            </a:p>
            <a:p>
              <a:pPr algn="just">
                <a:lnSpc>
                  <a:spcPct val="120000"/>
                </a:lnSpc>
              </a:pPr>
              <a:r>
                <a:rPr lang="zh-CN" altLang="en-US" sz="1700">
                  <a:latin typeface="+mn-ea"/>
                  <a:cs typeface="+mn-ea"/>
                </a:rPr>
                <a:t>　　资本积累率是企业当年所有者权益总的增长率，反映了所有者权益在当年的变动水平，体现了企业资本的积累情况，是企业发展强盛的标志，也是企业扩大再生产的源泉，展示了企业的发展潜力。资本积累率还反映了投资者投入企业资本的保全性和增长性。若该指标大于 0，则指标值越高表明企业的资本积累越多，应付风险、持续发展的能力越强；若该指标小于 0，则表明企业资本受到侵蚀，所有者权益受到损害，应予以充分重视。</a:t>
              </a:r>
              <a:endParaRPr lang="zh-CN" altLang="en-US" sz="1700">
                <a:latin typeface="+mn-ea"/>
                <a:cs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752475" y="631190"/>
            <a:ext cx="7659370" cy="1382395"/>
          </a:xfrm>
          <a:prstGeom prst="rect">
            <a:avLst/>
          </a:prstGeom>
          <a:noFill/>
        </p:spPr>
        <p:txBody>
          <a:bodyPr wrap="square" rtlCol="0" anchor="t">
            <a:spAutoFit/>
          </a:bodyPr>
          <a:p>
            <a:pPr algn="just">
              <a:lnSpc>
                <a:spcPct val="120000"/>
              </a:lnSpc>
            </a:pPr>
            <a:r>
              <a:rPr lang="zh-CN" altLang="en-US">
                <a:latin typeface="楷体" panose="02010609060101010101" charset="-122"/>
                <a:ea typeface="楷体" panose="02010609060101010101" charset="-122"/>
                <a:cs typeface="楷体" panose="02010609060101010101" charset="-122"/>
              </a:rPr>
              <a:t>　</a:t>
            </a:r>
            <a:r>
              <a:rPr lang="zh-CN" altLang="en-US">
                <a:solidFill>
                  <a:srgbClr val="00B0F0"/>
                </a:solidFill>
                <a:latin typeface="楷体" panose="02010609060101010101" charset="-122"/>
                <a:ea typeface="楷体" panose="02010609060101010101" charset="-122"/>
                <a:cs typeface="楷体" panose="02010609060101010101" charset="-122"/>
              </a:rPr>
              <a:t>　【情景 6-23】</a:t>
            </a:r>
            <a:r>
              <a:rPr lang="zh-CN" altLang="en-US">
                <a:latin typeface="楷体" panose="02010609060101010101" charset="-122"/>
                <a:ea typeface="楷体" panose="02010609060101010101" charset="-122"/>
                <a:cs typeface="楷体" panose="02010609060101010101" charset="-122"/>
              </a:rPr>
              <a:t>根据表 6-3 中的数据，计算该公司 2022 年年末资本积累率（计算结果保留两位小数）。</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ctr">
              <a:lnSpc>
                <a:spcPct val="120000"/>
              </a:lnSpc>
            </a:pPr>
            <a:r>
              <a:rPr lang="zh-CN" altLang="en-US" sz="1600">
                <a:latin typeface="楷体" panose="02010609060101010101" charset="-122"/>
                <a:ea typeface="楷体" panose="02010609060101010101" charset="-122"/>
                <a:cs typeface="楷体" panose="02010609060101010101" charset="-122"/>
              </a:rPr>
              <a:t>年末资本积累率=（43 969 348－35 910 870）÷35 910 870×100%≈ 22.44%</a:t>
            </a:r>
            <a:endParaRPr lang="zh-CN" altLang="en-US" sz="1600">
              <a:latin typeface="楷体" panose="02010609060101010101" charset="-122"/>
              <a:ea typeface="楷体" panose="02010609060101010101" charset="-122"/>
              <a:cs typeface="楷体" panose="02010609060101010101" charset="-122"/>
            </a:endParaRPr>
          </a:p>
        </p:txBody>
      </p:sp>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任务6.2 比率分析</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任务6.2 比率分析</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1" name="圆角矩形 30"/>
          <p:cNvSpPr/>
          <p:nvPr>
            <p:custDataLst>
              <p:tags r:id="rId4"/>
            </p:custDataLst>
          </p:nvPr>
        </p:nvSpPr>
        <p:spPr bwMode="auto">
          <a:xfrm>
            <a:off x="611505" y="628015"/>
            <a:ext cx="4046220" cy="483235"/>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p>
            <a:pPr algn="ctr">
              <a:defRPr/>
            </a:pPr>
            <a:r>
              <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子任务 6.2.6 现金流量分析</a:t>
            </a:r>
            <a:endPar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5" name="组合 4"/>
          <p:cNvGrpSpPr/>
          <p:nvPr/>
        </p:nvGrpSpPr>
        <p:grpSpPr>
          <a:xfrm>
            <a:off x="611505" y="1233805"/>
            <a:ext cx="7839075" cy="3627755"/>
            <a:chOff x="963" y="4090"/>
            <a:chExt cx="12345" cy="5713"/>
          </a:xfrm>
        </p:grpSpPr>
        <p:sp>
          <p:nvSpPr>
            <p:cNvPr id="2" name="文本框 1"/>
            <p:cNvSpPr txBox="1"/>
            <p:nvPr>
              <p:custDataLst>
                <p:tags r:id="rId5"/>
              </p:custDataLst>
            </p:nvPr>
          </p:nvSpPr>
          <p:spPr>
            <a:xfrm>
              <a:off x="963" y="4090"/>
              <a:ext cx="7200" cy="628"/>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1. 获取现金流量分析</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4" name="文本框 3"/>
            <p:cNvSpPr txBox="1"/>
            <p:nvPr>
              <p:custDataLst>
                <p:tags r:id="rId6"/>
              </p:custDataLst>
            </p:nvPr>
          </p:nvSpPr>
          <p:spPr>
            <a:xfrm>
              <a:off x="963" y="4692"/>
              <a:ext cx="12345" cy="5111"/>
            </a:xfrm>
            <a:prstGeom prst="rect">
              <a:avLst/>
            </a:prstGeom>
            <a:noFill/>
          </p:spPr>
          <p:txBody>
            <a:bodyPr wrap="square" rtlCol="0" anchor="t">
              <a:spAutoFit/>
            </a:bodyPr>
            <a:p>
              <a:pPr algn="just">
                <a:lnSpc>
                  <a:spcPct val="120000"/>
                </a:lnSpc>
              </a:pPr>
              <a:r>
                <a:rPr lang="zh-CN" altLang="en-US">
                  <a:latin typeface="+mn-ea"/>
                  <a:cs typeface="+mn-ea"/>
                </a:rPr>
                <a:t>　</a:t>
              </a:r>
              <a:r>
                <a:rPr lang="zh-CN" altLang="en-US" b="1">
                  <a:solidFill>
                    <a:srgbClr val="00B050"/>
                  </a:solidFill>
                  <a:latin typeface="+mn-ea"/>
                  <a:cs typeface="+mn-ea"/>
                </a:rPr>
                <a:t>　</a:t>
              </a:r>
              <a:r>
                <a:rPr lang="zh-CN" altLang="en-US" sz="1700">
                  <a:latin typeface="+mn-ea"/>
                  <a:cs typeface="+mn-ea"/>
                </a:rPr>
                <a:t>获取现金的能力可通过经营活动现金流量净额与投入资源之比来反映。投入资源可以是营业收入、资产总额、营运资金、净资产或普通股股数等。</a:t>
              </a:r>
              <a:endParaRPr lang="zh-CN" altLang="en-US" sz="1700">
                <a:latin typeface="+mn-ea"/>
                <a:cs typeface="+mn-ea"/>
              </a:endParaRPr>
            </a:p>
            <a:p>
              <a:pPr algn="just">
                <a:lnSpc>
                  <a:spcPct val="120000"/>
                </a:lnSpc>
              </a:pPr>
              <a:r>
                <a:rPr lang="zh-CN" altLang="en-US" sz="1700">
                  <a:latin typeface="+mn-ea"/>
                  <a:cs typeface="+mn-ea"/>
                </a:rPr>
                <a:t>　　</a:t>
              </a:r>
              <a:r>
                <a:rPr lang="zh-CN" altLang="en-US" sz="1700" b="1">
                  <a:solidFill>
                    <a:srgbClr val="00B050"/>
                  </a:solidFill>
                  <a:latin typeface="+mn-ea"/>
                  <a:cs typeface="+mn-ea"/>
                </a:rPr>
                <a:t>（1）销售现金比率。</a:t>
              </a:r>
              <a:r>
                <a:rPr lang="zh-CN" altLang="en-US" sz="1700">
                  <a:latin typeface="+mn-ea"/>
                  <a:cs typeface="+mn-ea"/>
                </a:rPr>
                <a:t>销售现金比率是指企业销售活动现金流量净额与企业销售收入的比值。其计算公式为</a:t>
              </a:r>
              <a:endParaRPr lang="zh-CN" altLang="en-US" sz="1700">
                <a:latin typeface="+mn-ea"/>
                <a:cs typeface="+mn-ea"/>
              </a:endParaRPr>
            </a:p>
            <a:p>
              <a:pPr algn="ctr">
                <a:lnSpc>
                  <a:spcPct val="120000"/>
                </a:lnSpc>
              </a:pPr>
              <a:r>
                <a:rPr lang="zh-CN" altLang="en-US" sz="1700" b="1">
                  <a:solidFill>
                    <a:srgbClr val="7030A0"/>
                  </a:solidFill>
                  <a:latin typeface="+mn-ea"/>
                  <a:cs typeface="+mn-ea"/>
                </a:rPr>
                <a:t>销售现金比率=销售活动现金流量净额÷销售收入</a:t>
              </a:r>
              <a:endParaRPr lang="zh-CN" altLang="en-US" sz="1700">
                <a:latin typeface="+mn-ea"/>
                <a:cs typeface="+mn-ea"/>
              </a:endParaRPr>
            </a:p>
            <a:p>
              <a:pPr algn="just">
                <a:lnSpc>
                  <a:spcPct val="120000"/>
                </a:lnSpc>
              </a:pPr>
              <a:r>
                <a:rPr lang="zh-CN" altLang="en-US" sz="1700">
                  <a:latin typeface="+mn-ea"/>
                  <a:cs typeface="+mn-ea"/>
                </a:rPr>
                <a:t>　　如果甲公司销售收入为88 652 000元，销售活动现金流量净额为30 000 000 元，则</a:t>
              </a:r>
              <a:endParaRPr lang="zh-CN" altLang="en-US" sz="1700">
                <a:latin typeface="+mn-ea"/>
                <a:cs typeface="+mn-ea"/>
              </a:endParaRPr>
            </a:p>
            <a:p>
              <a:pPr algn="ctr">
                <a:lnSpc>
                  <a:spcPct val="120000"/>
                </a:lnSpc>
              </a:pPr>
              <a:r>
                <a:rPr lang="zh-CN" altLang="en-US" sz="1700">
                  <a:latin typeface="+mn-ea"/>
                  <a:cs typeface="+mn-ea"/>
                </a:rPr>
                <a:t>　　</a:t>
              </a:r>
              <a:r>
                <a:rPr lang="zh-CN" altLang="en-US" sz="1700" b="1">
                  <a:solidFill>
                    <a:srgbClr val="7030A0"/>
                  </a:solidFill>
                  <a:latin typeface="+mn-ea"/>
                  <a:cs typeface="+mn-ea"/>
                </a:rPr>
                <a:t>销售现金比率=30 000 000÷88 652 000≈0.34</a:t>
              </a:r>
              <a:endParaRPr lang="zh-CN" altLang="en-US" sz="1700">
                <a:latin typeface="+mn-ea"/>
                <a:cs typeface="+mn-ea"/>
              </a:endParaRPr>
            </a:p>
            <a:p>
              <a:pPr algn="just">
                <a:lnSpc>
                  <a:spcPct val="120000"/>
                </a:lnSpc>
              </a:pPr>
              <a:r>
                <a:rPr lang="zh-CN" altLang="en-US" sz="1700">
                  <a:latin typeface="+mn-ea"/>
                  <a:cs typeface="+mn-ea"/>
                </a:rPr>
                <a:t>　　该比率反映每 1 元销售收入得到的销售活动现金流量净额，其数值越大越好。</a:t>
              </a:r>
              <a:endParaRPr lang="zh-CN" altLang="en-US" sz="1700">
                <a:latin typeface="+mn-ea"/>
                <a:cs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1+#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任务6.2 比率分析</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4" name="文本框 3"/>
          <p:cNvSpPr txBox="1"/>
          <p:nvPr>
            <p:custDataLst>
              <p:tags r:id="rId4"/>
            </p:custDataLst>
          </p:nvPr>
        </p:nvSpPr>
        <p:spPr>
          <a:xfrm>
            <a:off x="611505" y="611505"/>
            <a:ext cx="7839075" cy="4499610"/>
          </a:xfrm>
          <a:prstGeom prst="rect">
            <a:avLst/>
          </a:prstGeom>
          <a:noFill/>
        </p:spPr>
        <p:txBody>
          <a:bodyPr wrap="square" rtlCol="0" anchor="t">
            <a:spAutoFit/>
          </a:bodyPr>
          <a:p>
            <a:pPr algn="just">
              <a:lnSpc>
                <a:spcPct val="120000"/>
              </a:lnSpc>
            </a:pPr>
            <a:r>
              <a:rPr lang="zh-CN" altLang="en-US">
                <a:latin typeface="+mn-ea"/>
                <a:cs typeface="+mn-ea"/>
              </a:rPr>
              <a:t>　</a:t>
            </a:r>
            <a:r>
              <a:rPr lang="zh-CN" altLang="en-US" b="1">
                <a:solidFill>
                  <a:srgbClr val="00B050"/>
                </a:solidFill>
                <a:latin typeface="+mn-ea"/>
                <a:cs typeface="+mn-ea"/>
              </a:rPr>
              <a:t>　</a:t>
            </a:r>
            <a:r>
              <a:rPr lang="zh-CN" altLang="en-US" sz="1700">
                <a:latin typeface="+mn-ea"/>
                <a:cs typeface="+mn-ea"/>
              </a:rPr>
              <a:t>（2）每股营业现金净流量。每股营业现金净流量是通过企业经营活动现金流量净额与普通股股数之比来反映的。其计算公式为</a:t>
            </a:r>
            <a:endParaRPr lang="zh-CN" altLang="en-US" sz="1700">
              <a:latin typeface="+mn-ea"/>
              <a:cs typeface="+mn-ea"/>
            </a:endParaRPr>
          </a:p>
          <a:p>
            <a:pPr algn="ctr">
              <a:lnSpc>
                <a:spcPct val="120000"/>
              </a:lnSpc>
            </a:pPr>
            <a:r>
              <a:rPr lang="zh-CN" altLang="en-US" sz="1700" b="1">
                <a:solidFill>
                  <a:srgbClr val="7030A0"/>
                </a:solidFill>
                <a:latin typeface="+mn-ea"/>
                <a:cs typeface="+mn-ea"/>
              </a:rPr>
              <a:t>每股营业现金净流量=经营活动现金流量净额÷普通股股数</a:t>
            </a:r>
            <a:endParaRPr lang="zh-CN" altLang="en-US" sz="1700" b="1">
              <a:solidFill>
                <a:srgbClr val="7030A0"/>
              </a:solidFill>
              <a:latin typeface="+mn-ea"/>
              <a:cs typeface="+mn-ea"/>
            </a:endParaRPr>
          </a:p>
          <a:p>
            <a:pPr algn="just">
              <a:lnSpc>
                <a:spcPct val="120000"/>
              </a:lnSpc>
            </a:pPr>
            <a:r>
              <a:rPr lang="zh-CN" altLang="en-US" sz="1700">
                <a:latin typeface="+mn-ea"/>
                <a:cs typeface="+mn-ea"/>
              </a:rPr>
              <a:t>假设甲公司有普通股200 000 000 股，则</a:t>
            </a:r>
            <a:endParaRPr lang="zh-CN" altLang="en-US" sz="1700">
              <a:latin typeface="+mn-ea"/>
              <a:cs typeface="+mn-ea"/>
            </a:endParaRPr>
          </a:p>
          <a:p>
            <a:pPr algn="ctr">
              <a:lnSpc>
                <a:spcPct val="120000"/>
              </a:lnSpc>
            </a:pPr>
            <a:r>
              <a:rPr lang="zh-CN" altLang="en-US" sz="1700" b="1">
                <a:solidFill>
                  <a:srgbClr val="7030A0"/>
                </a:solidFill>
                <a:latin typeface="+mn-ea"/>
                <a:cs typeface="+mn-ea"/>
              </a:rPr>
              <a:t>每股营业现金净流量=30 000 000÷200 000 000=0.15（元每股 )</a:t>
            </a:r>
            <a:endParaRPr lang="zh-CN" altLang="en-US" sz="1700">
              <a:latin typeface="+mn-ea"/>
              <a:cs typeface="+mn-ea"/>
            </a:endParaRPr>
          </a:p>
          <a:p>
            <a:pPr algn="just">
              <a:lnSpc>
                <a:spcPct val="120000"/>
              </a:lnSpc>
            </a:pPr>
            <a:r>
              <a:rPr lang="zh-CN" altLang="en-US" sz="1700">
                <a:latin typeface="+mn-ea"/>
                <a:cs typeface="+mn-ea"/>
              </a:rPr>
              <a:t>该指标反映企业最大的分派股利能力，超过此限度，可能就要借款分红。</a:t>
            </a:r>
            <a:endParaRPr lang="zh-CN" altLang="en-US" sz="1700">
              <a:latin typeface="+mn-ea"/>
              <a:cs typeface="+mn-ea"/>
            </a:endParaRPr>
          </a:p>
          <a:p>
            <a:pPr algn="just">
              <a:lnSpc>
                <a:spcPct val="120000"/>
              </a:lnSpc>
            </a:pPr>
            <a:r>
              <a:rPr lang="zh-CN" altLang="en-US" sz="1700">
                <a:latin typeface="+mn-ea"/>
                <a:cs typeface="+mn-ea"/>
              </a:rPr>
              <a:t>　　（3）全部资产现金回收率。全部资产现金回收率是通过企业经营活动现金流量净额与平均总资产之比来反映的，它说明企业全部资产产生现金的能力。其计算公式为</a:t>
            </a:r>
            <a:endParaRPr lang="zh-CN" altLang="en-US" sz="1700">
              <a:latin typeface="+mn-ea"/>
              <a:cs typeface="+mn-ea"/>
            </a:endParaRPr>
          </a:p>
          <a:p>
            <a:pPr algn="ctr">
              <a:lnSpc>
                <a:spcPct val="120000"/>
              </a:lnSpc>
            </a:pPr>
            <a:r>
              <a:rPr lang="zh-CN" altLang="en-US" sz="1700" b="1">
                <a:solidFill>
                  <a:srgbClr val="7030A0"/>
                </a:solidFill>
                <a:latin typeface="+mn-ea"/>
                <a:cs typeface="+mn-ea"/>
              </a:rPr>
              <a:t>全部资产现金回收率=经营活动现金流量净额÷平均总资产×100%</a:t>
            </a:r>
            <a:endParaRPr lang="zh-CN" altLang="en-US" sz="1700" b="1">
              <a:solidFill>
                <a:srgbClr val="7030A0"/>
              </a:solidFill>
              <a:latin typeface="+mn-ea"/>
              <a:cs typeface="+mn-ea"/>
            </a:endParaRPr>
          </a:p>
          <a:p>
            <a:pPr algn="just">
              <a:lnSpc>
                <a:spcPct val="120000"/>
              </a:lnSpc>
            </a:pPr>
            <a:r>
              <a:rPr lang="zh-CN" altLang="en-US" sz="1700">
                <a:latin typeface="+mn-ea"/>
                <a:cs typeface="+mn-ea"/>
              </a:rPr>
              <a:t>假设甲公司平均总资产为360 000 000元，则</a:t>
            </a:r>
            <a:endParaRPr lang="zh-CN" altLang="en-US" sz="1700">
              <a:latin typeface="+mn-ea"/>
              <a:cs typeface="+mn-ea"/>
            </a:endParaRPr>
          </a:p>
          <a:p>
            <a:pPr algn="ctr">
              <a:lnSpc>
                <a:spcPct val="120000"/>
              </a:lnSpc>
            </a:pPr>
            <a:r>
              <a:rPr lang="zh-CN" altLang="en-US" sz="1700" b="1">
                <a:solidFill>
                  <a:srgbClr val="7030A0"/>
                </a:solidFill>
                <a:latin typeface="+mn-ea"/>
                <a:cs typeface="+mn-ea"/>
              </a:rPr>
              <a:t>全部资产现金回收率=30 000 000÷360 000 000×100%≈8.33%</a:t>
            </a:r>
            <a:endParaRPr lang="zh-CN" altLang="en-US" sz="1700" b="1">
              <a:solidFill>
                <a:srgbClr val="7030A0"/>
              </a:solidFill>
              <a:latin typeface="+mn-ea"/>
              <a:cs typeface="+mn-ea"/>
            </a:endParaRPr>
          </a:p>
          <a:p>
            <a:pPr algn="just">
              <a:lnSpc>
                <a:spcPct val="120000"/>
              </a:lnSpc>
            </a:pPr>
            <a:r>
              <a:rPr lang="zh-CN" altLang="en-US" sz="1700">
                <a:latin typeface="+mn-ea"/>
                <a:cs typeface="+mn-ea"/>
              </a:rPr>
              <a:t>如果同行业平均全部资产现金回收率为 10%，就说明该公司资产产生现金的能力较弱。</a:t>
            </a:r>
            <a:endParaRPr lang="zh-CN" altLang="en-US" sz="1700">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任务6.2 比率分析</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5" name="组合 4"/>
          <p:cNvGrpSpPr/>
          <p:nvPr/>
        </p:nvGrpSpPr>
        <p:grpSpPr>
          <a:xfrm>
            <a:off x="611505" y="659765"/>
            <a:ext cx="7839075" cy="4254500"/>
            <a:chOff x="963" y="4090"/>
            <a:chExt cx="12345" cy="6700"/>
          </a:xfrm>
        </p:grpSpPr>
        <p:sp>
          <p:nvSpPr>
            <p:cNvPr id="2" name="文本框 1"/>
            <p:cNvSpPr txBox="1"/>
            <p:nvPr>
              <p:custDataLst>
                <p:tags r:id="rId4"/>
              </p:custDataLst>
            </p:nvPr>
          </p:nvSpPr>
          <p:spPr>
            <a:xfrm>
              <a:off x="963" y="4090"/>
              <a:ext cx="7200" cy="628"/>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2. 收益质量分析</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4" name="文本框 3"/>
            <p:cNvSpPr txBox="1"/>
            <p:nvPr>
              <p:custDataLst>
                <p:tags r:id="rId5"/>
              </p:custDataLst>
            </p:nvPr>
          </p:nvSpPr>
          <p:spPr>
            <a:xfrm>
              <a:off x="963" y="4692"/>
              <a:ext cx="12345" cy="6098"/>
            </a:xfrm>
            <a:prstGeom prst="rect">
              <a:avLst/>
            </a:prstGeom>
            <a:noFill/>
          </p:spPr>
          <p:txBody>
            <a:bodyPr wrap="square" rtlCol="0" anchor="t">
              <a:spAutoFit/>
            </a:bodyPr>
            <a:p>
              <a:pPr algn="just">
                <a:lnSpc>
                  <a:spcPct val="120000"/>
                </a:lnSpc>
              </a:pPr>
              <a:r>
                <a:rPr lang="zh-CN" altLang="en-US">
                  <a:latin typeface="+mn-ea"/>
                  <a:cs typeface="+mn-ea"/>
                </a:rPr>
                <a:t>　</a:t>
              </a:r>
              <a:r>
                <a:rPr lang="zh-CN" altLang="en-US" b="1">
                  <a:solidFill>
                    <a:srgbClr val="00B050"/>
                  </a:solidFill>
                  <a:latin typeface="+mn-ea"/>
                  <a:cs typeface="+mn-ea"/>
                </a:rPr>
                <a:t>　</a:t>
              </a:r>
              <a:r>
                <a:rPr lang="zh-CN" altLang="en-US" sz="1700">
                  <a:latin typeface="+mn-ea"/>
                  <a:cs typeface="+mn-ea"/>
                </a:rPr>
                <a:t>收益质量是指会计收益与公司业绩之间的相关性。如果会计收益能如实反映公司业绩，则其收益质量高；反之，则收益质量不高。收益质量分析主要包括净收益营运指数分析与现金营运指数分析。</a:t>
              </a:r>
              <a:endParaRPr lang="zh-CN" altLang="en-US" sz="1700">
                <a:latin typeface="+mn-ea"/>
                <a:cs typeface="+mn-ea"/>
              </a:endParaRPr>
            </a:p>
            <a:p>
              <a:pPr algn="just">
                <a:lnSpc>
                  <a:spcPct val="120000"/>
                </a:lnSpc>
              </a:pPr>
              <a:r>
                <a:rPr lang="zh-CN" altLang="en-US" sz="1700">
                  <a:latin typeface="+mn-ea"/>
                  <a:cs typeface="+mn-ea"/>
                </a:rPr>
                <a:t>　　（1）净收益营运指数。净收益营运指数是指经营净收益与净利润之比，其计算公式为</a:t>
              </a:r>
              <a:endParaRPr lang="zh-CN" altLang="en-US" sz="1700">
                <a:latin typeface="+mn-ea"/>
                <a:cs typeface="+mn-ea"/>
              </a:endParaRPr>
            </a:p>
            <a:p>
              <a:pPr algn="ctr">
                <a:lnSpc>
                  <a:spcPct val="120000"/>
                </a:lnSpc>
              </a:pPr>
              <a:r>
                <a:rPr lang="zh-CN" altLang="en-US" sz="1700" b="1">
                  <a:solidFill>
                    <a:srgbClr val="7030A0"/>
                  </a:solidFill>
                  <a:latin typeface="+mn-ea"/>
                  <a:cs typeface="+mn-ea"/>
                </a:rPr>
                <a:t>净收益营运指数=经营净收益÷净利润</a:t>
              </a:r>
              <a:endParaRPr lang="zh-CN" altLang="en-US" sz="1700" b="1">
                <a:solidFill>
                  <a:srgbClr val="7030A0"/>
                </a:solidFill>
                <a:latin typeface="+mn-ea"/>
                <a:cs typeface="+mn-ea"/>
              </a:endParaRPr>
            </a:p>
            <a:p>
              <a:pPr algn="ctr">
                <a:lnSpc>
                  <a:spcPct val="120000"/>
                </a:lnSpc>
              </a:pPr>
              <a:r>
                <a:rPr lang="zh-CN" altLang="en-US" sz="1700" b="1">
                  <a:solidFill>
                    <a:srgbClr val="7030A0"/>
                  </a:solidFill>
                  <a:latin typeface="+mn-ea"/>
                  <a:cs typeface="+mn-ea"/>
                </a:rPr>
                <a:t>经营净收益=净利润－非经营净收益</a:t>
              </a:r>
              <a:endParaRPr lang="zh-CN" altLang="en-US" sz="1700" b="1">
                <a:solidFill>
                  <a:srgbClr val="7030A0"/>
                </a:solidFill>
                <a:latin typeface="+mn-ea"/>
                <a:cs typeface="+mn-ea"/>
              </a:endParaRPr>
            </a:p>
            <a:p>
              <a:pPr algn="just">
                <a:lnSpc>
                  <a:spcPct val="120000"/>
                </a:lnSpc>
              </a:pPr>
              <a:r>
                <a:rPr lang="zh-CN" altLang="en-US" sz="1700">
                  <a:latin typeface="+mn-ea"/>
                  <a:cs typeface="+mn-ea"/>
                </a:rPr>
                <a:t>假设甲公司的非经营净收益为5 200 000元，则</a:t>
              </a:r>
              <a:endParaRPr lang="zh-CN" altLang="en-US" sz="1700">
                <a:latin typeface="+mn-ea"/>
                <a:cs typeface="+mn-ea"/>
              </a:endParaRPr>
            </a:p>
            <a:p>
              <a:pPr algn="ctr">
                <a:lnSpc>
                  <a:spcPct val="120000"/>
                </a:lnSpc>
              </a:pPr>
              <a:r>
                <a:rPr lang="zh-CN" altLang="en-US" sz="1700" b="1">
                  <a:solidFill>
                    <a:srgbClr val="7030A0"/>
                  </a:solidFill>
                  <a:latin typeface="+mn-ea"/>
                  <a:cs typeface="+mn-ea"/>
                </a:rPr>
                <a:t>经营净收益=35 542 440－5 200 000=30 342 440 （元）</a:t>
              </a:r>
              <a:endParaRPr lang="zh-CN" altLang="en-US" sz="1700" b="1">
                <a:solidFill>
                  <a:srgbClr val="7030A0"/>
                </a:solidFill>
                <a:latin typeface="+mn-ea"/>
                <a:cs typeface="+mn-ea"/>
              </a:endParaRPr>
            </a:p>
            <a:p>
              <a:pPr algn="ctr">
                <a:lnSpc>
                  <a:spcPct val="120000"/>
                </a:lnSpc>
              </a:pPr>
              <a:r>
                <a:rPr lang="zh-CN" altLang="en-US" sz="1700" b="1">
                  <a:solidFill>
                    <a:srgbClr val="7030A0"/>
                  </a:solidFill>
                  <a:latin typeface="+mn-ea"/>
                  <a:cs typeface="+mn-ea"/>
                </a:rPr>
                <a:t>净收益营运指数=30 342 440 ÷35 542 440 ≈ 0.85</a:t>
              </a:r>
              <a:endParaRPr lang="zh-CN" altLang="en-US" sz="1700" b="1">
                <a:solidFill>
                  <a:srgbClr val="7030A0"/>
                </a:solidFill>
                <a:latin typeface="+mn-ea"/>
                <a:cs typeface="+mn-ea"/>
              </a:endParaRPr>
            </a:p>
            <a:p>
              <a:pPr algn="just">
                <a:lnSpc>
                  <a:spcPct val="120000"/>
                </a:lnSpc>
              </a:pPr>
              <a:r>
                <a:rPr lang="zh-CN" altLang="en-US" sz="1700">
                  <a:latin typeface="+mn-ea"/>
                  <a:cs typeface="+mn-ea"/>
                </a:rPr>
                <a:t>　　净收益营运指数越小，说明非营运收益所占比重越大，收益质量越差，因为非经营收益不反映公司的核心能力及正常的收益能力，可持续性较低。</a:t>
              </a:r>
              <a:endParaRPr lang="zh-CN" altLang="en-US" sz="1700">
                <a:latin typeface="+mn-ea"/>
                <a:cs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任务6.2 比率分析</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4" name="文本框 3"/>
          <p:cNvSpPr txBox="1"/>
          <p:nvPr>
            <p:custDataLst>
              <p:tags r:id="rId4"/>
            </p:custDataLst>
          </p:nvPr>
        </p:nvSpPr>
        <p:spPr>
          <a:xfrm>
            <a:off x="611505" y="539750"/>
            <a:ext cx="7839075" cy="4167505"/>
          </a:xfrm>
          <a:prstGeom prst="rect">
            <a:avLst/>
          </a:prstGeom>
          <a:noFill/>
        </p:spPr>
        <p:txBody>
          <a:bodyPr wrap="square" rtlCol="0" anchor="t">
            <a:spAutoFit/>
          </a:bodyPr>
          <a:p>
            <a:pPr algn="just">
              <a:lnSpc>
                <a:spcPct val="120000"/>
              </a:lnSpc>
            </a:pPr>
            <a:r>
              <a:rPr lang="zh-CN" altLang="en-US">
                <a:latin typeface="+mn-ea"/>
                <a:cs typeface="+mn-ea"/>
              </a:rPr>
              <a:t>　</a:t>
            </a:r>
            <a:r>
              <a:rPr lang="zh-CN" altLang="en-US" b="1">
                <a:solidFill>
                  <a:srgbClr val="00B050"/>
                </a:solidFill>
                <a:latin typeface="+mn-ea"/>
                <a:cs typeface="+mn-ea"/>
              </a:rPr>
              <a:t>　</a:t>
            </a:r>
            <a:r>
              <a:rPr lang="zh-CN" altLang="en-US" sz="1700">
                <a:latin typeface="+mn-ea"/>
                <a:cs typeface="+mn-ea"/>
              </a:rPr>
              <a:t>（2）现金营运指数。现金营运指数反映企业经营活动现金流量净额与经营所得现金的比值，其计算公式为</a:t>
            </a:r>
            <a:endParaRPr lang="zh-CN" altLang="en-US" sz="1700">
              <a:latin typeface="+mn-ea"/>
              <a:cs typeface="+mn-ea"/>
            </a:endParaRPr>
          </a:p>
          <a:p>
            <a:pPr algn="ctr">
              <a:lnSpc>
                <a:spcPct val="120000"/>
              </a:lnSpc>
            </a:pPr>
            <a:r>
              <a:rPr lang="zh-CN" altLang="en-US" sz="1700" b="1">
                <a:solidFill>
                  <a:srgbClr val="7030A0"/>
                </a:solidFill>
                <a:latin typeface="+mn-ea"/>
                <a:cs typeface="+mn-ea"/>
              </a:rPr>
              <a:t>现金营运指数=经营活动现金流量金额÷经营所得现金</a:t>
            </a:r>
            <a:endParaRPr lang="zh-CN" altLang="en-US" sz="1700">
              <a:latin typeface="+mn-ea"/>
              <a:cs typeface="+mn-ea"/>
            </a:endParaRPr>
          </a:p>
          <a:p>
            <a:pPr algn="just">
              <a:lnSpc>
                <a:spcPct val="120000"/>
              </a:lnSpc>
            </a:pPr>
            <a:r>
              <a:rPr lang="zh-CN" altLang="en-US" sz="1700">
                <a:latin typeface="+mn-ea"/>
                <a:cs typeface="+mn-ea"/>
              </a:rPr>
              <a:t>式中，经营所得现金是经营净收益与非付现费用之和。</a:t>
            </a:r>
            <a:endParaRPr lang="zh-CN" altLang="en-US" sz="1700">
              <a:latin typeface="+mn-ea"/>
              <a:cs typeface="+mn-ea"/>
            </a:endParaRPr>
          </a:p>
          <a:p>
            <a:pPr algn="just">
              <a:lnSpc>
                <a:spcPct val="120000"/>
              </a:lnSpc>
            </a:pPr>
            <a:r>
              <a:rPr lang="zh-CN" altLang="en-US" sz="1700">
                <a:latin typeface="+mn-ea"/>
                <a:cs typeface="+mn-ea"/>
              </a:rPr>
              <a:t>　　假设甲公司的非付现费用为 4 541 281 元，则</a:t>
            </a:r>
            <a:endParaRPr lang="zh-CN" altLang="en-US" sz="1700">
              <a:latin typeface="+mn-ea"/>
              <a:cs typeface="+mn-ea"/>
            </a:endParaRPr>
          </a:p>
          <a:p>
            <a:pPr algn="ctr">
              <a:lnSpc>
                <a:spcPct val="120000"/>
              </a:lnSpc>
            </a:pPr>
            <a:r>
              <a:rPr lang="zh-CN" altLang="en-US" sz="1600" b="1">
                <a:solidFill>
                  <a:srgbClr val="7030A0"/>
                </a:solidFill>
                <a:latin typeface="+mn-ea"/>
                <a:cs typeface="+mn-ea"/>
              </a:rPr>
              <a:t>经营所得现金=经营净收益＋非付现费用=30 342 440＋4 541 281=34 883 721（元）</a:t>
            </a:r>
            <a:endParaRPr lang="zh-CN" altLang="en-US" sz="1700">
              <a:latin typeface="+mn-ea"/>
              <a:cs typeface="+mn-ea"/>
            </a:endParaRPr>
          </a:p>
          <a:p>
            <a:pPr algn="ctr">
              <a:lnSpc>
                <a:spcPct val="120000"/>
              </a:lnSpc>
            </a:pPr>
            <a:r>
              <a:rPr lang="zh-CN" altLang="en-US" sz="1700" b="1">
                <a:solidFill>
                  <a:srgbClr val="7030A0"/>
                </a:solidFill>
                <a:latin typeface="+mn-ea"/>
                <a:cs typeface="+mn-ea"/>
              </a:rPr>
              <a:t>现金营运指数=30 000 000÷34 883 721≈0.86</a:t>
            </a:r>
            <a:endParaRPr lang="zh-CN" altLang="en-US" sz="1700" b="1">
              <a:solidFill>
                <a:srgbClr val="7030A0"/>
              </a:solidFill>
              <a:latin typeface="+mn-ea"/>
              <a:cs typeface="+mn-ea"/>
            </a:endParaRPr>
          </a:p>
          <a:p>
            <a:pPr algn="just">
              <a:lnSpc>
                <a:spcPct val="120000"/>
              </a:lnSpc>
            </a:pPr>
            <a:r>
              <a:rPr lang="zh-CN" altLang="en-US" sz="1700">
                <a:latin typeface="+mn-ea"/>
                <a:cs typeface="+mn-ea"/>
              </a:rPr>
              <a:t>　　现金营运指数小于 1，说明质量不够好。该公司每 1 元的经营活动收益只收回约 0.86元，说明一部分收益尚未取得现金，停留在实物或债权形态，或债权资产的风险大于现金，应收账款不一定能足够变现，存货也有贬值的风险，所以未收现的收益质量低于已收现的收益质量。同时，这也说明营运资金增加了，反映企业为取得同样的收益占用了更多的营运资金，取得收益的代价增加了，同样的收益代表着较差的业绩。</a:t>
            </a:r>
            <a:endParaRPr lang="zh-CN" altLang="en-US" sz="1700">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任务6.2 比率分析</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1" name="圆角矩形 30"/>
          <p:cNvSpPr/>
          <p:nvPr>
            <p:custDataLst>
              <p:tags r:id="rId4"/>
            </p:custDataLst>
          </p:nvPr>
        </p:nvSpPr>
        <p:spPr bwMode="auto">
          <a:xfrm>
            <a:off x="611505" y="628015"/>
            <a:ext cx="4517390" cy="483235"/>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p>
            <a:pPr algn="ctr">
              <a:defRPr/>
            </a:pPr>
            <a:r>
              <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子任务 6.2.7 上市公司财务分析</a:t>
            </a:r>
            <a:endPar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5" name="组合 4"/>
          <p:cNvGrpSpPr/>
          <p:nvPr/>
        </p:nvGrpSpPr>
        <p:grpSpPr>
          <a:xfrm>
            <a:off x="611505" y="1233805"/>
            <a:ext cx="7839075" cy="1432560"/>
            <a:chOff x="963" y="4090"/>
            <a:chExt cx="12345" cy="2256"/>
          </a:xfrm>
        </p:grpSpPr>
        <p:sp>
          <p:nvSpPr>
            <p:cNvPr id="2" name="文本框 1"/>
            <p:cNvSpPr txBox="1"/>
            <p:nvPr>
              <p:custDataLst>
                <p:tags r:id="rId5"/>
              </p:custDataLst>
            </p:nvPr>
          </p:nvSpPr>
          <p:spPr>
            <a:xfrm>
              <a:off x="963" y="4090"/>
              <a:ext cx="7200" cy="628"/>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1. 每股收益</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4" name="文本框 3"/>
            <p:cNvSpPr txBox="1"/>
            <p:nvPr>
              <p:custDataLst>
                <p:tags r:id="rId6"/>
              </p:custDataLst>
            </p:nvPr>
          </p:nvSpPr>
          <p:spPr>
            <a:xfrm>
              <a:off x="963" y="4692"/>
              <a:ext cx="12345" cy="1654"/>
            </a:xfrm>
            <a:prstGeom prst="rect">
              <a:avLst/>
            </a:prstGeom>
            <a:noFill/>
          </p:spPr>
          <p:txBody>
            <a:bodyPr wrap="square" rtlCol="0" anchor="t">
              <a:spAutoFit/>
            </a:bodyPr>
            <a:p>
              <a:pPr algn="just">
                <a:lnSpc>
                  <a:spcPct val="120000"/>
                </a:lnSpc>
              </a:pPr>
              <a:r>
                <a:rPr lang="zh-CN" altLang="en-US">
                  <a:latin typeface="+mn-ea"/>
                  <a:cs typeface="+mn-ea"/>
                </a:rPr>
                <a:t>　</a:t>
              </a:r>
              <a:r>
                <a:rPr lang="zh-CN" altLang="en-US" b="1">
                  <a:solidFill>
                    <a:srgbClr val="00B050"/>
                  </a:solidFill>
                  <a:latin typeface="+mn-ea"/>
                  <a:cs typeface="+mn-ea"/>
                </a:rPr>
                <a:t>　</a:t>
              </a:r>
              <a:r>
                <a:rPr lang="zh-CN" altLang="en-US" sz="1700">
                  <a:latin typeface="+mn-ea"/>
                  <a:cs typeface="+mn-ea"/>
                </a:rPr>
                <a:t>每股收益也称为每股利润或每股盈余，是反映企业普通股股东持有每一股份所能享有的企业利润或承担的企业亏损的业绩评价指标。每股收益的计算包括基本每股收益和稀释每股收益。每股收益的计算公式为</a:t>
              </a:r>
              <a:endParaRPr lang="zh-CN" altLang="en-US" sz="1700">
                <a:latin typeface="+mn-ea"/>
                <a:cs typeface="+mn-ea"/>
              </a:endParaRPr>
            </a:p>
          </p:txBody>
        </p:sp>
      </p:grpSp>
      <p:pic>
        <p:nvPicPr>
          <p:cNvPr id="3" name="图片 2"/>
          <p:cNvPicPr>
            <a:picLocks noChangeAspect="1"/>
          </p:cNvPicPr>
          <p:nvPr/>
        </p:nvPicPr>
        <p:blipFill>
          <a:blip r:embed="rId7"/>
          <a:stretch>
            <a:fillRect/>
          </a:stretch>
        </p:blipFill>
        <p:spPr>
          <a:xfrm>
            <a:off x="2844165" y="2787650"/>
            <a:ext cx="3438525" cy="6191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1+#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752475" y="631190"/>
            <a:ext cx="7659370" cy="1751965"/>
          </a:xfrm>
          <a:prstGeom prst="rect">
            <a:avLst/>
          </a:prstGeom>
          <a:noFill/>
        </p:spPr>
        <p:txBody>
          <a:bodyPr wrap="square" rtlCol="0" anchor="t">
            <a:spAutoFit/>
          </a:bodyPr>
          <a:p>
            <a:pPr algn="just">
              <a:lnSpc>
                <a:spcPct val="120000"/>
              </a:lnSpc>
            </a:pPr>
            <a:r>
              <a:rPr lang="zh-CN" altLang="en-US">
                <a:latin typeface="楷体" panose="02010609060101010101" charset="-122"/>
                <a:ea typeface="楷体" panose="02010609060101010101" charset="-122"/>
                <a:cs typeface="楷体" panose="02010609060101010101" charset="-122"/>
              </a:rPr>
              <a:t>　</a:t>
            </a:r>
            <a:r>
              <a:rPr lang="zh-CN" altLang="en-US">
                <a:solidFill>
                  <a:srgbClr val="00B0F0"/>
                </a:solidFill>
                <a:latin typeface="楷体" panose="02010609060101010101" charset="-122"/>
                <a:ea typeface="楷体" panose="02010609060101010101" charset="-122"/>
                <a:cs typeface="楷体" panose="02010609060101010101" charset="-122"/>
              </a:rPr>
              <a:t>　【情景 6-24】</a:t>
            </a:r>
            <a:r>
              <a:rPr lang="zh-CN" altLang="en-US">
                <a:latin typeface="楷体" panose="02010609060101010101" charset="-122"/>
                <a:ea typeface="楷体" panose="02010609060101010101" charset="-122"/>
                <a:cs typeface="楷体" panose="02010609060101010101" charset="-122"/>
              </a:rPr>
              <a:t>某公司 2022 年归属于普通股股东的净利润为 260 610 元，发行在外的普通股加权平均数为 600 000 元，请计算该公司的每股收益（计算结果保留两位小数）。</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ctr">
              <a:lnSpc>
                <a:spcPct val="120000"/>
              </a:lnSpc>
            </a:pPr>
            <a:r>
              <a:rPr lang="zh-CN" altLang="en-US">
                <a:latin typeface="楷体" panose="02010609060101010101" charset="-122"/>
                <a:ea typeface="楷体" panose="02010609060101010101" charset="-122"/>
                <a:cs typeface="楷体" panose="02010609060101010101" charset="-122"/>
              </a:rPr>
              <a:t>每股收益=260 610÷600 000≈0.43（元）</a:t>
            </a:r>
            <a:endParaRPr lang="zh-CN" altLang="en-US">
              <a:latin typeface="楷体" panose="02010609060101010101" charset="-122"/>
              <a:ea typeface="楷体" panose="02010609060101010101" charset="-122"/>
              <a:cs typeface="楷体" panose="02010609060101010101" charset="-122"/>
            </a:endParaRPr>
          </a:p>
        </p:txBody>
      </p:sp>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任务6.2 比率分析</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任务6.2 比率分析</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4" name="文本框 3"/>
          <p:cNvSpPr txBox="1"/>
          <p:nvPr>
            <p:custDataLst>
              <p:tags r:id="rId4"/>
            </p:custDataLst>
          </p:nvPr>
        </p:nvSpPr>
        <p:spPr>
          <a:xfrm>
            <a:off x="611505" y="611505"/>
            <a:ext cx="7839075" cy="1363980"/>
          </a:xfrm>
          <a:prstGeom prst="rect">
            <a:avLst/>
          </a:prstGeom>
          <a:noFill/>
        </p:spPr>
        <p:txBody>
          <a:bodyPr wrap="square" rtlCol="0" anchor="t">
            <a:spAutoFit/>
          </a:bodyPr>
          <a:p>
            <a:pPr algn="just">
              <a:lnSpc>
                <a:spcPct val="120000"/>
              </a:lnSpc>
            </a:pPr>
            <a:r>
              <a:rPr lang="zh-CN" altLang="en-US">
                <a:latin typeface="+mn-ea"/>
                <a:cs typeface="+mn-ea"/>
              </a:rPr>
              <a:t>　</a:t>
            </a:r>
            <a:r>
              <a:rPr lang="zh-CN" altLang="en-US" b="1">
                <a:solidFill>
                  <a:srgbClr val="00B050"/>
                </a:solidFill>
                <a:latin typeface="+mn-ea"/>
                <a:cs typeface="+mn-ea"/>
              </a:rPr>
              <a:t>　</a:t>
            </a:r>
            <a:r>
              <a:rPr lang="zh-CN" altLang="en-US" sz="1700">
                <a:latin typeface="+mn-ea"/>
                <a:cs typeface="+mn-ea"/>
              </a:rPr>
              <a:t>每股收益反映了投资者渴望获得最高股利收益，因而是衡量股票投资价值的重要指标。每股收益越高，表明投资价值越大；每股收益越低，表明投资价值越小。每股收益多并不意味着每股股利多。此外，每股收益不能反映股票的风险水平。</a:t>
            </a:r>
            <a:endParaRPr lang="zh-CN" altLang="en-US" sz="1700">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任务6.1 财务分析与评价概述</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custDataLst>
              <p:tags r:id="rId4"/>
            </p:custDataLst>
          </p:nvPr>
        </p:nvSpPr>
        <p:spPr>
          <a:xfrm>
            <a:off x="611505" y="628015"/>
            <a:ext cx="7839075" cy="4334510"/>
          </a:xfrm>
          <a:prstGeom prst="rect">
            <a:avLst/>
          </a:prstGeom>
          <a:noFill/>
        </p:spPr>
        <p:txBody>
          <a:bodyPr wrap="square" rtlCol="0" anchor="t">
            <a:spAutoFit/>
          </a:bodyPr>
          <a:p>
            <a:pPr algn="just">
              <a:lnSpc>
                <a:spcPct val="120000"/>
              </a:lnSpc>
            </a:pPr>
            <a:r>
              <a:rPr lang="zh-CN" altLang="en-US">
                <a:latin typeface="+mn-ea"/>
                <a:cs typeface="+mn-ea"/>
              </a:rPr>
              <a:t>利用比较分析法对财务报表进行分析时，一般进行以下几个方面的比较。</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00B050"/>
                </a:solidFill>
                <a:latin typeface="+mn-ea"/>
                <a:cs typeface="+mn-ea"/>
              </a:rPr>
              <a:t>（1）重要财务指标的比较。</a:t>
            </a:r>
            <a:r>
              <a:rPr lang="zh-CN" altLang="en-US">
                <a:latin typeface="+mn-ea"/>
                <a:cs typeface="+mn-ea"/>
              </a:rPr>
              <a:t>这是指将不同时期财务报告中的相同指标或比率进行纵向比较，直接观察其增减变动情况及变动幅度，考查其发展趋势，预测其发展前景。根据进行比较的基期不同，动态比率可分为定基动态比率和环比动态比率。</a:t>
            </a:r>
            <a:endParaRPr lang="zh-CN" altLang="en-US">
              <a:latin typeface="+mn-ea"/>
              <a:cs typeface="+mn-ea"/>
            </a:endParaRPr>
          </a:p>
          <a:p>
            <a:pPr algn="just">
              <a:lnSpc>
                <a:spcPct val="120000"/>
              </a:lnSpc>
            </a:pPr>
            <a:r>
              <a:rPr lang="zh-CN" altLang="en-US">
                <a:latin typeface="+mn-ea"/>
                <a:cs typeface="+mn-ea"/>
              </a:rPr>
              <a:t>　　　　①定基动态比率。定基动态比率是以某一时期的数额为固定的基期数额而计算出来的动态比率。定基动态比率反映指标的长期趋势。其计算公</a:t>
            </a:r>
            <a:endParaRPr lang="zh-CN" altLang="en-US">
              <a:latin typeface="+mn-ea"/>
              <a:cs typeface="+mn-ea"/>
            </a:endParaRPr>
          </a:p>
          <a:p>
            <a:pPr algn="just">
              <a:lnSpc>
                <a:spcPct val="120000"/>
              </a:lnSpc>
            </a:pPr>
            <a:r>
              <a:rPr lang="zh-CN" altLang="en-US">
                <a:latin typeface="+mn-ea"/>
                <a:cs typeface="+mn-ea"/>
              </a:rPr>
              <a:t>式为</a:t>
            </a:r>
            <a:endParaRPr lang="zh-CN" altLang="en-US">
              <a:latin typeface="+mn-ea"/>
              <a:cs typeface="+mn-ea"/>
            </a:endParaRPr>
          </a:p>
          <a:p>
            <a:pPr algn="ctr">
              <a:lnSpc>
                <a:spcPct val="120000"/>
              </a:lnSpc>
            </a:pPr>
            <a:r>
              <a:rPr lang="zh-CN" altLang="en-US" sz="1600" b="1">
                <a:solidFill>
                  <a:srgbClr val="00B050"/>
                </a:solidFill>
                <a:latin typeface="+mn-ea"/>
                <a:cs typeface="+mn-ea"/>
              </a:rPr>
              <a:t>定基动态比率=分析期数据÷固定基数数据×100%</a:t>
            </a:r>
            <a:endParaRPr lang="zh-CN" altLang="en-US">
              <a:latin typeface="+mn-ea"/>
              <a:cs typeface="+mn-ea"/>
            </a:endParaRPr>
          </a:p>
          <a:p>
            <a:pPr algn="just">
              <a:lnSpc>
                <a:spcPct val="120000"/>
              </a:lnSpc>
            </a:pPr>
            <a:r>
              <a:rPr lang="zh-CN" altLang="en-US">
                <a:latin typeface="+mn-ea"/>
                <a:cs typeface="+mn-ea"/>
              </a:rPr>
              <a:t>　　　　②环比动态比率。环比动态比率是以每个分析期的数据与上期数据相比较计算出来的动态比率。环比动态比率反映指标的短期趋势。其计算公式为</a:t>
            </a:r>
            <a:endParaRPr lang="zh-CN" altLang="en-US">
              <a:latin typeface="+mn-ea"/>
              <a:cs typeface="+mn-ea"/>
            </a:endParaRPr>
          </a:p>
          <a:p>
            <a:pPr algn="ctr">
              <a:lnSpc>
                <a:spcPct val="120000"/>
              </a:lnSpc>
            </a:pPr>
            <a:r>
              <a:rPr lang="zh-CN" altLang="en-US" sz="1600" b="1">
                <a:solidFill>
                  <a:srgbClr val="00B050"/>
                </a:solidFill>
                <a:latin typeface="+mn-ea"/>
                <a:cs typeface="+mn-ea"/>
              </a:rPr>
              <a:t>环比动态比率=分析期数据÷前期数据×100%</a:t>
            </a:r>
            <a:endParaRPr lang="zh-CN" altLang="en-US" sz="1600" b="1">
              <a:solidFill>
                <a:srgbClr val="00B050"/>
              </a:solidFill>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任务6.2 比率分析</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5" name="组合 4"/>
          <p:cNvGrpSpPr/>
          <p:nvPr/>
        </p:nvGrpSpPr>
        <p:grpSpPr>
          <a:xfrm>
            <a:off x="611505" y="659765"/>
            <a:ext cx="7839075" cy="1118870"/>
            <a:chOff x="963" y="4090"/>
            <a:chExt cx="12345" cy="1762"/>
          </a:xfrm>
        </p:grpSpPr>
        <p:sp>
          <p:nvSpPr>
            <p:cNvPr id="2" name="文本框 1"/>
            <p:cNvSpPr txBox="1"/>
            <p:nvPr>
              <p:custDataLst>
                <p:tags r:id="rId4"/>
              </p:custDataLst>
            </p:nvPr>
          </p:nvSpPr>
          <p:spPr>
            <a:xfrm>
              <a:off x="963" y="4090"/>
              <a:ext cx="7200" cy="628"/>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2. 每股股利</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4" name="文本框 3"/>
            <p:cNvSpPr txBox="1"/>
            <p:nvPr>
              <p:custDataLst>
                <p:tags r:id="rId5"/>
              </p:custDataLst>
            </p:nvPr>
          </p:nvSpPr>
          <p:spPr>
            <a:xfrm>
              <a:off x="963" y="4692"/>
              <a:ext cx="12345" cy="1160"/>
            </a:xfrm>
            <a:prstGeom prst="rect">
              <a:avLst/>
            </a:prstGeom>
            <a:noFill/>
          </p:spPr>
          <p:txBody>
            <a:bodyPr wrap="square" rtlCol="0" anchor="t">
              <a:spAutoFit/>
            </a:bodyPr>
            <a:p>
              <a:pPr algn="just">
                <a:lnSpc>
                  <a:spcPct val="120000"/>
                </a:lnSpc>
              </a:pPr>
              <a:r>
                <a:rPr lang="zh-CN" altLang="en-US">
                  <a:latin typeface="+mn-ea"/>
                  <a:cs typeface="+mn-ea"/>
                </a:rPr>
                <a:t>　</a:t>
              </a:r>
              <a:r>
                <a:rPr lang="zh-CN" altLang="en-US" b="1">
                  <a:solidFill>
                    <a:srgbClr val="00B050"/>
                  </a:solidFill>
                  <a:latin typeface="+mn-ea"/>
                  <a:cs typeface="+mn-ea"/>
                </a:rPr>
                <a:t>　</a:t>
              </a:r>
              <a:r>
                <a:rPr lang="zh-CN" altLang="en-US" sz="1700">
                  <a:latin typeface="+mn-ea"/>
                  <a:cs typeface="+mn-ea"/>
                </a:rPr>
                <a:t>每股股利是上市公司本年发放的普通股现金股利总额与年末普通股总数的比值，反映上市公司当期利润的积累和分配情况。其计算公式为</a:t>
              </a:r>
              <a:endParaRPr lang="zh-CN" altLang="en-US" sz="1700">
                <a:latin typeface="+mn-ea"/>
                <a:cs typeface="+mn-ea"/>
              </a:endParaRPr>
            </a:p>
          </p:txBody>
        </p:sp>
      </p:grpSp>
      <p:pic>
        <p:nvPicPr>
          <p:cNvPr id="6" name="图片 5"/>
          <p:cNvPicPr>
            <a:picLocks noChangeAspect="1"/>
          </p:cNvPicPr>
          <p:nvPr/>
        </p:nvPicPr>
        <p:blipFill>
          <a:blip r:embed="rId6"/>
          <a:stretch>
            <a:fillRect/>
          </a:stretch>
        </p:blipFill>
        <p:spPr>
          <a:xfrm>
            <a:off x="2933700" y="1925320"/>
            <a:ext cx="3276600" cy="5810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752475" y="631190"/>
            <a:ext cx="7659370" cy="2748280"/>
          </a:xfrm>
          <a:prstGeom prst="rect">
            <a:avLst/>
          </a:prstGeom>
          <a:noFill/>
        </p:spPr>
        <p:txBody>
          <a:bodyPr wrap="square" rtlCol="0" anchor="t">
            <a:spAutoFit/>
          </a:bodyPr>
          <a:p>
            <a:pPr algn="just">
              <a:lnSpc>
                <a:spcPct val="120000"/>
              </a:lnSpc>
            </a:pPr>
            <a:r>
              <a:rPr lang="zh-CN" altLang="en-US">
                <a:latin typeface="楷体" panose="02010609060101010101" charset="-122"/>
                <a:ea typeface="楷体" panose="02010609060101010101" charset="-122"/>
                <a:cs typeface="楷体" panose="02010609060101010101" charset="-122"/>
              </a:rPr>
              <a:t>　</a:t>
            </a:r>
            <a:r>
              <a:rPr lang="zh-CN" altLang="en-US">
                <a:solidFill>
                  <a:srgbClr val="00B0F0"/>
                </a:solidFill>
                <a:latin typeface="楷体" panose="02010609060101010101" charset="-122"/>
                <a:ea typeface="楷体" panose="02010609060101010101" charset="-122"/>
                <a:cs typeface="楷体" panose="02010609060101010101" charset="-122"/>
              </a:rPr>
              <a:t>　【情景 6-25】</a:t>
            </a:r>
            <a:r>
              <a:rPr lang="zh-CN" altLang="en-US">
                <a:latin typeface="楷体" panose="02010609060101010101" charset="-122"/>
                <a:ea typeface="楷体" panose="02010609060101010101" charset="-122"/>
                <a:cs typeface="楷体" panose="02010609060101010101" charset="-122"/>
              </a:rPr>
              <a:t>某公司 2022 年发放普通股股利 3 500 000 元，年末发行在外的普通股股数为 10 000 000 股，每股股利是多少？</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ctr">
              <a:lnSpc>
                <a:spcPct val="120000"/>
              </a:lnSpc>
            </a:pPr>
            <a:r>
              <a:rPr lang="zh-CN" altLang="en-US">
                <a:latin typeface="楷体" panose="02010609060101010101" charset="-122"/>
                <a:ea typeface="楷体" panose="02010609060101010101" charset="-122"/>
                <a:cs typeface="楷体" panose="02010609060101010101" charset="-122"/>
              </a:rPr>
              <a:t>每股股利=3 500 000÷10 000 000=0.35（元）</a:t>
            </a:r>
            <a:endParaRPr lang="zh-CN" altLang="en-US">
              <a:latin typeface="楷体" panose="02010609060101010101" charset="-122"/>
              <a:ea typeface="楷体" panose="02010609060101010101" charset="-122"/>
              <a:cs typeface="楷体" panose="02010609060101010101" charset="-122"/>
            </a:endParaRPr>
          </a:p>
          <a:p>
            <a:pPr algn="ctr">
              <a:lnSpc>
                <a:spcPct val="120000"/>
              </a:lnSpc>
            </a:pPr>
            <a:endParaRPr lang="zh-CN" altLang="en-US">
              <a:latin typeface="楷体" panose="02010609060101010101" charset="-122"/>
              <a:ea typeface="楷体" panose="02010609060101010101" charset="-122"/>
              <a:cs typeface="楷体" panose="02010609060101010101" charset="-122"/>
            </a:endParaRPr>
          </a:p>
          <a:p>
            <a:pPr algn="l">
              <a:lnSpc>
                <a:spcPct val="120000"/>
              </a:lnSpc>
            </a:pPr>
            <a:r>
              <a:rPr lang="zh-CN" altLang="en-US">
                <a:latin typeface="楷体" panose="02010609060101010101" charset="-122"/>
                <a:ea typeface="楷体" panose="02010609060101010101" charset="-122"/>
                <a:cs typeface="楷体" panose="02010609060101010101" charset="-122"/>
              </a:rPr>
              <a:t>　　</a:t>
            </a:r>
            <a:r>
              <a:rPr lang="zh-CN" altLang="en-US">
                <a:latin typeface="+mn-ea"/>
                <a:cs typeface="楷体" panose="02010609060101010101" charset="-122"/>
              </a:rPr>
              <a:t>每股股利反映的是普通股股东每持有上市公司一股普通股获取的股利大小，是投资者股票收益的重要来源之一。由于净利润是股利分配的来源，因此每股股利的多少在很大程度上取决于每股收益的</a:t>
            </a:r>
            <a:endParaRPr lang="zh-CN" altLang="en-US">
              <a:latin typeface="+mn-ea"/>
              <a:cs typeface="楷体" panose="02010609060101010101" charset="-122"/>
            </a:endParaRPr>
          </a:p>
        </p:txBody>
      </p:sp>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任务6.2 比率分析</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任务6.2 比率分析</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5" name="组合 4"/>
          <p:cNvGrpSpPr/>
          <p:nvPr/>
        </p:nvGrpSpPr>
        <p:grpSpPr>
          <a:xfrm>
            <a:off x="611505" y="659765"/>
            <a:ext cx="7839075" cy="1432560"/>
            <a:chOff x="963" y="4090"/>
            <a:chExt cx="12345" cy="2256"/>
          </a:xfrm>
        </p:grpSpPr>
        <p:sp>
          <p:nvSpPr>
            <p:cNvPr id="2" name="文本框 1"/>
            <p:cNvSpPr txBox="1"/>
            <p:nvPr>
              <p:custDataLst>
                <p:tags r:id="rId4"/>
              </p:custDataLst>
            </p:nvPr>
          </p:nvSpPr>
          <p:spPr>
            <a:xfrm>
              <a:off x="963" y="4090"/>
              <a:ext cx="7200" cy="628"/>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3. 市盈率</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4" name="文本框 3"/>
            <p:cNvSpPr txBox="1"/>
            <p:nvPr>
              <p:custDataLst>
                <p:tags r:id="rId5"/>
              </p:custDataLst>
            </p:nvPr>
          </p:nvSpPr>
          <p:spPr>
            <a:xfrm>
              <a:off x="963" y="4692"/>
              <a:ext cx="12345" cy="1654"/>
            </a:xfrm>
            <a:prstGeom prst="rect">
              <a:avLst/>
            </a:prstGeom>
            <a:noFill/>
          </p:spPr>
          <p:txBody>
            <a:bodyPr wrap="square" rtlCol="0" anchor="t">
              <a:spAutoFit/>
            </a:bodyPr>
            <a:p>
              <a:pPr algn="just">
                <a:lnSpc>
                  <a:spcPct val="120000"/>
                </a:lnSpc>
              </a:pPr>
              <a:r>
                <a:rPr lang="zh-CN" altLang="en-US">
                  <a:latin typeface="+mn-ea"/>
                  <a:cs typeface="+mn-ea"/>
                </a:rPr>
                <a:t>　</a:t>
              </a:r>
              <a:r>
                <a:rPr lang="zh-CN" altLang="en-US" b="1">
                  <a:solidFill>
                    <a:srgbClr val="00B050"/>
                  </a:solidFill>
                  <a:latin typeface="+mn-ea"/>
                  <a:cs typeface="+mn-ea"/>
                </a:rPr>
                <a:t>　</a:t>
              </a:r>
              <a:r>
                <a:rPr lang="zh-CN" altLang="en-US" sz="1700">
                  <a:latin typeface="+mn-ea"/>
                  <a:cs typeface="+mn-ea"/>
                </a:rPr>
                <a:t>市盈率是上市公司普通股每股市价相对于每股收益的倍数，反映投资者对上市公司每股净利润愿意支付的价格，可以用来估计股票的投资报酬和风险。其计算公式为</a:t>
              </a:r>
              <a:endParaRPr lang="zh-CN" altLang="en-US" sz="1700">
                <a:latin typeface="+mn-ea"/>
                <a:cs typeface="+mn-ea"/>
              </a:endParaRPr>
            </a:p>
          </p:txBody>
        </p:sp>
      </p:grpSp>
      <p:pic>
        <p:nvPicPr>
          <p:cNvPr id="3" name="图片 2"/>
          <p:cNvPicPr>
            <a:picLocks noChangeAspect="1"/>
          </p:cNvPicPr>
          <p:nvPr/>
        </p:nvPicPr>
        <p:blipFill>
          <a:blip r:embed="rId6"/>
          <a:stretch>
            <a:fillRect/>
          </a:stretch>
        </p:blipFill>
        <p:spPr>
          <a:xfrm>
            <a:off x="2844165" y="2286000"/>
            <a:ext cx="2427605" cy="787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752475" y="631190"/>
            <a:ext cx="7659370" cy="1419860"/>
          </a:xfrm>
          <a:prstGeom prst="rect">
            <a:avLst/>
          </a:prstGeom>
          <a:noFill/>
        </p:spPr>
        <p:txBody>
          <a:bodyPr wrap="square" rtlCol="0" anchor="t">
            <a:spAutoFit/>
          </a:bodyPr>
          <a:p>
            <a:pPr algn="just">
              <a:lnSpc>
                <a:spcPct val="120000"/>
              </a:lnSpc>
            </a:pPr>
            <a:r>
              <a:rPr lang="zh-CN" altLang="en-US">
                <a:latin typeface="楷体" panose="02010609060101010101" charset="-122"/>
                <a:ea typeface="楷体" panose="02010609060101010101" charset="-122"/>
                <a:cs typeface="楷体" panose="02010609060101010101" charset="-122"/>
              </a:rPr>
              <a:t>　</a:t>
            </a:r>
            <a:r>
              <a:rPr lang="zh-CN" altLang="en-US">
                <a:solidFill>
                  <a:srgbClr val="00B0F0"/>
                </a:solidFill>
                <a:latin typeface="楷体" panose="02010609060101010101" charset="-122"/>
                <a:ea typeface="楷体" panose="02010609060101010101" charset="-122"/>
                <a:cs typeface="楷体" panose="02010609060101010101" charset="-122"/>
              </a:rPr>
              <a:t>　【情景 6-26】</a:t>
            </a:r>
            <a:r>
              <a:rPr lang="zh-CN" altLang="en-US">
                <a:latin typeface="楷体" panose="02010609060101010101" charset="-122"/>
                <a:ea typeface="楷体" panose="02010609060101010101" charset="-122"/>
                <a:cs typeface="楷体" panose="02010609060101010101" charset="-122"/>
              </a:rPr>
              <a:t>沿用【情景 6-24】中的资料，同时假定该上市公司 2022 年年末每股市价为9.46元，则该公司 2022年年末市盈率是多少？</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ctr">
              <a:lnSpc>
                <a:spcPct val="120000"/>
              </a:lnSpc>
            </a:pPr>
            <a:r>
              <a:rPr lang="zh-CN" altLang="en-US">
                <a:latin typeface="楷体" panose="02010609060101010101" charset="-122"/>
                <a:ea typeface="楷体" panose="02010609060101010101" charset="-122"/>
                <a:cs typeface="楷体" panose="02010609060101010101" charset="-122"/>
              </a:rPr>
              <a:t>市盈率=9.46÷0.43=22</a:t>
            </a:r>
            <a:endParaRPr lang="zh-CN" altLang="en-US">
              <a:latin typeface="+mn-ea"/>
              <a:cs typeface="楷体" panose="02010609060101010101" charset="-122"/>
            </a:endParaRPr>
          </a:p>
        </p:txBody>
      </p:sp>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任务6.2 比率分析</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任务6.2 比率分析</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4" name="文本框 3"/>
          <p:cNvSpPr txBox="1"/>
          <p:nvPr>
            <p:custDataLst>
              <p:tags r:id="rId4"/>
            </p:custDataLst>
          </p:nvPr>
        </p:nvSpPr>
        <p:spPr>
          <a:xfrm>
            <a:off x="611505" y="611505"/>
            <a:ext cx="7839075" cy="2618105"/>
          </a:xfrm>
          <a:prstGeom prst="rect">
            <a:avLst/>
          </a:prstGeom>
          <a:noFill/>
        </p:spPr>
        <p:txBody>
          <a:bodyPr wrap="square" rtlCol="0" anchor="t">
            <a:spAutoFit/>
          </a:bodyPr>
          <a:p>
            <a:pPr algn="just">
              <a:lnSpc>
                <a:spcPct val="120000"/>
              </a:lnSpc>
            </a:pPr>
            <a:r>
              <a:rPr lang="zh-CN" altLang="en-US">
                <a:latin typeface="+mn-ea"/>
                <a:cs typeface="+mn-ea"/>
              </a:rPr>
              <a:t>　</a:t>
            </a:r>
            <a:r>
              <a:rPr lang="zh-CN" altLang="en-US" b="1">
                <a:solidFill>
                  <a:srgbClr val="00B050"/>
                </a:solidFill>
                <a:latin typeface="+mn-ea"/>
                <a:cs typeface="+mn-ea"/>
              </a:rPr>
              <a:t>　</a:t>
            </a:r>
            <a:r>
              <a:rPr lang="zh-CN" altLang="en-US" sz="1700">
                <a:latin typeface="+mn-ea"/>
                <a:cs typeface="+mn-ea"/>
              </a:rPr>
              <a:t>市盈率是股票市场上反映股票投资价值的重要指标，该比率的高低反映了市场上投资者对股票投资收益和投资风险的预期。一方面，市盈率越高，意味着投资者对股票的收益预期越看好，投资价值越大；反之，投资者对该股票的评价越低。另一方面，市盈率越高，也说明为获得一定的预期利润，投资者需要支付更高的价格，因此投资于该股票的风险越大。</a:t>
            </a:r>
            <a:endParaRPr lang="zh-CN" altLang="en-US" sz="1700">
              <a:latin typeface="+mn-ea"/>
              <a:cs typeface="+mn-ea"/>
            </a:endParaRPr>
          </a:p>
          <a:p>
            <a:pPr algn="just">
              <a:lnSpc>
                <a:spcPct val="120000"/>
              </a:lnSpc>
            </a:pPr>
            <a:r>
              <a:rPr lang="zh-CN" altLang="en-US" sz="1700">
                <a:latin typeface="+mn-ea"/>
                <a:cs typeface="+mn-ea"/>
              </a:rPr>
              <a:t>　　一般情况下，市盈率高说明投资者对该公司的发展前景看好，愿意出较高的价格购买该公司股票。但是，某种股票的市盈率过高，也意味着这种股票具有较高的投资风险。</a:t>
            </a:r>
            <a:endParaRPr lang="zh-CN" altLang="en-US" sz="1700">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任务6.2 比率分析</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custDataLst>
              <p:tags r:id="rId4"/>
            </p:custDataLst>
          </p:nvPr>
        </p:nvSpPr>
        <p:spPr>
          <a:xfrm>
            <a:off x="611505" y="986790"/>
            <a:ext cx="7839075" cy="1751965"/>
          </a:xfrm>
          <a:prstGeom prst="rect">
            <a:avLst/>
          </a:prstGeom>
          <a:noFill/>
        </p:spPr>
        <p:txBody>
          <a:bodyPr wrap="square" rtlCol="0" anchor="t">
            <a:spAutoFit/>
          </a:bodyPr>
          <a:p>
            <a:pPr algn="just">
              <a:lnSpc>
                <a:spcPct val="120000"/>
              </a:lnSpc>
            </a:pPr>
            <a:r>
              <a:rPr lang="zh-CN" altLang="en-US">
                <a:latin typeface="+mn-ea"/>
                <a:cs typeface="+mn-ea"/>
              </a:rPr>
              <a:t>　</a:t>
            </a:r>
            <a:r>
              <a:rPr lang="zh-CN" altLang="en-US" b="1">
                <a:solidFill>
                  <a:srgbClr val="00B050"/>
                </a:solidFill>
                <a:latin typeface="+mn-ea"/>
                <a:cs typeface="+mn-ea"/>
              </a:rPr>
              <a:t>　</a:t>
            </a:r>
            <a:r>
              <a:rPr lang="zh-CN" altLang="en-US">
                <a:latin typeface="+mn-ea"/>
                <a:cs typeface="+mn-ea"/>
              </a:rPr>
              <a:t>每股净资产是上市公司年末净资产（即股东权益）总额与年末普通股总数的比值。其计算公式为</a:t>
            </a:r>
            <a:endParaRPr lang="zh-CN" altLang="en-US">
              <a:latin typeface="+mn-ea"/>
              <a:cs typeface="+mn-ea"/>
            </a:endParaRPr>
          </a:p>
          <a:p>
            <a:pPr algn="ctr">
              <a:lnSpc>
                <a:spcPct val="120000"/>
              </a:lnSpc>
            </a:pPr>
            <a:r>
              <a:rPr lang="zh-CN" altLang="en-US" b="1">
                <a:solidFill>
                  <a:srgbClr val="7030A0"/>
                </a:solidFill>
                <a:latin typeface="+mn-ea"/>
                <a:cs typeface="+mn-ea"/>
              </a:rPr>
              <a:t>每股净资产=期末净资产总额÷期末普通股股数</a:t>
            </a:r>
            <a:endParaRPr lang="zh-CN" altLang="en-US" b="1">
              <a:solidFill>
                <a:srgbClr val="7030A0"/>
              </a:solidFill>
              <a:latin typeface="+mn-ea"/>
              <a:cs typeface="+mn-ea"/>
            </a:endParaRPr>
          </a:p>
          <a:p>
            <a:pPr algn="just">
              <a:lnSpc>
                <a:spcPct val="120000"/>
              </a:lnSpc>
            </a:pPr>
            <a:endParaRPr lang="zh-CN" altLang="en-US">
              <a:latin typeface="+mn-ea"/>
              <a:cs typeface="+mn-ea"/>
            </a:endParaRPr>
          </a:p>
          <a:p>
            <a:pPr algn="just">
              <a:lnSpc>
                <a:spcPct val="120000"/>
              </a:lnSpc>
            </a:pPr>
            <a:endParaRPr lang="zh-CN" altLang="en-US">
              <a:latin typeface="+mn-ea"/>
              <a:cs typeface="+mn-ea"/>
            </a:endParaRPr>
          </a:p>
        </p:txBody>
      </p:sp>
      <p:sp>
        <p:nvSpPr>
          <p:cNvPr id="2" name="文本框 1"/>
          <p:cNvSpPr txBox="1"/>
          <p:nvPr>
            <p:custDataLst>
              <p:tags r:id="rId5"/>
            </p:custDataLst>
          </p:nvPr>
        </p:nvSpPr>
        <p:spPr>
          <a:xfrm>
            <a:off x="611505" y="588010"/>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4. 每股净资产</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752475" y="631190"/>
            <a:ext cx="7659370" cy="1751965"/>
          </a:xfrm>
          <a:prstGeom prst="rect">
            <a:avLst/>
          </a:prstGeom>
          <a:noFill/>
        </p:spPr>
        <p:txBody>
          <a:bodyPr wrap="square" rtlCol="0" anchor="t">
            <a:spAutoFit/>
          </a:bodyPr>
          <a:p>
            <a:pPr algn="just">
              <a:lnSpc>
                <a:spcPct val="120000"/>
              </a:lnSpc>
            </a:pPr>
            <a:r>
              <a:rPr lang="zh-CN" altLang="en-US">
                <a:latin typeface="楷体" panose="02010609060101010101" charset="-122"/>
                <a:ea typeface="楷体" panose="02010609060101010101" charset="-122"/>
                <a:cs typeface="楷体" panose="02010609060101010101" charset="-122"/>
              </a:rPr>
              <a:t>　</a:t>
            </a:r>
            <a:r>
              <a:rPr lang="zh-CN" altLang="en-US">
                <a:solidFill>
                  <a:srgbClr val="00B0F0"/>
                </a:solidFill>
                <a:latin typeface="楷体" panose="02010609060101010101" charset="-122"/>
                <a:ea typeface="楷体" panose="02010609060101010101" charset="-122"/>
                <a:cs typeface="楷体" panose="02010609060101010101" charset="-122"/>
              </a:rPr>
              <a:t>　【情景 6-27】</a:t>
            </a:r>
            <a:r>
              <a:rPr lang="zh-CN" altLang="en-US">
                <a:latin typeface="楷体" panose="02010609060101010101" charset="-122"/>
                <a:ea typeface="楷体" panose="02010609060101010101" charset="-122"/>
                <a:cs typeface="楷体" panose="02010609060101010101" charset="-122"/>
              </a:rPr>
              <a:t>某公司 2022 年年末股东权益为 43 969 348 元，假如全部为普通股，年末发行在外的普通股股数为 10 000 000 股，则每股净资产是多少（计算结果保留两位小数）？</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ctr">
              <a:lnSpc>
                <a:spcPct val="120000"/>
              </a:lnSpc>
            </a:pPr>
            <a:r>
              <a:rPr lang="zh-CN" altLang="en-US">
                <a:latin typeface="楷体" panose="02010609060101010101" charset="-122"/>
                <a:ea typeface="楷体" panose="02010609060101010101" charset="-122"/>
                <a:cs typeface="楷体" panose="02010609060101010101" charset="-122"/>
              </a:rPr>
              <a:t>每股净资产=43 969 348÷10 000 000≈4.40（元）</a:t>
            </a:r>
            <a:endParaRPr lang="zh-CN" altLang="en-US">
              <a:latin typeface="楷体" panose="02010609060101010101" charset="-122"/>
              <a:ea typeface="楷体" panose="02010609060101010101" charset="-122"/>
              <a:cs typeface="楷体" panose="02010609060101010101" charset="-122"/>
            </a:endParaRPr>
          </a:p>
        </p:txBody>
      </p:sp>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任务6.2 比率分析</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任务6.2 比率分析</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custDataLst>
              <p:tags r:id="rId4"/>
            </p:custDataLst>
          </p:nvPr>
        </p:nvSpPr>
        <p:spPr>
          <a:xfrm>
            <a:off x="611505" y="628015"/>
            <a:ext cx="7839075" cy="2084070"/>
          </a:xfrm>
          <a:prstGeom prst="rect">
            <a:avLst/>
          </a:prstGeom>
          <a:noFill/>
        </p:spPr>
        <p:txBody>
          <a:bodyPr wrap="square" rtlCol="0" anchor="t">
            <a:spAutoFit/>
          </a:bodyPr>
          <a:p>
            <a:pPr algn="just">
              <a:lnSpc>
                <a:spcPct val="120000"/>
              </a:lnSpc>
            </a:pPr>
            <a:r>
              <a:rPr lang="zh-CN" altLang="en-US">
                <a:latin typeface="+mn-ea"/>
                <a:cs typeface="+mn-ea"/>
              </a:rPr>
              <a:t>　</a:t>
            </a:r>
            <a:r>
              <a:rPr lang="zh-CN" altLang="en-US" b="1">
                <a:solidFill>
                  <a:srgbClr val="00B050"/>
                </a:solidFill>
                <a:latin typeface="+mn-ea"/>
                <a:cs typeface="+mn-ea"/>
              </a:rPr>
              <a:t>　</a:t>
            </a:r>
            <a:r>
              <a:rPr lang="zh-CN" altLang="en-US">
                <a:latin typeface="+mn-ea"/>
                <a:cs typeface="+mn-ea"/>
              </a:rPr>
              <a:t>每股净资产显示了发行在外的每一股股份所能分配企业账面净资产的价值。每股净资产指标反映了在会计期末每一股股份在企业账面价值上到底值多少钱，它与股票面值、发行价值、市场价值乃至清算价值往往有较大的差距，是理论上股票的最低价值。</a:t>
            </a:r>
            <a:endParaRPr lang="zh-CN" altLang="en-US">
              <a:latin typeface="+mn-ea"/>
              <a:cs typeface="+mn-ea"/>
            </a:endParaRPr>
          </a:p>
          <a:p>
            <a:pPr algn="just">
              <a:lnSpc>
                <a:spcPct val="120000"/>
              </a:lnSpc>
            </a:pPr>
            <a:endParaRPr lang="zh-CN" altLang="en-US">
              <a:latin typeface="+mn-ea"/>
              <a:cs typeface="+mn-ea"/>
            </a:endParaRPr>
          </a:p>
          <a:p>
            <a:pPr algn="just">
              <a:lnSpc>
                <a:spcPct val="120000"/>
              </a:lnSpc>
            </a:pP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任务6.2 比率分析</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custDataLst>
              <p:tags r:id="rId4"/>
            </p:custDataLst>
          </p:nvPr>
        </p:nvSpPr>
        <p:spPr>
          <a:xfrm>
            <a:off x="611505" y="986790"/>
            <a:ext cx="7839075" cy="1419860"/>
          </a:xfrm>
          <a:prstGeom prst="rect">
            <a:avLst/>
          </a:prstGeom>
          <a:noFill/>
        </p:spPr>
        <p:txBody>
          <a:bodyPr wrap="square" rtlCol="0" anchor="t">
            <a:spAutoFit/>
          </a:bodyPr>
          <a:p>
            <a:pPr algn="just">
              <a:lnSpc>
                <a:spcPct val="120000"/>
              </a:lnSpc>
            </a:pPr>
            <a:r>
              <a:rPr lang="zh-CN" altLang="en-US">
                <a:latin typeface="+mn-ea"/>
                <a:cs typeface="+mn-ea"/>
              </a:rPr>
              <a:t>　</a:t>
            </a:r>
            <a:r>
              <a:rPr lang="zh-CN" altLang="en-US" b="1">
                <a:solidFill>
                  <a:srgbClr val="00B050"/>
                </a:solidFill>
                <a:latin typeface="+mn-ea"/>
                <a:cs typeface="+mn-ea"/>
              </a:rPr>
              <a:t>　</a:t>
            </a:r>
            <a:r>
              <a:rPr lang="zh-CN" altLang="en-US">
                <a:latin typeface="+mn-ea"/>
                <a:cs typeface="+mn-ea"/>
              </a:rPr>
              <a:t>市净率是股票每股市价与每股净资产的比率，反应普通股股东为获取 1 元净利润所愿意支付的股票价格。其计算公式如下：</a:t>
            </a:r>
            <a:endParaRPr lang="zh-CN" altLang="en-US">
              <a:latin typeface="+mn-ea"/>
              <a:cs typeface="+mn-ea"/>
            </a:endParaRPr>
          </a:p>
          <a:p>
            <a:pPr algn="just">
              <a:lnSpc>
                <a:spcPct val="120000"/>
              </a:lnSpc>
            </a:pPr>
            <a:endParaRPr lang="zh-CN" altLang="en-US">
              <a:latin typeface="+mn-ea"/>
              <a:cs typeface="+mn-ea"/>
            </a:endParaRPr>
          </a:p>
          <a:p>
            <a:pPr algn="just">
              <a:lnSpc>
                <a:spcPct val="120000"/>
              </a:lnSpc>
            </a:pPr>
            <a:endParaRPr lang="zh-CN" altLang="en-US">
              <a:latin typeface="+mn-ea"/>
              <a:cs typeface="+mn-ea"/>
            </a:endParaRPr>
          </a:p>
        </p:txBody>
      </p:sp>
      <p:sp>
        <p:nvSpPr>
          <p:cNvPr id="2" name="文本框 1"/>
          <p:cNvSpPr txBox="1"/>
          <p:nvPr>
            <p:custDataLst>
              <p:tags r:id="rId5"/>
            </p:custDataLst>
          </p:nvPr>
        </p:nvSpPr>
        <p:spPr>
          <a:xfrm>
            <a:off x="611505" y="588010"/>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5. 市净率</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pic>
        <p:nvPicPr>
          <p:cNvPr id="4" name="图片 3"/>
          <p:cNvPicPr>
            <a:picLocks noChangeAspect="1"/>
          </p:cNvPicPr>
          <p:nvPr/>
        </p:nvPicPr>
        <p:blipFill>
          <a:blip r:embed="rId6"/>
          <a:stretch>
            <a:fillRect/>
          </a:stretch>
        </p:blipFill>
        <p:spPr>
          <a:xfrm>
            <a:off x="2796540" y="1779270"/>
            <a:ext cx="2724150" cy="7467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752475" y="631190"/>
            <a:ext cx="7659370" cy="1087755"/>
          </a:xfrm>
          <a:prstGeom prst="rect">
            <a:avLst/>
          </a:prstGeom>
          <a:noFill/>
        </p:spPr>
        <p:txBody>
          <a:bodyPr wrap="square" rtlCol="0" anchor="t">
            <a:spAutoFit/>
          </a:bodyPr>
          <a:p>
            <a:pPr algn="just">
              <a:lnSpc>
                <a:spcPct val="120000"/>
              </a:lnSpc>
            </a:pPr>
            <a:r>
              <a:rPr lang="zh-CN" altLang="en-US">
                <a:latin typeface="楷体" panose="02010609060101010101" charset="-122"/>
                <a:ea typeface="楷体" panose="02010609060101010101" charset="-122"/>
                <a:cs typeface="楷体" panose="02010609060101010101" charset="-122"/>
              </a:rPr>
              <a:t>　</a:t>
            </a:r>
            <a:r>
              <a:rPr lang="zh-CN" altLang="en-US">
                <a:solidFill>
                  <a:srgbClr val="00B0F0"/>
                </a:solidFill>
                <a:latin typeface="楷体" panose="02010609060101010101" charset="-122"/>
                <a:ea typeface="楷体" panose="02010609060101010101" charset="-122"/>
                <a:cs typeface="楷体" panose="02010609060101010101" charset="-122"/>
              </a:rPr>
              <a:t>　【情景 6-28】</a:t>
            </a:r>
            <a:r>
              <a:rPr lang="zh-CN" altLang="en-US">
                <a:latin typeface="楷体" panose="02010609060101010101" charset="-122"/>
                <a:ea typeface="楷体" panose="02010609060101010101" charset="-122"/>
                <a:cs typeface="楷体" panose="02010609060101010101" charset="-122"/>
              </a:rPr>
              <a:t>沿用【情景 6-27】中的资料，同时假定该上市公司 2022 年年末每股市价为 3.84 元，则该公司 2022 年年末市净率是多少？</a:t>
            </a:r>
            <a:endParaRPr lang="zh-CN" altLang="en-US">
              <a:latin typeface="楷体" panose="02010609060101010101" charset="-122"/>
              <a:ea typeface="楷体" panose="02010609060101010101" charset="-122"/>
              <a:cs typeface="楷体" panose="02010609060101010101" charset="-122"/>
            </a:endParaRPr>
          </a:p>
          <a:p>
            <a:pPr algn="ctr">
              <a:lnSpc>
                <a:spcPct val="120000"/>
              </a:lnSpc>
            </a:pPr>
            <a:r>
              <a:rPr lang="zh-CN" altLang="en-US">
                <a:latin typeface="楷体" panose="02010609060101010101" charset="-122"/>
                <a:ea typeface="楷体" panose="02010609060101010101" charset="-122"/>
                <a:cs typeface="楷体" panose="02010609060101010101" charset="-122"/>
              </a:rPr>
              <a:t>市净率=3.84÷4.4≈0.87</a:t>
            </a:r>
            <a:endParaRPr lang="zh-CN" altLang="en-US">
              <a:latin typeface="楷体" panose="02010609060101010101" charset="-122"/>
              <a:ea typeface="楷体" panose="02010609060101010101" charset="-122"/>
              <a:cs typeface="楷体" panose="02010609060101010101" charset="-122"/>
            </a:endParaRPr>
          </a:p>
        </p:txBody>
      </p:sp>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任务6.2 比率分析</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DIAGRAM_VIRTUALLY_FRAME" val="{&quot;height&quot;:300.6,&quot;left&quot;:48.15,&quot;top&quot;:91.5,&quot;width&quot;:617.25}"/>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DIAGRAM_VIRTUALLY_FRAME" val="{&quot;height&quot;:300.6,&quot;left&quot;:48.15,&quot;top&quot;:91.5,&quot;width&quot;:617.25}"/>
</p:tagLst>
</file>

<file path=ppt/tags/tag107.xml><?xml version="1.0" encoding="utf-8"?>
<p:tagLst xmlns:p="http://schemas.openxmlformats.org/presentationml/2006/main">
  <p:tag name="KSO_WM_DIAGRAM_VIRTUALLY_FRAME" val="{&quot;height&quot;:300.6,&quot;left&quot;:48.15,&quot;top&quot;:91.5,&quot;width&quot;:617.25}"/>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DIAGRAM_VIRTUALLY_FRAME" val="{&quot;height&quot;:300.6,&quot;left&quot;:48.15,&quot;top&quot;:91.5,&quot;width&quot;:617.25}"/>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DIAGRAM_VIRTUALLY_FRAME" val="{&quot;height&quot;:300.6,&quot;left&quot;:48.15,&quot;top&quot;:91.5,&quot;width&quot;:617.25}"/>
</p:tagLst>
</file>

<file path=ppt/tags/tag112.xml><?xml version="1.0" encoding="utf-8"?>
<p:tagLst xmlns:p="http://schemas.openxmlformats.org/presentationml/2006/main">
  <p:tag name="KSO_WM_DIAGRAM_VIRTUALLY_FRAME" val="{&quot;height&quot;:300.6,&quot;left&quot;:48.15,&quot;top&quot;:91.5,&quot;width&quot;:617.25}"/>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DIAGRAM_VIRTUALLY_FRAME" val="{&quot;height&quot;:300.6,&quot;left&quot;:48.15,&quot;top&quot;:91.5,&quot;width&quot;:617.25}"/>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DIAGRAM_VIRTUALLY_FRAME" val="{&quot;height&quot;:300.6,&quot;left&quot;:48.15,&quot;top&quot;:91.5,&quot;width&quot;:617.25}"/>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DIAGRAM_VIRTUALLY_FRAME" val="{&quot;height&quot;:300.6,&quot;left&quot;:48.15,&quot;top&quot;:91.5,&quot;width&quot;:617.25}"/>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DIAGRAM_VIRTUALLY_FRAME" val="{&quot;height&quot;:300.6,&quot;left&quot;:48.15,&quot;top&quot;:91.5,&quot;width&quot;:617.25}"/>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DIAGRAM_VIRTUALLY_FRAME" val="{&quot;height&quot;:300.6,&quot;left&quot;:48.15,&quot;top&quot;:91.5,&quot;width&quot;:617.25}"/>
</p:tagLst>
</file>

<file path=ppt/tags/tag137.xml><?xml version="1.0" encoding="utf-8"?>
<p:tagLst xmlns:p="http://schemas.openxmlformats.org/presentationml/2006/main">
  <p:tag name="KSO_WM_DIAGRAM_VIRTUALLY_FRAME" val="{&quot;height&quot;:300.6,&quot;left&quot;:48.15,&quot;top&quot;:91.5,&quot;width&quot;:617.25}"/>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BEAUTIFY_FLAG" val=""/>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DIAGRAM_VIRTUALLY_FRAME" val="{&quot;height&quot;:300.6,&quot;left&quot;:48.15,&quot;top&quot;:91.5,&quot;width&quot;:617.25}"/>
</p:tagLst>
</file>

<file path=ppt/tags/tag145.xml><?xml version="1.0" encoding="utf-8"?>
<p:tagLst xmlns:p="http://schemas.openxmlformats.org/presentationml/2006/main">
  <p:tag name="KSO_WM_DIAGRAM_VIRTUALLY_FRAME" val="{&quot;height&quot;:300.6,&quot;left&quot;:48.15,&quot;top&quot;:91.5,&quot;width&quot;:617.25}"/>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KSO_WM_BEAUTIFY_FLAG" val=""/>
</p:tagLst>
</file>

<file path=ppt/tags/tag149.xml><?xml version="1.0" encoding="utf-8"?>
<p:tagLst xmlns:p="http://schemas.openxmlformats.org/presentationml/2006/main">
  <p:tag name="KSO_WM_DIAGRAM_VIRTUALLY_FRAME" val="{&quot;height&quot;:300.6,&quot;left&quot;:48.15,&quot;top&quot;:91.5,&quot;width&quot;:617.25}"/>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KSO_WM_BEAUTIFY_FLAG" val=""/>
</p:tagLst>
</file>

<file path=ppt/tags/tag153.xml><?xml version="1.0" encoding="utf-8"?>
<p:tagLst xmlns:p="http://schemas.openxmlformats.org/presentationml/2006/main">
  <p:tag name="KSO_WM_BEAUTIFY_FLAG" val=""/>
</p:tagLst>
</file>

<file path=ppt/tags/tag154.xml><?xml version="1.0" encoding="utf-8"?>
<p:tagLst xmlns:p="http://schemas.openxmlformats.org/presentationml/2006/main">
  <p:tag name="KSO_WM_BEAUTIFY_FLAG" val=""/>
</p:tagLst>
</file>

<file path=ppt/tags/tag155.xml><?xml version="1.0" encoding="utf-8"?>
<p:tagLst xmlns:p="http://schemas.openxmlformats.org/presentationml/2006/main">
  <p:tag name="KSO_WM_BEAUTIFY_FLAG" val=""/>
</p:tagLst>
</file>

<file path=ppt/tags/tag156.xml><?xml version="1.0" encoding="utf-8"?>
<p:tagLst xmlns:p="http://schemas.openxmlformats.org/presentationml/2006/main">
  <p:tag name="KSO_WM_DIAGRAM_VIRTUALLY_FRAME" val="{&quot;height&quot;:300.6,&quot;left&quot;:48.15,&quot;top&quot;:91.5,&quot;width&quot;:617.25}"/>
</p:tagLst>
</file>

<file path=ppt/tags/tag157.xml><?xml version="1.0" encoding="utf-8"?>
<p:tagLst xmlns:p="http://schemas.openxmlformats.org/presentationml/2006/main">
  <p:tag name="KSO_WM_DIAGRAM_VIRTUALLY_FRAME" val="{&quot;height&quot;:300.6,&quot;left&quot;:48.15,&quot;top&quot;:91.5,&quot;width&quot;:617.25}"/>
</p:tagLst>
</file>

<file path=ppt/tags/tag158.xml><?xml version="1.0" encoding="utf-8"?>
<p:tagLst xmlns:p="http://schemas.openxmlformats.org/presentationml/2006/main">
  <p:tag name="KSO_WM_BEAUTIFY_FLAG" val=""/>
</p:tagLst>
</file>

<file path=ppt/tags/tag159.xml><?xml version="1.0" encoding="utf-8"?>
<p:tagLst xmlns:p="http://schemas.openxmlformats.org/presentationml/2006/main">
  <p:tag name="KSO_WM_BEAUTIFY_FLAG" val=""/>
</p:tagLst>
</file>

<file path=ppt/tags/tag16.xml><?xml version="1.0" encoding="utf-8"?>
<p:tagLst xmlns:p="http://schemas.openxmlformats.org/presentationml/2006/main">
  <p:tag name="KSO_WM_DIAGRAM_VIRTUALLY_FRAME" val="{&quot;height&quot;:300.6,&quot;left&quot;:48.15,&quot;top&quot;:91.5,&quot;width&quot;:617.25}"/>
</p:tagLst>
</file>

<file path=ppt/tags/tag160.xml><?xml version="1.0" encoding="utf-8"?>
<p:tagLst xmlns:p="http://schemas.openxmlformats.org/presentationml/2006/main">
  <p:tag name="KSO_WM_BEAUTIFY_FLAG" val=""/>
</p:tagLst>
</file>

<file path=ppt/tags/tag161.xml><?xml version="1.0" encoding="utf-8"?>
<p:tagLst xmlns:p="http://schemas.openxmlformats.org/presentationml/2006/main">
  <p:tag name="KSO_WM_DIAGRAM_VIRTUALLY_FRAME" val="{&quot;height&quot;:300.6,&quot;left&quot;:48.15,&quot;top&quot;:91.5,&quot;width&quot;:617.25}"/>
</p:tagLst>
</file>

<file path=ppt/tags/tag162.xml><?xml version="1.0" encoding="utf-8"?>
<p:tagLst xmlns:p="http://schemas.openxmlformats.org/presentationml/2006/main">
  <p:tag name="KSO_WM_BEAUTIFY_FLAG" val=""/>
</p:tagLst>
</file>

<file path=ppt/tags/tag163.xml><?xml version="1.0" encoding="utf-8"?>
<p:tagLst xmlns:p="http://schemas.openxmlformats.org/presentationml/2006/main">
  <p:tag name="KSO_WM_BEAUTIFY_FLAG" val=""/>
</p:tagLst>
</file>

<file path=ppt/tags/tag164.xml><?xml version="1.0" encoding="utf-8"?>
<p:tagLst xmlns:p="http://schemas.openxmlformats.org/presentationml/2006/main">
  <p:tag name="KSO_WM_BEAUTIFY_FLAG" val=""/>
</p:tagLst>
</file>

<file path=ppt/tags/tag165.xml><?xml version="1.0" encoding="utf-8"?>
<p:tagLst xmlns:p="http://schemas.openxmlformats.org/presentationml/2006/main">
  <p:tag name="KSO_WM_BEAUTIFY_FLAG" val=""/>
</p:tagLst>
</file>

<file path=ppt/tags/tag166.xml><?xml version="1.0" encoding="utf-8"?>
<p:tagLst xmlns:p="http://schemas.openxmlformats.org/presentationml/2006/main">
  <p:tag name="KSO_WM_BEAUTIFY_FLAG" val=""/>
</p:tagLst>
</file>

<file path=ppt/tags/tag167.xml><?xml version="1.0" encoding="utf-8"?>
<p:tagLst xmlns:p="http://schemas.openxmlformats.org/presentationml/2006/main">
  <p:tag name="KSO_WM_BEAUTIFY_FLAG" val=""/>
</p:tagLst>
</file>

<file path=ppt/tags/tag168.xml><?xml version="1.0" encoding="utf-8"?>
<p:tagLst xmlns:p="http://schemas.openxmlformats.org/presentationml/2006/main">
  <p:tag name="KSO_WM_DIAGRAM_VIRTUALLY_FRAME" val="{&quot;height&quot;:300.6,&quot;left&quot;:48.15,&quot;top&quot;:91.5,&quot;width&quot;:617.25}"/>
</p:tagLst>
</file>

<file path=ppt/tags/tag169.xml><?xml version="1.0" encoding="utf-8"?>
<p:tagLst xmlns:p="http://schemas.openxmlformats.org/presentationml/2006/main">
  <p:tag name="KSO_WM_DIAGRAM_VIRTUALLY_FRAME" val="{&quot;height&quot;:300.6,&quot;left&quot;:48.15,&quot;top&quot;:91.5,&quot;width&quot;:617.25}"/>
</p:tagLst>
</file>

<file path=ppt/tags/tag17.xml><?xml version="1.0" encoding="utf-8"?>
<p:tagLst xmlns:p="http://schemas.openxmlformats.org/presentationml/2006/main">
  <p:tag name="KSO_WM_DIAGRAM_VIRTUALLY_FRAME" val="{&quot;height&quot;:300.6,&quot;left&quot;:48.15,&quot;top&quot;:91.5,&quot;width&quot;:617.25}"/>
</p:tagLst>
</file>

<file path=ppt/tags/tag170.xml><?xml version="1.0" encoding="utf-8"?>
<p:tagLst xmlns:p="http://schemas.openxmlformats.org/presentationml/2006/main">
  <p:tag name="KSO_WM_BEAUTIFY_FLAG" val=""/>
</p:tagLst>
</file>

<file path=ppt/tags/tag171.xml><?xml version="1.0" encoding="utf-8"?>
<p:tagLst xmlns:p="http://schemas.openxmlformats.org/presentationml/2006/main">
  <p:tag name="KSO_WM_BEAUTIFY_FLAG" val=""/>
</p:tagLst>
</file>

<file path=ppt/tags/tag172.xml><?xml version="1.0" encoding="utf-8"?>
<p:tagLst xmlns:p="http://schemas.openxmlformats.org/presentationml/2006/main">
  <p:tag name="KSO_WM_BEAUTIFY_FLAG" val=""/>
</p:tagLst>
</file>

<file path=ppt/tags/tag173.xml><?xml version="1.0" encoding="utf-8"?>
<p:tagLst xmlns:p="http://schemas.openxmlformats.org/presentationml/2006/main">
  <p:tag name="KSO_WM_BEAUTIFY_FLAG" val=""/>
</p:tagLst>
</file>

<file path=ppt/tags/tag174.xml><?xml version="1.0" encoding="utf-8"?>
<p:tagLst xmlns:p="http://schemas.openxmlformats.org/presentationml/2006/main">
  <p:tag name="KSO_WM_BEAUTIFY_FLAG" val=""/>
</p:tagLst>
</file>

<file path=ppt/tags/tag175.xml><?xml version="1.0" encoding="utf-8"?>
<p:tagLst xmlns:p="http://schemas.openxmlformats.org/presentationml/2006/main">
  <p:tag name="KSO_WM_BEAUTIFY_FLAG" val=""/>
</p:tagLst>
</file>

<file path=ppt/tags/tag176.xml><?xml version="1.0" encoding="utf-8"?>
<p:tagLst xmlns:p="http://schemas.openxmlformats.org/presentationml/2006/main">
  <p:tag name="KSO_WM_BEAUTIFY_FLAG" val=""/>
</p:tagLst>
</file>

<file path=ppt/tags/tag177.xml><?xml version="1.0" encoding="utf-8"?>
<p:tagLst xmlns:p="http://schemas.openxmlformats.org/presentationml/2006/main">
  <p:tag name="KSO_WM_DIAGRAM_VIRTUALLY_FRAME" val="{&quot;height&quot;:300.6,&quot;left&quot;:48.15,&quot;top&quot;:91.5,&quot;width&quot;:617.25}"/>
</p:tagLst>
</file>

<file path=ppt/tags/tag178.xml><?xml version="1.0" encoding="utf-8"?>
<p:tagLst xmlns:p="http://schemas.openxmlformats.org/presentationml/2006/main">
  <p:tag name="KSO_WM_DIAGRAM_VIRTUALLY_FRAME" val="{&quot;height&quot;:300.6,&quot;left&quot;:48.15,&quot;top&quot;:91.5,&quot;width&quot;:617.25}"/>
</p:tagLst>
</file>

<file path=ppt/tags/tag179.xml><?xml version="1.0" encoding="utf-8"?>
<p:tagLst xmlns:p="http://schemas.openxmlformats.org/presentationml/2006/main">
  <p:tag name="KSO_WM_DIAGRAM_VIRTUALLY_FRAME" val="{&quot;height&quot;:300.6,&quot;left&quot;:48.15,&quot;top&quot;:91.5,&quot;width&quot;:617.25}"/>
</p:tagLst>
</file>

<file path=ppt/tags/tag18.xml><?xml version="1.0" encoding="utf-8"?>
<p:tagLst xmlns:p="http://schemas.openxmlformats.org/presentationml/2006/main">
  <p:tag name="KSO_WM_BEAUTIFY_FLAG" val=""/>
</p:tagLst>
</file>

<file path=ppt/tags/tag180.xml><?xml version="1.0" encoding="utf-8"?>
<p:tagLst xmlns:p="http://schemas.openxmlformats.org/presentationml/2006/main">
  <p:tag name="KSO_WM_BEAUTIFY_FLAG" val=""/>
</p:tagLst>
</file>

<file path=ppt/tags/tag181.xml><?xml version="1.0" encoding="utf-8"?>
<p:tagLst xmlns:p="http://schemas.openxmlformats.org/presentationml/2006/main">
  <p:tag name="KSO_WM_BEAUTIFY_FLAG" val=""/>
</p:tagLst>
</file>

<file path=ppt/tags/tag182.xml><?xml version="1.0" encoding="utf-8"?>
<p:tagLst xmlns:p="http://schemas.openxmlformats.org/presentationml/2006/main">
  <p:tag name="KSO_WM_BEAUTIFY_FLAG" val=""/>
</p:tagLst>
</file>

<file path=ppt/tags/tag183.xml><?xml version="1.0" encoding="utf-8"?>
<p:tagLst xmlns:p="http://schemas.openxmlformats.org/presentationml/2006/main">
  <p:tag name="KSO_WM_DIAGRAM_VIRTUALLY_FRAME" val="{&quot;height&quot;:300.6,&quot;left&quot;:48.15,&quot;top&quot;:91.5,&quot;width&quot;:617.25}"/>
</p:tagLst>
</file>

<file path=ppt/tags/tag184.xml><?xml version="1.0" encoding="utf-8"?>
<p:tagLst xmlns:p="http://schemas.openxmlformats.org/presentationml/2006/main">
  <p:tag name="KSO_WM_BEAUTIFY_FLAG" val=""/>
</p:tagLst>
</file>

<file path=ppt/tags/tag185.xml><?xml version="1.0" encoding="utf-8"?>
<p:tagLst xmlns:p="http://schemas.openxmlformats.org/presentationml/2006/main">
  <p:tag name="KSO_WM_BEAUTIFY_FLAG" val=""/>
</p:tagLst>
</file>

<file path=ppt/tags/tag186.xml><?xml version="1.0" encoding="utf-8"?>
<p:tagLst xmlns:p="http://schemas.openxmlformats.org/presentationml/2006/main">
  <p:tag name="KSO_WM_BEAUTIFY_FLAG" val=""/>
</p:tagLst>
</file>

<file path=ppt/tags/tag187.xml><?xml version="1.0" encoding="utf-8"?>
<p:tagLst xmlns:p="http://schemas.openxmlformats.org/presentationml/2006/main">
  <p:tag name="KSO_WM_DIAGRAM_VIRTUALLY_FRAME" val="{&quot;height&quot;:300.6,&quot;left&quot;:48.15,&quot;top&quot;:91.5,&quot;width&quot;:617.25}"/>
</p:tagLst>
</file>

<file path=ppt/tags/tag188.xml><?xml version="1.0" encoding="utf-8"?>
<p:tagLst xmlns:p="http://schemas.openxmlformats.org/presentationml/2006/main">
  <p:tag name="KSO_WM_BEAUTIFY_FLAG" val=""/>
</p:tagLst>
</file>

<file path=ppt/tags/tag189.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190.xml><?xml version="1.0" encoding="utf-8"?>
<p:tagLst xmlns:p="http://schemas.openxmlformats.org/presentationml/2006/main">
  <p:tag name="KSO_WM_BEAUTIFY_FLAG" val=""/>
</p:tagLst>
</file>

<file path=ppt/tags/tag191.xml><?xml version="1.0" encoding="utf-8"?>
<p:tagLst xmlns:p="http://schemas.openxmlformats.org/presentationml/2006/main">
  <p:tag name="KSO_WM_BEAUTIFY_FLAG" val=""/>
</p:tagLst>
</file>

<file path=ppt/tags/tag192.xml><?xml version="1.0" encoding="utf-8"?>
<p:tagLst xmlns:p="http://schemas.openxmlformats.org/presentationml/2006/main">
  <p:tag name="KSO_WM_BEAUTIFY_FLAG" val=""/>
</p:tagLst>
</file>

<file path=ppt/tags/tag193.xml><?xml version="1.0" encoding="utf-8"?>
<p:tagLst xmlns:p="http://schemas.openxmlformats.org/presentationml/2006/main">
  <p:tag name="KSO_WM_BEAUTIFY_FLAG" val=""/>
</p:tagLst>
</file>

<file path=ppt/tags/tag194.xml><?xml version="1.0" encoding="utf-8"?>
<p:tagLst xmlns:p="http://schemas.openxmlformats.org/presentationml/2006/main">
  <p:tag name="KSO_WM_DIAGRAM_VIRTUALLY_FRAME" val="{&quot;height&quot;:300.6,&quot;left&quot;:48.15,&quot;top&quot;:91.5,&quot;width&quot;:617.25}"/>
</p:tagLst>
</file>

<file path=ppt/tags/tag195.xml><?xml version="1.0" encoding="utf-8"?>
<p:tagLst xmlns:p="http://schemas.openxmlformats.org/presentationml/2006/main">
  <p:tag name="KSO_WM_DIAGRAM_VIRTUALLY_FRAME" val="{&quot;height&quot;:300.6,&quot;left&quot;:48.15,&quot;top&quot;:91.5,&quot;width&quot;:617.25}"/>
</p:tagLst>
</file>

<file path=ppt/tags/tag196.xml><?xml version="1.0" encoding="utf-8"?>
<p:tagLst xmlns:p="http://schemas.openxmlformats.org/presentationml/2006/main">
  <p:tag name="KSO_WM_BEAUTIFY_FLAG" val=""/>
</p:tagLst>
</file>

<file path=ppt/tags/tag197.xml><?xml version="1.0" encoding="utf-8"?>
<p:tagLst xmlns:p="http://schemas.openxmlformats.org/presentationml/2006/main">
  <p:tag name="KSO_WM_BEAUTIFY_FLAG" val=""/>
</p:tagLst>
</file>

<file path=ppt/tags/tag198.xml><?xml version="1.0" encoding="utf-8"?>
<p:tagLst xmlns:p="http://schemas.openxmlformats.org/presentationml/2006/main">
  <p:tag name="KSO_WM_BEAUTIFY_FLAG" val=""/>
</p:tagLst>
</file>

<file path=ppt/tags/tag19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00.xml><?xml version="1.0" encoding="utf-8"?>
<p:tagLst xmlns:p="http://schemas.openxmlformats.org/presentationml/2006/main">
  <p:tag name="KSO_WM_BEAUTIFY_FLAG" val=""/>
</p:tagLst>
</file>

<file path=ppt/tags/tag201.xml><?xml version="1.0" encoding="utf-8"?>
<p:tagLst xmlns:p="http://schemas.openxmlformats.org/presentationml/2006/main">
  <p:tag name="KSO_WM_BEAUTIFY_FLAG" val=""/>
</p:tagLst>
</file>

<file path=ppt/tags/tag202.xml><?xml version="1.0" encoding="utf-8"?>
<p:tagLst xmlns:p="http://schemas.openxmlformats.org/presentationml/2006/main">
  <p:tag name="KSO_WM_DIAGRAM_VIRTUALLY_FRAME" val="{&quot;height&quot;:300.6,&quot;left&quot;:48.15,&quot;top&quot;:91.5,&quot;width&quot;:617.25}"/>
</p:tagLst>
</file>

<file path=ppt/tags/tag203.xml><?xml version="1.0" encoding="utf-8"?>
<p:tagLst xmlns:p="http://schemas.openxmlformats.org/presentationml/2006/main">
  <p:tag name="KSO_WM_DIAGRAM_VIRTUALLY_FRAME" val="{&quot;height&quot;:300.6,&quot;left&quot;:48.15,&quot;top&quot;:91.5,&quot;width&quot;:617.25}"/>
</p:tagLst>
</file>

<file path=ppt/tags/tag204.xml><?xml version="1.0" encoding="utf-8"?>
<p:tagLst xmlns:p="http://schemas.openxmlformats.org/presentationml/2006/main">
  <p:tag name="KSO_WM_BEAUTIFY_FLAG" val=""/>
</p:tagLst>
</file>

<file path=ppt/tags/tag205.xml><?xml version="1.0" encoding="utf-8"?>
<p:tagLst xmlns:p="http://schemas.openxmlformats.org/presentationml/2006/main">
  <p:tag name="KSO_WM_BEAUTIFY_FLAG" val=""/>
</p:tagLst>
</file>

<file path=ppt/tags/tag206.xml><?xml version="1.0" encoding="utf-8"?>
<p:tagLst xmlns:p="http://schemas.openxmlformats.org/presentationml/2006/main">
  <p:tag name="KSO_WM_BEAUTIFY_FLAG" val=""/>
</p:tagLst>
</file>

<file path=ppt/tags/tag207.xml><?xml version="1.0" encoding="utf-8"?>
<p:tagLst xmlns:p="http://schemas.openxmlformats.org/presentationml/2006/main">
  <p:tag name="KSO_WM_DIAGRAM_VIRTUALLY_FRAME" val="{&quot;height&quot;:300.6,&quot;left&quot;:48.15,&quot;top&quot;:91.5,&quot;width&quot;:617.25}"/>
</p:tagLst>
</file>

<file path=ppt/tags/tag208.xml><?xml version="1.0" encoding="utf-8"?>
<p:tagLst xmlns:p="http://schemas.openxmlformats.org/presentationml/2006/main">
  <p:tag name="KSO_WM_BEAUTIFY_FLAG" val=""/>
</p:tagLst>
</file>

<file path=ppt/tags/tag209.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10.xml><?xml version="1.0" encoding="utf-8"?>
<p:tagLst xmlns:p="http://schemas.openxmlformats.org/presentationml/2006/main">
  <p:tag name="KSO_WM_BEAUTIFY_FLAG" val=""/>
</p:tagLst>
</file>

<file path=ppt/tags/tag211.xml><?xml version="1.0" encoding="utf-8"?>
<p:tagLst xmlns:p="http://schemas.openxmlformats.org/presentationml/2006/main">
  <p:tag name="KSO_WM_BEAUTIFY_FLAG" val=""/>
</p:tagLst>
</file>

<file path=ppt/tags/tag212.xml><?xml version="1.0" encoding="utf-8"?>
<p:tagLst xmlns:p="http://schemas.openxmlformats.org/presentationml/2006/main">
  <p:tag name="KSO_WM_BEAUTIFY_FLAG" val=""/>
</p:tagLst>
</file>

<file path=ppt/tags/tag213.xml><?xml version="1.0" encoding="utf-8"?>
<p:tagLst xmlns:p="http://schemas.openxmlformats.org/presentationml/2006/main">
  <p:tag name="KSO_WM_BEAUTIFY_FLAG" val=""/>
</p:tagLst>
</file>

<file path=ppt/tags/tag214.xml><?xml version="1.0" encoding="utf-8"?>
<p:tagLst xmlns:p="http://schemas.openxmlformats.org/presentationml/2006/main">
  <p:tag name="KSO_WM_BEAUTIFY_FLAG" val=""/>
</p:tagLst>
</file>

<file path=ppt/tags/tag215.xml><?xml version="1.0" encoding="utf-8"?>
<p:tagLst xmlns:p="http://schemas.openxmlformats.org/presentationml/2006/main">
  <p:tag name="KSO_WM_DIAGRAM_VIRTUALLY_FRAME" val="{&quot;height&quot;:300.6,&quot;left&quot;:48.15,&quot;top&quot;:91.5,&quot;width&quot;:617.25}"/>
</p:tagLst>
</file>

<file path=ppt/tags/tag216.xml><?xml version="1.0" encoding="utf-8"?>
<p:tagLst xmlns:p="http://schemas.openxmlformats.org/presentationml/2006/main">
  <p:tag name="KSO_WM_DIAGRAM_VIRTUALLY_FRAME" val="{&quot;height&quot;:300.6,&quot;left&quot;:48.15,&quot;top&quot;:91.5,&quot;width&quot;:617.25}"/>
</p:tagLst>
</file>

<file path=ppt/tags/tag217.xml><?xml version="1.0" encoding="utf-8"?>
<p:tagLst xmlns:p="http://schemas.openxmlformats.org/presentationml/2006/main">
  <p:tag name="KSO_WM_BEAUTIFY_FLAG" val=""/>
</p:tagLst>
</file>

<file path=ppt/tags/tag218.xml><?xml version="1.0" encoding="utf-8"?>
<p:tagLst xmlns:p="http://schemas.openxmlformats.org/presentationml/2006/main">
  <p:tag name="KSO_WM_BEAUTIFY_FLAG" val=""/>
</p:tagLst>
</file>

<file path=ppt/tags/tag219.xml><?xml version="1.0" encoding="utf-8"?>
<p:tagLst xmlns:p="http://schemas.openxmlformats.org/presentationml/2006/main">
  <p:tag name="KSO_WM_BEAUTIFY_FLAG" val=""/>
</p:tagLst>
</file>

<file path=ppt/tags/tag22.xml><?xml version="1.0" encoding="utf-8"?>
<p:tagLst xmlns:p="http://schemas.openxmlformats.org/presentationml/2006/main">
  <p:tag name="KSO_WM_DIAGRAM_VIRTUALLY_FRAME" val="{&quot;height&quot;:300.6,&quot;left&quot;:48.15,&quot;top&quot;:91.5,&quot;width&quot;:617.25}"/>
</p:tagLst>
</file>

<file path=ppt/tags/tag220.xml><?xml version="1.0" encoding="utf-8"?>
<p:tagLst xmlns:p="http://schemas.openxmlformats.org/presentationml/2006/main">
  <p:tag name="KSO_WM_DIAGRAM_VIRTUALLY_FRAME" val="{&quot;height&quot;:300.6,&quot;left&quot;:48.15,&quot;top&quot;:91.5,&quot;width&quot;:617.25}"/>
</p:tagLst>
</file>

<file path=ppt/tags/tag221.xml><?xml version="1.0" encoding="utf-8"?>
<p:tagLst xmlns:p="http://schemas.openxmlformats.org/presentationml/2006/main">
  <p:tag name="KSO_WM_BEAUTIFY_FLAG" val=""/>
</p:tagLst>
</file>

<file path=ppt/tags/tag222.xml><?xml version="1.0" encoding="utf-8"?>
<p:tagLst xmlns:p="http://schemas.openxmlformats.org/presentationml/2006/main">
  <p:tag name="KSO_WM_BEAUTIFY_FLAG" val=""/>
</p:tagLst>
</file>

<file path=ppt/tags/tag223.xml><?xml version="1.0" encoding="utf-8"?>
<p:tagLst xmlns:p="http://schemas.openxmlformats.org/presentationml/2006/main">
  <p:tag name="KSO_WM_BEAUTIFY_FLAG" val=""/>
</p:tagLst>
</file>

<file path=ppt/tags/tag224.xml><?xml version="1.0" encoding="utf-8"?>
<p:tagLst xmlns:p="http://schemas.openxmlformats.org/presentationml/2006/main">
  <p:tag name="KSO_WM_BEAUTIFY_FLAG" val=""/>
</p:tagLst>
</file>

<file path=ppt/tags/tag225.xml><?xml version="1.0" encoding="utf-8"?>
<p:tagLst xmlns:p="http://schemas.openxmlformats.org/presentationml/2006/main">
  <p:tag name="KSO_WM_BEAUTIFY_FLAG" val=""/>
</p:tagLst>
</file>

<file path=ppt/tags/tag226.xml><?xml version="1.0" encoding="utf-8"?>
<p:tagLst xmlns:p="http://schemas.openxmlformats.org/presentationml/2006/main">
  <p:tag name="KSO_WM_BEAUTIFY_FLAG" val=""/>
</p:tagLst>
</file>

<file path=ppt/tags/tag227.xml><?xml version="1.0" encoding="utf-8"?>
<p:tagLst xmlns:p="http://schemas.openxmlformats.org/presentationml/2006/main">
  <p:tag name="KSO_WM_DIAGRAM_VIRTUALLY_FRAME" val="{&quot;height&quot;:300.6,&quot;left&quot;:48.15,&quot;top&quot;:91.5,&quot;width&quot;:617.25}"/>
</p:tagLst>
</file>

<file path=ppt/tags/tag228.xml><?xml version="1.0" encoding="utf-8"?>
<p:tagLst xmlns:p="http://schemas.openxmlformats.org/presentationml/2006/main">
  <p:tag name="KSO_WM_DIAGRAM_VIRTUALLY_FRAME" val="{&quot;height&quot;:300.6,&quot;left&quot;:48.15,&quot;top&quot;:91.5,&quot;width&quot;:617.25}"/>
</p:tagLst>
</file>

<file path=ppt/tags/tag229.xml><?xml version="1.0" encoding="utf-8"?>
<p:tagLst xmlns:p="http://schemas.openxmlformats.org/presentationml/2006/main">
  <p:tag name="KSO_WM_BEAUTIFY_FLAG" val=""/>
</p:tagLst>
</file>

<file path=ppt/tags/tag23.xml><?xml version="1.0" encoding="utf-8"?>
<p:tagLst xmlns:p="http://schemas.openxmlformats.org/presentationml/2006/main">
  <p:tag name="KSO_WM_DIAGRAM_VIRTUALLY_FRAME" val="{&quot;height&quot;:300.6,&quot;left&quot;:48.15,&quot;top&quot;:91.5,&quot;width&quot;:617.25}"/>
</p:tagLst>
</file>

<file path=ppt/tags/tag230.xml><?xml version="1.0" encoding="utf-8"?>
<p:tagLst xmlns:p="http://schemas.openxmlformats.org/presentationml/2006/main">
  <p:tag name="KSO_WM_BEAUTIFY_FLAG" val=""/>
</p:tagLst>
</file>

<file path=ppt/tags/tag231.xml><?xml version="1.0" encoding="utf-8"?>
<p:tagLst xmlns:p="http://schemas.openxmlformats.org/presentationml/2006/main">
  <p:tag name="KSO_WM_BEAUTIFY_FLAG" val=""/>
</p:tagLst>
</file>

<file path=ppt/tags/tag232.xml><?xml version="1.0" encoding="utf-8"?>
<p:tagLst xmlns:p="http://schemas.openxmlformats.org/presentationml/2006/main">
  <p:tag name="KSO_WM_BEAUTIFY_FLAG" val=""/>
</p:tagLst>
</file>

<file path=ppt/tags/tag233.xml><?xml version="1.0" encoding="utf-8"?>
<p:tagLst xmlns:p="http://schemas.openxmlformats.org/presentationml/2006/main">
  <p:tag name="KSO_WM_BEAUTIFY_FLAG" val=""/>
</p:tagLst>
</file>

<file path=ppt/tags/tag234.xml><?xml version="1.0" encoding="utf-8"?>
<p:tagLst xmlns:p="http://schemas.openxmlformats.org/presentationml/2006/main">
  <p:tag name="KSO_WM_BEAUTIFY_FLAG" val=""/>
</p:tagLst>
</file>

<file path=ppt/tags/tag235.xml><?xml version="1.0" encoding="utf-8"?>
<p:tagLst xmlns:p="http://schemas.openxmlformats.org/presentationml/2006/main">
  <p:tag name="KSO_WM_DIAGRAM_VIRTUALLY_FRAME" val="{&quot;height&quot;:300.6,&quot;left&quot;:48.15,&quot;top&quot;:91.5,&quot;width&quot;:617.25}"/>
</p:tagLst>
</file>

<file path=ppt/tags/tag236.xml><?xml version="1.0" encoding="utf-8"?>
<p:tagLst xmlns:p="http://schemas.openxmlformats.org/presentationml/2006/main">
  <p:tag name="KSO_WM_BEAUTIFY_FLAG" val=""/>
</p:tagLst>
</file>

<file path=ppt/tags/tag237.xml><?xml version="1.0" encoding="utf-8"?>
<p:tagLst xmlns:p="http://schemas.openxmlformats.org/presentationml/2006/main">
  <p:tag name="KSO_WM_BEAUTIFY_FLAG" val=""/>
</p:tagLst>
</file>

<file path=ppt/tags/tag238.xml><?xml version="1.0" encoding="utf-8"?>
<p:tagLst xmlns:p="http://schemas.openxmlformats.org/presentationml/2006/main">
  <p:tag name="KSO_WM_BEAUTIFY_FLAG" val=""/>
</p:tagLst>
</file>

<file path=ppt/tags/tag239.xml><?xml version="1.0" encoding="utf-8"?>
<p:tagLst xmlns:p="http://schemas.openxmlformats.org/presentationml/2006/main">
  <p:tag name="KSO_WM_DIAGRAM_VIRTUALLY_FRAME" val="{&quot;height&quot;:300.6,&quot;left&quot;:48.15,&quot;top&quot;:91.5,&quot;width&quot;:617.25}"/>
</p:tagLst>
</file>

<file path=ppt/tags/tag24.xml><?xml version="1.0" encoding="utf-8"?>
<p:tagLst xmlns:p="http://schemas.openxmlformats.org/presentationml/2006/main">
  <p:tag name="KSO_WM_BEAUTIFY_FLAG" val=""/>
</p:tagLst>
</file>

<file path=ppt/tags/tag240.xml><?xml version="1.0" encoding="utf-8"?>
<p:tagLst xmlns:p="http://schemas.openxmlformats.org/presentationml/2006/main">
  <p:tag name="KSO_WM_DIAGRAM_VIRTUALLY_FRAME" val="{&quot;height&quot;:300.6,&quot;left&quot;:48.15,&quot;top&quot;:91.5,&quot;width&quot;:617.25}"/>
</p:tagLst>
</file>

<file path=ppt/tags/tag241.xml><?xml version="1.0" encoding="utf-8"?>
<p:tagLst xmlns:p="http://schemas.openxmlformats.org/presentationml/2006/main">
  <p:tag name="KSO_WM_BEAUTIFY_FLAG" val=""/>
</p:tagLst>
</file>

<file path=ppt/tags/tag242.xml><?xml version="1.0" encoding="utf-8"?>
<p:tagLst xmlns:p="http://schemas.openxmlformats.org/presentationml/2006/main">
  <p:tag name="KSO_WM_BEAUTIFY_FLAG" val=""/>
</p:tagLst>
</file>

<file path=ppt/tags/tag243.xml><?xml version="1.0" encoding="utf-8"?>
<p:tagLst xmlns:p="http://schemas.openxmlformats.org/presentationml/2006/main">
  <p:tag name="KSO_WM_BEAUTIFY_FLAG" val=""/>
</p:tagLst>
</file>

<file path=ppt/tags/tag244.xml><?xml version="1.0" encoding="utf-8"?>
<p:tagLst xmlns:p="http://schemas.openxmlformats.org/presentationml/2006/main">
  <p:tag name="KSO_WM_BEAUTIFY_FLAG" val=""/>
</p:tagLst>
</file>

<file path=ppt/tags/tag245.xml><?xml version="1.0" encoding="utf-8"?>
<p:tagLst xmlns:p="http://schemas.openxmlformats.org/presentationml/2006/main">
  <p:tag name="KSO_WM_BEAUTIFY_FLAG" val=""/>
</p:tagLst>
</file>

<file path=ppt/tags/tag246.xml><?xml version="1.0" encoding="utf-8"?>
<p:tagLst xmlns:p="http://schemas.openxmlformats.org/presentationml/2006/main">
  <p:tag name="KSO_WM_BEAUTIFY_FLAG" val=""/>
</p:tagLst>
</file>

<file path=ppt/tags/tag247.xml><?xml version="1.0" encoding="utf-8"?>
<p:tagLst xmlns:p="http://schemas.openxmlformats.org/presentationml/2006/main">
  <p:tag name="KSO_WM_DIAGRAM_VIRTUALLY_FRAME" val="{&quot;height&quot;:300.6,&quot;left&quot;:48.15,&quot;top&quot;:91.5,&quot;width&quot;:617.25}"/>
</p:tagLst>
</file>

<file path=ppt/tags/tag248.xml><?xml version="1.0" encoding="utf-8"?>
<p:tagLst xmlns:p="http://schemas.openxmlformats.org/presentationml/2006/main">
  <p:tag name="KSO_WM_DIAGRAM_VIRTUALLY_FRAME" val="{&quot;height&quot;:300.6,&quot;left&quot;:48.15,&quot;top&quot;:91.5,&quot;width&quot;:617.25}"/>
</p:tagLst>
</file>

<file path=ppt/tags/tag249.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50.xml><?xml version="1.0" encoding="utf-8"?>
<p:tagLst xmlns:p="http://schemas.openxmlformats.org/presentationml/2006/main">
  <p:tag name="KSO_WM_BEAUTIFY_FLAG" val=""/>
</p:tagLst>
</file>

<file path=ppt/tags/tag251.xml><?xml version="1.0" encoding="utf-8"?>
<p:tagLst xmlns:p="http://schemas.openxmlformats.org/presentationml/2006/main">
  <p:tag name="KSO_WM_BEAUTIFY_FLAG" val=""/>
</p:tagLst>
</file>

<file path=ppt/tags/tag252.xml><?xml version="1.0" encoding="utf-8"?>
<p:tagLst xmlns:p="http://schemas.openxmlformats.org/presentationml/2006/main">
  <p:tag name="KSO_WM_BEAUTIFY_FLAG" val=""/>
</p:tagLst>
</file>

<file path=ppt/tags/tag253.xml><?xml version="1.0" encoding="utf-8"?>
<p:tagLst xmlns:p="http://schemas.openxmlformats.org/presentationml/2006/main">
  <p:tag name="KSO_WM_BEAUTIFY_FLAG" val=""/>
</p:tagLst>
</file>

<file path=ppt/tags/tag254.xml><?xml version="1.0" encoding="utf-8"?>
<p:tagLst xmlns:p="http://schemas.openxmlformats.org/presentationml/2006/main">
  <p:tag name="KSO_WM_BEAUTIFY_FLAG" val=""/>
</p:tagLst>
</file>

<file path=ppt/tags/tag255.xml><?xml version="1.0" encoding="utf-8"?>
<p:tagLst xmlns:p="http://schemas.openxmlformats.org/presentationml/2006/main">
  <p:tag name="KSO_WM_DIAGRAM_VIRTUALLY_FRAME" val="{&quot;height&quot;:300.6,&quot;left&quot;:48.15,&quot;top&quot;:91.5,&quot;width&quot;:617.25}"/>
</p:tagLst>
</file>

<file path=ppt/tags/tag256.xml><?xml version="1.0" encoding="utf-8"?>
<p:tagLst xmlns:p="http://schemas.openxmlformats.org/presentationml/2006/main">
  <p:tag name="KSO_WM_DIAGRAM_VIRTUALLY_FRAME" val="{&quot;height&quot;:300.6,&quot;left&quot;:48.15,&quot;top&quot;:91.5,&quot;width&quot;:617.25}"/>
</p:tagLst>
</file>

<file path=ppt/tags/tag257.xml><?xml version="1.0" encoding="utf-8"?>
<p:tagLst xmlns:p="http://schemas.openxmlformats.org/presentationml/2006/main">
  <p:tag name="KSO_WM_BEAUTIFY_FLAG" val=""/>
</p:tagLst>
</file>

<file path=ppt/tags/tag258.xml><?xml version="1.0" encoding="utf-8"?>
<p:tagLst xmlns:p="http://schemas.openxmlformats.org/presentationml/2006/main">
  <p:tag name="KSO_WM_BEAUTIFY_FLAG" val=""/>
</p:tagLst>
</file>

<file path=ppt/tags/tag259.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60.xml><?xml version="1.0" encoding="utf-8"?>
<p:tagLst xmlns:p="http://schemas.openxmlformats.org/presentationml/2006/main">
  <p:tag name="KSO_WM_BEAUTIFY_FLAG" val=""/>
</p:tagLst>
</file>

<file path=ppt/tags/tag261.xml><?xml version="1.0" encoding="utf-8"?>
<p:tagLst xmlns:p="http://schemas.openxmlformats.org/presentationml/2006/main">
  <p:tag name="KSO_WM_BEAUTIFY_FLAG" val=""/>
</p:tagLst>
</file>

<file path=ppt/tags/tag262.xml><?xml version="1.0" encoding="utf-8"?>
<p:tagLst xmlns:p="http://schemas.openxmlformats.org/presentationml/2006/main">
  <p:tag name="KSO_WM_BEAUTIFY_FLAG" val=""/>
</p:tagLst>
</file>

<file path=ppt/tags/tag263.xml><?xml version="1.0" encoding="utf-8"?>
<p:tagLst xmlns:p="http://schemas.openxmlformats.org/presentationml/2006/main">
  <p:tag name="KSO_WM_BEAUTIFY_FLAG" val=""/>
</p:tagLst>
</file>

<file path=ppt/tags/tag264.xml><?xml version="1.0" encoding="utf-8"?>
<p:tagLst xmlns:p="http://schemas.openxmlformats.org/presentationml/2006/main">
  <p:tag name="KSO_WM_DIAGRAM_VIRTUALLY_FRAME" val="{&quot;height&quot;:300.6,&quot;left&quot;:48.15,&quot;top&quot;:91.5,&quot;width&quot;:617.25}"/>
</p:tagLst>
</file>

<file path=ppt/tags/tag265.xml><?xml version="1.0" encoding="utf-8"?>
<p:tagLst xmlns:p="http://schemas.openxmlformats.org/presentationml/2006/main">
  <p:tag name="KSO_WM_DIAGRAM_VIRTUALLY_FRAME" val="{&quot;height&quot;:300.6,&quot;left&quot;:48.15,&quot;top&quot;:91.5,&quot;width&quot;:617.25}"/>
</p:tagLst>
</file>

<file path=ppt/tags/tag266.xml><?xml version="1.0" encoding="utf-8"?>
<p:tagLst xmlns:p="http://schemas.openxmlformats.org/presentationml/2006/main">
  <p:tag name="KSO_WM_BEAUTIFY_FLAG" val=""/>
</p:tagLst>
</file>

<file path=ppt/tags/tag267.xml><?xml version="1.0" encoding="utf-8"?>
<p:tagLst xmlns:p="http://schemas.openxmlformats.org/presentationml/2006/main">
  <p:tag name="KSO_WM_BEAUTIFY_FLAG" val=""/>
</p:tagLst>
</file>

<file path=ppt/tags/tag268.xml><?xml version="1.0" encoding="utf-8"?>
<p:tagLst xmlns:p="http://schemas.openxmlformats.org/presentationml/2006/main">
  <p:tag name="KSO_WM_BEAUTIFY_FLAG" val=""/>
</p:tagLst>
</file>

<file path=ppt/tags/tag269.xml><?xml version="1.0" encoding="utf-8"?>
<p:tagLst xmlns:p="http://schemas.openxmlformats.org/presentationml/2006/main">
  <p:tag name="KSO_WM_BEAUTIFY_FLAG" val=""/>
</p:tagLst>
</file>

<file path=ppt/tags/tag27.xml><?xml version="1.0" encoding="utf-8"?>
<p:tagLst xmlns:p="http://schemas.openxmlformats.org/presentationml/2006/main">
  <p:tag name="KSO_WM_DIAGRAM_VIRTUALLY_FRAME" val="{&quot;height&quot;:300.6,&quot;left&quot;:48.15,&quot;top&quot;:91.5,&quot;width&quot;:617.25}"/>
</p:tagLst>
</file>

<file path=ppt/tags/tag270.xml><?xml version="1.0" encoding="utf-8"?>
<p:tagLst xmlns:p="http://schemas.openxmlformats.org/presentationml/2006/main">
  <p:tag name="KSO_WM_BEAUTIFY_FLAG" val=""/>
</p:tagLst>
</file>

<file path=ppt/tags/tag271.xml><?xml version="1.0" encoding="utf-8"?>
<p:tagLst xmlns:p="http://schemas.openxmlformats.org/presentationml/2006/main">
  <p:tag name="KSO_WM_BEAUTIFY_FLAG" val=""/>
</p:tagLst>
</file>

<file path=ppt/tags/tag272.xml><?xml version="1.0" encoding="utf-8"?>
<p:tagLst xmlns:p="http://schemas.openxmlformats.org/presentationml/2006/main">
  <p:tag name="KSO_WM_DIAGRAM_VIRTUALLY_FRAME" val="{&quot;height&quot;:300.6,&quot;left&quot;:48.15,&quot;top&quot;:91.5,&quot;width&quot;:617.25}"/>
</p:tagLst>
</file>

<file path=ppt/tags/tag273.xml><?xml version="1.0" encoding="utf-8"?>
<p:tagLst xmlns:p="http://schemas.openxmlformats.org/presentationml/2006/main">
  <p:tag name="KSO_WM_DIAGRAM_VIRTUALLY_FRAME" val="{&quot;height&quot;:300.6,&quot;left&quot;:48.15,&quot;top&quot;:91.5,&quot;width&quot;:617.25}"/>
</p:tagLst>
</file>

<file path=ppt/tags/tag274.xml><?xml version="1.0" encoding="utf-8"?>
<p:tagLst xmlns:p="http://schemas.openxmlformats.org/presentationml/2006/main">
  <p:tag name="KSO_WM_BEAUTIFY_FLAG" val=""/>
</p:tagLst>
</file>

<file path=ppt/tags/tag275.xml><?xml version="1.0" encoding="utf-8"?>
<p:tagLst xmlns:p="http://schemas.openxmlformats.org/presentationml/2006/main">
  <p:tag name="KSO_WM_BEAUTIFY_FLAG" val=""/>
</p:tagLst>
</file>

<file path=ppt/tags/tag276.xml><?xml version="1.0" encoding="utf-8"?>
<p:tagLst xmlns:p="http://schemas.openxmlformats.org/presentationml/2006/main">
  <p:tag name="KSO_WM_BEAUTIFY_FLAG" val=""/>
</p:tagLst>
</file>

<file path=ppt/tags/tag277.xml><?xml version="1.0" encoding="utf-8"?>
<p:tagLst xmlns:p="http://schemas.openxmlformats.org/presentationml/2006/main">
  <p:tag name="KSO_WM_BEAUTIFY_FLAG" val=""/>
</p:tagLst>
</file>

<file path=ppt/tags/tag278.xml><?xml version="1.0" encoding="utf-8"?>
<p:tagLst xmlns:p="http://schemas.openxmlformats.org/presentationml/2006/main">
  <p:tag name="KSO_WM_BEAUTIFY_FLAG" val=""/>
</p:tagLst>
</file>

<file path=ppt/tags/tag279.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80.xml><?xml version="1.0" encoding="utf-8"?>
<p:tagLst xmlns:p="http://schemas.openxmlformats.org/presentationml/2006/main">
  <p:tag name="KSO_WM_DIAGRAM_VIRTUALLY_FRAME" val="{&quot;height&quot;:300.6,&quot;left&quot;:48.15,&quot;top&quot;:91.5,&quot;width&quot;:617.25}"/>
</p:tagLst>
</file>

<file path=ppt/tags/tag281.xml><?xml version="1.0" encoding="utf-8"?>
<p:tagLst xmlns:p="http://schemas.openxmlformats.org/presentationml/2006/main">
  <p:tag name="KSO_WM_DIAGRAM_VIRTUALLY_FRAME" val="{&quot;height&quot;:300.6,&quot;left&quot;:48.15,&quot;top&quot;:91.5,&quot;width&quot;:617.25}"/>
</p:tagLst>
</file>

<file path=ppt/tags/tag282.xml><?xml version="1.0" encoding="utf-8"?>
<p:tagLst xmlns:p="http://schemas.openxmlformats.org/presentationml/2006/main">
  <p:tag name="KSO_WM_BEAUTIFY_FLAG" val=""/>
</p:tagLst>
</file>

<file path=ppt/tags/tag283.xml><?xml version="1.0" encoding="utf-8"?>
<p:tagLst xmlns:p="http://schemas.openxmlformats.org/presentationml/2006/main">
  <p:tag name="KSO_WM_BEAUTIFY_FLAG" val=""/>
</p:tagLst>
</file>

<file path=ppt/tags/tag284.xml><?xml version="1.0" encoding="utf-8"?>
<p:tagLst xmlns:p="http://schemas.openxmlformats.org/presentationml/2006/main">
  <p:tag name="KSO_WM_BEAUTIFY_FLAG" val=""/>
</p:tagLst>
</file>

<file path=ppt/tags/tag285.xml><?xml version="1.0" encoding="utf-8"?>
<p:tagLst xmlns:p="http://schemas.openxmlformats.org/presentationml/2006/main">
  <p:tag name="KSO_WM_BEAUTIFY_FLAG" val=""/>
</p:tagLst>
</file>

<file path=ppt/tags/tag286.xml><?xml version="1.0" encoding="utf-8"?>
<p:tagLst xmlns:p="http://schemas.openxmlformats.org/presentationml/2006/main">
  <p:tag name="KSO_WM_BEAUTIFY_FLAG" val=""/>
</p:tagLst>
</file>

<file path=ppt/tags/tag287.xml><?xml version="1.0" encoding="utf-8"?>
<p:tagLst xmlns:p="http://schemas.openxmlformats.org/presentationml/2006/main">
  <p:tag name="KSO_WM_BEAUTIFY_FLAG" val=""/>
</p:tagLst>
</file>

<file path=ppt/tags/tag288.xml><?xml version="1.0" encoding="utf-8"?>
<p:tagLst xmlns:p="http://schemas.openxmlformats.org/presentationml/2006/main">
  <p:tag name="KSO_WM_DIAGRAM_VIRTUALLY_FRAME" val="{&quot;height&quot;:300.6,&quot;left&quot;:48.15,&quot;top&quot;:91.5,&quot;width&quot;:617.25}"/>
</p:tagLst>
</file>

<file path=ppt/tags/tag289.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290.xml><?xml version="1.0" encoding="utf-8"?>
<p:tagLst xmlns:p="http://schemas.openxmlformats.org/presentationml/2006/main">
  <p:tag name="KSO_WM_BEAUTIFY_FLAG" val=""/>
</p:tagLst>
</file>

<file path=ppt/tags/tag291.xml><?xml version="1.0" encoding="utf-8"?>
<p:tagLst xmlns:p="http://schemas.openxmlformats.org/presentationml/2006/main">
  <p:tag name="KSO_WM_BEAUTIFY_FLAG" val=""/>
</p:tagLst>
</file>

<file path=ppt/tags/tag292.xml><?xml version="1.0" encoding="utf-8"?>
<p:tagLst xmlns:p="http://schemas.openxmlformats.org/presentationml/2006/main">
  <p:tag name="KSO_WM_DIAGRAM_VIRTUALLY_FRAME" val="{&quot;height&quot;:300.6,&quot;left&quot;:48.15,&quot;top&quot;:91.5,&quot;width&quot;:617.25}"/>
</p:tagLst>
</file>

<file path=ppt/tags/tag293.xml><?xml version="1.0" encoding="utf-8"?>
<p:tagLst xmlns:p="http://schemas.openxmlformats.org/presentationml/2006/main">
  <p:tag name="KSO_WM_DIAGRAM_VIRTUALLY_FRAME" val="{&quot;height&quot;:300.6,&quot;left&quot;:48.15,&quot;top&quot;:91.5,&quot;width&quot;:617.25}"/>
</p:tagLst>
</file>

<file path=ppt/tags/tag294.xml><?xml version="1.0" encoding="utf-8"?>
<p:tagLst xmlns:p="http://schemas.openxmlformats.org/presentationml/2006/main">
  <p:tag name="KSO_WM_BEAUTIFY_FLAG" val=""/>
</p:tagLst>
</file>

<file path=ppt/tags/tag295.xml><?xml version="1.0" encoding="utf-8"?>
<p:tagLst xmlns:p="http://schemas.openxmlformats.org/presentationml/2006/main">
  <p:tag name="KSO_WM_BEAUTIFY_FLAG" val=""/>
</p:tagLst>
</file>

<file path=ppt/tags/tag296.xml><?xml version="1.0" encoding="utf-8"?>
<p:tagLst xmlns:p="http://schemas.openxmlformats.org/presentationml/2006/main">
  <p:tag name="KSO_WM_BEAUTIFY_FLAG" val=""/>
</p:tagLst>
</file>

<file path=ppt/tags/tag297.xml><?xml version="1.0" encoding="utf-8"?>
<p:tagLst xmlns:p="http://schemas.openxmlformats.org/presentationml/2006/main">
  <p:tag name="KSO_WM_DIAGRAM_VIRTUALLY_FRAME" val="{&quot;height&quot;:300.6,&quot;left&quot;:48.15,&quot;top&quot;:91.5,&quot;width&quot;:617.25}"/>
</p:tagLst>
</file>

<file path=ppt/tags/tag298.xml><?xml version="1.0" encoding="utf-8"?>
<p:tagLst xmlns:p="http://schemas.openxmlformats.org/presentationml/2006/main">
  <p:tag name="KSO_WM_BEAUTIFY_FLAG" val=""/>
</p:tagLst>
</file>

<file path=ppt/tags/tag29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00.xml><?xml version="1.0" encoding="utf-8"?>
<p:tagLst xmlns:p="http://schemas.openxmlformats.org/presentationml/2006/main">
  <p:tag name="KSO_WM_BEAUTIFY_FLAG" val=""/>
</p:tagLst>
</file>

<file path=ppt/tags/tag301.xml><?xml version="1.0" encoding="utf-8"?>
<p:tagLst xmlns:p="http://schemas.openxmlformats.org/presentationml/2006/main">
  <p:tag name="KSO_WM_BEAUTIFY_FLAG" val=""/>
</p:tagLst>
</file>

<file path=ppt/tags/tag302.xml><?xml version="1.0" encoding="utf-8"?>
<p:tagLst xmlns:p="http://schemas.openxmlformats.org/presentationml/2006/main">
  <p:tag name="KSO_WM_BEAUTIFY_FLAG" val=""/>
</p:tagLst>
</file>

<file path=ppt/tags/tag303.xml><?xml version="1.0" encoding="utf-8"?>
<p:tagLst xmlns:p="http://schemas.openxmlformats.org/presentationml/2006/main">
  <p:tag name="KSO_WM_BEAUTIFY_FLAG" val=""/>
</p:tagLst>
</file>

<file path=ppt/tags/tag304.xml><?xml version="1.0" encoding="utf-8"?>
<p:tagLst xmlns:p="http://schemas.openxmlformats.org/presentationml/2006/main">
  <p:tag name="KSO_WM_BEAUTIFY_FLAG" val=""/>
</p:tagLst>
</file>

<file path=ppt/tags/tag305.xml><?xml version="1.0" encoding="utf-8"?>
<p:tagLst xmlns:p="http://schemas.openxmlformats.org/presentationml/2006/main">
  <p:tag name="KSO_WM_DIAGRAM_VIRTUALLY_FRAME" val="{&quot;height&quot;:300.6,&quot;left&quot;:48.15,&quot;top&quot;:91.5,&quot;width&quot;:617.25}"/>
</p:tagLst>
</file>

<file path=ppt/tags/tag306.xml><?xml version="1.0" encoding="utf-8"?>
<p:tagLst xmlns:p="http://schemas.openxmlformats.org/presentationml/2006/main">
  <p:tag name="KSO_WM_DIAGRAM_VIRTUALLY_FRAME" val="{&quot;height&quot;:300.6,&quot;left&quot;:48.15,&quot;top&quot;:91.5,&quot;width&quot;:617.25}"/>
</p:tagLst>
</file>

<file path=ppt/tags/tag307.xml><?xml version="1.0" encoding="utf-8"?>
<p:tagLst xmlns:p="http://schemas.openxmlformats.org/presentationml/2006/main">
  <p:tag name="KSO_WM_BEAUTIFY_FLAG" val=""/>
</p:tagLst>
</file>

<file path=ppt/tags/tag308.xml><?xml version="1.0" encoding="utf-8"?>
<p:tagLst xmlns:p="http://schemas.openxmlformats.org/presentationml/2006/main">
  <p:tag name="KSO_WM_BEAUTIFY_FLAG" val=""/>
</p:tagLst>
</file>

<file path=ppt/tags/tag309.xml><?xml version="1.0" encoding="utf-8"?>
<p:tagLst xmlns:p="http://schemas.openxmlformats.org/presentationml/2006/main">
  <p:tag name="KSO_WM_BEAUTIFY_FLAG" val=""/>
</p:tagLst>
</file>

<file path=ppt/tags/tag31.xml><?xml version="1.0" encoding="utf-8"?>
<p:tagLst xmlns:p="http://schemas.openxmlformats.org/presentationml/2006/main">
  <p:tag name="KSO_WM_DIAGRAM_VIRTUALLY_FRAME" val="{&quot;height&quot;:300.6,&quot;left&quot;:48.15,&quot;top&quot;:91.5,&quot;width&quot;:617.25}"/>
</p:tagLst>
</file>

<file path=ppt/tags/tag310.xml><?xml version="1.0" encoding="utf-8"?>
<p:tagLst xmlns:p="http://schemas.openxmlformats.org/presentationml/2006/main">
  <p:tag name="KSO_WM_BEAUTIFY_FLAG" val=""/>
</p:tagLst>
</file>

<file path=ppt/tags/tag311.xml><?xml version="1.0" encoding="utf-8"?>
<p:tagLst xmlns:p="http://schemas.openxmlformats.org/presentationml/2006/main">
  <p:tag name="KSO_WM_BEAUTIFY_FLAG" val=""/>
</p:tagLst>
</file>

<file path=ppt/tags/tag312.xml><?xml version="1.0" encoding="utf-8"?>
<p:tagLst xmlns:p="http://schemas.openxmlformats.org/presentationml/2006/main">
  <p:tag name="KSO_WM_BEAUTIFY_FLAG" val=""/>
</p:tagLst>
</file>

<file path=ppt/tags/tag313.xml><?xml version="1.0" encoding="utf-8"?>
<p:tagLst xmlns:p="http://schemas.openxmlformats.org/presentationml/2006/main">
  <p:tag name="KSO_WM_DIAGRAM_VIRTUALLY_FRAME" val="{&quot;height&quot;:300.6,&quot;left&quot;:48.15,&quot;top&quot;:91.5,&quot;width&quot;:617.25}"/>
</p:tagLst>
</file>

<file path=ppt/tags/tag314.xml><?xml version="1.0" encoding="utf-8"?>
<p:tagLst xmlns:p="http://schemas.openxmlformats.org/presentationml/2006/main">
  <p:tag name="KSO_WM_DIAGRAM_VIRTUALLY_FRAME" val="{&quot;height&quot;:300.6,&quot;left&quot;:48.15,&quot;top&quot;:91.5,&quot;width&quot;:617.25}"/>
</p:tagLst>
</file>

<file path=ppt/tags/tag315.xml><?xml version="1.0" encoding="utf-8"?>
<p:tagLst xmlns:p="http://schemas.openxmlformats.org/presentationml/2006/main">
  <p:tag name="KSO_WM_BEAUTIFY_FLAG" val=""/>
</p:tagLst>
</file>

<file path=ppt/tags/tag316.xml><?xml version="1.0" encoding="utf-8"?>
<p:tagLst xmlns:p="http://schemas.openxmlformats.org/presentationml/2006/main">
  <p:tag name="KSO_WM_BEAUTIFY_FLAG" val=""/>
</p:tagLst>
</file>

<file path=ppt/tags/tag317.xml><?xml version="1.0" encoding="utf-8"?>
<p:tagLst xmlns:p="http://schemas.openxmlformats.org/presentationml/2006/main">
  <p:tag name="KSO_WM_BEAUTIFY_FLAG" val=""/>
</p:tagLst>
</file>

<file path=ppt/tags/tag318.xml><?xml version="1.0" encoding="utf-8"?>
<p:tagLst xmlns:p="http://schemas.openxmlformats.org/presentationml/2006/main">
  <p:tag name="KSO_WM_BEAUTIFY_FLAG" val=""/>
</p:tagLst>
</file>

<file path=ppt/tags/tag319.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20.xml><?xml version="1.0" encoding="utf-8"?>
<p:tagLst xmlns:p="http://schemas.openxmlformats.org/presentationml/2006/main">
  <p:tag name="KSO_WM_BEAUTIFY_FLAG" val=""/>
</p:tagLst>
</file>

<file path=ppt/tags/tag321.xml><?xml version="1.0" encoding="utf-8"?>
<p:tagLst xmlns:p="http://schemas.openxmlformats.org/presentationml/2006/main">
  <p:tag name="KSO_WM_DIAGRAM_VIRTUALLY_FRAME" val="{&quot;height&quot;:300.6,&quot;left&quot;:48.15,&quot;top&quot;:91.5,&quot;width&quot;:617.25}"/>
</p:tagLst>
</file>

<file path=ppt/tags/tag322.xml><?xml version="1.0" encoding="utf-8"?>
<p:tagLst xmlns:p="http://schemas.openxmlformats.org/presentationml/2006/main">
  <p:tag name="KSO_WM_DIAGRAM_VIRTUALLY_FRAME" val="{&quot;height&quot;:300.6,&quot;left&quot;:48.15,&quot;top&quot;:91.5,&quot;width&quot;:617.25}"/>
</p:tagLst>
</file>

<file path=ppt/tags/tag323.xml><?xml version="1.0" encoding="utf-8"?>
<p:tagLst xmlns:p="http://schemas.openxmlformats.org/presentationml/2006/main">
  <p:tag name="KSO_WM_BEAUTIFY_FLAG" val=""/>
</p:tagLst>
</file>

<file path=ppt/tags/tag324.xml><?xml version="1.0" encoding="utf-8"?>
<p:tagLst xmlns:p="http://schemas.openxmlformats.org/presentationml/2006/main">
  <p:tag name="KSO_WM_BEAUTIFY_FLAG" val=""/>
</p:tagLst>
</file>

<file path=ppt/tags/tag325.xml><?xml version="1.0" encoding="utf-8"?>
<p:tagLst xmlns:p="http://schemas.openxmlformats.org/presentationml/2006/main">
  <p:tag name="KSO_WM_BEAUTIFY_FLAG" val=""/>
</p:tagLst>
</file>

<file path=ppt/tags/tag326.xml><?xml version="1.0" encoding="utf-8"?>
<p:tagLst xmlns:p="http://schemas.openxmlformats.org/presentationml/2006/main">
  <p:tag name="KSO_WM_BEAUTIFY_FLAG" val=""/>
</p:tagLst>
</file>

<file path=ppt/tags/tag327.xml><?xml version="1.0" encoding="utf-8"?>
<p:tagLst xmlns:p="http://schemas.openxmlformats.org/presentationml/2006/main">
  <p:tag name="KSO_WM_BEAUTIFY_FLAG" val=""/>
</p:tagLst>
</file>

<file path=ppt/tags/tag328.xml><?xml version="1.0" encoding="utf-8"?>
<p:tagLst xmlns:p="http://schemas.openxmlformats.org/presentationml/2006/main">
  <p:tag name="KSO_WM_BEAUTIFY_FLAG" val=""/>
</p:tagLst>
</file>

<file path=ppt/tags/tag329.xml><?xml version="1.0" encoding="utf-8"?>
<p:tagLst xmlns:p="http://schemas.openxmlformats.org/presentationml/2006/main">
  <p:tag name="KSO_WM_DIAGRAM_VIRTUALLY_FRAME" val="{&quot;height&quot;:300.6,&quot;left&quot;:48.15,&quot;top&quot;:91.5,&quot;width&quot;:617.25}"/>
</p:tagLst>
</file>

<file path=ppt/tags/tag33.xml><?xml version="1.0" encoding="utf-8"?>
<p:tagLst xmlns:p="http://schemas.openxmlformats.org/presentationml/2006/main">
  <p:tag name="KSO_WM_BEAUTIFY_FLAG" val=""/>
</p:tagLst>
</file>

<file path=ppt/tags/tag330.xml><?xml version="1.0" encoding="utf-8"?>
<p:tagLst xmlns:p="http://schemas.openxmlformats.org/presentationml/2006/main">
  <p:tag name="KSO_WM_DIAGRAM_VIRTUALLY_FRAME" val="{&quot;height&quot;:300.6,&quot;left&quot;:48.15,&quot;top&quot;:91.5,&quot;width&quot;:617.25}"/>
</p:tagLst>
</file>

<file path=ppt/tags/tag331.xml><?xml version="1.0" encoding="utf-8"?>
<p:tagLst xmlns:p="http://schemas.openxmlformats.org/presentationml/2006/main">
  <p:tag name="KSO_WM_BEAUTIFY_FLAG" val=""/>
</p:tagLst>
</file>

<file path=ppt/tags/tag332.xml><?xml version="1.0" encoding="utf-8"?>
<p:tagLst xmlns:p="http://schemas.openxmlformats.org/presentationml/2006/main">
  <p:tag name="KSO_WM_BEAUTIFY_FLAG" val=""/>
</p:tagLst>
</file>

<file path=ppt/tags/tag333.xml><?xml version="1.0" encoding="utf-8"?>
<p:tagLst xmlns:p="http://schemas.openxmlformats.org/presentationml/2006/main">
  <p:tag name="KSO_WM_BEAUTIFY_FLAG" val=""/>
</p:tagLst>
</file>

<file path=ppt/tags/tag334.xml><?xml version="1.0" encoding="utf-8"?>
<p:tagLst xmlns:p="http://schemas.openxmlformats.org/presentationml/2006/main">
  <p:tag name="KSO_WM_BEAUTIFY_FLAG" val=""/>
</p:tagLst>
</file>

<file path=ppt/tags/tag335.xml><?xml version="1.0" encoding="utf-8"?>
<p:tagLst xmlns:p="http://schemas.openxmlformats.org/presentationml/2006/main">
  <p:tag name="KSO_WM_BEAUTIFY_FLAG" val=""/>
</p:tagLst>
</file>

<file path=ppt/tags/tag336.xml><?xml version="1.0" encoding="utf-8"?>
<p:tagLst xmlns:p="http://schemas.openxmlformats.org/presentationml/2006/main">
  <p:tag name="KSO_WM_BEAUTIFY_FLAG" val=""/>
</p:tagLst>
</file>

<file path=ppt/tags/tag337.xml><?xml version="1.0" encoding="utf-8"?>
<p:tagLst xmlns:p="http://schemas.openxmlformats.org/presentationml/2006/main">
  <p:tag name="KSO_WM_DIAGRAM_VIRTUALLY_FRAME" val="{&quot;height&quot;:300.6,&quot;left&quot;:48.15,&quot;top&quot;:91.5,&quot;width&quot;:617.25}"/>
</p:tagLst>
</file>

<file path=ppt/tags/tag338.xml><?xml version="1.0" encoding="utf-8"?>
<p:tagLst xmlns:p="http://schemas.openxmlformats.org/presentationml/2006/main">
  <p:tag name="KSO_WM_DIAGRAM_VIRTUALLY_FRAME" val="{&quot;height&quot;:300.6,&quot;left&quot;:48.15,&quot;top&quot;:91.5,&quot;width&quot;:617.25}"/>
</p:tagLst>
</file>

<file path=ppt/tags/tag339.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40.xml><?xml version="1.0" encoding="utf-8"?>
<p:tagLst xmlns:p="http://schemas.openxmlformats.org/presentationml/2006/main">
  <p:tag name="KSO_WM_BEAUTIFY_FLAG" val=""/>
</p:tagLst>
</file>

<file path=ppt/tags/tag341.xml><?xml version="1.0" encoding="utf-8"?>
<p:tagLst xmlns:p="http://schemas.openxmlformats.org/presentationml/2006/main">
  <p:tag name="KSO_WM_BEAUTIFY_FLAG" val=""/>
</p:tagLst>
</file>

<file path=ppt/tags/tag342.xml><?xml version="1.0" encoding="utf-8"?>
<p:tagLst xmlns:p="http://schemas.openxmlformats.org/presentationml/2006/main">
  <p:tag name="KSO_WM_BEAUTIFY_FLAG" val=""/>
</p:tagLst>
</file>

<file path=ppt/tags/tag343.xml><?xml version="1.0" encoding="utf-8"?>
<p:tagLst xmlns:p="http://schemas.openxmlformats.org/presentationml/2006/main">
  <p:tag name="KSO_WM_BEAUTIFY_FLAG" val=""/>
</p:tagLst>
</file>

<file path=ppt/tags/tag344.xml><?xml version="1.0" encoding="utf-8"?>
<p:tagLst xmlns:p="http://schemas.openxmlformats.org/presentationml/2006/main">
  <p:tag name="KSO_WM_BEAUTIFY_FLAG" val=""/>
</p:tagLst>
</file>

<file path=ppt/tags/tag345.xml><?xml version="1.0" encoding="utf-8"?>
<p:tagLst xmlns:p="http://schemas.openxmlformats.org/presentationml/2006/main">
  <p:tag name="KSO_WM_BEAUTIFY_FLAG" val=""/>
</p:tagLst>
</file>

<file path=ppt/tags/tag346.xml><?xml version="1.0" encoding="utf-8"?>
<p:tagLst xmlns:p="http://schemas.openxmlformats.org/presentationml/2006/main">
  <p:tag name="KSO_WM_DIAGRAM_VIRTUALLY_FRAME" val="{&quot;height&quot;:300.6,&quot;left&quot;:48.15,&quot;top&quot;:91.5,&quot;width&quot;:617.25}"/>
</p:tagLst>
</file>

<file path=ppt/tags/tag347.xml><?xml version="1.0" encoding="utf-8"?>
<p:tagLst xmlns:p="http://schemas.openxmlformats.org/presentationml/2006/main">
  <p:tag name="KSO_WM_DIAGRAM_VIRTUALLY_FRAME" val="{&quot;height&quot;:300.6,&quot;left&quot;:48.15,&quot;top&quot;:91.5,&quot;width&quot;:617.25}"/>
</p:tagLst>
</file>

<file path=ppt/tags/tag348.xml><?xml version="1.0" encoding="utf-8"?>
<p:tagLst xmlns:p="http://schemas.openxmlformats.org/presentationml/2006/main">
  <p:tag name="KSO_WM_BEAUTIFY_FLAG" val=""/>
</p:tagLst>
</file>

<file path=ppt/tags/tag349.xml><?xml version="1.0" encoding="utf-8"?>
<p:tagLst xmlns:p="http://schemas.openxmlformats.org/presentationml/2006/main">
  <p:tag name="KSO_WM_BEAUTIFY_FLAG" val=""/>
</p:tagLst>
</file>

<file path=ppt/tags/tag35.xml><?xml version="1.0" encoding="utf-8"?>
<p:tagLst xmlns:p="http://schemas.openxmlformats.org/presentationml/2006/main">
  <p:tag name="KSO_WM_DIAGRAM_VIRTUALLY_FRAME" val="{&quot;height&quot;:300.6,&quot;left&quot;:48.15,&quot;top&quot;:91.5,&quot;width&quot;:617.25}"/>
</p:tagLst>
</file>

<file path=ppt/tags/tag350.xml><?xml version="1.0" encoding="utf-8"?>
<p:tagLst xmlns:p="http://schemas.openxmlformats.org/presentationml/2006/main">
  <p:tag name="KSO_WM_BEAUTIFY_FLAG" val=""/>
</p:tagLst>
</file>

<file path=ppt/tags/tag351.xml><?xml version="1.0" encoding="utf-8"?>
<p:tagLst xmlns:p="http://schemas.openxmlformats.org/presentationml/2006/main">
  <p:tag name="KSO_WM_DIAGRAM_VIRTUALLY_FRAME" val="{&quot;height&quot;:300.6,&quot;left&quot;:48.15,&quot;top&quot;:91.5,&quot;width&quot;:617.25}"/>
</p:tagLst>
</file>

<file path=ppt/tags/tag352.xml><?xml version="1.0" encoding="utf-8"?>
<p:tagLst xmlns:p="http://schemas.openxmlformats.org/presentationml/2006/main">
  <p:tag name="KSO_WM_BEAUTIFY_FLAG" val=""/>
</p:tagLst>
</file>

<file path=ppt/tags/tag353.xml><?xml version="1.0" encoding="utf-8"?>
<p:tagLst xmlns:p="http://schemas.openxmlformats.org/presentationml/2006/main">
  <p:tag name="KSO_WM_BEAUTIFY_FLAG" val=""/>
</p:tagLst>
</file>

<file path=ppt/tags/tag354.xml><?xml version="1.0" encoding="utf-8"?>
<p:tagLst xmlns:p="http://schemas.openxmlformats.org/presentationml/2006/main">
  <p:tag name="KSO_WM_BEAUTIFY_FLAG" val=""/>
</p:tagLst>
</file>

<file path=ppt/tags/tag355.xml><?xml version="1.0" encoding="utf-8"?>
<p:tagLst xmlns:p="http://schemas.openxmlformats.org/presentationml/2006/main">
  <p:tag name="KSO_WM_DIAGRAM_VIRTUALLY_FRAME" val="{&quot;height&quot;:300.6,&quot;left&quot;:48.15,&quot;top&quot;:91.5,&quot;width&quot;:617.25}"/>
</p:tagLst>
</file>

<file path=ppt/tags/tag356.xml><?xml version="1.0" encoding="utf-8"?>
<p:tagLst xmlns:p="http://schemas.openxmlformats.org/presentationml/2006/main">
  <p:tag name="KSO_WM_DIAGRAM_VIRTUALLY_FRAME" val="{&quot;height&quot;:300.6,&quot;left&quot;:48.15,&quot;top&quot;:91.5,&quot;width&quot;:617.25}"/>
</p:tagLst>
</file>

<file path=ppt/tags/tag357.xml><?xml version="1.0" encoding="utf-8"?>
<p:tagLst xmlns:p="http://schemas.openxmlformats.org/presentationml/2006/main">
  <p:tag name="KSO_WM_BEAUTIFY_FLAG" val=""/>
</p:tagLst>
</file>

<file path=ppt/tags/tag358.xml><?xml version="1.0" encoding="utf-8"?>
<p:tagLst xmlns:p="http://schemas.openxmlformats.org/presentationml/2006/main">
  <p:tag name="KSO_WM_BEAUTIFY_FLAG" val=""/>
</p:tagLst>
</file>

<file path=ppt/tags/tag359.xml><?xml version="1.0" encoding="utf-8"?>
<p:tagLst xmlns:p="http://schemas.openxmlformats.org/presentationml/2006/main">
  <p:tag name="KSO_WM_BEAUTIFY_FLAG" val=""/>
</p:tagLst>
</file>

<file path=ppt/tags/tag36.xml><?xml version="1.0" encoding="utf-8"?>
<p:tagLst xmlns:p="http://schemas.openxmlformats.org/presentationml/2006/main">
  <p:tag name="KSO_WM_DIAGRAM_VIRTUALLY_FRAME" val="{&quot;height&quot;:300.6,&quot;left&quot;:48.15,&quot;top&quot;:91.5,&quot;width&quot;:617.25}"/>
</p:tagLst>
</file>

<file path=ppt/tags/tag360.xml><?xml version="1.0" encoding="utf-8"?>
<p:tagLst xmlns:p="http://schemas.openxmlformats.org/presentationml/2006/main">
  <p:tag name="KSO_WM_DIAGRAM_VIRTUALLY_FRAME" val="{&quot;height&quot;:300.6,&quot;left&quot;:48.15,&quot;top&quot;:91.5,&quot;width&quot;:617.25}"/>
</p:tagLst>
</file>

<file path=ppt/tags/tag361.xml><?xml version="1.0" encoding="utf-8"?>
<p:tagLst xmlns:p="http://schemas.openxmlformats.org/presentationml/2006/main">
  <p:tag name="KSO_WM_BEAUTIFY_FLAG" val=""/>
</p:tagLst>
</file>

<file path=ppt/tags/tag362.xml><?xml version="1.0" encoding="utf-8"?>
<p:tagLst xmlns:p="http://schemas.openxmlformats.org/presentationml/2006/main">
  <p:tag name="KSO_WM_BEAUTIFY_FLAG" val=""/>
</p:tagLst>
</file>

<file path=ppt/tags/tag363.xml><?xml version="1.0" encoding="utf-8"?>
<p:tagLst xmlns:p="http://schemas.openxmlformats.org/presentationml/2006/main">
  <p:tag name="KSO_WM_BEAUTIFY_FLAG" val=""/>
</p:tagLst>
</file>

<file path=ppt/tags/tag364.xml><?xml version="1.0" encoding="utf-8"?>
<p:tagLst xmlns:p="http://schemas.openxmlformats.org/presentationml/2006/main">
  <p:tag name="KSO_WM_BEAUTIFY_FLAG" val=""/>
</p:tagLst>
</file>

<file path=ppt/tags/tag365.xml><?xml version="1.0" encoding="utf-8"?>
<p:tagLst xmlns:p="http://schemas.openxmlformats.org/presentationml/2006/main">
  <p:tag name="KSO_WM_DIAGRAM_VIRTUALLY_FRAME" val="{&quot;height&quot;:300.6,&quot;left&quot;:48.15,&quot;top&quot;:91.5,&quot;width&quot;:617.25}"/>
</p:tagLst>
</file>

<file path=ppt/tags/tag366.xml><?xml version="1.0" encoding="utf-8"?>
<p:tagLst xmlns:p="http://schemas.openxmlformats.org/presentationml/2006/main">
  <p:tag name="KSO_WM_DIAGRAM_VIRTUALLY_FRAME" val="{&quot;height&quot;:300.6,&quot;left&quot;:48.15,&quot;top&quot;:91.5,&quot;width&quot;:617.25}"/>
</p:tagLst>
</file>

<file path=ppt/tags/tag367.xml><?xml version="1.0" encoding="utf-8"?>
<p:tagLst xmlns:p="http://schemas.openxmlformats.org/presentationml/2006/main">
  <p:tag name="KSO_WM_BEAUTIFY_FLAG" val=""/>
</p:tagLst>
</file>

<file path=ppt/tags/tag368.xml><?xml version="1.0" encoding="utf-8"?>
<p:tagLst xmlns:p="http://schemas.openxmlformats.org/presentationml/2006/main">
  <p:tag name="KSO_WM_BEAUTIFY_FLAG" val=""/>
</p:tagLst>
</file>

<file path=ppt/tags/tag369.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70.xml><?xml version="1.0" encoding="utf-8"?>
<p:tagLst xmlns:p="http://schemas.openxmlformats.org/presentationml/2006/main">
  <p:tag name="KSO_WM_BEAUTIFY_FLAG" val=""/>
</p:tagLst>
</file>

<file path=ppt/tags/tag371.xml><?xml version="1.0" encoding="utf-8"?>
<p:tagLst xmlns:p="http://schemas.openxmlformats.org/presentationml/2006/main">
  <p:tag name="KSO_WM_BEAUTIFY_FLAG" val=""/>
</p:tagLst>
</file>

<file path=ppt/tags/tag372.xml><?xml version="1.0" encoding="utf-8"?>
<p:tagLst xmlns:p="http://schemas.openxmlformats.org/presentationml/2006/main">
  <p:tag name="KSO_WM_BEAUTIFY_FLAG" val=""/>
</p:tagLst>
</file>

<file path=ppt/tags/tag373.xml><?xml version="1.0" encoding="utf-8"?>
<p:tagLst xmlns:p="http://schemas.openxmlformats.org/presentationml/2006/main">
  <p:tag name="KSO_WM_DIAGRAM_VIRTUALLY_FRAME" val="{&quot;height&quot;:300.6,&quot;left&quot;:48.15,&quot;top&quot;:91.5,&quot;width&quot;:617.25}"/>
</p:tagLst>
</file>

<file path=ppt/tags/tag374.xml><?xml version="1.0" encoding="utf-8"?>
<p:tagLst xmlns:p="http://schemas.openxmlformats.org/presentationml/2006/main">
  <p:tag name="KSO_WM_BEAUTIFY_FLAG" val=""/>
</p:tagLst>
</file>

<file path=ppt/tags/tag375.xml><?xml version="1.0" encoding="utf-8"?>
<p:tagLst xmlns:p="http://schemas.openxmlformats.org/presentationml/2006/main">
  <p:tag name="KSO_WM_BEAUTIFY_FLAG" val=""/>
</p:tagLst>
</file>

<file path=ppt/tags/tag376.xml><?xml version="1.0" encoding="utf-8"?>
<p:tagLst xmlns:p="http://schemas.openxmlformats.org/presentationml/2006/main">
  <p:tag name="KSO_WM_BEAUTIFY_FLAG" val=""/>
</p:tagLst>
</file>

<file path=ppt/tags/tag377.xml><?xml version="1.0" encoding="utf-8"?>
<p:tagLst xmlns:p="http://schemas.openxmlformats.org/presentationml/2006/main">
  <p:tag name="KSO_WM_DIAGRAM_VIRTUALLY_FRAME" val="{&quot;height&quot;:300.6,&quot;left&quot;:48.15,&quot;top&quot;:91.5,&quot;width&quot;:617.25}"/>
</p:tagLst>
</file>

<file path=ppt/tags/tag378.xml><?xml version="1.0" encoding="utf-8"?>
<p:tagLst xmlns:p="http://schemas.openxmlformats.org/presentationml/2006/main">
  <p:tag name="KSO_WM_DIAGRAM_VIRTUALLY_FRAME" val="{&quot;height&quot;:300.6,&quot;left&quot;:48.15,&quot;top&quot;:91.5,&quot;width&quot;:617.25}"/>
</p:tagLst>
</file>

<file path=ppt/tags/tag379.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80.xml><?xml version="1.0" encoding="utf-8"?>
<p:tagLst xmlns:p="http://schemas.openxmlformats.org/presentationml/2006/main">
  <p:tag name="KSO_WM_BEAUTIFY_FLAG" val=""/>
</p:tagLst>
</file>

<file path=ppt/tags/tag381.xml><?xml version="1.0" encoding="utf-8"?>
<p:tagLst xmlns:p="http://schemas.openxmlformats.org/presentationml/2006/main">
  <p:tag name="KSO_WM_BEAUTIFY_FLAG" val=""/>
</p:tagLst>
</file>

<file path=ppt/tags/tag382.xml><?xml version="1.0" encoding="utf-8"?>
<p:tagLst xmlns:p="http://schemas.openxmlformats.org/presentationml/2006/main">
  <p:tag name="KSO_WM_BEAUTIFY_FLAG" val=""/>
</p:tagLst>
</file>

<file path=ppt/tags/tag383.xml><?xml version="1.0" encoding="utf-8"?>
<p:tagLst xmlns:p="http://schemas.openxmlformats.org/presentationml/2006/main">
  <p:tag name="KSO_WM_BEAUTIFY_FLAG" val=""/>
</p:tagLst>
</file>

<file path=ppt/tags/tag384.xml><?xml version="1.0" encoding="utf-8"?>
<p:tagLst xmlns:p="http://schemas.openxmlformats.org/presentationml/2006/main">
  <p:tag name="KSO_WM_BEAUTIFY_FLAG" val=""/>
</p:tagLst>
</file>

<file path=ppt/tags/tag385.xml><?xml version="1.0" encoding="utf-8"?>
<p:tagLst xmlns:p="http://schemas.openxmlformats.org/presentationml/2006/main">
  <p:tag name="KSO_WM_DIAGRAM_VIRTUALLY_FRAME" val="{&quot;height&quot;:300.6,&quot;left&quot;:48.15,&quot;top&quot;:91.5,&quot;width&quot;:617.25}"/>
</p:tagLst>
</file>

<file path=ppt/tags/tag386.xml><?xml version="1.0" encoding="utf-8"?>
<p:tagLst xmlns:p="http://schemas.openxmlformats.org/presentationml/2006/main">
  <p:tag name="KSO_WM_DIAGRAM_VIRTUALLY_FRAME" val="{&quot;height&quot;:300.6,&quot;left&quot;:48.15,&quot;top&quot;:91.5,&quot;width&quot;:617.25}"/>
</p:tagLst>
</file>

<file path=ppt/tags/tag387.xml><?xml version="1.0" encoding="utf-8"?>
<p:tagLst xmlns:p="http://schemas.openxmlformats.org/presentationml/2006/main">
  <p:tag name="KSO_WM_BEAUTIFY_FLAG" val=""/>
</p:tagLst>
</file>

<file path=ppt/tags/tag388.xml><?xml version="1.0" encoding="utf-8"?>
<p:tagLst xmlns:p="http://schemas.openxmlformats.org/presentationml/2006/main">
  <p:tag name="KSO_WM_BEAUTIFY_FLAG" val=""/>
</p:tagLst>
</file>

<file path=ppt/tags/tag389.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390.xml><?xml version="1.0" encoding="utf-8"?>
<p:tagLst xmlns:p="http://schemas.openxmlformats.org/presentationml/2006/main">
  <p:tag name="KSO_WM_BEAUTIFY_FLAG" val=""/>
</p:tagLst>
</file>

<file path=ppt/tags/tag391.xml><?xml version="1.0" encoding="utf-8"?>
<p:tagLst xmlns:p="http://schemas.openxmlformats.org/presentationml/2006/main">
  <p:tag name="KSO_WM_BEAUTIFY_FLAG" val=""/>
</p:tagLst>
</file>

<file path=ppt/tags/tag392.xml><?xml version="1.0" encoding="utf-8"?>
<p:tagLst xmlns:p="http://schemas.openxmlformats.org/presentationml/2006/main">
  <p:tag name="KSO_WM_BEAUTIFY_FLAG" val=""/>
</p:tagLst>
</file>

<file path=ppt/tags/tag393.xml><?xml version="1.0" encoding="utf-8"?>
<p:tagLst xmlns:p="http://schemas.openxmlformats.org/presentationml/2006/main">
  <p:tag name="KSO_WM_DIAGRAM_VIRTUALLY_FRAME" val="{&quot;height&quot;:300.6,&quot;left&quot;:48.15,&quot;top&quot;:91.5,&quot;width&quot;:617.25}"/>
</p:tagLst>
</file>

<file path=ppt/tags/tag394.xml><?xml version="1.0" encoding="utf-8"?>
<p:tagLst xmlns:p="http://schemas.openxmlformats.org/presentationml/2006/main">
  <p:tag name="KSO_WM_BEAUTIFY_FLAG" val=""/>
</p:tagLst>
</file>

<file path=ppt/tags/tag395.xml><?xml version="1.0" encoding="utf-8"?>
<p:tagLst xmlns:p="http://schemas.openxmlformats.org/presentationml/2006/main">
  <p:tag name="KSO_WM_BEAUTIFY_FLAG" val=""/>
</p:tagLst>
</file>

<file path=ppt/tags/tag396.xml><?xml version="1.0" encoding="utf-8"?>
<p:tagLst xmlns:p="http://schemas.openxmlformats.org/presentationml/2006/main">
  <p:tag name="KSO_WM_BEAUTIFY_FLAG" val=""/>
</p:tagLst>
</file>

<file path=ppt/tags/tag397.xml><?xml version="1.0" encoding="utf-8"?>
<p:tagLst xmlns:p="http://schemas.openxmlformats.org/presentationml/2006/main">
  <p:tag name="KSO_WM_DIAGRAM_VIRTUALLY_FRAME" val="{&quot;height&quot;:300.6,&quot;left&quot;:48.15,&quot;top&quot;:91.5,&quot;width&quot;:617.25}"/>
</p:tagLst>
</file>

<file path=ppt/tags/tag398.xml><?xml version="1.0" encoding="utf-8"?>
<p:tagLst xmlns:p="http://schemas.openxmlformats.org/presentationml/2006/main">
  <p:tag name="KSO_WM_DIAGRAM_VIRTUALLY_FRAME" val="{&quot;height&quot;:300.6,&quot;left&quot;:48.15,&quot;top&quot;:91.5,&quot;width&quot;:617.25}"/>
</p:tagLst>
</file>

<file path=ppt/tags/tag39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DIAGRAM_VIRTUALLY_FRAME" val="{&quot;height&quot;:300.6,&quot;left&quot;:48.15,&quot;top&quot;:91.5,&quot;width&quot;:617.25}"/>
</p:tagLst>
</file>

<file path=ppt/tags/tag400.xml><?xml version="1.0" encoding="utf-8"?>
<p:tagLst xmlns:p="http://schemas.openxmlformats.org/presentationml/2006/main">
  <p:tag name="KSO_WM_BEAUTIFY_FLAG" val=""/>
</p:tagLst>
</file>

<file path=ppt/tags/tag401.xml><?xml version="1.0" encoding="utf-8"?>
<p:tagLst xmlns:p="http://schemas.openxmlformats.org/presentationml/2006/main">
  <p:tag name="KSO_WM_BEAUTIFY_FLAG" val=""/>
</p:tagLst>
</file>

<file path=ppt/tags/tag402.xml><?xml version="1.0" encoding="utf-8"?>
<p:tagLst xmlns:p="http://schemas.openxmlformats.org/presentationml/2006/main">
  <p:tag name="KSO_WM_BEAUTIFY_FLAG" val=""/>
</p:tagLst>
</file>

<file path=ppt/tags/tag403.xml><?xml version="1.0" encoding="utf-8"?>
<p:tagLst xmlns:p="http://schemas.openxmlformats.org/presentationml/2006/main">
  <p:tag name="KSO_WM_BEAUTIFY_FLAG" val=""/>
</p:tagLst>
</file>

<file path=ppt/tags/tag404.xml><?xml version="1.0" encoding="utf-8"?>
<p:tagLst xmlns:p="http://schemas.openxmlformats.org/presentationml/2006/main">
  <p:tag name="KSO_WM_BEAUTIFY_FLAG" val=""/>
</p:tagLst>
</file>

<file path=ppt/tags/tag405.xml><?xml version="1.0" encoding="utf-8"?>
<p:tagLst xmlns:p="http://schemas.openxmlformats.org/presentationml/2006/main">
  <p:tag name="KSO_WM_DIAGRAM_VIRTUALLY_FRAME" val="{&quot;height&quot;:300.6,&quot;left&quot;:48.15,&quot;top&quot;:91.5,&quot;width&quot;:617.25}"/>
</p:tagLst>
</file>

<file path=ppt/tags/tag406.xml><?xml version="1.0" encoding="utf-8"?>
<p:tagLst xmlns:p="http://schemas.openxmlformats.org/presentationml/2006/main">
  <p:tag name="KSO_WM_BEAUTIFY_FLAG" val=""/>
</p:tagLst>
</file>

<file path=ppt/tags/tag407.xml><?xml version="1.0" encoding="utf-8"?>
<p:tagLst xmlns:p="http://schemas.openxmlformats.org/presentationml/2006/main">
  <p:tag name="KSO_WM_BEAUTIFY_FLAG" val=""/>
</p:tagLst>
</file>

<file path=ppt/tags/tag408.xml><?xml version="1.0" encoding="utf-8"?>
<p:tagLst xmlns:p="http://schemas.openxmlformats.org/presentationml/2006/main">
  <p:tag name="KSO_WM_BEAUTIFY_FLAG" val=""/>
</p:tagLst>
</file>

<file path=ppt/tags/tag409.xml><?xml version="1.0" encoding="utf-8"?>
<p:tagLst xmlns:p="http://schemas.openxmlformats.org/presentationml/2006/main">
  <p:tag name="KSO_WM_DIAGRAM_VIRTUALLY_FRAME" val="{&quot;height&quot;:300.6,&quot;left&quot;:48.15,&quot;top&quot;:91.5,&quot;width&quot;:617.25}"/>
</p:tagLst>
</file>

<file path=ppt/tags/tag41.xml><?xml version="1.0" encoding="utf-8"?>
<p:tagLst xmlns:p="http://schemas.openxmlformats.org/presentationml/2006/main">
  <p:tag name="KSO_WM_BEAUTIFY_FLAG" val=""/>
</p:tagLst>
</file>

<file path=ppt/tags/tag410.xml><?xml version="1.0" encoding="utf-8"?>
<p:tagLst xmlns:p="http://schemas.openxmlformats.org/presentationml/2006/main">
  <p:tag name="KSO_WM_DIAGRAM_VIRTUALLY_FRAME" val="{&quot;height&quot;:300.6,&quot;left&quot;:48.15,&quot;top&quot;:91.5,&quot;width&quot;:617.25}"/>
</p:tagLst>
</file>

<file path=ppt/tags/tag411.xml><?xml version="1.0" encoding="utf-8"?>
<p:tagLst xmlns:p="http://schemas.openxmlformats.org/presentationml/2006/main">
  <p:tag name="KSO_WM_BEAUTIFY_FLAG" val=""/>
</p:tagLst>
</file>

<file path=ppt/tags/tag412.xml><?xml version="1.0" encoding="utf-8"?>
<p:tagLst xmlns:p="http://schemas.openxmlformats.org/presentationml/2006/main">
  <p:tag name="KSO_WM_BEAUTIFY_FLAG" val=""/>
</p:tagLst>
</file>

<file path=ppt/tags/tag413.xml><?xml version="1.0" encoding="utf-8"?>
<p:tagLst xmlns:p="http://schemas.openxmlformats.org/presentationml/2006/main">
  <p:tag name="KSO_WM_BEAUTIFY_FLAG" val=""/>
</p:tagLst>
</file>

<file path=ppt/tags/tag414.xml><?xml version="1.0" encoding="utf-8"?>
<p:tagLst xmlns:p="http://schemas.openxmlformats.org/presentationml/2006/main">
  <p:tag name="KSO_WM_BEAUTIFY_FLAG" val=""/>
</p:tagLst>
</file>

<file path=ppt/tags/tag415.xml><?xml version="1.0" encoding="utf-8"?>
<p:tagLst xmlns:p="http://schemas.openxmlformats.org/presentationml/2006/main">
  <p:tag name="KSO_WM_BEAUTIFY_FLAG" val=""/>
</p:tagLst>
</file>

<file path=ppt/tags/tag416.xml><?xml version="1.0" encoding="utf-8"?>
<p:tagLst xmlns:p="http://schemas.openxmlformats.org/presentationml/2006/main">
  <p:tag name="KSO_WM_BEAUTIFY_FLAG" val=""/>
</p:tagLst>
</file>

<file path=ppt/tags/tag417.xml><?xml version="1.0" encoding="utf-8"?>
<p:tagLst xmlns:p="http://schemas.openxmlformats.org/presentationml/2006/main">
  <p:tag name="KSO_WM_DIAGRAM_VIRTUALLY_FRAME" val="{&quot;height&quot;:300.6,&quot;left&quot;:48.15,&quot;top&quot;:91.5,&quot;width&quot;:617.25}"/>
</p:tagLst>
</file>

<file path=ppt/tags/tag418.xml><?xml version="1.0" encoding="utf-8"?>
<p:tagLst xmlns:p="http://schemas.openxmlformats.org/presentationml/2006/main">
  <p:tag name="KSO_WM_BEAUTIFY_FLAG" val=""/>
</p:tagLst>
</file>

<file path=ppt/tags/tag419.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20.xml><?xml version="1.0" encoding="utf-8"?>
<p:tagLst xmlns:p="http://schemas.openxmlformats.org/presentationml/2006/main">
  <p:tag name="KSO_WM_BEAUTIFY_FLAG" val=""/>
</p:tagLst>
</file>

<file path=ppt/tags/tag421.xml><?xml version="1.0" encoding="utf-8"?>
<p:tagLst xmlns:p="http://schemas.openxmlformats.org/presentationml/2006/main">
  <p:tag name="KSO_WM_BEAUTIFY_FLAG" val=""/>
</p:tagLst>
</file>

<file path=ppt/tags/tag422.xml><?xml version="1.0" encoding="utf-8"?>
<p:tagLst xmlns:p="http://schemas.openxmlformats.org/presentationml/2006/main">
  <p:tag name="KSO_WM_DIAGRAM_VIRTUALLY_FRAME" val="{&quot;height&quot;:300.6,&quot;left&quot;:48.15,&quot;top&quot;:91.5,&quot;width&quot;:617.25}"/>
</p:tagLst>
</file>

<file path=ppt/tags/tag423.xml><?xml version="1.0" encoding="utf-8"?>
<p:tagLst xmlns:p="http://schemas.openxmlformats.org/presentationml/2006/main">
  <p:tag name="KSO_WM_BEAUTIFY_FLAG" val=""/>
</p:tagLst>
</file>

<file path=ppt/tags/tag424.xml><?xml version="1.0" encoding="utf-8"?>
<p:tagLst xmlns:p="http://schemas.openxmlformats.org/presentationml/2006/main">
  <p:tag name="KSO_WM_BEAUTIFY_FLAG" val=""/>
</p:tagLst>
</file>

<file path=ppt/tags/tag425.xml><?xml version="1.0" encoding="utf-8"?>
<p:tagLst xmlns:p="http://schemas.openxmlformats.org/presentationml/2006/main">
  <p:tag name="KSO_WM_BEAUTIFY_FLAG" val=""/>
</p:tagLst>
</file>

<file path=ppt/tags/tag426.xml><?xml version="1.0" encoding="utf-8"?>
<p:tagLst xmlns:p="http://schemas.openxmlformats.org/presentationml/2006/main">
  <p:tag name="KSO_WM_BEAUTIFY_FLAG" val=""/>
</p:tagLst>
</file>

<file path=ppt/tags/tag427.xml><?xml version="1.0" encoding="utf-8"?>
<p:tagLst xmlns:p="http://schemas.openxmlformats.org/presentationml/2006/main">
  <p:tag name="KSO_WM_BEAUTIFY_FLAG" val=""/>
</p:tagLst>
</file>

<file path=ppt/tags/tag428.xml><?xml version="1.0" encoding="utf-8"?>
<p:tagLst xmlns:p="http://schemas.openxmlformats.org/presentationml/2006/main">
  <p:tag name="KSO_WM_BEAUTIFY_FLAG" val=""/>
</p:tagLst>
</file>

<file path=ppt/tags/tag429.xml><?xml version="1.0" encoding="utf-8"?>
<p:tagLst xmlns:p="http://schemas.openxmlformats.org/presentationml/2006/main">
  <p:tag name="KSO_WM_DIAGRAM_VIRTUALLY_FRAME" val="{&quot;height&quot;:300.6,&quot;left&quot;:48.15,&quot;top&quot;:91.5,&quot;width&quot;:617.25}"/>
</p:tagLst>
</file>

<file path=ppt/tags/tag43.xml><?xml version="1.0" encoding="utf-8"?>
<p:tagLst xmlns:p="http://schemas.openxmlformats.org/presentationml/2006/main">
  <p:tag name="KSO_WM_BEAUTIFY_FLAG" val=""/>
</p:tagLst>
</file>

<file path=ppt/tags/tag430.xml><?xml version="1.0" encoding="utf-8"?>
<p:tagLst xmlns:p="http://schemas.openxmlformats.org/presentationml/2006/main">
  <p:tag name="KSO_WM_BEAUTIFY_FLAG" val=""/>
</p:tagLst>
</file>

<file path=ppt/tags/tag431.xml><?xml version="1.0" encoding="utf-8"?>
<p:tagLst xmlns:p="http://schemas.openxmlformats.org/presentationml/2006/main">
  <p:tag name="KSO_WM_BEAUTIFY_FLAG" val=""/>
</p:tagLst>
</file>

<file path=ppt/tags/tag432.xml><?xml version="1.0" encoding="utf-8"?>
<p:tagLst xmlns:p="http://schemas.openxmlformats.org/presentationml/2006/main">
  <p:tag name="KSO_WM_BEAUTIFY_FLAG" val=""/>
</p:tagLst>
</file>

<file path=ppt/tags/tag433.xml><?xml version="1.0" encoding="utf-8"?>
<p:tagLst xmlns:p="http://schemas.openxmlformats.org/presentationml/2006/main">
  <p:tag name="KSO_WM_DIAGRAM_VIRTUALLY_FRAME" val="{&quot;height&quot;:300.6,&quot;left&quot;:48.15,&quot;top&quot;:91.5,&quot;width&quot;:617.25}"/>
</p:tagLst>
</file>

<file path=ppt/tags/tag434.xml><?xml version="1.0" encoding="utf-8"?>
<p:tagLst xmlns:p="http://schemas.openxmlformats.org/presentationml/2006/main">
  <p:tag name="KSO_WM_BEAUTIFY_FLAG" val=""/>
</p:tagLst>
</file>

<file path=ppt/tags/tag435.xml><?xml version="1.0" encoding="utf-8"?>
<p:tagLst xmlns:p="http://schemas.openxmlformats.org/presentationml/2006/main">
  <p:tag name="KSO_WM_BEAUTIFY_FLAG" val=""/>
</p:tagLst>
</file>

<file path=ppt/tags/tag436.xml><?xml version="1.0" encoding="utf-8"?>
<p:tagLst xmlns:p="http://schemas.openxmlformats.org/presentationml/2006/main">
  <p:tag name="KSO_WM_BEAUTIFY_FLAG" val=""/>
</p:tagLst>
</file>

<file path=ppt/tags/tag437.xml><?xml version="1.0" encoding="utf-8"?>
<p:tagLst xmlns:p="http://schemas.openxmlformats.org/presentationml/2006/main">
  <p:tag name="KSO_WM_DIAGRAM_VIRTUALLY_FRAME" val="{&quot;height&quot;:300.6,&quot;left&quot;:48.15,&quot;top&quot;:91.5,&quot;width&quot;:617.25}"/>
</p:tagLst>
</file>

<file path=ppt/tags/tag438.xml><?xml version="1.0" encoding="utf-8"?>
<p:tagLst xmlns:p="http://schemas.openxmlformats.org/presentationml/2006/main">
  <p:tag name="KSO_WM_BEAUTIFY_FLAG" val=""/>
</p:tagLst>
</file>

<file path=ppt/tags/tag439.xml><?xml version="1.0" encoding="utf-8"?>
<p:tagLst xmlns:p="http://schemas.openxmlformats.org/presentationml/2006/main">
  <p:tag name="KSO_WM_BEAUTIFY_FLAG" val=""/>
</p:tagLst>
</file>

<file path=ppt/tags/tag44.xml><?xml version="1.0" encoding="utf-8"?>
<p:tagLst xmlns:p="http://schemas.openxmlformats.org/presentationml/2006/main">
  <p:tag name="KSO_WM_DIAGRAM_VIRTUALLY_FRAME" val="{&quot;height&quot;:300.6,&quot;left&quot;:48.15,&quot;top&quot;:91.5,&quot;width&quot;:617.25}"/>
</p:tagLst>
</file>

<file path=ppt/tags/tag440.xml><?xml version="1.0" encoding="utf-8"?>
<p:tagLst xmlns:p="http://schemas.openxmlformats.org/presentationml/2006/main">
  <p:tag name="KSO_WM_BEAUTIFY_FLAG" val=""/>
</p:tagLst>
</file>

<file path=ppt/tags/tag441.xml><?xml version="1.0" encoding="utf-8"?>
<p:tagLst xmlns:p="http://schemas.openxmlformats.org/presentationml/2006/main">
  <p:tag name="KSO_WM_BEAUTIFY_FLAG" val=""/>
</p:tagLst>
</file>

<file path=ppt/tags/tag442.xml><?xml version="1.0" encoding="utf-8"?>
<p:tagLst xmlns:p="http://schemas.openxmlformats.org/presentationml/2006/main">
  <p:tag name="KSO_WM_BEAUTIFY_FLAG" val=""/>
</p:tagLst>
</file>

<file path=ppt/tags/tag443.xml><?xml version="1.0" encoding="utf-8"?>
<p:tagLst xmlns:p="http://schemas.openxmlformats.org/presentationml/2006/main">
  <p:tag name="KSO_WM_BEAUTIFY_FLAG" val=""/>
</p:tagLst>
</file>

<file path=ppt/tags/tag444.xml><?xml version="1.0" encoding="utf-8"?>
<p:tagLst xmlns:p="http://schemas.openxmlformats.org/presentationml/2006/main">
  <p:tag name="KSO_WM_BEAUTIFY_FLAG" val=""/>
</p:tagLst>
</file>

<file path=ppt/tags/tag445.xml><?xml version="1.0" encoding="utf-8"?>
<p:tagLst xmlns:p="http://schemas.openxmlformats.org/presentationml/2006/main">
  <p:tag name="KSO_WM_BEAUTIFY_FLAG" val=""/>
</p:tagLst>
</file>

<file path=ppt/tags/tag446.xml><?xml version="1.0" encoding="utf-8"?>
<p:tagLst xmlns:p="http://schemas.openxmlformats.org/presentationml/2006/main">
  <p:tag name="KSO_WM_BEAUTIFY_FLAG" val=""/>
</p:tagLst>
</file>

<file path=ppt/tags/tag447.xml><?xml version="1.0" encoding="utf-8"?>
<p:tagLst xmlns:p="http://schemas.openxmlformats.org/presentationml/2006/main">
  <p:tag name="KSO_WM_BEAUTIFY_FLAG" val=""/>
</p:tagLst>
</file>

<file path=ppt/tags/tag448.xml><?xml version="1.0" encoding="utf-8"?>
<p:tagLst xmlns:p="http://schemas.openxmlformats.org/presentationml/2006/main">
  <p:tag name="KSO_WM_DIAGRAM_VIRTUALLY_FRAME" val="{&quot;height&quot;:300.6,&quot;left&quot;:48.15,&quot;top&quot;:91.5,&quot;width&quot;:617.25}"/>
</p:tagLst>
</file>

<file path=ppt/tags/tag449.xml><?xml version="1.0" encoding="utf-8"?>
<p:tagLst xmlns:p="http://schemas.openxmlformats.org/presentationml/2006/main">
  <p:tag name="KSO_WM_BEAUTIFY_FLAG" val=""/>
</p:tagLst>
</file>

<file path=ppt/tags/tag45.xml><?xml version="1.0" encoding="utf-8"?>
<p:tagLst xmlns:p="http://schemas.openxmlformats.org/presentationml/2006/main">
  <p:tag name="KSO_WM_DIAGRAM_VIRTUALLY_FRAME" val="{&quot;height&quot;:300.6,&quot;left&quot;:48.15,&quot;top&quot;:91.5,&quot;width&quot;:617.25}"/>
</p:tagLst>
</file>

<file path=ppt/tags/tag450.xml><?xml version="1.0" encoding="utf-8"?>
<p:tagLst xmlns:p="http://schemas.openxmlformats.org/presentationml/2006/main">
  <p:tag name="KSO_WM_BEAUTIFY_FLAG" val=""/>
</p:tagLst>
</file>

<file path=ppt/tags/tag451.xml><?xml version="1.0" encoding="utf-8"?>
<p:tagLst xmlns:p="http://schemas.openxmlformats.org/presentationml/2006/main">
  <p:tag name="KSO_WM_BEAUTIFY_FLAG" val=""/>
</p:tagLst>
</file>

<file path=ppt/tags/tag452.xml><?xml version="1.0" encoding="utf-8"?>
<p:tagLst xmlns:p="http://schemas.openxmlformats.org/presentationml/2006/main">
  <p:tag name="KSO_WM_BEAUTIFY_FLAG" val=""/>
</p:tagLst>
</file>

<file path=ppt/tags/tag453.xml><?xml version="1.0" encoding="utf-8"?>
<p:tagLst xmlns:p="http://schemas.openxmlformats.org/presentationml/2006/main">
  <p:tag name="KSO_WM_BEAUTIFY_FLAG" val=""/>
</p:tagLst>
</file>

<file path=ppt/tags/tag454.xml><?xml version="1.0" encoding="utf-8"?>
<p:tagLst xmlns:p="http://schemas.openxmlformats.org/presentationml/2006/main">
  <p:tag name="KSO_WM_BEAUTIFY_FLAG" val=""/>
</p:tagLst>
</file>

<file path=ppt/tags/tag455.xml><?xml version="1.0" encoding="utf-8"?>
<p:tagLst xmlns:p="http://schemas.openxmlformats.org/presentationml/2006/main">
  <p:tag name="KSO_WM_DIAGRAM_VIRTUALLY_FRAME" val="{&quot;height&quot;:300.6,&quot;left&quot;:48.15,&quot;top&quot;:91.5,&quot;width&quot;:617.25}"/>
</p:tagLst>
</file>

<file path=ppt/tags/tag456.xml><?xml version="1.0" encoding="utf-8"?>
<p:tagLst xmlns:p="http://schemas.openxmlformats.org/presentationml/2006/main">
  <p:tag name="KSO_WM_BEAUTIFY_FLAG" val=""/>
</p:tagLst>
</file>

<file path=ppt/tags/tag457.xml><?xml version="1.0" encoding="utf-8"?>
<p:tagLst xmlns:p="http://schemas.openxmlformats.org/presentationml/2006/main">
  <p:tag name="KSO_WM_BEAUTIFY_FLAG" val=""/>
</p:tagLst>
</file>

<file path=ppt/tags/tag458.xml><?xml version="1.0" encoding="utf-8"?>
<p:tagLst xmlns:p="http://schemas.openxmlformats.org/presentationml/2006/main">
  <p:tag name="KSO_WM_BEAUTIFY_FLAG" val=""/>
</p:tagLst>
</file>

<file path=ppt/tags/tag459.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60.xml><?xml version="1.0" encoding="utf-8"?>
<p:tagLst xmlns:p="http://schemas.openxmlformats.org/presentationml/2006/main">
  <p:tag name="KSO_WM_BEAUTIFY_FLAG" val=""/>
</p:tagLst>
</file>

<file path=ppt/tags/tag461.xml><?xml version="1.0" encoding="utf-8"?>
<p:tagLst xmlns:p="http://schemas.openxmlformats.org/presentationml/2006/main">
  <p:tag name="KSO_WM_BEAUTIFY_FLAG" val=""/>
</p:tagLst>
</file>

<file path=ppt/tags/tag462.xml><?xml version="1.0" encoding="utf-8"?>
<p:tagLst xmlns:p="http://schemas.openxmlformats.org/presentationml/2006/main">
  <p:tag name="KSO_WM_DIAGRAM_VIRTUALLY_FRAME" val="{&quot;height&quot;:300.6,&quot;left&quot;:48.15,&quot;top&quot;:91.5,&quot;width&quot;:617.25}"/>
</p:tagLst>
</file>

<file path=ppt/tags/tag463.xml><?xml version="1.0" encoding="utf-8"?>
<p:tagLst xmlns:p="http://schemas.openxmlformats.org/presentationml/2006/main">
  <p:tag name="KSO_WM_BEAUTIFY_FLAG" val=""/>
</p:tagLst>
</file>

<file path=ppt/tags/tag464.xml><?xml version="1.0" encoding="utf-8"?>
<p:tagLst xmlns:p="http://schemas.openxmlformats.org/presentationml/2006/main">
  <p:tag name="KSO_WM_BEAUTIFY_FLAG" val=""/>
</p:tagLst>
</file>

<file path=ppt/tags/tag465.xml><?xml version="1.0" encoding="utf-8"?>
<p:tagLst xmlns:p="http://schemas.openxmlformats.org/presentationml/2006/main">
  <p:tag name="KSO_WM_BEAUTIFY_FLAG" val=""/>
</p:tagLst>
</file>

<file path=ppt/tags/tag466.xml><?xml version="1.0" encoding="utf-8"?>
<p:tagLst xmlns:p="http://schemas.openxmlformats.org/presentationml/2006/main">
  <p:tag name="KSO_WM_BEAUTIFY_FLAG" val=""/>
</p:tagLst>
</file>

<file path=ppt/tags/tag467.xml><?xml version="1.0" encoding="utf-8"?>
<p:tagLst xmlns:p="http://schemas.openxmlformats.org/presentationml/2006/main">
  <p:tag name="KSO_WM_BEAUTIFY_FLAG" val=""/>
</p:tagLst>
</file>

<file path=ppt/tags/tag468.xml><?xml version="1.0" encoding="utf-8"?>
<p:tagLst xmlns:p="http://schemas.openxmlformats.org/presentationml/2006/main">
  <p:tag name="KSO_WM_BEAUTIFY_FLAG" val=""/>
</p:tagLst>
</file>

<file path=ppt/tags/tag469.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70.xml><?xml version="1.0" encoding="utf-8"?>
<p:tagLst xmlns:p="http://schemas.openxmlformats.org/presentationml/2006/main">
  <p:tag name="KSO_WM_DIAGRAM_VIRTUALLY_FRAME" val="{&quot;height&quot;:300.6,&quot;left&quot;:48.15,&quot;top&quot;:91.5,&quot;width&quot;:617.25}"/>
</p:tagLst>
</file>

<file path=ppt/tags/tag471.xml><?xml version="1.0" encoding="utf-8"?>
<p:tagLst xmlns:p="http://schemas.openxmlformats.org/presentationml/2006/main">
  <p:tag name="KSO_WM_DIAGRAM_VIRTUALLY_FRAME" val="{&quot;height&quot;:300.6,&quot;left&quot;:48.15,&quot;top&quot;:91.5,&quot;width&quot;:617.25}"/>
</p:tagLst>
</file>

<file path=ppt/tags/tag472.xml><?xml version="1.0" encoding="utf-8"?>
<p:tagLst xmlns:p="http://schemas.openxmlformats.org/presentationml/2006/main">
  <p:tag name="KSO_WM_BEAUTIFY_FLAG" val=""/>
</p:tagLst>
</file>

<file path=ppt/tags/tag473.xml><?xml version="1.0" encoding="utf-8"?>
<p:tagLst xmlns:p="http://schemas.openxmlformats.org/presentationml/2006/main">
  <p:tag name="KSO_WM_BEAUTIFY_FLAG" val=""/>
</p:tagLst>
</file>

<file path=ppt/tags/tag474.xml><?xml version="1.0" encoding="utf-8"?>
<p:tagLst xmlns:p="http://schemas.openxmlformats.org/presentationml/2006/main">
  <p:tag name="KSO_WM_BEAUTIFY_FLAG" val=""/>
</p:tagLst>
</file>

<file path=ppt/tags/tag475.xml><?xml version="1.0" encoding="utf-8"?>
<p:tagLst xmlns:p="http://schemas.openxmlformats.org/presentationml/2006/main">
  <p:tag name="KSO_WM_BEAUTIFY_FLAG" val=""/>
</p:tagLst>
</file>

<file path=ppt/tags/tag476.xml><?xml version="1.0" encoding="utf-8"?>
<p:tagLst xmlns:p="http://schemas.openxmlformats.org/presentationml/2006/main">
  <p:tag name="KSO_WM_BEAUTIFY_FLAG" val=""/>
</p:tagLst>
</file>

<file path=ppt/tags/tag477.xml><?xml version="1.0" encoding="utf-8"?>
<p:tagLst xmlns:p="http://schemas.openxmlformats.org/presentationml/2006/main">
  <p:tag name="KSO_WM_BEAUTIFY_FLAG" val=""/>
</p:tagLst>
</file>

<file path=ppt/tags/tag478.xml><?xml version="1.0" encoding="utf-8"?>
<p:tagLst xmlns:p="http://schemas.openxmlformats.org/presentationml/2006/main">
  <p:tag name="KSO_WM_DIAGRAM_VIRTUALLY_FRAME" val="{&quot;height&quot;:300.6,&quot;left&quot;:48.15,&quot;top&quot;:91.5,&quot;width&quot;:617.25}"/>
</p:tagLst>
</file>

<file path=ppt/tags/tag479.xml><?xml version="1.0" encoding="utf-8"?>
<p:tagLst xmlns:p="http://schemas.openxmlformats.org/presentationml/2006/main">
  <p:tag name="KSO_WM_DIAGRAM_VIRTUALLY_FRAME" val="{&quot;height&quot;:300.6,&quot;left&quot;:48.15,&quot;top&quot;:91.5,&quot;width&quot;:617.25}"/>
</p:tagLst>
</file>

<file path=ppt/tags/tag48.xml><?xml version="1.0" encoding="utf-8"?>
<p:tagLst xmlns:p="http://schemas.openxmlformats.org/presentationml/2006/main">
  <p:tag name="KSO_WM_BEAUTIFY_FLAG" val=""/>
</p:tagLst>
</file>

<file path=ppt/tags/tag480.xml><?xml version="1.0" encoding="utf-8"?>
<p:tagLst xmlns:p="http://schemas.openxmlformats.org/presentationml/2006/main">
  <p:tag name="KSO_WM_BEAUTIFY_FLAG" val=""/>
</p:tagLst>
</file>

<file path=ppt/tags/tag481.xml><?xml version="1.0" encoding="utf-8"?>
<p:tagLst xmlns:p="http://schemas.openxmlformats.org/presentationml/2006/main">
  <p:tag name="KSO_WM_BEAUTIFY_FLAG" val=""/>
</p:tagLst>
</file>

<file path=ppt/tags/tag482.xml><?xml version="1.0" encoding="utf-8"?>
<p:tagLst xmlns:p="http://schemas.openxmlformats.org/presentationml/2006/main">
  <p:tag name="KSO_WM_BEAUTIFY_FLAG" val=""/>
</p:tagLst>
</file>

<file path=ppt/tags/tag483.xml><?xml version="1.0" encoding="utf-8"?>
<p:tagLst xmlns:p="http://schemas.openxmlformats.org/presentationml/2006/main">
  <p:tag name="KSO_WM_DIAGRAM_VIRTUALLY_FRAME" val="{&quot;height&quot;:300.6,&quot;left&quot;:48.15,&quot;top&quot;:91.5,&quot;width&quot;:617.25}"/>
</p:tagLst>
</file>

<file path=ppt/tags/tag484.xml><?xml version="1.0" encoding="utf-8"?>
<p:tagLst xmlns:p="http://schemas.openxmlformats.org/presentationml/2006/main">
  <p:tag name="KSO_WM_BEAUTIFY_FLAG" val=""/>
</p:tagLst>
</file>

<file path=ppt/tags/tag485.xml><?xml version="1.0" encoding="utf-8"?>
<p:tagLst xmlns:p="http://schemas.openxmlformats.org/presentationml/2006/main">
  <p:tag name="KSO_WM_BEAUTIFY_FLAG" val=""/>
</p:tagLst>
</file>

<file path=ppt/tags/tag486.xml><?xml version="1.0" encoding="utf-8"?>
<p:tagLst xmlns:p="http://schemas.openxmlformats.org/presentationml/2006/main">
  <p:tag name="KSO_WM_BEAUTIFY_FLAG" val=""/>
</p:tagLst>
</file>

<file path=ppt/tags/tag487.xml><?xml version="1.0" encoding="utf-8"?>
<p:tagLst xmlns:p="http://schemas.openxmlformats.org/presentationml/2006/main">
  <p:tag name="KSO_WM_DIAGRAM_VIRTUALLY_FRAME" val="{&quot;height&quot;:300.6,&quot;left&quot;:48.15,&quot;top&quot;:91.5,&quot;width&quot;:617.25}"/>
</p:tagLst>
</file>

<file path=ppt/tags/tag488.xml><?xml version="1.0" encoding="utf-8"?>
<p:tagLst xmlns:p="http://schemas.openxmlformats.org/presentationml/2006/main">
  <p:tag name="KSO_WM_BEAUTIFY_FLAG" val=""/>
</p:tagLst>
</file>

<file path=ppt/tags/tag489.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490.xml><?xml version="1.0" encoding="utf-8"?>
<p:tagLst xmlns:p="http://schemas.openxmlformats.org/presentationml/2006/main">
  <p:tag name="KSO_WM_BEAUTIFY_FLAG" val=""/>
</p:tagLst>
</file>

<file path=ppt/tags/tag491.xml><?xml version="1.0" encoding="utf-8"?>
<p:tagLst xmlns:p="http://schemas.openxmlformats.org/presentationml/2006/main">
  <p:tag name="KSO_WM_DIAGRAM_VIRTUALLY_FRAME" val="{&quot;height&quot;:300.6,&quot;left&quot;:48.15,&quot;top&quot;:91.5,&quot;width&quot;:617.25}"/>
</p:tagLst>
</file>

<file path=ppt/tags/tag492.xml><?xml version="1.0" encoding="utf-8"?>
<p:tagLst xmlns:p="http://schemas.openxmlformats.org/presentationml/2006/main">
  <p:tag name="KSO_WM_BEAUTIFY_FLAG" val=""/>
</p:tagLst>
</file>

<file path=ppt/tags/tag493.xml><?xml version="1.0" encoding="utf-8"?>
<p:tagLst xmlns:p="http://schemas.openxmlformats.org/presentationml/2006/main">
  <p:tag name="KSO_WM_BEAUTIFY_FLAG" val=""/>
</p:tagLst>
</file>

<file path=ppt/tags/tag494.xml><?xml version="1.0" encoding="utf-8"?>
<p:tagLst xmlns:p="http://schemas.openxmlformats.org/presentationml/2006/main">
  <p:tag name="KSO_WM_BEAUTIFY_FLAG" val=""/>
</p:tagLst>
</file>

<file path=ppt/tags/tag495.xml><?xml version="1.0" encoding="utf-8"?>
<p:tagLst xmlns:p="http://schemas.openxmlformats.org/presentationml/2006/main">
  <p:tag name="KSO_WM_DIAGRAM_VIRTUALLY_FRAME" val="{&quot;height&quot;:300.6,&quot;left&quot;:48.15,&quot;top&quot;:91.5,&quot;width&quot;:617.25}"/>
</p:tagLst>
</file>

<file path=ppt/tags/tag496.xml><?xml version="1.0" encoding="utf-8"?>
<p:tagLst xmlns:p="http://schemas.openxmlformats.org/presentationml/2006/main">
  <p:tag name="KSO_WM_DIAGRAM_VIRTUALLY_FRAME" val="{&quot;height&quot;:300.6,&quot;left&quot;:48.15,&quot;top&quot;:91.5,&quot;width&quot;:617.25}"/>
</p:tagLst>
</file>

<file path=ppt/tags/tag497.xml><?xml version="1.0" encoding="utf-8"?>
<p:tagLst xmlns:p="http://schemas.openxmlformats.org/presentationml/2006/main">
  <p:tag name="KSO_WM_BEAUTIFY_FLAG" val=""/>
</p:tagLst>
</file>

<file path=ppt/tags/tag498.xml><?xml version="1.0" encoding="utf-8"?>
<p:tagLst xmlns:p="http://schemas.openxmlformats.org/presentationml/2006/main">
  <p:tag name="KSO_WM_BEAUTIFY_FLAG" val=""/>
</p:tagLst>
</file>

<file path=ppt/tags/tag49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00.xml><?xml version="1.0" encoding="utf-8"?>
<p:tagLst xmlns:p="http://schemas.openxmlformats.org/presentationml/2006/main">
  <p:tag name="KSO_WM_DIAGRAM_VIRTUALLY_FRAME" val="{&quot;height&quot;:300.6,&quot;left&quot;:48.15,&quot;top&quot;:91.5,&quot;width&quot;:617.25}"/>
</p:tagLst>
</file>

<file path=ppt/tags/tag501.xml><?xml version="1.0" encoding="utf-8"?>
<p:tagLst xmlns:p="http://schemas.openxmlformats.org/presentationml/2006/main">
  <p:tag name="KSO_WM_BEAUTIFY_FLAG" val=""/>
</p:tagLst>
</file>

<file path=ppt/tags/tag502.xml><?xml version="1.0" encoding="utf-8"?>
<p:tagLst xmlns:p="http://schemas.openxmlformats.org/presentationml/2006/main">
  <p:tag name="KSO_WM_BEAUTIFY_FLAG" val=""/>
</p:tagLst>
</file>

<file path=ppt/tags/tag503.xml><?xml version="1.0" encoding="utf-8"?>
<p:tagLst xmlns:p="http://schemas.openxmlformats.org/presentationml/2006/main">
  <p:tag name="KSO_WM_BEAUTIFY_FLAG" val=""/>
</p:tagLst>
</file>

<file path=ppt/tags/tag504.xml><?xml version="1.0" encoding="utf-8"?>
<p:tagLst xmlns:p="http://schemas.openxmlformats.org/presentationml/2006/main">
  <p:tag name="KSO_WM_DIAGRAM_VIRTUALLY_FRAME" val="{&quot;height&quot;:300.6,&quot;left&quot;:48.15,&quot;top&quot;:91.5,&quot;width&quot;:617.25}"/>
</p:tagLst>
</file>

<file path=ppt/tags/tag505.xml><?xml version="1.0" encoding="utf-8"?>
<p:tagLst xmlns:p="http://schemas.openxmlformats.org/presentationml/2006/main">
  <p:tag name="KSO_WM_BEAUTIFY_FLAG" val=""/>
</p:tagLst>
</file>

<file path=ppt/tags/tag506.xml><?xml version="1.0" encoding="utf-8"?>
<p:tagLst xmlns:p="http://schemas.openxmlformats.org/presentationml/2006/main">
  <p:tag name="KSO_WM_BEAUTIFY_FLAG" val=""/>
</p:tagLst>
</file>

<file path=ppt/tags/tag507.xml><?xml version="1.0" encoding="utf-8"?>
<p:tagLst xmlns:p="http://schemas.openxmlformats.org/presentationml/2006/main">
  <p:tag name="KSO_WM_BEAUTIFY_FLAG" val=""/>
</p:tagLst>
</file>

<file path=ppt/tags/tag508.xml><?xml version="1.0" encoding="utf-8"?>
<p:tagLst xmlns:p="http://schemas.openxmlformats.org/presentationml/2006/main">
  <p:tag name="KSO_WM_DIAGRAM_VIRTUALLY_FRAME" val="{&quot;height&quot;:300.6,&quot;left&quot;:48.15,&quot;top&quot;:91.5,&quot;width&quot;:617.25}"/>
</p:tagLst>
</file>

<file path=ppt/tags/tag509.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10.xml><?xml version="1.0" encoding="utf-8"?>
<p:tagLst xmlns:p="http://schemas.openxmlformats.org/presentationml/2006/main">
  <p:tag name="KSO_WM_BEAUTIFY_FLAG" val=""/>
</p:tagLst>
</file>

<file path=ppt/tags/tag511.xml><?xml version="1.0" encoding="utf-8"?>
<p:tagLst xmlns:p="http://schemas.openxmlformats.org/presentationml/2006/main">
  <p:tag name="KSO_WM_BEAUTIFY_FLAG" val=""/>
</p:tagLst>
</file>

<file path=ppt/tags/tag512.xml><?xml version="1.0" encoding="utf-8"?>
<p:tagLst xmlns:p="http://schemas.openxmlformats.org/presentationml/2006/main">
  <p:tag name="KSO_WM_DIAGRAM_VIRTUALLY_FRAME" val="{&quot;height&quot;:300.6,&quot;left&quot;:48.15,&quot;top&quot;:91.5,&quot;width&quot;:617.25}"/>
</p:tagLst>
</file>

<file path=ppt/tags/tag513.xml><?xml version="1.0" encoding="utf-8"?>
<p:tagLst xmlns:p="http://schemas.openxmlformats.org/presentationml/2006/main">
  <p:tag name="KSO_WM_BEAUTIFY_FLAG" val=""/>
</p:tagLst>
</file>

<file path=ppt/tags/tag514.xml><?xml version="1.0" encoding="utf-8"?>
<p:tagLst xmlns:p="http://schemas.openxmlformats.org/presentationml/2006/main">
  <p:tag name="KSO_WM_BEAUTIFY_FLAG" val=""/>
</p:tagLst>
</file>

<file path=ppt/tags/tag515.xml><?xml version="1.0" encoding="utf-8"?>
<p:tagLst xmlns:p="http://schemas.openxmlformats.org/presentationml/2006/main">
  <p:tag name="KSO_WM_BEAUTIFY_FLAG" val=""/>
</p:tagLst>
</file>

<file path=ppt/tags/tag516.xml><?xml version="1.0" encoding="utf-8"?>
<p:tagLst xmlns:p="http://schemas.openxmlformats.org/presentationml/2006/main">
  <p:tag name="KSO_WM_DIAGRAM_VIRTUALLY_FRAME" val="{&quot;height&quot;:300.6,&quot;left&quot;:48.15,&quot;top&quot;:91.5,&quot;width&quot;:617.25}"/>
</p:tagLst>
</file>

<file path=ppt/tags/tag517.xml><?xml version="1.0" encoding="utf-8"?>
<p:tagLst xmlns:p="http://schemas.openxmlformats.org/presentationml/2006/main">
  <p:tag name="KSO_WM_BEAUTIFY_FLAG" val=""/>
</p:tagLst>
</file>

<file path=ppt/tags/tag518.xml><?xml version="1.0" encoding="utf-8"?>
<p:tagLst xmlns:p="http://schemas.openxmlformats.org/presentationml/2006/main">
  <p:tag name="KSO_WM_BEAUTIFY_FLAG" val=""/>
</p:tagLst>
</file>

<file path=ppt/tags/tag519.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20.xml><?xml version="1.0" encoding="utf-8"?>
<p:tagLst xmlns:p="http://schemas.openxmlformats.org/presentationml/2006/main">
  <p:tag name="KSO_WM_DIAGRAM_VIRTUALLY_FRAME" val="{&quot;height&quot;:300.6,&quot;left&quot;:48.15,&quot;top&quot;:91.5,&quot;width&quot;:617.25}"/>
</p:tagLst>
</file>

<file path=ppt/tags/tag521.xml><?xml version="1.0" encoding="utf-8"?>
<p:tagLst xmlns:p="http://schemas.openxmlformats.org/presentationml/2006/main">
  <p:tag name="KSO_WM_BEAUTIFY_FLAG" val=""/>
</p:tagLst>
</file>

<file path=ppt/tags/tag522.xml><?xml version="1.0" encoding="utf-8"?>
<p:tagLst xmlns:p="http://schemas.openxmlformats.org/presentationml/2006/main">
  <p:tag name="KSO_WM_BEAUTIFY_FLAG" val=""/>
</p:tagLst>
</file>

<file path=ppt/tags/tag523.xml><?xml version="1.0" encoding="utf-8"?>
<p:tagLst xmlns:p="http://schemas.openxmlformats.org/presentationml/2006/main">
  <p:tag name="KSO_WM_BEAUTIFY_FLAG" val=""/>
</p:tagLst>
</file>

<file path=ppt/tags/tag524.xml><?xml version="1.0" encoding="utf-8"?>
<p:tagLst xmlns:p="http://schemas.openxmlformats.org/presentationml/2006/main">
  <p:tag name="KSO_WM_DIAGRAM_VIRTUALLY_FRAME" val="{&quot;height&quot;:300.6,&quot;left&quot;:48.15,&quot;top&quot;:91.5,&quot;width&quot;:617.25}"/>
</p:tagLst>
</file>

<file path=ppt/tags/tag525.xml><?xml version="1.0" encoding="utf-8"?>
<p:tagLst xmlns:p="http://schemas.openxmlformats.org/presentationml/2006/main">
  <p:tag name="KSO_WM_DIAGRAM_VIRTUALLY_FRAME" val="{&quot;height&quot;:300.6,&quot;left&quot;:48.15,&quot;top&quot;:91.5,&quot;width&quot;:617.25}"/>
</p:tagLst>
</file>

<file path=ppt/tags/tag526.xml><?xml version="1.0" encoding="utf-8"?>
<p:tagLst xmlns:p="http://schemas.openxmlformats.org/presentationml/2006/main">
  <p:tag name="KSO_WM_BEAUTIFY_FLAG" val=""/>
</p:tagLst>
</file>

<file path=ppt/tags/tag527.xml><?xml version="1.0" encoding="utf-8"?>
<p:tagLst xmlns:p="http://schemas.openxmlformats.org/presentationml/2006/main">
  <p:tag name="KSO_WM_BEAUTIFY_FLAG" val=""/>
</p:tagLst>
</file>

<file path=ppt/tags/tag528.xml><?xml version="1.0" encoding="utf-8"?>
<p:tagLst xmlns:p="http://schemas.openxmlformats.org/presentationml/2006/main">
  <p:tag name="KSO_WM_BEAUTIFY_FLAG" val=""/>
</p:tagLst>
</file>

<file path=ppt/tags/tag529.xml><?xml version="1.0" encoding="utf-8"?>
<p:tagLst xmlns:p="http://schemas.openxmlformats.org/presentationml/2006/main">
  <p:tag name="KSO_WM_DIAGRAM_VIRTUALLY_FRAME" val="{&quot;height&quot;:300.6,&quot;left&quot;:48.15,&quot;top&quot;:91.5,&quot;width&quot;:617.25}"/>
</p:tagLst>
</file>

<file path=ppt/tags/tag53.xml><?xml version="1.0" encoding="utf-8"?>
<p:tagLst xmlns:p="http://schemas.openxmlformats.org/presentationml/2006/main">
  <p:tag name="KSO_WM_BEAUTIFY_FLAG" val=""/>
</p:tagLst>
</file>

<file path=ppt/tags/tag530.xml><?xml version="1.0" encoding="utf-8"?>
<p:tagLst xmlns:p="http://schemas.openxmlformats.org/presentationml/2006/main">
  <p:tag name="KSO_WM_BEAUTIFY_FLAG" val=""/>
</p:tagLst>
</file>

<file path=ppt/tags/tag531.xml><?xml version="1.0" encoding="utf-8"?>
<p:tagLst xmlns:p="http://schemas.openxmlformats.org/presentationml/2006/main">
  <p:tag name="KSO_WM_BEAUTIFY_FLAG" val=""/>
</p:tagLst>
</file>

<file path=ppt/tags/tag532.xml><?xml version="1.0" encoding="utf-8"?>
<p:tagLst xmlns:p="http://schemas.openxmlformats.org/presentationml/2006/main">
  <p:tag name="KSO_WM_DIAGRAM_VIRTUALLY_FRAME" val="{&quot;height&quot;:187.3,&quot;left&quot;:48.15,&quot;top&quot;:97.15,&quot;width&quot;:617.25}"/>
  <p:tag name="KSO_WM_BEAUTIFY_FLAG" val=""/>
</p:tagLst>
</file>

<file path=ppt/tags/tag533.xml><?xml version="1.0" encoding="utf-8"?>
<p:tagLst xmlns:p="http://schemas.openxmlformats.org/presentationml/2006/main">
  <p:tag name="KSO_WM_DIAGRAM_VIRTUALLY_FRAME" val="{&quot;height&quot;:187.3,&quot;left&quot;:48.15,&quot;top&quot;:97.15,&quot;width&quot;:617.25}"/>
  <p:tag name="KSO_WM_BEAUTIFY_FLAG" val=""/>
</p:tagLst>
</file>

<file path=ppt/tags/tag534.xml><?xml version="1.0" encoding="utf-8"?>
<p:tagLst xmlns:p="http://schemas.openxmlformats.org/presentationml/2006/main">
  <p:tag name="ISPRING_RESOURCE_PATHS_HASH_2" val="17416ab3169b4d2b6e219e80d68016f511bed39f"/>
  <p:tag name="ISPRING_PRESENTATION_TITLE" val="简约红色财务金融数据分析PPT模版"/>
  <p:tag name="ISPRING_FIRST_PUBLISH" val="1"/>
  <p:tag name="commondata" val="eyJoZGlkIjoiZTViMmU4N2NkNWQ3NjhjMzRjMTI0MGM5Y2MxMmZjMmEifQ=="/>
  <p:tag name="resource_record_key" val="{&quot;13&quot;:[20174685,20184167],&quot;70&quot;:[3314370,3314197,3314292,3312235,3314673,3316196,3316198,3313591,3316162,3314320,3316160,3313710,3312479,3323785,3314163,3314336,3317675,3322565,3322492,3324940,3314594,3320037,3324712,3316374,3316118,3323779,3312117,3324608,3319434,3324933,3316058,3322235,3323777,3319356]}"/>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DIAGRAM_VIRTUALLY_FRAME" val="{&quot;height&quot;:300.6,&quot;left&quot;:48.15,&quot;top&quot;:91.5,&quot;width&quot;:617.25}"/>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DIAGRAM_VIRTUALLY_FRAME" val="{&quot;height&quot;:300.6,&quot;left&quot;:48.15,&quot;top&quot;:91.5,&quot;width&quot;:617.25}"/>
</p:tagLst>
</file>

<file path=ppt/tags/tag64.xml><?xml version="1.0" encoding="utf-8"?>
<p:tagLst xmlns:p="http://schemas.openxmlformats.org/presentationml/2006/main">
  <p:tag name="KSO_WM_DIAGRAM_VIRTUALLY_FRAME" val="{&quot;height&quot;:300.6,&quot;left&quot;:48.15,&quot;top&quot;:91.5,&quot;width&quot;:617.25}"/>
</p:tagLst>
</file>

<file path=ppt/tags/tag65.xml><?xml version="1.0" encoding="utf-8"?>
<p:tagLst xmlns:p="http://schemas.openxmlformats.org/presentationml/2006/main">
  <p:tag name="KSO_WM_DIAGRAM_VIRTUALLY_FRAME" val="{&quot;height&quot;:300.6,&quot;left&quot;:48.15,&quot;top&quot;:91.5,&quot;width&quot;:617.25}"/>
</p:tagLst>
</file>

<file path=ppt/tags/tag66.xml><?xml version="1.0" encoding="utf-8"?>
<p:tagLst xmlns:p="http://schemas.openxmlformats.org/presentationml/2006/main">
  <p:tag name="KSO_WM_DIAGRAM_VIRTUALLY_FRAME" val="{&quot;height&quot;:300.6,&quot;left&quot;:48.15,&quot;top&quot;:91.5,&quot;width&quot;:617.25}"/>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DIAGRAM_VIRTUALLY_FRAME" val="{&quot;height&quot;:300.6,&quot;left&quot;:48.15,&quot;top&quot;:91.5,&quot;width&quot;:617.25}"/>
</p:tagLst>
</file>

<file path=ppt/tags/tag71.xml><?xml version="1.0" encoding="utf-8"?>
<p:tagLst xmlns:p="http://schemas.openxmlformats.org/presentationml/2006/main">
  <p:tag name="KSO_WM_DIAGRAM_VIRTUALLY_FRAME" val="{&quot;height&quot;:300.6,&quot;left&quot;:48.15,&quot;top&quot;:91.5,&quot;width&quot;:617.25}"/>
</p:tagLst>
</file>

<file path=ppt/tags/tag72.xml><?xml version="1.0" encoding="utf-8"?>
<p:tagLst xmlns:p="http://schemas.openxmlformats.org/presentationml/2006/main">
  <p:tag name="KSO_WM_DIAGRAM_VIRTUALLY_FRAME" val="{&quot;height&quot;:300.6,&quot;left&quot;:48.15,&quot;top&quot;:91.5,&quot;width&quot;:617.25}"/>
</p:tagLst>
</file>

<file path=ppt/tags/tag73.xml><?xml version="1.0" encoding="utf-8"?>
<p:tagLst xmlns:p="http://schemas.openxmlformats.org/presentationml/2006/main">
  <p:tag name="KSO_WM_DIAGRAM_VIRTUALLY_FRAME" val="{&quot;height&quot;:300.6,&quot;left&quot;:48.15,&quot;top&quot;:91.5,&quot;width&quot;:617.25}"/>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DIAGRAM_VIRTUALLY_FRAME" val="{&quot;height&quot;:300.6,&quot;left&quot;:48.15,&quot;top&quot;:91.5,&quot;width&quot;:617.25}"/>
</p:tagLst>
</file>

<file path=ppt/tags/tag79.xml><?xml version="1.0" encoding="utf-8"?>
<p:tagLst xmlns:p="http://schemas.openxmlformats.org/presentationml/2006/main">
  <p:tag name="KSO_WM_DIAGRAM_VIRTUALLY_FRAME" val="{&quot;height&quot;:300.6,&quot;left&quot;:48.15,&quot;top&quot;:91.5,&quot;width&quot;:617.25}"/>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DIAGRAM_VIRTUALLY_FRAME" val="{&quot;height&quot;:300.6,&quot;left&quot;:48.15,&quot;top&quot;:91.5,&quot;width&quot;:617.25}"/>
</p:tagLst>
</file>

<file path=ppt/tags/tag81.xml><?xml version="1.0" encoding="utf-8"?>
<p:tagLst xmlns:p="http://schemas.openxmlformats.org/presentationml/2006/main">
  <p:tag name="KSO_WM_DIAGRAM_VIRTUALLY_FRAME" val="{&quot;height&quot;:300.6,&quot;left&quot;:48.15,&quot;top&quot;:91.5,&quot;width&quot;:617.25}"/>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DIAGRAM_VIRTUALLY_FRAME" val="{&quot;height&quot;:300.6,&quot;left&quot;:48.15,&quot;top&quot;:91.5,&quot;width&quot;:617.25}"/>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DIAGRAM_VIRTUALLY_FRAME" val="{&quot;height&quot;:300.6,&quot;left&quot;:48.15,&quot;top&quot;:91.5,&quot;width&quot;:617.25}"/>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DIAGRAM_VIRTUALLY_FRAME" val="{&quot;height&quot;:300.6,&quot;left&quot;:48.15,&quot;top&quot;:91.5,&quot;width&quot;:617.25}"/>
</p:tagLst>
</file>

<file path=ppt/tags/tag91.xml><?xml version="1.0" encoding="utf-8"?>
<p:tagLst xmlns:p="http://schemas.openxmlformats.org/presentationml/2006/main">
  <p:tag name="KSO_WM_DIAGRAM_VIRTUALLY_FRAME" val="{&quot;height&quot;:300.6,&quot;left&quot;:48.15,&quot;top&quot;:91.5,&quot;width&quot;:617.25}"/>
</p:tagLst>
</file>

<file path=ppt/tags/tag92.xml><?xml version="1.0" encoding="utf-8"?>
<p:tagLst xmlns:p="http://schemas.openxmlformats.org/presentationml/2006/main">
  <p:tag name="KSO_WM_DIAGRAM_VIRTUALLY_FRAME" val="{&quot;height&quot;:300.6,&quot;left&quot;:48.15,&quot;top&quot;:91.5,&quot;width&quot;:617.25}"/>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DIAGRAM_VIRTUALLY_FRAME" val="{&quot;height&quot;:300.6,&quot;left&quot;:48.15,&quot;top&quot;:91.5,&quot;width&quot;:617.25}"/>
</p:tagLst>
</file>

<file path=ppt/tags/tag98.xml><?xml version="1.0" encoding="utf-8"?>
<p:tagLst xmlns:p="http://schemas.openxmlformats.org/presentationml/2006/main">
  <p:tag name="KSO_WM_DIAGRAM_VIRTUALLY_FRAME" val="{&quot;height&quot;:300.6,&quot;left&quot;:48.15,&quot;top&quot;:91.5,&quot;width&quot;:617.25}"/>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29825</Words>
  <Application>WPS 演示</Application>
  <PresentationFormat>全屏显示(16:9)</PresentationFormat>
  <Paragraphs>985</Paragraphs>
  <Slides>131</Slides>
  <Notes>39</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131</vt:i4>
      </vt:variant>
    </vt:vector>
  </HeadingPairs>
  <TitlesOfParts>
    <vt:vector size="143" baseType="lpstr">
      <vt:lpstr>Arial</vt:lpstr>
      <vt:lpstr>宋体</vt:lpstr>
      <vt:lpstr>Wingdings</vt:lpstr>
      <vt:lpstr>字魂105号-简雅黑</vt:lpstr>
      <vt:lpstr>兰米正黑体</vt:lpstr>
      <vt:lpstr>华文中宋</vt:lpstr>
      <vt:lpstr>Calibri</vt:lpstr>
      <vt:lpstr>微软雅黑</vt:lpstr>
      <vt:lpstr>Arial Unicode MS</vt:lpstr>
      <vt:lpstr>楷体</vt:lpstr>
      <vt:lpstr>等线</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简约红色财务金融数据分析PPT模版</dc:title>
  <dc:creator>www.1ppt.com</dc:creator>
  <cp:keywords>www.1ppt.com</cp:keywords>
  <cp:lastModifiedBy>赵艺</cp:lastModifiedBy>
  <cp:revision>323</cp:revision>
  <dcterms:created xsi:type="dcterms:W3CDTF">2015-11-19T08:09:00Z</dcterms:created>
  <dcterms:modified xsi:type="dcterms:W3CDTF">2024-03-13T02:20:30Z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2ED93C46453240CC9E5E7552A8AE301F_13</vt:lpwstr>
  </property>
  <property fmtid="{D5CDD505-2E9C-101B-9397-08002B2CF9AE}" pid="3" name="KSOProductBuildVer">
    <vt:lpwstr>2052-12.1.0.16388</vt:lpwstr>
  </property>
</Properties>
</file>