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Override PartName="/customXml/itemProps100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8.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39"/>
  </p:handoutMasterIdLst>
  <p:sldIdLst>
    <p:sldId id="309" r:id="rId3"/>
    <p:sldId id="261" r:id="rId5"/>
    <p:sldId id="277" r:id="rId6"/>
    <p:sldId id="258" r:id="rId7"/>
    <p:sldId id="553" r:id="rId8"/>
    <p:sldId id="554" r:id="rId9"/>
    <p:sldId id="555" r:id="rId10"/>
    <p:sldId id="347" r:id="rId11"/>
    <p:sldId id="556" r:id="rId12"/>
    <p:sldId id="559" r:id="rId13"/>
    <p:sldId id="561" r:id="rId14"/>
    <p:sldId id="564" r:id="rId15"/>
    <p:sldId id="562" r:id="rId16"/>
    <p:sldId id="565" r:id="rId17"/>
    <p:sldId id="567" r:id="rId18"/>
    <p:sldId id="568" r:id="rId19"/>
    <p:sldId id="569" r:id="rId20"/>
    <p:sldId id="570" r:id="rId21"/>
    <p:sldId id="571" r:id="rId22"/>
    <p:sldId id="573" r:id="rId23"/>
    <p:sldId id="575" r:id="rId24"/>
    <p:sldId id="576" r:id="rId25"/>
    <p:sldId id="581" r:id="rId26"/>
    <p:sldId id="583" r:id="rId27"/>
    <p:sldId id="584" r:id="rId28"/>
    <p:sldId id="585" r:id="rId29"/>
    <p:sldId id="587" r:id="rId30"/>
    <p:sldId id="589" r:id="rId31"/>
    <p:sldId id="591" r:id="rId32"/>
    <p:sldId id="592" r:id="rId33"/>
    <p:sldId id="593" r:id="rId34"/>
    <p:sldId id="594" r:id="rId35"/>
    <p:sldId id="596" r:id="rId36"/>
    <p:sldId id="598" r:id="rId37"/>
    <p:sldId id="599" r:id="rId38"/>
    <p:sldId id="600" r:id="rId39"/>
    <p:sldId id="601" r:id="rId40"/>
    <p:sldId id="602" r:id="rId41"/>
    <p:sldId id="604" r:id="rId42"/>
    <p:sldId id="605" r:id="rId43"/>
    <p:sldId id="606" r:id="rId44"/>
    <p:sldId id="607" r:id="rId45"/>
    <p:sldId id="608" r:id="rId46"/>
    <p:sldId id="609" r:id="rId47"/>
    <p:sldId id="611" r:id="rId48"/>
    <p:sldId id="612" r:id="rId49"/>
    <p:sldId id="613" r:id="rId50"/>
    <p:sldId id="615" r:id="rId51"/>
    <p:sldId id="616" r:id="rId52"/>
    <p:sldId id="617" r:id="rId53"/>
    <p:sldId id="618" r:id="rId54"/>
    <p:sldId id="619" r:id="rId55"/>
    <p:sldId id="620" r:id="rId56"/>
    <p:sldId id="621" r:id="rId57"/>
    <p:sldId id="622" r:id="rId58"/>
    <p:sldId id="623" r:id="rId59"/>
    <p:sldId id="624" r:id="rId60"/>
    <p:sldId id="625" r:id="rId61"/>
    <p:sldId id="629" r:id="rId62"/>
    <p:sldId id="631" r:id="rId63"/>
    <p:sldId id="635" r:id="rId64"/>
    <p:sldId id="637" r:id="rId65"/>
    <p:sldId id="638" r:id="rId66"/>
    <p:sldId id="640" r:id="rId67"/>
    <p:sldId id="642" r:id="rId68"/>
    <p:sldId id="643" r:id="rId69"/>
    <p:sldId id="644" r:id="rId70"/>
    <p:sldId id="646" r:id="rId71"/>
    <p:sldId id="647" r:id="rId72"/>
    <p:sldId id="648" r:id="rId73"/>
    <p:sldId id="649" r:id="rId74"/>
    <p:sldId id="650" r:id="rId75"/>
    <p:sldId id="651" r:id="rId76"/>
    <p:sldId id="652" r:id="rId77"/>
    <p:sldId id="653" r:id="rId78"/>
    <p:sldId id="654" r:id="rId79"/>
    <p:sldId id="655" r:id="rId80"/>
    <p:sldId id="656" r:id="rId81"/>
    <p:sldId id="657" r:id="rId82"/>
    <p:sldId id="658" r:id="rId83"/>
    <p:sldId id="659" r:id="rId84"/>
    <p:sldId id="660" r:id="rId85"/>
    <p:sldId id="661" r:id="rId86"/>
    <p:sldId id="662" r:id="rId87"/>
    <p:sldId id="663" r:id="rId88"/>
    <p:sldId id="664" r:id="rId89"/>
    <p:sldId id="665" r:id="rId90"/>
    <p:sldId id="666" r:id="rId91"/>
    <p:sldId id="667" r:id="rId92"/>
    <p:sldId id="668" r:id="rId93"/>
    <p:sldId id="672" r:id="rId94"/>
    <p:sldId id="673" r:id="rId95"/>
    <p:sldId id="674" r:id="rId96"/>
    <p:sldId id="675" r:id="rId97"/>
    <p:sldId id="676" r:id="rId98"/>
    <p:sldId id="680" r:id="rId99"/>
    <p:sldId id="681" r:id="rId100"/>
    <p:sldId id="682" r:id="rId101"/>
    <p:sldId id="683" r:id="rId102"/>
    <p:sldId id="684" r:id="rId103"/>
    <p:sldId id="685" r:id="rId104"/>
    <p:sldId id="686" r:id="rId105"/>
    <p:sldId id="687" r:id="rId106"/>
    <p:sldId id="688" r:id="rId107"/>
    <p:sldId id="689" r:id="rId108"/>
    <p:sldId id="690" r:id="rId109"/>
    <p:sldId id="703" r:id="rId110"/>
    <p:sldId id="704" r:id="rId111"/>
    <p:sldId id="705" r:id="rId112"/>
    <p:sldId id="706" r:id="rId113"/>
    <p:sldId id="707" r:id="rId114"/>
    <p:sldId id="708" r:id="rId115"/>
    <p:sldId id="709" r:id="rId116"/>
    <p:sldId id="710" r:id="rId117"/>
    <p:sldId id="711" r:id="rId118"/>
    <p:sldId id="712" r:id="rId119"/>
    <p:sldId id="713" r:id="rId120"/>
    <p:sldId id="698" r:id="rId121"/>
    <p:sldId id="714" r:id="rId122"/>
    <p:sldId id="715" r:id="rId123"/>
    <p:sldId id="716" r:id="rId124"/>
    <p:sldId id="701" r:id="rId125"/>
    <p:sldId id="702" r:id="rId126"/>
    <p:sldId id="700" r:id="rId127"/>
    <p:sldId id="697" r:id="rId128"/>
    <p:sldId id="699" r:id="rId129"/>
    <p:sldId id="695" r:id="rId130"/>
    <p:sldId id="696" r:id="rId131"/>
    <p:sldId id="694" r:id="rId132"/>
    <p:sldId id="691" r:id="rId133"/>
    <p:sldId id="692" r:id="rId134"/>
    <p:sldId id="693" r:id="rId135"/>
    <p:sldId id="549" r:id="rId136"/>
    <p:sldId id="550" r:id="rId137"/>
    <p:sldId id="310" r:id="rId138"/>
  </p:sldIdLst>
  <p:sldSz cx="9144000" cy="5143500" type="screen16x9"/>
  <p:notesSz cx="6858000" cy="9144000"/>
  <p:embeddedFontLst>
    <p:embeddedFont>
      <p:font typeface="华文中宋" panose="02010600040101010101" charset="-122"/>
      <p:regular r:id="rId146"/>
    </p:embeddedFont>
    <p:embeddedFont>
      <p:font typeface="微软雅黑" panose="020B0503020204020204" pitchFamily="34" charset="-122"/>
      <p:regular r:id="rId147"/>
    </p:embeddedFont>
    <p:embeddedFont>
      <p:font typeface="Calibri" panose="020F0502020204030204" charset="0"/>
      <p:regular r:id="rId148"/>
      <p:bold r:id="rId149"/>
      <p:italic r:id="rId150"/>
      <p:boldItalic r:id="rId151"/>
    </p:embeddedFont>
    <p:embeddedFont>
      <p:font typeface="楷体" panose="02010609060101010101" charset="-122"/>
      <p:regular r:id="rId152"/>
    </p:embeddedFont>
    <p:embeddedFont>
      <p:font typeface="仿宋" panose="02010609060101010101" charset="-122"/>
      <p:regular r:id="rId153"/>
    </p:embeddedFont>
    <p:embeddedFont>
      <p:font typeface="等线" panose="02010600030101010101" charset="-122"/>
      <p:regular r:id="rId154"/>
    </p:embeddedFont>
  </p:embeddedFontLst>
  <p:custDataLst>
    <p:tags r:id="rId1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2" userDrawn="1">
          <p15:clr>
            <a:srgbClr val="A4A3A4"/>
          </p15:clr>
        </p15:guide>
        <p15:guide id="2" pos="28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 id="4" name="cpy" initials="c" lastIdx="1" clrIdx="3"/>
  <p:cmAuthor id="0" name="吕娜" initials="W用" lastIdx="0" clrIdx="0"/>
  <p:cmAuthor id="7" name="HUAWEI" initials="H" lastIdx="12" clrIdx="6"/>
  <p:cmAuthor id="8" name="Happy" initials="H" lastIdx="1" clrIdx="7"/>
  <p:cmAuthor id="11" name="Microsoft Office User" initials="MOU" lastIdx="18" clrIdx="10"/>
  <p:cmAuthor id="5" name="cc He" initials="cH" lastIdx="1" clrIdx="4"/>
  <p:cmAuthor id="12" name="Microsoft 帐户" initials="M帐" lastIdx="14"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5565"/>
    <a:srgbClr val="C0504D"/>
    <a:srgbClr val="9A1424"/>
    <a:srgbClr val="941A29"/>
    <a:srgbClr val="FF255A"/>
    <a:srgbClr val="661021"/>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82"/>
  </p:normalViewPr>
  <p:slideViewPr>
    <p:cSldViewPr showGuides="1">
      <p:cViewPr varScale="1">
        <p:scale>
          <a:sx n="130" d="100"/>
          <a:sy n="130" d="100"/>
        </p:scale>
        <p:origin x="738" y="96"/>
      </p:cViewPr>
      <p:guideLst>
        <p:guide orient="horz" pos="1292"/>
        <p:guide pos="2876"/>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95" d="100"/>
          <a:sy n="95" d="100"/>
        </p:scale>
        <p:origin x="37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5" Type="http://schemas.openxmlformats.org/officeDocument/2006/relationships/tags" Target="tags/tag1008.xml"/><Relationship Id="rId154" Type="http://schemas.openxmlformats.org/officeDocument/2006/relationships/font" Target="fonts/font9.fntdata"/><Relationship Id="rId153" Type="http://schemas.openxmlformats.org/officeDocument/2006/relationships/font" Target="fonts/font8.fntdata"/><Relationship Id="rId152" Type="http://schemas.openxmlformats.org/officeDocument/2006/relationships/font" Target="fonts/font7.fntdata"/><Relationship Id="rId151" Type="http://schemas.openxmlformats.org/officeDocument/2006/relationships/font" Target="fonts/font6.fntdata"/><Relationship Id="rId150" Type="http://schemas.openxmlformats.org/officeDocument/2006/relationships/font" Target="fonts/font5.fntdata"/><Relationship Id="rId15" Type="http://schemas.openxmlformats.org/officeDocument/2006/relationships/slide" Target="slides/slide12.xml"/><Relationship Id="rId149" Type="http://schemas.openxmlformats.org/officeDocument/2006/relationships/font" Target="fonts/font4.fntdata"/><Relationship Id="rId148" Type="http://schemas.openxmlformats.org/officeDocument/2006/relationships/font" Target="fonts/font3.fntdata"/><Relationship Id="rId147" Type="http://schemas.openxmlformats.org/officeDocument/2006/relationships/font" Target="fonts/font2.fntdata"/><Relationship Id="rId146" Type="http://schemas.openxmlformats.org/officeDocument/2006/relationships/font" Target="fonts/font1.fntdata"/><Relationship Id="rId145" Type="http://schemas.openxmlformats.org/officeDocument/2006/relationships/customXml" Target="../customXml/item1.xml"/><Relationship Id="rId144" Type="http://schemas.openxmlformats.org/officeDocument/2006/relationships/customXmlProps" Target="../customXml/itemProps1007.xml"/><Relationship Id="rId143" Type="http://schemas.openxmlformats.org/officeDocument/2006/relationships/commentAuthors" Target="commentAuthors.xml"/><Relationship Id="rId142" Type="http://schemas.openxmlformats.org/officeDocument/2006/relationships/tableStyles" Target="tableStyles.xml"/><Relationship Id="rId141" Type="http://schemas.openxmlformats.org/officeDocument/2006/relationships/viewProps" Target="viewProps.xml"/><Relationship Id="rId140" Type="http://schemas.openxmlformats.org/officeDocument/2006/relationships/presProps" Target="presProps.xml"/><Relationship Id="rId14" Type="http://schemas.openxmlformats.org/officeDocument/2006/relationships/slide" Target="slides/slide11.xml"/><Relationship Id="rId139" Type="http://schemas.openxmlformats.org/officeDocument/2006/relationships/handoutMaster" Target="handoutMasters/handoutMaster1.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A3A6B2-CB16-D843-BDEA-E0F8EA645895}" type="datetimeFigureOut">
              <a:rPr/>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C57E34-9487-E943-A9A7-7F94044311A8}" type="slidenum">
              <a:rPr/>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image" Target="../media/image4.png"/><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4" Type="http://schemas.openxmlformats.org/officeDocument/2006/relationships/slideLayout" Target="../slideLayouts/slideLayout3.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4.xml"/></Relationships>
</file>

<file path=ppt/slides/_rels/slide10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844.xml"/><Relationship Id="rId5" Type="http://schemas.openxmlformats.org/officeDocument/2006/relationships/tags" Target="../tags/tag843.xml"/><Relationship Id="rId4" Type="http://schemas.openxmlformats.org/officeDocument/2006/relationships/tags" Target="../tags/tag842.xml"/><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tags" Target="../tags/tag839.xml"/></Relationships>
</file>

<file path=ppt/slides/_rels/slide10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850.xml"/><Relationship Id="rId5" Type="http://schemas.openxmlformats.org/officeDocument/2006/relationships/tags" Target="../tags/tag849.xml"/><Relationship Id="rId4" Type="http://schemas.openxmlformats.org/officeDocument/2006/relationships/tags" Target="../tags/tag848.xml"/><Relationship Id="rId3" Type="http://schemas.openxmlformats.org/officeDocument/2006/relationships/tags" Target="../tags/tag847.xml"/><Relationship Id="rId2" Type="http://schemas.openxmlformats.org/officeDocument/2006/relationships/tags" Target="../tags/tag846.xml"/><Relationship Id="rId1" Type="http://schemas.openxmlformats.org/officeDocument/2006/relationships/tags" Target="../tags/tag845.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44.png"/><Relationship Id="rId7" Type="http://schemas.openxmlformats.org/officeDocument/2006/relationships/tags" Target="../tags/tag856.xml"/><Relationship Id="rId6" Type="http://schemas.openxmlformats.org/officeDocument/2006/relationships/image" Target="../media/image43.png"/><Relationship Id="rId5" Type="http://schemas.openxmlformats.org/officeDocument/2006/relationships/tags" Target="../tags/tag855.xml"/><Relationship Id="rId4" Type="http://schemas.openxmlformats.org/officeDocument/2006/relationships/tags" Target="../tags/tag854.xml"/><Relationship Id="rId3" Type="http://schemas.openxmlformats.org/officeDocument/2006/relationships/tags" Target="../tags/tag853.xml"/><Relationship Id="rId2" Type="http://schemas.openxmlformats.org/officeDocument/2006/relationships/tags" Target="../tags/tag852.xml"/><Relationship Id="rId1" Type="http://schemas.openxmlformats.org/officeDocument/2006/relationships/tags" Target="../tags/tag851.xml"/></Relationships>
</file>

<file path=ppt/slides/_rels/slide10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tags" Target="../tags/tag861.xml"/><Relationship Id="rId4" Type="http://schemas.openxmlformats.org/officeDocument/2006/relationships/tags" Target="../tags/tag860.xml"/><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tags" Target="../tags/tag857.xml"/></Relationships>
</file>

<file path=ppt/slides/_rels/slide10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tags" Target="../tags/tag866.xml"/><Relationship Id="rId4" Type="http://schemas.openxmlformats.org/officeDocument/2006/relationships/tags" Target="../tags/tag865.xml"/><Relationship Id="rId3" Type="http://schemas.openxmlformats.org/officeDocument/2006/relationships/tags" Target="../tags/tag864.xml"/><Relationship Id="rId2" Type="http://schemas.openxmlformats.org/officeDocument/2006/relationships/tags" Target="../tags/tag863.xml"/><Relationship Id="rId1" Type="http://schemas.openxmlformats.org/officeDocument/2006/relationships/tags" Target="../tags/tag862.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48.png"/><Relationship Id="rId7" Type="http://schemas.openxmlformats.org/officeDocument/2006/relationships/tags" Target="../tags/tag872.xml"/><Relationship Id="rId6" Type="http://schemas.openxmlformats.org/officeDocument/2006/relationships/image" Target="../media/image47.png"/><Relationship Id="rId5" Type="http://schemas.openxmlformats.org/officeDocument/2006/relationships/tags" Target="../tags/tag871.xml"/><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tags" Target="../tags/tag868.xml"/><Relationship Id="rId1" Type="http://schemas.openxmlformats.org/officeDocument/2006/relationships/tags" Target="../tags/tag867.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876.xml"/><Relationship Id="rId3" Type="http://schemas.openxmlformats.org/officeDocument/2006/relationships/tags" Target="../tags/tag875.xml"/><Relationship Id="rId2" Type="http://schemas.openxmlformats.org/officeDocument/2006/relationships/tags" Target="../tags/tag874.xml"/><Relationship Id="rId1" Type="http://schemas.openxmlformats.org/officeDocument/2006/relationships/tags" Target="../tags/tag873.xml"/></Relationships>
</file>

<file path=ppt/slides/_rels/slide10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882.xml"/><Relationship Id="rId5" Type="http://schemas.openxmlformats.org/officeDocument/2006/relationships/tags" Target="../tags/tag881.xml"/><Relationship Id="rId4" Type="http://schemas.openxmlformats.org/officeDocument/2006/relationships/tags" Target="../tags/tag880.xml"/><Relationship Id="rId3" Type="http://schemas.openxmlformats.org/officeDocument/2006/relationships/tags" Target="../tags/tag879.xml"/><Relationship Id="rId2" Type="http://schemas.openxmlformats.org/officeDocument/2006/relationships/tags" Target="../tags/tag878.xml"/><Relationship Id="rId1" Type="http://schemas.openxmlformats.org/officeDocument/2006/relationships/tags" Target="../tags/tag877.xml"/></Relationships>
</file>

<file path=ppt/slides/_rels/slide10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 Type="http://schemas.openxmlformats.org/officeDocument/2006/relationships/tags" Target="../tags/tag884.xml"/><Relationship Id="rId1" Type="http://schemas.openxmlformats.org/officeDocument/2006/relationships/tags" Target="../tags/tag883.xml"/></Relationships>
</file>

<file path=ppt/slides/_rels/slide109.xml.rels><?xml version="1.0" encoding="UTF-8" standalone="yes"?>
<Relationships xmlns="http://schemas.openxmlformats.org/package/2006/relationships"><Relationship Id="rId9" Type="http://schemas.openxmlformats.org/officeDocument/2006/relationships/tags" Target="../tags/tag894.xml"/><Relationship Id="rId8" Type="http://schemas.openxmlformats.org/officeDocument/2006/relationships/image" Target="../media/image51.png"/><Relationship Id="rId7" Type="http://schemas.openxmlformats.org/officeDocument/2006/relationships/tags" Target="../tags/tag893.xml"/><Relationship Id="rId6" Type="http://schemas.openxmlformats.org/officeDocument/2006/relationships/image" Target="../media/image50.png"/><Relationship Id="rId5" Type="http://schemas.openxmlformats.org/officeDocument/2006/relationships/tags" Target="../tags/tag892.xml"/><Relationship Id="rId4" Type="http://schemas.openxmlformats.org/officeDocument/2006/relationships/tags" Target="../tags/tag891.xml"/><Relationship Id="rId3" Type="http://schemas.openxmlformats.org/officeDocument/2006/relationships/tags" Target="../tags/tag890.xml"/><Relationship Id="rId2" Type="http://schemas.openxmlformats.org/officeDocument/2006/relationships/tags" Target="../tags/tag889.xml"/><Relationship Id="rId10" Type="http://schemas.openxmlformats.org/officeDocument/2006/relationships/slideLayout" Target="../slideLayouts/slideLayout3.xml"/><Relationship Id="rId1" Type="http://schemas.openxmlformats.org/officeDocument/2006/relationships/tags" Target="../tags/tag888.xml"/></Relationships>
</file>

<file path=ppt/slides/_rels/slide11.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image" Target="../media/image4.png"/><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4" Type="http://schemas.openxmlformats.org/officeDocument/2006/relationships/slideLayout" Target="../slideLayouts/slideLayout3.xml"/><Relationship Id="rId23" Type="http://schemas.openxmlformats.org/officeDocument/2006/relationships/tags" Target="../tags/tag107.xml"/><Relationship Id="rId22" Type="http://schemas.openxmlformats.org/officeDocument/2006/relationships/tags" Target="../tags/tag106.xml"/><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tags" Target="../tags/tag87.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6.xml"/></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898.xml"/><Relationship Id="rId3" Type="http://schemas.openxmlformats.org/officeDocument/2006/relationships/tags" Target="../tags/tag897.xml"/><Relationship Id="rId2" Type="http://schemas.openxmlformats.org/officeDocument/2006/relationships/tags" Target="../tags/tag896.xml"/><Relationship Id="rId1" Type="http://schemas.openxmlformats.org/officeDocument/2006/relationships/tags" Target="../tags/tag895.xml"/></Relationships>
</file>

<file path=ppt/slides/_rels/slide1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tags" Target="../tags/tag902.xml"/><Relationship Id="rId3" Type="http://schemas.openxmlformats.org/officeDocument/2006/relationships/tags" Target="../tags/tag901.xml"/><Relationship Id="rId2" Type="http://schemas.openxmlformats.org/officeDocument/2006/relationships/tags" Target="../tags/tag900.xml"/><Relationship Id="rId1" Type="http://schemas.openxmlformats.org/officeDocument/2006/relationships/tags" Target="../tags/tag899.xml"/></Relationships>
</file>

<file path=ppt/slides/_rels/slide1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tags" Target="../tags/tag907.xml"/><Relationship Id="rId4" Type="http://schemas.openxmlformats.org/officeDocument/2006/relationships/tags" Target="../tags/tag906.xml"/><Relationship Id="rId3" Type="http://schemas.openxmlformats.org/officeDocument/2006/relationships/tags" Target="../tags/tag905.xml"/><Relationship Id="rId2" Type="http://schemas.openxmlformats.org/officeDocument/2006/relationships/tags" Target="../tags/tag904.xml"/><Relationship Id="rId1" Type="http://schemas.openxmlformats.org/officeDocument/2006/relationships/tags" Target="../tags/tag903.xml"/></Relationships>
</file>

<file path=ppt/slides/_rels/slide11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tags" Target="../tags/tag912.xml"/><Relationship Id="rId4" Type="http://schemas.openxmlformats.org/officeDocument/2006/relationships/tags" Target="../tags/tag911.xml"/><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tags" Target="../tags/tag908.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16.xml"/><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s>
</file>

<file path=ppt/slides/_rels/slide115.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923.xml"/><Relationship Id="rId7" Type="http://schemas.openxmlformats.org/officeDocument/2006/relationships/image" Target="../media/image55.png"/><Relationship Id="rId6" Type="http://schemas.openxmlformats.org/officeDocument/2006/relationships/tags" Target="../tags/tag922.xml"/><Relationship Id="rId5" Type="http://schemas.openxmlformats.org/officeDocument/2006/relationships/tags" Target="../tags/tag921.xml"/><Relationship Id="rId4" Type="http://schemas.openxmlformats.org/officeDocument/2006/relationships/tags" Target="../tags/tag920.xml"/><Relationship Id="rId3" Type="http://schemas.openxmlformats.org/officeDocument/2006/relationships/tags" Target="../tags/tag919.xml"/><Relationship Id="rId2" Type="http://schemas.openxmlformats.org/officeDocument/2006/relationships/tags" Target="../tags/tag918.xml"/><Relationship Id="rId10" Type="http://schemas.openxmlformats.org/officeDocument/2006/relationships/slideLayout" Target="../slideLayouts/slideLayout3.xml"/><Relationship Id="rId1" Type="http://schemas.openxmlformats.org/officeDocument/2006/relationships/tags" Target="../tags/tag917.xml"/></Relationships>
</file>

<file path=ppt/slides/_rels/slide11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tags" Target="../tags/tag928.xml"/><Relationship Id="rId4" Type="http://schemas.openxmlformats.org/officeDocument/2006/relationships/tags" Target="../tags/tag927.xml"/><Relationship Id="rId3" Type="http://schemas.openxmlformats.org/officeDocument/2006/relationships/tags" Target="../tags/tag926.xml"/><Relationship Id="rId2" Type="http://schemas.openxmlformats.org/officeDocument/2006/relationships/tags" Target="../tags/tag925.xml"/><Relationship Id="rId1" Type="http://schemas.openxmlformats.org/officeDocument/2006/relationships/tags" Target="../tags/tag924.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32.xml"/><Relationship Id="rId3" Type="http://schemas.openxmlformats.org/officeDocument/2006/relationships/tags" Target="../tags/tag931.xml"/><Relationship Id="rId2" Type="http://schemas.openxmlformats.org/officeDocument/2006/relationships/tags" Target="../tags/tag930.xml"/><Relationship Id="rId1" Type="http://schemas.openxmlformats.org/officeDocument/2006/relationships/tags" Target="../tags/tag929.xml"/></Relationships>
</file>

<file path=ppt/slides/_rels/slide11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938.xml"/><Relationship Id="rId5" Type="http://schemas.openxmlformats.org/officeDocument/2006/relationships/tags" Target="../tags/tag937.xml"/><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 Type="http://schemas.openxmlformats.org/officeDocument/2006/relationships/tags" Target="../tags/tag933.xml"/></Relationships>
</file>

<file path=ppt/slides/_rels/slide11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42.xml"/><Relationship Id="rId3" Type="http://schemas.openxmlformats.org/officeDocument/2006/relationships/tags" Target="../tags/tag941.xml"/><Relationship Id="rId2" Type="http://schemas.openxmlformats.org/officeDocument/2006/relationships/tags" Target="../tags/tag940.xml"/><Relationship Id="rId1" Type="http://schemas.openxmlformats.org/officeDocument/2006/relationships/tags" Target="../tags/tag939.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12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49.xml"/><Relationship Id="rId7" Type="http://schemas.openxmlformats.org/officeDocument/2006/relationships/image" Target="../media/image58.png"/><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 Type="http://schemas.openxmlformats.org/officeDocument/2006/relationships/tags" Target="../tags/tag944.xml"/><Relationship Id="rId1" Type="http://schemas.openxmlformats.org/officeDocument/2006/relationships/tags" Target="../tags/tag943.xml"/></Relationships>
</file>

<file path=ppt/slides/_rels/slide12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9.png"/><Relationship Id="rId4" Type="http://schemas.openxmlformats.org/officeDocument/2006/relationships/tags" Target="../tags/tag953.xml"/><Relationship Id="rId3" Type="http://schemas.openxmlformats.org/officeDocument/2006/relationships/tags" Target="../tags/tag952.xml"/><Relationship Id="rId2" Type="http://schemas.openxmlformats.org/officeDocument/2006/relationships/tags" Target="../tags/tag951.xml"/><Relationship Id="rId1" Type="http://schemas.openxmlformats.org/officeDocument/2006/relationships/tags" Target="../tags/tag950.xml"/></Relationships>
</file>

<file path=ppt/slides/_rels/slide12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0.png"/><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tags" Target="../tags/tag956.xml"/><Relationship Id="rId2" Type="http://schemas.openxmlformats.org/officeDocument/2006/relationships/tags" Target="../tags/tag955.xml"/><Relationship Id="rId1" Type="http://schemas.openxmlformats.org/officeDocument/2006/relationships/tags" Target="../tags/tag954.xml"/></Relationships>
</file>

<file path=ppt/slides/_rels/slide1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s>
</file>

<file path=ppt/slides/_rels/slide12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967.xml"/><Relationship Id="rId4" Type="http://schemas.openxmlformats.org/officeDocument/2006/relationships/tags" Target="../tags/tag966.xml"/><Relationship Id="rId3" Type="http://schemas.openxmlformats.org/officeDocument/2006/relationships/tags" Target="../tags/tag965.xml"/><Relationship Id="rId2" Type="http://schemas.openxmlformats.org/officeDocument/2006/relationships/tags" Target="../tags/tag964.xml"/><Relationship Id="rId1" Type="http://schemas.openxmlformats.org/officeDocument/2006/relationships/tags" Target="../tags/tag963.xml"/></Relationships>
</file>

<file path=ppt/slides/_rels/slide1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tags" Target="../tags/tag972.xml"/><Relationship Id="rId4" Type="http://schemas.openxmlformats.org/officeDocument/2006/relationships/tags" Target="../tags/tag971.xml"/><Relationship Id="rId3" Type="http://schemas.openxmlformats.org/officeDocument/2006/relationships/tags" Target="../tags/tag970.xml"/><Relationship Id="rId2" Type="http://schemas.openxmlformats.org/officeDocument/2006/relationships/tags" Target="../tags/tag969.xml"/><Relationship Id="rId1" Type="http://schemas.openxmlformats.org/officeDocument/2006/relationships/tags" Target="../tags/tag968.xml"/></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 Type="http://schemas.openxmlformats.org/officeDocument/2006/relationships/tags" Target="../tags/tag973.xml"/></Relationships>
</file>

<file path=ppt/slides/_rels/slide12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981.xml"/><Relationship Id="rId4" Type="http://schemas.openxmlformats.org/officeDocument/2006/relationships/tags" Target="../tags/tag980.xml"/><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tags" Target="../tags/tag977.xml"/></Relationships>
</file>

<file path=ppt/slides/_rels/slide12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tags" Target="../tags/tag986.xml"/><Relationship Id="rId4" Type="http://schemas.openxmlformats.org/officeDocument/2006/relationships/tags" Target="../tags/tag985.xml"/><Relationship Id="rId3" Type="http://schemas.openxmlformats.org/officeDocument/2006/relationships/tags" Target="../tags/tag984.xml"/><Relationship Id="rId2" Type="http://schemas.openxmlformats.org/officeDocument/2006/relationships/tags" Target="../tags/tag983.xml"/><Relationship Id="rId1" Type="http://schemas.openxmlformats.org/officeDocument/2006/relationships/tags" Target="../tags/tag982.xml"/></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90.xml"/><Relationship Id="rId3" Type="http://schemas.openxmlformats.org/officeDocument/2006/relationships/tags" Target="../tags/tag989.xml"/><Relationship Id="rId2" Type="http://schemas.openxmlformats.org/officeDocument/2006/relationships/tags" Target="../tags/tag988.xml"/><Relationship Id="rId1" Type="http://schemas.openxmlformats.org/officeDocument/2006/relationships/tags" Target="../tags/tag987.xml"/></Relationships>
</file>

<file path=ppt/slides/_rels/slide13.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1" Type="http://schemas.openxmlformats.org/officeDocument/2006/relationships/slideLayout" Target="../slideLayouts/slideLayout3.xml"/><Relationship Id="rId10" Type="http://schemas.openxmlformats.org/officeDocument/2006/relationships/tags" Target="../tags/tag122.xml"/><Relationship Id="rId1" Type="http://schemas.openxmlformats.org/officeDocument/2006/relationships/tags" Target="../tags/tag113.xml"/></Relationships>
</file>

<file path=ppt/slides/_rels/slide13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63.png"/><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tags" Target="../tags/tag992.xml"/><Relationship Id="rId1" Type="http://schemas.openxmlformats.org/officeDocument/2006/relationships/tags" Target="../tags/tag991.xml"/></Relationships>
</file>

<file path=ppt/slides/_rels/slide13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tags" Target="../tags/tag998.xml"/><Relationship Id="rId3" Type="http://schemas.openxmlformats.org/officeDocument/2006/relationships/tags" Target="../tags/tag997.xml"/><Relationship Id="rId2" Type="http://schemas.openxmlformats.org/officeDocument/2006/relationships/tags" Target="../tags/tag996.xml"/><Relationship Id="rId1" Type="http://schemas.openxmlformats.org/officeDocument/2006/relationships/tags" Target="../tags/tag995.xml"/></Relationships>
</file>

<file path=ppt/slides/_rels/slide13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 Type="http://schemas.openxmlformats.org/officeDocument/2006/relationships/tags" Target="../tags/tag999.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003.xml"/></Relationships>
</file>

<file path=ppt/slides/_rels/slide1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06.xml"/><Relationship Id="rId2" Type="http://schemas.openxmlformats.org/officeDocument/2006/relationships/tags" Target="../tags/tag1005.xml"/><Relationship Id="rId1" Type="http://schemas.openxmlformats.org/officeDocument/2006/relationships/tags" Target="../tags/tag1004.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6" Type="http://schemas.openxmlformats.org/officeDocument/2006/relationships/slideLayout" Target="../slideLayouts/slideLayout3.xml"/><Relationship Id="rId25" Type="http://schemas.openxmlformats.org/officeDocument/2006/relationships/tags" Target="../tags/tag14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16.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3" Type="http://schemas.openxmlformats.org/officeDocument/2006/relationships/notesSlide" Target="../notesSlides/notesSlide10.xml"/><Relationship Id="rId12" Type="http://schemas.openxmlformats.org/officeDocument/2006/relationships/slideLayout" Target="../slideLayouts/slideLayout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0" Type="http://schemas.openxmlformats.org/officeDocument/2006/relationships/notesSlide" Target="../notesSlides/notesSlide11.xml"/><Relationship Id="rId1" Type="http://schemas.openxmlformats.org/officeDocument/2006/relationships/tags" Target="../tags/tag16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3" Type="http://schemas.openxmlformats.org/officeDocument/2006/relationships/slideLayout" Target="../slideLayouts/slideLayout3.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5.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6" Type="http://schemas.openxmlformats.org/officeDocument/2006/relationships/notesSlide" Target="../notesSlides/notesSlide12.xml"/><Relationship Id="rId15" Type="http://schemas.openxmlformats.org/officeDocument/2006/relationships/slideLayout" Target="../slideLayouts/slideLayout3.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7.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3.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25.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0" Type="http://schemas.openxmlformats.org/officeDocument/2006/relationships/notesSlide" Target="../notesSlides/notesSlide17.xml"/><Relationship Id="rId3" Type="http://schemas.openxmlformats.org/officeDocument/2006/relationships/tags" Target="../tags/tag222.xml"/><Relationship Id="rId29" Type="http://schemas.openxmlformats.org/officeDocument/2006/relationships/slideLayout" Target="../slideLayouts/slideLayout3.xml"/><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0.xml"/></Relationships>
</file>

<file path=ppt/slides/_rels/slide26.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1" Type="http://schemas.openxmlformats.org/officeDocument/2006/relationships/slideLayout" Target="../slideLayouts/slideLayout3.xml"/><Relationship Id="rId20" Type="http://schemas.openxmlformats.org/officeDocument/2006/relationships/tags" Target="../tags/tag267.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27.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8" Type="http://schemas.openxmlformats.org/officeDocument/2006/relationships/notesSlide" Target="../notesSlides/notesSlide18.xml"/><Relationship Id="rId17" Type="http://schemas.openxmlformats.org/officeDocument/2006/relationships/slideLayout" Target="../slideLayouts/slideLayout3.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28.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3" Type="http://schemas.openxmlformats.org/officeDocument/2006/relationships/notesSlide" Target="../notesSlides/notesSlide19.xml"/><Relationship Id="rId12" Type="http://schemas.openxmlformats.org/officeDocument/2006/relationships/slideLayout" Target="../slideLayouts/slideLayout3.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4.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0" Type="http://schemas.openxmlformats.org/officeDocument/2006/relationships/notesSlide" Target="../notesSlides/notesSlide20.xml"/><Relationship Id="rId1" Type="http://schemas.openxmlformats.org/officeDocument/2006/relationships/tags" Target="../tags/tag29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31.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6" Type="http://schemas.openxmlformats.org/officeDocument/2006/relationships/slideLayout" Target="../slideLayouts/slideLayout3.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tags" Target="../tags/tag307.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0.png"/><Relationship Id="rId6" Type="http://schemas.openxmlformats.org/officeDocument/2006/relationships/tags" Target="../tags/tag326.xml"/><Relationship Id="rId5" Type="http://schemas.openxmlformats.org/officeDocument/2006/relationships/image" Target="../media/image9.png"/><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33.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9" Type="http://schemas.openxmlformats.org/officeDocument/2006/relationships/notesSlide" Target="../notesSlides/notesSlide22.xml"/><Relationship Id="rId18" Type="http://schemas.openxmlformats.org/officeDocument/2006/relationships/slideLayout" Target="../slideLayouts/slideLayout3.xml"/><Relationship Id="rId17" Type="http://schemas.openxmlformats.org/officeDocument/2006/relationships/tags" Target="../tags/tag343.xml"/><Relationship Id="rId16" Type="http://schemas.openxmlformats.org/officeDocument/2006/relationships/tags" Target="../tags/tag342.xml"/><Relationship Id="rId15" Type="http://schemas.openxmlformats.org/officeDocument/2006/relationships/tags" Target="../tags/tag341.xml"/><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7.xml"/></Relationships>
</file>

<file path=ppt/slides/_rels/slide34.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3" Type="http://schemas.openxmlformats.org/officeDocument/2006/relationships/notesSlide" Target="../notesSlides/notesSlide23.xml"/><Relationship Id="rId12" Type="http://schemas.openxmlformats.org/officeDocument/2006/relationships/slideLayout" Target="../slideLayouts/slideLayout3.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tags" Target="../tags/tag344.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38.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9" Type="http://schemas.openxmlformats.org/officeDocument/2006/relationships/notesSlide" Target="../notesSlides/notesSlide26.xml"/><Relationship Id="rId28" Type="http://schemas.openxmlformats.org/officeDocument/2006/relationships/slideLayout" Target="../slideLayouts/slideLayout3.xml"/><Relationship Id="rId27" Type="http://schemas.openxmlformats.org/officeDocument/2006/relationships/tags" Target="../tags/tag394.xml"/><Relationship Id="rId26" Type="http://schemas.openxmlformats.org/officeDocument/2006/relationships/tags" Target="../tags/tag393.xml"/><Relationship Id="rId25" Type="http://schemas.openxmlformats.org/officeDocument/2006/relationships/tags" Target="../tags/tag392.xml"/><Relationship Id="rId24" Type="http://schemas.openxmlformats.org/officeDocument/2006/relationships/tags" Target="../tags/tag391.xml"/><Relationship Id="rId23" Type="http://schemas.openxmlformats.org/officeDocument/2006/relationships/tags" Target="../tags/tag390.xml"/><Relationship Id="rId22" Type="http://schemas.openxmlformats.org/officeDocument/2006/relationships/tags" Target="../tags/tag389.xml"/><Relationship Id="rId21" Type="http://schemas.openxmlformats.org/officeDocument/2006/relationships/tags" Target="../tags/tag388.xml"/><Relationship Id="rId20" Type="http://schemas.openxmlformats.org/officeDocument/2006/relationships/tags" Target="../tags/tag387.xml"/><Relationship Id="rId2" Type="http://schemas.openxmlformats.org/officeDocument/2006/relationships/tags" Target="../tags/tag369.xml"/><Relationship Id="rId19" Type="http://schemas.openxmlformats.org/officeDocument/2006/relationships/tags" Target="../tags/tag386.xml"/><Relationship Id="rId18" Type="http://schemas.openxmlformats.org/officeDocument/2006/relationships/tags" Target="../tags/tag385.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tags" Target="../tags/tag368.xml"/></Relationships>
</file>

<file path=ppt/slides/_rels/slide39.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1" Type="http://schemas.openxmlformats.org/officeDocument/2006/relationships/notesSlide" Target="../notesSlides/notesSlide27.xml"/><Relationship Id="rId20" Type="http://schemas.openxmlformats.org/officeDocument/2006/relationships/slideLayout" Target="../slideLayouts/slideLayout3.xml"/><Relationship Id="rId2" Type="http://schemas.openxmlformats.org/officeDocument/2006/relationships/tags" Target="../tags/tag39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3.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3.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4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3" Type="http://schemas.openxmlformats.org/officeDocument/2006/relationships/slideLayout" Target="../slideLayouts/slideLayout3.xml"/><Relationship Id="rId22" Type="http://schemas.openxmlformats.org/officeDocument/2006/relationships/tags" Target="../tags/tag450.xml"/><Relationship Id="rId21" Type="http://schemas.openxmlformats.org/officeDocument/2006/relationships/tags" Target="../tags/tag449.xml"/><Relationship Id="rId20" Type="http://schemas.openxmlformats.org/officeDocument/2006/relationships/tags" Target="../tags/tag448.xml"/><Relationship Id="rId2" Type="http://schemas.openxmlformats.org/officeDocument/2006/relationships/tags" Target="../tags/tag430.xml"/><Relationship Id="rId19" Type="http://schemas.openxmlformats.org/officeDocument/2006/relationships/tags" Target="../tags/tag447.xml"/><Relationship Id="rId18" Type="http://schemas.openxmlformats.org/officeDocument/2006/relationships/tags" Target="../tags/tag446.xml"/><Relationship Id="rId17" Type="http://schemas.openxmlformats.org/officeDocument/2006/relationships/tags" Target="../tags/tag445.xml"/><Relationship Id="rId16" Type="http://schemas.openxmlformats.org/officeDocument/2006/relationships/tags" Target="../tags/tag444.xml"/><Relationship Id="rId15" Type="http://schemas.openxmlformats.org/officeDocument/2006/relationships/tags" Target="../tags/tag443.xml"/><Relationship Id="rId14" Type="http://schemas.openxmlformats.org/officeDocument/2006/relationships/tags" Target="../tags/tag442.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tags" Target="../tags/tag429.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54.xml"/><Relationship Id="rId4" Type="http://schemas.openxmlformats.org/officeDocument/2006/relationships/image" Target="../media/image14.png"/><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3.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47.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4" Type="http://schemas.openxmlformats.org/officeDocument/2006/relationships/slideLayout" Target="../slideLayouts/slideLayout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tags" Target="../tags/tag460.xml"/></Relationships>
</file>

<file path=ppt/slides/_rels/slide48.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0" Type="http://schemas.openxmlformats.org/officeDocument/2006/relationships/notesSlide" Target="../notesSlides/notesSlide31.xml"/><Relationship Id="rId3" Type="http://schemas.openxmlformats.org/officeDocument/2006/relationships/tags" Target="../tags/tag475.xml"/><Relationship Id="rId29" Type="http://schemas.openxmlformats.org/officeDocument/2006/relationships/slideLayout" Target="../slideLayouts/slideLayout3.xml"/><Relationship Id="rId28" Type="http://schemas.openxmlformats.org/officeDocument/2006/relationships/tags" Target="../tags/tag500.xml"/><Relationship Id="rId27" Type="http://schemas.openxmlformats.org/officeDocument/2006/relationships/tags" Target="../tags/tag499.xml"/><Relationship Id="rId26" Type="http://schemas.openxmlformats.org/officeDocument/2006/relationships/tags" Target="../tags/tag498.xml"/><Relationship Id="rId25" Type="http://schemas.openxmlformats.org/officeDocument/2006/relationships/tags" Target="../tags/tag497.xml"/><Relationship Id="rId24" Type="http://schemas.openxmlformats.org/officeDocument/2006/relationships/tags" Target="../tags/tag496.xml"/><Relationship Id="rId23" Type="http://schemas.openxmlformats.org/officeDocument/2006/relationships/tags" Target="../tags/tag495.xml"/><Relationship Id="rId22" Type="http://schemas.openxmlformats.org/officeDocument/2006/relationships/tags" Target="../tags/tag494.xml"/><Relationship Id="rId21" Type="http://schemas.openxmlformats.org/officeDocument/2006/relationships/tags" Target="../tags/tag493.xml"/><Relationship Id="rId20" Type="http://schemas.openxmlformats.org/officeDocument/2006/relationships/tags" Target="../tags/tag492.xml"/><Relationship Id="rId2" Type="http://schemas.openxmlformats.org/officeDocument/2006/relationships/tags" Target="../tags/tag474.xml"/><Relationship Id="rId19" Type="http://schemas.openxmlformats.org/officeDocument/2006/relationships/tags" Target="../tags/tag491.xml"/><Relationship Id="rId18" Type="http://schemas.openxmlformats.org/officeDocument/2006/relationships/tags" Target="../tags/tag490.xml"/><Relationship Id="rId17" Type="http://schemas.openxmlformats.org/officeDocument/2006/relationships/tags" Target="../tags/tag489.xml"/><Relationship Id="rId16" Type="http://schemas.openxmlformats.org/officeDocument/2006/relationships/tags" Target="../tags/tag488.xml"/><Relationship Id="rId15" Type="http://schemas.openxmlformats.org/officeDocument/2006/relationships/tags" Target="../tags/tag487.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tags" Target="../tags/tag473.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3.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3.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s>
</file>

<file path=ppt/slides/_rels/slide56.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3.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3.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3.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slides/_rels/slide59.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5" Type="http://schemas.openxmlformats.org/officeDocument/2006/relationships/slideLayout" Target="../slideLayouts/slideLayout3.xml"/><Relationship Id="rId14" Type="http://schemas.openxmlformats.org/officeDocument/2006/relationships/tags" Target="../tags/tag558.xml"/><Relationship Id="rId13" Type="http://schemas.openxmlformats.org/officeDocument/2006/relationships/tags" Target="../tags/tag557.xml"/><Relationship Id="rId12" Type="http://schemas.openxmlformats.org/officeDocument/2006/relationships/tags" Target="../tags/tag556.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tags" Target="../tags/tag54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tags" Target="../tags/tag560.xml"/><Relationship Id="rId15" Type="http://schemas.openxmlformats.org/officeDocument/2006/relationships/notesSlide" Target="../notesSlides/notesSlide41.xml"/><Relationship Id="rId14" Type="http://schemas.openxmlformats.org/officeDocument/2006/relationships/slideLayout" Target="../slideLayouts/slideLayout3.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tags" Target="../tags/tag559.xml"/></Relationships>
</file>

<file path=ppt/slides/_rels/slide61.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7" Type="http://schemas.openxmlformats.org/officeDocument/2006/relationships/slideLayout" Target="../slideLayouts/slideLayout3.xml"/><Relationship Id="rId36" Type="http://schemas.openxmlformats.org/officeDocument/2006/relationships/tags" Target="../tags/tag607.xml"/><Relationship Id="rId35" Type="http://schemas.openxmlformats.org/officeDocument/2006/relationships/tags" Target="../tags/tag606.xml"/><Relationship Id="rId34" Type="http://schemas.openxmlformats.org/officeDocument/2006/relationships/tags" Target="../tags/tag605.xml"/><Relationship Id="rId33" Type="http://schemas.openxmlformats.org/officeDocument/2006/relationships/tags" Target="../tags/tag604.xml"/><Relationship Id="rId32" Type="http://schemas.openxmlformats.org/officeDocument/2006/relationships/tags" Target="../tags/tag603.xml"/><Relationship Id="rId31" Type="http://schemas.openxmlformats.org/officeDocument/2006/relationships/tags" Target="../tags/tag602.xml"/><Relationship Id="rId30" Type="http://schemas.openxmlformats.org/officeDocument/2006/relationships/tags" Target="../tags/tag601.xml"/><Relationship Id="rId3" Type="http://schemas.openxmlformats.org/officeDocument/2006/relationships/tags" Target="../tags/tag574.xml"/><Relationship Id="rId29" Type="http://schemas.openxmlformats.org/officeDocument/2006/relationships/tags" Target="../tags/tag600.xml"/><Relationship Id="rId28" Type="http://schemas.openxmlformats.org/officeDocument/2006/relationships/tags" Target="../tags/tag599.xml"/><Relationship Id="rId27" Type="http://schemas.openxmlformats.org/officeDocument/2006/relationships/tags" Target="../tags/tag598.xml"/><Relationship Id="rId26" Type="http://schemas.openxmlformats.org/officeDocument/2006/relationships/tags" Target="../tags/tag597.xml"/><Relationship Id="rId25" Type="http://schemas.openxmlformats.org/officeDocument/2006/relationships/tags" Target="../tags/tag596.xml"/><Relationship Id="rId24" Type="http://schemas.openxmlformats.org/officeDocument/2006/relationships/tags" Target="../tags/tag595.xml"/><Relationship Id="rId23" Type="http://schemas.openxmlformats.org/officeDocument/2006/relationships/tags" Target="../tags/tag594.xml"/><Relationship Id="rId22" Type="http://schemas.openxmlformats.org/officeDocument/2006/relationships/tags" Target="../tags/tag593.xml"/><Relationship Id="rId21" Type="http://schemas.openxmlformats.org/officeDocument/2006/relationships/tags" Target="../tags/tag592.xml"/><Relationship Id="rId20" Type="http://schemas.openxmlformats.org/officeDocument/2006/relationships/tags" Target="../tags/tag591.xml"/><Relationship Id="rId2" Type="http://schemas.openxmlformats.org/officeDocument/2006/relationships/tags" Target="../tags/tag573.xml"/><Relationship Id="rId19" Type="http://schemas.openxmlformats.org/officeDocument/2006/relationships/tags" Target="../tags/tag590.xml"/><Relationship Id="rId18" Type="http://schemas.openxmlformats.org/officeDocument/2006/relationships/tags" Target="../tags/tag589.xml"/><Relationship Id="rId17" Type="http://schemas.openxmlformats.org/officeDocument/2006/relationships/tags" Target="../tags/tag588.xml"/><Relationship Id="rId16" Type="http://schemas.openxmlformats.org/officeDocument/2006/relationships/tags" Target="../tags/tag587.xml"/><Relationship Id="rId15" Type="http://schemas.openxmlformats.org/officeDocument/2006/relationships/tags" Target="../tags/tag586.xml"/><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tags" Target="../tags/tag582.xml"/><Relationship Id="rId10" Type="http://schemas.openxmlformats.org/officeDocument/2006/relationships/tags" Target="../tags/tag581.xml"/><Relationship Id="rId1" Type="http://schemas.openxmlformats.org/officeDocument/2006/relationships/tags" Target="../tags/tag572.xml"/></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tags" Target="../tags/tag611.xml"/><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tags" Target="../tags/tag608.xml"/></Relationships>
</file>

<file path=ppt/slides/_rels/slide63.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3" Type="http://schemas.openxmlformats.org/officeDocument/2006/relationships/slideLayout" Target="../slideLayouts/slideLayout3.xml"/><Relationship Id="rId22" Type="http://schemas.openxmlformats.org/officeDocument/2006/relationships/tags" Target="../tags/tag633.xml"/><Relationship Id="rId21" Type="http://schemas.openxmlformats.org/officeDocument/2006/relationships/tags" Target="../tags/tag632.xml"/><Relationship Id="rId20" Type="http://schemas.openxmlformats.org/officeDocument/2006/relationships/tags" Target="../tags/tag631.xml"/><Relationship Id="rId2" Type="http://schemas.openxmlformats.org/officeDocument/2006/relationships/tags" Target="../tags/tag613.xml"/><Relationship Id="rId19" Type="http://schemas.openxmlformats.org/officeDocument/2006/relationships/tags" Target="../tags/tag630.xml"/><Relationship Id="rId18" Type="http://schemas.openxmlformats.org/officeDocument/2006/relationships/tags" Target="../tags/tag629.xml"/><Relationship Id="rId17" Type="http://schemas.openxmlformats.org/officeDocument/2006/relationships/tags" Target="../tags/tag628.xml"/><Relationship Id="rId16" Type="http://schemas.openxmlformats.org/officeDocument/2006/relationships/tags" Target="../tags/tag627.xml"/><Relationship Id="rId15" Type="http://schemas.openxmlformats.org/officeDocument/2006/relationships/tags" Target="../tags/tag626.xml"/><Relationship Id="rId14" Type="http://schemas.openxmlformats.org/officeDocument/2006/relationships/tags" Target="../tags/tag625.xml"/><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tags" Target="../tags/tag612.xml"/></Relationships>
</file>

<file path=ppt/slides/_rels/slide64.xml.rels><?xml version="1.0" encoding="UTF-8" standalone="yes"?>
<Relationships xmlns="http://schemas.openxmlformats.org/package/2006/relationships"><Relationship Id="rId9" Type="http://schemas.openxmlformats.org/officeDocument/2006/relationships/tags" Target="../tags/tag642.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3" Type="http://schemas.openxmlformats.org/officeDocument/2006/relationships/slideLayout" Target="../slideLayouts/slideLayout3.xml"/><Relationship Id="rId22" Type="http://schemas.openxmlformats.org/officeDocument/2006/relationships/tags" Target="../tags/tag655.xml"/><Relationship Id="rId21" Type="http://schemas.openxmlformats.org/officeDocument/2006/relationships/tags" Target="../tags/tag654.xml"/><Relationship Id="rId20" Type="http://schemas.openxmlformats.org/officeDocument/2006/relationships/tags" Target="../tags/tag653.xml"/><Relationship Id="rId2" Type="http://schemas.openxmlformats.org/officeDocument/2006/relationships/tags" Target="../tags/tag635.xml"/><Relationship Id="rId19" Type="http://schemas.openxmlformats.org/officeDocument/2006/relationships/tags" Target="../tags/tag652.xml"/><Relationship Id="rId18" Type="http://schemas.openxmlformats.org/officeDocument/2006/relationships/tags" Target="../tags/tag651.xml"/><Relationship Id="rId17" Type="http://schemas.openxmlformats.org/officeDocument/2006/relationships/tags" Target="../tags/tag650.xml"/><Relationship Id="rId16" Type="http://schemas.openxmlformats.org/officeDocument/2006/relationships/tags" Target="../tags/tag649.xml"/><Relationship Id="rId15" Type="http://schemas.openxmlformats.org/officeDocument/2006/relationships/tags" Target="../tags/tag648.xml"/><Relationship Id="rId14" Type="http://schemas.openxmlformats.org/officeDocument/2006/relationships/tags" Target="../tags/tag647.xml"/><Relationship Id="rId13" Type="http://schemas.openxmlformats.org/officeDocument/2006/relationships/tags" Target="../tags/tag646.xml"/><Relationship Id="rId12" Type="http://schemas.openxmlformats.org/officeDocument/2006/relationships/tags" Target="../tags/tag645.xml"/><Relationship Id="rId11" Type="http://schemas.openxmlformats.org/officeDocument/2006/relationships/tags" Target="../tags/tag644.xml"/><Relationship Id="rId10" Type="http://schemas.openxmlformats.org/officeDocument/2006/relationships/tags" Target="../tags/tag643.xml"/><Relationship Id="rId1" Type="http://schemas.openxmlformats.org/officeDocument/2006/relationships/tags" Target="../tags/tag634.xml"/></Relationships>
</file>

<file path=ppt/slides/_rels/slide6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65.xml"/><Relationship Id="rId4" Type="http://schemas.openxmlformats.org/officeDocument/2006/relationships/tags" Target="../tags/tag664.xml"/><Relationship Id="rId3" Type="http://schemas.openxmlformats.org/officeDocument/2006/relationships/tags" Target="../tags/tag663.xml"/><Relationship Id="rId2" Type="http://schemas.openxmlformats.org/officeDocument/2006/relationships/tags" Target="../tags/tag662.xml"/><Relationship Id="rId1" Type="http://schemas.openxmlformats.org/officeDocument/2006/relationships/tags" Target="../tags/tag661.xml"/></Relationships>
</file>

<file path=ppt/slides/_rels/slide67.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4" Type="http://schemas.openxmlformats.org/officeDocument/2006/relationships/slideLayout" Target="../slideLayouts/slideLayout3.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tags" Target="../tags/tag676.xml"/><Relationship Id="rId10" Type="http://schemas.openxmlformats.org/officeDocument/2006/relationships/tags" Target="../tags/tag675.xml"/><Relationship Id="rId1" Type="http://schemas.openxmlformats.org/officeDocument/2006/relationships/tags" Target="../tags/tag666.xml"/></Relationships>
</file>

<file path=ppt/slides/_rels/slide6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83.xml"/><Relationship Id="rId4" Type="http://schemas.openxmlformats.org/officeDocument/2006/relationships/tags" Target="../tags/tag682.xml"/><Relationship Id="rId3" Type="http://schemas.openxmlformats.org/officeDocument/2006/relationships/tags" Target="../tags/tag681.xml"/><Relationship Id="rId2" Type="http://schemas.openxmlformats.org/officeDocument/2006/relationships/tags" Target="../tags/tag680.xml"/><Relationship Id="rId1" Type="http://schemas.openxmlformats.org/officeDocument/2006/relationships/tags" Target="../tags/tag679.xml"/></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 Type="http://schemas.openxmlformats.org/officeDocument/2006/relationships/tags" Target="../tags/tag684.xml"/></Relationships>
</file>

<file path=ppt/slides/_rels/slide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0" Type="http://schemas.openxmlformats.org/officeDocument/2006/relationships/notesSlide" Target="../notesSlides/notesSlide7.xml"/><Relationship Id="rId2" Type="http://schemas.openxmlformats.org/officeDocument/2006/relationships/tags" Target="../tags/tag8.xml"/><Relationship Id="rId19" Type="http://schemas.openxmlformats.org/officeDocument/2006/relationships/slideLayout" Target="../slideLayouts/slideLayout3.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tags" Target="../tags/tag690.xml"/><Relationship Id="rId1" Type="http://schemas.openxmlformats.org/officeDocument/2006/relationships/tags" Target="../tags/tag689.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96.xml"/><Relationship Id="rId3" Type="http://schemas.openxmlformats.org/officeDocument/2006/relationships/tags" Target="../tags/tag695.xml"/><Relationship Id="rId2" Type="http://schemas.openxmlformats.org/officeDocument/2006/relationships/tags" Target="../tags/tag694.xml"/><Relationship Id="rId1" Type="http://schemas.openxmlformats.org/officeDocument/2006/relationships/tags" Target="../tags/tag693.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tags" Target="../tags/tag697.xml"/></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70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 Type="http://schemas.openxmlformats.org/officeDocument/2006/relationships/tags" Target="../tags/tag700.xml"/></Relationships>
</file>

<file path=ppt/slides/_rels/slide74.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711.xml"/><Relationship Id="rId7" Type="http://schemas.openxmlformats.org/officeDocument/2006/relationships/image" Target="../media/image20.png"/><Relationship Id="rId6" Type="http://schemas.openxmlformats.org/officeDocument/2006/relationships/tags" Target="../tags/tag710.xml"/><Relationship Id="rId5" Type="http://schemas.openxmlformats.org/officeDocument/2006/relationships/tags" Target="../tags/tag709.xml"/><Relationship Id="rId4" Type="http://schemas.openxmlformats.org/officeDocument/2006/relationships/tags" Target="../tags/tag708.xml"/><Relationship Id="rId3" Type="http://schemas.openxmlformats.org/officeDocument/2006/relationships/tags" Target="../tags/tag707.xml"/><Relationship Id="rId2" Type="http://schemas.openxmlformats.org/officeDocument/2006/relationships/tags" Target="../tags/tag706.xml"/><Relationship Id="rId10" Type="http://schemas.openxmlformats.org/officeDocument/2006/relationships/slideLayout" Target="../slideLayouts/slideLayout3.xml"/><Relationship Id="rId1" Type="http://schemas.openxmlformats.org/officeDocument/2006/relationships/tags" Target="../tags/tag705.xml"/></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tags" Target="../tags/tag715.xml"/><Relationship Id="rId3" Type="http://schemas.openxmlformats.org/officeDocument/2006/relationships/tags" Target="../tags/tag714.xml"/><Relationship Id="rId2" Type="http://schemas.openxmlformats.org/officeDocument/2006/relationships/tags" Target="../tags/tag713.xml"/><Relationship Id="rId1" Type="http://schemas.openxmlformats.org/officeDocument/2006/relationships/tags" Target="../tags/tag712.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723.xml"/><Relationship Id="rId4" Type="http://schemas.openxmlformats.org/officeDocument/2006/relationships/tags" Target="../tags/tag722.xml"/><Relationship Id="rId3" Type="http://schemas.openxmlformats.org/officeDocument/2006/relationships/tags" Target="../tags/tag721.xml"/><Relationship Id="rId2" Type="http://schemas.openxmlformats.org/officeDocument/2006/relationships/tags" Target="../tags/tag720.xml"/><Relationship Id="rId1" Type="http://schemas.openxmlformats.org/officeDocument/2006/relationships/tags" Target="../tags/tag719.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tags" Target="../tags/tag724.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tags" Target="../tags/tag731.xml"/><Relationship Id="rId3" Type="http://schemas.openxmlformats.org/officeDocument/2006/relationships/tags" Target="../tags/tag730.xml"/><Relationship Id="rId2" Type="http://schemas.openxmlformats.org/officeDocument/2006/relationships/tags" Target="../tags/tag729.xml"/><Relationship Id="rId1" Type="http://schemas.openxmlformats.org/officeDocument/2006/relationships/tags" Target="../tags/tag728.xml"/></Relationships>
</file>

<file path=ppt/slides/_rels/slide8.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2" Type="http://schemas.openxmlformats.org/officeDocument/2006/relationships/slideLayout" Target="../slideLayouts/slideLayout2.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tags" Target="../tags/tag735.xml"/><Relationship Id="rId3" Type="http://schemas.openxmlformats.org/officeDocument/2006/relationships/tags" Target="../tags/tag734.xml"/><Relationship Id="rId2" Type="http://schemas.openxmlformats.org/officeDocument/2006/relationships/tags" Target="../tags/tag733.xml"/><Relationship Id="rId1" Type="http://schemas.openxmlformats.org/officeDocument/2006/relationships/tags" Target="../tags/tag732.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39.xml"/><Relationship Id="rId3" Type="http://schemas.openxmlformats.org/officeDocument/2006/relationships/tags" Target="../tags/tag738.xml"/><Relationship Id="rId2" Type="http://schemas.openxmlformats.org/officeDocument/2006/relationships/tags" Target="../tags/tag737.xml"/><Relationship Id="rId1" Type="http://schemas.openxmlformats.org/officeDocument/2006/relationships/tags" Target="../tags/tag736.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tags" Target="../tags/tag743.xml"/><Relationship Id="rId3" Type="http://schemas.openxmlformats.org/officeDocument/2006/relationships/tags" Target="../tags/tag742.xml"/><Relationship Id="rId2" Type="http://schemas.openxmlformats.org/officeDocument/2006/relationships/tags" Target="../tags/tag741.xml"/><Relationship Id="rId1" Type="http://schemas.openxmlformats.org/officeDocument/2006/relationships/tags" Target="../tags/tag740.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tags" Target="../tags/tag747.xml"/><Relationship Id="rId3" Type="http://schemas.openxmlformats.org/officeDocument/2006/relationships/tags" Target="../tags/tag746.xml"/><Relationship Id="rId2" Type="http://schemas.openxmlformats.org/officeDocument/2006/relationships/tags" Target="../tags/tag745.xml"/><Relationship Id="rId1" Type="http://schemas.openxmlformats.org/officeDocument/2006/relationships/tags" Target="../tags/tag744.xml"/></Relationships>
</file>

<file path=ppt/slides/_rels/slide8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tags" Target="../tags/tag749.xml"/><Relationship Id="rId1" Type="http://schemas.openxmlformats.org/officeDocument/2006/relationships/tags" Target="../tags/tag748.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 Type="http://schemas.openxmlformats.org/officeDocument/2006/relationships/tags" Target="../tags/tag756.xml"/></Relationships>
</file>

<file path=ppt/slides/_rels/slide8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 Type="http://schemas.openxmlformats.org/officeDocument/2006/relationships/tags" Target="../tags/tag760.xml"/></Relationships>
</file>

<file path=ppt/slides/_rels/slide88.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image" Target="../media/image29.png"/><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tags" Target="../tags/tag768.xml"/><Relationship Id="rId2" Type="http://schemas.openxmlformats.org/officeDocument/2006/relationships/tags" Target="../tags/tag767.xml"/><Relationship Id="rId12" Type="http://schemas.openxmlformats.org/officeDocument/2006/relationships/slideLayout" Target="../slideLayouts/slideLayout3.xml"/><Relationship Id="rId11" Type="http://schemas.openxmlformats.org/officeDocument/2006/relationships/tags" Target="../tags/tag774.xml"/><Relationship Id="rId10" Type="http://schemas.openxmlformats.org/officeDocument/2006/relationships/image" Target="../media/image30.png"/><Relationship Id="rId1" Type="http://schemas.openxmlformats.org/officeDocument/2006/relationships/tags" Target="../tags/tag766.xml"/></Relationships>
</file>

<file path=ppt/slides/_rels/slide8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32.wmf"/><Relationship Id="rId7" Type="http://schemas.openxmlformats.org/officeDocument/2006/relationships/oleObject" Target="../embeddings/oleObject1.bin"/><Relationship Id="rId6" Type="http://schemas.openxmlformats.org/officeDocument/2006/relationships/image" Target="../media/image31.png"/><Relationship Id="rId5" Type="http://schemas.openxmlformats.org/officeDocument/2006/relationships/tags" Target="../tags/tag779.xml"/><Relationship Id="rId4" Type="http://schemas.openxmlformats.org/officeDocument/2006/relationships/tags" Target="../tags/tag778.xml"/><Relationship Id="rId3" Type="http://schemas.openxmlformats.org/officeDocument/2006/relationships/tags" Target="../tags/tag777.xml"/><Relationship Id="rId2" Type="http://schemas.openxmlformats.org/officeDocument/2006/relationships/tags" Target="../tags/tag776.xml"/><Relationship Id="rId10" Type="http://schemas.openxmlformats.org/officeDocument/2006/relationships/vmlDrawing" Target="../drawings/vmlDrawing1.vml"/><Relationship Id="rId1" Type="http://schemas.openxmlformats.org/officeDocument/2006/relationships/tags" Target="../tags/tag775.xml"/></Relationships>
</file>

<file path=ppt/slides/_rels/slide9.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notesSlide" Target="../notesSlides/notesSlide8.xml"/><Relationship Id="rId10" Type="http://schemas.openxmlformats.org/officeDocument/2006/relationships/slideLayout" Target="../slideLayouts/slideLayout3.xml"/><Relationship Id="rId1" Type="http://schemas.openxmlformats.org/officeDocument/2006/relationships/tags" Target="../tags/tag56.xml"/></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3.png"/><Relationship Id="rId6" Type="http://schemas.openxmlformats.org/officeDocument/2006/relationships/tags" Target="../tags/tag785.xml"/><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tags" Target="../tags/tag782.xml"/><Relationship Id="rId2" Type="http://schemas.openxmlformats.org/officeDocument/2006/relationships/tags" Target="../tags/tag781.xml"/><Relationship Id="rId1" Type="http://schemas.openxmlformats.org/officeDocument/2006/relationships/tags" Target="../tags/tag780.xml"/></Relationships>
</file>

<file path=ppt/slides/_rels/slide9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tags" Target="../tags/tag790.xml"/><Relationship Id="rId4" Type="http://schemas.openxmlformats.org/officeDocument/2006/relationships/tags" Target="../tags/tag789.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tags" Target="../tags/tag786.xml"/></Relationships>
</file>

<file path=ppt/slides/_rels/slide9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5.png"/><Relationship Id="rId6" Type="http://schemas.openxmlformats.org/officeDocument/2006/relationships/tags" Target="../tags/tag796.xml"/><Relationship Id="rId5" Type="http://schemas.openxmlformats.org/officeDocument/2006/relationships/tags" Target="../tags/tag795.xml"/><Relationship Id="rId4" Type="http://schemas.openxmlformats.org/officeDocument/2006/relationships/tags" Target="../tags/tag794.xml"/><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tags" Target="../tags/tag791.xml"/></Relationships>
</file>

<file path=ppt/slides/_rels/slide9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tags" Target="../tags/tag797.xml"/></Relationships>
</file>

<file path=ppt/slides/_rels/slide94.xml.rels><?xml version="1.0" encoding="UTF-8" standalone="yes"?>
<Relationships xmlns="http://schemas.openxmlformats.org/package/2006/relationships"><Relationship Id="rId9" Type="http://schemas.openxmlformats.org/officeDocument/2006/relationships/tags" Target="../tags/tag809.xml"/><Relationship Id="rId8" Type="http://schemas.openxmlformats.org/officeDocument/2006/relationships/tags" Target="../tags/tag808.xml"/><Relationship Id="rId7" Type="http://schemas.openxmlformats.org/officeDocument/2006/relationships/image" Target="../media/image37.png"/><Relationship Id="rId6" Type="http://schemas.openxmlformats.org/officeDocument/2006/relationships/tags" Target="../tags/tag807.xml"/><Relationship Id="rId5" Type="http://schemas.openxmlformats.org/officeDocument/2006/relationships/tags" Target="../tags/tag806.xml"/><Relationship Id="rId4" Type="http://schemas.openxmlformats.org/officeDocument/2006/relationships/tags" Target="../tags/tag805.xml"/><Relationship Id="rId3" Type="http://schemas.openxmlformats.org/officeDocument/2006/relationships/tags" Target="../tags/tag804.xml"/><Relationship Id="rId2" Type="http://schemas.openxmlformats.org/officeDocument/2006/relationships/tags" Target="../tags/tag803.xml"/><Relationship Id="rId11" Type="http://schemas.openxmlformats.org/officeDocument/2006/relationships/slideLayout" Target="../slideLayouts/slideLayout3.xml"/><Relationship Id="rId10" Type="http://schemas.openxmlformats.org/officeDocument/2006/relationships/image" Target="../media/image38.png"/><Relationship Id="rId1" Type="http://schemas.openxmlformats.org/officeDocument/2006/relationships/tags" Target="../tags/tag802.xml"/></Relationships>
</file>

<file path=ppt/slides/_rels/slide95.xml.rels><?xml version="1.0" encoding="UTF-8" standalone="yes"?>
<Relationships xmlns="http://schemas.openxmlformats.org/package/2006/relationships"><Relationship Id="rId9" Type="http://schemas.openxmlformats.org/officeDocument/2006/relationships/tags" Target="../tags/tag816.xml"/><Relationship Id="rId8" Type="http://schemas.openxmlformats.org/officeDocument/2006/relationships/image" Target="../media/image40.png"/><Relationship Id="rId7" Type="http://schemas.openxmlformats.org/officeDocument/2006/relationships/tags" Target="../tags/tag815.xml"/><Relationship Id="rId6" Type="http://schemas.openxmlformats.org/officeDocument/2006/relationships/tags" Target="../tags/tag814.xml"/><Relationship Id="rId5" Type="http://schemas.openxmlformats.org/officeDocument/2006/relationships/image" Target="../media/image39.png"/><Relationship Id="rId4" Type="http://schemas.openxmlformats.org/officeDocument/2006/relationships/tags" Target="../tags/tag813.xml"/><Relationship Id="rId3" Type="http://schemas.openxmlformats.org/officeDocument/2006/relationships/tags" Target="../tags/tag812.xml"/><Relationship Id="rId2" Type="http://schemas.openxmlformats.org/officeDocument/2006/relationships/tags" Target="../tags/tag811.xml"/><Relationship Id="rId10" Type="http://schemas.openxmlformats.org/officeDocument/2006/relationships/slideLayout" Target="../slideLayouts/slideLayout3.xml"/><Relationship Id="rId1" Type="http://schemas.openxmlformats.org/officeDocument/2006/relationships/tags" Target="../tags/tag810.xml"/></Relationships>
</file>

<file path=ppt/slides/_rels/slide96.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tags" Target="../tags/tag824.xml"/><Relationship Id="rId7" Type="http://schemas.openxmlformats.org/officeDocument/2006/relationships/tags" Target="../tags/tag823.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tags" Target="../tags/tag819.xml"/><Relationship Id="rId2" Type="http://schemas.openxmlformats.org/officeDocument/2006/relationships/tags" Target="../tags/tag818.xml"/><Relationship Id="rId10" Type="http://schemas.openxmlformats.org/officeDocument/2006/relationships/slideLayout" Target="../slideLayouts/slideLayout3.xml"/><Relationship Id="rId1" Type="http://schemas.openxmlformats.org/officeDocument/2006/relationships/tags" Target="../tags/tag817.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829.xml"/><Relationship Id="rId4" Type="http://schemas.openxmlformats.org/officeDocument/2006/relationships/tags" Target="../tags/tag828.xml"/><Relationship Id="rId3" Type="http://schemas.openxmlformats.org/officeDocument/2006/relationships/tags" Target="../tags/tag827.xml"/><Relationship Id="rId2" Type="http://schemas.openxmlformats.org/officeDocument/2006/relationships/tags" Target="../tags/tag826.xml"/><Relationship Id="rId1" Type="http://schemas.openxmlformats.org/officeDocument/2006/relationships/tags" Target="../tags/tag825.xml"/></Relationships>
</file>

<file path=ppt/slides/_rels/slide9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tags" Target="../tags/tag831.xml"/><Relationship Id="rId1" Type="http://schemas.openxmlformats.org/officeDocument/2006/relationships/tags" Target="../tags/tag830.xml"/></Relationships>
</file>

<file path=ppt/slides/_rels/slide9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tags" Target="../tags/tag838.xml"/><Relationship Id="rId4" Type="http://schemas.openxmlformats.org/officeDocument/2006/relationships/tags" Target="../tags/tag837.xml"/><Relationship Id="rId3" Type="http://schemas.openxmlformats.org/officeDocument/2006/relationships/tags" Target="../tags/tag836.xml"/><Relationship Id="rId2" Type="http://schemas.openxmlformats.org/officeDocument/2006/relationships/tags" Target="../tags/tag835.xml"/><Relationship Id="rId1" Type="http://schemas.openxmlformats.org/officeDocument/2006/relationships/tags" Target="../tags/tag83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0" y="1972538"/>
            <a:ext cx="4685043" cy="1088390"/>
          </a:xfrm>
          <a:prstGeom prst="rect">
            <a:avLst/>
          </a:prstGeom>
        </p:spPr>
        <p:txBody>
          <a:bodyPr wrap="square">
            <a:spAutoFit/>
          </a:bodyPr>
          <a:lstStyle/>
          <a:p>
            <a:pPr algn="ctr">
              <a:lnSpc>
                <a:spcPct val="120000"/>
              </a:lnSpc>
            </a:pPr>
            <a:r>
              <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财务管理</a:t>
            </a:r>
            <a:endPar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1187450" y="3838575"/>
            <a:ext cx="2008505" cy="374650"/>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r>
              <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主讲教师：</a:t>
            </a:r>
            <a:endPar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
                                        </p:tgtEl>
                                        <p:attrNameLst>
                                          <p:attrName>ppt_y</p:attrName>
                                        </p:attrNameLst>
                                      </p:cBhvr>
                                      <p:tavLst>
                                        <p:tav tm="0">
                                          <p:val>
                                            <p:strVal val="#ppt_y"/>
                                          </p:val>
                                        </p:tav>
                                        <p:tav tm="100000">
                                          <p:val>
                                            <p:strVal val="#ppt_y"/>
                                          </p:val>
                                        </p:tav>
                                      </p:tavLst>
                                    </p:anim>
                                    <p:anim calcmode="lin" valueType="num">
                                      <p:cBhvr>
                                        <p:cTn id="1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
                                        </p:tgtEl>
                                      </p:cBhvr>
                                    </p:animEffect>
                                  </p:childTnLst>
                                </p:cTn>
                              </p:par>
                            </p:childTnLst>
                          </p:cTn>
                        </p:par>
                        <p:par>
                          <p:cTn id="20" fill="hold">
                            <p:stCondLst>
                              <p:cond delay="1899"/>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399"/>
                            </p:stCondLst>
                            <p:childTnLst>
                              <p:par>
                                <p:cTn id="27" presetID="3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 name="组合 35"/>
          <p:cNvGrpSpPr/>
          <p:nvPr/>
        </p:nvGrpSpPr>
        <p:grpSpPr>
          <a:xfrm>
            <a:off x="227330" y="68580"/>
            <a:ext cx="4502150" cy="459740"/>
            <a:chOff x="358" y="108"/>
            <a:chExt cx="7090" cy="724"/>
          </a:xfrm>
        </p:grpSpPr>
        <p:sp>
          <p:nvSpPr>
            <p:cNvPr id="3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燕尾形 3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燕尾形 3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4678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子任务2.1.2 企业筹资的渠道和方式</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2103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企业筹资渠道</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54" name="图片 53" descr="图片1"/>
          <p:cNvPicPr>
            <a:picLocks noChangeAspect="1"/>
          </p:cNvPicPr>
          <p:nvPr>
            <p:custDataLst>
              <p:tags r:id="rId6"/>
            </p:custDataLst>
          </p:nvPr>
        </p:nvPicPr>
        <p:blipFill>
          <a:blip r:embed="rId7"/>
          <a:stretch>
            <a:fillRect/>
          </a:stretch>
        </p:blipFill>
        <p:spPr>
          <a:xfrm>
            <a:off x="3511573" y="1463311"/>
            <a:ext cx="1383912" cy="2925344"/>
          </a:xfrm>
          <a:prstGeom prst="rect">
            <a:avLst/>
          </a:prstGeom>
        </p:spPr>
      </p:pic>
      <p:sp>
        <p:nvSpPr>
          <p:cNvPr id="55" name="任意多边形 54"/>
          <p:cNvSpPr/>
          <p:nvPr>
            <p:custDataLst>
              <p:tags r:id="rId8"/>
            </p:custDataLst>
          </p:nvPr>
        </p:nvSpPr>
        <p:spPr>
          <a:xfrm>
            <a:off x="2822702" y="2479197"/>
            <a:ext cx="1498603" cy="9258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845" b="1" dirty="0">
                <a:latin typeface="+mn-ea"/>
                <a:cs typeface="+mn-ea"/>
                <a:sym typeface="+mn-ea"/>
              </a:rPr>
              <a:t>我国企业的筹资渠道</a:t>
            </a:r>
            <a:endParaRPr lang="zh-CN" altLang="en-US" sz="1845" b="1" dirty="0">
              <a:latin typeface="+mn-ea"/>
              <a:cs typeface="+mn-ea"/>
              <a:sym typeface="+mn-ea"/>
            </a:endParaRPr>
          </a:p>
        </p:txBody>
      </p:sp>
      <p:sp>
        <p:nvSpPr>
          <p:cNvPr id="56" name="任意多边形 55"/>
          <p:cNvSpPr/>
          <p:nvPr>
            <p:custDataLst>
              <p:tags r:id="rId9"/>
            </p:custDataLst>
          </p:nvPr>
        </p:nvSpPr>
        <p:spPr>
          <a:xfrm>
            <a:off x="2822702" y="2451976"/>
            <a:ext cx="1554134" cy="9806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chemeClr val="accent2"/>
            </a:solidFill>
            <a:prstDash val="lgDash"/>
          </a:ln>
          <a:effectLst>
            <a:outerShdw blurRad="63500" sx="102000" sy="102000" algn="ctr" rotWithShape="0">
              <a:schemeClr val="lt1">
                <a:lumMod val="65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385">
              <a:solidFill>
                <a:schemeClr val="lt1"/>
              </a:solidFill>
            </a:endParaRPr>
          </a:p>
        </p:txBody>
      </p:sp>
      <p:sp>
        <p:nvSpPr>
          <p:cNvPr id="57" name="椭圆 56"/>
          <p:cNvSpPr/>
          <p:nvPr>
            <p:custDataLst>
              <p:tags r:id="rId10"/>
            </p:custDataLst>
          </p:nvPr>
        </p:nvSpPr>
        <p:spPr>
          <a:xfrm>
            <a:off x="4700220" y="2472664"/>
            <a:ext cx="332095" cy="332095"/>
          </a:xfrm>
          <a:prstGeom prst="ellipse">
            <a:avLst/>
          </a:prstGeom>
          <a:solidFill>
            <a:schemeClr val="accent1">
              <a:lumMod val="20000"/>
              <a:lumOff val="80000"/>
            </a:schemeClr>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dirty="0">
                <a:solidFill>
                  <a:schemeClr val="dk1">
                    <a:lumMod val="100000"/>
                  </a:schemeClr>
                </a:solidFill>
                <a:latin typeface="+mn-ea"/>
                <a:cs typeface="+mn-ea"/>
                <a:sym typeface="+mn-ea"/>
              </a:rPr>
              <a:t>3</a:t>
            </a:r>
            <a:endParaRPr lang="en-US" altLang="zh-CN" sz="1385" dirty="0">
              <a:solidFill>
                <a:schemeClr val="dk1">
                  <a:lumMod val="100000"/>
                </a:schemeClr>
              </a:solidFill>
              <a:latin typeface="+mn-ea"/>
              <a:cs typeface="+mn-ea"/>
              <a:sym typeface="+mn-ea"/>
            </a:endParaRPr>
          </a:p>
        </p:txBody>
      </p:sp>
      <p:sp>
        <p:nvSpPr>
          <p:cNvPr id="76" name="圆角矩形 75"/>
          <p:cNvSpPr/>
          <p:nvPr>
            <p:custDataLst>
              <p:tags r:id="rId11"/>
            </p:custDataLst>
          </p:nvPr>
        </p:nvSpPr>
        <p:spPr>
          <a:xfrm>
            <a:off x="5414010" y="2488565"/>
            <a:ext cx="2000250" cy="29972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dirty="0">
                <a:latin typeface="+mn-ea"/>
                <a:cs typeface="+mn-ea"/>
                <a:sym typeface="+mn-ea"/>
              </a:rPr>
              <a:t>非银行金融机构资金。</a:t>
            </a:r>
            <a:endParaRPr lang="zh-CN" altLang="en-US" sz="1385" b="1" dirty="0">
              <a:latin typeface="+mn-ea"/>
              <a:cs typeface="+mn-ea"/>
              <a:sym typeface="+mn-ea"/>
            </a:endParaRPr>
          </a:p>
        </p:txBody>
      </p:sp>
      <p:sp>
        <p:nvSpPr>
          <p:cNvPr id="59" name="椭圆 58"/>
          <p:cNvSpPr/>
          <p:nvPr>
            <p:custDataLst>
              <p:tags r:id="rId12"/>
            </p:custDataLst>
          </p:nvPr>
        </p:nvSpPr>
        <p:spPr>
          <a:xfrm>
            <a:off x="4094826" y="1419395"/>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1</a:t>
            </a:r>
            <a:endParaRPr lang="en-US" altLang="zh-CN" sz="1385" dirty="0">
              <a:solidFill>
                <a:schemeClr val="dk1">
                  <a:lumMod val="100000"/>
                </a:schemeClr>
              </a:solidFill>
              <a:latin typeface="+mn-ea"/>
              <a:cs typeface="+mn-ea"/>
              <a:sym typeface="+mn-ea"/>
            </a:endParaRPr>
          </a:p>
        </p:txBody>
      </p:sp>
      <p:sp>
        <p:nvSpPr>
          <p:cNvPr id="74" name="圆角矩形 73"/>
          <p:cNvSpPr/>
          <p:nvPr>
            <p:custDataLst>
              <p:tags r:id="rId13"/>
            </p:custDataLst>
          </p:nvPr>
        </p:nvSpPr>
        <p:spPr>
          <a:xfrm>
            <a:off x="4792345" y="1423670"/>
            <a:ext cx="1549400" cy="29972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国家财政资金。</a:t>
            </a:r>
            <a:endParaRPr lang="zh-CN" altLang="en-US" sz="1385" b="1">
              <a:latin typeface="+mn-ea"/>
              <a:cs typeface="+mn-ea"/>
              <a:sym typeface="+mn-ea"/>
            </a:endParaRPr>
          </a:p>
        </p:txBody>
      </p:sp>
      <p:sp>
        <p:nvSpPr>
          <p:cNvPr id="61" name="椭圆 60"/>
          <p:cNvSpPr/>
          <p:nvPr>
            <p:custDataLst>
              <p:tags r:id="rId14"/>
            </p:custDataLst>
          </p:nvPr>
        </p:nvSpPr>
        <p:spPr>
          <a:xfrm>
            <a:off x="4481727" y="1944941"/>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2</a:t>
            </a:r>
            <a:endParaRPr lang="en-US" altLang="zh-CN" sz="1385">
              <a:solidFill>
                <a:schemeClr val="dk1">
                  <a:lumMod val="100000"/>
                </a:schemeClr>
              </a:solidFill>
              <a:latin typeface="+mn-ea"/>
              <a:cs typeface="+mn-ea"/>
              <a:sym typeface="+mn-ea"/>
            </a:endParaRPr>
          </a:p>
        </p:txBody>
      </p:sp>
      <p:sp>
        <p:nvSpPr>
          <p:cNvPr id="75" name="圆角矩形 74"/>
          <p:cNvSpPr/>
          <p:nvPr>
            <p:custDataLst>
              <p:tags r:id="rId15"/>
            </p:custDataLst>
          </p:nvPr>
        </p:nvSpPr>
        <p:spPr>
          <a:xfrm>
            <a:off x="5178425" y="1956435"/>
            <a:ext cx="1357630"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银行信贷资金。</a:t>
            </a:r>
            <a:endParaRPr lang="zh-CN" altLang="en-US" sz="1385" b="1">
              <a:latin typeface="+mn-ea"/>
              <a:cs typeface="+mn-ea"/>
              <a:sym typeface="+mn-ea"/>
            </a:endParaRPr>
          </a:p>
        </p:txBody>
      </p:sp>
      <p:sp>
        <p:nvSpPr>
          <p:cNvPr id="63" name="椭圆 62"/>
          <p:cNvSpPr/>
          <p:nvPr>
            <p:custDataLst>
              <p:tags r:id="rId16"/>
            </p:custDataLst>
          </p:nvPr>
        </p:nvSpPr>
        <p:spPr>
          <a:xfrm>
            <a:off x="4125314" y="4055834"/>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6</a:t>
            </a:r>
            <a:endParaRPr lang="en-US" altLang="zh-CN" sz="1385">
              <a:solidFill>
                <a:schemeClr val="dk1">
                  <a:lumMod val="100000"/>
                </a:schemeClr>
              </a:solidFill>
              <a:latin typeface="+mn-ea"/>
              <a:cs typeface="+mn-ea"/>
              <a:sym typeface="+mn-ea"/>
            </a:endParaRPr>
          </a:p>
        </p:txBody>
      </p:sp>
      <p:sp>
        <p:nvSpPr>
          <p:cNvPr id="79" name="圆角矩形 78"/>
          <p:cNvSpPr/>
          <p:nvPr>
            <p:custDataLst>
              <p:tags r:id="rId17"/>
            </p:custDataLst>
          </p:nvPr>
        </p:nvSpPr>
        <p:spPr>
          <a:xfrm>
            <a:off x="4792345" y="4088130"/>
            <a:ext cx="1631950"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企业的留存收益。</a:t>
            </a:r>
            <a:endParaRPr lang="zh-CN" altLang="en-US" sz="1385" b="1">
              <a:latin typeface="+mn-ea"/>
              <a:cs typeface="+mn-ea"/>
              <a:sym typeface="+mn-ea"/>
            </a:endParaRPr>
          </a:p>
        </p:txBody>
      </p:sp>
      <p:sp>
        <p:nvSpPr>
          <p:cNvPr id="65" name="椭圆 64"/>
          <p:cNvSpPr/>
          <p:nvPr>
            <p:custDataLst>
              <p:tags r:id="rId18"/>
            </p:custDataLst>
          </p:nvPr>
        </p:nvSpPr>
        <p:spPr>
          <a:xfrm>
            <a:off x="4700220" y="3000387"/>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4</a:t>
            </a:r>
            <a:endParaRPr lang="en-US" altLang="zh-CN" sz="1385">
              <a:solidFill>
                <a:schemeClr val="dk1">
                  <a:lumMod val="100000"/>
                </a:schemeClr>
              </a:solidFill>
              <a:latin typeface="+mn-ea"/>
              <a:cs typeface="+mn-ea"/>
              <a:sym typeface="+mn-ea"/>
            </a:endParaRPr>
          </a:p>
        </p:txBody>
      </p:sp>
      <p:sp>
        <p:nvSpPr>
          <p:cNvPr id="77" name="圆角矩形 76"/>
          <p:cNvSpPr/>
          <p:nvPr>
            <p:custDataLst>
              <p:tags r:id="rId19"/>
            </p:custDataLst>
          </p:nvPr>
        </p:nvSpPr>
        <p:spPr>
          <a:xfrm>
            <a:off x="5414010" y="3020695"/>
            <a:ext cx="1637030"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dirty="0">
                <a:latin typeface="+mn-ea"/>
                <a:cs typeface="+mn-ea"/>
                <a:sym typeface="+mn-ea"/>
              </a:rPr>
              <a:t>其他企业资金。</a:t>
            </a:r>
            <a:endParaRPr lang="zh-CN" altLang="en-US" sz="1385" b="1" dirty="0">
              <a:latin typeface="+mn-ea"/>
              <a:cs typeface="+mn-ea"/>
              <a:sym typeface="+mn-ea"/>
            </a:endParaRPr>
          </a:p>
        </p:txBody>
      </p:sp>
      <p:sp>
        <p:nvSpPr>
          <p:cNvPr id="67" name="椭圆 66"/>
          <p:cNvSpPr/>
          <p:nvPr>
            <p:custDataLst>
              <p:tags r:id="rId20"/>
            </p:custDataLst>
          </p:nvPr>
        </p:nvSpPr>
        <p:spPr>
          <a:xfrm>
            <a:off x="4538346" y="3528111"/>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5</a:t>
            </a:r>
            <a:endParaRPr lang="en-US" altLang="zh-CN" sz="1385">
              <a:solidFill>
                <a:schemeClr val="dk1">
                  <a:lumMod val="100000"/>
                </a:schemeClr>
              </a:solidFill>
              <a:latin typeface="+mn-ea"/>
              <a:cs typeface="+mn-ea"/>
              <a:sym typeface="+mn-ea"/>
            </a:endParaRPr>
          </a:p>
        </p:txBody>
      </p:sp>
      <p:sp>
        <p:nvSpPr>
          <p:cNvPr id="78" name="圆角矩形 77"/>
          <p:cNvSpPr/>
          <p:nvPr>
            <p:custDataLst>
              <p:tags r:id="rId21"/>
            </p:custDataLst>
          </p:nvPr>
        </p:nvSpPr>
        <p:spPr>
          <a:xfrm>
            <a:off x="5178583" y="3552791"/>
            <a:ext cx="1163605" cy="29943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dirty="0">
                <a:latin typeface="+mn-ea"/>
                <a:cs typeface="+mn-ea"/>
                <a:sym typeface="+mn-ea"/>
              </a:rPr>
              <a:t>居民资金。</a:t>
            </a:r>
            <a:endParaRPr lang="zh-CN" altLang="en-US" sz="1385" b="1" dirty="0">
              <a:latin typeface="+mn-ea"/>
              <a:cs typeface="+mn-ea"/>
              <a:sym typeface="+mn-ea"/>
            </a:endParaRPr>
          </a:p>
        </p:txBody>
      </p:sp>
      <p:sp>
        <p:nvSpPr>
          <p:cNvPr id="69" name="椭圆 68"/>
          <p:cNvSpPr/>
          <p:nvPr>
            <p:custDataLst>
              <p:tags r:id="rId22"/>
            </p:custDataLst>
          </p:nvPr>
        </p:nvSpPr>
        <p:spPr>
          <a:xfrm>
            <a:off x="3682084" y="4587964"/>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7</a:t>
            </a:r>
            <a:endParaRPr lang="en-US" altLang="zh-CN" sz="1385">
              <a:solidFill>
                <a:schemeClr val="dk1">
                  <a:lumMod val="100000"/>
                </a:schemeClr>
              </a:solidFill>
              <a:latin typeface="+mn-ea"/>
              <a:cs typeface="+mn-ea"/>
              <a:sym typeface="+mn-ea"/>
            </a:endParaRPr>
          </a:p>
        </p:txBody>
      </p:sp>
      <p:sp>
        <p:nvSpPr>
          <p:cNvPr id="70" name="圆角矩形 69"/>
          <p:cNvSpPr/>
          <p:nvPr>
            <p:custDataLst>
              <p:tags r:id="rId23"/>
            </p:custDataLst>
          </p:nvPr>
        </p:nvSpPr>
        <p:spPr>
          <a:xfrm>
            <a:off x="4203700" y="4652010"/>
            <a:ext cx="1147445"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境外资金。</a:t>
            </a:r>
            <a:endParaRPr lang="zh-CN" altLang="en-US" sz="1385" b="1">
              <a:latin typeface="+mn-ea"/>
              <a:cs typeface="+mn-ea"/>
              <a:sym typeface="+mn-ea"/>
            </a:endParaRPr>
          </a:p>
        </p:txBody>
      </p:sp>
      <p:sp>
        <p:nvSpPr>
          <p:cNvPr id="71" name="云形标注 70"/>
          <p:cNvSpPr/>
          <p:nvPr/>
        </p:nvSpPr>
        <p:spPr>
          <a:xfrm>
            <a:off x="539750" y="2571750"/>
            <a:ext cx="2016125" cy="1656080"/>
          </a:xfrm>
          <a:prstGeom prst="cloudCallou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400"/>
              <a:t>外资的直接投资方式主要有合资经营、合作经营和合作开发等。</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圆角矩形 2"/>
          <p:cNvSpPr/>
          <p:nvPr>
            <p:custDataLst>
              <p:tags r:id="rId4"/>
            </p:custDataLst>
          </p:nvPr>
        </p:nvSpPr>
        <p:spPr bwMode="auto">
          <a:xfrm>
            <a:off x="752475" y="628015"/>
            <a:ext cx="28047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子任务2.6.2 杠杆效应</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755650" y="11747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杠杆效应概述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755650" y="1573530"/>
            <a:ext cx="7564120" cy="2084070"/>
          </a:xfrm>
          <a:prstGeom prst="rect">
            <a:avLst/>
          </a:prstGeom>
          <a:noFill/>
        </p:spPr>
        <p:txBody>
          <a:bodyPr wrap="square" rtlCol="0" anchor="t">
            <a:spAutoFit/>
          </a:bodyPr>
          <a:p>
            <a:pPr algn="just">
              <a:lnSpc>
                <a:spcPct val="120000"/>
              </a:lnSpc>
            </a:pPr>
            <a:r>
              <a:rPr lang="zh-CN" altLang="en-US" b="1">
                <a:solidFill>
                  <a:srgbClr val="00B050"/>
                </a:solidFill>
              </a:rPr>
              <a:t>　　（1）杠杆效应概述。</a:t>
            </a:r>
            <a:r>
              <a:rPr lang="zh-CN" altLang="en-US"/>
              <a:t>财务管理中存在着类似于物理学中的杠杆效应，</a:t>
            </a:r>
            <a:endParaRPr lang="zh-CN" altLang="en-US"/>
          </a:p>
          <a:p>
            <a:pPr algn="just">
              <a:lnSpc>
                <a:spcPct val="120000"/>
              </a:lnSpc>
            </a:pPr>
            <a:r>
              <a:rPr lang="zh-CN" altLang="en-US"/>
              <a:t>表现为由于特定固定支出或费用的存在，当某一财务变量以较小幅度变动</a:t>
            </a:r>
            <a:endParaRPr lang="zh-CN" altLang="en-US"/>
          </a:p>
          <a:p>
            <a:pPr algn="just">
              <a:lnSpc>
                <a:spcPct val="120000"/>
              </a:lnSpc>
            </a:pPr>
            <a:r>
              <a:rPr lang="zh-CN" altLang="en-US"/>
              <a:t>时，另一相关变量会以较大幅度变动。</a:t>
            </a:r>
            <a:endParaRPr lang="zh-CN" altLang="en-US"/>
          </a:p>
          <a:p>
            <a:pPr algn="just">
              <a:lnSpc>
                <a:spcPct val="120000"/>
              </a:lnSpc>
            </a:pPr>
            <a:r>
              <a:rPr lang="zh-CN" altLang="en-US"/>
              <a:t>　</a:t>
            </a:r>
            <a:r>
              <a:rPr lang="zh-CN" altLang="en-US" b="1">
                <a:solidFill>
                  <a:srgbClr val="00B050"/>
                </a:solidFill>
              </a:rPr>
              <a:t>　（2）杠杆效应的种类。</a:t>
            </a:r>
            <a:r>
              <a:rPr lang="zh-CN" altLang="en-US"/>
              <a:t>财务管理中的杠杆效应包括经营杠杆、财务</a:t>
            </a:r>
            <a:endParaRPr lang="zh-CN" altLang="en-US"/>
          </a:p>
          <a:p>
            <a:pPr algn="just">
              <a:lnSpc>
                <a:spcPct val="120000"/>
              </a:lnSpc>
            </a:pPr>
            <a:r>
              <a:rPr lang="zh-CN" altLang="en-US"/>
              <a:t>杠杆和总杠杆3 种效应形式。杠杆效应既可以产生杠杆利益，也可能带来</a:t>
            </a:r>
            <a:endParaRPr lang="zh-CN" altLang="en-US"/>
          </a:p>
          <a:p>
            <a:pPr algn="just">
              <a:lnSpc>
                <a:spcPct val="120000"/>
              </a:lnSpc>
            </a:pPr>
            <a:r>
              <a:rPr lang="zh-CN" altLang="en-US"/>
              <a:t>杠杆风险。</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经营杠杆效应</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755650" y="999490"/>
            <a:ext cx="7653655" cy="1751965"/>
          </a:xfrm>
          <a:prstGeom prst="rect">
            <a:avLst/>
          </a:prstGeom>
          <a:noFill/>
        </p:spPr>
        <p:txBody>
          <a:bodyPr wrap="square" rtlCol="0" anchor="t">
            <a:spAutoFit/>
          </a:bodyPr>
          <a:p>
            <a:pPr algn="just">
              <a:lnSpc>
                <a:spcPct val="120000"/>
              </a:lnSpc>
            </a:pPr>
            <a:r>
              <a:rPr lang="zh-CN" altLang="en-US" b="1">
                <a:solidFill>
                  <a:srgbClr val="00B050"/>
                </a:solidFill>
              </a:rPr>
              <a:t>　　（1）经营杠杆。</a:t>
            </a:r>
            <a:r>
              <a:rPr lang="zh-CN" altLang="en-US"/>
              <a:t>经营杠杆是指由于固定性经营成本的存在，企业的资产报酬（息税前利润）变动率大于业务量变动率的现象。经营杠杆反映了资产报酬的波动性，用以评价企业的经营风险。用息税前利润（EBIT）表示资产总报酬，则</a:t>
            </a:r>
            <a:endParaRPr lang="zh-CN" altLang="en-US"/>
          </a:p>
          <a:p>
            <a:pPr algn="ctr">
              <a:lnSpc>
                <a:spcPct val="120000"/>
              </a:lnSpc>
            </a:pPr>
            <a:r>
              <a:rPr lang="zh-CN" altLang="en-US"/>
              <a:t>EBIT=S－V－F =（P －V</a:t>
            </a:r>
            <a:r>
              <a:rPr lang="zh-CN" altLang="en-US" baseline="-25000"/>
              <a:t>c</a:t>
            </a:r>
            <a:r>
              <a:rPr lang="zh-CN" altLang="en-US"/>
              <a:t>）Q －F =M－F</a:t>
            </a:r>
            <a:endParaRPr lang="zh-CN" altLang="en-US"/>
          </a:p>
        </p:txBody>
      </p:sp>
      <p:sp>
        <p:nvSpPr>
          <p:cNvPr id="2" name="文本框 1"/>
          <p:cNvSpPr txBox="1"/>
          <p:nvPr>
            <p:custDataLst>
              <p:tags r:id="rId6"/>
            </p:custDataLst>
          </p:nvPr>
        </p:nvSpPr>
        <p:spPr>
          <a:xfrm>
            <a:off x="751840" y="3307715"/>
            <a:ext cx="8058150" cy="995045"/>
          </a:xfrm>
          <a:prstGeom prst="rect">
            <a:avLst/>
          </a:prstGeom>
          <a:noFill/>
        </p:spPr>
        <p:txBody>
          <a:bodyPr wrap="square" rtlCol="0">
            <a:spAutoFit/>
          </a:bodyPr>
          <a:p>
            <a:r>
              <a:rPr lang="zh-CN" altLang="en-US"/>
              <a:t>式中：</a:t>
            </a:r>
            <a:endParaRPr lang="zh-CN" altLang="en-US"/>
          </a:p>
          <a:p>
            <a:pPr>
              <a:lnSpc>
                <a:spcPct val="120000"/>
              </a:lnSpc>
            </a:pPr>
            <a:r>
              <a:rPr lang="zh-CN" altLang="en-US" i="1">
                <a:latin typeface="仿宋" panose="02010609060101010101" charset="-122"/>
                <a:ea typeface="仿宋" panose="02010609060101010101" charset="-122"/>
                <a:cs typeface="仿宋" panose="02010609060101010101" charset="-122"/>
              </a:rPr>
              <a:t>　　</a:t>
            </a:r>
            <a:r>
              <a:rPr lang="zh-CN" altLang="en-US" sz="1600">
                <a:latin typeface="仿宋" panose="02010609060101010101" charset="-122"/>
                <a:ea typeface="仿宋" panose="02010609060101010101" charset="-122"/>
                <a:cs typeface="仿宋" panose="02010609060101010101" charset="-122"/>
              </a:rPr>
              <a:t>EBIT——息税前利润；S——销售额；V——变动性经营成本；F——固定性经营成本；</a:t>
            </a:r>
            <a:endParaRPr lang="zh-CN" altLang="en-US" sz="1600">
              <a:latin typeface="仿宋" panose="02010609060101010101" charset="-122"/>
              <a:ea typeface="仿宋" panose="02010609060101010101" charset="-122"/>
              <a:cs typeface="仿宋" panose="02010609060101010101" charset="-122"/>
            </a:endParaRPr>
          </a:p>
          <a:p>
            <a:pPr>
              <a:lnSpc>
                <a:spcPct val="120000"/>
              </a:lnSpc>
            </a:pPr>
            <a:r>
              <a:rPr lang="zh-CN" altLang="en-US" sz="1600">
                <a:latin typeface="仿宋" panose="02010609060101010101" charset="-122"/>
                <a:ea typeface="仿宋" panose="02010609060101010101" charset="-122"/>
                <a:cs typeface="仿宋" panose="02010609060101010101" charset="-122"/>
              </a:rPr>
              <a:t>Q ——产销业务量；P——销售单价；V</a:t>
            </a:r>
            <a:r>
              <a:rPr lang="zh-CN" altLang="en-US" sz="1600" baseline="-25000">
                <a:latin typeface="仿宋" panose="02010609060101010101" charset="-122"/>
                <a:ea typeface="仿宋" panose="02010609060101010101" charset="-122"/>
                <a:cs typeface="仿宋" panose="02010609060101010101" charset="-122"/>
              </a:rPr>
              <a:t>c</a:t>
            </a:r>
            <a:r>
              <a:rPr lang="zh-CN" altLang="en-US" sz="1600">
                <a:latin typeface="仿宋" panose="02010609060101010101" charset="-122"/>
                <a:ea typeface="仿宋" panose="02010609060101010101" charset="-122"/>
                <a:cs typeface="仿宋" panose="02010609060101010101" charset="-122"/>
              </a:rPr>
              <a:t>——单位变动成本；M——边际贡献。</a:t>
            </a:r>
            <a:endParaRPr lang="zh-CN" altLang="en-US" sz="16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568960"/>
            <a:ext cx="7653655" cy="1419860"/>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b="1">
                <a:solidFill>
                  <a:srgbClr val="00B050"/>
                </a:solidFill>
              </a:rPr>
              <a:t>　（2）经营杠杆系数。</a:t>
            </a:r>
            <a:r>
              <a:rPr lang="zh-CN" altLang="en-US"/>
              <a:t>只要企业存在固定性经营成本，就存在经营杠杆效应。但若以不同产销业务量为基础，其经营杠杆效应的大小程度是不一致的。测算经营杠杆效应程度时，常用指标为经营杠杆系数。经营杠杆系数（DOL）是息税前利润变动率与产销业务量变动率的比值，计算公式为</a:t>
            </a:r>
            <a:endParaRPr lang="zh-CN" altLang="en-US"/>
          </a:p>
        </p:txBody>
      </p:sp>
      <p:pic>
        <p:nvPicPr>
          <p:cNvPr id="3" name="图片 2"/>
          <p:cNvPicPr>
            <a:picLocks noChangeAspect="1"/>
          </p:cNvPicPr>
          <p:nvPr>
            <p:custDataLst>
              <p:tags r:id="rId5"/>
            </p:custDataLst>
          </p:nvPr>
        </p:nvPicPr>
        <p:blipFill>
          <a:blip r:embed="rId6"/>
          <a:stretch>
            <a:fillRect/>
          </a:stretch>
        </p:blipFill>
        <p:spPr>
          <a:xfrm>
            <a:off x="1547495" y="1988820"/>
            <a:ext cx="6419850" cy="752475"/>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752475" y="2741295"/>
            <a:ext cx="5848985" cy="2256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208407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【情景2-11】</a:t>
            </a:r>
            <a:r>
              <a:rPr lang="zh-CN" altLang="en-US">
                <a:latin typeface="楷体" panose="02010609060101010101" charset="-122"/>
                <a:ea typeface="楷体" panose="02010609060101010101" charset="-122"/>
                <a:cs typeface="楷体" panose="02010609060101010101" charset="-122"/>
              </a:rPr>
              <a:t>某公司产销衣柜，固定成本为5 000 000 元，变动成本率为60%。当年产销额为25 000 000 元时，变动成本为15 000 000 元，固定成本为5 000 000 元，息税前利润为5 000 000 元；当年产销额为35 000 000 元时，变动成本为21 000 000 元，固定成本仍为5 000 000 元，息税前利润为9 000 000 元。可以看出，该公司产销量增长了40%，息税前利润增长了80%，产生了2 倍的经营杠杆效应。</a:t>
            </a:r>
            <a:endParaRPr lang="zh-CN" altLang="en-US">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custDataLst>
              <p:tags r:id="rId5"/>
            </p:custDataLst>
          </p:nvPr>
        </p:nvPicPr>
        <p:blipFill>
          <a:blip r:embed="rId6"/>
          <a:stretch>
            <a:fillRect/>
          </a:stretch>
        </p:blipFill>
        <p:spPr>
          <a:xfrm>
            <a:off x="889635" y="2794000"/>
            <a:ext cx="7543800" cy="1885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568960"/>
            <a:ext cx="7653655" cy="2084070"/>
          </a:xfrm>
          <a:prstGeom prst="rect">
            <a:avLst/>
          </a:prstGeom>
          <a:noFill/>
        </p:spPr>
        <p:txBody>
          <a:bodyPr wrap="square" rtlCol="0" anchor="t">
            <a:spAutoFit/>
          </a:bodyPr>
          <a:p>
            <a:pPr algn="just">
              <a:lnSpc>
                <a:spcPct val="120000"/>
              </a:lnSpc>
            </a:pPr>
            <a:r>
              <a:rPr lang="zh-CN" altLang="en-US" b="1">
                <a:solidFill>
                  <a:srgbClr val="00B050"/>
                </a:solidFill>
              </a:rPr>
              <a:t>　　（3）经营杠杆系数与经营风险。</a:t>
            </a:r>
            <a:r>
              <a:rPr lang="zh-CN" altLang="en-US"/>
              <a:t>经营风险指企业由于生产经营导致的资产报酬波动风险。引起企业经营风险的主要原因是市场需求和生产成本等不确定性因素，经营杠杆本身不是资产报酬不确定的根源，只是资产报酬波动的表现。但是，经营杠杆放大了市场和生产等因素对利润波动的影响。经营杠杆系数越高，表明资产报酬利润波动程度越大，经营风险也就越大。经营杠杆系数的计算公式为</a:t>
            </a:r>
            <a:endParaRPr lang="zh-CN" altLang="en-US"/>
          </a:p>
        </p:txBody>
      </p:sp>
      <p:pic>
        <p:nvPicPr>
          <p:cNvPr id="2" name="图片 1"/>
          <p:cNvPicPr>
            <a:picLocks noChangeAspect="1"/>
          </p:cNvPicPr>
          <p:nvPr>
            <p:custDataLst>
              <p:tags r:id="rId5"/>
            </p:custDataLst>
          </p:nvPr>
        </p:nvPicPr>
        <p:blipFill>
          <a:blip r:embed="rId6"/>
          <a:stretch>
            <a:fillRect/>
          </a:stretch>
        </p:blipFill>
        <p:spPr>
          <a:xfrm>
            <a:off x="2627630" y="2572385"/>
            <a:ext cx="4467225" cy="828675"/>
          </a:xfrm>
          <a:prstGeom prst="rect">
            <a:avLst/>
          </a:prstGeom>
        </p:spPr>
      </p:pic>
      <p:sp>
        <p:nvSpPr>
          <p:cNvPr id="5" name="文本框 4"/>
          <p:cNvSpPr txBox="1"/>
          <p:nvPr/>
        </p:nvSpPr>
        <p:spPr>
          <a:xfrm>
            <a:off x="752475" y="3290570"/>
            <a:ext cx="7657465" cy="1751965"/>
          </a:xfrm>
          <a:prstGeom prst="rect">
            <a:avLst/>
          </a:prstGeom>
          <a:noFill/>
        </p:spPr>
        <p:txBody>
          <a:bodyPr wrap="square" rtlCol="0" anchor="t">
            <a:spAutoFit/>
          </a:bodyPr>
          <a:p>
            <a:pPr>
              <a:lnSpc>
                <a:spcPct val="120000"/>
              </a:lnSpc>
            </a:pPr>
            <a:r>
              <a:rPr lang="zh-CN" altLang="en-US"/>
              <a:t>　　由该式可知，影响经营杠杆的因素包括企业成本结构中的固定成本比重和息税前利润水平。其中，息税前利润水平又受产品销售数量、销售价格和成本水平（单位变动成本和固定成本总额）高低的影响。固定成本比重越高、成本水平越高，产品销售数量和销售价格水平越低，经营杠杆效应就越大，反之则相反。</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【情景2-12】</a:t>
            </a:r>
            <a:r>
              <a:rPr lang="zh-CN" altLang="en-US">
                <a:latin typeface="楷体" panose="02010609060101010101" charset="-122"/>
                <a:ea typeface="楷体" panose="02010609060101010101" charset="-122"/>
                <a:cs typeface="楷体" panose="02010609060101010101" charset="-122"/>
              </a:rPr>
              <a:t>某公司生产某产品，固定成本为2 000 000 元，变动成本率为60%，当年销售额分别为20 000 000 元、10 000 000 元、50 000 000元时，经营杠杆系数分别为（保留两位小数）</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5"/>
            </p:custDataLst>
          </p:nvPr>
        </p:nvPicPr>
        <p:blipFill>
          <a:blip r:embed="rId6"/>
          <a:stretch>
            <a:fillRect/>
          </a:stretch>
        </p:blipFill>
        <p:spPr>
          <a:xfrm>
            <a:off x="1475740" y="1760220"/>
            <a:ext cx="6534150" cy="628650"/>
          </a:xfrm>
          <a:prstGeom prst="rect">
            <a:avLst/>
          </a:prstGeom>
        </p:spPr>
      </p:pic>
      <p:pic>
        <p:nvPicPr>
          <p:cNvPr id="4" name="图片 3"/>
          <p:cNvPicPr>
            <a:picLocks noChangeAspect="1"/>
          </p:cNvPicPr>
          <p:nvPr>
            <p:custDataLst>
              <p:tags r:id="rId7"/>
            </p:custDataLst>
          </p:nvPr>
        </p:nvPicPr>
        <p:blipFill>
          <a:blip r:embed="rId8"/>
          <a:stretch>
            <a:fillRect/>
          </a:stretch>
        </p:blipFill>
        <p:spPr>
          <a:xfrm>
            <a:off x="1403350" y="2644140"/>
            <a:ext cx="6562725" cy="1485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568960"/>
            <a:ext cx="7653655" cy="2084070"/>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上述计算结果表明，在其他因素不变的情况下，销售额越小，经营杠杆系数就越大，经营风险也就越大，反之亦然。例如，当销售额为20 000 000 元时，DOL 为1.33 ；当销售额为10 000 000 元时，DOL 为2。显然后者的不稳定性大于前者，经营风险也大于前者。在销售额处于盈亏临界点50 000 000 元时，经营杠杆系数趋于无穷大，此时企业销售额稍有减少便会导致更大的亏损。</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财务杠杆效应</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755650" y="999490"/>
            <a:ext cx="7653655" cy="2084070"/>
          </a:xfrm>
          <a:prstGeom prst="rect">
            <a:avLst/>
          </a:prstGeom>
          <a:noFill/>
        </p:spPr>
        <p:txBody>
          <a:bodyPr wrap="square" rtlCol="0" anchor="t">
            <a:spAutoFit/>
          </a:bodyPr>
          <a:p>
            <a:pPr algn="just">
              <a:lnSpc>
                <a:spcPct val="120000"/>
              </a:lnSpc>
            </a:pPr>
            <a:r>
              <a:rPr lang="zh-CN" altLang="en-US" b="1">
                <a:solidFill>
                  <a:srgbClr val="00B050"/>
                </a:solidFill>
              </a:rPr>
              <a:t>　　（1）财务杠杆。</a:t>
            </a:r>
            <a:r>
              <a:rPr lang="zh-CN" altLang="en-US"/>
              <a:t>财务杠杆指由于固定性资本成本的存在，企业的普通股收益（或每股收益）变动率大于息税前利率变动率的现象。财务杠杆反映了股权资本报酬的波动性，用以评价企业的财务风险，用于普通股收益表示普通股权益资本报酬，其计算公式为</a:t>
            </a:r>
            <a:endParaRPr lang="zh-CN" altLang="en-US"/>
          </a:p>
          <a:p>
            <a:pPr algn="ctr">
              <a:lnSpc>
                <a:spcPct val="120000"/>
              </a:lnSpc>
            </a:pPr>
            <a:r>
              <a:rPr lang="zh-CN" altLang="en-US"/>
              <a:t>TE=（EBIT－I）×（1－T）－D</a:t>
            </a:r>
            <a:endParaRPr lang="zh-CN" altLang="en-US"/>
          </a:p>
          <a:p>
            <a:pPr algn="ctr">
              <a:lnSpc>
                <a:spcPct val="120000"/>
              </a:lnSpc>
            </a:pPr>
            <a:r>
              <a:rPr lang="zh-CN" altLang="en-US"/>
              <a:t>EPS=[（EBIT－I）×（1－T）－D]÷N</a:t>
            </a:r>
            <a:endParaRPr lang="zh-CN" altLang="en-US"/>
          </a:p>
        </p:txBody>
      </p:sp>
      <p:sp>
        <p:nvSpPr>
          <p:cNvPr id="2" name="文本框 1"/>
          <p:cNvSpPr txBox="1"/>
          <p:nvPr>
            <p:custDataLst>
              <p:tags r:id="rId6"/>
            </p:custDataLst>
          </p:nvPr>
        </p:nvSpPr>
        <p:spPr>
          <a:xfrm>
            <a:off x="751840" y="3307715"/>
            <a:ext cx="8058150" cy="995045"/>
          </a:xfrm>
          <a:prstGeom prst="rect">
            <a:avLst/>
          </a:prstGeom>
          <a:noFill/>
        </p:spPr>
        <p:txBody>
          <a:bodyPr wrap="square" rtlCol="0">
            <a:spAutoFit/>
          </a:bodyPr>
          <a:p>
            <a:r>
              <a:rPr lang="zh-CN" altLang="en-US"/>
              <a:t>式中：</a:t>
            </a:r>
            <a:endParaRPr lang="zh-CN" altLang="en-US"/>
          </a:p>
          <a:p>
            <a:pPr>
              <a:lnSpc>
                <a:spcPct val="120000"/>
              </a:lnSpc>
            </a:pPr>
            <a:r>
              <a:rPr lang="zh-CN" altLang="en-US" i="1">
                <a:latin typeface="仿宋" panose="02010609060101010101" charset="-122"/>
                <a:ea typeface="仿宋" panose="02010609060101010101" charset="-122"/>
                <a:cs typeface="仿宋" panose="02010609060101010101" charset="-122"/>
              </a:rPr>
              <a:t>　　</a:t>
            </a:r>
            <a:r>
              <a:rPr lang="zh-CN" altLang="en-US" sz="1600">
                <a:latin typeface="仿宋" panose="02010609060101010101" charset="-122"/>
                <a:ea typeface="仿宋" panose="02010609060101010101" charset="-122"/>
                <a:cs typeface="仿宋" panose="02010609060101010101" charset="-122"/>
              </a:rPr>
              <a:t>TE——全部普通股净收益；EPS——普通股每股收益；I——债务资本利息；T——所得税税率；D——优先股股利；N——普通股股数。</a:t>
            </a:r>
            <a:endParaRPr lang="zh-CN" altLang="en-US" sz="16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640715"/>
            <a:ext cx="7653655" cy="2084070"/>
          </a:xfrm>
          <a:prstGeom prst="rect">
            <a:avLst/>
          </a:prstGeom>
          <a:noFill/>
        </p:spPr>
        <p:txBody>
          <a:bodyPr wrap="square" rtlCol="0" anchor="t">
            <a:spAutoFit/>
          </a:bodyPr>
          <a:p>
            <a:pPr algn="just">
              <a:lnSpc>
                <a:spcPct val="120000"/>
              </a:lnSpc>
            </a:pPr>
            <a:r>
              <a:rPr lang="zh-CN" altLang="en-US" b="1">
                <a:solidFill>
                  <a:srgbClr val="00B050"/>
                </a:solidFill>
              </a:rPr>
              <a:t>　　（2）财务杠杆系数。</a:t>
            </a:r>
            <a:r>
              <a:rPr lang="zh-CN" altLang="en-US"/>
              <a:t>只要企业融资方式中存在固定性资本成本，就存在财务杠杆效应。例如，固定利息、固定融资租赁费的存在都会产生财务杠杆效应。在同一固定的资本成本支付水平上，不同的息税前利润水平对固定的资本成本的承受负担是不一样的，其财务杠杆效应的大小程度是不一致的。计算财务杠杆效应程度的常用指标为财务杠杆系数。财务杠杆系数（DFL）是每股收益变动率与息税前利润变动率的倍数，其计算公式为</a:t>
            </a:r>
            <a:endParaRPr lang="zh-CN" altLang="en-US"/>
          </a:p>
        </p:txBody>
      </p:sp>
      <p:pic>
        <p:nvPicPr>
          <p:cNvPr id="3" name="图片 2"/>
          <p:cNvPicPr>
            <a:picLocks noChangeAspect="1"/>
          </p:cNvPicPr>
          <p:nvPr>
            <p:custDataLst>
              <p:tags r:id="rId5"/>
            </p:custDataLst>
          </p:nvPr>
        </p:nvPicPr>
        <p:blipFill>
          <a:blip r:embed="rId6"/>
          <a:stretch>
            <a:fillRect/>
          </a:stretch>
        </p:blipFill>
        <p:spPr>
          <a:xfrm>
            <a:off x="2242820" y="2860675"/>
            <a:ext cx="4657725" cy="895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640715"/>
            <a:ext cx="7653655" cy="241617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在不存在优先股股息的情况下，经整理，财务杠杆系数的计算公式可以简化为</a:t>
            </a:r>
            <a:endParaRPr lang="zh-CN" altLang="en-US"/>
          </a:p>
          <a:p>
            <a:pPr algn="just">
              <a:lnSpc>
                <a:spcPct val="120000"/>
              </a:lnSpc>
            </a:pPr>
            <a:endParaRPr lang="zh-CN" altLang="en-US"/>
          </a:p>
          <a:p>
            <a:pPr algn="just">
              <a:lnSpc>
                <a:spcPct val="120000"/>
              </a:lnSpc>
            </a:pPr>
            <a:endParaRPr lang="zh-CN" altLang="en-US"/>
          </a:p>
          <a:p>
            <a:pPr algn="just">
              <a:lnSpc>
                <a:spcPct val="120000"/>
              </a:lnSpc>
            </a:pPr>
            <a:endParaRPr lang="zh-CN" altLang="en-US"/>
          </a:p>
          <a:p>
            <a:pPr algn="just">
              <a:lnSpc>
                <a:spcPct val="120000"/>
              </a:lnSpc>
            </a:pPr>
            <a:r>
              <a:rPr lang="zh-CN" altLang="en-US"/>
              <a:t>　　如果企业既存在固定利息的债务，也存在固定股息的优先股，则财务杠杆系数的计算公式可以进一步调整为</a:t>
            </a:r>
            <a:endParaRPr lang="zh-CN" altLang="en-US"/>
          </a:p>
        </p:txBody>
      </p:sp>
      <p:pic>
        <p:nvPicPr>
          <p:cNvPr id="2" name="图片 1"/>
          <p:cNvPicPr>
            <a:picLocks noChangeAspect="1"/>
          </p:cNvPicPr>
          <p:nvPr>
            <p:custDataLst>
              <p:tags r:id="rId5"/>
            </p:custDataLst>
          </p:nvPr>
        </p:nvPicPr>
        <p:blipFill>
          <a:blip r:embed="rId6"/>
          <a:stretch>
            <a:fillRect/>
          </a:stretch>
        </p:blipFill>
        <p:spPr>
          <a:xfrm>
            <a:off x="2699385" y="1419860"/>
            <a:ext cx="3905250" cy="819150"/>
          </a:xfrm>
          <a:prstGeom prst="rect">
            <a:avLst/>
          </a:prstGeom>
        </p:spPr>
      </p:pic>
      <p:pic>
        <p:nvPicPr>
          <p:cNvPr id="5" name="图片 4"/>
          <p:cNvPicPr>
            <a:picLocks noChangeAspect="1"/>
          </p:cNvPicPr>
          <p:nvPr>
            <p:custDataLst>
              <p:tags r:id="rId7"/>
            </p:custDataLst>
          </p:nvPr>
        </p:nvPicPr>
        <p:blipFill>
          <a:blip r:embed="rId8"/>
          <a:stretch>
            <a:fillRect/>
          </a:stretch>
        </p:blipFill>
        <p:spPr>
          <a:xfrm>
            <a:off x="2987675" y="3129915"/>
            <a:ext cx="3190875" cy="952500"/>
          </a:xfrm>
          <a:prstGeom prst="rect">
            <a:avLst/>
          </a:prstGeom>
        </p:spPr>
      </p:pic>
      <p:sp>
        <p:nvSpPr>
          <p:cNvPr id="6" name="文本框 5"/>
          <p:cNvSpPr txBox="1"/>
          <p:nvPr>
            <p:custDataLst>
              <p:tags r:id="rId9"/>
            </p:custDataLst>
          </p:nvPr>
        </p:nvSpPr>
        <p:spPr>
          <a:xfrm>
            <a:off x="751840" y="4097020"/>
            <a:ext cx="8058150" cy="700405"/>
          </a:xfrm>
          <a:prstGeom prst="rect">
            <a:avLst/>
          </a:prstGeom>
          <a:noFill/>
        </p:spPr>
        <p:txBody>
          <a:bodyPr wrap="square" rtlCol="0">
            <a:spAutoFit/>
          </a:bodyPr>
          <a:p>
            <a:r>
              <a:rPr lang="zh-CN" altLang="en-US"/>
              <a:t>式中：</a:t>
            </a:r>
            <a:endParaRPr lang="zh-CN" altLang="en-US"/>
          </a:p>
          <a:p>
            <a:pPr>
              <a:lnSpc>
                <a:spcPct val="120000"/>
              </a:lnSpc>
            </a:pPr>
            <a:r>
              <a:rPr lang="zh-CN" altLang="en-US" i="1">
                <a:latin typeface="仿宋" panose="02010609060101010101" charset="-122"/>
                <a:ea typeface="仿宋" panose="02010609060101010101" charset="-122"/>
                <a:cs typeface="仿宋" panose="02010609060101010101" charset="-122"/>
              </a:rPr>
              <a:t>　　</a:t>
            </a:r>
            <a:r>
              <a:rPr lang="zh-CN" altLang="en-US" sz="1600">
                <a:latin typeface="仿宋" panose="02010609060101010101" charset="-122"/>
                <a:ea typeface="仿宋" panose="02010609060101010101" charset="-122"/>
                <a:cs typeface="仿宋" panose="02010609060101010101" charset="-122"/>
              </a:rPr>
              <a:t>D ——优先股股利；T——所得税税率。</a:t>
            </a:r>
            <a:endParaRPr lang="zh-CN" altLang="en-US" sz="16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 name="组合 35"/>
          <p:cNvGrpSpPr/>
          <p:nvPr/>
        </p:nvGrpSpPr>
        <p:grpSpPr>
          <a:xfrm>
            <a:off x="227330" y="68580"/>
            <a:ext cx="4502150" cy="459740"/>
            <a:chOff x="358" y="108"/>
            <a:chExt cx="7090" cy="724"/>
          </a:xfrm>
        </p:grpSpPr>
        <p:sp>
          <p:nvSpPr>
            <p:cNvPr id="3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燕尾形 3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燕尾形 3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7797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企业筹资方式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54" name="图片 53" descr="图片1"/>
          <p:cNvPicPr>
            <a:picLocks noChangeAspect="1"/>
          </p:cNvPicPr>
          <p:nvPr>
            <p:custDataLst>
              <p:tags r:id="rId5"/>
            </p:custDataLst>
          </p:nvPr>
        </p:nvPicPr>
        <p:blipFill>
          <a:blip r:embed="rId6"/>
          <a:stretch>
            <a:fillRect/>
          </a:stretch>
        </p:blipFill>
        <p:spPr>
          <a:xfrm>
            <a:off x="3511573" y="1463311"/>
            <a:ext cx="1383912" cy="2925344"/>
          </a:xfrm>
          <a:prstGeom prst="rect">
            <a:avLst/>
          </a:prstGeom>
        </p:spPr>
      </p:pic>
      <p:sp>
        <p:nvSpPr>
          <p:cNvPr id="55" name="任意多边形 54"/>
          <p:cNvSpPr/>
          <p:nvPr>
            <p:custDataLst>
              <p:tags r:id="rId7"/>
            </p:custDataLst>
          </p:nvPr>
        </p:nvSpPr>
        <p:spPr>
          <a:xfrm>
            <a:off x="2822702" y="2479197"/>
            <a:ext cx="1498603" cy="9258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845" b="1" dirty="0">
                <a:latin typeface="+mn-ea"/>
                <a:cs typeface="+mn-ea"/>
                <a:sym typeface="+mn-ea"/>
              </a:rPr>
              <a:t>我国企业的筹资渠道</a:t>
            </a:r>
            <a:endParaRPr lang="zh-CN" altLang="en-US" sz="1845" b="1" dirty="0">
              <a:latin typeface="+mn-ea"/>
              <a:cs typeface="+mn-ea"/>
              <a:sym typeface="+mn-ea"/>
            </a:endParaRPr>
          </a:p>
        </p:txBody>
      </p:sp>
      <p:sp>
        <p:nvSpPr>
          <p:cNvPr id="56" name="任意多边形 55"/>
          <p:cNvSpPr/>
          <p:nvPr>
            <p:custDataLst>
              <p:tags r:id="rId8"/>
            </p:custDataLst>
          </p:nvPr>
        </p:nvSpPr>
        <p:spPr>
          <a:xfrm>
            <a:off x="2822702" y="2451976"/>
            <a:ext cx="1554134" cy="9806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chemeClr val="accent2"/>
            </a:solidFill>
            <a:prstDash val="lgDash"/>
          </a:ln>
          <a:effectLst>
            <a:outerShdw blurRad="63500" sx="102000" sy="102000" algn="ctr" rotWithShape="0">
              <a:schemeClr val="lt1">
                <a:lumMod val="65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385">
              <a:solidFill>
                <a:schemeClr val="lt1"/>
              </a:solidFill>
            </a:endParaRPr>
          </a:p>
        </p:txBody>
      </p:sp>
      <p:sp>
        <p:nvSpPr>
          <p:cNvPr id="57" name="椭圆 56"/>
          <p:cNvSpPr/>
          <p:nvPr>
            <p:custDataLst>
              <p:tags r:id="rId9"/>
            </p:custDataLst>
          </p:nvPr>
        </p:nvSpPr>
        <p:spPr>
          <a:xfrm>
            <a:off x="4700220" y="2472664"/>
            <a:ext cx="332095" cy="332095"/>
          </a:xfrm>
          <a:prstGeom prst="ellipse">
            <a:avLst/>
          </a:prstGeom>
          <a:solidFill>
            <a:schemeClr val="accent1">
              <a:lumMod val="20000"/>
              <a:lumOff val="80000"/>
            </a:schemeClr>
          </a:solidFill>
          <a:ln>
            <a:solidFill>
              <a:schemeClr val="accent2">
                <a:lumMod val="20000"/>
                <a:lumOff val="80000"/>
              </a:schemeClr>
            </a:solid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dirty="0">
                <a:solidFill>
                  <a:schemeClr val="dk1">
                    <a:lumMod val="100000"/>
                  </a:schemeClr>
                </a:solidFill>
                <a:latin typeface="+mn-ea"/>
                <a:cs typeface="+mn-ea"/>
                <a:sym typeface="+mn-ea"/>
              </a:rPr>
              <a:t>3</a:t>
            </a:r>
            <a:endParaRPr lang="en-US" altLang="zh-CN" sz="1385" dirty="0">
              <a:solidFill>
                <a:schemeClr val="dk1">
                  <a:lumMod val="100000"/>
                </a:schemeClr>
              </a:solidFill>
              <a:latin typeface="+mn-ea"/>
              <a:cs typeface="+mn-ea"/>
              <a:sym typeface="+mn-ea"/>
            </a:endParaRPr>
          </a:p>
        </p:txBody>
      </p:sp>
      <p:sp>
        <p:nvSpPr>
          <p:cNvPr id="76" name="圆角矩形 75"/>
          <p:cNvSpPr/>
          <p:nvPr>
            <p:custDataLst>
              <p:tags r:id="rId10"/>
            </p:custDataLst>
          </p:nvPr>
        </p:nvSpPr>
        <p:spPr>
          <a:xfrm>
            <a:off x="5414010" y="2488565"/>
            <a:ext cx="1240790" cy="29972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dirty="0">
                <a:latin typeface="+mn-ea"/>
                <a:cs typeface="+mn-ea"/>
                <a:sym typeface="+mn-ea"/>
              </a:rPr>
              <a:t>留存收益。</a:t>
            </a:r>
            <a:endParaRPr lang="zh-CN" altLang="en-US" sz="1385" b="1" dirty="0">
              <a:latin typeface="+mn-ea"/>
              <a:cs typeface="+mn-ea"/>
              <a:sym typeface="+mn-ea"/>
            </a:endParaRPr>
          </a:p>
        </p:txBody>
      </p:sp>
      <p:sp>
        <p:nvSpPr>
          <p:cNvPr id="59" name="椭圆 58"/>
          <p:cNvSpPr/>
          <p:nvPr>
            <p:custDataLst>
              <p:tags r:id="rId11"/>
            </p:custDataLst>
          </p:nvPr>
        </p:nvSpPr>
        <p:spPr>
          <a:xfrm>
            <a:off x="4094826" y="1419395"/>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1</a:t>
            </a:r>
            <a:endParaRPr lang="en-US" altLang="zh-CN" sz="1385" dirty="0">
              <a:solidFill>
                <a:schemeClr val="dk1">
                  <a:lumMod val="100000"/>
                </a:schemeClr>
              </a:solidFill>
              <a:latin typeface="+mn-ea"/>
              <a:cs typeface="+mn-ea"/>
              <a:sym typeface="+mn-ea"/>
            </a:endParaRPr>
          </a:p>
        </p:txBody>
      </p:sp>
      <p:sp>
        <p:nvSpPr>
          <p:cNvPr id="74" name="圆角矩形 73"/>
          <p:cNvSpPr/>
          <p:nvPr>
            <p:custDataLst>
              <p:tags r:id="rId12"/>
            </p:custDataLst>
          </p:nvPr>
        </p:nvSpPr>
        <p:spPr>
          <a:xfrm>
            <a:off x="4792345" y="1423670"/>
            <a:ext cx="1549400" cy="29972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吸收直接投资。</a:t>
            </a:r>
            <a:endParaRPr lang="zh-CN" altLang="en-US" sz="1385" b="1">
              <a:latin typeface="+mn-ea"/>
              <a:cs typeface="+mn-ea"/>
              <a:sym typeface="+mn-ea"/>
            </a:endParaRPr>
          </a:p>
        </p:txBody>
      </p:sp>
      <p:sp>
        <p:nvSpPr>
          <p:cNvPr id="61" name="椭圆 60"/>
          <p:cNvSpPr/>
          <p:nvPr>
            <p:custDataLst>
              <p:tags r:id="rId13"/>
            </p:custDataLst>
          </p:nvPr>
        </p:nvSpPr>
        <p:spPr>
          <a:xfrm>
            <a:off x="4481727" y="1944941"/>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2</a:t>
            </a:r>
            <a:endParaRPr lang="en-US" altLang="zh-CN" sz="1385">
              <a:solidFill>
                <a:schemeClr val="dk1">
                  <a:lumMod val="100000"/>
                </a:schemeClr>
              </a:solidFill>
              <a:latin typeface="+mn-ea"/>
              <a:cs typeface="+mn-ea"/>
              <a:sym typeface="+mn-ea"/>
            </a:endParaRPr>
          </a:p>
        </p:txBody>
      </p:sp>
      <p:sp>
        <p:nvSpPr>
          <p:cNvPr id="75" name="圆角矩形 74"/>
          <p:cNvSpPr/>
          <p:nvPr>
            <p:custDataLst>
              <p:tags r:id="rId14"/>
            </p:custDataLst>
          </p:nvPr>
        </p:nvSpPr>
        <p:spPr>
          <a:xfrm>
            <a:off x="5178425" y="1956435"/>
            <a:ext cx="1357630"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发行股票。</a:t>
            </a:r>
            <a:endParaRPr lang="zh-CN" altLang="en-US" sz="1385" b="1">
              <a:latin typeface="+mn-ea"/>
              <a:cs typeface="+mn-ea"/>
              <a:sym typeface="+mn-ea"/>
            </a:endParaRPr>
          </a:p>
        </p:txBody>
      </p:sp>
      <p:sp>
        <p:nvSpPr>
          <p:cNvPr id="63" name="椭圆 62"/>
          <p:cNvSpPr/>
          <p:nvPr>
            <p:custDataLst>
              <p:tags r:id="rId15"/>
            </p:custDataLst>
          </p:nvPr>
        </p:nvSpPr>
        <p:spPr>
          <a:xfrm>
            <a:off x="4125314" y="4055834"/>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6</a:t>
            </a:r>
            <a:endParaRPr lang="en-US" altLang="zh-CN" sz="1385">
              <a:solidFill>
                <a:schemeClr val="dk1">
                  <a:lumMod val="100000"/>
                </a:schemeClr>
              </a:solidFill>
              <a:latin typeface="+mn-ea"/>
              <a:cs typeface="+mn-ea"/>
              <a:sym typeface="+mn-ea"/>
            </a:endParaRPr>
          </a:p>
        </p:txBody>
      </p:sp>
      <p:sp>
        <p:nvSpPr>
          <p:cNvPr id="79" name="圆角矩形 78"/>
          <p:cNvSpPr/>
          <p:nvPr>
            <p:custDataLst>
              <p:tags r:id="rId16"/>
            </p:custDataLst>
          </p:nvPr>
        </p:nvSpPr>
        <p:spPr>
          <a:xfrm>
            <a:off x="4792345" y="4088130"/>
            <a:ext cx="1050290"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融资租赁。</a:t>
            </a:r>
            <a:endParaRPr lang="zh-CN" altLang="en-US" sz="1385" b="1">
              <a:latin typeface="+mn-ea"/>
              <a:cs typeface="+mn-ea"/>
              <a:sym typeface="+mn-ea"/>
            </a:endParaRPr>
          </a:p>
        </p:txBody>
      </p:sp>
      <p:sp>
        <p:nvSpPr>
          <p:cNvPr id="65" name="椭圆 64"/>
          <p:cNvSpPr/>
          <p:nvPr>
            <p:custDataLst>
              <p:tags r:id="rId17"/>
            </p:custDataLst>
          </p:nvPr>
        </p:nvSpPr>
        <p:spPr>
          <a:xfrm>
            <a:off x="4700220" y="3000387"/>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4</a:t>
            </a:r>
            <a:endParaRPr lang="en-US" altLang="zh-CN" sz="1385">
              <a:solidFill>
                <a:schemeClr val="dk1">
                  <a:lumMod val="100000"/>
                </a:schemeClr>
              </a:solidFill>
              <a:latin typeface="+mn-ea"/>
              <a:cs typeface="+mn-ea"/>
              <a:sym typeface="+mn-ea"/>
            </a:endParaRPr>
          </a:p>
        </p:txBody>
      </p:sp>
      <p:sp>
        <p:nvSpPr>
          <p:cNvPr id="77" name="圆角矩形 76"/>
          <p:cNvSpPr/>
          <p:nvPr>
            <p:custDataLst>
              <p:tags r:id="rId18"/>
            </p:custDataLst>
          </p:nvPr>
        </p:nvSpPr>
        <p:spPr>
          <a:xfrm>
            <a:off x="5414010" y="3020695"/>
            <a:ext cx="1180465"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dirty="0">
                <a:latin typeface="+mn-ea"/>
                <a:cs typeface="+mn-ea"/>
                <a:sym typeface="+mn-ea"/>
              </a:rPr>
              <a:t>发行债券。</a:t>
            </a:r>
            <a:endParaRPr lang="zh-CN" altLang="en-US" sz="1385" b="1" dirty="0">
              <a:latin typeface="+mn-ea"/>
              <a:cs typeface="+mn-ea"/>
              <a:sym typeface="+mn-ea"/>
            </a:endParaRPr>
          </a:p>
        </p:txBody>
      </p:sp>
      <p:sp>
        <p:nvSpPr>
          <p:cNvPr id="67" name="椭圆 66"/>
          <p:cNvSpPr/>
          <p:nvPr>
            <p:custDataLst>
              <p:tags r:id="rId19"/>
            </p:custDataLst>
          </p:nvPr>
        </p:nvSpPr>
        <p:spPr>
          <a:xfrm>
            <a:off x="4538346" y="3528111"/>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5</a:t>
            </a:r>
            <a:endParaRPr lang="en-US" altLang="zh-CN" sz="1385">
              <a:solidFill>
                <a:schemeClr val="dk1">
                  <a:lumMod val="100000"/>
                </a:schemeClr>
              </a:solidFill>
              <a:latin typeface="+mn-ea"/>
              <a:cs typeface="+mn-ea"/>
              <a:sym typeface="+mn-ea"/>
            </a:endParaRPr>
          </a:p>
        </p:txBody>
      </p:sp>
      <p:sp>
        <p:nvSpPr>
          <p:cNvPr id="78" name="圆角矩形 77"/>
          <p:cNvSpPr/>
          <p:nvPr>
            <p:custDataLst>
              <p:tags r:id="rId20"/>
            </p:custDataLst>
          </p:nvPr>
        </p:nvSpPr>
        <p:spPr>
          <a:xfrm>
            <a:off x="5178425" y="3552825"/>
            <a:ext cx="1621790" cy="29972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dirty="0">
                <a:latin typeface="+mn-ea"/>
                <a:cs typeface="+mn-ea"/>
                <a:sym typeface="+mn-ea"/>
              </a:rPr>
              <a:t>从金融机构借款。</a:t>
            </a:r>
            <a:endParaRPr lang="zh-CN" altLang="en-US" sz="1385" b="1" dirty="0">
              <a:latin typeface="+mn-ea"/>
              <a:cs typeface="+mn-ea"/>
              <a:sym typeface="+mn-ea"/>
            </a:endParaRPr>
          </a:p>
        </p:txBody>
      </p:sp>
      <p:sp>
        <p:nvSpPr>
          <p:cNvPr id="69" name="椭圆 68"/>
          <p:cNvSpPr/>
          <p:nvPr>
            <p:custDataLst>
              <p:tags r:id="rId21"/>
            </p:custDataLst>
          </p:nvPr>
        </p:nvSpPr>
        <p:spPr>
          <a:xfrm>
            <a:off x="3682084" y="4587964"/>
            <a:ext cx="332095" cy="332095"/>
          </a:xfrm>
          <a:prstGeom prst="ellipse">
            <a:avLst/>
          </a:prstGeom>
          <a:solidFill>
            <a:schemeClr val="accent1">
              <a:lumMod val="20000"/>
              <a:lumOff val="80000"/>
            </a:schemeClr>
          </a:solidFill>
          <a:ln>
            <a:noFill/>
          </a:ln>
          <a:effectLst>
            <a:outerShdw blurRad="63500" sx="102000" sy="102000" algn="ctr"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altLang="zh-CN" sz="1385">
                <a:solidFill>
                  <a:schemeClr val="dk1">
                    <a:lumMod val="100000"/>
                  </a:schemeClr>
                </a:solidFill>
                <a:latin typeface="+mn-ea"/>
                <a:cs typeface="+mn-ea"/>
                <a:sym typeface="+mn-ea"/>
              </a:rPr>
              <a:t>7</a:t>
            </a:r>
            <a:endParaRPr lang="en-US" altLang="zh-CN" sz="1385">
              <a:solidFill>
                <a:schemeClr val="dk1">
                  <a:lumMod val="100000"/>
                </a:schemeClr>
              </a:solidFill>
              <a:latin typeface="+mn-ea"/>
              <a:cs typeface="+mn-ea"/>
              <a:sym typeface="+mn-ea"/>
            </a:endParaRPr>
          </a:p>
        </p:txBody>
      </p:sp>
      <p:sp>
        <p:nvSpPr>
          <p:cNvPr id="70" name="圆角矩形 69"/>
          <p:cNvSpPr/>
          <p:nvPr>
            <p:custDataLst>
              <p:tags r:id="rId22"/>
            </p:custDataLst>
          </p:nvPr>
        </p:nvSpPr>
        <p:spPr>
          <a:xfrm>
            <a:off x="4203700" y="4652010"/>
            <a:ext cx="1450975" cy="299720"/>
          </a:xfrm>
          <a:prstGeom prst="roundRect">
            <a:avLst>
              <a:gd name="adj" fmla="val 50000"/>
            </a:avLst>
          </a:prstGeom>
          <a:solidFill>
            <a:schemeClr val="accent1"/>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利用商业信用。</a:t>
            </a:r>
            <a:endParaRPr lang="zh-CN" altLang="en-US" sz="1385" b="1">
              <a:latin typeface="+mn-ea"/>
              <a:cs typeface="+mn-ea"/>
              <a:sym typeface="+mn-ea"/>
            </a:endParaRPr>
          </a:p>
        </p:txBody>
      </p:sp>
      <p:sp>
        <p:nvSpPr>
          <p:cNvPr id="2" name="文本框 1"/>
          <p:cNvSpPr txBox="1"/>
          <p:nvPr/>
        </p:nvSpPr>
        <p:spPr>
          <a:xfrm>
            <a:off x="462915" y="3718560"/>
            <a:ext cx="3328035" cy="829945"/>
          </a:xfrm>
          <a:prstGeom prst="rect">
            <a:avLst/>
          </a:prstGeom>
          <a:noFill/>
        </p:spPr>
        <p:txBody>
          <a:bodyPr wrap="square" rtlCol="0">
            <a:spAutoFit/>
          </a:bodyPr>
          <a:p>
            <a:r>
              <a:rPr lang="zh-CN" altLang="en-US" sz="1600"/>
              <a:t>融资租赁是一种债务筹资方式。</a:t>
            </a:r>
            <a:endParaRPr lang="zh-CN" altLang="en-US" sz="1600"/>
          </a:p>
          <a:p>
            <a:endParaRPr lang="zh-CN" altLang="en-US" sz="1600"/>
          </a:p>
          <a:p>
            <a:r>
              <a:rPr lang="zh-CN" altLang="en-US" sz="1600"/>
              <a:t>利用商业信用是一种债务筹资方式。</a:t>
            </a:r>
            <a:endParaRPr lang="zh-CN" altLang="en-US" sz="1600"/>
          </a:p>
        </p:txBody>
      </p:sp>
      <p:sp>
        <p:nvSpPr>
          <p:cNvPr id="3" name="圆角矩形 2"/>
          <p:cNvSpPr/>
          <p:nvPr>
            <p:custDataLst>
              <p:tags r:id="rId23"/>
            </p:custDataLst>
          </p:nvPr>
        </p:nvSpPr>
        <p:spPr>
          <a:xfrm>
            <a:off x="462915" y="3320415"/>
            <a:ext cx="744220" cy="299720"/>
          </a:xfrm>
          <a:prstGeom prst="roundRect">
            <a:avLst>
              <a:gd name="adj" fmla="val 50000"/>
            </a:avLst>
          </a:prstGeom>
          <a:solidFill>
            <a:schemeClr val="accent2"/>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1385" b="1">
                <a:latin typeface="+mn-ea"/>
                <a:cs typeface="+mn-ea"/>
                <a:sym typeface="+mn-ea"/>
              </a:rPr>
              <a:t>提示</a:t>
            </a:r>
            <a:endParaRPr lang="zh-CN" altLang="en-US" sz="1385" b="1">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208407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【情景2-13】</a:t>
            </a:r>
            <a:r>
              <a:rPr lang="zh-CN" altLang="en-US">
                <a:latin typeface="楷体" panose="02010609060101010101" charset="-122"/>
                <a:ea typeface="楷体" panose="02010609060101010101" charset="-122"/>
                <a:cs typeface="楷体" panose="02010609060101010101" charset="-122"/>
              </a:rPr>
              <a:t>有甲公司、乙公司、丙公司3个公司，资本总额均为16 000 000元，所得税税率均为25%，每股面值均为1元。甲公司资本全部由普通股组成；乙公司债务资金为5 000 000元（利率为10%），普通股11 000 000元；丙公司债务资金为6 000 000元（利率为10%），普通股10 000 000 元。3个公司2018年EBIT 均为3 000 000元，2019年EBIT均为4 400 000元，EBIT增长了46.67%。有关财务指标如表2-8所示。</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custDataLst>
              <p:tags r:id="rId4"/>
            </p:custDataLst>
          </p:nvPr>
        </p:nvPicPr>
        <p:blipFill>
          <a:blip r:embed="rId5"/>
          <a:stretch>
            <a:fillRect/>
          </a:stretch>
        </p:blipFill>
        <p:spPr>
          <a:xfrm>
            <a:off x="1619250" y="556260"/>
            <a:ext cx="5915025" cy="4395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640715"/>
            <a:ext cx="7653655" cy="2748280"/>
          </a:xfrm>
          <a:prstGeom prst="rect">
            <a:avLst/>
          </a:prstGeom>
          <a:noFill/>
        </p:spPr>
        <p:txBody>
          <a:bodyPr wrap="square" rtlCol="0" anchor="t">
            <a:spAutoFit/>
          </a:bodyPr>
          <a:p>
            <a:pPr algn="just">
              <a:lnSpc>
                <a:spcPct val="120000"/>
              </a:lnSpc>
            </a:pPr>
            <a:r>
              <a:rPr lang="zh-CN" altLang="en-US" b="1">
                <a:solidFill>
                  <a:srgbClr val="00B050"/>
                </a:solidFill>
              </a:rPr>
              <a:t>　　（3）财务杠杆系数与财务风险</a:t>
            </a:r>
            <a:r>
              <a:rPr lang="zh-CN" altLang="en-US"/>
              <a:t>。财务风险是指企业由于筹资原因产生的资本成本负担而导致的普通股收益波动的风险。引起企业财务风险的主要原因是资产报酬的不利变化和资本成本的固定负担。由于财务杠杆的作用，当企业的息税前利润下降时，企业仍然需要支付固定的资本成本，导致普通股剩余收益以更快的速度下降。</a:t>
            </a:r>
            <a:endParaRPr lang="zh-CN" altLang="en-US"/>
          </a:p>
          <a:p>
            <a:pPr algn="just">
              <a:lnSpc>
                <a:spcPct val="120000"/>
              </a:lnSpc>
            </a:pPr>
            <a:r>
              <a:rPr lang="zh-CN" altLang="en-US"/>
              <a:t>　　财务杠杆放大了资产报酬变化对普通股收益的影响，财务杠杆系数越高，表明普通股收益的波动程度越大，财务风险也就越大。在不存在优先股股息的情况下，根据财务杠杆系数的计算公式，有</a:t>
            </a:r>
            <a:endParaRPr lang="zh-CN" altLang="en-US"/>
          </a:p>
        </p:txBody>
      </p:sp>
      <p:pic>
        <p:nvPicPr>
          <p:cNvPr id="2" name="图片 1"/>
          <p:cNvPicPr>
            <a:picLocks noChangeAspect="1"/>
          </p:cNvPicPr>
          <p:nvPr>
            <p:custDataLst>
              <p:tags r:id="rId5"/>
            </p:custDataLst>
          </p:nvPr>
        </p:nvPicPr>
        <p:blipFill>
          <a:blip r:embed="rId6"/>
          <a:stretch>
            <a:fillRect/>
          </a:stretch>
        </p:blipFill>
        <p:spPr>
          <a:xfrm>
            <a:off x="2576195" y="3580130"/>
            <a:ext cx="3990975" cy="819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【情景2-14】</a:t>
            </a:r>
            <a:r>
              <a:rPr lang="zh-CN" altLang="en-US">
                <a:latin typeface="楷体" panose="02010609060101010101" charset="-122"/>
                <a:ea typeface="楷体" panose="02010609060101010101" charset="-122"/>
                <a:cs typeface="楷体" panose="02010609060101010101" charset="-122"/>
              </a:rPr>
              <a:t>沿用【情景2-13】的资料，3个公司2019的财务杠杆系数分别为甲公司1.000、乙公司1.200 0、丙公司1.25。这意味着，如果EBIT 下降，甲公司的EPS 与之同步下降，而乙公司和丙公司的EPS 会以更大的幅度下降。导致各公司EPS 不为负数的EBIT最大降幅如表2-9所示。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5"/>
            </p:custDataLst>
          </p:nvPr>
        </p:nvPicPr>
        <p:blipFill>
          <a:blip r:embed="rId6"/>
          <a:stretch>
            <a:fillRect/>
          </a:stretch>
        </p:blipFill>
        <p:spPr>
          <a:xfrm>
            <a:off x="611505" y="2428240"/>
            <a:ext cx="7913370" cy="1992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640715"/>
            <a:ext cx="7653655" cy="1419860"/>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上述结果表明，2022年在2021年的基础上，EBIT 只要降低80.00%，丙公司普通股收益就会出现亏损；EBIT降低83.33%，乙公司普通股收益就会出现亏损；EBIT降低100%，甲公司普通股收益就会出现亏损。显然，丙公司不能支付利息，不能满足普通股股利要求的财务风险远高于其他公司。</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总杠杆效应</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755650" y="999490"/>
            <a:ext cx="7653655" cy="3080385"/>
          </a:xfrm>
          <a:prstGeom prst="rect">
            <a:avLst/>
          </a:prstGeom>
          <a:noFill/>
        </p:spPr>
        <p:txBody>
          <a:bodyPr wrap="square" rtlCol="0" anchor="t">
            <a:spAutoFit/>
          </a:bodyPr>
          <a:p>
            <a:pPr algn="just">
              <a:lnSpc>
                <a:spcPct val="120000"/>
              </a:lnSpc>
            </a:pPr>
            <a:r>
              <a:rPr lang="zh-CN" altLang="en-US" b="1">
                <a:solidFill>
                  <a:srgbClr val="00B050"/>
                </a:solidFill>
              </a:rPr>
              <a:t>　　（1）总杠杆。</a:t>
            </a:r>
            <a:r>
              <a:rPr lang="zh-CN" altLang="en-US"/>
              <a:t>总杠杆是指由于固定经营成本和固定资本成本的存在，普通股每股收益变动率大于产销业务量变动率的现象。</a:t>
            </a:r>
            <a:endParaRPr lang="zh-CN" altLang="en-US"/>
          </a:p>
          <a:p>
            <a:pPr algn="just">
              <a:lnSpc>
                <a:spcPct val="120000"/>
              </a:lnSpc>
            </a:pPr>
            <a:r>
              <a:rPr lang="zh-CN" altLang="en-US"/>
              <a:t>　　</a:t>
            </a:r>
            <a:r>
              <a:rPr lang="zh-CN" altLang="en-US" b="1">
                <a:solidFill>
                  <a:srgbClr val="00B050"/>
                </a:solidFill>
                <a:sym typeface="+mn-ea"/>
              </a:rPr>
              <a:t>（2）总杠杆系数。</a:t>
            </a:r>
            <a:r>
              <a:rPr lang="zh-CN" altLang="en-US">
                <a:solidFill>
                  <a:schemeClr val="tx1"/>
                </a:solidFill>
                <a:sym typeface="+mn-ea"/>
              </a:rPr>
              <a:t>总杠杆系数是经营杠杆系数和</a:t>
            </a:r>
            <a:r>
              <a:rPr lang="zh-CN" altLang="en-US">
                <a:solidFill>
                  <a:schemeClr val="tx1"/>
                </a:solidFill>
                <a:sym typeface="+mn-ea"/>
              </a:rPr>
              <a:t>财务杠杆系数的乘积，是普通股收益变动率与产销量变动率的倍数，其计算公式为</a:t>
            </a:r>
            <a:endParaRPr lang="zh-CN" altLang="en-US">
              <a:solidFill>
                <a:schemeClr val="tx1"/>
              </a:solidFill>
              <a:sym typeface="+mn-ea"/>
            </a:endParaRPr>
          </a:p>
          <a:p>
            <a:pPr algn="just">
              <a:lnSpc>
                <a:spcPct val="120000"/>
              </a:lnSpc>
            </a:pPr>
            <a:endParaRPr lang="zh-CN" altLang="en-US">
              <a:solidFill>
                <a:schemeClr val="tx1"/>
              </a:solidFill>
              <a:sym typeface="+mn-ea"/>
            </a:endParaRPr>
          </a:p>
          <a:p>
            <a:pPr algn="just">
              <a:lnSpc>
                <a:spcPct val="120000"/>
              </a:lnSpc>
            </a:pPr>
            <a:endParaRPr lang="zh-CN" altLang="en-US">
              <a:solidFill>
                <a:schemeClr val="tx1"/>
              </a:solidFill>
              <a:sym typeface="+mn-ea"/>
            </a:endParaRPr>
          </a:p>
          <a:p>
            <a:pPr algn="just">
              <a:lnSpc>
                <a:spcPct val="120000"/>
              </a:lnSpc>
            </a:pPr>
            <a:r>
              <a:rPr lang="zh-CN" altLang="en-US">
                <a:solidFill>
                  <a:schemeClr val="tx1"/>
                </a:solidFill>
                <a:sym typeface="+mn-ea"/>
              </a:rPr>
              <a:t>　　</a:t>
            </a:r>
            <a:endParaRPr lang="zh-CN" altLang="en-US">
              <a:solidFill>
                <a:schemeClr val="tx1"/>
              </a:solidFill>
              <a:sym typeface="+mn-ea"/>
            </a:endParaRPr>
          </a:p>
          <a:p>
            <a:pPr algn="just">
              <a:lnSpc>
                <a:spcPct val="120000"/>
              </a:lnSpc>
            </a:pPr>
            <a:r>
              <a:rPr lang="zh-CN" altLang="en-US">
                <a:solidFill>
                  <a:schemeClr val="tx1"/>
                </a:solidFill>
                <a:sym typeface="+mn-ea"/>
              </a:rPr>
              <a:t>　　在不存在优先股股息的情况下，经整理，总杠杆系数的计算公式可以化简为</a:t>
            </a:r>
            <a:endParaRPr lang="zh-CN" altLang="en-US">
              <a:solidFill>
                <a:schemeClr val="tx1"/>
              </a:solidFill>
              <a:sym typeface="+mn-ea"/>
            </a:endParaRPr>
          </a:p>
        </p:txBody>
      </p:sp>
      <p:pic>
        <p:nvPicPr>
          <p:cNvPr id="3" name="图片 2"/>
          <p:cNvPicPr>
            <a:picLocks noChangeAspect="1"/>
          </p:cNvPicPr>
          <p:nvPr>
            <p:custDataLst>
              <p:tags r:id="rId6"/>
            </p:custDataLst>
          </p:nvPr>
        </p:nvPicPr>
        <p:blipFill>
          <a:blip r:embed="rId7"/>
          <a:stretch>
            <a:fillRect/>
          </a:stretch>
        </p:blipFill>
        <p:spPr>
          <a:xfrm>
            <a:off x="3203575" y="2356485"/>
            <a:ext cx="2724150" cy="695325"/>
          </a:xfrm>
          <a:prstGeom prst="rect">
            <a:avLst/>
          </a:prstGeom>
        </p:spPr>
      </p:pic>
      <p:pic>
        <p:nvPicPr>
          <p:cNvPr id="6" name="图片 5"/>
          <p:cNvPicPr>
            <a:picLocks noChangeAspect="1"/>
          </p:cNvPicPr>
          <p:nvPr>
            <p:custDataLst>
              <p:tags r:id="rId8"/>
            </p:custDataLst>
          </p:nvPr>
        </p:nvPicPr>
        <p:blipFill>
          <a:blip r:embed="rId9"/>
          <a:stretch>
            <a:fillRect/>
          </a:stretch>
        </p:blipFill>
        <p:spPr>
          <a:xfrm>
            <a:off x="1691640" y="4011295"/>
            <a:ext cx="5819775" cy="847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【情景2-15】</a:t>
            </a:r>
            <a:r>
              <a:rPr lang="zh-CN" altLang="en-US">
                <a:latin typeface="楷体" panose="02010609060101010101" charset="-122"/>
                <a:ea typeface="楷体" panose="02010609060101010101" charset="-122"/>
                <a:cs typeface="楷体" panose="02010609060101010101" charset="-122"/>
              </a:rPr>
              <a:t>某公司有关资料如表2-10所示，可以分别计算其2022年经营杠杆系数、财务杠杆系数和总杠杆系数。</a:t>
            </a:r>
            <a:endParaRPr lang="zh-CN" altLang="en-US">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custDataLst>
              <p:tags r:id="rId5"/>
            </p:custDataLst>
          </p:nvPr>
        </p:nvPicPr>
        <p:blipFill>
          <a:blip r:embed="rId6"/>
          <a:stretch>
            <a:fillRect/>
          </a:stretch>
        </p:blipFill>
        <p:spPr>
          <a:xfrm>
            <a:off x="1711960" y="1348105"/>
            <a:ext cx="5765165" cy="3629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640715"/>
            <a:ext cx="7653655" cy="3486785"/>
          </a:xfrm>
          <a:prstGeom prst="rect">
            <a:avLst/>
          </a:prstGeom>
          <a:noFill/>
        </p:spPr>
        <p:txBody>
          <a:bodyPr wrap="square" rtlCol="0" anchor="t">
            <a:spAutoFit/>
          </a:bodyPr>
          <a:p>
            <a:pPr algn="just">
              <a:lnSpc>
                <a:spcPct val="120000"/>
              </a:lnSpc>
            </a:pPr>
            <a:r>
              <a:rPr lang="zh-CN" altLang="en-US" b="1">
                <a:solidFill>
                  <a:srgbClr val="00B050"/>
                </a:solidFill>
              </a:rPr>
              <a:t>　　（3）总杠杆系数与公司风险。</a:t>
            </a:r>
            <a:r>
              <a:rPr lang="zh-CN" altLang="en-US"/>
              <a:t>公司风险包括企业的经营风险和财务风险，反映了企业的整体风险。总杠杆系数反映了经营杠杆和财务杠杆之间的关系，用以评价企业的整体风险水平。在总杠杆系数确定的情况下，经营杠杆系数与财务杠杆系数此消彼长。</a:t>
            </a:r>
            <a:endParaRPr lang="zh-CN" altLang="en-US"/>
          </a:p>
          <a:p>
            <a:pPr algn="just">
              <a:lnSpc>
                <a:spcPct val="120000"/>
              </a:lnSpc>
            </a:pPr>
            <a:r>
              <a:rPr lang="zh-CN" altLang="en-US" sz="2000" b="1">
                <a:solidFill>
                  <a:srgbClr val="7030A0"/>
                </a:solidFill>
              </a:rPr>
              <a:t>　　总杠杆效应的意义：</a:t>
            </a:r>
            <a:endParaRPr lang="zh-CN" altLang="en-US" sz="2000" b="1">
              <a:solidFill>
                <a:srgbClr val="7030A0"/>
              </a:solidFill>
            </a:endParaRPr>
          </a:p>
          <a:p>
            <a:pPr algn="just">
              <a:lnSpc>
                <a:spcPct val="120000"/>
              </a:lnSpc>
            </a:pPr>
            <a:r>
              <a:rPr lang="zh-CN" altLang="en-US" sz="2000" b="1">
                <a:solidFill>
                  <a:srgbClr val="7030A0"/>
                </a:solidFill>
              </a:rPr>
              <a:t>　</a:t>
            </a:r>
            <a:r>
              <a:rPr lang="zh-CN" altLang="en-US">
                <a:solidFill>
                  <a:schemeClr val="tx1"/>
                </a:solidFill>
              </a:rPr>
              <a:t>　　　① 能够说明产销业务量变动对普通股收益的影响，据以预测未来普通股的每股收益水平。</a:t>
            </a:r>
            <a:endParaRPr lang="zh-CN" altLang="en-US">
              <a:solidFill>
                <a:schemeClr val="tx1"/>
              </a:solidFill>
            </a:endParaRPr>
          </a:p>
          <a:p>
            <a:pPr algn="just">
              <a:lnSpc>
                <a:spcPct val="120000"/>
              </a:lnSpc>
            </a:pPr>
            <a:r>
              <a:rPr lang="zh-CN" altLang="en-US">
                <a:solidFill>
                  <a:schemeClr val="tx1"/>
                </a:solidFill>
              </a:rPr>
              <a:t>　　　　② 揭示了财务管理的风险管理策略，即要保持一定的风险状况水平，就需要维持一定的总杠杆系数，经营杠杆和财务杠杆可以有不同的组合。</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custDataLst>
              <p:tags r:id="rId1"/>
            </p:custDataLst>
          </p:nvPr>
        </p:nvSpPr>
        <p:spPr bwMode="auto">
          <a:xfrm>
            <a:off x="752475" y="556260"/>
            <a:ext cx="28047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子任务2.6.3 资本结构</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6" name="组合 25"/>
          <p:cNvGrpSpPr/>
          <p:nvPr/>
        </p:nvGrpSpPr>
        <p:grpSpPr>
          <a:xfrm>
            <a:off x="227330" y="68580"/>
            <a:ext cx="4908550" cy="460375"/>
            <a:chOff x="358" y="108"/>
            <a:chExt cx="7730" cy="725"/>
          </a:xfrm>
        </p:grpSpPr>
        <p:sp>
          <p:nvSpPr>
            <p:cNvPr id="27" name="TextBox 1"/>
            <p:cNvSpPr txBox="1"/>
            <p:nvPr>
              <p:custDataLst>
                <p:tags r:id="rId2"/>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5"/>
            </p:custDataLst>
          </p:nvPr>
        </p:nvSpPr>
        <p:spPr>
          <a:xfrm>
            <a:off x="755650" y="110299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资本结构概述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755650" y="1501775"/>
            <a:ext cx="7653655" cy="3412490"/>
          </a:xfrm>
          <a:prstGeom prst="rect">
            <a:avLst/>
          </a:prstGeom>
          <a:noFill/>
        </p:spPr>
        <p:txBody>
          <a:bodyPr wrap="square" rtlCol="0" anchor="t">
            <a:spAutoFit/>
          </a:bodyPr>
          <a:p>
            <a:pPr algn="just">
              <a:lnSpc>
                <a:spcPct val="120000"/>
              </a:lnSpc>
            </a:pPr>
            <a:r>
              <a:rPr lang="zh-CN" altLang="en-US" b="1">
                <a:solidFill>
                  <a:srgbClr val="00B050"/>
                </a:solidFill>
              </a:rPr>
              <a:t>　　（1）资本结构的概念。</a:t>
            </a:r>
            <a:r>
              <a:rPr lang="zh-CN" altLang="en-US">
                <a:solidFill>
                  <a:schemeClr val="tx1"/>
                </a:solidFill>
              </a:rPr>
              <a:t>资本结构是在企业多种筹资方式下筹集资金形成的，各种筹资</a:t>
            </a:r>
            <a:r>
              <a:rPr lang="zh-CN" altLang="en-US">
                <a:solidFill>
                  <a:schemeClr val="tx1"/>
                </a:solidFill>
                <a:sym typeface="+mn-ea"/>
              </a:rPr>
              <a:t>方式不同的组合决定着企业资本结构及其变化。企业筹资分为债务资本和权益资本两大类。</a:t>
            </a:r>
            <a:endParaRPr lang="zh-CN" altLang="en-US">
              <a:solidFill>
                <a:schemeClr val="tx1"/>
              </a:solidFill>
              <a:sym typeface="+mn-ea"/>
            </a:endParaRPr>
          </a:p>
          <a:p>
            <a:pPr algn="just">
              <a:lnSpc>
                <a:spcPct val="120000"/>
              </a:lnSpc>
            </a:pPr>
            <a:r>
              <a:rPr lang="zh-CN" altLang="en-US">
                <a:solidFill>
                  <a:schemeClr val="tx1"/>
                </a:solidFill>
                <a:sym typeface="+mn-ea"/>
              </a:rPr>
              <a:t>　　</a:t>
            </a:r>
            <a:r>
              <a:rPr lang="zh-CN" altLang="en-US" b="1">
                <a:solidFill>
                  <a:srgbClr val="00B050"/>
                </a:solidFill>
                <a:sym typeface="+mn-ea"/>
              </a:rPr>
              <a:t>（2）资本结构理论。</a:t>
            </a:r>
            <a:r>
              <a:rPr lang="zh-CN" altLang="en-US">
                <a:solidFill>
                  <a:schemeClr val="tx1"/>
                </a:solidFill>
                <a:sym typeface="+mn-ea"/>
              </a:rPr>
              <a:t>资本结构理论是现代企业财务领域的核心部分，美国学者莫迪格莱尼（Modigliani）与米勒（Miller）提出了著名的MM 理论，标志着现代资本结构理论的建立。</a:t>
            </a:r>
            <a:endParaRPr lang="zh-CN" altLang="en-US">
              <a:solidFill>
                <a:schemeClr val="tx1"/>
              </a:solidFill>
              <a:sym typeface="+mn-ea"/>
            </a:endParaRPr>
          </a:p>
          <a:p>
            <a:pPr algn="just">
              <a:lnSpc>
                <a:spcPct val="120000"/>
              </a:lnSpc>
            </a:pPr>
            <a:r>
              <a:rPr lang="zh-CN" altLang="en-US">
                <a:solidFill>
                  <a:schemeClr val="tx1"/>
                </a:solidFill>
                <a:sym typeface="+mn-ea"/>
              </a:rPr>
              <a:t>　　　</a:t>
            </a:r>
            <a:r>
              <a:rPr lang="zh-CN" altLang="en-US" b="1">
                <a:solidFill>
                  <a:srgbClr val="7030A0"/>
                </a:solidFill>
                <a:sym typeface="+mn-ea"/>
              </a:rPr>
              <a:t>① MM 理论。</a:t>
            </a:r>
            <a:endParaRPr lang="zh-CN" altLang="en-US" b="1">
              <a:solidFill>
                <a:srgbClr val="7030A0"/>
              </a:solidFill>
              <a:sym typeface="+mn-ea"/>
            </a:endParaRPr>
          </a:p>
          <a:p>
            <a:pPr algn="just">
              <a:lnSpc>
                <a:spcPct val="120000"/>
              </a:lnSpc>
            </a:pPr>
            <a:r>
              <a:rPr lang="zh-CN" altLang="en-US" b="1">
                <a:solidFill>
                  <a:srgbClr val="7030A0"/>
                </a:solidFill>
                <a:sym typeface="+mn-ea"/>
              </a:rPr>
              <a:t>　　　②权衡理论。</a:t>
            </a:r>
            <a:endParaRPr lang="zh-CN" altLang="en-US" b="1">
              <a:solidFill>
                <a:srgbClr val="7030A0"/>
              </a:solidFill>
              <a:sym typeface="+mn-ea"/>
            </a:endParaRPr>
          </a:p>
          <a:p>
            <a:pPr algn="just">
              <a:lnSpc>
                <a:spcPct val="120000"/>
              </a:lnSpc>
            </a:pPr>
            <a:r>
              <a:rPr lang="zh-CN" altLang="en-US" b="1">
                <a:solidFill>
                  <a:srgbClr val="7030A0"/>
                </a:solidFill>
                <a:sym typeface="+mn-ea"/>
              </a:rPr>
              <a:t>　　　③代理理论。</a:t>
            </a:r>
            <a:endParaRPr lang="zh-CN" altLang="en-US" b="1">
              <a:solidFill>
                <a:srgbClr val="7030A0"/>
              </a:solidFill>
              <a:sym typeface="+mn-ea"/>
            </a:endParaRPr>
          </a:p>
          <a:p>
            <a:pPr algn="just">
              <a:lnSpc>
                <a:spcPct val="120000"/>
              </a:lnSpc>
            </a:pPr>
            <a:r>
              <a:rPr lang="zh-CN" altLang="en-US" b="1">
                <a:solidFill>
                  <a:srgbClr val="7030A0"/>
                </a:solidFill>
                <a:sym typeface="+mn-ea"/>
              </a:rPr>
              <a:t>　　　④优序融资理论。</a:t>
            </a:r>
            <a:endParaRPr lang="zh-CN" altLang="en-US" b="1">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640715"/>
            <a:ext cx="7653655" cy="4408805"/>
          </a:xfrm>
          <a:prstGeom prst="rect">
            <a:avLst/>
          </a:prstGeom>
          <a:noFill/>
        </p:spPr>
        <p:txBody>
          <a:bodyPr wrap="square" rtlCol="0" anchor="t">
            <a:spAutoFit/>
          </a:bodyPr>
          <a:p>
            <a:pPr algn="just">
              <a:lnSpc>
                <a:spcPct val="120000"/>
              </a:lnSpc>
            </a:pPr>
            <a:r>
              <a:rPr lang="zh-CN" altLang="en-US" b="1">
                <a:solidFill>
                  <a:srgbClr val="00B050"/>
                </a:solidFill>
              </a:rPr>
              <a:t>　　（3）影响资本结构的因素。</a:t>
            </a:r>
            <a:endParaRPr lang="zh-CN" altLang="en-US" b="1">
              <a:solidFill>
                <a:srgbClr val="00B050"/>
              </a:solidFill>
            </a:endParaRPr>
          </a:p>
          <a:p>
            <a:pPr algn="just">
              <a:lnSpc>
                <a:spcPct val="120000"/>
              </a:lnSpc>
            </a:pPr>
            <a:r>
              <a:rPr lang="zh-CN" altLang="en-US" b="1">
                <a:solidFill>
                  <a:srgbClr val="7030A0"/>
                </a:solidFill>
                <a:sym typeface="+mn-ea"/>
              </a:rPr>
              <a:t>　　　①企业经营状况的稳定性和成长率。</a:t>
            </a:r>
            <a:r>
              <a:rPr lang="zh-CN" altLang="en-US">
                <a:solidFill>
                  <a:schemeClr val="tx1"/>
                </a:solidFill>
                <a:sym typeface="+mn-ea"/>
              </a:rPr>
              <a:t>企业产销业务量的稳定程度对资本结构有重要影响：如果产销业务稳定，企业可较多地负担固定财务费用；如果产销业务量和盈余有周期性，则企业负担固定财务费用将承担较大的财务风险。</a:t>
            </a:r>
            <a:endParaRPr lang="zh-CN" altLang="en-US">
              <a:solidFill>
                <a:schemeClr val="tx1"/>
              </a:solidFill>
              <a:sym typeface="+mn-ea"/>
            </a:endParaRPr>
          </a:p>
          <a:p>
            <a:pPr algn="just">
              <a:lnSpc>
                <a:spcPct val="120000"/>
              </a:lnSpc>
            </a:pPr>
            <a:r>
              <a:rPr lang="zh-CN" altLang="en-US" b="1">
                <a:solidFill>
                  <a:srgbClr val="7030A0"/>
                </a:solidFill>
                <a:sym typeface="+mn-ea"/>
              </a:rPr>
              <a:t>　　　②企业的财务状况和信用等级。</a:t>
            </a:r>
            <a:endParaRPr lang="zh-CN" altLang="en-US" b="1">
              <a:solidFill>
                <a:srgbClr val="7030A0"/>
              </a:solidFill>
              <a:sym typeface="+mn-ea"/>
            </a:endParaRPr>
          </a:p>
          <a:p>
            <a:pPr algn="just">
              <a:lnSpc>
                <a:spcPct val="120000"/>
              </a:lnSpc>
            </a:pPr>
            <a:r>
              <a:rPr lang="zh-CN" altLang="en-US" b="1">
                <a:solidFill>
                  <a:srgbClr val="7030A0"/>
                </a:solidFill>
                <a:sym typeface="+mn-ea"/>
              </a:rPr>
              <a:t>　　　③企业的资产结构。</a:t>
            </a:r>
            <a:r>
              <a:rPr lang="zh-CN" altLang="en-US">
                <a:solidFill>
                  <a:schemeClr val="tx1"/>
                </a:solidFill>
                <a:sym typeface="+mn-ea"/>
              </a:rPr>
              <a:t>资产结构对企业资本结构的影响主要包括如下几点：拥有大量固定资产的企业主要通过发行股票融通资金；拥有较多流动资产的企业更多地依赖流动负债融通资金；资产适用于抵押贷款的企业负债较多；以技术研发为主的企业则负债较少。</a:t>
            </a:r>
            <a:endParaRPr lang="zh-CN" altLang="en-US">
              <a:solidFill>
                <a:schemeClr val="tx1"/>
              </a:solidFill>
              <a:sym typeface="+mn-ea"/>
            </a:endParaRPr>
          </a:p>
          <a:p>
            <a:pPr algn="just">
              <a:lnSpc>
                <a:spcPct val="120000"/>
              </a:lnSpc>
            </a:pPr>
            <a:r>
              <a:rPr lang="zh-CN" altLang="en-US" b="1">
                <a:solidFill>
                  <a:srgbClr val="7030A0"/>
                </a:solidFill>
                <a:sym typeface="+mn-ea"/>
              </a:rPr>
              <a:t>　　　④企业投资人和管理当局的态度。</a:t>
            </a:r>
            <a:endParaRPr lang="zh-CN" altLang="en-US" b="1">
              <a:solidFill>
                <a:srgbClr val="7030A0"/>
              </a:solidFill>
              <a:sym typeface="+mn-ea"/>
            </a:endParaRPr>
          </a:p>
          <a:p>
            <a:pPr algn="just">
              <a:lnSpc>
                <a:spcPct val="120000"/>
              </a:lnSpc>
            </a:pPr>
            <a:r>
              <a:rPr lang="zh-CN" altLang="en-US" b="1">
                <a:solidFill>
                  <a:srgbClr val="7030A0"/>
                </a:solidFill>
                <a:sym typeface="+mn-ea"/>
              </a:rPr>
              <a:t>　　　⑤行业特征和企业发展周期。</a:t>
            </a:r>
            <a:endParaRPr lang="zh-CN" altLang="en-US" b="1">
              <a:solidFill>
                <a:srgbClr val="7030A0"/>
              </a:solidFill>
              <a:sym typeface="+mn-ea"/>
            </a:endParaRPr>
          </a:p>
          <a:p>
            <a:pPr algn="just">
              <a:lnSpc>
                <a:spcPct val="120000"/>
              </a:lnSpc>
            </a:pPr>
            <a:r>
              <a:rPr lang="zh-CN" altLang="en-US" b="1">
                <a:solidFill>
                  <a:srgbClr val="7030A0"/>
                </a:solidFill>
                <a:sym typeface="+mn-ea"/>
              </a:rPr>
              <a:t>　　　⑥经济环境的税务政策和货币政策。</a:t>
            </a:r>
            <a:endParaRPr lang="zh-CN" altLang="en-US" b="1">
              <a:solidFill>
                <a:srgbClr val="7030A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 name="组合 35"/>
          <p:cNvGrpSpPr/>
          <p:nvPr/>
        </p:nvGrpSpPr>
        <p:grpSpPr>
          <a:xfrm>
            <a:off x="227330" y="68580"/>
            <a:ext cx="4502150" cy="459740"/>
            <a:chOff x="358" y="108"/>
            <a:chExt cx="7090" cy="724"/>
          </a:xfrm>
        </p:grpSpPr>
        <p:sp>
          <p:nvSpPr>
            <p:cNvPr id="3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燕尾形 3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燕尾形 3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4678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子任务2.1.3 企业筹资的内容和原则</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2103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企业筹资的内容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611505" y="1609090"/>
            <a:ext cx="7917815" cy="1087755"/>
          </a:xfrm>
          <a:prstGeom prst="rect">
            <a:avLst/>
          </a:prstGeom>
          <a:noFill/>
        </p:spPr>
        <p:txBody>
          <a:bodyPr wrap="square" rtlCol="0" anchor="t">
            <a:spAutoFit/>
          </a:bodyPr>
          <a:p>
            <a:pPr algn="just">
              <a:lnSpc>
                <a:spcPct val="120000"/>
              </a:lnSpc>
            </a:pPr>
            <a:r>
              <a:rPr lang="zh-CN" altLang="en-US"/>
              <a:t>　　筹资活动是企业资金流转运动的起点，筹资管理要求解决企业为什么要筹资、需要筹集多少资金、从什么渠道以什么方式筹集，以及如何协调财务风险和资本成本、合理安排资本结构等问题。</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每股收益分析法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755650" y="999490"/>
            <a:ext cx="7653655" cy="175196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在每股收益无差别点上，无论是采用债务筹资方案，还是采用股权筹资方案，每股收益都是相等的。当预期息税前利润或业务量水平大于每股收益无差别点时，应当选择债务筹资方案，反之应当选择股权筹资方案。在每股收益无差别点上，不同筹资方案的每股收益是相等的，用公式表示为</a:t>
            </a:r>
            <a:endParaRPr lang="zh-CN" altLang="en-US"/>
          </a:p>
        </p:txBody>
      </p:sp>
      <p:pic>
        <p:nvPicPr>
          <p:cNvPr id="2" name="图片 1"/>
          <p:cNvPicPr>
            <a:picLocks noChangeAspect="1"/>
          </p:cNvPicPr>
          <p:nvPr>
            <p:custDataLst>
              <p:tags r:id="rId6"/>
            </p:custDataLst>
          </p:nvPr>
        </p:nvPicPr>
        <p:blipFill>
          <a:blip r:embed="rId7"/>
          <a:stretch>
            <a:fillRect/>
          </a:stretch>
        </p:blipFill>
        <p:spPr>
          <a:xfrm>
            <a:off x="827405" y="2717800"/>
            <a:ext cx="7477125" cy="781050"/>
          </a:xfrm>
          <a:prstGeom prst="rect">
            <a:avLst/>
          </a:prstGeom>
        </p:spPr>
      </p:pic>
      <p:sp>
        <p:nvSpPr>
          <p:cNvPr id="6" name="文本框 5"/>
          <p:cNvSpPr txBox="1"/>
          <p:nvPr>
            <p:custDataLst>
              <p:tags r:id="rId8"/>
            </p:custDataLst>
          </p:nvPr>
        </p:nvSpPr>
        <p:spPr>
          <a:xfrm>
            <a:off x="751840" y="3651885"/>
            <a:ext cx="8058150" cy="1290320"/>
          </a:xfrm>
          <a:prstGeom prst="rect">
            <a:avLst/>
          </a:prstGeom>
          <a:noFill/>
        </p:spPr>
        <p:txBody>
          <a:bodyPr wrap="square" rtlCol="0">
            <a:spAutoFit/>
          </a:bodyPr>
          <a:p>
            <a:r>
              <a:rPr lang="zh-CN" altLang="en-US"/>
              <a:t>式中：</a:t>
            </a:r>
            <a:endParaRPr lang="zh-CN" altLang="en-US"/>
          </a:p>
          <a:p>
            <a:pPr>
              <a:lnSpc>
                <a:spcPct val="120000"/>
              </a:lnSpc>
            </a:pPr>
            <a:r>
              <a:rPr lang="zh-CN" altLang="en-US" i="1">
                <a:latin typeface="仿宋" panose="02010609060101010101" charset="-122"/>
                <a:ea typeface="仿宋" panose="02010609060101010101" charset="-122"/>
                <a:cs typeface="仿宋" panose="02010609060101010101" charset="-122"/>
              </a:rPr>
              <a:t>　　</a:t>
            </a:r>
            <a:r>
              <a:rPr lang="zh-CN" altLang="en-US" sz="1600">
                <a:latin typeface="仿宋" panose="02010609060101010101" charset="-122"/>
                <a:ea typeface="仿宋" panose="02010609060101010101" charset="-122"/>
                <a:cs typeface="仿宋" panose="02010609060101010101" charset="-122"/>
              </a:rPr>
              <a:t>EBIT ——息税前利润平衡点，即每股收益无差别点；</a:t>
            </a:r>
            <a:r>
              <a:rPr lang="zh-CN" altLang="en-US" sz="1600" i="1">
                <a:latin typeface="仿宋" panose="02010609060101010101" charset="-122"/>
                <a:ea typeface="仿宋" panose="02010609060101010101" charset="-122"/>
                <a:cs typeface="仿宋" panose="02010609060101010101" charset="-122"/>
              </a:rPr>
              <a:t>I</a:t>
            </a:r>
            <a:r>
              <a:rPr lang="zh-CN" altLang="en-US" sz="1600" baseline="-25000">
                <a:latin typeface="仿宋" panose="02010609060101010101" charset="-122"/>
                <a:ea typeface="仿宋" panose="02010609060101010101" charset="-122"/>
                <a:cs typeface="仿宋" panose="02010609060101010101" charset="-122"/>
              </a:rPr>
              <a:t>1</a:t>
            </a:r>
            <a:r>
              <a:rPr lang="zh-CN" altLang="en-US" sz="1600">
                <a:latin typeface="仿宋" panose="02010609060101010101" charset="-122"/>
                <a:ea typeface="仿宋" panose="02010609060101010101" charset="-122"/>
                <a:cs typeface="仿宋" panose="02010609060101010101" charset="-122"/>
              </a:rPr>
              <a:t>、</a:t>
            </a:r>
            <a:r>
              <a:rPr lang="zh-CN" altLang="en-US" sz="1600" i="1">
                <a:latin typeface="仿宋" panose="02010609060101010101" charset="-122"/>
                <a:ea typeface="仿宋" panose="02010609060101010101" charset="-122"/>
                <a:cs typeface="仿宋" panose="02010609060101010101" charset="-122"/>
              </a:rPr>
              <a:t>I</a:t>
            </a:r>
            <a:r>
              <a:rPr lang="zh-CN" altLang="en-US" sz="1600" baseline="-25000">
                <a:latin typeface="仿宋" panose="02010609060101010101" charset="-122"/>
                <a:ea typeface="仿宋" panose="02010609060101010101" charset="-122"/>
                <a:cs typeface="仿宋" panose="02010609060101010101" charset="-122"/>
              </a:rPr>
              <a:t>2</a:t>
            </a:r>
            <a:r>
              <a:rPr lang="zh-CN" altLang="en-US" sz="1600">
                <a:latin typeface="仿宋" panose="02010609060101010101" charset="-122"/>
                <a:ea typeface="仿宋" panose="02010609060101010101" charset="-122"/>
                <a:cs typeface="仿宋" panose="02010609060101010101" charset="-122"/>
              </a:rPr>
              <a:t>——两种筹资方式下的债务利息；</a:t>
            </a:r>
            <a:r>
              <a:rPr lang="zh-CN" altLang="en-US" sz="1600" i="1">
                <a:latin typeface="仿宋" panose="02010609060101010101" charset="-122"/>
                <a:ea typeface="仿宋" panose="02010609060101010101" charset="-122"/>
                <a:cs typeface="仿宋" panose="02010609060101010101" charset="-122"/>
              </a:rPr>
              <a:t>DP</a:t>
            </a:r>
            <a:r>
              <a:rPr lang="zh-CN" altLang="en-US" sz="1600" baseline="-25000">
                <a:latin typeface="仿宋" panose="02010609060101010101" charset="-122"/>
                <a:ea typeface="仿宋" panose="02010609060101010101" charset="-122"/>
                <a:cs typeface="仿宋" panose="02010609060101010101" charset="-122"/>
              </a:rPr>
              <a:t>1</a:t>
            </a:r>
            <a:r>
              <a:rPr lang="zh-CN" altLang="en-US" sz="1600">
                <a:latin typeface="仿宋" panose="02010609060101010101" charset="-122"/>
                <a:ea typeface="仿宋" panose="02010609060101010101" charset="-122"/>
                <a:cs typeface="仿宋" panose="02010609060101010101" charset="-122"/>
              </a:rPr>
              <a:t>、</a:t>
            </a:r>
            <a:r>
              <a:rPr lang="zh-CN" altLang="en-US" sz="1600" i="1">
                <a:latin typeface="仿宋" panose="02010609060101010101" charset="-122"/>
                <a:ea typeface="仿宋" panose="02010609060101010101" charset="-122"/>
                <a:cs typeface="仿宋" panose="02010609060101010101" charset="-122"/>
              </a:rPr>
              <a:t>DP</a:t>
            </a:r>
            <a:r>
              <a:rPr lang="zh-CN" altLang="en-US" sz="1600" baseline="-25000">
                <a:latin typeface="仿宋" panose="02010609060101010101" charset="-122"/>
                <a:ea typeface="仿宋" panose="02010609060101010101" charset="-122"/>
                <a:cs typeface="仿宋" panose="02010609060101010101" charset="-122"/>
              </a:rPr>
              <a:t>2</a:t>
            </a:r>
            <a:r>
              <a:rPr lang="zh-CN" altLang="en-US" sz="1600">
                <a:latin typeface="仿宋" panose="02010609060101010101" charset="-122"/>
                <a:ea typeface="仿宋" panose="02010609060101010101" charset="-122"/>
                <a:cs typeface="仿宋" panose="02010609060101010101" charset="-122"/>
              </a:rPr>
              <a:t>——两种筹资方式下的优先股股利；</a:t>
            </a:r>
            <a:r>
              <a:rPr lang="zh-CN" altLang="en-US" sz="1600" i="1">
                <a:latin typeface="仿宋" panose="02010609060101010101" charset="-122"/>
                <a:ea typeface="仿宋" panose="02010609060101010101" charset="-122"/>
                <a:cs typeface="仿宋" panose="02010609060101010101" charset="-122"/>
              </a:rPr>
              <a:t>N</a:t>
            </a:r>
            <a:r>
              <a:rPr lang="zh-CN" altLang="en-US" sz="1600" baseline="-25000">
                <a:latin typeface="仿宋" panose="02010609060101010101" charset="-122"/>
                <a:ea typeface="仿宋" panose="02010609060101010101" charset="-122"/>
                <a:cs typeface="仿宋" panose="02010609060101010101" charset="-122"/>
              </a:rPr>
              <a:t>1</a:t>
            </a:r>
            <a:r>
              <a:rPr lang="zh-CN" altLang="en-US" sz="1600">
                <a:latin typeface="仿宋" panose="02010609060101010101" charset="-122"/>
                <a:ea typeface="仿宋" panose="02010609060101010101" charset="-122"/>
                <a:cs typeface="仿宋" panose="02010609060101010101" charset="-122"/>
              </a:rPr>
              <a:t>、</a:t>
            </a:r>
            <a:r>
              <a:rPr lang="zh-CN" altLang="en-US" sz="1600" i="1">
                <a:latin typeface="仿宋" panose="02010609060101010101" charset="-122"/>
                <a:ea typeface="仿宋" panose="02010609060101010101" charset="-122"/>
                <a:cs typeface="仿宋" panose="02010609060101010101" charset="-122"/>
              </a:rPr>
              <a:t>N</a:t>
            </a:r>
            <a:r>
              <a:rPr lang="zh-CN" altLang="en-US" sz="1600" baseline="-25000">
                <a:latin typeface="仿宋" panose="02010609060101010101" charset="-122"/>
                <a:ea typeface="仿宋" panose="02010609060101010101" charset="-122"/>
                <a:cs typeface="仿宋" panose="02010609060101010101" charset="-122"/>
              </a:rPr>
              <a:t>2</a:t>
            </a:r>
            <a:r>
              <a:rPr lang="zh-CN" altLang="en-US" sz="1600">
                <a:latin typeface="仿宋" panose="02010609060101010101" charset="-122"/>
                <a:ea typeface="仿宋" panose="02010609060101010101" charset="-122"/>
                <a:cs typeface="仿宋" panose="02010609060101010101" charset="-122"/>
              </a:rPr>
              <a:t>——两种筹资方式下普通股股数；</a:t>
            </a:r>
            <a:r>
              <a:rPr lang="zh-CN" altLang="en-US" sz="1600" i="1">
                <a:latin typeface="仿宋" panose="02010609060101010101" charset="-122"/>
                <a:ea typeface="仿宋" panose="02010609060101010101" charset="-122"/>
                <a:cs typeface="仿宋" panose="02010609060101010101" charset="-122"/>
              </a:rPr>
              <a:t>T</a:t>
            </a:r>
            <a:r>
              <a:rPr lang="zh-CN" altLang="en-US" sz="1600">
                <a:latin typeface="仿宋" panose="02010609060101010101" charset="-122"/>
                <a:ea typeface="仿宋" panose="02010609060101010101" charset="-122"/>
                <a:cs typeface="仿宋" panose="02010609060101010101" charset="-122"/>
              </a:rPr>
              <a:t>——所得税税率。</a:t>
            </a:r>
            <a:endParaRPr lang="zh-CN" altLang="en-US" sz="1600">
              <a:latin typeface="仿宋" panose="02010609060101010101" charset="-122"/>
              <a:ea typeface="仿宋" panose="02010609060101010101" charset="-122"/>
              <a:cs typeface="仿宋" panose="02010609060101010101" charset="-122"/>
            </a:endParaRPr>
          </a:p>
        </p:txBody>
      </p:sp>
      <p:cxnSp>
        <p:nvCxnSpPr>
          <p:cNvPr id="8" name="直接连接符 7"/>
          <p:cNvCxnSpPr/>
          <p:nvPr/>
        </p:nvCxnSpPr>
        <p:spPr>
          <a:xfrm>
            <a:off x="1332230" y="4011930"/>
            <a:ext cx="359410"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custDataLst>
              <p:tags r:id="rId4"/>
            </p:custDataLst>
          </p:nvPr>
        </p:nvPicPr>
        <p:blipFill>
          <a:blip r:embed="rId5"/>
          <a:stretch>
            <a:fillRect/>
          </a:stretch>
        </p:blipFill>
        <p:spPr>
          <a:xfrm>
            <a:off x="2698750" y="628015"/>
            <a:ext cx="6154420" cy="4251960"/>
          </a:xfrm>
          <a:prstGeom prst="rect">
            <a:avLst/>
          </a:prstGeom>
        </p:spPr>
      </p:pic>
      <p:sp>
        <p:nvSpPr>
          <p:cNvPr id="3" name="文本框 2"/>
          <p:cNvSpPr txBox="1"/>
          <p:nvPr/>
        </p:nvSpPr>
        <p:spPr>
          <a:xfrm>
            <a:off x="539115" y="772160"/>
            <a:ext cx="2368550" cy="645160"/>
          </a:xfrm>
          <a:prstGeom prst="rect">
            <a:avLst/>
          </a:prstGeom>
          <a:noFill/>
        </p:spPr>
        <p:txBody>
          <a:bodyPr wrap="square" rtlCol="0">
            <a:spAutoFit/>
          </a:bodyPr>
          <a:p>
            <a:r>
              <a:rPr lang="zh-CN" altLang="en-US"/>
              <a:t>　　每股收益无差别点分析如图2-1 所示。</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308038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【情景2-16】</a:t>
            </a:r>
            <a:r>
              <a:rPr lang="zh-CN" altLang="en-US">
                <a:latin typeface="楷体" panose="02010609060101010101" charset="-122"/>
                <a:ea typeface="楷体" panose="02010609060101010101" charset="-122"/>
                <a:cs typeface="楷体" panose="02010609060101010101" charset="-122"/>
              </a:rPr>
              <a:t>某公司资本结构为总资本18 000 000元，其中债务资金7 000 000元（年利息700 000元），普通股资本11 000 000元（11 000 000 股，面值1 元，市价6 元）。该公司由于有一个较好的新投资项目，需要追加筹资6 000 000元，有两种筹资方案。</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甲方案：增发普通股2 000 000股，每股发行价3元。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乙方案：向银行取得长期借款6 000 000元，利息率14%。</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根据财务人员测算，追加筹资后销售额可达到20 000 000元，变动成本率为60%，固定成本为3 000 000元，所得税税率为25%，不考虑筹资费用因素。根据上述数据，代入无差别点状态式，即</a:t>
            </a:r>
            <a:endParaRPr lang="zh-CN" altLang="en-US">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custDataLst>
              <p:tags r:id="rId5"/>
            </p:custDataLst>
          </p:nvPr>
        </p:nvPicPr>
        <p:blipFill>
          <a:blip r:embed="rId6"/>
          <a:stretch>
            <a:fillRect/>
          </a:stretch>
        </p:blipFill>
        <p:spPr>
          <a:xfrm>
            <a:off x="539115" y="3752850"/>
            <a:ext cx="8085455" cy="1082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895" y="600710"/>
            <a:ext cx="776478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这里， EBIT为6 160 000元，是两个筹资方案的每股收益无差别点。在此点上，两个方案的每股收益相等，均为0.315元。企业预期追加筹资后销售额为20 000 000元，预期获利5 000 000元，低于无差别点6160000元，应当采用财务风险较小的甲方案，即增发普通股方案。在20 000 000元销售额水平上，甲方案的EPS 为0.248元，乙方案的EPS为0.24元。</a:t>
            </a:r>
            <a:endParaRPr lang="zh-CN" altLang="en-US">
              <a:latin typeface="楷体" panose="02010609060101010101" charset="-122"/>
              <a:ea typeface="楷体" panose="02010609060101010101" charset="-122"/>
              <a:cs typeface="楷体" panose="02010609060101010101" charset="-122"/>
            </a:endParaRPr>
          </a:p>
        </p:txBody>
      </p:sp>
      <p:cxnSp>
        <p:nvCxnSpPr>
          <p:cNvPr id="3" name="直接连接符 2"/>
          <p:cNvCxnSpPr/>
          <p:nvPr/>
        </p:nvCxnSpPr>
        <p:spPr>
          <a:xfrm flipV="1">
            <a:off x="2146300" y="699770"/>
            <a:ext cx="265430" cy="127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平均成本比较法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755650" y="999490"/>
            <a:ext cx="7653655" cy="1419860"/>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平均资本成本比较法是通过计算和比较各种可能的筹资组合方案的平</a:t>
            </a:r>
            <a:endParaRPr lang="zh-CN" altLang="en-US"/>
          </a:p>
          <a:p>
            <a:pPr algn="just">
              <a:lnSpc>
                <a:spcPct val="120000"/>
              </a:lnSpc>
            </a:pPr>
            <a:r>
              <a:rPr lang="zh-CN" altLang="en-US"/>
              <a:t>均资本成本，选择平均资本成本率最低的方案。也就是说，能够降低平均</a:t>
            </a:r>
            <a:endParaRPr lang="zh-CN" altLang="en-US"/>
          </a:p>
          <a:p>
            <a:pPr algn="just">
              <a:lnSpc>
                <a:spcPct val="120000"/>
              </a:lnSpc>
            </a:pPr>
            <a:r>
              <a:rPr lang="zh-CN" altLang="en-US"/>
              <a:t>资本成本的资本结构就是合理的资本结构。这种方法侧重于从资本投入的</a:t>
            </a:r>
            <a:endParaRPr lang="zh-CN" altLang="en-US"/>
          </a:p>
          <a:p>
            <a:pPr algn="just">
              <a:lnSpc>
                <a:spcPct val="120000"/>
              </a:lnSpc>
            </a:pPr>
            <a:r>
              <a:rPr lang="zh-CN" altLang="en-US"/>
              <a:t>角度对筹资方案和资本结构进行优化分析。</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【情景2-17】</a:t>
            </a:r>
            <a:r>
              <a:rPr lang="zh-CN" altLang="en-US">
                <a:latin typeface="楷体" panose="02010609060101010101" charset="-122"/>
                <a:ea typeface="楷体" panose="02010609060101010101" charset="-122"/>
                <a:cs typeface="楷体" panose="02010609060101010101" charset="-122"/>
              </a:rPr>
              <a:t>某公司需要筹集1 000 000 元长期资本，可以采用贷款、</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发行债券、发行普通股3 种方式筹集，其个别资本成本率已分别确定，有</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关资料如表2-11 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5"/>
            </p:custDataLst>
          </p:nvPr>
        </p:nvPicPr>
        <p:blipFill>
          <a:blip r:embed="rId6"/>
          <a:stretch>
            <a:fillRect/>
          </a:stretch>
        </p:blipFill>
        <p:spPr>
          <a:xfrm>
            <a:off x="337820" y="1995805"/>
            <a:ext cx="8514080" cy="2604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274828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（1）分别计算3 个方案的综合资本成本K。</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A方案：</a:t>
            </a:r>
            <a:r>
              <a:rPr lang="zh-CN" altLang="en-US" i="1">
                <a:latin typeface="楷体" panose="02010609060101010101" charset="-122"/>
                <a:ea typeface="楷体" panose="02010609060101010101" charset="-122"/>
                <a:cs typeface="楷体" panose="02010609060101010101" charset="-122"/>
              </a:rPr>
              <a:t>K</a:t>
            </a:r>
            <a:r>
              <a:rPr lang="zh-CN" altLang="en-US">
                <a:latin typeface="楷体" panose="02010609060101010101" charset="-122"/>
                <a:ea typeface="楷体" panose="02010609060101010101" charset="-122"/>
                <a:cs typeface="楷体" panose="02010609060101010101" charset="-122"/>
              </a:rPr>
              <a:t>=20%×5%＋30%×7%＋50%×8%=7.1%</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B方案：</a:t>
            </a:r>
            <a:r>
              <a:rPr lang="zh-CN" altLang="en-US" i="1">
                <a:latin typeface="楷体" panose="02010609060101010101" charset="-122"/>
                <a:ea typeface="楷体" panose="02010609060101010101" charset="-122"/>
                <a:cs typeface="楷体" panose="02010609060101010101" charset="-122"/>
              </a:rPr>
              <a:t>K</a:t>
            </a:r>
            <a:r>
              <a:rPr lang="zh-CN" altLang="en-US">
                <a:latin typeface="楷体" panose="02010609060101010101" charset="-122"/>
                <a:ea typeface="楷体" panose="02010609060101010101" charset="-122"/>
                <a:cs typeface="楷体" panose="02010609060101010101" charset="-122"/>
              </a:rPr>
              <a:t>=40%×5%＋15%×7%＋45%×8%=6.65%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C方案：</a:t>
            </a:r>
            <a:r>
              <a:rPr lang="zh-CN" altLang="en-US" i="1">
                <a:latin typeface="楷体" panose="02010609060101010101" charset="-122"/>
                <a:ea typeface="楷体" panose="02010609060101010101" charset="-122"/>
                <a:cs typeface="楷体" panose="02010609060101010101" charset="-122"/>
              </a:rPr>
              <a:t>K</a:t>
            </a:r>
            <a:r>
              <a:rPr lang="zh-CN" altLang="en-US">
                <a:latin typeface="楷体" panose="02010609060101010101" charset="-122"/>
                <a:ea typeface="楷体" panose="02010609060101010101" charset="-122"/>
                <a:cs typeface="楷体" panose="02010609060101010101" charset="-122"/>
              </a:rPr>
              <a:t>=20%×5%＋20%×7%＋60%×8%=7.2%</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2）根据企业筹资评价的其他标准，考虑企业的其他因素，对各个方案进行修正；之后，再选择其中成本最低的方案。本例中，假设其他因素对方案选择影响甚小，则B方案的综合资本成本最低。这样，该公司筹资的资本结构为贷款400 000元、发行债券150 000元、发行普通股450 000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公司价值分析法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755650" y="999490"/>
            <a:ext cx="7653655" cy="241617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每股收益分析法和平均成本比较法都是从账面价值的角度进行资本结构优化分析的，没有考虑市场反应，即没有考虑风险因素。公司价值分析法也在考虑市场风险的基础上，以公司市场价值为标准，进行资本结构优化。能够提升公司价值的资本结构就是合理的资本结构。这种方法主要用于对现有资本结构进行调整，适用于资本规模较大的上市公司进行资本结构优化分析。同时，在公司价值最大的资本结构下，公司的平均资本成本率也是最低的。</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55650" y="568960"/>
            <a:ext cx="7653655" cy="175196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t>设：V 表示公司价值，B 表示债务资金价值，S 表示权益资本价值。</a:t>
            </a:r>
            <a:endParaRPr lang="zh-CN" altLang="en-US"/>
          </a:p>
          <a:p>
            <a:pPr algn="just">
              <a:lnSpc>
                <a:spcPct val="120000"/>
              </a:lnSpc>
            </a:pPr>
            <a:r>
              <a:rPr lang="zh-CN" altLang="en-US"/>
              <a:t>公司价值应该等于资本的市场价值，即</a:t>
            </a:r>
            <a:endParaRPr lang="zh-CN" altLang="en-US"/>
          </a:p>
          <a:p>
            <a:pPr algn="ctr">
              <a:lnSpc>
                <a:spcPct val="120000"/>
              </a:lnSpc>
            </a:pPr>
            <a:r>
              <a:rPr lang="zh-CN" altLang="en-US" i="1"/>
              <a:t>V=S＋B</a:t>
            </a:r>
            <a:endParaRPr lang="zh-CN" altLang="en-US"/>
          </a:p>
          <a:p>
            <a:pPr algn="just">
              <a:lnSpc>
                <a:spcPct val="120000"/>
              </a:lnSpc>
            </a:pPr>
            <a:r>
              <a:rPr lang="zh-CN" altLang="en-US"/>
              <a:t>　　为简化分析，假设公司各期的EBIT 保持不变，债务资金的市场价值</a:t>
            </a:r>
            <a:endParaRPr lang="zh-CN" altLang="en-US"/>
          </a:p>
          <a:p>
            <a:pPr algn="just">
              <a:lnSpc>
                <a:spcPct val="120000"/>
              </a:lnSpc>
            </a:pPr>
            <a:r>
              <a:rPr lang="zh-CN" altLang="en-US"/>
              <a:t>等于其面值，权益资本的市场价值计算公式为</a:t>
            </a:r>
            <a:endParaRPr lang="zh-CN" altLang="en-US"/>
          </a:p>
        </p:txBody>
      </p:sp>
      <p:pic>
        <p:nvPicPr>
          <p:cNvPr id="2" name="图片 1"/>
          <p:cNvPicPr>
            <a:picLocks noChangeAspect="1"/>
          </p:cNvPicPr>
          <p:nvPr>
            <p:custDataLst>
              <p:tags r:id="rId5"/>
            </p:custDataLst>
          </p:nvPr>
        </p:nvPicPr>
        <p:blipFill>
          <a:blip r:embed="rId6"/>
          <a:stretch>
            <a:fillRect/>
          </a:stretch>
        </p:blipFill>
        <p:spPr>
          <a:xfrm>
            <a:off x="1259205" y="2320925"/>
            <a:ext cx="6238875" cy="2562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77785"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【情景2-18】</a:t>
            </a:r>
            <a:r>
              <a:rPr lang="zh-CN" altLang="en-US">
                <a:latin typeface="楷体" panose="02010609060101010101" charset="-122"/>
                <a:ea typeface="楷体" panose="02010609060101010101" charset="-122"/>
                <a:cs typeface="楷体" panose="02010609060101010101" charset="-122"/>
              </a:rPr>
              <a:t>某公司息税前利润为3 500 000元，资本总额账面价值为10 000 000元，假设无风险报酬率为5%，证券市场平均报酬率为10%，所得税税率为25%。债务市场价值等于面值，经测算，不同债务水平下的权益资本成本率和税前债务利息率（假设税前利息率等于税前债务资本成本率）如表2-12 所示。</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 name="组合 35"/>
          <p:cNvGrpSpPr/>
          <p:nvPr/>
        </p:nvGrpSpPr>
        <p:grpSpPr>
          <a:xfrm>
            <a:off x="227330" y="68580"/>
            <a:ext cx="4502150" cy="459740"/>
            <a:chOff x="358" y="108"/>
            <a:chExt cx="7090" cy="724"/>
          </a:xfrm>
        </p:grpSpPr>
        <p:sp>
          <p:nvSpPr>
            <p:cNvPr id="3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燕尾形 3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燕尾形 3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4678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子任务2.1.3 企业筹资的内容和原则</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圆角矩形 13"/>
          <p:cNvSpPr/>
          <p:nvPr>
            <p:custDataLst>
              <p:tags r:id="rId5"/>
            </p:custDataLst>
          </p:nvPr>
        </p:nvSpPr>
        <p:spPr>
          <a:xfrm>
            <a:off x="1849755" y="1270635"/>
            <a:ext cx="2879725"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（1）科学预计资金需要量。</a:t>
            </a:r>
            <a:endParaRPr lang="zh-CN" altLang="en-US" b="1">
              <a:solidFill>
                <a:schemeClr val="lt1">
                  <a:lumMod val="100000"/>
                </a:schemeClr>
              </a:solidFill>
              <a:latin typeface="+mn-ea"/>
              <a:cs typeface="+mn-ea"/>
              <a:sym typeface="+mn-ea"/>
            </a:endParaRPr>
          </a:p>
        </p:txBody>
      </p:sp>
      <p:sp>
        <p:nvSpPr>
          <p:cNvPr id="2" name="矩形 1"/>
          <p:cNvSpPr/>
          <p:nvPr>
            <p:custDataLst>
              <p:tags r:id="rId6"/>
            </p:custDataLst>
          </p:nvPr>
        </p:nvSpPr>
        <p:spPr>
          <a:xfrm>
            <a:off x="1849755" y="1644650"/>
            <a:ext cx="5226685" cy="6496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企业资金的需求来源于两个基本目的：满足经营运转的资金需要和满足投资发展的资金需要。</a:t>
            </a:r>
            <a:endParaRPr lang="zh-CN" altLang="en-US" sz="1200">
              <a:solidFill>
                <a:schemeClr val="tx1">
                  <a:lumMod val="85000"/>
                  <a:lumOff val="15000"/>
                </a:schemeClr>
              </a:solidFill>
              <a:latin typeface="+mn-ea"/>
              <a:cs typeface="+mn-ea"/>
            </a:endParaRPr>
          </a:p>
        </p:txBody>
      </p:sp>
      <p:sp>
        <p:nvSpPr>
          <p:cNvPr id="4" name="圆角矩形 24"/>
          <p:cNvSpPr/>
          <p:nvPr>
            <p:custDataLst>
              <p:tags r:id="rId7"/>
            </p:custDataLst>
          </p:nvPr>
        </p:nvSpPr>
        <p:spPr>
          <a:xfrm>
            <a:off x="1849755" y="2276475"/>
            <a:ext cx="4100830"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（2）合理安排筹资渠道、选择筹资方式。</a:t>
            </a:r>
            <a:endParaRPr lang="zh-CN" altLang="en-US" b="1">
              <a:solidFill>
                <a:schemeClr val="lt1">
                  <a:lumMod val="100000"/>
                </a:schemeClr>
              </a:solidFill>
              <a:latin typeface="+mn-ea"/>
              <a:cs typeface="+mn-ea"/>
              <a:sym typeface="+mn-ea"/>
            </a:endParaRPr>
          </a:p>
        </p:txBody>
      </p:sp>
      <p:sp>
        <p:nvSpPr>
          <p:cNvPr id="9" name="矩形 8"/>
          <p:cNvSpPr/>
          <p:nvPr>
            <p:custDataLst>
              <p:tags r:id="rId8"/>
            </p:custDataLst>
          </p:nvPr>
        </p:nvSpPr>
        <p:spPr>
          <a:xfrm>
            <a:off x="1849755" y="2641600"/>
            <a:ext cx="5825490" cy="87947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外部筹资主要有两种方式：股权筹资和债务筹资。股权筹资是指企业通过吸收直接投资、发行股票等方式从股东投资者那里取得资金；债务筹资是指企业通过从银行借款、发行债券、利用商业信用、融资租赁等方式从债权人那里取得资金。</a:t>
            </a:r>
            <a:endParaRPr lang="zh-CN" altLang="en-US" sz="1200">
              <a:solidFill>
                <a:schemeClr val="tx1">
                  <a:lumMod val="85000"/>
                  <a:lumOff val="15000"/>
                </a:schemeClr>
              </a:solidFill>
              <a:latin typeface="+mn-ea"/>
              <a:cs typeface="+mn-ea"/>
            </a:endParaRPr>
          </a:p>
        </p:txBody>
      </p:sp>
      <p:sp>
        <p:nvSpPr>
          <p:cNvPr id="7" name="圆角矩形 28"/>
          <p:cNvSpPr/>
          <p:nvPr>
            <p:custDataLst>
              <p:tags r:id="rId9"/>
            </p:custDataLst>
          </p:nvPr>
        </p:nvSpPr>
        <p:spPr>
          <a:xfrm>
            <a:off x="1849755" y="3560445"/>
            <a:ext cx="3858895"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（3）降低资本成本、控制财务风险。</a:t>
            </a:r>
            <a:endParaRPr lang="zh-CN" altLang="en-US" b="1">
              <a:solidFill>
                <a:schemeClr val="lt1">
                  <a:lumMod val="100000"/>
                </a:schemeClr>
              </a:solidFill>
              <a:latin typeface="+mn-ea"/>
              <a:cs typeface="+mn-ea"/>
              <a:sym typeface="+mn-ea"/>
            </a:endParaRPr>
          </a:p>
        </p:txBody>
      </p:sp>
      <p:sp>
        <p:nvSpPr>
          <p:cNvPr id="10" name="矩形 9"/>
          <p:cNvSpPr/>
          <p:nvPr>
            <p:custDataLst>
              <p:tags r:id="rId10"/>
            </p:custDataLst>
          </p:nvPr>
        </p:nvSpPr>
        <p:spPr>
          <a:xfrm>
            <a:off x="1849438" y="3936048"/>
            <a:ext cx="5226816" cy="10834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资本成本是企业筹集和使用资金所付出的代价，包括资金筹集费用和使用费用。在资金筹集过程中，要发生股票发行费、借款手续费、证券印刷费、公证费和律师费等费用，这些属于资金筹集费用。</a:t>
            </a:r>
            <a:endParaRPr lang="zh-CN" altLang="en-US" sz="120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custDataLst>
              <p:tags r:id="rId4"/>
            </p:custDataLst>
          </p:nvPr>
        </p:nvPicPr>
        <p:blipFill>
          <a:blip r:embed="rId5"/>
          <a:stretch>
            <a:fillRect/>
          </a:stretch>
        </p:blipFill>
        <p:spPr>
          <a:xfrm>
            <a:off x="148590" y="699770"/>
            <a:ext cx="8846185" cy="3482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556895"/>
            <a:ext cx="7778750" cy="755650"/>
          </a:xfrm>
          <a:prstGeom prst="rect">
            <a:avLst/>
          </a:prstGeom>
          <a:noFill/>
        </p:spPr>
        <p:txBody>
          <a:bodyPr wrap="square" rtlCol="0">
            <a:spAutoFit/>
          </a:bodyPr>
          <a:p>
            <a:pPr>
              <a:lnSpc>
                <a:spcPct val="120000"/>
              </a:lnSpc>
            </a:pPr>
            <a:r>
              <a:rPr lang="zh-CN" altLang="en-US"/>
              <a:t>　</a:t>
            </a:r>
            <a:r>
              <a:rPr lang="zh-CN" altLang="en-US">
                <a:latin typeface="楷体" panose="02010609060101010101" charset="-122"/>
                <a:ea typeface="楷体" panose="02010609060101010101" charset="-122"/>
                <a:cs typeface="楷体" panose="02010609060101010101" charset="-122"/>
              </a:rPr>
              <a:t>　根据上表资料，可计算出不同资本结构下的企业总价值和平均资本成本率，如表2-13 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4"/>
            </p:custDataLst>
          </p:nvPr>
        </p:nvPicPr>
        <p:blipFill>
          <a:blip r:embed="rId5"/>
          <a:stretch>
            <a:fillRect/>
          </a:stretch>
        </p:blipFill>
        <p:spPr>
          <a:xfrm>
            <a:off x="323850" y="1564005"/>
            <a:ext cx="8629015" cy="3101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2475" y="556895"/>
            <a:ext cx="7637780" cy="2416175"/>
          </a:xfrm>
          <a:prstGeom prst="rect">
            <a:avLst/>
          </a:prstGeom>
          <a:noFill/>
        </p:spPr>
        <p:txBody>
          <a:bodyPr wrap="square" rtlCol="0">
            <a:spAutoFit/>
          </a:bodyPr>
          <a:p>
            <a:pPr algn="just">
              <a:lnSpc>
                <a:spcPct val="120000"/>
              </a:lnSpc>
            </a:pPr>
            <a:r>
              <a:rPr lang="zh-CN" altLang="en-US"/>
              <a:t>　</a:t>
            </a:r>
            <a:r>
              <a:rPr lang="zh-CN" altLang="en-US">
                <a:latin typeface="楷体" panose="02010609060101010101" charset="-122"/>
                <a:ea typeface="楷体" panose="02010609060101010101" charset="-122"/>
                <a:cs typeface="楷体" panose="02010609060101010101" charset="-122"/>
              </a:rPr>
              <a:t>　可以看出，在没有债务资本的情况下，公司的总价值等于股票的账面价值。当公司增加一部分债务时，财务杠杆开始发挥作用，股票市场价值大于其账面价值，公司总价值上升，平均资本成本率最低。</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当债务资本达到4 000 000元时，公司总价值最高，平均资本成本率最低。当债务资本超过4 000 000元后，随着利息率的不断上升，财务杠杆作用逐步减弱甚至显现副作用，公司总价值下降，平均资本成本率上升。因此，债务资本为4 000 000元时的资本结构是该公司的最优资本结构。</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4" y="721043"/>
            <a:ext cx="2087624" cy="787400"/>
            <a:chOff x="1547751" y="650776"/>
            <a:chExt cx="2087624"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1"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项目小结</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64920" y="1564005"/>
            <a:ext cx="6659880" cy="28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algn="just">
              <a:lnSpc>
                <a:spcPct val="150000"/>
              </a:lnSpc>
            </a:pPr>
            <a:r>
              <a:rPr lang="zh-CN" altLang="en-US" sz="1600" dirty="0">
                <a:solidFill>
                  <a:schemeClr val="tx1"/>
                </a:solidFill>
                <a:latin typeface="华文中宋" panose="02010600040101010101" charset="-122"/>
                <a:ea typeface="华文中宋" panose="02010600040101010101" charset="-122"/>
                <a:sym typeface="字魂105号-简雅黑" panose="00000500000000000000" pitchFamily="2" charset="-122"/>
              </a:rPr>
              <a:t>　　企业筹集资金是企业为了生产经营而筹集所需要的资金的财务活动。资金是企业进行生产经营的必要条件。筹集资金的渠道是指企业取得资金的来源。筹集资金的方式是指企业取得资金的具体形式。企业在国内筹集资金的方式，除传统的国家拨款、银行贷款和企业内部积累外，还有股票、债券、租赁、联营和商业信用等方式。了解筹资渠道、选择筹资方式、确定最佳资本结构是财务管理者的重要职责。财务管理者应在风险和收益之间进行权衡，利用杠杆原理及资本结构理论作出理性选择。</a:t>
            </a:r>
            <a:endParaRPr lang="zh-CN" altLang="en-US" sz="1600" dirty="0">
              <a:solidFill>
                <a:schemeClr val="tx1"/>
              </a:solidFill>
              <a:latin typeface="华文中宋" panose="02010600040101010101" charset="-122"/>
              <a:ea typeface="华文中宋" panose="02010600040101010101"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1899920"/>
          </a:xfrm>
          <a:prstGeom prst="rect">
            <a:avLst/>
          </a:prstGeom>
          <a:noFill/>
        </p:spPr>
        <p:txBody>
          <a:bodyPr wrap="square" rtlCol="0" anchor="t">
            <a:spAutoFit/>
          </a:bodyPr>
          <a:p>
            <a:pPr algn="just">
              <a:lnSpc>
                <a:spcPct val="120000"/>
              </a:lnSpc>
            </a:pPr>
            <a:r>
              <a:rPr lang="zh-CN" altLang="en-US" sz="1400">
                <a:latin typeface="楷体" panose="02010609060101010101" charset="-122"/>
                <a:ea typeface="楷体" panose="02010609060101010101" charset="-122"/>
                <a:cs typeface="楷体" panose="02010609060101010101" charset="-122"/>
              </a:rPr>
              <a:t>　　某公司的资本结构为总资本20 000 000 元，其中债务资金5 000 000 元（年利息500 000 元），普通股资本15 000 000 元（15 000 000 股，面值1 元，市价5 元）。企业由于有一个较好的新投资项目，需要追加筹资5 000 000 元，有两种筹资方案。</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甲方案：增发普通股1 250 000 股，每股发行价4 元。</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乙方案：从银行取得长期借款5 000 000 元，利息率为16%。</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根据财务人员测算，追加筹资后销售额可达到15 000 000 元，变动成本率为60%，固</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定成本为2 000 000 元，所得税税率为25%，不考虑筹资费用因素。</a:t>
            </a:r>
            <a:endParaRPr lang="zh-CN" altLang="en-US" sz="1400">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336296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3822700"/>
            <a:ext cx="7658735" cy="306705"/>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根据上述数据，代入无差别点状态式，计算得出息税前利润。</a:t>
            </a:r>
            <a:endParaRPr lang="zh-CN" altLang="en-US" sz="14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www.1ppt.com/moban/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行业</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www.1ppt.com/hangye/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节日</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www.1ppt.com/jieri/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素材下载：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www.1ppt.com/sucai/</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背景图片：</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www.1ppt.com/beijing/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图表下载：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www.1ppt.com/tubiao/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优秀</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www.1ppt.com/xiazai/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www.1ppt.com/powerpoint/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Word</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www.1ppt.com/word/              Excel</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www.1ppt.com/excel/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资料下载：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www.1ppt.com/ziliao/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课件下载：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www.1ppt.com/kejian/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范文下载：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www.1ppt.com/fanwen/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试卷下载：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www.1ppt.com/shiti/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教案下载：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www.1ppt.com/jiaoan/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论坛：</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www.1ppt.cn</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THANKS</a:t>
            </a:r>
            <a:endParaRPr lang="zh-CN" altLang="en-US"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 name="组合 35"/>
          <p:cNvGrpSpPr/>
          <p:nvPr/>
        </p:nvGrpSpPr>
        <p:grpSpPr>
          <a:xfrm>
            <a:off x="227330" y="68580"/>
            <a:ext cx="4502150" cy="459740"/>
            <a:chOff x="358" y="108"/>
            <a:chExt cx="7090" cy="724"/>
          </a:xfrm>
        </p:grpSpPr>
        <p:sp>
          <p:nvSpPr>
            <p:cNvPr id="3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燕尾形 3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燕尾形 3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5650" y="64516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企业筹资的原则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0" name="任意多边形: 形状 47"/>
          <p:cNvSpPr/>
          <p:nvPr>
            <p:custDataLst>
              <p:tags r:id="rId5"/>
            </p:custDataLst>
          </p:nvPr>
        </p:nvSpPr>
        <p:spPr>
          <a:xfrm>
            <a:off x="3264568" y="1585000"/>
            <a:ext cx="703586" cy="30768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25"/>
          </a:p>
        </p:txBody>
      </p:sp>
      <p:sp>
        <p:nvSpPr>
          <p:cNvPr id="78" name="任意多边形: 形状 48"/>
          <p:cNvSpPr/>
          <p:nvPr>
            <p:custDataLst>
              <p:tags r:id="rId6"/>
            </p:custDataLst>
          </p:nvPr>
        </p:nvSpPr>
        <p:spPr>
          <a:xfrm flipH="1">
            <a:off x="5074097" y="1585000"/>
            <a:ext cx="703586" cy="307685"/>
          </a:xfrm>
          <a:custGeom>
            <a:avLst/>
            <a:gdLst>
              <a:gd name="connsiteX0" fmla="*/ 0 w 1038225"/>
              <a:gd name="connsiteY0" fmla="*/ 0 h 454025"/>
              <a:gd name="connsiteX1" fmla="*/ 466725 w 1038225"/>
              <a:gd name="connsiteY1" fmla="*/ 0 h 454025"/>
              <a:gd name="connsiteX2" fmla="*/ 1038225 w 1038225"/>
              <a:gd name="connsiteY2" fmla="*/ 454025 h 454025"/>
            </a:gdLst>
            <a:ahLst/>
            <a:cxnLst>
              <a:cxn ang="0">
                <a:pos x="connsiteX0" y="connsiteY0"/>
              </a:cxn>
              <a:cxn ang="0">
                <a:pos x="connsiteX1" y="connsiteY1"/>
              </a:cxn>
              <a:cxn ang="0">
                <a:pos x="connsiteX2" y="connsiteY2"/>
              </a:cxn>
            </a:cxnLst>
            <a:rect l="l" t="t" r="r" b="b"/>
            <a:pathLst>
              <a:path w="1038225" h="454025">
                <a:moveTo>
                  <a:pt x="0" y="0"/>
                </a:moveTo>
                <a:lnTo>
                  <a:pt x="466725" y="0"/>
                </a:lnTo>
                <a:lnTo>
                  <a:pt x="1038225" y="454025"/>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25"/>
          </a:p>
        </p:txBody>
      </p:sp>
      <p:sp>
        <p:nvSpPr>
          <p:cNvPr id="13" name="圆: 空心 11"/>
          <p:cNvSpPr/>
          <p:nvPr>
            <p:custDataLst>
              <p:tags r:id="rId7"/>
            </p:custDataLst>
          </p:nvPr>
        </p:nvSpPr>
        <p:spPr>
          <a:xfrm>
            <a:off x="3903174" y="3182376"/>
            <a:ext cx="1240187" cy="548611"/>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882" h="1275">
                <a:moveTo>
                  <a:pt x="2284" y="0"/>
                </a:moveTo>
                <a:lnTo>
                  <a:pt x="2882" y="823"/>
                </a:lnTo>
                <a:lnTo>
                  <a:pt x="2855" y="841"/>
                </a:lnTo>
                <a:cubicBezTo>
                  <a:pt x="2450" y="1115"/>
                  <a:pt x="1962" y="1275"/>
                  <a:pt x="1436" y="1275"/>
                </a:cubicBezTo>
                <a:cubicBezTo>
                  <a:pt x="911" y="1275"/>
                  <a:pt x="422" y="1115"/>
                  <a:pt x="17" y="841"/>
                </a:cubicBezTo>
                <a:lnTo>
                  <a:pt x="0" y="829"/>
                </a:lnTo>
                <a:lnTo>
                  <a:pt x="598" y="6"/>
                </a:lnTo>
                <a:lnTo>
                  <a:pt x="617" y="18"/>
                </a:lnTo>
                <a:cubicBezTo>
                  <a:pt x="853" y="170"/>
                  <a:pt x="1135" y="258"/>
                  <a:pt x="1436" y="258"/>
                </a:cubicBezTo>
                <a:cubicBezTo>
                  <a:pt x="1738" y="258"/>
                  <a:pt x="2020" y="170"/>
                  <a:pt x="2256" y="18"/>
                </a:cubicBezTo>
                <a:lnTo>
                  <a:pt x="2284"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525">
              <a:solidFill>
                <a:schemeClr val="tx1"/>
              </a:solidFill>
            </a:endParaRPr>
          </a:p>
        </p:txBody>
      </p:sp>
      <p:sp>
        <p:nvSpPr>
          <p:cNvPr id="66" name="圆: 空心 11"/>
          <p:cNvSpPr/>
          <p:nvPr>
            <p:custDataLst>
              <p:tags r:id="rId8"/>
            </p:custDataLst>
          </p:nvPr>
        </p:nvSpPr>
        <p:spPr>
          <a:xfrm>
            <a:off x="3489629" y="1547130"/>
            <a:ext cx="1007537" cy="867611"/>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341" h="2016">
                <a:moveTo>
                  <a:pt x="2341" y="0"/>
                </a:moveTo>
                <a:lnTo>
                  <a:pt x="2341" y="1017"/>
                </a:lnTo>
                <a:lnTo>
                  <a:pt x="2336" y="1018"/>
                </a:lnTo>
                <a:cubicBezTo>
                  <a:pt x="1706" y="1042"/>
                  <a:pt x="1175" y="1450"/>
                  <a:pt x="968" y="2014"/>
                </a:cubicBezTo>
                <a:lnTo>
                  <a:pt x="968" y="2016"/>
                </a:lnTo>
                <a:lnTo>
                  <a:pt x="0" y="1702"/>
                </a:lnTo>
                <a:lnTo>
                  <a:pt x="13" y="1665"/>
                </a:lnTo>
                <a:cubicBezTo>
                  <a:pt x="358" y="723"/>
                  <a:pt x="1244" y="43"/>
                  <a:pt x="2295" y="1"/>
                </a:cubicBezTo>
                <a:lnTo>
                  <a:pt x="2341"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25">
              <a:solidFill>
                <a:schemeClr val="tx1"/>
              </a:solidFill>
            </a:endParaRPr>
          </a:p>
        </p:txBody>
      </p:sp>
      <p:sp>
        <p:nvSpPr>
          <p:cNvPr id="67" name="圆: 空心 11"/>
          <p:cNvSpPr/>
          <p:nvPr>
            <p:custDataLst>
              <p:tags r:id="rId9"/>
            </p:custDataLst>
          </p:nvPr>
        </p:nvSpPr>
        <p:spPr>
          <a:xfrm>
            <a:off x="4546085" y="1547130"/>
            <a:ext cx="1007036" cy="868584"/>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340" h="2018">
                <a:moveTo>
                  <a:pt x="0" y="0"/>
                </a:moveTo>
                <a:lnTo>
                  <a:pt x="8" y="0"/>
                </a:lnTo>
                <a:cubicBezTo>
                  <a:pt x="1079" y="27"/>
                  <a:pt x="1986" y="718"/>
                  <a:pt x="2331" y="1677"/>
                </a:cubicBezTo>
                <a:lnTo>
                  <a:pt x="2340" y="1704"/>
                </a:lnTo>
                <a:lnTo>
                  <a:pt x="1372" y="2018"/>
                </a:lnTo>
                <a:lnTo>
                  <a:pt x="1364" y="1996"/>
                </a:lnTo>
                <a:cubicBezTo>
                  <a:pt x="1155" y="1446"/>
                  <a:pt x="636" y="1049"/>
                  <a:pt x="21" y="1018"/>
                </a:cubicBezTo>
                <a:lnTo>
                  <a:pt x="0" y="1017"/>
                </a:lnTo>
                <a:lnTo>
                  <a:pt x="0"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25">
              <a:solidFill>
                <a:schemeClr val="tx1"/>
              </a:solidFill>
            </a:endParaRPr>
          </a:p>
        </p:txBody>
      </p:sp>
      <p:sp>
        <p:nvSpPr>
          <p:cNvPr id="68" name="圆: 空心 11"/>
          <p:cNvSpPr/>
          <p:nvPr>
            <p:custDataLst>
              <p:tags r:id="rId10"/>
            </p:custDataLst>
          </p:nvPr>
        </p:nvSpPr>
        <p:spPr>
          <a:xfrm>
            <a:off x="3428953" y="2325594"/>
            <a:ext cx="691766" cy="1185096"/>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608" h="2754">
                <a:moveTo>
                  <a:pt x="106" y="0"/>
                </a:moveTo>
                <a:lnTo>
                  <a:pt x="1074" y="314"/>
                </a:lnTo>
                <a:lnTo>
                  <a:pt x="1065" y="348"/>
                </a:lnTo>
                <a:cubicBezTo>
                  <a:pt x="1034" y="469"/>
                  <a:pt x="1017" y="596"/>
                  <a:pt x="1017" y="728"/>
                </a:cubicBezTo>
                <a:cubicBezTo>
                  <a:pt x="1017" y="1213"/>
                  <a:pt x="1245" y="1646"/>
                  <a:pt x="1599" y="1924"/>
                </a:cubicBezTo>
                <a:lnTo>
                  <a:pt x="1608" y="1931"/>
                </a:lnTo>
                <a:lnTo>
                  <a:pt x="1010" y="2754"/>
                </a:lnTo>
                <a:lnTo>
                  <a:pt x="971" y="2724"/>
                </a:lnTo>
                <a:cubicBezTo>
                  <a:pt x="380" y="2260"/>
                  <a:pt x="0" y="1538"/>
                  <a:pt x="0" y="728"/>
                </a:cubicBezTo>
                <a:cubicBezTo>
                  <a:pt x="0" y="487"/>
                  <a:pt x="34" y="254"/>
                  <a:pt x="96" y="33"/>
                </a:cubicBezTo>
                <a:lnTo>
                  <a:pt x="106"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25">
              <a:solidFill>
                <a:schemeClr val="tx1"/>
              </a:solidFill>
            </a:endParaRPr>
          </a:p>
        </p:txBody>
      </p:sp>
      <p:sp>
        <p:nvSpPr>
          <p:cNvPr id="69" name="圆: 空心 11"/>
          <p:cNvSpPr/>
          <p:nvPr>
            <p:custDataLst>
              <p:tags r:id="rId11"/>
            </p:custDataLst>
          </p:nvPr>
        </p:nvSpPr>
        <p:spPr>
          <a:xfrm>
            <a:off x="4925203" y="2326885"/>
            <a:ext cx="687979" cy="1181195"/>
          </a:xfrm>
          <a:custGeom>
            <a:avLst/>
            <a:gdLst>
              <a:gd name="adj" fmla="val 20035"/>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99" h="2745">
                <a:moveTo>
                  <a:pt x="1493" y="0"/>
                </a:moveTo>
                <a:lnTo>
                  <a:pt x="1505" y="41"/>
                </a:lnTo>
                <a:cubicBezTo>
                  <a:pt x="1566" y="259"/>
                  <a:pt x="1599" y="488"/>
                  <a:pt x="1599" y="725"/>
                </a:cubicBezTo>
                <a:cubicBezTo>
                  <a:pt x="1599" y="1536"/>
                  <a:pt x="1219" y="2257"/>
                  <a:pt x="628" y="2722"/>
                </a:cubicBezTo>
                <a:lnTo>
                  <a:pt x="598" y="2745"/>
                </a:lnTo>
                <a:lnTo>
                  <a:pt x="0" y="1922"/>
                </a:lnTo>
                <a:lnTo>
                  <a:pt x="28" y="1899"/>
                </a:lnTo>
                <a:cubicBezTo>
                  <a:pt x="366" y="1620"/>
                  <a:pt x="582" y="1198"/>
                  <a:pt x="582" y="725"/>
                </a:cubicBezTo>
                <a:cubicBezTo>
                  <a:pt x="582" y="586"/>
                  <a:pt x="563" y="450"/>
                  <a:pt x="528" y="321"/>
                </a:cubicBezTo>
                <a:lnTo>
                  <a:pt x="526" y="314"/>
                </a:lnTo>
                <a:lnTo>
                  <a:pt x="1493" y="0"/>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25">
              <a:solidFill>
                <a:schemeClr val="tx1"/>
              </a:solidFill>
            </a:endParaRPr>
          </a:p>
        </p:txBody>
      </p:sp>
      <p:sp>
        <p:nvSpPr>
          <p:cNvPr id="14" name="矩形 13"/>
          <p:cNvSpPr/>
          <p:nvPr>
            <p:custDataLst>
              <p:tags r:id="rId12"/>
            </p:custDataLst>
          </p:nvPr>
        </p:nvSpPr>
        <p:spPr>
          <a:xfrm>
            <a:off x="3975040" y="2217151"/>
            <a:ext cx="1092137" cy="843180"/>
          </a:xfrm>
          <a:prstGeom prst="rect">
            <a:avLst/>
          </a:prstGeom>
          <a:noFill/>
        </p:spPr>
        <p:txBody>
          <a:bodyPr wrap="square" lIns="0" tIns="0" rIns="0" bIns="0" rtlCol="0" anchor="ctr">
            <a:noAutofit/>
          </a:bodyPr>
          <a:lstStyle/>
          <a:p>
            <a:pPr algn="ctr">
              <a:spcBef>
                <a:spcPct val="0"/>
              </a:spcBef>
              <a:spcAft>
                <a:spcPct val="0"/>
              </a:spcAft>
            </a:pPr>
            <a:r>
              <a:rPr lang="zh-CN" altLang="en-US" sz="1865" b="1" kern="0">
                <a:solidFill>
                  <a:schemeClr val="accent1"/>
                </a:solidFill>
                <a:latin typeface="+mn-ea"/>
                <a:cs typeface="+mn-ea"/>
              </a:rPr>
              <a:t>企业筹资的原则</a:t>
            </a:r>
            <a:endParaRPr lang="zh-CN" altLang="en-US" sz="1865" b="1" kern="0">
              <a:solidFill>
                <a:schemeClr val="accent1"/>
              </a:solidFill>
              <a:latin typeface="+mn-ea"/>
              <a:cs typeface="+mn-ea"/>
            </a:endParaRPr>
          </a:p>
        </p:txBody>
      </p:sp>
      <p:sp>
        <p:nvSpPr>
          <p:cNvPr id="71" name="任意多边形: 形状 51"/>
          <p:cNvSpPr/>
          <p:nvPr>
            <p:custDataLst>
              <p:tags r:id="rId13"/>
            </p:custDataLst>
          </p:nvPr>
        </p:nvSpPr>
        <p:spPr>
          <a:xfrm>
            <a:off x="3279630" y="2917295"/>
            <a:ext cx="204406" cy="51639"/>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25"/>
          </a:p>
        </p:txBody>
      </p:sp>
      <p:sp>
        <p:nvSpPr>
          <p:cNvPr id="15" name="矩形 14"/>
          <p:cNvSpPr/>
          <p:nvPr>
            <p:custDataLst>
              <p:tags r:id="rId14"/>
            </p:custDataLst>
          </p:nvPr>
        </p:nvSpPr>
        <p:spPr>
          <a:xfrm>
            <a:off x="861617" y="1159405"/>
            <a:ext cx="2321021" cy="829482"/>
          </a:xfrm>
          <a:prstGeom prst="rect">
            <a:avLst/>
          </a:prstGeom>
          <a:ln>
            <a:noFill/>
            <a:prstDash val="sysDash"/>
          </a:ln>
        </p:spPr>
        <p:txBody>
          <a:bodyPr vert="horz" wrap="square" lIns="0" tIns="0" rIns="0" bIns="0" rtlCol="0">
            <a:noAutofit/>
          </a:bodyPr>
          <a:lstStyle/>
          <a:p>
            <a:pPr algn="r">
              <a:lnSpc>
                <a:spcPct val="150000"/>
              </a:lnSpc>
              <a:spcBef>
                <a:spcPct val="0"/>
              </a:spcBef>
              <a:spcAft>
                <a:spcPct val="0"/>
              </a:spcAft>
            </a:pPr>
            <a:r>
              <a:rPr lang="zh-CN" altLang="en-US" sz="1100" kern="0">
                <a:ln>
                  <a:noFill/>
                  <a:prstDash val="sysDot"/>
                </a:ln>
                <a:solidFill>
                  <a:schemeClr val="tx1">
                    <a:lumMod val="85000"/>
                    <a:lumOff val="15000"/>
                  </a:schemeClr>
                </a:solidFill>
                <a:latin typeface="+mn-ea"/>
                <a:cs typeface="+mn-ea"/>
              </a:rPr>
              <a:t>（1）筹措合法。筹措合法原则是指企业筹资要遵循国家法律法规，合法筹措资金。</a:t>
            </a:r>
            <a:endParaRPr lang="zh-CN" altLang="en-US" sz="1100" kern="0">
              <a:ln>
                <a:noFill/>
                <a:prstDash val="sysDot"/>
              </a:ln>
              <a:solidFill>
                <a:schemeClr val="tx1">
                  <a:lumMod val="85000"/>
                  <a:lumOff val="15000"/>
                </a:schemeClr>
              </a:solidFill>
              <a:latin typeface="+mn-ea"/>
              <a:cs typeface="+mn-ea"/>
            </a:endParaRPr>
          </a:p>
        </p:txBody>
      </p:sp>
      <p:sp>
        <p:nvSpPr>
          <p:cNvPr id="16" name="矩形 15"/>
          <p:cNvSpPr/>
          <p:nvPr>
            <p:custDataLst>
              <p:tags r:id="rId15"/>
            </p:custDataLst>
          </p:nvPr>
        </p:nvSpPr>
        <p:spPr>
          <a:xfrm>
            <a:off x="861617" y="2550225"/>
            <a:ext cx="2321021" cy="829482"/>
          </a:xfrm>
          <a:prstGeom prst="rect">
            <a:avLst/>
          </a:prstGeom>
          <a:ln>
            <a:noFill/>
            <a:prstDash val="sysDash"/>
          </a:ln>
        </p:spPr>
        <p:txBody>
          <a:bodyPr vert="horz" wrap="square" lIns="0" tIns="0" rIns="0" bIns="0" rtlCol="0">
            <a:noAutofit/>
          </a:bodyPr>
          <a:lstStyle/>
          <a:p>
            <a:pPr algn="r">
              <a:lnSpc>
                <a:spcPct val="150000"/>
              </a:lnSpc>
              <a:spcBef>
                <a:spcPct val="0"/>
              </a:spcBef>
              <a:spcAft>
                <a:spcPct val="0"/>
              </a:spcAft>
            </a:pPr>
            <a:r>
              <a:rPr lang="zh-CN" altLang="en-US" sz="1100" kern="0">
                <a:ln>
                  <a:noFill/>
                  <a:prstDash val="sysDot"/>
                </a:ln>
                <a:solidFill>
                  <a:schemeClr val="tx1">
                    <a:lumMod val="85000"/>
                    <a:lumOff val="15000"/>
                  </a:schemeClr>
                </a:solidFill>
                <a:latin typeface="+mn-ea"/>
                <a:cs typeface="+mn-ea"/>
              </a:rPr>
              <a:t>（3）取得及时。取得及时原则是指要合理安排筹资时间，适时取得资金。</a:t>
            </a:r>
            <a:endParaRPr lang="zh-CN" altLang="en-US" sz="1100" kern="0">
              <a:ln>
                <a:noFill/>
                <a:prstDash val="sysDot"/>
              </a:ln>
              <a:solidFill>
                <a:schemeClr val="tx1">
                  <a:lumMod val="85000"/>
                  <a:lumOff val="15000"/>
                </a:schemeClr>
              </a:solidFill>
              <a:latin typeface="+mn-ea"/>
              <a:cs typeface="+mn-ea"/>
            </a:endParaRPr>
          </a:p>
        </p:txBody>
      </p:sp>
      <p:sp>
        <p:nvSpPr>
          <p:cNvPr id="74" name="任意多边形: 形状 51"/>
          <p:cNvSpPr/>
          <p:nvPr>
            <p:custDataLst>
              <p:tags r:id="rId16"/>
            </p:custDataLst>
          </p:nvPr>
        </p:nvSpPr>
        <p:spPr>
          <a:xfrm rot="16200000">
            <a:off x="4449261" y="3807213"/>
            <a:ext cx="204406" cy="51639"/>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25"/>
          </a:p>
        </p:txBody>
      </p:sp>
      <p:sp>
        <p:nvSpPr>
          <p:cNvPr id="17" name="矩形 16"/>
          <p:cNvSpPr/>
          <p:nvPr>
            <p:custDataLst>
              <p:tags r:id="rId17"/>
            </p:custDataLst>
          </p:nvPr>
        </p:nvSpPr>
        <p:spPr>
          <a:xfrm>
            <a:off x="2007580" y="3970307"/>
            <a:ext cx="5027521" cy="484549"/>
          </a:xfrm>
          <a:prstGeom prst="rect">
            <a:avLst/>
          </a:prstGeom>
          <a:ln>
            <a:noFill/>
            <a:prstDash val="sysDash"/>
          </a:ln>
        </p:spPr>
        <p:txBody>
          <a:bodyPr vert="horz" wrap="square" lIns="0" tIns="0" rIns="0" bIns="0" rtlCol="0">
            <a:noAutofit/>
          </a:bodyPr>
          <a:lstStyle/>
          <a:p>
            <a:pPr algn="ctr">
              <a:lnSpc>
                <a:spcPct val="150000"/>
              </a:lnSpc>
              <a:spcBef>
                <a:spcPct val="0"/>
              </a:spcBef>
              <a:spcAft>
                <a:spcPct val="0"/>
              </a:spcAft>
            </a:pPr>
            <a:r>
              <a:rPr lang="zh-CN" altLang="en-US" sz="1100" kern="0">
                <a:ln>
                  <a:noFill/>
                  <a:prstDash val="sysDot"/>
                </a:ln>
                <a:solidFill>
                  <a:schemeClr val="tx1">
                    <a:lumMod val="85000"/>
                    <a:lumOff val="15000"/>
                  </a:schemeClr>
                </a:solidFill>
                <a:latin typeface="+mn-ea"/>
                <a:cs typeface="+mn-ea"/>
              </a:rPr>
              <a:t>（5）结构合理。结构合理原则是指筹资管理要综合考虑各种筹资方式，优化资本结构。</a:t>
            </a:r>
            <a:endParaRPr lang="zh-CN" altLang="en-US" sz="1100" kern="0">
              <a:ln>
                <a:noFill/>
                <a:prstDash val="sysDot"/>
              </a:ln>
              <a:solidFill>
                <a:schemeClr val="tx1">
                  <a:lumMod val="85000"/>
                  <a:lumOff val="15000"/>
                </a:schemeClr>
              </a:solidFill>
              <a:latin typeface="+mn-ea"/>
              <a:cs typeface="+mn-ea"/>
            </a:endParaRPr>
          </a:p>
        </p:txBody>
      </p:sp>
      <p:sp>
        <p:nvSpPr>
          <p:cNvPr id="18" name="矩形 17"/>
          <p:cNvSpPr/>
          <p:nvPr>
            <p:custDataLst>
              <p:tags r:id="rId18"/>
            </p:custDataLst>
          </p:nvPr>
        </p:nvSpPr>
        <p:spPr>
          <a:xfrm>
            <a:off x="5860736" y="1159405"/>
            <a:ext cx="2320110" cy="829482"/>
          </a:xfrm>
          <a:prstGeom prst="rect">
            <a:avLst/>
          </a:prstGeom>
          <a:ln>
            <a:noFill/>
            <a:prstDash val="sysDash"/>
          </a:ln>
        </p:spPr>
        <p:txBody>
          <a:bodyPr vert="horz" wrap="square" lIns="0" tIns="0" rIns="0" bIns="0" rtlCol="0">
            <a:noAutofit/>
          </a:bodyPr>
          <a:lstStyle/>
          <a:p>
            <a:pPr>
              <a:lnSpc>
                <a:spcPct val="150000"/>
              </a:lnSpc>
              <a:spcBef>
                <a:spcPct val="0"/>
              </a:spcBef>
              <a:spcAft>
                <a:spcPct val="0"/>
              </a:spcAft>
            </a:pPr>
            <a:r>
              <a:rPr lang="zh-CN" altLang="en-US" sz="1100" kern="0">
                <a:ln>
                  <a:noFill/>
                  <a:prstDash val="sysDot"/>
                </a:ln>
                <a:solidFill>
                  <a:schemeClr val="tx1">
                    <a:lumMod val="85000"/>
                    <a:lumOff val="15000"/>
                  </a:schemeClr>
                </a:solidFill>
                <a:latin typeface="+mn-ea"/>
                <a:cs typeface="+mn-ea"/>
              </a:rPr>
              <a:t>（2）规模适当。规模适当原则是指要根据生产经营及其发展的需要，合理安排资金需求。</a:t>
            </a:r>
            <a:endParaRPr lang="zh-CN" altLang="en-US" sz="1100" kern="0">
              <a:ln>
                <a:noFill/>
                <a:prstDash val="sysDot"/>
              </a:ln>
              <a:solidFill>
                <a:schemeClr val="tx1">
                  <a:lumMod val="85000"/>
                  <a:lumOff val="15000"/>
                </a:schemeClr>
              </a:solidFill>
              <a:latin typeface="+mn-ea"/>
              <a:cs typeface="+mn-ea"/>
            </a:endParaRPr>
          </a:p>
        </p:txBody>
      </p:sp>
      <p:sp>
        <p:nvSpPr>
          <p:cNvPr id="19" name="矩形 18"/>
          <p:cNvSpPr/>
          <p:nvPr>
            <p:custDataLst>
              <p:tags r:id="rId19"/>
            </p:custDataLst>
          </p:nvPr>
        </p:nvSpPr>
        <p:spPr>
          <a:xfrm>
            <a:off x="5860736" y="2550225"/>
            <a:ext cx="2320110" cy="829482"/>
          </a:xfrm>
          <a:prstGeom prst="rect">
            <a:avLst/>
          </a:prstGeom>
          <a:ln>
            <a:noFill/>
            <a:prstDash val="sysDash"/>
          </a:ln>
        </p:spPr>
        <p:txBody>
          <a:bodyPr vert="horz" wrap="square" lIns="0" tIns="0" rIns="0" bIns="0" rtlCol="0">
            <a:noAutofit/>
          </a:bodyPr>
          <a:lstStyle/>
          <a:p>
            <a:pPr>
              <a:lnSpc>
                <a:spcPct val="150000"/>
              </a:lnSpc>
              <a:spcBef>
                <a:spcPct val="0"/>
              </a:spcBef>
              <a:spcAft>
                <a:spcPct val="0"/>
              </a:spcAft>
            </a:pPr>
            <a:r>
              <a:rPr lang="zh-CN" altLang="en-US" sz="1100" kern="0">
                <a:ln>
                  <a:noFill/>
                  <a:prstDash val="sysDot"/>
                </a:ln>
                <a:solidFill>
                  <a:schemeClr val="tx1">
                    <a:lumMod val="85000"/>
                    <a:lumOff val="15000"/>
                  </a:schemeClr>
                </a:solidFill>
                <a:latin typeface="+mn-ea"/>
                <a:cs typeface="+mn-ea"/>
              </a:rPr>
              <a:t>（4）来源经济。来源经济原则是指要充分利用各种筹资渠道，选择经济、可行的资金来源。</a:t>
            </a:r>
            <a:endParaRPr lang="zh-CN" altLang="en-US" sz="1100" kern="0">
              <a:ln>
                <a:noFill/>
                <a:prstDash val="sysDot"/>
              </a:ln>
              <a:solidFill>
                <a:schemeClr val="tx1">
                  <a:lumMod val="85000"/>
                  <a:lumOff val="15000"/>
                </a:schemeClr>
              </a:solidFill>
              <a:latin typeface="+mn-ea"/>
              <a:cs typeface="+mn-ea"/>
            </a:endParaRPr>
          </a:p>
        </p:txBody>
      </p:sp>
      <p:sp>
        <p:nvSpPr>
          <p:cNvPr id="79" name="任意多边形: 形状 51"/>
          <p:cNvSpPr/>
          <p:nvPr>
            <p:custDataLst>
              <p:tags r:id="rId20"/>
            </p:custDataLst>
          </p:nvPr>
        </p:nvSpPr>
        <p:spPr>
          <a:xfrm>
            <a:off x="5555204" y="2917295"/>
            <a:ext cx="204406" cy="51639"/>
          </a:xfrm>
          <a:custGeom>
            <a:avLst/>
            <a:gdLst>
              <a:gd name="connsiteX0" fmla="*/ 254000 w 254000"/>
              <a:gd name="connsiteY0" fmla="*/ 0 h 0"/>
              <a:gd name="connsiteX1" fmla="*/ 0 w 254000"/>
              <a:gd name="connsiteY1" fmla="*/ 0 h 0"/>
            </a:gdLst>
            <a:ahLst/>
            <a:cxnLst>
              <a:cxn ang="0">
                <a:pos x="connsiteX0" y="connsiteY0"/>
              </a:cxn>
              <a:cxn ang="0">
                <a:pos x="connsiteX1" y="connsiteY1"/>
              </a:cxn>
            </a:cxnLst>
            <a:rect l="l" t="t" r="r" b="b"/>
            <a:pathLst>
              <a:path w="254000">
                <a:moveTo>
                  <a:pt x="254000" y="0"/>
                </a:moveTo>
                <a:lnTo>
                  <a:pt x="0" y="0"/>
                </a:lnTo>
              </a:path>
            </a:pathLst>
          </a:custGeom>
          <a:noFill/>
          <a:ln w="12700">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525"/>
          </a:p>
        </p:txBody>
      </p:sp>
      <p:sp>
        <p:nvSpPr>
          <p:cNvPr id="20" name="图片 11" descr="343439383331313b343532303032373bbfcdbba7b5b5b0b8"/>
          <p:cNvSpPr/>
          <p:nvPr>
            <p:custDataLst>
              <p:tags r:id="rId21"/>
            </p:custDataLst>
          </p:nvPr>
        </p:nvSpPr>
        <p:spPr>
          <a:xfrm>
            <a:off x="5273769" y="2838114"/>
            <a:ext cx="170840" cy="158808"/>
          </a:xfrm>
          <a:custGeom>
            <a:avLst/>
            <a:gdLst>
              <a:gd name="connsiteX0" fmla="*/ 220826 w 252095"/>
              <a:gd name="connsiteY0" fmla="*/ 65758 h 234340"/>
              <a:gd name="connsiteX1" fmla="*/ 220826 w 252095"/>
              <a:gd name="connsiteY1" fmla="*/ 49249 h 234340"/>
              <a:gd name="connsiteX2" fmla="*/ 216470 w 252095"/>
              <a:gd name="connsiteY2" fmla="*/ 37556 h 234340"/>
              <a:gd name="connsiteX3" fmla="*/ 205143 w 252095"/>
              <a:gd name="connsiteY3" fmla="*/ 32389 h 234340"/>
              <a:gd name="connsiteX4" fmla="*/ 110564 w 252095"/>
              <a:gd name="connsiteY4" fmla="*/ 32389 h 234340"/>
              <a:gd name="connsiteX5" fmla="*/ 110564 w 252095"/>
              <a:gd name="connsiteY5" fmla="*/ 16975 h 234340"/>
              <a:gd name="connsiteX6" fmla="*/ 106207 w 252095"/>
              <a:gd name="connsiteY6" fmla="*/ 5282 h 234340"/>
              <a:gd name="connsiteX7" fmla="*/ 94881 w 252095"/>
              <a:gd name="connsiteY7" fmla="*/ 115 h 234340"/>
              <a:gd name="connsiteX8" fmla="*/ 15811 w 252095"/>
              <a:gd name="connsiteY8" fmla="*/ 115 h 234340"/>
              <a:gd name="connsiteX9" fmla="*/ 4484 w 252095"/>
              <a:gd name="connsiteY9" fmla="*/ 5282 h 234340"/>
              <a:gd name="connsiteX10" fmla="*/ 127 w 252095"/>
              <a:gd name="connsiteY10" fmla="*/ 16975 h 234340"/>
              <a:gd name="connsiteX11" fmla="*/ 127 w 252095"/>
              <a:gd name="connsiteY11" fmla="*/ 220559 h 234340"/>
              <a:gd name="connsiteX12" fmla="*/ 824 w 252095"/>
              <a:gd name="connsiteY12" fmla="*/ 217187 h 234340"/>
              <a:gd name="connsiteX13" fmla="*/ 2698 w 252095"/>
              <a:gd name="connsiteY13" fmla="*/ 207947 h 234340"/>
              <a:gd name="connsiteX14" fmla="*/ 5486 w 252095"/>
              <a:gd name="connsiteY14" fmla="*/ 194197 h 234340"/>
              <a:gd name="connsiteX15" fmla="*/ 8927 w 252095"/>
              <a:gd name="connsiteY15" fmla="*/ 177293 h 234340"/>
              <a:gd name="connsiteX16" fmla="*/ 12717 w 252095"/>
              <a:gd name="connsiteY16" fmla="*/ 158551 h 234340"/>
              <a:gd name="connsiteX17" fmla="*/ 16638 w 252095"/>
              <a:gd name="connsiteY17" fmla="*/ 139327 h 234340"/>
              <a:gd name="connsiteX18" fmla="*/ 20385 w 252095"/>
              <a:gd name="connsiteY18" fmla="*/ 120935 h 234340"/>
              <a:gd name="connsiteX19" fmla="*/ 23957 w 252095"/>
              <a:gd name="connsiteY19" fmla="*/ 103418 h 234340"/>
              <a:gd name="connsiteX20" fmla="*/ 27050 w 252095"/>
              <a:gd name="connsiteY20" fmla="*/ 86690 h 234340"/>
              <a:gd name="connsiteX21" fmla="*/ 31712 w 252095"/>
              <a:gd name="connsiteY21" fmla="*/ 72589 h 234340"/>
              <a:gd name="connsiteX22" fmla="*/ 44302 w 252095"/>
              <a:gd name="connsiteY22" fmla="*/ 65845 h 234340"/>
              <a:gd name="connsiteX23" fmla="*/ 59767 w 252095"/>
              <a:gd name="connsiteY23" fmla="*/ 65670 h 234340"/>
              <a:gd name="connsiteX24" fmla="*/ 95447 w 252095"/>
              <a:gd name="connsiteY24" fmla="*/ 65758 h 234340"/>
              <a:gd name="connsiteX25" fmla="*/ 220782 w 252095"/>
              <a:gd name="connsiteY25" fmla="*/ 65758 h 234340"/>
              <a:gd name="connsiteX26" fmla="*/ 220826 w 252095"/>
              <a:gd name="connsiteY26" fmla="*/ 65758 h 234340"/>
              <a:gd name="connsiteX27" fmla="*/ 209063 w 252095"/>
              <a:gd name="connsiteY27" fmla="*/ 234397 h 234340"/>
              <a:gd name="connsiteX28" fmla="*/ 202964 w 252095"/>
              <a:gd name="connsiteY28" fmla="*/ 234397 h 234340"/>
              <a:gd name="connsiteX29" fmla="*/ 194034 w 252095"/>
              <a:gd name="connsiteY29" fmla="*/ 234354 h 234340"/>
              <a:gd name="connsiteX30" fmla="*/ 186497 w 252095"/>
              <a:gd name="connsiteY30" fmla="*/ 234397 h 234340"/>
              <a:gd name="connsiteX31" fmla="*/ 12805 w 252095"/>
              <a:gd name="connsiteY31" fmla="*/ 234397 h 234340"/>
              <a:gd name="connsiteX32" fmla="*/ 13415 w 252095"/>
              <a:gd name="connsiteY32" fmla="*/ 231288 h 234340"/>
              <a:gd name="connsiteX33" fmla="*/ 15070 w 252095"/>
              <a:gd name="connsiteY33" fmla="*/ 222748 h 234340"/>
              <a:gd name="connsiteX34" fmla="*/ 17510 w 252095"/>
              <a:gd name="connsiteY34" fmla="*/ 209962 h 234340"/>
              <a:gd name="connsiteX35" fmla="*/ 20559 w 252095"/>
              <a:gd name="connsiteY35" fmla="*/ 194109 h 234340"/>
              <a:gd name="connsiteX36" fmla="*/ 23957 w 252095"/>
              <a:gd name="connsiteY36" fmla="*/ 176330 h 234340"/>
              <a:gd name="connsiteX37" fmla="*/ 27529 w 252095"/>
              <a:gd name="connsiteY37" fmla="*/ 157851 h 234340"/>
              <a:gd name="connsiteX38" fmla="*/ 31015 w 252095"/>
              <a:gd name="connsiteY38" fmla="*/ 139809 h 234340"/>
              <a:gd name="connsiteX39" fmla="*/ 37593 w 252095"/>
              <a:gd name="connsiteY39" fmla="*/ 104513 h 234340"/>
              <a:gd name="connsiteX40" fmla="*/ 43692 w 252095"/>
              <a:gd name="connsiteY40" fmla="*/ 84063 h 234340"/>
              <a:gd name="connsiteX41" fmla="*/ 65866 w 252095"/>
              <a:gd name="connsiteY41" fmla="*/ 78326 h 234340"/>
              <a:gd name="connsiteX42" fmla="*/ 96406 w 252095"/>
              <a:gd name="connsiteY42" fmla="*/ 78370 h 234340"/>
              <a:gd name="connsiteX43" fmla="*/ 218778 w 252095"/>
              <a:gd name="connsiteY43" fmla="*/ 78370 h 234340"/>
              <a:gd name="connsiteX44" fmla="*/ 235769 w 252095"/>
              <a:gd name="connsiteY44" fmla="*/ 78457 h 234340"/>
              <a:gd name="connsiteX45" fmla="*/ 248882 w 252095"/>
              <a:gd name="connsiteY45" fmla="*/ 84413 h 234340"/>
              <a:gd name="connsiteX46" fmla="*/ 252062 w 252095"/>
              <a:gd name="connsiteY46" fmla="*/ 96850 h 234340"/>
              <a:gd name="connsiteX47" fmla="*/ 248228 w 252095"/>
              <a:gd name="connsiteY47" fmla="*/ 113796 h 234340"/>
              <a:gd name="connsiteX48" fmla="*/ 244177 w 252095"/>
              <a:gd name="connsiteY48" fmla="*/ 131489 h 234340"/>
              <a:gd name="connsiteX49" fmla="*/ 238687 w 252095"/>
              <a:gd name="connsiteY49" fmla="*/ 155530 h 234340"/>
              <a:gd name="connsiteX50" fmla="*/ 233852 w 252095"/>
              <a:gd name="connsiteY50" fmla="*/ 176593 h 234340"/>
              <a:gd name="connsiteX51" fmla="*/ 226141 w 252095"/>
              <a:gd name="connsiteY51" fmla="*/ 211538 h 234340"/>
              <a:gd name="connsiteX52" fmla="*/ 221741 w 252095"/>
              <a:gd name="connsiteY52" fmla="*/ 225770 h 234340"/>
              <a:gd name="connsiteX53" fmla="*/ 211852 w 252095"/>
              <a:gd name="connsiteY53" fmla="*/ 234047 h 234340"/>
              <a:gd name="connsiteX54" fmla="*/ 209063 w 252095"/>
              <a:gd name="connsiteY54" fmla="*/ 234397 h 23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2095" h="234340">
                <a:moveTo>
                  <a:pt x="220826" y="65758"/>
                </a:moveTo>
                <a:lnTo>
                  <a:pt x="220826" y="49249"/>
                </a:lnTo>
                <a:cubicBezTo>
                  <a:pt x="220957" y="44913"/>
                  <a:pt x="219389" y="40709"/>
                  <a:pt x="216470" y="37556"/>
                </a:cubicBezTo>
                <a:cubicBezTo>
                  <a:pt x="213507" y="34403"/>
                  <a:pt x="209456" y="32520"/>
                  <a:pt x="205143" y="32389"/>
                </a:cubicBezTo>
                <a:lnTo>
                  <a:pt x="110564" y="32389"/>
                </a:lnTo>
                <a:lnTo>
                  <a:pt x="110564" y="16975"/>
                </a:lnTo>
                <a:cubicBezTo>
                  <a:pt x="110695" y="12639"/>
                  <a:pt x="109126" y="8435"/>
                  <a:pt x="106207" y="5282"/>
                </a:cubicBezTo>
                <a:cubicBezTo>
                  <a:pt x="103245" y="2129"/>
                  <a:pt x="99193" y="246"/>
                  <a:pt x="94881" y="115"/>
                </a:cubicBezTo>
                <a:lnTo>
                  <a:pt x="15811" y="115"/>
                </a:lnTo>
                <a:cubicBezTo>
                  <a:pt x="11498" y="246"/>
                  <a:pt x="7446" y="2129"/>
                  <a:pt x="4484" y="5282"/>
                </a:cubicBezTo>
                <a:cubicBezTo>
                  <a:pt x="1523" y="8430"/>
                  <a:pt x="-48" y="12646"/>
                  <a:pt x="127" y="16975"/>
                </a:cubicBezTo>
                <a:lnTo>
                  <a:pt x="127" y="220559"/>
                </a:lnTo>
                <a:cubicBezTo>
                  <a:pt x="345" y="219421"/>
                  <a:pt x="607" y="218326"/>
                  <a:pt x="824" y="217187"/>
                </a:cubicBezTo>
                <a:cubicBezTo>
                  <a:pt x="1434" y="214122"/>
                  <a:pt x="2088" y="211012"/>
                  <a:pt x="2698" y="207947"/>
                </a:cubicBezTo>
                <a:cubicBezTo>
                  <a:pt x="3612" y="203349"/>
                  <a:pt x="4571" y="198795"/>
                  <a:pt x="5486" y="194197"/>
                </a:cubicBezTo>
                <a:cubicBezTo>
                  <a:pt x="6618" y="188548"/>
                  <a:pt x="7795" y="182899"/>
                  <a:pt x="8927" y="177293"/>
                </a:cubicBezTo>
                <a:cubicBezTo>
                  <a:pt x="10191" y="171031"/>
                  <a:pt x="11454" y="164813"/>
                  <a:pt x="12717" y="158551"/>
                </a:cubicBezTo>
                <a:cubicBezTo>
                  <a:pt x="14024" y="152158"/>
                  <a:pt x="15331" y="145721"/>
                  <a:pt x="16638" y="139327"/>
                </a:cubicBezTo>
                <a:cubicBezTo>
                  <a:pt x="17902" y="133196"/>
                  <a:pt x="19121" y="127065"/>
                  <a:pt x="20385" y="120935"/>
                </a:cubicBezTo>
                <a:cubicBezTo>
                  <a:pt x="21561" y="115110"/>
                  <a:pt x="22781" y="109242"/>
                  <a:pt x="23957" y="103418"/>
                </a:cubicBezTo>
                <a:cubicBezTo>
                  <a:pt x="25046" y="97857"/>
                  <a:pt x="26048" y="92296"/>
                  <a:pt x="27050" y="86690"/>
                </a:cubicBezTo>
                <a:cubicBezTo>
                  <a:pt x="27922" y="81873"/>
                  <a:pt x="28880" y="76706"/>
                  <a:pt x="31712" y="72589"/>
                </a:cubicBezTo>
                <a:cubicBezTo>
                  <a:pt x="34543" y="68429"/>
                  <a:pt x="39423" y="66371"/>
                  <a:pt x="44302" y="65845"/>
                </a:cubicBezTo>
                <a:cubicBezTo>
                  <a:pt x="49443" y="65276"/>
                  <a:pt x="54627" y="65583"/>
                  <a:pt x="59767" y="65670"/>
                </a:cubicBezTo>
                <a:cubicBezTo>
                  <a:pt x="71661" y="65845"/>
                  <a:pt x="83554" y="65758"/>
                  <a:pt x="95447" y="65758"/>
                </a:cubicBezTo>
                <a:lnTo>
                  <a:pt x="220782" y="65758"/>
                </a:lnTo>
                <a:lnTo>
                  <a:pt x="220826" y="65758"/>
                </a:lnTo>
                <a:moveTo>
                  <a:pt x="209063" y="234397"/>
                </a:moveTo>
                <a:cubicBezTo>
                  <a:pt x="207016" y="234529"/>
                  <a:pt x="204882" y="234397"/>
                  <a:pt x="202964" y="234397"/>
                </a:cubicBezTo>
                <a:cubicBezTo>
                  <a:pt x="200002" y="234397"/>
                  <a:pt x="196996" y="234309"/>
                  <a:pt x="194034" y="234354"/>
                </a:cubicBezTo>
                <a:cubicBezTo>
                  <a:pt x="191507" y="234354"/>
                  <a:pt x="189024" y="234397"/>
                  <a:pt x="186497" y="234397"/>
                </a:cubicBezTo>
                <a:lnTo>
                  <a:pt x="12805" y="234397"/>
                </a:lnTo>
                <a:cubicBezTo>
                  <a:pt x="13022" y="233346"/>
                  <a:pt x="13197" y="232339"/>
                  <a:pt x="13415" y="231288"/>
                </a:cubicBezTo>
                <a:cubicBezTo>
                  <a:pt x="13981" y="228441"/>
                  <a:pt x="14504" y="225595"/>
                  <a:pt x="15070" y="222748"/>
                </a:cubicBezTo>
                <a:cubicBezTo>
                  <a:pt x="15898" y="218501"/>
                  <a:pt x="16725" y="214209"/>
                  <a:pt x="17510" y="209962"/>
                </a:cubicBezTo>
                <a:cubicBezTo>
                  <a:pt x="18512" y="204663"/>
                  <a:pt x="19557" y="199408"/>
                  <a:pt x="20559" y="194109"/>
                </a:cubicBezTo>
                <a:cubicBezTo>
                  <a:pt x="21692" y="188198"/>
                  <a:pt x="22825" y="182286"/>
                  <a:pt x="23957" y="176330"/>
                </a:cubicBezTo>
                <a:cubicBezTo>
                  <a:pt x="25133" y="170156"/>
                  <a:pt x="26310" y="163981"/>
                  <a:pt x="27529" y="157851"/>
                </a:cubicBezTo>
                <a:cubicBezTo>
                  <a:pt x="28706" y="151851"/>
                  <a:pt x="29838" y="145808"/>
                  <a:pt x="31015" y="139809"/>
                </a:cubicBezTo>
                <a:cubicBezTo>
                  <a:pt x="33280" y="128073"/>
                  <a:pt x="35458" y="116292"/>
                  <a:pt x="37593" y="104513"/>
                </a:cubicBezTo>
                <a:cubicBezTo>
                  <a:pt x="38856" y="97681"/>
                  <a:pt x="39074" y="89668"/>
                  <a:pt x="43692" y="84063"/>
                </a:cubicBezTo>
                <a:cubicBezTo>
                  <a:pt x="48963" y="77625"/>
                  <a:pt x="58330" y="77976"/>
                  <a:pt x="65866" y="78326"/>
                </a:cubicBezTo>
                <a:cubicBezTo>
                  <a:pt x="76017" y="78764"/>
                  <a:pt x="86255" y="78370"/>
                  <a:pt x="96406" y="78370"/>
                </a:cubicBezTo>
                <a:lnTo>
                  <a:pt x="218778" y="78370"/>
                </a:lnTo>
                <a:cubicBezTo>
                  <a:pt x="224398" y="78370"/>
                  <a:pt x="230149" y="78019"/>
                  <a:pt x="235769" y="78457"/>
                </a:cubicBezTo>
                <a:cubicBezTo>
                  <a:pt x="240605" y="78851"/>
                  <a:pt x="245658" y="80603"/>
                  <a:pt x="248882" y="84413"/>
                </a:cubicBezTo>
                <a:cubicBezTo>
                  <a:pt x="251757" y="87872"/>
                  <a:pt x="252585" y="92471"/>
                  <a:pt x="252062" y="96850"/>
                </a:cubicBezTo>
                <a:cubicBezTo>
                  <a:pt x="251365" y="102543"/>
                  <a:pt x="249535" y="108235"/>
                  <a:pt x="248228" y="113796"/>
                </a:cubicBezTo>
                <a:cubicBezTo>
                  <a:pt x="246834" y="119664"/>
                  <a:pt x="245484" y="125576"/>
                  <a:pt x="244177" y="131489"/>
                </a:cubicBezTo>
                <a:cubicBezTo>
                  <a:pt x="242391" y="139502"/>
                  <a:pt x="240517" y="147516"/>
                  <a:pt x="238687" y="155530"/>
                </a:cubicBezTo>
                <a:cubicBezTo>
                  <a:pt x="237076" y="162536"/>
                  <a:pt x="235464" y="169587"/>
                  <a:pt x="233852" y="176593"/>
                </a:cubicBezTo>
                <a:cubicBezTo>
                  <a:pt x="231194" y="188241"/>
                  <a:pt x="228667" y="199890"/>
                  <a:pt x="226141" y="211538"/>
                </a:cubicBezTo>
                <a:cubicBezTo>
                  <a:pt x="225095" y="216356"/>
                  <a:pt x="223963" y="221348"/>
                  <a:pt x="221741" y="225770"/>
                </a:cubicBezTo>
                <a:cubicBezTo>
                  <a:pt x="219780" y="229668"/>
                  <a:pt x="216121" y="232952"/>
                  <a:pt x="211852" y="234047"/>
                </a:cubicBezTo>
                <a:cubicBezTo>
                  <a:pt x="210893" y="234222"/>
                  <a:pt x="209979" y="234354"/>
                  <a:pt x="209063" y="234397"/>
                </a:cubicBezTo>
              </a:path>
            </a:pathLst>
          </a:custGeom>
          <a:solidFill>
            <a:srgbClr val="FFFFFF"/>
          </a:solidFill>
          <a:ln w="8855" cap="flat">
            <a:noFill/>
            <a:prstDash val="solid"/>
            <a:miter/>
          </a:ln>
        </p:spPr>
        <p:txBody>
          <a:bodyPr rtlCol="0" anchor="ctr"/>
          <a:lstStyle/>
          <a:p>
            <a:endParaRPr lang="zh-CN" altLang="en-US" sz="1525"/>
          </a:p>
        </p:txBody>
      </p:sp>
      <p:sp>
        <p:nvSpPr>
          <p:cNvPr id="21" name="图片 3" descr="343439383331313b343532303031393bd2b5bca8b9dcc0ed"/>
          <p:cNvSpPr/>
          <p:nvPr>
            <p:custDataLst>
              <p:tags r:id="rId22"/>
            </p:custDataLst>
          </p:nvPr>
        </p:nvSpPr>
        <p:spPr>
          <a:xfrm>
            <a:off x="4972540" y="1874610"/>
            <a:ext cx="170840" cy="158597"/>
          </a:xfrm>
          <a:custGeom>
            <a:avLst/>
            <a:gdLst>
              <a:gd name="connsiteX0" fmla="*/ 222627 w 252094"/>
              <a:gd name="connsiteY0" fmla="*/ 115 h 234029"/>
              <a:gd name="connsiteX1" fmla="*/ 29053 w 252094"/>
              <a:gd name="connsiteY1" fmla="*/ 115 h 234029"/>
              <a:gd name="connsiteX2" fmla="*/ 114 w 252094"/>
              <a:gd name="connsiteY2" fmla="*/ 29288 h 234029"/>
              <a:gd name="connsiteX3" fmla="*/ 114 w 252094"/>
              <a:gd name="connsiteY3" fmla="*/ 155055 h 234029"/>
              <a:gd name="connsiteX4" fmla="*/ 29053 w 252094"/>
              <a:gd name="connsiteY4" fmla="*/ 184227 h 234029"/>
              <a:gd name="connsiteX5" fmla="*/ 101724 w 252094"/>
              <a:gd name="connsiteY5" fmla="*/ 184227 h 234029"/>
              <a:gd name="connsiteX6" fmla="*/ 101724 w 252094"/>
              <a:gd name="connsiteY6" fmla="*/ 219883 h 234029"/>
              <a:gd name="connsiteX7" fmla="*/ 61852 w 252094"/>
              <a:gd name="connsiteY7" fmla="*/ 219883 h 234029"/>
              <a:gd name="connsiteX8" fmla="*/ 54778 w 252094"/>
              <a:gd name="connsiteY8" fmla="*/ 227013 h 234029"/>
              <a:gd name="connsiteX9" fmla="*/ 61852 w 252094"/>
              <a:gd name="connsiteY9" fmla="*/ 234145 h 234029"/>
              <a:gd name="connsiteX10" fmla="*/ 184684 w 252094"/>
              <a:gd name="connsiteY10" fmla="*/ 234145 h 234029"/>
              <a:gd name="connsiteX11" fmla="*/ 191758 w 252094"/>
              <a:gd name="connsiteY11" fmla="*/ 227013 h 234029"/>
              <a:gd name="connsiteX12" fmla="*/ 184684 w 252094"/>
              <a:gd name="connsiteY12" fmla="*/ 219883 h 234029"/>
              <a:gd name="connsiteX13" fmla="*/ 145455 w 252094"/>
              <a:gd name="connsiteY13" fmla="*/ 219883 h 234029"/>
              <a:gd name="connsiteX14" fmla="*/ 145455 w 252094"/>
              <a:gd name="connsiteY14" fmla="*/ 184227 h 234029"/>
              <a:gd name="connsiteX15" fmla="*/ 223269 w 252094"/>
              <a:gd name="connsiteY15" fmla="*/ 184227 h 234029"/>
              <a:gd name="connsiteX16" fmla="*/ 252209 w 252094"/>
              <a:gd name="connsiteY16" fmla="*/ 155055 h 234029"/>
              <a:gd name="connsiteX17" fmla="*/ 252209 w 252094"/>
              <a:gd name="connsiteY17" fmla="*/ 29288 h 234029"/>
              <a:gd name="connsiteX18" fmla="*/ 222627 w 252094"/>
              <a:gd name="connsiteY18" fmla="*/ 115 h 234029"/>
              <a:gd name="connsiteX19" fmla="*/ 209764 w 252094"/>
              <a:gd name="connsiteY19" fmla="*/ 43550 h 234029"/>
              <a:gd name="connsiteX20" fmla="*/ 209764 w 252094"/>
              <a:gd name="connsiteY20" fmla="*/ 43550 h 234029"/>
              <a:gd name="connsiteX21" fmla="*/ 209764 w 252094"/>
              <a:gd name="connsiteY21" fmla="*/ 44198 h 234029"/>
              <a:gd name="connsiteX22" fmla="*/ 137738 w 252094"/>
              <a:gd name="connsiteY22" fmla="*/ 140792 h 234029"/>
              <a:gd name="connsiteX23" fmla="*/ 135808 w 252094"/>
              <a:gd name="connsiteY23" fmla="*/ 139496 h 234029"/>
              <a:gd name="connsiteX24" fmla="*/ 79215 w 252094"/>
              <a:gd name="connsiteY24" fmla="*/ 98006 h 234029"/>
              <a:gd name="connsiteX25" fmla="*/ 59279 w 252094"/>
              <a:gd name="connsiteY25" fmla="*/ 123937 h 234029"/>
              <a:gd name="connsiteX26" fmla="*/ 50276 w 252094"/>
              <a:gd name="connsiteY26" fmla="*/ 127178 h 234029"/>
              <a:gd name="connsiteX27" fmla="*/ 45774 w 252094"/>
              <a:gd name="connsiteY27" fmla="*/ 117454 h 234029"/>
              <a:gd name="connsiteX28" fmla="*/ 46417 w 252094"/>
              <a:gd name="connsiteY28" fmla="*/ 116157 h 234029"/>
              <a:gd name="connsiteX29" fmla="*/ 73427 w 252094"/>
              <a:gd name="connsiteY29" fmla="*/ 80502 h 234029"/>
              <a:gd name="connsiteX30" fmla="*/ 76000 w 252094"/>
              <a:gd name="connsiteY30" fmla="*/ 77260 h 234029"/>
              <a:gd name="connsiteX31" fmla="*/ 134522 w 252094"/>
              <a:gd name="connsiteY31" fmla="*/ 120695 h 234029"/>
              <a:gd name="connsiteX32" fmla="*/ 198189 w 252094"/>
              <a:gd name="connsiteY32" fmla="*/ 35770 h 234029"/>
              <a:gd name="connsiteX33" fmla="*/ 205905 w 252094"/>
              <a:gd name="connsiteY33" fmla="*/ 34474 h 234029"/>
              <a:gd name="connsiteX34" fmla="*/ 209764 w 252094"/>
              <a:gd name="connsiteY34" fmla="*/ 43550 h 23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52094" h="234029">
                <a:moveTo>
                  <a:pt x="222627" y="115"/>
                </a:moveTo>
                <a:lnTo>
                  <a:pt x="29053" y="115"/>
                </a:lnTo>
                <a:cubicBezTo>
                  <a:pt x="12976" y="115"/>
                  <a:pt x="114" y="13080"/>
                  <a:pt x="114" y="29288"/>
                </a:cubicBezTo>
                <a:lnTo>
                  <a:pt x="114" y="155055"/>
                </a:lnTo>
                <a:cubicBezTo>
                  <a:pt x="114" y="171261"/>
                  <a:pt x="12976" y="184227"/>
                  <a:pt x="29053" y="184227"/>
                </a:cubicBezTo>
                <a:lnTo>
                  <a:pt x="101724" y="184227"/>
                </a:lnTo>
                <a:lnTo>
                  <a:pt x="101724" y="219883"/>
                </a:lnTo>
                <a:lnTo>
                  <a:pt x="61852" y="219883"/>
                </a:lnTo>
                <a:cubicBezTo>
                  <a:pt x="57993" y="219883"/>
                  <a:pt x="54778" y="223124"/>
                  <a:pt x="54778" y="227013"/>
                </a:cubicBezTo>
                <a:cubicBezTo>
                  <a:pt x="54778" y="230903"/>
                  <a:pt x="57993" y="234145"/>
                  <a:pt x="61852" y="234145"/>
                </a:cubicBezTo>
                <a:lnTo>
                  <a:pt x="184684" y="234145"/>
                </a:lnTo>
                <a:cubicBezTo>
                  <a:pt x="188542" y="234145"/>
                  <a:pt x="191758" y="230903"/>
                  <a:pt x="191758" y="227013"/>
                </a:cubicBezTo>
                <a:cubicBezTo>
                  <a:pt x="191758" y="223124"/>
                  <a:pt x="188542" y="219883"/>
                  <a:pt x="184684" y="219883"/>
                </a:cubicBezTo>
                <a:lnTo>
                  <a:pt x="145455" y="219883"/>
                </a:lnTo>
                <a:lnTo>
                  <a:pt x="145455" y="184227"/>
                </a:lnTo>
                <a:lnTo>
                  <a:pt x="223269" y="184227"/>
                </a:lnTo>
                <a:cubicBezTo>
                  <a:pt x="239347" y="184227"/>
                  <a:pt x="252209" y="171261"/>
                  <a:pt x="252209" y="155055"/>
                </a:cubicBezTo>
                <a:lnTo>
                  <a:pt x="252209" y="29288"/>
                </a:lnTo>
                <a:cubicBezTo>
                  <a:pt x="251566" y="13729"/>
                  <a:pt x="238704" y="115"/>
                  <a:pt x="222627" y="115"/>
                </a:cubicBezTo>
                <a:moveTo>
                  <a:pt x="209764" y="43550"/>
                </a:moveTo>
                <a:cubicBezTo>
                  <a:pt x="209764" y="43550"/>
                  <a:pt x="209764" y="44198"/>
                  <a:pt x="209764" y="43550"/>
                </a:cubicBezTo>
                <a:lnTo>
                  <a:pt x="209764" y="44198"/>
                </a:lnTo>
                <a:lnTo>
                  <a:pt x="137738" y="140792"/>
                </a:lnTo>
                <a:lnTo>
                  <a:pt x="135808" y="139496"/>
                </a:lnTo>
                <a:lnTo>
                  <a:pt x="79215" y="98006"/>
                </a:lnTo>
                <a:lnTo>
                  <a:pt x="59279" y="123937"/>
                </a:lnTo>
                <a:cubicBezTo>
                  <a:pt x="57350" y="127178"/>
                  <a:pt x="53491" y="128475"/>
                  <a:pt x="50276" y="127178"/>
                </a:cubicBezTo>
                <a:cubicBezTo>
                  <a:pt x="46417" y="125881"/>
                  <a:pt x="44488" y="121343"/>
                  <a:pt x="45774" y="117454"/>
                </a:cubicBezTo>
                <a:cubicBezTo>
                  <a:pt x="45774" y="116806"/>
                  <a:pt x="45774" y="116806"/>
                  <a:pt x="46417" y="116157"/>
                </a:cubicBezTo>
                <a:lnTo>
                  <a:pt x="73427" y="80502"/>
                </a:lnTo>
                <a:lnTo>
                  <a:pt x="76000" y="77260"/>
                </a:lnTo>
                <a:lnTo>
                  <a:pt x="134522" y="120695"/>
                </a:lnTo>
                <a:lnTo>
                  <a:pt x="198189" y="35770"/>
                </a:lnTo>
                <a:cubicBezTo>
                  <a:pt x="200118" y="33826"/>
                  <a:pt x="203334" y="33177"/>
                  <a:pt x="205905" y="34474"/>
                </a:cubicBezTo>
                <a:cubicBezTo>
                  <a:pt x="209764" y="35770"/>
                  <a:pt x="211693" y="39660"/>
                  <a:pt x="209764" y="43550"/>
                </a:cubicBezTo>
              </a:path>
            </a:pathLst>
          </a:custGeom>
          <a:solidFill>
            <a:srgbClr val="FFFFFF"/>
          </a:solidFill>
          <a:ln w="8849" cap="flat">
            <a:noFill/>
            <a:prstDash val="solid"/>
            <a:miter/>
          </a:ln>
        </p:spPr>
        <p:txBody>
          <a:bodyPr rtlCol="0" anchor="ctr"/>
          <a:lstStyle/>
          <a:p>
            <a:endParaRPr lang="zh-CN" altLang="en-US" sz="1525"/>
          </a:p>
        </p:txBody>
      </p:sp>
      <p:sp>
        <p:nvSpPr>
          <p:cNvPr id="23" name="图片 7" descr="343439383331313b343532303032333bc6f3d2b5bcf2bde9"/>
          <p:cNvSpPr/>
          <p:nvPr>
            <p:custDataLst>
              <p:tags r:id="rId23"/>
            </p:custDataLst>
          </p:nvPr>
        </p:nvSpPr>
        <p:spPr>
          <a:xfrm>
            <a:off x="3907909" y="1864282"/>
            <a:ext cx="170840" cy="170840"/>
          </a:xfrm>
          <a:custGeom>
            <a:avLst/>
            <a:gdLst>
              <a:gd name="connsiteX0" fmla="*/ 243548 w 252095"/>
              <a:gd name="connsiteY0" fmla="*/ 234094 h 252095"/>
              <a:gd name="connsiteX1" fmla="*/ 252209 w 252095"/>
              <a:gd name="connsiteY1" fmla="*/ 243548 h 252095"/>
              <a:gd name="connsiteX2" fmla="*/ 243548 w 252095"/>
              <a:gd name="connsiteY2" fmla="*/ 252209 h 252095"/>
              <a:gd name="connsiteX3" fmla="*/ 8757 w 252095"/>
              <a:gd name="connsiteY3" fmla="*/ 252209 h 252095"/>
              <a:gd name="connsiteX4" fmla="*/ 114 w 252095"/>
              <a:gd name="connsiteY4" fmla="*/ 242756 h 252095"/>
              <a:gd name="connsiteX5" fmla="*/ 8775 w 252095"/>
              <a:gd name="connsiteY5" fmla="*/ 234094 h 252095"/>
              <a:gd name="connsiteX6" fmla="*/ 22172 w 252095"/>
              <a:gd name="connsiteY6" fmla="*/ 234094 h 252095"/>
              <a:gd name="connsiteX7" fmla="*/ 22172 w 252095"/>
              <a:gd name="connsiteY7" fmla="*/ 12719 h 252095"/>
              <a:gd name="connsiteX8" fmla="*/ 34777 w 252095"/>
              <a:gd name="connsiteY8" fmla="*/ 114 h 252095"/>
              <a:gd name="connsiteX9" fmla="*/ 150579 w 252095"/>
              <a:gd name="connsiteY9" fmla="*/ 114 h 252095"/>
              <a:gd name="connsiteX10" fmla="*/ 163184 w 252095"/>
              <a:gd name="connsiteY10" fmla="*/ 12719 h 252095"/>
              <a:gd name="connsiteX11" fmla="*/ 163184 w 252095"/>
              <a:gd name="connsiteY11" fmla="*/ 82837 h 252095"/>
              <a:gd name="connsiteX12" fmla="*/ 212828 w 252095"/>
              <a:gd name="connsiteY12" fmla="*/ 98593 h 252095"/>
              <a:gd name="connsiteX13" fmla="*/ 230151 w 252095"/>
              <a:gd name="connsiteY13" fmla="*/ 122218 h 252095"/>
              <a:gd name="connsiteX14" fmla="*/ 230151 w 252095"/>
              <a:gd name="connsiteY14" fmla="*/ 234094 h 252095"/>
              <a:gd name="connsiteX15" fmla="*/ 243548 w 252095"/>
              <a:gd name="connsiteY15" fmla="*/ 234094 h 252095"/>
              <a:gd name="connsiteX16" fmla="*/ 104103 w 252095"/>
              <a:gd name="connsiteY16" fmla="*/ 52874 h 252095"/>
              <a:gd name="connsiteX17" fmla="*/ 104103 w 252095"/>
              <a:gd name="connsiteY17" fmla="*/ 74932 h 252095"/>
              <a:gd name="connsiteX18" fmla="*/ 139559 w 252095"/>
              <a:gd name="connsiteY18" fmla="*/ 74932 h 252095"/>
              <a:gd name="connsiteX19" fmla="*/ 139559 w 252095"/>
              <a:gd name="connsiteY19" fmla="*/ 52892 h 252095"/>
              <a:gd name="connsiteX20" fmla="*/ 104103 w 252095"/>
              <a:gd name="connsiteY20" fmla="*/ 52892 h 252095"/>
              <a:gd name="connsiteX21" fmla="*/ 104103 w 252095"/>
              <a:gd name="connsiteY21" fmla="*/ 52892 h 252095"/>
              <a:gd name="connsiteX22" fmla="*/ 104103 w 252095"/>
              <a:gd name="connsiteY22" fmla="*/ 52874 h 252095"/>
              <a:gd name="connsiteX23" fmla="*/ 81253 w 252095"/>
              <a:gd name="connsiteY23" fmla="*/ 192318 h 252095"/>
              <a:gd name="connsiteX24" fmla="*/ 81253 w 252095"/>
              <a:gd name="connsiteY24" fmla="*/ 170278 h 252095"/>
              <a:gd name="connsiteX25" fmla="*/ 45815 w 252095"/>
              <a:gd name="connsiteY25" fmla="*/ 170278 h 252095"/>
              <a:gd name="connsiteX26" fmla="*/ 45815 w 252095"/>
              <a:gd name="connsiteY26" fmla="*/ 192337 h 252095"/>
              <a:gd name="connsiteX27" fmla="*/ 81253 w 252095"/>
              <a:gd name="connsiteY27" fmla="*/ 192337 h 252095"/>
              <a:gd name="connsiteX28" fmla="*/ 81253 w 252095"/>
              <a:gd name="connsiteY28" fmla="*/ 192337 h 252095"/>
              <a:gd name="connsiteX29" fmla="*/ 81253 w 252095"/>
              <a:gd name="connsiteY29" fmla="*/ 192318 h 252095"/>
              <a:gd name="connsiteX30" fmla="*/ 45815 w 252095"/>
              <a:gd name="connsiteY30" fmla="*/ 134031 h 252095"/>
              <a:gd name="connsiteX31" fmla="*/ 81253 w 252095"/>
              <a:gd name="connsiteY31" fmla="*/ 134031 h 252095"/>
              <a:gd name="connsiteX32" fmla="*/ 81253 w 252095"/>
              <a:gd name="connsiteY32" fmla="*/ 111990 h 252095"/>
              <a:gd name="connsiteX33" fmla="*/ 45815 w 252095"/>
              <a:gd name="connsiteY33" fmla="*/ 111990 h 252095"/>
              <a:gd name="connsiteX34" fmla="*/ 45815 w 252095"/>
              <a:gd name="connsiteY34" fmla="*/ 134067 h 252095"/>
              <a:gd name="connsiteX35" fmla="*/ 45815 w 252095"/>
              <a:gd name="connsiteY35" fmla="*/ 134031 h 252095"/>
              <a:gd name="connsiteX36" fmla="*/ 45815 w 252095"/>
              <a:gd name="connsiteY36" fmla="*/ 74968 h 252095"/>
              <a:gd name="connsiteX37" fmla="*/ 81253 w 252095"/>
              <a:gd name="connsiteY37" fmla="*/ 74968 h 252095"/>
              <a:gd name="connsiteX38" fmla="*/ 81253 w 252095"/>
              <a:gd name="connsiteY38" fmla="*/ 52874 h 252095"/>
              <a:gd name="connsiteX39" fmla="*/ 45815 w 252095"/>
              <a:gd name="connsiteY39" fmla="*/ 52874 h 252095"/>
              <a:gd name="connsiteX40" fmla="*/ 45815 w 252095"/>
              <a:gd name="connsiteY40" fmla="*/ 74932 h 252095"/>
              <a:gd name="connsiteX41" fmla="*/ 45815 w 252095"/>
              <a:gd name="connsiteY41" fmla="*/ 74968 h 252095"/>
              <a:gd name="connsiteX42" fmla="*/ 104103 w 252095"/>
              <a:gd name="connsiteY42" fmla="*/ 111198 h 252095"/>
              <a:gd name="connsiteX43" fmla="*/ 104103 w 252095"/>
              <a:gd name="connsiteY43" fmla="*/ 134049 h 252095"/>
              <a:gd name="connsiteX44" fmla="*/ 139559 w 252095"/>
              <a:gd name="connsiteY44" fmla="*/ 134049 h 252095"/>
              <a:gd name="connsiteX45" fmla="*/ 139559 w 252095"/>
              <a:gd name="connsiteY45" fmla="*/ 111180 h 252095"/>
              <a:gd name="connsiteX46" fmla="*/ 104103 w 252095"/>
              <a:gd name="connsiteY46" fmla="*/ 111180 h 252095"/>
              <a:gd name="connsiteX47" fmla="*/ 104103 w 252095"/>
              <a:gd name="connsiteY47" fmla="*/ 111180 h 252095"/>
              <a:gd name="connsiteX48" fmla="*/ 104103 w 252095"/>
              <a:gd name="connsiteY48" fmla="*/ 111198 h 252095"/>
              <a:gd name="connsiteX49" fmla="*/ 140351 w 252095"/>
              <a:gd name="connsiteY49" fmla="*/ 192337 h 252095"/>
              <a:gd name="connsiteX50" fmla="*/ 140351 w 252095"/>
              <a:gd name="connsiteY50" fmla="*/ 170278 h 252095"/>
              <a:gd name="connsiteX51" fmla="*/ 104878 w 252095"/>
              <a:gd name="connsiteY51" fmla="*/ 170278 h 252095"/>
              <a:gd name="connsiteX52" fmla="*/ 104878 w 252095"/>
              <a:gd name="connsiteY52" fmla="*/ 192337 h 252095"/>
              <a:gd name="connsiteX53" fmla="*/ 140351 w 252095"/>
              <a:gd name="connsiteY53" fmla="*/ 192337 h 252095"/>
              <a:gd name="connsiteX54" fmla="*/ 140351 w 252095"/>
              <a:gd name="connsiteY54" fmla="*/ 192337 h 252095"/>
              <a:gd name="connsiteX55" fmla="*/ 178165 w 252095"/>
              <a:gd name="connsiteY55" fmla="*/ 218338 h 252095"/>
              <a:gd name="connsiteX56" fmla="*/ 196280 w 252095"/>
              <a:gd name="connsiteY56" fmla="*/ 218338 h 252095"/>
              <a:gd name="connsiteX57" fmla="*/ 196280 w 252095"/>
              <a:gd name="connsiteY57" fmla="*/ 182091 h 252095"/>
              <a:gd name="connsiteX58" fmla="*/ 178165 w 252095"/>
              <a:gd name="connsiteY58" fmla="*/ 182091 h 252095"/>
              <a:gd name="connsiteX59" fmla="*/ 178165 w 252095"/>
              <a:gd name="connsiteY59" fmla="*/ 218338 h 252095"/>
              <a:gd name="connsiteX60" fmla="*/ 178165 w 252095"/>
              <a:gd name="connsiteY60" fmla="*/ 165560 h 252095"/>
              <a:gd name="connsiteX61" fmla="*/ 196280 w 252095"/>
              <a:gd name="connsiteY61" fmla="*/ 165560 h 252095"/>
              <a:gd name="connsiteX62" fmla="*/ 196280 w 252095"/>
              <a:gd name="connsiteY62" fmla="*/ 129313 h 252095"/>
              <a:gd name="connsiteX63" fmla="*/ 178165 w 252095"/>
              <a:gd name="connsiteY63" fmla="*/ 129313 h 252095"/>
              <a:gd name="connsiteX64" fmla="*/ 178165 w 252095"/>
              <a:gd name="connsiteY64" fmla="*/ 165560 h 25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52095" h="252095">
                <a:moveTo>
                  <a:pt x="243548" y="234094"/>
                </a:moveTo>
                <a:cubicBezTo>
                  <a:pt x="248266" y="234094"/>
                  <a:pt x="252209" y="238020"/>
                  <a:pt x="252209" y="243548"/>
                </a:cubicBezTo>
                <a:cubicBezTo>
                  <a:pt x="252160" y="248311"/>
                  <a:pt x="248311" y="252160"/>
                  <a:pt x="243548" y="252209"/>
                </a:cubicBezTo>
                <a:lnTo>
                  <a:pt x="8757" y="252209"/>
                </a:lnTo>
                <a:cubicBezTo>
                  <a:pt x="4075" y="252209"/>
                  <a:pt x="114" y="248266"/>
                  <a:pt x="114" y="242756"/>
                </a:cubicBezTo>
                <a:cubicBezTo>
                  <a:pt x="114" y="238020"/>
                  <a:pt x="4057" y="234094"/>
                  <a:pt x="8775" y="234094"/>
                </a:cubicBezTo>
                <a:lnTo>
                  <a:pt x="22172" y="234094"/>
                </a:lnTo>
                <a:lnTo>
                  <a:pt x="22172" y="12719"/>
                </a:lnTo>
                <a:cubicBezTo>
                  <a:pt x="22172" y="5624"/>
                  <a:pt x="27682" y="114"/>
                  <a:pt x="34777" y="114"/>
                </a:cubicBezTo>
                <a:lnTo>
                  <a:pt x="150579" y="114"/>
                </a:lnTo>
                <a:cubicBezTo>
                  <a:pt x="157673" y="114"/>
                  <a:pt x="163184" y="5624"/>
                  <a:pt x="163184" y="12719"/>
                </a:cubicBezTo>
                <a:lnTo>
                  <a:pt x="163184" y="82837"/>
                </a:lnTo>
                <a:lnTo>
                  <a:pt x="212828" y="98593"/>
                </a:lnTo>
                <a:cubicBezTo>
                  <a:pt x="223056" y="101744"/>
                  <a:pt x="230151" y="111198"/>
                  <a:pt x="230151" y="122218"/>
                </a:cubicBezTo>
                <a:lnTo>
                  <a:pt x="230151" y="234094"/>
                </a:lnTo>
                <a:lnTo>
                  <a:pt x="243548" y="234094"/>
                </a:lnTo>
                <a:moveTo>
                  <a:pt x="104103" y="52874"/>
                </a:moveTo>
                <a:lnTo>
                  <a:pt x="104103" y="74932"/>
                </a:lnTo>
                <a:lnTo>
                  <a:pt x="139559" y="74932"/>
                </a:lnTo>
                <a:lnTo>
                  <a:pt x="139559" y="52892"/>
                </a:lnTo>
                <a:lnTo>
                  <a:pt x="104103" y="52892"/>
                </a:lnTo>
                <a:cubicBezTo>
                  <a:pt x="104896" y="52100"/>
                  <a:pt x="104103" y="52100"/>
                  <a:pt x="104103" y="52892"/>
                </a:cubicBezTo>
                <a:lnTo>
                  <a:pt x="104103" y="52874"/>
                </a:lnTo>
                <a:moveTo>
                  <a:pt x="81253" y="192318"/>
                </a:moveTo>
                <a:lnTo>
                  <a:pt x="81253" y="170278"/>
                </a:lnTo>
                <a:lnTo>
                  <a:pt x="45815" y="170278"/>
                </a:lnTo>
                <a:lnTo>
                  <a:pt x="45815" y="192337"/>
                </a:lnTo>
                <a:lnTo>
                  <a:pt x="81253" y="192337"/>
                </a:lnTo>
                <a:cubicBezTo>
                  <a:pt x="81253" y="193129"/>
                  <a:pt x="81253" y="192337"/>
                  <a:pt x="81253" y="192337"/>
                </a:cubicBezTo>
                <a:lnTo>
                  <a:pt x="81253" y="192318"/>
                </a:lnTo>
                <a:moveTo>
                  <a:pt x="45815" y="134031"/>
                </a:moveTo>
                <a:lnTo>
                  <a:pt x="81253" y="134031"/>
                </a:lnTo>
                <a:lnTo>
                  <a:pt x="81253" y="111990"/>
                </a:lnTo>
                <a:lnTo>
                  <a:pt x="45815" y="111990"/>
                </a:lnTo>
                <a:lnTo>
                  <a:pt x="45815" y="134067"/>
                </a:lnTo>
                <a:lnTo>
                  <a:pt x="45815" y="134031"/>
                </a:lnTo>
                <a:moveTo>
                  <a:pt x="45815" y="74968"/>
                </a:moveTo>
                <a:lnTo>
                  <a:pt x="81253" y="74968"/>
                </a:lnTo>
                <a:lnTo>
                  <a:pt x="81253" y="52874"/>
                </a:lnTo>
                <a:lnTo>
                  <a:pt x="45815" y="52874"/>
                </a:lnTo>
                <a:lnTo>
                  <a:pt x="45815" y="74932"/>
                </a:lnTo>
                <a:lnTo>
                  <a:pt x="45815" y="74968"/>
                </a:lnTo>
                <a:moveTo>
                  <a:pt x="104103" y="111198"/>
                </a:moveTo>
                <a:lnTo>
                  <a:pt x="104103" y="134049"/>
                </a:lnTo>
                <a:lnTo>
                  <a:pt x="139559" y="134049"/>
                </a:lnTo>
                <a:lnTo>
                  <a:pt x="139559" y="111180"/>
                </a:lnTo>
                <a:lnTo>
                  <a:pt x="104103" y="111180"/>
                </a:lnTo>
                <a:cubicBezTo>
                  <a:pt x="104896" y="111180"/>
                  <a:pt x="104103" y="111180"/>
                  <a:pt x="104103" y="111180"/>
                </a:cubicBezTo>
                <a:lnTo>
                  <a:pt x="104103" y="111198"/>
                </a:lnTo>
                <a:moveTo>
                  <a:pt x="140351" y="192337"/>
                </a:moveTo>
                <a:lnTo>
                  <a:pt x="140351" y="170278"/>
                </a:lnTo>
                <a:lnTo>
                  <a:pt x="104878" y="170278"/>
                </a:lnTo>
                <a:lnTo>
                  <a:pt x="104878" y="192337"/>
                </a:lnTo>
                <a:lnTo>
                  <a:pt x="140351" y="192337"/>
                </a:lnTo>
                <a:cubicBezTo>
                  <a:pt x="140351" y="193129"/>
                  <a:pt x="140351" y="192337"/>
                  <a:pt x="140351" y="192337"/>
                </a:cubicBezTo>
                <a:moveTo>
                  <a:pt x="178165" y="218338"/>
                </a:moveTo>
                <a:lnTo>
                  <a:pt x="196280" y="218338"/>
                </a:lnTo>
                <a:lnTo>
                  <a:pt x="196280" y="182091"/>
                </a:lnTo>
                <a:lnTo>
                  <a:pt x="178165" y="182091"/>
                </a:lnTo>
                <a:lnTo>
                  <a:pt x="178165" y="218338"/>
                </a:lnTo>
                <a:moveTo>
                  <a:pt x="178165" y="165560"/>
                </a:moveTo>
                <a:lnTo>
                  <a:pt x="196280" y="165560"/>
                </a:lnTo>
                <a:lnTo>
                  <a:pt x="196280" y="129313"/>
                </a:lnTo>
                <a:lnTo>
                  <a:pt x="178165" y="129313"/>
                </a:lnTo>
                <a:lnTo>
                  <a:pt x="178165" y="165560"/>
                </a:lnTo>
              </a:path>
            </a:pathLst>
          </a:custGeom>
          <a:solidFill>
            <a:srgbClr val="FFFFFF"/>
          </a:solidFill>
          <a:ln w="8841" cap="flat">
            <a:noFill/>
            <a:prstDash val="solid"/>
            <a:miter/>
          </a:ln>
        </p:spPr>
        <p:txBody>
          <a:bodyPr rtlCol="0" anchor="ctr"/>
          <a:lstStyle/>
          <a:p>
            <a:endParaRPr lang="zh-CN" altLang="en-US" sz="1525"/>
          </a:p>
        </p:txBody>
      </p:sp>
      <p:sp>
        <p:nvSpPr>
          <p:cNvPr id="24" name="图片 13" descr="343435383036303b343532343135373bcfeec4bfb7d6cef6"/>
          <p:cNvSpPr/>
          <p:nvPr>
            <p:custDataLst>
              <p:tags r:id="rId24"/>
            </p:custDataLst>
          </p:nvPr>
        </p:nvSpPr>
        <p:spPr>
          <a:xfrm>
            <a:off x="3626044" y="2832950"/>
            <a:ext cx="151834" cy="170840"/>
          </a:xfrm>
          <a:custGeom>
            <a:avLst/>
            <a:gdLst>
              <a:gd name="connsiteX0" fmla="*/ 169020 w 224049"/>
              <a:gd name="connsiteY0" fmla="*/ 115 h 252095"/>
              <a:gd name="connsiteX1" fmla="*/ 18791 w 224049"/>
              <a:gd name="connsiteY1" fmla="*/ 138 h 252095"/>
              <a:gd name="connsiteX2" fmla="*/ 119 w 224049"/>
              <a:gd name="connsiteY2" fmla="*/ 18813 h 252095"/>
              <a:gd name="connsiteX3" fmla="*/ 116 w 224049"/>
              <a:gd name="connsiteY3" fmla="*/ 233527 h 252095"/>
              <a:gd name="connsiteX4" fmla="*/ 18791 w 224049"/>
              <a:gd name="connsiteY4" fmla="*/ 252202 h 252095"/>
              <a:gd name="connsiteX5" fmla="*/ 205491 w 224049"/>
              <a:gd name="connsiteY5" fmla="*/ 252210 h 252095"/>
              <a:gd name="connsiteX6" fmla="*/ 224166 w 224049"/>
              <a:gd name="connsiteY6" fmla="*/ 233535 h 252095"/>
              <a:gd name="connsiteX7" fmla="*/ 224166 w 224049"/>
              <a:gd name="connsiteY7" fmla="*/ 233527 h 252095"/>
              <a:gd name="connsiteX8" fmla="*/ 224082 w 224049"/>
              <a:gd name="connsiteY8" fmla="*/ 54366 h 252095"/>
              <a:gd name="connsiteX9" fmla="*/ 169020 w 224049"/>
              <a:gd name="connsiteY9" fmla="*/ 115 h 252095"/>
              <a:gd name="connsiteX10" fmla="*/ 183090 w 224049"/>
              <a:gd name="connsiteY10" fmla="*/ 139180 h 252095"/>
              <a:gd name="connsiteX11" fmla="*/ 181349 w 224049"/>
              <a:gd name="connsiteY11" fmla="*/ 141548 h 252095"/>
              <a:gd name="connsiteX12" fmla="*/ 180168 w 224049"/>
              <a:gd name="connsiteY12" fmla="*/ 141795 h 252095"/>
              <a:gd name="connsiteX13" fmla="*/ 178401 w 224049"/>
              <a:gd name="connsiteY13" fmla="*/ 141212 h 252095"/>
              <a:gd name="connsiteX14" fmla="*/ 160535 w 224049"/>
              <a:gd name="connsiteY14" fmla="*/ 127970 h 252095"/>
              <a:gd name="connsiteX15" fmla="*/ 123347 w 224049"/>
              <a:gd name="connsiteY15" fmla="*/ 176121 h 252095"/>
              <a:gd name="connsiteX16" fmla="*/ 111127 w 224049"/>
              <a:gd name="connsiteY16" fmla="*/ 177864 h 252095"/>
              <a:gd name="connsiteX17" fmla="*/ 82045 w 224049"/>
              <a:gd name="connsiteY17" fmla="*/ 156855 h 252095"/>
              <a:gd name="connsiteX18" fmla="*/ 51457 w 224049"/>
              <a:gd name="connsiteY18" fmla="*/ 193107 h 252095"/>
              <a:gd name="connsiteX19" fmla="*/ 44677 w 224049"/>
              <a:gd name="connsiteY19" fmla="*/ 196237 h 252095"/>
              <a:gd name="connsiteX20" fmla="*/ 39051 w 224049"/>
              <a:gd name="connsiteY20" fmla="*/ 194231 h 252095"/>
              <a:gd name="connsiteX21" fmla="*/ 37909 w 224049"/>
              <a:gd name="connsiteY21" fmla="*/ 182007 h 252095"/>
              <a:gd name="connsiteX22" fmla="*/ 73794 w 224049"/>
              <a:gd name="connsiteY22" fmla="*/ 139477 h 252095"/>
              <a:gd name="connsiteX23" fmla="*/ 85776 w 224049"/>
              <a:gd name="connsiteY23" fmla="*/ 138028 h 252095"/>
              <a:gd name="connsiteX24" fmla="*/ 114566 w 224049"/>
              <a:gd name="connsiteY24" fmla="*/ 158822 h 252095"/>
              <a:gd name="connsiteX25" fmla="*/ 146454 w 224049"/>
              <a:gd name="connsiteY25" fmla="*/ 117534 h 252095"/>
              <a:gd name="connsiteX26" fmla="*/ 134239 w 224049"/>
              <a:gd name="connsiteY26" fmla="*/ 108481 h 252095"/>
              <a:gd name="connsiteX27" fmla="*/ 133096 w 224049"/>
              <a:gd name="connsiteY27" fmla="*/ 105786 h 252095"/>
              <a:gd name="connsiteX28" fmla="*/ 134922 w 224049"/>
              <a:gd name="connsiteY28" fmla="*/ 103480 h 252095"/>
              <a:gd name="connsiteX29" fmla="*/ 184214 w 224049"/>
              <a:gd name="connsiteY29" fmla="*/ 84197 h 252095"/>
              <a:gd name="connsiteX30" fmla="*/ 187065 w 224049"/>
              <a:gd name="connsiteY30" fmla="*/ 84576 h 252095"/>
              <a:gd name="connsiteX31" fmla="*/ 188220 w 224049"/>
              <a:gd name="connsiteY31" fmla="*/ 87167 h 252095"/>
              <a:gd name="connsiteX32" fmla="*/ 183090 w 224049"/>
              <a:gd name="connsiteY32" fmla="*/ 139180 h 252095"/>
              <a:gd name="connsiteX33" fmla="*/ 165672 w 224049"/>
              <a:gd name="connsiteY33" fmla="*/ 65472 h 252095"/>
              <a:gd name="connsiteX34" fmla="*/ 159320 w 224049"/>
              <a:gd name="connsiteY34" fmla="*/ 59216 h 252095"/>
              <a:gd name="connsiteX35" fmla="*/ 159320 w 224049"/>
              <a:gd name="connsiteY35" fmla="*/ 9986 h 252095"/>
              <a:gd name="connsiteX36" fmla="*/ 215639 w 224049"/>
              <a:gd name="connsiteY36" fmla="*/ 65472 h 252095"/>
              <a:gd name="connsiteX37" fmla="*/ 165672 w 224049"/>
              <a:gd name="connsiteY37" fmla="*/ 65472 h 25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4049" h="252095">
                <a:moveTo>
                  <a:pt x="169020" y="115"/>
                </a:moveTo>
                <a:lnTo>
                  <a:pt x="18791" y="138"/>
                </a:lnTo>
                <a:cubicBezTo>
                  <a:pt x="8478" y="140"/>
                  <a:pt x="119" y="8500"/>
                  <a:pt x="119" y="18813"/>
                </a:cubicBezTo>
                <a:lnTo>
                  <a:pt x="116" y="233527"/>
                </a:lnTo>
                <a:cubicBezTo>
                  <a:pt x="116" y="243841"/>
                  <a:pt x="8477" y="252202"/>
                  <a:pt x="18791" y="252202"/>
                </a:cubicBezTo>
                <a:lnTo>
                  <a:pt x="205491" y="252210"/>
                </a:lnTo>
                <a:cubicBezTo>
                  <a:pt x="215805" y="252210"/>
                  <a:pt x="224166" y="243848"/>
                  <a:pt x="224166" y="233535"/>
                </a:cubicBezTo>
                <a:cubicBezTo>
                  <a:pt x="224166" y="233532"/>
                  <a:pt x="224166" y="233529"/>
                  <a:pt x="224166" y="233527"/>
                </a:cubicBezTo>
                <a:lnTo>
                  <a:pt x="224082" y="54366"/>
                </a:lnTo>
                <a:lnTo>
                  <a:pt x="169020" y="115"/>
                </a:lnTo>
                <a:moveTo>
                  <a:pt x="183090" y="139180"/>
                </a:moveTo>
                <a:cubicBezTo>
                  <a:pt x="182987" y="140222"/>
                  <a:pt x="182322" y="141128"/>
                  <a:pt x="181349" y="141548"/>
                </a:cubicBezTo>
                <a:cubicBezTo>
                  <a:pt x="180977" y="141711"/>
                  <a:pt x="180575" y="141794"/>
                  <a:pt x="180168" y="141795"/>
                </a:cubicBezTo>
                <a:cubicBezTo>
                  <a:pt x="179542" y="141795"/>
                  <a:pt x="178920" y="141597"/>
                  <a:pt x="178401" y="141212"/>
                </a:cubicBezTo>
                <a:lnTo>
                  <a:pt x="160535" y="127970"/>
                </a:lnTo>
                <a:lnTo>
                  <a:pt x="123347" y="176121"/>
                </a:lnTo>
                <a:cubicBezTo>
                  <a:pt x="120434" y="179896"/>
                  <a:pt x="115001" y="180673"/>
                  <a:pt x="111127" y="177864"/>
                </a:cubicBezTo>
                <a:lnTo>
                  <a:pt x="82045" y="156855"/>
                </a:lnTo>
                <a:lnTo>
                  <a:pt x="51457" y="193107"/>
                </a:lnTo>
                <a:cubicBezTo>
                  <a:pt x="49716" y="195172"/>
                  <a:pt x="47207" y="196237"/>
                  <a:pt x="44677" y="196237"/>
                </a:cubicBezTo>
                <a:cubicBezTo>
                  <a:pt x="42621" y="196239"/>
                  <a:pt x="40630" y="195529"/>
                  <a:pt x="39051" y="194231"/>
                </a:cubicBezTo>
                <a:cubicBezTo>
                  <a:pt x="35308" y="191168"/>
                  <a:pt x="34798" y="185695"/>
                  <a:pt x="37909" y="182007"/>
                </a:cubicBezTo>
                <a:lnTo>
                  <a:pt x="73794" y="139477"/>
                </a:lnTo>
                <a:cubicBezTo>
                  <a:pt x="76765" y="135945"/>
                  <a:pt x="82019" y="135303"/>
                  <a:pt x="85776" y="138028"/>
                </a:cubicBezTo>
                <a:lnTo>
                  <a:pt x="114566" y="158822"/>
                </a:lnTo>
                <a:lnTo>
                  <a:pt x="146454" y="117534"/>
                </a:lnTo>
                <a:lnTo>
                  <a:pt x="134239" y="108481"/>
                </a:lnTo>
                <a:cubicBezTo>
                  <a:pt x="133392" y="107853"/>
                  <a:pt x="132955" y="106822"/>
                  <a:pt x="133096" y="105786"/>
                </a:cubicBezTo>
                <a:cubicBezTo>
                  <a:pt x="133237" y="104748"/>
                  <a:pt x="133935" y="103867"/>
                  <a:pt x="134922" y="103480"/>
                </a:cubicBezTo>
                <a:lnTo>
                  <a:pt x="184214" y="84197"/>
                </a:lnTo>
                <a:cubicBezTo>
                  <a:pt x="185167" y="83827"/>
                  <a:pt x="186246" y="83970"/>
                  <a:pt x="187065" y="84576"/>
                </a:cubicBezTo>
                <a:cubicBezTo>
                  <a:pt x="187882" y="85182"/>
                  <a:pt x="188321" y="86164"/>
                  <a:pt x="188220" y="87167"/>
                </a:cubicBezTo>
                <a:lnTo>
                  <a:pt x="183090" y="139180"/>
                </a:lnTo>
                <a:moveTo>
                  <a:pt x="165672" y="65472"/>
                </a:moveTo>
                <a:cubicBezTo>
                  <a:pt x="162163" y="65472"/>
                  <a:pt x="159320" y="62671"/>
                  <a:pt x="159320" y="59216"/>
                </a:cubicBezTo>
                <a:lnTo>
                  <a:pt x="159320" y="9986"/>
                </a:lnTo>
                <a:lnTo>
                  <a:pt x="215639" y="65472"/>
                </a:lnTo>
                <a:lnTo>
                  <a:pt x="165672" y="65472"/>
                </a:lnTo>
              </a:path>
            </a:pathLst>
          </a:custGeom>
          <a:solidFill>
            <a:srgbClr val="FFFFFF"/>
          </a:solidFill>
          <a:ln w="9169" cap="flat">
            <a:noFill/>
            <a:prstDash val="solid"/>
            <a:miter/>
          </a:ln>
        </p:spPr>
        <p:txBody>
          <a:bodyPr rtlCol="0" anchor="ctr"/>
          <a:lstStyle/>
          <a:p>
            <a:endParaRPr lang="zh-CN" altLang="en-US" sz="1525"/>
          </a:p>
        </p:txBody>
      </p:sp>
      <p:sp>
        <p:nvSpPr>
          <p:cNvPr id="25" name="图片 15" descr="343439383331313b343532303033313bd3a6d3c3c9ccb3c7"/>
          <p:cNvSpPr/>
          <p:nvPr>
            <p:custDataLst>
              <p:tags r:id="rId25"/>
            </p:custDataLst>
          </p:nvPr>
        </p:nvSpPr>
        <p:spPr>
          <a:xfrm>
            <a:off x="4444097" y="3429815"/>
            <a:ext cx="158328" cy="170840"/>
          </a:xfrm>
          <a:custGeom>
            <a:avLst/>
            <a:gdLst>
              <a:gd name="connsiteX0" fmla="*/ 189941 w 233632"/>
              <a:gd name="connsiteY0" fmla="*/ 252209 h 252095"/>
              <a:gd name="connsiteX1" fmla="*/ 43921 w 233632"/>
              <a:gd name="connsiteY1" fmla="*/ 252209 h 252095"/>
              <a:gd name="connsiteX2" fmla="*/ 115 w 233632"/>
              <a:gd name="connsiteY2" fmla="*/ 210193 h 252095"/>
              <a:gd name="connsiteX3" fmla="*/ 115 w 233632"/>
              <a:gd name="connsiteY3" fmla="*/ 42130 h 252095"/>
              <a:gd name="connsiteX4" fmla="*/ 43921 w 233632"/>
              <a:gd name="connsiteY4" fmla="*/ 114 h 252095"/>
              <a:gd name="connsiteX5" fmla="*/ 189941 w 233632"/>
              <a:gd name="connsiteY5" fmla="*/ 114 h 252095"/>
              <a:gd name="connsiteX6" fmla="*/ 233747 w 233632"/>
              <a:gd name="connsiteY6" fmla="*/ 42130 h 252095"/>
              <a:gd name="connsiteX7" fmla="*/ 233747 w 233632"/>
              <a:gd name="connsiteY7" fmla="*/ 210193 h 252095"/>
              <a:gd name="connsiteX8" fmla="*/ 189941 w 233632"/>
              <a:gd name="connsiteY8" fmla="*/ 252209 h 252095"/>
              <a:gd name="connsiteX9" fmla="*/ 116931 w 233632"/>
              <a:gd name="connsiteY9" fmla="*/ 116158 h 252095"/>
              <a:gd name="connsiteX10" fmla="*/ 175339 w 233632"/>
              <a:gd name="connsiteY10" fmla="*/ 58136 h 252095"/>
              <a:gd name="connsiteX11" fmla="*/ 160737 w 233632"/>
              <a:gd name="connsiteY11" fmla="*/ 43630 h 252095"/>
              <a:gd name="connsiteX12" fmla="*/ 146135 w 233632"/>
              <a:gd name="connsiteY12" fmla="*/ 58136 h 252095"/>
              <a:gd name="connsiteX13" fmla="*/ 116931 w 233632"/>
              <a:gd name="connsiteY13" fmla="*/ 87147 h 252095"/>
              <a:gd name="connsiteX14" fmla="*/ 87727 w 233632"/>
              <a:gd name="connsiteY14" fmla="*/ 58136 h 252095"/>
              <a:gd name="connsiteX15" fmla="*/ 73125 w 233632"/>
              <a:gd name="connsiteY15" fmla="*/ 43630 h 252095"/>
              <a:gd name="connsiteX16" fmla="*/ 58523 w 233632"/>
              <a:gd name="connsiteY16" fmla="*/ 58136 h 252095"/>
              <a:gd name="connsiteX17" fmla="*/ 116931 w 233632"/>
              <a:gd name="connsiteY17" fmla="*/ 116158 h 252095"/>
              <a:gd name="connsiteX18" fmla="*/ 146135 w 233632"/>
              <a:gd name="connsiteY18" fmla="*/ 203191 h 252095"/>
              <a:gd name="connsiteX19" fmla="*/ 160737 w 233632"/>
              <a:gd name="connsiteY19" fmla="*/ 188685 h 252095"/>
              <a:gd name="connsiteX20" fmla="*/ 146135 w 233632"/>
              <a:gd name="connsiteY20" fmla="*/ 174179 h 252095"/>
              <a:gd name="connsiteX21" fmla="*/ 87727 w 233632"/>
              <a:gd name="connsiteY21" fmla="*/ 174179 h 252095"/>
              <a:gd name="connsiteX22" fmla="*/ 73125 w 233632"/>
              <a:gd name="connsiteY22" fmla="*/ 188685 h 252095"/>
              <a:gd name="connsiteX23" fmla="*/ 87727 w 233632"/>
              <a:gd name="connsiteY23" fmla="*/ 203191 h 252095"/>
              <a:gd name="connsiteX24" fmla="*/ 146135 w 233632"/>
              <a:gd name="connsiteY24" fmla="*/ 203191 h 25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3632" h="252095">
                <a:moveTo>
                  <a:pt x="189941" y="252209"/>
                </a:moveTo>
                <a:lnTo>
                  <a:pt x="43921" y="252209"/>
                </a:lnTo>
                <a:cubicBezTo>
                  <a:pt x="19098" y="252209"/>
                  <a:pt x="115" y="234002"/>
                  <a:pt x="115" y="210193"/>
                </a:cubicBezTo>
                <a:lnTo>
                  <a:pt x="115" y="42130"/>
                </a:lnTo>
                <a:cubicBezTo>
                  <a:pt x="115" y="18321"/>
                  <a:pt x="19098" y="114"/>
                  <a:pt x="43921" y="114"/>
                </a:cubicBezTo>
                <a:lnTo>
                  <a:pt x="189941" y="114"/>
                </a:lnTo>
                <a:cubicBezTo>
                  <a:pt x="214765" y="114"/>
                  <a:pt x="233747" y="18321"/>
                  <a:pt x="233747" y="42130"/>
                </a:cubicBezTo>
                <a:lnTo>
                  <a:pt x="233747" y="210193"/>
                </a:lnTo>
                <a:cubicBezTo>
                  <a:pt x="233747" y="234002"/>
                  <a:pt x="214765" y="252209"/>
                  <a:pt x="189941" y="252209"/>
                </a:cubicBezTo>
                <a:moveTo>
                  <a:pt x="116931" y="116158"/>
                </a:moveTo>
                <a:cubicBezTo>
                  <a:pt x="149055" y="116158"/>
                  <a:pt x="175339" y="90048"/>
                  <a:pt x="175339" y="58136"/>
                </a:cubicBezTo>
                <a:cubicBezTo>
                  <a:pt x="175339" y="49433"/>
                  <a:pt x="169498" y="43630"/>
                  <a:pt x="160737" y="43630"/>
                </a:cubicBezTo>
                <a:cubicBezTo>
                  <a:pt x="151976" y="43630"/>
                  <a:pt x="146135" y="49433"/>
                  <a:pt x="146135" y="58136"/>
                </a:cubicBezTo>
                <a:cubicBezTo>
                  <a:pt x="146135" y="74092"/>
                  <a:pt x="132993" y="87147"/>
                  <a:pt x="116931" y="87147"/>
                </a:cubicBezTo>
                <a:cubicBezTo>
                  <a:pt x="100869" y="87147"/>
                  <a:pt x="87727" y="74092"/>
                  <a:pt x="87727" y="58136"/>
                </a:cubicBezTo>
                <a:cubicBezTo>
                  <a:pt x="87727" y="49433"/>
                  <a:pt x="81886" y="43630"/>
                  <a:pt x="73125" y="43630"/>
                </a:cubicBezTo>
                <a:cubicBezTo>
                  <a:pt x="64364" y="43630"/>
                  <a:pt x="58523" y="49433"/>
                  <a:pt x="58523" y="58136"/>
                </a:cubicBezTo>
                <a:cubicBezTo>
                  <a:pt x="58523" y="90048"/>
                  <a:pt x="84807" y="116158"/>
                  <a:pt x="116931" y="116158"/>
                </a:cubicBezTo>
                <a:moveTo>
                  <a:pt x="146135" y="203191"/>
                </a:moveTo>
                <a:cubicBezTo>
                  <a:pt x="154897" y="203191"/>
                  <a:pt x="160737" y="197388"/>
                  <a:pt x="160737" y="188685"/>
                </a:cubicBezTo>
                <a:cubicBezTo>
                  <a:pt x="160737" y="179982"/>
                  <a:pt x="154897" y="174179"/>
                  <a:pt x="146135" y="174179"/>
                </a:cubicBezTo>
                <a:lnTo>
                  <a:pt x="87727" y="174179"/>
                </a:lnTo>
                <a:cubicBezTo>
                  <a:pt x="78966" y="174179"/>
                  <a:pt x="73125" y="179982"/>
                  <a:pt x="73125" y="188685"/>
                </a:cubicBezTo>
                <a:cubicBezTo>
                  <a:pt x="73125" y="197388"/>
                  <a:pt x="78966" y="203191"/>
                  <a:pt x="87727" y="203191"/>
                </a:cubicBezTo>
                <a:lnTo>
                  <a:pt x="146135" y="203191"/>
                </a:lnTo>
              </a:path>
            </a:pathLst>
          </a:custGeom>
          <a:solidFill>
            <a:srgbClr val="FFFFFF"/>
          </a:solidFill>
          <a:ln w="8841" cap="flat">
            <a:noFill/>
            <a:prstDash val="solid"/>
            <a:miter/>
          </a:ln>
        </p:spPr>
        <p:txBody>
          <a:bodyPr rtlCol="0" anchor="ctr"/>
          <a:lstStyle/>
          <a:p>
            <a:endParaRPr lang="zh-CN" altLang="en-US" sz="1525"/>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883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子任务2.2.1 债务筹资概述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11250"/>
            <a:ext cx="7924800" cy="1419860"/>
          </a:xfrm>
          <a:prstGeom prst="rect">
            <a:avLst/>
          </a:prstGeom>
          <a:noFill/>
        </p:spPr>
        <p:txBody>
          <a:bodyPr wrap="square" rtlCol="0" anchor="t">
            <a:spAutoFit/>
          </a:bodyPr>
          <a:p>
            <a:pPr algn="just">
              <a:lnSpc>
                <a:spcPct val="120000"/>
              </a:lnSpc>
            </a:pPr>
            <a:r>
              <a:rPr lang="zh-CN" altLang="en-US"/>
              <a:t>　　债务筹资形成企业的债务资金，债务资金是企业通过银行借款、向社会发行公司债券和融资租赁等方式筹集和取得的资金。银行借款、发行债券和融资租赁是债务筹资的3 种基本形式。商业信用也是一种债务资金，但它是企业间的商品或劳务交易形成的，故在营运资金管理这一项目中予以介绍。</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89496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子任务2.2.2 银行借款</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563370"/>
            <a:ext cx="2939415" cy="1419860"/>
          </a:xfrm>
          <a:prstGeom prst="rect">
            <a:avLst/>
          </a:prstGeom>
          <a:noFill/>
        </p:spPr>
        <p:txBody>
          <a:bodyPr wrap="square" rtlCol="0" anchor="t">
            <a:spAutoFit/>
          </a:bodyPr>
          <a:p>
            <a:pPr algn="just">
              <a:lnSpc>
                <a:spcPct val="120000"/>
              </a:lnSpc>
            </a:pPr>
            <a:r>
              <a:rPr lang="zh-CN" altLang="en-US"/>
              <a:t>　　（1）按提供贷款的机构，银行借款可分为政策性银行贷款、商业性银行贷款和其他金融机构贷款。</a:t>
            </a:r>
            <a:endParaRPr lang="zh-CN" altLang="en-US"/>
          </a:p>
        </p:txBody>
      </p:sp>
      <p:sp>
        <p:nvSpPr>
          <p:cNvPr id="5" name="文本框 4"/>
          <p:cNvSpPr txBox="1"/>
          <p:nvPr>
            <p:custDataLst>
              <p:tags r:id="rId5"/>
            </p:custDataLst>
          </p:nvPr>
        </p:nvSpPr>
        <p:spPr>
          <a:xfrm>
            <a:off x="755650" y="114744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银行借款的种类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圆角矩形 13"/>
          <p:cNvSpPr/>
          <p:nvPr>
            <p:custDataLst>
              <p:tags r:id="rId6"/>
            </p:custDataLst>
          </p:nvPr>
        </p:nvSpPr>
        <p:spPr>
          <a:xfrm>
            <a:off x="3813175" y="1094740"/>
            <a:ext cx="1978025"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政策性银行贷款</a:t>
            </a:r>
            <a:endParaRPr lang="zh-CN" altLang="en-US" b="1">
              <a:solidFill>
                <a:schemeClr val="lt1">
                  <a:lumMod val="100000"/>
                </a:schemeClr>
              </a:solidFill>
              <a:latin typeface="+mn-ea"/>
              <a:cs typeface="+mn-ea"/>
              <a:sym typeface="+mn-ea"/>
            </a:endParaRPr>
          </a:p>
        </p:txBody>
      </p:sp>
      <p:sp>
        <p:nvSpPr>
          <p:cNvPr id="4" name="矩形 3"/>
          <p:cNvSpPr/>
          <p:nvPr>
            <p:custDataLst>
              <p:tags r:id="rId7"/>
            </p:custDataLst>
          </p:nvPr>
        </p:nvSpPr>
        <p:spPr>
          <a:xfrm>
            <a:off x="3813175" y="1468755"/>
            <a:ext cx="5226685" cy="6496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政策性银行贷款是指执行国家政策性贷款业务的银行向企业发放的贷款，通常为长期贷款。</a:t>
            </a:r>
            <a:endParaRPr lang="zh-CN" altLang="en-US" sz="1200">
              <a:solidFill>
                <a:schemeClr val="tx1">
                  <a:lumMod val="85000"/>
                  <a:lumOff val="15000"/>
                </a:schemeClr>
              </a:solidFill>
              <a:latin typeface="+mn-ea"/>
              <a:cs typeface="+mn-ea"/>
            </a:endParaRPr>
          </a:p>
        </p:txBody>
      </p:sp>
      <p:sp>
        <p:nvSpPr>
          <p:cNvPr id="6" name="圆角矩形 24"/>
          <p:cNvSpPr/>
          <p:nvPr>
            <p:custDataLst>
              <p:tags r:id="rId8"/>
            </p:custDataLst>
          </p:nvPr>
        </p:nvSpPr>
        <p:spPr>
          <a:xfrm>
            <a:off x="3813175" y="2100580"/>
            <a:ext cx="1978025"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商业性银行贷款</a:t>
            </a:r>
            <a:endParaRPr lang="zh-CN" altLang="en-US" b="1">
              <a:solidFill>
                <a:schemeClr val="lt1">
                  <a:lumMod val="100000"/>
                </a:schemeClr>
              </a:solidFill>
              <a:latin typeface="+mn-ea"/>
              <a:cs typeface="+mn-ea"/>
              <a:sym typeface="+mn-ea"/>
            </a:endParaRPr>
          </a:p>
        </p:txBody>
      </p:sp>
      <p:sp>
        <p:nvSpPr>
          <p:cNvPr id="9" name="矩形 8"/>
          <p:cNvSpPr/>
          <p:nvPr>
            <p:custDataLst>
              <p:tags r:id="rId9"/>
            </p:custDataLst>
          </p:nvPr>
        </p:nvSpPr>
        <p:spPr>
          <a:xfrm>
            <a:off x="3813175" y="2465705"/>
            <a:ext cx="5207635" cy="87947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商业性银行贷款是指由各商业银行（如中国工商银行、中国建设银行、等）向工商企业提供的贷款，用以满足企业生产经营的资金需要，包括短期</a:t>
            </a:r>
            <a:endParaRPr lang="zh-CN" altLang="en-US" sz="120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200">
                <a:solidFill>
                  <a:schemeClr val="tx1">
                    <a:lumMod val="85000"/>
                    <a:lumOff val="15000"/>
                  </a:schemeClr>
                </a:solidFill>
                <a:latin typeface="+mn-ea"/>
                <a:cs typeface="+mn-ea"/>
              </a:rPr>
              <a:t>贷款和长期贷款。</a:t>
            </a:r>
            <a:endParaRPr lang="zh-CN" altLang="en-US" sz="1200">
              <a:solidFill>
                <a:schemeClr val="tx1">
                  <a:lumMod val="85000"/>
                  <a:lumOff val="15000"/>
                </a:schemeClr>
              </a:solidFill>
              <a:latin typeface="+mn-ea"/>
              <a:cs typeface="+mn-ea"/>
            </a:endParaRPr>
          </a:p>
        </p:txBody>
      </p:sp>
      <p:sp>
        <p:nvSpPr>
          <p:cNvPr id="7" name="圆角矩形 28"/>
          <p:cNvSpPr/>
          <p:nvPr>
            <p:custDataLst>
              <p:tags r:id="rId10"/>
            </p:custDataLst>
          </p:nvPr>
        </p:nvSpPr>
        <p:spPr>
          <a:xfrm>
            <a:off x="3813175" y="3384550"/>
            <a:ext cx="1978025"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其他金融机构贷款</a:t>
            </a:r>
            <a:endParaRPr lang="zh-CN" altLang="en-US" b="1">
              <a:solidFill>
                <a:schemeClr val="lt1">
                  <a:lumMod val="100000"/>
                </a:schemeClr>
              </a:solidFill>
              <a:latin typeface="+mn-ea"/>
              <a:cs typeface="+mn-ea"/>
              <a:sym typeface="+mn-ea"/>
            </a:endParaRPr>
          </a:p>
        </p:txBody>
      </p:sp>
      <p:sp>
        <p:nvSpPr>
          <p:cNvPr id="10" name="矩形 9"/>
          <p:cNvSpPr/>
          <p:nvPr>
            <p:custDataLst>
              <p:tags r:id="rId11"/>
            </p:custDataLst>
          </p:nvPr>
        </p:nvSpPr>
        <p:spPr>
          <a:xfrm>
            <a:off x="3812858" y="3760153"/>
            <a:ext cx="5226816" cy="10834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其他金融机构贷款包括从信托投资公司取得实物或货币形式的信托投资贷款、从财务公司取得的各种中长期贷款和从保险公司取得的贷款等。</a:t>
            </a:r>
            <a:endParaRPr lang="zh-CN" altLang="en-US" sz="120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89496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子任务2.2.2 银行借款</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292225"/>
            <a:ext cx="7824470" cy="423545"/>
          </a:xfrm>
          <a:prstGeom prst="rect">
            <a:avLst/>
          </a:prstGeom>
          <a:noFill/>
        </p:spPr>
        <p:txBody>
          <a:bodyPr wrap="square" rtlCol="0" anchor="t">
            <a:spAutoFit/>
          </a:bodyPr>
          <a:p>
            <a:pPr algn="just">
              <a:lnSpc>
                <a:spcPct val="120000"/>
              </a:lnSpc>
            </a:pPr>
            <a:r>
              <a:rPr lang="zh-CN" altLang="en-US"/>
              <a:t>（2）按机构对贷款有无担保要求，银行借款可分为信用贷款和担保贷款。</a:t>
            </a:r>
            <a:endParaRPr lang="zh-CN" altLang="en-US"/>
          </a:p>
        </p:txBody>
      </p:sp>
      <p:sp>
        <p:nvSpPr>
          <p:cNvPr id="3" name="圆角矩形 13"/>
          <p:cNvSpPr/>
          <p:nvPr>
            <p:custDataLst>
              <p:tags r:id="rId5"/>
            </p:custDataLst>
          </p:nvPr>
        </p:nvSpPr>
        <p:spPr>
          <a:xfrm>
            <a:off x="1292860" y="1783080"/>
            <a:ext cx="1231265"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信用贷款</a:t>
            </a:r>
            <a:endParaRPr lang="zh-CN" altLang="en-US" b="1">
              <a:solidFill>
                <a:schemeClr val="lt1">
                  <a:lumMod val="100000"/>
                </a:schemeClr>
              </a:solidFill>
              <a:latin typeface="+mn-ea"/>
              <a:cs typeface="+mn-ea"/>
              <a:sym typeface="+mn-ea"/>
            </a:endParaRPr>
          </a:p>
        </p:txBody>
      </p:sp>
      <p:sp>
        <p:nvSpPr>
          <p:cNvPr id="4" name="矩形 3"/>
          <p:cNvSpPr/>
          <p:nvPr>
            <p:custDataLst>
              <p:tags r:id="rId6"/>
            </p:custDataLst>
          </p:nvPr>
        </p:nvSpPr>
        <p:spPr>
          <a:xfrm>
            <a:off x="1292860" y="2157095"/>
            <a:ext cx="5877560" cy="38798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a:t>
            </a:r>
            <a:r>
              <a:rPr lang="zh-CN" altLang="en-US" sz="1400">
                <a:solidFill>
                  <a:schemeClr val="tx1">
                    <a:lumMod val="85000"/>
                    <a:lumOff val="15000"/>
                  </a:schemeClr>
                </a:solidFill>
                <a:latin typeface="+mn-ea"/>
                <a:cs typeface="+mn-ea"/>
              </a:rPr>
              <a:t>信用贷款是指以借款人的信誉或保证人的信用为依据而获得的贷款。</a:t>
            </a:r>
            <a:endParaRPr lang="zh-CN" altLang="en-US" sz="1400">
              <a:solidFill>
                <a:schemeClr val="tx1">
                  <a:lumMod val="85000"/>
                  <a:lumOff val="15000"/>
                </a:schemeClr>
              </a:solidFill>
              <a:latin typeface="+mn-ea"/>
              <a:cs typeface="+mn-ea"/>
            </a:endParaRPr>
          </a:p>
        </p:txBody>
      </p:sp>
      <p:sp>
        <p:nvSpPr>
          <p:cNvPr id="6" name="圆角矩形 24"/>
          <p:cNvSpPr/>
          <p:nvPr>
            <p:custDataLst>
              <p:tags r:id="rId7"/>
            </p:custDataLst>
          </p:nvPr>
        </p:nvSpPr>
        <p:spPr>
          <a:xfrm>
            <a:off x="1292860" y="2573655"/>
            <a:ext cx="1230630" cy="37465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b="1">
                <a:solidFill>
                  <a:schemeClr val="lt1">
                    <a:lumMod val="100000"/>
                  </a:schemeClr>
                </a:solidFill>
                <a:latin typeface="+mn-ea"/>
                <a:cs typeface="+mn-ea"/>
                <a:sym typeface="+mn-ea"/>
              </a:rPr>
              <a:t>担保贷款</a:t>
            </a:r>
            <a:endParaRPr lang="zh-CN" altLang="en-US" b="1">
              <a:solidFill>
                <a:schemeClr val="lt1">
                  <a:lumMod val="100000"/>
                </a:schemeClr>
              </a:solidFill>
              <a:latin typeface="+mn-ea"/>
              <a:cs typeface="+mn-ea"/>
              <a:sym typeface="+mn-ea"/>
            </a:endParaRPr>
          </a:p>
        </p:txBody>
      </p:sp>
      <p:sp>
        <p:nvSpPr>
          <p:cNvPr id="9" name="矩形 8"/>
          <p:cNvSpPr/>
          <p:nvPr>
            <p:custDataLst>
              <p:tags r:id="rId8"/>
            </p:custDataLst>
          </p:nvPr>
        </p:nvSpPr>
        <p:spPr>
          <a:xfrm>
            <a:off x="1292860" y="2938780"/>
            <a:ext cx="5207635" cy="49720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200">
                <a:solidFill>
                  <a:schemeClr val="tx1">
                    <a:lumMod val="85000"/>
                    <a:lumOff val="15000"/>
                  </a:schemeClr>
                </a:solidFill>
                <a:latin typeface="+mn-ea"/>
                <a:cs typeface="+mn-ea"/>
              </a:rPr>
              <a:t>　　</a:t>
            </a:r>
            <a:r>
              <a:rPr lang="zh-CN" altLang="en-US" sz="1400">
                <a:solidFill>
                  <a:schemeClr val="tx1">
                    <a:lumMod val="85000"/>
                    <a:lumOff val="15000"/>
                  </a:schemeClr>
                </a:solidFill>
                <a:latin typeface="+mn-ea"/>
                <a:cs typeface="+mn-ea"/>
              </a:rPr>
              <a:t>担保贷款是指由借款人或第三方依法提供担保而获得的贷款。</a:t>
            </a:r>
            <a:endParaRPr lang="zh-CN" altLang="en-US" sz="140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圆角矩形 13"/>
          <p:cNvSpPr/>
          <p:nvPr>
            <p:custDataLst>
              <p:tags r:id="rId4"/>
            </p:custDataLst>
          </p:nvPr>
        </p:nvSpPr>
        <p:spPr>
          <a:xfrm>
            <a:off x="752475" y="628015"/>
            <a:ext cx="1231265" cy="374650"/>
          </a:xfrm>
          <a:prstGeom prst="roundRect">
            <a:avLst>
              <a:gd name="adj" fmla="val 11999"/>
            </a:avLst>
          </a:prstGeom>
          <a:solidFill>
            <a:schemeClr val="accent6">
              <a:lumMod val="75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000" b="1">
                <a:solidFill>
                  <a:schemeClr val="lt1">
                    <a:lumMod val="100000"/>
                  </a:schemeClr>
                </a:solidFill>
                <a:latin typeface="华文中宋" panose="02010600040101010101" charset="-122"/>
                <a:ea typeface="华文中宋" panose="02010600040101010101" charset="-122"/>
                <a:cs typeface="+mn-ea"/>
                <a:sym typeface="+mn-ea"/>
              </a:rPr>
              <a:t>定义</a:t>
            </a:r>
            <a:endParaRPr lang="zh-CN" altLang="en-US" sz="2000" b="1">
              <a:solidFill>
                <a:schemeClr val="lt1">
                  <a:lumMod val="100000"/>
                </a:schemeClr>
              </a:solidFill>
              <a:latin typeface="华文中宋" panose="02010600040101010101" charset="-122"/>
              <a:ea typeface="华文中宋" panose="02010600040101010101" charset="-122"/>
              <a:cs typeface="+mn-ea"/>
              <a:sym typeface="+mn-ea"/>
            </a:endParaRPr>
          </a:p>
        </p:txBody>
      </p:sp>
      <p:sp>
        <p:nvSpPr>
          <p:cNvPr id="2" name="文本框 1"/>
          <p:cNvSpPr txBox="1"/>
          <p:nvPr/>
        </p:nvSpPr>
        <p:spPr>
          <a:xfrm>
            <a:off x="683895" y="1101725"/>
            <a:ext cx="7851140" cy="3744595"/>
          </a:xfrm>
          <a:prstGeom prst="rect">
            <a:avLst/>
          </a:prstGeom>
          <a:noFill/>
        </p:spPr>
        <p:txBody>
          <a:bodyPr wrap="square" rtlCol="0" anchor="t">
            <a:spAutoFit/>
          </a:bodyPr>
          <a:p>
            <a:pPr>
              <a:lnSpc>
                <a:spcPct val="120000"/>
              </a:lnSpc>
            </a:pPr>
            <a:r>
              <a:rPr lang="zh-CN" altLang="en-US"/>
              <a:t>　　保证贷款是指按《中华人民共和国担保法》（以下简称《担保法》）规定的保证方式，以第三方作为保证人承诺在借款人不能偿还借款时，按约定承担一定保证责任或连带责任而取得的贷款。</a:t>
            </a:r>
            <a:endParaRPr lang="zh-CN" altLang="en-US"/>
          </a:p>
          <a:p>
            <a:pPr>
              <a:lnSpc>
                <a:spcPct val="120000"/>
              </a:lnSpc>
            </a:pPr>
            <a:r>
              <a:rPr lang="zh-CN" altLang="en-US"/>
              <a:t>　　抵押贷款是指按《担保法》规定的抵押方式，以借款人或第三方的财产作为抵押物而取得的贷款。</a:t>
            </a:r>
            <a:endParaRPr lang="zh-CN" altLang="en-US"/>
          </a:p>
          <a:p>
            <a:pPr>
              <a:lnSpc>
                <a:spcPct val="120000"/>
              </a:lnSpc>
            </a:pPr>
            <a:r>
              <a:rPr lang="zh-CN" altLang="en-US"/>
              <a:t>　　抵押是指债务人或第三方并不转移对财产的占有，只将该财产作为对债权人的担保。</a:t>
            </a:r>
            <a:endParaRPr lang="zh-CN" altLang="en-US"/>
          </a:p>
          <a:p>
            <a:pPr>
              <a:lnSpc>
                <a:spcPct val="120000"/>
              </a:lnSpc>
            </a:pPr>
            <a:r>
              <a:rPr lang="zh-CN" altLang="en-US"/>
              <a:t>　　质押贷款是指按《担保法》规定的质押方式，以借款人或第三方的动产或财产权利作为质押物而取得的贷款。</a:t>
            </a:r>
            <a:endParaRPr lang="zh-CN" altLang="en-US"/>
          </a:p>
          <a:p>
            <a:pPr>
              <a:lnSpc>
                <a:spcPct val="120000"/>
              </a:lnSpc>
            </a:pPr>
            <a:r>
              <a:rPr lang="zh-CN" altLang="en-US"/>
              <a:t>　　质押是指债务人或第三方将其动产或财产权利移交给债权人占有，将该动产或财产权利作为债权的担保。</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11505" y="657860"/>
            <a:ext cx="7824470" cy="755650"/>
          </a:xfrm>
          <a:prstGeom prst="rect">
            <a:avLst/>
          </a:prstGeom>
          <a:noFill/>
        </p:spPr>
        <p:txBody>
          <a:bodyPr wrap="square" rtlCol="0" anchor="t">
            <a:spAutoFit/>
          </a:bodyPr>
          <a:p>
            <a:pPr algn="just">
              <a:lnSpc>
                <a:spcPct val="120000"/>
              </a:lnSpc>
            </a:pPr>
            <a:r>
              <a:rPr lang="zh-CN" altLang="en-US"/>
              <a:t>（3）按企业取得贷款的用途，银行借款可分为基本建设贷款、专项贷款和流动资金贷款。</a:t>
            </a:r>
            <a:endParaRPr lang="zh-CN" altLang="en-US"/>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任意多边形: 形状 103"/>
          <p:cNvSpPr/>
          <p:nvPr>
            <p:custDataLst>
              <p:tags r:id="rId5"/>
            </p:custDataLst>
          </p:nvPr>
        </p:nvSpPr>
        <p:spPr>
          <a:xfrm>
            <a:off x="2013903" y="4136265"/>
            <a:ext cx="531048" cy="589549"/>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2000" b="1">
                <a:solidFill>
                  <a:srgbClr val="FFFFFF"/>
                </a:solidFill>
                <a:uFillTx/>
                <a:sym typeface="+mn-ea"/>
              </a:rPr>
              <a:t>03</a:t>
            </a:r>
            <a:endParaRPr lang="en-US" altLang="zh-CN" sz="2000" b="1">
              <a:solidFill>
                <a:srgbClr val="FFFFFF"/>
              </a:solidFill>
              <a:uFillTx/>
              <a:sym typeface="+mn-ea"/>
            </a:endParaRPr>
          </a:p>
        </p:txBody>
      </p:sp>
      <p:sp>
        <p:nvSpPr>
          <p:cNvPr id="3" name="任意多边形: 形状 103"/>
          <p:cNvSpPr/>
          <p:nvPr>
            <p:custDataLst>
              <p:tags r:id="rId6"/>
            </p:custDataLst>
          </p:nvPr>
        </p:nvSpPr>
        <p:spPr>
          <a:xfrm>
            <a:off x="2013903" y="2916318"/>
            <a:ext cx="531048" cy="589549"/>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2000" b="1">
                <a:solidFill>
                  <a:srgbClr val="FFFFFF"/>
                </a:solidFill>
                <a:uFillTx/>
                <a:sym typeface="+mn-ea"/>
              </a:rPr>
              <a:t>02</a:t>
            </a:r>
            <a:endParaRPr lang="en-US" altLang="zh-CN" sz="2000" b="1">
              <a:solidFill>
                <a:srgbClr val="FFFFFF"/>
              </a:solidFill>
              <a:uFillTx/>
              <a:sym typeface="+mn-ea"/>
            </a:endParaRPr>
          </a:p>
        </p:txBody>
      </p:sp>
      <p:sp>
        <p:nvSpPr>
          <p:cNvPr id="4" name="任意多边形: 形状 103"/>
          <p:cNvSpPr/>
          <p:nvPr>
            <p:custDataLst>
              <p:tags r:id="rId7"/>
            </p:custDataLst>
          </p:nvPr>
        </p:nvSpPr>
        <p:spPr>
          <a:xfrm>
            <a:off x="2024494" y="1696370"/>
            <a:ext cx="531048" cy="589549"/>
          </a:xfrm>
          <a:custGeom>
            <a:avLst/>
            <a:gdLst>
              <a:gd name="connsiteX0" fmla="*/ -154 w 791051"/>
              <a:gd name="connsiteY0" fmla="*/ 275204 h 878219"/>
              <a:gd name="connsiteX1" fmla="*/ -154 w 791051"/>
              <a:gd name="connsiteY1" fmla="*/ 602388 h 878219"/>
              <a:gd name="connsiteX2" fmla="*/ 55758 w 791051"/>
              <a:gd name="connsiteY2" fmla="*/ 699257 h 878219"/>
              <a:gd name="connsiteX3" fmla="*/ 339127 w 791051"/>
              <a:gd name="connsiteY3" fmla="*/ 862896 h 878219"/>
              <a:gd name="connsiteX4" fmla="*/ 451046 w 791051"/>
              <a:gd name="connsiteY4" fmla="*/ 862896 h 878219"/>
              <a:gd name="connsiteX5" fmla="*/ 734891 w 791051"/>
              <a:gd name="connsiteY5" fmla="*/ 699257 h 878219"/>
              <a:gd name="connsiteX6" fmla="*/ 790898 w 791051"/>
              <a:gd name="connsiteY6" fmla="*/ 602388 h 878219"/>
              <a:gd name="connsiteX7" fmla="*/ 790898 w 791051"/>
              <a:gd name="connsiteY7" fmla="*/ 275204 h 878219"/>
              <a:gd name="connsiteX8" fmla="*/ 734891 w 791051"/>
              <a:gd name="connsiteY8" fmla="*/ 178239 h 878219"/>
              <a:gd name="connsiteX9" fmla="*/ 451046 w 791051"/>
              <a:gd name="connsiteY9" fmla="*/ 14695 h 878219"/>
              <a:gd name="connsiteX10" fmla="*/ 339127 w 791051"/>
              <a:gd name="connsiteY10" fmla="*/ 14695 h 878219"/>
              <a:gd name="connsiteX11" fmla="*/ 55758 w 791051"/>
              <a:gd name="connsiteY11" fmla="*/ 178239 h 878219"/>
              <a:gd name="connsiteX12" fmla="*/ -154 w 791051"/>
              <a:gd name="connsiteY12" fmla="*/ 275204 h 87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1051" h="878219">
                <a:moveTo>
                  <a:pt x="-154" y="275204"/>
                </a:moveTo>
                <a:lnTo>
                  <a:pt x="-154" y="602388"/>
                </a:lnTo>
                <a:cubicBezTo>
                  <a:pt x="-125" y="642335"/>
                  <a:pt x="21182" y="679245"/>
                  <a:pt x="55758" y="699257"/>
                </a:cubicBezTo>
                <a:lnTo>
                  <a:pt x="339127" y="862896"/>
                </a:lnTo>
                <a:cubicBezTo>
                  <a:pt x="373750" y="882908"/>
                  <a:pt x="416422" y="882908"/>
                  <a:pt x="451046" y="862896"/>
                </a:cubicBezTo>
                <a:lnTo>
                  <a:pt x="734891" y="699257"/>
                </a:lnTo>
                <a:cubicBezTo>
                  <a:pt x="769523" y="679283"/>
                  <a:pt x="790869" y="642364"/>
                  <a:pt x="790898" y="602388"/>
                </a:cubicBezTo>
                <a:lnTo>
                  <a:pt x="790898" y="275204"/>
                </a:lnTo>
                <a:cubicBezTo>
                  <a:pt x="790898" y="235199"/>
                  <a:pt x="769552" y="198223"/>
                  <a:pt x="734891" y="178239"/>
                </a:cubicBezTo>
                <a:lnTo>
                  <a:pt x="451046" y="14695"/>
                </a:lnTo>
                <a:cubicBezTo>
                  <a:pt x="416422" y="-5317"/>
                  <a:pt x="373750" y="-5317"/>
                  <a:pt x="339127" y="14695"/>
                </a:cubicBezTo>
                <a:lnTo>
                  <a:pt x="55758" y="178239"/>
                </a:lnTo>
                <a:cubicBezTo>
                  <a:pt x="21154" y="198261"/>
                  <a:pt x="-154" y="235218"/>
                  <a:pt x="-154" y="275204"/>
                </a:cubicBezTo>
                <a:close/>
              </a:path>
            </a:pathLst>
          </a:custGeom>
          <a:solidFill>
            <a:schemeClr val="accent1"/>
          </a:solidFill>
          <a:ln w="9525" cap="flat">
            <a:noFill/>
            <a:prstDash val="solid"/>
            <a:miter/>
          </a:ln>
        </p:spPr>
        <p:txBody>
          <a:bodyPr rot="0" spcFirstLastPara="0"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ctr" fontAlgn="auto">
              <a:lnSpc>
                <a:spcPct val="100000"/>
              </a:lnSpc>
              <a:buClrTx/>
              <a:buSzTx/>
              <a:buFontTx/>
            </a:pPr>
            <a:r>
              <a:rPr lang="en-US" altLang="zh-CN" sz="2000" b="1">
                <a:solidFill>
                  <a:srgbClr val="FFFFFF"/>
                </a:solidFill>
                <a:uFillTx/>
                <a:sym typeface="+mn-ea"/>
              </a:rPr>
              <a:t>01</a:t>
            </a:r>
            <a:endParaRPr lang="en-US" altLang="zh-CN" sz="2000" b="1">
              <a:solidFill>
                <a:srgbClr val="FFFFFF"/>
              </a:solidFill>
              <a:uFillTx/>
              <a:sym typeface="+mn-ea"/>
            </a:endParaRPr>
          </a:p>
        </p:txBody>
      </p:sp>
      <p:sp>
        <p:nvSpPr>
          <p:cNvPr id="148" name="正文"/>
          <p:cNvSpPr txBox="1"/>
          <p:nvPr>
            <p:custDataLst>
              <p:tags r:id="rId8"/>
            </p:custDataLst>
          </p:nvPr>
        </p:nvSpPr>
        <p:spPr>
          <a:xfrm>
            <a:off x="2807970" y="1474470"/>
            <a:ext cx="5269230" cy="1034415"/>
          </a:xfrm>
          <a:prstGeom prst="rect">
            <a:avLst/>
          </a:prstGeom>
          <a:noFill/>
        </p:spPr>
        <p:txBody>
          <a:bodyPr wrap="square" lIns="0" tIns="0" rIns="0" bIns="0" rtlCol="0" anchor="ctr" anchorCtr="0">
            <a:noAutofit/>
          </a:bodyPr>
          <a:lstStyle/>
          <a:p>
            <a:pPr indent="0" algn="l" fontAlgn="auto">
              <a:lnSpc>
                <a:spcPct val="130000"/>
              </a:lnSpc>
            </a:pPr>
            <a:r>
              <a:rPr lang="zh-CN" altLang="en-US" sz="1400" dirty="0">
                <a:solidFill>
                  <a:schemeClr val="tx1">
                    <a:lumMod val="85000"/>
                    <a:lumOff val="15000"/>
                  </a:schemeClr>
                </a:solidFill>
                <a:uFillTx/>
                <a:latin typeface="+中文正文" charset="0"/>
                <a:sym typeface="+mn-ea"/>
              </a:rPr>
              <a:t>基本建设贷款是指企业因从事新建、改建、扩建等基本建设项目需要资金而向银行申请借入的款项。</a:t>
            </a:r>
            <a:endParaRPr lang="zh-CN" altLang="en-US" sz="1400" dirty="0">
              <a:solidFill>
                <a:schemeClr val="tx1">
                  <a:lumMod val="85000"/>
                  <a:lumOff val="15000"/>
                </a:schemeClr>
              </a:solidFill>
              <a:uFillTx/>
              <a:latin typeface="+中文正文" charset="0"/>
              <a:sym typeface="+mn-ea"/>
            </a:endParaRPr>
          </a:p>
        </p:txBody>
      </p:sp>
      <p:sp>
        <p:nvSpPr>
          <p:cNvPr id="22" name="正文"/>
          <p:cNvSpPr txBox="1"/>
          <p:nvPr>
            <p:custDataLst>
              <p:tags r:id="rId9"/>
            </p:custDataLst>
          </p:nvPr>
        </p:nvSpPr>
        <p:spPr>
          <a:xfrm>
            <a:off x="2807970" y="3919855"/>
            <a:ext cx="5269230" cy="1034415"/>
          </a:xfrm>
          <a:prstGeom prst="rect">
            <a:avLst/>
          </a:prstGeom>
          <a:noFill/>
        </p:spPr>
        <p:txBody>
          <a:bodyPr wrap="square" lIns="0" tIns="0" rIns="0" bIns="0" rtlCol="0" anchor="ctr" anchorCtr="0">
            <a:noAutofit/>
          </a:bodyPr>
          <a:lstStyle/>
          <a:p>
            <a:pPr indent="0" algn="l" fontAlgn="auto">
              <a:lnSpc>
                <a:spcPct val="130000"/>
              </a:lnSpc>
            </a:pPr>
            <a:r>
              <a:rPr lang="zh-CN" altLang="en-US" sz="1400" dirty="0">
                <a:solidFill>
                  <a:schemeClr val="tx1">
                    <a:lumMod val="85000"/>
                    <a:lumOff val="15000"/>
                  </a:schemeClr>
                </a:solidFill>
                <a:uFillTx/>
                <a:latin typeface="+中文正文" charset="0"/>
                <a:sym typeface="+mn-ea"/>
              </a:rPr>
              <a:t>流动资金贷款是指企业为满足流动资金的需求而向银行申请借入的款项，包括流动资金借款、生产周转借款、临时借款、结算借款和卖方信贷。</a:t>
            </a:r>
            <a:endParaRPr lang="zh-CN" altLang="en-US" sz="1400" dirty="0">
              <a:solidFill>
                <a:schemeClr val="tx1">
                  <a:lumMod val="85000"/>
                  <a:lumOff val="15000"/>
                </a:schemeClr>
              </a:solidFill>
              <a:uFillTx/>
              <a:latin typeface="+中文正文" charset="0"/>
              <a:sym typeface="+mn-ea"/>
            </a:endParaRPr>
          </a:p>
        </p:txBody>
      </p:sp>
      <p:sp>
        <p:nvSpPr>
          <p:cNvPr id="23" name="正文"/>
          <p:cNvSpPr txBox="1"/>
          <p:nvPr>
            <p:custDataLst>
              <p:tags r:id="rId10"/>
            </p:custDataLst>
          </p:nvPr>
        </p:nvSpPr>
        <p:spPr>
          <a:xfrm>
            <a:off x="2807970" y="2696845"/>
            <a:ext cx="5268595" cy="1034415"/>
          </a:xfrm>
          <a:prstGeom prst="rect">
            <a:avLst/>
          </a:prstGeom>
          <a:noFill/>
        </p:spPr>
        <p:txBody>
          <a:bodyPr wrap="square" lIns="0" tIns="0" rIns="0" bIns="0" rtlCol="0" anchor="ctr" anchorCtr="0">
            <a:noAutofit/>
          </a:bodyPr>
          <a:lstStyle/>
          <a:p>
            <a:pPr indent="0" algn="l" fontAlgn="auto">
              <a:lnSpc>
                <a:spcPct val="130000"/>
              </a:lnSpc>
            </a:pPr>
            <a:r>
              <a:rPr lang="zh-CN" altLang="en-US" sz="1400" dirty="0">
                <a:solidFill>
                  <a:schemeClr val="tx1">
                    <a:lumMod val="85000"/>
                    <a:lumOff val="15000"/>
                  </a:schemeClr>
                </a:solidFill>
                <a:uFillTx/>
                <a:latin typeface="+中文正文" charset="0"/>
                <a:sym typeface="+mn-ea"/>
              </a:rPr>
              <a:t>专项贷款是指企业因为专门用途而向银行申请借入的款项，包括更新改造技改贷款、大修理贷款、研发和新产品研制贷款、小型技术措施贷款、出口专项贷款、引进技术转让费周转金贷款、进口设备外汇贷款、进口设备人民币贷款及国内配套设备贷款等。</a:t>
            </a:r>
            <a:endParaRPr lang="zh-CN" altLang="en-US" sz="1400" dirty="0">
              <a:solidFill>
                <a:schemeClr val="tx1">
                  <a:lumMod val="85000"/>
                  <a:lumOff val="15000"/>
                </a:schemeClr>
              </a:solidFill>
              <a:uFillTx/>
              <a:latin typeface="+中文正文" charset="0"/>
              <a:sym typeface="+mn-ea"/>
            </a:endParaRPr>
          </a:p>
        </p:txBody>
      </p:sp>
      <p:cxnSp>
        <p:nvCxnSpPr>
          <p:cNvPr id="144" name="直接连接符 143"/>
          <p:cNvCxnSpPr/>
          <p:nvPr>
            <p:custDataLst>
              <p:tags r:id="rId11"/>
            </p:custDataLst>
          </p:nvPr>
        </p:nvCxnSpPr>
        <p:spPr>
          <a:xfrm flipH="1">
            <a:off x="2807701" y="2597084"/>
            <a:ext cx="3410708" cy="11095"/>
          </a:xfrm>
          <a:prstGeom prst="line">
            <a:avLst/>
          </a:prstGeom>
          <a:ln w="12700">
            <a:gradFill flip="none" rotWithShape="1">
              <a:gsLst>
                <a:gs pos="0">
                  <a:schemeClr val="accent1">
                    <a:lumMod val="20000"/>
                    <a:lumOff val="80000"/>
                    <a:alpha val="0"/>
                  </a:schemeClr>
                </a:gs>
                <a:gs pos="100000">
                  <a:schemeClr val="tx1">
                    <a:lumMod val="20000"/>
                    <a:lumOff val="80000"/>
                  </a:schemeClr>
                </a:gs>
              </a:gsLst>
              <a:lin ang="0" scaled="1"/>
              <a:tileRect/>
            </a:gradFill>
          </a:ln>
        </p:spPr>
        <p:style>
          <a:lnRef idx="1">
            <a:srgbClr val="376FFF"/>
          </a:lnRef>
          <a:fillRef idx="0">
            <a:srgbClr val="376FFF"/>
          </a:fillRef>
          <a:effectRef idx="0">
            <a:srgbClr val="376FFF"/>
          </a:effectRef>
          <a:fontRef idx="minor">
            <a:srgbClr val="000000"/>
          </a:fontRef>
        </p:style>
      </p:cxnSp>
      <p:cxnSp>
        <p:nvCxnSpPr>
          <p:cNvPr id="5" name="直接连接符 4"/>
          <p:cNvCxnSpPr/>
          <p:nvPr>
            <p:custDataLst>
              <p:tags r:id="rId12"/>
            </p:custDataLst>
          </p:nvPr>
        </p:nvCxnSpPr>
        <p:spPr>
          <a:xfrm flipH="1">
            <a:off x="2807701" y="3820057"/>
            <a:ext cx="3410708" cy="11095"/>
          </a:xfrm>
          <a:prstGeom prst="line">
            <a:avLst/>
          </a:prstGeom>
          <a:ln w="12700">
            <a:gradFill flip="none" rotWithShape="1">
              <a:gsLst>
                <a:gs pos="0">
                  <a:schemeClr val="accent1">
                    <a:lumMod val="20000"/>
                    <a:lumOff val="80000"/>
                    <a:alpha val="0"/>
                  </a:schemeClr>
                </a:gs>
                <a:gs pos="100000">
                  <a:schemeClr val="tx1">
                    <a:lumMod val="20000"/>
                    <a:lumOff val="80000"/>
                  </a:schemeClr>
                </a:gs>
              </a:gsLst>
              <a:lin ang="0" scaled="1"/>
              <a:tileRect/>
            </a:gradFill>
          </a:ln>
        </p:spPr>
        <p:style>
          <a:lnRef idx="1">
            <a:srgbClr val="376FFF"/>
          </a:lnRef>
          <a:fillRef idx="0">
            <a:srgbClr val="376FFF"/>
          </a:fillRef>
          <a:effectRef idx="0">
            <a:srgbClr val="376FFF"/>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nvGrpSpPr>
          <p:cNvPr id="2" name="组合 1"/>
          <p:cNvGrpSpPr/>
          <p:nvPr/>
        </p:nvGrpSpPr>
        <p:grpSpPr>
          <a:xfrm>
            <a:off x="2887629" y="591632"/>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椭圆 7"/>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TextBox 72"/>
            <p:cNvSpPr txBox="1"/>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财务管理概论</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11" name="组合 10"/>
          <p:cNvGrpSpPr/>
          <p:nvPr/>
        </p:nvGrpSpPr>
        <p:grpSpPr>
          <a:xfrm>
            <a:off x="3341421" y="1223815"/>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筹资管理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0" name="组合 19"/>
          <p:cNvGrpSpPr/>
          <p:nvPr/>
        </p:nvGrpSpPr>
        <p:grpSpPr>
          <a:xfrm>
            <a:off x="3603277" y="1882158"/>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椭圆 25"/>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投资管理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9" name="组合 28"/>
          <p:cNvGrpSpPr/>
          <p:nvPr/>
        </p:nvGrpSpPr>
        <p:grpSpPr>
          <a:xfrm>
            <a:off x="3556686" y="2576326"/>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5" name="椭圆 34"/>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营运资金管理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3389914" y="3215743"/>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椭圆 43"/>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2"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利润形成与分配</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  录</a:t>
              </a:r>
              <a:endPar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49"/>
            <p:cNvSpPr txBox="1"/>
            <p:nvPr/>
          </p:nvSpPr>
          <p:spPr>
            <a:xfrm>
              <a:off x="1295635" y="2662538"/>
              <a:ext cx="1228825" cy="338554"/>
            </a:xfrm>
            <a:prstGeom prst="rect">
              <a:avLst/>
            </a:prstGeom>
            <a:noFill/>
          </p:spPr>
          <p:txBody>
            <a:bodyPr wrap="square" rtlCol="0">
              <a:spAutoFit/>
            </a:bodyPr>
            <a:lstStyle/>
            <a:p>
              <a:r>
                <a:rPr lang="en-US" altLang="zh-CN"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Contents</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933349" y="3839022"/>
            <a:ext cx="4137328" cy="632183"/>
            <a:chOff x="736575" y="3188466"/>
            <a:chExt cx="8755768" cy="1338083"/>
          </a:xfrm>
        </p:grpSpPr>
        <p:sp>
          <p:nvSpPr>
            <p:cNvPr id="14" name="圆角矩形 13"/>
            <p:cNvSpPr/>
            <p:nvPr>
              <p:custDataLst>
                <p:tags r:id="rId1"/>
              </p:custDataLst>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3" name="组合 22"/>
            <p:cNvGrpSpPr/>
            <p:nvPr/>
          </p:nvGrpSpPr>
          <p:grpSpPr>
            <a:xfrm>
              <a:off x="736575" y="3188466"/>
              <a:ext cx="1338085" cy="1338083"/>
              <a:chOff x="3567745" y="3971974"/>
              <a:chExt cx="1338084" cy="1338084"/>
            </a:xfrm>
          </p:grpSpPr>
          <p:grpSp>
            <p:nvGrpSpPr>
              <p:cNvPr id="32" name="组合 31"/>
              <p:cNvGrpSpPr/>
              <p:nvPr/>
            </p:nvGrpSpPr>
            <p:grpSpPr>
              <a:xfrm>
                <a:off x="3567745" y="3971974"/>
                <a:ext cx="1338084" cy="1338084"/>
                <a:chOff x="5213600" y="2517129"/>
                <a:chExt cx="2023672" cy="2023672"/>
              </a:xfrm>
            </p:grpSpPr>
            <p:sp>
              <p:nvSpPr>
                <p:cNvPr id="41" name="椭圆 40"/>
                <p:cNvSpPr/>
                <p:nvPr>
                  <p:custDataLst>
                    <p:tags r:id="rId2"/>
                  </p:custDataLst>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椭圆 53"/>
                <p:cNvSpPr/>
                <p:nvPr>
                  <p:custDataLst>
                    <p:tags r:id="rId3"/>
                  </p:custDataLst>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5" name="椭圆 54"/>
              <p:cNvSpPr/>
              <p:nvPr>
                <p:custDataLst>
                  <p:tags r:id="rId4"/>
                </p:custDataLst>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6" name="TextBox 72"/>
            <p:cNvSpPr txBox="1"/>
            <p:nvPr>
              <p:custDataLst>
                <p:tags r:id="rId5"/>
              </p:custDataLst>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财务分析与评价</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991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银行借款的程序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0" name="任意多边形 19"/>
          <p:cNvSpPr/>
          <p:nvPr>
            <p:custDataLst>
              <p:tags r:id="rId5"/>
            </p:custDataLst>
          </p:nvPr>
        </p:nvSpPr>
        <p:spPr>
          <a:xfrm>
            <a:off x="176346" y="3404146"/>
            <a:ext cx="4213064" cy="327838"/>
          </a:xfrm>
          <a:custGeom>
            <a:avLst/>
            <a:gdLst>
              <a:gd name="connsiteX0" fmla="*/ 0 w 4602480"/>
              <a:gd name="connsiteY0" fmla="*/ 89535 h 358140"/>
              <a:gd name="connsiteX1" fmla="*/ 1882695 w 4602480"/>
              <a:gd name="connsiteY1" fmla="*/ 89535 h 358140"/>
              <a:gd name="connsiteX2" fmla="*/ 1881795 w 4602480"/>
              <a:gd name="connsiteY2" fmla="*/ 92434 h 358140"/>
              <a:gd name="connsiteX3" fmla="*/ 1873093 w 4602480"/>
              <a:gd name="connsiteY3" fmla="*/ 178753 h 358140"/>
              <a:gd name="connsiteX4" fmla="*/ 1881795 w 4602480"/>
              <a:gd name="connsiteY4" fmla="*/ 265072 h 358140"/>
              <a:gd name="connsiteX5" fmla="*/ 1882892 w 4602480"/>
              <a:gd name="connsiteY5" fmla="*/ 268605 h 358140"/>
              <a:gd name="connsiteX6" fmla="*/ 0 w 4602480"/>
              <a:gd name="connsiteY6" fmla="*/ 268605 h 358140"/>
              <a:gd name="connsiteX7" fmla="*/ 89535 w 4602480"/>
              <a:gd name="connsiteY7" fmla="*/ 179070 h 358140"/>
              <a:gd name="connsiteX8" fmla="*/ 4423410 w 4602480"/>
              <a:gd name="connsiteY8" fmla="*/ 0 h 358140"/>
              <a:gd name="connsiteX9" fmla="*/ 4602480 w 4602480"/>
              <a:gd name="connsiteY9" fmla="*/ 179070 h 358140"/>
              <a:gd name="connsiteX10" fmla="*/ 4423410 w 4602480"/>
              <a:gd name="connsiteY10" fmla="*/ 358140 h 358140"/>
              <a:gd name="connsiteX11" fmla="*/ 4423410 w 4602480"/>
              <a:gd name="connsiteY11" fmla="*/ 268605 h 358140"/>
              <a:gd name="connsiteX12" fmla="*/ 2719909 w 4602480"/>
              <a:gd name="connsiteY12" fmla="*/ 268605 h 358140"/>
              <a:gd name="connsiteX13" fmla="*/ 2721006 w 4602480"/>
              <a:gd name="connsiteY13" fmla="*/ 265072 h 358140"/>
              <a:gd name="connsiteX14" fmla="*/ 2729707 w 4602480"/>
              <a:gd name="connsiteY14" fmla="*/ 178753 h 358140"/>
              <a:gd name="connsiteX15" fmla="*/ 2721006 w 4602480"/>
              <a:gd name="connsiteY15" fmla="*/ 92434 h 358140"/>
              <a:gd name="connsiteX16" fmla="*/ 2720106 w 4602480"/>
              <a:gd name="connsiteY16" fmla="*/ 89535 h 358140"/>
              <a:gd name="connsiteX17" fmla="*/ 4423410 w 4602480"/>
              <a:gd name="connsiteY17" fmla="*/ 89535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02480" h="358140">
                <a:moveTo>
                  <a:pt x="0" y="89535"/>
                </a:moveTo>
                <a:lnTo>
                  <a:pt x="1882695" y="89535"/>
                </a:lnTo>
                <a:lnTo>
                  <a:pt x="1881795" y="92434"/>
                </a:lnTo>
                <a:cubicBezTo>
                  <a:pt x="1876089" y="120316"/>
                  <a:pt x="1873093" y="149185"/>
                  <a:pt x="1873093" y="178753"/>
                </a:cubicBezTo>
                <a:cubicBezTo>
                  <a:pt x="1873093" y="208322"/>
                  <a:pt x="1876089" y="237190"/>
                  <a:pt x="1881795" y="265072"/>
                </a:cubicBezTo>
                <a:lnTo>
                  <a:pt x="1882892" y="268605"/>
                </a:lnTo>
                <a:lnTo>
                  <a:pt x="0" y="268605"/>
                </a:lnTo>
                <a:lnTo>
                  <a:pt x="89535" y="179070"/>
                </a:lnTo>
                <a:close/>
                <a:moveTo>
                  <a:pt x="4423410" y="0"/>
                </a:moveTo>
                <a:lnTo>
                  <a:pt x="4602480" y="179070"/>
                </a:lnTo>
                <a:lnTo>
                  <a:pt x="4423410" y="358140"/>
                </a:lnTo>
                <a:lnTo>
                  <a:pt x="4423410" y="268605"/>
                </a:lnTo>
                <a:lnTo>
                  <a:pt x="2719909" y="268605"/>
                </a:lnTo>
                <a:lnTo>
                  <a:pt x="2721006" y="265072"/>
                </a:lnTo>
                <a:cubicBezTo>
                  <a:pt x="2726711" y="237190"/>
                  <a:pt x="2729707" y="208322"/>
                  <a:pt x="2729707" y="178753"/>
                </a:cubicBezTo>
                <a:cubicBezTo>
                  <a:pt x="2729707" y="149185"/>
                  <a:pt x="2726711" y="120316"/>
                  <a:pt x="2721006" y="92434"/>
                </a:cubicBezTo>
                <a:lnTo>
                  <a:pt x="2720106" y="89535"/>
                </a:lnTo>
                <a:lnTo>
                  <a:pt x="4423410" y="89535"/>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650"/>
          </a:p>
        </p:txBody>
      </p:sp>
      <p:sp>
        <p:nvSpPr>
          <p:cNvPr id="23" name="任意多边形 22"/>
          <p:cNvSpPr/>
          <p:nvPr>
            <p:custDataLst>
              <p:tags r:id="rId6"/>
            </p:custDataLst>
          </p:nvPr>
        </p:nvSpPr>
        <p:spPr>
          <a:xfrm>
            <a:off x="4389411" y="3404146"/>
            <a:ext cx="4213064" cy="327838"/>
          </a:xfrm>
          <a:custGeom>
            <a:avLst/>
            <a:gdLst>
              <a:gd name="connsiteX0" fmla="*/ 0 w 4602480"/>
              <a:gd name="connsiteY0" fmla="*/ 89535 h 358140"/>
              <a:gd name="connsiteX1" fmla="*/ 1882695 w 4602480"/>
              <a:gd name="connsiteY1" fmla="*/ 89535 h 358140"/>
              <a:gd name="connsiteX2" fmla="*/ 1881795 w 4602480"/>
              <a:gd name="connsiteY2" fmla="*/ 92434 h 358140"/>
              <a:gd name="connsiteX3" fmla="*/ 1873093 w 4602480"/>
              <a:gd name="connsiteY3" fmla="*/ 178753 h 358140"/>
              <a:gd name="connsiteX4" fmla="*/ 1881795 w 4602480"/>
              <a:gd name="connsiteY4" fmla="*/ 265072 h 358140"/>
              <a:gd name="connsiteX5" fmla="*/ 1882892 w 4602480"/>
              <a:gd name="connsiteY5" fmla="*/ 268605 h 358140"/>
              <a:gd name="connsiteX6" fmla="*/ 0 w 4602480"/>
              <a:gd name="connsiteY6" fmla="*/ 268605 h 358140"/>
              <a:gd name="connsiteX7" fmla="*/ 89535 w 4602480"/>
              <a:gd name="connsiteY7" fmla="*/ 179070 h 358140"/>
              <a:gd name="connsiteX8" fmla="*/ 4423410 w 4602480"/>
              <a:gd name="connsiteY8" fmla="*/ 0 h 358140"/>
              <a:gd name="connsiteX9" fmla="*/ 4602480 w 4602480"/>
              <a:gd name="connsiteY9" fmla="*/ 179070 h 358140"/>
              <a:gd name="connsiteX10" fmla="*/ 4423410 w 4602480"/>
              <a:gd name="connsiteY10" fmla="*/ 358140 h 358140"/>
              <a:gd name="connsiteX11" fmla="*/ 4423410 w 4602480"/>
              <a:gd name="connsiteY11" fmla="*/ 268605 h 358140"/>
              <a:gd name="connsiteX12" fmla="*/ 2719909 w 4602480"/>
              <a:gd name="connsiteY12" fmla="*/ 268605 h 358140"/>
              <a:gd name="connsiteX13" fmla="*/ 2721005 w 4602480"/>
              <a:gd name="connsiteY13" fmla="*/ 265072 h 358140"/>
              <a:gd name="connsiteX14" fmla="*/ 2729707 w 4602480"/>
              <a:gd name="connsiteY14" fmla="*/ 178753 h 358140"/>
              <a:gd name="connsiteX15" fmla="*/ 2721005 w 4602480"/>
              <a:gd name="connsiteY15" fmla="*/ 92434 h 358140"/>
              <a:gd name="connsiteX16" fmla="*/ 2720105 w 4602480"/>
              <a:gd name="connsiteY16" fmla="*/ 89535 h 358140"/>
              <a:gd name="connsiteX17" fmla="*/ 4423410 w 4602480"/>
              <a:gd name="connsiteY17" fmla="*/ 89535 h 358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02480" h="358140">
                <a:moveTo>
                  <a:pt x="0" y="89535"/>
                </a:moveTo>
                <a:lnTo>
                  <a:pt x="1882695" y="89535"/>
                </a:lnTo>
                <a:lnTo>
                  <a:pt x="1881795" y="92434"/>
                </a:lnTo>
                <a:cubicBezTo>
                  <a:pt x="1876090" y="120316"/>
                  <a:pt x="1873093" y="149185"/>
                  <a:pt x="1873093" y="178753"/>
                </a:cubicBezTo>
                <a:cubicBezTo>
                  <a:pt x="1873093" y="208322"/>
                  <a:pt x="1876090" y="237190"/>
                  <a:pt x="1881795" y="265072"/>
                </a:cubicBezTo>
                <a:lnTo>
                  <a:pt x="1882892" y="268605"/>
                </a:lnTo>
                <a:lnTo>
                  <a:pt x="0" y="268605"/>
                </a:lnTo>
                <a:lnTo>
                  <a:pt x="89535" y="179070"/>
                </a:lnTo>
                <a:close/>
                <a:moveTo>
                  <a:pt x="4423410" y="0"/>
                </a:moveTo>
                <a:lnTo>
                  <a:pt x="4602480" y="179070"/>
                </a:lnTo>
                <a:lnTo>
                  <a:pt x="4423410" y="358140"/>
                </a:lnTo>
                <a:lnTo>
                  <a:pt x="4423410" y="268605"/>
                </a:lnTo>
                <a:lnTo>
                  <a:pt x="2719909" y="268605"/>
                </a:lnTo>
                <a:lnTo>
                  <a:pt x="2721005" y="265072"/>
                </a:lnTo>
                <a:cubicBezTo>
                  <a:pt x="2726711" y="237190"/>
                  <a:pt x="2729707" y="208322"/>
                  <a:pt x="2729707" y="178753"/>
                </a:cubicBezTo>
                <a:cubicBezTo>
                  <a:pt x="2729707" y="149185"/>
                  <a:pt x="2726711" y="120316"/>
                  <a:pt x="2721005" y="92434"/>
                </a:cubicBezTo>
                <a:lnTo>
                  <a:pt x="2720105" y="89535"/>
                </a:lnTo>
                <a:lnTo>
                  <a:pt x="4423410" y="89535"/>
                </a:lnTo>
                <a:close/>
              </a:path>
            </a:pathLst>
          </a:custGeom>
          <a:solidFill>
            <a:schemeClr val="accent1"/>
          </a:solidFill>
          <a:ln>
            <a:solidFill>
              <a:schemeClr val="accent1">
                <a:lumMod val="75000"/>
                <a:alpha val="30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650"/>
          </a:p>
        </p:txBody>
      </p:sp>
      <p:sp>
        <p:nvSpPr>
          <p:cNvPr id="8" name="矩形 7"/>
          <p:cNvSpPr/>
          <p:nvPr>
            <p:custDataLst>
              <p:tags r:id="rId7"/>
            </p:custDataLst>
          </p:nvPr>
        </p:nvSpPr>
        <p:spPr>
          <a:xfrm>
            <a:off x="861086" y="1605560"/>
            <a:ext cx="2844167" cy="1068379"/>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100" dirty="0">
                <a:solidFill>
                  <a:schemeClr val="tx1">
                    <a:lumMod val="85000"/>
                    <a:lumOff val="15000"/>
                  </a:schemeClr>
                </a:solidFill>
                <a:latin typeface="+mn-ea"/>
                <a:cs typeface="+mn-ea"/>
              </a:rPr>
              <a:t>企业根据筹资需求向银行提出书面申请，按银行要求的条件和内容填报借款申请书。银行按照有关政策和贷款条件，对借款企业进行信用审查，核准公司申请的借款金额和用款计划。</a:t>
            </a:r>
            <a:endParaRPr lang="zh-CN" altLang="en-US" sz="1100" dirty="0">
              <a:solidFill>
                <a:schemeClr val="tx1">
                  <a:lumMod val="85000"/>
                  <a:lumOff val="15000"/>
                </a:schemeClr>
              </a:solidFill>
              <a:latin typeface="+mn-ea"/>
              <a:cs typeface="+mn-ea"/>
            </a:endParaRPr>
          </a:p>
        </p:txBody>
      </p:sp>
      <p:sp>
        <p:nvSpPr>
          <p:cNvPr id="11" name="矩形 10"/>
          <p:cNvSpPr/>
          <p:nvPr>
            <p:custDataLst>
              <p:tags r:id="rId8"/>
            </p:custDataLst>
          </p:nvPr>
        </p:nvSpPr>
        <p:spPr>
          <a:xfrm>
            <a:off x="861086" y="2837277"/>
            <a:ext cx="2844167" cy="289474"/>
          </a:xfrm>
          <a:prstGeom prst="rect">
            <a:avLst/>
          </a:prstGeom>
          <a:noFill/>
        </p:spPr>
        <p:txBody>
          <a:bodyPr wrap="square" lIns="0" tIns="0" rIns="0" bIns="0" rtlCol="0" anchor="b">
            <a:noAutofit/>
          </a:bodyPr>
          <a:p>
            <a:pPr algn="ctr">
              <a:spcBef>
                <a:spcPct val="0"/>
              </a:spcBef>
              <a:spcAft>
                <a:spcPct val="0"/>
              </a:spcAft>
            </a:pPr>
            <a:r>
              <a:rPr lang="zh-CN" altLang="en-US" sz="1650" b="1">
                <a:solidFill>
                  <a:schemeClr val="accent1"/>
                </a:solidFill>
                <a:latin typeface="+mn-ea"/>
                <a:cs typeface="+mn-ea"/>
              </a:rPr>
              <a:t>提出申请，银行审批。</a:t>
            </a:r>
            <a:endParaRPr lang="zh-CN" altLang="en-US" sz="1650" b="1">
              <a:solidFill>
                <a:schemeClr val="accent1"/>
              </a:solidFill>
              <a:latin typeface="+mn-ea"/>
              <a:cs typeface="+mn-ea"/>
            </a:endParaRPr>
          </a:p>
        </p:txBody>
      </p:sp>
      <p:sp>
        <p:nvSpPr>
          <p:cNvPr id="12" name="矩形 11"/>
          <p:cNvSpPr/>
          <p:nvPr>
            <p:custDataLst>
              <p:tags r:id="rId9"/>
            </p:custDataLst>
          </p:nvPr>
        </p:nvSpPr>
        <p:spPr>
          <a:xfrm>
            <a:off x="5245735" y="1300480"/>
            <a:ext cx="2843530" cy="153670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100">
                <a:solidFill>
                  <a:schemeClr val="tx1">
                    <a:lumMod val="85000"/>
                    <a:lumOff val="15000"/>
                  </a:schemeClr>
                </a:solidFill>
                <a:latin typeface="+mn-ea"/>
                <a:cs typeface="+mn-ea"/>
              </a:rPr>
              <a:t>借款申请获批准后，银行与企业进一步协商贷款的具体条件，签订正式的借款合同，规定贷款的数额、利率、期限和一些约束性条款。借款合同签订后，企业在核定的贷款指标范围内，根据用款计划和实际需要，一次或分次将贷款转入公司的存款结算户，以便使用。</a:t>
            </a:r>
            <a:endParaRPr lang="zh-CN" altLang="en-US" sz="1100">
              <a:solidFill>
                <a:schemeClr val="tx1">
                  <a:lumMod val="85000"/>
                  <a:lumOff val="15000"/>
                </a:schemeClr>
              </a:solidFill>
              <a:latin typeface="+mn-ea"/>
              <a:cs typeface="+mn-ea"/>
            </a:endParaRPr>
          </a:p>
        </p:txBody>
      </p:sp>
      <p:sp>
        <p:nvSpPr>
          <p:cNvPr id="13" name="矩形 12"/>
          <p:cNvSpPr/>
          <p:nvPr>
            <p:custDataLst>
              <p:tags r:id="rId10"/>
            </p:custDataLst>
          </p:nvPr>
        </p:nvSpPr>
        <p:spPr>
          <a:xfrm>
            <a:off x="5245546" y="2837966"/>
            <a:ext cx="2843586" cy="289474"/>
          </a:xfrm>
          <a:prstGeom prst="rect">
            <a:avLst/>
          </a:prstGeom>
          <a:noFill/>
        </p:spPr>
        <p:txBody>
          <a:bodyPr wrap="square" lIns="0" tIns="0" rIns="0" bIns="0" rtlCol="0" anchor="b">
            <a:noAutofit/>
          </a:bodyPr>
          <a:p>
            <a:pPr algn="ctr">
              <a:spcBef>
                <a:spcPct val="0"/>
              </a:spcBef>
              <a:spcAft>
                <a:spcPct val="0"/>
              </a:spcAft>
            </a:pPr>
            <a:r>
              <a:rPr lang="zh-CN" altLang="en-US" sz="1650" b="1">
                <a:solidFill>
                  <a:schemeClr val="accent1"/>
                </a:solidFill>
                <a:latin typeface="+mn-ea"/>
                <a:cs typeface="+mn-ea"/>
              </a:rPr>
              <a:t>签订合同，取得借款。</a:t>
            </a:r>
            <a:endParaRPr lang="zh-CN" altLang="en-US" sz="1650" b="1">
              <a:solidFill>
                <a:schemeClr val="accent1"/>
              </a:solidFill>
              <a:latin typeface="+mn-ea"/>
              <a:cs typeface="+mn-ea"/>
            </a:endParaRPr>
          </a:p>
        </p:txBody>
      </p:sp>
      <p:sp>
        <p:nvSpPr>
          <p:cNvPr id="17" name="椭圆 16"/>
          <p:cNvSpPr/>
          <p:nvPr>
            <p:custDataLst>
              <p:tags r:id="rId11"/>
            </p:custDataLst>
          </p:nvPr>
        </p:nvSpPr>
        <p:spPr>
          <a:xfrm>
            <a:off x="1919583" y="3204188"/>
            <a:ext cx="727172" cy="727172"/>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650"/>
          </a:p>
        </p:txBody>
      </p:sp>
      <p:sp>
        <p:nvSpPr>
          <p:cNvPr id="18" name="椭圆 17"/>
          <p:cNvSpPr/>
          <p:nvPr>
            <p:custDataLst>
              <p:tags r:id="rId12"/>
            </p:custDataLst>
          </p:nvPr>
        </p:nvSpPr>
        <p:spPr>
          <a:xfrm>
            <a:off x="6132647" y="3204188"/>
            <a:ext cx="727172" cy="727172"/>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650"/>
          </a:p>
        </p:txBody>
      </p:sp>
      <p:sp>
        <p:nvSpPr>
          <p:cNvPr id="14" name="任意多边形: 形状 12"/>
          <p:cNvSpPr/>
          <p:nvPr>
            <p:custDataLst>
              <p:tags r:id="rId13"/>
            </p:custDataLst>
          </p:nvPr>
        </p:nvSpPr>
        <p:spPr>
          <a:xfrm>
            <a:off x="6347718" y="3430303"/>
            <a:ext cx="296448" cy="273987"/>
          </a:xfrm>
          <a:custGeom>
            <a:avLst/>
            <a:gdLst>
              <a:gd name="connsiteX0" fmla="*/ 126332 w 323849"/>
              <a:gd name="connsiteY0" fmla="*/ 186501 h 299312"/>
              <a:gd name="connsiteX1" fmla="*/ 195796 w 323849"/>
              <a:gd name="connsiteY1" fmla="*/ 186501 h 299312"/>
              <a:gd name="connsiteX2" fmla="*/ 209341 w 323849"/>
              <a:gd name="connsiteY2" fmla="*/ 200045 h 299312"/>
              <a:gd name="connsiteX3" fmla="*/ 195796 w 323849"/>
              <a:gd name="connsiteY3" fmla="*/ 213590 h 299312"/>
              <a:gd name="connsiteX4" fmla="*/ 126332 w 323849"/>
              <a:gd name="connsiteY4" fmla="*/ 213590 h 299312"/>
              <a:gd name="connsiteX5" fmla="*/ 112788 w 323849"/>
              <a:gd name="connsiteY5" fmla="*/ 200045 h 299312"/>
              <a:gd name="connsiteX6" fmla="*/ 126332 w 323849"/>
              <a:gd name="connsiteY6" fmla="*/ 186501 h 299312"/>
              <a:gd name="connsiteX7" fmla="*/ 126332 w 323849"/>
              <a:gd name="connsiteY7" fmla="*/ 126987 h 299312"/>
              <a:gd name="connsiteX8" fmla="*/ 195796 w 323849"/>
              <a:gd name="connsiteY8" fmla="*/ 126987 h 299312"/>
              <a:gd name="connsiteX9" fmla="*/ 209341 w 323849"/>
              <a:gd name="connsiteY9" fmla="*/ 140531 h 299312"/>
              <a:gd name="connsiteX10" fmla="*/ 195796 w 323849"/>
              <a:gd name="connsiteY10" fmla="*/ 154076 h 299312"/>
              <a:gd name="connsiteX11" fmla="*/ 126332 w 323849"/>
              <a:gd name="connsiteY11" fmla="*/ 154076 h 299312"/>
              <a:gd name="connsiteX12" fmla="*/ 112788 w 323849"/>
              <a:gd name="connsiteY12" fmla="*/ 140531 h 299312"/>
              <a:gd name="connsiteX13" fmla="*/ 126332 w 323849"/>
              <a:gd name="connsiteY13" fmla="*/ 126987 h 299312"/>
              <a:gd name="connsiteX14" fmla="*/ 27072 w 323849"/>
              <a:gd name="connsiteY14" fmla="*/ 27089 h 299312"/>
              <a:gd name="connsiteX15" fmla="*/ 27072 w 323849"/>
              <a:gd name="connsiteY15" fmla="*/ 272240 h 299312"/>
              <a:gd name="connsiteX16" fmla="*/ 263900 w 323849"/>
              <a:gd name="connsiteY16" fmla="*/ 272240 h 299312"/>
              <a:gd name="connsiteX17" fmla="*/ 296779 w 323849"/>
              <a:gd name="connsiteY17" fmla="*/ 239360 h 299312"/>
              <a:gd name="connsiteX18" fmla="*/ 296779 w 323849"/>
              <a:gd name="connsiteY18" fmla="*/ 77478 h 299312"/>
              <a:gd name="connsiteX19" fmla="*/ 155903 w 323849"/>
              <a:gd name="connsiteY19" fmla="*/ 77478 h 299312"/>
              <a:gd name="connsiteX20" fmla="*/ 137206 w 323849"/>
              <a:gd name="connsiteY20" fmla="*/ 67432 h 299312"/>
              <a:gd name="connsiteX21" fmla="*/ 110477 w 323849"/>
              <a:gd name="connsiteY21" fmla="*/ 27089 h 299312"/>
              <a:gd name="connsiteX22" fmla="*/ 22436 w 323849"/>
              <a:gd name="connsiteY22" fmla="*/ 0 h 299312"/>
              <a:gd name="connsiteX23" fmla="*/ 112958 w 323849"/>
              <a:gd name="connsiteY23" fmla="*/ 0 h 299312"/>
              <a:gd name="connsiteX24" fmla="*/ 131655 w 323849"/>
              <a:gd name="connsiteY24" fmla="*/ 10046 h 299312"/>
              <a:gd name="connsiteX25" fmla="*/ 158400 w 323849"/>
              <a:gd name="connsiteY25" fmla="*/ 50387 h 299312"/>
              <a:gd name="connsiteX26" fmla="*/ 301413 w 323849"/>
              <a:gd name="connsiteY26" fmla="*/ 50387 h 299312"/>
              <a:gd name="connsiteX27" fmla="*/ 323849 w 323849"/>
              <a:gd name="connsiteY27" fmla="*/ 72823 h 299312"/>
              <a:gd name="connsiteX28" fmla="*/ 323849 w 323849"/>
              <a:gd name="connsiteY28" fmla="*/ 239360 h 299312"/>
              <a:gd name="connsiteX29" fmla="*/ 263900 w 323849"/>
              <a:gd name="connsiteY29" fmla="*/ 299312 h 299312"/>
              <a:gd name="connsiteX30" fmla="*/ 22436 w 323849"/>
              <a:gd name="connsiteY30" fmla="*/ 299312 h 299312"/>
              <a:gd name="connsiteX31" fmla="*/ 0 w 323849"/>
              <a:gd name="connsiteY31" fmla="*/ 276876 h 299312"/>
              <a:gd name="connsiteX32" fmla="*/ 0 w 323849"/>
              <a:gd name="connsiteY32" fmla="*/ 22436 h 299312"/>
              <a:gd name="connsiteX33" fmla="*/ 22436 w 323849"/>
              <a:gd name="connsiteY33" fmla="*/ 0 h 2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849" h="299312">
                <a:moveTo>
                  <a:pt x="126332" y="186501"/>
                </a:moveTo>
                <a:lnTo>
                  <a:pt x="195796" y="186501"/>
                </a:lnTo>
                <a:cubicBezTo>
                  <a:pt x="203275" y="186501"/>
                  <a:pt x="209341" y="192566"/>
                  <a:pt x="209341" y="200045"/>
                </a:cubicBezTo>
                <a:cubicBezTo>
                  <a:pt x="209341" y="207523"/>
                  <a:pt x="203275" y="213590"/>
                  <a:pt x="195796" y="213590"/>
                </a:cubicBezTo>
                <a:lnTo>
                  <a:pt x="126332" y="213590"/>
                </a:lnTo>
                <a:cubicBezTo>
                  <a:pt x="118853" y="213590"/>
                  <a:pt x="112788" y="207525"/>
                  <a:pt x="112788" y="200045"/>
                </a:cubicBezTo>
                <a:cubicBezTo>
                  <a:pt x="112788" y="192566"/>
                  <a:pt x="118853" y="186501"/>
                  <a:pt x="126332" y="186501"/>
                </a:cubicBezTo>
                <a:close/>
                <a:moveTo>
                  <a:pt x="126332" y="126987"/>
                </a:moveTo>
                <a:lnTo>
                  <a:pt x="195796" y="126987"/>
                </a:lnTo>
                <a:cubicBezTo>
                  <a:pt x="203275" y="126987"/>
                  <a:pt x="209341" y="133052"/>
                  <a:pt x="209341" y="140531"/>
                </a:cubicBezTo>
                <a:cubicBezTo>
                  <a:pt x="209341" y="148009"/>
                  <a:pt x="203275" y="154076"/>
                  <a:pt x="195796" y="154076"/>
                </a:cubicBezTo>
                <a:lnTo>
                  <a:pt x="126332" y="154076"/>
                </a:lnTo>
                <a:cubicBezTo>
                  <a:pt x="118853" y="154076"/>
                  <a:pt x="112788" y="148010"/>
                  <a:pt x="112788" y="140531"/>
                </a:cubicBezTo>
                <a:cubicBezTo>
                  <a:pt x="112788" y="133052"/>
                  <a:pt x="118853" y="126987"/>
                  <a:pt x="126332" y="126987"/>
                </a:cubicBezTo>
                <a:close/>
                <a:moveTo>
                  <a:pt x="27072" y="27089"/>
                </a:moveTo>
                <a:lnTo>
                  <a:pt x="27072" y="272240"/>
                </a:lnTo>
                <a:lnTo>
                  <a:pt x="263900" y="272240"/>
                </a:lnTo>
                <a:cubicBezTo>
                  <a:pt x="282029" y="272240"/>
                  <a:pt x="296779" y="257489"/>
                  <a:pt x="296779" y="239360"/>
                </a:cubicBezTo>
                <a:lnTo>
                  <a:pt x="296779" y="77478"/>
                </a:lnTo>
                <a:lnTo>
                  <a:pt x="155903" y="77478"/>
                </a:lnTo>
                <a:cubicBezTo>
                  <a:pt x="148355" y="77478"/>
                  <a:pt x="141376" y="73721"/>
                  <a:pt x="137206" y="67432"/>
                </a:cubicBezTo>
                <a:lnTo>
                  <a:pt x="110477" y="27089"/>
                </a:lnTo>
                <a:close/>
                <a:moveTo>
                  <a:pt x="22436" y="0"/>
                </a:moveTo>
                <a:lnTo>
                  <a:pt x="112958" y="0"/>
                </a:lnTo>
                <a:cubicBezTo>
                  <a:pt x="120505" y="0"/>
                  <a:pt x="127502" y="3757"/>
                  <a:pt x="131655" y="10046"/>
                </a:cubicBezTo>
                <a:lnTo>
                  <a:pt x="158400" y="50387"/>
                </a:lnTo>
                <a:lnTo>
                  <a:pt x="301413" y="50387"/>
                </a:lnTo>
                <a:cubicBezTo>
                  <a:pt x="313785" y="50387"/>
                  <a:pt x="323849" y="60451"/>
                  <a:pt x="323849" y="72823"/>
                </a:cubicBezTo>
                <a:lnTo>
                  <a:pt x="323849" y="239360"/>
                </a:lnTo>
                <a:cubicBezTo>
                  <a:pt x="323852" y="272412"/>
                  <a:pt x="296969" y="299312"/>
                  <a:pt x="263900" y="299312"/>
                </a:cubicBezTo>
                <a:lnTo>
                  <a:pt x="22436" y="299312"/>
                </a:lnTo>
                <a:cubicBezTo>
                  <a:pt x="10064" y="299312"/>
                  <a:pt x="0" y="289249"/>
                  <a:pt x="0" y="276876"/>
                </a:cubicBezTo>
                <a:lnTo>
                  <a:pt x="0" y="22436"/>
                </a:lnTo>
                <a:cubicBezTo>
                  <a:pt x="0" y="10064"/>
                  <a:pt x="10064" y="0"/>
                  <a:pt x="22436" y="0"/>
                </a:cubicBezTo>
                <a:close/>
              </a:path>
            </a:pathLst>
          </a:custGeom>
          <a:solidFill>
            <a:srgbClr val="FFFFFF"/>
          </a:solidFill>
          <a:ln w="812" cap="flat">
            <a:noFill/>
            <a:prstDash val="solid"/>
            <a:miter/>
          </a:ln>
        </p:spPr>
        <p:txBody>
          <a:bodyPr rtlCol="0" anchor="ctr"/>
          <a:p>
            <a:endParaRPr lang="zh-CN" altLang="en-US" sz="1650"/>
          </a:p>
        </p:txBody>
      </p:sp>
      <p:sp>
        <p:nvSpPr>
          <p:cNvPr id="15" name="任意多边形: 形状 1"/>
          <p:cNvSpPr/>
          <p:nvPr>
            <p:custDataLst>
              <p:tags r:id="rId14"/>
            </p:custDataLst>
          </p:nvPr>
        </p:nvSpPr>
        <p:spPr>
          <a:xfrm>
            <a:off x="2148605" y="3419259"/>
            <a:ext cx="269239" cy="296458"/>
          </a:xfrm>
          <a:custGeom>
            <a:avLst/>
            <a:gdLst>
              <a:gd name="connsiteX0" fmla="*/ 26207 w 294125"/>
              <a:gd name="connsiteY0" fmla="*/ 175040 h 323860"/>
              <a:gd name="connsiteX1" fmla="*/ 26207 w 294125"/>
              <a:gd name="connsiteY1" fmla="*/ 261402 h 323860"/>
              <a:gd name="connsiteX2" fmla="*/ 49362 w 294125"/>
              <a:gd name="connsiteY2" fmla="*/ 295200 h 323860"/>
              <a:gd name="connsiteX3" fmla="*/ 49362 w 294125"/>
              <a:gd name="connsiteY3" fmla="*/ 175040 h 323860"/>
              <a:gd name="connsiteX4" fmla="*/ 142870 w 294125"/>
              <a:gd name="connsiteY4" fmla="*/ 173882 h 323860"/>
              <a:gd name="connsiteX5" fmla="*/ 210115 w 294125"/>
              <a:gd name="connsiteY5" fmla="*/ 173882 h 323860"/>
              <a:gd name="connsiteX6" fmla="*/ 223227 w 294125"/>
              <a:gd name="connsiteY6" fmla="*/ 186994 h 323860"/>
              <a:gd name="connsiteX7" fmla="*/ 210115 w 294125"/>
              <a:gd name="connsiteY7" fmla="*/ 200107 h 323860"/>
              <a:gd name="connsiteX8" fmla="*/ 142870 w 294125"/>
              <a:gd name="connsiteY8" fmla="*/ 200107 h 323860"/>
              <a:gd name="connsiteX9" fmla="*/ 129757 w 294125"/>
              <a:gd name="connsiteY9" fmla="*/ 186994 h 323860"/>
              <a:gd name="connsiteX10" fmla="*/ 142870 w 294125"/>
              <a:gd name="connsiteY10" fmla="*/ 173882 h 323860"/>
              <a:gd name="connsiteX11" fmla="*/ 142870 w 294125"/>
              <a:gd name="connsiteY11" fmla="*/ 118822 h 323860"/>
              <a:gd name="connsiteX12" fmla="*/ 210115 w 294125"/>
              <a:gd name="connsiteY12" fmla="*/ 118822 h 323860"/>
              <a:gd name="connsiteX13" fmla="*/ 223227 w 294125"/>
              <a:gd name="connsiteY13" fmla="*/ 131934 h 323860"/>
              <a:gd name="connsiteX14" fmla="*/ 210115 w 294125"/>
              <a:gd name="connsiteY14" fmla="*/ 145047 h 323860"/>
              <a:gd name="connsiteX15" fmla="*/ 142870 w 294125"/>
              <a:gd name="connsiteY15" fmla="*/ 145047 h 323860"/>
              <a:gd name="connsiteX16" fmla="*/ 129757 w 294125"/>
              <a:gd name="connsiteY16" fmla="*/ 131934 h 323860"/>
              <a:gd name="connsiteX17" fmla="*/ 142870 w 294125"/>
              <a:gd name="connsiteY17" fmla="*/ 118822 h 323860"/>
              <a:gd name="connsiteX18" fmla="*/ 75590 w 294125"/>
              <a:gd name="connsiteY18" fmla="*/ 26208 h 323860"/>
              <a:gd name="connsiteX19" fmla="*/ 75590 w 294125"/>
              <a:gd name="connsiteY19" fmla="*/ 297643 h 323860"/>
              <a:gd name="connsiteX20" fmla="*/ 236089 w 294125"/>
              <a:gd name="connsiteY20" fmla="*/ 297643 h 323860"/>
              <a:gd name="connsiteX21" fmla="*/ 267919 w 294125"/>
              <a:gd name="connsiteY21" fmla="*/ 265813 h 323860"/>
              <a:gd name="connsiteX22" fmla="*/ 267919 w 294125"/>
              <a:gd name="connsiteY22" fmla="*/ 26208 h 323860"/>
              <a:gd name="connsiteX23" fmla="*/ 71085 w 294125"/>
              <a:gd name="connsiteY23" fmla="*/ 0 h 323860"/>
              <a:gd name="connsiteX24" fmla="*/ 272405 w 294125"/>
              <a:gd name="connsiteY24" fmla="*/ 0 h 323860"/>
              <a:gd name="connsiteX25" fmla="*/ 294125 w 294125"/>
              <a:gd name="connsiteY25" fmla="*/ 21720 h 323860"/>
              <a:gd name="connsiteX26" fmla="*/ 294125 w 294125"/>
              <a:gd name="connsiteY26" fmla="*/ 265813 h 323860"/>
              <a:gd name="connsiteX27" fmla="*/ 236089 w 294125"/>
              <a:gd name="connsiteY27" fmla="*/ 323849 h 323860"/>
              <a:gd name="connsiteX28" fmla="*/ 75570 w 294125"/>
              <a:gd name="connsiteY28" fmla="*/ 323849 h 323860"/>
              <a:gd name="connsiteX29" fmla="*/ 75570 w 294125"/>
              <a:gd name="connsiteY29" fmla="*/ 323860 h 323860"/>
              <a:gd name="connsiteX30" fmla="*/ 62457 w 294125"/>
              <a:gd name="connsiteY30" fmla="*/ 323860 h 323860"/>
              <a:gd name="connsiteX31" fmla="*/ 0 w 294125"/>
              <a:gd name="connsiteY31" fmla="*/ 261402 h 323860"/>
              <a:gd name="connsiteX32" fmla="*/ 0 w 294125"/>
              <a:gd name="connsiteY32" fmla="*/ 170651 h 323860"/>
              <a:gd name="connsiteX33" fmla="*/ 21820 w 294125"/>
              <a:gd name="connsiteY33" fmla="*/ 148830 h 323860"/>
              <a:gd name="connsiteX34" fmla="*/ 49365 w 294125"/>
              <a:gd name="connsiteY34" fmla="*/ 148830 h 323860"/>
              <a:gd name="connsiteX35" fmla="*/ 49365 w 294125"/>
              <a:gd name="connsiteY35" fmla="*/ 21720 h 323860"/>
              <a:gd name="connsiteX36" fmla="*/ 71085 w 294125"/>
              <a:gd name="connsiteY36" fmla="*/ 0 h 32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4125" h="323860">
                <a:moveTo>
                  <a:pt x="26207" y="175040"/>
                </a:moveTo>
                <a:lnTo>
                  <a:pt x="26207" y="261402"/>
                </a:lnTo>
                <a:cubicBezTo>
                  <a:pt x="26207" y="276766"/>
                  <a:pt x="35816" y="289946"/>
                  <a:pt x="49362" y="295200"/>
                </a:cubicBezTo>
                <a:lnTo>
                  <a:pt x="49362" y="175040"/>
                </a:lnTo>
                <a:close/>
                <a:moveTo>
                  <a:pt x="142870" y="173882"/>
                </a:moveTo>
                <a:lnTo>
                  <a:pt x="210115" y="173882"/>
                </a:lnTo>
                <a:cubicBezTo>
                  <a:pt x="217354" y="173882"/>
                  <a:pt x="223227" y="179753"/>
                  <a:pt x="223227" y="186994"/>
                </a:cubicBezTo>
                <a:cubicBezTo>
                  <a:pt x="223227" y="194235"/>
                  <a:pt x="217354" y="200107"/>
                  <a:pt x="210115" y="200107"/>
                </a:cubicBezTo>
                <a:lnTo>
                  <a:pt x="142870" y="200107"/>
                </a:lnTo>
                <a:cubicBezTo>
                  <a:pt x="135630" y="200107"/>
                  <a:pt x="129757" y="194235"/>
                  <a:pt x="129757" y="186994"/>
                </a:cubicBezTo>
                <a:cubicBezTo>
                  <a:pt x="129757" y="179753"/>
                  <a:pt x="135629" y="173882"/>
                  <a:pt x="142870" y="173882"/>
                </a:cubicBezTo>
                <a:close/>
                <a:moveTo>
                  <a:pt x="142870" y="118822"/>
                </a:moveTo>
                <a:lnTo>
                  <a:pt x="210115" y="118822"/>
                </a:lnTo>
                <a:cubicBezTo>
                  <a:pt x="217354" y="118822"/>
                  <a:pt x="223227" y="124693"/>
                  <a:pt x="223227" y="131934"/>
                </a:cubicBezTo>
                <a:cubicBezTo>
                  <a:pt x="223227" y="139175"/>
                  <a:pt x="217354" y="145047"/>
                  <a:pt x="210115" y="145047"/>
                </a:cubicBezTo>
                <a:lnTo>
                  <a:pt x="142870" y="145047"/>
                </a:lnTo>
                <a:cubicBezTo>
                  <a:pt x="135630" y="145047"/>
                  <a:pt x="129757" y="139175"/>
                  <a:pt x="129757" y="131934"/>
                </a:cubicBezTo>
                <a:cubicBezTo>
                  <a:pt x="129757" y="124693"/>
                  <a:pt x="135629" y="118822"/>
                  <a:pt x="142870" y="118822"/>
                </a:cubicBezTo>
                <a:close/>
                <a:moveTo>
                  <a:pt x="75590" y="26208"/>
                </a:moveTo>
                <a:lnTo>
                  <a:pt x="75590" y="297643"/>
                </a:lnTo>
                <a:lnTo>
                  <a:pt x="236089" y="297643"/>
                </a:lnTo>
                <a:cubicBezTo>
                  <a:pt x="253638" y="297643"/>
                  <a:pt x="267919" y="283363"/>
                  <a:pt x="267919" y="265813"/>
                </a:cubicBezTo>
                <a:lnTo>
                  <a:pt x="267919" y="26208"/>
                </a:lnTo>
                <a:close/>
                <a:moveTo>
                  <a:pt x="71085" y="0"/>
                </a:moveTo>
                <a:lnTo>
                  <a:pt x="272405" y="0"/>
                </a:lnTo>
                <a:cubicBezTo>
                  <a:pt x="284384" y="0"/>
                  <a:pt x="294125" y="9743"/>
                  <a:pt x="294125" y="21720"/>
                </a:cubicBezTo>
                <a:lnTo>
                  <a:pt x="294125" y="265813"/>
                </a:lnTo>
                <a:cubicBezTo>
                  <a:pt x="294110" y="297809"/>
                  <a:pt x="268086" y="323849"/>
                  <a:pt x="236089" y="323849"/>
                </a:cubicBezTo>
                <a:lnTo>
                  <a:pt x="75570" y="323849"/>
                </a:lnTo>
                <a:lnTo>
                  <a:pt x="75570" y="323860"/>
                </a:lnTo>
                <a:lnTo>
                  <a:pt x="62457" y="323860"/>
                </a:lnTo>
                <a:cubicBezTo>
                  <a:pt x="28008" y="323860"/>
                  <a:pt x="0" y="295834"/>
                  <a:pt x="0" y="261402"/>
                </a:cubicBezTo>
                <a:lnTo>
                  <a:pt x="0" y="170651"/>
                </a:lnTo>
                <a:cubicBezTo>
                  <a:pt x="0" y="158623"/>
                  <a:pt x="9792" y="148830"/>
                  <a:pt x="21820" y="148830"/>
                </a:cubicBezTo>
                <a:lnTo>
                  <a:pt x="49365" y="148830"/>
                </a:lnTo>
                <a:lnTo>
                  <a:pt x="49365" y="21720"/>
                </a:lnTo>
                <a:cubicBezTo>
                  <a:pt x="49365" y="9741"/>
                  <a:pt x="59108" y="0"/>
                  <a:pt x="71085" y="0"/>
                </a:cubicBezTo>
                <a:close/>
              </a:path>
            </a:pathLst>
          </a:custGeom>
          <a:solidFill>
            <a:srgbClr val="FFFFFF"/>
          </a:solidFill>
          <a:ln w="780" cap="flat">
            <a:noFill/>
            <a:prstDash val="solid"/>
            <a:miter/>
          </a:ln>
        </p:spPr>
        <p:txBody>
          <a:bodyPr wrap="square" rtlCol="0" anchor="ctr">
            <a:noAutofit/>
          </a:bodyPr>
          <a:p>
            <a:endParaRPr lang="zh-CN" altLang="en-US" sz="165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991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银行借款的保护性条款</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2" name="C9F754DE-2CAD-44b6-B708-469DEB6407EB-1" descr="wpp"/>
          <p:cNvPicPr>
            <a:picLocks noChangeAspect="1"/>
          </p:cNvPicPr>
          <p:nvPr/>
        </p:nvPicPr>
        <p:blipFill>
          <a:blip r:embed="rId5"/>
          <a:stretch>
            <a:fillRect/>
          </a:stretch>
        </p:blipFill>
        <p:spPr>
          <a:xfrm>
            <a:off x="395605" y="1131570"/>
            <a:ext cx="8053070" cy="3779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991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银行借款的优缺点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3" name="C9F754DE-2CAD-44b6-B708-469DEB6407EB-2" descr="wpp"/>
          <p:cNvPicPr>
            <a:picLocks noChangeAspect="1"/>
          </p:cNvPicPr>
          <p:nvPr/>
        </p:nvPicPr>
        <p:blipFill>
          <a:blip r:embed="rId5"/>
          <a:stretch>
            <a:fillRect/>
          </a:stretch>
        </p:blipFill>
        <p:spPr>
          <a:xfrm>
            <a:off x="674370" y="1419225"/>
            <a:ext cx="7794625" cy="2976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883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子任务2.2.3 发行公司债券</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公司债券的概念和种类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圆角矩形 2"/>
          <p:cNvSpPr/>
          <p:nvPr>
            <p:custDataLst>
              <p:tags r:id="rId6"/>
            </p:custDataLst>
          </p:nvPr>
        </p:nvSpPr>
        <p:spPr>
          <a:xfrm>
            <a:off x="807720" y="1743710"/>
            <a:ext cx="2354580" cy="374015"/>
          </a:xfrm>
          <a:prstGeom prst="round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pPr algn="ctr"/>
            <a:r>
              <a:rPr lang="zh-CN" altLang="en-US" b="1" dirty="0"/>
              <a:t>（1）企业债券的概念。</a:t>
            </a:r>
            <a:endParaRPr lang="zh-CN" altLang="en-US" b="1" dirty="0"/>
          </a:p>
        </p:txBody>
      </p:sp>
      <p:sp>
        <p:nvSpPr>
          <p:cNvPr id="17" name="文本框 16"/>
          <p:cNvSpPr txBox="1"/>
          <p:nvPr>
            <p:custDataLst>
              <p:tags r:id="rId7"/>
            </p:custDataLst>
          </p:nvPr>
        </p:nvSpPr>
        <p:spPr>
          <a:xfrm>
            <a:off x="807720" y="2232660"/>
            <a:ext cx="7501890" cy="1086485"/>
          </a:xfrm>
          <a:prstGeom prst="rect">
            <a:avLst/>
          </a:prstGeom>
          <a:noFill/>
        </p:spPr>
        <p:txBody>
          <a:bodyPr wrap="square" lIns="0" tIns="0" rIns="0" bIns="0" rtlCol="0" anchor="t" anchorCtr="0">
            <a:noAutofit/>
          </a:bodyPr>
          <a:p>
            <a:pPr algn="l">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　　企业债券又称为公司债券，是企业依照法定程序发行的、约定在一定期限内还本付息的有价证券。债券是持券人拥有公司债权的书面证书，它代表债券持券人与发债公司之间的债权债务关系。</a:t>
            </a:r>
            <a:endParaRPr lang="zh-CN" altLang="en-US" sz="1600" kern="0" spc="0" dirty="0">
              <a:ln>
                <a:noFill/>
                <a:prstDash val="sysDot"/>
              </a:ln>
              <a:solidFill>
                <a:schemeClr val="tx1">
                  <a:lumMod val="85000"/>
                  <a:lumOff val="15000"/>
                </a:schemeClr>
              </a:solidFill>
              <a:latin typeface="+mn-ea"/>
              <a:ea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圆角矩形 2"/>
          <p:cNvSpPr/>
          <p:nvPr>
            <p:custDataLst>
              <p:tags r:id="rId4"/>
            </p:custDataLst>
          </p:nvPr>
        </p:nvSpPr>
        <p:spPr>
          <a:xfrm>
            <a:off x="800735" y="701675"/>
            <a:ext cx="2354580" cy="374015"/>
          </a:xfrm>
          <a:prstGeom prst="round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pPr algn="ctr"/>
            <a:r>
              <a:rPr lang="zh-CN" altLang="en-US" b="1" dirty="0"/>
              <a:t>（2）公司债券的种类。</a:t>
            </a:r>
            <a:endParaRPr lang="zh-CN" altLang="en-US" b="1" dirty="0"/>
          </a:p>
        </p:txBody>
      </p:sp>
      <p:pic>
        <p:nvPicPr>
          <p:cNvPr id="2" name="C9F754DE-2CAD-44b6-B708-469DEB6407EB-3" descr="wpp"/>
          <p:cNvPicPr>
            <a:picLocks noChangeAspect="1"/>
          </p:cNvPicPr>
          <p:nvPr/>
        </p:nvPicPr>
        <p:blipFill>
          <a:blip r:embed="rId5"/>
          <a:stretch>
            <a:fillRect/>
          </a:stretch>
        </p:blipFill>
        <p:spPr>
          <a:xfrm>
            <a:off x="227330" y="1165860"/>
            <a:ext cx="8679180" cy="2668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公司发行债券的条件</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TextBox 6"/>
          <p:cNvSpPr txBox="1"/>
          <p:nvPr>
            <p:custDataLst>
              <p:tags r:id="rId5"/>
            </p:custDataLst>
          </p:nvPr>
        </p:nvSpPr>
        <p:spPr>
          <a:xfrm>
            <a:off x="6200775" y="2644140"/>
            <a:ext cx="2134235" cy="460375"/>
          </a:xfrm>
          <a:prstGeom prst="rect">
            <a:avLst/>
          </a:prstGeom>
          <a:noFill/>
        </p:spPr>
        <p:txBody>
          <a:bodyPr wrap="square" rtlCol="0">
            <a:spAutoFit/>
          </a:bodyPr>
          <a:p>
            <a:pPr algn="l"/>
            <a:r>
              <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rPr>
              <a:t>②累计债券余额不超过公司净资产的40%。</a:t>
            </a:r>
            <a:endPar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endParaRPr>
          </a:p>
        </p:txBody>
      </p:sp>
      <p:sp>
        <p:nvSpPr>
          <p:cNvPr id="9" name="椭圆 34"/>
          <p:cNvSpPr/>
          <p:nvPr>
            <p:custDataLst>
              <p:tags r:id="rId6"/>
            </p:custDataLst>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0" name="组合 9"/>
          <p:cNvGrpSpPr/>
          <p:nvPr>
            <p:custDataLst>
              <p:tags r:id="rId7"/>
            </p:custDataLst>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custDataLst>
                <p:tags r:id="rId8"/>
              </p:custDataLst>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等腰三角形 42"/>
            <p:cNvSpPr/>
            <p:nvPr>
              <p:custDataLst>
                <p:tags r:id="rId9"/>
              </p:custDataLst>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椭圆 34"/>
          <p:cNvSpPr/>
          <p:nvPr>
            <p:custDataLst>
              <p:tags r:id="rId10"/>
            </p:custDataLst>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4" name="组合 13"/>
          <p:cNvGrpSpPr/>
          <p:nvPr>
            <p:custDataLst>
              <p:tags r:id="rId11"/>
            </p:custDataLst>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5" name="等腰三角形 43"/>
            <p:cNvSpPr/>
            <p:nvPr>
              <p:custDataLst>
                <p:tags r:id="rId12"/>
              </p:custDataLst>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等腰三角形 42"/>
            <p:cNvSpPr/>
            <p:nvPr>
              <p:custDataLst>
                <p:tags r:id="rId13"/>
              </p:custDataLst>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16"/>
          <p:cNvSpPr txBox="1"/>
          <p:nvPr>
            <p:custDataLst>
              <p:tags r:id="rId14"/>
            </p:custDataLst>
          </p:nvPr>
        </p:nvSpPr>
        <p:spPr>
          <a:xfrm>
            <a:off x="5685155" y="3724275"/>
            <a:ext cx="2416810" cy="460375"/>
          </a:xfrm>
          <a:prstGeom prst="rect">
            <a:avLst/>
          </a:prstGeom>
          <a:noFill/>
        </p:spPr>
        <p:txBody>
          <a:bodyPr wrap="square" rtlCol="0">
            <a:spAutoFit/>
          </a:bodyPr>
          <a:p>
            <a:pPr algn="l">
              <a:defRPr/>
            </a:pPr>
            <a:r>
              <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rPr>
              <a:t>③最近3 年平均可分配利润足以支付公司债券1 年的利息。</a:t>
            </a:r>
            <a:endPar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endParaRPr>
          </a:p>
        </p:txBody>
      </p:sp>
      <p:sp>
        <p:nvSpPr>
          <p:cNvPr id="18" name="TextBox 17"/>
          <p:cNvSpPr txBox="1"/>
          <p:nvPr>
            <p:custDataLst>
              <p:tags r:id="rId15"/>
            </p:custDataLst>
          </p:nvPr>
        </p:nvSpPr>
        <p:spPr>
          <a:xfrm>
            <a:off x="404510" y="2750394"/>
            <a:ext cx="3230880" cy="275590"/>
          </a:xfrm>
          <a:prstGeom prst="rect">
            <a:avLst/>
          </a:prstGeom>
          <a:noFill/>
        </p:spPr>
        <p:txBody>
          <a:bodyPr wrap="none" rtlCol="0">
            <a:spAutoFit/>
          </a:bodyPr>
          <a:p>
            <a:pPr algn="r">
              <a:defRPr/>
            </a:pPr>
            <a:r>
              <a:rPr lang="zh-CN" altLang="en-US" sz="1200" dirty="0">
                <a:solidFill>
                  <a:schemeClr val="tx1">
                    <a:lumMod val="65000"/>
                    <a:lumOff val="35000"/>
                  </a:schemeClr>
                </a:solidFill>
                <a:latin typeface="楷体" panose="02010609060101010101" charset="-122"/>
                <a:ea typeface="楷体" panose="02010609060101010101" charset="-122"/>
                <a:sym typeface="字魂105号-简雅黑" panose="00000500000000000000" pitchFamily="2" charset="-122"/>
              </a:rPr>
              <a:t>⑤债券的利率不超过国务院限定的利率水平。</a:t>
            </a:r>
            <a:endParaRPr lang="zh-CN" altLang="en-US" sz="1200" dirty="0">
              <a:solidFill>
                <a:schemeClr val="tx1">
                  <a:lumMod val="65000"/>
                  <a:lumOff val="35000"/>
                </a:schemeClr>
              </a:solidFill>
              <a:latin typeface="楷体" panose="02010609060101010101" charset="-122"/>
              <a:ea typeface="楷体" panose="02010609060101010101" charset="-122"/>
              <a:sym typeface="字魂105号-简雅黑" panose="00000500000000000000" pitchFamily="2" charset="-122"/>
            </a:endParaRPr>
          </a:p>
        </p:txBody>
      </p:sp>
      <p:sp>
        <p:nvSpPr>
          <p:cNvPr id="19" name="TextBox 18"/>
          <p:cNvSpPr txBox="1"/>
          <p:nvPr>
            <p:custDataLst>
              <p:tags r:id="rId16"/>
            </p:custDataLst>
          </p:nvPr>
        </p:nvSpPr>
        <p:spPr>
          <a:xfrm>
            <a:off x="923791" y="3906688"/>
            <a:ext cx="2087880" cy="275590"/>
          </a:xfrm>
          <a:prstGeom prst="rect">
            <a:avLst/>
          </a:prstGeom>
          <a:noFill/>
        </p:spPr>
        <p:txBody>
          <a:bodyPr wrap="none" rtlCol="0">
            <a:spAutoFit/>
          </a:bodyPr>
          <a:p>
            <a:pPr algn="r">
              <a:defRPr/>
            </a:pPr>
            <a:r>
              <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rPr>
              <a:t>⑥ 国务院规定的其他条件。</a:t>
            </a:r>
            <a:endPar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endParaRPr>
          </a:p>
        </p:txBody>
      </p:sp>
      <p:sp>
        <p:nvSpPr>
          <p:cNvPr id="22" name="TextBox 21"/>
          <p:cNvSpPr txBox="1"/>
          <p:nvPr>
            <p:custDataLst>
              <p:tags r:id="rId17"/>
            </p:custDataLst>
          </p:nvPr>
        </p:nvSpPr>
        <p:spPr>
          <a:xfrm>
            <a:off x="5730875" y="1419860"/>
            <a:ext cx="2686050" cy="645160"/>
          </a:xfrm>
          <a:prstGeom prst="rect">
            <a:avLst/>
          </a:prstGeom>
          <a:noFill/>
        </p:spPr>
        <p:txBody>
          <a:bodyPr wrap="square" rtlCol="0">
            <a:spAutoFit/>
          </a:bodyPr>
          <a:p>
            <a:pPr algn="l"/>
            <a:r>
              <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rPr>
              <a:t>①股份有限公司的净资产不低于人民币3 000 万元，有限责任公司的净资产不低于人民币6 000 万元。</a:t>
            </a:r>
            <a:endParaRPr lang="zh-CN" altLang="en-US" sz="1200"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字魂105号-简雅黑" panose="00000500000000000000" pitchFamily="2" charset="-122"/>
            </a:endParaRPr>
          </a:p>
        </p:txBody>
      </p:sp>
      <p:sp>
        <p:nvSpPr>
          <p:cNvPr id="23" name="椭圆 34"/>
          <p:cNvSpPr/>
          <p:nvPr>
            <p:custDataLst>
              <p:tags r:id="rId18"/>
            </p:custDataLst>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4" name="组合 23"/>
          <p:cNvGrpSpPr/>
          <p:nvPr>
            <p:custDataLst>
              <p:tags r:id="rId19"/>
            </p:custDataLst>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custDataLst>
                <p:tags r:id="rId20"/>
              </p:custDataLst>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0" name="等腰三角形 42"/>
            <p:cNvSpPr/>
            <p:nvPr>
              <p:custDataLst>
                <p:tags r:id="rId21"/>
              </p:custDataLst>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27"/>
          <p:cNvSpPr txBox="1"/>
          <p:nvPr>
            <p:custDataLst>
              <p:tags r:id="rId22"/>
            </p:custDataLst>
          </p:nvPr>
        </p:nvSpPr>
        <p:spPr>
          <a:xfrm>
            <a:off x="309999" y="1567402"/>
            <a:ext cx="2773680" cy="275590"/>
          </a:xfrm>
          <a:prstGeom prst="rect">
            <a:avLst/>
          </a:prstGeom>
          <a:noFill/>
        </p:spPr>
        <p:txBody>
          <a:bodyPr wrap="none" rtlCol="0">
            <a:spAutoFit/>
          </a:bodyPr>
          <a:p>
            <a:pPr algn="r">
              <a:defRPr/>
            </a:pPr>
            <a:r>
              <a:rPr lang="zh-CN" altLang="en-US" sz="1200" dirty="0">
                <a:solidFill>
                  <a:schemeClr val="tx1">
                    <a:lumMod val="65000"/>
                    <a:lumOff val="35000"/>
                  </a:schemeClr>
                </a:solidFill>
                <a:latin typeface="楷体" panose="02010609060101010101" charset="-122"/>
                <a:ea typeface="楷体" panose="02010609060101010101" charset="-122"/>
                <a:sym typeface="字魂105号-简雅黑" panose="00000500000000000000" pitchFamily="2" charset="-122"/>
              </a:rPr>
              <a:t>④筹集的资金投向符合国家产业政策。</a:t>
            </a:r>
            <a:endParaRPr lang="zh-CN" altLang="en-US" sz="1200" dirty="0">
              <a:solidFill>
                <a:schemeClr val="tx1">
                  <a:lumMod val="65000"/>
                  <a:lumOff val="35000"/>
                </a:schemeClr>
              </a:solidFill>
              <a:latin typeface="楷体" panose="02010609060101010101" charset="-122"/>
              <a:ea typeface="楷体" panose="02010609060101010101" charset="-122"/>
              <a:sym typeface="字魂105号-简雅黑" panose="00000500000000000000" pitchFamily="2" charset="-122"/>
            </a:endParaRPr>
          </a:p>
        </p:txBody>
      </p:sp>
      <p:sp>
        <p:nvSpPr>
          <p:cNvPr id="34" name="KSO_Shape"/>
          <p:cNvSpPr/>
          <p:nvPr>
            <p:custDataLst>
              <p:tags r:id="rId23"/>
            </p:custDataLst>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p>
            <a:pPr algn="ctr">
              <a:defRPr/>
            </a:pP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KSO_Shape"/>
          <p:cNvSpPr/>
          <p:nvPr>
            <p:custDataLst>
              <p:tags r:id="rId24"/>
            </p:custDataLst>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p>
            <a:pPr algn="ctr">
              <a:defRPr/>
            </a:pP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6" name="KSO_Shape"/>
          <p:cNvSpPr/>
          <p:nvPr>
            <p:custDataLst>
              <p:tags r:id="rId25"/>
            </p:custDataLst>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p:spPr>
        <p:txBody>
          <a:bodyPr anchor="ctr">
            <a:scene3d>
              <a:camera prst="orthographicFront"/>
              <a:lightRig rig="threePt" dir="t"/>
            </a:scene3d>
            <a:sp3d>
              <a:contourClr>
                <a:srgbClr val="FFFFFF"/>
              </a:contourClr>
            </a:sp3d>
          </a:bodyPr>
          <a:p>
            <a:pPr algn="ctr">
              <a:defRPr/>
            </a:pP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KSO_Shape"/>
          <p:cNvSpPr/>
          <p:nvPr>
            <p:custDataLst>
              <p:tags r:id="rId26"/>
            </p:custDataLst>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8" name="KSO_Shape"/>
          <p:cNvSpPr/>
          <p:nvPr>
            <p:custDataLst>
              <p:tags r:id="rId27"/>
            </p:custDataLst>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p>
            <a:pPr algn="ctr">
              <a:defRPr/>
            </a:pP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KSO_Shape"/>
          <p:cNvSpPr/>
          <p:nvPr>
            <p:custDataLst>
              <p:tags r:id="rId28"/>
            </p:custDataLst>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p>
            <a:pPr algn="ctr" eaLnBrk="1" fontAlgn="auto" hangingPunct="1">
              <a:spcBef>
                <a:spcPts val="0"/>
              </a:spcBef>
              <a:spcAft>
                <a:spcPts val="0"/>
              </a:spcAft>
              <a:defRPr/>
            </a:pPr>
            <a:endParaRPr lang="zh-CN" altLang="en-US"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99770"/>
            <a:ext cx="7820025" cy="1013460"/>
          </a:xfrm>
          <a:prstGeom prst="rect">
            <a:avLst/>
          </a:prstGeom>
          <a:noFill/>
        </p:spPr>
        <p:txBody>
          <a:bodyPr wrap="square" rtlCol="0" anchor="t">
            <a:spAutoFit/>
          </a:bodyPr>
          <a:p>
            <a:pPr indent="0" fontAlgn="auto">
              <a:lnSpc>
                <a:spcPct val="120000"/>
              </a:lnSpc>
            </a:pPr>
            <a:r>
              <a:rPr lang="zh-CN" altLang="en-US"/>
              <a:t>根据《证券法》的规定，公司债券要上市交易，应当进一步符合下列条件。</a:t>
            </a:r>
            <a:endParaRPr lang="zh-CN" altLang="en-US"/>
          </a:p>
          <a:p>
            <a:pPr indent="0" fontAlgn="auto">
              <a:lnSpc>
                <a:spcPct val="120000"/>
              </a:lnSpc>
            </a:pPr>
            <a:endParaRPr lang="zh-CN" altLang="en-US" sz="1600">
              <a:latin typeface="楷体" panose="02010609060101010101" charset="-122"/>
              <a:ea typeface="楷体" panose="02010609060101010101" charset="-122"/>
              <a:cs typeface="楷体" panose="02010609060101010101" charset="-122"/>
            </a:endParaRPr>
          </a:p>
          <a:p>
            <a:pPr indent="0" fontAlgn="auto">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cxnSp>
        <p:nvCxnSpPr>
          <p:cNvPr id="16" name="肘形连接符 15"/>
          <p:cNvCxnSpPr/>
          <p:nvPr>
            <p:custDataLst>
              <p:tags r:id="rId4"/>
            </p:custDataLst>
          </p:nvPr>
        </p:nvCxnSpPr>
        <p:spPr>
          <a:xfrm rot="10800000" flipV="1">
            <a:off x="3758236" y="2214336"/>
            <a:ext cx="976290" cy="337688"/>
          </a:xfrm>
          <a:prstGeom prst="bentConnector3">
            <a:avLst>
              <a:gd name="adj1" fmla="val 57408"/>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38" name="肘形连接符 37"/>
          <p:cNvCxnSpPr/>
          <p:nvPr>
            <p:custDataLst>
              <p:tags r:id="rId5"/>
            </p:custDataLst>
          </p:nvPr>
        </p:nvCxnSpPr>
        <p:spPr>
          <a:xfrm rot="10800000" flipV="1">
            <a:off x="3758236" y="2911524"/>
            <a:ext cx="976290" cy="257286"/>
          </a:xfrm>
          <a:prstGeom prst="bentConnector3">
            <a:avLst>
              <a:gd name="adj1" fmla="val 48576"/>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43" name="肘形连接符 42"/>
          <p:cNvCxnSpPr/>
          <p:nvPr>
            <p:custDataLst>
              <p:tags r:id="rId6"/>
            </p:custDataLst>
          </p:nvPr>
        </p:nvCxnSpPr>
        <p:spPr>
          <a:xfrm rot="10800000" flipV="1">
            <a:off x="3673143" y="3620058"/>
            <a:ext cx="1061307" cy="418090"/>
          </a:xfrm>
          <a:prstGeom prst="bentConnector3">
            <a:avLst>
              <a:gd name="adj1" fmla="val 33933"/>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sp>
        <p:nvSpPr>
          <p:cNvPr id="12" name="等腰三角形 5"/>
          <p:cNvSpPr/>
          <p:nvPr>
            <p:custDataLst>
              <p:tags r:id="rId7"/>
            </p:custDataLst>
          </p:nvPr>
        </p:nvSpPr>
        <p:spPr>
          <a:xfrm>
            <a:off x="815183" y="1616422"/>
            <a:ext cx="3027578" cy="1838557"/>
          </a:xfrm>
          <a:custGeom>
            <a:avLst/>
            <a:gdLst>
              <a:gd name="connsiteX0" fmla="*/ 0 w 5337"/>
              <a:gd name="connsiteY0" fmla="*/ 3241 h 3241"/>
              <a:gd name="connsiteX1" fmla="*/ 2700 w 5337"/>
              <a:gd name="connsiteY1" fmla="*/ 0 h 3241"/>
              <a:gd name="connsiteX2" fmla="*/ 5337 w 5337"/>
              <a:gd name="connsiteY2" fmla="*/ 1978 h 3241"/>
              <a:gd name="connsiteX3" fmla="*/ 0 w 5337"/>
              <a:gd name="connsiteY3" fmla="*/ 3241 h 3241"/>
            </a:gdLst>
            <a:ahLst/>
            <a:cxnLst>
              <a:cxn ang="0">
                <a:pos x="connsiteX0" y="connsiteY0"/>
              </a:cxn>
              <a:cxn ang="0">
                <a:pos x="connsiteX1" y="connsiteY1"/>
              </a:cxn>
              <a:cxn ang="0">
                <a:pos x="connsiteX2" y="connsiteY2"/>
              </a:cxn>
              <a:cxn ang="0">
                <a:pos x="connsiteX3" y="connsiteY3"/>
              </a:cxn>
            </a:cxnLst>
            <a:rect l="l" t="t" r="r" b="b"/>
            <a:pathLst>
              <a:path w="5337" h="3241">
                <a:moveTo>
                  <a:pt x="0" y="3241"/>
                </a:moveTo>
                <a:lnTo>
                  <a:pt x="2700" y="0"/>
                </a:lnTo>
                <a:lnTo>
                  <a:pt x="5337" y="1978"/>
                </a:lnTo>
                <a:lnTo>
                  <a:pt x="0" y="3241"/>
                </a:lnTo>
                <a:close/>
              </a:path>
            </a:pathLst>
          </a:custGeom>
          <a:gradFill>
            <a:gsLst>
              <a:gs pos="30000">
                <a:schemeClr val="accent1">
                  <a:lumMod val="80000"/>
                </a:schemeClr>
              </a:gs>
              <a:gs pos="100000">
                <a:schemeClr val="accent1">
                  <a:alpha val="100000"/>
                  <a:lumMod val="95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latin typeface="+mj-ea"/>
              <a:ea typeface="+mj-ea"/>
              <a:sym typeface="+mn-ea"/>
            </a:endParaRPr>
          </a:p>
        </p:txBody>
      </p:sp>
      <p:sp>
        <p:nvSpPr>
          <p:cNvPr id="14" name="梯形 6"/>
          <p:cNvSpPr/>
          <p:nvPr>
            <p:custDataLst>
              <p:tags r:id="rId8"/>
            </p:custDataLst>
          </p:nvPr>
        </p:nvSpPr>
        <p:spPr>
          <a:xfrm rot="12600000">
            <a:off x="1813030" y="1664641"/>
            <a:ext cx="2319611" cy="531542"/>
          </a:xfrm>
          <a:custGeom>
            <a:avLst/>
            <a:gdLst>
              <a:gd name="connsiteX0" fmla="*/ 188 w 3400"/>
              <a:gd name="connsiteY0" fmla="*/ 411 h 779"/>
              <a:gd name="connsiteX1" fmla="*/ 0 w 3400"/>
              <a:gd name="connsiteY1" fmla="*/ 0 h 779"/>
              <a:gd name="connsiteX2" fmla="*/ 2726 w 3400"/>
              <a:gd name="connsiteY2" fmla="*/ 316 h 779"/>
              <a:gd name="connsiteX3" fmla="*/ 3400 w 3400"/>
              <a:gd name="connsiteY3" fmla="*/ 779 h 779"/>
              <a:gd name="connsiteX4" fmla="*/ 188 w 3400"/>
              <a:gd name="connsiteY4" fmla="*/ 411 h 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 h="779">
                <a:moveTo>
                  <a:pt x="188" y="411"/>
                </a:moveTo>
                <a:lnTo>
                  <a:pt x="0" y="0"/>
                </a:lnTo>
                <a:lnTo>
                  <a:pt x="2726" y="316"/>
                </a:lnTo>
                <a:lnTo>
                  <a:pt x="3400" y="779"/>
                </a:lnTo>
                <a:lnTo>
                  <a:pt x="188" y="411"/>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18" name="等腰三角形 5"/>
          <p:cNvSpPr/>
          <p:nvPr>
            <p:custDataLst>
              <p:tags r:id="rId9"/>
            </p:custDataLst>
          </p:nvPr>
        </p:nvSpPr>
        <p:spPr>
          <a:xfrm>
            <a:off x="1820972" y="2626182"/>
            <a:ext cx="1974137" cy="1187319"/>
          </a:xfrm>
          <a:custGeom>
            <a:avLst/>
            <a:gdLst>
              <a:gd name="connsiteX0" fmla="*/ 0 w 3012"/>
              <a:gd name="connsiteY0" fmla="*/ 1816 h 1816"/>
              <a:gd name="connsiteX1" fmla="*/ 1511 w 3012"/>
              <a:gd name="connsiteY1" fmla="*/ 0 h 1816"/>
              <a:gd name="connsiteX2" fmla="*/ 3012 w 3012"/>
              <a:gd name="connsiteY2" fmla="*/ 1102 h 1816"/>
              <a:gd name="connsiteX3" fmla="*/ 0 w 3012"/>
              <a:gd name="connsiteY3" fmla="*/ 1816 h 1816"/>
            </a:gdLst>
            <a:ahLst/>
            <a:cxnLst>
              <a:cxn ang="0">
                <a:pos x="connsiteX0" y="connsiteY0"/>
              </a:cxn>
              <a:cxn ang="0">
                <a:pos x="connsiteX1" y="connsiteY1"/>
              </a:cxn>
              <a:cxn ang="0">
                <a:pos x="connsiteX2" y="connsiteY2"/>
              </a:cxn>
              <a:cxn ang="0">
                <a:pos x="connsiteX3" y="connsiteY3"/>
              </a:cxn>
            </a:cxnLst>
            <a:rect l="l" t="t" r="r" b="b"/>
            <a:pathLst>
              <a:path w="3012" h="1816">
                <a:moveTo>
                  <a:pt x="0" y="1816"/>
                </a:moveTo>
                <a:lnTo>
                  <a:pt x="1511" y="0"/>
                </a:lnTo>
                <a:lnTo>
                  <a:pt x="3012" y="1102"/>
                </a:lnTo>
                <a:lnTo>
                  <a:pt x="0" y="1816"/>
                </a:lnTo>
                <a:close/>
              </a:path>
            </a:pathLst>
          </a:custGeom>
          <a:gradFill>
            <a:gsLst>
              <a:gs pos="30000">
                <a:schemeClr val="accent1">
                  <a:lumMod val="80000"/>
                </a:schemeClr>
              </a:gs>
              <a:gs pos="100000">
                <a:schemeClr val="accent1">
                  <a:alpha val="100000"/>
                  <a:lumMod val="95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latin typeface="+mj-ea"/>
              <a:ea typeface="+mj-ea"/>
              <a:sym typeface="+mn-ea"/>
            </a:endParaRPr>
          </a:p>
        </p:txBody>
      </p:sp>
      <p:sp>
        <p:nvSpPr>
          <p:cNvPr id="20" name="梯形 6"/>
          <p:cNvSpPr/>
          <p:nvPr>
            <p:custDataLst>
              <p:tags r:id="rId10"/>
            </p:custDataLst>
          </p:nvPr>
        </p:nvSpPr>
        <p:spPr>
          <a:xfrm rot="12600000">
            <a:off x="2332092" y="2493438"/>
            <a:ext cx="1693333" cy="464603"/>
          </a:xfrm>
          <a:custGeom>
            <a:avLst/>
            <a:gdLst>
              <a:gd name="connsiteX0" fmla="*/ 206 w 2584"/>
              <a:gd name="connsiteY0" fmla="*/ 443 h 711"/>
              <a:gd name="connsiteX1" fmla="*/ 0 w 2584"/>
              <a:gd name="connsiteY1" fmla="*/ 0 h 711"/>
              <a:gd name="connsiteX2" fmla="*/ 1855 w 2584"/>
              <a:gd name="connsiteY2" fmla="*/ 202 h 711"/>
              <a:gd name="connsiteX3" fmla="*/ 2584 w 2584"/>
              <a:gd name="connsiteY3" fmla="*/ 711 h 711"/>
              <a:gd name="connsiteX4" fmla="*/ 206 w 2584"/>
              <a:gd name="connsiteY4" fmla="*/ 443 h 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 h="711">
                <a:moveTo>
                  <a:pt x="206" y="443"/>
                </a:moveTo>
                <a:lnTo>
                  <a:pt x="0" y="0"/>
                </a:lnTo>
                <a:lnTo>
                  <a:pt x="1855" y="202"/>
                </a:lnTo>
                <a:lnTo>
                  <a:pt x="2584" y="711"/>
                </a:lnTo>
                <a:lnTo>
                  <a:pt x="206" y="443"/>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3" name="等腰三角形 3"/>
          <p:cNvSpPr/>
          <p:nvPr>
            <p:custDataLst>
              <p:tags r:id="rId11"/>
            </p:custDataLst>
          </p:nvPr>
        </p:nvSpPr>
        <p:spPr>
          <a:xfrm rot="7800000">
            <a:off x="3029847" y="3055046"/>
            <a:ext cx="706265" cy="1413097"/>
          </a:xfrm>
          <a:custGeom>
            <a:avLst/>
            <a:gdLst>
              <a:gd name="connsiteX0" fmla="*/ 0 w 1055958"/>
              <a:gd name="connsiteY0" fmla="*/ 2628900 h 2628900"/>
              <a:gd name="connsiteX1" fmla="*/ 527979 w 1055958"/>
              <a:gd name="connsiteY1" fmla="*/ 0 h 2628900"/>
              <a:gd name="connsiteX2" fmla="*/ 1055958 w 1055958"/>
              <a:gd name="connsiteY2" fmla="*/ 2628900 h 2628900"/>
              <a:gd name="connsiteX3" fmla="*/ 0 w 1055958"/>
              <a:gd name="connsiteY3" fmla="*/ 2628900 h 2628900"/>
              <a:gd name="connsiteX0-1" fmla="*/ 0 w 1055958"/>
              <a:gd name="connsiteY0-2" fmla="*/ 1257719 h 1257719"/>
              <a:gd name="connsiteX1-3" fmla="*/ 590560 w 1055958"/>
              <a:gd name="connsiteY1-4" fmla="*/ 0 h 1257719"/>
              <a:gd name="connsiteX2-5" fmla="*/ 1055958 w 1055958"/>
              <a:gd name="connsiteY2-6" fmla="*/ 1257719 h 1257719"/>
              <a:gd name="connsiteX3-7" fmla="*/ 0 w 1055958"/>
              <a:gd name="connsiteY3-8" fmla="*/ 1257719 h 1257719"/>
              <a:gd name="connsiteX0-9" fmla="*/ 0 w 1055958"/>
              <a:gd name="connsiteY0-10" fmla="*/ 1267490 h 1267490"/>
              <a:gd name="connsiteX1-11" fmla="*/ 594795 w 1055958"/>
              <a:gd name="connsiteY1-12" fmla="*/ 0 h 1267490"/>
              <a:gd name="connsiteX2-13" fmla="*/ 1055958 w 1055958"/>
              <a:gd name="connsiteY2-14" fmla="*/ 1267490 h 1267490"/>
              <a:gd name="connsiteX3-15" fmla="*/ 0 w 1055958"/>
              <a:gd name="connsiteY3-16" fmla="*/ 1267490 h 1267490"/>
              <a:gd name="connsiteX0-17" fmla="*/ 0 w 1055958"/>
              <a:gd name="connsiteY0-18" fmla="*/ 1278435 h 1278435"/>
              <a:gd name="connsiteX1-19" fmla="*/ 585611 w 1055958"/>
              <a:gd name="connsiteY1-20" fmla="*/ 0 h 1278435"/>
              <a:gd name="connsiteX2-21" fmla="*/ 1055958 w 1055958"/>
              <a:gd name="connsiteY2-22" fmla="*/ 1278435 h 1278435"/>
              <a:gd name="connsiteX3-23" fmla="*/ 0 w 1055958"/>
              <a:gd name="connsiteY3-24" fmla="*/ 1278435 h 1278435"/>
              <a:gd name="connsiteX0-25" fmla="*/ 421317 w 470347"/>
              <a:gd name="connsiteY0-26" fmla="*/ 433522 h 1278435"/>
              <a:gd name="connsiteX1-27" fmla="*/ 0 w 470347"/>
              <a:gd name="connsiteY1-28" fmla="*/ 0 h 1278435"/>
              <a:gd name="connsiteX2-29" fmla="*/ 470347 w 470347"/>
              <a:gd name="connsiteY2-30" fmla="*/ 1278435 h 1278435"/>
              <a:gd name="connsiteX3-31" fmla="*/ 421317 w 470347"/>
              <a:gd name="connsiteY3-32" fmla="*/ 433522 h 1278435"/>
              <a:gd name="connsiteX0-33" fmla="*/ 0 w 626883"/>
              <a:gd name="connsiteY0-34" fmla="*/ 436469 h 1281382"/>
              <a:gd name="connsiteX1-35" fmla="*/ 626883 w 626883"/>
              <a:gd name="connsiteY1-36" fmla="*/ 0 h 1281382"/>
              <a:gd name="connsiteX2-37" fmla="*/ 49030 w 626883"/>
              <a:gd name="connsiteY2-38" fmla="*/ 1281382 h 1281382"/>
              <a:gd name="connsiteX3-39" fmla="*/ 0 w 626883"/>
              <a:gd name="connsiteY3-40" fmla="*/ 436469 h 1281382"/>
              <a:gd name="connsiteX0-41" fmla="*/ 0 w 635969"/>
              <a:gd name="connsiteY0-42" fmla="*/ 435673 h 1280586"/>
              <a:gd name="connsiteX1-43" fmla="*/ 635969 w 635969"/>
              <a:gd name="connsiteY1-44" fmla="*/ 0 h 1280586"/>
              <a:gd name="connsiteX2-45" fmla="*/ 49030 w 635969"/>
              <a:gd name="connsiteY2-46" fmla="*/ 1280586 h 1280586"/>
              <a:gd name="connsiteX3-47" fmla="*/ 0 w 635969"/>
              <a:gd name="connsiteY3-48" fmla="*/ 435673 h 1280586"/>
              <a:gd name="connsiteX0-49" fmla="*/ 0 w 629268"/>
              <a:gd name="connsiteY0-50" fmla="*/ 463723 h 1280586"/>
              <a:gd name="connsiteX1-51" fmla="*/ 629268 w 629268"/>
              <a:gd name="connsiteY1-52" fmla="*/ 0 h 1280586"/>
              <a:gd name="connsiteX2-53" fmla="*/ 42329 w 629268"/>
              <a:gd name="connsiteY2-54" fmla="*/ 1280586 h 1280586"/>
              <a:gd name="connsiteX3-55" fmla="*/ 0 w 629268"/>
              <a:gd name="connsiteY3-56" fmla="*/ 463723 h 1280586"/>
              <a:gd name="connsiteX0-57" fmla="*/ 0 w 619445"/>
              <a:gd name="connsiteY0-58" fmla="*/ 438644 h 1255507"/>
              <a:gd name="connsiteX1-59" fmla="*/ 619445 w 619445"/>
              <a:gd name="connsiteY1-60" fmla="*/ 0 h 1255507"/>
              <a:gd name="connsiteX2-61" fmla="*/ 42329 w 619445"/>
              <a:gd name="connsiteY2-62" fmla="*/ 1255507 h 1255507"/>
              <a:gd name="connsiteX3-63" fmla="*/ 0 w 619445"/>
              <a:gd name="connsiteY3-64" fmla="*/ 438644 h 1255507"/>
              <a:gd name="connsiteX0-65" fmla="*/ 0 w 630442"/>
              <a:gd name="connsiteY0-66" fmla="*/ 442259 h 1255507"/>
              <a:gd name="connsiteX1-67" fmla="*/ 630442 w 630442"/>
              <a:gd name="connsiteY1-68" fmla="*/ 0 h 1255507"/>
              <a:gd name="connsiteX2-69" fmla="*/ 53326 w 630442"/>
              <a:gd name="connsiteY2-70" fmla="*/ 1255507 h 1255507"/>
              <a:gd name="connsiteX3-71" fmla="*/ 0 w 630442"/>
              <a:gd name="connsiteY3-72" fmla="*/ 442259 h 1255507"/>
              <a:gd name="connsiteX0-73" fmla="*/ 0 w 632618"/>
              <a:gd name="connsiteY0-74" fmla="*/ 449697 h 1262945"/>
              <a:gd name="connsiteX1-75" fmla="*/ 632618 w 632618"/>
              <a:gd name="connsiteY1-76" fmla="*/ 0 h 1262945"/>
              <a:gd name="connsiteX2-77" fmla="*/ 53326 w 632618"/>
              <a:gd name="connsiteY2-78" fmla="*/ 1262945 h 1262945"/>
              <a:gd name="connsiteX3-79" fmla="*/ 0 w 632618"/>
              <a:gd name="connsiteY3-80" fmla="*/ 449697 h 1262945"/>
            </a:gdLst>
            <a:ahLst/>
            <a:cxnLst>
              <a:cxn ang="0">
                <a:pos x="connsiteX0-1" y="connsiteY0-2"/>
              </a:cxn>
              <a:cxn ang="0">
                <a:pos x="connsiteX1-3" y="connsiteY1-4"/>
              </a:cxn>
              <a:cxn ang="0">
                <a:pos x="connsiteX2-5" y="connsiteY2-6"/>
              </a:cxn>
              <a:cxn ang="0">
                <a:pos x="connsiteX3-7" y="connsiteY3-8"/>
              </a:cxn>
            </a:cxnLst>
            <a:rect l="l" t="t" r="r" b="b"/>
            <a:pathLst>
              <a:path w="632618" h="1262945">
                <a:moveTo>
                  <a:pt x="0" y="449697"/>
                </a:moveTo>
                <a:lnTo>
                  <a:pt x="632618" y="0"/>
                </a:lnTo>
                <a:lnTo>
                  <a:pt x="53326" y="1262945"/>
                </a:lnTo>
                <a:lnTo>
                  <a:pt x="0" y="449697"/>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44" name="任意多边形 43"/>
          <p:cNvSpPr/>
          <p:nvPr>
            <p:custDataLst>
              <p:tags r:id="rId12"/>
            </p:custDataLst>
          </p:nvPr>
        </p:nvSpPr>
        <p:spPr>
          <a:xfrm>
            <a:off x="310870" y="1121753"/>
            <a:ext cx="2033135" cy="2334928"/>
          </a:xfrm>
          <a:custGeom>
            <a:avLst/>
            <a:gdLst>
              <a:gd name="connsiteX0" fmla="*/ 2627 w 2980"/>
              <a:gd name="connsiteY0" fmla="*/ 0 h 3422"/>
              <a:gd name="connsiteX1" fmla="*/ 2980 w 2980"/>
              <a:gd name="connsiteY1" fmla="*/ 740 h 3422"/>
              <a:gd name="connsiteX2" fmla="*/ 751 w 2980"/>
              <a:gd name="connsiteY2" fmla="*/ 3422 h 3422"/>
              <a:gd name="connsiteX3" fmla="*/ 0 w 2980"/>
              <a:gd name="connsiteY3" fmla="*/ 3159 h 3422"/>
              <a:gd name="connsiteX4" fmla="*/ 2627 w 2980"/>
              <a:gd name="connsiteY4" fmla="*/ 0 h 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0" h="3422">
                <a:moveTo>
                  <a:pt x="2627" y="0"/>
                </a:moveTo>
                <a:lnTo>
                  <a:pt x="2980" y="740"/>
                </a:lnTo>
                <a:lnTo>
                  <a:pt x="751" y="3422"/>
                </a:lnTo>
                <a:lnTo>
                  <a:pt x="0" y="3159"/>
                </a:lnTo>
                <a:lnTo>
                  <a:pt x="2627"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92875" tIns="225210" rIns="0" bIns="19287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n-ea"/>
                <a:cs typeface="+mn-ea"/>
                <a:sym typeface="+mn-ea"/>
              </a:rPr>
              <a:t>01</a:t>
            </a:r>
            <a:endParaRPr lang="en-US" altLang="zh-CN" sz="1610" b="1">
              <a:solidFill>
                <a:srgbClr val="FFFFFF"/>
              </a:solidFill>
              <a:effectLst>
                <a:outerShdw blurRad="50800" dist="38100" dir="5400000" algn="t" rotWithShape="0">
                  <a:schemeClr val="accent1">
                    <a:lumMod val="50000"/>
                    <a:alpha val="40000"/>
                  </a:schemeClr>
                </a:outerShdw>
              </a:effectLst>
              <a:latin typeface="+mn-ea"/>
              <a:cs typeface="+mn-ea"/>
              <a:sym typeface="+mn-ea"/>
            </a:endParaRPr>
          </a:p>
        </p:txBody>
      </p:sp>
      <p:sp>
        <p:nvSpPr>
          <p:cNvPr id="45" name="任意多边形 44"/>
          <p:cNvSpPr/>
          <p:nvPr>
            <p:custDataLst>
              <p:tags r:id="rId13"/>
            </p:custDataLst>
          </p:nvPr>
        </p:nvSpPr>
        <p:spPr>
          <a:xfrm>
            <a:off x="1322332" y="2102582"/>
            <a:ext cx="1490247" cy="1710352"/>
          </a:xfrm>
          <a:custGeom>
            <a:avLst/>
            <a:gdLst/>
            <a:ahLst/>
            <a:cxnLst>
              <a:cxn ang="3">
                <a:pos x="hc" y="t"/>
              </a:cxn>
              <a:cxn ang="cd2">
                <a:pos x="l" y="vc"/>
              </a:cxn>
              <a:cxn ang="cd4">
                <a:pos x="hc" y="b"/>
              </a:cxn>
              <a:cxn ang="0">
                <a:pos x="r" y="vc"/>
              </a:cxn>
            </a:cxnLst>
            <a:rect l="l" t="t" r="r" b="b"/>
            <a:pathLst>
              <a:path w="2273" h="2615">
                <a:moveTo>
                  <a:pt x="1896" y="0"/>
                </a:moveTo>
                <a:lnTo>
                  <a:pt x="2273" y="803"/>
                </a:lnTo>
                <a:lnTo>
                  <a:pt x="762" y="2615"/>
                </a:lnTo>
                <a:lnTo>
                  <a:pt x="0" y="2338"/>
                </a:lnTo>
                <a:lnTo>
                  <a:pt x="1896"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92875" tIns="225210" rIns="0" bIns="19287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n-ea"/>
                <a:cs typeface="+mn-ea"/>
                <a:sym typeface="+mn-ea"/>
              </a:rPr>
              <a:t>02</a:t>
            </a:r>
            <a:endParaRPr lang="en-US" altLang="zh-CN" sz="1610" b="1">
              <a:solidFill>
                <a:srgbClr val="FFFFFF"/>
              </a:solidFill>
              <a:effectLst>
                <a:outerShdw blurRad="50800" dist="38100" dir="5400000" algn="t" rotWithShape="0">
                  <a:schemeClr val="accent1">
                    <a:lumMod val="50000"/>
                    <a:alpha val="40000"/>
                  </a:schemeClr>
                </a:outerShdw>
              </a:effectLst>
              <a:latin typeface="+mn-ea"/>
              <a:cs typeface="+mn-ea"/>
              <a:sym typeface="+mn-ea"/>
            </a:endParaRPr>
          </a:p>
        </p:txBody>
      </p:sp>
      <p:sp>
        <p:nvSpPr>
          <p:cNvPr id="46" name="任意多边形 45"/>
          <p:cNvSpPr/>
          <p:nvPr>
            <p:custDataLst>
              <p:tags r:id="rId14"/>
            </p:custDataLst>
          </p:nvPr>
        </p:nvSpPr>
        <p:spPr>
          <a:xfrm>
            <a:off x="2268556" y="3078305"/>
            <a:ext cx="1428980" cy="1403453"/>
          </a:xfrm>
          <a:custGeom>
            <a:avLst/>
            <a:gdLst/>
            <a:ahLst/>
            <a:cxnLst>
              <a:cxn ang="3">
                <a:pos x="hc" y="t"/>
              </a:cxn>
              <a:cxn ang="cd2">
                <a:pos x="l" y="vc"/>
              </a:cxn>
              <a:cxn ang="cd4">
                <a:pos x="hc" y="b"/>
              </a:cxn>
              <a:cxn ang="0">
                <a:pos x="r" y="vc"/>
              </a:cxn>
            </a:cxnLst>
            <a:rect l="l" t="t" r="r" b="b"/>
            <a:pathLst>
              <a:path w="2179" h="2147">
                <a:moveTo>
                  <a:pt x="1158" y="0"/>
                </a:moveTo>
                <a:lnTo>
                  <a:pt x="2179" y="2147"/>
                </a:lnTo>
                <a:lnTo>
                  <a:pt x="0" y="1380"/>
                </a:lnTo>
                <a:lnTo>
                  <a:pt x="1158"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92875" tIns="225210" rIns="160540" bIns="19287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n-ea"/>
                <a:cs typeface="+mn-ea"/>
                <a:sym typeface="+mn-ea"/>
              </a:rPr>
              <a:t>03</a:t>
            </a:r>
            <a:endParaRPr lang="en-US" altLang="zh-CN" sz="1610" b="1">
              <a:solidFill>
                <a:srgbClr val="FFFFFF"/>
              </a:solidFill>
              <a:effectLst>
                <a:outerShdw blurRad="50800" dist="38100" dir="5400000" algn="t" rotWithShape="0">
                  <a:schemeClr val="accent1">
                    <a:lumMod val="50000"/>
                    <a:alpha val="40000"/>
                  </a:schemeClr>
                </a:outerShdw>
              </a:effectLst>
              <a:latin typeface="+mn-ea"/>
              <a:cs typeface="+mn-ea"/>
              <a:sym typeface="+mn-ea"/>
            </a:endParaRPr>
          </a:p>
        </p:txBody>
      </p:sp>
      <p:sp>
        <p:nvSpPr>
          <p:cNvPr id="4" name="矩形 3"/>
          <p:cNvSpPr/>
          <p:nvPr>
            <p:custDataLst>
              <p:tags r:id="rId15"/>
            </p:custDataLst>
          </p:nvPr>
        </p:nvSpPr>
        <p:spPr>
          <a:xfrm>
            <a:off x="4874644" y="2037344"/>
            <a:ext cx="3958486" cy="298957"/>
          </a:xfrm>
          <a:prstGeom prst="rect">
            <a:avLst/>
          </a:prstGeom>
          <a:noFill/>
        </p:spPr>
        <p:txBody>
          <a:bodyPr wrap="square" lIns="0" tIns="0" rIns="0" bIns="0" rtlCol="0" anchor="b" anchorCtr="0">
            <a:noAutofit/>
          </a:bodyPr>
          <a:lstStyle/>
          <a:p>
            <a:pPr algn="just">
              <a:spcBef>
                <a:spcPct val="0"/>
              </a:spcBef>
              <a:spcAft>
                <a:spcPct val="0"/>
              </a:spcAft>
            </a:pPr>
            <a:r>
              <a:rPr lang="zh-CN" altLang="en-US" sz="1430">
                <a:latin typeface="楷体" panose="02010609060101010101" charset="-122"/>
                <a:ea typeface="楷体" panose="02010609060101010101" charset="-122"/>
                <a:cs typeface="楷体" panose="02010609060101010101" charset="-122"/>
                <a:sym typeface="+mn-ea"/>
              </a:rPr>
              <a:t>①公司债券的期限为1 年以上。</a:t>
            </a:r>
            <a:endParaRPr lang="zh-CN" altLang="en-US" sz="1430" b="1">
              <a:solidFill>
                <a:schemeClr val="accent1"/>
              </a:solidFill>
              <a:latin typeface="+mn-ea"/>
              <a:cs typeface="+mn-ea"/>
            </a:endParaRPr>
          </a:p>
        </p:txBody>
      </p:sp>
      <p:sp>
        <p:nvSpPr>
          <p:cNvPr id="7" name="矩形 6"/>
          <p:cNvSpPr/>
          <p:nvPr>
            <p:custDataLst>
              <p:tags r:id="rId16"/>
            </p:custDataLst>
          </p:nvPr>
        </p:nvSpPr>
        <p:spPr>
          <a:xfrm>
            <a:off x="4860290" y="2740660"/>
            <a:ext cx="3387090" cy="485140"/>
          </a:xfrm>
          <a:prstGeom prst="rect">
            <a:avLst/>
          </a:prstGeom>
          <a:noFill/>
        </p:spPr>
        <p:txBody>
          <a:bodyPr wrap="square" lIns="0" tIns="0" rIns="0" bIns="0" rtlCol="0" anchor="b" anchorCtr="0">
            <a:noAutofit/>
          </a:bodyPr>
          <a:lstStyle/>
          <a:p>
            <a:pPr algn="ctr">
              <a:spcBef>
                <a:spcPct val="0"/>
              </a:spcBef>
              <a:spcAft>
                <a:spcPct val="0"/>
              </a:spcAft>
            </a:pPr>
            <a:r>
              <a:rPr lang="zh-CN" altLang="en-US" sz="1430">
                <a:latin typeface="楷体" panose="02010609060101010101" charset="-122"/>
                <a:ea typeface="楷体" panose="02010609060101010101" charset="-122"/>
                <a:cs typeface="楷体" panose="02010609060101010101" charset="-122"/>
                <a:sym typeface="+mn-ea"/>
              </a:rPr>
              <a:t>②公司债券实际发行额不少于人民币5 000 万元。</a:t>
            </a:r>
            <a:endParaRPr lang="zh-CN" altLang="en-US" sz="1430" b="1">
              <a:solidFill>
                <a:schemeClr val="accent1"/>
              </a:solidFill>
              <a:latin typeface="+mn-ea"/>
              <a:cs typeface="+mn-ea"/>
            </a:endParaRPr>
          </a:p>
        </p:txBody>
      </p:sp>
      <p:sp>
        <p:nvSpPr>
          <p:cNvPr id="9" name="矩形 8"/>
          <p:cNvSpPr/>
          <p:nvPr>
            <p:custDataLst>
              <p:tags r:id="rId17"/>
            </p:custDataLst>
          </p:nvPr>
        </p:nvSpPr>
        <p:spPr>
          <a:xfrm>
            <a:off x="4874895" y="3216275"/>
            <a:ext cx="3385820" cy="724535"/>
          </a:xfrm>
          <a:prstGeom prst="rect">
            <a:avLst/>
          </a:prstGeom>
          <a:noFill/>
        </p:spPr>
        <p:txBody>
          <a:bodyPr wrap="square" lIns="0" tIns="0" rIns="0" bIns="0" rtlCol="0" anchor="b" anchorCtr="0">
            <a:noAutofit/>
          </a:bodyPr>
          <a:lstStyle/>
          <a:p>
            <a:pPr algn="ctr">
              <a:spcBef>
                <a:spcPct val="0"/>
              </a:spcBef>
              <a:spcAft>
                <a:spcPct val="0"/>
              </a:spcAft>
            </a:pPr>
            <a:r>
              <a:rPr lang="zh-CN" altLang="en-US" sz="1430">
                <a:latin typeface="楷体" panose="02010609060101010101" charset="-122"/>
                <a:ea typeface="楷体" panose="02010609060101010101" charset="-122"/>
                <a:cs typeface="楷体" panose="02010609060101010101" charset="-122"/>
                <a:sym typeface="+mn-ea"/>
              </a:rPr>
              <a:t>③公司申请债券上市时仍符合法定的公司债券发行条件。</a:t>
            </a:r>
            <a:endParaRPr lang="zh-CN" altLang="en-US" sz="1430" b="1">
              <a:solidFill>
                <a:schemeClr val="accent1"/>
              </a:solidFill>
              <a:latin typeface="+mn-ea"/>
              <a:cs typeface="+mn-ea"/>
            </a:endParaRPr>
          </a:p>
        </p:txBody>
      </p:sp>
      <p:sp>
        <p:nvSpPr>
          <p:cNvPr id="50" name="椭圆 49"/>
          <p:cNvSpPr>
            <a:spLocks noChangeAspect="1"/>
          </p:cNvSpPr>
          <p:nvPr>
            <p:custDataLst>
              <p:tags r:id="rId18"/>
            </p:custDataLst>
          </p:nvPr>
        </p:nvSpPr>
        <p:spPr>
          <a:xfrm>
            <a:off x="4714671" y="2195049"/>
            <a:ext cx="38593" cy="38593"/>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
        <p:nvSpPr>
          <p:cNvPr id="51" name="椭圆 50"/>
          <p:cNvSpPr>
            <a:spLocks noChangeAspect="1"/>
          </p:cNvSpPr>
          <p:nvPr>
            <p:custDataLst>
              <p:tags r:id="rId19"/>
            </p:custDataLst>
          </p:nvPr>
        </p:nvSpPr>
        <p:spPr>
          <a:xfrm>
            <a:off x="4714671" y="2892804"/>
            <a:ext cx="38593" cy="38593"/>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
        <p:nvSpPr>
          <p:cNvPr id="52" name="椭圆 51"/>
          <p:cNvSpPr>
            <a:spLocks noChangeAspect="1"/>
          </p:cNvSpPr>
          <p:nvPr>
            <p:custDataLst>
              <p:tags r:id="rId20"/>
            </p:custDataLst>
          </p:nvPr>
        </p:nvSpPr>
        <p:spPr>
          <a:xfrm>
            <a:off x="4714671" y="3601905"/>
            <a:ext cx="38593" cy="38593"/>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公司发行债券的程序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0" name="对象13"/>
          <p:cNvSpPr/>
          <p:nvPr>
            <p:custDataLst>
              <p:tags r:id="rId5"/>
            </p:custDataLst>
          </p:nvPr>
        </p:nvSpPr>
        <p:spPr>
          <a:xfrm>
            <a:off x="3292033" y="1607881"/>
            <a:ext cx="2468133" cy="2347335"/>
          </a:xfrm>
          <a:prstGeom prst="pentagon">
            <a:avLst/>
          </a:prstGeom>
          <a:solidFill>
            <a:schemeClr val="accent1">
              <a:alpha val="5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a:noAutofit/>
          </a:bodyPr>
          <a:p>
            <a:endParaRPr lang="zh-CN" altLang="en-US" sz="1525">
              <a:latin typeface="+mn-ea"/>
            </a:endParaRPr>
          </a:p>
        </p:txBody>
      </p:sp>
      <p:sp>
        <p:nvSpPr>
          <p:cNvPr id="65" name="对象1"/>
          <p:cNvSpPr/>
          <p:nvPr>
            <p:custDataLst>
              <p:tags r:id="rId6"/>
            </p:custDataLst>
          </p:nvPr>
        </p:nvSpPr>
        <p:spPr>
          <a:xfrm flipH="1">
            <a:off x="515374" y="1851711"/>
            <a:ext cx="3287470" cy="1150676"/>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274060" tIns="0" rIns="548120" numCol="1" spcCol="0" rtlCol="0" fromWordArt="0" anchor="ctr" anchorCtr="1" forceAA="0" compatLnSpc="1">
            <a:noAutofit/>
          </a:bodyPr>
          <a:p>
            <a:pPr indent="0" algn="r" fontAlgn="auto">
              <a:lnSpc>
                <a:spcPct val="150000"/>
              </a:lnSpc>
              <a:spcBef>
                <a:spcPct val="0"/>
              </a:spcBef>
              <a:spcAft>
                <a:spcPct val="0"/>
              </a:spcAft>
            </a:pPr>
            <a:r>
              <a:rPr lang="zh-CN" altLang="en-US" sz="1355">
                <a:ln>
                  <a:noFill/>
                  <a:prstDash val="sysDot"/>
                </a:ln>
                <a:solidFill>
                  <a:schemeClr val="tx1">
                    <a:lumMod val="85000"/>
                    <a:lumOff val="15000"/>
                  </a:schemeClr>
                </a:solidFill>
                <a:latin typeface="+mn-ea"/>
                <a:cs typeface="+mn-ea"/>
                <a:sym typeface="+mn-ea"/>
              </a:rPr>
              <a:t>交付债券，收缴债券款</a:t>
            </a:r>
            <a:endParaRPr lang="zh-CN" altLang="en-US" sz="1355">
              <a:ln>
                <a:noFill/>
                <a:prstDash val="sysDot"/>
              </a:ln>
              <a:solidFill>
                <a:schemeClr val="tx1">
                  <a:lumMod val="85000"/>
                  <a:lumOff val="15000"/>
                </a:schemeClr>
              </a:solidFill>
              <a:latin typeface="+mn-ea"/>
              <a:cs typeface="+mn-ea"/>
              <a:sym typeface="+mn-ea"/>
            </a:endParaRPr>
          </a:p>
        </p:txBody>
      </p:sp>
      <p:sp>
        <p:nvSpPr>
          <p:cNvPr id="67" name="对象2"/>
          <p:cNvSpPr/>
          <p:nvPr>
            <p:custDataLst>
              <p:tags r:id="rId7"/>
            </p:custDataLst>
          </p:nvPr>
        </p:nvSpPr>
        <p:spPr>
          <a:xfrm flipH="1">
            <a:off x="972269" y="3364212"/>
            <a:ext cx="3248969" cy="1150676"/>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274060" tIns="0" rIns="548120" numCol="1" spcCol="0" rtlCol="0" fromWordArt="0" anchor="ctr" anchorCtr="1" forceAA="0" compatLnSpc="1">
            <a:noAutofit/>
          </a:bodyPr>
          <a:p>
            <a:pPr indent="0" algn="r" fontAlgn="auto">
              <a:lnSpc>
                <a:spcPct val="150000"/>
              </a:lnSpc>
              <a:spcBef>
                <a:spcPct val="0"/>
              </a:spcBef>
              <a:spcAft>
                <a:spcPct val="0"/>
              </a:spcAft>
            </a:pPr>
            <a:r>
              <a:rPr lang="zh-CN" altLang="en-US" sz="1355">
                <a:ln>
                  <a:noFill/>
                  <a:prstDash val="sysDot"/>
                </a:ln>
                <a:solidFill>
                  <a:schemeClr val="tx1">
                    <a:lumMod val="85000"/>
                    <a:lumOff val="15000"/>
                  </a:schemeClr>
                </a:solidFill>
                <a:latin typeface="+mn-ea"/>
                <a:cs typeface="+mn-ea"/>
                <a:sym typeface="+mn-ea"/>
              </a:rPr>
              <a:t>委托证券经营机构发售</a:t>
            </a:r>
            <a:endParaRPr lang="zh-CN" altLang="en-US" sz="1355">
              <a:ln>
                <a:noFill/>
                <a:prstDash val="sysDot"/>
              </a:ln>
              <a:solidFill>
                <a:schemeClr val="tx1">
                  <a:lumMod val="85000"/>
                  <a:lumOff val="15000"/>
                </a:schemeClr>
              </a:solidFill>
              <a:latin typeface="+mn-ea"/>
              <a:cs typeface="+mn-ea"/>
              <a:sym typeface="+mn-ea"/>
            </a:endParaRPr>
          </a:p>
        </p:txBody>
      </p:sp>
      <p:sp>
        <p:nvSpPr>
          <p:cNvPr id="73" name="对象5"/>
          <p:cNvSpPr/>
          <p:nvPr>
            <p:custDataLst>
              <p:tags r:id="rId8"/>
            </p:custDataLst>
          </p:nvPr>
        </p:nvSpPr>
        <p:spPr>
          <a:xfrm flipH="1">
            <a:off x="4500235" y="3390099"/>
            <a:ext cx="3248969" cy="1150676"/>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48120" tIns="0" rIns="273933" numCol="1" spcCol="0" rtlCol="0" fromWordArt="0" anchor="ctr" anchorCtr="1" forceAA="0" compatLnSpc="1">
            <a:noAutofit/>
          </a:bodyPr>
          <a:p>
            <a:pPr indent="0" fontAlgn="auto">
              <a:lnSpc>
                <a:spcPct val="150000"/>
              </a:lnSpc>
              <a:spcBef>
                <a:spcPct val="0"/>
              </a:spcBef>
              <a:spcAft>
                <a:spcPct val="0"/>
              </a:spcAft>
            </a:pPr>
            <a:r>
              <a:rPr lang="zh-CN" altLang="en-US" sz="1355">
                <a:ln>
                  <a:noFill/>
                  <a:prstDash val="sysDot"/>
                </a:ln>
                <a:solidFill>
                  <a:schemeClr val="tx1">
                    <a:lumMod val="85000"/>
                    <a:lumOff val="15000"/>
                  </a:schemeClr>
                </a:solidFill>
                <a:latin typeface="+mn-ea"/>
                <a:cs typeface="+mn-ea"/>
                <a:sym typeface="+mn-ea"/>
              </a:rPr>
              <a:t>公告募集办法</a:t>
            </a:r>
            <a:endParaRPr lang="zh-CN" altLang="en-US" sz="1355">
              <a:ln>
                <a:noFill/>
                <a:prstDash val="sysDot"/>
              </a:ln>
              <a:solidFill>
                <a:schemeClr val="tx1">
                  <a:lumMod val="85000"/>
                  <a:lumOff val="15000"/>
                </a:schemeClr>
              </a:solidFill>
              <a:latin typeface="+mn-ea"/>
              <a:cs typeface="+mn-ea"/>
              <a:sym typeface="+mn-ea"/>
            </a:endParaRPr>
          </a:p>
        </p:txBody>
      </p:sp>
      <p:sp>
        <p:nvSpPr>
          <p:cNvPr id="75" name="对象6"/>
          <p:cNvSpPr/>
          <p:nvPr>
            <p:custDataLst>
              <p:tags r:id="rId9"/>
            </p:custDataLst>
          </p:nvPr>
        </p:nvSpPr>
        <p:spPr>
          <a:xfrm flipH="1">
            <a:off x="5183560" y="1921855"/>
            <a:ext cx="3300048" cy="1150676"/>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1">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48120" tIns="0" rIns="273933" numCol="1" spcCol="0" rtlCol="0" fromWordArt="0" anchor="ctr" anchorCtr="1" forceAA="0" compatLnSpc="1">
            <a:noAutofit/>
          </a:bodyPr>
          <a:p>
            <a:pPr indent="0" fontAlgn="auto">
              <a:lnSpc>
                <a:spcPct val="150000"/>
              </a:lnSpc>
              <a:spcBef>
                <a:spcPct val="0"/>
              </a:spcBef>
              <a:spcAft>
                <a:spcPct val="0"/>
              </a:spcAft>
            </a:pPr>
            <a:r>
              <a:rPr lang="zh-CN" altLang="en-US" sz="1355">
                <a:ln>
                  <a:noFill/>
                  <a:prstDash val="sysDot"/>
                </a:ln>
                <a:solidFill>
                  <a:schemeClr val="tx1">
                    <a:lumMod val="85000"/>
                    <a:lumOff val="15000"/>
                  </a:schemeClr>
                </a:solidFill>
                <a:latin typeface="+mn-ea"/>
                <a:cs typeface="+mn-ea"/>
                <a:sym typeface="+mn-ea"/>
              </a:rPr>
              <a:t>提出发债申请。</a:t>
            </a:r>
            <a:endParaRPr lang="zh-CN" altLang="en-US" sz="1355">
              <a:ln>
                <a:noFill/>
                <a:prstDash val="sysDot"/>
              </a:ln>
              <a:solidFill>
                <a:schemeClr val="tx1">
                  <a:lumMod val="85000"/>
                  <a:lumOff val="15000"/>
                </a:schemeClr>
              </a:solidFill>
              <a:latin typeface="+mn-ea"/>
              <a:cs typeface="+mn-ea"/>
              <a:sym typeface="+mn-ea"/>
            </a:endParaRPr>
          </a:p>
        </p:txBody>
      </p:sp>
      <p:sp>
        <p:nvSpPr>
          <p:cNvPr id="2" name="对象7"/>
          <p:cNvSpPr/>
          <p:nvPr>
            <p:custDataLst>
              <p:tags r:id="rId10"/>
            </p:custDataLst>
          </p:nvPr>
        </p:nvSpPr>
        <p:spPr>
          <a:xfrm>
            <a:off x="3026157" y="2216980"/>
            <a:ext cx="537912" cy="53791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sz="1525" b="1">
                <a:solidFill>
                  <a:schemeClr val="lt1"/>
                </a:solidFill>
                <a:latin typeface="+mn-ea"/>
                <a:cs typeface="+mn-ea"/>
                <a:sym typeface="+mn-ea"/>
              </a:rPr>
              <a:t>05</a:t>
            </a:r>
            <a:endParaRPr lang="en-US" sz="1525" b="1" dirty="0">
              <a:solidFill>
                <a:schemeClr val="lt1"/>
              </a:solidFill>
              <a:latin typeface="+mn-ea"/>
              <a:cs typeface="+mn-ea"/>
              <a:sym typeface="+mn-ea"/>
            </a:endParaRPr>
          </a:p>
        </p:txBody>
      </p:sp>
      <p:sp>
        <p:nvSpPr>
          <p:cNvPr id="6" name="对象7"/>
          <p:cNvSpPr/>
          <p:nvPr>
            <p:custDataLst>
              <p:tags r:id="rId11"/>
            </p:custDataLst>
          </p:nvPr>
        </p:nvSpPr>
        <p:spPr>
          <a:xfrm>
            <a:off x="3510106" y="3706425"/>
            <a:ext cx="537912" cy="53791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sz="1525" b="1">
                <a:solidFill>
                  <a:schemeClr val="lt1"/>
                </a:solidFill>
                <a:latin typeface="+mn-ea"/>
                <a:cs typeface="+mn-ea"/>
                <a:sym typeface="+mn-ea"/>
              </a:rPr>
              <a:t>04</a:t>
            </a:r>
            <a:endParaRPr lang="en-US" sz="1525" b="1" dirty="0">
              <a:solidFill>
                <a:schemeClr val="lt1"/>
              </a:solidFill>
              <a:latin typeface="+mn-ea"/>
              <a:cs typeface="+mn-ea"/>
              <a:sym typeface="+mn-ea"/>
            </a:endParaRPr>
          </a:p>
        </p:txBody>
      </p:sp>
      <p:sp>
        <p:nvSpPr>
          <p:cNvPr id="3" name="对象7"/>
          <p:cNvSpPr/>
          <p:nvPr>
            <p:custDataLst>
              <p:tags r:id="rId12"/>
            </p:custDataLst>
          </p:nvPr>
        </p:nvSpPr>
        <p:spPr>
          <a:xfrm>
            <a:off x="5075822" y="3706425"/>
            <a:ext cx="537912" cy="53791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sz="1525" b="1">
                <a:solidFill>
                  <a:schemeClr val="lt1"/>
                </a:solidFill>
                <a:latin typeface="+mn-ea"/>
                <a:cs typeface="+mn-ea"/>
                <a:sym typeface="+mn-ea"/>
              </a:rPr>
              <a:t>03</a:t>
            </a:r>
            <a:endParaRPr lang="en-US" sz="1525" b="1" dirty="0">
              <a:solidFill>
                <a:schemeClr val="lt1"/>
              </a:solidFill>
              <a:latin typeface="+mn-ea"/>
              <a:cs typeface="+mn-ea"/>
              <a:sym typeface="+mn-ea"/>
            </a:endParaRPr>
          </a:p>
        </p:txBody>
      </p:sp>
      <p:sp>
        <p:nvSpPr>
          <p:cNvPr id="8" name="对象7"/>
          <p:cNvSpPr/>
          <p:nvPr>
            <p:custDataLst>
              <p:tags r:id="rId13"/>
            </p:custDataLst>
          </p:nvPr>
        </p:nvSpPr>
        <p:spPr>
          <a:xfrm>
            <a:off x="5559771" y="2216980"/>
            <a:ext cx="537912" cy="53791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sz="1525" b="1">
                <a:solidFill>
                  <a:schemeClr val="lt1"/>
                </a:solidFill>
                <a:latin typeface="+mn-ea"/>
                <a:cs typeface="+mn-ea"/>
                <a:sym typeface="+mn-ea"/>
              </a:rPr>
              <a:t>02</a:t>
            </a:r>
            <a:endParaRPr lang="en-US" sz="1525" b="1" dirty="0">
              <a:solidFill>
                <a:schemeClr val="lt1"/>
              </a:solidFill>
              <a:latin typeface="+mn-ea"/>
              <a:cs typeface="+mn-ea"/>
              <a:sym typeface="+mn-ea"/>
            </a:endParaRPr>
          </a:p>
        </p:txBody>
      </p:sp>
      <p:sp>
        <p:nvSpPr>
          <p:cNvPr id="17" name="任意多边形: 形状 17"/>
          <p:cNvSpPr/>
          <p:nvPr>
            <p:custDataLst>
              <p:tags r:id="rId14"/>
            </p:custDataLst>
          </p:nvPr>
        </p:nvSpPr>
        <p:spPr>
          <a:xfrm>
            <a:off x="3669094" y="1946269"/>
            <a:ext cx="1804364" cy="1724664"/>
          </a:xfrm>
          <a:custGeom>
            <a:avLst/>
            <a:gdLst>
              <a:gd name="connsiteX0" fmla="*/ 31671 w 2129137"/>
              <a:gd name="connsiteY0" fmla="*/ 726156 h 2029639"/>
              <a:gd name="connsiteX1" fmla="*/ 1021759 w 2129137"/>
              <a:gd name="connsiteY1" fmla="*/ 5814 h 2029639"/>
              <a:gd name="connsiteX2" fmla="*/ 1111410 w 2129137"/>
              <a:gd name="connsiteY2" fmla="*/ 5823 h 2029639"/>
              <a:gd name="connsiteX3" fmla="*/ 2101498 w 2129137"/>
              <a:gd name="connsiteY3" fmla="*/ 726165 h 2029639"/>
              <a:gd name="connsiteX4" fmla="*/ 2129137 w 2129137"/>
              <a:gd name="connsiteY4" fmla="*/ 811298 h 2029639"/>
              <a:gd name="connsiteX5" fmla="*/ 1750922 w 2129137"/>
              <a:gd name="connsiteY5" fmla="*/ 1976947 h 2029639"/>
              <a:gd name="connsiteX6" fmla="*/ 1678436 w 2129137"/>
              <a:gd name="connsiteY6" fmla="*/ 2029639 h 2029639"/>
              <a:gd name="connsiteX7" fmla="*/ 454698 w 2129137"/>
              <a:gd name="connsiteY7" fmla="*/ 2029639 h 2029639"/>
              <a:gd name="connsiteX8" fmla="*/ 382236 w 2129137"/>
              <a:gd name="connsiteY8" fmla="*/ 1976954 h 2029639"/>
              <a:gd name="connsiteX9" fmla="*/ 4021 w 2129137"/>
              <a:gd name="connsiteY9" fmla="*/ 811305 h 2029639"/>
              <a:gd name="connsiteX10" fmla="*/ 31671 w 2129137"/>
              <a:gd name="connsiteY10" fmla="*/ 726156 h 2029639"/>
              <a:gd name="connsiteX0-1" fmla="*/ 31671 w 2129137"/>
              <a:gd name="connsiteY0-2" fmla="*/ 726156 h 2029639"/>
              <a:gd name="connsiteX1-3" fmla="*/ 1021759 w 2129137"/>
              <a:gd name="connsiteY1-4" fmla="*/ 5814 h 2029639"/>
              <a:gd name="connsiteX2-5" fmla="*/ 1111410 w 2129137"/>
              <a:gd name="connsiteY2-6" fmla="*/ 5823 h 2029639"/>
              <a:gd name="connsiteX3-7" fmla="*/ 2101498 w 2129137"/>
              <a:gd name="connsiteY3-8" fmla="*/ 726165 h 2029639"/>
              <a:gd name="connsiteX4-9" fmla="*/ 2129137 w 2129137"/>
              <a:gd name="connsiteY4-10" fmla="*/ 811298 h 2029639"/>
              <a:gd name="connsiteX5-11" fmla="*/ 1750922 w 2129137"/>
              <a:gd name="connsiteY5-12" fmla="*/ 1976947 h 2029639"/>
              <a:gd name="connsiteX6-13" fmla="*/ 1678436 w 2129137"/>
              <a:gd name="connsiteY6-14" fmla="*/ 2029639 h 2029639"/>
              <a:gd name="connsiteX7-15" fmla="*/ 454698 w 2129137"/>
              <a:gd name="connsiteY7-16" fmla="*/ 2029639 h 2029639"/>
              <a:gd name="connsiteX8-17" fmla="*/ 382236 w 2129137"/>
              <a:gd name="connsiteY8-18" fmla="*/ 1976954 h 2029639"/>
              <a:gd name="connsiteX9-19" fmla="*/ 4021 w 2129137"/>
              <a:gd name="connsiteY9-20" fmla="*/ 811305 h 2029639"/>
              <a:gd name="connsiteX10-21" fmla="*/ 31671 w 2129137"/>
              <a:gd name="connsiteY10-22" fmla="*/ 726156 h 2029639"/>
              <a:gd name="connsiteX0-23" fmla="*/ 31671 w 2129137"/>
              <a:gd name="connsiteY0-24" fmla="*/ 726159 h 2029642"/>
              <a:gd name="connsiteX1-25" fmla="*/ 1021759 w 2129137"/>
              <a:gd name="connsiteY1-26" fmla="*/ 5817 h 2029642"/>
              <a:gd name="connsiteX2-27" fmla="*/ 1111410 w 2129137"/>
              <a:gd name="connsiteY2-28" fmla="*/ 5826 h 2029642"/>
              <a:gd name="connsiteX3-29" fmla="*/ 2101498 w 2129137"/>
              <a:gd name="connsiteY3-30" fmla="*/ 726168 h 2029642"/>
              <a:gd name="connsiteX4-31" fmla="*/ 2129137 w 2129137"/>
              <a:gd name="connsiteY4-32" fmla="*/ 811301 h 2029642"/>
              <a:gd name="connsiteX5-33" fmla="*/ 1750922 w 2129137"/>
              <a:gd name="connsiteY5-34" fmla="*/ 1976950 h 2029642"/>
              <a:gd name="connsiteX6-35" fmla="*/ 1678436 w 2129137"/>
              <a:gd name="connsiteY6-36" fmla="*/ 2029642 h 2029642"/>
              <a:gd name="connsiteX7-37" fmla="*/ 454698 w 2129137"/>
              <a:gd name="connsiteY7-38" fmla="*/ 2029642 h 2029642"/>
              <a:gd name="connsiteX8-39" fmla="*/ 382236 w 2129137"/>
              <a:gd name="connsiteY8-40" fmla="*/ 1976957 h 2029642"/>
              <a:gd name="connsiteX9-41" fmla="*/ 4021 w 2129137"/>
              <a:gd name="connsiteY9-42" fmla="*/ 811308 h 2029642"/>
              <a:gd name="connsiteX10-43" fmla="*/ 31671 w 2129137"/>
              <a:gd name="connsiteY10-44" fmla="*/ 726159 h 2029642"/>
              <a:gd name="connsiteX0-45" fmla="*/ 31671 w 2129137"/>
              <a:gd name="connsiteY0-46" fmla="*/ 735453 h 2038936"/>
              <a:gd name="connsiteX1-47" fmla="*/ 1021759 w 2129137"/>
              <a:gd name="connsiteY1-48" fmla="*/ 15111 h 2038936"/>
              <a:gd name="connsiteX2-49" fmla="*/ 1111410 w 2129137"/>
              <a:gd name="connsiteY2-50" fmla="*/ 15120 h 2038936"/>
              <a:gd name="connsiteX3-51" fmla="*/ 2101498 w 2129137"/>
              <a:gd name="connsiteY3-52" fmla="*/ 735462 h 2038936"/>
              <a:gd name="connsiteX4-53" fmla="*/ 2129137 w 2129137"/>
              <a:gd name="connsiteY4-54" fmla="*/ 820595 h 2038936"/>
              <a:gd name="connsiteX5-55" fmla="*/ 1750922 w 2129137"/>
              <a:gd name="connsiteY5-56" fmla="*/ 1986244 h 2038936"/>
              <a:gd name="connsiteX6-57" fmla="*/ 1678436 w 2129137"/>
              <a:gd name="connsiteY6-58" fmla="*/ 2038936 h 2038936"/>
              <a:gd name="connsiteX7-59" fmla="*/ 454698 w 2129137"/>
              <a:gd name="connsiteY7-60" fmla="*/ 2038936 h 2038936"/>
              <a:gd name="connsiteX8-61" fmla="*/ 382236 w 2129137"/>
              <a:gd name="connsiteY8-62" fmla="*/ 1986251 h 2038936"/>
              <a:gd name="connsiteX9-63" fmla="*/ 4021 w 2129137"/>
              <a:gd name="connsiteY9-64" fmla="*/ 820602 h 2038936"/>
              <a:gd name="connsiteX10-65" fmla="*/ 31671 w 2129137"/>
              <a:gd name="connsiteY10-66" fmla="*/ 735453 h 2038936"/>
              <a:gd name="connsiteX0-67" fmla="*/ 31671 w 2129137"/>
              <a:gd name="connsiteY0-68" fmla="*/ 735453 h 2038936"/>
              <a:gd name="connsiteX1-69" fmla="*/ 1021759 w 2129137"/>
              <a:gd name="connsiteY1-70" fmla="*/ 15111 h 2038936"/>
              <a:gd name="connsiteX2-71" fmla="*/ 1111410 w 2129137"/>
              <a:gd name="connsiteY2-72" fmla="*/ 15120 h 2038936"/>
              <a:gd name="connsiteX3-73" fmla="*/ 2101498 w 2129137"/>
              <a:gd name="connsiteY3-74" fmla="*/ 735462 h 2038936"/>
              <a:gd name="connsiteX4-75" fmla="*/ 2129137 w 2129137"/>
              <a:gd name="connsiteY4-76" fmla="*/ 820595 h 2038936"/>
              <a:gd name="connsiteX5-77" fmla="*/ 1750922 w 2129137"/>
              <a:gd name="connsiteY5-78" fmla="*/ 1986244 h 2038936"/>
              <a:gd name="connsiteX6-79" fmla="*/ 1678436 w 2129137"/>
              <a:gd name="connsiteY6-80" fmla="*/ 2038936 h 2038936"/>
              <a:gd name="connsiteX7-81" fmla="*/ 454698 w 2129137"/>
              <a:gd name="connsiteY7-82" fmla="*/ 2038936 h 2038936"/>
              <a:gd name="connsiteX8-83" fmla="*/ 382236 w 2129137"/>
              <a:gd name="connsiteY8-84" fmla="*/ 1986251 h 2038936"/>
              <a:gd name="connsiteX9-85" fmla="*/ 4021 w 2129137"/>
              <a:gd name="connsiteY9-86" fmla="*/ 820602 h 2038936"/>
              <a:gd name="connsiteX10-87" fmla="*/ 31671 w 2129137"/>
              <a:gd name="connsiteY10-88" fmla="*/ 735453 h 2038936"/>
              <a:gd name="connsiteX0-89" fmla="*/ 31671 w 2129137"/>
              <a:gd name="connsiteY0-90" fmla="*/ 735453 h 2038936"/>
              <a:gd name="connsiteX1-91" fmla="*/ 1021759 w 2129137"/>
              <a:gd name="connsiteY1-92" fmla="*/ 15111 h 2038936"/>
              <a:gd name="connsiteX2-93" fmla="*/ 1111410 w 2129137"/>
              <a:gd name="connsiteY2-94" fmla="*/ 15120 h 2038936"/>
              <a:gd name="connsiteX3-95" fmla="*/ 2101498 w 2129137"/>
              <a:gd name="connsiteY3-96" fmla="*/ 735462 h 2038936"/>
              <a:gd name="connsiteX4-97" fmla="*/ 2129137 w 2129137"/>
              <a:gd name="connsiteY4-98" fmla="*/ 820595 h 2038936"/>
              <a:gd name="connsiteX5-99" fmla="*/ 1750922 w 2129137"/>
              <a:gd name="connsiteY5-100" fmla="*/ 1986244 h 2038936"/>
              <a:gd name="connsiteX6-101" fmla="*/ 1678436 w 2129137"/>
              <a:gd name="connsiteY6-102" fmla="*/ 2038936 h 2038936"/>
              <a:gd name="connsiteX7-103" fmla="*/ 454698 w 2129137"/>
              <a:gd name="connsiteY7-104" fmla="*/ 2038936 h 2038936"/>
              <a:gd name="connsiteX8-105" fmla="*/ 382236 w 2129137"/>
              <a:gd name="connsiteY8-106" fmla="*/ 1986251 h 2038936"/>
              <a:gd name="connsiteX9-107" fmla="*/ 4021 w 2129137"/>
              <a:gd name="connsiteY9-108" fmla="*/ 820602 h 2038936"/>
              <a:gd name="connsiteX10-109" fmla="*/ 31671 w 2129137"/>
              <a:gd name="connsiteY10-110" fmla="*/ 735453 h 2038936"/>
              <a:gd name="connsiteX0-111" fmla="*/ 31671 w 2129137"/>
              <a:gd name="connsiteY0-112" fmla="*/ 735453 h 2038936"/>
              <a:gd name="connsiteX1-113" fmla="*/ 1021759 w 2129137"/>
              <a:gd name="connsiteY1-114" fmla="*/ 15111 h 2038936"/>
              <a:gd name="connsiteX2-115" fmla="*/ 1111410 w 2129137"/>
              <a:gd name="connsiteY2-116" fmla="*/ 15120 h 2038936"/>
              <a:gd name="connsiteX3-117" fmla="*/ 2101498 w 2129137"/>
              <a:gd name="connsiteY3-118" fmla="*/ 735462 h 2038936"/>
              <a:gd name="connsiteX4-119" fmla="*/ 2129137 w 2129137"/>
              <a:gd name="connsiteY4-120" fmla="*/ 820595 h 2038936"/>
              <a:gd name="connsiteX5-121" fmla="*/ 1750922 w 2129137"/>
              <a:gd name="connsiteY5-122" fmla="*/ 1986244 h 2038936"/>
              <a:gd name="connsiteX6-123" fmla="*/ 1678436 w 2129137"/>
              <a:gd name="connsiteY6-124" fmla="*/ 2038936 h 2038936"/>
              <a:gd name="connsiteX7-125" fmla="*/ 454698 w 2129137"/>
              <a:gd name="connsiteY7-126" fmla="*/ 2038936 h 2038936"/>
              <a:gd name="connsiteX8-127" fmla="*/ 382236 w 2129137"/>
              <a:gd name="connsiteY8-128" fmla="*/ 1986251 h 2038936"/>
              <a:gd name="connsiteX9-129" fmla="*/ 4021 w 2129137"/>
              <a:gd name="connsiteY9-130" fmla="*/ 820602 h 2038936"/>
              <a:gd name="connsiteX10-131" fmla="*/ 31671 w 2129137"/>
              <a:gd name="connsiteY10-132" fmla="*/ 735453 h 2038936"/>
              <a:gd name="connsiteX0-133" fmla="*/ 31671 w 2133159"/>
              <a:gd name="connsiteY0-134" fmla="*/ 735453 h 2038936"/>
              <a:gd name="connsiteX1-135" fmla="*/ 1021759 w 2133159"/>
              <a:gd name="connsiteY1-136" fmla="*/ 15111 h 2038936"/>
              <a:gd name="connsiteX2-137" fmla="*/ 1111410 w 2133159"/>
              <a:gd name="connsiteY2-138" fmla="*/ 15120 h 2038936"/>
              <a:gd name="connsiteX3-139" fmla="*/ 2101498 w 2133159"/>
              <a:gd name="connsiteY3-140" fmla="*/ 735462 h 2038936"/>
              <a:gd name="connsiteX4-141" fmla="*/ 2129137 w 2133159"/>
              <a:gd name="connsiteY4-142" fmla="*/ 820595 h 2038936"/>
              <a:gd name="connsiteX5-143" fmla="*/ 1750922 w 2133159"/>
              <a:gd name="connsiteY5-144" fmla="*/ 1986244 h 2038936"/>
              <a:gd name="connsiteX6-145" fmla="*/ 1678436 w 2133159"/>
              <a:gd name="connsiteY6-146" fmla="*/ 2038936 h 2038936"/>
              <a:gd name="connsiteX7-147" fmla="*/ 454698 w 2133159"/>
              <a:gd name="connsiteY7-148" fmla="*/ 2038936 h 2038936"/>
              <a:gd name="connsiteX8-149" fmla="*/ 382236 w 2133159"/>
              <a:gd name="connsiteY8-150" fmla="*/ 1986251 h 2038936"/>
              <a:gd name="connsiteX9-151" fmla="*/ 4021 w 2133159"/>
              <a:gd name="connsiteY9-152" fmla="*/ 820602 h 2038936"/>
              <a:gd name="connsiteX10-153" fmla="*/ 31671 w 2133159"/>
              <a:gd name="connsiteY10-154" fmla="*/ 735453 h 2038936"/>
              <a:gd name="connsiteX0-155" fmla="*/ 31671 w 2133159"/>
              <a:gd name="connsiteY0-156" fmla="*/ 735453 h 2038936"/>
              <a:gd name="connsiteX1-157" fmla="*/ 1021759 w 2133159"/>
              <a:gd name="connsiteY1-158" fmla="*/ 15111 h 2038936"/>
              <a:gd name="connsiteX2-159" fmla="*/ 1111410 w 2133159"/>
              <a:gd name="connsiteY2-160" fmla="*/ 15120 h 2038936"/>
              <a:gd name="connsiteX3-161" fmla="*/ 2101498 w 2133159"/>
              <a:gd name="connsiteY3-162" fmla="*/ 735462 h 2038936"/>
              <a:gd name="connsiteX4-163" fmla="*/ 2129137 w 2133159"/>
              <a:gd name="connsiteY4-164" fmla="*/ 820595 h 2038936"/>
              <a:gd name="connsiteX5-165" fmla="*/ 1750922 w 2133159"/>
              <a:gd name="connsiteY5-166" fmla="*/ 1986244 h 2038936"/>
              <a:gd name="connsiteX6-167" fmla="*/ 1678436 w 2133159"/>
              <a:gd name="connsiteY6-168" fmla="*/ 2038936 h 2038936"/>
              <a:gd name="connsiteX7-169" fmla="*/ 454698 w 2133159"/>
              <a:gd name="connsiteY7-170" fmla="*/ 2038936 h 2038936"/>
              <a:gd name="connsiteX8-171" fmla="*/ 382236 w 2133159"/>
              <a:gd name="connsiteY8-172" fmla="*/ 1986251 h 2038936"/>
              <a:gd name="connsiteX9-173" fmla="*/ 4021 w 2133159"/>
              <a:gd name="connsiteY9-174" fmla="*/ 820602 h 2038936"/>
              <a:gd name="connsiteX10-175" fmla="*/ 31671 w 2133159"/>
              <a:gd name="connsiteY10-176" fmla="*/ 735453 h 2038936"/>
              <a:gd name="connsiteX0-177" fmla="*/ 31671 w 2133159"/>
              <a:gd name="connsiteY0-178" fmla="*/ 735453 h 2038936"/>
              <a:gd name="connsiteX1-179" fmla="*/ 1021759 w 2133159"/>
              <a:gd name="connsiteY1-180" fmla="*/ 15111 h 2038936"/>
              <a:gd name="connsiteX2-181" fmla="*/ 1111410 w 2133159"/>
              <a:gd name="connsiteY2-182" fmla="*/ 15120 h 2038936"/>
              <a:gd name="connsiteX3-183" fmla="*/ 2101498 w 2133159"/>
              <a:gd name="connsiteY3-184" fmla="*/ 735462 h 2038936"/>
              <a:gd name="connsiteX4-185" fmla="*/ 2129137 w 2133159"/>
              <a:gd name="connsiteY4-186" fmla="*/ 820595 h 2038936"/>
              <a:gd name="connsiteX5-187" fmla="*/ 1750922 w 2133159"/>
              <a:gd name="connsiteY5-188" fmla="*/ 1986244 h 2038936"/>
              <a:gd name="connsiteX6-189" fmla="*/ 1678436 w 2133159"/>
              <a:gd name="connsiteY6-190" fmla="*/ 2038936 h 2038936"/>
              <a:gd name="connsiteX7-191" fmla="*/ 454698 w 2133159"/>
              <a:gd name="connsiteY7-192" fmla="*/ 2038936 h 2038936"/>
              <a:gd name="connsiteX8-193" fmla="*/ 382236 w 2133159"/>
              <a:gd name="connsiteY8-194" fmla="*/ 1986251 h 2038936"/>
              <a:gd name="connsiteX9-195" fmla="*/ 4021 w 2133159"/>
              <a:gd name="connsiteY9-196" fmla="*/ 820602 h 2038936"/>
              <a:gd name="connsiteX10-197" fmla="*/ 31671 w 2133159"/>
              <a:gd name="connsiteY10-198" fmla="*/ 735453 h 2038936"/>
              <a:gd name="connsiteX0-199" fmla="*/ 31671 w 2133159"/>
              <a:gd name="connsiteY0-200" fmla="*/ 735453 h 2038936"/>
              <a:gd name="connsiteX1-201" fmla="*/ 1021759 w 2133159"/>
              <a:gd name="connsiteY1-202" fmla="*/ 15111 h 2038936"/>
              <a:gd name="connsiteX2-203" fmla="*/ 1111410 w 2133159"/>
              <a:gd name="connsiteY2-204" fmla="*/ 15120 h 2038936"/>
              <a:gd name="connsiteX3-205" fmla="*/ 2101498 w 2133159"/>
              <a:gd name="connsiteY3-206" fmla="*/ 735462 h 2038936"/>
              <a:gd name="connsiteX4-207" fmla="*/ 2129137 w 2133159"/>
              <a:gd name="connsiteY4-208" fmla="*/ 820595 h 2038936"/>
              <a:gd name="connsiteX5-209" fmla="*/ 1750922 w 2133159"/>
              <a:gd name="connsiteY5-210" fmla="*/ 1986244 h 2038936"/>
              <a:gd name="connsiteX6-211" fmla="*/ 1678436 w 2133159"/>
              <a:gd name="connsiteY6-212" fmla="*/ 2038936 h 2038936"/>
              <a:gd name="connsiteX7-213" fmla="*/ 454698 w 2133159"/>
              <a:gd name="connsiteY7-214" fmla="*/ 2038936 h 2038936"/>
              <a:gd name="connsiteX8-215" fmla="*/ 382236 w 2133159"/>
              <a:gd name="connsiteY8-216" fmla="*/ 1986251 h 2038936"/>
              <a:gd name="connsiteX9-217" fmla="*/ 4021 w 2133159"/>
              <a:gd name="connsiteY9-218" fmla="*/ 820602 h 2038936"/>
              <a:gd name="connsiteX10-219" fmla="*/ 31671 w 2133159"/>
              <a:gd name="connsiteY10-220" fmla="*/ 735453 h 2038936"/>
              <a:gd name="connsiteX0-221" fmla="*/ 31671 w 2133159"/>
              <a:gd name="connsiteY0-222" fmla="*/ 735453 h 2038936"/>
              <a:gd name="connsiteX1-223" fmla="*/ 1021759 w 2133159"/>
              <a:gd name="connsiteY1-224" fmla="*/ 15111 h 2038936"/>
              <a:gd name="connsiteX2-225" fmla="*/ 1111410 w 2133159"/>
              <a:gd name="connsiteY2-226" fmla="*/ 15120 h 2038936"/>
              <a:gd name="connsiteX3-227" fmla="*/ 2101498 w 2133159"/>
              <a:gd name="connsiteY3-228" fmla="*/ 735462 h 2038936"/>
              <a:gd name="connsiteX4-229" fmla="*/ 2129137 w 2133159"/>
              <a:gd name="connsiteY4-230" fmla="*/ 820595 h 2038936"/>
              <a:gd name="connsiteX5-231" fmla="*/ 1750922 w 2133159"/>
              <a:gd name="connsiteY5-232" fmla="*/ 1986244 h 2038936"/>
              <a:gd name="connsiteX6-233" fmla="*/ 1678436 w 2133159"/>
              <a:gd name="connsiteY6-234" fmla="*/ 2038936 h 2038936"/>
              <a:gd name="connsiteX7-235" fmla="*/ 454698 w 2133159"/>
              <a:gd name="connsiteY7-236" fmla="*/ 2038936 h 2038936"/>
              <a:gd name="connsiteX8-237" fmla="*/ 382236 w 2133159"/>
              <a:gd name="connsiteY8-238" fmla="*/ 1986251 h 2038936"/>
              <a:gd name="connsiteX9-239" fmla="*/ 4021 w 2133159"/>
              <a:gd name="connsiteY9-240" fmla="*/ 820602 h 2038936"/>
              <a:gd name="connsiteX10-241" fmla="*/ 31671 w 2133159"/>
              <a:gd name="connsiteY10-242" fmla="*/ 735453 h 2038936"/>
              <a:gd name="connsiteX0-243" fmla="*/ 31671 w 2133159"/>
              <a:gd name="connsiteY0-244" fmla="*/ 735453 h 2038936"/>
              <a:gd name="connsiteX1-245" fmla="*/ 1021759 w 2133159"/>
              <a:gd name="connsiteY1-246" fmla="*/ 15111 h 2038936"/>
              <a:gd name="connsiteX2-247" fmla="*/ 1111410 w 2133159"/>
              <a:gd name="connsiteY2-248" fmla="*/ 15120 h 2038936"/>
              <a:gd name="connsiteX3-249" fmla="*/ 2101498 w 2133159"/>
              <a:gd name="connsiteY3-250" fmla="*/ 735462 h 2038936"/>
              <a:gd name="connsiteX4-251" fmla="*/ 2129137 w 2133159"/>
              <a:gd name="connsiteY4-252" fmla="*/ 820595 h 2038936"/>
              <a:gd name="connsiteX5-253" fmla="*/ 1750922 w 2133159"/>
              <a:gd name="connsiteY5-254" fmla="*/ 1986244 h 2038936"/>
              <a:gd name="connsiteX6-255" fmla="*/ 1678436 w 2133159"/>
              <a:gd name="connsiteY6-256" fmla="*/ 2038936 h 2038936"/>
              <a:gd name="connsiteX7-257" fmla="*/ 454698 w 2133159"/>
              <a:gd name="connsiteY7-258" fmla="*/ 2038936 h 2038936"/>
              <a:gd name="connsiteX8-259" fmla="*/ 382236 w 2133159"/>
              <a:gd name="connsiteY8-260" fmla="*/ 1986251 h 2038936"/>
              <a:gd name="connsiteX9-261" fmla="*/ 4021 w 2133159"/>
              <a:gd name="connsiteY9-262" fmla="*/ 820602 h 2038936"/>
              <a:gd name="connsiteX10-263" fmla="*/ 31671 w 2133159"/>
              <a:gd name="connsiteY10-264" fmla="*/ 735453 h 2038936"/>
              <a:gd name="connsiteX0-265" fmla="*/ 31671 w 2133159"/>
              <a:gd name="connsiteY0-266" fmla="*/ 735453 h 2038936"/>
              <a:gd name="connsiteX1-267" fmla="*/ 1021759 w 2133159"/>
              <a:gd name="connsiteY1-268" fmla="*/ 15111 h 2038936"/>
              <a:gd name="connsiteX2-269" fmla="*/ 1111410 w 2133159"/>
              <a:gd name="connsiteY2-270" fmla="*/ 15120 h 2038936"/>
              <a:gd name="connsiteX3-271" fmla="*/ 2101498 w 2133159"/>
              <a:gd name="connsiteY3-272" fmla="*/ 735462 h 2038936"/>
              <a:gd name="connsiteX4-273" fmla="*/ 2129137 w 2133159"/>
              <a:gd name="connsiteY4-274" fmla="*/ 820595 h 2038936"/>
              <a:gd name="connsiteX5-275" fmla="*/ 1750922 w 2133159"/>
              <a:gd name="connsiteY5-276" fmla="*/ 1986244 h 2038936"/>
              <a:gd name="connsiteX6-277" fmla="*/ 1678436 w 2133159"/>
              <a:gd name="connsiteY6-278" fmla="*/ 2038936 h 2038936"/>
              <a:gd name="connsiteX7-279" fmla="*/ 454698 w 2133159"/>
              <a:gd name="connsiteY7-280" fmla="*/ 2038936 h 2038936"/>
              <a:gd name="connsiteX8-281" fmla="*/ 382236 w 2133159"/>
              <a:gd name="connsiteY8-282" fmla="*/ 1986251 h 2038936"/>
              <a:gd name="connsiteX9-283" fmla="*/ 4021 w 2133159"/>
              <a:gd name="connsiteY9-284" fmla="*/ 820602 h 2038936"/>
              <a:gd name="connsiteX10-285" fmla="*/ 31671 w 2133159"/>
              <a:gd name="connsiteY10-286" fmla="*/ 735453 h 2038936"/>
              <a:gd name="connsiteX0-287" fmla="*/ 31671 w 2133159"/>
              <a:gd name="connsiteY0-288" fmla="*/ 735453 h 2038936"/>
              <a:gd name="connsiteX1-289" fmla="*/ 1021759 w 2133159"/>
              <a:gd name="connsiteY1-290" fmla="*/ 15111 h 2038936"/>
              <a:gd name="connsiteX2-291" fmla="*/ 1111410 w 2133159"/>
              <a:gd name="connsiteY2-292" fmla="*/ 15120 h 2038936"/>
              <a:gd name="connsiteX3-293" fmla="*/ 2101498 w 2133159"/>
              <a:gd name="connsiteY3-294" fmla="*/ 735462 h 2038936"/>
              <a:gd name="connsiteX4-295" fmla="*/ 2129137 w 2133159"/>
              <a:gd name="connsiteY4-296" fmla="*/ 820595 h 2038936"/>
              <a:gd name="connsiteX5-297" fmla="*/ 1750922 w 2133159"/>
              <a:gd name="connsiteY5-298" fmla="*/ 1986244 h 2038936"/>
              <a:gd name="connsiteX6-299" fmla="*/ 1678436 w 2133159"/>
              <a:gd name="connsiteY6-300" fmla="*/ 2038936 h 2038936"/>
              <a:gd name="connsiteX7-301" fmla="*/ 454698 w 2133159"/>
              <a:gd name="connsiteY7-302" fmla="*/ 2038936 h 2038936"/>
              <a:gd name="connsiteX8-303" fmla="*/ 382236 w 2133159"/>
              <a:gd name="connsiteY8-304" fmla="*/ 1986251 h 2038936"/>
              <a:gd name="connsiteX9-305" fmla="*/ 4021 w 2133159"/>
              <a:gd name="connsiteY9-306" fmla="*/ 820602 h 2038936"/>
              <a:gd name="connsiteX10-307" fmla="*/ 31671 w 2133159"/>
              <a:gd name="connsiteY10-308" fmla="*/ 735453 h 2038936"/>
              <a:gd name="connsiteX0-309" fmla="*/ 31671 w 2133159"/>
              <a:gd name="connsiteY0-310" fmla="*/ 735453 h 2038936"/>
              <a:gd name="connsiteX1-311" fmla="*/ 1021759 w 2133159"/>
              <a:gd name="connsiteY1-312" fmla="*/ 15111 h 2038936"/>
              <a:gd name="connsiteX2-313" fmla="*/ 1111410 w 2133159"/>
              <a:gd name="connsiteY2-314" fmla="*/ 15120 h 2038936"/>
              <a:gd name="connsiteX3-315" fmla="*/ 2101498 w 2133159"/>
              <a:gd name="connsiteY3-316" fmla="*/ 735462 h 2038936"/>
              <a:gd name="connsiteX4-317" fmla="*/ 2129137 w 2133159"/>
              <a:gd name="connsiteY4-318" fmla="*/ 820595 h 2038936"/>
              <a:gd name="connsiteX5-319" fmla="*/ 1750922 w 2133159"/>
              <a:gd name="connsiteY5-320" fmla="*/ 1986244 h 2038936"/>
              <a:gd name="connsiteX6-321" fmla="*/ 1678436 w 2133159"/>
              <a:gd name="connsiteY6-322" fmla="*/ 2038936 h 2038936"/>
              <a:gd name="connsiteX7-323" fmla="*/ 454698 w 2133159"/>
              <a:gd name="connsiteY7-324" fmla="*/ 2038936 h 2038936"/>
              <a:gd name="connsiteX8-325" fmla="*/ 382236 w 2133159"/>
              <a:gd name="connsiteY8-326" fmla="*/ 1986251 h 2038936"/>
              <a:gd name="connsiteX9-327" fmla="*/ 4021 w 2133159"/>
              <a:gd name="connsiteY9-328" fmla="*/ 820602 h 2038936"/>
              <a:gd name="connsiteX10-329" fmla="*/ 31671 w 2133159"/>
              <a:gd name="connsiteY10-330" fmla="*/ 735453 h 2038936"/>
              <a:gd name="connsiteX0-331" fmla="*/ 31671 w 2133159"/>
              <a:gd name="connsiteY0-332" fmla="*/ 735453 h 2038936"/>
              <a:gd name="connsiteX1-333" fmla="*/ 1021759 w 2133159"/>
              <a:gd name="connsiteY1-334" fmla="*/ 15111 h 2038936"/>
              <a:gd name="connsiteX2-335" fmla="*/ 1111410 w 2133159"/>
              <a:gd name="connsiteY2-336" fmla="*/ 15120 h 2038936"/>
              <a:gd name="connsiteX3-337" fmla="*/ 2101498 w 2133159"/>
              <a:gd name="connsiteY3-338" fmla="*/ 735462 h 2038936"/>
              <a:gd name="connsiteX4-339" fmla="*/ 2129137 w 2133159"/>
              <a:gd name="connsiteY4-340" fmla="*/ 820595 h 2038936"/>
              <a:gd name="connsiteX5-341" fmla="*/ 1750922 w 2133159"/>
              <a:gd name="connsiteY5-342" fmla="*/ 1986244 h 2038936"/>
              <a:gd name="connsiteX6-343" fmla="*/ 1678436 w 2133159"/>
              <a:gd name="connsiteY6-344" fmla="*/ 2038936 h 2038936"/>
              <a:gd name="connsiteX7-345" fmla="*/ 454698 w 2133159"/>
              <a:gd name="connsiteY7-346" fmla="*/ 2038936 h 2038936"/>
              <a:gd name="connsiteX8-347" fmla="*/ 382236 w 2133159"/>
              <a:gd name="connsiteY8-348" fmla="*/ 1986251 h 2038936"/>
              <a:gd name="connsiteX9-349" fmla="*/ 4021 w 2133159"/>
              <a:gd name="connsiteY9-350" fmla="*/ 820602 h 2038936"/>
              <a:gd name="connsiteX10-351" fmla="*/ 31671 w 2133159"/>
              <a:gd name="connsiteY10-352" fmla="*/ 735453 h 2038936"/>
              <a:gd name="connsiteX0-353" fmla="*/ 31671 w 2133159"/>
              <a:gd name="connsiteY0-354" fmla="*/ 735453 h 2038936"/>
              <a:gd name="connsiteX1-355" fmla="*/ 1021759 w 2133159"/>
              <a:gd name="connsiteY1-356" fmla="*/ 15111 h 2038936"/>
              <a:gd name="connsiteX2-357" fmla="*/ 1111410 w 2133159"/>
              <a:gd name="connsiteY2-358" fmla="*/ 15120 h 2038936"/>
              <a:gd name="connsiteX3-359" fmla="*/ 2101498 w 2133159"/>
              <a:gd name="connsiteY3-360" fmla="*/ 735462 h 2038936"/>
              <a:gd name="connsiteX4-361" fmla="*/ 2129137 w 2133159"/>
              <a:gd name="connsiteY4-362" fmla="*/ 820595 h 2038936"/>
              <a:gd name="connsiteX5-363" fmla="*/ 1750922 w 2133159"/>
              <a:gd name="connsiteY5-364" fmla="*/ 1986244 h 2038936"/>
              <a:gd name="connsiteX6-365" fmla="*/ 1678436 w 2133159"/>
              <a:gd name="connsiteY6-366" fmla="*/ 2038936 h 2038936"/>
              <a:gd name="connsiteX7-367" fmla="*/ 454698 w 2133159"/>
              <a:gd name="connsiteY7-368" fmla="*/ 2038936 h 2038936"/>
              <a:gd name="connsiteX8-369" fmla="*/ 382236 w 2133159"/>
              <a:gd name="connsiteY8-370" fmla="*/ 1986251 h 2038936"/>
              <a:gd name="connsiteX9-371" fmla="*/ 4021 w 2133159"/>
              <a:gd name="connsiteY9-372" fmla="*/ 820602 h 2038936"/>
              <a:gd name="connsiteX10-373" fmla="*/ 31671 w 2133159"/>
              <a:gd name="connsiteY10-374" fmla="*/ 735453 h 2038936"/>
              <a:gd name="connsiteX0-375" fmla="*/ 31671 w 2133159"/>
              <a:gd name="connsiteY0-376" fmla="*/ 735453 h 2038936"/>
              <a:gd name="connsiteX1-377" fmla="*/ 1021759 w 2133159"/>
              <a:gd name="connsiteY1-378" fmla="*/ 15111 h 2038936"/>
              <a:gd name="connsiteX2-379" fmla="*/ 1111410 w 2133159"/>
              <a:gd name="connsiteY2-380" fmla="*/ 15120 h 2038936"/>
              <a:gd name="connsiteX3-381" fmla="*/ 2101498 w 2133159"/>
              <a:gd name="connsiteY3-382" fmla="*/ 735462 h 2038936"/>
              <a:gd name="connsiteX4-383" fmla="*/ 2129137 w 2133159"/>
              <a:gd name="connsiteY4-384" fmla="*/ 820595 h 2038936"/>
              <a:gd name="connsiteX5-385" fmla="*/ 1750922 w 2133159"/>
              <a:gd name="connsiteY5-386" fmla="*/ 1986244 h 2038936"/>
              <a:gd name="connsiteX6-387" fmla="*/ 1678436 w 2133159"/>
              <a:gd name="connsiteY6-388" fmla="*/ 2038936 h 2038936"/>
              <a:gd name="connsiteX7-389" fmla="*/ 454698 w 2133159"/>
              <a:gd name="connsiteY7-390" fmla="*/ 2038936 h 2038936"/>
              <a:gd name="connsiteX8-391" fmla="*/ 382236 w 2133159"/>
              <a:gd name="connsiteY8-392" fmla="*/ 1986251 h 2038936"/>
              <a:gd name="connsiteX9-393" fmla="*/ 4021 w 2133159"/>
              <a:gd name="connsiteY9-394" fmla="*/ 820602 h 2038936"/>
              <a:gd name="connsiteX10-395" fmla="*/ 31671 w 2133159"/>
              <a:gd name="connsiteY10-396" fmla="*/ 735453 h 20389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33159" h="2038936">
                <a:moveTo>
                  <a:pt x="31671" y="735453"/>
                </a:moveTo>
                <a:cubicBezTo>
                  <a:pt x="59314" y="715341"/>
                  <a:pt x="994057" y="35266"/>
                  <a:pt x="1021759" y="15111"/>
                </a:cubicBezTo>
                <a:cubicBezTo>
                  <a:pt x="1049461" y="-5044"/>
                  <a:pt x="1083707" y="-5034"/>
                  <a:pt x="1111410" y="15120"/>
                </a:cubicBezTo>
                <a:cubicBezTo>
                  <a:pt x="1139112" y="35275"/>
                  <a:pt x="2073855" y="715350"/>
                  <a:pt x="2101498" y="735462"/>
                </a:cubicBezTo>
                <a:cubicBezTo>
                  <a:pt x="2129140" y="755574"/>
                  <a:pt x="2139688" y="788079"/>
                  <a:pt x="2129137" y="820595"/>
                </a:cubicBezTo>
                <a:cubicBezTo>
                  <a:pt x="2118587" y="853111"/>
                  <a:pt x="1761486" y="1953685"/>
                  <a:pt x="1750922" y="1986244"/>
                </a:cubicBezTo>
                <a:cubicBezTo>
                  <a:pt x="1740357" y="2018803"/>
                  <a:pt x="1712666" y="2038936"/>
                  <a:pt x="1678436" y="2038936"/>
                </a:cubicBezTo>
                <a:cubicBezTo>
                  <a:pt x="1644206" y="2038936"/>
                  <a:pt x="488928" y="2038936"/>
                  <a:pt x="454698" y="2038936"/>
                </a:cubicBezTo>
                <a:cubicBezTo>
                  <a:pt x="420468" y="2038936"/>
                  <a:pt x="392801" y="2018810"/>
                  <a:pt x="382236" y="1986251"/>
                </a:cubicBezTo>
                <a:cubicBezTo>
                  <a:pt x="371672" y="1953692"/>
                  <a:pt x="14571" y="853118"/>
                  <a:pt x="4021" y="820602"/>
                </a:cubicBezTo>
                <a:cubicBezTo>
                  <a:pt x="-6530" y="788086"/>
                  <a:pt x="4028" y="755565"/>
                  <a:pt x="31671" y="735453"/>
                </a:cubicBezTo>
                <a:close/>
              </a:path>
            </a:pathLst>
          </a:custGeom>
          <a:noFill/>
          <a:ln w="2540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square" lIns="503105" tIns="702780" rIns="521961" bIns="477122" anchor="ctr" anchorCtr="1">
            <a:noAutofit/>
          </a:bodyPr>
          <a:p>
            <a:pPr marL="0" algn="ctr" rtl="0" eaLnBrk="1" latinLnBrk="0" hangingPunct="1">
              <a:spcBef>
                <a:spcPts val="0"/>
              </a:spcBef>
              <a:spcAft>
                <a:spcPts val="0"/>
              </a:spcAft>
            </a:pPr>
            <a:r>
              <a:rPr lang="zh-CN" altLang="zh-CN" sz="1525" b="1" kern="1200" dirty="0">
                <a:solidFill>
                  <a:schemeClr val="accent1"/>
                </a:solidFill>
                <a:effectLst/>
                <a:latin typeface="+mn-ea"/>
                <a:cs typeface="+mn-ea"/>
                <a:sym typeface="+mn-ea"/>
              </a:rPr>
              <a:t>公司发行债券的程序</a:t>
            </a:r>
            <a:endParaRPr lang="zh-CN" altLang="zh-CN" sz="1525" b="1" kern="1200" dirty="0">
              <a:solidFill>
                <a:schemeClr val="accent1"/>
              </a:solidFill>
              <a:effectLst/>
              <a:latin typeface="+mn-ea"/>
              <a:cs typeface="+mn-ea"/>
              <a:sym typeface="+mn-ea"/>
            </a:endParaRPr>
          </a:p>
        </p:txBody>
      </p:sp>
      <p:sp>
        <p:nvSpPr>
          <p:cNvPr id="21" name="任意多边形: 形状 18"/>
          <p:cNvSpPr/>
          <p:nvPr>
            <p:custDataLst>
              <p:tags r:id="rId15"/>
            </p:custDataLst>
          </p:nvPr>
        </p:nvSpPr>
        <p:spPr>
          <a:xfrm>
            <a:off x="2353141" y="578751"/>
            <a:ext cx="4433637" cy="1002091"/>
          </a:xfrm>
          <a:custGeom>
            <a:avLst/>
            <a:gdLst>
              <a:gd name="connsiteX0" fmla="*/ 114308 w 5241544"/>
              <a:gd name="connsiteY0" fmla="*/ 0 h 1108948"/>
              <a:gd name="connsiteX1" fmla="*/ 5127236 w 5241544"/>
              <a:gd name="connsiteY1" fmla="*/ 0 h 1108948"/>
              <a:gd name="connsiteX2" fmla="*/ 5241544 w 5241544"/>
              <a:gd name="connsiteY2" fmla="*/ 114308 h 1108948"/>
              <a:gd name="connsiteX3" fmla="*/ 5241544 w 5241544"/>
              <a:gd name="connsiteY3" fmla="*/ 830925 h 1108948"/>
              <a:gd name="connsiteX4" fmla="*/ 5134809 w 5241544"/>
              <a:gd name="connsiteY4" fmla="*/ 944942 h 1108948"/>
              <a:gd name="connsiteX5" fmla="*/ 2665278 w 5241544"/>
              <a:gd name="connsiteY5" fmla="*/ 1108850 h 1108948"/>
              <a:gd name="connsiteX6" fmla="*/ 2650399 w 5241544"/>
              <a:gd name="connsiteY6" fmla="*/ 1108862 h 1108948"/>
              <a:gd name="connsiteX7" fmla="*/ 106992 w 5241544"/>
              <a:gd name="connsiteY7" fmla="*/ 944761 h 1108948"/>
              <a:gd name="connsiteX8" fmla="*/ 0 w 5241544"/>
              <a:gd name="connsiteY8" fmla="*/ 830704 h 1108948"/>
              <a:gd name="connsiteX9" fmla="*/ 0 w 5241544"/>
              <a:gd name="connsiteY9" fmla="*/ 114271 h 1108948"/>
              <a:gd name="connsiteX10" fmla="*/ 114308 w 5241544"/>
              <a:gd name="connsiteY10" fmla="*/ 0 h 1108948"/>
              <a:gd name="connsiteX0-1" fmla="*/ 114308 w 5241544"/>
              <a:gd name="connsiteY0-2" fmla="*/ 0 h 1108948"/>
              <a:gd name="connsiteX1-3" fmla="*/ 5127236 w 5241544"/>
              <a:gd name="connsiteY1-4" fmla="*/ 0 h 1108948"/>
              <a:gd name="connsiteX2-5" fmla="*/ 5241544 w 5241544"/>
              <a:gd name="connsiteY2-6" fmla="*/ 114308 h 1108948"/>
              <a:gd name="connsiteX3-7" fmla="*/ 5241544 w 5241544"/>
              <a:gd name="connsiteY3-8" fmla="*/ 830925 h 1108948"/>
              <a:gd name="connsiteX4-9" fmla="*/ 5134809 w 5241544"/>
              <a:gd name="connsiteY4-10" fmla="*/ 944942 h 1108948"/>
              <a:gd name="connsiteX5-11" fmla="*/ 2665278 w 5241544"/>
              <a:gd name="connsiteY5-12" fmla="*/ 1108850 h 1108948"/>
              <a:gd name="connsiteX6-13" fmla="*/ 2650399 w 5241544"/>
              <a:gd name="connsiteY6-14" fmla="*/ 1108862 h 1108948"/>
              <a:gd name="connsiteX7-15" fmla="*/ 106992 w 5241544"/>
              <a:gd name="connsiteY7-16" fmla="*/ 944761 h 1108948"/>
              <a:gd name="connsiteX8-17" fmla="*/ 0 w 5241544"/>
              <a:gd name="connsiteY8-18" fmla="*/ 830704 h 1108948"/>
              <a:gd name="connsiteX9-19" fmla="*/ 0 w 5241544"/>
              <a:gd name="connsiteY9-20" fmla="*/ 114271 h 1108948"/>
              <a:gd name="connsiteX10-21" fmla="*/ 114308 w 5241544"/>
              <a:gd name="connsiteY10-22" fmla="*/ 0 h 1108948"/>
              <a:gd name="connsiteX0-23" fmla="*/ 114308 w 5241544"/>
              <a:gd name="connsiteY0-24" fmla="*/ 0 h 1108948"/>
              <a:gd name="connsiteX1-25" fmla="*/ 5127236 w 5241544"/>
              <a:gd name="connsiteY1-26" fmla="*/ 0 h 1108948"/>
              <a:gd name="connsiteX2-27" fmla="*/ 5241544 w 5241544"/>
              <a:gd name="connsiteY2-28" fmla="*/ 114308 h 1108948"/>
              <a:gd name="connsiteX3-29" fmla="*/ 5241544 w 5241544"/>
              <a:gd name="connsiteY3-30" fmla="*/ 830925 h 1108948"/>
              <a:gd name="connsiteX4-31" fmla="*/ 5134809 w 5241544"/>
              <a:gd name="connsiteY4-32" fmla="*/ 944942 h 1108948"/>
              <a:gd name="connsiteX5-33" fmla="*/ 2665278 w 5241544"/>
              <a:gd name="connsiteY5-34" fmla="*/ 1108850 h 1108948"/>
              <a:gd name="connsiteX6-35" fmla="*/ 2650399 w 5241544"/>
              <a:gd name="connsiteY6-36" fmla="*/ 1108862 h 1108948"/>
              <a:gd name="connsiteX7-37" fmla="*/ 106992 w 5241544"/>
              <a:gd name="connsiteY7-38" fmla="*/ 944761 h 1108948"/>
              <a:gd name="connsiteX8-39" fmla="*/ 0 w 5241544"/>
              <a:gd name="connsiteY8-40" fmla="*/ 830704 h 1108948"/>
              <a:gd name="connsiteX9-41" fmla="*/ 0 w 5241544"/>
              <a:gd name="connsiteY9-42" fmla="*/ 114271 h 1108948"/>
              <a:gd name="connsiteX10-43" fmla="*/ 114308 w 5241544"/>
              <a:gd name="connsiteY10-44" fmla="*/ 0 h 1108948"/>
              <a:gd name="connsiteX0-45" fmla="*/ 114308 w 5241544"/>
              <a:gd name="connsiteY0-46" fmla="*/ 0 h 1108948"/>
              <a:gd name="connsiteX1-47" fmla="*/ 5127236 w 5241544"/>
              <a:gd name="connsiteY1-48" fmla="*/ 0 h 1108948"/>
              <a:gd name="connsiteX2-49" fmla="*/ 5241544 w 5241544"/>
              <a:gd name="connsiteY2-50" fmla="*/ 114308 h 1108948"/>
              <a:gd name="connsiteX3-51" fmla="*/ 5241544 w 5241544"/>
              <a:gd name="connsiteY3-52" fmla="*/ 830925 h 1108948"/>
              <a:gd name="connsiteX4-53" fmla="*/ 5134809 w 5241544"/>
              <a:gd name="connsiteY4-54" fmla="*/ 944942 h 1108948"/>
              <a:gd name="connsiteX5-55" fmla="*/ 2665278 w 5241544"/>
              <a:gd name="connsiteY5-56" fmla="*/ 1108850 h 1108948"/>
              <a:gd name="connsiteX6-57" fmla="*/ 2650399 w 5241544"/>
              <a:gd name="connsiteY6-58" fmla="*/ 1108862 h 1108948"/>
              <a:gd name="connsiteX7-59" fmla="*/ 106992 w 5241544"/>
              <a:gd name="connsiteY7-60" fmla="*/ 944761 h 1108948"/>
              <a:gd name="connsiteX8-61" fmla="*/ 0 w 5241544"/>
              <a:gd name="connsiteY8-62" fmla="*/ 830704 h 1108948"/>
              <a:gd name="connsiteX9-63" fmla="*/ 0 w 5241544"/>
              <a:gd name="connsiteY9-64" fmla="*/ 114271 h 1108948"/>
              <a:gd name="connsiteX10-65" fmla="*/ 114308 w 5241544"/>
              <a:gd name="connsiteY10-66" fmla="*/ 0 h 1108948"/>
              <a:gd name="connsiteX0-67" fmla="*/ 114308 w 5241544"/>
              <a:gd name="connsiteY0-68" fmla="*/ 0 h 1108948"/>
              <a:gd name="connsiteX1-69" fmla="*/ 5127236 w 5241544"/>
              <a:gd name="connsiteY1-70" fmla="*/ 0 h 1108948"/>
              <a:gd name="connsiteX2-71" fmla="*/ 5241544 w 5241544"/>
              <a:gd name="connsiteY2-72" fmla="*/ 114308 h 1108948"/>
              <a:gd name="connsiteX3-73" fmla="*/ 5241544 w 5241544"/>
              <a:gd name="connsiteY3-74" fmla="*/ 830925 h 1108948"/>
              <a:gd name="connsiteX4-75" fmla="*/ 5134809 w 5241544"/>
              <a:gd name="connsiteY4-76" fmla="*/ 944942 h 1108948"/>
              <a:gd name="connsiteX5-77" fmla="*/ 2665278 w 5241544"/>
              <a:gd name="connsiteY5-78" fmla="*/ 1108850 h 1108948"/>
              <a:gd name="connsiteX6-79" fmla="*/ 2650399 w 5241544"/>
              <a:gd name="connsiteY6-80" fmla="*/ 1108862 h 1108948"/>
              <a:gd name="connsiteX7-81" fmla="*/ 106992 w 5241544"/>
              <a:gd name="connsiteY7-82" fmla="*/ 944761 h 1108948"/>
              <a:gd name="connsiteX8-83" fmla="*/ 0 w 5241544"/>
              <a:gd name="connsiteY8-84" fmla="*/ 830704 h 1108948"/>
              <a:gd name="connsiteX9-85" fmla="*/ 0 w 5241544"/>
              <a:gd name="connsiteY9-86" fmla="*/ 114271 h 1108948"/>
              <a:gd name="connsiteX10-87" fmla="*/ 114308 w 5241544"/>
              <a:gd name="connsiteY10-88" fmla="*/ 0 h 1108948"/>
              <a:gd name="connsiteX0-89" fmla="*/ 114308 w 5241544"/>
              <a:gd name="connsiteY0-90" fmla="*/ 0 h 1108948"/>
              <a:gd name="connsiteX1-91" fmla="*/ 5127236 w 5241544"/>
              <a:gd name="connsiteY1-92" fmla="*/ 0 h 1108948"/>
              <a:gd name="connsiteX2-93" fmla="*/ 5241544 w 5241544"/>
              <a:gd name="connsiteY2-94" fmla="*/ 114308 h 1108948"/>
              <a:gd name="connsiteX3-95" fmla="*/ 5241544 w 5241544"/>
              <a:gd name="connsiteY3-96" fmla="*/ 830925 h 1108948"/>
              <a:gd name="connsiteX4-97" fmla="*/ 5134809 w 5241544"/>
              <a:gd name="connsiteY4-98" fmla="*/ 944942 h 1108948"/>
              <a:gd name="connsiteX5-99" fmla="*/ 2665278 w 5241544"/>
              <a:gd name="connsiteY5-100" fmla="*/ 1108850 h 1108948"/>
              <a:gd name="connsiteX6-101" fmla="*/ 2650399 w 5241544"/>
              <a:gd name="connsiteY6-102" fmla="*/ 1108862 h 1108948"/>
              <a:gd name="connsiteX7-103" fmla="*/ 106992 w 5241544"/>
              <a:gd name="connsiteY7-104" fmla="*/ 944761 h 1108948"/>
              <a:gd name="connsiteX8-105" fmla="*/ 0 w 5241544"/>
              <a:gd name="connsiteY8-106" fmla="*/ 830704 h 1108948"/>
              <a:gd name="connsiteX9-107" fmla="*/ 0 w 5241544"/>
              <a:gd name="connsiteY9-108" fmla="*/ 114271 h 1108948"/>
              <a:gd name="connsiteX10-109" fmla="*/ 114308 w 5241544"/>
              <a:gd name="connsiteY10-110" fmla="*/ 0 h 1108948"/>
              <a:gd name="connsiteX0-111" fmla="*/ 114308 w 5241544"/>
              <a:gd name="connsiteY0-112" fmla="*/ 0 h 1108948"/>
              <a:gd name="connsiteX1-113" fmla="*/ 5127236 w 5241544"/>
              <a:gd name="connsiteY1-114" fmla="*/ 0 h 1108948"/>
              <a:gd name="connsiteX2-115" fmla="*/ 5241544 w 5241544"/>
              <a:gd name="connsiteY2-116" fmla="*/ 114308 h 1108948"/>
              <a:gd name="connsiteX3-117" fmla="*/ 5241544 w 5241544"/>
              <a:gd name="connsiteY3-118" fmla="*/ 830925 h 1108948"/>
              <a:gd name="connsiteX4-119" fmla="*/ 5134809 w 5241544"/>
              <a:gd name="connsiteY4-120" fmla="*/ 944942 h 1108948"/>
              <a:gd name="connsiteX5-121" fmla="*/ 2665278 w 5241544"/>
              <a:gd name="connsiteY5-122" fmla="*/ 1108850 h 1108948"/>
              <a:gd name="connsiteX6-123" fmla="*/ 2650399 w 5241544"/>
              <a:gd name="connsiteY6-124" fmla="*/ 1108862 h 1108948"/>
              <a:gd name="connsiteX7-125" fmla="*/ 106992 w 5241544"/>
              <a:gd name="connsiteY7-126" fmla="*/ 944761 h 1108948"/>
              <a:gd name="connsiteX8-127" fmla="*/ 0 w 5241544"/>
              <a:gd name="connsiteY8-128" fmla="*/ 830704 h 1108948"/>
              <a:gd name="connsiteX9-129" fmla="*/ 0 w 5241544"/>
              <a:gd name="connsiteY9-130" fmla="*/ 114271 h 1108948"/>
              <a:gd name="connsiteX10-131" fmla="*/ 114308 w 5241544"/>
              <a:gd name="connsiteY10-132" fmla="*/ 0 h 1108948"/>
              <a:gd name="connsiteX0-133" fmla="*/ 114308 w 5241544"/>
              <a:gd name="connsiteY0-134" fmla="*/ 0 h 1108948"/>
              <a:gd name="connsiteX1-135" fmla="*/ 5127236 w 5241544"/>
              <a:gd name="connsiteY1-136" fmla="*/ 0 h 1108948"/>
              <a:gd name="connsiteX2-137" fmla="*/ 5241544 w 5241544"/>
              <a:gd name="connsiteY2-138" fmla="*/ 114308 h 1108948"/>
              <a:gd name="connsiteX3-139" fmla="*/ 5241544 w 5241544"/>
              <a:gd name="connsiteY3-140" fmla="*/ 830925 h 1108948"/>
              <a:gd name="connsiteX4-141" fmla="*/ 5134809 w 5241544"/>
              <a:gd name="connsiteY4-142" fmla="*/ 944942 h 1108948"/>
              <a:gd name="connsiteX5-143" fmla="*/ 2665278 w 5241544"/>
              <a:gd name="connsiteY5-144" fmla="*/ 1108850 h 1108948"/>
              <a:gd name="connsiteX6-145" fmla="*/ 2650399 w 5241544"/>
              <a:gd name="connsiteY6-146" fmla="*/ 1108862 h 1108948"/>
              <a:gd name="connsiteX7-147" fmla="*/ 106992 w 5241544"/>
              <a:gd name="connsiteY7-148" fmla="*/ 944761 h 1108948"/>
              <a:gd name="connsiteX8-149" fmla="*/ 0 w 5241544"/>
              <a:gd name="connsiteY8-150" fmla="*/ 830704 h 1108948"/>
              <a:gd name="connsiteX9-151" fmla="*/ 0 w 5241544"/>
              <a:gd name="connsiteY9-152" fmla="*/ 114271 h 1108948"/>
              <a:gd name="connsiteX10-153" fmla="*/ 114308 w 5241544"/>
              <a:gd name="connsiteY10-154" fmla="*/ 0 h 1108948"/>
              <a:gd name="connsiteX0-155" fmla="*/ 114308 w 5241544"/>
              <a:gd name="connsiteY0-156" fmla="*/ 0 h 1108948"/>
              <a:gd name="connsiteX1-157" fmla="*/ 5127236 w 5241544"/>
              <a:gd name="connsiteY1-158" fmla="*/ 0 h 1108948"/>
              <a:gd name="connsiteX2-159" fmla="*/ 5241544 w 5241544"/>
              <a:gd name="connsiteY2-160" fmla="*/ 114308 h 1108948"/>
              <a:gd name="connsiteX3-161" fmla="*/ 5241544 w 5241544"/>
              <a:gd name="connsiteY3-162" fmla="*/ 830925 h 1108948"/>
              <a:gd name="connsiteX4-163" fmla="*/ 5134809 w 5241544"/>
              <a:gd name="connsiteY4-164" fmla="*/ 944942 h 1108948"/>
              <a:gd name="connsiteX5-165" fmla="*/ 2665278 w 5241544"/>
              <a:gd name="connsiteY5-166" fmla="*/ 1108850 h 1108948"/>
              <a:gd name="connsiteX6-167" fmla="*/ 2650399 w 5241544"/>
              <a:gd name="connsiteY6-168" fmla="*/ 1108862 h 1108948"/>
              <a:gd name="connsiteX7-169" fmla="*/ 106992 w 5241544"/>
              <a:gd name="connsiteY7-170" fmla="*/ 944761 h 1108948"/>
              <a:gd name="connsiteX8-171" fmla="*/ 0 w 5241544"/>
              <a:gd name="connsiteY8-172" fmla="*/ 830704 h 1108948"/>
              <a:gd name="connsiteX9-173" fmla="*/ 0 w 5241544"/>
              <a:gd name="connsiteY9-174" fmla="*/ 114271 h 1108948"/>
              <a:gd name="connsiteX10-175" fmla="*/ 114308 w 5241544"/>
              <a:gd name="connsiteY10-176" fmla="*/ 0 h 1108948"/>
              <a:gd name="connsiteX0-177" fmla="*/ 114308 w 5241544"/>
              <a:gd name="connsiteY0-178" fmla="*/ 0 h 1108948"/>
              <a:gd name="connsiteX1-179" fmla="*/ 5127236 w 5241544"/>
              <a:gd name="connsiteY1-180" fmla="*/ 0 h 1108948"/>
              <a:gd name="connsiteX2-181" fmla="*/ 5241544 w 5241544"/>
              <a:gd name="connsiteY2-182" fmla="*/ 114308 h 1108948"/>
              <a:gd name="connsiteX3-183" fmla="*/ 5241544 w 5241544"/>
              <a:gd name="connsiteY3-184" fmla="*/ 830925 h 1108948"/>
              <a:gd name="connsiteX4-185" fmla="*/ 5134809 w 5241544"/>
              <a:gd name="connsiteY4-186" fmla="*/ 944942 h 1108948"/>
              <a:gd name="connsiteX5-187" fmla="*/ 2665278 w 5241544"/>
              <a:gd name="connsiteY5-188" fmla="*/ 1108850 h 1108948"/>
              <a:gd name="connsiteX6-189" fmla="*/ 2650399 w 5241544"/>
              <a:gd name="connsiteY6-190" fmla="*/ 1108862 h 1108948"/>
              <a:gd name="connsiteX7-191" fmla="*/ 106992 w 5241544"/>
              <a:gd name="connsiteY7-192" fmla="*/ 944761 h 1108948"/>
              <a:gd name="connsiteX8-193" fmla="*/ 0 w 5241544"/>
              <a:gd name="connsiteY8-194" fmla="*/ 830704 h 1108948"/>
              <a:gd name="connsiteX9-195" fmla="*/ 0 w 5241544"/>
              <a:gd name="connsiteY9-196" fmla="*/ 114271 h 1108948"/>
              <a:gd name="connsiteX10-197" fmla="*/ 114308 w 5241544"/>
              <a:gd name="connsiteY10-198" fmla="*/ 0 h 1108948"/>
              <a:gd name="connsiteX0-199" fmla="*/ 114308 w 5241544"/>
              <a:gd name="connsiteY0-200" fmla="*/ 0 h 1108947"/>
              <a:gd name="connsiteX1-201" fmla="*/ 5127236 w 5241544"/>
              <a:gd name="connsiteY1-202" fmla="*/ 0 h 1108947"/>
              <a:gd name="connsiteX2-203" fmla="*/ 5241544 w 5241544"/>
              <a:gd name="connsiteY2-204" fmla="*/ 114308 h 1108947"/>
              <a:gd name="connsiteX3-205" fmla="*/ 5241544 w 5241544"/>
              <a:gd name="connsiteY3-206" fmla="*/ 830925 h 1108947"/>
              <a:gd name="connsiteX4-207" fmla="*/ 5134809 w 5241544"/>
              <a:gd name="connsiteY4-208" fmla="*/ 944942 h 1108947"/>
              <a:gd name="connsiteX5-209" fmla="*/ 2665278 w 5241544"/>
              <a:gd name="connsiteY5-210" fmla="*/ 1108850 h 1108947"/>
              <a:gd name="connsiteX6-211" fmla="*/ 2650399 w 5241544"/>
              <a:gd name="connsiteY6-212" fmla="*/ 1108862 h 1108947"/>
              <a:gd name="connsiteX7-213" fmla="*/ 106992 w 5241544"/>
              <a:gd name="connsiteY7-214" fmla="*/ 944761 h 1108947"/>
              <a:gd name="connsiteX8-215" fmla="*/ 0 w 5241544"/>
              <a:gd name="connsiteY8-216" fmla="*/ 830704 h 1108947"/>
              <a:gd name="connsiteX9-217" fmla="*/ 0 w 5241544"/>
              <a:gd name="connsiteY9-218" fmla="*/ 114271 h 1108947"/>
              <a:gd name="connsiteX10-219" fmla="*/ 114308 w 5241544"/>
              <a:gd name="connsiteY10-220" fmla="*/ 0 h 1108947"/>
              <a:gd name="connsiteX0-221" fmla="*/ 114308 w 5241544"/>
              <a:gd name="connsiteY0-222" fmla="*/ 0 h 1109100"/>
              <a:gd name="connsiteX1-223" fmla="*/ 5127236 w 5241544"/>
              <a:gd name="connsiteY1-224" fmla="*/ 0 h 1109100"/>
              <a:gd name="connsiteX2-225" fmla="*/ 5241544 w 5241544"/>
              <a:gd name="connsiteY2-226" fmla="*/ 114308 h 1109100"/>
              <a:gd name="connsiteX3-227" fmla="*/ 5241544 w 5241544"/>
              <a:gd name="connsiteY3-228" fmla="*/ 830925 h 1109100"/>
              <a:gd name="connsiteX4-229" fmla="*/ 5134809 w 5241544"/>
              <a:gd name="connsiteY4-230" fmla="*/ 944942 h 1109100"/>
              <a:gd name="connsiteX5-231" fmla="*/ 2665278 w 5241544"/>
              <a:gd name="connsiteY5-232" fmla="*/ 1108850 h 1109100"/>
              <a:gd name="connsiteX6-233" fmla="*/ 2650399 w 5241544"/>
              <a:gd name="connsiteY6-234" fmla="*/ 1108862 h 1109100"/>
              <a:gd name="connsiteX7-235" fmla="*/ 106992 w 5241544"/>
              <a:gd name="connsiteY7-236" fmla="*/ 944761 h 1109100"/>
              <a:gd name="connsiteX8-237" fmla="*/ 0 w 5241544"/>
              <a:gd name="connsiteY8-238" fmla="*/ 830704 h 1109100"/>
              <a:gd name="connsiteX9-239" fmla="*/ 0 w 5241544"/>
              <a:gd name="connsiteY9-240" fmla="*/ 114271 h 1109100"/>
              <a:gd name="connsiteX10-241" fmla="*/ 114308 w 5241544"/>
              <a:gd name="connsiteY10-242" fmla="*/ 0 h 1109100"/>
              <a:gd name="connsiteX0-243" fmla="*/ 114308 w 5241544"/>
              <a:gd name="connsiteY0-244" fmla="*/ 0 h 1109100"/>
              <a:gd name="connsiteX1-245" fmla="*/ 5127236 w 5241544"/>
              <a:gd name="connsiteY1-246" fmla="*/ 0 h 1109100"/>
              <a:gd name="connsiteX2-247" fmla="*/ 5241544 w 5241544"/>
              <a:gd name="connsiteY2-248" fmla="*/ 114308 h 1109100"/>
              <a:gd name="connsiteX3-249" fmla="*/ 5241544 w 5241544"/>
              <a:gd name="connsiteY3-250" fmla="*/ 830925 h 1109100"/>
              <a:gd name="connsiteX4-251" fmla="*/ 5134809 w 5241544"/>
              <a:gd name="connsiteY4-252" fmla="*/ 944942 h 1109100"/>
              <a:gd name="connsiteX5-253" fmla="*/ 2665278 w 5241544"/>
              <a:gd name="connsiteY5-254" fmla="*/ 1108850 h 1109100"/>
              <a:gd name="connsiteX6-255" fmla="*/ 2650399 w 5241544"/>
              <a:gd name="connsiteY6-256" fmla="*/ 1108862 h 1109100"/>
              <a:gd name="connsiteX7-257" fmla="*/ 106992 w 5241544"/>
              <a:gd name="connsiteY7-258" fmla="*/ 944761 h 1109100"/>
              <a:gd name="connsiteX8-259" fmla="*/ 0 w 5241544"/>
              <a:gd name="connsiteY8-260" fmla="*/ 830704 h 1109100"/>
              <a:gd name="connsiteX9-261" fmla="*/ 0 w 5241544"/>
              <a:gd name="connsiteY9-262" fmla="*/ 114271 h 1109100"/>
              <a:gd name="connsiteX10-263" fmla="*/ 114308 w 5241544"/>
              <a:gd name="connsiteY10-264" fmla="*/ 0 h 1109100"/>
              <a:gd name="connsiteX0-265" fmla="*/ 114308 w 5241544"/>
              <a:gd name="connsiteY0-266" fmla="*/ 0 h 1109100"/>
              <a:gd name="connsiteX1-267" fmla="*/ 5127236 w 5241544"/>
              <a:gd name="connsiteY1-268" fmla="*/ 0 h 1109100"/>
              <a:gd name="connsiteX2-269" fmla="*/ 5241544 w 5241544"/>
              <a:gd name="connsiteY2-270" fmla="*/ 114308 h 1109100"/>
              <a:gd name="connsiteX3-271" fmla="*/ 5241544 w 5241544"/>
              <a:gd name="connsiteY3-272" fmla="*/ 830925 h 1109100"/>
              <a:gd name="connsiteX4-273" fmla="*/ 5134809 w 5241544"/>
              <a:gd name="connsiteY4-274" fmla="*/ 944942 h 1109100"/>
              <a:gd name="connsiteX5-275" fmla="*/ 2665278 w 5241544"/>
              <a:gd name="connsiteY5-276" fmla="*/ 1108850 h 1109100"/>
              <a:gd name="connsiteX6-277" fmla="*/ 2650399 w 5241544"/>
              <a:gd name="connsiteY6-278" fmla="*/ 1108862 h 1109100"/>
              <a:gd name="connsiteX7-279" fmla="*/ 106992 w 5241544"/>
              <a:gd name="connsiteY7-280" fmla="*/ 944761 h 1109100"/>
              <a:gd name="connsiteX8-281" fmla="*/ 0 w 5241544"/>
              <a:gd name="connsiteY8-282" fmla="*/ 830704 h 1109100"/>
              <a:gd name="connsiteX9-283" fmla="*/ 0 w 5241544"/>
              <a:gd name="connsiteY9-284" fmla="*/ 114271 h 1109100"/>
              <a:gd name="connsiteX10-285" fmla="*/ 114308 w 5241544"/>
              <a:gd name="connsiteY10-286" fmla="*/ 0 h 1109100"/>
              <a:gd name="connsiteX0-287" fmla="*/ 114308 w 5241544"/>
              <a:gd name="connsiteY0-288" fmla="*/ 0 h 1109100"/>
              <a:gd name="connsiteX1-289" fmla="*/ 5127236 w 5241544"/>
              <a:gd name="connsiteY1-290" fmla="*/ 0 h 1109100"/>
              <a:gd name="connsiteX2-291" fmla="*/ 5241544 w 5241544"/>
              <a:gd name="connsiteY2-292" fmla="*/ 114308 h 1109100"/>
              <a:gd name="connsiteX3-293" fmla="*/ 5241544 w 5241544"/>
              <a:gd name="connsiteY3-294" fmla="*/ 830925 h 1109100"/>
              <a:gd name="connsiteX4-295" fmla="*/ 5134809 w 5241544"/>
              <a:gd name="connsiteY4-296" fmla="*/ 944942 h 1109100"/>
              <a:gd name="connsiteX5-297" fmla="*/ 2665278 w 5241544"/>
              <a:gd name="connsiteY5-298" fmla="*/ 1108850 h 1109100"/>
              <a:gd name="connsiteX6-299" fmla="*/ 2650399 w 5241544"/>
              <a:gd name="connsiteY6-300" fmla="*/ 1108862 h 1109100"/>
              <a:gd name="connsiteX7-301" fmla="*/ 106992 w 5241544"/>
              <a:gd name="connsiteY7-302" fmla="*/ 944761 h 1109100"/>
              <a:gd name="connsiteX8-303" fmla="*/ 0 w 5241544"/>
              <a:gd name="connsiteY8-304" fmla="*/ 830704 h 1109100"/>
              <a:gd name="connsiteX9-305" fmla="*/ 0 w 5241544"/>
              <a:gd name="connsiteY9-306" fmla="*/ 114271 h 1109100"/>
              <a:gd name="connsiteX10-307" fmla="*/ 114308 w 5241544"/>
              <a:gd name="connsiteY10-308" fmla="*/ 0 h 1109100"/>
              <a:gd name="connsiteX0-309" fmla="*/ 114308 w 5241544"/>
              <a:gd name="connsiteY0-310" fmla="*/ 0 h 1109100"/>
              <a:gd name="connsiteX1-311" fmla="*/ 5127236 w 5241544"/>
              <a:gd name="connsiteY1-312" fmla="*/ 0 h 1109100"/>
              <a:gd name="connsiteX2-313" fmla="*/ 5241544 w 5241544"/>
              <a:gd name="connsiteY2-314" fmla="*/ 114308 h 1109100"/>
              <a:gd name="connsiteX3-315" fmla="*/ 5241544 w 5241544"/>
              <a:gd name="connsiteY3-316" fmla="*/ 830925 h 1109100"/>
              <a:gd name="connsiteX4-317" fmla="*/ 5134809 w 5241544"/>
              <a:gd name="connsiteY4-318" fmla="*/ 944942 h 1109100"/>
              <a:gd name="connsiteX5-319" fmla="*/ 2665278 w 5241544"/>
              <a:gd name="connsiteY5-320" fmla="*/ 1108850 h 1109100"/>
              <a:gd name="connsiteX6-321" fmla="*/ 2650399 w 5241544"/>
              <a:gd name="connsiteY6-322" fmla="*/ 1108862 h 1109100"/>
              <a:gd name="connsiteX7-323" fmla="*/ 106992 w 5241544"/>
              <a:gd name="connsiteY7-324" fmla="*/ 944761 h 1109100"/>
              <a:gd name="connsiteX8-325" fmla="*/ 0 w 5241544"/>
              <a:gd name="connsiteY8-326" fmla="*/ 830704 h 1109100"/>
              <a:gd name="connsiteX9-327" fmla="*/ 0 w 5241544"/>
              <a:gd name="connsiteY9-328" fmla="*/ 114271 h 1109100"/>
              <a:gd name="connsiteX10-329" fmla="*/ 114308 w 5241544"/>
              <a:gd name="connsiteY10-330" fmla="*/ 0 h 1109100"/>
              <a:gd name="connsiteX0-331" fmla="*/ 114308 w 5241544"/>
              <a:gd name="connsiteY0-332" fmla="*/ 0 h 1109100"/>
              <a:gd name="connsiteX1-333" fmla="*/ 5127236 w 5241544"/>
              <a:gd name="connsiteY1-334" fmla="*/ 0 h 1109100"/>
              <a:gd name="connsiteX2-335" fmla="*/ 5241544 w 5241544"/>
              <a:gd name="connsiteY2-336" fmla="*/ 114308 h 1109100"/>
              <a:gd name="connsiteX3-337" fmla="*/ 5241544 w 5241544"/>
              <a:gd name="connsiteY3-338" fmla="*/ 830925 h 1109100"/>
              <a:gd name="connsiteX4-339" fmla="*/ 5134809 w 5241544"/>
              <a:gd name="connsiteY4-340" fmla="*/ 944942 h 1109100"/>
              <a:gd name="connsiteX5-341" fmla="*/ 2665278 w 5241544"/>
              <a:gd name="connsiteY5-342" fmla="*/ 1108850 h 1109100"/>
              <a:gd name="connsiteX6-343" fmla="*/ 2650399 w 5241544"/>
              <a:gd name="connsiteY6-344" fmla="*/ 1108862 h 1109100"/>
              <a:gd name="connsiteX7-345" fmla="*/ 106992 w 5241544"/>
              <a:gd name="connsiteY7-346" fmla="*/ 944761 h 1109100"/>
              <a:gd name="connsiteX8-347" fmla="*/ 0 w 5241544"/>
              <a:gd name="connsiteY8-348" fmla="*/ 830704 h 1109100"/>
              <a:gd name="connsiteX9-349" fmla="*/ 0 w 5241544"/>
              <a:gd name="connsiteY9-350" fmla="*/ 114271 h 1109100"/>
              <a:gd name="connsiteX10-351" fmla="*/ 114308 w 5241544"/>
              <a:gd name="connsiteY10-352" fmla="*/ 0 h 1109100"/>
              <a:gd name="connsiteX0-353" fmla="*/ 114308 w 5241544"/>
              <a:gd name="connsiteY0-354" fmla="*/ 0 h 1109100"/>
              <a:gd name="connsiteX1-355" fmla="*/ 5127236 w 5241544"/>
              <a:gd name="connsiteY1-356" fmla="*/ 0 h 1109100"/>
              <a:gd name="connsiteX2-357" fmla="*/ 5241544 w 5241544"/>
              <a:gd name="connsiteY2-358" fmla="*/ 114308 h 1109100"/>
              <a:gd name="connsiteX3-359" fmla="*/ 5241544 w 5241544"/>
              <a:gd name="connsiteY3-360" fmla="*/ 830925 h 1109100"/>
              <a:gd name="connsiteX4-361" fmla="*/ 5134809 w 5241544"/>
              <a:gd name="connsiteY4-362" fmla="*/ 944942 h 1109100"/>
              <a:gd name="connsiteX5-363" fmla="*/ 2665278 w 5241544"/>
              <a:gd name="connsiteY5-364" fmla="*/ 1108850 h 1109100"/>
              <a:gd name="connsiteX6-365" fmla="*/ 2650399 w 5241544"/>
              <a:gd name="connsiteY6-366" fmla="*/ 1108862 h 1109100"/>
              <a:gd name="connsiteX7-367" fmla="*/ 106992 w 5241544"/>
              <a:gd name="connsiteY7-368" fmla="*/ 944761 h 1109100"/>
              <a:gd name="connsiteX8-369" fmla="*/ 0 w 5241544"/>
              <a:gd name="connsiteY8-370" fmla="*/ 830704 h 1109100"/>
              <a:gd name="connsiteX9-371" fmla="*/ 0 w 5241544"/>
              <a:gd name="connsiteY9-372" fmla="*/ 114271 h 1109100"/>
              <a:gd name="connsiteX10-373" fmla="*/ 114308 w 5241544"/>
              <a:gd name="connsiteY10-374" fmla="*/ 0 h 1109100"/>
              <a:gd name="connsiteX0-375" fmla="*/ 114308 w 5241544"/>
              <a:gd name="connsiteY0-376" fmla="*/ 0 h 1109100"/>
              <a:gd name="connsiteX1-377" fmla="*/ 5127236 w 5241544"/>
              <a:gd name="connsiteY1-378" fmla="*/ 0 h 1109100"/>
              <a:gd name="connsiteX2-379" fmla="*/ 5241544 w 5241544"/>
              <a:gd name="connsiteY2-380" fmla="*/ 114308 h 1109100"/>
              <a:gd name="connsiteX3-381" fmla="*/ 5241544 w 5241544"/>
              <a:gd name="connsiteY3-382" fmla="*/ 830925 h 1109100"/>
              <a:gd name="connsiteX4-383" fmla="*/ 5134809 w 5241544"/>
              <a:gd name="connsiteY4-384" fmla="*/ 944942 h 1109100"/>
              <a:gd name="connsiteX5-385" fmla="*/ 2665278 w 5241544"/>
              <a:gd name="connsiteY5-386" fmla="*/ 1108850 h 1109100"/>
              <a:gd name="connsiteX6-387" fmla="*/ 2650399 w 5241544"/>
              <a:gd name="connsiteY6-388" fmla="*/ 1108862 h 1109100"/>
              <a:gd name="connsiteX7-389" fmla="*/ 106992 w 5241544"/>
              <a:gd name="connsiteY7-390" fmla="*/ 944761 h 1109100"/>
              <a:gd name="connsiteX8-391" fmla="*/ 0 w 5241544"/>
              <a:gd name="connsiteY8-392" fmla="*/ 830704 h 1109100"/>
              <a:gd name="connsiteX9-393" fmla="*/ 0 w 5241544"/>
              <a:gd name="connsiteY9-394" fmla="*/ 114271 h 1109100"/>
              <a:gd name="connsiteX10-395" fmla="*/ 114308 w 5241544"/>
              <a:gd name="connsiteY10-396" fmla="*/ 0 h 1109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241544" h="1109100">
                <a:moveTo>
                  <a:pt x="114308" y="0"/>
                </a:moveTo>
                <a:cubicBezTo>
                  <a:pt x="181267" y="0"/>
                  <a:pt x="5060277" y="0"/>
                  <a:pt x="5127236" y="0"/>
                </a:cubicBezTo>
                <a:cubicBezTo>
                  <a:pt x="5194195" y="0"/>
                  <a:pt x="5241544" y="47349"/>
                  <a:pt x="5241544" y="114308"/>
                </a:cubicBezTo>
                <a:cubicBezTo>
                  <a:pt x="5241544" y="181267"/>
                  <a:pt x="5241544" y="767434"/>
                  <a:pt x="5241544" y="830925"/>
                </a:cubicBezTo>
                <a:cubicBezTo>
                  <a:pt x="5241544" y="894416"/>
                  <a:pt x="5198160" y="940737"/>
                  <a:pt x="5134809" y="944942"/>
                </a:cubicBezTo>
                <a:cubicBezTo>
                  <a:pt x="5071457" y="949147"/>
                  <a:pt x="2670243" y="1108521"/>
                  <a:pt x="2665278" y="1108850"/>
                </a:cubicBezTo>
                <a:cubicBezTo>
                  <a:pt x="2660313" y="1109180"/>
                  <a:pt x="2655364" y="1109184"/>
                  <a:pt x="2650399" y="1108862"/>
                </a:cubicBezTo>
                <a:cubicBezTo>
                  <a:pt x="2645433" y="1108542"/>
                  <a:pt x="170439" y="948855"/>
                  <a:pt x="106992" y="944761"/>
                </a:cubicBezTo>
                <a:cubicBezTo>
                  <a:pt x="43545" y="940667"/>
                  <a:pt x="0" y="894283"/>
                  <a:pt x="0" y="830704"/>
                </a:cubicBezTo>
                <a:cubicBezTo>
                  <a:pt x="0" y="767125"/>
                  <a:pt x="0" y="181230"/>
                  <a:pt x="0" y="114271"/>
                </a:cubicBezTo>
                <a:cubicBezTo>
                  <a:pt x="0" y="47312"/>
                  <a:pt x="47349" y="0"/>
                  <a:pt x="114308" y="0"/>
                </a:cubicBezTo>
                <a:close/>
              </a:path>
            </a:pathLst>
          </a:custGeom>
          <a:noFill/>
          <a:ln w="12700">
            <a:gradFill>
              <a:gsLst>
                <a:gs pos="100000">
                  <a:schemeClr val="accent2">
                    <a:lumMod val="40000"/>
                    <a:lumOff val="60000"/>
                    <a:alpha val="60000"/>
                  </a:schemeClr>
                </a:gs>
                <a:gs pos="0">
                  <a:schemeClr val="accent1">
                    <a:lumMod val="20000"/>
                    <a:lumOff val="80000"/>
                    <a:alpha val="0"/>
                  </a:schemeClr>
                </a:gs>
              </a:gsLst>
              <a:lin ang="54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353" tIns="0" rIns="91353" bIns="365413" numCol="1" spcCol="0" rtlCol="0" fromWordArt="0" anchor="b" anchorCtr="1" forceAA="0" compatLnSpc="1">
            <a:noAutofit/>
          </a:bodyPr>
          <a:p>
            <a:pPr algn="just">
              <a:lnSpc>
                <a:spcPct val="150000"/>
              </a:lnSpc>
              <a:spcBef>
                <a:spcPct val="0"/>
              </a:spcBef>
              <a:spcAft>
                <a:spcPct val="0"/>
              </a:spcAft>
            </a:pPr>
            <a:r>
              <a:rPr lang="zh-CN" altLang="en-US" sz="1355">
                <a:ln>
                  <a:noFill/>
                  <a:prstDash val="sysDot"/>
                </a:ln>
                <a:solidFill>
                  <a:schemeClr val="tx1">
                    <a:lumMod val="85000"/>
                    <a:lumOff val="15000"/>
                  </a:schemeClr>
                </a:solidFill>
                <a:latin typeface="+mn-ea"/>
                <a:cs typeface="+mn-ea"/>
                <a:sym typeface="+mn-ea"/>
              </a:rPr>
              <a:t>做出发债决议</a:t>
            </a:r>
            <a:endParaRPr lang="zh-CN" altLang="en-US" sz="1355">
              <a:ln>
                <a:noFill/>
                <a:prstDash val="sysDot"/>
              </a:ln>
              <a:solidFill>
                <a:schemeClr val="tx1">
                  <a:lumMod val="85000"/>
                  <a:lumOff val="15000"/>
                </a:schemeClr>
              </a:solidFill>
              <a:latin typeface="+mn-ea"/>
              <a:cs typeface="+mn-ea"/>
              <a:sym typeface="+mn-ea"/>
            </a:endParaRPr>
          </a:p>
        </p:txBody>
      </p:sp>
      <p:sp>
        <p:nvSpPr>
          <p:cNvPr id="31" name="对象7"/>
          <p:cNvSpPr/>
          <p:nvPr>
            <p:custDataLst>
              <p:tags r:id="rId16"/>
            </p:custDataLst>
          </p:nvPr>
        </p:nvSpPr>
        <p:spPr>
          <a:xfrm>
            <a:off x="4292695" y="1296349"/>
            <a:ext cx="537912" cy="537912"/>
          </a:xfrm>
          <a:prstGeom prst="ellipse">
            <a:avLst/>
          </a:prstGeom>
          <a:solidFill>
            <a:schemeClr val="accent1"/>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sz="1525" b="1">
                <a:solidFill>
                  <a:schemeClr val="lt1"/>
                </a:solidFill>
                <a:latin typeface="+mn-ea"/>
                <a:cs typeface="+mn-ea"/>
                <a:sym typeface="+mn-ea"/>
              </a:rPr>
              <a:t>01</a:t>
            </a:r>
            <a:endParaRPr lang="en-US" sz="1525" b="1" dirty="0">
              <a:solidFill>
                <a:schemeClr val="l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公司债券的偿还</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515620" y="1060450"/>
            <a:ext cx="8057515" cy="1086485"/>
          </a:xfrm>
          <a:prstGeom prst="rect">
            <a:avLst/>
          </a:prstGeom>
          <a:noFill/>
        </p:spPr>
        <p:txBody>
          <a:bodyPr wrap="square" lIns="0" tIns="0" rIns="0" bIns="0" rtlCol="0" anchor="t" anchorCtr="0">
            <a:noAutofit/>
          </a:bodyPr>
          <a:p>
            <a:pPr algn="l">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　　债券偿还时间按其实际发生与规定的到期日之间的关系，可分为提前偿还与到期偿还两类，后者又包括到期分批偿还和到期一次偿还两种。</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2" name="矩形 11"/>
          <p:cNvSpPr/>
          <p:nvPr>
            <p:custDataLst>
              <p:tags r:id="rId6"/>
            </p:custDataLst>
          </p:nvPr>
        </p:nvSpPr>
        <p:spPr>
          <a:xfrm>
            <a:off x="1127443" y="1721168"/>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（1）提前偿还。</a:t>
            </a:r>
            <a:endParaRPr lang="zh-CN" altLang="en-US" b="1" dirty="0">
              <a:solidFill>
                <a:schemeClr val="accent1"/>
              </a:solidFill>
              <a:uFillTx/>
              <a:latin typeface="+mn-ea"/>
              <a:cs typeface="+mj-ea"/>
            </a:endParaRPr>
          </a:p>
        </p:txBody>
      </p:sp>
      <p:sp>
        <p:nvSpPr>
          <p:cNvPr id="13" name="矩形 12"/>
          <p:cNvSpPr/>
          <p:nvPr>
            <p:custDataLst>
              <p:tags r:id="rId7"/>
            </p:custDataLst>
          </p:nvPr>
        </p:nvSpPr>
        <p:spPr>
          <a:xfrm>
            <a:off x="1127760" y="2268220"/>
            <a:ext cx="6554470" cy="361315"/>
          </a:xfrm>
          <a:prstGeom prst="rect">
            <a:avLst/>
          </a:prstGeom>
          <a:noFill/>
        </p:spPr>
        <p:txBody>
          <a:bodyPr wrap="square" lIns="0" tIns="0" rIns="0" bIns="0" rtlCol="0" anchor="t" anchorCtr="0">
            <a:noAutofit/>
          </a:bodyPr>
          <a:p>
            <a:pPr>
              <a:lnSpc>
                <a:spcPct val="130000"/>
              </a:lnSpc>
            </a:pPr>
            <a:r>
              <a:rPr lang="zh-CN" altLang="en-US" sz="1400" dirty="0">
                <a:solidFill>
                  <a:schemeClr val="tx1">
                    <a:lumMod val="85000"/>
                    <a:lumOff val="15000"/>
                  </a:schemeClr>
                </a:solidFill>
                <a:uFillTx/>
              </a:rPr>
              <a:t>　　提前偿还又称提前赎回或收回，指在债券尚未到期之前就予以偿还。</a:t>
            </a:r>
            <a:endParaRPr lang="zh-CN" altLang="en-US" sz="1400" dirty="0">
              <a:solidFill>
                <a:schemeClr val="tx1">
                  <a:lumMod val="85000"/>
                  <a:lumOff val="15000"/>
                </a:schemeClr>
              </a:solidFill>
              <a:uFillTx/>
            </a:endParaRPr>
          </a:p>
        </p:txBody>
      </p:sp>
      <p:sp>
        <p:nvSpPr>
          <p:cNvPr id="14" name="矩形 13"/>
          <p:cNvSpPr/>
          <p:nvPr>
            <p:custDataLst>
              <p:tags r:id="rId8"/>
            </p:custDataLst>
          </p:nvPr>
        </p:nvSpPr>
        <p:spPr>
          <a:xfrm>
            <a:off x="1127443" y="2729548"/>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（2）到期分批偿还。</a:t>
            </a:r>
            <a:endParaRPr lang="zh-CN" altLang="en-US" b="1" dirty="0">
              <a:solidFill>
                <a:schemeClr val="accent1"/>
              </a:solidFill>
              <a:uFillTx/>
              <a:latin typeface="+mn-ea"/>
              <a:cs typeface="+mj-ea"/>
            </a:endParaRPr>
          </a:p>
        </p:txBody>
      </p:sp>
      <p:sp>
        <p:nvSpPr>
          <p:cNvPr id="15" name="矩形 14"/>
          <p:cNvSpPr/>
          <p:nvPr>
            <p:custDataLst>
              <p:tags r:id="rId9"/>
            </p:custDataLst>
          </p:nvPr>
        </p:nvSpPr>
        <p:spPr>
          <a:xfrm>
            <a:off x="1127760" y="3276600"/>
            <a:ext cx="6064250" cy="930910"/>
          </a:xfrm>
          <a:prstGeom prst="rect">
            <a:avLst/>
          </a:prstGeom>
          <a:noFill/>
        </p:spPr>
        <p:txBody>
          <a:bodyPr wrap="square" lIns="0" tIns="0" rIns="0" bIns="0" rtlCol="0" anchor="t" anchorCtr="0">
            <a:noAutofit/>
          </a:bodyPr>
          <a:p>
            <a:pPr>
              <a:lnSpc>
                <a:spcPct val="130000"/>
              </a:lnSpc>
            </a:pPr>
            <a:r>
              <a:rPr lang="zh-CN" altLang="en-US" sz="1400" dirty="0">
                <a:solidFill>
                  <a:schemeClr val="tx1">
                    <a:lumMod val="85000"/>
                    <a:lumOff val="15000"/>
                  </a:schemeClr>
                </a:solidFill>
                <a:uFillTx/>
              </a:rPr>
              <a:t>　　如果一个公司在发行同一种债券的当时就为不同编号或不同发行对象的债券规定了不同的到期日，这种债券就是分批偿还债券。</a:t>
            </a:r>
            <a:endParaRPr lang="zh-CN" altLang="en-US" sz="1400" dirty="0">
              <a:solidFill>
                <a:schemeClr val="tx1">
                  <a:lumMod val="85000"/>
                  <a:lumOff val="15000"/>
                </a:schemeClr>
              </a:solidFill>
              <a:uFillTx/>
            </a:endParaRPr>
          </a:p>
        </p:txBody>
      </p:sp>
      <p:sp>
        <p:nvSpPr>
          <p:cNvPr id="16" name="矩形 15"/>
          <p:cNvSpPr/>
          <p:nvPr>
            <p:custDataLst>
              <p:tags r:id="rId10"/>
            </p:custDataLst>
          </p:nvPr>
        </p:nvSpPr>
        <p:spPr>
          <a:xfrm>
            <a:off x="1127443" y="4024948"/>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（3）到期一次偿还。</a:t>
            </a:r>
            <a:endParaRPr lang="zh-CN" altLang="en-US" b="1" dirty="0">
              <a:solidFill>
                <a:schemeClr val="accent1"/>
              </a:solidFill>
              <a:uFillTx/>
              <a:latin typeface="+mn-ea"/>
              <a:cs typeface="+mj-ea"/>
            </a:endParaRPr>
          </a:p>
        </p:txBody>
      </p:sp>
      <p:sp>
        <p:nvSpPr>
          <p:cNvPr id="7" name="矩形 6"/>
          <p:cNvSpPr/>
          <p:nvPr>
            <p:custDataLst>
              <p:tags r:id="rId11"/>
            </p:custDataLst>
          </p:nvPr>
        </p:nvSpPr>
        <p:spPr>
          <a:xfrm>
            <a:off x="1127760" y="4572000"/>
            <a:ext cx="6763385" cy="354965"/>
          </a:xfrm>
          <a:prstGeom prst="rect">
            <a:avLst/>
          </a:prstGeom>
          <a:noFill/>
        </p:spPr>
        <p:txBody>
          <a:bodyPr wrap="square" lIns="0" tIns="0" rIns="0" bIns="0" rtlCol="0" anchor="t" anchorCtr="0">
            <a:noAutofit/>
          </a:bodyPr>
          <a:p>
            <a:pPr>
              <a:lnSpc>
                <a:spcPct val="130000"/>
              </a:lnSpc>
            </a:pPr>
            <a:r>
              <a:rPr lang="zh-CN" altLang="en-US" sz="1400" dirty="0">
                <a:solidFill>
                  <a:schemeClr val="tx1">
                    <a:lumMod val="85000"/>
                    <a:lumOff val="15000"/>
                  </a:schemeClr>
                </a:solidFill>
                <a:uFillTx/>
              </a:rPr>
              <a:t>　　多数情况下，发行债券的公司在债券到期日一次性归还债券本金，并结算债券利息。</a:t>
            </a:r>
            <a:endParaRPr lang="zh-CN" altLang="en-US" sz="1400" dirty="0">
              <a:solidFill>
                <a:schemeClr val="tx1">
                  <a:lumMod val="85000"/>
                  <a:lumOff val="15000"/>
                </a:schemeClr>
              </a:solidFill>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公司债券的优缺点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2" name="矩形 11"/>
          <p:cNvSpPr/>
          <p:nvPr>
            <p:custDataLst>
              <p:tags r:id="rId5"/>
            </p:custDataLst>
          </p:nvPr>
        </p:nvSpPr>
        <p:spPr>
          <a:xfrm>
            <a:off x="929958" y="1129348"/>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（1）公司债券的优点。</a:t>
            </a:r>
            <a:endParaRPr lang="zh-CN" altLang="en-US" b="1" dirty="0">
              <a:solidFill>
                <a:schemeClr val="accent1"/>
              </a:solidFill>
              <a:uFillTx/>
              <a:latin typeface="+mn-ea"/>
              <a:cs typeface="+mj-ea"/>
            </a:endParaRPr>
          </a:p>
        </p:txBody>
      </p:sp>
      <p:sp>
        <p:nvSpPr>
          <p:cNvPr id="13" name="矩形 12"/>
          <p:cNvSpPr/>
          <p:nvPr>
            <p:custDataLst>
              <p:tags r:id="rId6"/>
            </p:custDataLst>
          </p:nvPr>
        </p:nvSpPr>
        <p:spPr>
          <a:xfrm>
            <a:off x="930275" y="1676400"/>
            <a:ext cx="6554470" cy="575310"/>
          </a:xfrm>
          <a:prstGeom prst="rect">
            <a:avLst/>
          </a:prstGeom>
          <a:noFill/>
        </p:spPr>
        <p:txBody>
          <a:bodyPr wrap="square" lIns="0" tIns="0" rIns="0" bIns="0" rtlCol="0" anchor="t" anchorCtr="0">
            <a:noAutofit/>
          </a:bodyPr>
          <a:p>
            <a:pPr>
              <a:lnSpc>
                <a:spcPct val="130000"/>
              </a:lnSpc>
            </a:pPr>
            <a:r>
              <a:rPr lang="zh-CN" altLang="en-US" sz="1400" dirty="0">
                <a:solidFill>
                  <a:schemeClr val="tx1">
                    <a:lumMod val="85000"/>
                    <a:lumOff val="15000"/>
                  </a:schemeClr>
                </a:solidFill>
                <a:uFillTx/>
              </a:rPr>
              <a:t>　　①募集资金的使用限制条件少。</a:t>
            </a:r>
            <a:endParaRPr lang="zh-CN" altLang="en-US" sz="1400" dirty="0">
              <a:solidFill>
                <a:schemeClr val="tx1">
                  <a:lumMod val="85000"/>
                  <a:lumOff val="15000"/>
                </a:schemeClr>
              </a:solidFill>
              <a:uFillTx/>
            </a:endParaRPr>
          </a:p>
          <a:p>
            <a:pPr>
              <a:lnSpc>
                <a:spcPct val="130000"/>
              </a:lnSpc>
            </a:pPr>
            <a:r>
              <a:rPr lang="zh-CN" altLang="en-US" sz="1400" dirty="0">
                <a:solidFill>
                  <a:schemeClr val="tx1">
                    <a:lumMod val="85000"/>
                    <a:lumOff val="15000"/>
                  </a:schemeClr>
                </a:solidFill>
                <a:uFillTx/>
              </a:rPr>
              <a:t>　　②提高公司的社会声誉。</a:t>
            </a:r>
            <a:endParaRPr lang="zh-CN" altLang="en-US" sz="1400" dirty="0">
              <a:solidFill>
                <a:schemeClr val="tx1">
                  <a:lumMod val="85000"/>
                  <a:lumOff val="15000"/>
                </a:schemeClr>
              </a:solidFill>
              <a:uFillTx/>
            </a:endParaRPr>
          </a:p>
        </p:txBody>
      </p:sp>
      <p:sp>
        <p:nvSpPr>
          <p:cNvPr id="14" name="矩形 13"/>
          <p:cNvSpPr/>
          <p:nvPr>
            <p:custDataLst>
              <p:tags r:id="rId7"/>
            </p:custDataLst>
          </p:nvPr>
        </p:nvSpPr>
        <p:spPr>
          <a:xfrm>
            <a:off x="929958" y="2281238"/>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（2）公司债券的缺点。</a:t>
            </a:r>
            <a:endParaRPr lang="zh-CN" altLang="en-US" b="1" dirty="0">
              <a:solidFill>
                <a:schemeClr val="accent1"/>
              </a:solidFill>
              <a:uFillTx/>
              <a:latin typeface="+mn-ea"/>
              <a:cs typeface="+mj-ea"/>
            </a:endParaRPr>
          </a:p>
        </p:txBody>
      </p:sp>
      <p:sp>
        <p:nvSpPr>
          <p:cNvPr id="15" name="矩形 14"/>
          <p:cNvSpPr/>
          <p:nvPr>
            <p:custDataLst>
              <p:tags r:id="rId8"/>
            </p:custDataLst>
          </p:nvPr>
        </p:nvSpPr>
        <p:spPr>
          <a:xfrm>
            <a:off x="930275" y="2828290"/>
            <a:ext cx="6064250" cy="930910"/>
          </a:xfrm>
          <a:prstGeom prst="rect">
            <a:avLst/>
          </a:prstGeom>
          <a:noFill/>
        </p:spPr>
        <p:txBody>
          <a:bodyPr wrap="square" lIns="0" tIns="0" rIns="0" bIns="0" rtlCol="0" anchor="t" anchorCtr="0">
            <a:noAutofit/>
          </a:bodyPr>
          <a:p>
            <a:pPr>
              <a:lnSpc>
                <a:spcPct val="130000"/>
              </a:lnSpc>
            </a:pPr>
            <a:r>
              <a:rPr lang="zh-CN" altLang="en-US" sz="1400" dirty="0">
                <a:solidFill>
                  <a:schemeClr val="tx1">
                    <a:lumMod val="85000"/>
                    <a:lumOff val="15000"/>
                  </a:schemeClr>
                </a:solidFill>
                <a:uFillTx/>
              </a:rPr>
              <a:t>　　①一次筹资数额大。</a:t>
            </a:r>
            <a:endParaRPr lang="zh-CN" altLang="en-US" sz="1400" dirty="0">
              <a:solidFill>
                <a:schemeClr val="tx1">
                  <a:lumMod val="85000"/>
                  <a:lumOff val="15000"/>
                </a:schemeClr>
              </a:solidFill>
              <a:uFillTx/>
            </a:endParaRPr>
          </a:p>
          <a:p>
            <a:pPr>
              <a:lnSpc>
                <a:spcPct val="130000"/>
              </a:lnSpc>
            </a:pPr>
            <a:r>
              <a:rPr lang="zh-CN" altLang="en-US" sz="1400" dirty="0">
                <a:solidFill>
                  <a:schemeClr val="tx1">
                    <a:lumMod val="85000"/>
                    <a:lumOff val="15000"/>
                  </a:schemeClr>
                </a:solidFill>
                <a:uFillTx/>
              </a:rPr>
              <a:t>　　②资本成本负担较高。</a:t>
            </a:r>
            <a:endParaRPr lang="zh-CN" altLang="en-US" sz="1400" dirty="0">
              <a:solidFill>
                <a:schemeClr val="tx1">
                  <a:lumMod val="85000"/>
                  <a:lumOff val="15000"/>
                </a:schemeClr>
              </a:solidFill>
              <a:uFillTx/>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03492"/>
            <a:ext cx="1963420" cy="583565"/>
          </a:xfrm>
          <a:prstGeom prst="rect">
            <a:avLst/>
          </a:prstGeom>
          <a:noFill/>
        </p:spPr>
        <p:txBody>
          <a:bodyPr wrap="none" rtlCol="0">
            <a:spAutoFit/>
          </a:bodyPr>
          <a:lstStyle/>
          <a:p>
            <a:pPr algn="l"/>
            <a:r>
              <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rPr>
              <a:t>筹资管理</a:t>
            </a:r>
            <a:endPar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7" name="椭圆 56"/>
            <p:cNvSpPr/>
            <p:nvPr/>
          </p:nvSpPr>
          <p:spPr>
            <a:xfrm>
              <a:off x="2954361" y="2050800"/>
              <a:ext cx="1080000" cy="1080000"/>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TextBox 57"/>
            <p:cNvSpPr txBox="1"/>
            <p:nvPr/>
          </p:nvSpPr>
          <p:spPr>
            <a:xfrm>
              <a:off x="3280999" y="2183450"/>
              <a:ext cx="426720" cy="829945"/>
            </a:xfrm>
            <a:prstGeom prst="rect">
              <a:avLst/>
            </a:prstGeom>
            <a:noFill/>
          </p:spPr>
          <p:txBody>
            <a:bodyPr wrap="none" rtlCol="0">
              <a:spAutoFit/>
            </a:bodyPr>
            <a:lstStyle/>
            <a:p>
              <a:pPr algn="ctr"/>
              <a:r>
                <a:rPr lang="en-US" altLang="zh-CN"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59" name="直接连接符 58"/>
          <p:cNvCxnSpPr/>
          <p:nvPr/>
        </p:nvCxnSpPr>
        <p:spPr>
          <a:xfrm flipV="1">
            <a:off x="4572000" y="1940239"/>
            <a:ext cx="0" cy="1784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16016" y="2397125"/>
            <a:ext cx="2436495" cy="1383665"/>
          </a:xfrm>
          <a:prstGeom prst="rect">
            <a:avLst/>
          </a:prstGeom>
          <a:noFill/>
        </p:spPr>
        <p:txBody>
          <a:bodyPr wrap="square" rtlCol="0">
            <a:spAutoFit/>
          </a:bodyPr>
          <a:lstStyle/>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任务2.1 筹资管理概述</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任务2.2 债务筹资</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任务2.3 股权筹资</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任务2.4 衍生工具筹资</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任务2.5 资金需要量的预测</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任务2.6 资本成本与资本结构</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8098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子任务2.2.4 融资租赁</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2" name="C9F754DE-2CAD-44b6-B708-469DEB6407EB-4" descr="C:/Users/HD/AppData/Local/Temp/wpp.MkNVAYwpp"/>
          <p:cNvPicPr>
            <a:picLocks noChangeAspect="1"/>
          </p:cNvPicPr>
          <p:nvPr/>
        </p:nvPicPr>
        <p:blipFill>
          <a:blip r:embed="rId5"/>
          <a:stretch>
            <a:fillRect/>
          </a:stretch>
        </p:blipFill>
        <p:spPr>
          <a:xfrm>
            <a:off x="0" y="1243330"/>
            <a:ext cx="9144000" cy="396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81355" y="556895"/>
            <a:ext cx="7785100" cy="755650"/>
          </a:xfrm>
          <a:prstGeom prst="rect">
            <a:avLst/>
          </a:prstGeom>
          <a:noFill/>
        </p:spPr>
        <p:txBody>
          <a:bodyPr wrap="square" rtlCol="0" anchor="t">
            <a:spAutoFit/>
          </a:bodyPr>
          <a:p>
            <a:pPr algn="just">
              <a:lnSpc>
                <a:spcPct val="120000"/>
              </a:lnSpc>
            </a:pPr>
            <a:r>
              <a:rPr lang="zh-CN" altLang="en-US"/>
              <a:t>　　融资租赁指由租赁公司按承租单位要求出资购买设备，在较长的合同期内提供给承租单位使用的融资信用业务，它是以融通资金为主要目的的租赁。</a:t>
            </a:r>
            <a:endParaRPr lang="zh-CN" altLang="en-US"/>
          </a:p>
        </p:txBody>
      </p:sp>
      <p:sp>
        <p:nvSpPr>
          <p:cNvPr id="3" name="文本框 2"/>
          <p:cNvSpPr txBox="1"/>
          <p:nvPr/>
        </p:nvSpPr>
        <p:spPr>
          <a:xfrm>
            <a:off x="681355" y="1348105"/>
            <a:ext cx="3810000" cy="368300"/>
          </a:xfrm>
          <a:prstGeom prst="rect">
            <a:avLst/>
          </a:prstGeom>
          <a:noFill/>
        </p:spPr>
        <p:txBody>
          <a:bodyPr wrap="square" rtlCol="0">
            <a:spAutoFit/>
          </a:bodyPr>
          <a:p>
            <a:r>
              <a:rPr lang="zh-CN" altLang="en-US" b="1">
                <a:solidFill>
                  <a:schemeClr val="accent6">
                    <a:lumMod val="75000"/>
                  </a:schemeClr>
                </a:solidFill>
              </a:rPr>
              <a:t>融资租赁的特点主要包括以下几点：</a:t>
            </a:r>
            <a:endParaRPr lang="zh-CN" altLang="en-US" b="1">
              <a:solidFill>
                <a:schemeClr val="accent6">
                  <a:lumMod val="75000"/>
                </a:schemeClr>
              </a:solidFill>
            </a:endParaRPr>
          </a:p>
        </p:txBody>
      </p:sp>
      <p:sp>
        <p:nvSpPr>
          <p:cNvPr id="65" name="任意多边形: 形状 64"/>
          <p:cNvSpPr/>
          <p:nvPr>
            <p:custDataLst>
              <p:tags r:id="rId4"/>
            </p:custDataLst>
          </p:nvPr>
        </p:nvSpPr>
        <p:spPr>
          <a:xfrm rot="10800000">
            <a:off x="1183745" y="1750780"/>
            <a:ext cx="3024178" cy="1540992"/>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5478" h="1854489">
                <a:moveTo>
                  <a:pt x="2584395" y="1854489"/>
                </a:moveTo>
                <a:lnTo>
                  <a:pt x="111083" y="1854489"/>
                </a:lnTo>
                <a:cubicBezTo>
                  <a:pt x="49734" y="1854489"/>
                  <a:pt x="0" y="1804755"/>
                  <a:pt x="0" y="1743406"/>
                </a:cubicBezTo>
                <a:lnTo>
                  <a:pt x="0" y="362180"/>
                </a:lnTo>
                <a:cubicBezTo>
                  <a:pt x="0" y="300831"/>
                  <a:pt x="49734" y="251097"/>
                  <a:pt x="111083" y="251097"/>
                </a:cubicBezTo>
                <a:lnTo>
                  <a:pt x="1139340" y="251097"/>
                </a:lnTo>
                <a:lnTo>
                  <a:pt x="1347740" y="0"/>
                </a:lnTo>
                <a:lnTo>
                  <a:pt x="1556139" y="251097"/>
                </a:lnTo>
                <a:lnTo>
                  <a:pt x="2584395" y="251097"/>
                </a:lnTo>
                <a:cubicBezTo>
                  <a:pt x="2645744" y="251097"/>
                  <a:pt x="2695478" y="300831"/>
                  <a:pt x="2695478" y="362180"/>
                </a:cubicBezTo>
                <a:lnTo>
                  <a:pt x="2695478" y="1743406"/>
                </a:lnTo>
                <a:cubicBezTo>
                  <a:pt x="2695478" y="1804755"/>
                  <a:pt x="2645744" y="1854489"/>
                  <a:pt x="2584395" y="1854489"/>
                </a:cubicBezTo>
                <a:close/>
              </a:path>
            </a:pathLst>
          </a:custGeom>
          <a:gradFill>
            <a:gsLst>
              <a:gs pos="0">
                <a:schemeClr val="accent1">
                  <a:lumMod val="100000"/>
                  <a:alpha val="70000"/>
                </a:schemeClr>
              </a:gs>
              <a:gs pos="50000">
                <a:schemeClr val="accent1"/>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3330" b="1" dirty="0"/>
          </a:p>
        </p:txBody>
      </p:sp>
      <p:sp>
        <p:nvSpPr>
          <p:cNvPr id="66" name="矩形 65"/>
          <p:cNvSpPr/>
          <p:nvPr>
            <p:custDataLst>
              <p:tags r:id="rId5"/>
            </p:custDataLst>
          </p:nvPr>
        </p:nvSpPr>
        <p:spPr>
          <a:xfrm>
            <a:off x="1105693" y="1999406"/>
            <a:ext cx="149156" cy="14915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p>
        </p:txBody>
      </p:sp>
      <p:sp>
        <p:nvSpPr>
          <p:cNvPr id="67" name="文本框 66"/>
          <p:cNvSpPr txBox="1"/>
          <p:nvPr>
            <p:custDataLst>
              <p:tags r:id="rId6"/>
            </p:custDataLst>
          </p:nvPr>
        </p:nvSpPr>
        <p:spPr>
          <a:xfrm>
            <a:off x="1366597" y="1931439"/>
            <a:ext cx="2658481" cy="871456"/>
          </a:xfrm>
          <a:prstGeom prst="rect">
            <a:avLst/>
          </a:prstGeom>
          <a:noFill/>
        </p:spPr>
        <p:txBody>
          <a:bodyPr vert="horz" wrap="square" lIns="74930" tIns="38963" rIns="74930" bIns="38963" rtlCol="0" anchor="t" anchorCtr="0">
            <a:normAutofit fontScale="70000"/>
          </a:bodyPr>
          <a:p>
            <a:pPr lvl="0" algn="l">
              <a:lnSpc>
                <a:spcPct val="130000"/>
              </a:lnSpc>
              <a:buClrTx/>
              <a:buSzTx/>
              <a:buFontTx/>
            </a:pPr>
            <a:r>
              <a:rPr lang="zh-CN" altLang="en-US" sz="1665" spc="150" dirty="0">
                <a:solidFill>
                  <a:schemeClr val="lt1">
                    <a:lumMod val="100000"/>
                  </a:schemeClr>
                </a:solidFill>
                <a:latin typeface="Arial" panose="020B0604020202020204" pitchFamily="34" charset="0"/>
                <a:ea typeface="微软雅黑" panose="020B0503020204020204" pitchFamily="34" charset="-122"/>
                <a:sym typeface="+mn-ea"/>
              </a:rPr>
              <a:t>①出租的设备根据承租企业提出的要求购买，或者由承租企业直接从制造商或销售商那里选定。</a:t>
            </a:r>
            <a:endParaRPr lang="zh-CN" altLang="en-US" sz="1665" spc="150" dirty="0">
              <a:solidFill>
                <a:schemeClr val="lt1">
                  <a:lumMod val="100000"/>
                </a:schemeClr>
              </a:solidFill>
              <a:latin typeface="Arial" panose="020B0604020202020204" pitchFamily="34" charset="0"/>
              <a:ea typeface="微软雅黑" panose="020B0503020204020204" pitchFamily="34" charset="-122"/>
              <a:sym typeface="+mn-ea"/>
            </a:endParaRPr>
          </a:p>
        </p:txBody>
      </p:sp>
      <p:sp>
        <p:nvSpPr>
          <p:cNvPr id="69" name="任意多边形: 形状 68"/>
          <p:cNvSpPr/>
          <p:nvPr>
            <p:custDataLst>
              <p:tags r:id="rId7"/>
            </p:custDataLst>
          </p:nvPr>
        </p:nvSpPr>
        <p:spPr>
          <a:xfrm rot="10800000">
            <a:off x="4739051" y="1750780"/>
            <a:ext cx="3024178" cy="1540992"/>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5478" h="1854489">
                <a:moveTo>
                  <a:pt x="2584395" y="1854489"/>
                </a:moveTo>
                <a:lnTo>
                  <a:pt x="111083" y="1854489"/>
                </a:lnTo>
                <a:cubicBezTo>
                  <a:pt x="49734" y="1854489"/>
                  <a:pt x="0" y="1804755"/>
                  <a:pt x="0" y="1743406"/>
                </a:cubicBezTo>
                <a:lnTo>
                  <a:pt x="0" y="362180"/>
                </a:lnTo>
                <a:cubicBezTo>
                  <a:pt x="0" y="300831"/>
                  <a:pt x="49734" y="251097"/>
                  <a:pt x="111083" y="251097"/>
                </a:cubicBezTo>
                <a:lnTo>
                  <a:pt x="1139340" y="251097"/>
                </a:lnTo>
                <a:lnTo>
                  <a:pt x="1347740" y="0"/>
                </a:lnTo>
                <a:lnTo>
                  <a:pt x="1556139" y="251097"/>
                </a:lnTo>
                <a:lnTo>
                  <a:pt x="2584395" y="251097"/>
                </a:lnTo>
                <a:cubicBezTo>
                  <a:pt x="2645744" y="251097"/>
                  <a:pt x="2695478" y="300831"/>
                  <a:pt x="2695478" y="362180"/>
                </a:cubicBezTo>
                <a:lnTo>
                  <a:pt x="2695478" y="1743406"/>
                </a:lnTo>
                <a:cubicBezTo>
                  <a:pt x="2695478" y="1804755"/>
                  <a:pt x="2645744" y="1854489"/>
                  <a:pt x="2584395" y="1854489"/>
                </a:cubicBezTo>
                <a:close/>
              </a:path>
            </a:pathLst>
          </a:custGeom>
          <a:solidFill>
            <a:schemeClr val="accent3">
              <a:lumMod val="20000"/>
              <a:lumOff val="80000"/>
              <a:alpha val="20000"/>
            </a:scheme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500" dirty="0"/>
          </a:p>
        </p:txBody>
      </p:sp>
      <p:sp>
        <p:nvSpPr>
          <p:cNvPr id="70" name="矩形 69"/>
          <p:cNvSpPr/>
          <p:nvPr>
            <p:custDataLst>
              <p:tags r:id="rId8"/>
            </p:custDataLst>
          </p:nvPr>
        </p:nvSpPr>
        <p:spPr>
          <a:xfrm>
            <a:off x="4660561" y="1999406"/>
            <a:ext cx="149156" cy="1491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p>
        </p:txBody>
      </p:sp>
      <p:sp>
        <p:nvSpPr>
          <p:cNvPr id="71" name="文本框 70"/>
          <p:cNvSpPr txBox="1"/>
          <p:nvPr>
            <p:custDataLst>
              <p:tags r:id="rId9"/>
            </p:custDataLst>
          </p:nvPr>
        </p:nvSpPr>
        <p:spPr>
          <a:xfrm>
            <a:off x="4921904" y="1931439"/>
            <a:ext cx="2658481" cy="871456"/>
          </a:xfrm>
          <a:prstGeom prst="rect">
            <a:avLst/>
          </a:prstGeom>
          <a:noFill/>
        </p:spPr>
        <p:txBody>
          <a:bodyPr vert="horz" wrap="square" lIns="74930" tIns="38963" rIns="74930" bIns="38963" rtlCol="0" anchor="t" anchorCtr="0">
            <a:normAutofit lnSpcReduction="20000"/>
          </a:bodyPr>
          <a:p>
            <a:pPr lvl="0" algn="l">
              <a:lnSpc>
                <a:spcPct val="130000"/>
              </a:lnSpc>
              <a:buClrTx/>
              <a:buSzTx/>
              <a:buFontTx/>
            </a:pPr>
            <a:r>
              <a:rPr lang="zh-CN" altLang="en-US" sz="1500" spc="150" dirty="0">
                <a:solidFill>
                  <a:schemeClr val="tx1">
                    <a:lumMod val="75000"/>
                    <a:lumOff val="25000"/>
                  </a:schemeClr>
                </a:solidFill>
                <a:latin typeface="Arial" panose="020B0604020202020204" pitchFamily="34" charset="0"/>
                <a:ea typeface="微软雅黑" panose="020B0503020204020204" pitchFamily="34" charset="-122"/>
                <a:sym typeface="+mn-ea"/>
              </a:rPr>
              <a:t>②租赁期较长，接近于资产的有效使用期，在租赁期间双方无权取消合同。</a:t>
            </a:r>
            <a:endParaRPr lang="zh-CN" altLang="en-US" sz="1500" spc="150" dirty="0">
              <a:solidFill>
                <a:schemeClr val="tx1">
                  <a:lumMod val="75000"/>
                  <a:lumOff val="25000"/>
                </a:schemeClr>
              </a:solidFill>
              <a:latin typeface="Arial" panose="020B0604020202020204" pitchFamily="34" charset="0"/>
              <a:ea typeface="微软雅黑" panose="020B0503020204020204" pitchFamily="34" charset="-122"/>
              <a:sym typeface="+mn-ea"/>
            </a:endParaRPr>
          </a:p>
        </p:txBody>
      </p:sp>
      <p:sp>
        <p:nvSpPr>
          <p:cNvPr id="73" name="任意多边形: 形状 72"/>
          <p:cNvSpPr/>
          <p:nvPr>
            <p:custDataLst>
              <p:tags r:id="rId10"/>
            </p:custDataLst>
          </p:nvPr>
        </p:nvSpPr>
        <p:spPr>
          <a:xfrm rot="10800000">
            <a:off x="1183745" y="3496423"/>
            <a:ext cx="3024178" cy="1540992"/>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5478" h="1854489">
                <a:moveTo>
                  <a:pt x="2584395" y="1854489"/>
                </a:moveTo>
                <a:lnTo>
                  <a:pt x="111083" y="1854489"/>
                </a:lnTo>
                <a:cubicBezTo>
                  <a:pt x="49734" y="1854489"/>
                  <a:pt x="0" y="1804755"/>
                  <a:pt x="0" y="1743406"/>
                </a:cubicBezTo>
                <a:lnTo>
                  <a:pt x="0" y="362180"/>
                </a:lnTo>
                <a:cubicBezTo>
                  <a:pt x="0" y="300831"/>
                  <a:pt x="49734" y="251097"/>
                  <a:pt x="111083" y="251097"/>
                </a:cubicBezTo>
                <a:lnTo>
                  <a:pt x="1139340" y="251097"/>
                </a:lnTo>
                <a:lnTo>
                  <a:pt x="1347740" y="0"/>
                </a:lnTo>
                <a:lnTo>
                  <a:pt x="1556139" y="251097"/>
                </a:lnTo>
                <a:lnTo>
                  <a:pt x="2584395" y="251097"/>
                </a:lnTo>
                <a:cubicBezTo>
                  <a:pt x="2645744" y="251097"/>
                  <a:pt x="2695478" y="300831"/>
                  <a:pt x="2695478" y="362180"/>
                </a:cubicBezTo>
                <a:lnTo>
                  <a:pt x="2695478" y="1743406"/>
                </a:lnTo>
                <a:cubicBezTo>
                  <a:pt x="2695478" y="1804755"/>
                  <a:pt x="2645744" y="1854489"/>
                  <a:pt x="2584395" y="1854489"/>
                </a:cubicBezTo>
                <a:close/>
              </a:path>
            </a:pathLst>
          </a:custGeom>
          <a:gradFill>
            <a:gsLst>
              <a:gs pos="0">
                <a:schemeClr val="accent1">
                  <a:lumMod val="100000"/>
                  <a:alpha val="70000"/>
                </a:schemeClr>
              </a:gs>
              <a:gs pos="50000">
                <a:schemeClr val="accent1"/>
              </a:gs>
            </a:gsLst>
            <a:lin ang="13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3330" b="1" dirty="0"/>
          </a:p>
        </p:txBody>
      </p:sp>
      <p:sp>
        <p:nvSpPr>
          <p:cNvPr id="75" name="文本框 74"/>
          <p:cNvSpPr txBox="1"/>
          <p:nvPr>
            <p:custDataLst>
              <p:tags r:id="rId11"/>
            </p:custDataLst>
          </p:nvPr>
        </p:nvSpPr>
        <p:spPr>
          <a:xfrm>
            <a:off x="1366597" y="3676644"/>
            <a:ext cx="2658481" cy="871456"/>
          </a:xfrm>
          <a:prstGeom prst="rect">
            <a:avLst/>
          </a:prstGeom>
          <a:noFill/>
        </p:spPr>
        <p:txBody>
          <a:bodyPr vert="horz" wrap="square" lIns="74930" tIns="38963" rIns="74930" bIns="38963" rtlCol="0" anchor="t" anchorCtr="0">
            <a:normAutofit/>
          </a:bodyPr>
          <a:p>
            <a:pPr>
              <a:lnSpc>
                <a:spcPct val="140000"/>
              </a:lnSpc>
            </a:pPr>
            <a:r>
              <a:rPr lang="zh-CN" altLang="en-US" sz="1500" spc="150" dirty="0">
                <a:solidFill>
                  <a:schemeClr val="lt1">
                    <a:lumMod val="100000"/>
                  </a:schemeClr>
                </a:solidFill>
                <a:latin typeface="Arial" panose="020B0604020202020204" pitchFamily="34" charset="0"/>
                <a:ea typeface="微软雅黑" panose="020B0503020204020204" pitchFamily="34" charset="-122"/>
                <a:sym typeface="+mn-ea"/>
              </a:rPr>
              <a:t>③由承租企业负责设备的维修、保养。</a:t>
            </a:r>
            <a:endParaRPr lang="zh-CN" altLang="en-US" sz="1500" spc="150" dirty="0">
              <a:solidFill>
                <a:schemeClr val="lt1">
                  <a:lumMod val="100000"/>
                </a:schemeClr>
              </a:solidFill>
              <a:latin typeface="Arial" panose="020B0604020202020204" pitchFamily="34" charset="0"/>
              <a:ea typeface="微软雅黑" panose="020B0503020204020204" pitchFamily="34" charset="-122"/>
              <a:sym typeface="+mn-ea"/>
            </a:endParaRPr>
          </a:p>
        </p:txBody>
      </p:sp>
      <p:sp>
        <p:nvSpPr>
          <p:cNvPr id="74" name="矩形 73"/>
          <p:cNvSpPr/>
          <p:nvPr>
            <p:custDataLst>
              <p:tags r:id="rId12"/>
            </p:custDataLst>
          </p:nvPr>
        </p:nvSpPr>
        <p:spPr>
          <a:xfrm>
            <a:off x="1105693" y="3745049"/>
            <a:ext cx="149156" cy="14915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p>
        </p:txBody>
      </p:sp>
      <p:sp>
        <p:nvSpPr>
          <p:cNvPr id="84" name="任意多边形: 形状 83"/>
          <p:cNvSpPr/>
          <p:nvPr>
            <p:custDataLst>
              <p:tags r:id="rId13"/>
            </p:custDataLst>
          </p:nvPr>
        </p:nvSpPr>
        <p:spPr>
          <a:xfrm rot="10800000">
            <a:off x="4778955" y="3496423"/>
            <a:ext cx="3024178" cy="1540992"/>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5478" h="1854489">
                <a:moveTo>
                  <a:pt x="2584395" y="1854489"/>
                </a:moveTo>
                <a:lnTo>
                  <a:pt x="111083" y="1854489"/>
                </a:lnTo>
                <a:cubicBezTo>
                  <a:pt x="49734" y="1854489"/>
                  <a:pt x="0" y="1804755"/>
                  <a:pt x="0" y="1743406"/>
                </a:cubicBezTo>
                <a:lnTo>
                  <a:pt x="0" y="362180"/>
                </a:lnTo>
                <a:cubicBezTo>
                  <a:pt x="0" y="300831"/>
                  <a:pt x="49734" y="251097"/>
                  <a:pt x="111083" y="251097"/>
                </a:cubicBezTo>
                <a:lnTo>
                  <a:pt x="1139340" y="251097"/>
                </a:lnTo>
                <a:lnTo>
                  <a:pt x="1347740" y="0"/>
                </a:lnTo>
                <a:lnTo>
                  <a:pt x="1556139" y="251097"/>
                </a:lnTo>
                <a:lnTo>
                  <a:pt x="2584395" y="251097"/>
                </a:lnTo>
                <a:cubicBezTo>
                  <a:pt x="2645744" y="251097"/>
                  <a:pt x="2695478" y="300831"/>
                  <a:pt x="2695478" y="362180"/>
                </a:cubicBezTo>
                <a:lnTo>
                  <a:pt x="2695478" y="1743406"/>
                </a:lnTo>
                <a:cubicBezTo>
                  <a:pt x="2695478" y="1804755"/>
                  <a:pt x="2645744" y="1854489"/>
                  <a:pt x="2584395" y="1854489"/>
                </a:cubicBezTo>
                <a:close/>
              </a:path>
            </a:pathLst>
          </a:custGeom>
          <a:solidFill>
            <a:schemeClr val="accent3">
              <a:lumMod val="20000"/>
              <a:lumOff val="80000"/>
              <a:alpha val="20000"/>
            </a:schemeClr>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500" dirty="0"/>
          </a:p>
        </p:txBody>
      </p:sp>
      <p:sp>
        <p:nvSpPr>
          <p:cNvPr id="85" name="矩形 84"/>
          <p:cNvSpPr/>
          <p:nvPr>
            <p:custDataLst>
              <p:tags r:id="rId14"/>
            </p:custDataLst>
          </p:nvPr>
        </p:nvSpPr>
        <p:spPr>
          <a:xfrm>
            <a:off x="4700902" y="3745049"/>
            <a:ext cx="149156" cy="1491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p>
        </p:txBody>
      </p:sp>
      <p:sp>
        <p:nvSpPr>
          <p:cNvPr id="86" name="文本框 85"/>
          <p:cNvSpPr txBox="1"/>
          <p:nvPr>
            <p:custDataLst>
              <p:tags r:id="rId15"/>
            </p:custDataLst>
          </p:nvPr>
        </p:nvSpPr>
        <p:spPr>
          <a:xfrm>
            <a:off x="4961806" y="3676644"/>
            <a:ext cx="2658481" cy="871456"/>
          </a:xfrm>
          <a:prstGeom prst="rect">
            <a:avLst/>
          </a:prstGeom>
          <a:noFill/>
        </p:spPr>
        <p:txBody>
          <a:bodyPr vert="horz" wrap="square" lIns="74930" tIns="38963" rIns="74930" bIns="38963" rtlCol="0" anchor="t" anchorCtr="0">
            <a:normAutofit fontScale="80000"/>
          </a:bodyPr>
          <a:p>
            <a:pPr lvl="0" algn="l">
              <a:lnSpc>
                <a:spcPct val="130000"/>
              </a:lnSpc>
              <a:buClrTx/>
              <a:buSzTx/>
              <a:buFontTx/>
            </a:pPr>
            <a:r>
              <a:rPr lang="zh-CN" altLang="en-US" sz="1500" spc="150" dirty="0">
                <a:solidFill>
                  <a:schemeClr val="tx1">
                    <a:lumMod val="75000"/>
                    <a:lumOff val="25000"/>
                  </a:schemeClr>
                </a:solidFill>
                <a:latin typeface="Arial" panose="020B0604020202020204" pitchFamily="34" charset="0"/>
                <a:ea typeface="微软雅黑" panose="020B0503020204020204" pitchFamily="34" charset="-122"/>
                <a:sym typeface="+mn-ea"/>
              </a:rPr>
              <a:t>④租赁期满时按事先约定的方法处理设备，包括退还租赁公司、继续租赁或企业留购。</a:t>
            </a:r>
            <a:endParaRPr lang="zh-CN" altLang="en-US" sz="1500" spc="150" dirty="0">
              <a:solidFill>
                <a:schemeClr val="tx1">
                  <a:lumMod val="75000"/>
                  <a:lumOff val="25000"/>
                </a:schemeClr>
              </a:solidFill>
              <a:latin typeface="Arial" panose="020B0604020202020204" pitchFamily="34" charset="0"/>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539750" y="602615"/>
            <a:ext cx="7973695" cy="755650"/>
          </a:xfrm>
          <a:prstGeom prst="rect">
            <a:avLst/>
          </a:prstGeom>
          <a:noFill/>
        </p:spPr>
        <p:txBody>
          <a:bodyPr wrap="square" rtlCol="0" anchor="t">
            <a:spAutoFit/>
          </a:bodyPr>
          <a:p>
            <a:pPr>
              <a:lnSpc>
                <a:spcPct val="120000"/>
              </a:lnSpc>
            </a:pPr>
            <a:r>
              <a:rPr lang="zh-CN" altLang="en-US"/>
              <a:t>　　融资租赁通常采用企业留购办法，即以很少的“名义价格”( 相当于设备残值) 买下设备。两者的区别如表2-1 所示。</a:t>
            </a:r>
            <a:endParaRPr lang="zh-CN" altLang="en-US"/>
          </a:p>
        </p:txBody>
      </p:sp>
      <p:pic>
        <p:nvPicPr>
          <p:cNvPr id="3" name="图片 2"/>
          <p:cNvPicPr>
            <a:picLocks noChangeAspect="1"/>
          </p:cNvPicPr>
          <p:nvPr>
            <p:custDataLst>
              <p:tags r:id="rId4"/>
            </p:custDataLst>
          </p:nvPr>
        </p:nvPicPr>
        <p:blipFill>
          <a:blip r:embed="rId5"/>
          <a:stretch>
            <a:fillRect/>
          </a:stretch>
        </p:blipFill>
        <p:spPr>
          <a:xfrm>
            <a:off x="752475" y="1347470"/>
            <a:ext cx="7639050" cy="1504950"/>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781050" y="2787650"/>
            <a:ext cx="7610475" cy="2143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融资租赁的程序和形式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矩形 1"/>
          <p:cNvSpPr/>
          <p:nvPr>
            <p:custDataLst>
              <p:tags r:id="rId5"/>
            </p:custDataLst>
          </p:nvPr>
        </p:nvSpPr>
        <p:spPr>
          <a:xfrm>
            <a:off x="752158" y="987743"/>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（1）融资租赁的程序。</a:t>
            </a:r>
            <a:endParaRPr lang="zh-CN" altLang="en-US" b="1" dirty="0">
              <a:solidFill>
                <a:schemeClr val="accent1"/>
              </a:solidFill>
              <a:uFillTx/>
              <a:latin typeface="+mn-ea"/>
              <a:cs typeface="+mj-ea"/>
            </a:endParaRPr>
          </a:p>
        </p:txBody>
      </p:sp>
      <p:sp>
        <p:nvSpPr>
          <p:cNvPr id="65" name="矩形 64"/>
          <p:cNvSpPr/>
          <p:nvPr>
            <p:custDataLst>
              <p:tags r:id="rId6"/>
            </p:custDataLst>
          </p:nvPr>
        </p:nvSpPr>
        <p:spPr>
          <a:xfrm>
            <a:off x="1046777" y="1620987"/>
            <a:ext cx="3478452" cy="863032"/>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7" bIns="127902" rtlCol="0" anchor="ctr">
            <a:normAutofit/>
          </a:bodyPr>
          <a:p>
            <a:pPr>
              <a:lnSpc>
                <a:spcPct val="130000"/>
              </a:lnSpc>
            </a:pPr>
            <a:r>
              <a:rPr lang="zh-CN" altLang="zh-CN" sz="1685" dirty="0">
                <a:solidFill>
                  <a:schemeClr val="tx1">
                    <a:lumMod val="85000"/>
                    <a:lumOff val="15000"/>
                  </a:schemeClr>
                </a:solidFill>
                <a:latin typeface="+mn-ea"/>
                <a:cs typeface="+mn-ea"/>
                <a:sym typeface="+mn-ea"/>
              </a:rPr>
              <a:t>①选择租赁公司，提出委托申请。</a:t>
            </a:r>
            <a:endParaRPr lang="zh-CN" altLang="zh-CN" sz="1685" dirty="0">
              <a:solidFill>
                <a:schemeClr val="tx1">
                  <a:lumMod val="85000"/>
                  <a:lumOff val="15000"/>
                </a:schemeClr>
              </a:solidFill>
              <a:latin typeface="+mn-ea"/>
              <a:cs typeface="+mn-ea"/>
              <a:sym typeface="+mn-ea"/>
            </a:endParaRPr>
          </a:p>
        </p:txBody>
      </p:sp>
      <p:sp>
        <p:nvSpPr>
          <p:cNvPr id="66" name="矩形 65"/>
          <p:cNvSpPr/>
          <p:nvPr>
            <p:custDataLst>
              <p:tags r:id="rId7"/>
            </p:custDataLst>
          </p:nvPr>
        </p:nvSpPr>
        <p:spPr>
          <a:xfrm>
            <a:off x="853283" y="1620987"/>
            <a:ext cx="123497" cy="86303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a:p>
        </p:txBody>
      </p:sp>
      <p:sp>
        <p:nvSpPr>
          <p:cNvPr id="67" name="矩形 66"/>
          <p:cNvSpPr/>
          <p:nvPr>
            <p:custDataLst>
              <p:tags r:id="rId8"/>
            </p:custDataLst>
          </p:nvPr>
        </p:nvSpPr>
        <p:spPr>
          <a:xfrm>
            <a:off x="1046777" y="2645526"/>
            <a:ext cx="3478452" cy="863032"/>
          </a:xfrm>
          <a:prstGeom prst="rect">
            <a:avLst/>
          </a:prstGeom>
          <a:solidFill>
            <a:schemeClr val="accent2">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7" bIns="127902" rtlCol="0" anchor="ctr">
            <a:normAutofit/>
          </a:bodyPr>
          <a:p>
            <a:pPr>
              <a:lnSpc>
                <a:spcPct val="130000"/>
              </a:lnSpc>
            </a:pPr>
            <a:r>
              <a:rPr lang="zh-CN" altLang="zh-CN" sz="1685" dirty="0">
                <a:solidFill>
                  <a:schemeClr val="tx1">
                    <a:lumMod val="85000"/>
                    <a:lumOff val="15000"/>
                  </a:schemeClr>
                </a:solidFill>
                <a:latin typeface="+mn-ea"/>
                <a:cs typeface="+mn-ea"/>
                <a:sym typeface="+mn-ea"/>
              </a:rPr>
              <a:t>②签订购货协议。</a:t>
            </a:r>
            <a:endParaRPr lang="zh-CN" altLang="zh-CN" sz="1685" dirty="0">
              <a:solidFill>
                <a:schemeClr val="tx1">
                  <a:lumMod val="85000"/>
                  <a:lumOff val="15000"/>
                </a:schemeClr>
              </a:solidFill>
              <a:latin typeface="+mn-ea"/>
              <a:cs typeface="+mn-ea"/>
              <a:sym typeface="+mn-ea"/>
            </a:endParaRPr>
          </a:p>
        </p:txBody>
      </p:sp>
      <p:sp>
        <p:nvSpPr>
          <p:cNvPr id="68" name="矩形 67"/>
          <p:cNvSpPr/>
          <p:nvPr>
            <p:custDataLst>
              <p:tags r:id="rId9"/>
            </p:custDataLst>
          </p:nvPr>
        </p:nvSpPr>
        <p:spPr>
          <a:xfrm>
            <a:off x="853283" y="2645526"/>
            <a:ext cx="123497" cy="863032"/>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
        <p:nvSpPr>
          <p:cNvPr id="69" name="矩形 68"/>
          <p:cNvSpPr/>
          <p:nvPr>
            <p:custDataLst>
              <p:tags r:id="rId10"/>
            </p:custDataLst>
          </p:nvPr>
        </p:nvSpPr>
        <p:spPr>
          <a:xfrm>
            <a:off x="1046777" y="3670065"/>
            <a:ext cx="3478452" cy="863032"/>
          </a:xfrm>
          <a:prstGeom prst="rect">
            <a:avLst/>
          </a:prstGeom>
          <a:solidFill>
            <a:schemeClr val="accent3">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7" bIns="127902" rtlCol="0" anchor="ctr">
            <a:normAutofit/>
          </a:bodyPr>
          <a:p>
            <a:pPr>
              <a:lnSpc>
                <a:spcPct val="130000"/>
              </a:lnSpc>
            </a:pPr>
            <a:r>
              <a:rPr lang="zh-CN" altLang="zh-CN" sz="1685" dirty="0">
                <a:solidFill>
                  <a:schemeClr val="tx1">
                    <a:lumMod val="85000"/>
                    <a:lumOff val="15000"/>
                  </a:schemeClr>
                </a:solidFill>
                <a:latin typeface="+mn-ea"/>
                <a:cs typeface="+mn-ea"/>
                <a:sym typeface="+mn-ea"/>
              </a:rPr>
              <a:t>③签订租赁合同。</a:t>
            </a:r>
            <a:endParaRPr lang="zh-CN" altLang="zh-CN" sz="1685" dirty="0">
              <a:solidFill>
                <a:schemeClr val="tx1">
                  <a:lumMod val="85000"/>
                  <a:lumOff val="15000"/>
                </a:schemeClr>
              </a:solidFill>
              <a:latin typeface="+mn-ea"/>
              <a:cs typeface="+mn-ea"/>
              <a:sym typeface="+mn-ea"/>
            </a:endParaRPr>
          </a:p>
        </p:txBody>
      </p:sp>
      <p:sp>
        <p:nvSpPr>
          <p:cNvPr id="70" name="矩形 69"/>
          <p:cNvSpPr/>
          <p:nvPr>
            <p:custDataLst>
              <p:tags r:id="rId11"/>
            </p:custDataLst>
          </p:nvPr>
        </p:nvSpPr>
        <p:spPr>
          <a:xfrm>
            <a:off x="853283" y="3670065"/>
            <a:ext cx="123497" cy="863032"/>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
        <p:nvSpPr>
          <p:cNvPr id="71" name="矩形 70"/>
          <p:cNvSpPr/>
          <p:nvPr>
            <p:custDataLst>
              <p:tags r:id="rId12"/>
            </p:custDataLst>
          </p:nvPr>
        </p:nvSpPr>
        <p:spPr>
          <a:xfrm>
            <a:off x="4999142" y="1620987"/>
            <a:ext cx="3478452" cy="863032"/>
          </a:xfrm>
          <a:prstGeom prst="rect">
            <a:avLst/>
          </a:prstGeom>
          <a:solidFill>
            <a:schemeClr val="accent4">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6" bIns="127902" rtlCol="0" anchor="ctr">
            <a:normAutofit/>
          </a:bodyPr>
          <a:p>
            <a:pPr>
              <a:lnSpc>
                <a:spcPct val="130000"/>
              </a:lnSpc>
            </a:pPr>
            <a:r>
              <a:rPr lang="zh-CN" altLang="zh-CN" sz="1685" dirty="0">
                <a:solidFill>
                  <a:schemeClr val="tx1">
                    <a:lumMod val="85000"/>
                    <a:lumOff val="15000"/>
                  </a:schemeClr>
                </a:solidFill>
                <a:latin typeface="+mn-ea"/>
                <a:cs typeface="+mn-ea"/>
                <a:sym typeface="+mn-ea"/>
              </a:rPr>
              <a:t>④交货验收。</a:t>
            </a:r>
            <a:endParaRPr lang="zh-CN" altLang="zh-CN" sz="1685" dirty="0">
              <a:solidFill>
                <a:schemeClr val="tx1">
                  <a:lumMod val="85000"/>
                  <a:lumOff val="15000"/>
                </a:schemeClr>
              </a:solidFill>
              <a:latin typeface="+mn-ea"/>
              <a:cs typeface="+mn-ea"/>
              <a:sym typeface="+mn-ea"/>
            </a:endParaRPr>
          </a:p>
        </p:txBody>
      </p:sp>
      <p:sp>
        <p:nvSpPr>
          <p:cNvPr id="72" name="矩形 71"/>
          <p:cNvSpPr/>
          <p:nvPr>
            <p:custDataLst>
              <p:tags r:id="rId13"/>
            </p:custDataLst>
          </p:nvPr>
        </p:nvSpPr>
        <p:spPr>
          <a:xfrm>
            <a:off x="4806094" y="1620987"/>
            <a:ext cx="123497" cy="863032"/>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
        <p:nvSpPr>
          <p:cNvPr id="73" name="矩形 72"/>
          <p:cNvSpPr/>
          <p:nvPr>
            <p:custDataLst>
              <p:tags r:id="rId14"/>
            </p:custDataLst>
          </p:nvPr>
        </p:nvSpPr>
        <p:spPr>
          <a:xfrm>
            <a:off x="4999142" y="2645526"/>
            <a:ext cx="3478452" cy="863032"/>
          </a:xfrm>
          <a:prstGeom prst="rect">
            <a:avLst/>
          </a:prstGeom>
          <a:solidFill>
            <a:schemeClr val="accent5">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6" bIns="127902" rtlCol="0" anchor="ctr">
            <a:normAutofit/>
          </a:bodyPr>
          <a:p>
            <a:pPr>
              <a:lnSpc>
                <a:spcPct val="130000"/>
              </a:lnSpc>
            </a:pPr>
            <a:r>
              <a:rPr lang="zh-CN" altLang="zh-CN" sz="1685" dirty="0">
                <a:solidFill>
                  <a:schemeClr val="tx1">
                    <a:lumMod val="85000"/>
                    <a:lumOff val="15000"/>
                  </a:schemeClr>
                </a:solidFill>
                <a:latin typeface="+mn-ea"/>
                <a:cs typeface="+mn-ea"/>
                <a:sym typeface="+mn-ea"/>
              </a:rPr>
              <a:t>⑤定期交付租金。</a:t>
            </a:r>
            <a:endParaRPr lang="zh-CN" altLang="zh-CN" sz="1685" dirty="0">
              <a:solidFill>
                <a:schemeClr val="tx1">
                  <a:lumMod val="85000"/>
                  <a:lumOff val="15000"/>
                </a:schemeClr>
              </a:solidFill>
              <a:latin typeface="+mn-ea"/>
              <a:cs typeface="+mn-ea"/>
              <a:sym typeface="+mn-ea"/>
            </a:endParaRPr>
          </a:p>
        </p:txBody>
      </p:sp>
      <p:sp>
        <p:nvSpPr>
          <p:cNvPr id="74" name="矩形 73"/>
          <p:cNvSpPr/>
          <p:nvPr>
            <p:custDataLst>
              <p:tags r:id="rId15"/>
            </p:custDataLst>
          </p:nvPr>
        </p:nvSpPr>
        <p:spPr>
          <a:xfrm>
            <a:off x="4806094" y="2645526"/>
            <a:ext cx="123497" cy="863032"/>
          </a:xfrm>
          <a:prstGeom prst="rect">
            <a:avLst/>
          </a:prstGeom>
          <a:solidFill>
            <a:schemeClr val="accent5">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
        <p:nvSpPr>
          <p:cNvPr id="75" name="矩形 74"/>
          <p:cNvSpPr/>
          <p:nvPr>
            <p:custDataLst>
              <p:tags r:id="rId16"/>
            </p:custDataLst>
          </p:nvPr>
        </p:nvSpPr>
        <p:spPr>
          <a:xfrm>
            <a:off x="4999142" y="3670065"/>
            <a:ext cx="3478452" cy="863032"/>
          </a:xfrm>
          <a:prstGeom prst="rect">
            <a:avLst/>
          </a:prstGeom>
          <a:solidFill>
            <a:schemeClr val="accent6">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6" bIns="127902" rtlCol="0" anchor="ctr">
            <a:normAutofit/>
          </a:bodyPr>
          <a:p>
            <a:pPr>
              <a:lnSpc>
                <a:spcPct val="130000"/>
              </a:lnSpc>
            </a:pPr>
            <a:r>
              <a:rPr lang="zh-CN" altLang="zh-CN" sz="1685" dirty="0">
                <a:solidFill>
                  <a:schemeClr val="tx1">
                    <a:lumMod val="85000"/>
                    <a:lumOff val="15000"/>
                  </a:schemeClr>
                </a:solidFill>
                <a:latin typeface="+mn-ea"/>
                <a:cs typeface="+mn-ea"/>
                <a:sym typeface="+mn-ea"/>
              </a:rPr>
              <a:t>⑥合同期满处理设备。</a:t>
            </a:r>
            <a:endParaRPr lang="zh-CN" altLang="zh-CN" sz="1685" dirty="0">
              <a:solidFill>
                <a:schemeClr val="tx1">
                  <a:lumMod val="85000"/>
                  <a:lumOff val="15000"/>
                </a:schemeClr>
              </a:solidFill>
              <a:latin typeface="+mn-ea"/>
              <a:cs typeface="+mn-ea"/>
              <a:sym typeface="+mn-ea"/>
            </a:endParaRPr>
          </a:p>
        </p:txBody>
      </p:sp>
      <p:sp>
        <p:nvSpPr>
          <p:cNvPr id="76" name="矩形 75"/>
          <p:cNvSpPr/>
          <p:nvPr>
            <p:custDataLst>
              <p:tags r:id="rId17"/>
            </p:custDataLst>
          </p:nvPr>
        </p:nvSpPr>
        <p:spPr>
          <a:xfrm>
            <a:off x="4806094" y="3670065"/>
            <a:ext cx="123497" cy="863032"/>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融资租赁的程序和形式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矩形 1"/>
          <p:cNvSpPr/>
          <p:nvPr>
            <p:custDataLst>
              <p:tags r:id="rId5"/>
            </p:custDataLst>
          </p:nvPr>
        </p:nvSpPr>
        <p:spPr>
          <a:xfrm>
            <a:off x="752158" y="987743"/>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（2）融资租赁的形式。</a:t>
            </a:r>
            <a:endParaRPr lang="zh-CN" altLang="en-US" b="1" dirty="0">
              <a:solidFill>
                <a:schemeClr val="accent1"/>
              </a:solidFill>
              <a:uFillTx/>
              <a:latin typeface="+mn-ea"/>
              <a:cs typeface="+mj-ea"/>
            </a:endParaRPr>
          </a:p>
        </p:txBody>
      </p:sp>
      <p:sp>
        <p:nvSpPr>
          <p:cNvPr id="65" name="矩形 64"/>
          <p:cNvSpPr/>
          <p:nvPr>
            <p:custDataLst>
              <p:tags r:id="rId6"/>
            </p:custDataLst>
          </p:nvPr>
        </p:nvSpPr>
        <p:spPr>
          <a:xfrm>
            <a:off x="1044575" y="1620520"/>
            <a:ext cx="7092950" cy="862965"/>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7" bIns="127902" rtlCol="0" anchor="ctr">
            <a:normAutofit fontScale="90000"/>
          </a:bodyPr>
          <a:p>
            <a:pPr>
              <a:lnSpc>
                <a:spcPct val="130000"/>
              </a:lnSpc>
            </a:pPr>
            <a:r>
              <a:rPr lang="zh-CN" altLang="zh-CN" sz="1685" dirty="0">
                <a:solidFill>
                  <a:schemeClr val="tx1">
                    <a:lumMod val="85000"/>
                    <a:lumOff val="15000"/>
                  </a:schemeClr>
                </a:solidFill>
                <a:latin typeface="+mn-ea"/>
                <a:cs typeface="+mn-ea"/>
                <a:sym typeface="+mn-ea"/>
              </a:rPr>
              <a:t>①直接租赁。直接租赁是融资租赁的主要形式，承租方提出租赁申请时，出租方按照承租方的要求选购设备，然后出租给承租方。</a:t>
            </a:r>
            <a:endParaRPr lang="zh-CN" altLang="zh-CN" sz="1685" dirty="0">
              <a:solidFill>
                <a:schemeClr val="tx1">
                  <a:lumMod val="85000"/>
                  <a:lumOff val="15000"/>
                </a:schemeClr>
              </a:solidFill>
              <a:latin typeface="+mn-ea"/>
              <a:cs typeface="+mn-ea"/>
              <a:sym typeface="+mn-ea"/>
            </a:endParaRPr>
          </a:p>
        </p:txBody>
      </p:sp>
      <p:sp>
        <p:nvSpPr>
          <p:cNvPr id="66" name="矩形 65"/>
          <p:cNvSpPr/>
          <p:nvPr>
            <p:custDataLst>
              <p:tags r:id="rId7"/>
            </p:custDataLst>
          </p:nvPr>
        </p:nvSpPr>
        <p:spPr>
          <a:xfrm>
            <a:off x="853283" y="1620987"/>
            <a:ext cx="123497" cy="863032"/>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a:p>
        </p:txBody>
      </p:sp>
      <p:sp>
        <p:nvSpPr>
          <p:cNvPr id="67" name="矩形 66"/>
          <p:cNvSpPr/>
          <p:nvPr>
            <p:custDataLst>
              <p:tags r:id="rId8"/>
            </p:custDataLst>
          </p:nvPr>
        </p:nvSpPr>
        <p:spPr>
          <a:xfrm>
            <a:off x="1046480" y="2645410"/>
            <a:ext cx="7378700" cy="862965"/>
          </a:xfrm>
          <a:prstGeom prst="rect">
            <a:avLst/>
          </a:prstGeom>
          <a:solidFill>
            <a:schemeClr val="accent2">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7" bIns="127902" rtlCol="0" anchor="ctr">
            <a:normAutofit fontScale="90000"/>
          </a:bodyPr>
          <a:p>
            <a:pPr>
              <a:lnSpc>
                <a:spcPct val="130000"/>
              </a:lnSpc>
            </a:pPr>
            <a:r>
              <a:rPr lang="zh-CN" altLang="zh-CN" sz="1685" dirty="0">
                <a:solidFill>
                  <a:schemeClr val="tx1">
                    <a:lumMod val="85000"/>
                    <a:lumOff val="15000"/>
                  </a:schemeClr>
                </a:solidFill>
                <a:latin typeface="+mn-ea"/>
                <a:cs typeface="+mn-ea"/>
                <a:sym typeface="+mn-ea"/>
              </a:rPr>
              <a:t>②售后回租。售后回租是指承租方由于急需资金等各种原因，将自己资产售给出租</a:t>
            </a:r>
            <a:endParaRPr lang="zh-CN" altLang="zh-CN" sz="1685" dirty="0">
              <a:solidFill>
                <a:schemeClr val="tx1">
                  <a:lumMod val="85000"/>
                  <a:lumOff val="15000"/>
                </a:schemeClr>
              </a:solidFill>
              <a:latin typeface="+mn-ea"/>
              <a:cs typeface="+mn-ea"/>
              <a:sym typeface="+mn-ea"/>
            </a:endParaRPr>
          </a:p>
          <a:p>
            <a:pPr>
              <a:lnSpc>
                <a:spcPct val="130000"/>
              </a:lnSpc>
            </a:pPr>
            <a:r>
              <a:rPr lang="zh-CN" altLang="zh-CN" sz="1685" dirty="0">
                <a:solidFill>
                  <a:schemeClr val="tx1">
                    <a:lumMod val="85000"/>
                    <a:lumOff val="15000"/>
                  </a:schemeClr>
                </a:solidFill>
                <a:latin typeface="+mn-ea"/>
                <a:cs typeface="+mn-ea"/>
                <a:sym typeface="+mn-ea"/>
              </a:rPr>
              <a:t>方，然后以租赁的形式从出租方原封不动地租回资产的使用权。</a:t>
            </a:r>
            <a:endParaRPr lang="zh-CN" altLang="zh-CN" sz="1685" dirty="0">
              <a:solidFill>
                <a:schemeClr val="tx1">
                  <a:lumMod val="85000"/>
                  <a:lumOff val="15000"/>
                </a:schemeClr>
              </a:solidFill>
              <a:latin typeface="+mn-ea"/>
              <a:cs typeface="+mn-ea"/>
              <a:sym typeface="+mn-ea"/>
            </a:endParaRPr>
          </a:p>
        </p:txBody>
      </p:sp>
      <p:sp>
        <p:nvSpPr>
          <p:cNvPr id="68" name="矩形 67"/>
          <p:cNvSpPr/>
          <p:nvPr>
            <p:custDataLst>
              <p:tags r:id="rId9"/>
            </p:custDataLst>
          </p:nvPr>
        </p:nvSpPr>
        <p:spPr>
          <a:xfrm>
            <a:off x="853283" y="2645526"/>
            <a:ext cx="123497" cy="863032"/>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
        <p:nvSpPr>
          <p:cNvPr id="69" name="矩形 68"/>
          <p:cNvSpPr/>
          <p:nvPr>
            <p:custDataLst>
              <p:tags r:id="rId10"/>
            </p:custDataLst>
          </p:nvPr>
        </p:nvSpPr>
        <p:spPr>
          <a:xfrm>
            <a:off x="1046480" y="3670300"/>
            <a:ext cx="7308850" cy="862965"/>
          </a:xfrm>
          <a:prstGeom prst="rect">
            <a:avLst/>
          </a:prstGeom>
          <a:solidFill>
            <a:schemeClr val="accent3">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33668" tIns="127902" rIns="169177" bIns="127902" rtlCol="0" anchor="ctr">
            <a:normAutofit fontScale="90000"/>
          </a:bodyPr>
          <a:p>
            <a:pPr>
              <a:lnSpc>
                <a:spcPct val="130000"/>
              </a:lnSpc>
            </a:pPr>
            <a:r>
              <a:rPr lang="zh-CN" altLang="zh-CN" sz="1685" dirty="0">
                <a:solidFill>
                  <a:schemeClr val="tx1">
                    <a:lumMod val="85000"/>
                    <a:lumOff val="15000"/>
                  </a:schemeClr>
                </a:solidFill>
                <a:latin typeface="+mn-ea"/>
                <a:cs typeface="+mn-ea"/>
                <a:sym typeface="+mn-ea"/>
              </a:rPr>
              <a:t>③杠杆租赁。杠杆租赁是指涉及承租人、出租人和资金出借人三方的融资租赁业务。</a:t>
            </a:r>
            <a:endParaRPr lang="zh-CN" altLang="zh-CN" sz="1685" dirty="0">
              <a:solidFill>
                <a:schemeClr val="tx1">
                  <a:lumMod val="85000"/>
                  <a:lumOff val="15000"/>
                </a:schemeClr>
              </a:solidFill>
              <a:latin typeface="+mn-ea"/>
              <a:cs typeface="+mn-ea"/>
              <a:sym typeface="+mn-ea"/>
            </a:endParaRPr>
          </a:p>
        </p:txBody>
      </p:sp>
      <p:sp>
        <p:nvSpPr>
          <p:cNvPr id="70" name="矩形 69"/>
          <p:cNvSpPr/>
          <p:nvPr>
            <p:custDataLst>
              <p:tags r:id="rId11"/>
            </p:custDataLst>
          </p:nvPr>
        </p:nvSpPr>
        <p:spPr>
          <a:xfrm>
            <a:off x="853283" y="3670065"/>
            <a:ext cx="123497" cy="863032"/>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5"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融资租赁租金的计算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矩形 1"/>
          <p:cNvSpPr/>
          <p:nvPr>
            <p:custDataLst>
              <p:tags r:id="rId5"/>
            </p:custDataLst>
          </p:nvPr>
        </p:nvSpPr>
        <p:spPr>
          <a:xfrm>
            <a:off x="752158" y="987743"/>
            <a:ext cx="5039995" cy="433070"/>
          </a:xfrm>
          <a:prstGeom prst="rect">
            <a:avLst/>
          </a:prstGeom>
          <a:noFill/>
        </p:spPr>
        <p:txBody>
          <a:bodyPr wrap="square" lIns="0" tIns="0" rIns="0" bIns="0" rtlCol="0" anchor="b" anchorCtr="0">
            <a:noAutofit/>
          </a:bodyPr>
          <a:p>
            <a:pPr>
              <a:lnSpc>
                <a:spcPct val="130000"/>
              </a:lnSpc>
            </a:pPr>
            <a:r>
              <a:rPr lang="zh-CN" altLang="en-US" b="1" dirty="0">
                <a:solidFill>
                  <a:schemeClr val="accent1"/>
                </a:solidFill>
                <a:uFillTx/>
                <a:latin typeface="+mn-ea"/>
                <a:cs typeface="+mj-ea"/>
              </a:rPr>
              <a:t>（2）融资租赁的形式。</a:t>
            </a:r>
            <a:endParaRPr lang="zh-CN" altLang="en-US" b="1" dirty="0">
              <a:solidFill>
                <a:schemeClr val="accent1"/>
              </a:solidFill>
              <a:uFillTx/>
              <a:latin typeface="+mn-ea"/>
              <a:cs typeface="+mj-ea"/>
            </a:endParaRPr>
          </a:p>
        </p:txBody>
      </p:sp>
      <p:pic>
        <p:nvPicPr>
          <p:cNvPr id="3" name="C9F754DE-2CAD-44b6-B708-469DEB6407EB-5" descr="C:/Users/HD/AppData/Local/Temp/wpp.dzTYsIwpp"/>
          <p:cNvPicPr>
            <a:picLocks noChangeAspect="1"/>
          </p:cNvPicPr>
          <p:nvPr/>
        </p:nvPicPr>
        <p:blipFill>
          <a:blip r:embed="rId6"/>
          <a:stretch>
            <a:fillRect/>
          </a:stretch>
        </p:blipFill>
        <p:spPr>
          <a:xfrm>
            <a:off x="0" y="1373823"/>
            <a:ext cx="9144000" cy="2395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555625"/>
            <a:ext cx="7704455" cy="1999615"/>
          </a:xfrm>
          <a:prstGeom prst="rect">
            <a:avLst/>
          </a:prstGeom>
          <a:noFill/>
        </p:spPr>
        <p:txBody>
          <a:bodyPr wrap="square" rtlCol="0" anchor="t">
            <a:spAutoFit/>
          </a:bodyPr>
          <a:p>
            <a:pPr algn="just"/>
            <a:r>
              <a:rPr lang="zh-CN" altLang="en-US">
                <a:solidFill>
                  <a:schemeClr val="accent5">
                    <a:lumMod val="75000"/>
                  </a:schemeClr>
                </a:solidFill>
                <a:latin typeface="楷体" panose="02010609060101010101" charset="-122"/>
                <a:ea typeface="楷体" panose="02010609060101010101" charset="-122"/>
                <a:cs typeface="楷体" panose="02010609060101010101" charset="-122"/>
              </a:rPr>
              <a:t>【情景2-1】</a:t>
            </a:r>
            <a:r>
              <a:rPr lang="zh-CN" altLang="en-US">
                <a:latin typeface="楷体" panose="02010609060101010101" charset="-122"/>
                <a:ea typeface="楷体" panose="02010609060101010101" charset="-122"/>
                <a:cs typeface="楷体" panose="02010609060101010101" charset="-122"/>
              </a:rPr>
              <a:t>某公司于2022 年1 月1 日从租赁公司租入一套设备，价值为580 000 元，租期为6 年，租赁期满时预计残值为50 000 元，归租赁公司。年利率为8%，租赁手续费率为每年2%。租金每年年末支付一次，每年租金是多少？</a:t>
            </a:r>
            <a:endParaRPr lang="zh-CN" altLang="en-US">
              <a:latin typeface="楷体" panose="02010609060101010101" charset="-122"/>
              <a:ea typeface="楷体" panose="02010609060101010101" charset="-122"/>
              <a:cs typeface="楷体" panose="02010609060101010101" charset="-122"/>
            </a:endParaRPr>
          </a:p>
          <a:p>
            <a:pPr algn="ctr"/>
            <a:r>
              <a:rPr lang="zh-CN" altLang="en-US" sz="1600">
                <a:latin typeface="楷体" panose="02010609060101010101" charset="-122"/>
                <a:ea typeface="楷体" panose="02010609060101010101" charset="-122"/>
                <a:cs typeface="楷体" panose="02010609060101010101" charset="-122"/>
              </a:rPr>
              <a:t>每年租金=[580</a:t>
            </a: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000－50 000×（P/F，10%，6）]÷（P/A，10%，6）=126 690（元）</a:t>
            </a:r>
            <a:endParaRPr lang="zh-CN" altLang="en-US" sz="1600">
              <a:latin typeface="楷体" panose="02010609060101010101" charset="-122"/>
              <a:ea typeface="楷体" panose="02010609060101010101" charset="-122"/>
              <a:cs typeface="楷体" panose="02010609060101010101" charset="-122"/>
            </a:endParaRPr>
          </a:p>
          <a:p>
            <a:pPr algn="l"/>
            <a:r>
              <a:rPr lang="zh-CN" altLang="en-US">
                <a:latin typeface="+mj-ea"/>
                <a:ea typeface="+mj-ea"/>
                <a:cs typeface="+mj-ea"/>
              </a:rPr>
              <a:t>　　为了便于有计划地安排租金的支付，承租企业可编制租金摊销计划表。根据【情景2-1】的有关资料编制租金摊销计划表如表2-2 所示。</a:t>
            </a:r>
            <a:endParaRPr lang="zh-CN" altLang="en-US">
              <a:latin typeface="+mj-ea"/>
              <a:ea typeface="+mj-ea"/>
              <a:cs typeface="+mj-ea"/>
            </a:endParaRPr>
          </a:p>
        </p:txBody>
      </p:sp>
      <p:pic>
        <p:nvPicPr>
          <p:cNvPr id="3" name="图片 2"/>
          <p:cNvPicPr>
            <a:picLocks noChangeAspect="1"/>
          </p:cNvPicPr>
          <p:nvPr>
            <p:custDataLst>
              <p:tags r:id="rId4"/>
            </p:custDataLst>
          </p:nvPr>
        </p:nvPicPr>
        <p:blipFill>
          <a:blip r:embed="rId5"/>
          <a:stretch>
            <a:fillRect/>
          </a:stretch>
        </p:blipFill>
        <p:spPr>
          <a:xfrm>
            <a:off x="1763395" y="2499995"/>
            <a:ext cx="6008370" cy="2501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融资租赁优缺点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4" name="C9F754DE-2CAD-44b6-B708-469DEB6407EB-6" descr="wpp"/>
          <p:cNvPicPr>
            <a:picLocks noChangeAspect="1"/>
          </p:cNvPicPr>
          <p:nvPr/>
        </p:nvPicPr>
        <p:blipFill>
          <a:blip r:embed="rId5"/>
          <a:stretch>
            <a:fillRect/>
          </a:stretch>
        </p:blipFill>
        <p:spPr>
          <a:xfrm>
            <a:off x="0" y="1729105"/>
            <a:ext cx="9144000" cy="1684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9693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子任务2.2.5 债务投资的优缺点</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债务投资的优点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矩形 1"/>
          <p:cNvSpPr/>
          <p:nvPr>
            <p:custDataLst>
              <p:tags r:id="rId6"/>
            </p:custDataLst>
          </p:nvPr>
        </p:nvSpPr>
        <p:spPr>
          <a:xfrm>
            <a:off x="3525520" y="1432560"/>
            <a:ext cx="2094865" cy="321310"/>
          </a:xfrm>
          <a:prstGeom prst="rect">
            <a:avLst/>
          </a:prstGeom>
          <a:noFill/>
        </p:spPr>
        <p:txBody>
          <a:bodyPr wrap="square" lIns="0" tIns="0" rIns="0" bIns="0" rtlCol="0" anchor="b">
            <a:noAutofit/>
          </a:bodyPr>
          <a:p>
            <a:pPr algn="ctr">
              <a:spcBef>
                <a:spcPct val="0"/>
              </a:spcBef>
              <a:spcAft>
                <a:spcPct val="0"/>
              </a:spcAft>
            </a:pPr>
            <a:r>
              <a:rPr lang="zh-CN" altLang="en-US" sz="2095" b="1" dirty="0">
                <a:latin typeface="+mn-ea"/>
                <a:cs typeface="+mn-ea"/>
              </a:rPr>
              <a:t>债务投资的优点</a:t>
            </a:r>
            <a:endParaRPr lang="zh-CN" altLang="en-US" sz="2095" b="1" dirty="0">
              <a:latin typeface="+mn-ea"/>
              <a:cs typeface="+mn-ea"/>
            </a:endParaRPr>
          </a:p>
        </p:txBody>
      </p:sp>
      <p:cxnSp>
        <p:nvCxnSpPr>
          <p:cNvPr id="7" name="直接连接符 6"/>
          <p:cNvCxnSpPr/>
          <p:nvPr>
            <p:custDataLst>
              <p:tags r:id="rId7"/>
            </p:custDataLst>
          </p:nvPr>
        </p:nvCxnSpPr>
        <p:spPr>
          <a:xfrm>
            <a:off x="4017617" y="1869381"/>
            <a:ext cx="1110235" cy="0"/>
          </a:xfrm>
          <a:prstGeom prst="line">
            <a:avLst/>
          </a:prstGeom>
          <a:ln w="63500" cap="rnd"/>
        </p:spPr>
        <p:style>
          <a:lnRef idx="1">
            <a:schemeClr val="accent1"/>
          </a:lnRef>
          <a:fillRef idx="0">
            <a:schemeClr val="accent1"/>
          </a:fillRef>
          <a:effectRef idx="0">
            <a:schemeClr val="accent1"/>
          </a:effectRef>
          <a:fontRef idx="minor">
            <a:schemeClr val="tx1"/>
          </a:fontRef>
        </p:style>
      </p:cxnSp>
      <p:sp>
        <p:nvSpPr>
          <p:cNvPr id="4" name="矩形: 圆角 30"/>
          <p:cNvSpPr/>
          <p:nvPr>
            <p:custDataLst>
              <p:tags r:id="rId8"/>
            </p:custDataLst>
          </p:nvPr>
        </p:nvSpPr>
        <p:spPr>
          <a:xfrm>
            <a:off x="777240" y="3080385"/>
            <a:ext cx="1377315" cy="1862455"/>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6" name="矩形: 圆角 3"/>
          <p:cNvSpPr/>
          <p:nvPr>
            <p:custDataLst>
              <p:tags r:id="rId9"/>
            </p:custDataLst>
          </p:nvPr>
        </p:nvSpPr>
        <p:spPr>
          <a:xfrm>
            <a:off x="777240" y="2613025"/>
            <a:ext cx="1377315" cy="441960"/>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400" b="1" dirty="0">
                <a:solidFill>
                  <a:srgbClr val="FFFFFF"/>
                </a:solidFill>
                <a:latin typeface="+mn-ea"/>
                <a:cs typeface="+mn-ea"/>
              </a:rPr>
              <a:t>筹资速度较快</a:t>
            </a:r>
            <a:endParaRPr lang="zh-CN" altLang="en-US" sz="1400" b="1" dirty="0">
              <a:solidFill>
                <a:srgbClr val="FFFFFF"/>
              </a:solidFill>
              <a:latin typeface="+mn-ea"/>
              <a:cs typeface="+mn-ea"/>
            </a:endParaRPr>
          </a:p>
        </p:txBody>
      </p:sp>
      <p:sp>
        <p:nvSpPr>
          <p:cNvPr id="8" name="矩形 7"/>
          <p:cNvSpPr/>
          <p:nvPr>
            <p:custDataLst>
              <p:tags r:id="rId10"/>
            </p:custDataLst>
          </p:nvPr>
        </p:nvSpPr>
        <p:spPr>
          <a:xfrm>
            <a:off x="836010" y="317883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100" dirty="0">
                <a:solidFill>
                  <a:schemeClr val="tx1">
                    <a:lumMod val="65000"/>
                    <a:lumOff val="35000"/>
                  </a:schemeClr>
                </a:solidFill>
                <a:latin typeface="+mn-ea"/>
                <a:cs typeface="+mn-ea"/>
              </a:rPr>
              <a:t>与股权筹资相比，债务筹资不需要经过复杂的审批手续和证券发行程序（如银行借款、融资租赁等），可以迅速地获得资金。</a:t>
            </a:r>
            <a:endParaRPr lang="zh-CN" altLang="en-US" sz="1100" dirty="0">
              <a:solidFill>
                <a:schemeClr val="tx1">
                  <a:lumMod val="65000"/>
                  <a:lumOff val="35000"/>
                </a:schemeClr>
              </a:solidFill>
              <a:latin typeface="+mn-ea"/>
              <a:cs typeface="+mn-ea"/>
            </a:endParaRPr>
          </a:p>
        </p:txBody>
      </p:sp>
      <p:sp>
        <p:nvSpPr>
          <p:cNvPr id="9" name="矩形: 圆角 7"/>
          <p:cNvSpPr/>
          <p:nvPr>
            <p:custDataLst>
              <p:tags r:id="rId11"/>
            </p:custDataLst>
          </p:nvPr>
        </p:nvSpPr>
        <p:spPr>
          <a:xfrm>
            <a:off x="2330450" y="3080385"/>
            <a:ext cx="1377315" cy="1867535"/>
          </a:xfrm>
          <a:prstGeom prst="roundRect">
            <a:avLst>
              <a:gd name="adj" fmla="val 8093"/>
            </a:avLst>
          </a:prstGeom>
          <a:noFill/>
          <a:ln>
            <a:solidFill>
              <a:schemeClr val="accent4">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dirty="0"/>
          </a:p>
        </p:txBody>
      </p:sp>
      <p:sp>
        <p:nvSpPr>
          <p:cNvPr id="11" name="矩形: 圆角 10"/>
          <p:cNvSpPr/>
          <p:nvPr>
            <p:custDataLst>
              <p:tags r:id="rId12"/>
            </p:custDataLst>
          </p:nvPr>
        </p:nvSpPr>
        <p:spPr>
          <a:xfrm>
            <a:off x="2330450" y="2613025"/>
            <a:ext cx="1377315" cy="443865"/>
          </a:xfrm>
          <a:prstGeom prst="roundRect">
            <a:avLst>
              <a:gd name="adj" fmla="val 23446"/>
            </a:avLst>
          </a:prstGeom>
          <a:gradFill flip="none" rotWithShape="1">
            <a:gsLst>
              <a:gs pos="0">
                <a:schemeClr val="accent4"/>
              </a:gs>
              <a:gs pos="100000">
                <a:schemeClr val="accent4">
                  <a:lumMod val="75000"/>
                </a:schemeClr>
              </a:gs>
            </a:gsLst>
            <a:path path="circle">
              <a:fillToRect l="50000" t="50000" r="50000" b="50000"/>
            </a:path>
            <a:tileRect/>
          </a:gradFill>
          <a:ln>
            <a:noFill/>
          </a:ln>
          <a:effectLst>
            <a:innerShdw blurRad="114300">
              <a:schemeClr val="accent4">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筹资弹性较大</a:t>
            </a:r>
            <a:endParaRPr lang="zh-CN" altLang="en-US" sz="1570" b="1">
              <a:solidFill>
                <a:srgbClr val="FFFFFF"/>
              </a:solidFill>
              <a:latin typeface="+mn-ea"/>
              <a:cs typeface="+mn-ea"/>
            </a:endParaRPr>
          </a:p>
        </p:txBody>
      </p:sp>
      <p:sp>
        <p:nvSpPr>
          <p:cNvPr id="12" name="矩形 11"/>
          <p:cNvSpPr/>
          <p:nvPr>
            <p:custDataLst>
              <p:tags r:id="rId13"/>
            </p:custDataLst>
          </p:nvPr>
        </p:nvSpPr>
        <p:spPr>
          <a:xfrm>
            <a:off x="2389393" y="317883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发行股票等股权筹资，一方面需要经过严格的政府审批，另一方</a:t>
            </a:r>
            <a:endParaRPr lang="zh-CN" altLang="en-US" sz="1000">
              <a:solidFill>
                <a:schemeClr val="tx1">
                  <a:lumMod val="65000"/>
                  <a:lumOff val="35000"/>
                </a:schemeClr>
              </a:solidFill>
              <a:latin typeface="+mn-ea"/>
              <a:cs typeface="+mn-ea"/>
            </a:endParaRPr>
          </a:p>
          <a:p>
            <a:pPr>
              <a:lnSpc>
                <a:spcPct val="130000"/>
              </a:lnSpc>
              <a:spcBef>
                <a:spcPct val="0"/>
              </a:spcBef>
              <a:spcAft>
                <a:spcPct val="0"/>
              </a:spcAft>
            </a:pPr>
            <a:r>
              <a:rPr lang="zh-CN" altLang="en-US" sz="1000">
                <a:solidFill>
                  <a:schemeClr val="tx1">
                    <a:lumMod val="65000"/>
                    <a:lumOff val="35000"/>
                  </a:schemeClr>
                </a:solidFill>
                <a:latin typeface="+mn-ea"/>
                <a:cs typeface="+mn-ea"/>
              </a:rPr>
              <a:t>面从企业的角度出发，由于股权不能退还，股权资本在未来永久性地给企业带来了资本成本的负担。</a:t>
            </a:r>
            <a:endParaRPr lang="zh-CN" altLang="en-US" sz="1000">
              <a:solidFill>
                <a:schemeClr val="tx1">
                  <a:lumMod val="65000"/>
                  <a:lumOff val="35000"/>
                </a:schemeClr>
              </a:solidFill>
              <a:latin typeface="+mn-ea"/>
              <a:cs typeface="+mn-ea"/>
            </a:endParaRPr>
          </a:p>
        </p:txBody>
      </p:sp>
      <p:sp>
        <p:nvSpPr>
          <p:cNvPr id="14" name="矩形: 圆角 13"/>
          <p:cNvSpPr/>
          <p:nvPr>
            <p:custDataLst>
              <p:tags r:id="rId14"/>
            </p:custDataLst>
          </p:nvPr>
        </p:nvSpPr>
        <p:spPr>
          <a:xfrm>
            <a:off x="3884295" y="3080385"/>
            <a:ext cx="1377315" cy="1870710"/>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18" name="矩形: 圆角 17"/>
          <p:cNvSpPr/>
          <p:nvPr>
            <p:custDataLst>
              <p:tags r:id="rId15"/>
            </p:custDataLst>
          </p:nvPr>
        </p:nvSpPr>
        <p:spPr>
          <a:xfrm>
            <a:off x="3884295" y="2613025"/>
            <a:ext cx="1377315" cy="437515"/>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资本成本负担较轻</a:t>
            </a:r>
            <a:endParaRPr lang="zh-CN" altLang="en-US" sz="1570" b="1">
              <a:solidFill>
                <a:srgbClr val="FFFFFF"/>
              </a:solidFill>
              <a:latin typeface="+mn-ea"/>
              <a:cs typeface="+mn-ea"/>
            </a:endParaRPr>
          </a:p>
        </p:txBody>
      </p:sp>
      <p:sp>
        <p:nvSpPr>
          <p:cNvPr id="19" name="矩形 18"/>
          <p:cNvSpPr/>
          <p:nvPr>
            <p:custDataLst>
              <p:tags r:id="rId16"/>
            </p:custDataLst>
          </p:nvPr>
        </p:nvSpPr>
        <p:spPr>
          <a:xfrm>
            <a:off x="3943329" y="317883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债务筹资的资本成本要低于股权筹资。其一是取得资金的手续费用等筹资费用较低；其二是利息、租金等用资费用比股权资本要低；其三是利息等资本成本可以在税前支付。</a:t>
            </a:r>
            <a:endParaRPr lang="zh-CN" altLang="en-US" sz="1000">
              <a:solidFill>
                <a:schemeClr val="tx1">
                  <a:lumMod val="65000"/>
                  <a:lumOff val="35000"/>
                </a:schemeClr>
              </a:solidFill>
              <a:latin typeface="+mn-ea"/>
              <a:cs typeface="+mn-ea"/>
            </a:endParaRPr>
          </a:p>
        </p:txBody>
      </p:sp>
      <p:sp>
        <p:nvSpPr>
          <p:cNvPr id="20" name="矩形: 圆角 19"/>
          <p:cNvSpPr/>
          <p:nvPr>
            <p:custDataLst>
              <p:tags r:id="rId17"/>
            </p:custDataLst>
          </p:nvPr>
        </p:nvSpPr>
        <p:spPr>
          <a:xfrm>
            <a:off x="5437505" y="3080385"/>
            <a:ext cx="1377315" cy="1864360"/>
          </a:xfrm>
          <a:prstGeom prst="roundRect">
            <a:avLst>
              <a:gd name="adj" fmla="val 8093"/>
            </a:avLst>
          </a:prstGeom>
          <a:noFill/>
          <a:ln>
            <a:solidFill>
              <a:schemeClr val="accent4">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21" name="矩形: 圆角 20"/>
          <p:cNvSpPr/>
          <p:nvPr>
            <p:custDataLst>
              <p:tags r:id="rId18"/>
            </p:custDataLst>
          </p:nvPr>
        </p:nvSpPr>
        <p:spPr>
          <a:xfrm>
            <a:off x="5437505" y="2613025"/>
            <a:ext cx="1377315" cy="448310"/>
          </a:xfrm>
          <a:prstGeom prst="roundRect">
            <a:avLst>
              <a:gd name="adj" fmla="val 23446"/>
            </a:avLst>
          </a:prstGeom>
          <a:gradFill flip="none" rotWithShape="1">
            <a:gsLst>
              <a:gs pos="0">
                <a:schemeClr val="accent4"/>
              </a:gs>
              <a:gs pos="100000">
                <a:schemeClr val="accent4">
                  <a:lumMod val="75000"/>
                </a:schemeClr>
              </a:gs>
            </a:gsLst>
            <a:path path="circle">
              <a:fillToRect l="50000" t="50000" r="50000" b="50000"/>
            </a:path>
            <a:tileRect/>
          </a:gradFill>
          <a:ln>
            <a:noFill/>
          </a:ln>
          <a:effectLst>
            <a:innerShdw blurRad="114300">
              <a:schemeClr val="accent4">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可以利用财务杠杆</a:t>
            </a:r>
            <a:endParaRPr lang="zh-CN" altLang="en-US" sz="1570" b="1">
              <a:solidFill>
                <a:srgbClr val="FFFFFF"/>
              </a:solidFill>
              <a:latin typeface="+mn-ea"/>
              <a:cs typeface="+mn-ea"/>
            </a:endParaRPr>
          </a:p>
        </p:txBody>
      </p:sp>
      <p:sp>
        <p:nvSpPr>
          <p:cNvPr id="24" name="矩形 23"/>
          <p:cNvSpPr/>
          <p:nvPr>
            <p:custDataLst>
              <p:tags r:id="rId19"/>
            </p:custDataLst>
          </p:nvPr>
        </p:nvSpPr>
        <p:spPr>
          <a:xfrm>
            <a:off x="5496712" y="317883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债务筹资不改变公司的控制权，因而股东不会出于控制权稀释的原因而反对公司举债。债权人从企业那里只能获得固定的利息或租金，不能参加公司剩余收益的分配。</a:t>
            </a:r>
            <a:endParaRPr lang="zh-CN" altLang="en-US" sz="1000">
              <a:solidFill>
                <a:schemeClr val="tx1">
                  <a:lumMod val="65000"/>
                  <a:lumOff val="35000"/>
                </a:schemeClr>
              </a:solidFill>
              <a:latin typeface="+mn-ea"/>
              <a:cs typeface="+mn-ea"/>
            </a:endParaRPr>
          </a:p>
        </p:txBody>
      </p:sp>
      <p:sp>
        <p:nvSpPr>
          <p:cNvPr id="25" name="矩形: 圆角 24"/>
          <p:cNvSpPr/>
          <p:nvPr>
            <p:custDataLst>
              <p:tags r:id="rId20"/>
            </p:custDataLst>
          </p:nvPr>
        </p:nvSpPr>
        <p:spPr>
          <a:xfrm>
            <a:off x="6990715" y="3080385"/>
            <a:ext cx="1377315" cy="1870075"/>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10" name="矩形: 圆角 28"/>
          <p:cNvSpPr/>
          <p:nvPr>
            <p:custDataLst>
              <p:tags r:id="rId21"/>
            </p:custDataLst>
          </p:nvPr>
        </p:nvSpPr>
        <p:spPr>
          <a:xfrm>
            <a:off x="6990715" y="2613025"/>
            <a:ext cx="1377315" cy="455295"/>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稳定公司的控制权</a:t>
            </a:r>
            <a:endParaRPr lang="zh-CN" altLang="en-US" sz="1570" b="1">
              <a:solidFill>
                <a:srgbClr val="FFFFFF"/>
              </a:solidFill>
              <a:latin typeface="+mn-ea"/>
              <a:cs typeface="+mn-ea"/>
            </a:endParaRPr>
          </a:p>
        </p:txBody>
      </p:sp>
      <p:sp>
        <p:nvSpPr>
          <p:cNvPr id="30" name="矩形 29"/>
          <p:cNvSpPr/>
          <p:nvPr>
            <p:custDataLst>
              <p:tags r:id="rId22"/>
            </p:custDataLst>
          </p:nvPr>
        </p:nvSpPr>
        <p:spPr>
          <a:xfrm>
            <a:off x="7050094" y="317883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债权人无权参加企业的经营管理，利用债务筹资不会改变和分</a:t>
            </a:r>
            <a:endParaRPr lang="zh-CN" altLang="en-US" sz="1000">
              <a:solidFill>
                <a:schemeClr val="tx1">
                  <a:lumMod val="65000"/>
                  <a:lumOff val="35000"/>
                </a:schemeClr>
              </a:solidFill>
              <a:latin typeface="+mn-ea"/>
              <a:cs typeface="+mn-ea"/>
            </a:endParaRPr>
          </a:p>
          <a:p>
            <a:pPr>
              <a:lnSpc>
                <a:spcPct val="130000"/>
              </a:lnSpc>
              <a:spcBef>
                <a:spcPct val="0"/>
              </a:spcBef>
              <a:spcAft>
                <a:spcPct val="0"/>
              </a:spcAft>
            </a:pPr>
            <a:r>
              <a:rPr lang="zh-CN" altLang="en-US" sz="1000">
                <a:solidFill>
                  <a:schemeClr val="tx1">
                    <a:lumMod val="65000"/>
                    <a:lumOff val="35000"/>
                  </a:schemeClr>
                </a:solidFill>
                <a:latin typeface="+mn-ea"/>
                <a:cs typeface="+mn-ea"/>
              </a:rPr>
              <a:t>散股东对公司的控制权。在信息沟通与披露等公司治理方面，债务筹资的代理成本也较低。</a:t>
            </a:r>
            <a:endParaRPr lang="zh-CN" altLang="en-US" sz="1000">
              <a:solidFill>
                <a:schemeClr val="tx1">
                  <a:lumMod val="65000"/>
                  <a:lumOff val="35000"/>
                </a:schemeClr>
              </a:solidFill>
              <a:latin typeface="+mn-ea"/>
              <a:cs typeface="+mn-ea"/>
            </a:endParaRPr>
          </a:p>
        </p:txBody>
      </p:sp>
      <p:cxnSp>
        <p:nvCxnSpPr>
          <p:cNvPr id="45" name="直接连接符 44"/>
          <p:cNvCxnSpPr/>
          <p:nvPr>
            <p:custDataLst>
              <p:tags r:id="rId23"/>
            </p:custDataLst>
          </p:nvPr>
        </p:nvCxnSpPr>
        <p:spPr>
          <a:xfrm>
            <a:off x="4572554" y="2291267"/>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左中括号 12"/>
          <p:cNvSpPr/>
          <p:nvPr>
            <p:custDataLst>
              <p:tags r:id="rId24"/>
            </p:custDataLst>
          </p:nvPr>
        </p:nvSpPr>
        <p:spPr>
          <a:xfrm rot="5400000">
            <a:off x="4410120" y="-653064"/>
            <a:ext cx="321542" cy="6210757"/>
          </a:xfrm>
          <a:prstGeom prst="leftBracket">
            <a:avLst>
              <a:gd name="adj" fmla="val 70250"/>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1570"/>
          </a:p>
        </p:txBody>
      </p:sp>
      <p:cxnSp>
        <p:nvCxnSpPr>
          <p:cNvPr id="15" name="直接连接符 14"/>
          <p:cNvCxnSpPr/>
          <p:nvPr>
            <p:custDataLst>
              <p:tags r:id="rId25"/>
            </p:custDataLst>
          </p:nvPr>
        </p:nvCxnSpPr>
        <p:spPr>
          <a:xfrm>
            <a:off x="4572554" y="1894883"/>
            <a:ext cx="0" cy="39638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26"/>
            </p:custDataLst>
          </p:nvPr>
        </p:nvCxnSpPr>
        <p:spPr>
          <a:xfrm>
            <a:off x="3051326" y="2291267"/>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7"/>
            </p:custDataLst>
          </p:nvPr>
        </p:nvCxnSpPr>
        <p:spPr>
          <a:xfrm>
            <a:off x="6136470" y="2291267"/>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任务2.2 债务筹资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9693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子任务2.2.5 债务投资的优缺点</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债务投资的缺点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矩形 1"/>
          <p:cNvSpPr/>
          <p:nvPr>
            <p:custDataLst>
              <p:tags r:id="rId6"/>
            </p:custDataLst>
          </p:nvPr>
        </p:nvSpPr>
        <p:spPr>
          <a:xfrm>
            <a:off x="3525520" y="1432560"/>
            <a:ext cx="2094865" cy="321310"/>
          </a:xfrm>
          <a:prstGeom prst="rect">
            <a:avLst/>
          </a:prstGeom>
          <a:noFill/>
        </p:spPr>
        <p:txBody>
          <a:bodyPr wrap="square" lIns="0" tIns="0" rIns="0" bIns="0" rtlCol="0" anchor="b">
            <a:noAutofit/>
          </a:bodyPr>
          <a:p>
            <a:pPr algn="ctr">
              <a:spcBef>
                <a:spcPct val="0"/>
              </a:spcBef>
              <a:spcAft>
                <a:spcPct val="0"/>
              </a:spcAft>
            </a:pPr>
            <a:r>
              <a:rPr lang="zh-CN" altLang="en-US" sz="2095" b="1" dirty="0">
                <a:latin typeface="+mn-ea"/>
                <a:cs typeface="+mn-ea"/>
              </a:rPr>
              <a:t>债务投资的缺点</a:t>
            </a:r>
            <a:endParaRPr lang="zh-CN" altLang="en-US" sz="2095" b="1" dirty="0">
              <a:latin typeface="+mn-ea"/>
              <a:cs typeface="+mn-ea"/>
            </a:endParaRPr>
          </a:p>
        </p:txBody>
      </p:sp>
      <p:cxnSp>
        <p:nvCxnSpPr>
          <p:cNvPr id="7" name="直接连接符 6"/>
          <p:cNvCxnSpPr/>
          <p:nvPr>
            <p:custDataLst>
              <p:tags r:id="rId7"/>
            </p:custDataLst>
          </p:nvPr>
        </p:nvCxnSpPr>
        <p:spPr>
          <a:xfrm>
            <a:off x="4017617" y="1869381"/>
            <a:ext cx="1110235" cy="0"/>
          </a:xfrm>
          <a:prstGeom prst="line">
            <a:avLst/>
          </a:prstGeom>
          <a:ln w="63500" cap="rnd"/>
        </p:spPr>
        <p:style>
          <a:lnRef idx="1">
            <a:schemeClr val="accent1"/>
          </a:lnRef>
          <a:fillRef idx="0">
            <a:schemeClr val="accent1"/>
          </a:fillRef>
          <a:effectRef idx="0">
            <a:schemeClr val="accent1"/>
          </a:effectRef>
          <a:fontRef idx="minor">
            <a:schemeClr val="tx1"/>
          </a:fontRef>
        </p:style>
      </p:cxnSp>
      <p:sp>
        <p:nvSpPr>
          <p:cNvPr id="4" name="矩形: 圆角 30"/>
          <p:cNvSpPr/>
          <p:nvPr>
            <p:custDataLst>
              <p:tags r:id="rId8"/>
            </p:custDataLst>
          </p:nvPr>
        </p:nvSpPr>
        <p:spPr>
          <a:xfrm>
            <a:off x="836295" y="3087370"/>
            <a:ext cx="1377315" cy="1862455"/>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6" name="矩形: 圆角 3"/>
          <p:cNvSpPr/>
          <p:nvPr>
            <p:custDataLst>
              <p:tags r:id="rId9"/>
            </p:custDataLst>
          </p:nvPr>
        </p:nvSpPr>
        <p:spPr>
          <a:xfrm>
            <a:off x="777240" y="2613025"/>
            <a:ext cx="1547495" cy="441960"/>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400" b="1" dirty="0">
                <a:solidFill>
                  <a:srgbClr val="FFFFFF"/>
                </a:solidFill>
                <a:latin typeface="+mn-ea"/>
                <a:cs typeface="+mn-ea"/>
              </a:rPr>
              <a:t>不能形成企业稳定的资本基础</a:t>
            </a:r>
            <a:endParaRPr lang="zh-CN" altLang="en-US" sz="1400" b="1" dirty="0">
              <a:solidFill>
                <a:srgbClr val="FFFFFF"/>
              </a:solidFill>
              <a:latin typeface="+mn-ea"/>
              <a:cs typeface="+mn-ea"/>
            </a:endParaRPr>
          </a:p>
        </p:txBody>
      </p:sp>
      <p:sp>
        <p:nvSpPr>
          <p:cNvPr id="8" name="矩形 7"/>
          <p:cNvSpPr/>
          <p:nvPr>
            <p:custDataLst>
              <p:tags r:id="rId10"/>
            </p:custDataLst>
          </p:nvPr>
        </p:nvSpPr>
        <p:spPr>
          <a:xfrm>
            <a:off x="895065" y="3185819"/>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100" dirty="0">
                <a:solidFill>
                  <a:schemeClr val="tx1">
                    <a:lumMod val="65000"/>
                    <a:lumOff val="35000"/>
                  </a:schemeClr>
                </a:solidFill>
                <a:latin typeface="+mn-ea"/>
                <a:cs typeface="+mn-ea"/>
              </a:rPr>
              <a:t>债务资本有固定的到期日，到期需要偿还，只能作为企业的补充性资本来源。</a:t>
            </a:r>
            <a:endParaRPr lang="zh-CN" altLang="en-US" sz="1100" dirty="0">
              <a:solidFill>
                <a:schemeClr val="tx1">
                  <a:lumMod val="65000"/>
                  <a:lumOff val="35000"/>
                </a:schemeClr>
              </a:solidFill>
              <a:latin typeface="+mn-ea"/>
              <a:cs typeface="+mn-ea"/>
            </a:endParaRPr>
          </a:p>
        </p:txBody>
      </p:sp>
      <p:sp>
        <p:nvSpPr>
          <p:cNvPr id="14" name="矩形: 圆角 13"/>
          <p:cNvSpPr/>
          <p:nvPr>
            <p:custDataLst>
              <p:tags r:id="rId11"/>
            </p:custDataLst>
          </p:nvPr>
        </p:nvSpPr>
        <p:spPr>
          <a:xfrm>
            <a:off x="3956050" y="3080385"/>
            <a:ext cx="1377315" cy="1870710"/>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18" name="矩形: 圆角 17"/>
          <p:cNvSpPr/>
          <p:nvPr>
            <p:custDataLst>
              <p:tags r:id="rId12"/>
            </p:custDataLst>
          </p:nvPr>
        </p:nvSpPr>
        <p:spPr>
          <a:xfrm>
            <a:off x="3884295" y="2613025"/>
            <a:ext cx="1489075" cy="437515"/>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财务风险较大</a:t>
            </a:r>
            <a:endParaRPr lang="zh-CN" altLang="en-US" sz="1570" b="1">
              <a:solidFill>
                <a:srgbClr val="FFFFFF"/>
              </a:solidFill>
              <a:latin typeface="+mn-ea"/>
              <a:cs typeface="+mn-ea"/>
            </a:endParaRPr>
          </a:p>
        </p:txBody>
      </p:sp>
      <p:sp>
        <p:nvSpPr>
          <p:cNvPr id="19" name="矩形 18"/>
          <p:cNvSpPr/>
          <p:nvPr>
            <p:custDataLst>
              <p:tags r:id="rId13"/>
            </p:custDataLst>
          </p:nvPr>
        </p:nvSpPr>
        <p:spPr>
          <a:xfrm>
            <a:off x="4015105" y="3178810"/>
            <a:ext cx="1259205" cy="177482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债务资本有固定的到期日，有固定的债息负担。</a:t>
            </a:r>
            <a:endParaRPr lang="zh-CN" altLang="en-US" sz="1000">
              <a:solidFill>
                <a:schemeClr val="tx1">
                  <a:lumMod val="65000"/>
                  <a:lumOff val="35000"/>
                </a:schemeClr>
              </a:solidFill>
              <a:latin typeface="+mn-ea"/>
              <a:cs typeface="+mn-ea"/>
            </a:endParaRPr>
          </a:p>
        </p:txBody>
      </p:sp>
      <p:sp>
        <p:nvSpPr>
          <p:cNvPr id="25" name="矩形: 圆角 24"/>
          <p:cNvSpPr/>
          <p:nvPr>
            <p:custDataLst>
              <p:tags r:id="rId14"/>
            </p:custDataLst>
          </p:nvPr>
        </p:nvSpPr>
        <p:spPr>
          <a:xfrm>
            <a:off x="7062470" y="3080385"/>
            <a:ext cx="1377315" cy="1870075"/>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10" name="矩形: 圆角 28"/>
          <p:cNvSpPr/>
          <p:nvPr>
            <p:custDataLst>
              <p:tags r:id="rId15"/>
            </p:custDataLst>
          </p:nvPr>
        </p:nvSpPr>
        <p:spPr>
          <a:xfrm>
            <a:off x="6990715" y="2613025"/>
            <a:ext cx="1476375" cy="455295"/>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筹资数额有限</a:t>
            </a:r>
            <a:endParaRPr lang="zh-CN" altLang="en-US" sz="1570" b="1">
              <a:solidFill>
                <a:srgbClr val="FFFFFF"/>
              </a:solidFill>
              <a:latin typeface="+mn-ea"/>
              <a:cs typeface="+mn-ea"/>
            </a:endParaRPr>
          </a:p>
        </p:txBody>
      </p:sp>
      <p:sp>
        <p:nvSpPr>
          <p:cNvPr id="30" name="矩形 29"/>
          <p:cNvSpPr/>
          <p:nvPr>
            <p:custDataLst>
              <p:tags r:id="rId16"/>
            </p:custDataLst>
          </p:nvPr>
        </p:nvSpPr>
        <p:spPr>
          <a:xfrm>
            <a:off x="7162800" y="3178810"/>
            <a:ext cx="1259205" cy="159258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债务筹资的数额往往受到贷款机构资本实力的制约，除发行债</a:t>
            </a:r>
            <a:endParaRPr lang="zh-CN" altLang="en-US" sz="1000">
              <a:solidFill>
                <a:schemeClr val="tx1">
                  <a:lumMod val="65000"/>
                  <a:lumOff val="35000"/>
                </a:schemeClr>
              </a:solidFill>
              <a:latin typeface="+mn-ea"/>
              <a:cs typeface="+mn-ea"/>
            </a:endParaRPr>
          </a:p>
          <a:p>
            <a:pPr>
              <a:lnSpc>
                <a:spcPct val="130000"/>
              </a:lnSpc>
              <a:spcBef>
                <a:spcPct val="0"/>
              </a:spcBef>
              <a:spcAft>
                <a:spcPct val="0"/>
              </a:spcAft>
            </a:pPr>
            <a:r>
              <a:rPr lang="zh-CN" altLang="en-US" sz="1000">
                <a:solidFill>
                  <a:schemeClr val="tx1">
                    <a:lumMod val="65000"/>
                    <a:lumOff val="35000"/>
                  </a:schemeClr>
                </a:solidFill>
                <a:latin typeface="+mn-ea"/>
                <a:cs typeface="+mn-ea"/>
              </a:rPr>
              <a:t>券方式外，一般难以像发行股票那样一次筹集到大笔资金，无法满足公司大规模筹资的需要。</a:t>
            </a:r>
            <a:endParaRPr lang="zh-CN" altLang="en-US" sz="1000">
              <a:solidFill>
                <a:schemeClr val="tx1">
                  <a:lumMod val="65000"/>
                  <a:lumOff val="35000"/>
                </a:schemeClr>
              </a:solidFill>
              <a:latin typeface="+mn-ea"/>
              <a:cs typeface="+mn-ea"/>
            </a:endParaRPr>
          </a:p>
        </p:txBody>
      </p:sp>
      <p:cxnSp>
        <p:nvCxnSpPr>
          <p:cNvPr id="45" name="直接连接符 44"/>
          <p:cNvCxnSpPr/>
          <p:nvPr>
            <p:custDataLst>
              <p:tags r:id="rId17"/>
            </p:custDataLst>
          </p:nvPr>
        </p:nvCxnSpPr>
        <p:spPr>
          <a:xfrm>
            <a:off x="4572554" y="2291267"/>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左中括号 12"/>
          <p:cNvSpPr/>
          <p:nvPr>
            <p:custDataLst>
              <p:tags r:id="rId18"/>
            </p:custDataLst>
          </p:nvPr>
        </p:nvSpPr>
        <p:spPr>
          <a:xfrm rot="5400000">
            <a:off x="4410120" y="-653064"/>
            <a:ext cx="321542" cy="6210757"/>
          </a:xfrm>
          <a:prstGeom prst="leftBracket">
            <a:avLst>
              <a:gd name="adj" fmla="val 70250"/>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1570"/>
          </a:p>
        </p:txBody>
      </p:sp>
      <p:cxnSp>
        <p:nvCxnSpPr>
          <p:cNvPr id="15" name="直接连接符 14"/>
          <p:cNvCxnSpPr/>
          <p:nvPr>
            <p:custDataLst>
              <p:tags r:id="rId19"/>
            </p:custDataLst>
          </p:nvPr>
        </p:nvCxnSpPr>
        <p:spPr>
          <a:xfrm>
            <a:off x="4572554" y="1894883"/>
            <a:ext cx="0" cy="39638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570355"/>
            <a:ext cx="6750685" cy="2814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知识目标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熟悉财务预测的定性预测方法和定量预测方法，掌握销售百分比法、线性回归法等资金需要量预测的常用方法。</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理解筹资管理相关概念，了解企业筹资的目的、种类和一般原则，熟悉企业筹资的渠道与方式。</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熟悉权益资本和负债资本的各种筹资方式及其优缺点。</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理解和掌握财务管理杠杆原理、资本成本和资本结构的概念，以及杠杆效应、资本成本和资本结构决策的计算分析方法。</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29438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子任务2.3.1 股权筹资概述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nvSpPr>
        <p:spPr>
          <a:xfrm>
            <a:off x="611505" y="1220470"/>
            <a:ext cx="7955915" cy="810260"/>
          </a:xfrm>
          <a:prstGeom prst="rect">
            <a:avLst/>
          </a:prstGeom>
          <a:noFill/>
        </p:spPr>
        <p:txBody>
          <a:bodyPr wrap="square" rtlCol="0" anchor="t">
            <a:spAutoFit/>
          </a:bodyPr>
          <a:p>
            <a:pPr algn="just">
              <a:lnSpc>
                <a:spcPct val="130000"/>
              </a:lnSpc>
            </a:pPr>
            <a:r>
              <a:rPr lang="zh-CN" altLang="en-US"/>
              <a:t>　　股权筹资形成公司的股权资金是企业最基本的筹资方式。吸收直接投资﹑发行股票和利用留存收益是股权投资的3 种基本形式。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502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子任务2.3.2 吸收直接投资</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nvSpPr>
        <p:spPr>
          <a:xfrm>
            <a:off x="611505" y="1148715"/>
            <a:ext cx="7955915" cy="1419860"/>
          </a:xfrm>
          <a:prstGeom prst="rect">
            <a:avLst/>
          </a:prstGeom>
          <a:noFill/>
        </p:spPr>
        <p:txBody>
          <a:bodyPr wrap="square" rtlCol="0" anchor="t">
            <a:spAutoFit/>
          </a:bodyPr>
          <a:p>
            <a:pPr algn="just">
              <a:lnSpc>
                <a:spcPct val="120000"/>
              </a:lnSpc>
            </a:pPr>
            <a:r>
              <a:rPr lang="zh-CN" altLang="en-US"/>
              <a:t>　　吸收直接投资指公司按照“共同投资、共同经营、共担风险、共享利润”的原则吸收国家、企业单位、个人和外商投入资金的一种筹资方式。吸收直接投资是非股份制公司筹集主权资本的基本方式，股份制公司应以发行股票的方式筹集股本。</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5556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吸收直接筹资的种类和方式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752475" y="915670"/>
            <a:ext cx="7732395" cy="4116070"/>
          </a:xfrm>
          <a:prstGeom prst="rect">
            <a:avLst/>
          </a:prstGeom>
          <a:noFill/>
        </p:spPr>
        <p:txBody>
          <a:bodyPr wrap="square" rtlCol="0" anchor="t">
            <a:noAutofit/>
          </a:bodyPr>
          <a:p>
            <a:pPr>
              <a:lnSpc>
                <a:spcPct val="120000"/>
              </a:lnSpc>
            </a:pPr>
            <a:r>
              <a:rPr lang="zh-CN" altLang="en-US"/>
              <a:t>（1）吸收直接筹资的种类。</a:t>
            </a:r>
            <a:endParaRPr lang="zh-CN" altLang="en-US"/>
          </a:p>
          <a:p>
            <a:pPr>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sz="1700">
                <a:latin typeface="楷体" panose="02010609060101010101" charset="-122"/>
                <a:ea typeface="楷体" panose="02010609060101010101" charset="-122"/>
                <a:cs typeface="楷体" panose="02010609060101010101" charset="-122"/>
              </a:rPr>
              <a:t>　① 吸收国家投资。国家投资指有权代表国家投资的政府部门或机构，以国有资产投入公司，这种情形下形成的资本称为“国有资本”。</a:t>
            </a:r>
            <a:endParaRPr lang="zh-CN" altLang="en-US" sz="1700">
              <a:latin typeface="楷体" panose="02010609060101010101" charset="-122"/>
              <a:ea typeface="楷体" panose="02010609060101010101" charset="-122"/>
              <a:cs typeface="楷体" panose="02010609060101010101" charset="-122"/>
            </a:endParaRPr>
          </a:p>
          <a:p>
            <a:pPr>
              <a:lnSpc>
                <a:spcPct val="120000"/>
              </a:lnSpc>
            </a:pPr>
            <a:r>
              <a:rPr lang="zh-CN" altLang="en-US" sz="1700">
                <a:latin typeface="楷体" panose="02010609060101010101" charset="-122"/>
                <a:ea typeface="楷体" panose="02010609060101010101" charset="-122"/>
                <a:cs typeface="楷体" panose="02010609060101010101" charset="-122"/>
              </a:rPr>
              <a:t>　　</a:t>
            </a:r>
            <a:r>
              <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rPr>
              <a:t>吸收国家投资特点：</a:t>
            </a:r>
            <a:r>
              <a:rPr lang="zh-CN" altLang="en-US" sz="1700">
                <a:solidFill>
                  <a:schemeClr val="tx1"/>
                </a:solidFill>
                <a:latin typeface="楷体" panose="02010609060101010101" charset="-122"/>
                <a:ea typeface="楷体" panose="02010609060101010101" charset="-122"/>
                <a:cs typeface="楷体" panose="02010609060101010101" charset="-122"/>
              </a:rPr>
              <a:t>产权归属国家；资金的运用和处置受国家约束较大；在国有公司中广泛运用。</a:t>
            </a:r>
            <a:endParaRPr lang="zh-CN" altLang="en-US" sz="1700">
              <a:solidFill>
                <a:schemeClr val="tx1"/>
              </a:solidFill>
              <a:latin typeface="楷体" panose="02010609060101010101" charset="-122"/>
              <a:ea typeface="楷体" panose="02010609060101010101" charset="-122"/>
              <a:cs typeface="楷体" panose="02010609060101010101" charset="-122"/>
            </a:endParaRPr>
          </a:p>
          <a:p>
            <a:pPr>
              <a:lnSpc>
                <a:spcPct val="120000"/>
              </a:lnSpc>
            </a:pPr>
            <a:r>
              <a:rPr lang="zh-CN" altLang="en-US" sz="1700">
                <a:solidFill>
                  <a:schemeClr val="tx1"/>
                </a:solidFill>
                <a:latin typeface="楷体" panose="02010609060101010101" charset="-122"/>
                <a:ea typeface="楷体" panose="02010609060101010101" charset="-122"/>
                <a:cs typeface="楷体" panose="02010609060101010101" charset="-122"/>
              </a:rPr>
              <a:t>　　② 吸收法人投资。法人投资指法人单位以其依法可支配的资产投入公司，这种情况下形成的资本称为“法人资本”。</a:t>
            </a:r>
            <a:endParaRPr lang="zh-CN" altLang="en-US" sz="1700">
              <a:solidFill>
                <a:schemeClr val="tx1"/>
              </a:solidFill>
              <a:latin typeface="楷体" panose="02010609060101010101" charset="-122"/>
              <a:ea typeface="楷体" panose="02010609060101010101" charset="-122"/>
              <a:cs typeface="楷体" panose="02010609060101010101" charset="-122"/>
            </a:endParaRPr>
          </a:p>
          <a:p>
            <a:pPr>
              <a:lnSpc>
                <a:spcPct val="120000"/>
              </a:lnSpc>
            </a:pPr>
            <a:r>
              <a:rPr lang="zh-CN" altLang="en-US" sz="1700">
                <a:solidFill>
                  <a:schemeClr val="tx1"/>
                </a:solidFill>
                <a:latin typeface="楷体" panose="02010609060101010101" charset="-122"/>
                <a:ea typeface="楷体" panose="02010609060101010101" charset="-122"/>
                <a:cs typeface="楷体" panose="02010609060101010101" charset="-122"/>
              </a:rPr>
              <a:t>　　</a:t>
            </a:r>
            <a:r>
              <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rPr>
              <a:t>吸收法人资本特点：</a:t>
            </a:r>
            <a:r>
              <a:rPr lang="zh-CN" altLang="en-US" sz="1700">
                <a:solidFill>
                  <a:schemeClr val="tx1"/>
                </a:solidFill>
                <a:latin typeface="楷体" panose="02010609060101010101" charset="-122"/>
                <a:ea typeface="楷体" panose="02010609060101010101" charset="-122"/>
                <a:cs typeface="楷体" panose="02010609060101010101" charset="-122"/>
              </a:rPr>
              <a:t>发生在法人单位之间；以参与公司利润分配或控制为目的；出资方式灵活多样。</a:t>
            </a:r>
            <a:endParaRPr lang="zh-CN" altLang="en-US" sz="1700">
              <a:solidFill>
                <a:schemeClr val="tx1"/>
              </a:solidFill>
              <a:latin typeface="楷体" panose="02010609060101010101" charset="-122"/>
              <a:ea typeface="楷体" panose="02010609060101010101" charset="-122"/>
              <a:cs typeface="楷体" panose="02010609060101010101" charset="-122"/>
            </a:endParaRPr>
          </a:p>
          <a:p>
            <a:pPr>
              <a:lnSpc>
                <a:spcPct val="120000"/>
              </a:lnSpc>
            </a:pPr>
            <a:r>
              <a:rPr lang="zh-CN" altLang="en-US" sz="1700">
                <a:solidFill>
                  <a:schemeClr val="tx1"/>
                </a:solidFill>
                <a:latin typeface="楷体" panose="02010609060101010101" charset="-122"/>
                <a:ea typeface="楷体" panose="02010609060101010101" charset="-122"/>
                <a:cs typeface="楷体" panose="02010609060101010101" charset="-122"/>
              </a:rPr>
              <a:t>　　③ 吸收社会公众投资。社会公众投资指社会个人或本公司职工以个人合法财产投入公司，这种方式下形成的资金称为“个人资本”。</a:t>
            </a:r>
            <a:endParaRPr lang="zh-CN" altLang="en-US" sz="1700">
              <a:solidFill>
                <a:schemeClr val="tx1"/>
              </a:solidFill>
              <a:latin typeface="楷体" panose="02010609060101010101" charset="-122"/>
              <a:ea typeface="楷体" panose="02010609060101010101" charset="-122"/>
              <a:cs typeface="楷体" panose="02010609060101010101" charset="-122"/>
            </a:endParaRPr>
          </a:p>
          <a:p>
            <a:pPr>
              <a:lnSpc>
                <a:spcPct val="120000"/>
              </a:lnSpc>
            </a:pPr>
            <a:r>
              <a:rPr lang="zh-CN" altLang="en-US" sz="1700">
                <a:solidFill>
                  <a:schemeClr val="tx1"/>
                </a:solidFill>
                <a:latin typeface="楷体" panose="02010609060101010101" charset="-122"/>
                <a:ea typeface="楷体" panose="02010609060101010101" charset="-122"/>
                <a:cs typeface="楷体" panose="02010609060101010101" charset="-122"/>
              </a:rPr>
              <a:t>　</a:t>
            </a:r>
            <a:r>
              <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rPr>
              <a:t>　吸收社会公众投资特点：</a:t>
            </a:r>
            <a:r>
              <a:rPr lang="zh-CN" altLang="en-US" sz="1700">
                <a:solidFill>
                  <a:schemeClr val="tx1"/>
                </a:solidFill>
                <a:latin typeface="楷体" panose="02010609060101010101" charset="-122"/>
                <a:ea typeface="楷体" panose="02010609060101010101" charset="-122"/>
                <a:cs typeface="楷体" panose="02010609060101010101" charset="-122"/>
              </a:rPr>
              <a:t>参加投资的人员较多；每人投资的数额相对较少；以参与公司利润分配为目的。</a:t>
            </a:r>
            <a:endParaRPr lang="zh-CN" altLang="en-US" sz="17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556895"/>
            <a:ext cx="7732395" cy="4116070"/>
          </a:xfrm>
          <a:prstGeom prst="rect">
            <a:avLst/>
          </a:prstGeom>
          <a:noFill/>
        </p:spPr>
        <p:txBody>
          <a:bodyPr wrap="square" rtlCol="0" anchor="t">
            <a:noAutofit/>
          </a:bodyPr>
          <a:p>
            <a:pPr>
              <a:lnSpc>
                <a:spcPct val="120000"/>
              </a:lnSpc>
            </a:pPr>
            <a:r>
              <a:rPr lang="zh-CN" altLang="en-US"/>
              <a:t>（2）吸收直接筹资的方式。</a:t>
            </a:r>
            <a:endParaRPr lang="zh-CN" altLang="en-US"/>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sz="1700">
                <a:latin typeface="楷体" panose="02010609060101010101" charset="-122"/>
                <a:ea typeface="楷体" panose="02010609060101010101" charset="-122"/>
                <a:cs typeface="楷体" panose="02010609060101010101" charset="-122"/>
              </a:rPr>
              <a:t>　公司在使用吸收直接投资方式筹集资金时，投资者可以货币、实物、知识产权( 专利权、商标权、著作权) 和土地使用权等出资；不得以劳务、信用、自然人姓名、商誉、特许经营权和设定担保( 已抵押) 的财产出资。以非货币出资的，应当评估作价，核实财产，不得高估或低估。应办理过户收取的，该手续须在6 个月内办理完毕。以房屋、土地使用权或需办理权属登记的知识产权出资，已交付使用但未办理权属变更登记的，出资人自交付时开始使用享有相应的股东权利；已办理权属变更手续但未交付使用的，在实际交付使用前不享有股东权利。</a:t>
            </a:r>
            <a:endParaRPr lang="zh-CN" altLang="en-US" sz="17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5556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吸收直接筹资的程序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cxnSp>
        <p:nvCxnSpPr>
          <p:cNvPr id="13" name="直接连接符 12"/>
          <p:cNvCxnSpPr/>
          <p:nvPr>
            <p:custDataLst>
              <p:tags r:id="rId5"/>
            </p:custDataLst>
          </p:nvPr>
        </p:nvCxnSpPr>
        <p:spPr>
          <a:xfrm flipV="1">
            <a:off x="5540482" y="2087912"/>
            <a:ext cx="1205832" cy="1622"/>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6"/>
            </p:custDataLst>
          </p:nvPr>
        </p:nvCxnSpPr>
        <p:spPr>
          <a:xfrm flipH="1">
            <a:off x="2373494" y="2776037"/>
            <a:ext cx="776291"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7"/>
            </p:custDataLst>
          </p:nvPr>
        </p:nvCxnSpPr>
        <p:spPr>
          <a:xfrm flipH="1">
            <a:off x="2373494" y="1522897"/>
            <a:ext cx="1596665"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V="1">
            <a:off x="6583960" y="3664149"/>
            <a:ext cx="162355" cy="1304"/>
          </a:xfrm>
          <a:prstGeom prst="line">
            <a:avLst/>
          </a:prstGeom>
          <a:ln>
            <a:tailEnd type="ova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9"/>
            </p:custDataLst>
          </p:nvPr>
        </p:nvSpPr>
        <p:spPr>
          <a:xfrm>
            <a:off x="6916195" y="3224111"/>
            <a:ext cx="2227267" cy="461796"/>
          </a:xfrm>
          <a:prstGeom prst="rect">
            <a:avLst/>
          </a:prstGeom>
          <a:noFill/>
        </p:spPr>
        <p:txBody>
          <a:bodyPr wrap="square" lIns="0" tIns="0" rIns="0" bIns="0" rtlCol="0" anchor="b" anchorCtr="0">
            <a:noAutofit/>
          </a:bodyPr>
          <a:p>
            <a:pPr>
              <a:spcBef>
                <a:spcPct val="0"/>
              </a:spcBef>
              <a:spcAft>
                <a:spcPct val="0"/>
              </a:spcAft>
            </a:pPr>
            <a:r>
              <a:rPr lang="zh-CN" altLang="en-US" sz="1695" b="1">
                <a:solidFill>
                  <a:schemeClr val="accent1"/>
                </a:solidFill>
                <a:latin typeface="+mn-ea"/>
                <a:cs typeface="+mn-ea"/>
              </a:rPr>
              <a:t>协商和签署投资协议</a:t>
            </a:r>
            <a:endParaRPr lang="zh-CN" altLang="en-US" sz="1695" b="1">
              <a:solidFill>
                <a:schemeClr val="accent1"/>
              </a:solidFill>
              <a:latin typeface="+mn-ea"/>
              <a:cs typeface="+mn-ea"/>
            </a:endParaRPr>
          </a:p>
        </p:txBody>
      </p:sp>
      <p:sp>
        <p:nvSpPr>
          <p:cNvPr id="7" name="矩形 6"/>
          <p:cNvSpPr/>
          <p:nvPr>
            <p:custDataLst>
              <p:tags r:id="rId10"/>
            </p:custDataLst>
          </p:nvPr>
        </p:nvSpPr>
        <p:spPr>
          <a:xfrm>
            <a:off x="6916733" y="3719238"/>
            <a:ext cx="2227267" cy="761776"/>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185">
                <a:solidFill>
                  <a:schemeClr val="tx1">
                    <a:lumMod val="85000"/>
                    <a:lumOff val="15000"/>
                  </a:schemeClr>
                </a:solidFill>
                <a:latin typeface="+mn-ea"/>
                <a:cs typeface="+mn-ea"/>
              </a:rPr>
              <a:t>签署投资协议后，企业应按规定或计划取得资金。</a:t>
            </a:r>
            <a:endParaRPr lang="zh-CN" altLang="en-US" sz="1185">
              <a:solidFill>
                <a:schemeClr val="tx1">
                  <a:lumMod val="85000"/>
                  <a:lumOff val="15000"/>
                </a:schemeClr>
              </a:solidFill>
              <a:latin typeface="+mn-ea"/>
              <a:cs typeface="+mn-ea"/>
            </a:endParaRPr>
          </a:p>
        </p:txBody>
      </p:sp>
      <p:sp>
        <p:nvSpPr>
          <p:cNvPr id="8" name="矩形 7"/>
          <p:cNvSpPr/>
          <p:nvPr>
            <p:custDataLst>
              <p:tags r:id="rId11"/>
            </p:custDataLst>
          </p:nvPr>
        </p:nvSpPr>
        <p:spPr>
          <a:xfrm>
            <a:off x="1075" y="1003577"/>
            <a:ext cx="2197162" cy="487601"/>
          </a:xfrm>
          <a:prstGeom prst="rect">
            <a:avLst/>
          </a:prstGeom>
          <a:noFill/>
        </p:spPr>
        <p:txBody>
          <a:bodyPr wrap="square" lIns="0" tIns="0" rIns="0" bIns="0" rtlCol="0" anchor="b" anchorCtr="0">
            <a:noAutofit/>
          </a:bodyPr>
          <a:p>
            <a:pPr algn="r">
              <a:spcBef>
                <a:spcPct val="0"/>
              </a:spcBef>
              <a:spcAft>
                <a:spcPct val="0"/>
              </a:spcAft>
            </a:pPr>
            <a:r>
              <a:rPr lang="zh-CN" altLang="en-US" sz="1695" b="1">
                <a:solidFill>
                  <a:schemeClr val="accent1"/>
                </a:solidFill>
                <a:latin typeface="+mn-ea"/>
                <a:cs typeface="+mn-ea"/>
              </a:rPr>
              <a:t>确定筹资数量</a:t>
            </a:r>
            <a:endParaRPr lang="zh-CN" altLang="en-US" sz="1695" b="1">
              <a:solidFill>
                <a:schemeClr val="accent1"/>
              </a:solidFill>
              <a:latin typeface="+mn-ea"/>
              <a:cs typeface="+mn-ea"/>
            </a:endParaRPr>
          </a:p>
        </p:txBody>
      </p:sp>
      <p:sp>
        <p:nvSpPr>
          <p:cNvPr id="9" name="矩形 8"/>
          <p:cNvSpPr/>
          <p:nvPr>
            <p:custDataLst>
              <p:tags r:id="rId12"/>
            </p:custDataLst>
          </p:nvPr>
        </p:nvSpPr>
        <p:spPr>
          <a:xfrm>
            <a:off x="1075" y="1524510"/>
            <a:ext cx="2197162" cy="703178"/>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185">
                <a:solidFill>
                  <a:schemeClr val="tx1">
                    <a:lumMod val="85000"/>
                    <a:lumOff val="15000"/>
                  </a:schemeClr>
                </a:solidFill>
                <a:latin typeface="+mn-ea"/>
                <a:cs typeface="+mn-ea"/>
              </a:rPr>
              <a:t>企业在新建或扩大经营时，要先确定资金的需要量。</a:t>
            </a:r>
            <a:endParaRPr lang="zh-CN" altLang="en-US" sz="1185">
              <a:solidFill>
                <a:schemeClr val="tx1">
                  <a:lumMod val="85000"/>
                  <a:lumOff val="15000"/>
                </a:schemeClr>
              </a:solidFill>
              <a:latin typeface="+mn-ea"/>
              <a:cs typeface="+mn-ea"/>
            </a:endParaRPr>
          </a:p>
        </p:txBody>
      </p:sp>
      <p:sp>
        <p:nvSpPr>
          <p:cNvPr id="10" name="矩形 9"/>
          <p:cNvSpPr/>
          <p:nvPr>
            <p:custDataLst>
              <p:tags r:id="rId13"/>
            </p:custDataLst>
          </p:nvPr>
        </p:nvSpPr>
        <p:spPr>
          <a:xfrm>
            <a:off x="1075" y="2254567"/>
            <a:ext cx="2197162" cy="487601"/>
          </a:xfrm>
          <a:prstGeom prst="rect">
            <a:avLst/>
          </a:prstGeom>
          <a:noFill/>
        </p:spPr>
        <p:txBody>
          <a:bodyPr wrap="square" lIns="0" tIns="0" rIns="0" bIns="0" rtlCol="0" anchor="b" anchorCtr="0">
            <a:noAutofit/>
          </a:bodyPr>
          <a:p>
            <a:pPr algn="r">
              <a:spcBef>
                <a:spcPct val="0"/>
              </a:spcBef>
              <a:spcAft>
                <a:spcPct val="0"/>
              </a:spcAft>
            </a:pPr>
            <a:r>
              <a:rPr lang="zh-CN" altLang="en-US" sz="1695" b="1">
                <a:solidFill>
                  <a:schemeClr val="accent1"/>
                </a:solidFill>
                <a:latin typeface="+mn-ea"/>
                <a:cs typeface="+mn-ea"/>
              </a:rPr>
              <a:t>协商和签署投资协议</a:t>
            </a:r>
            <a:endParaRPr lang="zh-CN" altLang="en-US" sz="1695" b="1">
              <a:solidFill>
                <a:schemeClr val="accent1"/>
              </a:solidFill>
              <a:latin typeface="+mn-ea"/>
              <a:cs typeface="+mn-ea"/>
            </a:endParaRPr>
          </a:p>
        </p:txBody>
      </p:sp>
      <p:sp>
        <p:nvSpPr>
          <p:cNvPr id="11" name="矩形 10"/>
          <p:cNvSpPr/>
          <p:nvPr>
            <p:custDataLst>
              <p:tags r:id="rId14"/>
            </p:custDataLst>
          </p:nvPr>
        </p:nvSpPr>
        <p:spPr>
          <a:xfrm>
            <a:off x="1270" y="2775585"/>
            <a:ext cx="2197100" cy="89281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185">
                <a:solidFill>
                  <a:schemeClr val="tx1">
                    <a:lumMod val="85000"/>
                    <a:lumOff val="15000"/>
                  </a:schemeClr>
                </a:solidFill>
                <a:latin typeface="+mn-ea"/>
                <a:cs typeface="+mn-ea"/>
              </a:rPr>
              <a:t>找到合适的投资伙伴后，双方进行具体协商，确定出资数</a:t>
            </a:r>
            <a:endParaRPr lang="zh-CN" altLang="en-US" sz="1185">
              <a:solidFill>
                <a:schemeClr val="tx1">
                  <a:lumMod val="85000"/>
                  <a:lumOff val="15000"/>
                </a:schemeClr>
              </a:solidFill>
              <a:latin typeface="+mn-ea"/>
              <a:cs typeface="+mn-ea"/>
            </a:endParaRPr>
          </a:p>
          <a:p>
            <a:pPr algn="r">
              <a:lnSpc>
                <a:spcPct val="150000"/>
              </a:lnSpc>
              <a:spcBef>
                <a:spcPct val="0"/>
              </a:spcBef>
              <a:spcAft>
                <a:spcPct val="0"/>
              </a:spcAft>
            </a:pPr>
            <a:r>
              <a:rPr lang="zh-CN" altLang="en-US" sz="1185">
                <a:solidFill>
                  <a:schemeClr val="tx1">
                    <a:lumMod val="85000"/>
                    <a:lumOff val="15000"/>
                  </a:schemeClr>
                </a:solidFill>
                <a:latin typeface="+mn-ea"/>
                <a:cs typeface="+mn-ea"/>
              </a:rPr>
              <a:t>额和出资方式及出资时间。</a:t>
            </a:r>
            <a:endParaRPr lang="zh-CN" altLang="en-US" sz="1185">
              <a:solidFill>
                <a:schemeClr val="tx1">
                  <a:lumMod val="85000"/>
                  <a:lumOff val="15000"/>
                </a:schemeClr>
              </a:solidFill>
              <a:latin typeface="+mn-ea"/>
              <a:cs typeface="+mn-ea"/>
            </a:endParaRPr>
          </a:p>
        </p:txBody>
      </p:sp>
      <p:sp>
        <p:nvSpPr>
          <p:cNvPr id="32" name="任意多边形 31"/>
          <p:cNvSpPr/>
          <p:nvPr>
            <p:custDataLst>
              <p:tags r:id="rId15"/>
            </p:custDataLst>
          </p:nvPr>
        </p:nvSpPr>
        <p:spPr>
          <a:xfrm>
            <a:off x="2555202" y="584251"/>
            <a:ext cx="4028757" cy="3976073"/>
          </a:xfrm>
          <a:custGeom>
            <a:avLst/>
            <a:gdLst>
              <a:gd name="connsiteX0" fmla="*/ 0 w 7132"/>
              <a:gd name="connsiteY0" fmla="*/ 5387 h 7038"/>
              <a:gd name="connsiteX1" fmla="*/ 3539 w 7132"/>
              <a:gd name="connsiteY1" fmla="*/ 0 h 7038"/>
              <a:gd name="connsiteX2" fmla="*/ 7132 w 7132"/>
              <a:gd name="connsiteY2" fmla="*/ 5454 h 7038"/>
              <a:gd name="connsiteX3" fmla="*/ 3558 w 7132"/>
              <a:gd name="connsiteY3" fmla="*/ 7038 h 7038"/>
              <a:gd name="connsiteX4" fmla="*/ 0 w 7132"/>
              <a:gd name="connsiteY4" fmla="*/ 5387 h 7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2" h="7038">
                <a:moveTo>
                  <a:pt x="0" y="5387"/>
                </a:moveTo>
                <a:lnTo>
                  <a:pt x="3539" y="0"/>
                </a:lnTo>
                <a:lnTo>
                  <a:pt x="7132" y="5454"/>
                </a:lnTo>
                <a:lnTo>
                  <a:pt x="3558" y="7038"/>
                </a:lnTo>
                <a:lnTo>
                  <a:pt x="0" y="5387"/>
                </a:lnTo>
                <a:close/>
              </a:path>
            </a:pathLst>
          </a:custGeom>
          <a:noFill/>
          <a:ln w="19050">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525">
              <a:cs typeface="微软雅黑" panose="020B0503020204020204" pitchFamily="34" charset="-122"/>
              <a:sym typeface="微软雅黑" panose="020B0503020204020204" pitchFamily="34" charset="-122"/>
            </a:endParaRPr>
          </a:p>
        </p:txBody>
      </p:sp>
      <p:sp>
        <p:nvSpPr>
          <p:cNvPr id="33" name="任意多边形 32"/>
          <p:cNvSpPr/>
          <p:nvPr>
            <p:custDataLst>
              <p:tags r:id="rId16"/>
            </p:custDataLst>
          </p:nvPr>
        </p:nvSpPr>
        <p:spPr>
          <a:xfrm>
            <a:off x="2558428" y="2629273"/>
            <a:ext cx="3998652" cy="1920837"/>
          </a:xfrm>
          <a:custGeom>
            <a:avLst/>
            <a:gdLst>
              <a:gd name="connsiteX0" fmla="*/ 0 w 7079"/>
              <a:gd name="connsiteY0" fmla="*/ 1763 h 3400"/>
              <a:gd name="connsiteX1" fmla="*/ 3521 w 7079"/>
              <a:gd name="connsiteY1" fmla="*/ 0 h 3400"/>
              <a:gd name="connsiteX2" fmla="*/ 7079 w 7079"/>
              <a:gd name="connsiteY2" fmla="*/ 1818 h 3400"/>
              <a:gd name="connsiteX3" fmla="*/ 3539 w 7079"/>
              <a:gd name="connsiteY3" fmla="*/ 3400 h 3400"/>
              <a:gd name="connsiteX4" fmla="*/ 0 w 7079"/>
              <a:gd name="connsiteY4" fmla="*/ 1763 h 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9" h="3400">
                <a:moveTo>
                  <a:pt x="0" y="1763"/>
                </a:moveTo>
                <a:lnTo>
                  <a:pt x="3521" y="0"/>
                </a:lnTo>
                <a:lnTo>
                  <a:pt x="7079" y="1818"/>
                </a:lnTo>
                <a:lnTo>
                  <a:pt x="3539" y="3400"/>
                </a:lnTo>
                <a:lnTo>
                  <a:pt x="0" y="1763"/>
                </a:lnTo>
                <a:close/>
              </a:path>
            </a:pathLst>
          </a:custGeom>
          <a:gradFill>
            <a:gsLst>
              <a:gs pos="0">
                <a:schemeClr val="accent1">
                  <a:alpha val="20000"/>
                </a:schemeClr>
              </a:gs>
              <a:gs pos="66000">
                <a:schemeClr val="accent1">
                  <a:alpha val="80000"/>
                </a:schemeClr>
              </a:gs>
              <a:gs pos="100000">
                <a:schemeClr val="accent1">
                  <a:alpha val="85000"/>
                </a:schemeClr>
              </a:gs>
            </a:gsLst>
            <a:lin ang="16200000"/>
          </a:gradFill>
          <a:ln>
            <a:gradFill>
              <a:gsLst>
                <a:gs pos="37000">
                  <a:schemeClr val="accent1">
                    <a:lumMod val="5000"/>
                    <a:lumOff val="95000"/>
                    <a:alpha val="70000"/>
                  </a:schemeClr>
                </a:gs>
                <a:gs pos="0">
                  <a:schemeClr val="accent1">
                    <a:lumMod val="45000"/>
                    <a:lumOff val="55000"/>
                    <a:alpha val="70000"/>
                  </a:schemeClr>
                </a:gs>
                <a:gs pos="100000">
                  <a:schemeClr val="bg1">
                    <a:alpha val="70000"/>
                  </a:schemeClr>
                </a:gs>
                <a:gs pos="71000">
                  <a:schemeClr val="accent1">
                    <a:lumMod val="30000"/>
                    <a:lumOff val="70000"/>
                    <a:alpha val="70000"/>
                  </a:schemeClr>
                </a:gs>
              </a:gsLst>
              <a:lin ang="366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525" b="1" dirty="0">
                <a:solidFill>
                  <a:srgbClr val="FFFFFF"/>
                </a:solidFill>
                <a:latin typeface="+mn-ea"/>
                <a:cs typeface="+mn-ea"/>
                <a:sym typeface="+mn-ea"/>
              </a:rPr>
              <a:t>04</a:t>
            </a:r>
            <a:endParaRPr lang="en-US" altLang="zh-CN" sz="1525" b="1" dirty="0">
              <a:solidFill>
                <a:srgbClr val="FFFFFF"/>
              </a:solidFill>
              <a:latin typeface="+mn-ea"/>
              <a:cs typeface="+mn-ea"/>
              <a:sym typeface="+mn-ea"/>
            </a:endParaRPr>
          </a:p>
        </p:txBody>
      </p:sp>
      <p:sp>
        <p:nvSpPr>
          <p:cNvPr id="34" name="任意多边形 33"/>
          <p:cNvSpPr/>
          <p:nvPr>
            <p:custDataLst>
              <p:tags r:id="rId17"/>
            </p:custDataLst>
          </p:nvPr>
        </p:nvSpPr>
        <p:spPr>
          <a:xfrm>
            <a:off x="3108928" y="2106728"/>
            <a:ext cx="2898189" cy="1372487"/>
          </a:xfrm>
          <a:custGeom>
            <a:avLst/>
            <a:gdLst>
              <a:gd name="connsiteX0" fmla="*/ 0 w 5131"/>
              <a:gd name="connsiteY0" fmla="*/ 1185 h 2430"/>
              <a:gd name="connsiteX1" fmla="*/ 2561 w 5131"/>
              <a:gd name="connsiteY1" fmla="*/ 0 h 2430"/>
              <a:gd name="connsiteX2" fmla="*/ 5131 w 5131"/>
              <a:gd name="connsiteY2" fmla="*/ 1197 h 2430"/>
              <a:gd name="connsiteX3" fmla="*/ 2561 w 5131"/>
              <a:gd name="connsiteY3" fmla="*/ 2430 h 2430"/>
              <a:gd name="connsiteX4" fmla="*/ 0 w 5131"/>
              <a:gd name="connsiteY4" fmla="*/ 1185 h 2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 h="2430">
                <a:moveTo>
                  <a:pt x="0" y="1185"/>
                </a:moveTo>
                <a:lnTo>
                  <a:pt x="2561" y="0"/>
                </a:lnTo>
                <a:lnTo>
                  <a:pt x="5131" y="1197"/>
                </a:lnTo>
                <a:lnTo>
                  <a:pt x="2561" y="2430"/>
                </a:lnTo>
                <a:lnTo>
                  <a:pt x="0" y="1185"/>
                </a:lnTo>
                <a:close/>
              </a:path>
            </a:pathLst>
          </a:custGeom>
          <a:gradFill>
            <a:gsLst>
              <a:gs pos="0">
                <a:schemeClr val="accent1">
                  <a:alpha val="20000"/>
                </a:schemeClr>
              </a:gs>
              <a:gs pos="66000">
                <a:schemeClr val="accent1">
                  <a:alpha val="80000"/>
                </a:schemeClr>
              </a:gs>
              <a:gs pos="100000">
                <a:schemeClr val="accent1">
                  <a:alpha val="85000"/>
                </a:schemeClr>
              </a:gs>
            </a:gsLst>
            <a:lin ang="16200000"/>
          </a:gradFill>
          <a:ln>
            <a:gradFill>
              <a:gsLst>
                <a:gs pos="37000">
                  <a:schemeClr val="accent1">
                    <a:lumMod val="5000"/>
                    <a:lumOff val="95000"/>
                    <a:alpha val="70000"/>
                  </a:schemeClr>
                </a:gs>
                <a:gs pos="0">
                  <a:schemeClr val="accent1">
                    <a:lumMod val="45000"/>
                    <a:lumOff val="55000"/>
                    <a:alpha val="70000"/>
                  </a:schemeClr>
                </a:gs>
                <a:gs pos="100000">
                  <a:schemeClr val="bg1">
                    <a:alpha val="70000"/>
                  </a:schemeClr>
                </a:gs>
                <a:gs pos="71000">
                  <a:schemeClr val="accent1">
                    <a:lumMod val="30000"/>
                    <a:lumOff val="70000"/>
                    <a:alpha val="70000"/>
                  </a:schemeClr>
                </a:gs>
              </a:gsLst>
              <a:lin ang="366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525" b="1" dirty="0">
                <a:solidFill>
                  <a:srgbClr val="FFFFFF"/>
                </a:solidFill>
                <a:latin typeface="+mn-ea"/>
                <a:cs typeface="+mn-ea"/>
                <a:sym typeface="+mn-ea"/>
              </a:rPr>
              <a:t>03</a:t>
            </a:r>
            <a:endParaRPr lang="en-US" altLang="zh-CN" sz="1525" b="1" dirty="0">
              <a:solidFill>
                <a:srgbClr val="FFFFFF"/>
              </a:solidFill>
              <a:latin typeface="+mn-ea"/>
              <a:cs typeface="+mn-ea"/>
              <a:sym typeface="+mn-ea"/>
            </a:endParaRPr>
          </a:p>
        </p:txBody>
      </p:sp>
      <p:sp>
        <p:nvSpPr>
          <p:cNvPr id="35" name="任意多边形 34"/>
          <p:cNvSpPr/>
          <p:nvPr>
            <p:custDataLst>
              <p:tags r:id="rId18"/>
            </p:custDataLst>
          </p:nvPr>
        </p:nvSpPr>
        <p:spPr>
          <a:xfrm>
            <a:off x="3575563" y="1634180"/>
            <a:ext cx="1964920" cy="921443"/>
          </a:xfrm>
          <a:custGeom>
            <a:avLst/>
            <a:gdLst>
              <a:gd name="connsiteX0" fmla="*/ 0 w 3479"/>
              <a:gd name="connsiteY0" fmla="*/ 791 h 1631"/>
              <a:gd name="connsiteX1" fmla="*/ 1740 w 3479"/>
              <a:gd name="connsiteY1" fmla="*/ 0 h 1631"/>
              <a:gd name="connsiteX2" fmla="*/ 3479 w 3479"/>
              <a:gd name="connsiteY2" fmla="*/ 806 h 1631"/>
              <a:gd name="connsiteX3" fmla="*/ 1744 w 3479"/>
              <a:gd name="connsiteY3" fmla="*/ 1631 h 1631"/>
              <a:gd name="connsiteX4" fmla="*/ 0 w 3479"/>
              <a:gd name="connsiteY4" fmla="*/ 791 h 1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9" h="1631">
                <a:moveTo>
                  <a:pt x="0" y="791"/>
                </a:moveTo>
                <a:lnTo>
                  <a:pt x="1740" y="0"/>
                </a:lnTo>
                <a:lnTo>
                  <a:pt x="3479" y="806"/>
                </a:lnTo>
                <a:lnTo>
                  <a:pt x="1744" y="1631"/>
                </a:lnTo>
                <a:lnTo>
                  <a:pt x="0" y="791"/>
                </a:lnTo>
                <a:close/>
              </a:path>
            </a:pathLst>
          </a:custGeom>
          <a:gradFill>
            <a:gsLst>
              <a:gs pos="0">
                <a:schemeClr val="accent1">
                  <a:alpha val="20000"/>
                </a:schemeClr>
              </a:gs>
              <a:gs pos="66000">
                <a:schemeClr val="accent1">
                  <a:alpha val="70000"/>
                </a:schemeClr>
              </a:gs>
              <a:gs pos="100000">
                <a:schemeClr val="accent1">
                  <a:alpha val="60000"/>
                </a:schemeClr>
              </a:gs>
            </a:gsLst>
            <a:lin ang="16200000"/>
          </a:gradFill>
          <a:ln>
            <a:gradFill>
              <a:gsLst>
                <a:gs pos="37000">
                  <a:schemeClr val="accent1">
                    <a:lumMod val="5000"/>
                    <a:lumOff val="95000"/>
                    <a:alpha val="70000"/>
                  </a:schemeClr>
                </a:gs>
                <a:gs pos="0">
                  <a:schemeClr val="accent1">
                    <a:lumMod val="45000"/>
                    <a:lumOff val="55000"/>
                    <a:alpha val="70000"/>
                  </a:schemeClr>
                </a:gs>
                <a:gs pos="100000">
                  <a:schemeClr val="bg1">
                    <a:alpha val="70000"/>
                  </a:schemeClr>
                </a:gs>
                <a:gs pos="71000">
                  <a:schemeClr val="accent1">
                    <a:lumMod val="30000"/>
                    <a:lumOff val="70000"/>
                    <a:alpha val="70000"/>
                  </a:schemeClr>
                </a:gs>
              </a:gsLst>
              <a:lin ang="162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525" b="1">
                <a:solidFill>
                  <a:srgbClr val="FFFFFF"/>
                </a:solidFill>
                <a:latin typeface="+mn-ea"/>
                <a:cs typeface="+mn-ea"/>
                <a:sym typeface="+mn-ea"/>
              </a:rPr>
              <a:t>02</a:t>
            </a:r>
            <a:endParaRPr lang="en-US" altLang="zh-CN" sz="1525" b="1">
              <a:solidFill>
                <a:srgbClr val="FFFFFF"/>
              </a:solidFill>
              <a:latin typeface="+mn-ea"/>
              <a:cs typeface="+mn-ea"/>
              <a:sym typeface="+mn-ea"/>
            </a:endParaRPr>
          </a:p>
        </p:txBody>
      </p:sp>
      <p:sp>
        <p:nvSpPr>
          <p:cNvPr id="36" name="任意多边形 35"/>
          <p:cNvSpPr/>
          <p:nvPr>
            <p:custDataLst>
              <p:tags r:id="rId19"/>
            </p:custDataLst>
          </p:nvPr>
        </p:nvSpPr>
        <p:spPr>
          <a:xfrm>
            <a:off x="3931990" y="1236895"/>
            <a:ext cx="1252065" cy="572004"/>
          </a:xfrm>
          <a:custGeom>
            <a:avLst/>
            <a:gdLst>
              <a:gd name="connsiteX0" fmla="*/ 0 w 2216"/>
              <a:gd name="connsiteY0" fmla="*/ 499 h 1012"/>
              <a:gd name="connsiteX1" fmla="*/ 1084 w 2216"/>
              <a:gd name="connsiteY1" fmla="*/ 0 h 1012"/>
              <a:gd name="connsiteX2" fmla="*/ 2216 w 2216"/>
              <a:gd name="connsiteY2" fmla="*/ 506 h 1012"/>
              <a:gd name="connsiteX3" fmla="*/ 1087 w 2216"/>
              <a:gd name="connsiteY3" fmla="*/ 1012 h 1012"/>
              <a:gd name="connsiteX4" fmla="*/ 0 w 2216"/>
              <a:gd name="connsiteY4" fmla="*/ 499 h 1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6" h="1012">
                <a:moveTo>
                  <a:pt x="0" y="499"/>
                </a:moveTo>
                <a:lnTo>
                  <a:pt x="1084" y="0"/>
                </a:lnTo>
                <a:lnTo>
                  <a:pt x="2216" y="506"/>
                </a:lnTo>
                <a:lnTo>
                  <a:pt x="1087" y="1012"/>
                </a:lnTo>
                <a:lnTo>
                  <a:pt x="0" y="499"/>
                </a:lnTo>
                <a:close/>
              </a:path>
            </a:pathLst>
          </a:custGeom>
          <a:gradFill>
            <a:gsLst>
              <a:gs pos="0">
                <a:schemeClr val="accent1">
                  <a:alpha val="20000"/>
                </a:schemeClr>
              </a:gs>
              <a:gs pos="66000">
                <a:schemeClr val="accent1">
                  <a:alpha val="35000"/>
                </a:schemeClr>
              </a:gs>
              <a:gs pos="100000">
                <a:schemeClr val="accent1">
                  <a:alpha val="30000"/>
                </a:schemeClr>
              </a:gs>
            </a:gsLst>
            <a:lin ang="16200000"/>
          </a:gradFill>
          <a:ln>
            <a:gradFill>
              <a:gsLst>
                <a:gs pos="37000">
                  <a:schemeClr val="accent1">
                    <a:lumMod val="5000"/>
                    <a:lumOff val="95000"/>
                    <a:alpha val="70000"/>
                  </a:schemeClr>
                </a:gs>
                <a:gs pos="0">
                  <a:schemeClr val="accent1">
                    <a:lumMod val="45000"/>
                    <a:lumOff val="55000"/>
                    <a:alpha val="70000"/>
                  </a:schemeClr>
                </a:gs>
                <a:gs pos="100000">
                  <a:schemeClr val="bg1">
                    <a:alpha val="70000"/>
                  </a:schemeClr>
                </a:gs>
                <a:gs pos="71000">
                  <a:schemeClr val="accent1">
                    <a:lumMod val="30000"/>
                    <a:lumOff val="70000"/>
                    <a:alpha val="70000"/>
                  </a:schemeClr>
                </a:gs>
              </a:gsLst>
              <a:lin ang="162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sz="1525" dirty="0">
              <a:latin typeface="+mn-ea"/>
              <a:cs typeface="微软雅黑" panose="020B0503020204020204" pitchFamily="34" charset="-122"/>
              <a:sym typeface="微软雅黑" panose="020B0503020204020204" pitchFamily="34" charset="-122"/>
            </a:endParaRPr>
          </a:p>
        </p:txBody>
      </p:sp>
      <p:sp>
        <p:nvSpPr>
          <p:cNvPr id="12" name="矩形 11"/>
          <p:cNvSpPr/>
          <p:nvPr>
            <p:custDataLst>
              <p:tags r:id="rId20"/>
            </p:custDataLst>
          </p:nvPr>
        </p:nvSpPr>
        <p:spPr>
          <a:xfrm>
            <a:off x="6916195" y="1592785"/>
            <a:ext cx="2227267" cy="461796"/>
          </a:xfrm>
          <a:prstGeom prst="rect">
            <a:avLst/>
          </a:prstGeom>
          <a:noFill/>
        </p:spPr>
        <p:txBody>
          <a:bodyPr wrap="square" lIns="0" tIns="0" rIns="0" bIns="0" rtlCol="0" anchor="b" anchorCtr="0">
            <a:noAutofit/>
          </a:bodyPr>
          <a:p>
            <a:pPr>
              <a:spcBef>
                <a:spcPct val="0"/>
              </a:spcBef>
              <a:spcAft>
                <a:spcPct val="0"/>
              </a:spcAft>
            </a:pPr>
            <a:r>
              <a:rPr lang="zh-CN" altLang="en-US" sz="1695" b="1">
                <a:solidFill>
                  <a:schemeClr val="accent1"/>
                </a:solidFill>
                <a:latin typeface="+mn-ea"/>
                <a:cs typeface="+mn-ea"/>
              </a:rPr>
              <a:t>寻找投资单位</a:t>
            </a:r>
            <a:endParaRPr lang="zh-CN" altLang="en-US" sz="1695" b="1">
              <a:solidFill>
                <a:schemeClr val="accent1"/>
              </a:solidFill>
              <a:latin typeface="+mn-ea"/>
              <a:cs typeface="+mn-ea"/>
            </a:endParaRPr>
          </a:p>
        </p:txBody>
      </p:sp>
      <p:sp>
        <p:nvSpPr>
          <p:cNvPr id="14" name="矩形 13"/>
          <p:cNvSpPr/>
          <p:nvPr>
            <p:custDataLst>
              <p:tags r:id="rId21"/>
            </p:custDataLst>
          </p:nvPr>
        </p:nvSpPr>
        <p:spPr>
          <a:xfrm>
            <a:off x="6916420" y="2091690"/>
            <a:ext cx="2227580" cy="132778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185">
                <a:solidFill>
                  <a:schemeClr val="tx1">
                    <a:lumMod val="85000"/>
                    <a:lumOff val="15000"/>
                  </a:schemeClr>
                </a:solidFill>
                <a:latin typeface="+mn-ea"/>
                <a:cs typeface="+mn-ea"/>
              </a:rPr>
              <a:t>企业既要广泛了解有关投资者的资信、财力和投资意向，又要通</a:t>
            </a:r>
            <a:endParaRPr lang="zh-CN" altLang="en-US" sz="1185">
              <a:solidFill>
                <a:schemeClr val="tx1">
                  <a:lumMod val="85000"/>
                  <a:lumOff val="15000"/>
                </a:schemeClr>
              </a:solidFill>
              <a:latin typeface="+mn-ea"/>
              <a:cs typeface="+mn-ea"/>
            </a:endParaRPr>
          </a:p>
          <a:p>
            <a:pPr>
              <a:lnSpc>
                <a:spcPct val="150000"/>
              </a:lnSpc>
              <a:spcBef>
                <a:spcPct val="0"/>
              </a:spcBef>
              <a:spcAft>
                <a:spcPct val="0"/>
              </a:spcAft>
            </a:pPr>
            <a:r>
              <a:rPr lang="zh-CN" altLang="en-US" sz="1185">
                <a:solidFill>
                  <a:schemeClr val="tx1">
                    <a:lumMod val="85000"/>
                    <a:lumOff val="15000"/>
                  </a:schemeClr>
                </a:solidFill>
                <a:latin typeface="+mn-ea"/>
                <a:cs typeface="+mn-ea"/>
              </a:rPr>
              <a:t>过信息交流和宣传，使出资方了解企业的经营能力、财务状况及未来预期。</a:t>
            </a:r>
            <a:endParaRPr lang="en-US" altLang="zh-CN" sz="1185">
              <a:solidFill>
                <a:schemeClr val="tx1">
                  <a:lumMod val="85000"/>
                  <a:lumOff val="15000"/>
                </a:schemeClr>
              </a:solidFill>
              <a:latin typeface="+mn-ea"/>
              <a:cs typeface="+mn-ea"/>
            </a:endParaRPr>
          </a:p>
        </p:txBody>
      </p:sp>
      <p:sp>
        <p:nvSpPr>
          <p:cNvPr id="37" name="任意多边形 36"/>
          <p:cNvSpPr/>
          <p:nvPr>
            <p:custDataLst>
              <p:tags r:id="rId22"/>
            </p:custDataLst>
          </p:nvPr>
        </p:nvSpPr>
        <p:spPr>
          <a:xfrm>
            <a:off x="3937903" y="604680"/>
            <a:ext cx="1240776" cy="1201531"/>
          </a:xfrm>
          <a:custGeom>
            <a:avLst/>
            <a:gdLst>
              <a:gd name="connsiteX0" fmla="*/ 0 w 2196"/>
              <a:gd name="connsiteY0" fmla="*/ 1625 h 2127"/>
              <a:gd name="connsiteX1" fmla="*/ 1086 w 2196"/>
              <a:gd name="connsiteY1" fmla="*/ 0 h 2127"/>
              <a:gd name="connsiteX2" fmla="*/ 2196 w 2196"/>
              <a:gd name="connsiteY2" fmla="*/ 1624 h 2127"/>
              <a:gd name="connsiteX3" fmla="*/ 1082 w 2196"/>
              <a:gd name="connsiteY3" fmla="*/ 2127 h 2127"/>
              <a:gd name="connsiteX4" fmla="*/ 0 w 2196"/>
              <a:gd name="connsiteY4" fmla="*/ 1625 h 2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6" h="2127">
                <a:moveTo>
                  <a:pt x="0" y="1625"/>
                </a:moveTo>
                <a:lnTo>
                  <a:pt x="1086" y="0"/>
                </a:lnTo>
                <a:lnTo>
                  <a:pt x="2196" y="1624"/>
                </a:lnTo>
                <a:lnTo>
                  <a:pt x="1082" y="2127"/>
                </a:lnTo>
                <a:lnTo>
                  <a:pt x="0" y="1625"/>
                </a:lnTo>
                <a:close/>
              </a:path>
            </a:pathLst>
          </a:custGeom>
          <a:gradFill>
            <a:gsLst>
              <a:gs pos="0">
                <a:schemeClr val="accent1">
                  <a:alpha val="20000"/>
                </a:schemeClr>
              </a:gs>
              <a:gs pos="66000">
                <a:schemeClr val="accent1"/>
              </a:gs>
              <a:gs pos="100000">
                <a:schemeClr val="accent1"/>
              </a:gs>
            </a:gsLst>
            <a:lin ang="16200000"/>
          </a:gradFill>
          <a:ln>
            <a:gradFill>
              <a:gsLst>
                <a:gs pos="37000">
                  <a:srgbClr val="FFFFFF"/>
                </a:gs>
                <a:gs pos="0">
                  <a:schemeClr val="accent1">
                    <a:lumMod val="45000"/>
                    <a:lumOff val="55000"/>
                    <a:alpha val="70000"/>
                  </a:schemeClr>
                </a:gs>
                <a:gs pos="100000">
                  <a:srgbClr val="FFFFFF"/>
                </a:gs>
                <a:gs pos="71000">
                  <a:schemeClr val="accent1">
                    <a:lumMod val="30000"/>
                    <a:lumOff val="70000"/>
                    <a:alpha val="70000"/>
                  </a:schemeClr>
                </a:gs>
              </a:gsLst>
              <a:lin ang="162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525" b="1">
                <a:solidFill>
                  <a:srgbClr val="FFFFFF"/>
                </a:solidFill>
                <a:latin typeface="+mn-ea"/>
                <a:cs typeface="+mn-ea"/>
                <a:sym typeface="+mn-ea"/>
              </a:rPr>
              <a:t>01</a:t>
            </a:r>
            <a:endParaRPr lang="en-US" altLang="zh-CN" sz="1525"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C9F754DE-2CAD-44b6-B708-469DEB6407EB-7" descr="wpp"/>
          <p:cNvPicPr>
            <a:picLocks noChangeAspect="1"/>
          </p:cNvPicPr>
          <p:nvPr/>
        </p:nvPicPr>
        <p:blipFill>
          <a:blip r:embed="rId4"/>
          <a:stretch>
            <a:fillRect/>
          </a:stretch>
        </p:blipFill>
        <p:spPr>
          <a:xfrm>
            <a:off x="0" y="1546225"/>
            <a:ext cx="9144000" cy="2051050"/>
          </a:xfrm>
          <a:prstGeom prst="rect">
            <a:avLst/>
          </a:prstGeom>
        </p:spPr>
      </p:pic>
      <p:sp>
        <p:nvSpPr>
          <p:cNvPr id="5" name="文本框 4"/>
          <p:cNvSpPr txBox="1"/>
          <p:nvPr>
            <p:custDataLst>
              <p:tags r:id="rId5"/>
            </p:custDataLst>
          </p:nvPr>
        </p:nvSpPr>
        <p:spPr>
          <a:xfrm>
            <a:off x="611505" y="5556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吸收直接投资的优缺点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74904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子任务2.3.3 发行普通股股票</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nvSpPr>
        <p:spPr>
          <a:xfrm>
            <a:off x="611505" y="1579245"/>
            <a:ext cx="7955915" cy="2084070"/>
          </a:xfrm>
          <a:prstGeom prst="rect">
            <a:avLst/>
          </a:prstGeom>
          <a:noFill/>
        </p:spPr>
        <p:txBody>
          <a:bodyPr wrap="square" rtlCol="0" anchor="t">
            <a:spAutoFit/>
          </a:bodyPr>
          <a:p>
            <a:pPr algn="just">
              <a:lnSpc>
                <a:spcPct val="120000"/>
              </a:lnSpc>
            </a:pPr>
            <a:r>
              <a:rPr lang="zh-CN" altLang="en-US"/>
              <a:t>　　</a:t>
            </a:r>
            <a:r>
              <a:rPr lang="zh-CN" altLang="en-US">
                <a:solidFill>
                  <a:srgbClr val="00B050"/>
                </a:solidFill>
              </a:rPr>
              <a:t>（1）股票的概念。</a:t>
            </a:r>
            <a:endParaRPr lang="zh-CN" altLang="en-US">
              <a:solidFill>
                <a:srgbClr val="00B050"/>
              </a:solidFill>
            </a:endParaRPr>
          </a:p>
          <a:p>
            <a:pPr algn="just">
              <a:lnSpc>
                <a:spcPct val="120000"/>
              </a:lnSpc>
            </a:pPr>
            <a:r>
              <a:rPr lang="zh-CN" altLang="en-US">
                <a:solidFill>
                  <a:srgbClr val="00B050"/>
                </a:solidFill>
              </a:rPr>
              <a:t>　　</a:t>
            </a:r>
            <a:r>
              <a:rPr lang="zh-CN" altLang="en-US">
                <a:solidFill>
                  <a:schemeClr val="tx1"/>
                </a:solidFill>
              </a:rPr>
              <a:t>股票是股份有限公司为筹集股权资本而公开发行证明投资者在股份有限公司拥有权益的一种有价证券。股票的持有者就是股份有限公司的股东，股票既是股东入股的凭证，又是从股份有限公司盈利中取得股息、分派红利的有价证券。发行股票使得大量社会游离资金得到集中和运用，并把一部分消费资金转化为生产资金。它是公司筹集长期资金的一种重要途径。</a:t>
            </a:r>
            <a:endParaRPr lang="zh-CN" altLang="en-US">
              <a:solidFill>
                <a:schemeClr val="tx1"/>
              </a:solidFill>
            </a:endParaRPr>
          </a:p>
        </p:txBody>
      </p:sp>
      <p:sp>
        <p:nvSpPr>
          <p:cNvPr id="5" name="文本框 4"/>
          <p:cNvSpPr txBox="1"/>
          <p:nvPr>
            <p:custDataLst>
              <p:tags r:id="rId5"/>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股票概述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74675"/>
            <a:ext cx="7955915" cy="423545"/>
          </a:xfrm>
          <a:prstGeom prst="rect">
            <a:avLst/>
          </a:prstGeom>
          <a:noFill/>
        </p:spPr>
        <p:txBody>
          <a:bodyPr wrap="square" rtlCol="0" anchor="t">
            <a:spAutoFit/>
          </a:bodyPr>
          <a:p>
            <a:pPr algn="just">
              <a:lnSpc>
                <a:spcPct val="120000"/>
              </a:lnSpc>
            </a:pPr>
            <a:r>
              <a:rPr lang="zh-CN" altLang="en-US">
                <a:solidFill>
                  <a:srgbClr val="00B050"/>
                </a:solidFill>
              </a:rPr>
              <a:t>（2）股票的分类。</a:t>
            </a:r>
            <a:endParaRPr lang="zh-CN" altLang="en-US">
              <a:solidFill>
                <a:schemeClr val="tx1"/>
              </a:solidFill>
            </a:endParaRPr>
          </a:p>
        </p:txBody>
      </p:sp>
      <p:sp>
        <p:nvSpPr>
          <p:cNvPr id="18" name="矩形: 圆角 5"/>
          <p:cNvSpPr/>
          <p:nvPr>
            <p:custDataLst>
              <p:tags r:id="rId5"/>
            </p:custDataLst>
          </p:nvPr>
        </p:nvSpPr>
        <p:spPr>
          <a:xfrm>
            <a:off x="227381" y="1861042"/>
            <a:ext cx="2994526" cy="1436410"/>
          </a:xfrm>
          <a:prstGeom prst="roundRect">
            <a:avLst>
              <a:gd name="adj" fmla="val 7843"/>
            </a:avLst>
          </a:prstGeom>
          <a:solidFill>
            <a:schemeClr val="accent1">
              <a:alpha val="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endParaRPr lang="zh-CN" altLang="en-US" sz="1525">
              <a:solidFill>
                <a:schemeClr val="accent1"/>
              </a:solidFill>
            </a:endParaRPr>
          </a:p>
        </p:txBody>
      </p:sp>
      <p:sp>
        <p:nvSpPr>
          <p:cNvPr id="20" name="矩形 19"/>
          <p:cNvSpPr/>
          <p:nvPr>
            <p:custDataLst>
              <p:tags r:id="rId6"/>
            </p:custDataLst>
          </p:nvPr>
        </p:nvSpPr>
        <p:spPr>
          <a:xfrm>
            <a:off x="515620" y="1861185"/>
            <a:ext cx="2279650" cy="610235"/>
          </a:xfrm>
          <a:prstGeom prst="rect">
            <a:avLst/>
          </a:prstGeom>
          <a:noFill/>
        </p:spPr>
        <p:txBody>
          <a:bodyPr wrap="square" lIns="0" tIns="0" rIns="0" bIns="0" rtlCol="0" anchor="b">
            <a:noAutofit/>
          </a:bodyPr>
          <a:p>
            <a:pPr>
              <a:spcBef>
                <a:spcPct val="0"/>
              </a:spcBef>
              <a:spcAft>
                <a:spcPct val="0"/>
              </a:spcAft>
            </a:pPr>
            <a:r>
              <a:rPr lang="zh-CN" altLang="en-US" sz="1355" b="1">
                <a:solidFill>
                  <a:schemeClr val="accent1"/>
                </a:solidFill>
                <a:latin typeface="+mn-ea"/>
                <a:cs typeface="+mn-ea"/>
              </a:rPr>
              <a:t>① 按股东权利和义务，股票可分为普通股股票和优先股股票。</a:t>
            </a:r>
            <a:endParaRPr lang="zh-CN" altLang="en-US" sz="1355" b="1">
              <a:solidFill>
                <a:schemeClr val="accent1"/>
              </a:solidFill>
              <a:latin typeface="+mn-ea"/>
              <a:cs typeface="+mn-ea"/>
            </a:endParaRPr>
          </a:p>
        </p:txBody>
      </p:sp>
      <p:sp>
        <p:nvSpPr>
          <p:cNvPr id="24" name="任意多边形: 形状 23"/>
          <p:cNvSpPr/>
          <p:nvPr>
            <p:custDataLst>
              <p:tags r:id="rId7"/>
            </p:custDataLst>
          </p:nvPr>
        </p:nvSpPr>
        <p:spPr>
          <a:xfrm>
            <a:off x="227381" y="1895986"/>
            <a:ext cx="30478" cy="1364000"/>
          </a:xfrm>
          <a:custGeom>
            <a:avLst/>
            <a:gdLst>
              <a:gd name="connsiteX0" fmla="*/ 36000 w 36000"/>
              <a:gd name="connsiteY0" fmla="*/ 0 h 1592521"/>
              <a:gd name="connsiteX1" fmla="*/ 36000 w 36000"/>
              <a:gd name="connsiteY1" fmla="*/ 1592521 h 1592521"/>
              <a:gd name="connsiteX2" fmla="*/ 10337 w 36000"/>
              <a:gd name="connsiteY2" fmla="*/ 1554457 h 1592521"/>
              <a:gd name="connsiteX3" fmla="*/ 0 w 36000"/>
              <a:gd name="connsiteY3" fmla="*/ 1503259 h 1592521"/>
              <a:gd name="connsiteX4" fmla="*/ 0 w 36000"/>
              <a:gd name="connsiteY4" fmla="*/ 89262 h 1592521"/>
              <a:gd name="connsiteX5" fmla="*/ 10337 w 36000"/>
              <a:gd name="connsiteY5" fmla="*/ 38064 h 159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00" h="1592521">
                <a:moveTo>
                  <a:pt x="36000" y="0"/>
                </a:moveTo>
                <a:lnTo>
                  <a:pt x="36000" y="1592521"/>
                </a:lnTo>
                <a:lnTo>
                  <a:pt x="10337" y="1554457"/>
                </a:lnTo>
                <a:cubicBezTo>
                  <a:pt x="3681" y="1538721"/>
                  <a:pt x="0" y="1521420"/>
                  <a:pt x="0" y="1503259"/>
                </a:cubicBezTo>
                <a:lnTo>
                  <a:pt x="0" y="89262"/>
                </a:lnTo>
                <a:cubicBezTo>
                  <a:pt x="0" y="71101"/>
                  <a:pt x="3681" y="53800"/>
                  <a:pt x="10337" y="38064"/>
                </a:cubicBezTo>
                <a:close/>
              </a:path>
            </a:pathLst>
          </a:cu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525">
              <a:solidFill>
                <a:schemeClr val="accent1"/>
              </a:solidFill>
            </a:endParaRPr>
          </a:p>
        </p:txBody>
      </p:sp>
      <p:sp>
        <p:nvSpPr>
          <p:cNvPr id="21" name="矩形: 圆角 1"/>
          <p:cNvSpPr/>
          <p:nvPr>
            <p:custDataLst>
              <p:tags r:id="rId8"/>
            </p:custDataLst>
          </p:nvPr>
        </p:nvSpPr>
        <p:spPr>
          <a:xfrm>
            <a:off x="3299214" y="1861042"/>
            <a:ext cx="2994526" cy="1436410"/>
          </a:xfrm>
          <a:prstGeom prst="roundRect">
            <a:avLst>
              <a:gd name="adj" fmla="val 7843"/>
            </a:avLst>
          </a:prstGeom>
          <a:solidFill>
            <a:schemeClr val="accent2">
              <a:alpha val="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endParaRPr lang="zh-CN" altLang="en-US" sz="1525">
              <a:solidFill>
                <a:schemeClr val="accent1"/>
              </a:solidFill>
            </a:endParaRPr>
          </a:p>
        </p:txBody>
      </p:sp>
      <p:sp>
        <p:nvSpPr>
          <p:cNvPr id="23" name="矩形 22"/>
          <p:cNvSpPr/>
          <p:nvPr>
            <p:custDataLst>
              <p:tags r:id="rId9"/>
            </p:custDataLst>
          </p:nvPr>
        </p:nvSpPr>
        <p:spPr>
          <a:xfrm>
            <a:off x="3636010" y="1873885"/>
            <a:ext cx="2279650" cy="417195"/>
          </a:xfrm>
          <a:prstGeom prst="rect">
            <a:avLst/>
          </a:prstGeom>
          <a:noFill/>
        </p:spPr>
        <p:txBody>
          <a:bodyPr wrap="square" lIns="0" tIns="0" rIns="0" bIns="0" rtlCol="0" anchor="b">
            <a:noAutofit/>
          </a:bodyPr>
          <a:p>
            <a:pPr>
              <a:spcBef>
                <a:spcPct val="0"/>
              </a:spcBef>
              <a:spcAft>
                <a:spcPct val="0"/>
              </a:spcAft>
            </a:pPr>
            <a:r>
              <a:rPr lang="zh-CN" altLang="en-US" sz="1355" b="1">
                <a:solidFill>
                  <a:schemeClr val="accent2"/>
                </a:solidFill>
                <a:latin typeface="+mn-ea"/>
                <a:cs typeface="+mn-ea"/>
              </a:rPr>
              <a:t>② 按票面是否记名，股票可分为记名股票和无记名股票。</a:t>
            </a:r>
            <a:endParaRPr lang="zh-CN" altLang="en-US" sz="1355" b="1">
              <a:solidFill>
                <a:schemeClr val="accent2"/>
              </a:solidFill>
              <a:latin typeface="+mn-ea"/>
              <a:cs typeface="+mn-ea"/>
            </a:endParaRPr>
          </a:p>
        </p:txBody>
      </p:sp>
      <p:sp>
        <p:nvSpPr>
          <p:cNvPr id="25" name="任意多边形: 形状 7"/>
          <p:cNvSpPr/>
          <p:nvPr>
            <p:custDataLst>
              <p:tags r:id="rId10"/>
            </p:custDataLst>
          </p:nvPr>
        </p:nvSpPr>
        <p:spPr>
          <a:xfrm>
            <a:off x="3299214" y="1895986"/>
            <a:ext cx="30478" cy="1364000"/>
          </a:xfrm>
          <a:custGeom>
            <a:avLst/>
            <a:gdLst>
              <a:gd name="connsiteX0" fmla="*/ 36000 w 36000"/>
              <a:gd name="connsiteY0" fmla="*/ 0 h 1592521"/>
              <a:gd name="connsiteX1" fmla="*/ 36000 w 36000"/>
              <a:gd name="connsiteY1" fmla="*/ 1592521 h 1592521"/>
              <a:gd name="connsiteX2" fmla="*/ 10337 w 36000"/>
              <a:gd name="connsiteY2" fmla="*/ 1554457 h 1592521"/>
              <a:gd name="connsiteX3" fmla="*/ 0 w 36000"/>
              <a:gd name="connsiteY3" fmla="*/ 1503259 h 1592521"/>
              <a:gd name="connsiteX4" fmla="*/ 0 w 36000"/>
              <a:gd name="connsiteY4" fmla="*/ 89262 h 1592521"/>
              <a:gd name="connsiteX5" fmla="*/ 10337 w 36000"/>
              <a:gd name="connsiteY5" fmla="*/ 38064 h 159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00" h="1592521">
                <a:moveTo>
                  <a:pt x="36000" y="0"/>
                </a:moveTo>
                <a:lnTo>
                  <a:pt x="36000" y="1592521"/>
                </a:lnTo>
                <a:lnTo>
                  <a:pt x="10337" y="1554457"/>
                </a:lnTo>
                <a:cubicBezTo>
                  <a:pt x="3681" y="1538721"/>
                  <a:pt x="0" y="1521420"/>
                  <a:pt x="0" y="1503259"/>
                </a:cubicBezTo>
                <a:lnTo>
                  <a:pt x="0" y="89262"/>
                </a:lnTo>
                <a:cubicBezTo>
                  <a:pt x="0" y="71101"/>
                  <a:pt x="3681" y="53800"/>
                  <a:pt x="10337" y="38064"/>
                </a:cubicBezTo>
                <a:close/>
              </a:path>
            </a:pathLst>
          </a:custGeom>
          <a:solidFill>
            <a:schemeClr val="accent2"/>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525">
              <a:solidFill>
                <a:schemeClr val="accent1"/>
              </a:solidFill>
            </a:endParaRPr>
          </a:p>
        </p:txBody>
      </p:sp>
      <p:sp>
        <p:nvSpPr>
          <p:cNvPr id="30" name="矩形: 圆角 8"/>
          <p:cNvSpPr/>
          <p:nvPr>
            <p:custDataLst>
              <p:tags r:id="rId11"/>
            </p:custDataLst>
          </p:nvPr>
        </p:nvSpPr>
        <p:spPr>
          <a:xfrm>
            <a:off x="6371048" y="1861042"/>
            <a:ext cx="2994526" cy="1436410"/>
          </a:xfrm>
          <a:prstGeom prst="roundRect">
            <a:avLst>
              <a:gd name="adj" fmla="val 7843"/>
            </a:avLst>
          </a:prstGeom>
          <a:solidFill>
            <a:schemeClr val="accent3">
              <a:alpha val="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endParaRPr lang="zh-CN" altLang="en-US" sz="1525">
              <a:solidFill>
                <a:schemeClr val="accent1"/>
              </a:solidFill>
            </a:endParaRPr>
          </a:p>
        </p:txBody>
      </p:sp>
      <p:sp>
        <p:nvSpPr>
          <p:cNvPr id="32" name="矩形 31"/>
          <p:cNvSpPr/>
          <p:nvPr>
            <p:custDataLst>
              <p:tags r:id="rId12"/>
            </p:custDataLst>
          </p:nvPr>
        </p:nvSpPr>
        <p:spPr>
          <a:xfrm>
            <a:off x="6588125" y="1896110"/>
            <a:ext cx="2379980" cy="623570"/>
          </a:xfrm>
          <a:prstGeom prst="rect">
            <a:avLst/>
          </a:prstGeom>
          <a:noFill/>
        </p:spPr>
        <p:txBody>
          <a:bodyPr wrap="square" lIns="0" tIns="0" rIns="0" bIns="0" rtlCol="0" anchor="b">
            <a:noAutofit/>
          </a:bodyPr>
          <a:p>
            <a:pPr>
              <a:spcBef>
                <a:spcPct val="0"/>
              </a:spcBef>
              <a:spcAft>
                <a:spcPct val="0"/>
              </a:spcAft>
            </a:pPr>
            <a:r>
              <a:rPr lang="zh-CN" altLang="en-US" sz="1355" b="1">
                <a:solidFill>
                  <a:schemeClr val="accent3"/>
                </a:solidFill>
                <a:latin typeface="+mn-ea"/>
                <a:cs typeface="+mn-ea"/>
              </a:rPr>
              <a:t>③ 按发行对象和上市地点，股票可分为A 股、B 股、C 股、H 股、N 股和S 股等。</a:t>
            </a:r>
            <a:endParaRPr lang="zh-CN" altLang="en-US" sz="1355" b="1">
              <a:solidFill>
                <a:schemeClr val="accent3"/>
              </a:solidFill>
              <a:latin typeface="+mn-ea"/>
              <a:cs typeface="+mn-ea"/>
            </a:endParaRPr>
          </a:p>
        </p:txBody>
      </p:sp>
      <p:sp>
        <p:nvSpPr>
          <p:cNvPr id="33" name="任意多边形: 形状 13"/>
          <p:cNvSpPr/>
          <p:nvPr>
            <p:custDataLst>
              <p:tags r:id="rId13"/>
            </p:custDataLst>
          </p:nvPr>
        </p:nvSpPr>
        <p:spPr>
          <a:xfrm>
            <a:off x="6371048" y="1895986"/>
            <a:ext cx="30478" cy="1364000"/>
          </a:xfrm>
          <a:custGeom>
            <a:avLst/>
            <a:gdLst>
              <a:gd name="connsiteX0" fmla="*/ 36000 w 36000"/>
              <a:gd name="connsiteY0" fmla="*/ 0 h 1592521"/>
              <a:gd name="connsiteX1" fmla="*/ 36000 w 36000"/>
              <a:gd name="connsiteY1" fmla="*/ 1592521 h 1592521"/>
              <a:gd name="connsiteX2" fmla="*/ 10337 w 36000"/>
              <a:gd name="connsiteY2" fmla="*/ 1554457 h 1592521"/>
              <a:gd name="connsiteX3" fmla="*/ 0 w 36000"/>
              <a:gd name="connsiteY3" fmla="*/ 1503259 h 1592521"/>
              <a:gd name="connsiteX4" fmla="*/ 0 w 36000"/>
              <a:gd name="connsiteY4" fmla="*/ 89262 h 1592521"/>
              <a:gd name="connsiteX5" fmla="*/ 10337 w 36000"/>
              <a:gd name="connsiteY5" fmla="*/ 38064 h 159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00" h="1592521">
                <a:moveTo>
                  <a:pt x="36000" y="0"/>
                </a:moveTo>
                <a:lnTo>
                  <a:pt x="36000" y="1592521"/>
                </a:lnTo>
                <a:lnTo>
                  <a:pt x="10337" y="1554457"/>
                </a:lnTo>
                <a:cubicBezTo>
                  <a:pt x="3681" y="1538721"/>
                  <a:pt x="0" y="1521420"/>
                  <a:pt x="0" y="1503259"/>
                </a:cubicBezTo>
                <a:lnTo>
                  <a:pt x="0" y="89262"/>
                </a:lnTo>
                <a:cubicBezTo>
                  <a:pt x="0" y="71101"/>
                  <a:pt x="3681" y="53800"/>
                  <a:pt x="10337" y="38064"/>
                </a:cubicBezTo>
                <a:close/>
              </a:path>
            </a:pathLst>
          </a:custGeom>
          <a:solidFill>
            <a:schemeClr val="accent3"/>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525">
              <a:solidFill>
                <a:schemeClr val="accent3"/>
              </a:solidFill>
            </a:endParaRPr>
          </a:p>
        </p:txBody>
      </p:sp>
      <p:sp>
        <p:nvSpPr>
          <p:cNvPr id="37" name="文本框 36"/>
          <p:cNvSpPr txBox="1"/>
          <p:nvPr/>
        </p:nvSpPr>
        <p:spPr>
          <a:xfrm>
            <a:off x="3564255" y="2388235"/>
            <a:ext cx="2494915" cy="70675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000">
                <a:latin typeface="+mn-ea"/>
              </a:rPr>
              <a:t>记名股票是在股票票面上记载有股东姓名或将名称记入公司股东名册的股票；无记名股票不登记股东名称，公司只记载股票数量、编号及发行日期。</a:t>
            </a:r>
            <a:endParaRPr lang="zh-CN" altLang="en-US" sz="100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46430"/>
            <a:ext cx="7955915" cy="423545"/>
          </a:xfrm>
          <a:prstGeom prst="rect">
            <a:avLst/>
          </a:prstGeom>
          <a:noFill/>
        </p:spPr>
        <p:txBody>
          <a:bodyPr wrap="square" rtlCol="0" anchor="t">
            <a:spAutoFit/>
          </a:bodyPr>
          <a:p>
            <a:pPr algn="just">
              <a:lnSpc>
                <a:spcPct val="120000"/>
              </a:lnSpc>
            </a:pPr>
            <a:r>
              <a:rPr lang="zh-CN" altLang="en-US"/>
              <a:t>　　</a:t>
            </a:r>
            <a:r>
              <a:rPr lang="zh-CN" altLang="en-US">
                <a:solidFill>
                  <a:srgbClr val="00B050"/>
                </a:solidFill>
              </a:rPr>
              <a:t>（3）股票的特征。</a:t>
            </a:r>
            <a:endParaRPr lang="zh-CN" altLang="en-US">
              <a:solidFill>
                <a:schemeClr val="tx1"/>
              </a:solidFill>
            </a:endParaRPr>
          </a:p>
        </p:txBody>
      </p:sp>
      <p:cxnSp>
        <p:nvCxnSpPr>
          <p:cNvPr id="36" name="直接连接符 35"/>
          <p:cNvCxnSpPr/>
          <p:nvPr>
            <p:custDataLst>
              <p:tags r:id="rId4"/>
            </p:custDataLst>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椭圆 4"/>
          <p:cNvSpPr/>
          <p:nvPr>
            <p:custDataLst>
              <p:tags r:id="rId5"/>
            </p:custDataLst>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C0000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TextBox 75"/>
          <p:cNvSpPr txBox="1"/>
          <p:nvPr>
            <p:custDataLst>
              <p:tags r:id="rId6"/>
            </p:custDataLst>
          </p:nvPr>
        </p:nvSpPr>
        <p:spPr>
          <a:xfrm>
            <a:off x="1836027" y="1134031"/>
            <a:ext cx="1730549"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永久性</a:t>
            </a:r>
            <a:endPar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cxnSp>
        <p:nvCxnSpPr>
          <p:cNvPr id="7" name="直接连接符 6"/>
          <p:cNvCxnSpPr/>
          <p:nvPr>
            <p:custDataLst>
              <p:tags r:id="rId7"/>
            </p:custDataLst>
          </p:nvPr>
        </p:nvCxnSpPr>
        <p:spPr>
          <a:xfrm flipH="1">
            <a:off x="1831578" y="1619440"/>
            <a:ext cx="3389412"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8"/>
            </p:custDataLst>
          </p:nvPr>
        </p:nvCxnSpPr>
        <p:spPr>
          <a:xfrm flipH="1">
            <a:off x="1194785" y="2704868"/>
            <a:ext cx="3336793" cy="882"/>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9"/>
            </p:custDataLst>
          </p:nvPr>
        </p:nvCxnSpPr>
        <p:spPr>
          <a:xfrm flipH="1">
            <a:off x="1831578" y="3841447"/>
            <a:ext cx="3174061" cy="16431"/>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flipH="1">
            <a:off x="3059832" y="4799400"/>
            <a:ext cx="3414819" cy="1"/>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63036" y="1711882"/>
            <a:ext cx="1580727" cy="1517753"/>
            <a:chOff x="2848131" y="1860029"/>
            <a:chExt cx="3965480"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custDataLst>
                  <p:tags r:id="rId11"/>
                </p:custDataLst>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椭圆 14"/>
              <p:cNvSpPr/>
              <p:nvPr>
                <p:custDataLst>
                  <p:tags r:id="rId12"/>
                </p:custDataLst>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文本框 94"/>
            <p:cNvSpPr txBox="1"/>
            <p:nvPr>
              <p:custDataLst>
                <p:tags r:id="rId13"/>
              </p:custDataLst>
            </p:nvPr>
          </p:nvSpPr>
          <p:spPr>
            <a:xfrm>
              <a:off x="2910287" y="3433979"/>
              <a:ext cx="3903324" cy="923934"/>
            </a:xfrm>
            <a:prstGeom prst="rect">
              <a:avLst/>
            </a:prstGeom>
            <a:noFill/>
          </p:spPr>
          <p:txBody>
            <a:bodyPr wrap="square" rtlCol="0">
              <a:spAutoFit/>
            </a:bodyPr>
            <a:lstStyle/>
            <a:p>
              <a:pPr algn="ctr"/>
              <a:r>
                <a:rPr lang="zh-CN" altLang="en-US"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股票的特征</a:t>
              </a:r>
              <a:endParaRPr lang="zh-CN" altLang="en-US"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custDataLst>
                  <p:tags r:id="rId14"/>
                </p:custDataLst>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椭圆 19"/>
              <p:cNvSpPr/>
              <p:nvPr>
                <p:custDataLst>
                  <p:tags r:id="rId15"/>
                </p:custDataLst>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8" name="文本框 2"/>
            <p:cNvSpPr txBox="1"/>
            <p:nvPr>
              <p:custDataLst>
                <p:tags r:id="rId16"/>
              </p:custDataLst>
            </p:nvPr>
          </p:nvSpPr>
          <p:spPr>
            <a:xfrm>
              <a:off x="7108091" y="1353105"/>
              <a:ext cx="514450"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custDataLst>
                  <p:tags r:id="rId17"/>
                </p:custDataLst>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椭圆 24"/>
              <p:cNvSpPr/>
              <p:nvPr>
                <p:custDataLst>
                  <p:tags r:id="rId18"/>
                </p:custDataLst>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3" name="文本框 124"/>
            <p:cNvSpPr txBox="1"/>
            <p:nvPr>
              <p:custDataLst>
                <p:tags r:id="rId19"/>
              </p:custDataLst>
            </p:nvPr>
          </p:nvSpPr>
          <p:spPr>
            <a:xfrm>
              <a:off x="7108091" y="1353105"/>
              <a:ext cx="618635"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 name="组合 3"/>
          <p:cNvGrpSpPr/>
          <p:nvPr/>
        </p:nvGrpSpPr>
        <p:grpSpPr>
          <a:xfrm>
            <a:off x="4990660" y="3408120"/>
            <a:ext cx="642933" cy="642933"/>
            <a:chOff x="6962369" y="1155522"/>
            <a:chExt cx="928602" cy="928602"/>
          </a:xfrm>
        </p:grpSpPr>
        <p:grpSp>
          <p:nvGrpSpPr>
            <p:cNvPr id="30" name="组合 29"/>
            <p:cNvGrpSpPr/>
            <p:nvPr/>
          </p:nvGrpSpPr>
          <p:grpSpPr>
            <a:xfrm>
              <a:off x="6962369" y="1155522"/>
              <a:ext cx="928602" cy="928602"/>
              <a:chOff x="2848131" y="1860029"/>
              <a:chExt cx="3807502" cy="3807502"/>
            </a:xfrm>
          </p:grpSpPr>
          <p:sp>
            <p:nvSpPr>
              <p:cNvPr id="32" name="椭圆 31"/>
              <p:cNvSpPr/>
              <p:nvPr>
                <p:custDataLst>
                  <p:tags r:id="rId20"/>
                </p:custDataLst>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3" name="椭圆 32"/>
              <p:cNvSpPr/>
              <p:nvPr>
                <p:custDataLst>
                  <p:tags r:id="rId21"/>
                </p:custDataLst>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4" name="文本框 130"/>
            <p:cNvSpPr txBox="1"/>
            <p:nvPr>
              <p:custDataLst>
                <p:tags r:id="rId22"/>
              </p:custDataLst>
            </p:nvPr>
          </p:nvSpPr>
          <p:spPr>
            <a:xfrm>
              <a:off x="7108091" y="1353105"/>
              <a:ext cx="616321"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5" name="组合 34"/>
          <p:cNvGrpSpPr/>
          <p:nvPr/>
        </p:nvGrpSpPr>
        <p:grpSpPr>
          <a:xfrm>
            <a:off x="6374208" y="3977893"/>
            <a:ext cx="642933" cy="642933"/>
            <a:chOff x="6962369" y="1155522"/>
            <a:chExt cx="928602" cy="928602"/>
          </a:xfrm>
        </p:grpSpPr>
        <p:grpSp>
          <p:nvGrpSpPr>
            <p:cNvPr id="37" name="组合 36"/>
            <p:cNvGrpSpPr/>
            <p:nvPr/>
          </p:nvGrpSpPr>
          <p:grpSpPr>
            <a:xfrm>
              <a:off x="6962369" y="1155522"/>
              <a:ext cx="928602" cy="928602"/>
              <a:chOff x="2848131" y="1860029"/>
              <a:chExt cx="3807502" cy="3807502"/>
            </a:xfrm>
          </p:grpSpPr>
          <p:sp>
            <p:nvSpPr>
              <p:cNvPr id="38" name="椭圆 37"/>
              <p:cNvSpPr/>
              <p:nvPr>
                <p:custDataLst>
                  <p:tags r:id="rId23"/>
                </p:custDataLst>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椭圆 38"/>
              <p:cNvSpPr/>
              <p:nvPr>
                <p:custDataLst>
                  <p:tags r:id="rId24"/>
                </p:custDataLst>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0" name="文本框 136"/>
            <p:cNvSpPr txBox="1"/>
            <p:nvPr>
              <p:custDataLst>
                <p:tags r:id="rId25"/>
              </p:custDataLst>
            </p:nvPr>
          </p:nvSpPr>
          <p:spPr>
            <a:xfrm>
              <a:off x="7108091" y="1399149"/>
              <a:ext cx="651048"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04</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1" name="TextBox 75"/>
          <p:cNvSpPr txBox="1"/>
          <p:nvPr>
            <p:custDataLst>
              <p:tags r:id="rId26"/>
            </p:custDataLst>
          </p:nvPr>
        </p:nvSpPr>
        <p:spPr>
          <a:xfrm>
            <a:off x="1187624" y="2210445"/>
            <a:ext cx="1730549"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流通性</a:t>
            </a:r>
            <a:endPar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2" name="TextBox 75"/>
          <p:cNvSpPr txBox="1"/>
          <p:nvPr>
            <p:custDataLst>
              <p:tags r:id="rId27"/>
            </p:custDataLst>
          </p:nvPr>
        </p:nvSpPr>
        <p:spPr>
          <a:xfrm>
            <a:off x="1761331" y="3362573"/>
            <a:ext cx="1730549"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风险性</a:t>
            </a:r>
            <a:endPar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3" name="TextBox 75"/>
          <p:cNvSpPr txBox="1"/>
          <p:nvPr>
            <p:custDataLst>
              <p:tags r:id="rId28"/>
            </p:custDataLst>
          </p:nvPr>
        </p:nvSpPr>
        <p:spPr>
          <a:xfrm>
            <a:off x="3059832" y="4304096"/>
            <a:ext cx="1730549"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参与性</a:t>
            </a:r>
            <a:endParaRPr lang="zh-CN" altLang="en-US"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par>
                                <p:cTn id="40" presetID="22" presetClass="entr" presetSubtype="2"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par>
                                <p:cTn id="43" presetID="22" presetClass="entr" presetSubtype="2"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par>
                                <p:cTn id="46" presetID="22" presetClass="entr" presetSubtype="2"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500"/>
                                        <p:tgtEl>
                                          <p:spTgt spid="10"/>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0-#ppt_w/2"/>
                                          </p:val>
                                        </p:tav>
                                        <p:tav tm="100000">
                                          <p:val>
                                            <p:strVal val="#ppt_x"/>
                                          </p:val>
                                        </p:tav>
                                      </p:tavLst>
                                    </p:anim>
                                    <p:anim calcmode="lin" valueType="num">
                                      <p:cBhvr additive="base">
                                        <p:cTn id="53" dur="500" fill="hold"/>
                                        <p:tgtEl>
                                          <p:spTgt spid="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fill="hold"/>
                                        <p:tgtEl>
                                          <p:spTgt spid="41"/>
                                        </p:tgtEl>
                                        <p:attrNameLst>
                                          <p:attrName>ppt_x</p:attrName>
                                        </p:attrNameLst>
                                      </p:cBhvr>
                                      <p:tavLst>
                                        <p:tav tm="0">
                                          <p:val>
                                            <p:strVal val="0-#ppt_w/2"/>
                                          </p:val>
                                        </p:tav>
                                        <p:tav tm="100000">
                                          <p:val>
                                            <p:strVal val="#ppt_x"/>
                                          </p:val>
                                        </p:tav>
                                      </p:tavLst>
                                    </p:anim>
                                    <p:anim calcmode="lin" valueType="num">
                                      <p:cBhvr additive="base">
                                        <p:cTn id="57" dur="500" fill="hold"/>
                                        <p:tgtEl>
                                          <p:spTgt spid="41"/>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fill="hold"/>
                                        <p:tgtEl>
                                          <p:spTgt spid="42"/>
                                        </p:tgtEl>
                                        <p:attrNameLst>
                                          <p:attrName>ppt_x</p:attrName>
                                        </p:attrNameLst>
                                      </p:cBhvr>
                                      <p:tavLst>
                                        <p:tav tm="0">
                                          <p:val>
                                            <p:strVal val="0-#ppt_w/2"/>
                                          </p:val>
                                        </p:tav>
                                        <p:tav tm="100000">
                                          <p:val>
                                            <p:strVal val="#ppt_x"/>
                                          </p:val>
                                        </p:tav>
                                      </p:tavLst>
                                    </p:anim>
                                    <p:anim calcmode="lin" valueType="num">
                                      <p:cBhvr additive="base">
                                        <p:cTn id="61" dur="500" fill="hold"/>
                                        <p:tgtEl>
                                          <p:spTgt spid="42"/>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0-#ppt_w/2"/>
                                          </p:val>
                                        </p:tav>
                                        <p:tav tm="100000">
                                          <p:val>
                                            <p:strVal val="#ppt_x"/>
                                          </p:val>
                                        </p:tav>
                                      </p:tavLst>
                                    </p:anim>
                                    <p:anim calcmode="lin" valueType="num">
                                      <p:cBhvr additive="base">
                                        <p:cTn id="6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P spid="41" grpId="0"/>
      <p:bldP spid="42" grpId="0"/>
      <p:bldP spid="4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1005205"/>
            <a:ext cx="7955915" cy="2084070"/>
          </a:xfrm>
          <a:prstGeom prst="rect">
            <a:avLst/>
          </a:prstGeom>
          <a:noFill/>
        </p:spPr>
        <p:txBody>
          <a:bodyPr wrap="square" rtlCol="0" anchor="t">
            <a:spAutoFit/>
          </a:bodyPr>
          <a:p>
            <a:pPr algn="just">
              <a:lnSpc>
                <a:spcPct val="120000"/>
              </a:lnSpc>
            </a:pPr>
            <a:r>
              <a:rPr lang="zh-CN" altLang="en-US"/>
              <a:t>　　</a:t>
            </a:r>
            <a:r>
              <a:rPr lang="zh-CN" altLang="en-US">
                <a:solidFill>
                  <a:srgbClr val="00B050"/>
                </a:solidFill>
              </a:rPr>
              <a:t>（1）股份有限公司的设立。</a:t>
            </a:r>
            <a:endParaRPr lang="zh-CN" altLang="en-US">
              <a:solidFill>
                <a:srgbClr val="00B050"/>
              </a:solidFill>
            </a:endParaRPr>
          </a:p>
          <a:p>
            <a:pPr algn="just">
              <a:lnSpc>
                <a:spcPct val="120000"/>
              </a:lnSpc>
            </a:pPr>
            <a:r>
              <a:rPr lang="zh-CN" altLang="en-US">
                <a:solidFill>
                  <a:srgbClr val="00B050"/>
                </a:solidFill>
              </a:rPr>
              <a:t>　　</a:t>
            </a:r>
            <a:r>
              <a:rPr lang="zh-CN" altLang="en-US">
                <a:solidFill>
                  <a:schemeClr val="tx1"/>
                </a:solidFill>
              </a:rPr>
              <a:t>设立股份有限公司，应当有2 人以上200 人以下为发起人，其中须有半数以上的发起人在中国境内有住所。股份有限公司的设立可以采取发起设立或者募集设立的方式。发起设立是指由发起人认购公司应发行的全部股份而设立公司；募集设立是指由发起人认购公司应发行股份的一部分， 其余股份向社会公开募集或者向特定对象募集而设立公司。</a:t>
            </a:r>
            <a:endParaRPr lang="zh-CN" altLang="en-US">
              <a:solidFill>
                <a:schemeClr val="tx1"/>
              </a:solidFill>
            </a:endParaRPr>
          </a:p>
        </p:txBody>
      </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股份有限公司</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570355"/>
            <a:ext cx="6750685" cy="2814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能力目标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会运用定性和定量的预测方法预测销售量。</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能运用销售百分比法和回归直线法预测资金需要量。</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能熟练运用筹资的相关基础知识，辨识分析企业筹资的渠道与方式存在的问题。</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会运用财务管理杠杆效应分析方法，结合企业筹资管理的特点，分析评价企业的经营风险与财务风险情况。</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会运用资本成本和资本结构决策的计算分析方法，分析评价企业资本成本和资本结构的合理性，并能结合企业实际情况提出新的筹资方案。</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46430"/>
            <a:ext cx="7955915" cy="2084070"/>
          </a:xfrm>
          <a:prstGeom prst="rect">
            <a:avLst/>
          </a:prstGeom>
          <a:noFill/>
        </p:spPr>
        <p:txBody>
          <a:bodyPr wrap="square" rtlCol="0" anchor="t">
            <a:spAutoFit/>
          </a:bodyPr>
          <a:p>
            <a:pPr algn="just">
              <a:lnSpc>
                <a:spcPct val="120000"/>
              </a:lnSpc>
            </a:pPr>
            <a:r>
              <a:rPr lang="zh-CN" altLang="en-US" b="1">
                <a:solidFill>
                  <a:schemeClr val="accent6">
                    <a:lumMod val="75000"/>
                  </a:schemeClr>
                </a:solidFill>
              </a:rPr>
              <a:t>股份有限公司的发起人应当承担的责任：</a:t>
            </a:r>
            <a:endParaRPr lang="zh-CN" altLang="en-US" b="1">
              <a:solidFill>
                <a:schemeClr val="accent6">
                  <a:lumMod val="75000"/>
                </a:schemeClr>
              </a:solidFill>
            </a:endParaRPr>
          </a:p>
          <a:p>
            <a:pPr algn="just">
              <a:lnSpc>
                <a:spcPct val="120000"/>
              </a:lnSpc>
            </a:pPr>
            <a:r>
              <a:rPr lang="zh-CN" altLang="en-US">
                <a:solidFill>
                  <a:schemeClr val="tx1"/>
                </a:solidFill>
              </a:rPr>
              <a:t>　</a:t>
            </a:r>
            <a:r>
              <a:rPr lang="zh-CN" altLang="en-US">
                <a:solidFill>
                  <a:schemeClr val="tx1"/>
                </a:solidFill>
                <a:latin typeface="楷体" panose="02010609060101010101" charset="-122"/>
                <a:ea typeface="楷体" panose="02010609060101010101" charset="-122"/>
                <a:cs typeface="楷体" panose="02010609060101010101" charset="-122"/>
              </a:rPr>
              <a:t>　① 公司不能成立时，对设立行为所产生的债务和费用负连带责任。</a:t>
            </a:r>
            <a:endParaRPr lang="zh-CN" altLang="en-US">
              <a:solidFill>
                <a:schemeClr val="tx1"/>
              </a:solidFill>
              <a:latin typeface="楷体" panose="02010609060101010101" charset="-122"/>
              <a:ea typeface="楷体" panose="02010609060101010101" charset="-122"/>
              <a:cs typeface="楷体" panose="02010609060101010101" charset="-122"/>
            </a:endParaRPr>
          </a:p>
          <a:p>
            <a:pPr algn="just">
              <a:lnSpc>
                <a:spcPct val="120000"/>
              </a:lnSpc>
            </a:pPr>
            <a:r>
              <a:rPr lang="zh-CN" altLang="en-US">
                <a:solidFill>
                  <a:schemeClr val="tx1"/>
                </a:solidFill>
                <a:latin typeface="楷体" panose="02010609060101010101" charset="-122"/>
                <a:ea typeface="楷体" panose="02010609060101010101" charset="-122"/>
                <a:cs typeface="楷体" panose="02010609060101010101" charset="-122"/>
              </a:rPr>
              <a:t>　　② 公司不能成立时，对认股人已缴纳的股款，负返还股款并加算银行同期存款利息的连带责任。</a:t>
            </a:r>
            <a:endParaRPr lang="zh-CN" altLang="en-US">
              <a:solidFill>
                <a:schemeClr val="tx1"/>
              </a:solidFill>
              <a:latin typeface="楷体" panose="02010609060101010101" charset="-122"/>
              <a:ea typeface="楷体" panose="02010609060101010101" charset="-122"/>
              <a:cs typeface="楷体" panose="02010609060101010101" charset="-122"/>
            </a:endParaRPr>
          </a:p>
          <a:p>
            <a:pPr algn="just">
              <a:lnSpc>
                <a:spcPct val="120000"/>
              </a:lnSpc>
            </a:pPr>
            <a:r>
              <a:rPr lang="zh-CN" altLang="en-US">
                <a:solidFill>
                  <a:schemeClr val="tx1"/>
                </a:solidFill>
                <a:latin typeface="楷体" panose="02010609060101010101" charset="-122"/>
                <a:ea typeface="楷体" panose="02010609060101010101" charset="-122"/>
                <a:cs typeface="楷体" panose="02010609060101010101" charset="-122"/>
              </a:rPr>
              <a:t>　　③ 在公司设立过程中，由于发起人的过失致使公司利益受到损害的，应当对公司承担赔偿责任。</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C9F754DE-2CAD-44b6-B708-469DEB6407EB-8" descr="wpp"/>
          <p:cNvPicPr>
            <a:picLocks noChangeAspect="1"/>
          </p:cNvPicPr>
          <p:nvPr/>
        </p:nvPicPr>
        <p:blipFill>
          <a:blip r:embed="rId4"/>
          <a:stretch>
            <a:fillRect/>
          </a:stretch>
        </p:blipFill>
        <p:spPr>
          <a:xfrm>
            <a:off x="0" y="986790"/>
            <a:ext cx="9144000" cy="2738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C9F754DE-2CAD-44b6-B708-469DEB6407EB-9" descr="wpp"/>
          <p:cNvPicPr>
            <a:picLocks noChangeAspect="1"/>
          </p:cNvPicPr>
          <p:nvPr/>
        </p:nvPicPr>
        <p:blipFill>
          <a:blip r:embed="rId4"/>
          <a:stretch>
            <a:fillRect/>
          </a:stretch>
        </p:blipFill>
        <p:spPr>
          <a:xfrm>
            <a:off x="556895" y="598170"/>
            <a:ext cx="8299450" cy="4404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C9F754DE-2CAD-44b6-B708-469DEB6407EB-10" descr="C:/Users/HD/AppData/Local/Temp/wpp.mweFgowpp"/>
          <p:cNvPicPr>
            <a:picLocks noChangeAspect="1"/>
          </p:cNvPicPr>
          <p:nvPr/>
        </p:nvPicPr>
        <p:blipFill>
          <a:blip r:embed="rId4"/>
          <a:stretch>
            <a:fillRect/>
          </a:stretch>
        </p:blipFill>
        <p:spPr>
          <a:xfrm>
            <a:off x="1270" y="1224280"/>
            <a:ext cx="9141460" cy="2694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9463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子任务2.3.4 留存收益</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nvSpPr>
        <p:spPr>
          <a:xfrm>
            <a:off x="611505" y="1579245"/>
            <a:ext cx="8218805" cy="2748280"/>
          </a:xfrm>
          <a:prstGeom prst="rect">
            <a:avLst/>
          </a:prstGeom>
          <a:noFill/>
        </p:spPr>
        <p:txBody>
          <a:bodyPr wrap="square" rtlCol="0" anchor="t">
            <a:spAutoFit/>
          </a:bodyPr>
          <a:p>
            <a:pPr algn="just">
              <a:lnSpc>
                <a:spcPct val="120000"/>
              </a:lnSpc>
            </a:pPr>
            <a:r>
              <a:rPr lang="zh-CN" altLang="en-US" b="1">
                <a:solidFill>
                  <a:srgbClr val="00B050"/>
                </a:solidFill>
              </a:rPr>
              <a:t>公司将本年度的利润部分甚至全部留存下来的主要原因：</a:t>
            </a:r>
            <a:endParaRPr lang="zh-CN" altLang="en-US">
              <a:solidFill>
                <a:srgbClr val="00B050"/>
              </a:solidFill>
            </a:endParaRPr>
          </a:p>
          <a:p>
            <a:pPr algn="just">
              <a:lnSpc>
                <a:spcPct val="120000"/>
              </a:lnSpc>
            </a:pPr>
            <a:r>
              <a:rPr lang="zh-CN" altLang="en-US">
                <a:solidFill>
                  <a:srgbClr val="00B050"/>
                </a:solidFill>
              </a:rPr>
              <a:t>　　</a:t>
            </a:r>
            <a:r>
              <a:rPr lang="zh-CN" altLang="en-US">
                <a:solidFill>
                  <a:schemeClr val="tx1"/>
                </a:solidFill>
              </a:rPr>
              <a:t>（1） 收益的确认和计量是建立在权责发生制基础上的，公司有利润，但公司不一定有相应的现金净流量增加，因而公司不一定有足够的现金将利润全部或部分派给所有者。</a:t>
            </a:r>
            <a:endParaRPr lang="zh-CN" altLang="en-US">
              <a:solidFill>
                <a:schemeClr val="tx1"/>
              </a:solidFill>
            </a:endParaRPr>
          </a:p>
          <a:p>
            <a:pPr algn="just">
              <a:lnSpc>
                <a:spcPct val="120000"/>
              </a:lnSpc>
            </a:pPr>
            <a:r>
              <a:rPr lang="zh-CN" altLang="en-US">
                <a:solidFill>
                  <a:schemeClr val="tx1"/>
                </a:solidFill>
              </a:rPr>
              <a:t>　　（2） 法律、法规从保护债权人利益和要求公司可持续发展等角度出发，限制公司将利润全部分配出去。《公司法》规定，公司分配当年税后利润时，应当提取利润的10% 列入公司法定公积金。</a:t>
            </a:r>
            <a:endParaRPr lang="zh-CN" altLang="en-US">
              <a:solidFill>
                <a:schemeClr val="tx1"/>
              </a:solidFill>
            </a:endParaRPr>
          </a:p>
          <a:p>
            <a:pPr algn="just">
              <a:lnSpc>
                <a:spcPct val="120000"/>
              </a:lnSpc>
            </a:pPr>
            <a:r>
              <a:rPr lang="zh-CN" altLang="en-US">
                <a:solidFill>
                  <a:schemeClr val="tx1"/>
                </a:solidFill>
              </a:rPr>
              <a:t>　　（3） 公司基于自身扩大再生产和筹资的需求，也会将一部分利润留存下来。</a:t>
            </a:r>
            <a:endParaRPr lang="zh-CN" altLang="en-US">
              <a:solidFill>
                <a:schemeClr val="tx1"/>
              </a:solidFill>
            </a:endParaRPr>
          </a:p>
        </p:txBody>
      </p:sp>
      <p:sp>
        <p:nvSpPr>
          <p:cNvPr id="5" name="文本框 4"/>
          <p:cNvSpPr txBox="1"/>
          <p:nvPr>
            <p:custDataLst>
              <p:tags r:id="rId5"/>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留存收益的内容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1005205"/>
            <a:ext cx="8218805" cy="3189605"/>
          </a:xfrm>
          <a:prstGeom prst="rect">
            <a:avLst/>
          </a:prstGeom>
          <a:noFill/>
        </p:spPr>
        <p:txBody>
          <a:bodyPr wrap="square" rtlCol="0" anchor="t">
            <a:spAutoFit/>
          </a:bodyPr>
          <a:p>
            <a:pPr algn="just">
              <a:lnSpc>
                <a:spcPct val="120000"/>
              </a:lnSpc>
            </a:pPr>
            <a:r>
              <a:rPr lang="zh-CN" altLang="en-US" b="1">
                <a:solidFill>
                  <a:srgbClr val="00B050"/>
                </a:solidFill>
              </a:rPr>
              <a:t>（1）留存收益的优点。</a:t>
            </a:r>
            <a:endParaRPr lang="zh-CN" altLang="en-US" b="1">
              <a:solidFill>
                <a:srgbClr val="00B050"/>
              </a:solidFill>
            </a:endParaRPr>
          </a:p>
          <a:p>
            <a:pPr algn="just">
              <a:lnSpc>
                <a:spcPct val="120000"/>
              </a:lnSpc>
            </a:pPr>
            <a:r>
              <a:rPr lang="zh-CN" altLang="en-US" b="1">
                <a:solidFill>
                  <a:srgbClr val="00B050"/>
                </a:solidFill>
              </a:rPr>
              <a:t>　　</a:t>
            </a:r>
            <a:r>
              <a:rPr lang="zh-CN" altLang="en-US" sz="1600" b="1">
                <a:solidFill>
                  <a:schemeClr val="tx1"/>
                </a:solidFill>
                <a:latin typeface="仿宋" panose="02010609060101010101" charset="-122"/>
                <a:ea typeface="仿宋" panose="02010609060101010101" charset="-122"/>
              </a:rPr>
              <a:t>①不用发生筹资费用。公司从外界筹集长期资本，与普通股筹资相比较，留存收益筹资不需要发生筹资费用，资本成本较低。</a:t>
            </a:r>
            <a:endParaRPr lang="zh-CN" altLang="en-US" sz="1600" b="1">
              <a:solidFill>
                <a:schemeClr val="tx1"/>
              </a:solidFill>
              <a:latin typeface="仿宋" panose="02010609060101010101" charset="-122"/>
              <a:ea typeface="仿宋" panose="02010609060101010101" charset="-122"/>
            </a:endParaRPr>
          </a:p>
          <a:p>
            <a:pPr algn="just">
              <a:lnSpc>
                <a:spcPct val="120000"/>
              </a:lnSpc>
            </a:pPr>
            <a:r>
              <a:rPr lang="zh-CN" altLang="en-US" sz="1600" b="1">
                <a:solidFill>
                  <a:schemeClr val="tx1"/>
                </a:solidFill>
                <a:latin typeface="仿宋" panose="02010609060101010101" charset="-122"/>
                <a:ea typeface="仿宋" panose="02010609060101010101" charset="-122"/>
              </a:rPr>
              <a:t>　　②维持公司的控制权分布。利用留存收益筹资，不用对外发行新股或吸收新投资者，由此增加的权益资本不会改变公司的股权结构，不会稀释原有股东的控制权。</a:t>
            </a:r>
            <a:endParaRPr lang="zh-CN" altLang="en-US" b="1">
              <a:solidFill>
                <a:srgbClr val="00B050"/>
              </a:solidFill>
            </a:endParaRPr>
          </a:p>
          <a:p>
            <a:pPr algn="just">
              <a:lnSpc>
                <a:spcPct val="120000"/>
              </a:lnSpc>
            </a:pPr>
            <a:r>
              <a:rPr lang="zh-CN" altLang="en-US" b="1">
                <a:solidFill>
                  <a:srgbClr val="00B050"/>
                </a:solidFill>
              </a:rPr>
              <a:t>（2）留存收益的缺点。</a:t>
            </a:r>
            <a:endParaRPr lang="zh-CN" altLang="en-US" b="1">
              <a:solidFill>
                <a:srgbClr val="00B050"/>
              </a:solidFill>
            </a:endParaRPr>
          </a:p>
          <a:p>
            <a:pPr algn="just">
              <a:lnSpc>
                <a:spcPct val="120000"/>
              </a:lnSpc>
            </a:pPr>
            <a:r>
              <a:rPr lang="zh-CN" altLang="en-US" b="1">
                <a:solidFill>
                  <a:srgbClr val="00B050"/>
                </a:solidFill>
              </a:rPr>
              <a:t>　　</a:t>
            </a:r>
            <a:r>
              <a:rPr lang="zh-CN" altLang="en-US" sz="1600" b="1">
                <a:solidFill>
                  <a:schemeClr val="tx1"/>
                </a:solidFill>
                <a:latin typeface="仿宋" panose="02010609060101010101" charset="-122"/>
                <a:ea typeface="仿宋" panose="02010609060101010101" charset="-122"/>
                <a:cs typeface="仿宋" panose="02010609060101010101" charset="-122"/>
              </a:rPr>
              <a:t>筹资数额有限。留存收益的最大数额是公司到期的净利润和以前年度未分配利润之和，不像外部筹资那样可以一次性筹集大量资金。如果公司发生亏损，那么当年就没有利润留存。另外，股东和投资者从自身期望出发，往往希望公司每年发放一定的利润， 保持一定的利润分配比例。</a:t>
            </a:r>
            <a:endParaRPr lang="zh-CN" altLang="en-US" sz="1600" b="1">
              <a:solidFill>
                <a:schemeClr val="tx1"/>
              </a:solidFill>
              <a:latin typeface="仿宋" panose="02010609060101010101" charset="-122"/>
              <a:ea typeface="仿宋" panose="02010609060101010101" charset="-122"/>
              <a:cs typeface="仿宋" panose="02010609060101010101" charset="-122"/>
            </a:endParaRPr>
          </a:p>
        </p:txBody>
      </p:sp>
      <p:sp>
        <p:nvSpPr>
          <p:cNvPr id="5" name="文本框 4"/>
          <p:cNvSpPr txBox="1"/>
          <p:nvPr>
            <p:custDataLst>
              <p:tags r:id="rId4"/>
            </p:custDataLst>
          </p:nvPr>
        </p:nvSpPr>
        <p:spPr>
          <a:xfrm>
            <a:off x="611505" y="6273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留存收益的优缺点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任务2.3 股权筹资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97700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子任务2.3.5 股权筹资的优缺点</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nvSpPr>
        <p:spPr>
          <a:xfrm>
            <a:off x="611505" y="1579245"/>
            <a:ext cx="8218805" cy="108775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solidFill>
                  <a:schemeClr val="tx1"/>
                </a:solidFill>
              </a:rPr>
              <a:t>（1）股权筹资是企业稳定的资本基础。</a:t>
            </a:r>
            <a:endParaRPr lang="zh-CN" altLang="en-US">
              <a:solidFill>
                <a:schemeClr val="tx1"/>
              </a:solidFill>
            </a:endParaRPr>
          </a:p>
          <a:p>
            <a:pPr algn="just">
              <a:lnSpc>
                <a:spcPct val="120000"/>
              </a:lnSpc>
            </a:pPr>
            <a:r>
              <a:rPr lang="zh-CN" altLang="en-US">
                <a:solidFill>
                  <a:schemeClr val="tx1"/>
                </a:solidFill>
              </a:rPr>
              <a:t>　　（2）股权筹资是企业良好的信誉基础。</a:t>
            </a:r>
            <a:endParaRPr lang="zh-CN" altLang="en-US">
              <a:solidFill>
                <a:schemeClr val="tx1"/>
              </a:solidFill>
            </a:endParaRPr>
          </a:p>
          <a:p>
            <a:pPr algn="just">
              <a:lnSpc>
                <a:spcPct val="120000"/>
              </a:lnSpc>
            </a:pPr>
            <a:r>
              <a:rPr lang="zh-CN" altLang="en-US">
                <a:solidFill>
                  <a:schemeClr val="tx1"/>
                </a:solidFill>
              </a:rPr>
              <a:t>　　（3）股权筹资的财务风险较小。</a:t>
            </a:r>
            <a:endParaRPr lang="zh-CN" altLang="en-US">
              <a:solidFill>
                <a:schemeClr val="tx1"/>
              </a:solidFill>
            </a:endParaRPr>
          </a:p>
        </p:txBody>
      </p:sp>
      <p:sp>
        <p:nvSpPr>
          <p:cNvPr id="5" name="文本框 4"/>
          <p:cNvSpPr txBox="1"/>
          <p:nvPr>
            <p:custDataLst>
              <p:tags r:id="rId5"/>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股权筹资的优点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custDataLst>
              <p:tags r:id="rId6"/>
            </p:custDataLst>
          </p:nvPr>
        </p:nvSpPr>
        <p:spPr>
          <a:xfrm>
            <a:off x="611505" y="3048635"/>
            <a:ext cx="8218805" cy="108775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solidFill>
                  <a:schemeClr val="tx1"/>
                </a:solidFill>
              </a:rPr>
              <a:t>（1）资本成本负担较重。</a:t>
            </a:r>
            <a:endParaRPr lang="zh-CN" altLang="en-US">
              <a:solidFill>
                <a:schemeClr val="tx1"/>
              </a:solidFill>
            </a:endParaRPr>
          </a:p>
          <a:p>
            <a:pPr algn="just">
              <a:lnSpc>
                <a:spcPct val="120000"/>
              </a:lnSpc>
            </a:pPr>
            <a:r>
              <a:rPr lang="zh-CN" altLang="en-US">
                <a:solidFill>
                  <a:schemeClr val="tx1"/>
                </a:solidFill>
              </a:rPr>
              <a:t>　　（2）控制权变更可能影响企业长期稳定发展。</a:t>
            </a:r>
            <a:endParaRPr lang="zh-CN" altLang="en-US">
              <a:solidFill>
                <a:schemeClr val="tx1"/>
              </a:solidFill>
            </a:endParaRPr>
          </a:p>
          <a:p>
            <a:pPr algn="just">
              <a:lnSpc>
                <a:spcPct val="120000"/>
              </a:lnSpc>
            </a:pPr>
            <a:r>
              <a:rPr lang="zh-CN" altLang="en-US">
                <a:solidFill>
                  <a:schemeClr val="tx1"/>
                </a:solidFill>
              </a:rPr>
              <a:t>　　（3）信息沟通与披露成本较大。</a:t>
            </a:r>
            <a:endParaRPr lang="zh-CN" altLang="en-US">
              <a:solidFill>
                <a:schemeClr val="tx1"/>
              </a:solidFill>
            </a:endParaRPr>
          </a:p>
        </p:txBody>
      </p:sp>
      <p:sp>
        <p:nvSpPr>
          <p:cNvPr id="4" name="文本框 3"/>
          <p:cNvSpPr txBox="1"/>
          <p:nvPr>
            <p:custDataLst>
              <p:tags r:id="rId7"/>
            </p:custDataLst>
          </p:nvPr>
        </p:nvSpPr>
        <p:spPr>
          <a:xfrm>
            <a:off x="611505" y="26708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股权筹资的缺点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圆角矩形 1"/>
          <p:cNvSpPr/>
          <p:nvPr>
            <p:custDataLst>
              <p:tags r:id="rId4"/>
            </p:custDataLst>
          </p:nvPr>
        </p:nvSpPr>
        <p:spPr bwMode="auto">
          <a:xfrm>
            <a:off x="611505" y="628015"/>
            <a:ext cx="397700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子任务2.4.1 衍生工具筹资概述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文本框 3"/>
          <p:cNvSpPr txBox="1"/>
          <p:nvPr>
            <p:custDataLst>
              <p:tags r:id="rId5"/>
            </p:custDataLst>
          </p:nvPr>
        </p:nvSpPr>
        <p:spPr>
          <a:xfrm>
            <a:off x="611505" y="1148715"/>
            <a:ext cx="8218805" cy="1087755"/>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solidFill>
                  <a:schemeClr val="tx1"/>
                </a:solidFill>
              </a:rPr>
              <a:t>衍生工具筹资包括兼具股权和债务性质的混合融资和其他衍生工具融资。我国上市公司最常见的混合融资方式是可转换债券融资，最常见的其他衍生工具融资是认股权证融资。</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圆角矩形 1"/>
          <p:cNvSpPr/>
          <p:nvPr>
            <p:custDataLst>
              <p:tags r:id="rId4"/>
            </p:custDataLst>
          </p:nvPr>
        </p:nvSpPr>
        <p:spPr bwMode="auto">
          <a:xfrm>
            <a:off x="611505" y="628015"/>
            <a:ext cx="40214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子任务2.4.2 可转换公司债券</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文本框 3"/>
          <p:cNvSpPr txBox="1"/>
          <p:nvPr>
            <p:custDataLst>
              <p:tags r:id="rId5"/>
            </p:custDataLst>
          </p:nvPr>
        </p:nvSpPr>
        <p:spPr>
          <a:xfrm>
            <a:off x="611505" y="1651000"/>
            <a:ext cx="8218805" cy="1419860"/>
          </a:xfrm>
          <a:prstGeom prst="rect">
            <a:avLst/>
          </a:prstGeom>
          <a:noFill/>
        </p:spPr>
        <p:txBody>
          <a:bodyPr wrap="square" rtlCol="0" anchor="t">
            <a:spAutoFit/>
          </a:bodyPr>
          <a:p>
            <a:pPr algn="just">
              <a:lnSpc>
                <a:spcPct val="120000"/>
              </a:lnSpc>
            </a:pPr>
            <a:r>
              <a:rPr lang="zh-CN" altLang="en-US" b="1">
                <a:solidFill>
                  <a:srgbClr val="00B050"/>
                </a:solidFill>
              </a:rPr>
              <a:t>　　</a:t>
            </a:r>
            <a:r>
              <a:rPr lang="zh-CN" altLang="en-US">
                <a:solidFill>
                  <a:srgbClr val="00B050"/>
                </a:solidFill>
              </a:rPr>
              <a:t>（1）可转换公司债券的概念。</a:t>
            </a:r>
            <a:endParaRPr lang="zh-CN" altLang="en-US">
              <a:solidFill>
                <a:srgbClr val="00B050"/>
              </a:solidFill>
            </a:endParaRPr>
          </a:p>
          <a:p>
            <a:pPr algn="just">
              <a:lnSpc>
                <a:spcPct val="120000"/>
              </a:lnSpc>
            </a:pPr>
            <a:r>
              <a:rPr lang="zh-CN" altLang="en-US">
                <a:solidFill>
                  <a:srgbClr val="00B050"/>
                </a:solidFill>
              </a:rPr>
              <a:t>　　</a:t>
            </a:r>
            <a:r>
              <a:rPr lang="zh-CN" altLang="en-US">
                <a:solidFill>
                  <a:schemeClr val="tx1"/>
                </a:solidFill>
              </a:rPr>
              <a:t>可转换公司债券是一种混合型证券，是公司普通债券与证券期权的组合体。可转换公司债券的持有人在一定期限内，可以按照事先规定的价格或者转换比例，自由地选择是否转换为公司普通股。</a:t>
            </a:r>
            <a:endParaRPr lang="zh-CN" altLang="en-US">
              <a:solidFill>
                <a:schemeClr val="tx1"/>
              </a:solidFill>
            </a:endParaRPr>
          </a:p>
        </p:txBody>
      </p:sp>
      <p:sp>
        <p:nvSpPr>
          <p:cNvPr id="5" name="文本框 4"/>
          <p:cNvSpPr txBox="1"/>
          <p:nvPr>
            <p:custDataLst>
              <p:tags r:id="rId6"/>
            </p:custDataLst>
          </p:nvPr>
        </p:nvSpPr>
        <p:spPr>
          <a:xfrm>
            <a:off x="611505" y="12014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可转换公司债券的概念和性质</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对象1"/>
          <p:cNvSpPr/>
          <p:nvPr>
            <p:custDataLst>
              <p:tags r:id="rId4"/>
            </p:custDataLst>
          </p:nvPr>
        </p:nvSpPr>
        <p:spPr>
          <a:xfrm>
            <a:off x="3262340" y="1690682"/>
            <a:ext cx="5317647" cy="355540"/>
          </a:xfrm>
          <a:custGeom>
            <a:avLst/>
            <a:gdLst/>
            <a:ahLst/>
            <a:cxnLst/>
            <a:rect l="l" t="t" r="r" b="b"/>
            <a:pathLst>
              <a:path w="6291072" h="420624">
                <a:moveTo>
                  <a:pt x="1755648" y="0"/>
                </a:moveTo>
                <a:lnTo>
                  <a:pt x="1773936" y="0"/>
                </a:lnTo>
                <a:lnTo>
                  <a:pt x="1773936" y="27432"/>
                </a:lnTo>
                <a:lnTo>
                  <a:pt x="1764792" y="27432"/>
                </a:lnTo>
                <a:lnTo>
                  <a:pt x="1764792" y="27432"/>
                </a:lnTo>
                <a:lnTo>
                  <a:pt x="1746504" y="18288"/>
                </a:lnTo>
                <a:lnTo>
                  <a:pt x="1755648" y="0"/>
                </a:lnTo>
                <a:moveTo>
                  <a:pt x="1819656" y="27432"/>
                </a:moveTo>
                <a:lnTo>
                  <a:pt x="1801368" y="27432"/>
                </a:lnTo>
                <a:lnTo>
                  <a:pt x="1801368" y="0"/>
                </a:lnTo>
                <a:lnTo>
                  <a:pt x="1819656" y="0"/>
                </a:lnTo>
                <a:lnTo>
                  <a:pt x="1819656" y="27432"/>
                </a:lnTo>
                <a:moveTo>
                  <a:pt x="1874520" y="27432"/>
                </a:moveTo>
                <a:lnTo>
                  <a:pt x="1847088" y="27432"/>
                </a:lnTo>
                <a:lnTo>
                  <a:pt x="1847088" y="0"/>
                </a:lnTo>
                <a:lnTo>
                  <a:pt x="1874520" y="0"/>
                </a:lnTo>
                <a:lnTo>
                  <a:pt x="1874520" y="27432"/>
                </a:lnTo>
                <a:moveTo>
                  <a:pt x="1920240" y="27432"/>
                </a:moveTo>
                <a:lnTo>
                  <a:pt x="1901952" y="27432"/>
                </a:lnTo>
                <a:lnTo>
                  <a:pt x="1901952" y="0"/>
                </a:lnTo>
                <a:lnTo>
                  <a:pt x="1920240" y="0"/>
                </a:lnTo>
                <a:lnTo>
                  <a:pt x="1920240" y="27432"/>
                </a:lnTo>
                <a:moveTo>
                  <a:pt x="1975104" y="27432"/>
                </a:moveTo>
                <a:lnTo>
                  <a:pt x="1947672" y="27432"/>
                </a:lnTo>
                <a:lnTo>
                  <a:pt x="1947672" y="0"/>
                </a:lnTo>
                <a:lnTo>
                  <a:pt x="1975104" y="0"/>
                </a:lnTo>
                <a:lnTo>
                  <a:pt x="1975104" y="27432"/>
                </a:lnTo>
                <a:moveTo>
                  <a:pt x="2029968" y="27432"/>
                </a:moveTo>
                <a:lnTo>
                  <a:pt x="2002536" y="27432"/>
                </a:lnTo>
                <a:lnTo>
                  <a:pt x="2002536" y="0"/>
                </a:lnTo>
                <a:lnTo>
                  <a:pt x="2029968" y="0"/>
                </a:lnTo>
                <a:lnTo>
                  <a:pt x="2029968" y="27432"/>
                </a:lnTo>
                <a:moveTo>
                  <a:pt x="2075688" y="27432"/>
                </a:moveTo>
                <a:lnTo>
                  <a:pt x="2048256" y="27432"/>
                </a:lnTo>
                <a:lnTo>
                  <a:pt x="2048256" y="0"/>
                </a:lnTo>
                <a:lnTo>
                  <a:pt x="2075688" y="0"/>
                </a:lnTo>
                <a:lnTo>
                  <a:pt x="2075688" y="27432"/>
                </a:lnTo>
                <a:moveTo>
                  <a:pt x="2130552" y="27432"/>
                </a:moveTo>
                <a:lnTo>
                  <a:pt x="2103120" y="27432"/>
                </a:lnTo>
                <a:lnTo>
                  <a:pt x="2103120" y="0"/>
                </a:lnTo>
                <a:lnTo>
                  <a:pt x="2130552" y="0"/>
                </a:lnTo>
                <a:lnTo>
                  <a:pt x="2130552" y="27432"/>
                </a:lnTo>
                <a:moveTo>
                  <a:pt x="2176272" y="27432"/>
                </a:moveTo>
                <a:lnTo>
                  <a:pt x="2148840" y="27432"/>
                </a:lnTo>
                <a:lnTo>
                  <a:pt x="2148840" y="0"/>
                </a:lnTo>
                <a:lnTo>
                  <a:pt x="2176272" y="0"/>
                </a:lnTo>
                <a:lnTo>
                  <a:pt x="2176272" y="27432"/>
                </a:lnTo>
                <a:moveTo>
                  <a:pt x="2231136" y="27432"/>
                </a:moveTo>
                <a:lnTo>
                  <a:pt x="2203704" y="27432"/>
                </a:lnTo>
                <a:lnTo>
                  <a:pt x="2203704" y="0"/>
                </a:lnTo>
                <a:lnTo>
                  <a:pt x="2231136" y="0"/>
                </a:lnTo>
                <a:lnTo>
                  <a:pt x="2231136" y="27432"/>
                </a:lnTo>
                <a:moveTo>
                  <a:pt x="2276856" y="27432"/>
                </a:moveTo>
                <a:lnTo>
                  <a:pt x="2258568" y="27432"/>
                </a:lnTo>
                <a:lnTo>
                  <a:pt x="2258568" y="0"/>
                </a:lnTo>
                <a:lnTo>
                  <a:pt x="2276856" y="0"/>
                </a:lnTo>
                <a:lnTo>
                  <a:pt x="2276856" y="27432"/>
                </a:lnTo>
                <a:moveTo>
                  <a:pt x="2331720" y="27432"/>
                </a:moveTo>
                <a:lnTo>
                  <a:pt x="2304288" y="27432"/>
                </a:lnTo>
                <a:lnTo>
                  <a:pt x="2304288" y="0"/>
                </a:lnTo>
                <a:lnTo>
                  <a:pt x="2331720" y="0"/>
                </a:lnTo>
                <a:lnTo>
                  <a:pt x="2331720" y="27432"/>
                </a:lnTo>
                <a:moveTo>
                  <a:pt x="2386584" y="27432"/>
                </a:moveTo>
                <a:lnTo>
                  <a:pt x="2359152" y="27432"/>
                </a:lnTo>
                <a:lnTo>
                  <a:pt x="2359152" y="0"/>
                </a:lnTo>
                <a:lnTo>
                  <a:pt x="2386584" y="0"/>
                </a:lnTo>
                <a:lnTo>
                  <a:pt x="2386584" y="27432"/>
                </a:lnTo>
                <a:moveTo>
                  <a:pt x="2432304" y="27432"/>
                </a:moveTo>
                <a:lnTo>
                  <a:pt x="2404872" y="27432"/>
                </a:lnTo>
                <a:lnTo>
                  <a:pt x="2404872" y="0"/>
                </a:lnTo>
                <a:lnTo>
                  <a:pt x="2432304" y="0"/>
                </a:lnTo>
                <a:lnTo>
                  <a:pt x="2432304" y="27432"/>
                </a:lnTo>
                <a:moveTo>
                  <a:pt x="2487168" y="27432"/>
                </a:moveTo>
                <a:lnTo>
                  <a:pt x="2459736" y="27432"/>
                </a:lnTo>
                <a:lnTo>
                  <a:pt x="2459736" y="0"/>
                </a:lnTo>
                <a:lnTo>
                  <a:pt x="2487168" y="0"/>
                </a:lnTo>
                <a:lnTo>
                  <a:pt x="2487168" y="27432"/>
                </a:lnTo>
                <a:moveTo>
                  <a:pt x="2532888" y="27432"/>
                </a:moveTo>
                <a:lnTo>
                  <a:pt x="2505456" y="27432"/>
                </a:lnTo>
                <a:lnTo>
                  <a:pt x="2505456" y="0"/>
                </a:lnTo>
                <a:lnTo>
                  <a:pt x="2532888" y="0"/>
                </a:lnTo>
                <a:lnTo>
                  <a:pt x="2532888" y="27432"/>
                </a:lnTo>
                <a:moveTo>
                  <a:pt x="2587752" y="27432"/>
                </a:moveTo>
                <a:lnTo>
                  <a:pt x="2560320" y="27432"/>
                </a:lnTo>
                <a:lnTo>
                  <a:pt x="2560320" y="0"/>
                </a:lnTo>
                <a:lnTo>
                  <a:pt x="2587752" y="0"/>
                </a:lnTo>
                <a:lnTo>
                  <a:pt x="2587752" y="27432"/>
                </a:lnTo>
                <a:moveTo>
                  <a:pt x="2633472" y="27432"/>
                </a:moveTo>
                <a:lnTo>
                  <a:pt x="2615184" y="27432"/>
                </a:lnTo>
                <a:lnTo>
                  <a:pt x="2615184" y="0"/>
                </a:lnTo>
                <a:lnTo>
                  <a:pt x="2633472" y="0"/>
                </a:lnTo>
                <a:lnTo>
                  <a:pt x="2633472" y="27432"/>
                </a:lnTo>
                <a:moveTo>
                  <a:pt x="2688336" y="27432"/>
                </a:moveTo>
                <a:lnTo>
                  <a:pt x="2660904" y="27432"/>
                </a:lnTo>
                <a:lnTo>
                  <a:pt x="2660904" y="0"/>
                </a:lnTo>
                <a:lnTo>
                  <a:pt x="2688336" y="0"/>
                </a:lnTo>
                <a:lnTo>
                  <a:pt x="2688336" y="27432"/>
                </a:lnTo>
                <a:moveTo>
                  <a:pt x="2734056" y="27432"/>
                </a:moveTo>
                <a:lnTo>
                  <a:pt x="2715768" y="27432"/>
                </a:lnTo>
                <a:lnTo>
                  <a:pt x="2715768" y="0"/>
                </a:lnTo>
                <a:lnTo>
                  <a:pt x="2734056" y="0"/>
                </a:lnTo>
                <a:lnTo>
                  <a:pt x="2734056" y="27432"/>
                </a:lnTo>
                <a:moveTo>
                  <a:pt x="2788920" y="27432"/>
                </a:moveTo>
                <a:lnTo>
                  <a:pt x="2761488" y="27432"/>
                </a:lnTo>
                <a:lnTo>
                  <a:pt x="2761488" y="0"/>
                </a:lnTo>
                <a:lnTo>
                  <a:pt x="2788920" y="0"/>
                </a:lnTo>
                <a:lnTo>
                  <a:pt x="2788920" y="27432"/>
                </a:lnTo>
                <a:moveTo>
                  <a:pt x="2843784" y="27432"/>
                </a:moveTo>
                <a:lnTo>
                  <a:pt x="2816352" y="27432"/>
                </a:lnTo>
                <a:lnTo>
                  <a:pt x="2816352" y="0"/>
                </a:lnTo>
                <a:lnTo>
                  <a:pt x="2843784" y="0"/>
                </a:lnTo>
                <a:lnTo>
                  <a:pt x="2843784" y="27432"/>
                </a:lnTo>
                <a:moveTo>
                  <a:pt x="2889504" y="27432"/>
                </a:moveTo>
                <a:lnTo>
                  <a:pt x="2862072" y="27432"/>
                </a:lnTo>
                <a:lnTo>
                  <a:pt x="2862072" y="0"/>
                </a:lnTo>
                <a:lnTo>
                  <a:pt x="2889504" y="0"/>
                </a:lnTo>
                <a:lnTo>
                  <a:pt x="2889504" y="27432"/>
                </a:lnTo>
                <a:moveTo>
                  <a:pt x="2944368" y="27432"/>
                </a:moveTo>
                <a:lnTo>
                  <a:pt x="2916936" y="27432"/>
                </a:lnTo>
                <a:lnTo>
                  <a:pt x="2916936" y="0"/>
                </a:lnTo>
                <a:lnTo>
                  <a:pt x="2944368" y="0"/>
                </a:lnTo>
                <a:lnTo>
                  <a:pt x="2944368" y="27432"/>
                </a:lnTo>
                <a:moveTo>
                  <a:pt x="2990088" y="27432"/>
                </a:moveTo>
                <a:lnTo>
                  <a:pt x="2962656" y="27432"/>
                </a:lnTo>
                <a:lnTo>
                  <a:pt x="2962656" y="0"/>
                </a:lnTo>
                <a:lnTo>
                  <a:pt x="2990088" y="0"/>
                </a:lnTo>
                <a:lnTo>
                  <a:pt x="2990088" y="27432"/>
                </a:lnTo>
                <a:moveTo>
                  <a:pt x="3044952" y="27432"/>
                </a:moveTo>
                <a:lnTo>
                  <a:pt x="3017520" y="27432"/>
                </a:lnTo>
                <a:lnTo>
                  <a:pt x="3017520" y="0"/>
                </a:lnTo>
                <a:lnTo>
                  <a:pt x="3044952" y="0"/>
                </a:lnTo>
                <a:lnTo>
                  <a:pt x="3044952" y="27432"/>
                </a:lnTo>
                <a:moveTo>
                  <a:pt x="3090672" y="27432"/>
                </a:moveTo>
                <a:lnTo>
                  <a:pt x="3072384" y="27432"/>
                </a:lnTo>
                <a:lnTo>
                  <a:pt x="3072384" y="0"/>
                </a:lnTo>
                <a:lnTo>
                  <a:pt x="3090672" y="0"/>
                </a:lnTo>
                <a:lnTo>
                  <a:pt x="3090672" y="27432"/>
                </a:lnTo>
                <a:moveTo>
                  <a:pt x="3145536" y="27432"/>
                </a:moveTo>
                <a:lnTo>
                  <a:pt x="3118104" y="27432"/>
                </a:lnTo>
                <a:lnTo>
                  <a:pt x="3118104" y="0"/>
                </a:lnTo>
                <a:lnTo>
                  <a:pt x="3145536" y="0"/>
                </a:lnTo>
                <a:lnTo>
                  <a:pt x="3145536" y="27432"/>
                </a:lnTo>
                <a:moveTo>
                  <a:pt x="3200400" y="27432"/>
                </a:moveTo>
                <a:lnTo>
                  <a:pt x="3172968" y="27432"/>
                </a:lnTo>
                <a:lnTo>
                  <a:pt x="3172968" y="0"/>
                </a:lnTo>
                <a:lnTo>
                  <a:pt x="3200400" y="0"/>
                </a:lnTo>
                <a:lnTo>
                  <a:pt x="3200400" y="27432"/>
                </a:lnTo>
                <a:moveTo>
                  <a:pt x="3246120" y="27432"/>
                </a:moveTo>
                <a:lnTo>
                  <a:pt x="3218688" y="27432"/>
                </a:lnTo>
                <a:lnTo>
                  <a:pt x="3218688" y="0"/>
                </a:lnTo>
                <a:lnTo>
                  <a:pt x="3246120" y="0"/>
                </a:lnTo>
                <a:lnTo>
                  <a:pt x="3246120" y="27432"/>
                </a:lnTo>
                <a:moveTo>
                  <a:pt x="3300984" y="27432"/>
                </a:moveTo>
                <a:lnTo>
                  <a:pt x="3273552" y="27432"/>
                </a:lnTo>
                <a:lnTo>
                  <a:pt x="3273552" y="0"/>
                </a:lnTo>
                <a:lnTo>
                  <a:pt x="3300984" y="0"/>
                </a:lnTo>
                <a:lnTo>
                  <a:pt x="3300984" y="27432"/>
                </a:lnTo>
                <a:moveTo>
                  <a:pt x="3346704" y="27432"/>
                </a:moveTo>
                <a:lnTo>
                  <a:pt x="3319272" y="27432"/>
                </a:lnTo>
                <a:lnTo>
                  <a:pt x="3319272" y="0"/>
                </a:lnTo>
                <a:lnTo>
                  <a:pt x="3346704" y="0"/>
                </a:lnTo>
                <a:lnTo>
                  <a:pt x="3346704" y="27432"/>
                </a:lnTo>
                <a:moveTo>
                  <a:pt x="3401568" y="27432"/>
                </a:moveTo>
                <a:lnTo>
                  <a:pt x="3374136" y="27432"/>
                </a:lnTo>
                <a:lnTo>
                  <a:pt x="3374136" y="0"/>
                </a:lnTo>
                <a:lnTo>
                  <a:pt x="3401568" y="0"/>
                </a:lnTo>
                <a:lnTo>
                  <a:pt x="3401568" y="27432"/>
                </a:lnTo>
                <a:moveTo>
                  <a:pt x="3447288" y="27432"/>
                </a:moveTo>
                <a:lnTo>
                  <a:pt x="3429000" y="27432"/>
                </a:lnTo>
                <a:lnTo>
                  <a:pt x="3429000" y="0"/>
                </a:lnTo>
                <a:lnTo>
                  <a:pt x="3447288" y="0"/>
                </a:lnTo>
                <a:lnTo>
                  <a:pt x="3447288" y="27432"/>
                </a:lnTo>
                <a:moveTo>
                  <a:pt x="3502152" y="27432"/>
                </a:moveTo>
                <a:lnTo>
                  <a:pt x="3474720" y="27432"/>
                </a:lnTo>
                <a:lnTo>
                  <a:pt x="3474720" y="0"/>
                </a:lnTo>
                <a:lnTo>
                  <a:pt x="3502152" y="0"/>
                </a:lnTo>
                <a:lnTo>
                  <a:pt x="3502152" y="27432"/>
                </a:lnTo>
                <a:moveTo>
                  <a:pt x="3547872" y="27432"/>
                </a:moveTo>
                <a:lnTo>
                  <a:pt x="3529584" y="27432"/>
                </a:lnTo>
                <a:lnTo>
                  <a:pt x="3529584" y="0"/>
                </a:lnTo>
                <a:lnTo>
                  <a:pt x="3547872" y="0"/>
                </a:lnTo>
                <a:lnTo>
                  <a:pt x="3547872" y="27432"/>
                </a:lnTo>
                <a:moveTo>
                  <a:pt x="3602736" y="27432"/>
                </a:moveTo>
                <a:lnTo>
                  <a:pt x="3575304" y="27432"/>
                </a:lnTo>
                <a:lnTo>
                  <a:pt x="3575304" y="0"/>
                </a:lnTo>
                <a:lnTo>
                  <a:pt x="3602736" y="0"/>
                </a:lnTo>
                <a:lnTo>
                  <a:pt x="3602736" y="27432"/>
                </a:lnTo>
                <a:moveTo>
                  <a:pt x="3657600" y="27432"/>
                </a:moveTo>
                <a:lnTo>
                  <a:pt x="3630168" y="27432"/>
                </a:lnTo>
                <a:lnTo>
                  <a:pt x="3630168" y="0"/>
                </a:lnTo>
                <a:lnTo>
                  <a:pt x="3657600" y="0"/>
                </a:lnTo>
                <a:lnTo>
                  <a:pt x="3657600" y="27432"/>
                </a:lnTo>
                <a:moveTo>
                  <a:pt x="3703320" y="27432"/>
                </a:moveTo>
                <a:lnTo>
                  <a:pt x="3675888" y="27432"/>
                </a:lnTo>
                <a:lnTo>
                  <a:pt x="3675888" y="0"/>
                </a:lnTo>
                <a:lnTo>
                  <a:pt x="3703320" y="0"/>
                </a:lnTo>
                <a:lnTo>
                  <a:pt x="3703320" y="27432"/>
                </a:lnTo>
                <a:moveTo>
                  <a:pt x="3758184" y="27432"/>
                </a:moveTo>
                <a:lnTo>
                  <a:pt x="3730752" y="27432"/>
                </a:lnTo>
                <a:lnTo>
                  <a:pt x="3730752" y="0"/>
                </a:lnTo>
                <a:lnTo>
                  <a:pt x="3758184" y="0"/>
                </a:lnTo>
                <a:lnTo>
                  <a:pt x="3758184" y="27432"/>
                </a:lnTo>
                <a:moveTo>
                  <a:pt x="3803904" y="27432"/>
                </a:moveTo>
                <a:lnTo>
                  <a:pt x="3785616" y="27432"/>
                </a:lnTo>
                <a:lnTo>
                  <a:pt x="3785616" y="0"/>
                </a:lnTo>
                <a:lnTo>
                  <a:pt x="3803904" y="0"/>
                </a:lnTo>
                <a:lnTo>
                  <a:pt x="3803904" y="27432"/>
                </a:lnTo>
                <a:moveTo>
                  <a:pt x="3858768" y="27432"/>
                </a:moveTo>
                <a:lnTo>
                  <a:pt x="3831336" y="27432"/>
                </a:lnTo>
                <a:lnTo>
                  <a:pt x="3831336" y="0"/>
                </a:lnTo>
                <a:lnTo>
                  <a:pt x="3858768" y="0"/>
                </a:lnTo>
                <a:lnTo>
                  <a:pt x="3858768" y="27432"/>
                </a:lnTo>
                <a:moveTo>
                  <a:pt x="3904488" y="27432"/>
                </a:moveTo>
                <a:lnTo>
                  <a:pt x="3886200" y="27432"/>
                </a:lnTo>
                <a:lnTo>
                  <a:pt x="3886200" y="0"/>
                </a:lnTo>
                <a:lnTo>
                  <a:pt x="3904488" y="0"/>
                </a:lnTo>
                <a:lnTo>
                  <a:pt x="3904488" y="27432"/>
                </a:lnTo>
                <a:moveTo>
                  <a:pt x="3959352" y="27432"/>
                </a:moveTo>
                <a:lnTo>
                  <a:pt x="3931920" y="27432"/>
                </a:lnTo>
                <a:lnTo>
                  <a:pt x="3931920" y="0"/>
                </a:lnTo>
                <a:lnTo>
                  <a:pt x="3959352" y="0"/>
                </a:lnTo>
                <a:lnTo>
                  <a:pt x="3959352" y="27432"/>
                </a:lnTo>
                <a:moveTo>
                  <a:pt x="4014216" y="27432"/>
                </a:moveTo>
                <a:lnTo>
                  <a:pt x="3986784" y="27432"/>
                </a:lnTo>
                <a:lnTo>
                  <a:pt x="3986784" y="0"/>
                </a:lnTo>
                <a:lnTo>
                  <a:pt x="4014216" y="0"/>
                </a:lnTo>
                <a:lnTo>
                  <a:pt x="4014216" y="27432"/>
                </a:lnTo>
                <a:moveTo>
                  <a:pt x="4059936" y="27432"/>
                </a:moveTo>
                <a:lnTo>
                  <a:pt x="4032504" y="27432"/>
                </a:lnTo>
                <a:lnTo>
                  <a:pt x="4032504" y="0"/>
                </a:lnTo>
                <a:lnTo>
                  <a:pt x="4059936" y="0"/>
                </a:lnTo>
                <a:lnTo>
                  <a:pt x="4059936" y="27432"/>
                </a:lnTo>
                <a:moveTo>
                  <a:pt x="4114800" y="27432"/>
                </a:moveTo>
                <a:lnTo>
                  <a:pt x="4087368" y="27432"/>
                </a:lnTo>
                <a:lnTo>
                  <a:pt x="4087368" y="0"/>
                </a:lnTo>
                <a:lnTo>
                  <a:pt x="4114800" y="0"/>
                </a:lnTo>
                <a:lnTo>
                  <a:pt x="4114800" y="27432"/>
                </a:lnTo>
                <a:moveTo>
                  <a:pt x="4160520" y="27432"/>
                </a:moveTo>
                <a:lnTo>
                  <a:pt x="4133088" y="27432"/>
                </a:lnTo>
                <a:lnTo>
                  <a:pt x="4133088" y="0"/>
                </a:lnTo>
                <a:lnTo>
                  <a:pt x="4160520" y="0"/>
                </a:lnTo>
                <a:lnTo>
                  <a:pt x="4160520" y="27432"/>
                </a:lnTo>
                <a:moveTo>
                  <a:pt x="4215384" y="27432"/>
                </a:moveTo>
                <a:lnTo>
                  <a:pt x="4187952" y="27432"/>
                </a:lnTo>
                <a:lnTo>
                  <a:pt x="4187952" y="0"/>
                </a:lnTo>
                <a:lnTo>
                  <a:pt x="4215384" y="0"/>
                </a:lnTo>
                <a:lnTo>
                  <a:pt x="4215384" y="27432"/>
                </a:lnTo>
                <a:moveTo>
                  <a:pt x="4261104" y="27432"/>
                </a:moveTo>
                <a:lnTo>
                  <a:pt x="4242816" y="27432"/>
                </a:lnTo>
                <a:lnTo>
                  <a:pt x="4242816" y="0"/>
                </a:lnTo>
                <a:lnTo>
                  <a:pt x="4261104" y="0"/>
                </a:lnTo>
                <a:lnTo>
                  <a:pt x="4261104" y="27432"/>
                </a:lnTo>
                <a:moveTo>
                  <a:pt x="4315968" y="27432"/>
                </a:moveTo>
                <a:lnTo>
                  <a:pt x="4288536" y="27432"/>
                </a:lnTo>
                <a:lnTo>
                  <a:pt x="4288536" y="0"/>
                </a:lnTo>
                <a:lnTo>
                  <a:pt x="4315968" y="0"/>
                </a:lnTo>
                <a:lnTo>
                  <a:pt x="4315968" y="27432"/>
                </a:lnTo>
                <a:moveTo>
                  <a:pt x="4361688" y="27432"/>
                </a:moveTo>
                <a:lnTo>
                  <a:pt x="4343400" y="27432"/>
                </a:lnTo>
                <a:lnTo>
                  <a:pt x="4343400" y="0"/>
                </a:lnTo>
                <a:lnTo>
                  <a:pt x="4361688" y="0"/>
                </a:lnTo>
                <a:lnTo>
                  <a:pt x="4361688" y="27432"/>
                </a:lnTo>
                <a:moveTo>
                  <a:pt x="4416552" y="27432"/>
                </a:moveTo>
                <a:lnTo>
                  <a:pt x="4389120" y="27432"/>
                </a:lnTo>
                <a:lnTo>
                  <a:pt x="4389120" y="0"/>
                </a:lnTo>
                <a:lnTo>
                  <a:pt x="4416552" y="0"/>
                </a:lnTo>
                <a:lnTo>
                  <a:pt x="4416552" y="27432"/>
                </a:lnTo>
                <a:moveTo>
                  <a:pt x="4471416" y="27432"/>
                </a:moveTo>
                <a:lnTo>
                  <a:pt x="4443984" y="27432"/>
                </a:lnTo>
                <a:lnTo>
                  <a:pt x="4443984" y="0"/>
                </a:lnTo>
                <a:lnTo>
                  <a:pt x="4471416" y="0"/>
                </a:lnTo>
                <a:lnTo>
                  <a:pt x="4471416" y="27432"/>
                </a:lnTo>
                <a:moveTo>
                  <a:pt x="4517136" y="27432"/>
                </a:moveTo>
                <a:lnTo>
                  <a:pt x="4489704" y="27432"/>
                </a:lnTo>
                <a:lnTo>
                  <a:pt x="4489704" y="0"/>
                </a:lnTo>
                <a:lnTo>
                  <a:pt x="4517136" y="0"/>
                </a:lnTo>
                <a:lnTo>
                  <a:pt x="4517136" y="27432"/>
                </a:lnTo>
                <a:moveTo>
                  <a:pt x="4572000" y="27432"/>
                </a:moveTo>
                <a:lnTo>
                  <a:pt x="4544568" y="27432"/>
                </a:lnTo>
                <a:lnTo>
                  <a:pt x="4544568" y="0"/>
                </a:lnTo>
                <a:lnTo>
                  <a:pt x="4572000" y="0"/>
                </a:lnTo>
                <a:lnTo>
                  <a:pt x="4572000" y="27432"/>
                </a:lnTo>
                <a:moveTo>
                  <a:pt x="4617720" y="27432"/>
                </a:moveTo>
                <a:lnTo>
                  <a:pt x="4599432" y="27432"/>
                </a:lnTo>
                <a:lnTo>
                  <a:pt x="4599432" y="0"/>
                </a:lnTo>
                <a:lnTo>
                  <a:pt x="4617720" y="0"/>
                </a:lnTo>
                <a:lnTo>
                  <a:pt x="4617720" y="27432"/>
                </a:lnTo>
                <a:moveTo>
                  <a:pt x="4672584" y="27432"/>
                </a:moveTo>
                <a:lnTo>
                  <a:pt x="4645152" y="27432"/>
                </a:lnTo>
                <a:lnTo>
                  <a:pt x="4645152" y="0"/>
                </a:lnTo>
                <a:lnTo>
                  <a:pt x="4672584" y="0"/>
                </a:lnTo>
                <a:lnTo>
                  <a:pt x="4672584" y="27432"/>
                </a:lnTo>
                <a:moveTo>
                  <a:pt x="4718304" y="27432"/>
                </a:moveTo>
                <a:lnTo>
                  <a:pt x="4700016" y="27432"/>
                </a:lnTo>
                <a:lnTo>
                  <a:pt x="4700016" y="0"/>
                </a:lnTo>
                <a:lnTo>
                  <a:pt x="4718304" y="0"/>
                </a:lnTo>
                <a:lnTo>
                  <a:pt x="4718304" y="27432"/>
                </a:lnTo>
                <a:moveTo>
                  <a:pt x="4773168" y="27432"/>
                </a:moveTo>
                <a:lnTo>
                  <a:pt x="4745736" y="27432"/>
                </a:lnTo>
                <a:lnTo>
                  <a:pt x="4745736" y="0"/>
                </a:lnTo>
                <a:lnTo>
                  <a:pt x="4773168" y="0"/>
                </a:lnTo>
                <a:lnTo>
                  <a:pt x="4773168" y="27432"/>
                </a:lnTo>
                <a:moveTo>
                  <a:pt x="4828032" y="27432"/>
                </a:moveTo>
                <a:lnTo>
                  <a:pt x="4800600" y="27432"/>
                </a:lnTo>
                <a:lnTo>
                  <a:pt x="4800600" y="0"/>
                </a:lnTo>
                <a:lnTo>
                  <a:pt x="4828032" y="0"/>
                </a:lnTo>
                <a:lnTo>
                  <a:pt x="4828032" y="27432"/>
                </a:lnTo>
                <a:moveTo>
                  <a:pt x="4873752" y="27432"/>
                </a:moveTo>
                <a:lnTo>
                  <a:pt x="4846320" y="27432"/>
                </a:lnTo>
                <a:lnTo>
                  <a:pt x="4846320" y="0"/>
                </a:lnTo>
                <a:lnTo>
                  <a:pt x="4873752" y="0"/>
                </a:lnTo>
                <a:lnTo>
                  <a:pt x="4873752" y="27432"/>
                </a:lnTo>
                <a:moveTo>
                  <a:pt x="4928616" y="27432"/>
                </a:moveTo>
                <a:lnTo>
                  <a:pt x="4901184" y="27432"/>
                </a:lnTo>
                <a:lnTo>
                  <a:pt x="4901184" y="0"/>
                </a:lnTo>
                <a:lnTo>
                  <a:pt x="4928616" y="0"/>
                </a:lnTo>
                <a:lnTo>
                  <a:pt x="4928616" y="27432"/>
                </a:lnTo>
                <a:moveTo>
                  <a:pt x="4974336" y="27432"/>
                </a:moveTo>
                <a:lnTo>
                  <a:pt x="4946904" y="27432"/>
                </a:lnTo>
                <a:lnTo>
                  <a:pt x="4946904" y="0"/>
                </a:lnTo>
                <a:lnTo>
                  <a:pt x="4974336" y="0"/>
                </a:lnTo>
                <a:lnTo>
                  <a:pt x="4974336" y="27432"/>
                </a:lnTo>
                <a:moveTo>
                  <a:pt x="5029200" y="27432"/>
                </a:moveTo>
                <a:lnTo>
                  <a:pt x="5001768" y="27432"/>
                </a:lnTo>
                <a:lnTo>
                  <a:pt x="5001768" y="0"/>
                </a:lnTo>
                <a:lnTo>
                  <a:pt x="5029200" y="0"/>
                </a:lnTo>
                <a:lnTo>
                  <a:pt x="5029200" y="27432"/>
                </a:lnTo>
                <a:moveTo>
                  <a:pt x="5074920" y="27432"/>
                </a:moveTo>
                <a:lnTo>
                  <a:pt x="5056632" y="27432"/>
                </a:lnTo>
                <a:lnTo>
                  <a:pt x="5056632" y="0"/>
                </a:lnTo>
                <a:lnTo>
                  <a:pt x="5074920" y="0"/>
                </a:lnTo>
                <a:lnTo>
                  <a:pt x="5074920" y="27432"/>
                </a:lnTo>
                <a:moveTo>
                  <a:pt x="5129784" y="27432"/>
                </a:moveTo>
                <a:lnTo>
                  <a:pt x="5102352" y="27432"/>
                </a:lnTo>
                <a:lnTo>
                  <a:pt x="5102352" y="0"/>
                </a:lnTo>
                <a:lnTo>
                  <a:pt x="5129784" y="0"/>
                </a:lnTo>
                <a:lnTo>
                  <a:pt x="5129784" y="27432"/>
                </a:lnTo>
                <a:moveTo>
                  <a:pt x="5175504" y="27432"/>
                </a:moveTo>
                <a:lnTo>
                  <a:pt x="5157216" y="27432"/>
                </a:lnTo>
                <a:lnTo>
                  <a:pt x="5157216" y="0"/>
                </a:lnTo>
                <a:lnTo>
                  <a:pt x="5175504" y="0"/>
                </a:lnTo>
                <a:lnTo>
                  <a:pt x="5175504" y="27432"/>
                </a:lnTo>
                <a:moveTo>
                  <a:pt x="5230368" y="27432"/>
                </a:moveTo>
                <a:lnTo>
                  <a:pt x="5202936" y="27432"/>
                </a:lnTo>
                <a:lnTo>
                  <a:pt x="5202936" y="0"/>
                </a:lnTo>
                <a:lnTo>
                  <a:pt x="5230368" y="0"/>
                </a:lnTo>
                <a:lnTo>
                  <a:pt x="5230368" y="27432"/>
                </a:lnTo>
                <a:moveTo>
                  <a:pt x="5285232" y="27432"/>
                </a:moveTo>
                <a:lnTo>
                  <a:pt x="5257800" y="27432"/>
                </a:lnTo>
                <a:lnTo>
                  <a:pt x="5257800" y="0"/>
                </a:lnTo>
                <a:lnTo>
                  <a:pt x="5285232" y="0"/>
                </a:lnTo>
                <a:lnTo>
                  <a:pt x="5285232" y="27432"/>
                </a:lnTo>
                <a:moveTo>
                  <a:pt x="5330952" y="27432"/>
                </a:moveTo>
                <a:lnTo>
                  <a:pt x="5303520" y="27432"/>
                </a:lnTo>
                <a:lnTo>
                  <a:pt x="5303520" y="0"/>
                </a:lnTo>
                <a:lnTo>
                  <a:pt x="5330952" y="0"/>
                </a:lnTo>
                <a:lnTo>
                  <a:pt x="5330952" y="27432"/>
                </a:lnTo>
                <a:moveTo>
                  <a:pt x="5385816" y="27432"/>
                </a:moveTo>
                <a:lnTo>
                  <a:pt x="5358384" y="27432"/>
                </a:lnTo>
                <a:lnTo>
                  <a:pt x="5358384" y="0"/>
                </a:lnTo>
                <a:lnTo>
                  <a:pt x="5385816" y="0"/>
                </a:lnTo>
                <a:lnTo>
                  <a:pt x="5385816" y="27432"/>
                </a:lnTo>
                <a:moveTo>
                  <a:pt x="5431536" y="27432"/>
                </a:moveTo>
                <a:lnTo>
                  <a:pt x="5413248" y="27432"/>
                </a:lnTo>
                <a:lnTo>
                  <a:pt x="5413248" y="0"/>
                </a:lnTo>
                <a:lnTo>
                  <a:pt x="5431536" y="0"/>
                </a:lnTo>
                <a:lnTo>
                  <a:pt x="5431536" y="27432"/>
                </a:lnTo>
                <a:moveTo>
                  <a:pt x="5486400" y="27432"/>
                </a:moveTo>
                <a:lnTo>
                  <a:pt x="5458968" y="27432"/>
                </a:lnTo>
                <a:lnTo>
                  <a:pt x="5458968" y="0"/>
                </a:lnTo>
                <a:lnTo>
                  <a:pt x="5486400" y="0"/>
                </a:lnTo>
                <a:lnTo>
                  <a:pt x="5486400" y="27432"/>
                </a:lnTo>
                <a:moveTo>
                  <a:pt x="5532120" y="27432"/>
                </a:moveTo>
                <a:lnTo>
                  <a:pt x="5513832" y="27432"/>
                </a:lnTo>
                <a:lnTo>
                  <a:pt x="5513832" y="0"/>
                </a:lnTo>
                <a:lnTo>
                  <a:pt x="5532120" y="0"/>
                </a:lnTo>
                <a:lnTo>
                  <a:pt x="5532120" y="27432"/>
                </a:lnTo>
                <a:moveTo>
                  <a:pt x="5586984" y="27432"/>
                </a:moveTo>
                <a:lnTo>
                  <a:pt x="5559552" y="27432"/>
                </a:lnTo>
                <a:lnTo>
                  <a:pt x="5559552" y="0"/>
                </a:lnTo>
                <a:lnTo>
                  <a:pt x="5586984" y="0"/>
                </a:lnTo>
                <a:lnTo>
                  <a:pt x="5586984" y="27432"/>
                </a:lnTo>
                <a:moveTo>
                  <a:pt x="5641848" y="27432"/>
                </a:moveTo>
                <a:lnTo>
                  <a:pt x="5614416" y="27432"/>
                </a:lnTo>
                <a:lnTo>
                  <a:pt x="5614416" y="0"/>
                </a:lnTo>
                <a:lnTo>
                  <a:pt x="5641848" y="0"/>
                </a:lnTo>
                <a:lnTo>
                  <a:pt x="5641848" y="27432"/>
                </a:lnTo>
                <a:moveTo>
                  <a:pt x="5687568" y="27432"/>
                </a:moveTo>
                <a:lnTo>
                  <a:pt x="5660136" y="27432"/>
                </a:lnTo>
                <a:lnTo>
                  <a:pt x="5660136" y="0"/>
                </a:lnTo>
                <a:lnTo>
                  <a:pt x="5687568" y="0"/>
                </a:lnTo>
                <a:lnTo>
                  <a:pt x="5687568" y="27432"/>
                </a:lnTo>
                <a:moveTo>
                  <a:pt x="5742432" y="27432"/>
                </a:moveTo>
                <a:lnTo>
                  <a:pt x="5715000" y="27432"/>
                </a:lnTo>
                <a:lnTo>
                  <a:pt x="5715000" y="0"/>
                </a:lnTo>
                <a:lnTo>
                  <a:pt x="5742432" y="0"/>
                </a:lnTo>
                <a:lnTo>
                  <a:pt x="5742432" y="27432"/>
                </a:lnTo>
                <a:moveTo>
                  <a:pt x="5788152" y="27432"/>
                </a:moveTo>
                <a:lnTo>
                  <a:pt x="5760720" y="27432"/>
                </a:lnTo>
                <a:lnTo>
                  <a:pt x="5760720" y="0"/>
                </a:lnTo>
                <a:lnTo>
                  <a:pt x="5788152" y="0"/>
                </a:lnTo>
                <a:lnTo>
                  <a:pt x="5788152" y="27432"/>
                </a:lnTo>
                <a:moveTo>
                  <a:pt x="5843016" y="27432"/>
                </a:moveTo>
                <a:lnTo>
                  <a:pt x="5815584" y="27432"/>
                </a:lnTo>
                <a:lnTo>
                  <a:pt x="5815584" y="0"/>
                </a:lnTo>
                <a:lnTo>
                  <a:pt x="5843016" y="0"/>
                </a:lnTo>
                <a:lnTo>
                  <a:pt x="5843016" y="27432"/>
                </a:lnTo>
                <a:moveTo>
                  <a:pt x="5888736" y="27432"/>
                </a:moveTo>
                <a:lnTo>
                  <a:pt x="5870448" y="27432"/>
                </a:lnTo>
                <a:lnTo>
                  <a:pt x="5870448" y="0"/>
                </a:lnTo>
                <a:lnTo>
                  <a:pt x="5888736" y="0"/>
                </a:lnTo>
                <a:lnTo>
                  <a:pt x="5888736" y="27432"/>
                </a:lnTo>
                <a:moveTo>
                  <a:pt x="5943600" y="27432"/>
                </a:moveTo>
                <a:lnTo>
                  <a:pt x="5916168" y="27432"/>
                </a:lnTo>
                <a:lnTo>
                  <a:pt x="5916168" y="0"/>
                </a:lnTo>
                <a:lnTo>
                  <a:pt x="5943600" y="0"/>
                </a:lnTo>
                <a:lnTo>
                  <a:pt x="5943600" y="27432"/>
                </a:lnTo>
                <a:moveTo>
                  <a:pt x="5998464" y="27432"/>
                </a:moveTo>
                <a:lnTo>
                  <a:pt x="5971032" y="27432"/>
                </a:lnTo>
                <a:lnTo>
                  <a:pt x="5971032" y="0"/>
                </a:lnTo>
                <a:lnTo>
                  <a:pt x="5998464" y="0"/>
                </a:lnTo>
                <a:lnTo>
                  <a:pt x="5998464" y="27432"/>
                </a:lnTo>
                <a:moveTo>
                  <a:pt x="6044184" y="27432"/>
                </a:moveTo>
                <a:lnTo>
                  <a:pt x="6016752" y="27432"/>
                </a:lnTo>
                <a:lnTo>
                  <a:pt x="6016752" y="0"/>
                </a:lnTo>
                <a:lnTo>
                  <a:pt x="6044184" y="0"/>
                </a:lnTo>
                <a:lnTo>
                  <a:pt x="6044184" y="27432"/>
                </a:lnTo>
                <a:moveTo>
                  <a:pt x="6099048" y="27432"/>
                </a:moveTo>
                <a:lnTo>
                  <a:pt x="6071616" y="27432"/>
                </a:lnTo>
                <a:lnTo>
                  <a:pt x="6071616" y="0"/>
                </a:lnTo>
                <a:lnTo>
                  <a:pt x="6099048" y="0"/>
                </a:lnTo>
                <a:lnTo>
                  <a:pt x="6099048" y="27432"/>
                </a:lnTo>
                <a:moveTo>
                  <a:pt x="6144768" y="27432"/>
                </a:moveTo>
                <a:lnTo>
                  <a:pt x="6117336" y="27432"/>
                </a:lnTo>
                <a:lnTo>
                  <a:pt x="6117336" y="0"/>
                </a:lnTo>
                <a:lnTo>
                  <a:pt x="6144768" y="0"/>
                </a:lnTo>
                <a:lnTo>
                  <a:pt x="6144768" y="27432"/>
                </a:lnTo>
                <a:moveTo>
                  <a:pt x="6199632" y="27432"/>
                </a:moveTo>
                <a:lnTo>
                  <a:pt x="6172200" y="27432"/>
                </a:lnTo>
                <a:lnTo>
                  <a:pt x="6172200" y="0"/>
                </a:lnTo>
                <a:lnTo>
                  <a:pt x="6199632" y="0"/>
                </a:lnTo>
                <a:lnTo>
                  <a:pt x="6199632" y="27432"/>
                </a:lnTo>
                <a:moveTo>
                  <a:pt x="6245352" y="27432"/>
                </a:moveTo>
                <a:lnTo>
                  <a:pt x="6227064" y="27432"/>
                </a:lnTo>
                <a:lnTo>
                  <a:pt x="6227064" y="0"/>
                </a:lnTo>
                <a:lnTo>
                  <a:pt x="6245352" y="0"/>
                </a:lnTo>
                <a:lnTo>
                  <a:pt x="6245352" y="27432"/>
                </a:lnTo>
                <a:moveTo>
                  <a:pt x="6291072" y="27432"/>
                </a:moveTo>
                <a:lnTo>
                  <a:pt x="6272784" y="27432"/>
                </a:lnTo>
                <a:lnTo>
                  <a:pt x="6272784" y="0"/>
                </a:lnTo>
                <a:lnTo>
                  <a:pt x="6291072" y="0"/>
                </a:lnTo>
                <a:lnTo>
                  <a:pt x="6291072" y="27432"/>
                </a:lnTo>
                <a:moveTo>
                  <a:pt x="1755648" y="54864"/>
                </a:moveTo>
                <a:lnTo>
                  <a:pt x="1746504" y="73152"/>
                </a:lnTo>
                <a:lnTo>
                  <a:pt x="1719072" y="64008"/>
                </a:lnTo>
                <a:lnTo>
                  <a:pt x="1728216" y="36576"/>
                </a:lnTo>
                <a:lnTo>
                  <a:pt x="1755648" y="54864"/>
                </a:lnTo>
                <a:moveTo>
                  <a:pt x="1728216" y="91440"/>
                </a:moveTo>
                <a:lnTo>
                  <a:pt x="1719072" y="118872"/>
                </a:lnTo>
                <a:lnTo>
                  <a:pt x="1700784" y="109728"/>
                </a:lnTo>
                <a:lnTo>
                  <a:pt x="1709928" y="82296"/>
                </a:lnTo>
                <a:lnTo>
                  <a:pt x="1728216" y="91440"/>
                </a:lnTo>
                <a:moveTo>
                  <a:pt x="1709928" y="137160"/>
                </a:moveTo>
                <a:lnTo>
                  <a:pt x="1700784" y="164592"/>
                </a:lnTo>
                <a:lnTo>
                  <a:pt x="1673352" y="146304"/>
                </a:lnTo>
                <a:lnTo>
                  <a:pt x="1691640" y="128016"/>
                </a:lnTo>
                <a:lnTo>
                  <a:pt x="1709928" y="137160"/>
                </a:lnTo>
                <a:moveTo>
                  <a:pt x="1691640" y="182880"/>
                </a:moveTo>
                <a:lnTo>
                  <a:pt x="1673352" y="201168"/>
                </a:lnTo>
                <a:lnTo>
                  <a:pt x="1655064" y="192024"/>
                </a:lnTo>
                <a:lnTo>
                  <a:pt x="1664208" y="173736"/>
                </a:lnTo>
                <a:lnTo>
                  <a:pt x="1691640" y="182880"/>
                </a:lnTo>
                <a:moveTo>
                  <a:pt x="1664208" y="228600"/>
                </a:moveTo>
                <a:lnTo>
                  <a:pt x="1655064" y="246888"/>
                </a:lnTo>
                <a:lnTo>
                  <a:pt x="1636776" y="237744"/>
                </a:lnTo>
                <a:lnTo>
                  <a:pt x="1645920" y="210312"/>
                </a:lnTo>
                <a:lnTo>
                  <a:pt x="1664208" y="228600"/>
                </a:lnTo>
                <a:moveTo>
                  <a:pt x="1645920" y="274320"/>
                </a:moveTo>
                <a:lnTo>
                  <a:pt x="1636776" y="292608"/>
                </a:lnTo>
                <a:lnTo>
                  <a:pt x="1609344" y="283464"/>
                </a:lnTo>
                <a:lnTo>
                  <a:pt x="1618488" y="256032"/>
                </a:lnTo>
                <a:lnTo>
                  <a:pt x="1645920" y="274320"/>
                </a:lnTo>
                <a:moveTo>
                  <a:pt x="1618488" y="310896"/>
                </a:moveTo>
                <a:lnTo>
                  <a:pt x="1609344" y="338328"/>
                </a:lnTo>
                <a:lnTo>
                  <a:pt x="1591056" y="320040"/>
                </a:lnTo>
                <a:lnTo>
                  <a:pt x="1600200" y="301752"/>
                </a:lnTo>
                <a:lnTo>
                  <a:pt x="1618488" y="310896"/>
                </a:lnTo>
                <a:moveTo>
                  <a:pt x="1600200" y="356616"/>
                </a:moveTo>
                <a:lnTo>
                  <a:pt x="1591056" y="374904"/>
                </a:lnTo>
                <a:lnTo>
                  <a:pt x="1563624" y="365760"/>
                </a:lnTo>
                <a:lnTo>
                  <a:pt x="1581912" y="347472"/>
                </a:lnTo>
                <a:lnTo>
                  <a:pt x="1600200" y="356616"/>
                </a:lnTo>
                <a:moveTo>
                  <a:pt x="1581912" y="402336"/>
                </a:moveTo>
                <a:lnTo>
                  <a:pt x="1572768" y="420624"/>
                </a:lnTo>
                <a:lnTo>
                  <a:pt x="1545336" y="420624"/>
                </a:lnTo>
                <a:lnTo>
                  <a:pt x="1545336" y="393192"/>
                </a:lnTo>
                <a:lnTo>
                  <a:pt x="1554480" y="393192"/>
                </a:lnTo>
                <a:lnTo>
                  <a:pt x="1554480" y="393192"/>
                </a:lnTo>
                <a:lnTo>
                  <a:pt x="1581912" y="402336"/>
                </a:lnTo>
                <a:moveTo>
                  <a:pt x="9144" y="420624"/>
                </a:moveTo>
                <a:lnTo>
                  <a:pt x="0" y="420624"/>
                </a:lnTo>
                <a:lnTo>
                  <a:pt x="0" y="393192"/>
                </a:lnTo>
                <a:lnTo>
                  <a:pt x="9144" y="393192"/>
                </a:lnTo>
                <a:lnTo>
                  <a:pt x="9144" y="420624"/>
                </a:lnTo>
                <a:moveTo>
                  <a:pt x="64008" y="420624"/>
                </a:moveTo>
                <a:lnTo>
                  <a:pt x="36576" y="420624"/>
                </a:lnTo>
                <a:lnTo>
                  <a:pt x="36576" y="393192"/>
                </a:lnTo>
                <a:lnTo>
                  <a:pt x="64008" y="393192"/>
                </a:lnTo>
                <a:lnTo>
                  <a:pt x="64008" y="420624"/>
                </a:lnTo>
                <a:moveTo>
                  <a:pt x="109728" y="420624"/>
                </a:moveTo>
                <a:lnTo>
                  <a:pt x="91440" y="420624"/>
                </a:lnTo>
                <a:lnTo>
                  <a:pt x="91440" y="393192"/>
                </a:lnTo>
                <a:lnTo>
                  <a:pt x="109728" y="393192"/>
                </a:lnTo>
                <a:lnTo>
                  <a:pt x="109728" y="420624"/>
                </a:lnTo>
                <a:moveTo>
                  <a:pt x="164592" y="420624"/>
                </a:moveTo>
                <a:lnTo>
                  <a:pt x="137160" y="420624"/>
                </a:lnTo>
                <a:lnTo>
                  <a:pt x="137160" y="393192"/>
                </a:lnTo>
                <a:lnTo>
                  <a:pt x="164592" y="393192"/>
                </a:lnTo>
                <a:lnTo>
                  <a:pt x="164592" y="420624"/>
                </a:lnTo>
                <a:moveTo>
                  <a:pt x="210312" y="420624"/>
                </a:moveTo>
                <a:lnTo>
                  <a:pt x="192024" y="420624"/>
                </a:lnTo>
                <a:lnTo>
                  <a:pt x="192024" y="393192"/>
                </a:lnTo>
                <a:lnTo>
                  <a:pt x="210312" y="393192"/>
                </a:lnTo>
                <a:lnTo>
                  <a:pt x="210312" y="420624"/>
                </a:lnTo>
                <a:moveTo>
                  <a:pt x="265176" y="420624"/>
                </a:moveTo>
                <a:lnTo>
                  <a:pt x="237744" y="420624"/>
                </a:lnTo>
                <a:lnTo>
                  <a:pt x="237744" y="393192"/>
                </a:lnTo>
                <a:lnTo>
                  <a:pt x="265176" y="393192"/>
                </a:lnTo>
                <a:lnTo>
                  <a:pt x="265176" y="420624"/>
                </a:lnTo>
                <a:moveTo>
                  <a:pt x="310896" y="420624"/>
                </a:moveTo>
                <a:lnTo>
                  <a:pt x="292608" y="420624"/>
                </a:lnTo>
                <a:lnTo>
                  <a:pt x="292608" y="393192"/>
                </a:lnTo>
                <a:lnTo>
                  <a:pt x="310896" y="393192"/>
                </a:lnTo>
                <a:lnTo>
                  <a:pt x="310896" y="420624"/>
                </a:lnTo>
                <a:moveTo>
                  <a:pt x="365760" y="420624"/>
                </a:moveTo>
                <a:lnTo>
                  <a:pt x="338328" y="420624"/>
                </a:lnTo>
                <a:lnTo>
                  <a:pt x="338328" y="393192"/>
                </a:lnTo>
                <a:lnTo>
                  <a:pt x="365760" y="393192"/>
                </a:lnTo>
                <a:lnTo>
                  <a:pt x="365760" y="420624"/>
                </a:lnTo>
                <a:moveTo>
                  <a:pt x="411480" y="420624"/>
                </a:moveTo>
                <a:lnTo>
                  <a:pt x="393192" y="420624"/>
                </a:lnTo>
                <a:lnTo>
                  <a:pt x="393192" y="393192"/>
                </a:lnTo>
                <a:lnTo>
                  <a:pt x="411480" y="393192"/>
                </a:lnTo>
                <a:lnTo>
                  <a:pt x="411480" y="420624"/>
                </a:lnTo>
                <a:moveTo>
                  <a:pt x="466344" y="420624"/>
                </a:moveTo>
                <a:lnTo>
                  <a:pt x="438912" y="420624"/>
                </a:lnTo>
                <a:lnTo>
                  <a:pt x="438912" y="393192"/>
                </a:lnTo>
                <a:lnTo>
                  <a:pt x="466344" y="393192"/>
                </a:lnTo>
                <a:lnTo>
                  <a:pt x="466344" y="420624"/>
                </a:lnTo>
                <a:moveTo>
                  <a:pt x="512064" y="420624"/>
                </a:moveTo>
                <a:lnTo>
                  <a:pt x="493776" y="420624"/>
                </a:lnTo>
                <a:lnTo>
                  <a:pt x="493776" y="393192"/>
                </a:lnTo>
                <a:lnTo>
                  <a:pt x="512064" y="393192"/>
                </a:lnTo>
                <a:lnTo>
                  <a:pt x="512064" y="420624"/>
                </a:lnTo>
                <a:moveTo>
                  <a:pt x="566928" y="420624"/>
                </a:moveTo>
                <a:lnTo>
                  <a:pt x="539496" y="420624"/>
                </a:lnTo>
                <a:lnTo>
                  <a:pt x="539496" y="393192"/>
                </a:lnTo>
                <a:lnTo>
                  <a:pt x="566928" y="393192"/>
                </a:lnTo>
                <a:lnTo>
                  <a:pt x="566928" y="420624"/>
                </a:lnTo>
                <a:moveTo>
                  <a:pt x="621792" y="420624"/>
                </a:moveTo>
                <a:lnTo>
                  <a:pt x="594360" y="420624"/>
                </a:lnTo>
                <a:lnTo>
                  <a:pt x="594360" y="393192"/>
                </a:lnTo>
                <a:lnTo>
                  <a:pt x="621792" y="393192"/>
                </a:lnTo>
                <a:lnTo>
                  <a:pt x="621792" y="420624"/>
                </a:lnTo>
                <a:moveTo>
                  <a:pt x="667512" y="420624"/>
                </a:moveTo>
                <a:lnTo>
                  <a:pt x="640080" y="420624"/>
                </a:lnTo>
                <a:lnTo>
                  <a:pt x="640080" y="393192"/>
                </a:lnTo>
                <a:lnTo>
                  <a:pt x="667512" y="393192"/>
                </a:lnTo>
                <a:lnTo>
                  <a:pt x="667512" y="420624"/>
                </a:lnTo>
                <a:moveTo>
                  <a:pt x="722376" y="420624"/>
                </a:moveTo>
                <a:lnTo>
                  <a:pt x="694944" y="420624"/>
                </a:lnTo>
                <a:lnTo>
                  <a:pt x="694944" y="393192"/>
                </a:lnTo>
                <a:lnTo>
                  <a:pt x="722376" y="393192"/>
                </a:lnTo>
                <a:lnTo>
                  <a:pt x="722376" y="420624"/>
                </a:lnTo>
                <a:moveTo>
                  <a:pt x="768096" y="420624"/>
                </a:moveTo>
                <a:lnTo>
                  <a:pt x="740664" y="420624"/>
                </a:lnTo>
                <a:lnTo>
                  <a:pt x="740664" y="393192"/>
                </a:lnTo>
                <a:lnTo>
                  <a:pt x="768096" y="393192"/>
                </a:lnTo>
                <a:lnTo>
                  <a:pt x="768096" y="420624"/>
                </a:lnTo>
                <a:moveTo>
                  <a:pt x="822960" y="420624"/>
                </a:moveTo>
                <a:lnTo>
                  <a:pt x="795528" y="420624"/>
                </a:lnTo>
                <a:lnTo>
                  <a:pt x="795528" y="393192"/>
                </a:lnTo>
                <a:lnTo>
                  <a:pt x="822960" y="393192"/>
                </a:lnTo>
                <a:lnTo>
                  <a:pt x="822960" y="420624"/>
                </a:lnTo>
                <a:moveTo>
                  <a:pt x="868680" y="420624"/>
                </a:moveTo>
                <a:lnTo>
                  <a:pt x="841248" y="420624"/>
                </a:lnTo>
                <a:lnTo>
                  <a:pt x="841248" y="393192"/>
                </a:lnTo>
                <a:lnTo>
                  <a:pt x="868680" y="393192"/>
                </a:lnTo>
                <a:lnTo>
                  <a:pt x="868680" y="420624"/>
                </a:lnTo>
                <a:moveTo>
                  <a:pt x="923544" y="420624"/>
                </a:moveTo>
                <a:lnTo>
                  <a:pt x="896112" y="420624"/>
                </a:lnTo>
                <a:lnTo>
                  <a:pt x="896112" y="393192"/>
                </a:lnTo>
                <a:lnTo>
                  <a:pt x="923544" y="393192"/>
                </a:lnTo>
                <a:lnTo>
                  <a:pt x="923544" y="420624"/>
                </a:lnTo>
                <a:moveTo>
                  <a:pt x="969264" y="420624"/>
                </a:moveTo>
                <a:lnTo>
                  <a:pt x="941832" y="420624"/>
                </a:lnTo>
                <a:lnTo>
                  <a:pt x="941832" y="393192"/>
                </a:lnTo>
                <a:lnTo>
                  <a:pt x="969264" y="393192"/>
                </a:lnTo>
                <a:lnTo>
                  <a:pt x="969264" y="420624"/>
                </a:lnTo>
                <a:moveTo>
                  <a:pt x="1024128" y="420624"/>
                </a:moveTo>
                <a:lnTo>
                  <a:pt x="996696" y="420624"/>
                </a:lnTo>
                <a:lnTo>
                  <a:pt x="996696" y="393192"/>
                </a:lnTo>
                <a:lnTo>
                  <a:pt x="1024128" y="393192"/>
                </a:lnTo>
                <a:lnTo>
                  <a:pt x="1024128" y="420624"/>
                </a:lnTo>
                <a:moveTo>
                  <a:pt x="1069848" y="420624"/>
                </a:moveTo>
                <a:lnTo>
                  <a:pt x="1042416" y="420624"/>
                </a:lnTo>
                <a:lnTo>
                  <a:pt x="1042416" y="393192"/>
                </a:lnTo>
                <a:lnTo>
                  <a:pt x="1069848" y="393192"/>
                </a:lnTo>
                <a:lnTo>
                  <a:pt x="1069848" y="420624"/>
                </a:lnTo>
                <a:moveTo>
                  <a:pt x="1124712" y="420624"/>
                </a:moveTo>
                <a:lnTo>
                  <a:pt x="1097280" y="420624"/>
                </a:lnTo>
                <a:lnTo>
                  <a:pt x="1097280" y="393192"/>
                </a:lnTo>
                <a:lnTo>
                  <a:pt x="1124712" y="393192"/>
                </a:lnTo>
                <a:lnTo>
                  <a:pt x="1124712" y="420624"/>
                </a:lnTo>
                <a:moveTo>
                  <a:pt x="1170432" y="420624"/>
                </a:moveTo>
                <a:lnTo>
                  <a:pt x="1143000" y="420624"/>
                </a:lnTo>
                <a:lnTo>
                  <a:pt x="1143000" y="393192"/>
                </a:lnTo>
                <a:lnTo>
                  <a:pt x="1170432" y="393192"/>
                </a:lnTo>
                <a:lnTo>
                  <a:pt x="1170432" y="420624"/>
                </a:lnTo>
                <a:moveTo>
                  <a:pt x="1225296" y="420624"/>
                </a:moveTo>
                <a:lnTo>
                  <a:pt x="1197864" y="420624"/>
                </a:lnTo>
                <a:lnTo>
                  <a:pt x="1197864" y="393192"/>
                </a:lnTo>
                <a:lnTo>
                  <a:pt x="1225296" y="393192"/>
                </a:lnTo>
                <a:lnTo>
                  <a:pt x="1225296" y="420624"/>
                </a:lnTo>
                <a:moveTo>
                  <a:pt x="1271016" y="420624"/>
                </a:moveTo>
                <a:lnTo>
                  <a:pt x="1243584" y="420624"/>
                </a:lnTo>
                <a:lnTo>
                  <a:pt x="1243584" y="393192"/>
                </a:lnTo>
                <a:lnTo>
                  <a:pt x="1271016" y="393192"/>
                </a:lnTo>
                <a:lnTo>
                  <a:pt x="1271016" y="420624"/>
                </a:lnTo>
                <a:moveTo>
                  <a:pt x="1325880" y="420624"/>
                </a:moveTo>
                <a:lnTo>
                  <a:pt x="1298448" y="420624"/>
                </a:lnTo>
                <a:lnTo>
                  <a:pt x="1298448" y="393192"/>
                </a:lnTo>
                <a:lnTo>
                  <a:pt x="1325880" y="393192"/>
                </a:lnTo>
                <a:lnTo>
                  <a:pt x="1325880" y="420624"/>
                </a:lnTo>
                <a:moveTo>
                  <a:pt x="1371600" y="420624"/>
                </a:moveTo>
                <a:lnTo>
                  <a:pt x="1344168" y="420624"/>
                </a:lnTo>
                <a:lnTo>
                  <a:pt x="1344168" y="393192"/>
                </a:lnTo>
                <a:lnTo>
                  <a:pt x="1371600" y="393192"/>
                </a:lnTo>
                <a:lnTo>
                  <a:pt x="1371600" y="420624"/>
                </a:lnTo>
                <a:moveTo>
                  <a:pt x="1426464" y="420624"/>
                </a:moveTo>
                <a:lnTo>
                  <a:pt x="1399032" y="420624"/>
                </a:lnTo>
                <a:lnTo>
                  <a:pt x="1399032" y="393192"/>
                </a:lnTo>
                <a:lnTo>
                  <a:pt x="1426464" y="393192"/>
                </a:lnTo>
                <a:lnTo>
                  <a:pt x="1426464" y="420624"/>
                </a:lnTo>
                <a:moveTo>
                  <a:pt x="1472184" y="420624"/>
                </a:moveTo>
                <a:lnTo>
                  <a:pt x="1444752" y="420624"/>
                </a:lnTo>
                <a:lnTo>
                  <a:pt x="1444752" y="393192"/>
                </a:lnTo>
                <a:lnTo>
                  <a:pt x="1472184" y="393192"/>
                </a:lnTo>
                <a:lnTo>
                  <a:pt x="1472184" y="420624"/>
                </a:lnTo>
                <a:moveTo>
                  <a:pt x="1527048" y="420624"/>
                </a:moveTo>
                <a:lnTo>
                  <a:pt x="1499616" y="420624"/>
                </a:lnTo>
                <a:lnTo>
                  <a:pt x="1499616" y="393192"/>
                </a:lnTo>
                <a:lnTo>
                  <a:pt x="1527048" y="393192"/>
                </a:lnTo>
                <a:lnTo>
                  <a:pt x="1527048" y="420624"/>
                </a:lnTo>
              </a:path>
            </a:pathLst>
          </a:custGeom>
          <a:gradFill>
            <a:gsLst>
              <a:gs pos="0">
                <a:schemeClr val="accent2">
                  <a:lumMod val="20000"/>
                  <a:lumOff val="80000"/>
                </a:schemeClr>
              </a:gs>
              <a:gs pos="100000">
                <a:schemeClr val="accent2"/>
              </a:gs>
            </a:gsLst>
            <a:lin ang="108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520"/>
          </a:p>
        </p:txBody>
      </p:sp>
      <p:sp>
        <p:nvSpPr>
          <p:cNvPr id="5" name="对象2"/>
          <p:cNvSpPr/>
          <p:nvPr>
            <p:custDataLst>
              <p:tags r:id="rId5"/>
            </p:custDataLst>
          </p:nvPr>
        </p:nvSpPr>
        <p:spPr>
          <a:xfrm>
            <a:off x="2829723" y="3013730"/>
            <a:ext cx="5742750" cy="355540"/>
          </a:xfrm>
          <a:custGeom>
            <a:avLst/>
            <a:gdLst/>
            <a:ahLst/>
            <a:cxnLst/>
            <a:rect l="l" t="t" r="r" b="b"/>
            <a:pathLst>
              <a:path w="6793992" h="420624">
                <a:moveTo>
                  <a:pt x="2258568" y="0"/>
                </a:moveTo>
                <a:lnTo>
                  <a:pt x="2276856" y="0"/>
                </a:lnTo>
                <a:lnTo>
                  <a:pt x="2276856" y="27432"/>
                </a:lnTo>
                <a:lnTo>
                  <a:pt x="2276856" y="27432"/>
                </a:lnTo>
                <a:lnTo>
                  <a:pt x="2276856" y="27432"/>
                </a:lnTo>
                <a:lnTo>
                  <a:pt x="2249424" y="18288"/>
                </a:lnTo>
                <a:lnTo>
                  <a:pt x="2258568" y="0"/>
                </a:lnTo>
                <a:moveTo>
                  <a:pt x="2331720" y="27432"/>
                </a:moveTo>
                <a:lnTo>
                  <a:pt x="2304288" y="27432"/>
                </a:lnTo>
                <a:lnTo>
                  <a:pt x="2304288" y="0"/>
                </a:lnTo>
                <a:lnTo>
                  <a:pt x="2331720" y="0"/>
                </a:lnTo>
                <a:lnTo>
                  <a:pt x="2331720" y="27432"/>
                </a:lnTo>
                <a:moveTo>
                  <a:pt x="2377440" y="27432"/>
                </a:moveTo>
                <a:lnTo>
                  <a:pt x="2359152" y="27432"/>
                </a:lnTo>
                <a:lnTo>
                  <a:pt x="2359152" y="0"/>
                </a:lnTo>
                <a:lnTo>
                  <a:pt x="2377440" y="0"/>
                </a:lnTo>
                <a:lnTo>
                  <a:pt x="2377440" y="27432"/>
                </a:lnTo>
                <a:moveTo>
                  <a:pt x="2432304" y="27432"/>
                </a:moveTo>
                <a:lnTo>
                  <a:pt x="2404872" y="27432"/>
                </a:lnTo>
                <a:lnTo>
                  <a:pt x="2404872" y="0"/>
                </a:lnTo>
                <a:lnTo>
                  <a:pt x="2432304" y="0"/>
                </a:lnTo>
                <a:lnTo>
                  <a:pt x="2432304" y="27432"/>
                </a:lnTo>
                <a:moveTo>
                  <a:pt x="2487168" y="27432"/>
                </a:moveTo>
                <a:lnTo>
                  <a:pt x="2459736" y="27432"/>
                </a:lnTo>
                <a:lnTo>
                  <a:pt x="2459736" y="0"/>
                </a:lnTo>
                <a:lnTo>
                  <a:pt x="2487168" y="0"/>
                </a:lnTo>
                <a:lnTo>
                  <a:pt x="2487168" y="27432"/>
                </a:lnTo>
                <a:moveTo>
                  <a:pt x="2532888" y="27432"/>
                </a:moveTo>
                <a:lnTo>
                  <a:pt x="2505456" y="27432"/>
                </a:lnTo>
                <a:lnTo>
                  <a:pt x="2505456" y="0"/>
                </a:lnTo>
                <a:lnTo>
                  <a:pt x="2532888" y="0"/>
                </a:lnTo>
                <a:lnTo>
                  <a:pt x="2532888" y="27432"/>
                </a:lnTo>
                <a:moveTo>
                  <a:pt x="2587752" y="27432"/>
                </a:moveTo>
                <a:lnTo>
                  <a:pt x="2560320" y="27432"/>
                </a:lnTo>
                <a:lnTo>
                  <a:pt x="2560320" y="0"/>
                </a:lnTo>
                <a:lnTo>
                  <a:pt x="2587752" y="0"/>
                </a:lnTo>
                <a:lnTo>
                  <a:pt x="2587752" y="27432"/>
                </a:lnTo>
                <a:moveTo>
                  <a:pt x="2633472" y="27432"/>
                </a:moveTo>
                <a:lnTo>
                  <a:pt x="2606040" y="27432"/>
                </a:lnTo>
                <a:lnTo>
                  <a:pt x="2606040" y="0"/>
                </a:lnTo>
                <a:lnTo>
                  <a:pt x="2633472" y="0"/>
                </a:lnTo>
                <a:lnTo>
                  <a:pt x="2633472" y="27432"/>
                </a:lnTo>
                <a:moveTo>
                  <a:pt x="2688336" y="27432"/>
                </a:moveTo>
                <a:lnTo>
                  <a:pt x="2660904" y="27432"/>
                </a:lnTo>
                <a:lnTo>
                  <a:pt x="2660904" y="0"/>
                </a:lnTo>
                <a:lnTo>
                  <a:pt x="2688336" y="0"/>
                </a:lnTo>
                <a:lnTo>
                  <a:pt x="2688336" y="27432"/>
                </a:lnTo>
                <a:moveTo>
                  <a:pt x="2734056" y="27432"/>
                </a:moveTo>
                <a:lnTo>
                  <a:pt x="2715768" y="27432"/>
                </a:lnTo>
                <a:lnTo>
                  <a:pt x="2715768" y="0"/>
                </a:lnTo>
                <a:lnTo>
                  <a:pt x="2734056" y="0"/>
                </a:lnTo>
                <a:lnTo>
                  <a:pt x="2734056" y="27432"/>
                </a:lnTo>
                <a:moveTo>
                  <a:pt x="2788920" y="27432"/>
                </a:moveTo>
                <a:lnTo>
                  <a:pt x="2761488" y="27432"/>
                </a:lnTo>
                <a:lnTo>
                  <a:pt x="2761488" y="0"/>
                </a:lnTo>
                <a:lnTo>
                  <a:pt x="2788920" y="0"/>
                </a:lnTo>
                <a:lnTo>
                  <a:pt x="2788920" y="27432"/>
                </a:lnTo>
                <a:moveTo>
                  <a:pt x="2843784" y="27432"/>
                </a:moveTo>
                <a:lnTo>
                  <a:pt x="2816352" y="27432"/>
                </a:lnTo>
                <a:lnTo>
                  <a:pt x="2816352" y="0"/>
                </a:lnTo>
                <a:lnTo>
                  <a:pt x="2843784" y="0"/>
                </a:lnTo>
                <a:lnTo>
                  <a:pt x="2843784" y="27432"/>
                </a:lnTo>
                <a:moveTo>
                  <a:pt x="2889504" y="27432"/>
                </a:moveTo>
                <a:lnTo>
                  <a:pt x="2862072" y="27432"/>
                </a:lnTo>
                <a:lnTo>
                  <a:pt x="2862072" y="0"/>
                </a:lnTo>
                <a:lnTo>
                  <a:pt x="2889504" y="0"/>
                </a:lnTo>
                <a:lnTo>
                  <a:pt x="2889504" y="27432"/>
                </a:lnTo>
                <a:moveTo>
                  <a:pt x="2944368" y="27432"/>
                </a:moveTo>
                <a:lnTo>
                  <a:pt x="2916936" y="27432"/>
                </a:lnTo>
                <a:lnTo>
                  <a:pt x="2916936" y="0"/>
                </a:lnTo>
                <a:lnTo>
                  <a:pt x="2944368" y="0"/>
                </a:lnTo>
                <a:lnTo>
                  <a:pt x="2944368" y="27432"/>
                </a:lnTo>
                <a:moveTo>
                  <a:pt x="2990088" y="27432"/>
                </a:moveTo>
                <a:lnTo>
                  <a:pt x="2962656" y="27432"/>
                </a:lnTo>
                <a:lnTo>
                  <a:pt x="2962656" y="0"/>
                </a:lnTo>
                <a:lnTo>
                  <a:pt x="2990088" y="0"/>
                </a:lnTo>
                <a:lnTo>
                  <a:pt x="2990088" y="27432"/>
                </a:lnTo>
                <a:moveTo>
                  <a:pt x="3044952" y="27432"/>
                </a:moveTo>
                <a:lnTo>
                  <a:pt x="3017520" y="27432"/>
                </a:lnTo>
                <a:lnTo>
                  <a:pt x="3017520" y="0"/>
                </a:lnTo>
                <a:lnTo>
                  <a:pt x="3044952" y="0"/>
                </a:lnTo>
                <a:lnTo>
                  <a:pt x="3044952" y="27432"/>
                </a:lnTo>
                <a:moveTo>
                  <a:pt x="3090672" y="27432"/>
                </a:moveTo>
                <a:lnTo>
                  <a:pt x="3072384" y="27432"/>
                </a:lnTo>
                <a:lnTo>
                  <a:pt x="3072384" y="0"/>
                </a:lnTo>
                <a:lnTo>
                  <a:pt x="3090672" y="0"/>
                </a:lnTo>
                <a:lnTo>
                  <a:pt x="3090672" y="27432"/>
                </a:lnTo>
                <a:moveTo>
                  <a:pt x="3145536" y="27432"/>
                </a:moveTo>
                <a:lnTo>
                  <a:pt x="3118104" y="27432"/>
                </a:lnTo>
                <a:lnTo>
                  <a:pt x="3118104" y="0"/>
                </a:lnTo>
                <a:lnTo>
                  <a:pt x="3145536" y="0"/>
                </a:lnTo>
                <a:lnTo>
                  <a:pt x="3145536" y="27432"/>
                </a:lnTo>
                <a:moveTo>
                  <a:pt x="3191256" y="27432"/>
                </a:moveTo>
                <a:lnTo>
                  <a:pt x="3172968" y="27432"/>
                </a:lnTo>
                <a:lnTo>
                  <a:pt x="3172968" y="0"/>
                </a:lnTo>
                <a:lnTo>
                  <a:pt x="3191256" y="0"/>
                </a:lnTo>
                <a:lnTo>
                  <a:pt x="3191256" y="27432"/>
                </a:lnTo>
                <a:moveTo>
                  <a:pt x="3246120" y="27432"/>
                </a:moveTo>
                <a:lnTo>
                  <a:pt x="3218688" y="27432"/>
                </a:lnTo>
                <a:lnTo>
                  <a:pt x="3218688" y="0"/>
                </a:lnTo>
                <a:lnTo>
                  <a:pt x="3246120" y="0"/>
                </a:lnTo>
                <a:lnTo>
                  <a:pt x="3246120" y="27432"/>
                </a:lnTo>
                <a:moveTo>
                  <a:pt x="3300984" y="27432"/>
                </a:moveTo>
                <a:lnTo>
                  <a:pt x="3273552" y="27432"/>
                </a:lnTo>
                <a:lnTo>
                  <a:pt x="3273552" y="0"/>
                </a:lnTo>
                <a:lnTo>
                  <a:pt x="3300984" y="0"/>
                </a:lnTo>
                <a:lnTo>
                  <a:pt x="3300984" y="27432"/>
                </a:lnTo>
                <a:moveTo>
                  <a:pt x="3346704" y="27432"/>
                </a:moveTo>
                <a:lnTo>
                  <a:pt x="3319272" y="27432"/>
                </a:lnTo>
                <a:lnTo>
                  <a:pt x="3319272" y="0"/>
                </a:lnTo>
                <a:lnTo>
                  <a:pt x="3346704" y="0"/>
                </a:lnTo>
                <a:lnTo>
                  <a:pt x="3346704" y="27432"/>
                </a:lnTo>
                <a:moveTo>
                  <a:pt x="3401568" y="27432"/>
                </a:moveTo>
                <a:lnTo>
                  <a:pt x="3374136" y="27432"/>
                </a:lnTo>
                <a:lnTo>
                  <a:pt x="3374136" y="0"/>
                </a:lnTo>
                <a:lnTo>
                  <a:pt x="3401568" y="0"/>
                </a:lnTo>
                <a:lnTo>
                  <a:pt x="3401568" y="27432"/>
                </a:lnTo>
                <a:moveTo>
                  <a:pt x="3447288" y="27432"/>
                </a:moveTo>
                <a:lnTo>
                  <a:pt x="3419856" y="27432"/>
                </a:lnTo>
                <a:lnTo>
                  <a:pt x="3419856" y="0"/>
                </a:lnTo>
                <a:lnTo>
                  <a:pt x="3447288" y="0"/>
                </a:lnTo>
                <a:lnTo>
                  <a:pt x="3447288" y="27432"/>
                </a:lnTo>
                <a:moveTo>
                  <a:pt x="3502152" y="27432"/>
                </a:moveTo>
                <a:lnTo>
                  <a:pt x="3474720" y="27432"/>
                </a:lnTo>
                <a:lnTo>
                  <a:pt x="3474720" y="0"/>
                </a:lnTo>
                <a:lnTo>
                  <a:pt x="3502152" y="0"/>
                </a:lnTo>
                <a:lnTo>
                  <a:pt x="3502152" y="27432"/>
                </a:lnTo>
                <a:moveTo>
                  <a:pt x="3547872" y="27432"/>
                </a:moveTo>
                <a:lnTo>
                  <a:pt x="3529584" y="27432"/>
                </a:lnTo>
                <a:lnTo>
                  <a:pt x="3529584" y="0"/>
                </a:lnTo>
                <a:lnTo>
                  <a:pt x="3547872" y="0"/>
                </a:lnTo>
                <a:lnTo>
                  <a:pt x="3547872" y="27432"/>
                </a:lnTo>
                <a:moveTo>
                  <a:pt x="3602736" y="27432"/>
                </a:moveTo>
                <a:lnTo>
                  <a:pt x="3575304" y="27432"/>
                </a:lnTo>
                <a:lnTo>
                  <a:pt x="3575304" y="0"/>
                </a:lnTo>
                <a:lnTo>
                  <a:pt x="3602736" y="0"/>
                </a:lnTo>
                <a:lnTo>
                  <a:pt x="3602736" y="27432"/>
                </a:lnTo>
                <a:moveTo>
                  <a:pt x="3657600" y="27432"/>
                </a:moveTo>
                <a:lnTo>
                  <a:pt x="3630168" y="27432"/>
                </a:lnTo>
                <a:lnTo>
                  <a:pt x="3630168" y="0"/>
                </a:lnTo>
                <a:lnTo>
                  <a:pt x="3657600" y="0"/>
                </a:lnTo>
                <a:lnTo>
                  <a:pt x="3657600" y="27432"/>
                </a:lnTo>
                <a:moveTo>
                  <a:pt x="3703320" y="27432"/>
                </a:moveTo>
                <a:lnTo>
                  <a:pt x="3675888" y="27432"/>
                </a:lnTo>
                <a:lnTo>
                  <a:pt x="3675888" y="0"/>
                </a:lnTo>
                <a:lnTo>
                  <a:pt x="3703320" y="0"/>
                </a:lnTo>
                <a:lnTo>
                  <a:pt x="3703320" y="27432"/>
                </a:lnTo>
                <a:moveTo>
                  <a:pt x="3758184" y="27432"/>
                </a:moveTo>
                <a:lnTo>
                  <a:pt x="3730752" y="27432"/>
                </a:lnTo>
                <a:lnTo>
                  <a:pt x="3730752" y="0"/>
                </a:lnTo>
                <a:lnTo>
                  <a:pt x="3758184" y="0"/>
                </a:lnTo>
                <a:lnTo>
                  <a:pt x="3758184" y="27432"/>
                </a:lnTo>
                <a:moveTo>
                  <a:pt x="3803904" y="27432"/>
                </a:moveTo>
                <a:lnTo>
                  <a:pt x="3776472" y="27432"/>
                </a:lnTo>
                <a:lnTo>
                  <a:pt x="3776472" y="0"/>
                </a:lnTo>
                <a:lnTo>
                  <a:pt x="3803904" y="0"/>
                </a:lnTo>
                <a:lnTo>
                  <a:pt x="3803904" y="27432"/>
                </a:lnTo>
                <a:moveTo>
                  <a:pt x="3858768" y="27432"/>
                </a:moveTo>
                <a:lnTo>
                  <a:pt x="3831336" y="27432"/>
                </a:lnTo>
                <a:lnTo>
                  <a:pt x="3831336" y="0"/>
                </a:lnTo>
                <a:lnTo>
                  <a:pt x="3858768" y="0"/>
                </a:lnTo>
                <a:lnTo>
                  <a:pt x="3858768" y="27432"/>
                </a:lnTo>
                <a:moveTo>
                  <a:pt x="3904488" y="27432"/>
                </a:moveTo>
                <a:lnTo>
                  <a:pt x="3886200" y="27432"/>
                </a:lnTo>
                <a:lnTo>
                  <a:pt x="3886200" y="0"/>
                </a:lnTo>
                <a:lnTo>
                  <a:pt x="3904488" y="0"/>
                </a:lnTo>
                <a:lnTo>
                  <a:pt x="3904488" y="27432"/>
                </a:lnTo>
                <a:moveTo>
                  <a:pt x="3959352" y="27432"/>
                </a:moveTo>
                <a:lnTo>
                  <a:pt x="3931920" y="27432"/>
                </a:lnTo>
                <a:lnTo>
                  <a:pt x="3931920" y="0"/>
                </a:lnTo>
                <a:lnTo>
                  <a:pt x="3959352" y="0"/>
                </a:lnTo>
                <a:lnTo>
                  <a:pt x="3959352" y="27432"/>
                </a:lnTo>
                <a:moveTo>
                  <a:pt x="4005072" y="27432"/>
                </a:moveTo>
                <a:lnTo>
                  <a:pt x="3986784" y="27432"/>
                </a:lnTo>
                <a:lnTo>
                  <a:pt x="3986784" y="0"/>
                </a:lnTo>
                <a:lnTo>
                  <a:pt x="4005072" y="0"/>
                </a:lnTo>
                <a:lnTo>
                  <a:pt x="4005072" y="27432"/>
                </a:lnTo>
                <a:moveTo>
                  <a:pt x="4059936" y="27432"/>
                </a:moveTo>
                <a:lnTo>
                  <a:pt x="4032504" y="27432"/>
                </a:lnTo>
                <a:lnTo>
                  <a:pt x="4032504" y="0"/>
                </a:lnTo>
                <a:lnTo>
                  <a:pt x="4059936" y="0"/>
                </a:lnTo>
                <a:lnTo>
                  <a:pt x="4059936" y="27432"/>
                </a:lnTo>
                <a:moveTo>
                  <a:pt x="4114800" y="27432"/>
                </a:moveTo>
                <a:lnTo>
                  <a:pt x="4087368" y="27432"/>
                </a:lnTo>
                <a:lnTo>
                  <a:pt x="4087368" y="0"/>
                </a:lnTo>
                <a:lnTo>
                  <a:pt x="4114800" y="0"/>
                </a:lnTo>
                <a:lnTo>
                  <a:pt x="4114800" y="27432"/>
                </a:lnTo>
                <a:moveTo>
                  <a:pt x="4160520" y="27432"/>
                </a:moveTo>
                <a:lnTo>
                  <a:pt x="4133088" y="27432"/>
                </a:lnTo>
                <a:lnTo>
                  <a:pt x="4133088" y="0"/>
                </a:lnTo>
                <a:lnTo>
                  <a:pt x="4160520" y="0"/>
                </a:lnTo>
                <a:lnTo>
                  <a:pt x="4160520" y="27432"/>
                </a:lnTo>
                <a:moveTo>
                  <a:pt x="4215384" y="27432"/>
                </a:moveTo>
                <a:lnTo>
                  <a:pt x="4187952" y="27432"/>
                </a:lnTo>
                <a:lnTo>
                  <a:pt x="4187952" y="0"/>
                </a:lnTo>
                <a:lnTo>
                  <a:pt x="4215384" y="0"/>
                </a:lnTo>
                <a:lnTo>
                  <a:pt x="4215384" y="27432"/>
                </a:lnTo>
                <a:moveTo>
                  <a:pt x="4261104" y="27432"/>
                </a:moveTo>
                <a:lnTo>
                  <a:pt x="4233672" y="27432"/>
                </a:lnTo>
                <a:lnTo>
                  <a:pt x="4233672" y="0"/>
                </a:lnTo>
                <a:lnTo>
                  <a:pt x="4261104" y="0"/>
                </a:lnTo>
                <a:lnTo>
                  <a:pt x="4261104" y="27432"/>
                </a:lnTo>
                <a:moveTo>
                  <a:pt x="4315968" y="27432"/>
                </a:moveTo>
                <a:lnTo>
                  <a:pt x="4288536" y="27432"/>
                </a:lnTo>
                <a:lnTo>
                  <a:pt x="4288536" y="0"/>
                </a:lnTo>
                <a:lnTo>
                  <a:pt x="4315968" y="0"/>
                </a:lnTo>
                <a:lnTo>
                  <a:pt x="4315968" y="27432"/>
                </a:lnTo>
                <a:moveTo>
                  <a:pt x="4361688" y="27432"/>
                </a:moveTo>
                <a:lnTo>
                  <a:pt x="4343400" y="27432"/>
                </a:lnTo>
                <a:lnTo>
                  <a:pt x="4343400" y="0"/>
                </a:lnTo>
                <a:lnTo>
                  <a:pt x="4361688" y="0"/>
                </a:lnTo>
                <a:lnTo>
                  <a:pt x="4361688" y="27432"/>
                </a:lnTo>
                <a:moveTo>
                  <a:pt x="4416552" y="27432"/>
                </a:moveTo>
                <a:lnTo>
                  <a:pt x="4389120" y="27432"/>
                </a:lnTo>
                <a:lnTo>
                  <a:pt x="4389120" y="0"/>
                </a:lnTo>
                <a:lnTo>
                  <a:pt x="4416552" y="0"/>
                </a:lnTo>
                <a:lnTo>
                  <a:pt x="4416552" y="27432"/>
                </a:lnTo>
                <a:moveTo>
                  <a:pt x="4471416" y="27432"/>
                </a:moveTo>
                <a:lnTo>
                  <a:pt x="4443984" y="27432"/>
                </a:lnTo>
                <a:lnTo>
                  <a:pt x="4443984" y="0"/>
                </a:lnTo>
                <a:lnTo>
                  <a:pt x="4471416" y="0"/>
                </a:lnTo>
                <a:lnTo>
                  <a:pt x="4471416" y="27432"/>
                </a:lnTo>
                <a:moveTo>
                  <a:pt x="4517136" y="27432"/>
                </a:moveTo>
                <a:lnTo>
                  <a:pt x="4489704" y="27432"/>
                </a:lnTo>
                <a:lnTo>
                  <a:pt x="4489704" y="0"/>
                </a:lnTo>
                <a:lnTo>
                  <a:pt x="4517136" y="0"/>
                </a:lnTo>
                <a:lnTo>
                  <a:pt x="4517136" y="27432"/>
                </a:lnTo>
                <a:moveTo>
                  <a:pt x="4572000" y="27432"/>
                </a:moveTo>
                <a:lnTo>
                  <a:pt x="4544568" y="27432"/>
                </a:lnTo>
                <a:lnTo>
                  <a:pt x="4544568" y="0"/>
                </a:lnTo>
                <a:lnTo>
                  <a:pt x="4572000" y="0"/>
                </a:lnTo>
                <a:lnTo>
                  <a:pt x="4572000" y="27432"/>
                </a:lnTo>
                <a:moveTo>
                  <a:pt x="4617720" y="27432"/>
                </a:moveTo>
                <a:lnTo>
                  <a:pt x="4590288" y="27432"/>
                </a:lnTo>
                <a:lnTo>
                  <a:pt x="4590288" y="0"/>
                </a:lnTo>
                <a:lnTo>
                  <a:pt x="4617720" y="0"/>
                </a:lnTo>
                <a:lnTo>
                  <a:pt x="4617720" y="27432"/>
                </a:lnTo>
                <a:moveTo>
                  <a:pt x="4672584" y="27432"/>
                </a:moveTo>
                <a:lnTo>
                  <a:pt x="4645152" y="27432"/>
                </a:lnTo>
                <a:lnTo>
                  <a:pt x="4645152" y="0"/>
                </a:lnTo>
                <a:lnTo>
                  <a:pt x="4672584" y="0"/>
                </a:lnTo>
                <a:lnTo>
                  <a:pt x="4672584" y="27432"/>
                </a:lnTo>
                <a:moveTo>
                  <a:pt x="4718304" y="27432"/>
                </a:moveTo>
                <a:lnTo>
                  <a:pt x="4700016" y="27432"/>
                </a:lnTo>
                <a:lnTo>
                  <a:pt x="4700016" y="0"/>
                </a:lnTo>
                <a:lnTo>
                  <a:pt x="4718304" y="0"/>
                </a:lnTo>
                <a:lnTo>
                  <a:pt x="4718304" y="27432"/>
                </a:lnTo>
                <a:moveTo>
                  <a:pt x="4773168" y="27432"/>
                </a:moveTo>
                <a:lnTo>
                  <a:pt x="4745736" y="27432"/>
                </a:lnTo>
                <a:lnTo>
                  <a:pt x="4745736" y="0"/>
                </a:lnTo>
                <a:lnTo>
                  <a:pt x="4773168" y="0"/>
                </a:lnTo>
                <a:lnTo>
                  <a:pt x="4773168" y="27432"/>
                </a:lnTo>
                <a:moveTo>
                  <a:pt x="4818888" y="27432"/>
                </a:moveTo>
                <a:lnTo>
                  <a:pt x="4800600" y="27432"/>
                </a:lnTo>
                <a:lnTo>
                  <a:pt x="4800600" y="0"/>
                </a:lnTo>
                <a:lnTo>
                  <a:pt x="4818888" y="0"/>
                </a:lnTo>
                <a:lnTo>
                  <a:pt x="4818888" y="27432"/>
                </a:lnTo>
                <a:moveTo>
                  <a:pt x="4873752" y="27432"/>
                </a:moveTo>
                <a:lnTo>
                  <a:pt x="4846320" y="27432"/>
                </a:lnTo>
                <a:lnTo>
                  <a:pt x="4846320" y="0"/>
                </a:lnTo>
                <a:lnTo>
                  <a:pt x="4873752" y="0"/>
                </a:lnTo>
                <a:lnTo>
                  <a:pt x="4873752" y="27432"/>
                </a:lnTo>
                <a:moveTo>
                  <a:pt x="4928616" y="27432"/>
                </a:moveTo>
                <a:lnTo>
                  <a:pt x="4901184" y="27432"/>
                </a:lnTo>
                <a:lnTo>
                  <a:pt x="4901184" y="0"/>
                </a:lnTo>
                <a:lnTo>
                  <a:pt x="4928616" y="0"/>
                </a:lnTo>
                <a:lnTo>
                  <a:pt x="4928616" y="27432"/>
                </a:lnTo>
                <a:moveTo>
                  <a:pt x="4974336" y="27432"/>
                </a:moveTo>
                <a:lnTo>
                  <a:pt x="4946904" y="27432"/>
                </a:lnTo>
                <a:lnTo>
                  <a:pt x="4946904" y="0"/>
                </a:lnTo>
                <a:lnTo>
                  <a:pt x="4974336" y="0"/>
                </a:lnTo>
                <a:lnTo>
                  <a:pt x="4974336" y="27432"/>
                </a:lnTo>
                <a:moveTo>
                  <a:pt x="5029200" y="27432"/>
                </a:moveTo>
                <a:lnTo>
                  <a:pt x="5001768" y="27432"/>
                </a:lnTo>
                <a:lnTo>
                  <a:pt x="5001768" y="0"/>
                </a:lnTo>
                <a:lnTo>
                  <a:pt x="5029200" y="0"/>
                </a:lnTo>
                <a:lnTo>
                  <a:pt x="5029200" y="27432"/>
                </a:lnTo>
                <a:moveTo>
                  <a:pt x="5074920" y="27432"/>
                </a:moveTo>
                <a:lnTo>
                  <a:pt x="5056632" y="27432"/>
                </a:lnTo>
                <a:lnTo>
                  <a:pt x="5056632" y="0"/>
                </a:lnTo>
                <a:lnTo>
                  <a:pt x="5074920" y="0"/>
                </a:lnTo>
                <a:lnTo>
                  <a:pt x="5074920" y="27432"/>
                </a:lnTo>
                <a:moveTo>
                  <a:pt x="5129784" y="27432"/>
                </a:moveTo>
                <a:lnTo>
                  <a:pt x="5102352" y="27432"/>
                </a:lnTo>
                <a:lnTo>
                  <a:pt x="5102352" y="0"/>
                </a:lnTo>
                <a:lnTo>
                  <a:pt x="5129784" y="0"/>
                </a:lnTo>
                <a:lnTo>
                  <a:pt x="5129784" y="27432"/>
                </a:lnTo>
                <a:moveTo>
                  <a:pt x="5175504" y="27432"/>
                </a:moveTo>
                <a:lnTo>
                  <a:pt x="5157216" y="27432"/>
                </a:lnTo>
                <a:lnTo>
                  <a:pt x="5157216" y="0"/>
                </a:lnTo>
                <a:lnTo>
                  <a:pt x="5175504" y="0"/>
                </a:lnTo>
                <a:lnTo>
                  <a:pt x="5175504" y="27432"/>
                </a:lnTo>
                <a:moveTo>
                  <a:pt x="5230368" y="27432"/>
                </a:moveTo>
                <a:lnTo>
                  <a:pt x="5202936" y="27432"/>
                </a:lnTo>
                <a:lnTo>
                  <a:pt x="5202936" y="0"/>
                </a:lnTo>
                <a:lnTo>
                  <a:pt x="5230368" y="0"/>
                </a:lnTo>
                <a:lnTo>
                  <a:pt x="5230368" y="27432"/>
                </a:lnTo>
                <a:moveTo>
                  <a:pt x="5285232" y="27432"/>
                </a:moveTo>
                <a:lnTo>
                  <a:pt x="5257800" y="27432"/>
                </a:lnTo>
                <a:lnTo>
                  <a:pt x="5257800" y="0"/>
                </a:lnTo>
                <a:lnTo>
                  <a:pt x="5285232" y="0"/>
                </a:lnTo>
                <a:lnTo>
                  <a:pt x="5285232" y="27432"/>
                </a:lnTo>
                <a:moveTo>
                  <a:pt x="5330952" y="27432"/>
                </a:moveTo>
                <a:lnTo>
                  <a:pt x="5303520" y="27432"/>
                </a:lnTo>
                <a:lnTo>
                  <a:pt x="5303520" y="0"/>
                </a:lnTo>
                <a:lnTo>
                  <a:pt x="5330952" y="0"/>
                </a:lnTo>
                <a:lnTo>
                  <a:pt x="5330952" y="27432"/>
                </a:lnTo>
                <a:moveTo>
                  <a:pt x="5385816" y="27432"/>
                </a:moveTo>
                <a:lnTo>
                  <a:pt x="5358384" y="27432"/>
                </a:lnTo>
                <a:lnTo>
                  <a:pt x="5358384" y="0"/>
                </a:lnTo>
                <a:lnTo>
                  <a:pt x="5385816" y="0"/>
                </a:lnTo>
                <a:lnTo>
                  <a:pt x="5385816" y="27432"/>
                </a:lnTo>
                <a:moveTo>
                  <a:pt x="5431536" y="27432"/>
                </a:moveTo>
                <a:lnTo>
                  <a:pt x="5404104" y="27432"/>
                </a:lnTo>
                <a:lnTo>
                  <a:pt x="5404104" y="0"/>
                </a:lnTo>
                <a:lnTo>
                  <a:pt x="5431536" y="0"/>
                </a:lnTo>
                <a:lnTo>
                  <a:pt x="5431536" y="27432"/>
                </a:lnTo>
                <a:moveTo>
                  <a:pt x="5486400" y="27432"/>
                </a:moveTo>
                <a:lnTo>
                  <a:pt x="5458968" y="27432"/>
                </a:lnTo>
                <a:lnTo>
                  <a:pt x="5458968" y="0"/>
                </a:lnTo>
                <a:lnTo>
                  <a:pt x="5486400" y="0"/>
                </a:lnTo>
                <a:lnTo>
                  <a:pt x="5486400" y="27432"/>
                </a:lnTo>
                <a:moveTo>
                  <a:pt x="5532120" y="27432"/>
                </a:moveTo>
                <a:lnTo>
                  <a:pt x="5513832" y="27432"/>
                </a:lnTo>
                <a:lnTo>
                  <a:pt x="5513832" y="0"/>
                </a:lnTo>
                <a:lnTo>
                  <a:pt x="5532120" y="0"/>
                </a:lnTo>
                <a:lnTo>
                  <a:pt x="5532120" y="27432"/>
                </a:lnTo>
                <a:moveTo>
                  <a:pt x="5586984" y="27432"/>
                </a:moveTo>
                <a:lnTo>
                  <a:pt x="5559552" y="27432"/>
                </a:lnTo>
                <a:lnTo>
                  <a:pt x="5559552" y="0"/>
                </a:lnTo>
                <a:lnTo>
                  <a:pt x="5586984" y="0"/>
                </a:lnTo>
                <a:lnTo>
                  <a:pt x="5586984" y="27432"/>
                </a:lnTo>
                <a:moveTo>
                  <a:pt x="5632704" y="27432"/>
                </a:moveTo>
                <a:lnTo>
                  <a:pt x="5614416" y="27432"/>
                </a:lnTo>
                <a:lnTo>
                  <a:pt x="5614416" y="0"/>
                </a:lnTo>
                <a:lnTo>
                  <a:pt x="5632704" y="0"/>
                </a:lnTo>
                <a:lnTo>
                  <a:pt x="5632704" y="27432"/>
                </a:lnTo>
                <a:moveTo>
                  <a:pt x="5687568" y="27432"/>
                </a:moveTo>
                <a:lnTo>
                  <a:pt x="5660136" y="27432"/>
                </a:lnTo>
                <a:lnTo>
                  <a:pt x="5660136" y="0"/>
                </a:lnTo>
                <a:lnTo>
                  <a:pt x="5687568" y="0"/>
                </a:lnTo>
                <a:lnTo>
                  <a:pt x="5687568" y="27432"/>
                </a:lnTo>
                <a:moveTo>
                  <a:pt x="5742432" y="27432"/>
                </a:moveTo>
                <a:lnTo>
                  <a:pt x="5715000" y="27432"/>
                </a:lnTo>
                <a:lnTo>
                  <a:pt x="5715000" y="0"/>
                </a:lnTo>
                <a:lnTo>
                  <a:pt x="5742432" y="0"/>
                </a:lnTo>
                <a:lnTo>
                  <a:pt x="5742432" y="27432"/>
                </a:lnTo>
                <a:moveTo>
                  <a:pt x="5788152" y="27432"/>
                </a:moveTo>
                <a:lnTo>
                  <a:pt x="5760720" y="27432"/>
                </a:lnTo>
                <a:lnTo>
                  <a:pt x="5760720" y="0"/>
                </a:lnTo>
                <a:lnTo>
                  <a:pt x="5788152" y="0"/>
                </a:lnTo>
                <a:lnTo>
                  <a:pt x="5788152" y="27432"/>
                </a:lnTo>
                <a:moveTo>
                  <a:pt x="5843016" y="27432"/>
                </a:moveTo>
                <a:lnTo>
                  <a:pt x="5815584" y="27432"/>
                </a:lnTo>
                <a:lnTo>
                  <a:pt x="5815584" y="0"/>
                </a:lnTo>
                <a:lnTo>
                  <a:pt x="5843016" y="0"/>
                </a:lnTo>
                <a:lnTo>
                  <a:pt x="5843016" y="27432"/>
                </a:lnTo>
                <a:moveTo>
                  <a:pt x="5888736" y="27432"/>
                </a:moveTo>
                <a:lnTo>
                  <a:pt x="5870448" y="27432"/>
                </a:lnTo>
                <a:lnTo>
                  <a:pt x="5870448" y="0"/>
                </a:lnTo>
                <a:lnTo>
                  <a:pt x="5888736" y="0"/>
                </a:lnTo>
                <a:lnTo>
                  <a:pt x="5888736" y="27432"/>
                </a:lnTo>
                <a:moveTo>
                  <a:pt x="5943600" y="27432"/>
                </a:moveTo>
                <a:lnTo>
                  <a:pt x="5916168" y="27432"/>
                </a:lnTo>
                <a:lnTo>
                  <a:pt x="5916168" y="0"/>
                </a:lnTo>
                <a:lnTo>
                  <a:pt x="5943600" y="0"/>
                </a:lnTo>
                <a:lnTo>
                  <a:pt x="5943600" y="27432"/>
                </a:lnTo>
                <a:moveTo>
                  <a:pt x="5989320" y="27432"/>
                </a:moveTo>
                <a:lnTo>
                  <a:pt x="5971032" y="27432"/>
                </a:lnTo>
                <a:lnTo>
                  <a:pt x="5971032" y="0"/>
                </a:lnTo>
                <a:lnTo>
                  <a:pt x="5989320" y="0"/>
                </a:lnTo>
                <a:lnTo>
                  <a:pt x="5989320" y="27432"/>
                </a:lnTo>
                <a:moveTo>
                  <a:pt x="6044184" y="27432"/>
                </a:moveTo>
                <a:lnTo>
                  <a:pt x="6016752" y="27432"/>
                </a:lnTo>
                <a:lnTo>
                  <a:pt x="6016752" y="0"/>
                </a:lnTo>
                <a:lnTo>
                  <a:pt x="6044184" y="0"/>
                </a:lnTo>
                <a:lnTo>
                  <a:pt x="6044184" y="27432"/>
                </a:lnTo>
                <a:moveTo>
                  <a:pt x="6099048" y="27432"/>
                </a:moveTo>
                <a:lnTo>
                  <a:pt x="6071616" y="27432"/>
                </a:lnTo>
                <a:lnTo>
                  <a:pt x="6071616" y="0"/>
                </a:lnTo>
                <a:lnTo>
                  <a:pt x="6099048" y="0"/>
                </a:lnTo>
                <a:lnTo>
                  <a:pt x="6099048" y="27432"/>
                </a:lnTo>
                <a:moveTo>
                  <a:pt x="6144768" y="27432"/>
                </a:moveTo>
                <a:lnTo>
                  <a:pt x="6117336" y="27432"/>
                </a:lnTo>
                <a:lnTo>
                  <a:pt x="6117336" y="0"/>
                </a:lnTo>
                <a:lnTo>
                  <a:pt x="6144768" y="0"/>
                </a:lnTo>
                <a:lnTo>
                  <a:pt x="6144768" y="27432"/>
                </a:lnTo>
                <a:moveTo>
                  <a:pt x="6199632" y="27432"/>
                </a:moveTo>
                <a:lnTo>
                  <a:pt x="6172200" y="27432"/>
                </a:lnTo>
                <a:lnTo>
                  <a:pt x="6172200" y="0"/>
                </a:lnTo>
                <a:lnTo>
                  <a:pt x="6199632" y="0"/>
                </a:lnTo>
                <a:lnTo>
                  <a:pt x="6199632" y="27432"/>
                </a:lnTo>
                <a:moveTo>
                  <a:pt x="6245352" y="27432"/>
                </a:moveTo>
                <a:lnTo>
                  <a:pt x="6217920" y="27432"/>
                </a:lnTo>
                <a:lnTo>
                  <a:pt x="6217920" y="0"/>
                </a:lnTo>
                <a:lnTo>
                  <a:pt x="6245352" y="0"/>
                </a:lnTo>
                <a:lnTo>
                  <a:pt x="6245352" y="27432"/>
                </a:lnTo>
                <a:moveTo>
                  <a:pt x="6300216" y="27432"/>
                </a:moveTo>
                <a:lnTo>
                  <a:pt x="6272784" y="27432"/>
                </a:lnTo>
                <a:lnTo>
                  <a:pt x="6272784" y="0"/>
                </a:lnTo>
                <a:lnTo>
                  <a:pt x="6300216" y="0"/>
                </a:lnTo>
                <a:lnTo>
                  <a:pt x="6300216" y="27432"/>
                </a:lnTo>
                <a:moveTo>
                  <a:pt x="6345936" y="27432"/>
                </a:moveTo>
                <a:lnTo>
                  <a:pt x="6327648" y="27432"/>
                </a:lnTo>
                <a:lnTo>
                  <a:pt x="6327648" y="0"/>
                </a:lnTo>
                <a:lnTo>
                  <a:pt x="6345936" y="0"/>
                </a:lnTo>
                <a:lnTo>
                  <a:pt x="6345936" y="27432"/>
                </a:lnTo>
                <a:moveTo>
                  <a:pt x="6400800" y="27432"/>
                </a:moveTo>
                <a:lnTo>
                  <a:pt x="6373368" y="27432"/>
                </a:lnTo>
                <a:lnTo>
                  <a:pt x="6373368" y="0"/>
                </a:lnTo>
                <a:lnTo>
                  <a:pt x="6400800" y="0"/>
                </a:lnTo>
                <a:lnTo>
                  <a:pt x="6400800" y="27432"/>
                </a:lnTo>
                <a:moveTo>
                  <a:pt x="6455664" y="27432"/>
                </a:moveTo>
                <a:lnTo>
                  <a:pt x="6428232" y="27432"/>
                </a:lnTo>
                <a:lnTo>
                  <a:pt x="6428232" y="0"/>
                </a:lnTo>
                <a:lnTo>
                  <a:pt x="6455664" y="0"/>
                </a:lnTo>
                <a:lnTo>
                  <a:pt x="6455664" y="27432"/>
                </a:lnTo>
                <a:moveTo>
                  <a:pt x="6501384" y="27432"/>
                </a:moveTo>
                <a:lnTo>
                  <a:pt x="6473952" y="27432"/>
                </a:lnTo>
                <a:lnTo>
                  <a:pt x="6473952" y="0"/>
                </a:lnTo>
                <a:lnTo>
                  <a:pt x="6501384" y="0"/>
                </a:lnTo>
                <a:lnTo>
                  <a:pt x="6501384" y="27432"/>
                </a:lnTo>
                <a:moveTo>
                  <a:pt x="6556248" y="27432"/>
                </a:moveTo>
                <a:lnTo>
                  <a:pt x="6528816" y="27432"/>
                </a:lnTo>
                <a:lnTo>
                  <a:pt x="6528816" y="0"/>
                </a:lnTo>
                <a:lnTo>
                  <a:pt x="6556248" y="0"/>
                </a:lnTo>
                <a:lnTo>
                  <a:pt x="6556248" y="27432"/>
                </a:lnTo>
                <a:moveTo>
                  <a:pt x="6601968" y="27432"/>
                </a:moveTo>
                <a:lnTo>
                  <a:pt x="6574536" y="27432"/>
                </a:lnTo>
                <a:lnTo>
                  <a:pt x="6574536" y="0"/>
                </a:lnTo>
                <a:lnTo>
                  <a:pt x="6601968" y="0"/>
                </a:lnTo>
                <a:lnTo>
                  <a:pt x="6601968" y="27432"/>
                </a:lnTo>
                <a:moveTo>
                  <a:pt x="6656832" y="27432"/>
                </a:moveTo>
                <a:lnTo>
                  <a:pt x="6629400" y="27432"/>
                </a:lnTo>
                <a:lnTo>
                  <a:pt x="6629400" y="0"/>
                </a:lnTo>
                <a:lnTo>
                  <a:pt x="6656832" y="0"/>
                </a:lnTo>
                <a:lnTo>
                  <a:pt x="6656832" y="27432"/>
                </a:lnTo>
                <a:moveTo>
                  <a:pt x="6702552" y="27432"/>
                </a:moveTo>
                <a:lnTo>
                  <a:pt x="6684264" y="27432"/>
                </a:lnTo>
                <a:lnTo>
                  <a:pt x="6684264" y="0"/>
                </a:lnTo>
                <a:lnTo>
                  <a:pt x="6702552" y="0"/>
                </a:lnTo>
                <a:lnTo>
                  <a:pt x="6702552" y="27432"/>
                </a:lnTo>
                <a:moveTo>
                  <a:pt x="6757416" y="27432"/>
                </a:moveTo>
                <a:lnTo>
                  <a:pt x="6729984" y="27432"/>
                </a:lnTo>
                <a:lnTo>
                  <a:pt x="6729984" y="0"/>
                </a:lnTo>
                <a:lnTo>
                  <a:pt x="6757416" y="0"/>
                </a:lnTo>
                <a:lnTo>
                  <a:pt x="6757416" y="27432"/>
                </a:lnTo>
                <a:moveTo>
                  <a:pt x="6793992" y="27432"/>
                </a:moveTo>
                <a:lnTo>
                  <a:pt x="6784848" y="27432"/>
                </a:lnTo>
                <a:lnTo>
                  <a:pt x="6784848" y="0"/>
                </a:lnTo>
                <a:lnTo>
                  <a:pt x="6793992" y="0"/>
                </a:lnTo>
                <a:lnTo>
                  <a:pt x="6793992" y="27432"/>
                </a:lnTo>
                <a:moveTo>
                  <a:pt x="2258568" y="54864"/>
                </a:moveTo>
                <a:lnTo>
                  <a:pt x="2249424" y="73152"/>
                </a:lnTo>
                <a:lnTo>
                  <a:pt x="2231136" y="64008"/>
                </a:lnTo>
                <a:lnTo>
                  <a:pt x="2240280" y="36576"/>
                </a:lnTo>
                <a:lnTo>
                  <a:pt x="2258568" y="54864"/>
                </a:lnTo>
                <a:moveTo>
                  <a:pt x="2240280" y="91440"/>
                </a:moveTo>
                <a:lnTo>
                  <a:pt x="2231136" y="118872"/>
                </a:lnTo>
                <a:lnTo>
                  <a:pt x="2203704" y="109728"/>
                </a:lnTo>
                <a:lnTo>
                  <a:pt x="2212848" y="82296"/>
                </a:lnTo>
                <a:lnTo>
                  <a:pt x="2240280" y="91440"/>
                </a:lnTo>
                <a:moveTo>
                  <a:pt x="2221992" y="137160"/>
                </a:moveTo>
                <a:lnTo>
                  <a:pt x="2203704" y="164592"/>
                </a:lnTo>
                <a:lnTo>
                  <a:pt x="2185416" y="146304"/>
                </a:lnTo>
                <a:lnTo>
                  <a:pt x="2194560" y="128016"/>
                </a:lnTo>
                <a:lnTo>
                  <a:pt x="2221992" y="137160"/>
                </a:lnTo>
                <a:moveTo>
                  <a:pt x="2194560" y="182880"/>
                </a:moveTo>
                <a:lnTo>
                  <a:pt x="2185416" y="201168"/>
                </a:lnTo>
                <a:lnTo>
                  <a:pt x="2167128" y="192024"/>
                </a:lnTo>
                <a:lnTo>
                  <a:pt x="2176272" y="173736"/>
                </a:lnTo>
                <a:lnTo>
                  <a:pt x="2194560" y="182880"/>
                </a:lnTo>
                <a:moveTo>
                  <a:pt x="2176272" y="228600"/>
                </a:moveTo>
                <a:lnTo>
                  <a:pt x="2167128" y="246888"/>
                </a:lnTo>
                <a:lnTo>
                  <a:pt x="2139696" y="237744"/>
                </a:lnTo>
                <a:lnTo>
                  <a:pt x="2148840" y="210312"/>
                </a:lnTo>
                <a:lnTo>
                  <a:pt x="2176272" y="228600"/>
                </a:lnTo>
                <a:moveTo>
                  <a:pt x="2148840" y="274320"/>
                </a:moveTo>
                <a:lnTo>
                  <a:pt x="2139696" y="292608"/>
                </a:lnTo>
                <a:lnTo>
                  <a:pt x="2121408" y="283464"/>
                </a:lnTo>
                <a:lnTo>
                  <a:pt x="2130552" y="256032"/>
                </a:lnTo>
                <a:lnTo>
                  <a:pt x="2148840" y="274320"/>
                </a:lnTo>
                <a:moveTo>
                  <a:pt x="2130552" y="310896"/>
                </a:moveTo>
                <a:lnTo>
                  <a:pt x="2121408" y="338328"/>
                </a:lnTo>
                <a:lnTo>
                  <a:pt x="2093976" y="320040"/>
                </a:lnTo>
                <a:lnTo>
                  <a:pt x="2112264" y="301752"/>
                </a:lnTo>
                <a:lnTo>
                  <a:pt x="2130552" y="310896"/>
                </a:lnTo>
                <a:moveTo>
                  <a:pt x="2112264" y="356616"/>
                </a:moveTo>
                <a:lnTo>
                  <a:pt x="2093976" y="374904"/>
                </a:lnTo>
                <a:lnTo>
                  <a:pt x="2075688" y="365760"/>
                </a:lnTo>
                <a:lnTo>
                  <a:pt x="2084832" y="347472"/>
                </a:lnTo>
                <a:lnTo>
                  <a:pt x="2112264" y="356616"/>
                </a:lnTo>
                <a:moveTo>
                  <a:pt x="2084832" y="402336"/>
                </a:moveTo>
                <a:lnTo>
                  <a:pt x="2075688" y="420624"/>
                </a:lnTo>
                <a:lnTo>
                  <a:pt x="2057400" y="420624"/>
                </a:lnTo>
                <a:lnTo>
                  <a:pt x="2057400" y="393192"/>
                </a:lnTo>
                <a:lnTo>
                  <a:pt x="2066544" y="393192"/>
                </a:lnTo>
                <a:lnTo>
                  <a:pt x="2066544" y="393192"/>
                </a:lnTo>
                <a:lnTo>
                  <a:pt x="2084832" y="402336"/>
                </a:lnTo>
                <a:moveTo>
                  <a:pt x="9144" y="420624"/>
                </a:moveTo>
                <a:lnTo>
                  <a:pt x="0" y="420624"/>
                </a:lnTo>
                <a:lnTo>
                  <a:pt x="0" y="393192"/>
                </a:lnTo>
                <a:lnTo>
                  <a:pt x="9144" y="393192"/>
                </a:lnTo>
                <a:lnTo>
                  <a:pt x="9144" y="420624"/>
                </a:lnTo>
                <a:moveTo>
                  <a:pt x="64008" y="420624"/>
                </a:moveTo>
                <a:lnTo>
                  <a:pt x="36576" y="420624"/>
                </a:lnTo>
                <a:lnTo>
                  <a:pt x="36576" y="393192"/>
                </a:lnTo>
                <a:lnTo>
                  <a:pt x="64008" y="393192"/>
                </a:lnTo>
                <a:lnTo>
                  <a:pt x="64008" y="420624"/>
                </a:lnTo>
                <a:moveTo>
                  <a:pt x="109728" y="420624"/>
                </a:moveTo>
                <a:lnTo>
                  <a:pt x="91440" y="420624"/>
                </a:lnTo>
                <a:lnTo>
                  <a:pt x="91440" y="393192"/>
                </a:lnTo>
                <a:lnTo>
                  <a:pt x="109728" y="393192"/>
                </a:lnTo>
                <a:lnTo>
                  <a:pt x="109728" y="420624"/>
                </a:lnTo>
                <a:moveTo>
                  <a:pt x="164592" y="420624"/>
                </a:moveTo>
                <a:lnTo>
                  <a:pt x="137160" y="420624"/>
                </a:lnTo>
                <a:lnTo>
                  <a:pt x="137160" y="393192"/>
                </a:lnTo>
                <a:lnTo>
                  <a:pt x="164592" y="393192"/>
                </a:lnTo>
                <a:lnTo>
                  <a:pt x="164592" y="420624"/>
                </a:lnTo>
                <a:moveTo>
                  <a:pt x="210312" y="420624"/>
                </a:moveTo>
                <a:lnTo>
                  <a:pt x="192024" y="420624"/>
                </a:lnTo>
                <a:lnTo>
                  <a:pt x="192024" y="393192"/>
                </a:lnTo>
                <a:lnTo>
                  <a:pt x="210312" y="393192"/>
                </a:lnTo>
                <a:lnTo>
                  <a:pt x="210312" y="420624"/>
                </a:lnTo>
                <a:moveTo>
                  <a:pt x="265176" y="420624"/>
                </a:moveTo>
                <a:lnTo>
                  <a:pt x="237744" y="420624"/>
                </a:lnTo>
                <a:lnTo>
                  <a:pt x="237744" y="393192"/>
                </a:lnTo>
                <a:lnTo>
                  <a:pt x="265176" y="393192"/>
                </a:lnTo>
                <a:lnTo>
                  <a:pt x="265176" y="420624"/>
                </a:lnTo>
                <a:moveTo>
                  <a:pt x="320040" y="420624"/>
                </a:moveTo>
                <a:lnTo>
                  <a:pt x="292608" y="420624"/>
                </a:lnTo>
                <a:lnTo>
                  <a:pt x="292608" y="393192"/>
                </a:lnTo>
                <a:lnTo>
                  <a:pt x="320040" y="393192"/>
                </a:lnTo>
                <a:lnTo>
                  <a:pt x="320040" y="420624"/>
                </a:lnTo>
                <a:moveTo>
                  <a:pt x="365760" y="420624"/>
                </a:moveTo>
                <a:lnTo>
                  <a:pt x="338328" y="420624"/>
                </a:lnTo>
                <a:lnTo>
                  <a:pt x="338328" y="393192"/>
                </a:lnTo>
                <a:lnTo>
                  <a:pt x="365760" y="393192"/>
                </a:lnTo>
                <a:lnTo>
                  <a:pt x="365760" y="420624"/>
                </a:lnTo>
                <a:moveTo>
                  <a:pt x="420624" y="420624"/>
                </a:moveTo>
                <a:lnTo>
                  <a:pt x="393192" y="420624"/>
                </a:lnTo>
                <a:lnTo>
                  <a:pt x="393192" y="393192"/>
                </a:lnTo>
                <a:lnTo>
                  <a:pt x="420624" y="393192"/>
                </a:lnTo>
                <a:lnTo>
                  <a:pt x="420624" y="420624"/>
                </a:lnTo>
                <a:moveTo>
                  <a:pt x="466344" y="420624"/>
                </a:moveTo>
                <a:lnTo>
                  <a:pt x="438912" y="420624"/>
                </a:lnTo>
                <a:lnTo>
                  <a:pt x="438912" y="393192"/>
                </a:lnTo>
                <a:lnTo>
                  <a:pt x="466344" y="393192"/>
                </a:lnTo>
                <a:lnTo>
                  <a:pt x="466344" y="420624"/>
                </a:lnTo>
                <a:moveTo>
                  <a:pt x="521208" y="420624"/>
                </a:moveTo>
                <a:lnTo>
                  <a:pt x="493776" y="420624"/>
                </a:lnTo>
                <a:lnTo>
                  <a:pt x="493776" y="393192"/>
                </a:lnTo>
                <a:lnTo>
                  <a:pt x="521208" y="393192"/>
                </a:lnTo>
                <a:lnTo>
                  <a:pt x="521208" y="420624"/>
                </a:lnTo>
                <a:moveTo>
                  <a:pt x="566928" y="420624"/>
                </a:moveTo>
                <a:lnTo>
                  <a:pt x="539496" y="420624"/>
                </a:lnTo>
                <a:lnTo>
                  <a:pt x="539496" y="393192"/>
                </a:lnTo>
                <a:lnTo>
                  <a:pt x="566928" y="393192"/>
                </a:lnTo>
                <a:lnTo>
                  <a:pt x="566928" y="420624"/>
                </a:lnTo>
                <a:moveTo>
                  <a:pt x="621792" y="420624"/>
                </a:moveTo>
                <a:lnTo>
                  <a:pt x="594360" y="420624"/>
                </a:lnTo>
                <a:lnTo>
                  <a:pt x="594360" y="393192"/>
                </a:lnTo>
                <a:lnTo>
                  <a:pt x="621792" y="393192"/>
                </a:lnTo>
                <a:lnTo>
                  <a:pt x="621792" y="420624"/>
                </a:lnTo>
                <a:moveTo>
                  <a:pt x="667512" y="420624"/>
                </a:moveTo>
                <a:lnTo>
                  <a:pt x="640080" y="420624"/>
                </a:lnTo>
                <a:lnTo>
                  <a:pt x="640080" y="393192"/>
                </a:lnTo>
                <a:lnTo>
                  <a:pt x="667512" y="393192"/>
                </a:lnTo>
                <a:lnTo>
                  <a:pt x="667512" y="420624"/>
                </a:lnTo>
                <a:moveTo>
                  <a:pt x="722376" y="420624"/>
                </a:moveTo>
                <a:lnTo>
                  <a:pt x="694944" y="420624"/>
                </a:lnTo>
                <a:lnTo>
                  <a:pt x="694944" y="393192"/>
                </a:lnTo>
                <a:lnTo>
                  <a:pt x="722376" y="393192"/>
                </a:lnTo>
                <a:lnTo>
                  <a:pt x="722376" y="420624"/>
                </a:lnTo>
                <a:moveTo>
                  <a:pt x="768096" y="420624"/>
                </a:moveTo>
                <a:lnTo>
                  <a:pt x="740664" y="420624"/>
                </a:lnTo>
                <a:lnTo>
                  <a:pt x="740664" y="393192"/>
                </a:lnTo>
                <a:lnTo>
                  <a:pt x="768096" y="393192"/>
                </a:lnTo>
                <a:lnTo>
                  <a:pt x="768096" y="420624"/>
                </a:lnTo>
                <a:moveTo>
                  <a:pt x="822960" y="420624"/>
                </a:moveTo>
                <a:lnTo>
                  <a:pt x="795528" y="420624"/>
                </a:lnTo>
                <a:lnTo>
                  <a:pt x="795528" y="393192"/>
                </a:lnTo>
                <a:lnTo>
                  <a:pt x="822960" y="393192"/>
                </a:lnTo>
                <a:lnTo>
                  <a:pt x="822960" y="420624"/>
                </a:lnTo>
                <a:moveTo>
                  <a:pt x="868680" y="420624"/>
                </a:moveTo>
                <a:lnTo>
                  <a:pt x="841248" y="420624"/>
                </a:lnTo>
                <a:lnTo>
                  <a:pt x="841248" y="393192"/>
                </a:lnTo>
                <a:lnTo>
                  <a:pt x="868680" y="393192"/>
                </a:lnTo>
                <a:lnTo>
                  <a:pt x="868680" y="420624"/>
                </a:lnTo>
                <a:moveTo>
                  <a:pt x="923544" y="420624"/>
                </a:moveTo>
                <a:lnTo>
                  <a:pt x="896112" y="420624"/>
                </a:lnTo>
                <a:lnTo>
                  <a:pt x="896112" y="393192"/>
                </a:lnTo>
                <a:lnTo>
                  <a:pt x="923544" y="393192"/>
                </a:lnTo>
                <a:lnTo>
                  <a:pt x="923544" y="420624"/>
                </a:lnTo>
                <a:moveTo>
                  <a:pt x="969264" y="420624"/>
                </a:moveTo>
                <a:lnTo>
                  <a:pt x="950976" y="420624"/>
                </a:lnTo>
                <a:lnTo>
                  <a:pt x="950976" y="393192"/>
                </a:lnTo>
                <a:lnTo>
                  <a:pt x="969264" y="393192"/>
                </a:lnTo>
                <a:lnTo>
                  <a:pt x="969264" y="420624"/>
                </a:lnTo>
                <a:moveTo>
                  <a:pt x="1024128" y="420624"/>
                </a:moveTo>
                <a:lnTo>
                  <a:pt x="996696" y="420624"/>
                </a:lnTo>
                <a:lnTo>
                  <a:pt x="996696" y="393192"/>
                </a:lnTo>
                <a:lnTo>
                  <a:pt x="1024128" y="393192"/>
                </a:lnTo>
                <a:lnTo>
                  <a:pt x="1024128" y="420624"/>
                </a:lnTo>
                <a:moveTo>
                  <a:pt x="1069848" y="420624"/>
                </a:moveTo>
                <a:lnTo>
                  <a:pt x="1051560" y="420624"/>
                </a:lnTo>
                <a:lnTo>
                  <a:pt x="1051560" y="393192"/>
                </a:lnTo>
                <a:lnTo>
                  <a:pt x="1069848" y="393192"/>
                </a:lnTo>
                <a:lnTo>
                  <a:pt x="1069848" y="420624"/>
                </a:lnTo>
                <a:moveTo>
                  <a:pt x="1124712" y="420624"/>
                </a:moveTo>
                <a:lnTo>
                  <a:pt x="1097280" y="420624"/>
                </a:lnTo>
                <a:lnTo>
                  <a:pt x="1097280" y="393192"/>
                </a:lnTo>
                <a:lnTo>
                  <a:pt x="1124712" y="393192"/>
                </a:lnTo>
                <a:lnTo>
                  <a:pt x="1124712" y="420624"/>
                </a:lnTo>
                <a:moveTo>
                  <a:pt x="1170432" y="420624"/>
                </a:moveTo>
                <a:lnTo>
                  <a:pt x="1152144" y="420624"/>
                </a:lnTo>
                <a:lnTo>
                  <a:pt x="1152144" y="393192"/>
                </a:lnTo>
                <a:lnTo>
                  <a:pt x="1170432" y="393192"/>
                </a:lnTo>
                <a:lnTo>
                  <a:pt x="1170432" y="420624"/>
                </a:lnTo>
                <a:moveTo>
                  <a:pt x="1225296" y="420624"/>
                </a:moveTo>
                <a:lnTo>
                  <a:pt x="1197864" y="420624"/>
                </a:lnTo>
                <a:lnTo>
                  <a:pt x="1197864" y="393192"/>
                </a:lnTo>
                <a:lnTo>
                  <a:pt x="1225296" y="393192"/>
                </a:lnTo>
                <a:lnTo>
                  <a:pt x="1225296" y="420624"/>
                </a:lnTo>
                <a:moveTo>
                  <a:pt x="1271016" y="420624"/>
                </a:moveTo>
                <a:lnTo>
                  <a:pt x="1252728" y="420624"/>
                </a:lnTo>
                <a:lnTo>
                  <a:pt x="1252728" y="393192"/>
                </a:lnTo>
                <a:lnTo>
                  <a:pt x="1271016" y="393192"/>
                </a:lnTo>
                <a:lnTo>
                  <a:pt x="1271016" y="420624"/>
                </a:lnTo>
                <a:moveTo>
                  <a:pt x="1325880" y="420624"/>
                </a:moveTo>
                <a:lnTo>
                  <a:pt x="1298448" y="420624"/>
                </a:lnTo>
                <a:lnTo>
                  <a:pt x="1298448" y="393192"/>
                </a:lnTo>
                <a:lnTo>
                  <a:pt x="1325880" y="393192"/>
                </a:lnTo>
                <a:lnTo>
                  <a:pt x="1325880" y="420624"/>
                </a:lnTo>
                <a:moveTo>
                  <a:pt x="1371600" y="420624"/>
                </a:moveTo>
                <a:lnTo>
                  <a:pt x="1353312" y="420624"/>
                </a:lnTo>
                <a:lnTo>
                  <a:pt x="1353312" y="393192"/>
                </a:lnTo>
                <a:lnTo>
                  <a:pt x="1371600" y="393192"/>
                </a:lnTo>
                <a:lnTo>
                  <a:pt x="1371600" y="420624"/>
                </a:lnTo>
                <a:moveTo>
                  <a:pt x="1426464" y="420624"/>
                </a:moveTo>
                <a:lnTo>
                  <a:pt x="1399032" y="420624"/>
                </a:lnTo>
                <a:lnTo>
                  <a:pt x="1399032" y="393192"/>
                </a:lnTo>
                <a:lnTo>
                  <a:pt x="1426464" y="393192"/>
                </a:lnTo>
                <a:lnTo>
                  <a:pt x="1426464" y="420624"/>
                </a:lnTo>
                <a:moveTo>
                  <a:pt x="1481328" y="420624"/>
                </a:moveTo>
                <a:lnTo>
                  <a:pt x="1453896" y="420624"/>
                </a:lnTo>
                <a:lnTo>
                  <a:pt x="1453896" y="393192"/>
                </a:lnTo>
                <a:lnTo>
                  <a:pt x="1481328" y="393192"/>
                </a:lnTo>
                <a:lnTo>
                  <a:pt x="1481328" y="420624"/>
                </a:lnTo>
                <a:moveTo>
                  <a:pt x="1527048" y="420624"/>
                </a:moveTo>
                <a:lnTo>
                  <a:pt x="1499616" y="420624"/>
                </a:lnTo>
                <a:lnTo>
                  <a:pt x="1499616" y="393192"/>
                </a:lnTo>
                <a:lnTo>
                  <a:pt x="1527048" y="393192"/>
                </a:lnTo>
                <a:lnTo>
                  <a:pt x="1527048" y="420624"/>
                </a:lnTo>
                <a:moveTo>
                  <a:pt x="1581912" y="420624"/>
                </a:moveTo>
                <a:lnTo>
                  <a:pt x="1554480" y="420624"/>
                </a:lnTo>
                <a:lnTo>
                  <a:pt x="1554480" y="393192"/>
                </a:lnTo>
                <a:lnTo>
                  <a:pt x="1581912" y="393192"/>
                </a:lnTo>
                <a:lnTo>
                  <a:pt x="1581912" y="420624"/>
                </a:lnTo>
                <a:moveTo>
                  <a:pt x="1627632" y="420624"/>
                </a:moveTo>
                <a:lnTo>
                  <a:pt x="1600200" y="420624"/>
                </a:lnTo>
                <a:lnTo>
                  <a:pt x="1600200" y="393192"/>
                </a:lnTo>
                <a:lnTo>
                  <a:pt x="1627632" y="393192"/>
                </a:lnTo>
                <a:lnTo>
                  <a:pt x="1627632" y="420624"/>
                </a:lnTo>
                <a:moveTo>
                  <a:pt x="1682496" y="420624"/>
                </a:moveTo>
                <a:lnTo>
                  <a:pt x="1655064" y="420624"/>
                </a:lnTo>
                <a:lnTo>
                  <a:pt x="1655064" y="393192"/>
                </a:lnTo>
                <a:lnTo>
                  <a:pt x="1682496" y="393192"/>
                </a:lnTo>
                <a:lnTo>
                  <a:pt x="1682496" y="420624"/>
                </a:lnTo>
                <a:moveTo>
                  <a:pt x="1728216" y="420624"/>
                </a:moveTo>
                <a:lnTo>
                  <a:pt x="1700784" y="420624"/>
                </a:lnTo>
                <a:lnTo>
                  <a:pt x="1700784" y="393192"/>
                </a:lnTo>
                <a:lnTo>
                  <a:pt x="1728216" y="393192"/>
                </a:lnTo>
                <a:lnTo>
                  <a:pt x="1728216" y="420624"/>
                </a:lnTo>
                <a:moveTo>
                  <a:pt x="1783080" y="420624"/>
                </a:moveTo>
                <a:lnTo>
                  <a:pt x="1755648" y="420624"/>
                </a:lnTo>
                <a:lnTo>
                  <a:pt x="1755648" y="393192"/>
                </a:lnTo>
                <a:lnTo>
                  <a:pt x="1783080" y="393192"/>
                </a:lnTo>
                <a:lnTo>
                  <a:pt x="1783080" y="420624"/>
                </a:lnTo>
                <a:moveTo>
                  <a:pt x="1828800" y="420624"/>
                </a:moveTo>
                <a:lnTo>
                  <a:pt x="1801368" y="420624"/>
                </a:lnTo>
                <a:lnTo>
                  <a:pt x="1801368" y="393192"/>
                </a:lnTo>
                <a:lnTo>
                  <a:pt x="1828800" y="393192"/>
                </a:lnTo>
                <a:lnTo>
                  <a:pt x="1828800" y="420624"/>
                </a:lnTo>
                <a:moveTo>
                  <a:pt x="1883664" y="420624"/>
                </a:moveTo>
                <a:lnTo>
                  <a:pt x="1856232" y="420624"/>
                </a:lnTo>
                <a:lnTo>
                  <a:pt x="1856232" y="393192"/>
                </a:lnTo>
                <a:lnTo>
                  <a:pt x="1883664" y="393192"/>
                </a:lnTo>
                <a:lnTo>
                  <a:pt x="1883664" y="420624"/>
                </a:lnTo>
                <a:moveTo>
                  <a:pt x="1929384" y="420624"/>
                </a:moveTo>
                <a:lnTo>
                  <a:pt x="1901952" y="420624"/>
                </a:lnTo>
                <a:lnTo>
                  <a:pt x="1901952" y="393192"/>
                </a:lnTo>
                <a:lnTo>
                  <a:pt x="1929384" y="393192"/>
                </a:lnTo>
                <a:lnTo>
                  <a:pt x="1929384" y="420624"/>
                </a:lnTo>
                <a:moveTo>
                  <a:pt x="1984248" y="420624"/>
                </a:moveTo>
                <a:lnTo>
                  <a:pt x="1956816" y="420624"/>
                </a:lnTo>
                <a:lnTo>
                  <a:pt x="1956816" y="393192"/>
                </a:lnTo>
                <a:lnTo>
                  <a:pt x="1984248" y="393192"/>
                </a:lnTo>
                <a:lnTo>
                  <a:pt x="1984248" y="420624"/>
                </a:lnTo>
                <a:moveTo>
                  <a:pt x="2029968" y="420624"/>
                </a:moveTo>
                <a:lnTo>
                  <a:pt x="2002536" y="420624"/>
                </a:lnTo>
                <a:lnTo>
                  <a:pt x="2002536" y="393192"/>
                </a:lnTo>
                <a:lnTo>
                  <a:pt x="2029968" y="393192"/>
                </a:lnTo>
                <a:lnTo>
                  <a:pt x="2029968" y="420624"/>
                </a:lnTo>
              </a:path>
            </a:pathLst>
          </a:custGeom>
          <a:gradFill>
            <a:gsLst>
              <a:gs pos="0">
                <a:schemeClr val="accent2">
                  <a:lumMod val="20000"/>
                  <a:lumOff val="80000"/>
                </a:schemeClr>
              </a:gs>
              <a:gs pos="100000">
                <a:schemeClr val="accent2"/>
              </a:gs>
            </a:gsLst>
            <a:lin ang="1080000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520"/>
          </a:p>
        </p:txBody>
      </p:sp>
      <p:sp>
        <p:nvSpPr>
          <p:cNvPr id="2" name="对象3"/>
          <p:cNvSpPr/>
          <p:nvPr>
            <p:custDataLst>
              <p:tags r:id="rId6"/>
            </p:custDataLst>
          </p:nvPr>
        </p:nvSpPr>
        <p:spPr>
          <a:xfrm>
            <a:off x="501857" y="1304225"/>
            <a:ext cx="2697469" cy="2697469"/>
          </a:xfrm>
          <a:prstGeom prst="ellipse">
            <a:avLst/>
          </a:prstGeom>
          <a:solidFill>
            <a:schemeClr val="accent1">
              <a:lumMod val="20000"/>
              <a:lumOff val="80000"/>
              <a:alpha val="50000"/>
            </a:schemeClr>
          </a:solidFill>
        </p:spPr>
        <p:txBody>
          <a:bodyPr/>
          <a:p>
            <a:endParaRPr lang="zh-CN" altLang="en-US" sz="1520"/>
          </a:p>
        </p:txBody>
      </p:sp>
      <p:sp>
        <p:nvSpPr>
          <p:cNvPr id="6" name="对象4"/>
          <p:cNvSpPr/>
          <p:nvPr>
            <p:custDataLst>
              <p:tags r:id="rId7"/>
            </p:custDataLst>
          </p:nvPr>
        </p:nvSpPr>
        <p:spPr>
          <a:xfrm>
            <a:off x="1863581" y="2656824"/>
            <a:ext cx="1762244" cy="1708140"/>
          </a:xfrm>
          <a:custGeom>
            <a:avLst/>
            <a:gdLst/>
            <a:ahLst/>
            <a:cxnLst/>
            <a:rect l="l" t="t" r="r" b="b"/>
            <a:pathLst>
              <a:path w="2084832" h="2020824">
                <a:moveTo>
                  <a:pt x="512064" y="1984248"/>
                </a:moveTo>
                <a:cubicBezTo>
                  <a:pt x="521208" y="2011680"/>
                  <a:pt x="548640" y="2020824"/>
                  <a:pt x="576072" y="2020824"/>
                </a:cubicBezTo>
                <a:cubicBezTo>
                  <a:pt x="1005840" y="1892808"/>
                  <a:pt x="1380744" y="1636776"/>
                  <a:pt x="1655064" y="1280160"/>
                </a:cubicBezTo>
                <a:cubicBezTo>
                  <a:pt x="1920240" y="923544"/>
                  <a:pt x="2075688" y="493776"/>
                  <a:pt x="2084832" y="54864"/>
                </a:cubicBezTo>
                <a:cubicBezTo>
                  <a:pt x="2084832" y="18288"/>
                  <a:pt x="2066544" y="0"/>
                  <a:pt x="2039112" y="0"/>
                </a:cubicBezTo>
                <a:lnTo>
                  <a:pt x="54864" y="0"/>
                </a:lnTo>
                <a:cubicBezTo>
                  <a:pt x="18288" y="0"/>
                  <a:pt x="-9144" y="27432"/>
                  <a:pt x="0" y="64008"/>
                </a:cubicBezTo>
                <a:lnTo>
                  <a:pt x="512064" y="1984248"/>
                </a:lnTo>
              </a:path>
            </a:pathLst>
          </a:custGeom>
          <a:gradFill>
            <a:gsLst>
              <a:gs pos="0">
                <a:schemeClr val="accent1">
                  <a:alpha val="100000"/>
                </a:schemeClr>
              </a:gs>
              <a:gs pos="100000">
                <a:schemeClr val="accent2">
                  <a:alpha val="100000"/>
                </a:schemeClr>
              </a:gs>
            </a:gsLst>
            <a:lin ang="10702551" scaled="0"/>
          </a:gradFill>
          <a:ln w="25400">
            <a:solidFill>
              <a:schemeClr val="lt1"/>
            </a:solidFill>
            <a:prstDash val="solid"/>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520"/>
          </a:p>
        </p:txBody>
      </p:sp>
      <p:sp>
        <p:nvSpPr>
          <p:cNvPr id="7" name="对象5"/>
          <p:cNvSpPr/>
          <p:nvPr>
            <p:custDataLst>
              <p:tags r:id="rId8"/>
            </p:custDataLst>
          </p:nvPr>
        </p:nvSpPr>
        <p:spPr>
          <a:xfrm>
            <a:off x="1863581" y="778751"/>
            <a:ext cx="1932285" cy="1870451"/>
          </a:xfrm>
          <a:custGeom>
            <a:avLst/>
            <a:gdLst/>
            <a:ahLst/>
            <a:cxnLst/>
            <a:rect l="l" t="t" r="r" b="b"/>
            <a:pathLst>
              <a:path w="2286000" h="2212848">
                <a:moveTo>
                  <a:pt x="2240280" y="2212848"/>
                </a:moveTo>
                <a:cubicBezTo>
                  <a:pt x="2267712" y="2212848"/>
                  <a:pt x="2286000" y="2194560"/>
                  <a:pt x="2286000" y="2167128"/>
                </a:cubicBezTo>
                <a:cubicBezTo>
                  <a:pt x="2276856" y="1673352"/>
                  <a:pt x="2112264" y="1197864"/>
                  <a:pt x="1810512" y="813816"/>
                </a:cubicBezTo>
                <a:cubicBezTo>
                  <a:pt x="1517904" y="420624"/>
                  <a:pt x="1097280" y="137160"/>
                  <a:pt x="630936" y="0"/>
                </a:cubicBezTo>
                <a:cubicBezTo>
                  <a:pt x="603504" y="-9144"/>
                  <a:pt x="576072" y="9144"/>
                  <a:pt x="566928" y="36576"/>
                </a:cubicBezTo>
                <a:lnTo>
                  <a:pt x="0" y="2148840"/>
                </a:lnTo>
                <a:cubicBezTo>
                  <a:pt x="-9144" y="2185416"/>
                  <a:pt x="18288" y="2212848"/>
                  <a:pt x="54864" y="2212848"/>
                </a:cubicBezTo>
                <a:lnTo>
                  <a:pt x="2240280" y="2212848"/>
                </a:lnTo>
              </a:path>
            </a:pathLst>
          </a:custGeom>
          <a:gradFill>
            <a:gsLst>
              <a:gs pos="0">
                <a:schemeClr val="accent3">
                  <a:alpha val="100000"/>
                </a:schemeClr>
              </a:gs>
              <a:gs pos="100000">
                <a:schemeClr val="accent2">
                  <a:alpha val="100000"/>
                </a:schemeClr>
              </a:gs>
            </a:gsLst>
            <a:lin ang="7310710" scaled="0"/>
          </a:gradFill>
          <a:ln w="25400">
            <a:solidFill>
              <a:schemeClr val="lt1"/>
            </a:solidFill>
            <a:prstDash val="solid"/>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sz="1520"/>
          </a:p>
        </p:txBody>
      </p:sp>
      <p:sp>
        <p:nvSpPr>
          <p:cNvPr id="8" name="对象6"/>
          <p:cNvSpPr/>
          <p:nvPr>
            <p:custDataLst>
              <p:tags r:id="rId9"/>
            </p:custDataLst>
          </p:nvPr>
        </p:nvSpPr>
        <p:spPr>
          <a:xfrm>
            <a:off x="920519" y="1729328"/>
            <a:ext cx="1847081" cy="1847081"/>
          </a:xfrm>
          <a:prstGeom prst="ellipse">
            <a:avLst/>
          </a:prstGeom>
          <a:solidFill>
            <a:schemeClr val="bg1"/>
          </a:solidFill>
          <a:ln w="12700">
            <a:noFill/>
          </a:ln>
          <a:effectLst/>
          <a:extLst>
            <a:ext uri="{AF507438-7753-43E0-B8FC-AC1667EBCBE1}">
              <a14:hiddenEffects xmlns:a14="http://schemas.microsoft.com/office/drawing/2010/main">
                <a:effectLst>
                  <a:outerShdw blurRad="127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2030" b="1">
                <a:solidFill>
                  <a:schemeClr val="tx1"/>
                </a:solidFill>
                <a:latin typeface="+mn-ea"/>
                <a:cs typeface="+mn-ea"/>
                <a:sym typeface="+mn-ea"/>
              </a:rPr>
              <a:t>可转换公司债券分类</a:t>
            </a:r>
            <a:endParaRPr lang="zh-CN" altLang="en-US" sz="2030" b="1">
              <a:solidFill>
                <a:schemeClr val="tx1"/>
              </a:solidFill>
              <a:latin typeface="+mn-ea"/>
              <a:cs typeface="+mn-ea"/>
              <a:sym typeface="+mn-ea"/>
            </a:endParaRPr>
          </a:p>
        </p:txBody>
      </p:sp>
      <p:sp>
        <p:nvSpPr>
          <p:cNvPr id="9" name="对象7"/>
          <p:cNvSpPr/>
          <p:nvPr>
            <p:custDataLst>
              <p:tags r:id="rId10"/>
            </p:custDataLst>
          </p:nvPr>
        </p:nvSpPr>
        <p:spPr>
          <a:xfrm>
            <a:off x="997810" y="1799105"/>
            <a:ext cx="1692681" cy="1692681"/>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2"/>
          </a:solidFill>
        </p:spPr>
        <p:txBody>
          <a:bodyPr/>
          <a:p>
            <a:endParaRPr lang="zh-CN" altLang="en-US" sz="1520"/>
          </a:p>
        </p:txBody>
      </p:sp>
      <p:sp>
        <p:nvSpPr>
          <p:cNvPr id="19" name="矩形 18"/>
          <p:cNvSpPr/>
          <p:nvPr>
            <p:custDataLst>
              <p:tags r:id="rId11"/>
            </p:custDataLst>
          </p:nvPr>
        </p:nvSpPr>
        <p:spPr>
          <a:xfrm>
            <a:off x="4834890" y="1789430"/>
            <a:ext cx="3808095" cy="13925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一类是一般可转换公司债券，其转股权与债券不可分离，持有者直接按照债券面额和约定的转股价格，在约定的期限内将债券转换为股票；</a:t>
            </a:r>
            <a:endParaRPr lang="zh-CN" altLang="en-US" sz="1400">
              <a:solidFill>
                <a:schemeClr val="tx1">
                  <a:lumMod val="85000"/>
                  <a:lumOff val="15000"/>
                </a:schemeClr>
              </a:solidFill>
              <a:latin typeface="+mn-ea"/>
              <a:cs typeface="+mn-ea"/>
            </a:endParaRPr>
          </a:p>
        </p:txBody>
      </p:sp>
      <p:sp>
        <p:nvSpPr>
          <p:cNvPr id="20" name="矩形 19"/>
          <p:cNvSpPr/>
          <p:nvPr>
            <p:custDataLst>
              <p:tags r:id="rId12"/>
            </p:custDataLst>
          </p:nvPr>
        </p:nvSpPr>
        <p:spPr>
          <a:xfrm>
            <a:off x="4211919" y="3003723"/>
            <a:ext cx="3803793" cy="355540"/>
          </a:xfrm>
          <a:prstGeom prst="rect">
            <a:avLst/>
          </a:prstGeom>
          <a:noFill/>
        </p:spPr>
        <p:txBody>
          <a:bodyPr wrap="square" lIns="0" tIns="0" rIns="0" bIns="0" rtlCol="0" anchor="ctr">
            <a:noAutofit/>
          </a:bodyPr>
          <a:p>
            <a:pPr>
              <a:spcBef>
                <a:spcPct val="0"/>
              </a:spcBef>
              <a:spcAft>
                <a:spcPct val="0"/>
              </a:spcAft>
            </a:pPr>
            <a:r>
              <a:rPr lang="en-US" altLang="zh-CN" sz="1520" b="1">
                <a:solidFill>
                  <a:schemeClr val="accent1"/>
                </a:solidFill>
                <a:latin typeface="+mn-ea"/>
                <a:cs typeface="+mn-ea"/>
              </a:rPr>
              <a:t>02</a:t>
            </a:r>
            <a:endParaRPr lang="zh-CN" altLang="en-US" sz="1520" b="1">
              <a:solidFill>
                <a:schemeClr val="accent1"/>
              </a:solidFill>
              <a:latin typeface="+mn-ea"/>
              <a:cs typeface="+mn-ea"/>
            </a:endParaRPr>
          </a:p>
        </p:txBody>
      </p:sp>
      <p:sp>
        <p:nvSpPr>
          <p:cNvPr id="21" name="矩形 20"/>
          <p:cNvSpPr/>
          <p:nvPr>
            <p:custDataLst>
              <p:tags r:id="rId13"/>
            </p:custDataLst>
          </p:nvPr>
        </p:nvSpPr>
        <p:spPr>
          <a:xfrm>
            <a:off x="4211919" y="1729366"/>
            <a:ext cx="3803793" cy="355540"/>
          </a:xfrm>
          <a:prstGeom prst="rect">
            <a:avLst/>
          </a:prstGeom>
          <a:noFill/>
        </p:spPr>
        <p:txBody>
          <a:bodyPr wrap="square" lIns="0" tIns="0" rIns="0" bIns="0" rtlCol="0" anchor="ctr">
            <a:noAutofit/>
          </a:bodyPr>
          <a:p>
            <a:pPr>
              <a:spcBef>
                <a:spcPct val="0"/>
              </a:spcBef>
              <a:spcAft>
                <a:spcPct val="0"/>
              </a:spcAft>
            </a:pPr>
            <a:r>
              <a:rPr lang="en-US" altLang="zh-CN" sz="1520" b="1">
                <a:solidFill>
                  <a:schemeClr val="accent3"/>
                </a:solidFill>
                <a:latin typeface="+mn-ea"/>
                <a:cs typeface="+mn-ea"/>
              </a:rPr>
              <a:t>01</a:t>
            </a:r>
            <a:endParaRPr lang="zh-CN" altLang="en-US" sz="1520" b="1">
              <a:solidFill>
                <a:schemeClr val="accent3"/>
              </a:solidFill>
              <a:latin typeface="+mn-ea"/>
              <a:cs typeface="+mn-ea"/>
            </a:endParaRPr>
          </a:p>
        </p:txBody>
      </p:sp>
      <p:sp>
        <p:nvSpPr>
          <p:cNvPr id="22" name="矩形 21"/>
          <p:cNvSpPr/>
          <p:nvPr>
            <p:custDataLst>
              <p:tags r:id="rId14"/>
            </p:custDataLst>
          </p:nvPr>
        </p:nvSpPr>
        <p:spPr>
          <a:xfrm>
            <a:off x="4835005" y="3089948"/>
            <a:ext cx="3807889" cy="86777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400">
                <a:solidFill>
                  <a:schemeClr val="tx1">
                    <a:lumMod val="85000"/>
                    <a:lumOff val="15000"/>
                  </a:schemeClr>
                </a:solidFill>
                <a:latin typeface="+mn-ea"/>
                <a:cs typeface="+mn-ea"/>
              </a:rPr>
              <a:t>另一类是可分离交易的可转换公司债券，这类债券在发行时附有认股权证，是认股权证和公司债券的组合，又称为可分离的附认股权证的公司债，发行上市后公司债券和认股权证各自独立流通、交易。认股权证的持有者认购股票时，需要按照认购价（行权价）出资购买股票。</a:t>
            </a:r>
            <a:endParaRPr lang="zh-CN" altLang="en-US" sz="1400">
              <a:solidFill>
                <a:schemeClr val="tx1">
                  <a:lumMod val="85000"/>
                  <a:lumOff val="1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59205" y="1635760"/>
            <a:ext cx="49612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素质目标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培养有理想、敢担当、能吃苦、肯奋斗的新时代好青年。</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培养自我管理能力和团队合作精神。</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574675"/>
            <a:ext cx="8218805" cy="423545"/>
          </a:xfrm>
          <a:prstGeom prst="rect">
            <a:avLst/>
          </a:prstGeom>
          <a:noFill/>
        </p:spPr>
        <p:txBody>
          <a:bodyPr wrap="square" rtlCol="0" anchor="t">
            <a:spAutoFit/>
          </a:bodyPr>
          <a:p>
            <a:pPr algn="just">
              <a:lnSpc>
                <a:spcPct val="120000"/>
              </a:lnSpc>
            </a:pPr>
            <a:r>
              <a:rPr lang="zh-CN" altLang="en-US">
                <a:solidFill>
                  <a:srgbClr val="00B050"/>
                </a:solidFill>
              </a:rPr>
              <a:t>（2）可转换公司债券的性质。</a:t>
            </a:r>
            <a:endParaRPr lang="zh-CN" altLang="en-US">
              <a:solidFill>
                <a:schemeClr val="tx1"/>
              </a:solidFill>
            </a:endParaRPr>
          </a:p>
        </p:txBody>
      </p:sp>
      <p:sp>
        <p:nvSpPr>
          <p:cNvPr id="36" name="文本框 35"/>
          <p:cNvSpPr txBox="1"/>
          <p:nvPr>
            <p:custDataLst>
              <p:tags r:id="rId5"/>
            </p:custDataLst>
          </p:nvPr>
        </p:nvSpPr>
        <p:spPr>
          <a:xfrm>
            <a:off x="906780" y="1460500"/>
            <a:ext cx="1777365" cy="2346325"/>
          </a:xfrm>
          <a:prstGeom prst="rect">
            <a:avLst/>
          </a:prstGeom>
          <a:noFill/>
        </p:spPr>
        <p:txBody>
          <a:bodyPr wrap="square" lIns="0" tIns="0" rIns="0" bIns="0" rtlCol="0" anchor="t" anchorCtr="0">
            <a:noAutofit/>
          </a:bodyPr>
          <a:p>
            <a:pPr>
              <a:lnSpc>
                <a:spcPct val="90000"/>
              </a:lnSpc>
              <a:spcBef>
                <a:spcPts val="0"/>
              </a:spcBef>
              <a:spcAft>
                <a:spcPts val="0"/>
              </a:spcAft>
            </a:pPr>
            <a:r>
              <a:rPr lang="zh-CN" altLang="en-US" sz="1400" kern="0" spc="0" dirty="0">
                <a:ln>
                  <a:noFill/>
                  <a:prstDash val="sysDot"/>
                </a:ln>
                <a:solidFill>
                  <a:schemeClr val="tx1">
                    <a:lumMod val="85000"/>
                    <a:lumOff val="15000"/>
                  </a:schemeClr>
                </a:solidFill>
                <a:latin typeface="+mn-ea"/>
                <a:ea typeface="+mn-ea"/>
                <a:sym typeface="+mn-ea"/>
              </a:rPr>
              <a:t>可转换债券给予了债券持有者未来的选择权，在事先约定的期限内，投资者可以选择将债券转换为普通股票，也可以放弃转换权利，持有至债券到期时还本付息。</a:t>
            </a:r>
            <a:endParaRPr lang="zh-CN" altLang="en-US" sz="1400" kern="0" spc="0" dirty="0">
              <a:ln>
                <a:noFill/>
                <a:prstDash val="sysDot"/>
              </a:ln>
              <a:solidFill>
                <a:schemeClr val="tx1">
                  <a:lumMod val="85000"/>
                  <a:lumOff val="15000"/>
                </a:schemeClr>
              </a:solidFill>
              <a:latin typeface="+mn-ea"/>
              <a:ea typeface="+mn-ea"/>
              <a:sym typeface="+mn-ea"/>
            </a:endParaRPr>
          </a:p>
        </p:txBody>
      </p:sp>
      <p:sp>
        <p:nvSpPr>
          <p:cNvPr id="38" name="文本框 37"/>
          <p:cNvSpPr txBox="1"/>
          <p:nvPr>
            <p:custDataLst>
              <p:tags r:id="rId6"/>
            </p:custDataLst>
          </p:nvPr>
        </p:nvSpPr>
        <p:spPr>
          <a:xfrm>
            <a:off x="906978" y="1211726"/>
            <a:ext cx="1777087" cy="231425"/>
          </a:xfrm>
          <a:prstGeom prst="rect">
            <a:avLst/>
          </a:prstGeom>
          <a:noFill/>
        </p:spPr>
        <p:txBody>
          <a:bodyPr wrap="square" lIns="0" tIns="0" rIns="0" bIns="0">
            <a:noAutofit/>
          </a:bodyPr>
          <a:p>
            <a:pPr algn="l">
              <a:lnSpc>
                <a:spcPct val="90000"/>
              </a:lnSpc>
            </a:pPr>
            <a:r>
              <a:rPr lang="zh-CN" altLang="en-US" sz="1790" b="1" kern="0" dirty="0">
                <a:latin typeface="+中文正文" charset="0"/>
              </a:rPr>
              <a:t>证券期权性</a:t>
            </a:r>
            <a:endParaRPr lang="zh-CN" altLang="en-US" sz="1790" b="1" kern="0" dirty="0">
              <a:latin typeface="+中文正文" charset="0"/>
            </a:endParaRPr>
          </a:p>
        </p:txBody>
      </p:sp>
      <p:sp>
        <p:nvSpPr>
          <p:cNvPr id="11" name="矩形 10"/>
          <p:cNvSpPr/>
          <p:nvPr>
            <p:custDataLst>
              <p:tags r:id="rId7"/>
            </p:custDataLst>
          </p:nvPr>
        </p:nvSpPr>
        <p:spPr>
          <a:xfrm>
            <a:off x="772157" y="1233489"/>
            <a:ext cx="63164" cy="168792"/>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sz="1790"/>
          </a:p>
        </p:txBody>
      </p:sp>
      <p:sp>
        <p:nvSpPr>
          <p:cNvPr id="9" name="文本框 8"/>
          <p:cNvSpPr txBox="1"/>
          <p:nvPr>
            <p:custDataLst>
              <p:tags r:id="rId8"/>
            </p:custDataLst>
          </p:nvPr>
        </p:nvSpPr>
        <p:spPr>
          <a:xfrm>
            <a:off x="3790315" y="1460500"/>
            <a:ext cx="1777365" cy="1181735"/>
          </a:xfrm>
          <a:prstGeom prst="rect">
            <a:avLst/>
          </a:prstGeom>
          <a:noFill/>
        </p:spPr>
        <p:txBody>
          <a:bodyPr wrap="square" lIns="0" tIns="0" rIns="0" bIns="0" rtlCol="0" anchor="t" anchorCtr="0">
            <a:noAutofit/>
          </a:bodyPr>
          <a:p>
            <a:pPr>
              <a:lnSpc>
                <a:spcPct val="90000"/>
              </a:lnSpc>
              <a:spcBef>
                <a:spcPts val="0"/>
              </a:spcBef>
              <a:spcAft>
                <a:spcPts val="0"/>
              </a:spcAft>
            </a:pPr>
            <a:r>
              <a:rPr lang="zh-CN" altLang="en-US" sz="1400" kern="0" spc="0" dirty="0">
                <a:ln>
                  <a:noFill/>
                  <a:prstDash val="sysDot"/>
                </a:ln>
                <a:solidFill>
                  <a:schemeClr val="tx1">
                    <a:lumMod val="85000"/>
                    <a:lumOff val="15000"/>
                  </a:schemeClr>
                </a:solidFill>
                <a:latin typeface="+mn-ea"/>
                <a:ea typeface="+mn-ea"/>
                <a:sym typeface="+mn-ea"/>
              </a:rPr>
              <a:t>可转换公司债券在正常持有期属于债权性质，转换成股票后，属于股权性质。</a:t>
            </a:r>
            <a:endParaRPr lang="zh-CN" altLang="en-US" sz="1400" kern="0" spc="0" dirty="0">
              <a:ln>
                <a:noFill/>
                <a:prstDash val="sysDot"/>
              </a:ln>
              <a:solidFill>
                <a:schemeClr val="tx1">
                  <a:lumMod val="85000"/>
                  <a:lumOff val="15000"/>
                </a:schemeClr>
              </a:solidFill>
              <a:latin typeface="+mn-ea"/>
              <a:ea typeface="+mn-ea"/>
              <a:sym typeface="+mn-ea"/>
            </a:endParaRPr>
          </a:p>
        </p:txBody>
      </p:sp>
      <p:sp>
        <p:nvSpPr>
          <p:cNvPr id="17" name="文本框 16"/>
          <p:cNvSpPr txBox="1"/>
          <p:nvPr>
            <p:custDataLst>
              <p:tags r:id="rId9"/>
            </p:custDataLst>
          </p:nvPr>
        </p:nvSpPr>
        <p:spPr>
          <a:xfrm>
            <a:off x="3790234" y="1211726"/>
            <a:ext cx="1777087" cy="231425"/>
          </a:xfrm>
          <a:prstGeom prst="rect">
            <a:avLst/>
          </a:prstGeom>
          <a:noFill/>
        </p:spPr>
        <p:txBody>
          <a:bodyPr wrap="square" lIns="0" tIns="0" rIns="0" bIns="0">
            <a:noAutofit/>
          </a:bodyPr>
          <a:p>
            <a:pPr algn="l">
              <a:lnSpc>
                <a:spcPct val="90000"/>
              </a:lnSpc>
            </a:pPr>
            <a:r>
              <a:rPr lang="zh-CN" altLang="en-US" sz="1790" b="1" kern="0" dirty="0">
                <a:latin typeface="+中文正文" charset="0"/>
              </a:rPr>
              <a:t>资本转换性</a:t>
            </a:r>
            <a:endParaRPr lang="zh-CN" altLang="en-US" sz="1790" b="1" kern="0" dirty="0">
              <a:latin typeface="+中文正文" charset="0"/>
            </a:endParaRPr>
          </a:p>
        </p:txBody>
      </p:sp>
      <p:sp>
        <p:nvSpPr>
          <p:cNvPr id="15" name="矩形 14"/>
          <p:cNvSpPr/>
          <p:nvPr>
            <p:custDataLst>
              <p:tags r:id="rId10"/>
            </p:custDataLst>
          </p:nvPr>
        </p:nvSpPr>
        <p:spPr>
          <a:xfrm>
            <a:off x="3645328" y="1233489"/>
            <a:ext cx="63164" cy="168792"/>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sz="1790"/>
          </a:p>
        </p:txBody>
      </p:sp>
      <p:sp>
        <p:nvSpPr>
          <p:cNvPr id="10" name="文本框 9"/>
          <p:cNvSpPr txBox="1"/>
          <p:nvPr>
            <p:custDataLst>
              <p:tags r:id="rId11"/>
            </p:custDataLst>
          </p:nvPr>
        </p:nvSpPr>
        <p:spPr>
          <a:xfrm>
            <a:off x="6673215" y="1460500"/>
            <a:ext cx="1777365" cy="1383030"/>
          </a:xfrm>
          <a:prstGeom prst="rect">
            <a:avLst/>
          </a:prstGeom>
          <a:noFill/>
        </p:spPr>
        <p:txBody>
          <a:bodyPr wrap="square" lIns="0" tIns="0" rIns="0" bIns="0" rtlCol="0" anchor="t" anchorCtr="0">
            <a:noAutofit/>
          </a:bodyPr>
          <a:p>
            <a:pPr algn="just">
              <a:lnSpc>
                <a:spcPct val="90000"/>
              </a:lnSpc>
              <a:spcBef>
                <a:spcPts val="0"/>
              </a:spcBef>
              <a:spcAft>
                <a:spcPts val="0"/>
              </a:spcAft>
            </a:pPr>
            <a:r>
              <a:rPr lang="zh-CN" altLang="en-US" sz="1400" kern="0" spc="0" dirty="0">
                <a:ln>
                  <a:noFill/>
                  <a:prstDash val="sysDot"/>
                </a:ln>
                <a:solidFill>
                  <a:schemeClr val="tx1">
                    <a:lumMod val="85000"/>
                    <a:lumOff val="15000"/>
                  </a:schemeClr>
                </a:solidFill>
                <a:latin typeface="+mn-ea"/>
                <a:ea typeface="+mn-ea"/>
                <a:sym typeface="+mn-ea"/>
              </a:rPr>
              <a:t>可转换公司债券一般会有赎回条款，发债公司在可转换公司债券转换前，可以按定条件赎回债券。</a:t>
            </a:r>
            <a:endParaRPr lang="zh-CN" altLang="en-US" sz="1400" kern="0" spc="0" dirty="0">
              <a:ln>
                <a:noFill/>
                <a:prstDash val="sysDot"/>
              </a:ln>
              <a:solidFill>
                <a:schemeClr val="tx1">
                  <a:lumMod val="85000"/>
                  <a:lumOff val="15000"/>
                </a:schemeClr>
              </a:solidFill>
              <a:latin typeface="+mn-ea"/>
              <a:ea typeface="+mn-ea"/>
              <a:sym typeface="+mn-ea"/>
            </a:endParaRPr>
          </a:p>
        </p:txBody>
      </p:sp>
      <p:sp>
        <p:nvSpPr>
          <p:cNvPr id="12" name="文本框 11"/>
          <p:cNvSpPr txBox="1"/>
          <p:nvPr>
            <p:custDataLst>
              <p:tags r:id="rId12"/>
            </p:custDataLst>
          </p:nvPr>
        </p:nvSpPr>
        <p:spPr>
          <a:xfrm>
            <a:off x="6673490" y="1211726"/>
            <a:ext cx="1777087" cy="231425"/>
          </a:xfrm>
          <a:prstGeom prst="rect">
            <a:avLst/>
          </a:prstGeom>
          <a:noFill/>
        </p:spPr>
        <p:txBody>
          <a:bodyPr wrap="square" lIns="0" tIns="0" rIns="0" bIns="0">
            <a:noAutofit/>
          </a:bodyPr>
          <a:p>
            <a:pPr algn="l">
              <a:lnSpc>
                <a:spcPct val="90000"/>
              </a:lnSpc>
            </a:pPr>
            <a:r>
              <a:rPr lang="zh-CN" altLang="en-US" sz="1790" b="1" kern="0" dirty="0">
                <a:latin typeface="+中文正文" charset="0"/>
              </a:rPr>
              <a:t>赎回与回售</a:t>
            </a:r>
            <a:endParaRPr lang="zh-CN" altLang="en-US" sz="1790" b="1" kern="0" dirty="0">
              <a:latin typeface="+中文正文" charset="0"/>
            </a:endParaRPr>
          </a:p>
        </p:txBody>
      </p:sp>
      <p:sp>
        <p:nvSpPr>
          <p:cNvPr id="13" name="矩形 12"/>
          <p:cNvSpPr/>
          <p:nvPr>
            <p:custDataLst>
              <p:tags r:id="rId13"/>
            </p:custDataLst>
          </p:nvPr>
        </p:nvSpPr>
        <p:spPr>
          <a:xfrm>
            <a:off x="6528584" y="1233489"/>
            <a:ext cx="63164" cy="168792"/>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sz="179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52895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可转换公司债券的基本要素</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6" name="任意多边形: 形状 45"/>
          <p:cNvSpPr/>
          <p:nvPr>
            <p:custDataLst>
              <p:tags r:id="rId5"/>
            </p:custDataLst>
          </p:nvPr>
        </p:nvSpPr>
        <p:spPr>
          <a:xfrm>
            <a:off x="453804" y="3010837"/>
            <a:ext cx="1946021"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3120"/>
              <a:gd name="connsiteY0-2" fmla="*/ 0 h 1249595"/>
              <a:gd name="connsiteX1-3" fmla="*/ 1958251 w 2163120"/>
              <a:gd name="connsiteY1-4" fmla="*/ 0 h 1249595"/>
              <a:gd name="connsiteX2-5" fmla="*/ 2163120 w 2163120"/>
              <a:gd name="connsiteY2-6" fmla="*/ 335066 h 1249595"/>
              <a:gd name="connsiteX3-7" fmla="*/ 2163120 w 2163120"/>
              <a:gd name="connsiteY3-8" fmla="*/ 1078862 h 1249595"/>
              <a:gd name="connsiteX4-9" fmla="*/ 467372 w 2163120"/>
              <a:gd name="connsiteY4-10" fmla="*/ 1078862 h 1249595"/>
              <a:gd name="connsiteX5-11" fmla="*/ 296639 w 2163120"/>
              <a:gd name="connsiteY5-12" fmla="*/ 1249595 h 1249595"/>
              <a:gd name="connsiteX6-13" fmla="*/ 296639 w 2163120"/>
              <a:gd name="connsiteY6-14" fmla="*/ 1078862 h 1249595"/>
              <a:gd name="connsiteX7-15" fmla="*/ 0 w 2163120"/>
              <a:gd name="connsiteY7-16" fmla="*/ 1078862 h 1249595"/>
              <a:gd name="connsiteX8-17" fmla="*/ 0 w 2163120"/>
              <a:gd name="connsiteY8-18" fmla="*/ 217288 h 1249595"/>
              <a:gd name="connsiteX9-19" fmla="*/ 204870 w 2163120"/>
              <a:gd name="connsiteY9-20" fmla="*/ 0 h 1249595"/>
              <a:gd name="connsiteX0-21" fmla="*/ 204870 w 2163120"/>
              <a:gd name="connsiteY0-22" fmla="*/ 0 h 1249595"/>
              <a:gd name="connsiteX1-23" fmla="*/ 1958251 w 2163120"/>
              <a:gd name="connsiteY1-24" fmla="*/ 0 h 1249595"/>
              <a:gd name="connsiteX2-25" fmla="*/ 2163120 w 2163120"/>
              <a:gd name="connsiteY2-26" fmla="*/ 335066 h 1249595"/>
              <a:gd name="connsiteX3-27" fmla="*/ 2163120 w 2163120"/>
              <a:gd name="connsiteY3-28" fmla="*/ 1078862 h 1249595"/>
              <a:gd name="connsiteX4-29" fmla="*/ 467372 w 2163120"/>
              <a:gd name="connsiteY4-30" fmla="*/ 1078862 h 1249595"/>
              <a:gd name="connsiteX5-31" fmla="*/ 296639 w 2163120"/>
              <a:gd name="connsiteY5-32" fmla="*/ 1249595 h 1249595"/>
              <a:gd name="connsiteX6-33" fmla="*/ 296639 w 2163120"/>
              <a:gd name="connsiteY6-34" fmla="*/ 1078862 h 1249595"/>
              <a:gd name="connsiteX7-35" fmla="*/ 0 w 2163120"/>
              <a:gd name="connsiteY7-36" fmla="*/ 1078862 h 1249595"/>
              <a:gd name="connsiteX8-37" fmla="*/ 0 w 2163120"/>
              <a:gd name="connsiteY8-38" fmla="*/ 299733 h 1249595"/>
              <a:gd name="connsiteX9-39" fmla="*/ 204870 w 2163120"/>
              <a:gd name="connsiteY9-40" fmla="*/ 0 h 1249595"/>
              <a:gd name="connsiteX0-41" fmla="*/ 204870 w 2163120"/>
              <a:gd name="connsiteY0-42" fmla="*/ 0 h 1249595"/>
              <a:gd name="connsiteX1-43" fmla="*/ 1958251 w 2163120"/>
              <a:gd name="connsiteY1-44" fmla="*/ 0 h 1249595"/>
              <a:gd name="connsiteX2-45" fmla="*/ 2163120 w 2163120"/>
              <a:gd name="connsiteY2-46" fmla="*/ 335066 h 1249595"/>
              <a:gd name="connsiteX3-47" fmla="*/ 2163120 w 2163120"/>
              <a:gd name="connsiteY3-48" fmla="*/ 1078862 h 1249595"/>
              <a:gd name="connsiteX4-49" fmla="*/ 467372 w 2163120"/>
              <a:gd name="connsiteY4-50" fmla="*/ 1078862 h 1249595"/>
              <a:gd name="connsiteX5-51" fmla="*/ 296639 w 2163120"/>
              <a:gd name="connsiteY5-52" fmla="*/ 1249595 h 1249595"/>
              <a:gd name="connsiteX6-53" fmla="*/ 296639 w 2163120"/>
              <a:gd name="connsiteY6-54" fmla="*/ 1078862 h 1249595"/>
              <a:gd name="connsiteX7-55" fmla="*/ 0 w 2163120"/>
              <a:gd name="connsiteY7-56" fmla="*/ 1078862 h 1249595"/>
              <a:gd name="connsiteX8-57" fmla="*/ 0 w 2163120"/>
              <a:gd name="connsiteY8-58" fmla="*/ 331140 h 1249595"/>
              <a:gd name="connsiteX9-59" fmla="*/ 204870 w 2163120"/>
              <a:gd name="connsiteY9-6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3120" h="1249595">
                <a:moveTo>
                  <a:pt x="204870" y="0"/>
                </a:moveTo>
                <a:lnTo>
                  <a:pt x="1958251" y="0"/>
                </a:lnTo>
                <a:cubicBezTo>
                  <a:pt x="2071397" y="0"/>
                  <a:pt x="2163120" y="215061"/>
                  <a:pt x="2163120" y="335066"/>
                </a:cubicBezTo>
                <a:lnTo>
                  <a:pt x="2163120" y="1078862"/>
                </a:lnTo>
                <a:lnTo>
                  <a:pt x="467372" y="1078862"/>
                </a:lnTo>
                <a:lnTo>
                  <a:pt x="296639" y="1249595"/>
                </a:lnTo>
                <a:lnTo>
                  <a:pt x="296639" y="1078862"/>
                </a:lnTo>
                <a:lnTo>
                  <a:pt x="0" y="1078862"/>
                </a:lnTo>
                <a:lnTo>
                  <a:pt x="0" y="331140"/>
                </a:lnTo>
                <a:cubicBezTo>
                  <a:pt x="0" y="211135"/>
                  <a:pt x="91723" y="0"/>
                  <a:pt x="204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70" tIns="39297" rIns="733311" bIns="126268" rtlCol="0" anchor="ctr">
            <a:noAutofit/>
          </a:bodyPr>
          <a:p>
            <a:pPr algn="ctr"/>
            <a:r>
              <a:rPr lang="en-US" altLang="zh-CN" sz="3010" b="1">
                <a:solidFill>
                  <a:srgbClr val="FFFFFF"/>
                </a:solidFill>
                <a:latin typeface="+mn-ea"/>
                <a:cs typeface="+mn-ea"/>
                <a:sym typeface="+mn-ea"/>
              </a:rPr>
              <a:t>05</a:t>
            </a:r>
            <a:endParaRPr lang="zh-CN" altLang="zh-CN" sz="3010" b="1">
              <a:solidFill>
                <a:srgbClr val="FFFFFF"/>
              </a:solidFill>
              <a:latin typeface="+mn-ea"/>
              <a:cs typeface="+mn-ea"/>
              <a:sym typeface="+mn-ea"/>
            </a:endParaRPr>
          </a:p>
        </p:txBody>
      </p:sp>
      <p:sp>
        <p:nvSpPr>
          <p:cNvPr id="38" name="任意多边形: 形状 37"/>
          <p:cNvSpPr/>
          <p:nvPr>
            <p:custDataLst>
              <p:tags r:id="rId6"/>
            </p:custDataLst>
          </p:nvPr>
        </p:nvSpPr>
        <p:spPr>
          <a:xfrm>
            <a:off x="4754676" y="940598"/>
            <a:ext cx="1946021"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3120"/>
              <a:gd name="connsiteY0-2" fmla="*/ 0 h 1249595"/>
              <a:gd name="connsiteX1-3" fmla="*/ 1958251 w 2163120"/>
              <a:gd name="connsiteY1-4" fmla="*/ 0 h 1249595"/>
              <a:gd name="connsiteX2-5" fmla="*/ 2163120 w 2163120"/>
              <a:gd name="connsiteY2-6" fmla="*/ 217288 h 1249595"/>
              <a:gd name="connsiteX3-7" fmla="*/ 2163120 w 2163120"/>
              <a:gd name="connsiteY3-8" fmla="*/ 1078862 h 1249595"/>
              <a:gd name="connsiteX4-9" fmla="*/ 467372 w 2163120"/>
              <a:gd name="connsiteY4-10" fmla="*/ 1078862 h 1249595"/>
              <a:gd name="connsiteX5-11" fmla="*/ 296639 w 2163120"/>
              <a:gd name="connsiteY5-12" fmla="*/ 1249595 h 1249595"/>
              <a:gd name="connsiteX6-13" fmla="*/ 296639 w 2163120"/>
              <a:gd name="connsiteY6-14" fmla="*/ 1078862 h 1249595"/>
              <a:gd name="connsiteX7-15" fmla="*/ 0 w 2163120"/>
              <a:gd name="connsiteY7-16" fmla="*/ 1078862 h 1249595"/>
              <a:gd name="connsiteX8-17" fmla="*/ 0 w 2163120"/>
              <a:gd name="connsiteY8-18" fmla="*/ 335068 h 1249595"/>
              <a:gd name="connsiteX9-19" fmla="*/ 204870 w 2163120"/>
              <a:gd name="connsiteY9-20" fmla="*/ 0 h 1249595"/>
              <a:gd name="connsiteX0-21" fmla="*/ 204870 w 2163120"/>
              <a:gd name="connsiteY0-22" fmla="*/ 0 h 1249595"/>
              <a:gd name="connsiteX1-23" fmla="*/ 1958251 w 2163120"/>
              <a:gd name="connsiteY1-24" fmla="*/ 0 h 1249595"/>
              <a:gd name="connsiteX2-25" fmla="*/ 2163120 w 2163120"/>
              <a:gd name="connsiteY2-26" fmla="*/ 307585 h 1249595"/>
              <a:gd name="connsiteX3-27" fmla="*/ 2163120 w 2163120"/>
              <a:gd name="connsiteY3-28" fmla="*/ 1078862 h 1249595"/>
              <a:gd name="connsiteX4-29" fmla="*/ 467372 w 2163120"/>
              <a:gd name="connsiteY4-30" fmla="*/ 1078862 h 1249595"/>
              <a:gd name="connsiteX5-31" fmla="*/ 296639 w 2163120"/>
              <a:gd name="connsiteY5-32" fmla="*/ 1249595 h 1249595"/>
              <a:gd name="connsiteX6-33" fmla="*/ 296639 w 2163120"/>
              <a:gd name="connsiteY6-34" fmla="*/ 1078862 h 1249595"/>
              <a:gd name="connsiteX7-35" fmla="*/ 0 w 2163120"/>
              <a:gd name="connsiteY7-36" fmla="*/ 1078862 h 1249595"/>
              <a:gd name="connsiteX8-37" fmla="*/ 0 w 2163120"/>
              <a:gd name="connsiteY8-38" fmla="*/ 335068 h 1249595"/>
              <a:gd name="connsiteX9-39" fmla="*/ 204870 w 2163120"/>
              <a:gd name="connsiteY9-4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3120" h="1249595">
                <a:moveTo>
                  <a:pt x="204870" y="0"/>
                </a:moveTo>
                <a:lnTo>
                  <a:pt x="1958251" y="0"/>
                </a:lnTo>
                <a:cubicBezTo>
                  <a:pt x="2071397" y="0"/>
                  <a:pt x="2163120" y="187580"/>
                  <a:pt x="2163120" y="307585"/>
                </a:cubicBezTo>
                <a:lnTo>
                  <a:pt x="2163120" y="1078862"/>
                </a:lnTo>
                <a:lnTo>
                  <a:pt x="467372" y="1078862"/>
                </a:lnTo>
                <a:lnTo>
                  <a:pt x="296639" y="1249595"/>
                </a:lnTo>
                <a:lnTo>
                  <a:pt x="296639" y="1078862"/>
                </a:lnTo>
                <a:lnTo>
                  <a:pt x="0" y="1078862"/>
                </a:lnTo>
                <a:lnTo>
                  <a:pt x="0" y="335068"/>
                </a:lnTo>
                <a:cubicBezTo>
                  <a:pt x="0" y="215063"/>
                  <a:pt x="91723" y="0"/>
                  <a:pt x="20487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lIns="712792" tIns="39297" rIns="732989" bIns="126268" rtlCol="0" anchor="ctr">
            <a:noAutofit/>
          </a:bodyPr>
          <a:p>
            <a:pPr algn="ctr"/>
            <a:r>
              <a:rPr lang="en-US" altLang="zh-CN" sz="3010" b="1" dirty="0">
                <a:solidFill>
                  <a:srgbClr val="FFFFFF"/>
                </a:solidFill>
                <a:latin typeface="+mn-ea"/>
                <a:cs typeface="+mn-ea"/>
                <a:sym typeface="+mn-ea"/>
              </a:rPr>
              <a:t>03</a:t>
            </a:r>
            <a:endParaRPr lang="zh-CN" altLang="zh-CN" sz="3010" b="1" dirty="0">
              <a:solidFill>
                <a:srgbClr val="FFFFFF"/>
              </a:solidFill>
              <a:latin typeface="+mn-ea"/>
              <a:cs typeface="+mn-ea"/>
              <a:sym typeface="+mn-ea"/>
            </a:endParaRPr>
          </a:p>
        </p:txBody>
      </p:sp>
      <p:sp>
        <p:nvSpPr>
          <p:cNvPr id="37" name="任意多边形: 形状 18"/>
          <p:cNvSpPr/>
          <p:nvPr>
            <p:custDataLst>
              <p:tags r:id="rId7"/>
            </p:custDataLst>
          </p:nvPr>
        </p:nvSpPr>
        <p:spPr>
          <a:xfrm>
            <a:off x="453804" y="940598"/>
            <a:ext cx="1948012"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5334"/>
              <a:gd name="connsiteY0-2" fmla="*/ 0 h 1249595"/>
              <a:gd name="connsiteX1-3" fmla="*/ 1958251 w 2165334"/>
              <a:gd name="connsiteY1-4" fmla="*/ 0 h 1249595"/>
              <a:gd name="connsiteX2-5" fmla="*/ 2165334 w 2165334"/>
              <a:gd name="connsiteY2-6" fmla="*/ 307585 h 1249595"/>
              <a:gd name="connsiteX3-7" fmla="*/ 2163120 w 2165334"/>
              <a:gd name="connsiteY3-8" fmla="*/ 1078862 h 1249595"/>
              <a:gd name="connsiteX4-9" fmla="*/ 467372 w 2165334"/>
              <a:gd name="connsiteY4-10" fmla="*/ 1078862 h 1249595"/>
              <a:gd name="connsiteX5-11" fmla="*/ 296639 w 2165334"/>
              <a:gd name="connsiteY5-12" fmla="*/ 1249595 h 1249595"/>
              <a:gd name="connsiteX6-13" fmla="*/ 296639 w 2165334"/>
              <a:gd name="connsiteY6-14" fmla="*/ 1078862 h 1249595"/>
              <a:gd name="connsiteX7-15" fmla="*/ 0 w 2165334"/>
              <a:gd name="connsiteY7-16" fmla="*/ 1078862 h 1249595"/>
              <a:gd name="connsiteX8-17" fmla="*/ 0 w 2165334"/>
              <a:gd name="connsiteY8-18" fmla="*/ 217288 h 1249595"/>
              <a:gd name="connsiteX9-19" fmla="*/ 204870 w 2165334"/>
              <a:gd name="connsiteY9-20" fmla="*/ 0 h 1249595"/>
              <a:gd name="connsiteX0-21" fmla="*/ 204870 w 2165334"/>
              <a:gd name="connsiteY0-22" fmla="*/ 0 h 1249595"/>
              <a:gd name="connsiteX1-23" fmla="*/ 1958251 w 2165334"/>
              <a:gd name="connsiteY1-24" fmla="*/ 0 h 1249595"/>
              <a:gd name="connsiteX2-25" fmla="*/ 2165334 w 2165334"/>
              <a:gd name="connsiteY2-26" fmla="*/ 307585 h 1249595"/>
              <a:gd name="connsiteX3-27" fmla="*/ 2163120 w 2165334"/>
              <a:gd name="connsiteY3-28" fmla="*/ 1078862 h 1249595"/>
              <a:gd name="connsiteX4-29" fmla="*/ 467372 w 2165334"/>
              <a:gd name="connsiteY4-30" fmla="*/ 1078862 h 1249595"/>
              <a:gd name="connsiteX5-31" fmla="*/ 296639 w 2165334"/>
              <a:gd name="connsiteY5-32" fmla="*/ 1249595 h 1249595"/>
              <a:gd name="connsiteX6-33" fmla="*/ 296639 w 2165334"/>
              <a:gd name="connsiteY6-34" fmla="*/ 1078862 h 1249595"/>
              <a:gd name="connsiteX7-35" fmla="*/ 0 w 2165334"/>
              <a:gd name="connsiteY7-36" fmla="*/ 1078862 h 1249595"/>
              <a:gd name="connsiteX8-37" fmla="*/ 0 w 2165334"/>
              <a:gd name="connsiteY8-38" fmla="*/ 335068 h 1249595"/>
              <a:gd name="connsiteX9-39" fmla="*/ 204870 w 2165334"/>
              <a:gd name="connsiteY9-4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5334" h="1249595">
                <a:moveTo>
                  <a:pt x="204870" y="0"/>
                </a:moveTo>
                <a:lnTo>
                  <a:pt x="1958251" y="0"/>
                </a:lnTo>
                <a:cubicBezTo>
                  <a:pt x="2071397" y="0"/>
                  <a:pt x="2165334" y="187580"/>
                  <a:pt x="2165334" y="307585"/>
                </a:cubicBezTo>
                <a:lnTo>
                  <a:pt x="2163120" y="1078862"/>
                </a:lnTo>
                <a:lnTo>
                  <a:pt x="467372" y="1078862"/>
                </a:lnTo>
                <a:lnTo>
                  <a:pt x="296639" y="1249595"/>
                </a:lnTo>
                <a:lnTo>
                  <a:pt x="296639" y="1078862"/>
                </a:lnTo>
                <a:lnTo>
                  <a:pt x="0" y="1078862"/>
                </a:lnTo>
                <a:lnTo>
                  <a:pt x="0" y="335068"/>
                </a:lnTo>
                <a:cubicBezTo>
                  <a:pt x="0" y="215063"/>
                  <a:pt x="91723" y="0"/>
                  <a:pt x="2048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69" tIns="39297" rIns="733311" bIns="126268" rtlCol="0" anchor="ctr">
            <a:noAutofit/>
          </a:bodyPr>
          <a:p>
            <a:pPr algn="ctr"/>
            <a:r>
              <a:rPr lang="en-US" altLang="zh-CN" sz="3010" b="1">
                <a:solidFill>
                  <a:srgbClr val="FFFFFF"/>
                </a:solidFill>
                <a:latin typeface="+mn-ea"/>
                <a:cs typeface="+mn-ea"/>
                <a:sym typeface="+mn-ea"/>
              </a:rPr>
              <a:t>01</a:t>
            </a:r>
            <a:endParaRPr lang="zh-CN" altLang="zh-CN" sz="3010" b="1">
              <a:solidFill>
                <a:srgbClr val="FFFFFF"/>
              </a:solidFill>
              <a:latin typeface="+mn-ea"/>
              <a:cs typeface="+mn-ea"/>
              <a:sym typeface="+mn-ea"/>
            </a:endParaRPr>
          </a:p>
        </p:txBody>
      </p:sp>
      <p:sp>
        <p:nvSpPr>
          <p:cNvPr id="39" name="任意多边形: 形状 29"/>
          <p:cNvSpPr/>
          <p:nvPr>
            <p:custDataLst>
              <p:tags r:id="rId8"/>
            </p:custDataLst>
          </p:nvPr>
        </p:nvSpPr>
        <p:spPr>
          <a:xfrm>
            <a:off x="2607958" y="940598"/>
            <a:ext cx="1950004"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7084 w 2165334"/>
              <a:gd name="connsiteY0-2" fmla="*/ 0 h 1249595"/>
              <a:gd name="connsiteX1-3" fmla="*/ 1960465 w 2165334"/>
              <a:gd name="connsiteY1-4" fmla="*/ 0 h 1249595"/>
              <a:gd name="connsiteX2-5" fmla="*/ 2165334 w 2165334"/>
              <a:gd name="connsiteY2-6" fmla="*/ 217288 h 1249595"/>
              <a:gd name="connsiteX3-7" fmla="*/ 2165334 w 2165334"/>
              <a:gd name="connsiteY3-8" fmla="*/ 1078862 h 1249595"/>
              <a:gd name="connsiteX4-9" fmla="*/ 469586 w 2165334"/>
              <a:gd name="connsiteY4-10" fmla="*/ 1078862 h 1249595"/>
              <a:gd name="connsiteX5-11" fmla="*/ 298853 w 2165334"/>
              <a:gd name="connsiteY5-12" fmla="*/ 1249595 h 1249595"/>
              <a:gd name="connsiteX6-13" fmla="*/ 298853 w 2165334"/>
              <a:gd name="connsiteY6-14" fmla="*/ 1078862 h 1249595"/>
              <a:gd name="connsiteX7-15" fmla="*/ 2214 w 2165334"/>
              <a:gd name="connsiteY7-16" fmla="*/ 1078862 h 1249595"/>
              <a:gd name="connsiteX8-17" fmla="*/ 0 w 2165334"/>
              <a:gd name="connsiteY8-18" fmla="*/ 315436 h 1249595"/>
              <a:gd name="connsiteX9-19" fmla="*/ 207084 w 2165334"/>
              <a:gd name="connsiteY9-20" fmla="*/ 0 h 1249595"/>
              <a:gd name="connsiteX0-21" fmla="*/ 207084 w 2167548"/>
              <a:gd name="connsiteY0-22" fmla="*/ 0 h 1249595"/>
              <a:gd name="connsiteX1-23" fmla="*/ 1960465 w 2167548"/>
              <a:gd name="connsiteY1-24" fmla="*/ 0 h 1249595"/>
              <a:gd name="connsiteX2-25" fmla="*/ 2167548 w 2167548"/>
              <a:gd name="connsiteY2-26" fmla="*/ 311511 h 1249595"/>
              <a:gd name="connsiteX3-27" fmla="*/ 2165334 w 2167548"/>
              <a:gd name="connsiteY3-28" fmla="*/ 1078862 h 1249595"/>
              <a:gd name="connsiteX4-29" fmla="*/ 469586 w 2167548"/>
              <a:gd name="connsiteY4-30" fmla="*/ 1078862 h 1249595"/>
              <a:gd name="connsiteX5-31" fmla="*/ 298853 w 2167548"/>
              <a:gd name="connsiteY5-32" fmla="*/ 1249595 h 1249595"/>
              <a:gd name="connsiteX6-33" fmla="*/ 298853 w 2167548"/>
              <a:gd name="connsiteY6-34" fmla="*/ 1078862 h 1249595"/>
              <a:gd name="connsiteX7-35" fmla="*/ 2214 w 2167548"/>
              <a:gd name="connsiteY7-36" fmla="*/ 1078862 h 1249595"/>
              <a:gd name="connsiteX8-37" fmla="*/ 0 w 2167548"/>
              <a:gd name="connsiteY8-38" fmla="*/ 315436 h 1249595"/>
              <a:gd name="connsiteX9-39" fmla="*/ 207084 w 2167548"/>
              <a:gd name="connsiteY9-4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7548" h="1249595">
                <a:moveTo>
                  <a:pt x="207084" y="0"/>
                </a:moveTo>
                <a:lnTo>
                  <a:pt x="1960465" y="0"/>
                </a:lnTo>
                <a:cubicBezTo>
                  <a:pt x="2073611" y="0"/>
                  <a:pt x="2167548" y="191506"/>
                  <a:pt x="2167548" y="311511"/>
                </a:cubicBezTo>
                <a:lnTo>
                  <a:pt x="2165334" y="1078862"/>
                </a:lnTo>
                <a:lnTo>
                  <a:pt x="469586" y="1078862"/>
                </a:lnTo>
                <a:lnTo>
                  <a:pt x="298853" y="1249595"/>
                </a:lnTo>
                <a:lnTo>
                  <a:pt x="298853" y="1078862"/>
                </a:lnTo>
                <a:lnTo>
                  <a:pt x="2214" y="1078862"/>
                </a:lnTo>
                <a:cubicBezTo>
                  <a:pt x="2214" y="791671"/>
                  <a:pt x="0" y="602627"/>
                  <a:pt x="0" y="315436"/>
                </a:cubicBezTo>
                <a:cubicBezTo>
                  <a:pt x="0" y="195431"/>
                  <a:pt x="93937" y="0"/>
                  <a:pt x="20708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70" tIns="39297" rIns="733311" bIns="126268" rtlCol="0" anchor="ctr">
            <a:noAutofit/>
          </a:bodyPr>
          <a:p>
            <a:pPr algn="ctr"/>
            <a:r>
              <a:rPr lang="en-US" altLang="zh-CN" sz="3010" b="1">
                <a:solidFill>
                  <a:srgbClr val="FFFFFF"/>
                </a:solidFill>
                <a:latin typeface="+mn-ea"/>
                <a:cs typeface="+mn-ea"/>
                <a:sym typeface="+mn-ea"/>
              </a:rPr>
              <a:t>02</a:t>
            </a:r>
            <a:endParaRPr lang="zh-CN" altLang="zh-CN" sz="3010" b="1">
              <a:solidFill>
                <a:srgbClr val="FFFFFF"/>
              </a:solidFill>
              <a:latin typeface="+mn-ea"/>
              <a:cs typeface="+mn-ea"/>
              <a:sym typeface="+mn-ea"/>
            </a:endParaRPr>
          </a:p>
        </p:txBody>
      </p:sp>
      <p:sp>
        <p:nvSpPr>
          <p:cNvPr id="40" name="任意多边形: 形状 23"/>
          <p:cNvSpPr/>
          <p:nvPr>
            <p:custDataLst>
              <p:tags r:id="rId9"/>
            </p:custDataLst>
          </p:nvPr>
        </p:nvSpPr>
        <p:spPr>
          <a:xfrm>
            <a:off x="2130496" y="940598"/>
            <a:ext cx="275260"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 name="connsiteX0-1" fmla="*/ 0 w 542956"/>
              <a:gd name="connsiteY0-2" fmla="*/ 0 h 457200"/>
              <a:gd name="connsiteX1-3" fmla="*/ 326301 w 542956"/>
              <a:gd name="connsiteY1-4" fmla="*/ 0 h 457200"/>
              <a:gd name="connsiteX2-5" fmla="*/ 542956 w 542956"/>
              <a:gd name="connsiteY2-6" fmla="*/ 327222 h 457200"/>
              <a:gd name="connsiteX3-7" fmla="*/ 531170 w 542956"/>
              <a:gd name="connsiteY3-8" fmla="*/ 449743 h 457200"/>
              <a:gd name="connsiteX4-9" fmla="*/ 457200 w 542956"/>
              <a:gd name="connsiteY4-10" fmla="*/ 457200 h 457200"/>
              <a:gd name="connsiteX5-11" fmla="*/ 0 w 542956"/>
              <a:gd name="connsiteY5-12" fmla="*/ 0 h 457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42956" h="457200">
                <a:moveTo>
                  <a:pt x="0" y="0"/>
                </a:moveTo>
                <a:lnTo>
                  <a:pt x="326301" y="0"/>
                </a:lnTo>
                <a:cubicBezTo>
                  <a:pt x="439447" y="0"/>
                  <a:pt x="542956" y="207217"/>
                  <a:pt x="542956" y="327222"/>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41" name="任意多边形: 形状 24"/>
          <p:cNvSpPr/>
          <p:nvPr>
            <p:custDataLst>
              <p:tags r:id="rId10"/>
            </p:custDataLst>
          </p:nvPr>
        </p:nvSpPr>
        <p:spPr>
          <a:xfrm>
            <a:off x="453804" y="1094618"/>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42" name="任意多边形: 形状 40"/>
          <p:cNvSpPr/>
          <p:nvPr>
            <p:custDataLst>
              <p:tags r:id="rId11"/>
            </p:custDataLst>
          </p:nvPr>
        </p:nvSpPr>
        <p:spPr>
          <a:xfrm>
            <a:off x="6431368" y="940598"/>
            <a:ext cx="269285"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170" h="457200">
                <a:moveTo>
                  <a:pt x="0" y="0"/>
                </a:moveTo>
                <a:lnTo>
                  <a:pt x="326301" y="0"/>
                </a:lnTo>
                <a:cubicBezTo>
                  <a:pt x="439447" y="0"/>
                  <a:pt x="531170" y="97283"/>
                  <a:pt x="531170" y="217288"/>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43" name="任意多边形: 形状 45"/>
          <p:cNvSpPr/>
          <p:nvPr>
            <p:custDataLst>
              <p:tags r:id="rId12"/>
            </p:custDataLst>
          </p:nvPr>
        </p:nvSpPr>
        <p:spPr>
          <a:xfrm>
            <a:off x="2604240" y="3010837"/>
            <a:ext cx="1957970"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9761"/>
              <a:gd name="connsiteY0-2" fmla="*/ 0 h 1249595"/>
              <a:gd name="connsiteX1-3" fmla="*/ 1958251 w 2169761"/>
              <a:gd name="connsiteY1-4" fmla="*/ 0 h 1249595"/>
              <a:gd name="connsiteX2-5" fmla="*/ 2169761 w 2169761"/>
              <a:gd name="connsiteY2-6" fmla="*/ 323289 h 1249595"/>
              <a:gd name="connsiteX3-7" fmla="*/ 2163120 w 2169761"/>
              <a:gd name="connsiteY3-8" fmla="*/ 1078862 h 1249595"/>
              <a:gd name="connsiteX4-9" fmla="*/ 467372 w 2169761"/>
              <a:gd name="connsiteY4-10" fmla="*/ 1078862 h 1249595"/>
              <a:gd name="connsiteX5-11" fmla="*/ 296639 w 2169761"/>
              <a:gd name="connsiteY5-12" fmla="*/ 1249595 h 1249595"/>
              <a:gd name="connsiteX6-13" fmla="*/ 296639 w 2169761"/>
              <a:gd name="connsiteY6-14" fmla="*/ 1078862 h 1249595"/>
              <a:gd name="connsiteX7-15" fmla="*/ 0 w 2169761"/>
              <a:gd name="connsiteY7-16" fmla="*/ 1078862 h 1249595"/>
              <a:gd name="connsiteX8-17" fmla="*/ 0 w 2169761"/>
              <a:gd name="connsiteY8-18" fmla="*/ 217288 h 1249595"/>
              <a:gd name="connsiteX9-19" fmla="*/ 204870 w 2169761"/>
              <a:gd name="connsiteY9-20" fmla="*/ 0 h 1249595"/>
              <a:gd name="connsiteX0-21" fmla="*/ 211512 w 2176403"/>
              <a:gd name="connsiteY0-22" fmla="*/ 0 h 1249595"/>
              <a:gd name="connsiteX1-23" fmla="*/ 1964893 w 2176403"/>
              <a:gd name="connsiteY1-24" fmla="*/ 0 h 1249595"/>
              <a:gd name="connsiteX2-25" fmla="*/ 2176403 w 2176403"/>
              <a:gd name="connsiteY2-26" fmla="*/ 323289 h 1249595"/>
              <a:gd name="connsiteX3-27" fmla="*/ 2169762 w 2176403"/>
              <a:gd name="connsiteY3-28" fmla="*/ 1078862 h 1249595"/>
              <a:gd name="connsiteX4-29" fmla="*/ 474014 w 2176403"/>
              <a:gd name="connsiteY4-30" fmla="*/ 1078862 h 1249595"/>
              <a:gd name="connsiteX5-31" fmla="*/ 303281 w 2176403"/>
              <a:gd name="connsiteY5-32" fmla="*/ 1249595 h 1249595"/>
              <a:gd name="connsiteX6-33" fmla="*/ 303281 w 2176403"/>
              <a:gd name="connsiteY6-34" fmla="*/ 1078862 h 1249595"/>
              <a:gd name="connsiteX7-35" fmla="*/ 6642 w 2176403"/>
              <a:gd name="connsiteY7-36" fmla="*/ 1078862 h 1249595"/>
              <a:gd name="connsiteX8-37" fmla="*/ 0 w 2176403"/>
              <a:gd name="connsiteY8-38" fmla="*/ 264399 h 1249595"/>
              <a:gd name="connsiteX9-39" fmla="*/ 211512 w 2176403"/>
              <a:gd name="connsiteY9-40" fmla="*/ 0 h 1249595"/>
              <a:gd name="connsiteX0-41" fmla="*/ 211512 w 2176403"/>
              <a:gd name="connsiteY0-42" fmla="*/ 0 h 1249595"/>
              <a:gd name="connsiteX1-43" fmla="*/ 1964893 w 2176403"/>
              <a:gd name="connsiteY1-44" fmla="*/ 0 h 1249595"/>
              <a:gd name="connsiteX2-45" fmla="*/ 2176403 w 2176403"/>
              <a:gd name="connsiteY2-46" fmla="*/ 323289 h 1249595"/>
              <a:gd name="connsiteX3-47" fmla="*/ 2169762 w 2176403"/>
              <a:gd name="connsiteY3-48" fmla="*/ 1078862 h 1249595"/>
              <a:gd name="connsiteX4-49" fmla="*/ 474014 w 2176403"/>
              <a:gd name="connsiteY4-50" fmla="*/ 1078862 h 1249595"/>
              <a:gd name="connsiteX5-51" fmla="*/ 303281 w 2176403"/>
              <a:gd name="connsiteY5-52" fmla="*/ 1249595 h 1249595"/>
              <a:gd name="connsiteX6-53" fmla="*/ 303281 w 2176403"/>
              <a:gd name="connsiteY6-54" fmla="*/ 1078862 h 1249595"/>
              <a:gd name="connsiteX7-55" fmla="*/ 6642 w 2176403"/>
              <a:gd name="connsiteY7-56" fmla="*/ 1078862 h 1249595"/>
              <a:gd name="connsiteX8-57" fmla="*/ 0 w 2176403"/>
              <a:gd name="connsiteY8-58" fmla="*/ 295807 h 1249595"/>
              <a:gd name="connsiteX9-59" fmla="*/ 211512 w 2176403"/>
              <a:gd name="connsiteY9-6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76403" h="1249595">
                <a:moveTo>
                  <a:pt x="211512" y="0"/>
                </a:moveTo>
                <a:lnTo>
                  <a:pt x="1964893" y="0"/>
                </a:lnTo>
                <a:cubicBezTo>
                  <a:pt x="2078039" y="0"/>
                  <a:pt x="2176403" y="203284"/>
                  <a:pt x="2176403" y="323289"/>
                </a:cubicBezTo>
                <a:cubicBezTo>
                  <a:pt x="2174189" y="575147"/>
                  <a:pt x="2171976" y="827004"/>
                  <a:pt x="2169762" y="1078862"/>
                </a:cubicBezTo>
                <a:lnTo>
                  <a:pt x="474014" y="1078862"/>
                </a:lnTo>
                <a:lnTo>
                  <a:pt x="303281" y="1249595"/>
                </a:lnTo>
                <a:lnTo>
                  <a:pt x="303281" y="1078862"/>
                </a:lnTo>
                <a:lnTo>
                  <a:pt x="6642" y="1078862"/>
                </a:lnTo>
                <a:lnTo>
                  <a:pt x="0" y="295807"/>
                </a:lnTo>
                <a:cubicBezTo>
                  <a:pt x="0" y="175802"/>
                  <a:pt x="98365" y="0"/>
                  <a:pt x="211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69" tIns="39297" rIns="733311" bIns="126268" rtlCol="0" anchor="ctr">
            <a:noAutofit/>
          </a:bodyPr>
          <a:p>
            <a:pPr algn="ctr"/>
            <a:r>
              <a:rPr lang="en-US" altLang="zh-CN" sz="3010" b="1" dirty="0">
                <a:solidFill>
                  <a:srgbClr val="FFFFFF"/>
                </a:solidFill>
                <a:latin typeface="+mn-ea"/>
                <a:cs typeface="+mn-ea"/>
                <a:sym typeface="+mn-ea"/>
              </a:rPr>
              <a:t>06</a:t>
            </a:r>
            <a:endParaRPr lang="zh-CN" altLang="zh-CN" sz="3010" b="1" dirty="0">
              <a:solidFill>
                <a:srgbClr val="FFFFFF"/>
              </a:solidFill>
              <a:latin typeface="+mn-ea"/>
              <a:cs typeface="+mn-ea"/>
              <a:sym typeface="+mn-ea"/>
            </a:endParaRPr>
          </a:p>
        </p:txBody>
      </p:sp>
      <p:sp>
        <p:nvSpPr>
          <p:cNvPr id="44" name="任意多边形: 形状 41"/>
          <p:cNvSpPr/>
          <p:nvPr>
            <p:custDataLst>
              <p:tags r:id="rId13"/>
            </p:custDataLst>
          </p:nvPr>
        </p:nvSpPr>
        <p:spPr>
          <a:xfrm>
            <a:off x="4754676" y="1094618"/>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49" name="任意多边形: 形状 48"/>
          <p:cNvSpPr/>
          <p:nvPr>
            <p:custDataLst>
              <p:tags r:id="rId14"/>
            </p:custDataLst>
          </p:nvPr>
        </p:nvSpPr>
        <p:spPr>
          <a:xfrm>
            <a:off x="2130496" y="3010837"/>
            <a:ext cx="269285"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170" h="457200">
                <a:moveTo>
                  <a:pt x="0" y="0"/>
                </a:moveTo>
                <a:lnTo>
                  <a:pt x="326301" y="0"/>
                </a:lnTo>
                <a:cubicBezTo>
                  <a:pt x="439447" y="0"/>
                  <a:pt x="531170" y="97283"/>
                  <a:pt x="531170" y="217288"/>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50" name="任意多边形: 形状 49"/>
          <p:cNvSpPr/>
          <p:nvPr>
            <p:custDataLst>
              <p:tags r:id="rId15"/>
            </p:custDataLst>
          </p:nvPr>
        </p:nvSpPr>
        <p:spPr>
          <a:xfrm>
            <a:off x="453804" y="3164326"/>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45" name="任意多边形: 形状 32"/>
          <p:cNvSpPr/>
          <p:nvPr>
            <p:custDataLst>
              <p:tags r:id="rId16"/>
            </p:custDataLst>
          </p:nvPr>
        </p:nvSpPr>
        <p:spPr>
          <a:xfrm>
            <a:off x="4286774" y="940598"/>
            <a:ext cx="269285"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170" h="457200">
                <a:moveTo>
                  <a:pt x="0" y="0"/>
                </a:moveTo>
                <a:lnTo>
                  <a:pt x="326301" y="0"/>
                </a:lnTo>
                <a:cubicBezTo>
                  <a:pt x="439447" y="0"/>
                  <a:pt x="531170" y="97283"/>
                  <a:pt x="531170" y="217288"/>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47" name="任意多边形: 形状 33"/>
          <p:cNvSpPr/>
          <p:nvPr>
            <p:custDataLst>
              <p:tags r:id="rId17"/>
            </p:custDataLst>
          </p:nvPr>
        </p:nvSpPr>
        <p:spPr>
          <a:xfrm>
            <a:off x="2610082" y="1094618"/>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48" name="任意多边形: 形状 45"/>
          <p:cNvSpPr/>
          <p:nvPr>
            <p:custDataLst>
              <p:tags r:id="rId18"/>
            </p:custDataLst>
          </p:nvPr>
        </p:nvSpPr>
        <p:spPr>
          <a:xfrm>
            <a:off x="4754676" y="3010837"/>
            <a:ext cx="1946021"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3120"/>
              <a:gd name="connsiteY0-2" fmla="*/ 0 h 1249595"/>
              <a:gd name="connsiteX1-3" fmla="*/ 1958251 w 2163120"/>
              <a:gd name="connsiteY1-4" fmla="*/ 0 h 1249595"/>
              <a:gd name="connsiteX2-5" fmla="*/ 2163120 w 2163120"/>
              <a:gd name="connsiteY2-6" fmla="*/ 217288 h 1249595"/>
              <a:gd name="connsiteX3-7" fmla="*/ 2163120 w 2163120"/>
              <a:gd name="connsiteY3-8" fmla="*/ 1078862 h 1249595"/>
              <a:gd name="connsiteX4-9" fmla="*/ 467372 w 2163120"/>
              <a:gd name="connsiteY4-10" fmla="*/ 1078862 h 1249595"/>
              <a:gd name="connsiteX5-11" fmla="*/ 296639 w 2163120"/>
              <a:gd name="connsiteY5-12" fmla="*/ 1249595 h 1249595"/>
              <a:gd name="connsiteX6-13" fmla="*/ 296639 w 2163120"/>
              <a:gd name="connsiteY6-14" fmla="*/ 1078862 h 1249595"/>
              <a:gd name="connsiteX7-15" fmla="*/ 0 w 2163120"/>
              <a:gd name="connsiteY7-16" fmla="*/ 1078862 h 1249595"/>
              <a:gd name="connsiteX8-17" fmla="*/ 0 w 2163120"/>
              <a:gd name="connsiteY8-18" fmla="*/ 338993 h 1249595"/>
              <a:gd name="connsiteX9-19" fmla="*/ 204870 w 2163120"/>
              <a:gd name="connsiteY9-20" fmla="*/ 0 h 1249595"/>
              <a:gd name="connsiteX0-21" fmla="*/ 204870 w 2163120"/>
              <a:gd name="connsiteY0-22" fmla="*/ 0 h 1249595"/>
              <a:gd name="connsiteX1-23" fmla="*/ 1958251 w 2163120"/>
              <a:gd name="connsiteY1-24" fmla="*/ 0 h 1249595"/>
              <a:gd name="connsiteX2-25" fmla="*/ 2160905 w 2163120"/>
              <a:gd name="connsiteY2-26" fmla="*/ 311511 h 1249595"/>
              <a:gd name="connsiteX3-27" fmla="*/ 2163120 w 2163120"/>
              <a:gd name="connsiteY3-28" fmla="*/ 1078862 h 1249595"/>
              <a:gd name="connsiteX4-29" fmla="*/ 467372 w 2163120"/>
              <a:gd name="connsiteY4-30" fmla="*/ 1078862 h 1249595"/>
              <a:gd name="connsiteX5-31" fmla="*/ 296639 w 2163120"/>
              <a:gd name="connsiteY5-32" fmla="*/ 1249595 h 1249595"/>
              <a:gd name="connsiteX6-33" fmla="*/ 296639 w 2163120"/>
              <a:gd name="connsiteY6-34" fmla="*/ 1078862 h 1249595"/>
              <a:gd name="connsiteX7-35" fmla="*/ 0 w 2163120"/>
              <a:gd name="connsiteY7-36" fmla="*/ 1078862 h 1249595"/>
              <a:gd name="connsiteX8-37" fmla="*/ 0 w 2163120"/>
              <a:gd name="connsiteY8-38" fmla="*/ 338993 h 1249595"/>
              <a:gd name="connsiteX9-39" fmla="*/ 204870 w 2163120"/>
              <a:gd name="connsiteY9-4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3120" h="1249595">
                <a:moveTo>
                  <a:pt x="204870" y="0"/>
                </a:moveTo>
                <a:lnTo>
                  <a:pt x="1958251" y="0"/>
                </a:lnTo>
                <a:cubicBezTo>
                  <a:pt x="2071397" y="0"/>
                  <a:pt x="2160905" y="191506"/>
                  <a:pt x="2160905" y="311511"/>
                </a:cubicBezTo>
                <a:cubicBezTo>
                  <a:pt x="2161643" y="567295"/>
                  <a:pt x="2162382" y="823078"/>
                  <a:pt x="2163120" y="1078862"/>
                </a:cubicBezTo>
                <a:lnTo>
                  <a:pt x="467372" y="1078862"/>
                </a:lnTo>
                <a:lnTo>
                  <a:pt x="296639" y="1249595"/>
                </a:lnTo>
                <a:lnTo>
                  <a:pt x="296639" y="1078862"/>
                </a:lnTo>
                <a:lnTo>
                  <a:pt x="0" y="1078862"/>
                </a:lnTo>
                <a:lnTo>
                  <a:pt x="0" y="338993"/>
                </a:lnTo>
                <a:cubicBezTo>
                  <a:pt x="0" y="218988"/>
                  <a:pt x="91723" y="0"/>
                  <a:pt x="204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70" tIns="39297" rIns="733311" bIns="126268" rtlCol="0" anchor="ctr">
            <a:noAutofit/>
          </a:bodyPr>
          <a:p>
            <a:pPr algn="ctr"/>
            <a:r>
              <a:rPr lang="en-US" altLang="zh-CN" sz="3010" b="1" dirty="0">
                <a:solidFill>
                  <a:srgbClr val="FFFFFF"/>
                </a:solidFill>
                <a:latin typeface="+mn-ea"/>
                <a:cs typeface="+mn-ea"/>
                <a:sym typeface="+mn-ea"/>
              </a:rPr>
              <a:t>07</a:t>
            </a:r>
            <a:endParaRPr lang="zh-CN" altLang="zh-CN" sz="3010" b="1" dirty="0">
              <a:solidFill>
                <a:srgbClr val="FFFFFF"/>
              </a:solidFill>
              <a:latin typeface="+mn-ea"/>
              <a:cs typeface="+mn-ea"/>
              <a:sym typeface="+mn-ea"/>
            </a:endParaRPr>
          </a:p>
        </p:txBody>
      </p:sp>
      <p:sp>
        <p:nvSpPr>
          <p:cNvPr id="51" name="任意多边形: 形状 48"/>
          <p:cNvSpPr/>
          <p:nvPr>
            <p:custDataLst>
              <p:tags r:id="rId19"/>
            </p:custDataLst>
          </p:nvPr>
        </p:nvSpPr>
        <p:spPr>
          <a:xfrm>
            <a:off x="4286774" y="3006589"/>
            <a:ext cx="277252" cy="235904"/>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 name="connsiteX0-1" fmla="*/ 0 w 546884"/>
              <a:gd name="connsiteY0-2" fmla="*/ 0 h 457200"/>
              <a:gd name="connsiteX1-3" fmla="*/ 326301 w 546884"/>
              <a:gd name="connsiteY1-4" fmla="*/ 0 h 457200"/>
              <a:gd name="connsiteX2-5" fmla="*/ 546884 w 546884"/>
              <a:gd name="connsiteY2-6" fmla="*/ 299738 h 457200"/>
              <a:gd name="connsiteX3-7" fmla="*/ 531170 w 546884"/>
              <a:gd name="connsiteY3-8" fmla="*/ 449743 h 457200"/>
              <a:gd name="connsiteX4-9" fmla="*/ 457200 w 546884"/>
              <a:gd name="connsiteY4-10" fmla="*/ 457200 h 457200"/>
              <a:gd name="connsiteX5-11" fmla="*/ 0 w 546884"/>
              <a:gd name="connsiteY5-12" fmla="*/ 0 h 457200"/>
              <a:gd name="connsiteX0-13" fmla="*/ 0 w 546884"/>
              <a:gd name="connsiteY0-14" fmla="*/ 15705 h 472905"/>
              <a:gd name="connsiteX1-15" fmla="*/ 173088 w 546884"/>
              <a:gd name="connsiteY1-16" fmla="*/ 0 h 472905"/>
              <a:gd name="connsiteX2-17" fmla="*/ 546884 w 546884"/>
              <a:gd name="connsiteY2-18" fmla="*/ 315443 h 472905"/>
              <a:gd name="connsiteX3-19" fmla="*/ 531170 w 546884"/>
              <a:gd name="connsiteY3-20" fmla="*/ 465448 h 472905"/>
              <a:gd name="connsiteX4-21" fmla="*/ 457200 w 546884"/>
              <a:gd name="connsiteY4-22" fmla="*/ 472905 h 472905"/>
              <a:gd name="connsiteX5-23" fmla="*/ 0 w 546884"/>
              <a:gd name="connsiteY5-24" fmla="*/ 15705 h 472905"/>
              <a:gd name="connsiteX0-25" fmla="*/ 0 w 546884"/>
              <a:gd name="connsiteY0-26" fmla="*/ 7853 h 465053"/>
              <a:gd name="connsiteX1-27" fmla="*/ 228087 w 546884"/>
              <a:gd name="connsiteY1-28" fmla="*/ 0 h 465053"/>
              <a:gd name="connsiteX2-29" fmla="*/ 546884 w 546884"/>
              <a:gd name="connsiteY2-30" fmla="*/ 307591 h 465053"/>
              <a:gd name="connsiteX3-31" fmla="*/ 531170 w 546884"/>
              <a:gd name="connsiteY3-32" fmla="*/ 457596 h 465053"/>
              <a:gd name="connsiteX4-33" fmla="*/ 457200 w 546884"/>
              <a:gd name="connsiteY4-34" fmla="*/ 465053 h 465053"/>
              <a:gd name="connsiteX5-35" fmla="*/ 0 w 546884"/>
              <a:gd name="connsiteY5-36" fmla="*/ 7853 h 4650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46884" h="465053">
                <a:moveTo>
                  <a:pt x="0" y="7853"/>
                </a:moveTo>
                <a:lnTo>
                  <a:pt x="228087" y="0"/>
                </a:lnTo>
                <a:cubicBezTo>
                  <a:pt x="341233" y="0"/>
                  <a:pt x="546884" y="187586"/>
                  <a:pt x="546884" y="307591"/>
                </a:cubicBezTo>
                <a:lnTo>
                  <a:pt x="531170" y="457596"/>
                </a:lnTo>
                <a:lnTo>
                  <a:pt x="457200" y="465053"/>
                </a:lnTo>
                <a:cubicBezTo>
                  <a:pt x="204695" y="465053"/>
                  <a:pt x="0" y="260358"/>
                  <a:pt x="0" y="7853"/>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52" name="任意多边形: 形状 48"/>
          <p:cNvSpPr/>
          <p:nvPr>
            <p:custDataLst>
              <p:tags r:id="rId20"/>
            </p:custDataLst>
          </p:nvPr>
        </p:nvSpPr>
        <p:spPr>
          <a:xfrm>
            <a:off x="6431368" y="3010837"/>
            <a:ext cx="269285"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170" h="457200">
                <a:moveTo>
                  <a:pt x="0" y="0"/>
                </a:moveTo>
                <a:lnTo>
                  <a:pt x="326301" y="0"/>
                </a:lnTo>
                <a:cubicBezTo>
                  <a:pt x="439447" y="0"/>
                  <a:pt x="531170" y="97283"/>
                  <a:pt x="531170" y="217288"/>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53" name="任意多边形: 形状 49"/>
          <p:cNvSpPr/>
          <p:nvPr>
            <p:custDataLst>
              <p:tags r:id="rId21"/>
            </p:custDataLst>
          </p:nvPr>
        </p:nvSpPr>
        <p:spPr>
          <a:xfrm>
            <a:off x="2610082" y="3164326"/>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54" name="矩形: 圆角 44"/>
          <p:cNvSpPr/>
          <p:nvPr>
            <p:custDataLst>
              <p:tags r:id="rId22"/>
            </p:custDataLst>
          </p:nvPr>
        </p:nvSpPr>
        <p:spPr>
          <a:xfrm>
            <a:off x="453804" y="3010837"/>
            <a:ext cx="1946021" cy="1875979"/>
          </a:xfrm>
          <a:prstGeom prst="roundRect">
            <a:avLst>
              <a:gd name="adj" fmla="val 9471"/>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dirty="0">
                <a:solidFill>
                  <a:schemeClr val="tx1">
                    <a:lumMod val="85000"/>
                    <a:lumOff val="15000"/>
                  </a:schemeClr>
                </a:solidFill>
                <a:latin typeface="+mn-ea"/>
                <a:cs typeface="+mn-ea"/>
                <a:sym typeface="+mn-ea"/>
              </a:rPr>
              <a:t>转换期</a:t>
            </a:r>
            <a:endParaRPr lang="zh-CN" altLang="zh-CN" dirty="0">
              <a:solidFill>
                <a:schemeClr val="tx1">
                  <a:lumMod val="85000"/>
                  <a:lumOff val="15000"/>
                </a:schemeClr>
              </a:solidFill>
              <a:latin typeface="+mn-ea"/>
              <a:cs typeface="+mn-ea"/>
              <a:sym typeface="+mn-ea"/>
            </a:endParaRPr>
          </a:p>
        </p:txBody>
      </p:sp>
      <p:sp>
        <p:nvSpPr>
          <p:cNvPr id="55" name="矩形: 圆角 36"/>
          <p:cNvSpPr/>
          <p:nvPr>
            <p:custDataLst>
              <p:tags r:id="rId23"/>
            </p:custDataLst>
          </p:nvPr>
        </p:nvSpPr>
        <p:spPr>
          <a:xfrm>
            <a:off x="4754676" y="940598"/>
            <a:ext cx="1946021" cy="1875979"/>
          </a:xfrm>
          <a:prstGeom prst="roundRect">
            <a:avLst>
              <a:gd name="adj" fmla="val 9471"/>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a:solidFill>
                  <a:schemeClr val="tx1">
                    <a:lumMod val="85000"/>
                    <a:lumOff val="15000"/>
                  </a:schemeClr>
                </a:solidFill>
                <a:latin typeface="+mn-ea"/>
                <a:cs typeface="+mn-ea"/>
                <a:sym typeface="+mn-ea"/>
              </a:rPr>
              <a:t>转换价格</a:t>
            </a:r>
            <a:endParaRPr lang="zh-CN" altLang="zh-CN">
              <a:solidFill>
                <a:schemeClr val="tx1">
                  <a:lumMod val="85000"/>
                  <a:lumOff val="15000"/>
                </a:schemeClr>
              </a:solidFill>
              <a:latin typeface="+mn-ea"/>
              <a:cs typeface="+mn-ea"/>
              <a:sym typeface="+mn-ea"/>
            </a:endParaRPr>
          </a:p>
        </p:txBody>
      </p:sp>
      <p:sp>
        <p:nvSpPr>
          <p:cNvPr id="56" name="矩形: 圆角 11"/>
          <p:cNvSpPr/>
          <p:nvPr>
            <p:custDataLst>
              <p:tags r:id="rId24"/>
            </p:custDataLst>
          </p:nvPr>
        </p:nvSpPr>
        <p:spPr>
          <a:xfrm>
            <a:off x="453804" y="940598"/>
            <a:ext cx="1946021" cy="1875979"/>
          </a:xfrm>
          <a:prstGeom prst="roundRect">
            <a:avLst>
              <a:gd name="adj" fmla="val 9471"/>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dirty="0">
                <a:solidFill>
                  <a:schemeClr val="tx1">
                    <a:lumMod val="85000"/>
                    <a:lumOff val="15000"/>
                  </a:schemeClr>
                </a:solidFill>
                <a:latin typeface="+mn-ea"/>
                <a:cs typeface="+mn-ea"/>
                <a:sym typeface="+mn-ea"/>
              </a:rPr>
              <a:t>标的股票</a:t>
            </a:r>
            <a:endParaRPr lang="zh-CN" altLang="zh-CN" dirty="0">
              <a:solidFill>
                <a:schemeClr val="tx1">
                  <a:lumMod val="85000"/>
                  <a:lumOff val="15000"/>
                </a:schemeClr>
              </a:solidFill>
              <a:latin typeface="+mn-ea"/>
              <a:cs typeface="+mn-ea"/>
              <a:sym typeface="+mn-ea"/>
            </a:endParaRPr>
          </a:p>
        </p:txBody>
      </p:sp>
      <p:sp>
        <p:nvSpPr>
          <p:cNvPr id="57" name="矩形: 圆角 28"/>
          <p:cNvSpPr/>
          <p:nvPr>
            <p:custDataLst>
              <p:tags r:id="rId25"/>
            </p:custDataLst>
          </p:nvPr>
        </p:nvSpPr>
        <p:spPr>
          <a:xfrm>
            <a:off x="2610082" y="940598"/>
            <a:ext cx="1946021" cy="1875979"/>
          </a:xfrm>
          <a:prstGeom prst="roundRect">
            <a:avLst>
              <a:gd name="adj" fmla="val 9471"/>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dirty="0">
                <a:solidFill>
                  <a:schemeClr val="tx1">
                    <a:lumMod val="85000"/>
                    <a:lumOff val="15000"/>
                  </a:schemeClr>
                </a:solidFill>
                <a:latin typeface="+mn-ea"/>
                <a:cs typeface="+mn-ea"/>
                <a:sym typeface="+mn-ea"/>
              </a:rPr>
              <a:t>票面利率</a:t>
            </a:r>
            <a:endParaRPr lang="zh-CN" altLang="zh-CN" dirty="0">
              <a:solidFill>
                <a:schemeClr val="tx1">
                  <a:lumMod val="85000"/>
                  <a:lumOff val="15000"/>
                </a:schemeClr>
              </a:solidFill>
              <a:latin typeface="+mn-ea"/>
              <a:cs typeface="+mn-ea"/>
              <a:sym typeface="+mn-ea"/>
            </a:endParaRPr>
          </a:p>
        </p:txBody>
      </p:sp>
      <p:sp>
        <p:nvSpPr>
          <p:cNvPr id="58" name="矩形: 圆角 44"/>
          <p:cNvSpPr/>
          <p:nvPr>
            <p:custDataLst>
              <p:tags r:id="rId26"/>
            </p:custDataLst>
          </p:nvPr>
        </p:nvSpPr>
        <p:spPr>
          <a:xfrm>
            <a:off x="4754676" y="3010837"/>
            <a:ext cx="1946021" cy="1875979"/>
          </a:xfrm>
          <a:prstGeom prst="roundRect">
            <a:avLst>
              <a:gd name="adj" fmla="val 9471"/>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dirty="0">
                <a:solidFill>
                  <a:schemeClr val="tx1">
                    <a:lumMod val="85000"/>
                    <a:lumOff val="15000"/>
                  </a:schemeClr>
                </a:solidFill>
                <a:latin typeface="+mn-ea"/>
                <a:cs typeface="+mn-ea"/>
                <a:sym typeface="+mn-ea"/>
              </a:rPr>
              <a:t>回售条款</a:t>
            </a:r>
            <a:endParaRPr lang="zh-CN" altLang="zh-CN" dirty="0">
              <a:solidFill>
                <a:schemeClr val="tx1">
                  <a:lumMod val="85000"/>
                  <a:lumOff val="15000"/>
                </a:schemeClr>
              </a:solidFill>
              <a:latin typeface="+mn-ea"/>
              <a:cs typeface="+mn-ea"/>
              <a:sym typeface="+mn-ea"/>
            </a:endParaRPr>
          </a:p>
        </p:txBody>
      </p:sp>
      <p:sp>
        <p:nvSpPr>
          <p:cNvPr id="59" name="矩形: 圆角 44"/>
          <p:cNvSpPr/>
          <p:nvPr>
            <p:custDataLst>
              <p:tags r:id="rId27"/>
            </p:custDataLst>
          </p:nvPr>
        </p:nvSpPr>
        <p:spPr>
          <a:xfrm>
            <a:off x="2610082" y="3010837"/>
            <a:ext cx="1946021" cy="1875979"/>
          </a:xfrm>
          <a:prstGeom prst="roundRect">
            <a:avLst>
              <a:gd name="adj" fmla="val 9471"/>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a:solidFill>
                  <a:schemeClr val="tx1">
                    <a:lumMod val="85000"/>
                    <a:lumOff val="15000"/>
                  </a:schemeClr>
                </a:solidFill>
                <a:latin typeface="+mn-ea"/>
                <a:cs typeface="+mn-ea"/>
                <a:sym typeface="+mn-ea"/>
              </a:rPr>
              <a:t>赎回条款</a:t>
            </a:r>
            <a:endParaRPr lang="zh-CN" altLang="zh-CN">
              <a:solidFill>
                <a:schemeClr val="tx1">
                  <a:lumMod val="85000"/>
                  <a:lumOff val="15000"/>
                </a:schemeClr>
              </a:solidFill>
              <a:latin typeface="+mn-ea"/>
              <a:cs typeface="+mn-ea"/>
              <a:sym typeface="+mn-ea"/>
            </a:endParaRPr>
          </a:p>
        </p:txBody>
      </p:sp>
      <p:sp>
        <p:nvSpPr>
          <p:cNvPr id="60" name="任意多边形: 形状 54"/>
          <p:cNvSpPr/>
          <p:nvPr>
            <p:custDataLst>
              <p:tags r:id="rId28"/>
            </p:custDataLst>
          </p:nvPr>
        </p:nvSpPr>
        <p:spPr>
          <a:xfrm>
            <a:off x="4772202" y="3164326"/>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61" name="任意多边形: 形状 45"/>
          <p:cNvSpPr/>
          <p:nvPr>
            <p:custDataLst>
              <p:tags r:id="rId29"/>
            </p:custDataLst>
          </p:nvPr>
        </p:nvSpPr>
        <p:spPr>
          <a:xfrm>
            <a:off x="6890816" y="2994327"/>
            <a:ext cx="1946021"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3120"/>
              <a:gd name="connsiteY0-2" fmla="*/ 0 h 1249595"/>
              <a:gd name="connsiteX1-3" fmla="*/ 1958251 w 2163120"/>
              <a:gd name="connsiteY1-4" fmla="*/ 0 h 1249595"/>
              <a:gd name="connsiteX2-5" fmla="*/ 2163120 w 2163120"/>
              <a:gd name="connsiteY2-6" fmla="*/ 217288 h 1249595"/>
              <a:gd name="connsiteX3-7" fmla="*/ 2163120 w 2163120"/>
              <a:gd name="connsiteY3-8" fmla="*/ 1078862 h 1249595"/>
              <a:gd name="connsiteX4-9" fmla="*/ 467372 w 2163120"/>
              <a:gd name="connsiteY4-10" fmla="*/ 1078862 h 1249595"/>
              <a:gd name="connsiteX5-11" fmla="*/ 296639 w 2163120"/>
              <a:gd name="connsiteY5-12" fmla="*/ 1249595 h 1249595"/>
              <a:gd name="connsiteX6-13" fmla="*/ 296639 w 2163120"/>
              <a:gd name="connsiteY6-14" fmla="*/ 1078862 h 1249595"/>
              <a:gd name="connsiteX7-15" fmla="*/ 0 w 2163120"/>
              <a:gd name="connsiteY7-16" fmla="*/ 1078862 h 1249595"/>
              <a:gd name="connsiteX8-17" fmla="*/ 0 w 2163120"/>
              <a:gd name="connsiteY8-18" fmla="*/ 338993 h 1249595"/>
              <a:gd name="connsiteX9-19" fmla="*/ 204870 w 2163120"/>
              <a:gd name="connsiteY9-20" fmla="*/ 0 h 1249595"/>
              <a:gd name="connsiteX0-21" fmla="*/ 204870 w 2163120"/>
              <a:gd name="connsiteY0-22" fmla="*/ 0 h 1249595"/>
              <a:gd name="connsiteX1-23" fmla="*/ 1958251 w 2163120"/>
              <a:gd name="connsiteY1-24" fmla="*/ 0 h 1249595"/>
              <a:gd name="connsiteX2-25" fmla="*/ 2160905 w 2163120"/>
              <a:gd name="connsiteY2-26" fmla="*/ 311511 h 1249595"/>
              <a:gd name="connsiteX3-27" fmla="*/ 2163120 w 2163120"/>
              <a:gd name="connsiteY3-28" fmla="*/ 1078862 h 1249595"/>
              <a:gd name="connsiteX4-29" fmla="*/ 467372 w 2163120"/>
              <a:gd name="connsiteY4-30" fmla="*/ 1078862 h 1249595"/>
              <a:gd name="connsiteX5-31" fmla="*/ 296639 w 2163120"/>
              <a:gd name="connsiteY5-32" fmla="*/ 1249595 h 1249595"/>
              <a:gd name="connsiteX6-33" fmla="*/ 296639 w 2163120"/>
              <a:gd name="connsiteY6-34" fmla="*/ 1078862 h 1249595"/>
              <a:gd name="connsiteX7-35" fmla="*/ 0 w 2163120"/>
              <a:gd name="connsiteY7-36" fmla="*/ 1078862 h 1249595"/>
              <a:gd name="connsiteX8-37" fmla="*/ 0 w 2163120"/>
              <a:gd name="connsiteY8-38" fmla="*/ 338993 h 1249595"/>
              <a:gd name="connsiteX9-39" fmla="*/ 204870 w 2163120"/>
              <a:gd name="connsiteY9-4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3120" h="1249595">
                <a:moveTo>
                  <a:pt x="204870" y="0"/>
                </a:moveTo>
                <a:lnTo>
                  <a:pt x="1958251" y="0"/>
                </a:lnTo>
                <a:cubicBezTo>
                  <a:pt x="2071397" y="0"/>
                  <a:pt x="2160905" y="191506"/>
                  <a:pt x="2160905" y="311511"/>
                </a:cubicBezTo>
                <a:cubicBezTo>
                  <a:pt x="2161643" y="567295"/>
                  <a:pt x="2162382" y="823078"/>
                  <a:pt x="2163120" y="1078862"/>
                </a:cubicBezTo>
                <a:lnTo>
                  <a:pt x="467372" y="1078862"/>
                </a:lnTo>
                <a:lnTo>
                  <a:pt x="296639" y="1249595"/>
                </a:lnTo>
                <a:lnTo>
                  <a:pt x="296639" y="1078862"/>
                </a:lnTo>
                <a:lnTo>
                  <a:pt x="0" y="1078862"/>
                </a:lnTo>
                <a:lnTo>
                  <a:pt x="0" y="338993"/>
                </a:lnTo>
                <a:cubicBezTo>
                  <a:pt x="0" y="218988"/>
                  <a:pt x="91723" y="0"/>
                  <a:pt x="204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70" tIns="39297" rIns="733311" bIns="126268" rtlCol="0" anchor="ctr">
            <a:noAutofit/>
          </a:bodyPr>
          <a:p>
            <a:pPr algn="ctr"/>
            <a:r>
              <a:rPr lang="en-US" altLang="zh-CN" sz="3010" b="1" dirty="0">
                <a:solidFill>
                  <a:srgbClr val="FFFFFF"/>
                </a:solidFill>
                <a:latin typeface="+mn-ea"/>
                <a:cs typeface="+mn-ea"/>
                <a:sym typeface="+mn-ea"/>
              </a:rPr>
              <a:t>08</a:t>
            </a:r>
            <a:endParaRPr lang="zh-CN" altLang="zh-CN" sz="3010" b="1" dirty="0">
              <a:solidFill>
                <a:srgbClr val="FFFFFF"/>
              </a:solidFill>
              <a:latin typeface="+mn-ea"/>
              <a:cs typeface="+mn-ea"/>
              <a:sym typeface="+mn-ea"/>
            </a:endParaRPr>
          </a:p>
        </p:txBody>
      </p:sp>
      <p:sp>
        <p:nvSpPr>
          <p:cNvPr id="62" name="任意多边形: 形状 48"/>
          <p:cNvSpPr/>
          <p:nvPr>
            <p:custDataLst>
              <p:tags r:id="rId30"/>
            </p:custDataLst>
          </p:nvPr>
        </p:nvSpPr>
        <p:spPr>
          <a:xfrm>
            <a:off x="8567508" y="2994327"/>
            <a:ext cx="269285"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170" h="457200">
                <a:moveTo>
                  <a:pt x="0" y="0"/>
                </a:moveTo>
                <a:lnTo>
                  <a:pt x="326301" y="0"/>
                </a:lnTo>
                <a:cubicBezTo>
                  <a:pt x="439447" y="0"/>
                  <a:pt x="531170" y="97283"/>
                  <a:pt x="531170" y="217288"/>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63" name="矩形: 圆角 44"/>
          <p:cNvSpPr/>
          <p:nvPr>
            <p:custDataLst>
              <p:tags r:id="rId31"/>
            </p:custDataLst>
          </p:nvPr>
        </p:nvSpPr>
        <p:spPr>
          <a:xfrm>
            <a:off x="6890816" y="2994327"/>
            <a:ext cx="1946021" cy="1875979"/>
          </a:xfrm>
          <a:prstGeom prst="roundRect">
            <a:avLst>
              <a:gd name="adj" fmla="val 9471"/>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dirty="0">
                <a:solidFill>
                  <a:schemeClr val="tx1">
                    <a:lumMod val="85000"/>
                    <a:lumOff val="15000"/>
                  </a:schemeClr>
                </a:solidFill>
                <a:latin typeface="+mn-ea"/>
                <a:cs typeface="+mn-ea"/>
                <a:sym typeface="+mn-ea"/>
              </a:rPr>
              <a:t>强制性转</a:t>
            </a:r>
            <a:endParaRPr lang="zh-CN" altLang="zh-CN" dirty="0">
              <a:solidFill>
                <a:schemeClr val="tx1">
                  <a:lumMod val="85000"/>
                  <a:lumOff val="15000"/>
                </a:schemeClr>
              </a:solidFill>
              <a:latin typeface="+mn-ea"/>
              <a:cs typeface="+mn-ea"/>
              <a:sym typeface="+mn-ea"/>
            </a:endParaRPr>
          </a:p>
          <a:p>
            <a:pPr algn="just">
              <a:lnSpc>
                <a:spcPct val="130000"/>
              </a:lnSpc>
            </a:pPr>
            <a:r>
              <a:rPr lang="zh-CN" altLang="zh-CN" dirty="0">
                <a:solidFill>
                  <a:schemeClr val="tx1">
                    <a:lumMod val="85000"/>
                    <a:lumOff val="15000"/>
                  </a:schemeClr>
                </a:solidFill>
                <a:latin typeface="+mn-ea"/>
                <a:cs typeface="+mn-ea"/>
                <a:sym typeface="+mn-ea"/>
              </a:rPr>
              <a:t>换条款</a:t>
            </a:r>
            <a:endParaRPr lang="zh-CN" altLang="zh-CN" dirty="0">
              <a:solidFill>
                <a:schemeClr val="tx1">
                  <a:lumMod val="85000"/>
                  <a:lumOff val="15000"/>
                </a:schemeClr>
              </a:solidFill>
              <a:latin typeface="+mn-ea"/>
              <a:cs typeface="+mn-ea"/>
              <a:sym typeface="+mn-ea"/>
            </a:endParaRPr>
          </a:p>
        </p:txBody>
      </p:sp>
      <p:sp>
        <p:nvSpPr>
          <p:cNvPr id="64" name="任意多边形: 形状 54"/>
          <p:cNvSpPr/>
          <p:nvPr>
            <p:custDataLst>
              <p:tags r:id="rId32"/>
            </p:custDataLst>
          </p:nvPr>
        </p:nvSpPr>
        <p:spPr>
          <a:xfrm>
            <a:off x="6908342" y="3147816"/>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
        <p:nvSpPr>
          <p:cNvPr id="65" name="任意多边形: 形状 45"/>
          <p:cNvSpPr/>
          <p:nvPr>
            <p:custDataLst>
              <p:tags r:id="rId33"/>
            </p:custDataLst>
          </p:nvPr>
        </p:nvSpPr>
        <p:spPr>
          <a:xfrm>
            <a:off x="6875576" y="897557"/>
            <a:ext cx="1946021" cy="633916"/>
          </a:xfrm>
          <a:custGeom>
            <a:avLst/>
            <a:gdLst>
              <a:gd name="connsiteX0" fmla="*/ 204870 w 2163120"/>
              <a:gd name="connsiteY0" fmla="*/ 0 h 1249595"/>
              <a:gd name="connsiteX1" fmla="*/ 1958251 w 2163120"/>
              <a:gd name="connsiteY1" fmla="*/ 0 h 1249595"/>
              <a:gd name="connsiteX2" fmla="*/ 2163120 w 2163120"/>
              <a:gd name="connsiteY2" fmla="*/ 217288 h 1249595"/>
              <a:gd name="connsiteX3" fmla="*/ 2163120 w 2163120"/>
              <a:gd name="connsiteY3" fmla="*/ 1078862 h 1249595"/>
              <a:gd name="connsiteX4" fmla="*/ 467372 w 2163120"/>
              <a:gd name="connsiteY4" fmla="*/ 1078862 h 1249595"/>
              <a:gd name="connsiteX5" fmla="*/ 296639 w 2163120"/>
              <a:gd name="connsiteY5" fmla="*/ 1249595 h 1249595"/>
              <a:gd name="connsiteX6" fmla="*/ 296639 w 2163120"/>
              <a:gd name="connsiteY6" fmla="*/ 1078862 h 1249595"/>
              <a:gd name="connsiteX7" fmla="*/ 0 w 2163120"/>
              <a:gd name="connsiteY7" fmla="*/ 1078862 h 1249595"/>
              <a:gd name="connsiteX8" fmla="*/ 0 w 2163120"/>
              <a:gd name="connsiteY8" fmla="*/ 217288 h 1249595"/>
              <a:gd name="connsiteX9" fmla="*/ 204870 w 2163120"/>
              <a:gd name="connsiteY9" fmla="*/ 0 h 1249595"/>
              <a:gd name="connsiteX0-1" fmla="*/ 204870 w 2163120"/>
              <a:gd name="connsiteY0-2" fmla="*/ 0 h 1249595"/>
              <a:gd name="connsiteX1-3" fmla="*/ 1958251 w 2163120"/>
              <a:gd name="connsiteY1-4" fmla="*/ 0 h 1249595"/>
              <a:gd name="connsiteX2-5" fmla="*/ 2163120 w 2163120"/>
              <a:gd name="connsiteY2-6" fmla="*/ 217288 h 1249595"/>
              <a:gd name="connsiteX3-7" fmla="*/ 2163120 w 2163120"/>
              <a:gd name="connsiteY3-8" fmla="*/ 1078862 h 1249595"/>
              <a:gd name="connsiteX4-9" fmla="*/ 467372 w 2163120"/>
              <a:gd name="connsiteY4-10" fmla="*/ 1078862 h 1249595"/>
              <a:gd name="connsiteX5-11" fmla="*/ 296639 w 2163120"/>
              <a:gd name="connsiteY5-12" fmla="*/ 1249595 h 1249595"/>
              <a:gd name="connsiteX6-13" fmla="*/ 296639 w 2163120"/>
              <a:gd name="connsiteY6-14" fmla="*/ 1078862 h 1249595"/>
              <a:gd name="connsiteX7-15" fmla="*/ 0 w 2163120"/>
              <a:gd name="connsiteY7-16" fmla="*/ 1078862 h 1249595"/>
              <a:gd name="connsiteX8-17" fmla="*/ 0 w 2163120"/>
              <a:gd name="connsiteY8-18" fmla="*/ 338993 h 1249595"/>
              <a:gd name="connsiteX9-19" fmla="*/ 204870 w 2163120"/>
              <a:gd name="connsiteY9-20" fmla="*/ 0 h 1249595"/>
              <a:gd name="connsiteX0-21" fmla="*/ 204870 w 2163120"/>
              <a:gd name="connsiteY0-22" fmla="*/ 0 h 1249595"/>
              <a:gd name="connsiteX1-23" fmla="*/ 1958251 w 2163120"/>
              <a:gd name="connsiteY1-24" fmla="*/ 0 h 1249595"/>
              <a:gd name="connsiteX2-25" fmla="*/ 2160905 w 2163120"/>
              <a:gd name="connsiteY2-26" fmla="*/ 311511 h 1249595"/>
              <a:gd name="connsiteX3-27" fmla="*/ 2163120 w 2163120"/>
              <a:gd name="connsiteY3-28" fmla="*/ 1078862 h 1249595"/>
              <a:gd name="connsiteX4-29" fmla="*/ 467372 w 2163120"/>
              <a:gd name="connsiteY4-30" fmla="*/ 1078862 h 1249595"/>
              <a:gd name="connsiteX5-31" fmla="*/ 296639 w 2163120"/>
              <a:gd name="connsiteY5-32" fmla="*/ 1249595 h 1249595"/>
              <a:gd name="connsiteX6-33" fmla="*/ 296639 w 2163120"/>
              <a:gd name="connsiteY6-34" fmla="*/ 1078862 h 1249595"/>
              <a:gd name="connsiteX7-35" fmla="*/ 0 w 2163120"/>
              <a:gd name="connsiteY7-36" fmla="*/ 1078862 h 1249595"/>
              <a:gd name="connsiteX8-37" fmla="*/ 0 w 2163120"/>
              <a:gd name="connsiteY8-38" fmla="*/ 338993 h 1249595"/>
              <a:gd name="connsiteX9-39" fmla="*/ 204870 w 2163120"/>
              <a:gd name="connsiteY9-40" fmla="*/ 0 h 12495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163120" h="1249595">
                <a:moveTo>
                  <a:pt x="204870" y="0"/>
                </a:moveTo>
                <a:lnTo>
                  <a:pt x="1958251" y="0"/>
                </a:lnTo>
                <a:cubicBezTo>
                  <a:pt x="2071397" y="0"/>
                  <a:pt x="2160905" y="191506"/>
                  <a:pt x="2160905" y="311511"/>
                </a:cubicBezTo>
                <a:cubicBezTo>
                  <a:pt x="2161643" y="567295"/>
                  <a:pt x="2162382" y="823078"/>
                  <a:pt x="2163120" y="1078862"/>
                </a:cubicBezTo>
                <a:lnTo>
                  <a:pt x="467372" y="1078862"/>
                </a:lnTo>
                <a:lnTo>
                  <a:pt x="296639" y="1249595"/>
                </a:lnTo>
                <a:lnTo>
                  <a:pt x="296639" y="1078862"/>
                </a:lnTo>
                <a:lnTo>
                  <a:pt x="0" y="1078862"/>
                </a:lnTo>
                <a:lnTo>
                  <a:pt x="0" y="338993"/>
                </a:lnTo>
                <a:cubicBezTo>
                  <a:pt x="0" y="218988"/>
                  <a:pt x="91723" y="0"/>
                  <a:pt x="2048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12470" tIns="39297" rIns="733311" bIns="126268" rtlCol="0" anchor="ctr">
            <a:noAutofit/>
          </a:bodyPr>
          <a:p>
            <a:pPr algn="ctr"/>
            <a:r>
              <a:rPr lang="en-US" altLang="zh-CN" sz="3010" b="1" dirty="0">
                <a:solidFill>
                  <a:srgbClr val="FFFFFF"/>
                </a:solidFill>
                <a:latin typeface="+mn-ea"/>
                <a:cs typeface="+mn-ea"/>
                <a:sym typeface="+mn-ea"/>
              </a:rPr>
              <a:t>04</a:t>
            </a:r>
            <a:endParaRPr lang="zh-CN" altLang="zh-CN" sz="3010" b="1" dirty="0">
              <a:solidFill>
                <a:srgbClr val="FFFFFF"/>
              </a:solidFill>
              <a:latin typeface="+mn-ea"/>
              <a:cs typeface="+mn-ea"/>
              <a:sym typeface="+mn-ea"/>
            </a:endParaRPr>
          </a:p>
        </p:txBody>
      </p:sp>
      <p:sp>
        <p:nvSpPr>
          <p:cNvPr id="72" name="任意多边形: 形状 48"/>
          <p:cNvSpPr/>
          <p:nvPr>
            <p:custDataLst>
              <p:tags r:id="rId34"/>
            </p:custDataLst>
          </p:nvPr>
        </p:nvSpPr>
        <p:spPr>
          <a:xfrm>
            <a:off x="8552268" y="897557"/>
            <a:ext cx="269285" cy="231921"/>
          </a:xfrm>
          <a:custGeom>
            <a:avLst/>
            <a:gdLst>
              <a:gd name="connsiteX0" fmla="*/ 0 w 531170"/>
              <a:gd name="connsiteY0" fmla="*/ 0 h 457200"/>
              <a:gd name="connsiteX1" fmla="*/ 326301 w 531170"/>
              <a:gd name="connsiteY1" fmla="*/ 0 h 457200"/>
              <a:gd name="connsiteX2" fmla="*/ 531170 w 531170"/>
              <a:gd name="connsiteY2" fmla="*/ 217288 h 457200"/>
              <a:gd name="connsiteX3" fmla="*/ 531170 w 531170"/>
              <a:gd name="connsiteY3" fmla="*/ 449743 h 457200"/>
              <a:gd name="connsiteX4" fmla="*/ 457200 w 531170"/>
              <a:gd name="connsiteY4" fmla="*/ 457200 h 457200"/>
              <a:gd name="connsiteX5" fmla="*/ 0 w 531170"/>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170" h="457200">
                <a:moveTo>
                  <a:pt x="0" y="0"/>
                </a:moveTo>
                <a:lnTo>
                  <a:pt x="326301" y="0"/>
                </a:lnTo>
                <a:cubicBezTo>
                  <a:pt x="439447" y="0"/>
                  <a:pt x="531170" y="97283"/>
                  <a:pt x="531170" y="217288"/>
                </a:cubicBezTo>
                <a:lnTo>
                  <a:pt x="531170" y="449743"/>
                </a:lnTo>
                <a:lnTo>
                  <a:pt x="457200" y="457200"/>
                </a:lnTo>
                <a:cubicBezTo>
                  <a:pt x="204695" y="457200"/>
                  <a:pt x="0" y="252505"/>
                  <a:pt x="0" y="0"/>
                </a:cubicBezTo>
                <a:close/>
              </a:path>
            </a:pathLst>
          </a:custGeom>
          <a:gradFill flip="none" rotWithShape="1">
            <a:gsLst>
              <a:gs pos="0">
                <a:schemeClr val="bg1">
                  <a:alpha val="20000"/>
                </a:schemeClr>
              </a:gs>
              <a:gs pos="10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65000" lnSpcReduction="20000"/>
          </a:bodyPr>
          <a:p>
            <a:pPr algn="ctr"/>
            <a:endParaRPr lang="zh-CN" altLang="en-US" sz="1505">
              <a:latin typeface="+mn-ea"/>
            </a:endParaRPr>
          </a:p>
        </p:txBody>
      </p:sp>
      <p:sp>
        <p:nvSpPr>
          <p:cNvPr id="73" name="矩形: 圆角 44"/>
          <p:cNvSpPr/>
          <p:nvPr>
            <p:custDataLst>
              <p:tags r:id="rId35"/>
            </p:custDataLst>
          </p:nvPr>
        </p:nvSpPr>
        <p:spPr>
          <a:xfrm>
            <a:off x="6875576" y="897557"/>
            <a:ext cx="1946021" cy="1875979"/>
          </a:xfrm>
          <a:prstGeom prst="roundRect">
            <a:avLst>
              <a:gd name="adj" fmla="val 9471"/>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150548" tIns="481756" rIns="150548" bIns="167169" rtlCol="0" anchor="ctr">
            <a:noAutofit/>
          </a:bodyPr>
          <a:p>
            <a:pPr algn="just">
              <a:lnSpc>
                <a:spcPct val="130000"/>
              </a:lnSpc>
            </a:pPr>
            <a:r>
              <a:rPr lang="zh-CN" altLang="zh-CN" dirty="0">
                <a:solidFill>
                  <a:schemeClr val="tx1">
                    <a:lumMod val="85000"/>
                    <a:lumOff val="15000"/>
                  </a:schemeClr>
                </a:solidFill>
                <a:latin typeface="+mn-ea"/>
                <a:cs typeface="+mn-ea"/>
                <a:sym typeface="+mn-ea"/>
              </a:rPr>
              <a:t>转换比率</a:t>
            </a:r>
            <a:endParaRPr lang="zh-CN" altLang="zh-CN" dirty="0">
              <a:solidFill>
                <a:schemeClr val="tx1">
                  <a:lumMod val="85000"/>
                  <a:lumOff val="15000"/>
                </a:schemeClr>
              </a:solidFill>
              <a:latin typeface="+mn-ea"/>
              <a:cs typeface="+mn-ea"/>
              <a:sym typeface="+mn-ea"/>
            </a:endParaRPr>
          </a:p>
        </p:txBody>
      </p:sp>
      <p:sp>
        <p:nvSpPr>
          <p:cNvPr id="74" name="任意多边形: 形状 54"/>
          <p:cNvSpPr/>
          <p:nvPr>
            <p:custDataLst>
              <p:tags r:id="rId36"/>
            </p:custDataLst>
          </p:nvPr>
        </p:nvSpPr>
        <p:spPr>
          <a:xfrm>
            <a:off x="6893102" y="1051046"/>
            <a:ext cx="163310" cy="326622"/>
          </a:xfrm>
          <a:custGeom>
            <a:avLst/>
            <a:gdLst>
              <a:gd name="connsiteX0" fmla="*/ 0 w 322090"/>
              <a:gd name="connsiteY0" fmla="*/ 0 h 644180"/>
              <a:gd name="connsiteX1" fmla="*/ 322090 w 322090"/>
              <a:gd name="connsiteY1" fmla="*/ 322090 h 644180"/>
              <a:gd name="connsiteX2" fmla="*/ 0 w 322090"/>
              <a:gd name="connsiteY2" fmla="*/ 644180 h 644180"/>
            </a:gdLst>
            <a:ahLst/>
            <a:cxnLst>
              <a:cxn ang="0">
                <a:pos x="connsiteX0" y="connsiteY0"/>
              </a:cxn>
              <a:cxn ang="0">
                <a:pos x="connsiteX1" y="connsiteY1"/>
              </a:cxn>
              <a:cxn ang="0">
                <a:pos x="connsiteX2" y="connsiteY2"/>
              </a:cxn>
            </a:cxnLst>
            <a:rect l="l" t="t" r="r" b="b"/>
            <a:pathLst>
              <a:path w="322090" h="644180">
                <a:moveTo>
                  <a:pt x="0" y="0"/>
                </a:moveTo>
                <a:cubicBezTo>
                  <a:pt x="177885" y="0"/>
                  <a:pt x="322090" y="144205"/>
                  <a:pt x="322090" y="322090"/>
                </a:cubicBezTo>
                <a:cubicBezTo>
                  <a:pt x="322090" y="499975"/>
                  <a:pt x="177885" y="644180"/>
                  <a:pt x="0" y="644180"/>
                </a:cubicBezTo>
                <a:close/>
              </a:path>
            </a:pathLst>
          </a:custGeom>
          <a:gradFill flip="none" rotWithShape="1">
            <a:gsLst>
              <a:gs pos="0">
                <a:schemeClr val="bg1">
                  <a:alpha val="2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505">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99135"/>
            <a:ext cx="7772400" cy="922020"/>
          </a:xfrm>
          <a:prstGeom prst="rect">
            <a:avLst/>
          </a:prstGeom>
          <a:noFill/>
        </p:spPr>
        <p:txBody>
          <a:bodyPr wrap="square" rtlCol="0" anchor="t">
            <a:spAutoFit/>
          </a:bodyPr>
          <a:p>
            <a:r>
              <a:rPr lang="zh-CN" altLang="en-US"/>
              <a:t>　　转换比率是指每一张可转换公司债券在既定的转换价格下能转换为普通股股票的数量。在债券面值和转换价格确定的前提下，转换比率为债券面值与转换价格之商，即</a:t>
            </a:r>
            <a:endParaRPr lang="zh-CN" altLang="en-US"/>
          </a:p>
        </p:txBody>
      </p:sp>
      <p:pic>
        <p:nvPicPr>
          <p:cNvPr id="4" name="图片 3"/>
          <p:cNvPicPr>
            <a:picLocks noChangeAspect="1"/>
          </p:cNvPicPr>
          <p:nvPr>
            <p:custDataLst>
              <p:tags r:id="rId4"/>
            </p:custDataLst>
          </p:nvPr>
        </p:nvPicPr>
        <p:blipFill>
          <a:blip r:embed="rId5"/>
          <a:stretch>
            <a:fillRect/>
          </a:stretch>
        </p:blipFill>
        <p:spPr>
          <a:xfrm>
            <a:off x="2988310" y="1779270"/>
            <a:ext cx="2705100" cy="86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可转换公司债券的发行条件</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圆角矩形 6"/>
          <p:cNvSpPr/>
          <p:nvPr>
            <p:custDataLst>
              <p:tags r:id="rId5"/>
            </p:custDataLst>
          </p:nvPr>
        </p:nvSpPr>
        <p:spPr>
          <a:xfrm>
            <a:off x="531718" y="1472821"/>
            <a:ext cx="2442854" cy="3168616"/>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9" name="圆角矩形 8"/>
          <p:cNvSpPr/>
          <p:nvPr>
            <p:custDataLst>
              <p:tags r:id="rId6"/>
            </p:custDataLst>
          </p:nvPr>
        </p:nvSpPr>
        <p:spPr>
          <a:xfrm>
            <a:off x="3300541" y="1472821"/>
            <a:ext cx="2442854" cy="3168616"/>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11" name="矩形 10"/>
          <p:cNvSpPr/>
          <p:nvPr>
            <p:custDataLst>
              <p:tags r:id="rId7"/>
            </p:custDataLst>
          </p:nvPr>
        </p:nvSpPr>
        <p:spPr>
          <a:xfrm>
            <a:off x="761813" y="1955636"/>
            <a:ext cx="1968281" cy="1763112"/>
          </a:xfrm>
          <a:prstGeom prst="rect">
            <a:avLst/>
          </a:prstGeom>
        </p:spPr>
        <p:txBody>
          <a:bodyPr wrap="square" lIns="0" tIns="0" rIns="0" bIns="0">
            <a:noAutofit/>
          </a:bodyPr>
          <a:p>
            <a:pPr algn="ct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（１）最近 3 个会计年度加权平均净资产收益率平均不低于 6%。扣除非经常性损益后的净利润与扣除前的净利润相比，以低者作为加权平均净资产收益率的计算依据。</a:t>
            </a:r>
            <a:endParaRPr lang="zh-CN" altLang="en-US" sz="1400" dirty="0">
              <a:ln>
                <a:noFill/>
                <a:prstDash val="sysDot"/>
              </a:ln>
              <a:solidFill>
                <a:schemeClr val="tx1">
                  <a:lumMod val="85000"/>
                  <a:lumOff val="15000"/>
                </a:schemeClr>
              </a:solidFill>
              <a:latin typeface="+mn-ea"/>
              <a:cs typeface="+mn-ea"/>
            </a:endParaRPr>
          </a:p>
        </p:txBody>
      </p:sp>
      <p:sp>
        <p:nvSpPr>
          <p:cNvPr id="14" name="矩形 13"/>
          <p:cNvSpPr/>
          <p:nvPr>
            <p:custDataLst>
              <p:tags r:id="rId8"/>
            </p:custDataLst>
          </p:nvPr>
        </p:nvSpPr>
        <p:spPr>
          <a:xfrm>
            <a:off x="3564504" y="1953096"/>
            <a:ext cx="1968281" cy="1763112"/>
          </a:xfrm>
          <a:prstGeom prst="rect">
            <a:avLst/>
          </a:prstGeom>
        </p:spPr>
        <p:txBody>
          <a:bodyPr wrap="square" lIns="0" tIns="0" rIns="0" bIns="0">
            <a:noAutofit/>
          </a:bodyPr>
          <a:p>
            <a:pPr algn="ct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（2）本次发行后累计公司债券余额不超过最近一期期末净资产额的 40%。</a:t>
            </a:r>
            <a:endParaRPr lang="zh-CN" altLang="en-US" sz="1400">
              <a:ln>
                <a:noFill/>
                <a:prstDash val="sysDot"/>
              </a:ln>
              <a:solidFill>
                <a:schemeClr val="tx1">
                  <a:lumMod val="85000"/>
                  <a:lumOff val="15000"/>
                </a:schemeClr>
              </a:solidFill>
              <a:latin typeface="+mn-ea"/>
              <a:cs typeface="+mn-ea"/>
            </a:endParaRPr>
          </a:p>
        </p:txBody>
      </p:sp>
      <p:sp>
        <p:nvSpPr>
          <p:cNvPr id="16" name="圆角矩形 15"/>
          <p:cNvSpPr/>
          <p:nvPr>
            <p:custDataLst>
              <p:tags r:id="rId9"/>
            </p:custDataLst>
          </p:nvPr>
        </p:nvSpPr>
        <p:spPr>
          <a:xfrm>
            <a:off x="6119698" y="1472821"/>
            <a:ext cx="2442854" cy="3168616"/>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17" name="矩形 16"/>
          <p:cNvSpPr/>
          <p:nvPr>
            <p:custDataLst>
              <p:tags r:id="rId10"/>
            </p:custDataLst>
          </p:nvPr>
        </p:nvSpPr>
        <p:spPr>
          <a:xfrm>
            <a:off x="6367195" y="1952461"/>
            <a:ext cx="1968281" cy="1763112"/>
          </a:xfrm>
          <a:prstGeom prst="rect">
            <a:avLst/>
          </a:prstGeom>
        </p:spPr>
        <p:txBody>
          <a:bodyPr wrap="square" lIns="0" tIns="0" rIns="0" bIns="0">
            <a:noAutofit/>
          </a:bodyPr>
          <a:p>
            <a:pPr algn="ctr">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rPr>
              <a:t>（3）最近 3 个会计年度实现的年均可分配利润不少于公司债券 1 年的利息</a:t>
            </a:r>
            <a:r>
              <a:rPr lang="en-US" altLang="zh-CN" sz="1400">
                <a:ln>
                  <a:noFill/>
                  <a:prstDash val="sysDot"/>
                </a:ln>
                <a:solidFill>
                  <a:schemeClr val="tx1">
                    <a:lumMod val="85000"/>
                    <a:lumOff val="15000"/>
                  </a:schemeClr>
                </a:solidFill>
                <a:latin typeface="+mn-ea"/>
                <a:cs typeface="+mn-ea"/>
              </a:rPr>
              <a:t> </a:t>
            </a:r>
            <a:r>
              <a:rPr lang="zh-CN" altLang="en-US" sz="1400">
                <a:ln>
                  <a:noFill/>
                  <a:prstDash val="sysDot"/>
                </a:ln>
                <a:solidFill>
                  <a:schemeClr val="tx1">
                    <a:lumMod val="85000"/>
                    <a:lumOff val="15000"/>
                  </a:schemeClr>
                </a:solidFill>
                <a:latin typeface="+mn-ea"/>
                <a:cs typeface="+mn-ea"/>
              </a:rPr>
              <a:t>。</a:t>
            </a:r>
            <a:endParaRPr lang="zh-CN" altLang="en-US" sz="1400">
              <a:ln>
                <a:noFill/>
                <a:prstDash val="sysDot"/>
              </a:ln>
              <a:solidFill>
                <a:schemeClr val="tx1">
                  <a:lumMod val="85000"/>
                  <a:lumOff val="15000"/>
                </a:schemeClr>
              </a:solidFill>
              <a:latin typeface="+mn-ea"/>
              <a:cs typeface="+mn-ea"/>
            </a:endParaRPr>
          </a:p>
        </p:txBody>
      </p:sp>
      <p:cxnSp>
        <p:nvCxnSpPr>
          <p:cNvPr id="19" name="直接连接符 18"/>
          <p:cNvCxnSpPr/>
          <p:nvPr>
            <p:custDataLst>
              <p:tags r:id="rId11"/>
            </p:custDataLst>
          </p:nvPr>
        </p:nvCxnSpPr>
        <p:spPr>
          <a:xfrm>
            <a:off x="1625633" y="4401275"/>
            <a:ext cx="255024"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22" name="直接连接符 21"/>
          <p:cNvCxnSpPr/>
          <p:nvPr>
            <p:custDataLst>
              <p:tags r:id="rId12"/>
            </p:custDataLst>
          </p:nvPr>
        </p:nvCxnSpPr>
        <p:spPr>
          <a:xfrm>
            <a:off x="4394456" y="4401275"/>
            <a:ext cx="255024"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custDataLst>
              <p:tags r:id="rId13"/>
            </p:custDataLst>
          </p:nvPr>
        </p:nvCxnSpPr>
        <p:spPr>
          <a:xfrm>
            <a:off x="7213614" y="4401275"/>
            <a:ext cx="255024"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25" name="椭圆 24"/>
          <p:cNvSpPr/>
          <p:nvPr>
            <p:custDataLst>
              <p:tags r:id="rId14"/>
            </p:custDataLst>
          </p:nvPr>
        </p:nvSpPr>
        <p:spPr>
          <a:xfrm>
            <a:off x="1445391" y="1150687"/>
            <a:ext cx="672072" cy="67207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32" name="椭圆 31"/>
          <p:cNvSpPr/>
          <p:nvPr>
            <p:custDataLst>
              <p:tags r:id="rId15"/>
            </p:custDataLst>
          </p:nvPr>
        </p:nvSpPr>
        <p:spPr>
          <a:xfrm>
            <a:off x="1467921" y="1150208"/>
            <a:ext cx="626532" cy="626532"/>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33" name="椭圆 32"/>
          <p:cNvSpPr/>
          <p:nvPr>
            <p:custDataLst>
              <p:tags r:id="rId16"/>
            </p:custDataLst>
          </p:nvPr>
        </p:nvSpPr>
        <p:spPr>
          <a:xfrm>
            <a:off x="4185932" y="1150687"/>
            <a:ext cx="672072" cy="67207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34" name="椭圆 33"/>
          <p:cNvSpPr/>
          <p:nvPr>
            <p:custDataLst>
              <p:tags r:id="rId17"/>
            </p:custDataLst>
          </p:nvPr>
        </p:nvSpPr>
        <p:spPr>
          <a:xfrm>
            <a:off x="4208462" y="1150208"/>
            <a:ext cx="626532" cy="626532"/>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35" name="椭圆 34"/>
          <p:cNvSpPr/>
          <p:nvPr>
            <p:custDataLst>
              <p:tags r:id="rId18"/>
            </p:custDataLst>
          </p:nvPr>
        </p:nvSpPr>
        <p:spPr>
          <a:xfrm>
            <a:off x="7005090" y="1150687"/>
            <a:ext cx="672072" cy="672072"/>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36" name="椭圆 35"/>
          <p:cNvSpPr/>
          <p:nvPr>
            <p:custDataLst>
              <p:tags r:id="rId19"/>
            </p:custDataLst>
          </p:nvPr>
        </p:nvSpPr>
        <p:spPr>
          <a:xfrm>
            <a:off x="7027619" y="1150687"/>
            <a:ext cx="626532" cy="626532"/>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30"/>
          </a:p>
        </p:txBody>
      </p:sp>
      <p:sp>
        <p:nvSpPr>
          <p:cNvPr id="37" name="任意多边形: 形状 24"/>
          <p:cNvSpPr/>
          <p:nvPr>
            <p:custDataLst>
              <p:tags r:id="rId20"/>
            </p:custDataLst>
          </p:nvPr>
        </p:nvSpPr>
        <p:spPr>
          <a:xfrm>
            <a:off x="1675487" y="1340996"/>
            <a:ext cx="210443" cy="244799"/>
          </a:xfrm>
          <a:custGeom>
            <a:avLst/>
            <a:gdLst>
              <a:gd name="connsiteX0" fmla="*/ 127720 w 256244"/>
              <a:gd name="connsiteY0" fmla="*/ 213145 h 213449"/>
              <a:gd name="connsiteX1" fmla="*/ 110602 w 256244"/>
              <a:gd name="connsiteY1" fmla="*/ 207216 h 213449"/>
              <a:gd name="connsiteX2" fmla="*/ 10141 w 256244"/>
              <a:gd name="connsiteY2" fmla="*/ 128033 h 213449"/>
              <a:gd name="connsiteX3" fmla="*/ -379 w 256244"/>
              <a:gd name="connsiteY3" fmla="*/ 106324 h 213449"/>
              <a:gd name="connsiteX4" fmla="*/ 10141 w 256244"/>
              <a:gd name="connsiteY4" fmla="*/ 84616 h 213449"/>
              <a:gd name="connsiteX5" fmla="*/ 110650 w 256244"/>
              <a:gd name="connsiteY5" fmla="*/ 5433 h 213449"/>
              <a:gd name="connsiteX6" fmla="*/ 144838 w 256244"/>
              <a:gd name="connsiteY6" fmla="*/ 5433 h 213449"/>
              <a:gd name="connsiteX7" fmla="*/ 245347 w 256244"/>
              <a:gd name="connsiteY7" fmla="*/ 84616 h 213449"/>
              <a:gd name="connsiteX8" fmla="*/ 255866 w 256244"/>
              <a:gd name="connsiteY8" fmla="*/ 106324 h 213449"/>
              <a:gd name="connsiteX9" fmla="*/ 245347 w 256244"/>
              <a:gd name="connsiteY9" fmla="*/ 128033 h 213449"/>
              <a:gd name="connsiteX10" fmla="*/ 144838 w 256244"/>
              <a:gd name="connsiteY10" fmla="*/ 207216 h 213449"/>
              <a:gd name="connsiteX11" fmla="*/ 127720 w 256244"/>
              <a:gd name="connsiteY11" fmla="*/ 213145 h 213449"/>
              <a:gd name="connsiteX12" fmla="*/ 127720 w 256244"/>
              <a:gd name="connsiteY12" fmla="*/ 17961 h 213449"/>
              <a:gd name="connsiteX13" fmla="*/ 122030 w 256244"/>
              <a:gd name="connsiteY13" fmla="*/ 19921 h 213449"/>
              <a:gd name="connsiteX14" fmla="*/ 21521 w 256244"/>
              <a:gd name="connsiteY14" fmla="*/ 99104 h 213449"/>
              <a:gd name="connsiteX15" fmla="*/ 18030 w 256244"/>
              <a:gd name="connsiteY15" fmla="*/ 106324 h 213449"/>
              <a:gd name="connsiteX16" fmla="*/ 21521 w 256244"/>
              <a:gd name="connsiteY16" fmla="*/ 113544 h 213449"/>
              <a:gd name="connsiteX17" fmla="*/ 122030 w 256244"/>
              <a:gd name="connsiteY17" fmla="*/ 192727 h 213449"/>
              <a:gd name="connsiteX18" fmla="*/ 133410 w 256244"/>
              <a:gd name="connsiteY18" fmla="*/ 192727 h 213449"/>
              <a:gd name="connsiteX19" fmla="*/ 233919 w 256244"/>
              <a:gd name="connsiteY19" fmla="*/ 113544 h 213449"/>
              <a:gd name="connsiteX20" fmla="*/ 237409 w 256244"/>
              <a:gd name="connsiteY20" fmla="*/ 106324 h 213449"/>
              <a:gd name="connsiteX21" fmla="*/ 233919 w 256244"/>
              <a:gd name="connsiteY21" fmla="*/ 99104 h 213449"/>
              <a:gd name="connsiteX22" fmla="*/ 133458 w 256244"/>
              <a:gd name="connsiteY22" fmla="*/ 19921 h 213449"/>
              <a:gd name="connsiteX23" fmla="*/ 127720 w 256244"/>
              <a:gd name="connsiteY23" fmla="*/ 17961 h 213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 h="511">
                <a:moveTo>
                  <a:pt x="220" y="336"/>
                </a:moveTo>
                <a:cubicBezTo>
                  <a:pt x="210" y="336"/>
                  <a:pt x="201" y="333"/>
                  <a:pt x="193" y="327"/>
                </a:cubicBezTo>
                <a:lnTo>
                  <a:pt x="35" y="202"/>
                </a:lnTo>
                <a:cubicBezTo>
                  <a:pt x="24" y="194"/>
                  <a:pt x="18" y="181"/>
                  <a:pt x="18" y="168"/>
                </a:cubicBezTo>
                <a:cubicBezTo>
                  <a:pt x="18" y="154"/>
                  <a:pt x="24" y="142"/>
                  <a:pt x="35" y="134"/>
                </a:cubicBezTo>
                <a:lnTo>
                  <a:pt x="193" y="9"/>
                </a:lnTo>
                <a:cubicBezTo>
                  <a:pt x="208" y="-3"/>
                  <a:pt x="232" y="-3"/>
                  <a:pt x="247" y="9"/>
                </a:cubicBezTo>
                <a:lnTo>
                  <a:pt x="405" y="134"/>
                </a:lnTo>
                <a:cubicBezTo>
                  <a:pt x="416" y="142"/>
                  <a:pt x="422" y="154"/>
                  <a:pt x="422" y="168"/>
                </a:cubicBezTo>
                <a:cubicBezTo>
                  <a:pt x="422" y="181"/>
                  <a:pt x="416" y="194"/>
                  <a:pt x="405" y="202"/>
                </a:cubicBezTo>
                <a:lnTo>
                  <a:pt x="247" y="327"/>
                </a:lnTo>
                <a:cubicBezTo>
                  <a:pt x="239" y="333"/>
                  <a:pt x="230" y="336"/>
                  <a:pt x="220" y="336"/>
                </a:cubicBezTo>
                <a:close/>
                <a:moveTo>
                  <a:pt x="220" y="29"/>
                </a:moveTo>
                <a:cubicBezTo>
                  <a:pt x="217" y="29"/>
                  <a:pt x="214" y="30"/>
                  <a:pt x="211" y="32"/>
                </a:cubicBezTo>
                <a:lnTo>
                  <a:pt x="53" y="156"/>
                </a:lnTo>
                <a:cubicBezTo>
                  <a:pt x="49" y="159"/>
                  <a:pt x="47" y="163"/>
                  <a:pt x="47" y="168"/>
                </a:cubicBezTo>
                <a:cubicBezTo>
                  <a:pt x="47" y="172"/>
                  <a:pt x="49" y="177"/>
                  <a:pt x="53" y="179"/>
                </a:cubicBezTo>
                <a:lnTo>
                  <a:pt x="211" y="304"/>
                </a:lnTo>
                <a:cubicBezTo>
                  <a:pt x="216" y="308"/>
                  <a:pt x="224" y="308"/>
                  <a:pt x="229" y="304"/>
                </a:cubicBezTo>
                <a:lnTo>
                  <a:pt x="387" y="179"/>
                </a:lnTo>
                <a:cubicBezTo>
                  <a:pt x="391" y="176"/>
                  <a:pt x="393" y="172"/>
                  <a:pt x="393" y="168"/>
                </a:cubicBezTo>
                <a:cubicBezTo>
                  <a:pt x="393" y="163"/>
                  <a:pt x="391" y="159"/>
                  <a:pt x="387" y="156"/>
                </a:cubicBezTo>
                <a:lnTo>
                  <a:pt x="229" y="32"/>
                </a:lnTo>
                <a:cubicBezTo>
                  <a:pt x="226" y="30"/>
                  <a:pt x="223" y="29"/>
                  <a:pt x="220" y="29"/>
                </a:cubicBezTo>
                <a:close/>
                <a:moveTo>
                  <a:pt x="219" y="424"/>
                </a:moveTo>
                <a:cubicBezTo>
                  <a:pt x="210" y="424"/>
                  <a:pt x="200" y="421"/>
                  <a:pt x="192" y="414"/>
                </a:cubicBezTo>
                <a:lnTo>
                  <a:pt x="6" y="267"/>
                </a:lnTo>
                <a:cubicBezTo>
                  <a:pt x="-1" y="262"/>
                  <a:pt x="-2" y="253"/>
                  <a:pt x="3" y="246"/>
                </a:cubicBezTo>
                <a:cubicBezTo>
                  <a:pt x="8" y="240"/>
                  <a:pt x="17" y="239"/>
                  <a:pt x="24" y="244"/>
                </a:cubicBezTo>
                <a:lnTo>
                  <a:pt x="211" y="392"/>
                </a:lnTo>
                <a:cubicBezTo>
                  <a:pt x="216" y="396"/>
                  <a:pt x="223" y="396"/>
                  <a:pt x="228" y="392"/>
                </a:cubicBezTo>
                <a:lnTo>
                  <a:pt x="415" y="244"/>
                </a:lnTo>
                <a:cubicBezTo>
                  <a:pt x="422" y="239"/>
                  <a:pt x="431" y="240"/>
                  <a:pt x="436" y="246"/>
                </a:cubicBezTo>
                <a:cubicBezTo>
                  <a:pt x="441" y="253"/>
                  <a:pt x="440" y="262"/>
                  <a:pt x="433" y="267"/>
                </a:cubicBezTo>
                <a:lnTo>
                  <a:pt x="246" y="414"/>
                </a:lnTo>
                <a:cubicBezTo>
                  <a:pt x="238" y="421"/>
                  <a:pt x="229" y="424"/>
                  <a:pt x="219" y="424"/>
                </a:cubicBezTo>
                <a:close/>
                <a:moveTo>
                  <a:pt x="219" y="511"/>
                </a:moveTo>
                <a:cubicBezTo>
                  <a:pt x="210" y="511"/>
                  <a:pt x="200" y="508"/>
                  <a:pt x="192" y="501"/>
                </a:cubicBezTo>
                <a:lnTo>
                  <a:pt x="6" y="354"/>
                </a:lnTo>
                <a:cubicBezTo>
                  <a:pt x="-1" y="349"/>
                  <a:pt x="-2" y="340"/>
                  <a:pt x="3" y="333"/>
                </a:cubicBezTo>
                <a:cubicBezTo>
                  <a:pt x="8" y="327"/>
                  <a:pt x="17" y="326"/>
                  <a:pt x="24" y="331"/>
                </a:cubicBezTo>
                <a:lnTo>
                  <a:pt x="211" y="478"/>
                </a:lnTo>
                <a:cubicBezTo>
                  <a:pt x="216" y="483"/>
                  <a:pt x="223" y="483"/>
                  <a:pt x="228" y="478"/>
                </a:cubicBezTo>
                <a:lnTo>
                  <a:pt x="415" y="331"/>
                </a:lnTo>
                <a:cubicBezTo>
                  <a:pt x="422" y="326"/>
                  <a:pt x="431" y="327"/>
                  <a:pt x="436" y="333"/>
                </a:cubicBezTo>
                <a:cubicBezTo>
                  <a:pt x="441" y="340"/>
                  <a:pt x="440" y="349"/>
                  <a:pt x="433" y="354"/>
                </a:cubicBezTo>
                <a:lnTo>
                  <a:pt x="246" y="501"/>
                </a:lnTo>
                <a:cubicBezTo>
                  <a:pt x="238" y="508"/>
                  <a:pt x="229" y="511"/>
                  <a:pt x="219" y="511"/>
                </a:cubicBezTo>
                <a:close/>
              </a:path>
            </a:pathLst>
          </a:custGeom>
          <a:solidFill>
            <a:srgbClr val="FFFFFF"/>
          </a:solidFill>
          <a:ln w="478" cap="flat">
            <a:noFill/>
            <a:prstDash val="solid"/>
            <a:miter/>
          </a:ln>
        </p:spPr>
        <p:txBody>
          <a:bodyPr wrap="square" rtlCol="0" anchor="ctr">
            <a:noAutofit/>
          </a:bodyPr>
          <a:p>
            <a:endParaRPr lang="zh-CN" altLang="en-US" sz="1530"/>
          </a:p>
        </p:txBody>
      </p:sp>
      <p:sp>
        <p:nvSpPr>
          <p:cNvPr id="38" name="任意多边形: 形状 35"/>
          <p:cNvSpPr/>
          <p:nvPr>
            <p:custDataLst>
              <p:tags r:id="rId21"/>
            </p:custDataLst>
          </p:nvPr>
        </p:nvSpPr>
        <p:spPr>
          <a:xfrm>
            <a:off x="7204986" y="1354418"/>
            <a:ext cx="271502" cy="218448"/>
          </a:xfrm>
          <a:custGeom>
            <a:avLst/>
            <a:gdLst>
              <a:gd name="connsiteX0" fmla="*/ 39291 w 79345"/>
              <a:gd name="connsiteY0" fmla="*/ 79085 h 79345"/>
              <a:gd name="connsiteX1" fmla="*/ -382 w 79345"/>
              <a:gd name="connsiteY1" fmla="*/ 39412 h 79345"/>
              <a:gd name="connsiteX2" fmla="*/ 39291 w 79345"/>
              <a:gd name="connsiteY2" fmla="*/ -261 h 79345"/>
              <a:gd name="connsiteX3" fmla="*/ 78964 w 79345"/>
              <a:gd name="connsiteY3" fmla="*/ 39412 h 79345"/>
              <a:gd name="connsiteX4" fmla="*/ 39291 w 79345"/>
              <a:gd name="connsiteY4" fmla="*/ 79085 h 79345"/>
              <a:gd name="connsiteX5" fmla="*/ 39291 w 79345"/>
              <a:gd name="connsiteY5" fmla="*/ 19042 h 79345"/>
              <a:gd name="connsiteX6" fmla="*/ 18921 w 79345"/>
              <a:gd name="connsiteY6" fmla="*/ 39412 h 79345"/>
              <a:gd name="connsiteX7" fmla="*/ 39291 w 79345"/>
              <a:gd name="connsiteY7" fmla="*/ 59782 h 79345"/>
              <a:gd name="connsiteX8" fmla="*/ 59661 w 79345"/>
              <a:gd name="connsiteY8" fmla="*/ 39412 h 79345"/>
              <a:gd name="connsiteX9" fmla="*/ 39291 w 79345"/>
              <a:gd name="connsiteY9" fmla="*/ 19042 h 7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 h="456">
                <a:moveTo>
                  <a:pt x="141" y="392"/>
                </a:moveTo>
                <a:cubicBezTo>
                  <a:pt x="139" y="392"/>
                  <a:pt x="138" y="393"/>
                  <a:pt x="138" y="395"/>
                </a:cubicBezTo>
                <a:lnTo>
                  <a:pt x="138" y="422"/>
                </a:lnTo>
                <a:cubicBezTo>
                  <a:pt x="138" y="424"/>
                  <a:pt x="139" y="425"/>
                  <a:pt x="141" y="425"/>
                </a:cubicBezTo>
                <a:lnTo>
                  <a:pt x="423" y="425"/>
                </a:lnTo>
                <a:cubicBezTo>
                  <a:pt x="425" y="425"/>
                  <a:pt x="426" y="424"/>
                  <a:pt x="426" y="422"/>
                </a:cubicBezTo>
                <a:lnTo>
                  <a:pt x="426" y="395"/>
                </a:lnTo>
                <a:cubicBezTo>
                  <a:pt x="426" y="393"/>
                  <a:pt x="425" y="392"/>
                  <a:pt x="423" y="392"/>
                </a:cubicBezTo>
                <a:lnTo>
                  <a:pt x="141" y="392"/>
                </a:lnTo>
                <a:close/>
                <a:moveTo>
                  <a:pt x="471" y="261"/>
                </a:moveTo>
                <a:lnTo>
                  <a:pt x="471" y="294"/>
                </a:lnTo>
                <a:lnTo>
                  <a:pt x="536" y="294"/>
                </a:lnTo>
                <a:lnTo>
                  <a:pt x="536" y="261"/>
                </a:lnTo>
                <a:lnTo>
                  <a:pt x="471" y="261"/>
                </a:lnTo>
                <a:close/>
                <a:moveTo>
                  <a:pt x="30" y="261"/>
                </a:moveTo>
                <a:lnTo>
                  <a:pt x="30" y="294"/>
                </a:lnTo>
                <a:lnTo>
                  <a:pt x="96" y="294"/>
                </a:lnTo>
                <a:lnTo>
                  <a:pt x="96" y="261"/>
                </a:lnTo>
                <a:lnTo>
                  <a:pt x="30" y="261"/>
                </a:lnTo>
                <a:close/>
                <a:moveTo>
                  <a:pt x="284" y="30"/>
                </a:moveTo>
                <a:cubicBezTo>
                  <a:pt x="266" y="30"/>
                  <a:pt x="252" y="45"/>
                  <a:pt x="252" y="62"/>
                </a:cubicBezTo>
                <a:cubicBezTo>
                  <a:pt x="252" y="80"/>
                  <a:pt x="266" y="95"/>
                  <a:pt x="284" y="95"/>
                </a:cubicBezTo>
                <a:cubicBezTo>
                  <a:pt x="297" y="95"/>
                  <a:pt x="308" y="86"/>
                  <a:pt x="313" y="75"/>
                </a:cubicBezTo>
                <a:lnTo>
                  <a:pt x="315" y="70"/>
                </a:lnTo>
                <a:lnTo>
                  <a:pt x="315" y="55"/>
                </a:lnTo>
                <a:lnTo>
                  <a:pt x="313" y="50"/>
                </a:lnTo>
                <a:cubicBezTo>
                  <a:pt x="308" y="38"/>
                  <a:pt x="297" y="30"/>
                  <a:pt x="284" y="30"/>
                </a:cubicBezTo>
                <a:close/>
                <a:moveTo>
                  <a:pt x="284" y="0"/>
                </a:moveTo>
                <a:cubicBezTo>
                  <a:pt x="312" y="0"/>
                  <a:pt x="336" y="18"/>
                  <a:pt x="343" y="44"/>
                </a:cubicBezTo>
                <a:lnTo>
                  <a:pt x="344" y="44"/>
                </a:lnTo>
                <a:lnTo>
                  <a:pt x="474" y="44"/>
                </a:lnTo>
                <a:cubicBezTo>
                  <a:pt x="500" y="44"/>
                  <a:pt x="521" y="65"/>
                  <a:pt x="521" y="91"/>
                </a:cubicBezTo>
                <a:lnTo>
                  <a:pt x="521" y="231"/>
                </a:lnTo>
                <a:lnTo>
                  <a:pt x="536" y="231"/>
                </a:lnTo>
                <a:cubicBezTo>
                  <a:pt x="553" y="231"/>
                  <a:pt x="566" y="244"/>
                  <a:pt x="566" y="261"/>
                </a:cubicBezTo>
                <a:lnTo>
                  <a:pt x="566" y="294"/>
                </a:lnTo>
                <a:cubicBezTo>
                  <a:pt x="566" y="311"/>
                  <a:pt x="553" y="325"/>
                  <a:pt x="536" y="325"/>
                </a:cubicBezTo>
                <a:lnTo>
                  <a:pt x="471" y="325"/>
                </a:lnTo>
                <a:cubicBezTo>
                  <a:pt x="454" y="325"/>
                  <a:pt x="440" y="311"/>
                  <a:pt x="440" y="294"/>
                </a:cubicBezTo>
                <a:lnTo>
                  <a:pt x="440" y="261"/>
                </a:lnTo>
                <a:cubicBezTo>
                  <a:pt x="440" y="244"/>
                  <a:pt x="454" y="231"/>
                  <a:pt x="471" y="231"/>
                </a:cubicBezTo>
                <a:lnTo>
                  <a:pt x="491" y="231"/>
                </a:lnTo>
                <a:lnTo>
                  <a:pt x="491" y="91"/>
                </a:lnTo>
                <a:cubicBezTo>
                  <a:pt x="491" y="82"/>
                  <a:pt x="483" y="75"/>
                  <a:pt x="474" y="75"/>
                </a:cubicBezTo>
                <a:lnTo>
                  <a:pt x="345" y="75"/>
                </a:lnTo>
                <a:lnTo>
                  <a:pt x="344" y="79"/>
                </a:lnTo>
                <a:cubicBezTo>
                  <a:pt x="338" y="101"/>
                  <a:pt x="319" y="119"/>
                  <a:pt x="296" y="124"/>
                </a:cubicBezTo>
                <a:lnTo>
                  <a:pt x="296" y="124"/>
                </a:lnTo>
                <a:lnTo>
                  <a:pt x="296" y="361"/>
                </a:lnTo>
                <a:lnTo>
                  <a:pt x="423" y="361"/>
                </a:lnTo>
                <a:cubicBezTo>
                  <a:pt x="442" y="361"/>
                  <a:pt x="457" y="376"/>
                  <a:pt x="457" y="395"/>
                </a:cubicBezTo>
                <a:lnTo>
                  <a:pt x="457" y="422"/>
                </a:lnTo>
                <a:cubicBezTo>
                  <a:pt x="457" y="441"/>
                  <a:pt x="442" y="456"/>
                  <a:pt x="423" y="456"/>
                </a:cubicBezTo>
                <a:lnTo>
                  <a:pt x="141" y="456"/>
                </a:lnTo>
                <a:cubicBezTo>
                  <a:pt x="122" y="456"/>
                  <a:pt x="107" y="441"/>
                  <a:pt x="107" y="422"/>
                </a:cubicBezTo>
                <a:lnTo>
                  <a:pt x="107" y="395"/>
                </a:lnTo>
                <a:cubicBezTo>
                  <a:pt x="107" y="376"/>
                  <a:pt x="122" y="361"/>
                  <a:pt x="141" y="361"/>
                </a:cubicBezTo>
                <a:lnTo>
                  <a:pt x="265" y="361"/>
                </a:lnTo>
                <a:lnTo>
                  <a:pt x="265" y="123"/>
                </a:lnTo>
                <a:lnTo>
                  <a:pt x="269" y="123"/>
                </a:lnTo>
                <a:lnTo>
                  <a:pt x="265" y="122"/>
                </a:lnTo>
                <a:cubicBezTo>
                  <a:pt x="245" y="116"/>
                  <a:pt x="228" y="99"/>
                  <a:pt x="223" y="78"/>
                </a:cubicBezTo>
                <a:lnTo>
                  <a:pt x="223" y="75"/>
                </a:lnTo>
                <a:lnTo>
                  <a:pt x="92" y="75"/>
                </a:lnTo>
                <a:cubicBezTo>
                  <a:pt x="83" y="75"/>
                  <a:pt x="75" y="82"/>
                  <a:pt x="75" y="91"/>
                </a:cubicBezTo>
                <a:lnTo>
                  <a:pt x="75" y="231"/>
                </a:lnTo>
                <a:lnTo>
                  <a:pt x="96" y="231"/>
                </a:lnTo>
                <a:cubicBezTo>
                  <a:pt x="112" y="231"/>
                  <a:pt x="126" y="244"/>
                  <a:pt x="126" y="261"/>
                </a:cubicBezTo>
                <a:lnTo>
                  <a:pt x="126" y="294"/>
                </a:lnTo>
                <a:cubicBezTo>
                  <a:pt x="126" y="311"/>
                  <a:pt x="112" y="325"/>
                  <a:pt x="96" y="325"/>
                </a:cubicBezTo>
                <a:lnTo>
                  <a:pt x="30" y="325"/>
                </a:lnTo>
                <a:cubicBezTo>
                  <a:pt x="14" y="325"/>
                  <a:pt x="0" y="311"/>
                  <a:pt x="0" y="294"/>
                </a:cubicBezTo>
                <a:lnTo>
                  <a:pt x="0" y="261"/>
                </a:lnTo>
                <a:cubicBezTo>
                  <a:pt x="0" y="244"/>
                  <a:pt x="14" y="231"/>
                  <a:pt x="30" y="231"/>
                </a:cubicBezTo>
                <a:lnTo>
                  <a:pt x="45" y="231"/>
                </a:lnTo>
                <a:lnTo>
                  <a:pt x="45" y="91"/>
                </a:lnTo>
                <a:cubicBezTo>
                  <a:pt x="45" y="65"/>
                  <a:pt x="66" y="44"/>
                  <a:pt x="92" y="44"/>
                </a:cubicBezTo>
                <a:lnTo>
                  <a:pt x="224" y="44"/>
                </a:lnTo>
                <a:lnTo>
                  <a:pt x="224" y="44"/>
                </a:lnTo>
                <a:cubicBezTo>
                  <a:pt x="232" y="18"/>
                  <a:pt x="256" y="0"/>
                  <a:pt x="284" y="0"/>
                </a:cubicBezTo>
                <a:close/>
              </a:path>
            </a:pathLst>
          </a:custGeom>
          <a:solidFill>
            <a:srgbClr val="FFFFFF"/>
          </a:solidFill>
          <a:ln w="497" cap="flat">
            <a:noFill/>
            <a:prstDash val="solid"/>
            <a:miter/>
          </a:ln>
        </p:spPr>
        <p:txBody>
          <a:bodyPr wrap="square" rtlCol="0" anchor="ctr">
            <a:noAutofit/>
          </a:bodyPr>
          <a:p>
            <a:endParaRPr lang="zh-CN" altLang="en-US" sz="1530"/>
          </a:p>
        </p:txBody>
      </p:sp>
      <p:sp>
        <p:nvSpPr>
          <p:cNvPr id="46" name="任意多边形: 形状 15"/>
          <p:cNvSpPr/>
          <p:nvPr>
            <p:custDataLst>
              <p:tags r:id="rId22"/>
            </p:custDataLst>
          </p:nvPr>
        </p:nvSpPr>
        <p:spPr>
          <a:xfrm>
            <a:off x="4415549" y="1340996"/>
            <a:ext cx="211978" cy="244478"/>
          </a:xfrm>
          <a:custGeom>
            <a:avLst/>
            <a:gdLst>
              <a:gd name="connsiteX0" fmla="*/ 131280 w 141701"/>
              <a:gd name="connsiteY0" fmla="*/ 20007 h 20395"/>
              <a:gd name="connsiteX1" fmla="*/ 9780 w 141701"/>
              <a:gd name="connsiteY1" fmla="*/ 20007 h 20395"/>
              <a:gd name="connsiteX2" fmla="*/ -321 w 141701"/>
              <a:gd name="connsiteY2" fmla="*/ 9809 h 20395"/>
              <a:gd name="connsiteX3" fmla="*/ 9780 w 141701"/>
              <a:gd name="connsiteY3" fmla="*/ -389 h 20395"/>
              <a:gd name="connsiteX4" fmla="*/ 131280 w 141701"/>
              <a:gd name="connsiteY4" fmla="*/ -389 h 20395"/>
              <a:gd name="connsiteX5" fmla="*/ 141381 w 141701"/>
              <a:gd name="connsiteY5" fmla="*/ 9809 h 20395"/>
              <a:gd name="connsiteX6" fmla="*/ 131280 w 141701"/>
              <a:gd name="connsiteY6" fmla="*/ 20007 h 20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 h="510">
                <a:moveTo>
                  <a:pt x="278" y="270"/>
                </a:moveTo>
                <a:lnTo>
                  <a:pt x="87" y="270"/>
                </a:lnTo>
                <a:cubicBezTo>
                  <a:pt x="78" y="270"/>
                  <a:pt x="71" y="263"/>
                  <a:pt x="71" y="254"/>
                </a:cubicBezTo>
                <a:cubicBezTo>
                  <a:pt x="71" y="245"/>
                  <a:pt x="78" y="238"/>
                  <a:pt x="87" y="238"/>
                </a:cubicBezTo>
                <a:lnTo>
                  <a:pt x="278" y="238"/>
                </a:lnTo>
                <a:cubicBezTo>
                  <a:pt x="287" y="238"/>
                  <a:pt x="294" y="245"/>
                  <a:pt x="294" y="254"/>
                </a:cubicBezTo>
                <a:cubicBezTo>
                  <a:pt x="294" y="263"/>
                  <a:pt x="287" y="270"/>
                  <a:pt x="278" y="270"/>
                </a:cubicBezTo>
                <a:close/>
                <a:moveTo>
                  <a:pt x="326" y="159"/>
                </a:moveTo>
                <a:lnTo>
                  <a:pt x="87" y="159"/>
                </a:lnTo>
                <a:cubicBezTo>
                  <a:pt x="78" y="159"/>
                  <a:pt x="71" y="152"/>
                  <a:pt x="71" y="143"/>
                </a:cubicBezTo>
                <a:cubicBezTo>
                  <a:pt x="71" y="134"/>
                  <a:pt x="78" y="127"/>
                  <a:pt x="87" y="127"/>
                </a:cubicBezTo>
                <a:lnTo>
                  <a:pt x="326" y="127"/>
                </a:lnTo>
                <a:cubicBezTo>
                  <a:pt x="335" y="127"/>
                  <a:pt x="342" y="134"/>
                  <a:pt x="342" y="143"/>
                </a:cubicBezTo>
                <a:cubicBezTo>
                  <a:pt x="342" y="152"/>
                  <a:pt x="335" y="159"/>
                  <a:pt x="326" y="159"/>
                </a:cubicBezTo>
                <a:close/>
                <a:moveTo>
                  <a:pt x="388" y="510"/>
                </a:moveTo>
                <a:lnTo>
                  <a:pt x="43" y="510"/>
                </a:lnTo>
                <a:cubicBezTo>
                  <a:pt x="19" y="510"/>
                  <a:pt x="0" y="492"/>
                  <a:pt x="0" y="470"/>
                </a:cubicBezTo>
                <a:lnTo>
                  <a:pt x="0" y="40"/>
                </a:lnTo>
                <a:cubicBezTo>
                  <a:pt x="0" y="18"/>
                  <a:pt x="19" y="0"/>
                  <a:pt x="43" y="0"/>
                </a:cubicBezTo>
                <a:lnTo>
                  <a:pt x="388" y="0"/>
                </a:lnTo>
                <a:cubicBezTo>
                  <a:pt x="412" y="0"/>
                  <a:pt x="431" y="18"/>
                  <a:pt x="431" y="40"/>
                </a:cubicBezTo>
                <a:lnTo>
                  <a:pt x="431" y="104"/>
                </a:lnTo>
                <a:cubicBezTo>
                  <a:pt x="431" y="113"/>
                  <a:pt x="424" y="120"/>
                  <a:pt x="415" y="120"/>
                </a:cubicBezTo>
                <a:cubicBezTo>
                  <a:pt x="406" y="120"/>
                  <a:pt x="399" y="113"/>
                  <a:pt x="399" y="104"/>
                </a:cubicBezTo>
                <a:lnTo>
                  <a:pt x="399" y="40"/>
                </a:lnTo>
                <a:cubicBezTo>
                  <a:pt x="399" y="36"/>
                  <a:pt x="394" y="32"/>
                  <a:pt x="388" y="32"/>
                </a:cubicBezTo>
                <a:lnTo>
                  <a:pt x="43" y="32"/>
                </a:lnTo>
                <a:cubicBezTo>
                  <a:pt x="37" y="32"/>
                  <a:pt x="32" y="36"/>
                  <a:pt x="32" y="40"/>
                </a:cubicBezTo>
                <a:lnTo>
                  <a:pt x="32" y="470"/>
                </a:lnTo>
                <a:cubicBezTo>
                  <a:pt x="32" y="474"/>
                  <a:pt x="37" y="478"/>
                  <a:pt x="43" y="478"/>
                </a:cubicBezTo>
                <a:lnTo>
                  <a:pt x="388" y="478"/>
                </a:lnTo>
                <a:cubicBezTo>
                  <a:pt x="394" y="478"/>
                  <a:pt x="399" y="474"/>
                  <a:pt x="399" y="470"/>
                </a:cubicBezTo>
                <a:lnTo>
                  <a:pt x="399" y="445"/>
                </a:lnTo>
                <a:cubicBezTo>
                  <a:pt x="399" y="436"/>
                  <a:pt x="406" y="429"/>
                  <a:pt x="415" y="429"/>
                </a:cubicBezTo>
                <a:cubicBezTo>
                  <a:pt x="424" y="429"/>
                  <a:pt x="431" y="436"/>
                  <a:pt x="431" y="445"/>
                </a:cubicBezTo>
                <a:lnTo>
                  <a:pt x="431" y="470"/>
                </a:lnTo>
                <a:cubicBezTo>
                  <a:pt x="431" y="492"/>
                  <a:pt x="412" y="510"/>
                  <a:pt x="388" y="510"/>
                </a:cubicBezTo>
                <a:close/>
                <a:moveTo>
                  <a:pt x="278" y="382"/>
                </a:moveTo>
                <a:lnTo>
                  <a:pt x="87" y="382"/>
                </a:lnTo>
                <a:cubicBezTo>
                  <a:pt x="78" y="382"/>
                  <a:pt x="71" y="375"/>
                  <a:pt x="71" y="366"/>
                </a:cubicBezTo>
                <a:cubicBezTo>
                  <a:pt x="71" y="357"/>
                  <a:pt x="78" y="350"/>
                  <a:pt x="87" y="350"/>
                </a:cubicBezTo>
                <a:lnTo>
                  <a:pt x="278" y="350"/>
                </a:lnTo>
                <a:cubicBezTo>
                  <a:pt x="287" y="350"/>
                  <a:pt x="294" y="357"/>
                  <a:pt x="294" y="366"/>
                </a:cubicBezTo>
                <a:cubicBezTo>
                  <a:pt x="294" y="375"/>
                  <a:pt x="287" y="382"/>
                  <a:pt x="278" y="382"/>
                </a:cubicBezTo>
                <a:close/>
                <a:moveTo>
                  <a:pt x="332" y="423"/>
                </a:moveTo>
                <a:cubicBezTo>
                  <a:pt x="329" y="423"/>
                  <a:pt x="326" y="422"/>
                  <a:pt x="324" y="421"/>
                </a:cubicBezTo>
                <a:cubicBezTo>
                  <a:pt x="316" y="416"/>
                  <a:pt x="313" y="407"/>
                  <a:pt x="318" y="399"/>
                </a:cubicBezTo>
                <a:lnTo>
                  <a:pt x="454" y="163"/>
                </a:lnTo>
                <a:cubicBezTo>
                  <a:pt x="458" y="155"/>
                  <a:pt x="468" y="153"/>
                  <a:pt x="476" y="157"/>
                </a:cubicBezTo>
                <a:cubicBezTo>
                  <a:pt x="483" y="162"/>
                  <a:pt x="486" y="171"/>
                  <a:pt x="482" y="179"/>
                </a:cubicBezTo>
                <a:lnTo>
                  <a:pt x="346" y="415"/>
                </a:lnTo>
                <a:cubicBezTo>
                  <a:pt x="343" y="420"/>
                  <a:pt x="337" y="423"/>
                  <a:pt x="332" y="423"/>
                </a:cubicBezTo>
                <a:close/>
              </a:path>
            </a:pathLst>
          </a:custGeom>
          <a:solidFill>
            <a:srgbClr val="FFFFFF"/>
          </a:solidFill>
          <a:ln w="485" cap="flat">
            <a:noFill/>
            <a:prstDash val="solid"/>
            <a:miter/>
          </a:ln>
        </p:spPr>
        <p:txBody>
          <a:bodyPr wrap="square" rtlCol="0" anchor="ctr">
            <a:noAutofit/>
          </a:bodyPr>
          <a:p>
            <a:endParaRPr lang="zh-CN" altLang="en-US" sz="153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可转换公司债券的优缺点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矩形 2"/>
          <p:cNvSpPr/>
          <p:nvPr>
            <p:custDataLst>
              <p:tags r:id="rId5"/>
            </p:custDataLst>
          </p:nvPr>
        </p:nvSpPr>
        <p:spPr>
          <a:xfrm>
            <a:off x="2904490" y="1419225"/>
            <a:ext cx="3448685" cy="321310"/>
          </a:xfrm>
          <a:prstGeom prst="rect">
            <a:avLst/>
          </a:prstGeom>
          <a:solidFill>
            <a:schemeClr val="accent2">
              <a:lumMod val="60000"/>
              <a:lumOff val="40000"/>
            </a:schemeClr>
          </a:solidFill>
        </p:spPr>
        <p:txBody>
          <a:bodyPr wrap="square" lIns="0" tIns="0" rIns="0" bIns="0" rtlCol="0" anchor="b">
            <a:noAutofit/>
          </a:bodyPr>
          <a:p>
            <a:pPr algn="ctr">
              <a:spcBef>
                <a:spcPct val="0"/>
              </a:spcBef>
              <a:spcAft>
                <a:spcPct val="0"/>
              </a:spcAft>
            </a:pPr>
            <a:r>
              <a:rPr lang="zh-CN" altLang="en-US" sz="2095">
                <a:solidFill>
                  <a:schemeClr val="bg1"/>
                </a:solidFill>
                <a:latin typeface="华文中宋" panose="02010600040101010101" charset="-122"/>
                <a:ea typeface="华文中宋" panose="02010600040101010101" charset="-122"/>
                <a:cs typeface="华文中宋" panose="02010600040101010101" charset="-122"/>
                <a:sym typeface="+mn-ea"/>
              </a:rPr>
              <a:t>可转换公司债券的优缺点</a:t>
            </a:r>
            <a:endParaRPr lang="zh-CN" altLang="en-US" sz="2095" b="1" dirty="0">
              <a:solidFill>
                <a:schemeClr val="bg1"/>
              </a:solidFill>
              <a:latin typeface="华文中宋" panose="02010600040101010101" charset="-122"/>
              <a:ea typeface="华文中宋" panose="02010600040101010101" charset="-122"/>
              <a:cs typeface="华文中宋" panose="02010600040101010101" charset="-122"/>
              <a:sym typeface="+mn-ea"/>
            </a:endParaRPr>
          </a:p>
        </p:txBody>
      </p:sp>
      <p:cxnSp>
        <p:nvCxnSpPr>
          <p:cNvPr id="7" name="直接连接符 6"/>
          <p:cNvCxnSpPr/>
          <p:nvPr>
            <p:custDataLst>
              <p:tags r:id="rId6"/>
            </p:custDataLst>
          </p:nvPr>
        </p:nvCxnSpPr>
        <p:spPr>
          <a:xfrm>
            <a:off x="3990947" y="1845251"/>
            <a:ext cx="1110235" cy="0"/>
          </a:xfrm>
          <a:prstGeom prst="line">
            <a:avLst/>
          </a:prstGeom>
          <a:ln w="63500" cap="rnd"/>
        </p:spPr>
        <p:style>
          <a:lnRef idx="1">
            <a:schemeClr val="accent1"/>
          </a:lnRef>
          <a:fillRef idx="0">
            <a:schemeClr val="accent1"/>
          </a:fillRef>
          <a:effectRef idx="0">
            <a:schemeClr val="accent1"/>
          </a:effectRef>
          <a:fontRef idx="minor">
            <a:schemeClr val="tx1"/>
          </a:fontRef>
        </p:style>
      </p:cxnSp>
      <p:sp>
        <p:nvSpPr>
          <p:cNvPr id="31" name="矩形: 圆角 30"/>
          <p:cNvSpPr/>
          <p:nvPr>
            <p:custDataLst>
              <p:tags r:id="rId7"/>
            </p:custDataLst>
          </p:nvPr>
        </p:nvSpPr>
        <p:spPr>
          <a:xfrm>
            <a:off x="1527267" y="3056024"/>
            <a:ext cx="1377088" cy="1583907"/>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4" name="矩形: 圆角 3"/>
          <p:cNvSpPr/>
          <p:nvPr>
            <p:custDataLst>
              <p:tags r:id="rId8"/>
            </p:custDataLst>
          </p:nvPr>
        </p:nvSpPr>
        <p:spPr>
          <a:xfrm>
            <a:off x="1527175" y="2588895"/>
            <a:ext cx="1377315" cy="405765"/>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dirty="0">
                <a:solidFill>
                  <a:srgbClr val="FFFFFF"/>
                </a:solidFill>
                <a:latin typeface="+mn-ea"/>
                <a:cs typeface="+mn-ea"/>
              </a:rPr>
              <a:t>筹资灵活性</a:t>
            </a:r>
            <a:endParaRPr lang="zh-CN" altLang="en-US" sz="1570" b="1" dirty="0">
              <a:solidFill>
                <a:srgbClr val="FFFFFF"/>
              </a:solidFill>
              <a:latin typeface="+mn-ea"/>
              <a:cs typeface="+mn-ea"/>
            </a:endParaRPr>
          </a:p>
        </p:txBody>
      </p:sp>
      <p:sp>
        <p:nvSpPr>
          <p:cNvPr id="6" name="矩形 5"/>
          <p:cNvSpPr/>
          <p:nvPr>
            <p:custDataLst>
              <p:tags r:id="rId9"/>
            </p:custDataLst>
          </p:nvPr>
        </p:nvSpPr>
        <p:spPr>
          <a:xfrm>
            <a:off x="1586031" y="315470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220" dirty="0">
                <a:solidFill>
                  <a:schemeClr val="tx1">
                    <a:lumMod val="65000"/>
                    <a:lumOff val="35000"/>
                  </a:schemeClr>
                </a:solidFill>
                <a:latin typeface="+mn-ea"/>
                <a:cs typeface="+mn-ea"/>
              </a:rPr>
              <a:t>可转换公司债券将传统的债务筹资功能和股票筹资功能结合起来，筹资性质和时间上具有灵活性。</a:t>
            </a:r>
            <a:endParaRPr lang="zh-CN" altLang="en-US" sz="1220" dirty="0">
              <a:solidFill>
                <a:schemeClr val="tx1">
                  <a:lumMod val="65000"/>
                  <a:lumOff val="35000"/>
                </a:schemeClr>
              </a:solidFill>
              <a:latin typeface="+mn-ea"/>
              <a:cs typeface="+mn-ea"/>
            </a:endParaRPr>
          </a:p>
        </p:txBody>
      </p:sp>
      <p:sp>
        <p:nvSpPr>
          <p:cNvPr id="8" name="矩形: 圆角 7"/>
          <p:cNvSpPr/>
          <p:nvPr>
            <p:custDataLst>
              <p:tags r:id="rId10"/>
            </p:custDataLst>
          </p:nvPr>
        </p:nvSpPr>
        <p:spPr>
          <a:xfrm>
            <a:off x="3080649" y="3056024"/>
            <a:ext cx="1377088" cy="1583907"/>
          </a:xfrm>
          <a:prstGeom prst="roundRect">
            <a:avLst>
              <a:gd name="adj" fmla="val 8093"/>
            </a:avLst>
          </a:prstGeom>
          <a:noFill/>
          <a:ln>
            <a:solidFill>
              <a:schemeClr val="accent4">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dirty="0"/>
          </a:p>
        </p:txBody>
      </p:sp>
      <p:sp>
        <p:nvSpPr>
          <p:cNvPr id="11" name="矩形: 圆角 10"/>
          <p:cNvSpPr/>
          <p:nvPr>
            <p:custDataLst>
              <p:tags r:id="rId11"/>
            </p:custDataLst>
          </p:nvPr>
        </p:nvSpPr>
        <p:spPr>
          <a:xfrm>
            <a:off x="3080385" y="2588895"/>
            <a:ext cx="1377315" cy="405765"/>
          </a:xfrm>
          <a:prstGeom prst="roundRect">
            <a:avLst>
              <a:gd name="adj" fmla="val 23446"/>
            </a:avLst>
          </a:prstGeom>
          <a:gradFill flip="none" rotWithShape="1">
            <a:gsLst>
              <a:gs pos="0">
                <a:schemeClr val="accent4"/>
              </a:gs>
              <a:gs pos="100000">
                <a:schemeClr val="accent4">
                  <a:lumMod val="75000"/>
                </a:schemeClr>
              </a:gs>
            </a:gsLst>
            <a:path path="circle">
              <a:fillToRect l="50000" t="50000" r="50000" b="50000"/>
            </a:path>
            <a:tileRect/>
          </a:gradFill>
          <a:ln>
            <a:noFill/>
          </a:ln>
          <a:effectLst>
            <a:innerShdw blurRad="114300">
              <a:schemeClr val="accent4">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400" b="1">
                <a:solidFill>
                  <a:srgbClr val="FFFFFF"/>
                </a:solidFill>
                <a:latin typeface="+mn-ea"/>
                <a:cs typeface="+mn-ea"/>
              </a:rPr>
              <a:t>资本成本较低</a:t>
            </a:r>
            <a:endParaRPr lang="zh-CN" altLang="en-US" sz="1400" b="1">
              <a:solidFill>
                <a:srgbClr val="FFFFFF"/>
              </a:solidFill>
              <a:latin typeface="+mn-ea"/>
              <a:cs typeface="+mn-ea"/>
            </a:endParaRPr>
          </a:p>
        </p:txBody>
      </p:sp>
      <p:sp>
        <p:nvSpPr>
          <p:cNvPr id="12" name="矩形 11"/>
          <p:cNvSpPr/>
          <p:nvPr>
            <p:custDataLst>
              <p:tags r:id="rId12"/>
            </p:custDataLst>
          </p:nvPr>
        </p:nvSpPr>
        <p:spPr>
          <a:xfrm>
            <a:off x="3139414" y="315470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220">
                <a:solidFill>
                  <a:schemeClr val="tx1">
                    <a:lumMod val="65000"/>
                    <a:lumOff val="35000"/>
                  </a:schemeClr>
                </a:solidFill>
                <a:latin typeface="+mn-ea"/>
                <a:cs typeface="+mn-ea"/>
              </a:rPr>
              <a:t>可转换公司债券的利率低于同一条件下普通债券的利率，降低了公司的筹资成本。</a:t>
            </a:r>
            <a:endParaRPr lang="zh-CN" altLang="en-US" sz="1220">
              <a:solidFill>
                <a:schemeClr val="tx1">
                  <a:lumMod val="65000"/>
                  <a:lumOff val="35000"/>
                </a:schemeClr>
              </a:solidFill>
              <a:latin typeface="+mn-ea"/>
              <a:cs typeface="+mn-ea"/>
            </a:endParaRPr>
          </a:p>
        </p:txBody>
      </p:sp>
      <p:sp>
        <p:nvSpPr>
          <p:cNvPr id="14" name="矩形: 圆角 13"/>
          <p:cNvSpPr/>
          <p:nvPr>
            <p:custDataLst>
              <p:tags r:id="rId13"/>
            </p:custDataLst>
          </p:nvPr>
        </p:nvSpPr>
        <p:spPr>
          <a:xfrm>
            <a:off x="4634031" y="3056024"/>
            <a:ext cx="1377088" cy="1583907"/>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18" name="矩形: 圆角 17"/>
          <p:cNvSpPr/>
          <p:nvPr>
            <p:custDataLst>
              <p:tags r:id="rId14"/>
            </p:custDataLst>
          </p:nvPr>
        </p:nvSpPr>
        <p:spPr>
          <a:xfrm>
            <a:off x="4634230" y="2588895"/>
            <a:ext cx="1377315" cy="405765"/>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筹资效率高</a:t>
            </a:r>
            <a:endParaRPr lang="zh-CN" altLang="en-US" sz="1570" b="1">
              <a:solidFill>
                <a:srgbClr val="FFFFFF"/>
              </a:solidFill>
              <a:latin typeface="+mn-ea"/>
              <a:cs typeface="+mn-ea"/>
            </a:endParaRPr>
          </a:p>
        </p:txBody>
      </p:sp>
      <p:sp>
        <p:nvSpPr>
          <p:cNvPr id="19" name="矩形 18"/>
          <p:cNvSpPr/>
          <p:nvPr>
            <p:custDataLst>
              <p:tags r:id="rId15"/>
            </p:custDataLst>
          </p:nvPr>
        </p:nvSpPr>
        <p:spPr>
          <a:xfrm>
            <a:off x="4693350" y="315470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220">
                <a:solidFill>
                  <a:schemeClr val="tx1">
                    <a:lumMod val="65000"/>
                    <a:lumOff val="35000"/>
                  </a:schemeClr>
                </a:solidFill>
                <a:latin typeface="+mn-ea"/>
                <a:cs typeface="+mn-ea"/>
              </a:rPr>
              <a:t>可转换公司债券在发行时，规定的转换价格往往高于当时本公司的</a:t>
            </a:r>
            <a:endParaRPr lang="zh-CN" altLang="en-US" sz="1220">
              <a:solidFill>
                <a:schemeClr val="tx1">
                  <a:lumMod val="65000"/>
                  <a:lumOff val="35000"/>
                </a:schemeClr>
              </a:solidFill>
              <a:latin typeface="+mn-ea"/>
              <a:cs typeface="+mn-ea"/>
            </a:endParaRPr>
          </a:p>
          <a:p>
            <a:pPr>
              <a:lnSpc>
                <a:spcPct val="130000"/>
              </a:lnSpc>
              <a:spcBef>
                <a:spcPct val="0"/>
              </a:spcBef>
              <a:spcAft>
                <a:spcPct val="0"/>
              </a:spcAft>
            </a:pPr>
            <a:r>
              <a:rPr lang="zh-CN" altLang="en-US" sz="1220">
                <a:solidFill>
                  <a:schemeClr val="tx1">
                    <a:lumMod val="65000"/>
                    <a:lumOff val="35000"/>
                  </a:schemeClr>
                </a:solidFill>
                <a:latin typeface="+mn-ea"/>
                <a:cs typeface="+mn-ea"/>
              </a:rPr>
              <a:t>股票价格。</a:t>
            </a:r>
            <a:endParaRPr lang="zh-CN" altLang="en-US" sz="1220">
              <a:solidFill>
                <a:schemeClr val="tx1">
                  <a:lumMod val="65000"/>
                  <a:lumOff val="35000"/>
                </a:schemeClr>
              </a:solidFill>
              <a:latin typeface="+mn-ea"/>
              <a:cs typeface="+mn-ea"/>
            </a:endParaRPr>
          </a:p>
        </p:txBody>
      </p:sp>
      <p:sp>
        <p:nvSpPr>
          <p:cNvPr id="20" name="矩形: 圆角 19"/>
          <p:cNvSpPr/>
          <p:nvPr>
            <p:custDataLst>
              <p:tags r:id="rId16"/>
            </p:custDataLst>
          </p:nvPr>
        </p:nvSpPr>
        <p:spPr>
          <a:xfrm>
            <a:off x="6187414" y="3056024"/>
            <a:ext cx="1377088" cy="1583907"/>
          </a:xfrm>
          <a:prstGeom prst="roundRect">
            <a:avLst>
              <a:gd name="adj" fmla="val 8093"/>
            </a:avLst>
          </a:prstGeom>
          <a:noFill/>
          <a:ln>
            <a:solidFill>
              <a:schemeClr val="accent4">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21" name="矩形: 圆角 20"/>
          <p:cNvSpPr/>
          <p:nvPr>
            <p:custDataLst>
              <p:tags r:id="rId17"/>
            </p:custDataLst>
          </p:nvPr>
        </p:nvSpPr>
        <p:spPr>
          <a:xfrm>
            <a:off x="6187440" y="2588895"/>
            <a:ext cx="1377315" cy="405765"/>
          </a:xfrm>
          <a:prstGeom prst="roundRect">
            <a:avLst>
              <a:gd name="adj" fmla="val 23446"/>
            </a:avLst>
          </a:prstGeom>
          <a:gradFill flip="none" rotWithShape="1">
            <a:gsLst>
              <a:gs pos="0">
                <a:schemeClr val="accent4"/>
              </a:gs>
              <a:gs pos="100000">
                <a:schemeClr val="accent4">
                  <a:lumMod val="75000"/>
                </a:schemeClr>
              </a:gs>
            </a:gsLst>
            <a:path path="circle">
              <a:fillToRect l="50000" t="50000" r="50000" b="50000"/>
            </a:path>
            <a:tileRect/>
          </a:gradFill>
          <a:ln>
            <a:noFill/>
          </a:ln>
          <a:effectLst>
            <a:innerShdw blurRad="114300">
              <a:schemeClr val="accent4">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400" b="1">
                <a:solidFill>
                  <a:srgbClr val="FFFFFF"/>
                </a:solidFill>
                <a:latin typeface="+mn-ea"/>
                <a:cs typeface="+mn-ea"/>
              </a:rPr>
              <a:t>存在一定的财务压力</a:t>
            </a:r>
            <a:endParaRPr lang="zh-CN" altLang="en-US" sz="1400" b="1">
              <a:solidFill>
                <a:srgbClr val="FFFFFF"/>
              </a:solidFill>
              <a:latin typeface="+mn-ea"/>
              <a:cs typeface="+mn-ea"/>
            </a:endParaRPr>
          </a:p>
        </p:txBody>
      </p:sp>
      <p:sp>
        <p:nvSpPr>
          <p:cNvPr id="24" name="矩形 23"/>
          <p:cNvSpPr/>
          <p:nvPr>
            <p:custDataLst>
              <p:tags r:id="rId18"/>
            </p:custDataLst>
          </p:nvPr>
        </p:nvSpPr>
        <p:spPr>
          <a:xfrm>
            <a:off x="6246733" y="3154704"/>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220">
                <a:solidFill>
                  <a:schemeClr val="tx1">
                    <a:lumMod val="65000"/>
                    <a:lumOff val="35000"/>
                  </a:schemeClr>
                </a:solidFill>
                <a:latin typeface="+mn-ea"/>
                <a:cs typeface="+mn-ea"/>
              </a:rPr>
              <a:t>可转换公司债券存在不转换的财务压力。</a:t>
            </a:r>
            <a:endParaRPr lang="zh-CN" altLang="en-US" sz="1220">
              <a:solidFill>
                <a:schemeClr val="tx1">
                  <a:lumMod val="65000"/>
                  <a:lumOff val="35000"/>
                </a:schemeClr>
              </a:solidFill>
              <a:latin typeface="+mn-ea"/>
              <a:cs typeface="+mn-ea"/>
            </a:endParaRPr>
          </a:p>
        </p:txBody>
      </p:sp>
      <p:sp>
        <p:nvSpPr>
          <p:cNvPr id="9" name="左中括号 8"/>
          <p:cNvSpPr/>
          <p:nvPr>
            <p:custDataLst>
              <p:tags r:id="rId19"/>
            </p:custDataLst>
          </p:nvPr>
        </p:nvSpPr>
        <p:spPr>
          <a:xfrm rot="5400000">
            <a:off x="4385113" y="102824"/>
            <a:ext cx="321542" cy="4650168"/>
          </a:xfrm>
          <a:prstGeom prst="leftBracket">
            <a:avLst>
              <a:gd name="adj" fmla="val 70250"/>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1570"/>
          </a:p>
        </p:txBody>
      </p:sp>
      <p:cxnSp>
        <p:nvCxnSpPr>
          <p:cNvPr id="13" name="直接连接符 12"/>
          <p:cNvCxnSpPr/>
          <p:nvPr>
            <p:custDataLst>
              <p:tags r:id="rId20"/>
            </p:custDataLst>
          </p:nvPr>
        </p:nvCxnSpPr>
        <p:spPr>
          <a:xfrm>
            <a:off x="4545884" y="1870753"/>
            <a:ext cx="0" cy="39638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custDataLst>
              <p:tags r:id="rId21"/>
            </p:custDataLst>
          </p:nvPr>
        </p:nvCxnSpPr>
        <p:spPr>
          <a:xfrm>
            <a:off x="3758660" y="2267137"/>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2"/>
            </p:custDataLst>
          </p:nvPr>
        </p:nvCxnSpPr>
        <p:spPr>
          <a:xfrm>
            <a:off x="5300955" y="2267137"/>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圆角矩形 1"/>
          <p:cNvSpPr/>
          <p:nvPr>
            <p:custDataLst>
              <p:tags r:id="rId4"/>
            </p:custDataLst>
          </p:nvPr>
        </p:nvSpPr>
        <p:spPr bwMode="auto">
          <a:xfrm>
            <a:off x="611505" y="628015"/>
            <a:ext cx="40214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2.4.3 认股权证</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1747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认股权证的概念和性质</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752475" y="1637030"/>
            <a:ext cx="4572000" cy="368300"/>
          </a:xfrm>
          <a:prstGeom prst="rect">
            <a:avLst/>
          </a:prstGeom>
          <a:noFill/>
        </p:spPr>
        <p:txBody>
          <a:bodyPr wrap="square" rtlCol="0" anchor="t">
            <a:spAutoFit/>
          </a:bodyPr>
          <a:p>
            <a:r>
              <a:rPr lang="zh-CN" altLang="en-US" b="1">
                <a:solidFill>
                  <a:srgbClr val="00B050"/>
                </a:solidFill>
              </a:rPr>
              <a:t>（1）认股权证的概念。</a:t>
            </a:r>
            <a:endParaRPr lang="zh-CN" altLang="en-US" b="1">
              <a:solidFill>
                <a:srgbClr val="00B050"/>
              </a:solidFill>
            </a:endParaRPr>
          </a:p>
        </p:txBody>
      </p:sp>
      <p:sp>
        <p:nvSpPr>
          <p:cNvPr id="4" name="文本框 3"/>
          <p:cNvSpPr txBox="1"/>
          <p:nvPr/>
        </p:nvSpPr>
        <p:spPr>
          <a:xfrm>
            <a:off x="515620" y="1995170"/>
            <a:ext cx="8126095" cy="1751965"/>
          </a:xfrm>
          <a:prstGeom prst="rect">
            <a:avLst/>
          </a:prstGeom>
          <a:noFill/>
        </p:spPr>
        <p:txBody>
          <a:bodyPr wrap="square" rtlCol="0" anchor="t">
            <a:spAutoFit/>
          </a:bodyPr>
          <a:p>
            <a:pPr algn="just">
              <a:lnSpc>
                <a:spcPct val="120000"/>
              </a:lnSpc>
            </a:pPr>
            <a:r>
              <a:rPr lang="zh-CN" altLang="en-US"/>
              <a:t>　　认股权证是一种由上市公司发行的证明文件，持有人有权在一定时间内以约定价格认购该公司发行的一定数量的股票。广义的权证是一种持有人有权于某一特定期间或到期日，按约定的价格认购或沽出一定数量的标的资产的期权。按买或卖的不同权利，认股权证可分为认购权证和认沽权证，又称为看涨权证和看跌权证。认股权证属于认购权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752475" y="560705"/>
            <a:ext cx="4572000" cy="368300"/>
          </a:xfrm>
          <a:prstGeom prst="rect">
            <a:avLst/>
          </a:prstGeom>
          <a:noFill/>
        </p:spPr>
        <p:txBody>
          <a:bodyPr wrap="square" rtlCol="0" anchor="t">
            <a:spAutoFit/>
          </a:bodyPr>
          <a:p>
            <a:r>
              <a:rPr lang="zh-CN" altLang="en-US" b="1">
                <a:solidFill>
                  <a:srgbClr val="00B050"/>
                </a:solidFill>
              </a:rPr>
              <a:t>（2）认股权证的性质。</a:t>
            </a:r>
            <a:endParaRPr lang="zh-CN" altLang="en-US" b="1">
              <a:solidFill>
                <a:srgbClr val="00B050"/>
              </a:solidFill>
            </a:endParaRPr>
          </a:p>
        </p:txBody>
      </p:sp>
      <p:sp>
        <p:nvSpPr>
          <p:cNvPr id="4" name="文本框 3"/>
          <p:cNvSpPr txBox="1"/>
          <p:nvPr>
            <p:custDataLst>
              <p:tags r:id="rId5"/>
            </p:custDataLst>
          </p:nvPr>
        </p:nvSpPr>
        <p:spPr>
          <a:xfrm>
            <a:off x="752475" y="915670"/>
            <a:ext cx="8126095" cy="1751965"/>
          </a:xfrm>
          <a:prstGeom prst="rect">
            <a:avLst/>
          </a:prstGeom>
          <a:noFill/>
        </p:spPr>
        <p:txBody>
          <a:bodyPr wrap="square" rtlCol="0" anchor="t">
            <a:spAutoFit/>
          </a:bodyPr>
          <a:p>
            <a:pPr algn="just">
              <a:lnSpc>
                <a:spcPct val="120000"/>
              </a:lnSpc>
            </a:pPr>
            <a:r>
              <a:rPr lang="zh-CN" altLang="en-US"/>
              <a:t>　　</a:t>
            </a:r>
            <a:r>
              <a:rPr lang="zh-CN" altLang="en-US" b="1">
                <a:solidFill>
                  <a:srgbClr val="7030A0"/>
                </a:solidFill>
              </a:rPr>
              <a:t>①认股权证的期权性。</a:t>
            </a:r>
            <a:r>
              <a:rPr lang="zh-CN" altLang="en-US"/>
              <a:t>认股权证本质上是一种股票期权，属于衍生金融工具，具有实现融资和股票期权激励的双重功能。但认股权证本身是一种认购普通股的期权，它没有普通股的红利收入，也没有普通股相应的投票权。</a:t>
            </a:r>
            <a:endParaRPr lang="zh-CN" altLang="en-US"/>
          </a:p>
          <a:p>
            <a:pPr algn="just">
              <a:lnSpc>
                <a:spcPct val="120000"/>
              </a:lnSpc>
            </a:pPr>
            <a:r>
              <a:rPr lang="zh-CN" altLang="en-US"/>
              <a:t>　</a:t>
            </a:r>
            <a:r>
              <a:rPr lang="zh-CN" altLang="en-US" b="1">
                <a:solidFill>
                  <a:srgbClr val="7030A0"/>
                </a:solidFill>
              </a:rPr>
              <a:t>　②认股权证是一种投资工具。</a:t>
            </a:r>
            <a:r>
              <a:rPr lang="zh-CN" altLang="en-US"/>
              <a:t>投资者可以通过购买认股权证获得市场价与认购价之间的股票差价收益，因此它是一种具有内在价值的投资工具。</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认股权证的特点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1" name="圆角矩形 9"/>
          <p:cNvSpPr/>
          <p:nvPr>
            <p:custDataLst>
              <p:tags r:id="rId5"/>
            </p:custDataLst>
          </p:nvPr>
        </p:nvSpPr>
        <p:spPr>
          <a:xfrm>
            <a:off x="746605" y="1437829"/>
            <a:ext cx="6913933" cy="835301"/>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620">
              <a:latin typeface="+mn-ea"/>
              <a:sym typeface="+mn-ea"/>
            </a:endParaRPr>
          </a:p>
        </p:txBody>
      </p:sp>
      <p:sp>
        <p:nvSpPr>
          <p:cNvPr id="6" name="矩形 5"/>
          <p:cNvSpPr/>
          <p:nvPr>
            <p:custDataLst>
              <p:tags r:id="rId6"/>
            </p:custDataLst>
          </p:nvPr>
        </p:nvSpPr>
        <p:spPr>
          <a:xfrm>
            <a:off x="2554933" y="1491498"/>
            <a:ext cx="4726717" cy="70767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440">
                <a:solidFill>
                  <a:schemeClr val="tx1">
                    <a:lumMod val="85000"/>
                    <a:lumOff val="15000"/>
                  </a:schemeClr>
                </a:solidFill>
                <a:latin typeface="+mn-ea"/>
                <a:cs typeface="+mn-ea"/>
              </a:rPr>
              <a:t>认股权证是一种融资促进工具。</a:t>
            </a:r>
            <a:endParaRPr lang="zh-CN" altLang="en-US" sz="1440">
              <a:solidFill>
                <a:schemeClr val="tx1">
                  <a:lumMod val="85000"/>
                  <a:lumOff val="15000"/>
                </a:schemeClr>
              </a:solidFill>
              <a:latin typeface="+mn-ea"/>
              <a:cs typeface="+mn-ea"/>
            </a:endParaRPr>
          </a:p>
        </p:txBody>
      </p:sp>
      <p:sp>
        <p:nvSpPr>
          <p:cNvPr id="7" name="圆角矩形 9"/>
          <p:cNvSpPr/>
          <p:nvPr>
            <p:custDataLst>
              <p:tags r:id="rId7"/>
            </p:custDataLst>
          </p:nvPr>
        </p:nvSpPr>
        <p:spPr>
          <a:xfrm>
            <a:off x="746605" y="2709793"/>
            <a:ext cx="6913933" cy="835301"/>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20">
              <a:latin typeface="+mn-ea"/>
              <a:sym typeface="+mn-ea"/>
            </a:endParaRPr>
          </a:p>
        </p:txBody>
      </p:sp>
      <p:sp>
        <p:nvSpPr>
          <p:cNvPr id="8" name="圆角矩形 7"/>
          <p:cNvSpPr/>
          <p:nvPr>
            <p:custDataLst>
              <p:tags r:id="rId8"/>
            </p:custDataLst>
          </p:nvPr>
        </p:nvSpPr>
        <p:spPr>
          <a:xfrm flipH="1">
            <a:off x="916354" y="2832827"/>
            <a:ext cx="1431560" cy="58972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20">
                <a:latin typeface="+mn-ea"/>
                <a:cs typeface="+mn-ea"/>
                <a:sym typeface="+mn-ea"/>
              </a:rPr>
              <a:t>（２）</a:t>
            </a:r>
            <a:endParaRPr lang="zh-CN" altLang="en-US" sz="1620">
              <a:latin typeface="+mn-ea"/>
              <a:cs typeface="+mn-ea"/>
              <a:sym typeface="+mn-ea"/>
            </a:endParaRPr>
          </a:p>
        </p:txBody>
      </p:sp>
      <p:sp>
        <p:nvSpPr>
          <p:cNvPr id="9" name="矩形 8"/>
          <p:cNvSpPr/>
          <p:nvPr>
            <p:custDataLst>
              <p:tags r:id="rId9"/>
            </p:custDataLst>
          </p:nvPr>
        </p:nvSpPr>
        <p:spPr>
          <a:xfrm>
            <a:off x="2518103" y="2773622"/>
            <a:ext cx="4726717" cy="70767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440">
                <a:solidFill>
                  <a:schemeClr val="tx1">
                    <a:lumMod val="85000"/>
                    <a:lumOff val="15000"/>
                  </a:schemeClr>
                </a:solidFill>
                <a:latin typeface="+mn-ea"/>
                <a:cs typeface="+mn-ea"/>
              </a:rPr>
              <a:t>有助于改善上市公司的治理结构。</a:t>
            </a:r>
            <a:endParaRPr lang="zh-CN" altLang="en-US" sz="1440">
              <a:solidFill>
                <a:schemeClr val="tx1">
                  <a:lumMod val="85000"/>
                  <a:lumOff val="15000"/>
                </a:schemeClr>
              </a:solidFill>
              <a:latin typeface="+mn-ea"/>
              <a:cs typeface="+mn-ea"/>
            </a:endParaRPr>
          </a:p>
        </p:txBody>
      </p:sp>
      <p:sp>
        <p:nvSpPr>
          <p:cNvPr id="10" name="圆角矩形 9"/>
          <p:cNvSpPr/>
          <p:nvPr>
            <p:custDataLst>
              <p:tags r:id="rId10"/>
            </p:custDataLst>
          </p:nvPr>
        </p:nvSpPr>
        <p:spPr>
          <a:xfrm>
            <a:off x="746605" y="3981757"/>
            <a:ext cx="6913933" cy="835301"/>
          </a:xfrm>
          <a:prstGeom prst="roundRect">
            <a:avLst>
              <a:gd name="adj" fmla="val 50000"/>
            </a:avLst>
          </a:prstGeom>
          <a:solidFill>
            <a:schemeClr val="tx1">
              <a:lumMod val="40000"/>
              <a:lumOff val="6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20">
              <a:latin typeface="+mn-ea"/>
              <a:sym typeface="+mn-ea"/>
            </a:endParaRPr>
          </a:p>
        </p:txBody>
      </p:sp>
      <p:sp>
        <p:nvSpPr>
          <p:cNvPr id="12" name="圆角矩形 11"/>
          <p:cNvSpPr/>
          <p:nvPr>
            <p:custDataLst>
              <p:tags r:id="rId11"/>
            </p:custDataLst>
          </p:nvPr>
        </p:nvSpPr>
        <p:spPr>
          <a:xfrm flipH="1">
            <a:off x="916354" y="4104790"/>
            <a:ext cx="1431560" cy="58972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20">
                <a:latin typeface="+mn-ea"/>
                <a:cs typeface="+mn-ea"/>
                <a:sym typeface="+mn-ea"/>
              </a:rPr>
              <a:t>（３）</a:t>
            </a:r>
            <a:endParaRPr lang="zh-CN" altLang="en-US" sz="1620">
              <a:latin typeface="+mn-ea"/>
              <a:cs typeface="+mn-ea"/>
              <a:sym typeface="+mn-ea"/>
            </a:endParaRPr>
          </a:p>
        </p:txBody>
      </p:sp>
      <p:sp>
        <p:nvSpPr>
          <p:cNvPr id="11" name="矩形 10"/>
          <p:cNvSpPr/>
          <p:nvPr>
            <p:custDataLst>
              <p:tags r:id="rId12"/>
            </p:custDataLst>
          </p:nvPr>
        </p:nvSpPr>
        <p:spPr>
          <a:xfrm>
            <a:off x="2518103" y="4045586"/>
            <a:ext cx="4726717" cy="70767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440">
                <a:solidFill>
                  <a:schemeClr val="tx1">
                    <a:lumMod val="85000"/>
                    <a:lumOff val="15000"/>
                  </a:schemeClr>
                </a:solidFill>
                <a:latin typeface="+mn-ea"/>
                <a:cs typeface="+mn-ea"/>
              </a:rPr>
              <a:t>有利于推进上市公司的股权激励机制。</a:t>
            </a:r>
            <a:endParaRPr lang="zh-CN" altLang="en-US" sz="1440">
              <a:solidFill>
                <a:schemeClr val="tx1">
                  <a:lumMod val="85000"/>
                  <a:lumOff val="15000"/>
                </a:schemeClr>
              </a:solidFill>
              <a:latin typeface="+mn-ea"/>
              <a:cs typeface="+mn-ea"/>
            </a:endParaRPr>
          </a:p>
        </p:txBody>
      </p:sp>
      <p:sp>
        <p:nvSpPr>
          <p:cNvPr id="13" name="圆角矩形 12"/>
          <p:cNvSpPr/>
          <p:nvPr>
            <p:custDataLst>
              <p:tags r:id="rId13"/>
            </p:custDataLst>
          </p:nvPr>
        </p:nvSpPr>
        <p:spPr>
          <a:xfrm flipH="1">
            <a:off x="881429" y="1563462"/>
            <a:ext cx="1431560" cy="58972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en-US" altLang="zh-CN" sz="1620">
                <a:latin typeface="+mn-ea"/>
                <a:cs typeface="+mn-ea"/>
                <a:sym typeface="+mn-ea"/>
              </a:rPr>
              <a:t> </a:t>
            </a:r>
            <a:r>
              <a:rPr lang="zh-CN" altLang="en-US" sz="1620">
                <a:latin typeface="+mn-ea"/>
                <a:cs typeface="+mn-ea"/>
                <a:sym typeface="+mn-ea"/>
              </a:rPr>
              <a:t>（１）</a:t>
            </a:r>
            <a:endParaRPr lang="zh-CN" altLang="en-US" sz="1620">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圆角矩形 1"/>
          <p:cNvSpPr/>
          <p:nvPr>
            <p:custDataLst>
              <p:tags r:id="rId4"/>
            </p:custDataLst>
          </p:nvPr>
        </p:nvSpPr>
        <p:spPr bwMode="auto">
          <a:xfrm>
            <a:off x="611505" y="628015"/>
            <a:ext cx="40214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2.4.4 优先股</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1747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优先股的概念和性质</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752475" y="1637030"/>
            <a:ext cx="4572000" cy="368300"/>
          </a:xfrm>
          <a:prstGeom prst="rect">
            <a:avLst/>
          </a:prstGeom>
          <a:noFill/>
        </p:spPr>
        <p:txBody>
          <a:bodyPr wrap="square" rtlCol="0" anchor="t">
            <a:spAutoFit/>
          </a:bodyPr>
          <a:p>
            <a:r>
              <a:rPr lang="zh-CN" altLang="en-US" b="1">
                <a:solidFill>
                  <a:srgbClr val="00B050"/>
                </a:solidFill>
              </a:rPr>
              <a:t>（1）优先股的概念。</a:t>
            </a:r>
            <a:endParaRPr lang="zh-CN" altLang="en-US" b="1">
              <a:solidFill>
                <a:srgbClr val="00B050"/>
              </a:solidFill>
            </a:endParaRPr>
          </a:p>
        </p:txBody>
      </p:sp>
      <p:sp>
        <p:nvSpPr>
          <p:cNvPr id="4" name="文本框 3"/>
          <p:cNvSpPr txBox="1"/>
          <p:nvPr/>
        </p:nvSpPr>
        <p:spPr>
          <a:xfrm>
            <a:off x="515620" y="1995170"/>
            <a:ext cx="8126095" cy="1087755"/>
          </a:xfrm>
          <a:prstGeom prst="rect">
            <a:avLst/>
          </a:prstGeom>
          <a:noFill/>
        </p:spPr>
        <p:txBody>
          <a:bodyPr wrap="square" rtlCol="0" anchor="t">
            <a:spAutoFit/>
          </a:bodyPr>
          <a:p>
            <a:pPr algn="just">
              <a:lnSpc>
                <a:spcPct val="120000"/>
              </a:lnSpc>
            </a:pPr>
            <a:r>
              <a:rPr lang="zh-CN" altLang="en-US"/>
              <a:t>　　优先股是指股份有限公司发行的具有优先权利、相对优先于一般普通种类股份的股份种类。在利润分配及剩余财产清偿分配的权利方面，优先股持有人优先于普通股东，但在参与公司决策管理等方面，优先股的权利受到限制。</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752475" y="560705"/>
            <a:ext cx="4572000" cy="368300"/>
          </a:xfrm>
          <a:prstGeom prst="rect">
            <a:avLst/>
          </a:prstGeom>
          <a:noFill/>
        </p:spPr>
        <p:txBody>
          <a:bodyPr wrap="square" rtlCol="0" anchor="t">
            <a:spAutoFit/>
          </a:bodyPr>
          <a:p>
            <a:r>
              <a:rPr lang="zh-CN" altLang="en-US" b="1">
                <a:solidFill>
                  <a:srgbClr val="00B050"/>
                </a:solidFill>
              </a:rPr>
              <a:t>（2）优先股的性质。</a:t>
            </a:r>
            <a:endParaRPr lang="zh-CN" altLang="en-US" b="1">
              <a:solidFill>
                <a:srgbClr val="00B050"/>
              </a:solidFill>
            </a:endParaRPr>
          </a:p>
        </p:txBody>
      </p:sp>
      <p:sp>
        <p:nvSpPr>
          <p:cNvPr id="4" name="文本框 3"/>
          <p:cNvSpPr txBox="1"/>
          <p:nvPr>
            <p:custDataLst>
              <p:tags r:id="rId5"/>
            </p:custDataLst>
          </p:nvPr>
        </p:nvSpPr>
        <p:spPr>
          <a:xfrm>
            <a:off x="752475" y="915670"/>
            <a:ext cx="8126095" cy="2416175"/>
          </a:xfrm>
          <a:prstGeom prst="rect">
            <a:avLst/>
          </a:prstGeom>
          <a:noFill/>
        </p:spPr>
        <p:txBody>
          <a:bodyPr wrap="square" rtlCol="0" anchor="t">
            <a:spAutoFit/>
          </a:bodyPr>
          <a:p>
            <a:pPr algn="just">
              <a:lnSpc>
                <a:spcPct val="120000"/>
              </a:lnSpc>
            </a:pPr>
            <a:r>
              <a:rPr lang="zh-CN" altLang="en-US"/>
              <a:t>　　</a:t>
            </a:r>
            <a:r>
              <a:rPr lang="zh-CN" altLang="en-US" b="1">
                <a:solidFill>
                  <a:srgbClr val="7030A0"/>
                </a:solidFill>
              </a:rPr>
              <a:t>①约定股息。</a:t>
            </a:r>
            <a:r>
              <a:rPr lang="zh-CN" altLang="en-US">
                <a:solidFill>
                  <a:schemeClr val="tx1"/>
                </a:solidFill>
              </a:rPr>
              <a:t>相对于普通股而言，优先股的股利收益是事先约定的，也是相对固定的。</a:t>
            </a:r>
            <a:r>
              <a:rPr lang="zh-CN" altLang="en-US"/>
              <a:t>由于优先股的股息率事先已作规定，因此优先股的股息一般不会根据公司经营情况而变化，而且优先股一般也不再参与公司普通股的利润分红。</a:t>
            </a:r>
            <a:endParaRPr lang="zh-CN" altLang="en-US"/>
          </a:p>
          <a:p>
            <a:pPr algn="just">
              <a:lnSpc>
                <a:spcPct val="120000"/>
              </a:lnSpc>
            </a:pPr>
            <a:r>
              <a:rPr lang="zh-CN" altLang="en-US"/>
              <a:t>　</a:t>
            </a:r>
            <a:r>
              <a:rPr lang="zh-CN" altLang="en-US" b="1">
                <a:solidFill>
                  <a:srgbClr val="7030A0"/>
                </a:solidFill>
              </a:rPr>
              <a:t>　②权利优先。</a:t>
            </a:r>
            <a:r>
              <a:rPr lang="zh-CN" altLang="en-US">
                <a:solidFill>
                  <a:schemeClr val="tx1"/>
                </a:solidFill>
              </a:rPr>
              <a:t>优先股在年度利润分配和剩余财产清偿分配方面，具有比普通股股东优先的权利。</a:t>
            </a:r>
            <a:endParaRPr lang="zh-CN" altLang="en-US" b="1">
              <a:solidFill>
                <a:srgbClr val="7030A0"/>
              </a:solidFill>
            </a:endParaRPr>
          </a:p>
          <a:p>
            <a:pPr algn="just">
              <a:lnSpc>
                <a:spcPct val="120000"/>
              </a:lnSpc>
            </a:pPr>
            <a:r>
              <a:rPr lang="zh-CN" altLang="en-US" b="1">
                <a:solidFill>
                  <a:srgbClr val="7030A0"/>
                </a:solidFill>
              </a:rPr>
              <a:t>　　③权利范围小。</a:t>
            </a:r>
            <a:r>
              <a:rPr lang="zh-CN" altLang="en-US">
                <a:solidFill>
                  <a:schemeClr val="tx1"/>
                </a:solidFill>
              </a:rPr>
              <a:t>优先股股东一般没有选举权和被选举权，对股份公司的重大经营事项无表决权。</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2207178" y="2263472"/>
            <a:ext cx="2448272" cy="2375693"/>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6" name="组合 5"/>
          <p:cNvGrpSpPr/>
          <p:nvPr>
            <p:custDataLst>
              <p:tags r:id="rId2"/>
            </p:custDataLst>
          </p:nvPr>
        </p:nvGrpSpPr>
        <p:grpSpPr>
          <a:xfrm>
            <a:off x="2686944" y="1131590"/>
            <a:ext cx="1447442" cy="1447442"/>
            <a:chOff x="304800" y="673100"/>
            <a:chExt cx="4000500" cy="4000500"/>
          </a:xfrm>
          <a:effectLst>
            <a:outerShdw blurRad="444500" dist="254000" dir="8100000" algn="tr" rotWithShape="0">
              <a:prstClr val="black">
                <a:alpha val="50000"/>
              </a:prstClr>
            </a:outerShdw>
          </a:effectLst>
        </p:grpSpPr>
        <p:sp>
          <p:nvSpPr>
            <p:cNvPr id="7" name="同心圆 6"/>
            <p:cNvSpPr/>
            <p:nvPr>
              <p:custDataLst>
                <p:tags r:id="rId3"/>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椭圆 7"/>
            <p:cNvSpPr/>
            <p:nvPr>
              <p:custDataLst>
                <p:tags r:id="rId4"/>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椭圆 8"/>
          <p:cNvSpPr/>
          <p:nvPr>
            <p:custDataLst>
              <p:tags r:id="rId5"/>
            </p:custDataLst>
          </p:nvPr>
        </p:nvSpPr>
        <p:spPr>
          <a:xfrm>
            <a:off x="3791031" y="2076817"/>
            <a:ext cx="373310" cy="373310"/>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矩形 9"/>
          <p:cNvSpPr/>
          <p:nvPr>
            <p:custDataLst>
              <p:tags r:id="rId6"/>
            </p:custDataLst>
          </p:nvPr>
        </p:nvSpPr>
        <p:spPr>
          <a:xfrm>
            <a:off x="2871595" y="1492454"/>
            <a:ext cx="1097280" cy="645160"/>
          </a:xfrm>
          <a:prstGeom prst="rect">
            <a:avLst/>
          </a:prstGeom>
        </p:spPr>
        <p:txBody>
          <a:bodyPr wrap="none">
            <a:spAutoFit/>
          </a:bodyPr>
          <a:lstStyle/>
          <a:p>
            <a:pPr algn="l"/>
            <a:r>
              <a:rPr lang="zh-CN" altLang="en-US">
                <a:solidFill>
                  <a:schemeClr val="accent6">
                    <a:lumMod val="75000"/>
                  </a:schemeClr>
                </a:solidFill>
                <a:latin typeface="华文中宋" panose="02010600040101010101" charset="-122"/>
                <a:ea typeface="华文中宋" panose="02010600040101010101" charset="-122"/>
                <a:cs typeface="华文中宋" panose="02010600040101010101" charset="-122"/>
                <a:sym typeface="+mn-ea"/>
              </a:rPr>
              <a:t>企业筹资</a:t>
            </a:r>
            <a:endParaRPr lang="zh-CN" altLang="en-US">
              <a:solidFill>
                <a:schemeClr val="accent6">
                  <a:lumMod val="75000"/>
                </a:schemeClr>
              </a:solidFill>
              <a:latin typeface="华文中宋" panose="02010600040101010101" charset="-122"/>
              <a:ea typeface="华文中宋" panose="02010600040101010101" charset="-122"/>
              <a:cs typeface="华文中宋" panose="02010600040101010101" charset="-122"/>
              <a:sym typeface="+mn-ea"/>
            </a:endParaRPr>
          </a:p>
          <a:p>
            <a:pPr algn="ctr"/>
            <a:r>
              <a:rPr lang="zh-CN" altLang="en-US">
                <a:solidFill>
                  <a:schemeClr val="accent6">
                    <a:lumMod val="75000"/>
                  </a:schemeClr>
                </a:solidFill>
                <a:latin typeface="华文中宋" panose="02010600040101010101" charset="-122"/>
                <a:ea typeface="华文中宋" panose="02010600040101010101" charset="-122"/>
                <a:cs typeface="华文中宋" panose="02010600040101010101" charset="-122"/>
                <a:sym typeface="+mn-ea"/>
              </a:rPr>
              <a:t>定义</a:t>
            </a:r>
            <a:endPar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1" name="圆角矩形 10"/>
          <p:cNvSpPr/>
          <p:nvPr>
            <p:custDataLst>
              <p:tags r:id="rId7"/>
            </p:custDataLst>
          </p:nvPr>
        </p:nvSpPr>
        <p:spPr>
          <a:xfrm>
            <a:off x="4924998" y="2263471"/>
            <a:ext cx="2448272" cy="2375693"/>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custDataLst>
              <p:tags r:id="rId8"/>
            </p:custDataLst>
          </p:nvPr>
        </p:nvGrpSpPr>
        <p:grpSpPr>
          <a:xfrm>
            <a:off x="5425413" y="1175499"/>
            <a:ext cx="1447442" cy="1447442"/>
            <a:chOff x="304800" y="673100"/>
            <a:chExt cx="4000500" cy="4000500"/>
          </a:xfrm>
          <a:effectLst>
            <a:outerShdw blurRad="444500" dist="254000" dir="8100000" algn="tr" rotWithShape="0">
              <a:prstClr val="black">
                <a:alpha val="50000"/>
              </a:prstClr>
            </a:outerShdw>
          </a:effectLst>
        </p:grpSpPr>
        <p:sp>
          <p:nvSpPr>
            <p:cNvPr id="14" name="同心圆 13"/>
            <p:cNvSpPr/>
            <p:nvPr>
              <p:custDataLst>
                <p:tags r:id="rId9"/>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椭圆 14"/>
            <p:cNvSpPr/>
            <p:nvPr>
              <p:custDataLst>
                <p:tags r:id="rId10"/>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9" name="椭圆 18"/>
          <p:cNvSpPr/>
          <p:nvPr>
            <p:custDataLst>
              <p:tags r:id="rId11"/>
            </p:custDataLst>
          </p:nvPr>
        </p:nvSpPr>
        <p:spPr>
          <a:xfrm>
            <a:off x="6582658" y="2076817"/>
            <a:ext cx="373310" cy="373310"/>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1" name="矩形 20"/>
          <p:cNvSpPr/>
          <p:nvPr>
            <p:custDataLst>
              <p:tags r:id="rId12"/>
            </p:custDataLst>
          </p:nvPr>
        </p:nvSpPr>
        <p:spPr>
          <a:xfrm>
            <a:off x="5598311" y="1492454"/>
            <a:ext cx="1097280" cy="645160"/>
          </a:xfrm>
          <a:prstGeom prst="rect">
            <a:avLst/>
          </a:prstGeom>
        </p:spPr>
        <p:txBody>
          <a:bodyPr wrap="none">
            <a:spAutoFit/>
          </a:bodyPr>
          <a:lstStyle/>
          <a:p>
            <a:pPr algn="l"/>
            <a:r>
              <a:rPr lang="zh-CN" altLang="en-US">
                <a:solidFill>
                  <a:schemeClr val="accent6">
                    <a:lumMod val="75000"/>
                  </a:schemeClr>
                </a:solidFill>
                <a:latin typeface="华文中宋" panose="02010600040101010101" charset="-122"/>
                <a:ea typeface="华文中宋" panose="02010600040101010101" charset="-122"/>
                <a:cs typeface="华文中宋" panose="02010600040101010101" charset="-122"/>
                <a:sym typeface="+mn-ea"/>
              </a:rPr>
              <a:t>企业筹资</a:t>
            </a:r>
            <a:endParaRPr lang="zh-CN" altLang="en-US">
              <a:solidFill>
                <a:schemeClr val="accent6">
                  <a:lumMod val="75000"/>
                </a:schemeClr>
              </a:solidFill>
              <a:latin typeface="华文中宋" panose="02010600040101010101" charset="-122"/>
              <a:ea typeface="华文中宋" panose="02010600040101010101" charset="-122"/>
              <a:cs typeface="华文中宋" panose="02010600040101010101" charset="-122"/>
              <a:sym typeface="+mn-ea"/>
            </a:endParaRPr>
          </a:p>
          <a:p>
            <a:pPr algn="ctr"/>
            <a:r>
              <a:rPr lang="zh-CN" altLang="en-US">
                <a:solidFill>
                  <a:schemeClr val="accent6">
                    <a:lumMod val="75000"/>
                  </a:schemeClr>
                </a:solidFill>
                <a:latin typeface="华文中宋" panose="02010600040101010101" charset="-122"/>
                <a:ea typeface="华文中宋" panose="02010600040101010101" charset="-122"/>
                <a:cs typeface="华文中宋" panose="02010600040101010101" charset="-122"/>
                <a:sym typeface="+mn-ea"/>
              </a:rPr>
              <a:t>目的</a:t>
            </a:r>
            <a:endPar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3" name="TextBox 22"/>
          <p:cNvSpPr txBox="1"/>
          <p:nvPr>
            <p:custDataLst>
              <p:tags r:id="rId13"/>
            </p:custDataLst>
          </p:nvPr>
        </p:nvSpPr>
        <p:spPr>
          <a:xfrm>
            <a:off x="2351405" y="2809240"/>
            <a:ext cx="2234565" cy="1678305"/>
          </a:xfrm>
          <a:prstGeom prst="rect">
            <a:avLst/>
          </a:prstGeom>
          <a:noFill/>
        </p:spPr>
        <p:txBody>
          <a:bodyPr wrap="square" lIns="0" tIns="0" rIns="0" bIns="0" rtlCol="0">
            <a:spAutoFit/>
          </a:bodyPr>
          <a:lstStyle/>
          <a:p>
            <a:pPr>
              <a:lnSpc>
                <a:spcPct val="13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a:latin typeface="+mn-ea"/>
                <a:cs typeface="+mn-ea"/>
                <a:sym typeface="+mn-ea"/>
              </a:rPr>
              <a:t>企业是一个契约性组织，它是从事生产、流通、服务等经济活动，以生产或服务满足社会需要，实行自主经营、独立核算的依法设立的一种营利性的经济组织。企业的目标是创造财富( 或价值)。</a:t>
            </a:r>
            <a:endParaRPr lang="zh-CN" altLang="en-US" sz="12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TextBox 23"/>
          <p:cNvSpPr txBox="1"/>
          <p:nvPr>
            <p:custDataLst>
              <p:tags r:id="rId14"/>
            </p:custDataLst>
          </p:nvPr>
        </p:nvSpPr>
        <p:spPr>
          <a:xfrm>
            <a:off x="5177026" y="2803309"/>
            <a:ext cx="1944216" cy="1198880"/>
          </a:xfrm>
          <a:prstGeom prst="rect">
            <a:avLst/>
          </a:prstGeom>
          <a:noFill/>
        </p:spPr>
        <p:txBody>
          <a:bodyPr wrap="square" lIns="0" tIns="0" rIns="0" bIns="0" rtlCol="0">
            <a:spAutoFit/>
          </a:bodyPr>
          <a:lstStyle/>
          <a:p>
            <a:pPr algn="l">
              <a:lnSpc>
                <a:spcPct val="130000"/>
              </a:lnSpc>
            </a:pPr>
            <a:r>
              <a:rPr lang="zh-CN" altLang="en-US" sz="1200" dirty="0">
                <a:solidFill>
                  <a:schemeClr val="tx1">
                    <a:lumMod val="65000"/>
                    <a:lumOff val="35000"/>
                  </a:schemeClr>
                </a:solidFill>
                <a:latin typeface="+mn-ea"/>
                <a:cs typeface="+mn-ea"/>
                <a:sym typeface="字魂105号-简雅黑" panose="00000500000000000000" pitchFamily="2" charset="-122"/>
              </a:rPr>
              <a:t>　　企业筹资最基本的目的是企业经营的维持和发展，为企业的经营活动提供资金保障，但每次具体的筹资行为往往受特定动机的驱动。</a:t>
            </a:r>
            <a:endParaRPr lang="zh-CN" altLang="en-US" sz="1200" dirty="0">
              <a:solidFill>
                <a:schemeClr val="tx1">
                  <a:lumMod val="65000"/>
                  <a:lumOff val="35000"/>
                </a:schemeClr>
              </a:solidFill>
              <a:latin typeface="+mn-ea"/>
              <a:cs typeface="+mn-ea"/>
              <a:sym typeface="字魂105号-简雅黑" panose="00000500000000000000" pitchFamily="2" charset="-122"/>
            </a:endParaRPr>
          </a:p>
        </p:txBody>
      </p:sp>
      <p:grpSp>
        <p:nvGrpSpPr>
          <p:cNvPr id="26" name="组合 25"/>
          <p:cNvGrpSpPr/>
          <p:nvPr/>
        </p:nvGrpSpPr>
        <p:grpSpPr>
          <a:xfrm>
            <a:off x="227330" y="68580"/>
            <a:ext cx="4502150" cy="459740"/>
            <a:chOff x="358" y="108"/>
            <a:chExt cx="7090" cy="724"/>
          </a:xfrm>
        </p:grpSpPr>
        <p:sp>
          <p:nvSpPr>
            <p:cNvPr id="27" name="TextBox 1"/>
            <p:cNvSpPr txBox="1"/>
            <p:nvPr>
              <p:custDataLst>
                <p:tags r:id="rId15"/>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16"/>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17"/>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18"/>
            </p:custDataLst>
          </p:nvPr>
        </p:nvSpPr>
        <p:spPr bwMode="auto">
          <a:xfrm>
            <a:off x="611505" y="628015"/>
            <a:ext cx="35883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子任务2.1.1 企业筹资的动机</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0000">
                                          <p:cBhvr additive="base">
                                            <p:cTn id="12"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000"/>
                                </p:stCondLst>
                                <p:childTnLst>
                                  <p:par>
                                    <p:cTn id="25" presetID="16" presetClass="entr" presetSubtype="37"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outVertical)">
                                          <p:cBhvr>
                                            <p:cTn id="27" dur="500"/>
                                            <p:tgtEl>
                                              <p:spTgt spid="21"/>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Vertical)">
                                          <p:cBhvr>
                                            <p:cTn id="30" dur="500"/>
                                            <p:tgtEl>
                                              <p:spTgt spid="10"/>
                                            </p:tgtEl>
                                          </p:cBhvr>
                                        </p:animEffect>
                                      </p:childTnLst>
                                    </p:cTn>
                                  </p:par>
                                </p:childTnLst>
                              </p:cTn>
                            </p:par>
                            <p:par>
                              <p:cTn id="31" fill="hold">
                                <p:stCondLst>
                                  <p:cond delay="1500"/>
                                </p:stCondLst>
                                <p:childTnLst>
                                  <p:par>
                                    <p:cTn id="32" presetID="21"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800"/>
                                            <p:tgtEl>
                                              <p:spTgt spid="5"/>
                                            </p:tgtEl>
                                          </p:cBhvr>
                                        </p:animEffect>
                                      </p:childTnLst>
                                    </p:cTn>
                                  </p:par>
                                  <p:par>
                                    <p:cTn id="35" presetID="21" presetClass="entr" presetSubtype="1" fill="hold" grpId="0" nodeType="withEffect">
                                      <p:stCondLst>
                                        <p:cond delay="20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800"/>
                                            <p:tgtEl>
                                              <p:spTgt spid="11"/>
                                            </p:tgtEl>
                                          </p:cBhvr>
                                        </p:animEffect>
                                      </p:childTnLst>
                                    </p:cTn>
                                  </p:par>
                                </p:childTnLst>
                              </p:cTn>
                            </p:par>
                            <p:par>
                              <p:cTn id="38" fill="hold">
                                <p:stCondLst>
                                  <p:cond delay="250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23"/>
                                            </p:tgtEl>
                                            <p:attrNameLst>
                                              <p:attrName>style.visibility</p:attrName>
                                            </p:attrNameLst>
                                          </p:cBhvr>
                                          <p:to>
                                            <p:strVal val="visible"/>
                                          </p:to>
                                        </p:set>
                                        <p:animEffect transition="in" filter="wipe(left)">
                                          <p:cBhvr>
                                            <p:cTn id="41" dur="50"/>
                                            <p:tgtEl>
                                              <p:spTgt spid="23"/>
                                            </p:tgtEl>
                                          </p:cBhvr>
                                        </p:animEffect>
                                      </p:childTnLst>
                                    </p:cTn>
                                  </p:par>
                                  <p:par>
                                    <p:cTn id="42" presetID="36" presetClass="emph" presetSubtype="0" fill="hold" grpId="1" nodeType="withEffect">
                                      <p:stCondLst>
                                        <p:cond delay="0"/>
                                      </p:stCondLst>
                                      <p:iterate type="lt">
                                        <p:tmPct val="30000"/>
                                      </p:iterate>
                                      <p:childTnLst>
                                        <p:animScale>
                                          <p:cBhvr>
                                            <p:cTn id="43" dur="25" autoRev="1" fill="hold">
                                              <p:stCondLst>
                                                <p:cond delay="0"/>
                                              </p:stCondLst>
                                            </p:cTn>
                                            <p:tgtEl>
                                              <p:spTgt spid="23"/>
                                            </p:tgtEl>
                                          </p:cBhvr>
                                          <p:to x="80000" y="100000"/>
                                        </p:animScale>
                                        <p:anim by="(#ppt_w*0.10)" calcmode="lin" valueType="num">
                                          <p:cBhvr>
                                            <p:cTn id="44" dur="25" autoRev="1" fill="hold">
                                              <p:stCondLst>
                                                <p:cond delay="0"/>
                                              </p:stCondLst>
                                            </p:cTn>
                                            <p:tgtEl>
                                              <p:spTgt spid="23"/>
                                            </p:tgtEl>
                                            <p:attrNameLst>
                                              <p:attrName>ppt_x</p:attrName>
                                            </p:attrNameLst>
                                          </p:cBhvr>
                                        </p:anim>
                                        <p:anim by="(-#ppt_w*0.10)" calcmode="lin" valueType="num">
                                          <p:cBhvr>
                                            <p:cTn id="45" dur="25" autoRev="1" fill="hold">
                                              <p:stCondLst>
                                                <p:cond delay="0"/>
                                              </p:stCondLst>
                                            </p:cTn>
                                            <p:tgtEl>
                                              <p:spTgt spid="23"/>
                                            </p:tgtEl>
                                            <p:attrNameLst>
                                              <p:attrName>ppt_y</p:attrName>
                                            </p:attrNameLst>
                                          </p:cBhvr>
                                        </p:anim>
                                        <p:animRot by="-480000">
                                          <p:cBhvr>
                                            <p:cTn id="46" dur="25" autoRev="1" fill="hold">
                                              <p:stCondLst>
                                                <p:cond delay="0"/>
                                              </p:stCondLst>
                                            </p:cTn>
                                            <p:tgtEl>
                                              <p:spTgt spid="23"/>
                                            </p:tgtEl>
                                            <p:attrNameLst>
                                              <p:attrName>r</p:attrName>
                                            </p:attrNameLst>
                                          </p:cBhvr>
                                        </p:animRot>
                                      </p:childTnLst>
                                    </p:cTn>
                                  </p:par>
                                  <p:par>
                                    <p:cTn id="47" presetID="22" presetClass="entr" presetSubtype="8" fill="hold" grpId="0" nodeType="withEffect">
                                      <p:stCondLst>
                                        <p:cond delay="500"/>
                                      </p:stCondLst>
                                      <p:iterate type="lt">
                                        <p:tmPct val="30000"/>
                                      </p:iterate>
                                      <p:childTnLst>
                                        <p:set>
                                          <p:cBhvr>
                                            <p:cTn id="48" dur="1" fill="hold">
                                              <p:stCondLst>
                                                <p:cond delay="0"/>
                                              </p:stCondLst>
                                            </p:cTn>
                                            <p:tgtEl>
                                              <p:spTgt spid="24"/>
                                            </p:tgtEl>
                                            <p:attrNameLst>
                                              <p:attrName>style.visibility</p:attrName>
                                            </p:attrNameLst>
                                          </p:cBhvr>
                                          <p:to>
                                            <p:strVal val="visible"/>
                                          </p:to>
                                        </p:set>
                                        <p:animEffect transition="in" filter="wipe(left)">
                                          <p:cBhvr>
                                            <p:cTn id="49" dur="50"/>
                                            <p:tgtEl>
                                              <p:spTgt spid="24"/>
                                            </p:tgtEl>
                                          </p:cBhvr>
                                        </p:animEffect>
                                      </p:childTnLst>
                                    </p:cTn>
                                  </p:par>
                                  <p:par>
                                    <p:cTn id="50" presetID="36" presetClass="emph" presetSubtype="0" fill="hold" grpId="1" nodeType="withEffect">
                                      <p:stCondLst>
                                        <p:cond delay="500"/>
                                      </p:stCondLst>
                                      <p:iterate type="lt">
                                        <p:tmPct val="30000"/>
                                      </p:iterate>
                                      <p:childTnLst>
                                        <p:animScale>
                                          <p:cBhvr>
                                            <p:cTn id="51" dur="25" autoRev="1" fill="hold">
                                              <p:stCondLst>
                                                <p:cond delay="0"/>
                                              </p:stCondLst>
                                            </p:cTn>
                                            <p:tgtEl>
                                              <p:spTgt spid="24"/>
                                            </p:tgtEl>
                                          </p:cBhvr>
                                          <p:to x="80000" y="100000"/>
                                        </p:animScale>
                                        <p:anim by="(#ppt_w*0.10)" calcmode="lin" valueType="num">
                                          <p:cBhvr>
                                            <p:cTn id="52" dur="25" autoRev="1" fill="hold">
                                              <p:stCondLst>
                                                <p:cond delay="0"/>
                                              </p:stCondLst>
                                            </p:cTn>
                                            <p:tgtEl>
                                              <p:spTgt spid="24"/>
                                            </p:tgtEl>
                                            <p:attrNameLst>
                                              <p:attrName>ppt_x</p:attrName>
                                            </p:attrNameLst>
                                          </p:cBhvr>
                                        </p:anim>
                                        <p:anim by="(-#ppt_w*0.10)" calcmode="lin" valueType="num">
                                          <p:cBhvr>
                                            <p:cTn id="53" dur="25" autoRev="1" fill="hold">
                                              <p:stCondLst>
                                                <p:cond delay="0"/>
                                              </p:stCondLst>
                                            </p:cTn>
                                            <p:tgtEl>
                                              <p:spTgt spid="24"/>
                                            </p:tgtEl>
                                            <p:attrNameLst>
                                              <p:attrName>ppt_y</p:attrName>
                                            </p:attrNameLst>
                                          </p:cBhvr>
                                        </p:anim>
                                        <p:animRot by="-480000">
                                          <p:cBhvr>
                                            <p:cTn id="54" dur="25" autoRev="1" fill="hold">
                                              <p:stCondLst>
                                                <p:cond delay="0"/>
                                              </p:stCondLst>
                                            </p:cTn>
                                            <p:tgtEl>
                                              <p:spTgt spid="24"/>
                                            </p:tgtEl>
                                            <p:attrNameLst>
                                              <p:attrName>r</p:attrName>
                                            </p:attrNameLst>
                                          </p:cBhvr>
                                        </p:animRot>
                                      </p:childTnLst>
                                    </p:cTn>
                                  </p:par>
                                  <p:par>
                                    <p:cTn id="55" presetID="2" presetClass="entr" presetSubtype="2"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1+#ppt_w/2"/>
                                              </p:val>
                                            </p:tav>
                                            <p:tav tm="100000">
                                              <p:val>
                                                <p:strVal val="#ppt_x"/>
                                              </p:val>
                                            </p:tav>
                                          </p:tavLst>
                                        </p:anim>
                                        <p:anim calcmode="lin" valueType="num">
                                          <p:cBhvr additive="base">
                                            <p:cTn id="5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0" grpId="0"/>
          <p:bldP spid="11" grpId="0" bldLvl="0" animBg="1"/>
          <p:bldP spid="19" grpId="0" bldLvl="0" animBg="1"/>
          <p:bldP spid="21" grpId="0"/>
          <p:bldP spid="23" grpId="0"/>
          <p:bldP spid="23" grpId="1"/>
          <p:bldP spid="24" grpId="0"/>
          <p:bldP spid="24" grpId="1"/>
          <p:bldP spid="31"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000"/>
                                </p:stCondLst>
                                <p:childTnLst>
                                  <p:par>
                                    <p:cTn id="25" presetID="16" presetClass="entr" presetSubtype="37"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arn(outVertical)">
                                          <p:cBhvr>
                                            <p:cTn id="27" dur="500"/>
                                            <p:tgtEl>
                                              <p:spTgt spid="21"/>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Vertical)">
                                          <p:cBhvr>
                                            <p:cTn id="30" dur="500"/>
                                            <p:tgtEl>
                                              <p:spTgt spid="10"/>
                                            </p:tgtEl>
                                          </p:cBhvr>
                                        </p:animEffect>
                                      </p:childTnLst>
                                    </p:cTn>
                                  </p:par>
                                </p:childTnLst>
                              </p:cTn>
                            </p:par>
                            <p:par>
                              <p:cTn id="31" fill="hold">
                                <p:stCondLst>
                                  <p:cond delay="1500"/>
                                </p:stCondLst>
                                <p:childTnLst>
                                  <p:par>
                                    <p:cTn id="32" presetID="21"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800"/>
                                            <p:tgtEl>
                                              <p:spTgt spid="5"/>
                                            </p:tgtEl>
                                          </p:cBhvr>
                                        </p:animEffect>
                                      </p:childTnLst>
                                    </p:cTn>
                                  </p:par>
                                  <p:par>
                                    <p:cTn id="35" presetID="21" presetClass="entr" presetSubtype="1" fill="hold" grpId="0" nodeType="withEffect">
                                      <p:stCondLst>
                                        <p:cond delay="20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800"/>
                                            <p:tgtEl>
                                              <p:spTgt spid="11"/>
                                            </p:tgtEl>
                                          </p:cBhvr>
                                        </p:animEffect>
                                      </p:childTnLst>
                                    </p:cTn>
                                  </p:par>
                                </p:childTnLst>
                              </p:cTn>
                            </p:par>
                            <p:par>
                              <p:cTn id="38" fill="hold">
                                <p:stCondLst>
                                  <p:cond delay="250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23"/>
                                            </p:tgtEl>
                                            <p:attrNameLst>
                                              <p:attrName>style.visibility</p:attrName>
                                            </p:attrNameLst>
                                          </p:cBhvr>
                                          <p:to>
                                            <p:strVal val="visible"/>
                                          </p:to>
                                        </p:set>
                                        <p:animEffect transition="in" filter="wipe(left)">
                                          <p:cBhvr>
                                            <p:cTn id="41" dur="50"/>
                                            <p:tgtEl>
                                              <p:spTgt spid="23"/>
                                            </p:tgtEl>
                                          </p:cBhvr>
                                        </p:animEffect>
                                      </p:childTnLst>
                                    </p:cTn>
                                  </p:par>
                                  <p:par>
                                    <p:cTn id="42" presetID="36" presetClass="emph" presetSubtype="0" fill="hold" grpId="1" nodeType="withEffect">
                                      <p:stCondLst>
                                        <p:cond delay="0"/>
                                      </p:stCondLst>
                                      <p:iterate type="lt">
                                        <p:tmPct val="30000"/>
                                      </p:iterate>
                                      <p:childTnLst>
                                        <p:animScale>
                                          <p:cBhvr>
                                            <p:cTn id="43" dur="25" autoRev="1" fill="hold">
                                              <p:stCondLst>
                                                <p:cond delay="0"/>
                                              </p:stCondLst>
                                            </p:cTn>
                                            <p:tgtEl>
                                              <p:spTgt spid="23"/>
                                            </p:tgtEl>
                                          </p:cBhvr>
                                          <p:to x="80000" y="100000"/>
                                        </p:animScale>
                                        <p:anim by="(#ppt_w*0.10)" calcmode="lin" valueType="num">
                                          <p:cBhvr>
                                            <p:cTn id="44" dur="25" autoRev="1" fill="hold">
                                              <p:stCondLst>
                                                <p:cond delay="0"/>
                                              </p:stCondLst>
                                            </p:cTn>
                                            <p:tgtEl>
                                              <p:spTgt spid="23"/>
                                            </p:tgtEl>
                                            <p:attrNameLst>
                                              <p:attrName>ppt_x</p:attrName>
                                            </p:attrNameLst>
                                          </p:cBhvr>
                                        </p:anim>
                                        <p:anim by="(-#ppt_w*0.10)" calcmode="lin" valueType="num">
                                          <p:cBhvr>
                                            <p:cTn id="45" dur="25" autoRev="1" fill="hold">
                                              <p:stCondLst>
                                                <p:cond delay="0"/>
                                              </p:stCondLst>
                                            </p:cTn>
                                            <p:tgtEl>
                                              <p:spTgt spid="23"/>
                                            </p:tgtEl>
                                            <p:attrNameLst>
                                              <p:attrName>ppt_y</p:attrName>
                                            </p:attrNameLst>
                                          </p:cBhvr>
                                        </p:anim>
                                        <p:animRot by="-480000">
                                          <p:cBhvr>
                                            <p:cTn id="46" dur="25" autoRev="1" fill="hold">
                                              <p:stCondLst>
                                                <p:cond delay="0"/>
                                              </p:stCondLst>
                                            </p:cTn>
                                            <p:tgtEl>
                                              <p:spTgt spid="23"/>
                                            </p:tgtEl>
                                            <p:attrNameLst>
                                              <p:attrName>r</p:attrName>
                                            </p:attrNameLst>
                                          </p:cBhvr>
                                        </p:animRot>
                                      </p:childTnLst>
                                    </p:cTn>
                                  </p:par>
                                  <p:par>
                                    <p:cTn id="47" presetID="22" presetClass="entr" presetSubtype="8" fill="hold" grpId="0" nodeType="withEffect">
                                      <p:stCondLst>
                                        <p:cond delay="500"/>
                                      </p:stCondLst>
                                      <p:iterate type="lt">
                                        <p:tmPct val="30000"/>
                                      </p:iterate>
                                      <p:childTnLst>
                                        <p:set>
                                          <p:cBhvr>
                                            <p:cTn id="48" dur="1" fill="hold">
                                              <p:stCondLst>
                                                <p:cond delay="0"/>
                                              </p:stCondLst>
                                            </p:cTn>
                                            <p:tgtEl>
                                              <p:spTgt spid="24"/>
                                            </p:tgtEl>
                                            <p:attrNameLst>
                                              <p:attrName>style.visibility</p:attrName>
                                            </p:attrNameLst>
                                          </p:cBhvr>
                                          <p:to>
                                            <p:strVal val="visible"/>
                                          </p:to>
                                        </p:set>
                                        <p:animEffect transition="in" filter="wipe(left)">
                                          <p:cBhvr>
                                            <p:cTn id="49" dur="50"/>
                                            <p:tgtEl>
                                              <p:spTgt spid="24"/>
                                            </p:tgtEl>
                                          </p:cBhvr>
                                        </p:animEffect>
                                      </p:childTnLst>
                                    </p:cTn>
                                  </p:par>
                                  <p:par>
                                    <p:cTn id="50" presetID="36" presetClass="emph" presetSubtype="0" fill="hold" grpId="1" nodeType="withEffect">
                                      <p:stCondLst>
                                        <p:cond delay="500"/>
                                      </p:stCondLst>
                                      <p:iterate type="lt">
                                        <p:tmPct val="30000"/>
                                      </p:iterate>
                                      <p:childTnLst>
                                        <p:animScale>
                                          <p:cBhvr>
                                            <p:cTn id="51" dur="25" autoRev="1" fill="hold">
                                              <p:stCondLst>
                                                <p:cond delay="0"/>
                                              </p:stCondLst>
                                            </p:cTn>
                                            <p:tgtEl>
                                              <p:spTgt spid="24"/>
                                            </p:tgtEl>
                                          </p:cBhvr>
                                          <p:to x="80000" y="100000"/>
                                        </p:animScale>
                                        <p:anim by="(#ppt_w*0.10)" calcmode="lin" valueType="num">
                                          <p:cBhvr>
                                            <p:cTn id="52" dur="25" autoRev="1" fill="hold">
                                              <p:stCondLst>
                                                <p:cond delay="0"/>
                                              </p:stCondLst>
                                            </p:cTn>
                                            <p:tgtEl>
                                              <p:spTgt spid="24"/>
                                            </p:tgtEl>
                                            <p:attrNameLst>
                                              <p:attrName>ppt_x</p:attrName>
                                            </p:attrNameLst>
                                          </p:cBhvr>
                                        </p:anim>
                                        <p:anim by="(-#ppt_w*0.10)" calcmode="lin" valueType="num">
                                          <p:cBhvr>
                                            <p:cTn id="53" dur="25" autoRev="1" fill="hold">
                                              <p:stCondLst>
                                                <p:cond delay="0"/>
                                              </p:stCondLst>
                                            </p:cTn>
                                            <p:tgtEl>
                                              <p:spTgt spid="24"/>
                                            </p:tgtEl>
                                            <p:attrNameLst>
                                              <p:attrName>ppt_y</p:attrName>
                                            </p:attrNameLst>
                                          </p:cBhvr>
                                        </p:anim>
                                        <p:animRot by="-480000">
                                          <p:cBhvr>
                                            <p:cTn id="54" dur="25" autoRev="1" fill="hold">
                                              <p:stCondLst>
                                                <p:cond delay="0"/>
                                              </p:stCondLst>
                                            </p:cTn>
                                            <p:tgtEl>
                                              <p:spTgt spid="24"/>
                                            </p:tgtEl>
                                            <p:attrNameLst>
                                              <p:attrName>r</p:attrName>
                                            </p:attrNameLst>
                                          </p:cBhvr>
                                        </p:animRot>
                                      </p:childTnLst>
                                    </p:cTn>
                                  </p:par>
                                  <p:par>
                                    <p:cTn id="55" presetID="2" presetClass="entr" presetSubtype="2"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1+#ppt_w/2"/>
                                              </p:val>
                                            </p:tav>
                                            <p:tav tm="100000">
                                              <p:val>
                                                <p:strVal val="#ppt_x"/>
                                              </p:val>
                                            </p:tav>
                                          </p:tavLst>
                                        </p:anim>
                                        <p:anim calcmode="lin" valueType="num">
                                          <p:cBhvr additive="base">
                                            <p:cTn id="5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0" grpId="0"/>
          <p:bldP spid="11" grpId="0" bldLvl="0" animBg="1"/>
          <p:bldP spid="19" grpId="0" bldLvl="0" animBg="1"/>
          <p:bldP spid="21" grpId="0"/>
          <p:bldP spid="23" grpId="0"/>
          <p:bldP spid="23" grpId="1"/>
          <p:bldP spid="24" grpId="0"/>
          <p:bldP spid="24" grpId="1"/>
          <p:bldP spid="31" grpId="0" bldLvl="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优先股的种类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062990"/>
            <a:ext cx="7564120" cy="2084070"/>
          </a:xfrm>
          <a:prstGeom prst="rect">
            <a:avLst/>
          </a:prstGeom>
          <a:noFill/>
        </p:spPr>
        <p:txBody>
          <a:bodyPr wrap="square" rtlCol="0" anchor="t">
            <a:spAutoFit/>
          </a:bodyPr>
          <a:p>
            <a:pPr>
              <a:lnSpc>
                <a:spcPct val="120000"/>
              </a:lnSpc>
            </a:pPr>
            <a:r>
              <a:rPr lang="zh-CN" altLang="en-US" b="1">
                <a:solidFill>
                  <a:srgbClr val="00B050"/>
                </a:solidFill>
              </a:rPr>
              <a:t>　　（1）固定股息率优先股和浮动股息率优先股。</a:t>
            </a:r>
            <a:endParaRPr lang="zh-CN" altLang="en-US" b="1">
              <a:solidFill>
                <a:srgbClr val="00B050"/>
              </a:solidFill>
            </a:endParaRPr>
          </a:p>
          <a:p>
            <a:pPr>
              <a:lnSpc>
                <a:spcPct val="120000"/>
              </a:lnSpc>
            </a:pPr>
            <a:r>
              <a:rPr lang="zh-CN" altLang="en-US" b="1">
                <a:solidFill>
                  <a:srgbClr val="00B050"/>
                </a:solidFill>
              </a:rPr>
              <a:t>　　（2）强制分红优先股与非强制分红优先股。</a:t>
            </a:r>
            <a:endParaRPr lang="zh-CN" altLang="en-US" b="1">
              <a:solidFill>
                <a:srgbClr val="00B050"/>
              </a:solidFill>
            </a:endParaRPr>
          </a:p>
          <a:p>
            <a:pPr>
              <a:lnSpc>
                <a:spcPct val="120000"/>
              </a:lnSpc>
            </a:pPr>
            <a:r>
              <a:rPr lang="zh-CN" altLang="en-US" b="1">
                <a:solidFill>
                  <a:srgbClr val="00B050"/>
                </a:solidFill>
              </a:rPr>
              <a:t>　　（3）累计优先股和非累计优先股。</a:t>
            </a:r>
            <a:endParaRPr lang="zh-CN" altLang="en-US" b="1">
              <a:solidFill>
                <a:srgbClr val="00B050"/>
              </a:solidFill>
            </a:endParaRPr>
          </a:p>
          <a:p>
            <a:pPr>
              <a:lnSpc>
                <a:spcPct val="120000"/>
              </a:lnSpc>
            </a:pPr>
            <a:r>
              <a:rPr lang="zh-CN" altLang="en-US" b="1">
                <a:solidFill>
                  <a:srgbClr val="00B050"/>
                </a:solidFill>
              </a:rPr>
              <a:t>　　（4）参与优先股和非参与优先股。</a:t>
            </a:r>
            <a:endParaRPr lang="zh-CN" altLang="en-US" b="1">
              <a:solidFill>
                <a:srgbClr val="00B050"/>
              </a:solidFill>
            </a:endParaRPr>
          </a:p>
          <a:p>
            <a:pPr>
              <a:lnSpc>
                <a:spcPct val="120000"/>
              </a:lnSpc>
            </a:pPr>
            <a:r>
              <a:rPr lang="zh-CN" altLang="en-US" b="1">
                <a:solidFill>
                  <a:srgbClr val="00B050"/>
                </a:solidFill>
              </a:rPr>
              <a:t>　　（5）可转换优先股和不可转换优先股。</a:t>
            </a:r>
            <a:endParaRPr lang="zh-CN" altLang="en-US" b="1">
              <a:solidFill>
                <a:srgbClr val="00B050"/>
              </a:solidFill>
            </a:endParaRPr>
          </a:p>
          <a:p>
            <a:pPr>
              <a:lnSpc>
                <a:spcPct val="120000"/>
              </a:lnSpc>
            </a:pPr>
            <a:r>
              <a:rPr lang="zh-CN" altLang="en-US" b="1">
                <a:solidFill>
                  <a:srgbClr val="00B050"/>
                </a:solidFill>
              </a:rPr>
              <a:t>　　（6）可回购优先股和不可回购优先股。</a:t>
            </a:r>
            <a:endParaRPr lang="zh-CN" altLang="en-US" b="1">
              <a:solidFill>
                <a:srgbClr val="00B05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0710"/>
            <a:ext cx="735774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上市公司公开发行的优先股，应当在公司章程中规定的事项：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062990"/>
            <a:ext cx="7718425" cy="1751965"/>
          </a:xfrm>
          <a:prstGeom prst="rect">
            <a:avLst/>
          </a:prstGeom>
          <a:noFill/>
        </p:spPr>
        <p:txBody>
          <a:bodyPr wrap="square" rtlCol="0" anchor="t">
            <a:spAutoFit/>
          </a:bodyPr>
          <a:p>
            <a:pPr>
              <a:lnSpc>
                <a:spcPct val="120000"/>
              </a:lnSpc>
            </a:pPr>
            <a:r>
              <a:rPr lang="zh-CN" altLang="en-US" b="1">
                <a:solidFill>
                  <a:srgbClr val="00B050"/>
                </a:solidFill>
              </a:rPr>
              <a:t>　　① 采取固定股息率；</a:t>
            </a:r>
            <a:endParaRPr lang="zh-CN" altLang="en-US" b="1">
              <a:solidFill>
                <a:srgbClr val="00B050"/>
              </a:solidFill>
            </a:endParaRPr>
          </a:p>
          <a:p>
            <a:pPr>
              <a:lnSpc>
                <a:spcPct val="120000"/>
              </a:lnSpc>
            </a:pPr>
            <a:r>
              <a:rPr lang="zh-CN" altLang="en-US" b="1">
                <a:solidFill>
                  <a:srgbClr val="00B050"/>
                </a:solidFill>
              </a:rPr>
              <a:t>　　② 在有可分配税后利润的情况下必须向优先股股东分配股息；</a:t>
            </a:r>
            <a:endParaRPr lang="zh-CN" altLang="en-US" b="1">
              <a:solidFill>
                <a:srgbClr val="00B050"/>
              </a:solidFill>
            </a:endParaRPr>
          </a:p>
          <a:p>
            <a:pPr>
              <a:lnSpc>
                <a:spcPct val="120000"/>
              </a:lnSpc>
            </a:pPr>
            <a:r>
              <a:rPr lang="zh-CN" altLang="en-US" b="1">
                <a:solidFill>
                  <a:srgbClr val="00B050"/>
                </a:solidFill>
              </a:rPr>
              <a:t>　</a:t>
            </a:r>
            <a:r>
              <a:rPr lang="en-US" altLang="zh-CN" b="1">
                <a:solidFill>
                  <a:srgbClr val="00B050"/>
                </a:solidFill>
              </a:rPr>
              <a:t>    </a:t>
            </a:r>
            <a:r>
              <a:rPr lang="zh-CN" altLang="en-US" b="1">
                <a:solidFill>
                  <a:srgbClr val="00B050"/>
                </a:solidFill>
              </a:rPr>
              <a:t>③ 未向优先股股东足额派发股息的差额部分应当累积到下一会计年度；</a:t>
            </a:r>
            <a:endParaRPr lang="zh-CN" altLang="en-US" b="1">
              <a:solidFill>
                <a:srgbClr val="00B050"/>
              </a:solidFill>
            </a:endParaRPr>
          </a:p>
          <a:p>
            <a:pPr>
              <a:lnSpc>
                <a:spcPct val="120000"/>
              </a:lnSpc>
            </a:pPr>
            <a:r>
              <a:rPr lang="zh-CN" altLang="en-US" b="1">
                <a:solidFill>
                  <a:srgbClr val="00B050"/>
                </a:solidFill>
              </a:rPr>
              <a:t>　　④ 优先股股东按照约定的股息率分配股息后，不再同普通股股东一起参加剩余利润分配。</a:t>
            </a:r>
            <a:endParaRPr lang="zh-CN" altLang="en-US" b="1">
              <a:solidFill>
                <a:srgbClr val="00B05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任务2.4 衍生工具筹资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C9F754DE-2CAD-44b6-B708-469DEB6407EB-11" descr="C:/Users/巴总/AppData/Local/Temp/wpp.XPXlhqwpp"/>
          <p:cNvPicPr>
            <a:picLocks noChangeAspect="1"/>
          </p:cNvPicPr>
          <p:nvPr/>
        </p:nvPicPr>
        <p:blipFill>
          <a:blip r:embed="rId4"/>
          <a:stretch>
            <a:fillRect/>
          </a:stretch>
        </p:blipFill>
        <p:spPr>
          <a:xfrm>
            <a:off x="3175" y="1205230"/>
            <a:ext cx="9119870" cy="2485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圆角矩形 1"/>
          <p:cNvSpPr/>
          <p:nvPr>
            <p:custDataLst>
              <p:tags r:id="rId4"/>
            </p:custDataLst>
          </p:nvPr>
        </p:nvSpPr>
        <p:spPr bwMode="auto">
          <a:xfrm>
            <a:off x="611505" y="628015"/>
            <a:ext cx="40214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2.5.1 销售百分比法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1747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销售百分比法的概念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515620" y="1564640"/>
            <a:ext cx="8126095" cy="1751965"/>
          </a:xfrm>
          <a:prstGeom prst="rect">
            <a:avLst/>
          </a:prstGeom>
          <a:noFill/>
        </p:spPr>
        <p:txBody>
          <a:bodyPr wrap="square" rtlCol="0" anchor="t">
            <a:spAutoFit/>
          </a:bodyPr>
          <a:p>
            <a:pPr algn="just">
              <a:lnSpc>
                <a:spcPct val="120000"/>
              </a:lnSpc>
            </a:pPr>
            <a:r>
              <a:rPr lang="zh-CN" altLang="en-US"/>
              <a:t>　　</a:t>
            </a:r>
            <a:r>
              <a:rPr lang="zh-CN" altLang="en-US" b="1">
                <a:solidFill>
                  <a:srgbClr val="7030A0"/>
                </a:solidFill>
              </a:rPr>
              <a:t>销售百分比法是指</a:t>
            </a:r>
            <a:r>
              <a:rPr lang="zh-CN" altLang="en-US"/>
              <a:t>假设某些资产和负债与销售额存在稳定的百分比关系，根据这个假设预计外部资金需要量的方法。企业的销售规模扩大时，要相应增加流动资产。如果销售规模增加很多，还必须增加长期资产。为取得扩大销售所需增加的资产，企业需要筹措资金。这些资金一部分来自销售收入同比例增加的流动负债，一部分来自预测期的收益留存，还有一部分通过外部筹资取得。</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07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销售百分比法的基本步骤</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62990"/>
            <a:ext cx="7564120" cy="1419860"/>
          </a:xfrm>
          <a:prstGeom prst="rect">
            <a:avLst/>
          </a:prstGeom>
          <a:noFill/>
        </p:spPr>
        <p:txBody>
          <a:bodyPr wrap="square" rtlCol="0" anchor="t">
            <a:spAutoFit/>
          </a:bodyPr>
          <a:p>
            <a:pPr>
              <a:lnSpc>
                <a:spcPct val="120000"/>
              </a:lnSpc>
            </a:pPr>
            <a:r>
              <a:rPr lang="zh-CN" altLang="en-US" b="1">
                <a:solidFill>
                  <a:srgbClr val="00B050"/>
                </a:solidFill>
              </a:rPr>
              <a:t>　　（1）确定随销售额变动而变动的资产和负债项目。</a:t>
            </a:r>
            <a:endParaRPr lang="zh-CN" altLang="en-US" b="1">
              <a:solidFill>
                <a:srgbClr val="00B050"/>
              </a:solidFill>
            </a:endParaRPr>
          </a:p>
          <a:p>
            <a:pPr>
              <a:lnSpc>
                <a:spcPct val="120000"/>
              </a:lnSpc>
            </a:pPr>
            <a:r>
              <a:rPr lang="zh-CN" altLang="en-US" b="1">
                <a:solidFill>
                  <a:srgbClr val="00B050"/>
                </a:solidFill>
              </a:rPr>
              <a:t>　　（2）确定有关项目与销售额的稳定比例关系。</a:t>
            </a:r>
            <a:endParaRPr lang="zh-CN" altLang="en-US" b="1">
              <a:solidFill>
                <a:srgbClr val="00B050"/>
              </a:solidFill>
            </a:endParaRPr>
          </a:p>
          <a:p>
            <a:pPr>
              <a:lnSpc>
                <a:spcPct val="120000"/>
              </a:lnSpc>
            </a:pPr>
            <a:r>
              <a:rPr lang="zh-CN" altLang="en-US" b="1">
                <a:solidFill>
                  <a:srgbClr val="00B050"/>
                </a:solidFill>
              </a:rPr>
              <a:t>　　（3）确定需要增加的筹资数量。</a:t>
            </a:r>
            <a:r>
              <a:rPr lang="zh-CN" altLang="en-US">
                <a:solidFill>
                  <a:schemeClr val="tx1"/>
                </a:solidFill>
              </a:rPr>
              <a:t>预计由于销售增长而需要的资金需求增长额，扣除利润留存后，即为所需的外部筹资额。其计算公式为</a:t>
            </a:r>
            <a:endParaRPr lang="zh-CN" altLang="en-US">
              <a:solidFill>
                <a:schemeClr val="tx1"/>
              </a:solidFill>
            </a:endParaRPr>
          </a:p>
        </p:txBody>
      </p:sp>
      <p:pic>
        <p:nvPicPr>
          <p:cNvPr id="2" name="图片 1"/>
          <p:cNvPicPr>
            <a:picLocks noChangeAspect="1"/>
          </p:cNvPicPr>
          <p:nvPr>
            <p:custDataLst>
              <p:tags r:id="rId6"/>
            </p:custDataLst>
          </p:nvPr>
        </p:nvPicPr>
        <p:blipFill>
          <a:blip r:embed="rId7"/>
          <a:stretch>
            <a:fillRect/>
          </a:stretch>
        </p:blipFill>
        <p:spPr>
          <a:xfrm>
            <a:off x="1979930" y="2546350"/>
            <a:ext cx="5210175" cy="609600"/>
          </a:xfrm>
          <a:prstGeom prst="rect">
            <a:avLst/>
          </a:prstGeom>
        </p:spPr>
      </p:pic>
      <p:sp>
        <p:nvSpPr>
          <p:cNvPr id="6" name="文本框 5"/>
          <p:cNvSpPr txBox="1"/>
          <p:nvPr/>
        </p:nvSpPr>
        <p:spPr>
          <a:xfrm>
            <a:off x="476250" y="3368040"/>
            <a:ext cx="8416290" cy="681355"/>
          </a:xfrm>
          <a:prstGeom prst="rect">
            <a:avLst/>
          </a:prstGeom>
          <a:noFill/>
        </p:spPr>
        <p:txBody>
          <a:bodyPr wrap="square" rtlCol="0">
            <a:spAutoFit/>
          </a:bodyPr>
          <a:p>
            <a:pPr>
              <a:lnSpc>
                <a:spcPct val="120000"/>
              </a:lnSpc>
            </a:pPr>
            <a:r>
              <a:rPr lang="zh-CN" altLang="en-US" sz="1600">
                <a:latin typeface="仿宋" panose="02010609060101010101" charset="-122"/>
                <a:ea typeface="仿宋" panose="02010609060101010101" charset="-122"/>
                <a:cs typeface="仿宋" panose="02010609060101010101" charset="-122"/>
              </a:rPr>
              <a:t>　　式中：A—随销售变化的感性；B—随销售变化的敏感性负债；S</a:t>
            </a:r>
            <a:r>
              <a:rPr lang="zh-CN" altLang="en-US" sz="1600" baseline="-25000">
                <a:latin typeface="仿宋" panose="02010609060101010101" charset="-122"/>
                <a:ea typeface="仿宋" panose="02010609060101010101" charset="-122"/>
                <a:cs typeface="仿宋" panose="02010609060101010101" charset="-122"/>
              </a:rPr>
              <a:t>1</a:t>
            </a:r>
            <a:r>
              <a:rPr lang="zh-CN" altLang="en-US" sz="1600">
                <a:latin typeface="仿宋" panose="02010609060101010101" charset="-122"/>
                <a:ea typeface="仿宋" panose="02010609060101010101" charset="-122"/>
                <a:cs typeface="仿宋" panose="02010609060101010101" charset="-122"/>
              </a:rPr>
              <a:t>—基期销售额；S</a:t>
            </a:r>
            <a:r>
              <a:rPr lang="zh-CN" altLang="en-US" sz="1600" baseline="-25000">
                <a:latin typeface="仿宋" panose="02010609060101010101" charset="-122"/>
                <a:ea typeface="仿宋" panose="02010609060101010101" charset="-122"/>
                <a:cs typeface="仿宋" panose="02010609060101010101" charset="-122"/>
              </a:rPr>
              <a:t>2</a:t>
            </a:r>
            <a:r>
              <a:rPr lang="zh-CN" altLang="en-US" sz="1600">
                <a:latin typeface="仿宋" panose="02010609060101010101" charset="-122"/>
                <a:ea typeface="仿宋" panose="02010609060101010101" charset="-122"/>
                <a:cs typeface="仿宋" panose="02010609060101010101" charset="-122"/>
              </a:rPr>
              <a:t>—预测期销售额；ΔS—销售的变动额；P—销售净利率；E—利润留存比率；</a:t>
            </a:r>
            <a:endParaRPr lang="zh-CN" altLang="en-US" sz="1600">
              <a:latin typeface="仿宋" panose="02010609060101010101" charset="-122"/>
              <a:ea typeface="仿宋" panose="02010609060101010101" charset="-122"/>
              <a:cs typeface="仿宋" panose="02010609060101010101" charset="-122"/>
            </a:endParaRPr>
          </a:p>
        </p:txBody>
      </p:sp>
      <p:pic>
        <p:nvPicPr>
          <p:cNvPr id="9" name="图片 8"/>
          <p:cNvPicPr>
            <a:picLocks noChangeAspect="1"/>
          </p:cNvPicPr>
          <p:nvPr>
            <p:custDataLst>
              <p:tags r:id="rId8"/>
            </p:custDataLst>
          </p:nvPr>
        </p:nvPicPr>
        <p:blipFill>
          <a:blip r:embed="rId9"/>
          <a:stretch>
            <a:fillRect/>
          </a:stretch>
        </p:blipFill>
        <p:spPr>
          <a:xfrm>
            <a:off x="3420110" y="4083685"/>
            <a:ext cx="3266440" cy="887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463550" y="528955"/>
            <a:ext cx="7868285"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【情景 2-2】</a:t>
            </a:r>
            <a:r>
              <a:rPr lang="zh-CN" altLang="en-US">
                <a:latin typeface="楷体" panose="02010609060101010101" charset="-122"/>
                <a:ea typeface="楷体" panose="02010609060101010101" charset="-122"/>
                <a:cs typeface="楷体" panose="02010609060101010101" charset="-122"/>
              </a:rPr>
              <a:t>某公司2022年12月31日的简要资产负债及相关信息如表 2-3所示。假定该公司2022年销售额为 90 000 000 元，销售净利率为10%，利润留存率为30%。2023年销售额预计增长20%，公司有足够的生产能力，无须追加固定资产投资。</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4"/>
            </p:custDataLst>
          </p:nvPr>
        </p:nvPicPr>
        <p:blipFill>
          <a:blip r:embed="rId5"/>
          <a:stretch>
            <a:fillRect/>
          </a:stretch>
        </p:blipFill>
        <p:spPr>
          <a:xfrm>
            <a:off x="1243965" y="1948815"/>
            <a:ext cx="6656070" cy="2945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463550" y="528955"/>
            <a:ext cx="7868285" cy="440880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（1）确定有关项目及其与销售额的关系百分比。表 2-3 中，N 表示不变动，指该项目不随销售的变化而变化。 </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（2）确定需要增加的资金量。从表 2-3 中可以看出，销售收入每增加 100元，必须增加 64 元的资金占用，但同时自动增加 36 元的资金来源，两者差额的 28% 产生了资金需求。因此，每增加 100 元的销售收入，公司必须取得 28 元的资金来源，销售额从90 000 000 元增加到 108 000 000 元，增加了 18 000 000 元，按照 28% 的比率可预测将增加 5 040 000 元的资金需求。 </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（3）确定外部融资需求的数量。2023年的净利润为10 800 000元（108 000 000×10%），利润留存率为30%，则将有3 240 000 元利润被留存下来，还有 1 800 000 元的资金必须从外部筹集。根据公司资料，可求得对外融资需求量为外部融资需求量 =64%×18 000 000 － 36%×18 000 000 － 10%×30%×108 000 000=1 800 000（元）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圆角矩形 1"/>
          <p:cNvSpPr/>
          <p:nvPr>
            <p:custDataLst>
              <p:tags r:id="rId4"/>
            </p:custDataLst>
          </p:nvPr>
        </p:nvSpPr>
        <p:spPr bwMode="auto">
          <a:xfrm>
            <a:off x="611505" y="628015"/>
            <a:ext cx="431673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2.5.2 资金习性预测法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1747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515620" y="1564640"/>
            <a:ext cx="8126095" cy="3412490"/>
          </a:xfrm>
          <a:prstGeom prst="rect">
            <a:avLst/>
          </a:prstGeom>
          <a:noFill/>
        </p:spPr>
        <p:txBody>
          <a:bodyPr wrap="square" rtlCol="0" anchor="t">
            <a:spAutoFit/>
          </a:bodyPr>
          <a:p>
            <a:pPr algn="just">
              <a:lnSpc>
                <a:spcPct val="120000"/>
              </a:lnSpc>
            </a:pPr>
            <a:r>
              <a:rPr lang="zh-CN" altLang="en-US"/>
              <a:t>　　</a:t>
            </a:r>
            <a:r>
              <a:rPr lang="zh-CN" altLang="en-US" b="1">
                <a:solidFill>
                  <a:srgbClr val="7030A0"/>
                </a:solidFill>
              </a:rPr>
              <a:t>资金习性</a:t>
            </a:r>
            <a:r>
              <a:rPr lang="zh-CN" altLang="en-US"/>
              <a:t>是指资金的变动同产销量变动之间的依存关系。按照资金同产销量之间的依存关系，可以把资金区分为不变资金、变动资金和半变动资金。</a:t>
            </a:r>
            <a:endParaRPr lang="zh-CN" altLang="en-US"/>
          </a:p>
          <a:p>
            <a:pPr algn="just">
              <a:lnSpc>
                <a:spcPct val="120000"/>
              </a:lnSpc>
            </a:pPr>
            <a:r>
              <a:rPr lang="zh-CN" altLang="en-US"/>
              <a:t>　　</a:t>
            </a:r>
            <a:r>
              <a:rPr lang="zh-CN" altLang="en-US" b="1">
                <a:solidFill>
                  <a:srgbClr val="7030A0"/>
                </a:solidFill>
              </a:rPr>
              <a:t>不变资金</a:t>
            </a:r>
            <a:r>
              <a:rPr lang="zh-CN" altLang="en-US"/>
              <a:t>是指在一定的产销量范围内，不受产销量变动的影响而保持固定不变的那部分资金。包括：为维持营业而占用的最低数额的现金；原材料的保险储备；必要的成品储备；厂房、机器设备等固定资产占用的资金。</a:t>
            </a:r>
            <a:endParaRPr lang="zh-CN" altLang="en-US"/>
          </a:p>
          <a:p>
            <a:pPr algn="just">
              <a:lnSpc>
                <a:spcPct val="120000"/>
              </a:lnSpc>
            </a:pPr>
            <a:r>
              <a:rPr lang="zh-CN" altLang="en-US"/>
              <a:t>　　</a:t>
            </a:r>
            <a:r>
              <a:rPr lang="zh-CN" altLang="en-US" b="1">
                <a:solidFill>
                  <a:srgbClr val="7030A0"/>
                </a:solidFill>
              </a:rPr>
              <a:t>变动资金</a:t>
            </a:r>
            <a:r>
              <a:rPr lang="zh-CN" altLang="en-US"/>
              <a:t>是指随产销量的变动而同比例变动的那部分资金。一般包括直接构成产品实体的原材料和外购件等占用的资金。</a:t>
            </a:r>
            <a:endParaRPr lang="zh-CN" altLang="en-US"/>
          </a:p>
          <a:p>
            <a:pPr algn="just">
              <a:lnSpc>
                <a:spcPct val="120000"/>
              </a:lnSpc>
            </a:pPr>
            <a:r>
              <a:rPr lang="zh-CN" altLang="en-US"/>
              <a:t>　　</a:t>
            </a:r>
            <a:r>
              <a:rPr lang="zh-CN" altLang="en-US" b="1">
                <a:solidFill>
                  <a:srgbClr val="7030A0"/>
                </a:solidFill>
              </a:rPr>
              <a:t>半变动资金</a:t>
            </a:r>
            <a:r>
              <a:rPr lang="zh-CN" altLang="en-US"/>
              <a:t>是指虽然受产销量变化的影响，但不呈同比例变动的资金，如一些辅助材料上占用的资金。半变动资金可采用一定的方法划分为不变资金和变动资金两部分。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72465"/>
            <a:ext cx="48920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根据资金占用总额与产销量的关系预测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515620" y="1062355"/>
            <a:ext cx="8126095" cy="3080385"/>
          </a:xfrm>
          <a:prstGeom prst="rect">
            <a:avLst/>
          </a:prstGeom>
          <a:noFill/>
        </p:spPr>
        <p:txBody>
          <a:bodyPr wrap="square" rtlCol="0" anchor="t">
            <a:spAutoFit/>
          </a:bodyPr>
          <a:p>
            <a:pPr algn="just">
              <a:lnSpc>
                <a:spcPct val="120000"/>
              </a:lnSpc>
            </a:pPr>
            <a:r>
              <a:rPr lang="zh-CN" altLang="en-US"/>
              <a:t>　　这种方式根据历史上企业资金占用总额与产销量之间的关系，把资金分为不变和变动两部分，然后结合预计的销售量来预测资金需要量。设产销量为自变量 x，资金占用量为因变量 y，它们之间的关系为</a:t>
            </a:r>
            <a:endParaRPr lang="zh-CN" altLang="en-US"/>
          </a:p>
          <a:p>
            <a:pPr algn="ctr">
              <a:lnSpc>
                <a:spcPct val="120000"/>
              </a:lnSpc>
            </a:pPr>
            <a:r>
              <a:rPr lang="zh-CN" altLang="en-US" i="1"/>
              <a:t>y=a </a:t>
            </a:r>
            <a:r>
              <a:rPr lang="zh-CN" altLang="en-US"/>
              <a:t>＋</a:t>
            </a:r>
            <a:r>
              <a:rPr lang="zh-CN" altLang="en-US" i="1"/>
              <a:t> bx</a:t>
            </a:r>
            <a:endParaRPr lang="zh-CN" altLang="en-US"/>
          </a:p>
          <a:p>
            <a:pPr algn="just">
              <a:lnSpc>
                <a:spcPct val="120000"/>
              </a:lnSpc>
            </a:pPr>
            <a:r>
              <a:rPr lang="zh-CN" altLang="en-US"/>
              <a:t>式中：</a:t>
            </a:r>
            <a:endParaRPr lang="zh-CN" altLang="en-US"/>
          </a:p>
          <a:p>
            <a:pPr algn="just">
              <a:lnSpc>
                <a:spcPct val="120000"/>
              </a:lnSpc>
            </a:pPr>
            <a:r>
              <a:rPr lang="zh-CN" altLang="en-US"/>
              <a:t>　　a —— 不变资金；</a:t>
            </a:r>
            <a:endParaRPr lang="zh-CN" altLang="en-US"/>
          </a:p>
          <a:p>
            <a:pPr algn="just">
              <a:lnSpc>
                <a:spcPct val="120000"/>
              </a:lnSpc>
            </a:pPr>
            <a:r>
              <a:rPr lang="zh-CN" altLang="en-US"/>
              <a:t>　　b —— 单位产销量所需变动资金。</a:t>
            </a:r>
            <a:endParaRPr lang="zh-CN" altLang="en-US"/>
          </a:p>
          <a:p>
            <a:pPr algn="just">
              <a:lnSpc>
                <a:spcPct val="120000"/>
              </a:lnSpc>
            </a:pPr>
            <a:r>
              <a:rPr lang="zh-CN" altLang="en-US"/>
              <a:t>可见，只要求出 a 和 b，并知道预测期的产销量，就可以用上述公式测算资金需求情况。a 和 b 可用回归直线方程组求出。</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463550" y="528955"/>
            <a:ext cx="78682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【情景2-3】</a:t>
            </a:r>
            <a:r>
              <a:rPr lang="zh-CN" altLang="en-US">
                <a:latin typeface="楷体" panose="02010609060101010101" charset="-122"/>
                <a:ea typeface="楷体" panose="02010609060101010101" charset="-122"/>
                <a:cs typeface="楷体" panose="02010609060101010101" charset="-122"/>
              </a:rPr>
              <a:t>某公司 2017—2022 年的产销量和资金变化情况如表 2-4 所示，根据表 2-4整理出表 2-5，2023 年预计销售量为 1 500 万件，需要预计 2023 年的资金需要量。</a:t>
            </a:r>
            <a:endParaRPr lang="zh-CN" altLang="en-US">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custDataLst>
              <p:tags r:id="rId4"/>
            </p:custDataLst>
          </p:nvPr>
        </p:nvPicPr>
        <p:blipFill>
          <a:blip r:embed="rId5"/>
          <a:stretch>
            <a:fillRect/>
          </a:stretch>
        </p:blipFill>
        <p:spPr>
          <a:xfrm>
            <a:off x="3491865" y="1275080"/>
            <a:ext cx="4787900" cy="3742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227330" y="68580"/>
            <a:ext cx="4502150" cy="459740"/>
            <a:chOff x="358" y="108"/>
            <a:chExt cx="7090" cy="724"/>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创立性筹资动机</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611505" y="986790"/>
            <a:ext cx="7839075" cy="75565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chemeClr val="accent6">
                    <a:lumMod val="75000"/>
                  </a:schemeClr>
                </a:solidFill>
                <a:latin typeface="+mn-ea"/>
                <a:cs typeface="+mn-ea"/>
              </a:rPr>
              <a:t>创立性筹资动机</a:t>
            </a:r>
            <a:r>
              <a:rPr lang="zh-CN" altLang="en-US">
                <a:latin typeface="+mn-ea"/>
                <a:cs typeface="+mn-ea"/>
              </a:rPr>
              <a:t>是指企业设立时，为取得资本金并形成开展经营活动的基本条件而产生的筹资动机。资金是设立企业的第一道门槛。</a:t>
            </a:r>
            <a:endParaRPr lang="zh-CN" altLang="en-US">
              <a:latin typeface="+mn-ea"/>
              <a:cs typeface="+mn-ea"/>
            </a:endParaRPr>
          </a:p>
        </p:txBody>
      </p:sp>
      <p:sp>
        <p:nvSpPr>
          <p:cNvPr id="8" name="圆角矩形 7"/>
          <p:cNvSpPr/>
          <p:nvPr>
            <p:custDataLst>
              <p:tags r:id="rId4"/>
            </p:custDataLst>
          </p:nvPr>
        </p:nvSpPr>
        <p:spPr>
          <a:xfrm>
            <a:off x="628568" y="2763267"/>
            <a:ext cx="1822058" cy="1768043"/>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9" name="组合 8"/>
          <p:cNvGrpSpPr/>
          <p:nvPr>
            <p:custDataLst>
              <p:tags r:id="rId5"/>
            </p:custDataLst>
          </p:nvPr>
        </p:nvGrpSpPr>
        <p:grpSpPr>
          <a:xfrm>
            <a:off x="985620" y="1920895"/>
            <a:ext cx="1077218" cy="1077218"/>
            <a:chOff x="304800" y="673100"/>
            <a:chExt cx="4000500" cy="4000500"/>
          </a:xfrm>
          <a:effectLst>
            <a:outerShdw blurRad="444500" dist="254000" dir="8100000" algn="tr" rotWithShape="0">
              <a:prstClr val="black">
                <a:alpha val="50000"/>
              </a:prstClr>
            </a:outerShdw>
          </a:effectLst>
        </p:grpSpPr>
        <p:sp>
          <p:nvSpPr>
            <p:cNvPr id="11" name="同心圆 10"/>
            <p:cNvSpPr/>
            <p:nvPr>
              <p:custDataLst>
                <p:tags r:id="rId6"/>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2" name="椭圆 11"/>
            <p:cNvSpPr/>
            <p:nvPr>
              <p:custDataLst>
                <p:tags r:id="rId7"/>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椭圆 12"/>
          <p:cNvSpPr/>
          <p:nvPr>
            <p:custDataLst>
              <p:tags r:id="rId8"/>
            </p:custDataLst>
          </p:nvPr>
        </p:nvSpPr>
        <p:spPr>
          <a:xfrm>
            <a:off x="1807307" y="2624354"/>
            <a:ext cx="277826" cy="27782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4" name="矩形 13"/>
          <p:cNvSpPr/>
          <p:nvPr>
            <p:custDataLst>
              <p:tags r:id="rId9"/>
            </p:custDataLst>
          </p:nvPr>
        </p:nvSpPr>
        <p:spPr>
          <a:xfrm>
            <a:off x="1044593" y="2219231"/>
            <a:ext cx="989112" cy="521970"/>
          </a:xfrm>
          <a:prstGeom prst="rect">
            <a:avLst/>
          </a:prstGeom>
        </p:spPr>
        <p:txBody>
          <a:bodyPr wrap="square">
            <a:spAutoFit/>
          </a:bodyPr>
          <a:p>
            <a:pPr algn="ctr"/>
            <a:r>
              <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创立性筹资动机</a:t>
            </a:r>
            <a:endPar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圆角矩形 14"/>
          <p:cNvSpPr/>
          <p:nvPr>
            <p:custDataLst>
              <p:tags r:id="rId10"/>
            </p:custDataLst>
          </p:nvPr>
        </p:nvSpPr>
        <p:spPr>
          <a:xfrm>
            <a:off x="2651230" y="2763266"/>
            <a:ext cx="1822058" cy="1768043"/>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圆角矩形 15"/>
          <p:cNvSpPr/>
          <p:nvPr>
            <p:custDataLst>
              <p:tags r:id="rId11"/>
            </p:custDataLst>
          </p:nvPr>
        </p:nvSpPr>
        <p:spPr>
          <a:xfrm>
            <a:off x="4686037" y="2763265"/>
            <a:ext cx="1822058" cy="1768043"/>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7" name="组合 16"/>
          <p:cNvGrpSpPr/>
          <p:nvPr>
            <p:custDataLst>
              <p:tags r:id="rId12"/>
            </p:custDataLst>
          </p:nvPr>
        </p:nvGrpSpPr>
        <p:grpSpPr>
          <a:xfrm>
            <a:off x="3023650" y="1953573"/>
            <a:ext cx="1077218" cy="1077218"/>
            <a:chOff x="304800" y="673100"/>
            <a:chExt cx="4000500" cy="4000500"/>
          </a:xfrm>
          <a:effectLst>
            <a:outerShdw blurRad="444500" dist="254000" dir="8100000" algn="tr" rotWithShape="0">
              <a:prstClr val="black">
                <a:alpha val="50000"/>
              </a:prstClr>
            </a:outerShdw>
          </a:effectLst>
        </p:grpSpPr>
        <p:sp>
          <p:nvSpPr>
            <p:cNvPr id="18" name="同心圆 17"/>
            <p:cNvSpPr/>
            <p:nvPr>
              <p:custDataLst>
                <p:tags r:id="rId13"/>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custDataLst>
                <p:tags r:id="rId14"/>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0" name="组合 19"/>
          <p:cNvGrpSpPr/>
          <p:nvPr>
            <p:custDataLst>
              <p:tags r:id="rId15"/>
            </p:custDataLst>
          </p:nvPr>
        </p:nvGrpSpPr>
        <p:grpSpPr>
          <a:xfrm>
            <a:off x="5058457" y="1920895"/>
            <a:ext cx="1077218" cy="1077218"/>
            <a:chOff x="304800" y="673100"/>
            <a:chExt cx="4000500" cy="4000500"/>
          </a:xfrm>
          <a:effectLst>
            <a:outerShdw blurRad="444500" dist="254000" dir="8100000" algn="tr" rotWithShape="0">
              <a:prstClr val="black">
                <a:alpha val="50000"/>
              </a:prstClr>
            </a:outerShdw>
          </a:effectLst>
        </p:grpSpPr>
        <p:sp>
          <p:nvSpPr>
            <p:cNvPr id="21" name="同心圆 20"/>
            <p:cNvSpPr/>
            <p:nvPr>
              <p:custDataLst>
                <p:tags r:id="rId16"/>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椭圆 21"/>
            <p:cNvSpPr/>
            <p:nvPr>
              <p:custDataLst>
                <p:tags r:id="rId17"/>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3" name="椭圆 22"/>
          <p:cNvSpPr/>
          <p:nvPr>
            <p:custDataLst>
              <p:tags r:id="rId18"/>
            </p:custDataLst>
          </p:nvPr>
        </p:nvSpPr>
        <p:spPr>
          <a:xfrm>
            <a:off x="3884897" y="2624354"/>
            <a:ext cx="277826" cy="27782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4" name="椭圆 23"/>
          <p:cNvSpPr/>
          <p:nvPr>
            <p:custDataLst>
              <p:tags r:id="rId19"/>
            </p:custDataLst>
          </p:nvPr>
        </p:nvSpPr>
        <p:spPr>
          <a:xfrm>
            <a:off x="5921315" y="2624354"/>
            <a:ext cx="277826" cy="27782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矩形 24"/>
          <p:cNvSpPr/>
          <p:nvPr>
            <p:custDataLst>
              <p:tags r:id="rId20"/>
            </p:custDataLst>
          </p:nvPr>
        </p:nvSpPr>
        <p:spPr>
          <a:xfrm>
            <a:off x="3088998" y="2242860"/>
            <a:ext cx="989112" cy="521970"/>
          </a:xfrm>
          <a:prstGeom prst="rect">
            <a:avLst/>
          </a:prstGeom>
        </p:spPr>
        <p:txBody>
          <a:bodyPr wrap="square">
            <a:spAutoFit/>
          </a:bodyPr>
          <a:p>
            <a:pPr algn="ctr"/>
            <a:r>
              <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支付性筹资动机</a:t>
            </a:r>
            <a:endPar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6" name="矩形 25"/>
          <p:cNvSpPr/>
          <p:nvPr>
            <p:custDataLst>
              <p:tags r:id="rId21"/>
            </p:custDataLst>
          </p:nvPr>
        </p:nvSpPr>
        <p:spPr>
          <a:xfrm>
            <a:off x="5127586" y="2219231"/>
            <a:ext cx="989112" cy="521970"/>
          </a:xfrm>
          <a:prstGeom prst="rect">
            <a:avLst/>
          </a:prstGeom>
        </p:spPr>
        <p:txBody>
          <a:bodyPr wrap="square">
            <a:spAutoFit/>
          </a:bodyPr>
          <a:p>
            <a:pPr algn="ctr"/>
            <a:r>
              <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扩张性筹资动机</a:t>
            </a:r>
            <a:endPar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7" name="TextBox 22"/>
          <p:cNvSpPr txBox="1"/>
          <p:nvPr>
            <p:custDataLst>
              <p:tags r:id="rId22"/>
            </p:custDataLst>
          </p:nvPr>
        </p:nvSpPr>
        <p:spPr>
          <a:xfrm>
            <a:off x="825154" y="3169226"/>
            <a:ext cx="1446929" cy="1000125"/>
          </a:xfrm>
          <a:prstGeom prst="rect">
            <a:avLst/>
          </a:prstGeom>
          <a:noFill/>
        </p:spPr>
        <p:txBody>
          <a:bodyPr wrap="square" lIns="0" tIns="0" rIns="0" bIns="0" rtlCol="0">
            <a:spAutoFit/>
          </a:bodyPr>
          <a:p>
            <a:pPr>
              <a:lnSpc>
                <a:spcPct val="13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创立性筹资动机是指企业设立时，为取得资本金并形成开展经营活动的基本条件而产生的筹资动机。</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TextBox 23"/>
          <p:cNvSpPr txBox="1"/>
          <p:nvPr>
            <p:custDataLst>
              <p:tags r:id="rId23"/>
            </p:custDataLst>
          </p:nvPr>
        </p:nvSpPr>
        <p:spPr>
          <a:xfrm>
            <a:off x="2838795" y="3165025"/>
            <a:ext cx="1446929" cy="800100"/>
          </a:xfrm>
          <a:prstGeom prst="rect">
            <a:avLst/>
          </a:prstGeom>
          <a:noFill/>
        </p:spPr>
        <p:txBody>
          <a:bodyPr wrap="square" lIns="0" tIns="0" rIns="0" bIns="0" rtlCol="0">
            <a:spAutoFit/>
          </a:bodyPr>
          <a:p>
            <a:pPr>
              <a:lnSpc>
                <a:spcPct val="13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支付性筹资动机是指为了满足经营业务活动的正常波动所形成的支付需要而产生的筹资动机。</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TextBox 24"/>
          <p:cNvSpPr txBox="1"/>
          <p:nvPr>
            <p:custDataLst>
              <p:tags r:id="rId24"/>
            </p:custDataLst>
          </p:nvPr>
        </p:nvSpPr>
        <p:spPr>
          <a:xfrm>
            <a:off x="4873625" y="3169920"/>
            <a:ext cx="1548765" cy="1200150"/>
          </a:xfrm>
          <a:prstGeom prst="rect">
            <a:avLst/>
          </a:prstGeom>
          <a:noFill/>
        </p:spPr>
        <p:txBody>
          <a:bodyPr wrap="square" lIns="0" tIns="0" rIns="0" bIns="0" rtlCol="0">
            <a:spAutoFit/>
          </a:bodyPr>
          <a:p>
            <a:pPr>
              <a:lnSpc>
                <a:spcPct val="13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扩张性筹资动机是指企业因扩大经营规模或对外投资需要而产生的筹资动机。企业维持简单再生产所需要的资金是稳定的，通常不需要或很少追加筹资。</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0" name="圆角矩形 29"/>
          <p:cNvSpPr/>
          <p:nvPr>
            <p:custDataLst>
              <p:tags r:id="rId25"/>
            </p:custDataLst>
          </p:nvPr>
        </p:nvSpPr>
        <p:spPr>
          <a:xfrm>
            <a:off x="6750422" y="2746755"/>
            <a:ext cx="1822058" cy="1768043"/>
          </a:xfrm>
          <a:prstGeom prst="round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custDataLst>
              <p:tags r:id="rId26"/>
            </p:custDataLst>
          </p:nvPr>
        </p:nvGrpSpPr>
        <p:grpSpPr>
          <a:xfrm>
            <a:off x="7122842" y="1904385"/>
            <a:ext cx="1077218" cy="1077218"/>
            <a:chOff x="304800" y="673100"/>
            <a:chExt cx="4000500" cy="4000500"/>
          </a:xfrm>
          <a:effectLst>
            <a:outerShdw blurRad="444500" dist="254000" dir="8100000" algn="tr" rotWithShape="0">
              <a:prstClr val="black">
                <a:alpha val="50000"/>
              </a:prstClr>
            </a:outerShdw>
          </a:effectLst>
        </p:grpSpPr>
        <p:sp>
          <p:nvSpPr>
            <p:cNvPr id="32" name="同心圆 31"/>
            <p:cNvSpPr/>
            <p:nvPr>
              <p:custDataLst>
                <p:tags r:id="rId27"/>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3" name="椭圆 32"/>
            <p:cNvSpPr/>
            <p:nvPr>
              <p:custDataLst>
                <p:tags r:id="rId28"/>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4" name="椭圆 33"/>
          <p:cNvSpPr/>
          <p:nvPr>
            <p:custDataLst>
              <p:tags r:id="rId29"/>
            </p:custDataLst>
          </p:nvPr>
        </p:nvSpPr>
        <p:spPr>
          <a:xfrm>
            <a:off x="7985700" y="2607844"/>
            <a:ext cx="277826" cy="27782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４</a:t>
            </a:r>
            <a:endParaRPr lang="zh-CN" altLang="en-US"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矩形 34"/>
          <p:cNvSpPr/>
          <p:nvPr>
            <p:custDataLst>
              <p:tags r:id="rId30"/>
            </p:custDataLst>
          </p:nvPr>
        </p:nvSpPr>
        <p:spPr>
          <a:xfrm>
            <a:off x="7191971" y="2202721"/>
            <a:ext cx="989112" cy="521970"/>
          </a:xfrm>
          <a:prstGeom prst="rect">
            <a:avLst/>
          </a:prstGeom>
        </p:spPr>
        <p:txBody>
          <a:bodyPr wrap="square">
            <a:spAutoFit/>
          </a:bodyPr>
          <a:p>
            <a:pPr algn="ctr"/>
            <a:r>
              <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调整性筹资动机</a:t>
            </a:r>
            <a:endParaRPr lang="zh-CN" altLang="en-US" sz="14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6" name="TextBox 24"/>
          <p:cNvSpPr txBox="1"/>
          <p:nvPr>
            <p:custDataLst>
              <p:tags r:id="rId31"/>
            </p:custDataLst>
          </p:nvPr>
        </p:nvSpPr>
        <p:spPr>
          <a:xfrm>
            <a:off x="6938010" y="3153410"/>
            <a:ext cx="1548765" cy="1000125"/>
          </a:xfrm>
          <a:prstGeom prst="rect">
            <a:avLst/>
          </a:prstGeom>
          <a:noFill/>
        </p:spPr>
        <p:txBody>
          <a:bodyPr wrap="square" lIns="0" tIns="0" rIns="0" bIns="0" rtlCol="0">
            <a:spAutoFit/>
          </a:bodyPr>
          <a:p>
            <a:pPr>
              <a:lnSpc>
                <a:spcPct val="13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　　调整性筹资动机是指企业因调整资本结构而产生的筹资动机。资本结构调整的目的在于降低资本成本，控制财务风险，提升企业价值。</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custDataLst>
              <p:tags r:id="rId4"/>
            </p:custDataLst>
          </p:nvPr>
        </p:nvPicPr>
        <p:blipFill>
          <a:blip r:embed="rId5"/>
          <a:stretch>
            <a:fillRect/>
          </a:stretch>
        </p:blipFill>
        <p:spPr>
          <a:xfrm>
            <a:off x="1475740" y="627380"/>
            <a:ext cx="6477000" cy="1657350"/>
          </a:xfrm>
          <a:prstGeom prst="rect">
            <a:avLst/>
          </a:prstGeom>
        </p:spPr>
      </p:pic>
      <p:sp>
        <p:nvSpPr>
          <p:cNvPr id="3" name="文本框 2"/>
          <p:cNvSpPr txBox="1"/>
          <p:nvPr/>
        </p:nvSpPr>
        <p:spPr>
          <a:xfrm>
            <a:off x="988695" y="2571750"/>
            <a:ext cx="7451725" cy="1087755"/>
          </a:xfrm>
          <a:prstGeom prst="rect">
            <a:avLst/>
          </a:prstGeom>
          <a:noFill/>
        </p:spPr>
        <p:txBody>
          <a:bodyPr wrap="square" rtlCol="0" anchor="t">
            <a:spAutoFit/>
          </a:bodyPr>
          <a:p>
            <a:pPr algn="l">
              <a:lnSpc>
                <a:spcPct val="120000"/>
              </a:lnSpc>
            </a:pPr>
            <a:r>
              <a:rPr lang="zh-CN" altLang="en-US"/>
              <a:t>解得：</a:t>
            </a:r>
            <a:r>
              <a:rPr lang="zh-CN" altLang="en-US" i="1"/>
              <a:t>y</a:t>
            </a:r>
            <a:r>
              <a:rPr lang="zh-CN" altLang="en-US"/>
              <a:t>=811.00 ＋ 0.16</a:t>
            </a:r>
            <a:r>
              <a:rPr lang="zh-CN" altLang="en-US" i="1"/>
              <a:t>x</a:t>
            </a:r>
            <a:r>
              <a:rPr lang="zh-CN" altLang="en-US"/>
              <a:t>把 2023 年预计销售量 1 500 万件代入求得的方程中，得出 2023 年资金需要量为 </a:t>
            </a:r>
            <a:endParaRPr lang="zh-CN" altLang="en-US"/>
          </a:p>
          <a:p>
            <a:pPr algn="ctr">
              <a:lnSpc>
                <a:spcPct val="120000"/>
              </a:lnSpc>
            </a:pPr>
            <a:r>
              <a:rPr lang="zh-CN" altLang="en-US"/>
              <a:t>811 ＋ 0.16×1 500=1 051（万元）</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72465"/>
            <a:ext cx="48920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采用逐项分析法预测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515620" y="1062355"/>
            <a:ext cx="8126095" cy="1419860"/>
          </a:xfrm>
          <a:prstGeom prst="rect">
            <a:avLst/>
          </a:prstGeom>
          <a:noFill/>
        </p:spPr>
        <p:txBody>
          <a:bodyPr wrap="square" rtlCol="0" anchor="t">
            <a:spAutoFit/>
          </a:bodyPr>
          <a:p>
            <a:pPr algn="just">
              <a:lnSpc>
                <a:spcPct val="120000"/>
              </a:lnSpc>
            </a:pPr>
            <a:r>
              <a:rPr lang="zh-CN" altLang="en-US"/>
              <a:t>　　这种方式是根据各资金占用项目（如现金、存货、应收账款、固定资产）和资金来源项目同产销量之间的关系，把各项目的资金都分成变动和不变两部分，然后汇总在一起，求出企业变动资金总额和不变资金总额，进而预测资金需求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463550" y="528955"/>
            <a:ext cx="7868285"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【情景2-4】</a:t>
            </a:r>
            <a:r>
              <a:rPr lang="zh-CN" altLang="en-US">
                <a:latin typeface="楷体" panose="02010609060101010101" charset="-122"/>
                <a:ea typeface="楷体" panose="02010609060101010101" charset="-122"/>
                <a:cs typeface="楷体" panose="02010609060101010101" charset="-122"/>
              </a:rPr>
              <a:t>某公司历年现金占用与销售收入之间的关系如表2-6所示，需要根据两者的关系，计算现金占用项目中不变资金和变动资金的数额。</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4"/>
            </p:custDataLst>
          </p:nvPr>
        </p:nvPicPr>
        <p:blipFill>
          <a:blip r:embed="rId5"/>
          <a:stretch>
            <a:fillRect/>
          </a:stretch>
        </p:blipFill>
        <p:spPr>
          <a:xfrm>
            <a:off x="611505" y="1419225"/>
            <a:ext cx="7934325" cy="3076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99135"/>
            <a:ext cx="7811135" cy="3412490"/>
          </a:xfrm>
          <a:prstGeom prst="rect">
            <a:avLst/>
          </a:prstGeom>
          <a:noFill/>
        </p:spPr>
        <p:txBody>
          <a:bodyPr wrap="square" rtlCol="0">
            <a:spAutoFit/>
          </a:bodyPr>
          <a:p>
            <a:pPr>
              <a:lnSpc>
                <a:spcPct val="120000"/>
              </a:lnSpc>
            </a:pPr>
            <a:r>
              <a:rPr lang="zh-CN" altLang="en-US">
                <a:latin typeface="楷体" panose="02010609060101010101" charset="-122"/>
                <a:ea typeface="楷体" panose="02010609060101010101" charset="-122"/>
                <a:cs typeface="楷体" panose="02010609060101010101" charset="-122"/>
              </a:rPr>
              <a:t>　　根据表 2-6 中的资料，采用高低点法来计算现金占用项目中不变资金和变动资金的数额。</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i="1">
                <a:latin typeface="楷体" panose="02010609060101010101" charset="-122"/>
                <a:ea typeface="楷体" panose="02010609060101010101" charset="-122"/>
                <a:cs typeface="楷体" panose="02010609060101010101" charset="-122"/>
              </a:rPr>
              <a:t>b</a:t>
            </a:r>
            <a:r>
              <a:rPr lang="zh-CN" altLang="en-US">
                <a:latin typeface="楷体" panose="02010609060101010101" charset="-122"/>
                <a:ea typeface="楷体" panose="02010609060101010101" charset="-122"/>
                <a:cs typeface="楷体" panose="02010609060101010101" charset="-122"/>
              </a:rPr>
              <a:t>=0.05代入2019年</a:t>
            </a:r>
            <a:r>
              <a:rPr lang="zh-CN" altLang="en-US" i="1">
                <a:latin typeface="楷体" panose="02010609060101010101" charset="-122"/>
                <a:ea typeface="楷体" panose="02010609060101010101" charset="-122"/>
                <a:cs typeface="楷体" panose="02010609060101010101" charset="-122"/>
              </a:rPr>
              <a:t>y</a:t>
            </a:r>
            <a:r>
              <a:rPr lang="zh-CN" altLang="en-US">
                <a:latin typeface="楷体" panose="02010609060101010101" charset="-122"/>
                <a:ea typeface="楷体" panose="02010609060101010101" charset="-122"/>
                <a:cs typeface="楷体" panose="02010609060101010101" charset="-122"/>
              </a:rPr>
              <a:t>=</a:t>
            </a:r>
            <a:r>
              <a:rPr lang="zh-CN" altLang="en-US" i="1">
                <a:latin typeface="楷体" panose="02010609060101010101" charset="-122"/>
                <a:ea typeface="楷体" panose="02010609060101010101" charset="-122"/>
                <a:cs typeface="楷体" panose="02010609060101010101" charset="-122"/>
              </a:rPr>
              <a:t>a</a:t>
            </a:r>
            <a:r>
              <a:rPr lang="zh-CN" altLang="en-US">
                <a:latin typeface="楷体" panose="02010609060101010101" charset="-122"/>
                <a:ea typeface="楷体" panose="02010609060101010101" charset="-122"/>
                <a:cs typeface="楷体" panose="02010609060101010101" charset="-122"/>
              </a:rPr>
              <a:t>＋</a:t>
            </a:r>
            <a:r>
              <a:rPr lang="zh-CN" altLang="en-US" i="1">
                <a:latin typeface="楷体" panose="02010609060101010101" charset="-122"/>
                <a:ea typeface="楷体" panose="02010609060101010101" charset="-122"/>
                <a:cs typeface="楷体" panose="02010609060101010101" charset="-122"/>
              </a:rPr>
              <a:t>bx</a:t>
            </a:r>
            <a:r>
              <a:rPr lang="zh-CN" altLang="en-US">
                <a:latin typeface="楷体" panose="02010609060101010101" charset="-122"/>
                <a:ea typeface="楷体" panose="02010609060101010101" charset="-122"/>
                <a:cs typeface="楷体" panose="02010609060101010101" charset="-122"/>
              </a:rPr>
              <a:t>，得</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i="1">
                <a:latin typeface="楷体" panose="02010609060101010101" charset="-122"/>
                <a:ea typeface="楷体" panose="02010609060101010101" charset="-122"/>
                <a:cs typeface="楷体" panose="02010609060101010101" charset="-122"/>
              </a:rPr>
              <a:t>a</a:t>
            </a:r>
            <a:r>
              <a:rPr lang="en-US" altLang="zh-CN" i="1">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=160 000－0.05×3 100 000=5 000（元）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存货、应收账款、流动负债和固定资产等也可根据历史资料做这样的划分，然后汇总列于表 2-7 中。</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4"/>
            </p:custDataLst>
          </p:nvPr>
        </p:nvPicPr>
        <p:blipFill>
          <a:blip r:embed="rId5"/>
          <a:stretch>
            <a:fillRect/>
          </a:stretch>
        </p:blipFill>
        <p:spPr>
          <a:xfrm>
            <a:off x="899795" y="1419225"/>
            <a:ext cx="7562850" cy="828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custDataLst>
              <p:tags r:id="rId4"/>
            </p:custDataLst>
          </p:nvPr>
        </p:nvPicPr>
        <p:blipFill>
          <a:blip r:embed="rId5"/>
          <a:stretch>
            <a:fillRect/>
          </a:stretch>
        </p:blipFill>
        <p:spPr>
          <a:xfrm>
            <a:off x="785495" y="699135"/>
            <a:ext cx="7573645" cy="4195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52475" y="699135"/>
            <a:ext cx="7811135" cy="1419860"/>
          </a:xfrm>
          <a:prstGeom prst="rect">
            <a:avLst/>
          </a:prstGeom>
          <a:noFill/>
        </p:spPr>
        <p:txBody>
          <a:bodyPr wrap="square" rtlCol="0">
            <a:spAutoFit/>
          </a:bodyPr>
          <a:p>
            <a:pPr>
              <a:lnSpc>
                <a:spcPct val="120000"/>
              </a:lnSpc>
            </a:pPr>
            <a:r>
              <a:rPr lang="zh-CN" altLang="en-US">
                <a:latin typeface="楷体" panose="02010609060101010101" charset="-122"/>
                <a:ea typeface="楷体" panose="02010609060101010101" charset="-122"/>
                <a:cs typeface="楷体" panose="02010609060101010101" charset="-122"/>
              </a:rPr>
              <a:t>　　根据表 2-7 的资料得出预测模型为 </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i="1">
                <a:latin typeface="楷体" panose="02010609060101010101" charset="-122"/>
                <a:ea typeface="楷体" panose="02010609060101010101" charset="-122"/>
                <a:cs typeface="楷体" panose="02010609060101010101" charset="-122"/>
              </a:rPr>
              <a:t>y</a:t>
            </a:r>
            <a:r>
              <a:rPr lang="zh-CN" altLang="en-US">
                <a:latin typeface="楷体" panose="02010609060101010101" charset="-122"/>
                <a:ea typeface="楷体" panose="02010609060101010101" charset="-122"/>
                <a:cs typeface="楷体" panose="02010609060101010101" charset="-122"/>
              </a:rPr>
              <a:t>=600 000＋0.30</a:t>
            </a:r>
            <a:r>
              <a:rPr lang="zh-CN" altLang="en-US" i="1">
                <a:latin typeface="楷体" panose="02010609060101010101" charset="-122"/>
                <a:ea typeface="楷体" panose="02010609060101010101" charset="-122"/>
                <a:cs typeface="楷体" panose="02010609060101010101" charset="-122"/>
              </a:rPr>
              <a:t>x</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若2022年的预计销售额为3 000 000元，则2022年的资金需要量为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600 000＋0.3×3 000 000=1 500 000（元）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908550" cy="460375"/>
            <a:chOff x="358" y="108"/>
            <a:chExt cx="7730" cy="725"/>
          </a:xfrm>
        </p:grpSpPr>
        <p:sp>
          <p:nvSpPr>
            <p:cNvPr id="27" name="TextBox 1"/>
            <p:cNvSpPr txBox="1"/>
            <p:nvPr>
              <p:custDataLst>
                <p:tags r:id="rId2"/>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2.5 资金需要量的预测</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custDataLst>
              <p:tags r:id="rId4"/>
            </p:custDataLst>
          </p:nvPr>
        </p:nvPicPr>
        <p:blipFill>
          <a:blip r:embed="rId5"/>
          <a:stretch>
            <a:fillRect/>
          </a:stretch>
        </p:blipFill>
        <p:spPr>
          <a:xfrm>
            <a:off x="467995" y="1066800"/>
            <a:ext cx="8048625" cy="300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圆角矩形 2"/>
          <p:cNvSpPr/>
          <p:nvPr>
            <p:custDataLst>
              <p:tags r:id="rId4"/>
            </p:custDataLst>
          </p:nvPr>
        </p:nvSpPr>
        <p:spPr bwMode="auto">
          <a:xfrm>
            <a:off x="611505" y="628015"/>
            <a:ext cx="346202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2.6.1 资本成本</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5"/>
            </p:custDataLst>
          </p:nvPr>
        </p:nvSpPr>
        <p:spPr>
          <a:xfrm>
            <a:off x="611505" y="11747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资本成本概述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611505" y="1565275"/>
            <a:ext cx="7564120" cy="3080385"/>
          </a:xfrm>
          <a:prstGeom prst="rect">
            <a:avLst/>
          </a:prstGeom>
          <a:noFill/>
        </p:spPr>
        <p:txBody>
          <a:bodyPr wrap="square" rtlCol="0" anchor="t">
            <a:spAutoFit/>
          </a:bodyPr>
          <a:p>
            <a:pPr algn="just">
              <a:lnSpc>
                <a:spcPct val="120000"/>
              </a:lnSpc>
            </a:pPr>
            <a:r>
              <a:rPr lang="zh-CN" altLang="en-US" b="1">
                <a:solidFill>
                  <a:srgbClr val="00B050"/>
                </a:solidFill>
              </a:rPr>
              <a:t>　　（1）资本成本的概念。</a:t>
            </a:r>
            <a:r>
              <a:rPr lang="zh-CN" altLang="en-US">
                <a:solidFill>
                  <a:schemeClr val="tx1"/>
                </a:solidFill>
              </a:rPr>
              <a:t>企业筹资管理的目的是在满足财务管理目标的前提下尽可能降低资本成本。资本成本包括资金筹集费用和资金占用费用两部分。资本成本是影响企业选择筹资方式的重要因素。</a:t>
            </a:r>
            <a:endParaRPr lang="zh-CN" altLang="en-US">
              <a:solidFill>
                <a:schemeClr val="tx1"/>
              </a:solidFill>
            </a:endParaRPr>
          </a:p>
          <a:p>
            <a:pPr algn="just">
              <a:lnSpc>
                <a:spcPct val="120000"/>
              </a:lnSpc>
            </a:pPr>
            <a:r>
              <a:rPr lang="zh-CN" altLang="en-US">
                <a:solidFill>
                  <a:srgbClr val="00B050"/>
                </a:solidFill>
              </a:rPr>
              <a:t>　　</a:t>
            </a:r>
            <a:r>
              <a:rPr lang="zh-CN" altLang="en-US" b="1">
                <a:solidFill>
                  <a:srgbClr val="00B050"/>
                </a:solidFill>
              </a:rPr>
              <a:t>（2）资本成本的组成。</a:t>
            </a:r>
            <a:endParaRPr lang="zh-CN" altLang="en-US" b="1">
              <a:solidFill>
                <a:srgbClr val="00B050"/>
              </a:solidFill>
            </a:endParaRPr>
          </a:p>
          <a:p>
            <a:pPr algn="just">
              <a:lnSpc>
                <a:spcPct val="120000"/>
              </a:lnSpc>
            </a:pPr>
            <a:r>
              <a:rPr lang="zh-CN" altLang="en-US" b="1">
                <a:solidFill>
                  <a:srgbClr val="00B050"/>
                </a:solidFill>
              </a:rPr>
              <a:t>　　　　　①筹资费。</a:t>
            </a:r>
            <a:r>
              <a:rPr lang="zh-CN" altLang="en-US">
                <a:solidFill>
                  <a:schemeClr val="tx1"/>
                </a:solidFill>
              </a:rPr>
              <a:t>筹资费是指企业在资本筹措过程中为获取资本而付出的代价，如向银行支付的借款手续费，因发行股票、公司债券而支付的发行费等。</a:t>
            </a:r>
            <a:endParaRPr lang="zh-CN" altLang="en-US">
              <a:solidFill>
                <a:schemeClr val="tx1"/>
              </a:solidFill>
            </a:endParaRPr>
          </a:p>
          <a:p>
            <a:pPr algn="just">
              <a:lnSpc>
                <a:spcPct val="120000"/>
              </a:lnSpc>
            </a:pPr>
            <a:r>
              <a:rPr lang="zh-CN" altLang="en-US">
                <a:solidFill>
                  <a:srgbClr val="00B050"/>
                </a:solidFill>
              </a:rPr>
              <a:t>　　　　</a:t>
            </a:r>
            <a:r>
              <a:rPr lang="zh-CN" altLang="en-US" b="1">
                <a:solidFill>
                  <a:srgbClr val="00B050"/>
                </a:solidFill>
              </a:rPr>
              <a:t>　②占用费。</a:t>
            </a:r>
            <a:r>
              <a:rPr lang="zh-CN" altLang="en-US">
                <a:solidFill>
                  <a:schemeClr val="tx1"/>
                </a:solidFill>
              </a:rPr>
              <a:t>占用费是指企业在资本使用过程中因占用资本而付出的代价，如向银行等债权人支付的利息、向股东支付的股利等。</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32460"/>
            <a:ext cx="7564120" cy="423545"/>
          </a:xfrm>
          <a:prstGeom prst="rect">
            <a:avLst/>
          </a:prstGeom>
          <a:noFill/>
        </p:spPr>
        <p:txBody>
          <a:bodyPr wrap="square" rtlCol="0" anchor="t">
            <a:spAutoFit/>
          </a:bodyPr>
          <a:p>
            <a:pPr algn="just">
              <a:lnSpc>
                <a:spcPct val="120000"/>
              </a:lnSpc>
            </a:pPr>
            <a:r>
              <a:rPr lang="zh-CN" altLang="en-US" b="1">
                <a:solidFill>
                  <a:srgbClr val="00B050"/>
                </a:solidFill>
              </a:rPr>
              <a:t>　　（3）资本成本的一般公式。</a:t>
            </a:r>
            <a:endParaRPr lang="zh-CN" altLang="en-US" b="1">
              <a:solidFill>
                <a:srgbClr val="00B050"/>
              </a:solidFill>
            </a:endParaRPr>
          </a:p>
        </p:txBody>
      </p:sp>
      <p:pic>
        <p:nvPicPr>
          <p:cNvPr id="2" name="图片 1"/>
          <p:cNvPicPr>
            <a:picLocks noChangeAspect="1"/>
          </p:cNvPicPr>
          <p:nvPr>
            <p:custDataLst>
              <p:tags r:id="rId5"/>
            </p:custDataLst>
          </p:nvPr>
        </p:nvPicPr>
        <p:blipFill>
          <a:blip r:embed="rId6"/>
          <a:stretch>
            <a:fillRect/>
          </a:stretch>
        </p:blipFill>
        <p:spPr>
          <a:xfrm>
            <a:off x="1403985" y="1059180"/>
            <a:ext cx="6524625" cy="885825"/>
          </a:xfrm>
          <a:prstGeom prst="rect">
            <a:avLst/>
          </a:prstGeom>
        </p:spPr>
      </p:pic>
      <p:sp>
        <p:nvSpPr>
          <p:cNvPr id="6" name="文本框 5"/>
          <p:cNvSpPr txBox="1"/>
          <p:nvPr>
            <p:custDataLst>
              <p:tags r:id="rId7"/>
            </p:custDataLst>
          </p:nvPr>
        </p:nvSpPr>
        <p:spPr>
          <a:xfrm>
            <a:off x="683895" y="185166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银行存款的资本成本率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8"/>
            </p:custDataLst>
          </p:nvPr>
        </p:nvSpPr>
        <p:spPr>
          <a:xfrm>
            <a:off x="683895" y="2212340"/>
            <a:ext cx="8126095" cy="755650"/>
          </a:xfrm>
          <a:prstGeom prst="rect">
            <a:avLst/>
          </a:prstGeom>
          <a:noFill/>
        </p:spPr>
        <p:txBody>
          <a:bodyPr wrap="square" rtlCol="0" anchor="t">
            <a:spAutoFit/>
          </a:bodyPr>
          <a:p>
            <a:pPr algn="just">
              <a:lnSpc>
                <a:spcPct val="120000"/>
              </a:lnSpc>
            </a:pPr>
            <a:r>
              <a:rPr lang="zh-CN" altLang="en-US"/>
              <a:t>　　银行借款的资本成本指借款利息和筹资费用。借款利息计入税前成本费用，可以起到抵税作用。因此一次还本﹑分期付息的借款资本成本率的计算公式为</a:t>
            </a:r>
            <a:endParaRPr lang="zh-CN" altLang="en-US"/>
          </a:p>
        </p:txBody>
      </p:sp>
      <p:pic>
        <p:nvPicPr>
          <p:cNvPr id="8" name="图片 7"/>
          <p:cNvPicPr>
            <a:picLocks noChangeAspect="1"/>
          </p:cNvPicPr>
          <p:nvPr>
            <p:custDataLst>
              <p:tags r:id="rId9"/>
            </p:custDataLst>
          </p:nvPr>
        </p:nvPicPr>
        <p:blipFill>
          <a:blip r:embed="rId10"/>
          <a:stretch>
            <a:fillRect/>
          </a:stretch>
        </p:blipFill>
        <p:spPr>
          <a:xfrm>
            <a:off x="2381250" y="3076575"/>
            <a:ext cx="4381500" cy="666750"/>
          </a:xfrm>
          <a:prstGeom prst="rect">
            <a:avLst/>
          </a:prstGeom>
        </p:spPr>
      </p:pic>
      <p:sp>
        <p:nvSpPr>
          <p:cNvPr id="9" name="文本框 8"/>
          <p:cNvSpPr txBox="1"/>
          <p:nvPr>
            <p:custDataLst>
              <p:tags r:id="rId11"/>
            </p:custDataLst>
          </p:nvPr>
        </p:nvSpPr>
        <p:spPr>
          <a:xfrm>
            <a:off x="476250" y="3726815"/>
            <a:ext cx="8416290" cy="681355"/>
          </a:xfrm>
          <a:prstGeom prst="rect">
            <a:avLst/>
          </a:prstGeom>
          <a:noFill/>
        </p:spPr>
        <p:txBody>
          <a:bodyPr wrap="square" rtlCol="0">
            <a:spAutoFit/>
          </a:bodyPr>
          <a:p>
            <a:pPr>
              <a:lnSpc>
                <a:spcPct val="120000"/>
              </a:lnSpc>
            </a:pPr>
            <a:r>
              <a:rPr lang="zh-CN" altLang="en-US" sz="1600">
                <a:latin typeface="仿宋" panose="02010609060101010101" charset="-122"/>
                <a:ea typeface="仿宋" panose="02010609060101010101" charset="-122"/>
                <a:cs typeface="仿宋" panose="02010609060101010101" charset="-122"/>
              </a:rPr>
              <a:t>　　式中：</a:t>
            </a:r>
            <a:r>
              <a:rPr lang="zh-CN" altLang="en-US" sz="1600" i="1">
                <a:latin typeface="仿宋" panose="02010609060101010101" charset="-122"/>
                <a:ea typeface="仿宋" panose="02010609060101010101" charset="-122"/>
                <a:cs typeface="仿宋" panose="02010609060101010101" charset="-122"/>
              </a:rPr>
              <a:t>K</a:t>
            </a:r>
            <a:r>
              <a:rPr lang="zh-CN" altLang="en-US" sz="1600" baseline="-25000">
                <a:latin typeface="仿宋" panose="02010609060101010101" charset="-122"/>
                <a:ea typeface="仿宋" panose="02010609060101010101" charset="-122"/>
                <a:cs typeface="仿宋" panose="02010609060101010101" charset="-122"/>
              </a:rPr>
              <a:t>b</a:t>
            </a:r>
            <a:r>
              <a:rPr lang="zh-CN" altLang="en-US" sz="1600">
                <a:latin typeface="仿宋" panose="02010609060101010101" charset="-122"/>
                <a:ea typeface="仿宋" panose="02010609060101010101" charset="-122"/>
                <a:cs typeface="仿宋" panose="02010609060101010101" charset="-122"/>
              </a:rPr>
              <a:t>—— 银行借款的资本成本率；</a:t>
            </a:r>
            <a:r>
              <a:rPr lang="zh-CN" altLang="en-US" sz="1600" i="1">
                <a:latin typeface="仿宋" panose="02010609060101010101" charset="-122"/>
                <a:ea typeface="仿宋" panose="02010609060101010101" charset="-122"/>
                <a:cs typeface="仿宋" panose="02010609060101010101" charset="-122"/>
              </a:rPr>
              <a:t>ｉ</a:t>
            </a:r>
            <a:r>
              <a:rPr lang="zh-CN" altLang="en-US" sz="1600">
                <a:latin typeface="仿宋" panose="02010609060101010101" charset="-122"/>
                <a:ea typeface="仿宋" panose="02010609060101010101" charset="-122"/>
                <a:cs typeface="仿宋" panose="02010609060101010101" charset="-122"/>
              </a:rPr>
              <a:t>—— 银行借款年利率；T—— 所得税税率；f—— 筹资费用率。</a:t>
            </a:r>
            <a:endParaRPr lang="zh-CN" altLang="en-US" sz="16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463550" y="600710"/>
            <a:ext cx="78682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【情景2-5】</a:t>
            </a:r>
            <a:r>
              <a:rPr lang="zh-CN" altLang="en-US">
                <a:latin typeface="楷体" panose="02010609060101010101" charset="-122"/>
                <a:ea typeface="楷体" panose="02010609060101010101" charset="-122"/>
                <a:cs typeface="楷体" panose="02010609060101010101" charset="-122"/>
              </a:rPr>
              <a:t>某公司取得 5 年期长期借款 2 500 000 元，年利率为 12%，每年付息一次，到期一次还本，借款费用率为 0.3%，企业所得税税率为 25%，该项借款的资本成本率为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908550" cy="460375"/>
            <a:chOff x="358" y="108"/>
            <a:chExt cx="7730" cy="725"/>
          </a:xfrm>
        </p:grpSpPr>
        <p:sp>
          <p:nvSpPr>
            <p:cNvPr id="27" name="TextBox 1"/>
            <p:cNvSpPr txBox="1"/>
            <p:nvPr>
              <p:custDataLst>
                <p:tags r:id="rId2"/>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custDataLst>
              <p:tags r:id="rId5"/>
            </p:custDataLst>
          </p:nvPr>
        </p:nvPicPr>
        <p:blipFill>
          <a:blip r:embed="rId6"/>
          <a:stretch>
            <a:fillRect/>
          </a:stretch>
        </p:blipFill>
        <p:spPr>
          <a:xfrm>
            <a:off x="3060065" y="1851025"/>
            <a:ext cx="3343275" cy="666750"/>
          </a:xfrm>
          <a:prstGeom prst="rect">
            <a:avLst/>
          </a:prstGeom>
        </p:spPr>
      </p:pic>
      <p:graphicFrame>
        <p:nvGraphicFramePr>
          <p:cNvPr id="4" name="对象 3">
            <a:hlinkClick r:id="" action="ppaction://ole?verb="/>
          </p:cNvPr>
          <p:cNvGraphicFramePr>
            <a:graphicFrameLocks noChangeAspect="1"/>
          </p:cNvGraphicFramePr>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spid="_x0000_s1025" name="" r:id="rId7" imgW="114300" imgH="215900" progId="Equation.KSEE3">
                  <p:embed/>
                </p:oleObj>
              </mc:Choice>
              <mc:Fallback>
                <p:oleObj name="" r:id="rId7" imgW="114300" imgH="215900" progId="Equation.KSEE3">
                  <p:embed/>
                  <p:pic>
                    <p:nvPicPr>
                      <p:cNvPr id="0" name="图片 1024"/>
                      <p:cNvPicPr/>
                      <p:nvPr/>
                    </p:nvPicPr>
                    <p:blipFill>
                      <a:blip r:embed="rId8"/>
                      <a:stretch>
                        <a:fillRect/>
                      </a:stretch>
                    </p:blipFill>
                    <p:spPr>
                      <a:xfrm>
                        <a:off x="4514850" y="2463800"/>
                        <a:ext cx="114300" cy="2159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custDataLst>
              <p:tags r:id="rId1"/>
            </p:custDataLst>
          </p:nvPr>
        </p:nvSpPr>
        <p:spPr>
          <a:xfrm>
            <a:off x="821055" y="878205"/>
            <a:ext cx="3941445" cy="374015"/>
          </a:xfrm>
          <a:prstGeom prst="round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pPr algn="ctr"/>
            <a:r>
              <a:rPr lang="zh-CN" altLang="en-US" sz="2000" b="1" dirty="0"/>
              <a:t>企业产生调整性筹资动机的原因</a:t>
            </a:r>
            <a:endParaRPr lang="zh-CN" altLang="en-US" sz="2000" b="1" dirty="0"/>
          </a:p>
        </p:txBody>
      </p:sp>
      <p:sp>
        <p:nvSpPr>
          <p:cNvPr id="35" name="文本框 34"/>
          <p:cNvSpPr txBox="1"/>
          <p:nvPr>
            <p:custDataLst>
              <p:tags r:id="rId2"/>
            </p:custDataLst>
          </p:nvPr>
        </p:nvSpPr>
        <p:spPr>
          <a:xfrm>
            <a:off x="821055" y="1367155"/>
            <a:ext cx="5274310" cy="1086485"/>
          </a:xfrm>
          <a:prstGeom prst="rect">
            <a:avLst/>
          </a:prstGeom>
          <a:noFill/>
        </p:spPr>
        <p:txBody>
          <a:bodyPr wrap="square" lIns="0" tIns="0" rIns="0" bIns="0" rtlCol="0" anchor="t" anchorCtr="0">
            <a:noAutofit/>
          </a:bodyPr>
          <a:p>
            <a:pPr algn="l">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　　一是优化资本结构，合理利用财务杠杆效应。</a:t>
            </a:r>
            <a:endParaRPr lang="zh-CN" altLang="en-US" sz="1600" kern="0" spc="0" dirty="0">
              <a:ln>
                <a:noFill/>
                <a:prstDash val="sysDot"/>
              </a:ln>
              <a:solidFill>
                <a:schemeClr val="tx1">
                  <a:lumMod val="85000"/>
                  <a:lumOff val="15000"/>
                </a:schemeClr>
              </a:solidFill>
              <a:latin typeface="+mn-ea"/>
              <a:ea typeface="+mn-ea"/>
              <a:sym typeface="+mn-ea"/>
            </a:endParaRPr>
          </a:p>
          <a:p>
            <a:pPr algn="l">
              <a:lnSpc>
                <a:spcPct val="130000"/>
              </a:lnSpc>
              <a:spcBef>
                <a:spcPts val="0"/>
              </a:spcBef>
              <a:spcAft>
                <a:spcPts val="0"/>
              </a:spcAft>
            </a:pPr>
            <a:r>
              <a:rPr lang="zh-CN" altLang="en-US" sz="1600" kern="0" spc="0" dirty="0">
                <a:ln>
                  <a:noFill/>
                  <a:prstDash val="sysDot"/>
                </a:ln>
                <a:solidFill>
                  <a:schemeClr val="tx1">
                    <a:lumMod val="85000"/>
                    <a:lumOff val="15000"/>
                  </a:schemeClr>
                </a:solidFill>
                <a:latin typeface="+mn-ea"/>
                <a:ea typeface="+mn-ea"/>
                <a:sym typeface="+mn-ea"/>
              </a:rPr>
              <a:t>　　二是偿还到期债务，债务结构内部调整。</a:t>
            </a:r>
            <a:endParaRPr lang="zh-CN" altLang="en-US" sz="1600" kern="0" spc="0" dirty="0">
              <a:ln>
                <a:noFill/>
                <a:prstDash val="sysDot"/>
              </a:ln>
              <a:solidFill>
                <a:schemeClr val="tx1">
                  <a:lumMod val="85000"/>
                  <a:lumOff val="15000"/>
                </a:schemeClr>
              </a:solidFill>
              <a:latin typeface="+mn-ea"/>
              <a:ea typeface="+mn-ea"/>
              <a:sym typeface="+mn-ea"/>
            </a:endParaRPr>
          </a:p>
        </p:txBody>
      </p:sp>
      <p:grpSp>
        <p:nvGrpSpPr>
          <p:cNvPr id="36" name="组合 35"/>
          <p:cNvGrpSpPr/>
          <p:nvPr/>
        </p:nvGrpSpPr>
        <p:grpSpPr>
          <a:xfrm>
            <a:off x="227330" y="68580"/>
            <a:ext cx="4502150" cy="459740"/>
            <a:chOff x="358" y="108"/>
            <a:chExt cx="7090" cy="724"/>
          </a:xfrm>
        </p:grpSpPr>
        <p:sp>
          <p:nvSpPr>
            <p:cNvPr id="37" name="TextBox 1"/>
            <p:cNvSpPr txBox="1"/>
            <p:nvPr>
              <p:custDataLst>
                <p:tags r:id="rId3"/>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任务2.1 筹资管理概述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燕尾形 37"/>
            <p:cNvSpPr/>
            <p:nvPr>
              <p:custDataLst>
                <p:tags r:id="rId4"/>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9" name="燕尾形 38"/>
            <p:cNvSpPr/>
            <p:nvPr>
              <p:custDataLst>
                <p:tags r:id="rId5"/>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0" name="文本框 39"/>
          <p:cNvSpPr txBox="1"/>
          <p:nvPr>
            <p:custDataLst>
              <p:tags r:id="rId6"/>
            </p:custDataLst>
          </p:nvPr>
        </p:nvSpPr>
        <p:spPr>
          <a:xfrm>
            <a:off x="2902585" y="2252980"/>
            <a:ext cx="5114925" cy="886460"/>
          </a:xfrm>
          <a:prstGeom prst="roundRect">
            <a:avLst/>
          </a:prstGeom>
          <a:solidFill>
            <a:schemeClr val="accent1"/>
          </a:solidFill>
          <a:ln>
            <a:noFill/>
            <a:prstDash val="sysDash"/>
          </a:ln>
        </p:spPr>
        <p:txBody>
          <a:bodyPr vert="horz" wrap="square" lIns="85751" tIns="85589" rIns="85751" bIns="85589" rtlCol="0" anchor="ctr"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buClrTx/>
              <a:buSzTx/>
              <a:buNone/>
            </a:pPr>
            <a:r>
              <a:rPr lang="zh-CN" altLang="en-US" sz="1400" spc="0" dirty="0">
                <a:ln>
                  <a:noFill/>
                  <a:prstDash val="sysDot"/>
                </a:ln>
                <a:solidFill>
                  <a:srgbClr val="FFFFFF"/>
                </a:solidFill>
                <a:latin typeface="+mn-ea"/>
                <a:ea typeface="+mn-ea"/>
                <a:cs typeface="+mn-ea"/>
                <a:sym typeface="+mn-ea"/>
              </a:rPr>
              <a:t>理解：调整性筹资的目的是调整资本结构，而不是为企业经营活动追加资金，这类筹资通常不会增加企业的资本总额。</a:t>
            </a:r>
            <a:endParaRPr lang="zh-CN" altLang="en-US" sz="1400" spc="0" dirty="0">
              <a:ln>
                <a:noFill/>
                <a:prstDash val="sysDot"/>
              </a:ln>
              <a:solidFill>
                <a:srgbClr val="FFFFFF"/>
              </a:solidFill>
              <a:latin typeface="+mn-ea"/>
              <a:ea typeface="+mn-ea"/>
              <a:cs typeface="+mn-ea"/>
              <a:sym typeface="+mn-ea"/>
            </a:endParaRPr>
          </a:p>
        </p:txBody>
      </p:sp>
      <p:cxnSp>
        <p:nvCxnSpPr>
          <p:cNvPr id="42" name="直接连接符 41"/>
          <p:cNvCxnSpPr/>
          <p:nvPr>
            <p:custDataLst>
              <p:tags r:id="rId7"/>
            </p:custDataLst>
          </p:nvPr>
        </p:nvCxnSpPr>
        <p:spPr>
          <a:xfrm>
            <a:off x="2700566" y="1867924"/>
            <a:ext cx="3110015" cy="1255652"/>
          </a:xfrm>
          <a:prstGeom prst="line">
            <a:avLst/>
          </a:prstGeom>
          <a:ln w="19050">
            <a:solidFill>
              <a:schemeClr val="accent1">
                <a:alpha val="25000"/>
              </a:schemeClr>
            </a:solidFill>
          </a:ln>
        </p:spPr>
        <p:style>
          <a:lnRef idx="2">
            <a:schemeClr val="accent1"/>
          </a:lnRef>
          <a:fillRef idx="0">
            <a:srgbClr val="FFFFFF"/>
          </a:fillRef>
          <a:effectRef idx="0">
            <a:srgbClr val="FFFFFF"/>
          </a:effectRef>
          <a:fontRef idx="minor">
            <a:schemeClr val="tx1"/>
          </a:fontRef>
        </p:style>
      </p:cxnSp>
      <p:pic>
        <p:nvPicPr>
          <p:cNvPr id="51" name="https://photo-static-api.fotomore.com/creative/vcg/400/new/VCG41N1369329772.jpg"/>
          <p:cNvPicPr/>
          <p:nvPr>
            <p:custDataLst>
              <p:tags r:id="rId8"/>
            </p:custDataLst>
          </p:nvPr>
        </p:nvPicPr>
        <p:blipFill rotWithShape="1">
          <a:blip r:embed="rId9" cstate="print">
            <a:extLst>
              <a:ext uri="{28A0092B-C50C-407E-A947-70E740481C1C}">
                <a14:useLocalDpi xmlns:a14="http://schemas.microsoft.com/office/drawing/2010/main" val="0"/>
              </a:ext>
            </a:extLst>
          </a:blip>
          <a:srcRect l="26444" r="6934"/>
          <a:stretch>
            <a:fillRect/>
          </a:stretch>
        </p:blipFill>
        <p:spPr>
          <a:xfrm>
            <a:off x="710408" y="2370209"/>
            <a:ext cx="2510230" cy="2511304"/>
          </a:xfrm>
          <a:prstGeom prst="ellipse">
            <a:avLst/>
          </a:prstGeom>
          <a:ln w="12700" cmpd="sng">
            <a:solidFill>
              <a:schemeClr val="accent1">
                <a:alpha val="30000"/>
              </a:schemeClr>
            </a:solid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83895" y="6318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债券的资本成本率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683895" y="992505"/>
            <a:ext cx="8126095" cy="1087755"/>
          </a:xfrm>
          <a:prstGeom prst="rect">
            <a:avLst/>
          </a:prstGeom>
          <a:noFill/>
        </p:spPr>
        <p:txBody>
          <a:bodyPr wrap="square" rtlCol="0" anchor="t">
            <a:spAutoFit/>
          </a:bodyPr>
          <a:p>
            <a:pPr algn="just">
              <a:lnSpc>
                <a:spcPct val="120000"/>
              </a:lnSpc>
            </a:pPr>
            <a:r>
              <a:rPr lang="zh-CN" altLang="en-US"/>
              <a:t>　　债券资本成本中的利息在税前支付，具有减税效应。债券的筹资费用主要包括申请发行债券的手续费用、债券注册费用、印刷费用、上市费用及推销费用。每年付息一次，到期一次还本的债券的资本成本率的计算公式为</a:t>
            </a:r>
            <a:endParaRPr lang="zh-CN" altLang="en-US"/>
          </a:p>
        </p:txBody>
      </p:sp>
      <p:pic>
        <p:nvPicPr>
          <p:cNvPr id="2" name="图片 1"/>
          <p:cNvPicPr>
            <a:picLocks noChangeAspect="1"/>
          </p:cNvPicPr>
          <p:nvPr>
            <p:custDataLst>
              <p:tags r:id="rId6"/>
            </p:custDataLst>
          </p:nvPr>
        </p:nvPicPr>
        <p:blipFill>
          <a:blip r:embed="rId7"/>
          <a:stretch>
            <a:fillRect/>
          </a:stretch>
        </p:blipFill>
        <p:spPr>
          <a:xfrm>
            <a:off x="2051685" y="2238375"/>
            <a:ext cx="5505450" cy="666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463550" y="600710"/>
            <a:ext cx="78682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a:t>
            </a:r>
            <a:r>
              <a:rPr lang="zh-CN" altLang="en-US" b="1">
                <a:solidFill>
                  <a:srgbClr val="00B050"/>
                </a:solidFill>
                <a:latin typeface="楷体" panose="02010609060101010101" charset="-122"/>
                <a:ea typeface="楷体" panose="02010609060101010101" charset="-122"/>
                <a:cs typeface="楷体" panose="02010609060101010101" charset="-122"/>
              </a:rPr>
              <a:t>【情景2-6】</a:t>
            </a:r>
            <a:r>
              <a:rPr lang="zh-CN" altLang="en-US">
                <a:latin typeface="楷体" panose="02010609060101010101" charset="-122"/>
                <a:ea typeface="楷体" panose="02010609060101010101" charset="-122"/>
                <a:cs typeface="楷体" panose="02010609060101010101" charset="-122"/>
              </a:rPr>
              <a:t>某公司以1 100 元的价格，溢价发行一批面值为1 000 元、期限为4 年、票面利率为7% 的公司债券。每年付息一次，到期一次还本，发行费用率为2%，所得税税率为24%，该批债券的资本成本率为</a:t>
            </a:r>
            <a:endParaRPr lang="zh-CN" altLang="en-US">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5"/>
            </p:custDataLst>
          </p:nvPr>
        </p:nvPicPr>
        <p:blipFill>
          <a:blip r:embed="rId6"/>
          <a:stretch>
            <a:fillRect/>
          </a:stretch>
        </p:blipFill>
        <p:spPr>
          <a:xfrm>
            <a:off x="2199640" y="1852295"/>
            <a:ext cx="4744720" cy="869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83895" y="6318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优先股的资本成本率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683895" y="992505"/>
            <a:ext cx="8126095" cy="755650"/>
          </a:xfrm>
          <a:prstGeom prst="rect">
            <a:avLst/>
          </a:prstGeom>
          <a:noFill/>
        </p:spPr>
        <p:txBody>
          <a:bodyPr wrap="square" rtlCol="0" anchor="t">
            <a:spAutoFit/>
          </a:bodyPr>
          <a:p>
            <a:pPr algn="just">
              <a:lnSpc>
                <a:spcPct val="120000"/>
              </a:lnSpc>
            </a:pPr>
            <a:r>
              <a:rPr lang="zh-CN" altLang="en-US"/>
              <a:t>　　优先股的资本成本主要是向优先股股东支付的各期股利。对于固定股息率优先股而言，若各期股利相等，则优先股的资本成本率的计算公式为</a:t>
            </a:r>
            <a:endParaRPr lang="zh-CN" altLang="en-US"/>
          </a:p>
        </p:txBody>
      </p:sp>
      <p:pic>
        <p:nvPicPr>
          <p:cNvPr id="3" name="图片 2"/>
          <p:cNvPicPr>
            <a:picLocks noChangeAspect="1"/>
          </p:cNvPicPr>
          <p:nvPr>
            <p:custDataLst>
              <p:tags r:id="rId6"/>
            </p:custDataLst>
          </p:nvPr>
        </p:nvPicPr>
        <p:blipFill>
          <a:blip r:embed="rId7"/>
          <a:stretch>
            <a:fillRect/>
          </a:stretch>
        </p:blipFill>
        <p:spPr>
          <a:xfrm>
            <a:off x="3708400" y="1852295"/>
            <a:ext cx="1704975" cy="638175"/>
          </a:xfrm>
          <a:prstGeom prst="rect">
            <a:avLst/>
          </a:prstGeom>
        </p:spPr>
      </p:pic>
      <p:sp>
        <p:nvSpPr>
          <p:cNvPr id="4" name="文本框 3"/>
          <p:cNvSpPr txBox="1"/>
          <p:nvPr/>
        </p:nvSpPr>
        <p:spPr>
          <a:xfrm>
            <a:off x="751840" y="2702560"/>
            <a:ext cx="8058150" cy="1696720"/>
          </a:xfrm>
          <a:prstGeom prst="rect">
            <a:avLst/>
          </a:prstGeom>
          <a:noFill/>
        </p:spPr>
        <p:txBody>
          <a:bodyPr wrap="square" rtlCol="0">
            <a:spAutoFit/>
          </a:bodyPr>
          <a:p>
            <a:r>
              <a:rPr lang="zh-CN" altLang="en-US"/>
              <a:t>式中：</a:t>
            </a:r>
            <a:endParaRPr lang="zh-CN" altLang="en-US"/>
          </a:p>
          <a:p>
            <a:pPr>
              <a:lnSpc>
                <a:spcPct val="120000"/>
              </a:lnSpc>
            </a:pPr>
            <a:r>
              <a:rPr lang="zh-CN" altLang="en-US" i="1">
                <a:latin typeface="仿宋" panose="02010609060101010101" charset="-122"/>
                <a:ea typeface="仿宋" panose="02010609060101010101" charset="-122"/>
                <a:cs typeface="仿宋" panose="02010609060101010101" charset="-122"/>
              </a:rPr>
              <a:t>K</a:t>
            </a:r>
            <a:r>
              <a:rPr lang="zh-CN" altLang="en-US" baseline="-25000">
                <a:latin typeface="仿宋" panose="02010609060101010101" charset="-122"/>
                <a:ea typeface="仿宋" panose="02010609060101010101" charset="-122"/>
                <a:cs typeface="仿宋" panose="02010609060101010101" charset="-122"/>
              </a:rPr>
              <a:t>s</a:t>
            </a:r>
            <a:r>
              <a:rPr lang="zh-CN" altLang="en-US">
                <a:latin typeface="仿宋" panose="02010609060101010101" charset="-122"/>
                <a:ea typeface="仿宋" panose="02010609060101010101" charset="-122"/>
                <a:cs typeface="仿宋" panose="02010609060101010101" charset="-122"/>
              </a:rPr>
              <a:t> ——优先股的资本成本率；</a:t>
            </a:r>
            <a:endParaRPr lang="zh-CN" altLang="en-US">
              <a:latin typeface="仿宋" panose="02010609060101010101" charset="-122"/>
              <a:ea typeface="仿宋" panose="02010609060101010101" charset="-122"/>
              <a:cs typeface="仿宋" panose="02010609060101010101" charset="-122"/>
            </a:endParaRPr>
          </a:p>
          <a:p>
            <a:pPr>
              <a:lnSpc>
                <a:spcPct val="120000"/>
              </a:lnSpc>
            </a:pPr>
            <a:r>
              <a:rPr lang="zh-CN" altLang="en-US" i="1">
                <a:latin typeface="仿宋" panose="02010609060101010101" charset="-122"/>
                <a:ea typeface="仿宋" panose="02010609060101010101" charset="-122"/>
                <a:cs typeface="仿宋" panose="02010609060101010101" charset="-122"/>
              </a:rPr>
              <a:t>D</a:t>
            </a:r>
            <a:r>
              <a:rPr lang="zh-CN" altLang="en-US">
                <a:latin typeface="仿宋" panose="02010609060101010101" charset="-122"/>
                <a:ea typeface="仿宋" panose="02010609060101010101" charset="-122"/>
                <a:cs typeface="仿宋" panose="02010609060101010101" charset="-122"/>
              </a:rPr>
              <a:t>——优先股年固定股息；</a:t>
            </a:r>
            <a:endParaRPr lang="zh-CN" altLang="en-US">
              <a:latin typeface="仿宋" panose="02010609060101010101" charset="-122"/>
              <a:ea typeface="仿宋" panose="02010609060101010101" charset="-122"/>
              <a:cs typeface="仿宋" panose="02010609060101010101" charset="-122"/>
            </a:endParaRPr>
          </a:p>
          <a:p>
            <a:pPr>
              <a:lnSpc>
                <a:spcPct val="120000"/>
              </a:lnSpc>
            </a:pPr>
            <a:r>
              <a:rPr lang="zh-CN" altLang="en-US" i="1">
                <a:latin typeface="仿宋" panose="02010609060101010101" charset="-122"/>
                <a:ea typeface="仿宋" panose="02010609060101010101" charset="-122"/>
                <a:cs typeface="仿宋" panose="02010609060101010101" charset="-122"/>
              </a:rPr>
              <a:t>P</a:t>
            </a:r>
            <a:r>
              <a:rPr lang="zh-CN" altLang="en-US">
                <a:latin typeface="仿宋" panose="02010609060101010101" charset="-122"/>
                <a:ea typeface="仿宋" panose="02010609060101010101" charset="-122"/>
                <a:cs typeface="仿宋" panose="02010609060101010101" charset="-122"/>
              </a:rPr>
              <a:t>——优先股发行价格；</a:t>
            </a:r>
            <a:endParaRPr lang="zh-CN" altLang="en-US">
              <a:latin typeface="仿宋" panose="02010609060101010101" charset="-122"/>
              <a:ea typeface="仿宋" panose="02010609060101010101" charset="-122"/>
              <a:cs typeface="仿宋" panose="02010609060101010101" charset="-122"/>
            </a:endParaRPr>
          </a:p>
          <a:p>
            <a:pPr>
              <a:lnSpc>
                <a:spcPct val="120000"/>
              </a:lnSpc>
            </a:pPr>
            <a:r>
              <a:rPr lang="zh-CN" altLang="en-US" i="1">
                <a:latin typeface="仿宋" panose="02010609060101010101" charset="-122"/>
                <a:ea typeface="仿宋" panose="02010609060101010101" charset="-122"/>
                <a:cs typeface="仿宋" panose="02010609060101010101" charset="-122"/>
              </a:rPr>
              <a:t>f</a:t>
            </a:r>
            <a:r>
              <a:rPr lang="zh-CN" altLang="en-US">
                <a:latin typeface="仿宋" panose="02010609060101010101" charset="-122"/>
                <a:ea typeface="仿宋" panose="02010609060101010101" charset="-122"/>
                <a:cs typeface="仿宋" panose="02010609060101010101" charset="-122"/>
              </a:rPr>
              <a:t>——筹资费用率。</a:t>
            </a:r>
            <a:endParaRPr lang="zh-CN" altLang="en-US">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463550" y="600710"/>
            <a:ext cx="78682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【情景2-7】</a:t>
            </a:r>
            <a:r>
              <a:rPr lang="zh-CN" altLang="en-US">
                <a:latin typeface="楷体" panose="02010609060101010101" charset="-122"/>
                <a:ea typeface="楷体" panose="02010609060101010101" charset="-122"/>
                <a:cs typeface="楷体" panose="02010609060101010101" charset="-122"/>
              </a:rPr>
              <a:t>某公司发行面值200 元的优先股，规定的年股息率为10%。该优先股溢价发行，发行价格为120 元，发行时筹资费用率为发行价的3%，则该优先股的资本成本率为</a:t>
            </a:r>
            <a:endParaRPr lang="zh-CN" altLang="en-US">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custDataLst>
              <p:tags r:id="rId5"/>
            </p:custDataLst>
          </p:nvPr>
        </p:nvPicPr>
        <p:blipFill>
          <a:blip r:embed="rId6"/>
          <a:stretch>
            <a:fillRect/>
          </a:stretch>
        </p:blipFill>
        <p:spPr>
          <a:xfrm>
            <a:off x="2878455" y="1842135"/>
            <a:ext cx="3038475" cy="657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83895" y="6318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普通股的资本成本率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683895" y="992505"/>
            <a:ext cx="8126095" cy="1751965"/>
          </a:xfrm>
          <a:prstGeom prst="rect">
            <a:avLst/>
          </a:prstGeom>
          <a:noFill/>
        </p:spPr>
        <p:txBody>
          <a:bodyPr wrap="square" rtlCol="0" anchor="t">
            <a:spAutoFit/>
          </a:bodyPr>
          <a:p>
            <a:pPr algn="just">
              <a:lnSpc>
                <a:spcPct val="120000"/>
              </a:lnSpc>
            </a:pPr>
            <a:r>
              <a:rPr lang="zh-CN" altLang="en-US"/>
              <a:t>　　普通股的资本成本主要是向股东支付的各期股利。由于各期股利并不一定固定，而是随企业各期收益波动的，因此普通股的资本成本只能按贴现模式计算，并假定各期股利的变化呈现一定的规律性。</a:t>
            </a:r>
            <a:endParaRPr lang="zh-CN" altLang="en-US"/>
          </a:p>
          <a:p>
            <a:pPr algn="just">
              <a:lnSpc>
                <a:spcPct val="120000"/>
              </a:lnSpc>
            </a:pPr>
            <a:r>
              <a:rPr lang="zh-CN" altLang="en-US"/>
              <a:t>　　</a:t>
            </a:r>
            <a:r>
              <a:rPr lang="zh-CN" altLang="en-US" b="1">
                <a:solidFill>
                  <a:srgbClr val="00B050"/>
                </a:solidFill>
              </a:rPr>
              <a:t>（1）股利固定增长模型法。</a:t>
            </a:r>
            <a:r>
              <a:rPr lang="zh-CN" altLang="en-US"/>
              <a:t>使用这种方法的前提是股票的现金股利按</a:t>
            </a:r>
            <a:endParaRPr lang="zh-CN" altLang="en-US"/>
          </a:p>
          <a:p>
            <a:pPr algn="just">
              <a:lnSpc>
                <a:spcPct val="120000"/>
              </a:lnSpc>
            </a:pPr>
            <a:r>
              <a:rPr lang="zh-CN" altLang="en-US"/>
              <a:t>照固定的比率增长，则普通股筹资的资本成本率计算公式为</a:t>
            </a:r>
            <a:endParaRPr lang="zh-CN" altLang="en-US"/>
          </a:p>
        </p:txBody>
      </p:sp>
      <p:pic>
        <p:nvPicPr>
          <p:cNvPr id="2" name="图片 1"/>
          <p:cNvPicPr>
            <a:picLocks noChangeAspect="1"/>
          </p:cNvPicPr>
          <p:nvPr>
            <p:custDataLst>
              <p:tags r:id="rId6"/>
            </p:custDataLst>
          </p:nvPr>
        </p:nvPicPr>
        <p:blipFill>
          <a:blip r:embed="rId7"/>
          <a:stretch>
            <a:fillRect/>
          </a:stretch>
        </p:blipFill>
        <p:spPr>
          <a:xfrm>
            <a:off x="2411730" y="2717165"/>
            <a:ext cx="4276725" cy="590550"/>
          </a:xfrm>
          <a:prstGeom prst="rect">
            <a:avLst/>
          </a:prstGeom>
        </p:spPr>
      </p:pic>
      <p:sp>
        <p:nvSpPr>
          <p:cNvPr id="5" name="文本框 4"/>
          <p:cNvSpPr txBox="1"/>
          <p:nvPr>
            <p:custDataLst>
              <p:tags r:id="rId8"/>
            </p:custDataLst>
          </p:nvPr>
        </p:nvSpPr>
        <p:spPr>
          <a:xfrm>
            <a:off x="751840" y="3307715"/>
            <a:ext cx="8058150" cy="891540"/>
          </a:xfrm>
          <a:prstGeom prst="rect">
            <a:avLst/>
          </a:prstGeom>
          <a:noFill/>
        </p:spPr>
        <p:txBody>
          <a:bodyPr wrap="square" rtlCol="0">
            <a:spAutoFit/>
          </a:bodyPr>
          <a:p>
            <a:r>
              <a:rPr lang="zh-CN" altLang="en-US"/>
              <a:t>式中：</a:t>
            </a:r>
            <a:endParaRPr lang="zh-CN" altLang="en-US"/>
          </a:p>
          <a:p>
            <a:r>
              <a:rPr lang="zh-CN" altLang="en-US" i="1">
                <a:latin typeface="仿宋" panose="02010609060101010101" charset="-122"/>
                <a:ea typeface="仿宋" panose="02010609060101010101" charset="-122"/>
                <a:cs typeface="仿宋" panose="02010609060101010101" charset="-122"/>
              </a:rPr>
              <a:t>　　</a:t>
            </a:r>
            <a:r>
              <a:rPr lang="zh-CN" altLang="en-US" sz="1600" i="1">
                <a:latin typeface="仿宋" panose="02010609060101010101" charset="-122"/>
                <a:ea typeface="仿宋" panose="02010609060101010101" charset="-122"/>
                <a:cs typeface="仿宋" panose="02010609060101010101" charset="-122"/>
              </a:rPr>
              <a:t>D</a:t>
            </a:r>
            <a:r>
              <a:rPr lang="zh-CN" altLang="en-US" sz="1600">
                <a:latin typeface="仿宋" panose="02010609060101010101" charset="-122"/>
                <a:ea typeface="仿宋" panose="02010609060101010101" charset="-122"/>
                <a:cs typeface="仿宋" panose="02010609060101010101" charset="-122"/>
              </a:rPr>
              <a:t>1——第一年预期股利；</a:t>
            </a:r>
            <a:r>
              <a:rPr lang="zh-CN" altLang="en-US" sz="1600" i="1">
                <a:latin typeface="仿宋" panose="02010609060101010101" charset="-122"/>
                <a:ea typeface="仿宋" panose="02010609060101010101" charset="-122"/>
                <a:cs typeface="仿宋" panose="02010609060101010101" charset="-122"/>
              </a:rPr>
              <a:t>P</a:t>
            </a:r>
            <a:r>
              <a:rPr lang="zh-CN" altLang="en-US" sz="1600" baseline="-25000">
                <a:latin typeface="仿宋" panose="02010609060101010101" charset="-122"/>
                <a:ea typeface="仿宋" panose="02010609060101010101" charset="-122"/>
                <a:cs typeface="仿宋" panose="02010609060101010101" charset="-122"/>
              </a:rPr>
              <a:t>2</a:t>
            </a:r>
            <a:r>
              <a:rPr lang="zh-CN" altLang="en-US" sz="1600">
                <a:latin typeface="仿宋" panose="02010609060101010101" charset="-122"/>
                <a:ea typeface="仿宋" panose="02010609060101010101" charset="-122"/>
                <a:cs typeface="仿宋" panose="02010609060101010101" charset="-122"/>
              </a:rPr>
              <a:t>——普通股发行价格；</a:t>
            </a:r>
            <a:r>
              <a:rPr lang="zh-CN" altLang="en-US" sz="1600" i="1">
                <a:latin typeface="仿宋" panose="02010609060101010101" charset="-122"/>
                <a:ea typeface="仿宋" panose="02010609060101010101" charset="-122"/>
                <a:cs typeface="仿宋" panose="02010609060101010101" charset="-122"/>
              </a:rPr>
              <a:t>g</a:t>
            </a:r>
            <a:r>
              <a:rPr lang="zh-CN" altLang="en-US" sz="1600">
                <a:latin typeface="仿宋" panose="02010609060101010101" charset="-122"/>
                <a:ea typeface="仿宋" panose="02010609060101010101" charset="-122"/>
                <a:cs typeface="仿宋" panose="02010609060101010101" charset="-122"/>
              </a:rPr>
              <a:t>——普通股股利固定增长率；</a:t>
            </a:r>
            <a:r>
              <a:rPr lang="zh-CN" altLang="en-US" sz="1600" i="1">
                <a:latin typeface="仿宋" panose="02010609060101010101" charset="-122"/>
                <a:ea typeface="仿宋" panose="02010609060101010101" charset="-122"/>
                <a:cs typeface="仿宋" panose="02010609060101010101" charset="-122"/>
              </a:rPr>
              <a:t>f</a:t>
            </a:r>
            <a:r>
              <a:rPr lang="zh-CN" altLang="en-US" sz="1600">
                <a:latin typeface="仿宋" panose="02010609060101010101" charset="-122"/>
                <a:ea typeface="仿宋" panose="02010609060101010101" charset="-122"/>
                <a:cs typeface="仿宋" panose="02010609060101010101" charset="-122"/>
              </a:rPr>
              <a:t>——普通股筹资费用率。若</a:t>
            </a:r>
            <a:r>
              <a:rPr lang="zh-CN" altLang="en-US" sz="1600" i="1">
                <a:latin typeface="仿宋" panose="02010609060101010101" charset="-122"/>
                <a:ea typeface="仿宋" panose="02010609060101010101" charset="-122"/>
                <a:cs typeface="仿宋" panose="02010609060101010101" charset="-122"/>
              </a:rPr>
              <a:t>g</a:t>
            </a:r>
            <a:r>
              <a:rPr lang="zh-CN" altLang="en-US" sz="1600">
                <a:latin typeface="仿宋" panose="02010609060101010101" charset="-122"/>
                <a:ea typeface="仿宋" panose="02010609060101010101" charset="-122"/>
                <a:cs typeface="仿宋" panose="02010609060101010101" charset="-122"/>
              </a:rPr>
              <a:t>=0，则该公式变为</a:t>
            </a:r>
            <a:endParaRPr lang="zh-CN" altLang="en-US" sz="1600">
              <a:latin typeface="仿宋" panose="02010609060101010101" charset="-122"/>
              <a:ea typeface="仿宋" panose="02010609060101010101" charset="-122"/>
              <a:cs typeface="仿宋" panose="02010609060101010101" charset="-122"/>
            </a:endParaRPr>
          </a:p>
        </p:txBody>
      </p:sp>
      <p:pic>
        <p:nvPicPr>
          <p:cNvPr id="8" name="图片 7"/>
          <p:cNvPicPr>
            <a:picLocks noChangeAspect="1"/>
          </p:cNvPicPr>
          <p:nvPr>
            <p:custDataLst>
              <p:tags r:id="rId9"/>
            </p:custDataLst>
          </p:nvPr>
        </p:nvPicPr>
        <p:blipFill>
          <a:blip r:embed="rId10"/>
          <a:stretch>
            <a:fillRect/>
          </a:stretch>
        </p:blipFill>
        <p:spPr>
          <a:xfrm>
            <a:off x="3636010" y="4298950"/>
            <a:ext cx="1876425" cy="638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683895" y="561975"/>
            <a:ext cx="8126095" cy="755650"/>
          </a:xfrm>
          <a:prstGeom prst="rect">
            <a:avLst/>
          </a:prstGeom>
          <a:noFill/>
        </p:spPr>
        <p:txBody>
          <a:bodyPr wrap="square" rtlCol="0" anchor="t">
            <a:spAutoFit/>
          </a:bodyPr>
          <a:p>
            <a:pPr algn="just">
              <a:lnSpc>
                <a:spcPct val="120000"/>
              </a:lnSpc>
            </a:pPr>
            <a:r>
              <a:rPr lang="zh-CN" altLang="en-US"/>
              <a:t>　　</a:t>
            </a:r>
            <a:r>
              <a:rPr lang="zh-CN" altLang="en-US" b="1">
                <a:solidFill>
                  <a:srgbClr val="00B050"/>
                </a:solidFill>
              </a:rPr>
              <a:t>（2）资本资产定价模型法。</a:t>
            </a:r>
            <a:r>
              <a:rPr lang="zh-CN" altLang="en-US"/>
              <a:t>按照资本资产定价模型，普通股资本成本率的计算公式为</a:t>
            </a:r>
            <a:endParaRPr lang="zh-CN" altLang="en-US"/>
          </a:p>
        </p:txBody>
      </p:sp>
      <p:pic>
        <p:nvPicPr>
          <p:cNvPr id="2" name="图片 1"/>
          <p:cNvPicPr>
            <a:picLocks noChangeAspect="1"/>
          </p:cNvPicPr>
          <p:nvPr/>
        </p:nvPicPr>
        <p:blipFill>
          <a:blip r:embed="rId5"/>
          <a:stretch>
            <a:fillRect/>
          </a:stretch>
        </p:blipFill>
        <p:spPr>
          <a:xfrm>
            <a:off x="3204210" y="1135380"/>
            <a:ext cx="2828925" cy="457200"/>
          </a:xfrm>
          <a:prstGeom prst="rect">
            <a:avLst/>
          </a:prstGeom>
        </p:spPr>
      </p:pic>
      <p:sp>
        <p:nvSpPr>
          <p:cNvPr id="4" name="文本框 3"/>
          <p:cNvSpPr txBox="1"/>
          <p:nvPr>
            <p:custDataLst>
              <p:tags r:id="rId6"/>
            </p:custDataLst>
          </p:nvPr>
        </p:nvSpPr>
        <p:spPr>
          <a:xfrm>
            <a:off x="463550" y="1748790"/>
            <a:ext cx="7868285"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【情景2-8】</a:t>
            </a:r>
            <a:r>
              <a:rPr lang="zh-CN" altLang="en-US">
                <a:latin typeface="楷体" panose="02010609060101010101" charset="-122"/>
                <a:ea typeface="楷体" panose="02010609060101010101" charset="-122"/>
                <a:cs typeface="楷体" panose="02010609060101010101" charset="-122"/>
              </a:rPr>
              <a:t>某公司普通股市价为50元，筹资费用率为2%，本年发放现金股利，每股为0.6元，预期股利年增长率为10%，则</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7"/>
            </p:custDataLst>
          </p:nvPr>
        </p:nvPicPr>
        <p:blipFill>
          <a:blip r:embed="rId8"/>
          <a:stretch>
            <a:fillRect/>
          </a:stretch>
        </p:blipFill>
        <p:spPr>
          <a:xfrm>
            <a:off x="2339975" y="2504440"/>
            <a:ext cx="4238625" cy="647700"/>
          </a:xfrm>
          <a:prstGeom prst="rect">
            <a:avLst/>
          </a:prstGeom>
        </p:spPr>
      </p:pic>
      <p:sp>
        <p:nvSpPr>
          <p:cNvPr id="5" name="文本框 4"/>
          <p:cNvSpPr txBox="1"/>
          <p:nvPr>
            <p:custDataLst>
              <p:tags r:id="rId9"/>
            </p:custDataLst>
          </p:nvPr>
        </p:nvSpPr>
        <p:spPr>
          <a:xfrm>
            <a:off x="467995" y="3075940"/>
            <a:ext cx="7868285"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【情景2-9】</a:t>
            </a:r>
            <a:r>
              <a:rPr lang="zh-CN" altLang="en-US">
                <a:latin typeface="楷体" panose="02010609060101010101" charset="-122"/>
                <a:ea typeface="楷体" panose="02010609060101010101" charset="-122"/>
                <a:cs typeface="楷体" panose="02010609060101010101" charset="-122"/>
              </a:rPr>
              <a:t>某公司普通股股票的β 值为1.5，无风险利率为5%，市场投资组合的期望收益率为12%，则该普通股资金成本率是多少？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普通股资金成本率=5%＋ 1.5×（12%－5%）=15.5%</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83895" y="6318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6. 留存收益的资本成本率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683895" y="992505"/>
            <a:ext cx="8126095" cy="1419860"/>
          </a:xfrm>
          <a:prstGeom prst="rect">
            <a:avLst/>
          </a:prstGeom>
          <a:noFill/>
        </p:spPr>
        <p:txBody>
          <a:bodyPr wrap="square" rtlCol="0" anchor="t">
            <a:spAutoFit/>
          </a:bodyPr>
          <a:p>
            <a:pPr algn="just">
              <a:lnSpc>
                <a:spcPct val="120000"/>
              </a:lnSpc>
            </a:pPr>
            <a:r>
              <a:rPr lang="zh-CN" altLang="en-US"/>
              <a:t>　　一般情况下，企业不会把收益全部分配给股东，所以留存收益是企业资金的一种主要来源。企业的留存收益等于股东对企业的追加投资，股东对这部分投资与以前交给企业的股本一样，也要求有一定的回报，所以留存收益也要计算成本。留存收益成本的计算与普通股基本相同，但不需要考虑筹资费用。</a:t>
            </a:r>
            <a:endParaRPr lang="zh-CN" altLang="en-US"/>
          </a:p>
        </p:txBody>
      </p:sp>
      <p:sp>
        <p:nvSpPr>
          <p:cNvPr id="3" name="文本框 2"/>
          <p:cNvSpPr txBox="1"/>
          <p:nvPr>
            <p:custDataLst>
              <p:tags r:id="rId6"/>
            </p:custDataLst>
          </p:nvPr>
        </p:nvSpPr>
        <p:spPr>
          <a:xfrm>
            <a:off x="752475" y="242824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7. 加权资本成本</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7"/>
            </p:custDataLst>
          </p:nvPr>
        </p:nvSpPr>
        <p:spPr>
          <a:xfrm>
            <a:off x="752475" y="2788920"/>
            <a:ext cx="8126095" cy="1419860"/>
          </a:xfrm>
          <a:prstGeom prst="rect">
            <a:avLst/>
          </a:prstGeom>
          <a:noFill/>
        </p:spPr>
        <p:txBody>
          <a:bodyPr wrap="square" rtlCol="0" anchor="t">
            <a:spAutoFit/>
          </a:bodyPr>
          <a:p>
            <a:pPr algn="just">
              <a:lnSpc>
                <a:spcPct val="120000"/>
              </a:lnSpc>
            </a:pPr>
            <a:r>
              <a:rPr lang="zh-CN" altLang="en-US"/>
              <a:t>　　</a:t>
            </a:r>
            <a:r>
              <a:rPr lang="zh-CN" altLang="en-US">
                <a:solidFill>
                  <a:srgbClr val="00B050"/>
                </a:solidFill>
              </a:rPr>
              <a:t>加权资本成本</a:t>
            </a:r>
            <a:r>
              <a:rPr lang="zh-CN" altLang="en-US"/>
              <a:t>指多元化融资方式下的综合资本成本，反映企业资本成本整体水平的高低。</a:t>
            </a:r>
            <a:endParaRPr lang="zh-CN" altLang="en-US"/>
          </a:p>
          <a:p>
            <a:pPr algn="just">
              <a:lnSpc>
                <a:spcPct val="120000"/>
              </a:lnSpc>
            </a:pPr>
            <a:r>
              <a:rPr lang="zh-CN" altLang="en-US"/>
              <a:t>　　企业加权资本成本是以各项个别资本在企业总资本中的比重为权数，对各项个别资本成本率进行加权而得到的总资本成本率，其计算公式为</a:t>
            </a:r>
            <a:endParaRPr lang="zh-CN" altLang="en-US"/>
          </a:p>
        </p:txBody>
      </p:sp>
      <p:pic>
        <p:nvPicPr>
          <p:cNvPr id="9" name="图片 8"/>
          <p:cNvPicPr>
            <a:picLocks noChangeAspect="1"/>
          </p:cNvPicPr>
          <p:nvPr>
            <p:custDataLst>
              <p:tags r:id="rId8"/>
            </p:custDataLst>
          </p:nvPr>
        </p:nvPicPr>
        <p:blipFill>
          <a:blip r:embed="rId9"/>
          <a:stretch>
            <a:fillRect/>
          </a:stretch>
        </p:blipFill>
        <p:spPr>
          <a:xfrm>
            <a:off x="3737610" y="4207510"/>
            <a:ext cx="2162175" cy="76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751840" y="652780"/>
            <a:ext cx="7929880" cy="891540"/>
          </a:xfrm>
          <a:prstGeom prst="rect">
            <a:avLst/>
          </a:prstGeom>
          <a:noFill/>
        </p:spPr>
        <p:txBody>
          <a:bodyPr wrap="square" rtlCol="0">
            <a:spAutoFit/>
          </a:bodyPr>
          <a:p>
            <a:r>
              <a:rPr lang="zh-CN" altLang="en-US"/>
              <a:t>式中：</a:t>
            </a:r>
            <a:endParaRPr lang="zh-CN" altLang="en-US"/>
          </a:p>
          <a:p>
            <a:r>
              <a:rPr lang="zh-CN" altLang="en-US" i="1">
                <a:latin typeface="仿宋" panose="02010609060101010101" charset="-122"/>
                <a:ea typeface="仿宋" panose="02010609060101010101" charset="-122"/>
                <a:cs typeface="仿宋" panose="02010609060101010101" charset="-122"/>
              </a:rPr>
              <a:t>　　</a:t>
            </a:r>
            <a:r>
              <a:rPr lang="zh-CN" altLang="en-US" sz="1600" i="1">
                <a:latin typeface="仿宋" panose="02010609060101010101" charset="-122"/>
                <a:ea typeface="仿宋" panose="02010609060101010101" charset="-122"/>
                <a:cs typeface="仿宋" panose="02010609060101010101" charset="-122"/>
              </a:rPr>
              <a:t>K</a:t>
            </a:r>
            <a:r>
              <a:rPr lang="zh-CN" altLang="en-US" sz="1600">
                <a:latin typeface="仿宋" panose="02010609060101010101" charset="-122"/>
                <a:ea typeface="仿宋" panose="02010609060101010101" charset="-122"/>
                <a:cs typeface="仿宋" panose="02010609060101010101" charset="-122"/>
              </a:rPr>
              <a:t>w ——加权资本成本；</a:t>
            </a:r>
            <a:r>
              <a:rPr lang="zh-CN" altLang="en-US" sz="1600" i="1">
                <a:latin typeface="仿宋" panose="02010609060101010101" charset="-122"/>
                <a:ea typeface="仿宋" panose="02010609060101010101" charset="-122"/>
                <a:cs typeface="仿宋" panose="02010609060101010101" charset="-122"/>
              </a:rPr>
              <a:t>K</a:t>
            </a:r>
            <a:r>
              <a:rPr lang="zh-CN" altLang="en-US" sz="1600" i="1" baseline="-25000">
                <a:latin typeface="仿宋" panose="02010609060101010101" charset="-122"/>
                <a:ea typeface="仿宋" panose="02010609060101010101" charset="-122"/>
                <a:cs typeface="仿宋" panose="02010609060101010101" charset="-122"/>
              </a:rPr>
              <a:t>j</a:t>
            </a:r>
            <a:r>
              <a:rPr lang="zh-CN" altLang="en-US" sz="1600">
                <a:latin typeface="仿宋" panose="02010609060101010101" charset="-122"/>
                <a:ea typeface="仿宋" panose="02010609060101010101" charset="-122"/>
                <a:cs typeface="仿宋" panose="02010609060101010101" charset="-122"/>
              </a:rPr>
              <a:t> ——第j种个别资本成本率；</a:t>
            </a:r>
            <a:r>
              <a:rPr lang="zh-CN" altLang="en-US" sz="1600" i="1">
                <a:latin typeface="仿宋" panose="02010609060101010101" charset="-122"/>
                <a:ea typeface="仿宋" panose="02010609060101010101" charset="-122"/>
                <a:cs typeface="仿宋" panose="02010609060101010101" charset="-122"/>
              </a:rPr>
              <a:t>W</a:t>
            </a:r>
            <a:r>
              <a:rPr lang="zh-CN" altLang="en-US" sz="1600" i="1" baseline="-25000">
                <a:latin typeface="仿宋" panose="02010609060101010101" charset="-122"/>
                <a:ea typeface="仿宋" panose="02010609060101010101" charset="-122"/>
                <a:cs typeface="仿宋" panose="02010609060101010101" charset="-122"/>
              </a:rPr>
              <a:t>j</a:t>
            </a:r>
            <a:r>
              <a:rPr lang="zh-CN" altLang="en-US" sz="1600">
                <a:latin typeface="仿宋" panose="02010609060101010101" charset="-122"/>
                <a:ea typeface="仿宋" panose="02010609060101010101" charset="-122"/>
                <a:cs typeface="仿宋" panose="02010609060101010101" charset="-122"/>
              </a:rPr>
              <a:t> ——第j种个别资本在全部资本中的比重。</a:t>
            </a:r>
            <a:endParaRPr lang="zh-CN" altLang="en-US" sz="1600">
              <a:latin typeface="仿宋" panose="02010609060101010101" charset="-122"/>
              <a:ea typeface="仿宋" panose="02010609060101010101" charset="-122"/>
              <a:cs typeface="仿宋" panose="02010609060101010101" charset="-122"/>
            </a:endParaRPr>
          </a:p>
        </p:txBody>
      </p:sp>
      <p:sp>
        <p:nvSpPr>
          <p:cNvPr id="4" name="文本框 3"/>
          <p:cNvSpPr txBox="1"/>
          <p:nvPr>
            <p:custDataLst>
              <p:tags r:id="rId5"/>
            </p:custDataLst>
          </p:nvPr>
        </p:nvSpPr>
        <p:spPr>
          <a:xfrm>
            <a:off x="752475" y="1569085"/>
            <a:ext cx="7929245" cy="3412490"/>
          </a:xfrm>
          <a:prstGeom prst="rect">
            <a:avLst/>
          </a:prstGeom>
          <a:noFill/>
        </p:spPr>
        <p:txBody>
          <a:bodyPr wrap="square" rtlCol="0" anchor="t">
            <a:spAutoFit/>
          </a:bodyPr>
          <a:p>
            <a:pPr algn="just">
              <a:lnSpc>
                <a:spcPct val="120000"/>
              </a:lnSpc>
            </a:pPr>
            <a:r>
              <a:rPr lang="zh-CN" altLang="en-US"/>
              <a:t>　　加权资本成本的计算存在着权数价值的选择问题，即各项个别资本按什么权数来确定资本比重，可供选择的价值形式有账面价值权数、市场价值权数和目标价值权数。</a:t>
            </a:r>
            <a:endParaRPr lang="zh-CN" altLang="en-US"/>
          </a:p>
          <a:p>
            <a:pPr algn="just">
              <a:lnSpc>
                <a:spcPct val="120000"/>
              </a:lnSpc>
            </a:pPr>
            <a:r>
              <a:rPr lang="zh-CN" altLang="en-US"/>
              <a:t>　　</a:t>
            </a:r>
            <a:r>
              <a:rPr lang="zh-CN" altLang="en-US" b="1">
                <a:solidFill>
                  <a:srgbClr val="00B050"/>
                </a:solidFill>
              </a:rPr>
              <a:t>（1）账面价值权数。</a:t>
            </a:r>
            <a:r>
              <a:rPr lang="zh-CN" altLang="en-US">
                <a:solidFill>
                  <a:schemeClr val="tx1"/>
                </a:solidFill>
              </a:rPr>
              <a:t>账面价值权数以各项个别资本的会计报表账面价值为基础来计算资本权数，确定各类资本所占总资本的比重。</a:t>
            </a:r>
            <a:endParaRPr lang="zh-CN" altLang="en-US">
              <a:solidFill>
                <a:schemeClr val="tx1"/>
              </a:solidFill>
            </a:endParaRPr>
          </a:p>
          <a:p>
            <a:pPr algn="just">
              <a:lnSpc>
                <a:spcPct val="120000"/>
              </a:lnSpc>
            </a:pPr>
            <a:r>
              <a:rPr lang="zh-CN" altLang="en-US">
                <a:solidFill>
                  <a:schemeClr val="tx1"/>
                </a:solidFill>
              </a:rPr>
              <a:t>　　</a:t>
            </a:r>
            <a:r>
              <a:rPr lang="zh-CN" altLang="en-US" b="1">
                <a:solidFill>
                  <a:srgbClr val="7030A0"/>
                </a:solidFill>
              </a:rPr>
              <a:t>优点</a:t>
            </a:r>
            <a:r>
              <a:rPr lang="zh-CN" altLang="en-US">
                <a:solidFill>
                  <a:schemeClr val="tx1"/>
                </a:solidFill>
              </a:rPr>
              <a:t>是资料容易取得，可以直接从资产负债表中得到，而且计算结果比较稳定；</a:t>
            </a:r>
            <a:endParaRPr lang="zh-CN" altLang="en-US">
              <a:solidFill>
                <a:schemeClr val="tx1"/>
              </a:solidFill>
            </a:endParaRPr>
          </a:p>
          <a:p>
            <a:pPr algn="just">
              <a:lnSpc>
                <a:spcPct val="120000"/>
              </a:lnSpc>
            </a:pPr>
            <a:r>
              <a:rPr lang="zh-CN" altLang="en-US">
                <a:solidFill>
                  <a:schemeClr val="tx1"/>
                </a:solidFill>
              </a:rPr>
              <a:t>　　</a:t>
            </a:r>
            <a:r>
              <a:rPr lang="zh-CN" altLang="en-US" b="1">
                <a:solidFill>
                  <a:srgbClr val="7030A0"/>
                </a:solidFill>
              </a:rPr>
              <a:t>缺点</a:t>
            </a:r>
            <a:r>
              <a:rPr lang="zh-CN" altLang="en-US">
                <a:solidFill>
                  <a:schemeClr val="tx1"/>
                </a:solidFill>
              </a:rPr>
              <a:t>是当债券和股票的市价与账面价值差距较大时，会导致按账面价值计算出来的资本成本不能准确反映从资本市场上筹集资本的现时机会成本和资本结构。</a:t>
            </a:r>
            <a:endParaRPr lang="zh-CN" altLang="en-US" b="1">
              <a:solidFill>
                <a:srgbClr val="00B05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752475" y="636270"/>
            <a:ext cx="7929245" cy="2748280"/>
          </a:xfrm>
          <a:prstGeom prst="rect">
            <a:avLst/>
          </a:prstGeom>
          <a:noFill/>
        </p:spPr>
        <p:txBody>
          <a:bodyPr wrap="square" rtlCol="0" anchor="t">
            <a:spAutoFit/>
          </a:bodyPr>
          <a:p>
            <a:pPr algn="just">
              <a:lnSpc>
                <a:spcPct val="120000"/>
              </a:lnSpc>
            </a:pPr>
            <a:r>
              <a:rPr lang="zh-CN" altLang="en-US" b="1">
                <a:solidFill>
                  <a:srgbClr val="00B050"/>
                </a:solidFill>
              </a:rPr>
              <a:t>　　（2）市场价值权数。</a:t>
            </a:r>
            <a:r>
              <a:rPr lang="zh-CN" altLang="en-US">
                <a:solidFill>
                  <a:schemeClr val="tx1"/>
                </a:solidFill>
              </a:rPr>
              <a:t>市场价值权数以各项个别资本的现行市场价为基础来计算资本权数，确定各类资本所占总资本的比重。</a:t>
            </a:r>
            <a:endParaRPr lang="zh-CN" altLang="en-US">
              <a:solidFill>
                <a:schemeClr val="tx1"/>
              </a:solidFill>
            </a:endParaRPr>
          </a:p>
          <a:p>
            <a:pPr algn="just">
              <a:lnSpc>
                <a:spcPct val="120000"/>
              </a:lnSpc>
            </a:pPr>
            <a:r>
              <a:rPr lang="zh-CN" altLang="en-US">
                <a:solidFill>
                  <a:schemeClr val="tx1"/>
                </a:solidFill>
              </a:rPr>
              <a:t>　　</a:t>
            </a:r>
            <a:r>
              <a:rPr lang="zh-CN" altLang="en-US" b="1">
                <a:solidFill>
                  <a:srgbClr val="7030A0"/>
                </a:solidFill>
              </a:rPr>
              <a:t>优点</a:t>
            </a:r>
            <a:r>
              <a:rPr lang="zh-CN" altLang="en-US">
                <a:solidFill>
                  <a:schemeClr val="tx1"/>
                </a:solidFill>
              </a:rPr>
              <a:t>是能够反映现时的资本成本水平，有利于进行资本结构决策。</a:t>
            </a:r>
            <a:endParaRPr lang="zh-CN" altLang="en-US">
              <a:solidFill>
                <a:schemeClr val="tx1"/>
              </a:solidFill>
            </a:endParaRPr>
          </a:p>
          <a:p>
            <a:pPr algn="just">
              <a:lnSpc>
                <a:spcPct val="120000"/>
              </a:lnSpc>
            </a:pPr>
            <a:r>
              <a:rPr lang="zh-CN" altLang="en-US">
                <a:solidFill>
                  <a:schemeClr val="tx1"/>
                </a:solidFill>
              </a:rPr>
              <a:t>　　</a:t>
            </a:r>
            <a:r>
              <a:rPr lang="zh-CN" altLang="en-US" b="1">
                <a:solidFill>
                  <a:srgbClr val="00B050"/>
                </a:solidFill>
                <a:sym typeface="+mn-ea"/>
              </a:rPr>
              <a:t>（3）目标价值权数。</a:t>
            </a:r>
            <a:r>
              <a:rPr lang="zh-CN" altLang="en-US">
                <a:solidFill>
                  <a:schemeClr val="tx1"/>
                </a:solidFill>
                <a:sym typeface="+mn-ea"/>
              </a:rPr>
              <a:t>目标价值权数以各项个别资本预测的未来价值为基础来确定资本</a:t>
            </a:r>
            <a:r>
              <a:rPr lang="zh-CN" altLang="en-US">
                <a:solidFill>
                  <a:schemeClr val="tx1"/>
                </a:solidFill>
              </a:rPr>
              <a:t>权数，确定各类资本占总资本的比重。</a:t>
            </a:r>
            <a:endParaRPr lang="zh-CN" altLang="en-US">
              <a:solidFill>
                <a:schemeClr val="tx1"/>
              </a:solidFill>
            </a:endParaRPr>
          </a:p>
          <a:p>
            <a:pPr algn="just">
              <a:lnSpc>
                <a:spcPct val="120000"/>
              </a:lnSpc>
            </a:pPr>
            <a:r>
              <a:rPr lang="zh-CN" altLang="en-US">
                <a:solidFill>
                  <a:schemeClr val="tx1"/>
                </a:solidFill>
              </a:rPr>
              <a:t>　　目标价值是目标资本结构要求下的产物，是公司筹集和使用资金对资本结构的一种要求。</a:t>
            </a:r>
            <a:endParaRPr lang="zh-CN" altLang="en-US">
              <a:solidFill>
                <a:schemeClr val="tx1"/>
              </a:solidFill>
            </a:endParaRPr>
          </a:p>
          <a:p>
            <a:pPr algn="just">
              <a:lnSpc>
                <a:spcPct val="120000"/>
              </a:lnSpc>
            </a:pPr>
            <a:endParaRPr lang="zh-CN" altLang="en-US">
              <a:solidFill>
                <a:schemeClr val="tx1"/>
              </a:solidFill>
            </a:endParaRPr>
          </a:p>
        </p:txBody>
      </p:sp>
      <p:grpSp>
        <p:nvGrpSpPr>
          <p:cNvPr id="26" name="组合 25"/>
          <p:cNvGrpSpPr/>
          <p:nvPr/>
        </p:nvGrpSpPr>
        <p:grpSpPr>
          <a:xfrm>
            <a:off x="227330" y="68580"/>
            <a:ext cx="4908550" cy="460375"/>
            <a:chOff x="358" y="108"/>
            <a:chExt cx="7730" cy="725"/>
          </a:xfrm>
        </p:grpSpPr>
        <p:sp>
          <p:nvSpPr>
            <p:cNvPr id="27" name="TextBox 1"/>
            <p:cNvSpPr txBox="1"/>
            <p:nvPr>
              <p:custDataLst>
                <p:tags r:id="rId2"/>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908550" cy="460375"/>
            <a:chOff x="358" y="108"/>
            <a:chExt cx="7730" cy="725"/>
          </a:xfrm>
        </p:grpSpPr>
        <p:sp>
          <p:nvSpPr>
            <p:cNvPr id="27" name="TextBox 1"/>
            <p:cNvSpPr txBox="1"/>
            <p:nvPr>
              <p:custDataLst>
                <p:tags r:id="rId1"/>
              </p:custDataLst>
            </p:nvPr>
          </p:nvSpPr>
          <p:spPr>
            <a:xfrm>
              <a:off x="1190" y="108"/>
              <a:ext cx="689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2.6 资本成本与资本结构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755650" y="600710"/>
            <a:ext cx="7687945" cy="274828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50"/>
                </a:solidFill>
                <a:latin typeface="楷体" panose="02010609060101010101" charset="-122"/>
                <a:ea typeface="楷体" panose="02010609060101010101" charset="-122"/>
                <a:cs typeface="楷体" panose="02010609060101010101" charset="-122"/>
              </a:rPr>
              <a:t>　【情景2-10】</a:t>
            </a:r>
            <a:r>
              <a:rPr lang="zh-CN" altLang="en-US">
                <a:latin typeface="楷体" panose="02010609060101010101" charset="-122"/>
                <a:ea typeface="楷体" panose="02010609060101010101" charset="-122"/>
                <a:cs typeface="楷体" panose="02010609060101010101" charset="-122"/>
              </a:rPr>
              <a:t>某公司本年年末长期资本账面总额为13 000 000 元，其中：银行长期贷款3 120 000 元，占24% ；长期债券3 380 000 元，占26% ；股东权益6 500 000 元（共2 000 000 股，每股面值3.25 元，市价5 元），占50%。个别资本成本分别为3%、4%、10%。该公司的加权资本成本是多少？</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按账面价值计算：</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i="1">
                <a:latin typeface="楷体" panose="02010609060101010101" charset="-122"/>
                <a:ea typeface="楷体" panose="02010609060101010101" charset="-122"/>
                <a:cs typeface="楷体" panose="02010609060101010101" charset="-122"/>
              </a:rPr>
              <a:t>K</a:t>
            </a:r>
            <a:r>
              <a:rPr lang="zh-CN" altLang="en-US">
                <a:latin typeface="楷体" panose="02010609060101010101" charset="-122"/>
                <a:ea typeface="楷体" panose="02010609060101010101" charset="-122"/>
                <a:cs typeface="楷体" panose="02010609060101010101" charset="-122"/>
              </a:rPr>
              <a:t>w=3%×24%＋4%×26%＋10%×50%=6.76%</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按市场价值计算：</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custDataLst>
              <p:tags r:id="rId5"/>
            </p:custDataLst>
          </p:nvPr>
        </p:nvPicPr>
        <p:blipFill>
          <a:blip r:embed="rId6"/>
          <a:stretch>
            <a:fillRect/>
          </a:stretch>
        </p:blipFill>
        <p:spPr>
          <a:xfrm>
            <a:off x="1176020" y="3724275"/>
            <a:ext cx="6791325" cy="695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43.6274015748031,&quot;left&quot;:49.49354330708661,&quot;top&quot;:89.1,&quot;width&quot;:622.0654330708661}"/>
</p:tagLst>
</file>

<file path=ppt/tags/tag10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6_1"/>
  <p:tag name="KSO_WM_UNIT_ID" val="diagram20231486_6*n_h_h_a*1_2_6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DIAGRAM_VIRTUALLY_FRAME" val="{&quot;height&quot;:187.3,&quot;left&quot;:48.15,&quot;top&quot;:97.15,&quot;width&quot;:617.25}"/>
  <p:tag name="KSO_WM_BEAUTIFY_FLAG" val=""/>
</p:tagLst>
</file>

<file path=ppt/tags/tag1006.xml><?xml version="1.0" encoding="utf-8"?>
<p:tagLst xmlns:p="http://schemas.openxmlformats.org/presentationml/2006/main">
  <p:tag name="KSO_WM_DIAGRAM_VIRTUALLY_FRAME" val="{&quot;height&quot;:187.3,&quot;left&quot;:48.15,&quot;top&quot;:97.15,&quot;width&quot;:617.25}"/>
  <p:tag name="KSO_WM_BEAUTIFY_FLAG" val=""/>
</p:tagLst>
</file>

<file path=ppt/tags/tag1008.xml><?xml version="1.0" encoding="utf-8"?>
<p:tagLst xmlns:p="http://schemas.openxmlformats.org/presentationml/2006/main">
  <p:tag name="ISPRING_RESOURCE_PATHS_HASH_2" val="17416ab3169b4d2b6e219e80d68016f511bed39f"/>
  <p:tag name="ISPRING_PRESENTATION_TITLE" val="简约红色财务金融数据分析PPT模版"/>
  <p:tag name="ISPRING_FIRST_PUBLISH" val="1"/>
  <p:tag name="commondata" val="eyJoZGlkIjoiZTViMmU4N2NkNWQ3NjhjMzRjMTI0MGM5Y2MxMmZjMmEifQ=="/>
  <p:tag name="resource_record_key" val="{&quot;13&quot;:[20174685,20184167],&quot;70&quot;:[3314370,3314197,3314292,3312235,3314673,3316196,3316198,3313591,3316162,3314320,3316160,3313710,3312479,3323785,3314163,3314336,3317675,3322565,3322492,3324940,3314594,3320037,3324712,3316374,3316118,3323779,3312117,3324608,3319434,3324933,3316058,3322235,3323777,3319356]}"/>
</p:tagLst>
</file>

<file path=ppt/tags/tag10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6*n_h_h_i*1_2_4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4"/>
  <p:tag name="KSO_WM_DIAGRAM_USE_COLOR_VALUE" val="{&quot;color_scheme&quot;:1,&quot;color_type&quot;:1,&quot;theme_color_indexes&quot;:[]}"/>
</p:tagLst>
</file>

<file path=ppt/tags/tag10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31486_6*n_h_h_a*1_2_4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10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6*n_h_h_i*1_2_5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DIAGRAM_USE_COLOR_VALUE" val="{&quot;color_scheme&quot;:1,&quot;color_type&quot;:1,&quot;theme_color_indexes&quot;:[]}"/>
</p:tagLst>
</file>

<file path=ppt/tags/tag10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31486_6*n_h_h_a*1_2_5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10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1486_6*n_h_h_i*1_2_6_2"/>
  <p:tag name="KSO_WM_TEMPLATE_CATEGORY" val="diagram"/>
  <p:tag name="KSO_WM_TEMPLATE_INDEX" val="20231486"/>
  <p:tag name="KSO_WM_UNIT_LAYERLEVEL" val="1_1_1_1"/>
  <p:tag name="KSO_WM_TAG_VERSION" val="3.0"/>
  <p:tag name="KSO_WM_BEAUTIFY_FLAG" val=""/>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50.909968309777966,&quot;top&quot;:133.71339193028723,&quot;width&quot;:715.6416381835938}"/>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6"/>
  <p:tag name="KSO_WM_DIAGRAM_USE_COLOR_VALUE" val="{&quot;color_scheme&quot;:1,&quot;color_type&quot;:1,&quot;theme_color_indexes&quot;:[]}"/>
</p:tagLst>
</file>

<file path=ppt/tags/tag10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6_1"/>
  <p:tag name="KSO_WM_UNIT_ID" val="diagram20231486_6*n_h_h_a*1_2_6_1"/>
  <p:tag name="KSO_WM_TEMPLATE_CATEGORY" val="diagram"/>
  <p:tag name="KSO_WM_TEMPLATE_INDEX" val="20231486"/>
  <p:tag name="KSO_WM_UNIT_LAYERLEVEL" val="1_1_1_1"/>
  <p:tag name="KSO_WM_TAG_VERSION" val="3.0"/>
  <p:tag name="KSO_WM_BEAUTIFY_FLAG" val=""/>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50.909968309777966,&quot;top&quot;:133.71339193028723,&quot;width&quot;:715.6416381835938}"/>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10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486_6*n_h_h_a*1_2_1_1"/>
  <p:tag name="KSO_WM_TEMPLATE_CATEGORY" val="diagram"/>
  <p:tag name="KSO_WM_TEMPLATE_INDEX" val="20231486"/>
  <p:tag name="KSO_WM_UNIT_LAYERLEVEL" val="1_1_1_1"/>
  <p:tag name="KSO_WM_TAG_VERSION" val="3.0"/>
  <p:tag name="KSO_WM_BEAUTIFY_FLAG" val=""/>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443.6274015748031,&quot;left&quot;:49.49354330708661,&quot;top&quot;:89.1,&quot;width&quot;:622.065433070866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2*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144.85905427226868,&quot;top&quot;:99.84319607952447,&quot;width&quot;:459.4909457277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2*l_h_f*1_1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144.85905427226868,&quot;top&quot;:99.84319607952447,&quot;width&quot;:459.4909457277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1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21_2*l_h_a*1_2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144.85905427226868,&quot;top&quot;:99.84319607952447,&quot;width&quot;:459.4909457277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2.xml><?xml version="1.0" encoding="utf-8"?>
<p:tagLst xmlns:p="http://schemas.openxmlformats.org/presentationml/2006/main">
  <p:tag name="KSO_WM_DIAGRAM_VIRTUALLY_FRAME" val="{&quot;height&quot;:443.6274015748031,&quot;left&quot;:49.49354330708661,&quot;top&quot;:89.1,&quot;width&quot;:622.0654330708661}"/>
</p:tagLst>
</file>

<file path=ppt/tags/tag1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21_2*l_h_f*1_2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144.85905427226868,&quot;top&quot;:99.84319607952447,&quot;width&quot;:459.4909457277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2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21_2*l_h_a*1_3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144.85905427226868,&quot;top&quot;:99.84319607952447,&quot;width&quot;:459.4909457277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21_2*l_h_f*1_3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144.85905427226868,&quot;top&quot;:99.84319607952447,&quot;width&quot;:459.4909457277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300_1*n_h_h_i*1_2_1_1"/>
  <p:tag name="KSO_WM_TEMPLATE_CATEGORY" val="diagram"/>
  <p:tag name="KSO_WM_TEMPLATE_INDEX" val="20233300"/>
  <p:tag name="KSO_WM_UNIT_LAYERLEVEL" val="1_1_1_1"/>
  <p:tag name="KSO_WM_TAG_VERSION" val="3.0"/>
  <p:tag name="KSO_WM_UNIT_LINE_FORE_SCHEMECOLOR_INDEX" val="5"/>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300_1*n_h_h_i*1_2_2_1"/>
  <p:tag name="KSO_WM_TEMPLATE_CATEGORY" val="diagram"/>
  <p:tag name="KSO_WM_TEMPLATE_INDEX" val="20233300"/>
  <p:tag name="KSO_WM_UNIT_LAYERLEVEL" val="1_1_1_1"/>
  <p:tag name="KSO_WM_TAG_VERSION" val="3.0"/>
  <p:tag name="KSO_WM_UNIT_LINE_FORE_SCHEMECOLOR_INDEX" val="5"/>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3300_1*n_h_h_i*1_2_4_1"/>
  <p:tag name="KSO_WM_TEMPLATE_CATEGORY" val="diagram"/>
  <p:tag name="KSO_WM_TEMPLATE_INDEX" val="20233300"/>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xml><?xml version="1.0" encoding="utf-8"?>
<p:tagLst xmlns:p="http://schemas.openxmlformats.org/presentationml/2006/main">
  <p:tag name="KSO_WM_DIAGRAM_VIRTUALLY_FRAME" val="{&quot;height&quot;:443.6274015748031,&quot;left&quot;:49.49354330708661,&quot;top&quot;:89.1,&quot;width&quot;:622.0654330708661}"/>
</p:tagLst>
</file>

<file path=ppt/tags/tag1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300_1*n_h_h_i*1_2_1_2"/>
  <p:tag name="KSO_WM_TEMPLATE_CATEGORY" val="diagram"/>
  <p:tag name="KSO_WM_TEMPLATE_INDEX" val="20233300"/>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300_1*n_h_h_i*1_2_2_2"/>
  <p:tag name="KSO_WM_TEMPLATE_CATEGORY" val="diagram"/>
  <p:tag name="KSO_WM_TEMPLATE_INDEX" val="20233300"/>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3300_1*n_h_h_i*1_2_5_1"/>
  <p:tag name="KSO_WM_TEMPLATE_CATEGORY" val="diagram"/>
  <p:tag name="KSO_WM_TEMPLATE_INDEX" val="20233300"/>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300_1*n_h_h_i*1_2_3_1"/>
  <p:tag name="KSO_WM_TEMPLATE_CATEGORY" val="diagram"/>
  <p:tag name="KSO_WM_TEMPLATE_INDEX" val="20233300"/>
  <p:tag name="KSO_WM_UNIT_LAYERLEVEL" val="1_1_1_1"/>
  <p:tag name="KSO_WM_TAG_VERSION" val="3.0"/>
  <p:tag name="KSO_WM_BEAUTIFY_FLAG" val="#wm#"/>
  <p:tag name="KSO_WM_UNIT_FILL_TYPE" val="1"/>
  <p:tag name="KSO_WM_UNIT_FILL_FORE_SCHEMECOLOR_INDEX" val="5"/>
  <p:tag name="KSO_WM_UNIT_FILL_FORE_SCHEMECOLOR_INDEX_BRIGHTNESS" val="0"/>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n_h_a"/>
  <p:tag name="KSO_WM_UNIT_INDEX" val="1_1_1"/>
  <p:tag name="KSO_WM_UNIT_ID" val="diagram20233300_1*n_h_a*1_1_1"/>
  <p:tag name="KSO_WM_TEMPLATE_CATEGORY" val="diagram"/>
  <p:tag name="KSO_WM_TEMPLATE_INDEX" val="20233300"/>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单击此处&#10;输入标题"/>
  <p:tag name="KSO_WM_UNIT_TEXT_FILL_FORE_SCHEMECOLOR_INDEX" val="1"/>
  <p:tag name="KSO_WM_UNIT_TEXT_FILL_TYPE" val="1"/>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3300_1*n_h_h_i*1_2_5_2"/>
  <p:tag name="KSO_WM_TEMPLATE_CATEGORY" val="diagram"/>
  <p:tag name="KSO_WM_TEMPLATE_INDEX" val="20233300"/>
  <p:tag name="KSO_WM_UNIT_LAYERLEVEL" val="1_1_1_1"/>
  <p:tag name="KSO_WM_TAG_VERSION" val="3.0"/>
  <p:tag name="KSO_WM_UNIT_LINE_FORE_SCHEMECOLOR_INDEX" val="5"/>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300_1*n_h_h_f*1_2_1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3300_1*n_h_h_f*1_2_5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3300_1*n_h_h_i*1_2_4_2"/>
  <p:tag name="KSO_WM_TEMPLATE_CATEGORY" val="diagram"/>
  <p:tag name="KSO_WM_TEMPLATE_INDEX" val="20233300"/>
  <p:tag name="KSO_WM_UNIT_LAYERLEVEL" val="1_1_1_1"/>
  <p:tag name="KSO_WM_TAG_VERSION" val="3.0"/>
  <p:tag name="KSO_WM_UNIT_LINE_FORE_SCHEMECOLOR_INDEX" val="5"/>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300_1*n_h_h_f*1_2_4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xml><?xml version="1.0" encoding="utf-8"?>
<p:tagLst xmlns:p="http://schemas.openxmlformats.org/presentationml/2006/main">
  <p:tag name="KSO_WM_DIAGRAM_VIRTUALLY_FRAME" val="{&quot;height&quot;:443.6274015748031,&quot;left&quot;:49.49354330708661,&quot;top&quot;:89.1,&quot;width&quot;:622.0654330708661}"/>
</p:tagLst>
</file>

<file path=ppt/tags/tag1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300_1*n_h_h_f*1_2_2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300_1*n_h_h_f*1_2_3_1"/>
  <p:tag name="KSO_WM_TEMPLATE_CATEGORY" val="diagram"/>
  <p:tag name="KSO_WM_TEMPLATE_INDEX" val="20233300"/>
  <p:tag name="KSO_WM_UNIT_LAYERLEVEL" val="1_1_1_1"/>
  <p:tag name="KSO_WM_TAG_VERSION" val="3.0"/>
  <p:tag name="KSO_WM_BEAUTIFY_FLAG" val="#wm#"/>
  <p:tag name="KSO_WM_UNIT_TEXT_FILL_FORE_SCHEMECOLOR_INDEX_BRIGHTNESS" val="0.25"/>
  <p:tag name="KSO_WM_DIAGRAM_VERSION" val="3"/>
  <p:tag name="KSO_WM_DIAGRAM_COLOR_TRICK" val="1"/>
  <p:tag name="KSO_WM_DIAGRAM_COLOR_TEXT_CAN_REMOVE" val="n"/>
  <p:tag name="KSO_WM_DIAGRAM_GROUP_CODE" val="n1-1"/>
  <p:tag name="KSO_WM_UNIT_PRESET_TEXT" val="单击此处添加您的文本具体内容，简明扼要地阐述您的观点。根据需要可酌情增减文字，以便观者准确地理解您传达的思想。单击此处添加文本具体内容，简明扼要地阐述观点"/>
  <p:tag name="KSO_WM_UNIT_TEXT_FILL_FORE_SCHEMECOLOR_INDEX" val="1"/>
  <p:tag name="KSO_WM_UNIT_TEXT_FILL_TYPE" val="1"/>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3300_1*n_h_h_i*1_2_3_2"/>
  <p:tag name="KSO_WM_TEMPLATE_CATEGORY" val="diagram"/>
  <p:tag name="KSO_WM_TEMPLATE_INDEX" val="20233300"/>
  <p:tag name="KSO_WM_UNIT_LAYERLEVEL" val="1_1_1_1"/>
  <p:tag name="KSO_WM_TAG_VERSION" val="3.0"/>
  <p:tag name="KSO_WM_UNIT_LINE_FORE_SCHEMECOLOR_INDEX" val="5"/>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3.xml><?xml version="1.0" encoding="utf-8"?>
<p:tagLst xmlns:p="http://schemas.openxmlformats.org/presentationml/2006/main">
  <p:tag name="KSO_WM_DIAGRAM_VERSION" val="3"/>
  <p:tag name="KSO_WM_DIAGRAM_COLOR_TRICK" val="1"/>
  <p:tag name="KSO_WM_DIAGRAM_COLOR_TEXT_CAN_REMOVE" val="n"/>
  <p:tag name="KSO_WM_UNIT_VALUE" val="65*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300_1*n_h_h_x*1_2_3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VALUE" val="65*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300_1*n_h_h_x*1_2_2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5.xml><?xml version="1.0" encoding="utf-8"?>
<p:tagLst xmlns:p="http://schemas.openxmlformats.org/presentationml/2006/main">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300_1*n_h_h_x*1_2_1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VALUE" val="70*6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3300_1*n_h_h_x*1_2_5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7.xml><?xml version="1.0" encoding="utf-8"?>
<p:tagLst xmlns:p="http://schemas.openxmlformats.org/presentationml/2006/main">
  <p:tag name="KSO_WM_DIAGRAM_VERSION" val="3"/>
  <p:tag name="KSO_WM_DIAGRAM_COLOR_TRICK" val="1"/>
  <p:tag name="KSO_WM_DIAGRAM_COLOR_TEXT_CAN_REMOVE" val="n"/>
  <p:tag name="KSO_WM_UNIT_VALUE" val="70*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3300_1*n_h_h_x*1_2_4_1"/>
  <p:tag name="KSO_WM_TEMPLATE_CATEGORY" val="diagram"/>
  <p:tag name="KSO_WM_TEMPLATE_INDEX" val="20233300"/>
  <p:tag name="KSO_WM_UNIT_LAYERLEVEL" val="1_1_1_1"/>
  <p:tag name="KSO_WM_TAG_VERSION" val="3.0"/>
  <p:tag name="KSO_WM_BEAUTIFY_FLAG" val="#wm#"/>
  <p:tag name="KSO_WM_DIAGRAM_MAX_ITEMCNT" val="6"/>
  <p:tag name="KSO_WM_DIAGRAM_MIN_ITEMCNT" val="5"/>
  <p:tag name="KSO_WM_DIAGRAM_VIRTUALLY_FRAME" val="{&quot;height&quot;:388.29998779296875,&quot;left&quot;:-136.9974708569144,&quot;top&quot;:-23.966096258689095,&quot;width&quot;:850.39990234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DIAGRAM_VIRTUALLY_FRAME" val="{&quot;height&quot;:443.6274015748031,&quot;left&quot;:49.49354330708661,&quot;top&quot;:89.1,&quot;width&quot;:622.065433070866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895_1_1"/>
  <p:tag name="KSO_WM_UNIT_ID" val="diagram20233321_2*l_h_a*895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299.45905427226865,&quot;top&quot;:85.99319607952448,&quot;width&quot;:459.4909457277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895_1_1"/>
  <p:tag name="KSO_WM_UNIT_ID" val="diagram20233321_2*l_h_f*895_1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299.45905427226865,&quot;top&quot;:85.99319607952448,&quot;width&quot;:459.4909457277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5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895_2_1"/>
  <p:tag name="KSO_WM_UNIT_ID" val="diagram20233321_2*l_h_a*895_2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299.45905427226865,&quot;top&quot;:85.99319607952448,&quot;width&quot;:459.4909457277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6.xml><?xml version="1.0" encoding="utf-8"?>
<p:tagLst xmlns:p="http://schemas.openxmlformats.org/presentationml/2006/main">
  <p:tag name="KSO_WM_DIAGRAM_VIRTUALLY_FRAME" val="{&quot;height&quot;:443.6274015748031,&quot;left&quot;:49.49354330708661,&quot;top&quot;:89.1,&quot;width&quot;:622.0654330708661}"/>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895_2_1"/>
  <p:tag name="KSO_WM_UNIT_ID" val="diagram20233321_2*l_h_f*895_2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299.45905427226865,&quot;top&quot;:85.99319607952448,&quot;width&quot;:459.4909457277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6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895_3_1"/>
  <p:tag name="KSO_WM_UNIT_ID" val="diagram20233321_2*l_h_a*895_3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299.45905427226865,&quot;top&quot;:85.99319607952448,&quot;width&quot;:459.49094572773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895_3_1"/>
  <p:tag name="KSO_WM_UNIT_ID" val="diagram20233321_2*l_h_f*895_3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299.45905427226865,&quot;top&quot;:85.99319607952448,&quot;width&quot;:459.49094572773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895_1_1"/>
  <p:tag name="KSO_WM_UNIT_ID" val="diagram20233321_2*l_h_a*895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101.00905427226863,&quot;top&quot;:140.19319607952448,&quot;width&quot;:463.590945727731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895_1_1"/>
  <p:tag name="KSO_WM_UNIT_ID" val="diagram20233321_2*l_h_f*895_1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101.00905427226863,&quot;top&quot;:140.19319607952448,&quot;width&quot;:463.59094572773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6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895_2_1"/>
  <p:tag name="KSO_WM_UNIT_ID" val="diagram20233321_2*l_h_a*895_2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101.00905427226863,&quot;top&quot;:140.19319607952448,&quot;width&quot;:463.590945727731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7.xml><?xml version="1.0" encoding="utf-8"?>
<p:tagLst xmlns:p="http://schemas.openxmlformats.org/presentationml/2006/main">
  <p:tag name="KSO_WM_DIAGRAM_VIRTUALLY_FRAME" val="{&quot;height&quot;:443.6274015748031,&quot;left&quot;:49.49354330708661,&quot;top&quot;:89.1,&quot;width&quot;:622.0654330708661}"/>
</p:tagLst>
</file>

<file path=ppt/tags/tag1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895_2_1"/>
  <p:tag name="KSO_WM_UNIT_ID" val="diagram20233321_2*l_h_f*895_2_1"/>
  <p:tag name="KSO_WM_TEMPLATE_CATEGORY" val="diagram"/>
  <p:tag name="KSO_WM_TEMPLATE_INDEX" val="2023332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left&quot;:101.00905427226863,&quot;top&quot;:140.19319607952448,&quot;width&quot;:463.59094572773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单击此处添加内容。单击此处添加文本具体内容，简明扼要地阐述您的观点根据需要可酌情增减文字，单击此处添加内容。"/>
  <p:tag name="KSO_WM_UNIT_TEXT_FILL_FORE_SCHEMECOLOR_INDEX" val="1"/>
  <p:tag name="KSO_WM_UNIT_TEXT_FILL_TYPE" val="1"/>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895_1_1"/>
  <p:tag name="KSO_WM_UNIT_ID" val="diagram20233321_2*l_h_a*895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left&quot;:101.00905427226863,&quot;top&quot;:140.19319607952448,&quot;width&quot;:463.590945727731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564_1*l_h_i*1_3_1"/>
  <p:tag name="KSO_WM_TEMPLATE_CATEGORY" val="diagram"/>
  <p:tag name="KSO_WM_TEMPLATE_INDEX" val="2023356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PRESET_TEXT" val="03"/>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xml><?xml version="1.0" encoding="utf-8"?>
<p:tagLst xmlns:p="http://schemas.openxmlformats.org/presentationml/2006/main">
  <p:tag name="KSO_WM_DIAGRAM_VIRTUALLY_FRAME" val="{&quot;height&quot;:443.6274015748031,&quot;left&quot;:49.49354330708661,&quot;top&quot;:89.1,&quot;width&quot;:622.0654330708661}"/>
</p:tagLst>
</file>

<file path=ppt/tags/tag1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3564_1*l_h_i*1_2_1"/>
  <p:tag name="KSO_WM_TEMPLATE_CATEGORY" val="diagram"/>
  <p:tag name="KSO_WM_TEMPLATE_INDEX" val="2023356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PRESET_TEXT" val="02"/>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3564_1*l_h_i*1_1_1"/>
  <p:tag name="KSO_WM_TEMPLATE_CATEGORY" val="diagram"/>
  <p:tag name="KSO_WM_TEMPLATE_INDEX" val="20233564"/>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PRESET_TEXT" val="01"/>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564_1*l_h_f*1_1_1"/>
  <p:tag name="KSO_WM_TEMPLATE_CATEGORY" val="diagram"/>
  <p:tag name="KSO_WM_TEMPLATE_INDEX" val="20233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564_1*l_h_f*1_3_1"/>
  <p:tag name="KSO_WM_TEMPLATE_CATEGORY" val="diagram"/>
  <p:tag name="KSO_WM_TEMPLATE_INDEX" val="20233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564_1*l_h_f*1_2_1"/>
  <p:tag name="KSO_WM_TEMPLATE_CATEGORY" val="diagram"/>
  <p:tag name="KSO_WM_TEMPLATE_INDEX" val="2023356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64_1*l_h_i*1_2_2"/>
  <p:tag name="KSO_WM_TEMPLATE_CATEGORY" val="diagram"/>
  <p:tag name="KSO_WM_TEMPLATE_INDEX" val="20233564"/>
  <p:tag name="KSO_WM_UNIT_LAYERLEVEL" val="1_1_1"/>
  <p:tag name="KSO_WM_TAG_VERSION" val="3.0"/>
  <p:tag name="KSO_WM_BEAUTIFY_FLAG" val="#wm#"/>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type&quot;:0},&quot;glow&quot;:{&quot;colorType&quot;:0},&quot;line&quot;:{&quot;gradient&quot;:[{&quot;brightness&quot;:0.800000011920929,&quot;colorType&quot;:1,&quot;foreColorIndex&quot;:5,&quot;pos&quot;:0,&quot;transparency&quot;:1},{&quot;brightness&quot;:0.800000011920929,&quot;colorType&quot;:1,&quot;foreColorIndex&quot;:13,&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64_1*l_h_i*1_3_2"/>
  <p:tag name="KSO_WM_TEMPLATE_CATEGORY" val="diagram"/>
  <p:tag name="KSO_WM_TEMPLATE_INDEX" val="20233564"/>
  <p:tag name="KSO_WM_UNIT_LAYERLEVEL" val="1_1_1"/>
  <p:tag name="KSO_WM_TAG_VERSION" val="3.0"/>
  <p:tag name="KSO_WM_BEAUTIFY_FLAG" val="#wm#"/>
  <p:tag name="KSO_WM_DIAGRAM_MAX_ITEMCNT" val="3"/>
  <p:tag name="KSO_WM_DIAGRAM_MIN_ITEMCNT" val="3"/>
  <p:tag name="KSO_WM_DIAGRAM_VIRTUALLY_FRAME" val="{&quot;height&quot;:274,&quot;left&quot;:158.5750363183209,&quot;top&quot;:116.1,&quot;width&quot;:477.42496368167906}"/>
  <p:tag name="KSO_WM_DIAGRAM_COLOR_MATCH_VALUE" val="{&quot;shape&quot;:{&quot;fill&quot;:{&quot;type&quot;:0},&quot;glow&quot;:{&quot;colorType&quot;:0},&quot;line&quot;:{&quot;gradient&quot;:[{&quot;brightness&quot;:0.800000011920929,&quot;colorType&quot;:1,&quot;foreColorIndex&quot;:5,&quot;pos&quot;:0,&quot;transparency&quot;:1},{&quot;brightness&quot;:0.800000011920929,&quot;colorType&quot;:1,&quot;foreColorIndex&quot;:13,&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43.6274015748031,&quot;left&quot;:49.49354330708661,&quot;top&quot;:89.1,&quot;width&quot;:622.065433070866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TEMPLATE_CATEGORY" val="diagram"/>
  <p:tag name="KSO_WM_TEMPLATE_INDEX" val="2023326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i*1_1_1"/>
  <p:tag name="KSO_WM_UNIT_INDEX" val="1_1_1"/>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TEMPLATE_CATEGORY" val="diagram"/>
  <p:tag name="KSO_WM_TEMPLATE_INDEX" val="2023326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i*1_2_1"/>
  <p:tag name="KSO_WM_UNIT_INDEX" val="1_2_1"/>
  <p:tag name="KSO_WM_DIAGRAM_GROUP_CODE" val="m1-1"/>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
</p:tagLst>
</file>

<file path=ppt/tags/tag1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f*1_1_1"/>
  <p:tag name="KSO_WM_UNIT_INDEX" val="1_1_1"/>
  <p:tag name="KSO_WM_DIAGRAM_GROUP_CODE" val="m1-1"/>
  <p:tag name="KSO_WM_UNIT_PRESET_TEXT" val="单击输入您的项正文，文字是思想的提炼，请尽量言简意赅的阐述观点。单击输入您的项正文，文字是思想的提炼"/>
  <p:tag name="KSO_WM_UNIT_TEXT_FILL_FORE_SCHEMECOLOR_INDEX" val="1"/>
  <p:tag name="KSO_WM_UNIT_TEXT_FILL_TYPE" val="1"/>
  <p:tag name="KSO_WM_DIAGRAM_USE_COLOR_VALUE" val="{&quot;color_scheme&quot;:1,&quot;color_type&quot;:1,&quot;theme_color_indexes&quot;:[]}"/>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a*1_1_1"/>
  <p:tag name="KSO_WM_UNIT_INDEX" val="1_1_1"/>
  <p:tag name="KSO_WM_DIAGRAM_GROUP_CODE" val="m1-1"/>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f*1_2_1"/>
  <p:tag name="KSO_WM_UNIT_INDEX" val="1_2_1"/>
  <p:tag name="KSO_WM_DIAGRAM_GROUP_CODE" val="m1-1"/>
  <p:tag name="KSO_WM_UNIT_PRESET_TEXT" val="单击输入您的项正文，文字是思想的提炼，请尽量言简意赅的阐述观点。单击输入您的项正文，文字是思想的提炼"/>
  <p:tag name="KSO_WM_UNIT_TEXT_FILL_FORE_SCHEMECOLOR_INDEX" val="1"/>
  <p:tag name="KSO_WM_UNIT_TEXT_FILL_TYPE" val="1"/>
  <p:tag name="KSO_WM_DIAGRAM_USE_COLOR_VALUE" val="{&quot;color_scheme&quot;:1,&quot;color_type&quot;:1,&quot;theme_color_indexes&quot;:[]}"/>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a*1_2_1"/>
  <p:tag name="KSO_WM_UNIT_INDEX" val="1_2_1"/>
  <p:tag name="KSO_WM_DIAGRAM_GROUP_CODE" val="m1-1"/>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TEMPLATE_CATEGORY" val="diagram"/>
  <p:tag name="KSO_WM_TEMPLATE_INDEX" val="2023326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i*1_1_2"/>
  <p:tag name="KSO_WM_UNIT_INDEX" val="1_1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TEMPLATE_CATEGORY" val="diagram"/>
  <p:tag name="KSO_WM_TEMPLATE_INDEX" val="2023326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1*m_h_i*1_2_2"/>
  <p:tag name="KSO_WM_UNIT_INDEX" val="1_2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VALUE" val="83*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1*m_h_x*1_2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43.6274015748031,&quot;left&quot;:49.49354330708661,&quot;top&quot;:89.1,&quot;width&quot;:622.0654330708661}"/>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VALUE" val="90*82"/>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1*m_h_x*1_1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14953613281,&quot;left&quot;:-47.655751472533254,&quot;top&quot;:86.97212633508397,&quot;width&quot;:786.5572509765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49_1*l_h_a*1_1_1"/>
  <p:tag name="KSO_WM_TEMPLATE_CATEGORY" val="diagram"/>
  <p:tag name="KSO_WM_TEMPLATE_INDEX" val="20233549"/>
  <p:tag name="KSO_WM_UNIT_LAYERLEVEL" val="1_1_1"/>
  <p:tag name="KSO_WM_TAG_VERSION" val="3.0"/>
  <p:tag name="KSO_WM_BEAUTIFY_FLAG" val="#wm#"/>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1"/>
  <p:tag name="KSO_WM_DIAGRAM_MIN_ITEMCNT" val="1"/>
  <p:tag name="KSO_WM_DIAGRAM_VIRTUALLY_FRAME" val="{&quot;height&quot;:124.05,&quot;left&quot;:63.599996948242186,&quot;top&quot;:137.3,&quot;width&quot;:590.70000305175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49_1*l_h_f*1_1_1"/>
  <p:tag name="KSO_WM_TEMPLATE_CATEGORY" val="diagram"/>
  <p:tag name="KSO_WM_TEMPLATE_INDEX" val="20233549"/>
  <p:tag name="KSO_WM_UNIT_LAYERLEVEL" val="1_1_1"/>
  <p:tag name="KSO_WM_TAG_VERSION" val="3.0"/>
  <p:tag name="KSO_WM_BEAUTIFY_FLAG" val="#wm#"/>
  <p:tag name="KSO_WM_UNIT_PRESET_TEXT" val="单击此处添加文本具体内容，简明扼要地阐述您的观点。根据需要可增减文字，以便观者准确地理解您的思想。"/>
  <p:tag name="KSO_WM_UNIT_TEXT_FILL_FORE_SCHEMECOLOR_INDEX" val="1"/>
  <p:tag name="KSO_WM_UNIT_TEXT_FILL_TYPE" val="1"/>
  <p:tag name="KSO_WM_DIAGRAM_MAX_ITEMCNT" val="1"/>
  <p:tag name="KSO_WM_DIAGRAM_MIN_ITEMCNT" val="1"/>
  <p:tag name="KSO_WM_DIAGRAM_VIRTUALLY_FRAME" val="{&quot;height&quot;:124.05,&quot;left&quot;:63.599996948242186,&quot;top&quot;:137.3,&quot;width&quot;:590.70000305175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49_1*l_h_a*1_1_1"/>
  <p:tag name="KSO_WM_TEMPLATE_CATEGORY" val="diagram"/>
  <p:tag name="KSO_WM_TEMPLATE_INDEX" val="20233549"/>
  <p:tag name="KSO_WM_UNIT_LAYERLEVEL" val="1_1_1"/>
  <p:tag name="KSO_WM_TAG_VERSION" val="3.0"/>
  <p:tag name="KSO_WM_BEAUTIFY_FLAG" val="#wm#"/>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1"/>
  <p:tag name="KSO_WM_DIAGRAM_MIN_ITEMCNT" val="1"/>
  <p:tag name="KSO_WM_DIAGRAM_VIRTUALLY_FRAME" val="{&quot;height&quot;:124.05,&quot;left&quot;:63.04999694824219,&quot;top&quot;:55.25,&quot;width&quot;:590.70000305175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DIAGRAM_VIRTUALLY_FRAME" val="{&quot;height&quot;:243.80649606299212,&quot;left&quot;:22.665196850393702,&quot;top&quot;:100.44149606299213,&quot;width&quot;:682.2172440944881}"/>
</p:tagLst>
</file>

<file path=ppt/tags/tag225.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26.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27.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28.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29.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1.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2.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3.xml><?xml version="1.0" encoding="utf-8"?>
<p:tagLst xmlns:p="http://schemas.openxmlformats.org/presentationml/2006/main">
  <p:tag name="KSO_WM_DIAGRAM_VIRTUALLY_FRAME" val="{&quot;height&quot;:243.80649606299212,&quot;left&quot;:22.665196850393702,&quot;top&quot;:100.44149606299213,&quot;width&quot;:682.2172440944881}"/>
</p:tagLst>
</file>

<file path=ppt/tags/tag234.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5.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6.xml><?xml version="1.0" encoding="utf-8"?>
<p:tagLst xmlns:p="http://schemas.openxmlformats.org/presentationml/2006/main">
  <p:tag name="KSO_WM_DIAGRAM_VIRTUALLY_FRAME" val="{&quot;height&quot;:243.80649606299212,&quot;left&quot;:22.665196850393702,&quot;top&quot;:100.44149606299213,&quot;width&quot;:682.2172440944881}"/>
</p:tagLst>
</file>

<file path=ppt/tags/tag237.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8.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39.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1.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2.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3.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4.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5.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6.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7.xml><?xml version="1.0" encoding="utf-8"?>
<p:tagLst xmlns:p="http://schemas.openxmlformats.org/presentationml/2006/main">
  <p:tag name="KSO_WM_DIAGRAM_VIRTUALLY_FRAME" val="{&quot;height&quot;:243.80649606299212,&quot;left&quot;:20.551181102362214,&quot;top&quot;:100.44149606299213,&quot;width&quot;:684.3312598425197}"/>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1"/>
  <p:tag name="KSO_WM_TEMPLATE_CATEGORY" val="diagram"/>
  <p:tag name="KSO_WM_TEMPLATE_INDEX" val="20231107"/>
  <p:tag name="KSO_WM_UNIT_LAYERLEVEL" val="1_1_1"/>
  <p:tag name="KSO_WM_TAG_VERSION" val="3.0"/>
  <p:tag name="KSO_WM_UNIT_TYPE" val="o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2"/>
  <p:tag name="KSO_WM_TEMPLATE_CATEGORY" val="diagram"/>
  <p:tag name="KSO_WM_TEMPLATE_INDEX" val="20231107"/>
  <p:tag name="KSO_WM_UNIT_LAYERLEVEL" val="1_1_1"/>
  <p:tag name="KSO_WM_TAG_VERSION" val="3.0"/>
  <p:tag name="KSO_WM_UNIT_TYPE" val="o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2"/>
  <p:tag name="KSO_WM_TEMPLATE_CATEGORY" val="diagram"/>
  <p:tag name="KSO_WM_TEMPLATE_INDEX" val="20231107"/>
  <p:tag name="KSO_WM_UNIT_LAYERLEVEL" val="1_1_1"/>
  <p:tag name="KSO_WM_TAG_VERSION" val="3.0"/>
  <p:tag name="KSO_WM_UNIT_TYPE" val="o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5"/>
  <p:tag name="KSO_WM_TEMPLATE_CATEGORY" val="diagram"/>
  <p:tag name="KSO_WM_TEMPLATE_INDEX" val="20231107"/>
  <p:tag name="KSO_WM_UNIT_LAYERLEVEL" val="1_1_1"/>
  <p:tag name="KSO_WM_TAG_VERSION" val="3.0"/>
  <p:tag name="KSO_WM_UNIT_TYPE" val="o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3"/>
  <p:tag name="KSO_WM_TEMPLATE_CATEGORY" val="diagram"/>
  <p:tag name="KSO_WM_TEMPLATE_INDEX" val="20231107"/>
  <p:tag name="KSO_WM_UNIT_LAYERLEVEL" val="1_1_1"/>
  <p:tag name="KSO_WM_TAG_VERSION" val="3.0"/>
  <p:tag name="KSO_WM_UNIT_TYPE" val="o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5"/>
  <p:tag name="KSO_WM_TEMPLATE_CATEGORY" val="diagram"/>
  <p:tag name="KSO_WM_TEMPLATE_INDEX" val="20231107"/>
  <p:tag name="KSO_WM_UNIT_LAYERLEVEL" val="1_1_1"/>
  <p:tag name="KSO_WM_TAG_VERSION" val="3.0"/>
  <p:tag name="KSO_WM_UNIT_TYPE" val="o_h_i"/>
  <p:tag name="KSO_WM_UNIT_INDEX" val="1_2_5"/>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1"/>
  <p:tag name="KSO_WM_TEMPLATE_CATEGORY" val="diagram"/>
  <p:tag name="KSO_WM_TEMPLATE_INDEX" val="20231107"/>
  <p:tag name="KSO_WM_UNIT_LAYERLEVEL" val="1_1_1"/>
  <p:tag name="KSO_WM_TAG_VERSION" val="3.0"/>
  <p:tag name="KSO_WM_UNIT_TYPE" val="o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3"/>
  <p:tag name="KSO_WM_TEMPLATE_CATEGORY" val="diagram"/>
  <p:tag name="KSO_WM_TEMPLATE_INDEX" val="20231107"/>
  <p:tag name="KSO_WM_UNIT_LAYERLEVEL" val="1_1_1"/>
  <p:tag name="KSO_WM_TAG_VERSION" val="3.0"/>
  <p:tag name="KSO_WM_UNIT_TYPE" val="o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1_4"/>
  <p:tag name="KSO_WM_TEMPLATE_CATEGORY" val="diagram"/>
  <p:tag name="KSO_WM_TEMPLATE_INDEX" val="20231107"/>
  <p:tag name="KSO_WM_UNIT_LAYERLEVEL" val="1_1_1"/>
  <p:tag name="KSO_WM_TAG_VERSION" val="3.0"/>
  <p:tag name="KSO_WM_BEAUTIFY_FLAG" val="#wm#"/>
  <p:tag name="KSO_WM_UNIT_TYPE" val="o_h_i"/>
  <p:tag name="KSO_WM_UNIT_INDEX" val="1_1_4"/>
  <p:tag name="KSO_WM_DIAGRAM_VERSION" val="3"/>
  <p:tag name="KSO_WM_DIAGRAM_COLOR_TRICK" val="1"/>
  <p:tag name="KSO_WM_DIAGRAM_COLOR_TEXT_CAN_REMOVE" val="n"/>
  <p:tag name="KSO_WM_UNIT_SUBTYPE" val="d"/>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UNIT_PRESET_TEXT" val="01"/>
  <p:tag name="KSO_WM_UNIT_FILL_TYPE" val="3"/>
  <p:tag name="KSO_WM_DIAGRAM_USE_COLOR_VALUE" val="{&quot;color_scheme&quot;:1,&quot;color_type&quot;:1,&quot;theme_color_indexes&quot;:[]}"/>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2_3"/>
  <p:tag name="KSO_WM_TEMPLATE_CATEGORY" val="diagram"/>
  <p:tag name="KSO_WM_TEMPLATE_INDEX" val="20231107"/>
  <p:tag name="KSO_WM_UNIT_LAYERLEVEL" val="1_1_1"/>
  <p:tag name="KSO_WM_TAG_VERSION" val="3.0"/>
  <p:tag name="KSO_WM_BEAUTIFY_FLAG" val="#wm#"/>
  <p:tag name="KSO_WM_UNIT_TYPE" val="o_h_i"/>
  <p:tag name="KSO_WM_UNIT_INDEX" val="1_2_3"/>
  <p:tag name="KSO_WM_DIAGRAM_VERSION" val="3"/>
  <p:tag name="KSO_WM_DIAGRAM_COLOR_TRICK" val="1"/>
  <p:tag name="KSO_WM_DIAGRAM_COLOR_TEXT_CAN_REMOVE" val="n"/>
  <p:tag name="KSO_WM_UNIT_SUBTYPE" val="d"/>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UNIT_PRESET_TEXT" val="02"/>
  <p:tag name="KSO_WM_UNIT_FILL_TYPE" val="3"/>
  <p:tag name="KSO_WM_DIAGRAM_USE_COLOR_VALUE" val="{&quot;color_scheme&quot;:1,&quot;color_type&quot;:1,&quot;theme_color_indexes&quot;:[]}"/>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3_1"/>
  <p:tag name="KSO_WM_TEMPLATE_CATEGORY" val="diagram"/>
  <p:tag name="KSO_WM_TEMPLATE_INDEX" val="20231107"/>
  <p:tag name="KSO_WM_UNIT_LAYERLEVEL" val="1_1_1"/>
  <p:tag name="KSO_WM_TAG_VERSION" val="3.0"/>
  <p:tag name="KSO_WM_BEAUTIFY_FLAG" val="#wm#"/>
  <p:tag name="KSO_WM_UNIT_TYPE" val="o_h_i"/>
  <p:tag name="KSO_WM_UNIT_INDEX" val="1_3_1"/>
  <p:tag name="KSO_WM_DIAGRAM_VERSION" val="3"/>
  <p:tag name="KSO_WM_DIAGRAM_COLOR_TRICK" val="1"/>
  <p:tag name="KSO_WM_DIAGRAM_COLOR_TEXT_CAN_REMOVE" val="n"/>
  <p:tag name="KSO_WM_UNIT_SUBTYPE" val="d"/>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UNIT_PRESET_TEXT" val="03"/>
  <p:tag name="KSO_WM_UNIT_FILL_TYPE" val="3"/>
  <p:tag name="KSO_WM_DIAGRAM_USE_COLOR_VALUE" val="{&quot;color_scheme&quot;:1,&quot;color_type&quot;:1,&quot;theme_color_indexes&quot;:[]}"/>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1107_2*o_h_a*1_1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63.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o_h_a"/>
  <p:tag name="KSO_WM_UNIT_INDEX" val="1_2_1"/>
  <p:tag name="KSO_WM_UNIT_ID" val="diagram20231107_2*o_h_a*1_2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3_1"/>
  <p:tag name="KSO_WM_UNIT_ID" val="diagram20231107_2*o_h_a*1_3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2"/>
  <p:tag name="KSO_WM_TEMPLATE_CATEGORY" val="diagram"/>
  <p:tag name="KSO_WM_TEMPLATE_INDEX" val="20231107"/>
  <p:tag name="KSO_WM_UNIT_LAYERLEVEL" val="1_1_1"/>
  <p:tag name="KSO_WM_TAG_VERSION" val="3.0"/>
  <p:tag name="KSO_WM_UNIT_TYPE" val="o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4"/>
  <p:tag name="KSO_WM_TEMPLATE_CATEGORY" val="diagram"/>
  <p:tag name="KSO_WM_TEMPLATE_INDEX" val="20231107"/>
  <p:tag name="KSO_WM_UNIT_LAYERLEVEL" val="1_1_1"/>
  <p:tag name="KSO_WM_TAG_VERSION" val="3.0"/>
  <p:tag name="KSO_WM_UNIT_TYPE" val="o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4"/>
  <p:tag name="KSO_WM_TEMPLATE_CATEGORY" val="diagram"/>
  <p:tag name="KSO_WM_TEMPLATE_INDEX" val="20231107"/>
  <p:tag name="KSO_WM_UNIT_LAYERLEVEL" val="1_1_1"/>
  <p:tag name="KSO_WM_TAG_VERSION" val="3.0"/>
  <p:tag name="KSO_WM_UNIT_TYPE" val="o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352.12940673828126,&quot;left&quot;:-42.952713786448065,&quot;top&quot;:59.643175495549464,&quot;width&quot;:760.300073242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02_4*n_h_i*1_1_1"/>
  <p:tag name="KSO_WM_TEMPLATE_CATEGORY" val="diagram"/>
  <p:tag name="KSO_WM_TEMPLATE_INDEX" val="20231702"/>
  <p:tag name="KSO_WM_UNIT_LAYERLEVEL" val="1_1_1"/>
  <p:tag name="KSO_WM_TAG_VERSION" val="3.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5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5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4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4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3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4*n_h_h_f*1_2_2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5_1"/>
  <p:tag name="KSO_WM_UNIT_ID" val="diagram20231702_4*n_h_h_i*1_2_5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4_1"/>
  <p:tag name="KSO_WM_UNIT_ID" val="diagram20231702_4*n_h_h_i*1_2_4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1"/>
  <p:tag name="KSO_WM_UNIT_ID" val="diagram20231702_4*n_h_h_i*1_2_3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28.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1"/>
  <p:tag name="KSO_WM_UNIT_ID" val="diagram20231702_4*n_h_h_i*1_2_2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281.xml><?xml version="1.0" encoding="utf-8"?>
<p:tagLst xmlns:p="http://schemas.openxmlformats.org/presentationml/2006/main">
  <p:tag name="KSO_WM_UNIT_COMPATIBLE" val="0"/>
  <p:tag name="KSO_WM_UNIT_DIAGRAM_ISREFERUNIT" val="0"/>
  <p:tag name="KSO_WM_TEMPLATE_INDEX" val="20231702"/>
  <p:tag name="KSO_WM_TAG_VERSION" val="3.0"/>
  <p:tag name="KSO_WM_DIAGRAM_VERSION" val="3"/>
  <p:tag name="KSO_WM_DIAGRAM_COLOR_TEXT_CAN_REMOVE" val="n"/>
  <p:tag name="KSO_WM_DIAGRAM_MIN_ITEMCNT" val="2"/>
  <p:tag name="KSO_WM_BEAUTIFY_FLAG" val="#wm#"/>
  <p:tag name="KSO_WM_UNIT_HIGHLIGHT" val="0"/>
  <p:tag name="KSO_WM_UNIT_DIAGRAM_ISNUMVISUAL" val="0"/>
  <p:tag name="KSO_WM_UNIT_ID" val="diagram20231702_4*n_h_a*1_1_1"/>
  <p:tag name="KSO_WM_TEMPLATE_CATEGORY" val="diagram"/>
  <p:tag name="KSO_WM_UNIT_LAYERLEVEL" val="1_1_1"/>
  <p:tag name="KSO_WM_UNIT_ISCONTENTSTITLE" val="0"/>
  <p:tag name="KSO_WM_UNIT_ISNUMDGMTITLE" val="0"/>
  <p:tag name="KSO_WM_UNIT_NOCLEAR" val="0"/>
  <p:tag name="KSO_WM_DIAGRAM_GROUP_CODE" val="n1-1"/>
  <p:tag name="KSO_WM_UNIT_TYPE" val="n_h_a"/>
  <p:tag name="KSO_WM_UNIT_INDEX" val="1_1_1"/>
  <p:tag name="KSO_WM_DIAGRAM_COLOR_TRICK" val="1"/>
  <p:tag name="KSO_WM_DIAGRAM_MAX_ITEMCNT" val="6"/>
  <p:tag name="KSO_WM_DIAGRAM_VIRTUALLY_FRAME" val="{&quot;height&quot;:371.06573486328125,&quot;left&quot;:-65.56026119202147,&quot;top&quot;:16.973274300642835,&quot;width&quot;:851.2017822265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VALUE" val="8"/>
  <p:tag name="KSO_WM_UNIT_PRESET_TEXT" val="单击此处添加标题"/>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702_4*n_h_h_f*1_2_1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UNIT_TYPE" val="n_h_h_f"/>
  <p:tag name="KSO_WM_UNIT_INDEX" val="1_2_1_1"/>
  <p:tag name="KSO_WM_DIAGRAM_VERSION" val="3"/>
  <p:tag name="KSO_WM_DIAGRAM_COLOR_TRICK" val="1"/>
  <p:tag name="KSO_WM_DIAGRAM_COLOR_TEXT_CAN_REMOVE" val="n"/>
  <p:tag name="KSO_WM_UNIT_VALUE" val="48"/>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type&quot;:0},&quot;glow&quot;:{&quot;colorType&quot;:0},&quot;line&quot;:{&quot;gradient&quot;:[{&quot;brightness&quot;:0.6000000238418579,&quot;colorType&quot;:1,&quot;foreColorIndex&quot;:6,&quot;pos&quot;:1,&quot;transparency&quot;:0.4000000059604645},{&quot;brightness&quot;:0.800000011920929,&quot;colorType&quot;:1,&quot;foreColorIndex&quot;:5,&quot;pos&quot;:0,&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1"/>
  <p:tag name="KSO_WM_UNIT_ID" val="diagram20231702_4*n_h_h_i*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71.06573486328125,&quot;left&quot;:-65.56026119202147,&quot;top&quot;:16.973274300642835,&quot;width&quot;:851.201782226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49_1*l_h_f*1_1_1"/>
  <p:tag name="KSO_WM_TEMPLATE_CATEGORY" val="diagram"/>
  <p:tag name="KSO_WM_TEMPLATE_INDEX" val="20233549"/>
  <p:tag name="KSO_WM_UNIT_LAYERLEVEL" val="1_1_1"/>
  <p:tag name="KSO_WM_TAG_VERSION" val="3.0"/>
  <p:tag name="KSO_WM_BEAUTIFY_FLAG" val=""/>
  <p:tag name="KSO_WM_UNIT_PRESET_TEXT" val="单击此处添加文本具体内容，简明扼要地阐述您的观点。根据需要可增减文字，以便观者准确地理解您的思想。"/>
  <p:tag name="KSO_WM_UNIT_TEXT_FILL_FORE_SCHEMECOLOR_INDEX" val="1"/>
  <p:tag name="KSO_WM_UNIT_TEXT_FILL_TYPE" val="1"/>
  <p:tag name="KSO_WM_DIAGRAM_MAX_ITEMCNT" val="1"/>
  <p:tag name="KSO_WM_DIAGRAM_MIN_ITEMCNT" val="1"/>
  <p:tag name="KSO_WM_DIAGRAM_VIRTUALLY_FRAME" val="{&quot;height&quot;:124.05,&quot;left&quot;:63.599996948242186,&quot;top&quot;:137.3,&quot;width&quot;:590.70000305175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565_1*l_h_a*1_1_1"/>
  <p:tag name="KSO_WM_TEMPLATE_CATEGORY" val="diagram"/>
  <p:tag name="KSO_WM_TEMPLATE_INDEX" val="202335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DIAGRAM_VIRTUALLY_FRAME" val="{&quot;height&quot;:261.6870078740157,&quot;left&quot;:49.49354330708661,&quot;top&quot;:89.1015748031496,&quot;width&quot;:462.9548818897638}"/>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65_1*l_h_f*1_1_1"/>
  <p:tag name="KSO_WM_TEMPLATE_CATEGORY" val="diagram"/>
  <p:tag name="KSO_WM_TEMPLATE_INDEX" val="20233565"/>
  <p:tag name="KSO_WM_UNIT_LAYERLEVEL" val="1_1_1"/>
  <p:tag name="KSO_WM_TAG_VERSION" val="3.0"/>
  <p:tag name="KSO_WM_BEAUTIFY_FLAG" val="#wm#"/>
  <p:tag name="KSO_WM_UNIT_PRESET_TEXT" val="单击此处输入您的项正文，请尽量言简意赅的阐述您的观点。单击此处输入您的项正文，请尽量言简意赅的阐述您的观点。单击此处输入您的项正文，请尽量言简意赅的阐述您的观点。"/>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565_1*l_h_a*1_2_1"/>
  <p:tag name="KSO_WM_TEMPLATE_CATEGORY" val="diagram"/>
  <p:tag name="KSO_WM_TEMPLATE_INDEX" val="202335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65_1*l_h_f*1_2_1"/>
  <p:tag name="KSO_WM_TEMPLATE_CATEGORY" val="diagram"/>
  <p:tag name="KSO_WM_TEMPLATE_INDEX" val="20233565"/>
  <p:tag name="KSO_WM_UNIT_LAYERLEVEL" val="1_1_1"/>
  <p:tag name="KSO_WM_TAG_VERSION" val="3.0"/>
  <p:tag name="KSO_WM_BEAUTIFY_FLAG" val="#wm#"/>
  <p:tag name="KSO_WM_UNIT_PRESET_TEXT" val="单击此处输入您的项正文，请尽量言简意赅的阐述您的观点。单击此处输入您的项正文，请尽量言简意赅的阐述您的观点。单击此处输入您的项正文，请尽量言简意赅的阐述您的观点。"/>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565_1*l_h_a*1_3_1"/>
  <p:tag name="KSO_WM_TEMPLATE_CATEGORY" val="diagram"/>
  <p:tag name="KSO_WM_TEMPLATE_INDEX" val="202335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65_1*l_h_f*1_3_1"/>
  <p:tag name="KSO_WM_TEMPLATE_CATEGORY" val="diagram"/>
  <p:tag name="KSO_WM_TEMPLATE_INDEX" val="20233565"/>
  <p:tag name="KSO_WM_UNIT_LAYERLEVEL" val="1_1_1"/>
  <p:tag name="KSO_WM_TAG_VERSION" val="3.0"/>
  <p:tag name="KSO_WM_BEAUTIFY_FLAG" val="#wm#"/>
  <p:tag name="KSO_WM_UNIT_PRESET_TEXT" val="单击此处输入您的项正文，请尽量言简意赅的阐述您的观点。单击此处输入您的项正文，请尽量言简意赅的阐述您的观点。单击此处输入您的项正文，请尽量言简意赅的阐述您的观点。"/>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565_1*l_h_a*1_1_1"/>
  <p:tag name="KSO_WM_TEMPLATE_CATEGORY" val="diagram"/>
  <p:tag name="KSO_WM_TEMPLATE_INDEX" val="202335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73.22503631832096,&quot;top&quot;:88.92503937007872,&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65_1*l_h_f*1_1_1"/>
  <p:tag name="KSO_WM_TEMPLATE_CATEGORY" val="diagram"/>
  <p:tag name="KSO_WM_TEMPLATE_INDEX" val="20233565"/>
  <p:tag name="KSO_WM_UNIT_LAYERLEVEL" val="1_1_1"/>
  <p:tag name="KSO_WM_TAG_VERSION" val="3.0"/>
  <p:tag name="KSO_WM_BEAUTIFY_FLAG" val="#wm#"/>
  <p:tag name="KSO_WM_UNIT_PRESET_TEXT" val="单击此处输入您的项正文，请尽量言简意赅的阐述您的观点。单击此处输入您的项正文，请尽量言简意赅的阐述您的观点。单击此处输入您的项正文，请尽量言简意赅的阐述您的观点。"/>
  <p:tag name="KSO_WM_UNIT_TEXT_FILL_FORE_SCHEMECOLOR_INDEX" val="1"/>
  <p:tag name="KSO_WM_UNIT_TEXT_FILL_TYPE" val="1"/>
  <p:tag name="KSO_WM_DIAGRAM_MAX_ITEMCNT" val="3"/>
  <p:tag name="KSO_WM_DIAGRAM_MIN_ITEMCNT" val="3"/>
  <p:tag name="KSO_WM_DIAGRAM_VIRTUALLY_FRAME" val="{&quot;height&quot;:365.55000000000007,&quot;left&quot;:73.22503631832096,&quot;top&quot;:88.92503937007872,&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565_1*l_h_a*1_2_1"/>
  <p:tag name="KSO_WM_TEMPLATE_CATEGORY" val="diagram"/>
  <p:tag name="KSO_WM_TEMPLATE_INDEX" val="202335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73.22503631832096,&quot;top&quot;:88.92503937007872,&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65_1*l_h_f*1_2_1"/>
  <p:tag name="KSO_WM_TEMPLATE_CATEGORY" val="diagram"/>
  <p:tag name="KSO_WM_TEMPLATE_INDEX" val="20233565"/>
  <p:tag name="KSO_WM_UNIT_LAYERLEVEL" val="1_1_1"/>
  <p:tag name="KSO_WM_TAG_VERSION" val="3.0"/>
  <p:tag name="KSO_WM_BEAUTIFY_FLAG" val="#wm#"/>
  <p:tag name="KSO_WM_UNIT_PRESET_TEXT" val="单击此处输入您的项正文，请尽量言简意赅的阐述您的观点。单击此处输入您的项正文，请尽量言简意赅的阐述您的观点。单击此处输入您的项正文，请尽量言简意赅的阐述您的观点。"/>
  <p:tag name="KSO_WM_UNIT_TEXT_FILL_FORE_SCHEMECOLOR_INDEX" val="1"/>
  <p:tag name="KSO_WM_UNIT_TEXT_FILL_TYPE" val="1"/>
  <p:tag name="KSO_WM_DIAGRAM_MAX_ITEMCNT" val="3"/>
  <p:tag name="KSO_WM_DIAGRAM_MIN_ITEMCNT" val="3"/>
  <p:tag name="KSO_WM_DIAGRAM_VIRTUALLY_FRAME" val="{&quot;height&quot;:365.55000000000007,&quot;left&quot;:73.22503631832096,&quot;top&quot;:88.92503937007872,&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70_3*l_h_i*1_1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gradient&quot;:[{&quot;brightness&quot;:0,&quot;colorType&quot;:1,&quot;foreColorIndex&quot;:5,&quot;pos&quot;:0,&quot;transparency&quot;:0.30000001192092896},{&quot;brightness&quot;:0,&quot;colorType&quot;:1,&quot;foreColorIndex&quot;:5,&quot;pos&quot;: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70_3*l_h_i*1_1_2"/>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2.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70_3*l_h_f*1_1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70_3*l_h_i*1_2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7"/>
  <p:tag name="KSO_WM_UNIT_LINE_FORE_SCHEMECOLOR_INDEX" val="7"/>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solid&quot;:{&quot;brightness&quot;:0.800000011920929,&quot;colorType&quot;:1,&quot;foreColorIndex&quot;:7,&quot;transparency&quot;:0.800000011920929},&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70_3*l_h_i*1_2_2"/>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7"/>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5.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70_3*l_h_f*1_2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70_3*l_h_i*1_3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gradient&quot;:[{&quot;brightness&quot;:0,&quot;colorType&quot;:1,&quot;foreColorIndex&quot;:5,&quot;pos&quot;:0,&quot;transparency&quot;:0.30000001192092896},{&quot;brightness&quot;:0,&quot;colorType&quot;:1,&quot;foreColorIndex&quot;:5,&quot;pos&quot;: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7.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70_3*l_h_f*1_3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70_3*l_h_i*1_3_2"/>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5"/>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70_3*l_h_i*1_4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7"/>
  <p:tag name="KSO_WM_UNIT_LINE_FORE_SCHEMECOLOR_INDEX" val="7"/>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solid&quot;:{&quot;brightness&quot;:0.800000011920929,&quot;colorType&quot;:1,&quot;foreColorIndex&quot;:7,&quot;transparency&quot;:0.800000011920929},&quot;type&quot;:1},&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70_3*l_h_i*1_4_2"/>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FILL_FORE_SCHEMECOLOR_INDEX" val="7"/>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1.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70_3*l_h_f*1_4_1"/>
  <p:tag name="KSO_WM_TEMPLATE_CATEGORY" val="diagram"/>
  <p:tag name="KSO_WM_TEMPLATE_INDEX" val="2023137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
  <p:tag name="KSO_WM_DIAGRAM_MAX_ITEMCNT" val="6"/>
  <p:tag name="KSO_WM_DIAGRAM_MIN_ITEMCNT" val="2"/>
  <p:tag name="KSO_WM_DIAGRAM_VIRTUALLY_FRAME" val="{&quot;height&quot;:258.7901428222657,&quot;left&quot;:87.06244057002026,&quot;top&quot;:137.8567002424105,&quot;width&quot;:607.797717285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565_1*l_h_a*1_1_1"/>
  <p:tag name="KSO_WM_TEMPLATE_CATEGORY" val="diagram"/>
  <p:tag name="KSO_WM_TEMPLATE_INDEX" val="20233565"/>
  <p:tag name="KSO_WM_UNIT_LAYERLEVEL" val="1_1_1"/>
  <p:tag name="KSO_WM_TAG_VERSION" val="3.0"/>
  <p:tag name="KSO_WM_BEAUTIFY_FLAG" val=""/>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2.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1_1"/>
  <p:tag name="KSO_WM_UNIT_ID" val="diagram20231320_5*l_h_f*1_1_1"/>
  <p:tag name="KSO_WM_TEMPLATE_CATEGORY" val="diagram"/>
  <p:tag name="KSO_WM_UNIT_LAYERLEVEL" val="1_1_1"/>
  <p:tag name="KSO_WM_BEAUTIFY_FLAG" val="#wm#"/>
  <p:tag name="KSO_WM_DIAGRAM_COLOR_TEXT_CAN_REMOVE" val="n"/>
  <p:tag name="KSO_WM_DIAGRAM_MAX_ITEMCNT" val="6"/>
  <p:tag name="KSO_WM_DIAGRAM_VIRTUALLY_FRAME" val="{&quot;height&quot;:229.29998779296875,&quot;left&quot;:-67.52578944889578,&quot;top&quot;:127.63677775705892,&quot;width&quot;:735.0529174804688}"/>
  <p:tag name="KSO_WM_DIAGRAM_COLOR_MATCH_VALUE" val="{&quot;shape&quot;:{&quot;fill&quot;:{&quot;solid&quot;:{&quot;brightness&quot;:0.80000001192092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20_5*l_h_i*1_1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29998779296875,&quot;left&quot;:-67.52578944889578,&quot;top&quot;:127.63677775705892,&quot;width&quot;:735.0529174804688}"/>
  <p:tag name="KSO_WM_DIAGRAM_COLOR_MATCH_VALUE" val="{&quot;shape&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34.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2_1"/>
  <p:tag name="KSO_WM_UNIT_ID" val="diagram20231320_5*l_h_f*1_2_1"/>
  <p:tag name="KSO_WM_TEMPLATE_CATEGORY" val="diagram"/>
  <p:tag name="KSO_WM_UNIT_LAYERLEVEL" val="1_1_1"/>
  <p:tag name="KSO_WM_BEAUTIFY_FLAG" val="#wm#"/>
  <p:tag name="KSO_WM_DIAGRAM_COLOR_TEXT_CAN_REMOVE" val="n"/>
  <p:tag name="KSO_WM_DIAGRAM_MAX_ITEMCNT" val="6"/>
  <p:tag name="KSO_WM_DIAGRAM_VIRTUALLY_FRAME" val="{&quot;height&quot;:229.29998779296875,&quot;left&quot;:-67.52578944889578,&quot;top&quot;:127.63677775705892,&quot;width&quot;:735.0529174804688}"/>
  <p:tag name="KSO_WM_DIAGRAM_COLOR_MATCH_VALUE" val="{&quot;shape&quot;:{&quot;fill&quot;:{&quot;solid&quot;:{&quot;brightness&quot;:0.800000011920929,&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6"/>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20_5*l_h_i*1_2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29998779296875,&quot;left&quot;:-67.52578944889578,&quot;top&quot;:127.63677775705892,&quot;width&quot;:735.0529174804688}"/>
  <p:tag name="KSO_WM_DIAGRAM_COLOR_MATCH_VALUE" val="{&quot;shape&quot;:{&quot;fill&quot;:{&quot;solid&quot;:{&quot;brightness&quot;:0,&quot;colorType&quot;:1,&quot;foreColorIndex&quot;:6,&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36.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3_1"/>
  <p:tag name="KSO_WM_UNIT_ID" val="diagram20231320_5*l_h_f*1_3_1"/>
  <p:tag name="KSO_WM_TEMPLATE_CATEGORY" val="diagram"/>
  <p:tag name="KSO_WM_UNIT_LAYERLEVEL" val="1_1_1"/>
  <p:tag name="KSO_WM_BEAUTIFY_FLAG" val="#wm#"/>
  <p:tag name="KSO_WM_DIAGRAM_COLOR_TEXT_CAN_REMOVE" val="n"/>
  <p:tag name="KSO_WM_DIAGRAM_MAX_ITEMCNT" val="6"/>
  <p:tag name="KSO_WM_DIAGRAM_VIRTUALLY_FRAME" val="{&quot;height&quot;:229.29998779296875,&quot;left&quot;:-67.52578944889578,&quot;top&quot;:127.63677775705892,&quot;width&quot;:735.0529174804688}"/>
  <p:tag name="KSO_WM_DIAGRAM_COLOR_MATCH_VALUE" val="{&quot;shape&quot;:{&quot;fill&quot;:{&quot;solid&quot;:{&quot;brightness&quot;:0.800000011920929,&quot;colorType&quot;:1,&quot;foreColorIndex&quot;:7,&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7"/>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20_5*l_h_i*1_3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29998779296875,&quot;left&quot;:-67.52578944889578,&quot;top&quot;:127.63677775705892,&quot;width&quot;:735.0529174804688}"/>
  <p:tag name="KSO_WM_DIAGRAM_COLOR_MATCH_VALUE" val="{&quot;shape&quot;:{&quot;fill&quot;:{&quot;solid&quot;:{&quot;brightness&quot;:0,&quot;colorType&quot;:1,&quot;foreColorIndex&quot;:7,&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338.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4_1"/>
  <p:tag name="KSO_WM_UNIT_ID" val="diagram20231320_5*l_h_f*1_4_1"/>
  <p:tag name="KSO_WM_TEMPLATE_CATEGORY" val="diagram"/>
  <p:tag name="KSO_WM_UNIT_LAYERLEVEL" val="1_1_1"/>
  <p:tag name="KSO_WM_BEAUTIFY_FLAG" val="#wm#"/>
  <p:tag name="KSO_WM_DIAGRAM_COLOR_TEXT_CAN_REMOVE" val="n"/>
  <p:tag name="KSO_WM_DIAGRAM_MAX_ITEMCNT" val="6"/>
  <p:tag name="KSO_WM_DIAGRAM_VIRTUALLY_FRAME" val="{&quot;height&quot;:229.29998779296875,&quot;left&quot;:-67.52578944889578,&quot;top&quot;:127.63677775705892,&quot;width&quot;:735.0529174804688}"/>
  <p:tag name="KSO_WM_DIAGRAM_COLOR_MATCH_VALUE" val="{&quot;shape&quot;:{&quot;fill&quot;:{&quot;solid&quot;:{&quot;brightness&quot;:0.800000011920929,&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8"/>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20_5*l_h_i*1_4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29998779296875,&quot;left&quot;:-67.52578944889578,&quot;top&quot;:127.63677775705892,&quot;width&quot;:735.0529174804688}"/>
  <p:tag name="KSO_WM_DIAGRAM_COLOR_MATCH_VALUE" val="{&quot;shape&quot;:{&quot;fill&quot;:{&quot;solid&quot;:{&quot;brightness&quot;:0,&quot;colorType&quot;:1,&quot;foreColorIndex&quot;:8,&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34.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40.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5_1"/>
  <p:tag name="KSO_WM_UNIT_ID" val="diagram20231320_5*l_h_f*1_5_1"/>
  <p:tag name="KSO_WM_TEMPLATE_CATEGORY" val="diagram"/>
  <p:tag name="KSO_WM_UNIT_LAYERLEVEL" val="1_1_1"/>
  <p:tag name="KSO_WM_BEAUTIFY_FLAG" val="#wm#"/>
  <p:tag name="KSO_WM_DIAGRAM_COLOR_TEXT_CAN_REMOVE" val="n"/>
  <p:tag name="KSO_WM_DIAGRAM_MAX_ITEMCNT" val="6"/>
  <p:tag name="KSO_WM_DIAGRAM_VIRTUALLY_FRAME" val="{&quot;height&quot;:229.29998779296875,&quot;left&quot;:-67.52578944889578,&quot;top&quot;:127.63677775705892,&quot;width&quot;:735.0529174804688}"/>
  <p:tag name="KSO_WM_DIAGRAM_COLOR_MATCH_VALUE" val="{&quot;shape&quot;:{&quot;fill&quot;:{&quot;solid&quot;:{&quot;brightness&quot;:0.800000011920929,&quot;colorType&quot;:1,&quot;foreColorIndex&quot;:9,&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9"/>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20_5*l_h_i*1_5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29998779296875,&quot;left&quot;:-67.52578944889578,&quot;top&quot;:127.63677775705892,&quot;width&quot;:735.0529174804688}"/>
  <p:tag name="KSO_WM_DIAGRAM_COLOR_MATCH_VALUE" val="{&quot;shape&quot;:{&quot;fill&quot;:{&quot;solid&quot;:{&quot;brightness&quot;:0,&quot;colorType&quot;:1,&quot;foreColorIndex&quot;:9,&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
  <p:tag name="KSO_WM_DIAGRAM_USE_COLOR_VALUE" val="{&quot;color_scheme&quot;:1,&quot;color_type&quot;:1,&quot;theme_color_indexes&quot;:[]}"/>
</p:tagLst>
</file>

<file path=ppt/tags/tag342.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6_1"/>
  <p:tag name="KSO_WM_UNIT_ID" val="diagram20231320_5*l_h_f*1_6_1"/>
  <p:tag name="KSO_WM_TEMPLATE_CATEGORY" val="diagram"/>
  <p:tag name="KSO_WM_UNIT_LAYERLEVEL" val="1_1_1"/>
  <p:tag name="KSO_WM_BEAUTIFY_FLAG" val="#wm#"/>
  <p:tag name="KSO_WM_DIAGRAM_COLOR_TEXT_CAN_REMOVE" val="n"/>
  <p:tag name="KSO_WM_DIAGRAM_MAX_ITEMCNT" val="6"/>
  <p:tag name="KSO_WM_DIAGRAM_VIRTUALLY_FRAME" val="{&quot;height&quot;:229.29998779296875,&quot;left&quot;:-67.52578944889578,&quot;top&quot;:127.63677775705892,&quot;width&quot;:735.0529174804688}"/>
  <p:tag name="KSO_WM_DIAGRAM_COLOR_MATCH_VALUE" val="{&quot;shape&quot;:{&quot;fill&quot;:{&quot;solid&quot;:{&quot;brightness&quot;:0.800000011920929,&quot;colorType&quot;:1,&quot;foreColorIndex&quot;:10,&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10"/>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1320_5*l_h_i*1_6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29998779296875,&quot;left&quot;:-67.52578944889578,&quot;top&quot;:127.63677775705892,&quot;width&quot;:735.0529174804688}"/>
  <p:tag name="KSO_WM_DIAGRAM_COLOR_MATCH_VALUE" val="{&quot;shape&quot;:{&quot;fill&quot;:{&quot;solid&quot;:{&quot;brightness&quot;:0,&quot;colorType&quot;:1,&quot;foreColorIndex&quot;:10,&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10"/>
  <p:tag name="KSO_WM_UNIT_FILL_FORE_SCHEMECOLOR_INDEX_BRIGHTNESS" val="0"/>
  <p:tag name="KSO_WM_DIAGRAM_USE_COLOR_VALUE" val="{&quot;color_scheme&quot;:1,&quot;color_type&quot;:1,&quot;theme_color_indexes&quot;:[]}"/>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565_1*l_h_a*1_1_1"/>
  <p:tag name="KSO_WM_TEMPLATE_CATEGORY" val="diagram"/>
  <p:tag name="KSO_WM_TEMPLATE_INDEX" val="20233565"/>
  <p:tag name="KSO_WM_UNIT_LAYERLEVEL" val="1_1_1"/>
  <p:tag name="KSO_WM_TAG_VERSION" val="3.0"/>
  <p:tag name="KSO_WM_BEAUTIFY_FLAG" val=""/>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9.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1_1"/>
  <p:tag name="KSO_WM_UNIT_ID" val="diagram20231320_5*l_h_f*1_1_1"/>
  <p:tag name="KSO_WM_TEMPLATE_CATEGORY" val="diagram"/>
  <p:tag name="KSO_WM_UNIT_LAYERLEVEL" val="1_1_1"/>
  <p:tag name="KSO_WM_BEAUTIFY_FLAG" val="#wm#"/>
  <p:tag name="KSO_WM_DIAGRAM_COLOR_TEXT_CAN_REMOVE" val="n"/>
  <p:tag name="KSO_WM_DIAGRAM_MAX_ITEMCNT" val="6"/>
  <p:tag name="KSO_WM_DIAGRAM_VIRTUALLY_FRAME" val="{&quot;height&quot;:229.35,&quot;left&quot;:-67.52578944889578,&quot;top&quot;:127.6,&quot;width&quot;:735.0529174804688}"/>
  <p:tag name="KSO_WM_DIAGRAM_COLOR_MATCH_VALUE" val="{&quot;shape&quot;:{&quot;fill&quot;:{&quot;solid&quot;:{&quot;brightness&quot;:0.80000001192092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5.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20_5*l_h_i*1_1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35,&quot;left&quot;:-67.52578944889578,&quot;top&quot;:127.6,&quot;width&quot;:735.0529174804688}"/>
  <p:tag name="KSO_WM_DIAGRAM_COLOR_MATCH_VALUE" val="{&quot;shape&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51.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2_1"/>
  <p:tag name="KSO_WM_UNIT_ID" val="diagram20231320_5*l_h_f*1_2_1"/>
  <p:tag name="KSO_WM_TEMPLATE_CATEGORY" val="diagram"/>
  <p:tag name="KSO_WM_UNIT_LAYERLEVEL" val="1_1_1"/>
  <p:tag name="KSO_WM_BEAUTIFY_FLAG" val="#wm#"/>
  <p:tag name="KSO_WM_DIAGRAM_COLOR_TEXT_CAN_REMOVE" val="n"/>
  <p:tag name="KSO_WM_DIAGRAM_MAX_ITEMCNT" val="6"/>
  <p:tag name="KSO_WM_DIAGRAM_VIRTUALLY_FRAME" val="{&quot;height&quot;:229.35,&quot;left&quot;:-67.52578944889578,&quot;top&quot;:127.6,&quot;width&quot;:735.0529174804688}"/>
  <p:tag name="KSO_WM_DIAGRAM_COLOR_MATCH_VALUE" val="{&quot;shape&quot;:{&quot;fill&quot;:{&quot;solid&quot;:{&quot;brightness&quot;:0.800000011920929,&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6"/>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20_5*l_h_i*1_2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35,&quot;left&quot;:-67.52578944889578,&quot;top&quot;:127.6,&quot;width&quot;:735.0529174804688}"/>
  <p:tag name="KSO_WM_DIAGRAM_COLOR_MATCH_VALUE" val="{&quot;shape&quot;:{&quot;fill&quot;:{&quot;solid&quot;:{&quot;brightness&quot;:0,&quot;colorType&quot;:1,&quot;foreColorIndex&quot;:6,&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53.xml><?xml version="1.0" encoding="utf-8"?>
<p:tagLst xmlns:p="http://schemas.openxmlformats.org/presentationml/2006/main">
  <p:tag name="KSO_WM_UNIT_COMPATIBLE" val="0"/>
  <p:tag name="KSO_WM_UNIT_DIAGRAM_ISREFERUNIT" val="0"/>
  <p:tag name="KSO_WM_TEMPLATE_INDEX" val="20231320"/>
  <p:tag name="KSO_WM_TAG_VERSION" val="3.0"/>
  <p:tag name="KSO_WM_DIAGRAM_VERSION" val="3"/>
  <p:tag name="KSO_WM_DIAGRAM_MIN_ITEMCNT" val="2"/>
  <p:tag name="KSO_WM_UNIT_SUBTYPE" val="a"/>
  <p:tag name="KSO_WM_UNIT_NOCLEAR" val="0"/>
  <p:tag name="KSO_WM_UNIT_VALUE" val="33"/>
  <p:tag name="KSO_WM_UNIT_HIGHLIGHT" val="0"/>
  <p:tag name="KSO_WM_UNIT_DIAGRAM_ISNUMVISUAL" val="0"/>
  <p:tag name="KSO_WM_DIAGRAM_GROUP_CODE" val="l1-1"/>
  <p:tag name="KSO_WM_UNIT_TYPE" val="l_h_f"/>
  <p:tag name="KSO_WM_UNIT_INDEX" val="1_3_1"/>
  <p:tag name="KSO_WM_UNIT_ID" val="diagram20231320_5*l_h_f*1_3_1"/>
  <p:tag name="KSO_WM_TEMPLATE_CATEGORY" val="diagram"/>
  <p:tag name="KSO_WM_UNIT_LAYERLEVEL" val="1_1_1"/>
  <p:tag name="KSO_WM_BEAUTIFY_FLAG" val="#wm#"/>
  <p:tag name="KSO_WM_DIAGRAM_COLOR_TEXT_CAN_REMOVE" val="n"/>
  <p:tag name="KSO_WM_DIAGRAM_MAX_ITEMCNT" val="6"/>
  <p:tag name="KSO_WM_DIAGRAM_VIRTUALLY_FRAME" val="{&quot;height&quot;:229.35,&quot;left&quot;:-67.52578944889578,&quot;top&quot;:127.6,&quot;width&quot;:735.0529174804688}"/>
  <p:tag name="KSO_WM_DIAGRAM_COLOR_MATCH_VALUE" val="{&quot;shape&quot;:{&quot;fill&quot;:{&quot;solid&quot;:{&quot;brightness&quot;:0.800000011920929,&quot;colorType&quot;:1,&quot;foreColorIndex&quot;:7,&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单击此处输入你的正文，文字是您思想的提炼。"/>
  <p:tag name="KSO_WM_UNIT_FILL_TYPE" val="1"/>
  <p:tag name="KSO_WM_UNIT_FILL_FORE_SCHEMECOLOR_INDEX" val="7"/>
  <p:tag name="KSO_WM_UNIT_FILL_FORE_SCHEMECOLOR_INDEX_BRIGHTNESS" val="0.8"/>
  <p:tag name="KSO_WM_UNIT_TEXT_FILL_FORE_SCHEMECOLOR_INDEX" val="1"/>
  <p:tag name="KSO_WM_UNIT_TEXT_FILL_TYPE" val="1"/>
  <p:tag name="KSO_WM_DIAGRAM_USE_COLOR_VALUE" val="{&quot;color_scheme&quot;:1,&quot;color_type&quot;:1,&quot;theme_color_indexes&quot;:[]}"/>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20_5*l_h_i*1_3_2"/>
  <p:tag name="KSO_WM_TEMPLATE_CATEGORY" val="diagram"/>
  <p:tag name="KSO_WM_TEMPLATE_INDEX" val="2023132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229.35,&quot;left&quot;:-67.52578944889578,&quot;top&quot;:127.6,&quot;width&quot;:735.0529174804688}"/>
  <p:tag name="KSO_WM_DIAGRAM_COLOR_MATCH_VALUE" val="{&quot;shape&quot;:{&quot;fill&quot;:{&quot;solid&quot;:{&quot;brightness&quot;:0,&quot;colorType&quot;:1,&quot;foreColorIndex&quot;:7,&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565_1*l_h_a*1_1_1"/>
  <p:tag name="KSO_WM_TEMPLATE_CATEGORY" val="diagram"/>
  <p:tag name="KSO_WM_TEMPLATE_INDEX" val="20233565"/>
  <p:tag name="KSO_WM_UNIT_LAYERLEVEL" val="1_1_1"/>
  <p:tag name="KSO_WM_TAG_VERSION" val="3.0"/>
  <p:tag name="KSO_WM_BEAUTIFY_FLAG" val=""/>
  <p:tag name="KSO_WM_UNIT_TEXT_FILL_FORE_SCHEMECOLOR_INDEX_BRIGHTNESS" val="0.15"/>
  <p:tag name="KSO_WM_DIAGRAM_VERSION" val="3"/>
  <p:tag name="KSO_WM_DIAGRAM_COLOR_TRICK" val="1"/>
  <p:tag name="KSO_WM_DIAGRAM_COLOR_TEXT_CAN_REMOVE" val="n"/>
  <p:tag name="KSO_WM_DIAGRAM_GROUP_CODE" val="l1-1"/>
  <p:tag name="KSO_WM_UNIT_PRESET_TEXT" val="单击此处添加标题"/>
  <p:tag name="KSO_WM_UNIT_TEXT_FILL_FORE_SCHEMECOLOR_INDEX" val="1"/>
  <p:tag name="KSO_WM_UNIT_TEXT_FILL_TYPE" val="1"/>
  <p:tag name="KSO_WM_DIAGRAM_MAX_ITEMCNT" val="3"/>
  <p:tag name="KSO_WM_DIAGRAM_MIN_ITEMCNT" val="3"/>
  <p:tag name="KSO_WM_DIAGRAM_VIRTUALLY_FRAME" val="{&quot;height&quot;:365.55000000000007,&quot;left&quot;:88.77503631832096,&quot;top&quot;:135.52503937007873,&quot;width&quot;:532.5749636816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DIAGRAM_VIRTUALLY_FRAME" val="{&quot;height&quot;:261.6870078740157,&quot;left&quot;:49.49354330708661,&quot;top&quot;:89.1015748031496,&quot;width&quot;:462.9548818897638}"/>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2_4*n_h_a*1_1_1"/>
  <p:tag name="KSO_WM_TEMPLATE_CATEGORY" val="diagram"/>
  <p:tag name="KSO_WM_TEMPLATE_INDEX" val="20231452"/>
  <p:tag name="KSO_WM_UNIT_LAYERLEVEL" val="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2"/>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1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6.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2_4*n_h_h_a*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2_4*n_h_h_f*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2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8,&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9.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2_4*n_h_h_a*1_2_2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gradient&quot;:[{&quot;brightness&quot;:0,&quot;colorType&quot;:1,&quot;foreColorIndex&quot;:8,&quot;pos&quot;:0,&quot;transparency&quot;:0},{&quot;brightness&quot;:-0.25,&quot;colorType&quot;:1,&quot;foreColorIndex&quot;:8,&quot;pos&quot;:1,&quot;transparency&quot;:0}],&quot;type&quot;:3},&quot;glow&quot;:{&quot;colorType&quot;:0},&quot;line&quot;:{&quot;type&quot;:0},&quot;shadow&quot;:{&quot;brightness&quot;:-0.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38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452_4*n_h_h_f*1_2_2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3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2.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2_4*n_h_h_a*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452_4*n_h_h_f*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4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8,&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5.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452_4*n_h_h_a*1_2_4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gradient&quot;:[{&quot;brightness&quot;:0,&quot;colorType&quot;:1,&quot;foreColorIndex&quot;:8,&quot;pos&quot;:0,&quot;transparency&quot;:0},{&quot;brightness&quot;:-0.25,&quot;colorType&quot;:1,&quot;foreColorIndex&quot;:8,&quot;pos&quot;:1,&quot;transparency&quot;:0}],&quot;type&quot;:3},&quot;glow&quot;:{&quot;colorType&quot;:0},&quot;line&quot;:{&quot;type&quot;:0},&quot;shadow&quot;:{&quot;brightness&quot;:-0.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452_4*n_h_h_f*1_2_4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5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8.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452_4*n_h_h_a*1_2_5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452_4*n_h_h_f*1_2_5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xml><?xml version="1.0" encoding="utf-8"?>
<p:tagLst xmlns:p="http://schemas.openxmlformats.org/presentationml/2006/main">
  <p:tag name="KSO_WM_DIAGRAM_VIRTUALLY_FRAME" val="{&quot;height&quot;:261.6870078740157,&quot;left&quot;:49.49354330708661,&quot;top&quot;:89.1015748031496,&quot;width&quot;:462.9548818897638}"/>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5"/>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1"/>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3"/>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4"/>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6"/>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6"/>
  <p:tag name="KSO_WM_DIAGRAM_VERSION" val="3"/>
  <p:tag name="KSO_WM_DIAGRAM_COLOR_TRICK" val="2"/>
  <p:tag name="KSO_WM_DIAGRAM_COLOR_TEXT_CAN_REMOVE" val="n"/>
  <p:tag name="KSO_WM_DIAGRAM_MAX_ITEMCNT" val="6"/>
  <p:tag name="KSO_WM_DIAGRAM_MIN_ITEMCNT" val="2"/>
  <p:tag name="KSO_WM_DIAGRAM_VIRTUALLY_FRAME" val="{&quot;height&quot;:295.5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00.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2_4*n_h_a*1_1_1"/>
  <p:tag name="KSO_WM_TEMPLATE_CATEGORY" val="diagram"/>
  <p:tag name="KSO_WM_TEMPLATE_INDEX" val="20231452"/>
  <p:tag name="KSO_WM_UNIT_LAYERLEVEL" val="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2"/>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1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3.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2_4*n_h_h_a*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2_4*n_h_h_f*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3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6.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2_4*n_h_h_a*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452_4*n_h_h_f*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h_i*1_2_5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5_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9.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452_4*n_h_h_a*1_2_5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1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452_4*n_h_h_f*1_2_5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5"/>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1"/>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4*n_h_i*1_1_3"/>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295.7456766876461,&quot;left&quot;:-52.31165474478653,&quot;top&quot;:94.3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2_1"/>
  <p:tag name="KSO_WM_TEMPLATE_CATEGORY" val="diagram"/>
  <p:tag name="KSO_WM_TEMPLATE_INDEX" val="20230316"/>
  <p:tag name="KSO_WM_UNIT_LAYERLEVEL" val="1_1_1"/>
  <p:tag name="KSO_WM_TAG_VERSION" val="3.0"/>
  <p:tag name="KSO_WM_UNIT_TYPE" val="o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3_1"/>
  <p:tag name="KSO_WM_TEMPLATE_CATEGORY" val="diagram"/>
  <p:tag name="KSO_WM_TEMPLATE_INDEX" val="20230316"/>
  <p:tag name="KSO_WM_UNIT_LAYERLEVEL" val="1_1_1"/>
  <p:tag name="KSO_WM_TAG_VERSION" val="3.0"/>
  <p:tag name="KSO_WM_UNIT_TYPE" val="o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1_1"/>
  <p:tag name="KSO_WM_TEMPLATE_CATEGORY" val="diagram"/>
  <p:tag name="KSO_WM_TEMPLATE_INDEX" val="20230316"/>
  <p:tag name="KSO_WM_UNIT_LAYERLEVEL" val="1_1_1"/>
  <p:tag name="KSO_WM_TAG_VERSION" val="3.0"/>
  <p:tag name="KSO_WM_UNIT_TYPE" val="o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4_1"/>
  <p:tag name="KSO_WM_TEMPLATE_CATEGORY" val="diagram"/>
  <p:tag name="KSO_WM_TEMPLATE_INDEX" val="20230316"/>
  <p:tag name="KSO_WM_UNIT_LAYERLEVEL" val="1_1_1"/>
  <p:tag name="KSO_WM_TAG_VERSION" val="3.0"/>
  <p:tag name="KSO_WM_UNIT_TYPE" val="o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4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4_1"/>
  <p:tag name="KSO_WM_UNIT_ID" val="diagram20230316_3*o_h_a*1_4_1"/>
  <p:tag name="KSO_WM_TEMPLATE_CATEGORY" val="diagram"/>
  <p:tag name="KSO_WM_TEMPLATE_INDEX" val="20230316"/>
  <p:tag name="KSO_WM_UNIT_LAYERLEVEL" val="1_1_1"/>
  <p:tag name="KSO_WM_TAG_VERSION" val="3.0"/>
  <p:tag name="KSO_WM_BEAUTIFY_FLAG" val="#wm#"/>
  <p:tag name="KSO_WM_UNIT_VALUE" val="24"/>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4_1"/>
  <p:tag name="KSO_WM_UNIT_ID" val="diagram20230316_3*o_h_f*1_4_1"/>
  <p:tag name="KSO_WM_TEMPLATE_CATEGORY" val="diagram"/>
  <p:tag name="KSO_WM_TEMPLATE_INDEX" val="20230316"/>
  <p:tag name="KSO_WM_UNIT_LAYERLEVEL" val="1_1_1"/>
  <p:tag name="KSO_WM_TAG_VERSION" val="3.0"/>
  <p:tag name="KSO_WM_BEAUTIFY_FLAG" val="#wm#"/>
  <p:tag name="KSO_WM_UNIT_VALUE" val="54"/>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1_1"/>
  <p:tag name="KSO_WM_UNIT_ID" val="diagram20230316_3*o_h_a*1_1_1"/>
  <p:tag name="KSO_WM_TEMPLATE_CATEGORY" val="diagram"/>
  <p:tag name="KSO_WM_TEMPLATE_INDEX" val="20230316"/>
  <p:tag name="KSO_WM_UNIT_LAYERLEVEL" val="1_1_1"/>
  <p:tag name="KSO_WM_TAG_VERSION" val="3.0"/>
  <p:tag name="KSO_WM_BEAUTIFY_FLAG" val="#wm#"/>
  <p:tag name="KSO_WM_UNIT_VALUE" val="26"/>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4.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1_1"/>
  <p:tag name="KSO_WM_UNIT_ID" val="diagram20230316_3*o_h_f*1_1_1"/>
  <p:tag name="KSO_WM_TEMPLATE_CATEGORY" val="diagram"/>
  <p:tag name="KSO_WM_TEMPLATE_INDEX" val="20230316"/>
  <p:tag name="KSO_WM_UNIT_LAYERLEVEL" val="1_1_1"/>
  <p:tag name="KSO_WM_TAG_VERSION" val="3.0"/>
  <p:tag name="KSO_WM_BEAUTIFY_FLAG" val="#wm#"/>
  <p:tag name="KSO_WM_UNIT_VALUE" val="60"/>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3_1"/>
  <p:tag name="KSO_WM_UNIT_ID" val="diagram20230316_3*o_h_a*1_3_1"/>
  <p:tag name="KSO_WM_TEMPLATE_CATEGORY" val="diagram"/>
  <p:tag name="KSO_WM_TEMPLATE_INDEX" val="20230316"/>
  <p:tag name="KSO_WM_UNIT_LAYERLEVEL" val="1_1_1"/>
  <p:tag name="KSO_WM_TAG_VERSION" val="3.0"/>
  <p:tag name="KSO_WM_BEAUTIFY_FLAG" val="#wm#"/>
  <p:tag name="KSO_WM_UNIT_VALUE" val="26"/>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3_1"/>
  <p:tag name="KSO_WM_UNIT_ID" val="diagram20230316_3*o_h_f*1_3_1"/>
  <p:tag name="KSO_WM_TEMPLATE_CATEGORY" val="diagram"/>
  <p:tag name="KSO_WM_TEMPLATE_INDEX" val="20230316"/>
  <p:tag name="KSO_WM_UNIT_LAYERLEVEL" val="1_1_1"/>
  <p:tag name="KSO_WM_TAG_VERSION" val="3.0"/>
  <p:tag name="KSO_WM_BEAUTIFY_FLAG" val="#wm#"/>
  <p:tag name="KSO_WM_UNIT_VALUE" val="60"/>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i*1_1"/>
  <p:tag name="KSO_WM_TEMPLATE_CATEGORY" val="diagram"/>
  <p:tag name="KSO_WM_TEMPLATE_INDEX" val="20230316"/>
  <p:tag name="KSO_WM_UNIT_LAYERLEVEL" val="1_1"/>
  <p:tag name="KSO_WM_TAG_VERSION" val="3.0"/>
  <p:tag name="KSO_WM_UNIT_TYPE" val="o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
</p:tagLst>
</file>

<file path=ppt/tags/tag4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4_2"/>
  <p:tag name="KSO_WM_TEMPLATE_CATEGORY" val="diagram"/>
  <p:tag name="KSO_WM_TEMPLATE_INDEX" val="20230316"/>
  <p:tag name="KSO_WM_UNIT_LAYERLEVEL" val="1_1_1"/>
  <p:tag name="KSO_WM_TAG_VERSION" val="3.0"/>
  <p:tag name="KSO_WM_UNIT_SUBTYPE" val="d"/>
  <p:tag name="KSO_WM_UNIT_TYPE" val="o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gradient&quot;:[{&quot;brightness&quot;:0,&quot;colorType&quot;:1,&quot;foreColorIndex&quot;:5,&quot;pos&quot;:0,&quot;transparency&quot;:0.800000011920929},{&quot;brightness&quot;:0,&quot;colorType&quot;:1,&quot;foreColorIndex&quot;:5,&quot;pos&quot;:0.6600000262260437,&quot;transparency&quot;:0.20000000298023224},{&quot;brightness&quot;:0,&quot;colorType&quot;:1,&quot;foreColorIndex&quot;:5,&quot;pos&quot;:1,&quot;transparency&quot;:0.15000000596046448}],&quot;type&quot;:3},&quot;glow&quot;:{&quot;colorType&quot;:0},&quot;line&quot;:{&quot;gradient&quot;:[{&quot;brightness&quot;:0.949999988079071,&quot;colorType&quot;:1,&quot;foreColorIndex&quot;:5,&quot;pos&quot;:0.3700000047683716,&quot;transparency&quot;:0.30000001192092896},{&quot;brightness&quot;:0.550000011920929,&quot;colorType&quot;:1,&quot;foreColorIndex&quot;:5,&quot;pos&quot;:0,&quot;transparency&quot;:0.30000001192092896},{&quot;brightness&quot;:0,&quot;colorType&quot;:1,&quot;foreColorIndex&quot;:14,&quot;pos&quot;:1,&quot;transparency&quot;:0.30000001192092896},{&quot;brightness&quot;:0.699999988079071,&quot;colorType&quot;:1,&quot;foreColorIndex&quot;:5,&quot;pos&quot;:0.7099999785423279,&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3_2"/>
  <p:tag name="KSO_WM_TEMPLATE_CATEGORY" val="diagram"/>
  <p:tag name="KSO_WM_TEMPLATE_INDEX" val="20230316"/>
  <p:tag name="KSO_WM_UNIT_LAYERLEVEL" val="1_1_1"/>
  <p:tag name="KSO_WM_TAG_VERSION" val="3.0"/>
  <p:tag name="KSO_WM_UNIT_SUBTYPE" val="d"/>
  <p:tag name="KSO_WM_UNIT_TYPE" val="o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gradient&quot;:[{&quot;brightness&quot;:0,&quot;colorType&quot;:1,&quot;foreColorIndex&quot;:5,&quot;pos&quot;:0,&quot;transparency&quot;:0.800000011920929},{&quot;brightness&quot;:0,&quot;colorType&quot;:1,&quot;foreColorIndex&quot;:5,&quot;pos&quot;:0.6600000262260437,&quot;transparency&quot;:0.20000000298023224},{&quot;brightness&quot;:0,&quot;colorType&quot;:1,&quot;foreColorIndex&quot;:5,&quot;pos&quot;:1,&quot;transparency&quot;:0.15000000596046448}],&quot;type&quot;:3},&quot;glow&quot;:{&quot;colorType&quot;:0},&quot;line&quot;:{&quot;gradient&quot;:[{&quot;brightness&quot;:0.949999988079071,&quot;colorType&quot;:1,&quot;foreColorIndex&quot;:5,&quot;pos&quot;:0.3700000047683716,&quot;transparency&quot;:0.30000001192092896},{&quot;brightness&quot;:0.550000011920929,&quot;colorType&quot;:1,&quot;foreColorIndex&quot;:5,&quot;pos&quot;:0,&quot;transparency&quot;:0.30000001192092896},{&quot;brightness&quot;:0,&quot;colorType&quot;:1,&quot;foreColorIndex&quot;:14,&quot;pos&quot;:1,&quot;transparency&quot;:0.30000001192092896},{&quot;brightness&quot;:0.699999988079071,&quot;colorType&quot;:1,&quot;foreColorIndex&quot;:5,&quot;pos&quot;:0.7099999785423279,&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2_2"/>
  <p:tag name="KSO_WM_TEMPLATE_CATEGORY" val="diagram"/>
  <p:tag name="KSO_WM_TEMPLATE_INDEX" val="20230316"/>
  <p:tag name="KSO_WM_UNIT_LAYERLEVEL" val="1_1_1"/>
  <p:tag name="KSO_WM_TAG_VERSION" val="3.0"/>
  <p:tag name="KSO_WM_UNIT_SUBTYPE" val="d"/>
  <p:tag name="KSO_WM_UNIT_TYPE" val="o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gradient&quot;:[{&quot;brightness&quot;:0,&quot;colorType&quot;:1,&quot;foreColorIndex&quot;:5,&quot;pos&quot;:0,&quot;transparency&quot;:0.800000011920929},{&quot;brightness&quot;:0,&quot;colorType&quot;:1,&quot;foreColorIndex&quot;:5,&quot;pos&quot;:0.6600000262260437,&quot;transparency&quot;:0.30000001192092896},{&quot;brightness&quot;:0,&quot;colorType&quot;:1,&quot;foreColorIndex&quot;:5,&quot;pos&quot;:1,&quot;transparency&quot;:0.4000000059604645}],&quot;type&quot;:3},&quot;glow&quot;:{&quot;colorType&quot;:0},&quot;line&quot;:{&quot;gradient&quot;:[{&quot;brightness&quot;:0.949999988079071,&quot;colorType&quot;:1,&quot;foreColorIndex&quot;:5,&quot;pos&quot;:0.3700000047683716,&quot;transparency&quot;:0.30000001192092896},{&quot;brightness&quot;:0.550000011920929,&quot;colorType&quot;:1,&quot;foreColorIndex&quot;:5,&quot;pos&quot;:0,&quot;transparency&quot;:0.30000001192092896},{&quot;brightness&quot;:0,&quot;colorType&quot;:1,&quot;foreColorIndex&quot;:14,&quot;pos&quot;:1,&quot;transparency&quot;:0.30000001192092896},{&quot;brightness&quot;:0.699999988079071,&quot;colorType&quot;:1,&quot;foreColorIndex&quot;:5,&quot;pos&quot;:0.7099999785423279,&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1_3"/>
  <p:tag name="KSO_WM_TEMPLATE_CATEGORY" val="diagram"/>
  <p:tag name="KSO_WM_TEMPLATE_INDEX" val="20230316"/>
  <p:tag name="KSO_WM_UNIT_LAYERLEVEL" val="1_1_1"/>
  <p:tag name="KSO_WM_TAG_VERSION" val="3.0"/>
  <p:tag name="KSO_WM_UNIT_TYPE" val="o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gradient&quot;:[{&quot;brightness&quot;:0,&quot;colorType&quot;:1,&quot;foreColorIndex&quot;:5,&quot;pos&quot;:0,&quot;transparency&quot;:0.800000011920929},{&quot;brightness&quot;:0,&quot;colorType&quot;:1,&quot;foreColorIndex&quot;:5,&quot;pos&quot;:0.6600000262260437,&quot;transparency&quot;:0.6499999761581421},{&quot;brightness&quot;:0,&quot;colorType&quot;:1,&quot;foreColorIndex&quot;:5,&quot;pos&quot;:1,&quot;transparency&quot;:0.699999988079071}],&quot;type&quot;:3},&quot;glow&quot;:{&quot;colorType&quot;:0},&quot;line&quot;:{&quot;gradient&quot;:[{&quot;brightness&quot;:0.949999988079071,&quot;colorType&quot;:1,&quot;foreColorIndex&quot;:5,&quot;pos&quot;:0.3700000047683716,&quot;transparency&quot;:0.30000001192092896},{&quot;brightness&quot;:0.550000011920929,&quot;colorType&quot;:1,&quot;foreColorIndex&quot;:5,&quot;pos&quot;:0,&quot;transparency&quot;:0.30000001192092896},{&quot;brightness&quot;:0,&quot;colorType&quot;:1,&quot;foreColorIndex&quot;:14,&quot;pos&quot;:1,&quot;transparency&quot;:0.30000001192092896},{&quot;brightness&quot;:0.699999988079071,&quot;colorType&quot;:1,&quot;foreColorIndex&quot;:5,&quot;pos&quot;:0.7099999785423279,&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2_1"/>
  <p:tag name="KSO_WM_UNIT_ID" val="diagram20230316_3*o_h_a*1_2_1"/>
  <p:tag name="KSO_WM_TEMPLATE_CATEGORY" val="diagram"/>
  <p:tag name="KSO_WM_TEMPLATE_INDEX" val="20230316"/>
  <p:tag name="KSO_WM_UNIT_LAYERLEVEL" val="1_1_1"/>
  <p:tag name="KSO_WM_TAG_VERSION" val="3.0"/>
  <p:tag name="KSO_WM_BEAUTIFY_FLAG" val="#wm#"/>
  <p:tag name="KSO_WM_UNIT_VALUE" val="24"/>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2_1"/>
  <p:tag name="KSO_WM_UNIT_ID" val="diagram20230316_3*o_h_f*1_2_1"/>
  <p:tag name="KSO_WM_TEMPLATE_CATEGORY" val="diagram"/>
  <p:tag name="KSO_WM_TEMPLATE_INDEX" val="20230316"/>
  <p:tag name="KSO_WM_UNIT_LAYERLEVEL" val="1_1_1"/>
  <p:tag name="KSO_WM_TAG_VERSION" val="3.0"/>
  <p:tag name="KSO_WM_BEAUTIFY_FLAG" val="#wm#"/>
  <p:tag name="KSO_WM_UNIT_VALUE" val="54"/>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5.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0316_3*o_h_i*1_1_2"/>
  <p:tag name="KSO_WM_TEMPLATE_CATEGORY" val="diagram"/>
  <p:tag name="KSO_WM_TEMPLATE_INDEX" val="20230316"/>
  <p:tag name="KSO_WM_UNIT_LAYERLEVEL" val="1_1_1"/>
  <p:tag name="KSO_WM_TAG_VERSION" val="3.0"/>
  <p:tag name="KSO_WM_UNIT_SUBTYPE" val="d"/>
  <p:tag name="KSO_WM_UNIT_TYPE" val="o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69.79998779296875,&quot;left&quot;:-65.18268326886997,&quot;top&quot;:17.64232893816129,&quot;width&quot;:850.4500122070312}"/>
  <p:tag name="KSO_WM_DIAGRAM_COLOR_MATCH_VALUE" val="{&quot;shape&quot;:{&quot;fill&quot;:{&quot;gradient&quot;:[{&quot;brightness&quot;:0,&quot;colorType&quot;:1,&quot;foreColorIndex&quot;:5,&quot;pos&quot;:0,&quot;transparency&quot;:0.800000011920929},{&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30000001192092896},{&quot;brightness&quot;:0,&quot;colorType&quot;:2,&quot;pos&quot;:1,&quot;rgb&quot;:&quot;#ffffff&quot;,&quot;transparency&quot;:0},{&quot;brightness&quot;:0.699999988079071,&quot;colorType&quot;:1,&quot;foreColorIndex&quot;:5,&quot;pos&quot;:0.7099999785423279,&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660_2*l_h_i*1_1_2"/>
  <p:tag name="KSO_WM_TEMPLATE_CATEGORY" val="diagram"/>
  <p:tag name="KSO_WM_TEMPLATE_INDEX" val="20233660"/>
  <p:tag name="KSO_WM_UNIT_LAYERLEVEL" val="1_1_1"/>
  <p:tag name="KSO_WM_TAG_VERSION" val="3.0"/>
  <p:tag name="KSO_WM_BEAUTIFY_FLAG" val="#wm#"/>
  <p:tag name="KSO_WM_UNIT_TYPE" val="l_h_i"/>
  <p:tag name="KSO_WM_UNIT_INDEX" val="1_1_2"/>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660_2*l_h_a*1_1_1"/>
  <p:tag name="KSO_WM_TEMPLATE_CATEGORY" val="diagram"/>
  <p:tag name="KSO_WM_TEMPLATE_INDEX" val="20233660"/>
  <p:tag name="KSO_WM_UNIT_LAYERLEVEL" val="1_1_1"/>
  <p:tag name="KSO_WM_TAG_VERSION" val="3.0"/>
  <p:tag name="KSO_WM_BEAUTIFY_FLAG" val="#wm#"/>
  <p:tag name="KSO_WM_UNIT_TEXT_FILL_FORE_SCHEMECOLOR_INDEX_BRIGHTNESS" val="0.15"/>
  <p:tag name="KSO_WM_DIAGRAM_GROUP_CODE" val="l1-1"/>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DIAGRAM_VERSION" val="3"/>
  <p:tag name="KSO_WM_DIAGRAM_COLOR_TRICK" val="4"/>
  <p:tag name="KSO_WM_DIAGRAM_COLOR_TEXT_CAN_REMOVE" val="n"/>
  <p:tag name="KSO_WM_UNIT_PRESET_TEXT" val="单击此处添加标题"/>
  <p:tag name="KSO_WM_UNIT_TEXT_FILL_FORE_SCHEMECOLOR_INDEX" val="1"/>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660_2*l_h_i*1_1_3"/>
  <p:tag name="KSO_WM_TEMPLATE_CATEGORY" val="diagram"/>
  <p:tag name="KSO_WM_TEMPLATE_INDEX" val="20233660"/>
  <p:tag name="KSO_WM_UNIT_LAYERLEVEL" val="1_1_1"/>
  <p:tag name="KSO_WM_TAG_VERSION" val="3.0"/>
  <p:tag name="KSO_WM_BEAUTIFY_FLAG" val="#wm#"/>
  <p:tag name="KSO_WM_UNIT_TYPE" val="l_h_i"/>
  <p:tag name="KSO_WM_UNIT_INDEX" val="1_1_3"/>
  <p:tag name="KSO_WM_DIAGRAM_VERSION" val="3"/>
  <p:tag name="KSO_WM_DIAGRAM_COLOR_TRICK" val="4"/>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660_2*l_h_i*1_2_2"/>
  <p:tag name="KSO_WM_TEMPLATE_CATEGORY" val="diagram"/>
  <p:tag name="KSO_WM_TEMPLATE_INDEX" val="20233660"/>
  <p:tag name="KSO_WM_UNIT_LAYERLEVEL" val="1_1_1"/>
  <p:tag name="KSO_WM_TAG_VERSION" val="3.0"/>
  <p:tag name="KSO_WM_BEAUTIFY_FLAG" val="#wm#"/>
  <p:tag name="KSO_WM_UNIT_TYPE" val="l_h_i"/>
  <p:tag name="KSO_WM_UNIT_INDEX" val="1_2_2"/>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solid&quot;:{&quot;brightness&quot;:0,&quot;colorType&quot;:1,&quot;foreColorIndex&quot;:6,&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660_2*l_h_a*1_2_1"/>
  <p:tag name="KSO_WM_TEMPLATE_CATEGORY" val="diagram"/>
  <p:tag name="KSO_WM_TEMPLATE_INDEX" val="20233660"/>
  <p:tag name="KSO_WM_UNIT_LAYERLEVEL" val="1_1_1"/>
  <p:tag name="KSO_WM_TAG_VERSION" val="3.0"/>
  <p:tag name="KSO_WM_BEAUTIFY_FLAG" val="#wm#"/>
  <p:tag name="KSO_WM_UNIT_TEXT_FILL_FORE_SCHEMECOLOR_INDEX_BRIGHTNESS" val="0.15"/>
  <p:tag name="KSO_WM_DIAGRAM_GROUP_CODE" val="l1-1"/>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DIAGRAM_VERSION" val="3"/>
  <p:tag name="KSO_WM_DIAGRAM_COLOR_TRICK" val="4"/>
  <p:tag name="KSO_WM_DIAGRAM_COLOR_TEXT_CAN_REMOVE" val="n"/>
  <p:tag name="KSO_WM_UNIT_PRESET_TEXT" val="单击此处添加标题"/>
  <p:tag name="KSO_WM_UNIT_TEXT_FILL_FORE_SCHEMECOLOR_INDEX" val="1"/>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660_2*l_h_i*1_2_3"/>
  <p:tag name="KSO_WM_TEMPLATE_CATEGORY" val="diagram"/>
  <p:tag name="KSO_WM_TEMPLATE_INDEX" val="20233660"/>
  <p:tag name="KSO_WM_UNIT_LAYERLEVEL" val="1_1_1"/>
  <p:tag name="KSO_WM_TAG_VERSION" val="3.0"/>
  <p:tag name="KSO_WM_BEAUTIFY_FLAG" val="#wm#"/>
  <p:tag name="KSO_WM_UNIT_TYPE" val="l_h_i"/>
  <p:tag name="KSO_WM_UNIT_INDEX" val="1_2_3"/>
  <p:tag name="KSO_WM_DIAGRAM_VERSION" val="3"/>
  <p:tag name="KSO_WM_DIAGRAM_COLOR_TRICK" val="4"/>
  <p:tag name="KSO_WM_DIAGRAM_COLOR_TEXT_CAN_REMOVE" val="n"/>
  <p:tag name="KSO_WM_UNIT_FILL_TYPE" val="1"/>
  <p:tag name="KSO_WM_UNIT_FILL_FORE_SCHEMECOLOR_INDEX" val="6"/>
  <p:tag name="KSO_WM_UNIT_FILL_FORE_SCHEMECOLOR_INDEX_BRIGHTNESS" val="0"/>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660_2*l_h_i*1_3_2"/>
  <p:tag name="KSO_WM_TEMPLATE_CATEGORY" val="diagram"/>
  <p:tag name="KSO_WM_TEMPLATE_INDEX" val="20233660"/>
  <p:tag name="KSO_WM_UNIT_LAYERLEVEL" val="1_1_1"/>
  <p:tag name="KSO_WM_TAG_VERSION" val="3.0"/>
  <p:tag name="KSO_WM_BEAUTIFY_FLAG" val="#wm#"/>
  <p:tag name="KSO_WM_UNIT_TYPE" val="l_h_i"/>
  <p:tag name="KSO_WM_UNIT_INDEX" val="1_3_2"/>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solid&quot;:{&quot;brightness&quot;:0,&quot;colorType&quot;:1,&quot;foreColorIndex&quot;:7,&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660_2*l_h_a*1_3_1"/>
  <p:tag name="KSO_WM_TEMPLATE_CATEGORY" val="diagram"/>
  <p:tag name="KSO_WM_TEMPLATE_INDEX" val="20233660"/>
  <p:tag name="KSO_WM_UNIT_LAYERLEVEL" val="1_1_1"/>
  <p:tag name="KSO_WM_TAG_VERSION" val="3.0"/>
  <p:tag name="KSO_WM_BEAUTIFY_FLAG" val="#wm#"/>
  <p:tag name="KSO_WM_UNIT_TEXT_FILL_FORE_SCHEMECOLOR_INDEX_BRIGHTNESS" val="0.15"/>
  <p:tag name="KSO_WM_DIAGRAM_GROUP_CODE" val="l1-1"/>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DIAGRAM_VERSION" val="3"/>
  <p:tag name="KSO_WM_DIAGRAM_COLOR_TRICK" val="4"/>
  <p:tag name="KSO_WM_DIAGRAM_COLOR_TEXT_CAN_REMOVE" val="n"/>
  <p:tag name="KSO_WM_UNIT_PRESET_TEXT" val="单击此处添加标题"/>
  <p:tag name="KSO_WM_UNIT_TEXT_FILL_FORE_SCHEMECOLOR_INDEX" val="1"/>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660_2*l_h_i*1_3_3"/>
  <p:tag name="KSO_WM_TEMPLATE_CATEGORY" val="diagram"/>
  <p:tag name="KSO_WM_TEMPLATE_INDEX" val="20233660"/>
  <p:tag name="KSO_WM_UNIT_LAYERLEVEL" val="1_1_1"/>
  <p:tag name="KSO_WM_TAG_VERSION" val="3.0"/>
  <p:tag name="KSO_WM_BEAUTIFY_FLAG" val="#wm#"/>
  <p:tag name="KSO_WM_UNIT_TYPE" val="l_h_i"/>
  <p:tag name="KSO_WM_UNIT_INDEX" val="1_3_3"/>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MAX_ITEMCNT" val="3"/>
  <p:tag name="KSO_WM_DIAGRAM_MIN_ITEMCNT" val="2"/>
  <p:tag name="KSO_WM_DIAGRAM_VIRTUALLY_FRAME" val="{&quot;height&quot;:142.71338319793463,&quot;left&quot;:-47.55940854530631,&quot;top&quot;:127.6,&quot;width&quot;:850.46960449218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261.6870078740157,&quot;left&quot;:49.49354330708661,&quot;top&quot;:89.1015748031496,&quot;width&quot;:462.9548818897638}"/>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701_1*n_h_h_i*1_2_1_1"/>
  <p:tag name="KSO_WM_TEMPLATE_CATEGORY" val="diagram"/>
  <p:tag name="KSO_WM_TEMPLATE_INDEX" val="20231701"/>
  <p:tag name="KSO_WM_UNIT_LAYERLEVEL" val="1_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701_1*n_h_h_i*1_2_2_1"/>
  <p:tag name="KSO_WM_TEMPLATE_CATEGORY" val="diagram"/>
  <p:tag name="KSO_WM_TEMPLATE_INDEX" val="20231701"/>
  <p:tag name="KSO_WM_UNIT_LAYERLEVEL" val="1_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gradient&quot;:[{&quot;brightness&quot;:0.800000011920929,&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5.xml><?xml version="1.0" encoding="utf-8"?>
<p:tagLst xmlns:p="http://schemas.openxmlformats.org/presentationml/2006/main">
  <p:tag name="KSO_WM_DIAGRAM_VIRTUALLY_FRAME" val="{&quot;height&quot;:261.6870078740157,&quot;left&quot;:49.49354330708661,&quot;top&quot;:89.1015748031496,&quot;width&quot;:462.9548818897638}"/>
  <p:tag name="KSO_WM_BEAUTIFY_FLAG" val=""/>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701_1*n_h_i*1_1_1"/>
  <p:tag name="KSO_WM_TEMPLATE_CATEGORY" val="diagram"/>
  <p:tag name="KSO_WM_TEMPLATE_INDEX" val="20231701"/>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701_1*n_h_h_i*1_2_2_2"/>
  <p:tag name="KSO_WM_TEMPLATE_CATEGORY" val="diagram"/>
  <p:tag name="KSO_WM_TEMPLATE_INDEX" val="20231701"/>
  <p:tag name="KSO_WM_UNIT_LAYERLEVEL" val="1_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solidLine&quot;:{&quot;brightness&quot;:0,&quot;colorType&quot;:1,&quot;foreColorIndex&quot;:2,&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701_1*n_h_h_i*1_2_1_2"/>
  <p:tag name="KSO_WM_TEMPLATE_CATEGORY" val="diagram"/>
  <p:tag name="KSO_WM_TEMPLATE_INDEX" val="20231701"/>
  <p:tag name="KSO_WM_UNIT_LAYERLEVEL" val="1_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gradient&quot;:[{&quot;brightness&quot;:0,&quot;colorType&quot;:1,&quot;foreColorIndex&quot;:7,&quot;pos&quot;:0,&quot;transparency&quot;:0},{&quot;brightness&quot;:0,&quot;colorType&quot;:1,&quot;foreColorIndex&quot;:6,&quot;pos&quot;:1,&quot;transparency&quot;:0}],&quot;type&quot;:3},&quot;glow&quot;:{&quot;colorType&quot;:0},&quot;line&quot;:{&quot;solidLine&quot;:{&quot;brightness&quot;:0,&quot;colorType&quot;:1,&quot;foreColorIndex&quot;:2,&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
</p:tagLst>
</file>

<file path=ppt/tags/tag5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701_1*n_h_a*1_1_1"/>
  <p:tag name="KSO_WM_TEMPLATE_CATEGORY" val="diagram"/>
  <p:tag name="KSO_WM_TEMPLATE_INDEX" val="20231701"/>
  <p:tag name="KSO_WM_UNIT_LAYERLEVEL" val="1_1_1"/>
  <p:tag name="KSO_WM_TAG_VERSION" val="3.0"/>
  <p:tag name="KSO_WM_BEAUTIFY_FLAG" val="#wm#"/>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solid&quot;:{&quot;brightness&quot;:0,&quot;colorType&quot;:1,&quot;foreColorIndex&quot;:14,&quot;transparency&quot;:0},&quot;type&quot;:1},&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UNIT_TEXT_FILL_FORE_SCHEMECOLOR_INDEX" val="1"/>
  <p:tag name="KSO_WM_UNIT_TEXT_FILL_TYPE" val="1"/>
  <p:tag name="KSO_WM_UNIT_PRESET_TEXT" val="单击此处&#10;添加标题"/>
  <p:tag name="KSO_WM_DIAGRAM_USE_COLOR_VALUE" val="{&quot;color_scheme&quot;:1,&quot;color_type&quot;:1,&quot;theme_color_indexes&quot;:[]}"/>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701_1*n_h_i*1_1_2"/>
  <p:tag name="KSO_WM_TEMPLATE_CATEGORY" val="diagram"/>
  <p:tag name="KSO_WM_TEMPLATE_INDEX" val="20231701"/>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701_1*n_h_h_f*1_2_1_1"/>
  <p:tag name="KSO_WM_TEMPLATE_CATEGORY" val="diagram"/>
  <p:tag name="KSO_WM_TEMPLATE_INDEX" val="20231701"/>
  <p:tag name="KSO_WM_UNIT_LAYERLEVEL" val="1_1_1_1"/>
  <p:tag name="KSO_WM_TAG_VERSION" val="3.0"/>
  <p:tag name="KSO_WM_BEAUTIFY_FLAG" val="#wm#"/>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增减"/>
  <p:tag name="KSO_WM_DIAGRAM_USE_COLOR_VALUE" val="{&quot;color_scheme&quot;:1,&quot;color_type&quot;:1,&quot;theme_color_indexes&quot;:[]}"/>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3"/>
  <p:tag name="KSO_WM_UNIT_ID" val="diagram20231701_1*n_h_h_i*1_2_2_3"/>
  <p:tag name="KSO_WM_TEMPLATE_CATEGORY" val="diagram"/>
  <p:tag name="KSO_WM_TEMPLATE_INDEX" val="20231701"/>
  <p:tag name="KSO_WM_UNIT_LAYERLEVEL" val="1_1_1_1"/>
  <p:tag name="KSO_WM_TAG_VERSION" val="3.0"/>
  <p:tag name="KSO_WM_BEAUTIFY_FLAG" val="#wm#"/>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2"/>
  <p:tag name="KSO_WM_DIAGRAM_USE_COLOR_VALUE" val="{&quot;color_scheme&quot;:1,&quot;color_type&quot;:1,&quot;theme_color_indexes&quot;:[]}"/>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3"/>
  <p:tag name="KSO_WM_UNIT_ID" val="diagram20231701_1*n_h_h_i*1_2_1_3"/>
  <p:tag name="KSO_WM_TEMPLATE_CATEGORY" val="diagram"/>
  <p:tag name="KSO_WM_TEMPLATE_INDEX" val="20231701"/>
  <p:tag name="KSO_WM_UNIT_LAYERLEVEL" val="1_1_1_1"/>
  <p:tag name="KSO_WM_TAG_VERSION" val="3.0"/>
  <p:tag name="KSO_WM_BEAUTIFY_FLAG" val="#wm#"/>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01"/>
  <p:tag name="KSO_WM_DIAGRAM_USE_COLOR_VALUE" val="{&quot;color_scheme&quot;:1,&quot;color_type&quot;:1,&quot;theme_color_indexes&quot;:[]}"/>
</p:tagLst>
</file>

<file path=ppt/tags/tag5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701_1*n_h_h_f*1_2_2_1"/>
  <p:tag name="KSO_WM_TEMPLATE_CATEGORY" val="diagram"/>
  <p:tag name="KSO_WM_TEMPLATE_INDEX" val="20231701"/>
  <p:tag name="KSO_WM_UNIT_LAYERLEVEL" val="1_1_1_1"/>
  <p:tag name="KSO_WM_TAG_VERSION" val="3.0"/>
  <p:tag name="KSO_WM_BEAUTIFY_FLAG" val="#wm#"/>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367.7846374511719,&quot;left&quot;:-65.88124741441625,&quot;top&quot;:18.6161458413432,&quot;width&quot;:851.8372192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增减"/>
  <p:tag name="KSO_WM_DIAGRAM_USE_COLOR_VALUE" val="{&quot;color_scheme&quot;:1,&quot;color_type&quot;:1,&quot;theme_color_indexes&quot;:[]}"/>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49_1*l_h_a*1_1_1"/>
  <p:tag name="KSO_WM_TEMPLATE_CATEGORY" val="diagram"/>
  <p:tag name="KSO_WM_TEMPLATE_INDEX" val="20233549"/>
  <p:tag name="KSO_WM_UNIT_LAYERLEVEL" val="1_1_1"/>
  <p:tag name="KSO_WM_TAG_VERSION" val="3.0"/>
  <p:tag name="KSO_WM_BEAUTIFY_FLAG" val="#wm#"/>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1"/>
  <p:tag name="KSO_WM_DIAGRAM_MIN_ITEMCNT" val="1"/>
  <p:tag name="KSO_WM_DIAGRAM_VIRTUALLY_FRAME" val="{&quot;height&quot;:124.05,&quot;left&quot;:64.64999694824219,&quot;top&quot;:69.15,&quot;width&quot;:415.30000305175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26_1*l_h_f*1_1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4.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26_1*l_h_a*1_1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5.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26_1*l_h_i*1_1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6.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26_1*l_h_f*1_2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7.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26_1*l_h_a*1_2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8.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26_1*l_h_i*1_2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69.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26_1*l_h_f*1_3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49_1*l_h_f*1_1_1"/>
  <p:tag name="KSO_WM_TEMPLATE_CATEGORY" val="diagram"/>
  <p:tag name="KSO_WM_TEMPLATE_INDEX" val="20233549"/>
  <p:tag name="KSO_WM_UNIT_LAYERLEVEL" val="1_1_1"/>
  <p:tag name="KSO_WM_TAG_VERSION" val="3.0"/>
  <p:tag name="KSO_WM_BEAUTIFY_FLAG" val="#wm#"/>
  <p:tag name="KSO_WM_UNIT_PRESET_TEXT" val="单击此处添加文本具体内容，简明扼要地阐述您的观点。根据需要可增减文字，以便观者准确地理解您的思想。"/>
  <p:tag name="KSO_WM_UNIT_TEXT_FILL_FORE_SCHEMECOLOR_INDEX" val="1"/>
  <p:tag name="KSO_WM_UNIT_TEXT_FILL_TYPE" val="1"/>
  <p:tag name="KSO_WM_DIAGRAM_MAX_ITEMCNT" val="1"/>
  <p:tag name="KSO_WM_DIAGRAM_MIN_ITEMCNT" val="1"/>
  <p:tag name="KSO_WM_DIAGRAM_VIRTUALLY_FRAME" val="{&quot;height&quot;:124.05,&quot;left&quot;:64.64999694824219,&quot;top&quot;:69.15,&quot;width&quot;:415.30000305175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0.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26_1*l_h_a*1_3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1.xml><?xml version="1.0" encoding="utf-8"?>
<p:tagLst xmlns:p="http://schemas.openxmlformats.org/presentationml/2006/main">
  <p:tag name="KSO_WM_DIAGRAM_VIRTUALLY_FRAME" val="{&quot;height&quot;:205.17523698341193,&quot;left&quot;:60.79976377952757,&quot;top&quot;:94.57476301658808,&quot;width&quot;:604.600236220472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26_1*l_h_i*1_3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15_5*l_h_i*1_4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4"/>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7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15_5*l_h_i*1_3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7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15_5*l_h_i*1_1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7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15_5*l_h_i*1_2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15_5*l_h_i*1_1_2"/>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15_5*l_h_i*1_1_3"/>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2.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15_5*l_h_i*1_3_2"/>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315_5*l_h_i*1_5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5"/>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84.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15_5*l_h_i*1_3_3"/>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5.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15_5*l_h_i*1_4_2"/>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6.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15_5*l_h_i*1_4_3"/>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15_5*l_h_i*1_2_2"/>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8.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15_5*l_h_i*1_2_3"/>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8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31315_5*l_h_i*1_6_2"/>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6"/>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15_5*l_h_i*1_5_2"/>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9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1315_5*l_h_i*1_6_3"/>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92.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315_5*l_h_i*1_5_3"/>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593.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15_5*l_h_f*1_4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594.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15_5*l_h_f*1_3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95.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15_5*l_h_f*1_1_1"/>
  <p:tag name="KSO_WM_TEMPLATE_CATEGORY" val="diagram"/>
  <p:tag name="KSO_WM_TEMPLATE_INDEX" val="20231315"/>
  <p:tag name="KSO_WM_UNIT_LAYERLEVEL" val="1_1_1"/>
  <p:tag name="KSO_WM_TAG_VERSION" val="3.0"/>
  <p:tag name="KSO_WM_BEAUTIFY_FLAG" val="#wm#"/>
  <p:tag name="KSO_WM_UNIT_VALUE" val="45"/>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96.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15_5*l_h_f*1_2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597.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1315_5*l_h_f*1_6_1"/>
  <p:tag name="KSO_WM_TEMPLATE_CATEGORY" val="diagram"/>
  <p:tag name="KSO_WM_TEMPLATE_INDEX" val="20231315"/>
  <p:tag name="KSO_WM_UNIT_LAYERLEVEL" val="1_1_1"/>
  <p:tag name="KSO_WM_TAG_VERSION" val="3.0"/>
  <p:tag name="KSO_WM_BEAUTIFY_FLAG" val="#wm#"/>
  <p:tag name="KSO_WM_UNIT_VALUE" val="45"/>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598.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15_5*l_h_f*1_5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599.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1315_5*l_h_i*1_6_1"/>
  <p:tag name="KSO_WM_TEMPLATE_CATEGORY" val="diagram"/>
  <p:tag name="KSO_WM_TEMPLATE_INDEX" val="20231315"/>
  <p:tag name="KSO_WM_UNIT_LAYERLEVEL" val="1_1_1"/>
  <p:tag name="KSO_WM_TAG_VERSION" val="3.0"/>
  <p:tag name="KSO_WM_BEAUTIFY_FLAG" val="#wm#"/>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31315_5*l_h_i*1_6_2"/>
  <p:tag name="KSO_WM_TEMPLATE_CATEGORY" val="diagram"/>
  <p:tag name="KSO_WM_TEMPLATE_INDEX" val="20231315"/>
  <p:tag name="KSO_WM_UNIT_LAYERLEVEL" val="1_1_1"/>
  <p:tag name="KSO_WM_TAG_VERSION" val="3.0"/>
  <p:tag name="KSO_WM_BEAUTIFY_FLAG" val=""/>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6"/>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601.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1315_5*l_h_i*1_6_3"/>
  <p:tag name="KSO_WM_TEMPLATE_CATEGORY" val="diagram"/>
  <p:tag name="KSO_WM_TEMPLATE_INDEX" val="20231315"/>
  <p:tag name="KSO_WM_UNIT_LAYERLEVEL" val="1_1_1"/>
  <p:tag name="KSO_WM_TAG_VERSION" val="3.0"/>
  <p:tag name="KSO_WM_BEAUTIFY_FLAG" val=""/>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602.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1315_5*l_h_f*1_6_1"/>
  <p:tag name="KSO_WM_TEMPLATE_CATEGORY" val="diagram"/>
  <p:tag name="KSO_WM_TEMPLATE_INDEX" val="20231315"/>
  <p:tag name="KSO_WM_UNIT_LAYERLEVEL" val="1_1_1"/>
  <p:tag name="KSO_WM_TAG_VERSION" val="3.0"/>
  <p:tag name="KSO_WM_BEAUTIFY_FLAG" val=""/>
  <p:tag name="KSO_WM_UNIT_VALUE" val="45"/>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603.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1315_5*l_h_i*1_6_1"/>
  <p:tag name="KSO_WM_TEMPLATE_CATEGORY" val="diagram"/>
  <p:tag name="KSO_WM_TEMPLATE_INDEX" val="20231315"/>
  <p:tag name="KSO_WM_UNIT_LAYERLEVEL" val="1_1_1"/>
  <p:tag name="KSO_WM_TAG_VERSION" val="3.0"/>
  <p:tag name="KSO_WM_BEAUTIFY_FLAG" val=""/>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604.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31315_5*l_h_i*1_6_2"/>
  <p:tag name="KSO_WM_TEMPLATE_CATEGORY" val="diagram"/>
  <p:tag name="KSO_WM_TEMPLATE_INDEX" val="20231315"/>
  <p:tag name="KSO_WM_UNIT_LAYERLEVEL" val="1_1_1"/>
  <p:tag name="KSO_WM_TAG_VERSION" val="3.0"/>
  <p:tag name="KSO_WM_BEAUTIFY_FLAG" val=""/>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PRESET_TEXT" val="06"/>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605.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1315_5*l_h_i*1_6_3"/>
  <p:tag name="KSO_WM_TEMPLATE_CATEGORY" val="diagram"/>
  <p:tag name="KSO_WM_TEMPLATE_INDEX" val="20231315"/>
  <p:tag name="KSO_WM_UNIT_LAYERLEVEL" val="1_1_1"/>
  <p:tag name="KSO_WM_TAG_VERSION" val="3.0"/>
  <p:tag name="KSO_WM_BEAUTIFY_FLAG" val=""/>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606.xml><?xml version="1.0" encoding="utf-8"?>
<p:tagLst xmlns:p="http://schemas.openxmlformats.org/presentationml/2006/main">
  <p:tag name="KSO_WM_DIAGRAM_VERSION" val="3"/>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1315_5*l_h_f*1_6_1"/>
  <p:tag name="KSO_WM_TEMPLATE_CATEGORY" val="diagram"/>
  <p:tag name="KSO_WM_TEMPLATE_INDEX" val="20231315"/>
  <p:tag name="KSO_WM_UNIT_LAYERLEVEL" val="1_1_1"/>
  <p:tag name="KSO_WM_TAG_VERSION" val="3.0"/>
  <p:tag name="KSO_WM_BEAUTIFY_FLAG" val=""/>
  <p:tag name="KSO_WM_UNIT_VALUE" val="45"/>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DIAGRAM_COLOR_TRICK" val="2"/>
  <p:tag name="KSO_WM_UNIT_PRESET_TEXT" val="单击此处输入你的智能图形项正文"/>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607.xml><?xml version="1.0" encoding="utf-8"?>
<p:tagLst xmlns:p="http://schemas.openxmlformats.org/presentationml/2006/main">
  <p:tag name="KSO_WM_DIAGRAM_VERSION" val="3"/>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1315_5*l_h_i*1_6_1"/>
  <p:tag name="KSO_WM_TEMPLATE_CATEGORY" val="diagram"/>
  <p:tag name="KSO_WM_TEMPLATE_INDEX" val="20231315"/>
  <p:tag name="KSO_WM_UNIT_LAYERLEVEL" val="1_1_1"/>
  <p:tag name="KSO_WM_TAG_VERSION" val="3.0"/>
  <p:tag name="KSO_WM_BEAUTIFY_FLAG" val=""/>
  <p:tag name="KSO_WM_DIAGRAM_MAX_ITEMCNT" val="6"/>
  <p:tag name="KSO_WM_DIAGRAM_MIN_ITEMCNT" val="2"/>
  <p:tag name="KSO_WM_DIAGRAM_VIRTUALLY_FRAME" val="{&quot;height&quot;:371.4778747558594,&quot;left&quot;:-137.4747608479177,&quot;top&quot;:54.98681065356639,&quot;width&quot;:860.8960571289062}"/>
  <p:tag name="KSO_WM_DIAGRAM_COLOR_MATCH_VALUE" val="{&quot;shape&quot;:{&quot;fill&quot;:{&quot;gradient&quot;:[{&quot;brightness&quot;:0,&quot;colorType&quot;:1,&quot;foreColorIndex&quot;:14,&quot;pos&quot;:0,&quot;transparency&quot;:0.800000011920929},{&quot;brightness&quot;:0,&quot;colorType&quot;:1,&quot;foreColorIndex&quot;:14,&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2"/>
  <p:tag name="KSO_WM_UNIT_FILL_TYPE" val="3"/>
  <p:tag name="KSO_WM_DIAGRAM_USE_COLOR_VALUE" val="{&quot;color_scheme&quot;:1,&quot;color_type&quot;:1,&quot;theme_color_indexes&quot;:[]}"/>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7_1*l_h_f*1_2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7.0072878715936,&quot;left&quot;:-18.552762528066523,&quot;top&quot;:27.36381449061114,&quot;width&quot;:757.143005371093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此处添加内容，简明扼要地阐述"/>
  <p:tag name="KSO_WM_UNIT_FILL_TYPE" val="1"/>
  <p:tag name="KSO_WM_UNIT_FILL_FORE_SCHEMECOLOR_INDEX" val="5"/>
  <p:tag name="KSO_WM_UNIT_FILL_FORE_SCHEMECOLOR_INDEX_BRIGHTNESS" val="0"/>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17.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18.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
</p:tagLst>
</file>

<file path=ppt/tags/tag619.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87_1*l_i*1_1"/>
  <p:tag name="KSO_WM_TEMPLATE_CATEGORY" val="diagram"/>
  <p:tag name="KSO_WM_TEMPLATE_INDEX" val="20231987"/>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57.0072878715936,&quot;left&quot;:-18.552762528066523,&quot;top&quot;:27.36381449061114,&quot;width&quot;:757.1430053710938}"/>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Lst>
</file>

<file path=ppt/tags/tag620.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21.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
</p:tagLst>
</file>

<file path=ppt/tags/tag622.xml><?xml version="1.0" encoding="utf-8"?>
<p:tagLst xmlns:p="http://schemas.openxmlformats.org/presentationml/2006/main">
  <p:tag name="KSO_WM_DIAGRAM_VIRTUALLY_FRAME" val="{&quot;height&quot;:274.8999877929688,&quot;left&quot;:41.867525788554985,&quot;top&quot;:90.567525788555,&quot;width&quot;:728.5499877929688}"/>
  <p:tag name="KSO_WM_BEAUTIFY_FLAG" val="#wm#"/>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623.xml><?xml version="1.0" encoding="utf-8"?>
<p:tagLst xmlns:p="http://schemas.openxmlformats.org/presentationml/2006/main">
  <p:tag name="KSO_WM_DIAGRAM_VIRTUALLY_FRAME" val="{&quot;height&quot;:274.8999877929688,&quot;left&quot;:41.867525788554985,&quot;top&quot;:90.567525788555,&quot;width&quot;:728.5499877929688}"/>
  <p:tag name="KSO_WM_BEAUTIFY_FLAG" val="#wm#"/>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624.xml><?xml version="1.0" encoding="utf-8"?>
<p:tagLst xmlns:p="http://schemas.openxmlformats.org/presentationml/2006/main">
  <p:tag name="KSO_WM_DIAGRAM_VIRTUALLY_FRAME" val="{&quot;height&quot;:274.8999877929688,&quot;left&quot;:41.867525788554985,&quot;top&quot;:90.567525788555,&quot;width&quot;:728.5499877929688}"/>
  <p:tag name="KSO_WM_BEAUTIFY_FLAG" val="#wm#"/>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625.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26.xml><?xml version="1.0" encoding="utf-8"?>
<p:tagLst xmlns:p="http://schemas.openxmlformats.org/presentationml/2006/main">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27.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28.xml><?xml version="1.0" encoding="utf-8"?>
<p:tagLst xmlns:p="http://schemas.openxmlformats.org/presentationml/2006/main">
  <p:tag name="KSO_WM_DIAGRAM_VIRTUALLY_FRAME" val="{&quot;height&quot;:274.8999877929688,&quot;left&quot;:41.867525788554985,&quot;top&quot;:90.567525788555,&quot;width&quot;:728.5499877929688}"/>
  <p:tag name="KSO_WM_BEAUTIFY_FLAG" val="#wm#"/>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29.xml><?xml version="1.0" encoding="utf-8"?>
<p:tagLst xmlns:p="http://schemas.openxmlformats.org/presentationml/2006/main">
  <p:tag name="KSO_WM_BEAUTIFY_FLAG" val="#wm#"/>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3.xml><?xml version="1.0" encoding="utf-8"?>
<p:tagLst xmlns:p="http://schemas.openxmlformats.org/presentationml/2006/main">
  <p:tag name="KSO_WM_UNIT_VALUE" val="733*733"/>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987_1*l_h_d*1_2_1"/>
  <p:tag name="KSO_WM_TEMPLATE_CATEGORY" val="diagram"/>
  <p:tag name="KSO_WM_TEMPLATE_INDEX" val="20231987"/>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7.0072878715936,&quot;left&quot;:-18.552762528066523,&quot;top&quot;:27.36381449061114,&quot;width&quot;:757.1430053710938}"/>
  <p:tag name="KSO_WM_DIAGRAM_COLOR_MATCH_VALUE" val="{&quot;shape&quot;:{&quot;fill&quot;:{&quot;type&quot;:0},&quot;glow&quot;:{&quot;colorType&quot;:0},&quot;line&quot;:{&quot;solidLine&quot;:{&quot;brightness&quot;:0,&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 name="KSO_WM_UNIT_LINE_FORE_SCHEMECOLOR_INDEX" val="5"/>
</p:tagLst>
</file>

<file path=ppt/tags/tag630.xml><?xml version="1.0" encoding="utf-8"?>
<p:tagLst xmlns:p="http://schemas.openxmlformats.org/presentationml/2006/main">
  <p:tag name="KSO_WM_DIAGRAM_VIRTUALLY_FRAME" val="{&quot;height&quot;:274.8999877929688,&quot;left&quot;:41.867525788554985,&quot;top&quot;:90.567525788555,&quot;width&quot;:728.5499877929688}"/>
  <p:tag name="KSO_WM_BEAUTIFY_FLAG" val="#wm#"/>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631.xml><?xml version="1.0" encoding="utf-8"?>
<p:tagLst xmlns:p="http://schemas.openxmlformats.org/presentationml/2006/main">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BEAUTIFY_FLAG" val="#wm#"/>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2.xml><?xml version="1.0" encoding="utf-8"?>
<p:tagLst xmlns:p="http://schemas.openxmlformats.org/presentationml/2006/main">
  <p:tag name="KSO_WM_DIAGRAM_VIRTUALLY_FRAME" val="{&quot;height&quot;:274.8999877929688,&quot;left&quot;:41.867525788554985,&quot;top&quot;:90.567525788555,&quot;width&quot;:728.5499877929688}"/>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BEAUTIFY_FLAG" val="#wm#"/>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3.xml><?xml version="1.0" encoding="utf-8"?>
<p:tagLst xmlns:p="http://schemas.openxmlformats.org/presentationml/2006/main">
  <p:tag name="KSO_WM_DIAGRAM_VIRTUALLY_FRAME" val="{&quot;height&quot;:274.8999877929688,&quot;left&quot;:41.867525788554985,&quot;top&quot;:90.567525788555,&quot;width&quot;:728.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2_3*n_h_a*1_1_1"/>
  <p:tag name="KSO_WM_TEMPLATE_CATEGORY" val="diagram"/>
  <p:tag name="KSO_WM_TEMPLATE_INDEX" val="20231452"/>
  <p:tag name="KSO_WM_UNIT_LAYERLEVEL" val="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2"/>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1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1.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2_3*n_h_h_a*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2_3*n_h_h_f*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2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6000000238418579,&quot;colorType&quot;:1,&quot;foreColorIndex&quot;:8,&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4.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2_3*n_h_h_a*1_2_2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gradient&quot;:[{&quot;brightness&quot;:0,&quot;colorType&quot;:1,&quot;foreColorIndex&quot;:8,&quot;pos&quot;:0,&quot;transparency&quot;:0},{&quot;brightness&quot;:-0.25,&quot;colorType&quot;:1,&quot;foreColorIndex&quot;:8,&quot;pos&quot;:1,&quot;transparency&quot;:0}],&quot;type&quot;:3},&quot;glow&quot;:{&quot;colorType&quot;:0},&quot;line&quot;:{&quot;type&quot;:0},&quot;shadow&quot;:{&quot;brightness&quot;:-0.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452_3*n_h_h_f*1_2_2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3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7.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2_3*n_h_h_a*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452_3*n_h_h_f*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4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6000000238418579,&quot;colorType&quot;:1,&quot;foreColorIndex&quot;:8,&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452_3*n_h_h_a*1_2_4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gradient&quot;:[{&quot;brightness&quot;:0,&quot;colorType&quot;:1,&quot;foreColorIndex&quot;:8,&quot;pos&quot;:0,&quot;transparency&quot;:0},{&quot;brightness&quot;:-0.25,&quot;colorType&quot;:1,&quot;foreColorIndex&quot;:8,&quot;pos&quot;:1,&quot;transparency&quot;:0}],&quot;type&quot;:3},&quot;glow&quot;:{&quot;colorType&quot;:0},&quot;line&quot;:{&quot;type&quot;:0},&quot;shadow&quot;:{&quot;brightness&quot;:-0.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452_3*n_h_h_f*1_2_4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1"/>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3"/>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4"/>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5"/>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4.411654744786574,&quot;top&quot;:92.40432331235391,&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6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1*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此处输入你的项正文，文字是您思想的提炼"/>
  <p:tag name="KSO_WM_DIAGRAM_USE_COLOR_VALUE" val="{&quot;color_scheme&quot;:1,&quot;color_type&quot;:1,&quot;theme_color_indexes&quot;:[]}"/>
</p:tagLst>
</file>

<file path=ppt/tags/tag6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6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6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1*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此处输入你的项正文，文字是您思想的提炼"/>
  <p:tag name="KSO_WM_DIAGRAM_USE_COLOR_VALUE" val="{&quot;color_scheme&quot;:1,&quot;color_type&quot;:1,&quot;theme_color_indexes&quot;:[]}"/>
</p:tagLst>
</file>

<file path=ppt/tags/tag6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1*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
</p:tagLst>
</file>

<file path=ppt/tags/tag6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1*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6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1*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单击此处输入你的项正文，文字是您思想的提炼"/>
  <p:tag name="KSO_WM_DIAGRAM_USE_COLOR_VALUE" val="{&quot;color_scheme&quot;:1,&quot;color_type&quot;:1,&quot;theme_color_indexes&quot;:[]}"/>
</p:tagLst>
</file>

<file path=ppt/tags/tag6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1*l_h_a*1_2_1"/>
  <p:tag name="KSO_WM_TEMPLATE_CATEGORY" val="diagram"/>
  <p:tag name="KSO_WM_TEMPLATE_INDEX" val="20231686"/>
  <p:tag name="KSO_WM_UNIT_LAYERLEVEL" val="1_1_1"/>
  <p:tag name="KSO_WM_TAG_VERSION" val="3.0"/>
  <p:tag name="KSO_WM_BEAUTIFY_FLAG" val=""/>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7997741699219,&quot;left&quot;:-89.19712487889088,&quot;top&quot;:62.85550661582645,&quot;width&quot;:801.18621826171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6*n_h_i*1_2_1"/>
  <p:tag name="KSO_WM_TEMPLATE_CATEGORY" val="diagram"/>
  <p:tag name="KSO_WM_TEMPLATE_INDEX" val="2023148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443.6274015748031,&quot;left&quot;:49.49354330708661,&quot;top&quot;:89.1,&quot;width&quot;:622.0654330708661}"/>
</p:tagLst>
</file>

<file path=ppt/tags/tag70.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6*n_h_a*1_1_1"/>
  <p:tag name="KSO_WM_TEMPLATE_CATEGORY" val="diagram"/>
  <p:tag name="KSO_WM_TEMPLATE_INDEX" val="20231486"/>
  <p:tag name="KSO_WM_UNIT_LAYERLEVEL" val="1_1_1"/>
  <p:tag name="KSO_WM_TAG_VERSION" val="3.0"/>
  <p:tag name="KSO_WM_BEAUTIFY_FLAG" val="#wm#"/>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UNIT_LINE_FORE_SCHEMECOLOR_INDEX_BRIGHTNESS" val="0"/>
  <p:tag name="KSO_WM_UNIT_LINE_FILL_TYPE" val="2"/>
  <p:tag name="KSO_WM_UNIT_SHADOW_SCHEMECOLOR_INDEX_BRIGHTNESS" val="-0.35"/>
  <p:tag name="KSO_WM_UNIT_SHADOW_SCHEMECOLOR_INDEX" val="14"/>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86_6*n_h_i*1_1_1"/>
  <p:tag name="KSO_WM_TEMPLATE_CATEGORY" val="diagram"/>
  <p:tag name="KSO_WM_TEMPLATE_INDEX" val="2023148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type&quot;:0},&quot;glow&quot;:{&quot;colorType&quot;:0},&quot;line&quot;:{&quot;solidLine&quot;:{&quot;brightness&quot;:0,&quot;colorType&quot;:1,&quot;foreColorIndex&quot;:6,&quot;transparency&quot;:0},&quot;type&quot;:1},&quot;shadow&quot;:{&quot;brightness&quot;:-0.349999994039535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6"/>
  <p:tag name="KSO_WM_DIAGRAM_USE_COLOR_VALUE" val="{&quot;color_scheme&quot;:1,&quot;color_type&quot;:1,&quot;theme_color_indexes&quot;:[]}"/>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6*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UNIT_PRESET_TEXT" val="3"/>
  <p:tag name="KSO_WM_DIAGRAM_USE_COLOR_VALUE" val="{&quot;color_scheme&quot;:1,&quot;color_type&quot;:1,&quot;theme_color_indexes&quot;:[]}"/>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31486_6*n_h_h_a*1_2_3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6*n_h_h_i*1_2_1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DIAGRAM_USE_COLOR_VALUE" val="{&quot;color_scheme&quot;:1,&quot;color_type&quot;:1,&quot;theme_color_indexes&quot;:[]}"/>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486_6*n_h_h_a*1_2_1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6*n_h_h_i*1_2_2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DIAGRAM_USE_COLOR_VALUE" val="{&quot;color_scheme&quot;:1,&quot;color_type&quot;:1,&quot;theme_color_indexes&quot;:[]}"/>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1486_6*n_h_h_a*1_2_2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1486_6*n_h_h_i*1_2_6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6"/>
  <p:tag name="KSO_WM_DIAGRAM_USE_COLOR_VALUE" val="{&quot;color_scheme&quot;:1,&quot;color_type&quot;:1,&quot;theme_color_indexes&quot;:[]}"/>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6_1"/>
  <p:tag name="KSO_WM_UNIT_ID" val="diagram20231486_6*n_h_h_a*1_2_6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443.6274015748031,&quot;left&quot;:49.49354330708661,&quot;top&quot;:89.1,&quot;width&quot;:622.0654330708661}"/>
</p:tagLst>
</file>

<file path=ppt/tags/tag8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1486_6*n_h_h_i*1_2_4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4"/>
  <p:tag name="KSO_WM_DIAGRAM_USE_COLOR_VALUE" val="{&quot;color_scheme&quot;:1,&quot;color_type&quot;:1,&quot;theme_color_indexes&quot;:[]}"/>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31486_6*n_h_h_a*1_2_4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1486_6*n_h_h_i*1_2_5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5"/>
  <p:tag name="KSO_WM_DIAGRAM_USE_COLOR_VALUE" val="{&quot;color_scheme&quot;:1,&quot;color_type&quot;:1,&quot;theme_color_indexes&quot;:[]}"/>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31486_6*n_h_h_a*1_2_5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222.25996830977797,&quot;top&quot;:111.76339193028723,&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1486_6*n_h_h_i*1_2_6_2"/>
  <p:tag name="KSO_WM_TEMPLATE_CATEGORY" val="diagram"/>
  <p:tag name="KSO_WM_TEMPLATE_INDEX" val="20231486"/>
  <p:tag name="KSO_WM_UNIT_LAYERLEVEL" val="1_1_1_1"/>
  <p:tag name="KSO_WM_TAG_VERSION" val="3.0"/>
  <p:tag name="KSO_WM_BEAUTIFY_FLAG" val=""/>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50.909968309777966,&quot;top&quot;:133.71339193028723,&quot;width&quot;:715.6416381835938}"/>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6"/>
  <p:tag name="KSO_WM_DIAGRAM_USE_COLOR_VALUE" val="{&quot;color_scheme&quot;:1,&quot;color_type&quot;:1,&quot;theme_color_indexes&quot;:[]}"/>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6_1"/>
  <p:tag name="KSO_WM_UNIT_ID" val="diagram20231486_6*n_h_h_a*1_2_6_1"/>
  <p:tag name="KSO_WM_TEMPLATE_CATEGORY" val="diagram"/>
  <p:tag name="KSO_WM_TEMPLATE_INDEX" val="20231486"/>
  <p:tag name="KSO_WM_UNIT_LAYERLEVEL" val="1_1_1_1"/>
  <p:tag name="KSO_WM_TAG_VERSION" val="3.0"/>
  <p:tag name="KSO_WM_BEAUTIFY_FLAG" val=""/>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79998779296884,&quot;left&quot;:50.909968309777966,&quot;top&quot;:133.71339193028723,&quot;width&quot;:715.6416381835938}"/>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43.6274015748031,&quot;left&quot;:49.49354330708661,&quot;top&quot;:89.1,&quot;width&quot;:622.065433070866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486_6*n_h_i*1_2_1"/>
  <p:tag name="KSO_WM_TEMPLATE_CATEGORY" val="diagram"/>
  <p:tag name="KSO_WM_TEMPLATE_INDEX" val="2023148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86_6*n_h_a*1_1_1"/>
  <p:tag name="KSO_WM_TEMPLATE_CATEGORY" val="diagram"/>
  <p:tag name="KSO_WM_TEMPLATE_INDEX" val="20231486"/>
  <p:tag name="KSO_WM_UNIT_LAYERLEVEL" val="1_1_1"/>
  <p:tag name="KSO_WM_TAG_VERSION" val="3.0"/>
  <p:tag name="KSO_WM_BEAUTIFY_FLAG" val="#wm#"/>
  <p:tag name="KSO_WM_UNIT_ISCONTENTSTITLE" val="0"/>
  <p:tag name="KSO_WM_UNIT_ISNUMDGMTITLE" val="0"/>
  <p:tag name="KSO_WM_UNIT_NOCLEAR" val="0"/>
  <p:tag name="KSO_WM_UNIT_VALUE" val="36"/>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添加标题"/>
  <p:tag name="KSO_WM_DIAGRAM_USE_COLOR_VALUE" val="{&quot;color_scheme&quot;:1,&quot;color_type&quot;:1,&quot;theme_color_indexes&quot;:[]}"/>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UNIT_LINE_FORE_SCHEMECOLOR_INDEX_BRIGHTNESS" val="0"/>
  <p:tag name="KSO_WM_UNIT_LINE_FILL_TYPE" val="2"/>
  <p:tag name="KSO_WM_UNIT_SHADOW_SCHEMECOLOR_INDEX_BRIGHTNESS" val="-0.35"/>
  <p:tag name="KSO_WM_UNIT_SHADOW_SCHEMECOLOR_INDEX" val="14"/>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86_6*n_h_i*1_1_1"/>
  <p:tag name="KSO_WM_TEMPLATE_CATEGORY" val="diagram"/>
  <p:tag name="KSO_WM_TEMPLATE_INDEX" val="20231486"/>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type&quot;:0},&quot;glow&quot;:{&quot;colorType&quot;:0},&quot;line&quot;:{&quot;solidLine&quot;:{&quot;brightness&quot;:0,&quot;colorType&quot;:1,&quot;foreColorIndex&quot;:6,&quot;transparency&quot;:0},&quot;type&quot;:1},&quot;shadow&quot;:{&quot;brightness&quot;:-0.349999994039535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6"/>
  <p:tag name="KSO_WM_DIAGRAM_USE_COLOR_VALUE" val="{&quot;color_scheme&quot;:1,&quot;color_type&quot;:1,&quot;theme_color_indexes&quot;:[]}"/>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486_6*n_h_h_i*1_2_3_2"/>
  <p:tag name="KSO_WM_TEMPLATE_CATEGORY" val="diagram"/>
  <p:tag name="KSO_WM_TEMPLATE_INDEX" val="20231486"/>
  <p:tag name="KSO_WM_UNIT_LAYERLEVEL" val="1_1_1_1"/>
  <p:tag name="KSO_WM_TAG_VERSION" val="3.0"/>
  <p:tag name="KSO_WM_UNIT_LINE_FORE_SCHEMECOLOR_INDEX_BRIGHTNESS" val="0.8"/>
  <p:tag name="KSO_WM_UNIT_LINE_FILL_TYPE" val="2"/>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800000011920929,&quot;colorType&quot;:1,&quot;foreColorIndex&quot;:5,&quot;transparency&quot;:0},&quot;type&quot;:1},&quot;glow&quot;:{&quot;colorType&quot;:0},&quot;line&quot;:{&quot;solidLine&quot;:{&quot;brightness&quot;:0.800000011920929,&quot;colorType&quot;:1,&quot;foreColorIndex&quot;:6,&quot;transparency&quot;:0},&quot;type&quot;:1},&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LINE_FORE_SCHEMECOLOR_INDEX" val="6"/>
  <p:tag name="KSO_WM_UNIT_TEXT_FILL_FORE_SCHEMECOLOR_INDEX" val="1"/>
  <p:tag name="KSO_WM_UNIT_TEXT_FILL_TYPE" val="1"/>
  <p:tag name="KSO_WM_UNIT_PRESET_TEXT" val="3"/>
  <p:tag name="KSO_WM_DIAGRAM_USE_COLOR_VALUE" val="{&quot;color_scheme&quot;:1,&quot;color_type&quot;:1,&quot;theme_color_indexes&quot;:[]}"/>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31486_6*n_h_h_a*1_2_3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86_6*n_h_h_i*1_2_1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1"/>
  <p:tag name="KSO_WM_DIAGRAM_USE_COLOR_VALUE" val="{&quot;color_scheme&quot;:1,&quot;color_type&quot;:1,&quot;theme_color_indexes&quot;:[]}"/>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486_6*n_h_h_a*1_2_1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486_6*n_h_h_i*1_2_2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2"/>
  <p:tag name="KSO_WM_DIAGRAM_USE_COLOR_VALUE" val="{&quot;color_scheme&quot;:1,&quot;color_type&quot;:1,&quot;theme_color_indexes&quot;:[]}"/>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1486_6*n_h_h_a*1_2_2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UNIT_VALUE" val="18"/>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1486_6*n_h_h_i*1_2_6_2"/>
  <p:tag name="KSO_WM_TEMPLATE_CATEGORY" val="diagram"/>
  <p:tag name="KSO_WM_TEMPLATE_INDEX" val="20231486"/>
  <p:tag name="KSO_WM_UNIT_LAYERLEVEL" val="1_1_1_1"/>
  <p:tag name="KSO_WM_TAG_VERSION" val="3.0"/>
  <p:tag name="KSO_WM_BEAUTIFY_FLAG" val="#wm#"/>
  <p:tag name="KSO_WM_UNIT_SUBTYPE" val="d"/>
  <p:tag name="KSO_WM_DIAGRAM_VERSION" val="3"/>
  <p:tag name="KSO_WM_DIAGRAM_COLOR_TRICK" val="1"/>
  <p:tag name="KSO_WM_DIAGRAM_COLOR_TEXT_CAN_REMOVE" val="n"/>
  <p:tag name="KSO_WM_DIAGRAM_MAX_ITEMCNT" val="6"/>
  <p:tag name="KSO_WM_DIAGRAM_MIN_ITEMCNT" val="1"/>
  <p:tag name="KSO_WM_DIAGRAM_VIRTUALLY_FRAME" val="{&quot;height&quot;:233.8,&quot;left&quot;:222.25996830977797,&quot;top&quot;:111.76338582677165,&quot;width&quot;:715.6416381835937}"/>
  <p:tag name="KSO_WM_DIAGRAM_COLOR_MATCH_VALUE" val="{&quot;shape&quot;:{&quot;fill&quot;:{&quot;solid&quot;:{&quot;brightness&quot;:0.800000011920929,&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
  <p:tag name="KSO_WM_UNIT_TEXT_FILL_TYPE" val="1"/>
  <p:tag name="KSO_WM_UNIT_PRESET_TEXT" val="6"/>
  <p:tag name="KSO_WM_DIAGRAM_USE_COLOR_VALUE" val="{&quot;color_scheme&quot;:1,&quot;color_type&quot;:1,&quot;theme_color_indexes&quot;:[]}"/>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gwMTE4MjI4NzA3IiwKCSJHcm91cElkIiA6ICI2MTcyNzY3ODkiLAoJIkltYWdlIiA6ICJpVkJPUncwS0dnb0FBQUFOU1VoRVVnQUFCc0FBQUFNckNBWUFBQUQzQWxlWUFBQUFBWE5TUjBJQXJzNGM2UUFBSUFCSlJFRlVlSnpzM1hkVUZHZjdOL0F2U3hmQkJncFdVTVJFVVJNVEpmYW9RWTBsNmhOalRHS05pU1cycUlpS0VRUUxLcGFvV0xDaXhxaFlZd3RHQmJHaVlnRTFLaGFrU1FrZ2dzQ3l1K3krZit5WkNjUHV3bXJ5dk1uRDcvczV4M05rWjNabTJKMlpYZTdydnE3TFJLUFJhRUJFUkVSRVJFUkVSRVJFUkVSVVNjais2UU1nSWlJaUlpSWlJaUlpSWlJaStqc3h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JFUkVSRVJFUkVTVkNnTmdSRVJFUkVSRVJFUkVSRVJFVktrd0FFWkVSRVJFUkVSRVJFUkVSRVNWQ2dOZ1JFUkVSRVJFUkVSRVJFUkVWS2t3QUVaRVJFUkVSRVJFUkVSRVJFU1ZDZ05nUkVSRVJFUkVSRVJFUkVSRVZLa3dBRVpFUkVSRVZJSGMzRnprNStmLzA0ZWhJeWNuQjJxMStwOCtERkZCUVVHRjY1U1VsRUNoVUJpMVBaVktCWTFHSTNtczlQdFFYRnlzczF5Zi9QeDh4TWJHb3JpNFdHZFpUazRPc3JLeWpEb2U0WmpLT3hkeWMzTlJVbEppOVBiK0tSVWQ0OFdMRnhFV0Z2YTM3T3ZWcTFmWXVYTW5jbkp5ZEpiZHVIRURlL2Z1UldGaDRkK3lyNytMV3ExR1ptYm1QMzBZLzZpa3BDVEV4OGRYdUY1V1Z0WmZ2ZzhsSkNUZyt2WHJmMmtiRmNuTnpVVmtaQ1J5YzNQL3EvdDVYWC8xM0ZjcWxRYVhxZFZxRkJVVkdmMytWTFNlVXFtRVNxVXlhbHY3OSsvSGp6LythTlM2LzFibHZiWnZLanM3R3lkUG5zUWZmL3hoY0ozNzkrL3JmTTVFUlVYaC9Qbnprc2VLaW9wdzkrNWRnOXZKek14RVVsTFNYenZnL3lHNXVia0d2eE5vTkJxOGVQSGl2N0xmNHVKaXhNYkc0dVhMbCtXdXAxYXJrWjJkL2Jmc2MrdldyUWdLQ3RLNzdPREJnMWkxYXRYZnNwOS9XbloyOXQ5K0hlYmw1V0gvL3YwNjcwVjZlanIyNzkrUG9xS2l2N3lQcDArZklqRXhFWUQyUG1MTTkyTWkrdTh4KzZjUGdJaUlpSWpvM3l3dExRM2p4bzJEbTVzYmxpeFpBak16NDc1Q0J3WUd3dDNkSGYzNzl4Y2ZPM0hpQk02Y09TTU9URHg5K3RUZ1lFaUxGaTFRcFVxVmN2Zmg2K3VMNHVKaWJONjgyY2pmUnV2Nzc3OUh0V3JWNE8vdkx6NzI3Tmt6dlFHSzBpd3RMZEdpUlF1OXl6SXlNakI2OUdqNCtQaWdVNmRPdUgvL1BxWk1tUUlmSHg5MDY5Wk5YRy83OXUzWXQyOGZUcHc0QVFzTGkzTDNGeFFVQktWU0NWOWZYd0RBcVZPbnNIejVjaHc1Y2dRMk5qWll1blFwQ2dvS01HdldMTlNzV2RQZ2RoNDhlQUFmSHgrRWhvYWlYcjE2a21VSERoekFxVk9uY1BEZ3dYS1BSWEQxNmxVRUJBVEF4OGNIWGJ0MjFWbStlUEZpSkNVbDRlZWZmNFpNOXZyekRWKzhlQUV2THkrOGVQRUNTNVlzZ1p1Ylc3bnI1K2JtNHVuVHArV3VZMlptaGxhdFdvay9KeVFrWU96WXNkaTZkU3NhTm15bzl6bHhjWEdJalkzRmtDRkRYdnQzS092VnExZll0V3NYT25ic3FQTSs3ZCsvSHc4ZlBzU25uMzVxMUxadTNyeUpXYk5tWWVQR2pXalNwQWtBN2VEanZYdjNLbnl1czdOenVlZEphZlBtelVOQ1FnSzJiZHNHS3lzcm81NVRsaEJvcVY2OXV2aFlVbElTN3Q2OWl6NTkrcFQ3M1BUMGRPVGw1YjNSZmdIQXdzSUN6czdPQUlEVTFGU0QyN0t6czlPNUpnUzdkKy9HczJmUEVCSVNZbkEvUlVWRm1EeDVNbHhkWGJGZ3dZSTNQdDVmZi8wVmtaR1IyTDkvUHdCdG9Ga1lQS3lJZzRNRDdPenNLbHd2TVRFUml4Y3Z4dkxseXlYdnlmOHZpWW1KdUhqeElucjE2Z1Y3ZTNzQTJ1dk0xOWNYUGo0K2FOZXVuYzV6YnQyNmhSMDdkbURhdEdsbzFLaVIzdTM2Ky92RHpzNE8zdDdlT3N1dVhidUdlZlBtWWRPbVRYQnhjYW53R0ZldVhJbTh2RHdFQkFUb1hUNXo1a3pZMjl2amh4OStxSEJiQ1FrSlJnVlEvNG9uVDU1Zzl1elorT3FycnpCdzRNQTMyb1pLcGNLMGFkUHc1WmRmb24zNzlwSmxjK2JNZ1p1Ykc4YU9IZnQzSEM0QUlDVWxCYXRXcmNMaXhZdmg0T0NnczF5cFZHTHAwcVVvS1NuQi9Qbnp4ZnRjZUhnNFRFMU4wYVZMRndEYWU4bkNoUXZ4OHVWTGJObXlCYmEydGpyYjJyZHZIK0xqNDdGMjdWb0FRSEp5TWw2OWVtWDBzVFpyMXN6ZzU5aS81ZjVXMnF4WnM2RFJhTEJwMHlhZFpmZnUzY08wYWRNd2RlcFU5T3ZYVCs5MkZRb0Zuang1WW5DL1RabzAwZnU5SlNzckMxNWVYcGcvZno0NmR1eG84UGxIamh4QlNFZ0lWcTllamJmZWVzdmdlc1pJU0VoQWVucTYzbVVQSGp6QWd3Y1BBR2p2SVNZbUpuam5uWGNxM0daK2ZqNVNVbEtNMnIrVmxaWEJlNHBTcWNUVHAwOFJIeCtQUjQ4ZVlkeTRjYkN4c1RGcXUyVXRXclFJaFlXRjJMaHhJd0R0NzZOdk1sTnB6Wm8xUTQwYU5Rd3V6ODdPeHFaTm0rRHU3bzVhdFdxSmp5Y25KMlBUcGszNDhNTVBZVzF0L1ViSEt3Z0tDb0sxdFRWV3JseUpIVHQyNE96WnM1ZzhlVEk2ZE9pZ3MrN2p4NC9mS0RocmEydjdsODhqb3Y4ckdBQWpJaUlpb3Y5SkpTVWxTRTlQeDRzWEwyQnBhUWtIQjRmL3lxQ21rNU1UZXZUb2dlUEhqeU1pSWdJOWUvWTA2bm4zNzkvWEdXelB6YzJWRE9ydTI3Y1BFUkVSZXA5ZmVvQmZueGN2WHVEaHc0ZjQ3TFBQakRxZWl1elpzd2ZuenAwekdKUlNLcFdvWGJzMmR1N2NxWGY1NmRPblVWSlNncmZmZnZ0dk9aNWR1M2JoM0xsemtvRllZUUE0SVNFQjd1N3VHRFpzR0FJQ0FqQjI3RmhzMnJSSmZMM1QwOVB4L1BsejhYbkNnTmJ2di8rT2pJd004ZkhHalJ2ai92MzdhTmFzbWRISEZSRVJBVXRMUzdSdDIxWm5tWkJwNXVucCtVYkJMNlZTQ1Q4L1A2U2xwY0hVMUJUQndjRll0bXhadVFHWWUvZnVZY21TSmVWdTE4YkdCbnYzN24zdDR5bnI4ZVBIbURadG10NWw5ZXZYeDRZTkcxNXJlNW1abWJoNTh5YjY5KzhQYzNQek56NnVyS3dzekpvMUN4WVdGZ1pmZDdsY2psbXpadUdqano0eWFwdjkrdldEcjY4dmR1L2VqVEZqeHJ6UmNXM2F0QW5uenAzRDl1M2JVYWRPSFFEYTgyZjM3dDE0KysyM3l3MUk3Tnk1RTZkUG4zNmovUUxhYTJYTGxpMEF0RUhucUtnb3ZldDE3ZHJWcUdDR0lSczNia1JXVmhaNjllcUY2T2pvQ3RkdjBxU0oza0gvc2w2OGVJSHg0OGNiZFF3elpzeEE3OTY5SVpmTGtaQ1FZSEE5NGQ2Ym1KaFlidkM5WWNPR2J6eFlXNTZuVDU4aU5EUVViZHEwRVFOZ3JxNnVNRGMzeDlxMWE3Rmx5eFpZV2xwS25wT2JtNHQ3OSs0WnpCS1R5K1c0ZGVzV2hnMGI5cmNjNDgyYk45RzNiMThVRkJUZzhlUEhPc3NMQ2dwZ1ptYUcyTmhZbldXTkd6ZldHNFFSakIwN0ZtbHBhUlVlZzVXVmxSZ0lyVWhXVmhaeWMzT05mcitXTEZtQ1M1Y3VTUjZiTzNjdTdPenNjUHo0Y2JSdjN4NlptWmxRS3BXUXkrVzRjK2NPdW5idGl0VFVWTWx6bkp5Y2tKZVhod3NYTHVqZHozdnZ2WWU2ZGVzYWRVeGxtWnViWThXS0ZaZzdkeTZXTEZtQ2pSczN3dFRVVkxLT1NxV0N2NzgvYXRTb2djREF3SEpmOTlKQ1FrSncvZnIxQ2llZmxKU1VRS2xVNHZEaHc2aGF0YXJlZGY0dDl6ZEJZbUlpbmo1OWl1SERoK3Q5anZDKzYvdnNGcVNucDJQS2xDa0dsNWMzYWFRaUtTa3BDQTBOUlowNmRaQ2JtMXZoL2RMUzBoTHZ2dnZ1RysxTG85R0luNFU3ZCs3RTc3Ly9qaWxUcHFCdjM3N2lPc2VQSDRlSmlZbmtzYmk0T015ZlA5K29mVFJ1M0ZpY0hISDE2bFhFeE1RZ05UVVZ6NTgvUjFwYUd0UnFOY3pOemVIczdJelUxTlFLSi9Qb2MvLytmZHk1Y3dmZmYvKzkrTmp5NWNzcnpNNHVIWWljUFhzMm5qMTdKbGt1Wk1EUG16ZFBNcWxOeURTYk9IR2l6bmVKaGcwYll0bXlaVVlmdTZXbHBaaU4rTVVYWHlBek14TitmbjdvM2JzM1pzeVlJVmwzMTY1ZHVIejVzdEhiRnJScTFRb3JWcXg0N2VjUi9WL0VBQmdSRVJFUi9VOUpURXpFenovL2pLdFhyNktnb0FDMnRyWW9MaTZHUXFGQWt5Wk4wTHQzYi9UcjE4L29UQzFBR3hpWk5XdVd3ZVZDV2FpMWE5ZUtNNm5MR2pSb0VMNysrbXVrcHFZaVBqNGVSVVZGU0U1T1JtUmtwTGhPUWtJQ1ZDb1ZJaU1qeGVCVzE2NWRKWC9jeDhmSFM0NUZwVkxoMXExYk92dUxpNHNEQU5qYjIxZFlPc3pkM2QybzJheXRXN2MyK0FmKzl1M2JKYjlMYVdxMUdxZE9uY0o3Nzcwbm1VMzdwdmJ2MzQrZE8zZGk0c1NKOFBEd0VCOTNkWFdGalkwTlltSmk0Tzd1anNhTkcyUDkrdlc0ZE9rUzdPenNrSjJkRFkxR2c2aW9LUHowMDAvaTg0VEJqdFdyVjhQRXhFUjhmT2JNbVlpUGowZjM3dDMxenZxV3lXUndjWEdCV3ExR2NYRXg4dlB6Y2ZueVpmVHMyUk1tSmlaaW1SeExTMHZJWkRKRVJrWkNyVmFqVFpzMmVzdGJWYTllM1dDZ3A2Q2dBSDUrZm5qdzRBRjhmWDFoWldXRmVmUG13Yy9QRDM1K2ZnYXpBVHQyN0loang0NFo4YXIrZFdxMUduSzVITjI3ZDVjTUFrWkdSa0l1bDcvMjlrNmRPZ1dOUmdNek16T2NQSG5TNEhydTd1NUdEVG91WGJvVTd1N3VPbytYbEpTZ2QrL2Vrc2Z1Mzcrdk02aGRWczJhTlpHWm1Za3paODRZWEtkT25UcG8yYktsenVOSlNVazRlL1lzT25ic0tBNE9BOENBQVFNUUZoYUduMy8rR1hQbnpqVzQzUkVqUnJ4eFJzdWFOV3QwM284V0xWcGc2dFNwa3NkV3IxNzlSdHNYL1BycnIrTDdWbEVHcFVLaGdGcXR4c3laTTQyZVJBQUEzM3p6RFRwMTZxUjNXVTVPRHFaUG55NWVHNm1wcWVVT1hnc00zY01GeTVjdlIrdldyWTAreHIraVNwVXErUHJycjdGeTVVcUVoWVVaSEx3MzVNYU5HK0pubjc3N3N4REVpb21KMFJrRUJyVFhsaENRVEV4TXhCOS8vSUdPSFRzaUpTVkZiMkMwdUxnWUppWW1lcGY1Ky91alRaczJCby8xazA4K3diRmp4NUNSa1lHaFE0ZnFYU2M4UFB5MU1vT0Vrbk5DUUxFaXhjWEZxRmV2SG5yMzdnMmxVb2xObXpiQndzSUN2WHYzeG9JRkM1Q2RuUTBmSHgvSlJKVTFhOWJvYk9mQWdRUEl6TXpVdXd3QWZIeDhYanNBRmhnWUtNbVlVeWdVVUNxVitPYWJid0JBTE5VN2V2Um9BTnJNV3BWS0JTOHZML0U1enM3TzhQUHpLM2MvSFRwMHFIQ2Q2T2hvekpzM3orRHlmOVA5VGFGUW9LU2tCTWVQSDRkTUprT1BIajNFejJaVFUxTllXRmhBclZZaklpSUNibTV1a01sa09wL1BGaFlXcUZhdG12anpuRGx6SkFHOGhJUUVCQVlHdnRIeEF0b3lwMzUrZmlncUtvSktwY0tpUllzTXJxdFdxNkZRS0ZDblRoM0o5eGhBZTQ4emxMRmJkaHZDZDUyQWdBRE1tREVEUC83NEkrUnlPVDc5OUZQeDliaHo1dzVNVFUxMVBoOFhMVnBVN242Q2c0TWxGUU9FUUgzZHVuWGg2dXFLMU5SVUJBUUVvRjI3ZG1Mdzl2cjE2d1l6U3dXclZxMkNxNnVyK1BQT25UdkY2MVd3YWRNbXZXVXVpNHVMTVdmT0hPVG01a29xRlF3YU5FaW5uR2hXVmhhMmJ0MktBUU1Hd01uSlNYejg2ZE9uMkw5L1A3Nzg4a3Vkd0sraFFMQWhscGFXNHNRRkd4c2IrUGo0b0czYnRnYUQxUzFidHRRcGFSa2ZINDhwVTZaZzJiSmxraXgrUUZzQjRrMitkeEg5WDhVQUdCRVJFUkg5VDlCb05OaXhZd2YyN2R1SEhqMTZJQ0FnQU0yYk54Y0RYVmxaV2JoNjlTckN3c0p3NU1nUitQdjdHeXdaVlpZd3NOK25UeC9KSDhQR0tDa3BRV2hvcURoejlQYnQyOWk0Y1NQa2NqbGlZbUlrTStWVktoVlVLaFZXcmx5SmtTTkhBdEFPMEpUK3c3cHNvS3Fnb0FBK1BqNEc5MjlNMXMybVRadlFvRUVEY2JiNnk1Y3ZvVlFxeFFGVG9leFRYbDRlYnQ2OHFYY2Joa3J0QU1DRkN4ZVFucDZPU1pNbVZYZ3M1ZEZvTk5pOGVUUDI3OThQUjBkSDlPdlhEM0Z4Y1hqNThxWDR6OGJHQmlkT25FQjhmRHp5OHZMdzh1Vkw1T1hsaVlHN2Q5OTlGOHVXTGNQbm4zOHVidmY2OWV2dzhmRkJTRWlJWkZEbndZTUhVQ2dVQ0E4UFIzaDR1TTd4Mk5qWTRNaVJJMGhNVEpTVXdEcDU4cVFrWUxOdTNUcTR1Ym1KanhrYUtCUFdLeXN0TFEzejVzMURTa29LNXN5Wkl3NzR6NXMzRHdzWExzVGt5Wk1SRUJCZ2NFRHF3WU1IQmpOOEFHRDQ4T0V3TVRFUjMyK2g3T2FGQ3hmRU1rR2VucDVJVGs0V0IzNVRVbEx3NnRVcjhUbU5HemNXdDllbFN4ZEptYWZIangvckhWeC8vdnc1aW91THhmMDlmLzRjTXBrTU5qWTJZc1lGQUJ3NmRNamdzUU9BbDVjWEZBb0ZrcE9UeGYxY3YzNGRTVWxKY0hSMEZNdmZ4Y2ZINiswdnA2K3YwY21USi9XKzUyVkZSRVFZek5JRWdFNmRPdWtFd0RRYWpSaHNMWnM5VnFOR0RmVHQyeGRIamh6Qmh4OSthTEJjbHFPakl4d2RIU3M4UG4ycVZLbWlNekJtYlcwTkZ4Y1hNVVBLeGNWRnZOY1VGUlhwTFl0V1hGd01sVW9sRGhhWER1Q2VQMzhlUC83NEk5NSsrMjA4ZlBnUXc0WU5rMXh6cGYzeXl5OElDUW1CcTZ1cjVQZFZLcFc0ZHUwYUFPMjVvVlFxeFN5TkJnMGFpUHMwZE40THY2TXdvT2pzN0l4OSsvWVpmRjErLy8xMytQdjd3OC9QRDgyYk56ZTRuckhaTkgrWFhyMTY0Y0NCQXdnTEM4UEhIMzlzZERBSEFINzc3VGMwYTlZTXVibTVlZ043UXZBL05EUlViM2JrN05tenhRQllWRlFVbkp5Y3hOSnkrZ0xyMzMvL2Zia2xFT1Z5dVZpZVRLbFVRcTFXaTBHcWp6NzZDR2xwYVRoNDhDQ0dEQm1pOTNoT25EZ2h1ZGRVUk1qMGZaMkpGMDVPVGhnNGNDQ3VYYnNHVTFOVE5HL2VIQ1ltSnJDMHRNVDU4K2V4ZE9sU0ZCY1hZL3IwNmVqZHU3ZE9jQURRbmlOQ052R0NCUXZ3d1FjZkFQaXp2T3lieU1qSVFQWHExZUhwNmZsR3o0K0lpQkNQYWUzYXRjakt5c0xUcDAveDZ0VXIrUG41aWNGSmxVcFZZYStxOHZyUy9kdnViNEdCZ2JoNDhhTDQ4NmhSbzhUL2UzaDRZT0hDaFlpT2prWk9UZzV5Y25MdzVaZGY2bXhUV0UvZzVPUUVSMGRIeE1mSHc4M05UYksvN094c25jOFVvWHhkWGw0ZS92ampENWlibTRzVkNZcUtpdURqNDRNLy92Z0R6czdPVUt2VkNBd01STzNhdFhXT0l6TXpFd3NYTHNTREJ3OGt2d2VnRFE2dldyVUtPM2JzcVBDMVV5cVY0bmRqVzF0YkxGdTJERE5tekJDdmRabE1odm56NTJQU3BFbFl1WElscWxhdEtwbG80T0RnVUc0QXJHeFdlcTlldmRDclZ5OEEyaXpTcUtnb09EbzZTaklYUzBwS0lKZkw4Y2tubitnY2YwSkNBazZmUGkxNVhlUGk0aEFURTRONTgrYkIxTlFVY3JrY1ZsWldlck05MVdvMWxpNWRpc1RFUkN4WnNrUlNEYUwwSkNwQmJtNHVpb3FLMEx0M2IwbEdjbXBxS3N6TnplSHA2Vmx1VnVtNWMrY3F6THhTS0JUUWFEU1NNdWlselpneEF4OSsrS0g0czRtSmlVNm1wL0N6VENiVFdWWjZNaGNSVll3Qk1DSWlJaUw2MTlOb05BZ01ETVM5ZS9ld2R1MWF5UXhSUVB2SHJMMjlQZnIyN1l0ZXZYcGh5NVl0bURwMUtnSURBMStySkYvMzd0MWZlK2EvUXFGQWFHaW8rSFBmdm4zUnQyOWZqQmd4QWgwN2RzUzRjZVBFWmJ0Mzc4YkJnd2ZGQWYvWG1WRThhdFFvOU9qUjQ3V083Y2FORy9qeHh4OEJhQWV6VjY1Y0tmN2Z4TVJFL0hucjFxMEF0SU1RaG1ib0toUUtnd096WVdGaHFGZXZIdHExYXllV21CSUdNb0tDZ3NUOUFIK1dtQkY2UHJtN3V5TXdNQkRaMmRrSUNnckNyVnUzMEtoUkkzSHdZTWFNR1pESlpMQ3pzNE9kblIzczdlM3grKysvSXljbkIyM2J0b1dkblIycVZhdUdhdFdxb2FDZ0FFMmJOZ1dnTFhzb0JFT1NrNVBGeDRUc0FpY25KNXc3ZHc2MnRyWll0MjRkU2twS0pBTVFnWUdCT24wbSt2VHBJeGs0ajQrUHg5R2pSd0ZvKzFJOGVmSUVuMzMybVU2ZnRLdFhyK0xYWDMvVnlVclVhRFE0ZHV3WU5tL2VESE56Y3l4ZXZGaVNRZEdoUXdjc1hyd1lBUUVCbURCaEFrYU5Hb1dCQXdmcURCdy9mZm9VSjArZUZIdkRDQW9LQ25EaHdnVjg5dGxuVUNnVVdMVnFGV3JWcWlVKy8rVEprMUNyMWNqS3lrS1hMbDF3NGNJRkhEaHdRSHkvTlJxTitONE5HemJzdGNzeCtmdjdTL3FUQ2VkV3AwNmQwS2hSSStUazVNRGIyOXRnQ2NxTWpBejQrUGpBM053Y2taR1JPSHIwcURpZ3YydlhMbkcydjFBR2RQdjI3VHFEUklaTW1USUYzMzMzbmM3akdvMUc3OENTUXFIUVd6Wk0zLzRPSFRxRXVMZzRqQmd4UXU4ZzR0ZGZmNDNvNkdpc1dMRUNUWnMyMVJrSXZYanhvbEdsNHNveVp2QmN1RmVWN3Y5My9QaHh2VDF6Qk1LQThkS2xTOUdtVFJ1Y09uVUtLMWV1Uk1lT0hURjM3bHlFaDRmanh4OS9SRnBhR3NhT0hTdG1aS1dscFdIanhvMjRmUGt5T25YcUJHOXZiMG1BUHo4L1g2ZmNsdkR6NHNXTEpZOXJOQm9jUDM0Y2RuWjI0dURyc1dQSFlHSmlJbVpxbUpxYW9ucjE2bENwVkhwL0QrRjVWbFpXQm1mem01bVp2Vkg1MHI5Q0pwTmg5T2pSOFBmM3g2bFRwL0RWVjErSnk0UjdtTDV6THpjM0YxZXZYc1hFaVJQUnMyZFB2WmwxUWlaUGNIQndoVDNBSWlNakpRUFRhOWV1eFcrLy9TWlpSL2pzS0R1bzYrM3RqYzZkTzJQanhvMDRjZUtFWk5uZ3dZTUJhTStqK3ZYcm82U2tCSm1abVRxRDRBVUZCVWhQVDlmYkk4Y1FJYUNiblozOTJxWHBMbCsrakJZdFdvam54ZUxGaStIbTVnWkxTMHVjUG4wYStmbjU2TnUzcitSY01URXhNYW9ub0VLaHFQQmFGQ2EyeUdReW5EcDFDb0MybEd5ZlBuMXc5KzVkbzN0MVZhMWFGZTd1N25qeTVBbnUzNzhQUUp0OVltVmxCVk5UVThoa01saFpXWW5uVUhSMHRQaWV2SWwvNC8ydGV2WHFZcWFjWVB2MjdlTC85Ky9mRHdjSEIweWNPRkhudVlaNnV6NS8vaHhlWGw1aTd5bkJxRkdqREdiZUNKK1hMVnEwd0k4Ly9vamMzRno0K3ZxS0dXU05HalhDakJrek1HWEtGTXlaTTBmOHZxbFdxM0g2OUdseFh3c1hMdFRwQ2VqaDRRR1pUSWF3c0xBS00xMUxCOEFBN2V1emJ0MDZ5YmxyWjJlSGhRc1hZc3FVS1ZpOGVMSDRYZkcvclZ1M2JqcVoydWZQbjVlVXhGU3IxVmkvZmozZWVlY2RkT25TQlJrWkdSZzNiaHdtVHB5b2N3N0k1WElzWGJvVTBkSFJtRDU5dXM3M2xQSXFQQmlhZktQdjhkTFphU3FWQ25LNUhJTUhEemJZVi9UY3VYTjQvdnk1M29BckFKMUEvNTA3ZDNUdXE4TDM2RGx6NXVoODExQW9GSG96M29sSVB3YkFpSWlJaU9oZmI4ZU9IV0x3cTJiTm1sQXFsWWlOalVWTVRBeGlZbUpRVUZDQVBYdjJBTkFPWUk0ZlB4NTJkbmJ3OC9QRCt2WHJLNXhSWDcxNmRYVHYzcjNjcHRtR3lHUXlkTzNhVlNjb0IyZ0hlSk9Ta3NTZjljMjZUa3RMazJRVEdSb1lzck96ZSswWjA2Vm53ZHJZMklneityLy8vbnRVcTFaTk1nZ092RmtKeFBQbnp5TStQaDRkT25TQWlZa0pQRDA5MGFKRkM2U25weU1zTEF3OWV2U1FaRDFkdm53Wk1URXhHRE5tREV4TlRjV1orN3QzNzBaQ1FnS0Nnb0p3Ky9adG5EbHpCdWJtNWpoeTVJak9UTnpWcTFjak1qSVNQWHIwRUxNVkFPMEF4ZTdkdTdGMTYxWXNYTGhRcDVuN2dnVUx4UDlQbno0ZEVSRVI2TnExSzV5Y25EQisvSGcwYTlZTTA2Wk5RMDVPanQ0WjJDMWJ0cFQwa0xLMnRoWURZRC85OUJOcTFhcUYwYU5INjVRNUZMTG5TZzlJUFh6NEVDRWhJYmh6NXc3YzNkMHhlL1pzU1NrcHdUdnZ2SVBnNEdBRUJBUmd3NFlOT0hYcUZFYU9ISW4yN2R0TEFqWFZxbFhUNlN1UmxKU2swNlBHMjlzYk5XclV3Tml4WXhFWUdJaUNnZ0p4TUcza3lKRmladUtvVWFOZ2FXa3A5dmdBSUNuUFpZeWdvQ0NvVkNyY3VYTUhDeGN1eExKbHk5Q29VU084ZlBrU2t5ZFB4bnZ2dlFkUFQwOFVGQlFnTnpkWFp6QlZDSFpaV0ZqZzIyKy94YmZmZm91Yk4yOWkxcXhaV0xObWpWaEdWQ2hsR0JnWWFIUUpSSE56YzUzM2FlUEdqVWhMUzhPY09YTWtBNFVLaFFMejVzMURuVHAxTUdQR2pISUh3Ty9jdVlPdFc3ZkMxZFhWNE1DWHRiVTF2TDI5NGVYbEJXOXZieXhidGt3eVNCd1JFVkZoV1ZOOVhGeGMzaWg3cEhQbnpwTHJDTkFHaTdkdTNRcEhSMGZ4L0hCMWRjWFpzMmV4ZlBseTlPblRCMU9tVElHcHFTbjY5dTJMR2pWcVlPWEtsYmg4K1RLR0R4K09wMCtmNHRkZmYwWFZxbFVObGoyc1diT21PT2k1ZnYxNlJFWkdpcjJmeXBZb016RXhRVmhZbUNRVDFkcmFHcE1tVFpMYzU0NGVQWXAxNjlhVisvdk9tVFBINExLSkV5ZStjV20ydjZKVHAwNVlzbVFKM252dlBjbmpRaEJlWHdEc3lKRWpLQ2twRVlQeXFhbXBPcVZjSHoxNkJFQ2JsU0ZNQkJDNHU3dUxnN2V4c2JGSVNVbVJaRU1NSERoUUo2Z2VIQnlNYXRXcTZaUnFGTEt0Qnc4ZWpHN2R1a0dwVk9LSEgzNkF2YjA5WnM2Y0NVQmJMbFFvNDVlUWtLRHplU1lFYjE2bko2TlE0dkg2OWV1dkZhRFhhRFNJam82V0REZ0xtWnhLcFJJLy9mUVRGQXFGempWY3ExWXRvL29wbXBtWkdReFNwS1NrNE5DaFF4ZzRjQ0FhTm13b0JseXRyYTNGZTh2NjlldVJuSndzWnJjYWtwZVhCMmRuWjZ4ZHV4Ym01dVppRHpraEMyM3QycldJajQ4WHovbExseTdCdzhNRDA2ZFBMM2U3eWNuSk9IWHFsRTVnNk45NmY3TzJ0aFl6a0FUQ3ZTUTJOaFozNzk3RnhJa1Q5V2FreVdTeTF5cVo3ZS92TDM0MkNVSkNRcENZbUloaHc0YWhlZlBtcUZxMUtsUXFGV2JNbUlHOHZEd0VCUVhocmJmZUFnQ3NXTEVDcTFldmhwZVhGenAzN293UFB2Z0ErL2J0UTFKU0VqcDI3SWpKa3lmcnpXaXNVYU1HdW5UcGd0T25UMHVDZmJkdTNjS2RPM2NrNjZha3BFQ2xVdW50MmRxeVpVdnhXbW5Zc0NGOGZYMXg3Tmd4T0RzNzZ5M2RiSXpMbHkrTDl5b2hTN3QwMlZWRFFTSkREaDgrakdmUG5va1RNN1p0MndaQSszMm90TXpNVFBqNit1TEpreWZpdHpKdUFBQWdBRWxFUVZUdzhQRFFPUWVBUHlzOGpCMDc5bzM2OGoxNzlneWhvYUY2TThsNzl1eHBjR0pCV2xvYU1qTXpqZTdUNit6c2pHKy8vVmJ5V0dwcUt0YXRXNGVSSTBmcUJNeDI3TmhoNUc5QVJBQURZRVJFUkVUMEw1ZVVsSVI5Ky9aaDllclY0aC9Sang4L3hwdzVjK0RvNklpU2toSzkvUUMrL1BKTHhNZkhZL1BtemVVT2VBTGFHZEVOR3pZMDJOQytJaTR1TGtoUFQwZHVicTVrTVBiVXFWUGl6RzVCMmZKYVNVbEprdG1tWmJPTzlNbkl5TkQ3T3dQYWdmMDM3Y09WbloxdHNCZVR2aDVaU3FWU3B4SDllKys5aC9mZWV3LzM3OTlIV0ZnWTJyUnBnMjdkdWttT1BTWW1CbjM2OUpFTTZuNzY2YWNZUG53NGF0U29nZHUzYjR1UDZ5dERNMjdjT0R4NzlnelRwMC9IeElrVDBhMWJOOGhrTWp4Nzlrd2NpQzA5KzF1ZjY5ZXY0OFdMRitqZXZUc0E3U0NKTU1QMjdObXpVS3ZWa3VNdXo3VnIxeEFYRjRkcDA2YnA3ZkVsREp4WVdGZ2dPVGtaVzdkdXhhVkxsMkJwYVltMzMzNGJIM3p3QWM2ZlAxL3VQcnAyN1FxTlJvUFUxRlQ0K2ZtaFhyMTZtRDU5dXRnWElpMHRUV2Yyc0tGenBDS3BxYWxJVFUxOXJWSmsrZ2lEdDhJZ3RaMmRIV3JXckltb3FDaG9OQnBNbmp3WmdIWWdQelEwRk51MmJSTkwzd0YvWmdzYTZwdFdWblIwdENUZ0xERG1kVmkvZmowT0h6Nk03dDI3NndRYkxDd3M0T25waWVEZ1lDUW5KeU1nSUVCdithcms1R1Q0K2ZuQndzSUNQajQrNVdhanRXelpFak5uenNUU3BVc3hmZnAwTEY2OFdNeGc4ZlgxcmZCNC8wNzZ5cEdGaFlVQjBKWWJhOXUycmZoNDE2NWRZV2xwcWRPWDYvMzMzOGZ3NGNPeGJ0MDZzUzlTOWVyVk1XdldySEw3UXIyT2tKQVFzZCtQVENaRHRXclZkTEsxT25Ub1lMQjAxOU9uVDdGbHl4Wjg4ODAzQnM5dFk4dm0vamVVRFg0QkVMT0F5bWFzRlJZVzRwZGZmcEU4ZHZYcVZXellzRUVTb0JVRzZyZHQyeWErVmhxTkJzWEZ4WkxTZmFWN3VLblZhcDBCOVlva0ppWWlJeU1EelpvMVEvMzY5UkVWRllXU2toSllXVm1oVmF0V1lyQytWcTFhc0xDd3dPM2J0OFhTdTZXUFh5YVRTYzYzOHFTa3BDQXpNeE1tSmlhNGRPblNhNVVlakkrUFIzWjJOdHEwYVlNVEowNklreVcrK09JTEhENThHTStmUDRlTGk0dmt1OFBGaXhkMXN0c01rY2xrQmt1ZnhjYkc0dENoUTJqWHJwM2tkeTJiRWQ2NWMyZDRlM3VYdTU5bHk1YUpnYzN4NDhjYmRXem01dVo0OE9CQmhkODEyclp0aTV5Y0hERm84TDk2Zjl1OGVUTWNIUjNSdDI5ZnZjdlZhclhlQUxNaFplOW5jWEZ4WXVsZ1YxZFh5WHZxNWVXRm1qVnJTaWEzMk5yYVl1VElrVWhQVDhlRkN4ZkU3NTI5ZS9mRzExOS9YZTVFTEU5UFQwUkVSRWhLSHYvKysrODZHVXRDQ1V0OW1VeW1wcWFTWUhHYk5tMys4ajE2dzRZTnlNM05CZkJuMW1ycHNxdXRXN2RHdjM3OWpOcFdkblkydG0zYmhpWk5tdUQyN2R1NGNPRUNJaUlpNE9YbEpRYm9WU29WRGg4K2pGMjdka0dqMGFCRGh3NjRjdVVLdnZubUc0d2FOUXFkTzNmV3llUnUzYm8xWEZ4Y2RQcUJsY2ZPenU2MWUzOEpySzJ0VVZCUUlIbnNqei8rZ0VLaDBQc1paV3RycTNQdkUvclN2ZlhXV3pyVktYNzU1UmV4MXgwUlZZd0JNQ0lpSWlMNlY5dTdkeSs2ZGVzbXlTS3FXN2N1Tm0zYUJCY1hGeXhjdUJCMzc5N1YrOXl4WThmaTY2Ky9ObGlxUjNENDhHR3hOSjQrSlNVbFVDcVZNRGMzTDNmUXAzUG56cElBMklBQkF5UlpSUHYzNzlmcHE5SzJiVnRKcy9qNzkrOVhXTjVteElnUmVtZWpBdG8vbFBYMWd0SG4wYU5IT0g3OE9LWk5td1pBTzV2V1VFbVkzTnhjc2JTWjRLZWZma0phV3RwcnpaNDJ4SmpHN2dJckt5c0VCZ1lpT0RnWVM1WXN3Ylp0MjFDdlhqMzgvdnZ2a3QrbGJBWllhVldyVmtXdlhyM0VqQ0dsVWlrWnJCaytmTGpSR1hmdnYvOCtuSjJkVWJkdVhadzRjVUpub0UwWWhEWXpNME5lWGg2aW82UHg0WWNmWXV6WXNRZ0pDUkd6RndYQ29FYlpmbkR2di84K0FnTURzWHYzYmx5NmRFa2NVS3hhdFNwYXRXcWxVOUl2S3lzTEd6ZHVOTG9zb0tCMEthTGp4NC9EMDlOVHpDeDRFOEpnM2VyVnF6RnExQ2dNR2pRSWJkcTBRYjE2OVNDWHkzSGt5QkY0ZUhoSWdsOUErZVhmNUhJNURoOCtEQWNIQjNFR2RsUlUxR3NmWjBsSkNkYXVYWXNUSjA2Z1Y2OWVtRDU5dXQ0U2VQMzc5MGZkdW5VUkVCQ0FpUk1uSWlBZ1FGSmU5ZG16WjVnOWV6WUtDZ3F3Wk1rU3llOFNFeE9EUm8wYVNiSnJBRzFQcEtLaUlxeFpzd1lUSmt6QXQ5OStpd0VEQnZ6anZUMHVYNzZNMjdkdjZ4d3ZvRDJIaGVEWDgrZlBFUmNYaDZ0WHIrTEdqUnNvS2lyQzIyKy9qVDU5K3VESmt5YzRkZXFVbUUzbjV1YUd4bzBibzM3OStxaFRwdzZxVjYrT3BrMmJWbmh1R3JxM2wrYmk0aUorUHRTdVhWdHZjQkw0OHp6U041ajRiL1g4K1hPWW1abEpQbGNBYllEU1VJbThJMGVPaUsvcjVjdVh4VXhvSWJpWGxKUWs2ZDMwK1BGalJFZEhpeE5NU2twS0RQYjRBclFacmZxV04yellVTXkrTzNQbURBQnRGdlRZc1dQeHpUZmZ3TVBEQStibTVtalpzaVZ1M2JvbGVhNUdvOEdWSzFmUXFsVXJvM3V3WGJseUJZRDIyang2OUNqdTNyMXJkRWt3SVp2Vnlzb0t5Y25KaUl1THc2TkhqOUN5WlV2czNic1g5ZXJWZzB3bWs5eUREUVhpTXpNenhWS01Razh5UUh2L09uTGtDSm8zYi81R3Bjck9uajFiNGFRY2hVS2h0NjlrV1dxMVdoejROekV4d2NHREI4V005TXpNVEJRVkZhRkJnd1k2OTc3aHc0ZWpidDI2LzlQM04xOWZYMlJtWnVMdzRjUDQ2S09QZExLUlNrcEszdmc3akZxdFJraElDR3JYcm8zTXpFeWQ1Y0puaEZ3dXg0TUhEM0RqeGcxY3ZYb1ZDUWtKc0xHeHdjQ0JBK0hxNm9yang0K0x2VWpyMXEyTFpzMmFvVUdEQnFoWHJ4NXExcXlKZXZYcXdjSEJBVzNhdEVHVEprMGs3OU5YWDMwbEtac0tBRU9HREVGaFlTSDI3OTl2OUFTUzBvUWVxNGFVcldhd2E5Y3U4ZjlqeDQ1RlFrS0NUdG5WNk9ob28vWnRZMk1EVTFOVFpHUmtJQ3dzREJrWkdlallzU042OWVxRm9xSWluRDE3RmdjUEhrUktTZ282ZE9pQUNSTW13TkhSRWMrZVBjUDI3ZHV4WU1FQ3ZQWFdXNWd3WVFLYU4yOE9Cd2NIZlA3NTU2aFpzeWJ1M0xsanNCeWlQcXRXclVMdDJyWEY1NWYxMjIrLzZUemVzR0ZEZUhoNHdOYldGa3FsVXV4ZEJtZ3JIWnc4ZVJLaG9hRTYyV2k1dWJrNlZSYUVpaEMzYnQxQ1RrNk9aRmxXVmxhNWZjcUlTSW9CTUNJaUlpTDYveVl4TVJGUG5qekJxMWV2VUZoWUNDY25KM1R0MnRYZyttcTFXdXhoVXByUTg2a2lkZXZXUmZQbXpYSGx5cFZ5ZTE3czNyMjczTzBJeCtEdjcyLzA3SFJBTzJCV2V2Wm8yWUY4dFZyOXhvTkIvZnIxMCtrSkZob2FXdUdzYnJsY2pzTENRang2OUFqUjBkSDQ0SU1Qb05GbzhOVlhYMkhJa0NGaVdibXkwdFBUeFVidmdIYUFaTy9ldmVqY3ViUGVySnUvb20zYnRuQjFkYTJ3VEZMWHJsMVJ2MzU5bkQxN0Z0bloyZmppaXkvRVVuZVhMbDBTeStib3MyclZLbmg1ZVlrL3YzcjFTdnc5M056Y2pCcFVGTWhrTW5UcTFBa2JObXpBb1VPSFVMMTZkVW1wcGRLWlRHNXVidGk1YzZjNFNLOXZJSG5HakJrb0tTa3gySk5qOHVUSkdEOStQTXpOemNVWnhnTUdEQkJMQVpZMmV2Um94TWZINndTWERGR3BWQWdQRDBlTkdqV1FtNXVMYmR1MjRjeVpNMWkwYUpHNHp1dWNzN0d4c1dKWkpUczdPOHlkT3hlelpzMFNtNzhmTzNZTWVYbDVHRE5tREtLaW92RE9PKytJMTdhK0RMRHM3R3dBMmxLTzFhdFh4NVFwVTJCdmI0L2x5NWZEMWRWVjc0Q1FScU5CWEZ5Y1RvK2czTnhjQkFRRTRNNmRPeGd3WUFBYU4yNk0wTkJRZlAzMTF6cmJXTFJvRWN6TnpiRnk1VXJNbVRNSFhsNWVtRE5uRGpwMTZvVEhqeDlqNXN5WktDd3N4S3hac3lTejY0VjlXRnRiNDZlZmZ0SVpqT3pmdno5cTFhcUZaY3VXWWQyNmRXalNwSWxZaW0zaXhJbEdYVnRyMXF5cHNMOVQ2ZGVpdktCVGZuNCsxcXhaZzQ0ZE84TFMwbElzWVFWbzM0OWR1M2JoeVpNbmlJK1BGMmY4TjIzYUZKOS8vamxxMWFvRmUzdDd2UC8rK3dDQU1XUEdJRG82R2hjdlhzVHQyN2NSRnhjbmJzdmQzUjJyVnEyUzdGdXBWR0wzN3QyNGNPRUNKa3lZQUVBYkJEaHo1Z3hVS3BYZTBwTnl1UnlmZmZZWjNOemM0T1hsaFljUEh4cjgzWVJBdEw1K0txVTFhOVlNeTVjdk43ajgvNmZVMUZRNE9qcEtycm0wdERTRWhZV2hYNzkrT0g3OGVMblBGN0lmeXh2Z0R3a0p3VHZ2dkFNN096dms1ZVhCM054Y1o2TEc2OGpKeWNIMTY5ZlJwRWtUS0JRSzFLOWZIMzUrZnZqaGh4L1FxVk1udEd2WERoczJiTUNUSjAvRXo1dXJWNjhpSXlORHA3UmllU0lqSTJGcGFTbmVPMDZjT0dGMG9PbmpqejlHZUhnNGdvS0NFQndjaklTRUJJd2ZQeDVQbmp4QnUzYnQ0T3pzako5Ly9sbm5lUFJsVnh1YWNLSldxeEVXRmdaSFIwY0VCd2NiL1hzQjJ1ODRYYnAwd1lBQkE4cGQ3NWRmZmhHemZReDUvdnc1aGc4ZkRrOVBUeWdVQ2xTcFVnVXJWcXdBb08wRHVYNzlla3lmUGgwZmYvd3hFaE1UY2ViTUdZd2NPVkk4Wi82WDdtLzZDSisxYytmT3hjV0xGN0ZpeFFySmNhcFVLcjFCSXVIYUthOG40UDc5Ky9IbzBTUE1uVHNYQ3hjdWxDeTdkZXNXenA0OWl5ZFBudURwMDZkUXE5VmlscytnUVlOZ1ptYUdkOTU1Qnc0T0R1alZxeGNTRWhKdy92eDVYTHQyRFZGUlVaSkpUa3VYTG9XRGd3TmtNcG5ZSjh4UWNMU29xRWo4cm5iNzl1MEt2N01xbFVyazVlVkp6bTFqN24vNnNtaGpZbUxFWUhCK2ZqN1VhdlZyOTFTMHNySVNTMHR2MnJRSjU4NmR3NHdaTTVDWm1ZbXhZOGVpcUtnSTdkdTNoN2UzdDJRU2lyT3pNL3o5L1JFWEY0Zmc0R0JNblRvVi92Nys2TkNoZzFneVVqamZWcXhZZ2ZyMTZ4czhoa2VQSG9uZnpaeWNuSFQ2eXdtZkpVSWZTb0ZjTGtldlhyM2c0ZUVodnA1Q0ZtVmVYaDVPbno2TjFxMWI2eTNGbUp5Y0xPbVhDL3haUFNBc0xJdzl3SWorSWdiQWlJaUlpT2kvN3NHREI1TEc1elkyTnFoYXRXcUY5Zmd6TWpLUW41Ly9sLzdJYTlteXBkZ0h4UmdyVnF4QXJWcTFkUG8vdlluRGh3OUxCaWhWS3BWa1JybGFyWDdqekpvNmRlcm92QzYydHJZR0EyQ0ZoWVhZdTNjdmpoOC9qdno4ZkRSdDJoUUJBUUZJU0VqQUo1OTg4bHI3SGp4NE1OemMzR0JuWjRmSmt5ZUxQVjcrTHR1M2I5ZkpFS2pJdEduVDBLZFBIL0huUVlNR1lkQ2dRVVk5VnhnQWlvK1BoMGFqTVJqZ1dicDBLWll1WFdwd085OTg4dzN1M0xtREpVdVdZTzNhdFdKZkpXR3dSQmhrTTVTaDhqcUViV1ZtWm1MQmdnVTZnK1NDd3NKQ1ZLbFNSZXp0OXZMbFMzRzkzTnhjblJJOTRlSGhLQ2dvUUxkdTNmRHc0VVBNbkRrVFhsNWVDQTRPRmtzWXZjNnM0NzE3OTZKdDI3YTRjdVVLUm84ZWpRWU5HbUR4NHNWd2RuYUd2YjA5OXV6WmcvNzkrOFBKeVFtelo4OUcrL2J0OGYzMzN3UDRNd0JtWVdHQlc3ZHVZZmZ1M1lpTmpRV2dIVHp0M2JzM1pzeVlvVFB3V0pGRGh3N2h4WXNYbURwMUtuSnljc1MrVDhIQndUaDI3Qmc4UFQwbEFjT2twQ1JFUlVYaDQ0OC9ScE1tVGZEamp6OWk1c3laQ0F3TXhLNWR1K0RrNUFSbloyZDg5dGxuNk5DaGcyUmZ1M2Z2UmxGUkVTWk5tbVJ3Sm42SERoMndidDA2M0xoeFF4d2NCclRsVU92V3JXdXdkTlRqeDQ5eDh1UkpnOW1nK2lpVnluTHZPV3ZYcmtWQlFRRW1USmlnRTBBMk56Zkh5NWN2OGVyVkszVHIxZzB0V3JUQXUrKytLNWE2bkRKbENzek16TVFBbUpXVkZUNzg4RU14MkptVWxJVEhqeDhqSVNFQjNidDNSMUZSa2RqSDhmTGx5eWdvS01DK2ZmdlF0bTFiY2VMQTFLbFRZV3RyaTRDQUFPelpzMGN5b2VEUm8wZjQ3cnZ2eFA2TFE0Y09GWU55WlowNWN3WTNidHdBb0gyOWhkSi8rcFROdHZxbnlPVnlQSHo0VUtjUDE1TW5UOUNvVVNNTUdEQkFid0RzNHNXTDRqVis3OTQ5QU5vZVlFSVpXeUdJTEJBQ0cyWDdCUjA0Y01Eb1BqT2hvYUhpZ08vMjdkdmg1dWFHK3ZYckl6NCtIajQrUHBnelp3NFdMMTZNalJzM3d0UFRFOXUyYmNQUm8wZkZqTjBEQnc2Z1ZxMWFZa25haWdnWlc3MTY5VUtWS2xYUXMyZFBIRHg0RUNOR2pJQ1RrMU9Genpjek04T2tTWk13WmNvVVhMOStYZXdUMnFWTEYvVHYzeCtIRHgrR201dWI1SDUvNXN3WnZmMi9KazZjS0Y2M3o1OC9SMEJBQUFEdCtmLzU1NTlqMDZaTmlJcUtLbmV5RDZEOW5CRHViNE1IRDRaR280RmNMa2RKU1FuVWFqWFVhalZLU2txZ1VxbFFVbEtDa3BJU3RHclZDZ3FGQW52MjdNRzc3NzRyOXBtNmYvOCtEaDgralBQbno4UGEyaG9EQnc2RXA2Y25idDY4Q1FzTEN4UVZGU0VrSkFUUjBkRll1blFwV3JSb0FVQjdyNzF3NFFMdTNic0hmMzkvMk5yYS9rL2MzOUxTMHZUMkJ4T3l1R3ZYcmcwdkx5OEVCQVNJL2JjQTdYY3dqVWFqOTlpRnp4OUR3ZU9FaEFUczJMRURBd1lNME5zRHRsYXRXb2lMaTBQVHBrM1J2WHQzdEc3ZEdxNnVycERKWklpSmljR2NPWE1RRkJRa1pzNjV1TGpBeGNVRkkwZU9SR0ZoSVI0K2ZJaUVoQVNVbEpUb2xDaE1Ta3JDMDZkUGRiTHlBZTMzYlVCNy9rVkVSRlFZQUx0eTVRcFdybHlKeFlzWHc5VFVGRlpXVmxpd1lBRXlNek1SRkJTRTVjdVhvMjdkdXZEMjlrYURCZzB3ZWZKa3JGKy9YdWMrQW1pdll5c3JLOGpsY2dRRUJLQkZpeGFZTzNmdWE1V1lGSncvZng2SERoM0M4dVhMWVd0ckMxdGJXL2o2K3FKaHc0Ymw5dlZ0MWFvVk5tN2NpT2pvYUoweXF3SmJXOXR5KzVKVjFIdFBDRHB2MjdaTjhuMXU4T0RCNHVlcjhMNW1aR1NnYnQyNk9IejRNQlFLaGQ0Z2YvZnUzZEdwVXllZGN6ZytQaDRUSjA1RVlHQ2dUdGJ5dVhQbnhIT1VpQ3JHQUJnUkVSRVIvZGZJNVhJY08zWU1EeDQ4UU1PR0RURm8wQ0M4L2ZiYlJwZGt5ODNOaFkyTnpSdVZjQkhVcUZFRDkrL2ZOM3I5cUtnb25mNDJiNnBqeDQ2U2NuaG56NTRWeXpZQjJ0Y25PVGtaSVNFaDRtTmx5NXo4WFY2OGVJRzllL2VpZCsvZWVQRGdBUndjSEdCdmJ3OVRVMVBNbmoxYlovMXIxNjdoNU1tVDhQUHowd21zMUs5Zlg1elZYN3BmUlg1K3ZoamtGR2JhcHFXbGllV21nRDkvdjBlUEhra0NRbVVIblR0MDZLQnpYRUtad3RMbmoxcXR4c0NCQXlYclpXWm1pajA1eXZQV1cyL0IxdFlXVDU0OGdWcXRSa0ZCQVZKU1VneG1TL1hwMHdmTm16Y1hmNDZQanhkbktnUGFBTUc4ZWZNd2R1eFlMRml3QU92V3JZT1ZsWlVra0NPSWpZM1YyMWNOMFBhSjBHZzBCc3RSTm0zYVZES1FDR2huYko4OGVSSWpSNDZFVENiRHVYUG5rSitmRDFOVFU4bWc3ZUxGaThYL3o1Z3hRN0tOb3FJaTdONjlHNTZlbnVLZ242dXJLd0lEQStIazVDUmVSOGFXS0l1TGkwTk1UQXo4L2YzRjgzN2N1SEg0NElNUDRPenNqUFhyMThQVTFCU2pSbzJDbFpVVlJvd1lnZFdyVjZOLy8vNWk5Z2lnZlYzRHc4T1JrWkdCVHovOUZBY1BIa1N6WnMwZ2s4a3dldlJvdlQwOWxpNWRpclp0MitvZFVEYzFOWVdEZ3dQYXRXdUhMbDI2aUwyWGhnNGRpdkR3Y0d6YXRBa0xGaXdRMXc4SkNZRzV1YmxZWnFwdTNicFl1WElsRWhJU3hFRzBzdGxNZ0xZczR0R2pSOUc2ZFd2MDdObXozTmVxWHIxNmVzdUFPam82R3V3bGRQNzhlWU05K3d3cExDdzBHSUE5ZlBnd0lpTWo0ZVhsSmVsWlU5cTBhZE1rNVVXRi9tNkFOa3UwWWNPR3VIbnpwc0g5bDM1UFltSmlFQkFRZ0pvMWE4TGEyaHBxdFJwNzkrNkZ1Ym01bURVSWFIdlVtSm1aNGZ6NTg1SWc5NisvL2dwcmEydHhrRk1JdkpWMSt2UnAzTGh4QTRNR0RjS3JWNjhRRnhlSFdiTm1TVDVYYnQrK2pYMzc5dUdISDM3NFI4cEtLUlFLblVIaUd6ZHVRS2xVaW4zK0JCNGVIcWhidDY1T1pvV1ptUm1zckt3azJSc3FsUXFBTnBOQ1VMWW5Ya0JBZ043TUpwVktCWmxNSnNsU3pjbkpnWldWbFRqd0hoOGZqOURRVURGSUlaUys5UEx5RW5zNW1wdWJZLzc4K1lpTWpCU3pNRC82NkNPRWg0ZGowS0JCU0U1T1JteHNMQ1pNbUdEMFo3MVFObGFZdlBISko1L2c0TUdEMkw1OU8zeDhmSXpheHR0dnY0M2F0V3ZqeXBVcjRqVld1dHlrWEM2WFpFQm1aV1hwM1k2am82T1l5VmIyUGVuZnZ6LzI3dDJMME5CUWRPN2N1ZHhzR0psTWhnVUxGcUNvcUFneW1Rd3ltUXdtSmlZd05UV0ZUQ1pEY1hFeFZDb1Y3TzN0eGM5Qm9TeXpoWVVGYkcxdHhRQ1lyNjh2ek0zTjBiUnBVd0RBWjU5OUJrQjdqN2UxdGNYT25UdHg0c1FKTWJpc1ZDcWhWQ3BSWEZ3czlwcWNObTBhbGl4WkFudDcrMy85L2ExNjllbzZXVHBsKzRCMjd0eFp6SnBzMWFvVmV2YnNxZmV6V1NBRU9hcFVxYUpUYmpRL1B4LysvdjV3ZEhURW1ERmo5QWFER2pac2lKMDdkeUkyTmhZbEpTVjQ5ZXFWZUUwSUUzd3lNaklNM2krclZxMksvL3puUHpxUG56NTlHbXZXcklGY0x0ZmJzekE2T2hyVzF0WVlNV0lFdG0vZmp2SGp4NWRiTVNFOFBCeEZSVVdvVTZjT21qZHZMbVovQ3FXUTY5ZXZqMXExYW9ubm1ZT0RBL3o4L0hTMjgvdnZ2K1BHalJ2aVovVElrU094YWRNbXpKa3pSd3dLRyt2MjdkdFlzbVFKaGd3WkFrRGJUemNwS1FsRGh3NkZyNit2NUhOSG45cTFhMlByMXEwR2wwK2FOS25jYTdHaW9LdFFwcnJzNnlxWHk4Vkpia0tHV1VwS0N1clVxWU93c0RCNGVIaEk3dWVabVpuSXpjMFZnL2FsdnlzREVML0hKaWNuNjVURUZpWVF4c2ZIaTRGcUlqS01BVEFpSWlJaStxOUlUMC9IenovL0RJVkNnYUZEaDRvRE1hL0R3c0pDSEFSL1Uvb0dGZzNKeU1oQVVWR1J3ZkozYytmTzFadGwwNkJCQTJ6WnNrWG44ZHExYTB0bTdwWU54QlVXRmlJek14UG56NThYSC90dnplaXNYYnMyMXExYmg2Wk5tNG9aTm9BMlFOaXhZMGVzVzdjT2VYbDVtRE5uRGdDSUE5RHQyN2MzR0xBc200RjI5ZXBWblF5cDdkdTM2d3hFQVpBY3c1UXBVM1FHd2NyMlh3RzB2Yy82OXUwcnljNFRzcXRLaTRtSmtRejRscFNVaUFNVHBRYzlGaTVjQ0hkM2Q5eS9meC9tNXVhd3NiRkJWRlFVaGcwYnB2ZjNiZG15SlQ3NjZDUHhaMnRyYTBrQUROQ1d5eGt6Wmd6V3JWdUgzMzc3RFo5ODhna1VDZ1ZNVEV3a004bXZYTG1DRXlkTzZOMlBrTVduNzNVRHRObHRaUU5nRmhZV3VITGxDbXJXckltK2ZmdGk2OWF0K09LTEwzU2U2K1hsQlRzN08vajYrbUxSb2tYaURQa3FWYXBnKy9idGVQSGlCUVlQSG93alI0Nkl6eEhLREFrOVFTcWFIUzBJQ1FuQmUrKzlwMU1xcVhYcjFyaHo1dzUrK2VVWHpKbzFTOHpxK2ZqamozSG8wQ0ZzM0xnUlFVRkI0clZ2YVdtSndZTUh3OW5aR1hmdTNNSEJnd2ZGYmJWcTFRb3BLU21ZTjI4ZVpzNmNLUVlvemN6TVVMOStmVWtweXJLRTdCT0J2YjA5aGcwYmhxMWJ0K0xBZ1FNWVBIZ3dUcDgrald2WHJtSDA2TkdTd0ZHZE9uVU1Cb2tFd2NIQk1EVTF4ZFNwVThYSENnc0xzV1BIRHZUcjE4L29zcFIvcDV5Y0hMenp6anM2ajErOWVoVWJOMjVFMTY1ZDBhdFhyM0szRVJVVkpibStTbnZ4NG9XWXhhTFBxbFdyeFB0R3MyYk5zR2JOR3J6MTFsdllzR0VESWlNajlRWkFyS3lzMEtOSEQremJ0dytlbnA0d056Zkg4K2ZQRVI0ZWprOC8vVlRuUGxIYW5qMTdzSDM3ZHZUczJSUGp4NDlIUmtZR3hvd1pnNTA3ZDJMTW1ESEl5Y25CdG0zYmNPclVLZFNzV1JNUEh6N1V5YmI0YjFJcWxmajU1NStSa1pFQmIyOXZ5YklEQnc3QXpNd01uVHQzbGp4dWJtNk94bzBiNjVTUCsrU1RUOUM5ZTNja0p5ZUwxK3lHRFJ0dyt2UnBTVEE5TXpNVHk1Y3ZGd2R2OVFXL0JLYW1wcElNa3FGRGg2Si8vLzQ2UFljRWUvYnNRWU1HRGRDalJ3OXhzQi9RRHVhWHZzZVBHREVDVVZGUldMRmlCVEl6TTlHMGFkTUt5LzBKTGx5NGdKaVlHSGg0ZUlpZjFZNk9qdWpac3lmQ3c4UFJzMmRQZzhIUXNxcFhyNjQzZ0E1b0I1MkZ6ME5BK3psaTdMMVBZR1ZsaFU4KytRVDc5dTNEbzBlUDBLeFpNNFBybXBpWTRLZWZmdElKVUFvMmI5Nk11M2Z2WXZYcTFRYjNKZmp1dSsvUXZuMTdiTjY4V1RLb25wMmRqUm8xYXFCUm8wWlFxVlNvVzdjdWF0V3FCVXRMUzlqYTJxSmF0V3F3dExSRVRrNk9aQktBUHYrbSs1dTF0YlhPZld2Ly92MDY2NDBkT3hiWHIxOUhhR2dvdW5YclZtNmZTV0d5VHJWcTFTVDl2WlJLSmViUG40OC8vdmdEcTFldjFsdWF0YlFmZnZnQmNybGM3N0x5U2cyKysrNjdZdVkyQUJRVUZHRE5taldJaUloQTU4NmQ4ZkxsUzUxZVhFcWxFaEVSRWZEdzhFQ3ZYcjJ3YmRzMkhEaHdRTkx6cjdTc3JDemN1SEVEblR0MzFya1BwS2Ftd3N6TVRETEp5UkNsVW9rVksxYWdhZE9tYU5ldUhRNGVQQWgzZDNjc1dyUUlzMmZQeGs4Ly9mUmFmUmNYTGx3SXBWS0pQWHYyWU0rZVBUQXpNMFBkdW5VeGF0UW9EQnc0VUZLT096dzhITm5aMlpKN2txRkpERFZxMUJBenJjcTdsbk55Y2hBWkdXbHduY3pNVEZoYVdrcXlxZFZxTllxTGk4WEpBZmIyOXJDenN4TXJZQURhYk5IUzl1M2JwL01kVWg5RDE3eWdVNmRPZW9PU1JQUW5Cc0NJaUlpSTZHK1hsNWVIbjMvK0dWWldWaGc5ZXJSUmYwRHJZMjl2RDZWU2llenM3SElINmNxVG5wNXVkTWs1SVV0RlgyOERRTnQzcTJ3ZklVQ2FFWFAvL24zODhjY2ZrTXZsU0VsSmtRUzNuajE3QnBWS2hmUG56Nk5Ka3liSXlja1IvNkF2L2Z3cFU2WlVlS3c3ZHV6UTZWMm1VQ2dNQnU5S3p3Ylg1L2J0MjNxWDM3cDFTeEkwcWxLbGlqakx2S3oyN2R0TFp0MEtzOGxMRHhBOWYvNWNwL1JsZWFWb1NsTXFsVVpsQ1BUcDB3ZDkrdlRCalJzMzRPN3VqZ2NQSHNETHl3dXJWNjhXZzJDbHo0bnc4SEMwYWRNR3RXdlh4cSsvL29vdnYvenl0ZnRXbERaZ3dBQTRPVG5CdzhNRGdQWjFLRHZBTm43OGVBd2FOQWhIang3Rm1ERmpKUHZUMXdPc29LQUFHelpzd0xCaHc4U2dWV25GeGNYNC9QUFBjZWZPSFJ3K2ZCZzJOamJ3OFBEQTVjdVhBV2dIaUlVWjNVS1BEa2RIUjFoYld5TTNOeGN5bVF4MmRuWVlOR2lRd2RLa2p4NDlRdlhxMWNzdFA2UlVLckZxMVNvTUd6WU1EUm8wME50N0x6OC9IejQrUG1LUG5OMjdkME9oVUVDaFVDQS9QeDlKU1VtNGV2V3FHQWkwdExRc3QxeHFRa0lDVWxKU2RNNmo5UFIwbmRuMVRabzBLWGMyL0pBaFEzRDE2bFZzM3J3WktwVUt1M2J0UW9zV0xUQjA2RkNEejlIbnhJa1RpSTJOeFpneFl5UUR3UXFGQWhFUkViaDE2eGFDZzRQZnFEVFU2NnBkdXpZS0N3dFJWRlNFakl3TVZLMWFGV3ExR201dWJyQzJ0c2JObXpleFlNRUNORzNhMUtoeXB2Mzc5OWZwUDNqcDBpV3NXYk1HL3Y3K2V1OFAxNjVkdzRvVkt5UWxERzF0YlNVOVhNcnp4UmRmNFBUcDA5aTVjeWRHamh5Sm9LQWcyTm5aR1h4ZnNyT3pzV2JOR2x5K2ZCa09EZzd3OHZLQ2lZa0puSnljTUhMa1NHelpzZ1V2WHJ4QVZGUVVySzJ0TVdIQ0JQVHIxOC9nKzFGWVdBaWxVZ2xiVzl1L2RHOG83ZGF0VzFpOWVqVlNVMU4xQnU4dlhyeUl1M2Z2UWlhVElUWTIxdWlzNUMxYnR1RE1tVE5ZdlhvMW1qUnBnbnYzN3VuYzEydlhyaTBaV0RlV1VxbkV5NWN2eXgwNGRuZDNSNTgrZlNyTThxNVpzeWJHang4dkJnQ1dMRmxpVkdiNGl4Y3ZzRzdkT3BpWm1lSGJiNytWTEJzNWNpU2lvcUt3ZE9sU2JOaXd3ZUI5U2lnbm1KZVhoOVRVVkVsV2Iybk5taldUOVBjNmVmS2tUcGxJWS96blAvOUJ2Mzc5alBvT1kwdjJwUEVBQUNBQVNVUkJWQ2licURSRHBYM256NTh2QnZ5N2RldW1zL3pGaXhmSXo4OFhQNXVFenljQThQUHpnMHdtRXdmUjdlM3RFUklTb3JmRUh2RHZ1cis5RG10cmEvajYrcUpXclZwaVNWZmd6d0NZaFlVRkdqVnFCRXRMU3lRa0pNREJ3UUdGaFlXd3NiSEIrKysvRDFOVFV3UUVCQ0F1TGc3ejVzM1RXL3F3ckYyN2R1bGtGRTJiTmcwMWE5YlU2VzhybURsenB1UmVDUUR6NXMzRHZYdjM4TzIzMzJMSWtDSDQ0WWNmZEFKZ0owNmNRRzV1TGdZT0hBaGJXMXYwN3QwYkJ3OGVSSjgrZmZSbUNQMzIyMjlRcTlWNmc4K3hzYkZ3Y1hFeDZuNjNlL2R1SkNVbElUQXdVUEo0cTFhdEVCUVVCRGMzTjdFRXJUR0U3dzJOR2pWQ28wYU40T2pvS0I1SDJWS2lzYkd4S0M0dTFxa0VVRlpLU2dvS0Nncnc2YWVmVnJqL21qVnI0dE5QUDBWZVhwN2U3NnlKaVlrNkFWNGhTN0QwKzlhcVZTdEVSRVJBcFZKaHdvUUpPdS9Cc0dIRDlMNzJkKy9lUlhCd01GeGRYWEgvL24yNHVyb2lLeXNMM3Q3ZWVpZmUvQk5aeTBUL2F4Z0FJeUlpSXFLL2xVS2h3TzdkdTFGU1VvS3Z2dnFxM01IbWlsU3JWZzB1TGk2NGZ2MDZldmZ1L1ViYnVIYnRHc2FPSFd2VXVsRlJVUUMwcGJYS2xwMEN0QUdlaXZvcEhEdDJUR3hPZnZ2MmJja3NlRUZRVUJCR2poejVXc0c1c3RxMWE2ZDNsdnViQkJ0emMzT1JsSlNrMDJzR0FQejkvU1UvdTdxNjZpMkhCR2ovQ0JmK0VDOHBLWUdmbng4U0V4T3hZY01HVksxYUZRa0pDWmcvZno2NmQrK082ZE9uRyt5dG9VOUJRUUVLQ2dxTURwWWxKaWJDeDhjSFBqNCtrdktLYTlldVJYRnhNWUtDZ21CaVlvSmJ0MjdoNmRPbitPS0xMMUN6WmswY08zWU1seTlmL2t0bE1FMU1UQ1NEaTNLNVhHL2ZwWWNQSHlJc0xBdzVPVG53OXZZMjJIdE1vOUZnMmJKbHVIYnRHbnIwNktFM0FMWmx5eGJ4L0JVTUhUcTB3dXZtd0lFRHVIUG5EdGF2WDQrZVBYdVdPNXM5TmphMnduNThMMTY4d09uVHA5R21UUnRNblRvVjF0YldTRTlQbDZ4amEydUxUcDA2UWFGUXdNSEJRZXp2SWZ4YnYzNDlybHk1SXZaUXEyaUdmVnhjbkU1UUU5QmV6MElBVU9EcjYxdnVOU3dNQW84Yk53NWJ0MjVGalJvMU1ILysvTmNLZXFTbHBTRWtKQVN0V3JVU1N6Z0pxbGV2am1uVHBzSFB6dy9yMTYrWFpFSWEybGJwYkx6U0RKWFFMRXU0LzBWRlJVR2owU0EwTkJRcEtTbVlObTBhYnR5NGdSOSsrQUdPam81WXNHQ0JVVDBKcmF5c0pPK0pTcVhDOGVQSDRlam9pQTgrK0VEdmF5V1U0ak8yZkdaWmpvNk9HRDE2TkRadDJvVFkyRmc4ZlBnUWl4Y3YxaG40VXlxVk9IYnNHSGJzMkFFVEV4TTBiZG9VcjE2OWtseGJRNFlNd2YzNzkzSHExQ20wYXRVS2l4Y3ZydkQzbmoxN05wS1NrbkRnd0lFM0RvQUptVDNaMmRrSURBeEVSRVFFcWxhdGltblRwdUhqano4VzEwdE5UY1dLRlN0UXJWbzEyTnZiWTlHaVJWaXdZSUZSV1Uzang0L0hvMGVQNE9YbGhWR2pSdUhodzRjNldRZHY2dTdkdTFDcFZPVUdOZnIxNjJmVWZUMG5KMGNzdFFab2d3VGUzdDdsWHV0S3BSSitmbjdJenM3R3FGR2pkTXEvMmR2YjQ5dHZ2OFdhTld2ZzYrdUxaY3VXNlFRUkFHM1dTOSsrZmFGV3F5R1R5WXorYnBHYW12cEc1WmhmNTV6WDEyTk1zSGJ0V3NUR3h1ck5OamVHVU03UnhjVUYzdDdlNGtRSUFHSXZTS0ZVSXZCbitkdXkvbTMzdDlkVmVwS1FrSmtsWFArT2pvN2k2M3YxNmxXOGZQa1NvMGFOd29vVks3Qm8wU0w0K1BqZ3hvMGJtREJoZ3Q3dlMvcVVMZThjRlJXRjU4K2Y0OHN2dnpUNGZTWS9QMS9udlBudXUrL3c2dFVydlJtOGdQYStFaG9hQ2c4UEQ3R24yOGlSSXhFUkVZSEF3RUNzWExsU2NtMHFsVW9jUFhvVUxpNHVPaG5sVDU0OHdkMjdkdzFtd3dQYWlXN2g0ZUh3OVBURTZkT240ZW5waWZmZmYxOW4wb2x3TEsvRDBNUUdZeWRCNmJOcjF5NUVSa2ErVnQ5ZHVWeU92bjM3U3M1amxVcUZwMCtmNmdTWmhhb0pwZi9tZWV1dHQzRHg0a1cwYTlkT0VyZ09DQWpBdSsrK2kvNzkrMHUrczZ0VUt1emJ0dys3ZHUzQ2YvN3pIM1R0MmhXVEprM0N1SEhqRUJVVmhTVkxsbURTcEVsNkE5eWxqK1BzMmJPd3RMUkU3OTY5eTgyUUp2cS9oQUV3SWlJaUl2cGJuVDU5R2xsWldSZzVjdVJmQ240SlB2cm9JeHc4ZUJBOWUvWVVCeDdsY2puQ3c4TUJhQWVsNUhLNU9JalNzV05Ic2ZsMFZGUVVpb3FLS2d4YUFkckIvYnQzNzZKWnMyWTRjK1lNM24vL2ZaMHNCMk40ZTN2RDI5c2JDb1hpLzdGMzMxRk5aVjBmZ0g4Sm9IUlJFRkd3WU1jeWRnZXhkOGVDam1NYkVYdkRqaUtLWmNUZUVNYmVIUnNXUklSUlVVU3dVUlZVRkl5QUZGRVlRRUdrQnRLK1AxaTVMNWNVRW5UVTkvMzJzNVpyaG50dmJrNlNXNUt6ejk0SGh3OGZ4cmh4NDJCdWJvNTc5KzZocEtTRW1jTW1Pam9hWXJGWVlUYVZNZzBhTkVDM2J0MFVUaDZ2cnFDZ0lJakZZZ1FFQkdEVXFGR3NEaHRmWDErVjUyeXJ5TjNkSFpHUmtYQnljbUk2SVMwdExiRmd3UUljT0hBQUh6OSt4SVlORzFRZXVSb2NIQXdBaUl1TGc1V1ZGUk1jVWVUSWtTTm8zNzQ5K3ZidHl5ckp0bmp4WXN5Y09SUCsvdjRZT0hBZzl1M2JCMHRMUy9UcDB3ZGNMaGV0VzdmR2dRTUgwTEZqUjdtZHA5VlJWRlFrdHhPaVQ1OCttRDE3Tms2Y09BRmRYVjBzWHJ4WTd1TVBIVHFFc0xBd3VMaTRvRk9uVG5LM2NYQnd3SW9WSy9EeTVVdnMyTEdEeVE0TURnNVdXcEt1ZS9mdThQSHh3YWRQbjVRR1Q5KzhlWVBVMU5RcVIwL241ZVVCS0MrcnBxempaZFdxVlFyWHVidTd3OGpJQ09mT25RT2dQQUFtRUFodzc5NDlpTVZpWEwxNmxkV0JPM0hpUk15WU1VTnBleXZMenM3R3NXUEhrSnViQ3kwdExTYmpaTjY4ZVVvejM2VDRmRDRUTUZ1MWFwWGNZSW1OalEyR0RoMkttemR2b2xPblRqSWoyaXQ2Ky9hdDBybE10TFcxVlFySUNBUUNlSHA2b2ttVEpyQzF0Y1crZmZ1Z3JhMk44ZVBINCtlZmY4YlNwVXRsT21wVklSYUw0ZTd1anVUa1pDYUxSQjdwY2ZFbDk0VEJnd2ZqOHVYTDRQRjQ2Tnk1czB4SkxSOGZIMXk2ZEFtZlBuM0N6ei8vakdYTGx1SHExYXNJRFExbGJWZFdWb1pwMDZaQkxCWWpQRHdjVzdac3dlelpzK1hPcHlQZFBqRXhFWDM3OWxVcmFGK1p0R1RoNXMyYklSYUwwYmR2WHl4Y3VKQjEzaVVsSmNIRnhRWEZ4Y1hZdFdzWExDd3NzSERoUXJpNnVtTEhqaDFWQnFDMXRiV3hlL2R1ckZtekJnY09ISUNtcGlhc3JhMnIzV2Fwc3JJeS9QWFhYOURTMG9LYm14dnUzNzhQT3pzN2FHcHFRazlQai9uY1ZYbC9Ra0pDOE9lZmY2S3dzQkRPenM1NDllb1ZidHk0Z1RkdjNzRFIwVkh1Tlk3UDUyUFRwazNnOFhqbzJyV3IzUEt1UUhsMllreE1EQjQ4ZUFBbkp5ZHMyYkpGNXJ3MU5UWEZxRkdqSUJBSTBLMWJONWlabWVIOCtmTUEvalB2azVSUUtNU0VDUk1nRW9sUVhGd3NkMDdCVFpzMk1mZklxdVlPVWlRK1BoNU9UazVLdHhFSUJCQ0x4UXJuekpMYXRtMmJURUFES0o4YnFsYXRXakEzTjhlTUdUT1llWXlBOG94eUxwY0xlM3Q3WnBtODdLOGY5ZnBXWGRMQVgrVjcxZjM3OTVHV2xnWkhSMGRjdlhvVnpzN084UER3UU9mT25kR3paODhxUHdORkVoTVQ0ZUhoZ1JZdFdyREtLVmNra1VqdytmTm5tZnV4c213emdVQ0FMVnUyUUNLUndNSEJnVmxlcTFZdE9EZzR3TTNORFR0MzdvU0xpd3Z6ZmdZR0JpSW5KMGNteUZWY1hJeWRPM2RDVzF0YjZYZk12THc4SEQ5K0hJYUdockMzdDFkYWJyaWk5UFIwbWZjN0t5dEw3bXRLU2tvQ2o4ZkRxMWV2RUJzYkMzdDdlOVk4a09xeXRMUmt6YmxiRlhuZkg2S2pvMUZjWEl4Mjdkb2hOallXSHo1OGdMYTJObFBTV3BweEd4SVNnak5uemdBb0QyaEtKQkptSUVaVVZKUk04RE04UEp6SlRGNi9majE2OXV6SmxDL2xjRGhZdW5RcG1qWnRDamMzTi9qNStXSDgrUEd3dHJabWZUL1B6TXpFL1BueklSS0pVRlpXaHNEQVFPemZ2NzlhMytFSitWOURBVEJDQ0NHRUVQTFZTQ2YwN3Q2OXU5eFNnZFV4ZXZSbytQcjZ3c3ZMaXhrVnl1ZnpjZnIwYWRaMjByK2JObTJLdW5YcklpOHZEOGVPSFlPOXZYMlZJeUFGQWdFT0hqd0lBd01EN055NUV3Y09ITUN1WGJ1UWtaR0JpUk1ucXQxbWdVQ0FUWnMyNGVuVHA3QzJ0b2E1dVRuNGZENE9IRGlBeU1oSU9EbzY0c2FORzJqV3JKbk1qMkJWT3RBVXpRMVZtVFRyb25KbVVjVTVScVRsS3BzMmJZb2FOV3JBMGRHUk5lK0p1Z1FDQWZidTNZczdkKzVneVpJbE1xVzliRzF0b2Erdmo1MDdkMkxGaWhYWXNXT0hUTWU3blowZHEwUFIzOThmaHc4ZmhxV2xKYUtpb2hBUUVJQm16WnBoNE1DQkdEaHdJRTZlUE1rcUx4VWNISXdYTDE0dzh4Uko1d25qY0Rnd016UEQ0c1dMMGFSSkV4dzhlQkFaR1JuWXRXc1gweWswYytaTU9Eczc0ODgvLzhTYU5XdFluVy91N3U2c3VSamt6VDhtNy8xSVRFeFVXTUp2NHNTSlNFNU9CcC9QaDFBb2xPbEFMaWdvUUV4TURPYk1tU08zODFWS1UxTVRPam82ek9obTZUR3ZLS3NNS0I4cHJLdXJDeTZYaTZpb0tBd2VQRmpodG1mUG5vV0ppWW5jb0RDWHkyWG1VcEYyWk1uTFVsT1Y5SGlJajQ5SDdkcTFXWjAzbGVmSHVYVHBFajUvL294ZmZ2a0Z4NDhmUjBGQkFhc1RWMVU4SGc5Ly8vMDM3dDI3QjRsRWd2SGp4OFBPemc3ZTN0NjRlUEVpSGoxNmhINzkrbUg0OE9GbzE2NmQzRTdaN094czdOeTVFOG5KeVJnL2Zqd3lNelB4OXUxYmxKYVdncy9uZzgvbm83UzBGQ1VsSlV3V3pkNjllOUd1WFR1RjVkR3NyYTFsc2pDcmtwZVh4OHJTRVl2RmNITnpRMHBLQ3JadjM0NnVYYnZpdzRjUHVIanhJdlQwOUJUT0hWSllXS2cwb0pHZG5ZMDllL2JnNmRPbnNMT3pVNW8xK2ViTkc1aWFtaXJjbjFBb1ZIcXNob2VIdzhQREEyS3hHSU1IRDhiZHUzY3hmLzU4TEZ5NGtBbVlTQ1FTbUppWVlOV3FWZWpTcFF2cjhSS0pCSEZ4Y1FnT0RrWndjRENHRHg4T1YxZFhlSHA2d3RQVEU1R1JrZWpRb1FQNjl1Mkw5dTNiczRKaENRa0pFQXFGWDVRVldsaFl5TXpEVmFkT0hTeGR1cFFWbUpKSUpQRHo4OE9KRXljZ0ZvdXhmdjE2SnNDM1pjc1dPRG82WXYzNjlYQjNkNGVscGFYQzV5a3BLWUdmbngvZXZIa0RNek16RkJZV1l1Yk1tZWpUcHc5c2JHelFxVk1ubFRPU0preVlnTjkrK3cyeHNiRTRlUEFnVWxOVDRlcnFDa05EUTV3NGNRS09qbzdvMkxFamR1M2FwVko1djVTVUZCdzllaFRSMGRHb1c3Y3UzTnpjMEs1ZE93d2VQQmhObWpUQjBhTkg0ZXpzaks1ZHUyTENoQW5NNS9yeDQwZHMzTGdScjErL1J1dldyYkZ1M1RxbFFSRW5KeWZrNWVVaEppWUc4K2JOZzZPam84eG5WekhyS3k0dUR1Zk9uVVB0MnJYeDU1OS9Zc2VPSGVqYXRTc3NMQ3lncWFtSmVmUG1vYWlvQ0VaR1JqTHpzUUhBZ0FFRG1PTWxOemNYM3Q3ZVN0OEhhZENsNHJsZ1lXRlI1WG51NCtPRHQyL2Z5c3hkV0ZubHdTRWNEZ2NTaVlUSlJPRndPREtsUi8zOC9NRGxjcFhPZi9lalh0K0E4a3l5eWtHcDB0TFNLdTlEY1hGeEFNQUtrcjUrL1JydTd1NW8xNjRkaGcwYmhpNWR1bURKa2lYTTl3SjVXZnZTOG5lS3JtOFNpUVMzYjkvR29VT0hvSyt2anovKytFTmhVQ0lsSlFWaXNWaHV5VUo1QkFJQk5tN2NpTmpZV0d6WXNBSG01dWFzOVVPSERrVmlZaUw4L1B4UVdGaUlWYXRXd2REUUVGNWVYdERWMVdYZDA2VURrMUpTVXVEczdNejYzRGdjRHV2N3FYUmV0SHIxNmlrY21DT1Bzbm5QZ1BMdkphNnVya2hPVG9aUUtJU2hvU0dzckt4Z2EydXI4dHgrL3laL2YzL282T2lnVjY5ZUNBb0tZcFdxL3YzMzMyRm1ab1pMbHk3aDFLbFRhTnEwS1hyMDZJSHo1OC9qd0lFRFdMUm9FVEl5TWxCU1VvSVdMVnFndExRVUR4OCtoSStQRDk2OGVZTWhRNFpnOXV6WkNnY2pqUm8xQ2gwNmRNQ0pFeWZnNnVxS09uWHFvSHYzN3VqVXFSUDY5KytQUjQ4ZWdjUGh3TXZMQzZtcHFWaXlaQWxTVTFQUnJGbXpiL1gyRVBMRG9nQVlJWVFRUWdqNWFxNWZ2NDZhTld1aVg3OStYMjJmTld2V3hQcjE2K0hrNUFSalkyTU1IandZUmtaR0Nzdm1BT1ZCSGVuOERQTHE2MWNrRm91eFk4Y09wS1Nrd01IQkFYcDZlbGl4WWdVTURBeHc5dXhaWExseWhRbGVCQVlHNHRXclYrQnl1VXhuclZBb1pQNTE3dHdaVmxaVzJMaHhJM2c4SGpadDJzVDhZUC9sbDEvUXJGa3pIRDE2RkUrZVBFRklTQWpUa1pXVWxJU1hMMStpWnMyYVRNbTI2c3g1Rmg4ZmorRGdZTlNzV1JOY0xoY1BIejRFbDh0RjNicDFVVkJRZ051M2J5TS9QeDlKU1VubzE2OGZCQUlCdG0vZmpvS0NBbXphdEFrV0ZoYll2SGt6Rmk1Y3lIUUlQWGp3Z01uQUVZdkZLQ3NyUSszYXRlVjJlT1RsNVRHdjNkblpXV0ZBWmNDQUFkRFUxTVRXclZ2aDZPaUlQWHYyc0FLQnJWcTFRa0pDQWs2ZlBvMmdvQ0JrWm1haWI5KytXTDU4T2JTMXRSRVJFWUZidDI3aHhJa1RPSG55SkhyMDZJRVJJMGFnUzVjdTRIQTRzTEd4Z2FtcEthS2pveEViRzR0NzkrNEIrRTlnWmRpd1lUaDA2QkJ1Mzc2TkdUTm1zREpKT25YcWhMRmp4OExIeHdjU2lRU3JWNjltMWxsYlc3TTZFbEpUVTNILy9uM203N0t5TW16ZnZoMm1wcWJRMTljSGw4dkY0OGVQOGVuVEoxYm4zSzFidDFoemR6UnExQWdhR2hwTXgybDJkamJFWWpGVERxdDM3OTZzdjRIeWNwUEtScUh6ZUR5VWxKUWdMQ3dNMnRyYU9ILytQQUlEQTFGUVVNQjB3Rlo4YlRFeE1Rby9yeHMzYmlBOFBCekxseStYVzM3STFOUVVEeDgreElZTkc1Q1VsSVE2ZGVxb0ZRREx6YzNGNGNPSFlXUmtCRjFkWFhBNEhDUW5KeU15TXBJSm9FWkdSdUxObXpkTU5wdUJnUUdpbzZOeDhlSkZkTzNhRmN1WEwwZTdkdTJ3Zi85KzNMcDFDOFhGeFVoTlRVVklTQWcwTkRRZ0Zvc2hGQXBSVmxhR24zLytHWHA2ZW5qMTZoVWVQMzZNaHc4ZklpTWpBeG9hR2hnd1lBQ21USm5DblBQVHBrM0RrQ0ZEY1A3OGVkeTlleGRCUVVFd05EUkUxNjVkWVdWbGhRNGRPakFCaWNPSEQrUEZpeGNBZ0N0WHJ1REtsU3N5cjFVYXFOVFYxVVdUSmsyUW1wb0tkM2QzYk4yNlZXYmJqUnMzVmxudUtUQXdFUEh4OGREUjBZR21waWJTMDlPUmtwTENmSmE1dWJuWXVYTW5uajU5aXBrelp6TFhveGt6WmlBdExRMmVucDdvM2JzM0xDMHRFUllXaHBpWUdHaHJheU0vUHg5UlVWRnlzeFRTMDlQaDUrZkhqSGhmc21RSjYxajg2NisvSUpGSW9LZW5CeTB0TFNRbkp5TTBOQlJqeDQ1bDdVY2tFdUhreVpQUTB0TENvMGVQNUdhSHZYLy9IaTR1TG9pS2lzTFBQLzhNUjBkSEdCc2JZOGlRSWRpOWV6ZWNuWjNSdUhGakxGeTRFTC85OWh2R2poM0xDcVNscDZjak56Y1hkbloyK1BEaEE3UzB0TkNqUnc4bTQ5UGUzaDREQmd5QXA2Y243dCsvaitmUG4yUE1tREdzc29HeHNiR29VYVBHRjNXKzZ1dnJvMCtmUGlncUtvS1RreE1yOC9YNTgrYzRkZW9VZUR3ZVRFMU40ZUxpd3NyMGF0NjhPVnhjWE9EcTZnb1hGeGNjUG54WXBvTTBPam9hRHg4K3hQMzc5eUVVQ2pGMjdGalkyZGxCSkJMaHhvMGJDQXdNUkZCUUVJRHlEdXZHalJ2RDJOZ1k0OGVQbDVuTEJpZ3ZLL3IwNlZPRWhJVGc3ZHUzYU5HaUJkemQzWm5BeVo0OWUvRDQ4V09jT25VS0N4Y3VSTisrZlRGcjFpeTVuZlpGUlVYWXRXc1h3c0xDd09Gd01HTEVDTXllUFp1VllUdDY5R2gwNnRRSkhoNGVpSXFLUWtwS0NnNGRPb1RvNkdnY1BIZ1FSVVZGNk5TcGswcFp3OXJhMnRpeVpRdTJiZHVHOFBCd2JOeTRFUU1HREpBN3NLT2twQVE3ZHV6QWlCRWpNSEhpUkN4YnRneXpaczNDa0NGRFlHRmhnZURnWU5Tb1VRTmFXbG9RaVVRSUNncUNRQ0JnQmNKNjllckZCRE5UVWxKa0FtRCsvdjVJUzB1RGpvNE9KQklKZ29PRHdlRndXSUVLUFQwOW1lRFQzYnQza1orZkQxMWRYWWhFSXJ4NTh3Yk5temRYR3FTU2lvNk9SazVPRHFLam8yRmhZWUhBd0VCa1oyZGp3SUFCelAyd29vOGZQNExMNWNxczA5YldSbzhlUFFEOG1OYzNLUU1EQTVuczVNcmZFVy9kdW9XNHVEZ21PemszTnhmKy92N1EwOU5EcTFhdG1PZmJ0MjhmYXRXcWhiVnIxNExMNWFKZXZYcHdkWFhGaWhVcmNQVG9VYXhmdng1aXNSZ0hEaHlBcnE0dU5EUTBFQkVSQVFBeVdhUUNnUUNob2FHNGZQa3kzcng1ZzdadDIyTGR1blhNOTZ1NHVEZzhmUGdRaG9hRzBOYldSbGxaR1c3ZHVvV2FOV3VxZEwwUmlVUllzV0lGZUR3ZTVzK2ZyekJJdjJEQkFnZ0VBdmo3KytQWXNXT1lNbVVLQ2dvS01HalFJR2F3VEhCd01BNGVQSWpDd2tJc1diSkU1ajJ1VmFzV1ltSmk0T2ZuaDVvMWErTFdyVnNBWkFPdVZYRnljcExKWm52NjlDa3pZTW5FeEFTTkd6ZkdvRUdEMExGalJ6UnAwZ1FjRGdkNWVYbHlCN2VVbFpVcHpJdzhlUEFnYXpCZVlXR2gzT05ma1lwWmtrRDU5NlN3c0RDTUhqMGEydHJhR0R4NE1EcDA2QUNCUUFCalkyTm9hR2hneFlvVmlJMk5SZCsrZmVIazVBUnRiVzE4K3ZRSjE2OWZSMHhNRERPSXAyUEhqdGkvZno4Q0FnTFFvMGNQT0RvNktwekR0NkpHalJwaDA2Wk5lUDM2Tlc3ZXZJbEhqeDZoVWFOR3pBQ3ZvcUlpbkQ5L0hsbFpXZERVMUt6Mi9NbUUvSytoQUJnaGhCQkNDUGtxa3BPVDhjOC8vMkQ0OE9GcTFkaFhoWldWRmY3NDR3OXMzYm9WOGZIeG1EWnRtc0pSN0ZGUlVkaTdkeThhTjI0TUZ4Y1hwVmtGUVBuSTRkRFFVUFRxMVl1cDBhK3BxWWtGQ3haZzZOQ2h1SFhyRm5nOEhveU5qUkVlSGc2QlFLQXc4NmRQbno2NGV2VXFrcE9Uc1d2WExwbTVEMXEyYklrOWUvWmcxYXBWYU5Tb0VkUEJrSitmajhPSEQwTXNGa05QVHcvVHAwK3ZWamt5VFUxTmhJYUdRaUtSUUN3V3c5RFFFQ3RXcklDZW5oNUtTa3B3OXV4WmFHaG9vRzdkdWhnOWVqU2VQWHVHRnk5ZVlNV0tGVXhiZCsvZWpiQ3dNTnk3ZHcvSnljbll0MjhmeXNyS0lCS0ptTkcvMDZkUGx4c0FLeTB0WllKQVZZMEk3dE9uRDRSQ0laNDhlY0o4bGw1ZVhyaCsvVHF5c3JJZ2tVaWdvNk9ESGoxNndNWEZCVzNhdEdFZWEyTmpBeHNiRytUazVNRGYzeDgzYjk1RVNFZ0ltamR2am9NSEQwSmJXeHZ0MnJYRHZuMzdrSktTQW4xOWZVeWRPcFY1VHg4K2ZBaGZYMS84OXR0dm1EeDVza3piNXN5WmcwK2ZQaUVpSWdJcEtTbE1KNTJOalEwcklDRHRjSmFxVWFNR0VoTVRFUklTd3ZwTUJnMGF4Sm9yNWNhTkcwdzVOR1drWlF6bGtaYnhVaVF3TUJBM2I5NkVvYUVoNXMyYmg5emNYSWpGWXJScTFRb1dGaFl3Tnpkbi92dmd3UVBjdUhGRDduNzRmRDR1WHJ5SVVhTkdzZVlwcXVpMzMzN0QyN2R2a1pxYWlscTFhbUhHakJsVm5uY1ZHUmtaSVNvcWlobEZENVJuc1BYcjF3L3o1czBEVUI2RThQWDFoWmFXRmthTkdnVVRFeFBzMnJVTGpSczN4cG8xYXdBQVE0WU1RY2VPSFJFUUVJQW5UNTRnUGo0ZTBkSFJ6TEVyRm91aHJhMk5xMWV2d3N2TEM2ZE9uUUpRM3FFMGE5WXNEQnMyVE81NVY3OStmYXhjdVJLelpzM0NuVHQzRUJRVXhHUVNiZG15aFFtQVRaMDZGWHA2ZXJDMHRFVHQyclZoYUdnSWZYMTlHQmdZUUU5UEQ3cTZ1aktaQ3p0MjdFQlFVQkNlUFhzbWM4NVVIc2t2VDFGUkVmejgvSmkvdVZ3dTJyUnBnNmxUcHdJQU1qSXlFQnNiaTFtelpySG1WZUZ3T0ZpMWFoVVNFeE9aOWhjVkZlSGF0V3VRU0NUUTB0Smk3VWZxN3QyNzJMbHpKN2hjTHZyMzc0L3AwNmZMQkR1VGtwSVFHUm5KL0sydnI0L2h3NGZMbEpQUzBOQkFZR0FnOHZMeW9LK3ZEenM3TzVuWEp4QUk4UG56WjJ6WnNvVTFyMTdIamgxeCt2UnArUG41NGQ2OWUweGd1dUp4SnhhTDhlSERCNVNWbGNIYzNCeFRwMDVGNzk2OVpRSW81dWJtY0haMnhzS0ZDNWtNNW9yaTR1TFF0V3ZYS3VlaXE4clNwVXRsT3Z4djNib0ZkM2QzYUdob3dOYldGck5telpKYmVzN0d4Z1p6NXN4QmRuYTIzR05VT3Qva2hBa1RNR0xFQ05ZMkV5ZE94TVNKRS9IKy9YdkV4TVRnOWV2WGVQZnVIV3JVcUFFTEN3dTViWDN4NGdVQ0F3UFJ0V3RYTEY2OEdELzk5SlBNT2QyOWUzZDA2OVlOOSs3ZHc5bXpaNUdhbWlvM0FLYW5wd2NEQXdOMDc5NGRNMmJNVUZqS3JWR2pSdkR3OEVCSVNBaE1UVTFScDA0ZDVPVGtvTGk0R0JNbVRNRE1tVE5WTHVXbHJhMk5qUnMzd3N2TEMxZXVYSkdacTZyaSsxYS9mbjBzV0xBQW1wcWFPSExrQ0pQeG1abVpLVGNqMjhqSUNNT0hENGVHaGdiV3JGbkRsRHlUdm9ZTEZ5N0EwTkNRV2ZieDQwZGN2WHFWK1Z0Zlh4OXo1c3lwY3Y3UGx5OWZ3dC9mbjdYdmFkT21xZlQ2NzkyN2g3dDM3NkpPblRvWVAzNDhqaDA3Qmlzcks3UnIxdzZMRmkxUytMaks5eHdURXhNbUFQWWpYdCtrNUYwL0tnYzZ1Rnd1QWdJQ1dNdk16TXl3ZE9sUzZPbnBRU3dXNDhHREI2aFhyNTVNNlV3ckt5dHMzNzZkQ1pSeHVWeEVSMGNqSXlNRFFQa3hNVy9lUE5hMVVDZ1VZdjc4K1VoTFM0T1ptUmxXckZpQm9VT0hzczRqTHBjTFB6OC81anNsbDh0Rmt5Wk40T3JxcWxMZ1FrTkRBNE1IRDhhd1ljT1VsZ2JrY3Jsd2RIUkV1M2J0MExkdlg5U29VUU9uVDU5bU1yZmo0dUt3ZmZ0Mm1KbVp3ZFhWVlc0SlRYdDdlK3pldlJzSERod0FVRjRpYytyVXFXclBPMnR1Ymk2VGtaU2Vuczc4UDRmRGdiT3pzOHpqdExXMU1XdldMTFdlcTNMYlBuMzZwUFI3VldVVkJ5b0I1WU1IR2pWcWhPblRwd09BM0d2b3p6Ly9ERnRiVzlZOFhjdVdMVVByMXExeDllcFY1T1RrWVBMa3lhaFhyeDZXTFZ1R0NSTW1WS3RpUnV2V3JkRzZkV3NzWGJxVXlUenMzYnMzeG84ZkQzOS9mK2pxNm1MMTZ0WFYraTFCeVA4aWpxUnlEUWxDQ0NHRUVFS3E0ZkxseTBoUFQ0ZWpvNk5hbmQvcVNFbEp3Zjc5KzVHVWxBUnJhMnUwYmRzV3RXdlhCcC9QUjBaR0JpSWlJcENlbm81Smt5WmgwcVJKS3M4ZEVSd2NEQnNiRzdVNk9DVVNDZk9QdytFdy84UmlNVDUrL0tpMGM2dXdzQkFmUDM2VUdUbGJjWTZBYjBYZVpPdktTSDgrL0J2dHpNN094dkhqeDlHc1dUTzBhZE1HVmxaV0trMTRMaEtKbUhsK1ZKMlkvdW5UcDBwSDBrc2tFcVNucDhQQ3dnSkNvUkFmUDM2RWtaR1JTc2VJU0NSQ2FXa3BCQUlCREF3TS90VTVUTDZGL1B4OEpxUHQzeVlRQ0NDUlNHUTZVdVVSaThYZzgvbHlBd2JLSHNQbGNpRVVDdUhuNTRkdTNicFZxL01wS3lzTHFhbXByS0JNZGVUbDVTRXVMazdsK1ZQa3FYZ3RxcGlkS3BXVGsvUFZSb0dMeFdMY3ZuMGIzYnQzcjNKT05JRkFBQUJLejJHUlNBU0pSUEpGYzJzcGs1YVdCZzZISXpmTDZVY2dFb25nNWVXRmdRTUhWaGtRVWVacjN6dlUzVjlWMjM5Sis5TFMwcjZvcExKQUlGQjZEQ3ByRzUvUGx4bjBVck5telNyTEtzc2pEY1NyY2srclNCcUUrNUxyYjBaR0JnUUNnY0o1N3Y0dDMrTDZscGVYQjZGUXFOSWNqVUI1eGxCcGFTazBORFJrN2gwbEpTV1FTQ1JxM1ZPVTRmRjRLQ3dzUkpjdVhaUitmdElNWlUxTnplLzJmU0U4UEJ5ZE8zZis2Z1BZL3RlVWxwYlNlMFRJZnlFS2dCRkNDQ0dFa0MvMitmTm43TnUzRDMzNjlGRTY0Zm5YOHZMbFM0U0VoQ0FwS1FsNWVYbW9XYk1tVEUxTjBibHpaL1RwMDBkdUtTMUNDQ0dFRUVJSUlZVDgvMEVsRUFraGhCQkN5QmVMam80R0FIVHAwdVdiUEYvNzl1M2xsbWdoaEJCQ0NDR0VFRUlJQVlELzdsb2NoQkJDQ0NIa2h4QVRFNE9XTFZ1eUpyVW5oQkJDQ0NHRUVFSUkrVjRvNFNpVDZBQUFJQUJKUkVGVUFFWUlJWVFRUXI3SWh3OGZVRmhZaUxadDIzN3ZwaEJDQ0NHRUVFSUlJWVFBb0FBWUlZUVFRZ2o1UW9tSmlRQ0E1czJiZitlV0VFSUlJWVFRUWdnaGhKU2pBQmdoaEJCQ0NQa2liOTY4UWYzNjlhR3RyZjI5bTBJSUlZUVFRZ2doaEJBQ2dBSmdoQkJDQ0NIa0N3Z0VBcVNscGFGWnMyYmZ1eW1FRUVJSUlZUVFRZ2doREFxQUVVSUlJWVNRYWt0TFM0TkVJcUVBR0NHRUVFSUlJWVFRUW40b0ZBQWpoQkJDQ0NIVmxwbVpDUUF3TnpmL3ppMGhoQkJDQ0NHRUVFSUkrUThLZ0JGQ0NDR0VrR3JMek14RTNicDFvYUdoOGIyYlFnZ2hoQkJDQ0NHRUVNS2dBQmdoaEJCQ0NLbTJ6TXhNbUpxYWZ1OW1FRUlJSVlRUVFnZ2hoTEJRQUl3UVFnZ2hoRlNMUUNCQWJtNHVCY0FJSVlRUVFnZ2hoQkR5dzZFQUdDR0VFRUlJcVpiczdHd0FRTDE2OWI1elN3Z2hoQkJDQ0NHRUVFTFlLQUJHQ0NHRUVFS3FKVGMzRndCUXUzYnQ3OXdTUWdnaGhCQkNDQ0dFRURZS2dCRkNDQ0dFa0dyNTlPa1RBS0JPblRyZnVTV0VFRUlJSVlRUVFnZ2hiQlFBSTRRUVFnZ2gxZkxwMHljWUdCaUF5Nld2bElRUVFnZ2hoQkJDQ1BteFVHOEZJWVFRUWdpcGxzK2ZQOFBRMFBCN040TVFRZ2doaEJCQ0NDRkVCZ1hBQ0NHRUVFSkl0UlFWRlVGZlgvOTdONE1RUWdnaGhCQkNDQ0ZFQmdYQUNDR0VFRUpJdFJRV0ZsSUFqQkJDQ0NHRUVFSUlJVDhrQ29BUlFnZ2hoQkMxaVVRaThQbDhDb0FSUWdnaGhCQkNDQ0hraDBRQk1FSUlJWVFRb3JhU2toSUFnSzZ1N25kdUNTR0VFRUlJSVlRUVFvZ3NDb0FSUWdnaGhCQzFTUU5nT2pvNjM3a2xoQkJDQ0NHRUVFSUlJYklvQUVZSUlZUVFRdFRHNS9NQkFOcmEydCs1SllRUVFnZ2hoQkJDQ0NHeUtBQkdDQ0dFRUVMVVJnRXdRZ2doaEJCQ0NDR0UvTWdvQUVZSUlZUVFRdFJHSlJBSklZUVFRZ2doaEJEeUk2TUFHQ0dFRUVJSVVWdFpXUmtBb0diTm10KzVKWVFRUWdnaGhCQkNDQ0d5Tkw5M0F3Z2hoQkJDeUg4ZmdVQUFBTkRTMHZyT0xTR0VFRUlJSVlRUVF0aXlzN1B4NGNNSFpHWm1JaXNyQzVtWm1RQUFNek16MUt0WEQvWHIxNGVKaVFsTVRVMi9jMHZKdjRrQ1lJUVFRZ2doUkczU0FGaU5HalcrYzBzSUlZUVFRZ2doaEpELzhQUHpRMEZCQVhSMGRHQm1ab2J1M2J2RHpNd01BSmlBMkt0WHIxQmFXZ29EQXdQWTJ0cCs1eGFUZndzRndBZ2hoQkJDaU5vRUFnRTBORFMrZHpNSUlZUVFRZ2doaEJBQVFFcEtDcnk4dkRCczJEQjA2TkJCN2piTm16ZEg4K2JObWIrZlAzK08zYnQzWThLRUNXamN1UEczYWlyNVJpZ0FSZ2doaEJCQzFDWVFDS2o4SVNHRUVFSUlJWVNRSDhLalI0K1FtcHFLWmN1V3FUVlhkY2VPSGRHcVZTdDRlWG1oZWZQbTZObXo1Ny9ZU3ZLdGNiOTNBd2doaEJCQ3lIOGZvVkFJVFUwYVMwVUlJWVFRUWdnaDVQdDY5T2dSQ2dzTFlXOXZyMWJ3UzBwSFJ3ZlRwazFEWGw0ZVFrSkMvb1VXa3UrRkFtQ0VFRUlJSVVSdElwSG92NzRFb2xncy9pcjdrVWdrU0U5UFIxRlJrZEx0TWpNejhmbnpaN1gzblpDUThGWGFXbFg3VkJVU0VvSzh2RHlGNjVPVGszSHYzajIxOXBtVGs0T3lzckl2YmRyL2E0V0ZoU2d0TFdYK0xpNHV4b2NQSDlUZVQwNU9EajUrL1BnMW0vYlZwYWVuNDhtVEozTFBDMFhuU201dUx2YnMyWVBzN0d5RiszM3g0Z1VXTDE1Y3JmZnRmMTFHUmdicitBTEtNNEZmdm55cDlyN2V2MytQd3NKQ3BkdElKNm12am4vKytRY0pDUW5WdXVZVkZoWXljMXpLazVPVFU2MDJ4Y2JHNHErLy9nS2Z6MmVXZVhwNklpd3NyRnI3a3hLTHhWLzllQldKUk9EeGVNeCs4L1B6djlyOVVsMFpHUmxLN3pmcStGcjN3SDlUY1hIeEZ6MythMzFPK2ZuNVZaNkRSVVZGU0U5UC82TG5GQWdFS0NzcmcwUWlxZlkrL2h0VTU1NGw5ZW5USjRYcmlvdUxXZGVVNnNqSnljR1RKMCtRbjUvL1JmdVJ5c3JLcXRibldWUlVoSUtDZ3EvU2hvcisvdnR2dkg3OW1yVk1MQmJqeXBVclNFdExVMmtmYjkrK1JVSkNndHgxZVhsNVNFcEtxdlo1a0oyZERSNlBwL1MrUTFTVGtwS0MxTlJVL1BMTEwxKzhyeEVqUmlBcEtRbHYzNzc5Q2kwalB3SUtnQkZDQ0NHRUVMWDlMd1RBTGw2OENDY25Kd0RsUDVwaVltS3EvQmNiR3l1ekg0RkFnT25UcHlNZ0lFRHA4eTFZc0FDZW5wNXF0VEV1TGc0TEZ5NkVqNCtQV28rclRDQVFZT25TcGRpK2ZUdHIrUjkvL0lIVnExZkxiUC91M1R1NSt5a3FLc0ttVFp2dzd0MDdYTGx5QmMrZVBaUFpKanc4SFB2MzcxZTViV0t4R092V3JZT0RnOE1YZGFUeCtYekV4c2FxOVM4akk2UGF6L2M5S092b09uUG1ES1pNbWNKMG9xeGN1UkpyMTY2VkNWcFU1Zno1OC9qOTk5K1ZCb3ErRlI2UEJ3Y0hCNW1PcDZDZ0lLeFpzd1pDb1pDMVBEZzRHRE5uenBUYjlzTENRdHkrZlZ0cEIxdEJRUUZldjM2dGRqQldMQmFEeCtPcC9POTdCUlBPbmoyTHdZTUhxOXpwSnlVU2liQjY5V3E0dWJteGxsKzllaFZPVGs1NDllcVZXdnZic21VTGR1ellvWEM5cjY4dlpzMmFwYkREVVptSER4OWk1c3laOFBiMmhvNk9qdHFQUDN2MkxINzk5VmU1eDVCQUlNQ01HVE93ZGV0V3RmZkw0L0Z3NGNJRjF2bDQ1Y29WUEg3OFdPMTlWYlI4K1hLc1hyMGFJcEhvaS9aVFVXbHBLWllzV1FKL2YzOEF3TnExYTdGczJUS2twcWJLM2I2d3NCQUJBUUZxL1FzTURGU3BMWC8rK1NkbXpwejV4YS92N3QyN21ESmxDcXNqUENFaEFVT0hEcFc1cjVlVWxGUTcwS21xeDQ4ZjQ5S2xTNnhsVjY1Y3daUXBVNUNibXl2M01WZXVYTUhLbFNzVjdsTWdFT0QzMzM5SFJFUUVTa3BLVlBwT0V4TVRJemVBNnVYbGhmbno1eXQ5RFlHQmdaZytmWHExZzNhaG9hRVlQbnc0eG8wYlYrMGd6b2NQSDJCblp3ZGZYMTltMmR1M2IyRm5aNGVnb0tCcTdmTkxmTTE3RmdCOC92d1preVpOd3NHREIrV3V2M2J0R3NhTUdZT1VsQlNWMmxkY1hDelRvZi9zMlRPc1diTUdiOTY4VVdrZnlqeCsvQmhUcDA1VmV4QVVBSGg3ZStQMzMzOW56cjJrcENSRVJFUW8vYWRLY09MMDZkTjQvdnc1YTVsUUtNU3hZOGRVdXNlSVJDSnMzYm9WR3pkdWxEdHdJemc0R1BQbno1ZjVycFdYbDRmMDlQUXE5My90MmpVc1diSkU3UUZ5UkphWGx4Y21USmp3MWZZM1ljSUVlSGw1ZmJYOWtlK0w2dFlRUWdnaGhCQzEvUWdCTUpGSWhNek1USHo2OUFrMWE5WkUzYnAxWVdSa3BQTGp3OFBEMGJCaFF3RGxQNUJWR1ltdnA2Zkg2bWo1V2lRU2lkeGd6SjA3ZHdDVVQ5U3N5ZzlwQU5EWDEwZXRXclZZeTQ0ZVBZcTNiOTlpM3J4NXJPVmlzWmpWR1orU2tvSlRwMDRoSWlJQ216ZHZoclcxTld2N1Y2OWVRVXRMQzYxYnQ4Yng0OGR4Ky9adEhEdDJyTXBqNGNXTEY3aDU4eVlXTDE0TWZYMTkxcnFMRnkvaXpaczNHRHAwS01MRHc2dDhmUllXRm5JbnAvN25uMy9nNk9pSTFxMWJvMGFOR2xYdUp5VWxCWDM2OU1HeVpjdXEzTGE2L1AzOUZRWVQxZEd6WjArSXhXSnMyclFKbXpadFFwczJiVmpyaTR1TEVSQVFnS0ZEaHpKejg5bmIyMlA5K3ZVNGNlSUVGaTVjcU5MekNJVkNQSGp3QUZaV1ZqQTFOVldyalNkT25GQnJlM2w2OXV3Skt5c3I1dSs2ZGV0Q1Mwc0xpeGN2eHBRcFUyQm5ad2N1VjNZTUo1L1B4Lzc5KzNIbnpoMTA2TkJCcFd0VFhGd2Mvdm5uSDlheXhNUkVBRUJZV0JocTE2N05XcWVucDRjZVBYcUF4K01oS0NnSUN4WXNZTnBTWEZ5TUpVdVdxUHc2cjEyN0JuMTlmWVNGaGFsMHpLdGl4WW9WelArWGxKUkFVMU5UclhrYWxUM214bzBieU1yS2tnbjhqQjA3RmdFQkFUaDU4aVQyN05tajB2UGs1K2NqT1RrWlk4YU1VYmpOc0dIRDRPdnJpODJiTitQbzBhUFExZFZWYWQvZTN0NDRkdXdZbWpScGdwRWpSeW9OekZsWVdNamNMMFFpRVI0OGVJQldyVnJKUGY2am82TlJVbEtDN3QyN3E5U2ViMkhvMEtGd2QzZEhRRUFBaGc4Zi9sWDJxYTJ0RFFCTUZvZXpzek8yYnQySytmUG5ZOW15WlJnMmJCaHIrdzhmUHNETnpRMWFXbG9xblhzQ2dRQmNMaGVEQnc5bWx1WG41OHNFcDZWQkhHdHJhN1V5QXV2WHI4KzZUcVNucCtQZ3dZTm8wcVFKV3JSb3dkcTI0djFQSUJEZ3hvMGJ1SERoQXVyVnE0ZDkrL2JKdmQ1OERXRmhZYmh6NXc0bVRackVMR3ZYcmgwS0NncHc1TWdSckZtelJ1WXg2ZW5waUl1TFU3alBaOCtlSVRjM0Y0MGFOVUpHUmdZendLY3FEZzRPR0R0MnJQb3Y0Z3VrcHFaaXg0NGQwTlBUUTFGUkVmNzg4MCs0dUxpb3ZSK1JTSVRzN0d4V2RwOVFLRVIyZG5hVmdibi9obnZXZ3djUElCYUwwYXRYTDduclEwTkRZV3BxQ2t0TFM1WGFlL3YyYlJ3K2ZCamJ0MjlIMTY1ZFZYcU1PanAxNmdRek16UDg5ZGRmNk5Pbmo4cWwwdmw4UHZ6OC9HQmpZd05qWTJNQTVRTXNxZ3FVLy9ycnIxaXdZQUdBOHNFTDBxQjlSWVdGaGJoNDhhTGM3KzRIRHg2VWV4d2NQMzRjQmdZR0FNb3pkZCs5ZXdjUER3L282K3ZqeFlzWE1ERXhRWU1HRGVTMnFiQ3dFTjdlM3JoNjlTck16YzF4Nk5BaHBkY1JhWENmeXNwL0dUOC9Qd3diTmt5bHNvZGlzUmhuenB4QjA2Wk4wYmR2WDRYYjZlam9ZTkNnUWJoKy9UcEdqUnIxTlp0THZnTTZ3d2doaEJCQ2lOcUVRdUYzQzRDOWZmc1dGeTVjUUdSa0pJcUtpbUJnWUlEUzBsS1VsWldoV2JObUdEWnNHRWFPSEtuMHgyUnViaTdpNCtOWm5VOXQyclRCN3QyN0ZUN0cwOU1UZm41K0tyVXhKeWNIang0OVlpMFRDQVJJVGs2VytSRStiTmd3Y0xsY1RKOCtYZUgrbEkzNnJzelcxaGFMRnk5bS92YjE5WVdmbngrbVRKbUNidDI2eVd3dkZvc1JFaEtDdi8vK0c4K2VQVU9EQmcyd2NPRkNkT2pRUVdiYjZPaG90RzdkR2xwYVdyQzN0OGVhTld0dy9mcDF0Ry9mbm1saldWa1pTa3RMbVE0MUd4c2I4SGc4Nk9ucHlYUmtSMFZGNGN5Wk13REtPM29lUEhpZzhIVUpCQUtJUkNKTW1qUUpzMmJOVXJoZHo1NDlZV2hvcU9RZCtzLzc4bStMakl6RTA2ZFBsVzVUVmxZR3NWaXN0UFBZd3NJQzF0Ylc0SEE0MkxCaEF3NGRPb1M2ZGVzeTYzMThmRkJhV29yZmZ2dU5XV1p0YlkycFU2ZWlSNDhlY3ZlNWJ0MDZ4TVRFc0paSkpCS1VscFlpUGo1ZTVSLzdBd2NPeExKbHk2bzhOOFJpTWNyS3lxQ3BxYW53M0RRM04yZDFKcHFZbUdEUG5qMDRlUENnMHBIZUdSa1plUFRvRWFaTW1RSjdlM3VWT3ExRFEwTmxnazhsSlNVQXlrc21WVzVqL2ZyMTBhTkhEMFJHUnNMUHp3OThQaDhyVnF3QWg4Tmh0ckczdDhmQWdRTVZQbWRRVUJET25UdkgvSjJhbW9yNzkrOHIzSjdQNTRQRDRhalVvU01OZ0JVV0Z1TFhYMy9GdUhIalpBTGVpcFNWbGNIVzFsYm0yZ0dVWDh0T25Ub0ZzVmpNZERSV0pCQUlrSldWcGZCNG1UOS9Qa2FNR0lHRWhBU1VsSlFnTmpZV0Vva0V1cnE2elBIWHBFa1Q4SGc4MXVOc2JHd1FIaDZPeDQ4Zk13RVpBS2hUcHc1YXRtekoycmFvcUFnZUhoN005U01sSllVVkVKVEh5Y2tKUTRjT0JWQitQeE1JQkhqeTVBbHljM014Wjg0YzVsamdjRGpNOHdjR0JrSlRVeE90VzdlV3lacmhjRGd3TVRGQlZsYVdUTFlCQU1USHg4dHR4L3YzNytWbUR6ZHIxZ3pObXpmSGdnVUxtTUNzTWg0ZUh2RHc4RkM0dm1KSGNWVzRYQzQwTkRTWWJKV0dEUnRpLy83OU9ILytQRHAyN0tqd2NWdTJiRUhuenAycjNQL1JvMGRscmhkZVhsNjRmUG15M08zRHdzTFVLaFhwN2UzTkRBTDUvUGt6MXE1ZEMwMU5UYXhidDA3dU5UWXJLd3VSa1pHNGRlc1dDZ3NMMGJkdlgvejIyMi8vV3ZCTEVTc3JLd3djT0JCQlFVRVlPWElrZnZycEo3VWVIeEVSQVV0TFN6Um8wQUJKU1VrQWdLMWJ0eXI5ekVhTUdLSHkvc1BDd2xpWlN0THlwLzcrL3F4QkowMmFORkg2bk9ucDZWaTdkaTBBWVBmdTNRZ05EWVducHlmcTFLbUR1WFBuc3E2cC82WWYrWjdGNS9NaGtVamc3KytQUm8wYW9XWExsc3cxU1V0TEM1cWFtbmo3OWkwU0V4TXhac3dZdVZsOGxiOXpTU1FTM0x4NUUvWHExVlBwUEpVbklpSUM2OWV2VjJuYnFzclFTUWVDQU9YZng0cUxpMW5mZzVjc1dhTHdtblhvMENIY3ZYc1hOalkyekRKcmEydTVRYW05ZS9laVc3ZHVyQUZkSXBFSWJtNXU2Tisvdjh5QUl1QS9nd0JldkhnQlQwOVBMRnk0RUsxYnQ0WlFLSVNibXh2MDlmV3hkKzllMW9DUnpNeE0zTDU5RzdkdTNZSkFJTURBZ1FNeGZ2ejRLcThqMHVzc0JjQ3FMenM3R3dVRkJYSi90MVFtRkFyaDYrdUw5Ky9mbzJuVHBsVnUzNmxUSjhUR3h1TGp4NDh3TVRINUdzMGwzd21kWVlRUVFnZ2hSRzNmSXdOTUlwSGd6Smt6dUh6NU1nWU9ITWhrd2toL05INzgrQkdSa1pIdzh2S0NyNjh2Tm03Y0tEZFRDQ2d2aDZTcnE4c2F5Yy9oY0pSbURsVit2YTlmdjhicjE2K1pFZVF2WDc0RWw4dEZ6Wm8xMGJoeFk1dzhlWksxdmJSRVgrV08wTjY5ZTZOMjdkcll1WE1uYTNsRVJBU3VYYnVHV2JObXlYVDRLbE14TU9McjY4dVV6ckczdDJlV0N3UUN4TWJHNHA5Ly9rRmFXaHBpWW1MUW9VTUhiTnk0RWRiVzF1Qnl1WGo1OGlYcTE2L1Arc0VYR2hxS0FRTUdBQUM2ZGV1R1pzMmE0ZmJ0MnhnMGFCQ2NuWjBCQVBmdjMwZDRlRGp6ZDBCQUFONi9meTh6Q3BiSDQySGp4bzB3TnpkSGVubzZ4b3dab3pDd0ZSVVZoVzNidGtGVFUvT3IxUGIvVmpadTNLaDBmVTVPRHViT25Rc3VsNHRqeDQ3SlpCMVZ0bTdkT2pnN08yUERoZzN3OFBCQXpabzFVVkJRQUc5dmI0akZZc3laTTBmbU1aWEx0NWlhbXVMa3laTVlQSGl3VEdlQnA2Y25kSFIwMUNvaDA2UkpFd0RBOWV2WGxXN0g0L0d3Wk1rU3pKczNUMm4yRHdEY3ZIa1RSNDRjWVMyVFNDUVlQWG8wQURCbEhpc0cvQVFDQWJ5OXZlSHQ3UTJndkFQcnlwVXJNdnNPQ0FqQTJMRmpNWHYyYlB6NjY2K3NkVkZSVVhCM2Q4ZXFWYXRRcjE0OTFqcHBoL3EwYWRPUW1wcUtnSUFBNk9ucHdjSEJnZG5HME5BUTV1Ym1DbDlYNWNEczVNbVRNWG55WklYYkR4MDZGTzNhdFZNNXUrcHJFNHZGMkw1OU80cUxpK0hoNFNIM211L2k0b0orL2ZveHdhVEt6TXpNQUFCNzl1eEJjbkl5czN6ejVzM00vN3U2dXNMVjFWWHU0eXRubmRuWTJMRE9xeWRQbnNEZDNSMzUrZmxZc1dLRnd1d3NnVUNBYytmT0lTQWdBRFkyTnF5TzB4czNickJLakZXOEZtdHJhK1A2OWV2NC9Qa3p3c0xDSUJRS01YUG1USm45UzdlTGo0K1hLUldwakxRTVhXV1RKMDlHOCtiTk1YUG1URlptbEVRaXdmdjM3NW5zNWNva0Vnbnk4dkprcmlVVnQ1ZG1uaWdqRW9uZzdlMHRFeVNRbHVNOWZmbzBrNm54TmZ6eXl5K3NUbm1KUklLdFc3ZWlkdTNhS21ld1N1bnA2UUVvbnp0cDVjcVZTRTlQaDUyZEhhdTlXVmxaaUlpSUFBRHMyTEVEQmdZR0dERmlCTWFNR1FOalkyTVVGUlVoS2lvS25UdDMvcWFCc0Jrelp1REJnd2M0ZE9oUWxaa2pGUWtFQXR5L2Z4L2p4NDluTGRmVTFGUXBJMXBLT2pBa01URVJBb0dBK2J0RGh3N3c5L2RuSGF2U2p2dUtRWDBBR0RKa2lNSUFXRkpTRWxhdlhvMkNnZ0pzM0xnUkxWcTBRSXNXTFpDVGt3TnZiMjk4L1BnUnpzN09Dck5YQlFLQldwbXR5dnpJOTZ6Smt5ZXp6bnRiVzF2bS8rZk9uWXZ4NDhjejJVNit2cjV5Qi9SSXQ1TjY5T2dSMHRMU01IandZRloyN1B2Mzd3R1VEOGhRZEt5WW1KakF6TXdNTFZxMGtNbE96TXpNUkowNmRSUStOamMzRjNYcTFKRlpMZzB5RlJZV3dzdkxDeU5HakVDREJnM0E1L09ocmEzTkd2aFEwZVhMbHhFWUdJaXBVNmV5anJPV0xWdksvYTc4NGNNSHRHdlhEdTNidDJlV2lVUWlaR1Jrb0UrZlBtaldySm5jNTBsSVNNQ0dEUnZRcjE4LzV2M1gxTlNFczdNemxpOWZqcE1uVDdMS2hNNmRPeGY2K3ZvWVBYbzBjeDJwZU05VGhETEF2dHlIRHg5VUtubjg3dDA3M0xwMVMrMTVKWFYwZEpDZG5VMEJzUDl5ZElZUlFnZ2hoQkMxaWNYaWI5b3BKSkZJc0gzN2RzVEZ4V0gvL3YxbzNydzVnUElPbVBmdjMwTlhWeGNtSmlZWU1XSUVoZzRkaWhNblRqQnpYbFVjblNzVkVCQ0EzcjE3cTlVeFZOblRwMDl4OGVKRjV1K0lpQWhFUlVYQjBOQVFucDZlTXAwclk4ZU94YUJCZ3hTT2FLMDhJdmZvMGFNd05UWEZoQWtUMUg2dnhXSXhqaDA3aHF0WHI4TFEwQkQ1K2ZuZ2NybDQ4T0FCQWdNREVSTVR3OHk1MGFCQkEyellzRUZtSktTUGp3L2V2MytQNDhlUEF5anZETWpNekdSMXJLNWJ0dzZtcHFhb1VhTUdNN28yS1NrSmp4OC9oclcxTmFLam94RVdGb2JaczJlek9obGV2bnlKOWV2WHc5emNIRzV1YmdnS0NzS0JBd2RRV0ZnSUJ3Y0g1bk1SQ0FUdzh2TENtVE5uVUw5K2ZXemJ0azFoMlJtcGlJZ0lsVDdYZjN1T2w2cElnd3VGaFlYWXNXTkhsY0V2b0x3VGNzYU1HVGg1OGlST25Ub0ZCd2NIbkRoeEFrVkZSUmc0Y0NDcnBOSDc5Ky9oNmVtSjMzLy9IWTBhTldLV1N6c0pLcGQ5a1daVVZ1NDBFNHZGZVBYcUZVeE5UZFV1aTFoZEFvRUFmRDRmam82TzFackg2ZDY5ZTh6OGRFVkZSZGk2ZFNzbVRwd0lvTHowWVhSME5OYXZYeTgzWUFnQWpvNk9Nc3RjWFYzUnMyZFBjRGdjckY2OUdvNk9qdkR4OFlHNXVUa1RGUDVmYytUSUVhYkRXOW04WlJLSlJPNGNUZHJhMnN4eGZlREFBUWdFQWt5ZVBCblRwazFEYm00dU9uZnVqTFp0MjBKVFV4TTNiOTRFQUp3NmRRcG1abVpNT2IvSGp4K2pWcTFhYU5XcUZRQXcxOEovL3ZrSHg0NGRRMGhJQ0JvMWFvUnQyN1pCTEJhalJvMGFNbVZXZVR3ZTNOemNrSldWaFdYTGxpbk1lcGsvZno3cnNVRkJRVXhtMnJWcjF5QVVDdUhrNUNTei84dVhMek9sVHZ2MDZTTzNiTmVWSzFkdzdOZ3htZVVqUm94UVdvYTFjcG15STBlT01KM3Q4b0t0QVFFQk9IZnVIRFp1M0tnd2c2aXNyQXdTaVFUVHBrMVQrTHdYTGx4QWd3WU4wSzlmUDduclZTMUxxU3B6YzNQVzZ3a0pDVUZCUVFGbXo1NWRyV3lWTjIvZVlNT0dEY2pQejRlV2xoYTRYQzd5OHZKdzRjSUZSRVZGc1VyVDJ0dmJZK0xFaWF4TXkrenNiTGk0dU9DUFAvNUE3OTY5dit6RnFhRmV2WG9ZT1hJay9QejhFQnNieS9vTXk4cktGTjdid3NMQ1VGQlE4TVhYSXVuQUhXbkd0ZlR2K2ZQblk4dVdMYXh0cFFOc0xsNjhLSE5PeUJNY0hJeTllL2RDTEJaank1WXRyR043K2ZMbE1EQXd3SlVyVi9EdTNUdXNYTGxTSmpBUkh4K1BkZXZXd2RYVkZXM2J0bFhyZFVra0VqZzVPYUZmdjM3L1NpbXpyM25Qa21yZnZqMXJZRUZKU1FrVHFKZk9hZG10V3plWjYxbFdWaFlPSHo3TUNxaElTNzRCNVptczhxNVJodzhmVnRnK2FVYXhzYkV4K3Zmdnp5elB5Y21CaDRjSEJnd1lJUGM2SmhRS01YdjJiRmhhV21MRGhnMXk5MzM2OUdsd09CeE1uejRkWXJFWWl4WXR3azgvL1NTM3JQQ2xTNWVZQVR4VHBreVJXVDltekJpMTVndVVONy91ekprek1YTGtTS3hjdVJMRnhjVW9LeXZEdW5YclVGaFlpUHo4Zkh6Ky9Ca1NpUVErUGo2czBwUno1ODdGeUpFam1jOWZLQlJpM3J4NW1EZHZIc2FOR3ljMzZ4NEFNK2RvNWVCMVpjMmJOMWVhNWZ2L1dXWm1KalBZUnBuTGx5K2pmdjM2R0Q5K3ZOTGp2VEl6TXpOa1ptYkt6UllrL3owb0FFWUlJWVFRUXFybFc1V3BBWUF6Wjg0d3dhODZkZW9nSnljSEowK2VSSEJ3TVBOanQxV3JWbGk3ZGkzcTE2K1ArZlBudzlEUWtDa1hWM0hVWGxSVUZOTFMwbVE2UWNSaXNkd0pycVdrUDFLbHBOa2JaV1ZsR0RGaUJPYk1tZlBWNXRFSUN3dERjbkl5NXM2ZGk4aklTR2FFYmxXc3JhM1JzR0ZEUkVkSDQrclZxeGc5ZWpRYU5XcUUvZnYzQXlnUEJzVEh4Nk52Mzc3bzFhc1hVOHBOWGhtUTlQUjBXRmhZTUg5TE82Z2xFZ2xUaXNmRXhFUmhoMXg2ZWpvMmI5Nk0zcjE3czM3WTgzZzhyRnExQ2syYU5NRzJiZHVZRWJNY0RnZEhqaHhCVkZRVUZpeFlBSWxFZ3FOSGp5SWpJd045Ky9iRnNtWExWT3BrR3pWcWxFckJwTC8rK3F2S2JmNU5GeTVjUUV4TURCd2NITkNwVXllVkh6ZHg0a1NJUkNMWTJ0cmk1Y3VYekNqd2xpMWJZdENnUWN4MnNiR3g4UFQwUkpjdVhhb3NDeU1XaS9IWFgzL0J3TUJBNXJ3b0xTMkZvNk1qSmsrZWpCa3pabFRadnBDUUVCUVZGU25NQ0ZKSHo1NDlrWmVYcDlab1hYTnpjeVFsSlRHZGlkbloyWGp5NUFtbVRwMEtBSmczYng2MmI5K094TVJFbVpKclQ1NDhnWnViRy9idDJ5ZVRBU2FkRHdRb0QreHMzcndaTzNicytDYnpRWldVbEZTclUvVkxlSHA2NHRxMWEyalpzaVVTRWhLWWttV1Y4Zmw4M0xsekI4SEJ3VExyR2pWcXhIVFlhbWxwNGVuVHB5Z3BLVUgvL3YweFo4NGNHQnNiTThkK2pSbzFrSkNRQUI4ZkgweVlNQUUxYXRTQVJDTEI1Y3VYa1o2ZURnOFBEMVpHNzYxYnR4QVpHWW1wVTZjeXBXeG56NTROZlgxOTdOcTFDM3A2ZWtoTFM4UFpzMmZ4NE1FRHRHL2ZIcTZ1cmdvenA0RHk0RlhGRE5xRWhBVHdlRHdVRkJUQXo4OFB2WHIxa250Y0J3UUV5TXduOTI4Wk9YSWtybCsvanExYnQyTC8vdjJzckR3K240L1RwMDlEVjFlM3l0Sk9OV3JVVU5yaGV2djJiYWFqOEZ1VFNDUzRjT0VDREEwTjBiVnJWN21ablBJWUdob3luOC9ldlhzaEVvbnc1NTkvWXZYcTFRREt6K0dJaUFqVXJsMGJjK2ZPUmIxNjliQjU4MmEwYjk5ZXBzeW9kTTdOaXZmQWI4WE96ZzdEaGcyVENRQ1ZscFlxdk4vNitQakF3TUJBNXJyRjUvT1ZmcStwVERwdzU4U0pFN2h4NDhaWEtSVmNXRmlJL2Z2M0l6ZzRHSFhxMUlHcnF5c3pNRWw2YlRjeU1zTGN1WE5oWm1hR0kwZU9ZTUdDQlJnL2Zqd21UcHpJWEhzdExDeFFYRnlNR3pkdXFCMEFlLzc4T1Y2OGVDRTNtUHFqM2JNcUxxL1lwcytmUHpQWFV4OGZIeFFYRjJQT25Ea3k4Mys5ZWZNR0FEdWo2TXFWSzBoTFM0T2RuWjFNVUQwcUtncWVucDV3Y0hCUVdHMUFVZWFMc2JFeCt2VHBnNXMzYjZKYnQyN28yYk1uYS8zMTY5ZVJucDZ1TU9nWUh4K1A2OWV2WTlteVpUQXdNSUMvdnovZXZuMHJVdzJnckt3TTd1N3VDQW9LZ3JHeE1Sd2NIT1QrQmlrcEtjR2dRWU5ZR2I3cWNIVjFoVkFvaEphV0Z2cjA2WVBFeEVUdytYelVybDBiRFJzMlJLMWF0V0JvYUFoRFEwTWNQSGdRQnc0Y3dKQWhRd0NBRmZ3Q3lqTlFBVERmV3p0MjdDajN1K25UcDAveDRjTUhoWU1OZ1BMQkdFU3hyS3dzbGI2TDJkdmJ5MXdqVldGbVpvYkhqeDlYcDJua0IwSUJNRUlJSVlRUW9qYUpSUExOQW1CcGFXbTRmUGt5OXU3ZHk1UlJpWXVMUTJKaUlod2RIV0ZwYVluVTFGVHMzNzhmYm01dVRMbXd5Wk1uSXlFaEFjZVBIMmROcm43aHdnVzV6OFBqOFdSS29sVW1MYTJrelB2Mzd4RVZGU1d6WE5FY1lFQjU0RW82ZWxFZ0VPRFlzV013TWpMQ3FGR2pzRy9mdmlyblB5a3VMb1pFSW9HSmlRa2FObXlJYnQyNlljT0dEZWpWcXhjckUyM1lzR0hNbkdOQStmd0dWNjlleFlVTEYxamxvWktUazVHU2tvSmh3NFlCS0ErY1NUdTQ0K0xpY09qUUlRRGxIWW8rUGo3WXRHa1Ruang1QXFCODFLdFFLTVNzV2JNZ0Vva1FGaGJHZEg2MGF0VUt1M2J0d3BRcFV6Qm16QmhXRm9HdHJTMmFObTJLMWF0WDQ0OC8vZ0JRWG5heTRsdzlsWldXbHVMdnYvOW0vcjlYcjE3SXpNeEVibTZ1MHZjTEFDd3RMY0hsY3BuTzFUWnQycWpkcVZaZEFRRUJPSFBtREhSMGRIRDI3RmtNSGp3WUdob2FLQ3NyZzVHUmtkTEhjamdjMk5uWm9hQ2dBRHQyN0VDREJnMlFrWkh4UmUzeDlmVkZVbElTRmkxYXBMQkN4RklaQUFBZ0FFbEVRVlRza0txOHZiMlJtWm41UloySkxWdTJaREl5enAwN2h3Y1BIcWhVOWtvZ0VERHoxMG0zejhyS1lzMkZvcWVuQnc4UEQ4VEV4RERIckpTMDQvREZpeGR5UDRkdTNib3gxeUFURXhPbTFKMDZIY3pxNHZQNVdMQmdBUm8xYWdRSEJ3ZVZSamwvRGZYcjE4ZWlSWXVncGFXRmhJUUUrUHI2eWkyQk9IYnNXUHoyMjIrd3M3T3JjcDhQSGp4QWh3NGQ1TDYzMG1DRm1aa1pVNjZWdytGZzgrYk5jSFIweEtwVnE1ajFRSG1wdUpFalI3S3lFcmR0MjRibHk1ZGoxYXBWTURjM3g3MTc5NWdNMTRvajlkVjE2ZElsbWZscEtwSm1ubjBMRmhZV21ENTlPbzRkTzRhb3FDajgvUFBQekxwejU4NGhOemVYbWFQbVMram82S0NvcUlpMUxDa3BDYWFtcHF4Z2NFV0s1dGlxVENBUUtNMXF2blBuRGhJVEV6RjM3bHp3K1h4NGVub3EzWjlRS0VScGFTa3NMQ3lZNjg2aVJZdFF1M1p0MXZHaG9hR0JVNmRPTVlHQmdvSUNhR2hvNE96WnM4ak16R1RhVkZaV0JsOWZYeGdhR3JLeVo3OFZJeU1qdWVkSVlXR2gzTS8xK2ZQbmVQWHFsZHpQUlZIV2picnUzcjByYzUxVE5BY1lVUDRhYkd4czRPZm5oNHNYTDZLZ29BQmR1blRCNnRXcldhOXR6Wm8xME5EUVlBYnAyTnJhb20zYnR0aTJiUnN1WDc2TXYvLytHNk5HamNMVXFWT2hwNmVIWHIxNjRjR0RCMWl3WUlIQzQxQ2VnSUFBY0xsYzVqdE5SVC9hUGFzcW56OS9ocSt2THdZTUdDQVQvQUwrazYwci9VeWtBd0dhTjIrT3FWT255cHg3bVptWkFNckxHYmRyMTA2bE5sUzBZTUVDUkVWRjRlTEZpNndBV0c1dUxzNmNPWU91WGJzcUhCeTJaODhlNk9qb1FDQVF3TWZIQjVjdlg4Ymd3WU5aYzVlR2hZWGg4T0hEeU16TWhJMk5EWjQ5ZTRacDA2Wmg0c1NKR0RObWpFend1a21USnVqWnM2ZEszd09sZEhWMVpiNzdWRFdQcEo2ZUh1cldyY3VVaytUeGVFeUFWU3dXTTNOU1NvUG80OGFOazd1ZmxTdFhvcVNrUk9uemhZU0VmTE43ekg4alZUUEFxaFA4QXY2VEFVYit1MUVBakJCQ0NDR0VxRTBpa1ZTckJDS2Z6MGRXVmhiei85cmEyZ3JuNlpLNmRPa1MrdmZ2enhxWjJxNWRPMWFKbDVZdFc0TEg0OEhmM3g5Q29aQlpQbmZ1WE15Y09STlRwMDZGdWJrNW9xS2ltRTZieWl3dExablNaL241K1ZpM2JoM216cDNMZEFqY3ZYdVhtVE5FbVRkdjNzak0veVVWSHg4dk13Y1lVUDdqU3ZyanpkdmJHK25wNlZpd1lBRzB0YldadWJUa0VRZ0VPSDc4T0s1ZHV3WWJHeHZXeUY1NUhiNlZQN01KRXliZzNidDM4UGIyWnVhb0FNcC8yQThmUHB3SlhQbjQrREEvdmkwdExURjgrSENFaFlVeFFURTdPenVNSERtUzlmcmJ0R2tqVTZKR1QwOFBYQzZYTmU5UlptWW1vcU9qOGZqeFl6eDU4Z1FDZ1FBZE9uU0FTQ1JDYkd3czNOemNjUFhxVlZoWldhRnAwNll3TnplSHFha3BhdFdxQlcxdGJkYThTaFd6TjZwU09kajFwWUVmVllXR2hzTGQzWjJac04zSHh3ZGlzUmlIRHg5R1JFUUU1c3laZzJIRGhsVVpZUDc3NzcrUms1TUROemMzT0RvNjR2ang0NnlzTm1rbm1JdUxDNnRUZXNXS0ZheVJ4bGxaV2ZqcnI3L1FyRm16ZjZVMFZHWDUrZmxNZGtWRldscGFUR2QxbXpadFdLVm1XclJvd1FSZEZSR0pSRXpuWnJkdTNkQ3RXemNBNVhNK1ZDNFZWekh3V1ZuanhvM2xsb2NDeWp2VzVNMWxJcFdlbmk2M3hGSEY5ZW9TaVVSbzI3WXRBZ0lDOE9USkUweWFOQW1USmsycXNqTXNQRHhjcHNNbUxTME5BSERvMENIV1NIV0pSQ0x6ZUdrcE5XbUdvYUk1Y1BoOFBzNmZQNDlMbHk3SnJLdVlBY2JuOC9IbzBTTXNXclJJN241T25UcUZ4TVJFN05xMWk5V2hhV1JraEowN2QyTHg0c1Z3ZG5hR2g0Y0hqSTJOd2VGd1dNR04wdEpTeE1mSG8zYnQyb2lQajhmSGp4OWhiMitQd3NKQ3BLU2t3TnJhdXRwenJOamIyK09ubjM3QysvZnY4ZW5USjVuNWpVUWlFYk52c1ZpTTZPaG9tWDFVTExsWDBZY1BIMlFDc1VENU9TQWRjSkdYbDRmSXlFaG1uWjZlSGdZT0hJaTh2RHdFQkFRQUtIOS92YjI5MGFwVksyUmtaTWdFeFFjTUdNRHFZQzhySzVON0RuVHQyaFdXbHBZd01EQkFmbjQrczF3aWtXRGJ0bTBvTFMzRjJiTm41ZDcveDR3WlUrWDlIQ2lmSjFMUmVWSlFVSUNUSjAvQzJOZ1l0cmEycUZtenB0SXNKQjZQaDYxYnQ2S29xSWlWTlNJdG1WbFp4V1BBd01BQXk1Y3ZoNmVuSit2Nm9xR2hnZnIxNjJQdDJyWGZmSzVUWlRJeU1tUktBRXNrRXFYWnpBc1hMbVRlaTh1WEx5TXRMUTByVjY1azFydTR1S2dVZVBIeThwS2I1YWl0clMwekJ4aFEvajBoT0RnWTRlSGgwTkhSZ1lPREEzNzk5VmVWQms0MWE5WU1odzhmaHJlM055NWV2SWo0K0hqbW12RExMNzhnT0RnWWQrN2NZYzJucFV4UlVSRkNRa0pnWTJOVHJYbnJ2dlU5cXlxMWF0WEN6cDA3b2F1cnk1UTVybmcrVnB4VHFxaW9DQnMyYkdCS1FINnQwdVZSVVZHc010STlldlJBdzRZTm1lc1JVRDdnb2Fpb0NCMDZkSkNaYzdCeDQ4Wm8zYm8xREF3TThPSERCM2g1ZVNFbkp3Zkd4c1pZdUhBaHhHSXhJaU1qY2UzYU5UeDc5Z3hObXpiRm5qMTc4Tk5QUCtIejU4KzRjT0VDenB3NXc4eVRPMmpRSUhBNEhFeWNPQkd0VzdlR1NDUml5aDZyWXZyMDZiQ3pzMk1lRDVRZk45THNZbmw2OXV5SjFhdFhRMTlmSDNYcTFNR3FWYXVZOTFjaWtVQWlrY0RLeXFyS3Nua0ZCUVV5ODROV0poUUtaUUo5aEJEMVVBQ01FRUlJSVlTb1RaME1zSmlZR01USHh5TXpNeE9mUDM5bXJhdFhyeDdtenAycjhMRmlzUmdSRVJGWXYzNDlhN204VG1qcDVPZ1ZPNndhTkdpQU5tM2FJRHc4SEtOSGo4YUJBd2RnWTJPRHAwK2ZzaDdyNHVJQ2lVVENkQXBMUjQ0MmJOaVFLZFZqWldXRnhZc1hLMnhyV1ZrWm9xS2lvSyt2cjNSeTlZS0NBang2OUFoZHVuU1JHWTJZbUppSXMyZlBBZ0R6STF5UmhJUUV1THU3SXowOUhVdVhMbVVDVUpWMTZOQUJUazVPY3VkRk1EQXdnS3VycTh4eURvZkQvSkF2S2lyQzFhdFhZV2RuaDRzWEwwSlBUdytkTzNkbU90TUJNS1dhSGo1OGlMTm56NkpIang1WXMyYU4zRTc2OFBCd0pDUWtJRGs1R2E5ZnYyYmU2NVl0VzJMS2xDbm8zNzgvNnRldkQ2QjhucCt3c0RCRVJVWGgvdjM3VEdjOFVINE1uRGh4Z2htMUhSa1pxZmI4Q0IwN2RtVEtZMzBMd2NIQmNITnpRK3ZXcmJGMjdWcG1UZzZnUER2djFhdFhjSGQzeDUwN2Q3QnMyVEtGbmNrOEhnL2p4bzFEczJiTm1QZStiOSsrY3VjQUd6ZHVIQ3VMb2VKeEpSUUtzV1hMRnZENWZJd2JOdzVjTHBmMUhnTmdBcU5KU1VreTY1bzJiVnJsY1ZyWnVYUG41SGFZTm03Y0dDZE9uSkQ3bU9MaVlwbHp0akpGYzFRbEp5Zkx2SSttcHFZNGNlSUVYcjkrRGFGUVdHV2JkWFIwWk1xUkFlWEJ3NHJuc0srdjcxY3BHVmFSbnA0ZW5KeWM4TXN2ditEUFAvL0V1WFBuRUJnWWlLVkxsOHFVc2dMS08rK2xuOG5Iang5WjY2UVpQWjgrZldKbDk4Z0xnRlcyZmZ0MnVjRUFGeGNYOU92WFQyNzJSTVVPdTlEUVVJaEVJcm1CK2VmUG44UEx5d3RqeDQ2VktUVmJXbHFLdzRjUFk5S2tTVGh4NGdTdVg3L09aR0tWbHBiaTJiTm5DQTBOeGNPSEQxRmNYQXdyS3l1c1diTUc1dWJtMkxKbEN5UVNDWGJzMkZIdDRCZFEzc25mclZzM0xGcTBDSm1abVRoMDZCQnJ0TG4wM2dPVW4xTnIxcXhSZWQrUEh6K1dXMXBwMzc1OXpMM24vZnYzY0hOems3bS9oWWFHc2g1VG8wWU5wS1NrNE1DQkF6TDc2OVdyRjlOR2tVakVCTEtrSkJJSlNrdExZV1JrQkV0TFN4Z2JHeU0xTlpYVnpyUzBORXliTmsybUU5M0N3Z0luVDU2RXFhbXBTZ01KZnY3NVo0VlpreDRlSHZqMDZSTzZkdTJxdE1OWElCRGd3b1VMdUhqeEl0cTNiNCtWSzFmS25hTlFMQlpqNGNLRk1EYzNsM3NQSERod0lBWU9IQ2l6L0VjS2ZBSGxyemM3T3h0ZHVuUmhMYjl6NXc1NFBCNzY5ZXZIQ3J4YVdscmkyclZyME5IUllWNkxrWkVSc3JPeldmT2lWblc5eXNqSXdPUEhqM0h3NEVHbGdiSm56NTZocUtpSWRYNm5wYVdoWnMyYW1EdDNybHFEVTREeVkzbnk1TWtZT25RbzZ4cmRvVU1IMUt0WER3RUJBU29Id083Y3VZUFMwbExZMnRxcTFRYXBiMzNQVWtYYnRtMFJHaHFLMDZkUEl6OC9IdzRPRHN3NjZUMWJTMHNMUXFFUWZENGZ5NVl0azNzUHF5NHZMeTg4Zi82OHlxQ010cmEyM0F4T1cxdGJ0RzdkbXFuWUVCRVJnWTBiTjhMRnhRVTZPanBZc21RSjR1UGowYkpsUzZ4YnR3NjllL2Rtcmp1MWF0VmlBcXFIRHgvR3JsMy94OTU5eHpWeHYzRUEveVFRcGdqSUVCVUZCVkZVM0lwMTFyMVJxMVhyck5aWnJkcld2YTFXdEM0Y2RWdDNWVkRFdlZBcklpNStJTGhCUkVTMllBQURDU0dYM3gvNTVjcHhseEFVUi90NzNxOVhYNVhMNWU2eTdwTHY4MzJlNXpjOGUvWU1FeWRPeE9qUm93SDhIUVFjUFhwMGlabDlSU2RxalJremh2MjNXcTJHWEM1SG56NTllQ1VWL2Z6OG9GQW9BR2crVjMvODhRY2VQMzZNdkx3OEFKcEpOaFVxVkVEdDJyVkxERHFtcEtUb0ROaHI2ZXYvUi83TzBOTDJoeTVyaG1hWWtjOGJCY0FJSVlRUVFraXBsUlFBazh2bHVIUG5EbTdkdWdXRlFnRlRVMU00T1RteHZZaGNYVjBCb01UWjRtbHBhY2pOelMyeExFdG1aaVpDUWtMUXRtMWIzbkY1ZVhraE5qWVdtWm1aeU16TXhHKy8vY2JPRkgvejVvMWdXUXZ0elBmRXhFUllXMXZ6YnJlMXRZV05qUTBlUDM3TXptVFhabjExN2RwVmNHQmE2L1hyMTFpM2JoMFdMMTdNR1R4LysvWXRmdjMxVjRNRzVNUER3ekZ2M2p6VXIxOGZPM2JzMFBuRFRLVlNzWTlWVzY3TkVQMzY5Y1AzMzM4UFFET2dhMlZsQlI4Zkh4dzZkRWh3ZlpsTWhsMjdkckdCdi9Ed2NON2cxT3paczlHcVZTczhlL1lNQVFFQmJEWlh0MjdkVUw5K2ZiWXNVbDVlSHVMaTR0ajdOV3pZRUEwYk5vUmFyVVppWWlLeXM3TWhsOHZoNmVuSktZR2tVQ2lRazVQRENTb0Jtb3k2bXpkdnNnTXRXbnYyN0NsVmlaejN0WC8vZnV6YnR3OWVYbDc0OWRkZmVRUEY5ZXZYeC9idDI3Rjc5MjRjTzNZTUV5Wk13TEJod3pCNDhHQmVueDl0UUdUeTVNbHNQN1ozNlFHMmJkczJQSG55Qk1EZjVaS0VCczhCVFgrczRnTjYvZnYzTDNVQXJGdTNib0l6M2ZXVkYwMU9UdWFVOHRLVzJUUmtzSDN5NU1uSXk4dGpuNmVpRml4WUFLbFVxbmVBaW1FWXdkbjhXVmxaR0RWcUZNYU5HNGZPblR2RHpNd01RNGNPUmV2V3JURnExQ2lNSGowYW5UcDF3cDQ5ZTNENzltMXMyYklGbHk5ZnhzR0RCOStwZkd6ZHVuV3haY3NXSEQ1OEdBY09ITUNjT1hQUXNXTkhmUC85OTV6WjQrYm01bXc1c2VMMjdkdUgvZnYzWTk2OGVaeWdLTU13T0hUb2tONUJPQ01qSTUxQkFiRllMSGhiWVdFaFhyNThpV3JWcWlFbUpnWktwWktkVVMrWHk3RnQyemJzMnJVTEV5ZE94TkNoUStIdTdvNzU4K2ZEejgrUHpkQU1EUTFGYUdnb3Z2cnFLL2o1K2NITnpRM0p5Y25ZdkhreklpTWpVVkJRQUZ0YlczVHMyQkZkdTNaRnpabzFFUlFVaE5XclY2T2dvQURHeHNhWU1HR0M0SEhQbkRrVGJkcTBZZjh1bXBtcXBYMlBpY1ZpTEZpd0FCTW5Uc1NDQlF1d2NlTkc5amFWU3NVR0IweE1USGk5NVFCTkw1d0RCdzd3bG5mdTNKa3o2S29sbEJFd2I5NDhYbytkZDVHWGx3Y25KeWZPb0g1Q1FnTEdqQm5ERG1nN09EZ2dLeXVMRGU3NSsvdkR5c3FLa3dsWVBOdE5tOTJ0MWJScFU0aEVJcVNucHlNaElZRjNIQ2twS1RBek00T1hseGNBelhOMC9mcDFneDdEakJrekVCY1hoKysvL3g2OWUvZlcrWm5hdTNldnpyTEgraHcvZnZ5OXkwaVdwZnYzNzROaEdONW5ORG82R2o0K1BxaFlzU0w3V3NURXhBZ0crNlJTS2VSeU9SNC9maXk0RHc4UEQ2U21wdUxCZ3dkc1FHdmt5SkVBZ0pZdFd3b0dHTFZPbmp5SjVPUmtUZ0NzV3JWcWJPL0EyN2R2NC9mZmY4ZWNPWE00QVRoQUU3QVIraDVtWVdIQnk5Z1NpVVJvMTY0ZC9QMzk4ZXpac3hKZkk0WmhjUHo0Y2JpNnVwYXExMlpSSC91YXBYWCsvSG1jUDM5ZTUrMnRXclZDbno1OUVCZ1lDRGMzTjdZWGxmYTFsMGdrc0xhMnhxWk5tMkJwYWNuSnppcEtXOEl2UER3Y0dSa1pndXQwNmRLRjl4bXJYcjA2dG0zYlp2RGowU1VwS1FrclZxekF0OTkreTU3M3RkVVk5QVh0bkp5Y3NHVEpFa1JHUnFKbXpacUM2NWlibSt2TjJqYUVzN016cjNkYzBRenFvS0FnQkFRRThBSjlhclVhVDU4KzFmc2RLVDA5SFhsNWVYcDdEYXBVS2pBTVF4bGdlbFNzV0JGcGFXa1VBQ042VVFDTUVFSUlJWVNVbXI0U2lBa0pDVGh4NGdTeXM3TmhiVzJOcmwyNzZoeUFMNGxVS29XbHBhWGVtY2NLaFFLLy9QSUxURTFOZVkyekFVMnc2dkhqeDNCeWNzTFNwVXM1Z3pqWHJsMWpTM1FKMmI1OXUrQnlIeDhmS0JRS3pvQ0N0N2MzK3ZmdkQwZEhSNzBaWU5xeU1lSGg0V3dBcG0zYnRsaTJiQm1TazVQUnQyOWZkbGIyeVpNbkJRTmlUNTQ4QWNNd2FOQ2dBYTgvbUpPVEUyKzJhcWRPblF6dWdiTnk1VXJPMzliVzFsaStmTG5PSDk4eE1URll1SEFoNUhJNXpNM04wYVZMRjNZZ1JtdlNwRW5zb016UW9VTXhkT2hRRkJZV29tZlBubmp5NUFrQ0F3TTU2OHZsY2hnYkcvT3lOdVJ5T1FZTkdpUTRZQXhvQnBtS0J5cGV2bndKcVZUS1d4NFhGOGNyamZjaFpHZG53OC9QRDZHaG9XalJvZ1htelp1bmN4RE14TVFFNDhlUFI4dVdMYkZpeFFyczJiTUgxNjlmeDR3Wk05aUJvTnUzYjZPZ29FQnZrTlVRZ1lHQkNBb0tncHViR3lmZ1dEekxLejgvSHo0K1BoZzhlREJHalJyMVh2c0VOQU5hYmR1Mk5YajlKazJhd00zTkRkOTg4dzI3N1BEaHc5aTFheGY4L2YzWmdTaUdZYkJod3daZVR4UkxTMHRZV2xweU1oYUxHakJnQU1hUEg2OXovNzYrdm9MbDZ5NWR1Z1NsVWdsYlcxdFlXbHF5bi9uMDlIUUFtZ0VaQndjSG1KbVpRU1FTd2NIQmdTMWYrSzZNalkweGJOZ3d0R3paRWl0WHJzVGx5NWNobDhzNVdaelhyMS9IL2Z2M01YNzhlSU96V01SaU1ac3BXNnRXTGNIZU90T21UZE41L3pObnp1RE1tVE9DdDNsNGVHRGp4bzNvMGFNSFp3QjZ4WW9WYU4rK1BieTl2ZUhtNWdZSEJ3Y3dEQU5IUjBlY09IR0NIUWc5ZCs0Y25KMmRVYTllUFhZQTFzbkpDUktKQkwxNjlVS2JObTFRcDA0ZGlNVml2SHo1RWovLy9ETWVQWHFFUG4zNkNBNmVabWRuWTgrZVBWQ3IxYndCL1FrVEpuQUcxQzlmdnN3SkZsU3FWQW5UcGszRHI3LytpbzBiTjdLbDVKUktKV2QydnRDQWE5RitoMFdabUppVU9FQ3J6ZEFycTc2YitmbjV2SWtkY3JrY3dOOER1ODdPem1BWUJpa3BLWGoyN0JtaW82TXhidHc0enZOVFVyYmIrZlBuWVdSa2hMQ3dNSjNYMlVxVkttSGZ2bjBJRHcvSHBrMmI0T25weVdiR3hNYkc2aXhabkpDUWdCbzFhcUN3c0JESGp4L24zTmFoUXdkT255a2pJeU5lRnJrdWQrN2M0WjBEUHphaGJBOXQrZVg2OWV0emx2ZnQyeGVWSzFmbUhQUHMyYk9SbTV1cmMvdFRwa3dSWEw1bHl4Wk9KcEZFSXNIa3laUFJwRWtUeE1URWNNcHdGcGVTa29LY25CejJQT2pzN016NXZPZmw1U0VsSllXWDRRbG9yc1hhdm45RmRldldUYkF2a2pZQWR2SGlSWjI5cGJSdTNyeUpsSlNVRXZzNTZmT3hyMWxhWGw1ZW5PeWwvUHg4M3Vkby9Qanh1SC8vUGpaczJJQmF0V3JCeGNXRnpRRFR2b2ZzN095UWtaRlI0aVFvWFdXQkFjMTN5S0xYazdMcUE1eVptWW5aczJmRHc4TURqUm8xd2w5Ly9ZWEV4RVEwYmRvVU4yL2UxSHZkMGRxMWE1Zk9RS2gya29VK1JjdC9HN29OaFVMQmxpT1Z5V1RzZFIvUVBEYzNidHpBdm4zN0VCOGZ6NVp1RktLZFZLUXZTS2JOTktNQW1HNlZLbFZpQTdrZlFrcEt5anYxeHlPZkZ3cUFFVUlJSVlTUU1oTVZGWVdUSjAvQzJ0b2FQajQrN3h6NDBqSXhNUkVjTU5GU0twVll2SGd4WHJ4NGdkOSsrMDJ3djBQUndhVGl2VnQ2OU9pQjl1M2JzMzh6RElPRkN4ZkMzTndja1pHUjhQRHdnTEd4TVpZc1djTDVzVzlxYW9ydzhIQjRlWG1oUVlNR0dENThPQm8zYm94R2pSb2hJaUpDWitCTXV3OUEwNVJkTzZEZzR1S0NSNDhlWWR5NGNXd0dBNkRKR3RJT1RCYWxEU1lkUG55WU53alJyRmt6WGdETXhjV0Zsemt3Wjg0YzFLMWJsOWVuUzZoVVdOV3FWWFUrSHUxQS84eVpNekZ2M2p6WTI5dHorclVWVnp4d09tUEdETTVyQUdnRzlVYU1HTUViM0NvcEFHTmtaTVRMUER0Ly9qemtjamx2K2JGanh3U2YyN0lVRWhLQ0RSczJJRHM3bXcwZ0dkS0R3OHZMQzl1M2I4ZUdEUnR3NWNvVlhMNThtVk5tMHRMU2tsY0txM2hQSFcyL2xwQ1FFRTZBcTNIanhyQzJ0c2EyYmR0UXAwNGQvUERERDV4Qno4K0ZWQ3JGa3lkUFlHdHJDMXRiVzA3L1BXMHc2KzdkdTV5QjRoWXRXaUEvUHgrM2J0MUM4K2JORFhxdVQ1MDZoZURnWUoyM3kyUXlObU8xcUFzWExzRE96bzRYV05iMml0R1hMZkcrYXRTb2dVMmJObUgvL3YyOHNsNzM3dDNEeVpNbk1XYk1tRktWY1h2NjlDbU9IeitPcjc3NmloTUFLMSsrUEZ4Y1hMQjkrL2IzNmgvajR1TEN5ZmlWU0NSd2NYRkJpeFl0MkdWaXNSaDkrdlRCamgwNzBLdFhMK1RuNXlNcUtnby8vZlFUNXp3bkZvczUyUlZ2M3J6QnZuMzdjUGJzV1ZTcFVnVitmbjY4TEJOQWs5R3JEZGdzWHJ5WWwwM1R0bTFiVHFtMm1KZ1lYcmJNbDE5K2laQ1FFQVFIQjZOLy8vNm9VYU1HQ2dvS0JET0Z5NHAyRW9RaHZab01rWjZlenVzbHBjMlExQWJxYXRTb0FVQXpVZVBRb1VOd2RYVkZ2Mzc5QkxjM2R1eFk5T2pSZy8zNzdObXoyTEZqQjIrOVk4ZU9jZDVETzNic1FHUmtKQUJOT1VkSFIwZjg4c3N2V0xwMEtRQk5GcXV1L2xaeXVSeFBuanpCOCtmUGViY1Z6U2dHTk8rWDR0ZS9zTEF3N04yN0Z5dFhydVNzcXlzRDVtUEl6TXpFbGkxYjBMQmhRMDVKNDdkdjMrTENoUXZ3OFBEZ1Rkb1F5bnpadTNjdnA3eGVaR1FrZnZ2dE4zaDRlQ0F6TXhQNStmbVlPblVxYjFEZTB0SVNnd2NQaHJlM044TEN3bkQyN0ZuMmRWMjFhcFZnLzFLdGdvSUNxTlZxOXJ2UGwxOSthWERHVmJWcTFUQnAwaVRlY250N2U4SDFQVHc4VUxseVpUeDQ4S0RFQU5pcFU2ZGdaMmNuV09heXJKWDFOYXRLbFNxY0FGaDJkall2QUNhUlNEQno1a3g4Ly8zMzJMZHZIeFlzV01CK1p5NjZIenM3TzhITVZFQXphV0xUcGsyWVAzOCttNDFaWFBGclNXRmhZWm1janpadjNvelUxRlNrcHFaaTBxUko3R1NScGsyYm9ubno1cHpKQWZmdjMwZElTQWhHang3TnljQVNDbjZKUkNLMGJ0MGFEUnMyTExIMFkxQlFFQ2NqdXJnQkF3WncrcVlDWU05UlJlWGw1ZUhTcFVzNGVmSWttL2s4ZS9ac3ZZR1R5NWN2QXdEdisxeFIyblB6eCtwVCswOWtiMi9QQmdvL0JMbGNydk44UlA0NUtBQkdDQ0dFRUVMZVNmRytNZHJnVjhXS0ZURml4SWd5K2JGbWIyOFBwVkxKTnNjdVNxbFVZdUhDaFhqMDZCRjhmWDExbHU5S1RVM1ZPUmh0WW1MQ0dTVFl1blVyTWpJeTJES0ozM3p6RGZiczJZT0RCdy9pKysrLzV3ekNhZ2UraXdmb0dqZHVqRk9uVHVIOCtmT29YTGt5YjVBcFBqNGU0OGFONDVXejh2UHpRODJhTlRtQkRGMHpjaTljdUlEVnExZGozNzU5NzF6ZUpTNHVqdTIxOVQ2c3JhMDVKZGRldm56SkdmajVtRVFpRVM5WVY3NThlUmdiRy9PV2x5dFhyc1FBbUhZV3ZWQkdURW1rVWluV3IxOFBzVmlNcFV1WGNnYjZEV0ZwYVlrNWMrYWdUWnMyOFBiMkJxQ1pDWHpuemgyMGJkdVdOL2dVSFIyTlo4K2VzWDlyWnpXSGhJVHdzbE8rL1BKTFRKdzRFUjA3ZHNTYk4yOUsvZGcraHRqWVdDeFlzQURHeHNhOElLODJBTHhpeFFyZS9SaUdnVXFsd3NtVEp6bURaTHA0ZTN1alo4K2VPbTgvZlBnd3IxL1J3NGNQa1ppWWlKRWpSL0lHQnFPaW9pQVdpd1dEWm1WSklwR3cvVTQrcEZxMWFtSFVxRkc0ZWZObXFlLzd4UmRmQ0FiTjh2UHpvVmFyOGVMRkM1dzlleGI1K2Zsc2dMcGZ2MzdzK1Uwa0VxRjY5ZW82ZTdna0p5Y2pNREFRNTgrZkI4TXcrUHJycnpGaXhBZzhmUGdROGZIeG5NeUsyN2R2WThXS0ZSQ0x4Vml4WW9YT0dmbUdtREpsQ3I3KyttczJTS1JRS05qUFdHNXVybUJHZ2JZM1RIRUZCUVdDcFZqRllqRWJtTkcrL3d4NVA1ZEVxVlFpT1RtWlBhZG9hYzkxMnNGa0Z4Y1hXRnRiWThlT0hXQVlCa3VYTHRYWlI4M0V4SVF6Q0syclY0MmxwU1huODFKMGUyUEhqc1dBQVFNNHdhaCsvZnJwRExvTkhUb1V6Wm8xTXloRFJFaFdWcFpnOE13UTczTmRFTUl3REU2ZlBvMC8vdmdETXBtTTk5cnMzYnNYZVhsNVNFOVBSMUpTVW9tWnkwV1BLeVVsQlpzMmJjTElrU1BaREt4Um8wWmh3NFlOV0wxNk5hOE10VGFMdnZnMWZQWHExY2pJeU1EWnMyY3hiTmd3M25sdnlaSWxTRTVPZnFlU2VCWVdGcndTY3lYNTVaZGY0T3pzWEdMQWN0NjhlWGoxNmxXWkJZLzErVmpYck9MYzNOeXdmUGx5OXB5bURRUVUvUnhxZTFJSjBaWnl0TEt5TXZqNzVOdTNiMkZyYTF2cVl5MnVYYnQycUZhdEdqdEJva3FWS3B6akxoNDhDZ2tKUWRldVhmVWU1NXMzYjVDVWxHUndqemh0V2RmWTJGakJnTEtkblIwdmlDYVVqVFZvMENESTVYTFVxMWVQMTdkTVNHUmtKTzdkdXdkdmIyL0J5WHRheGJOekNaK2pveU9zckt4dzc5NDkza1RIOXhVUkVRRmJXOXRTOXpFa254OEtnQkZDQ0NHRWtGSXIvdU0rTlRXVnpmd3FxK0FYb0FtdVZLOWVIWGZ2M2tXM2J0M1k1VXFsRW9zV0xjS2pSNCt3WXNVS3dkbitXbmZ1M01HNGNlTkszSmUyaDlXYU5Xdll3VHhqWTJNc1hib1VVNlpNUVU1T0RxWk5tMmJ3ajlBSER4NWc4K2JOV0xWcVZZa05yZ0hobWR3ZmlrcWxRazVPVHBuMU9DazZjSEQzN2wzRXhNUVlmTjlWcTFaaDdkcTFuR1Z5dVJ3N2R1emd6ZjdYRjdEU0RqUVVMNDhvbDh0UlVGREFXMTVRVUtCM0VGd3VsMlBBZ0FGbzFxd1psaTFiWnRCaktjckd4Z1lyVnF5QWc0TURaMUMzdElwbUdJV0VoRUF1bDZOZHUzYTg5WVlQSDg2WkRmL2d3UVA4K09PUG1EOS92bUFtcG5iUTUzTU5nR2x0MnJTSk4vaWtMU2QxN05neDN1Y3hKQ1JFY0hhMkxoS0pSTy9uUUdqUS85aXhZekF5TXVJRnpoUUtCYzZmUDQrNmRldnEzV1pBUUFDYU5XdjJ3WU5rWlNFcUtvcVhKVk1TcFZJSm1VekdEdWlxMVdyTW5Ea1RHUmtaeU16TVpEL0hseTlmeHYzNzl6bFpCeEtKQkZPblRtVkxscTFaczBad0VERXZMdzlUcDA3RjI3ZHYwYjE3ZHd3Wk1nVDI5dlpRcVZUWXZuMDdwRklwTm16WUFFQ1RaUkFhR29yYXRXdGozcng1NzkzTHc4Ykdodk44eU9WeWRrQjArZkxsQ0E4UE4zaGJseTVkd3FWTGwzakxyYXlzMk5LdzJ2SmFaVEhnL096Wk04RmVVdHBBZ2phVFRTd1d3OFBEQTNmdjNzV1lNV1BZRWwxeXVSdy8vL3d6eG84ZlgrcitmL3BZV0Zqb0xCUDVJV2pQZS9yNk9BbDUzK3VDbG5ZQ1VVeE1ETmF2WDQrWW1CaFVyVm9WUzVjdTVYd2VRa0pDRUJRVUJBOFBEeVFsSldIbXpKbFl0MjZkUVJtbVNVbEptREZqQnVyWHI0K0JBd2RpL2ZyMUFEUWxJbU5pWXRqcmc2SEJwN2R2M3lJd01CQkpTVW1ZTTJkT21aWGtmQmNsOVkvVnNyS3kwdnY5OEVQNDBOY3NJVVV6aUxUbjF3OVpNaThqSTRPZEFQQSsyclp0SzFoZVV0dDc4RjNjdkhrVDY5YXRLOVh2a0lLQ0FsU3VYRmt3NDdTa0VvaGFYYnAwUWUvZXZUblhkVDgvUDNUdjNwMTN2cFZLcFZpOWVqWEVZakZHakJpaDk5aGtNaGtBZmhsZGhVS0JTNWN1SVRzN0d4MDdkdnkvNzFIbDQrUEQvdDR5NUxmSUFUVUFBQ0FBU1VSQlZIZWF2dks5V2pLWkRGZXZYbjJ2RXFyazgwRUJNRUlJSVlRUVVtb2lrWWdkd0pITDVkaTNieDlNVFUweGNPREFNaS9UMGFsVEp4dzdkZ3hkdW5SaEIwSjlmWDF4OSs1ZGRPellFVStmUG1WTDg0akZZazVKc0d2WHJpRS9QMSt3Z2JsV1hsNGVWcTllalZ1M2JtSEJnZ1dvWGJzMlowWitwVXFWc0dMRkNzeWRPeGZqeG8zRHhJa1RlU1VHaFV5Yk5nMnZYcjNDL1BuenNYWHJWcjB6UEQrMnFLZ29xRlFxaElTRXdNcktDaDA3ZGl4MUpwbTJNZmVlUFh0dzZOQWhuRDU5R2dEUXYzOS9YcCtqenAwNzY5ek9tREZqZURQZUowNmNpSDc5K3ZGNmljMmVQWnQzZjdWYURibGNqaVpObXVEWXNXTzgyLy84ODA5Y3YzNGRXN1pzRWR4L2ZuNCtqSTJOZVlNdDJqNXJ4VXRubFVaWkJ6WFBuejhQS3l1clVzK1cvMzlTMm41Smx5OWZ4dFdyVjNYZXpqQU01M1Y4OWVvVlFrTkQwYTVkTzE1QVlzT0dEY2pNek1UVXFWUDE3dFBmM3gvUG56L0hyRm16RERyR3o4SHUzYnNORHBnSEJ3ZHplZ21LUkNMVXJWc1hWbFpXY0hKeWdwT1RFMmJObW9WaHc0YXhnVml0VjY5ZVlmUG16VEF5TW9KYXJjYmF0V3N4YTlZczNpQzJoWVVGZnZubEY5aloyWEdDQVVaR1J2RDE5Y1hreVpQeDAwOC9RU3FWUXFWU1lkU29VUmc4ZVBCN2xYSFVSU2FUc1FOdW8wYU5FaXpMZHYzNmRadzdkNDYzdkhuejVyem5BT0FHWG1OaVlpQ1JTTXBrZ1BQNjllc0FnTHAxNjdML0ZvbEVPSEhpQkJ3ZEhkbkEzcTVkdTNEMzdsMEFtdEpyV2k5ZnZrUk1UQXhuMlQ5UlJFUUVSQ0lSMXExYmgwNmRPcUZodzRZR3ZUZks0cm9BYUo1SHBWS0p5Wk1udzhqSUNNT0dEY09RSVVNNDE2SGc0R0NzV3JVS2RuWjJXTFpzR1Y2OGVJSFpzMmRqNXN5WjhQUHoweHVVMW1ZOHVydTdZL2JzMmJ6ejRmang0NkZVS2pGcjFpejA2dFVMdzRjUEwvRTdRUFhxMVRGMzdsek1uejhmbFN0WHhyZmZmdnRlendIUktPc2VmOXFBeVlmS0dFcEtTb0pNSnROYk5yQTAxR28xRWhNVDhmanhZeng2OUFpUEhqMkNtNXViNFBlOTBqaDA2SkRCMXl3L1B6OWVHV2t0UTBzZy92RERENXkvR1liQjJiTm5ZV2RueHdtQVNhVlN6Snc1RStucDZSZ3hZb1Rla3VIQTMzMkRpL2RmL09tbm4vRHMyVE5JSkJJRUJBUmc2OWF0Ly9kQnNJRURCOExmM3g4alI0NHNrKzM1Ky90ajRNQ0JaYkl0OHVsUkFJd1FRZ2doaEx5WDI3ZHZRNkZRWU1TSUVSL2t4MWVmUG4wUUZCUUVmMzkvTnJEeTZ0VXJXRnBhNHRhdFc1eFNQVVVEWUZLcEZOdTNiOGZ3NGNOMURnUmN2MzRkbXpkdmhsd3UxMXNXeTgzTkRSczNic1N5WmN1d2FORWlqQmt6Qm9NR0RRSUFUcStOb295TmpURjM3bHpjdm4yYk03Q2thLzNTTUhUQVJDd1dZKzdjdVp6WnlKR1JrVml4WWdVY0hSM2g2T2lJN2R1M1krZk9uV2pjdURFNmQrNk1IMzc0UVcvUHI2TGJrY2xrQ0FvS3d2VHAwOW1CTzIwNUgwUFoydHJ5U2pxSnhXSllXMXZ6bGd0bDQyUmtaTEJsbTRRb2xVcW9WQ3E5UDJLLytlWWJEQmt5aExQczRjT0hFSWxFK09LTEx3eDVHQjljY25JeW9xT2owYTFiTjhIbklTa3BpVE9BRXg4ZkR3Q2MvbDlhbnA2ZXZESmxhclZhTUJDa0xlZVdrSkFnZUx1VGt4TWtFZ203WGw1ZUhnb0xDM205azE2OGVBRUFTRXRMNDkxV2xJZUhSNmw2VndHYVFlbmMzRnhJSkJKY3Zud1pwcWFtQnM5K0h6QmdBTWFQSDYvemRsOWZYN3g2OVlyOSs4aVJJMUNyMVp4QXUxS3B4UHIxNjNIeDRrVjA2OWFOODU0UmlVU2N6M3hCUVFHeXM3TlJzV0xGMGp6RWY3emlnK1hGejEzWjJkazRldlFvbXlHeGN1VktNQXdEWDE5ZlRKa3lCYTFidDBiLy92MVJ0MjVkOXI3RmcySUtoUUszYnQzQzFhdFhrWldWaGNMQ1FyUnYzeDdmZmZlZFFSa3pvMGFONGh5WElWa0ljWEZ4VUNnVWJIOFFYWU9aMnZkL2NRNE9Ebm9uYU1oa01vU0ZoYUZodzRhbC9sd1VwMUFvY09YS0ZUUnMyQkNPam83WXVYTW4rNWsyTXpQRDdObXpJWlBKc0c3ZE9seTdkZzBkTzNhRVFxSEEwYU5INGU3dWpnNGRPaUEyTmhZQU43aGZXRmpJOXFuUi9pMmsrTFd2ZUJubDBsQ3IxUVlGREw3ODhrdE9wb3BNSnNPMmJkdnc0TUVEZUh0NzQrN2R1N2gwNlJMYko4ckx5d3R6NTg3Vk9aR25MSzRMa1pHUmVQRGdBUUROZS9pbm4zN2laRFRsNStkajI3WnRPSFBtREJ3ZEhlSHI2OHYybFpvNmRTcldyVnVIT1hQbVlNMmFOYnlzRUtsVWltM2J0aUU0T0JnZE9uVGdYSnVMRW9sRTdMVit4NDRkQ0EwTnhkNjllOW50NmZxZTR1M3RqV25UcHZGNkZwWEY5eHA5Q2dvS0JNc2Rhb01ET1RrNWJQOUZiY1prZG5ZMnU2eW9jdVhLSVNNajQ3Ty9abDI4ZUJGLy9mVlhxYllMYU42allyRVl0cmEyWUJoR1ovbFZMVzNKUkxsY3ppdjNXNVJFSW9HcHFTbWJzYXF2YjVXaEZpMWFoSHYzN2lFdkx3OG1KaWFvVmFzV3ZMMjllYjAxUHlXaEVvZ21KaWFDWlM2THZnL1MwOU9oVnFzNTEvckhqeC9qbDE5K3dldlhyOUdqUnc4TUh6NWM3NzdWYWpYYko2eG9TZC9uejU4akppWUc2OWF0ZzV1Ykc0WU9IWXF3c0xBU2UrTDkyN200dU1EZDNSMW56cHpSVzlyYUVLZFBuMGJ0MnJVTitqMUUvaGtvQUVZSUlZUVFRa3BObXdFbWxVcHgrL1p0dG43L2gyQnFhb29GQ3haZyt2VHBzTE96UStmT25kbEc2N3JrNU9SZ3dZSUZjSGQzUjU4K2ZYU3VwMWFyNGVibWhtblRwcFhZNE5qUjBSRitmbjY0ZE9rU3Z2enlTMFJFUk9EKy9mdElTMHNESU53UHhOSFJFYjE3OThhVksxY2drOGxnYW1ySzl0SXBYNzU4U1ErZHBWUXFzWFBuVHBRdlh4NG1KaWE0Y3VVS2pJeU1TdXhCb2gyb2k0K1BoNysvUDBKQ1F2RDA2Vk5VcVZJRlM1WXNnWXVMQzlMUzBuRGh3Z1ZjdkhnUnZyNitiRWFZa1pFUjV3ZDNjUktKQkkwYk44YjA2ZE01dGZGMzc5NHRXRVpHbDJmUG52RUNsQ3FWQ2drSkNidytKTVZMSUtyVmF0alkyQWhtZm1rZFBIZ1ExNjVkSy9FOVUzenc0c0dEQjZoWHI5NTdsUzhzUzluWjJYQnhjZUhOUk5ZNmVmSWtUcDQ4eVZzdWxQbTJmLzkrWHJCYXJWWUw5aWNCTkFISm16ZHZDdmFCNnR5NU04TER3OW1CU0swcFU2WUlidXZvMGFNNGV2U280RzNhMjdWbDJBd1ZGaGFHUTRjT3NjYzZldlRvZDU1TmYvWHFWVHg5K2hTbXBxWmdHQVozNzk1bFMwZ3lESU80dURpNHVycXlaY3FlUEhtQ2Rldlc0Zm56NStqY3VUTisvUEZIenZhc3JhMlJrNU9EL2Z2M3c5SFJFVkZSVVZDcjFYby9XMlZCcVArSmRzQzNlRDlEUUhmUVF1dktsU3NHQnhVZlBYcGs0RkZxQXRpN2R1M0M5ZXZYb1ZRcTBhRkRCMHlZTUlHVGliUm56eDZjT1hNR29hR2hhTnUyTFJZc1dBQkFjejU0OXV3WlltSmk4UGp4WTl5K2ZSdjUrZm13c0xCQTkrN2QwYjkvZjE2WktuMThmSHc0SmZGdTNickZDVnc5ZWZJRWdZR0JjSEJ3Z0lXRkJRb0xDM0h4NGtVQStHQlptWWNQSDRaY0x0ZDdIVFBVa1NOSGtKbVppVW1USmdIUVpDd01HellNRE1QQXlja0pTVWxKR0R0MkxMS3lzdkRkZDk5aDhPREJrTWxreU1qSWdLK3ZMMDZkT29XRWhBUTJpMC9iLzNMYnRtMEc5WDdxMGFNSGI1bWhmU2hEUTBNUkd4c0xTMHRMWkdkbkl5TWp3NkNzWlZkWFYxaFlXQ0FrSkFUaDRlRUlDUWxCWGw0ZUJnOGVqTysrK3c0cWxRcTNiOS9HK2ZQbmNmVG9VZmo3KzZOZXZYcFFLcFZvMjdZdEx4QldGdGVGT25YcW9IcjE2bWpYcmgyKytlWWJOdk5NcFZJaE9EZ1krL2J0UTNwNk9odU1LL3JkcEVlUEhraE1UTVRSbzBleFpNa1NyRml4Z3ZOWk5qTXpnMVFxeGZUcDAzWDJ6aXVxYjkrK2FOYXNHWktUazJGaFlZRmR1M2JCeE1RRTE2NWQwL245b21mUG5raFBUMGRBUUFES2xTc0hoVUtCcUtnb3dZem40OGVQUTZGUXNQM1dybHk1d2drbVpXVmxRU3dXNC9EaHd6cVAwZHZiR3pLWmpIZHVMU293TUpBdEdhcTFkKzllN04yN2w3ZXVqNDhQYnR5NDhkbGZzOXpjM0RpWmhuSzVuUGM4YmQyNkZRVUZCYkMydG9hcHFTbmk0dUlRRmhhR0JnMGF3TVRFQkRFeE1lem52U1NMRmkzU2U3dVBqdytHREJtQ2t5ZFB3c1BEbzB4S29OYXNXUlB1N3U1bzJMQWhhdGV1elFackowNmN5Smw0QXZ4OWpSb3hZZ1R2dVpvd1lRSXY0QkVhR21yd05TczVPYm5FZGVMajQ1R2ZudytwVklyRXhFUTBhdFFJQU5qSkZYdjM3b1c3dXpzQWJ1Q3FaczJhVUNnVTJMOS9Qd0lDQXNBd0RJWU9IY3JMVWtwTFM4UFNwVXRoWldYRjlrdU1qNDlIZkh3ODNOemMyRzBEbXFDY2taRVJqaDA3Qm1kblo4aGtzdi83N0MrdFZxMWFzUUg5Z1FNSGxqb1RVaWFUd2QvZkg3VnIxLzVzSnNDUnNrRUJNRUlJSVlRUThrN1VhaldlUG4wS2hVSWgyR09vTEhsNmVtTGh3b1g0OWRkZjhmVHBVNHdjT1ZMbjRFeDRlRGpXcjE4UEZ4Y1huWDBxYkd4c1lHNXVyclAvZ0M1aXNaZ2RWSkpLcFRodzRBQjdmUHJLSXY3blAvOWhCMG9sRWduYXRXdUh1blhyR3J4ZmlVU0NPM2Z1SURNekV5cVZDdVhMbDhla1NaTUVNNEcwRmkxYWhNZVBIM042UEhsNmVtTHExS25vMnJVck85QlFzV0pGakJneEFzT0dEY09kTzNjUUZCVEUvaWNVS05HYU5Xc1dURTFOZWMvdjRNR0RPZGt4QUhqWlZVVmR2bndaWVdGaG5HWDI5dmFJam81R2RIUTBaN2xVS3VYOC9mRGhRNzJEWWtXVk5CdlV4OGVITFdIRE1Bd2VQMzVjWW0rR2o4blQweE03ZCs3VW1UVXhmdng0OU92WHo2QnRDYzFXRjR2RnVIRGh3anNkMjRNSEQ5akI4UGVsRFVEVXIxOGYrL2Z2TjZoMDZPREJnOUc5ZTNlbzFXcFVxRkRodmNxd0ZoUVU0TWFOR3dBMEFlU2FOV3RpMUtoUkFEVFAwY2FORzltc2dyeThQTXliTnc4RkJRV1lNbVVLZXZmdXpkdGVqeDQ5Y09mT0hSdzRjQUFNdzhEWTJCZ3RXN1kwcUl6cXUyamV2SG1wQjJNQnpXc1lHUm1wOC9iQXdFQ0RnNG9sWlJ3VVpXZG5oNXljSEhUcTFBbjkrdlhqOVVXenNyTENEei84Z0VHREJ1SGN1WE5zSUdqejVzMDRjZUlFbTNsaVpXV0Y1czJibzAyYk52amlpeTk0R1k2RzZOZXZIeWVZbjVXVnhRbUEyZGpZNEsrLy91SjhCaTB0TFRGMjdOZ1BjZzNNenM1R1FFQUFHamR1ak9iTm03LzM5bXJVcU1FK1I0RG1PU3Q2SGExYXRTcSsrT0lMZE8vZW5SMXN0YlMweEpvMWEzRGd3QUZjdVhJRkVva0VFeVpNNEd5M2I5KytuSXlOME5CUUJBVUY4ZlpmdkovYnNXUEhCRE5VaGNoa01wdzRjUUtGaFlVUWk4Vm8wS0FCZXZYcXBYUDk4UEJ3Yk5xMENSa1pHZXk1eWNyS0NtM2J0a1cvZnYzWUFMU1JrUkg3ZWN6TXpNU3BVNmR3NXN3WnJGcTFDdEhSMFpnK2ZUcTd6Yks2THBpYW11TDMzMy9uWldhdFdyVUtseTlmaHBXVkZTWk5tb1ErZmZvSWZ1YkdqaDJMdExRMHRHN2RtcjNkek13TXRyYTJNRE16ZzYrdmI2bU9wMHFWS215MjlmWHIxNUdVbEFSemMzTzlnUk9HWVRpVFNod2RIUVd2ODRHQmdjak56UVdnZVM5ZHUzWk5jSHY2QW1DT2pvN3c5dmJtbEZWOUh3NE9EbWpmdnYxbmY4M1NadlpvWldkbjg1Nm4zTnhjOXJzbDhIZTUyWjkrK2dtQUpzQmNWcVYycTFhdENuOS9mOGhrTXIxWjA2VXhiTmd3d2VVREJneGczemVHcUZPbkRtOVpRRUNBd2Rlc3pNek1Fb1BhMGRIUk9ISGlCTVJpTVZxMGFNRldGV2pYcmgxQ1FrSnc5T2hSZHBJSm9EbmZEQmt5Qk5XclYwZDBkRFFDQWdKZ2JXMk5IMy84VVRDd1ltOXZqK2ZQbjNPMllXbHBpZGF0VzJQaXhJbWNjNmVkblIxbXpacUZuVHQzNHQ2OWV4ZzRjT0FIKzA3eFQ5UzZkV3RVclZvVm16WnRRcWRPbmRoZ1pVa2lJaUp3OWVwVkRCdzRrREsvL29WRTZ2ZkpPeWVFRUVJSUlmK1g5dTNiQitEdmdJU3VtYk5sTFQ0K0hoczNia1JjWEJ4YXRHaUJ1blhyd3RiV0ZuSzVITW5KeWJoMTZ4YVNrcEl3ZVBEZ0Q5YnZwU2lHWWFCV3F3MHFmNk5XcTZGV3F6LzRNV21GaElRZ0lpSUNsU3RYaHF1ckt6dzlQVXZNR05ONjllb1ZvcUtpZUVHajNOeGNtSnFhNmh4Y1poZ0dJcEdvekhwWkVQSzVlL2p3SVNwV3JGaGlCaWtwVzRtSmlRZ01ERVRObWpYaDRlR0JHalZxdlBPNU5TOHZEems1T1hCMGREUm9HMHFsRWdVRkJXQVl4dUJ6NnJzNmYvNDhXclJvVVdhWnFBcUZ3dUNzaUg4eWJWbFNHeHNiVksxYUZlN3U3cWhldmJyQnIyOUlTQWpjM054NEFka1A2ZlhyMTdoNjlTcDY5ZXIxd2ZvM0djS1EwcDlhRE1OOHRPODAvMC9TMDlOaFptWm1VS1VBaG1GUVVGQUFoVUlCQ3dzTGcxKzdkNUdibTR2cjE2OExabk1TL1c3Y3VJSDY5ZXVYZU0xUXE5VlFxVlJRcTlVZjlMWDhmM0hxMUNsSXBWS1ltNXV6MmN2YWlYMnBxYWxJVFUxRlNrb0s1SEk1YkcxdDlVNnNJUDlzRkFBamhCQkNDQ0dsZHVEQUFlVGw1U0V0TFEwK1BqNGZQQU9zdVB2Mzd5TTBOQlJ4Y1hHUVNxVXdOVFdGbzZNakdqZHVqTFp0Mjc1VEJnUWhoQkJDQ0NHRWtIK0gxNjlmSXowOW5RMTRwYWFtQWdBYkRLdFVxUkljSEJ4b0l0Ty9ISlZBSklRUVFnZ2hwU1lXaTlsK1RMVnExZnJvKy9meThtSjc4QkJDQ0NHRUVFSUlJVVhaMjl2RDN0NWVzRlFtK2Y5QnVjcUVFRUlJSWFUVXRBRXdhMnZyOStxM1F3Z2hoQkJDQ0NHRUVQSWhVQUNNRUVJSUlZU1VtcEdSRVpSS0pWeGNYRDcxb1JCQ0NDR0VFRUlJSVlUd1VBQ01FRUlJSVlTVW1scXRCc013c0xHeCtkU0hRZ2doaEJCQ0NDR0VFTUpEQVRCQ0NDR0VFRkpxU3FVU0FPRHE2dnFKajRRUVFnZ2hoQkJDQ0NHRWp3SmdoQkJDQ0NHazFFUWkwYWMrQkVJSUlZUVFRZ2doaEJDZEtBQkdDQ0dFRUVKS1RTNlhBd0FxVnF6NGlZK0VFRUlJSVlRUVFnZ2hoTS80VXg4QUlZUVFjaVh0QVNMZXhPT2w3RFVTOHpJLzllRVE4dG1xYW1FSEYwc0hOTGF0anZZVjYzN1NZMUdwVkFBQU16T3pUM29jaEJCQ0NDR0VFRUlJSVVJb0FFWUlJZVNUeVZibVlWUE1CWVJueFgzcVF5SGtIeUV4THhPSmVaa0l6WGlDMjVteG1PelJEZVdNUDAwQWlrb2dFa0lJSVlRUVFnZ2g1SE5HSlJBSklZUjhFdEhTQkV6OXp4NEtmaEh5am01blBzTzBpTDE0bkpQMFNmWmZVRkJBUVRCQ0NDR0VFRUlJSVlSOHRpZ0FSZ2doNUpPNG1CcU5iR1hlcHo0TVF2N1JNaFc1T0pNYzhVbjJyVlFxUDhsK0NTR0VFRUlJSVlRUVFneEJBVEJDQ0NFZjNmV01KN2lSOGZSVEh3WWgvd28zTXA3aWVzYVRUMzBZaEJCQ0NDR0VFRUlJSVo4VkNvQVJRZ2o1NkM2azNQdlVoMERJdjhxbitFeUpSQ0tvMWVxUHZsOUNDQ0dFRUVJSUlZUVFRMUFBakJCQ3lFZVhMcy81MUlkQXlMOEtmYVlJSVlRUVFnZ2hoQkJDdUNnQVJnZ2g1S05pb0VhbUl2ZFRId1loL3lxWmlseW8xTXluUGd4Q0NDR0VFRUlJSVlTUXp3WUZ3QWdoaEh4VVlvakFnTXFtRVZLV0dLaGhKS0t2ZFlRUVFnZ2hoQkJDQ0NGYU5GSkNDQ0dFRUVJSUlZUVFRZ2doaEJCQy9sVW9BRVlJSVlRUVFnZ2hoQkJDQ0NHRUVFTCtWU2dBUmdnaGhCQkNDQ0dFRUVJSUlZUVFRdjVWS0FCR0NDR0VFRUlJSVlRUVFnZ2hoQkJDL2xVb0FFWUlJWVFRUWdnaGhCQkNDQ0dFRUVMK1ZTZ0FSZ2doaEJCQ0NDR0VFRUlJSVlRUVF2NVZLQUJHQ0NHRUVFSkt6Y0xDQW1xMStsTWZCaUdFRUVJSUlZUVFRb2dnQ29BUlFnZ2hoSkJTRTR2RkVJbEVuL293Q0NHRUVFSUlJWVFRUWdSUkFJd1FRZ2doaEpRYVpYOFJRZ2doaEJCQ0NDSGtjMFlCTUVJSUlZUVFVbW9NdzN6cVF5Q0VFRUlJSVlRUVFnalJpUUpnaEJCQy9qVWtJcVAzM29ZWUlraEVSdmlVaGQyYVZYRER0OVhib1VZNVI0UFdiMkZYRThOZDI2SzZwY01IUHJJUHo3Z01Ya01BY0xWMFFHdUgycWhuWGJWTXRsZFVKVE1idUpXckNHT1I3cTlSRHFibFlTSTJMdk45ZjA1VUt0V25QZ1JDQ0NHRUVFSUlJWVFRblNnQVJnZ2g1Rjlqc2RmWDJPVTlBZmFtVnUrOGpmN1Z2T0hmK2tlMHNQZlF1OTZjT24weDFxMGpMSXhNM25sZnV0UzNxWVkrenMxUTFjTGVvUFdiVktpQnI2bzJSN1YzQ0lETnFkTVhTN3krZnEvblRKOSt6czF3ck0zUDhLblN0TVIxRzltNlluT3o3ekNnYW92MzJxZVZzVGtXZTMyTm4ydjNna1JjTmdHMW9zYTZkOExxUnNOUndhU2N6blhtMXUySFE2Mm1vcnpFdk16My83bWdEREJDQ0NHRUVFSUlJWVI4enY3ZFU1TUpJWVQ4M3pBVFMrQlJ2akxlRnNwUndCUmlXcTBlSmQ3bjF1dFkzTXFNTGZXK09sWDBRbk03ZDhnWkpjNG1SeUl2UHd1V1JxYXdLMlVRS1VlWkI2a3lyMVQzc1RReXhmUTZQdmhQWmh4T0owZVU2cjdGbVlpTjBkRFdGWVZxRmFRRk1nREF3WlkvUUt3bnMwbUl0Q0FQRSsvdUVMeE5KQkpCREJGRW9wSno2dkpVQmJBMUtZZWhycTJSbkorRnNOY3hwVG9PcmZIdW5XQXRzVUJ3Nm4xRXZubnhUdHQ0SDBZaU1ad3RLaUJUa1lzY1pmNUgzLy9IUWhsZ2hCQkNDQ0dFRUVJSStaeFJBSXdRUXNpL1FqMmJhakFXaVJIMTVnWE14QkswYzZ4VDRuMVM1ZEpTQjhEY3lsWEVXUGVPQUlBZHp5NGpLVDhMQU9CdDc0NGZQTHFYYWx1bmsvNkRYYyt2bHVvK250Yk9hR2pqQWpPeDVMMERZUFZ0WEdBaU5zYk45QmdVcWpYWlBHWkdKbURVRE81TEV3M2FSa05iVjVnWlNkN3JPTFNlNWlUajRJdnJHRm05SFlhNHRzYWR6R2ZzY1JtcWE2VUdhT1ZRQ3dEUTF0RVRyUjFyRzN6ZkEvSFhjYWJJYytwa1pvM0JMcTE0NjduK0w5TnV0RnQ3eUZWS3ptMFBwSW1JbDZYRFdHU0VtTnlVVWgzN1AwMUJRY0duUG9SL3RMTm56OExOelEyMWF0VXE5WDJsVWltT0hqMkt6cDA3dzhYRjVRTWNuWDRNdzBBczFoMG9MeWdvZ0xHeHNkNTFpc3ZOellWRUlvR1ptVmxaSEdLWllSZ0dyMTY5UXJWcTFkNXJPNUdSa1NoWHJoeHExcXhaUmtmMmJ2Nzg4MCs0dTd1amVmUG1uK3dZcmx5NWd1enNiUFRyMSsrVEhZT1ExNjlmdzk3ZXNNeHJMYUhQZ3RCMkdJYUJTcVdDUktMN2V2bml4UXRjdlhvVi9mcjFnNDJOamVBNndjSEJTRXRMdzlDaFEwdDFuS1Iwc3JPellXMXRMWGliVXFtRVNDU0NzWEhKUXlrbG5TdFZLaFVZaHRIN3ZoQ1NucDRPUjBmRHltUi9Lbmw1ZWJDd3NQZ2cyMllZQmhrWkdhaFlzV0tKNitibTVzTEtxdVFKYW0vZnZvV3hzZkZIdndZeERJUDc5Ky9EMmRrWmRuWjJuTnZrY2preU1qSlFwVXFWVWwxUFA1YkV4RVNJUkNJNE96dS8xM1pVS2hWaVltSmdiMjhQQndjSDVPVGtvRnk1Y3AvME1XZG1adkplajAvbHpaczNzTFcxRmJ3dEx5OFBZckg0cy92dVZOWWlJeU9oVUNqUW9zWDdWUWxKUzB0RFFVRUJxbFl0K3hMNWhKRFBHd1hBQ0NHRS9DczBzNnNCQUFqUGVvN1hpbHhNdkxzVEFPRGozQlRkS3pYRWpyakxpTWlLNTl6bmJhR2M3ZE5Vd0JTV3VBODdVeXZNcmRzUEptSmpYRXlOeHBXMEIreHRyeFc1Q005NlhxcGpmcG1YV2VJNllvakFRTTMrN1dXaitjSWUrU1plMTEwTTVtM25EZ0M0a2ZHVXMveHRvUUsvUERocTBEYU90Zm41bmZaZHp0Z012YW8wRnJ3dFU1R0x1NWx4R0ZDTi95UG41dXRZSk1neUJPOVh5Nm95eHJoMUFLQUpwdVdwU2c3UVdFbk00RjdPQ1FCNGZkL0tHWnZEMjU0L1dLMTl6elMwZFMzeXltaklDaFd3a21oK2hPWXE4K0ZoVlVubnZsVnFCbkZ2MDBvOHhzK1ZRcUg0MUlmd2o3WnUzVG9NR2pTSUV3Q0xqWTNGenAwN01XZk9ISjBENEFDUWs1T0RJMGVPd05QVDArQUEySTgvL29pbVRadGk2TkNoVUtsVU1ETDZ1enpvbVRObkVCd2NqSFhyMXJITFpESVpMQzB0QmJjMWF0UW85T3JWQzE5Ly9UWHZOcFZLaFo0OWUyTEtsQ25vM2J1M1FjY0dBS3RYcjhiVHAwK3hlL2R1bUp0L1BxVkR3OExDc0dUSkVzeVlNUU5kdW5SNTUrMXMyTEFCbnA2ZW1EbHpKdTgycFZJSnVWeU8vUHg4dkgzN0Z0bloyWkJLcGNqT3prWjJkallhTjI0TUx5OHZNQXlEK0hqRHp2MFNpVVF3YUxkMzcxNTA3OTZkRFlCSnBWSXNYYm9VMzMzM0hlclUrWHZpeU5xMWEyRnVibzZKRXljQ0FLS2lvZ1NEM3NiR3htalVxQkhVYWpYV3JsMkxPblhxb0h0My9aTkJ3c0xDa0ppWWFIQUE3TnExYXdnSUNNRDgrZlBoNU9URWUvK09IejhlZ3dZTlFvY09IZGhsK3Q2L1FwWXRXNGFvcUNqczNMbFRaK0NqdU1URVJFeWRPaFcvL3ZvclBEMDlBV2dDSjBPSERzWENoUXZScXRYZkV5aWVQbjJLYWRPbTRkQ2hRNmhRb1lMZzlvNGVQWXFyVjYraVQ1OCtPdmNaRVJHQkowK2V2SE1BTERnNEdHL2Z2a1hmdm4wNXkyVXlHVFpzMklDaFE0Y2FIT3lOam83RzBxVkxZV0ZoZ1IwN2RzREVwSFFsb2QrK2ZZdlkyRmpFeHNZaUp5Y0hZOGFNS2RYOXRRSUNBckI5KzNhY1AzK2U4NzRRc21qUkltUmxaV0hqeG8wNjEwbE5UY1dJRVNNd2R1eFl3WFBjakJrellHNXVEbDlmM3hLUExUZzRHRHQyN01EQmd3Y0ZuNTk5Ky9iaDdObXpDQWdJS0hGYldyR3hzWmc4ZVRMR2poMkxBUU1HR0h5L0QrWE9uVHQ0L3Z3NUJnOGV6QzRMQ0FqQW9VT0hzSFBuVHNIM2UwQkFBTzdjdVlOVnExWnhsa3VsVWw1NVpZbEV3Z3RnclYyN0Z1SGg0ZGl4WTRmZTRGWjBkRFJtejU2TjMzNzdEZlhxMWRQN09INzQ0UWUwYXRWSzUvc3dOemNYVDU0ODBic05mY3pOelFXUG9iQ3dFTk9uVDhlUFAvNklIajI0MVN1aW9xSXdmLzU4Yk4rK0hkV3JWeGZjcmxLcFJGNWU2YXBKQ0JHTHhleHplZUhDQlZoWVdLQk5temFjZFNJakkvSDgrWFA0K1BoQUlwSEF6ODhQUmtaRytPMjMzOTVyM3dxRkFsT21UTUd3WWNNd2N1Ukl6SnMzRHlLUkNELzk5Qk5jWFYzZmE5dnZJaXdzRE11V0xjT3NXYlBRcmwwN2crN3orUEZqWkdRSS96NHhsTEd4TVZxMmJNbFpscDJkamNHREI4UEh4d2VUSmszaTNlZjQ4ZVBZdjM4L3Rtelpvdk05b2s5bVppYVVTcVhlZFl5TWpPRGdZRmlaL2RKZUYvTHk4akJ2M2p4MDY5WU5YYnQyMWJuZXdZTUhFUk1UZzgyYk54c2NjSDM4K0RFcVY2N011YWF2WDc4ZUNRa0pPSGp3b0VIYklJVDhlMUFBakJCQ3lEK2VrVWlNTCt3OVVNQVVJand6RGd6VVNKVkxBUUNWekRTRHlCRlp6NUVxeitiZGQzZUw3NkZrQ2pIdXpuYTkrN0EzdGNMUytvTlJ3YVFjb3FRSjJCWjdpWE43dFBRbG9xVXZ5K2dSYWZTbzNBaGRuT3BqWHZSaGRsbHpPMDFBNXQ1N2x2WXpFUnVqcFVNdFpDdnpFRkVHd2JTaXZuRnBoWXBtbWg4YjFTdzFzK0RiT05SRzlmOWxUajJRSnVKQmRpSUdWV3VwY3h0OW5ac0pMay9KbHdvR3dDcWIyMkpPM2I0d0Zta0d2NHpGUnZCN2RFWnZDY0xxbGc2WVUxY3pBQnYyT2diblU2STR0ejk3bTRwdmJxem4zVzlodlFGb1pPdUtLZUc3a2E3SUVid2RBTHBWYW9odWxScnEzSDl1WVQ1RzNQeGQ1KzJmTTZWU2ljTENRb05LVzM1SUtwVUtxYW1wZVBQbURVeE5UZUhnNEtBM2NBUUE1ODZkdytiTm0wdTlyNTQ5ZTJMQ2hBbUMyeXNzNUFmUVhWMWQ0ZVhsVmFwOXlPVnl4TVRFWU9yVXFWaTVjaVdjbkp4dzY5WXRaR2R6ejExWldack0wM3YzN3VIdDI3ZTg3VFJyMW93ejZKaVFrSUFIRHg2Z1RaczJrTXZsbURadEd0cTJiWXNoUTRZQTBBdzZKaVFrc09zckZBcjg5Tk5QYU5pd0lSc0EwVXBPVGtaeWNqSThQVDJSbnA2T2xCUnVwcU4yOFBMVnExZUlpdUorcGdEQXk4dUxONnY3eXBVckNBc0xROHVXTFFYdlU1eURnd1BjM054S1hLOHNCQVVGd2RyYTJ1QkJNRU9OR3pjTzZlbnB5TS9QMTl0UHo5emNIRVpHUnZEeThrSnVicTdnZTFCSXBVcVZzSHYzYmlRbEphRkN2UjIvdWdBQUlBQkpSRUZVaFFvb1YwNjRaNkZTcVVSMGREUnljcmpuc3RUVVZFNEF5ZGZYRjVtWi9Fa2JscGFXQ0FvS2drcWxna0tod05xMWE1R1ptWWxodzRZaEl5TURFUkg4VE9YVTFGVGs1dWJpd29VTHZOc3FWS2lBWnMyNDUvK1FrQkNrcEtUQXdjRUJseTVkd3A5Ly9vbVZLMWV5R1RBdlhyemdIUCtWSzFmdysrKy9ZOE9HRGFoU3BZcWVaK2x2dlhyMXdyVnIxK0RuNTRkRml4WVpkSjl6NTg3QnhNUUU3dTd1VUNxVlNFOVB4NjFidDJCbVpvYXFWYXV5ejcyNXVUbmk0K05oWTJPak0vajE1czBiWExseUJUNCtQanJYMGRKMzNvMk1qTVRyMTYrUm01dUxuSndjcEtlbkl5MHREUTBiTnNUdzRjT1JrcEtDL2Z2M28wcVZLcHpuZWVmT25iaDU4eVpHalJwbDBHTlBUVTNGa2lWTEFHak9DVHQyN0JBY25DMHFLQ2dJejU4L1IzSnlNcEtTa3ZENjlXc0FtdmVRdTdzNzVITDVaNUhGOE5kZmYwR3RWcU5CZ3didnZhMklpQWhVcjE0ZEppWW1pSTZPaGxyTm5UYVRscGFHd3NKQ3dmT2VvNk1qS2xYaVRxSlJLQlJZczJZTlJDSVJiRzF0Y2V2V3JSS1BvVkdqUmpBMU5YMi9CNkpIV0ZnWUxsNjh5QW1BMWF0WEQ3bTV1ZGk2ZFN2bXpwM0x1MDlTVWhJZVBueklXejU2OUdqazV1WnlsalZ0MnBRWGJPelhyeCtDZzRPeGR1MWF2Wi9YT25YcXdOSFJFYi8vL2p0Ky8vMzM5OG9vZXY3OHVlQmpNWlN6c3pOMjc5NE5tVXlHcDAvL25uaW0vZjd3OHVWTHp2blN3Y0VCang4L2hwbVptZDZKTHBjdVhlSk1YbmxYVmxaV0NBd01CTU13T0gvK1BPTGk0bENqUmczT09mVFlzV09JajQ5SC8vNzkzM3QvUldrLzk5clB4OHlaTS9IcnI3OWl3b1FKbURadEdycDE2d1pBa3ptZm1HaFloUXA5V3JWcXBUY2cycXhaTXpSczJCRExseStIWEM3bkJHWlVLaFUyYk5pQTd0MjdvM2J0djZ0TW5EaHhBamR1M09CdFN5Nlh3OWpZbU0wWVpSZ0dCUVVGTURFeDRiMGZMUzB0ZVFHd2E5ZXVnV0VZdEc3ZFd2QlliOXk0QVVkSFI1M0JyL1QwZEZ5N2RrM3dOamMzTjJ6ZXZKbnovVStJblowZERoOCtySGNkNE4ydUN4S0pCTGEydGxpOWVqVmV2bnlKTVdQR0NGN2paczZjaVhIanh1SG16WnVDRXhPS1l4Z0dpeGN2aHB1Ykc1WXZYODR1VjZ2VkJtWHZFa0wrZmVpVFR3Z2g1Qit2a2EwcnJJek5jU2Z6R2VRTWR4YWJSL2xLeUZIbUN3YS9ERlhWd2c0TDZ2V0hnMmw1UE0xTnhzcEhKemhaV1dYRnAwcFRQTTVKWXYrdWJHNkxjc1ptYUYreExxNm1QVVIxUzBjNC9TK3dOTWlsSlpqLy9WRFVsdVRyNDl3VXJSMzRKZjlraFhMNFBUM0xXZmFGdlFjc2pFeHdNalVhcWxLV0dTeEprd28xNEZhT1c1YkdyVnhGZHBtU1VlRkJ0dVlIYklwY2lvMVB6NVc0elo1VkdxT1Z2WENwT0R0VEt5ejIraHJXRWd1Y2VIVVhGVXpMb1kyREo1WTMrQWFMN3dmZ3RTS1hkNS9XRHJVeDJhTXJUUDlYU3ZLUHVDdGw4b3BhR0puQXk2WXFwTW84bk5WUm90TEsyQnk5cXpSQlh1RS90NFRnbXpkdkFPQ0RsVGNxU1VKQ0F2Nzg4MC9jdm4wYk1wa01WbFpXVUNnVUtDZ29nSnViRzdwMTY0WmV2WG9KL3NqMThQRGdaRS9jdW5VTER4OCt4TWlSSXdYWGYvbnlKUzVkdXFSellIYno1czJReStXODVUMTc5aXgxQU16THl3dnIxNi9Iekprek1XM2FOS3hjdVJMQndjRjQ4WUliOE5ZT21JV0ZoU0V5TXBLM0hWZFhWODRnK3ZYcjF5RVNpZEMyYlZ1WW1abkIyOXNidTNmdmhxV2xKUy9iaEdFWXJGaXhBcW1wcVlLemNjUER3MkZqWTRNNmRlb2dNREFRZS9mdUZYd3NwMDZkd3RtelozbkxBd01ET1lNK3o1OC9ad2Z2L3ZPZi93Z0dUSW8rN3NMQ1FuVHAwZ1V6WnN6UXVWNVppWXFLUWxSVUZNUmlzY0daRnExYnQ4YXNXYk5LWEs5Mzc5N0l6YzJGbVprWis5OGZmL3lCU3BVcVlmTGt5U2hYcmh6S2x5L1BLWTFtWVdIQkdZQTlkT2dRRWhJUzJQV0xzckN3UUZaV0ZyNzc3anRNbWpTSmwvRURBQThlUE1EejU1ck01ZnYzN3lNLy8rOEpBMi9ldkVGK2ZqNnVYcjJLSmsyYUFBQW1UWnFFVHAwNnNlc0VCZ1lpTURBUWdHYm0rcHc1YzFDaFFnWHMzYnNYYjkrK1JjdVdMUVV6VzE2L2ZvMkNnZ0xCMjJyVnFzVUp6TWpsY3R5NWN3Y2RPblNBa1pFUkdqUm9nSjA3ZDJMV3JGbFl2MzQ5eXBjdnozdE1hOWV1UmJ0MjdYakJyOURRVVBieENxbFlzU0t5czdPeGI5OCt3ZHZ0N096UXMyZFBBRUIrZmo3T25qMkxvVU9IUWlLUklDWW1CcE1tVFdMZjIyUEhqZ1hETUpnN2R5N2F0MitQUjQ4ZXNWbGlRdno5L1dGc2JNd0pJdWlpTHdCMjhPQkJQSHo0RUdabVpuajc5aTJhTkdrQ1YxZFg5cmtZT25Rbzd0NjlpelZyMW1EdjNyMHdOVFZGYUdnb1RwOCtqUmt6WnNESnlhbkUvY2ZIeDJQZXZIa0FOSm1Od2NIQk9IRGdBTXpNekRCNjlHaWR4L2ZpeFFza0ppYWlVcVZLS0N3c1JINStQclp1M2NyWjV4OS8vSUhqeDQvcjNMZVptUmtDQWdKdzQ4WU5yRml4QXNEZjUwT2g5M2h4QlFVRlVLdlZiSFpxbXpadE9GbVphclVhbHk1ZFF2WHExZUhoNFlHclY2L2l4SWtUV0xWcVZhbkxGRElNZzRpSUNQWjZzM2p4WWw2bWhWS3BoRXFsd3Z6NTgzbjNIekJnQUVhT0hNbFo1dWZuaDdpNE9JakZZdmo1K2VuZHYvYTZkT0RBQVlOS0JaWWxUMDlQZE96WUVaY3ZYMGF2WHIxUXYzNTlnKy9idFd0WGRPdldEV3ExR25QbnpvV1ZsUlVlUDM3TVc2OTE2OWFJajQ5SFZGUVVMOHZFM2QwZEVva0V4c2JHR0RWcUZQejkvWkdabWNsbXNkeTdkNDhYOU0vUHowZGlZaUpDUWtJNHkxdTJiTW41YnJCeDQwYlVxS0dwT25IMTZsV3NYcjBhUVVGQjdQdGovZnIxaUkyTnhhWk5tOWo3Yk5xMENmZnYzd2VnK2Y0aUZMUTdlZklrenB3NXcvN2RzMmRQUEgvK0hKVXJWOWFaK2V2czdJeEdqUnJwRGN3OWUvWU0vdjcrNk5tenA5NmdydmI0eFdJeFpzMmFoYkZqeDJMNTh1WFlzR0VEakl5TWtKZVhoNGlJQ05TcFU0ZDlqcVJTS1l5TWpIalBtWk9URXp3OFBIVHVxeml4V0F3akl5UDJzMXkxYWxWczNMZ1JCdzRjUU1PR2YwOGt1MzM3dHQ3dkNJRG1NNjR0SzZvckk5VFoyVmt3QUNhWHk4RXdEQ3dzTExCa3lSSXNYTGdRcTFldmhsd3VaNzhyQlFZRzR1elpzNmhSb3dZbkFEWjc5bXpCZlhYdDJoVmp4NDdGVjE5OUJRRHN0V0wxNnRWNnJ3bHl1UnhxdFJwbno1NUZ0V3JWNE9IaHdWNmp0ZS90aElRRXhNYkdvbS9mdm9MWlo1YVdsa2hOVGNXaFE0ZlliUllXRnJMZkY3VGY4ZXJWcTRkQmd3WUpIc2ZKa3lmMVhqZTEzdlc2SUpGSU1ILytmR3pjdUJIKy92NHdOVFZGVEV5TTRLUUFwVktKZmZ2MkNWNmpseTFieG5sL1IwUkVJQ3NyaXhlQVl4aUdBbUNFL0oraVR6NGhoSkIvdkE0Vk5UOWlpZ2M2cWxuWXc4TElGTGVsc1JBWEszQm5hQUNyc1cxMVRQZnNEWE1qRXp6TlRjYVMrMGVScnlwQVpYTmJ6UFQwd1o3bmYrR2VWUC9NT1VPVU16YkRxQnBmSWlUOU1YS1VtbEltUWEvdVltQzFMekRNdFExdVpEeEZoNHAxT2NkVlhIVkxSMVMzNVBlRWtDcjVwVkU2T1drRzVxK204V2ZndnErRjBVZGc5TDlNckY1VkdtTmd0Uzl3S09FR3ppWGZBd0FvbVVMWW1HZ3lDeFFxSlNmb3AwdExlK0VmMHBYTWJMQzQvdGR3TUMyUGErbVBzQ2YrR3NRUVFRUVJXanZVeHRyR0k3RXI3Z3F1cFQ4Q0FKU1htT083R2gzUTF0RVRoV29HdTUvL2haTko0VHIzNjFtK0NycFc0ZzRZNk9vQmRpN2xIaXFaMmNCWVpJUWJHVThROFBJV2FwZXZER2NMTzRSbnhyR3ZRNi9LbXRLUGR6T2ZsZmk0UDFmcDZla1FpVVFHbHdvcksycTFHbnYzN3NXUkkwZlFzV05IL1BMTEw2aFRwdzc3WS9iMTY5ZTRmZnMyL1AzOUVSUVVoQ1ZMbHZCbVRydTV1WEd5aDFKU1V2RHc0VU1NR1RKRWNIYjR3b1VMWVdwcUNoOGZINTNITldEQUFJd2ZQNTc5V3p2UThTNnFWYXNHUHo4L2JOcTBDY2JHeHBnN2R5NHY4eVlsSlFVLy8vd3poZzBiaHFaTm0zSnVNekV4NGJ3dURNUGczTGx6YU5La0NkdVhhTlNvVVVoTlRVVkVSQVR2Y1QxLy9oeFJVVkZZdUhBaE84aFgxTFZyMTlDaVJRczJLRlE4TUtSU3FkQ3RXemRNbkRpeHhCS0lpWW1KbURWckZod2NIQ0NWU3RHZ1FRUE1tVE5Ic0dST2RIUTBsaTlmRHFWUytWSEtmcW5WYW16ZnZoMTJkbllHbDV2YnQyOGZWQ29WKzNkeWNqSWJJTXpLeXNMOSsvZmg2K3VMS2xXcVlNU0lFYno3SHpseUJPWEtsZE01MjE4aWthQjkrL1lBTkNYMTR1UGo4ZFZYWDZGMzc5NWdHSVo5YmJRbEpFc3F4M1Q2OUdtRWhvWUMwSlJSS2pwWXFDMTN1SGJ0V3F4ZXZScUE1cjFWTk5CVy9IVVNpVVNZTUdFQ0xDMHRJUmFMVWI5K2ZheGJ0NDRYSU42NGNTT1NrcElFUzhnVnorQzhldlVxNUhJNW13SGc2T2lJWDMvOUZmUG16Y09MRnk5NEErdW5UNTlHblRwMThPT1BQL0syZmYzNmRWeTVja1Z2bGxGMmRqWmlZNFY3ZzdxN3U3TUJzTk9uVDBNc0ZxTlhyMTZjZGM2ZVBjcytqMFhmTi9mdTNZT3pzek1iTUFRMDU2SUdEUm9nTXpNVHAwK2Z4c0NCQTJGalk0UDA5SFRZMk5qZzh1WEx2R3pWNGdFY0xXMnd4TmZYRnhLSkJGRlJVWmcrZlRwbXpwekpCc05qWW1Mdzl1MWJkT3pZRVFxRmdzM0FVYWxVYU4yNk5lenQ3UkVSRVFGbloyZWQvYVhDdzhPeGJOa3ltSmlZWVBYcTFhaFNwUXBHamh5SndzSkNIRDU4bVAxTUM1VXhuVFp0R3Z2djNidDM0K1hMbDd5QW0xS3BoRUtod05peFkzbjN2M0hqQnVMaTRnQUFOV3JVd0xoeDR3Qm9CanBEUTBNeGR1ellFck9TVDU4K2pieThQQXdjT0JBQWVFSFN1M2Z2NHVYTGwvajVaMDE1NTlldlgrUGh3NGU4ekszaVVsSlNJSlZLT1FQYTkrL2Z4NXMzYi9ERkYxOEFBT2UxTC9vOEdGb0NjY3VXTFFnT0RvYW5weWNTRWhLd2VQRmlOR3JVaUxlZVFxSEE3Ny8vam5QbnpxRm56NTZmckZmWXFGR2pjTzNhTld6ZXZCbWJOMjgyT1B2SzBkRVI5ZXJWUTJ4c0xPUnlPV3JYcm8wcFU2Ym9YSC82OU9tOFpiLzk5aHNuYU5TeFkwZGN2MzRkWm1abTZOR2pCM2J0Mm9XNHVEak91VUFta3lFOFBKd05WR2xMMHdZRkJYRUd6Q1VTQ1h2dTAzN1dpeTRUaThVUWlVU2M4MlBSeDE2blRoMmNPbldLL2J1Z29BQTllL2JFNU1tVE9TVVFDd3NMMGI5L2YrVGw1ZW5NL04yNmRTdmMzTng0bVlKRnZYcjFDZ0F3YU5BZ3Zlc1Y1ZVRraExGangyTGp4bzM0ODg4L01YejRjSncvZng1S3BSSlBuejVsUzFjcUZBcUlSQ0plS2NzdVhicHdBbUFiTjI3RXhZc1g5ZTVUcFZMaDZOR2pPSEhpQkdlNTluT3paODhlTnJ0SWw4ek1USXdiTnc1aXNSamJ0Mi9YMlRkTGw1VXJWeUk1T1JuYnRtMkRSQ0xCb2tXTE1IZnVYUGE2bDVtWmlmMzc5Nk4yN2RxQzMyK3lzcklFU3dYbjVPUWdOVFdWM1liMi85cGxXa1hQaDBPR0RPRmtReGI5cmpadTNEaDgvZlhYN0NTam9LQWdCQVVGOGZhclhVLzdIUHI1K2VIV3JWdWNiSzY3ZCsvQ3pzNk83YTIxYTljdTJOdmJzd0cvVzdkdWxSZ0FlNS9yQXFENWZFeWRPaFdWSzFkR3QyN2Q4UERoUTNoN2U3TzNIenQyREU1T1RweXl3c1VWUDVmNysvc0QwSnliaTU1NzA5TFNJSmZMQmMvSGdPYXpYSnJ5M1lTUWZ3NEtnQkZDQ1BsSGN6QXRMOWluQ1FDYTJXa0d1YjN0YXZKNlZXMTlkZ2tYVWtvdXRXVnRZZ0Z6SXhPRVo4Vmg5ZVBUVVB3dncyeXNleWU0V0RxZ2xVUHRNZ21BYVlNcUwvTmV3MGFpeWFwNXJjakZ1WlI3NkZPbEtYcFdib1QyL3d2MC9SU3hGeW41VXZhKzQ5dzdvWDNGdXZnOTVnSkNNL2o5Q1lvSCs5ekxPYUdldGFhWFdLYUNYejVOQk1CTVhMcVp6a1VWN2IybGZiNFVUQ0Z5QzNXWEkzd1h0aWFXOEcwNEJOWVNDOXpLak1YR21QTUFOSTkzM1pNenlGVGt3c2U1R2FiVjZvRzJqcDY0bS9rTVExeGJ3OHJZSEsveXMrRDM1RXlKUGJnY3pJVGZYM0pHaVFhMjNMNEVkN1BpMFA1L1FjcXcxekVBZ1BZVjY2S0xVd1BNelR2RUJzQTYvaS80ZUYzZ3RmcW4wSlpMMFFaVVBnYTFXZzFmWDE4OGZQZ1FHemR1aEx1N3BvZWRUQ1pqbTVYYjI5dWpaOCtlNk5xMUszYnUzSW1wVTZmQzE5ZTN4Rm0yZ0diMmQvR2VRVStmUG1YTHJaUlVsa3pJRHovOG9MZG55SkVqUjNEa3lCRUFtcDVnMmhuSlRrNU9XTFpzR1FCTnFhaHZ2LzFXOFA1cjE2N2xMV3ZVcUJHbkg4ZmR1M2VSbnA2T2lSTW5JalUxRlE4ZWFIb1hObTdjR0dLeEdKY3ZYMFpjWEJ5VVNpV0NnNE1CYUFZdTM3eDVnK0RnWUppWW1LQnQyN1lBTkFNMjkrL2ZSK1BHZi9mdkd6ZHVISzhNSXFBWnJOMituVnRhZHYvKy9XeUFJeVltQnZQbno0ZVZsUlhXckZtRGpJd016Smd4QTdObXpjTE1tVFBaZ1RxWlRJYkRody9EMzk4ZlZhdFd4WklsU3d3dWEvYytqaDgvanBpWUdNeVpNNGZUVzBvZmJSYVBWbUZoSVp0bHdEQU1sRW9sY25KeVNpelRXUktHWWJCcDB5WTRPRGl3NzQya3BDU3NYTGtTZmZ2Mk5iaE00dXpaczVHUmtZRWhRNFpnNGNLRm5PYnlNMmZPaEtXbHBjSGxBSXNhUG53NCsrOU5temJoeXBVcmd1dHBTM0FXVmZSekFHZ0NGdFdyVjRlbnB5ZkN3c0xZWGpmZmZ2c3QwdFBURVJ3Y0RMVmFqWmlZR0FRSEI2TkpreVlvS0NqQVgzLzlCUUNvWGJzMnAxK0lSQ0xoREQ2L0M1bE1oa09IRG1IQWdBRXdOVFhGbGkxYjJFeUFtSmdZZGxCY204MlFrSkNBdExRMFNLVlNQSHo0a00xazdOKy9QeG8wYUlBLy92Z0RGaFlXK1BycnI2RldxN0Y0OFdLb1ZDcjA2dFVMY3JrY3MyYk5ZZ2ZUang0OUNxbFV5dWxUdEhyMWFqYXpTRitXMHJadDJ4QWRIYTN6ZG0wd2RPTEVpYndnZm41K1BuYnMySUZUcDA3QnpjME5peGN2NWd6V2Z2ZmRkN0N4c2NHMmJkc3dmdng0VEo0OG1lMHpWMW9pa1Vpd3hGVnFhaW9iQUt0VXFSSTdTQ21YeXhFYUdvcWVQWHVXMkFNc1BEd2NXVmxaT2djNGp4NDlDaHNiRzNUczJGSHZkcVJTS1k0ZE80WUhEeDdnNGNPSGVQUG1EVHAyN01pNTFseTllaFZpc1pnTlFQMzExMTlZczJZTlp6dmFETERpeDlPOWUzZDgvLzMzQURTQmdVMmJOdjJYdmZNT2o2SmMrL0M5MmZSZUlEMEVDQVFJSGNJUjZWME5paWo5Z0FvcW9ISlFvcUFVaFVOUnFrS1FKa2dIQmFRRWtCSjZoMEFnQkpJQUNhU1JIdExidG15K1A5WWRNOW5kSkNBZWorZmIrN3E0eU03c3p1N3N2UFBPN1BON2ZzL0RyNy8reW9jZmZzamd3WU5ac21RSk0yZk81S09QUG1MZ3dJR0N3SExuemgyKy8vNTdrcE9UR1RkdW5ONXo3RCtGbTVzYnI3NzZLZ2NQSGlRNk9sb2tWbXRMd05WRVJFUUVGaFlXdlBUU1M0S3pJeVVsaFcrKytZYlJvMGZyOUtlcVNrcEtDcHMzYnhZdGs4dmxPRG82Q2lMVHE2KytLbnpIb0xudVZlMEJ0bWpSSWhJU0VuVHVDMjdkdWtWYW1pWnhTMXZLOE5LbFM4TGNuNVdWUldscHFjZ1ZWZjBhcVMzZERBam5ia1pHaHVCMGMzQndJRGs1bWJLeU1oWXVYSWlIaDRlb2RGdG9hQ2dIRGh5b2s3Z1pIUjJOcjY5dm5jVXZMYSs5OWhvWkdSbjA3OThmdVZ6T3JsMjc2TkNoQTRzWEx4YWU4OWxubjlXcEI1aFd1Sy91YUt6S1R6LzloS2VuSjcxNjlkSzd2cmFLQTJxMW1vVUxGMUpTVXNLaVJZdWVXdnpTaDZXbHBWQnl0TEt5a3VYTGx5T1h5d2tPRHRZcjZNNmJOMDl2YWMrZE8zZnE5SnpTSithZFBDa3VyOSs2ZFd1UkU3Kzh2SnpWcXpXbDAwdEtTamgrL0RpZE9uVVNFak8wWkdWbHNYYnQybWR5T2wyOWVwV0dEUnZXMkl1eTZ1ZjVvOWNGbFVxRlZDb1Z6ZnRWNzBYMjc5OVBXbG9hTDd6d2dtaWVqSW1Kb1g3OStuclBnVHQzN2dqVkVYNzg4VWU5bjMzdDJyVjZsOXZZMkJnRk1DTkcva2N4Q21CR2pCZ3hZdVJ2elVEUDlqcnVMaTB2L05ZdjYxWitvbEF1ME4zS0VXOHI1MXF6ZWJXY3k0ckIzc3lhdzZrUmdwRFV0WDR6MmpuNlVxZ3NZMHZpdWVld0Y3OExZTW1sVDNCMC9MMEIvWUhIMTFGVXFKQ3JWZGlZV25DM01JWEVhajJ3dENVTWxaVVZPaVVnOVRHc1FlY2ExenVZV2ZOejEwK2VkaGYrNCtRclN0bVRjcFVXOWw0c3YzOUVKUFNwcVdSTDRubGlpOUtZMW1JUUhad2FDYTY1cUlKa3ZvazVnRUt0MjdlcE9oZXk3M0VoVzdmMGpqNDhyWnhvN2VoTHBxeVEyTUxVMzVacXhxYjJHRFcyZGFXaFRYM1N5L09KSzlZVkRmNHVhRE9ybjZYaDlyT3lkZXRXUWZ4eWRuYW11TGlZcVZPbkNwbXBVcW1VMTE1N2pROC8vQkJUVTFNKytPQUQ3TzN0bVRObkRtdldyREVvMXBXV2xnSncrdlJwSFRmVTVzMmJzYkt5cWxOWk1uMk1HREZDQ0hKVlorWEtsUVFHQmdyOUhod2RIWmsyYlJvREJ3NFVCWUE4UER3RWtVeExlbm82d2NIQlRKMDZWYWRmVXZVQXVEYlR0MG1USmtSSFI3TjQ4V0tERHBpUUVISFBPNVZLaFpXVmxTQ0FIVGx5UkdmdURBNE9GbVU4cTlWcVB2LzhjMTU3N1RXZFhoYmFRR0phV2hyQndjSDQrZmt4Yjk0OEhCMGRjWEp5SWlRa2hFV0xGdkhlZSs4eFpNZ1FiRzF0MmIxN04rWGw1UXdmUHB5MzNucXIxcURwOHlBbEpZV05HemZpNWVXRnQ3YzNjWEZ4ZXAvbjR1S0NpNHVMOEZpdFZvc0M4QTBhTkJCY1R1UEdqYU5GaXhaOC92bm5wS1dsNlMwUFdWeGNURlpXbHQ1MWdZR0JRcUJuKy9idDNMOS9ueVZMbGdnWjFUNCtQZ3diTm93OWUvYncwa3N2UGZXNW1aT1RRMHJLNzMwc1pUS1pUdUJYSzU1cXFkckg1dVRKazF5K2ZKa3BVNmFJQkw2UFAvNVk1STRFelRoTFMwdlRHelN0V3RMdzFxMWJ4TVhGMGI5L2YwRGpkc2pPenRZWjR4WVdGbHk4ZUpHTEZ5K0tsc3RrTWlaTm1pUVN3QXlSbHBiRytmUG5HVEZpaE9nWWxwU1VJSmZMUmNkNTY5YXRTS1ZTM25qakRjNmRPOGVCQXdjRUYwclZvR1pCZ1NaUjVlelpzemc2T3JKNzkyNU1URXpZdm4wN1Y2OWU1WU1QUHVEMjdkdWNPSEdDenovL0hFdExTMDZlUEVsOGZEeXpaczBTc3YrN2R1MHFIT2ZRMEZEYzNOeUVjeElRbGNLN2RPa1NwYVdsUXArY2MrZk9ZV05qSTRqR1hidDIxZXVPMHpKcTFDalI0OHJLU2k1Y3VNQ0dEUnZJeXNvaUtDaUlqejc2U0c5UHFTRkRodURyNjh1aVJZdVlOV3NXWGJwMDRhMjMzcUpKa3lhVWxaVVJIaDR1UERjNU9SbVZTc1haczJlRlpmb2NwMC9EMWF0WGEzV0E1ZWJtR256T3paczNpWXlNcEdmUG5qcGo3T3JWcThUSHh4TWJHOHVEQnc5UXFWU2twcWJTckZremdvS0NPSFRva09nN0tTMHRGZTBiUU51MmJZWEVCaTNIamgwalBEeWNmLy83MzZMbFZjZGJTRWdJSjA2YzROTlBQK1dWVjE0Qk5BSzFqNDhQcTFldjV1alJvd3dkT3BSVHAwNFJFUkZCbzBhTkNBa0pxVEh4NHovRjZOR2plZm5sbDNWNk5zcmw4bHJuOHZEd2NBSURBN0d4c1JGZXJ4V0xQRHc4YXV3RDZlZm5KN2hsUVNNNHZmdnV1elU2U0txaUZiRGVmZmRkblhWYnRtd1JpUitXbHBaNmUzQlZkVVVwRkFvOFBUMkZ4N3QyN1JLVk85UXUwMTZ2Ky9mdmowd213OGZIaDhEQVFOYXVYVXQ0ZURoYnRtd0JOT0pnKy9idHNiT3pBelRsUlcvY3VLRjNYKzdkdTBmRGhnMXJkQm5hMnRvS1kwdUxSQ0lSNXU2VWxCVHM3ZTE1NzczM0RHNmpOc3pOeld2czNYVDgrSEU4UER6cTFOOUpIei85OUJOUlVWRjgrT0dIZXAyUmh0aTBhUk9scGFWTW5qeFo3M3J0ZkxGMzcxN0N3OE41KysyM2E1eXJ1blhySnRyV3FGR2plT3V0dHdUaE5TRWhnUmt6WnJCZ3dRS2FOdFg4VGoxNThxUmVvY2JMeTBza2dCVVdGZ29DMlA3OSt5a3JLMlA4K1BFNjEvdUhEelVWSnY2c1VuL1A2N29BbWdTT2dvSUN2dmppQ3gzUjhzU0pFNnhidDA2NHQ5Y2lsOHVaUDM4K2pvNk9yRml4UW5SUHExS3BXTFZxRlQ0K1BvS1RyeXJhei9rOCt1WVpNV0xrNzRWUkFETml4SWdSSTM5YmJFMHQ2ZS9SQmpXVk9pS1lpN2t0VGV6Y2VWU1N4ZnpvZmNMeUNVMzY0VzNsckxjdmxENHFnWU9wdi8rb2REYTNaV0lUVFRCdWJmeEpTbFZ5WnJaOEF4OXJGd05icUJsWmhaTGdXMXZ4dDlmOE1FNHN5YUp0RlFHc1VGbkdydVRMck9ta3lVZzltcWJiNytkcGFHaFRuMDR1VFdwOGprS3QwaEY5K3JxM3BsUWw0OXFUZUozbGZ5VkgweU01bXE3N25malp1dEcxZmpONnViYkVWS0lKVkNnckt6Q1RTR25yNkV0SXg3R0U1ejRrcHVBeDk0clNLRkhwOW5CNldteE1MY2tveitkMDFsMWhtZGx2cFNDcjlsbTdudnZ3YnkxK0pTUWtrSmVYaDdtNWVZMk4yWjhuS1NrcDdONjltNUNRRU1HSlZWRlJRYnQyN1pnNGNTSldWbFljT1hLRTBOQlFmSDE5aGJKay8vem5QNG1MaTJQRGhnM01tREZENzdhMUF0V1JJMGRFQWxoK2ZqNDNiOTdFeE1SRVZLNXUzcng1ZGU1bllxaHBPV2dFTUQ4L1B5SFRORGMzbDdLeU1yNysrbXN1WGJyRXh4OS9URVJFQkQvOTlKUE9hN1hPa20zYnR1a05hdlhxMVlzeFk4WVFFUkdoSTFxQXBweE1YWVNrWDM3NVJlZ2RvVlFxUmM2WjR1TGlPdldGcUVwc2JDejE2dFhEeTh1TFdiTm1FUmdZS1BvY3ZyNitUSmd3Z2ErLy9sb0lCRXFsVWo3NDRBTmVmdm5sLzRqNFZWeGN6T3paczVGS3BXUm5aOWZZd1AydHQ5NFNqUTJsVWxtbmdGTnNiS3lPMkFnYUFTMG5KMGZ2dW5uejV1SHE2c3FXTFZ2WXVYTW5MVnUySkRzN205MjdkNU9mbjA5QlFRRlpXVm1vMVdwQ1FrS2VPcml6Y3VWS25XWFZ4NjlXa05KU1dQaDdiODN5OG5LdVhidkcrKysvejVRcFUraldyUnZCd2NHaUVrNWF0RDNBcXZaZXFzcDMzMzJIdmIyOUVPeXR5dENoUTBYdXA1b3dsTVd0VkNvSkRRM0Z5OHRMRUdsalltTFl2SGt6N2RxMUl5QWdRSGp1dVhQbkNBa0pZYzZjT2NMM2NlclVLWnlkblZtelpnMDNiOTZrWDc5K05HeW9jUVR2M0xsVFZBS3hvcUtDRXlkT1lHRmhJUVROcTdvQXRTNlIxYXRYRXhJU2dsd3U1eC8vK0FlOWV2WFM2MVRMejg4WDlaMnB6czgvLzB4R1JnWnl1UnpROUg4Q0JCZWpxYWxwblV2WFJrUkU4T09QUC9MbzBTUHExNjlQWUdBZzN0N2VIRHAwcU1iWERSZ3dnQ3RYcmdqLzJyWnR5enZ2dkNOeXJHcWR0MVdYalJrenBrNmZ5eEMxbFVmVG91LzdVNnZWSXNkcVltSWllL2Z1RmZvTkxWaXdBQ2NuSjFxMmJJbWpveU1lSGg0c1hicFVPTlpIang0VnpVL0hqeCtuckt4TU9PYng4ZkdDZTdFdTVPYm1rcHViUzh1V0xSazdkaXo5K3ZVVFhYZE1URXdZT0hBZ1dWbFpIRHQyVE9pSDFxeFpNNlpObS9ZZnV6YlhocU9qbzE3SGEwbEppVTdmd3FvVUZoWVNHeHVyMCt0UnJkYmNTejFOUDdiS3lrcENRa0t3dHJiV0syanB3OGJHaHUrKyswNGtXbmw3ZXhNY0hFeUhEaDFJU1VtcHM4T3hzcktTUzVjdWlVckJUcGt5UlZRU3REb2xKU1VNSHo1Y2NQQlZUYTZJaTRzak9UbFpKQlE5ZVBDQTlldlg2d2dCS3BVS1MwdExFaE1UU1V4TUZCeUhWWituVUNod2MzUGpsVmRlUVNhVGllYWRoZzBiMHFsVEo2NWV2VXJMbGkwNWV2U29LRUVqTlRVVmlVU2l0eDlkeDQ0ZGEzVHBWY2ZLeWtwSVNOTHk2TkVqWEYxZEJhSFBFR0ZoWVd6ZHVoVXJLeXUyYmR0Ry8vNzlrVXFsS0JTS1doM1g1ODZkcTlVZGQrL2VQVFp1M0VqSGpoMFpQWG8wNGVIaFZGUlU2Q1Q1Z0Vib3ExNHh3TnJhV2xqMjVNa1RRSlBzb1YzMnRQMTBDd3NMQ1EwTnBVK2ZQbnFUWGJUbnliUGVNOVZVcnZSNVhoZG16SmhCKy9idENRa0o0WU1QUG1ET25Ea0VCQVJRV1ZuSjNyMTdXYjkrUFNOSGp0UVJYazFOVGZuNDQ0K1pNMmNPUzVjdTVhdXZ2aExXYmRxMGlhU2tKRmFzV0tGM25sQXFsVFhPUFViZGl2bnFBQUFnQUVsRVFWU01HUG5meFNpQUdURml4SWdSdmNoa01vcUxpeWtwS1JIK2w4dmxxRlFxS2lvcURQNWYwenJ0anpGNjZhOEIvclFNOVhrQmE2a0Y1N0pqNmVVYUlGcjNra2M3Sk9pV21kTTZyZExMODU3Ni9TUkFjUE9CMkpsYWNqTHpEdUc1R2pHb3ZvVTk3cGJQVnRKSzY5Z0tzUGNpWDFGS3JrSzNKR0ZyeHdhNFdUcVFXcDRudk9lek10NnZMeEkwZmNHMHBSYXJjaXJ6RHVVVlNyWWtpSjF0ZmR4YmthY29ZWFY4bUdoNVVtbE9uWnhVV2t3bFV1cFpQUDhmSGs3bU5yUnk4S0dWWXdNQ25SdmpiSzU1ajdJS0JjY3pvamlXSHNrVGVSRzkzRnJTejcwMWpXeGNlZDBya05lOU5QMlRjdVJGSkpjKzRYRlpMam15UW5Ma1JjUVVwbEplb1dCbHgzSFV0N1N2NmUwQm1ISnpDNU1qTm1GcThydDd3RktxK2ZGbFk2b0pOaVNVWkxNd1ZyZE8vOStGK1BoNDl1L2ZqMFFpNGNVWFgvekRwZHpxeXE1ZHUramR1N2VvcDRTam82TW9JN1JaczJhY09YT0crL2Z2aS9yeVRKZ3dnWGZmZlplMzMzNWJiK204dkx3OFBEdzhTRWhJSUNJaVF1aXBaV0ZoSVNvOWVPWEtGZUxpNG5SY01hQUphRmZ0TjZJTlBvQW13RjFTVWlMcTdhRVBGeGNYVnF4WXdmTGx5emw1OGlTMnRyYTgrZWFiejVRTjdlUGpnMHFsNG9jZmZ0Qzd2ckt5VW1pbWJvanFRczdodzRlUnlXUkM0Q3crUHQ1Z2VUeExTMHVkUUptV2dRTUg4c0VISHdpQm80S0NBcUtqbzdseDR3Ymg0ZUhrNXViaTd1N09zR0hEa0VxbGhJYUdzbnIxYXRhdFcwZWpSbzFvMnJRcDN0N2VlSGg0NE9Ua1JNT0dEWjlyTUdQVnFsV2twNmN6Yjk0OGxpeFpRcTlldmZRS0x0V2RNcUFKck5RbE1OdS9mMy9CMVZTVmlSTW40dW5wV2FleWd6RXhNY1RHeHVMbzZJaXpzek11TGk1NGUzdFRyMTQ5enAwN1IxaFlHQjA3ZHF4MU8xcTBncVFXZlo5aHpKZ3hvbk9ycW1OaDBLQkJORzdjbURsejV2RE5OOSt3YWRNbUJnMGFwTGNmU20xWVdGaHc1c3dab1J4WWRaUktwU0FDRzZLbVBsK21wcWJzM2J1WHhvMGJDK093WlV0Titkckl5RWlSQUJZWkdZbEVJaEdWWlp3NmRTb3FsWXJ3OEhBS0Nnb1lPM2FzNFBZYU1tU0k4THpTMGxJdVg3NU1ZV0VoS3BVS3RWcU5pWWtKZVhsNXd0dzVjT0JBZkh4OHNMT3o0L2p4NHp4NDhJQlBQdEh2d0M0dUxpWTlQWjJlUFhzYTNEZXRPK0RMTDc4a1BEeWNEUnMyQ0c0aWJWK3J1cEtTa3NMang0OFpQWG8wSTBlT1pPellzVHJIcExTMFZOVC9TTXZZc1dOcDFhb1Ztelp0UXFGUTBLcFZLeUd3bnB1Ynk1Z3hZN0N5c3RMcHcySm96cW9MUjQ4ZXJiWFAxTnk1Yy9XNmN2ZnMyVU5DUW9Jdzd4VVhGM1AvL24wY0hCeDQ4dVFKR3pkdXBFRURUWExTbENsVHNMQ3dFRGtGVlNxVjRINlF5V1Q4OHNzdk9EczdDK1BpaHg5K0VEa21xL1BsbDEvcVhiNXo1MDZjbloxeGRuWkdyVmJ6Nk5FamJ0KytUWGg0T0hmdjNrVWlrZEN0V3plNmRldkdwVXVYdUhMbEN1Ky8vejZPam80MGI5NGNYMTlmWVY2b1Y2K2VJTlQrMWFTbnA0dkVwZXJFeDhkVFdWbXA0d2pSQ3J2TGxpM1RLL0lQR1RKRXAyVHc3dDI3aVlpSVlPN2N1YUxyZDNwNk9wY3ZYeFllbDVlWGs1YVdKaXd6TlRVVmlhVXVMaTRFQlFXeGI5OCtmdmpoQjc3NjZpc2RnYWUwdEJSVFUxTWROK0M4ZWZORXlSUmxaV1UxbGtkMmNIRGc1WmRmRm9ScnBWSXBqRzBYRnhlR0RSdW1OOEZteDQ0ZGdzRDl5eSsvc0huelpwR2d0V2JOR2k1ZnZpd3F4L2Z0dDk4U0ZhVXBDUytUeWRpMmJSdWcrYTc3OWV0SHAwNmRLQ29xRXNaeVZiVGZqNzV6cXJyZ3ExQW85Q2JzQkFZRzBxaFJJK3pzN0lTU3dhQzVUL25tbTIrUXkrVnMyN2JONExsOStmSmx2dnZ1T3pwMzdveW5weWY3OSs5SHJWYXpkdTFhcmwyN3h2ang0M241NVpmMU9qL1QwdExJeU1qUTZlVllsZlQwZEdiUG5vMnpzek16WnN6QXhNUkVTRFRvMEtHRHpyVW1QejlmRU02MSs1R2FtaW9zMC9aa2UvRGdnWEFmcG5YczFoVUhCd2NXTDE2TXRiVTFPM2Z1Wk5Tb1VhTHZSOXVMMU5UVWxOemNYT0djVUNnVXFOVnFJVGxrK3ZUcE90dVd5K1Y2blZ4YW51ZDF3ZG5abVpkZWVna2ZIeCsrK3VvckZpNWN5S1pObTFpL2ZqMmhvYUdZbUpnSXZUdmxjamtLaFFLNVhLNXpqeDBhR3NyZ3dZTUJqZk4reElnUm91dDRWV1F5Mlg4a21jcUlFU1AvZlJnRk1DTkdqQmo1ZjRaTUpoT0pXdnIrTHk0dXJqVzQ5RmZqWW1ISEs1N3RLVktXcys5eHVFZ0FNNVZJR2VEUkJsVmxCZWV5ZnEvRkxnRjhiZXBScXBLVEpTdlVzOVdhZWFkUlQ2RjMxdGtxMncyK3RiWFcxeDdvcmltUE5QSDZlckxsUmFKMURtYlcySnRiY3l0UHY1c2lxaUNaUmJFSGtVb2sxSzF3bzM1NnVnWVE0T0ROMVNmeFdFck5hTytrR3doWkczOVN6eXNOY3lUOVZ1MVBBcHJaZVRLMStXdDBkRzdNeFp4N2hQN21xcXRydnpHcGliaXZoNXVsQS85d2FVSlRPM2VhMm5tSUJNaFNsWndMMmZlNDh1UUJ0L0lTVVZaV0VPanNSeU5iVjA1blJuTTBQUkpYQzN2KzRkS0VkazROYWVIZ1JYMExlK3BiMkJQb3JDbHJrbHFlUi9CTmpmdmdkbjRTOW1hMWk3YXlDaVZxS2tXQ29JMnA1a2RrQTJzWDdqeUhYbkUxc1hUcFVsR0c4WjlCWldXbEVFUzRjT0dDcU1mRnMrTHY3OCtJRVNNTXJsZXIxVnk3ZGsyVTRhbVA1T1JrbEVvbFBqNCtvdVdlbnA0RUJBUnc5ZXBWaGc0ZEtsb25rOGw0OHVRSnI3MzJHcG1abVVLR3IwUWl3ZHJhbXRHalJ3Ty9PMFlDQWdMMGxsMDZjZUtFd1FidllXRmgzTGx6aHhkZmZMSFduaFJtWm1aOC92bm50R2pSZ3I1OSsySnRiWTJYbDVkZUY1Y2gvUDM5c2JLeVlzZU9IU1FsSlJFVUZDUUlVVDE2OUtCRGh3NDhlZkxFWUY4eExUMTc5bVRxMUtuMDc5K2ZrcElTZHV6WXdjaVJJNFZHNngwNmRIam1Ya3BIang3bDFxMWJQSHo0VU9pbDR1N3VUdmZ1M1duY3VESFcxdFowNmRJRk16TXpoZ3daUWxSVUZCY3ZYdVRtelpzY08zWk0ySTZ0cmExT241Yy95c0NCQS9Iejh4TjZVT2pMNWphRVFxR29NWENVbjUvUDRjT0hLU2twMFN1ZzFZV2hRNGZ5d2dzdlVLOWVQWnlkbmJseDR3Wm56NTRsT0RnWVMwdExJZEdrcHVDeVBpd3RMVVZDWXZWZVNtcTF1dGJ5Y3ExYXRlTDc3Ny9uMGFOSHVMdTc0Kzd1VGxwYW1wRHhYaHYyOXZZMGF0U0k0dUppMXF4Wmc3Ky92eWpROWYzMzMyTnViczZ5WmNzTTloWFRzbkhqUnJadjM2NFRuSlJJSkVna0VqcDE2c1RwMDZjcExTMFZTZ1E2T0RodysvWnQ0Ynl2ckt6azl1M2JOR3ZXVENUMmQrblNCYVZTeWRxMWF4a3laQWl1cnE2VWw1ZlR1SEZqUHZ6d1EwNmZQczNnd1lQNTRZY2ZhTmFzR1I0ZUhodzllcFRVMUZRYU5HaEFXbHFhVU1MUXo4OFBQejgvNHVMaXVIdjNMaDkvL0xIQnZqNFJFUkdvMVdvT0hEaEFyMTY5RElvWnhjWEZSRVJFQUJyUmE4S0VDWHFkQ3JYeHhodHYwS05IRDZGOHJGYnNyRXIvL3YwWk5td1k0OGFOMDd1TmI3NzVCcVZTS1JvN29hR2h3ajFtZm43K2MrblZBeHJYUW0wOXdBd0Z3YmR0MjBhUEhqMkVYazF0MnJSaDQ4YU4vUExMTDhKNHJvbnk4bkxoM04rN2R5OEtoWUxodzRjTDg5T3laY3VlWlpmSXlNaGcrL2J0SkNRa0VCY1hoMHdtdzh6TWpEWnQyakI1OG1STVRFenc5L2VuU1pNbTlPM2JsOXpjWEM1ZXZNalZxMWVKakl6azJyVnJ3clpHang1ZDY3ei9uMENwVkpLZG5WMmpRTit4WTBkYXQyN04yclZyMmJCaGc4ZzlDUkFVRklTYm01dm9OZXZYcjljNXZtZk9uR0hUcGsxMDY5YU5GMTk4a2JsejV3cE91b2lJQ0c3ZXZDbTRwTFRMSWlJaVVDcVZXRmxaY2VEQUFaM1A5dWFiYnhJZEhjMmlSWXR3YzNNVEplYTg5ZFpiOU92WFQ5UmJUQi9wNmVrMUpqcTgrKzY3ZlB6eHg4TGprcElTMHRQVHFhaW93TVhGaFFrVEp0UzQvV2ZGMGRGUnVLNVhUZndZUDM3OEg5cHVSVVdGSUdScHFheXNGUHF5TldyVUNCY1hGNUtTa29UMTE2OWZKeVVsaFhmZWVjZWcrSFhtekJtV0xWdEc4K2JObVRWckZsdTMvdjU3N09XWFh5WTJOcGJ2dnZ1T0V5ZE9NR1hLRkIxbnBMWXNxeUUzWDM1K1BsOTg4UVZ5dVp5dnYvNWFFQmZmZXVzdHBrK2Z6cjU5KzRUcmhaYW9xQ2lSSUdSaFljSEpreWRGL2Iwc0xTM1p1SEdqNlB0NVdscTJiTW5seTVmWnNtVUxSVVZGb29Td3FqMGhiV3hzQkFmVitmUG5TVXhNRk9ZQmZlNHhtVXdtbE56Vng1OXhYUWdJQ0dEbHlwV29WQ3JNek14NDhjVVhlZno0TWE2dXJsaFpXV0Z0YlkyMXRUVldWbFk2LzFhdFdzV21UWnZvM2JzM1VxbVVnSUFBQWdJQ1JDV2RxMUpjWEV4RlJZWEI5YUM1VGxUL0xXSEVpSkcvUDBZQnpJZ1JJMGIrQjFFcWxXUm1acEtWbFVWV1ZoWlBuanlocUtoSXVPbjdYOERPMUJKekUxTzJKVjZnWENVWHJSdmcwUVlITTJ2T1pzWGdhdW1BVkdKQ25xS0U1dlplV0VzdGlNaExlR29oS2NpelBhOTdkNnI5aWM5QW9iS01NVmUrMSt2STB2SkhuVjhBVGV6Y1VhaFZiRXM4eDRRbXY3c1BUSkJnYmxMN0xZRUprbHJGS3BsYWlhbkVoS1oySHJSeDlLVmIvV1lBdkZoUFUrZGVUU1dGeWpLc3BacEFrYTlOL1dmcU55YVZtUEJPbzU1SUpTWW8xQ3BpQzFPNVc1aENaSDRTOFVVWm9uNWdBR01iOThUTHlwbUpoZXZKbGl2SmxoZnhhL290ZmsyL2hRUm9hT05LVXpzUEd0dTYwdGpXbFNQcGthaCtLMXU0S2VHc25rOVFOeHpOTmRuR2pXM2Rhbm5tSDZkNTgrWkVSMGVMQXNaL0Jsb1hRK3ZXcmV0Y1Nxc21hZ3NzWm1WbFVWeGNMSEpnYUltTGkrUFdyVnRrWjJkejl1eFoyclJwbzdkeGQrdldyWW1QMXoySHRNRVdiMjl2K3ZUcFEzQndNQ2RPbkJEMVhBQTRjT0FBQlFVRk91V1l0UFR2MzEvay9LanF0SGpublhlWU5Ha1MyN2R2RndXMGFxSnE2YmJ5OG5LbVRwMWFhM0JYclZaVFVWSEJ1blhyOFBQem82Q2dnRmRlZVlWdTNib0pBcGhXekpITDVhSkc5dnB3Y25MQzB0SVNTMHRMQ2dvS2NISnlZdGl3WVlJQXBtWE9uRG1pYkdkRGVIaDRDQ1hHcEZJcHljbkp0R3JWaXVIRGg5T3VYVHRCc05tNGNTTzdkKzhXaEM0VEV4UGF0Mjh2OVBUSXpjM2x3WU1ISkNZbTR1dnIrOXhkaUczYXRLbHppY3VxcU5WcUZBcUZTSERKeU1qZy9Qbnp4TWJHa3BXVlJXcHFLcEdSa1RxOVZwNEdXMXRiVVcrZnBLUWt6cHc1SS9RY01UVTFGUUtyT1RrNWVyZWhqM256NW9uR2wwS2hFSWttYXJXNlR1VWRQVDA5UmVMYndZTUhPWERnUUszT09LVlNTWmN1WFpnN2R5NEtoWUtLaWdwbXpKZ2hHcWZhK1diVXFGRTY1MmgxWEYxZGRjU3Zxb0c5enAwN0V4WVdSbmg0dU9DeUNBZ0k0TmF0VzhJYzkrREJBNHFLaW5qenpUZDF0bi9vMENGVUtwVWdaUHI2K3ZMRER6K1FuWjNONmRPbjZkMjd0OURqcktLaWd1am9hT0xqNC9IMDlPVHg0OGVDbXdnMFRvbHZ2dm1HamgwN01uRGdRSVA3ZE96WU1lclhyNCtOalExZmZ2a2xxMWF0MGp2K0wxNjhpSldWRlNVbEpiUnQyNWJ2dnZ0T0dETVhMMTQwV0JvU2ZnK2NnaVlJYUtoMzR0TlE5ZGpMWkRLT0hEbUNwYVVsY3JtY2Q5NTVoMUdqUmoyeklGd1ZyUU9nSmhRS2hVaXdBRTJBMnRIUmtTbFRwdkRGRjE4ODlmdHFxeU5vM1VXRmhZVk1uRGhSeC8zNDRNRURvVmRjYlh6MjJXZjA2dFdMZXZYcUVSc2JpNzI5UFVPSERxVlZxMWEwYnQwYWMzTnpsRW9sUVVGQmpCa3pSdWluNCtMaXd1REJneGs4ZURBcWxZcUhEeCtTa0pCQWFtcnFjL21PbndkMzc5NUZyVmJUckZremc4K1JTQ1JNbURDQnlaTW5jL0hpUmNIMXFDMjcrdnJycjRzQzFOb1NsbFdkSGFkUG4yYkpraVZVVmxZU0ZSWEZOOTk4dzkyN2R4azdkaXhuejU3bDlkZGZwMW16Wml4ZnZwejkrL2VMeHVtVUtWTU11a2dsRWduVHBrM2pndzgrNE9MRml6cmpxUzQwYWRMa3FSSkljbk56VVNnVUpDWW1Dc2Y2UDAxZVhsNnR3aDVvaEtmcVFtdFpXUm51N3U1czM3NWRXSmFjbk16Nzc3OHZDTWYxNjljbkx5OVBjRkx2MmJNSE96czdnK2YxOXUzYjJiWnRHNjFidCticnI3L1dPVjV0MnJSaC9mcjFiTjY4bVgzNzl2SEJCeDh3WnN3WVJvNGNLVnpyTGx5NGdMdTd1OTVrZ3J5OFBLWlBuMDVlWGg0TEZ5NFVIZWVPSFRzU0VCREFMNy84d3VEQmc0Vnp2M2Z2M2d3YU5FaTRwaWdVQ2o3KytHUCs4WTkvMUZoKzg5NjllM29UeW80ZlA4N3g0OGNOdnE1cjE2NjgvdnJyN04rL0h6OC9Qd1lNR0FEOExxaVptWmxoYVdrcGZJZEpTVWxrWkdRWS9FNWxNaGtGQlFVR2t6RGd6N2t1QUtJS0RSMDZkTURMeTR0VHAwN3h5aXV2NE96c3pKMDdkNGlMaStQVlYxOUZyVmF6YnQwNmV2YnN5WXdaTTFBcWxUZzRPQWdWQTJvaklpS2l4bjUySmlZbWhJV0ZHVnh2eElpUnZ5ZEdBY3lJRVNORy91Yms1K2VUbFpWRmRuYTJJSHJwSzFQeExOamIyMk5uWjRldHJTMTJkbmJZMk5nZ2xVcVJTcVdZbXBwaWFtb3EvRjMxLzVyV201dWI4OGJGWjh1RXJVcFNhUTQzOGg0UmxuRWJoeXJDa1oycEZhTjh1MUpScWVaSStpMW10bndEVTRtVWxYSEhhUG1iZXlzcVA4blFadlV5d0wwTjcvbjFRVTBsU3JVS2l6bzRscDRXaFZxbDR3eXJpcm1KS2QrMDFSKzhxRytoS2M4M3lyY3JyM25wWnRUdVRibkd0ZHg0em1YRmtLOG9JYk9hK3kzQXdadjViUXc3Y0xSNFc3dlVLbFpOdkw2ZWxZSGpkTDZqZTBWcEhNKzRUV1JlSXNVcUdXMSs2M05XVmlFbnNTUzcxdmQydDNMQ3hmeDNkMEo2ZVQ2TFl3OVNvQ3dqdVRRSGxWb3M3RmJ2Q1Njc2wwajBya3N1elNHNVZCTXNyaXFlMWNXZFZoVlZaWVVnbkVsQWNLWUZPSGcvMVhhZWhkZGVlNjNHd09iejR2VHAwMXk1Y29XOHZEeFJ6NncvaTRLQ0FteHNiUFFHMEI4K2ZNaWhRNGNvS0NoQXFWVGk3T3dzS3RPbnhjbkpTVzg1dFR0MzdnQ2F3SGZ6NXMzcDNyMDdhOWFzb1gzNzlrSUFJRE16a3gwN2R0Q2hRd2VEV2NJT0RnNGlaMWpWYkdWL2YzLys4WTkvY1BUb1VZWVBIMTZyNEFlYTV1YUJnWUdpSVBtbm4zNWFZOUQvMXExYm91RHQ4T0hEc2JlMzUrN2R1enJQdGJDd29FT0hEclYrRGkyT2pvNHNXYkpFYjlrWWhVSkJreVpOUkwxS2NuTnpjWFIwRkk1WldGaVlxSGZVU3krOVJQZnUzWVVTVUptWm1XUm1aZ0thWTJwcmF5dVVaTkpIdzRZTm44blI4aXdjTzNhTTA2ZFA2eXl2TGpScmU1ZFV6WnlPakl4azA2Wk5ORzNhRkRNek16cDI3TWlzV2JPd3RMVGt5SkVqckZ1M1RyUU51VnhPVWxLU3pubDg4T0JCWVV4RlJrYUtITnJhY2txUmtaR2ljZS9yNjF1clk2c3FvMGVQRmdsclZmc2hnU1l3ZHVIQ0JWR0d2cjRTWHZmdTNTTXJLNHV1WGJzS3g5L1YxVlZVY2tzZlZmdmh1TGk0RUJJU2dyZTMvbm16WWNPR3oxVEtyYnk4WE9pMTByRmpSNlJTcVVnQTgvUHo0K3JWcXlRbko5T29VU1BCSFZCOXJPWG01cko5KzNiR2pCbERSa1lHcGFXbGhJYUdjdU9HeHRtc1VxbVlPWE9tc1A4clY2NmtXYk5tUkVWRjRlbnBpVUtoRUlML2FyV2F4WXNYazVlWHh5ZWZmTUtsUzVkSVRrN0d6TXhNTkphdVg3OU9aR1FrRXlaTW9Hdlhya3lhTkluWnMyZno3YmZmNnV6bnNXUEg2TkdqQjBlUEhtWGt5SkZjdjM1ZENLSTJhZEtFWHIxNnNYNzllbDUvL1hVYU4yN01paFVyNk4yN04yM2J0dFhiZis3VXFWT2kwbVRWdVgvL3ZrNHBReTFkdW5RUnpYa0hEaHhBcVZUU3QyOWZMbHk0d09qUm8xbTNicDBnR3YwUkprMmFWT3VZMStmb3FWZXZIdDkrKzIydGZZYXE4K2pSSXlvcUtvVHJpUGFhTVhMa1NGeGNYSFFFRHJWYWpVd200NU5QUGhIY1M5ckVOSzJRcVZLcG1EMTd0bkNPbTVtWnNYcjFhaDQ5ZWlTSVAxcEhzUFpldjZ5c3JNWWtoRmRlZWVXcDVvTG5pVUtoMExsdWFGMXB0U1VhTkcvZUhCOGZINUVBbHBhV2hvbUppVTZBdnVyM0Jab0E5NkpGaTJqZnZqMmxwYVdrcDZkejd0dzVwazJiUnNPR0RTa3BLY0hTMHBKMjdkb2hsOHVKaUlqZ3hSZGZCRFFpUVV4TWpDaVJKUzR1VHVTbWMzVjFaZVhLbGMrVWdGRmVYbDRuVjdlbnB5ZGVYbDZvMVdvZVBud0lhTTYxdjBvQXE2aW9JRGMzbDVkZWVzbWdlTGw1ODJhOWZSL0x5OHQxRXFhMEZRdTA4NXkzdHpkcXRacU1qQXdlUG56SW5UdDNtREJoZ2s2SjQ4TENRbGFzV01HbFM1Zm8zTG16Y0UzVmg3bTVPUk1uVHFSTGx5NHNXclNJTFZ1MmNQSGlSYVpObTRhZG5SMHhNVEVNSHo1YzUzVnBhV2xNbno2ZG5Kd2NnMzFmUjR3WXdadzVjOWkvZno5QlFVSEV4OGNMNTdWMnJGeTllcFZIang3eHdnc3ZpTWFQUHRxMmJjdTFhOWRFZ2x6cjFxMUY5MzNsNWVVNkFzL0VpUk81ZS9ldWNKM3g5ZlVWRWhtZXR0U2YxaFZsWldWRmNYRnhqWFBpODd3dWdLYVVwYm01T1lHQmdVZ2tFaDQvZnN5V0xWdm8wcVVMenM3TzNMNTltOURRVUlZT0hVcGxaU1VIRGh6QXg4ZEhkTC9VdVhQbkd1K3hJeU1qMmI5L1A1YVdsa0k1UzMzOFZmT2xFU05HL2x5TUFwZ1JJMGFNL0UxUUtwV0NvMHY3THpzNys2bjdhMGdrRWtIUTB2NnIrbGo3OTlNMjVQMHIrUGJlcjRMWW9LVzdhM05zVFMwNW5uR2JSeVZaN0VtNXl2dCtmWmpWOGsza3Y1V291L3pFY0IrRzZnenlDbVJjNDE0QXJJNFA0eld2ampTdy91T1piMCtMQkFsZTF2ckxjSmxKTkptTXpoYTJPSmpySGpmYjMvcFBQU3JKMGlzMkZTaEtPWjhkcTNmYkw3ZzB4ZFJFaWxSaVFpV1ZtQ0FodmpqVFlBKzFBa1VaRWlUY0swcmpabDRDcnBZT0RIQnZRM2p1UXk1ay95NUFXRWsxUDhydUZLU3dPUFpnRFh1dTRXV1B0cnhZejUvOEtqM1NidVE5d3M3VWl0MWREVGNTcjg3YVRqV1hjYmxYbE1iTXFKOEJqWGkxdHBOdTc1K2EySjF5aFYzSlZ3RHdzYTZIdVlrcGFpcHhzM1RBemRMaG1VcHYvcmZSdFd0WHdzUERlZno0TWNuSnlUb2xaWjQzNXVibUJ1ZTVvS0FnZ29LQ1VLdlZYTGx5aGNXTEYxTlFVTURTcFV0Rno5TVhoQU5OT1JocmEydWFOdFU0RkNkTm1zU0VDUk9ZTjI4ZXk1WXR3OFRFaFBuejV3TVFIQno4elBzd2JOZ3dybCsvenJWcjEycDFLZVRsNWJGMjdWcmVmUE5OVVVtYmxTdFhzbmJ0V29PdnErN3UxWmZCbTVTVVpOREZab2dCQXdZd2Z2eDRvWStRUGh3ZEhlblVTZU9RVFV0TDQ4c3Z2MlQ1OHVXQ2F5OHFLa29rZ0lGR3VLbkpiVkhUdXJGangrcVVIZnF6YU51MnJVSEhWbFVSUmx2bXIybzV0eTVkdXRDdFd6ZnM3ZTBaTjI0Y2RuWjJRcUJPcVZRaWs4a0lEZzQyNk95TGpJems5T25UVkZiK0xzclBuVHRYRU51cU1tL2VQTkhqU1pNbTBiVnIxenJ1cFViOHFTcUsydHYvM3ZkUVc3NHFQajVlSklEcCt4eGhZV0VjUFhxVWZmdjJDY0hvN096c1dzZDllWG01VUhZU0VJbS9XcFl1WGNyMTY5ZnJ2RThBR3pac0VJTFVSVVZGUWpEVnlzcUtGaTFhY1BQbVRhRzBxN1ljVkZ4Y0hJMGFOZUw2OWV0NGVIam9sSW5hc1dNSHBhV2xRcitxbGkxYjh0bG5uK0h2NzgrZVBYc0U1NWNXRHc4UDJyWnR5OHFWSzdHMXRjWGIyNXY2OVRYOVNLT2pvN2x5UlhQTitQenp6d0Z3ZG5ibTFWZGZGUUxEcWFtcExGMjZGRzl2YndZUEhpeVVTcDA5ZTdiT1hIZnQyaldTa3BJWU0yWU1SNDhleGNMQ2dwQ1FFRnhkWGVuYnR5OVNxWlRpNG1MV3IxOVBqeDQ5YU5PbURTRWhJYlJvMFlLZ29DRGF0R21qRTZnK2NPQkFqZVdpb3FLaWlJM1Zmdy9oNCtNakJDVFQwdExZdm4wN2d3WU5FbHdmUTRZTVFhbFVzbkhqUnRxMWEyZndQZXBDLy83OWF5MkJxRTNlcUk2SGg4ZFR2OS94NDhjRlI2eWJtNXZnVXExcHJnVE5lTkdPcVlVTEY1S2ZueStNR1VQWHVzMmJOd3VDYkhYMjc5OXZNTkQ4VnprWmNuTnpXYnQyTGUzYXRSUDFWeW9wS1NFc0xBeC9mMys5UFRtcjA3aHhZNkVzSlVCQ1FnSyt2cjQ2cFdhMUFYL3RjbTl2YnpwMzdzenMyYk9aUG4wNmZmcjBRYVZTc1hidFdscTBhRUZoWVNIMjl2WTRPenZUb1VNSDl1M2JKd2hnKy9idHc5N2VudDY5ZXd2YlQwMU41ZFNwVTREbUd0MmtTUk5lZnZubFovcHVjbkp5K1BycnIwWExTa3RMTVRjM0Z5WDZqQnc1a3BFalI1S1VsSVJNSnNQVjFaWHo1OC9YMksvcVAwRzdkdTNvMTYrZjNuWDZ5dUdCNWhwUXZTeXZ0ditWOXZkbTQ4YWFFdVFSRVJIOC9QUFBOR3pZa0RmZWVFUDBtZ3NYTHJCeTVVb0tDd3NaT1hJazQ4YU5xN1h2SDJpRXBQWHIxN055NVVyT25EbkQ2ZE9uaGV0MzlYM1JKaU1vRkFybXo1OHYzTnRVcDNQbnpuaDRlSERvMENHOHZMeDBYUFhhSkJrVEV4TzkzMHZWOVZVWk5HaVEwQy9PeTh0TEpJQVZGaGJxQ0dEYTY4RkhIMzNFdG0zYitPcXJyNFI1NUdrRnNCczNiaUNSU0ZpNWNpVUZCUVUxM21jOXIrdEMxZTBsSkNTd2I5OCs0UGZ4VVZOWjZlcG9TeThiWXUvZXZiaTZ1cEtmbjA5eGNYR3RUbklqUm96OGIyRVV3SXdZTVdMa3Z4UzVYRTVpWWlLUEh6OG1LU2xKeUk2dks0Nk9qcmk2dXVMbTVvYUhoNGZJemZXL2dseXQxRmwySWlPS0FBZHZ0aVZxU2ttRVpVU1JVSkxGRnkxZXg4WENqdHNGeWVRcmRJTjJockF6MHdRck55V2M1VlRtWGIwT3EvOEVjcldTVVpkMU03TUJKalY5aVg3dXJWa2RGMlpReU5KU3ZUUWdhUHBkclhod1ZHZDVIN2RXOUhRTllGZnlGWWI3dmtocVdTNEZpbEpjTFIxWmYvY1VaUlg2QXpYdlhGdU5yRUp6Yk43MDBlK1ljZnZOR2ZWRXJwc3Bxby9qR1ZFY3o5QjFoRlJVVm5DdktLM1cxL3ZadW1GdVlzckRra3lVYXNObFFMVXVNSUJTbFl5RHYvVXFxMG9ubHlaNFdqbHhKaXVhWW1XNWFOMzl3dDgvUzd2ZmVxeWR5SWppWlk5MmRLbm56d0U5Mi91N1lXbHBTZVBHalltTGl5TXBLZWxQRjhEcTFhdUhVcWtrTnpmWFlHRFJ4TVNFYnQyNmNmbnlaYzZjT1NPVU1OT1NtWm1wSXdnOWV2U0l1TGc0WG5ubEZTRm82dUxpd3JScDA1Zzllelp6NTg3RjFOU1V1TGc0WnN5WVVTZm5saUhhdFd2SGhnMGI2dVJhMFRxZnFnZUQzM2pqRFlPQkdOQUU3YXU3ZHFyajdPek0yMisvTFR3dUxpNW02OWF0TkczYTFHQWc0R21kTmxvaHFLcUFvZzgvUHo5Mjc5NHRXcGFmbjgrSEgzN0k4T0hEOVphZEt5a3A0YjMzM3F2eE9xWlFLQVNuVDIxbDkrcUNwNmVuS0JDcXBiUzBWQkFvWkRLWkVPRHk5L2ZuL3YzN2xKYVcwcjU5KzFxRGMvMzY5VE1ZcENvdkw5ZHhuNjFmdjE3a1BqdDgrREI3OXV6aGh4OStFQ1d1Mk52YjZ4V29xbkx0MmpWeWMzTUJpSW1KRVFYZkN3b0tCTmVYVm94YXZIaXhTQXphdFd1WFRtQXZLaW9LUHo4L1VlYTRvNk1qWDM3NVpZMmZaZFdxVlRXdUIwMTVxZWJObXd1UHo1dzVRMHhNREdQR2pESFlSMHA3ak5ScU5hbXBxU0pSc0czYnRrSnBRbjkvZjJIZkhqeDRRUHYyN1ltTGk5UGJuekF3TUJBSEJ3ZTh2THp3OFBEQTA5TVRaMmRubkp5Y01EYzNGN2tSbkoyZHNiUzBwRU9IRHBTVWxCQWFHaW9xbCtybjU4ZklrU05wMEtBQlBqNCtOR2pRUURpT1dnZlJ6Smt6a2Nsa0xGbXlSQmpUTDc3NElvTUhEeVlqSTBNUXZ5c3JLOW15WlF1OWV2VVNmUWJ0M0tmOS8vYnQyNEQrYzF1ZjYyNzE2dFZFUmthU2twS2lVMksyZi8vK2pCZ3hRdFRyNWVIRGg1dzhlWkt4WThjSzMzOWxaU1hmZnZzdEZoWVdqQmd4UWxSS2RlVElrVFJ2M3B4MjdkclY2UHlzU25oNHVDQ01hTjAwaHc0ZHFqVnpQeU1qZzdLeU10SDdCd1VGUFhXZ0dEVDkrQUlEQTdHeHNhRkpreVljTzNZTWIyL3ZHdWZwNmp4NThxUk9QYUp3UllBQUFDQUFTVVJCVk5DbVQ1K3VJNDV0MkxDQkN4Y3VzSG56WnIzbFNUZHYzaXlJcTRiUXVuV2UxdjFtQ0xWYXphKy8vc3FtVFpzb0xTM2xoUmRlRUszZnVuVXJaV1ZsWkdkbms1YVdWcXNJSnBWS0JhZFFXVmtaTVRFeG92TkhTL1dBdjd1N08zUG56aFhOdjlyK2VpWW1KaFFYRnd0bDNFYU9ITW0wYWRPNGVQRWl0cmEySEQ5K25JOCsra2dVZU8vVHA0L2dGUDN5eXk4cEtmazlHZXRwYWRDZ0FhR2hvZHkvZjUvNjlldmo0dUpDLy83OUdUOStQUDM3OXljakkwUGs4anAyN0JpMnRyYTg5OTU3TEZ5NGtQVDA5S2Z1OGZoWG9sUXFTVTlQMXhrTDJyR252Wjc3K3ZyaTRPREFoZzBiVUt2VnpKOC9YelN1Q3dvS0NBa0pFUktUcWlaTTFBVWJHeHRtekpoQjkrN2RlZUdGRnpBek02TjE2OVlpOGJ1c3JJeUNnZ0xxMTYvUGtpVkxCRkd1S3BHUmtlVG41OU9qUncrbVRKbUN1N3M3bnA2ZXd2alFidWZERHovRTF0YVdsU3RYNmdqejJkblpUSm8waVhyMTZ2SDk5OS9YcWJ4d1RmajUrZkhOTjk4SVRqVzVYTk1hb0taNXJiS3lraWRQbnZEKysrOWphMnVMU3FYaTZOR2p0R25UaGdjUGZrOFVIVDkrdk43ZWdjL2p1cUNsb3FLQysvZnYwNmxUSjJFTzE5NmJQSTlTNndBblQ1NGtLaXFLanovK21LU2tKTmF2WDArSERoMkVaQlFqUm96ODcyTVV3SXdZTVdMa3Z3U1pURVpTVWhKSlNVa2tKeWVUblYxN1dUalEzTnk2dWJrSllwZjIzL01JL1AwZFVWV3FXWFpQWEhZbXZqaVRQRVVwTGhaMkhIejhkTm5qeDlOdmt5MHI0bVRtbmVmNU1mL3I4YldwejRRbWZVa3F6V0h2NDJzTTk5Vmt4cTZOUDBsSXg3RUVOMytWeGJHaE9nNDhRQkMvYXFLUnJTWVFWMWNCekJCbEZRckJzYVhGd2N5YVFtV1phTm1xd0hmeHNuSm1hZXloR2t0TlZxVllKV05MNG5ra3dFRFBEcHpPaXFhOFFvR3JwUU9lVms0Y1RJMGdyVHlQYnZXYmN5RTdWa2RhN09IYUFtVmxCVHVTTHRMRHRRVzkzRnIrVHdoZ29NbmVqSStQSnpFeFVTaE45R2ZoNE9CQW8wYU51SEhqaGlqaldsK3B3OHpNVEd4dGJYVkVoK3ZYcitzMGpmL3h4eDhCZEg2NGQrN2NtZmZmZjU4Tkd6WUFHdmRXMWNER3MxSlhJU2txS2dvVEV4T2RranZhRXJLR3FNdWNiMjl2TDVTTFVhbFVUSjgrSFI4Zkh4WXVYSWlkblIzRnhjVXNYcnlZa1NOSDZ1MjVWaGNpSXlPQjJqT1BwVklwenM1aVYrdU9IVHVRU0NSQ3o0ZnFhQVdkbW9LMTI3ZHZaOWV1WGF4ZXZmcVplclBVbGVYTGwzUCsvSG5Nek14UXFWUlVWbGJ5MGtzdjRlWGx4Wll0VzlpNWN5Zjc5KzkvYm9GbExkV0ZYTzMyWFYxZGRZVEJzckl5ek16TURMcGlWcTllVFVGQkFaYVdsanE5M2JRc1hicFVDSDdWMUJjRU5KbnpxYW1wREJzMlRMUmNJcEhVT2g3cVVuSW9NREJRK1B2R2pSdkV4c1l5ZWZKa1lVeWZPWE9HR3pkdU1IWHFWSjE5VGs5UFJ5Nlhpd0xMN2R1M1orZk9uVVJFUkFpT2xMbHo1OUttVFJ0T25EZ0JRSThlUFhRK1I5ZXVYZlc2Nng0L2ZreCtmcjdRNjA4dWwvUFJSeDh4ZVBCZ3JLMnQ2ZHk1TXhjdlhoVE5ZelkyTmpYMklnR05RUFBDQ3kvb09ORW1UcHlJaVlrSlE0Y09CVFFPcThURVJPYk1tVlBqUGVTNWMrZnc5L2MzS0ZLSGhJUXdiTmd3VVpEOTh1WExIRHg0RURNek00S0NnZ3h1dTZpb2lMbHo1MUpSVWNHd1ljT0VRR2RXVmhaMzc5NWw2dFNwZWdXZnAzVi9oWVdGQ1NVblFaT1lzV25UcGpxL2Z1UEdqY0xmZmZyMGVTWUJUSHUvcmVYSWtTTllXVm5WV1FBckt5c2pMaTZPbmoxN0NpNUVRMVEvdHpNek00WFNnSWJPUzVsTVZ1UDhJNVBKR0RwMEtKMDZkV0xCZ2dWMStzejYwRHBVNCtMaUNBa0pJUzR1RGg4ZkgrYlBuMC9yMXEyRjUxMjRjSUhRMEZEOC9mMUpTMHZqODg4L1ovbnk1VHFmUHljbmgrdlhyMU5hV3NyVnExZnAyRkdUZUhiOCtIRlVLcFhlWkEydFNGYjFucUQ2ZllCVUttWDA2TkhDdWEyOXhyVnIxNDQrZmZydzdiZmZZbU5qUTBCQWdONWVvb1pRS3BXWW1wbytWZGswcFZMSi9QbnplZUdGRjBTOVFZOGNPY0x1M2J2WnRHa1REZzRPZ21PdWI5KytkT25TQlV0TFN3NGNPQ0E0aFA0S2J0MjZaVkFBMUxwMnF2THc0VU85UGQrMFBTcTFBb2VKaVFuKy92N2N1SEdEOTk5L1gwaDJrTWxrZlBiWloweWNPSkZGaXhaUnYzNzlQOVQ3czF1M2JzTGZXdkVySnllSDc3NzdqbHUzYnVIazVNVDMzMzl2TU9FcU9qcWFiZHUyMGJGalI0T2xwRmV1WEVsNmVqb3Z2ZlFTQ1FrSlFwVUI3WHQ5K2VXWHlHUXlac3lZOFlmRkx5M2E4d1IrUHgvMHVhZGtNaG5MbHkvbjJyVnJlSHA2c256NWNnQzJiZHRHZG5ZMlU2Wk1FVG5LYld4c0tDMHRaZG15WlF3ZE9sUjBML3RIcnd0YTR1UGprY3Zsb3V0QVltS2kwSDZoTnU3ZHU4Zmp4NDhGbDNOMW9xS2lXTEZpQlMxYXRHRGd3SUdVbFpWeDVjb1ZaczJheFpJbFMyb2NUM0s1bkpNblQxSllXRWpmdm4zL1VES2NFU05HL2xxTUFwZ1JJMGFNL0VXVWw1ZUxCSys2Tkt0M2NYRVJDVjJ1cnE1LzZFZkEveGQ2dUxhZ3FaMDc4Y1daM0M1SWZxclg1aXBLL3QrSlgxNVd6c3h0UFl5S3lrcSt1LzhyRlZWRXJreFpBV3ZpVHpDbFdSQXpXNzdKb3RoUUZHcFZEVnZUVCtQZkJMQ0U0cXpuOXJrQk9yczBaVXJ6SUhZblg2bFJiREtWU0puWFpqajNDdFA0NWZIVkdrVzdidlZiOEo1Zkg3eXNYZmpoNFVuUnVrRmVIWG03VVUvc3phdzRuSFpUV043YzNoTS9XemV1NXo2a1ZDWG5abDRpM2VzM3A1Mmo3MU9Qd2Y5R3RNM25uN1lFNjdQU3IxOC85dTNieDRBQkE0U2cxczZkTzNudzRBR3RXclhDM055Y3lNaElvcU9qZFJxTm56OS9udkx5Y2xGUTh0U3BVMFJFUk5DblR4OVI3eTdRQkRlMHpndUpSTUxSbzBmeDlQUVVPY1dxYytEQUFYNzk5VmZoc1RiNDhDeEVSRVRRdEdsVG5SLzlQLy84TTN2MjdESDR1dW85cVdxaXNyS1NaY3VXa1ptWlNVaElpQkFrdGJLeW9yS3lraGt6WnJCdzRjS25Gc0V5TWpJNGRPZ1FabVptakJzM2pnRURCakJxMUNnc0xDeHFMYXQ3N05neERoOCt6T0RCZ3cyNkFyUTliMnB5VE1URXhGQy9mdjAvVmZ3Q1Raa2lIeDhmb2J4bTA2Wk5oVjVSang4L3hzSEI0Ym1MWDNXbHFLaUk4dkp5M056Y09IcFUxOTJyWmZ2MjdZQW1tTDVueng3R2p4K1BwYVVsMjdkdnAyUEhqclJzMlJLQVRaczI0ZVBqVTJzZ1NpdElWQmN6OHZQelJmMTA5S0ZVS3V0Y2hpNCtQcDc1OCtjemR1eFlVZjhQSnljbnpwOC9qMEtoWU9iTW1hTHo5ZXJWcXdDaVBtY0JBUUg4KzkvL0ZnS0hKaVltd2pFOGMrWU1YbDVlZXNkUlZsWVc2ZW5wcEtlbms1YVdSbHBhR2lOR2pDQThQRnhVdm1yMDZOSENHRWhMU3hQNk5GMjVja1VrRWxaV1ZwS1JrVUY4ZkR3UEhqd1FzdTk3OWRLVVh4NDVjcVJPd0JEUUNaeDZlM3N6YWRJa1BEdzhEQXBnMGRIUlhMdDJqUmt6WnVoZHIxQW8rUFhYWDJuYXRLbElBUHZvbzQvSXpNeGt4WW9WV0Z0YkM1K3RLaktaVEhESHJGaXhRbkRZZ01hUk0ySENoRHFYbkhyMDZKSE9NbTBQTElEWnMyZnJyQzh1TG1iMzd0ME1IVHBVZEcrc1ZDcFpzMllOWGJwMEVmckwvQkc2ZCsrdWszQ2dWcXRKVDA5L3FtU0pyVnUzSXBQSk9IUG1EUGZ1M2VPZi8vd25YYnQyTmRqelVrdFJVUkgvL3ZlL2tVcWx2UFBPT3dhZlYxQlFVT05jZWYvK2ZkUnE5Vk9WU3RWSFNrb0tTcVdTZi8zclgwaWxVc2FNR2NNLy8vbFAwVDZjT25XS3BVdVg0dUxpd29JRkMwaEtTbUw2OU9sOC92bm5yRml4UW5TOFRFeE1tRFZyRnFENTNmUE9PKzlRVUZEQXp6Ly9USjgrZmZTNkZMV0NqS0ZlVUZVNWZQZ3dEUnMyRkFrY1E0WU00ZXpaczVTV2xnckNjbDFJU2twaTBhSkZUSjA2OWFsNmMrM2J0NC95OG5JZFo4MlFJVU00Y2VJRXExZXZadWJNbWF4YXRRcVZTc1dvVWFPd3RMUmswS0JCL1BMTEwvVHUzWnVBZ0lBNnY5L1RJcFBKRERxSXc4UEREVG8xOWIzbTRzV0xnS2IwcC9admlVVEN3WU1IUmI5ak4yN2NLRnhEcXA3cktTa3B4TVhGVVZoWVdHdmZ1S2Vsb3FLQ3c0Y1BzMlhMRnNyTHk3R3pzOFBSMGJIR01xYnA2ZWs0T0RqVTZFd2FObXdZYm01dVhMaHdnYkN3TUZ4Y1hJUWtobTNidGdHYTVCSjlwWDZmQjFWN2t1Yms1SER1M0RsdTNMaEJkSFEwU3FXU2lJZ0lldlRvSVNTd25UbHpoaDA3ZHRDblR4KzlBbjV4Y1RGaFlXRTBidHhZSklEOTBldUNGcTByV1h2dm9GUXF1WHIxYXAzSGVGSlNFdDk5OXgwOWV2VFF1VTgvZHV5WUlHak9tVE1IRXhNVGJHMXRtVHQzTHRPbVRXUHk1TW5NbURGRDczdXBWQ28rL2ZSVEhqNThpSm1aR2IvODhndnIxcTB6aW1CR2pQeE5NUXBnUm93WU1mSWZvcnk4bk1URVJKS1RrMGxLU2hMS1JCbENJcEhnNmVtSnI2K3Y4Ty8vcTZ2cmorQm9aczI3alh0VENXeDRkRnBuL1ltTUtKSEE4LytkeHJhdXpHcjVKblptVml5STNzZmpzbHlkNTV6UGpzWFR5b25oRFY1a1dmdTNXSDcvQ0ltbGRYTXNBamlaMitCdDdZS3Fzb0lIeGVuUDdiTy83aFhJTzQxN0lRSHFXZFJjZnEySm5ScysxaTYwc1BlaXQxdExkaVJkNUV5V2JsTnlDVEM4UVdjVWFoVjdIK3Myc0Q2YWZwdUJuaDM0WjhOdVhNcTVMNVRYSE4yd093RDdVeldPd3hNWlVYU3YzNXgvTnV6TzdkdC9md0ZNbTdIOXRLVlpuNVhYWDMrZDBOQlE5dXpadzhpUkl3R05DeU1sSllWVHAwNVJXVm1KaDRjSHMyZlBwbnYzN3NMckNnb0tXTDkrUFcrOTlaWVFRRTVKU2VINzc3L0h3Y0ZCMUdNck16T1RiZHUyY2ZMa1NSd2NIUGo2NjYreHNiRmh5WklsaElTRXNIdjNidDU4ODAxNjkrNnRrM2pRc21WTFVUbWVyVnUzMXJnLzJ1QkU5UUIyUWtJQ1dWbFpla3Z1ZmZycHB6VUdqeU1pSWd3R3RhdFNVVkhCcWxXcnVIWHJGaXRXckJBRmVpUVNDVk9uVG1YV3JGbk1uRG1UcFV1WEdteDJyMlgrL1BtbzFXcE9uVHJGdW5Yck1EYzNaKzNhdGNURXhMQjU4MmFPSHovT2dBRURkSHFlYUpISlpHemV2Sm45Ky9mVHZuMTdIYWRlVlI0K2ZBZ1k3dGVqVXFsNDhPQkJqWm5JVDRPbHBTWDUrZmw2MTdWcDAwWnZNRTZwVkJJZEhTM0srTlordGo4YWVGZXIxZVRuNTVPYm04dVRKMC9JemMwVkhIZi8vdmUveWN2TEl6czdHN2xjVG9jT0hYUjZrcFNYbCt1VUI4M0p5V0hhdEdtbzFXcUdEeCtPbVprWkJRVUZmUHJwcDBJUG1oTW5UdWgxZWxZWFhhOWV2WXBVS2hXNVBrQXpYK3pjdWJQR2ZhdnFncWlKK1BoNFpzNmN5YXV2dnNxb1VhTkU2d0lDQXBneVpRcExseTVGS3BVeWZmcDBZVjlQbmp5Smg0ZUhJT3FCeGpXcEwvaWZtcHJLZ3djUERJb0xNMmJNNFBIangzaDZldEtrU1JQOC9mMUpURXdrS1NtSlR6NzVCTkNJV29XRmhUZzVPVkZhV3NyY3VYTnhjSERnOWRkZjU4Y2ZmeFI2cm0zZnZwMTkrL1lKYzRLN3V6c3RXclNnYytmT3RaYXcxTDVQMWJFMWFOQWdnODlOUzB0andZSUZCQVlHNnN3eFdoZVBWbVN1WGhiS3hNU0VHVE5tRUJ3Y1RGR1JmaGQxY25JeVdWbFp6SnMzVDI5cDNPck9RRU9vMVdvKytPQUR2ZXYwQ1J3bEpTVWNPSENBZmZ2MlVWWldScjE2OVVROTUrN2Z2OC81OCtmNTlkZGZjWGQzWjlDZ1Fiejg4c3QxRXFpMURvcTh2RHdoNkttdkJOK0RCdzlRS3BVMXpwZk5temZueUpFajVPYm1zbURCQXM2ZlA4L28wYU1KQ2dwaTI3WnRMRm15QkhkM2Q0S0RnL1U2RDBFallDNVpzb1NjbkJ6bXpwMHJjcUJWUmFsVWtwU1VWS01iTFNZbUJvbEVJdlMrZWhhMGlTZWdFWmMvL2ZSVDBiRXZMeS9uaHg5KzRNaVJJN2k2dXJKdzRVS2NuSnh3Y25MaWswOCtZZm55NWN5WU1ZTnZ2LzFXU0pKd2NYRmgzYnAxZ01ZNXJWS3BtRFZyRmxLcDFPQzRpSW1KQVRENGZXZ0pEdy9uL3YzN2dpQXZsOHM1Y09BQU8zYnNvRVdMRmtna0VyNysrbXZ1M0xuRHFGR2o5QW9oRlJVVktKVkt0bS9mems4Ly9ZU25wNmR3TGUvWnM2ZU9hSzVTYVpMRXRPZW85bDdqczg4K3c5N2VYaWhoS3BGSWtFcWxUSjQ4bVNkUG5uRHExQ2xPbno3TjJMRmpoWHV1NGNPSGMrellNWll1WGNyS2xTdWZTNUpGUlVXRjZOcVVsNWZIckZtenNMQ3c0TktsUy9UcDA0ZkF3RUFjSFIxWnVYSWxucDZlQnNXZmh3OGZpdHlLY3JtY00yZk8wSzVkTzF4ZFhmbnh4eDg1ZS9Zc29EbVhwMCtmVG1scHFlQ283dHUzTDNLNW5MMTc5OUtrU1JQNjlPbERmSHc4Z000MTlZOFNIUjNOdDk5K1MycHFLdjcrL2dRSEIzUG8wQ0hPblR2SGt5ZFA5QW8xbVptWjNMaHhvOWJrSUQ4L1AvejgvQmczYmh4eGNYRXNYNzVjbEl6U3RHbFRFaElTaEJLWWhqaHg0Z1RuenAxNzZuMkxpWW5CeE1RRUp5Y25IajE2eFByMTYyblVxQkhEaHcrbmE5ZXV3bmVwVnF2WnVYTW5XN1pzb1dYTGxxSmV0MVd2NzlxWVJmWHo2M2xjRjBCejcrRG82Q2lzMzdGakIvbjUrUWI3N0ZXL2w4ck56UlgxV0FYTnZmNjZkZXU0Y2VNR1RaczJaZDY4ZWFMdjJ0L2ZuNlZMbHpKNzlteUNnNFBwMzc4L28wZVBGdDFmSmlRa0NNZlB6OCtQMGFOSGMrWEtGYjBsdW8wWU1mTGZqMUVBTTJMRWlKRS9rYUtpSW1KaVlvaU5qU1U5dmVaQWYxWEJxMkhEaGpSbzBNQW9lUDFCVEpEd1NiTWdITXlzT1pvZVNYeHhoczV6Zms2Ky9CZDhzdjlPZXJrRzhHSFRBWmlhU0ZrZGQ1ekkvQ1NEei8wNStUS1ZWREtpUVJlV3RCL05yMm0zMlAvNE9zVXEzZkluMWVuaEdvQUpFdTRYWlR5VGU2dzY1aWFtalBmclN6LzMxcWdxMVd4NGVJb1R0YmoyN2hlbDg2K0lUYnpUcUNlOTNWb3kyZjlsWHZab3k1cjRFeVJWNlFQMmtrZGJ2SzFkMlB2NEdybDZ5alhLMVVwMkpWOWhrdjlML0xOaE4xYkhoZEhYclJXdEhIeTRYWkRNZ3lMTmVSOWQrSmdIUmVrMHMvZWtuM3RyVG1YZS9jUDcvVmRpYVduNWg0UDVUNE9GaFFWZmZmVVZVNmRPRmZwbE5HL2VuTGx6NXhwOFRWRlJFVjk5OVJWTm1qUVJ5aGtWRlJVeGMrWk15c3ZMbVRsekp2YjI5dHk4ZVpOang0NXg4ZUpGS2lzckNRb0s0cjMzM2hQS2cvMzQ0NDhjUG55WVhidDJzV2JOR3RhdFcwZXpaczE0KysyM2haSnMvdjcrb3VEdXp6K0x5M0pHUlVWeCtmSmxySzJ0a1VxbFF2YTAxa21uUmV0U3FVczVzTFMwTkVKRFE3RzB0RVFxbFhMenBzYUJxSzkwWUZXbVRwMUtkSFEwVGs1T1Foa2VtVXhHZVhtNUVLalRNbVBHREZhc1dLRTNTMW1wVkhMdDJqVWlJeU81ZE9rUytmbjVkTy9lblVtVEp1SGk0b0tibXhzOWV2VGd5SkVqN055NWs3Tm56L0xtbTI4eVlzUUliR3hzS0M0dTV2ang0K3pkdTVlOHZEeUNnb0w0MTcvK0pWejN3c0xDU0VsSndkYldGZ3NMQy9MeThqaDA2QkIrZm40R3MyL2o0K05SS0JSLzJOR2d4ZC9mbnl0WHJyQjgrWEs5cm9QcXlHUXlMbCsrVEY1ZUh1UEhqeWN6TTVNTEZ5NVFVRkJBWm1hbVNKelZvaStZcnFYNjhUaDU4aVRMbGkwVExUTXpNOFBMeXd0VFUxTmF0MjZOdTdzN2JtNXVRcGIyVHovOVJGcGFHaFlXRm9LQXFIWDJKQ1FrTUd2V0xFeE5UZm4yMjIrRjcvWGpqeittV2JObTNMaHhnNTkrK29uYzNGekJhWFh0MmpWeWNuSXdNVEhoOU9uVGdsQ2lVQ2k0ZWZNbXpabzEwK3RXcXM2QkF3Zkl5Y25CM055YzB0SlM0dVBqZWVXVlYycDh6WTBiTjVnOWV6WXFsWW9iTjI1dzhlSkZZZnpLNVhKQnhBRTRlL1lzZG5aMlRKNDhtU05IanBDWW1NaTRjZVBJek15c3RlU2dOdkMzWThjT2Z2cnBKOUc2bzBlUE1uLytmSnljbklTQWZXWm1Kdi82MTcrRXZqTFIwZEZFUjBjamw4dXhzN1Bqczg4K0l6MDluZSsvLzU2R0RSdnk2TkVqWnMyYXhSZGZmRUdMRmkwWVBIZ3d6WnMzcDNuejVpSnhYZXRFcmM2Wk0yZUlpSWpBMHRLU3RMUTB5c3ZMYSt3SlZGbFp5ZG16WjFtMWFoVyt2cjU4K2VXWG92bmJ5Y21KRXlkT0NFNWEwUFRqMFlvRFZlblpzeWRsWldXaTNtOHhNVEhDNDFkZmZaV1ltQmhCa0FCbzFLaVJUditmbWpBeE1XSE5talU2eTMvKytXZkN3OE9GeDRtSmlmejY2NitjT0hFQ21VeEdseTVkR0R0MnJFNnB5TmF0Vy9Qenp6OXordlJwRGg0OHlQcjE2OW02ZFNzREJneGc2TkNoTlg1M1dqRmozcng1OU96WlUrOTllVkZSRWNlUEg4Zk16RXh3RUZZbkpTV0Y2OWV2YyszYU5lN2N1WU96c3pPZmYvNDUvZnYzQnpUejh2RGh3OW00Y1NNTEZpeWdXYk5tVEpnd1FSRFo3OTY5eTc1OSs3aDgrVEwxNnRWajZkS2xRaEMrc0xDUTdkdTNZMjl2TDV4NzRlSGhGQlFVaU1xOVZTYzZPcHBXclZyOW9Vb1NBUUVCTkdyVWlKNDllekpxMUNoQmNLNm9xT0RVcVZOQ1diWFdyVnN6YytaTWthZ1FGQlRFNDhlUDJidDNMM1Buem1YUm9rWENPcTB6dTZDZ2dBVUxGcENRa01EaXhZdEZicUhTMGxLc3JhMHBLQ2pnekprenVMdTcxemhQNStmbnMyelpNcnk5dmVuUW9RTTdkdXpnNE1HREZCVVZNWHIwYU1hTUdZTmFyV2I3OXUzczNyMmJJMGVPMExWclY5NSsrMjNoR3BpVGs4T0RCdzhvTGk0bU5UV1Y5OTkvbjhHREJ3dXVFNjBBSGhvYWlsd3V4OXJhV2ppbnRQT3JtNXNiOCtiTlF5YVRjZno0Y1dGZTFycjEyclp0eTdsejUxaTBhQkdCZ1lFaW9kL0J3WUdwVTZjeVo4NGNnb09EV2JodzRUUDFNTnExYXhjeW1ReTFXczJWSzFjRTRhR2dvRUJJUmxpMWFoVmhZV0hNbURHRHRtM2Iwclp0VzV5Y25FaEpTY0hVMUJTcFZJcFVLa1Vpa1ZCUlVZRktwVUtsVXFGVUtsR3BWSGg3ZXhNYkcwdHVicTdnaXAwOGViTHdQYnU3dTVPV2xzYjQ4ZVBKeTh2anZmZmVZK1RJa1pTV2xwS1RrOFBDaFFzNWZQZ3d5Y25KdUx1N1AzZlhqWnViRzVXVmxVeWVQSmxYWDMwVkV4TVR1bmZ2enJGanh3VEhYWFZrTWhtbXBxWTFpdmtGQlFVa0p5Zno2TkVqb3FLaWlJcUtvclMwRkg5L2Z3WU5Ha1I2ZWpybno1OFhTZy82Ky92VHBVc1h1blRwb2pOMytmbjVpZTVucXZZYjFiSnUzVG9VQ2dVT0RnNVlXRmp3Nk5FanJseTVRdHUyYlRFM042ZEZpeGJzMkxGRFI3eTZkKzhlYTlldTVkNjllM1R1M0ptWk0yY0srK3ppNHNLNWMrZHdkM2ZIeE1TRXNMQXdRQ1BjUGUvclFtRmhJZmZ1M2FONzkrNG9GQW8yYjk3TTNyMTdlZkhGRnczT1h5WW1KdGpiMjNQKy9IbnM3T3c0ZmZvMERSczJwTEt5a2p0MzduRHc0RUV1WGJxRVJDSmg2TkNodlB2dXUzcm5ibjkvZjlhdFd5ZU05YkN3TURwMDZFQ1BIajNvMjdjdkxpNHVTS1ZTOXUzYmg3ZTNONldscFViM2x4RWpmMk9NQXBnUkkwYU1QR2VLaW9xSWpvN20zcjE3TllwZVJzSHJ6MmRpMDM2MGMycElVbWtPbXhQcWxrRm5LdEdXVHFqZTBlblpzVEQ1L2JnK3Y2MCtQMXd0SEJqZnBBK0J6bjRvMUNvV3h4N2tldTdEV2wrM0sva0tUK1RGalBmcnkyRHZUdlIyYThsSE4zNmtyS0xtc25pOVhUVmxKczVteGRUNHZMclF4TmFkNE9ZRDhiUnlvbEJaeHBKN2g0Z3RUTlY1bnFWVXQ3OUhvYktNbFhISE9Kc1Z3NGYrQTJocTU4R3k5bTl4S08wbXU1SXZZeVUxWjNURDd1VElpL2dscGFyN1N5ejhuTW1LcHAxVFEwNWwzS1dCZFQzZWI5SVhaV1VGVzZxTnVWMHBWNWpUYWlqditmWGhmbUVhcWVWNWYzai8vMG9zTEN6MDludjRzMmpSb2dXelo4L202NisvRnR3WmhyS2ZJeUlpQ0FrSndkZjMvOWk3NzdDbXp2Y040SGRDZ0FDaW9JTGdLSUlURkxYV1NWVmNWT3RDcTdVT25LMkRhbHRySGJXaTFscXJWVnUxemxwdEZhc2k3aTN1TFNoVlVTb0tvaFhaQ0xJSkNVbCtmL0RMK1JLVE1GeEJ2VC9YMWFzOUp5Zm52RWxPZ0o3N1BNL3JoQmt6WmdnWGV5dFVxSUJhdFdyQjI5c2JyVnUzUm1abUpoWXZYb3lNakF4MDZ0UUpRNFlNMFFsN1RFMU44ZEZISDZGMzc5NDRjK1lNZ29LQzhQRGhRNkdWMnJScDAzUXVvUDd4eHg5YWN5K28xV3JzM2J0WHVFQnZabWFHVHAwNjZiU0xzYkt5UXUzYXRVdlZldERLeWdxaG9hSENzb1dGQlNaT25GaHN5eXNBNk5LbEMrcldyWXNLRlNyQXdzSUNVcWxVK0hmUmYweE1UTEJod3dZa0pTWHBEY0FrRWdrT0hqeUk5UFIwZE8vZUhWNWVYanFCbmtRaWdiZTNON3AxNjRaZHUzWWhLQ2dJUFhyMFFIcDZPc2FNR1FPRlFvSEdqUnRqNXN5Wk90VlU2ZW5wMkxGamgvQ2VtWnVibzNIanh2amlpeThNdnJaLy8vMFgxdGJXTDZ4TjB1ZWZmeTdjd1Y2YXRwWmlzUmpWcWxYRDJMRmowYlZyVjhUSHh3dHp5VGs1T2FGWHIxNDZ6L0gxOVRYWVd2UDY5ZXM0ZWZKL2xjdXRXN2ZHcUZHamhKREx3Y0VCbFN0WExqYU16c2pJRU9hOGtVZ2thTkdpaFJBMGFTb2g1OCtmcjNNWGVyZHUzZEMrZlh2NCtQaWdlL2Z1d29YbHUzZnZZc3VXTFZDcjFhaGF0U29tVFpva0hLZHAwNmFsYmxtVW1aa3BCTDVpc1JpdFdyVVNxanNOcVZldkhyeTh2R0J0YlExTFMwdXQ4L2JwY3pnaUlnTFhybDFEZm40K1FrTkQ0ZWpvaVA3OSswT2hVR0Q0OE9HbEdxTWhUN2ZvWEx4NE1Td3RMVEZseWhSczJyUUpCdzhlaElXRkJZWVBIdzUvZjMvRXhjVmgzcng1d3NWTlB6OC96Snc1RTluWjJlallzYVBXM0dhbElaVks4ZDkvaFRlb1NDUVM5T3ZYRDEyN2RqVzRmV1ptSmdJQ0F0QzdkMjhNR3paTXAvSjA1TWlSK1AzMzM3RnMyVEpJcFZJTUdqUUk5dmIyeU16TUxMRnlUeXFWYXJWdDFLZExseTVsQ3NBQTZMU21CYUJWZGJKaHd3WUVCQVRBeE1RRTdkdTN4OENCQTR1dEVERTNOMGVQSGozUW8wY1BoSWFHWXN1V0xUaHc0QUF1WGJxRXYvLysyK0E4UEEwYk5zUzRjZU93ZS9kdVlkN0lwNW1abWFGMjdkcVlPbldxd1dxTzlQUjBiTjI2RlUyYk5zV01HVFB3L3Z2djY4dzc5czQ3NzJEdTNMbUlpSWpBaGcwYkVCd2NqQ1pObXVEWFgzL0ZrU05IWUdWbGhTRkRodWkweExTMnRzYUpFeWUwS2didDdPd3dmdng0ZzRHY1NxVkNSRVRFYzM4WHpNM05zV3JWS3AzL2YxbThlREZPbmp3SmEydHJUSmd3QWQ3ZTNucC9UbzBaTXdaSlNVbG8xNjZkM3NmWHJGbUR6TXhNblJzeFVsTlRjZng0WVV0cVUxTlQxSzFiRjE5ODhVV3g4eWxKSkJMWTJkbGgrdlRwS0Nnb3dMNTkrK0RoNFlIQmd3Y0xGN1hGWXJIUXZ2ZnZ2LzhXcW5RMFRFeE1JSlZLMGJ4NWMvajYraHI4dkcvZnZpMVVPcG1abWFGYnQyNUNOWjVJSkVLTEZpMndhdFVxN04yN0YyWm1adkR3OEJBcThaS1RrN0ZvMFNLNHVibGgxcXhaT3UwWVBUdzhNR0hDQkt4ZXZScFhybHhCejU0OTlZNmhXYk5tT2hYVjdkcTFnNHVMQzY1Y3VTSzBJNnhZc1NLR0RCa2kvTGVscFNXKy9mWmIyTmpZNEpOUFBrSDkrdld4Zi85K0hEMTZGRStlUElGQ1VmSTh2MERoMzBZdUxpNW8xYXFWY1BPSHRiVzExdDl0dFdyVlF0dTJiZkhoaHg4S0xTU3RyS3p3eXkrLzRPKy8vOGFwVTZkZ2FtcHFzUEx2ZWRqWjJlR3Z2LzdTT3U5YXRtd3BWTERyYS9GdFlXR0I1czJiNnczTnQyN2RpbTNidGdsL0s0akZZamc3TzhQYjJ4c2RPblRRK3BrMmF0UW9SRWRINDh5Wk16aHo1Z3cyYnR5STdkdTN3OS9mWHl1UTFsUWRhV1JrWk9nRVlGbFpXY0x2ZUtEdy9HclVxQkVtVDU0c3JIczYvRXBPVHNiVXFWTmhZbUtDQ1JNbWFGWE1Bb1YvbDZ4Y3VSS0xGaTBDVUJpSStmcjZ2cFRmQzlIUjBaQklKR2phdENuMjc5K1BuVHQzd3RQVEUxT25UaTMyR0NOSGpzVDY5ZXN4Zi81ODJOallZTUtFQ1RoMTZwUVFwTGRxMVFxZmZ2b3BYRnhjaXQyUGpZME4vUHo4MExkdlgyRk9VS1ZTaVE4Ly9CQlNxUlRUcDAvSCt2WHJjZVBHRFF3Y2J6ZXM0UUFBSUFCSlJFRlVPTkRnejFRaUt2OUU2cUszeWhFUjBUUEp5TWpBdi8vK1cyem9wUW04YXRldUxiUTBmRkVUMzc1dStwMWZVdkpHWlZERnJBTFd0eDZQdy9IWGhUYUhJMTA2d3J0R0M2VEpzL0h0amExSXlkZHR6U0NHQ0JLeGlWQ0ZKQUxnMTdnL210czZZMTc0TGx4NzhrRG5PY3ZmRzRsM0xLdml1N0J0aU1pTTAzbmNRVm9KRmlabXlGUEtrYWRVUUEwMSt0Um9nZjYxV2tNTllOREZaU1ZXUFgzcTBnbTlhcnlIWlhjUDQyenliWHpvMkF3dUZReTNkWEd0VkFNMUxDb2pQT01SRXZQUzlXNXpMenNSUVFuLzY5ay91L0VBdkd0Ykc4TXZyOExINzdSQjd4cnZJVFl2RGN2dUhFSjB0dTY4WEx2YWY0UFkzRlI4OWM5R25jZHFXRlRHbHcwK3hObmsyemdjZngwU2tSZ0YvOTlXY2xLREh2QzBkOFB2OTA3Z2FNSU5lTnE3WVZLREhzaFY1bU5VOEpybnFnRHJWYjA1UnJwMGhJbElqTEQwaDFoMjV4RFNGYm13bGxqQVRHeUNyQUlaVkdvVjNyZHJpRWtOQ2x1aURiMzBtOTZBemt3c3diRGE3ZEdqUm5PSUljTEpwSEJzZm5BTzQrcDJ4YW1rY0lTbTNRZFFHSkN1YURFS0RsSWJqTG55T3g0WHFRcXJhbTZObjVvT2hwMTVSZndSZlJLSDQ2L3JIR2RDdlc3bzZ1Q09sUHhNekFqYnByZXE3Rm50YVQvbGhlMnJOSll2WHk1VVdiMUtEeDQ4d0lvVkt4QWRIWTAyYmRxZ1VhTkdzTFcxaFV3bVEzeDhQSUtEZ3hFWEZ5ZTBiM3Y2NHBGQ29kQzZXSGYvL24xVXJseTVUSGZCYStaOUtpdVZTZ1dsVWdtSlJQSktLK2hlRnJWYVhhYlhVWFQ3OCtmUG8zcjE2bm92ZEJlbFZDcWhWQ3FmNmYwdUQzSnpjeUdSU0hUR3IxS3BVRkJROE1wZWwwcWxna2drMHZxOE1qTXpJWkZJaXAyZjdjR0RCN0MzdDllWi82dXNuNzB4NWVUa0lDNHU3cVhOQzVlZW5vNkNnZ0s5TGJNU0VoTHc1TWtUbldBd0x5OFBFb21FTno0OUkwMzcyejU5K3VoOTMwdERVNW54cWk1b1B1dlB5N1MwTklTR2hxSjkrL2JGVmxkcTJtR0t4V0tEb2Zxcjh2anhZNXcrZlJxOWV2VXFWVVdvSVpyZm1ZYStKL3ArcnBXMFA4M2ZCQVVGQlNYK2Y1aSt6eXczTjdmRU9TMDF6MVVvRk0vME0xN1RScmZvalRSUGk0bUpFVUxCM054Y1BIbnlCSTZPanFXZXZ3elEveDdrNU9TVU9OK2pwc3Fyb0tCQTZ6M1NmQllpa1FoU3FSUmlzUmo1K2ZuRnZvNDNSWEp5TXJadjM0NWF0V3FoZHUzYXBhNkdCZ3Fyc1RJek03VnVGRWhPVG9aVUtoVzZFUlJIcFZKQkxwY0xWWWVsK2IwU0ZoWUdKeWVuY2pHWHVLWWFVU3FWNHZyMTY4SzhuTTlpNzk2OWFOeTRjWm5tNUNzcVBqNGVGaFlXSmQ1TVJrU3ZuN2Z6eWlzUjBRdWdDYjF1Mzc2TmhBVGQxbnBBNGQxZkxpNHVjSE56UThPR0RkK0svd0VvRDN6cmZZQVBISm9nVTVHSHViZDI2ZzIvQU1CS1lnNy90aE1oVXlvZ1V5bGdMcGJBNHY4cmhmVE5mVlVhSGV6ZE1OaEpmL3V0TzVseHp4VDROTE90alZaVlN2NUR2bkdsV21oY3FaYmV4NndlbTJzRllFWDllZjgwL3N0SndZV1VPODgwdnJpOE5NeTRzUldxLzY5dm0rN1dGODFzbmFCVXE0VHF0L3ZaU2JBeU1jZElsOEtLbDROeDE1NjcvZUg5bkdRVXFKWFk5dkFpZGo4S0VhcnJtdGk4Z3ltdXZYVzJmNUNUYkxBNlRhNHF3SWI3cHhHU2VnK2YxZW1NYlE4dkNoVmx6bFoyV05kcUxMSVVNbFEycndBYlUwdWs1bWRwaFZlT1Vodk1kdjhZZHVZVmNUSGxydDd3Q3dBMlJKK0NXNldhcUc1aGk0Vk5oMkRCN1QyNG4xMzYrZFBLRTFOVFV4ampQaXBuWjJmOCt1dXZ1SFhyRmk1Y3VDQzBtRE0zTjRlOXZUMTY5T2lCRGgwNkdKeWo0dWtMQXlYZEhhclBzNFlXWXJHNFRCZW55cnV5QmlCRnQ5ZlhEbEFmVFp1bDE1V2hDNlZpc2ZpVmhucjZ6cnZTWEZoN3VpV1R4dXNTZmdHRkZRVXZLL3dDVU93RlJFZEhSNzF6MWoxUEtFQ0YxVktqUjQ5K3JuMDBiZHIwQlkybWRKNzE1MlhseXBYeHdRY2ZsR3I3OGhLb1ZxMWF0ZFJ6dmhXbnBOK1paZjE5V25UNzB0eUVxTzh6SzAzNHBYbnVzLzZNTDAwVmVOR0tPRXRMeTFLUHF5aDk3MEZKNFJkUStIZFVhYysxdCtYL2ZlM3Q3WXV0VUMrT3BxUEEwL3NyTGJGWUxGUS9sOWFyL3ZsWG5LTGpmcDd3QzRCT05WdFpGZGNTbDRoZWJ3ekFpSWpLSUNNalEyaHZXRnpvNWV6c2pFYU5HakgwTXBKakNXR29iKzJJeFJIN0VaLzN4T0IyV1FVeXBNcXpVY1dzQXFRbXBzSzZBM0gvR0F6TlNoS1Q4eGhxYURmSnkxWEtjU2N6RHI5SG5YaW1mYTZKT2xicUZvNkd5SjRLZnRMbE9Vakp6NFFLaFpWYXA1TENuMnYvcWlMTkhSL2xQa2FMeWk2UWlFeVFKcy9HNGZqcmlNeEtnSlhFSEhHNXFaQ1pLN0RyVVVneGV5dWQyeG14R0JQeU83SUt0RnVUUGN4SjBmb01aQ29GSWpNVHNPNWV5ZTkvZU1ZalRMcTJTV3RkYkc0YWJNMHF3TTY4SWdyVUtqeklTY2E2ZXllMDJsbCtWS3MxSEtTVkVKd2FoYVYzRHhuY3YweWxnTi9OQVB6Z1BoRFdwcS8zQlZCamh4THU3dTV3ZDNjMzZoaUlpSWlJaUlpSXFQeGlDMFFpb2hLVUpmUnljM09EcTZzclE2OFN2T2dXaU05TEJFQXNFa090Vm1zRk9TOWl2eUtJWHVnK1h4ZGlBNjliSWpKQkRjdktlSmlUWXRSeFBBc1JETS9oSmdMUW8zcHpIRTI0QWVYL3QzOHNUa1ZUQzFReXRYem1Ta045WG5VTHhQWHIxeU0rUGg2elo4OStwY2NsSWlJaUlpSWlJaW9OVm9BUkVSa1FGUldGNE9CZ1lhTHhwNG5GWXRTdVhSdU5HalZpNlBXYVV3T2xDaTJlWmIvcXR6RDhBbUF3ZENwUUsxOVorRlhjT0o1RmNYdFNBemdVZjYzVSs4cFU1Q0ZUa2ZmY1l6S21ONm1WSHhFUkVSRVJFUkc5ZVJpQUVSRVZVVkJRZ0JzM2J1REtsU3RJVGRXdHpCQ0pSRnFWWG1YcHRVMUU5Q1lweThUelJFUkVSRVJFUkVTdkdnTXdJaUlBV1ZsWnVIcjFLdjc1NXgvSVpOcnpDVEgwSWlMU3hmQ0xpSWlJaUlpSWlNb3pCbUJFOUZaTFRFekU1Y3VYY2Z2MmJhaFUyaTN3cEZJcDNudnZQYlJxMVFvVktsUXcwZ2lKaU1xbm5Kd2NZdytCaUlpSWlJaUlpTWdnQm1CRTlGYTZjK2NPUWtKQ0VCTVRvL05ZNWNxVjBicDFhelJyMWd3U0NYOU1FaEhwOC9STkEwUkVSRVJFUkVSRTVRbXY3QkxSVzBNdWwrUEdqUnNJQ1FsQmVucTZ6dU5PVGs1bzA2WU42dGV2YjRUUkVSRzlYdFJxdGJHSFFFUkVSRVJFUkVSa0VBTXdJbnJqS1pWS1hMbHlCUmN1WE5DWjMwc3NGcU5SbzBidzhQQ0F2YjI5a1VaSVJFUkVSRVJFUkVSRVJDOFNBekFpZW1PcDFXcUVoWVhoN05tenlNek0xSHFNODNzUkVUMGZrVWhrN0NFUUVSRVJFUkVSRVJuRUFJeUkza2gzNzk3RjZkT25rWktTb3JXZTgzc1JFYjFZYXJXYVlSZ1JFUkVSRVJFUmxUdTgra3RFYjVTNHVEZ0VCUVVoTGk1T2EzM0ZpaFhSc1dOSE5HM2ExRWdqSXlKNnMyam1BR1A0UlVSRVJFUkVSRVRsRVFNd0lub2pQSDc4R0NkT25FQlVWSlRXZXFsVWluYnQycUZWcTFZd01URXgwdWpvYWZXc0hSR1ZsV0RzWVJDOU1lcFpPeHA3Q0VSRVJFUkVSRVJFNVFvRE1DSjZyV1ZtWnVMTW1UTUlDd3ZUV2krUlNOQ3FWU3UwYTljTzV1Ym1SaG9kR2VKc1pjOEFqT2dGY3JheU4vWVFpSWlJaUlpSWlJaktGUVpnUlBSYWtzbGtPSC8rUEs1ZXZRcWxVaW1zRjRsRWFOS2tDVHAxNmdScmEyc2pqcENLNCtYb2poT0pONkdDMnRoRElYcnRpU0ZDTjhkWDM5NVYwd0tSaUlpSWlJaUlpS2c4WWdCR1JLK1Znb0lDQkFjSDQ5S2xTOGpQejlkNnJGNjlldWphdFN1cVZxMXFwTkZSYWRXdDRJQ3VEazF3TERHczVJMkpxRmc5cXI4TGx3cXZ2Z0tNYzM4UkVSRVJFUkVSVVhuR0FJeUlYaHYzNzkvSC92MzdrWldWcGJYZTBkRVIzYnAxUTYxYXRZdzBNbm9XUTJ1M3crWEhrY2dxeURQMlVJaGVXNVhOS21CbzdmWkdPYlphcldZSVJrUkVSRVJFUkVUbEZnTXdJaXIzWkRJWmpoNDlpbHUzYm1tdHIxS2xDanAxNmdSWFYxY2pqWXllUjBWVEM2eHUrU2xXUmg1RlNPbzlZdytINkxYVG9uSWRUR3JRQTFJVFU2TWNud0VZRVJFUkVSRVJFWlZuRE1DSXFGd0xEdzlIVUZBUWNuTnpoWFZXVmxidzlQUkU4K2JOZWZIMU5WZEJJc1czYm4xeE91bGZYSHZ5QUE5elV2QW9OOVhZd3lJcXQycFpWc0U3VmxYUjNOWVpuYXMxTnVwWUxDd3NkQ3B5aVlpSWlJaUlpSWpLQ3daZ1JGUXVaV1ptNHNDQkE3aC8vNzdXK3ZmZWV3OWVYbDR3TlRWT3hRTzlISjJxTlVLbmFvMk1QUXdpS2dNVEV4TmpENEdJaUlpSWlJaUl5Q0FHWUVSVTdseTllaFduVHAyQ1hDNFgxdG5ZMktCZnYzNm9XYk9tRVVkR1JFUWFhclVhYXJYYTJNTWdJaUlpSWlJaUl0S0xBUmdSbFJ0cGFXbll1M2N2NHVMaWhIVWlrUWl0VzdkRzU4NmRXVzFBUkZTT1NLVlNBRUJpWWlJY0hCeU1QQm9pSWlJaUlpSWlJbTBNd0lqSTZGUXFGUzVjdUlBTEZ5NUFxVlFLNjZ0V3JZcCsvZnJ4d2lvUlVUa2tGb3NCQVBuNStVWWVDUkVSRVJFUkVSR1JMZ1pnUkdSVWlZbUoyTE5uRHg0L2ZpeXNFNHZGYU5ldUhkcTNieTljWUNVaW92SkZJaW44TTFJbWt4bDVKRVJFUkVSRVJFUkV1aGlBRVpIUkhEOStITUhCd1ZyckhCMGQwYWRQSDlqYjJ4dHBWRVJFVkJxYXRyU0ppWWxvMEtDQmtVZERSRVJFUkVSRVJLU05BUmdSdlhMcDZlbll2bjA3a3BPVGhYVW1KaWJ3OVBTRWg0Y0hSQ0tSRVVkSFJFU2xvVktwWUc1dWpvY1BIeHA3S0VSRVJFUkVSRVJFT2hpQUVkRXJGUkVSZ2YzNzkwTXVsd3ZyYXRTb2dYNzkrc0hXMXRhSUl5TWlvckpRcVZRd05UVmxBRVpFUkVSRVJFUkU1UklETUNKNlpZNGNPWUxRMEZDdGRWMjZkSUdIaDRlUlJrUkVSTTlLcVZSQ0twVWlKeWNIaVltSmNIQndNUGFRaUlpSWlJaUlpSWdFRE1DSTZLWEx5TWhBWUdBZ0VoTVRoWFZXVmxiNCtPT1BVYXRXTFNPT2pJaUlucFZLcFlKVUtnVUFoSVNFd052YjI4Z2pJaUlpSWlJaUlpTDZIN0d4QjBCRWI3Wjc5KzdoOTk5LzF3cS9uSnljTUg3OGVJWmZSRVN2TVpWS0JZbEVnaVpObXVEbXpadElUMDgzOXBES25lenNiT1RuNXd2THVibTVTRWxKZWFaOTVlYm12cWhoQVFCU1UxT2hWQ3BmMlA1VUt0VXp2emFaVEthekxqazVHU3FWNm5tSDlkeXlzcklNamtPbFVrRXVsME90VnIvaVViMTQyZG5aVUNnVUJoOVBUVTB0OWI1Q1EwTVJFeFB6SW9ZRkFLL3NQTWpJeU1DMWE5ZVFsWlVGQUlpUGp5OTIrOVdyVnlNOFBQeUZIZi9DaFF1NGNlUEdDOXNmRVJFUkVSRXhBQ09pbDBTdFZ1UEVpUlBZdG0yYjFzVy85dTNiWTlpd1liQzB0RFRpNklpSTZIbXAxV3FJeFdJMGJOZ1FRR0VWMk50SVgzaWpzV25USnZqNCtBakJ3dFNwVXpGejVreXQzNHRQdTNMbENnSUNBclRXN2RpeEF6NCtQa2hMUzlQN25CMDdkbURxMUtrNjYzZnYzbzB0Vzdib0RicW1UWnVHK2ZQbkd4eEhXVTJlUEJuZmZ2dnRNNFZxMzMzM0hiNzg4a3RoV1NhVFlmVG8wVml5WkVtWjk5VzdkMi84OWRkZkpXNFhIUjBOTHk4dlhMMTZ0ZGp0MXF4Wmc4R0RCK3Y5bkcvY3VJR2VQWHZpenAwN0pSNVBvVkJBTHBlWDZaK0NnZ0tkL1NRbkordWNIeHJCd2NIbzNidTNUaGk5YytkT0RCbzBxTmp4K2Z2N28xKy9ma2hPVHRZNzlsR2pScFg2ZlBueHh4OXg1TWlSVW0xYkd0dTJiY09VS1ZNQUFBOGVQRUJZV0ZpSi96eExNSFgzN2wxTW56NGRkKy9lUlhwNk9zYU5Hd2MvUHorOTd3a0E3Tm16Qi9mdTNkUDdtRXFsUWs1T0RwS1RreEVaR1ltUWtCQWNQWG9VbXpadHdxSkZpN0Jnd1FLZDUyemV2QmtIRHg0czg3aUppSWlJaU1nd3RrQWtvaGN1T3pzYk8zYnNRR3hzckxCT0twVml3SUFCY0haMk51TElpSWpvUmRGVXZUUm8wQUJPVGs0SUN3dURwNmVuMEJieFZWQXFsVWhNVE1TVEowOWdibTRPT3pzNzJOallGUHVjdzRjUDQ5R2pSODk5N1BmZmZ4OHFsUW8vL1BBRGZ2amhCN2k1dVdrOW5wdWJpNkNnSUhUcjFnMm1wcVlBZ0dIRGhtSFdyRmxZdjM0OUpreVlvSGUvbHk1ZHdyRmp4N1FDaThhTkd5TXJLd3RyMTY3RmQ5OTlwL09jdUxnNC9QdnZ2enJyQ3dvS3NIbnpabHk0Y0FIVHBrMFRmZ2ZmdlhzWE1URXhhTjY4T1M1ZXZGanM2MnpVcUZHSjd5a0FkT3ZXRGIvKytpdUNnb0xRbzBlUEVyZlhTRTlQUjNoNHVOWnpybHk1Z3Z6OGZIaDZlcFo2UHkrRFFxSEFwVXVYMExoeDQrYytyMzE5ZmZIdzRjTXlQY2ZMeXd2VHBrM1RXbmZ5NUVuOCtlZWZBS0FUYWltVlNzaGtNcDJLcVlLQ2dtS0RXcVZTaWJObno2SkJnd2F3dDdmWGVmeWZmLzVCWGw0ZVdyVnFWYWJ4YStUbDVhRlBuejRsYmpka3lCQ01HalZLWi8zbHk1ZUZyZ0ViTjI3RXBVdVhTdHlYbFpVVjl1N2RXNlp4YWo1anBWSUpHeHNiTEZpd0FBc1dMTUJubjMyR21UTm5vblhyMXNVK2Y4R0NCYmgwNlJLVVNxWEJhanFwVkFvYkd4dlkydHJpOGVQSHFGcTFxc0g5WGJ4NEVRc1hMaXpWMk1lTUdWT3E5NWlJaUlpSTZHM0RBSXlJWHFpRWhBUnMyN1lOT1RrNXdycnExYXRqNE1DQnNMYTJOdUxJaUlqb1JST0pSQUFBVDA5UCtQdjc0OWl4WTYva0l1ekRodyt4ZGV0V2hJU0VJQ2NuQjliVzFzalB6NGRjTGtlZE9uWFF2WHQzOU9yVkN4S0o3cCs2SVNFaHVIYnRXckg3bDh2bFVLbFVNRFUxaFltSmlkNXRhdGFzaVRadDJrQWtFbUhPbkRsWXZYbzE3T3pzaE1kMzc5Nk4vUHg4OU8vZlgxalhwazBiREI4K0hHM2J0aTNUNjNWMWRVV1hMbDF3OHVSSjlPclZDMDJhTkNuVjh3WU9ISWhtelpwaDNyeDVXTFpzR1pZdlh3NEEyTEpsQzhSaU1ZNGVQWXFqUjQ4S0Yrek56TXdnRmhjMmlDZ29LRUJCUVFFV0xWcUVkOTk5RjU5Ly9qbWlvcUpLUE9iU3BVdXhkT2xTZzQvMzY5Y1BuMy8rdWJCOC92eDVxTlZxZE83Y1dWaDM1TWdSV0ZwYXdzWEZ4V0RWbTBhbFNwWHc1WmRmQ2kzM1pESVp0bS9manQyN2R4ZjdQRTFJTkdmT0hPRXpYck5tRFdyV3JDbHNjL0hpUmVUazVLQjc5KzRBZ09uVHA2TmR1M2JvM2J0M3Nmdlc1OHN2dnl5eGpXVnNiQ3kyYnQyS3JLd3NWSzFhRmUzYnQ5ZlpadENnUVlpTWpNU0dEUnRRczJaTjFLbFRCemR2M2dRQW9ScnB6Smt6c0xLeUVwNFRHUmtKaFVLQm9LQWdZVjNuenAwaEVvbWdVQ2h3OWVwVnBLV2xZY3lZTWNqTHl3TlErTjNXQkVMSGp4K0hSQ0pCdzRZTmRkcGNpa1NpWWtPY29qNzY2Q084Kys2N2VoL1RWeEVGQUdscGFiaDc5NjVXMk9mbTVvYkZpeGNiUE02V0xWdXdiOSsrVW8ycEtETXpNd0QvT3pjYU4yNk1kZXZXWWVQR2pUb0J0ejR5bVF4VnExYkZnQUVEWUdabUJnc0xDNXc3ZHc0aElTSDQ0NDgvWUdOakl4eWpORFNCNXVEQmcxRzVjbVVBaFFGNVJFUUVQdjMwVXdDRk55S3NYcjFhYjdVZ0VSRVJFUkV4QUNPaUZ5Z3FLZ283ZHV6UWFuL1V1blZyZE8zYVZiaWdSa1JFYjRhaTh4NDVPVG1oU1pNbUNBc0xnN201T2JwMTYvYlNqcmxwMHlaczM3NGRYYnAwRVNxdk5FSFg0OGVQRVJJU2dzREFRT3pkdXhkejU4NkZrNU9UMWo3bXpwMWI3REZTVTFNeGR1eFlpTVZpckZ1M0RyYTJ0c1Z1NytmbmgyblRwbUhPbkRsWXVuUXB6TTNOa1pXVmhaMDdkMEtsVW1ITW1ERTZ6d2tNRE5SYXRyZTN4NFlORzRvOXpxaFJvM0QyN0Ztc1hyMGFxMWV2THZYdjFmcjE2MlAxNnRWQ1JVcHdjREF1WDc2TWFkT213Y3ZMQ3dDd2I5OCtyRm16Qm9HQmdVSndNbXZXTE55NWN3ZXVycTRBZ05HalJ3dHpJd0dGbjBWc2JLekIrVHpWYWpYUzA5TjEzcitudHo5eTVBaHExS2doaEhxeHNiRUlEUTBGVUZnUlZKSjE2OVpoNE1DQnlNek1CRkFZWWpWcjFxekVrUEh4NDhmWXVuVXJldmJzaVhmZWVRY0FkQ3JkZHUzYWhXclZxc0hEd3dNQWNQdjJiZFNyVjYvWS9jcGtNa1JHUnNMRnhRVVZLbFFRMWhjWFdtWmxaV0h6NXMzWXYzOC96TTNOTVdyVUtQVHYzeC9tNXVZNjI0cEVJa3laTWdXUmtaRll2WG8xUm93WWdaVXJWd0tBOFBmWG4zLytLWVRUd1AvQ1RNMTJBTkN1WFRzY1AzNGNxMWF0RXRiOS9QUFB3bjlMcFZJY09IQUFHUmtadUhUcEVnb0tDakI2OUdpZDhXaTJpNHlNeElNSER3QVVWczc5OTk5L1F1Q20rU3hjWEZ6UXBrMGJ2ZStCb2FENXhJa1RzTFMwMUtvK0U0bEV4UVpKVCsvcjJMRmpXTEZpaGNIdE5UVEIxN3g1ODNUMmNmVG9VUURBOTk5L3IxV1Y5ZWVmZjJMTGxpMUNTR3BuWjRlZVBYc0tqejk4K0JDWEwxL1dXMWtIRko2SGx5OWZCZ0JrWm1ZaUlTRUJCdzRjUUpVcVZZUnRPblhxSkZSdkppVWw0ZDY5ZStqYnR5K0F3czk4OWVyVkpiNDJJaUlpSXFLM0ZRTXdJbm9oZ29PRGNmejRjV0haek13TS9mcjFRLzM2OVkwNEtpSWllbG5VYXJYV1JYWnZiMjhrSlNYaHlwVXJjSEJ3UU5PbVRWLzQ4UllzV0lCLy8vMFhLMWFzUU4yNmRYVzJxVnExS25yMjdJbHUzYnBoL2ZyMStPcXJyN0Jnd1FJaHhDbUpTcVhDZ2dVTGtKMmRqWVVMRjVZWWZnRkEwNlpOTVdyVUtHellzQUYvL3ZrbmZIMTlzWDc5ZXVUazVLQkxseTVvMGFLRnNHMXNiQ3kyYk5tQ3dZTUhDNkVMQUZoWVdKUjRuR3JWcXFGWHIxN1l0Mjhmd3NQRHRRSVZ1VnhlYkNCZ2JXMk4wTkJRbkQ5L0hudjM3a1hqeG8zUnRXdFhBSVZoeGY3OSt5RVNpUkFURXdOWFYxZEVSMGNqT0RnWXZyNitRaFZRMGRjQkFHdlhyc1doUTRld2R1MWExS2hSUStlWVFVRkIyTHg1TStiT25Xc3cvSW1LaWtKVVZCUjhmSHlFZFpzM2I0YXBxU25tenAyTHhNUkUvUGJiYjVnd1lZTGV6eHNBSEIwZHRkb3JyMXUzRHZYcTFTdXhTaXM2T2hwYnQyNUZxMWF0MExKbFM1M0h3OFBEY2VmT0hmajYrcFlZTm9hR2h1TE1tVE1JRHc5SGRIUTBsRW9sTm0zYXBCV0FHUklSRVlHWk0yY2lMeThQdlh2M2hvK1BEeXBWcWxUc2M2eXNyUEQ5OTkvRHhzWUdkbloyUXVCODhlSkZmUC85OS9EMzkwZDhmRHdhTkdnQVUxTlRCQVFFSUNBZ3dHQkx3UEhqeDJ1TjllVEprNGlJaUFCUU9NOVZRVUVCcGt5Wm92TjZ0bS9mTHJRVHZYRGhBdmJzMlFPZzhIeThmdjI2TUE5WHMyYk5TbndmREFrS0NrTDc5dTNMVkRuMXRMcDE2MkxvMEtFbGJwZVRrNE9BZ0FCNGVIZ1lQTitxVjY4dTdHdlZxbFZvMmJJbDNOM2Q0ZUxpSWxRaEZtVnViZzY1WEc3d21MR3hzVml6WmcyQXd1OWlhbW9xSGp4NGdFYU5HajFUcFNFUkVSRVJFV2xqQUVaRXowV3RWdVBRb1VPNGZ2MjZzSzVpeFlydzhmSFJ1bnVWaUlqZVBFVURNQUFZUG53NC9QMzlzWC8vZnNoa3NoTG56Q21MVFpzMkNlR1hwaDJZUm5SME5MNzY2aXUwYWRNR2ZuNStrRWdrR0Q5K1BDcFdyQ2kwSnl4Tm03YXRXN2NpTEN3TXZyNitCbHUxNmZQSko1OUFxVlNpVDU4K3VIWHJGZzRmUGd5Z3NQcEtFelFCaGFIS2xpMWI4TjU3N3oxVFFEaDA2RkIwNzk0ZGRlclUwVnFmbjU5dk1DQlFxOVhZdW5Vck5tM2FoSVlORzJMWnNtV1F5K1VRaVVTUXkrVll1SEFoRWhJUzBLeFpNOHllUFJ0ejVzeEI0OGFOc1dMRkNwM2pGTldyVnk4Y09IQUE4K2ZQeDRvVks3UXFabVF5R1RadTNDaTBNVFJreDQ0ZEFBQkxTMHNBaFovanFWT24wTGR2WDdSczJWSUlVSnlkbmRHNGNlUFN2VWtvREJWS210c3NNVEd4Mk1mWHIxOFBRRGY0UzA1T3hyNTkrM0Q3OW0xaGZQNysvbkIwZEVUanhvMVJvMFlObkQ1OVdxamVDZ29Ld3RXclY3WDJNV3pZTUtFeU1TNHVEbGxaV1ZpL2ZyMnc3cWVmZmtLN2R1M1FvVU1IcEtTa1lPWEtsWmd5WllwV0srbmlLdEh1M2J1SG1UTm40c3N2dnl4VmlOS2hRd2V0OXAyUmtaR0lpSWhBVmxZVzl1M2JoM2J0MnVtdDZnd0tDa0pDUWdLQXdncEJUWVZZMzc1OThlR0hIMkxjdUhFQUlMUlZMS3ZRMEZERXhNVG92QWFWU29YczdHeUR6M3M2Y0hKeGNTbjJQTlRJenM1R1FFQUFtamR2WHV3OGRwcnFxMVdyVnNIZDNWMVkzclZybDg2MkZoWVdVS2xVVUNnVXdseUFSVFZyMWt6NGVURnUzRGpVcWxVTGZuNStBSUJ6NTg2Vk9HWWlJaUlpSWlvZUF6QWllbVlLaFFLQmdZRzRmLysrc003UjBSRkRoZ3dSTG1ZUkVkR2JTU3dXYTdWQkJBcmJvUTBmUGh5QmdZRTRkdXdZUWtKQzRPbnArZHpWWURFeE1kaStmVHVXTDErdUUzN2w1K2ZqcDU5K1FuNSt2bFlMWHFDd2hWNWtaQ1QrK09NUHpKZ3hvOWhqQkFVRllkT21UYkN3c0lDL3Z6Kzh2THhnWW1JQ3VWeXUweHJ2YVNLUkNFT0hEa1ZXVmhZV0xseUk2dFdySXo0Ky90bGViREZzYkd6MGppVTdPMXR2dFZGcWFpb1dMVnFFYTlldTRZTVBQc0FYWDN3QnFWUUt0VnFOUzVjdVlmMzY5VWhLU3NMMDZkUHgvdnZ2NDhjZmY4UTMzM3lEdm4zN1l1REFnWG92Mkd2VXJGa1RJMGVPeExwMTZ4QWFHcW9WZG03ZXZCbHBhV2xZc21TSndTcW8yTmhZbkRselJsaFdxVlQ0OWRkZklaVktNWGp3NExLOExUck9uVHYzWE9IQitmUG44ZSsvL3dyTGdZR0JDQTBOaFV3bXcrblRwM0gyN0ZuVXJWc1hMaTR1U0U1T3hzS0ZDL0hlZSs4QkFBNGVQSWpUcDA4TGdXUmVYcDdRbmpFM054ZDM3OTZGdDdjM2poOC9qdlQwZEdGZXRZc1hMK0xLbFN0d2RYVkZlbm82RWhNVEVSVVZoVm16WmlFN094djM3dDFEY25JeUlpTWpBUlFHSzU5OTlobFVLcFh3UFhSM2Q4ZXFWYXZnNysrUFNwVXFvV3ZYcmxBcWxlalNwUXVhTjIrdTlmMHcxSEt3cUlDQUFPVG01bUxreUpGNkgxZXBWR1dxekZxN2RpMysrdXN2dlkvcEM3UzJidDJxZDl1SWlBajA2OWV2MkdNVm5RTU5LQnhyMFU0RlJWbGJXOFBEd3dOV1ZsWVFpVVE2Z1YxcWF1b3ozOVNsK1hzNE56ZTN4TW8rUXlaT25DaFVJU29VQ2lpVlNsYUhFUkVSRVJHVkVnTXdJbm9tT1RrNStQdnZ2NUdjbkN5c2MzRnh3U2VmZkNMTXhVSkVSRzh1a1Vna3pKbFRsQ1lFQ3drSndkbXpaN0YvLzM2Y1BYc1d6Wm8xZzVPVGs4NmNYS1VSRUJDQVRwMDY2VzJydTNidFd1VGs1QmlzOEJnN2RpeEdqeDZONGNPSDYyM1ZCeFNHRDcvKytpdmF0R21ENnRXclkvZnUzVkNwVkZpelpnMkNnNE14WnN3WWRPL2VYYWZpN1duNzkrOUhhbW9xbGl4WmdxKy8vaHAvL1BHSDFnVi96ZnMxWThZTXJRRGltMisrUWNlT0hVdDhId3lKajQ5SDllclZ0ZGFGaElUZzU1OS9obHd1RitiN1NreE14SUVEQjNEMjdGa2tKU1doYWRPbW1EVnJsdEJDY002Y09kaTFhNWN3SDlWNzc3MEhEdzhQb1JvbVBUMGRJU0Vod2pHc3JLelFwVXNYcEtlbkMvTTl5V1F5N055NUV3MGFORUI4Zkx4T0VOaTVjMmVZbXBwaTQ4YU5rRWdrd3R4a1Y2OWVSV1JrSkQ3Ly9IT2RrUFBxMWF0Nks3WmNYVjIxV2tscURCNDhHQ05HakNqMlBZdU9qc2FFQ1JOMDFtZG5aMlBWcWxXUVNDUW9LQ2dBVUZpNVoySmlBckZZaks1ZHV3cEI0clZyMXhBY0hLeDEwNC9tT1pvS3NMNTkrd29WUWlFaElmRHo4NE85dlQyMmJObUMvLzc3RC9uNStRQUt6eDBBK09pamoyQnJhNHZ6NTg5ajgrYk5zTFcxeFlvVksrRHM3SXlOR3pjaU1qSVNLU2twa012bCtPeXp6ekJreUJDa3BxYnFmWTE5K3ZReCtQcDM3dHhaN1BzREZGYXFOV25TQkxHeHNYank1SWxPSzBPbFVsbW12L25hdG0xcnNCM3B1blhydEpaRFEwTng2OVl0dmRzNk96dmo2NisvQmxBNGI1YWZueC9HamgwclZBbWVPSEVDd2NIQldzOHBLQ2pBa2lWTFlHcHFxdlhkVXlnVWNISnlnb2VIQjBRaUVTcFVxSUFuVDU0SWorZms1R0RreUpIbzBhTUhmSDE5ZGNhaUNkWTBZWEZZV0poV09LVUpIWWRjc3k1eEFBQWdBRWxFUVZRT0hhcno4Nk5mdjM1NjUxVjcyc2NmZnl3RWNPZlBuMGRFUkFUR2poMExvTERDc3pUem14RVJFUkVSdmExNGxacUl5aXdwS1FuYnRtMURWbGFXc083ZGQ5OUZ6NTQ5Uzd3NFNFUkVid2FSU0tSVEFWWlU2OWF0MGJScFU0U0ZoUWxoV0ZHYUlLeHAwNmJGVm9pcFZDb0VCd2RqMXF4Wk9vOWR2bndaaHc0ZHdzOC8vNHcvLy94VDcvT3JWNjhPTnpjM1hMNThHUU1HRE5CNS9OU3BVMWl5WkFrYU5teUltVE5uWXRPbVRjSmozYnQzeCszYnQvSHJyNy9pMkxGam1EUnBrc0VBTHlJaUFnTUdERUNkT25XRTFvR2VucDU2NXdBYk1HQ0FWbkRUc0dGRGc2Ky9KQXFGQXNuSnlVSUZra2JseXBWaGIyK1A2ZE9uQ3dHWGpZME5idCsralhmZmZSZmR1blhUYVNzb0Vva3dZTUFBZlBEQkI5aTNieCtPSFR1bXRVMXNiS3plRU9IcGRvTm1abVo0OE9BQlZxNWNxVFBlZHUzYUlUdzhIR2ZQbnNYQWdRTVJHQmdJb1BCOG1UNTlPanAzN3F6em5OMjdkK3V0V0JvL2ZyemVBRXdrRXBWWTRXVG84YlZyMXlJakl3TStQajdZdUhFakFPQ0hIMzRBQVBUdTNSdTJ0cmJDdkdqNjVPWGxRU1FTNmEyTWV2VG9FU1FTQ2V6czdMQnc0VUlBaFdITnp6Ly9qTC8rK2t1WUMyN2p4bzA0ZGVvVVdyWnNpZSsrKzA2b29oczVjaVJHamh3SmYzOS9ZVDZ2S1ZPbUNDRmFSa1lHVnF4WWdZWU5HK285MTRzcVRhVytWQ3BGeTVZdE1YSGlSQ1FtSm1MMTZ0VndjSEFRSGpmVTFnOG9iQlVaRUJDQUsxZXVDR0ZOMDZaTjliWlNCS0FWRkNzVUNxeGN1UkllSGg2NGR1MmExbll6WnN5QVdxMFczcXUwdERRQVFLMWF0WVJ3emRYVkZWOTg4WVhlNDN6NzdiZm8wS0dEc1B6Nzc3OXJIY1BlM2w0clVBd0tDdExiemxWVEpiWnUzVG9vbFVwODl0bG5BQXAvM25oN2V3dmJwYVNrSURBd0VMMTc5MGExYXRXMDlxRnZuakdsVW9udzhIQThmUGhRYUhucDZla3BmSWZqNCtOeDc5NDlJV1JUS3BVTXdJaUlpSWlJaXNFQWpJaktKRFkyRm4vLy9iZHd4ellBZE8zYUZXM2J0alhpcUlpSTZGVXJLUUFEQ2krZ3QyN2RHcTFidDBaaVlpS1NrcEtFZndPRjFVSjM3dHdwTmdCTFNrcENWbGFXVGxpanFiVDYrT09QUzV5dnk5M2RYV2cxVjlUbXpadmg3KzhQZDNkM3pKOC9YeWZZYU5La0NkYXRXNGUvL3ZvTHUzYnR3dmp4NCtIajQ0TkJnd2JwekhrMVpjb1VmUGpoaDVnNGNhSndjZnhGendHbXo2MWJ0NkJTcWRDZ1FRT3Q5ZlhxMWNPYU5XdUU5b3lhTm54QTRSeFJSZHNQNmpOejVrejQrUGdZZk96OTk5OS81akVmT0hBQVZhdFd4U2VmZkNJRVlBQzAzcXVpRml4WVVLYjNhL3YyN2RpOWUzZXgyK2lyWGdRS2c3RVJJMGFnZHUzYXBUNWVVZG5aMlFiRHBiQ3dNTGk0dUVBa0Vna1ZjN2R2M3dZQW5EeDVFcWFtcHFoZXZUcnExNjhQRXhNVHpKNDl1OWl3RGZqZkhHV2FjN0JDaFFydzgvTXJVOHUrSVVPRzZLelRIRmNzRm1QV3JGbnc5ZlhGckZtenNHTEZDdUV4cFZJcEJHREp5Y2tJRFEzRmpSczNrSmVYSjdTaHJGV3Jsc0UybUlha3BxWUs3VHMvL2ZSVEFNQ1RKMC8wVmdGcXp1dEhqeDdwYlRGb2EydXJGZHFWeE1IQkFYRnhjUUFLejVGOSsvYWhmdjM2YU42OHVUQzJ3TUJBNGZOcjJMQWh4bzBiQjFkWFY4eVpNd2QyZG5aQ3hWL1I3UnMxYW9SMjdkcnBIQzgzTnhlM2I5L0c3ZHUza1p5Y2pQdjM3K1BDaFF1b1g3OCtQdm5razFLUG00aUlpSWlJOUdNQVJrU2w5dURCQXdRRUJBanRmY1JpTVFZT0hGanNST3hFUlBSbU10UUMwUkFIQndjNE9EaVVPZmhKVDArSGxaV1ZWcVdKV3EzRzRzV0w0ZURnZ0ZHalJwVzREMXRiVzBSRVJBakxHUmtaV0xac0dTNWN1SUEyYmRwZzVzeVpCb01HTXpNempCczNEaDRlSGxpNGNDRTJidHlJOCtmUFkrclVxVUtsVjBoSUNPUnl1VmExMThzZ2w4dDFLb3MwcmQ2YU5HbWlzNzJtS2pzdkx3OXVibTU2cTZ1ZTl2anhZMnpjdUJGS3BWS25xbHNUZUQ1dnRYZlhybDNSclZ1M0VzT2RaOVd5WlV1OVlVTlJ5Y25KOFBmMzExay9aTWdRMk5uWjRjcVZLNlUrWGs1T0RtN2R1Z1V6TXpPRWhJVEEzdDVlWjV1TWpBeGN2WG9WbzBlUGhscXRGcXJqTkMzeWZ2Lzlkd0JBeDQ0ZE1XN2NPQURBbFN0WHRLcVZESkhKWkpnM2J4N3UzcjJMb1VPSElqWTJGckd4c1hxM3JWNjlPdXpzN0xUV2pSOC9YaXVrT25ueXBOYjN4ZEhSRVpNbVRjTDgrZk94WXNVS1RKMDZGVUJocFpibWZOeTRjU09PSHo4dXpESFhwazBiVEp3NEVkV3FWZE9aVTZza0RnNE9tRGR2bnRiN2VQYnNXYXhhdGNyZ2M1NXVvYWpScDA4ZnJXcXc3T3hzb1dvTWdGQTlwMUc3ZG0xY3UzWU5hclVhZS9ic1FYeDhQTDcvL252aDhZaUlDT3pac3dmdDJyWEQrZlBuMGJGalI0TnRIWUhDU2t5SlJLSTN2QU9BUFh2MllPUEdqUkNMeFJDSlJLaGJ0eTdHamgwTE56YzNyWGFqUkVSRVJFVDBiQmlBRVZHcDNMdDNEOXUzYnhjdWRrcWxVZ3daTXNUZ2ZDcEVSUFJtSzAwRjJJdGdabVlHdVZ5dXRXN1hybDM0NTU5L01HWEtGTnk1Y3dkQVlTVkZWbFlXd3NQRDRlcnFxbFdoVlRRNE9uZnVISDc3N1Rka1pHUmcwS0JCR0RWcUZNUmljWW5qY0hkM3g3cDE2L0RiYjcvaDFLbFRPSG55cEJDQW5UdDNEbFpXVmpwdENNUEN3clNXRXhJU2hPMmpvNk9GOWMyYk55KzI0aWcxTlJWcjFxeEJzMmJOMEt0WEwyRjlkblkyZ29LQ1VMOSsvUkovSHpzNU9XbTFuOHZOemNXSUVTTXdldlJvZlBqaGg4TDZCdzhlQ0szL25xYTVBY1pRMjd2Uzh2RHdBQUNkei9WRmNYRnhNZGhxVHlNNk9scHZBUFowbTdyU1VLbFVtRHg1c3JDc2I2Nm9Bd2NPUUtWU3dkUFRFMkt4R0FjT0hBRHd2eGFJZ1lHQlFscy9vUENjT0hEZ1FJa0JXR3hzTEw3Ly9uczhldlFJQUxCbHl4WnMyYkxGNFBhK3ZyNzQ2S09QdE5aMTZOQkJLeFNMakl6VUNzQ0F3bUR1M0xsek9ISGlCUHIzN3c4WEZ4Zkk1WEtoNnNyVDB4TmR1blJCa3laTjhQSEhINk5telpvNjcyVmtaS1RXYXl4S2MyNXBQRDNmV0k4ZVBkQ3BVeWRoV2FWU1lmYnMyYkN3c01EMTY5ZFJ2MzU5U0NRU3pKMDdWeXVnMWN6RnByRjA2VktkWXhlZFA3QnUzYnJJeTh2RDFhdFhzV25USmpScjFrdzRYNEhDaXE4Ly92Z0RUazVPOFBMeTB2dGFpaEtKUktoZHU3YmVDbFNnOEhOMmRuWkcwNlpOTVhueVpOU29VVU9ub25YaXhJbkN6eWlGUWdHbFVxazF6eGdSRVJFUkVSbkdBSXlJU25UNzltM3MzcjFidU5CcFpXV0ZFU05HbEttOURoRVJ2VmxlVlFCV3RXcFZLQlFLcEthbUNyOTNOUE9KTFZteVJHdmJtSmdZZlAzMTE5aTVjNmRXTzdURXhFVFkyOXNqUFQwZHk1Y3ZoMWdzeHJ4NTg5Q21UWnN5amNYS3lnb3pac3hBKy9idGhUbUI4dlB6aFVxZHA0T2htemR2NHQ2OWU4S3lwbjN3dVhQbnRDcTVLbGV1ckRjQVU2bFVPSGp3SVA3ODgwL2s1T1RvekVPMGFkTW01T2JtSWprNUdYRnhjV1c2S1NVL1B4L3A2ZW1sQ3Y4MHNyT3pBY0JnaVBHeVhMcDBDVEV4TVRycmE5U29BUmNYRjYxMmpnVUZCWWlNakJUbXlESkVNOC9UNWN1WGhaWjNMaTR1ZWl2cFNtSnRiWTFGaXhhaG9LQUExYXRYaDBxbFFrQkFBTHAxNndaYlcxdGg3dFFQUHZnQTFhcFZ3NFVMRjRUV2ZacWc2ZGl4WThMNTA3QmhRM2g3ZThQUHp3OWhZV0VHcXlhVlNpVm16SmlCek14TXpKOC9IN05uejhiZ3dZTU56djlWdERYZnMvanl5eS94OGNjZkM0RlJmbjYrY0I0L2ZXN3FjL0RnUVJ3NWNrVHZZMFZiYSt0alptYW05WjFadTNZdFVsSlNoRGFKZ3djUHhzYU5HN0ZseXhaOC92bm5CcXNVUjQ0Y3FmVis3dHUzVCt2YzByUmEvZW1ubjRSZ3MraStxbGF0aXFwVnE1YjRXb3RxM0xneExsMjZwUGV4NHFySE5QcjM3NC9LbFNzREtQd3VSRVJFQ0swaDFXbzFWcTllWGFieEVCRVJFUkc5VFJpQUVWR3hidDI2cFhVUnlkcmFHaU5HaklDdHJhMFJSMFZFUk1aVzFoYUl6NnBTcFVwd2RuYkcxYXRYMGIxN2R3REF3b1VMZFNwR1pzeVlnU3BWcW1ES2xDbW9XTEdpMW1OWHJsekIyTEZqWVdOamc0VUxGOExPemc0Mk5qYlBQS2FpN2ZYT25Uc0htVXdHVDA5UG5lMkdEUnVtVlcwVEhoNk9yNy8rR241K2ZnWkREVTJvR0JrWmllWExseU15TWhLMWF0WEN2SG56NE83dXJuWGN2WHYzb243OStvaUxpOE8wYWRPd2RPbFN2ZTMzOU5GVW81WGxZbjV5Y2pJQXZQSy9BWTRlUGFwVjBhZlJ2bjE3Vkt4WUVSczJiQkRXU1NRU2hJZUhJenc4dk1UOVNxVlNIRDkrWEZqdTJiUG5Nd1ZnQUxTcWRzNmRPNGNOR3phZ1RwMDZlTys5OTdCMDZWS1ltSmhnOU9qUkFJQnQyN1lKb1l1bUJlTDY5ZXVGNTQ4WU1RTDkrL2RIL2ZyMXNYVHBVcXhkdTFadnUwZ1RFeE44KysyM3FGQ2hBcHljbkFBVVZ1ZTlySURTeHNaRzYzc2prOGwwS3F5S00zbnlaSU9WZVU5WHBSVm53NFlOT0hEZ0FINzU1UmVoZGFORUlzRzhlZlB3NVpkZklqTXpFNU1tVGRKNkgwUWlFWm8wYVFKM2QzZXQrUVFyVmFxa05UK2VqWTBONnRXcmg2aW9LUGo2K3NMUjBSRkE0Ym0vWmNzV0RCMDZ0RlRmTVlWQ2dWMjdkc0hWMVJXdFdyWEMzcjE3Y2VmT0hUUnMyQkFBNE8vdkQ3VmFqUkVqUmhqY1I2MWF0VEJnd0FEMDdkdFhDTUNTa3BKdzc5NDlJY3hVcVZSSVRrN1dha2VlbjUrUDQ4ZVBJeU1qQTEyNmRDblRIR2hFUkVSRVJHOGFCbUJFWkZCb2FLalduYnFWS2xYQ2lCRWo5RTR5VGtSRWJ4ZXhXUHhLS3NDQXdqbWpkdTNhaFE4KytBQmlzUmhXVmxZNjI1aVltRUFpa2VqOGpqcDc5aXp5OHZMUXNtVkxBSGpoODFZZVBYb1UxdGJXYU42OCtRdlpYMHhNREJRS0JTWk9uQWdURXhQNCtQaGd5SkFoV3RWbEowNmN3T0xGaTFHbFNoWDgrT09QK08rLy8vRHR0OTlpMnJScFdMWnNXYW5DUFUwVjNaRWpSNkJXcS9IdXUrL3FEWm1LaW95TWhLbXA2U3Uvb1A3RER6OFVPM2VjcHAxZ1VWZXVYRUZTVXBKT3E3ano1ODhqSmlZRzNidDNmKzVLZGpzN08vVHAwMGNuRU5TMEkzUnljc0txVmF2d3p6Ly9ZT3JVcVVLSVVYUXVLME10RUlIQzFuZVRKazNDMHFWTDhlMjMzK3BVTmNsa01nUUZCV0hNbURIUDlUcWVWVTVPVHFuQ05xbFVpbzBiTnhZYm5LNWV2VnJ2OTdxbzNOeGNMRm15Qk1IQndaZzFheFlhTm15b05aK1hvNk1qRmk1Y2lPKysrdzVqeDQ2RnI2K3YwTDdRMU5RVXYvenlpN0N0UXFGQVFrSUNZbU5qRVJjWGgydlhybUhZc0dFNGRlb1U3dCsvRHdDb1g3KytzSDFNVEF3T0h6NE1MeTh2Z3dHWTVvYUF5NWN2WTgyYU5VaE9Ub2Fmbng4OFBEeFFwVW9WN055NUUzNStmZ0FLVzNDbXA2Y1hHNEE1T3pzTDg4RVpJaGFMdGJZcEtDakE1TW1UY2UvZVBaaWFtbUxIamgxWXUzWXRRekFpSWlJaWVtc3hBQ01pdlVKQ1FuRHMyREZoMmNiR0JpTkhqb1MxdGJVUlIwVkVST1hGcTJxQkNBRGUzdDdZdTNjdkFnTURNV2pRSUwzYnVMbTU2VlIrcGFlblk5MjZkUmcyYk5oTHFZcUpqNC9IelpzMzBiMTdkMGdrdW45V3g4WEZhYzBEOXVEQkF3RFFtdjlMdzlYVkZmLysrNjlRdWVUcTZvckpreWNMbFQwQWtKZVhoOTkvL3gySERoMkN2YjA5Rml4WUFGdGJXOWphMnVLcnI3N0MwcVZMTVdQR0RQenl5eSt3dExRVW52ZkREejhJNFVOK2ZqNENBd094Wjg4ZXVMdTc0OEdEQjVneFl3YXNyYTNSdm4xN3RHblRCb3NXTGRLYUZ3a29ERHN1WGJxRVpzMmFsUmlVR2RQTm16Zmg3KytQc0xBd09EZzRvRXVYTGxydnhlblRwM0grL0huNCsvdWpYYnQyOFBiMkxuWFZsN201dVZiZ1VxdFdMWHp4eFJjNjI0V0hoOFBHeGdhV2xwYTRldlVxQmc0Y2lBOCsrRUR2UGpYem9PbDdUMTFkWGVIajR3Ti9mMzg0T3pzTDUzNU9UZzd5OC9NeGZ2eDRQSDc4V0N0RVVTZ1V5TXZMSzlYcjBSZzFhcFJXdUtaUUtFcWM1eTA2T2hyNStmbDZLd2lWU3FYVy9rUWlVWW50T1VzS2FNNmZQNC9WcTFkREpwTmg0Y0tGQmorek9uWHFZTVdLRmZqeHh4OHhaODRjZlBiWloyallzQ0Z1M3J5SnBLUWtKQ1FrSUNFaEFTa3BLUUFBUzB0TE9EbzZ3czNORFR0MjdNQzZkZXZnNmVtSnVMZzRyRnk1RXIvOTlodk16TXp3Nk5Fam1KaVlvRzdkdWdEK0YzWnBYcWRhclVac2JDemk0K054L2ZwMXRHM2JGb01HRFlLVGt4UEVZakY4Zkh5d2ZQbHl0RzdkR2w1ZVhuajQ4Q0VhTldxa05YYVZTbVd3ZFdOcDNiOS9INUdSa1ZpNmRDbnExS21Eb1VPSDR0S2xTMldxc0NNaUlpSWllcE13QUNNaUhXZk9uTUg1OCtlRjVTcFZxbURFaUJFbDNwbExSRVJ2RHhNVEU2RjkyOHRtYm02T1diTm1ZY3FVS2FoU3BRcTh2THgwdHZIMTlkVmF6c3pNeEt4WnMxQzNibDE0ZTN1L2xIRmxaR1RBeWNrSkhUdDIxUHY0L3YzN3NYLy9mcDMxYTlhczBWbTNlZk5tdUxtNXdkblpHWjZlbmhnOGVMQXdQNWRTcWNTSkV5Zmc3KytQNU9Sa3VMdTc0N3Z2dnRNS0gzcjA2SUZIang1aDU4NmRtRHQzTGhZdVhBaVJTSVQ4L0h4WVdsb2lQRHdjVzdac3dhVkxsNUNUa3dNdkx5OU1talFKWm1abXVIdjNMbzRkTzRiVHAwL2o4T0hEc0xPelE1Y3VYZURsNVlWMzNua0hBQkFRRUFDWlRQYlMzc3Zua1orZmozUG56bUhQbmoySWlvcEM1Y3FWTVdIQ0JQVHMyVk1ueUprOWV6WWVQSGlBdlh2MzR1VEpremgzN2h6cTFLbURBUU1Hb0ZPblRzV0dldzBhTk1DcFU2ZFFvVUlGdllHTlVxbEVSRVFFUWtORDBiZHZYMVNvVUFFclZxelF1bm5vOE9IRGVQejRNYVJTS1VRaUVRNGNPSUJxMWFwcHpXOVZsSStQRDZwVXFZS3VYYnNDS0F5bmdvT0RJWmZMNGVMaWdrV0xGbWxWc3ZuNys4UGYzNzlNNzErZlBuMjAvc1lMRGc3R2YvLzlKeXpmdVhNSHUzZnZocDJkSFN3dExWRlFVQ0RjSktXcGZIejQ4Q0dDZzRPUmxwWUdtVXdtVkNHdVdMRkM2NGFxa3JpNXVlSG5uMy9XV2E5V3ExR25UaDFNbWpTcHhMYWQ5dmIyV0xac0dZNGZQNDZPSFR2aTZOR2pPSDc4T041NTV4MDBhTkFBWGw1ZXFGV3JGbXJVcUFFYkd4dWtwcVppeVpJbE9IRGdBRDc2NkNPTUh6OGU4Zkh4K09hYmIrRG41NGZKa3lmait2WHJjSGQzUjA1T0R2YnUzWXZFeEVRQUVFTDMrUGg0eE1mSHc5N2VIbDk5OVJWYXRHaUJSWXNXWWRPbVRmamxsMS9RbzBjUFhMaHdBWXNXTGNLUkkwY1FGeGVIano3NkNDa3BLVGg1OGlUeTh2THc4T0hEWWlzZFM2TktsU293TVRIQnJsMjdVTE5tVGVUazVMRDZpNGlJaUlqZWFnekFpRWpMdVhQbnRNSXZPenM3REI4K1hPdnVhU0lpSW9sRW9qTVAxOHZrNnVxSzJiTm5ZLzc4K2JoNzl5NUdqQmhoc0NvNU5EUVV5NWN2aDVPVEUyYk1tUEhjVlJYRmpXbjkrdlVHSytIR2pSdUhmdjM2bFdwZm11QmwxYXBWT3FITjRzV0xjZkxrU1ZoYlcyUENoQW53OXZiVys1ckdqQm1EcEtRa3RHdlhEbWxwYVpnd1lRSlNVMU9GeDZ0VXFZTE9uVHVqWjgrZXFGT25qckMrUVlNR2FOQ2dBWHg5ZlhIeDRrVWNPblFJQVFFQkNBZ0l3S3BWcTFDdFdqWHMyTEVEelpzM1I2dFdyVXIxZWw2VkowK2VZUFRvMGNqT3pvYWpveU44ZlgzUnMyZlBZdWVtY25aMnh0ZGZmNDFQUC8wVXUzYnR3dDY5ZS9Ienp6OGpKeWVuMklCdjRzU0pXTHAwS1k0Y09RS1pUS1ozR3hzYkcvVHExUXVmZmZZWkFPaTA1RXhJU0VCQVFBQ0F3dXFoNnRXclk5S2tTUWFQS1JLSjBLTkhEMkhaMU5RVW5wNmVxRisvdnRaY2RCbzlldlJBNTg2ZDllNXI2dFNwZXRmMzY5Y1Bkbloyd25KYVdwcFdBR1pqWTRNelo4NW9uZWRXVmxZWU0yYU1FTmprNWVVSjg1alZxMWRQQ0tuYnRtMWJwZ0RtNlhETHhzWUdGaFlXNk5DaEF6cDA2RkRxL1lqRlltRytNVzl2NzJJLzErUEhqK1B1M2J1WVBYczIycmR2RHdDb1VhTUdmdnZ0TjZ4ZnZ4N2p4NCtIdWJrNVpzK2VEWkZJSk13NVY2OWVQZUg3VUtOR0RjeVpNd2RObWpRUjVpV2JNbVVLL1B6OHNIcjFhdnowMDAvNC92dnZzVzdkT3B3OGVSSjE2OVpGbHk1ZElKUEpoUDNWcUZFRGZmcjBLZlZyMUtkS2xTcVlQbjA2MXE5Zmp4czNibURnd0lGQ0cwZ2lJaUlpb3JlUlNQMnFldGNRVWJrWEZoYW1kYWQ2dFdyVk1IejRjTDBUcnhNUjBkdnQ0TUdEaUlxS3d0ZGZmLzFLai92Z3dRT3NXTEVDMGRIUmFOT21EUm8xYWdSYlcxdklaRExFeDhjak9EZ1ljWEZ4R0RSb0VBWU5HaVJVVWIzT0hqOStqTk9uVDZOWHIxNWxhdVc0Wjg4ZVpHUmtvSGJ0MnFoWHIxNkpiZWlLU2toSVFGaFlHTHAzN3c2Z2NLNnpObTNhbEdwK3NWZHQyN1p0Y0hKeVFwczJiWjdwODg3T3pzYWhRNGZRcjE4L2c1VllMNXBhcllaYXJUYnErWm1ibTR2TXpFelkyOXVYYWh3S2hRSnl1UndxbFVvbmZGYXIxY2pQejRlSmlVbUo3UlBMbzl6YzNGTGY3S1ZwZjFpYTl5d3ZMdzhTaWFUWTl5UTNOeGNTaWVTVm5YdEVSRVJFUkc4VEJtQkVCQUNJaW9vUzdrZ0dnT3JWcThQSHg2ZllPNmlKaU9qdEZSUVVoSnMzYnhxc0tublpidDI2aFFzWExpQTZPaHJwNmVrd056ZUh2YjA5bWpkdmpnNGRPdWhVM2hBUkVSRVJFUkhSMjRVdEVJa0lqeDQ5UW1CZ29MQmNzMlpOREIwNmxIZWlFaEdSUWErNkJlTFQzTjNkNGU3dWJyVGpFeEVSRVJFUkVWSDV4Z0NNNkMyWGtwS0NyVnUzQ3UxY0hCd2M0T1BqODFxMnJ5RWlvbGZIMkFFWUVSRVJFUkVSRVZGeFh2OUpFWWpvbVdWbVpzTGYzeDl5dVJ3QVlHdHJ5L0NMaUloS1JTSXB2SStLSVJnUkVSRVJFUkVSbFVjTXdJamVVams1T2RpMGFSTnljM01CQUJZV0ZoZzJiQmdzTEN5TVBESWlJbm9kYUc2V1lBQkdSRVJFUkVSRVJPVVJBekNpdDFCQlFRRTJiOTZNOVBSMEFJVVhNWDE4ZkZDcFVpVWpqNHlJaUY0WG1ua2k4L1B6alR3U0lpSWlJaUlpSWlKZERNQ0kza0k3ZCs1RVNrcUtzRHh3NEVBNE9EZ1ljVVJFUlBTNjBWUU15MlF5STQrRWlJaUlpSWlJaUVnWEF6Q2l0OHp4NDhjUkZSVWxMUGZ2M3g4dUxpNUdIQkVSRWIyT3BGSXBBQ0F2TDgvSUl5RWlJaUlpSWlJaTBzVUFqT2d0Y3VQR0RRUUhCd3ZMWGJwMGdadWJteEZIUkVSRXJ5dFdnQkVSRVJFUkVSRlJlY1lBak9ndDhmRGhReHc4ZUZCWWJ0R2lCVHc4UEl3NElpSWllcDJ4QW95SWlJaUlpSWlJeWpNR1lFUnZnYlMwTkFRRUJFQ3RWZ01Bbkp5YzhPR0hIeHA1VkVSRTlEclRWSUF4QUNNaUlpSWlJaUtpOG9nQkdORWJUaWFUNGUrLy80WmNMZ2NBVks1Y0daOTg4b21SUjBWRVJLODdVMU5UQUd5QlNFUkVSRVJFUkVUbEV3TXdvamVZVXFuRXRtM2JrSkdSQVFBd016UEQwS0ZEWVc1dWJ1U1JFUkhSbTZCaXhZckl6czQyOWpDSWlJaUlpSWlJaUhRd0FDTjZnKzNldlJ1eHNiRUFBSkZJaEVHREJzSEd4c2JJb3lJaW9qZEZwVXFWaEpzc2lJaUlpSWlJaUlqS0V3WmdSRytvYytmTzRjNmRPOEp5cjE2OTRPVGtaTVFSRVJIUm00WUJHQkVSRVJFUkVSR1ZWd3pBaU41QUVSRVJPSHYyckxEY3NtVkxOR3ZXeklnaklpS2lOMUdsU3BXUW5wNE90VnB0N0tFUUVSRVJFUkVSRVdsaEFFYjBoa2xKU2NHZVBYdUVaU2NuSjNUcjFzMklJeUlpb2pkVnhZb1ZvVmFya1pPVFkreWhFQkVSRVJFUkVSRnBZUUJHOUFaUktCVFl2bjA3bEVvbEFLQnk1Y3I0NUpOUElCS0pqRHd5SWlKNkUybm1sV1FiUkNJaUlpSWlJaUlxYnhpQUViMUJEaDgrakNkUG5nQUFwRklwaGc0ZENuTnpjeU9QaW9pSTNsUlZxMVlGQUNRbUpocDVKRVJFUkVSRVJFUkUyaGlBRWIwaGJ0KytqWnMzYndyTEgzLzhzWEJuUGhFUjBjdGdZMk1EYzNOekJtQkVSRVJFUkVSRVZPNHdBQ042QTZTbHBXSGZ2bjNDc29lSEIyclhybTNFRVJFUjBkdkMwZEVSQ1FrSnhoNEdFUkVSRVJFUkVaRVdCbUJFcjdtQ2dnSnMzNzRkQlFVRkFJRHExYXVqVTZkT1JoNFZFUkc5TFJ3ZEhaR1VsQVMxV20zc29SQVJFUkVSRVJFUkNSaUFFYjNtamg0OWlzZVBId01Bek0zTk1YRGdRSWpGL0dvVEVkR3I0ZURnQUpWS2hhU2tKR01QaFlpSWlJaUlpSWhJd0t2a1JLK3h1M2Z2NHZyMTY4SnkvLzc5WVcxdGJjUVJFUkhSMjhiUjBSRUEyQWFSaUlpSWlJaUlpTW9WQm1CRXI2bjA5SFRzM2J0WFdHN2J0aTNxMUtsanhCRVJFZEhicUVxVktyQzB0TVREaHcrTlBSUWlJaUlpSWlJaUlnRURNS0xYa0VxbFFtQmdJT1J5T1lEQ2ViODZkKzVzNUZFUkVkSGJxbDY5ZW9pTWpPUThZRVJFUkVSRVJFUlViakFBSTNvTkJRVUZDWE90Y040dklpSXl0bnIxNmlFL1B4OHhNVEhHSGdvUkVSRVJFUkVSRVFBR1lFU3ZuYnQzN3lJME5GUlk1cnhmUkVSa2JIWHExSUZJSkVKVVZKU3hoMEpFUkVSRVJFUkVCSUFCR05GckpTOHZEL3YyN1JPV216UnB3bm0vaUlqSTZNek16RkM3ZG0zY3VIRURLcFhLMk1NaElpSWlJaUlpSW1JQVJ2UTZPWFRvRVBMejh3RUFscGFXNk42OXU1RkhSRVJFVk1qZDNSMTVlWG1JaUlndzlsQ0lpSWlJaUlpSWlCaUFFYjB1b3FLaXRDNHFlbnQ3dzl6YzNJZ2pJaUlpK2g4M056ZElwVkt0TnIxRVJFUkVSRVJFUk1iQ0FJem9OWkNmbjQvOSsvY0x5MjV1YnFoYnQ2NFJSMFJFUktUTjFOUVVMVnEwUUV4TURGSlNVb3c5bkhJdExTMU5xMVZrWW1JaTVITDVDOW0zUXFGQVNrcUtVREZlSGp6UCtSQVFFSUFEQnc1b3JkdTVjeWVPSERueXZNTjZKcEdSa1FnSUNJQmFyWDdweDFLcFZMaDI3UnJpNCtNQkFNbkp5VkFvRkMvOXVFV2xwNmNqUFQxZFovMk5HemRlMkh1UW41K1B6TXpNWjNwdVRFd01mdm5sRjZTbXBncnJrcEtTc0hMbFN1RjlNNGFzckN5RWhZWHAvUjZtcGFYaDhlUEhSaGlWZm5sNWVTLzlHRXFsRWtGQlFaREpaS1hhUGljbkJ3VUZCUzl0UEhGeGNiaDI3WnB3RHBmMVhIbnk1QW5DdzhPZisvdW9VcW1RbHBiMlhQdlE3S2U0eCtSeWVhbS9yM0s1SEJrWkdWQXFsWG9mTHlnb1FFWkd4aXYvV1VSRVJFVDByQmlBRWIwR2poMDdodHpjWEFDQVZDcEZqeDQ5akR3aUlpSWlYZi9IM24xSE5YWDNmd0IvRXd3Z0FpSW9LZzdFQVRoUmlxakYwYXBVcXJiRlVVZXJXSDBxOWJGVmErdEFxNkxXVVZlcGU5UlZFUlhyUUJFcURoUUhpaUpvQVhFaG9pQlR3QUVFQXNudkQwN3V3eVVKdzRXLzl2MDZoM015N3IzNTVuSVR3bjNuOC9rNk9UbEJJcEhnNnRXcjFUMlVhbGZlaVY1UFQwOHNXTEFBUU1tSjFQSGp4MlBkdW5WYWwwOU9Ua1pjWEp6R24rVGtaTkd5OSs3ZHd4ZGZmSUh3OFBBcWovbjU4K2RJVFUydDhFZmJpVkZOamg0OWlsR2pSdUh2di8rdThuZ0E0UExseTRpTWpCU3VLeFFLN051M0Q1Y3ZYNjV3M1h2MzdpRW1KdWFWZnNxMjlJeUppY0cyYmR1RUU4NHltUXhQbno2dDFFOXVibTZWbnJ0Y0xzZk1tVE9Gc0cvQmdnV1lNR0VDWW1OanE3U2RHemR1d01YRlJTMUlySXpObXpkajRzU0pvakFpTGk0TzA2ZFB4NEVEQjZxOHZiSmtNaG0rL3ZwckxGcTA2S1VDdGN6TVRCdy9mbHdVb0lXRmhlSElrU09WQ25adTNMaUJVNmRPcWYyRWhJUUl5OHllUFJ0TGxpelJ1UDZqUjQ4MDNuN3IxaTFNbXpaTlk5QjE0TUFCZlBQTk54V083WFVMQ0FnUVBTOEE4UEx5d3N5Wk03WHUrNlZMbDJMejVzMmkyNVJLSlh4OWZYSHo1azNodG95TURQajcrNnY5cUlMOUZ5OWVZT1BHamZEMTlhMXduTVhGeFpnelp3N0dqaDM3eG9MOG9LQWd6Snc1RTBWRlJRZ1BEOGZZc1dPeFpjdVdTaitldjc4L3BrNmRpc1RFeEZjYXg5YXRXekZ5NU1oWHFvbFAzSllBQUNBQVNVUkJWSnhPVDAvSEo1OThvdlY5NGZyMTZ4Z3dZSURXWTdVc0x5OHZmUFBOTjFvRHJ1M2J0MlBZc0dIdlZJaExSRVJFVko0YTFUMEFJaXJmdzRjUGNmMzZkZUY2Ly83OVViTm16V29jRVJFUmtXYTFhdFZDdDI3ZGNPblNKYnozM251b1g3LytHMzI4NHVKaXBLYW1JanM3Ry9yNitxaFhyeDVNVFUxZmFsdmJ0bTE3TFJVSG4zLytPVUpDUW5Ea3lCR3NXN2NPdFd2WEZ0My85OTkvSXlFaEFlN3U3Z0NBT25YcVlPREFnVGh3NEFDY25KelF2WHQzdFczdTJMRURvYUdoR2grdlY2OWVtRE5uVHFYR3BsUXF0WVlXSmlZbXVIUG5qcWppWEp1ZE8zZWlVYU5HbFhyTW5qMTdZdGV1WFZpK2ZEbTJiTmtDUTBQRFNxMm5UVXhNREo0K2ZhcHhQNVhsN2UyTmh3OGZxdDB1azhrZ2xVcWhxNnNMb09RNGtzdmwwTmZYaDQ2T2ptaFpFeE9UY2svYTc5Ky9IejQrUHBVYWU2ZE9uYkI4K2ZKS0xRdEFhSFd0Q2h5OXZMeXdiTmt5ZlAvOTkzQjNkOGZvMGFORnk2dE8zbGVsUlhaNTY5eS9meDhoSVNHWU9uVXFhdFQ0MzcrTnJWdTNob3VMQy9iczJRTlhWMWNZR3h0WCt2SEtNakF3Z0l1TEMzeDhmSERreUJHNHVibTk5TFpVTGw2OGlBWU5HcUJGaXhZVkx2dm5uMzlxREl1bFVpbDY5KzROb0tUaVJWTVlzSFBuVHV6ZHV4ZXJWNitHcWFtcHFJb29QajRlQUhEejVrMmtwYVVKdHpkdjNoeHhjWEd3dGJXdDh2TjZWWWNPSFVLREJnMkU1d1dVZEpYWXVuVXJnb0tDTUdEQUFMVjE3dHk1Z3dZTkdvaHUwOUhSUVd4c0xBSUNBckJwMHlhWW1wcmkwYU5IV0w5K1BWcTFhZ1dncElvb01URVJIMzc0SWZUMDlGQzdkbTJNSGowYVo4K2VoVUtoZ0VTaS9YdTR2Ly8rTzJKaVl1RG01b2I3OSs5clhLWldyVnBvMnJUcHkrd0dBQ1hISFZEeTJ1clNwUXNtVFpxRVRaczI0Zno1ODFpeFlvWGFjeTVOb1ZEZ3hJa1RzTEd4ZWFXT0hLZE9uY0tmZi80Skd4c2I0ZjFYazVZdFc1YTd2NjVkdXdhSlJBSWJHeHZjdjM4Zno1OC9GOTJ2T2hadjM3Nk43T3hzMFgyR2hvYkM3d3dBUWtOREVSRVJnWTgrK2dqUjBkR2laV3ZWcW9WNjllckIzOThmdHJhMlNFcEtRbEpTa21nWmMzTnpORy9ldk9JblQwUkVSUFFXTVFBamVvY1ZGUlhCMzk5ZnVONmlSUXUwYmR1MkdrZEVSRVJVdmg0OWVpQTZPaHArZm43dzhQQVFUalMrVG9tSmlkaXpady9DdzhPUm01c0xZMk5qRkJRVW9MQ3dFQzFhdElDcnF5c0dEaHdvT21sZmtjREF3QXBiT3FtcXVqUUZKU29mZi93eHJLMnRrWmFXaHA5Ly9obS8vUEtMYUJ3K1BqNW8xS2dSM24vL2ZlRzJzV1BIb3JpNEdPM2F0ZFA2MkczYnRzV1VLVk5FdDYxZXZickM1MVdhVXFuRTNyMTdBWlI4eHNqUHo0ZVJrUkYwZEhUUXVIRmp0R3JWQ3JWcTFZS25wNmZHOWFPam83Ri8vMzYxMisvZXZZdExseTVwZmR4bXpab2hMUzBOKy9mdjEzb2lkK1RJa1pCS3BmRHo4NE9Sa1pIR2svRUFFQndjREYxZFhYVHQycldpcDR2MTY5ZXIzZmJpeFFzTUdqUUlQLzMwRTV5ZG5RRUFrWkdSbURsekpuYnMySUY2OWVwVnVOMnl6TXpNdEZZSXFXemZ2djJsV29icDZla0oxV1lXRmhaWXNXSUY5dS9mRDN0N2U3VmxKMCtlREYxZFhXellzS0hTMjU4MmJScnk4L094ZGV0VzBlMEtoUUsvL3ZvckZBb0YxcTFicDdZdmk0dUxvVkFvOE1VWFgyamNyck96cytnNE9uRGdnTkROb0t5aW9pSklwVkxjdW5VTHUzYnQwcmhNbXpadDRPam9pTVRFUkJ3K2ZCaWpSNCtHdWJtNTJuS3BxYW00Y2VNR2hnNGRXdTd6TGp2VzJiTm5DOWVEZ29Ld1pjdVdjdGZ4OS9lSHI2OHYzTnpjWUdkbkJ6OC9QK3pldlZ1NFh4VmFybDY5V3ZSZU1YMzZkTnk1Y3dlOWUvY1dnb25TSkJJSnJLMnRLejMyVnpWNDhHQUVCZ1ppMjdadDZObXpaNlhEekI5Ly9CRmZmLzAxVnE1Y2lVV0xGZ0dBNk5oTFNFaUFoNGNIYnR5NGdSVXJWZ0NBVUdYMjJXZWZBUUErL2ZSVGpCOC9YclJkZjM5L0hEeDRVTGhjK3YrZzBod2RIYkYwNmRJcVB0di8wZFBUQS9DLzFvRURCdzVFaHc0ZGNQejRjZUdMRzNLNUhJTUhEMVpiVjZsVW9xQ2dBRmxaV2Zqa2swOHE5WGllbnA3Qyt3MEFYTHAwU2RndmQrN2N3YmZmZnF0MTNhTkhqNWI3NWNlSWlBaDA3dHdaVXFrVWYvenhoNmhpRnRCK0xBS0FyYTB0VnE1Y0NhRGtTNWZlM3Q2b1Zhc1dybDI3aG12WHJvbVd0YmEyaGxLcGhGS3BSSHA2T2xhdFdxVTJsaDQ5ZXBUN1hJaUlpSWlxQXdNd29uZFlTRWdJbmo1OUNxRGtIelhWUDR4RVJFVHZLcWxVQ2xkWFYremZ2eCtIRGgzU2VvTDhaU2lWU3Z6eHh4L3c4L05Ebno1OXNIRGhRclJwMDBZSW1ESXpNeEVlSG83OSsvZkQzOThmQ3hZc2dKV1ZWYVcyZmVqUW9YTHZqNGlJd0t4WnM5Q3hZMGNzVzdhczNHL2tOMjNhRk83dTd2ampqeit3WWNNR1RKNDhHUUFRRlJXRjY5ZXZReUtSYVB5YlhuWmVxejU5K3VENzc3OEhBTlNzV1JQVzF0WklTRWdBVUhJeXNyeVRvaGtaR2NLeUtvMGFOUktlNTVrelo3Qmt5UktzVzdkT3FPWmF1M1l0cEZLcEVDNmRQSGtTdDI3ZHdxUkprd0Jvbnl2bzd0Mjc4UEh4Z1o2ZVhybjdSWFZpVzVOaHc0WkJLcFhpd29VTHFGdTNyc1lBTERjM0YrZk9uWU9wcVNrQ0F3TzFia3UxUFlsRWdrZVBIb25tVjFPRk1LbXBxVUlBb2FyY1NVeE1GTFhTcTFHamhuRDhCQWNIbzdDd1VHZ3pGaGdZQ0tsVUtpeFhVYldSa1pHUlVIMlJrcElDRHcrUGNwZFhLU3dzaEwrL3Y5cnpWVldselpzM0Q1MDdkNjdVdHFwaTE2NWR1SDM3TmlaT25BZzdPenUxKzdkdDI0YjgvSHg4OTkxM0d0YzNNVEVSWFQ5dzRBQ3lzN09GNEtFc1hWMWRYTHg0VWV0NEJnMGFCRWRIUjZTbnB5TXdNQkNmZmZhWnhnRHMrUEhqQUlDblQ1OWkzNzU5V3JmWHBrMGJkT2pRQVVCSlJaTkNvY0M5ZS9mUXNtVkxvVEpRbThEQVFLeGZ2eDc5K3ZYRHhJa1RBUUREaHcvSDhPSERoV1d1WHIySzJiTm5ZL1BtemFKcXlWdTNicUd3c0JESGp4OFh4bHBhclZxMXRJWStiNEpVS3NYWXNXT3haTWtTK1BqNENNK25JdWJtNXZqdXUrOXc1TWdSb2JXbnBpOEZORy9lSExObnowWmhZYUVRcnVYbTVrS2hVS2k5Wms2Y09JRU5HemFnYytmT21EUnBrdHIyQ2dvS3NHelpNang0OEVCck8vaFZxMWJoN05tekZZNWZWZTFiK25lbUVoQVFnSll0VzJMVnFsVkNwVzdwOVZSZll0QVcwbXRTK3U5UVNFZ0lsaTlmamlaTm1zRFQwMVBqYStMMDZkUFlzMmNQK3ZUcFUrNlhTR1F5R2E1Y3VTSjhPVUxWV3JjMFZjQy9ZY01HclZWenljbko4UFQwUk4yNmRlSHQ3WTJMRnk4aUtpb0swNlpORTk3bmR1N2NDVjlmWDNoNWVhRkZpeFpZdVhJbHZ2dnV1N2NhMkJJUkVSRzlEQVpnUk8rbzFOUlVVVXNXVjFkWDFLcFZxeHBIUkVSRVZEbTJ0clp3ZEhSRVJFUUVMbDY4S1BybSs4dFNLcFZZdW5RcFltTmpzWGJ0V28ydHAxVEJTYjkrL2JCMTYxWk1tVElGUzVjdVJldldyVi9wc2JPenM3RnMyVEtZbVpsaDFxeFo1WVk4S2w5KytTWGk0dUlRRUJBQVIwZEhPRGs1Q2RVUlk4YU1nWVdGaGJCc1dGZ1l6cDgvajVrelo0cTJZV2xwcWJiZG5UdDNBdEI4b3JPMFRaczJhYnl0TW0zaFZHN2R1b1Z6NTg0SkFWaEZWcTVjK2NyN3VqeUJnWUdReVdSUUtCUnFiUWxsTWhra0VvbHdNbm5Ja0NHUVNDUll0R2dSRWhNVGhaTzRLdHUyYlJPMVFBU0ErZlBuQ3lmZGk0cUtVTHQyYlNGRTJiaHhvMmdPcjdWcjE4TEF3QUNmZi80NUNnc0xLNXlUN01tVEo4SnhZMnhzakMrLy9MSlN6M24vL3YxbzJMQWhldlRvb2ZIK3lyYWlySW9MRnk0SSsxZXBWSlk3NTV1Mit6UzFrSE53Y0hpbHFwMktGQlFVSUNBZ0FCS0pCT2ZQbnhmZFY3Yk41ZENoUTRVQURDZ0pKYWRPbmFyeGRWUGF2bjM3c0czYk5yaTR1T0NISDM0UWhUVHg4ZkZDMktxYWJ5aytQbDRJVlJzMmJJaXpaOC9DMk5nWTY5ZXZSM0Z4TVhSMGRJVGpjT25TcFc5c3pxdnlmUERCQi9Eejg4UEpreWN4WnN3WTBmOGJoWVdGV2tQTFBuMzY0TU1QUDRSRUlrRkJRWUhHOTBWalkyT0VoWVhoMmJObndudld1blhyOFBmZmY0dXE3UDc4ODA5czJiSUZYYnAwZ1plWGw5cnJOU2NuQjRzV0xVSnFhaXFXTDErdXRWclcyZG01VXErSmUvZnVJVFEwRkc1dWJoci92ekl6TTRORUlzSG5uMzh1dXQzWDF4ZHl1UndUSjA2RWs1TlRoWTlUbHVyNGFkYXNHVmFzV0tHeFpXOUVSQVQ4L1B6ZzdPeU02ZE9uYTYwMkJrb3F5V1F5bWZCNmUvTGtDYjc2Nml2Uk1xclg2TVNKRTBYYmF0eTRNVFp1M0FpRlFnRXZMeThZR1JsaDZkS2xNRFkyUm9jT0hmRDc3Ny9EMjlzYk0yYk1RSGg0T083ZXZZdTVjK2VpZS9mdVVDcVZxRjI3dGxBNXkvOVJpWWlJNkYzR0FJem9IYVJRS0hENDhHSGhlck5telRTMnVpRWlJbnBYdWJxNjR0bXpad2dKQ1VGT1RnNzY5dTFicGJtSnl2cmpqeitFOE12TXpBeTV1YmtZTVdLRTJuS3F0bG9USmt5QWlZa0p2THk4c0dIREJ0U3RXL2VsSGxlaFVPQ1hYMzVCYm00dVZxMWFCVE16czBxdHA2T2pBMDlQVHh3OWVoUmR1M2JGM3IxNzhlREJBd0JBbHk1ZFJFRlVXbG9henA4L2o3NTkrNzdVR0RVWk5Xb1UycmR2TDdwTlU2RDJwcjE0OFFJaElTSG8yTEdqV3ZWQlltSmlwU3YwNUhLNThObG83dHk1YWkwUUJ3d1lnRUdEQnVIcnI3OVdXM2Y0OE9FWU8zYXNNSjdLdEVBOGRPaVFxTjJqcWlybjBLRkQyTGh4STQ0ZlB3NWRYVjNzMnJVTE9UazVXTHg0Y2Juakx5d3NGRDdMR1JrWmFUeDJOVGx6NWd3YU4yNWM2ZVZmVlZSVUZKWXNXUUliR3h2Y3VYTUhXN2R1MVZnUnBRcDZaczJhcFhFN3ZyNithbFZnMnNURXhDQXhNVkd0b2lZOVBSMUdSa2FWbmpjdU9EZ1l6NTQ5UTZ0V3JkVGFRS3FDaDBPSERta05kQ29TRWhLQ2JkdTJ3YzNOVFMxTUFJQkZpeGFwelluMDg4OC9DNWQvK09FSGhJU0VvRmV2WG1qWXNDRW1USmdBVzF0YlRKMDZGVmxaV2JoMTY1WmFlUEUyNk9qb1lNYU1HYWhUcDQ1YWtGRlFVRkR1L2xLRlh2bjUrU2dzTEJSYUFxcGFDd0xBaUJFak1INzhlSnc1Y3diTm1qVkRRRUFBdkx5OEFKUlVnLzMyMjI5QzFWWlVWSlRHdG9ORlJVVW9LaXFDcnE2dTJqRzNmdjE2NGIybGE5ZXVsV3FQZXZIaVJZU0doc0xWMWJYU0lmSzllL2ZnNitzTFMwdExLQlNLQ2tOdkFIQnljaEwyMGNxVkt4RWNISXdXTFZwZzdOaXhTRWxKUVVwS2ltajU5UFIwckZpeEFoWVdGaGc4ZUxCb1hqQURBd08xYXF0ang0NkpycHVZbUFndEtWWHUzTG1ETFZ1MllNcVVLYUl2WHFqK0hrc2tFbmg1ZVVFaWtVQW1reUU1T1JsQVNVdFZjM056SkNjbkl5WW1CbGV1WElHSGg0ZHcvNWRmZm9uNzkrOGpKeWNIT1RrNU1ERXhlYVg1QUltSWlJamVGQVpnUk8rZzgrZlBJek16RTBCSmE1TFhNU0U0RVJIUjI2U2pvNFBQUC84Y3AwK2Z4dVhMbDNINzltMjR1cnFpVFpzMlZkN1d3NGNQNGVmbmg5V3JWd3NCbEZLcGhFd21RKy9ldlVWVlI2VXJ3Nzc0NGd2Y3VYTUh2Ly8rdTlZVDllVlJLcFg0OWRkZkVSa1ppVnExYW1IanhvMVlzMllOMHRQVFlXWm1WdUVjWTZwS241czNiOExIeHdlV2xwWkN1NzAzemRyYUdnNE9EcSs4bmNwVXU1VVdHaHFLOVBSMG9YSWlOemNYYTlldXhiaHg0MFFCMktOSGovRDExMTlqMEtCQmxXcTdGaGdZS0h3MlNrdExFOTMzNHNVTEZCWVd2dFQ4WGErRGhZV0ZXa1hhNzcvL0RvbEVndi84NXo4QWdQRHdjR0VPT1pYdzhIRGs1T1JvM0didjNyMGhsVXBoWkdTazFub3lPenNidFd2WHJ2THZwakxxMUtrRFYxZFh1TG01NFQvLytROFdMVnFrOFRoYXNHQUJjbk56c1h6NThpcHRQek16RTRjT0hjS0FBUU9FNE9HdnYvN0N1WFBuMEs5ZlA5RnI2dmZmZjhmNTgrZXhiOTgralpVeXBjbmxjbUYrdTdMSEJ3QmtaV1hCeE1Ua3BjTXZBT2pac3llS2k0dmg0dUtpOGY0ZE8zYVV1LzdWcTFlUm5aMk4zcjE3QXlnSmlWVGg0dW5UcDZGUUtQRGhoeCsrOVBoZVJmUG16ZFZ1VXlxVnlNdkxnNUdSa2VoMlgxOWZ2SGp4QWdEUXBFa1Q5Ty9mSDdtNXVhaFhyeDZtVFpzR29LU1RoYmUzTjRDU0trVlBUMDkwN05nUmhZV0ZjSGQzRitaQWZQRGdBUzVjdUFBbkp5ZGN1WElGbjN6eWlWcFF2bWJOR2pnNk9vcm1UUVJLNWhuejkvZFhxMExNek14VW03OUt4Y3JLQ25aMmRzSnpLdnZheXNySzB2Z2xoK2ZQbjJQQmdnV1F5K1Y0L1BneDVzNmRxM0g3WlFVR0JnckgzS2VmZmdwVFUxUFkydHBpenB3NTVhNlhrcEtDSDMvOFVYUmI4K2JOc1huelp1SDZ2WHYzOFBmZmY0dldTVTlQcjlTNGdKSnc4OGFORzdDeXNrS1RKazJ3ZlBseW5EeDVzdHgxTkgzQlFHWDA2TkZxTFNPSmlJaUkzZ1VNd0lqZU1Sa1pHYUsyTFI5OTlCRy9UVWRFUlA4dlNTUVN1TGk0b0huejVnZ01ETVRCZ3dkeDdOZ3hXRnBhb243OStxaGZ2ejZzcmEwci9EdTNiOTgrZlBqaGg3Q3hzVkc3ejk3ZVh1dDhNQURnNGVHQmNlUEd3ZDNkdmNydDRyWnMyWUxnNEdDTUh6OGVaOCtlUlY1ZUhnb0tDdURwNlFrZEhSMU1uVHBWYXl1dTBuYnUzSWw2OWVyaHE2Kyt3cElsU3pCNThtUlJlS0dhajBaVlBWRjZQVTN6SEwwS0R3OFBwS1NrQ0NlTnYvbm1HK2pvNkdpY3o2YWdvS0RLVlh2bno1L0gxYXRYNGVibUJxbFVpdnIxNjhQYzNCeFJVVkVZT1hLa3NGeFVWQlFBcUZXcGFmUG5uMytpUllzV2tNdmxhbk9icVNvU05MWGRBd0EvUHorMU9kNFdMMTZzMWdKeDdOaXhhaTBRWDFaU1VwTG9kOXlsU3hlMVpYYnYzbzI3ZCsrSzJyMnBXdlU1T3p0REtwWEN4TVJFQ1A1VUZpNWNDSmxNaGcwYk5xaFZJYVdrcEtpMXgxVE5KeHNZR0lqSXlFalJmY25KeWFJVC9zMmFOY1BreVpPRmZUcG56cHh5SzhES0hyTXEyaXJBOHZMeThPZWZmOExFeEVTb2FtdmJ0aTFPbkRpQlc3ZHVDYThucFZLSjY5ZXZvMG1USmhXR1gwQkpkVlptWmlaNjkrNk5rSkFRdFNBak9UbFo2L0doelpNblQ0UkFWMTlmSDBlUEhnV2dlYjdBanovK0dNK2ZQMWVyQUN2TnlNZ0kvZnIxRTU2alhDNFhqaEY3ZTN1TUhqMjZ5bU44a3pJeU1pQ1h5OVdDNVpNblQrTEpreWNvTEN5RWc0TUQrdmZ2ajZTa0pEUnExRWdJU3hVS0JYcjI3SWxMbHk1aDQ4YU5hdHMrZVBBZ21qZHZqcFVyVjJMcjFxM0l6YzNGbFN0WDRPVGtKQXBjWlRJWnZMMjloY2NwN2ZMbHl4cm5TMHRJU01ES2xTdlY1czRxS0NpQW01c2I3T3pzaEdOVE5TOGZVUEtlNU9ucGlUbHo1b2hhanNwa01zeVpNd2VwcWFrd05UWEZybDI3S3R4M2UvYnNVWnVEenNiR0JqWTJOc0pjZC9QbnowZXpaczBxM0JZQWVIdDc0L256NTZMYmZIeDhZR1ptaHF5c0xBQWxjNmdkT0hCQTQvb0dCZ1pZczJhTnh2czhQVDNoN095TWI3LzlWbXZBRlJBUWdOMjdkMlAzN3QxcTdTbFZ5cHVUa29pSWlLZzZNUUFqZXNjY1Bud1lTcVVTUU1tM0tsL0h0N2VKaUlpcVU0c1dMVEJ4NGtTRWg0Y2pJU0VCeWNuSlFvaGhhV2twVk1sb29tbzFWZGx2M0pkbGFXbUpObTNhNE5LbFN4ZzZkR2lsMWxFb0ZOaThlVE1PSFRxRXdZTUhZOWl3WVVLTExqMDlQUXdlUEJoYnQyN0YxS2xUNGVycUNnOFBENDBobmtLaHdPM2J0ekY5K25ROGVmSkVxUGI1OHNzdk5jNEJObVhLRk5INm11WlZVU3FWR2dPSnlobzJiQmhldkhpQmUvZnVJVGc0R01PR0RZT0ppUW1hTjIrTzBOQlEwYkl5bWF4S0p6VjFkSFRRcFVzWGhJYUdJaW9xU3BnanAwMmJOZ2dQRDRkY0xoZE9ua1pGUlVGWFY3ZlNuM1BjM2QxaGFXbUpFeWRPNFByMTY2TDdZbU5qaGNmUjVLT1BQc0pubjMxVzZlY0JsRlRraElTRWFMMy9qei8rd1AzNzk5R3laVXVrcDZlckJVSGFBaUpUVTFQNCtQZ0kxd2NNR0NDYVk2M3NzVzVoWVlIYnQyOEwxK1BqNHhFVEU0TXZ2dmhDTGZ4cTNydzU5UFQwMUFLenZMdzhBQ1hWZUdYdms4dmxXcDhqVUJLWTJ0cmFxdDIrYmRzMjVPZm40N3Z2dnRPNG5xWmpWMGRIQjAyYk5rWERoZzF4NGNJRklRQlQvZDZ1WDc4dWhFTVBIanhBVGs0Tyt2WHJWKzc0VkhyMTZvWGk0bUlNR3pZTUlTRWh1SDc5dWxCcHBWUXFjZlBtelVxMUdDMGRXcWFscFdISGpoM0M3N0wwNWJLVlpMMTY5Y0xGaXhleGZmdDJyZHYyOXZZV0txU0Frc3JGaHc4ZkF2aGZPUEl1VVlXZ0RSczJGTjJ1bW9kdzFhcFZ3dkgwOE9GRDZPam9xQVdzVmxaVytPYWJid0NVVlBvOWYvNGN3NFlOQXdEaFBiTlJvMGFpVm4rbHFTcWFTcjlmVnRidTNidEZJWGJwU2xQVjlwNDhlU0xjNXUvdkQzMTlmWFRzMkZHNFRTYVRZZDY4ZWJoNTh5WXNMQ3hRV0ZoWXFmZEViU0ZSYWZYcTFSTjlLZVBodzRmNDl0dHY4ZU9QUCtLRER6NFFMV3RnWUNBS3dLS2pveEVXRm9hcFU2Y0tsWFpqeG96Qm1ERmpLbnhjVFJRS0JRd01ETlJDdzlLUER3QzFhOWN1OTdrcEZJbzNVcGxLUkVSRTlDb1lnQkc5UXk1ZnZpeTBiZEhWMWNXZ1FZT3FlVVJFUkVTdlI0MGFOZURzN0N6TXU1U1hsNGRuejU1cFBGRmVXbHBhR3A0L2Y2NjEwbXJuenAwNGZQZ3dHalpzQ0ZkWFY3VTJXVUJKbGRIZHUzY3JOYzc4L0h3c1hyd1k0ZUhoR0RKa0NDWk1tQ0M2WDBkSEJ3TUhEa1RYcmwzeDY2Ky80dmp4NHdnUEQ4Zmt5WlBSdlh0MzBiSTNidHpBakJrek1HL2VQUFRvMFVPWU0rWlY1Z0NUeStVYUt4dkN3c0lBUUdpeEdCc2JLMm9ONXVEZ2dOcTFhd3VQY2ViTUdRUUhCNk5Qbno3Q1NkaXlBVmhxYW1xbFRqeXJXdnZWckZrVFRrNU8wTkhSd2NXTEY0VUFyRzNidGpoLy9qenUzYnVIMXExYm82aW9DSkdSa2VqUW9VT0Z2MzhWVlJEeTlPbFRIRDkrSFBIeDhjSSt2SExsaXRaS3d2SGp4Nk80dUZpdDFWbEZPblhxaExadDJ3SW9xUWFMaUloQWVIaTRzSi85L1B6UXExY3Y1T2ZubzI3ZHV2RHc4QkN0ZitEQUFVZ2tFclg1aktwYVVkZWdRUU5rWm1ZSzFYaUhEeCtHdnI2K3hubVNaczZjcVhFYk4yN2N3TFJwMHpCczJEQzFRQzQ0T0Zpb1FOUkVJcEZvREZ4MWRIU2dvNk9qTll5Tmo0OUh5NVl0aFpQaHBjUFVMbDI2d04vZkg1bVptYWhidHk2c3JLeFFxMVl0SWNnRVNuNm5BQ28xbnhOUWNvTCsyMisvQlZEUy9qTTBORlFJd09MaTR2RGl4WXR5NTlOVkJZR2xUKzYzYWRNR0FRRUJtREZqQm1yVnFnVXZMeTlzM0xnUmNYRnhHcXRwQmcwYVZPblA3bks1SE0rZVBjT2RPM2VnVkNyVndzeDNnU3BvMWhTQWxpYVh5eEVURXdNek16TjRlbm9LeDdoTUpzT2FOV3VFMSs2Tkd6ZVFtWmxaNlZBVGdCRCtsbjYvZkIxcTFhb0ZJeU1qSWVSTFRVM0Y1Y3VYTVdUSUVPRjlKQ2NuQnovOTlCUHUzTG1EcjcvK0drbEpTUWdPRGhiYXU1YW5iTHZUeWlndUxvWk1KaXYzOWFqeTlPbFR1TGk0YVB5N09Ianc0QXFEYmFEa2l3R3E4UDJ6eno2cjFKaTFWWHlxV0ZsWllldldyUlZ1aDRpSWlPaHRZZ0JHOUk3SXk4dkRtVE5uaE90OSsvWjlwZFk3UkVSRTd6SkRRME1ZR2hwV3VGeE9UZzVxMWFxbDlxMXpxVlNLd1lNSHc4VEVCQzlldk1EbHk1Zmg1ZVdGU1pNbTRkTlBQeFV0VzZkT0hjVEZ4Vlg0V1BIeDhWaTJiQmtTRWhMZzd1Nk8wYU5IYTEyMmJ0MjZXTEprQ1FJQ0FyQjU4MllzV0xBQVBYdjJ4S1JKazRTV2JlZlBuNGV1cnE2b291QlY1ZVhscVlWU3o1NDl3NUlsU3lDVlNxR3Jxd3NEQXdNRUJRVWhLQ2dJQ29VQ2hZV0Y4UGIycnRMbkNvVkNnVWVQSHFGWnMyWjQ4dVJKdWEwWVZlR1NvYUVoYXRldURUczdPNFNIaHd2M3EwNWUzNzU5RzYxYnQwWk1UQXp5OHZJMGhwV2xLWlZLdFJPNVhicDBnWkdSRWZ6OS9mSGpqejhpUFQwZGtaR1JXbHQzK2ZyNjR0NjllNVY2em1XWm1KakEyZGtaejU4L0Y2cXlWTC9iZmZ2Mm9VNmRPbGkxYWhVYU5teW9ObmZUMmJObklaRklLcHpUcWFDZ1FHaGhCa0NZVzBtbFdiTm1VQ3FWU0V4TUJGRFM1c3pOelUzdGR4a2ZINC9nNEdBTUhEaFFiUTZsOG5UczJCRUhEeDdFclZ1M1lHZG5wM2IvdW5YcnlnMW5TbGV2bFhYa3lCRWhyTTNQenhkZTc2b0E3TXFWSytqZnZ6OTBkSFRRdkhselVhVmJlSGc0YXRldVhlR2NnUVVGQldxMzllblRCOXUzYjBkYVdocnExNitQdi83NkM4Ykd4a0lncTBucEVMYzg5dmIyOFBmM1IyNXVyaWk4VFU5UEYzNUg1Ykd6czRPeHNUSGk0K09oVUNpUW01dUxwS1FrTkduU3BNSjEzeFNGUWdHRlFxRTJwMkY0ZURqcTFxMExTMHZMY3RlUGpJeEVRVUVCdW5idGlwczNiMkx0MnJYSXo4L0hwNTkrQ29WQ0lidy9GQmNYaTY3WHFGRkQ3WDI5Yk10TlZSaFVObUJXYmE4OE9UazVvbVhLTHQrc1dUT2hFbm5EaGczUTFkVVZWUW5IeE1UZ3pwMDdjSGQzeC9EaHc3RnExU3JVckZtejNIbXdWTUxDd29Td3ZLb3FFNFoyNmRJRjl2YjJvaGFPS2pLWkRLNnVydWpXclJ1QWt0ZklzMmZQUkswc04yN2NLRlF6QXNDaVJZc3EzSitsUlVWRjRlREJnNWd4WTRhbzFTbmJJQklSRWRHN2lBRVkwVHZpekprendqOTVkZXZXTGZlZmRDSWlvbjhMUFQwOTBZazZGWDE5ZmZ6M3YvOFZybzhiTnc3ZmZ2c3Q5dTNicHhhQUZSWVdxclVzSzYyb3FBaDc5KzZGcjY4dnBGS3BVTEZWR1o5ODhnazZkZXFFUllzVzRkeTVjM0J4Y1VIWHJsMmhVQ2h3NGNJRk9EZzRxRlVtblQ1OUdqZHUzQkN1Mzd4NUU0RDYzRUw5K3ZWVHE1REt5c3JTR3FoTm56NWRMWEM1YytlT1VCbFRGVGR2M2tSZVhoNU9uVHFGOVBSMExGKytYT3V5ejU0OUExQXl4eEZRVW0zbTYrdUxoSVFFV0Z0Ync5cmFXaGdMOEwvcUhrMEJtRktwaEVLaHdLbFRwN0J2M3o0a0ppYUtBajlWOExsNzkyNE1HalFJaHc0ZFFvMGFOYlJXbGFqYWc3MEtVMU5UZUhoNG9GZXZYcmh3NFFJMmJ0d29ta09vVHAwNmFwVWJSVVZGME5YVkZRVmFOV3JVVUt2ZUN3NE9SbkJ3c05iSGJ0bXlKWUNTbG1jaElTRXdNVEhCbDE5K3FiWmNjbkl5RGg4K2pNNmRPMWNwQU12S3lzTGh3NGZSb2tVTFVRQW1sVXBoWldXRkgzLzhFYTFidDY3MDlqVEp6YzJGUXFFUWpvLzI3ZHVqUm8wYXVIcjFxakN2azdXMU5hS2pvNUdhbWdvakl5UEV4c2JpbzQ4K1VtdW5wbW9UbnBLU0FuOS9mNXc4ZVZMdDhRWU9ISWg5Ky9iaDk5OS94OWl4WTNINjlHbTR1Ym1WK3g2Z2FrOWFVVWlzbXJNdUxDd01MaTR1d3UwUkVSSFlzbVdMY0YxVnpWT3paazNSYzFpMGFCSGF0V3VIdUxnNFNLVlMxS3BWQzZHaG9SZzFhbFM1ai91bTNMbHpCNy8rK2l0Kyt1a25VUWdYRlJXRitQajRTbFU3L2Zubm4rallzU1BxMUttamRsOWlZaUsrLy81NzBXMnE5K2RCZ3dhSjJoSUNnSnViRzZ5c3JBQ1VISnZidDIrSHM3T3pFT2FVZHYvK2ZZM3pzYWxvQ3FwS1Z3RzJiTmtTcDArZlJsaFlHQzVkdWdSM2QzZlJ2SEhkdTNmSHdvVUxSWSt0cDZkWHFRcTJ0TFMwS2dkZ21xb1F0WkZLcFpCS3BSb0RNQUJvMnJRcE9uZnVEQUFJQ2dyQzZ0V3JSZTh6WmVjeEs2ODZVaFBWL0hCdDI3WlZteU9PaUlpSTZGM0RBSXpvSFpDVmxTWHFtVjkya21jaUlxSi9xN3AxNjBJdWwxZFloU1NWU3RHK2ZYc2NQWG9VeGNYRm9pcUNpbHI1UlVkSFk5ZXVYV2pac2lWbXpacFZwUUFCQUJvM2JveTFhOWNpUER4Y2FOa1dFeE9EN094c3RibGNnSklBckhTMVJXNXVMZ0RnNE1HRG91V2NuWjFScTFZdFdGaFlJQzh2RC9uNStVSlZDMUF5YjlEcitzWjllbm82UHZyb0l5RmNVMVh2bEc1LzV1enNERDgvakpyQlNBQUFJQUJKUkVGVVA2RUtTaVV4TVJIbTV1YkNXT3p0N2VIcjY0dUlpQWhZVzF1amR1M2FxRk9uamxEaGMrSENCZGpaMmFuOVRvcUtpdkQ0OFdQY3ZuMGJZV0Zoc0xlMzF4aCtEaGt5Qk1lUEg4ZkNoUXVSbkp3TWQzZDN0ZURpMGFOSG1ENTkrcXZ2R0pTMEZ0UVdCQ1FtSnVMRER6L0VtalZyTklZeHBWdml1Ymk0WU1hTUdhTDd1M2Z2amlGRGhnalhZMk5qUlMzRWpJMk5ZV1ZsQlI4ZkgrVG01dUtubjM1Nkt4MENURTFOTVhic1dHUmxaZUhpeFl0VldyZE5temFpTUVSVkdhVUtXUFQxOVdGblo0ZW9xQ2hoemlCVlNIcjc5bTBVRmhaQ29WQ2daOCtlYXR0V3pabmw1ZVVGUTBORGRPdldEZWZPblJNdFU2dFdMWXdaTXdicjE2L0h2WHYzWUdCZ0lNdzNWcGFGaFFXa1VpbVNrNU5ScjE0OTZPcnF3c0xDQXUrOTk1N0c1WTJOamRHalJ3L3MyN2NQZmZyMEVjS3QvdjM3bzMvLy9yaDI3UnJhdFd1SFc3ZHVZZHEwYVZpOWVyVVFncFUrM284ZlB3NEhCd2RZV0ZqZ3I3Lyt3aGRmZktGMTdpU0ZRb0huejU5RFQwL3Z0YjNlYzNOenNYUG5UaHc1Y2dUNit2cENzQWlVQkRHLy8vNDdnSkwya1RLWlRPdmNVUG41K1VoTVRNU2lSWXNRSFIydGRyK1ZsUlVPSHo0TUFGaXpaZzJlUEhtQ0JRc1dBQkFIUFRZMk5qaCsvRGdrRW9sUUFiVm8wU0pJSkJJTUhUb1VBUUVCY0hOekU0V3hTcVVTSGg0ZTBOWFZSVkpTRWhvM2JpeDY3RVdMRm9tK1FMQnExU3JSL2UzYnQ0ZS92eitXTDE4T2EydHJqQnc1VW0zOFpZTTNwVktKakl3TWpmdWlOTlY3ZWxXb3RsdjIvZlZWWldabWlxcTBOTGw4K1RJV0wxNWM2VzJxcXNYR2poMHJxbGhiczJhTjhGb21JaUlpZWxjd0FDTjZCNVQrUmw2TEZpMkViejRTRVJIOTI5V3VYUnZXMXRhNGV2VXFYRjFkaGR2THpwdWpVQ2dRRnhlSCt2WHJxODFMZE9YS0ZZMHR0RlE2ZGVxRTVjdVhDNVVwTDBNcWxZcm1BRHR4NG9RdzcxbFpTNVlzRWMxcDQrdnJpNTA3ZDhMWDExZmp0bFZqUDNQbURKUktKZmJzMllQczdHeU1IVHNXQUNwMVFsYWJ2WHYzNHRhdFcwaE1UTVJmZi8wRlcxdGJSRVZGSVRRMEZNT0dEY09EQncrRUVFcFBUdzltWm1iWXVIRWpIQndjMEtWTEZ3QkFRa0lDV3JWcUpXeXpiZHUya0VxbGlJaUlFSUlqVDA5UE5HN2NHUEh4OFVoSlNkRTRsMHhTVWhKa01oa3NMUzN4My8vK0YxMjdkbFdySGdGS1dpMk9IVHNXeTVZdGc3NitQdHpjM05TV01UYzNWMXMzSXlNRDV1Ym1RdEJ3OXV4Wm5EdDNEdlBtelFOUTBsNVNVMXRPYlNkMGMzTnprWnFhQ2x0YlcyUm1ac0xPems3amVBSDFrKzhBMEtwVkt6UnUzRmcwajAvanhvM1J2SGx6VWREUnVYTm5IRGh3QU8rLy83NG9VUFgyOXRZNkQ5Q3JldnIwS2ViUG42K3gvYWcyU3FVU1Q1OCt4YzgvL3l5YXUwdlZaazVWelFhVXZPWmlZbUlRRnhlSHRtM2Jva3VYTGxpMWFoVmF0MjZOUllzV3djaklDSjA2ZFZKN0RGVTd5MDgvL1JUdTd1NklqNDlYQzhDQWtqbU4vUDM5a1p5Y2pPSERoMnNOQUNaUG5nd0ErT21ubnlDVHlUQmx5aFFzV2JKRU9MWTFHVHAwS0NaTm1vUVRKMDZJM3BNU0V4TXhlL1pzeko0OVd4UmlyRjI3RmdVRkJWaXhZZ1YwZEhRUUZSV0YrL2Z2WStUSWtUQXpNME5BUUFEQ3dzTFU1aEJVaVl5TXhLeFpzK0RoNFZHcGlpeHRWQ0hYbVRObnNHblRKbVJsWmNISnlRbVRKMDhXUW5VQTJMeDVNKzdldlFzSEJ3ZEVSa1ppL3Z6NStQbm5uelVlQnpWcjFzVHExYXZSdEdsVFJFZEhJejQrSG1QSGpoVWVTeUtSQ0pWL05XclVnSzZ1cm5DOXJOTHYyOEhCd1FnTkRjWG5uMytPT25YcUlDUWtCRjI3ZGhVRllLbzU2QlFLQmNhTkc0Y0pFeVpnOE9EQk1EWTJSb2NPSGRDdVhUdFJBRFo5K25UUlk3LzMzbnVRU0NUSXo4L0h0R25UaFBmK1M1Y3U0ZTdkdXhneFlvUmExZURUcDAveHhSZGZWRzZIVjVFcWFGNnhZZ1ZHamh3SkZ4ZVhTci8yeWhNVkZRVVRFNU55Zzh4V3JWcUp2akNRbTV1TDJOaFlyUjFKYnR5NGdhTkhqK0svLy8ydnFNSzVkTWlia1pHQjA2ZFBRMTlmSDY2dXJteVBTRVJFUk5XR0FSaFJOVXRLU2hMTlRWSDZIMmtpSWlJcW1SZno0TUdEb3BabzU4NmRRM0J3TURwMTZnU0pSSUx6NTgvajd0MjdtRGx6cG1qZDBOQlE1T2ZuQysyZ3RORjBzdjFsNWVmbkl6UTBGSTZPam1vdERGOVdRVUVCZkh4ODBMeDVjM1RyMWcwN2QrNkVnWUdCcUhxb0lqS1pER2ZQbmtWRVJJUlFlWDdod2dVNE9UbGgxS2hSa0Vna1NFaEl3T0xGaTlHb1VTT01HalVLaXhZdFV0dk9oUXNYa0pxYWlpNWR1dURPblR2SXlzb1NuWmpXMDlPRGw1Y1hiR3hzaE5zY0hCd0FsRlNXNmVqb2FLeU1hOWFzR1pZc1dZSldyVnFWdTkrdVhidUdEUnMyQ1BPL1RaNDhHVk9tVEJHMWhqUTBOQlJDbU9MaVlodzRjQUErUGo0WU1HQ0EwRG96UGo0ZXVycTY2TnExSy9MeThqQisvSGhZV2xwaTFLaFJsV29KZHZueVpVZ2tFclJ0MnhZWEwxNUV6Wm8xUmNGbWFacE8vcXJDRjZBa3dFMVBUMGR5Y2pJZVAzNk1LMWV1NEt1dnZrSmFXaHBDUWtJQVFMUS9Dd29LRUJRVUJBc0xpemNTZ0tsTW56NWRZNGlyU1VaR2hzWnc0TktsU3pBd01CQUZpUzR1THVqVXFaTnczTlNyVncvMTZ0WERpeGN2Y1BYcVZiaTR1R2dNbzcvLy9udjA3ZHNYam82T1dzZVJuNStQMzM3N0Rjbkp5YWhUcHc3Mjc5K1BvcUlpakI0OVd1Tng5Zmp4WTBSRVJHRHc0TUVJQ2dxQ3A2Y25saTFicHZVWWJOS2tDWHIxNm9XMWE5ZWlSWXNXUXZpN2FkTW10Ry9mSHIxNjlSSzFPSjAwYVJMR2pSdUhvS0FnOU9uVFI2aVM2ZG16SnlRU0NlenM3TEJ1M1RwMDdOaFJZemdVR3hzTEFKWCtQV2hTVUZDQXRMUTBwS1NrSUNJaUFxYW1wcGc5ZTdhb1phcENvY0M2ZGVzUUVCQUFSMGRITEY2OEdMNit2dGkxYXhjV0wxNk1lZlBtQ2UrL1Q1NDh3ZlhyMXdFQURSbzBFTFpoYm02T0VTTkdRQzZYWS9YcTFTODExdURnWUNFTUhUdDJMTkxUMDh0ZFBqczdHMHFsVWdoMzdPenNSSUZ6Ym00dUhqOStqTFMwTkZ5N2RnME5HelpFbno1OXNIUG5UcUUxWitucXNaczNiK0xnd1lNYVc0MGFHeHRqeFlvVkZUNkhnSUFBQkFZR2FyelB3Y0VCMjdadEUrMjNvS0FnbkRwMUNwMDZkWUpjTG9lM3R6ZDhmSHd3Yk5ndzlPL2ZIL1BtelJOVjZWWFd4WXNYRVJNVEE2bFVpaSsvL0JKRGhnekJaNTk5aHBvMWE0ckNNSE56YzFIRjVhRkRoeEFjSEF3TEN3dU1IajFhYlY0eTFUeHVUazVPR2xzZ3BxYW1Zc0tFQ1NndUxrWmhZU0ZPbmp5SnRXdlhxbjA1aFlpSWlPaHRZQUJHVk0zKyt1c3Y0WEtuVHAxRXZlZUppSWpvZjlVYysvZnZGMXFaTlc3Y0dJV0ZoZkR6ODRPdXJpNnNyS3l3ZlBseVVaQ1ZrNU9ETFZ1MllQVG8wVy8xMitkbno1NkZUQ1pEcjE2OU5ONS8rL1p0MGR4UUtTa3BBQ0E2YVE2VUJFbXRXN2VHWEM3SGtpVkxrSnFhaXQ5Kyt3MDJOalpJUzB2RHBrMmJvSyt2WDI2MVNta1NpUVNiTm0yQ2dZRUJQdmpnQTd6Ly92dm8yTEdqRURTRWhZVmh4WW9Wa0VxbFdMQmdnWENDVktGUUNOdFFLQlRJenM0V0trWk9uRGdCQU9qVHA0L29zVFNOU2FGUTRQVHAwN0MzdDljNmI0eTIrYzJBa2hQWjI3ZHZ4OUdqUjJGdGJZMmZmLzRaang4L3hpKy8vSUxwMDZmRDBkRVJ3NFlORTQ0QnBWS0ppeGN2WXVmT25VS3J3dEtCWWVrNXUycldySWx4NDhaaDU4NmRtRFp0R3RxMWE0Y3hZOGFvamFlZ29BQkFTZlhKNmRPbjRlRGdVT1dXWmNuSnlUaC8vanpTMDlPUmtwS0NsSlFVcEtXbG9haW9DRktwRkEwYU5JQ2xwU1VpSWlMZzdlMk5ldlhxd2NIQkFmdjI3Y01ISDN5QVJvMGFJVGs1R1FCZWVYNnVOeTA3TzFzSXRFcFhzelJzMkJBTkd6WlVXLzdzMmJPUXkrWG8yN2V2eHUwWkdCaVVHMzVGUkVSZ3pabzFTRXRMZzRlSEJ6Nzk5Rk9zWHIwYUJ3OGV4S2xUcHpCbzBDQU1IRGhRYUNOWlhGeU1WYXRXb1c3ZHV2anFxNi9nNU9TRTJiTm5ZODZjT2ZqbGwxOUU3UUZqWW1Ld1pjc1dmUGpoaDVneVpRcGlZbUl3Wjg0Y3pKczNEMmxwYWZqNzc3K0ZlY0JVTGVKMGRIVFFvRUVEVEpvMENjMmFOY1A2OWV2eCtQRmpMRisrWEFpVHhvMGJoeGt6WnVDMzMzN0Q3Tm16MVZvaHhzYkd3dHJhR3BhV2xwWGQ3V3IyN3QwckhPLzkrdlhETjk5OEk2cmNTVWxKd1lvVkt4QWRIWTFPblRwaDd0eTVrRWdrR0QxNk5KS1NraEFTRW9MVnExZGo2dFNwZVBic0dXYk9uSW5NekV3VUZ4ZGoyYkpsbURGakJveU1qTkNxVlN2MDY5Y1BjcmtjeWNuSjViYXRMU3NuSndjYk4yNUVTRWdJYkcxdHNYanhZa2lsVXVIOVNWTTdWQUI0OE9BQmdKSy9DYWRPblVKaVlxSVE5ajErL0ZpWW85RFUxQlNXbHBibzJiTW5GaTllak5EUVVJd1lNUUpIang3RmxpMWJoT3JOUjQ4ZXdjYkdSbU5ZbzZ1cnF6WGtMazFWT2FacEd6VnIxa1RUcGsyaFZDb1JHUm1KUFh2MjRNYU5HMmpWcWhYbXpwMExZMk5qWExseUJUdDM3c1NHRFJ1d2QrOWVqQmt6Qmg5Ly9IRWw5bUxKbHd4a01obDI3ZG9GWDE5ZjJOdmJZLzc4K1RoeTVBajgvUHl3Zi85K0RCOCtISU1IRDlhNmpjR0RCME1pa1dEOSt2VjQ4ZUtGMmx4dHF2bkt0TFh0UEgvK1BIUjBkTEIvLzM0OGVQQUFreWRQeG9NSER5cTE3NGlJaUloZU53WmdSTlZJTmRrM1VOSVdwSGZ2M3RVOElpSWlvbmVQdnI0KzVzNmRpMm5UcHNIYzNCd3VMaTVvMGFJRlZxNWNxWFdkWjgrZVllN2N1V2pac2lVKysreXp0emhhQ1BQOXZQLysreHJ2OS9iMjFuajd0R25UUk5jdExDemc3ZTJOcFV1WDR1N2R1MWk0Y0tGUUJmVEREejhnSXlNRFc3ZHVGVzVic1dJRmZ2MzFWOUUyU29kWGVucDYyTHg1TXl3c0xFVGY2TS9JeU1DT0hUdHc4dVJKTkduU0JBc1hMaFFxSXN6TnpSRVNFb0tqUjQvQzJOZ1kwZEhSa012bHNMR3hRVUpDQWdJREErSGc0SUFHRFJyQTNkMGRtWm1aNWU0YnVWeU83T3hzdGZsT2YvbmxGM1RvMEVIak9rcWxFb2NPSGNLZVBYdnc3Tmt6dUxtNVlmejQ4ZERUMDBQOSt2V3hiZHMyN05peEE0R0JnWWlJaUVERGhnM2g0ZUdCM2J0M0l6NCtIbloyZGxpelpnMWF0MjZOQXdjT29HYk5tbEFvRkRoeDRvVFFza3RIUndkOSt2UkJyMTY5Y096WU1majQrR0Q2OU9td3Q3Zkg0c1dMc1hYclZoUVhGK1BpeFl1b1U2Y09ZbUppY1BYcVZjeWZQMThZWjFSVUZQcjE2NmZ4T1NnVUNyaTR1QUFvQ2RFT0h6Nk1KazJhb0duVHB1alNwUXVhTm0yS1JvMGFvVjY5ZWlndUxzYTJiZHV3YU5FaXRHL2ZIZ3NYTG9TZW5oNVNVMU14YytaTS9QVFRUNGlPam9hQmdZRmE5WmVYbDVmYVNYZFZHTE54NDBZaG9DazlydkpjdjM1ZEZOYVdSOU55R3pkdWhFS2h3TWNmZjR6ZzRPQUtxNEpVWXkxYnlkbStmWHNzVzdaTTYzcVBIajNDOXUzYmNmbnlaVFJxMUFpclZxMFM5czJNR1RQd3dRY2ZZUFBtemRpNWN5ZDI3OTZOeno3N0RPUEhqOGZ5NWNzUkhSMk5KVXVXUUY5Zkg1MDZkY0wzMzMrUGxTdFhZdDI2ZFpnNmRTcVNrcEx3N05relhMaHdBYTFhdFVMNzl1MWhiR3lNaFFzWFl0YXNXZmpoaHgrd1lzVUtMRnUyRE5ldVhVTk1UQXpPbkRrRDRIL3pPYm02dW1MRGhnMDRmdnc0eG80ZEs2b3c3TlNwRXdZUEhveERodzVCcVZUQzA5TlRDQXRWclYySERoMWEwZTR2VisvZXZYSDgrSEZNblRwVkZFNi9lUEVDQnc0Y3dNR0RCeUdUeVRCdzRFQk1uRGhSRkZaT216WU5hV2xwQ0FvS1F0MjZkWEg1OG1VOGV2UUljK2ZPUlhwNk9qWnUzSWpvNkdqMDZ0VUxIVHAwUUhCd01DUVNDVnExYW9XNHVEakV4Y1dodUxnWWJkcTBnVnd1eDlHalIxRlVWQVFURXhQMDdkc1hhV2xwQ0F3TXhMRmp4L0Q4K1hOOC9QSEgrTzY3NzRRUXljek1ERktwRkg1K2ZuaisvRG4wOWZXRnNjbGtNaHc3ZGd3R0JnYXdzYkhCc1dQSDhPREJBelJ0MmhTT2pvNW8yclFwbWpScEFrdExTeGdhR2lJdUxnN0xsaTFEZW5vNlpzMmFoZDY5ZThQT3pnNC8vL3d6YXRhc2lTRkRodURXclZzWU9IQmdsZlp2UUVBQXdzUERvYWVuaDhMQ1FtSCt3N0t2UlpsTWhyaTRPRnk1Y2dVWEwxNUVTa29LcEZJcFJvd1lnZEdqUnd2UDJjbkpDVTVPVGpoMzdoeTJiTm1DMzM3N0RZY09IY0w0OGVORjdVVkx5OG5Kd2FWTGwzRHQyalZjdm53WlNxVVN3NFlOZzd1N3UxQUI5c2tubjJEUG5qM3c4ZkhCa1NOSDhOVlhYNGtxcTB0emMzTkQzYnAxWVd0cmk3Q3dNRVJGUlFsZkpEbDE2aFFNREF4RWMvMlYxcUJCQStUbTVtTDM3dDFJUzB0RGpSbzFxaFNHRWhFUkViMU9ETUNJcW9sQ29jQ3BVNmVFNjg3T3pocm5uU0FpSXFLU1NwZDU4K1poOGVMRnVIMzdOc2FNR1NPcVlDZ3RJaUlDcTFldmhwV1ZGV2JObXFYV3Z1bE42OWV2SDF4Y1hMUitPMzc5K3ZXVitpYThqbzRPa3BPVFlXUmtoTFZyMTRwYXlFbWxVc3lmUHg5UG56NFZUcG9PR0RBQWJkcTBFVzBqSlNVRk8zYnNFSzZYbnVzSEtQazhNbWZPSENRa0pHRGd3SUg0NXB0dlJLMnhoZzhmanZqNGVHellzQUhGeGNVd05EUkV2Mzc5OE1FSEgrRFlzV01BZ0FrVEpnQW9tUnNwTHkrdnd1ZWxTZWwyWUpyMlEySmlJcG8wYVlJSkV5YkExdFpXZEwrUmtSRW1UWnFFb1VPSDRzQ0JBeWdvS0lDOXZUMzI3Tm1EbVRObm9rK2ZQc0l4Y096WU1hRjZ5c0xDUWhpN1NvMGFOZURtNW9hK2ZmdkMxOWNYUlVWRjBOZlh4NzE3OTVDWW1BaFRVMU9NR3pjT2lZbUpzTGUzRjdXbGE5bXlwZHIyVkRaczJDQmNidDY4T2Z6OC9MUSszK2pvYUFRR0JtTFVxRkVZTldxVWNCTDlsMTkrd2U3ZHV6Ri8vbnprNXVZS0lTQUFXRmxaWWZUbzBWcTNxVTFHUmdhT0h6K3U5Zjd6NTg4aklpS2lVdHRTaFZjcU1wa00wZEhSNk4yN045cTJiWXVhTld2QzNkMjl5bU1FeEhNTGFYUDM3bDI0dTd0aitQRGhhbk0zT1RrNXdkSFJFV2ZQbnNYUm8wZmg0dUtDSTBlT0lDUWtCQk1tVEJCVmxmWHIxdytGaFlWd2RuWkdaR1FrTWpNellXSmlndSsrK3c2dXJxN0NzV1JqWXdOdmIyOEVCUVVKNGUyYU5XdVFrSkFBSXlNanVMdTdDd0hZdVhQbjRPL3ZqeUZEaG1oc0V6bCsvSGhrWjJmajh1WExTRWhJRUVMdCtQaDR5R1F5cmZPRFZWYlRwazNoNCtNakNyYmtjamttVHB5SWxKUVVORzNhRk45Kys2M1FxclEwMVh2Ti9QbnowYjE3ZDl5K2ZSdVRKMDhXeG1ScmE0dWpSNC9pNnRXck9IbnlKR1F5bWRxeG9NbklrU09SbFpVRkR3OFA1T1hsb1dYTGxwZzdkNjVhTzFxcFZJcEpreWJCeDhjSFc3WnNFYlVDbEVxbGFOcTBLZWJQbnc4REF3UE1uajFiNitNcGxVcnMzcjBiZW5wNldMOSt2ZkIrNnV6c2pKVXJWMkw3OXUxd2QzZUhsWlZWbFFNd016TXp2SGp4UXBpWHJIZnYzaGc1Y3FSb21hQ2dJS3hldlZvSW5aczBhWUt2dnZvS0F3WU0wRnBGMnJOblQzVHQyaFYrZm43dzgvUEQzTGx6OGNzdnYrQzk5OTVUVzFZaWtjREh4d2VXbHBZWU4yNGMrdlRwSTFRNnFwaVltQWh6cGUzYXRRdkJ3Y0hvMDZlUDFyOVZxdC94OWV2WGNlVElFV0h1emZyMTYyUGF0R2xhMSt2Um93YysvL3h6QkFVRndkRFFFSjZlbmxXdWxDVWlJaUo2WFhTVUw5Tk1tb2hlV1ZoWUdFNmZQZzJnWko2Szc3Ly9ubjNSaVlpSUtwQ1FrSUMxYTljaVBqNGVYYnQyUmR1MmJWR25UaDNJWkRJOGZ2d1lseTlmUm5KeU1rYU1HSUVSSTBab1BVRkgvL1BvMFNNVUZoYStWSHVxcUtpbzF6cC9tallLaGVLMS9TNVZKNkJmZFh1RmhZVnFRY3Zya3BlWDk0LzRZbFI4ZkR6cTFxMnJkaUwrVGFqcU1WSmNYSXhMbHk1VkdDNGRPSEFBSDMzMEVVeE1URjVwZkpHUmtSb0RKaFdsVW9uazVHVFJmRlJ2V2xSVUZISnljdENyVjY5Szc3dmMzTndLNXpaVUtwVW9LaXBDY1hHeEVKcW9xQzVMcFZKSUpCS2NPM2NPaG9hR2VPKzk5OTc0bHhXS2lvcWdWQ3BGUWVEYklwUEpzR0hEQnJScTFRb09EZzVvMUtoUmxkWlBUMC9IeFlzWE1XalFJSzNMbE4zWEZhbnE4a1JFUkVUL0h6RUFJNm9HTXBrTXExZXZGbnJaZi9MSkorWE9lVUZFUkVSaTBkSFJ1SERoQXVMajQ1R1Rrd045ZlgxWVdGakF3Y0VCUFh2MmZDc24zSW1JaUlpSWlJam8zY1VXaUVUVklEUTBWQWkvNnRhdHkvQ0xpSWlvaXRxM2I0LzI3ZHRYOXpDSWlJaUlpSWlJNkIzRm5qQkViOW5UcDA5RmN5bVVuUVNlaUlpSWlJaUlpSWlJaUloZURRTXdvcmZzNU1tVHd0d1RMVnEwZ0pXVlZUV1BpSWlJaUlpSWlJaUlpSWpvbjRVQkdORmJsSnFhaXJpNE9PRzZpNHRMTlk2R2lJaUlpSWlJaUlpSWlPaWZpUUVZMFZzVUZCUWtYTzdVcVJQcTFhdFhqYU1oSWlJaUlpSWlJaUlpSXZwbllnQkc5SmJjdW5VTHljbkpBSUFhTldxZ2QrL2UxVHdpSWlJaUlpSWlJaUlpSXFKL0pnWmdSRytCVXFuRWlSTW5oT3ZPenM0d05EU3N4aEVSRVJFUkVSRVJFUkVSRWYxek1RQWplZ3V1WDcrT3AwK2ZBZ0NNakl6dy92dnZWL09JaUlpSWlJaUlpSWlJaUlqK3VSaUFFYjBGWVdGaHd1VmV2WHFoUm8wYTFUZ2FJaUlpSWlJaUlpSWlJcUovTmdaZ1JHL1lyVnUza0pXVkJRQXdORFNFdmIxOU5ZK0lpSWlJaUlpSWlJaUlpT2lmalFFWTBSdDI0Y0lGNFhMWHJsMmhxNnRiamFNaElpSWlJaUlpSWlJaUl2cm5Zd0JHOUFZbEppWWlKU1VGQUtDbnA0Zk9uVHRYODRpSWlJaUlpSWlJaUlpSWlQNzVHSUFSdlVHbDUvNXlkSFNFbnA1ZU5ZNkdpSWlJaUlpSWlJaUlpT2pmZ1FFWTBSdnk1TWtUM0x0M0R3QWdrVWpRclZ1M2FoNFJFUkVSRVJFUkVSRVJFZEcvQXdNd29qZmsvUG56d21WN2Uzc1lHaHBXNDJpSWlJaUlpSWlJaUlpSWlQNDlHSUFSdlFIUG56OUhURXlNY0wxNzkrN1ZPQm9pSWlJaUlpSWlJaUlpb244WEJtQkViMEJZV0JpVVNpVUF3TTdPRHFhbXB0VThJaUlpSWlJaUlpSWlJaUtpZnc4R1lFU3ZtVXdtUTJSa3BIRGQyZG01R2tkRFJFUkVSRVJFUkVSRVJQVHZ3d0NNNkRXN2N1VUtpb3FLQUFCV1ZsYXd0TFNzNWhFUkVSRVJFUkVSRVJFUkVmMjdNQUFqZW8yS2lvb1FIaDR1WEdmMUZ4RVJFUkVSRVJFUkVSSFIyOGNBak9nMWlvcUtna3dtQXdEVXExY1BMVnEwcU9ZUkVSRVJFUkVSRVJFUkVSSDkrekFBSTNwTmxFb2xMbDI2SkZ6djNyMTdOWTZHaUlpSWlJaUlpSWlJaU9qZml3RVkwV3NTR3h1THAwK2ZBZ0JxMTY2TnRtM2JWdk9JaUlpSWlJaUlpSWlJaUlqK25SaUFFYjBtRnk1Y0VDNTM2OVlOT2pvNjFUZ2FJaUlpSWlJaUlpSWlJcUovTHdaZ1JLOUJmSHc4TWpJeUFBQUdCZ1p3Y0hDbzVoRVJFUkVSRVJFUkVSRVJFZjE3TVFBamVnMHVYcndvWE83YXRTdDBkWFdyY1RSRVJFUkVSRVJFUkVSRVJQOXVETUNJWHRIang0K1JtSmdJQUtoUm93WTZkKzVjelNNaUlpSWlJaUlpSWlJaUl2cDNZd0JHOUlxdVhyMHFYSDd2dmZkZ1lHQlFqYU1oSWlJaUlpSWlJaUlpSWlJR1lFU3ZRQzZYSXpZMlZyamVwVXVYYWh3TkVSRVJFUkVSRVJFUkVSRUJETUNJWGtsTVRBeUtpNHNCQUZaV1ZxaGR1M1kxajRpSWlJaUlpSWlJaUlpSWlCaUFFYjJDNjlldkM1YzdkdXhZalNNaElpSWlJaUlpSWlJaUlpSVZCbUJFTCtuSmt5ZElTa29DQUVpbFVyUnQyN2FhUjBSRVJFUkVSRVJFUkVSRVJBQURNS0tYRmhVVkpWeHUxNjRkZEhWMXEzRTBSRVJFUkVSRVJFUkVSRVNrd2dDTTZDVW9sVXEyUHlRaUlpSWlJaUlpSWlJaWVrY3hBQ042Q1hmdjNrVitmajRBd016TURJMGJONjdtRVJFUkVSRVJFUkVSRVJFUmtRb0RNS0tYVUxyNnExT25UdFU0RWlJaUlpSWlJaUlpSWlJaUtvc0JHRkVWNWVYbDRmYnQyOEoxdGo4a0lpSWlJaUlpSWlJaUlucTNNQUFqcXFJYk4yNElsMjFzYkdCb2FGaU5veUVpSWlJaUlpSWlJaUlpb3JJWWdCRlZVV1JrcEhDWjFWOUVSRVJFUkVSRVJFUkVSTzhlQm1CRVZaQ2NuSXlzckN3QVFNMmFOV0ZqWTFQTkl5SWlJaUlpSWlJaUlpSWlvcklZZ0JGVndmWHIxNFhMOXZiMjBOSFJxY2JSRUJFUkVSRVJFUkVSRVJHUkpnekFpQ3FwdUxnWTBkSFJ3blVIQjRkcUhBMFJFUkVSRVJFUkVSRVJFV25EQUl5b2ttN2V2QW01WEE0QWFOU29FY3pOemF0NVJFUkVSRVJFUkVSRVJFUkVwQWtETUtKS0t0ditrSWlJaUlpSWlJaUlpSWlJM2swTXdJZ3E0ZW5UcDNqdzRBRUFRRmRYRngwNmRLam1FUkVSRVJFUkVSRVJFUkVSa1RZTXdJZ3FvWFQxVjVzMmJTQ1ZTcXR4TkVSRVJFUkVSRVJFUkVSRVZCNEdZRVNWRUJrWktWenUyTEZqTlk2RWlJaUlpSWlJaUlpSWlJZ3F3Z0NNcUFLUEhqM0NpeGN2QUFDMWE5ZEdzMmJOcW5sRVJFUkVSRVJFUkVSRVJFUlVIZ1pnUkJXNGZmdTJjTGxkdTNiVk9CSWlJaUlpSWlJaUlpSWlJcW9NQm1CRUZiaDU4Nlp3MmNiR3BocEhRa1JFUkVSRVJFUkVSRVJFbGNFQWpLZ2NtWm1aZVByMEtRQ2daczJhYU55NGNUV1BpSWlJaUlpSWlJaUlpSWlJS3NJQWpLZ2NwZHNmMnRuWlZlTklpSWlJaUlpSWlJaUlpSWlvc2hpQUVaV2pkQUJtYTJ0YmpTTWhJaUlpSWlJaUlpSWlJcUxLWWdCR3BFVitmajZTazVNQkFEVnExRUR6NXMycmVVUkVSRVJFUkVSRVJFUkVSRlFaRE1DSXRJaUxpeE11dDJ6WkVycTZ1dFU0R2lJaUlucGJGQXJGYTltT1RDWkRjbkl5NUhLNTFtWGtjam1TazVNaGs4bGUrbkdLaW9wUVdGajQyc2I5c25KeWNxQlVLalhlcDFRcWtaMmQvVXJiVDB0TGU2WDF5OHJOemNYejU4OWY2elpUVWxMZzcrLy9XcmVaa1pHQlI0OGVWYmpjL2Z2M01XblNKRHg0OEVEck1zK2ZQOGVQUC82SXNMQ3cxem5FZDhhSkV5ZXdkKzllNFhwNGVEZ0tDZ3BlYWx0S3BSS0ZoWVhsdm43L3pkNzArMXQyZGpaaVltTGU2ZjJmazVQejJ0OURYc2F6Wjg4UUdSbjUydjRHdk83M1drM2k0dUtxL0xzdEtpb3FkMy9uNU9TZ3VMaTRTdHNzS0NpbzhqclY0ZG16WjhqUHo2L3VZYnp6Q2dzTHkzMi9lVjJmbGFyemI3MDIveDgrSTcwT3IvSTZVQ3FWV2orblZsVkdSZ2F5c3JMS1hTWXJLd3ZwNmVrdi9SanY4dWVRZCtWNGV4Ti9GK2lmU1hmKy9QbnpxM3NRUk8raXMyZlBDbi9RbkoyZFViOSsvV29lRVJFUkViME5zMmZQUmxKU0VqcDI3SWlZbUJpa3BLUWdMUzJ0M0ovOC9IelVxVk5IdEoyb3FDaE1talFKUFhyMGdKbVptY2JIZXZqd0lmN3puLy9BMXRZV1RaczJyZkpZVTFOVDhkVlhYMkhIamgzbzFLblRTMzllK2Y3Nzd4RVZGWVVlUFhvSXQzbDRlQ0F4TVJGT1RrNlYyc2FVS1ZNUUVCQ0FUejc1Uk8yKzJOaFlmUDMxMXpBek00T05qWTNHOVpWS0pWYXRXZ1dGUXFHMkw3S3pzL0hGRjEvQXhNVGt0Y3pMbXBPVGd6Rmp4dURKa3lmbzFxMWJwZFpaczJZTnJseTVBa2RIUjBna21yOUg2Ty92ajYxYnQ2Sng0OGF3dHJaKzVYRUNnTGUzTjN4OWZURjA2TkJ5bDB0T1RvYXZyeTljWEZ4UXIxNDk0ZmFrcENUSTVYSVlHaG9pTnpjWDY5ZXZSNGNPSGQ1S2UrL0hqeDhqS2lvS2lZbUpyL1JUdDI1ZDZPbnBWZmg0TzNic3dLVkxsekIwNkZDa3BhVmg2dFNwQ0EwTlJmdjI3ZFZlbnhYWnRHa1Q1czZkaTVpWUdIejAwVWN2OWZ6UG5UdUgyYk5ubzMzNzlqQTNOd2NBSEQ5K0hGNWVYdWpXclJ1TWpZMjFydnZzMlRQY3ZYc1g2ZW5wTC9WamJtNHVIS2VYTGwxQ1FrTENLLzBPY25OelJjZlZtMzUvMjdkdkgxYXVYSW51M2J0cjNYNTFTa2xKd1gvKzh4L3pVNkZQQUFBZ0FFbEVRVlRFeE1TZ2QrL2VXdDhUeXBMTDVYajQ4Q0Z5Y25LcTlHTnFhZ29kSFIyTjJ3d01ETVRTcFV2UnIxOC9HQmtacVQxZVhsNGVNakl5Y1AvK2ZjVEd4dUxxMWFzNGQrNGNrcE9UMWQ1UG82S2lNSEhpUlBUczJST21wcWJDN2NYRnhTZ29LRUJSVVpIV0g2VlNXYWt2alVaRlJlR0hIMzZBZ1lFQjJyVnJWNm45QnBRY3g5OSsreTJhTm0yS1pzMmFxZDAvYjk0ODdOaXhBNE1IRDlhNnI4cGF2WG8xdG0vZmpyNTkrd3J2TVFjT0hNQzBhZFB3NVpkZmlwWk5TMHVEdnI1K3BaNmpYQzZIVENaRFhsNGVjbkp5a0ptWmlkVFVWQ1FsSmVIKy9mdUlpNHZEalJzM0VCOGZML3hOakkyTnhmYnQyOUdoUXdmbzYrdUx0cmQ1ODJhc1diTUdRNFlNcWZSeks4KytmZnN3Yjk0ODNMMTdGejE3OW56bDdiMnNPWFBtNE9qUm8zQjFkYTF3V1RjM043eDQ4UUlPRGc1YWx6bDE2aFIrL1BGSGRPellFUllXRnFMN2lvdUwwYjkvZitqcjY1ZDczTDJyZit2ZjljOUlyMXRBUUFDU2s1TkYrOWZMeXdzQkFRRndkWFhWK0RwWXVuUXBidDY4Q1VkSFI0M2JqSTJOeFpRcFUvREJCeDhnTnpjWDkrN2RxL0R6ZlZwYUdtclhyZzJwVkNyYWxxZW5KLzcrKzI5OCtPR0hXcC9EOHVYTGNmVG9VWTJmaXl1ak9qK0gvSDg1M3Q3RTN3WDZaNnBSM1FQNFAvYk9PeXFLNjMvWUQwc1hVWW9paUEwMUdIdU5CV0pYek5kZVk0c3hHb010YWl3eFZoUkZzWUFHUzZ4RUxCaXhOeEJFc2FNb0ZoUkVVVkd3QUtKMFpHRmg5LzJEZHljc3Uwc3htSkQ4OWpuSEkzdG41czZkbVR2MzN2bFVEUnJLSTdtNXVVUkhSd3UvTmZtL05HalFvRUdEaHZKSFhsNGU4Zkh4SkNjbm82K3ZUOVdxVlJVRWRoOURabVltZCsvZXBYUG56a0MrY0NZek03UFk0K3pzN0hCMmR2NUw1eTR0WXJFWUp5Y25Nak16TVRBd3dNUERndzBiTm1Ca1pGVHF1aElURTVVVURHL2Z2aVVsSmFWRXg4ZkV4QkFkSGMyWU1XTlVicjkyN1JvQVgzenhoZG82c3JPenljbkp3ZG5abVM1ZHVqQnQyalFxVmFvRVFHQmdJREtaREIwZEhhRXVkZGpaMlJYN2tXdGlZa0s3ZHUzdzkvZG55SkFoSlJMT1cxbFpzWDM3ZGw2K2ZNbVNKVXRVM3VmUm8wZHo0OFlOTGx5NFFMZHUzZFRXRlJzYnk1a3paOVJ1NzlHakIvWHExUVB5aFJBbEZhNnJZdS9ldmR5NGNZTmp4NDU5ZEIwZnk5MjdkOW02ZGF0U2VVNU9Eb0JDbnhPTHhlam82S0Nqby95SnVtSERobElMR2F0VnE0YTd1enRMbGl4aHhvd1plSGg0bERpa2VXQmdJRWVQSHNYSXlJaXdzREI4ZlgzcDA2ZFBxYzRQK1picWI5KytGYTRYNE1PSEQ3eDkrNWJjM053aWozM3c0QUdyVnExU3VVMHFsWktUazRPK3ZyN2F2dTd0N1MyOFA1czJiU0l0TFUxbEhYcDZla0wva2lzeURBd01sT3ByMzc0OWpSbzFLckxOWllWVUt1WHMyYlBZMnRwU3YzNzl2K1djcGNYS3lvcnUzYnR6K3ZScGdvS0NTaXljakl1THc5SFJFU01qb3hLOTEzbDVlWHo0OEFGZlgxKzFTdURBd0VCYXRteUpwYVVsOCtmUEp5b3FpcHljSExLenMxVjZPK2pvNkZDNWNtVnExS2pCZ0FFREZQcFE4K2JOcVZtekp2djM3MmYrL1BsQytZVUxGMWk5ZW5XUmJXM1pzaVZyMXF3QjhnV2E2anh4ckt5c3NMR3g0Y0NCQTdSdjMxNWxmd013TnpkWEVEb0hCUVdocjYrdmNoNUpUMDhuTEN5TW5qMTdsbmk4dkh6NU12Nysvb3dZTVVKaFBKZkpaQW9lQXlrcEtlemZ2NS9UcDA4ellNQUFKazZjQ09RYkhjeWNPWk84dkR5RmZ5WDExdERWMWFWS2xTcjA3ZHNYeUI4dmJ0Kyt6ZmZmZjgrTUdUUDQ4c3N2Z2Z5NThkS2xTOWpZMkhEOSt2VWk2NnhaczJheDgxbHdjRENlbnA1VXFsU0p5NWN2YytuU0pXSE5vNDQxYTladzVjcVZFbDFYUWViTm00ZTl2WDJwai90WUxsNjhpTDYrdmxwRG01SlFYdWY2OHI1R0ttdU9IajJLcGFXbHd2MXQxS2dSTzNmdXhNL1BUK1djSEJVVmhhV2xwZG82cjErL2pyYTJObFdxVk9IbzBhTnMyYktsUkczWnVuV3I4SnorTHY3cGRjaS9wYitWOWJ5ZzRiK0xSZ0dtUVlNS25qeDVJcmpHMTZwVlM4a0NTNE1HRFJvMGFORHd6eEVURThQKy9mc0pDUWtoTXpNVFkyTmo0VU90WHIxNmZQWFZWL1R0MjFlbElMMDRRa05Ea2Nsa3RHL2ZYaWdiTVdLRVdzVU93QysvL0ZMaStxT2lvbmo0OEtId1crNXRmdlBtVFJJVEU0WHlpaFVyMHFOSEQ3WDFpTVZpbGl4Wnd2UG56L25wcDUrb1ZxMGFDeGN1Wk1tU0pUZzdPMytVRXV4anlNbkpJUzh2ajlPblR5TVNpZWpldmJzUW5rWmJXeHM5UFQya1VpbEJRVUhZMnRvaUVva1VyaFB5bFNDVksxZkd3TUNBQlFzVzhNVVhYK0RoNFlHVmxSWGp4NDlITEJaejlPaFJkSFYxQldXS1JDSWhMeTlQUVhBcUQyMFVFQkNBV0N5bWYvLytKYnFHNzcvL3ZzanRTNWN1eGQ3ZW5tSERobUZpWW9LYm14dExsaXpoaXkrK1lOKytmVXI3NStibUVoc2JxOUxpZC9qdzRYenp6VGNrSlNVVktUUm8wYUxGUnl2QVpESVpVcWxVT09iQmd3YzBidHo0SC9uNDc5T25qMHFCemR5NWN6RTBORlJRR3ZmcjE0L1JvMGN6WXNTSU1qdC93NFlOMmJoeEl5ZFBuaXl4QXUzNjlldXNYNytlV3JWcTRlN3V6b29WSzlpd1lRT1ZLMWNXQk5KL0IvYjI5cHc2ZFVybHR2RHdjR2JPbk1uT25UdUxGUGJKOGZiMlZsdkhoZzBiaEw1MjZOQWhkdTNhcGZhOHhWSGE4VTBpa1RCNDhHQ2xlbVF5R2RuWjJTUWxKWlhZY3Y1VENOb2ZQbnhZNVBndS8xN2N1SEVqR3pkdVZMblBvRUdER0Q5K3ZGSzVzN096U212MXd0eTdkdzhYRnhlMTJ5TWpJM242OUNtTEZpMEM4dSs1dGJVMXZYdjN4c0RBQUFNREF5SWlJamh3NEFBZUhoN1VybDFiYVg3WXYzOC91M2Z2VnJpdTJOaFlMbDY4S0pUTm1qVUxOemMzNGZlYU5XdW9WYXVXd3Z0YTBQdHMwNlpOWExwMHFkanIrK0dISDlSdVc3OStQWTBhTlNJN081djA5SFNDZzROeGNIQkFTMHRMbUdmMDlmVVJpVVJjdUhBQnFWUktxMWF0bE9ZWXlCZXdGbFNtUlVaR3NtYk5HcG8zYjg2NGNlTlVudi9SbzBlY1BIbFNVS29NR2pTSWdRTUhDdHN0TFMyRnRZYXVycTd3VDA5UER6MDlQYUtpb2poNDhDQXpac3lnWWNPR3d2TXdNRERBME5CUWFVeHUwNllOTzNic1lPWEtsYmk3dTlPNGNXTk1UVTA1ZmZvMGFXbHBQSDc4V0ZDS0Z6WVlrQ3UwUjQ4ZXpYZmZmYWYybmw2NmRJblZxMWZUc0dGRFhGMWRXYlpzR2F0WHIwWlhWeGM3T3p1MXgzMzU1WmNLUXVsang0NGhFb2tZTUdDQXl2MURRa0lJRHcrblFvVUtTdHUyYnQyS3I2OHZrRDl2eTJTeUVyM25ZckdZdzRjUGMrTEVDUUNtVEpuQy8vNzNQMkY3WW1JaWQrN2NvWC8vL3VqcTZySmp4dzR5TWpLWU9YTm1zWFVYcEx6TzllVjlqZlIzTUhqd1lIeDlmZkgwOUtSVHAwNUZlbEdyNHNhTkcwcjkvTlNwVTJydisvMzc5eFVNQVlyajVNbVRDaUUyNCtMaVNFMU5WUXFYMmFaTkcyclVxS0cybnZLd0RpblAvYTFEaHc2ZlpGN1E4TjlHb3dEVG9FRUZqeDgvRnY3V2VIOXAwS0JCZ3dZTjVRT1pUTWJ1M2J2eDhmR2hlL2Z1TEZ1MmpFYU5HZ2tDb0hmdjNoRVNFc0xCZ3djNWZ2dzR6czdPMUs1ZHUxVG5PSHYyTEMxYnRsVHdKQk9KUkVXR1h5djg0WHoxNmxYZXZYdEhiR3dza0crUi9PREJBNnl0clltT2psWVFwTWcvbEFNREF4WENLbGxaV2FsVmdLV25wN053NFVJaUl5TVpPWEtrb0dDWVBYczJibTV1ekp3NWt4VXJWaWlFS3l1TVJDSXBrNDgrVjFkWHJsNjlLdnd1S0hocjE2NGRMaTR1M0xoeGc2U2tKSktTa2hnMWFwUlNIZkw5NVBUczJaTkdqUm9KZ3YzZHUzZVRtcHFLcDZjbjFhdFhCMkRac21XOGZmdVdUWnMyQWZtQ3NXKy8vVlpRc3VucDZiRmd3UUtGODJSbFpaR2VucTRVRmtsT2VubzZCZ1lHU3ZlbDRGcXdaOCtlNk92clU3MTZkV1F5bVlKd0x5UWtoUGo0ZUhyMTZxWFdvMEZ1bGQ2aVJRdjI3Tm1qY2gvSTk3NExDd3NEOHIwUGNuTnpoZDhGYWRhc21aSmw3YXBWcXhnK2ZEaDkrdlRoNmRPbkpDWW1NbWpRSUxYbit0UmtaR1NRa1pHaFVKYVRrNE9XbGhieDhmRkNtVXdtSXowOVhhRU13TXpNREQwOVBUSXpNNHRWanNrRkxxb0VraWRQbmhUK2RuTnpVN25HUDNmdUhHdlhyc1hVMUpRVksxWmdZbUxDMHFWTG1UMTdOc3VXTFdQaXhJa01HVEpFN2ZuTDZyMjZkZXVXVXY5VlJWR0tlVkMwV2k5OFgrWEtxWGZ2M2drS2tmVDBkR1F5bWRLK2VucDZRaGpDc2h6ZnRMVzErZmJiYnhYT2xadWJ5OTY5ZTdHMnRpNlZ0WHRweC9xU0lKVktFWXZGOU83ZEd5c3JxMUlkbTVlWGg1ZVhsMXB2b0FVTEZwVFlBNndvZkh4OHNMUzBWQWhmVzZOR0RZV1Fjdkk2ek16TVZCcEh5R1F5cksydGNYSnk0c0dEQnpSdDJsUm9XM1oyTmxPbVRLRnk1Y28wYjk0Y3lIOUdTVWxKREIwNlZDaFRoYVdscFVJL0Rna0pRU0tScUJUZyt2djdZMlZscFZCZjdkcTFpWW1Kd2RIUlVTano4L1BEejg5UCtMMTU4MlpzYlcyRk1sZFhWNVZ0a2U4SCtXSFFGaXhZUUhaMk5xTkhqeGF1VlNhVEVSMGR6Y09IRDVGS3BVeWJObzBhTldvd2FkSWtIQndjTURBd0lEWTJsbWZQbmxHdlhqMlYvYmNnOHJHNVRwMDZKZlllTVRFeFlkV3FWYng1OHdaVFUxTVNFeFBadTNjdnZYcjFZczZjT1FDOGVQR0NIMzc0QVdkblp5RkU4ZUhEaDltMmJadGFKWlpNSnVQZ3dZUHMzTG1UeG8wYnMyTEZDb3lNakhCMmRzYkp5WWtsUzVidzNYZmZNV3JVS0pYZUduWjJkZ3AxKy92N1kycHFxbkpNenM3TzV0aXhZOVN2WDUrV0xWc3FiZi95eXkreHRyWUc4cFVQWXJHWVljT0dGWHR2dG03ZFNyTm16WVIyRlBaSVBYNzhPREtaVEZCU3hzVEVrSnFhV21TZFVxbVU2T2hvREEwTmhUWkIrWjdyeS9NYTZWT2pxNnZMdUhIaldMbHlKWHYzN21YS2xDa2xQdmJ4NDhmRXhzWXllL1pzcFRyVmhUVXRmSzN2M3IwVDFyekp5Y2xrWjJjTHlxM3UzYnZ6KysrL0s0elpjZ1d2cDZlblFqMG1KaVpxRldEbFpSMGlwenoydDA4eEwyajQ3Nk5SZ0duUVVBaVpUS2FnQUN1TG1MWWFOR2pRb0VHRGhyK0dUQ2JEMWRXVmlJZ0lObTdjcUJRV0t5VWxoU3BWcXRDblR4OTY5ZXJGenAwN21URmpCcTZ1cmpSczJMQkU1M2ovL2oyaG9hR0NrT2xqOGZYMUpUdzhYUGdJUG5yMEtDS1JDSHQ3ZStiTm04Znc0Y09GZlo4L2Y0NmpveU1MRnk0c2tRWHRreWRQV0xseUphOWV2V0xzMkxGODg4MDN3allIQndjTURRMXhkWFZseXBRcC9QampqMHBoamNSaU1kT25UNmRMbHk0cWxWSEZzV25USm1ReUdWT25UaFdFaGlZbUpreVlNRUZodjEyN2RnbC9IenAwaUtwVnF6SjE2bFNsK2xhdFdxWFNVOC9hMnBwRGh3NWhibTdPOGVQSEdUWnNtUENoL2ZyMWE2NWZ2NDY1dVRscGFXbFVxbFFKUHo4L2twT1RCVXQrYlcxdGhid004amJuNWVXeGNlTkdsUXJOTld2VzhQanhZOXpkM1ZXRzBwUUxGUXJtUy9uc3M4K0FmRytDTFZ1MllHdHJTNzkrL1FTaFdHSmlJZ2tKQ2FYS2N3UDVJVjBLQzB4VTljdUFnQURTMHRKWXZueTVZQWx2WUdEQXJsMjc2TnExcXhDeWF0ZXVYZXpaczBjSWg3Wmx5eGEyYjkrdVVGZGhhL3F5NHRDaFEremZ2MS9sdHNJS25JTUhEM0x3NEVHRk1qYzNONW8zYjQ2ZW5sNnhsc0duVDUvbTNidDNSWHBBQUVvQ2w5emNYSGJ2M3MyQkF3ZW9YcjA2cTFldkZvUTlSa1pHdUx1N3MzVHBVclp1M1Vwa1pDUS8vdmlqVWgveDlmVmw5KzdkN05telI2MVFWQjF4Y1hHc1hMbVNIMzc0Z1diTm1nbmxDeGN1cEdiTm1rcjdQMzM2RkRjM04xeGNYS2hTcFlyU2R2azRLU2N2TDArdHNrenVPVlNRd3ZzMmE5WU1kM2Qzb0d6SE41RklwQ1Q0OXZiMlJpS1JNR1hLbEJMbkgvelVkT3ZXclVoRmp5cHljbkx3OHZKU3U3Mmc1MTFSRktVTWZmNzhPY0hCd2Z6NDQ0OUZLdE1NRFEwQjFDcmpySzJ0YWQyNnRUQ083ZDY5V3pDZ3lNbkpvVjI3ZHBpYW1oSVVGSVJVS2lVNU9abmMzRnlTazVNNWQrNmNVSSs5dmIxd0xzaTN3aTg0LzNwN2U1T1ZsYVhTNjh2RnhZWDI3ZHVybmE5NzkrNnRvUENJaW9vU2xOcDM3OTdsMmJObkRCczJqTWFOR3lzY0Z4SVN3cGt6WjRSNUppZ29DSGQzZCtFZEZZbEVSRVZGY2V6WU1VSkRReFhDL3JxNHVOQzJiVnNGaGRDZE8zZll2SGt6UjQ0Y0VjS0JsVFVpa1FodGJXMjJiOTlPZW5vNklwRkl3WXZ3OE9IRFFINTR2Ylp0MnlLUlNQRHg4Y0hPems2bE1EYytQaDQzTnpmQ3dzTG8ycldya0g4Tjh1ZUxGU3RXc0diTkdyeTh2TGgzN3g3VHBrMHJOZ1NaV0N4V0crTHl4SWtUSkNVbE1XdldMSlhibXpScElzeUpJU0VoWkdSa2xNZ0R6TlBUazNyMTZxbmM5OE9IRC9qNStkR2hRd2NGUlpZcW5qOS96cDQ5ZXdnUER5Y3lNaEt4V015c1diT0U0OHJyWEYrd0g1YkhOZExmUlpjdVhmRHg4U0V3TUpDeFk4Y3FLUFhsWVgxVkVSQVFnS1dsNVY4SzVSc1hGeWM4cit6c2JMUzB0SVRmclZxMVV2TDBjbloyNXMyYk4yemJ0cTNZdXN2ck9nVEtYMzlMVDA4SHltNWUwUEIvQTgzVDFxQ2hFREV4TVVKODNMTElKYUpCZ3dZTkdqUm8rT3ZzM3IxYkVPcWFtWmtoa1VnSUN3c2pORFNVME5CUU1qTXorZU9QUDREOC9DYVRKazJpVXFWS0xGbXloTjkrKzAybGtMZ3d4NDhmUnlxVktpblhKQktKa2dkTFFRcGI2TXN0RGVXQ3k1SUtPb3RDS3BWeThPQkJ2THk4ME5MU1l1Yk1tZlR1M1J2SXoxdjI0Y01IcWxhdFNzZU9IVEUxTmNYRnhRVVhGeGVDZ29MNDRZY2ZCRXRUZWZnbFB6OC9Sb3dZVWFxd2VCOCtmQ0FnSUlDR0RSc3FIR2RvYUVpdlhyMFU5ajEwNkJBQVlXRmhoSWVITTNYcVZMVUM4TUlmb0I4K2ZHRHQyclZjdlhxVkVTTkdzSFhyVnVGRCsrM2J0emc1T1ZHbFNoVU1EUTJGc0k4REJneWdRWU1HYXUremxwWVdnd1lOWXMyYU5lemN1VlBKYXZqWnMyZWNPM2VPRGgwNnFGejduVGx6aGdNSERyQnc0VUlsQWFNOC9GaTlldlZZc1dLRmd0RGh0OTkrNDg2ZE8yemN1TEZVT1EyKyt1b3JJWi9CNXMyYlNVcEtZdkhpeGNMMmt5ZFA0dWZuaDBna0lqbzZtckN3TUlZT0hRckEyTEZqY1hWMTVlREJnd1FFQkdCcmF5dUVuc25NekdUTGxpMTA2ZEpGU2FEL0tmTTdtWm1aS2VUYVdMNThPUVlHQnZ6ODg4OUMyYmZmZnN1UUlVT0VrRnB2M3J4UkNGMmxxNnNyV1BaSFJrWmlhMnVyWkxVZEdocEtVbElTL2Z2M1YrcmJ5Y25KR0JzYksvVzMyTmhZWEYxZGVmcjBLUTBiTnNUWjJSbFRVMU5rTWhudjNyMmpRb1VLR0JrWnNYTGxTalpzMklDL3Z6OTM3dHhod29RSk9EZzRDUFZWcTFhTjVPUmtMbDY4cU9COVV4SUNBZ0o0OU9pUlVwdHIxcXpKMmJObkZjSUtmdmJaWjBKT2xOcTFhN05seXhiQm13dnlQVFhVNWMyYU9IR2ljT3lqUjQ5WXNtUUphOWFzRWJ5blRwMDZoWStQajRJWGw0ZUhoOEw0OXluR056bFBuejdGMjl1YjZ0V3JJNVZLdVhIalJySEh0RzNiOXBPRjl6UXhNYUZidDI2WW1wcVcrbGlSU0VUbnpwM1ZQb3ZwMDZmL1pRK3diZHUySVpQSmlzMXRKMWRLWldkbnE5emVwVXNYN08zdEdUdDJMTG01dVVvaEcyZlBuazJEQmcyWVBuMDZGU3BVUUY5ZkgzTnpjODZlUFN1ME1TVWxCUzh2THlYbFE4SGNVVVdGdXhPTHhmajYrZ3Axd3AvekNFRFRwazBWdktJTkRRMEZRZWUrZmZzd056ZG4zTGh4U3Q0Q2NtOUdIUjBkMHRQVGNYZDN4OWJXbGdrVEp2RFRUejhCVUtGQ0JhNWV2VXJMbGkyeHQ3Y25MaTRPYjI5dldyZHVyZVFOOWZyMWE0eU5qVCtaOGd2eWhiT3JWcTFDSnBPeFk4Y09oZ3daSW5oZ0hqcDBpSUNBQU96czdOaXhZd2NHQmdiMDdkdFg4THdvaUZnczV2ang0M2g3ZXlPVlNwazZkYXBDQ0VjNXVycTZMRnk0a1ByMTY3TnIxeTRtVHB6SXdJRURHVEpraU5xMVUyWm1KdS9mdnljbUprYkIrL0xEaHcvNCtQalFxRkVqMnJWclY2THJUVTlQTHphUEVGQmt2cUlEQnc2UWtaRkJtelp0Rk1xenNySUlEQXdrTWpLU2lJZ0lJRi9wWkdKaVFxTkdqUmd3WUFBK1BqNUN5b3Z5UE5mTEtZOXJwTDhUTFMwdDVzNmRpNm1wcVpKSGEzWjJ0a3BsU25wNk9vR0JnVXI5QS9MN3NycXhXQjVTVDA3VHBrMkZFTUhUcGszRHpNeXNUUEwvbHVkMVNIbnViMlV4TDJqNHY0UG1hV3ZRVUFoTitFTU5HalJvMEtDaGZCRWJHNHVQanc4ZUhoNkNFT2pwMDZmTW56OGZTMHRMOHZMeUJNK1dnb3dhTllxb3FDaDI3TmhSYkF6L3pNeE1oUkJwQlRsMDZKQ0NJRTRWUmVYT2tIUHYzajFldkhpaFVLWXVSNDZjUG4zNkVCSVN3dSsvLzg3TGx5K3hzckppOGVMRmdqVXk1SC9rSFQ1OEdGOWZYL1QwOUdqU3BBbmJ0Mi9IemMyTjRPQmdybCsvVHFkT25aZ3dZUUtXbHBaODlkVlhyRisvbmx1M2JwVllRQVg1dVVQRVluR3B3cEx0MkxFRFMwdEx0Y2RJcFZJRllVVmtaQ1N1cnE0a0ppWXllZkprSVQrUVBLVFM3dDI3cVZDaEFpdFhycVJpeFlyTW5Uc1hSMGRIeG93WlU2ejNVcytlUGJsMDZSSm56cHhoMUtoUndrZTFUQ1lUK2xiaDBEaHk2dGF0UzA1T0RqTm16R0RhdEdtQzh2SDI3ZHNzWDc2Y0JnMGFzSFRwVWdYdkI2bFVpcU9qSTFPblRtWHg0c1g4OXR0dkdCa1prWmVYeDdObno0cTlkM1hyMWhWeXkxU29VRUZCa0ZCUWtSTWRIWTI1dWJtUWY4Zk16SXpwMDZlVG1wcksrL2Z2bVRGakJoMDZkQUR5Kzl1V0xWdG8yTENoa3RMeVU2S2xwU1c4dTRDUUo2ZGdtWmFXRm9hR2hrS1pPcVZ6VEV3TVAvMzBFeDA3ZGxRWlJpNDlQWjJMRnk4S2loNkF0TFEwWnMrZVRlWEtsVm16WmcyNnVyb2tKU1d4Yjk4Ky9Qejh5TXZMWStqUW9VeVlNRUZRcW9uRllrYU5Hc1h3NGNPWk1HRUN1cnE2eko0OW16WnQyckIrL1hyV3IxK1B0N2MzbzBlUHBuZnYzclJxMVFvTEN3dE9uVHBWS3NHVFRDWWpNRENRV3JWcUNkNERkZXJVWWViTW1WaFlXREIwNkZBRklaeUJnUUZ2Mzc0VmZrK2NPRkZCTUZ5eFlrWHk4dktFNHd0U29VSUY0ZjdLQmZpVktsVVN5dVJodmdvL3E1THdzZU9idlA3MDlIU2NuWjJSU0NTOGVmTkdRUWhjRlBKeDcxTnc0OFlOYXRXcUpTaHdTb3VOalEzeDhmR2twS1FJNDQyMnRqWkdSa2I4OHNzdnhYcXF3SjhlSjRVVk1kZXZYK2YyN2RzbGFvZDhYQ29zekMzSXJsMjdCR3Q4K2RoeS92eDVqaHc1b3FCZ216cDFxbEo0M21mUG5qRnAwaVNWOVE0ZVBGandwTm03ZHk4NU9Ua3FQVG5kM2QxcDBLQUJmZnYyRmNwSzhseHYzcnpKL2Z2M21UbHpwc3ErS2cvRHFhZW5oN0d4TVU1T1RyUnExWXE0dURoaG54bzFhbkRzMkRIaHVrTkNRZ0Q0OWRkZmFkcTBxYkJmYW1vcVo4K2VwVVdMRmtLWjNNdXhLSXJLUVhYeTVFa0ZENzJkTzNkeTlPaFJQdi84Y3hZdVhFalZxbFdwV3JVcXo1NDl3OVBUazF1M2JqRjQ4R0FtVDU3TXdZTUg4ZkR3SUNRa2hHKy8vVlpZRjBpbFVrNmRPb1czdHpmSnljbFlXVm5Sb2tVTEpCSkprV3NadWRJMlBEeWN3NGNQYyt6WU1Sd2NISmc1YzZaQy95dm8vZVhyNjZzZ3ZMNTU4eVpwYVdrOGVmSkVRZGttOXhSVlJXeHNMRXVYTGkzeUhoWkZZbUlpUjQ0Y0VYNEhCd2NUR0JqSS9mdjN5Y3JLWXMyYU5WaGJXOU80Y1dPaW82TVpPWEtrb09SOStmSWxQajQrUWw4cnozTTlsTjgxMHQrTktxVy9UQ2JqdzRjUENya0k1Unc5ZWxTdHgySlI0UVJMaWxnc3h0L2ZYNmxjWFE0d2dQcjE2MU85ZXZWeXV3NkJmMjkvSzgyOG9PSC9EaG9GbUFZTmhTaG9ZYW1KQjZ0Qmd3WU5HalQ4OHh3NGNJQ3VYYnNxek12VnExZG4rL2J0Mk5qWTRPTGlRbmg0dU1wakhSMGRHVDkrUE45KysyMlJ3c1lEQnc3dzRjTUhsZHNjSEJ3RW9keWRPM2Z3OHZKaTdkcTFnc1h3OXUzYlN4UnE1TXFWS3dyVzdYSU1EQXdJQ2dwU2VVeFdWaGEvLy80N2tDOHMvdUdISDFUbWNDbE1wVXFWV0xac0daY3VYV0xIamgzY3ZYdFhFRzUzNmRLRkxWdTI0T3ZyV3lvRldFQkFBS2FtcHFWS2R1N2s1TVRidDI4NWR1d1lQWHIwVUJDc1E3N25nRnk0NCszdHpaNDllNmhhdFNvZUhoN1kydG9TSGg2T3Y3OC9WNjllSlNzckN3Y0hCeHdkSFlYRTU1czNiMmJMbGkxczNicVZ2WHYzMHE1ZE94d2NISVM4STlIUjBUeDU4a1E0WDRNR0RhaGR1N1lnNEpUdkV4a1ppWU9EQTlldlgxZG9uN0d4TVhaMmRqUm8wSURObXplemNPRkNObXpZUUpNbVRZaU5qUlVzZjkrOGVjTVBQL3hBVGs0T09UazVaR2RuS3lnbDB0UFRjWE56WThtU0phU21wcW9NQjFtWS9mdjNVN1ZxVlZKVFV4V0ViWkF2S0pYZnQ0Y1BIeXF0V1IwY0hKZzZkU3JXMXRhMGI5KysySE45YWlRU0NYZnUzQkYrcDZXbGtaMmRyVkNXbDVmSDY5ZXZoVEpWQ2hQSTkzb2FPblFvQnc4ZXhORFFVS1dBWk8vZXZYVHExQWtkSFIweU16T1pQMzgrTDErK3BHL2Z2dWpxNmlJV2k1azBhUkxKeWNsWVdsb3lZOFlNbFpiaHF1amN1VE5ObXpiRjA5T1RzMmZQOHY3OWV5QmZlT3pnNE1DK2ZmdDQrdlNwV3MrZnd0eTllNWUzYjk4cTlJbXFWYXNLZ3RjOWUvWUluZ3VRN3dIV3MyZFA0ZmVXTFZ1RU5rQitHRHE1TUt3d3NiR3h3djJWSzZzaUl5T0ZQRG12WHIxQ0twVXFQSmVDSWVHSzRtUEd0NTQ5ZXdyUFk5R2lSY1RIeDJOaVlsSmt6aHc1Ky9mdjU4Q0JBOEp2bVV5bVZzQlpXa1FpRWZyNitodzdkb3kwdERTMSsrWGw1UW5oMHRUbGtJSDhaMUp3SEZxNGNDRUFDUWtKeGJiRnpNeU1oUXNYY3UvZVBTQmZtVlc3ZG0wOFBEeW9WYXVXa0l1dElPZlBuMWRRMnNrTlJINzU1UmVsZGpvNU9aR1ZsY1doUTRlWU1XTUc5Ky9mcDErL2ZyeC8veDQvUHorR0RCbWkwcU5sMjdadHZIanhRbTF1RlRuMTY5Y1gzb1hUcDArVGxaV2xja3pTMDlPaldyVnFwUjZ2MnJScFE1MDZkYWhldlRxK3ZyNUt4aFp5RHpyNWVLbHV6aXVvWkdqYnRpMkRCZzNpOHVYTFhMcDBTU2pYMWRXbFVhTkdLdk1POWV2WFQ4bUw5dkhqeHh3L2ZwelJvMGNyNWZzSkRnNVdlRWF2WDc5bTZkS2x2SGp4Z3NHREIvUEREeitRbDVmSGdRTUh1SGJ0R284ZVBjTGEycHFsUzVjS2MvRFhYMzlOM2JwMThmRHdZTXFVS1h6KytlZTBiOStlZ1FNSGN1Zk9IVVFpRVhQbnpzWEd4a1lwckY1ZVhoNWlzUmdEQXdPbFB1SG01a1o4ZkR4ZVhsNVVyVnBWU2ZrcVYyeFhyMTRkZjM5L1JvOGVUZVhLbFlIODhibGdDRnE1WWtwVlhqRTVqUnMzRmtLc0ZvVTZSY1g2OWVzRmdUYmtqMjN2MzcvSHlNZ0lDd3NMM056Y01ERXhJUzh2ajdObnp5cms4NUxQMC9MMVhIbWU2OHZ6R3FrOGtKaVlpRVFpVWNwL201S1N3ckZqeDlRZXQzNzlldUVkY0hGeG9VbVRKb0x5TmpvNm1oMDdkaFRyclp1Wm1ha1V5cklncXJiOTczLy80K0xGaStWMkhmSnY3bStsblJjMC9OOUE4N1ExYUNoQWZIeThZRzFhc1dMRkVsbmxhZENnUVlNR0RSbytIZkl3V0lXOUFTcFhyaXdJWElxaWV2WHFOR3JVaU92WHJ3c2g0Z3J6NnRVckRoOCtUTGR1M1pRRXRkN2Uzb0szQ3Z3Wk5xTkJnd2FDb0dMOSt2VkZ0aUUxTlpXZ29DQUdEQmpBdEduVDFPNFhFeE5EUkVTRUlCU0dmQ3ZMcDArZk1uVG8wQkxuTWl0STU4NmQ2ZENoQTdHeHNZTEhSNFVLRmVqWXNTUG56NTlYOEV3b2l1am9hQ0lpSWhnOWVuU3BQaGpsSGlnTEZ5N2s2dFdydUx1N0sxaGo1dWJtQ3IrTmpZMXAyN1l0YytmT0ZUNm1qWTJOZWZUb0VmMzc5K2QvLy9zZlZsWldDdlViR2hveWE5WXNoZzRkeXRHalI3bHk1WXJDaCs3MTY5Zng4dklxVnFKS3g1c0FBQ0FBU1VSQlZFRnBZR0RBNWN1WHVYejVza0s1alkyTjhMRnRabWJHdW5YcmlJeU1wRmF0V3BpWW1OQzhlWE1zTEN3d01qS2lRb1VLR0JvYUN2OGJHaHBpWUdCQWhRb1ZPSGZ1SEtkT25TSTBOSlNXTFZ1eWVmTm1JTis2ZCs3Y3VYVHUzRmxKdUNjUHU1YVVsS1NrNEpKSUpFS2ZqSWlJRUVJY3lwRktwWHp4eFJkWVdGZ1VLWGo4dTBoTFMyUEpraVZLNVFYTHRMVzF1WGp4SWhjdlhnUlE2ZFVwWjhLRUNieCsvUnAvZjM4c0xTMFpQWHEwc0UxWFY1ZlhyMS9qNCtORG56NTltRGR2SHRIUjBjeWFOVXNoVDVxam95TXhNVEY4ODgwM2d2Q3pwSmlabWZIenp6OHpjT0JBNnRTcEk1VDM2dFdMZmZ2MkVSQVFVR0xCMDhtVEp6RXdNRkJRYWhXa1Q1OCtDcm44NUFyd3hvMGJvNmVueDVneFk0VHc3VUNSNGZwT25qeUpyNit2OE52QXdFQXBONG11cnE3Q2M4bkp5U2t5cjgxZkdkOGcveDF3Y25MaTRjT0hXRmhZa0pPVG95UUVWa1ZocSs3azVHU0YvR04vaGRxMWE3Tno1MDY4dmIyTDNFOCtOems3T3d0aHpGUWh2MGJJbjBNcVY2NnNjSTFaV1Zta3BLUW9qVytxcUZHakJwOTk5aGs1T1Rrc1dMQkFwUUxZMXRhVzd0MjdDNytsVWlsYnRteWhZOGVPU3ZOSXpabzFPWEhpQk1PSEQ4ZmMzSnkxYTljS0llRnNiR3lVd2lFV2JMTTZveEU1cXNhZUJ3OGVxQTJCK0RHSVJDSysvUEpMdG16Wnd0R2pSekV4TVZFdzBwRG5QU3ZjWDB4TlRaa3padzdXMXRZcXcweE9uRGlSaVJNbktsMlBPa0Y0bzBhTmxEemo5UFQwT0g3OE9HM2F0RkY2aHhJU0VoUVVZQ1ltSnVqcDZlSGs1RVRIamgyQmZPRnNYRndjbFN0WFp0R2lSWFRzMkZIcC9HM2F0R0hYcmwyY1BYc1dmMzkvd3NQREdUVnFGSFBtekVGWFYxZVkrd3A3b0lTRmhURm56aHljbloxcDFhcVYwdlhVcjE4Zk96czdsZVB3eTVjdkFSZzllalJidDI1bC8vNzlUSjQ4R2NpZk0yMXNiSUI4ejBBdkx5OUdqaHhaN0R4VWxBSzVLQUlEQTdsMTZ4WVRKa3hnNTg2ZFFMNzMvNmhSbzFpMGFCR3BxYWxGcm5Ia1hwRUY1NER5T3RlWDl6WFNQODNyMTY4QmxPNkIzRWl0Y0RpK2Z2MzY0ZURnb09BeEp2ZE1sNCtURFJzMkxETHFnVlFxNWZIang4VEV4QWloRWRWeDd0dzVySzJ0RmNaZ1cxdmJjcnNPK1RmM3Q0K2RGelQ4dDlFb3dEUm9LRUJVVkpUd3Q4YjdTNE1HRFJvMGFQam5TVWhJSUQwOXZkU0p4UXZTdEdsVEJZdkR3ang4K0pEYXRXc3pjT0JBUVFIMit2VnJsWmIvYjk2OEFmSXR1MVY5ck5hb1VZTzh2RHpDdzhNRlFmNHZ2L3dDd055NWM0dk1EWEgzN2wwMmI5NU1wMDZkaEk4eWZYMTlRZm1YbXByS3RHblRHRFJvRUlNR0RWSTZQaUVoUWVsalRrZEhoeXBWcWloOUJIZnAwb1hBd0VET256OWZvdkF2UjQ0Y1FWdGJXNlhnTWk0dVRxWHdYcDY4MjhMQ2dqbHo1ckJzMlRJOFBEd0VTM1NwVklwTUpoUGEzTDkvZi9yMzcwOXNiQ3lqUm8xU3FPdllzV05GV3ZCQ3ZoZWZ1cnc2Zi96eGg4cXdPS1hGME5CUUVCWldxbFFKTnpjM3ZMMjlhZFdxRlEwYk5pUWhJWUZ6NTg3UnFWTW5URXhNT0hic0dCVXJWbVRTcEVuWTJka0oxcjN5ZFdaZ1lDQjVlWGw4L2ZYWEtuTWxTS1ZTVWxKU2xFTFpGVlFjL3ZycnIram82QWpLV2NqLytDOW9oZjlQMHFSSkU3Nzc3anNGSmRXYU5XdElUazVtK2ZMbGFoV3FLU2twK1BqNEtGbHpRNzRnZXQ2OGViaTZ1dEsyYlZ2Z1R3K2dTcFVxWVc5dmo3ZTNOd0VCQVNRbEpiRjA2Vklsb1VsQlliV1hseGRCUVVFcVBZOHlNek1WN3EwY0V4TVRoVkNra04vbkd6Um9RRkJRa0pMd1hCVnhjWEVFQndmVHYzOS9CYy9PcUtnb0JhRjhRZUd3WEZFd2NlSkV3WU9vNFBhMHREUmg3TkxYMTZkdTNicG9hV2t4ZE9oUU9uZnV6T2VmZnc3a0s2UVdMRmpBNU1tVCtmTExMOVcyOGZ6NTh3cUtqcFNVbERJYjMxSlNVbGk0Y0NGUlVWRk1tRENCVjY5ZUVSQVF3TEJodzRxNmJRcjNRWTYrdnI1YUpXSnBVZFhuM04zZE1UYzMvNmozeXNEQVFPaGJBd2NPWk1LRUNRb2hTQzljdU1DNmRldllzMmRQa1RtL1JDSVJXbHBhQkFjSFkydHJpN201dWNyOWF0YXNxWlRyYWMrZVBkalkyS2pNQWVYbzZJaE1Ka01rRWpGcDBpVGMzTnlReVdUazV1Wnk4dVJKK3ZidHF4UXFTaWFURmFtMHlNN09WaWxjckZPbmpzcHdpY1Y1a3ExZXZaclZxMWVyM1Q1aHdnUWVQSGpBcWxXcjJMaHhveUFRbHQvUHdtMVp2SGl4Z21kbFNhaGJ0NjZTd3Jpc01ESXlZdE9tVFdocGFiRnExU3FsbkZoaFlXRzR1Ym1wUGI1Ly8vNXMyTEFCcVZTS2xwYVdJTEQrSzZoVDlzbTlSK3ZWcThmUW9VUFp0MjhmZmZyMFVYci9mLy85ZHd3TkRWV3VWd3J5OE9GRGxXdUx3cWhTa21wcmEvUEZGMS9RdjM5L1FRRldHdVRHejRVOTY4dmpYUDl2V0NQOWs4aTlaQXVuTWJsLy96NVRwMDRsSUNBQXlCK2JvcU9qVmRhUms1TkRVbElTa1pHUlN0djA5ZldwVTZjT1Q1OCtKVHc4blBqNGVCNDllc1NOR3pld3RMVEV3Y0doeVBiOTl0dHY5T2pSUTBFQlZwN1hJZitHL2xiVzg0S0cvellhQlpnR0RRWFE1UC9Tb0VHREJnMGF5aGNwS1NrWUdSbjlwWThVVTFOVGxSK3pjanAyN0toZ1BRbXdjK2RPcmw2OXF2YVluMy8rV1dYNTRzV0wyYkZqaDhLSDZyQmh3K2pXclJzU2lhUklDMUY1R01lQWdBRDA5UFF3TkRSVStEak95OHNqTGk2TzlQUjBsY2Vyc3RTM3NySlMrVEhkcWxVcmpJMk5PWHYyYkxFS3NPVGtaQzVjdUVEWHJsMVZDbHhOVEV5WU1HR0NRdG11WGJzVWZuZnMySkcrZmZ0eSt2UnBtalZyaG9PRGcyQ0JXVml3S2cvTk5IRGd3Qkpacjk2OWU1Zno1ODhMQXR5Q3lLM1h5OG9MNnRtelp6eDkrcFRPblR0allHQ0FSQ0xCeThzTEl5TWpHalpzS0lTTnNyT3p3OFRFaEV1WExsR2xTaFY2OXV5cE1yUk5RRUFBVFpvMG9WNjllang5K3BTd3NEQ0Y1eEVURTROTUpsTUtueVVQdXdaL0tob0xDMGVrVXFsQ1BwMkNiTnEwaVMxYnRpaVVuVGh4b2t5RkFSS0pSTWhSVks5ZVBXN2N1Q0cwTXpBd2tBNGRPaEFhR2xwa0hjMmJOeWMyTnBaMzc5N1JyRmt6aFcwR0JnWkNXS3FRa0JCMjdkckZzMmZQTURjM1ovejQ4Vnk3ZG8yNHVEaWNuWjJMdFJoT1NVbFJ5QWxVa05PblQzUDY5R21sOGw5KytVWEo0d1B5dlM2M2I5K3VFTkpISFhJQlVtRUJzYk96YzVHaDkzSnljcEJLcGNWYVVkZXFWWXM1YythUWtKQkE4K2JOU1VsSkVaN0QvdjM3ZWYvK1BWbFpXVUtaS295TWpEQXlNdUxHalJ2WTJ0b3lZOGFNTWh2ZkRBd01pSXFLNHR0dnYyWDQ4T0c0dTd0amFHaW9OSjZvSWpnNG1PRGdZSVYyenAwN3Q5ampQcFpMbHk0VnFTZ3NEWjZlbmdyaEcrVmVLRWxKU1VWNnNVMmRPcFdCQXdmU29VTUh0TFMwQkkrSGttQmhZYUcyajJ0cGFSRWVIczZCQXdlNGVmTW1nd1lOWXNpUUlYaDdlN050MnpaOGZIeFl2bnk1d2pGaXNiaElqNFVQSHo0b2hKb0RXTHAwcVlMUlEwRjhmSHlLYkgvdjNyMFZRZ3hHUlVVcDVPM1UxZFZsOGVMRk9EbzZzbno1Y2padjNpeU0wYUE2MTB1OWV2VVlNMlpNa2VjdDJMN3M3T3dTN2Z1eHlPZXA3T3hzakkyTkdUdDJiSW1PMjdScGszQ2RCZWZBbkp3Y2xXTVgvT2t0Yy9YcVZhWGNmWEw2OSsrdjBrRGgvdjM3R0JnWVlHTmpRNDBhTlRoOStqU3JWNjltdzRZTmdsTDB5cFVyM0x4NWsvSGp4eGZwbFFyNW52b2pSNDRzOWpvM2JOaWdWR1p2YjYrUWs2MmszTDkvSDBORFE4NmZQdzhvSzczTDQxd3Zwenl2a2Y0T3BGSXBVcWxVcVcrR2hJUlFwVW9WcWxldnJsQStaODRjV3JSb0lTakEzcng1dy9UcDA5WFdIeFFVcERKc2IrM2F0UmsrZkRocjFxd1J5bXJVcU1HNGNlTm8zcng1c1I1Z0VvbUU1OCtmQy9zMWI5NWNRV2xjM3RZaGNzcHpmL3NVODRLRy95NGFCWmdHRGYrZmpJd000V05PUjBkSGNOM1hvRUdEQmcwYU5QeHo2T25wS1lUMytoaHljbktLL01neE5EVEUxdFpXd1JQODU1OS81cWVmZmhKK0p5VWxNV3ZXTEQ3NzdEUHUzcjJMcmEwdFRaczJWUkxhVktoUWdYZnYzbUZsWlVWdWJpN0xsaTJqZS9mdTFLdFhqOTI3ZDNQNDhHRzE3WkRua2ZEeThnTEEzTnhjNVlldE9sYXNXS0VrRUZBbm9OVFIwY0hlM3A1TGx5NHA1QTlTaGIrL1B4S0poSysvL2xybGRrTkRRd1Z2Qm9CRGh3NHA3ZWZvNk1pdFc3Znc4dktpYTlldXduTlY5MnhhdEdpaEVMSWtORFNVMWF0WDQrN3VyaUEweU1yS0VvUlloWkhmMDdKUzdBUUhCN05ueng0Kysrd3o2dGF0cXpKOFVrbDU4ZUlGWVdGaGdvZmY3ZHUzK2YzMzMrbllzYU5nQlM1WEVCVU9XL2JodzRkaWxSOWFXbHJNbWpWTG9Td3pNNU5ObXpiUnMyZFBKYUhoeDRhZ1VrZEdSb1pTMkVPWlRJWk1Ka05MUzR1UWtCQWw0VXpCN1FVRkpIWHExRkhwZVJFV0ZzYnZ2Ly9PdzRjUE1UYzN4OExDZ3J5OFBJeU1qSEJ5Y21MT25EbDRlbnJTcUZHakVvWDZWRVdYTGwxVUpuTXZyRFNYSXhjOFJVUkVVTHQyYmJYMVNpUVN6cDQ5aTcyOXZWTFk5ZUpDNy8zMDAwOVVybHhaVUFBV3hZWU5HeFRDSHNLZkNlQkZJcEZLcjVLQzJ3dXllUEZpQmcwYVZHYmptNWVYRjh1V0xhTkRodzdDZm5wNmVrcmppU29TRWhJVUZHQ2Zrb1NFQkxLeXN0UkdDRm00Y0tGS2dWN05talZWZXFYMDZORkRRVWdlRmhZbWhHbmF2bjA3a3laTllzV0tGZFN0V3hmSUR4dm80dUlpakFNZkl6eXNVNmNPejU4L1Z5cVh5V1RNbkRtVGlJZ0lHalpzaUp1Ym0zQ2VIMy84a1Q1OSt1RHI2NnYwYlp5UmtWRmtQc3FNakF5cVZhc0d3T0RCZ3dXQlkzSG82dXB5OU9oUnBmS21UWnNxekllR2hvWUtnazdJTi9qNC92dnYyYng1TTJmUG5xVi8vLzdrNU9TZ3BhV2xVcEdqS3FlbGw1Y1gwZEhSTEZ1MlRLSDgzTGx6Z2dmNDM0R3hzYkhTZXpCMzdsekJvN29nNnJ6U3hHS3hrakdLSExrSGhMKy92OXF4djNmdjNrcjNMVDA5bmJ0Mzc5S3laVXNoVjk2c1diT1lQMzgrdi8zMkc5T21UZVBObXplNHU3c0xIbUxGWVdKaVVxSjN2ckRSQnVUUHZmcjYrc0pjWEZJMmJkb2t2QS8yOXZaQ2lHZzUvNGE1dmp5dWtUNDFVVkZSckZ1M2pvVUxGMUt6WmsyaC9PN2R1eng3OWt5bDkzRGh0VTd0MnJXVjVxcDkrL1p4OCtaTmNuTnpNVEV4SVQ0K25uWHIxaW1zRzdTMXRVbE1UTVRSMFpGMjdkcXhkdTFhek16TTZOU3BFeEtKaE8zYnR4ZlpkckZZeklNSEQzajA2QkVBMDZaTks5SnJ1aUQveERxa01PV3h2MzJLZVVIRGZ4Zk4wOWFnNGYvejhPRkQ0ZS9QUHZ1c3pJVUFHalJvMEtCQmc0YlNVNlZLRlNRU0NlL2Z2MWNiN3FrNDR1UGpsY0xLRkVkQnkvWHM3R3cyYk5oQXc0WU42ZG16SjNmdjNtWG16Sm5NbkRtVGhnMGJLdVRuZ1h4aEg4Q3RXN2NVeXNlT0hjdUlFU000ZVBBZ3ZYdjNWcnFlNDhlUHMzbno1bzhPRGRLaVJZdFNXVE9PR1RPR1NaTW1GU25FaEh3UEQxdGIyNzlzSEdSb2FJaVRreFBtNXVibzZ1cVNtcG9LbE53Q015TWpnNVNVbEZKZFkwWkdCaUtScU15c1BNUER3NmxVcVpKd0wrVEt3NUxrb3l2TWtTTkhzTFMwRkx4S2V2ZnV6WjQ5ZXpoeDRnUS8vUEFEa04rSGpJMk5sUVR2V1ZsWnhWNlRscGFXa2dJMUtTbUpUWnMyMGFCQmcxSXBWejhHVTFOVHdlSmFqb3VMQzZHaG9XemZ2bDNwblpSSUpNeWRPNWZvNkdpMmJkc21lTGFwNHQ2OWUzaDdlM1B2M2oxTVRFeVlQSGt5ZmZ2MlpkbXlaVHg5K2hUSXo4bno4ODgvczNMbFNxWk5tOGFLRlN0S0xHd3FTTFZxMVZUbXlGR0hoWVVGMjdadG8yN2R1a3JYWHhCZFhWMGg1SmtxM3I1OXkvZmZmNjl5bTFnc1ZodVNWSTZucHljV0ZoWk1uejVkd2RyOTJiTm5USnMyalg3OStnbDVld29TRWhMQzRzV0xHVEJnQUZPblRsVmJmMW1OYndXVlg1Q3ZrRWxNVEZSN1hqbVptWm5GN2xOV1hMOStIVUJRU0JXbWI5KytLdnVXdWpCMGxTdFhGcFJEOHQrUXIzQzBzYkdoZmZ2Mm5EOS9YbENTSFQ5K0hIdDcrNzhVb2VUenp6L242dFdyU2dZaFdscGFqQnc1a3BpWUdIYnMyS0drWEFFNGZQaXdrc0R5elpzM2F2T2V5V1F5M3J4NVE5T21UUUdZTjI4ZVNVbEplSGg0MExwMWE1V2VxZGV2WDhmUHo2OVU3NW9xQmd3WWdKV1ZGZTNhdFFQeTUrL1NqUCt2WDc4dWxXZmQzOG03ZCsrb1VxVktpZmV2VktrU3AwNmQ0dWpSbzN6MjJXZkM4NEEvYzRDNXVMZ28zUE16Wjg2UW01dEwzNzU5Vlk1TmdZR0JTQ1FTdW5YckpwUzFhZE9HcjcvK21vTUhENktycXl1RWIxeXdZSUZLUWJldnI2K2dFSTJQanljN08xc3BSNWtxSkJJSlQ1NDhFZmF0VkttU1FqdEt3OXk1YzNuLy9qMm1wcWJVcjErZkhUdDIwS05IRDJGdS96Zk45WExLd3hvSjhnMG8wdFBUQlUvZnNpQXpNeE12THk5T25EaUJ2cjYrUW00NmlVVENqaDA3QUlpTWpFUXNGaGRwSUNRU2lSU2VZM0J3TUtkT25jTGQzUjAzTnplYU5XdEcvZnIxV2JkdUhTdFhybFJZSTFlc1dGSGxXbGhYVjVkVHAwNFJFUkhCOCtmUFZZNXhnd2NQcGtlUEhreVpNcVhVMS85UHJVT0tvcnowdDVMd1YrY0ZEZjhOTkFvd0RScitQOCtlUFJQKzFvUS8xS0JCZ3dZTkdzb0hsU3RYeHNiR2hsdTNidkhWVjE5OVZCMDNiOTdFMGRIeG80NFZpOFU0T1RtUm5KeU1zN096RU5MTjJ0cWErZlBuczJ6Wk1oSVRFeGt5WkVpSlBpRHo4dks0Y3VVS0Z5OWU1TmRmZnkyVFBCMGZTMG1WZ2pvNk9yUnUzYnBNemxsUXVDUFA1MUZTaStxNHVEaTB0TFF3TXpNcjhmbmV2bjFiYlBpbGtpS1ZTb21NaktSTm16YkNzNVpia0JkT0JLNktqSXdNVHA4K1RaOCtmWWlQaitmczJiTUsrUkdNalkzcDJyVXJaODZjNGR0dnZ5VWhJWUd3c0RCNjllcWxaSmdsRm92TFRMQ2tpc1RFUk02ZlA0Kyt2ajVmZmZWVm1aekx6OCtQUzVjdTBhaFJJMTYrZkltcHFha2dITTNKeWNITnpZM3c4SERtelp1blZ2bDE2OVl0dkwyOWlZaUl3TWpJaUhIanhqRjQ4R0Mxd3E2dVhic2lsVXBadTNZdFU2ZE9aY3FVS1NxdHFNc2FkWXFTd2hRT2QxVVFxVlNLV0N4bXdvUUpRdmpId01CQUxsKytyQkNDYWM2Y09Rd2NPRkFRcnQ2L2Y1K2RPM2NLWGx3RkVZdkZ1TGk0SUpGSXFGS2xDZ2tKQ1FxS21BY1BIckJ5NVVycTFLa2pDR1pMUTFtTWI2bXBxVXI1UnY1cExsMjZCT1FyQndxSDRvUjhKWjQ2WlpBcWR1L2V6YjU5KzRUZmVYbDVDdS80Nk5Ham1URmpCaDA3ZHVUbHk1YzhmLzZjMzM3N3JkVHRsa2drbkR4NWt1clZxOU9tVFJ1MmJObENhR2lvRUJKMDNicDF0RzdkbXM2ZE82T3JxNHRJSkJJRXlaQ3ZESEp5Y2xLcTkvMzc5N3g2OVlvQkF3YW9QRzljWEJ4aXNWaDREK1I1K25SMGRGaTllalgxNnRWajdOaXhpRVFpcEZJcEJ3NGM0TXlaTTNUdjNsMXRlT0dTb3FXbEpRZzVvZmhRallWSlRrNytXM01obFZUd25KZVh4OXUzYjBzZGhqTW5KNGZ6NTgremUvZHUzTnpjbFBJRkZTUXlNcElOR3piUW9rVUxldmZ1clRUdmZQandnZjM3OTJOdWJrN0hqaDBWdGsyWU1JR1ltQmlPSERrQzVCczdxRE00OFBMeVVzcm41ZW5wV2V5MWlFUWlIajU4S0JndTE2cFY2Nk1WWVBYcjF4ZkN1YVdtcG5MdzRFRzB0TFNZTUdIQ3YzYXUvNmZYU0hMdTNMbkQvUG56Y1hSMExGRStSM1hJbFZ3WExseGc2OWF0SkNVbDBiWnRXNlpQbjY0d2IyM2J0bzBuVDU3UXFsVXI3dHk1dzlLbFMxbStmSG1Kdkl5dVg3L084dVhMbVRScEVvMGJOeGJLcDA2ZHl0eTVjNWs5ZXpaTGxpd3AwWE9IL0RIVHc4TURtVXhXb3J4Mm41S3lXSWNVUlhucGJ5WGhyODRMR3Y0YmFCUmdHalNRUDduR3hNUUl2MHNTMjFhREJnMGFOR2pROFBmUW8wY1BqaHc1Z29PRGd5QkFFSXZGK1B2N0Eva2ZuR0t4V0xBS3RyZTNGL0k1WExwMGlheXNyRklKSitXOGZ2MGFaMmRuTWpJeWNITnpVd3FSWTJkbng1dzVjM0J6YytQR2pSdE1uanhaWlhMemdsU29VQUVYRnhjbVRackUwcVZMV2J0MnJkcEU4LzkxNUI0Y0pSSHVTS1ZTcmx5NWdrZ2tZcytlUFhUcDBxWFk5WnBNSnVQSmt5Y2Y1ZldqaXNlUEg1T1ZsYVVRVHVmeTVjc1lHUm1WNkJ4cGFXbDRlbnBpYlczTit2WHJrY2xrUEh2MkRGZFhWMUpTVWtoS1N1THQyN2Q4K1BDQjgrZlBjK3ZXTGFSU3FVb2hjMVpXMWtlSDlDdU8rUGg0SmsyYVJGNWVIams1T1FRR0JySng0OGEvSEIyaGJkdTJUSjQ4bWN1WEx6TnYzandNRFExcDNibzFyVnUzNXRTcFV6eC8vcHlaTTJmU3ZYdDNsY2UvZWZPR1JZc1dvYTJ0emJCaHd4ZzVjbVNKRkN6ZHUzZkh6TXlNNWN1WHMyN2RPczZlUGN1c1diTVV3aWVWWjJyVXFDR0V4UW9MQzBOSFIwY2hUSlpJSk1MUzBsSW9TMHBLVWx1WHJxNHVQLzc0STVjdlg4Ykh4NGZ0MjdkalkyTkR1M2J0ME5iVzVvOC8vcUJ1M2JxNHVycCtsSFYwV1l4dnhzYkdyRjI3dHRqOVRwMDZwUlRhOFZNUUZoWkdlSGc0RFJvMDROeTVjN1JwMDBadEh5MHBNMmJNVUFqNWR1SENCZHpkM1huKy9EbVptWmswYWRLRThlUEhzMnJWS3JLenMxbXlaSWxTWHB2aXVIejVNanQzN2lRdUxvNmZmdnFKRGgwNlVLOWVQWTRmUHk0b3dCNDhlRURseXBVVnZKZ0xqbVh5TUhseU5tN2NpSldWRmIvLy9qdVFyOGd6TXpPalhidDJiTjY4V1RDcWtCdUtGQjZqZS9Ub2dVZ2tZdDI2ZFlTR2hqSjA2RkI4Zkh4NCtmSWxreWRQWnVEQWdXV2VpeWd6TTdQRUNvVDA5SFNpb3FMUTF0Wm0rL2J0OU96WnM4elNJa2drRXBLVGs2bFFvUUs1dWJtRWhZV2hwNmRYWWlGc1NFZ0kyZG5aM0xsemg1bzFhMkpuWjFlczl6YmtlMWk3dUxnd2JkbzA1czJieC9yMTYxWE9WNjlldldMUm9rWFkyTmpnNU9Ta2NyemZzbVVMcWFtcHpKdzVVMmw4T0hQbURHRmhZWUpTYyt2V3JlanA2ZEd5WlV1bGVsU0ZTSTZOalNVd01KRHg0OGNyOUlIWHIxOXo1TWdSK3ZidFcyS0J2anEwdExUbzM3Ky9raEx3NWN1WEFFS291SC9qWEY4ZTFraHlJaUlpQUpUQ2k1YUc3T3hzRWhJU2lJdUxJelEwRkJNVEV4WXNXRURYcmwyRmZhUlNLWnMyYmVMVXFWTzBhZE9HRlN0VzRPM3R6WjQ5ZTFpeFlnVk9UazVxNXgrWlRNYUJBd2Z3OHZKaStQRGhEQnc0VUdHN25wNGV5NWN2Ri9KSGpSMDdsdjc5K3hjN0x6bzRPQkFURThPbVRadW9YcjE2bVJtUGxUZktVMy83R0VvekwyajQ3NkJSZ0duUVFINWNkN2tidnJtNXVXWXcxS0JCZ3dZTkdzb1JBd1lNNFBqeDR4dzhlSkFSSTBZQStRb3dlUzRaT2ZMZmRldldwV3JWcXFTa3BMQjkrM2JHakJsVHFybGRLcFd5Yjk4Ky92ampENnl0cmRtd1lZUGFzRU05ZXZUQXdzS0NsU3RYTW1uU0pDRlVvcndlVlZoWVdMQmd3UUowZEhRVVBzN1Y3VitXdkhuelJpRjBqSnk4dkR5eXM3TVZRai9KUFZCVWhZUFMxZFVWaEoxeGNYRktscTdaMmRsRmhyQ0RQNFVraGUrdGxaVVZibTV1UW02RDkrL2ZzM256WnA0OGVZSzl2VDMrL3Y3NCtQaFF2WHAxdW5UcFF0T21UWEZ6YzFONnh2ZnUzZVBkdTNkS2dvMlBSUjRHclhuejVrQytrUGZhdFdzTUhEaFFyWEtvb0NCUEhrS3BSbzBhTkdqUWdLZFBueElaR1VuVnFsV3hzcktpY2VQR21KbVo0ZWZueDVVclZ3Z05EYVZUcDA1S1NsV0pSRUpDUWdLZmYvNTVtVnhYWWE1Y3VZS1dsaFlIRHg3a3hZc1hUSjgrblJjdlhoU3IzQzJPS2xXcU1IandZQVlQSHN5N2QrL1l2bjA3Rnk1YzRPclZxd0NZbVptUmxwYkdpeGN2Vk9hMXFGNjlPai85OUJPdFdyVlNzUDR1U0VwS2lzcG4wYkpsUzNiczJNR3Z2LzVLVEV4TW1Wc2dwNmVuazVhV3BySTlrQis2VFA0ZXlVTi92bjM3Vm1WYnpjM05pODN2VmhTcTNtODUydHJhZ3RKeHhvd1pYTDE2bFkwYk4zTGd3QUZoSDB0TFM4TER3Mm5kdW5XUjQrYW5HdCswdGJWTDFOZmtnc2hQR2JaZUlwR3dlZk5takkyTldiMTZOWnMyYldMTm1qVzhlZk9HNGNPSGw2cXU1OCtmOC9idFczSnpjd2tPRGlZeU1wTEV4RVFTRXhOSlNFZ1FGRjB0VzdiRXdzS0NSNDhlQ2ZsU3pwOC9qNldsWmJFS0FLbFV5dHUzYjRtSmlTRXdNSkFtVFpvd1pNZ1F3WHRoNU1pUnVMaTRFQkFRZ0lPREF3a0pDYVZTck5uYTJuTGl4QWxPbno3Tm9FR0R5TTdPWnZueTVmVHExWXNmZi94UjhMaTRjT0VDRmhZV0tyMk4yclZyeDhDQkEvSHg4V0hseXBVQWpCczNqcSsrK3FwSTVkZTZkZXZ3OFBBUWZoZFd6cWxDSGpKUDFUV09IVHRXb2UrOGVmT0dWYXRXa1pPVGc3MjlQU2RPbk9EUW9VUFVxMWVQbmoxNzByTm56NzhVTWtzc0ZqTjY5R2lGc3Y3OSs2dTg1ckZqeHdvNU1tVXlHWmN2WCtiWFgzL0YydG9hQXdNRDFxeFpnNjZ1TGw5ODhRV2RPM2RtMGFKRmFzZEV5QTlINit6c3pOS2xTMVdPVTVDdjZLMVlzU0lyVnF4UStkNEhCUVhoNys5UDgrYk5GYnhvdzhQRDJiRmpCdzhmUHFSZXZYb3NXclNJKy9mdnMyM2JOdWJPblV1VEprMFlPSEFnSFRwMFVIbi9YcjkrelI5Ly9FRmdZQ0I2ZW5yWTJka3BLUGh2M0xqQm1UTm5PSFhxRkkwYk42Wi8vLzUwNnRTcFJMbDc5UFgxU1VwS0V2Sktpa1FpcGsyYnByUmZlSGc0OEdjVW9QSSsxNWZYTlpLY2lJZ0liR3hzU3EyMEw4Z2ZmL3doakgrOWV2Vmk0c1NKQ2dZdmNYRnhyRjI3bGdjUEh0Q3laVXNXTDE2TVNDUml6Smd4dkhyMWlxQ2dJRHc4UEpnNWM2WlMzYytlUGNQRHc0UEhqeDh6Y2VKRUlXeDVZZVRHR0JzMmJHRGJ0bTNjdVhOSEdMTkEvWncyZnZ4NGpJMk5hZFNva1VMNXAxN2pmNnAxU0hudWIyVTlMMmo0YjZOUmdHblFBQXJlWCtYQklrR0RCZzBhTkdqUThDZjYrdm9zWHJ5WU9YUG1ZRzV1VHMrZVBURXhNU2t5WjBSYVdocUxGeSttZnYzNmFzTTBxVU1rRXBHZW5rNy8vdjBaTjI1Y3NVS3ZaczJhNGVucFNYQndNQTBiTnNUWDE1Zms1R1RCQ2w2Vmw0bzh0OHZCZ3djeE1qSkNKQklSRUJDQWpvNk9RdjR4Z0d2WHJ2SHk1VXNoQ1h0NGVMaUN3RnFlVVB2UW9VTnFoVE55TDQ5eDQ4YXAvUWgvLy80OTMzMzNuVUpaU0VnSUlTRWhTdnZXcmwyYm5UdDNDdGMzWk1nUWhlMkZuODJaTTJlSWlJZ1FESTJTa3BMdzgvUER5TWhJS2ZTMFJDSkJSMGVIb0tBZ2J0KytUV2hvS0NLUmlFbVRKakZreUJEeTh2SzRlZk1tZ1lHQkhEcDBpUDM3OTFPL2ZuMTY5dXhKdDI3ZE1ERXhRU3FWc21mUEh2VDA5TW9zNU4yTkd6Y3dNVEdoVnExYUJBWUc0dUhoZ2FXbEpXUEdqRkY3akttcEtSRVJFUVFGQlhIeDRrVjBkSFN3dHJiRzFkVlY3VEdOR2pWaTVzeVpHQmtaTVhIaVJBQU9IRGhBZkh3OHhzYkdSRVJFa0pXVnBUSVVtNXozNzk4VEdocXFWQzczdW91TWpGVFpyM3YxNm9XbHBTV1ptWm5zMjdlUGhJUUVkSFIwUGpyL25weXNyQ3hpWTJPSmpvNG1JaUtDTzNmdWtKaVlTSlVxVlJnMGFCQzZ1cnBjdW5RSlQwOVBQRDA5c2JTMHhNN09EanM3TzVvMGFTTDA2OExQTWpnNG1HdlhybUZrWkVSaVlpS1BIejlXYTNGdGJtN084dVhMU1V0TG8yTEZpcVNtcG5MbXpCbmd6MURvQmQ4cnVYRmNaR1NrUW5saCt2WHJ4OG1USjVVVThnVlpzV0tGVXRuOCtmTlY3cnQ0OFdJNmRlcWt0aTUxZUhwNm9xZW54ODJiTndHVXdyaEpwVkxldlh2SDgrZlBpWXFLRWp5YnBGSXBkbloyZE9uU2hYdjM3bkgxNmxXdVhyMktycTR1TFZxMG9FT0hEdGpaMlFsOW9Lekh0NUp5NnRRcFFrSkMwTlBUSXljbmg5RFFVR3hzYkQ2WkFrd3FsYkpxMVNxZVAzL081TW1UTVRJeVl2YnMyUmdiRzdObnp4NE9CU0R0NEFBQUlBQkpSRUZVSFRva0NOQUNBd041K1BBaElwRklFSVRuNXVZSy8xcTFhc1gxNjllNWZmczJqUm8xd3NURWhHclZxdEdzV1RPcVZhdkdreWRQOFBUMHhNbkppYU5Iai9MZGQ5L3gyV2Vmc1hYclZ2THk4dGkyYlJzVEowNmtWcTFhOU92WFQ2MEE4ZDY5ZTJSa1pHQnViczdFaVJQcDJyVXJSNDRjWWRHaVJTeGZ2cHpPblRzVEdCaUl1N3M3L3Y3K1NDUVNCYUc3VkNwVk1HWW9PRmVrcHFheWJkczJBZ01Ec2JPenc5SFJFUjBkSFpvMWE4YXZ2LzdLbzBlUGNISnlJakV4a1FjUEhqQnk1RWkwdExUSXlja2hPanFheDQ4ZmMrdldMVzdmdm8xTUpzUGUzcDVtelpvUkVCREFybDI3Mkxkdkg4MmJONmRSbzBiVXFGR0RHalZxQ0I0NUFPM2J0MWRvNjRzWEw3aDQ4YUx3T3ljbkIxZFhWeXdzTEtoWXNTSWlrWWliTjIrU25KeXNNaFJaMDZaTmVmWHFGWDUrZnR5NGNZT1FrQkFNREF4WXVIQWhIVHQySkRNemt3c1hMaEFRRU1EV3JWdlIwZEVSUE9kYXQyNHRQR2RUVTFOR2pScFZyS2VZc2JFeHYvenlpNkRZcWxHamhzb3hQQzh2RDExZFhWNjllc1g1OCtjSkRnNG1QajZlQmcwYXNIanhZcXBWcTBaQ1FnTG56cDBqTURBUVYxZFhEQTBONmRTcEV3NE9EalJ0MmhRdExTMWV2bndwNU9LUzg5VlhYeEVlSGs1NGVEaHhjWEZBdnJJeUtpb0t5RGZvS1p3dnFGMjdkbVJsWlFsZThIUG56aVU3TzVzclY2N2c2K3RMUkVRRWhvYUdPRG82TW5qd1lMUzF0YWxSb3daMmRuWjRlM3ZqNStlSGk0c0xob2FHTkduU2hKOSsrb21xVmF0eTkrNWRUcHc0d2ZYcjE5SFIwV0hnd0lHTUhEbFN5ZHRweUpBaGRPM2FGVjlmWDA2ZlBvMnJxeXZidDI5bndJQUI5T3ZYcjhod2xRMGFOT0R5NWNzc1c3YU14bzBiSzNrRHlXUXk0dVBqOGZYMXhjYkdScEFEbGZlNXZyeXVrZURQVU5GRGh3NzlTL1YwNjlZTmYzOS9aczZjcVJDNkxpTWpnOE9IRDNQa3lCSEVZakY5Ky9abHlwUXBDdUVPNTh5WlEwSkNBbjUrZmxoWVdDZ3BudlgwOU5EVzF1YlhYMzlWVUxhcVFsZFhsOW16WjlPbFN4Y3NMQ3lFL2dJUUhSMnQ4cjNYMXRabXhJZ1JoSWVIOC9UcFV3d05EWG56NWcyWm1abEtrU1QrRGV1UTh0emZ5bnBlMFBEZlJxTUEwNkFCalFKTWd3WU5HalJvS084MGJOZ1FKeWNuVnF4WXdlUEhqeGs3ZHF6YThHZWhvYUY0ZUhoUXUzWnQ1cytmWCtLUVN0cmEycGlZbUtDam84UGt5Wk5MMVQ0akl5TjY5dXdKUUZSVUZINStmbWhyYTlPN2QrOGljMjJkUEhtU2hJUUVvWTd4NDhjckNXbXVYYnRHY0hDd3NFOVVWSlFnc0NwNGZsVmhoZVIwNjlhTmR1M2FzV3JWcWlJOVJFcEtRY3ZPaWhVcktna1lMbHk0b1BCYkxnQXZpS1dsSlRObXpCRENPQVVIQjdObXpScEJTUU5RcDA0ZFJvOGVUZS9ldlFVQnZMYTJOaDA2ZEtCRGh3NmtwNmNUR0JpSW41OGZXN1pzNFk4Ly9tRGZ2bjNjdm4yYjhQQnd2dnZ1T3lXQnc4ZVFrWkhCKy9mdmFkR2lCVStlUEdIdDJyWFVxVk9IWmN1V0ZWbi9zR0hEY0hGeHdkWFZGWDE5ZmI3NTVwdGlGYW9uVDU0a0t5c0xKeWNub2Ura3BhVUpRaGQ5ZlgxNjllcFZaQmkyVjY5ZXNXblRKcFhiREF3TXVITGxDbGV1WEZIYTFxdFhMenAyN01pd1ljUHc4L09qUW9VS3pKczM3NlBETGQ2N2Q0OWx5NWFSbnA0dWxGbGFXdEsyYlZzNmR1eElpeFl0QkFYR29FR0RTRXhNNU1xVkt3UUZCWEgwNkZHT0hqMktxNnVyb0ZBcGpLNnVMdWZPblVNcWxTSVNpYkMxdFJVRWllcVFQNi9VMUZRRmdaS1JrWkdTZ01uSXlJaG56NTRwNUFvdVRMZHUzZWpldlh1eGdyU1M4ckZodmg0L2ZreE1UQXg2ZW5xTUhUdFdRVEM4YU5FaVFrTkRCZXRvZlgxOUdqWnNpS09qSXgwN2RoUkN4bmJ0MnBVWk0yWnc5KzVkTGx5NHdMVnIxN2gxNnhhQmdZRnMyTEFCS1B2eHJhU1ltWm1Sa1pHQmxwWVcydHJhZE92V2paRWpSMzVVWFNVaExpNk9hOWV1OGVXWFh6Sm8wQ0FnUDRmVmxDbFQ2TldyRjJmT25DRXlNaEp6YzNPdVg3K09SQ0pSYTMzZXFWTW5ac3lZb2ZaY2I5KytCZks5aE42L2Y0K1RreFB0MnJVVDVxNVZxMVlSR3h2THVYUG5GUElvRnFaVnExWTRPam9LUmlLUXIwREl5Y25odDk5K1kvUG16U3hhdElpdFc3ZHkvdng1MnJWcnArQ2xKUktKRkFUMmNYRnhyRm16aG52Mzd1SHU3azUyZGpaanhvemhtMisrRVo1ajkrN2RxVk9uRGs1T1RpeFpzb1FXTFZvSVJoRy8vZlliSjArZUpDOHZUM2cveDQwYmg0T0RnOUMrd1lNSDgvanhZeTVmdnN6dDI3Zlp1M2N2TXBrTWJXMXRCV0d1blowZFBYcjBFSDVmdm54WlFkQ3BwNmZIa3lkUEJJOVMrZlBxMGFNSFgzLzl0VkRtN2UzTm1UTm5TRXhNRkJSOFZsWldqQnc1a2dFREJnamVvVVpHUnZUdDI1ZStmZnZ5OU9sVGpoOC96b1VMRjdoOCtUSno1ODRWNW5zVEV4UEdqUnVuOXBrVXBHRDdDeU9UeVpnOWV6WVJFUkZDdXlwVXFFRHIxcTJaT25XcVFuK29WcTBhbzBlUFp2VG8wWVNIaCtQbjV5Y282eVpPbk1qUW9VT0pqWTNGMjl1N3lQWVlHQmdvM0VOVlZLMWFsUll0V21CaFljR2NPWE93c0xBZ0lpSUNOemMzakl5TUdEbHlKTU9HRFZOYWo1bVltREIxNmxUR2pCbURuNThmNTg2ZEl5OHZEd3NMQzJiTW1NSERodzh4TWpKaTZOQ2hEQmt5cEVnakN6TXpNOGFNR2NQSWtTTTVlL1lzZi96eEI3Ly8vanRQbmp4Um1hTk96c0NCQTRtTmpTVTRPRmloWHhURXlNaUlWcTFhTVhYcVZLQjh6L1hsZVkwazU5bXpaNGpGNGxMbnFpdE1yVnExMkx0M3I0SmlTeUtSTUdYS0ZPTGk0cWhWcXhaVHAwNmxWYXRXU3NmcTZ1cXlkT2xTbGk1ZEtpaXRJWCt0cXFlblI4MmFOVm0vZm4ycDJpTTNySG4vL3Iyd1RyQ3dzQ2pTd083MTY5ZHMzcndaUUJqL0N1Y3lMcy9ya0g5RGZ5dXJlVUhEL3cyMFpHWHhCYXhCdzcrY3RXdlhDb2xZcDArZlR1WEtsZi9oRm1uUW9FR0RCZzBhVlBIOCtYTTJidHpJczJmUGFOKytQWTBiTjhiVTFCU3hXTXliTjIrNGNlTUdyMSsvWnNTSUVZd1lNZUlmeTYrVmw1Y25oTndwRHBsTWhrd20rMWZtQWt0SlNTRTNOMWR0aU1qQzVPVGtrSjJkamJhMnRwSW5pRlFxWmR1MmJaaWFtbEtuVGgwKy8venpVaWxlSWlJaXlNaklvRjI3ZHNoa01nNGRPc1RRb1VQTDdMNUtwVkxTMHRJd01USGgzcjE3Tkc3Y3VFUkoxa3RMVGs0T04yL2VWQ2xBeXMzTlJWdGJ1OHp6NUh3cTVNL1V6TXlNV3JWcTBhQkJneEluVEkrTGl5TXNMRXhKWUtRT2VaZ3JEY3FFaG9aeTU4NGRhdFdxUmQyNmRhbFhyMTZKUEtja0VnbTNidDJpV3JWcUNsYlcvMWZHdDZDZ0lPeitIM3ZuSFJYRjFmN3g3eTRkcEduRUFpSW9Za1ZSTkNvV0xDL1lsY1FvS0JieW1tQWhpV0lVQkUwUUM0b0NZa0hGcm1oRVVWQ0lLR2dRTE5pSVdGQ3dJRVY2WFZqS3dyYmZINXlaSDhNV0ZrdlV2UGR6RHVlNGQrN2N1VE56NTg3NGZPL3pQTmJXclFwSlNaMHZOUjZwdjArTlVDaVVlODk1UEI1S1NrcWs1c1lUQ0FRNGZ2dzRKa3lZQUNNakk2bjdWMVJVZ01QaG9GT25UbmoyN0Jtc3JLeVFsWldGeE1SRTlPL2ZINzE3OTFib090YlUxQ0F6TXhNOEhnK0RCdytHUUNCQWFXa3A5UFQwRk5xZkN1Zkw1L09ocmEwdE1lNXljbkp3NXN3WmRPellFVjI3ZG9XNXVYbUw0WG9wdUZ3dTR1TGlNRzNhdFBjS2h5aUw1T1JrL1AzMzN6QTJOb2FabVJtNmQrK3U4SE5UWFYyTjY5ZXZ3OWJXOXIxQ3FNcUN6K2N6M25lcHFha3dOemR2MVhWb2FHaUFxcW9xYnR5NGdjckt5bmZ1cTFBb3hMVnIxOUNyVnkrR2wrQ0g0bk45MTMvdTMwai9CQ2twS2VCd09MQ3hzZmxrL1JhTHhSQUtoUXFGNFFSQUw5RDUwdmljeDl1SGZpOFEvamNnQWhqaGY1N2k0bUtFaElRQWFGeGRzWExseWsvY0l3S0JRQ0FRQ0MzeDlPbFQzTHAxQ3hrWkdlQndPRkJUVTRPQmdRRUdEUnFFMGFOSGs4VXNCQUtCUUNBUUNBUUNnVUFnL0k5RFFpQVMvdWRwR3Y2d3BkamRCQUtCUUNBUVBnOHNMQ3hnWVdIeHFidEJJQkFJQkFLQlFDQVFDQVFDNFRPRitQMFIvdWRwS29COURCZDZBb0ZBSUJBSUJBS0JRQ0FRQ0FRQ2dVQWdFQWovTEVRQUkvelBrNW1aU2YvYjJOajRFL2FFUUNBUUNJVC9MVGdjRGpnY3pxZnVCb0ZBSUJBSUJBS0JRQ0FRQ0lSL0lmK3VIR0E1dVVES1krQlZCdkR5TlZCZThhbDdSQ0FRUGlmYTZnUG1aa0FQTTJCZ2Y4QlllaEpuQW9GQUlIdzhIajE2aE9Ua1pCUVhGME1vRkpMOG13UUNnVUFnRUFnRUFvRkFJQkErQ3Y4T0FheUJENXlOQUtJdUFhSXYvM1FJQk1JL0FKc0Z6SmdLT013RWxKVStkVzhJQkFMaFgwOVdWaFl1WDc2TTB0SlNkT3pZRVYyNmRFR0hEaDFnWW1JQ2ZYMzlUOTA5QW9GQUlCQUlCQUtCUUNBUUNQOHl2bndCTENzSENOd041QmQrNnA0UUNJUXZFZE91d0xJZkFGT1RUOTBUQW9GQStOZnk3Tmt6UkVaR1FrdExDN2EydHVqWHI5K243aEtCUUNBUUNBUUNnVUFnRUFpRWZ6bGZ0Z0RHcXdkKzlRS0tpajkxVHdnRXdwZE1Cd05ncHgrZ3JQeXBlMElnRUFqL09wNCtmWW9MRnk3QXhNUUVzMmZQaHBxYTJxZnVFb0ZBSUJBSUJBS0JRQ0FRQ0lUL0FkaWZ1Z1B2eGVsd0luNFJDSVQzcDZnWUNEdi9xWHRCSUJBSS96b0tDd3R4OGVKRmRPblNCWFBtelBtbzRsZHRiUzFPbno0TlBwLy93ZHJrY3JuSXpNeFVxTTBWSzFiZzZ0V3JjdXY0K2ZraE5EVDBRM1h2a3lFU2llUnViMmhvYUxGT1U1S1NrbEJUVXlOMVcyWm1Kc3JLeWxyVlB3cXhXSXkwdERRVUZCUzgwLzZmTys5Nlhab2pFb253OHVWTFZGVlZmWkQyWkpHYm00dlBkZTBsbjg5SFEwUERaOWUvOTczSEFvRUFRcUh3Zy9TbE5jKzBQS3FxcWxCWUtEOTZTMDFORGZMeThoUStaa1dGN056ZnRiVzE0UEY0cmVyamh5UXpNeE9abVprZnRNMk1qQXhFUkVSSWxEOTkraFNYTDE5dWNmOS9ZcHp6K1h5NTkrVnpnOHZsS2p6ZXlzcktJQkFJUG5LUFBnK1NrcEkrK3ZQenFiL2ZaRkZYVjRmeTh2SVA4cnhVVmxaK3NIZDJjd1FDZ2N4dnFPYklHK044UGgrWm1abW9yYTM5VUYwakVBaUV6NFl2VndCNzhRcUlpZnZVdlNBUUNQOFdMbDRDMGw5KzZsNFFDQVRDdndhUlNJVEl5RWdZR1JuQnlja0p5dS9oWlJzZkg0OWZmLzBWSEE1SFpwMFhMMTdnNk5HajJMTm56enNmcHprSkNRbHdjWEZCY1hITEM2N1MwdElrakJ1VmxaWEl5c3FpZjZlbnB5TTdPMXZoNDFkWFZ5TWxKUVZuejU3Rm9VT0hGTys0Rk56YzNIRHExQ2tBa0RDSVg3cDBDVzV1Ym93eWVjYVU3Ny8vSHVIaDRWSzNDWVZDVEpreUJaY3VYVktvWDRtSmlmRDI5c2FWSzFkazl2dmN1WE1TNWMrZlAyK3hiUjZQaDE5KytRV25UNTlXcUM5ZkV0WFYxWmc3ZHk0dVhyd29zYTJpb2dJNU9Ua1NmMXd1VjJwYjlmWDFjSFYxeFowN2QrZ3lrVWlFeDQ4ZnQvaFhXbHFxVUg4VEVoTHczLy8rRjhlT0hYdTNFLzZJM0w1OUc1TW5UOFozMzMzM3pvYmVrcElTT0RrNTRjS0ZDM1JaZG5ZMm5KeWM4TmRmZjcxVG0wbEpTWmcvZno0U0V4UGZhWDhBT0g3OE9EdzhQRkJYVjRlU2toS0YvNW8vLzN3K0gzUG16TUhkdTNkUlYxZW4wTmg0L1BneFNrcEtKUHAwOXV4WkxGbXlSRzYvcjE2OUNtZG5aNFVNc1pXVmxYQjBkRVJ3Y0xEVTdaR1JrYkMzdDFkSWhLS001cTM1YTBsZ1AzYnNHSDcvL1hjSkk3cFlMRVo5ZlQwNEhBNHlNek9Sbkp5TUsxZXU0TlNwVTlpNWN5Y2VQbndvczgyblQ1OUtmU2ZjdTNldnhmbnUzcjE3Y0hGeFFXVmxKYU84cHFZR2xaV1ZMZjQxblVlcXFxcmc3ZTB0OWRvbUpTVmg5dXpaakhmZysvRGt5UlBNbWpVTEN4Y3VSRU5EZzBMNzVPZm5vNjZ1RGdDUW1wcUtDUk1tMFAwcExDeGs5SHZ0MnJYdzh2SnFzYzJhbWhvNE96dEx2TFBFWWpIcTZ1cmsvc21hWHo3VXUvN3QyN2V0SHIvVTlaRkdSa1lHdkwyOWNlUEdEWWx0UXFFUXRiVzFLQ3dzeExObnozRGp4ZzFFUkVUZzRNR0RqTyt3ei9uN0xTa3BDUUVCQVRLdlFYaDRPQndjSE41N2NVaDlmVDErK09FSDdOaXhRK0Y5eEdJeFkzeXVXYk1HbXpadG9uOC9lUENBL3BaNzlPZ1I3TzN0RmZvdU9ubnlKRnhkWGFVS1ljWEZ4WEJ4Y2NHVEowOFU3aWVCUUNCOEtYeTU4YjR1eFFLZjJRbzlBb0h3QlNNV0E5ZXVBNzNNUDNWUENBUUM0Vi9CclZ1M1VGbFpDV2RuWjZpb3FMeFhXL3I2K25qOStqVmNYVjNoNit1THJsMjdTdFFaT0hBZ3Z2bm1HeVFsSmFHcXFnbzZPanBTMitMeitUaHk1SWpNWS9YcDB3ZWpSbzBDOFArcjVObnNkMXN6ZHZ2MmJlellzUU43OXV4Qno1NDlXNngvNGNJRnZIbnpCdm41K2NqTHk2UEZCUzB0TFppWm1ZSEg0MEZkWGIzVi9jak96a1pxYWlwR2pSb0ZIbytIRlN0V1lQVG8wWmc3ZHk0QWdNUGhNSVM1K3ZwNnJGeTVFcGFXbGxpNmRDbWpyZno4Zk9UbjU2TjM3OTRvTGk2V01QNVNScFhjM0Z3OGZ2eFlvaThXRmhiMDllUndPTml6Wncrc3JhMHhjK1pNOEhnODNMdDNEelkyTmpMUDVmSGp4emg4K0REUzB0TGc3ZTJOa1NOSHlxeExHWWZlUjN6OVhFbE9UZ1lBakI0OVdtSmJhR2dvb3FPakpjcGRYRnd3YTlZc2hkcXZyNi9IcWxXcldxem42dW9LZTN2N0Z1dU5HREVDM2JwMVEzaDRPUDd6bi8rZ1M1Y3VjdXZmdVhNSE4yL2VWS2l2c2hnM2Jod0dEeDRzdDA1V1ZoYTJidDBLTFMwdDFOVFVJQ2dvQ0o2ZW5xMCtsbEFvUkhGeE1VTTRFZ2dFS0M0dWZ1ZlY5RU9HRElHbHBTVjhmWDNCNC9Fd1ljSUV4dkYyN2RxRlNaTW1vVmV2WGxMM1QwNU94cGt6WnpCKy9IZ1VGaGJDeGNWRjRXTTdPRGpnaHg5K29IK25wS1Nndkx3Y3hzYkd5TS9QVjJoc0FNRFNwVXZ4N2JmZktuemNkeUV4TVJFaWtVam1YSEQ3OW0wWUdCakExTlMweGJZU0VoS3dhOWN1YUd0ckszVHMrdnA2ZE92V0RidDM3NWE2dmFxcUN2ZnUzY1A4K2ZOUlcxdUxSWXNXb2FHaEFUd2VUNlpuaXJxNk9uUjBkS0Nob1lHZVBYdGkwYUpGRW5Xby9SMGRIUm5sdGJXMXFLK3ZseWdIZ0lrVEo4TFoyUm1kT25WQ2ZuNCtObS9laksxYnQ5THo4ZXJWcS9IcTFhc1d6N2xUcDA0NGNlSUVnRVl4cUxpNEdNdVdMY084ZWZQZzZPZ0lKU1VsQUVCY1hCeDBkWFdSbDVlSHZMdzhtZTNwNk9qQXdzSkM3akVMQ3d2aDQrTURvUEVkZFBEZ1FiaTZ1c3JkUnlBUVlQWHExZWpac3lkKy8vMTNBSTN2SjdGWURENmZqNDBiTjRMSDQrSGd3WU1BR3NVZUp5ZW5GczlmUzBzTDQ4YU53K25UcHpGcDBpVDZmRXRMUytsM3FpelliRFppWTJNLzJydCs1Y3FWNFBGNENuOXpjYmxjK1ByNllzaVFJVkszWDcxNkZacWFtaGc5ZWpSQ1EwTVJGUldGK3ZwNjFOZlhTeFZRMkd3MnRMVzFvYXVyaTRLQ0FuVHExT216L241Ny9mbzFybHk1Z2g5KytBRWFHaG95NnlsQ1JrYUdYR0YyMEtCQmlJK1B4NTkvL29udTNidkxyR2RzYkF3dExTM0V4TVFnT0RnWVFVRkJNRGMzaDBna29yOXBidDY4aVEwYk5zRFQweFBqeG8zRHk1Y3ZvYTZ1RG5Qemx1MFlkKzdjZ1lHQkFTb3FLaVFXT2xCaVlVbEpDWEp5Y2lUMk5UQXdlS2R4U1NBUUNKOERYKzcvQnZQK25hRk1DQVRDSjRUTUt3UUNnZkJCS0M4dng0MGJOekJxMUtqM05pb0FqY2FSd01CQWVIaDR3TTNORGU3dTd0aThlYk5FUGNxNEpjMkkxYWRQSC9qNStVRW9GT0wyN2RzeWo2V21wdlplQXBoSUpLTHJQM255QkJvYUdqQXpNMU5vMzZ5c0xMeDkreGFkT25XQ1FDQkFYVjBkOXUvZmo0NGRPOUoxamh3NWdzaklTSmx0cUt1clMzaG4zYng1RXl3V0M2TkhqNGE2dWpxR0RoMktvMGVQUWt0TEN6Tm16SkRvLzlhdFcxRllXTWd3dUZNa0p5ZERUMDhQZmZyMFFVUkVCSTRmUHk2MUg5SFIwWWlKaVpFb2o0aUlBSnZOaGtna2dwK2ZIelExTmVIdTdnNmcwWkR0Nys4UEpTVWxoakZiS0JRaUlTRUI1OCtmUjNwNk9veU5qZUhtNW9haFE0Zkt2QTRBNkJCVi95WUI3TzdkdTlpOGVUTUVBZ0ZFSWhFV0xGZ0FvTkdJM05URHo5RFFFTC85OWh1OVgwc2VON0pZdlhvMUJnNGNLSFhidkhuekdML1BuRG1Ea3lkUHlteUw2dk95WmN0azF2bjk5OTh4Wk1nUTVPVGt2Sk1BSmhLSmFDT2ttWm1aWEFFc0x5OFBhOWV1QlFCczM3NGR0Mi9meHFsVHA5QzJiVnU0dUxpQXhXSzErdmdmQWg2UEI1RklCRTFOVGZqNCtPRDMzMytIdjc4L2VEd2UvYnhHUkVRZ0ppWUczYnAxa3lxQVpXWm1ZdE9tVFRBMU5jWHk1Y3NoRm92aDYrdkxxUFBubjMvaXpwMDc4UEh4a1hoR09uWHF4UGg5OSs1ZG1KcWFvblBuenNqSXlBQUFiTjY4R1phV2xqTFBZOHFVS1FxZmMxSlNFc05UNCtuVHB3Q0FtSmdZcUtxcTB1VW1KaWIwTVhrOEhzUmlNV0ppWW1Cc2JBeHpjM1BhazBORlJRWEt5c3JJenM3R3ExZXZZRzl2TDlVYlRVdExDNXFhbW93eVRVMU5IRDE2VktGK256eDVFdW5wNlRLM1U1NndFeWRPaEZnc1JsbFpHV3h0YlRGZ3dBQ29xNnREWFYwZFVWRlJ5TXJLd280ZE82Q3JxOHNJRlN3UUNCaENKTVhEaHc4Ukh4OHZzUzBoSVFFdlhyeVF1ZzhsT2hzYkcyUEpraVhZdFdzWGpoNDlTZ3RzQ3hZc2tQQUtrNGFXbGhiOTcwNmRPbUgzN3QwNGRPZ1FqaDA3aHA0OWUyTHc0TUY0OWVvVjd0Ky9EelUxTld6ZHVoVkFvMWpJWXJFWTk1UEg0NkZmdjM1eVBXTXlNelBwNTNUWHJsMjRkdTBhVHA0OENYVjFkZnozdi8rVitad3FLeXZEMWRVVjN0N2VpSWlJWUlnRCsvYnR3OXUzYjdGcjF5NncyV3c4ZS9ZTURRME5zTEt5a3RwV2Ftb3FmdjMxVi9xM1dDeUdXQ3pHNU1tVDZiSVpNMmJBMzkrZi9oMFJFWUcwdERTNjd3RG92bjZzZHowQU9EbzZZdXJVcVRMM282QzhPbVhCNC9FUUZ4ZUg4ZVBIUTExZEhWd3VGMEtoRUV1V0xLSEhMby9IdzVZdFc3QjQ4V0xZMnRwQ1cxdGI0bnZwUy9wK2F3MWxaV1c0YytjT2ZhMDNiZHFFM056Y0Z2ZmJ1WE9uM08xK2ZuNFlOR2dRSms2Y2lDdFhybUQ5K3ZVTXI4Qzh2RHo0Ky90andvUUpHRGR1SElER2hVSDkrL2R2OFZ1bnBLUUVyMSsveHF4WnM3Qm56eDdjdW5WTGFyMWR1M1pKTGQrNGNTT0dEUnNtOXhnRUFvSHd1ZkxsL205UXlnY3NnVUFndkJkNStaKzZCd1FDZ2ZDdklENCtIbXBxYWhnK2ZQZ0hhN043OSs0SUNBaEFSa1lHek0zTkdkNE11Ym01aUkrUHg2UkprOUMrZlh1cCs3ZHIxdzVBbzlHSVdyMHVqWnFhR3RwemlUSm1wS2VuUytTczZkYXRtNFNYd0tWTGw1Q1ptUWxQVDArSVJDTGN2MzhmL2Z2M3AxZUl0OFNLRlN2b2Z4ODllaFE1T1RrTWd4alFhTFNxcjYvSGp6LytLTEgvN2R1M2FlTTBoVWdrd3VYTGwyRmxaWVd2dnZvS1FHTUl3OExDUWp4OCtCRFRwMDluMUgvejVnMGVQMzZNMzMvL0hkMjZkWk00Um1KaUlvWU5Hd1kybTQzdnZ2c08zMzMzSFdPN1VDakV4SWtUc1hUcFVreWJOazNxZVFxRlF1ellzUU5Qbmp6QnJsMjdhSVBxaEFrVGNQMzZkZmo3KzhQYzNCd0dCZ1lBR2tPWVJVWkd3c0xDQWhzM2JzVFFvVU5SVkZRRWdVQWdkNlg3djlFRFRDZ1Vnc2Zqd2QzZG5UNnZodzhmTW95Q1BCNFBPam82Y2xlWkE0MWVQUndPaC9aRVNVOVBwNDNUbE1pZ282T0Q5dTNiZzh2bG9xeXNEQ1ltSmpMYkV3Z0U0UEY0VWoxV1dpSTNOeGV4c2JIMFBYTndjSUNEZzBPcjJzakp5WUd2cnk4eU1qSmdiR3lNUVlNR3lheWJrWkdCTld2V2dNdmx3c2ZIQnoxNjlFQ1BIajFRVmxhR2MrZk9vYlMwRk83dTdqTEhGNS9QZjIvUFZsbjQrZmtoUHo4ZklTRWhVRkZSZ2JlM043eTh2TkNtVFJzQWpZYlgwTkJROU9yVlMrb3o5dWJORzdpN3UwTlRVeE9iTjIrbVYrdzM5L0s0Y09FQ1RFeE1XcHluK1h3K0VoSVNKTHdIbFpXVkdXSkdTMURoSVYrOWVnVStuMC8vSGpCZ0FHSmlZaGdlbzVSNDNUeG5vcDJkSFQwMjU4NmR5d2pIMTNRdW83d2RLUkgrd29VTGpQQ1V6ZXMxcGJhMlZrTGNsUVdmejBlUEhqMWtib3VNak1TNGNlUFFybDA3VkZkWDArZmJkSEhCMzMvL2pheXNMSHErYTRxeXNqTCs4NS8vU0pRYkdocWlVNmRPRXR2MDlQU1FuWjB0ZForbVRKczJEZmZ2MzhmWnMyY3hZY0lFR0JrWnZiTmhXMWxaR1V1V0xNSGt5Wk5oYkd4TWV5Y2FHUm5oMEtGRFVGSlNna2drZ29PREErenM3T2gzMTh1WEwrSHE2Z3ByYTJ1WmJTY25KMlBUcGsxUVZWV0Z2NzgvREEwTnNYRGhRZ2dFQW9TRmhlSHQyN2Z3OFBDUXVkREcydG9hYm01dXNMYTJab2dUdlh2M3h1REJnK241akpvLzc5Ky9UM3ZYVXBpYW1rSkhSd2Npa1FoNzl1eEJSa1lHek16TUdKNHdHelpzZ0pLU0VnWU1HRUNYaFlhR29rK2ZQb3d5aW8veHJxYzRlZklrd3NMQ3BHNXJEWmN2WDBaMWRUWGpIYStob2NFUS9hZ3hUWGw5eWVKTCtINXJEVFUxTmZEMDlFUldWaGFNalkzUnYzOS9iTisrWFdaZXVOemNYUGo0K09DSEgzNW9jZUZPMjdadEFRQktTa3J3OHZKQ2VubzZRNlRYMHRMQ3hJa1RhWkdiT3VkKy9mclJpMkNhTW4zNmRQcGM0K0xpb0ttcGlSRWpSc0RTMGxKQ0tDOHVMb2E3dXp2YzNOeWtqbHZxUGhBSUJNS1h5SmY3djhGYTJiR0tDUVFDNFowZzh3cUJRQ0M4TjNWMWRVaFBUOGVvVWFOYVpSeVZCMlZzN3RxMUt4MCtoekw4VmxWVjRlZWZmd1lBMk5yYTBxdmNHeG9ha0p5Y0xOZTRKbzJjbkJ5SjhGNU44eTVRYk51MkRRTUhEc1NtVFp0Z1oyY0hvTkU0RkI4Zmp4a3pab0RINDRITDVTSTVPWm51SzQvSFEzNSt2b1RSZXRTb1ViUVhsQ0t3V0N5cG9ld0tDd3NsakdJUEhqeEFjWEV4bGk1ZGlzTENRcVNtcGdKb0RNZkRaclB4MTE5L0lTTWpBM3crSDlldVhRUFFLSkJWVkZUZzJyVnJVRlZWcGNQc2xaV1Y0ZW5UcHd4aHdjWEZSV29PbkgzNzl1SEFnUU9Nc3REUVVPanA2U0U4UEJ5eHNiRXdORFRFSDMvOEFTNlhDeTZYaTZxcUtuQTRIRFEwTkdESGpoM1lzbVVMQU1EYzNCeS8vUElMSTR6azVjdVhhYU4yV2xvYVBEdzhKUHBBclFDUGlJaVFHaEt3S1pUbjBaZUNwYVVsNHVMaU1IZnVYRlJYVnpNRXNLS2lJbHJzbEVkWVdCZ2paMGhzYkN3OUJwcm5Zdm5ycjcrd2I5OCt4TWJHdHRpdXRQQnJMZkhnd1FPRjJwYUdXQ3pHeFlzWGNlREFBWWhFSWpnNU9jSEp5VW1tUUJVZkg0K2RPM2RDSkJKaDA2Wk5EQyt4bFN0WFFsdGJHK0hoNFhqNzlpMVdyMTR0SVNTK2VQRUM2OWF0dy9yMTY5RzNiOTlXOTNYVnFsVVlNMmFNVElHNE9lcnE2Z2dJQ0FDTHhZSllMTWFPSFR0UVgxOFBOemMzQ2UrR0J3OGUwS0xYOXUzYkdlT0F3K0V3Y2hCbFpXV2hkKy9lRXNaaGRYVjE2T25wMGIrVGtwTEE1WEpwYjROMzVmRGh3d0FhNTNPaFVFai9YckpraWNRY2UrSENCUVFIQitQMDZkTzA4Q2NOQ3dzTGhwaFVWMWRINXdLcnJxN0dsU3RYTUdUSUVBbHZ0S0tpSXV6YnQwK3FPSzZscFNWVkxKUEdvVU9IcElaNkJScm5xSXFLQ3N5ZVBWdHVHeG9hR2pMRElRTHlQU3ZQbmowcnRieDVyajFwM2tLLy92b3Jjbk56WVdSa0pMZC9pbUpnWUlEZHUzZkR4TVFFNmVucDJMSmxDNzM0NDYrLy9nS0h3MEZ1Ymk3RVlqRllMQmJ0YmRsOEVRYlFlQjhQSGp5STZPaG9kTy9lSGV2WHIyY0lSSXNXTFlLZW5oNUNRa0t3ZVBGaS9QVFRUL2o2NjY4WmJZU0hoOU41MUc3ZXZFbUxOVHQzN3FRRnMrVGtaTGk2dWlJaElRSHQycldqUFdLby9FdnQycldEblowZHhvOGZqNkZEaDRMTlptUG56cDFZdDI0ZDdXa0VBRlpXVnVqYXRTdFNVbExvWEtCSHJGby9BQUFnQUVsRVFWUVpHUmtZTUdBQVBhY0NqWjVNblR0M1Z2aWF0dVpkVC9Iamp6OHFGSGEwb2FGQnBwZG1RME1Ed3NQRE1XclVLTG45cGE2anZQSDdPWCsvdlF0Y0xoY2VIaDdJek16RXFsV3IwTDkvZndDTm92M0dqUnV4ZVBGaXVneG96TW01Wjg4ZVdGaFlZUExreVZCU1VrSnNiQ3pHakJsRFg3K3lzakpzMjdZTml4WXRRc2VPSFZGUlVZRnQyN2JSYmNURnhlSDE2OWRRVWxLQ241OGZnTVp2bHZuejUrUE5temNRaVVUZ2NybDBycmJ5OG5KVVZsYkMxTlNVOXN5ajJoazdkaXpVMU5TZ3BxYUd5c3BLUnY0ejZubGxzOW1NaFZ0c05sdXFRRThnRUFoZkVsK3VBRVlnRUFnRUFvRkErT3hJVGs2R1dDeVdHVXFvdFdSa1pNRFQweE0vL3ZnamJHMXRHZHU0WEM0OFBUMVJVMU1EZjM5L1JsNGhLbi9DbWpWck1INzhlSVdQWjJwcWl2Mzc5d05vekg5eC92eDVCQVFFMEY1SzZlbnBDQW9LZ3BLU0V2aDhQbTdldklteFk4Y0NBTWFPSFF0bFpXVWNPWElFZW5wNjBORFFZT1FwT1h6NE1Bd01EQ1FNMzUwNmRVSnRiUzN1M2J0SGwyVm5aME1nRU9ENjlldDBtVFNQckphZ1ZvS2JtWmtoTlRVVmZuNStNbk00TkEvTkl4QUlvS0doUVF0Z2x5NWRva1VsQ2pjM04wYmVDNUZJQkhkM2QweWJOazNDZUVWZHcySERoaUVtSmdiNit2b1FpVVF3TkRTRXJxNHU5UFQwb0tPamc5ZXZYeU04UEp3V2RmcjM3eStSUTYyOHZCeGFXbHBnc1ZqUTFkWEZtREZqSk02SHkrWGk5dTNiNk42OXU4eHJsNU9UZytmUG4zOXhYbUxLeXNvSUN3dVR5R3VVbHBhRzU4K2ZTNFFaMU5IUndZTUhEOUM3ZDIrdzJXejA2TkdETnFUVjF0Wml4b3daY0hOem81K3hwa1l4UlRFMU5YMW5rYVJ0Mjdhd3NiRlJTTGhyU201dUx1MU5hRzV1amxXclZzbk05VlJkWFkzZHUzY2pQajRlYmR1MnhmcjE2OUc3ZDI4QWplSVEwT2hCNCtMaWdvNGRPMkwvL3YxWXRtd1paczJhQlFjSEI5cUlhR1JraE5yYVd2ejU1NSt0RnNBZVBYcUVKMCtlU0hpbkhUbHlCRFUxTmJReHVEbFU2TFJ6NTg3aDNyMTdXTEJnZ2NTWUZnZ0U4UFB6ZzQ2T0RyWnMyUUpEUTBOa1pHU2dxS2dJMXRiVzJMTm5EeElURXhuN0ZCY1hTNVNOSERrUzN0N2U5TytJaUFob2EydWpRNGNPakhvOEhvOFdGUlNCRXFFUEhUcUVQLy84VTJHUlNSNkdob1lNQWF5eXNwSVd3Q0lpSWxCYlc0c2ZmL3hSWWt5OGZ2MGFnSFR2MEpxYUdvWEZTVmtlWURVMU5UaHg0Z1RZYkxaY3IwbWdVVVNvcjYrWHVWMGdFRUFvRkRKQzZiV0c2OWV2TTk0dEZIcDZldERUMDROWUxKYklCZFFTTEJhTEVRb3hOemNYNjlldlIwNU9Ealp0Mm9UOSsvZlR3dkdqUjQrd2UvZHVEQmd3QUk4ZVBVSmdZQ0IrK2VVWHVMdTdvN0N3a0JIeVVTd1c0OGFOR3poNDhDQ0tpb293ZWZKa0xGdTJqRkdIWXViTW1lamF0U3UyYnQyS3RXdlh3dHJhR3ZQbno2ZEREaHNZR05COTRQUDVkRGpLTGwyNjBONUs3ZHExdzgyYk4xRlNVb0xmZnZ1TmZ0ZVZsNWZEd2NFQnpzN09tRGh4SW9CR0lXWGp4bzBRaVVUWXRtMGJRNkN3czdQRHhJa1Q0ZTd1anVmUG42Tk5telpRVTFORGVubzZIU0t6ckt3TWJtNXUwTlBUK3lqdmVvcURCdzhxSE1KVEZ1Zk9uVU5KU1VtTFlVeVZsSlNnb3FJaWMveCt6dDl2NzBKUlVSSFdybDFMZXg0MjliVFUxZFZGbXpadDRPN3VqcFVyVjhMT3pnNEZCUVh3OHZLQ21aa1pQRHc4b0t5c2pJQ0FBTVRGeFVGZFhSMWp4NDdGa3lkUHNIWHJWa2I0WG1WbFpjYkNpN1MwTkhDNVhCZ1pHVEhLTlRVMUVSa1pDV05qWTRTRWhORGxRVUZCdUgvL1BxUHN6cDA3eU0vUHh6ZmZmRU9YN2QyN0YvSHg4UkxuR1JBUXdQaE5MVndpRUFpRUw1a3Y2Mzk2QkFLQlFDQVFDSVRQRnJGWWpBY1BIcUJIang1eVYrMjNobmJ0MnNISXlBamJ0bTNEczJmUDRPcnFDaFVWRmVUbjUyUDkrdldvcWFsQlVGQVFZeFc3V0N6R3hJa1RjZjM2ZFFRRUJLQkxseTUwL28rc3JDeTVpY3FCUmtGS1cxdWJObEwxNk5HRFhxbGJYbDRPQUhSK0daRklSQnM0V1N3V2xpeFpncEtTRXZqNysyUEdqQmtNNDJ4WVdCZzZkdXdvTmJkV2JtNHVBZ01ENmQrVXAwYlRNa1hEY2xFa0p5ZlRIbDlOT1gvK3ZFTGVlZUhoNFRoOStqU0FSZ05pVXk4cUxwZUxOMi9ldEtvL3o1OC94MWRmZlFVVEV4TzVZWXhzYkd4Z2JHeU00Y09IbzAyYk5uajE2aFVFQWdGdHJLNm9xTUNqUjQvb2UyNW9hTWpJejBMeDlPbFQzTDU5RzdhMnRyQzN0NWQ2ck1qSVNEeC8vdnlEZVN2K1UyaHBhV0g4K1BFNGMrWU1iWVJMU1VuQnhvMGJZV0ppSW1HNGRIUjB4TUdEQjVHU2tnSTJtODI0bDgxRlRWbkl5NG5GNFhDUW1aa0pZMk5qcVdHWUZNSFUxQlNQSGoxU0tHY2VuOC9IbVRObjhNY2ZmNEROWnNQRnhRVXpaODZVbXUrbG9hRUJGeTlleE9uVHA4SGxjbUZsWllVMWE5WXd2Snk4dkx5Z3BLU0UzYnQzQTJnTUc5VzNiMS80K3ZyaXpKa3ppSXFLd3JScDA3Qmd3UUpvYVdsaDVNaVJTRXhNeExKbHkxb1ZTaXMyTmhac05wczJxbE1rSkNSSTVOMXFUbHBhR2c0ZlBnd3JLeXM0T1RuaDNyMTdFQXFGdE5Dc3JLeU01Y3VYdzhMQ0FucDZldUR6K2RpeVpRczRIQTR0dUhYbzBBRXJWNjZVZVl5Z29DREc3MGVQSHVINTgrZFN6N0dwU1BZK1hMdDJUVUpJazVVRERHZzB4a29Udkp0U1dWbUpDeGN1WU55NGNWSUZVWkZJQkFBU2JhdXFxdUtycjc2aXhlR1dpSTZPUm5aMnRrUjVhR2dvS2lzckZjby9wS0dod2ZETWs0YVNraEpHakJpQnVybzZoY1ZwRm9zRmZYMTlaR1JrME8reTFOUlVwS1dsMFhVc0xTMWhZR0FnRWNxMkpWUlVWT2p3a2xldVhFRndjREEwTlRYaDUrZEhlOWFVbDVmajlPblRpSXFLUXI5Ky9iQng0MGFrcDZkai9mcjFlUEhpQlp5ZG5SbmhONU9UazNIbzBDRmtaR1NnZmZ2MkdEeDRNSXlNakJBVkZTVzNMM1oyZGtoS1NxTC9CZ3dZQUU5UFQ5alkyTURHeGdZVkZSVll2MzQ5bEpXVlVWOWZqL3o4ZlBUdDJ4Y1RKMDZFUUNDZ1F3eVdscGJTYlZML2JpcjYzcjE3RjdkdTNZSzN0emY5ckZKaFY1dUtvR1BIanBYNlBxTGVRZVhsNVIvOFhVK2hwYVdGNmRPbnc4Ykdwc1c2QW9FQUsxZXVsQkNCUzB0TFd4VkNVVU5EUSthWS9KeS8zNW9pelV1emVlakoxTlJVK1BqNGdNZmpZY09HRFJLaEREVTBOTEI1ODJaczNyd1orL2Z2eDlkZmYwMkx2QlVWRmZqMjIyOXBUemxQVDArTUhUc1dlWGw1OFBEd2dLV2xKVHc4UE9oM2tyYTJOaDJlOFBMbHk0aUlpSUNtcGliWWJEYXlzckt3Y3VWS3RHM2JGbkZ4Y2NqSnlXR0kwVURqUFd5K1lPR1BQLzZRZXIzTXpjMForVUtiRXhFUndSQm5DUVFDNFV1RkNHQUVBb0ZBSUJBSWhBOUNUazRPYW1wcTVPYmVhUzE2ZW5yWXRtMGJBZ01EY2VuU0pmVHMyUk9EQncrR2k0c0w2dXZyMGJadFczaDZldEw1TXVycjZ5WEM4V3pjdUJINzkrK0hscFlXZkh4OFdreFVUcTNzcmF5c0JBREc2bk9xYldWbFpUeC8vaHhhV2xxTUVFSDkrL2RIU0VnSVJDS1JRbUdJS0l5TWpHaFJvcXlzRFBQbXpZT0doZ1lpSWlJWTlacXU2SldIUUNDUVdWY3NGcmRvUkcxdUlJcU9qZ2FQeDZPOXgxNjllaVhUQUs2dXJvNlltQmphUU5xVUtWT21ZTW1TSlRoNDhLQmN3Mlp3Y0REWWJEWW1UWnFFWThlT1lkS2tTYlF4V1NRU2djMW1ZK25TcFhMUGdjb1BwS09qSTdNT2xiTkRtb2ZCK3lJVUNsczAxaW1Lc3JLeVJFaS9iNy85Rm5sNWViU3h0cTZ1RHAwNmRjS0dEUnNrNnM2YU5RdDJkbllvTFMyRmtwSVN3L0JQaVFIeVZzWHorWHk1MTZpcXFxcEZveWtWK2s2V0J5TFFlSzhVTWNZL2YvNGN4NDhmUjY5ZXZlRHA2U2szVE5lbVRadHc1ODRkYUdob1lPblNwZmptbTIva2lua1UzYnQzeDc1OSszRHUzRG1jUG4wYUwxNjhvSy9CcEVtVEVCOGZqN2k0T015Y09iUEZ0b0JHcjZCYnQyN0IydHFha1VzbEx5OFBCUVVGbURwMXFzeDk4L1B6OGZ2dnY5UHpIWnZOeHVuVHAxRlFVSUJCZ3diUjE3UnBXTFlkTzNZZ096c2JHelpzb0xlcnE2dlQ4M05HUmdZQ0FnS3dZc1VLMnNEY05KZVNXQ3lXNjBuaTZ1cEtlMmFlT1hNR09UazVXTDE2TmIzZDA5TlRvVHhwWjgrZWxScEdWVjFkWFNJSEdOQW9sTFlrZ09ucTZzTFB6dythbXBvNGRlb1U1c3lad3hDam11WUg1SEE0ZVBYcUZZQkdUOFNWSzFlaXFLaW94WDREd05kZmY0MnZ2LzRhRHg0OEFOQW9tRlJYVnlNaUlnTEd4c1pTM3pVN2QrNWtoQmdWQ29VUWlVUlN2YzdDdzhQUnQyOWYrcGtJQ3d1VGFjaHVEcHZOUm14c0xQcjE2MGVMM0k4ZVBjS1pNMmNBTkFvdlM1Y3V4ZFNwVS9ITEw3L1ErNVdYbCtQa3laUG8zYnUzaE5jT2haS1NFdXJyNjdGbHl4YmN2bjBiQXdjT2hKZVhGL1QwOUhEdDJqVWtKaWJpd1lNSFVGZFh4L2ZmZjQvWnMyZUR6V1pqNE1DQjJMdDNMd0lEQStIdDdZMk9IVHZDMnRvYTA2Wk5RMDVPRHQ2K2ZRc25KeWM0T2pyQzJkbVpJZFlCamMrUWlvcUtoSERwN095TWZ2MzY0Y2lSSTJob2FLRHpLTjI3ZHc5QlFVRm8zNzQ5M04zZDRlM3RqUzVkdW1ESGpoMTQrdlFwTEN3c2tKdWJDMzE5ZmNhOW92NU5DVjM1K2ZuWXVuVXI3TzN0OGZidFcvVHMyUk02T2pvSURBeEV6NTQ5NlRESVRibDE2eFlDQXdOeDVzd1p4blB3b2QvMXo1OC9wejM0S0k5elJjZnYyclZySVJBSTZQRTdjT0JBQkFZR1FsMWRYYXA0VzF4Y0xERk9lVHdlVHA0OFNZOHJpbSsrK1FiLy9lOS9QOXZ2dDZZc1dMQkFJbytjaFlVRjd0eTVBNkRSSSs3czJiTm8zNzQ5dG0zYkp0UExXRmxaR2V2V3JVTkJRUUYwZFhYaDZla0pvVkFJRFEwTkJBY0hJeU1qQTk3ZTN2UzhhV2hvaUIwN2RxQm56NTRTN3lRdWw0dVFrQkJjdlhvVnExYXR3dFdyVjFGZlg0L1MwbElzWHJ3WXYvMzJHLzc0NHcrMGJkc1c1ZVhsNEhBNHRJQ1dtNXVMUG4zNjBHMGxKU1hSbm9qTmFlcDVKZzFxcmlRUUNJUXZIU0tBRVFnRUFvRkFJQkErQ0s5ZXZZS3lzckpDSGh5dFFWbFpHZTd1N2hnNWNpVHQ3VEI4K0hDd1dDeG9hMnREVTFNVEdob2EwTkRRZ0thbUp0VFYxZWwvdjMzN0ZvR0JnUWdMQzhPaVJZdmc3ZTFOLzJmZjM5OGZmRDRmbnA2ZWpPTlJScS95OG5JSlF4QmxRRkZWVlVWcWFxcFV3MFdmUG4zQTQvSGVPV2ZDaFFzWGFHR21vcUlDK3ZyNnJXNGpMQ3dNV1ZsWm1EeDVNaTFFalI0OUdvTUdEVUpwYVNtY25aM2w3bTlqWTROVnExYkIxdFlXMWRYVk9IbnlKQndkSGVtd1pZTUdEV294cjVZOCtIdysyR3kyaElqMjdOa3puRGh4Z2phNk9EazVZZmp3NGNqUHo2ZUZHalUxTlppWm1iV1lrRDAvUHg4QTVONEhhaXg4REErd0d6ZHV3TmZYOTRPME5YMzZkRXliTmcxeGNYRUFHc05wVXVPU3lnVXpaTWdRVkZaV0lqazVXV1k3dlhyMVF0ZXVYU0VTaVRCanhnekdObjkvZit6WXNRTUFzSERoUXNZMkhvOG5Wd0F6TmpadWNUeUVoSVRnM0xsekNuc2dLc0tJRVNOYXpLbnp3dzgvUUUxTkRTNHVMbWpmdm4ycjJsZFZWY1hjdVhNeFljSUUrcGtFZ0FFREJxQkRodzZJalkxVldBQ0xpNHREZlgyOVJNNGp5bE9oZVE0amlvcUtDbmg0ZUtDK3ZoNmJOMittdzdmTm56OGZhOWFzd2ZuejUrSGs1TVRZNTQ4Ly9zRFZxMWN4ZCs1Y2hwZE5VK3JxNnZEcTFTdVpZbmhjWEJ6UzB0SXdac3dZL1AzMzMzUzVxYWtwSWlNam9hR2hRWXVtZW5wNktDNHVwa05LQW1neHhHRitmajd1MzcrUDRPQmd1VUpaU2tvS2FtcHFNSExrU0xudE5hZHYzNzY0ZmZzMmpoMDdocXFxS29aZ1RzM2pLaW9xeU1yS3d1N2R1eUVRQ0ZCU1VnSURBd09HR0Z4WldRbWhVRWlMS3ZLd3RiWEYzMy8vamI1OSsyTDgrUEcwUjJGVFJvOGVqVjY5ZXRHL2MzSnlFQjBkalZtelprbUk5Y3JLeXJDMHRJU2xwU1ZkcHEydGpVT0hEc250eDhXTEYybEJldENnUWJUb09XL2VQTXliTncrVmxaVzBxS2FxcXNvUU5YYnYzZzBXaTRYbHk1ZlQ0ZGFLaTR1bHpxTXFLaXFZTzNjdUZpNWNTTTlIWXJFWTVlWGxXTHg0TVd4dGJTVzh3UTBORFJFUUVJRGs1R1JFUjBmajl1M2JjSEp5d2pmZmZJUFJvMGZUWVZDbENlcTJ0cmFZTldzV3Z2LytlNm5uN2V2ckN6NmZEN0ZZak0yYk55TXhNUkhqeDQvSGloVXI2TENYTTJiTXdNaVJJN0Zod3dZWUdSbkIxZFVWMmRuWkRMSHQ5ZXZYME5iV3B2T09aV1Zsb1h2MzdwZ3laUXJXcjErUDBOQlFHQm9hZ3NQaDBJczFtc1BuODhIbGN1V0s3Ui9pWFgvbXpCbGtabWFpb3FJQ0xCYUw0ZGtxRW9ub25KQ0tpTkV1TGk1NDhPQUJ0bXpaQW45L2Y0bnQydHJhV0xCZ0FhUHMzTGx6ME5YVmxSQkxxZS9Bei9YN3JTbFRwMDZsNTlXbVVBSllXRmdZdnY3NmEzaDRlTWhkVUFNMGVsNCtlZklFNjlhdFEyQmdJTmhzTm54OGZGQlNVb0tkTzNlaXFxb0tUazVPQ0FvS29yM0puSjJkWVdkblI0K1ZSNDhlWWZQbXpXQ3hXUEQxOVlXVmxSV3VYcjJLdG0zYndzUERBMXUzYnNXbVRadm9jTDF1Ym01SVMwdkQ4T0hEVVZ0Ymk3eThQTnJqc0w2K0hudjM3c1c0Y2VOdzgrWk5pZjYrZnYwYWl4WXRrbnRPVGNjVWdVQWdmS2tRQVl4QUlCQUlCQUtCOEVGNCtmSWx6TXpNRkFyNzlDNDB6U20xZHUxYVhMMTZGYXFxcW5TNG4xT25UcUZ2Mzc0d056Zkh2WHYza0p5Y0RHZG5aK2pyNjlQR1pTcGNZVkZSRVRJek03RjA2VkxhKzZFNVpXVmxFa1kveWxpbG9xS0NuMy8rR1JVVkZSTDdqUm8xaXVHSjBScDRQQjR1WGJvRWRYVjExTmZYWStIQ2haZ3padzdtekpuVHFuWTRIQTRtVFpxRWtTTkgwZ0tZcXFvcTJyWnRpL3I2K2haRGZPbnI2ME5kWFIzcTZ1cmdjRGpRMTlmSHJGbXpKSXphM3Q3ZWVQandZWXY5NmRTcEV3NGNPTUFvVTFKU2t2QVdiRzZNWDdCZ0FlenQ3U1c4NlVwTFMxRlNVaUpYME1qS3lnSUFSbmlsNWxER3RJL2hBZGF4WTBlWkhoU3RwWGZ2M3FpcHFhRTlaVEl5TXVqbnJLa0hXRkJRRU8waDF4eVJTSVNsUzVlaWE5ZXVZTEZZZENpOG9xSWlIRDU4R0k2T2puUWVscWI1V0FDZ3BLU2tSY0dSZ3NmajRiZmZmc09VS1ZOYTlOVDVKekEyTnFieko5Mjdkdy9Cd2NIdzlQUmtpRFZBbzNHMHNMQlFZbjlOVFUySmMyZXhXTEN4c2NIWnMyZngrdlhyRmtPK2lrUWlSRVpHd3NURWhBNFJSM0hqeGcxMDdOaFJhcTZvOHZKeXJGbXpCdVhsNWRpeVpRdGpyckt5c2tLZlBuMFFIaDRPZTN0N09nelcyYk5uY2ZUb1VkalkyTWdWdWx2eS9Idnk1QW1tVDUrT0RoMDYwQUxZeTVjdnBYb0VjRGdjOEhnOENZOGRDbk56Y3hRV0ZpSTFOWlVXdENpUjFkcmFXcTVJSFJVVmhmejhmS2tDMkpVclYzRGx5aFdaKzQ0WU1RSXpac3hBUkVRRXVuZnZUbnZxVU9lZ29xSUNTMHRMbkRoeEFoa1pHVml5WkFrQ0FnSm80UU5vREF0WldscEs1MytTQlhVZHhXSXhKa3lZd0JBTm16Snc0RUJHR055TWpBeEVSMGRqeUpBaEVtTlNGaTJKY2MyOVdSU2x1TGdZTVRFeHNMT3pvOFd2WThlT0lTb3FDZ2NPSEpESTBlZmw1UVVXaTRWTGx5N1J1WmNvamh3NWdpTkhqc2c4bHFtcEtYYnQyc1dZcjFxYkExQWFsTkRUdlh0MzJOallZTlNvVWNqSXlFQlNVaEpXckZnQkF3TURtSnFhWXUvZXZlamN1VFBZYkRhdVhMbUNtSmdZMm9zbUpTV0ZJVkphVzF0ajJMQmhZTFBaOFBMeWdvZUhCN0t5c3FDcXFvcno1OC9Ed2NGQjRwNVFYbmV5dm9jKzFMdmV4OGNIUU9PN1dFdExDKzd1N3ZRMktwZVpqNDhQek16TVpJYTdaYkZZWUxQWnFLcXF3cXhac3pCNDhHQ3A5VFEwTkNUQ0NhZWtwS0Nob1VGbW1HR0t6KzM3clRVc1dyUUlEZzRPTFhvTy8vMzMzemg0OENES3lzb3djK1pNcEtXbFlmZnUzVEF5TW9LdnJ5OVVWRlFnRkFxaG82TURiMjl2QkFRRVlNYU1HUWdKQ2NHVksxZnc2Nisvd3NqSUNFWkdSaGc2ZENoY1hGeWdvNk9EczJmUHdzTENBZ01IRG9TNnVqcCsvLzEzNU9mbjA5ODI3ZHUzeDhPSER6RjgrSEE4ZnZ3WUFPanhXMXhjak9ycWFpeGV2RmlxQU5hN2QyKzVDM1hDd3NJUUd4dmJxdXRGSUJBSW55TkVBQ01RQ0FRQ2dVQWd2RGNjRGdkbFpXVXl2UTNlbDRhR0JrUkVSTURXMXBZMlJrZEhSNk5kdTNhMEFlWFlzV1BRMHRLQ3ViazVuajkvanBpWUdEZzdPMlBZc0dFUzdWRkp5Q2RNbUlDeXNqSkVSMGZEeWNtSk5veUl4V0prWjJlalg3OStqUDJhZWc1b2Eydkx6UCt6ZXZWcVBIdjJUR0xmdkx3OFRKNDhtVkcrY2VOR1dGbFpBV2pNU2NYbjh6RisvSGpjdUhFRFRrNU8yTDkvUHlvcks3RjQ4V0tGcjlmczJiT2hvNk5ENTlKcGlwcWFXcXZDVkZKaEtLVjU3VFEwTk1ETXpBeHo1ODRGMEdoVUx5c3JnNTZlSG4wdFkyTmo4ZkxsUzRsOXVWeXVSRGlsNXNiMW9xSWlSbjZnc3JJeWhJV0Y0ZEtsUytqVHA0L1VWZW9VS1NrcDZOQ2hnOXpWeS9YMTlRQStqZ0RXdTNkdmhRM2Fpckp3NFVLc1g3K2U5blRRMHRKQ2RIUTBqaDQ5Q2gwZEhmejU1NTl3Y0hEQTk5OS96N2kydDI3ZGdvK1BEejJlV1N3V3hvNGRDK0QvUFpBb0F4c2dLVVMrZmZzV2VucDZ5TXZMZzZHaG9kdys1dVRrNE5HalIzUnVzcytKMnRwYUZCUVVTQTM1bEpHUmdmbno1MHVVVDV3NFVXcE9IMG9BaTR1TGF6SGM2WjA3ZDFCUVVDRFJUbkZ4TVo0OWV5WTFCMDFlWGg3V3JGbURrcElTYk5pd0FmMzc5NWVvNCtEZ0FHOXZiMFJFUkdEdTNMbll1M2N2b3FLaVlHMXRqVFZyMW9ERllxRyt2bDdxK0tidXNhYW1wdFErMjl2Ym8zUG56b3hRcG12V3JLRkRpMHFqYVNpOXB1emJ0NC9oZ2FXaW9vS2Zmdm9KVmxaV2VQbnlKVDBHcFZGUVVJQ3FxaXJhdzlESXlJZ2VweFlXRmd3eHFhNnVEc0hCd1l6OUZ5OWVqS2RQbjJMWHJsM28yYk1udW5idEt0TVRCR2ljdTV1R1NLdW9xRUMvZnYyUWtKQWcxMUI4NE1BQm1KcWFZdjc4K1FxRjJLU2dqUFFGQlFVS3pSZlM1czNtTlBWV2JBMEhEaHlBcXFvcXc4TnEwcVJKT0gvK1BMWnUzWXB0MjdZeEJCM3FQUGw4UG5nOEhuNysrV2VGNXRLb3FDaDY3bTB1RUYyN2RnMVZWVlV5OTAxUFQ1Y0lGMGhoYlcxTmk1ZWpSNDlHUTBNRE1qTXpFUndjakx5OFBQajYrcUs0dUppdXorUHhvS21wQ1Nzcks0aEVJdHk2ZFF0ZmYvMDFYcjkralo5KytvblJka0ZCQVM1Y3VJQ29xQ2dNR0RBQUsxZXVSRUpDQWs2ZlBvMC8vL3lURGovWXRHMFZGUldaQXRpSGV0YzM1ZmJ0MjR4NzExU3dYYlJva2N6d2dTTkhqb1MzdHpkMGRIUWtjbCsxaElHQkFSMUNVUmFmNC9kYmE1ZzBhVktMei9UbXpadnB1WHpTcEVsb2FHaUFqNDhQV0N3V3c4dEtYVjBkV2xwYXFLNnVSbUJnSUxaczJZS3BVNmZpMkxGaldMcDBLWUtDZ3RDeFkwZk1uRGtUWldWbGVQandJUTRlUElqNTgrZERTMHNMbVptWkFKamZMRlpXVnJoNTh5YVdMbDJLMjdkdlEwOVBqeFlHdTNUcGdnMGJOc2dVelhrOEhyMVlTQm9jRHFkVjE0cEFJQkErVjRnQVJpQVFDQVFDZ1VCNGIxNjhlQUVBZEc2REQwMTZlam9PSHo0TU5UVTFmUFBOTndBYWpaM3ZJbHdJQkFKY3VuUUpkbloyME5MU3d0dTNiM0hxMUNsMDZkSUY0OGVQQjlBWXpyR3Fxa3JDSUZsYld3c0Fjdk1ZQVkyRzZlYUdnNE1IRDZKRGh3NFNJZENvVmMxNWVYa0lEUTNGOU9uVDZmT2FPWE1tK0h3K0RoOCt6QWlEMVJMU1BDcXlzcklZT1hvVXdjN09Eai8rK0tOYzd4ODlQVDBNR1RLRVBvZDE2OVpoeDQ0ZHRQSHA4ZVBIVWdVd0xTMHRCQVFFTU1vZVBYb2s0VWtBTk43L3FLZ29KQ1FrUUN3V3c4N09UdTVLK2FkUG42SzR1QmhUcGt5UmUzNlVDTkRTL2Z4Y29GYndQM3YyREpzMmJjTEpreWNaMjFWVVZEQm16QmhFUjBmVFJuS1JTSVJqeDQ3QnlzcEs2bXI1dkx3OEFJM2h3NlRsTitIeGVIang0Z1hZYkRhY25aMXg5ZXBWdVgya2pHbXlWdWJMTXQ1UG1USkZwb0R5VDJCc2JDeGh4QVprZTZXWW01dWpjK2ZPU0UxTmJWRUFvNHk5MVB4QzhlalJJd0NRRUF2THk4dXhmUGx5TkRRMFlPUEdqZlR6MVp4aHc0YWhVNmRPaUlxS3dqZmZmSVA0K0hpTUd6Y09xMWF0b3ZOYnVicTZTajJ2a3BJU0FMSno1UFhvMFVPaTdQang0d3lqZWtwS0NyWnQyd1p6YzNPVWxaV2hycTRPeTVjdmx4RHJ0TFMwNE9qb2lLRkRoeUlwS1FreE1USDBRb0R0MjdmVDd3OXBORFEwUUN3VzB4NmtZOGFNb1FVd1EwTkRoZ0JXV1ZrcElZQ3BxS2pBM2QwZHk1WXR3NGtUSi9EYmI3L0pEWDFLZVoxUVVHTExpQkVqNE9ibWhvTUhEeUlrSklRV3ljTEN3bkQ5K25VNjlGcHJ4QytnTWF4YzI3WnRhY08yUEV4TVREQisvSGk1K2VLQVJrKzk1OCtmdDZvZmp4OC9SbUppSWx4ZFhSbnpmWWNPSGZEamp6OWk5KzdkT0h2MkxCd2RIV1cyTVc3Y09JWTM1UEhqeDVHWW1DamhDWGIzN2wwNlJHMXpJaU1qa1pPVEk3ZWZzczZ0UzVjdXRBRG03ZTJON094c3h2WWxTNVl3ZnE5ZnZ4NGpSb3hBKy9idDBiZHZYMXk4ZUJHRmhZVmdzVmdNajhQRGh3OGpMQ3dNQmdZR2NITnp3OWl4WThGaXNmRHR0OTlpM0xoeENBc0x3NEFCQTVDUWtFRHZVMTFkVFh0bE51ZER2dXViMHJ0M2I0YVl6dVZ5c1duVEpnQ05ub3dyVnF6QW1ERmo2RG00cHFZR3k1WXRZK1NMYXUzNE5URXhvUVZOV2Q5alg5cjMyN3V3Yk5reWFHdHIwL09DbXBvYVk0SE9oUXNYRUJ3Y2pKTW5UMEpYVnhkbFpXVzAxMmliTm0zdzAwOC9ZYzZjT1dqWHJoMXUzTGlCalJzM010b1BEUTFsNUVUczFxMGJuU2R1N05peHRCZGpZbUlpYkcxdEdjS3J0TVVURkptWm1WSVhlRkNJUkNJU0FwRkFJUHdySUFJWWdVQWdFQWdFQXVHOWVmbnlKVHAwNkNEVG0rQjlTVTFOQlFDR1lhaXNyS3hWbmt3VUNRa0pxS2lvb0hQMzlPclZDK2JtNW9pTWpLUU5LTlNLNXVhaGdDakJwS1VjUnRKQ0NKMDZkUW9HQmdaU1BXUEVZakVDQWdLZ3BxWUdCd2NIUnFoQlIwZEg5T3JWQzVhV2xuUjRtM2VoYmR1MmpQd2RYQzRYeDQ4ZlI0OGVQUmhHNUtaSUM4c21EeW9jWDB0NU1vREdsZjlVbUMwS2FTSG93c1BERVJvYUNtMXRiVXlmUGgzZmZ2dXQzSkJwWXJFWXg0NGRBd0FKYjd2bThIZzhzRmdzbVFZeHl0dEZscWZmUHcwMS9pd3NMS0Npb29KTGx5NUpHQkVuVFpxRTZPaG9XZ3dKRFExRmRuWTJWcXhZSWJYTisvZnZ3OURRRUczYXRNR3FWYXV3YmRzMmRPM2FGYTZ1cmpBeE1VRjhmRHo0ZkQ1c2JHeVFtSmhJNzNmbzBDR3BPV3Z1M0xrREpTVWxHQnNiU3ozZTRzV0xwWHBGTkJmZS9tazBOVFZiUFo5UWVZUW9NVWtXYTlldVJXNXVyb1RuZ1oyZEhTd3NMR2p4QkdnMDBuSTRITFJ2M3g3YnRtMUR0MjdkSk5wTFNVbEJSVVVGUm84ZWpSVXJWcUJqeDQ1bzA2WU5mSDE5YWFNdk5hZVVsWlZKRmZGZXZYb0ZiVzN0Vm9XZGEvb2NGQlFVWU0rZVBWaTRjQ0h0VmZmOTk5OWoxNjVkOFBmM1I5ZXVYUm43VWg0UWQrL2VaWlQ3Ky91anBLUUVNVEV4bURkdm5rUklSaDhmSCtUbjU5UEczbmVoZS9mdThQWDFwUTNCbFBlUnRIbThmZnYyREFGSVUxTVR0YlcxVUZWVmhhMnRMWTRlUFlxSER4OWk0c1NKcUtxcVFseGNIQll1WFBoZVJ2VmV2WHExS0ZpOWVQRUM3ZHUzYjFIOEFockZXWE56YzZTbXBxSkxseTVTOHhzMXBheXNETnUzYjZmREE5NjVjd2MxTlRXb3JxNUdUVTBOdUZ3dVZGUlVjT0xFQ1ZoYlc4dDh0cHZENFhEb2E2MG93Y0hCU0VsSlFVNU9qa1NlUWx0Ylc5ckRsZUwxNjllNGV2VXFuQi9VMFpnQUFDQUFTVVJCVkoyZEdhRWZBd01Ed2VWeXNXTEZDZ3djT0pBaGZsMjVjZ1dob2FFTWtYZjY5T25Zc21VTGNuSnlNR3JVS01ZWUdEZHVISHIyN0FrZkh4OEVCQVJJTE56NDdiZmZKRHhqOC9QenBYcmRmTXgzdllhR0JqcDA2TUQ0VGFHcnE0dHAwNlloTWpLU2ZzNHVYcndJTFMwdGlVVTVyYUZYcjE0UWlVUklUMC9IZ0FFRHBOYjUwcjdmRkNVME5CVG01dVlZT25Rby9jMGpMVVFzOFArTFYwUWlFWVJDSVMwcU5hMnZwNmNIa1VpRTRjT0g0OHlaTTRpS2lzS1pNMmNRR0JoSTM5ZUdoZ2FzV0xHQ0lWcGFXbHJDeU1nSXUzZnZoa2drYXRGRHRDbDkrL1pGVUZDUXpPMG5UcHg0cjN5dkJBS0I4TGxBQkRBQ2dVQWdFQWdFd25zaEZvdVJrNU1qTTIvRWh5QTFOUlc2dXJxMElGTldWZ1l1bDhzd0hNc2pQRHdjdzRZTlE3dDI3WERzMkRIWTJOaWdjK2ZPOUhaN2UzdHMyN1lOYVdscE1ETXp3K1hMbDlHNWMyYzZrVHNGSlpoODZKQjVSVVZGZVByMEtWYXRXaVZWVkhqWEZlRk4wZEhSb1EwakFvRUFhOWFzUVpjdVhiQmx5eFpvYTJ1RHkrWEN6ODhQam82T0VxR0RGQ1VsSlFXQVlnWW1SVUlnQW8wR2FVZEhSNHdaTTRadTk5YXRXOGpOemNXc1diTWtET2JoNGVGNDh1UUpySzJ0WlhvaFVkVFUxTWpNbDhQajhmRGRkOTloeUpBaDlDcjZUMDFsWlNYVTFkV2hyS3lNS1ZPbTRONjlleGc5ZWpTalRvOGVQV0J2YjQrZE8zZWlxS2dJSjArZXhNS0ZDNlhlVXc2SGd5ZFBubURtekpuNDdydnZzSHo1Y3JpN3U4UGYzeC8yOXZiZzhYZ0lEUTNGb0VHREdIbVJnRVp2aTJ2WHJrRWdFR0RpeElrQUdnMk05Ky9maDFBb3hOV3JWK255cGt5ZE92V0RHU0EvTmMxRkhsbG9hMnZMREc5SHpXRWxKU1VJREF6RXc0Y1BvYSt2ajkyN2Q4djB2RXhOVGNXSkV5ZGdaV1hGTUNJM1BjYUpFeWR3OSs1ZExGcTBTT0k1NFBQNVNFcEtncXFxS25KeWNoUVdOQ2p5OHZLd2V2VnE5Ty9mSDdObno4Yk9uVHNCTkFvRkwxKytoSnViRzlhdFc2ZXdnYnU2dWhvUkVSSEl5OHVEcDZkbnE3MVFGSUVLTXdzMFB0dUE5TkNuVkY0cmlvYUdCdG9EVDBWRkJVNU9Uamh3NEFBc0xTMnhaODhlZE83Y1dTRlJxamtjRGdjblRweUFrNU1UQmc4ZWpEMTc5cUNxcWdvNk9qb1FpVVJZdlhvMVhGMWRhUUhVMjlzYkhBNUg0ZkJ0WXJFWTlmWDE4UEx5b3NPZHl1THc0Y01vS2lvQ0FLeGF0UXBBNHdLRk5tM2FRRWRIQjlyYTJoZzRjQ0JTVWxMZzcrK1BvS0FnaFhKOUZoUVV2Rk5lcjl1M2IrUGl4WXRRVVZHUnU0aWhxcW9LUGo0K0VBcUZtRFZyRm1NdTE5SFJRV2hvS0RnY0Rpd3NMS0NucHdjMm00M0N3a0tFaDRkajZ0U3BqSVVVTmpZMjJMTm5EN2hjcmtRK0sxTlRVL29aOGZUMFpId1h5UEphZmZUb2tWUlIvMk8rNjVPU2twQ2NuRXovYnA3emE4S0VDWWlJaU1DaFE0Y3dZc1FJbkRsekJsNWVYdS8wUFhQbnpoMWtaMmRqOXV6WjBOZlhSMUpTRWkyQVhiaHdBUndPaDg1QitDVjl2L0g1Zk1URnhiWDQ3UUEwQ3FsMzc5NUZ0MjdkNkREUUxTRXQzRzFUcGsrZmpwOS8vaGtDZ1FEbno1K0hpWWtKMnJWclI0dXArL2J0QTVmTGhaT1RFNzBQbTgzRzFLbFRzWC8vZmxoYVdyWnFNVWxOVFkzY1BLNVUzdEhtdkhqeEF2ZnYzNGVSa1JIR2pCbnpVZVpzQW9GQStKQVFBWXhBSUJBSUJBS0I4RjRVRlJWQkpCSXBiTXhvTFFLQkFNK2VQY1Bnd1lQcC8yVGZ1SEVEQUJpcllPVVJFUkdCaW9vS3ZIbnpCa1ZGUmVqUm93ZTJiOThPRG9lRDh2SnkyblBwd29VTDZOMjdONHFLaXJCczJUS0pkdXJxNnFDaG9mSEIvN1Bmc1dOSHVMaTR5UFRFYWs1R1JvWkVXV1ZscFVMN2lzVmkrUHY3bzdDd0VEdDM3cVM5T2pRME5DQVdpK0hwNllrdFc3YTBXZ1FyS0NoQVZGUVVWRlJVOFAzMzM5TmhDdFhVMUtSNkJpb2FBbkhNbURHd3M3TmpsTDE1OHdhblRwMlNNQ1pGUjBmajRNR0RhTnUyTFpZdlg5NWluOHZLeWhnaHU1cVNucDRPa1VpRUVTTkd0TmpPUDhYYnQyL3A1MnoyN05sd2NuTENwVXVYSk9vdFdyUUkxNjlmeDVFalJ6Qnc0RUNHc2F3cDRlSGg0UFA1bURCaEFuUjFkYkYxNjFiODhzc3YyTGx6SjRLQ2d1RHY3NC95OG5KczJiSUYxNjVkazlqLytmUG51SG56SmkxMG5UMTdGZzBORGVqWnN5Y09IRGlBbmoxN2ZoVFBycVpoK0w1MGhFSWhvcU9qY2V6WU1kVFYxVUZiV3h0NmVucHl3NDdtNStkRFYxZFhwbWRQYkd3c1RwNDhpVkdqUnNIQndRRUE0T2JtUmd2TVI0OGVCWWZEZ2I2K1BoWXZYZ3hIUjBmTW5Uc1grL2J0YTdHLzkrN2R3OWF0VzJGbVprYm5HV3ZLNHNXTHdlZno0ZUhoZ2FsVHAyTCsvUGt5ODg5UW1KcWF3c3ZMQyt2V3JVUG56cDFwdy9uSG9xYW1CZ0NraXQrSERoMWlpTDFCUVVISXk4dkRpeGN2b0thbUJudDdlL3o5OTk5WXVuUXBXQ3dXOXU3ZDI2cWNRZzBORFFnTEM4UHAwNmNoRW9rd1pjb1VqQjQ5R252MjdLRnpHVkhDZEhsNU9jTURjUHIwNlZMZlM5SW9MeStuNzMxektLTTJsUk5wOXV6Wk1EUTBoSm1aR1F3TURLQ3ZydzhkSFIwSmtldlVxVk40OCtZTjZ1dnJaUzRjYUhyOHAwK2ZRbHRiRytmT25jUG8wYVBsZXU0MlpkbXlaU2dzTEVSUVVCQTBOVFV4WnN3WWlUbzhIZy9yMXExRGRYVTFnb0tDcEFwdFZMakdmZnYyNGR5NWM1Z3hZd1l1WExpQVRwMDYwUjZKRkljUEg2WTlmbzhjT1FJL1B6K3BRcjJCZ1FGRE1HNTZqWDc1NVJlb3FLZ2dJU0VCZVhsNUtDZ293UEhqeHpGdjNqd0VCQVRncTYrK2dxNnU3a2Q3MTQ4ZlB4N3U3dTcwYjJvTUZCWVdnc3ZsWXVEQWdWaTdkaTNjM054dytmSmwyTnZiU3l5Z2FJbFhyMTRoSkNRRWp4OC94cmh4NDhCbXN6RjI3RmhjdlhvVkN4Y3VoS2FtSnJLeXN2RG16UnM0T3p0L01kOXZOVFUxaUltSndmbno1MUZXVmdadmIyKzVmYUx5bmZicTFRdTZ1cnBZdjM2OTNQcjM3OTlIVEV3TTNOM2Q1VVpLb043djdkdTNoNGVIQjA2ZVBJbjU4K2RqN05peGFOZXVIU0lpSXJCMjdWckdlQzhvS0VCWVdCZ0E0TW1USjBoS1NvSzF0YlhjL2xCa1oyZkxQVmMrbnkvaEFVL2xGS1c4WTlQUzBoU2Vsd2dFQXVGVFFRUXdBb0ZBSUJBSUJNSjdRUm5UbXE3SS9aQThmdndZdGJXMTlPcmkwdEpTL1BISEh6QTFOWlc1U3JlcGdVTWtFb0hENGNEQXdBRGEydHBJVDAvSDI3ZHY2VkJYM2JwMVE3dDI3ZkQ0OFdNVUZ4Zmo0Y09ITURBd2tMcnkvTzNidHkyR2szcFhaczJhcFZBOWtVZ2trY3VFb3FVd1hFS2hFSHYyN01IRGh3OFJGQlRFTUxLeldDeXNXclVLYTlldWhaZVhGN1p2Mzk1aVRyZU5HemRDSkJMaDJyVnIyTDkvUDFSVlZiRnYzejQ4ZS9ZTVI0OGV4WlVyVjJCblo0Zk5temRMN0NzdEJDSTFscHJlUDJsZVlZV0ZoV2pmdmoxdGZPVHorZGkvZnoraW9xS2dyYTJOclZ1M3RtaDB6OGpJd0pzM2IyVG1WM3IyN0JsWUxCYUdEeDh1dDUxL2twU1VGTnBvS0dzVmUwNU9EbmJ1M0luS3lrcG9hMnZqOGVQSDJMMTdOeFlzV01ESTVWRllXSWlvcUNoWVcxdkR5TWdJUUtNUTYrZm5CejA5UGV6WnN3ZUppWWxZdEdnUlRFeE02SHNpRW9ubzYxNVlXRWlIWmlvc0xNVFpzMmN4Y09CQWJOaXdBYTZ1cnJRWFMwc2VLSzNsMWF0WEFDQXp4ODdIb3FHaFFXcTR3N0t5TWdDTkhpbFVUclhpNG1JQWpjWnFxcXdwYmRxMHdkdTNieEVRRUlEYzNGeVltNXZEemMyTnpuVlhXbG9xMWFoZldGaUlCdzhleUJTb1kyTmpFUkFRZ0o0OWU4TGQzWjIrYjFwYVd1RHorVGh3NEFEQ3c4TXhidHc0T3FmVnlaTW5rWkNRQUE4UEQvVHExVXRxdXh3T0J5RWhJYmgyN1JxZFoweWE4TU5pc2ZEenp6K2pTNWN1T0hqd0lHN2R1b1hqeDQvVFJsOVo0dVhRb1VPeFlzVUtocWVXdlBvQUVCY1h4OGk3cENqUG5qMERtODJHdnI0K3hHSXhuajE3UnVjcFBIZnVIT3JxNmxCU1VvTGk0bUw2UG03ZnZoMHpac3hBYlcwdFNrdEx3ZWZ6d1dLeEVCVVZoVm16WmtuMTVta0tGZDQxT0RnWVFxRVFFeVpNUUpjdVhkQ21UUnZvNnVwaXlwUXBDQXNMZzdXMU5SMnE3V084VSsvY3VZTXRXN1pBWFYyZHpwMWtiVzJ0VUxqYnVYUG5TaFVQUm80Y0NWTlRVMW9VZS9ueUpaMy9xRStmUGpoeTVBaENRa0xRcDA4ZjJOallZUHIwNlhLZlhUYWJEVTlQVDdpNXVhR3Fxa3BxbmV6c2JCUVZGV0hEaGcweVBUSGJ0V3NIVjFkWHpKNDlHMTVlWHJUQWEyOXZEejZmVDc4dkl5SWlFQjRlamlGRGhxQjM3OTQ0Y2VJRU5tM2FCQzh2cjFhRnRqUXlNa0phV2hvQ0F3UFJ1M2R2akI4L0hpRWhJZmo3NzcvaDVlVkZmenQ4eUhkOVNVa0pzck96VVZwYWlxS2lJdXpkdTFkaTdBWUhCNk5qeDQ3bzBhTUg3dDI3QnhhTEJUNmZqNmRQbitMdTNic1lPblJvaTR0NkNnc0xVVnBhaW1YTGxxRkRodzVZdW5RcGZiOW56cHlKNk9ob0JBY0hZL1hxMVNnc0xLVEg3dWY4L1VZOVo0Y1BIMFppWWlKcWEydGhZV0dCWmN1V1lmanc0WFErUzBvb2JrcEJRUUdFUWlGTVRFeWdxcXJhNGtJWjZyM3g5ZGRmSy9RTlNlV2hHekZpQkNJakkrbXgrOVZYWHpHK2JUZ2NEanc5UFZGVFU0TTFhOWJneUpFajJMeDVNelpzMkNBeGwwcWpUNTgrclE2QmVPWEtGVmhaV2NIWDF4ZG56NTVGV0ZnWUVjQUlCTUpuRHhIQUNBUUNnVUFnRUFqdlJVRkJBWlNWbGQ4cDFKRWlVRGxqQmd3WWdCY3ZYbURUcGsyb3FhbUJqNCtQekgzMDlmWEI0WEFRSFIyTjR1SmlDQVFDbUppWXdOTFNFblBtekpHNmo2MnRMVmF1WEFrT2h3TWZIeCtvcWFraEtTa0pTVWxKME5QVFEwbEpDUjQrZkNoMzViWllMRVpjWEp6VWJUVTFOU2dzTEVSc2JLekV0aUZEaHJRbzJGQ3cyV3pzM2J0WG92ejA2ZE80ZCsrZTNIMVhyVnFGMU5SVTZPdnJZOTI2ZGVEeGVPRHhlS2lycTROQUlHRFU5ZlQwUkZCUWtOVHdhSHcrSDNmdjNrVktTZ3B1M2JxRmlvb0tqQm8xQ3E2dXJtalhyaDA2ZE9pQTBhTkg0OUtsU3poMTZoU3VYNytPYjcvOUZnNE9EaEtHVHg2UGh4Y3ZYa0JWVlJYWHIxOEhtODJtaFRrREF3UGN2SGtUSmlZbWRLaEREb2VEbXpkdjBpRTNuejkvamgwN2RpQXJLd3VHaG9iWXVIRWp1blRwd2pqRzRjT0hrWmFXQmkwdExhaXJxNk91cmc0cEtTa1FpVVJTdy9RQmpXR2IrdlhyOTlra2dFOU5UVVZCUVFGKytPRUg4SGc4eE1mSFEwVkZCZGV1WFlPMnRqWlNVbEp3OGVKRjNMbHpCMXBhV3ZEMDlNVElrU054NHNRSmhJZUg0OHFWS3hnd1lBQ0dEUnVHeVpNblk5dTJiUkFJQkhCeGNXRWNwM1BuemdnTURFUjhmRHdtVEpoQWUxRlF6M2RJU0FoNjllcUYwdEpTUEh6NEVKTW5UMFpsWlNVOFBUMGhFQWp3NDQ4L1FsMWRIZjcrL3RpOGVUTjhmWDBSRWhKQ0MzYWhvYUZRVmxZR204MEdpOFdDV0N5R1VDZ0VuOCtIUUNEQTlPblRHZmwwc3JPenNXM2JOdWpwNlVGRFE0TVJza2xSRDRMSXlFalUxOWZqelpzM0FJRDQrSGlrcGFYUjI4dkx5OEZtcytsVjlOSVlPblFvYW1wcTRPYm1Kck5PUkVRRUlpSWlHR1hIangvSDhlUEhKZXBPbno0ZGpvNk9FSXZGK1Bubm56RjE2bFN3Mld5TUdqVUtseTlmeHB3NWM2UWEzM2s4SHBTVmxTV002Q0tSQ0VlUEhrVllXQmk2ZCs5T2l4eEE0L09ha0pDQVAvNzRBN201dVF3QjYrZWZmOGFJRVNQZzUrZUg1Y3VYWTk2OGVYQnljdm8vOXU0N3JLbXpmZUQ0bDcwUlZCRGNFeGRhdFU3YytycTFyYXUxMVdxdDFqM3FxTDZ0ZFNzNGFuRmpIUlgzSHJWS1JTeUtlMVhGaFNJT0VCd2dReEVNSy9uOWNjeUJrQVFDb3RqZiszeXVpNHVUazVOelRnWkplTzdudm0rdDdCOUxTMHNTRWhLWU9IR2lRZGtybjMzMkdRMGFOT0R4NDhkWVcxdXpidDA2ek0zTkNRb0swdHRUcjB1WExrUkhSN05yMXk1c2JXMUpTVWtoT0RoWW8xZFRWcFVxVmRJWWVGWW9GRnJQNGFwVnEwaE5UYVZJa1NKWVdGaHc3OTQ5dVZ5Yk9zTm42ZEtsS0pWS09SQlFvVUlGbWpScFFva1NKZGk3ZHkrSmlZbHliNzJsUzVmU29VTUhGaTVjeUxWcjExaXpaZzE3OXV5aFJvMGE5Ty9mbjdwMTYrbzgxNU1uVDhyblBIYnNXQ3BYcnN5c1diTTRlUEFnaXhZdFlzQ0FBWncvZjU3dnYvOGVWMWRYcksydHRjcU9Sa1pHY3V6WXNWd2ZlOGpNY3NzcU1EQ1FlZlBtVWExYU5XYk5tc1hpeFl1WlBuMDZGU3RXcEU2ZE9oUXJWZ3h6YzNOTVRFd3dNelBEMU5RVVUxTlR1WnlpK3ZOQ29WRFF0V3RYK1QxQkhWRFp1blVyNTgrZjU4NmRPeFFyVm93NWMrWlF0MjVka3BLU0NBb0tJaUFnQUI4Zkg0eU5qYWxmdno3dDJyWER3OE1EYzNOelVsSlMyTGR2bjhiNXRtelprdVRrWkkzbjlPYk5tL0xscmwyN2N2UG1UVzdldkNsZlg2RkNCUm8xYWdSSVpYWlBuejdOamgwN2lJeU1wRU9IRHBpWW1IRGd3QUgrL3Z0dmZ2LzlkN1pzMmNMKy9mdXBXYk1tMDZaTnc5TFNrcmk0T0E0ZVBNaUlFU09ZTW1XS3hrU055Wk1uYS94dHFNdHBwcVdsc1hmdlhueDlmU2xSb2dUVHBrMmplUEhpMUtoUmc5bXpaek5zMkRBbVRacGtjR1lPR1BaWmYvMzZkVmF2WG8ycnF5c3VMaTdZMk5oUXNXSkZTcFFvZ2FXbEpXUEdqT0g3NzcvbjFxMWJEQm8wQ0ZOVFUyYk1tRUhWcWxYWnVIRWpNMmJNd043ZW5xWk5tekpxMUNpdGtzS1FXU2JQeE1TRWZ2MzY4Y1VYWHhBYUdzcC8vL3RmWW1OajZkZXZIOTk4OHcxcjFxemgwYU5IM0wxN2wyKy8vUmI0Y0wrL0taVktPUlB0OE9IRE5HL2VuQysvL0ZLamJLTDY3OC9IeDBjam1KU1JrU0ZuUk92N2UzOWJLcFdLdTNmdmN2RGdRWTRjT1lLenN6T2Zmdm9wZm41K1RKZ3dnUUVEQnRDZ1FRTm16cHhKYkd3c1U2ZE9wVm16WmxTcFVvV3hZOGZ5NDQ4LzBxZFBId1lNR0tEMW5JYUhoL1BreVJPNUZHWDJ2b3haUlVaR3l0LzNIQndjcUZhdEdpNHVMZ1FGQmJGOSszWk9uejZ0OVQ0bENJTHdJUklCTUVFUUJFRVFCT0d0UEhueVJLc0JmRUVLRHcvSHdjRUJaMmRudnZubUc5TFMwcGd6WjA2T2c5L3FranpMbGkyVHMzaHExYXFWNDNFdVhMakEvZnYzNmRHamh6eElaV0ppSWdlc2pJMk5xVjI3TmdNSER0UzdENVZLeGZMbHkzTzhMN3F1OS9UME5EZ0FCbWhsVGdFR3pTcHUyN1l0bFN0WHh0YldGaXNyS3l3dExlWGZXWDlNVEV6a3ZqQzZBbUNtcHFZY1BIaVFoSVFFT25ic1NMdDI3YlNDVHFhbXBuejY2YWQwNk5DQlBYdjI0Ty92VCtmT25iVUNZS2FtcG5KV2hKV1ZGYU5IajVZSHlJY05HOGJ5NWN2eDlQU1V0emN4TWFGaXhZcHltVFJmWDE4ZVBueEk2OWF0R1RObWpNNlNoaFlXRmx5N2RrM3VpV0pzYkl5cnF5dWZmLzQ1elpvMTA5cGVxVlFTRWhKQy8vNzljMzFNMzVkSGp4N2g3T3hNa3laTk1EVTFaZlhxMVNRbEpXRnJhOHVJRVNQdzkvZm4yclZyZlA3NTUvVHMyVk1PM0EwZVBKaDI3ZHB4Nk5BaGpoMDdocm01T1owN2QrYlZxMWNNR2pSSTYyLzM0TUdEQkFZRzBxVkxGNDMrTnUzYXRlUGN1WFA4K2VlZjdOMjdGek16TTl6ZDNlblhyeC9uejU4bk1qS1NFU05HeU1FS1IwZEhGaXhZd01XTEZ6bDY5Q2poNGVIWTI5dXpkKzllMHRQVGRXYjJXRnRiYTVVbWMzSnk0dTdkdXhyOWJKeWRuZW5kdTdmT3Z3TmQxRUVNa0RLaGdvS0NkRzZYVXdETTJkbVpSbzBhTVgvK2ZJT09tUnNuSnllY25KeFl2MzY5UnNaRGd3WU41Q3pLMU5SVXJkdFpXVmxScjE0OXJld2dwVkpKUUVBQTd1N3V6Sm8xUy80Yk9udjJMUFBuenljcEtZbFNwVXJ4ODg4LzA3SmxTNDNiMXF0WER4OGZIMmJQbnMzR2pSdHhjSENRKy9OWldscmk2T2lJcGFVbFhsNWVlYnFQcFVxVmtsOWZKMCtlSkNvcUNpc3JLMGFPSEtuM05rcWxrdFdyVjh1WG5aMmQ5ZmJYcVZTcGtrWjV6eGN2WG1nOWg0bUppUnFURW95TWpLaFpzeWJqeDQrWDEyVTlYbllXRmhZa0ppYnk5T2xUSEIwZFdiVnFsZnk2OC9Ed29FbVRKbHkvZnAwVEowNW85UnpLcWsrZlBsaFpXV24wTGZ6NTU1K1pNV01HdnI2K1RKbzBpVVdMRnZIcnI3OXk4K1pOblVISTI3ZHZ5MWs5dWRHVk9WdStmSGtxVktpQWw1Y1hOalkyekpneGc2Q2dJUHo5L1FrS0N1TGx5NWRrWkdUa1dtTFUyZG1aL3YzN3MyN2RPdmJzMlNObnlKaVltT0R1N3M3MzMzOVAyN1p0NVFDc2pZME5uVHQzcG5QbnprUkZSZkhYWDMvaDcrL1BoUXNYYU55NE1iTm56eVlsSllVdFc3YmtlRnhMUzB2dTNMbkRuVHQzOUc3VHRtMWJHalJvd0k4Ly9zalZxMWRScVZRMGF0U0kvLzczdjNKR2M4K2VQUWtMQzJQaHdvVmN1SENCcGsyYk1tblNKUGw4UjQ4ZWpiMjlQVnUzYm1YYnRtMzgvUFBQOHY2SERSdW1VZGIxNTU5L0ppRWhnWUVEQi9MczJUT2FOV3ZHdUhIanNMZTNCNlNlakN0V3JHRG16Sm5NbWpVTFgxL2ZQQVVNY3Z1c2I5T21EVzNhdE5GNTI3aTRPRUI2WHU3Y3VVUC8vdjFwMzc2OVBCbGh6Smd4OU8vZm4yUEhqc21mKzdyWTJOZ3djZUpFU3BjdUxiL0czZDNkbVQxN05wNmVubmg0ZVBENTU1OWpabWJHMXExYmNYSnlvbTNidHNDSCsvM04yTmlZYnQyNkVSZ1l5T1RKazNVK3ppMWJ0dVRVcVZPY08zZE9EcGFwRlNsU1JHOXZ6YmQxOHVSSmxpMWJSbng4UE1XS0ZXUGd3SUY4K3VtbldGcGEwck5uVC96OC9IQjBkR1RjdUhHWW01c3pjK1pNR2pkdURFRFpzbVh4OXZabXhvd1o3Tml4ZzFhdFdtbVVVUVU0ZE9pUVJyQjU2dFNwdVo3VDFLbFRxVisvUGw1ZVhnd1lNSUNZbUJpMmJkdEdtVEpsTk1wdUNvSWdmS2lNVk5rN1kvNWI5UHE2c005QUVJVC9qM1p2S3V3ekVBUkIrRmRScVZSNGVuclNzR0ZEMnJWcjk4Nk9FeGNYUjlHaVJRa0xDNk40OGVMdkxDdm4rUEhqdEdqUlFtdmdNU01qQXlNakk2MzEvOHRVS2xXZWVxSGxkWHRESlNRa2NQdjJiWGtBS0NkS3BaS01qQXhNVEV6K2xjOWxkSFMwUmgrZHJJL3BpeGN2c0xDd3lMRmtWMFpHQmlrcEtWaGJXK3N0c2FkU3FUaHo1a3llZXArcFZDb09IejVNcDA2ZDhuQnZNc3ZicWU5SFRzK0plbUQrMy9yY3ZRL0J3Y0hVcUZGRG96U2h1anhvdzRZTmFkQ2dRWTZQWFhwNk9vY1BINlp6NTg3djVERk9TMHN6dUY5VzFsS2J1a1JIUjJOcGFTa0hHbkxiVjJwcXF2emF6MHZQcm5jdHQvdFowQlFLaGNGbC9iSUd3blNkNDdObno5aXhZd2RseXBTaFVxVkt1TG01R2J6djlQUjB6cDQ5UytuU3BkOUpuOEJkdTNZQlVoQkRYKyt4eTVjdkV4b2F5aGRmZktIenMrbk1tVE5VcjE1ZExtOFpFUkZCaVJJbGRKYWYzYjkvUDJYTGxxVmV2WG82ajVXUmtjSE5temVwWGJ0MmZ1L1NCMG45ZVpxVEQvbjdXMTdlazk2WDZPaG90bXpaZ29lSGg5NzM3UFQwZEh4OGZPalJvNGZPQ1doSlNVbGN1blJKYTdLRElBakMveW9SQUJNRVFjaEtCTUFFUVJEeUpEWTJscFVyVjlLalJ3OXExcXhaMktjakNJSWdDSUlnQ0lJZ0NJSUFnSmc2SndpQ0lBaUNJT1NidXNTT2s1TlRJWitKSUFpQ0lBaUNJQWlDSUFoQ0poRUFFd1JCRUFSQkVQSk5IUURMUy84cVFSQUVRUkFFUVJBRVFSQ0VkMDBFd0FSQkVBUkJFSVI4aTQrUHg5cmFHbE5UMDhJK0ZVRVFCRUVRQkVFUUJFRVFCSmtJZ0FtQ0lBaUNJQWo1RmhjWEp6ZUlGd1JCRUFSQkVBUkJFQVJCK0ZDSUFKZ2dDSUlnQ0lLUWIvSHg4VGc0T0JUMmFRaUNJQWlDSUFpQ0lBaUNJR2dRQVRCQkVBUkJFQVFoMytMajQwVUdtQ0FJZ2lBSWdpQUlnaUFJSHh3UkFCTUVRUkFFUVJEeTVjV0xGNmhVS2hFQUV3UkJFQVJCRUFSQkVBVGhneU1DWUlJZ0NJSWdDRUsrSkNZbUFtQmpZMVBJWnlJSWdpQUlnaUFJZ2lBSWdxQkpCTUFFUVJBRVFSQ0VmRWxLU2dMQTF0YTJrTTlFRUFSQkVBUkJFQVJCRUFSQmsybGhuOEMvanFVbEtCU0ZmUmIvZmgvWGdZWWZTOHNwcWJCeEs2Um5GTjc1Tkc0QVpjdEl5MzhkZ2NSWGh0MnVTd2Q0RmcwUEkrQjU3THM3djl4WVc0RzV1YlQ4NmxYaFBwYUNJQWpDL3d4MUJwZ0lnQW1DSUFpQ0lBaUNJQWlDOEtFUkFiQzhXcm9BNGhQZzFGbjQ4Ni9DUGh2SndIN2dWRnhhWHI0YWtwUHp2Zzh6TS9pc0M1UndsdmJ4TGprNndPaGhZUHVtWE5LR1FnNStBVFJwQ0UwYlM4dW56eG9XQUxPMWtSNTdrQUpnRTZlOHUvUEx6ZEJ2TTg5L3VpZmNEQ204Y3lrb3RqYnd3L2ZTOHUwN3NHMTM0WjZQSUFpQ29FVmtnQW1DSUFpQ0lBaUNJQWlDOEtFU0FiQzhxRlFCaWpwS1A3RnhtUUd3eWhXaFhwMkNQVlpDQWh3Sk5HemIyaldoVEdscDJkd004aHIvc3JhQ0JiUEJwWVIwK1dVaWJOeVd4NTNrd1lqdk1vTmZvV0Z3OFBDN085YTdWS0ZjNW5Kb1dNSHUyOG9TSm4wUGZ3WEFoWDhLZHQ4Z0JUeEhmZ2ZYYjhIZngzUGV0bHdacUZDKzRJNTlKeFNlUE10OU8xTlRxRmxOV240endDb0lnaUI4V0pLU2tyQzJ0c2JJeUtpd1QwVVFCRUVRQkVFUUJFRVFCRUdEQ0lEbHhjZDFNNWV6QmlVcVY0TFB1eGZzc1I1R0dCNEFlMXZKcitIa1dlajltWFQ1azg0UTlTVDN3RWgrdEdzTmRXdEx5Nmxwc0dJMXFGUUZmNXozb1h6V0FOamRndHV2cVNuOGR6elVyQTYxYXNMaG8rQzdCZExUQzJiL1JleGg4amh3cXd6Tm1vQ2xCUnp5MTc5OS9YcndaYStDT1RhQXo3ck1BTmpZNFZDK3JGUUc4Ny9UQys0WWdpQUl3bnZ4K3ZWcmJHeHNDdnMwQkVFUUJFRVFCRUVRQkVFUXRJZ0FXRjU4L0NiTFM2bUVmNjRVN3JrVXRKMTdwWURJUis3UzVlOEdRTlJqdUIxYWNNZW9WQUVHZnAxNTJkUVU1czh1bUgzL3Zna0NnM1JmcDg2bXlvazZndzZrRExYVVZQM2JuandySGF0eXhjeDFkd293QTh6WVdNb3dWT3Y0SDZoU0NSWXRnK2lZdDl0M2hmSXcrWHNvWGl4em5iMzkyKzN6YmJpVWtCNTdSVXJobllNZ0NJS1FiNjlmdjhiUzByS3dUME1RQkVFUUJFRVFCRUVRQkVHTENJQVp5c0VCS3I0cEEzYzdWSCtQcUIxNzh0OGJ6TllXVmkzTzMyM2Zsa29GeTFiQklrOHBReWd1SGl6TUMyNy85dlpTRU1yY0xIT2RzWkdVZlZRUVRFMXl1TTVVeXFReVZOVXFPVjhmOWtENlhiTzY5UHZWSzNqeTFQRDk1eVkxRlphdWdsdDNZSEIvNmZ3clZZQUZzK0RYRlhEdFJ2NzIyNm9aREJrSTVtK2UxOWNLS1FQdjNNV2NiL2VuSHh6NU8vTnlOVGNwZ3d5azEvcmVBOXEzNmZVWmRPa2dMYy8zMWd5a3ZsYms3L3dGUVJDRUQ0NUNvY0RPenE2d1QwTVFCRUVRQkVFUUJFRVFCRUdMQ0lBWnlxTWhxUHRibkwra2Y3djA5UHhuczVpWjViN04yMmpoa2ZzMi8xeVZzbzBPSHBZQ1lUbmRKalllYm9ia3ZrOFRFL2hoREJRcm1ybnU1Sm0zQzRSOFhFZHpmemxsYktXbHcrbHpPZSt2YXBYTXJLakxWM00rdC9BSUtXdkpvWWgwT1VNSnd3Y1pkdDVxUjQvRDNYdTViSE5NT3Rhazc4SFJRUXFRL3Z5RFZBN1I3NGpoeHpJM2cyKy9odiswemx6M0tBcCtXU0tWdXN4TmFwcjBvNWI4T25NNUpVVjNNRGo3OXZvQ3hvSWdDTUsvMnV2WHIzRnljaXJzMHhBRVFSQUVRUkFFUVJBRVFkQWlBbUNHYXQxQytxMVU1aDVNZVpjc0xDQjduM2tqNDh4bGMzUE5yQ29WVXBBQ1lNeHd3NDlqU0VEbm42dTVCOENNakdEMFVLaGVWWE85c3hQTVhnQ0tQQWJCakkyZy8xZWF3YS9EUnlIb3RQN2JLQlRndlNMbi9ZNGJtUmtBMjdBMTk4QlE1L2FaeTBYc29XMnJuTGZQN21aSTdnRXdrTGFaUEEybVRJUnlaYVh5aUo5MWhhQlRrSlJzMkxIR2o0YjZXZnJYblRnTnY2M1BmRjI4alg5cCt6WkJFQVNoWUx4Ky9Sb3JLNnZDUGcxQmQxMDdUQUFBSUFCSlJFRlVFQVJCRUFSQkVBUkJFQVF0SWdCbWlBcmxvVUk1YWZuYURVaDRVWGpuc21ZcFdGdnJ2MzdscjVxWGs1T2gvOUIzZTA0NUdmb3ROR3NpTFN0VkVCY25CWnFxVm9IcC93V3ZYK0hsUzhQMlpXY0xZNGREbmRxWjYzYnRsOHBPdm04TjZyMi9ZOFhGdzVUWjhPTUVLRmNHWnM4M1BQZ0ZzSFlEbEgyVHNmYjdKaW43N0cwWVpZM0FpZ2lZSUFqQy83S1VsQlFzTEFxb25MRWdDSUlnQ0lJZ0NJSWdDRUlCRWdFd1E3UnBrYm1jVTZiUnYwVjZCaXpNWjYreDBxWGc2ejZHYmZ0TlgvaFBsc3lvdGI1dzhUTE1uU1psZ0ZXcEpQVzE4bG9FNFk5eTNsZjFxbEtXVmxGSDZYSmFHdnoyT3h3L2xiLzc4VGJzYkRQN2Z6MkxoZ2svR1hhN01jT2g0Y2ZTY3VUanZCMVRvWUM1QzhEVlJTcGZtQmZQWTJHR2w1UVpHQkdadDl2bVJzUy9CRUVRL21lbHBVbmxiczNOQzdCbnFDQUlnaUFJZ2lBSWdpQUlRZ0VSQWJEY21KcEM4emNaVElvVXVQQlA0WjdQMzBGU0djU3NQQnFCclkyMGZQeVVaajhzWFdYdVZFcXBmR0YrR0pKNVpHd0VRd1pxOXB6YXNRZU9CRXJMMHoybDdDK1hFbEkybU5jTTJMaE5LbVdZblprWjlPa0ozVHBMK3dWSVNJQUZTeUEwTEcvbjNxeEpaZ0F0dTVLdW1jdXRXOERMUk8xdElpTGg2alZvM0VBcVJRaHc5a0ptenpjclMrbjFBdkFxQ1ZSWm9rUG01bERiWFZxT2pvSDdEelgzL1dsbmNDcWV0L3VUVmNYeW1jdGRPa0NUQnZuZjE0Ry9wSFBVSjJzR21FcVovK01JZ2lBSS8ycXBiNzV2bUwzckhxYUNJQWlDSUFpQ0lBaUNJQWo1SUFKZ3VXbmRIR3h0cGVXSDRRWFROK2x0Yk5pcXZhNjZXMllBYlBQMndpM1JhRzRPNDBkcDlwdzZIQ0NWS2xTTGVRNVRac0hQUDBqbEpjM05ZZkFBcWF6ZzJnM3c1Sm0wblhzTitPNGJLSlVsT0JWOEhaYXNNcnhzWWxaZE9raFpaN241ckt2dTljZFBTZ0d3cG8wejE1MjlrTGs4Y1F4OFZFdGFIanhLODNtbzkxRm1iN2F6RjdYMzdkRVlLbFhJL2R3TW9jNHl5NjlUNTZRQW1JVUZmTlZiKy9xc2dibzZ0VFAvUHJLcTVwYTUzS21kOWpuZGZ5ajFNUk1FUVJEK3RkUUJNSkVCSmdpQ0lBaUNJQWlDSUFqQ2gwZ0V3SEppYkt3L0dLS1BxV2xtb0NPdi9qLzAwT2ovcFdidzY1QS9yTitzdmQyTGwxSmZxeEdETTN1RWZWUUx2T2ZCb1NQZ1hCeWFOTXpjUGpVTmR1eUdQL3p5ZjI0WkdhQjhpNHdscFJKS3VtU1dQNHg1RHZjZTZONDJQVVB6Y25PUHpPV3o1M1Zzbnk2VmRjd0xJMk13TmRGOTdMZkp6RkpucnBtYlNVSERuRlN0SXYza3BMR09iTFRUNTBRQVRCQUU0VjlPQk1BRVFSQUVRUkFFUVJBRVFmaVFpUUJZVHBvMWdSTE9lYnZORnoybG4vOVZ2bHZBM2s0cXk3am5BR3picFgvYjFGUll2Qkt1M1pUNmhWbGJTUUhFVHp0cmJoZHlCMWF1aFNkUDMrN2NmcDc5ZHJjSEdOZ3Zzd1Rnc1pQWnJzeFNHakFqUFhQWjNnNCtmaE1VZlBvTXd1NXI3M2ZLckx5ZFI1VktNSGE0VkVZeU5SWGlFekpmcTdQblEyU1VGR1I4R3lveXl6dG1aV3FhR1hoTFRkTWRWTXh0bTd3Ryt3UkJFSVFQamdpQUNZSWdDSUlnQ0lJZ0NJTHdJUk1Cc0p4MDcxYllaL0R2azU0TzNpdmd4R200ZENYMzdZMk5wSjVlRVk4MHkrWmxsWm9LTmF0QlVwTHUzbHp2aTdtNVZCSVRRS21Dd0NETjYwMnovRGxsWk1rQWE5a3NNeGgwNnV6Ym5ZT3hNZlQrREhwK0tpM0hKOEM4WCtHVHpwa0JzT3BWcFI1cmQrL0IwZU53NW56K1NuZStlZ1g5Qm11dkgvRWR0R2toTGMrYUI3ZER0YmZwK3dWMGY1TTlPWGNoM0F6SisvRUZRUkNFRDFyYW04a01JZ0FtQ0lJZ0NJSWdDSUlnQ01LSFNBVEE5R251QVdWSzVmMTIxMjlDaUk2QWdITnhhUFVtZUhJN1ZNcDZ5czdDSEQ3dGt2ZGpmbWhVcXB5RFg4WkdVTDJhVkJxdlNVTndLS0o1L1dzRldGbG1YdjZvbHZRelpLQlVjakRranZRWWh0eUJ4RmZ2NWo3b2twWUdxMzZYQWxBeHNmQThWdk42c3l4L1R1bFpNc0NPbllUazE5QzVIWng4aXdCWXplcnd6VmRTM3pTUSttak4reFhpNGpXMzY5NVZDbzZweXhNTzdBZW56a0RBY1hqd01QL0hWNnRTVWZxdFVrSGs0N2ZmbnlBSWd2Q3ZwQTZBbVpxS3I1T0NJQWlDSUFpQ0lBaUNJSHg0eElpRkxwYVdVaThyeU95SFpHU2tmL3VzcnQyQWZRZTExOWVzbmhrQUN3bUZuWHUxdDdHeGhrYjFwZVhzd1pWL3UrTEZvRlpOcVBNbW1HVnJvNzFONUdQNDY0Z1VNSEl1RHAzYlF6TVBxVFFpU0VHZEtwV2tuMC9lbEVtTWk1ZXl4eDVGUVVRa1BJdVdIcnZZT00wc0xKQUNieHZYNVA4K3pQZVdzcW5PbkFkN2UrM3JMYk1FN1d4c01vTnpyMTdCMzhlbG4vd29YUksrL2hJK3JwTzU3dGdKV0xOQnlvN0xic0VTc0xPRnRxM0F2YnIwK0xWdksvM2Nld0FCeDZTQW1LN3locm1wV0I3S2xKYVdJeDVKOSsxdGJOMGxsWWpNL2x3SmdpQUlIN3owTjVNOVJBQk1FQVJCRUFSQkVBUkJFSVFQa1JpeDBPV0xIdURvSUMyZk9DMzFzekl6MDcvOThaUHd6NXVNcDZTay9CODNLUmxHVGN6LzdiTXFWUkxxMTRFcWxlR1hwUVd6VDBNWkcwbEJraXFWb2JxYlZKTFAyVW4zdHNuSmNPNGlCSjdRTEtVWCtSaFcrMG85eGVyWGs1NkR1clhCd2tMejlrVWRwWjg2dFRYWEsxVVFFd00venNoU050RUlMTFBkUGk5TVRES1hYK3JvcjZVTzFBR1VMaVZscUwyTjZsV2xJR0NqK2xMd0Q2U0EzNnAxY0RsWS8rM1MwNlZTaTZmT1NvOTcyMWJRdHFXVWFWZXBndlF6NENzNGVRYjgvNGJ3Q01QUHFYZjN6T1czTGVjSVVzYWtYZ1lHblFWQkVJUkNJUUpnZ2lBSWdpQUlnaUFJZ2lCOHlNU0lSWGFsUzBwQkI1Qks4VzNhSVFWZmNxSlFTRDhmZ3I2ZlM5bG02b0JUVXJMdTdmSWJDTkxYNTZPYW0xVE9zR0o1cVVSZlR2dFBTcFlDaHVjdXdwVnJVbWxCdFk3dG9GaFJhZm12STFMQVI1MTFaV1lHdFdwSXdhNWFOWE11VVdsc0pBVm9zdllNVXlwaDIyN0Q3MnQyajUva2ZMMmRiZVp5NlpMNUM0QlpXVXFQWTZmMlVLRmM1bnFWU3NyNjh0MGlsVk0wVkhRTWJOc2xaUncyYmdBZC95TUYxcXdzb1gwYjZlZk9YVGg4Rk02ZWgvUWNNckZhTm9NRzlhUmxoVUlxcWZndU9SVjd0L3NYQkVFUTNvbzZBR2FTZFlLSW9KZWZueDlSVVZGODk5MTN1VzY3Y2VOR1RFeE02TnUzcjBIN1RrOVBSNmxVWW1wcWlyRjYwa3doaW8yTjVjQ0JBN1J1M1pyeTVhWFN6WUdCZ1NRa0pOQ2pSdytEOS9QMDZWTmNYRndLOU56T25qMUxlbm82elpzMzExZ2ZHQmlJdmIwOTlldlh6L0gyOSsvZng5dmJtd2tUSnNqM0xidkV4RVJtekpoQno1NDk4ZkR3eU5kNVBucjBpSVNFQkdyVnFwV3YyMytJTGx5NFFFaElDRjkvL2JYQnI5UHc4SEIyN05qQjBLRkRLVkpFczJ4NmJHd3NSWXNXeGNqUVNoMy9jdS95UGVSdFhtOGhJU0dVTDE4ZUt5dXJITGVMaUlnZ01UR1JtalZyNXZrWUFseThlQkVyS3l2YzNkMEw3UndTRXhPeHRMVEVMS2ZKd2NML2E4bkp5VHg3OW94U3BVcDlrRDFnRXhJU0tGS2tpTTdQQlpWS1JVSkNBbzZPamdWMnZPVGtaTXpNekF6Nm0xQW9GQ2dVQ2h3Y0hONzZ1QkVSRVppYm14ZklkNlI5Ky9hUmtwSkNuejU5Tk5ZckZBcm16NTlQLy83OXFWQ2hBaUI5N3ZyNCtEQjA2RkNjblBSTWNuL0hYcjkrbmV2bnpkdFFLcFVrSmlaaVkyT0RxYWtwU3FVeVQ5K3RVMUtrU2tzVzJTZnY1NE5LcFNJdExRMGpJNk1QN24zMzJiTm5sQ2hSb3JCUFF4QU1KZ0pnMmRYOUtEUFRaK2RlU0VnbzNQUEppV3NKK0toMlpyWWFRT3NXbXR1bysxS1paaG1jTWpPRHpXc0w5bHlNaktCTEI5M1hxVlR3TUFLQ3IwdVpTN2REcFdDVUxxMmJTeGxLQU9jdWFQYTNTa3VUYnEvT2ZySzNoMnBWcE9CYmxVcWFnYmZVTkRqZ3A3My9QWC9rNy83bHh0SkNNenV0WEZuRGIydHJBdzArbGdKVUg3bEQ5cG4wbDY3QWpqM3dJRnovUHA3SHdhTklhVmxYTURZakEwNmZrMzdLbG9hdUhhVStkMlptbWIzQ0Jud2xsVWYwLzF2N2RWK3hQQXdkbUhsNXo0RzNMMytvNWxCRUN1cGxMZWRvYndkOWVtVmV6dDduVEJBRVFTaDBHVy9LMS81L3lRQjcrUEFoTDE2ODBGcGZvMFlOWW1KaWVQMDY1d2tvcnE2dVdGdGJhNnpidTNjdjlldlhwMnpac3R5NGNZTWJOMjRZTkhoOThlSkZ6TTNORFJxOGZ2cjBLU05HakNBeE1aRkZpeFpSdTNidFhHK2p5L2ZmZjArSkVpWDQ4Y2NmNVhWRGhneWhkdTNhakJvMUtrLzdpbzJOWmV2V3JWU3FWRWtPRWdVRkJSRVJFV0Z3QU96cTFhdjg4TU1QekpneGc2Wk5teElURThPOWUvZHl2STJOalUydUEvaEhqaHhCb1ZCb0JjRDI3ZHRIK2ZMbGN3MkFKU2NuYy92MmJhM1hRMlJrSkZaV1ZoUXJWb3kwdERTdVhidEdxMWF0Y3R4WFRuYnUzTW54NDhmNTg4OC84NzBQdGVEZ1lDWk9uTWlZTVdQbzFxM2JXKzh2dndJQ0FnZ0xDNk5aczJaY3YzNWQ1elpXVmxaMDZKRDVQMFZzYkN3QkFRSDA3OTlmSXdDV21KaEluejU5Nk5XckYwT0hEbjNuNTI2SWYrdDdDT1QvOVphUmtjSFVxVk1wV3JRb3ExZXZ6bkhiTFZ1MmNQbnlaWGJ0Mm1YUXZwVktKZEhSMGJsdVoyVmxwUlVjMVdmNzl1M3MzTG1UZXZYcThmUFBQeHQwRG5mdWFFOXFkSFIwbEFlZUh6OSt6Q3NkL3hmWjJ0cFNzbVJKbmZ2TnlNamcrZlBuUEg3OG1LaW9LS0tpb29pTWpLUkdqUnA4K2VXWE9tL3oyMisvVWFaTW1YY1dBSHYxNmhXcE9zcnJtNW1aWVdkbkI4RGl4WXU1ZGVzV1c3WnN5ZE9BY0VaR0JtdlhyaVV1TG82SkV5Zm1lU0QzMmJObnhNWEZhYTEzYzNQRHhNU0VsSlFVd3NOMS82OWNybHc1allIb3NMQXdGRzg1ZWRuRXhJVHExYXRyclU5TFMrUCsvZnVFaG9aeTkrNWRoZzRkaW8yTmp0WVAvMktYTDE5bTVzeVpyRnExaWtxVktoWG92bGVzV01Helo4K1lOV3VXdk83Um8wZU1IejhlVDA5UHFsU3BrdXMrSmsrZWpFcWwwdmwrZFBQbVRjYU5HOGZZc1dQcDJyV3IzbjBrSnlmejRzVUxYRjFkQWVqY3VUUERoZzNqazA4K0lTMHRqZURnWVBtN3dyWnQyOWkvZnovNzl1M0w5ZnZ3anovK1NQSGl4Wmt5WllyR2VvVkNnVXJkZWtVUEN3c0xqYis1ZWZQbVViNThlU1pObWlTdkN3ME56ZlZ6cGtpUklscVRkMjdmdmsyU2prcFc2ZW5wbkRwMWltN2R1c2tCc0tTa0pJS0NndWpidCs4N0Q0RDkrZWVmMk5qWTBLWk5HM25kOU9uVGlZK1BaOG1TSlRxRG5GNWVYaFF0V3ZTdHZoZkV4Y1h4NVpkZjR1bnB5Zm56NTRtUGoyZktsQ2tHditlTkhEa1NFeE1UZnZ2dHQzeWZnOXFxVmF2WXUzY3ZIMzMwRWIvODhrdSs5bkhpeEFsKysrMDNwaytmanB1Ykd3Q0hEeDltMDZaTkxGeTRVTy9ubEVxbFl0R2lSVFJ1M0pobXpacHBYQmNmSDgvWFgzL055SkVqK2ZUVFQvTjFYb0x3dnYzL0dMRW9TS2ZQU2YyVzdqK0FRNGYxYjlmelU2bG5sNkdLWjhsbWNhK2UyV1BNVUR2M1NXWHdQbktYZm1xNzZ5OHJDUEQwbVpSZGRlbE5hY1ozUFZzZzVBN2N1ZzAxcWtubEJ5TWVTZXR1aGtnL2lRVVVMTW5xNVV1NDhJLzBBMUlRcnFRcmxDc2ozVjk5MlcvdmdrdTJtUS9WM1F5L2JlL3V1b09IVjYvQjlqMFFkai8zZld6YUp2MFlJaUlTVnE2RkxUdWxqTHNPYmFXQWswTVI2UDJaZEhuWVdDbUlDRkxHMkkvak03UC83dDdUSFZ6TXI1Vy9TdnRXcWlBdFZmcHRaYW01emNNY2duK0NJQWhDb2ZnUVNpQm1aR1R3OU9sVDR1UGpzYkN3d01uSktkOHphemRzMk1DcFU2ZTAxdS9Zc1lQRml4ZHo1Y3FWSEcvdjZlbEpnd1lONU12eDhmSDQrUGpRdjM5L3Z2NzY2eHh2bTU2ZVRscGFXcDVudENvVUNxWk5tMFpTVWhLV2xwWXNXYktFcFV1WDVtdkFMU1ltUm1zMmQzUjBOQW1GTkJsc3g0NGRsQ2hSZ29ZTkd3TFNvRnR1Ly94WHJGaFJIbkM0ZE9tU3p1MFRFeE5ScVZSYU01MWZ2SGpCZ3djUHVIanhvdFp0eG8wYlI2TkdPVmVFMkxScEUrZk9uV1Bmdm4wNWJ2Y3U1V2ZXY1VIT1ZNNkpTcVhpNnRXcmVIaDRjUG55WmIzQkVnY0hCNDBBbUQ0UEh6NEUwSnVGVnhqK2plOGhiK3ZLbFN1OGVQR0M3dDI3NTc2eERqZHUzQ0FrSkVUbmRkV3JWMmZjdUhHNTdxTk5tellhZ1h0OXpwdzV3N3AxNjdDM3QrZkVpUk1FQlFYUnNtWExIRytUbkp6TW1ERmp0TlovOHNrbmpCNDlHcEFDVTJmT25OSGF4c1BEZzVrelo4cVhmWDE5dVh6NU10SFIwY1RGeGVrYzhINzU4cVhlQU5pN05tL2VQTTZmUDYrMXZtN2R1aXhZc0FDRlFzSDU4K2ZwMEtGRG5qT05UVXhNY0hKeVl2ZnUzYWhVS243NjZhYzgzWDdQbmowNjMxdDM3OTVOa1NKRmlJeU1aT1RJa1Rwdm16MVE0KzN0VFVTRWRnc0FoVUtCbVptWm5OV2VrWkZCV2xvYUZoWVdXZ1B0OXZiMmJObXloZlBuejNQcDBpV2lvcUo0L1BneFQ1NDhRYWxVWW1abVJ2bnk1WW1LaXBJSG5BMlIyd1NGRlN0V3NIRGh3aHkzK2Vtbm4rVEF6YWxUcDdoNzk2N0J4OC9PemMyTnBrMmI2cnp1YlRKdkF3TURlYW1qcGNUdDI3ZEpTRWhnLy83OThycTR1RGdTRWhJSURBems1azNOOWdrMk5qYTBhOWRPdmh3ZUhzNzkrL2YxdmwrZVBuMGFRT045VnBmRml4ZHo1ODRkVnF4WWdhMnRMUmtaR1NqZlRPRCs3YmZmOFBQejQvZmZmOGZGeFlYUTBGQnExS2hoMEhmaGJ0MjZNVy9lUFByMzcwK1pNbVhrOVVPR0RPSEprNXlyRFhsN2UrY2EvRjY4ZUhHdXozZXpaczJZUG4yNjN1dGZ2MzdONHNXTGdjeUpidHUzYjhmZjN4K1EzaE1CMXExYkozL1hiTk9tVGE3ZmtmSmo3OTY5dUxpNGFBVEFhdFNvd2RxMWEvSHo4Nk5MbHk1YXR3a05EZFhLaWt0UFQrZmd3WU4wNmRMRm9PQjcxdGQyKy9idEdUOStQRXVYTHVYNzc3OS9pM3VUZHdFQkFlemR1eGNiR3h1Q2c0TTVkT2lRenZ1Y205ZXZYeE1kSGEweHdTRTVPWm5vNkdqNWZ6bGRVbEpTU0UxTlplYk1tYlJxMVlyUm8wZGpiMjh2bjV0S3BjTFUxRlQrdTlMSHc4UGpmeVpUWC9pd2lRQllkbkh4VW5tK3JUdWxnWGg5T3JTVmVrL2xSNVZLMGs5ZUhQQ1RlbUVOK3pibjdiYnRsaktub3JKOWdHWWQwRWhOaGV1MzhuWjhOVnNiS1Z0SWw5WHJwV3kwdS9jTHB5U2tTZ1ZSajZXZjk2MVV0bGtUWmNxQXRiWFU0eXczRzdkQjVZclM0L284Rm9KT3cvRVQ4T1NaNGNlZk9RVktTVjkwbVQwZndoL2xmcHNYTDZYTXNuMS9TcVVRUCtrc3ZhWVArR1VHdjh6TlljSW82YjZBZEg0TGwwZ1paUVhseVRNcGFHbHNwTjNqRGFSK2NNZFBGdHp4QkVFUWhBSlJtQ1VRdzhQRDJicDFLK2ZQbnljcEtRazdPenY1SDdWS2xTclJzV05IdW5idG11ZmdYUFhxMVpreFl3WUF2Ly8rTzZkT25aTC8yV3ZZc0tIT2YzNmZQMyt1YzREMHdvVUxBSHowMFVlNUh2ZkFnUVA0K1BodzZOQWhnMHNLS1JRS3BrK2Z6b01IRCtUc3JTbFRwakI5K25SbXpwejVYbWFkcDZXbEVSZ1lxTFgrMlRQZDMyR1NrcExrUVpTc0hCMGQ1VUFYU0NYVkxsMjZ4S1JKaytUQmlqWnQydWdkaUR0eDRnVGUzdDRhTTFUTGxTdkg0TUdEdGJiZHQyOGZhV2xwZlA3NTV4cnJOMjdjaUxPek14MDdkdFM2alhybWMxWXFsVXFqTE03MTY5ZXBXYk9tUVFQRE1URXhuRHlaODNlYjhQQncwdFBUMmJ0M2I0N2J0V25UUmc3Nmpoa3pCaE1URTFhdVhKbnJPYWhObkRpUjE2OWZzM1p0QVZlSHlDWWtKSVNFaEFRYU5HaEEzYnAxYWQ2OE9mdjM3OGZmM3g4Zkh4OTVPMk5qWTJKaVlsQXFsVG1XMWxFSHdDcFdyS2gxWFdKaVlvNEJveUZEaHRDNWMrZTN1RGY2ZllqdkllL3E5UWJnNysrUGlZbUp6cjhiUTF5L2ZsM09DRXRLU3NMRXhBUkxTMmtpblBydnQxdTNiaHJ2RDFrdFdiTEVvT01FQlFVeGYvNThxbGV2anBlWEY3Tm16V0wrL1BtWW1aa1pWS1owM0xoeC9PYy8vd0drMTA5Mk5XclUwTWpFOFBMeTB0b21JeU9EK1BoNG5KMmRxVmF0R3BHUmtjVEd4akpzMkRDY25aMHBVYUtFbkZGeDVNZ1JsaTFieHE1ZHUrVEg0MzJvV2JPbXh1U0FySytIczJmUGtwS1NncXVySzhIQnV2dFJseTVkbW1MRmRKZXg3OUdqQjBxbGt0OSsrNDA2ZGVyaytXL1EyZG1aOWV2WEE5THp1V0RCQXExdHBreVpJbWNKM2I1OW0zbno1bWx0czJMRkNxMTFyMTY5b252MzdreVpNa1grbkxsOCtUS1RKMDltL2ZyMWVqTmRFaElTdUhuekppVkxscVJ5NWNwRVJVVXhhOVlzR2pac0tIODN1bmp4b2taR2t5N2UzdDVVcmx5WlVhTkdzV1RKRWp3OFBPUWd6ZkhqeHdrTEMyUHc0TUVVTFZxVTI3ZHY0Kzd1VHJseTVUVDJFUjhmejVrelp6U3kyODZjT1VOQVFFQ094ODVKeDQ0ZHRUNTMxWUZiZlFQYVBqNCsvUFBQUHpxdnExMjdObVBHak9IbzBhTkVSa1pxWForUWtLRDFQcVQrcm5uOCtIR3Q0SVdUa3hQdDJyVWpOVFdWakl3TURoNDhpTEd4TVczYnRwVXpvVXhNVERBM04wZXBWQklZR0lpYm01djhPWk9WdWJtNW5FazZlUEJnaGd3WndzS0ZDeldDMkVGQlFmenh4eDlNbWpRSkZ4Y1gwdExTdUhYclZvNmZONTA3ZDVZRFNTQTlmb01HRFpJZlB6YzNOMzc4OFVjNU9CRWNITXltVFp1WU1tV0tScWxHWGQ5RGRPblNwWXZlekY5UFQ4OWNiNjlTcWVUWGtQcXhUMGxKa2RlcEo4MmtwS1JvQkl2Zmx4NDllbkRvMENIV3JWdEhpeFl0NU96VW5JU0ZoZUhqNDhQZHUzZjU0WWNmQU9uelJuMWZzbE5uY2ljbUpsS3BVaVZHang2Tmk0c0w4Zkh4T3N0blhybHlCWGQzZDczQnRmMzc5Mk5tWnBhbjROWFpzMmZ4OXZhbWJObXlMRnEwaUxsejU3SjA2VktLRkNtaWxZMzFybGhhV3ZMVFR6L1JvRUVEbGl4WmdxdXJLOTkrK3kwS2hZSzllL2RpWm1iR3FsV3JBT24vZ1l5TURJM1BxOVRVVkpSS0pmNysvaUlBSm53UVJBQk1sNlUrVXYrdkQwM01jODNMeWEvaDhsVndyeUZsN3dEOGZSd1N0RXR2OE9ZZkx3Q2VSb1BYb3Z5ZFF6VTNtRE5WOTNXUmo2VWZnUEdqd0RvZk14QmRzOHpXK1BacnlDV0ZXOHZobzVsWmIxbHRYZ3ZtQlpRRnQySU5CR1diM1ZreDJ4Y1NZeU9vVVZYM3VXU1hrUUVMbDBxbENhL2ZsQUo1ZVdGa0JKVXJTTUVqcFVwNmZ2TWlOUlVPSHBZZXV4WWVjT0tNNW5WZXY4SzAvMHBCelpuekRDdEhlUG9zUEhvRXBtWlEwa1hLbGt4SmdlQWIydHZldlFkRjdETkxqeXFWa0o0dTlTOEx1UU43Lzh5NU41a2dDSUpRS05TellkOW56eW1WU3NXR0RSdllzV01IYmR1MlpkYXNXUm96YjU4L2Y4NzU4K2ZadVhNbisvZnZaK2JNbVZxRFJEa3hNek9qYUZHcEYrblZxMWRwMnJTcHZHOXpjM09kZzJENi92RlhEenBOblRvVkl5TWpGQW9GU3FXU3p6NzdUTjdHMk5nNDF3Rm5YUklURTVreVpRb2hJU0Y4K2VXWDhqL1ZFeVpNNEpkZmZtSGN1SEhNblRzM3gvSTBhV2xwYjkxUElEazVPVThsV2VMajQzVnVYN05tVFkwQjduWHIxbEdoUWdYYXRtMUxTa29LNXVibWVudHNYTDkrbmVYTGwxTzNibDJOUVI4bkp5ZDV3RG9yRXhNVDB0UFR0YTVUS0JRNE9qcnFEYkpsTjIvZVBMNzQ0Z3U2ZE9sQ1dGZ1lNVEV4Qm1mQlBIMzZWQjdJMVVjOWNKRGJkclZyMXk2UWZpTHZXbEJRRUdabVp0U3ZYeDlMUzB0c2JHeUlpb3FpYXRXcVdyTzF2Ynk4ZVBueXBWWVFJU2twaVFjUEhnRElBL0NKaVluY3VKSDUvYkp5NWNvb2xVcVNrcEpvMHFRSlZhdFdsYTlMVFUxbDY5YXRPc3U4RlpRUDhUM2tYYjNlWW1Oak9YbnlKQzFhdE5BYjlNak5sMTkrS1djOERSdzRVQjRNQm1rUTB0dmJtd29WS3RDNGNXTTVNNkZqeDQ3VXJWc1hJTmNTVXlxVmlwMDdkN0oyN1ZwcTFxekozTGx6c2JHeFllYk1tVXliTm8zcDA2Znp6VGZmOE5WWFgrVTRRS2NlUkFmdGdYK0ZRb0dkblIybFNtWDJwOWFWVVRsbzBDQUdEUm9rWDE2NWNpV25UNS9XbWZHWW5wNXVVRm0wZ3VibzZFaWpSbzFRS0JSWVdGaHc0c1FKbmorWHhpRDgvS1FLSURrOTV1UEdqY3N4c05XclZ5K3VYYnZHYjcvOVJwTW1UZkxjaTBuOUhHU2YzS0llbkM5WnNxVDhQS2pQVzVkSGp4NXBaVU9BOUxlaUxyWDcrTEUwcmhFZUhxNlJyV1JxYWlwL3IralFvWVA4L0YyK2ZKbWdvQ0JjWEZ3MEpnWmxaR1NnVUNqNDVKTlB0TjdySGp4NFFFQkFnUHg5cWtPSERpeGZ2cHlxVmF2SyszMzQ4Q0ZSVVZFYXI1TTJiZHBvWll2ZHVIRkRLeE54MHFSSkdvSFpySTRlUGNyOCtmUGxNc001U1VoSWtJTTg2dmVyVWFOR2FYei82OXUzTDMzNjlDRTZPcHI0K0hnNmRlcWtzWThqUjQ3SUpVMnpCbUtlUDMvTzh1WExHVE5tREd2WHJ1WHg0OGR5QnBMNk1Sb3laQWpUcGszVFdYWVNwTStNck5tMzMzenpqYnpjcUZFajVzeVp3N2x6NTRpTGl5TXVMbzZ2dnZwS2F4L3E3VUFLdHY3MDAwOWFyMDlYVjFjR0RSb2taNTFkdm53WmhVSkJSRVFFVzdaczBkalcydHFhN3QyN2s1R1J3WWdSSTNCd2NNRGUzbDdqdlhMbnpwM2N2MzlmNDM1ZHUzWU5PenM3blNXVUh6eDRJRS8rU0V4TTVPblRweHc3ZGd4QTNvZVZsUlZPVGs2a3BhVVJHUm1KcTZ1ckhKVEkraDFLcVZUS0FTNzFoSjdVMUZSTVRVMlpNV01HUmtaR2NtQjR3SUFCMUtzbjlZS1BpSWhnMEtCQmpCZ3h3dUNnWEVFeU16Tmo0TUNCZUhwNnNtblRKa2FNR0pIcmJhcFZxOGFnUVlOWXMyWU5sU3BWb2tlUEhuaDdleE1VRkpUajdiSi9CekV6TTVQZkI5WHUzYnZIcEVtVDZOYXRtODZKTEVxbGtuUG56bkg1OG1XRGcxZEhqeDVsNGNLRk9EbzZNbmZ1WEJ3Y0hKZ3hZd1lUSmt4ZzFxeFpEQjA2bEo0OWUrcTlmVUY4djgrcVhidDIxS2hSUTM3LzJyQmhBeTlldkdEZHVuVnkrY1JaczJZUkhSM044dVhMQWVrOXVYLy8vbkxBV1JBK0JDSUFwb3Nod2E5UkU2VWdSMDdjYThEa2NWS0E0czdkek15cEo4K2svbDBLQmZ3NFF6dXdwWXNpQmF4anBMSi9GeS9EK1V0dzdZWVVHUEQyeWd5QTZlT1FKUUNXbUpqNzhmUjVHZzFyTjByTDBUSDZ0NnRWRSt4czgzOGMwSjlwbHBOTFYzV3ZOekdXU2tnV0JGMy9ITld1SWYxT2ZoT3dzN2FDUnZVTkM0QUJLRjVENkYyd3lFY2oyVklsTXpPbm5qNERJeko3b2VYVm1mTkF0biswN2oyQUdaNVN4cGlodmJnZVJrZy9Ea1ZncmZRaFNNeHpHSzZqak1tcWRmazdWMEVRQktGUTViVXA5TnRTcVZSNGVYbHg4K1pObGkxYlJ1WEtsUUZwb0RBeU1oSnJhMnVLRnk5T2x5NWQ2TkNoQTJ2WHJtWHMyTEY0ZVhucEhUVFI1OTY5ZXp4Nzlvd1dMVEo3cThiR3huTGl4QW10YlhYMS9MbHg0d2JCd2NHMGE5ZE9MbG5qNys5UFZGUVUzMzZibWMyZm44ZnY3dDI3ZUhwNkVoa1p5WUFCQStqWHI1OThYZnYyN2JHeXNzTEx5NHNSSTBZd2F0UW9yUkpmQ29XQ01XUEcwS3BWSzUyRFFMbFp2bnc1S3BXS2tTTkhVcVJJRVoyenkwTkRRM1dXb3lwZHVuU3VBK3duVDU0a09EaVlSWXNXWVd4c3pNcVZLd2tMQytQWFgzL1ZHbFMrZE9rU2MrYk1vWFRwMGt5Yk5rM3I4Zno1NTUvMVppb3NYYm8wdDdzS1NLV1NwazJieG9zWEw1ZzllN1k4cUdkcGFjbjY5ZXRwM2JxMW5GMnpmdjE2Tm03Y0tBOWErL2o0YUpYNkd6RmlCSjA2ZGNxMTE5S2lSWXNLckFkWVljdkl5Q0FvS0lnS0ZTcklBM0VxbFlxUWtKQWMrN0JrZCtmT0hTWlBucXl4THZ2bDFhdFh5d0dvQmcwYWFBd1N2M3IxaXExYnQrYjNidVRKaC9RZVVxdFdyWGZ5ZWp0dzRBQVpHUmw0ZUhody9QaHhGaTNLZVlLbE9zaW1mazZhTm0zS2YvLzdYNE9QbDVxYVNtQmdJTzd1N25JQUxDZFBuejdsbDE5K0lUZzRtTmF0V3pOKy9IajU5V2RwYWNuY3VYTlpzR0N6bkJIQkFBQWdBRWxFUVZRQnZyNitYTDE2bGRHalIxTzJiQjc2T0NOOURvYUhoeHVVUmZadjhlalJJd1lOR3FTUktYWHAwaVd1WHIzSzhPSERkWlk2UzB4TVpQVG8wUVpsaEhmdjNwMnpaOCt5ZnYxNnhvOGZYeURuckE2TU96czdHN1Q5bkRsekNBOFAxeG9rWHJkdW5WWldpem9ZQU5MM2pTSkZpckI5Ky9ZOG4yUHIxcTIxU3RpZE9ISGlyVEswM2hjTEN3dDY5KzROU0FHNWt5ZFAwcWxUSit6dDdjbkl5R0RyMXExeUVBK2tRR3IyRE96TGx5L3IzSGZSb2tWNThlSUZHelpzb0cvZnZsb1RGRnhkWGZIMjlxWkVpUkk4ZnZ5WTU4K2Z5NlVtc3diWkhCd2N0STZaOWZ2R3JsMjdjSEp5MHZuZFpONjhlWEpROVo5Ly9tSDM3dDBhMXl1VlN2Nzg4MCs1Ukdod2NERFRwMC9uNk5HaldGdGJjL2Z1WGJuMFlGUlVsTndqcm52MzdqUnExSWlLRlN1eVlNRUNHalZxcE5GVDFkM2RIUnNiR3g0OGVDQUhYaTlkdW9TRGd3TkhqeDdWZUF4cTFxeko2ZE9uMmJGakJ5QmxZRVZIUjh2SHpaNWRIQmtaeVpBaFEvU1dUdnpubjMrMFNwR3FKMU9wUDBmVDA5TVpNbVFJam82Tzh1ZVVxYWtwUTRZTXdkemNuQmN2WG1CalkvUGVTNkczYXRXS0hUdDJFQkFRd0lBQkF6UXFIcVNtcHVxc3BOQzdkMis1L0xMNi9icE9uVG82ZTJvcUZBb21USmpBMEtGRE5mcnE2cG9rc1h2M2JveU5qZlgydHpVMk5tYnExS21NSFRzV1QwOVB2THk4OUdaMXA2ZW5zMkhEQnJadjMwN0praVdaUDMrK0hIU3lzYkZoMGFKRnpKZ3hnMVdyVmhFU0VzS29VYU8wSmtBZE9uU0lEUnMyc0hIanhqeG5Eejk1OGdSUFQwKysrKzQ3clg3Q3BVcVZZdGV1WFJRclZvejkrL2ZUdTNkdk9mZ1ZGUlhGMmJObktWYXNHQzlmdnNUZTNoNC9Qei9pNCtNWk9IQmduczVCRU40bEVRRExyOXhtRHRwWXczZmZTTUdTWjlHd2V6OU1rZEp0T1hjUjNDcEJ6ZW93WkNCTW41dHp1VVcxSjg5ZzBLaThad2dCRkN1YXVSei9GcjBjRWhMZ3NBRmYwakl5cEV5ZXZNcjZUMXgrYnEvU2M1dk5Pekl6akhScCtMR1UzUWJTL1l2T0lTaDVMMXRQTGdjSEtQOW1kdm1OVzlKOXFGOFhHdFNUbG5PN0gwVWRZYlZoZ3pDNUt1a2laYnU5alFOK1VsbkdyQjZJSGx5Q0lBaUNwdmNkQU51d1lZTWMvQ3BhdENpeHNiR3NXN2VPd01CQWVhQ3FhdFdxVEpreUJWZFhWNFlORzRhOXZUM1RwMDluNWNxVkZDOWUzT0JqblQ1OUdoc2JHM25HSzBpRDc3cDZiK2lhb1gvZ3dBRWNIQndZUFhxMDNKUG54bzBieE1mSDU3djBtbEtwWk9mT25majYrbUprWktReDB6NHBLWW5rNUdTY25KeG8zcnc1am82T3pKa3poemx6NWhBWUdNaDMzMzFINmRLbEFXbmcxOUxTRWo4L1AvcjA2Wk9uNXpBNU9SbC9mMytxVjYvK1RwNzdwS1FrZkh4OGFOdTJMYlZyMXlZaUlvTERody9UbzBjUHJlRFh2bjM3V0xWcUZTcVZpckZqeDJKcnF6M3hLalUxbGJKbHkrWXIwQWZTNEpsNk1PNysvZnNFQndmVHExY3ZBQVlNR0lDWGx4YzdkKzdFMzk4Zk56YzNQdm5rRTQzNzBhcFZLNjJCamhvMWF1VHJYUDdOVHA4K1RXeHNyRWIyMDkyN2Qzbng0Z1YrZm40YXM3QjFsU2RUcTFxMUtrdVhMaVV0TFkwZmZ2aUJWcTFheWRsUTU4K2ZaOHVXTFZoYjU2Rkg4enYwSWI2SEZLU0VoQVM1SjVPeHNUR2xTNWVXQjhqMU9YWHFGRStlUEpHM3kwdDJibDRvRkFyMjc5L1BsaTFiVUNxVmpCdzVVaU5yVHMzTXpJd3BVNlpRdVhKbDFxOWZ6OUNoUS9uc3M4L28yYk9uMXVkRlFFQ0EzS3NzUGo1elF1RFJvMGVKalkzVkNncVptNXZ6N05remVURDJ4WXNYV2tHVDY5ZXY4K3JWSzYyTUtuMERxWVZGcFZLeGR1MWFpaFVyUnJkdTNRZ0tDc0xkM1Ywam15a3VMZzR3TENDcm5wVGc3Ky9QNTU5L0xuODI1ZWJseTVkeVpwQTZPd3VrUU1DK2ZmdHdjM1BUR0F4V0Q0SkhSa1pxOUFCVCsrS0xMK1RCV1VOTElPN2R1NWVkTzNmSyt6aHo1b3hjUmsyZG1YUHAwaVY1V1IyTXo2dmZmLytkalJ1bFNjZHBhV2tHQi9iZUZTc3JLL3IzN3c5SS9idE9uanhKejU0OWNYVjE1ZlhyMTJ6ZHVqVlA1YkRQbkRtRHQ3ZTNmRGsxTlpWSGp4NXBaTEQxN05tVHNtWExzblRwVWhJVEUrWFBZaU1qSXh3ZEhTbFJvZ1FmZi95eC9OaFlXVmxwWlZPcXk2c0dCd2R6NDhZTlJvNGNxVFBiemRqWVdBN2kyTm5aYWJ4ZTFKOVB4WXNYMTFpdm50RFF0V3RYdVI4Z1NKbXMxYXBWa3lkbnpKbzFpd01IRHZEMDZWUDgvUHcweWtDN3VycXlldlZxdG16WndzYU5HelV5enRSbGlWKytmRW56NXMycFdiTW0vZnIxa3ljOURSOCtuRXFWS2pGeDRrVDVObnYyN05IM2tHdXBVcVVLTTJiTUlEMDlIVTlQVHlwWHJpeC9WN0t5c3BLLzZ3QTZlM2FxMTgyZVBadkdqUnNiZk55Q1lHUmt4S1JKazNCMGROUXE5NjJ1R3FEck5qLzg4QVBoNGVIeWU1ZXRyUzJsU3BXU00wRFYxR1VWWFZ4Y2N1emg5L2p4WXdJREEyblZxbFdPNzJNMk5qYk1tVE9IMGFOSE0yM2FOQll2WHF5VlBSY1JFWUdYbHhkaFlXRlVyMTZkbVRObjR1am9pRXFsNHZuejUxaGJXMk5qWTRPbnB5ZExseTdsOE9IRFhMNThtY0dEQjlPK2ZYdjU5VnVpUkFuaTQrTTVmdng0bmtzVCsvdjdjL3YyYmEzMzhlVGtaQll1WE1pcFU2Zm8wNmNQcTFhdGtvTmYwZEhSVEpzMmplTEZpMk5sWlNXWFl2LzAwMCtwV3JXcXp2ZGVRU2dzSWdEMnJnd2JsQmwwV3UwcmxYVExhbzB2L09JSjFhdEN6ODlnbHdFTnM5K21CRUtXa2d3OHpVTnZxZndhUENyM2JYU1pQd3NxdmZrdytIR0dsSDFVRUE1bDZUZFJ2SmhVSmpMcmMrSmNQRE1BZHVvYzNBNlZsazFNd014VXlzRFRwMlhUekt5d3E5ZkExRlFLZ05uYVFyMlBETThDKzlDWm1VbVpkSG1SOWN1SGtWSCtNdE9VeXN5ZVpJSWdDTUlIUTZsVXZyZitYeEVSRWV6WXNZTWxTNWJJQTBvM2I5N2s3dDI3akJzM2pnb1ZLdkR3NFVPV0xWdkdMNy84SW1jaWZQWFZWNFNHaHJKbXpScTVySlloVHAwNmhZZUhoOGJzY0E4UEQ1Mk53NTgrZmFyUi8wR2xVakYwNkZBZVBueElSa1lHcjE2OUFxU1puU3FWU3I2c1pzaUE0YWxUcC9qOTk5OTU5T2dScnE2dVRKMDZWZTV6QXJCNTgyWjI3OTR0OS85eGQzZG45ZXJWL1BMTEw1dzVjNGF6WjgvU29rVUxCZzhlakl1TEN4MDdkc1RiMjV1TEZ5L21xWEY1VUZBUUNvVWlYMDI0RGVIcjYwdE1UQXlsU3BWaTM3NTluRGh4Z2xLbFNtbVVNM3J3NEFITGx5L24yclZydUx1N0V4TVR3NFFKRStqVXFSUDkrdlhUS3NXbUxtdVltSmhJV3BwaDN5Zk16TXl3czdQVEtDMTMvLzU5aWhVckpnZmFpaFl0eXBneFkzang0Z1d4c2JHTUhUdVdKazJhQU5KZ3NJK1BEOVdyVjlkWjNrd3RPanFhKy9mdjY3d3VKaWFHakl3TXpwMDdwM1dkbTV0YnZnZFdDOE1mZi95aHRlNzA2ZE5ZVzF2TGcvMTM3dHpoMUtsVE9mNDkyTmpZVUwxNmRZS0RnMUVxbFRSdDJsVE83cngwNlJKbVptWTRPVG1SK0RiVkxnckloL1llQWdYN2V0dTJiWnZjWXdla1hteTYrckZsRlJVVlJYeDh2RHlRbmwvNjdxODZTMlBMbGkzRXg4Zmo2dXBLblRwMVNFdExrd2ZDOWUydlpjdVczTGh4ZzkyN2Q3TnYzejdhdDIvUHVIR1psU3ZTMDlQbEFYaDF3RElnSUlBbFM1WlFzMlpOdVYrVG1ydTdPNzYrdm5UcjFnMlZTa1gvL3YyMUh0dkl5RWlNalkyMTF1ZjBubEVZNHVMaU1ERXg0YXV2dmlJK1BwNzU4K2N6WWNJRWpjRlZkZmFQSWQ4SnpwdzVRNWt5WllpSmlXSHIxcTE2Uy9UcG9uNE8xS1hiMU8rMUVSRVJXdjJOeXBVcmg1MmRIWFBtek1ITHl3dGJXMXV0eko2MzVlUGpRMEpDZ3NhNStmcjZ5cS9Sano3NktFOVpybXBObXpiVjZBRVdGUlZWUUdmODl0U2ZvK3IzTnZVRXBMeDhINnhXclJvVEowN2s4T0hEdEczYlZwN2drcEtTd3FGRGgralFvUU5WcWxTUmUwZXF5OEE1T0RqZzZPaVk1d2s0YTlhc3djWEZSZTkzRjZWU0tRZE4zTnpjY0hOekl6MDluUlVyVnNpWlQwbEpTU2dVQ29ZT0hZcVptUmtMRnk1RXFWUnFsZHA4L3Z5NVJ2L0taOCtlNGV2clM5KytmV25ldkRrZ3ZWYW1UcDJxRVJ3b1VhS0VIUFRNU3RkbkJ1aWVPS0dMdnRLdURnNE9ORzNhbFBQbno2TlVLalZLUUt2djgrVEprL1ZtSzcxNjlVcG5QOFQzUmRmbmpVcWxJams1V2VlRUtJQml4WXBwZlVmY3MyY1Btelp0MGxpM2J0MDZqSXlNNUwvcGhJUUVaczZjeWZEaHd6VUNZcHMzYjBhbFV1bnR1WmFWaTRzTE0yZk9aTUtFQ2Z6ODg4L3laTDY0dURnMmI5Nk1uNThmR1JrWjlPclZpOEdEQjh0L1R3cUZncSsrK29vdnZ2aUN3WU1IWTJabXhvUUpFNmhmdno3ZTN0NTRlM3V6WmNzVyt2YnRTK2ZPbmFsWHJ4N096czc4K2VlZmVRcUFxVlFxQWdJQ0tGdTJyRWJHWUVoSUNGNWVYc1RFeERCOCtIRDVPNXQ2NHNHR0RSdXd0cmJHMDlNVFcxdGJKazJheEpBaFEvajY2NisxeXFBS1FtRVRBYkIzb1ZzbmFQS21qOEdwc3hCOFhjcjJ5aXJ5TVJ6OEN6N3JDcDkzbDBvYit2Lzk3czZwZE1uTTVmY1JBTlBIeUVncS8vajRhZjV1YjJ4a1dMWmNUc1lPaHhMT3NQOGcvQldnUDdEWTNBUDY5SVE3WVZKZk9IM2F2Q2t0bEpFQlp5OUk1UWdIOXBQdWErZjJ1UWZBVWxMZ2VNNk5xZld5dHBheTE3SzdldytpSG11dk4wU1k3bitNR1RkUzk3RU1WYnhZL3JMVEhrYkF4Q241UDY0Z0NJTHdUcnpQRExEdDI3ZlR1blZyalg4ODNkM2Q4Zkh4a1djOXVybTVFUklTZ3ArZkgrbnA2Zkw2SVVPRzhPMjMzOUsvZjMrTkhpMzZQSC8rbkFjUEh1UTd5eUkrUHA0K2Zmcm92VDU3bjZoeTVjcmxlS3c5ZS9iSVRhYTdkT25DZDk5OXB6WGpWUmQ3ZTN0bXpacEZVRkFRYTlhczRjcVZLM0oyVEt0V3JmRHg4ZUhRb1VONUNvRDUrL3RyOWNrS0NRblJHcERYTjFpblVDaTRlUEdpMXZveVpjcmc0dUtDalkwTlZsWlcrUG41OGZyMWF4UUtCVXVYTHNYQ3dvTFEwRkFPSERoQVFFQUE5dmIyakJzM2prNmRPcEdlbnM2aFE0ZllzbVVMQVFFQjlPN2RteSsrK0FKTFMwdGF0MjR0RHlKTW5UcVZtemR2R25RLzY5YXR5NElGQzJqVHBvMDh5SGZyMWkydG1jRHQyN2RuNU1pUmxDcFZLbDh6b0M5ZHVxUXhDMTZYcVZPMWUrOU9uVHBWbzdSZVZrK2VQR0htekprYTY5U0RXWWNPSGRJcVF4VVZGZlZPZzJuWHIxL24yclZyR2hrTUtwV0tZOGVPMGJScFUvbHZaZTNhdFRnNk9ocFVzdWZLRmVtN2RhMWF0ZVIxNmw0bkgwS3ZpUS90UFVTdG9GNXY5KzdkWS8vKy9aUXRXNWFJaUFpTmJWTlNVa2hOVFpWbjBPY21hK2xFaFVMQjQ4ZVA1U3lRbFN0WGF1MGJkUGZYQWltUWRmbnlaWXlOalprMGFSSVZLbFRReUk2QXpINU1scGFXV2dQMnYvenlDMCtmUHNYWDF4Y25KeWVOZ2VOT25UckpnU2wxMWxCb2FDaGx5cFJoNnRTcFdxKzdyNzc2aW5MbHl2SDA2Vk5NVEV4bzJyU3BScm5hNjlldk0zNzhlSW9YTDY2ekxPeXRXN2YwUEdMdlg3Rml4WmcvZno0cWxRby9Qei81L21SbGFBRHM3dDI3UEhqd2dPSERoeE1kSGMyK2Zmdm8zNysvVm04c1hlenQ3ZVZnMmJGang3aCsvVG9LaFlMNzkrOHpjdVJJclNDa3RiVTFLMWFzNE9MRmk2U2xwV24xMzl1eFk0ZFcvN3k1YytkcWxVQWNPSENnVmdsRXRhd0Q1ME9HREpFbmFHVE43dEFWVk02TnJoNWdINHFrcENRQU9UTlYvVGpscFF4ZTBhSkYrZWlqajFpOWVqVi8vLzAzMDZaTnc4aklpSTBiTi9MdzRVTSsvdmhqN096c0NBa0p3ZGpZbUk4L2Zvc3hDR0RhdEdueTYrMC8vL21QMW1kZVJrYUd4dmxIUkVTd2FORWlIajkreksrLy9zcklrU054Y1hFaE1EQlFMajEzNU1nUmloWXRTbVJrcEh5NzJOaFlGQW9GcnE2dWdCUXNuRFZyRmlWTGxzVEp5WW4wOUhTcVZxM0tzbVhMU0U5UDF5clpDRkt3NWR0dnYyWGF0R25VcVZOSDczM0tiUkthT2xDcDcvMVNUWjNobHBxYVNrQkFnTnpmVEgxL3NtWmJacVYrSFh4SVltSmlkUDZ0NTZSbno1NWFnWnFpUll0aVpXVWwzOGVnb0NCdTNicWw4YnE1ZCs4ZVI0OGVwWFhyMWdhWHpxMVJvd2FqUjQvRzI5dWJxVk9uTW5mdVhJWU5HMFo4ZkR3dUxpNk1IVHVXK3ZYckc3U3ZsaTFiVXF0V0xkYXRXOGVSSTBlSWpZMEZwTS9COXUzYnMzbnpac0xDd3VSeThibTVjdVVLMGRIUkdpVkMxWm1KVGs1T0xGbXlCRGMzTjI3Y3VNSGh3NGM1ZGVvVXIxKy9wbjM3OWd3Wk1rVCt6Rit4WWdVK1BqNnNXcldLVFpzMjBhaFJJOXEzYjI5UTJXSkJlTmRFQUt5Z3RXb0cvYVZHdmtUSFpQYkwwbVg3YmlucnFKb2JEQjRnclh0WFFUQzNMRzk4OXgrK20yUGt4dFFFdmg4SmRXckRmRys0YnRnZ2hNemFHcnhtd01WL3BKS1NPV1ZsNmVOZVE4cTZBL2k0RHZnZDBiOXRpNlpTb0t5RU01dzlML1ZleTg2akVaU1N2dUJ3T1JnU1gway9vV0ZTRDdQYTdsTHdNVEtIWUZSU01pelhUaXMzU04vUGdUZGZDRis4aENKdmVyMDVPb0RYSW5oWitETmdCVUVRaFArZjNsY0FUTjFBT3Z2QXJLNUJlM1hqNTZ5REFpVkxscVJHalJxY1BYdFdvNlNMUHNXTEY2ZGx5NVpzM3J5WnRtM2J5di9VUFgvK1hHNDJubFgyL2oxMmRuWmFNOUZCS3NVVEhoNnVOU0JyWldWRmFHaW8zdlBwMnJVcnQyN2RvbGV2WG5udVpRYlNQOGxObWpRaElpSUNlM3ZwZTRLMXRUWE5temZuNzcvL0ppRWhRYXVIZ0M3Mzc5L241czJiOU8zYlYyT2dhT1hLbGR5K2ZkdWdjM24rL0xsV3p3bUFRWU1HMGFkUEg3NzU1aHUrK2VZYm9xT2pHVFpzR045Kyt5MXVibTc4OXR0djdONjlHeWNuSndZUEhrelhybDNsd1Rjek16TSsrK3d6T25Ub3dPYk5tOW0rZlRzWExseGcyYkpsV29NYWpSbzF5clhuVE5ibkx1dHM4WnMzYjhvbER0V1VTaVVOR2pUQTJkbFo3eXpybkxSdDI1YkdqUnZ6enovL3NHREJBaVpNbUVERGhnMzFiajlqeGd6Q3dzTDBsbEdzV0xFaTV1Ym1XalBTMWVWOWtwS1N0SzR6TkNzdXYzeDlmU2xkdWpRdFdyU1FnMjhYTGx6Z3laTW5Hcy9Gdlh2M0RDNlZFeHdjVElVS0ZUVEtSWVdFaEdnRXhBclRoL1llb2xaUXI3ZkZpeGRqYVduSmQ5OTlwL0crbkpHUndZZ1JJM0IxZFdYT25EbTVuZzlBNWNxVkdUUm9FQ0FOdGprN084c0RzTm1Eb1FxRlFyNi8ra3ljT0JFek16UDV0dnYzNzllNFBqZzRtSWtUSnpKejVreU44cFJaejhmRHc4T2c3SXI2OWV0VG9rUUpqYkp0MlZXb1VFSG40UDNtelp2bDVZaUlDRXFYTHYxQkJHK3p5dm81YW1Sa2hKR1JFV2ZQbnFWKy9mb1lHeHZqNit0TDI3WnRLVk9tak1FQnNELy8vQk1URXhQYXRHbERXbG9hZi96eEI5dTJiZFBJdHNzTFcxdGJldmZ1alltSmlkNytkVVpHUnJSdjMxNHJLTnUrZlhzKy9mVFRQQjN2NzcvL0pqQXdVR3Y5cFV1WDVENWtpWW1KNy96N1VXaG9xTlo3U2RaQXpMdjA4dVZMVEV4TTVJazRlY24rVTd0OCtUS3ZYcjJpVmF0V0hEOStYTDR2dTNidG9tUEhqbHk1Y3FWQUt3eW9KMkJNbVRLRlU2ZE9zV2pSSW8zczNQVDBkUG55bmoxN1dMdDJMUlVyVm1UcDBxVnlNTXZkM1ozQmd3ZnowMDgvc1czYk5vWVBINDZkblIwTEZpd2dLU2tKR3hzYndzTENBT1RKTXJHeHNhU2twREI3OW15V0xWdkc0c1dMcVZLbENtRmhZY3llUFZzckd3bWt4ek14TVZFT0xHWTFlZkprT1RpZWtwSkNlSGk0L0hyTUhwUld2MS9tRkFCTFMwdmp6Smt6Mk5uWjhmanhZN3k5dlltUGo1ZURyenQzN3RUcWs2ZG1hQWJhKzZRT0ZLdWZzK3kyYk5sQ2NuS3kzUGZMeU1nSWMzTnpPWGlrWm1Sa2hMMjl2VHk1NjlpeFl6UnExRWlqTks2UGp3L201dWJ5NTVjaFltTmo2ZHk1TTJGaFlmejExMS9jdTNlUElVT0dFQjRlVHI5Ky9YSU5WbVpYdEdoUmZ2amhCejc3N0RQS2x5OHZyMWQvSC9iMzl6YzRBSGJnd0FFc0xTMDFBcUIyZG5ZMGJOaVFTWk1teWUrZmRuWjIzTDU5bTA4KytZUk9uVHBwUGRaV1ZsYU1IeitlWHIxNnNYZnZYazZlUFBuT3FrWUlRbDZKQUZoQnFsOFhoZytXTW44VUtWS1FKOXVNV0EzcEdiQndpVlQycjNneEtRam00QUM3OXI1OWxsTldyaTZaZ1pHVUZJZ3NoQmxFbGhZdzZYc3BJQVR3MHdTWTdpa0ZpZ3cxWnBnVWJDclZWUXBPYmRvT0ovWC93NkZUMzgrbDN4a1pzSDV6enR1dThZWEY4NlF5ZmtNSFN2MjlYaXN5cnpjMmd0NVpabUQrK1ZmbThyR1RVZ0FNb0U4ditLV0FlbnhsNWVvaVpaaXBMZkdCVHUyazNtUEZpOEhFTVRCblllNzk2Z3gxK1NxOHFlOXVNSE1MYVBObXh1aHJCUVRsSTlNdE5vL0hGQVJCRU42TDl4VUFlL2JzR1ltSmlUcWJlR2VsN3NmUW9rVUxyV0JFclZxMTVFYmhoaGcxYWhSZmYvMDEyN1p0azB1OGhJYUc4dXV2djhvbFVkVGxjcklQQXBpWm1Xbk5SQWZwSCtpblQ1L3F2QzZud1dzTEN3dDVrUG5GaXhlTUhqMmE3dDI3YTJXQmdQUllaUitzTURVMXBYang0bHIvQkxkcTFZcUFnQUQrL3Z0dmV2YnNxZmY0YW52MjdNSEV4SVJ1M2JwcHJQZjA5TlFLb3R5L2YxOW55Y21TSlV2cXpFREoycmNwTlRXVm1UTm5VcjE2ZGJsWDBKZGZma25kdW5YbGdWZGRyS3lzK082NzcralVxUk5wYVdrNnR6TXpNOHMxMjhuTXpFem53TlBpeFlzeE5UWGw2ZFBNS2diR3hzWWE1Um56eXNMQ0Fnc0xDOXEyYmN1bVRadnc4L1BUVzdMbXlwVXJoSVNFMEt0WEw3Mzk3TlE5UjdKVEQvcC8vdm5uV3MrZnY3Ky9YRTdzWFZBb0ZBd2FORWlqOU42MmJkdW9VS0VDcjErLzV1SERoNVFzV1pMcjE2L3o1WmRmR3JTLzI3ZHZhN3orbnoxN3hwTW5UM0xNbW5yZlBxVDNFTFdDZXIwNU9qclNyVnMzcmI4bEV4TVQycmR2ejlxMWF3a01ES1JObXphNW5sUHAwcVhsM2lsLy9QRUhwVXVYbHZ0MVpROE1xdi8yY3VxSFpHam1XVTRNL1Z6ejgvUExNZmdGMEt4Wk02MEEyTVdMRjdseTVRcDE2OVlsTEN5TVVhTkc4ZkhISC9QVFR6L3BIV3grbjdLWHVGTjc5ZW9WbHk5ZjV2L1l1Kyt3S003dGdlUGZwVWl6b0NnMkVMRnJGRXRzc1lDaTJCSTF4aGk5TWNaMnJUR1doRmhpdzk0d0ttcU1HaE4vUm1QdlJySEhoZzFiQkxGeFZTeUFDb0lDQWd2TDc0L0pqaXk3SUtCb3ZQZDhuc2Zua1ozWm1YZDNaMmQzNTd6bkhHOXZiNnlzck5pNmRTdVdscFowNzk0OVcxbEFqeDQ5WXYvKy9UUm8wRUNkZE9IbDVZVy92Ny9hN3ltbkhqMTZwUFpLeWtyMTZ0VU5qbzErL2ZxUm1wcHFVTVl6TzJyWHJzMTc3NzFuZFB1bVRadXd0clltTVRHUnlaTW44OTU3N3pGMjdGaVR2WWl5NDJVOXdQejkvZkgzOTgvVnRsL1YwNmRQRFo3TDNBVEE5T1ZRUVpta2MvRGdRUklTRXRUUC9OdTNiMk5oWVlHam95TmFyZGJvYzB1dlRKa3lhdC9JOFBCd2c0djNldnJzUWtkSFI3eTl2Wms4ZVRJTEZpeFFKeExvZERyUzB0TFU0OTNaMlpuUFAvK2N6ei8vSEsxV3k2Ky8va3JQbmoycFY2OGVKVXFVWVA3OCtlaDBPdXp0N1FrUER3ZVU4MldUSmsyNGNPRUMxdGJXYW4vREVpVktzR3paTWpVcmRjS0VDV292d2QyN2R4djFGWU1YbndlbW5zOXUzYnFwSlRkOWZYMXAyTEFoVFpvMEFhQllzV0lHV2JPUEhqMENNQmxrMDl1OWV6YzZuWTQ2ZGVxUW5Kek13SUVEbVRKbGl2cDljZlRvMFNZL2IwQTVQMmRuVXRtYmRQSGlSVURKb0RUbHlKRWphbm5FeE1SRUNoUW9RSGg0dUZFUWEvMzY5UlFxVklpb3FDaHUzTGhCY0hDd3dhU08vZnYzYytuU0pYcjI3Sm50L254QlFVR01IRG1Teno3N2pNR0RCL1BoaHg4YXZmWXJWNjdrMEtGREprdGh4c2ZIRzN6LzFMTzN0emNvaVE3S2NWZTVjbVVPSFRyRWdBRURYanEyOFBCd0FnSUM2TkNoZzBHRmlRNGRPdENoUXdmQ3dzS01ldWx1M2JwVjdRT2FtWFhyMWpGMDZOQi8zT1FPOGI5TEFtQ3ZTN01tU3Q4di9RZlY0bVZ3NSs3TDd4ZjdGR2JQaDZuamxVQkxsNC9odlNvdy8wZUlmdkx5KzJkSG5YUjFlNjllZjczQnRld282Z0JqdmdVWDV4ZTM3VHNFTjBPenY0MTgrUXlEaVVVS0s2VU1XM2dvZ2FyNzRTL2ZScU1HVVBIdkQ1bTlCN1BPeWdJbGcyL3JUdWphV1FsTWZ2cXhFblRUYTk4T25QOHVwWFQ5Smx4Sk4vdjVXQUI4MlUzSldtdFlUd21HWGN2K2hiZVgwZ2NVOWJORWdxL0NYMEVRZGsvSjlpdFVFS3BWZ2JIZndRemYzR1hMWlhUZ3o1emZ4NzdRaXdCWVhGeldHWkZDQ0NIZUtXK3FCMWhNVEF4MmRuWlpYaGhNU2twaTh1VEpXRmxabVp5TldiaHdZZldpUTNiWTI5dmo0ZUhCL3YzNzFZdlgrdjQ5R3pkdVZIc0dXRnBha3BTVXhMbHo1emh6NWd3RkN4WlVmM2ovOGNjZkJrRzNLMWV1RUJzYnkvejU4dzMybGI1NStzdWtwcVlTSGg2ZWFZK2pQbjM2R04xV3NtUkpreittNjlTcFE0RUNCZGkzYjk5TEEyQlBuanpoOE9IRE5HL2UzT2hpaXFrTHpobXpqUFRNek15eURFQ2xwS1F3ZWZKa29xS2lHRHg0TUNkUG51VGV2WHNVS1ZLRVFvVUtaV3UyL3ZEaHcyblJvb1hKWlFFQkFabGVTTk5MVGs0MjJmTkNmeEV0NHdVSW5VNlhhWStYUllzV3NXU0pZUm50N2R1M0d4M0wra0RhakJrejJMdDNyMUVQb1BqNGVPYk9uVXZ4NHNVTmVrV2xGeG9heXQ2OWUvbm9vNDl5ZENHNVZxMWFiTjY4bWF0WHIxS2xTcFZzM3krNy92M3ZmMU83ZG0wMUFIYjQ4R0dDZzRQeDhmRmgxNjVkWEx4NEVROFBENUtTa21qVXFORkx0M2Y3OW0xU1VsSjQrUENobXZGNTVNZ1JOQnBOcnNwUTVwVi82amtFWHYxNDY5ZXZIODdPemlhRGJsMjZkT0h3NGNQODlOTlBOR2pRSUZ2bFdyUHJ6cDA3NnZpVGs1TXpEUzRrSnllemE5Y3VrOHYwR1FMSGp4L245bTNUVlZFNmRPaGdGTWk1ZXZXcXVqOTkwT1RycjcrbVNaTW16SjQ5bSsrKys4N2cvUk1lSHM2NGNlT01Ma3dtSnlmejQ0OC8wcXBWSzJ4dGJibC8vejU5Ky9abDFxeFpqQjA3bGttVEptV1o0ZlltNkRORzAwOU1BRGg2OUNpV2xwWTBidHdZQ3dzTDZ0U3BRMEJBZ0VFQUxLdnZCTC84OGd1cHFha0dwU0MvK09JTERodzR3SklsUzVneFkwYVc0MHBNVEZRemhmUlpNR1hLbEdIRmloWE1talVMTUo0RXNIVHBVa0pDUWd4Nk1vR1NDYUxQMXNtcGdnVUxHbVRiWExseWhYUG56dEc1YzJjMmI5NU16NTQ5V2Jac0dXUEdqR0h5NU1tNTJzZkxlb0I5L2ZYWFJsa1Z3Y0hCZlB2dHQ3bmFYMDVFUmtZYVpOL3FBL281Q2Q1bS9CeGV1SEFoRHg0OE1Pb1B1R2ZQSHZMbHk4ZDMzMzBIS09lQVZhdFdNV0xFQ1BMbnoyOXdmckczdHpjcUtaaXh2R2pUcGszNTZLT1AyTFZyRjI1dWJyUnExVW9OK09yZjMrWExsNmRZc1dLRWhZV3hiOTgrTm0zYXhPVEprMGxPVGxhei9QUmxNRXVXTEVuSmtpVTVjdVFJVFpvMElTQWdnSHIxNmhsYzhJK1BqOGZmMzUrMWE5ZGlaMmVIbjU4Zmp4OC9adm55NVF3Y09KQzJiZHNhSEo5WlpXN3B5OGdsSmlhU25KeU1zN016elpzM04va2MzNzE3bC96NTgvUGt5UlBNemMyTnRxZlZhdFh5NHZydE5XblNoQlVyVnFqZjZ5Wk9uUGpHZXYzbWhFNm5RNmZUR1oyblQ1OCtUZEdpUlNsVnFwVFJmYUtpb3JoMTY1WjZqTVRIeHh0a0w2MWR1NWI0K0hoMXVhT2pJeEVSRWZ6KysrK1VLVk5HZlQrbXBxYXlhdFVxU3BRb3dXZWZmWmF0OFlhR2hqSmh3Z1R5NWN1SHA2Y25GaFlXSmpQZVkySmkxS0JxUnJ0MjdUTDV1VFpxMUNoYXRteHBkTHVIaHdmTGxpM2o5T25UTHgyZlBwQmxhbUlkdkNnZC9QSEhIMmNybyt6Q2hRc2NQSGlRdExRMENYNkpmeFFKZ0wwcWpRWSsvd3c2cGZ2aHUzNnowZ3NxdS81elc4blVHZjBOMk5vb2dZdTUwK0czdFVwdnFGME85bzBBQUNBQVNVUkJWRmNOV0gyUXJyVEZ4Y3V2dHEyY3FsUkJDZFRZLzEwclc2ZURGYXR5WHVveE9Wa3BFM2o0R0F6c28yUS9nVkxTY081MDJQNEhiTndHbWMxZ3RiS0Nubi9QV25nV0J4dTJtRjR2b3gxN29IVkxaZndmdG9iOWg1VWVhaVZMUU5kUFhxejNmNzhiM2k4cENmWWNnTTUvbDhycDN4dEdUY2g4ZkRtUjMwNEpLT3FEYndrSlNzQVZJQ1lHWnY0QWs3NVhnb2J2VllIcFBrcW1ZWGd1KzY0SklZUVFKdWgwdWx5VmZjdXBmUG55cVJkWVRORnF0Zmo0K0hENzltMW16NTV0Y3JaclZoZExNMU8rZkhuMjd0MXIxT2VnYmR1MnJGcTFpaTFidHRDMWExY2VQMzdNaGcwYkNBa0p3ZDdlWHIxNEhSZ1l5S1ZMbDlUeVlVbEpTYVNtcHFyQm9VZVBIdkdmLy95SHdZTUg1MmhjV1prMmJaclJCWUhNU3FwWVdGalF1SEZqamh3NVlsVCtKU04vZjMrMFdtMjJmK3puMXU3ZHU5VWY2OE9IRHdlVUMwMWZmUEVGMWF0WE53aHVSa2RIczNidFdscTNibTN3Z3p6akJXZTlXclZxVWFOR2paZjJQRHR4NG9UUmhkK3NhRFFhbzdLSzhmSHhMRnEwQ0M4dkw2TWVIcGxkVFBMMDlNVGYzNThsUzVaUXRXcFZOWWlWa3BMQ3RHblRlUHo0TVhQbXpNbDBiUGZ2MzJmcjFxM1VxMWN2UndHdzZPaG90bTdkU3ZueTVmTWtBSmF4NzBQNTh1VnhkM2VuY2VQR05HalFnQ1ZMbHJCanh3N0tseTl2MERjbk0xV3FWR0hvMEtFc1hyeVlpSWdJeG8wYngvYnQyNmxWcTFhZTlqTExqWC95T2VSVmpqZG5aMmVqMi9UTXpNd1lNR0FBSTBlT1pOV3FWUXdhTkNqSFk4dk0yYk5uTVRjM1orREFnY3liTnkvVHJPREV4RVNUZmJYZ1JiOGlmMy8vVE4rTDdkcTFVOCtqK3V5V3c0Y1BjL3o0Y1VESmdBR2wxR1dMRmkxWXVYSWxodzhmcGxXckY1VTUxcTVkUytIQ2hmbmtrMDhNdHIxOCtYSWlJeU9aTldzV216WnRBcFRYUXFQUk1HUEdETHk5dmRWZ3p0dWl6OHhKMytzS2xQT3p1N3U3V2w2eVljT0crUHI2RWhNVG8yYVJacFlCZHZIaVJRNGNPRUNiTm0wTXp0R09qbzUwN3R5WmRldldaWmsxcU5QcGlJdUxVek5jMG1lcGxTbFRoZzgvL0pCNTgrWVJIeCt2bGdxK2QrOGVnWUdCOU92WHorZzRmbGt2dk96U2FyWE1uVHVYaWhVclVyOStmVFp2M2t6MTZ0V1pObTBhbzBlUFp2WHExU1luVkx4TVZqM0FmSHg4S0YrK3ZOSHhXN1pzV1h4OGZJeUNmYTliU0VnSUgzendnZnEzdmpkZlRucUFSVVZGR1Z6b2o0Nk9KaTR1anFDZ0lQVzJVcVZLRVJzYmk3Mjl2ZHFEOE5LbFM0Qnk3R1U4Mzl2WTJCZ0Y4emR1M0dpMDcvNzkrM1AyN0ZsV3JseEo4K2JOalRKeWYvLzlkM2JzMkdGd253a1RKaGo4M2FsVEovVzgyN3g1Y3paczJJQy92NzlSTmxGQVFBQlRwMDdGM055Y3pwMDc4OGtubjJCdGJVMzU4dVdwVTZjT3UzYnRva1NKRWdibEsvVmw5N0thUEtBL0h0YXVYVXVaTW1WTXZtOHVYYnFFVnF1bFY2OWUrUHI2R2gySGh3NGQ0dkhqeDNUbzBJRU5HemFvdHpzNU9SRVhGMGU1Y3VYbzFLbVRtczIyWU1FQ0hCd2MxQUIyWW1JaVAvMzAwMnVkNUpBZCtrenFzV1BIR253V1hiaHdnZERRVURXTE1DTjlMejc5UkpuSGp4OGJsTUcxdExRME9JWkxseTdOenAwN2lZK1BaOHFVS1dvZ3g5emNIRDgvUHlJakl6UDlYVkdvVUNIMS9Sa1VGTVM0Y2VOSVRVMWwyclJwdWNwMEJhVnFROGF5M29CQjZjUDA5QUd3NE9CZzlUVTBSYXZWc20vZlBobzNidnpTUHNtMWF0VXlDUDRIQmdZeWE5WXM1czZkYS9DNG5qOS96c0dEZWRUYVI0aFhJQUd3VjJGZlNDbDUrSDY2SDdhL2I0UXRPeksvVDJhdVhBV2Y2VER1T3loWUVBcmtoOEg5b0gxYldMTUJBaS9rYm93bGlyOG94UWR3NWx6dXRwTWJiYnlnMStlZy95QkplQTV6RjhLbFZ3akNCWWZBaURGSzhLbERPeVhqenNJQ09uZUVodlhocHhVUWNzMzRmdi82RkJ6Ky9wSzBjZzNFWmJOcFoxSVNiTjZ1OUhYYnMxL3BxV1Z0QlNPSEtRRW1nS01uVEdkMzdmZ0QyclpVc3NCY25PR0xyc3ErWDBWNVZ4ZzY2RVhmTVoxT0NRdytmUFJpblJ1aDRMc1F2TDlXeGxqR0NXWlBVWTZqZlFmZWZBYWdFRUtJLzFwdklnQld0R2hSdEZvdFVWRlJSc0V0clZiTGhBa1R1SExsQ2pObXpNaTA3RWxFUkVTMnk1VG82V2ZoWml6dmx6OS9majc3N0ROV3JseEpkSFEwTzNmdXhOWFZsVVdMRmhrRlgxeGRYZFd5S2JObnp5WW9LRWo5ZSsvZXZmajYrdVpvVEM5VHExYXRIQVg2ZXZUb3djQ0JBMTk2QWFOTGx5NVVxbFRKS0VDUm1KaW9aZ3VrcDc5QW5KRk9weU02azNMS2hRb1Zva2FOR256NjZhZTR1TGpnNHVKQ21USmxETWFtTDQwR2NPdldMZGF1WGN2Nzc3K2Y2UXhvVUlLZjE2OWZ6M1pqY2YyUCs2Q2dJS3BVcWZMU2kzb2FqY1pvOW0xMGREU0xGaTJpY3VYS0ptZm1abWIwNk5FTUhEaVFzV1BITW1mT0hJb1VLY0tNR1RNNGUvWXMzdDdlLzVnZVY2K2lUSmt5akJzM0RsQXVtSHA1ZWJGang0NGNsVkpxMzc0OVpjcVVZZEtrU2ZUcDB3ZXRWcHZySGtKNityNHIrZkxsZTIwWk9QLzBjMGhlSFcrMWE5ZW1ZOGVPcjVTUnA5VnFTVXBLWXRTb1VWU3RXcFd3c0RBdVhyeElnd1lOMUF1WjhLSTBhWG9GQ3haazU4NmRiTm15aFlvVkt4bzhEbjA1MEtsVHB4cGMvTnl6Wnc4cEtTbDg5TkZIQnA5cit2UGJpQkVqOFBEd0FLQjM3OTdxY24wMjNlelpzL256eno5cDFxd1pwMCtmNXVEQmczenp6VGNHZmN5T0hEbkN0bTNiK1BMTEw0MCtqNW8zYjA1Y1hCeVhMMS9PVVFEK2RYSjBkTVRTMHBJN2QrNVFyRmd4TEMwdGNYVjF4Y0hCZ1hYcjFuSHQyaldlUG4xSy8vNzlpWXVMVXpPUkF3TUQxWXVmcHM2WHNiR3h6Snc1RTF0Ylc1Tlp5dDI3ZCtmUW9VUDQrZmxSclZvMU5kczJ2WVNFQkp5Y25GaXhZZ1dnQkNUVDk4bHIxYW9WR3pac1lPSENoZnp3d3crWW01dnp3dzgvVUtKRUNZUE00YnQzNzZyWlJLOXExS2hSWExwMGliQ3dNS1BzTlRjM04rYk1tVU9sU3BVNGQrN1ZyNzhrSmlheWNlTkdHalJvUU9QR2pkbTVjeWNoSVNFTUdUSUVXMXRiL1B6ODBHcTFlWjRCZHUvZVBaNDllMmJRRjFBZkFNdEpCdGlwVTZmNDZhZWYxTCsxV2kxcGFXa0dwWk1IRHg1TWVIaDR0bnFVNW9TTmpRMFRKa3pBd2NFQlMwdEx0ZFNxL3J0VDM3NTk2ZDY5T3pObnppUXlNaEpmWDE4MW1ISG56aDFHalJwbDhQamJ0V3ZIK3ZYcm1UZHZIa1dMRmpYSVpLNWR1elpEaGd4aHg0NGRyRm16aGpWckRLOEZkZWpRZ2E1ZHV4cmMvdUNCVXFVb3F3a2RaODZjUWFQUjBMeDVjMmJPbkVscWFpcGVYbDUwN2RvVkJ3Y0g3dDI3UjFCUUVCNGVIaHc1Y2tTOW43ZTN0L3BZWEYxZGFkS2tpY2xNcFB6NTg3TjA2VktEMjdSYUxXWExsalhvUlp0eEhiMjgrRHlOajQ5bjVjcVZiTisrSFNzcks0UFN3VnF0bHVYTGx3TktnRFl4TWRHb2grVEpreWNwVWFJRUxpNHVQSHYyaklpSUNNcVZLNWZwL2lwV3JFaDhmRHh1Ym00MGJOaVExTlJVOWJrclhMaXdRUlprUm5QbnpnV1VqUDhsUzVaZ2JXM056Smt6VFpaUHphN2l4WXViN0Z1WkdVZEhSNVl1WFVxNWN1WFl1M2R2cHV0WldscXlhTkdpWFAyZWk0dUxJeVltSnRlbFhvVjQweVFBbGxzdG1pbEJFYnQwWDFCL1hRMS9aSDV5ZWFuLzNJWnhVK0I3YnlWd0JlRHNCTjdENE5zeDJTdnpsMUZiTHlWTERaUWdUZVREM0k4dnUyeXNsWEtRamRQOTZIbjRDR2JNaGJzdjZUK1dQeHN6U0ZKU2xHQk93QmtZMGc5Yy9wNXRVTG9rVEI2clpKZjl0azRKWG9GU0xySDEzNlZ3TGdYQmtlUEcyN1JOdDkrTURUMzNIMUlDa0k4ZUs4L2x0MThycndzb1pTcFhaRkxXTHo0QjFtK0IzbitYZWZpd05kejhEeHcvK2ZMSG1GR0IvTkNwUFh6VUJ2UnB4S21wU3FsTVUwSE44eGRoMGt3WTh3M2t6Nis4SnYvK0VyeWFLV002ZTk3NGNRb2hoQkE1OEtZYVlCY3FWQWhYVjFmT25qMXIwSzlHcTlVeWNlSkVybHk1d3N5Wk13MStsR2QwNXN3WnRReFpWbEpTVWxpMmJCbm01dWI4OGNjZkZDOWUzT1RGbCs3ZHUzUHg0a1cyYk5uQ3h4OS96S0JCZzE2cHpFZkpraVZwMUtqUkd5OFZrdDJnb0lXRmhWRWZHNEJ0MjdhcEZ5U3o0OEdEQjNUdDJ0WGtzbVhMbHVIcTZtcXlYNEcrMUYxdVBIcjBpQkVqUm1CcGFabnRVajZwcWFsb3RWcldyMS8vUnJPS2loUXB3clJwMHhnMWFoUmZmLzAxeFlvVjQrYk5td3dkT3RSb1pudGVlL1RvRVFjUEhzVEt5b28yYmRxODFySnMrZ3N0eWNuSnpKOC9uM0xseW1XclgxUjZOV3ZXWk1TSUVXcUpzWWNQWCswM3p2bno1eGt6Wmd6OSsvZlBkQVo1ZHJ4TDU1QzhQTjZHREJtU3EvdmR1WE9IU1pNbUVSZ1lTT2ZPbmVuVnF4YzZuWTVSbzBaaGJXMU4rL2J0RFFKZ2hRb1Y0cSsvL2lJd01KQlBQLzJVZ2dXVnZ0Zkp5Y2tjUEhpUS8vdS8vOFBYMXpmVHpGQlFMcGo2K2ZsUnExWXQyclZyWjNDZTBHZEQ2ZnZHbU9MbDVjWFJvMGVaUFhzMno1NDlZOW15WmJSdTNkcmc4eW8yTnBiWnMyZFR2WHAxdW5mdmJuSTc3ZHUzZjJtSjFydzBkT2hRUU1tKzFXcTFUSm8wU2UxTHRtblRKaHdkSFhGMmRxWm8wYUk0T0RoUXNHQkIxcTlmejltelo5VlNZaG5QMDBsSlNmajQrQkFWRmNXNGNlTk1YalMydHJibTIyKy9aZFNvVVV5WU1JRjU4K1laVGNwNDh1UkpscStCaFlVRm8wYU5Zc1NJRVV5ZlBoMGJHeHR1M3J6SndvVUxEY2JrNE9DZ1poZnJQWHIwQ0FjSEIvVzk4K2VmZjNMMDZGRTE2eWNoSWNGa1VOTFYxUlZmWDErOHZMeW9XN2N1NTgrZk4xaitLaGU3cjEyN3h0S2xTN2w2OVNyWHIxOG5PVG1aTld2V1VMMTZkZUxpNHZqMTExOXhjbkpTejhzV0ZoYnMzTGtURHcrUGJFLzJ5QTE5TUNYOVk5TUh3SEp5RWZ6RER6K2tlZlBtbkQ5L25zYU5HN05vMFNJZVBIaEFuejU5aUk2T1ZqTzExNjFibDJrUHFsZFJxVklsOWY4WlN3N2EydHB5L3Z4NUxseTRRT3ZXcmNtZlB6ODJOalpxUHpCWFYxYzFHQTVLWUtKKy9mcWNQSG1TRHovODBPQjRzN0d4b1YyN2R1emJ0NDlPblRvWmxFdE8zNjhydllzWEwxS2dRSUVzai9jalI0NVFwVW9WUm80Y1NWSlNFblBtek1IYzNGejlIUFh4OGFGQWdRSTBiZHJVSUFEbTZPakk5ZXZYOGZmMzUrT1BQemJLWGdjbGEyN1pzbVVtOXhzV0ZtYVFMYWJYdFd0WGcvS1RyK3Z6VlA4N1ExOVdOem82bXZyMTZ6TjA2RkNEVE1lbFM1ZHk0OFlONnRTcHcvbno1L0h4OFdIS2xDbnFhNUdRa01ENTgrZlZzcUdYTHlzVDhpdFhycXhPY3ZqaWl5OE1mdGVFaGlydFdwbzJiUW9vV2NOYnQyNWx5WklsTC8wK0doRVJ3WUlGQ3dnTURNVFoyWmxKa3labG1UbWRWN0lLOEtXbjc4T1pVK0hoNFdnMG1uOWM5cjBRbVpFQVdHNTAvMHdKUnVnbEpjSFNYNVZNb0ZmMUlBSzh4MEtmSHVENTl3ZnIrazFaQjcvU2w3WkpmekhLM2w0SjFPbmxwb2RUVHIxWEZZYjBoMkxwbWlVSFhvQkZTMStlZFZXa3NOSXZUTTlFQTNJRHQyN0R5QW53MlNkS0NVb3pNeVZBMWFZbDFIWlRna00zUXBVZzFUZGpvTytYc0d5bDhYWUsyeXZyNjJWc2hwdVNxZ1MvQUFiL1crbnBwUitmMzA5S29Dc3plL1pCMDBaUW9ad3l0aUVEbEJLTTJjMkNjeXFsdklaZW5rcm1tZDZUR0Zpd0JJS3VaSDdmYXpmQWV4eDhQVUI1WFVBSkZvNGNEdUdSY09Dd1Vxb3pmZlpZZW9VS0tqM3BYa1crZEdQT24xOEp3cjJxZFp1em44RW5oQkFpejZTbHBiMlJERENBbGkxYnNubnpabHExYXFWZXBOSm5LclJvMFlKcjE2NXg3WnFTQVc1bVprYUhEaDNVK3g0NWNvVG56NTluNnlLS2hZVUZmLzMxRnpkdjNxUkNoUXA4OWRWWFJ1dEVSMGV6YWRNbVJvOGV6Zmp4NC9uamp6OXdjbkxLVm4rcTlQU2x0VFFhRFI5ODhJRkJTYUYzUmJObXpVek9IcjUvLzc3YW1ENjlva1dMbXJ6Z0Foak0rbi84K0RGWHIxN2x5cFVyQkFjSEV4MGR6VysvL2ZaS1l4MDdkcXhCNlphc1pNd3VlSk5LbFNwRi9mcjFPWGp3SURFeE1aUXJWeTdUVW05NUpTSWlnb0VEQjVLYW1rcHljakw3OSs5bjRjS0ZyNzBYeUlJRkM3aDE2eGJ6NTg4M0NOeGs3T05qU2xoWUdBc1dMS0JvMGFJVUsxYU1lZlBtY2Z2MmJRWU9IS2l1bysvNW9mYzg0M2Y4ZElLRGd3R3lmWXhrNWwwN2g3enQ0KzNHalJzY08zYU13TUJBZ3pKZ24zMzJHWjZlbnFTbHBiRm8wU0l1WHJ6SU45OThZektZR0I0ZXp0cTFhL0h3OEZBRFlQbnk1V1BxMUtsOC9mWFhqQjQ5bW5uejVwa3NQWFh2M2ozR2pSdUhxNnNyRXlaTU1Eckc5WDNDMHZlS01lWDc3Nzlud0lBQitQbjU0ZWpvYUJRQUxGU29FTFZxMVdMWXNHSFpDbEsyYU5HQ2hnMGJHbVV4cEJjWkdjbnMyYk1aTW1SSXRzcUhaa2RJU0FqQndjRjgrdW1uYk4rK25hbFRwekpod2dRKy9mUlRrMW1hcFVxVm9saXhZbXBtYi9vTHc0bUppVXlhTkltZ29DQjY5dXhwRURUSXFFNmRPblRyMW8xMTY5WXhac3dZcGsyYlp0QmY4dmJ0Mnk4dEpWaTFhbFcrK3Vvci9QejhBQ1dnbDdIMGw2MnRyWnFabUpxYXlxWk5tL2p0dDkvNDhNTVAxWEtkb2FHaG1KdWIwN0JoUXhJU0V1alhyeCtsU3BYaWl5KytNQnBEang0OXNuM091SC8vdnRGRWdzaklTUFgvRHg4K1pPREFnU1FtSm5MMDZGRmNYRng0NzczM3NMQ3dJQ0lpZ2xXclZxSFJhRml5WkFseGNYRjgvZlhYNm5ldzNyMTdjK3pZTWViTm04ZUtGU3V5UEc1eUt6VTFsWjA3ZDFLcFVpV0RzbXY2QUZMNmZTWW1KaG9GQkJNU0Vnd3VsQzlmdnB5TEZ5OGFCT3hpWTJPWk1XTUduMy8rT2UrOTl4NFBIanpJVWRaTGJ1aEwxS1ovYmVyVnE4ZkFnUU5adjM0OXg0OGZwMzM3OXR5NmRZdXdzREFXTGx4bzhOMDNJQ0JBTGQyOGZmdDJXclJvWWZKOFVhaFFJWU56VVByOXRXblRoa2FOR2hFUkVjSCsvZnZWQ1Y3ZmZ2c3RBd1lNTURobm5EbHpodERRVUVhTUdJR1ptUm5mZi84OW8wYU53cy9QajdwMTYzTGt5QkZPbkRqQnNHSERUQVp1dzhQRFdibHlKVTJiTmpWNVR2VDA5RFQ0REVoTFMyUHg0c1ZFUlVXaDAra29YYm8wZmZ2Mk5UaFhacXpPOERvK1Q1T1Nrb2lNakNROFBKekF3RURzN2UzNS92dnZEVEwrZFRvZGl4WXRZdWZPbmRTdFc1ZHAwNmF4WnMwYVZxMWF4YlJwMDVnd1lRSm1abWFjUEhrU3JWYXJadWY1Ky90VHJsdzVpaFl0U2xoWUdBRGp4bzFUQSsrWEwxL205OStWRmljQkFRRjgvUEhIUEh6NGtOalkyQ3lEWHpFeE1heGJ0NDZkTzNlU25KeE1telp0R0RSbzBGdkw2czFMT3AyT1k4ZU9ZV1pteHFwVnEyaldyRm0yK29NSjhUWkpBQ3czdHV5QVdtN2c2Z0szN3NDOFJVcmc2blZKVElJZmYxWUNSeTJiSy8ydDlCeUxLVDJmRWhJZ0Rhai92bktiM3ZQRUYvLy8vTk1YUVpPWUdEZ1c4UHJHYUVxakJqRGlxeGNaWjZtcHNIWVRiTXZRckxGbURTV0xLeVpHR2E5V3EvVFU2dm01VXRKUUw4WjArUndEcWFtd2RpT2N1d0JmRDRTU2Y4OEVLZXBnR0VBTGoxVDZyRmxid1VKZjVmbUxqMWZHV3FHOGtpRUZ5blAvd0VTdzBjd01CdldGNXU0dmJsdTFOdXNBRkNqbEJuOVlCSE9tS3RtQ0Z1WXdhZ1Q4dU54MEpwaUZPVlNzQU5XclF2MjZ5akdXMGFtelNpQXZrL0pDQmg1SGdjOE1wWS9aWjUyZzROOC9KRW9XaHg3ZGxIOTN3aUQ0S2x5OXJnUVZIejVXbnJ2OGRrb1p5OWZGeHZyMWJHLzdiZ21BQ1NIRVA4Q2JESUIxN05pUmJkdTJzV0hEQnJwMTZ3WW9GeTd0N093NGRlcVVRVVpBK2dCWVRFd015NVl0bzBlUEh0bk9ZRm0wYUpIUmJVbEpTU1FtSmpKMzdsd09IanlJZzRNRFgzNzVKZlBteldQeTVNa3NXclFJZjM5L3VuYnRpcnU3ZTVZWE9DOWN1TUNqUjQvdzkvZkh6czdPNUkvcHVMaTRQT3ZqOGVEQkE1UFplNm1wcVNRbEpSbjBHdEhwZENRbUpocmNwbWRwYVVtSkVpVk1scXZLMkR0R3o5cmFPc3RBNUpvMWE5aXhZd2ZSMGRGb05CcktsU3RIdFdyVmNsUWU3MTBWR2hxS3Y3OC8rL2Z2Sno0K25tYk5tbUZwYWNuKy9mdnAzNzgvTld2V3hOUFQwMlR2azlmdDJMRmphRFFhTm16WXdPM2J0eGs2ZENpM2I5ODJHZXpNamJTME5INzg4VWYyN2R0SHYzNzlqTEkzMDc5LzlHWFcwcjlQUWtOREdUZHVIRHFkamxtelpsRzhlSEdtVHAzSzFxMWJ1WGZ2SGlOSGpnUXdXWElxTThIQndiaTZ1bEtxVktsWGZYanZ4RG5rYlJ4dmp4NDlNc3BxT0hmdUhPdlhyNmRHalJvTUhqeVl4bzBicTVtcGNYRnhUSmt5aFdQSGp0R3BVeWZhdG0zTDlldlhnUmZCUDBEdGlaYng4Ull1WEpoSmt5Ymg0K09UYVZuV1M1Y3VrVDkvZnFaTm0yYnlNK0xNbVRQWTJkbGxHUUFMRHcvbnh4OS9KRHc4SEZkWFYyN2R1c1dnUVlQbzBhTUhUWm8wVVY4Zkh4K2ZiR2V5V2xsWkdmUnYxR3ExUkVkSEd3UzZFaE1UQ1E4UFo5aXdZWXdiTjQ3NjlldWIybFMyeGNmSE0yZk9ITXFYTDArL2Z2Mm9WS2tTMDZkUFo5YXNXWXdlUGRya01hbmZwNzQvbXY2MWUvandJVDQrUHR5NGNZTVdMVnFvZllPeTBydDNiOExDd2dnSUNHRHc0TUY4OTkxM3VMbTVjZXZXTFI0L2ZteVF0Wk9SVHFkano1NDkvUHJycnhRc1dCQkxTMHNXTDE3TXpaczM2ZHExcThIN09pMHRqUk1uVHJCeTVVcnUzTGxEOCtiTjZkeTVzN284SlYzUGJoc2JHL3IwNmNQS2xTdng5dmFtZXZYcTlPelpVKzN0bUQ3TDcyVmVWcTYwYU5HaWRPclVpY3FWSzFPdFdqWDF2YkowNlZJaUl5UFJhRFJjdVhLRmJkdTIwYUZEQjRPc1Joc2JHNzc2NmlzbVRackViNy85UnI5Ky9RZ0pDY20wNURBb3dXZUFxMWV2dm5SY2xTdFhadS9ldlVSRlJSbjB1SUlYUWVMMFFaREl5RWlURXhuMG1TYjc5KzluMzc1OStQbjVZVzF0clg0bnFWdTNMblBtek9IaXhZdjg4c3N2RkM5ZVBOdWxWTVBEdzQweUtKT1Nra3grUjBsUEg2d3BXdlRGQkc0ckt5czZkKzdNUng5OXhOeTVjMW0zYmgyZ1pCNm5meDhFQndjemZmcDBpaFl0U3A4K2ZmRDE5V1gwNk5ITW5qMDdSOS9oSEJ3Y01EYzN4OXZiR3lzckswYU9ITWxQUC8xRS8vNzlHVFZxbE5wTE15VWxoVjkrK1lYQ2hRdlRvb1ZTNGNqUzBwTEpreWZ6NE1FRHpwMDd4NkpGaTZoZnZ6N3QyclZUZzVEcHo1Y1JFY3AxeTh3cUFEZzRPS2l2NWExYnQxaXlaQW4zNzk5bnhvd1oyTm5aTVdiTUdKWXVYY3FBQVFNeW5TenhPajVQMTY1ZHE3NFhXN2R1ellBQkF3eUM0dUhoNGN5Wk00ZkxseTlUdTNadHhvOGZqNW1aR1QxNjlPRGV2WHNjT25TSUJRc1dNR0xFQ0U2ZVBJbWRuUjAxYXRUZy92MzduRDU5V3UzaFptZG5oNWVYRjI1dWJ0alkyQkFVRk1UY3VYT3BXclVxN3U3dUxGMjZsSkNRa0N5L0E0V0VoUERISDM5dytQQmhrcE9UY1hWMVpkQ2dRVVk5VVBQYXMyZlBUSDdXeGNURUFNcG5wZjc3dkw3MDU4T0hEMDFPYm5Kd2NGQ0QyaVZMbHNUWDExY05mRWRGUmJGNDhXSnUzTGhCNDhhTjhmZjNaLzM2OVpRcVZZcG16WnBSbzBZTmZIMTlYMnZsQUNGZUJ3bUE1Y2J6UktXY1grc1dzSEdiRXN6SkMyZk9HWmUzRy8yTjB0TUpsR3l2OUJlZTdqOEFmWlA0R3U4WkJtdTIvWkYzNDlRN2V4NUNieW5aVHRGUGxNRFAxZXZHNjdWcENmVmVNcFBuZnJnU0lNdXU2emZodTdIUXJ4ZDRORkdDYnYrNWJieGVZaEtZYVpSZVdxYnMzS05rZktWblk2MlVvYXlaN2dOKysrN3NsN3Q4K0VoNUxzWjhxd1M0OGxuQ3NFSEs3ZGR2UXN0bVVMRThsSEZXZW9WbFZqNGc1QnFzWG0rNjMxaFcwdExBZno4Y1BRNGRQNExXbmtvMmxwNUxHZVZmdTc4Yk4rdDBTcGJWNmJNNTI0OFFRZ2lSUjZ5c3JCZy9manplM3Q0NE9Eamc1ZVdWYVlrV3ZhZFBuekorL0hncVZLaVE0OHlLOUI0K2ZNaTFhOWRJVFUwbE5qYVdvVU9INHVYbHBmNWduRDU5T3Z2MjdlT1hYMzVoOWVyVjFLbFRSODFDTUNVb0tJajE2OWVUUDM5Kyt2WHJCOERObXpmWnUzY3YxdGJXUkVaR2N1L2VQWU5BMFlrVEo3aDc5NjZhd1JJVUZLUmVrSUVYRjdBMmJ0eVlhWmFPcTZzckRSbzBvSGZ2M2dZWFE5S0xpb3FpVjY5ZUJyZWRQbjFhbmQyY25vdUxDei8vL0hPbWp6TTNuSjJkYWRhc0diVnExY0xOelUyZGpmdmpqejh5ZS9ac2czWDFqMkhPbkRuODhNTVBCc3NhTjI3TTZOR2pEVzRMQ2dwU205Mi96SlVyTDVuZzlMZW9xQ2dDQXdPTmJ0ZlBLQThKQ1RGWkZxcDE2OVk4Zi82YzRPQmd6cDgvejRrVEozanc0QUhtNXVhNHU3dlRwVXNYOWVKbXAwNmQyTFJwRTBlUEh1WFNwVXVBMGtlcldyVnFhZytQOUJleUprNmNhSFFNcFA0OUtXekpraVZHN3h0VHgwS0pFaVdJajQ5bjllclZSRVpHWW1GaFlUVERPN2QwT2gxVHBreFJaOVYvOXRsblJ1djQrdnFxRjJWdTNyeUpqWTBOOXZiMnBLV2xzWFhyVm43KytXZXNyS3lZTVdPR09vTjkwcVJKL1BEREQxU3JWazBOekhmcjFrMHRYd1JLQnBpM3Q3ZkpNWVdFaE9SWm9QV2ZjQTdKcStNdEsvUG56eWNsSlFWcmEydWlvcUs0ZlBreXJWcTFNbGluZmZ2MmZQamhod1lYTnRQUzBqaDgrRERMbHk4bktpcUtIajE2OE9XWFNoVUovWEc0ZWZObUhqOStURkpTRW52MjdLRmt5WkxrejUrZnUzZnZjdUtFWVZXV05tM2FFQlFVUkZCUUVPSGh5a1RIdzRjUHE4RzBsaTFiR3ZWSWFkQ2dBWFoyZHB3K2ZScFBUMDhpSWlMVWM4aURCdy93OFBBZ0pDU0ViZHUyY2ZUb1VheXNyQmc5ZWpRdFdyVGc0c1dMTEZ5NGtPblRwMk5yYTB1OWV2WG8xYXRYanN0TWJkMjZsWFBuem1GbFpjWHQyN2Q1OXV5WlFlYU5pNHNMZm41K2pCa3pSdjE4OVBMSzNXVEQyTmhZeG84ZnorUEhqMW13WUFGbVptWTBiOTZjeU1oSVZxeFlvWmFIQk5pOWV6ZFBuejdGenM0T2MzTno3dHk1dzg2ZE82bFdyUm9GQ2hUZyt2WHJqQnc1a3ZqNGVMcDA2V0pRR2kwclptWm1qQnMzanFsVHB4SVFFTUMzMzM2TG41OGYrL2Z2QjVUeityRmp4MGhKU1dILy92MXFJR0xidG0xczI3YU4rL2Z2MDZCQkE3Nzk5bHVzckt6NHYvLzdQN1p0MjhidTNic3BWNjRjclZ1M3BsYXRXc3llUFp2UTBGQ3FWS21DbjU4ZlZhdFdaZE9tVGRqWTJLRFQ2ZGkzYjU5NmpHczBHbHEwYUlHSGh3ZTdkdTNpdDk5KzQ3dnZ2cU5telpwTW16Yk5JRWo1TXQ3ZTNrWVpFdWZQbjFmUHlmcUw5NWxKVEV4azFxeFpPRG82bW54T216UnB3Z2NmZk1EbXpadHAzYm8xYTlhc01mblpuVkg2N3hLbU5HblNoSC8vKzk4c1diS0VraVZMMHF4Wk03WnYzNjVtYk83YnR3OEhCd2VEUUpPVGs1UFJaL2JZc1dQVi8wZEZSVEY4K0hBT0h6NnNaaXk1dVNrVmVTcFdyRWhBUUFCLy9mVVhJMGVPekhaWjF3SUZDaGdFTWtFNU50TGJzMmNQd2NIQk9EZzRZR05qUTNSME5MdDM3OGJPenM2Z2g2eFdxK1g4K2ZOczNyeVpDeGN1VUwxNmRlclVxY1Btelp2cDNiczNjK2JNVWN2YzJkblpNWHYyYkVxWExvMUdvMkhHakJrTUdEQ0E0Y09IMDZ6WmkycE1xMWV2Tm5pdWs1T1QxWktJSjArZVpONjhlVHgvL3B5cFU2ZFNzMlpOYXRXcXhjeVpNeGsxYWhROWV2U2dlL2Z1L1BiYmI0U0doakp5NUVpRFl5OS8vdnhjdm55WlpjdVc0ZUxpd3RpeFl6RXpNMU9EZWhzMmJPREpreWM4Zi82Y25UdDNVcVpNR1pOWmdqcWRqdURnWUlLRGd6bHg0Z1JYcjE2bFFZTUdMRnUyVEgxUExGMjZsSjkrK29sdnYvMFdKeWNuR2pac3lBY2ZmS0FHdzE3WDU2bW5weWYrL3Y2TUdERkNMWWtKeXNTSVRaczJzWG56WmhJVEUvbm9vNDhZUEhpd3dlUUNiMjl2SWlNajJiMTdONDZPam93Wk00YXdzREMxS3lsTW5nQUFJQUJKUkVGVU4yRGh3b1hWYzZXRGc0TTZhZWIwNmROTW5qeVpFaVZLTUdYS0ZHeHRiZG16Wnc5ang0NGxQajVlL1J4Nit2UXBWNjVjNGR5NWN3UUVCS2dsbUN0VXFFQ1hMbDFvM3J4NXRpY0l4c2JHc21mUEh1QkYyY1gweDRtK2gyaElTRWlXNzlYMjdkdXpZOGNPVnE0MFVmSHFiOU9tVFRPNkxYM2Z2ZlRHangrUHU3dTdPZ1lMQ3dzT0hUckV1WFBuQ0F3TXhNek1qSUVEQjlLNWMyZFNVMU01YytZTSsvZnZaK1BHamZ6KysrOVVxRkFCTHk4dlBEMDlYM3NmUHlGeVN3Smd1Ulg5Uk1sdWV0UHUzbnNSQU10NFV0MmFMdE9xUjdjWHl5TWZLZ0dRdktiVndxeDV5cjVYcm9HbnoweXZkL2RlMWdFd1hScjh0amJuKzA5TWdvVkw0WFNnMGdNck02RzNvSGlHSDI2UkQ4SC9nQklBTXluZFRHbi8vVGtmMzZYTDRMZEVDWHlabXl2UHovV2J5cklDK1ExTFZhYVhtQWduVG9IL1FTVTc2MVVrUEZleTVUWnZneWFOd05NZEtsVlVBb0xwaFVjcXo0TldDMTlrN3dmTEc1V1k5TFpISUlRUWdqZWJBUVpLZWFNSkV5WXdiZG8wcmwyN1JzK2VQUTB1bXFZWEdCaklnZ1VMY0hGeFljeVlNYTgwVGtkSFI5cTNiNCtUa3hQdDI3YzN1aGlqMFdobzNibzE3dTd1SkNjbnF4ZXVod3dab2dZZTB1dlJvNGZSUlM0TEN3djFRbzJabVJsVnExWTFDQXljT0hHQ2dBQWxrOS9Pem83cjE2K3JGMi8xN096czJMaHhZNmFQdzlQVGt3WU5HakJ6NXN6WDByOHRMMloydXJ1N3F6KzQwMnZjdUhHT1poS1hMbDNhNkxhalI0OXk5bXoySnZmb0ExZ3ZjKy9lUFpQWlBxQmt1eDA3ZG94ang0NFpMYXRidHk1ZmZ2bWxHcENyV0xFaS9mdjN4OVBUMHlqUVZMRmlSY2FNR2NQZ3dZTUpDQWhRTHd6Nisvdmo0T0NnOW1weWNYSEo4dUpwWnZTWlJPazFiZHFVTGwyNnNIdjNibXh0YlJrOWV2UnJ1NEJoWm1aRytmTGxLVjY4dU1sK2I2QzhmZzhlUENBcEtZbEtsU3JSdG0xYnpNM05pWWlJWU1XS0ZXcTV1dlF6N00zTXpOVGdWbHhjSEU1T1RwUXZYOTZvMTB1alJvMk1zbmxDUTBOSlRFeWtTWk1tcitVeFp2UzJ6eUZSVVZHdi9YakxqdkR3Y0RVRElWKytmTlN2WDk4b2V5UmpyeWRRc29sbXpKaEJ5WklsbVRWcmxzRXNlZ2NIQjNyMTZzWG16WnNKQ0FqQXpNd01KeWNudGVSZ1dGallTN1ArcksydCtmUFByRnNERkN0V1RIMGRPblhxUkh4OFBMNit2dWgwT3B5Y25HamF0Q2srUGo3RXhNVFFvVU1IUHZ2c00vVzVyRldyRnN1V0xlUGt5WlA4OGNjZjNMcDFLOXRCdy9Sc2JXMjVjZU1HYVdscFdGbFo0ZVhsUmFkT25ReldLVnEwS0hQbXpNSGIyNXZObXpmajZlbVpxMUtsdi8vK083ZHUzV0x5NU1rR1dXYmR1blhEeWNuSm9KVFp2WHYzMkxKbGkzcHNXbGxaVWJObVRZWU5Hd1lvZldjcVZhcEV5NVl0alFLZUwyTnBhY25FaVJOWnMyWU5xYW1wVksxYWxXWExsdEcwYVZPS0Z5L09raVZMT0hIaUJKYVdsdnpyWC8vaXlKRWpMRjY4bUVxVktqRng0a1NEOS9DZ1FZUDQ1Sk5QMkwxN3Q1b3RXYXhZTWN6TXpCZzFhaFF0V3JSUXZ4dnMyclZMell4d2RIUTBLS1VLeXZ2cjQ0OC9wbVhMbHF4WnM0YVVsSlFjQmI5QU9hOWx6Q0F4bFYyZG1TZFBubEMwYUZGNjllcVZhWW5ESVVPRzRPUGpRMEpDQWtPSERzMzJaMWxXN096czJMZHZIOG5KeVl3ZVBScExTMHVlUFh2Rzl1M2JTVXRMbzJqUm9nd2ZQdHpndURNM042ZFlzV0lHMjdHd2VISHBVWi9KUDNMa1NPTGk0aWhmdmp5ZmYvNjV1cnhXclZva0ppYm1LS0NiUDM5K28vNTZodzhmTnZqYnpNek1LTmhkb2tRSmhnMGJwcDZMVnF4WXdiWnQyMGhNVEtSOCtmS01HemNPZDNkM05Cb05IMy84TVFjT0hPRHExYXY4L1BQUGxDbFRoa21USnFuZk9UdzlQY21YTHgrelo4OW0rZkxsTkdyVVNKMEUwNnBWSzRQSG93OVVqQjA3bGpObnp1RHE2c3FzV2JQVTk1Kzl2VDNUcDA5bjZkS2xyRnExaXRLbFN4TWJHOHNISDN4QXk1WXREUjdEdFd2WFdMWnNHWlVyVjJicTFLbHF5YjJ5WmN2U3VYTm45dXpaUTJCZ0lCcU5CbWRuWjBhTUdHSHlPZFNYczlQM1lmUDI5allxSTVvL2YzNjh2YjM1MTcvK3hSOS8vTUdwVTZjTWVuaStycy9UTW1YSzhOdHZ2eGtFdHJSYUxZTUhEeVk4UEp3eVpjcncxVmRmbVN5UmFXbHBpWStQRHo0K1BqUnExQWh6YzNOY1hWMUpUazZtY09IQ2RPclV5V1Jad3BpWUdLcFZxOGI0OGVQVjgvK2tTWk9ZUG4wNjhmSHh0RzNibGp0Mzd0Qy9mMzkxOGxDUklrVm8zNzQ5WGw1ZVdmWWl6a3hzYkt4QllNdk96czRvMEdWblowZG9hS2dhSURQRjA5T1RGaTFhNUdvTXBwUXJWNDZBZ0FCbXo1NXRjQjRwVzdZczNidDNwMTI3ZHVwbm5ybTV1VnFHK2RteloremZ2NS9kdTNlelpNa1MxcTVkeStyVnEzTjh2aFFpTDJqUzNsUUg4OWZ0MDV6L3dNdTFHVDVnYWFrRUlCWXZ6OTAyM3FzS2s3NVgvcjkxRjZ4Wm43dnRmUG94ZEVzM3N5VlpDL2Z1S3dHTDlDVU9peFNHTWQrQWExbVlNanY3UGFmZWhNWU5ZZmhnNHdCZXduTzRjUk8yN0lUZ2tMemJ2NWtHTEN5VnNvWm1HaVZyTG1QV2w5Rjl6TUI3S0lUZFZiS2pjc3V0T2ppWE5zd2VzekNIK2JPZ3hOOC80c01qNFhJd0JKNkh2NEx6Tm5QUHZwQVNqSFNyRGxVcUtmM1F4azlWc3MzK1YyMTZ0UjRqUWdqeHYyTGp4bzFFUjBkbmVoRTdyOXk2ZFl1RkN4Y1NHaHBLdzRZTmVlKzk5eWhjdURDSmlZazhlUENBVTZkT2NmLytmYnAxNjBhM2J0MnlQWHY0YlV0TFMxTURVKy9LbUVYdTdkeTVFM056YytyVnEyZDBvZkJsZERvZHQyN2RVc3RFL2krNWZQa3lWYXBVeVhZcHVmOGxXWjFEM3RieGxwcWFTbHBhR3VibTVqbWFpQkFRRUVDOWV2WGUrdXNjRVJGaGtObVNmdUpIV0ZnWWhRc1h6blFpaGw1cWF1cHI3NStYVVV4TURHWm1abGxtRG1aRnE5VVNGaGFXNHpLbktTa3BKbC9iMXpsQkpqRXhrZWZQbjFPNGNHR2o3YWVscFJFU0VrSzFhdFd5M0VaMlhnUDlCVzM1L0RXbTArazRmZnEwVVo5Qm5VNzNqM2krWW1KaVNFbEpNU2hqbUpYazVHU1NrcEl3TnpjM0NvU2NQbjJhb0tBZ21qWnRtbW5aemNlUEgvUDc3Ny9UcjE4L2s1T0J3c0xDZVByMHFab1Y5ZkRoUTZ5dHJVMitQd01EQTRtTWpLUk5temFaSHFNWExseWdkdTNhUEgvK25OVFVWS05Tc3ZydFZLOWUvWlg3di8xVFh0UE1YTGh3Z1ppWUdEdzhQTjdhT0xkczJRSkFqUm8xcUZDaHdodWREUGdtNlhRNmxpNWRTdUhDaFNsYnRpeFZxbFRKMFdTbzRPQmc0dUxpRERMNGhIaWJKQUQyTHRKb1FJT1NsSlRWeTJkcm81UUQzUE1Hc3I5eUs3dVA1WjlBbzhtN01aWjNoVUlGNFhvb3hNWGx6VDZ5dzk0K1o2VW4veHRKQUV3SUliTGxiUVhBOUM1ZnZzeng0OGNKRFEwbEppWUdLeXNySEIwZHFWT25EdTd1N3BuMm9SSkNDQ0dFRUVJSUljVC9CaW1CK0M1S1N6T295SmVwaE9mLzdPQVhaUCt4L0JQa1pZQXU5RmJlYlRzbi90ZURYMElJSWQ0Wk5XclVvRWFOR205N0dFSUlJWVFRUWdnaGhQaUgrdWZtdGdvaGhCQkNDQ0dFRUVJSUlZUVFRZ2lSQzVJQkpvUVFRZ2doM3BpWW1CaGlZMk9KaUlnZ0tTa0pLeXNycVE4dmhCQkNDQ0dFRUVLSTEwNENZRUlJSVlRUUlzZjBEZWl6SXlZbWhxTkhqM0w3OW0xaVkyTU5saFV2WGx3Q1lFSUlJWVFRUWdnaGhIanRKQUFtaEJCQ0NDSHlSRVJFQlB2MjdlUE9uVHRZV1ZuaDR1SkNnd1lOS0ZHaUJNV0xGOGZhMnZwdEQxRUlJWVFRUWdnaGhCRC9wU1FBSm9RUVFnZ2hjdXhsR1dDWExsMWk3OTY5QUxpN3U5T2dRUU1KZUFraGhCQkNDQ0dFRU9LTk1YdmJBeEJDQ0NHRUVQOWRkdXpZd1k0ZE83QzN0NmQvLy81NGVIajhJNE5mY1hGeGFMWGFUSmRIUlVWbGF6dEpTVWs1Mm05Z1lDQlhybHpKMFgzMElpTWplZmp3WVk3djk4TVBQN0I3OSs1TWwvdjYrckp4NDhaY2pTbTlDeGN1Y09yVXFWZmVqaEJDQ0NHRUVFSUk4YW9rQUNhRUVFSUlJWEpNbzlHWXZQM1NwVXRjdW5RSk56YzMrdmZ2ajcyOWZaNk80NisvL3FKTGx5NzA3Tm1UNU9Ua0hOMTMxYXBWZE9yVXlXUkFTYXZWMHJ0M2I2Wk5tNWJsTm43NTVSZUdEeCtlbzMwdlhyeVk5ZXZYNTJpc0FQSHg4ZlRyMTQ5NTgrYmw2SDdSMGRIczJiT0g0T0RnVE5jSkNBaklNaWlYa0pEQWlCRWoxS3krekt4WnM0YnAwNmR6Nzk2OUhJMVJDQ0dFRUVJSUlZUjQzU1FBSm9RUVFnZ2hjaVZqQ2NScjE2NnhZOGNPM056YzZOaXhZNTd2UHlJaWdrbVRKcUhUNlhqdzRBSExseS9QOW4xVFUxTTVjdVFJbFN0WHh0SFIwV2o1dVhQbmVQNzhPZlhyMTg5eU8zWHIxaVUwTkpTRkN4Zm1lUHltSkNRa0VCRVJZZkxmczJmUGFONjhPWUdCZ1J3OWVqVFQ5ZUxqNHcyMmVlYk1HUURxMWF1WDYzRlpXbHBTdUhCaGZIMTlXYjU4ZWFibEwwZU9ISW1abVJrblQ1N005YjZFRUVJSUlZUVFRb2pYUVhxQUNTR0VFRUtJSE11WUFaYVltTWpldlhzcFhydzRyVnUzenZQOTM3cDFpN0ZqeHdMZzUrZkhnUU1IV0wxNk5kYlcxdlRwMHlmVERMV1VsQlMwV2kxbno1NGxPanFhZnYzNjhmejVjMEI1VFBwU2pmdjM3OGZDd29JcVZhcnc2TkVqZzIxb05CcUtGaTBLZ0p1Ykc1MDZkV0xMbGkwMGFOQ0FKazJhdk5Mak9uandJSDUrZmk5ZGI4cVVLWmt1NjlXckY5MjdkMWYvL3ZQUFA5Rm9OTHovL3Z1NUhwZWxwU1hqeG8xajRjS0ZiTml3QVNzcks2NWZ2ODZsUzVlTTF0VnF0YXhhdFlwVnExWVpMWnM2ZFNvMWE5Yk05VGlFRUVJSUlZUVFRb2pza2dDWUVFSUlJWVRJTVkxR1k1QUZkT1RJRVdKalkrbllzV09lOS9zS0RBeGs2dFNwNU11WEQxOWZYMHFYTGszUG5qMUpTVWxoM2JwMTNMMTdsMUdqUm1GalkyTjAzMTI3ZHJGNDhXTDE3MW16WnFuL3Q3YTJadWZPbmNUR3hoSVFFRUJLU2dwOSt2UXgyb1orUGIzZXZYc1RFQkRBdW5YcmFOU29FZHUyYmN0eS9IRnhjVHg0OElBdFc3WUFZR1pteHNjZmYyeXd6b3daTTdDenN3UGc1czJiQkFVRkdhMmpmeTVpWW1KbzJiS2xlbHV4WXNYVS96OTY5SWp6NTgrVGxwYkc1NTkvYm5UL2VmUG1VYUZDaFN6SHEyZG1ac2F3WWNNb1Zhb1ViZHEwSVRnNG1BWU5HcWpMTjIvZVRJa1NKV2pjdUhHbTJ5aGR1blMyOWlXRUVFSUlJWVFRUXJ3cUNZQUpJWVFRUW9nYzAyZzA2SFE2QUdKaVlqaHo1Z3h1Ym02NHVMamsyVDZmUDMvTzh1WEwyYmx6SitYTGw4Zkh4NGNTSlVxb3kvdjI3WXU5dlQxTGx5NWx3SUFCREJreUpOTVNoZ01IRGlSLy92enEzd2NQSGlRa0pBU0FyVnUza3BLU2dyZTN0OEU2QU92WHIrZnUzYnNHdDFsYld6Tmx5aFNLRnk4T3dLKy8vcHJsNDBoTVRPVHAwNmZxZXBhV2xrYkJyWW9WSzFLb1VDRUFnb0tDT0hUb0VHUEdqREhhMXM2ZE83bCsvVHBmZi8yMXlYM3QzYnVYdExRMDJyWnRxNDRQSURnNG1MTm56Mkp1YnA3bFdQVlNVbEl3TnpkSG85SFFwVXNYQUJvMmJLZ3UzN0psQy9mdjM2ZEJnd2EwYjkvZVlEL0ZpaFV6V1daU0NDR0VFRUlJSVlUSVN4SUFFMElJSVlRUU9XWm1acVptZ09uTDRIbDRlT1RKdnRMUzBqaDY5Q2pMbHk4bk1qS1NkdTNhTVhqd1lLeXNySXpXN2R5NU15NHVMc3ljT1pPeFk4ZlNxRkVqZXZUb1laVGw1Tzd1YnBBcGRmMzZkVUpDUW5qMjdCbmJ0MituU1pNbUprczU3dDI3bC9Ed2NLUGJ5NVl0cS80L2ZYYVlLYjE3OTZaTW1USk1talFwMDNYMjdObkRtalZyQUNYNEJCZ0VsdlNTazVOSlMwc3pXRFpod2dUcTFhdEhVbElTMjdkdnAwU0pFZ3dmUGh3enN4ZnRmL1ZsRmt1V0xHbXd2U05IanRDMGFWT0RkUUY4ZlgySmlZbGgxS2hSRkM1YzJHRFp2bjM3K09tbm4yamZ2ajJEQmcxU2IwOUtTbUxLbENuWTI5c3pmLzc4UE04TUZFSUlJWVFRUWdnaDBwTUFtQkJDQ0NHRXlMSDBKUkJQbno1TnBVcVZzTGUzZiszN0NRd001T2VmZnlZME5KUml4WXBSdDI1ZG5KeWMyTEZqUjViM2E5V3FGUUVCQWVxL21qVnJtc3lneW1qZHVuVWtKQ1RRcTFjdms4dDFPaDM1OHVVRDRNcVZLMXkvZmwxZDFySmxTelZqN05TcFUxU3VYTmtvV0pSZDc3Ly92aHBVTzM3OE9IdjM3bFY3bnFXbno3eEtud0ZXc1dKRlFBbWl4Y1RFTUd6WU1LT0ExczJiTnlsUm9vUkJVT3J5NWNzY1AzNmMyclZyOC8zMzN4dThuclZyMTJiQmdnVU1IRGlRaVJNblVxMWFOZExTMHRpMGFSUExsaTJqVzdkdTlPM2IxMkFmRmhZV0RCMDZsSWtUSnpKbnpoekdqeCtmcStkQ0NDR0VFRUlJSVlUSURRbUFDU0dFRUVLSUhOT1hRTHgyN1JwSlNVblVxbFVyVC9ZVEZoYkczYnQzNmQ2OU85MjZkYU5YcjE1cXFVSzkrUGg0TEMwdDFjQ1VYcTlldmFoZXZUcS8vUElMeWNuSkZDbFM1S1g3NjlHakIyNXVidHk3ZDQ4blQ1NFlQYTdVMUZRc0xKU3YwR2ZQbm1YVHBrMmtwcWFpMVdxcFU2Y08rZlBuNTltelo4eWFOWXN5WmNyZzYrdUxwYVZsamgrM282T2pHc2pTbDF4TVgzSlE3K2pSbzBSSFJ4c3RTMGhJNFBmZmY4ZkJ3WUhXclZ1VGxwYUdScU1CbEJLTW9hR2hOR3ZXek9BK05XclVvRjY5ZXZqNStURnc0RURHalJ0SDllclZBV2pkdWpYT3pzNk1IeitlR1RObThNc3Z2N0JzMlRLMmJkdUdtWmtaeDQ0ZDQ5Q2hReVFsSlpHY25FeFNVcEphSWxNL3ptM2J0cG5zWXlhRUVFSUlJWVFRUXVRRkNZQUpJWVFRUW9nYzAyZUFYYjE2RlNzckt5cFhycHduKytuVXFSUHU3dTRVTFZvVVVESzBNdkx5OHFKTGx5NzA3dDNiNURhbVQ1K09WcXRWQTBCWnNiYTJwbDY5ZWd3Wk1vU0lpQWgrL1BGSGd6NWpXcTFXRFdqMTdObVRuajE3Y3VMRUNYeDhmTlIxQ2hRb3dNaVJJNWt3WVFLTEZpMWl4SWdST1hyTWdNbXhabFlDMGRuWjJlajIxYXRYOCtUSkU4YU1HY090VzdlWU5Xc1dJMGFNb0hyMTZodzVjb1RrNUdUZWYvOTlvL3UxYTljT0p5Y25mSHg4OFBiMlp1REFnV3JRcWxxMWF2ajUrWkdTa29LbHBTVWZmUEFCZCsvZXhkSFJFUnNiRzJ4dGJiRzF0Y1hHeHNibzM2SkZpL2psbDE5bzNyeTUydHRNQ0NHRUVFSUlJWVRJU3hJQUUwSUlJWVFRT1dabVpvWk9wK1BPblR0NUZ2d0NKUkNrRDM2OWlveFpXSjkvL3JuUk92cHlnR1ptWm93ZlA1NUJnd1l4ZnZ4NEZpNWNxQzVMVFUzTlZrYlhCeDk4d0tlZmZzcW1UWnVvVnEyYXlYNWlwaVFsSlprY0wyQ3laOWlHRFJ0NC9QaXgwZTBYTDE2a1ZxMWFlSHA2Y3ZQbVRkTFMwdmoyMjIvNThzc3ZDUXdNeE5iV2xrYU5HcGtjZzV1Ykd3c1hMdVQ3Nzc5bjllclZCa0dyMHFWTHErdlZxVk9IMHFWTGMrREFBZHEyYlV1UklrWDQ2NisvdUg3OU9oOTk5QkU2blk2ZmZ2b0pEdzhQeG93WmcxYXJsZUNYRUVJSUlZUVFRb2czNXQwTmdCVXFDTEZQMy9Zb2hCRC9UUW9WZk5zakVFS0lkNFpHb3lFMU5aWFkyRmkxVjFWZU9uRGdBRStmWnY3ZDcrclZxMnpac3NYa3NrYU5HaGxrY1FFTUhEaFE3ZGNGY1BEZ1FZUFNpaVZMbG1UNDhPRk1temFOaFFzWDh0MTMzd0ZLQmxqR1VvdVo2ZE9uRHhjdVhHRG56cDE0ZVhrWjllRXlKU0VoQVkxR1k5Q2JxM1Buem5UczJOSGtmak1yUGRtblR4OGNIUjBCcUZDaEFrdVdMR0hod29Xc1hMa1NnSTRkT3hyc0k2UFNwVXZqNStkSGVIaTRRZERxeElrVDVNdVhqN3AxNjZMUmFMaDc5eTRyVjY2a1VhTkdGQ2xTaElzWEw3SnQyelkrL2ZSVDB0TFMyTHAxSzg3T3ppYXoxNFFRUWdnaGhCQkNpTHowN2diQXlyckFwY3R2ZXhSQ2lQOG1aVjNlOWdpRUVPS2RvUytCQ0ZDOGVQRTgzOS9XclZzSkN3dkxkUG1sUzVlNGN1V0t5V1hPenM1R0FUQjNkM2VLRlN1bS9uMzkrbldqM21MTm1qWGo2TkdqSERod2dNNmRPMU91WERtU2s1T3puY1ZrYVduSjFLbFRLVlNvVUxhQ1h3QnhjWEhZMk5pZzBXaVlPSEVpNTgrZno5YjlBSHg5ZmRWc3ZMcDE2eG9zczdLeVl0aXdZVnk4ZUpHWW1Cais5YTkvdlhSN2hRb1ZNbnFzVzdkdTVULy8rUStiTjI4RzRQbno1K3IyaFJCQ0NDR0VFRUtJZjVKM053RG1LZ0V3SWNScjVpb0JNQ0dFeUM0ek16TlNVMU1CaklKTGVXSHg0c1ZjdUhDQnNMQXdPbmJzYUxETXk4dUxybDI3R3ZRQXUzbnpKdnYzNzZkWHIxN1kyTmprZXI5RGh3NmxTNWN1bEN0WERsQktGR1kzQXd3d1diN3grZlBubVFiRTlEMjFBUDcxcjMvUnVuVnJGaTllakxtNU9mMzc5OGZDd3NKby9SVXJWbEM4ZVBHWEJpSlhyRmhCWkdRa3ZYdjN4c0hCSWR1UFFTODFOWldyVjY5U3IxNDl0VWRaVkZRVWdKUTJGRUlJSVlRUVFnanhqL1B1QnNDYXU4TXVmMGhKZWRzakVVTDhON0F3aHhZZWIzc1VRZ2p4enREM0FIc1QyVjk2SjA2Y1lQdjI3VmhhV3RLdVhidE0xM3Y2OUNtVEprMGlOVFdWTGwyNnZGSUF6TjdlSG50N2UvWHZ4TVRFSEdjN3JWeTVraWRQbm1CalkwTkVSQVJSVVZHWkJnMXYzNzZObTVzYkFGV3FWQUdnVktsU0RCOCtuTjI3ZC9QOTk5K3JwUnRQblRyRm1qVnJjSEZ4WWViTW1RYmp6R2o3OXUxczNyd1pOemMzdW5YcmxxUHg2OTI0Y1lPa3BDU0Rzb3UzYnQyaVFJRUMyTm5admZUK0lTRWgzTDE3bHhZdFdtQnViczYxYTljNGMrWU1UazVPTkd2V1RBMnFDU0dFRUVJSUlZUVFyOE83R3dBclhSSTZ0WWVOVzkvMlNJUVEvdzI2ZG9hU2VaL0JJSVFRL3kzTXpNeElTMHQ3b3dHd3dZTUhFeEVSd2Z6NTg3RzF0YVZaczJaRzZ5UW1Kakp1M0RqaTR1S1lQMysreVF5c1Z4RWZIMjhRVUV0TFMrUDQ4ZU1BUEhueWhESmx5aGpkNS83OSsvejU1NS9xM3hVclZ1U1RUejR4V2k4c0xJekhqeDlUb1VJRmc5dkxsaTNMM0xsem1UaHhJbjM3OXFWdjM3NmNQSG1TNDhlUDA2NWRPd1lPSEpobGtHL2p4bzBzVzdZTVoyZG54bzhmbisxeWpCbGR2SGdSZU5GM1RLdlZjdkxrU2FwVnE1YXQrOSsrZlpzZmZ2Z0JkM2QzVHA0OHlhUkprN0MxdFNVaElZR1FrQkFHRHg2Y3EzRUpJWVFRUWdnaGhCQ212THNCTUlCUDJzT0prL0FnNG0yUFJBanhMbk4xZ1k0ZnZ1MVJDQ0hFTzBXajBhRFJhTExNT25yZHpNek1HRE5tRENOR2pPRHAwNmNtMTdsejV3NlJrWkZNbmp3WkY1Zk1TOXYyN3QzYklPTklxOVZpYVdtWjVmNURRME5KU2twU2cycHBhV25NbXplUEF3Y080T1RreEl3Wk01ZzRjU0pWcTFZMXVOK29VYVA0NXB0djBPbDBXRnBhWmxwQzhmRGh3d0EwYWRMRWFGblpzbVhwMjdjdnMyYk5ZczZjT2VwNlgzNzVaYWJCcjdpNE9CWXVYTWloUTRleWxTWDJNaWRQbnNUZTNsNTlYbGV2WHMyVEowOW8wNmFOeWZVelpuUkZSVVZSb0VBQnJLMnQ4ZmYzNS8zMzMyZjY5T2xzMkxDQmRldldTUUJNQ0NHRUVFSUlJY1JyOVc0SHdDd3RZVUFmbURqOWJZOUVDUEd1TXRQQTRIOURMbWZEQ3lIRS95cDkvNis4bHBTVXhOYXRoaG4vSGg0ZUpDUWtzRzdkT3ZXMjRPQmc5ZStQUHZxSTRPQmdnb09EMWVXdXJxNDBhTkJBL2J0RGh3NEdaZnRPblRyRjdkdTMxYit2WHIzS2xpMWJLRmFzR0xhMnRxU2twTEJ2M3o0QTZ0U3BBOERtelp2WnMyY1AzYnQzNTdQUFB1UDc3NzluMkxCaDFLcFZpeG8xYW1CdmI0K2xwU1htNXVaWVdGaGdibTZPbVprWldxMlc1T1JrZzMvdTd1NXMyN2FOYXRXcVViSmtTWFE2SGZmdTNlUGF0V3RjdkhpUmt5ZFA4dXpaTTZwV3JVcXpaczA0ZCs0Y3g0OGY1L2p4NDFTcVZJbGF0V3JoN095TWs1TVRMaTR1SkNVbE1XVElFS0tpb21qY3VERWpSNDdFMXRZMjE2OURiR3dzSVNFaE5HM2FsT1RrWkg3OTlWYzJiZHJFQng5OFlESmdCMHJBc21EQmdodzVjb1FDQlFwdzhPQkJ5cFl0Q3loOTQ0NGNPY0s2ZGVzNGNlTEVHK2tqSjRRUVFnZ2hoQkRpZjh1N0hRQURlSzhxckZzSjZ6ZkQ5bDJnUzN2Ykl4SkN2QXZNTk5EaFErajJxZEwvU3dnaFJJNGtKQ1FBWkpsbDlUb2tKU1d4WnMyYUxOZXh0cmJtMnJWclhMdDJMZE4xV3JSb1lSQUE2OVNwRThXS0ZWUC9qbzZPTmdpQTJkdmI4K2VmZjVLVzl1SzdwWjJkSGYzNjlhTm16Wm9BMUtoUmc4YU5HOU96WjA4MEdnMC8vUEFEZS9mdTVmRGh3K3pldlp1blQ1K2kxV29OdG1GSzJiSmxLVldxRkhGeGNmVHUzWnMvLy95VHVYUG5rcGlZQ0lDVGt4T3RXcldpYmR1MjZ2UDl5U2VmRUJrWnlkR2pSemw5K2pUYnRtMGpPVGtaZ0RGanh1RHA2VW5UcGsycFdyVXFucDZlV2U0L08wSkRRN0d3c0tCbXpacnMyTEdEVFpzMjRlSGh3WGZmZlpmbC9YcjE2c1hQUC8vTXRHblRzTGUzNTZ1dnZnS2daOCtlUEhyMGlMVnIxK0xzN016SWtTTmZlWXhDQ0NHRUVFSUlJVVI2bXJTWC9TSi9sNFRkZ3d0L3dZMmJjUDBtUkQ5NTJ5TVNRdnlURkNrTWxTcEF4ZkpRdXlhVWNYcmJJeEpDaUhmV0gzLzh3Zm56NS9uaWl5OXdkWFY5MjhQSnRvU0VCSjQrZllxam8yTzJlbUhwczdWME9oMEZDaFF3V3A2U2tvS0ZSZFp6eW5RNkhjbkp5V2kxV2tESmpOSm5nNW1ibTJOdXJrekVPSEhpQkkwYk55WXBLWW5mZnZ1TnlwVXJxNWxrMlJsbldGZ1lZV0ZoZUhoNDVMclBWMVlTRXhQUjZYUllXMXR6NGNJRjNuLy8vZGUrRHlHRUVFSUlJWVFRNG5YNTd3cUFDWkVONTg2ZFkvZnUzUUM0dWJuUnNXUEh0emFXSzFldXNIdjNicDQvZjY3ZVptZG5SNHNXTGRUWjVVSUlJY1EvMGU3ZHV6bDM3aHpkdTNlblhMbHliM3M0UWdnaGhCQkNDQ0dFRUFhazZZMzRuMU9rU0JIMS85SFIwVzl4SkZDdFdqVUdEeDVNK2ZMbDFkdmk0K1Bac1dNSFAvLzhNK0hoNFc5eGRFSUlJVVRtbmp4Uk11MmRuQ1NiVmdnaGhCQkNDQ0dFRVA4OEVnQVQvM1BTQjhBZVAzNzhGa2Vpc0xXMTVmUFBQNmRMbHk0VUtsUkl2VDA4UEp5ZmYvNlo3ZHUzRXg4Zi94WkhLSVFRUW1ST3A5Tzk3U0VJSVlRUVFnZ2hoQkJDR01tNllZRVEvNFVLRlNxRXBhVWxXcTJXeE1SRW5qMTdacktueDV0V3BVb1ZLbFNvd0lrVEp6aHg0Z1NwcWFrQS9QWFhYNFNFaE9EdTdrN0RoZzN6cEtlSEVFSUlrVk1halFZQXFhWXRoQkJDQ0NHRUVFS0lmeUs1a2k3K0p4VXZYbHo5LzhPSEQ5L2lTQXhaV0ZqZzRlSEJWMS85UDN2bkhkYlUyWWJ4T3lHQnNKZHNaQ3E0Y0ZVY2dJcDdhNjJqZGxsSHBlN1cxbFg5SEZqM3FPTGU0bFp3VllXS1ZwU0tJb29DaWpKRTJYdUZuWkQxL1pIbU5JY2tFQlNGMXZkM1hWd2s3em5uUGUvSjJjLzlqRGx3ZFhXbDJnVUNBVzdmdm8yOWUvZmkxYXRYVFRoQ0FvRkFJQkNreUFRd0VnRkdJQkFJQkFLQlFDQVFDQVFDb1RsQ0JERENSNG1abVJuMXVUa0pZRElNRFEweGNlSkVmUDMxMTdTVWpTVWxKVGgzN2h6OC9mMlJucDdlaENNa0VBZ0VBa0VLaVFBakVBZ0VBb0ZBSUJBSUJBS0IwQndoQWhqaG84VGMzSno2M0J3Rk1CbU9qbzZZTldzV0Jnd1lBRGFiVGJWblpHVGcrUEhqT0hYcUZMS3pzNXR3aEFRQ2dVRDRXSkZGZ0JFSUJBS0JRQ0FRQ0FRQ2dVQWdORWVJQUViNEtKRVh3QW9LQ3Bwd0pQWERaRExoNGVHQmVmUG1vVU9IRHJScEtTa3BPSExrQ002ZVBZdmMzTndtR2lHQlFDQVFQa1lFQWtGVEQ0RkFJQkFJQkFLQlFDQVFDQVFDUVNXc3BoNEFnZEFVeU5jQXk4dkxhOEtScUkrdXJpN0dqaDJMWHIxNjRlN2R1N1JhWU1uSnlVaE9Ub2FycXl1OHZiMXBBaCtCOEc4Z05DOE9UMHRTa0Y1WmlJeXFvcVllRG9IUWJHbXBZd3A3WFROME5YWkVQNHYyVFRxV3NySXlBQ1FGSW9GQUlCQUlCQUtCUUNBUUNJVG1DUkhBQ0I4bDJ0cmEwTlhWUldWbEpjUzNPai83QUFBZ0FFbEVRVlJpTVlxTGkybTF0cG96bHBhV21EUnBFckt6c3hFV0ZvYms1R1JxV21KaUloSVRFK0hpNGdKUFQwL1kydG8yNFVnSmhQb3BGVlJoZDFJSW9vcGZOL1ZRQ0lSL0JSbFZSY2lvS2tKNFFRSWlpMTVocnN0UTZMRTRUVElXa2dLUlFDQVFDQVFDZ1VBZ0VBZ0VRbk9HQ0dDRWp4WXpNek5VVmxZQ2tOWUIrN2NJWURLc3JhM3h4UmRmSURzN0czZnYzc1hyMS84SUNFbEpTVWhLU29LZG5SMjh2THpnN096Y2hDTWxFSlR6akp1RzN4S0NVQ3FvYXVxaEVBai9TaUtMa3BIODlEaCtiak1TYlExc21ubzRCQUtCUUNBUUNBUUNnVUFnRUFqTkNsSURqUERSSXA4bU1EOC92d2xIOG01WVcxdmp5eSsveFBUcDArSGs1RVNibHA2ZWpqTm56dURnd1lONDhlSUZTVk5GYUZiY3pIMUd4QzhDNFIwcDRwY2pLUHRwVXcrRFFDQVFDQVFDZ1VBZ0VBZ0VBcUhaUVFRd3drZkxmMFVBazJGdGJZMnZ2dm9LTTJiTVFMdDI3V2lwcWZMeThuRHAwaVhzM3IwYlVWRlJFQXFGVFRoU0FnRzRWNUNBK3dXSlRUME1BdUUvd2YyQ1JOd3JTR2pxWVJBSUJBS0JRQ0FRQ0FRQ2dVQWdOQ3RJQ2tUQ1I4dC9UUUNUWVdscGlYSGp4cUcwdEJUMzc5OUhURXdNUkNJUkFJREw1ZUtQUC81QVdGZ1k3TzN0MGFWTEZ6ZzVPWkU2TG9RUFRraE9URk1QZ1VENFR4R1NFNFBlWm0wKzZEbzVIQTZKTENZUUNBUUNnVUFnRUFnRUFvSFFiQ0VDR09HalJWNEFLeW9xZ2tna2dvYUdSaE9PcUhFeE5EVEU4T0hEMGI5L2Z6eCsvQmlQSGoxQ1ZaVTAzVnhWVlJYaTQrTVJIeDhQZlgxOWRPN2NHVjI2ZElHaG9XRVRqNXJ3c1pEUEsydnFJUkFJL3ltYTRwelMwZEVoRGhRRUFvRkFJQkFJQkFLQlFDQVFtaTFFQUNOOHRMRFpiQmdaR1lITDVRSUFDZ29LWUdscDJjU2phbnc0SEE1NjkrNE5EdzhQeE1iR0lpSWlBc1hGeGRUMDh2SnkzTHQzRC9mdTNZT0Rnd082ZE9tQ3RtM2IvcWZFUUVMelFnd0ppdmpsVFQwTUF1RS9SUkcvSENLSkdCb01rdDJhUUNBUUNBUUNnVUFnRUFnRUFnRWdBaGpoSThmTXpJd1N3UEx6OC8rVEFwZ01EUTBOZE8zYUZWMjdka1ZpWWlKU1UxUHgvUGx6VkZkWFUvT2twcVlpTlRVVndjSEJjSE56UStmT25XRmxaZFdFb3liOEYyR0NBVEZJMmpRQ29URVJROUprNGhlSkFpTVFDQVFDZ1VBZ0VBZ0VBb0hRSENFQ0dPR2p4dHpjSEs5ZXZRTHczNm9EVmgrdXJxNXdkWFhGb0VHRGtKaVlpSmlZR0x4Ky9acXE1Y0xuOHhFVkZZV29xQ2hZV0ZpZ1M1Y3VjSE56QTRmRGFlS1JFd2dFQXFHNVFPcC9FUWdFQW9GQUlCQUlCQUtCUUdqT0VBR004RkVqWHdmc1l4TEFaRENaVExSdDJ4WnQyN1pGUlVVRm5qMTdocGlZR0JRVkZWSHo1T1hsNGNhTkc3aDE2eGJhdEdtRExsMjZ3TkhSc1FsSFRTQVFDSVRtQkpOSjBpNFNDQVFDZ1VBZ0VBZ0VBb0ZBYUg0UUFZendVZk94QzJEeTZPbnB3Y1BEQXg0ZUhzak16RVJNVEF4ZXZIaUJtcG9hQUlCSUpNS0xGeS93NHNVTDZPcnF3c1hGQmE2dXJuQnljaUwxd2dnRUF1RWpSQllCUmdRd0FvRkFJQkFJQkFLQlFDQVFDTTBSSW9BUlBtck16TXlveitYbDVSQUlCR0N6MlUwNG91YUJyYTB0YkcxdE1YVG9VTVRIeHlNbUpnYXBxYW5VOU1yS1NrUkhSeU02T2hvc0ZndE9UazV3ZFhXRmk0c0xkSFIwbW5Ea0JBS0JRUGhRaU1WaUFFUUFJeEFJQkFLQlFDQVFDQVFDZ2RBOElRSVk0YU9Hd1dEQXpNd01CUVVGQUlDY25CelkyZGsxOGFpYUR5d1dDMjV1Ym5CemMwTnBhU2xpWTJNUkV4T0QwdEpTYWg2aFVJaWtwQ1FrSlNVQmtJcG5MaTR1Y0hGeG9RbU1CQUtCUVBodlFTTEFDQVFDZ1VBZ0VBZ0VBb0ZBSURSbmlBQkcrT2lSRjhBS0NncUlBS1lDUTBORDlPblRCMzM2OUVGMmRqWWxldVhsNWRIbXk4ek1SR1ptSmtKRFEyRnNiRXlsU3JTenN3T0R3V2lpMFJNSUJBS2hzWkVKWUN3V2Vad2tFQWdFQW9GQUlCQUlCQUtCMFB3Z0ZndkNSNCs1dVRsZXZud0pnTlFCVXhkcmEydFlXMXZEMjlzYjVlWGxTRWhJUUZKU0VsSlRVNm1VV0FCUVVsS0N5TWhJUkVaR2dzUGhvRldyVm5CeGNVSHIxcTJocWFuWmhGdEFJQkFJaEhkRi9ucFBJQkFJQkFLQlFDQVFDQVFDZ2REY0lBSVk0YVBIM055Yytrd0VzSWFqcjY4UGQzZDN1THU3UXlBUUlEazVHVWxKU1hqMTZoV3FxNnVwK1hnOEh1TGk0aEFYRndjR2d3RXJLeXZZMjl2RHpzNE85dmIyME5MU2FzS3RJQkFJQkVKRElRSVlnVUFnRUFnRUFvRkFJQkFJaE9ZTUVjQUlIejN5QWxoT1RrNFRqdVRmRDV2TlJ0dTJiZEcyYlZ0SUpCSmtaR1JRcVJLTGlvcW8rU1FTQ2JLenM1R2RuWTJJaUFnQTB2MWdaMmNIT3pzN09EZzRRRmRYdDZrMmcwQWdFQWhxSUJLSm1ub0lCQUtCUUNBUUNBUUNnVUFnRUFncUlRSVk0YVBIMk5nWVRDWVRZckVZQW9FQTVlWGwwTmZYYitwaC9ldGhNQmlVb0RWdzRFQnd1VnpFeDhjaktTa0pHUmtaVk8wWUdmbjUrY2pQejBkVVZCUUE2WDZSUllmWjJkbkIyTmk0S1RhRFFDQVFDQ29nRVdBRUFvRkFJQkFJQkFLQlFDQVFtak5FQUNNUUFGaGFXaUk3T3h1QVZJZ2hBbGpqWTJSa2hGNjllcUZYcjE2b3FhbEJSa1lHMHRMU2tKNmVqdXpzYklWSWdwS1NFcFNVbENBMk5oWUFvS2VuUjRsaGRuWjJ0TWc5QXVHL2hydUpNOW9iMnVLdmduaThxYWcvTld0UDA5Wm9yVytGOElKNHBGUVdmSUFSdmo5WURBMElKZThlV2VTZ2F3WmJIVk53YXlvUlY1clJDQ1A3Qnl1T0VYUllXa2lyTElCUW9sd0VNdE15UUttZ0NqVmlZYU91dXpraEVBaWFlZ2dFQW9GQUlCQUlCQUtCUUNBUUNDcGhOdlVBQ0lUbWdKbVpHZldaMUFGNy8yaHFhc0xaMlJuOSsvZkhsQ2xUc0dUSkVuejc3YmZ3OXZhR2s1TVRORFUxRlphcHFLakFpeGN2OE1jZmYrREFnUVBZdEdrVGpoOC9qaHMzYmlBbUpnYTV1YmtrSFJmaGc3R2l3emlzN0RBZUxNYjd1WTEyTkxMREdGdDN0TlJwb2RiOG41ZzQ0Yk9XM1dHbmExYi96TFg0cGQybjhIV2JnQlphNzBmNEgydnJqb3U5Zjhab20yNzF6dHZGMkFGNzNhZGpmTXVlNzdST2ZaWTJWcnROd005dFJvTE4xSGludnBReG85VkFiTzN5RFV3MDlWVE9zNno5V0p6MS9BRUdiTzFHWDM5emdRaGdEU000T0JpSERoMVNhOTRUSjA3ZzlPblRhdmN0RkFwUlUxUFQ3S0x5eXNyS2FQVkEzNVdTa2hKODk5MTNDQThQYjVUK01qSXk4UHo1ODBicDYxM2djcmtLa2ZFeUpCSUpTa3BLMU80clBUMGR1Ym01alRLdXk1Y3Y0OXk1Y3dydFBCNFB2cjYrU0VsSm9kcUtpb3F3ZHUxYUZCUjhHQ2VNMDZkUEl5NHVUdVgwOVBSMFBIcjBxTUg5a3ZPMGNYamJZL0RodzRkMTNsdlMwdEp3NTg2ZGVuL0Rpb29LbkRoeEFzWEZ4UXJUbmp4NWduUG56cUdxcXVxdHhpalA0c1dMc1h6NThnWXZKeFFLVVY1ZXJuSTZsOHR0MEh0TlNrb0tzckt5R2p5Tzk4MmVQWHV3YjkrK091ZTVjT0VDVnE5ZS9kYnJ5TXZMZSt0bGxWRlpXVm5udmxGRlkrOVRaUWdFQWhRWEZ6ZjQrZXZSbzBjNGZ2eDRnNjQ5YVdscDJMeDVNMHBMU3hzNnpIZWlNYzdMK3FpdXJrWmxaU1dBaHFmekZvdkZxSzZ1Ym5iWGNZTDYvSnZlWHlvcksrdDgxbWtvYjk2OFFYeDhmS1AxUnlEOG15QVJZQVFDQUNzckt5clNpTlFCKy9Cb2FHaFFrVjJBMU5pVG01dUw5UFIwNnEvMnczQk5UUTAxVFFhVHlVU0xGaTFnYVdrSkN3c0xXRnBhd3RMU0Vod081NE51RCtHL0RVZURqWTVHOW5oWm1xa3krcWVsamluRzJuWlgyY2ZMc2t6OG1mdDJSbGRkRFMwc2JEY2FUNHBlNDNyMjA3ZnFRNFltazRYT3hnNFFTa1RnMWtoZkJFOTd6QU96Z2NJZXQ2WUtzeDRyTnhneUdBd3d3UUNEd2FpM255cFJEWXcxOWZDVmd4ZXlxNHZ4b0RDcFFlT1E4WDJyZ1RCazYrRFAzT2VJTGtsOXF6N2VCUTBHRTdZNkppamlsNk5NMExoR3hlWkVUVTFOVXcraFVVbE5UVlZxNkduWHJoMEtDZ3JxTlJCYldWbEJSMGVIMW5icDBpVjA2OVlOZG5aMmlJdUxRMXhjSEdiTW1GSHZXQjQvZmd4TlRVMTg5ZFZYOWM2Ym01dUwyYk5ubzd5OEhOdTJiVVBIamgzclhVWVpQLzc0SXl3c0xQRExMNzlRYlQ0K1B1allzU1BtenAycmNya1hMMTdnMnJWcm1EMTdOZ3dNREdqVC9QMzlFUjRlam5QbnpvSEpmSGVIQWFGUWlMUzBOSlNWbGIxelh3QVFFQkNBdTNmdjR0cTFhKy9jVjJ4c0xCWXVYSWo1OCtkajFLaFJEVnAyeVpJbGtFZ2tPSGp3b01LMEZ5OWVZTUdDQmZqaGh4OHdjdVRJZXZ2YXVIRWpIQndjc0hqeFlxb3RLU21wM3VQWDBOQVFEZzRPdExhRWhBVEtTQ2lQVUNoRWVIZzRSbzBhQlVkSFJ3QlNJMDFZV0JpKyt1b3JtbVBaKzhMZjN4OVRwa3hCaHc0ZGxFN2Z2WHMzRWhNVGNlREFBVmhhV3RiWkZ6bFBHL2M4UFhic0dBSURBM0gwNk5GNmYzdDVuajE3aGhVclZtRHUzTGtZTTJhTTBubkN3OFBoNys4UFQwOVBwUTV6TWlvcUtuRHk1RWw0ZW5yQ3hNU0VOaTB3TUJDSmlZa1lOMjZjMm1OVFJYRnhjWjNqVUVWa1pDVFdyRm1EWmN1V29XL2Z2Z3JUMTY5ZmovVDBkSnc1YzBhdGZiSnExU3JZMmRsaDdkcTE5YzRiRlJVRlIwZEhtSnFhS2t6YnNHRURPblRvUUx1R0JRVUY0YzgvLzhUMjdkc0JTQTJvOHJXZDVXbmZ2ajN0UHBpV2xnWU5EVVZIcExpNE9MUnIxdzVNSmhPWm1abDQ4ZUtGeXZGS0pCSnMyN1lOUFh2MmhKZVhGMjFhU1VrSnZ2bm1HOHlaTTBmbE1kTVF1Rnd1cGs2ZGlqNTkrbURCZ2dVTldyWXg5bWxHUmdZQ0FnSXdhdFFvdUxpNEtFeC8rZklsRmk1Y2lCVXJWcUJQbno1cWorM1dyVnRJVGs2R2w1ZVhTcWNQYlcxdERCa3loUHBlVkZTRVc3ZHVZZkxreVRBME5GUjdYZXFTbHBhRzhQQndEQmt5QkMxYVNCMytuajE3aHBVclYyTFpzbVhvM2wzeFBTbzZPaHJIangvSGdnVUxZRzl2LzlicjNyZHZIMUpTVXJCMDZWSXNXclFJeTVjdlIvdjI3ZFZhTmp3OEhMLysraXRXcjE0TlQwL1B0MW8vbDhzRklNMlFJeU05UFIxeGNYRVlQbng0bmN2bTV1YSswek9RcHFhbXdyMytReU1RQ0ZCU1VnSXVsMHVWd2NqTHk4TzRjZVBlZTVZZm9WQ0l1WFBub2xPblRwZzllemF5czdQVmN0eHhjWEdCdHZhSGQycmN2SGt6b3FPamNlVElrVVo1dGpwKy9EaHljM054NE1BQnRlWlBUVTE5SndjWk5wdU5WcTFhdmZYeUJFSmpRZ1F3QWdHQWpZME45Yms1ZXM5OWJEQVlERmhaV2NIS3lnbzlldlFBQUJRV0Z0SUVNV1ZHU3JGWVREMUV5V05nWUVDSllUSnhUUDZCazBCUUIwMG1DMHd3ME0zRUdTd0dFNUZGcjhCaHNxbnBQUEUvM21TbVd2cm9aMUgzaTlUYkNtQnREVzNSMmNnZUhDYjduUVd3amtiMjBHU3lFSkdmUklsNUhBMU5pQ1ZpUE9lcWx6YXdzN0VET0JycyttZFVnOFN5Ykp4T3ZZZHZIZnZpU3djdlBDcEtWaWt5cW1LSVZTZDRtcmtDQVBxWXQ0V1hlUnUxbHoyVmNnOUJjcitwSmNjUWsrd1ZYMjRkL282MG0rYmNEendSM1lzd2pwdUJsTXA4c0JnYVNDci9ienRVTkFjQlRDUVNJVGMzRnlVbEpkRFMwb0tabWRsYlg5K1BIeit1TkxMby9QbnoyTEZqQjZLam8rdGNmdjM2OVhCM2Q2ZStsNVNVWU4rK2ZaZzhlVEsrK2VhYk9wY1ZDb1VRQ0FRTmZybm04WGhZdVhJbEtpc3J3ZUZ3NE9mbmg1MDdkMEpYVjdkQi9RQkFRVUdCZ2lFM1B6K2ZNdFNvb3JxNkdrK2VQTUgwNmRQeHd3OC9VQVpLUHArUHNMQXdPRG82SWlJaW9zNCtXclpzU1RuQk5IZjRmRDRBUUV0THExR1dTVXRMdzVzM2IxUWVJL2Z2M3djQTJySFZVSGJzMklGWHIxN1ZPWStYbHhkV3JWcWxjbnAxZFRWMjdOZ0I0QitQK1hQbnppRWtKQVRBUDE3N1I0NGNvWTYvL3YzN1U4OXhINXJaczJkajFxeFoyTHAxSzdaczJhTFNDWU9jcDQxL25nNFlNQURuejUvSHNXUEhhRUpkZlFRRUJNRFUxQlREaGcxVGU1bUdrcCtmajZkUG4yTFVxRkZnc3h2bjJlVnRDQTBOaFphV2x0THp1cnk4SExHeHNSZzBhRkNqQ0pJeWVEd2VEaDQ4aUd2WHJxazgzK1BqNHhVRVF5NlhpN1MwTk9yNytmUG5FUm9hcW5RZCsvZnZoN096YzUzanlNckt3b0lGQ3pCanhneE1uRGl4M25IeitYelUxTlRBMTljWDN0N2VtRGR2SGlYaTNycDFDeEtKQkN3V2k3cFdxc0xEdzZOZVp5d2pJeVAwNk5FRE4yN2N3TGh4NHhwMFgycU1mVnBjWEl3Yk4yN0EzZDFkcVFEMk5rZ2tFc1RFeE1ERHd3TlBuejVWNm1nQlNMZGRYZ0I3Mzd4NTh3YisvdjdvMnJVckpZQzFhdFVLYkRZYnUzYnR3dUhEaHhYdW1Wd3VGeTlldkZCd2pFMU9Ua1pKU1luYTkwblpjV0J0YlkzMjdkdGoyYkpsMkwxN04xcTJiTmtJVzFZL0J3OGV4TjI3ZDNIczJERllXRmdBa0I0L3AwK2ZSdHUyYlNuSEVtV2NPSEVDdDI3ZGV1dDEyOXZiNC9EaHc3UzJoUXNYSWpFeHNVSDl0R3JWaWhMRjVRa0tDa0oyZGpiNGZENTRQQjZxcTZ0UlhsNU9SVmFXbFpVcGRhd0JwT2VKekhubnlKRWpFQXJmUFkzOGhBa1RhTmUwbzBlUDRzMmJONWc2ZFNvQTROcTFhN2g0OGFMS1p6cXhXSXlhbWhyYXRlMTlqVTBaMDZaTmc0K1BENEtDZ2pCbHloUzEraTB1TGtaaFlhSFNhUlVWRmVEeitVaEtVdTVrV2xzZzNiWnRHeElTRXRSYXJ6Sk1UVTJWWmhJZ0VKb0NJb0FSQ0pEV0FHTXltUkNMeGVCeXVhaXNySHlybDFMQys2TkZpeFpvMGFJRnVuYnRDa0Q2SXArVGs0UGMzRnprNXVZaUx5OFBSVVZGU2xNSWxaV1ZvYXlzakhhajE5TFNva1dLV1ZoWXdNek1US21YSW9FQUFMOTIvQnd1K2xiVTl4bk9BekREZVFEMWZYTEVIcFFMcFI1U0duOUhVTjNPaTBOQTJnTnFuamFHTmxqZ09xSkI2MldDQVRIK09hN2RqS1F2WjlFbEthb1dVWnNlcGxLUHJQc0Y5SmVlQ2lFZmErSXVxTlhIeGQ0L3Y5VzY5VmdjakxUcHFuUmFFYjhjajR0ZVk3eWRZaXJFaU1KWFNGTlI1OHhWM3hyZk9mY0hJQlhUcWtUMUN6VDZiQTVhNlVrOTFHdWJSZlJZMnVqUm9yWENNcHBNNmVOVFoyTUgxTDdpVkFyNTBHZExvMDdMQmRXMFk2WTJJb2tZcnlzYU4zWFBoNkttcGdZU2lVU3R5TDczUVZwYUdzNmNPWVBJeUVoVVZsWkNYMStmTXBJNU96dGo2TkNoR0RseUpGaXNoajNxdG0zYmxrckZkUFRvVVlTSGgxT0d0dTdkdStQSEgzOVVXS2F3c0JEejU4OVhhSmVsWCt2VXFWTzk2NzE2OVNyMjdkdUhvS0FndGFNSmVEd2VWcTFhaFpTVUZDb3FaUG55NVZpMWFoVjhmWDAvMkhOTXQyN2RjT2pRSWF4ZnZ4N2J0bTFEKy9idFlXeHNqT3ZYcjZPc3JBeUppWW5ZdUhFak5XWVdpMFh0RjVsaDRhdXZ2bEw3eFY1ZENnb0tjTy9ldlRyblNVdExnMUFveEtWTGwrcWNyMy8vL3BTd09uLytmR2hvYUdEdjNyMXFqMlhod29Xb3JxNm1HWjFxYW1vZ0VvbHcvZnAxTUpsTURCZ3dnUEt5MWREUWdLYW1Kc1JpTVVKRFErSGk0Z0ltazZuZ3BheXBxYW0yWi82SUVTTlVSaXF0WDcrKzN1VWxFZ2w0UEI0QVVJWWZtWUZMOWxuMlgvWXM5U0ZUVTBkR1Jpb1lSZHUzYnc4Mm00MjdkKy9TMmkwdExkRzJiVnNBNUR4OW0vUDB3SUVEdUhDaC9tZUUwTkJRbFVJSkFEZzVPVkZlNks5ZXZVSmtaQ1FXTEZoQS9iYTV1YmtLbnVjeW9TOHRMVTNoK201bVpnWTlQZFdwaVFFZ0pDU0VFa3lDZzROVnp0ZWhRNGRHRitYRllqSDRmRDdLeTh2eDRNRUREQjQ4R0F3R2c5cEdMUzB0TUpsTUtzVmoxNjVkbFVZbUdCa1pOVmk4dTN2M0xnNGVQSWlDZ2dMMDc5OWZJVm93S3l1TGloVE55TWpBblR0M3FHa3BLU2tRQ29XNGMrY09aUUR1MjdjdjdYNllsSlNFSlV1VzFMbnRNdUhuMmJObkFLQjJGQ1NIdzhHeVpjdmc3dTRPUHo4L1dGbFpZZHEwYWVEeGVMaDA2UkxZYkRiMjc5OFBRQnBaSWhLSmFOay9aR2xIUTBKQ3dPUHhNSHIwYUxYV08zMzY5RHFucjE2OUdyMTY5V3F5ZlZvYmtVaUVTNWN1WWRTb1ViVHRqNCtQQjVmTGhidTdPN3AwNllMZXZYdmp5cFVyQ0FrSm9hV25sTjFqeEdJeEpjcDhhSFIwZERCdDJqVDg5dHR2Q0FnSXFOY3BRY2FKRXljUUhSMk5uVHQzd3RIUmtiTHBxS0ttcGdaQ29SQWxKU1dZUG4wNjdPenNvS09qQXg2UHA1QTVSdVljTGU4d0xVOStmajZPSFR1RzJiTm5xMVZIUGowOUhiZHYzNGFucHlmdGR4NHpaZ3dDQWdKdzVzeVpPdE9xVHA0OEdaOSsrbW05NjFIR3pwMDdxWHUyUEh3K0gxcGFXaGcvZnJ4YS9WeStmSm02NTljbUtDZ0lyMTY5QW9mRGdiYTJOblIwZEtDam93TTlQVDFZV0ZoQVgxOGZob2FHMUoreHNUR01qWTFoWW1KQ2U1NEpDZ3FxTjFXaGJGdTB0TFJVdm84TUd6YU1FcGxDUTBNUkdCaUlyNzc2Q2oxNy92T09hV2RucHlBS3lraEpTWUdQajQvQ05qYlcySUtEZzNIKy9QazYreEtMeGJoNDhTSXVYcnlvY2g1UFQwOHNYYm9VQUhEejVrMGNPWEtremo3bnpKbWp0TjNXMWhiSGpoMmp0WFh0MmhVelo4NVVPcTdpNG1JWUdSa3BmZCs2Y09FQ25qeDVVdWM0Q0lRUENSSEFDQVJJSC9pc3JLeW9CNXpzN0d5MGJxMW85Q1EwSDdTMXRlSGs1QVFuSnllcVRTUVNJUzh2RDNsNWVaUW9scGVYcHpSS2djL25JeTB0amViUnlHQXdhQTlpUmtaRzFHZGpZMk9TU3BFQWtVU004QUs2RjFRN1ExdVlhZEhUQ2NraXc4b0VWY2puLzVPbXdyTEd1RUhyRzI3ZEJZTXRPMkw1czM4OHA3cWJTcTlOTWUrWTJrK1R5WUtIbVN0S0JWVjQyZ2hpbWp4ZjJIdkNnaU45aWJIVGxYcDE5alpyQThlL0k2Zml1Qm1JSzgzQTUzWWVLdnY0MUZhNUYyZE9OVmVwQUdhdGJZeGYybjhLRmtOcWVHVXhOYkRqWlZDZEtRZ2RkYzN3Uy91eEFJQUhoVW00a1JOTG01NWNrWXN2N3ZzcExMZXl3M2gwTVhiQS9LaGp0UDByUHgwQWhscDF4bENyemlyWFh5NnN4dVNJUFNxbk4yZnFpelo0WDBna0Vody9maHpuejUvSGdBRURzR2JOR3JScjE0NTY4U29zTEVSa1pDUUNBZ0p3NWNvVitQcjZOaWhORHB2TnBsNlVZMkppNE9ucFNmV3RxYW1wTlAySUtpTy96RU4zeFlvVllEQVk0UEY0RUl2Rk5NTUZrOG1zVjN4UlJubDVPWll2WDQ3NCtIaDg4Y1VYR0RGQ0txei8vUFBQMkxwMUt4WXNXSUIxNjliVm1TNUZJQkEwV2dTRWtaRVJObTdjaU96c2JCZ2JHNk9nb0FBblQ1N0VrQ0ZEc0hEaFFnRFNOQ296WnN5QXI2OHZsZHJvd29VTE9IRGdBRHc4cE5lQ216ZHZZdGV1WFNyWEkzTnkyYjE3ZDUxMVpUdzlQVEZpeEFpRmwvamF5QXlqOWMzWHNXUEhSbzhjMzdCaEF5M2lVRjRBN05HakI5YXVYWXVIRHgraXVMZ1l4Y1hGK1BMTEx4WDZrTTJYa3BLQzFGVHBQYUc4dkJ5NXVibVVBVnNtOUdocmE4UE16QXdDZ1FDWm1abXdzcktpbm12a2p3T3hXRXdKWEJLSmhCSS9XQ3dXVnE5ZURRYURnWXFLQ293ZE94YmZmdnN0NVppVW5wNk82ZE9uWS9iczJYVjZyNzhMTVRFeDFIWUNVc1B1bFN0WDRPYm1oajE3OXFoTVl4NFZGVVg3UG1qUUlPcDNJZWRwdzgvVGdRTUhLa1NucEtXbDFYbXRMUzR1VnZCMGx6Y1crL3Y3dzg3T0RrT0hEb1ZRS0FTRHdjREdqUnRWcHNhYlBYdTJRdHZDaFF2aDV1WUdQcDlQcGVqTHpzNEdrOG1FcnE0dURBd01jUDM2ZFFDb2QzOHVYTGdRZG5aMkVBZ0VkZDd2UkNJUmhFSmhuU20wVEV4TW9LR2hnYlMwTkpvaE5UZzRtQ2JDN2RtekJ5NHVMbFRiaGcwYmxQWW5tMDhkb3FLaWNQTGtTYng4K1JMVzF0YjQ5ZGRmYVlaZkdURXhNZGkvZno5NFBCNmlvcUtvMGdDQVZQQVdDb1g0N2JmZjhPMjMzd0tRaXZUeVltTmRVWkhKeWNtWU9YTW05dXpaQXphYmpZaUlDT2pxNmpZNHdtblFvRUZvMTY0ZGxWYnorUEhqS0MwdHhaRWpSMkJ0YlEwQVdMTm1EZkx6ODdGNzkyNEFVaVAwNU1tVEtTY0NUVTFOTEZ1MmpOYXZMRUpGVmVxMTh2SnljRGdjaGZQUTFkVzFTZmFwTWlRU0NYNzc3VGZjdkhtVEVxdGxoSVdGZ2MxbW8xdTNidUJ3T05EVjFVVldWaFpjWFYwVlVwUnUyTEFCWldWbEtzZjVJUmd5WkFndVhMaUFnSUFBREJzMmpJb09xNHRGaXhiaCsrKy94NnBWcTdCbnp4NUsyS3FQenovL25QcDg0c1FKVEo4K0haTW1UYUxOYy9EZ1FUeDgrQkNuVDU5V09wYnM3R3pjdVhNSFdWbFoyTEpsUzUzUjRSS0pCSDUrZm1Bd0dBcmpNelkyeG9nUkkzRGx5aFY0ZTN1clRLOG95Mmp6TnNoRVBtWG82K3NyYkxzcTVBVnlaWFRzMkJIYnRtMXI4UGprcWU4YUhSVVZoVjkrK1FXZE8zZkdwazJiNm8yV2ZmRGdBVFp2M2d4dmIyL3FPaWFEeCtQUnJubnlLS3RuMlpoajY5Njl1OUlvc01qSVNFUkVSTkFjRFhidjNvMnVYYnRTOTJKNXJLeitjYmdjTm15WXl1ajd2WHYzb3JDd0VDdFhybFE2WFpsemo0Nk9qdExudXBTVUZDeGJ0Z3pidDI5WGFqdXRuVzZaUUdocWlBQkdJUHlOalkwTkpZQmxaV1VSQWV4ZmlJYUdCcXl0cmFtWElCa2xKU1dVSUNiN3J5eDN0a1FpQVpmTEJaZkxwUlYybDZHbHBVVVR4SXlNakdCaVlnSWpJeU1ZR2hvMmFwb1NRdk5FSUJGaFJ5TGRZL2puTmlOaFprWi93RFBVbE5ZL0tLMXBXQ0huMFRiZEVGLzJUeHBXYTIxajZMRTQ2R2ZSSG5meVhzQlIxeHlXZnd0TG45dDdRUHkzTVZpV2ttK01iVGQ0bVNtbS9Lc1U4aFRHM2F1RkMzUTBOSEUxOXhsRURVd3pXQitmbURqQldZL3VQZXFzWjBHMUNjUWl4SlZLVXl6bThMallsZmhIdlgyT3NPa0t6eGF1U3FlWmF1bGp0ZHNFR0xKMThIdm1ZNWhvNmFHM1dWdXM3L1FGVmo4UFJDRmZzU2k1bDFrYnpIVVpBcTIvVTBrZWZSMnFFTTMxTnVob2FNTE5xQ1c0Z2lvRXEwaFJxYy9TeGlpYlQxQWxiUG9VZ20rTHF0UWE3eE9KUklJTkd6Ymd4WXNYMkxWckY1VlR2ckt5RWtWRlJUQTFOVVdMRmkwd1lzUUlEQmt5QkljUEg4WVBQL3lBRFJzMlVNWnVkWG45K2pYeTh2Sm9OVGFLaW9ydzExOS9LY3lyTENWdlhGd2NsZTVJVnFNb0pDUUVXVmxabURadEdqWGYyOXczWHIxNmhmWHIxeU16TXhQZmZ2c3R2djc2YTJyYTRNR0RvYTJ0alEwYk5tRDI3Tm1ZTzNldVFpMFNIbytIK2ZQbnc5dmJXNm1vVWgrN2QrK0dSQ0xCbkRsemFPTm5NcG5RME5EQXdZTUhVVjVlRGlhVFNkdFdXY1JJZW5vNnVuZnZEb0ZBZ1BQbno4UER3NE15L0xWdTNScVRKMDlXdWU2elo4K0N6K2RESUJCZzRzU0pLcU5uYkcxdDRlYm1WbTl0cjIzYnRqVmFEYkMzd2NqSUNOOTk5eDJ0VFY2TUN3d01oSm1abVZKUDNZMGJOMUxpN1AzNzl5a1BZajZmai96OGZDcmxZZTJveGN6TVRQajQrR0Q3OXUxSzYyYzllZkpFd1VBc0UyNE9IandJRXhNVENJVkMrUGo0d05qWW1EcitXU3dXZkh4OG9LbXBpZExTVXVqcTZqWTRBck0rN3QyN2g1czNiOUxHR2hzYlM5WHI4dkx5d3ZmZmYxOW5IL0svQnpsUDMrNDhkWFoycHFXNWUvRGdBVTZmUG8xbHk1YWhYNzkrQ21QSnlzckNqQmt6OE4xMzMrR3p6ejVUbUI0VkZZVkhqeDVoN2RxMVlES1pDQWdJUUZCUUVCWXNXS0FRMFhYanhnMWN1M1lOTzNic1VCQWtMQzB0c1dqUklyeDU4NFpxVzdObURRRHBzV0Z2YjQvaTRtSXNYcndZcnE3S255Znk4dkt3Yk5reXF1L0V4RVMxYWtIVnRZOE9IanhJTXg0T0h6NGM3ZHExbzc0bkpTWGg2dFdyQUtRMWpsNi9mbzBKRXlZbzFDU0tqSXpFSDMvOFVlOTVWVjFkamJDd01GeTllaFd2WHIyQ2dZRUJac3lZZ2JGang2b1VVMGVNR0lFUkkwWmc4dVRKOFBUMHBKMUhwMCtmeHNXTEZ5bWpyenJpaUh5ZEt6MDlQV1JrWk9EaXhZc1lQWG8wbmp4NUFvRkFRTlhza2praTFLNmRhR1JraElVSU9jY0FBQ0FBU1VSQlZKTW5UOUxhYkd4c0VCZ1lDRk5UVTF5NWNnVVRKa3lnM3Z1eXNySVFFUkVCVTFOVGxKV1Z3Y0RBQU1IQndTZ3BLYUhTbldsb2FOQ09VZGs1SWhLSnNHdlhMcVhHMzgyYk55TXhNUkhidG0xVGNJUW9MNWMrWDc3dmZWb1hZckVZMjdkdng4MmJOekZreUJEYXNTZ1NpYWdVcHpLSEI0bEVndmo0ZUxWcVNqWUZUQ1lUVTZkT2hhK3ZMMEpDUW1oaW5zeXB0ZlorMHRmWHh5Ky8vSUtmZi80Wmh3OGZwdXI3TFYrK1hNRXVBQUFYTDE1RVVsS1NRb3JXMmdLWDdKanEzNysvU2lHdWMrZk9tRDkvUHJadjM0NWZmLzBWdnI2K0tqUEtYTHAwQ2MrZVBjUGt5Wk9WUnBSTm16WU5EeDgreExadDI5QzZkV3NGVVRZOFBQeXQ2dFViR1JsaDBLQkJEVjZ1dVZKU1VvSk5temJCeE1RRXYvenlTNzMzNkd2WHJtSDM3dDNvMGFNSGxpeFpvaENSVlZCUUFGOWZYNlhMaXNVTmUwZHU2TmhjWEZ5b2UydDJkallFQWdIczdlMVJVbEtDaHc4ZjBtckM3ZHUzRDg3T3poZytmRGhpWW1Lb0tQZmF5S0xybEtHam93Tk5UYzBHT3lxSlJDS0Y5eDNaOWErc3JBekZ4Y1cwYWVwRVF4SUlIeG9pZ0JFSWZ5UC9FSktabWRtRUl5RTBOakxCU3Q0QXl1ZnpxUlNLTW1Hc3NMQ3d6b2NjUHA5UHBWeXNqU3g2ckhiVW1PeDdVeFJOSmJ3ZlREWDFzTHpEWndoSWk4RERJdVUxVlZyL25mWXVzNXIrTUNpTFhsQ1dDa0dQeGNGVUoyLzhsUitQTW9GVU9MdVMrUmdUN1hyaGE0ZmV1RitRaVA1eWRjVzZHaXMrdURycW1zTlJWOUdEbFN0UUZPSUdXcm9CQU83a3FTNDgvcmFzZkhZZUduOUhZbzIwNllxSmRyMXdOdTArL3NpT0FRQUl4RUlZYVVvTjEzeVJnQ2I2cWNLamhYTFBXQ3VPRVZaM25BQXpMUU9FNWIrRWYwb1ltR0NBQVFhOHpOcmd0NjdmNHNqclVJVGx2d1FBR0xDMU1kMnBQL3FZdDRWUUlzYXhOM2R4TlN0S2FkOEEwTmJBQmtPczZLbXhWTlVBK3lNbkJsWWNJN0FZR3JoZmtJREE5SWRvWTJBTld4MVRSQlc5cHZiRFNHdHB4TVRqb3VSNnQ3dTVVbEJRQUFhRDhVSHJOaDAvZnB3U3YweE1URkJlWG82RkN4ZFN4azRORFEyTUdqVUtzMmJOQW92RndzeVpNMkZnWUlCVnExWmg3OTY5YW5rUnk3aC8vejUwZFhXcDZCWkFhZ2pkc21XTHdyektVdTlldlhvVlJrWkdtRGR2SG5YOWo0dUxRMGxKU2IwRnpsVWhGb3NSRUJBQWYzOS9NQmdNTEZpd2dPcXJzcklTVlZWVk1ETXpRKy9ldldGc2JJeTFhOWRpN2RxMUNBME54WXdaTTJCcmF3dEFtazZLdytFZ09EZ1lreVpOYXBCeHY2cXFDaUVoSVdqYnRxM0NjcEdSa2RpNGNTTWtFZ2tPSFRxRWNlUEdVVjZ0Z1lHQkNBa0pnWWVIQnc0ZE9nUU9oNE9SSTBkU1h2b3lIQjBkVmI2VS8vbm5uNVRuTXB2TlJubDVlYU9uVGZ6UWFHdHJLOVJjQ1F3TUJBREV4c1lpTGk0T2MrYk1VZW9Kem1ReUthUHAxMTkvVFFrc3MyYk5nck96TXhYUkE2RE90RG0xYWQyNk5WYXZYZzJoVUlqMTY5ZWpWYXRXbEVGVlcxdWJsaUpKV1MwWldadXFTSk4zWWQ2OGVaZzNieDRBYVRUSTExOS9UUmxITDF5NEFHMXRiVmhhV2lJeU1oSzJ0cmJVczMxRVJBU2NuSnhnWVdGQk0weVM4L1R0enRQYXVMdTd3OTdlSGp0MjdFRDc5dTBWakxhSERoMkNTQ1NpQ1FReWVEd2VkdTdjaVI0OWVxQkhqeDRvTGk3R21UTm4wS0ZEQjlyMVY4Ymp4NDhCU0k5VFpXTEZsaTFiSUJRSzhmejVjNnhkdXhhYk4yK0d2YjA5U2t0TE1XL2VQSHp5eVNjWU5HZ1FLaXNyd2VWeUZZelFzb2plMm4xUG5EaFI2ZmozN3QwTERRME5wY0xyMDZkUEtSRkVIamMzTnd3Y09KRDZycTJ0VGMxMzZ0UXBtSnFhWXVyVXFRcUdUZG43UjExaVNVMU5EU1pQbmd3dWx3dHpjM1A0K1Bnb3BNU3JqL0x5Y3FTbnAxUGZsVGw1NU9UazBDS2RhaHZsSHo5K1REbVRXbHBhb2tlUEhsUWRtSnFhR2t5Wk1vVzZKOSs2ZFF1dlhyMVNpT3FySFVsVFZWV0ZMVnUySUR3OEhKTW1UY0wrL2ZzcGNTTS9QeDhyVjY1RWl4WXRvSzJ0VGFVWkhUTm1ERnhkWFZYV0pXTXdHQmc3ZGl3MmI5Nk13NGNQSzR6aDlldlgrUFBQUDlHclY2ODZvNERmNXo2dGk1cWFHbXphdEFsLy9mVVhSbzBhaGJsejU5TGVNZTdmdjQraW9pSmFsT21yVjY5UVdscUs0T0JnaElXRlVlMTc5alNmakFSZVhsN1l1SEVqUHZua0UxcTdMTzJlc25QZnpjME5LMWV1eENlZmZFSkZaTnJiMnl1STZCd09CK2JtNWtoSlNhazM2dTcwNmRNQW9ESjlzSXpodzRjak16TVRnWUdCMkw1OU8rMytLK1A1OCtjNGN1UUk3WjVhRzIxdGJTeGV2QmdMRnk3RTRzV0xzWG56WnRyMU5EUTBsTG9HTmdSSFI4Y1BLb0RsNWVWUnYxMURNVEl5b3B4dWxDRVdpN0Z4NDBaVVZsWmkyN1p0OWRiUUFxU1JTbjM3OXNXaVJZdkFZckd3Y3VWS1dGcGFVdWQ3eTVZdEc1UUNzVEhISnFPMHRCVExsaTJEUkNMQjBhTkg2NXczTHk4UHYvenlDOXpjM09EcjYwdXpNKzNhdFl2bUtGUWJXUXI3Mmc0SDhuaDdlK1BubitrbERsNi9mcTB5YmFLeWVwTHFwTlltRUQ0MFJBQWpFUDVHL2dVb096dTdDVWRDK0JCb2FXbkJ3Y0dCVnVSVExCYWp0TFFVWEM0WEpTVWwxSi9zdTZxVUFRQTlla3crUFk4TUZvc0ZYVjFkNk9ucFVYbXdkWFYxbGY3cDZPaThsMjBtTkE0bE5aWFFZM0V3dG1WM3BRS1lvNjRaUE0xY1VTV3FRUnczbzlheUZRQ0FEb1l0MGRiQUJpVTFsZEJnTUpISDQxS2lTbnBWSVl6WTBtT2drRitPUDNKaU1NYW1HMFpZZDBFL0M2bUgrazlQanlPbitwK1VQRDZ0QnFLZlJYdnNTUXBSU05FSWdGWkREQUJhNlZtaWc2RzBsbGdSdjBKaGZnYitTZVA0TnNqWDN1S0xCWC8vRjFJMTBob0xZMDFkYk9qOEpRelpPbmhZOUFxN2ttNEFrRzd2OW9RZ0ZQSExNZHJXSFQrNkRrY2Y4N1o0WEpTTUx4MjhvTS9TUm1aMU1YWWtCTlZiZzh1TVk2QzBEaGhQTEVBbll3ZGEyK1BpMStqM3QwajVvRkJhYzdDZlJYc010dXlFWlZWbktRRnN3Ti9pNHowbCsrcmZna3dBZTlzMExBMGxQVDBkNTgrZmg1K2ZIL1ZDS1JLSjBMbHpaM3ovL2ZmUTF0WkdVRkFRcmx5NUFudDdlOHF6K2NzdnYwUlNVaElPSFRxazRPbGJGK0hoNGZEdzhLQVpxenc4UEpTKzVPWG01dExxVkVna0Vuei8vZmRJVFUyRlNDUkNSWVgwSEJNS2haQklKTlIzR2VvWXRzUER3M0gwNkZGa1pHVEF5c29LSzFhc29FV3FuenAxQ2hjdVhLQnFFM1hvMEFFSER4N0UxcTFiOGVEQkEwUkVSS0JQbno3NDdydnZZR2xwaWFGRGgyTDc5dTE0L1BpeHlqUXB5Z2dMQ3dPUHg2TVpKd1FDQVE0ZlBveExseTZoVFpzMldMNThPY3pNekdCbVpvYlhyMS9qeUpFamVQejRNVDc3N0RQTW1qVUxBUUVCOFBQelEyUmtKQ1pQbnF4V3hIMTVlVGtPSERpQWlSTW40dlRwMC9qMDAwOXg1Y29WREJreXBGNERWbjUrUGkwaVJKNkNnZ0tJUkNJOGZQaFFZWnFMaTB1RGpCZU56YUZEaDJCcGFhblNFQ1FXaTVVYUFaVUpzc3BRVlpQQ3lNZ0lucDZlaUl5TWhGZ3Nockd4TVNYQXlRemhTNVlzVVZrenE2S2lRbTFqVVdNaWl3aTZlUEVpRGh3NGdMNTkrMkw1OHVXb3JxN0dnUU1Id09WeXNXREJBdXphdFF0c05wdWNwNDE0bnJMWmJDeGF0QWp6NXMzRDc3Ly9Ua1hrQWRJYWEvZnYzOGUwYWRQUXBvMWloUHJEaHc4cDhlVDc3NzlIYVdrcHhHS3gwcnFLNmlCTHVaU2NuRXg5TnpFeFFWaFlHQ1FTQ1NXZ1hybHlCZjcrL2poNjlDaGF0bXhKKzUxazJ5U1BxNnVyVWlINjJMRmowTlRVVkRwTm1YQlVGNDhlUGNLelo4K3dZTUVDcFY3OU1pZTl1dXJQYVdwcVl1Yk1tZERUMDRPN3UvdGJSUytHaElRZ0pDU0UxbGJibXo4OVBaMldCa3krSHBCRUlrRktTZ29HRFJwRXZSTk5talFKMXRiV3VIYnRHbHExYWtVVEZPTGo0NUdXbHFiZ0RDQlBmSHc4Tm16WWdJS0NBc3lhTll1S0pPVHorYmg4K1RLT0h6OE9IUjBkckYrL0hucDZlbGk4ZURGOGZIend6VGZmWU5pd1lYVnU3NkJCZ3hBV0ZvWS8vdmdEWDM3NUpTVjB5ZExWbVppWUtCaUQxZVZ0OStuYXRXc1ZydEU5ZXZTZ0lwc0FhU1MrcjY4dkVoSVNNSG55WktYMXNuNy8vWGVGdHZ2MzcwTkhSNGY2RFJNVEV4RWVIdDdzTXBuVUZyOEFVTmRsVmJYK3ZMeThGTnBxaTAxOSsvYUZ2YjA5clVUQzhlUEh3ZVB4YUVKMlZsWVdidCsrRFc5dmI5bzFRaFV6WnN4QVptWW1Ra0pDWUcxdFRWdHZSa1lHVnExYVJhWGdyS3ZtdUp1Ykd4WXRXb1JObXpiaHA1OSt3dnIxNnlsbk0xVnA2NW9iQlFVRmxPRGRVT3pzN0ZRKzk4aFNmVDU5K2hTNnVycll0MjhmZHU3Y2lmejhmSmlZbUtnVWtuMThmS2hhWEdGaFlZaUlpTUN2di81S1RjL096bGFJeHBkUlg2MnZkeDBiSUkzYVhiRmlCUW9MQzdGMTY5WjZhOUpiV0ZoZzZkS2xXTGR1SFJZdFdvUU5HelpRMStqZXZYdXJkYndxbzZxcUNzZU9IVk02VmpzN093V1JQRHM3Ryt2V3JjTlBQLzJrNEdSZ1kyT0RwMCtWWjBJaEVKb0tJb0FSQ0g5amJHd01MUzB0OFBsODhQbDhGQllXTnNoYm5QRHZoOGxrVXBGYnlqelErWHcraW91TGFRS1ovT2U2RUFxRktDMHRWZnRsV0pVNEpxdGhvS21wQ1MwdExlby9xVS8yNFJCRGdqK3lvekhac1M5YzlLMW8wem9ZdHNTaXRxUEJabWpnYU1vZFN2eVJrVlZkak5jVmVYRFdzOEQ2VGw5US9YMXgzNDhTd05JcUMyRms5RTlVemVXTVI2Z1JDY0VYQzZITDBzTHowblNrMUtxQkpVdGhLSkNJd0JQWC82QSt3YTV1cjN4RHRnN09ldjVRYno5TlRVbE5KUUxTSTlEV3dBYmJFNEpvUXA4WUV2aW5oT0ZsV1JZV3RSMk5yc2FPVk5SY0xEY042MTljUm8xWVdPODYvc3FQeDEvNThXcU54MXJiR0c1RzlzamxsZUpscVN5U1dHckFrTzBqSnoxek9PaWFJYnU2QkVubERVOWowaHdRaThWNDgrWU5KQkxKQnhQQXpwMDdoMzc5K3RIRURpTWpJOHlhTll2Njd1cnFpdERRVUNRa0pOQlMrL2o0K0dEYXRHa3FVODdVcHJDd0VDa3BLVzhkQVZKU1VsSm5IWVd4WThmU3Z0dmIyOWU1cm9zWEwyTC8vdjBBcEdtcVpzeVlvVEwxbnp3R0JnWllzMllOd3NMQ2NPalFJVVJIUjFNT0Z0N2UzdGkzYngrQ2dvSWFaRmdQQ1FtaENTSlpXVmxZdlhvMVVsTlQ4ZGxubjJIR2pCa1FpVVE0ZCs0Yzd0Ky9qNFNFQk5qWTJHRDE2dFhVTWhNblRvU1RreFA4L1B3d2UvWnN0R25UQmoxNzlzU25uMzZxZExza0VnazJiZG9FVTFOVERCOCtIS2RQbjRhdHJTMUdqaHlKVFpzMllmZnUzWFZHV1VkRlJXSDc5dTExYnRlS0ZTdVV0c21ud0pRbkp5ZEhJVjJPN1A0ZUZCU2s4TktmbFpYVllERnQ1Y3FWeU0vUHgrWExsekZ3NEVDRjVVVWlrVklqaFZnc3J0TjRJalBtMUZXbkJBQVZHVkJUVTROYnQyN1J2TWVMaW9wVU9vdFZWbGJXMmUvN2dzUGh3TS9QRDZHaG9SZzVjaVRtenAwTFFPcFJ2MmZQSG16ZXZCbHIxNjdGeUpFak1YdjJiSEtlTnNKNWV1dldMVnJtaEg3OStxRmx5NVkwOGVUVXFWUFExOWVIc2JHeGdxalNwVXNYZE9yVUNSTW1USUNCZ1FIUzA5Tng2OVl0VEo4K0haYVdsc2pKeVZFUVUyWDE2ZVNGQUVBYWhTWnZISllkdjM1K2ZwZ3laUXJHamgyTHJsMjd3c2JHQmp3ZUQxZXVYRUdQSGowVURJV3FVcXg5Q0xwMTZ3WUhCd2RZVzFzaktDaEl3UWdzaTA1anNWZ29MUzJsMWVHcHJLeEVibTR1cmx5NUFrRHFOS0FzK2t3WkF3WU1vQWxjWThhTW9VWFhCZ1lHS3FTSmRYZDN4L0xseTZudjhmSHhsR2labnA2T3lzcEt1TGk0NE83ZHV3Q2s5MnR6YzNPa3BxWTJ5QmtGa0ViaG5EaHhBbVptWnZEejg0T0xpd3ZpNHVKdzQ4WU5oSWVIbzdxNkdvTUhENGFQancrMUhYdjI3TUcrZmZ1d2YvOStuRHg1RWoxNjlNRGd3WVBScFVzWEFNQ2JOMitvTkxHQTlQbkIzdDRla1pHUlZOdWJOMjhRSHgrUHdZTUhJeUlpZ2pZbWZYMTlwWFY0YXRPUWZTclBvRUdERkF6SzhzOWIwZEhSMkxsekozZzhIdjczdi84cHBGQUZwQkZIejU0OW8wVVFTU1FTM0xsekI1NmVudFQxNy9EaHcvK2FXdGZaMmRsZ3NWZ05xc2w1NXN3WjJuY09oNE9iTjI5Uzl5cXhXSXpyMTY4cmlHZXlpQ0Q1OUxWMXdXQXdzSFRwVXN5Yk53L0hqaDJEdGJVMXZMMjlrWnFhaXFWTGw2S3lzaEliTjI2a1hYT2lvcUpnYjIrdlVBZHk0TUNCcUs2dXhzNmRPekZyMWl6TW1ERURZOGFNVWVtNDB0em8yTEdqMG93Sjc4ckJnd2NSRWhLQ0dUTm00TzdkdTZpcXFnS2Z6OGZTcFV1cGlHdGxxWjFseHphWHk4WHUzYnZSdTNkdldvUzZnWUVCSmt5WW9IU2RoWVdGOFBmM2YyOWpxNmlvd0xKbHk1Q1ltSWpWcTFjcmRSUlJSdCsrZlZGWldZbnQyN2RqNmRLbDJMeDVNM1IxZGRHNWMyZDA3aXl0UDcxbnp4NDRPVGtwaldBOWQrNGNXclZxaFc3ZHVsRnRzcWk5MGFOSEs2eVB3K0VvT0p6SlJQMldMVnUrVXcxREF1RkRRUVF3QWtHT2xpMWJVaDZEbVptWlJBQWowTkRTMG9LVmxSV3R5S2dNaVVTQ3NySXlCV0ZNOXIrcXFtRzFvQ29yS3h0c1JHS3oyZERTMHFJSlkzVjlWalc5S1Y3Ni8yM2N6b3ZEWnkxN3dFcmJtR3F6NEJqaWZ4MCtneGFUallzWmtiaVJFNk93bkFUQTZ1ZUJHR1h6Q1ZycW1JTE5aSUVycUVTTldBZ1hBMmthbDVTS1BIU1NFOEJLQlZVNGwzWWZlOTJsbm1uQldkSHZOSFlIWFRPNG03YXFjNTRhc1ZCQjlCbGc2WVpLSVE4UEMxOHB0RGNsd2RuUkNNNVcvRTJjOVN6Z2FlWUtiL1AyWURHa1hxMENpUWhzaGdZNkdkbkQ3NU1waUN4S3hndHVCdUxMc2xBaFZCM2hxUzY2TEE1eXFrdHdPKzg1MWNiK094V2tmSjIxUjBYSi8xcnhDNUNtQStIeGVHQXdHTEMzdDMvdjZ4T0x4WGo0OEtGU2tVS2V0TFEwQ0FRQ0JZT210YlUxMnJWcmg0aUlDRnI2TmxXMGFORUNmZnYyeGFsVHAyaUd3Y0xDUXFXRnYyczdOdWpyNnl0Ti9SRVlHSWkwdERTRjFEamEydHBJU2twU09aNlJJMGZpNWN1WEdEOStmSU5ybVFIU2wrUmV2WG9oUFQyZGlvN1EwZEZCNzk2OWNmdjJiWEM1WExXTVNXL2V2TUdMRnkvdzFWZGZVY1k2SXlNamFHcHFZdVhLbGVqZHV6Y0FxU0V2SnljSGhvYUcrTi8vL29mZXZYc3JlSlozNjlZTng0NGR3ODJiTjNIanhnM0V4Y1dwVEFsMDZ0UXBQSG55QkR0MzdxUVpmeVpQbm94NzkrNWgwNlpOV0xWcWxVckQwSUFCQTlDelowODhlZklFbXpkdnhzOC8vNHp1M2J1cjNNN1ZxMWNqT1RsWmFib3pBSEJ5Y29LbXBxWkNIVHpaZmI2eXNsSmhtcm9leFBMSWpKYkxseTlIZUhnNHRtM2JSb3NnRUFxRjFQY2xTNWJnNVV0cG1sYytuNCswdERTRWhvWUNnRUpraWl5YXZTNEJUQ0FRNE1HREI5RFgxMGQyZGphMmI5K09rcElTS2tJaklDQkFaUzBoZFNQUUdvT01qQXljUEhrU2xwYVdPSFhxRlBMejgvSEREejhvMUxiUjFkV0ZyNjh2VHB3NGdaTW5UeUlyS3d2cjFxMGo1K2s3bnFkYnQyNEZnOEdnSFFzUEhqeFFPaTVsNmRXV0wxK09uajE3d3NmSEJ3S0JBRDQrUG1qVnFoVmxpRFF3TU1EMDZkUHIzV1lBdEdmejJOaFlLZ1dhZ1lFQmxpOWZqaVZMbHNEYjJ4dUF0QjVNV1ZrWnBrK2ZqckN3TUhUdTNKbXFsNklxQXV4RHdHUXk0ZVhsaFgzNzl1SFNwVXRVTktZTStiRVZGaFlxL0tabFpXVnZsY2F1VTZkT05BR016V2JUSW14cXZ4ZUl4ZUk2RGZGeGNYRkthOHhZV0ZpZ1c3ZHVTc1dhdXREWDEwZjM3dDJ4ZVBGaWFwejYrdnBJU0VqQTZOR2pNV3pZTUlWM00yMXRiZnowMDA4WVAzNDhMbDI2aEh2Mzd0SEVwNGlJQ1BqNys5Y3IrbkE0SFB6MTExOEs5VDhkSFIzVkVzQWFzay9sNmRHamgxSUhqTmpZV0FEQTlldlhZV05qZzAyYk5xbE03K2p2N3c5YlcxdjA2ZE9IY3NwNDlPZ1Jjbkp5OE5OUFAxSHp2WDc5V21VZnpZMnNyQ3hZV2xvcVBmNHFLeXZ4di8vOUR6Tm56cVNjWWhnTUJwaE1KdTJkbXNWaXdjREFnSW9taTRtSkFaZkxwUjBmejU0OVEzaDRPTWFNR2FOMnFtOGVqd2VKUklJMWE5Wmd6cHc1Q0FvS2dxMnRMUll0V29TcXFpb3NXYktFRW1BQnFSaXpaczBhYUd0cjQ5U3BVd3JId0toUm8yQnFhb3JObXpkano1NDljSFoyaHB1YjlKMXJ6cHc1dERTbHF0aTVjNmZhdFo0eU16UHJUSXNuRDUvUHArcncxcVkrSjV5M1FTd1c0OENCQTdoMDZSSSsrK3d6VEp3NGtSTFhOVFUxOGRsbm4rSHc0Y05Zc0dBQmhnNGRTaFBENWZ2WXZIa3p1Rnd1clJibDRNR0QwYTFiTjZVUmg0RDB1R3Jac3FWS2g3OTNIZHZwMDZlUmtKQ0FwVXVYb2xldlhsUzdwYVVsN1hnQmdKNDllOUxldTRZUEg0N3E2bXJzMzc4Zk4yL2VwRG51MU5UVVFDUVM0Y1NKRTFUTlZ5OHZMd3dmUGh3Y0RnZkhqeC9IcEVtVEtBR016K2ZqNHNXTDZOdTNiNTNIVEhwNk9qSXlwQmx1OHZQekFVakZkdG03a0tXbDViL21la0w0K0NBQ0dJRWdoNDJORFNXQVpXVmxVZDRUQkVKOXlHcUFHUm9hMHRJcXlsTmFXb3FLaWdwVVZWV2hvcUtDcWdVaCt5ejdhNmhZSmtNZ0VFQWdFQ2lrN1hsYldDd1dORFEwcUlMcHRmL1hibFBWcnF5dE1lNCt0dG9tMk5KVk1kMUhZeEtTRXd2L04zY1Yyc3NFMVpqMmNCOEVFaEc2bVRnQkFQSjRwVmdUZHhIR21ycTRYNUNvc3M4S0lROW4wKzRydExmN095VmlVWTNpL25NenNvTUZ4eENaMWNXSVZGRjNURjFtT0E4QUE5SzZZTEpVaS9MOG1mc00xU0tCd25iM3QreUE0cG9LN0hsRjkrQk9yU3hRSzVKS0JvdWhnUlpheWxPWHZBdkdtcnJvWU5nU0hZenMwTTNFQ1NhYTBuVlVpV3B3SXljV2YyUkhvNUJmQm0rTDloaG82UVpIWFhPTXNlbUdNVGJTQi84Q2ZoblNLZ3VSVVZXRUFsNHBDdmhsZUZHYWlXcFJEWForTWhWbUhJTjZ4L0RqRTMvTWl6b0tGdk9mRnorT2h2U0ZWcGNsTmJLOHFjakhocGRYR252elB5aVBIejhHZzhHQW01dGJnN3h3MzVhOHZEeVVsNWNyOVp4TVNrckMwNmRQa1orZmp6dDM3cUJqeDQ0WU0yYU13bnh1Ym00MGIrLzZtRHQzTHI3NTVodWNQWHVXaWtCSVNrckNiNy85cGhBaFVOdmd6MmF6NGU3dXJ0RG5uVHQza0p1YnEzUmFYWVoxTFMwdFN2eVQxYkVaTzNhc1FvUUtJUDJ0YWh0UldDd1dXclJvb1dDczhQYjJ4cTFidDNENzltMkZhQXBsWEx4NGthcXpKa05YVnhlN2QrOEdnOEhBeG8wYmNmOCsvZG9XR3h1THJWdTNxdXh6OU9qUjJMbHpwMHFENnQyN2QzSHk1RW5NbkRrVHJWdTNwb3phZ0RRRjBpKy8vSUtGQ3hmaTZOR2pLZzNsTWdlUEFRTUc0T1RKa3dnT0RzYlFvVU9WemhzZEhZMzQrSGlNSHo5ZXBSUFVraVZMbExiSHhzWmk0Y0tGbURoeG9vSVJLU1FraElwY2tTY25KMGRwWFE2Wm9jWGMzQndMRnk3RW1qVnI0T2ZuUjRreVlyRVlFb21FMnRlVEprMENseXROaTd0MTYxYjA3Tm1UOG1ZM016UEQzcjE3cWI1bHY2R3BxYW5TN1FDQTRPQmdpTVZpZE8zYUZUVTFOWmc1Y3laKy9mVlg2aGhhdW5TcDB1TVlrQjZqNmdqTmIwTlNVaElpSXlQeC9MblV5ZUQyN2R2UTFkWEY3Tm16TVdyVUtMaTV1Y0hWMVZYbDhwTW5UNGFWbFJXTWpZM0plU3JIdTV5bm8wZVBWcWliOURiNCsvc2pMeStQcXFrbEcvZW5uMzdhNEw3T25Uc0hkM2QzUkVSRVlPclVxV2pac2lYV3IxOFBCd2NIdEdqUkFtZlBuc1dvVWFOZ1pXVkZHUjEvL1BGSEFQOElFdS9UR1d6VHBrM1l0R21UeXVuZmZmY2Ruajkvam8wYk4yTFhybDNVZTRVc1dvak5ac1BSMFJHWEwxK21scGsxYXhac2JXMXBVVm03ZHUzQy9mdjNzWGZ2M2pvalVHdW5Ycjk4K1RLdVg3OU9mUmNLaGJRb1c3RllYS2VBUG1qUUlMUnUzVnJCQ083bzZJZ05HemFvWEU0Vm8wZVB4dWpSbzVHZW5xN2dLSEg1OG1YYTc2Q01jK2ZPWWY3OCtVcFQvSjA5ZTFabE9yMkcwQmo3dENGNGVYbGg4ZUxGZFVZLzgzZzhUSjgrblpZQytPelpzM0IwZEVSMWRUVlNVMU5oYlcyTjU4K2Y0NHN2dm1qUStwc0NIbytIeE1SRWxaSFowZEhSaUl1TFEzVjFOWFdkMHRMU3dyNTkrMmkxemthTUdBRVBEdzhJaFVLVWxaWGg4dVhMY0hGeG9hNjlBb0VBZm41K01EQXd3TGZmZnF2VzJNUmlNZGF0VzRmazVHVDQrZmxoMjdadHNMT3pRMDFORFJ3Y0hEQmh3Z1FGd2ZUMDZkT29ycTdHM0xselZlNS9EdzhQN05tekIwK2VQS0hFTDBBcVZsaGJXeXM0ZThoSVRrNm03dVBxWW1CZ1FCT0c2a0paYWswWjhzNDVZckdZbGg2MVByUzB0QlRPMCtycWFxeGJ0dzZSa1pFWU4yNGNaczZjU1p2T1lEQXdjdVJJOU96WkU3Lzk5aHR1M0xpQnlNaEl6SjgvbnhiVmQvVG9VYXArbXV6YXRIZnZYdnp4eHg5cWoyLzgrUEcwWTZJeHhqWjE2bFIwNnRRSkppWW10SFRjc3Z1ZmZOdUFBUU1BZ0dwcjA2WU54bzBiQjN0N2Uxb2tGeUN0bXp0eDRrVE1temNQQ1FrSkNBME5SVWhJQ01hTUdZT0tpZ29JaFVMYU81eVdsaGEyYk5sU2IrVDY3ZHUzY2ViTUdjcDVnTVBoVUZHV2ZENGZRNFlNZWV1VXNRVEMrNFlJWUFTQ0hMTEMwNEJVQUNNUUdoT1pRS1lPOG1KWWJZR3NzcklTUEI0UFBCNlBTdG5aa0lkTGRSRUtoVW9OZG8yQ3Qrb1hOblZoTXBqdlZLZEtIZGdNRGZRMmE0dVpyUWVDbzZFSkpoZzQ3VEdQTm8rbTNCZ1lBSVpaZGNZd3EvckY4MG9obnhKQ0ROazZNTkRVd2ROaTVYVnFZcmxwMlBqeWQyZ3dHSGdYMy9xKzV1M1F6dEFXRVlXdndORmdvNHV4b2xpNzc5V3RCdlVabEsxZWZtOVhmV3NzYkRNS241ZzQ0VjVCUEs1a1NsOUMxSzAzcHNHa0cxSXNPSWJvYnRvS3JmVXQwVnJmQ3BhY2Z4N2lLNFY4L0pVZmp3ZUZpWGhhblBLM1VPa01SejF6M002TlEzQjJOTXkxRE5EZHRCVTZHenVncmFFTnpMUU1ZS1psUUFtYW1kWEZXUEJFbXZJaXBpUVZCdXo2ajFtZVNBQXhKRFJCVUpjbE5STFo2WmppR1RldDNqN2VoZWpvYU55NGNlTzlSbUF3R0F3SUJBS3dXQ3pLbS81OXcrVnlvYXVycTlSQWtKeWNqS3RYcjRMTDVVSWdFTURFeEFROEhrL0JxOXZZMkJqeDhlcWxzZ1NrRVJOOSsvYkZyVnUzS0FGTVZnTXNNREFRRnk5ZXhNbVRKOEZtczhIbjgvSGt5Uk04ZXZRSUJnWUdsQUUrS0NpSUpycTlmUGtTcGFXbDJMRmpCMjFkc3BvMDZpQVNpWkNUazRQeThuS2wwNmRObTZiUVptVmxoUk1uVGlpMGQrM2FGZnI2K3JoNTgyYTlodldTa2hMY3VYTUgvZnIxVXhCT1pJWW1QcDhQZlgxOXRRMUd1M2Z2cG96TnlneVREeDQ4d0lZTkcrRGw1YVZVUkFDa2FYYSsrZVlibkRoeEFoS0pSR1VOQjlrNnBreVpnZzBiTmlBa0pFU2gzb3lzYUxtRmhZWFNXaXFBMUZNK0pDUUVJMGVPVk5zckhBQTZkKzZNaXhjdklpRWhnWmJleHNqSVNHSE14NDRkbzMzdjNiczNSbzRjaWV2WHI2Tmp4NDRZUEhpd2dwRmU1aVhNNC9GUVUxT0RsaTFib2wrL2ZrckhrcEdSQVQwOVBaU1VsRUJEUTBQQmtDMFFDS2lVbzdMK3ZMeThjT1RJRWNwcmVkV3FWWTN1NGEwT3YvLytPMjdldkVsNUYzLzY2YWVZT1hNbU5EUTBzSC8vZm9Xb0xWWElHNnJKZVZvM2RaMm5Fb21rVVZKeVBYbnlCSUdCZ1pnK2ZUcnM3T3lRbFpXRnRMUTBkTzdjR1VWRlJhaXVycjkrcUxXMU5mVDA5UERzMlRORVJVWEIxOWVYU2x2My9mZmZvMmZQbm5Cd2NLQUV0aWxUcG9ERDRXRHk1TW53OC9QRHFGR2o0T3pzVERrNDFMN2ZiTnk0VVdsS0w5bnp0N0xJQ1ptNFVadmh3NGZUSWt5VGtwSm82UXJaYkRaV3JGZ0JIeDhmL1BycnI5aXpadzg0SEE3dHZHY3ltVFRoaHNGZ1FFTkRnOWIyK2VlZjQ4NmRPemg5K25TRDBnNTZlbnJTb21GdTM3NU5Td0hJNC9HUWtaR0IwZW1mTGdBQUlBQkpSRUZVQXdjT1VHM0Z4Y1hVWjAxTlRaWHBzRTZlUEltelo4L1Mya1FpRWNSaXNVS0swWWtUSjlKU01ZcEVJdkI0UEh6NjZhY3FvMC9raVk2T3h1M2J0eUdSU0pRZXU0RHFXb2dOcFRIMmFVUG8xNjlmbmVJWElCWGR1blRwUWdsZ2QrN2N3WXNYTDdCNjlXcGN2MzRkTVRFeDZOdTNML2g4dmxyUmJCK1NtcG9haGQva3laTW5FQWdFNk5peG85SmxIajkrREIwZEhYVG8wSUZ5a3BDZER5Tkhqc1NzV2JNb29WOFdZZjNnd1FNOGZQaVFKaHpmdm4wYjZlbnArUEhISHhXaWlKUWhGb3V4WThjT1BIejRFQ05HaklDNXVUblZQNXZOVnBxQ09UVTFGVmV2WGtXblRwMHdlUERnT3Z1M3NiRlJtcjdiMHRKU1pjVFdYMy85aGVEZzRIckhMbytCZ1FHdE5sOWQxSTZJbEtlNnVwb1MxY1BEdzJtMXR1cGovLzc5dE9paDE2OWZZOU9tVFVoSlNWRlo1MDVHaXhZdHNINzllbHk3ZGcwSERoeUFyNjh2K3ZUcGczbno1dUhXclZzNGYvNDhSb3dZZ2FDZ0lHcVpZY09Hb1d2WHJpcjdURWxKd2RHalJ6RnIxaXhZVzF2RDJ0cTYwY2RtWkdTRW5qMTd3dGZYRitIaDRlcitWQUNBOWV2WHc5M2RYVUg4S2lvcXd2bno1N0Y5KzNhMGF0VUt2WHYzeHFoUm96Qm56aHdBb0ZKWTE0NmNWVGR5UzlYemlzeVJoRUJvcmhBQmpFQ1FRLzdoSWk4dkQwS2hzTTZDbFFUQyswSlc3NnNoQ0FRQzFOVFVVSUtZL0dkVmJjcSt5eGNGYnM3azhyaFlGbnUyL2huZmdlS2FDbGh5akpCWWxnTlhBeXR3TkRTUldFWlBYZWVnYXdaalRlbStNbURyb0wyaGVvVm55NFgvR0hSS0JWWDQrc0V1cFJGWk10NDE4Z3NBV3VsYm9rWXN4SW1VdS9CcDlVL1VBUk1NYURMcnY5WXh3YWhYck9LSkJXQXhtR2l0YjRXT1J2YndNcE9LQWIxYXRBWWdyYzFWS3FpQ2pvYlU2R3F2YS9aVzljWTBHRXg4NjlnWEdnd21hc1JDdkN6TnhQUFNkRVNYcE9KVldRNnRIaGdBVEhIcUN4dHRFM3hmZWhENWZBSHkrV1c0bnYwVTE3T2ZnZ0hBUWRjY3JmV3Q0S1JuRGljOWN3UmxSMFA0ZDlyQ28yOFUwOTZwaTlIZng0YVRuc1ZiOTZFdTkrN2RlMytpdFJ3TUJnTWlrUWdCQVFHWU9ISGllNDhDMDlUVVZIbGRHajU4T0lZUEh3NnhXSXdIRHg1ZzA2Wk40SEs1Q29aS1pjYVUrbkIyZGtaSVNJaENPdHBodzRiaHhJa1R1SFRwRWo3Ly9ITVVGaFlpSUNBQThmSHhNREl5b2dTd3FLZ294TWJHVWtZeFBwOFBrVWhFcGNjcktDakFtemR2R2lWNlFzYTZkZXNVbmx0VWVlcXpXQ3g0ZW5vaUxDd01SVVZGZGZaNzQ4WU5DQVFDVEp3NHNjNzU5UFgxRllTbHhZc1hVNUZNOHNnYlQyc1RHUm1KdFd2WG9sMjdkbFQ5QkZWODg4MDN5TS9QeC9uejUxRlZWWVhaczJlcmZIYnIzNzgvYnR5NGdYMzc5cUZ0MjdhVWlDVVVDckZ1M1RvVUZoWml5NVl0Q2hFUk1yS3lzbkQ1OG1XNHU3czNTQUFyTGk3RzVjdVg0ZXpzVEJQQXRMVzFGWDZ2d01CQWhlVjlmSHp3K1BGaitQdjdvMSsvZmlyckZNbWN0ODZlUFFzN096djA3OTlmb2EvWTJGZ0lCQUpNbVRJRlc3ZHVSYWRPbldqVFEwTkRVVmhZaU5HalJ5TWdJSUJxdDdXMVJVVkZCWnljbkRCMjdGZ3FEWStmbng5TVRVMnBPaWs4SGcvNzkrOXY4RE9NT293ZlB4N1RwazJEcWFrcEJnMGFCQ01qSTBxSVU1YTJaK2ZPbmVqWXNhT0NXQzl2eENMbnFaU0ducWUxb3hEZkZwRkloTFZyMTBJaWtTQTRPQmpIamgyamhLT3JWNjlpeDQ0ZGVQYnNXYjM5eU9xWEhUaHdBSjk4OGdtY25KeG8wenQxNm9Ubno1L2o5OTkveDVJbFN5akQrTEJodzNEcDBpWHMzNzhmVzdac29jNnQydnZEMjl0YmFWcW93TUJBYUdob0tJMmNTRWhJVUdvb2RuTnp3OENCQTZudjJ0cmFDdlc2ckt5c01IMzZkT3pac3djM2I5N0U2TkdqVVZOVEF3YURvZmE3cVpPVEU0WU5HNGJnNEdEMDY5ZVBWdk9tTHN6TnpXbEc0ZHJPSTFWVlZjalB6NmR0bTdwcFhqMDhQQlNNcmlFaElYajE2aFZWdDArR3FqUmNuVHQzcHFVUmpJcUt3cVpObTZpb0d4blYxZFc0ZmZ1MjBqNWt6MHFObGVyeVErM1RobEE3ZlpxenN6UDY5T2tEVDA5UDlPalJBL3YyN2NQVnExZmg3T3lzZHBxODk0MUFJTUNaTTJlUWw1ZUh4WXNYMDZaZHVIQUJMQmFMU3VOYW04aklTSFRyMWcwc0ZndUZoWVZnTXBuVWZZakpaRUpUVTVONmxwQ2xVVHg0OENCY1hGeG9hVG1IRGgwS1kyTmpsVkhPbXBxYVZGcFpnVUNBclZ1M0lqUTBGSjZlbm1vN1N1emV2UnNhR2hyNDRZZC8zbitxcXFwdy9QaHhqQnc1VWlHVjk3OEpMcGRMcGZHVk1YWHFWS1VsSkdRa0pDVDhuNzM3RG8raTNCNDQvdDFOYnlRaGtBRHBoQ1lRT29ZT1VxWHFWVUVnaWdnWFVGRVE1WUtnZEpBaVJSUU1jQlVScFVqb0VBaTlvL1FBQ1dsQUVraElEd2xwbTkzTjd1K1B1R00ydTJrUWlyLzdmcDZIUnpNek8vUE9iTW5tUFhQT1llZk9uZExQYXJXYUxWdTJzR25USnN6TXpQVEs5NVpuNE1DQnRHelprdm56NTNQNjlHbDY5ZXJGaVJNbmVPdXR0M2psbFZla0FKaEdveWsxdUtpamUxODJiTmlRK3ZYckk1UEpxbnhzdXMvbEdUTm1vTlZxaVkyTlpjS0VDWFR0MnRWb0psVnNiQ3hUcGt5aFZxMWFSaXRqUUZHRy95Ky8vRUpjWEJ6bnpwM2o5T25UYk42OG1jREFRS3lzcktTUzJhSlVvZkMvUnN6c0MwSXhGaFlXT0RrNVNYOWdKaVFrUEpQK0pvSlFGY3pNekRBek02dXlTU2VWU2lYZGxWbFlXS2ozL3lXWGxiYTh0R1ZYdWZqRTQxTnExSVEvZXZxWm1zbUtMSzVueHJHNGhUOGVOaldZRzdwZGIvM25qUWJRcVdiUmhPYUZ0R2lHblZ2SjkyMUdZU1kzNFlOTC82Vmt5bFo5dTlyTWJUYUUrN242RTFsS2pacVVna2VsanNOY2Jzclh6WTJYS0tscFVmU0h4akRQamd4ME5heGh2djNlbi95WkhzM0o1REFlS25OSVV1ajNMR3BzNzhhOFptK1hlbXdkTjJ1bmNvTlY0eTZ1NDdzMjcyTlJJbEFXL2lpQjRNUVFybVhFa0sxVzBPeXZQbWQ1aFFYRTVLU1VlK3hhVm80NG1mOTlaL09EL0ljc3ZyV0hURlVlY2JtcHFEWDZkMXJMTVQ1aExwZkpqSzZMeTAwbExyZW9ORmp4NEZsbHN3elYya0lwY0NZREtUT3RzYjFiR1krcUdyb0c5RS9UN2R1MzJiWnRHMnExbXB5Y0hEWnUzUGpVajF1alJnMVVLaFhwNmVtbGxtM1Q5ZGs0ZCs0Y3g0OGZSNlBSNk4zeG5aU1VwTmNJdmlKMHZaSktUdXpaMnRveVpNZ1FObXpZUUVaR0J2djI3Y1BiMjV0VnExWlJ2MzU5dlcyOXZiMlpQMzgrQUV1V0xDRTBORlQ2K2RDaFEyV1dIWHNjTFZxMHFGU2c3OTEzMytXRER6NG85L2ZHNE1HRGFkQ2d3V05Oa3FXbHBWV3FwK3FCQXdkWXVYSWw3dTd1ekowN3QwTG5NMm5TSkhKeWN0aTNieDlSVVZGODlkVlhwZlpyK09LTEwvamdndy80OHNzditlYWJiNmhldlRvTEZ5N2swcVZMVEo0OFdhL00wSXZDeXNxS21UTm40dVRraEptWm1kUnJvZVMxdVhqeElqS1pqRmRlZVlWRml4WlJXRmhJcjE2OWVQdnR0M0Z5Y2lJK1BwN1EwRkM2ZHUycVZ4SnE4dVRKVWlESjI5dWJUcDA2R1owWXNiVzFOUWlJcUZRcXZMeTg5UHBlbFJYY2ZCSmx2ZjVlZXVrbGc5NWJBUUVCZUhsNUdRUjdqTzFYdkU4cjl6N1ZsZHN1THd1bFBDWW1Kbmg1ZVdGcGFZbUhod2Z1N3U2NHU3dmo1dVltN2J0Smt5Wjg4Y1VYUmg4Zkh4K3ZsOTNrN3U1dXRBUm5kblkyMDZkUFI2UFJzRzNiTmpadDJpVGQ5SldkbmMyOWUvZTRjT0dDbE5HbEM0QTVPVGt4YU5BZyt2WHJaL1E5Y2VqUUljek56YVcrWmNYZHVuVUxCd2NIZzhuZ2lucnR0ZGVvWGJzMmZuNStRRkZ3dHJJM2Nvd2RPNVpyMTY0eGQrNWNGaXhZWUJBVTBRa1BEeWMxTlJXRlFrRjhmTHhlY0NzMk5oYTFXczNwMDZmeDhmRWhJeU9Ea1NOSDZwV25EQThQcjlCM0FSOGZINFByR0JvYVNteHNyRjRBcVRKeWNuTEl6TXlzMUxYSnljbVJnaUxQVWxVOHAyVTVjdVFJU3FXUzNyMTdHd1QzUER3OCtPcXJyNENpaWYxZXZYcXhkKy9leHlwWm01ZVhoMHFsd3M3T3ptZ0c5K080ZHUwYUsxZXVKQ0Vod2VBeisrelpzNFNHaGlLWHk3bCsvYnBlYVRzb3lyaExUMCtYZ2dsUlVWRjRlWG1WT2piZDUwMWNYQnd6Wjg2VWJ1elMvUjdVUFQvR3RHdlhqc0RBUUZKU1VwZzBhUktSa1pHODhzb3JUSjA2dFVLWjBVRkJRVnkvZnAzUm8wZnJCYnFVU2lYSGp4L24yclZyckZxMTZoL1prenM5UFIybFVtbndmYnRObXphbFpvVkMwZStCNGdHd216ZHZzbkhqUnVyVnE4ZTBhZE1xZGNNUkZOMnc4LzMzMzNQaHdnWGF0V3RIelpvMThmYjJsbHFkUU5FTkk4YXk4NHpSWlRiSjVYSVdMVnBVcFdQVDBiMVdmWHg4R0Q5K1BDdFdyTURIeDBjdjgvdk9uVHRNblRvVk96czdGaXhZWVBUMzc2NWR1L1FxQThubGNycDE2MFpXVnBaVXV2TDQ4ZU5ZV1ZseDVFanBWVi82OXUxYmF1V2lnb0lDdmRLTU9xVmx2UXZDaTBJRXdBU2hCRmRYVnhFQUV3VCtEcWc5RFN2T1BIa0E3SG1wWVdISFVNK09iSW85dzBPbGZtYUlCaTBLallvckdYZnBVN3M1M2piT0JrRzZQcldMN3JZL25GVCtIYzNGeVpEaGFtMjhoNE9ack9nUHJ1b1d0dGliRzJZdTJQN1ZmK3BPVHJMUllGT21NcGRUS2JlTTd0dlBxVDZtY2hOTVpISzBhSkVqSXpvN2lRZjVHVWEzejFUbUlVTkcrS01Fcm1UY3hkblNudDYxbW5FaC9UYW5VLzYraTlqS3BPZ1B1eHVaOTFoOHEvUmE4anF2MW01Tyt4b05lRmlzUjlxbGpEdlltVnJ4ZThlS2wxd0lhRHVtelBYaGp4S2t6TUphbGc0RXRDMjlwSm94djk4N3o5YTQ4d0M0VzlmQVhHNktCaTB1bHZhNFdOcVRYQ0w0K0U5VHIxNDlldmZ1emNHREJ6RTNOK2ZodzRkUC9aajI5dlo0ZTN0ejZkSWx2ZDVOeGtvZEppVWxZV3RyYXpEcGNmSGlSYW1VWVZuVWFqWHIxcTNEeE1TRW9LQWdYRnhjakdhNCtmdjdFeElTd3M2ZE8zbjk5ZGY1OE1NUG4yZ1NxSGJ0Mm5UbzBLSEtKcElxcXFKQlFWTlQwMUliaEplbHNMQ1FsSlFVZzhtcTB1ellzWU0xYTlaUXIxNDlGaTFheEcrLy9hWVhxTkgxcy9qdmYvK3JWMzZsY2VQR3pKZ3hnOVdyVjdOMzcxNVdyRmhSYWorVzZ0V3JzMkRCQXFaT25jb25uM3hDelpvMXVYMzdOaE1tVENnM1VQSThGWjg4MGdWblMyYXBuRHAxaWthTkdqRmx5aFFLQ2dyNDVwdHZNREV4a1RMQlpzK2VqWjJkSFowN2Q5YTdyczdPemtSRlJSRWNITXpycjcvT1o1OTlabkQ4d01CQTFxMWJaM1JzOSs3ZDA4c1cwM243N2JlbEVvOW56NTRsSmlhR2xpMWJsbnJYOG90T3ZFLy9scEpTOUYzQzBkR3gwc2NycWJ4SlNITno4MUlEMmlYTEkwNmNPQkVyS3l1U2twTDBsdHZaMmRHcFV5ZVVTaVUxYTliRXpzNU83OThQUC96QUgzLzhJZlZtMHYxdXFWMjdkcVhLWHhiWHVIRmp2Yko0bFNXVHlmUW00aFVLUlptOXQ0eXh0clptN3R5NWZQYlpaOHlZTVlPcFU2Y2F6VmJZdDI4Zlo4NmNBU0FrSklTUWtCQ0RiYjc1NWh2ZWUrKzl4N3FoNUdsS1RFeEVKcE9WMmVlc3BKU1VsQ3A1N1ZiVzR6Nm5seTlmSmljbnA5d3hYN3QyalNOSGp0Q2pSdytqZjhQcE1xQ1VTaVhmZnZzdGRldldOWm9wWEo0dnZ2aUNlL2Z1c1gzNzlzZitQTlNWb1V4UFQyZmh3b1VjUDM0Y1cxdGJKazJhUk4rK2ZhWHRFaElTV0xac0dmYjI5dFNvVVlNRkN4WXdiOTQ4dmJKdlo4NmNRUzZYOC9MTEx3TkZBWlRpL1NDRGdvSTRmUGd3U3FXU3ZuMzdrcGFXUmxaV0Z2YjI5bElXOUtoUm94Z3laSWhlK2MvU3hoMFVGTVNQUC81SWJtNHVJMGFNNEoxMzNxbFFPYzNFeEVUV3JsMUxzMmJORERKMUhSd2NtRFJwRXJObXplS0hIMzRvdDV4Y1ltSWl1M2NiN3lsODU4NmRjc2Z5Tk9peVJjdnF4VmtSTFZ1MlpNbVNKZmo2K2o1MmRxU1ptWm4wTzgzWXpRdnQyN2ZIdzhPRGh3OGZzbS9mUG9ZUEgyNXdyTnUzYjdONjlXbysrK3d6S1ZqWnRHblRLaDJiTWYzNjlTTStQcDQxYTlhUW5wN09xRkdqMkx0M0x6LysrQ09lbnA3TW1UT24xT29iKy9mdjU5R2owbStvemN2TFE2bFVZbXRyeTQ0ZE8wcmRybVBIanFVR3dESXlNbGl3WUlIQjhvS0NnaWY2blNjSVQ1c0lnQWxDQ2E2dXJsS3BEZEVIVEJBRUhWT1pDUnF0Rm1zVEMzcTROQ1c5SUpzdGNlZU1ibnNxNVJaOWFqZG5nR3RydlFCWWZidGFkS2paa05TQ1I1eExqYWpVOFFzMEtvYWRXMmwwM2ZqNmZlaFp5NWZWVVlkS0RXVHBsQ3dOQ0VYOXJyNk5OS3dWMzkybEtWMmRHN00xN2p4RFBOc1RuNWRPcGpJWFowc0gxdDA4U2w2aDhiSjA3LzI1R2tWaFVkYk1HKzR2RzkzRzVhL01xTFNDaXQwdEZweDRuZURFNndiTEM3V0ZGY29FOUxGMXdWeHV5dTJjSkZRYTQzMDVBQ2tMRENCWHJXRFBYNzNLaW12clZJODZWbzRjVHc0bFc2VS8rUmFSOWZkWVd2elZZKzF3NG5WZXJkMkNEalVhc012SS92NXBtalZyUm5CdzhETUpmdW4wN05tVEhUdDIwTHQzYjJteVpkT21UVVJHUnRLMGFWUE16YzJsQnVnbCsrdWNPbldLL1B6OFVzdlpGR2RxYXNxTkd6ZTRmZnMyOWVyVmsrcmxGNWVSa2NIMjdkdjU0b3N2bURGakJrRkJRYmk1dWZIYWE2OVY2cHgwd1J5WlRFYjc5dTFwMzc1OXBSNy9UNkRMcUxoNjlTcnU3dTUwNk5DaHpDeVd6cDA3YytmT0hjYVBINCtOalExdDI3YkZ4ZVh2OHFHNXVibHMzTGlSMXExYjYvMlJYYU5HRGVSeU9aOTg4Z2tOR3pZc3Q1OUpuVHAxZVBubGx6bDI3QmlabVpuVXJWdjNIeFdVMFpYbExINzM3OFdMRjdsejV3NlRKazFDTHBjemZmcDBwazZkeW5mZmZVZWJObTA0ZGVvVTU4NmRZK0xFaVVaTFBDWW1Kckpod3dZNmQrNXM5STdtN3QyNzYxMGpyVmJMNnRXclNVOVBsMG9KalI0OVd1OE9lRjNHNXVyVnE5bTllemZXMXRaczNMaVJXYk5tVlNyWThqeUo5Nmx4VVZGUkFKVysrNzBzV3EyVysvZnZFeDRlVG5oNGVLbDk3TXBTVmtiYTFLbFRTMTIzZlBseUhCd2MrUFhYWHdFTWJxNTRFZVRtNWxZNDQrN0dqUnRzMjdhTkFRTUcwSzVkTzVZc1djTDA2ZE9aTzNjdW5UdDM1cE5QUHRFTHBreVpNb1VwVTZhZ1ZDb0pDQWpncmJmZXd0WFZsUk1uVHBDZm55LzE1N3B5NVFvYWpVYXZsT3Z6cE5Gb3BPREh4bzBiNmRhdFc3bjl3YlJhTGRIUjBWWDYybjFjWlQybkdvMkcwNmRQOC92dnYzUDc5bTFlZi8zMWNqODNVMU5Uc2JlM0wvZjF1M0xsU21KaVl2ajIyMi8xQWxobHZVZDBsRW9sMGRIUmRPM2E5WWxLTjk2N2R3K0FlZlBtb2RGbzZOcTFLK1BIajlkN1hkNjVjNGRwMDZhUmw1ZkhraVZMY0hOelkvejQ4Y3llUFp0Rml4Wkp2NVBPbkRsRDQ4YU5zYmUzNTg2ZE85eTVjMGV2SjFQNzl1MmxUQm83T3p2bXpwMUxabVltQUdGaFlUUnMySkRFeEVUcDg3NDBmLzc1SjcvODhndTNiOS9HMmRtWnI3NzZ5cUQvVW1rVUNnV3paODlHTHBjemRlcFVvNEhERGgwNjBLZFBINEtDZ21qWnNxVmVhY2FTNHVMaStPbW5uMHBkYjJscCtjeHYxamgyN0JqMjl2WTBhZExraWZkVldyWnFWWEYwZE1UUjBaR0lpQWh1M2JyRi92MzdtVDU5dXQ0MTA1WGo5Zkh4MGJzSjZXbVBEWXF5ZCszdDdmbnh4eDg1ZlBnd1dWbFo5T25UaHdrVEpwU1pIVmpXYStMbXpadk1uRGtUcFZKSml4WXRHRFJvRUMxYXRLaFVMOFJxMWFyUm9rVUxvejB4NTgrZi85VEw0Z3ZDa3hBQk1FRW9vWGdkWU4wWE0wRVFCR3RUYzFRYU5mZnkwb2pLVHFSMzdlWnN1L2VIMFczREh5VVFtNXRLdXhyMThiRjE0VTVPTW1ZeUV6NXU4Q295WUV2Y09hbE0zb3ZLMDZZbVkrdjFJRFkzbGUzMy8yU0laOUdrWDBEMEVWYTJIc21rUmdOWWZHdTMwZlBRQmIvSzRtMWJkUGR3UlFOZ3Bja3JWQnIwZ3JNM3N5WkxsYWUzYkZXYlViaGFWZWViVzN2TExEVlpYTFphd1lhWVU4aUEvblZhY1N3NWxQeENKYzZXOXRTeGNtUlAvR1VTOGpQb1ZMTVJwMU51R1lRV3V6aS9oRXBieUcreForamkvQkxkWEpyOHZ3aUE2ZTdHMXpWUmZoWmVlKzAxZHUvZXpiWnQyeGc2ZENoUWRIZml2WHYzT0hyMEtGcXRsdHExYXh2VTRzL016R1RkdW5XOCsrNjdGWjQ0WExWcWxjR3lnb0lDRkFvRnk1WXQ0OWl4WXpnNU9URml4QWhXckZqQjNMbHpXYlZxRmNIQndiejk5dHQwNmRLbHpFbUhhOWV1a1pxYVNuQndNRFkyTmtidjBzN0p5ZEVML0ZTbEJ3OGVTSGRlRjFkWVdFaEJRWUhlelQ4YWpRYUZRbUgwaGlBek16TzlMSUQzM250UDZwK2oxV281ZmZvMDMzNzdMYTZ1cmxoYVdySmt5UkxNek14bzI3WXRYYnQyNWF1dnZqSTRSMmRuWjcyK0gyM2F0TkdiWEVwTlRXWGp4bzIwYXRWS21wQXRxYXlHOG5mdTNDRTRPSmdqUjQ2UW01dEx0MjdkTURNejQ4aVJJNHdkTzVibXpadlR2WHQzMnJWclY2bHNnc2VWbUpobzBNUytvS0NnMUd3WG5iQ3dNQUNwWkoxYXJXYjkrdlU0T2pyU28wY1BvT2o1bVR0M0xnOGVQT0RLbFN1c1dyV0tsMTkrbVg3OStuSDE2bFVBdmNrK1hjWk1hWmtkVGs1T1VrQXJKaWFHZ0lBQUVoSVNXTGh3SVRZMk5reWJObzIxYTljeWJ0dzRnMkJpY0hBd0kwZU9aTml3WVh6MTFWY2NPWExraVFKZ3VrbXBwMG04VDB0L24wSlJxVFZiVzlzbnZ0TS9OamFXa3lkUGN1dldMYUtpb3FUZ3JwdWJtMTdHNzlPbW03U0xqSXpFMGRHeFFxWE1IdGZ5NWN0WnVmTHZHNW9xOG5wV3FWUkVSMGZyOWE4clRxdlZvbFFxQ1E0T1p2ZnUzZHk1Y3djTEN3dXBOR085ZXZWWXRXb1ZpeFl0NHN5Wk0xeStmSmtlUFhvd1lNQUFLVHRDcFZJeGQrNWNybDY5U3J0MjdYQjFkVVdoVUxCcTFTb3VYTGpBcEVtVDJMOS9QejQrUGdhZmorVUZEcXBDN2RxMVdicDBxWlNsbDU2ZXp1clZxNG1PanFaang0NEVCd2Z6KysrL1U2ZE9IYnAxNjRhdnJ5OUxseTQxK04wZkVoSkNXbHFhWGduSEoxVlZ6Nmt1by9IRWlST3NXN2VPNU9Sa1hGMWQrZkRERCtuVHB3OTM3OTZWSG10TWZIeThkSDJNMFdxMS9QREREeHcrZkpneFk4WVlsSTB0L3QxRlY4NnM1R2RmVkZRVWFyWDZpVDdEYzNKeXBKSjMxYXRYWitMRWlYcmw0TFJhTFh2MjdPSEhIMzlFbzlFd1k4WU1LVk5yL3Z6NVRKbzBpUmt6WnJCOCtYSmtNaGtKQ1FuU2Q0THQyN2ZqNk9nbzdhOTU4K1pZV1ZuUnRHbFQxR28xaXhZdElpSWlnaSsvL0pLMWE5ZXllZk5tUm84ZWpWYXJOWm9wbEpPVHc3Rmp4d2dLQ2lJbUpnWXpNelBlZU9NTjNudnZ2Vkw3aFphVWtwTEM0c1dMdVh2M0xvTUhEeVlwS1ltNHVEanB1NlZDb2FDZ29JRDgvSHdwdUxGeTVVcWFObTFhYXVudmR1M2FNV2ZPbkFwZThTSmxsUXJOeWNrcE5hT3NwS3lzTElQUGdKU1VGQzVjdU1EUW9VTU5QajlUVTFQTHZLa2lJOE40VlpGbm9WR2pSc3lZTVlNNWMrWnc2ZElsdlF6Tlo5RlgyWmpjM0Z6T256OHZsUm5VL1Y3TXpNems4dVhMdEdyVnFsSTNhZWl5OUE4ZlBremR1blg1OE1NUE9YVG9FRk9tVE1IRnhZVStmZnJ3NnF1dlVyTm16WEwzOWVhYmIrcVZaU3hPVjJKVkVGNVVJZ0FtQ0NYVXFsVUx1VnlPUnFNaEx5K1A3T3hzN096c252ZXdCRUY0em14TUxWSDhsZkYwSk9rRzQrdjM0V1duMHU4eS9TMzJERjgxZVlPUEc3eksxSkJOZkZDdkZ4N1dOYmlSR2NlSjVMQm5OZXpING1wVm5UbStneW5VYWxrZXNaL0NZa0d1SkVVbVAwUWY1dE9HL1pqZTVBMFczZHFOVWxQNVB4RHEvaFVBdTV1ZFhHWGpCbWpuVko5UEcvWGo5N2p6WlFhYlRHVW16RzAyaFBDc0JBTHYvMUZtMEs1VHpaY1k3ZE1kVjJzbjF0N1dyNWMreUxVMUk3eTdVczNNaW4wSlY2VGxqYXJWd2NmV2hZdnB0OGxWRjNBbEk0Yk9OUnZSd3NHVGtNeTRKei9SNTh6VjFaWEV4RVNqRTdSUGc0V0ZCVE5tekdEeTVNazRPVG5ScTFjdkdqVnFWT1lmLzQ4ZVBXTEdqQm5VcTFldjB0bFp4YVdrcEJBWkdVbGhZU0ZaV1ZsTW1EQ0JYcjE2U1gvZ2YvMzExeHcrZkpqMTY5ZnoyMisvMGFwVnF6Sjd2b1NHaHZMNzc3OWphMnZMbURGRkpUbHYzNzdOb1VPSHNMUzBKRGs1bWZqNGVMMk10WFBuem5ILy9uMXBjaXcwTkpTdFc3ZEs2eU1paWpKS0F3TURTNTI0OWZiMnhzL1BqL2ZmZjcvVXljcjA5SFJHamh5cHQrekNoUXRjdUhEQllGdFBUMDkrL1BGSG9HaXl6OHpNalBqNGVJNGRPOGI1OCtkSlNrcWlZY09HekpneEF4Y1hGNUtUa3psNjlDaEhqaHhoNGNLRldGbFowYVZMRjNyMzdvMnZyMitsN2tDdHFQejhmTUxDd3JoNjlTcm56cDNqd1lNSG1KaVkwS1ZMRndZUEhpejFiUHZYdi83Rjl1M2JPWDM2Tk5ldkYyV2Flbmg0MExoeFk2a25WdkVnd3F4WnN3eXVzMjdDTXlBZ3dLQlVZR25YMjg3T3ptQWlvZVFFMU1HREJ3a0xDOFBKeVFrckt5c3lNakk0Y09BQU5qWTJVdkRoMTE5LzVjNmRPMHlaTWtXdm5KYXRyUzAzYjk1azNicDFlSHA2OHVXWFh5S1h5NlhBMmJadDIzajQ4Q0g1K2ZuczI3Y1BEdzhQbzVNcUdvMkdzTEF3d3NMQ09IZnVIQkVSRWZqNStiRnUzVHJwdXF4ZHU1WTFhOWJ3K2VlZjQrYm1ScnQyN1dqZnZqMU5temFsVnExYW5EMTdGcmxjVG5SMDlHT1YzSUtpMTcydVg1RHUvSFRYU05jWHJUaWxVa2xFUklUZWUwV25mLy8rWlg2L0YrL1QwdCtubHk1ZElqUTBsTUdEQno5eHFleWtwQ1MyYk5sQ3ZYcjE2Tk9uRDc2K3ZqUnQybFR2THZKcjE2N1JxMWV2SnpwT1NSa1pHUVFFQk9EZzRJQzF0VFV5bVl5N2QrOXk0Y0tGcDE0S3RWMjdkbm9UN2JvZ29JNVNxV1Rod29VNE96dExKWDB2WHJ6SXc0Y1BEUUxtQU1uSnlhU2twSkNVbE1TMWE5ZHdjSERndmZmZVk5Q2dRWHEvaTV5ZG5WbTJiQmxCUVVGczNMaVIvZnYzczMvL2ZoWXVYRWpEaGcyWk0yY080ZUhoekowN1Y3cnhvRy9mdnZqNCtMQjI3Vm91WGJyRTJiTm5tVFJwRWxCMFE4SE5temV4c0xEZy9QbWkwcytsVGRZRDBqbVVGQjhmajFLcDVOQ2hRd2JyNnRXcnB4ZWdNelUxNWZqeDQxeTVjb1hMbHk4amw4djU0SU1QZVBQTk55a3NMT1RpeFlzY09YS0V3TUJBTm0vZVRMMTY5ZWpWcXhmZHUzZkh3Y0VCalViRHhvMGJNVGMzMXl1ejk2U3E2ams5Y2VJRVVGUXl0bEdqUm56MDBVZTBiOTllK3Yyb0MwWUhCZ2FTbjUrdkY3QUtEUTBsTFMyTkFRTUdHQjJqUnFOaDNyeDVuRDE3bG9FREJ4cVU0QU5ZdW5RcEtTa3BtSmlZY1B2MmJheXNyQXd5T2tKRFF6RTNONjl3NXBNeHRyYTJkT25TaGR6Y1hDWlBucXdYSEFrSkNXSDkrdldFaDRmajdPek10R25UOUc2cTBQVmVtajE3TnRPbVRTTWdJSUJObXpaaFlXSEJ0V3ZYT0hyMEtPUEdqWk0rWTNYWFY2RlFNR2ZPSEM1ZnZzejQ4ZVBwMXEwYmFyV2F4WXNYYy92MmJTd3RMYWxmdno0YWpZYVltQmh1M3J6SkgzLzh3ZlhyMXlrc0xNVFMwcEtCQXdjeWRPalFTcGNBRFFnSWtDb01CUVlHRWhnWWFMQ05xYWtwVmxaV1dGdGI0K1hsUld4c0xNdVhMemRhYW03T25EbmxmdlllT1hLRXlNaElyS3lzTURVMUpTRWhnWmlZbUZJL1MzVTNqRldFU3FVeUNJQ3RYYnNXR3hzYm84R1IyYk5uVjJpL3o0dWZueCtiTjI5R0pwUHg2NisvU3I4VGRPL2h5dlRIZkJ3S2hZTG82R2h1M0xqQjlldlh1WEhqQm9XRmhUUnQycFFaTTJiZzUrZkhvVU9IQ0F3TVpOYXNXWmlabWRHNGNXUHExNitQdDdjM0xpNHUxS2hSUTdxUlg2UFJjUHYyYmVtN2IwUkVCTmJXMWd3ZlBwemh3NGRqYm01Tzc5NjlpWW1KWWRldVhXemR1cFhmZnZ1TkRoMDY4TnBycjlHaVJRdTk4WjAvZjk3bzc1N3lxRlFxa1JFbXZGQkVBRXdRU3BESlpOU3BVNGY0K0hpZzZFdDV5YnVqQkVHVW1pWVBBQUFnQUVsRVFWVDQzMkp2Wm8yZHFTV0orVVYvdUo5TmljRFgzb080M0ZRNjFERGUxUGRLeGwwdXBFZmo1MVNmbGExSFVzdlNnVXhWSHQ5RkJUL0xvVmRhWFZ0bnZtenlCblptVnN3UDNjSDl2SFNEYlU2bDNLS09sU05EUE5xenRPVzdySWdJSWliWHNMZFlhUnpOYlhDemRrS3RMU1F5dStxeWlGNXpiY043ZGJzaEEycFlsTjEwdnA2ZEMrN1dUcnhVelpWWFhKcndXK3daamllSEdtd25BNFo0dEVPcFViUDl2bUhEM3dNUFF1aGZweFhEdlRweE5qVkM2Z3ZuNzFXVWhiUXp2cWpmM2VIRTYzU3UyWWpoWHAwSkNmbm5COENlVnRaRFdWNTY2U1ZtenB6SmdnVUxpSXlNNUwzMzNpdDFBdnZ5NWN1c1hMa1NUMDlQcGsyYjlrVEJGV2RuWndZT0hJaWJteHNEQnc0MHlPNlN5V1QwNmRPSExsMjZvRlFxcFFuSGp6LysyT2hkNE8rKys2NWVhUjRvbXZqUUJUN2tjamt2dmZTUzN1VFV1WFBucEFsR0d4c2JvcUtpcEJKa09qWTJOa1luVlhTNmQrK09uNThmaXhZdHFwTEFwWldWRlZxdGxzOC8vNXl3c0RCcHN0N2EycHJXclZzemZ2eDQvUHo4OUNidS9QMzk4ZmYzSnpRMGxBTUhEbkRpeEFrT0hUckV1SEhqZU91dHQ1NTRUTVdscDZjellzUUlLZHVsZnYzNmpCMDdsdTdkdXh0TTB0YXZYNTlwMDZieDBVY2ZjZjc4ZWM2ZlA4K05HemNJRGc3R3ljbEptaEQzOVBRMGVPNHFRcGRKVkpLdHJTMysvdjU2eTNRVG9EcHl1ZHhnWXJoV3JWcE1uRGhSbWpUTXlzcWlmZnYyOU96WlUyKzd5TWhJMXExYlI4T0dEWmsvZjc1MHQ3cVhseGR2dnZrbUJ3OGU1UExseThoa010emQzYVdKN1pKMDVjVXlNakx3OC9Oajh1VEpCajF5YlcxdG1UeDVNc09HRFNNb0tJZy8vL3hUQ25SOThjVVhMRnUyak0yYk45T3FWYXZIdW9aUUZDelJsZmZ4OXZhbVM1Y3VRRkhQQzJOVkczU1R1TVViMyt0MDZ0UUpPenM3OFQ1OWpQZnBUei85UlBYcTFZMU9vRmRXbXpadDJMTm5UNWwzczN0N2UvUE9PKzhZWFplYW1zcWFOV3NxZlZ3SEJ3ZXByNUtPbFpVVjNicDFZOXk0Y1pYZVgyVjA2TkJCNzcxNit2UnB2V0NKdWJrNTBkSFJuRDE3VmxwbWFtcEt6NTQ5alY3elI0OGVZV0ppZ3IyOVBTTkdqS0IzNzk2bFpubklaRElHREJoQXo1NDlPWExrQ0ttcHFiUnAwNFlOR3padzkrNWRsaXhaWWxDK3JFR0RCaXhidG95cFU2Zmk0ZUVoVGFBL2V2U0lnSUFBTkJvTk5qWTJqQnc1c3N6SnpoMDdkbkRyVnVsbHVvMWxYdzhiTm96azVHU1dMRmtpWlVGQTBXZVl2NzgvL2ZyMWt6N1BUVXhNcERLbDJkblpIRGx5aEFNSERoQVFFTUNXTFZ2NDdiZmZ1SExsQ3FHaG9Zd2NPYkxNRzFVcXE2cWUwNEVEQjNMdDJqWEdqeDl2dFB5ZHM3TXpJMGFNWU9mT25Yb1paMUJVOHE1cjE2NmxabWZJNVhKOGZIeHdjWEVwOVRYdTZ1cktnd2NQS0Nnb29FR0RCdlR0MjljZ1dCOFdGa2FiTm0yZXVFem94SWtURFlJNEJ3OGVaUG55NVppWW1EQm8wQ0JHang1dE5NdXFRNGNPakJremhwU1VGQndjSFBTKzQ3Vm8wWUkzM25qRDRESDUrZmxvdFZvbVQ1NHMvVTd2MmJNbkR4NDhZUGZ1M2ZqNysyTm1ac2FDQlF1azUwNHVsK1ByNjB2WHJsM3AzcjE3dWFWaFN6Tml4QWhzYkd6dzl2YkcwZEdSYXRXcVlXdHJpNTJkSFRZMk5saGJXeHU4WnhjdFdzU3hZOGU0ZHUyYVFjbTk0aFdMU3BPYm04dWVQWC8zV0piTDVUUnUzSmdSSTBZWTNkN056WTJmZi82NVF1ZFQ4dldqMFdoUUtwVjg4c2tuUnEvUjVNbVR5eXc1cWd0NlBrOE9EZzZvVkNxMmJOa2laVmphMmRreGF0U29wMW9SSUNBZ2dGMjdkcUhWYXBISlpEUnExSWdSSTBid3lpdXZVTHQyYldtN1FZTUdNWERnUUVKRFF6bDkralJYcjE1bCsvYnQwdm9CQXdZd2N1Ukk1c3laUTNSMHROUXJ0bUhEaG93Yk40NCtmZm9ZL00zazdlM05aNTk5eHIvLy9XLzI3Tm5EcmwyN09IdjJMRjVlWG56Ly9mZlNlOXpMeSt1eGJndzVmLzY4TktjcUNDOENtZlpaM2JvckNQOGdodzhmbHU2aU5EYWhJQWpDay9uWG1hWFBld2lWMHR6Qms5bStnem1SSE1aM1VRZjExbjNlYUFDZGFqWml4QityeVZicjk0Tnl0cWpHNnJhak1aVVYvZkU0NitZMmJtU1dYMXAxZE4xWEdPRGFtbThqRDVUYjB3dis3Z0ZXMGUwQlpqWjlpNWFPWG5yajd1YmNtQS9yOThaVWJzTHFxR0NPRjh0VTI5SDVjK0x6MHBsNFpZTzBiS2huQjk3MjZJQmFXOGoraEt2c3ZIL1I0QnE4NGY0eTczcDFZVVBNS2FtZjFtdHViUm5wM1pWYldmRjhlY1B3enZ6S01wZWJNc2FuQnoxcithTFdhdmp2N2FNY1RycWh0NDJ1Qk9LNGkrdWtFb2oyWnRhODU5MlZWMXlLSm51aXN4UDVJZm93c2NYNmdMMWF1em5qNnZWaSsvMC8yUlJiTkhFeDVhVkJ0Sy9SZ0lsWE5uQXZMNDJlTHI2TWI5Q0hvOGszV1IxMWlCNHVUZm00d2F1RVpNWXg1K2JmRTUyTG1nK25ZYlU2ckk0K3hOR2ttMDk4M2lYdDZqeTV5dmRabXZqNGVINysrV2UwV2kxVHBreDVwdjFTWW1KaStQNzc3N2x6NXc3dDJyV2pTWk1tT0RvNm9sQW9lUERnQVgvKytTY0pDUWtNSFRxVW9VT0hQdk1lQ0k5THE5VktFOTcvbERGRFViRHh5cFVyZUhoNFNIZnJWM1Q4T1RrNW5EaHhnbDY5ZWoyVjE5QytmZnN3TVRHaGJkdTJGU3J0VXB6dUxuQ1pURWJkdW5XcmZHeVptWm1vMWVvSzMxbXNWQ29wS0NqQXhNVEVZRUl3UHorZndzSkNLU09xdU11WEw5TzBhZE1udnI0YWplYUZlVjArejdHSTk2a2w0ZUhoS0pWS3FTVFpQNTFLcFVLcjFaYlpWNlVxcU5WcTB0TFNjSEJ3cU5EN1VWZnVVcVZTWVdkblYrYnpkZVhLRlJvMGFQRFlWVXMwR2cxcGFXbGxacmJrNU9TUWxwWm1VR0pQTjNIN3RHZzBHdGF1WFl1am95TmVYbDQwYXRTb1Vsa0ZZV0ZoNU9UazRPZm5oMWFySlRBd2tMZmVlcXRLM3I5UDR6bFZxVlJQbkZuNVQxVllXTWkyYmR2bzBhTkhwYk9zcWtwU1VoSzdkdTNDMTllWFpzMmFWV21ndERJeU16TUpDd3VqWThlT2o3MFAzZThyclZhTFhDNS9xdTlUNGZGa1pHU3dZOGNPbWpScGdxK3ZiNlUrd3pNek00bUppU0V1TG81WFgzMFZTMHRMQWdJQ1VLbFUwdjRxOHo1U0tCUWNQSGlRN094c0tWQ3F1Mm5tbi9SOVJ4QktJekxBQk1HSTRuZlZHS3VuTHdqQy94WmRxY080dkxRS1A2WkRqUWFNOXVrdUJiOEFQcXpmaHpYUmg3bitncFhBYzdhd1oweTk3clNwN29OU28yYnhyVDFjVERlOFk3NmtyWEhuU1N2SVpveFBEMTUzYThzckxrMzQ2TktQNVAxVktySTByemczQnFpU1VwRDFiR3N4cVZGLzZsZzVrcVhLWTBuNFhtNWxHZDV0Wm1saU9MR1ZwY3JqdTZpRG5FZ080OE1HdmFsdlY1dWxMZDlsYjhJVnRzYWR3OHJFSEgrdnpxUVdQQ0x3WHZIc0wvMC9JSThuaDlMQzBZdWppVGZ4c0s3QnYrdjFRS1V0Wk1QZGszcmJiYjEzbmxsTjMySzBUM2Npc2hLSXozOStOZStmVlBISnB3c1hMcFRacUx1cWVYdDdzM3o1Y203ZXZNblpzMmM1ZmZvMG1abVpXRmhZNE96c1RMOSsvZWpTcFF2Mjl2YlBiRXhWUVNhVC9TTW5KMHIyNmFvTVcxdmJ4eXFyVWxGUHNtL2QzZkpQUzJYTHdwaWJtNWM2UVY5V2Y3c25LVk5WM0lzMCtmRTh4eUxlcC95L3E0enhySUlOcHFhbTVmYjNLODVZc0xzMHJWdTNmdHhoQVVYdnFmSW1TbTF0YlkwRzJaLzIrMEV1bC9QaGh4OCs5dU9MWjdUSlpMSXF5VnpVZVJyUDZmOXE4QXVLcnMrd1ljT2U2eGhxMWFyMVJLKzNxdUxnNFBCRXdTLzQ1LzYrK2w5U3ZYcDFxY3h5WlRrNE9OQ3laVXU5RE1FbmVlMWFXbHJ5cjMvOVMyL1ppL1RkVHhDZWxBaUFDWUlSeFFOZ3VpYlU0c3VESVB4dk1wV1owS0ZtVVorVnkrbDNETmJibVJWTlBLcTFoY2lBMXRYck10QzFOYzBjaXNwRDNjcUs1N2ZZTS9oN2RhS0p2VHV6ZlFjVGxoVlBjR0lJRjlOdlY2aC9WdC9hTGFoclczckp1WmZzaXo2emV0YnlwYW05dTlGdGJ1Y2tjU2p4dXRGMUExeGIwYWE2RC9INUdYd2JFY1NkbklyMzVUcWFkSlB3ckFRbU5PekxxWlJiNUJVcU1aWEpVZi9WTjh6RHVpaTdvZUN2SGx0ZG5SdmphVk9Udk1JQ1RxZUdWL2c0UnNkZHB4VWo2M2JEUkNibmVtWWMzMFlFa2FuS3c4N1VDbk81Q2RscUJScXRobzQxRytGa1hqUnBrNk5XR096blp0WTlQcjJ5Z1hlOU90UFB0UlgvY210TE5UTXJmbzA1emMzTWV4eFBEcFdlSjFPWkNkNjJSWmtrZVlVRkFHalFzalJpSHpVczdQaTYrVEFzNVdiODk4NHg0b3Bsa2dHRVBJemxhTkpOZXRieVphYnZXMHk3dm9YMGd1d251Z2JQaTY3RWlVd200L1RwMHpnNE9EenpiQUJmWDE5OGZYMmY2VEVGUVJBRVFSQUVRUkFFUWZqbkVBRXdRVEJDMXhBNUx5OFB0VnBOY25KeXBlN3VFZ1RoLzQ4QnJxMXdNTFBtWGw0YUNYOWw3Q3hxTVp4Q2pRWnpFMVBxMmRZaVE1bERDMGRQM3EvN0NqWC82ajJsMEtqWUZIT0cvUSt1QWpEenhqWjYxMjdPY0srT05MRjNvNG05RzBxTm11dVpjU3dLMjQyRzBpc1N0M0Qwa3JMUXl0TFUzcjNVQUpoTm1rV3BBYkQxZDA4UW01dksyZFNJQ2dYa1Nrckl6MkJheUdicEhLWTJmcDBXanA0VWFqVll5SXZ1WkwyYms0eU5pUVVqNjNZRFlIL0MxY2M2Vm5GM2MxTlFhd3ZaRW5lT25mY3ZTRmV3bVlNSGsxOHl6UHlJeVUwcE5UdE5xVkh6MDkwVFhFaS96Yjk5dXJNbDdweVVVZVp0VTVOMUw0OGxXNldndW9VdERtYldwQmRrNndXdmFsczZNTk4zTURVdHFuRXVOWklERDY0WlBjNVBkNDdUMk42Tk9sYU9MR28rbklXM2RuRTNwK0w5MDE0VU1wa01VMU5UVkNvVkxpNHU3TjI3bCt2WHIrUG41NGVucCtjekxZa29DSUlnQ0lJZ0NJSWdDSUpnakFpQUNVSXAzTnpjcE1iVkNRa0pJZ0FtQ1ArakhxbnlLTlJxOUV2Z2FhR3h2UnNBcVFXUFdIdjdLRW41bVRpYTIvQlFtY3ZCeEJDQ0g0VG85Y1BTb0NVNE1ZUVR5V0gwcU5XVW5yVjg4Ylp4NWxaV2ZKbkJMNENBNk1QOFhLS2NYbVVwU2dSK01wVzVwQlk4UWtOUnB0Yng1TkFuMm4veGM3aWZsMGFiNm5VeGxabVFvY3pod0lOclJHVW5ZbU5xUVVKZU9nb0xGVHZ1WDNpaTQwRlJkdDJZQzJ2SkxwSFZGWmViaXBhL0N4VXFOQ3FpSGlXeTd2YlJjdmNabW5XZlQ2LytvcmNzUGk4RFIzTmJhbHBVUTYzVkVKT2J3cnJiUi9XZXRUZmMvYWhsYWMrZjZkR3NpQXdxZGY4S2pZcXZibXhscnU4UUtYdnduOHJjM0J5MVdzM0lrU09KaUlqZzFLbFRiTnUyRFFBWEZ4ZTh2THl3dExURTA5TlRXaVlDWTRJZ0NJSWdDSUlnQ0lJZ1BDc3lyYTZMcnlBSWVzNmVQY3VKRXljQWFONjhPWU1HRFhyT0l4S0Uvei8rZFdicDh4NUNwVFNzVm9mSVJ3LzBsc2tBR1RLOXdFOTl1MXJFNUtSSTVmL0s0MnhoVDFyQm8zSURZUDlFOGhMWFJzZFVab0tyZFhXRDhvRFBlaHlQUXdhbDdra0c5S3ZUaXVERUVBb3I4UHhYTTdQQzNzeWErM25wVlRJMmdGMmRKMWZadmlwaTFhcFZaR1JrTUhueVpLbW5SVkpTRW5GeGNVUkdSaElYVjdGZWQ1NmVubEt6WlVFUUJFRVFCRUVRQkVFUWhLb2lNc0FFb1JUdTduK1hFYnQvLy81ekhJa2dDTTlieWVBWEZBVkN0Q1hDSWRIWlNaWGFiMHBCMXBNTTY0VldXdEJKclMxOFpzR3Zzc2J4T01yYWt4WUkrcXZjWlVVOFV1WHpTSlZmL29Zdk1FdExTMlF5R1JyTjN3Ry9XclZxVWF0V0xmejgvQUJRS0JRa0p4ZjFsRXRLU2tLaE1PekJKckxDQkVFUUJFRVFCRUVRQkVGNEdrUUFUQkJLNGU3dWpvbUpDWVdGaFdSa1pKQ2RuWTJkbmQzekhwWWdDSUlndkJCTVRVM1JhclY2QWJDU2lwZEExUDFYRUFSQkVBUkJFQVJCRUFUaFdaQS83d0VJd290S0xwZmo1dVltL1Z6UlVrNkNJQWlDOEwvQTFOUVVtVXlHcUtZdENJSWdDSUlnQ0lJZ0NNS0xTQVRBQktFTVhsNWUwdi9IeHNZK3g1RUlnaUFJd292RnhNUUVBSmxNOXB4SEF2SHg4VlVTaUZPcFZEeDgrTEFLUnZTMzVPVGtLaGxiWGw1ZUZZem14YVpTcWZSK3pzL1AxMXRtcklSbVNScU5odXZYcjVPZWJ0aGZUNkZRY1AvKy9US3pGa3NxNi9XUWw1ZFhvVEU5TGVmUG55YzNOOWZvdXBpWUdLUFh3SmhEaHc3eDJXZWZsYm5OdFd2WCtQenp6MGxKU2FuME9BVkJFQVJCRUFSQkVKNFhFUUFUaERJVUw5Y2tNc0FFUVJBRTRXOXllZEhYeU9jZEFEdDU4aVNqUm8xaXc0WU5GZHIrMGFOSHpKbzFpNWlZR0lOMTU4K2ZaOGlRSVZWMjA4dkZpeGNaTVdJRUowNmNxTlJqdG03ZHFyY3NNRENRZDk1NWg0eU1ES09QQ1F3TTVELy8rVStaKzUwMGFSS2JObTBDb0xDd1VHOWRVRkFRa3laTjBsdG1MTEFTR1JsSlZGUlV1ZWZ3T0lLQ2doZ3paZ3paMmRrQUpDWW1NbWpRSUM1ZnZnekFuajE3R0RObURCRVJFV1h1UjYxV00zbnlaQzVjdUdDdzd2cjE2NHdhTmFyQzMrbXlzcklZT25Rb3ExZXZOcnArMTY1ZHZQNzY2MFpmUzAvYnFWT25tRFZyRnNIQndVYlhUNW8waWUzYnR4c3N2M1hybHNHeXRMUTBvOWMxS2lxSy9QeWlYb1dabVpuY3VISGp1UWI4QkVFUUJFRVFCRUVRS2t2MEFCT0VNb2crWUlJZ0NJSlF0dWRkQXJGang0N1VyVnVYd01CQWV2YnNpYnU3ZTVuYjUrYm1rcEtTd2tjZmZjUTc3N3pEMEtGRHBXeTJ3NGNQWTI5dlQwSkNBZ2tKQ2FYdW8xcTFhdmo2K3BZN3RwWXRXMUtyVmkxKy92bG51blRwZ3FscCtWKzl6NTgveitIRGh4azZkS2kwckduVHBtUm5aN05telJxbVQ1OXU4SmlFaEFUQ3dzSkszV2RjWEJ5aG9hRjA3dHdaaFVMQnA1OStTcGN1WFJnK2ZEaFFGTndvSGhRcUtDamdzODgrbzBXTEZuejQ0WWRBVVdiVjRzV0xVU3FWckZtekJsdGJXNjVkdTBaa1pHUzU1MVJjNTg2ZGNYVjExVnQyOWVwVnZ2Lytld1lQSGl4OXozSnhjY0hTMHBLN2QrL1N2bjE3dW5mdnpxVkxsL2owMDArWlAzOCtiZHEwQVlxZXorSmpVS3ZWQU55N2Q0K3JWNjlLeTJ2V3JFbDRlTGhlWDdyeW5EcDFDbzFHUTZkT25ZeXVQM2Z1SE03T3puaDdleHRkbjVLU1VtcUFxcklhTm15SW41OGZVUFI4clZxMWlnNGRPdkRtbTIraVVDaTRjT0VDWGJ0MkxmWHgxNjlmNTZlZmZpSThQSnhaczJhVmVrN0Z6Wnc1RXg4Zkh4WXNXRkFsNXlBSWdpQUlnaUFJZ3ZDc2lRQ1lJSlJCMXdkTU55a1VGeGRIMDZaTm4vT29CRUVRQk9INTAyV0FQWXNBMk8rLy84NXZ2LzFXNm5xMVdvMUdvK0dqano0cWRadVpNMmZTdG0xYmF0ZXV6ZmZmZjgrUFAvN0loZzBiYU5pd0lXM2F0Q0U2T3BxTEZ5OWlZV0hCb2tXTGdLSkFrRXdtdzl6Y1hOcVBRcUdnYWRPbXJGaXhnai8vL0pNWk0yWlU2Qno2OXUxYjV2cGR1M1poYTJ0cmROMUxMNzFFang0OU9IYnNHQU1HREtCWnMyWVZPcWJPbVRObmtNbGtkT25TQlV0TFMvejgvUGo1NTUreHNiSGh0ZGRlMDl0V285R3dhTkVpa3BLUzZOT25qN1JjTHBmenhSZGZNR0hDQkpZdFc4YXNXYk80ZlBreWUvZnVOVGllVXFsRW85RmdZV0Zoa0NIbzVlV2xGd0M3Y2VNR00yZk9wR1BIam93YU5VcnZlTTJhTmVQeTVjdjQrL3RqWjJmSHZIbnpPSFRvRUw2K3ZtUmxaWkdibTB0bVppYXpaczB5R01QZXZYc0pDZ3FTZnU3ZnZ6OTM3OTZsVHAwNnBXWnN1Ym01WVdGaGdVS2hRS3ZWY3VEQUFUdzhQR2pRb0lHVUNXVm1ab2FwcVNseGNYRkVSMGZ6K3V1dms1cWFhckF2R3hzYjB0TFNDQXdNTkhxc3NtZzBHcFJLSmFhbXBsTFF0SC8vL3ZqNStVbUJTR3RyYTZaTW1RSVVCZXFXTGwyS2lZbUpYbUNyc0xDUWt5ZFBzbVBIRGlJaUl2RHc4R0RTcEVsU0lNM1ljWFh2NndjUEhwQ2VuczYvL3ZXdlNvOWZFQVJCRUFSQkVBVGhSU0VDWUlKUURpOHZMeEVBRXdSQkVJUlNQSXNBbUZxdFJxRlFNSHIwNkVvL05qNCtua09IRHVtVi9UTTFOZVdERHo2Z1g3OStlSGg0VUZoWXlIZmZmWWVibXhzLy92Z2pKaVltYURRYTNuNzdiWHIzN3MyWU1XT0FvcEp3NDhlUHAwT0hEZ0RVcjEvZklDTXJLU21KNnRXcjZ3WE5pc3ZJeUtCNjllb0d5eTB0TGNzOGovZmZmNTlUcDA3eHd3OC84TU1QUDBpQml2Sm9OQm9PSGp4STY5YXRxVkdqaHJTdnBLUWtybDY5eXFCQmcvUzJ2M3YzTHRldlgyZm16Sm5VclZ0WGIxMkRCZzE0OTkxMzJiQmhBN3QzNzJiTW1ESFN0ZEhSYXJXTUhUc1dwVkxKenovL1hPWTRUNTA2eGVMRmkxR3BWSXdiTjQ3bzZHalMwdEo0OU9nUldWbFo1T2ZuRXhZV3hzeVpNNlZsV1ZsWkxGKytISzFXaTRtSkNRY09IR0Rmdm4zU1BwVktKZjM3OStmamp6K21YNzkrMG5LMVdzMmJiNzVKWGw0ZUgzendnZEh4ckZtekJoOGZINFlQSHk2VllnVDBydEhZc1dNWlBIZ3dCdzRjQUdEMzd0M3MzcjNiWUYrNjdZcVByYUx1M0xuREJ4OTh3TGh4NDNqOTlkZWw1WVdGaGF4WXNZSWJOMjd3M1hmZllXTmpBMENmUG4wNGNlSUVTNWN1cFVHREJqZzdPd05GUWRWZHUzYmg2K3ZMdkhuejhQUHpJems1R2JWYWpabVptZDR4Q3dzTGVmLzk5NWs3ZHk2ZW5wNzg4Y2NmUUZFV295QUlnaUFJZ2lBSXdqK1ZDSUFKUWptS2w4bXBxcDRnZ2lBSWd2QlBwOUZvQUNvY2lLa0t4Y3NDVnRTbFM1YzRkT2lRMFhYT3pzNTgvLzMzZUhsNUVSRVJ3Y0tGQzZWeWlNZU9IU016TTVQNCtIaTBXaTB5bVl4Tm16WlJ2WHAxS1NEaTVPVEVLNis4SXUwdlBUMmRGU3RXMEwxN2R6Nzk5Rk9ENDZuVmF2Nzk3My9qN2UxdE5HdXBMQzR1TGd3WU1JQTllL1lRR2hxcWx3V21WQ3BMRGJoZHVuU0psSlFVUHZ6d1E1S1NrZ2dORFFXZ1ZhdFd5T1Z5amgwN3hwMDdkMUNwVkJ3OWVoUW9DcEE5ZlBpUW8wZVBZbTV1VHBjdVhhVDlEUjA2bE1URXhGSURJeGN2WGlRMk5wYng0OGVYK3RwUXFWVDg5Tk5QN05peGc3cDE2M0wzN2wxa01obXJWcTBpUER3Y1cxdGJxbFdyUnJWcTFiQzJ0aVlzTEl6ZXZYdGpiMjlQdFdyVnNMZTNCNHF5ckdReUdVbEpTVHg4K0ZEYU54VDFFQXNQRHdmQTN0NmV1TGc0OHZMeVdMaHdJYlZyMTBhcjFVclpWYnQzNzJiWHJsMVM0QWpBMTlkWEx3TXVQejlmNmdXV2s1TkRjSEF3YmR1MnBYLy8vbnJubHB5Y1RFQkFRSVhLWFZaV1lHQWdodzRkd3RYVmxjMmJONU9kblUxMmRqYVBIajBpTXpNVHBWTEppaFVyV0xod0lWQVVzSnd3WVFJTkd6YVU5bkh3NEVFcGFIZnAwaVVPSHo2TXQ3YzNjcmtjRXhNVDFxeFp3OEtGQ3psejVnd0FuMy8rT2ZCMzM3aVBQdnJJSUtzdklDQUFOemUzS2o5ZlFSQUVRUkFFUVJDRUp5VUNZSUpRRHRFSFRCQUVRUkJLVjNJeS9Hbnc5dmFtZS9mdWovWFk2dFdyMDdWclZ5bjdTU2MrUHA3WnMyZHo3OTQ5NXMrZkwyWC9BSVNFaFBEOTk5L1R2SGx6UWtKQ1dMNThPUk1tVEdES2xDa2tKU1ZoWVdGaDlGaE9UazUwNmRLRm9LQWcyclp0UzhlT0hmWFc3OXUzajRTRUJBWU9IUGhZNStMdjc4K3JyNzRxalZPbm9LQ2cxQURZMXExYkFhaFhyeDZob2FFc1hyeTQxR3l6bFN0WDZ2MnNWcXV4c3JMU0M0Q1ptSmd3ZWZKa280L1hhRFJzMnJRSmdNYU5HNWQ2SHVmUG4yZlBuajJNSHo4ZWIyOXZhWCtMRnkvR3dzSkNMM0IyOHVSSkZpeFlnSStQRHoxNzlwU1dIejkrbkxsejU3SjU4MmEyYnQycVYrNVFkOTY2YysvVnF4Y0toUUozZDNmYXRHbERRRUFBRnk1Y1lNT0dEUUJjdm55WmxpMWI2bjIvYzNWMTFRdUFaV1ZsU1FHd25UdDNrcGVYeDVneFl3ejZmOTIrZlJ0QUx3Q1duNS9QaVJNblNyMGVBRzNidHFWbXpacGxidE91WFRzT0hEaUFvNk1qR28wR1YxZFg3TzN0Y1hCd29GcTFhdHkrZlp2QXdFRE9uVHNIUUxObXpmU0NYMUNVZ2FnTEhONjZkWXY3OSsvajdlMk5UQ1pqekpneHpKdzVrMzM3OWhFV0ZrYVBIajJrUUdkRVJBVDc5Ky9IMzkvZklJUFIwZEd4ekhFTGdpQUlnaUFJZ2lBOEx5SUFKZ2psRUgzQUJLSHExYmVyVFhSMjR2TWVoaUQ4djFIZnJ2WXpQNll1QSt4cHk4ek1KQ1ltQmc4UER5bTRVbG5lM3Q2RWhJUlFyMTQ5QUlLRGcxbTllalhXMXRZc1hyeFltdVRQeU1oZ3k1WXQ3TjI3bDZaTm16SnYzandpSWlLWVBYczJrWkdSakJ3NWt2YnQyNWQ1ckk4KytvakxseSt6WmNzV3ZRQllSa1lHdi96eUMyM2F0T0dOTjk1NHJQTndjSERBd2NIQllIbE9UbzdSL21HWEwxK1dNcjZLMjdGalI2a0JzK0lDQXdQWnNtVUxCUVVGbkR4NVVscnU2dXBxOUx2UXpwMDdwYXlyNDhlUGs1NmVidlI2dFcvZm5wVXJWOUtnUVFPdVg3OHVMYmV5c2pMWXRsdTNia1JHUnJKa3lSTGk0K01aT25Rb2xwYVd4TWJHWW1kbmg1T1RFNTkrK3FuUmpEdWRuSndjaGd3Wnd2RGh3NEdpMTY0dTB5OHFLb3E0dURnR0R4NWM3dldBb2tEWTd0Mjc2ZDY5dTBId1M3ZHZRTy82Wm1WbHNXTEZDaW5McWppdFZvdGFyZWJycjc4dU53RG01ZVhGeG8wYlMxM2Z0V3RYUER3OGFOKytQYmEydGtSSFI2TldxNlZnM01PSER3a0pDWkd5dGU3ZXZZdVhsNWYwK1BidDJ6TjI3RmdpSWlJd016UGpndzgra0Y1djV1Ym03TisvbjQ0ZE8rTGg0VkhtT0FWQkVBUkJFQVJCRUY0VUlnQW1DQlhnNmVrcEFtQ0NVSVc4Ylp4RkFFd1FxcEMzalhQNUcxVXhYZSt2cDkwRDdOR2pSMUltVDJsVUtoV0ZoWVZsOXRHcVZxMGFBd2NPWk9IQ2hadzdkNDZXTFZzeWZmcDBIQndjT0hyMEtLZE9uZUxTcFV0WVdscnkvdnZ2TTJUSUVPUnlPUzFidHVTSEgzNWcrZkxsekpvMWkxcTFhdEdoUXdjR0Rod29CUkl1WDc1TWVucTZkS3oyN2R2ajd1NnVWM3J4MUtsVDVPYm0wcng1Y3c0ZlBxdzNOazlQVHhvMWF2UTRsd2VBQnc4ZVVLZE9IYjFsYXJXYXRXdlhHdDFlcTlXU241OWY1ajZMWnpEbDV1YXlkT2xTNmVkZXZYb1pmQmVLalkxbC9mcjFPRGc0a0ptWnljbVRKOW14WXdmKy92Nk1HREZDTDZ2TDNOeWNCZzBhVlBqOHhvMGJSNDBhTmFUZVl5Kzk5Qktob2FGU0w3YTh2RHdpSWlKS2ZieTl2VDJ2dnZxcWxFV29VcW1rOFRnNU9URjQ4R0E2ZGVwVW9iSFkyOXV6ZVBGaXJLMnQyYlJwRThPR0RkTTdOMTJwUUdNbEVDZE9uS2pYbHd3Z05EU1VTWk1tVmVqWUFQLzk3My9adTNkdnFldFhyMTZOWEM2bmI5KytiTml3Z2I1OSswcmowMmcweU9WeVB2endRd0RDdzhNWk9uUW9Db1ZDZW55dlhyM3c5L2VuVjY5ZVJvT3RnaUFJZ2lBSWdpQUkveVFpQUNZSUZlRGw1Y1hwMDZjQjBRZE1FS3BDcjlxK0hFMjZnWWFuTzNFdUNQOEw1TWpvVTd2NTh4N0dVK1BoNGNHK2ZmdkszR2J0MnJWczM3NjlRcGxOWm1abURCOCtuUGZlZTA4S0RHaTFXakl5TWhnM2JoeTlldlV5eUtaeWRYVmwyYkpsWEw1OG1YMzc5bkh1M0RuOC9mMmw5ZHUyYlNNa0pLVFUwb2c2bHBhV1JyUFlCZzBhOU5nQk1KVktSVXBLQ3ExYnQ5WmJ2blhyVm1KalkrblhyeDhIRGh3QW9FdVhMclJxMVlxMHREUkdqaHhaNW42N2R1M0s1TW1UcFVDSXJzU2dMbmhTWEhKeU10T25UOGZKeVluaHc0ZXpmUGx5dnZ6eVMvYnMyY09tVFp1SWpvNW0rdlRwMk5qWUdEeTJSbzBheko0OW05alkyREsvWTNsNGVEQisvSGlPSGoxS1RFd01uVHQzWnV6WXNVQlJBTENzbm1xalJvMWl3b1FKMHM4NU9UazhlUENBd3NKQ25KeWNwUDFVVkpNbVRUaDM3aHdiTm16ZzBhTkhldGRFMTRQTXpNeXNVdnVzS0Yzd3J1VDVob1dGc1hIalJpa0E1Ky92VC92MjdYbnc0SUdVbFdaaFlVRzlldlZ3Y25JaVBqNmV6TXhNR2pWcVJFaElpTFFmdVZ4T216WnRlUFBOTjUvSytBVkJFQVJCRUFSQkVKNGxFUUFUaEFwd2RYVkZKcE5KRTJTaUQ1Z2dQSmw2dHJYb1dhc1poNU91bDcreElBaGw2dGdGQjVNQUFDQUFTVVJCVkZlbkpYVnQvLzltZ0JXblVDaVlNV01HL2Z2M3AxdTNibysxaituVHB5T1R5UWdLQ21MTm1qVjY2OWF2WDgvNjlldExmYXkzdHpmZmZmZWRsRWxUY2wxcEdWZFAwODJiTjlGb05BYTluakl6TStuYnR5K2RPbldTQW1EbTV1WlVyMTZkZ29JQ0ZpOWVYT1orSFIwZHNiUzBsTExxZElIRmtqM2YwdExTbUR4NU12bjUrYXhZc1lKNzkrNEJSY0dXTDcvOEVnOFBEMzc5OVZjbVRKakF2SG56RERMVlRwNDhLZlhpcXFqdTNic3paY29VNmVkNjllcVZHeVF0TGowOUhhVlNTVXhNakZRV3M2VGc0R0NDZzROTDNVZkhqaDE1N2JYWDJMbHpKejQrUHZUdTNSdjRPd1BzYVFYQW9LZ1BXNnRXcmZTV2xjem9HekZpQksrLy9ycEJ1YzIwdERSU1UxT3BVNmNPUC96d0ExNWVYbm9Cc0dyVnFqRm56cHluTm5aQkVBUkJFQVJCRUlSblNRVEFCS0VDVEUxTjhmRHdFR1VRQmFFSytYdDE0byswS0xMVlpaZmhFZ1NoZE5YTmJmSDM2dnhjanYyc2VvQVZkKy9lUFVKQ1F1alpzK2RqNzBNWHdGR3BWQ2dVQ2o3NTVKTnlNN2NBOXU3ZFMwRkJBWUJCOEV1cjFSb0VocDRHcFZKcGtPSDI1NTkvQXRDc1dUTzk1VU9HREtGYXRXcmN2SG5UWUQ4V0ZoWUdBWlRIRVJZV3hyeDU4MUFvRkh6OTlkZDRlWGxKQVRBb3V0WWpSb3pBMmRtWkZTdFc4UEhISC9QMTExOGJaTHZaMmRrWlpNYXAxV3JBc0pUZzFLbFQ5WDdPejg4MzJ1ZXNwRHAxNnVEcTZvcEdvK0gyN2RzQVJFUkVsQm9BOC9YMXBVK2ZQbnJIV2IxNnRkNDI0OGFONCtiTm0zejMzWGMwYk5nUVQwOVBLUU9zSWozV0hsZDJkallEQnc3VVc2WUx2T2trSnllVGs1TWovWnllbnM3V3JWc0pDZ3FpY2VQR0xGMjZsUHIxNnh2ZGYwaElDTk9uVDlkYnBudS9qeHMzVHUrMTNxaFJJNVl2WC81RTV5TUlnaUFJZ2lBSWd2QzBpQUNZSUZTUTZBTW1DRldybXBrVlA3UWR6YXFvWUM2azMzN2V3eEdFZjV3MjFYMzR0R0UvTEUyZVhxWkpSVHlMd0krT3JrUmVhZjJqU2dZRmRQcjM3NjlYQXErNDd0Mjc2NVU4L09XWFh6aDE2cFJCSnRpZmYvN0pnd2NQak81RHJWWS8xWXlmOVBSMEFnSUNhTkdpQlFNR0RKQ1c1K1RrY09qUUlSbzBhSUNycTZ2ZVk1eWREYk1DWTJOaitjOS8vbE9wWS9mdTNac3hZOFlZTEQ5NDhDQXJWNjdFM3Q2ZVpjdVc0ZVBqVStvK1huMzFWUndjSEZpelpvM1JjUUZZV1ZucC9UeC8vbnpTMDlOWnNXS0YzdktTd2NmVTFGUVdMRmlndHl3M054ZHpjM085NTJUbzBLRU1IVHFVMk5oWUZBb0Z6czdPbkRwMVN1OTZGdWZxNnFvWEFNdkt5aklJZ0ptWm1URmx5aFErK3Vnak5tN2N5SXdaTTFBcWxZRHhBRmhpWWlMaDRlRjZ5M1RmTFN2RHhzYUdaY3VXNlMwTENRa3h5R2lFb2lEZjNyMTdPWG55SkZxdGx0Njllek5zMkxBeTkrL2g0Y0ZubjMybXR5dzhQSnk5ZS9meS92dnZVNzE2ZFdtNTZCTW1DSUlnQ0lJZ0NNS0xUQVRBQktHQ3ZMMjlwVDVnMGRIUnozazBndkQvZzYycEpWODBmcDBUeVdGY2ZSaERYRzRxOS9QU24vZXdCT0dGNVc3dGhJZE5EVm81ZXRQZDVmbmVpS0hMMEhtV0pSRC8rT01QVEV4TThQRHdNTHArM0xoeEJnRVNLUG9kWGxHWm1abFNwbGRGNWVUazRPam9XS25IVklSR28ySC8vdjJzWDcrZTNOeGMvUHo4OU5iLzhzc3Y1T1hsa1pLU1FrSkNna0VRcktUcTFhc3pZc1FJNmVmczdHeCsrZVVYNnRldnJ4ZnNLYzdMeTh2bzhycDE2OUttVFJzKysrd3p2WUJJYWRxMWEwZmJ0bTB4TVRFcGQxc295dENyU0ZEUnc4T0QzYnQzRXhFUlFjMmFOWEZ5Y3FKWHIxNk1HVE9HWHIxNmtaaVlxSmZsZGZEZ1FXeHRiUms5ZWpRTEZ5N2t3WU1IQm1VWks4UEh4NGV2di81YXlzRFR2WGFNQmNDMmJ0M0sxcTFiSC90WU9uSzUzQ0RnbUpTVVpMQmRZR0Fndi83NkszWjJkZ3dhTklnMzNuaWoxQUJrY2RXclZ6ZklzalF4TVdIdjNyMjBhOWV1MVBlZklBaUNJQWlDSUFqQ2kwWUV3QVNoZ3R6ZDNURXpNME9sVXBHZG5VMUdSa2FGSm53RVFTamZLeTVOZU1XbHlmTWVoaUFJbGFBcmlmYXNNc0R5OC9PNWVQRWloWVdGSERseWhGZGZmZFZnbXdFREJqeHg2Ym5FeEVScTFLaFJxY2VrcHFaU3QyN2RKenF1amk2Z0dCVVZ4Y3FWSzRtS2lzTGQzWjE1OCtiaDYrc3JiWGY2OUdsMjc5NU5nd1lOU0VoSVlNcVVLYXhZc2FMTUFFZTFhdFdrTERtMVdzMFhYM3lCdTdzN0N4Y3V4TTdPanV6c2JCWXZYc3pRb1VQTHpYUnYyTEFoOCtmUHI5UzVWVFQ0QlpDU2tvS25wMmVGdGxXcFZNeWJOdzgvUHorOVRMK2dvQ0IrLy8xMzFxOWZqNzI5dlpReDE2TkhEenAwNklDbHBTVzdkdTFpL1BqeGxUcVBrbHEzYmkzOXYwS2hBREJhVm5QVXFGRjA2ZExGNkQ2Y25Kd3FmTHlLbEVBRXFGbXpKa09IRHFWYnQyN1MrK0xzMmJQRXg4Y3plUERnU2owZkZSVVpHY25GaXhkeGMzT2pXN2R1enpSRFZCQUVRUkFFUVJBRW9TVERXMlFGUVRCS0pwUHAzVzJyNng4aENJSWdDUCtMZElHYVp6WEJ2VzNiTnBSS0pRMGJObVRkdW5YRXhNUlUrVEV5TWpLNGVmTW15Y25KYk4rK25aU1VsSElmazVDUVFHNXVicFZseGR5N2R3K1ZTc1hISDMvTTNidDNlZWVkZDFpN2RxMWU4T3ZvMGFNc1dMQUFKeWNuNXMrZno2eFpzMGhMUzJQS2xDbGtabWFXZXd5dFZzdlNwVXRKU2twaThlTEYyTm5aQVVWbENMVmFMZE9tVFRQYVYwdWhVSkNYbDFjbDUxbVcyTmhZN3R5NVEySmlJdGV1WFN1MzM5eU9IVHZJejg5bjVNaVJlc3ZmZlBOTkhCMGRwZEtGcTFhdFFxMVdNMnpZTUN3dExSazBhQkI3OXV6aDFxMWJWVGIyM054Y1FMK2tvNTJkSFNOSGp1VGxsMS9HMWRYVjZEOUxTOHNLSDhQR3hvWnZ2LzFXNzkvbzBhTU50dXZXclJ1OWUvZldDd3Jmdlh1WG4zLysrYW04YjgrZVBjdkhIMy9NOXUzYitmcnJyd2tJQ0tqeVl3aUNJQWlDSUFpQ0lGU0dDSUFKUWlVVUw2RWpBbUNDSUFqQy83Sm5HUUJMU2twaTI3WnR0R3paa3FWTGwrTG82TWgvL3ZNZlRwdzQ4ZGo3N05TcEUwdVhMcFVDRlZGUlVYenh4UmNBTkc3Y21QWHIxK1B2NzgvRWlSUFp1WE1uZ3dZTjR2UFBQemZZejVFalJ3RDlMS0RIZGUzYU5Tbnc5TkpMTDdGbXpScmVlKzg5cVJSZ2ZuNCszMzc3TFlzWEw2WkdqUm9zV2JJRVIwZEhXclpzeWNTSkUwbElTR0RhdEdsbEJxa0tDd3Y1N3J2dnVIcjFLa3VXTE5ITFBKTEpaRXllUEJsM2QzZW1UNTlPWkdTa3RDNGpJNFBQUC8rYzFOUlVUcDA2eGZuejU0M3UzOHJLaXRxMWExZTRKMXFuVHAzMCtrMWR2MzZkNmRPbjQrRGdnRUtoWU1xVUtmajcrN051M1RwaVkyT1pQbjA2WThlT2xiWlBTa3BpNDhhTmpCOC9ubXJWcWttWlVES1pEQk1URXo3NTVCUDgvUHc0ZXZRb3g0NGR3OS9mWDhxU0d6SmtDTGEydG56enpUZGtaMmZyamV2dzRjTU1IRGhRK3ZmT08rOVU2SHpDd3NLUXkrVjZKVEZ0Ykd6dzkvY3ZzMDlhY2NuSnlRQ1ltaG92MXFFcmdWajhuNHVMaTNUZU9zYXl3cEtTa3FoWnM2YlJVcUZQS2pnNG1OYXRXN05yMXk1R2p4N040Y09IcS93WWdpQUlnaUFJZ2lBSWxTRktJQXBDSlJTZnVJaU5qYVd3c1BDcGxJOFJCRUVRaEJmZHMrcjlsWldWeGJScDAxQ3IxWXdaTXdaTFMwdVdMbDNLZ2dVTCtQcnJyMW03ZHExVWJ1N1hYMy9GMU5RVXVWeU9UQ1pEcTlWU1dGaUlTcVZDclZZemFOQWdxVStXVENaRHBWS3hlZk5tTGx5NFFHUmtwSlJSMWJKbFMzSnpjemwxNmhSSGpod2hJQ0FBdVZ4T216WnQ2TldyRngwNmRNRGMzSnowOUhUMjd0MUxnd1lOYU5TbzBST2ZhK1BHamZIMjlxWnIxNjRNR3paTUNsSVVGaFp5OU9oUk5tN2NTRXBLQ3I2K3ZreWZQbDJ2VkdPL2Z2MjRmLzgrMjdkdlo4NmNPU3hhdE1ob2NITHk1TW1FaG9iaTZPaklWMTk5aFVLaFFLRlFrSitmTC9WMTA1azJiUnJmZnZzdDFhcFZZOEtFQ1R4OCtKQUZDeFp3OE9CQlpzMmFSY09HRFduWnNpVk9UazZZbVpraGs4bVF5V1Q0Ky9zVEhSMU5WRlFVaFlXRnFOVnE2WitucDZkZUx6TTNOemZVYWpVN2QrN2s1TW1UaEllSDQrUGp3NWRmZm9tN3V6dVJrWkVjT0hDQW9LQWdBZ01EYWR5NE1mMzc5NmRyMTY1WVdGamc0dUxDM0xselVTZ1VCQWNIU3pjbzZRSlF6WnMzNStUSmt5ejZQL2J1TzZ5cHMvMEQrRGNKVTRaUVpMa1FjS0hpbmlqdVZjVFpXbTFwMWVxcnJhdHF0VmdWQnc3RUxSWlVVSlNxS0tDaW9paUs0Z0lCRlMwQ0tnZ3lGRUdRRFRKQ2t0OGZ1WEoraEpOQVVJWjkzL3R6WGIxcVRrNU9Ibkp5bnBQcnVaLzdmcHlkMGJkdlgzei8vZmZNZXpkdjNoeXJWcTNDeG8wYnNXTEZDbXpmdmgzNit2b0F4TC81Qmc4ZXpPeGJWbGJHV3IvcjhPSERxS2lvUVBQbXphR3Fxb3FrcENROGVQQUFQWHIwcUZNcFRqYzNOK1RuNTBOTlRRMGlrUWdSRVJFQTVLKy9WclZOOGZIeFVGRlJ3ZTNidDhIbGNwbUFwb0dCQWU3ZnY0OTI3ZG94djFYejgvTngvLzU5OU8zYlYrNHhFeE1Ua1pTVXhOcis4dVZMQUVCWVdCaGV2SGdoOWR4WFgzMkZmdjM2d2NqSUNIZnYzb1dQancvQ3dzSmdaR1NrOEdkQUNDR0VFRUlJSVEyQkFtQ0UxSUcydGpiMDlmV1JuWjBOZ1VDQWxKUVVoV2Z6RWtJSUlmOU5HaXNETERJeUVtL2Z2c1dpUll2UW9VTUhBT0xneHM2ZE8vSG8wU1BjdkhrVHFhbXAwTmJXaHIrL1B5b3JLMldXekd2V3JCbm16WnNIVDA5UG5EOS9IbncrSDRCNFhhcHUzYnBoK2ZMbEdEVnFGRk9LVGtOREF6WTJOckN4c1VGNmVqcXVYYnVHNjlldjQrSERoeGc0Y0NDMmJOa0NQejgvbEpTVTRKZGZmcW1YdjFWVlZSVnVibTZzN0tsZHUzYmgxcTFiME5MU3d1TEZpekY1OG1TWm4vdjgrZlB4L3YxN0RCa3lSTzU1R1RWcUZOcTNidzlOVFUyb3E2dERUVTJOK1gvVi8zZzhIanc5UGZIKy9YdTBidDBhcXFxcTJMaHhJL3IzNzQ5Ky9mcmh6cDA3dUhYckZrSkNRbEJZV0lqS3lrb0lCSUphQTZQcjFxMERJTTUyYzNWMXhidDM3MUJaV1FrdWw0c2VQWHJBd2NFQjF0YldUUEN2VTZkTzZOU3BFeFl1WElpUWtCQUVCQVJnMTY1ZE9IandJTnpkM1dGb2FJaStmZnZDemMwTkZ5OWVoSXFLQ3F5c3JEQm8wQ0FBNHJYRWR1N2NpUzVkdW1EOSt2V3N6Q2NyS3lzc1hyd1lCdzhleE1PSER6Rmh3Z1FBNGdDWW5aMGRzMTlCUVFFckFGWlVWQ1NWNWNUaGNOQzFhMWVwakRaRkZCWVc0czZkTzh4akxTMHRoZFpoVTFKU2dwdWJHd1FDQWRUVjFiRjA2Vkttbk9XdnYvNEtWMWRYT0RrNU1mdnplRHlZbVpteFNrVldGUkVSQVY5Zlg1blBxYW1wNGZUcDA2enQzYnAxUTc5Ky9UQjc5bXhrWjJmanpKa3phTk9tRGV6dDdXdHNQeUdFRUVJSUlZUTBOSTZvc2FidkV2SmZJamc0bUptWjI3OS9mNHdiTjY2SlcwUUlJWVEwUGc4UEQ3eC8veDRyVjY1RXMyYk5HdXg5UkNJUmdvS0M4UFhYWDlmcGRaSWdtRWdrQW9mRFlRSWY3OSsvaDYrdkw5cTBhUU56YzNOMDdOaFI0ZldYS2lzckVSNGVqdGF0VzhQVTFCUkZSVVc0Zi84K2JHeHM2dlpIMWRHSER4OXcrL1p0Mk5yYVNxMHQxWmlLaTR1aHFhbXAwTDRDZ1lBVmhKUUU1Q1JsL1lSQ0lmYnYzdzhkSFIxMDd0d1ozYnQzVi9qNHo1OC9SMXhjSEtaUG42N1Evckd4c2VqUW9RT1RLU2hMV2xvYXM0NWJWbFlXMU5UVW9LMnRYZXV4aFVJaEtpb3FVRjVlam1iTm1pbGMrckdtNHpWRWVVSkNDQ0dFRUVJSStWOUVBVEJDNmlnNU9SbW5UcDBDSUM3NXNuang0aVp1RVNHRUVOTDQzTjNka1pXVjFlQUJNRUlJSVlRUVFnZ2hoSkJQUWRNTENhbWp0bTNiTW1zcDVPYm1vckN3c0lsYlJBZ2hoRFErU1pZS1phc1FRZ2doaEJCQ0NDSGtTMFFqRm9UVUVZL0hnNm1wS2ZNNFBqNitDVnREQ0NHRU5LMkdYZ09NRUVJSUlZUVFRZ2doNUZOUUFJeVFUOUMrZlh2bTM0bUppVTNZRWtJSUlhUnBVUUNNRUVJSUlZUVFRZ2doWHlJS2dCSHlDY3pOelpsL0p5Y25ReUFRTkdGckNDR0VrTVluQ1h4UkNVUkNDQ0dFRUVJSUlZUjhpV2pFZ3BCUDhOVlhYMEZMU3dzQUlCQUlrSnFhMnNRdElvUVFRcG9HWllBUlFnZ2hoQkJDQ0NIa1MwUUJNRUkrVWFkT25aaC9VeGxFUWdnaC82c29BNHdRUWdnaGhCQkNDQ0ZmSWhxeElPUVQwVHBnaEJCQy9wZEpBbCtVQVVZSUlZUVFRZ2doaEpBdkVRWEFDUGxFN2RxMVl3Yjljbkp5VUZoWTJNUXRJb1FRUWhvUGw4dUZTQ1JxNm1ZUVFnZ2hoQkJDQ0NHRXlFUUJNRUkra2JLeU1zek16SmpIOGZIeFRkZ2FRZ2docEhGeHVWeHdPQndJaGNLbWJnb2hoQkJDQ0NHRUVFSUlDd1hBQ1BrTVZkY0JlL255WlJPMmhCQkNDR2xja2d5d2lvcUtwbTRLSVlRUVFnZ2hoQkJDQ0FzRndBajVERjI2ZEdIK25acWFpdkx5OGlac0RTR0VFTko0SkJsZ2ZENi9xWnRDQ0NHRUVFSUlJWVFRd2tJQk1FSStnN3E2T2xxM2JnMEFFSWxFbEFWR0NDSGtmd2FIdzZFTU1FSUlJWVFRUWdnaGhIeXhLQUJHeUdmcTNMa3o4MjhLZ0JGQ0NQbGZJY2tBS3lzcmErcW1FRUlJSVlRUVFnZ2hoTEJRQUl5UXoyUmhZY0g4T3pFeEVaV1ZsVTNZR2tJSUlhUnhTTllBS3lrcGFlcW1FRUlJSVlRUVFnZ2hoTEJRQUl5UXo2U2pvd01EQXdNQWdGQW94S3RYcjVxNFJZUVFRa2pEVTFKU0FnQVVGeGMzY1VzSUlZUVFRZ2doaEJCQzJDZ0FSa2c5b0RLSWhCQkMvdGNvS1NtQncrRlFCaGdoaEJCQ0NDR0VFRUsrU0JRQUk2UWVkT3JVaWZsM1FrSUNSQ0pSRTdhR0VFSUlhWGlTZXgwRndBZ2hoQkJDQ0NHRUVQSWxvZ0FZSWZYQXlNZ0l6WnMzQndCVVZGUWdPVG01aVZ0RUNDR0VOQ3lSU0FRdWwwc0JNRUlJSVlRUVFnZ2hoSHlSS0FCR1NEMmhNb2lFRUVMK2x3aUZRdkI0UE9UbjV6ZDFVd2doaEJCQ0NDR0VFRUpZS0FCR1NEMnBXZ2J4K2ZQblRkZ1NRZ2docE9HSlJDSW9LU25oL2Z2M1RkMFVRZ2doaEJCQ0NDR0VFQllLZ0JGU1QweE1US0N1cmc0QUtDMHR4WnMzYjVxNFJZUVFRa2pERVlsRTRQRjRFQWdFeU12TGErcm1FRUlJSVlRUVFnZ2hoRWloQUJnaDlhaHFGbGg4Zkh3VHRvUVFRZ2hwZUR3ZUR3Q1FuWjNkeEMwaGhCQkNDQ0dFRUVJSWtVWUJNRUxxVWRWMXdLZ01JaUdFa1A5Mnlzcks0UEY0U0V0TGErcW1FRUlJSVlRUVFnZ2hoRWloQUJnaDljak16QXhLU2tvQWdJS0NBbVJtWmpaeGl3Z2hoSkNHSVJLSkFBQnQyN1pGU2twS0U3ZUdFRUlJSVlRUVFnZ2hSQm9Gd0FpcFJ6d2VUeW9MTERZMnRnbGJRd2doaERRc0RvZURkdTNhSVNNakF4VVZGVTNkSEVJSUlZUVFRZ2doaEJBR0JjQUlxV2ZkdW5Wai92M3MyYk1tYkFraGhCRFNjQ1FaWU8zYXRRTUF5Z0lqaEJCQ0NDR0VFRUxJRjRVQ1lJVFVzL2J0MjBOTlRRMEFVRkpTZ3RUVTFDWnVFU0dFRU5Kd1dyWnNpV2JObXVIbHk1ZE4zUlJDQ0NHRUVFSUlJWVFRQmdYQUNLbG5IQTRIWGJ0MlpSNVRHVVJDQ0NIL3JUZ2NEcmhjTG5yMjdJblkyRmdxZzBnSUlZUVFRZ2doaEpBdkJnWEFDR2tBVmNzZ1BuLytuQ2tUUlFnaGhQdzM0WEE0QUlEdTNidERJQkFnTGk2dWlWdEVDQ0dFRUVJSUlZUVFJa1lCTUVJYVFOdTJiYUd0clEwQUtDc3JRMkppWWhPM2lCQkNDS2wvUXFFUUFLQ3ZydzlqWTJPRWg0ZlRwQTg1cmw2OWlpTkhqaWkwNzRrVEorRHQ3ZDNBTGZyMzRmUDVjcDhUQ0FRMXZsYnlYWlgzWEVWRmhjTGYzYlMwTkdSbVppcTBiMjB1WExnQUh4OGYxdmF5c2pJNE9qb2lPVG1aMlphVGs0T3RXN2NpT3p1N1h0NzczeTQvUDEvdU9ST0pSTWpMeTJ2a0Zpa3VJeVBqczQ5UlVWR0JoSVFFNU9ibTFrT0xQbDFCUVlIYzV3UUNRWTNYYlhYMWRaM201ZVZoelpvMS8xT1ZPT3J5T2RlbjE2OWZJejQrdmtuZXU3NFZGaGFpdExTMFhvLzVxZmVLK3U3ZlpIMC8rSHcraW91TDYrVjNXMVpXVnIzZEZ3c0xDL0hreVJNVUZoYld5L0UreGY5aUgwSUlJZi9ObEpxNkFZVDh0N0swdEVSWVdCZ0FJQ1ltQmgwNmRHamlGaEZDQ0NIMWg4UGhTQTJhV0ZsWjRmejU4NGlPamtiUG5qMmJzR1dmSmlVbFJlWkFicGN1WFpDZG5WM3JvSml4c1RHYU5Xc210YzNmM3g5OSsvWkYyN1p0RVJzYmk5allXTXlmUDcvV3RqeDY5QWdxS2lxd3M3T1R1MDkrZmo0QVFFZEhoOW1XbHBhRzJOaFkyTmpZMUhqOHpNek16eHBZVWxGUlFidDI3UUNJQjc5ckN6N1ZSbFZWRlJvYUdzemozTnhjM0x0M0QxT21UR0cyeGNiR3d0SFJFZHUyYlVQSGpoMmxYdi9zMlRQczJMRUQ5dmIyNk5HakIrdjRXVmxaK1Bubm43Rno1MDZwTXRVUy8venpEMWF2WGcxUFQwKzBiZHUyMXZZNk96dWpYYnQyc0xlM1o3WWxKQ1RVK2gxcDNydzU4N2xKdkh6NUVpVWxKYXg5S3lzckVSb2Fpb2tUSjhMVTFCU0FlRzNadTNmdndzN09EdnI2K3JXMjgzTWxKQ1JnOGVMRjJMRmpCM3IzN2wzanZ2NysvamgwNkJBQ0F3T2hvcUxDZWo0dkwrK1RKb1MxYmRzV2hvYUdNcDlidlhvMVJDSVJQRHc4V00vRnhjVmh4WW9WV0xac0dXeHRiV3Q5bjlEUTBEb0hFSVlQSDg1a3dRSkFjWEV4cXd3c2g4T0JycTZ1MUxiZzRHRHMzcjBiZS9mdWxmbDlWRlI2ZWpvV0wxNk1lZlBtWWViTW1RcTlwajdQcWNUaXhZdGhabWFHelpzM3M1NDdjZUlFenA0OWk2dFhyOWJhdHZxOFRzdkx5L0g0OFdOOC9mWFh0Yjd2NTlpK2ZUdGlZMk1WbXJCUVZsYUd5c3JLR3ZkUlVsSmkxcEt1aTl1M2IrUElrU1BZdG0wYlRFeE1FQk1UVSt0cnRMVzFtYjdsY3h3NWNnVFoyZGs0ZXZSb2pmdDlLZmVzdUxnNFhMNThHWXNXTFdJbXJFcDRlWGtoTkRRVVBqNCs0SEkvZjY3NDhlUEhjZmJzV1J3N2RneEdSa1oxZW0xOTltOEE0T2pvaUtLaUl1emJ0NC81MjRLQ2duRGd3QUY0ZTN2RHdNQUFOMjdjZ0pLU0VrYU9IRm5qc2FLam8vSGt5Uk44KysyMzBOTFNBZ0RzM3IwYnVibTV0WDRQRkJFZkg0KzFhOWZDeWNrSi9mcjFxOU5yRHgwNmhNek1URGc2T2dJUUIrRjVQQjRBSURFeEVjN096bkIwZEVTclZxMEEvSDlnVUZsWldlbzRqZFdIRUVJSWFSd1VBQ09rZ1hUcjFvMEpnTVhIeDZPeXNoSktTblRKRVVJSStlOVFkZUFYRUFlS0lpTWpjZWZPSFZoYVdqSUREZzFKSUJBZ016TVRlWGw1VUZWVmhiNit2dFRnV2wzOC9mZmZDQTBOWlczMzlmWEYvdjM3OGZUcDB4cGZYMzJnSmk4dkQ0Y09IY0tzV2JQdzAwOC8xZmpheXNwSzhQbDhxS3VySzl4ZUR3OFAzTGx6QjhlUEgyY0NCQ0VoSWZEMjlvYUZoVVdOQTVzblRweEFjSEN3d3U5Vm5ZbUpDVFBJdFh6NWNyeDkrL2FUandVQVk4YU1rUW9taFlhR3dzM05EUUtCQU45ODh3MEF3TnpjSENvcUtuQnljb0s3dXp0VVZWVUJpQWVwOXU3ZGk5TFNVaGdiRzhzOGZsUlVGTGhjTGpwMjdJalhyMStqcUtoSTZ2bWtwQ1FBNHQ5cjFXZlZOMnZXVEtGSlRQdjM3OGVyVjY5cTNHZklrQ0hZdUhHajNPZExTMHV4Zi85K0FQK2YwZWJqNDRQcjE2OERBRDUrL0FnQThQVDBaQUtHSTBlT3hJQUJBMnB0WDFPTGlZbkJsaTFiNnZ5NmhRc1hZdHEwYWF6dHFhbXBlUDM2dGR4clMvSWJYTkhCMDkyN2Q2T3NySXcxQ0NwTFpXVWxLaXNyTVhUb1VLbCticytlUGF3K1JGbFptUlg4R1RKa0NFNmNPSUh0MjdmRDNkMWRLdmo3Yi9QaXhRdThmLzhla3lkUC91eGpOZVIxZXVmT0hlelpzMGVoZHN5ZE94ZFRwMDVWYU4rM2I5OHFIQ2pac1dPSHpIdE1WUjA2ZEtneG9LR2twSVN4WThkS2Jjdkt5c0pmZi8yRjFxMWJvMjNidGlndkw4ZXFWYXVnckt3czl6NWNVVkdCZ1FNSE1rR0NrcElTWkdWbHlYM2ZWcTFhMVJnRVZjU1hjczhxTFMxRlZGUVU1czJiaDJYTGxtSElrQ0VBeFBlU3UzZnZ3dFRVRk9IaDRUVWVyMDJiTmdwTmxoZzFhaFI4ZlgxeC9QaHhyRm16UnVIMjFuZi9WbFJVaE1lUEg4UGEybHJxKzFvOTgrdWZmLzVCY0hBdzd0Ky9qNVVyVjBKVFUxUG04UUlDQWhBZEhWM3JiNXVhUkVkSHk4MWVmZjM2TlFEeDVKYmk0bUtaKzJocGFhRnYzNzVTMjRSQ0lXN2Z2ZzBMQ3dzQXdMNTkrNUNUazRPTkd6ZENXVmtaWldWbFNFMU5sWnFvNE9ycWlzVEVSQnc0Y0tERzM2ME4xWWNRUWdocEhEUWFUMGdETVRBd2dMNitQckt6czFGWldZbVhMMTlLclExR0NDR0UvSnRWendBRGdQSGp4K1BvMGFNSURnN0crUEhqRyt5OVUxTlRjZnIwYVVSR1JxS2twQVJhV2xvb0x5OUhSVVVGek0zTk1YNzhlTmphMnRaNTRvbUZoUVUyYmRvRUFEaDI3QmhDUTBPWkdlTDkrL2ZIOHVYTFdhLzU4T0VEZnZ2dE45YjJodzhmQW9ETWpLVHFBZ0lDRk1xMGtFaExTOE90Vzdjd2VQQmdxZXlZeVpNbnc4L1BENmRQbjhhNmRldmt2bjdXckZsUzJWVjFjZURBQVpTVmxUR1BIUndjV0ZrdlZXM2V2QmxtWm1iNDhjY2Y1ZTdUdkhsenFjZVRKazFDVkZRVTNOM2RZV0ppZ3I1OSswSmRYUjIvL2ZZYkhCd2NjT3pZTVN4Y3VCQ0FlUEFxUFQwZDI3WnRnNEdCZ2N6alAzNzhHUDM2OVlPeXNqTCsvdnR2UEhueVJPcDVTYkRKeGNXRkZkanQxS2tUZHUvZUxiZnRWVTJZTUVGdTFwNlRrMU90cnhlSlJNeG5LOGtVS1M4dlo3YVZsNWN6LzVjTTFIMXU5bDExaFlXRnpOOGdLVWZuNE9CUWEwQmIwbDVKd0ZKSFJ3Y25UNTVrN2JkeTVVcUZNa1Rmdm4wcmM4QzRvcUlDQW9FQVY2NWNBWmZMeGFoUm81ak1PeDZQQnhVVkZRaUZRb1NFaEtCang0N2djcm1za3BFcUtpcXM3eHdBL1BEREQ1ZzFhMWF0YlpOa1JzbGlibTZPSlV1V0FCQm54dVRrNUNBeE1aR1ZYV1pyYXdzZkh4OUVSa2F5QXJmR3hzYWZITWlYcFNIUDZZMGJOOERqOFRCbXpCaThlZk1HZS9ic3dTKy8vTUlNUU5kRlExNm43ZHExZzYydExjNmRPd2RyYTJ0V0Zpa2dEaVJkdm55WmRleWFGQlFVS0p5Tk9XdldMRmhhV3VMUW9VTll0bXdaV3Jac0NVQWNuTmk2ZFN0KytPRUhmUHo0RVFjT0hJQ3lzaklyTUZwYVdncVJTQ1FWQUNzcksyTUc5OWV2WHk5MVR2Lzg4MDhNSFRwVVpsc2NIUjJseWsxR1JVWFZHS0IyYzNPVCtaa3A2a3U2Wi9YdDJ4ZEhqaHlCazVNVDl1elpnNjVkdTBKWFZ4ZFhybHhCWVdFaDR1UGo0ZXpzREVEOCtTb3BLVEcvSlNSbE9PM3M3REJuemh5NHU3dmozTGx6dGJZaEpDUUVJU0VoY3A4M016T0R1N3Q3Zy9WdnQyL2Zoa0Fnd0lRSkU2UzJTMzdEU2I3ejl2YjJNRFUxeGRHalI1R1ltQWgzZDNkV1pudCtmajdDdzhNeGFkS2t6NXJjZS9ic1dVUkhSOHQ4VG5LdG56OS9YbTQvWldwcXlncUF4Y1hGSVM4dkQ4T0dEUU1nbm16ZzRPQUFaMmRuT0RnNHNJNXgvdng1WEwxNkZhdFdyYXExUDJ5b1BvUVFRa2pqb0FBWUlRM0kwdEtTK2JFYkd4dExBVEJDQ0NIL05XUUZ3SXlOalRGbzBDQ0VoNGVqZGV2VzlYN2ZFNGxFK1B2dnYrSHI2NHRSbzBaaDgrYk42TktsQ3pNSTgrSERCMFJHUnNMUHp3OFhMMTZFbzZNalRFeE1GRDYrc3JJeXZ2cnFLd0RpbWRDREJ3OW1qcTJpb2lKem9GTmVBRUl5VzMzOSt2WGdjRGdvS3l1RFVDaVVHc1RqY3JudzkvZFh1SDJBK0RPUURBRFBtemRQNmpsZFhWMU1tREFCRnk5ZXhQRGh3ekY0OEdDWnh6QXlNcXB6T1NhSlpzMmFTUTBtbXB1YjE3aS9zckl5bWpkdlh1Y0I4VC8rK0FOcjE2NlZtcTArWU1BQXpKa3pCd01IRGdRZ0xvdDE1ODRkZlAvOTkramZ2Ny9NNDVTVmxlSGh3NGRZdG13WkFEQVpEMVU5ZWZJRXExZXZ4c0dEQitYTzZrOU9Ua1pLU2dvQUVpbTJZUUFBSUFCSlJFRlU4WUIxWm1ZbWJ0KytEUURNMzZhdXJnNTlmWDN3K1h5OGZmc1d4c2JHVERtenFwbEZRcUdRQ1M2SVJDSm1VRlZKU1FtYk5tMENoOE5CY1hFeHBrNmRpdG16WnpPbDZ0TFMwakJ2M2p3c1dyU29Ya3FYeWFLbXBvWUZDeFlBRUEvbStmajR3TmJXRm0zYXRLbnhkZi84OHcvdTNidUhlZlBtZ2NmanlTM2pwcU9qbzlCM1QxNDV5ZTNidDB0bDBjeVpNNGY1OTRBQkE3QjE2MVpFUkVRZ056Y1h1Ym01K09HSEgxakhrT3hYM2R1M2J4RVJFVkZyMjFKVFUrVStwNkdoZ1c3ZHVrRW9GQ0l0TFExang0N0Z4bzBiNVdiWGJOKytuYlZ0MWFwVkdEZHVIUE00SWlJQ04yL2V4T0xGaTFubEZCWFJVT2UwcUtnSXdjSEJHREZpQkhSMGRKQ1ZsWVc0dURpNUdSc1NCUVVGU0V4TVJKOCtmWmh0OVhHZGlrUWlwa3llcEEybHBhVW9LQ2lBcnE0dVpzK2VqWFBuenNITXpFeG15Y2pnNEdCY3Zud1pabVptTmJaZmdzL25JenM3RzUwN2QxWm9mMU5UVTZiY3FZV0ZCZE4zU3JKZzJyVnJoeEVqUmlBMU5SVjZlbnBZdlhxMTFPdGRYRnp3L1BsejVuRlpXUmtjSEJ6dzl1MWI3Tm16aDNWL1NrMU5sUnRnS0Nnb1lFclhTZHF6ZHUxYTFuNVJVVkc0ZnYwNkt3aFNGMS9hUFFzUTkwUE96czU0OSs0ZGRIVjFrWjJkalpNblQyTGN1SEZZdFdvVkFIRlo1UG56NThQUjBaRzV2NXc3ZHc3dTd1NndzcklDQUl3ZVBab1ZDRWxOVGEzeGQwZHViaTd6TzBOQ2NpNGFvbjhUaVVUdzkvZUhtWmtaYS9LQjVENVU5ZjQwZmZwMG1KdWJJeUVoUWVaNXYzVHBFdmg4UGdJQ0FoQVlHTWhzbDZ6UE4zSGlSSmwvdDU2ZUhyeTh2SmpIc3ZwZ2lVZVBIbUh0MnJWd2RIU3NVd25Fd01CQWFHaG9NTitqZnYzNllkbXlaZkR6ODJObGpaYVZsU0V3TUJBLy9mUVQwOTgyZGg5Q0NDR2s4VkFBakpBR1ZEVUFscGlZaUxLeXNrK3E2MDRJSVlSOGFXUUZ3QUJ4eVovMDlIUmN1blFKWEM0WFhicDBxWmYzRTRsRTJMNTlPK0xpNHZEWFgzK2hmZnYyckgxYXRHaUJDUk1tWU55NGNUaDY5Q2lXTFZ1RzdkdTMxem40a3BTVWhQZnYzMHZObnMvSnljRzllL2RZKzhwYU55dzJOaGJSMGRFWU0yWU1Fd1M4ZnYwNjB0UFRNWGZ1WEdhL1QxbGp4Ti9mSDgrZVBjT3NXYk9ZTlN5cW1qdDNMaUlpSXJCbnp4NTA2TkNCbFJVVkdocUtqSXlNT3IrdmpvNE94b3daSS9NNVBwL1BHdGlVeU1yS1FtaG9xTXlGNUZ1M2JpMlZHZlg0OFdPa3BhVXhqNGNQSDQ2VWxCUW04QVNJZzB6UjBkSE13Tzc0OGVPaHBhVWxGVWcwTkRSa0JzREN3OE5SVmxiR0RKN201T1JJRFNvQy94L0VYTFJva2RUTTdkYXRXek9aUG1GaFlmRDE5UVVnenNES3lzcGlTaDVXend4OCsvWXRGaXhZZ0gzNzlza01Ba2RGUmJFR215VXo4ejA4UFBEVlYxK2hzcklTQ3hZc2dLNnVMdk1kVTFKU3dvSUZDNkNpb29LQ2dnSm9hR2pVZTNsdEZSVVZaZ0F6SVNFQlBqNCtHRGh3WUszclJmSDVmTnk3ZHc4Mk5qYWZYU3F0TmpvNk92alBmLzRqdGUzNDhlUE12OCtlUFF0OWZYMHNYcnlZOVZwbloyZTVuOW05ZS9kcUxYMEdvTloxbkFEeDJtN0Z4Y1VZUEhnd2JHeHNtTmNzWDc0Y2xwYVdjcThYQUt4cjlzMmJON2g3OXk1Ky92bm5Ud3FBTmRRNURRZ0lRSGw1T2I3OTl0c2FqeU1VQ2hFVUZJVFkyRmpFeGNYaDdkdTNhTkdpQmM2Y09jUHNVeC9YYVY1ZUhtYk1tQ0gxbXFwWllVRkJRV2pSb2dYZXZYc25zNTJTTmVwcUMrcExwS1dsUVNnVUlpY25SNkg5cStMeitVem1iUFhzUUdOalk3eDU4NGIxbWxldlhqRmxIbk55Y3JCKy9YcWtwcWJDeWNsSlpqYksyYk5uY2VIQ0JabnZYMXBhS2pWcFFGOWZINE1HRFFLUHg1TUtoc1RIeDBOTlRRMHRXclNRMi85TFNKNzM4dktTdWpkOWlmY3NRSHovNWZGNDhQRHdRRkZSRWJoY3J0VDlXWkxabFphV2h2NzkrNFBQNThQWDF4ZFdWbGJNNTIxdWJpNzFmWG53NEFHOHZiMnhkdTFhakJneGd2V2U2ZW5wbUQ5L1B2N3puLy9JTE8wcWFYZDk5bS9oNGVGSVQwK1hHZUNVdC81Vjc5NjlaZllQK2ZuNThQZjNSNDhlUFZpbGR3TURBL0h4NDBkTW56NWQ1dDlWdGNSemJtNnUzT0Fzb0ZnSlJFQ2NZUzhKSmhZV0Z1TGV2WHVZTUdFQ1JDSVJidDY4Q1VEYy84MllNUU5Qbmp4aHlqVkhSa2FpUllzV21EcDFLdFRWMVpsOU8zZnVqSjkvL2xucVBScXlEeUdFRU5KNEtBQkdTQVBTMXRaR216WnQ4T2JORzRoRUlzVEZ4VW5OZGlTRUVFTCtyZVFGd0RnY0RyNy8vbnY0K2ZuaC9Qbnp5TXZMa3p1cnV5NysvdnR2SnZoVmZmWjBVbElTbGkxYmhvRURCOExCd1FGS1NrcjQ5ZGRmb2EydGpZMGJOK0xnd1lObzBhS0Z3dThWRmhZR0RRME5xUUdnK1BoNDdOcTFpN1d2ck04Z0lDQUFPam82V0xwMEtUUG9FeHNiaTd5OFBOalkyQ2pjanVwaVltTGc2ZW1KOXUzYnk1ejVEWWdIbWV6dDdiRnExU3JZMjl0ajU4NmRVZ09LSVNFaGVQVG9VWjNmMjlUVVZPNWdva2drUWtaR0JxeXRyVm1EWWtlUEhrV3JWcTFZQzhsZnVIQ0JsUlZ6OSs1ZDNMbHpSMnFiWkwwbEZSVVZxWUNoSkd0SzFqbzN2WHYzWnI1elY2NWNrWHBPVzF1Yk5mTThJU0VCSGg0ZVdMWnNtZFJuSlZsbkRBQisvUEZIcG96andvVUxZVzV1em1RS0FPSlNTb3JxMEtFRE5tM2FoTXJLU2pnNU9VbWRUM1YxZGFtQWdvZUhCK3Yxa20xYnRteGhzdUVhVWx4Y25OeU1MQW5KZ0dWdFhyeDRvVkRaeHByV0kxSlhWNWZLa0FMRWc4S0FlRjJaMk5oWUxGNjhXR2EvdytWeTVRYkE2cU1Fb2tSa1pDUzB0YlhSclZzMzF2ZFdSMGVuWGdkSUpSa2gxV2xwYWNsZG8rZHp6MmxCUVFIT25qMHI4MjlKU0VoQVltSWk0dUxpRUJzYkM0RkFnSDM3OXNITXpBeDkrL2FGcHFZbWEzMnYrcmhPdGJTMG1NSHFvS0FnM0x4NUU3Tm16VUwzN3QwQmlNOTltelp0a0p5Y0xQTnZldkhpQlZxMWFxWHdtbXlTd2U3bno1K2pwS1NrVG11NUxWMjZWTzV6TFZ1MlJHUmtwTlEyZ1VDQTVPUmtwZyt1ckt4RWJtNHVuSjJkWVdscGliaTRPT3phdFFzYk4yNWtnb2lyVnExU3VBU2lRQ0RBMHFWTDBiOS9mOHlmUDUvWm5wcWF5cXkvS0NrN1c5MlZLMWRRWEZ6TVpNUlVMZC81cGQ2ekFQRTE2dXpzREpGSWhDTkhqdUNiYjc1aGZsdWNQWHNXMTY5Zmg1V1ZGWTRjT1FJMU5UWFkydHJDMWRXMXh2ZnMxNjhmVEV4TXNILy9mblR0MnBVVnpEdHk1QWdFQWtHTkU0UHFzMzhUQ29Ydzh2SUNoOFBCc0dIRHNIUG5UcGxycWRWVVhyTHEycFhIamgxRGVYazVmdi85ZDZhRXA4U2pSNCtRbTVzck53QldWVkpTRXB5Y25GajNkVUQ4WGVUeitlRHhlTGg0OGFMTTEwdnUvMDVPVHN3NU8zLytQUGg4UHRxM2I0K2lvaUxzMkxGRDV1OEROVFUxZUh0N3l6eWVtNXRiby9ZaGhCQkNHZzhGd0FocFlOMjZkV05tOGNYR3hsSUFqQkJDeUg4TldjRWZRRHpqOW9jZmZrQkFRQUJDUWtMdzdOa3oyTmpZMUtrY1lWVnBhV253OWZXRmk0c0xLL2hWWGw0T0p5Y25sSmVYc3diV2YvamhCeVFrSk9ESWtTTjFXb0ErTkRRVVZsWldVck9pcmF5c21FR2dxakl6TTZVR21VVWlFWDc1NVJla3BLUkFJQkF3czVjckt5c2hFb2xZczVrVnpRSjc4K1lOTm03Y0NCVVZGYXhkdTdiRzlTb3NMUzN4eHg5L1lNZU9IZmo5OTkvaDVPVEVsQXpic0dHRFF1LzNLVHAyN01nYXVQUDI5a2JMbGkxWjJ4ODhlSUQwOUhTcGJTdFhyc1RLbFN1WngrWGw1Vml5WkFuNGZEN2MzZDN4NnRVcmJOMjZGUTRPRHVqY3VUTisrZVVYR0JnWVlOdTJiVEkveDhURVJEeDc5b3g1bkpHUlVXTmdwYnJ5OG5KRVIwZkR4TVJFYWxCWDN2ZStPbm5yZ09qbzZHRHc0TUdJakl5RVVDaUVycTR1TTVncHlmWmF2WHExM1BYamlvdUxtWkoyamVIRWlSUDFkcXpUcDAvWDI3RmtPWExrQ0l5TWpGaHIzVWdJaFVLNUdXcEpTVW00ZnYxNnJlL3g4dVhMV3ZjSkR3L0hvRUdEV045TG9WREl5cmI0WFBIeDhVaEtTbUp0TnpBd2tCc0ErOXh6ZXZMa1NaU1VsRUJIUndjZlAzN0U4ZVBIbVd2Tnk4c0xhbXBxc0xDd1FPdldyWkdVbEFSL2YzOW1Nc0MyYmR1WTlleUErcjFPSmRmTVgzLzlCUUF3TVRGQjkrN2RtV3ZSMHRJU0owK2VSRkZSa1ZRSndQejhmTHg4K1ZKdVZvNHNVVkZSQU1Ubk5DSWlBcU5HalZMNHRldldyV05LVUJZV0ZzTGUzcDU1enR6Y0hEazVPVktsOGw2OGVJR0tpZ3BtSU43UTBCREhqeCtIdXJvNkJBSUJEaHc0QUEwTkRaaVltRENmN2VIRGgrV2U1K3pzYktseWVEd2VEeU5HaklDWGx4Y0dEUnJFWks0bUp5ZkQydG9hWEM1WDdtZno2TkVqbWM5L3FmY3NQcCtQbzBlUHd0L2ZINTA3ZDhhNmRldWdyNjhQZlgxOUpDVWx3ZFBURTQ4ZVBjSzBhZE93Y09GQytQbjV3Y1hGQlpHUmtaZzFheGFUaFNlTHNySXkvdmpqRHl4ZHVoU1hMbDJTQ2lZK2ZQZ1FZV0ZobUR0M3JzSmxNNnVyYS85MjQ4WU5KQ2NuZzh2bGdzdmxZdno0OFZKWnlTRWhJWGorL0RubXpwMExkM2QzREIwNmxEVldJVm1qTUNvcUN0ZXVYY09NR1ROWXdhOVB0Vy9mUHFuc3hlenNiS1pzdEtPakl4TkFMQzh2bDVxUWtwQ1FJSlVCVjFCUUlMT2N0S0lsRkNYSFUxWldadHJUR0gwSUlZU1F4a01CTUVJYVdMZHUzUkFVRkFTUlNJUzB0RFFVRmhaQ1cxdTdxWnRGQ0NHRWZCWjVHV0FTWEM0WFU2Wk1nWVdGQmE1ZHU0WVRKMDZnUllzV2FOKytQVHAwNkFCalkyT3BBWTJhK1BqNFlNU0lFVExMUEIwK2ZCZ2xKU1Z5MTF4WXNHQUI1czZkSzdmOFVuVWZQbnhBY25MeUoyZHE1ZVhseVZ3YlFtTHExS2xTajAxTVRHcDlyNVNVRlB6NTU1OG9LU21CczdPejFObzlqeDgvaG9tSkNXdjlsOUdqUjZPMHRCUUhEaHpBd29VTE1YLytmRXllUFBsZnN6aTdVQ2pFcmwyNzhPYk5HK3pac3dlcXFxcW9xS2hBVGs0T3MxN1c4dVhMc1hMbFNyaTZ1bUxwMHFXc3YrM2t5WlA0NnF1dm1PeVlHemR1TUdXdHFsTlRVOE9CQXdka1B2Zm5uMzlLemJZWENvVTFEdVpLeWtyVjl2MitlL2N1QVBIYUtjSEJ3VkxaQ2prNU9YTExMRW5XRVdvczI3ZHZSNjlldldyYzU4S0ZDM0IzZDYvMVdJNk9qcXdzUVZsU1VsTHc2NisvS3R4R2lRMGJOaUFyS3dzWExsekE2TkdqV1FGemdVQWdOd1BzOGVQSGlJbUpxZlU5cXBlc3E2NjB0QlJwYVdtc3YxTWdFS0N5c2hKQlFVRk1pZlNxT25YcUpGVnVTMUd6WjgrdXNjK1I1WFBPNmZQbnp4RVFFQ0MxUG1KRVJBUU1EUTBCaU1zOGZ2MzExK0J5dVRoKy9EaGV2MzR0VmY2c3NySlM2dHFvNyt2MDFhdFh6RHB0Rnk1Y3dMVnIxN0J4NDBhb3FhbWhUNTgrT0hIaUJLS2pvekZreUJEbXRaR1JrUkNKUkFwbkt3dUZRang2OUFqbTV1WlFVMVBEOWV2WDZ4UUFhOU9tRFdzTk1Ba0xDd3R3T0J5OGVQR0NhYy9UcDAveDFWZGZTYTM5Si9sTVQ1MDZoWlNVRkJ3OGVGQXE0RHBvMENDWjkweEFuS1ZjM2N5Wk14RVdGb1lkTzNiQTNkMGRiOTY4UVU1T0RoTlVmUHo0TVM1ZXZJaE5temJWV25yMVM3MW5wYWVuWTlPbVRVaEpTY0cwYWRNd2YvNThDQVFDK1BqNElDd3NEQzlmdmtTclZxMndhZE1tNXJQLzdydnZZR1ptQmhjWEZ5eGF0QWlkTzNmR3dJRURNV1hLRkNiVEp6ZzRXQ3FqYnNTSUVXalRwbzFVUVAzVXFWUFEwdEtDcnE0dUs5RGVxMWN2VnJhWUxIWHAzL0x5OGxnWnhOMjdkMmVDcUlBNG8weEhSd2NqUjQ2RXU3czdPbmZ1TFBmM1NOZXVYV0ZuWndjN083dGEyL2twbmp4NWd1M2J0Nk5Qbno1WXNXSUYwMGZFeHNaaTY5YXRHRGR1SEtzOG9jU3hZOGRZNjd4SmxKV1YxZmhiVmRiM3F6SDZFRUlJSVkyTEFtQ0VOREExTlRXWW01c3paVEppWW1Mb2h4RWhoSkIvdmRvQ1lCS2RPbldDbVprWklpSWlrSkNRZ0lpSUNFUkVSQUFRbDZ6cTJMRmpqUUVneWV6NjlldlhzNTRMRHc5SFlHQWdkdXpZZ1dQSGpzbDhmY3VXTGRHbFN4ZUVoNGZYdWxZTklGNUhiTml3WVRoMTZoUkdqUnJGelBEOThPRURidCsremRxLytocGdXbHBhVXV0YVNadzlleGFwcWFsU1pmTUE4U0JtUWtLQzNQWWtKaWJpanovK3dNZVBIN0Y2OVdxcFFldjgvSHhzM3J3WjZ1cnFPSFhxRkN1elpPTEVpZERUMDhQT25Udmg1dVlHYzNOeldGcGFBZ0FXTDE0c3RkNldQQWNPSEpBYWRLM0ozMy8velNvdFZGWldodmZ2MytQKy9mdFMyeXNxS3FRR1JhdS9adWZPbmJoLy96NVdyMTZOcmwyN3l0elAwdElTUzVjdXhZRURCNUNYbDRmZmYvK2RPVjh4TVRGNDhPQUJWcXhZZ1gzNzlnRVFCd3BtejU2dDBOOVMzZXJWcS9IOCtYTUE0dG5vcWFtcFRCQ2ordTg2eVVCY1RRRXdQcCtQQnc4ZVFFdExDKy9ldmNPK2ZmdVFsNWZIWk1yNStmbkp6UlJTTkFPdHZrald5cWx0bi9vNlZsMk9WNTFrRUhuZHVuVUlEUTNGbmoxN3BEN0h5c3BLbVovcnVISGowS3RYTDRWS1NqNTkraFIzNzk2Vk96Q3ZycTZPbVRObndzL1BEeE1tVEdCSzBrbksvdlhwMDRjVmZMcHk1WXJVQUhwRCs5UnpLaEFJc0hQblRoZ2FHcUozNzk1NDhPQUJsSlNVY1BMa1NTYUx3c0RBb01ielYxcGF5bHdiOVgyZEF1TDFGczNOelpHVWxJU09IVHNpTURBUWE5ZXVoWk9URXpwMzdneHRiVzBFQndkTERWNEhCQVRBME5CUWJsOVRYV1JrSklxTGl6RnQyalJvYW1yaTBLRkRTRTlQVjJpU1JXMDBORFJnWm1hRzhQQndxYlVNKy9idHk5bzNOallXcDArZlJvOGVQWmlBbXFxcUt0YXZYNDh1WGJySUxmM2J0bTFiVmovQzVYSmhiMitQaFFzWDR1REJnOURWMVlXR2hnWVR5T1h4ZUlpTWpNVHAwNmRyTEJYNkpkK3pkSFIwb0tLaWdnMGJOc0RhMmhxQWVHM0ZqSXdNTkcvZUhBNE9Ea3pHVzFWOSsvYkY4ZVBIY2VQR0RXWTl1Nm9sSFhmdjNnME9oeVAxOXp4NDhFQm1HOXpjM0ZqYjFxMWJwMUFBckM3OTIvNzkrMUZSVVlGeDQ4YkpMSHNJQU8vZnYyY0ZJbVhoOC9tNGZQa3lORFEwNUpZbHpNckt3c2VQSDVseWpmS01IajBhbHBhVzhQTHlnb0dCQWJLeXN1RHA2WWs3ZCs3Z20yKyt3ZkRod3hFZkg0L3k4bks4ZlBrU3ZyNittRFJwRXI3Nzdqdm1HS2FtcHZEeThvS2VuaDZlUFh1R3ExZXZ3c2JHQmxldlhnVUE2T25wd2RmWGx5a0RXOU02ZlRvNk92RHg4WUd2cnkrYU4yOE9vSEg2RUVJSUlZMkxBbUNFTklMdTNic3pBYkFuVDU1UUFJd1FRc2kvbnFJQk1FQmNGc2phMmhyVzF0WW9LeXZEbXpkdmtKV1ZoUThmUHRRNnUvdjkrL2NvS2lxU0t0c0RpRE5rZHUvZWplblRwOWVheVdCcGFZbFhyMTRwMUZZQVdMSmtDWDc2NlNlY09YT0dLVFdYa0pDQXZYdjNvcUtpQWdDWU1rUFZQd05sWldXWkpYZHUzNzZOek14TW1jL1ZGQUF6TmpaR3UzYnRNSDM2ZEZoWldVazk1KzN0amRMU1VpeFpza1J1c01US3lncHVibTZJaW9waUJoSUJjUkNuWmN1V3NMVzFsZm02eE1SRVhMMTZ0VTZEOGlOR2pHQ3RPYk52M3o2WW1KaXd5Z0tkUG4wYUh6OStaQjNqMWF0WGNIWjJSbnA2T214c2JGQllXTWlVTnBJc1lCOGFHb3FVbEJUbU5hTkdqVUpJU0FoaVkyTXhhOVlzakJrekJnVUZCUmd6Wmd6cmV3TUEwNlpOcXpXTEJ3REdqaDNMck5VemMrWk01T2ZuQXhBUGRnNGNPSkFaL05MWDE4ZkJnd2VaMTJWblp3TVFEOExKSS9sc2UvZnVqWXFLQ3Z6NjY2L1lzbVVMMnJkdkQwQ2N6U0t2ZEZOQlFZRkN3ZHo2NHVEZ1VHdXdwTEt5c3BGYUl5NlJKMnR0SDBtZ3ljREFBS3RXcmNMbXpadmg0dUxDQkoyRlFpRkVJaEZ6clR4NThvVDVIaGthR3VMZHUzY3l5MmpKMHJadFcyWWcyTkRRa1BYYmZ1Yk1tUWdJQ0lDZm54OSsrKzAzQVA4ZkxMZXlzbUpkZHc4ZVBKQmJtckVoZk9vNTVmRjQ0UEY0K09PUFB4QWFHdnBKNzExY1hNeGNHL1Y5bldaa1pDQXdNQkNMRnkrR2k0c0x1bmJ0aXI1OSs4TEJ3UUVIRGh5QXZiMDliR3hzNE9mbmg2eXNMQmdZR09EWnMyZElTRWpBMHFWTEZRNjhuajkvSGh3T0IyUEdqRUd6WnMxdzVNZ1JuRGx6aGpYQlFaN2ZmdnVOZVM5Wjk5Rmh3NGJoN05tejRQUDV5TWpJd0t0WHIxaGxUN095c3BpMXZDVG5NajgvWDI3WlMzbjgvZjJaYThMRXhBU3paczJDcDZjbk5EUTBZRzF0elR6WHExY3ZXRnRiNC9UcDB4ZytmRGhUb3JDNkwvbWVwYUdoQVZkWFYzQTRIRGc3T3lNc0xFenErZWpvNkJxek1DZE5tb1FEQnc1QUtCU3lmcnRNbWpRSml4WXRrdnRhUmRWWC81YVRrNE1GQ3hiSXZNOEM0dTlkYW1xcTNIWGlxcXFvcUpCWlRyT2lvZ0lpa1VocXNzZXhZOGRRV1ZrSk5UVTFtY2ZxMWFzWDJyZHZ6d1NMczdLeUVCSVNBZzBORFlTR2hpSTZPaHB2Mzc3Rng0OGZNWERnUUxpN3UwTlhWeGZQbno5bmdzREt5c3JNNndzS0N0Q3VYVHZNbnorZkNZQnh1VndtTzg3QndZSDUzU2FMWkowd3lmNk4xWWNRUWdocFhCUUFJNlFSV0ZoWVFGMWRIYVdscGNqUHowZHljckxDczZrSklZU1FMMUZkQW1CVnFhbXBvVU9IRGpXdW8xRlZmbjQrTkRRMHBBYkxSQ0lSZHUzYUJTTWpJN2tsY2FyUzFkWEZpeGN2Rkc2ampvNE9oZzBiaHVEZ1lHYlFVYklHMk5telozSCsvSG1jUEhrU3lzcktLQzh2UjFSVUZCNCtmQWh0YlcxMDZ0UUpBQkFZR0NnVmRIdisvRGtLQ2dxd2YvOStxZmVTRE56S282R2h3V1JHVkpXU2tvS0FnQUQwNk5FRFk4ZU9yZkVZclZxMWtwbVpZR1JraElrVEo4cDh6YjE3OTVqQkpFVzFiZHVXbFVHanFxcUtGaTFhc0xaZnUzWk5hbUJPS0JSaXo1NDlDQTRPaHJhMk5yWnYzNDZFaEFRY1AzNmMyVWV5eGx0UVVKRFU0UDM4K2ZNeGV2Um83TjY5R3djT0hFQndjREIyN2RxRkhqMTZJQzh2ajlYT3NySXlqQjgvSG9NR0RRSWdIbGd0TEN5VW1nbC82TkFocVVFelNaQzFyS3lNeVY0Yk1XS0V6TS9oelpzMzBOVFVSRjVlSG5nOEhpc1RqTS9uTTJVOUpjY2JNbVFJUEQwOW1ReTJqUnMzS3BRcDFSaW1USmxTNi9wOVVWRlJNak1rWmUxWHZlU2JMTFhOMlAvUGYvNGp0YTNxOXdRQXJLMnRZV3RyaXl0WHJxQjc5KzRZTzNZc0UweVJCSm9lUDM0c3N4UmhWYm01dVZCUlVZR21wcWJjZlhyMjdNa0tnS21wcVdIWXNHRzRmLzgrRXdDVHJIa25XVk9ucXNyS3locmZvNzU5empuZHVuVXJqSTJONnhRQWUvLytQWEp6Yy9IeDQwZThmdjBhRmhZV0FJQUJBd2JVNjNYcTRlR0JGaTFhU0dWTDlldlhEMnZXckdIV1habzBhUkw4L1B6ZzZla0plM3Q3SnR0cC9QanhDdjB0TDE2OFFIUjBOQVlNR01BRUpVYU5Hb1ViTjI3ZzIyKy9SYnQyN1dvOXhzS0ZDNWwxbElxS2lyQjE2MWFwNTBlT0hJbGp4NDRoT0RnWUNRa0pNREl5a2xvVE1DY25CL2IyOXREVzFrYnIxcTJaN1JvYUdsaTNibDJONyszcDZRa1ZGUlVtVUZhOW4vbnV1Kzl3Ly81OUpDUWtTR1c0QU1BdnYveUNpSWdJdUxxNll1Zk9uVEtQLzZYZnN5U0JxL0x5Y21ocGFTbWNiZWpxNnNyMElkV0RIQ0tScU41S05kWlgvN1preVJKMDd0d1pQajQrTXQ4bktTa0p4Y1hGVWlVUjVkSFEwTURseTVkWjIzLzc3VGZ3ZUR5cDgrM2o0d05QVDArY09YTkdvVDZ0VzdkdU9ILytQTFMxdFJFZUhvN1RwMC9EeE1RRWMrZk9aZGFwdTM3OU92YnUzWXNKRXlaZzRjS0ZVcjhIQnc4ZURETXpNN2tUQ0dRRjEydlNHSDBJSVlTUXhrY0JNRUlhQVpmTFJjK2VQUkVlSGc1QVBPT1VBbUNFRUVMK3pUNDFBRlpYS2lvcXJObTc1OCtmUjFSVUZGYXRXb1dYTDE4Q0FENSsvSWlpb2lMRXhzYkN3c0pDYWxDdm9xS2l6dGtWNXVibXVINzlPbXU5cGErLy9ob25UcHlBdjc4L1pzeVlnUThmUHNEUHp3OHZYcnlBam80T0V3QjcvUGd4b3FPajBhVkxGd0Rpd1RhQlFJQVBIejRBRUdjSnZYNzkrcE5uakx1NnVvTEg0Mkhac21YTXRvOGZQK0x2di8rR3JhMnQzUEtDOVNrdkx3L1oyZG5Nd051SER4OVkyV3g4UGgrRmhZV3M3Y1hGeGFpb3FHQzJHeHNibzJYTGxoZzZkQ2lXTGwySzVzMmJvMWV2WHBneFl3YnptaWRQbm1EMTZ0WFl1blVyZXZmdXpXcVBsNWNYenA0OWk5R2pSME5WVlJXcXFxb3lCOVlCY2JCT2ttRjE5ZXBWdUxpNFNLM0xJbXUyTy9EL1FZd3paODZnYmR1MkdEbHlKR3VmNk9obzhQbDh6Smt6Qjd0Mzc1WWF1QWFBa0pBUWZQandnUmxFazJqZHVqV0tpNHRoWm1hR3FWT25NZ0VLRnhjWDZPbnA0Y2NmZndRZ0Rnd2NQbnlZV1grbW9mWHQyMWZtNTExVlNVbUpRZ0d3d01CQWhRSjdOV1Z4cUt1ck02VWlKV1NWM1Zxd1lBRWVQWG9FTHk4dmpCZ3hncFc5dVdEQkFpYkFYVkpTZ3FDZ0lJd1lNVUpxWFoxcDA2Wmg4T0RCV0xseVphMXRyczdNekF4WHJseEJXVmtaMU5UVThQcjFhd0NRR2Z6bjgva0tyNGxZSHo3bm5Nb0s0TlhtMWF0WGNIUjBCQ0FPaWt1Q3g4ckt5bEJXVnE2WDZ6UTFOUldob2FGWXMyWU42empEaHc5bi9xMnZyNC92dnZzT1BqNCtLQ3NyUTFKU0VqWnQycVRRUFVJb0ZNTEZ4UVVBcE1vQTJ0blpJVGc0R1B2Mzc4ZmV2WHRyelFLeHNMQ1F1d1lZSU00cUhEbHlKRTZkT29XOHZEd3NXN1pNS3NEeTZ0VXJGQlVWd2MzTkRhNnVyc3prQUFDMW5sZGZYMStvcTZ2TDNVOGdFRERsT2dNREE2WFdzak0wTk1Ta1NaTVFFeE9Eb3FJaUptQ3ZpQy9obmxXZGxwWVdxeSt4dDdkbnNxeXFrcmZHWWZYTXE4OVZYLzJiSkZnanovMzc5NkdrcElSKy9mcDljZ1p2UmtZR0U2VDZWSVdGaGJoMzd4NENBZ0xBNFhBd1o4NGNKdWhkVVZHQmp4OC9vbHUzYmxpd1lBRThQRHp3L1BsemJOcTBpUWsrYzdsY3RHclZpdlU3Y2M2Y09YVmFMN04xNjlaWXZueDVnL2NoaEJCQ21nWUZ3QWhwSkwxNjlXSUNZQzlmdnNUSGp4L1JyRm16Sm00VklZUVE4bW00WEc2anJGblRva1VMOFBsODVPVGtNR1d6N3Q2OUN3Q3NVa1ZwYVdsWXNXSUZ6cDA3eDZ6bEFBQ1ptWmtLcmE5UmxXUWRwK29sdURRMU5mSGRkOS9CeThzTHVibTV1SHo1TWt4TlRlSHE2c29hMkRZMU5XVm05dS9jdVpOWnpCMFF6Mml1cWRSU1RRSURBeEVkSFkxNTgrWkpEUnBXVkZRZ0pDUUVUNTgraGF1cmE0TVB4dHk4ZVJNZUhoN000MHVYTHVIU3BVdXMvVDU4K0lESXlFaVp4MWk4ZURFQVlQMzY5YkN6cy91czlxaXBxZFc1L0pla2ZkcmEyZ3J0Ky9EaFEzQTRISXdZTVFMT3pzNFFDQVFZTTJZTVpzeVlBVDA5UGJ4OSt4YXhzYkVZTm13WTh6MEZnRldyVmpHQkgxTlRVd3daTW9RWkFLOUtVMU9UTmRESzUvUFJybDA3Sm1zR2tEOFkrN21Ta3BJUUV4TURRRnlhQ2hDWDU2dHQ3UjNKYTY1Y3VjSU0vdmZ2MzUvSmNwSFlzR0dEUXV0c0pTY25zMHErMVpXNnVqbzJiTmdBUFQwOUtDc3JNeVVJWlYwWFlXRmhPSHo0TUN3dExhVUNZSUI0a0ZkZWNLOXo1ODV5QTBLUzh5MEpnRDE4K0JBV0ZoWXl2MnVmRXFSWFZFT2ZVMFgwN3QwYjI3WnRnN0t5TWt4TlRmSDgrWE5jdTNZTm8wZVBWamh3VU50MTJxcFZLd3daTWdRalI0NUVabVptamNlYU5Xc1c3dCsvandjUEhzRGEybHJoOHZSbnpweEJVbElTUm8wYWhZNGRPekxiall5TU1IbnlaUGo3KytQRWlST1lNMmVPUXNjRC92OWVFeHNiaTNmdjNxRlRwMDdvMjdjdjdPenNNRy9lUEJnWkdiRXlwZ1lNR0lDZE8zY3lRUUNKMnRZN3FtckNoQWtBeElHQ3FuMnZ0N2MzTWpJeU1IVG9VTnk3ZHc5QlFVRlNtUzF6NTg2RnNySnluVEtldnBSN2xpSStmUGdnZCswMFdZcUxpd0dJKzV2R1ZKZityVG8rbjQvcjE2L0R5c29LMnRyYWNyTnlyMTY5Q2xWVlZZd2FOWXJWc2pMOUFBQWdBRWxFUVZUMVhGcGFHdkx6ODJYZXgrU3AzcytGaG9ZeWdYRU9oNE9XTFZ2Q3hjVUZPM2JzUUdscEtlczNwckt5TXQ2OGVZTkZpeFpoM2JwMTZOT25qOXozK3Y3Nzc2V0NZcWRPblFLZno4ZXNXYk5rVHNMUTB0SnFsRDZFRUVKSTA2QUFHQ0dOUkU5UER5WW1Ka2hOVFlWUUtFUjBkRFF6dTRrUVFnajV0K0h4ZUZLenpodEs4K2JOWVdwcWlrZVBIakdEY003T3pxd1p5MnZXcklHZW5oNVdyVnJGR2lSOStQQ2hRb1BwbFpXVjhQRHdBSS9IUTJCZ0lBd05EYUdqbzhQYXo4N09Edi84OHcvOC9mMHhaY29VTEZ5NDhMUFdmVEEyTm9hVmxaVkN4OGpJeUlDN3V6dTZkKzh1dFNnOElDNmR0R0xGQ216Y3VCRUhEeDdFOHVYTGF6Mld2QVh0azVLU2FtMkxyYTB0aGc4ZkRqNmZqOW16WjJQbXpKbVlOR2xTcmE4RGdMMTc5eUl6TTVNcG95VTVaeld0d1NSdkRiRHFxcTgzVnB1blQ1OUNXMXViQ1ZUVTVPN2R1K2pjdVRQczdlMVJYbDZPWGJ0MmdjZmpNWmxnbXpadGdwYVdGcXl0cmFVQ1lBWUdCa2hJU0VCUVVCQ21USm1DMzMvL25YWHNzMmZQU2dVVXEwcExTNVBLRnBPWU1XTUdVeTRyTkRRVXljbko2TldyVjUzTFBrazhlL1lNeDQ0ZFl4NnJxYWxKWmR6VVJFMU5UYXBVbDc2Ky9pY0ZTK3BUMVNDRkpOQWdLOU1xS0NnSUJnWUdVdnRMeE1URUlENCtYdWJ4bHk1ZEtoVUFFd2dFQ0EwTmhiS3lNaTVldkFndExTM282T2dnS1NrSkwxNjhrSG5lSlcycjdidjNxYjZFYzlxc1dUUDA3OStmZVJ3VkZZV0FnQUNNR0RGQzRRQlliZGVwa3BKU3JlWC9KRzdjdUlHTWpBd0E0c3pTeDQ4ZlM1VThreVVzTEF4ZVhsN1EwZEhCd29VTFdjLy8vUFBQZVBEZ0FieTl2ZEdxVlN2V09rNy8vUE1Qbmp4NUFrQmNockM0dUJnWkdSbk0yb0wzN3QyRHFha3BrN2x6K3ZScGNMbGNaR1ptNHU3ZHUxSWxWemtjanN6QWc2T2pJL2g4UG03ZHVnVTlQVDJaMlRtdXJxNVFWVlhGL1BuekFVQnFja2hNVEF6T25EbUR5Wk1uWStIQ2hYajM3aDBPSGp5SW5qMTdNc0cydWdhcHZxUjdWbTBFQWdHeXNySllwUjlySWdrcTYrcnFmdmI3MTVXaS9WdDFnWUdCeU1uSndmZmZmMS9qZnRIUjBZaUtpcElaQUFzTURBUUFxUXpCbXBTVmxXSEdqQmxZdEdnUmsrSFdwMDhmZlAzMTEyamV2RG40ZkQ3TXpjMmhvYUVCRFEwTi9Qbm5uN0MxdGNVUFAvekEvRTJhbXBvb0tpckNwazJia0o2ZVhtTUFyR29XM2JGangxQmFXb3JkdTNjem45bWhRNGRnYUdqSStyM1FFSDFJZG5ZMmJ0MjZCVlZWVll3ZlA3N1JnNldFRUVJb0FFWklvK3JUcHc5U1UxTUJpSDhvVVFDTUVFTEl2MVZqQmNBQVlQVG8wVGgvL2p6R2poMExMcGNycy9RYmo4ZURrcEtTVk9ZWElBNVlsSmFXTW1XMGFxS2twSVJuejU0aE1URVI3ZHUzWjdLVHFzck56Y1c1YytmdzU1OS9ZdjM2OVFnTURFVHIxcTB4ZWZMa092MU5rcG5OSEE0SGd3WU5VdWczUVZsWkdUWnQyZ1F1bDR2VnExZkxESmhaV1ZsaDNMaHhDQXdNUks5ZXZUQnMyREM1eDB0TlRZV25wNmZjNTlYVTFHb015cW1ycTBOZFhaMlpaYTJob1NHMVBrOU5WRlJVd09QeFdQdFhYK3VrS25scmdGVlhsd0JZV0ZnWVltTmpvYXlzRERzN08zenp6VGVZUEhreTFOWFZXWVBzRHg4K1JGSlNFbGFzV0FFdWw0dTFhOWRpOWVyVk9IRGdBUHIyN1l1N2QrOGlMQ3dNeTVZdGs1bmxuNUdSQVM4dkwxaGJXNk50MjdhczUwZU9IQ2tWdUJLSlJIQnpjME5PVGc2RVFpRmF0V3FGZWZQbVNmM3RrcXhJTnpjM1hMeDRFYzJhTmNPSkV5ZXdjZVBHT2czaVNreWRPaFZUcDA2VjJpWVFDSEQ1OG1XWW1abXgxb3Z4OXZhR25wNGVoZzhmM21BQm5Qb2lLWWRWZmZEeDRjT0hUTGJUMWF0WFlXTmpJL1g4MkxGakZTNkJ5T1B4Y1BUb1VhU25wME5OVFEzTGx5K0hTQ1RDb1VPSFlHeHNqTkdqUjh0OFhYRnhjWU45ZmsxNVRpMHNMR1N1MmZUbXpSc1lHUmtwZkh4RnIxTWxwWnFITndvTEMzSGd3QUhjdlhzWFhidDJ4ZXpacytIazVJUTFhOVpneXBRcG1ETm5qc3o3UzJSa0pMWnYzdzR1bDR2MTY5ZXo3ak9BdUwvY3NHRURsaTFiaGwyN2R1SGp4NDlTOXdVWEZ4Zms1K2ZEd3NJQ3VycTZzTFMwUkpzMmJhQ3BxWWsvL3ZnRGl4WXR3b2dSSXlBU2llRGk0b0s3ZCs5aTY5YXR1SFhyRm5iczJBRWxKU1ZZVzF2WCtQZDE2dFFKSXBFSUZ5NWN3TTJiTjlHblR4K3B6RkZBM0UrcnE2dXpndVFaR1Jsd2RIU0VnWUVCL3ZPZi80REg0MkhWcWxWWXRHZ1JkdTNhaFYyN2R0VjVvc2VYZHMrcVRXUmtKTXJMeS9Ia3lSTzBhZE1HVmxaV3RaYWFsWlR4bGRXbk55WjUvVnQxT1RrNThQTHl3cGd4WTlDK2Zmc2E5ODNMeTVPWkRSY1ZGWVdMRnkraVY2OWVDaS9yVUZ4Y3pKU3FsbEJYVjRlTmpRMzI3OStQdkx3OHpKNDltMmsvaDhPQnBxWW05UFQwNE9QakF4OGZIM3o5OWRlWU9uVXE5dXpabzlCN0F1SSsvZHk1YzNCeWNwSUtHR3ByYStQUW9VTUFwSDh6MUhjZmtwbVppVjkvL1JVQ2dRQVZGUlVJRGc3R1gzLzk5Y1dzOFVrSUlmOHJLQUJHU0NPeXNMQ0F1cm82U2t0TGtadWJpOVRVMUZvWG9DYUVFRUsrUkR3ZXIxRktJQUxBNU1tVGNmSGlSZmo1K1dIbXpKa3k5K25TcFFzcjh5cy9QeDhlSGg3NDZhZWZGSjV4NitycXl0cFdYbDZPc3JJeTdObXpoNWxaUDJ2V0xPemJ0dytiTjIrR3E2c3Jnb0tDTUdQR0RBd2RPclRHQWJpblQ1OGlPenNiUVVGQjBORFFrSm45VUZ4Y0RFTkRRNmx0V1ZsWjJMRmpCMTYvZm8zcDA2Y2pNek1UcWFtcFROdkt5c3BRWGw2TzB0SlNab2EraTRzTHVuWHJ4Z1JKcWhzNGNDQlRma2hSK2ZuNTlWS21TaUFReUN5aGRmbnlaYm12cVcwTk1FVmR1blFKWldWbE9ISGlCTHk5dmRHalJ3OXMyclFKbHk1ZGdxK3ZML3o4L0RCanhneXBRYkhLeWtvY08zWU11cnE2ekd4NFpXVmxiTjY4R2UvZXZVTlVWQlJjWFYzUnYzOS8yTmpZTUprZVZhOFJTVWtsZWVVNDlmVDBtSE9Wbkp5TVE0Y09JVDA5SGR1M2I0ZUdoZ2JXckZrRGQzZDMvUExMTDZ6QjY2Q2dJTXlaTXdmZmYvODlIQndjRUJ3Yy9Fa0JzS29FQWdGQ1FrTGc3ZTJOOVBSMFdGdGJTd1ZMaW9xS2NQUG1UYng5K3hhSER4L0d1SEhqTUduU0pMUnExVXJ1TVVORFEvSG16WnRhMzF0ZVNTNUFQRkJmUGFoU1hsN09LZ2RYWFZ4Y0hBQklEZWptNStmRHhjVUZQWHIwUU0rZVBiRnYzejVrWldWaDVzeVpueHo4Y1haMlJtRmhJVnExYWdVTkRRMTRlbm9pSmlZR3UzYnRrbm05Snljbm83UzBWT3FhUDNmdUhKTVpKRm5uOE96WnM5RFUxR1Qya1pROGUvVG9FVk9HcmJxdnZ2cEs2bnZjRU9kVVFwS2xVZlhjRFJ3NGtGWHlzcUtpQXE5ZXZhb3hld1A0dE90VUhqNmZqOHVYTCtQa3laTW9MaTZHcmEwdEZpNWNDQlVWRmJpNXVXSHIxcTI0ZVBFaWJ0MjZoVysvL1JhMnRyYk0vZVRLbFN2NDY2Ky9BQUNyVjY5bUJReXI2dENoQXh3Y0hKajdRa3hNREpZc1dRSWRIUjI0dWJuSkRJeFgvYnhLU2txd2MrZE9oSWVIWTkyNmRlalhyeDk2OXV5SmdvSUNiTm15QlQvKytDUHM3T3hxSER6bmNEajQ4ODgvc1diTkdodytmQmo3OSsrWDZtdGxyZmYwL3YxN0pxdlZ5Y21KK2U2Ym01dkR6czRPRlJVVkVBcUZNdTl0T1RrNU1yT092dlI3MXV6WnM1bkpHeUtSQ1BmdTNjUCsvZnZScWxVcnFLbXBZZWZPblZCV1ZrYS9mdjB3Yk5nd09EZzRzTzdMQUJBY0hBeE5UVTFtL2MvUFZaLzlXM1VDZ1FEYnQyK0h1cnE2VkJhajVQdFV0ZVN6U0NSQ2VucTZWQUJWSkJJaE1EQVFodzRkZ3JhMk5tdWROQURNZDZUNjkweHkvNU44aG1scGFmRDE5VVZ3Y0REYXQyK1BMVnUyTUwvVGhFS2gxRytFaVJNblFpZ1U0c0tGQy9EMzk4Znc0Y014YytiTVdvTnZrbURUK3ZYcnBiSWhoVUlocGsyYmhxeXNMQnc2ZEFqS3lzb3lBL1ZWZldvZmN2LytmWEE0SFBqNStTRWxKUVcvL2ZZYlVsSlM2bFE2a2hCQ3lPZWpBQmdoallqTDVhSkhqeDZJaUlnQUlCN0lvUUFZSVlTUWZ5UEpnSWxBSUdqd21heXFxcXBZdjM0OVZxMWFCVDA5UFZacEtRQ3NrbFNGaFlWWXYzNDkycmR2WCtmc3JLcXlzcklRSHg4UGdVQ0Fnb0lDL1BiYmJ4Z3paZ3p6TnpzNU9lSEdqUnM0ZHV3WVRwMDZoZDY5ZTllNFRrMXNiQ3g4ZlgyaHFhbkpsS0JLVEV6RTlldlhvYWFtaHZmdjMrUHQyN2VzakxWRGh3N2gyYk5uQU1RRDRXZlBubVVkVzBsSkNlcnE2bWpXckJuYXRXdUhsSlFVN04yN0Y5dTJiV1B0Nitqb1dHdnBzZURnWU1USHgwTmRYUjFLU2twSVQwOUhjbkt5ek0rL05tRmhZWGowNkJGVVZWV1pHZmE5ZXZXcTgzRStSMzUrUHNMRHd4RVZGWVdJaUFpSVJDSjg5OTEzbURWckZwTlpNbkhpUkp3K2ZSb25UNTdFcFV1WE1HZk9ISXdkT3hZblQ1NUVVbElTN08zdHBRWjdOVFUxRVJNVEF3OFBENWlZbUdEZHVuWGdjcm5NSUtTZm54L3k4dkpRV2xxS3k1Y3ZvMjNidGpJREswS2hFSEZ4Y1lpTGkwTllXQmhldm55SkFRTUd3TVBEZ3dtWXVidTc0L0RodzFpNWNpVmF0MjZOZ1FNSFl0Q2dRZWpXclJ1TWpJd1FHaG9LTHBlTFY2OWVNU1VaUDBWdWJpNnVYNytPZ0lBQWZQandBZWJtNXRpeVpRc3JrS0dscFlWang0N2g4ZVBIdUhqeEl2ejkvZUh2NzQrQkF3ZGkrdlRwTWdNRklTRWhDdlVYTlFYWHRiUzA4TTAzMzBodHExNFc3ZHExYTRpTGk0T2VuaDdVMWRXUm01dUxxMWV2UWtORGd4bW9MaW9xd29ZTkcxQlNVZ0o3ZTN2bzYrdWp2THdjcDArZnh1WExsOUcvZjM5VVZGUWdQVDBkd2NIQnpNQ3VTQ1NDUUNDUStxOXE2VThqSXlNWUdSbWhzcklTQnc4ZXhNV0xGL0g3Nzc4em4wZHdjREJpWTJPaG9hR0J5c3BLM0wxN0Yxd3VWeXFvR3hnWXlKVDhyTHBObG1mUG5qRjlRM1VtSmlhWU5tMWFnNTVUQ1dOalkyaHBhZUhvMGFQSXlzcVNtVGxUWGw2TzBOQlFGQmNYWS9qdzRUS1A4em5YcWF3QXpaMDdkM0RvMENIazV1YkN5TWdJYTlldWxlcGZEUXdNc0gvL2Zwdy9meDRuVHB6QThlUEhJUlFLWVdOamc3MTc5eUl5TWhJcUtpcXd0N2V2TVR0SndzcktDbzZPanRpMmJSdnUzcjJMaHc4ZllzK2VQYXcxSXF0Nyt2UXBqaDQ5aXBLU0VtemF0QWxXVmxZQXhJSDJUWnMyWWN1V0xUaDU4aVFTRWhLWXRTVGxrUVRubFpTVWNPL2VQV1JtWmtKRlJRWDUrZmw0K2ZJbEs4dngrUEhqeU1uSndiWnQyMWhsUUdmTm1pWDFlUHYyN2VEeGVGQlZWV1h1Q2JhMnRxdzJmTW4zTElGQUFHVmxaYng5K3hhM2J0M0Nnd2NQa0ptWmlVNmRPbUg5K3ZVd05EVEUrL2Z2Y2ZQbVRRUUhCek5CbzZGRGgyTHMyTEd3dExRRWg4UEJvMGVQRUJzYmkrblRweXRjeXJNMjlkVy9WU2NTaWJCLy8zNjhlUEVDKy9idGc1YVdGdk9jdHJZMjFOVFVFQkFRZ0xLeU1pZ3BLU0VoSVFGWldWbXdzN01EbjgvSC9mdjM0ZWZuaDZTa0pMUnAwd2FiTjIrV09abERFdURhdDI4ZkV6eXJyS3pFblR0M0FBQm1abWJZdjM4L0FnTURvYXVyaTZWTGwyTENoQW1JaUloQWJHd3NWRlZWOGZ6NWN3aUZRdWI0R2hvYStPR0hIL0ROTjk4Z01EQVFwMDZkUWtoSUNDWlBub3dsUzViSS9IdTl2THpnN2UwTmRYVjFlSHA2d3MzTmpRbThWbDBiREFEKyt1c3ZhR2xweWUyVFByVVArZkhISDJGa1pJU1NraEtjT25VSzc5Ky9oNUtTa3R3QUx5R0VrSVpEQVRCQ0dsbnYzcjJaQU5qejU4OWhZMk9qVUsxdVFnZ2g1RXZTbUFFd1FKeEZ2V0hEQm16YnRnM3g4ZkdZUFh1MjFBQk9WWThmUDRhTGl3dE1URXl3WnMwYW1abEdpakl3TU1ERWlSUFJ1blZyVEp3NGtUWEF5dUZ3TUc3Y09Bd2RPaFFWRlJWTThHdkpraVV5UzBUKzlOTlArT21ubjZTMktTa3BNUU5jWEM0WEZoWVdyTFZTWnMyYUJRME5EWmlhbWtKWFZ4ZmEydHJRMU5TRWxwWVdORFEwMEt4Wk05WXNkMmRuWjl5NmRRdFBuejVsQlpzVXllZ29LU25CcFV1WG1NZGNMaGRkdW5SaERZZ3FRazFORFltSmlSQ0pST0J5dVJnNGNDQisvdm5uT2gvbmMzQzVYSnc4ZVJJdFc3YkUzTGx6TVdyVUtGWXBNMjF0YmZ6NjY2K1lObTBhVHB3NGdldlhyMlBVcUZFb0tDakFvRUdEV0NYczR1UGo0ZUhoZ1U2ZE9tSHIxcTFNaGtlN2R1M3d6VGZmNE5xMWEzajgrREU0SEE3YXRHbURGU3RXeUczYmlSTW5rSnViaXdFREJtRFZxbFdzU1ZLYW1wcFl0V29WdnYvK2V3UUdCaUlpSW9JSmRQMzU1NS9ZczJjUFRwOCtqZDY5ZTdPK1k0cUtqSXpFaGcwYklCUUswYTFiTnl4ZXZCaURCdytXZXcxeE9CejA2OWNQL2ZyMVExcGFHcnk5dlhIbnpoMUVSRVRBdzhPRE5VTi93NFlOcktDTExNbkp5WExYN2RQVTFJU2RuWjNVdHR1M2Iwczk1bks1ckhXdWpJeU1zR3paTW1ob2FFQW9GR0w1OHVYSXlzcVNHc2lkTjI4ZXJLMnRFUlFVaEdmUG5rRkpTUWt4TVRGTWlVUlpldmJzaVNsVHByQzIzN2h4QXpkdjNwUUtaZ0RpUHZQcTFhc0F4Sitmc2JFeFZxOWVqVFp0MmpEN2VIaDRRQ1FTeVgxUFJYRTRuQVkvcHhJcUtpcFl0MjRkRGg4K0RHOXZiNW45SDVmTGhhR2hJUll1WENnM1EvRnpybE5aQVRCVFUxTW9LeXRqd1lJRm1EeDVzc3hzSUM2WGkrblRwMlAwLzdGMzMyRk5uVzhmd0w4RXdnWkJCQVVWVk54N29DaHExVHBvcVZXMDFWcXR1T3FrYnNVTm9xM2lyQ2h1Y1dCVlhFaEZVRnc0RUFGQkJFRXFpZ3hGRUVHV1FFSkk4djdCbGZQbWtFSGlLUGpyL2JtdVhqVW5KeWRQd2xsNTd1ZStueUZEY1B2MmJUZzdPNk93c0JCcGFXbG8yclFwVnF4WVVXTUFTNXE5dlQxOGZIeXdkZXRXTkc3Y1dLWFgxcXRYRDJabVp0aThlYlBNK1ZsSFJ3ZnIxcTNEOGVQSFdYT0JLU001RjJWbVpzTFB6dzlBMVhXN2RldldNdGVYcVZPbllzQ0FBU29OU3NqT3prWnljaktBcXZPNnZiMDlKazJhSkxOZVhieG1pY1ZpTEY2OEdFbEpTVXlRWFY5Zkh6MTY5SUNycXl2czdlMlo0NkpodzRhWU1HRUNKa3lZZ01URVJJU0VoQ0FzTEF5aG9hR1lPWE1tZnZ6eFIvajYrcUorL2ZveTMrZkgrQlRuTjNteXM3UHg3Tmt6ckZ1M1RpYklxYUdoZ1lVTEYrTEVpUk1JQ2dxQ1dDeG15aE02T2pvaUppWUdHemR1aEtHaElTWlBub3l4WThjcURQajE3OThmVGs1T2lJNk9Sbng4UE5OZVUxTlR1THE2b25Ianh1amZ2ejhhTm15SVVhTkdNUU5DTWpNem1mS1d1cnE2R0RCZ2dNejFWa2RIQjZOSGo0YWpveVA4L2YyVmxyYnUxcTBiaW91TFlXUmt4SlJLbGZ5LytuOUJRVUhNZkY3eWZPZzVSUEo5akJrekJpRWhJZERYMThmeTVjdmx6aTFMQ0NIazg5SVFmNG83YTBLSVd2ejgvSmk1d0lZTkc2Ynk1TEdFRUVKSVhSRWRIWTNRMEZBc1diTGtYNTNRT3kwdERidDI3VUpxYWlwNjkrNk5EaDA2d05UVUZEd2VENjlmdjBaa1pDU3lzckl3YnR3NGpCczM3cVBtQS9rM2ljVmlwc1A3VTdXNXNMQVFTVWxKNk51MzcwZTNTeEs0K3BoZ1lsMGdGb3ZWK2d5Uzljdkx5eUVVQ2xrbDZDUmlZbUxRc1dQSGo1NHZTVkdKc1g5VFpXVWw5dS9majJIRGhxblY0Uzh0S3lzTHNiR3hyS3lvVDZXd3NCQ1ZsWlZLeTN4SnE2aW9BSi9QaDZhbXBrejV1ZERRVUZoYlc4dk1rU1NQSk5OTCtuaVFISzljTGxkaFp6Q1B4MU80WDBnZlY1OVRYZitieXZPaHgrbW4ycDVFVGs0TzZ0ZXYvOEZsWDBVaUVVUWlVWTN6Q24ySlBzZjU2dCs0WnNYRXhDQTJOaGJXMXRabzJiSWxiRzF0VmY0Yzc5Ky9SMWhZR0lZT0hRcGRYVjBrSnllam9xSUNYYnAwK2VEMlN2dVU1N2RQTFRZMkZoMDZkUGpzY3ozV2hldWdQQjk2RGlHRUVGSTNVQUNNa0ZxUW1KaUlDeGN1QUtpcXplL3E2bHJMTFNLRUVFTFVFeHNiaTVDUUVDeGN1RkJ1VU9CemUvejRNY0xEdzVHYW1vckN3a0xvNk9qQXdzSUMzYnQzeDFkZmZTV1RNVUFJSVlRUVFnZ2hoSkQvbHYrOW9VaUVmQUhhdDIrUGtKQVE4UGw4dkh2M0RwbVptYkMydHE3dFpoRkNDQ0Vxa3k2QldCczZkZXFFVHAwNjFjcDdFMElJSVlRUVFnZ2hwTzZyZTduRmhQd0hjRGdjVmwzemh3OGYxbUpyQ0NHRUVQWFZkZ0NNRUVJSUlZUVFRZ2doUkJrS2dCRlNTN3AzNzg3OCs4bVRKK0R6K2JYWUdrSUlJVVE5a2psTktBQkdDQ0dFRUVJSUlZU1F1b2dDWUlUVUVqTXpNOWpZMkFDbzZqeU1qNCt2NVJZUlFnZ2hxcE5rZ0FrRWdscHVDU0dFRUVJSUlZUVFRb2dzQ29BUlVvdWtzOEFlUEhoUWl5MGhoQkJDMU1QbGNnRUFGUlVWdGR3U1FnZ2hoQkJDQ0NHRUVGa1VBQ09rRnJWdjN4NDZPam9BZ0hmdjN1SFZxMWUxM0NKQ0NDRkVOZHJhMmdBb0FFWUlJWVFRUWdnaGhKQzZpUUpnaE5RaURvZURidDI2TVk4ZlBueFlpNjBoaEJCQ1ZDY1p3RUZ6V0JKQ0NDR0VFRUlJSWFRdW9nQVlJYlZNdWd4aVltSWl6YVZDQ0NIa2kwQVpZSVFRUWdnaGhCQkNDS25MS0FCR1NDMHpNek9EdGJVMUFFQW9GQ0kyTnJhV1cwUUlJWVRVVEpJQlJnRXdRZ2doaEJCQ0NDR0UxRVVVQUNPa0RwRE9Bb3VNaklSSUpLckYxaEJDQ0NFMW93d3dRZ2doaEJCQ0NDR0UxR1VVQUNPa0R1alFvUVAwOWZVQkFDVWxKWGp5NUVrdHQ0Z1FRZ2hSVGtOREExd3VsK1lBSTRRUVFnZ2hoQkJDU0oxRUFUQkM2Z0FPaDRNK2Zmb3dqKy9kdTFlTHJTR0VFRUpVbzZPalF4bGdoQkJDQ0NHRUVFSUlxWk1vQUVaSUhXRm5aOGVVazhyTnpVVmFXbG90dDRnUVFnaFJUbHRibXdKZ2hCQkNDQ0dFRUVJSXFaTW9BRVpJSGFHdHJZMGVQWG93anlNaUltcXhOWVFRUWtqTjlQVDBVRjVlWHR2TklJUVFRZ2doaEJCQ0NKRkJBVEJDNmhCN2UzdG9hR2dBQUY2OGVJRTNiOTdVY29zSUlZUVF4UXdNREZCYVdscmJ6U0NFRUVJSUlZUVFRZ2lSUVFFd1F1b1FJeU1qZE83Y21YbDgvLzc5V213TklZUVFvaHdGd0FnaGhCQkNDQ0dFRUZKWFVRQ01rRHFtYjkrK3pMOFRFeE5SVWxKU2k2MGhoQkJDRkRNd01NRDc5KzlydXhtRUVFSUlJWVFRUWdnaE1pZ0FSa2dkWTJabWhsYXRXZ0VBeEdJeG9xS2lhcmxGaEJCQ2lIejYrdm9BQUI2UFY4c3RJWVFRUWdnaGhCQkNDR0dqQUJnaGRaQ0Rnd1B6NzlqWVdGUlVWTlJpYXdnaGhCRDVEQXdNQUlDeXdBZ2hoQkJDQ0NHRUVGTG5VQUNNa0RySTJ0b2FWbFpXQUlDS2lnckV4TVRVY29zSUlZUVFXWklBR00wRFJnZ2hoQkJDQ0NHRWtMcUdBbUNFMUZIU2M0RkZSMGRESkJMVlltc0lJWVFRV1JRQUk0UVFRZ2doaEJCQ1NGMUZBVEJDNnFpMmJkdkN4TVFFQUZCU1VvTEV4TVJhYmhFaGhCRENabXhzREFBb0tDaW81WllRUWdnaGhCQkNDQ0dFc0ZFQWpKQTZURG9MTER3OHZCWmJRZ2doaE1qUzFkV0Z2cjQrQmNBSUlZUVFRZ2doaEJCUzUxQUFqSkE2ckV1WEx0RFgxd2NBNU9mbkl6VTF0WlpiUkFnaGhMQ1ptcHBTQUl3UVFnZ2hoQkJDQ0NGMURnWEFDS25ETkRVMVlXOXZ6enlPaUlpb3hkWVFRZ2doc3VyWHIwOEJNRUlJSVlRUVFnZ2hoTlE1RkFBanBJN3IxYXNYdExTMEFBRHA2ZWw0OCtaTkxiZUlFRUlJK1gvMTY5ZEhVVkVSUkNKUmJUZUZFRUlJSVlRUVFnZ2hoRUVCTUVMcU9HMXRiZGpaMlRHUGI5KytYWXV0SVlRUVF0aE1UVTBCZ0xMQUNDR0VFRUlJSVlRUVVxZFFBSXlRTDBEdjNyMmhvYUVCQUhqNjlDbGxnUkZDQ0trektBQ21tcENRRUJ3OGVGQ2xkZjM4L0hEaXhJblAzS0pQcjdDd0VHS3hXTzV6WXJGWXJYMmtwS1FFS1NrcDRQRjRuNnA1bndTZno4ZWRPM2MrNi81ZVhGeU04dkx5ejdaOWRlelpzd2VKaVlscXZlYmt5Wk1JQ1FtUldWNVNVbExuL3A0U21abVp5TW5KK2F6dlVWaFlpSktTa3MvNkh2OXJSQ0lSNjFnVGk4WEl6TXlzOFhYL2xlTTBLeXVyemg1VHlyeDQ4UUl2WHJ5bzdXWWdJU0ZCNGUvcW5Kd2N2SHIxU3UxdCt2djdJeWdvaUxYczNMbHp1SHo1OGdlMThYT3BLLzBKbFpXVlNzK0xoWVdGRUFxRi8yS0wvcHMreDdFZzdjV0xGMWl4WXNVSEhmZjUrZmtRQ0FRZjlmNEFVRkZSQVQ2Zi85SGJxUzQxTmZXVFZNR29xS2hBVVZHUnd2MjlzcklTUlVWRktuOFh5dG9rRW9sUVVWR2g4SjVkV2tGQkFWYXNXS0gydmVEL2t1TGlZcFcrcTgvdDFhdFhTRTVPcnUxbWZMRzBhcnNCaEpDYUdSa1pvVk9uVGtoSVNBQUFYTHQyRGIvODhrc3R0NG9RUWdnQkdqWnNDQUI0Ky9ZdFdyWnNXY3V0K1hEcDZla29LaXFTV2Q2K2ZYdThmZnUyeG81T1MwdEw2T3ZyczVZRkJBVEF6czRPMXRiV1NFeE1SR0ppSXFaUG4xNWpXeDQ4ZUFCdGJXMU1tREJCNFRxRmhZVUFBQk1URTJaWlptWW1FaE1UNGVUa3BIVDdPVGs1S0M0dXJyRWRpbWhyYTZOWnMyWXl5NWN0V3dheFdJd0RCdzdJUEplVWxJU0ZDeGRpL3Z6NUdENThlSTN2RVJVVmhVMmJObUgzN3QxbzNicTEwblZMUzBzUkZ4ZUhmdjM2eVR3WEd4dUxreWRQWXNPR0RkRFIwV0dXejV3NUV6Lzk5Qk8rL3ZwcjhIZzhQSDc4V082MlRVMU5XZnQxY1hFeDFxOWZqdzBiTnFCbno1N004dkx5Y3FXZEF6MTY5QUNIOC85akQ1T1NraEFVRklRNWMrYkEyTmlZdGU3Um8wY1JIaDRPZjM5LzFtditiUzlmdnNTRkN4ZlFybDA3QkFjSEsreDA2ZHExSzJ0L2lJNk9ocFdWbGN4KzZPZm5oOERBUUFRR0JzTEF3T0N6dGwxZFhsNWVhTmFzR2R6YzNKaGxLU2twTlI3MzllclZrM3NzVkplZG5ZMlpNMmVpZGV2VzhQTHlZc3FicXlzOVBSMDJOamJNd0RpQlFJQTdkKzdBMXRaV2FUc0VBZ0hTMHRJKzZEMGxMQzB0WVdSazlGSGJrSWZINDBGWFYxZnVjeEVSRVZpL2ZqMTI3ZHFGMXExYjQrREJnd2dLQ3NLZVBYdlF0R2xUaGR2OHJ4eW5ibTV1Y0hCd2dLdXJLN01zSnljSHIxKy9WdW4xQmdZR2FOT21EZk40NDhhTjZOaXhJNzcvL250bVdYQndNSzVmdjQ0Ly8vd1RRRlZIZG41K3Z0enRkZWpRUWVZNktJOWtXN3QyN1ZLcG5aOURUazRPVnE1Y2llN2R1MlBkdW5VeXorL2R1eGR2Mzc3Rm5qMTdXTXZUMHRMUXNHRkRoWjh6TWpJU3BxYW16SGNvRW9uZzcrK1BEaDA2NE50dnYxWGFwc3JLU3BTV2xuN2dKNnFpcjY4UExwY0xzVmlNYmR1Mm9YZnYzakxYeG9LQ0FreWNPQkd1cnE0WU9YTGtSNzJmWkh0TGxpeEJRVUVCdkx5OGFyeG1TNHVLaXNLNmRldXdjdVZLREJnd1FPYjVEUnMySURNekV5ZFBubFQ3T0ZQMyt6UTBOSVNtcGlhQXFzLzAvUGx6dGQ0UEFLeXRyWm43NGkvRjV6b1dwSldVbENBbUpnYmp4bzFUdTMxLy9QRUh5c3JLc0cvZlBnQkFYRnhjallHc05tM2FNQVAwSkVKQ1F1RHI2NHVqUjQvQ3pNd01nT3AvNTY1ZHU0TEw1Y29zejhuSndZSUZDK0RrNUlUWnMyZXIrcEhrOHZEd1FGcGFHbzRlUGNyc2g5SU9IejZNOCtmUDQralJvN0MwdEZTNnJkemNYRXlaTWdXYk4yOUdodzRkWko1LzlPZ1JsaTFiQmw5ZlgxaGJXeXZkRnAvUFIweE1USTNucjQrMWNlTkdKQ1ltcWp3QThHTUhWZW5xNnFwMFQ1T2RuWTFwMDZaaDJiSmxjczlSMVpXWGw2T2lvdUtEMnlYQjVYSmxqcTE5Ky9ZaEl5TUR4NDhmLytqdC94ZFJBSXlRTDBTL2Z2MllBRmhhV2hveU1qSmdZMk5UeTYwaWhCRHlYOGZsY2xHL2ZuMlZPOXcrSmFGUWlKeWNIQlFVRkVCSFJ3Zm01dWFzZ0pBNmpoMDdodkR3Y0pubHAwK2Z4bzRkT3hBWEY2ZjA5ZFU3V2dzS0NyQjM3MTY0dUxoZzRzU0pTbDliV1ZrSmdVQUFQVDA5bGR0NzRNQUIzTHAxQzBlT0hHRTZXMjdldklrVEowNmdYYnQyYU42OHVjSEJjVThBQUNBQVNVUkJWTUxYK3ZuNTRkcTFheXEvVjNVMk5qWTRkT2dRYTFsR1JnWmV2SGloOExQZXUzY1BBRmpmMGFjUUh4K1B6WnMzSXpjM0YvdjI3WU90clMzcitZS0NBaVFrSk1pTWhFMVBUMmVDZ1BuNStWaTVjcVhjN1RzNE9NRFQwN1BHZGtnNmtCUUpEZzZHdHJZMjg3aTh2Qnl4c2JHWU5tMGE1cytmejNSUTh2bDgzTDU5RzgyYk44ZjkrL2VWdm1mVHBrMXI3TGo0R0pKOXZuUG56cGc4ZWJMQ2pvWjU4K2FwRkFSS1QwK0hoWVZGblF0K0tiSmp4dzQ4ZS9aTTZUcjkrdldEaDRkSGpkdXl0TFRFNE1HRGNlblNKZHk4ZVJQRGhnMVR1ejFaV1ZtWU9YTW1uSnljTUgvK2ZBQlYrOHVPSFR2UXMyZFB1THU3SzN4dGZuNCtLMGp5SWRhc1dZT3Z2dm9Lang0OVFsUlUxRWR0Q3dCYXRHaUI3dDI3WStuU3BmajIyMjh4WnN3WW1YVUNBd05oWTJQRGRLaVBHalVLSVNFaDJMQmhBM3g4Zk9SMkVpcFQyOGZwMWF0WFB5cm9zMkRCQWd3ZVBCaEExVWp3M054Y2RPdldqYlhPalJzM2NQVG9VWlcyMTdadFcxWjdrcE9UVWI5K2ZkWTZoWVdGeU1qSVlCNmZQbjBhTjIvZWxMczllZWZnai9VcDk3ZWhRNGNDcUFwS2JkdTJEYWFtcGxpNmRDbkVZakhDd3NMUXYzOS91WjNjUU5YeDUrZm5oN0N3TUl3Y09WTGw0eWt4TVJGRlJVVnlCMmhVRnhNVGd6VnIxcWorb2VTUUhLZDhQaDhWRlJYdzlQVEV3SUVETVhmdVhDYUllKzNhTllqRlltaHBhVEhYWmtVY0hCeVlnTHM4QW9FQUhoNGV5TTdPaHFhbUpueDhmTEI1ODJhRlFlM3FidDY4Q1IwZEhibjNCaVVsSllpUGo4ZlFvVU1WQnI5S1MwdVJtNXNyOTdtWEwxOWkvZnIxS3JVREFHdkF6ZVBIajlWNnJjVHMyYk14ZXZSb3RWK25paS85V1BnUXljbkplUHo0TVJZc1dNQXMyN3AxcThLL3VjVGF0V3ZSdDI5ZjFyS2dvQ0MwYWRPR0NYNEJxditkVDU4K0xYTnVGQWdFMkxCaEF6UTBOREJxMUNnQXdNR0RCM0h4NHNVYXQ3ZHExU3IwN3QyYmVYejc5bTNFeE1SZzJMQmhNZ095REF3TVlHNXVqc0RBUUxScDB3YXZYcjJTeWNnek16TkRpeFl0bU1leHNiSGdjRGhvM2JvMVhyeDRJWk5sbVpxYUNxQ3F1bFQxVEdsOWZYMjBhdFZLWWR0djNicUZiZHUyMWZnWkFXRHExS25NZDFPVFY2OWVxUlhrM3J0MzcwZjlscEcrZjZ1c3JHUmQ1NnByMXF3WmpodzVnaVpObWloY3g4YkdCbHBhV3RpeFk0ZkNhK1NIdGsvaTNidDNNb0Zkb2pvS2dCSHloVEF6TTBPN2R1MllsTmZyMTY5ajJyUnB0ZHdxUWdnaEJMQ3lza0pXVnRhLzluNFpHUms0ZWZJa29xS2lVRnBhQ2lNakk2YXp4OWJXRnQ5ODh3MkdEeCt1ZHBaRnUzYnRzSGJ0V2dCVkl5M0R3OE9aRHFOZXZYcXhmb0JMNU9YbFlkNjhlVExMbzZPakFRQmR1blNwOFgwdlhyeUl2WHYzeW5TK0twS1ptWWtiTjI2Z2I5KytySkhHSTBlT3hKa3paM0R5NUVtc1dyVks0ZXRkWEZ6ZzdPeGM0L3ZJczNQblRsWWdwS0tpQWtLaEVKY3VYUUtIdzhIZ3dZT1pyQmxOVFUxb2EydERKQkxoNXMyYmFOMjZOVGdjRHQ2K2ZjdmFwcmEyTnVyVnE2ZFdPL0x6OCtIcjY0dHIxNjdCeE1RRW5wNmVNaDJ2NGVIaHpIM1QzYnQzV1owNVlyRVl6NTgveCszYnQ1a01yNzE3OTZKUm8wYk1PdkpHUXRmazk5OS9SK2ZPblpuSGx5OWZ4dDY5ZTJYV3M3T3p3OEdEQjdGaHd3WnMyN1lOSFRwMGdLbXBLUzVkdW9UaTRtSThmZm9VWGw1ZUFLb3laTFMwdEpqOVdWSzZac0tFQ1pnOGViTGFiVlJWUkVRRW1qZHZEak16TS9qNitrSWdFT0RYWDMvRitQSGptYzR6b0txekpDMHREVlpXVnF3c3UrclMwOVBSdG0xYnVjOGRPSEJBYnRsRW9Lb1NRbTJOZHYzdXUrOFVabUp1MkxDQjlmakpreWRZdG15WndtMUpnckM3ZHUxU0dBUVpOV29VcGs2ZEt2YzVQejgvaU1WaWpCZ3hnbGxtYUdnSUp5Y25YTGh3UWVuZ09ETXpNK3pldlZ0aDI1UkpUVTNGOXUzYm1jZlBuei9IcFV1WGxMNUdLQlJDSUJDQXcrRW9QS2YxN2RzWGd3Y1BSdjM2OVhIbzBDRTBhOWFNMVFtZW1KaUkrUGg0MW5kcWJtNk9lZlBtZ2NQaHFCMzhrbFpieDZtMXRiWENERmlCUUlDLy8vNGJyVnUzWnJWTm1uVFdXMnhzTFBPNkJ3OGVNTXNIRHg2c2NsYVA1RHZNeXNwaU1oNWZ2bnlKc0xBd1pwMjB0RFJVVmxZaUxDeU1PY2NPR0RDQWRUMU1TVWxSdXU5L2pFKzV2MG5PVzZkT25VSlNVaEs4dmIxaFpHU0VseTlmWXZQbXpVaE9UcGJwekU5S1NzTDU4K2R4Nzk0OUdCb2FZc0tFQ2F6djkvVHAwekEwTk1SMzMzMG45MzFEUTBPaHFhbko2dXl1eWRpeFk5WE9xSC94NGdYOC9mMlp4N3E2dWxpNWNpVjY5dXdKYjI5dldGcGFZdXJVcWVEeGVBZ0lDQUNYeTJVeWFnUUNBWVJDSVN0b1ZWRlJBWkZJaE5EUVVJVUJzTkxTVW5oNGVPQ2ZmLzZCdTdzN2RIVjFzV2JOR25oNGVNRER3ME5oWnBCSUpBS2Z6MGRKU1FraUlpSXdiTmd3YUdob01QY09Pam82NEhBNENBc0xnMGdrUXZmdTNXWHVHNENxRFBqbzZHaVpjN0hFcGsyYnNHblRKdGI3cmw2OUdwMDdkNWFiaVNTdmMzdng0c1hvMnJXcjNPMUxlL1hxRlZhc1dGSGplaCtqcmg4TG40T2ZueDhhTjI2TWI3NzVobGwyNE1BQnVlWG8rSHcrVnF4WWdjTENRcG1zcDdpNE9HUm1ac0xlM2g0UEh6NEVBRllnNGRTcFUzSURDMUZSVVFvSHVlemN1UlBKeWNsWXVYSWxjKy9Zdlh0M2xUTGlwUGUxek14TS9Qbm5uekF3TUVCc2JDeHpicGRvM3J3NXhHSXh4R0l4Y25OejVRYWYrdmZ2ei9wN3hjVEVvR2ZQbnVCeXVUaDI3Qmp6bVNVa1pSYTl2YjFsanU4MmJkcGc2OWF0Q3R2ZXJGa3pEQjgrSE9mT25VUC8vdjNsWm56bTV1WWlLQ2hJYWZDOHVxS2lJcGlibTZ1OFBnQllXRmhnN3R5NWFyMEdnTXoxdnFpb2lIVk40L1A1Y3U5bkpldUl4V0pVVkZTdzFwRmtGam83T3lzOTM5KzRjUU5SVVZHWU0yZU8wa0diOHI2TGQrL2V3Y3JLQ2lrcEtZby9uQUxObWpWVDZUZm0veklLZ0JIeUJSa3laQWorK2VjZmlNVml2SDc5R3MrZVBWTTZPb01RUWdqNU4xaGFXaUl4TVZGcEthdFBRU3dXNDlpeFl6aDkralFHRHg2TWRldldvWDM3OWt5SFkxNWVIcUtpb25EbXpCa0VCZ2JDMDlOVHJXeHBTVFliVURYU3RtL2Z2c3kydGJXMTVmNFlVVlNyWHpJcWNjMmFOZERRMEFDUHg0TklKR0lGbmpnY0RnSUNBbFJ1SDFEMUhVaCtzRllmQ0dOcWFvcnZ2dnNPZ1lHQkdEaHdvTXpvVjRsR2pScXhBajNxME5mWFp3WEFObTdjeU1xY2t3N0kyTnZiNC9mZmYwZGtaQ1Rldlh1SGQrL2VZZno0OFRMYmxLeW5pcUtpSWdRRUJDQWdJQUI4UGg5T1RrNllObTJhVEhreW9Pb0hybVJrYS9XQWcxZ3N4bzBiTnhBUkVjRThwNmVuQjBORFEyWWQ2UTcyNTgrZjQvWHIxOHdvMnNURVJKU1hsOFBjM0J6dDJyVmpTbEkyYU5DQWxjbW5hQVExVU5WNTUrWGxoZGV2WDhQVTFCUnYzNzdGOGVQSDRlam9pQ1ZMbGdDb0NocE5uejRkbnA2ZTZOV3JGNENxK1dUMjc5OFBCd2NIbGI2ekQxRmNYSXk0dURqOC9QUFBBS282R1o0OWU0Ykt5a3IwNk5HRHRmOWtaV1ZoeG93WjJMbHpKOXExYThmYVRscGFHa3BMUzhIajhWQllXQWg5ZlgxV0NUcGpZMk5ZVzF1RHorZERLQlRLZEVwR1JVVjk5TndqaXFTbHBTRTlQUjFBVmFaQlRrNE8wL0V2K1J4NmVub3dOemVIUUNEQXExZXZZR2xweVp6anF2OXRSU0lSZUR3ZW5KeWNhaXhQVkoxUUtNVFJvMGNWbHBtTWk0dkR6WnMzTVhUb1VKbnN6aDkrK0FFaElTSFl2SGt6dkwyOTVRYit1Vnl1V21YSnBGVXY1ZlBqanovaXh4OS9WTGkrU0NUQzRzV0xrWlNVQkM4dkw1a01wZXBXclZxRldiTm00WTgvL29DUGp3L1RNZWpyNnd1Z0toUFAyOXRiNW5YVk93RjlmWDFSWEZ4Y3A0L1R0bTNiS2d3Q3YzLy9Ibi8vL1RjNmQrNk1tVE5uS3YzT0FEQ1paOVhQbmN1V0xjT1FJVU5xZkwyMFI0OGVZZCsrZmVEeGVJaUppVUY4ZkR6elhHVmxKU29ySzdGOSszWk1talFKUU5XNVVmcGNLUzk3ZWQ2OGVRckxia3JLbDBtWFdwUW0zUUg3cWZlM3k1Y3Y0K2pSbzFpNGNDSHpPN3BwMDZad2NYSEJrU05IMEwxN2QvVHAwd2NBOE96Wk15eFlzQUJXVmxad2RYV0ZvNk9qekR4QzRlSGhhTkNnZ2R3QVdHbHBLZTdjdVFNVEV4TUVCd2NyYmRmWXNXT1pmM2ZxMUVtdGdCbFFGUXlYRG9CSkRCMDZGTzNidDJmTzJjZU9IVU5SVVJGOGZYMWhaV1VGb0dxd1IyNXVMbng4ZkFCVUJYTmRYRnlZUVN2eVpHZG5ZODJhTlV6Z1I1TGh0bWJOR3Z6KysrK1lPM2N1MXExYmg4YU5HOHU4TmlNakF6Tm16R0FlaDRTRXNBWkFTREt4Sk1zMmJ0d290dzI3ZCs5R3o1NDltVURlamgwN0lCUUtzWGp4WWdCVlFRYnBEdXJVMUZRSWhVTDA3OThmM2J0M2w3dk42a3hNVEZTNlgvbzM1Z09zNjhmQ3ZuMzdGTzdua252bEZTdFdLQnk4MEw5L2YxWVo0b1NFQkNZclVsTlRrL21OSVMrTFhDUVNZZE9tVGNqSXlJQ1hseGNyc0NBV2kzSDQ4R0VBd05telozSDI3RmtBVlJrMmd3WU5BZ0NGZ3lvVTdmLzc5Ky9IbFN0WE1HN2NPR1liUUZVWjNSNDllc2g5alR4WldWbFl2bnc1R2pSb2dELy8vQlAzN3QxRFhGd2NsaXhad2x5WGpoNDlpaE1uVHNERHd3TzJ0cmJZdW5VcmZ2dnRONFdWSG5nOEhxS2pvNWxNY1hsVkRCNCtmSWhseTVaaHo1NDljaXNKaU1WaXBrckMrL2Z2QVZUdDQwVkZSVEExTmNXa1NaTnc3dHc1dEdqUlFtNHcrZHExYXdnS0NtSmxwU2tqRUFqdzl1MWJoZGRIUmZUMDlOUStWd0pWZ1ZWcFptWm16TnlOcWFtcG1ETm5Ea2FPSEltcFU2Zks3QU9WbFpYWXRHa1R3c1BEc1h2M2JwbnZyMTI3ZGpMM3d0S0NnNE5oWVdHaGNtYWNoR1JPMUEvTjZGZWwzT1gvT2dxQUVmSUZNVEV4UWJkdTNaZ1JIR0ZoWVJRQUk0UVFVdXNrbmIzWjJkbEtTKzk5RExGWWpJMGJOeUlwS1FtN2R1MlNPenBhMGdubDZPaUlRNGNPWWY3OCtkaTRjYVBTSHlMeXBLYW00czJiTi9qcXE2K1laZm41K2JoejU0N011dkxtRFpOa0xnd2RPaFFkTzNZRVVEVUtQQ3NyaTVYZDhTSHp4Z1FFQkNBaElRRXVMaTV5TzVhbVRwMkt5TWhJYk51MkRhMWF0WUtGaFFYcitmRHdjR1JuWjZ2OXZpWW1KcXlzbityUC9mcnJyNnhsUjQ0Y1lmNTk5dXhabUp1YnkvM0JwdXA4U00rZlA4Zmx5NWNSR2hvS1BwOFBPenM3L1BycnIwckxiWjA0Y1FMWHIxL0hwazJiY09iTUdWWW5yYU9qSTJiT25BbG5aMmVWc2hjdlhickU2dGc1ZWZJa2dQOHZVZkxreVJOb2FHaklmTjhTaWliUGxuUzZIRGh3QUNVbEplQndPS3g5NU55NWN3Q3FSZ2ozNnRVTEFvRUFwMCtmaG9PRHd3Y0hORlJ4Ky9adGlFUWkxckdUbEpRRVRVMU50VElUdkwyOWtaU1V4RHkrZWZNbXF6U01kSWtYWFYxZG1XeXJvcUtpenhZQXUzZnZIazZmUGcyZ3FrTStOemVYS1hsWVBkdnoxYXRYbURGakJ2Nzg4MC9tbUZiazY2Ky9WaW56VTFwRlJZWENzbldscGFYWXVuVXI2dFdyeCtvMGxyQ3dzTUQwNmRPeGE5Y3VIRDU4V0dhZGdvSUNYTDkrWGEzMlNIeElrUFg0OGVOSVRFeUVpNHRMalIyd1FGWGdmczJhTlZpOGVESCsrT01QN05tekIyRmhZVWhNVEVTclZxMWt5b2x0M3J3WkRnNE9NaVhsakkyTmNmTGt5Zi9FY1pxWGw0ZUhEeDlpL1BqeDRQUDV1SGJ0R2pPdmxwbVpHZUxpNG1vOGJpd3NMR0J2YncrZ0t0UHh1KysrZzR1TEMvcjI3Y3NLd0owNGNRTG56NTluQm1zb0NrWlV4K2Z6RlY0My92NzdiK2pyNjh0OVRuS09WNVU2KzF0eWNqSzJiOThPUFQwOXhNZkg0KzdkdXlncEtVRnhjVEhUMlN0OWpOZXJWdzhMRml5QWc0TURjNzFPU2tyQzh1WEw0ZVBqVStQZk5qZzRtQm44VW4xZUd4NlB4OHJTK2VHSEgxVCt6T3BxM0xneHpwNDlDek16TXdRR0JtTE1tREZNOENzckt3djM3OStIbVprWmlvdUxZV3hzakpDUUVCUVVGR0RLbENreTJ4S0x4UWdLQ3NMQmd3ZkI1WEt4WWNNR1ZqREp3Y0VCR3pac3dMcDE2ekI3OW14TW5qd1p6czdPY3U5M25KeWMwTDU5ZStaeFNrb0tVejR1TGk0T3FhbXBHRE5takV3MlQxUlVGQzVmdmd3dExTMFlHaG95d1ZnOVBUMEloVUxXZlVGRVJBVEt5c29BZ0JsOFVWeGNMSE5PN05Hanh4ZGZXcXkyandWN2UzdFdlVUZwcjErL3hxVkxsK0RvNk1qc2U5VkpaN2lLUkNMczJiTUhYYnQyeFZkZmZZVTNiOTVnNXN5WmNIVjFsVGx2OEhnOGJOcTBDWkdSa1ZpMGFKSE1adzhPRHNZLy8veUR0V3ZYc3ZaVlRVMU5SRVpHQXFncWhTaHZQaWhKcVVBSm9WQUliMjl2WEw1OEdkOTg4dzJtVHAyS2xKUVVsSlNVcUJYNGtueEdEdzhQR0JvYVl1UEdqVEF5TWtMbnpwMXg4T0JCL1Bubm4zQnpjME5VVkJTZVBYdUdOV3ZXb0YrL2ZoQ0x4YWhYcng2V0xWdUdJMGVPeUEwRzNyOS9IendlanduYzV1Zm55MVFMa0FRazU4eVp3OHJTYXRLa0NUTjQ3S2VmZm1LOVJqb3I3TXFWSzJqUW9JSEM4dmVTZWRWVUxZbWJtWmtKa1Vpa2NINUpaZDYvZjE5aktWY0pEb2Nqcy8rVWxwWWlKeWVIdGV6bm4zL0dpUk1uWUdWbHhab25Fd0RPbkRtRFc3ZHVZZHEwYVJBSUJLeDlwRkdqUmtyTGZBdUZRang5K3ZTRHltQVhGaFpDSkJMQnljbEo0ZTh4WmI2MHVRay9Cd3FBRWZLRkdUaHdJT0xqNHlFVUN2SG16UnNrSlNYSm5kaVNFRUlJK2JkSWZzeCt6Z0RZc1dQSG1PQlgvZnIxVVZwYUtuZlU0WWdSSXpCOStuVE1talVMeHNiRzhQRHd3SjQ5ZTlDZ1FRT1YzK3Zldlhzd01EQmcvVkIrK3ZRcHRtelpJck91dkE3VGl4Y3Z3c1RFQkhQbnptV0NMb21KaVNnb0tJQ1RrNVBLN2FqdThlUEg4UFgxUmN1V0xlVm1VZ0ZWSFVCdWJtNVlzbVFKM056Y3NIbnpabFpuNzgyYk4xbmxzbFRWdkhsemhUKzQ5UFQwNE9qb3lGb21HV0ViSHgrUHhNUkV1THE2eXMxSTQzQTROUWJBQWdJQ3NIZnZYbkE0SFBUdTNSdmp4NCtYK1VGYWsxZXZYaWt0endjQWQrN2NZWlZpZlB2MkxSTmtYTEJnQVJZc1dJQzNiOTlpL1BqeHJEbmZpb3FLRUJRVWhLNWR1OHAwb0VneTA4NmVQWXRPblRvQkFOcTNiOCtNN0kyS2lvS1hseGZFWWpFT0hqeUlIMzc0Z2NsQ1BIdjJMRUpEUStIZzRJQ0RCdzlDVjFjWHc0Y1BaMGJwZjA2U1RranBUc3VZbUJpSXhXSlc1L2l3WWNOWWdlTHFGaTVjaUxLeU1nUUZCZUhhdFd1c3VXR1VsY2o2Ti96eXl5LzQ1WmRmQUZUTjIySnJhOHRrOUFEQStmUG4xZHFlaVlrSnZ2NzY2dy9xUk9Wd09CZ3dZSUJNY0ZFa0VzSEx5d3U1dWJudzhQQlFXQzduKysrL3gvMzc5M0gyN0ZrWUd4dXp6bzM1K2ZreW81MVYxYlJwVTFhbVQwM2k0K054OHVSSjlPM2JsL2x1VmRHeFkwY3NXclFJclZxMXd2djM3NW55Uk9ibTVqTFpURnUyYkVHTEZpM2taam45VjQ3VDY5ZXZRME5EQTk5Ly96MnVYNzhPRG9mREd0bDk1Y29WM0xselIrSGZyclMwRkYyNmRHRUNZTkpLU2txUW1abkpQSlkzeUNNN081dVZzYU5vVUlXbHBTVmNYRnhrbGt2bTRwSDNYSHg4dkV6V29TTHE3bSt0VzdlR3JhMHR0TFMwVUZwYWlnWU5HcUJseTVhb1Y2OGVqSTJOSVJhTHNXM2JOcWJrcW9XRmhVeWc5ZDI3ZHhDTHhYSTd5NlVKQkFKY3VIQUJRRlZXVlBVc2hlKysrdzZqUm8yU0dUeFNmUnMxelNjbEx3TkJXbGxaR2JaczJZTHc4SENNR3pjTysvYnRZKzdaY25OejRlN3V6bVJFcmxxMUNoNGVIaGc1Y2lUYXRHa2owM245OU9sVDdOKy9INDhmUDBiSGpoMnhmUGx5dVoycVhidDJoWStQRDlhdFc0ZTllL2NpTkRRVWt5Wk5RcDgrZlZpZDdaMDZkV0lkeDNwNmVzeTE1NisvL29LWm1SbW1USmtpazZFcDZheFdaZkRNdm4zNzhPYk5HeWE3aDh2bHNvS1JZckVZbFpXVjJMcDFxOXh6ZDNKeXNzSk1mMmsxelVuMXVkV0ZZNkZidDI0S0EyL3g4Zkc0ZE9rU0JnNGNxTklBa1FzWExpQTlQUjBIRGh3QUFDYURxM281U3NrK25KcWFDbnQ3ZTVsN1VZRkFnTU9IRDhQZTNsNWhWUVJBdHFTeFJQVjcvT3pzYkZ5NWNnWGZmUE1ORmk1Y0NMRllqRC8vL0JORlJVWHc4L05UcS9RNmg4T0JoNGNIT0J3T2VEd2VNeGhyM3J4NU1ETXpRMVpXRmhJVEV4RWRIWTBaTTJZd3owK1lNQUV2WHJ4QVlXRWhDZ3NMWVd4c3pEb2ZWUytUYVd4c0xKTXBuSktTZ2dNSERtRCsvUG1zM3dpUysyUWpJeU1tNEhYbHloVmN2MzRkTGk0dVRIbGVEb2VEcGsyYktzenlUVTVPUnVQR2pWV2U4MVVTTUh2eTVBbEtTMHZWbWl2MjdkdTNTa3MyU3BNWEFIdnk1SW5ja3VlNnVycHlTeU5Mbmp0eDRvVE13QVozZDNmMDdOa1REeDQ4WUNvTVNDc3NMQVNQeDhQNzkrK1ozMG55TkcvZUhIWjJkcXhsNzk2OUExQjE3TlkwRUl2SVJ3RXdRcjR3QmdZRzZOT25EMU51Nk9iTm0yamZ2cjFhOVhVSklZU1FUNG5MNWFKQmd3Ykl5TWo0TEdYWk1qTXpjZnIwYVhoN2V6T2RqbUt4R0R3ZUQxOS8vVFVyUzBXNkEzbjgrUEZJU1VuQndZTUgxWnFiSVR3OEhBNE9EcXhPRndjSEI3bnpBT1RrNUdEaXhJbk1ZMG1BSUQwOUhVS2hrQ2tkVWxsWkNiRll6RHlXVURVTDdPWExsL0R3OElDMnRqWldybHlwZFA2YlRwMDZZZW5TcGRpMGFSTVdMVnFFRFJzMk1CMWs3dTd1S3IzZnAzTHc0RUUwYXRSSTRmd29JcEdveHByMFE0Y09SWGw1T1J3ZEhkVUtaRXFiTTJkT2pldUVob2F5T2kvZXZIa2pOOHRPV201dUx0YXZYNCtDZ2dKbS9qaHB2WHIxUXN1V0xYSHMyREVBVmZkeEFRRUJFQWdFT0hUb0VBSUNBdEMyYlZ1c1dyVUs1dWJtTURjM1IycHFLbng5ZmZIZ3dRT01IajBhczJmUHhwa3paK0R0N1kyb3FDaTR1TGg4MWdvQThmSHhNai9jZVR3ZUhqNThDQWNIQnliNGVPclVLWm1KMWF1VGxDQTlkT2dRYkd4c21NNHhrVWlFNHVKaWhTUEIvMjJLTW4rcVUzYS9IUmtaQ1d0cmE5eTllL2VEMnRDOGVYUGs1T1Nnc0xDUUNYVDUrUGdnTWpJUzMzLy92VXpuWS9WMnJWNjlHbTV1YnZEMTlVVnBhU21tVEprQ0RvZURsaTFiTXFWOVBvUjB5VXBsVWxOVDRlSGhBUjBkSGNUR3h1TCsvZnR3Y0hCQWRuYTJTaVVoSFIwZElSYUxzV2JOR3BTWGx6UG4ray9oZiswNGJkKytQYVpNbWFMMGZOaTFhMWVGMlZxZW5wNnNVcmJTUWtOREVSb2F5bHBXUGRpVG1abkpLdCtyVHNaV1NVa0pDZ3NMUDdnTXI4U0g3RythbXBwTXVUeEZ1Rnd1N08zdHNXZlBIaVFrSkxDT3g0cUtDa1JFUklETDVkWTRtajQ0T0JoNWVYa0FxcTRsMHQ2L2Y0K0tpb29hNTd1UjNPY01HRENBTlQ4ZVVOVmhIQmdZcURRNGs1eWNqSTBiTitMdDI3ZVlQWHMyRTB6ajgvbTRjT0VDamgwN0JuMTlmV3pZc0FHR2hvWndjM1BEakJrek1ISGlSSHo3N2JmTWRsNitmQWxmWDEvY3UzY1BPam82YU5ldUhYcjM3aTAzSzE3YWdBRURJQmFMa1pXVkJROFBEelJ1M0JpTEZpMnFNWGdZSFIyTmhJUUVMRnk0VUc1NVVzbDhpcXJPWnpOOCtIQ0Y4d1FsSmlaaTRjS0ZDbDhyeVNLdHkrcjZzYUN1L1B4OEhENThHTGEydG5qMDZCSHUzcjJMbXpkdllzbVNKY3d4VTFsWmlRc1hMdUQ0OGVNUWk4VndjSERBL2Z2MzhldXZ2Mkx5NU1ubzM3OC9ORFEwd09WeThlMjMzK0xGaXhjeUpWZWxnMEtuVHAyU2U4MkpqSXpFbWpWcm1NZE5talRCK3ZYcm1jRURBUUVCZVA3OE9kemQzVkZSVVlIUzBsS1ZQNmUrdmo2YU5tMkt6WnMzTTJYVEZWRVdLSjg0Y1NJem1PRDU4K2RJU0VoZ25zdk96bFlyT012bjh4RWZIdzhiR3hzbVVDa3BFMjVqWTRQT25Uc3o5MEdkT25YQzhlUEhVVkpTd2pxbUN3c0w4YzgvLzlRWXZKY21tZmRNSkJJaE1qSVNnd2NQVnZtMXpaczNyL0g3VTZabno1N01QVkplWGg0cUt5dlZlcjJPam81TThEd3NMQXpYcjE5bkRieVRET3pRMWRWRlJFUUVJaUlpd09mem9hR2h3VHFYOFhnOGZQUE5OeklCTUVsMjNKZWVxVnFiS0FCR3lCZkl3Y0VCTVRFeHpId0tqeDQ5VXFuRUNDR0VFUEs1Mk5qWTROR2pSNmlzckZSckJLUXEvUDM5TVdqUUlMbmxocnAwNmFJMHEyckdqQm1ZT25XcXdwS0IxZVhsNVNFdExlMkRNN1VLQ2dya1pxWkpWSy81Ym1OalUrTjdwYWVuWS9ueTVTZ3RMWVdYbHhlclRFeE1UQXhzYkd4a090S0dEQm1DOHZKeTdOeTVFN05uejhiMDZkTXhjdVRJZjMzQWpMdTdPM0p6YzNIaHdnVU1HVEpFcG9OQktCUXkrMHRVVkJTVFNTQ1o0UG5XclZ1d3NMQ0FnWUVCYTY0eFpSbzNiaXpUV1hqcTFDblcvSFR5eWsydFg3K2U5ZDJxRWpSTlRVMUZXbG9hbGl4WkluZnVBajA5UGV6WnN3ZnYzcjBEajhjRGw4dEZkblkyMXE1ZGkvVDBkSXdlUFJyVHAwK0hVQ2lFdjc4Lzd0MjdoMy8rK1FlTkd6ZkcyclZybVJITFk4ZU9SWXNXTGVEdDdZMDVjK2FnYmR1MjZOMjdONXlkbmRVYUthdUs0OGVQdzhMQ2d0VnBjdmZ1WFFnRUFzeWNPUk9OR2pVQ2o4ZkQ0Y09IVlFwZzhmbDhKQ2NuczBabVoyZG5ReWdVc2lhQ3IwMGlrVWhwVUZreU41ZXlMTUlMRnk0d3BhUGtFUXFGRUFnRTRISzVTdCtyZi8vK3FGZXZIdmJ0MjRlZ29DQjA3OTZkVlQ2MHRMUVVqeDQ5UXA4K2ZWZ0JkQU1EQTJ6Y3VCR0xGeStHdjc4L0VoTVQ0ZWJtcHZaOFpCOUNNbytKa1pFUnhvOGZqKzNidDZPeXNoS2hvYUhZdm4wN2Z2amhCN2k0dU5RNFIyUlNVaEtpb3FJd2QrNWNYTGx5aFFuK1NST0pSRGg1OGlScjlQU3dZY01VZG5BRGRlTTR2WEhqaHRKQWthUnpMQ1VsUmVuSWNHTmpZemc2T2pJajhUKzFrU05Ic3NwbG5UMTdWaWFBMnJOblQ2eGF0WXA1bkp5Y2pIbno1cW0wZmNuOFl1cGtGbGIzTWZ0YlpHUWsvdmpqRDRYYm5qVnJGZ3dNRERCa3lCRGN2SGtUWThhTVlZNHpTZUJsN05peE5RNWVPWHYyTEd4dGJTRVFDR1N5SkNTWkhLb0dBZHUwYVNPVDJXSm9hSWpBd0VDRnJ6bHg0Z1Q4L1B4Z2JtNE9iMjl2dEc3ZEdvbUppYmh5NVFyQ3c4TlJYbDZPWWNPR1ljYU1HVXpuOWU3ZHU3RjM3MTdzMjdjUHg0OGZoNzI5UFlZTkd3WURBd05FUmtaaTRNQ0JtREZqQnZidjM0OVRwMDZ4M2s4eUIxYjErZURzN095d2NlTkduRGh4QXZmdTNZTzF0VFV6TjZjaWRuWjJhTmFzR2F5c3JCQWNIQ3d6Z0VZUzlQdVFlODJEQnc4aUx5OVA1VUZSbnA2ZWNqTWxxMHRQVDhlc1diUFVicy9IK2hLT0JYVVpHQmhBVTFNVGI5Njh3Wmt6Wi9EbXpSdjA3ZHNYam82T0tDOHZ4NDBiTjNEKy9IbThldlVLRGc0T21EMTdOaG8xYW9UMDlIUWNPWElFNjlldlI5dTJiVEY3OW15MGI5OGUwNmRQeDVNblR4QVdGb2JBd0VBc1dyUUlYQzRYVFpzMmxadmhXaFBKL3BDV2xvWkRodzZoUjQ4ZTZOKy9Qenc5UFZXK1R3V0FKVXVXd05IUkVhNnVyZ29EWEVGQlFmanJyNy93MTE5L0taeXJVdnFZTzM3OE9PclhyODlrQzEyOWVwVXAwVnVkcnE0dWR1N2NLZmU1NWN1WG8yL2Z2bmoyN0JreU1qSUFWTjNqWEw1OEdSNGVIdERWMVVXUEhqM2c1K2VIK1BoNDFnQ2RxS2dvaU1WaXBSbDMwa1FpRVI0OGVBQmJXMXZvNnVvaU5EUlVyUURZcDdSMDZWSzhmdjFhNlQyYU5NbTh1UElHbTFoYlcrUFFvVVBNNDlXclYwTW9GTExXblRsekpteHRiVmx6MzhuTGpBYkF6R0VhRVJIQlpNeXBvbEdqUmg5VWN2Ri9FUVhBQ1BrQzZlam9vRisvZmt6dDZqdDM3cUJ6NTg0cW42Z0pJWVNRVDYxMTY5YUlqWTNGeTVjdlAya1pSTWxvUU9rUm1PcXdzckpDKy9idGNmLytmYVdUaDBzMGFOQUFBd1lNd0Y5Ly9ZWEJnd2N6SFVONWVYa0lDd3VUV2IvNmoyY2pJeU81ZHBLLzNnQUFJQUJKUkVGVXBWVE9uajJMakl3TVZvazFvT3FIcXlUWUk4L3o1OCt4ZE9sU2xKV1ZZZG15WmF3Qkw0V0ZoVmkzYmgzMDlQVGsvamorL3Z2dllXWm1oczJiTjJQMzd0Mnd0YlZseW51NXVycXl5bHdwc25QbnpvLzZlMHBLcTZ4YXRRcmg0ZUhZdG0wYnE1MlZsWlhNNDVDUUVFUkVSTEJlcjZ3aldKRisvZnJKQk1BTURBeGtPdVlrSkIwNTZnUUhFeElTRUJZV2h1SERoMlB4NHNVb0x5OW5sUVNUWjlDZ1FkRFQwME5wYVNtMHRiWGg3dTZPL3YzN0E2anF5TXZPemthOWV2V3dldlZxOU8vZlg2WlR5YzdPRGtlT0hNSFZxMWR4NWNvVkpDWW1LaXlGK2FIaTQrTVJIeCtQWmN1V1lkT21UY3p5d01CQWRPclVpZW13VFV0TGcxZ3NWbWwraHlkUG5rQWdFTERteDBoT1RnWUF0U2M4LzVTV0xWdUdKMCtlQUtnSzBtVmtaRER6azFYdnVKRmt5eWdMZ0ZVdmhWT2Q1RHptNmVrcHMzOVd0MlhMRmx5OWVoWHQycldEdTdzNzZ4N2YzOThmL3Y3K2NIVjFoYk96TSt0MXhzYkcyTEZqQnpadDJvVDc5Ky9qenovL3hPYk5td0ZVbFhiMTh2SlMrcjRBMEx0M2IxWndveWFwcWFsWXZYbzFnS3I1b2FUbm51clNwUXU2ZCsrT3MyZlA0dmJ0MjVnN2Q2N0NDZXZUMHRMUW9rVUxlSGg0b0YrL2ZyaHk1UXBzYlczbHpnSFd1M2R2Vm9lYm9zRU5kZWs0UFhyMGFJMFprNUkyUzQvZ3I4N0d4Z1lGQlFWTVp0N3IxNjlSV2xySy9BMmtTL2QrQ0M2WHl3cE9WYyt5RVlsRUh6V1E0dSsvL3daUVZkSk1RME5EWnA2Wm1uenMvaVlVQ3NIajhiQnc0VUpXQUlySDQ4SER3NE1KZG5mcjFnM0hqaDFEYW1vcXMweExTd3RObWpSUlduSlF3c1hGQlZaV1ZyaDY5U29lUFhyRWVrNHlMNkwwL0ZlZm1wR1JFWHIxNmdVM056Zm1Qc2JJeUFqLy9QTVBSb3dZZ1crLy9WWW1PSzZucDRkRml4Ymh4eDkvUkVCQUFPN2V2WXZ2dnZzT3JWdTNocCtmSDNNOWwzei8waFl2WGd5aFVJZ2RPM2JJYmMvY3VYTXhhOVlzY0xuY0dnTmdIQTRIL2ZyMXc5NjlleEVRRUFBVEV4UFdPVm55OTFBVUVGRG05ZXZYQ3VjdFV0UVdWZnBZUG5VUVNCVjE2VmhZdTNZdG9xT2pGYlpWY3ArMWJOa3lwZDlWcjE2OXNIYnRXcVlVNW9FREIzRHIxaTBzWHJ3WXVibTVtREZqQnNyTHk5R25UeCs0dWJteEtrQTBhOVlNbnA2ZVNFaElnSStQRCtiUG53OVBUMDg0T0RpZ2ZmdjJ5TXZMUTJCZ0lBWU9IQ2h6UC9qZ3dRTzVRWGxGOStmdjM3L0grdlhySVJBSW1KS1RvMGVQVmhqMDJiRmpCNnl0clZuWHN3NGRPa0FrRWtGWFYxZmg0QkRKOG5yMTZpbmQzMFVpRVpLU2toQVJFWUdGQ3hjeWMwSk9talFKa3laTlV2aTZtb1NHaHNMVzFoYXBxYWxvM2JvMWdvT0RzWExsU216WXNBRnQyN2FGc2JFeHJsMjd4cm9lWDd4NEVRMGJObFI1bXBhb3FDaThmLzhlbzBlUGhxR2hJZmJ1M1l1c3JDeVZCaTFLMjdWckY2NWV2YXJ3K1RsejVyQXlXeFZSbGpGYW5ZZUhoOG9sZXorV2hvWUdkSFYxY2Z2MmJaVmZ3K1B4bUlFTWhBSmdoSHl4N08zdEVSVVZ4VXhXR2hNVG85TG9KRUlJSWVSemFOYXNHVFExTmZIOCtmTlBHZ0I3OCtZTlNrcEtGTlk3UDNyMEtDNWN1QUJMUzB0ODg4MDNja3N3ZHVyVUNjK2VQVlA1UFgvNzdUZE1uRGdScDA2ZHdvd1pNd0JVL1FqZXZuMDc4ME5IMGlsWXZYUWFsOHVWMjdrZEZoYUduSndjdWM4cEM0QlpXbHFpV2JObUdETm1qTXhuTzNIaUJNckx5L0hiYjc4cC9HSHM0T0NBM2J0M0l6WTJsZ2wrQVZVZC9sWldWaGcrZkxqYzF6MS8vaHdoSVNGTXA0VXkyZG5aY3VjSGszU29XRmhZWU1tU0pWaTNiaDI4dmIyWklLQklKSUpZTEdiYXZtTEZDcWIweU8zYnQ3Rmp4dzVzM2JxVkNiTGs1dVppMXF4WitPNjc3ekJ0MmpTRjdaRTNLbnpzMkxHc3g5S2ZTL0p2WmFQSkN3c0w4ZURCQXlaQTUrL3ZEMHRMUy96d3d3K0lpSWpBclZ1M29LV2xKWGNibFpXVnpDaFJQVDA5R0JnWXdNZkhCeG9hR3ZEeThwS1p2RHMrUGw3cGZBWWpSb3pBenAwN1A3b2pXaDRlandkYlcxc01IanlZQ1lERnhzWWlKU1VGeTVjdlIyQmdJRWFNR0lHWW1Cam82T2lnVmF0V011VzlxbnYwNkJFNEhBNHJlQnNYRndjek03TmFuWlI3M0xoeHpJamFyVnUzc29JcTV1Ym0yTE5uRDdQdTI3ZHZBUUJtWm1ZcWJYdmJ0bTB3TXpPVG1YaGVWZDI3ZDBkK2ZqN1dybDNMNmhqTHk4dERRRUFBbWpScG9yQ3NxSUdCQVR3OVBYSHUzRGw4L2ZYWHpISkpaK2Y0OGVNVmxzNDdjZUtFV3AwNWtnd0NBd01EYk51MkRVMmFOR0Yxd2pacTFBZ2JOMjVFYUdnbzl1N2RpelZyMW1EUW9FRndkWFZsemJjSFZBWGIzNzkvajRNSER6TEwxSjBEckM0ZnB5ZFBubFJhYXJPMHRCUS8vL3d6bkoyZE1YWHFWSVhyY1RnY1hMMTZsU21EbEp1YkN5MHRMZWF4SkNNMFB6K2ZHU3haWFc1dUxqUHZXWFVYTGx4Z3pTRlRXVm5KNml3V2lVUTF6cWVveUpVclYvRG8wU09NR1RNR1FGVnAxTXpNVEN4WXNFQ2xZTWFuM04vYXRXdkh1bGVwWHA1NDQ4YU5FQXFGTXNFZUhvK0h0TFMwR3U5ekpCbGJSVVZGdUhMbENsSlRVNWxyV1hSME5KbzNiMTVqS2NDUE1XTEVDSXdZTVFLWm1aa3lBeVV1WExqQXpFK21pTCsvUCtiTm04Y0VLNlRuQ2ZwUTFmL0dtelp0WWcyMHFPN1hYMy9GNDhlUDRlWGxoVjI3ZHFGWnMyWUEvajhEN0VNQ1lQOHI2dHF4TUd6WU1JVlpxY1hGeFV6R29JYUdCaVpNbUtCd1FKSjBJTzdPblRzSUNBakExcTFiWVdSa0JDTWpJN2k3dThQYTJscHArZGZPblR0ajM3NTlpSXlNUko4K2ZSU3VKMDF5dlM4cks0T09qZzV6alpCWFlsUWdFR0R0MnJWNCtmSWxnUC9Qd09yVXFSUHJQbHVhajQrUDNPdlo5OTkvcjdBY2JmWDFsTEd4c2NIa3laTXhkT2hRdWIrWFJvOGV6UVF2bFpIT3BzN096a1p3Y0RCY1hWM2g3ZTJORGgwNndNN09EcXRYcjhiT25Udmg1dVlHSnljbm5EbHpCcm01dWJDd3NFQkNRZ0pTVWxJd2QrNWNsWVBDNTgrZmg0YUdCb1lPSFFwOWZYMGNQSGdRcDA2ZGtoa3dXSk9LaWdxWk9WQWxkdTdjcVhKcHc2dFhyOHBjN3hVcExpNVdhVTY3VDJIWXNHRnFCN0pHamh6NVVkblcvMnNvQUViSUY0ckQ0V0RRb0VITTZKaTdkKytpZS9mdS8ra2JRVUlJSWJWSFMwc0xMVnEwd1BQbnorVUdRejVVWVdFaERBd01aSzV2WEM0WG8wZVBockd4TWQ2L2Y0L0l5RWg0ZUhoZzd0eTVHREZpQkd0ZFUxTlRKdU5FRlNZbUpoZ3dZQUN1WGJ2R0JNQWtjNENkUFhzVzU4K2Z4L0hqeDhIbGNzSG44eEViRzR2bzZHZ1lHeHN6OHlNRkJ3ZXpnbTVQbmp4QlVWR1J6T2pvbWtZWkdoZ1lNQ001cGFXbnArUGl4WXZvMHFWTGpUK0lHamR1TEhja1phTkdqUlQrcUw1ejUwNk5tUklTSmlZbU11VmJqaHc1d25yY3YzOS9EQjgrSEpjdVhVTG56cDB4Yk5ndzVzZTRKSmdvM2RFdjZXRFYwOU5qZnJ3WkdocWlYNzkrdUh6NU1rYU5HcVhTS0h5SlZhdFdzVElabGk5Znp2eGIwdm5nNysvUDZwUjUrZklsMDJHNWV2VnFQSDM2bE9tY2taU3VrV3hiS0JTaXNySlNaaUp0a1VpRXVYUG5RaUFRc01wVVNnSlhmRDRmUmtaR0tvL1E5Zkh4WWI2M3p6SGl2SHYzN2pBd01HRGFKeEtKc0cvZlB0amEyc0xjM0J6YnRtM0QzYnQzVVZoWWlKNDllNnBVZ2lvbEpRWGEydHBJUzB0RHg0NGRJUkFJRUJFUmdVR0RCbjN5OXF0REVwRGo4WGlvcUtoQTA2Wk5GYmJwNWN1WE1EUTBSRUZCQVRRMU5Xc01BTnkrZlZ2cG5GMDFHVHg0c053U1FQdjM3MGRGUlVXTkFRTU5EUTBteUZEZFYxOTlwVEJ6VDVLZFU1UEt5a3FjT25VS3g0OGZoNVdWRlRaczJLQzBIS2Fqb3lPNmRldUd6WnMzSXl3c0RIRnhjZmp0dDk4d1lNQUFBRldUdXljbEpja3RUYXFPdW55YzFsVCtVYnFzbTZMT1lRbnA4L2Jtelp1aHBhV0Z4WXNYTThzZVBueUlqSXdNZUh0N3kzMTlSVVdGd2t5eHZuMzdzb0tyTjI3Y3dQMzc5NW5IUEI0UEwxKyt4UDc5KzVsbGtuSmJ5dHk1Y3djN2R1eEEwNlpOOGNzdnYwQmZYeC8xNnRYRG9VT0g4T2JORzNoNmVpb3M1L3FwOXplZ2FxQ0xzbk5vUVVFQnEvT2J6K2ZqMHFWTDhQZjNoMUFveExGangyUUNXR0t4V0thVDJkN2VuaWxYS01saWVmandvZEk1ZlQ0bFNlRGIyZG1aTlVlcUluRnhjYmh4NHdiRVlySE05eE1mSDQvVTFGUzVyM3Y3OWkzRVlqRnJiamhwclZxMWtna09PRGs1c2JMZ1VsSlNtTDROb09vK2I4MmFOWmd4WXdiV3IxK1AzYnQzUTFkWFYrYmVRUjFDb1ZDdC9wTFkyRmlWOW0vSi9EeWZXMTA5RmhUTi8xdFdWb2FsUzVlaWZ2MzZ5TXZMZzRtSkNSSVNFdkQ3Nzc4ci9UczhldlFJWGw1ZXpPQ2wwTkJRWkdabVl0eTRjWEIzZDYreEJKeUZoUVY4ZlgwQkFNN096aEFLaGN4bmtHeXpZOGVPVEViUWtTTkhZR3BxaWw5KytRVmZmLzAxTThqcTFhdFh1SFRwRXRMVDAxRy9mbjJVbDVmRHc4TUQ4Zkh4Nk5peG84cHpaQ3J5KysrL0s1M0hyN3E0dURpY1AzOGVibTV1ckVFTWVucDZhTm15SmJwMDZTSTN3MUl5cjVRa0lNam44MUZjWE15NjN1M2R1NWMxQU9iQWdRTm8wS0FCYXk2cW5qMTdZc1dLRlV6Mi9vZ1JJM0RtekJuNCt2ckN6YzBOZS9ic2dhbXBLYjc1NWh1VlBrOXljakxpNCtOaGIyL1BYTGNIRHg2TXExZXY0c2NmZjJTQzNxcXFWNitlM044MWlrbzl5dE9uVHgvOC9QUFBLcTByUFZDcXJoR0pSQ2dySzZNQW1CUUtnQkh5QmV2Y3VUUHUzYnVIL1B4OGxKZVhJekl5a2luUlFRZ2hoUHpiV3JWcWhaQ1FFT1RuNTZ1Y0tWRVRiVzF0dVJrSk9qbzZtRDE3TnZONDZ0U3BjSFYxaGIrL3Ywd0FyS0tpUXUyT0VsdGJXNFNHaHNwTWFQM3R0OS9Dejg4UEFRRUIrT21ubjVDWGw0Y3paODRnT1RrWkppWW1UQUFzSmlZRzhmSHhUT2NPbjgrSFVDaEVYbDRlZ0tyT29oY3ZYbURPbkRscXRVdkN4OGNIbXBxYW1EOS9Qck9zckt3TXg0NGR3L0RodzFseldYMXVlbnA2TXZPVHlDdGRPR1BHRER4NDhBQkhqeDdGb0VHRFpMTHBWREY5K25SRVJrWmkrL2J0MkxKbGk4b2RXVjI2ZEdGMUtrdG5UcFdWbFFHb0tvRWpyYUNnZ0FrVWpCOC9IbzBiTjRhK3ZqN0dqeDh2TTVmWmlCRWo0T2JteGhybEQxU050RTlKU2NIR2pSc1ZkakFaR1JuSmZIOXVibTVNNXB3MDZVN256NEhMNWJKR0QzTTRISFRzMkJHT2pvNW8zNzQ5dG0vZkRrOVBUK1RsNVNuTndwTzJaTWtTZUhoNFlNbVNKWmc5ZXpZME5UWHgvdjE3Vm5aU2JaTE14M1BxMUNsWVcxdkxiVmQ4ZkR3RUFnRW1UNTZNclZ1M0toM3grK2JORzVTWGw4dWRzeENvQ3NUSXk5eHIyclFwYTc0SWVXMjRkZXNXaGc0ZHluci91TGc0SkNRa2ZGU1pJM1drcHFaaXk1WXRTRTFOaFoyZEhWYXRXcVZTQjR1RmhRVTJiOTZNTTJmTzRPalJvemgzN2h4VFFqQThQQnhpc1pqVktRdFVsU3VyM3FFdUZvdVJuSnpNV201dGJRMDdPN3YvekhFcUxUczdtd2xVejV3NUV4b2FHdWpUcHcrNmQrK09ZY09HeWQzWGJ0eTRvWEEwdklXRkJTczRWbjN3U0ZsWkdYSnpjM0huemgxbW1iTE1BajZmajJQSGp1SHMyYk13TnpmSEgzLzhBWDE5ZlFEQVR6LzlCQU1EQTNoN2UyUFJva1Z5czRFKzlmNG1zWHo1Y2xiZ29LeXNESXNXTFpMWnpwczNiM0RwMGlWY3Zud1pSVVZGNk5HakIzNzU1UmNtK0NVV2l5RVNpWEQ5K25YNCsvc2pJeU9EbFMwbEdhenoxMTkvWWRTb1VRZ0lDSUNXbHBiTXZxVE00Y09INGVmbngxcW1UcWM1QUhUdDJwVlZuaTBtSmdhYk5tM0N0bTNiV0lOSkpITXN5WFAvL24wRUJ3ZkxmVTR5djEzMXdTOFNvMGFOa2dtQWRlclVpWlVSbzZlbnh3cUFBVlZaOE5PbVRjUHUzYnR4OWVwVmpCZ3hBaFVWRmREUTBQaWdPY0NLaTR2Vnlyd0xEZzVXcVFTaUt0bnlINnV1SHd2VkZSWVd3dDNkSFNLUkNQUG16WU83dXp0KysrMDNIRHAwQ0o2ZW5saTVjaVZ6THFqdTk5OS9oMEFnd0tsVHAzRHExQ2xvYVduQnlzb0treWRQaHJPek15dkljK1hLRmVUbjUyUENoQW5NTXVsZytyeDU4eUFTaWZEMDZWTUVCZ1ppenB3NTRISzVNRFUxWmQzalM3S1FRa0pDNE9MaUFpNlhpN0t5TXR5L2Z4L1hyMS9Ic1dQSGtKS1Nncmk0T015ZlB4OGNEdWVqQTJEcVpnKzlmZnNXQW9FQUhUcDBrSm43RjREU0VxUFcxdFpNRllxUWtCQjRlM3NqTkRTVWVWNzZISk9Sa1lIdzhIQzVjK1VOSERpUStiZTV1VG5HamgwTGYzOS84SGc4cEthbVl1M2F0U3JkMTR0RUltYVFodlM4VnhNbVRNQzFhOWV3WThjT2JOKysvVjh2TDZxaG9hSHkxREtmZTE3bDFOUlVwZ0tCT3F5dHJabmprZ0pnLzQ4Q1lJUjh3VFEwTkRCa3lCQ2NQbjBhUU5WTmFhOWV2VDY0TEFVaGhCRHlNZHExYTRmUTBGQThlUEJBNWRGL05XblFvQUVFQWtHTlFUVXVsNHRPblRyaDRzV0xFQXFGckI4dk9UazVhcGZ2a1dRRlZlL1lNelEweE5peFkzSDA2Rkc4ZS9jT1FVRkJhTjY4T1h4OGZOQ3FWU3ZXdXMyYk44ZnZ2LzhPb0dxVWZtSmlJdk00TkRSVWFma3NaWUtEZ3hFZkg0OXAwNmF4QWwwVkZSVzRlZk1tNHVMaTRPUGo4MEdqb3o4blBUMDl1THU3dzh6TURGd3VsNWsvVFoxMldscGFZdWJNbWZEeDhZR25weWM4UER6a0JzSEt5c29RRXhPRHAwK2ZBcWlhLzBqNmZjUmlNVkpUVXhFUkVZSHk4bklZR1JuSnpPRWsvY05mTXJwWjBRL1JybDI3d3M3T0RsdTJiSUczdHpkMGRIVHc4T0ZESEQ1OEdOOS8vejFyQkswcTh2THlsSmI0K1RjdFdMQ0ErWkhmdG0xYjJOcmFRa2RIUitGY1R0V1ptWmxoKy9idDJMWnRHM3g4Zk1EbGN0R3VYVHVGWlUxVlZWWldCb0ZBQUNNam80L3FJSW1Pam9hR2hnWUdEUm9FTHk4dkNJVkNEQjA2RkQvOTlCUE16TXp3NnRVckpDWW1Zc0NBQWF5NUY1WXNXU0szazBTU0xkT2lSUXU1N3pkOCtIQzUyWXZLT21WNVBCNjJiOThPTXpNenpKbzFpL1ZjWW1JaS92cnJMelJ0MnZSZkNTcnUyYk1INmVucG1EcDFLbjc2NlNlMXZuc09oNE54NDhhaGE5ZXVxRmV2SHZQYU8zZnVvR0hEaGpKendyMSsvUnJuejU5bkxaTUV3S1RuTU96WHJ4L3M3T3orYzhlcFFDREE4K2ZQMGFKRkM1dy9meDdXMXRad2NuTENWMTk5QlhkM2QrVG01bUxpeEltczEwZ0diTXliTjQ5WmxweWNqTGR2MzRMSDQrSFZxMWVzNEZaNmVqb3FLeXR4NTg0ZDJOcmE0dDI3ZDB3bnRQVHJwYmNuSVJLSk1ILytmS1NtcHFKTm16Ync5UFNVdVk0UEh6NGNsWldWMkwxN3Q4emZHdmc4K3hzQU5HblNSR25aTndENDU1OS80T0xpQWc2SGc3NTkrK0xISDM5azdhT1ZsWlY0L2ZvMW5qNTlpb2lJQ0hUcDBrWHVnSjBmZnZnQlY2NWN3YnAxNjVDVmxRVVhGeGVaTW5USzlPM2JWNlo4OHZQbnp4RVlHS2p5TnFwNy8vNDlDZ3NMMWJyK3pwbzFDNk5HamNMRml4Y3hiZG8wMXZjcGJ3NncwdEpTN04yN0Y3Lzg4Z3VydEoyNlJvNGNDVXRMUzJhNkJ6NmZyN0RkQW9HQW1jdXllcGxLa1VpRTlQUjB0WUtQN3U3dUtsM3IwdExTbUlvQmluenNOYXN1SHd2VnBhV2xZYzJhTlRBME5JU1hseGN5TWpJQVZOMURiOWl3QVc1dWJwZzdkeTdXclZzbnQwS0JaTTVlR3hzYjJOallvRkdqUmt5YnF3K1VpSStQQjUvUGw1a1RVMEp5WGRUVzFwYVpBMHo2WEFkVVpjeWRPblVLNTgrZmg3YTJOZzRlUElpMmJkdGl3NFlOTURBd1FOZXVYWmw1eFZTdGtxQ01wSlNscWlTQjd5bFRwckNDTCtyTzE1dVhsNmV3REM1UVZUbWlYNzkrK1BycnI1R1RrNk4wV3k0dUxyaDc5eTRpSWlMUXYzOS9oZk9nVlhmcTFDbWtwcVppOE9EQnJBRkRqUm8xd3NpUkl4RVFFQUEvUHorMVNrbnorWHlGV2FxcXVuMzd0c3g4eEdLeFdHNndTMWsyOWFkdzVzd1pabTVhZFV5Yk5vMEpjaXY3Ty8vWFVBQ01rQzljNjlhdDBiUnBVN3g4K1JKOFBoL2g0ZUZ5UzZZUVFnZ2huNXUrdmo0NmRPaUFoSVFFREJreTVJTkc1MVpYcjE0OU5HL2VYQ2FvVnYzSGlFZ2tRbkp5TWhvMmJDalRLUjBkSFYxanh3UlExWmwxNE1BQmFHcHFJamc0R0EwYk5vU0ppWW5NZWhNbVRNQ2pSNDhRRUJBQVoyZG56SjQ5KzZNNjRDMHRMZUhnNEtEU05yS3pzN0YvLzM1MDd0eFpabDRyRXhNVExGeTRFQjRlSHRpelp3OFdMRmhRNDdZVWRhQjk3QTlJUmFSLzVFcUNqT29NM0JHTHhSZzVjaVRTMHRJUUhCd01UMDlQTEYyNlZLWXo4ZDI3ZDlpeVpRdUFxdEpqMVV1QjZlam80TmF0VzNqdzRBRWNIUjAveWZ3bWl4Y3Z4cXhacytEaDRZRnZ2LzBXbXpadFFzZU9IZFhPOGhNS2hjak56Vlc3aEY1NGVEalMwdExRclZ1M2p3NHVTWk0renNMQ3doQVZGUVYzZDNlMTlubHRiVzBzVzdZTWFXbHBTRXRMZzFBb1JFRkJBVE52MFlkWXZudzVNak16Y2U3Y3VZODYvbTdmdm8yMmJkdkN6YzBOZkQ0Zlc3WnNnYWFtSnROcHRuYnRXaGdaR2FGLy8vNnNBSmlGaFFWU1VsSnc1Y29WT0RzN015UE9KZXRjdm54Wjdwd29mZnIwa1RzWG9ESUhEaHpBNjlldnNXblRKcG5PalBIanh5TXlNaEk3ZHV4QW16WnRhcHc0L3RhdFczajgrTEhjNTBwS1NtcHN5K3JWcTVHZm42OVNPVFZGcER0TzM3eDVnNFNFQkxrbEcrM3M3T0RwNmNsYTV1am9pTkdqUjdOR2pLdWp0by9UVHlrK1BoNDhIZzhUSjA1RVFFQUFmSDE5TVdEQUFCZ1lHS0IrL2ZvNGMrWU1uSnljbUtCVFpXVWxBZ0lDb0srdno5cVBnb0tDY1BmdVhRQlZwY2NlUFhvazgxNWJ0bXpCcEVtVDFCcFF3dUZ3TUduU0pHUmtaR0RzMkxFS2oxTm5aMmRZV0ZqQTN0NGVibTV1ck9jKzlmNG1VVlBaTjZEcXZEVmh3Z1E0T1RreDl3SlpXVm00ZVBFaXhvNGRpNUtTRXZCNFBGaFpXV0gyN05ubzNidTMzT3V1dnI0K3BreVpnazJiTmtGSFIwZGhSMzExV2xwYVdMSmtDZHEwYVNOVENxeGJ0MjVvMmJLbDNDd1FWV1JuWjBORFEwTW1TN0ltVDU4K3haa3paL0R1M1R1NHVia3B6SUFRaThYWXZIa3pvcU9qTVhqdzRJOEtnR2xvYUxEbU91ZnhlTXg5UTBsSkNaNDhlWUxFeEVTa3BhV2hzTEFRUzVZc0FZZkRrYm52aTQ2T1JtbHA2UWQvWngvclk2OVpkZmxZa0p4alJDSVJ6cDgvanlOSGpxQjkrL1pNYVZOSkFBeW91dWYxOXZiR3lwVXJNV1BHREl3ZlB4NWp4NDVsRFdhU040OFRVQlhnL0p4VGZsaGFXbUxNbURIdzlmV0ZqbzRPcGsrZkRtZG5aK2I3MGREUVVGanU4VU8wYXRVS1M1Y3VaUjZYbHBZaUtTa0p2WHIxa3J0K2ZIdzhMbDY4aU5telo3TUd6YWg3RHhzWEZ3ZGpZMlB3ZUR5NTVYbTF0TFN3YXRVcWxiWjE5ZXBWWkdkbkE2Z3F2eHNURTFQallKSjc5KzdoNk5Hak1ERXhZVlh6a0pneVpRb2lJaUp3NHNRSk5HN2NXT1hTK3BtWm1US0RoRlFWRlJXRmtTTkh3c2JHaHFrTU1IejRjRHg3OWd6cjE2L0h2SG56WkQ1WFJFUUVYcjU4cWRLOGtCOWl4b3dack14R1ZabWFtakxIbkRxRExmN1hVUUNNa1A4Qnc0WU5ZMm9jUjBWRk1iWEdDU0dFa0g5Yno1NDlrWkNRZ0tTa3BFODJNZkNRSVVOdy92eDVEQnMyakpVeEVCb2FpbTdkdW9IRDRlRHUzYnQ0OXV3WmxpMWJ4bnJ0N2R1M1VWNWVybEtIczVhV0ZoSVNFdkQ4K1hPMGJOa1NycTZ1TXV1OGUvY081ODZkdy9MbHk3Rm16Um9FQndlalNaTW1HRGx5cEZxZlNWSXVSMUt1U3BXSnVuazhIdGF1WFFzT2g0Tmx5NWJKN2JCd2NIQ0FvNk1qZ29PRDBhMWJONW1Sc3RJeU1qS1krd2Q1ZEhWMVAydnBFVW5wbVpybXV3R3FPcm1DZ29LUWxKU0VQLzc0QS9QbXpRT0h3MEZRVUJDbVRac0dWMWRYMXZ4TlRabzBRVkJRRUlDcWU2TzB0RFQ4OU5OUFRKbklzV1BITXBrYjgrZlBSN3QyN1Q3Njg1aVptY0hEd3dNTEZ5NUViR3dzMnJScGcvOWo3NzZqb2pqZnQ0RmZMSjBGTEJoQUViR0NSaVRHMklJS1JpWEZMb3FhR0kySlA0MUdZelN4bHhoN1E0M0czcU5SVVJBYlVrUkZGRkVpaWdYRUJnZ1dpaUFkRmhaMjN6OTRtYS9yTHJBb1psV3V6em1lNHp3ejg4ek43czdNN3R4UFdiaHdZYVVUd1dGaFlTZ29LTUMxYTlkZ2JXME5SMGZITXVmR0tiVmh3d1ljUFhvVVJrWkcyTE5uRCtiTm0xZmxEK2JqNHVLd2V2VnFkT2pRUVdINEpDc3JLL2o3KzFjNFpNeW1UWnNRRnhlSFRwMDY0ZkxseXhnL2Zqd1dMRmdnUE13ckxpNUdYRnljd2o1WldWa3E2eW9zTE1UOSsvZmg3T3o4V29uMmYvLzlGekV4TVpnOGVUSkVJaEZtelpxRjZkT25ZOTI2ZFdqYnRpMkNnNE54OGVKRi9QTExMeXFIYWtwTVRNVHUzYnZScFVzWGlNVmkzTGh4QTVHUmtiQ3pzOFBwMDZmUnRtM2IxMjZZZHZic1dadzRjUUtEQmcxUzJkSllXMXNiTTJiTXdOaXhZN0Z3NFVMODlkZGY1VDRnOVBiMkx2ZThycWhIU0sxYXRWNHJjZm15Z0lBQXlPVnloV0dWM2lSTm5xZFZ6Yy9QRDJLeEdLMWF0VUx0MnJYeDQ0OC93c1BEQTZOR2pjS0lFU053K3ZScDdOcTFTeGlpOGN5Wk0waExTOFBreVpNVnp0ZHAwNlpoMnJScEtDd3N4S1pObXpCbzBDQllXVmtoS0NnSStmbjU2Tm16SjRDUytaQmtNbG01UFQ5ZXB1NzlyYXlIeWxYOWVTdWx6ckJ2alJzM3hqZmZmS05RbHBxYUNtOXZiM1RxMUFrT0RnNVlzbVFKbWpWclZ1NTdmL1hxVld6Y3VGR1lzM1RpeEluNDVaZGYwTHAxNjNKakZJbEVaZlpXTWpjM3IxUlBwaGZKWkRKY3VIQUJJcEVJZS9ic1FkZXVYZFZPcWpnNU9lSC8vdS8vc0gzN2RoZ1pHWlU1aituR2pSc1JHaHFLbVRObkN2TXRWcFhjM0Z6aGU0Ty92eisyYnQwS0xTMHROR25TQkM0dUxrSWpFRU5EUStUbDVhRkJnd2JJenM3RzVzMmJvYVdsaFMxYnRpQXlNaEtqUjQrR21aa1ordmJ0KzhaN2NsYkZQZXR0UGhmTXpNd1FIUjJOVFpzMklUbzZHb01IRDhZUFAveFE1dmVDMnJWclkrM2F0ZGkrZlR0Mjc5Nk5nSUFBdUxtNXdjWEZSVWpJU0tWU3hNVEVJRG82V2toeURoOCtYTGdldlk3MDlIUjRlM3NyamR5UWxwYUdqaDA3NHZMbHk4ak96aForWTd3cFptWm1jSEp5RXBhOXZiMFJFQkFBYzNOekRCOCtYQ25CbkorZkR3Qm8zNzc5S3lkeUwxNjhpTWpJU09qcTZtTFlzR0VZT0hBZyt2WHJCME5EUTRWa1dFV2YwNnlzTEt4YnR3N0J3Y0ZvMmJJbHZ2dnVPeXhac2dRelo4NUUvLzc5TVhMa1NKWFh4YkN3TUdHNDRibHo1NnBNMEJnWUdPRDMzMy9ITDcvOGdwVXJWeUl2TDArdDMxa05HalRBckZtelZLNHI3L1Y2K1BBaDVzeVpnMm5UcHVIamp6L0dvVU9IQUpRa3dCbzNib3lXTFZ0aTl1elptRFZyRnB5ZG5YSDkrblZzMmJJRjgrYk5nN2UzTnc0ZlBveTFhOWVpYnQyNkZjWllHV1ptWnE4OHBVRHB2SVJNZ1AwUEUyQkU3NEY2OWVyQjF0WVc5KzdkUTNGeE1jNmVQYXMwL3drUkVkRi9vVjY5ZXJDMHRNUzFhOWVxTEFIV3IxOC9IRDE2RkljT0hSSmFoZGF2WHgrRmhZVTRlUEFndExXMVlXTmpneFVyVmlnOGFNbkl5TURXclZzeGZQaHd0WklzUU1uY1dpOHJLQ2lBUkNMQnFsV3JjT2JNR1ppWm1XSEVpQkZZczJZTkZpeFlnUFhyMThQZjN4OURoZ3lCazVOVHVUK1dJeUlpOE96Wk0vajcrME1zRnF0OFVKMlRrd01MQ3d1RnNwU1VGQ3hmdmh5eHNiRndjM05EVWxJUzR1UGpoZGdrRWdrS0NncVFuNTh2UE1CZXUzWXQ3TzN0eS96eDFMRmpSNlhlRlJWUk5XUlNZbUtpMHFUVEJRVUZGYmI0am9xS0FnQ1ZENTdrY2ptQWtoK2x2cjYrT0hQbURDUVNpZEFxVmlRU1llTEVpV2pVcUJHMmJObUNKVXVXd012TEM3MTc5OFpubjMwbS9JaVBpSWpBL1BuellXOXZEMWRYVjBna0V0eDlnaW1VQUFBZ0FFbEVRVlMvZngralI0L0dMNy84QWhzYkc5eStmUnREaGd4UmlrSFZuQjVsemJ1U201dUx3TUJBZUhoNFFFOVBEL1hxMWNQZHUzZXhlUEZpOU8zYkYyM2F0Rkg1dWZqdXUrK0VJYlBrY2puT256K1BQLy84RTFaV1ZqQXdNTUNLRlN1Z3E2dUxkdTNhd2RuWkdYUG16Rkg2YkFBbER3RkhqaHlKcjcvK0duUG16RUZnWUdDVkpzRGk0K09GU2RkZmJLMWM2c1dIWE5uWjJRcWY2K0xpWW16ZHVoVkhqeDVGbno1OU1ISGlSSVNIaDJQKy9QbVlOR2tTRmk1Y0tPeW5xcWVtcXFFQjc5MjdoNktpb3RmNkc0dUtpckJ6NTA3VXFsVkxTRkxwNnVwaXdZSUZlUHIwS2E1ZXZZcjE2OWVqZmZ2MjZObXpKNjVkdXdaQThYTlJPalNRdWJrNXBGSXBObXpZQUJNVEV5eGZ2aHpyMTYvSGloVXI4UFRwVTVXZnI0cklaREw0Ky90ai9mcjFxRldyRmpwMDZJQ0lpQWpoWEM4OTMwdlAvM3IxNmlFbUpnWjc5dXdwZDM2MmRldldLY3gvVlpHTWpBd0FsUnVxVkYxeXVSd0JBUUdvVzdldTBvTklBTWpNek1TTkd6ZVU5a2xLU2xJcXQ3YTJGbnF6dkszbmFYbEtlOStwTy9kSVRFd016cDgvRDFkWFYranI2Nk54NDhad2NYRVJlbmJWcVZNSFgzNzVKV0pqWTFGVVZBU1JTSVQ5Ky9lalRaczJDcjFwU2ttbFVpeFlzQURYcmwxRHg0NGRZV1ZsQllsRWd2WHIxeU1zTEF5VEowK0dqNDhQbWpScG90UnJxQ3JuUDVKSUpGWFNlN3dpTHcvN1Z2cjZ2L2pBV2RYbnFQU2NMMzEveTB0aTVlYm1ZdWZPblRoKy9EZ2FOV3FFaFFzWDR1blRwMWkyYkJtbVRwMkt0bTNiWXZEZ3dVb0pva2VQSGxYNm9lV2pSNDlVbHRldFd4ZnU3dTVDRDdLMHREUnMyTEFCOSsvZlI2ZE9uZUR2NzQrREJ3K2lYcjE2Nk5xMUsxcTFhZ1YzZC9keXZ6TU5HVElFc2JHeGtFZ2tLQ29xVW5xL3NyT3pjZVBHRFl3ZVBicmNZVmxYcjE2dDBEdGJuWG5OcEZJcDd0Ky9MeVJzdW5UcElzeGJwK3BlTVh6NGNDUW1KbUxxMUtsSVRFekUwcVZMa1p5Y2pPM2J0MlBVcUZIbzI3Y3ZmdmpoaHpJVG1DRWhJV1crdGk5Ni92eDV1ZXVyNHA3MXBsVEZ1ZkRubjMvaTVNbVRzTFMweExKbHkvREpKNTlVZUZ4OWZYMk1IejhlblRwMXd1Yk5tN0Z1M1RxRWhvYmkxMTkveFI5Ly9DRmN1MHhOVGRHaVJRdjA3ZHUzMHNQVXZxajBiL0R6ODhQZXZYdnh3UWNmQ1BlZDlQUjBlSHA2NHZqeDR4ZzBhQkFXTFZxRVdiTm00ZWVmZjhiMzMzK1B2bjM3dm5MUHM4TENRa2drRXJVU2FhNnVyaENKUk5pd1lRTnljbktVZWlhWERzdGUyYVRjc1dQSElKRklzR2ZQSHV6YnR3OGZmZlFSL3ZqakR4dzdkZ3dIRHg3RW9VT0hNR1RJRUxpNnVsWllsMVFxeFlrVEo3QjM3MTdrNU9TZ2QrL2VHRGR1SFBUMDlMQmh3d1lzV3JRSVI0OGV4Wmt6WnpCbzBDRDA3dDFidUMvNStQamdyNy8rQWdCTW56NWRaUy81VXMyYU5jT2NPWE9FMzFtM2J0M0NoQWtUVkk3TUFaUU0xeTJUeWRSNm42UlNxY0xuMjh2TEMyWm1aa0pET2kwdExXR2VURzF0YlV5ZE9oVU5HellVR2lIZHZuMGJzYkd4TURFeHdiUnAwekIrL0hqTW5Ea1RmLzMxVjZYbUdGU2x1TGk0U3VZV0t4M0c4VTMwVEh0WE1RRkc5SjdvMGFNSDd0MjdCNkNrYTNUYnRtMFZXdklRRVJIOVY5cTNiNC9qeDQ4akppYW1VZzlheTZLdnI0KzVjK2RpeXBRcE1ETXpnNHVMQzVvMGFWTHVIRnBaV1ZtWU8zY3Vtalp0V3VuZVdTOUtTVW5CM2J0M1VWeGNqTXpNVEV5Y09CRXVMaTdDUThvbFM1YmcxS2xUMkxsekovNzU1eCswYWRPbTNQSFdJeU1qY2ZEZ1FSZ2JHMlAwNk5FQVN1YnlDQWdJZ0lHQkFaS1RrL0g0OFdPbEhtdWJObTNDelpzM0FRQ2VucDd3OVBSVXFsdEhSd2VHaG9Zd01qSkN3NFlOOGZEaFE2eGV2VnJsL0FMejU4K3Y4RWRpWUdBZzd0NjlDME5EUStqbzZPREpreWVJaTR0VEdvckV4TVFFQXdjT1ZDaDdlV2hGUHo4L1JFVkZ3Y3pNRElhR2huaisvRGw4ZlgwaEZvdGhaMmVuZE96U0lkcEtoekVzNjBGaG56NTk4TWtubjJEcjFxMjRlUEVpVnE5ZURYOS9mNnhkdXhaQlFVRll1WElsV3JkdUxVektiV1ptQm5kM2QyellzRUdZME4zYzNGeVk0OFBIeHdjaWtRZ1NpUVMzYjk4V1d0aUhob1lpT2pwYTZLRmtZbUtDcEtRazNMeDVFNWN2WDhhLy8vNExxVlFLWjJkbi9QREREekEzTjRlZm54LzI3OStQbVRObndzVEVCQjkvL0RIczdPelF2MzkvNk9ucG9iaTRHTHE2dW5qOCtESE9uRG1EME5CUUpDVWx3YzdPRG5QbnpvV0ZoUVdTazVOeCt2UnBCQVlHWXVuU3BUQTBOSVNUa3hNKy8veHp0R3JWU3ZpUmJHbHBpWkNRRUloRUl0eS9mNzlLNTRLNmVmT21NT1RoMHFWTGxSN01Sa2RIWTh1V0xUQTBORVIrZmo0U0VoTHcrZWVmQXloSmppNVpzZ1IzN3R4Qmp4NDlNR0hDQk9IOVhMbHlKYlp2MzQ2bVRac2lKQ1FFSmlZbVdMWnNtVUxkWGw1ZUNBOFBWNG9wTWpJU2VucDZyL1V3Yk8vZXZZaUppY0cwYWRNVWh1RTBOamJHclZ1M3NIWHJWdGpZMkdEMjdOa1FpVVJDb3ZiUW9VTklUMDlIZm40K1RwdzRnUVlOR2tCUFR3K0xGeTlHWEZ3Y3hvMGJCN0ZZak45Kyt3MG1KaWJZczJjUFBEMDloZS9sZ1lHQnVIMzdOa1Fpa2ZEK0ZSVVZDZi9hdEdtRDl1M2JJejQrSG12V3JBRlE4bkJPVmVJUmdIRE9HeG9hb21iTm1qaDA2QkErL2ZSVGZQamhod3JibFo0bjVRMlJtSnViaTYxYnQ4TFEwQkQ2K3ZxUXlXVEMvQk9xNWkxN1hkbloyYkMydGxaNURRQktrdVNsdlpkZUZCZ1lpTURBUUlXeUtWT213TVRFNUswK1QxOFVIaDZPa3lkUHdzaklDTnJhMnJoejV3NEFxRFZVbkVRaXdmTGx5MkZzYkl5dnYvNWFLUC9sbDE5dzd0dzVCQVFFQUNoNThHVm5aNGN6Wjg0Z0xpNE9UNTgrUmFkT25ZVDFRTW1Ra3RuWjJaZy9mejZpbzZPeFlNRUM0Yno2NnF1djBLUkpFMnpac2dWWHJseEJTRWdJSmsrZURLQWtBWGZyMWkzbzYrc0xEOXBlcGFYNnVuWHJvS1dsQlFNREEyUm5aK1Bldlh0cUQzZFZGU0lqSTZHdHJZMklpQWdBLytzbFlHNXVqcUNnSVBqNitnb2pxeFFVRk9EUW9VTXdOVFV0ZDhneHVWd09iMjl2N04rL0gxbFpXZWpmdno5R2p4NE5QVDA5V0ZoWVlNZU9IZGkxYXhkT25qeUo4UEJ3MUsxYlYyZ0lBSlFNZVZwVnBGSXBkSFIwY1Bic1dWeTllaFhoNGVFUWlVUVlPM1lzQmc0Y2lPTGlZdno3Nzc4SURBeUVwNmNuOXUvZmo2Wk5tOExGeFFYZHVuVVRIamI3K2ZrSjgzWUNKZGNEYlcxdGVIbDVBU2o1cmlTVHllRGg0UUdnSkRIMTRqSUFpTVZpaGNZeUhUdDJWUGlPK1BEaFE1dzdkMDVZTGl3c3hOS2xTMkZ1Ymc1alkyT0lSQ0w4KysrL1NFOVBGK3F4dExRczg1ekp6YzJGdDdlMzBKdGo5dXpaUW1LbVM1Y3UyTDU5TzQ0Y09ZTHo1ODlqM0xoeEtudk1uejE3VnEya2RFVko0S3E0WjcxcHIzTXVkTzNhRlRWcTFNQTMzM3hUNmZub1c3ZHVqVTJiTmlFb0tBajI5dmFvVTZjT2JHeHMwS05IRDdSdTNSb05HemFFbHBZV01qSXlsT1kwQkVvK0p6S1pUS2toRmxEU083NzAzblgxNmxVQXdKWXRXK0RtNW9adnYvMFdCdzRjQUFDTUh6OGVCZ1lHR0RwMEtGeGRYU0VXaTdGMjdWck1uejhmbXpkdmhxZW5KM3IxNnFYeStDOUxTa3JDeG8wYllXaG9DRU5EUXp4NDhBREZ4Y1ZxOXc3cTM3OC82dFNwQXpzN080U0doaUlpSWtKSVNKOCtmUm9HQmdacTl3VE15TWpBcFV1WGNQWHFWVnkrZkJseXVSeURCdy9HaUJFamhCNWdmZnIwd2Y3OSs3RjM3MTRjTzNZTUkwZU9WQmh4NDBYbnpwM0RwazJiOFB6NWMxaGFXbUxXckZrS3YxZk16YzN4NTU5LzR2RGh3OWl6Wnc5Mjdkb0ZtVXlHbmoxN1l2WHExUWdMQzRPZW5oNm1UWnRXN2dnVnBSd2RIVEYvL253c1hyd1l3Y0hCK1BmZmY3RnExU3FWRFdhMHRiVlZucXQ1ZVhsWXUzWXRqSTJOb2Erdmo0eU1ERHg4K0ZDSU95a3BDWUdCZ1JnMWFwU1F6TGUwdEVSZ1lDQjhmWDJGQmg4Mk5qYUlpb3BDV2xvYXZMMjk0ZURnQUxGWURMRllqSG56NW1IWnNtVklTVW1wZEFKTUlwRmcwNlpORUl2RnlNaklRRXBLU3BsSnZwZmR2SGtUQVFFQkVJdkZNREl5RXI2ejNMNTlHK0hoNFdqZHV2VXI5eUI3SHpFQlJ2U2VNRE16dzBjZmZTUzBoanh4NGdSKy9QRkhEVWRGUkVUVlVhdFdyUkFhR29vVEowNWcvUGp4VlRKZWY0c1dMZkQ3Nzc5ajhlTEZ1SHYzTHI3Nzdyc3lmMlNFaDRkajdkcTFzTEd4d2N5Wk0xK3JKWjI1dVRuNjlPbUQrdlhybzArZlBrby9DTFcwdFBERkYxL0F5Y2tKaFlXRlF2SnJ3b1FKS2x2TURoOCtYT2tIdEk2T2pwQXdFb2xFYU5HaWhkTDhYaU5HaklCWUxFYWpSbzFRcTFZdG1KcWF3dGpZR0NZbUpnby9mRjYwYk5reW5EbHpCaEVSRVVxSm80cm1DUUpLSGg0ZE8zWk1XQmFKUlBqd3d3K1Y1dDR4TmpaV0dxTStLQ2hJWVZra0VpazhkQVZLZm1EKzhzc3ZLbHRlbDA3Qzd1enNqR0hEaHBYYmdyRmV2WHI0NDQ4LzhPREJBeHc5ZWhSdWJtN0l5TWpBdW5YcjRPenNqTjkrKzAyaGhicTJ0alltVHB5SXlNaEliTisrWFdFNHlhQ2dJTnk4ZVZNWVRxazBzWmVSa1FFUER3OW9hMnVqVTZkT3NMVzF4YUZEaDdCanh3NVlXVmxoMEtCQitQTExMeFVleFBYcTFRdGZmdmtsd3NMQ2NPN2NPVnk3ZGcwaWtRaTZ1cnI0OWRkZkVSVVZKVHcwTXpJeXdpZWZmSUx4NDhlalE0Y093bWZXd3NJQ3c0WU53N0Jod3hBWkdRbGZYMThFQlFVaElDQUFQLzc0b3pCUi9Jd1pNN0JxMVNxaGg0YzZEMm5VWldWbGhRWU5HdURYWDM5Vm1RUXhOemVIam82TzBNSzVkKy9lNk5XckY0Q1NaTzM5Ky9jeGJ0dzRwWmJGelpzM0Y1TFl0V3ZYaG8yTmpjSWNjVURKUERlcUhtaEVSVVdoYmR1Mkt1ZXVVRmRtWmlZKy9mUlQ5T2pSUTZIODd0MjcyTHAxSyt6czdMQm8wU0poNk1PR0RSdGk0TUNCOFBQelEzaDRPTFMwdEdCdGJZM0preWNqTVRFUkZ5OWVST2ZPblRGZ3dBQUFKZWYxVHovOWhDKysrQUorZm42SWpvNkdtWmtaTGwyNkJLbFVXbVp2aDlMaGtCbzFhb1JodzRaQkxwZkQwdElTcHFhbU1ERXhnYkd4TVl5TmpTRVdpMkZvYUtod1RVcElTTUNQUC82SWJkdTJDY216VXFYWGovS0l4V0pjdUhCQllTNHdFeE1UakJrejVvMDByRE0xTmNXeVpjdktmSGo4NmFlZll0NjhlV3JWSlJLSjRPZm45MWFmcHkvUzA5TkRTRWlJc0d4b2FJak9uVHVybGJ3K2NlSUU0dUxpTUdQR0RJVUhaZm41K1NwN01aY3lNREFRaG9ZdDljVVhYK0R3NGNPSWpZM0ZpaFVyMExKbFM0WDF0cmEyV0xWcUZhWlBuNDRHRFJvSXlhbXNyQ3hzMnJRSk1wa01ZckVZSTBlT1ZQdWgzWXNTRWhLRTM2OGlrUWkydHJhdk5PZkpxL0wxOWNXZE8zZWdxNnVMZnYzNkNZMGhoZ3daZ2djUEhtRHQyclVLbjA4TEN3dE1talNwM084VldscGFpSStQaDdXMU5jYU9IYXVVNERVMk5zYlBQLytNUVlNR3djdkxDd1VGQmJDeHNSSG0wWms0Y1dLbGU5QkhSa1lxblBPaG9hRllzV0tGTU5Rd1VISU5LNTNIcWZTaHFMYTJ0akJNWlhaMnR2RFFkOU9tVFRodzRBRCsrZWNmNk92cnc4ZkhCd2tKQ1JYR3NXL2Z2akxYbFg2Zkt1WG82S2h3L1QxLy9yeENBa3hQVHcvMzc5OVhPRTkwZEhUUW8wY1BwZTlJTC9QMDlNU2VQWHNna1Vqd3lTZWY0S2VmZmxLNGY1bVltR0R5NU1sd2NuS0N1N3M3bGk5ZmptYk5taWxkNTM3Ly9YZmhNMUdldUxpNGN1ZWFyWXA3MXB2Mk91ZEM2OWF0S3h6U3N6eGFXbG9LMTc2WDV3SUVTcTVmNWZWdVZ1WEZSSkdlbmg2c3JLd3dlL1pzSVlFU0V4TURIUjBkOU92WEQ4T0dEVlA0WFdGaVlnSjNkM2VFaElSZ3o1NDlhaWMyYXRhc2liQ3dNT0cxMHRYVnhjY2ZmNnh5bnN1eWxQWVV2SDc5T280ZE95Yk1lMnhoWVNITWNhY09rVWlFdlh2M29sNjlldmpoaHgvUXZYdDNwVVpNcHFhbUdEdDJMRnhkWGJGbnp4NEVCQVNnZS9mdUtvL1JxRkVqNk9ycVlzeVlNZWpYcjUvS251RWlrUWh1Ym03bzBhTUhnb09EMGI5L2YyUmtaQ0F1TGc3VzF0YVlPWE9teWdSV1dUcDA2SUQxNjlmRDNkMGRWbFpXbGRvWEtMbHZQM255QkptWm1TZ3VMb2EydGphNmRPa2lYRVBNemMwVmt1TkF5UngwY1hGeFdMOSt2ZERycnBTdXJpN3M3T3dVNW51MHQ3Zkg3dDI3eSsyOTNMTm5UMkYwaTFLREJ3OUdqUm8xc0d6Wk1xR0JRWU1HRGRRZTV0UEl5QWhCUVVFb0tpcFNxRnNzRnNQWjJWbmwvR3JWbVpiODVYZUFpTjVaV1ZsWitPdXZ2NFNiYmMrZVBkWHFmazVFUkZUVmtwS1NzSDM3ZG5UczJGSHBBZlByaUl1THcxOS8vWVdZbUJoMDdOZ1JMVnUyUksxYXRTQ1JTUEQwNlZOY3Zud1pUNTQ4d2RDaFF6RjA2TkEzT25aL1ZaTEw1Y0tQbDZxS09TTWpBMUZSVWVqVXFkTnJ4eVdYeXhWNnJMeDRqS0tpSXJYbnp5Z3NMRVJCUVFHMHRiVlZ6cWxVS2k4dkQ1R1JrV1ZPQks2TzVPVGtDb2NoaTR5TWhMMjl2Vko1NmNPRzhoUVhGK1BaczJkcTlkZ29yYk80dUJnNk9qb0lEdy9IMWF0WDBhQkJBelJ0MmhSTm1qUlIrMzNQeWNsQlVGQ1F3bHdaYjZ2YzNGdzhmdnk0ekI0K21wU2ZuNC9pNG1LVjgrYUdoNGZEM3Q2K1VxL3YyYk5uNGVqb1dLbDlYankvdExTMGhIK3ZJeVFrQkE0T0R1WDJSSzNJaXc4NTM1VnJhRm5lNXZQMHhmZGYzYUVQZ1pJVzQ4SEJ3YTg4QjlUTFpESVpVbE5UeSszVmxKT1RnOVRVVkdFb3ZWSmxYU3NmUFhvRWJXMXR0Uk9uTXBtc1NqNy9id3VaVEtiUmMwY21rMkhMbGkyb1Zhc1dHalpzaU9iTm0xY3FRUmtWRllXY25CeVZ3MlcrcnFLaUlxU21wcUptelpwcVhTK0xpNHRSVUZBQXFWUUtFeE1UdFY3WHg0OGZZKy9ldmVqVHA0L0tlL3lMY25KeUVCMGRyZFpjc2ZUdWtrcWx5TS9QVjdnM1ptWm1JakV4c2NKNURVdS9uNytMMXlkMXZzOVdadnZLMWxjcUtTa0p0V3ZYZnVYaGxHVXlHV1F5Mlg4eVJPN3J5c2pJUUdGaFlibjMxSmZKNVhMSVpMSktmUmQ0a1V3bVEzRnhNVVFpMFN2WDhiNWpBb3pvUFhQNjlHbGN1blFKUU1tUVVSTW5UbnpySDQ0UUVkSDdxZlNlNU9ycXF0U3EvSFhkdW5VTElTRWhpSW1KUVVaR0J2VDE5WVY1SUp5Y25EanBMeEVSRVJFUkVWRTF4d1FZMFh1bXNMQVE2OWV2RjRZN2FOT21qVEFNRFJFUjBYOUpKcE5oLy83OWVQandJUVlOR2xSaEMwc2lJaUlpSWlJaW9xcnlibzluUUVSSzlQVDBGSWJEdUhidEdwS1RrelVZRVJFUlZWY2lrUWhEaHc2RnRiVTF2THk4Y1ByMDZUTG52U0VpSWlJaUlpSWlxa3BNZ0JHOWgxcTJiQWtiR3h0aDJjZkhSNFBSRUJGUmRhYWpvNE52dnZrRzlldlh4NlZMbDdCeDQwYmN2WHNYQlFVRm1nNk5pSWlJaUlpSWlONWpIQUtSNkQyVm5wNk9UWnMyQ1MzdCsvVHBnOWF0VzJzNEtpSWlxczdDdzhOeDRjSUY1T1RrQUFCTVRFeGdhMnVMbmoxN2FqZ3lJaUlpSWlJaUlucmZNQUZHOUI0TENRbEJVRkFRQU1EUTBCQVRKMDZFbnA2ZWhxTWlJcUxxN3Y3OSswaEpTVUZxYWlyMDlQVHcxVmRmYVRva0lpSWlJaUlpSW5yUE1BRkc5QjZUeVdUWXZIa3owdExTQUFEdDI3ZFhtQitNaUlpSWlJaUlpSWlJaU9oOXhEbkFpTjVqSXBFSWZmcjBFWmF2WExtQzFOUlVEVVpFUkVSRVJFUkVSRVJFUlBUbU1RRkc5SjZ6dHJZVzV2NlN5K1h3OGZIUmNFUkVSRVJ2ajh6TXpETFhTYVZTRkJVVi9ZZlJ2RHZVR1VTaWRCN1M4c2hrTW1SbVpxS2dvS0RNYmJLeXNwQ2ZuMStwK0lpSWlJaUlpSWlZQUNPcUJseGNYR0JvYUFnQWVQVG9FU0lqSXpVY0VSRVJVZVY1ZW5yQ3hjVkZyY1RLdkhuejhQUFBQNWU3VFZKU0V0emMzT0RwNmFseS9kU3BVekYzN3R4S3gvbmt5Uk1VRmhZcWxFVkVSQ0FzTEt6Q2ZlUGk0bkR2M3IxWC9wZVNrcUpXakFrSkNmajExMTh4YmRxMFNpZVhwRklwcGsrZmpxMWJ0NWE1VFZaV0ZrYU9ISWxqeDQ2Vlc5ZWhRNGN3YU5BZ1BIcjBTT1g2c0xBd0RCdzRFQ0VoSVpXS2tZaUlpSWlJaUVoSDB3RVEwWnRuWUdDQXp6Ly9YSGdJRlJnWWlDWk5tZ2hKTVNJaW91cm8zTGx6a012bCtPaWpqNnFzenVMaVlzeWFOUXM2T2pyWXZuMDd0TFMwQUFCNzl1eEJZbUlpOXU3ZEMxMWQzVEwzbnpObmp0cEpMRlg2OXUxYlllSXZLeXNMczJmUFJuSnlNdVJ5T1k0ZE80YWhRNGVxZlF4ZFhWMjBhTkVDKy9mdmg0bUpDYjcrK211bGJUWnUzSWlrcENRWUdSbVZXVTlpWWlMMjc5K1BwazJiSWowOUhWZXVYRkZZLy9ISEgyUEhqaDB3TWpLQ3FhbXAwbm85UGIwcWZlK0lpSWlJaUlqby9jSUVHRkUxNGVEZ2dPdlhyeU0rUGg0NU9Ubnc5ZlhGd0lFRE5SMFdFUkZSdVM1ZXZJaGx5NVlCZ0RBY1lmLysvU3ZjcjdDd0VISzVYSmdMczB1WExwZzJiWnF3WGk2WEl6QXdFSTBhTllLdHJTMkNnb0p3N05neHJGeTVzdHdFVlVVQ0FnTHc5T2xUVEpnd1FVaCtBWUNibXh2bXpadUhnSUFBOU83ZHU4ejlGeTFhQktsVStrckhyaWp4QlFEWjJkbVlQWHMyVWxKU01ILytmSVNHaG1MSGpoMm9YYnMyUHYvOGM3V1BOWExrU0R4OCtCQzdkdTFDeDQ0ZDBhaFJJMkZkY0hBd3pwdzVnNEVEQjhMRnhVWGwvaEtKQkFzWExrUnhjVEhTMDlPeGF0VXFwVzE2OU9pQnVMZzRtSm1aWWMyYU5VcnJ6Y3pNc0dIREJyVmpKaUlpSWlJaW91cUZDVENpYXFSUG56NVl2MzQ5QU9EMjdkdHdjSEJBczJiTk5Cd1ZFUkZSMlJvM2Jvd3hZOFlBQUs1ZHU0YVFrQkNNSGoxYUlibWtpbytQRC9MeThqQjQ4R0FBZ0pXVmxjTDZLMWV1SUNFaEFiLzk5aHNBSURVMUZWRlJVUlhPYlpXWW1JaU1qQXkwYU5GQ2FWMUdSZ1oyN05pQmV2WHFvVmV2WGdyck9uYnNpTWFORzJQNzl1MW8xNjRkTEN3c1ZOYi9ZaUtwcXFXa3BHRG16Smw0OU9nUmZ2dnROM3o2NmFmbzBLRUQ4dlB6c1hMbFNxU2xwYW5zelFVQTkrL2Z4OW16WnhYS2F0YXNpV2JObXVIVXFWTUs1ZjcrL3REVDA0TmNMc2VXTFZ1RWNrdExTL1RyMXcvNStmbVlOMjhlSGo5K0xDUzJ0bTNiaG1uVHB1R0REejRBVVBKZVQ1OCtIYTZ1cmhnOWVqVCsrT01QOU9qUkExMjdkcTNLbDRTSWlJaUlpSWplWTB5QUVWVWp0V3JWZ3BPVEU4NmZQdzhBT0g3OE9INzY2U2NPaFVoRVJHK3R1blhyQ3IyNEpCSUpRa0pDMEt0WEwyaHJhNWU3WDNoNE9KNC9meTdzK3pJdkx5L1VyRmtUM2J0M0w3ZWVqSXdNSEQ1OEdKR1JrWWlLaWtKNmVqcTZkKyt1TWdHMlpzMGFaR1ZsWWU3Y3VkRFJVZnlhTFJLSk1HM2FOSXdmUHg1TGxpekJxbFdybExZNWN1U0kwTXV0TXBvMWE0YldyVnVYdTAxNGVEaFdyRmlCbkp3Y3pKZ3hBOTI2ZFJQaW1qRmpCZ0JnNTg2ZGVQandJU1pNbUFBVEV4T0YvWjg4ZVFJZkh4OWhXUzZYbzZDZ0FEbzZPa2hJU0ZBNlhtRmhJWTRlUFFvOVBUMmg3TU1QUDBTL2Z2MndiZHMyM0w5L0g0c1hMNGF0clMwS0N3dFJVRkNBcVZPbll0dTJiVWhMUzRPdnJ5K0dEaDJLNzcvL0hpS1JDRzNidHNXU0pVdGdZV0doOHJVbklpSWlJaUlpZWhrVFlFVFZUT2ZPblhIejVrMWtaR1FnTHk4UC92NytHREJnZ0tiRElpSWlVdHVsUzVjcTdBR1dscFpXNWpaWHIxNUZSRVFFbkoyZGxZWTd2SFRwRXU3ZnY0L2J0Mi9qN3QyN0tDb3F3dVBIajJGblo0ZWVQWHZpK1BIajBOZlhWNnJ6MEtGRENBME5SZi8rL2N0TVJqVnAwZ1RmZmZjZGR1N2NpUVVMRm1EdTNMa0t4OSsvZno4a0VrbEZmNzZTdm4zN2xubE1pVVNDblR0MzRzaVJJekF6TThPS0ZTdGdiMit2c0kyT2pnN216SmtET3pzN2JOKytIZGV1WGNOUFAvMkV6ejc3VE5pbWE5ZXVDcjJ2a3BLU01IejRjSXdlUFJxdXJxNUt4LzMrKys5aGFXbUpwVXVYS3EwYk5Xb1V2dnp5UzRqRllqeDU4Z1FBTUhic1dDUW5KeU1sSlFVUEh6NUVjSEF3cGt5WmdzVEVSQUJBdTNidDhQUFBQOFBVMUJSUG5qeUJ2cjQrNnRTcFUrblhpb2lJaUlpSWlLb1BKc0NJcWhsdGJXMzA2ZE1IZS9mdUJRQkVSa2JDM3Q2ZVF5RVNFZEU3WS83OCtXcHQxN3g1YzZVeW1VeUdyVnUzQ3N0eGNYSHc4dkxDdFd2WEFKVE13VldyVmkyMGJOa1NOV3ZXUk4yNmRiRnk1VXFoeDVtdnI2OUNyeWFnWk02cmJkdTJvVm16WnZpLy8vdS9jbVA2K3V1dmtaU1VCRjlmWDh5ZE94ZHo1ODZGV0N3R0FIaDZlcXIxZDZsRExwZmo5T25UMkxsekoxSlRVNkd2cjQvZXZYc2pMaTRPY1hGeEt2Y3hNREJBbHk1ZGNPSENCU3hac2dRSERoekFrQ0ZEMExWcjF3cDczRldHV0N4R1hGd2MzTjNkeTkydXZQVU9EZzRxNXcwaklpSWlJaUlpS3NVRUdGRTExTEJoUXpnNE9PRG16WnNBU29aQ25EQmhnc29XN1VSRVJHOGJYMTlmaUVTaWNyZVpQMzgrMHRQVGxjb1BIVHFFMk5oWVlmakI3T3hzM0xsekJ6VnExRUJxYWlwMjdOaUJCZzBhQUFBbVRab0VmWDE5aGVSUFVWR1J3djB5T0RnWXk1WXRnNW1aR1JZdVhLaTBya09IRGpBd01GQ0k0WmRmZm9GRUlzSFpzMmN4WnN3WVRKa3lCUjkvL0hIbFg0aHk3Tml4QXdjUEhvUzV1VGxtekppQi9mdjM0K0RCZzJydE8zbnlaS1NscGVIZ3dZUFl0bTBiMnJkdnJ6UWs0dXZxMnJVcjJyVnJwM0pkYkd3c1pzNmNpWmt6WjViWnMrM2xubnRFUkVSRVJFUkVMMk1DaktpYSt2TExMeEViRzR1Y25Cems1ZVhCejg4UC9mdjMxM1JZUkVSRUZSS0pSQlgyU0ZJMS9PR1RKMCt3Wjg4ZU9EazVDVVByT1RnNFlNZU9IZkQwOUVSTVRBd3NMUzNMclRjL1AxOUljdm43KzJQMTZ0V29VYU1HbGk1ZENqTXpNMkc3OFBCd0xGcTBDSjA3ZDhhOGVmT1U0cDh4WXdhc3JLeXdkKzllTEY2OEdMdDM3NGF4c1RHeXNySXdiTml3Q2w4RHNWZ01EdytQTXRjUEhqd1lOV3JVUUw5Ky9hQ25wMWZoWEdlcTlPclZDMmxwYVZXZS9KTEpaTkRSMFVHTkdqVlVyaS90RVNjV2k4dmNCZ0NLaTR1cnRHY2FFUkVSRVJFUnZWK1lBQ09xcHZUMTlURmd3QUJoS01SYnQyNmhaY3VXSEFxUmlJamVldW8wMkNnc0xJU3RyYTFDbWI2K1BtcldySWxKa3laaCt2VHBsVDV1UVVFQmlvcUtoQVNOblowZG1qUnBnamx6NXNES3lrcllUaWFUWWR1MmJkRFYxY1dvVWFOVTFxV2xwWVVSSTBiQXpzNE9Pam82TURZMkJsQXlkS0ZFSW9HVGsxT1p2WitDZzRQeDRNR0RjbU0xTlRXRm01dGJwZi9HRjlXc1dSTTFhOWJFOCtmUGxZWm56TXZMQXdDRWhvYmkyYk5uU3Z0bVptWkNLcFZpeTVZdEN1WDI5dmJ3OC9ORFdGaFloY2VmTTJkT2hkdDRlWG1WbXlRaklpSWlJaUtpNm9zSk1LSnFyR0hEaG1qWHJoMnVYTGtDZ0VNaEVoSFJ1Mkg4K1BFcWUzaTk2TWlSSTBwbGRlclV3YXBWcXlyZG95a21KZ2JGeGNYQzBNSG01dVlBZ0VhTkdtSFRwazFLMi92NitpSTJOaFlqUm94QS9mcjF5NjI3UTRjT0tzdGJ0bXlKUG4zNnFGejM4T0hEQ2hOZ0x4bzJiQml5c3JMVTNoNEFSbzhlamI1OSt3SUFjbkp5NE9Qam83QmVKcE1CQUc3ZnZvMjdkKzhxN1MrUlNKQ2JtNnUwbjF3dXgvZmZmdzlYVjFlMVk4bkl5SUM3dXp2YzNOencwVWNmS2F3clRVWVNFUkVSRVJFUnZZd0pNS0pxcmtlUEhuanc0QUhTMDlPUmw1Y0hmMzkvOU92WFQ5TmhFUkVSbGNuRnhhWENvZTlDUTBQeC9QbHpwZks2ZGV0VytuaisvdjQ0ZXZRb0FNREN3cUxjK2JxeXNyS3djK2RPV0ZsWlllalFvVUo1WW1JaURoMDZoSEhqeGtGUFQ2L1NNYnlPL1B4OE5HN2NHTTdPem1wdHUzdjNiaFFWRlFsbERSbzB3SWtUSnhTMkN3a0p3Zno1ODR3a1dGQUFBQ0FBU1VSQlZQSDc3NytqWThlT1N2VjgvLzMzc0xTMHhOS2xTMTg3L3FTa0pFaWxVbGhiVzZOTm16YXZYUjhSRVJFUkVSRlZEMHlBRVZWek9qbzZjSFYxeFk0ZE93QUFOMi9laElPREF4bzFhcVRoeUlpSWlJQ3dzREJodnE3SXlFZ0FKVDJXSytvQmxwaVlpTHk4UENGeEJRQTllL1o4cGVUVG9FR0QwTFp0VzRqRllqUnQyaFIrZm42b1g3OCsyclZycDdUdCt2WHJrWnViaXdVTEZrQlhWMWNvVDBsSmdZK1BEMlF5R1NaUG5senBHRjVYbzBhTjFPcDFsWm1aaWQyN2QxZTRYVXhNREFEQXhzYW0wckhrNXVZcUpBY3JJcGZMQVFDclY2L0cyclZyaGZJWGU2a1JFUkVSRVJFUnZZd0pNQ0pDdlhyMTBMbHpaNFNFaEFBb0dUWnEzTGh4TURRMDFIQmtSRVJVM1FVRUJBaEQ5UUtBZ1lFQmR1N2NxZmIrcFEwOEFLQmJ0MjZ2bEFDenNMQ0FoWVdGc0h6eTVFa1lHaG9xSmNDQ2c0TVJGQlNFWWNPR3dkN2VYbUhkUng5OUJGZFhWM2g3ZTZOMTY5YjQ3TFBQeWozbXJWdTNJQktKVks2TGk0dXI5TjlRbFFvTEMrSHI2NHY2OWV1L1VvODZmWDE5VEowNlZWaVd5K1c0Y09FQ3VuVHBvakt4bVptWmlYWHIxcUZYcjE1bzFhcVZVTjZrU1JQaC93VUZCUWdNREVSbVppYTZkKzhPUzB2TFNzZEZSRVJFUkVSRTd4Y213SWdJQU9EczdJejc5KzhqT1RrWnVibTU4UFQweFBEaHd5dHNZVTlFUlBRbS9mNzc3MHBsMmRuWk9IandJQVlOR29TYU5Xc0s1VktwRkJzM2JvU2pveVBhdG0zNzJ2ZXdMbDI2S1BUaUFrcm12bnI2OUNtNmRldW1VSjZRa0lCVnExYWhlZlBtR0Q1OHVNcjZSbzBhaGZEd2NLeFpzd1oyZG5hb1Y2OWVtY2UrZlBreXdzUER5MXl2eWJtdmR1N2NpZWZQbitQYmI3OTlwZjExZEhUZzVPUWtMTis1Y3dlaG9hR1FTQ1NZTldzV2pJeU1GTFpQU2tvQ0FOaloyU25zVjZxb3FBaS8vdm9ySGp4NEFGMWRYWGg2ZW1MejVzMU1naEVSRVJFUkVWVnpUSUFSRVFCQUpCTEIxZFVWVzdac2dVd21RM3g4UE02ZlA2L1dmQ0ZFUkVUL2haeWNIQnc1Y2dTSER4OUdYbDRlNnRTcGcvNzkrd3ZyNzl5NWcrRGdZUGo0K01EUzBoSjkrL2JGbDE5K0NSTVRrd3JyMXRmWEJ3QThmLzVjU0p3TUhEaFFhYnU3ZCs5Q0twWEN6czVPS0l1TWpNU1NKVXNna1VqUXIxOC8zTHAxQ3dVRkJaQklKQ2dvS0JEK241K2ZEMHRMU3lRa0pHREZpaFZZdlhwMW1iMjhSbzhlcmRhUWhhV3lzN01oazhuZStQeGlIaDRlT0h6NE1GcTJiSW1lUFh0V1NaM05temZIaWhVck1HZk9IRXlaTWdWLy9mV1h3aHh2VXFrVUFNcDhyV0pqWTNIdjNqMnNXYk1HVFpvMHdiQmh3eEFhR2xxcDE0K0lpSWlJaUlqZVAweUFFWkdnVHAwNjZOcTFLODZlUFFzQU9ILytQR3hzYk5Dd1lVTU5SMFpFUk5WWlhGd2NmSHg4Y09yVUtVZ2tFamc2T21Ma3lKRks4MVcyYXRVS0J3NGN3Smt6WjNEczJERnMzYm9WZi8vOU56Ny8vSE1NR2pTbzNCNVh0cmEyQUlBRkN4YkEyZGxacWVjWEFHUmxaY0hmM3grNnVycHdkSFFFVUpLY1diaHdJWjQvZnc0QVdMNTh1Y3I2OWZYMVlXaG9DQ01qSTlTdFd4ZFJVVkh3OHZMQzRNR0RGYll6TVRIQjFxMWJZV1ptVnU1cnNtdlhMdVRuNTBOZlh4L2EydHE0ZnYwNkFKUjV6ejU1OGlUOC9QektyYk04MmRuWmNIZDNSMmhvS0d4c2JQREhIMzhvSktsZWw3MjlQVmF2WG8yY25CdzhlZklFUjQ4ZWhaR1JFZlQwOUlTZWNHVU50MmhtWmdadGJXMGNQbndZOWV2WFIyNXVMbnQvRVJFUkVSRVJFUk5nUktUSTBkRVJNVEV4aUkrUEJ3QjRlWGxoM0xoeEdoMXFpWWlJcXE4ZE8zYkF3OE1EMnRyYTZOS2xDd1lQSG94bXpacVZ1YjIrdmo1Njl1eUpuajE3SWp3OEhQdjI3Y09KRXljUUdocUtmLzc1QnpvNnFyLytObS9lSEQvKytDTzh2YjJ4ZmZ0Mmxkdm82ZW1oWWNPR21EcDFxcENnMHRYVnhZOC8vb2c3ZCs3QTJ0b2FwcWFtTURVMWhiR3hNVXhNVENBV2kyRmtaS1NRTENvc0xNU1lNV1B3enovLzRLdXZ2bExvb1NZU2laUVNlNm9rSkNRSWMzY0NKWE9qZGV2V1RXbG94bEt0VzdmR0YxOThVV0c5K2ZuNVdMZHVuVks1am80T1VsSlM0T1RraEY5Ly9mV05mQzlvM0xneEFDQWxKUVUrUGo2UXkrVUFBRk5UVXd3Wk1nUXRXclJRdVorWm1SbW1UNStPN2R1MzQvcjE2eGc4ZUxDUW9DUWlJaUlpSXFMcVMwdGUrc3VTaU9qL3k4L1B4NlpObTVDYm13c0FzTGEyeG5mZmZjZjV3SWlJNkQrWGtKQ0EwNmRQbzIvZnZxaFRwODRyMVhIanhnM2s1dWErVlVtUjZPaG9HQmdZcUpYc0tvdE1KZ01BeU9YeWNudGpTYVZTaUVTaTErNnhWVkJRSUF3VlNVUkVSRVJFUlBTMll3S01pRlI2OU9nUi92NzdiNkgxdFpPVEUrY0RJeUlpSWlJaUlpSWlJcUozZ3VxWnBJbW8yck8ydGthUEhqMkU1ZlBueitQaHc0Y2FqSWlJaUlpSWlJaUlpSWlJU0QxTWdCRlJtVHAyN0FoYlcxdGgyY3ZMU3hnV2tZaUlpSWlJaUlpSWlJam9iY1VFR0JHVmE4Q0FBYWhSb3dhQWtybkJQRDA5d1pGVGlZaUlpSWlJaUlpSWlPaHR4Z1FZRVpWTFQwOFBRNFlNZ2JhMk5vQ1N1Y0dDZzRNMUhCVVJFUkVSRVJFUkVSRVJVZG1ZQUNPaUNsbFlXT0Nycjc0U2xpOWN1SUI3OSs1cE1DSWlJaUlpSWlJaUlpSWlvckl4QVVaRWF2bjQ0NC9oNE9BZ0xCOCtmQmhKU1VrYWpJaUlpSWlJaUlpSWlJaUlTRFVtd0loSWJiMTY5VUtkT25VQUFFVkZSVGh3NEFCeWNuSTBIQlVSRVJFUkVSRVJFUkVSa1NJbXdJaEliVG82T2hneVpBajA5UFFBQURrNU9kaS9meitLaW9vMEhCa1JFUkVSRVJFUkVSRVIwZjh3QVVaRWxWSzdkbTI0dWJrSnk4bkp5VGg4K0xBR0l5SWlJaUlpSWlJaUlpSWlVc1FFR0JGVld1UEdqZkhWVjE4SnkvZnUzVU5RVUpBR0l5SWlJaUlpSWlJaUlpSWkraDhtd0lqb2xiUnQyeFlkT25RUWxrTkNRbkRyMWkwTlJrUkVSRVJFUkVSRVJFUkVWSUlKTUNKNlpTNHVMbWpXckptd2ZQejRjVHg2OUVpREVSRVJFUkVSRVJFUkVSRVJNUUZHUks5QlMwc0xnd1lOZ3JtNU9RQkFKcFBCdzhNRFdWbFpHbzZNaUlpSWlJaUlpSWlJaUtvekpzQ0k2TFhvNk9oZzJMQmhNREV4QVFCSUpCTHMyN2NQaFlXRkdvNk1pSWlJaUlpSWlJaUlpS29ySnNDSTZMVVpHeHZqMjIrL2hhNnVMZ0FnTlRVVm5wNmVrTXZsR282TWlJaUlpSWlJaUlpSWlLb2pKc0NJcUVyVXFWTUhnd2NQaHBhV0ZnQWdOallXeDQ0ZDAzQlVSRVJFUkVSRVJFUkVSRlFkTVFGR1JGV21jZVBHNk4yN3Q3Qjg2OVl0K1BqNGFEQWlJaUlpSWlJaUlpSWlJcXFPbUFBam9pclZ1blZyT0RvNkNzc1JFUkU0ZmZxMEJpTWlJaUlpSWlJaUlpSWlvdXFHQ1RBaXFuTGR1M2RIeTVZdGhlVkxseTdoL1BuekdveUlpSWlJaUlpSWlJaUlpS29USnNDSTZJMFlNR0FBbWpWckppd0hCd2ZqeXBVckdveUlpSWlJaUlpSWlJaUlpS29MSnNDSTZJM1EwdEtDbTVzYmJHeHNoREovZjM5Y3UzWk5nMUVSRVJFUkVSRVJFUkVSVVhYQUJCZ1J2VEhhMnRyNCt1dXZVYjkrZmFIczVNbVRpSXFLMG1CVVJFUkVSRVJFUkVSRVJQUytZd0tNaU40b1hWMWREQnMyREJZV0ZrTFprU05IY1BmdVhRMUdSVVJFUkVSRVJFUkVSRVR2TXliQWlPaU4wOVBUdy9EaHcxRzdkbTBBZ0Z3dWg2ZW5KK0xpNGpRY0dSRVJFUkVSRVJFUkVSRzlqNWdBSTZML2hLR2hJVWFNR0FGVFUxTUFKVW13QXdjT0lENCtYc09SRVJFUkVSRVJFUkVSRWRIN2hna3dJdnJQbUppWVlNU0lFVEF5TWdJQUZCY1g0OENCQTRpTmpkVndaRVJFUkVSRVJFUkVSRVQwUHRHU3krVnlUUWRCUk5YTHMyZlBzR3ZYTGhRVUZBQUF0TFMwNE9ycWlnOC8vRkREa1JFUkVSRVJFUkVSRVJIUis0QUpNQ0xTaU1URVJQenp6eitRU0NSQ1dmZnUzZUhvNktqQnFJaUlpSWlJaUlpSWlJam9mY0FFR0JGcFRIcDZPdjcrKzI5a1oyY0xaWjk4OGdsNjl1eXB3YWlJaUlpSWlJaUlpSWlJNkYzSEJCZ1JhVlJPVGc3KytlY2ZQSHYyVENpenRiWEZvRUdEb0sydHJjSElpSWlJaUlpSWlJaUlpT2hkeFFRWUVXbGNZV0VoUER3OEVCOGZMNVRWcjE4Znc0WU5nNTZlbmdZakl5SWlJaUlpSWlJaUlxSjNFUk5nUlBSV2tNbGs4UGIyUm5SMHRGRDJ3UWNmNE50dnY0V3hzYkVHSXlNaUlpSWlJaUlpSWlLaWR3MFRZRVQwVmdrTURNVGx5NWVGWlJNVEV3d2ZQaHhtWm1ZYWpJcUlpSWlJaUlpSWlJaUkzaVZNZ0JIUld5YzhQQngrZm43Q3NyNitQcjc1NWh2VXIxOWZnMUVSRVJFUkVSRVJFUkVSMGJ1Q0NUQWllaXZkdm4wYlI0NGNnVXdtQXdCb2EydGo0TUNCc0xPejAzQmtSRVJFUkVSRVJFUkVSUFMyWXdLTWlONWE4Zkh4OFBEd1FHRmhvVkRXcDA4ZnRHN2RXb05SRVJFUkVSRVJFUkVSRWRIYmpna3dJbnFyUFh2MkRIdjM3a1Z1YnE1UTFxVkxGM1R0MmxXRFVSRVJFUkVSRVJFUkVSSFIyNHdKTUNKNjYyVmxaV0hQbmoxSVQwOFh5cG8yYlFwWFYxZm82K3RyTURJaUlpSWlJaUlpSWlJaWVoc3hBVVpFNzRUOC9IenMyN2NQaVltSlFwbXBxU2tHRHg2TXVuWHJhakF5SWlJaUlpSWlJaUlpSW5yYk1BRkdSTytNb3FJaUhEcDBDREV4TVVLWlNDVENaNTk5QmtkSFJ3MUdSa1JFUkVSRVJFUkVSRVJ2RXliQWlPaWRJcGZMY2VIQ0Jady9meDR2WHI0YU4yNk1nUU1Id3NEQVFJUFJFUkVSRVJFUkVSRVJFZEhiZ0Frd0lub25QWDc4R0o2ZW5zakp5UkhLakkyTjRlYm1odnIxNjJzd01pSWlJaUlpSWlJaUlpTFNOQ2JBaU9pZEpaRkljT1RJRVR4NDhFQW8wOUxTZ3JPek03cDA2YUxCeUlpSWlJaUlpSWlJaUloSWs1Z0FJNkozWGxoWUdFNmZQZzJaVENhVTJkallZTkNnUVRBeU10SmdaRVJFUkVSRVJFUkVSRVNrQ1V5QUVkRjdJVGs1R1o2ZW5raFBUeGZLeEdJeFhGMWQwYkJoUXcxR1JrUkVSRVJFUkVSRVJFVC9OU2JBaU9pOUlaVktjZno0Y2R5K2ZWdWh2RXVYTG5CMmRvYVdscGFHSWlNaUlpSWlJaUlpSWlLaS94SVRZRVQwM3JseDR3YjgvUHdnbFVxRk1pc3JLd3dlUEJqR3hzWWFqSXpLY2pZNUV0ZlM0NUNRbTRwSGVXbWFEb2ZvcldWdFpBWWI4UWRvVTZzUlByTm9xZWx3aUlpSWlJaUlpSWplV2t5QUVkRjdLVDA5SFFjUEhzU3paOCtFTWdNREF3d2NPQkNOR3pmV1lHVDBva3hwSHRiZkMwRDQ4eGhOaDBMMHp1bGcxaFFUYkwrRXNZNkJwa01oSWlJaUlpSWlJbnJyTUFGR1JPK3Q0dUppbkRwMUN1SGg0UXJsclZxMWdvdUxDOFJpc1lZaUl3QzRtUkdQMVhkT0lsT2FwK2xRaU41Wlp2b20rSzE1YjdRd3RkSjBLRVJFUkVSRVJFUkVieFVtd0lqb3ZYZi8vbjBjT1hJRUJRVUZRcG1lbmg2Y25aM1J2bjE3aUVRaURVWlhmYm5mT1lHTHorNXFPZ3lpZDE2bkQrd3dwWGtmVFlkQlJFUkVSRVJFUlBSV1lRS01pS3FGbkp3Y0JBWUdJakl5VXFHOGR1M2E2TjI3TjJ4c2JEUVVXZlYwNGRrZHJMN2pvK2t3aU40YnZ6YnZqUzRmTk5kMEdFUkVSRVJFUkVSRWJ3MG13SWlvV29tUGo0ZXZyeTlTVTFNVnlsdTBhSUhQUC84Y3BxYW1Hb3FzZXBsejB3TlJtWTgxSFFiUmU2TmxqZnBZNURCVTAyRVFFUkVSRVJFUkViMDFtQUFqb21wSExwY2pMQ3dNd2NIQktDd3NGTXAxZEhUUXVYTm5PRG82UWx0Ylc0TVJ2di9HL0xzVnp3cXlOQjBHMFh2akEzMVRiRzAvUnROaEVCRVJFUkVSRVJHOU5aZ0FJNkpxcTZ4aEVXdlZxb1V2dnZnQ3pabzEwMUJrN3pjWjVIQzdzQm95OFBaRFZGVkUwTUtoenBPaHJjVTVEWW1JaUlpSWlJaUlBSUJQU1lpbzJqSTJOc2FBQVFNd1lzUUltSm1aQ2VYcDZlbnc4UERBM3IxN2taNmVyc0VJMzA4aWFESDVSVlRGWkpBeitRWGd5Wk1ucjExSGJtNHVFaElTSUpQSlhybU90TFMwMTY1REpwUGh4bzBiU0V0TFUxb25rVWp3Nk5HajE2ci9WUVVFQk9EMDZkT29xQTFkU0VnSUprMmFwRFRrOE90S1NVbkJqUnMzVUZSVXBISjlXbHFhVXNPV3N1cUpqbzVXNjVoRlJVVzRjdVVLTWpJeUZNcmo0dUlRRVJHaFZoMEE0T0hoQVU5UHp6TFhoNGVIWTlxMGFWWDIzU01xS2dvYk4yNnNjTHVUSjAvaTJMRmo1VzZ6ZlBseTdObXpwMHJpSXZYRXhNU1UrVGxYbDB3bXEvQmNyU3lwVktwVTU0MGJONUNibTF1bHg2bU14TVJFM0w1OVcrVzZwMCtmSWljbjV6K082TCt6ZS9kdURCMDZGQktKcE5MN2xuZXR5Y3ZMZTZVNnBWSXBFaElTbEs2WGxWVWQzMU81WEk1Ly8vMFgyZG5aVlZMZjYxNURlTTk2TjZTbHBTRW1Ka2F0NzRUeDhmRzRkKytleW5VWkdSbHExMU9lVzdkdXFmMzk2bVdhK0Y1TFJOVURuNVFRVWJWblkyT0RzV1BId3NYRkJYcDZla0w1dzRjUHNXblRKZ1FGQlVFcWxXb3dRaUtpNnUzSmt5ZFl0bXhadVE5WWI5MjZoWkVqUitMTW1UTnExWm1mbjQvQXdFQ2w4a3VYTG1IVXFGRktEKzhrRW9uSzdWLzIrUEZqZlAvOTk5aStmVHRFb2xmL3FsMVVWSVFwVTZZZ0xDeE1hZDJOR3pmd3d3OC9JRDQrWHEyNklpTWpFUlFVVktsL1pUM1FPbkRnQVA3KysyOW9hV21WZTh6VTFGUkVSVVdob0tCQXJSalZkZmJzV1V5Wk1xWE16MEp3Y0RBbVQ1NWNZVDBuVDU3RTdObXoxVHBtYm00dVpzMmFoVHQzN2lpVSsvbjVZZDI2ZFdyVkFRRFhybDNEalJzM3lseWZscGFHaUlpSUtudk5ZbU5qY2VUSWtRcTNpNGlJd0xWcjF5cXM2MVVTek1uSnlZaU9qbGJyWDNKeXNyQmZkblkyTWpNelgvdmZpME5kbDhmRnhRV0xGaTJxOU4vM3NyUzBOQ1FsSlpYNzc5bXpaMnJWTTI3Y09QejU1NSt2SEV0R1JnWisrT0VIbkRwMTZwWHJVR1hidG0yWU1HR0NrQng1K1BBaHBreVpnc09IRDZ0ZHgvUG56L0gxMTE4akpDUkVLRnU0Y0NHbVRwMnFzSjIzdHpkNjl1eFpZWDBuVDU3RWdnVUxWSzVidkhneFZxMWFwWFpzcW16ZnZoMlRKazJDcjYrdld0dExKQkk4ZS9ic2xmK3BhdmhRbHV6c2JLU2xwVlU2MFptWm1ZbWhRNGRpdzRZTkt0Y2ZPWElFL2Z2M1IxeGNYS1hxWGI5K1BVYVBIbzJVbEpSSzdmZXlOLzJldm8waUlpSXdlL2JzS2psbnErSWF3bnVXK3Zjc1RmTHk4c0xZc1dNcmZCK0tpNHV4ZVBGaXpKOC9YMlVDK2V6WnN5cnJ5Y2pJS1BPMWZQandJZkx5OGhUS1ZxNWNpUzFidGxUeXJ5aEpxSDd6elRkbFhqdWlvNk14WU1BQTNMeDVzOUoxRXhIcGFEb0FJcUszZ1Vna1FzZU9IV0Z2YjQ5VHAwNGhLaW9LUU1rWHhaQ1FFRVJFUktCRGh3NW8xNjZkUXBLTWlJamV2T2ZQbitQczJiTW9LQ2pBdkhuelZHNWpiMjhQT3pzN2JOdTJEWjA2ZFlLQmdVRzVkWjQvZng3dTd1NElEUTNGbENsVElCYUx5OXcyTlRVVmMrYk1RVnhjSEJvMGFBQTdPenVWMnhVVUZHREJnZ1hJejg5SG16WnRjUDc4K1hKamNIQndRTTJhTlFHVUpGbnUzcjByckN0dHRaMlFrS0R3b09lRER6NUFkSFEwREF3TVlHTmpVMjc5cFR3OVBYSHAwaVhvNit0WHVLMU1Ka05oWVNHV0wxK09XclZxS2F4Nzh1UUpuang1Z2w2OWVxbDEzUEtPVVY3eXpzek1ES2FtcG1yWDllTHJWdnBBcXFMV3g2bXBxWkRKWkFyYjFhcFZDNWFXbG1vZHR6ejUrZmt3TkRRRVVETGM4dWJObS9IMTExKy9kcjFwYVdrWU9YSmttZXNIREJpQVZxMWE0YzgvLzhUNjlldGY2Umo1K2ZtNGVQR2lVbmxPVGc2U2twSncrdlJwcFhXdFdyVkNuVHAxc0hIalJuenh4UmV3dGJVVjFoMCtmRml0QjVxbDhmLzAwMDhBZ05HalIxY3FDVkNXOGVQSG8zLy8vZ0JLZXFZVUZSVUo3NDA2WHQ0bkpTVUZ3Y0hCS3JkdDBxUUpObTdjV0dGaTJzek1EQjRlSHVWdUV4UVVCTGxjanE1ZHU2b2Q2OHRxMXF5SmV2WHFZZGV1WGVqV3JSdDBkWFVWMXMrY09STVBIanhRdWUvczJiUFJ1blZycGZMbzZHZ2NQWG9VbjMvK3VYQ05iZGl3SVRwMTZvVERodytqZi8vK2FwMjc1ODZkUTJwcXFzTDVWbFJVcE5UZ3JMaTRXR1VqdEFjUEhpQXI2Mzl6eVNZbkowTXFsU285RkcvZXZEbGlZbUxnNU9SVVlVeGxPWHo0TUE0ZVBBZ3RMUzJrcGFXaFk4ZU9xRjI3ZHJuN0JBY0h3OTNkL1pXUGFXSmlBbTl2NzFmZVh4M0J3Y0dReVdUbzNMbXp5dlVYTDE2RXViazVHalZxcEhhZHAwK2ZocSt2TCt6dDdZV0ViMWxxMXF3SkJ3Y0hZZm0vZkU5ZlZWWldGb1lORzFicC9jUmljWVhuUEFENCsvdERWMWNYTGk0dXJ4S2VnbGU5aHZDZTlXcjNyS3BLeUg3NjZhZHdkSFNza3JwZXRtL2ZQang2OUFocjFxeUJzYkV4YnQ2OGlUcDE2cUJldlhvcXQ4L0p5WUdYbHhjT0h6NE1LeXNyYk55NFVhRmhWMUZSRWFaT25ZcTZkZXRXcWpGUVdabzFhNGFDZ2dKczJiSUZjK2ZPVlZvZkhSMk52THc4TkduUzVMV1BSVVRWRHhOZ1JFUXZNRFkyaHF1ckt6NzU1Qk9jUEhsU2VQaVNtNXVMczJmUDR1TEZpMmpYcmgwNmRPZ0FJeU1qRFVkTFJGUTl0R3JWQ2tPR0RJR0hod2RPbkRpQm5qMTdxaHpDeGRuWkdRa0pDWGp3NEFHMHRiVVYxaGtZR0NnOHlQdmlpeTlnWUdBQWQzZDNUSnc0RVFzV0xJQ1ZsWlZTblJFUkVWaXlaQW0wdExTd2N1WEtNcE5mQUxCMjdWckV4Y1hCd01BQU8zYnNLSE83d3NKQ3lHUXl1THU3Q3dtdytQaDRsY205NDhlUDQrVEprOEp5cjE2OUVCc2JpM3IxNnBYWk1yOSsvZnBLeWE1V3JWcXA5WUFtSmlZR1k4ZU9WYm11dERkYWNYRXhBZ0lDRk5hMWFORUNEUm8wcUxCK29LVEh3cGd4WThwY1AyYk1HTGk1dWFsVlYxNWVIaVpPbktoVXJxcE1sUmUzNjl1M0wzNysrV2NBd1BUcDAxRzNibDFNbWpSSnJYcUFrbVRKdG0zYmNPN2NPYXhkdXhaMTY5WkZjbkl5QWdJQ2hDVE1pK2JObTRlRWhBUmh1YlJYMjlTcFU2R2o4NytmYWMyYk44ZjA2ZE1oRm9zeGJ0dzRBSUN2cnkreXM3TXhaTWdRWWJ2R2pSc2pORFFVeGNYRlNzbExkV1ZuWjJQZnZuMUs1ZW5wNmNqSnlWRzVidXpZc2REUjBjSDU4K2R4OXV4WnJGeTVFazJiTmhYV0d4c2JWL2h3YzhLRUNRckxFeWRPTExjMSs4NmRPNUdibXl1OFgyVjU4Y0htdG0zYmNPVElFUncvZmx6dEpOamZmLytOZ3djUHdzdkxDelZxMUVCU1VoSU9IRGdBb0tTWFQxRlJFWXlOalFHVVhGT0FrbVQ4aSsvTGk0NGZQNDdZMkZoaCtmYnQyNWcrZmJyU2RxVTkxLzc0NDQ4S2UxdVcyckZqQjY1ZnY2N3d1bGxhV2lJdUxnNUhqeDVWYUJUUXFWTW5aR1ptb2thTkdncUpoTEN3c0RLSHg4ck56Y1h5NWN0aGFtcXFkUDUrOTkxM3VIVHBFbGF0V3FWV3pLZE9uVUxUcGsxaFpXV0ZvS0FnQUNWSjZieThQR0VaZ0pDZ0t5M1QxOWVIbzZNamR1L2VyZEF6UlNxVm9yaTRXT2thT25QbVRCUVhGOFBJeUFneE1URktjWWpGNG5LVDNvR0JnZGl5WlF2czdlMHhkdXhZekpneEE3Tm56NGE3dTN1NWpTWmVQSDVsZnkvNCsvdS8wUjRPRW9rRWNya2N2cjYrYU5DZ0FXeHRiWkdmbnc4QTBOWFZoWTZPRHVMajQzSC8vbjMwNzk5ZlpZOUZzVmlzOUhmRng4ZGo3ZHExME5iV3hvTUhEN0J5NVVxVnh5OXRaT0hnNEtCd1QvcXYzdFBYSVpmTElaRkkwTFp0VzdScDAwYXRmYzZkTzZmVWUyYktsQ2tLRFRkS2xmYXFWRGZKMXF0WEx6ZzVPVlhwTlNRN081djNyRmU0WjUwN2Q2N01iWXVLaWxCVVZBUmRYVjJsNzZZdnExdTM3aHRKZ04yOGVSUDc5dTNEK1BIajBieDVjeFFWRmNIZDNSM0d4c1pZdTNhdFFnT0pwS1FrK1B2N3c4L1BEMUtwRk4yN2Q0ZWJtNXZTcUFZaElTSEl5TWpBcUZHanFpVEdHalZxNEp0dnZzSDE2OWRSV0ZpbzFPajR5cFVyc0xlM1YrdmFTMFQwTWliQWlJaFVLQjBXTVN3c0RNSEJ3VUxyMDRLQ0FvU0VoT0R5NWN2NCtPT1A0ZWpvcUhZcmRTSWllblVqUm94QWFHZ29ObS9lREh0NyszSVRIUDcrL2twbHpabzFVNXBid3RuWkdYWHIxc1dpUll2S25FL0UzOThmTmpZMm1EVnJWcm10L25mczJJSEF3RUJvYVduQjJka1preVpOVW5nZ1ZNcmIyeHRidDI1RnQyN2QwS0pGQzZIOHd3OC94SWtUSjRUbHdzSkM5T3JWQ3hNbVRGQVlBcXlvcUFnREJ3NUVYbDVlbVltcXpaczNLN1dRemNyS3d1WExsOHVNdjFSNUxmWkxlNzc0Ky9zcnZjYmp4NDlYT3dGbVpHU0VXYk5tS1pXbnBxWmk2OWF0bFhwZ0xCYUw0ZVhsSlN6NytQaGc5KzdkQ21XcUhEaHdBS2RPbmNLdVhidUVzaGVUaGdVRkJVckQ1MFZGUlFsbDF0YldDdXVpbzZPeFpzMGFQSDc4R0NOR2pJQzV1VG1BLy9WSXM3Q3dVSXJCMXRaVzRhSGY0OGVQa1o2ZWpnOC8vRkFoUVZPL2ZuMEFKVW5jMHMvQ2lSTW44TkZISHlrTkQ3ZDU4MmJJWkRJc1dyUUlpWW1KQUtBMHROL1FvVU1WSHZZQkpTMzFUNTQ4aVY2OWVtSGR1blZLYy8vTW1ERUQxdGJXR0Q5K3ZFSzVycTZ1a01SZHNHQUJmdnZ0Tjh5WU1RTnIxNjRWRXNwYVdsb3FrOHN2ZXZrQmJYa1BBS1ZTS1ZhdVhBbG5aMmQ4OXRsbjVkWmIxUndjSElTZU9YLysrU2N1WDc2czBMUGp5cFVyTURNelE4ZU9IUUdVWEJmcTFLbURmdjM2QVFBdVg3NnNrQUF6TnpmSGlCRWpGSTV4NTg0ZG5EOS9IajE2OUVEanhvM1ZqazBzRnNQYjIxdHAvaUNSU0lTalI0OHFsSlVtOGhzMmJDZ2N2N2k0R0g1K2Z2aC83SjEzV0ZOMys4WS9DUUhDa28wb0NpcFFSWngxNzFXM3JWdHJyZHE2cmRWcXE5YTlxempxWHRWcTFicnFSSzJLb3habnhWa1ZSS0NJb2xCa0NiSkNDTW52ajd3NUpTUmhPTjYyNys5OHJzdnJrbk5PVHM3S09jbHpmKy83Y1hOem8yYk5tbnJMYXpRYUFnSUNpSXVMWStIQ2hRYmZmU3RYcnN6Z3dZUFp2bjA3ZS9ic0tiS0FmL2Z1WGFLam81azhlVEpwYVdtc1dMRUMwTjd6TkJxTjhEZjg1WVRWVFhOMmRxWnAwNllHMS9UMzMzL1B1WFBuREZ3MlAvMzBFNEJKZDBMVHBrMlpOMitlMFhuNzkrOW55NVl0K1BqNE1ILytmT3pzN0ZpMGFCRlRwa3hoL1BqeGZQUE5OOFVLTGZYcTFjUGUzcjdJWlFwejkrNWRBd0VzT1RuWlpNU2g3ck9ha3BKaTB1VnJaMmNuQ0tBZmZmU1Izalh5d1FjZkNQL1hEVDdRUlQwR0JnWWFYRHNGbDlQeDdOa3pwazJiUm01dUxtWEtsR0grL1BsVXIxN2Q0SFVKQ1Frc1dMQ0FQLy84azBHREJ1bk4rMitjMHpkRmpSbzFTanhJSXlZbXhrQUE2OUtsQzQwYU5kS2I5dlBQUDVPWW1NaVFJVU9LRlVsMCtQajR2UEY3aUU1MEZwOVpwWHRtRmZ6K1ZwamR1M2V6ZmZ0MkZpOWVUTzNhdFl0Y0wyanZoY1ZGUEJaRWQ5eHUzTGloSnhwSkpCSWFOV3BFWkdRa2MrYk1vWFhyMXNMblhTYVRNV1hLRkw3ODhrdTJidDJxOTMxeTVNaVIyTnJhMHIxN2QzcjA2SUd6czdQZWN3dTB6NFE5ZS9ZZ2s4bHdkWFhWNjcycVZDckp6czR1c2grcjd2NVErRDZnNDlOUFB4WCszNkZEQjNyMjdNbnQyN2RwMHFTSjNpQUpIWjZlbnFJelRFUkVwRWhFQVV4RVJFVEVCRktwbENaTm1sQ25UaDFDUWtLNGNlT0c4T1ZhcFZKeDQ4WU5idDY4U2MyYU5XbmV2RG5PenM1Lzh4YUxpSWlJL085aWJtN081TW1UU1UxTnhjdkxpejE3OWhUN21qTm56bENyVmkzYzNkMkYwYTJQSHovbXdZTUhlc3YxN2R1WDZPaG9vcU9qaFVpODgrZlBZMjF0VFkwYU5aQklKQWJpVWJ0MjdiQzB0RVNqMGJCMjdWcU9IejlPang0OWFOeTRNWFBuemlVaElZRXBVNllJUWtoeWNqS3JWNjhtSkNTRW9VT0g4dUdISHhwc2IwSkNndEI3U3pmdzRzOC8veFMyeWQ3ZW5pZFBucENkbmMzaXhZc3BWNjRjR28xR0VOb0NBd001Y3VTSThKNEZlZkxrQ2Q5ODgwMnh4OHhVQS9LSER4L3k0TUVEK3ZidGE3UmdKQThHWHdBQUlBQkpSRUZVVVRoZXJTak16YzFwMDZZTm1abVpnbnNHdFAzWFFCc2xOMjdjT0lPZVd3WHAwNmNQQUJNblR0UXJxT21LY0FYWGF3eGRrYWcweGVsRGh3NEpoY21lUFhzQzJ1THowcVZMT1h2MkxQWHExV1BPbkRsNmhiUEhqeDhEMnFLelRqeDcvLzMzQVcxUnJLQ1FjUHIwYWU3ZXZjdW5uMzVhWkdGZHBWTHg1TWtUZzBKaVNrb0tEeDQ4b0Y2OWVwaVptUWtGdXNMRlZOMzBJMGVPQ0VYMTNOeGNObXpZZ0VRaUlUdzgzS2lJSEJzYmF4QTFWYVZLRmFIWGg1K2ZINU1uVDJiUm9rVk1temFOVFpzMm1keUgxeUV5TXBLOHZEeWFOR255VnRiL0p2bnR0OStvVkttU0lJQVZ4c1hGeGFDUVBuYnNXT3p0N2ZuaWl5LzBYRnNKQ1Fra0p5ZFRvMFlOaysrM2FkTW1JaUlpT0hQbWpJRTdidE9tVGRqWjJaa1VweTVldkVoeWNqTGp4NDgzdUdZMmJ0ekl0V3ZYK09pamp3d0s5em9HREJqQXZYdjMyTDU5TzJabVprYnZjYUNOWkhWMGRLUk5temFZbTVzTGhlTTVjK2FRbnA2dTE3UG93SUVEYk42ODJhQzRyRktwaUlxS0V2NU9TVWxCcFZMcFJacjYrUGdRSEJ4TWd3WU5HRDkrUEVxbEVuTnpjeVFTQ1hsNWVZd1pNOGJvNXl3N081dDE2OVp4OXV4WmF0YXN5Zno1ODRYN2laK2ZIOTk4OHcxejU4NWw3Tml4VEo0OFdSQTdUZkhycjcrV3VCZWRxV003Y09CQWsvZG1IUVVMeG9VcEdBVUtXa2V3enJFSTJoZzVYUyt3ek14TWdvS0NhTkNnZ1VIYzdmUG56OW00Y2FQZTRJN282R2ltVHAwS2FLK1RIVHQyTUduU0pNYU5HMGVuVHAyRSs4MjVjK2RZdDI0ZExpNHVyRisvbm5MbHl1bXQrMjJlMDM4YWJkdTIxZnM3TkRTVXpaczMwNjlmUDVPZm02SjRrL2NROFpuMTk1T2VubTQwQXJBNEZpeFlvUGUzVkNybDU1OS9adkxreVdSblo2TlVLcGs1Y3lhWm1abThmUG1TOVBSME5Cb05odzhmMW90Q0hUbHlKTjI2ZFJPK1Q2bFVLa2FOR3NXb1VhT0U3MTdCd2NGQ0NvSHU4MStRbEpTVUl2dXhIanQyRExsY1hpSWh1VXFWS3B3OGVSSzFXczJ0VzdlNGRlc1c4RmRFcm9XRkJiMTc5eFlGTUJFUmtTSVJCVEFSRVJHUllyQ3lzcUoxNjlZMGJkcVVXN2R1Y2UzYU5jRXBvTkZvdUhmdkh2ZnUzYU5xMWFvMGI5N2NaSTYyaUlpSWlNanJVYTFhTmVIL3JxNnV4TWZISTVmTGpUcXo0dVBqMmJseko2MWJ0MmJhdEduQzlQRHdjSGJ1M0dsMC9lbnA2WUxqNE1DQkEwWEdCalZ0MmhSTFMwczJiTmdnaUYrZmZmWVpFb21FNWN1WHMzRGhRb1lOR3lZVW0zZnYzbzJycXl1clZxMHlPakllWU4rK2ZYcHhoN3BwdWhIdzdkdTNSNkZRVUxGaVJlclhyOC9HalJzSkNRbGgrL2J0Z0xhQmVOMjZkYkd6c3pOWTkrdEdJQjQ0Y0FDcFZFcXZYcjFLMVVQSkZLdFdyU0ltSm9hVksxY0tzVHBQbmp4QktwVlNwVW9WZXZmdVRXcHFxc0hyYnQrK1RVaElDSjk4OGdsV1ZsWW1qMlduVHAySzNRWmp4NmtvWnMrZXJWZnMzckJoQThuSnlTUW1Kckp5NVVxaHFLaFdxNFY5Q2c4UHAxcTFhdlR0MjVkZHUzWWhrOG1FQXVlckhzZjc5KytUbDVmSDVzMmJoYWpOamgwN1VxNWNPV1F5R1hQbXpFRXVsM1A4K0hFaUlpTDByditDM0x0M1R4Qkx5NWN2VDRjT0hUaDA2QkFyVjY0MEtLWlBtVEtGaWhVckdvZ3FoVjJPYmRxMDRkbXpaNWlabWIxMlZQVEpreWVGaUsyQzZBVHNtSmdZd1dGbmpFYU5HcFhZbGZoUDRmTGx5MFJHUmpKczJEQ0RQb1pIang3bDRNR0RCQVVGRmVrUVVTZ1VIRHQyakhmZWVVY1FPUklURXdrTUROUnoreFRtMEtGRHVMbTVHWHgyTm03Y3lKRWpSMmpSb2dWRGhnd3grWHFwVk1yczJiT1pObTBhVzdkdUpTNHVqbkhqeHVrNUVrSkRRd2tKQ2NIZjM3OVVvbmxoWHI1OFdXejA2Y0tGQy9uamp6K1lNV01HZG5aMjlPalJnMm5UcHRHMmJWc3VYTGhBYm00dXJWcTEwbnQ5YUdnb1M1WXNJU0VoZ1M1ZHV2RDU1NThiYkdldFdyWFlzR0VEYytmT1pkYXNXYlJxMVlveFk4YVlIQWkzZHUxYUExZWVLVmF1WEdseVhzT0dEUTBFQk5CK1RxNWZ2ODcwNmRNTklzTlNVMU9OT3FVOFBEejBCTEQwOUhSQkFEdDgrRERaMmRtTUdESENvUCtYemgyays5d25KQ1R3MVZkZllXbHBTVUJBQUpVclYyYk9uRGxzMnJTSkZTdFdjUHIwYWZyMDZjT2hRNGQ0OE9BQnZYcjE0cE5QUGpIcVZIdGI1L1NmVGxaV0ZzdVhMOGZNekF4dmIrOFNPYldyVmFzbXVKZ0s4N3IzRVBHWjlYWXAyQ1BVRkk2T2ppVVM0MVFxRmJObXpSSUdUcTFldmRyZ3MyVnViazdMbGkySmlvcENvVkRnNk9oSXhZb1ZzYmUzcDB5Wk1wUXBVNGIxNjllemJ0MDZPblRvQUtBbmZnSEMrblVEQWJLeXN2anV1Kzl3Y1hGaDJyUnBCdEdJT3Bkd1VVa05scGFXU0NRU1FaamZzMmNQbnA2ZU5HL2VuS3lzTEhidDJzV2dRWU93dHJaR29WQUk0dDYrZmZ1RUNNUkxseTR4Zi81OE5tN2MrSzk3MW91SWlQejNFUVV3RVJFUmtSSmlZV0ZCa3laTmFOaXdJZmZ1M2VQS2xTdkNGMEtBaUlnSUlpSWlxRlNwRWkxYXRLQlNwVXAvNDlhS2lJaUkvRzl3Ky9adHZUNGZYYnAwRVg3OHJsaXhncmk0T09iTm02Zlg2d2NRSEdLRm80RTZkKzVNNTg2ZDlhYmw1ZVd4ZmZ0MlRwdzRRWnMyYlRoNzlpeWRPM2VtWXNXS3RHalJ3cUNvV0pBK2Zmcmc0ZUdoTjdxK2F0V3F6SnMzajYrLy9sb285amc1T1RGeDRrUzkyTVBDVEpnd29jaWVVNW1abWZUcjE0K1BQdm9JMEFvdHVpSldaR1FrVDU0OE1UbWFOalUxMWFCdmx6RVNFeE1OcG1Wa1pIRDU4bVVjSEJ5RWZoNEZtVEZqQm84ZlB5WTVPVm1ZcGh2SmYrREFBVDAzbHBlWEYrM2J0K2U5OTk3anl5Ky9aTisrZmNMK1BIcjBDQzh2THl3c0xHamR1clhSN1ZNcWxZU0VoTkN0VzdjaTNWdEZGWkpCV3pRdVNhR3hPRHc4UEZpK2ZMbmV0TXVYTDdOejUwNisvZlpiN3QrL3o0QUJBMmpac2lVLy8vd3pGaFlXdEd6WmtvaUlDQzVmdnF6M09wM2o3ZHExYXdiNzV1N3VMbHc3SVNFaHVMbTVDZUtxYmpTN2s1TVRQWHYyTkNoNm11TDU4K2ZVckZsVDZIZmF1M2R2UER3OEJDZGVRYkt6czBsSlNlSEdqUnNHODV5Y25HalFvSUh3dDZsSW85S3llL2R1VWxKUzlBUUloVUtCVENaRExwY0xNWmNLaFVLdnQ0cEdveUUzTnhkSFI4ZC9SRkdzY0hIUUZEazVPV3pZc0FFM056ZWovWGRLU3UzYXRXblRwZzNmZmZjZHpabzF3OWJXbGgwN2R1RGc0R0JTd0xwejV3NFJFUkZNbmp4Wk9ONEtoWUp2di8xV2NOeE1uejY5MkgyeHNiRmh5WklsekpvMWk2Q2dJTzdjdWNQbzBhTUZkOEgzMzMrdnQvelZxMWVGbm1VbDZRRUcybmcxWDE5ZnpwNDlXK1MyZlAvOTk4amxjcG8wYVNJNFdYVFh5Tm16WnlsYnRxendtVXBNVEdUcjFxMmNQMzllT0lZK1BqNUdYU1U2MnJkdlQycHFLaGN1WE9EcTFhdDA3TmlSZnYzNkdUaWJkSkdaSmFXd1kwV0h1N3M3elpvMU01aXVpMHByM0xpeFFXRzljUFJlY2FTbnB4TVlHRWpidG0wTnhDLzR5eUdzZXlhNnU3c3pkT2hRR2pac0tEaUF6TXpNaEI1eGdZR0JoSVdGQWRDOWUzY0dEQmhnTXFiUnljbnBqWjdUZndNYWpZYWxTNWNLNTJueDRzVWxldDJpUll2MDdyazZYdmNla3ArZkx6NnozaUluVDU1a3dZSUZEQjA2bEU2ZE9wbThuOHBrc2hLNW1mYnMyVU42ZWpwMTY5Ymx6cDA3Vks1YzJhaTQ5dFZYWHhXNUhoc2JHMXhkWFlYQkplSGg0VUtQTzdWYUxjUmY2Nkl0TjJ6WVFFcEtDblBuenFWV3JWb0c2N093c0JBU0ZFckM3Ny8vemc4Ly9NQkhIMzFFOCtiTnljakk0TXlaTTBSRlJiRjQ4V0oyN05oQldsb2FvTDFYNis1TnV1dkFXRnluaUlpSVNHRkVBVXhFUkVTa2xKaVptVkczYmwzcTFLbERlSGc0VjY1YzBldVo4dmp4WXg0L2ZrejU4dVZwM3J5NTBHZEJSRVJFUktUMFhMdDJqVk9uVGdsUkp5MWF0QkFFc0prelp6Sjc5bXdtVHB6SXBFbVRoSDVBRHg0ODRPelpzM1RxMUtuWVBnNlhMMS9tKysrL0p6OC9uNVVyVnhJZEhjM1pzMmZKeWNsaHk1WXRyRisvbnZmZWU0K3VYYnZpNWVWbDhQcXlaY3ZTbzBjUGNuTnppWWlJNFBidDI5eTRjWVBJeUVnY0hCd1lOR2dRT1RrNW5ENTltaSsvL0JJYkd4djgvUHp3OXZiRzA5T1Q4dVhMNCtycWlxdXJLd3FGb3NqWVAzdDdlenAxNmlURUorWGw1UWtGRkdkblovcjI3YXNYWTFPUStQaDRvZWhVRk1aaXR1enM3T2pXclJ1TkdqWGkzcjE3L1B6eno3aTZ1Z3B4WFM0dUx1ellzVU1vVnNOZnZYdk9uVHVuNTZScjNMZ3g3ZHUzcDBhTkd2VHMyWk9kTzNmU3NHRkRLbFdxeFBYcjEybmZ2cjJ3dmF0V3JXTGl4SWtHQmVXU1VGemh4VmhSckRUazVPUUFobjFBUUZ1a2UvNzhPWkdSa1dSbFpSbU42anR6NWd4bnpwd3htQzZYeXdYUnRDRHQyclhEejg4UGxVckYrZlBuZWYvOTkrblNwUXM1T1Rtc1hMbVNDaFVxMExKbFMxcTJiRm5pZlhqMjdCa2VIaDVDMFVzcWxSSWVIbTYwbUdodGJVMTJkallIRGh3d21GZTFhbFdqeFZnZCtmbjUzTDE3dDhodHljL1BOenE5YTlldWVpUDQzMy8vZlFZT0hDZzRFakl6TStuWnN5ZGZmUEdGNEdoSlNrb1NSRlZqQkFRRUdDMDhob1dGR2ZRTzBzV0I2VWhKU2VHVFR6NEJ0R0tzV3EwVzRzR014VURsNXVhYUxQZ1hadHUyYlNRbEpRbHVpTktTa0pBZ0hHY1BEdy95OHZLNGN1VUtPVGs1bkQxN2xwWXRXd29GN01MQzRPN2R1N0czdDZkZHUzYkN0QzFidGhBY0hFenIxcTJaUEhteTBaNkd4ckN5c2lJZ0lJQmR1M2F4ZCs5ZTFxeFpnNStmSDlldlh5Y3NMRXh2M3padTNDZ1VOblVVN0FFRzJzOUV3V2xkdTNiRjE5ZVg2T2hvMHRQVGpXNkRtWmtaTld2V3hOTFNFa3RMUzhGSnFEdnZIVHQySkRzN0c0bEVRbHBhR3NPSER5Y25KNGQyN2RwUnFWSWxkdS9lVFVSRVJMSDdXcTVjT2ViUG44OTMzMzNIenovL2pMdTdPLzM3OXkvUmNmb25ZbTl2ejVJbFM3QzJ0bWIzN3QwTUdEQkE3N09pKzV3V3ZCWjByc0tFaEFUdTNic25STVJuWm1aU3YzNTlHamR1eklVTEZ6aDY5Q2hIang3Rnk4dUxhdFdxNGVYbFJjV0tGWEZ6YzZOczJiTFkyTmk4c1hQNmIySGp4bzFjdlhvVjBJb0tPb0hCRlBmdjMyZkdqQmttNTcvdVBlVE9uVHZpTTR2WGUyWVZoWXVMQzVhV2xxeGN1WklUSjA0d2Z2ejRWNjRUUEh6NGtKMDdkekpnd0FCeWMzTzVjK2VPeVdXenNyS0tqTlpzMXF3WlU2ZE94ZGJXRmljbko3NysrbXZoYzZYUmFOQm9OUGo1K1FtOWFzK2NPVU9yVnEyTUN2S2xKU01qZzJYTGxsR3paazFoZ0lhN3V6dno1czFqeXBRcExGbXloTWVQSDlPbFN4ZE9uanhKYkd5c0lJQTlmZm9VWjJmbkVqOWpSVVJFL244akNtQWlJaUlpcjRoRUlxRjY5ZXBVcjE2ZFI0OGVjZm55Wlo0OGVTTE1qNCtQWi8vKy9iaTR1TkNzV1ROcTFxejVyL3BSSmlJaUl2SlA0TFBQUHVPenp6N2o0c1dMQnYwTkhCd2NXTDU4T1lzWEwyYlJva1hFeHNiU3AwOGZGaTllakxPek04T0hEemU2enF5c0xDNWN1TUNSSTBlRUg5YWpSNC9HeXNwS2NKdjE3OStmVWFOR2NmWHFWUTRmUHN6dzRjT3BVYU1HM2J0M3Azbno1c2hrTXE1ZHUwWklTQWhSVVZGRVIwZWpVcW1ReStVMGJOaVFBUU1HMEtoUkk4NmRPNGVqb3lORGh3N2w5dTNiWEwxNmxUdDM3bkR6NWsxaGU4cVhMOC8zMzM5UGZIdzhjK2JNTVhrc2hnNGRxaGNwazVtWlNYeDhQUG41K1RnN093dWo3Z3RUdjM1OWF0YXNLZlJ1S0lxa3BDUjI3OTZOaTR1TDNuU2RDTkd3WVVNdVhyeUlyNit2M3ZFdDdMZ0tEQXhrL2ZyMWZQZmRkeVpGeUtGRGh4SVNFc0xpeFlzWk5td1lXVmxaZ3JoblkyTkRWRlFVMzM3N0xjdVdMU3YxODlQVXVkZFJ1T2h1REtWU1NYUjB0Q0RzSFRod2dOMjdkL1AwNlZOcTFhcUZqNDhQNmVucGVwRkdlWGw1L1BiYmIvajQrRkNuVGgxbXpacGxJRFprWjJmajcrOXZFTTFVa0I5Ly9KRmZmdmxGaUxmVWNmSGlSZExTMGdTeFI5ZVlYcVBSR0xqL2RBNEpZNjdBTld2V2tKT1RZeURxRGhzMmpKNDlleElmSDEvczhRR3RvNjl3bEdScWFpcDJkbmFDa3lnN081dEpreWFWYUgxdkUzZDNkNnBWcTJZMFdoTzBZbFZCRnlQOEpYVHFzTEd4WWRpd1lRQmN1SENCbUpnWVFSQXo1cGhSS0JRbGlnMjdldlVxZ1lHQmxDdFhqdWJObXhNVkZhWFhEd2tRK3EwRUJRVVpmQjQ2ZHV6SW8wZVArT0dISC9TbTYvb25PVGs1RVJvYVNtaG9LR0FZRWRxcFV5ZFdyRmpCd29VTG1UVnJGbEtwbEtGRGgrTGg0WUdQancrOWUvY3VkaDhLTW43OGVENzU1Qk9oa0c1bFpjV1dMVnVvVmFzV3RyYTJnc2p4NDQ4L2xtcTlCZG05ZTdkSklWc3VsM1Bnd0FGQnBOZEZsOGZHeGdMUW9rVUxZVmtIQndmR2p4K1BwNmVuNENRdWJSK21sU3RYY3Z2MmJlclVxV04wZm5Cd2NKRVJ0QzFhdEdES2xDbWxlcyszaGIrL1AxZXVYR0g3OXUyOGZQbFN6L1dyNjAxcGJtN095NWN2T1hyMEtILzg4UWNSRVJHQ0c4UFQwNU5ldlhyUnRtMWI4dlB6Q1FrSllkNjhlV1JsWlhIcDBpVnUzTGhCY0hDdzRQd0RtRFJwRWgwN2RueGo1L1Rmd05hdFc0V2VuWW1KaVZoYVdoWjdyeWlxMFA4bTdpRzFhOWNXbjFtOHZXZFd3NFlOR1RSb0VMdDI3ZUxBZ1FPTUd6ZU9idDI2TVd6WU1HRmdWMGxJU2twaTNyeDVlSHA2TW5EZ1FMWnQyMWJrOGhxTkJvVkNRZmZ1M1duYXRLbmV2RldyVmdtZlJRY0hCN1p0MjBaNGVEaloyZG1BVm1SMGNuS2lXclZxU0tWU3NyS3lxRlNwMGhzNVBocU5ob0NBQUhKemM1a3hZNGFlMkY2alJnMisrT0lMTm0zYXhOU3BVNmxkdXpZM2I5N2s0Y09IUXN4cFZGUVV2cjYrcjcwZElpSWkvejhRQlRBUkVSR1JOMENWS2xXb1VxVUt6NTQ5NDhxVkswUkdSZ3J6a3BPVE9YcjBLT2ZPbmNQUHp3OS9mLzkvUkNTUGlJaUl5UDhDRmhZV3pKbzFpKysrKzQ1ZHUzWng2dFFwVWxOVFdiNTh1ZEVlVDZ0WHJ5WW9LQWlWU2tXZE9uVll1M2F0WG0reDJyVnJNM2Z1WE96czdKQktwVFJ2M2x3b0p1M2J0NDlGaXhiaDZPakk1TW1UU1VsSjRlVEprM2g3ZTlPOWUzZnExNjlQN2RxMTlTTGI5dTdkeXp2dnZFUGp4bzFwMUtpUlVMeExTa3JpNGNPSFJFVkY4YzQ3NzJCdWJvNlBqdy9Iang4djhiNm5wS1NnVkNxSmlZbkJ4OGRIYjE1c2JLeWV5Q2FWU2tzY3hlWHA2Y25ObXplNWVmTW1VcW1VSGoxNkNFVkcwSTU4enNySzBwdFd0bXpaVW8vQ3RiUzBaTXFVS1V5WU1JR2xTNWRTcmx3NUlUTEozdDZlVHo3NWhIWHIxaEVVRkdRUVcxa2NCWHZsWExwMGlkallXQ0YrQ1JDRXk4TDgrdXV2SER0MmpNaklTTUxDd29Ub0h3Y0hCOHpNektoZXZUcmR1blhEejg4UGhVTEJ2bjM3Nk51M3J4RC85UExsUzFRcUZYUG56aFY2YnhRa0lpS0NBUU1Hb05Gb0JMSFBHTm5aMlFZaVhWNWVIanQzN3FSSmt5YXNXYk9HdG0zYkNuM3dHamR1TExqdVFDdnk2c1NGQ2hVcUdCU0gzZDNkMmJadG05SG9vQ3RYcnJCbXpacGk0KzdVYWpVTEZpelE2NHNHV21IaXpwMDdyRjY5R25OemMxeGNYRml6WmcyN2QrL20wcVZMYk5xMGljek1URWFPSE1td1ljTm8xNjRkNDhlUGY2MmVVQ1doVjY5ZTlPclZ5K2k4OXUzYjgrNjc3ekp6NWt5OTZiLy8vcnVlYTBrdWx3dlJZbzhmUCtiUFAvODBHVFdtVUNoSVMwc1RldGFZSWo0K25tWExsZ0YvUmN0ZHYzNmQzYnQzNnkybmN4em9lalVWcEczYnRqUnQydFNndUZrVTE2OWZGLzcvM252dllXdHJ5NXc1YzlpK2ZUdERodzdGeHNhR1hyMTZrWmlZcUJjbCsrdXZ2L0w0OFdPRG5qdWd2U2NkT25SSU9KYzZkNE5hcmNiZTNwNEpFeVlZeENBK2VmS2tTT2VyRGpzN083MzltejE3ZG9uM1ZTZk9tSEoxdmZmZWV5VmVseWwwa1dIR1VLbFVLQlFLeG93WlkzQ2RIenAwU0NqOC83Y0lDZ29xTXQ2eFdiTm1kTy9lbmNPSEQrUHQ3UzMwQnRKZGcrYm01dGpZMkJBVUZJUlNxYVJHalJyVXJWdFhMd29SdEE3Z3paczNDLzM0K3ZidFM5KytmY25MeXlNcUtvckl5RWhpWTJPRjQvOG16K25iWk5ldVhVSnZ6dUpRS3BWNndsWitmajZyVjYvbTFLbFRORzdjbU9iTm03TjgrWEltVHB4WTdEMjM0RDIrSUcvcUhpS1h5OFZuMWx0K1pzbmxjb1lQSDA2Yk5tMVl2bnc1eDQ4ZjU4cVZLNHdmUDc1RWpxcTB0RFNtVFp0R2JtNHVTNVlzS2RVMlZLaFF3ZUErVmZEYURBd01GQWI2RkVTajBSQVJFVUcxYXRYbzM3OC9IVHAwSURvNm1tZlBuaGw5bjV5Y0hOTFMwa3pHYm50N2UrUGo0ME5zYkN5aG9hSE1uRG1UMk5oWW5KeWNCR0YyMmJKbE9EazVzWDM3ZHVIN2xaK2ZIemR1M0dEVXFGRmtaR1FRRVJGUlpGOUtFUkVSa1lLSUFwaUlpSWpJRzZSQ2hRcjA3OStmcEtRa3JseTVRbWhvS0JxTkJ0QitzZGNWRk8zczdLaGV2VHIrL3Y3RnhuT0psQnhmTzNjcVdqdHo5OFVUVXBTWlJTN2IyTm1YU3JhdVhFd01KejduUlpITHZ0NDJsY05XWnNtOXRGanlOWWJSWXNabzRPU052MzBGTGlhRjh5alRzQjlQWVJvNysrSnJWNDdMU2VIRVpDVzk3aWIvcmNna1pxZzBwWThWS1V3bEcxY3FXRHVUcHN3aU5QM3BHOWl5dnlnbmQ4QmFac21UckNSVUpzNnBxMlVaMHZPeVVhcU5GeXRFM2l4U3FaUlJvMFp4OSs1ZG9xT2pjWE56TTNsdmJkbXlKUktKaEM1ZHVoaUlScUNOK2RtMWF4ZUJnWUY2MDMxOWZaazFheFpQbno1bDc5NjlWSzVjbVRwMTZ0QzJiVnR1M0xpQlVxa2tMUzFORUV4MDVPVGtrSmlZeUxsejU0eHVUNDhlUFhCeWNpSW5KMGR3WnhSRitmTGw4ZkR3UUsxV0M4NmtodzhmR2hYQTl1L2ZYK1M2TWpJeVVLbFVPRG82bWx6R3dzS0NIajE2Q0s0WEhZbUppVUowRTJnZEVDWHQ5MUNRNnRXcjA2dFhMdzRkT3FRbldvRTI3dTdZc1dOczNicVZGaTFhNlBVU00wWDc5dTJwWDcrKzNrQ1R1TGc0VWxKUzlNU1BkdTNhQ1E2Q2dxaFVLdExUMDJuV3JKbFFwUEh4OGNIQndjSG8rLzM0NDQ5RVJrYVNuWjJOUnFQQjJ0cWFxbFdyNHV6c0RHaUxWWmN1WFNJNE9Kajc5KytqMFdpRVJ1OUY5V1I3L1BneGVYbDV3akl1TGk2OGZQbVN4TVJFRmk1Y3lJa1RKMWk4ZURGeXVaeEdqUnJoNXVhbXQzL0xseS9IeXNxSzdPeHNuajU5U3R1MmJRMzJvV0xGaWtVZXk4REFRSk9PaExpNE9NSDVWSkM4dkR6T256K1BzN016ZG5aMmpCZ3hnaEVqUmdEYVkydG5aNGVycTZ0UXBOWDFIdG03ZDIrUjIvSzZLQlFLdG0zYnhydnZ2bXRRL0N5S09uWHFjUDM2ZGE1Y3VWSms4ZGNZT29IWXlzcUtqSXdNbzRKOGVubzYwNmRQSnpjM1YrOThEQnc0VUUrd0JXM2ZuSU1IRDNMOCtIR2g3NUV4TGwrK2JEVEtWRWV0V3JXTVhzK05HemVtUjQ4ZUhEeDRrTjY5ZXd0RlJ6YzNOejFIeHJWcjF3eW02UWdQRCtmUW9VTUc4V3RTcVpRbFM1WVlGUU52M2JyRnhvMGJqUjRmSFFxRmdvb1ZLd29DV0hSMHRFa25YMEYwTVdlNmdXbkZDVzBuVHB4ZzA2Wk54YTYzSURZMk5pVVdRenAzN216d21Rb09EaTdSYTArY09HRTBnazdueXVyWHI1L0JQTjF2a01MVXJGbFRjT1NBOWpsVldCUVpOV29VOSsvZlo4MmFOVlN0V2hVdkx5L2h2U3dzTERBek0yUFRwazJrcGFVSklsUkJseUVnUk5WZHUzWk5iM0NnamdvVktnZ0M4dHM2cDIrRE9uWHFGQ2w0RmlRNE9GaXZGOXVMRnk4NGYvNDhEUm8wWU5hc1dWeThlQkhROWhOMWNuSXFjbDFQbno3bHA1OSswcHYycHU4aDRqUHJ2L1BNOHZiMlp0MjZkZXpaczRkZHUzWXhkKzVjTm0zYVZHVHZyNlNrSktaT25VcGlZaUxMbGkwcjlZRGE3Nzc3emlDdU1qYzNsL0xseXdQYVdrWEJQckFhallZclY2NndjK2RPWW1KaStQYmJiNmxWcXhaT1RrNzg4TU1QUllyb2FXbHBCdjFSZFh6MDBVZjQrUGpnNWVYRnJsMjdTRXBLWXZUbzBYVHExSWtKRXlidzdOa3p6cDQ5UzlldVhmVjZ5OVdyVjQ4TEZ5NFFHeHZMZ3djUFVLdlZ3cUF5RVJFUmtlSVFCVEFSRVJHUnQ0Q3JxeXM5ZXZTZ2ZmdjJoSVdGY2YvK2ZiMW9ob3lNREVKQ1FnZ0pDY0hlM2g1L2YzLzgvZjMxUmsyS2xKNldybjUwODZqSE4yR0hTVWt0UmdCejhhV1ZXM1greUVoNHF3TFlwMVZhNDFmR2c4Ry9yU2REbFZQOEM0QmFEcDUwODZoSFRGWlNpUVN3ZWs1VmVNKzlKckhaeWFVV3dLWlY3NEhjekp5MWtVRWs1MmFVNnJVbG9XZUZCbnhjdVNVN0hsM2dXTnpOSXBldDYxaUpNYjRkT1BQblBRNCt2ZmJLNzJrbnMySnV6YjdZbTFzelAvVGdLNi9IRkNOODNxT3VZeVZHWGQ5TVl1NUxvOHRNOSsrSnA0MExuMTdid011OGtwMTNrVmNuTXpPVGdJQUFvcU9qYWRxMEtTRWhJWXdiTjQ2RkN4ZFNwVW9WdldYbGNqbFZxMVlsT2pwYWlEc3N5SzFidDdDMHRDeXlLRm03ZG0zTXpNeVF5V1RJWkRMV3JsM0x5NWZHcndXMVdxMVhJQ3hNUUVBQVRrNU9KQ1VsOGMwMzMrak55OHJLd3NMQ1FtK0U3NGNmZnNpSEgzN0k0OGVQVVNnVXVMbTVjZUhDQmJwMTY2YjNXcDF6VGNmUm8wZXBWYXVXWGt6YnZIbnppSTZPWnVmT25TYjNWY2VTSlV1RS95OWR1cFJLbFNycEZWeU54YitWbEJjdnRQZmc0T0JnQmc0Y0tFUUJTYVZTaGc4ZnpxcFZxM2o2OUtuZ0Rpdk01Y3VYaGNLc2pvTG5OaTR1anB5Y0hINzk5VmVEMXhZc3l2cjQrTkMrZlh1aEQxbEpjSFoyTnRvdkJiUUN5SWdSSTFDcjFkamEybUpyYTR1UGp3OUxseTRsT2pxYXlaTW5tMXh2Ym00dVNxVlM2TnYyN3J2dk1uWHFWRFFhRFJVcVZHRFVxRkU0T0Rqdy9mZmY2L1Z0QXExRDUvTGx5L1RwMDRlZE8zZlN1blZyVnE5ZVhXUzhwakVLdW40S1kwcGd1WHo1TXBtWm1Rd2RPdFJnWGx4Y1hMRnVxTGRGYm00dVI0NGN3Y0xDb2xRQ0dHaUxxcTFidHk2MUFIYmp4ZzBrRWdscjFxd2hMUzNOb0JnTldnRTFQajZlMmJObkV4d2NiTkJ6N0ZWWXRHZ1JHbzNHb0dlWFJxTVJYQU9taXZlZE9uWGk4T0hEL1A3NzcwTE1WR0dlUFh0bXNtK056c2xrckFoZDNMa3Z5cUc2ZVBGaXZXTno2TkFoUFFGZXFWU1NsNWRuRUNPbUc4Z1FIaDR1Uk0zZHYzK2ZtalZyR24yZnZMdzhGQW9GUTRZTXdkcmF1c2p0QmEyN1ZCY3I5N2FwVnEyYVVZZklsU3RYQ0FzTFk4Q0FBUVp1a0pjdlh4b1Y1enc4UFBRRXNQVDBkQU1Cek56Y25DbFRwdkRaWjUreGMrZE9aczJhSlp4Zm5SaGdaMmZIcjcvK2F0UlJCSDhKY01aNlJJRTI1cXgrL2ZyQTJ6dW5ieEpyYTJzbVRacUVyNjh2VmFwVTRmYnQyNVF0VzFadndJMUdvK0hubjMrbVk4ZU9XRmhZNE9mbnB5Y3F1TGk0TUdmT0hPclVxYU4zdnBvMWExYXNvSEgzN2wwREFleE4za1BFWjVZK2IvdVpaV1pteHFCQmc2aGZ2ejdoNGVGRmlsL2g0ZUhNbVRPSHpNeE01cytmcjVkY1VGTDY5T2xENjlhdDlhWVZqaFlIclp2djdObXpIRHQyak5qWVdEdzlQWms2ZGFyZUlLZlJvMGNiZFFHRE5nTFh3Y0dCK2ZQbkc1MWY4UGxnWjJlSG5aMGRreWRQWnVuU3BhaFVLdkx5OHBESlpBd1lNRUR2ZFMxYXRHRHQyclVjT25TSWh3OGY0dUhoVWVReEV4RVJFU21JS0lDSmlJaUl2RVZzYkd4bzJMQWhEUnMySkRVMWxmdjM3M1AvL24yaDJBZmFINTFYcjE3bDZ0V3JPRGs1NGUvdkw0eXVFdm43a1FCbDVjWkgvaGRFcmRHUW1KdU9uY3lLUEkwS1JYNWVzYTk1Rld6TUxKbFUvUU51cFVUemMvenQxMXFYaFZSR0hjZEtxRFQ1cENtMXpjUjNOeDJIVkZKMGhFaGgwcFRaakxteHhlZzhpVVNDRkVtSit2ZGs1eXR4dExCbFlLWG14T2VrY2pYWmNMUndTUmpsOHg3MjV0YWNTN2pQblJjeTZueS9BQUFnQUVsRVFWU3ZYMHdzTFdZU0tSV3NuVWpKelJERnIvOEN0Mi9mNXR0dnZ5VXBLWWtSSTBiUXIxOC9idDY4eWJ4NTg1Z3dZUUl6Wjg2a1ljT0d3dklYTGx6Z3hJa1RKdGVuVUNnQVdMRmloVkRrTTBiRmloV0YwY2tGbTZ3L2Z2eVlTcFVxQ1g4UEhqeVlkOTU1UjRoV1V5cVZSdGZyNmVsSllHQWdEeDgreE5YVkZXZG5aOXEzYjgrSUVTTm8zNzQ5Zi83NXA1N0w2OVNwVTlqYTJqSnMyREFXTDE1TWZIeThNSXEzTUFrSkNheGJ0NDZSSTBjYUNGV21oQ0hRUmc3cFJLZUNCWE1MQ3d1Y25KeEtQQUsrS083Y3VjUDU4K2RwMGFJRmx5OWZadDI2ZFh6OTlkZkMvQ1pObWxDM2JsMERSMGxCTm03Y2FGS0FWQ3FWUXVFcklDQ2d5SE02ZE9oUVlZUjVWbFlXdi8zMlc2bjN4OGZIUnpqL1pjdVdwVVdMRnJScDA0YUdEUnN5WThZTTRmMjl2YjA1ZlBnd3YvenlDeFVyVmhSNkQrbjQ3cnZ2T0hYcWxJRW9VRkNFdVhYckZoNGVIbm9qb0NNaUlsaStmRG5qeG8wVFJNR0JBd2N5ZE9oUTl1L2ZiOVFsWW9xdnZ2cks1UEZLU1VsaDZkS2xCdE9EZ29Ld3RyWTJpSlJUS0JSRVJFVFF2WHYzRXIvL3Z3bU5Sa055Y2pMRGh3L0gxdFlXbFVyRnlaTW5xVldybHA3NFBXTEVDRDBYUXI5Ky9mRDE5YVY1OCtZbGRnS1ZoQkVqUmhqRVBacHlRQlJFNXdiTnlEQStJQ1l5TXBMVTFGU3FWNjl1ZEw2dVoxcFJuMWRUR0J1UW9LT3dXM1BLbENuazUrZHo2OVl0R2pSb3dJOC8va2hnWUNDSER4OG1MQ3hNaUpVRnJjQWVFaExDMEtGRENRb0s0dVRKazhXS0pWMjZkQ25SOS9DNHVMaFNDV0F4TVRFR1ViRTVPVGxGdW5BQlB2amdBMnJVcUdGVWxFeElTQ0FzTEl5ZVBYc2FDSS9wNmVsa1oyY2JEQVFwS2Q3ZTNpeGF0SWhhdFdvQkNMMkNDdDRYUHZqZ0F6NzQ0QU5oZm1wcUt1WEtsUU8wRVloTGxpeGh5NVl0ZUhwNmtwZVhaekt5N1cyZVU2VlNTVTVPRHRiVzFxOFZ0V3B1Ymk0SWg3Ly8vanN6Wjg3RXhzYUc3ZHUzQzBMZCtmUG5XYk5tRGFkUG4yYkJnZ1ZHbmRFNkYxdEIwdExTaXUwQlpxeDM1WnU4aDRqUHJMLzRiejZ6L1B6OFRBN3cwV2cwSER4NGtHM2J0bUZyYTh1eVpjdnc5L2QvcGZkeGRuWTJFSXlNUlZmMzc5OGZoVUpCalJvMW1EbHpKaTFhdERDSWw3U3hzVEhadDB3cWxTS1R5VXBWeTJqZnZqMEtoWUkxYTlZQU1HalFJQVB4MGRiV2xyWnQyM0xxMUNrMEdnMmZmLzU1a2V2VVBjZUtjaGVMaUlqOC8wRVV3RVJFUkVUK1N6ZzVPZEdxVlN0YXRXcEZYRnljRUJPaWF6SUwyaWE4bHk1ZDR0S2xTN2k2dXVMdjcwL05talZOUmkrSndNU3FYZkd5Y1dIZVczRDZBTmpLck5qWVlIaXh5MldvY2hqODIzcjZlRGJTdXRCQ0QzUDd4WnNmRmV4blg0RTZEbDdJcGVhdkxZRFZjdkRDUWlyanQ4UklJY3BQYm1hQldxUG1mbHJKWWdQck9GWkNidlptK3JaRXZJeG45K05MREtuY2lvOHFOZWQ2eWg4bUl3Wk4wYkZjYlpxNWFrZW10M1R6bzdsYnlVZEk3b3E1eElrQ3g5UmRicytIWG9hanJTdlp1QUl3MUx1TmdkQVptdmFVbUt4RVpCSXpJalArTE5XMmk1U09tSmdZZHU3Y3llWExsM0YyZG1iSmtpWFVyVnNYZ1ByMTY3TjgrWEttVDUvT3JGbXpHRHQyckZDZ0d6MTZOS05IanphNnpsOSsrWVdBZ0FDOHZiMTUvdnc1cTFldkxsWEVUR0JnSUJzM2JtVFFvRUY4L1BISEJ2UHYzYnZIN05tejZkR2pCLzM2OVROd0dPVGw1YkZnd1FJYU5XckUrUEhqaGVrblRwemdwNTkrWXR1MmJkamIyNU9abWNucDA2ZHAxNjRkVFpzMlJTNlhjK1RJRWNhT0hXdDB1M1NSUklWN2FvQzJvTFppeFFxanIydmR1clhKb2t4QkVoSVNjSE56SzdiL1JtSFMwOU5ac21RSjN0N2VUSjgrbmUrKys0N0F3RUNhTld1bTUxNHJycGhldUY4RmFJL2wzcjE3T1hYcUZDNHVMaVFrSk9EbDVZVy92ejhEQnc0c1VnZ0RiWUYxOWVyVnBkb2ZnQ0ZEaGdnQ21LV2xwVUZQcVlLb1ZDcGhoUFh5NWN0TE5aSTVPRGlZTzNmdU1IdjJiT0c0UjBWRk1XM2FOSm8zYjA2blRwMkVmbktPam82TUd6ZE9pSi9TZlJhS3c4Ykd4bVJmTjUzUVVaQ1ltQmh1Mzc1Tmp4NDlEQXE1cDA2ZElpOHZyOGk0b2djUEhoQVhGMGZyMXEzZmVqK3dONFZDb1dEbHlwVmN1M2FOOHVYTHMzTGxTZ0IyN3R4SlltSWlFeVpNMEJzRmIyTmpRMVpXRnN1WEw2ZFBuejVVcWxSSno0bnpkL1A3Nzc4REdPMnpBd2lEQjB6MXF0RUpWYThpZ0ptNkwrc29MT0tjT25XS0RSczI4TU1QUHdqVGNuSnltRHQzTHUrLy83N2dCamw2OUNnYWpZWldyVnFoVUNqWXUzY3Z3NFlOdzhYRnBkVGIrTHA4OGNVWFJxZWJHcnlndzlTOXZUanM3ZTBaTjI3Y0s3MVdSNzE2OVlULzZ3YUlHTHN2SkNjbk0zdjJiSktTa3RpNmRTdGx5cFF4V0diMjdObGtaV1V4WXNRSW80TFYyenFuUC83NEkvdjI3V1A5K3ZVR3dzMnJFQkVSd2V6WnM5Rm9ORXliTmsxUENHalhyaDN4OGZIczNMbVR6ei8vbklVTEY1YklJZjNWVjErOTByYTR1Ym05c1h1SStNejZpMy9DTXlzMk5wYVZLMWNTR2hxS2o0OFA4K2JOZXkxSFduRVJpRG82ZE9qQSsrKy9yemVZYTlXcVZYVHUzTm1rKy9kTjBLeFpNM2JzMkVGNmVqb0pDUWxvTkJxREFaUmR1M2JsOU9uVFdGaFlGSG5kS3hRSyt2VHBRNE1HRFZpNGNPRmIyMllSRVpGL0Q2SUFKaUlpSXZJMzRPSGhnWWVIQngwNmRPRFJvMGZjdjMrZmh3OGY2a1U0SlNVbEVSd2NUSEJ3TUk2T2puaDZldUxsNVlXbnAyZXhJMFgvUDFIT3lnRlBHMWN5OHhSRzUzY3FWNXRCbFZzYVRMZVFhbitvZk9YM1Btb2pJc3VHeUROY1NZNUFxVlp4K3MrN3d2U21ybFd4azhrNWszQlByN2VDSWw4YkMrTnZyM1VQUkwwaDhVT0tCRFYvdlU5TkIrMzY3N3dCY2EyUnM5Wk5jaVZKUDVvdFU1VmI0dWpBUXkxZTdRZTdyVXhPTncvajdwR1UzQXh1cEVUVHg5TXdwdXEzNUNpZW1JaDVyR3BYbnVIZTJwR21FUy9qeWM0dnZxbThuYmtjSDF0dDlHaGhqNXF0eklwR0xyNEdyN0dRYXI4KzFYR3NST0h1R2xtcVhPek10WVcvakx3YzNyRXJaL0s5OHpWcW9qT2ZGN3VOSWxvZVBYb0VhRWR5UjBaR01uYnNXTXpOemVuZHV6ZURCdzgyRUpPcVZxM0t5cFVybVRwMUtqLy8vRE9kT25VcVV2UjQ5dXdaNjlldng5L2ZuNENBQU1hT0hjdTBhZE1JQ0Fnb3R1K0VRcUZnNDhhTm5EeDVrdWJObTlPN2QyK2p5MVd0V3BXZVBYdnkwMDgvOGZQUFB6Tmt5QkM2ZHUwcUZJTU9IVHBFVGs2T2dVdWpkKy9lbkRsemh2WHIxek45K25UV3JWdUhTcVZpd0lBQlFuSG93SUVEdEduVHhzQ1prWmFXeHFGRGh3RFlzV01IVTZaTTBTc29sQ3RYcmtRUmlNWklUMDluejU0OUhEOStuTFZyMTVhcUdLWlVLcGs5ZXpacGFXbDg4ODAzeUdReWhnMGJ4bSsvL2NiS2xTdng5L2QvcFdkZGZuNCs1ODZkWTlldVhYaDRlQWc5TnRMVDB3a0lDR0RMbGkwTUhUcVUzcjE3MDdselo1T0YrZ29WS2dqRnVMZUZUQ1pqNGNLRmZQSEZGMHlkT3BVdFc3YVVhTUJMZkh3OHExZXZwbEdqUm9Lb2VmUG1UYUhRYXF5UTJyWnRXNktpb2xpN2RpM3g4ZkdNR0RHaXlENVNBSk1tVFNyVi91aWkxdDUvLzMyOTZURXhNV3pidGcxZlgxL3ExS2xqOHZYUjBkR3NXYk9HR2pWcUNBNlNmeHE2NzJZM2J0d2dORFNVdkx3OGJ0NjhTY3VXTFFWM3p2bno1OW0xYXhkdDI3WTE2dlRJeU1qZzlPblRWS2xTUmEvQStIY3hmUGh3cEZJcFptWm14TVRFNE83dUxnd21LRWhvYUNoQlFVRTBidHpZNUQxUmwzQlFrbjU5aFRseTVJakplYm9ZVkIyWm1abnMzTG1UQVFNRzZJbDFWbFpXakJremhxVkxsOUtpUlFza0Vnbjc5KytuYTlldXVMbTU4Y0VISDdCLy8zNVdyRmpCb2tXTFNyMk5yOHZxMWF1TkZ1aGY1WGo5SFdSbGFkTUNDb3NGOSs3ZFkrSENoZVRsNVRGdDJqU2o0aGRvQndpc1hidVdMNy84a2laTm1qQnExQ2doUHZCdG50T3dzREJjWFYzZmlQZ1ZIUjNOdEduVHlNM05aZWJNbVVhZDBEcjN5b29WSy9qaWl5K1lOV3VXMFh0QlFlYk9uVnRzRkg1RVJJUWdzdjhkaU04c2ZkN1dNeXNqSTROZHUzWng3Tmd4OHZQejZkR2pCOE9IRHpjcDdwV1Vra1lnRmhiTjFXbzFKMCtleE5uWithMEpZSm1abVV5ZE9oV1ZTa1c3ZHUwNGUvWXNGaFlXVEpnd1FWZ21OemRYNk5Hb1ZDcFp2MzY5U2VINDRjT0hxTlZxazRNMVJFUkUvdjhoQ21BaUlpSWlmeU1TaVFSdmIyKzh2YjFScVZSRVJFUnc3OTQ5b3FPajljU1ZGeTllOE9MRkMrN2UxUW94ZG5aMmVvS1lxNnZyMzdVTGZ6dHVjbnRlS0RQSjArUWJuWitkcnlSUllSaU41V0pwaDYxTVRyb3lteHdqUW9sdVdxNDZqMDEvbkJXbXQzVHpJekUzblkxUmhvM0k1V2JtVkxaMUl5RW5EUmRMTzF3czdRUjNsSmVOQzFrcWZaRXVTNVZyc29jVVFKZnlkZW5nWG9zWjkvN3EzOURRV1N2SS9QNmEwWDRXVWhsTlhhdVNucGY5eHAxcUE3eWFVVmF1YlZyc2FhTWRqZHZDdFJxVi8rT2NDazE3U21qNlUvcDdOalc1amg0VmpCY0svc3hKTXlxQWxiZHlaSnAvRDJRUzdZOWptZFNNVlE5T0ZCbEJXTm5HbFduK1BRRzRtaHhKVUFHaEUrQ1B6QVFHWERGMGdNeXUwWWU2anBVWWYvTUhvK2R2ZG8wK0FIUXFWNGRPNVV6L2NOYTVCa1dLWjgrZVBlemV2UnU1WE02S0ZTdVlOMjhlMDZaTm8zYnQyamc3TzV0OG5hZW5KNnRXclVJbWt4VXBmbDI5ZXBVVksxWmdhV25KdEduVGtNdmx6SjgvbituVHB6TjY5R2lHRFJ0RzkrN2RqUlpmN3QrL3ovTGx5M24rL0RralI0NmtiOSsrd2p5MVdrMVdWcFlnT0ZsYVdqSmt5QkE2ZHV6SWhnMGJXTE5tRFNkT25PRHp6ei9IeGNXRm5UdDM4dFZYWDFHbVRCbnk4N1gzTklsRWdwbVpHZVBHalNNNU9abHo1ODd4eXkrLzhNa25ud2dqZ2Z2MTY4ZXBVNmRZdG13WmE5YXNFZUplMUdvMXk1Y3Z4OUxTa3ErKytvcEZpeGFSblozTnVISGpYc3Y5a0pXVnhkMjdkeGswYUJCU3FaVEJnd2RUb1VLRkVyOWVxVlF5Yjk0OEhqeDR3UGp4NHdYaFRDNlhNM0hpUkk0ZE82YjNEQ3hJY25LeWNDd0w4dno1Yzg2Y09jUEpreWZSYURTTUhEblNvR2VUVENaanpKZ3h0R3ZYam5YcjFyRnQyellhTjI1TTA2Wk5xVjY5dWtuWHk5dkV6czZPeFlzWDgvRGhRNzFDb3M1cFVaalUxRlNtVHAyS1hDNFhpbjFSVVZITW1ER0RxbFdyc21EQkFwUFgrc2lSSTlGb05KdzdkNDVPblRvVks3NEVCZ2Fhak9UU3hlbnBydTNuejU4VEhCeE1uVHAxOUZ5VG9hR2h6Smt6QjZsVXFoZHRxWHRkd2I0c2lZbUpTQ1NTMTNibUZQenN2R21TazVQWnZIa3psU3RYcGwrL2ZqUnIxZ3hmWCsxeldhMVdzM3YzYnJadjM0Ni92ejhUSjA0VVhsZHdQM1hYc0tuckxTWW14bWdmSDUwQWRPSENCYVA3MXFSSkUwSFFmZlRvRVZldVhOR2JuNXFhYXZUOUdqUm9RRmhZR0tDTi92dnd3dzhOK29jOWVQQ0EyYk5uWTJWbFZhU2pLQ1FrQkRzN3V5THZ5NllvU2dRcWZPL2RzbVVMWmNxVTRjTVBQd1MwNTF4M1ROcTJiVXQ4ZkR3eW1Zd0ZDeFpnYTJ2TG9FR0RBSzBqcW5mdjN1emV2WnRqeDQ2VjJGbnl1clJ0MjVhV0xWc1c2endGclh2MWJWeTdCVGx6NXN3cnhlV0ZoWVVobFVxRndRa0toWUlmZnZpQkkwZU80T1BqdzZ4WnMvU0VBSjBqVUxjLzFhcFZZOTI2ZFFRRkJiRmx5eFpHakJoQjc5NjlHVGh3NEZzN3A3cmZWMTI2ZENuMS9oYm0vUG56ckZpeGdyeThQR2JNbUdIVVZhMmpZOGVPT0RrNU1YZnVYR2JPbk1tWFgzNVpwR09sWXNXS3hUck9FeElTQUF3K240VjVFL2NRVTRqUHJEZi96Q3JNL2Z2M09YejRNTjdlM2t5Y09MRlkwYW1rMTRXeENFUUxDd3VEYXlFL1AxL3ZucHVZbUloR282RnMyYklvRkFwVUtsV1I3NlBSYUZDcjFRYlJ0WVd4c2JGQklwSHc4dVZMWnMrZVRWeGNIRXVXTE1IZjN4K1ZTc1dKRXljb1U2WU1RNGNPUmFGUU1IdjJiQjQ4ZU1Cbm4zM0dyVnUzQ0FvS3dzN09qaEVqUmhqc1ExaFlHQktKeEdTUFZoRVJrZjkvaUFLWWlJaUl5RDhFbVV5R3Y3OC8vdjcrNU9Ua0VCWVd4djM3OTNuMjdKbkJzaGtaR1lTRmhRa0ZDeXNyS3p3OVBRVlJ6TjNkL2EzL2VQNG40R0J1amIyNU5Sa3FCZVBmNll5dm5YYms1UHNlOVdqcW92MnhjUDU1S0JOdjd6QjQ3WVNxWFdqbFZwM3ZvMy9oWnVxakVyMmZ1OXdCS3pNTGs0SlJYY2ZLU0pGUTNzcVJGZThPMFp1M29GWi9nK1YvUzQ1a2FmZ3g0ZThQUE9vVC9qSk8rTHU4bFNPMk1qbHR5dnJ6Ni9Nd0t0dTQ0ZjRmWWFtL1YxUFUveWtRNnlMNXVsZW9UM05YdzhpL0xKV0NWUkVuOWFZMWNYa0hhek1MamlYY0k3K1VNWVBGVWMrcEN0NjIrb1U5Yjl1eXdyUThkVDZoNmRvZjRYOHEwbGdiY2FyWWRYYjFlSmRtTHNaL0FEcGIyakczWmwvc3phMDUrdXdHVHBhMnRIRDFZMUh0QWN5OWY0RGtYTU5lSnMxZHEvSDVPeDJ4L0UrVTVMYm84d1p1cmxmQjJzeUNtZzRWU2N2TDVxU0ppRW83bVJYdmU5UWpXMVc4UTAwRTl1L2Z6dzgvL0VDWExsM28xYXNYWDM3NUpaOSsraW10V3JVaU16TVRXMXRiek0zTmtjbGt3ai9RaWl4NWVYa29sVXJoL3kxYnRzVGVYdnNaeXNyS0lpUWtoT1BIanhNYUdvcWZueDh6WnN3UWl0SWVIaDVzMkxDQnBVdVhzbkhqUnZidTNVdUhEaDFvMGFJRmxTdFh4dExTa3N6TVRPYk1tWU9EZ3dOcjE2N0YxOWVYaUlnSVRwMDZoYlcxTlk4ZlArYmx5NWNHZ3hUYzNkMlpQMzgrd2NIQnJGKy9uanQzN3ZEeHh4OHpmLzU4RkFvRlFVRkIvUEhISDhCZlBYbHExNjVOY0hBd0FRRUIxSzlmWDY4NXVMMjlQWk1tVFdMT25EbE1uRGlSeFlzWDQrenN6THAxNndnSkNXSGV2SGswYmFvVm5GZXNXTUhnd1lPcFY2OGV6NTQ5SXljbmg3Tm56d291TkYzaElqOC9INVZLaFVxbG9ubno1c0krWEwxNmxaY3ZYNUtkbmMwSEgzekF4eDkvWE9yK0NyLzg4Z3ZYcjEvbjAwOC9OUmg1WGE5ZVBiM0lyVDE3OXZEa3lST3NyS3pJenM3bTRzV0xWS3hZVVNqU3FWUXFwaytmenAwN2QzQjJkcVp2Mzc2OC8vNzdSUmFhMzNubkhkYXNXY1B2di8vT29VT0hXTEprQ1dxMVdvaGpIRGh3WUtuMnh4aU5HemRteG93WkpWcTJiTm15WkdWbHNXN2RPcXl0clZFcWxadzdkMDV3UnVpSWo0OW55cFFwWkdWbHNXTEZDcUg0Nk92cnk1dzVjM2ozM1hlTExGNUtKQkpHang3Tnh4OS9YR3JIU1U1T0RsdTNic1hLeWdvek16UGgrdFNKc0JFUkVVZ2tFdUY4S3BWSzl1elp3OTY5ZTdHMXRTVWdJQUF2THk5aGZUWTJOcGlabVhINjlHa3NMUzNKemMzbDdObXpWS3hZOFpXaXBLS2pvOW04ZVROV1ZsWThlUEFBd0tnejRlREJneHc5ZXRUb09pNWR1bVJ3UFFKNjdudy9QejkyN2RwbElGNkZoNGV6Y2VOR3dzUERhZHk0TWRPblR4Zk9oYk96TThIQndiaTd1eU9WU29WSVVwMXdWcGlMRnkreVo4OGVvL09rVWlsTGxpd3hPbS9uenAzQ2U1NCtmVnA0bitJWU5XcVV5WG5aMmRuczM3K2ZmZnYySVpmTFdieDRzWERPOSszYlIzcDZ1bkF1UTBORHVYdjNydDRnZ05KZzdOanJVQ3FWZXNYdmdRTUhFaGNYeDZsVHA1REpaSncvZjE3UE1kcXpaMDltenB6Smt5ZFBXTFpzbWQ2MThQSEhIM1ByMWkzV3JsMkxVcW1rVDU4K0J1OVg4UDVhRkdxMTJtUWZuSUpJcFZLVDk2VE5temVUbloyTlhDNFhIS3lGUC90dkdtOXZiejFuaEVLaEVOd3dPalp0Mm9SU3FjVGUzaDVMUzB1aW82TzVldlVxdFd2WEZ2Ymw0TUdESERseWhQNzkrek5reUJCa01oay8vUENERURmM3l5Ky9JSkZJOUhvQlNTUVNPbmZ1VEpNbVRWaTdkaTFCUVVHQ0NQWTJ6bWxVVkJSS3BmSzFuQ0JxdFpvdFc3Wnc4T0JCNUhJNUN4Y3VMTmJSQlFqeGF6Tm56bVQ1OHVVa0pTVVpqVWMyUlZoWUdMdDI3UkkrMS9mdTNjUGMzRnp2WG1xTU4zRVBLUXJ4bWZYNno2eWlhTnEwS2Q5Kyt5MDFhdFF3aUphT2lJZ1FqcnUxdFRVS2hZS2JOMi9pNmVsWjR1MklpWWtoSnllSHRMUTBuajU5S2poK2RjZG14NDRkUXM5WmpVYkRMNy84QW1qUDI4S0ZDd2tKQ1NuMlBSSVNFdWpaczJlUnl4dzhlSkJIang2eFpNa1NRUVRUOWN6Nyt1dXZzYkN3b0czYnRpUW1Kako3OW15aW82TVpObXdZUFh2MnBIUG56a3llUEprREJ3N3d4eDkvOFBYWFgrc052QWdORGFWR2pScGlHd2tSRVJFQlVRQVRFUkVSK1FkaVpXVkYvZnIxcVYrL1BqazVPVHgrL0pnblQ1NFFHeHZMOCtlR2tXazVPVGxFUkVRSWpkWXRMQ3lFa1lSZVhsNlVMMSsrMk5pSWZ5TlYvaU9vMlAxSEpOSlJ5K0d2SHl3UkdmR0MyUEs2NkFTYzZJd0VvL05idUdwNzVleVAvVTJJMyt0U3ZnNXVsdmJzZlhLRlhMWCtpTG00N0w5R1k5dks1SHhhcFRVWEU4TjVtYWZ0Q3hmNDdBYjlQSnZ3Y2FVV1hFbUtvRzJCZlh6WDBiQ2ZRR1ViTnlyYkdHYkRwK1ZsRzB4N3oxM2JlK0hYNTJHbWQvZ1ZtWDN2Sjh6KzQ4VHE1dkV1L1R5YnNQZkpGVTdGYTN1TDVLbFZPRmhvQzBhNStYbDZvcDhwbXJvWWo2MHBKM2RnYnEyK3VGcVc0VUxpQTdiSFhFQ0tCQWtTbXJ0V1k4VzdROWdhZlo0TGlkcUNhQmx6SzRaVmFVdExOejlVR2pVL1BBcm1XTnhOaysvclY4YURqdVZxNjAwejFRUHMxSisvVTA3dWdFeGl4cFdraHh5SXZVYTFNdVdwWU8zTXpaUm80VHgwSzYrTnk3bVI4a2V4K3kyaUxUbzBiTmlRTDc3NEFxbFV5dGF0VzltL2Z6L1hybDNqekprektKVWxFeElkSEJ6bzBxVUxtemR2NXZmZmZ5YzZPaHExV28yWGx4ZVRKazJpZmZ2MlJwdDh6NXMzajlEUVVQYnMyY1ArL2Z2WnYzOC9VcW1Vdm4zN01uejRjTDc5OWx2S2x5OHZPSkxNemMyRlBqbG1abWI0Ky92VHExY3ZvOXZVdW5WcjZ0V3JoN1cxTlJLSmhQcjE2N04rL1hvQ0F3T3hzTENnYWRPbXd1alZ4TVJFbGk1ZFN2WHExWmsxYTViQnRqWnQycFN4WThleVljTUdybCsvVGxSVUZDZE9uR0RZc0dHQytOV3FWU3VxVjY5T1VGQVExNjVkSXlNamc1Y3ZYeHB0REs5RExwZlR1WE5uNGUvNjlldlR2bjE3K3Zmdlgyd1J6aFFkTzNaRXJWYlR0V3ZYWXBmTnljbmgvUG56Z1BaNFZxcFVTUzhTUnlhVE1XalFJTHAwNlVLTEZpMUs5YXlyVTZjT2RlclVJU01qZzhlUEgxT3paazN5OHZKTTl1a3BEYVh0MDJGcGFTa0lNMUtwbElvVkt4cjAvWEZ5Y3FKdTNicjA2dFhMb0tlTTdoeVhoRmVKVzdPeXNpSTBORlNJUUpQTDVRd2VQRmpZanBZdFcxSzVjbVdobDhpaFE0Zll2WHMzdFd2WDV1dXZ2ellRZ2MzTXpCZzVjaVM3ZHUzaTIyKy9CYlJDMFlnUkk0cmNqaEVqUmxDdDJsOERQU3d0TFJrelpneU9qbzRFQkFTZ1ZxdVJTcVUwYk5oUUw3ckswdEpTY0l5VWxzSTk1Z3FMWDRtSmlVeWVQQmt6TXpQR2poMUxqeDQ5OU9hUEdUT0dkZXZXQ1o4eloyZG54b3daWS9JYUdUSmtDRU9HRERFNnJ5UTRPam95Y09CQUE4ZExRa0lDRXlaTUtKRUxDYlNEcllZTkc4YUxGeStvVWFNR2t5ZFAxdXNWOCtMRkM0NGZQeTRJaEdYS2xLRjc5KzZ2dk8xZmZ2bWx5WG5IamgzVDY1bnI1dWFHcGFVbFgzLzlOUnFOQmpjM040WU5HeWJNMzdwMUsrSGg0Y3lZTVlOYXRXcnByVXNta3pGMzdseW1UWnZHeVpNbjZkeTVzNEdJOWRsbm41VkkyRHA3OXF6dzNmdFZVU3FWM0w1OVczQXVlbnQ3TTNMa3lOZGFaM0VVRnZyVDA5TU5CTENNakF6T25Qa3I3VUFpa2VEdjc2OTNuZ1lNR0VERGhnMzFvZ1dmUEhraXVBL0xsQ25ENk5HampSNUxCd2NIWnMyYVJWcGFtbENrZmh2bk5Dd3NERHM3TzRQWGxJYXJWNjl5OE9CQlhGeGNtRGR2WHFtaUZPdldyU3VJWUJjdlhxUm56NTRsdXJZQVhGeGN5TW5KUWFGUUlKRklxRldyRnAwN2Q5WVRGSTN4dXZlUWtpQStzMHIyekhwVlRGMnZMaTR1UEh6NFVQaGJJcEhnNWVXbDV6Z3VqbnYzN25IMDZGR2tVaW1OR3plbVg3OStnUFk3NHNXTEZ6bDQ4S0Rld0E4N096cysrdWdqS2xldVROKytmUTFpRkYrVnVMZzRwa3laUXRteVpWbTFhcFhlNThyYzNKd3BVNlp3Ly81OXZ2enlTeFFLQlY5ODhRWGR1blVEdE9jeklDQ0FnSUFBcmwyN3hwbzFhNWczYng2Z0ZhekR3OE9Gbm9FaUlpSWlBQktOcVh3UkVSRVJFWkYvSkxtNXVjVEd4Z3FDV0h4OHZNbW9LQjFTcVJRSEJ3Y2NIUjF4ZG5iRzBkRVJKeWNubkp5Y2NIQndNQ2lrdm0xNlhscitSdFl6dUhJcmVsWm93TnJJSUs0bVJUQzRTaXM2bDZ2RDB2QmozRW5WdXJTVWFwVmVEeTBkT2dmWU4yR0hTK3dBRy90T1I5NHJhOWkwKzdma1NOWkVubUpINDdHa0tqTVpjK043WWQ2aTJnUHdLK1BCNE4vV2s2RXlIY2RYdzc0aUMycjFaOWZqU3ppWVc5UE5veDZySWs1UzJkYU43aDcxMlJsemdkNFZHMk1qcytUTDJ6djRNeWROZU8xSW4vZG9VOWFmOVpHbnVaejAwR0RkYWpRb0M0aHZQcmJ1TEt1ckhZRmFlTHNPdGZpS2pMd2NSbC9mVXFKanNydlplRjdtNWZEcHRRMUc1L2VxMkpCQmxWcXlQZVlDUjUvZEVLYTd5eDNZMkdBNGo3T1NqRHIwQ2pPc1NodmhtT2pFTEVjTEcxYStPd1I3YzJ1dXBVU3hQUHk0NEdhVEltRnc1Wlo4VUtFQkV1RDJpeGh1cFB6QlI1V2FZeWV6NGxsT0txc2VuaWkyQjFkTE56L0crSFlvMGJGWUZ4bEVCL2RhMUhMd1lzYTlmVHhJZjhZWTMvWjBjSy9OOUx0N0JhRnY1YnREcUdUanl0ZS83eWJ5RGZXS0F6alNvblM5RC80dDVPWGxrWmVYWjlEalMwZEJ0MUorZmo1cXRkcm9QVkVtazJGalk4UEpreWU1Y09FQ05XclVvRkdqUnFVcVpLV21wbkxyMWkzdTNyM0w4T0hEVFk0czFVWGtTQ1NTTityR0RRME54ZGZYdDhnK0VMR3hzWGg2ZWhJVkZVVmtaR1NKUkNiZE1kUWRPOTAvMEQ0L1NqSWkvRzJqVnF2ZitQRVVlWHVvVkNwQ1FrSmV5M1h4L1BsejVISzU0Tm9zQ2JyUDNuLzdlODNkdTNmeDh2TDZueHR0ZnUzYU5VRHJhQ3lLd3BGWmZ6ZTV1YmxFUlVVSmJnSmpaR1Zsa1p1YnF5Y21xTlZxVkNwVmlVWENmeU9KaVluSTVYS1RmYm9Lb2xhclVTcVY1T2JtWW0xdFhXS0h5ZHY0SEw3cU9YMVRoSVNFOE00Nzc3eHlIK2J3OEhBOFBUMUxMSDZKL0hkNUU4K3MvelovMS9QdVRYTDgrSEZhdDI1dE1ra2dNek9UZ0lBQUJnOGViUFQ3dWthajRhZWZmcUoxNjliRjl0QVRFUkg1LzQzb0FCTVJFUkg1bDJGcGFZbXZyNjhRbmFOU3FYajY5S2tnaUQxNzlrd1lSYXBEclZhVG1wcEthbW9xMGRIUmV2TWtFb2xKY2N6UjBmRWYvYVc2cnFNMkR1ZHUyaE1VNmp6eTFkcjl6bE9yVUtqenFPTllpUVpPM2taZjYydW43VkhRc1Z3ZDZocHhVd0hjU24ya0YzZFl6N0VLaXZ3OHdWRm1KNU5UdFV4NThqVnFLdHU0a2E5UkU1SWM5VXI3b25NVlBjbEt4c0hocnl6NkkwK3ZvOHhYa2F0V1lTT3o1SDU2TERHRmVtRHBSSjg4VFQ0S2RSN0YwZGV6NkVLV3ZiazFlNXU5dmdQaWJmTkNtY1grMk4vd0srUEJ5b2NuOUlST05ScTJ4MXpnd2NzNEp2dDl3THVPbFFYWDNOMjBKeXdLTzZJbkNwcmlZbUk0RnhQRFM3UTk1YTBjcWVuZ1JZSWluUWZwdXVoU2JiRmVkNDZxMkxwUnljYVYrSndYYjFUOCtsL0czTnk4eUtLYlZDcEZLcFdXdUREWHBVdVhWKzRGNHVUa1JQdjI3V25mdm4yUnk3MnQrMlpSaFQ4ZHVsNFdCWjhUeGFFN2h2OWsvdW5iSjZLUFRDWjc3VUxpcS9Says3dXVrOXExYXhlLzBMK1E0b1F2SGY4azhRdTAzNVdMdTEvYTJOZ1lpQkZGUlJYK3IxQWFkNnB1QUVScEIwRzhqYy9ocTU3VE4wV2pSbzFlNi9WK2ZuNXZhSEMvM2FBQUFDQUFTVVJCVkV0RTNnWnY0cG4xMytaLzRYdFJVZEczb0hYL0xWeTQwT1I4aVVRaTlBMFVFUkVSS1FwUkFCTVJFUkg1bHlPVHlhaGN1YklRNlpDZm4wOWNYSnpnRW52NjlLbGVqRUZoTkJvTkwxNjg0TVdMRnp4NnBPK0Vra2drMk52YjZ3bGlCVVd5di9PTGQwVnJaeXJadVBLbklvMFVJejJlQUh6dDNPbFN2bTZSNjZudlZNWGt2QXhWamlDQVZTMVRIa2NMRzRMKy9KM3YvamdIYUNNUHE1WXBUNkxpSmVFdjR4ankyM29zelY0dEIvNmRNdG9JanBqTTU5UXVJSUNsNTJXejc4a1ZOalFZRHNESnVEdXZ0SDRkbFd4Y2FlRHNVK1F5U3JYS1FQUnA1MTZUTEpXQ2E0VUV2bmJ1aG82NC95WW40Kzl3TXQ3d21IamJscVdaYTFWYXUva2prMml2MHp4TlB1WVNNMm83ZUxHNjNpZUVwUHhCV05wVHdsL0drYWt5M3J5N05Oakk1UHlaODRKZm50OFhwcG4vSndxeVlKKzE2eWwvaU9LWGlJaUlpSWlJaUlpSWlJaUlpSWlJeUZ0R0ZNQkVSRVJFL3Njd016UEQwOU1UVDA5UG1qZHZEa0JhV2hvdlhyd2dKU1dGdExRMGtwT1RlZkhpQmNuSnlVV3VTNlBSa0phV1JscGFtb0U0VmhCemMzUEJRU0NWU2pFek05UDd1L0Ewakp1eVNrVytSazFpYm5xUmpxdmpjYmM0bnhENnl1K2g2K01GMFBVL1F0cTVoTC9FallyVzJtYTc4VG1weUtWYTRVdWx6aGYrRDlvb1BnQzVtVGw1Umh4SEtvMGFsU2FmNm1VOGVLSE1Ja1daYWJCTVRRZFB5c3J0ZVphVFNraktxem5NZEl6d2JvY0ViVjh3QjNQRFNMbHpDZmZJeWM5ais2Tmd2ZWx0M1d1UXFzeGtmZFJwdmVtUHM1Sks1S1RTSVpPWTRXSloraXovNG5DMHNLR0dmVVZxT0hoUzM2a0tUaGJhOThqT1Z4TDA1MTFPeGQ4aE9mY2xyY3Y2ODU1N1RTcmJhS01sdTN2VUJ5QXA5eVZQc3BKNW1wMUNraUtkcE55WGhLVS9JeWRmeVpwNm4rSXFMejRxYU1LdDdZeTd1UTJaOUsrUjhQTC9DS0kyTXUzbzZVZVppU3grRVBpbWQxOUVSRVJFUkVSRVJFUkVSRVJFUkVSRXBCQ2lBQ1lpSWlMeS93QUhCd2NjSEJ3TUdoQ0R0dkcxTGg2eDRMOFhMMTRZUkNtYW9paUhtVkc4clVxM3ZCSGljMTR3NmZZdWJHVEdlK0ZZU3MxcDZsS1ZrSlFvc2xTNXhhN3ZoOGFmWVNFMVkrRFZ0UWJ6SEMxc2FPSlNsU2RaU1hvOW82cllhbU5rRWhVdmk0ME0zTnpRZUVQejAzL2VaZStUSzVTeHNPYTJpVjVrZDlPZUVQRGdLR1lTaVpGdVppV25sVnQxcXR0WDRMZmtLT1JtNWtLRVpFRTJScDB0MVRwUHhOOHUwWEpWN2NvenFkcjcxSE9xd3FXa2NBTC8wdzlNQW5xQ29Tbk1wUHJ4U21YbDlqUjA5c0hYemgxZnUzSzR5Ly9xdTVLbHl1VmlZamhYa3lPNG5ScERuaWFmK2s3ZVZMWjE0NWVFVUU3RzM4SE5zZ3dOblgybzQxZ0pQM3NQWEMzTDRHcFpSbkFFUHZzLzlzNDdMSXF6ZmR2bkxsVzZvcUJpaVFKaVF5VlJTWXc5eGhxTklkR29zY1FZalVZbEdrdWl3Um94R3JGaEw5ZzFWc1NPc1NCR1VXTWxGaFFMaWxKRWtBN0wxdThQc3BOZGRwZWkrUDdlNzgyY3g1RWo3c3d6TTgvc3pEeXozTmR6M1hmK1M4WmYzUVRBamZUSE9GaVVmTS9LVkFxRGVtdmErN09XalROL1pUd3BjUit2dzcxNzk5aTllL2NiUGNhYndOSFJFWDkvLy8vcmJvaUlpSWlJaUlpSWlJaUlpSWlJaVB5UElRcGdJaUlpSXY5eUhCMGRjWFIwZkdQaTJKc2tXNWxQdGpMZllIbnZHaTBaWC84amJNd3NlWG9qbGZ2WnlTWHV5OXJNQWt1cDhkZGl2OXF0TUpkSU9mWDhGdjcxdXJIdjZTV1NaUmswY3F4Sm5xcUFSem5QK1RQdGdjRjJOV3ljcVY2aHNGaDJwaUtQZTFtSkJtM2ljbFBJVk9ReE1HcVpVVWVXbHRkMWZnRjQyRmRGcmxheUplNE1JenorcVdFa1JXTHkzSFdSSWlsUnJKS3BGWmhMcEhqYVY2T0pVMjFhVi9FQzRMM0toYldJMUdqSVZPUmhZMVlvRE5XMnJmSks5Y2JNSkZLRzFHbUhtVVNLWEsza1R1WXpibWJHY3ozOU1mZXprdlRxZ1FGOFdiY2RiaFVxOFUzbVdsSUtGS1FVWkhFNDhScUhFNjhoQWQ2eWRjSFR2aHAxN1Z5b2ErZkNrY1RyS1A5T1c3amhVVVNaKzZmRnliS3dGa1ZkdTdMWHNpa3JqbzZPdEczYjlvMGZwN3h4Y25JcXVaR0lpSWlJaUlpSWlJaUlpSWlJaUloSUdSRUZNQkVSRVJFUmt4UW5qZ0VvbFVyVWFuV3AvbE9wVk1LL3I4WHZLZGQrdWxXb1JCdVgrcnozdDlqU3lMRUdBUGV5RXJHV1doWXJMR21SL1AxLzNiWnl0WktxRlp6b1ZMVUpDZmt2U1pGbE1yUnVCMXBWcVVmRTh6dFltMWx3SVRXV1hGV0JRVm83V3pNcmxqWWZLbnl1WUdiSnVvZW5TRFZScjB5dVZwSlNrR1d5ZjVaU2MrWTI3VzkwWFJXcnd2UjgvV3UvVDArM2R3elc3NDIveU1XMCs1eDVmcHQwZVE3SnNreTk5UTBkYS9Cems4OU5IbHRMRFJ2bkVzV3FiLzVjUzNEem9WZ1ZFY3Bpc2hJSVQ3ckI5WmR4WkN0bE5QbTd6bG1lcW9DNG5KUVNqMTIxUWtXY0xmOUpuWmlZbjg3OE93ZklVT1R4SlBjRlNyVytJQ3NWcnFnK1VvbkU2TG9udVM5NGt2c0NRRTg4SzQwN1RSZWxSaVVJWnhJUW5Ha04vNzRuM3lSVnExYWxhdFdxYi93NElpSWlJaUlpSWlJaUlpSWlJaUlpSXY4L0lBcGdJaUlpSWlLdmpMbjVLNzVHNGwvLzJKWlNjM3BVZjVzMkx2V3BZK3VpdCs3MDgxdnNqYjlJa2l5RDNhM0hZeUV4TTdFWFF6YSsrNjN3NzRqbnQ3bWVIb2NVQ1JzZm5lSHF5MGZNdmIyZmNWN2Q2VnF0S1FEblUrOFozYzh3OTQ3WW1GbVNKTXVnbXJVVDJZcDhCdGRweTZLN1IxN2hiRUdDQkRlYlNrYlhhYyt2a3BVZGpwYUdZcC9kMy9Xbkh1WThOeW8yWmNoemlVeTVZM1RmdnM2ZW1Fdk5NSk5JMGFCQmlvVDcyY2trNXI4MDJqNURub2NFQ1RGWkNWeDkrUWdYYTBjNlYyM0NwYlFIbkUySkVkcFZNTE1FNEsrTWVPYmZPVkRNbVJmU3RWcFQzcXRjajNTZEdtbVhYejdFM3J3Q3U5NGZWK0wyV2xhMUdGN3MrcGlzQktaRy93WVVpbGVyV254ZDZuMEQ3SXFQWXVlVEtBQnEybFRHVW1xT0dnMnUxbzY0V2p2eXZJajRLQ0lpSWlJaUlpSWlJaUlpSWlJaUlpTHlaaEFGTUJFUkVSR1IveStSSW1GUW5iWklLSFJQWFVwN2dMMUZCWm81MWVaQ2FpeEpzZ3dBVGlYZndsd2lMWEYvSFZ3YklaVklPWlY4VTFnV2s1WEFIeS91SXBWSXVmcDNmYTRyTHg4eTY5WWVmbTAya0J5bGpNdHBENDN1cTROckl6WStPc083bFQycFp1M0VucWNYR2VueElSZFM3M01oTmJiTTUxdWdWdEQvL0ZLajYwWjdkcUZUVlc5V3hCNDNLV1JwS1pvYUVBcnJYUzI1ZDlSZ2VVZlh4clJ6YWNqT0oxSDByZjBlei9MU3lKRG40bUx0eE5xYko4bFR5WTBlWThqRkZjaFVoWFhoL0dxMk5Ockc5VzlubENsSFhGSENrNklKVDRvMldLN1NxSWpKU2loeGUzYzdWeXlsNWp6SVNVYWhOcDIrVStzQ0E4aFZ5amp3ZDYweVhWbzRlMUM5UWtWT1A3OUZ0a0kvQmVmZHpILzYwdXp2R211L0owWFR0Vm96V2xXdXgzNGoreE41UFJRS0JkZXVYY1BYMS9mL3VpdW8xV3FlUFh0R3JWcTFYbXMvMTY5Zng4N09EazlQejNMcTJadm41czJiWExwMGliNTkrK0xnNE1EZHUzZXBWS2tTTGk0dUpXLzhYMHg2ZWpvVksxWTB1aTR2THcrcFZJcTF0ZlVyNy8vUm8wZFlXMXRUdlhyMVY5NkhTUGxRVUZDQVVxbkUxdGIyLzdvcmI0U01qQXpNek15d3Q3ZC9wZTNWYWpWU2FjbS9wOHFEL1B4OGxFcmxLL2YxdjRta3BDVFMwOU5wMkxDaHdickV4RVFjSEJ5d3M3TXpzcVVoT1RrNVdGbFpZV0ZoM0oyZWxwYUdzN1B6YS9YM1RWQlFVTUN6Wjgrd3NiR2hXclZxL3lkOVVDZ1VKciszOGlJM041ZWNuQnhjWFY4djdYVmlZaUlxbFlxYU5XdVdVOC9LbnhjdlhwQ2Fta3FEQmcxS3ZVMXljckxSVEFWcGFXblkyOXRqYVdsWjZuMHBsVXJ5OC9QL3E4Y0loVUpCVWxJU0RnNE9yNVh1dXp6SGtQSkVyVmFUbloyTnRiVTFWbGJHYTNKblpXVmhZV0ZCaFFvbDExTE95OHREcVZUaTRPQmdkTDFNSnFPZ29BQjdlL3YvMkx0SVJFVGtmd2RSQUJNUkVSRVIrZjhTbVZwQjFJdDcvSlVSejdrWE1lU3A1QXlyMjRGbVRyWDEycTE1Y0FJcEVnYldhY3VsdFB0RzYzQUJ0SGFwajZWRXdvcjd4dzNXRlJXVjNxOVNINERmay81Q3JsYnFyYXRuWDQxUm5wMTVsSlBDNFlTcnZQdDM3YXNMcWJGMHF1ck5tSHBkZVp5VElnaDAvNjNVdHEzQ0NJOFBlSno3Z3IxUEw5SzM5bnNBckxwL2dxWHZmTW40K2g4eC8wNllrTzVQRjYzNFZSeDE3QXFENHFVVndFeVJwNUlMamkwdGpoWTJaQ3J5OUpZdGIvNFZiaFVxc2VET3dXSlRUZXFTclpTeEtTNFNDZENqK3R1Y2VuNkxmSlVjRjJ0SHFsZW95SUZuVjBqSWYwbnJLdlU1bTNMSFFGcHM2OUlBaFViRnRzZC8wTmFsQWUxZEc0a0MyQnRndzRZTjdOMjdsM256NXZIT080WXBRSXNTRXhQRGl4Y3ZTbXhYSE9ibTVyUnExY3BnZVZSVUZMTm16V0xTcEVsMDd0ejVsZmNmSEJ4TWd3WU5tRHg1c3NFNmhVS0JUQ1lqUHorZm5Kd2NNak16eWNqSUlETXprOHpNVE41KysyMjh2YjNKemMzbDZ0V3JyOXdITGU3dTdyaTV1WlhZN3U3ZHUremF0WXR1M2JwaFoyZkhnZ1VMU0V0TFkvejQ4YlJyMTY1VXgwcElTS0JLbFNwNlFiRHIxNjhqbDh0TEZEamo0dUpRS0VvZWUwemg1T1JrSU5abFptYlNyMTgvZXZYcXhlalJvdzIyMmI5L1AxdTNibVhWcWxVbVV3VVhSMFpHQm1QSGpxVmV2WG9zV3JRSWljUjQ2bFl0Yi9LYTd0MjdsNGlJQ0pZc1dZS0ZoUVZaV1ZrOGVHQlkyOUlZRlN0V0ZNNy80Y09Idkh4cDNDRmNITTJiTnkveC9IVTVlUEFnVzdkdVplN2N1YVVTaW1VeUdYbDVlUWJMSlJLSklIQWVQMzZjNWN1WHMzNzkrdGNXc2N1VFFZTUcwYUJCQTZaT25mcGErOW00Y1NQSGp4OW54NDRkVktwazNGRnVDb1ZDd2NDQkF4ay9manhObXpZbE5yWjBFM21xVjY5T2xTcFZnRUx4cHVpOVlXWm1abkF2NXVibU1tellNR3hzYk5pd1lVT1orbGtldkh6NWt0R2pSek42OUdoYXQyNE53TTgvLzB4V1ZoWUxGaXdRMm9XR2hySisvWHFPSGpXY1FLVExrU05IT0hueUpEdDM3alJZRnhnWWlJdUxDek5tekNoVjM3WnMyY0xSbzBmWnNHR0R3WGlsVUNnWU9uUW92cjYrL1BUVFQ4WHVwNkNnQUpsTVZxcGpHc1BSMFJFQXVWeE9VRkFRYjcvOU5sMjdkalhaZnVuU3BadzRjWUtPSFRzeVpjcVVWejd1cTVLVWxJUy92eitqUm8yaVk4ZU94TWJHa3A5dldFTllGek16TXhvM2JseW00NXc2ZFlwbHk1YXhldlZxM04zZFg2bXZjcm1jY2VQR1VibHlaWll2WC80ZkQvU3JWQ3ArKyswM0dqUm9VT3h2cW1QSGpyRjkrM2FPSHpmOHU4a1l5Y25KREJreWhLKy8vcG8rZmZyb3JRc0tDdUxodzRmczJMR2oxTmxGRmk1Y1NFeE1EQ3RYcmlRbEphVk10YW0xMXlZN081dTdkKytXZXJ1aVZLaFFvZGg3WlBueTVZU0hoN05zMmJMWEVzREtjd3dwVDNidjNrMUlTQWlyVnEzQ3c4UERZUDJsUzVjSUNBaGc4dVRKZlBqaGgwYjI4QSs1dWJsOCtlV1hOR3pZa0ZtelpobHRNMkhDQkhKeWN0aTRjV081OUY5RVJPVGZoU2lBaVlpSWlJajhmMHZRM1VPbGF1ZFRxUTZmMUdqQmgxVzkrU2w2Si9GNXFhOThURmRyUjdwVmE0Wk1wZUJRd2hXOWRUVnNuSm5hNkJOVWFqVUw3eDdTYzF0cE5MQTg5amhCUGdPWjd0MkhnTDkya3ZhYTRzK2J3cTFDSldaNTkwR2wwYkRvN21GVU9pSlhzaXlEbGZkL1o1eFhkNlkyOG1QZW5UQURFYkEwMVAxYkFIdVUvYnpjK2czd3JyTW40K3AzWjllVHFHTEZKbk9KR2JPYjlDVW1NNEU5VHk4VUs5cTFydEtBWWU0ZGNiTnhaczJERTNycmVybTl3K0E2N1hDd3FNQ2hoSDhDMC9VZHF1TnU1OHFmYVEvSVZSWnc5V1VjYmFyVXA1bFRiVzVrUEhuOUV4VVIrUHp6enpsNjlDakJ3Y0dzWDcrK3hCbmVCdzRjNFB6NTh3YkxaVElaNXVibVF2QkZyVllqbDh1eHRMUTBDRURaMnRvYUZjREN3c0p3ZEhRc3RlQlRXa2FNR0VGS1NncjUrZm1vMVlhaXM1WUtGU3BnWm1hR3Q3YzNhV2xwZXNGYUxVcWxFcVZTcWVkYWtzc0wzWnpHWmw4UEh6NjhWQUtZTGxLcGxBVUxGakJ6NWt6bXpKbERYbDRlM2JwMUszWWJsVXJGMUtsVE1UYzNaLzM2OVlJWXNtWExGcEtTa3RpNmRXdXgxellnSUlDVWxKTHJDWnFpVjY5ZWpCMDdWbTlaWkdRa2FyVmFDSUlYNWZ6NTg3aTR1THlTK0FXRm9wdWZueDg3ZCs3aytQSGp4UWFRZ1RkMlRXVXlHVHQyN0NBN081dHQyN1l4ZE9oUTd0MjdWMnJCcFhYcjFrTHdiZHUyYlp3N2Q2NVUyK2tTSGg2T21WbnAweFVuSnllVGtaRWhCT0pMNHRDaFE2eGR1OVpndVZRcUZRSzRaODZjb1ZhdFdpV0tYM0Z4Y2ZqNys1ZTZyOGJ3OHZJaUtDaW94SFl5bVl6azVHU2FObTFhcHYxbloyZVRtcXIvVytlUFAvNmdjZVBHZ2xoZWxNcVZLNXQwVTF5L2ZwMlhMMTlTcTFZdEVoTVRtVGh4WXFuNk1XclVLUHo4L0FBNGVmSWtLMWFzMEZ0dmIyOVBhR2lvM3JKTm16YVJucDVPV2xvYVI0OGVwWHYzN3FVNlZubHg1c3daVWxOVDlad3FTcVhTUUdCWHFWUkdSZmNIRHg2UWxmWFBSSnZuejU4TFRtVmQ2dGV2ejhPSEQybmJ0bTJwK3FWU3FZaU1qTVRMeTh1b3MvYnExYXZrNStmVHNxVng1NzB1Ky9mdkp5UWtwRlRITmNiQmd3ZXBVS0VDbHBhV0ZCUVVFQndjaktlbnAxSFI1OGlSSTV3NGNZSldyVnB4K3ZScFBEMDkrZXl6end6YXBhU2tzSC8vL2xmdWt4WnJhMnVHREJraWZGWXFsY3lmUHgrVlNpV0lGVXVXTE9IUm8wY20zeWxLcFJJckt5dkN3c0tFenpObnpqVGExdGZYbDU0OWV3Snc3dHc1YXRhcytjcmlGeFNPMlVPR0RHSEpraVZjdjM2OVZCTjd5aE8xV3MzNTgrY0pDd3RqMWFwVmdvRDl1dXpkdXhkTFMwc0RJU1FqSTROcjE2N1J1M2Z2VW90Zkd6WnM0T1RKazR3WU1RSWJHeHNtVFpwRVJrYnBKeFpxM3plUEhqMTZyWWtGTldyVU1DbkduRHg1a3FOSGo5SzRjV09TazVOSlRrNDJ1UjhuSnllYU5Ha2lmSDVUWTBoNWtwU1V4STRkTy9EdzhDQTlQWjNMbC9YLzV2THg4U0VrSkFRYkd4c2NIQndNMWx0YVd1cTkxMEpDUXNqSXlLQkpreVlHYmF0V3JVcGNYQnl4c2JGMDc5N2Q2RVNndDk1NnE5enVWUkVSa2Y5TlJBRk1SRVJFUk9SL25xc3ZIN0gvMlo5OFVxTWwwNzAvWS9MMWJielVxU1ZWV2lUQWQxN2RzWlNhcy8zeE9USjBYRVkxYlp6NXVjbm5PRmpZc09qdVlSTHowdzIyZjVMN2doMlB6ek80VGx2bU5PbkhqTDkybGRxTjlKK2lycDBMUHpYeXc5NmlBbk51N2VOcFhwcEJtOGlVTzFTdlVKRyt0ZDRqeUdjUWkrOGVJUzYzOUlIbmlwYTIxTEJ4UnFsUmNTL2J1Q1B2VmZqWXJUbEQ2clpIQWxTMk1wNCtRNHVIdlNzMWJaeHA0T0JHQjlkR2JIdjhCNmVmM3pKb0p3SDYxbm9YdVZySjNxY1hEZFlmVGJ4QmorcHZNK0N0MXB4N2NaZDBlUzRBWDd6VkJvRFFaMzhDaFdrUTIxU3B6NEMzMm5EamhpaUFsU2RPVGs0TUdEQ0FoSVFFQ2dvS1NoVEFmdnp4UjZQTHUzVHB3dkRodzRWZ2JXeHNMS05IanlZb0tLaFVLWDZpbzZPSmpvNUdLcFVhRGU0Wm8zWHIxdnp3d3c4bHR1dlpzNmVRWmtiNzM0WU5HNmhXclJwanhvekJ6czRPQndjSHZYT3ZWYXNXaHc0WlRoTFl2bjA3ZS9ic0VRSjdVQ2dlcVZRcWZ2bmxsMUwxdXpSVXFsU0pvS0FnUWtKQ2VQLzk5MHRzZi96NGNSSVRFeGt6Wm95ZUU2aFBuejdNbURHRDQ4ZVA4OUZISDVuY2ZzNmNPYS9zQUNzcWZNbGtNalFhRFVlUEhxVldyVnJVcTFkUGNBdFlXRmhnYm03T2t5ZFB1SC8vUHIxNzl6YnFLTFMxdGNYR3hyQW1ZMUg2OWV0SGRIUjBxV2FIdjZsckdoWVdoa3FsWXZUbzBheFlzUUl2THk5OGZYME5ndEVyVjY0a0tpcUtiZHUyNlMwdkdyVDA4UEJnNlZMaktYdUxFaG9hK2txQitNek1UQ1FTU1ptY1REWTJObnJ1ayt2WHJ3dmZXVnBhR3JkdTNlS0REejRnT3RvdzNTNFVPdDFxMWFxRnM3TXpJMGFNS0hPZm9UREYwL3IxNjAybTFTeUtWcWlxWExseW1ZNXo2dFFwQTdFSkNzY3BVMzBmUFhvMHZYdjNOcnJ1NHNXTDFLbFRoK3JWcS9Qd1lXSHE1OERBUUpvMWEyYXlEejE2OURCWVptbHB5ZkxseTRGQ2QwUjJ0djVFb01qSVNNTEN3dmp5eXkvSnlNaGcxYXBWZUhsNXZaYWdVRlorLy8xM1BEdzhjSE56SXlJaUFvRFUxRlR5OHZLRXo0RGdrTlF1czdLeW9sV3JWbXphdEVudkhsSW9GS2hVS2dPSHhwUXBVMUNwVk5qWTJBamZxUzYydHJaVXJWcFZFTjh1WDc3TXk1Y3ZHVDU4dURBZVNTUVNRZmcrY2VJRTV1Ym0xSzlmMzJCTWtrZ2tSdStoQ1JNbUdLUXVPM2JzR0hmdTNHSENoQWtHN1M5Y3VLRDNIV2ozOGZYWFh6Tm56aHhXclZxbEo4U2ZPbldLcFV1WDh0RkhIL0hkZDkreGV2VnExcXhaUTA1T0RsOSsrYVhlZnRMVDB6bDgrTERCTVhYUmFEUVVGQlFBbUV3OTYrRGdvQ2VBTFYrK25KaVlHTUVwbzZWSGp4NEdZNytXc0xBd05tM2FaTERmb3B3NWMwWklkNWllbms1MGREUkRodzR0OWh3QWZ2amhCKzdjTVoyeVhLUFJJSkZJVElwdVdrYU9IR24wT1hzZExDd3NtRHAxS2lOSGptVHUzTGtzWExpUU5XdldHTHg3VkNvVmFyWGFwRUM5WU1FQ0dqVnFCQlNtU3p4NjlDaDkrL1kxZU5jZFBYb1V0VnBOa3laTmlJdUxNN292WjJkbkhCd2MwR2cwckZtemhuMzc5dkhsbDE4S1RySVZLMVlZVEE0NmMrWU1JU0VoYk5pd3dlQjNZZEhKRnN1V0xhTnUzYnBBNGZNY0ZCUkVXRmlZc04zU3BVdTVmLysrTUhaQjRYMTE4K1pOalBIa3lST1dMbDJLbVprWkR4NDhNRHB4QmY2WmFOV2tTUk1XTGx3b0xDL3ZNYVM4a2Nsay9Qenp6NmhVS3RMVDAvWDZycVZUcDA3RXhjWGg3T3pNNHNXTERkWTdPenNMNzZpSWlBZ09IVHFFazVNVGUvYnNNV2o3L3Z2dmMvNzhlU3BVcU1DbFM1ZTRkT21TUVpzUkkwYlFzV1BIY2pnN0VSR1IvMVZFQVV4RVJFUkU1Ri9CMXJpejFMQnhwa1VsZDBaNWRpYndkbWpKR3hXaGYrMzNhZURneHVQY0Y0VHB1SXVhT3RWbVFvT2UySnRic3lVdWtuTXZUS2ZUMlAvc1Q5eHNLdkdCYTJPQzNoN01rcnRIdUpadS9BKysvelR0WFJveXlyTXo1bEl6VnNTR2N6MzlzY20ydnowNWp3WU5uOWRxeGE4K1gzQTQ0UnFoVC84a1cxbDhTaG1BdGk0TmtTTGhibGJTSzduSGltSXBOV2U0K3dkMHF1cU5VcU5tM1lPVC9KNzhWN0hiM00xS1pNeVZEUXlwMDQ0T3JvMFlXNjhyWGFzMVplWDkzM21zVXdlc1M3V20xTEJ4WnUvVGkwWWRld1ZxQlR1ZlJERzZYaGNHdk5XYUZiSEgrY0MxTVkwZGEzSWo0NG1RY3ZOVzVsUHVaU1hpNVZDZFRsVzlPWmxzL0k5bUVlTk1uRGlSZS9mdWxkaXVhR0JPbDhXTEZ3c3BXbDYrZkNrNFpIVEp5c29TWnVtbXBhVUoveTg2Yzdkb1FFR2owYkIyN1ZxY25aMzU0b3N2U3V3bkZEcWJkRlAySkNZbXNubnpacUYvTjIvZTVKZGZmc0hOelkzQmd3Y2JiTDlyMXk3czdPeW9YYnUyd1RvdGNybmNJT1ZZVGs0T2FyVmE3NXdLQ2dwUXFWUUc1MmxuWnlmVWxmRDM5emNabklMQ0dmSUEzM3p6alVFcU85MFVZVU9HRERFUUNETXlNZ2dKQ2FGNjllb0d3YngzMzMyWHVuWHJzbjc5ZWxxMGFHR3l0c3FydXJDTU1XREFBTDNBZks5ZXZZUi9qeGd4Z2o1OStnam5GQllXcGljOEZXMTM3ZHExVXFVbUNnd01OTG11UllzV1RKOCtIU2pmYXdxRjkvek9uVHZwMDZjUHZYdjNKaTR1amw5Ly9aVVZLMVlZT1AvaTQrUHg4dklxc2RhSVJDSXBkUzJYc3JpK2RFbE1UTVRSMGJIVWpnSHRzZDU5OTEzQjdhbnJnanAyN0JnYWpZYVRKMDl5OHVSSm85dHIwN2M1T0RnSWpvL3M3R3cyYmRyRXdJRUREVVN0elpzMzgvanhZNzNydjJ2WExnQSsrZVNUVXA4bjhNcDFuZGF1WFZ1aVN5NHpNN05ZUVUraFVIRG16Qm1EdEdYbTV1WmxxdGtEaFk2N09uWHFvRlFxZWZEZ2dkNzNFQk1UdzRJRkMyamV2RG45Ky9kSHFWUnkrL1p0cGs2ZHlwSWxTLzRqdGFPaW82TjUrUENoNENoWnRHZ1JVUGpjYVRRYTRUUDhNK1pwbHprN085T3FWU3ZtekptanQ4LzE2OWNiVFYrbXZSZUNnNE9OOXFWVnExYk1taldMdzRjUDY0bVo4K2ZQRi81dGJXM05vVU9IeU16TUpDb3FDcVZTeVZkZmZXV3dMMjI3b3JSdTNkcmdlWTZPamlZMk5wWU9IVG9ZdEgvKy9MbkJlOWJCd1lHeFk4Y3llL1pzd3NQRDZkMjdOeHFOaGgwN2RyQjU4MmJhdEduRG1ERmpnSC9lRDl1M2IrZisvZnVNR3pkT2NHMTRlWGtaN2FNdUlTRWg3Tnk1azhHREJ6Tm8wS0JpMjBMaC9YL2t5Qkg4L2YxcDNyeTUzcnJVMUZTVFluZENnbjV0V1hOemM2TXBpUzllL0dkaTFPblRwMUdyMVd6WnNvWHQyN2NiM2ErMXRUVjc5dXpoazA4K01lb1UzN2R2SHdDZmZ2b3BVT2lLMjc1OU81OSsrcWxSWjZwV1lDcHZhdGFzeVpkZmZzbmF0V3NKQ3d1alU2ZE8xSzlmWDYvTjJiTm5PWC8rUEpNbVRUSzZqeG8xYWdqLzNycDFLeFVxVkJER2tKaVlHT3JYcjQ5S3BSS3VlWEZpMzdmZmZrdnYzcjJaTTJjT1o4K2VaZVRJa1h6NjZhZGN1SEFCSHg4Zm80NUlyV0RwNnVwYTRqaGxZV0VodE5HK2szU1hTYVZTZy9lYXFkU1V6NTQ5WThxVUtSUVVGT0RnNE1EczJiT04xdTVLVGs3bTU1OS9KaWtweWVCZUx1OHhwRHpKejg5bnhvd1pQSHYyVEJDMjFxMWJ4K1RKazRWbitkcTFhL3p3d3cvNCtma3hmUGh3WnM2Y1NhZE9uV2pmdnIzQi9xS2lvdmoxMTEvcDJMRWpQLzc0STB1V0xLRkdqUnJDdmFMUmFKZ3dZUUp5dVp3MWE5Ync1TWtURGg4K3pKUXBVLzVuNjNXS2lJaThHVVFCVEVSRVJFVGtYNEVHV0JSem1DL3F0R0gza3lpRDllWVNLUnBOMFNwTy85Q3BxamQ5YXIxSGdWckJ3cnVIVVdvS0E5ZnRYQnJpNzlVTktSTDJQYjFVcWhwUEsyT1BZeUV4bzYxTFlXcTlPOWUzbEtwdTFwdkN4Y3FSNFI0ZGFWN0pIYmxheWZ3N0IvZ3pyZVRhTHp1ZlJKRmFrTTF3OXcvb1hhTUZIVndiOGUzbDllU3BESVVGWFRxNEZQNGhHUEg4OW12MzNjT3VLdVByOTZCNmhZcGtLdkw0TmVZZ2R6S2ZHYlN6TmpQODR6ZFRrVWR3N0RFaW50OW1WTDNPZU5wWEk4aG5FQWNUcnJMenlYa3FtRm55eFZ0dGVGR1F4WjU0WGZlWGZuRC85UE5iTkt2NEZpZVRibExMcGpKZmUzeUFRcU5pMDZNemV1MTJ4a2N4by9GbkRIUHZ5TjNNQko3bGw3MU96citWamgwNzZxV0gwVVV1bDdOcjF5N3ExNjlQaXhZdFRPNUROemc5ZS9ac2J0ODJ2UCsyYjk5dUVMZ3lGanc0Y1VJL0ZlYisvZnVKalkxbHlwUXBwWjZCdW52M2JyM2d2VktwRkZMZXFOVnFGQW9GV1ZsWnIxVTM0dGF0V3lZZFpzYUNoMFdYRFJvMFNCRGYvUHo4aWsweGRQMzZkYUtpb3VqYnQ2L0pBdVpnUEdDM2VQRmlzckt5bURadG1vR2dJWlZLbVR4NU1xTkhqeFptb3hkdHMzLy9maUVZWFJZOFBUMU5PbGk4dmIzcDBxV0w4RGsvUDE4SVF1Zms1QkFlSGs2TEZpME1CTHZuejUremF0VXFvWSt1cnE0R3dvRXVseTlmNXU3ZHUzeisrZWNtZzNTNmdjVHl2S1lBYTlhc3dkemNuSjQ5ZTVLUmtjR29VYU9Jam81bXhvd1pUSjA2bFdmUC9obFBIejkrVExObXpUaDc5cXl3ek1IQndlQTd6TTdPTmlraUZlWCsvZnVsYWxlVXVMZzQ1SEk1TXBuTXBCUEVGSU1HRGRLN1R6TXpNOW16WncvdDI3YzNjS1ZvbVRwMXFsR3hMalUxbFN0WHJuRDY5R21HRHg5T3QyN2RCQUg0NmRPbmVxSnhmbjQrKy9idG8xR2pSa1lEb3FiT0UvNFI1TXVLU3FVcXNUWk9TZXVqb3FMSXpzNHUxOW4xdDI3ZElpOHZUMGd2R2gwZC9EVzdkQUFBSUFCSlJFRlVUVUJBQURWcjFtVDY5T2xJcFZJc0xTMEpEQXpFMzk4ZmYzOS9acytlWFNvMzd1dXdaODhlS2xhc1NJY09IYkN3c0JDQzh6Tm16Q0F6TTVNbFM1Ym90VjI3ZHEyQmFLTlVLdlh1NjdTME5KUktKVEV4TWNJeUR3OFB6cHc1UTRzV0xmRDM5MGN1bDJOaFlZRkVJa0doVURCcTFDaURpUllqUjQ3VUU2dE9uVG9sN0ZNN0JrNmNPTkZBME5xMWF4ZFBuejU5elcrbWVOcTBhVU5nWUNBdFc3WWtKU1dGNE9CZ0xsMjZSTy9ldlJrMWFwUWdGa2drRXI3NTVodHExYXJGeXBVckdUWnNHSDUrZnZqNStSWDczb0RDZDh5dVhidnc4ZkVwY2FLSlVxbGswYUpGbkRoeGdtSERoZ21DdFM2WEwxODI2ZUJSS0JSbEZ1ZkR3OE5wMUtpUmdlTjUzNzU5Mk5yYTByVnJWK0c5OE82Nzd3cnIvL3JyTDl6ZDNiRzF0ZVhNbWNMZmpWcFhWV3hzTE51M2I2ZGx5NWI0K1BodzllcFZBeUh2VGFFVjRYcjA2SUdWbFpWQnJjV25UNThTRlJWbFZDalZKVFkybHZEd2NDWk1tSUN0clMzeDhmR01HemVPZ1FNSDR1VGtSR3BxS2hNblRqU2F2aTRoSVlIZzRHQXNMUzJSU0NSNGUzdlRwazBiMnJkdlQyUmtKSUdCZ1l3ZVBacVBQLzZZYytmT2taV1Y5VW9wVTY5ZHV5YUludHJKVnVmT25ST3UxL1BuejhuTnpkVjc5eVVsSlJuczUrSERoMEtXZ1ZXclZyRjU4MlltVHB6STJMRmo2ZHExcS9CdU9IbnlKTXVYTDZkeTVjcXNXTEhDUU54L1UyTkllYkJ1M1RydTM3OVBZR0FnOWVyVlF5NlhVMUJRd0tSSmsxaTNicDJRdXJaZnYzNE1IVG9VcVZSSzgrYk5tVHQzTHE2dXJucGplRXBLQ25QbXpLRk5telpNbWpRSmlVUkNpeFl0bUQxN05nNE9EblRwMG9XOWUvZmk3T3pNOE9IRHFWYXRHcmEydHF4ZXZackF3RURtenAxYjd1Y25JaUx5djRzb2dJbUlpSWlJL0d1UXFSV0VQRHhOSlVzN3JLVVd5TlNGb2xNN2w0YVlTOHlFOUhWRjZWS3RLU004T3FGR1ExRE1ZWjdwcEFXODlqS09oOW5KWEVpOXovNi8wOTJWaEJvTmkrOGQ0VjUySXVkZTNDMVIvT3BXclJsMTdZeTdIZ0FhT0JiTzB1OVUxWnZHampXTnRubVFrOHp4Sk9NelhUOXllNXZtbGR4NWx2K1NKWGVQOERDbjlIVzVUaWJmSkNZekFYK3Zia1NtM0NGUEpjZGNJa1g1ZDkyd1dqYUZLWGNLVlA5ODE3VnRxNUNuS3VEc2l4aVQreTBOSDFWL215L3J0c2RNSWlVNjR3bEw3aDRoUTVHSHZYa0ZMS1ZtWkN0bHFEVnEzcTlTSDJmTHdvQlFqdEt3NlB2TnpIakdYZDNFb0xmYTBOM3RiVDZwMFFJSGl3cHNqVHZMell4NFRqKy9KVGpWekNWbTFMRXIvQ005VDFXWWhrZU5ocUM3aDZoc1pjL2NwdjJ4bGxxdzd1RXBudVRxcHlDNmtmNllrOGszNlZUVm0rbmVuekVsK3JmLzJqcHcvMjBVRjlESXljbGgxNjVkTkdqUXdLaFR5aFN0VzdmV1MzL1V2MzkvQmcwYUpCenIwYU5IVEpreWhUbHo1Z2lCbnhNblRyQisvWHE5L2NUSHh4TVNFb0tibXhzMWF0UWdOamJXNlBHY25aMzFYQnhxdFZvdndGYXJWaTBoWGQzUW9VTnAwS0FCa3lkUEppRWhRYzlCcFNVN081dm56NThiWGRlOGVYTzlHZEhCd2NHQ2N5bzBOSlJEaHc3cDFhMllOMjhlYXJWYXJ4WkdVVWVJZHVadVFrSUMxdGJXQm80VWhVSkJWRlFVclZ1M0ZsSUo2YTdMeWNreG12WnQ5KzdkUkVWRjBidDNiNU5pbEx1N08wT0dER0hEaGczTW5qMmJhZE9tNmFVMDJyRmpCektaNGJOZEVyMTY5VEo1VERjM056MEJMRE16VXhEQVFrTkR5Y3ZMWS9qdzRRYk9NMjFhTkczZ3pKU0RUMHRPVGc1Mzc5NmxYNzkrSlRxcmRDbVBhM3JseWhWKy8vMTN4bzhmejd4NTg3Q3dzR0QyN05sTW5qeVpiZHUyY2ZueVpZUDd2V2o2b2ZyMTY3TnMyVEs5TnMrZlB5OTFDa1JkNFhMMzd0MTRlSGp3OXR0dkY3dE5jbkl5dWJtRjcrdm82R2g4ZlgxTGRTeFRiTisrbmJ5OFBBWU1HRUJTVWhKMmRuWUdiZ2VwVkdwMHhuK2RPblZZdTNZdEd6WnNZUEhpeFp3NmRZcng0OGRUbzBZTmxFcWxucWdaR2hwS2VubzZBUUVCcGU2YjluNjZmUG15U1hHdU9FYU5HbFhtYllvU0docUt2YjI5Z2Z0U0pwT1JrMVAyZE5KUW1FclAxZFVWRHc4UERoOCt6TXFWSzZsYnR5Ni8vUElMRlNwVUVOcFZyRmlSaFFzWE1ubnlaQ1pNbU1EZ3dZUHAwNmZQS3pzSGkrUFdyVnRjdW5TSlJvMGFsWmhLdHppeXNyS00xb2pUWFRabnpod2VQSGpBVHovOWhMMjlQYjE3OXhZbVVFUkdSbEpRVUdEZ0VHcmJ0cTJlU0JBYkcwdE1UQXpaMmRrY09IQ0ExcTFiNjQxWldvNGZQMjQwV0ErRkFlaWkxMUJiYTlKWXphS2lLU3QxMFlwZlgzLzlOUnFOaGc4KytJRHc4SERDdzhPTnR2L2lpeStJaVlsaCsvYnRWS2xTcGRoVWZ1bnA2Y3liTnc5WFYxZW1UWnRtMG4yalJTcVY4dkRoUTZFR1hXNXVMdjcrL2d3WU1JQVBQdmdBZ0c3ZHVwVXBCV0p4M0xoeGc4ZVBIOU8xYTFlRENRKzdkKyttY2VQR1JpZEN4TVRFTUdYS0ZOcTNiMi9TU2FYbHpKa3p6SjA3bDM3OStqRnMyTEJTOSsxVmtVcWxlbjBPQ3d2aitmTi8vajY0ZmZzMmFyV2FOV3ZXR0d6NzlkZGZZMlptaGtxbFl1blNwVFJzMkpET25Uc0RzSEhqUm14dGJlblNwUXYrL3Y2ODg4NDdSdTliUUJnTHRPT29Oa1hyalJzM21EZHZIcDA2ZGVMamp6OEdDbXNjSmlZbUd2eGVMSHBmOWVqUmczSGp4dWt0MjdScGs5NDlaVzF0YlRSdG4yNHFRN2xjVHZYcTFZWFB5Y25KUWtyUmVmUG1VYWRPSFdiTW1NSHExYXRadEdnUng0OGY1N1BQUG1QZnZuM2N1WE1IUHo4L3Z2enlTNE1VcFBEbXhwRHlZTml3WVhUdDJoVmJXMXRCTkJ3NWNpVFBuejhuSlNXRng0OGZFeGtaeWNTSkU0VnhwMFdMRm93ZE94WUhCd2NTRWhLd3NyS2ljdVhLdUxpNHNIanhZaHdkSFlWN3EwNmRPb3dkTzVZR0RScVFrSkRBcFV1WHlNbkpFYmJWSHMvYTJscjRYTGx5WmFQZm80aUlpSWd1b2dBbUlpSWlJdkt2NDhlR3ZmRzByNG9HMEtCQityZWo1NGFSbEgrTkhHc3cwdU5EMUdoWUVYdWNLeS8xYzZ4bksvUDU4Y1lPMUpoMmo1bmlhT0wxVXJWclZ2RXRXanA3bE5pdXNXTk5rd0tZYmFxVlNRRnN3Nk1JSHVlKzROeUx1NitVa2pBaC95VlRkTDZESHhyMnBsbkYycWcwYXF5a2hVR2tSem5Qc1RXejRzdTZoVUgwd3duWFhqdjk0YVBjRkpRYUZiODlPVS9vMDB2Q0ZXamlWSXVKRFF4bis4YmxwcGgwcDhuVlNrSWVSWEFwN1FGZnUzZmt0eWZuQlVkWkhkc3FyRzA1Z215RmpFcFdkamhaMkpCV2tLMG5YbFd6ZG1LNmR4K3FXRGx3L3NVOWs5YzI1T0ZwR2pyV29IcUZpc3hyT29CZjd1em5VVTdwNjZlSmxCK1dscFlHOVlOc2JHeUVaYW1wcVVDaHcwVzdyR2hOcCt6c2JLWlBuNDZabVJrcEtTbU1IajNhNVBHS09tOFVDa1dwMHJmZHVYUEhxSmlnVnF0NThlS0YwWFd6WjgvV0U4QjB6NkZDaFFvR3RaTXNMUzFScVZSNnk0cW1NZFQyZWZMa3lWaGJXN053NFVLajdyUURCdzR3ZnZ4NHZYN09ueitmVzdkdUVSUVVwT2RtaW95TVpOMjZkWGg2ZXZMMTExOFgrejMwNzkrZjVPUmtqaDQ5eXJScDA1ZzJiWnFRL3NaWXpZZzNSV1ptSm1GaFlYVHMyTkZvMmtWdEhaS3lwb1lySzY5N1RUTXlNcGcvZno1Tm16YWxXN2R1Vkt4WWtlblRwM1BqeGcyYU5XdkczTGx6Q1FzTDAwdWQ5dUxGQzdLeXNvUjZURXVXTERHb095S1JTUER3OEdEbHlwV2xPby9idDI5ejllcFZKQklKZS9mdXBWR2pSaVVLWUZldlhoV09kZjc4K2RjV3dGNjhlRUc3ZHUyb1U2Y08wNmRQcDNIanhnWUNXRkhCV3FsVXNubnpaajcrK0dNcVY2N01xRkdqYU5HaUJRc1hMaVF6TTVNYU5Xb2dsOHYxN29PK2Zmdmk1ZVZsMHMxYUZJMUd3N1ZyMTVCSUpNVEd4cEtTa21JMDFWZHhyRnExcWxRcEVFMEpaVGR1M09ET25UdlkyOXNickN0TmFrOVRuRDkvbnRhdFc3TnQyelkyYjk2TWw1Y1gvdjcrcEtlbms1NXVXRU4xd29RSnJGMjdscENRRUtwVnEvWkdBcnRGeGQ2b3FDaWgzbFJwYW9CQm9WdlQwOVBUd0NWczdGalcxdGE4OTk1N1FqcGU3ZjExNHNRSkE2ZEVjZXpjdVpPOHZEeVRBcWxhclRZNUhuM3p6VGNtOTF0U2lzSGMzRnpXclZzbmZOYUtIS05IajZaSmt5WllXbG9LYnFXVWxCUTJidHpJRjE5OElid0R2TDI5NmRldkg0OGZQK2F0dDk0cTlqaFRwa3doUHorZjdPeHNmdnZ0TjBhTUdFRmlZcUtlQUtHTFZDcGx5WklsZ29BU0VoSkNhbW9xVFpzMkZkcEVSRVNZVElGWW5OQm5ETzA3cUdpYVlKbE1Sa1pHaGxFblRueDhQTk9tVGFOS2xTckZYZ2N0SFRwMDROYXRXK3pjdVpPc3JDekdqUnRuOUQzOU9zaGtNajFINDF0dnZTVTQ2eE1TRW5qeTVKOGF0dHJuMUZqdEtXMUdqZERRVUdKalkrbmR1emRoWVdGa1ptWnk3dHc1Sms2Y3lNR0RCMGxMU3hQUyt4cERXOWRUOS82OWV2VXFzMmJOUXFsVTh2MzMzNWQ0VGdFQkFYcS90WFN2UlkwYU5SZy9manh2di8wMjhmSHh0R3pac3NUOWFjL3YzTGx6ZWhOdnFsYXR5bGRmZlVYTGxpMkZZNWlabVFrVFQ4TEN3b1RNQXg5Ly9ESDkrL2MzS2RwVXFsVHBQenFHbEFWYlcxdmk0dUlJQ2dvcXRsMXg2M1Zybm5sNWVmSEZGMStRa2xMODMwTEZUUUFKQ2dyU2U3WkZSRVJFakNFS1lDSWlJaUlpL3pyaWNsUHdzSytLQkpBZ0lVT1J4N1dYajloWUpHVWR3TzNNWjZ4K2NJSXNSVDRYVW8wN08xNUYvQ29McSs3L2JyUnZaVUZXUlBqSmtPZnlvaUFMTllYQjJ0UFBiNzNXL25XL2c2ZDVxVFN2VkJkemlSa3Y1VGtjVGJ4T2JIWVN0dVpXSk9TbEliTlNzTytwWVFIanNuSW44eG5ETDYwaHU0aXI2MG51Q3pUOGs2aFFwbFlRbTVYRTJnY2xwK1M2bGZtVWNkYzI2eTE3bHZlU2lwWjJWTEZ5UUtsUkU1ZWJ3dG9ISi9XdXVsOU5YNnBhTzNJeDdUNkw3eDB4dVgrWldrSEFYenVaN2QwWGU0c0tKdHVKdkhuUzA5TzVkdTJhOEZtajBmRHMyVE5obVRiMTI3MTc5OGpQTDZ4dFZ6U04xUExseTBsTVRHVDI3Tm44K3V1dnRHL2YzcWlRMDc5L2Y0TmxDb1dpVkM2RER6LzhrQTgvL05CZytUZmZmRVAxNnRWTEZZUytjK2VPTUxzMk1URVJsVXFsZCs2Wm1abW8xV3E5WmNaU0NscFlXT0R2NzgrMGFkUDQ4Y2NmV2JSb2tZRW9lUHo0Y1Q3Ly9IT3FWNitPUnFOaDJiSmxSRVpHMHE1ZE83M0FVMlJrSlBQbXpjUFoyWm1mZi81Wkx4QVVHUm1KcjYrdlFXcTc3Nzc3RHBsTXh1blRweGt4WWdRVEowN0V4OGVueFBNdlR4d2RIWmsvZno0Mk5qWnMzNzZkL3YzNzY4MGMxNmFUSzB0dHFsZmhkYStwalkwTkxpNHVqQjgvSG9sRXdudnZ2WWU3dXp0bnpwd3g2WW83ZlBnd0VSRVJiTm15eFdTL0hCd2N1SEhqQm1scGFhV3FXNlZOQnhnUkVVRjZlbnF4YVV5MVhMaHdBYWxVU3ZmdTNUbDkralRmZnZ0dG1kTWc2akpqeGd5VVNpVlBuejRsT1RsWnFGZWtTMUVCTENVbGhYUG56aEVXRnNiZ3dZUDU5Tk5QYWQ2OE9WdTJiQkdlNi96OGZMM253OExDb2t6cHkrN2Z2MDlhV2hwZHUzYmwxS2xUbkRoeG90UTFCc3NEalVhajV5b3N5dWpSby9IeThnSUswK3pGeDhmcnVWaW1USmxpZEl4TFNFamcrZlBuZUhsNTRlUGpnNldsSlptWm1jVk9JQUJZdUhBaFdWbFpRdHJFOHVUWXNXUGN2bjFiN3o1YXRXcVZRZHBYM1JwZ1VPZ1UwVjNXbzBjUFBEMDllZmp3b1Y2Tk9WM016TXp3OXZiR3lzb0tLeXNyd2Myb0hVZTZkT2xDWGw1ZXFjV05RWU1HMGFSSkU1NDllMFo2ZXJyQjg2dFNxVXlPUjRHQmdRWkIrTDE3OTNManhnMkRPa1JRV09kSzZ6b3VLQ2pneUpGL2Z1L0k1WEk2ZCs2czUrYnAxS2tUVUNpU2JOeTRrZWJObTlPNGNXTzlmUlluZmhVVUZCQVFFRUI4ZkR3elo4N2twNTkrb3FDZ2dQajRlRWFOR29XUGp3LysvdjVHaFdHdCtIWDkrblVPSFRyRW1ERmpxRnk1c3JEZXc4TkRjSU1WNWZyMTYzcjF2UUR1M3Iyckp3QkI0WHY4L3YzN3hNVEUwTGh4WSs3ZHU2ZjNibi8wNkJHZ244Wld1L3lISDM1QUtwVXliOTY4RXRNL2Foa3paZ3o1K2ZuQ05TaHZFVXdta3duamUwRkJBWjA2ZFJMRzVLTFBwN2JXMmErLy9tcHlmN2EydGxoWldYSHUzRG1zcmExNTl1d1p6Wm8xNDhNUFAyVHExS20wYTllT2hnMGJjdWZPSGVyWHIyL2c3Q3NxZ1AzKysrOHNXclJJK0Z5YTkreDc3NzFuVWdCMmRuYW1lL2Z1N051M2p6VnIxakJ0MmpUYXRHbWoxeVkzTnhkemMzTzk1eVEzTjVmWnMyY2JmQ2ZhZXFISnljbjg5ZGRmWEw1OG1TdFhycENUazBQejVzMTU5OTEzaVl5TTVNQ0JBeHc0Y0lEYXRXdFR2MzU5YXRldVRjMmFOWEZ4Y2NIVjFSVmJXOXYvNkJoU1Z0cTNiMi95WGEzTm5qQmx5aFNUdnlXS3ZoZFdyRmdoVEI0cXlyeDU4OGpPemk2MlRxcXhDUm9pSWlJaVJSRUZNQkVSRVJHUi94bENIa1VROGlpaXhIYXI3di9PcXZ1L0k0RlNTVmVtbkZPbFlXcjBiMlhlcHVoNVpDanlRSkgzeW4wd1JuRHNzVEsxLy9TUGhhVnV1eVh1TE52aS9qQVFCbk9WQmN5OHVSYzNtMHF2N2Y3U1VsVDhBbmlXL3hLL1B3cG5Ia3FSdkxaQXFkQ282SE51VWJIM3k4cjd4M21jKzRMd3BCdW9OTWIvaU5PU0xzL2xwNzkyNG1oaHc5TzhWNnZySXZMNlJFZEg2OVZUc0xLeTRzU0pFM3F6YnEydHJRa0pDUkUrRjYyVjA2TkhEOXpkM1lWNkhzWmNaYWFReStYRnBteEpUMC9uMEtGRDVPVGtHQlhReXNMU3BVc05BaUhHaERQZFphWlNDdnI2K2pKeTVFaFdyVnJGN05tem1UdDNybDdReXN6TWpDVkxsdkRMTDcrd2NPRkNUcHc0UVpjdVhmaisrKytGZHVIaDRTeGF0QWhIUjBkKytlVVhQYUhreXBVcnpKa3poOWF0V3h2MFVTcVY4dU9QUCtMbTVzYldyVnNKREF4azA2Wk4yTm5aa1pXVlZTcHh3TmJXMXFDUWZGbHAxS2dSNTgrZlo5T21UV1JsWmVtNVo3UUJ1OWRKb1ZZYVh2ZWFXbHBhc25EaFFpd3NMSVQ3T2pBd0VDY25KMVFxMVNzSHpqcDM3c3p2di85T3YzNzlTaTFLS1JRS1ZDb1ZiNzMxVm9sMXBqSXlNcmgyN1JyZTN0NzA3Tm1UdzRjUGMrYk1HYnAyN1ZxbWZoWk5vV2R1YnM2RkN4ZXdzN1BqN2JmZjV0Q2hRemc3TzlPcVZTdkFVQUNyWHIwNmE5YXNZZE9tVGF4YnQ0NnpaODh5ZWZKa2F0Yjh4NFdkbFpWRjdkcTF5OVF2WFU2ZlBnMFVpdURaMmRtRWg0ZlRyMSsvTXFYL0syc0t4UFQwZEg3KytXY2hiVnhNVEF6dDI3Y1hYSGRRbUtKcS8vNzlWS2hRUWVpTGs1TVRLU2twZW82RHNMQXdvOGR3YzNQRDI5dWIvZnYzMDZGREIvcjI3VXRLU2txSndsYnQyclVOQlBmeUlDOHZqM1hyMXRHa1NSUHM3T3lFb1BQV3JWdGZlWi9idDIvbjhtWGpOV0d0cmEzWnMyZVA0RnpVcGlDTWo0OEhNQWpBbDRTMXRUVXRXclJnekpneEpDY25zM0xsU3IzSkJzWW1XMmlmZVI4Zkg0TjFFUkVSbUptWkdYVlU2TDR6SzFhc3lNR0RCd0gwUk9QRXhFVHUzTG1qdDUzVzNYSGx5aFdEMUlyMTZ0V2pWcTFhQnNmS3pzNW01c3laM0xsemg0Q0FBTHk5dllWMUxpNHVmUFRSUit6ZnY1OWh3NFlKSW5SUkFTVWpJNE5mZi8xVnFIT29aZmp3NFRnNE9BaHUxcUo0ZTN2VHRtMWJ2V1duVDU5bS8vNzlldU9hVENiRHpjME5Cd2NIaGd3WndyZmZmc3ZObXpjRkY2dlc4Vk8wNWw5UVVCQXFsWXBGaXhicFhTc1BELzFzRDNaMmRyUnExVXB3VzBza0VpWk9uRWgrZmo3aDRlSDA2TkdEZXZYcUdUMkhWOEhKeVVsd2dHa244NmpWYXFNVFlyVDNrTlo5VkJSemMzTzZkKzh1cENUY3VuVXJ1M2Z2Rm40THpKczNEN2xjenFOSGovanV1Ky9vMjdjdnc0Y1AxOXVIZHQ5V1ZsYWtwcWF5ZE9sU1dyVnFSY09HRFkybVhueFYvUHo4dUhYcmxwQm1VL2M3SFRSb0VKMDZkZUxiYjc4MXVYMVdWaFlIRGh6Z3dZTUgzTHQzVDZqWldLdFdMZno4L09qWXNTTXFsWXBMbHk0eGE5WXNjbk56K2VPUFA3aDgrVEpuenB3Um5LWUFFeWRPcEV1WEx2L1JNYVFzcU5WcXpNM05UVHFMdGM1OFcxdmJZdDNIS3BWS1NKTlpuSUJsWVdGUjdQRjArMVZTYWxRUkVaRi9ONklBSmlJaUlpTHlyK1hOK3JiKzNaZ1NuWlFhbFVGdHJQK0xmcndLeGUxSkF4eEp2RlpNQzMyeUZQbGtLZkpmdTAvL0ZtUXltZEg2R2JvY1BIaVFZOGVNQzd1ZmZQSUpYMzMxbGZDNVE0Y085T3JWU3dpMnkrVnkvUDM5YWRteXBWNjdvc1RFeE9nVlFXL1NwRW1wMDVucG9sYXJrY3ZsZW9HMHBLUWtJaU1qQldmUHMyZlB1SDc5T3QyNmRTdnovclc0dXJyeTJXZWYwYjkvZjJHRytkR2pSd2tORFdYV3JGbTR1Ym1aM0hicjFxMG0wK2Y0K2ZueC9QbHpQRHc4aElCRFhsNmhTRDlvMENCQ1FrSVlNV0lFOGZIeERCZ3dnS0ZEaCtwdDcrWGxoYnU3T3dFQkFYcDlVS3ZWckZ1M0Rnc0xDNU0xVGlRU0NZTUhEOGJMeXd0emMzT2hicFpHbzBFbWs5RzJiVnVUczQ0akl5T0Z0R1VsVVZ6dEdvRDMzMytmanovK21ORFFVTnpkM1lYNkp0cWdvRzVRZWNPR0RlemZ2OS9vZnJTQ1dYRWk1NTQ5ZTRSN3BUeXY2WW9WSzB5ZTQrZWZmNjdubG9EQzc3aWtBRlBEaGczWnRHa1RkKzdjRWU0SlUrVG01aUtUeVhCeGNhRnk1Y28wYmRxMHhCbjlodzRkUXFGUTBLVkxGK3JXclV1OWV2WDQ3YmZmNk55NWM2bURYNmJjbDVHUmtiUnAwd1lMQ3d1aW9xSlFxVlNDQUdiTVJXTnBhY21JRVNQdzlmVmwzcng1N05xMWk0a1RKd3JyVTFOVFg5bWhxQTF3VjZ0V0RXOXZiL0x6OHdrSUNPRDA2ZE5HSGFHbUtFc0t4SWNQSDdKNzkyN1VhalVWSzFia3dvVUw5T3JWQzFkWFYwRUFpNDJOTlpnSUFJVkNnMHdtMHhOSWRDa2FwQjg2ZENqZmYvODkwZEhSTkczYWxKeWNIT0hlUEhueUpQdjM3eGRxN2tHaGNITGt5Qkc2ZCs4dUJGakxDMnRyYXh3ZEhSazNicHhCR3NRblQ1NXc5KzdkRXZkaGIyOHYzQ3RBc1duZGlxSU5sdCs3ZDYvWWRnTUdEREJZcGgwWHBGSXAwNlpOWTlTb1VVeWJObzFseTVZSjYxUXFsY0g5cmhVMFhzZXBLcEZJQkplVnJtQis2OVl0ZzdxQVduZkhuajE3REo3VDRjT0hHd2hnejU0OUl5QWdnT1RrWkFJQ0FtalRwbzNneE5hZTk2aFJvMmpYcmgyLy92b3JhOWV1SlNJaWdrbVRKZ21wYVJVS0JiTm56eVkxTlJVTEN3dmh1S05HalJJYzNxVmgxcXhaZ3FCbGIyOVBhR2lvc0c3eTVNblVxVk9IUG4zNm9ORm9jSEJ3NFB6NTgwTDdLMWV1VUsxYU5RTTNiRUJBQUhsNWVhU21wdW9KZ3RyZkU3cnVzMjdkdXBHU2tpS0lpQzFidG1UcTFLbkV4TVNVcS9obGlnc1hMakJ6NWt5VDYwM1ZidnY1NTUrRnlVRXhNVEZzMjdhTnNXUEhVcTFhTmFHTnBhVWxkZXZXNWFPUFBtTDM3dDAwYk5pUTk5OS9YMWl2NndDclhMa3lpeFl0d3RQVFV4QmVvVEJWYVY1ZUhzbkp5V1JtWm5MeTVFbmhtUENQb0t0TDNicDE5V3FWU2lRU0prMmF4TWlSSS9uamp6L0svTDNhMnRvU0hoNk9YQzZuY2VQRytQajQ2S1ZDaE1KeGJlM2F0Zmo2K2xLclZpMzY5T2xEbno1OUJCZGhiR3dzOGZIeGdtdnlUWXdoNWNIMDZkUDE2b0Nhb2pTMUx1ZlBuODhQUC94UXF1T1dOTW1sVjY5ZUptdjZpWWlJaUlBb2dJbUlpSWlJaUlpSWlQeVhZMjV1VHI5Ky9ZeXVrOHZsN05peGczcjE2cG1zQmFTZGZaMldsc2I5Ky9keGRYVUYvZ2t5WGJod2dZY1BIK0xyNjJ1UTlxZ29UWnMyNWVMRmkxU3RXdFVnZGRPeFk4YzRkZXFVd1RaRlU3dG8wOVZvZzRkUW1ISnB3NFlOZUhwNlltRmh3VHZ2dk1OUFAvMkV0YlUxUjQ0Y1lmWHExWHI3S0NnbzRQSGp4M3F6MnFHd0JwZFVLaVU2T3ByOC9IeWFObTBxek1aWHFWU3NXN2NPT3pzN25qNTlhcERTVVJkUFQwK1VTaVVYTDE2a2VmUG1Cb0ZTcmJNa0xpNk9UWnMyRVJVVkJSVE9QTDU5K3pZWEwxN0V6OC9QUVB5Q1FnZkpxbFdyREpZZlBYcVVSNDhlTVhqd1lJT1VVVVV4ZGEwYk5XcGs4SjFvZWZ6NGNha0ZNRzl2YjcxVVh2bjUrWG9CZVNoTVEzbno1azJDZzRQeDh2S2lkdTNhUm11VytQajRtSFQ3WGJwMGlaaVlHUHo4L0V5bWFkSis5K1Y5VFQvNTVCTzlZQ01VT2pXV0xWdEdsU3BWaERvdVdtUXlXYWxjWFM0dUxxV3FWYlZzMlRLT0hUc21wUE1xaWR6Y1hBNGVQSWlqbzZOUUErcVRUejVoL3Z6NUhEdDJ6R1FnVmhlTlJpT2tKdFIxTlNRa0pCQWJHeXZjMTc2K3ZxeGV2WnJjM0Z4c2JXMkYyZXJHYU5xMEtXdlhydFVUR1pLU2tzakx5eXZ4UGpiRmdRTUh5TTNONVlzdnZrQWlrZENpUlF2YzNOellzbVVMYmR1Mk5Yay9hZDFMV3JlZmhZVkZpZlhvdFAwT0R3K25TWk1tQkFRRVVMRmlSU3d0TGFsZXZicmU5Zm54eHgrTHJZL2s3Kzl2ZFBuZXZYdjFQbnQ3ZStQbTVzYmx5NWVSU0NSTW1EQ0IxYXRYNCs3dWpxMnRMYkd4c1R4OCtGQnc2Qnc3ZG94ejU4NEpRbk41SXBWS21UOS92dEY3OXVyVnE2eGF0YXBZaDRKTUpxTm16WnFDQVBidzRVTmV2bnhaNG5HMUtjUmlZd3ZUYTVja3RJMGNPVklRL0FGT25UcWxKemhXcTFhTmNlUEdFUmdZeUxKbHk0UjBsQXFGd3VBZXlNdkxReXFWQ2luNmRNbkt5a0tsVWhtdDdhUU50QmRINTg2ZDZkeTVNM0Z4Y1VpbFVtclhyczNEaHc4Wk9YSWs4K2ZQcDNIanhseTllcFYzM25uSDZQWm56NTVseVpJbEtKVktaczJhVld5TlA2MFRhTTJhTlJ3NmRJaFJvMFl4WU1BQVB2LzhjMzc1NVJmdTM3L1BCeDk4b0RkeFplVElrWHBpV2xGT256N051WFBuQkFGQ1Z5Z3BpbTc2UDRsRVFxdFdyVGgxNmhRalJvd2dOemVYR3pkdUdKMjhvNjFkNXVmblYrWjZZMGVPSE1IUzB2S1ZKdCs4Q28wYU5XTHUzTGtHeTArZVBFbEVSSVJCYXJxRWhBUldyRmdoQ05Vdlg3NWs5dXpadlB2dXUzejAwVWRBNFRPVG5wNHVpR0hmZlBNTk4yN2NJQ2dvQ0U5UFQrRloxSFdBQVVMS1ZWMDJiZHBFVWxLUzhGbTNMcXExdFRYTGx5ODMyS1ovLy83Q3UxQ0xpNHNMd2NIQlJtdWJsb1NabVJtclY2OG1JeU5ERUtGdTNickZyVnYvcEpmWHZyTXZYcndvUFBPNjFLaFJnOTY5ZXdOdmJnd3BENFlPSFlxZm4xK3AyMmRrWkJBVUZFU2ZQbjBNWEtVZUhoN01ueisvVE1jUERRM2x5Wk1uZXJWbUFhcFVxVkttL1lpSWlQejdFQVV3RVJFUkVSRVJFUkdSLzJyTXpjMU5wcmZMeWNsaHg0NGQxSzlmdjhRVWVMZHUzVElJNUdqRkthbFVhalExbnU1NlhYcjE2bVZRLzZGcDA2WW1IVnU2WWxscWFpcFFtRUpLUzZ0V3JXamR1alVPRGc0TUhUb1VlM3Q3UVd4UUtCVElaRExHang5dk1naC8vZnAxVHAwNkpZZ1d5NVl0TXhCRHRPZVNsNWRuTkYyZXFYUGRzMmVQUVkyU3hNUkVObS9lVEVSRUJKYVdscmk3dXdzQjA0a1RKekoyN0ZpT0hUdEcrL2J0UzFXSVBTc3JpdzBiTnVEbTVxWW5kaVlsSmJGNzkyNUdqUnBWWWlDL1BIRnpjOU1Ud0RJek13MEVNQXNMQ3laUG5zeTMzMzdMbGkxYm1EWnRtaEN3S3lxQW1YSUNaV1ptRWhNVFE1OCtmZlNDMjhZbzcydGFkQlk4d0pvMWE3QzF0YVZ6NTg0Y1AzNWNiMTFxYXFwSkllRFVxVk1sT3I2Szh1VEpFMVFxbFpCeVMwdVhMbDJNWHV1Tkd6ZVNrWkhCaUJFamhQVWRPM1prKy9idHJGdTNqdmZlZTYvRUZLUlpXVm1vMVdxY25KeUU1eEFLZzhwVnExWVY2aE85Kys2N3JGaXhnaXRYcnRDdVhUdVVTcVVnUlBiczJkTmsyaTh0MnVkdzVjcVZSc1ZlZ0NGRGhoaDE5YVNrcExCOSszYWNuSndFTVZjcWxUSnc0RURtejUvUHRtM2JqRG9rNVhJNW4zMzJtZDR5WXpVSlRkR3hZMGNtVDU0c2pER2VucDRHYlRadjNxd242RisvZnAxZmYvMlZldlhxa1phV1JuNStQdCs0a1drUEFBQWdBRWxFUVZSOTk1MUJjTjVZamFPR0RSdHk5KzVkWWJ3N2MrWU03dTd1K1BqNENDa3AzZDNkS1NnbzRNOC8vNlJGaXhZbHV0bGVsWklFVzEzWFQxRisrZVVYSGo5K0xIemV0MitmTUNFQUNxK0xRcUV3Y0s1cFUwVEd4TVRnNHVKQ1Nrb0tOMi9lMUV2MXAwdmJ0bTMxZ3J5eHNiRUdqcnYyN2R0ejl1eFpUcDQ4eWFlZmZrcmR1bldSeStVRzM1dTJSdURJa1NOTm5sZHg2MG9pUHorZldiTm1ZV3RyYStBR3UzZnZIbE9tVEtGUG56NTZLZTh5TXpPRm1wRlZxMWJsNTU5L0xyWSttQllyS3l2OC9mM3g5ZlZsd1lJRmhJYUcwcXBWSzY1Y3VjTFVxVk5KU0VnUUJEQ2xVbG5pK3lnbUpnWXpNelBCeFZXV3RHbzllL1lrUER5Y3NMQXdNakl5VUt2VnhUcFg5dTdkaTBhajRmang0eXhldkpnSkV5WVlkWGllUG4yYW9LQWd1bmZ2L2g5OUQwSmhXa1JqOVo1aVltSUVjVjRYclJ2UTN0NGVsVXJGMUtsVFNVMU5wWDc5K2t5Y09KR0VoQVJTVTFQeDlmVVY2c3haVzFzemNlSkV4bzhmejRJRkMxaXdZQUdBa0Jxd3FPQmZzV0pGWVh4YXUzWXRVUGc3YWN1V0xYVHQyclZZSjdTVzA2ZFBDMjZ4bHk5ZjR1SGhVZVpVdXJyWTI5c1RFUkZoOER0QmkvYWRvSnRXVzVmR2pSc0xOU0xmMUJoU0hwaEtHMnFLNU9Sa0ZBb0ZOV3ZXRko0cFhZd3RLNDZUSjA4aWtVakt2SjJJaUlpSUtJQ0ppSWlJaUlpSWlJajhLMmpYcnAzZ0hJRkMwV0RVcUZIWTJka1JIQnhzSUM2bHBLUXdldlJvS2xldXpMSmx5MHBNRjFXOWVuVTZkT2hnc0R3M04xZHdlOGxrTWtGb3ExZXZIbmZ2M2lVM054Y2ZINThTQTIyZE9uVXlHZnpLejgvWGM1OFZUZVYxNk5BaGdvT0RtVFZybGw2cUxpM3IxcTFqOSs3ZFRKOCt2ZGo2RVFrSkNmejIyMitjT0hFQ016TXpldmZ1VGYvKy9UbDU4cVFnZ0RrNk9oSVlHSWkvdnorVEprMWl5cFFwQms2am9peGZ2bHdvTEsvcnBFbEpTZUh3NGNPbzFXcURHYi8vRGJpN3V6TjM3bHdoNEs4TjJMMkpJT1didUtaWldWazhmdnlZSmsyYWtKdWJ5N0ZqeC9qNDQ0LzEzSWxhN3QyN1o3Sk8wNDRkTzRRVVhhVkZvVkNnVnF1RkFLYVdkdTNhR1h4L2YvMzFGNGNPSGFKNjllcDgvUEhId25LcFZNcnc0Y09aTVdNR2MrZk9aZjc4K1VaRllnY0hCMnJYcnMyVEowK0FmeHdZelpzMzU2Ky8vaUlzTEF3Ykd4dEdqaHhKYm02dTRNb3dKb0NOR1RQR2FCcEFMVmxaV1lTRWhPRHA2U2s0SG94aHpNMmdWcXRadEdnUk1wbU1iNy85VnM5eDE3RmpSL2J2MzgvdTNidHAxcXlaZ1lQR3dzTENaUEMxS09ucDZlemF0WXViTjIvaTV1WkdRa0lDRFJvMEtMRyttSzRBbXBTVXhQTGx5eGt5WkFoSlNVbkk1WEtHRGgxS2NIQXdRVUZCSmRZL3M3ZTM1OEdEQjVpWm1kR3FWU3ZPbmozTHNHSERzTGEyeHNQRGc2dFhyekp3NEVBdVg3Nk1UQ2JqZ3c4K0tOVzV2UW1NdWFHMGFPdnZhSms4ZVRJcWxZcXJWNi9Tb2tVTHRtN2RTbGhZR0tHaG9keStmWnQ2OWVvSlkxeDZlanFYTGwzaXE2KytJanc4bktOSGo3NTI4TnJmMzU4K2Zmb0k0blpCUVlIQjg1U1Nra0t0V3JXWU9uV3F3ZmJhMmtOTGxpd3hXS2NWZDRwRHJWWXpiOTQ4MHRQVENRd01OSGl2ZVhsNU1YejRjTmF1WFl1dHJhMGdBaDg0Y0lESXlFZzZkT2lBdjc5L2lSTUNpdUxyNjh2YXRXdDUrdlFwSGg0ZUxGbXlCQThQRC9iczJTTzBXYkJnZ1ZCYnJ5UzBqbElmSHg4OXA1Y3VHbzJHWjgrZUNiWC82dFdyUjRzV0xkaXhZd2NLaFlLT0hUc1c2d0xWZmpmZHUzY25PanFhNE9CZ2F0ZXVyU2ZTblRoeGdxQ2dJRnExYXZWZm0rSk50LzdTbjMvK2lWUXFwV3JWcXBpWm1aR1JrWUdqb3lNdlg3N0V6YzBOSHg4ZmF0U29ZU0N3TjJyVWlOR2pSK3U1aExST1ZsMEI3UGJ0MnpnN083Tnk1VXJ1M0xuRDc3Ly96bGRmZllXRmhRVi8vdmtucDArZlpzbVNKUWFPb08zYnQyTnJheXU0ckRwMjdDaWt3UTRJQ0RCNGpsK0ZYcjE2MGF0WEw2RHd1WHY1OHFYZ2NqdDU4aVR6NTg5bjNicDExS3BWeTJRcVhuaXpZNGhjTGhkYzBLOVNxelEzTjlka1JnWmphSVcvUllzVzZibnpoZzhmVHE5ZXZWaTNicDFlU3N1U2tNdmxxTlZxUGFkL2VkUjJGUkVSK2Q5SEZNQkVSRVJFUkVSRVJFVCtsUVFIQjVPWW1FaVhMbDE0OU9pUlhrRG14WXNYQkFRRUlKUEptREpseW12VlNsbThlREdSa1pGWVdGaWdWQ3JSYURSMDZkSUZOemMzTm0zYXhQYnQyd2tORFMwMnpkYnJFQmNYeDZwVnEzQnljcUtnb0lDY25CeTk0S0kycU42dFd6ZVRRc25qeDQvNTdiZmZPSFBtREZEbzBoazRjS0JKNTBUTm1qVUpDZ3JpcDU5K1l1Yk1tWHp5eVNkOC9mWFhSb1doeU1oSUlpSWkrT0tMTHdRSGpwYW1UWnZpNStkSGFHZ296Wm8xTXlvdzZuTHo1azJUUW1KY1hGeXgyNzRxdWtLRXNZRGRtNkE4cmlrVXBvODZjZUlFUzVjdTVmejU4NmhVS2lHOWtaMmRuUkM4dTNIakJpa3BLVHg3OWt4SWhWaXRXalZCQ05LZDFaNmJtOHYwNmRQcDJyVnJzZldxdENrUWl6ckFpcEtVbE1Tc1diUFFhRFJNbUREQjRCNXExYW9WN2RxMUl6SXlrcVZMbHpKKy9IaTlta1JRZUw5MjZkS0ZqUnMzSXBGSVdMQmdBVk9tVENFd01KRFkyRmhzYkd4NDY2MjNjSEZ4d2RuWkdVZEhSeTVkdXNTVksxY0EvYnBodXM3QW9pZ1VDcUgyU1ZwYUdnVUZCZlRvMGFQVWd1aWFOV3U0ZXZVcVBqNCtCbTVTcVZUSzk5OS96K2pSb3drTURHVEJnZ1Y2cy9FbEVrbUp0V3RTVWxJSUN3dmo0TUdEMk5yYTh2MzMzOU95WmNzeUJUU2hVQWlmTkdrU1RabzBvVy9mdmtKZ3MyUEhqc1RHeGpKKy9IZ0NBZ0lNWnVsck5CcFVLaFZxdFpxN2QrOEs2Y1o4ZlgwNWZ2eTRrUGF3ZnYzNkhENThHSmxNUmtSRUJEWTJOa1pGM3Y4VUpibWhpam9wangwN3hzcVZLOW00Y2FPd0xEOC9uNWt6WjlLelowOEdEeDRNRklvK0dvMkdkdTNhSVpQSitPMjMzeGcyYkpoQi9iMnk0T1RrcEpmR1RTYVQ2WTFIS3BXS1I0OGU4ZmJiYnh0MWN6ZzRPR0JtWm1aMFhkRmFWa1ZSS0JUTW56K2ZTNWN1TVhQbVRPenM3QVNSQ0JBRTFqNTkrdkQ0OFdNMmJ0eUltNXNiN2RxMVkrREFnVFJxMU1oa2FzVFNVS2xTSmNFRjZ1SGhZYkIrMEtCQjlPelprOWpZV083ZHUyYzBYVzU0ZURnUkVSRkNhalpUTmVlaW82TlpzMllOZG5aMmVnTFpnQUVEaE1rYWd3WU5LblhmeDQwYlIxcGFHcE1uVCtiNzc3OFhYS2pIangvbmd3OCtZTUtFQ1dWeW8vMG5DUXdNSkNvcUNxbFVpbHd1NThNUFB4VEUreTFidHBSNi9OT2QzQUFJcVNwMUp3S3NXN2VPN094c1FrSkNlUHIwS1VlT0hLRmZ2MzZDYS9EYmI3OWw2dFNwckZxMUNuTnpjeTVmdmt5elpzM0l6czRXNm1BYW0zeWdpMEtod056YzNPQTlVbHBTVTFPWlBuMDZMMTY4SUNRa3hLZ0RkdnIwNmVUbTVqSjgrSENqZ3RXYkdrTzJidDNLenAwN1diRml4U3ZWa0xPeXNoTFNxMExobVA3SEgzL1FwazBibzk5WFptWW13Y0hCOU9qUlErODh0ZU5MeDQ0ZDlhN0hreWRQVUt2VlFpMi9vaHc4ZUpENCtIakdqQmtqTEN2NisvemV2WHY4K2VlZjFLaFJnL2J0MjcveWRSUVJFZm5mUWhUQVJFUkVSRVJFUkVSRS9wWDA2ZE1IVjFkWHpwNDl5L0hqeDNGMmRzYlgxNWM2ZGVxd1pjc1dvSERHZUsxYXRWN3JPTDE2OWFKbXpackk1WElzTFMzeDlQUVVncmxQbno3RjBkSHhqWWxmQUs2dXJreWNPSkhJeUVpQ2dvSlFLcFY0ZTN2ajYrdkx2WHYzaUl5TXBIUG56b3diTjg3bzltcTFtbW5UcHBHY25FenIxcTM1NnF1dmhCbnZ4ZUh1N2s1d2NEQUJBUUhzMzcrZnFLZ294bzRkcTFmVEpUNCtub1VMRjFLL2ZuMlR3Y0podzRaeDVjb1ZGaTllakplWGwrRGVNY2JGaXhjRjBjSVlwb0taNVlXeCttNXZndGU5cGxwR2pCakJ6WnMzbVRadEdybTV1ZlR1M1Z0SWw5YXBVeWM2ZGVxRVRDWmorZkxsT0RzNy83LzI3andxeXZOdTQvZ0ZERENNQWtaRmljanJXbU5qM05MWHRhazFIbHYzTFc3eFdHdlVFTVc0Uk1VdExwSGpHdHRvYzVBMDBYcU1TMXlJY2F0N0szVkJvMjFGWEJEUm9oRjEzSTVLWldjR2VQL2d6UE15N0JxTjZmVDdPU2RIeHhtR1orWlpabkpmOSsvKzZmejU4NW93WVlMQ3c4TTFlUERnRXAvVGJEYXJYcjE2V3JwMHFjNmVQYXNKRXlZOGRVV2MxV3JWakJrejlQanhZNDBjT2JMVXZqZVRKazNTdi83MUwrM2J0MDkydTEyVEprMHFOcnM5SXlORGUvYnNVY2VPSFpXUWtLQ3BVNmZxazA4K1VhTkdqWXIxcUpJS3d0ZlUxRlRaYkRibDV1YVdPMXMrSlNWRkN4WXMwTGx6NXhRYUdpcXIxYW92dnZoQ1gzLzl0WVlORzZZdVhicVVPWUM5YnQwNmJkdTJUZFdyVnkreE1rY3FPS2ZHamgycmlJZ0loWVdGYWY3OCtjVkM0Nkx5OHZJVUZ4ZW5YYnQyNmR0dnY1V2ZuNStHRGgycXZuMzd5c2ZIcDBLOVpnbzdkZXFVbGl4Wm9vWU5HMnJHakJuRkJoZEhqeDR0bTgybTZkT25xMmZQbmhvMmJKalQwcFJ2di8yMjB0UFRqY2RJVW9zV0xlVHU3bTRzZzlpdFd6ZTFiOTllTnB0TkowK2UxSnR2dmxrc1ZQN25QLytwSFR0MmFQcjA2Yy8xK2lrVkJNcWwrY01mL3VDME5HbGFXcHJXclZ1bklVT0dHUDBtcFlKclFtaG9xSll1WFdvTUZrZEZSYWxIang2cVVhT0dldmZ1cmFpb0tDMWJ0cXpFbmt0UHEzQUZzbFFRM0tTbnAxZG9hZHFLdUhidG11N2Z2Ni9Bd0VDWlRDYlZybDFiYytiTVVkdTJiZFd2WHo5bFpHUW9MeTlQWnJQWnFScnFndzgra0xlM3Q1bzBhU0twSU9EOVB1RlhSZFN1WFZ1MWE5ZFdVbEtTb3FPajlkT2YvdFNvQ0hLSWpZMlZ1N3Q3c2ZQS1VjbVNrSkNndFd2WDZ2VHAwd29NREhRS2p4TVRFN1Z3NFVLWlRDYmw1ZVZwNGNLRkNnOFByMUJQUkI4Zkh5MWV2RmlMRmkzU29rV0w1Ty92ci9UMGRJMGJONjVZTUZUVXN6NFg3dDI3cDBlUEhoa1RPc3JUcDA4ZjFhMWIxK2o1Vmppc0xucnR0OWxzdW5uenBwS1RrOVdtVFpzeSswbzZLbkVkajBsT1RsWjhmTHpScTdHb0dqVnFhTzdjdWNySnlaSEpaREltSlBUdDIxZnZ2dnV1enA0OXF3VUxGdWlQZi94anFSV0czMzMzblpZc1dhS3dzTEFTUTlUeW5EdDNUZ3NXTEpETlp0UE1tVE5MREwra2dpVndJeUlpTkhueVpMVnIxMDZqUjQ4MmxtNThudGVRK1BoNEJRUUVQRlg0SlJXRVRSMDZkREJ1WDdwMFNTZE9uRkJXVnBZKy9QQkRXU3dXcDhmZnVYTkhVa0hsWitHZmMyalFvSUZUMlA3UlJ4OHBOalpXSDM3NG9kcTFhMWZzOFNkUG50UzllL2RLZkM1SmlvbUpVWGg0dUN3V2l6SXlNcFNRa0tDeFk4YysxV3NGNEZvSXdBQUFBUENqbFp1YlcrWnlZemFiVFZMQklHOTVmWG1LRHNRNC9zZDd4SWdSdW56NXNwWXZYNjY5ZS9jYTkvL2tKei9SMWF0WEZSQVFVTzdNZDdQWnJFZVBIcFY0WDdObXpVb2N1TGZaYkxwdzRVS3hwWURzZHZzem5iRnFzVmlNNVg0eU16TzFiZHMyYmRpd1FXZlBucFZVTVBEbzUrZW5DeGN1NkxYWFhpczJTTy91N3E2SkV5Zkt4OGZIR0t3c0tpVWxSWktLTGFGV28wWU5SVVpHYXQyNmRkcStmYnRUM3pOSFQ3YXNyQ3oxNmROSDU4K2ZWM1oydHJLeXNwU2RuVzM4UFRNelU0R0JnVXBPVHRiU3BVdTFiTm15VW9PRWtKQ1FKMnJRbnBxYXFyeTh2R0xIeHNHREI0MXF0eWNSSHg4dmQzZDM0M1dXZDB3NitpblpiTFl5SCt2aDRlSDAzbjdmZmVwZ05wc1ZIaDZ1c1dQSEtqTXpVLzM3OTNlNlB6VTFWZlBtemRQTm16ZTFmUGx5bWMxbXpaMDcxNWhsWDFKdkdBOFBENDBiTjA1MTZ0VFJpaFVyRkJBUW9PSERoeGQ3bkdPNXlOTEV4OGRyM3J4NVNrbEpVYTlldlRSa3lKQlNIMXVwVWlVdFhMaFFVNlpNMFYvKzhoZGR2WHBWMDZaTmM2ck0rZlRUVDVXZG5hMVJvMFlwT3p0YkV5ZE8xUFRwMDdWczJiSVNCeWtkNStXNWMrY2tsZDRuS2ljblIzdjI3Tkg2OWV1Vm5aMnRhZE9tcVhQbnpwS2t0OTU2U3l0WHJ0U3laY3YwelRmZmFNeVlNVWFmbDhJL3YyTEZDdTNidDAvKy92NWF0R2lSVXdWUFViMTc5OWJkdTNjVkZSV2xLVk9tNkxlLy9hMEdEUnJrRk5BNUtxd09IejZzbzBlUDZzR0RCNnBWcTViZWYvOTlkZTNhMWVsNGQ1eTdaUTFFT3g3M3hSZGY2SzkvL2FzNmRlcWtzTEN3RWtOQk56YzNqUjgvWHNIQndWcTFhcFZpWW1LMGR1MWE0NzV4NDhicDl1M2JhdGFzbVY1OTlWVkpCY3NoVHA0ODJRZ2RIUHZ0NE1HRHlzbkowYTkvL2V0aXZ5Y2pJME94c2JHYU1HR0NGaTVjV0dZdy9uMlZ0UnhmMFd2ZXFsV3I1T2ZuWndRanVibTV4dlc4VTZkT3NscXRNcGxNbWo5L3ZpcFhybXdFLy83Ky91cmZ2NysrK3VvcjdkcTF5MWhLeldIRWlCRk9ud3RsTGFIbWtKU1VwT3pzYktkcUVFZHZ2OElURVNySzhYbnIySTVyMTY0cExDeE12cjYrT25YcWxMWnMyYUxodzRjYjk0OGZQMTRQSGp5UXU3dTdYbi85ZGFkd3h0UFRVeE1tVEhqaWJYZ1crdlRwb3djUEhtamR1blg2eFM5KzRmVDVicmZiUy95WmE5ZXVLVFUxVlJNbVRKQy92Ny9HamgyclhyMTZ5V1F5S1RNelV4czNibFJVVkpSOGZIeTBhTkVpcGFhbWFzbVNKUW9KQ2RHSUVTUFVvMGVQTXZmWHZYdjM5TGUvL1UxWHIxNlZWQkJjZW5oNDZPclZxN3A0OGFJYU4yNWM2blg4V1o0THQyL2ZWbGhZbUhKemMzWHMyREh0MjdldjFONm1EcVY5eDdsOCtiTE9uejh2cTlVcXE5V3FtemR2NnU3ZHUwYVl1SFBuempLZjk5S2xTL0wzOXpmQzd5Ky8vTkxvVVNuOS94S1NoYjhqRnQ2T2E5ZXVLUzh2VDQwYk41YW5wNmVtVHAycXNXUEhhdS9ldlJvMGFKRHh1TnpjWE5sc05xMWZ2MTRiTjI1VXJWcTFqS3FpWC83eWw4WENJc2N4VXZoOHpNckswcG8xYTdSOSszWTFiTmhRYytiTU1TcW9wZjlmS3RYeE00MGJOOWFLRlN1MGYvOStyVnExU2lFaEllcmZ2NytHRGgzNjNLNGhkcnRkaVltSjZ0NjllNW52KzVObzNMaXhsaTVkcXRtelp5c3NMRXdSRVJGTzEwVEhOYU9pMVl1elo4L1c3My8vZTMzMDBVZWFPM2R1c1dXWGJUWmJtYysxZi85Ky9leG5QOU9pUllzVUZSV2x6WnMzRTRBQmtFUUFCZ0FBZ0IreFAvM3BUeVZXWnhTMWMrZk9jZ2RUZHUzYVpjeUVUMGxKMGZYcjE1V1VsS1N6Wjg4YXMrSWJOV3FrM3IxN3kycTE2c2lSSTFxK2ZMbWtndDRlN2R1M1YvdjI3VXRjbXFWUm8wWTZjZUtFbGk5ZlhtYlBENGVzckN3ZFAzNWNEeDgrVkVoSWlPN2N1YU9qUjQ4cUpTVkZkKzdjS1hIWnVxTGhSR0dsRGRyWmJEYmR2bjFiMTY1ZDA4V0xGeFVYRjZlclY2L0tiRGFyWjgrZWF0U29rV0ppWXJSejUwNXQzYnBWdnI2K2F0MjZ0ZHEzYjY5V3JWb1o3MWZSUVh1cjFhcTFhOWZLejg5UDJkblppbzZPbHRsc0xuSFpIVTlQVDQwYU5Vb0RCZ3d3cW90c05wdm16NTl2Vko4NGxwc3F5dHZiV3o0K1BySllMSHI1NVpjVkh4K3ZyVnUzT2cxZVNRVUQ2Q3RYcml3M3FGeXpabzB5TXpQbDdlMHREdzhQeGNYRlNaTHExcTNyOUxnR0RSbzQ5UzByM0x2TjRmUFBQMWRPVG80eFFKZVVsS1FUSjA2b2VmUG04dkx5VW1abVpyRUJxTklVZlQxRkRSZ3dRS05IajViMDdQYXBRNjFhdGZUQkJ4OW80Y0tGMnJ4NXM4YU1HYVA4L0h3ZFBYcFVuMzMybWRMUzBoUWVIbTVVakt4WXNVTHo1czNUckZtejlNNDc3MmpJa0NFbEJyYTlldlhTSzYrOFlzeWkvK3Fyci9UNDhXTjVlWGtwUFQxZDBkSFJKWVpLTnB0TmE5YXMwZGF0VzVXZm42K0JBd2NxSkNTazNQY3dLQ2hJbjN6eWlXYlBucTJrcENTTkdUTkc0OGVQVjQ4ZVBSUVJFYUhvNkdoTm5UclZtRkVmSGg2dTZkT25Lekl5VWpObnpwUWtuVGx6UmhjdVhKQ3ZyNis4dmIzMThPRkRZN25Bd3NzMzJlMTJ4Y2ZIS3lZbVJvY09IVkpxYXFxYU5tMnFLVk9tR0xQNEhlL3R2SG56ZE9iTUdVVkVSR2ptekpscTA2YU5Ra05ERlJRVXBNVEVSSDM4OGNlNmNlT0dhdGFzcVFVTEZoUTdGa3NTRWhJaXM5bXNkZXZXR2N0WWZ2YlpaenAyN0pqKzhZOS9LRFkyVnFtcHFmTHk4dEliYjd5aGJ0MjZxWG56NW5KemM5T0pFeWNVRnhjbnM5a3NkM2QzeGNURVNDcDV5YmpDekdhelVsSlNGQllXVnVZeWtBNTkrL1pWcTFhdFpMVmFuYW9DQ3ZkaHZIRGhnaElTRW96YkowNmNjSHFPUTRjT3lXUXk2ZEtsUzBwTVRKUlVFQUI2ZTN1clE0Y09xbEtsaXViT25hdUpFeWRxeVpJbEpTN2I5eXlVdEZTZVEwNU9qdE0rR3pwMHFHN2R1cVY5Ky9iSlpESXBPanJhS2ZqdjE2K2ZacytlcmV2WHIrdDN2L3VkVTlqNW05LzhScWRQbjFaRVJJUnljbkkwWU1BQTQ3N2V2WHM3VmJDZVBIbFMzMzMzblhINzBxVkwyclp0bXdJQ0FtU3hXR1MzMjNYdzRFRkpNcGFpdkh6NXNxS2pvOVd5WmNzS1ZUWW5KeWRyejU0OXNsZ3N5cy9QMTk2OWUxV3BVaVdaeldZOWZQaFEwNlpOazlsczFxZWZmcXFEQnc5cTllclZPbmp3b05xMmJhdWFOV3ZLeTh0TGxTdFhscHVibXhJVEU1V1ltS2o4L0h6WjdYWmpjb3ZkYmxmZHVuV2ZLcEQ3UGthT0hLbisvZnZyOXUzYk9uRGdnTXhtcyt4MnV3NGNPRkNzZjlTdFc3ZDAvdng1ZVhsNWFlREFnUm8wYUpBc0Zvc3lNek8xYTljdWJkcTBTU2twS1dyYXRLbW1UNTl1WEdPQ2dvSzBhTkVpUlVaR2FzdVdMZXJldmJzR0RoeG9uRXVKaVlrNmUvYXNZbU5qbFpTVUpFOVBUN1Z2MzE0elo4NVVZR0NndnY3NmErM1pzMGQ3OSs2VnI2K3Ztalp0cWdZTkdxaE9uVG9LQ0FoUXpabzFWYTFhdFdkMkxxU2twR2pTcEVuS3o4OVhaR1NrZHUvZXJXWExsbW4zN3QxcTNicTFxbGV2TGs5UFQzbDRlQ2c0T0ZnZmZ2aWhZbUppWkxQWlpMZmJqVC90ZHJ1cVZhc21xOVZxTEhOWnQyNWRkZTdjV2NIQndhcGR1N1plZnZsbDQ3cHc4ZUpGYmRxMFNWV3JWcFdQajQ5TUpwTXVYNzZzaXhjdkd0ZWF6TXhNM2JoeFEvMzY5VE1DYVVmUXQzYnRXdjM4NXo4dkZranQzTGxUWGw1ZXh2ZVgrdlhyS3pJeTB1bTl1WC8vdmhJVEU1V2FtcXFiTjIvcTNYZmZWZCsrZlkwUVorTEVpWktrSFR0MktEczdXeGFMUldmT25KRWtCUVlHR3MremRldFdiZCsrWFlNSEQ5Ync0Y05sTXBtTTd4dFN3YlhNemMzTnFScld6YzFOM2JwMVU3dDI3UlFSRWFIOSsvY2JJZGp6dUlaY3VYSkZPVGs1NWZaa2ZWS3Z2ZmFhbGkxYnByUzBOTjI2ZGN2b3Flbmw1V1ZVNUJjT0E4dmk2ZW1wR1RObXFIbno1bXJUcG8yaW9xTDA0TUVEV1N3V3BhZW42L2p4NDA1OTRvb0tEQXpVa1NOSHRIbnpaaDAvZnR4cEh3SDQ3MFlBQmdBQWdCK3ROOTk4czBJRHdoWGg1ZVdsalJzM2F0T21UY2JTUHU3dTdxcFhyNTc2OU9takRoMDZPQTJNakJneFFrbEpTVHA4K0xBT0h6NnNMNy84VWx1MmJORzZkZXVLVldpTUhUdldDSUlxc215UXU3dTdhdGFzcWZmZWUwK2RPM2VXMVdyVnFsV3JKRWwxNnRSUno1NDlpLzFNYUdob3NXb0Roek5uenVqUW9VUEc3ZFRVVklXR2h1cnUzYnZHdi9uNys2dFpzMllhUEhpdzJyWnRhd3crL2VwWHYxSkdSb1pPbmp5cDZPaG9IVGx5UkljT0hkTGJiNyt0VWFOR2xmajdYbnJwSlIwN2RzeVkzZXQ0TFdYMVNuT0VYMUxCSU1mbzBhTjE2ZElsQlFjSHk4L1BUMzUrZnFwY3ViSjhmWDFWcVZJbFdTd1dwOWViazVPajk5NTdUeHMyYkZDM2J0MmNxZ2tjKzdFOHljbkp4b0MvVkRDbzc2aWtLcXhCZ3dZYU9uU29jZnZmLy81M3NRQXNOVFhWR0dDV0NnYXptalJwb3NtVEowc3FPTjdDd3NMSzNhYUtxRmV2M25QZHB4MDdkdFRmLy81MzdkbXp4NmhhT25Ma2lPclhyNitQUC83WTZSejA5L2ZYa2lWTHRHREJBcTFaczBaVnExWlYxNjVkUzl6dXdqUG5iOXk0WVJ5ajd1N3VDZ29LY3VyajRlRGg0YUhrNUdSWkxCWk5tRENoMkw0cFMxQlFrRmFzV0tISXlFaGR1WEpGblRwMTBzbVRKN1Y3OTI2TkdqWEtxWktvV2JObVdyaHdvVlAvRVVjUEZVZXZQc2VTWHFHaG9jYnhHeHNicXpsejVpZ25KMGR1Ym01cTFhcVZCZzRjcUJZdFdwUzZYUzFidHRUS2xTc1ZGUldsRFJzMjZQMzMzOWZHalJ1Vms1TWpxOVdxTm0zYUtDd3NyTXpLcjZLR0RSdW1SbzBhYWZueTVSbzhlTEFzRm92aTR1SjA2dFFwdFdyVlNtKzg4WWJhdEdsVGJOblByS3dzN2RxMVMzbDVlY3JQejFlVktsVTBjdVRJVWdNd3M5bXNsMTU2U1dheldZc1hMNjd3OWtrRis2TndJRmhVWEZ5Y3RtelpVdVp6bUV3bXJWKy8zcmpkcFVzWG95S2tXYk5tV3J4NHNXYk1tS0Y5Ky9hVmVEdzlDNDV6dWlTN2R1MVNSa2FHY2J0R2pScnk5dmJXOU9uVGxaK2ZyeG8xYWppZGM2dFhyMVpDUW9KbXpacFZyR3JHWkRKcDNyeDVtamx6cHZidTNldFVlZE92WHorbllPYmh3NGRPQVZpVktsVjArUEJobzdwR0txaU1EQWtKTVFhTTA5UFQ1ZW5wcVpFalI1YjZlcnk5dlkxanhzdkxTOXUyYlhONlBrY1FYNlZLRlZXdFdsWFRwazFUdFdyVk5HVElFTDM2NnF2Njg1Ly9yR1BIamlrbEpVVTVPVGxHbFd0WlNsdnk4M256OS9jM2VwRTVCQVlHRmx0aUx5Z29TSk1uVDFiRGhnMmR2aU1zWGJwVU1URXhDZ2dJTUNvL0M0Y3dEUm8wME9lZmY2NXZ2dmxHbXpkdmx0VnFsYWVucDhhUEg2OUxseTVKS25pUFc3WnNxVjY5ZXFsRGh3NU9uMnNoSVNGNjU1MTM5TzIzM3hyQmRlR1FlTmFzV2VyWXNhT2taM011T0Q1N1o4eVlvYUNnSUkwZVBWb3RXclRRN3QyN2RlREFBYVdrcEJpZitlVnhCRWx2dmZWV3VUMHhxMWV2cnJpNE9LZmp4Y2ZIUjUwNmRUTDY3L240K0dqbHlwVk9rMzJhTkdtaWdRTUhHbjNiQ25OM2QxZnQyclUxYTlZc3AvZTBhRERvNGVFaHM5bXMxMTkvWGFHaG9hVk9vcmw0OGFMeE83eTh2TlNsU3hlbkN1Z2hRNGFvZGV2V1RwOTUxNjlmMS9Ianh5VVY5TlliTTJaTWljc3dWNmxTUlhQbXpGRktTb3J4R2ZBc3J5R08zeGtmSHk5Zlg5OVNseEwrUGh4VnUvZnUzZFB1M2J1TjY1Q2ZuNThHRHg3OFJFdXV1cm01R1ZWcU4yN2MwUDc5K3lVVnZMYjY5ZXVYT1NGbStQRGh1bi8vdmpadDJxVGc0R0JObXpidGFWOFNBQmZqbGwvNEd4SUFBRCtBZnNkKy82STNBWEE1MjMveGJBYmFYZDI5ZS9lMFpjc1dCUWNIcTI3ZHVucmxsVmNxM0s4cElTRkJqeDgvZm00ejFUTXlNbVF5bVlvdHg1ZVhseWU3M2Y3RWZaUjI3TmloeDQ4Zkt6ZzRXQTBiTnF4UTN5NnBJTmlKaVlsUmh3NGRLdFF6S3o4Ly93ZHJNcDZRa0dEMG1IcGFqZ0cyL1B6OEVnUEZlL2Z1eVd3Mmw5cTdvK2h6NWVUa0dEUER5MXVTN1B0Nm52czBJeU5Eang0OVVsQlFrRzdmdnEzVHAwK3JlL2Z1cFM0M2xKdWJxd01IRHFocjE2NFZYdDZvb3RMVDA1V1ZsVlZ1UlY5WkNpOFJsNUNROE1ROWp4ekxUcFgwMmxhdlhxMWF0V3FwWGJ0MlR4UmFTUVhWSkVsSlNVWVBrK1RrNU8vVlo3RHc2OHpNekpUSlpIcnV4K0dQelkwYk54UVVGUFRNajhQbklUczdXMWV1WENtemQxdDZlcnF5czdOVnRXcFZaV1JrNlBIang2cFJvMGFGWHA5ak9kVzh2THdTKzBFOXpmR1dtNXVydkx5OEV2dnFGZTM1VTVMOC9Id2pjQzM4bjRPWGw5Y1A5aG55TEtXbHBlbllzV1BxM0xsenVlZGNXbHFhVENhVHpHYXp6cDA3cC9Qbno2dHAwNlpxM0xqeEUzMjIzN2x6UjFldlhsVnFhbXFKbFpqZjkxeElTMHNyYzhsUFNVYmxubU9pUU9GOTUvaTdvOEwwU2VYbDVjbG1zNVVibWoxTFQzSWMyMnkySjlwZmp1OGJ6L0xhOUtUWEVBQUFBUmdBNEFWNC81K3JaYzBzdVZjT2dDZFh5K2NsUmY1dnllRlFwOHdBQUFNd1NVUkJWSlU2QUFBQUFBQUEvNDErL0ZPa0FBQXVwN2JsNldkMEF5aU9jd29BQUFBQUFNQVpBUmdBNEFmM1JrRGpGNzBKZ0V2aG5BSUFBQUFBQUhCR0FBWUErTUcxcjk1SVZiM0tYbDhlUU1XOGJLNmk5dFVibGY5QUFBQUFBQUNBL3lJRVlBQ0FINXlIbTd1V3RoZ3FYNVBQaTk0VTREOWFWYS9LbXQvOGJYbTQ4WlVPQUFBQUFBQ2dNTGY4L1B6OEY3MFJBSUQvVG1uMkxLMjR2RituSHZ6clJXOEs4Qi9uZjZzMjBBZXZkRmNsay9lTDNoUUFBQUFBQUlBZkhRSXdBTUFMOTdlNzhZcDlkRTNYMCsvclJzYURGNzA1d0k5V3NLV2EvcWRTZGIzK1VqMTFxdm5haTk0Y0FBQUFBQUNBSHkwQ01BQUFBQUFBQUFBQUFMZ1VHa1lBQUFBQUFBQUFBQURBcFJDQUFRQUFBQUFBQUFBQXdLVVFnQUVBQUFBQUFBQUFBTUNsRUlBQkFBQUFBQUFBQUFEQXBSQ0FBUUFBQUFBQUFBQUF3S1VRZ0FFQUFBQUFBQUFBQU1DbEVJQUJBQUFBQUFBQUFBREFwUkNBQVFBQUFBQUFBQUFBd0tVUWdBRUFBQUFBQUFBQUFNQ2xFSUFCQUFBQUFBQUFBQURBcFJDQUFRQUFBQUFBQUFBQXdLVVFnQUVBQUFBQUFBQUFBTUNsRUlBQkFBQUFBQUFBQUFEQXBSQ0FBUUFBQUFBQUFBQUF3S1VRZ0FFQUFBQUFBQUFBQU1DbEVJQUJBQUFBQUFBQUFBREFwUkNBQVFBQUFBQUFBQUFBd0tVUWdBRUFBQUFBQUFBQUFNQ2xFSUFCQUFBQUFBQUFBQURBcFJDQUFRQUFBQUFBQUFBQXdLVVFnQUVBQUFBQUFBQUFBTUNsRUlBQkFBQUFBQUFBQUFEQXBSQ0FBUUFBQUFBQUFBQUF3S1VRZ0FFQUFBQUFBQUFBQU1DbEVJQUJBQUFBQUFBQUFBREFwUkNBQVFBQUFBQUFBQUFBd0tVUWdBRUFBQUFBQUFBQUFNQ2xFSUFCQUFBQUFBQUFBQURBcFJDQUFRQUFBQUFBQUFBQXdLVVFnQUVBQUFBQUFBQUFBTUNsRUlBQkFBQUFBQUFBQUFEQXBSQ0FBUUFBQUFBQUFBQUF3S1VRZ0FFQUFBQUFBQUFBQU1DbEVJQUJBQUFBQUFBQUFBREFwUkNBQVFBQUFBQUFBQUFBd0tVUWdBRUFBQUFBQUFBQUFNQ2xFSUFCQUFBQUFBQUFBQURBcFJDQUFRQUFBQUFBQUFBQXdLVVFnQUVBQUFBQUFBQUFBTUNsRUlBQkFBQUFBQUFBQUFEQXBSQ0FBUUFBQUFBQUFBQUF3S1VRZ0FFQUFBQUFBQUFBQU1DbEVJQUJBQUFBQUFBQUFBREFwZndmYkZ2TEtETFdESEFBQUFBQVNVVk9SSzVDWUlJPSIsCgkiVGhlbWUiIDogIiIsCgkiVHlwZSIgOiAibWluZCIsCgkiVmVyc2lvbiIgOiAiMjYiCn0K"/>
    </extobj>
    <extobj name="C9F754DE-2CAD-44b6-B708-469DEB6407EB-2">
      <extobjdata type="C9F754DE-2CAD-44b6-B708-469DEB6407EB" data="ewoJIkZpbGVJZCIgOiAiMjgwMTE5MjUzMTA5IiwKCSJHcm91cElkIiA6ICI2MTcyNzY3ODkiLAoJIkltYWdlIiA6ICJpVkJPUncwS0dnb0FBQUFOU1VoRVVnQUFCQUFBQUFHSENBWUFBQUF1a0NCRUFBQUFBWE5TUjBJQXJzNGM2UUFBSUFCSlJFRlVlSnpzM1hsY2xGWDdQL0RQYkRBSXc0NGdJb2lvNElyN2xndXVtQzFxWmFsWmlVdnBvMzJ6TkgyVXNOUmNValBYMUxLZjJ4T1dsWlhsaW9FTExpaWF1QkVJSXE1c3c3NFB6UHorR09lT2NRWVlDRnlhei92MW1wZk12WjU3Z09LNnpqblhFV2swR2cySWlJaUlpSWlJNkY5Ti9MZ2JRRVJFUkVSRVJFVDFqd2tBSWlJaUlpSWlJalBBQkFBUkVSRVJFUkdSR1dBQ2dJaUlpSWlJaU1nTU1BRkFSRVJFUkVSRVpBYVlBQ0FpSWlJaUlpSXlBMHdBRUJFUkVSRVJFWmtCSmdDSWlJaUlpSWlJekFBVEFFUkVSRVJFUkVSbWdBa0FJaUlpSWlJaUlqUEFCQUFSRVJFUkVSR1JHV0FDZ0lpSWlJaUlpTWdNTUFGQVJFUkVSRVJFWkFhWUFDQWlJaUlpSWlJeUEwd0FFQkVSRVJFUkVaa0JKZ0NJaUlpSWlJaUl6QUFUQUVSRVJFUkVSRVJtZ0FrQUlpSWlJaUlpSWpQQUJBQVJFUkVSRVJHUkdXQUNnSWlJaUlpSWlNZ01NQUZBUkVSRVJFUkVaQWFZQUNBaUlpSWlJaUl5QTB3QUVCRVJFUkVSRVprQkpnQ0lpSWlJaUlpSXpBQVRBRVJFUkVSRVJFUm1nQWtBSWlJaUlpSWlJalBBQkFBUkVSRVJFUkdSR1dBQ2dJaUlpSWlJaU1nTU1BRkFSRVJFUkVSRVpBYVlBQ0FpSWlJaUlpSXlBMHdBRUJFUkVSRVJFWmtCSmdDSWlJaUlpSWlJekFBVEFFUkVSRVJFUkVSbWdBa0FJaUlpSWlJaUlqUEFCQUFSRVJFUkVSR1JHV0FDZ0lpSWlJaUlpTWdNTUFGQVJFUkVSRVJFWkFhWUFDQWlJaUlpSWlJeUEwd0FFQkVSRVJFUkVaa0JKZ0NJaUlpSWlJaUl6QUFUQUVSRVJFUkVSRVJtZ0FrQUlpSWlJaUlpSWpQQUJBQVJFUkVSRVJHUkdXQUNnSWlJaUlpSWlNZ01NQUZBUkVSRVJFUkVaQWFZQUNBaUlpSWlJaUl5QTB3QUVCRVJFUkVSRVprQkpnQ0lpSWlJaUlpSXpBQVRBRVJFUkVSRVJFUm1nQWtBSWlJaUlpSWlJalBBQkFBUkVSRVJFUkdSR1dBQ2dJaUlpSWlJaU1nTU1BRkFSRVJFUkVSRVpBYVlBQ0FpSWlJaUlpSXlBMHdBRUJFUkVSRVJFWmtCSmdDSWlJaUlpSWlJekFBVEFFUkVSRVJFUkVSbWdBa0FJaUlpSWlJeVcyVmxaVWhNVElSYXJYN2NUU0dxZDB3QUVCRVJFUkhSRStHamp6NUNZR0FnVHAwNlZlVnhSNDhlUldCZ0lCWXNXRkR0TlE4ZE9vUk5temFodExUVTZQNkxGeTlpeXBRcDJMaHhZNjNhckZhckVSOGZiL0x4WVdGaENBb0tRa3hNVEszdVY1bGZmLzBWRXlkT2hGS3ByUEc1U3FVU0w3MzBFcjc0NG9zcWoxT3IxWGpwcFpjd2UvYnMyamFUSGpNbUFJaUlpSWlJNkxHTGpJeEVWRlFVMnJScGcxNjllbFY2bkZxdHh2YnQyNkZXcS9IYWE2OVZlVTJOUm9Pd3NERDg5Tk5QZU9lZGR4QWJHMnR3VEVSRUJBQmd3SUFCdFdwM1NFZ0lac3lZWVhJU0lDOHZEM2Z1M0VGUlVWR3Q3bGVaNU9SazNMcDFDOTk4ODAyTnoxV3IxY2pMeTBOQlFVR1Z4MmswR3BPT295ZVg5SEUzZ0lpSWlJaUlubHlwcWFtNGRPa1NsRW9sY25OellXdHJDeWNuSi9qNys2Tmh3NFoxY28vMDlIU3NXclVLQUhEbHloVUVCZ1lhUFc3MTZ0VzRlZk1tN3R5NUF3QjQ3NzMzS3IzbXJGbXpNSGp3WUh6MjJXZllzV01IZHUzYWhSa3paaUFvS0FpalI0OEdBR1JsWlFrSkFGTjd0U1VTQ1g3NTVSZmgvYUJCZzNEMjdGa3NXclFJbXpkdlJvTUdEWkNTa29LYk4yOGFQVDg1T1JrQUVCY1hWK2s5bkoyZDBieDVjK0Y5UmtZR2NuSnlxbXhYbno1OWNPREFBUnc1Y2dRQkFRRndjbktxOUZpUlNJUm16WnBWZWIycWlNWHNSMzVhTVFGQVJFUkVSRVI2TkJvTmpoOC9qbDI3ZGlFeE1SRUFJSlBKb0ZBb2tKZVhCNVZLQlFEdzhmSEJtREZqMExkdlg0aEVvbHJkS3k4dkQ4SEJ3Y2pMeThNTEw3d0FtVXlHOFBCd2pCdzUwaURRVktsVTJMaHhJK1J5T2NhTUdZUDA5SFJFUmtZYVBWWVhRRXNrRWdRRkJhRjkrL1pZc1dJRjJyWnRLeHl6WThjT3FGUXE5TzdkRzNaMmRzS3o3OSsvSDQ2T2p1alpzNmR3Ykc1dUxrNmNPQUdGUXFGM24vNzkrK1AwNmRPSWlJakErdlhyTVh2MmJKdzVjd1liTm15bzhybi85Ny8vVmJxdlg3OSsrT2lqajRUM3UzZnZ4czgvLzF6bDlTb0tEZzZ1Y3I5TUpzUCsvZnROdnQ3RGF2dTlwc2VQQ1FBaUlpSWlJaElvbFVvc1hMZ1ExNjVkUTd0MjdUQnIxaXgwNmRKRnIwZFpxVlFpT2pvYUJ3OGV4S2VmZm9vMmJkb2dKQ1NreWw1blk3S3lzdkRSUng4aEtTa0pyN3p5Q3Q1NTV4Mzg4TU1QeU03T3hyMTc5ekJ6NWt3aDJOUm9OSmcrZlRxS2lvcncvdnZ2WTlpd1lkaTFhNWZSWTQzcDNMa3pkdTdjQ1psTUJnQzRkdTBhOXUzYkIyOXZiNFNFaEFnSmhPdlhyMlAvL3YzbzM3OC9wa3laSXB6LzFWZGZBUUJHamh4cGNPMTMzMzBYZi83NUo4TEN3dEN6WjA5MDY5WU5qbzZPUnRzUkZSV0Z3NGNQWS9UbzBXalJvb1hSWTF4Y1hJeHVIelpzR0R3OFBJVDN4Y1hGS0Nzcmc3VzF0ZEZuVjZsVUtDd3NoRnd1aDZXbHBiQmRJcEVZdlQ0QUZCVVZ3Y3JLQ2dDd2NlTkdaR2RuR3h4ejc5NDlMRjI2MUdENzBLRkQwYkZqeDBxdlRZOGZFd0JFUkVSRVJBUUFTRXhNUkhCd01Nckx5N0ZvMFNMMDZOSEQ2SEZPVGs0SURBd1VDdmF0V3JVSzA2Wk53K0xGaStIajQyUHkvVFp1M0lqNCtIaTg4TUlMZVB2dHR3RUFvMGFOUWx4Y0hBNGRPb1Rldlh1alI0OGVHRDE2TkJvMWFvVHg0OGNqSWlJQ3c0WU5Bd0NNSGowYWlZbUpPSFRvRVByMjdZdHUzYnBWZVQrWlRJWlRwMDVCSnBOaHc0WU4wR2cwbURwMXF0N29BVjFQKzgyYk42RldxeUVXaTVHVmxZVzllL2ZDMnRyYWFBSkFvVkRnM1hmZnhmYnQyOUdrU1JPNHU3dkQzZDNkYUJzeU1qSUFBRzNhdEtuMDg2MU12Mzc5MEtsVEorSDkzTGx6RVIwZGpaOS8vaGsyTmpZR3g1ODhlUktmZlBJSkprNmNpRkdqUmhuc3YzLy9Qakl6TTRWa3hlWExsekY2OUdnc1hyd1liZHUyUldSa0pOTFMwZ3pPeThuSlFYaDR1TUgydG0zYk1nSHdoR01DZ0lpSWlJaUlrSkdSZ2VEZ1lOalkyR0RKa2lWNjgvdkx5c3B3N2RvMW5EdDNEZ0F3Y2VKRVlWK3ZYcjNRckZrekJBY0hJemc0R092WHI0ZXpzN05KOTN6MzNYZmg0dUtDWWNPRzRkNjllOEwyc1dQSG9uWHIxbWpTcEFtdVg3OE9wVklwQk5hdnYvNDY3dDY5S3h6Nyt1dXZvMU9uVG1qY3VMR3dYYUZRd05iV1Z1OWV1dUtCb2FHaGFOYXNHUll1WElpb3FDaTlnRFU4UEJ4aFlXR3d0cmJHK2ZQbnNYbnpaa3laTWdVMk5qWjQ3NzMzb0ZLcGpBYmFBTkMzYjEvMDdObFRHR0dRa3BJaWZGNFZYYjE2RlFCdzl1eFpwS2VuRyt6djE2K2ZRZHQxeXNyS2tKbVpLYnpYVGNYSXpzNDJ1c3BCZm40K0FHMnZmc1h6ZE5NNXdzTENzSFBuVG1HNmdvdUxDMjdkdW9XUWtCQ3NXYk1HTzNmdWhFYWpFYzRyTGk3R2lCRWo0Ty92ajg4KyswellmdkRnUWF4ZXZkcG9tK25Kd2dRQUVSRVJFWkdaMDJnMFdMaHdJY3JMeS9XQy94czNibUQ3OXUzNDg4OC9oYXIxeGlyMHU3bTVZY21TSlpnMmJSb1dMRmlBdFd2WG1qUlBYS0ZRNE1DQkE5aTllN2ZSL1JXWDVydDQ4U0xHang5djB2UG9waFBvWkdkblk5bXlaVGgvL2p3VUNnVW1UNTRNVDA5UGVIcDZBdEFtQjM3NjZTZHMyYklGMXRiVzJMQmhBN1p1M1lvOWUvYmcvdjM3bUQxN05nWVBIbHp0ZlhYQlA2QWRUYkYyN2RwS2ovM3R0OStNYm0vZHVuV2xDWURyMTY4Ym5kOGZGQlJVWmJ0Q1EwTVJHaG9xdk8vWXNTT1dMMStPdTNmdlFpNlh3OEhCQVlEMisvalNTeTloNmRLbG1EOS9QdGF2WDYrWDhGQ3IxUUFBcVZTcU40MkFOUUdlSGt3QUVCRVJFUkdadVlpSUNNVEd4bUx4NHNWNlBmODNidHpBbVRObjBLWk5HM2g0ZU9EQWdRT1ZYc1BWMVJXelpzMUNTRWdJd3NQRE1YRGdRSlB1L2Nrbm42Q3NyS3pTL1VlT0hFRllXQmdtVHB5SWxpMWJtblJOVjFkWDRldm82R2dzWDc0Y1dWbFo4UFgxeGZ6NTg0Vm5WS3ZWT0hQbURIYnUzSW1FaEFRNE9UbmhrMDgrUWVQR2pURjc5bXlJUkNJY1BYb1ViN3p4Qmw1KytXV01IRGtTMXRiV3dybGZmLzIxM24zYnRtMkxaNTU1Um0vYjIyKy9qVDU5K2dqdkR4NDhpRysvL1JZelo4NUVodzRkaE8xNzl1eXB0dEJmdzRZTmhha1NBTEIvLzM3Y3VYTUg0OGVQaDRXRmhjSHhOMi9leE9IRGg5R3RXemU5ZSttZS85YXRXMmpjdUxIZU9RTUdERUIwZERSU1UxTlJYRnlzbHdEUWpUS29tT2lncHdzVEFFUkVSRVJFL3lMRnhjVklUVTBWM3J1NnVrSXVsMWQ1VG1ob0tQejkvUTNtMEhmczJCRS8vUEFEYkcxdEVSc2JXMlVDQUFCNjlPZ0JmMzkvaElhR21wd0FhTisrUFhKeWNvUzU4US9UVFEzdzlmV3R0R2U4SWs5UFR5RkEzYkpsQzc3Ly9uc0EyZ0o2MDZkUGgwd213NjFidDdCdjN6NGNQMzRjR1JrWkVJbEVHRHg0TUNaUG5pejBobHRZV0NBNE9CaXRXN2ZHdG0zYmhPa0RIVHAwd0tCQmc5Q3ZYei84K09PUGV2Y3VMUzAxU0FEWTJ0ckN6YzFON3owQTJOdmI2MjJ2YkdwQlJVNU9Ubm9qRVM1Y3VJQTdkKzVnK1BEaGxkWUFPSHo0TU5xMWEyZFFBMEN0VnVQV3JWdm8yN2V2d1hudnYvOCtwRktwUWM5K2NYRXhBQ1lBbm1aTUFCQVJFUkVSUGVWaVltS1FuSnlNbXpkdkdxd1gvK3FycjhMWDE3ZlNjKy9mdjQvazVHU01IajNhWUY5TnEvb0RRR0Jnb0RDOC9PSGU1Y3BFUkVSVXUyemU3Tm16VGJyV3pwMDdoY0RheXNvS1Vxa1UwNlpOdy9QUFB5OGNZMnRyaTJQSGpxR29xQWpQUHZzc1JvNGNDVzl2YjZQWEd6bHlKUHIzNzQvUTBGQWNQbndZNTg2ZFE3OSsvU0NSU0xCcDB5WUFRRUpDQWxhdVhHbFMrK3BEZUhpNFhwVi9uWVNFaEVyUHVYWHJGa3BMUzRYbEVpdXFMTURYVFFPcExxRkVUeTRtQUlpSWlJaUlubExIangvSHhZc1hrWk9UQTB0TFMzaDVlYUY3OSs1Q0FHeHBhYW5YeTJ4TVRFd01BS0JyMTY1MTBpYmRkV0ppWWt4T0FBd2NPQkQrL3Y0RzI3Lzc3anVFaDRkajZ0U3BKbGVYcjFpQWNPellzZWpWcXhlOHZiMXg5T2hSWEx4NFVkam43ZTBOZTN0N2lNVmkvUHJycjlWZXQwT0hEcGc0Y1NJdVhyeUk3dDI3QTRDdzRvRXVNRFptL2ZyMTJMeDVzL0JlVjdodjZkS2xldlBvUzBwS0tyMkdyaEJmWlhQdDE2MWJWMjM3SDVhZm40OUdqUm9aVFFDVWxwYWl2THpjWUx0U3FRU2dIUjFSOFpsMXo2UlNxVkJVVkFTSlJHSjBTZ0k5Zmt3QUVCRVJFUkU5WlZKU1VyQjM3MTZrcHFiQ3k4c0wvZnIxTXhwQW15SWpJd055dVJ4MmRuWjEwalo3ZTN2STVYSWhXS3hLZW5vNmNuTnpqZTRyS2lyQ3laTW5ZV05qZzdadDJ3b0Y2S3FUbkp3TTRPK3BBTHFlL2N1WEwyUGZ2bjBtUG9VaGlVU0NnSUFBSWZnM2xhK3ZMenc4UEFBQVdWbFpPSFhxRkFEdE1vQVY2eTNFeDhmait2WHJScTlSMmR4N3NWZ01zVmlNVFpzMndjckt5dUM4aXhjdllzT0dEWkJLRGNPK3RtM2JZc2VPSFFCZ3NCckI0c1dMaFhZYXMyL2ZQcU9mNWNhTkc3Rng0MGIwN3QwYkgzLzhjYVhuMCtQREJBQVJFUkVSMFZNa0pTVkZDTnlxRzk1dmlyeThQSlBtMXRlRVFxR29OTEN2Nk50dnY2MDJLQzhwS2NHMGFkTnEzSVp0MjdZWkhZR3dlUEZpdEd2WFRtOWJXVmtaaW91TFlXbHBhUkJrWDc1ODJXamwvZXI0K2ZraEpDUUV2cjYrY0hWMWhWS3B4S3haczRUOXJWcTFncmUzTjNyMzdnMUFtN2hJVGs0Mk9tSkQxOXR1WVdFQmxVb2xGRTM4NktPUHFteER2Mzc5MEs5ZlArRWFscGFXRUl2RjFiYTlVNmRPUm44bXJsNjlpdHUzYndNQXVuVHBVdWx5ajZZV2E2Ukhqd2tBSWlJaUlxS25SRXhNRFBidTNRdFhWMWU4K2VhYmRUSVgyOVJndlNaTVRTcU1IajBhZ1lHQkJ0dkR3OFB4eXkrL29GZXZYa1pyRTFSMDc5NDlxTlZxb1pkZHAyTHZla1dXbHBZR3ZlVVJFUkZZc21RSnhvOGZqOWRmZjkzZytOcHdjbklTQ3V3bEpDUUlQZUl2dnZnaTl1N2RpMTI3ZGtHbFVxRjkrL2FZT25VcW1qZHZEaTh2TDZQWHlzN09CZ0RZMmRuaGYvLzduOTZTZmpXeGFkTW1ZZHBDVllZUEgyNTArenZ2dkFPNVhJNlNraEk0T1RsaDVzeVp0V29IUFQ1TUFCQVJFUkVSUFFXeXM3Tng2TkNoT2czK0FlMmMrZUxpWXVUbTV0YkpTSURzN0d3VUZ4ZWJWRURRemMzTm9NYzdQajRlKy9idEU1YmkweTI3VjVrRkN4YWd1TGdZdi96eVM2M2JyQnRpYjJ3WS9UKzFmLzkrYk5pd0FTNHVMbGkrZkRraUl5TUJBTk9tVGNPbFM1Y1FIaDZPLy96blB4ZzhlREFtVEpoZzlITkxTVW1CU0NTQ282TWpPblRvQUlsRWdoczNidURreVpQdzh2SXlXc2xmSnpvNkdyR3hzYkN4c1lHOXZYMnRuK1BLbFN1NGNlTUdoZ3daZ3Z6OGZJU0ZoZUdOTjk3UVczS1JubnhNQUJBUkVSRVJQUVgyN3QwTFFEdnN2eTZyc0xkdjN4NEFjTzdjT1pPWDdxdkt1WFBuQUtCV05Ra1NFeFB4My8vK0Z5cVZDaWtwS2RYMi9nTi9MMDMzd2dzdjZHMy80b3N2akJhNE0wYTNCT0UvQ1pBZmR2LytmYXhac3dibno1K0h0N2MzbGkxYkJrZEhSMkcvazVNVDVzNmRpeGRmZkJIcjFxM0Q0Y09IY2Z6NGNiejIybXNZTldxVU1QS2dwS1FFcWFtcGNIRnhnVXdtUThlT0hkR3hZMGVvMVdxRWhJVGc3Tm16a0VxbEdEdDJyRUViZHUvZWpiLysrZ3VPam81WXRteFpyVloxQUxSRkNMLysrbXNBMnMrNXRMUVVwMDZkd3FwVnE3QjA2VktUcGhXVWxKU2dyS3lzMm9RTzFTOG1BSWlJaUlpSW5uQzZaZjVlZlBIRk9nMVNBY0RkM1IxZVhsNDRlUENnMFFTQXJocTg3bCtOUmlOOExSS0pESUsvUTRjT3dkUFQwK1FWQUhTdVhMbUNrSkFRcU5WcUJBVUZRU2FUSVNzckN3NE9EbFdlOSsyMzM2SzB0QlJ2dnZtbTN2YWFCTHV4c2JFQVVPbWM5cHBRcTlYWXZIa3o5dTdkaTdLeU1nd2JOZ3hUcDA2dE5HblRwazBiYk5pd0FidDM3OGJPblR1eGZmdDJlSHA2Q3IzNjhmSHhVS3ZWQnNrTXNWaU1qejc2Q0I5KytDRzJidDJLNU9Sa1RKOCtIUXFGQXFtcHFkaXdZUU5Pbno0TlQwOVBMRnEwQ083dTdyVitwbDI3ZHVIYXRXdm8wYU1IL1B6OEFBRGR1M2RIVkZRVXRtN2Rpb2tUSjFaNmJrbEpDZGF1WFlzalI0NUFyVlpqd0lBQm1EbHpKbGNKZUV5WUFDQWlJaUlpZXNJZE8zWU1YbDVldGE3MFg1MHhZOFpnMmJKbGlJNk9ScGN1WFlUdHNiR3grTC8vK3orOVkwK2ZQbzJoUTRjQ0FJWU9IYW8zRHp3cUtnb3hNVEdZTTJkT2plNy8yMisvWWNPR0RiQ3lzc0x5NWN2aDYrdUxreWRQWXN1V0xSZzRjQ0RHakJtREprMmFHRDMzcDU5K0FnQ01HaldxUnZmVWlZdUxFMFl0eko0OUcxMjZkRUZBUUFCNjllcUZCZzBhbUhTTkF3Y09BTkJPZnhDTHhiQ3dzSUNOalExbXpweUpIajE2Vkh1K1JDTEJtREZqMEx0M2J4dzVja1J2U1AvWnMyY0JhS3YyUDh6S3lncXJWcTNDMnJWcmNlalFJVnk0Y0FFQkFRRTRjT0FBU2twS01HTEVDRXlhTktuV2RRd0E0TWlSSTlpMmJSdXNyYTMxaWpIT25Ea1RreWRQeG5mZmZRY0xDd3VNR3pmTzZES0ZXN1pzd2VIRGg5R3VYVHRvTkJxRWg0ZWpZY09HVlNZTnFQNHdBVUJFUkVSRTlBU0xpWWxCVGs1T3BZWFo2c0tBQVFQdzg4OC9ZL255NWNKOGRRQ3d0YlVWcXNnYm8rc05Cb0MwdERTc1hMa1NMVnUyTkhrcWdWS3B4Sm8xYTNENjlHblkyOXRqNmRLbFFrKzNvNk1qMnJadGk3Q3dNUHp4eHg4SURBekVPKys4VStzaDVGT21UTkVMaHN2S3luRHc0RUZzMmJJRmFyVWFMN3p3QXBLU2toQVZGWVdvcUNoWVdGaWdXN2R1Q0FnSXdKNDlleXJ0d2RjRnVISzVITWVQSDBkVVZCU0Nnb0x3eWl1djFIaHB4U1pObWlBb0tFaDRyMWFyOGNjZmZ3QUFldmJzYWZRY0N3c0x2UExLSzRpTGk4UE5temVGV2dpNkFvci9KUGpmczJjUE5tM2FCSkZJaERsejV1alZhM0J3Y01EY3VYTVJFaEtDSFR0MklEazVHUjk4OElGQjBpUXlNaEllSGg3NC9QUFBvZEZvTUdIQ0JFUkdSaklCOEpnd0FVQkVSRVJFOUFTTGlvcUNxNnRycFJYaTY0SklKTUw4K2ZNeGZmcDBCQWNIWS9IaXhYQnhjVUhqeG8yclhXb08wQWIvOCtiTmcwZ2t3c2NmZjJ5MEo5aVlyNzc2Q3FkUG40YWZueDgrL3ZoanZTSDRyVnExd3VlZmY0NXo1ODVoMDZaTnVIbnpwa0dSdnRMU1VoUVVGSmhVRTBFbWt5RXpNeE4vL2ZVWExseTRnTWpJU09UbTVrSWlrV0RTcEVsNDdiWFhBR2hYRlRoOCtEREN3c0lRR1JtSnlNaElLQlFLREJnd0FFT0dETkZiNHU2WFgzN0I5OTkvRDA5UFR5eGR1aFR2dmZjZVB2NzRZNHdmUHg3UFAvKzgwWGFNR0RFQ3p6Ly9QS1RTNmtPeHNMQXdwS2VubzNYcjFucXJIS2hVS3NUSHgrUGN1WE00ZmZvMGJ0eTRBUUR3OVBSRSsvYnRFUkVSZ1ZPblR1SDA2ZE5vMGFJRk9uWHFCRDgvUC9qNCtNRFYxYlhhNzA5dWJpNVdyMTZORXlkT1FDd1dZOWFzV1VZVEVKMDdkOGFpUllzd2YvNThIRHQyRERFeE1SZzNiaHllZSs0NTRmbWtVcW5lMG9YbDVlWDFVbXlSVENQU2FEU2F4OTBJSWlJaUlpSXlsSjJkalhYcjFtSElrQ0hvM3IxN3ZkL3Yrdlhyd3ByM3V1SHcxVGw3OWl4V3JGZ0JrVWlFeFlzWG8wV0xGaWJmcjZDZ0FELysrQ1BHamgwTG1VeFc2WEhsNWVYSXo4L0hKNTk4QWdDUXkrV3dzTERBclZ1M2NPZk9IWFR2M2gyZmZ2cXB3WGxYcjE3Rjd0MjdrWmFXaG52MzdxR3dzRkRZWjJWbGhZQ0FBTHo2NnFzR1N3Z0MybG9IRnk5ZXhMNTkrM0R5NUVraGdQWHg4Y0hxMWF0UlhGeU0xMTU3RFphV2x2anl5eS9oNGVHQnhNUkV6SjgvSDJscGFaREpaUER3OElDam95T2tVcWxCdlFTTlJnTzFXaTI4eXN2TFVWWldodkx5Y3JpN3UyUEdqQmw0L2ZYWGtadWJpd1VMRnNEUjBSRi8vUEVIRWhJU0VCOGZMNnhjWUdGaGdaNDllMkxvMEtIbzNMa3pSQ0lSaW9xS0VCNGVqb2lJQ0Z5K2ZCbHF0VnE0cjB3bWc1ZVhGOWF1WFN0ODV1bnA2Umc3ZGl6NjlldUhOOTk4RXpObXpFQmVYaDZzcmEweGQrN2Nhbi8ycmwyN2hxVkxseUlsSlFVeW1Rd3JWcXhBbXpadEFBQTdkdXpBenAwNzRlcnFDb2xFZ252MzdtSGl4SWttRlhpa3VzY1JBRVJFUkVSRVQ2aTR1RGdBZ0srdjd5TzVYNHNXTGJCKy9Yb3NYTGdRYytmT1JZY09IVEIwNkZCMDdkcFZiNG5Bbkp3Y25EdDNEZ2NQSGtSTVRBejgvUHd3Zi81OFllcUFxYXl0cmZIV1cyOVZlNXhFSW9HZG5SM0t5OHNSRnhjbkJMUldWbGJvMnJVcjNuMzNYYVBuK2ZqNElDNHVEa3FsRWxaV1ZtamJ0aTFhdFdvRmYzOS9kT3pZc2NwQ2RDS1JTS2k0bjUyZGpZTUhEMkwvL3YxbzFhb1Y1SEk1NUhJNWV2VG9nWDc5K2drSkJCOGZIMnpldkJtSERoMUNaR1FrVWxKU2NQZnVYWlNWbGVrRjRkWHAwYU1INUhJNUFnTURjZVBHRGZUcTFRc3BLU25ZdDI4ZlZDb1YzTjNkMGFGREIzVHQyaFdkTzNjMjZGRzNzckxDYzg4OWgrZWVldzU1ZVhtNGRPa1NMbDI2aElTRUJOeThlUlBkdW5Xck5PSGk2ZW1KWjU5OUZyR3hzZmp3d3cvUnFGR2phdHZidW5WcmZQMzExOWl5WlF2YXRHa2pCUDhBTUhic1dLaFVLaHc2ZEFnYWpRYWpSNCt1ZGIwRyt1YzRBb0NJaUlpSTZBbTFZOGNPRkJjWDQrMjMzMzZrOTlVVmE5dTFheGVTazVNQmFIdmRiVzF0a1p1Ykt5eTk1K1hsaFRGanhtREFnQUVtRC91dksycTEycVRsNTNTOTByVmRBcThpalVZRGxVb2xKQTd5OHZLZ1VDaE1QcitzckV4WVJVR2owUWl2aWtRaUVlUnlPY1JpTWRScU5Rb0tDb1I3SkNZbW9tSERoalc2WjJYUFVkWDNTOWVtUi8wOXBmckhCQUFSRVJFUjBSTnEwYUpGNk5hdEd3SURBeDliRys3ZHU0ZExseTRoSXlORENIaWRuWjNoNys5dlV1OHdFVDA1T0FXQWlJaUlpT2dKbEpLU0FnQjZsZGNmQjNkMzkzKzBoandSUFRtcUh6TkRSRVJFUkVTUFhHcHFLZ0RVYS9WL0lqSXZUQUFRRVJFUkVUMkJzck96QVFEMjl2YVB1U1ZFOUcvQkJBQVJFUkVSMFJNb096c2JkbloyajdzWlJQUXZ3Z1FBRVJFUkVkRVRLQ2NuaDczL1JGU25tQUFnSWlJaUlub0NGUmNYdzlMUzhuRTNnNGorUlpnQUlDSWlJaUo2QXFXbXBqNzJGUUNJNk4rRkNRQWlJaUlpSWlJaU04QUVBQkVSRVJFUkVaRVprRDd1QmhBUkVWSHRoS2Rld1lXc0pOd3F5TUR0UXVYamJnN1J2MEtUQms3d3NuWkJKd2R2OUhkdDg3aWJBN2xjL3JpYlFFVC9Ja3dBRUJFUlBXVnlWSVZZSDM4STBabUpqN3NwUlA4NnR3dVZ1RjJvUkdUNlg0aFNYc2YwbGtOaEkzMzBRWGh5Y2pJQXNBWUFFZFVwVGdFZ0lpSjZpbHpLVHNaNzU3Y3grQ2Q2QktLVUNaaHhZVHRpYys4KzdxWVFFZFVKSmdDSWlJaWVJb2RUTGlGSFZmaTRtMEZrTnBRbGVkaDM3OExqYmdZUlVaMWdBb0NJaU9ncGNTTDlMNXhNajN2Y3pTQXlPeWZUNDNBaS9hL0gzUXdpb24rTUNRQWlJcUtueEtIN0Z4OTNFNGpNRm4vL2lPamZnQWtBSWlLaXAwUmFjZTdqYmdLUjJlTHZIeEg5R3pBQlFFUkU5QlJRUXdObFNkN2piZ2FSMlZLVzVLRmNvMzdjelNBaStrZVlBQ0FpSW5vS2lDR0NHcHJIM1F3aXM2V0dCaElSLzNRbW9xY2IveXRHUkVSRVJFUkVaQWFZQUNBaUlpSWlJaUl5QTB3QUVCRVJFUkVSRVprQkpnQ0lpSWlJaUlpSXpBQVRBRVJFUkVSRVR4aFhWMWNBUUVwS3ltTnVDUkg5bXpBQlFFUkVSRVQwaEpITDVRQ0E0dUxpeDl3U0l2bzNZUUtBaUlpSWlJaUl5QXd3QVVCRVJFUkVSRVJrQnBnQUlDSWlJaUlpSWpJRFRBQVFFUkVSRVJFUm1RRW1BSWlJaUlpSWlJak1BQk1BUkVSRVJFUkVSR2FBQ1FBaUlpSXpaaU9WdzE3VzRKSGZ0Nk5EVXd4eDg0ZW9udTlqSVphaWtkemVZTHRVSkVGTFJTTjRXemMwZXA2M2RVTzBWRFNDVkNReCtWNE9GdGFZMG53d1JucDByZks0d1c3dE1jVE5Id3FwbGNuWGZwaVBqU3ZjNUhiVkhtY3R0VVI3ZXk5WWlLVzF2aGNBU0VXVi84bG9JWlpDTHBiVjYvZlNUVzZIbnM0dDBjN09zeDd2UWtUMDc4Y0VBQkVSa1JsNzFyMGp2dWt4RmE5NjlqVFlKeEdKSVJmTGF2U3FLbERVc1paWVluckxvWmphWWpEZThPNVhINDhsNk9IY0FsOTJuWVNWSGQrQXVFS0k2bWhoamM4NnZJN2d0aThaUFc5dW14SDRyTVByY0xaVW1Id3ZoZFFLZ1kzODBjTzVaWlhIamZEb2lxa3RCc05XVnZzRXdIOWFCR0pqMThsNDA3dHZsY2YxZEc2SkJlMUdZV1BYU2JVTzBPMWtEYkNqNTNUTWJ2VWk3SXdraXpaMm5ZUmR6N3lINW9wR3dyYm1ObTdvV2MzblVCT2RISnRoZHFzWDhWYXordjE1b1NkVFdWa1pFaE1Ub1ZhcjYrMGV1Ym01U0V4TVJFNU9UcjNkb3o3VlJmc0xDd3VSbXBwcTByRTVPVGtvS1NtcDliM284ZmxuNldBaUlpSjZxdlYzYlFNeFJMaVdjOGRnM3pEM2pwalFySCtOcnJmLzNwLzRPdkdQS285NXA4VWdPRnJZSUVkVmlGL3ZuQk8yejJrOUhBcXB2RWIzdTEyb3hPYUVJNVh1Nzlld05RRGdWa0VHMU5EVTZOcjF3VUlzaFp1VlBRckxTM0czS0xOVzEyaHM1WWhtTnRxUkN5ZlQ0Nm84VmhlRW4xVW0xUHJwbjNIeGhaWEVBaTF0M1pHbktqTFlMeEpTQzlvN1dJaWxtTk42T0p3dEZUaVpIb2ZOQ1VlUVYyWjRIcEhPb1VPSGtKU1VoQWtUSnNEQ3dzSmcvOFdMRnpGMzdseU1HREVDMDZaTnE1YzJIRHQyREd2WHJzVzBhZE13WXNTSWVya0hBRnk3ZGczcjE2OUhseTVkTUdIQ0JLaFVLcXhhdFFwRGhneEJ4NDRkYTMzZHVtai95Wk1uc1h6NWNreWNPQkdqUjQrdTlMaWtwQ1RNbkRrVG5UdDNSbkJ3Y0kzdW9WS3BNRzNGVSswcUFBQWdBRWxFUVZUYU5Eei8vUE40OGNVWGE5Vk8rbWVZQUNBaUlqSlRIUjJhb3BIY0huZUxNbkVsNTNhbHg2V1g1Q0t0dU9wZUpUdFpBM2cwY0tyMm5pTTl1cUtQU3l0b0FLeUxQNGdjVmFHd3o4KzJjWTJuSThpcUdOcHVLN09DdjcwWEFHMWlvaTR0YURmS1lKdWxSQVlBOEdqZ1pIUi9sRElCeVFYcEVFT0V4UHlVV3Q5N29GczdBTUJmdWZlUW1GOTViNTEyK0w5MnlQelJ0R3Uxdmw5ZmwxWUFnUENVSzBhVEtDS1IvdGlDVW5VWk5sNC9qQmwreitFWkYxKzB0dlBBcXI5K3IvSm56RlF5c1FSdVJxWjBWS2FncklUSmh5ZWNScU5CV0ZnWVltSmlFQlVWaGRtelo2TlZxMVo2eDBSRVJBQUFCZ3dZOERpYVdLZFVLaFd1WDc4T2QzZDNBRUJDUWdKT256Nk5JMGVPb0cvZnZwZytmVG9jSEJ3ZVM5dGlZbUlBQUYyN1ZqMk55Y3ZMQzU2ZW5qaDY5Q2g4ZlgzeHlpdXZtSHlQMDZkUEl5a3BDWGw1ZWRCb05DZ3FLa0pwYVNtS2k0dFJXbHFLa3BJUzRaV2RuWTJNakF4a1pHUkFxVlFLL3hZVkZTRTBOQlJ5ZWMwU3hxVEZCQUFSRVpHWkd2Rmdydm81WmFKQlVKVlJraWQ4ZlRUMUdrS1RJNnU4Vm04WFA4ejBlNzdLWTNvNnQ4UzRCMFBXUTI5RzRuem1EYjM5UzY3dXFkR2Nld0FvTEMrdGRGOWdvdzZRaU1TSXo3dVBoUHdVREhKdGh3Qlg3WWdBWGVMQVRtYUZUOXUvWm5DdXZZVTFBT0FEditkUXFpNFR0cS82YXg4eVMvUFIwdGJkNEJ6ZEZBTzVSR1owZjFKQnVqRHNQMWRWaEZhMmphdDh0cnRGbWNoOTBPTnVJWlpDREJIRUloRUd1TFlCQUJ5OGZ4RnlzVXp2SEpXbUhPVWE3VERwZ0ladElCVkprRlZhZ0t5U2ZEUzB0SzMwWHVrbHVVWkhDTGhiT2FDbHJUczBBUDVJdld6MFhLSC92OElGTG1RbDRZTUwyekduOVhBMHQzSERndmF2WXZWZiszRWlQYmJLWjY2T1p3Tm5iT3c2eWVUalRSbVJRdFZMVFUzRnBVdVhvRlFxa1p1YkMxdGJXemc1T2NIZjN4OE5HeHF2bzJFcWtVaUV6ejc3RER0MjdNQ3VYYnN3WThZTUJBVUZDVDNRV1ZsWlFnSmc5dXpaSmwxVElwSGdsMTkrK1VmdHFpKzZvRlh6NEJlbVZhdFcyTHg1TXo3NzdETWNQMzRjbHk1ZHd0YXRXMkZqWS9QSTJ4WWRIUTFYVjFmNCtQaFVlWnhZTE1hY09YTXdhZElraElhRzR0bG5uNFcxdGJWSjl6aHlSRHRpYStEQWdiaDU4eWJlZnZ0dGs5c25Gb3RoYTJzTFIwZEhKQ1Frb0czYnRpYWZTMzlqQW9DSWlNZ010Ykp0alBZUGVzZEhlSFFWa2dFNnMvN2NXYWYzNis3VUhCLzRQUTh4UkRpV2RnMC8zajVqY016MXZOcjNpajlNS2hMajJVWWRBQUI3YmtjQkFCcks3ZERHcnNsRHgwa010bFhVb3NLOGRnQkNNYjB4SjljWUhPdlp3QmxyT285SFFsNEs1bHo4MXVqMVBtMnZEV3FlY2ZiRk04NitWVDdENnJqOU9QYWc1MzVSKzlmUThxRzJ6UEFkQmp4MGlhOFQveEJHT3d4Nk1GTEF3Y0lhbTd0Vi9VZjJ1RlByVUZCdU9KLzNoY1pkSUlJMm9FK3RaQlNJTG1sVHJpblgyNTVSa29mZ21PL3dudTh3K0NvYTRYSjJjcFZ0TUVWeHVhcEdveWZ1RjJYOTQzdWFLNDFHZytQSGoyUFhybDFJVEV3RUFNaGtNaWdVQ3VUbDVVR2xVZ0VBZkh4OE1HYk1HUFR0MjlkZ05JaXBKQklKZ29LQzBMNTllNnhZc1VJdnNOdXhZd2RVS2hWNjkrNE5PenM3b1czNzkrK0hvNk1qZXZiOHUzNUpibTR1VHB3NEFZWEM5Tm9kajVwdWlrTloyZCtKUlZkWFY2eGN1Uks3ZCsrR2xaWFZJd3YrOC9QejhjTVBQd0FBaW9xS29GUXEwYlJwVTJ6ZHVsVTR4c2ZIQjFLcEZHZlBualU0MzhuSkNlN3U3dmo2NjY4TjlyVnUzUnBEaGd6UjI1YVdsb2FvcUNpMGE5Y09ibTV1U0VwS0FnQTBiZG9VUFhyMGdGd3VoNVdWRmVSeU9hNWR1NFpEaHc1aHpKZ3hHRFJvRU96dDdhRlFLR3I5TTBaL1l3S0FpSWpJREFVMUN3QUFYTXU1b3pjTVh5ZS9yTGpPN2pYUXRTMm10QmdDcVVpTWM1bUpXQmQvRUlCMjJvQ3hlOWVGdmcxYnc4SENHcmNLTXhDbFRBQUE3TDUxU2tnR09NdHRzYTV6RURKTDh6SHQzRGNHNTYvdEVnUVhTMXZNdUxBZHFVWFp3dlppdGFyV2JiS1ZXYUdWWFdNVWxaZmk1enVHZjB6ckRIWnJEeGRMV3hRWkdkMVFvbFlKUGZ3VldZcGxrRlFvd05qT3poTk5yVjFRcmxFanZTVFg2SDJrSW9sUTVGRDFVUEFPYUZlSTZQOWd4TVRQdHl0dnIweXNUUUNvMUliWEtGV1hZVVhzWGpoWjJDQzdEcjdYZDRzeThkR2w3Ly94ZFo0R0tTbmFSSWVibTlzanY3ZFNxY1RDaFF0eDdkbzF0R3ZYRHJObXpVS1hMbDNnNU9Ta2QweDBkRFFPSGp5SVR6LzlGRzNhdEVGSVNJamVNVFhWdVhObjdOeTVFektaZG1UTHRXdlhzRy9mUG5oN2V5TWtKQVJpc2Zabi9QcjE2OWkvZnovNjkrK1BLVk9tQ09kLzlkVlhBSUNSSTBjSzIzYnQyb1ZUcDA1VmUrL3NiTzN2K1k4Ly9vZy8vcWgrMUVpdlhyMHdac3dZNGYwUFAveUE0OGVQVjN0ZWFhbjI5em9tSmdidnZ2dXUwV04wdmVUcjFxMnIxL2IzNzk4Zm9hR2hldHR2M3J5Sm16ZHZDdThIREJnQU56YzM3TnUzeitoMTd0Ky9iM1I3YVdtcFFRSmd6NTQ5VUt2VkdENTh1TjUyUHo4L1RKdzRVVytiVkNyRm9VT0g0T0xpQWs5UHJ2NVJsNWdBSUNJaU1qTkQzUHpSUXRFSU53dlNNZi95YnFNQlpVVyt0bzB3dkpxbDdieXRYWXh1ZjgyekYwWjc5UUtnN1VWZWZtMHZ5alZxS0tSV1dOZGxBaTVrM3NEWENYOFk3WDJ1TGFsSUxLeHFFSjU2VmRoZXBsR2o3TUd6bHBackEza05xZzdxUzhwVlJ2ZGJTeTB4MldlZ3dUWUFjSlBiYTN2bksvanBkaFJhMlRhR0dDSkVaOTdBRDdmT3dLT0JFMW9xM0pDVW40NmtnalFBMnFEN1ZjK2VLRldYNFZLV1lZLzVtcmdET0owUmI3QjlidXNSNk9iVVhIai9zbWQzQUVCWXltVnNUZ2d6K213K05xNVkyZkVOQUVDWmtlQjltSHRIV0lwbFNNeFB4WldjMjVDSkpIcEpCaDNwZ3dTQStNR3FFY1lVbEpVSSs4bzFhcU1KQjlLbnE3RCtxT2M1SnlZbUlqZzRHT1hsNVZpMGFCRjY5T2hoOURnbkp5Y0VCZ1lpTURBUXAwNmR3cXBWcXpCdDJqUXNYcnk0MmlIa1ZaSEpaRGgxNmhSa01oazJiTmdBalVhRHFWT25Dc0UvQVB6ODg4OEF0TUdxV3EyR1dDeEdWbFlXOXU3ZEMydHJhNzBFUUVaR2hsNUFhNHhHb3hFKzc5VFVWR1JuWjFmYjA5eXlwZjRxRnlrcEtmanJyNzhnazhrZ2tWUS9sYW13c0xEYWRnSDEyMzVYVjFmczNic1hBUERCQng5QXFWUmkyN1p0ZXVkS3BkcHdVVGNsbzZTa0JKYVdsZ2IzVjZ2VmVzK3RPMCtub0tBQUJ3NGNnSXVMQzNyMzdsMWwyd0RBeWtvN1hVbzMwb1RxRGhNQVJFUkVac1JHS3NkYnpmcEJEUTAyeEIrcU52Z0hnUGIyWHNKMGdab3FleERvSFUrTHhicjRBMElBL3FaM1h5aWtjdmphdXV2TnNhOEx6N3AzaEt0Y08xUllWY2ZYMXBHTFpjSUtBdyt6bFZrWjdBdFB2WXErRGJXRnpYUUJmQ2NIYndRMUM4QjN5YWVFQkVBZkZ6OUlSUkpFWlY2djlXaURWcmFONFcvdmhUS05HajhabVdxaEkzNFF6S3VoTVNqdVp5dXpFcWFGSEUvVHp0di9xTzFMVmY0Y3JPazgzcVQybmM2SXgvTFl2WHJiS2tzdTZPaW1HWWdncWpUSlVGR3B1dXlKV1BYaG45QUZmVjVldGZ2ZHE0Mk1qQXdFQndmRHhzWUdTNVlzRWViMzUrVGs0TWlSSTdoeTVRcHljbkxnNHVLQ1RwMDZZZkRnd1JDTHhlalZxeGVhTld1RzRPQmdCQWNIWS8zNjlYQjJkcTd4L2RWcU5iWnYzNDdRMEZBMGE5WU1DeGN1UkZSVWxGNTEvUER3Y0lTRmhjSGEyaHJuejUvSDVzMmJNV1hLRk5qWTJPQzk5OTZEU3FYU0cwTC83cnZ2VnRyVHJoTWFHcW8zN0gzU3BFbTFycVEvZi83OFNwTW1nRFlRSGpGaUJGcTBhSUVOR3paVWU3MzZicitWbFJYUzA5T1JrSkNBRjE1NEFiZHYzOFozMzMySFYxOTlWYThZbzI1VXhvb1ZLNUNmbjQ5NTgrYkIzdDRlS3BVS24zLytPWXFLaWhBU0VtSVErT3Q4OTkxM0tDd3N4Q3V2dkdKU2drU1hBTkNObUtDNnd3UUFFUkdSR2NrdkswWmlmZ3FrSWdrbU54OW85SmcvVXE3Z2NFcU04UDdBL1l2WWV5ZTZ5dXQyY1d5R2lUNkdGYnAvdjNzQmdMWUhYS2VGb3BGUXlYN3o5YkE2N1ExdUlMSEFLRS9EUDc2bElyRmVnVUdMQnhYN1JVQ1ZBYVdsUkdhd3YxaXRnckkwMzJnZGdNcTR5RzNSeHE0SkNzdExoT0tIdWw2MnNnclAzOTlWTy9mNVJOcGZKbCs3SWhGRXd2Zmg4UDBZdldLT0R4UHI3bStrOTMrTTF6T3drbGpvdFM5SFZRUmxhYjcrTlNDQ3c0T0NpY3JTZkNpa2NsaUlwU2dzTDBGUnVmRUVockdxL0xOYkQwY1h4MmJWUFI2YTJUVEVybWZlcS9hNHovLzZIWkhwdGZzTW54VEp5Y2x3ZFhWOVpQZlRhRFJZdUhBaHlzdkw5WUwvNjlldlkrYk1tU2dxS29KWUxJWmNMc2ZseTVlRlFIejU4dVVRaThWd2MzUERraVZMTUczYU5DeFlzQUJyMTY2dDBYenQ3T3hzTEZ1MkRPZlBuNGRDb2NEa3laUGg2ZWtwRFA5V3E5WDQ2YWVmc0dYTEZsaGJXMlBEaGczWXVuVXI5dXpaZy92MzcyUDI3TmtZUEhod2paODdOVFVWb2FHaFFtMERoVUtCYmR1MklTQWdBUGIycHE4NFlTcGRZRnRRVUZBbjE2dUw5a2RHYW91ODl1blRCeGtaR1lpTWpFVC8vdjBOVm1NNGVmSWtUcHc0Z1diTm11a2xXVEl6TS9Ibm4zOWkwYUpGUnBNQTZlbnAyTE5uRHdDWVhKOUI5emtWRlhFVmo3ckdCQUFSRVpHWldSOTNDRjdXenBqWFpxVFIvVEVQRFQzUFZ4VWpwVGpiNkxFNmxjM3ZMbEdyOUlKL1M3RU1NM3lIUVFRZ0l2VXFMbVluNHhrWFg3ell1RXZOSHVJaG14UENjQ00vRFc4MTZ3ZUYxTXBnZjFDei9oam1icmpHdHFPRlRaVUI1ZXBPYnhsZTY4eVh5RllWMXFpSDNzKzJNVFFBanFYRkNpTWVaQThTRXJwUkVYS0pEREt4QklYbHBUajdvRzVCVGNrbE1zVG4zWWVUcFFLN2trOUNJaEpYT3NwRCtxREh2ZXloQkV5VEJrNFk3TmJlNFBoVmYvMXVzSzJ4bFNQV2Q1bUFjbzBhazZJMkNWTVJkdDg2ZzEvdm5LdHgrM05VaGYrby9rUkR1WjN3dVQ3TmtwT1RrWnljakw1OSt6NnllMFpFUkNBMk5oYUxGeS9XcSt5dlZDcmg2dXFLdDk1NkM5MjdkNGRNSnNPdFc3Y1FIQnlNbUpnWUhEdDJEUDM3OXdlZ0xXWTNhOVlzaElTRUlEdzhIQU1IR2s4eVBpdzZPaHJMbHk5SFZsWVdmSDE5TVgvK2ZLRU5hclVhWjg2Y3djNmRPNUdRa0FBbkp5ZDg4c2tuYU55NE1XYlBuZzJSU0lTalI0L2lqVGZld01zdnY0eVJJMGVhWEpFZUFEWnMyQUNwVklxWFgzNFoyN1p0dzhpUkkvSFRUei9oNjYrL3hvY2ZmbGlEVDlBMHVpUktZYUhoZnpPam82TVJIeCtQSVVPR21EeUNvaTdhZitMRUNkamIyOFBmM3grblQ1ODJla3hlWGg3V3JsMExxVlNLT1hQbUNFRytUQ2JEd29VTDhkLy8vaGVuVHAzQ3A1OStpdm56NSt0TjJkaXlaVXVOZS9JYk5OQXVDV3ZzYzZKL2hna0FJaUw2MXlzcks0TktwUkplcGFXbGV1OGYzbFplWGc2MVdpM01hM3o0NjZyMkdmdjZueDViWHY0Z1FBc3dER3hySTYwa0J4a2x1Umh6Y2cxZTlPaUNNVjdQWU91Tm96aDhYOXZyLzNCQVdKY21OUjhBZHlzSHBKZmtDc3V6T1ZyWUdGUzRyNmtHRWt1MHR2UEFZRGQvQU1DdHdneDROdmo3RCtqN1JWbTRXZ2ZyMEFOL0Ird0JEVnVqZzBOVGs4NVpFN2NmOFhuM1VWS2hzSi84d1NnRVhTQmVYSzdDK3hlMnc5M0tvZGFqSW9yS1MvRlZ3aEZzdjNFTWJldzg4SjhXUTdEczJxOUlNRkk1WHlJeUxONG5oZ2ovNS90c2xjUHhLN0tSYWVlbjExWFJ5Si92bkt0VjRrRG5pMDV2b1drbDlTaWVGc25KeWZqKysrOWhhV21KN3QyN1A3TDdob2FHd3QvZkg5MjZkZFBiN3Vmbmh5Ky8vRklZQWc0QW5wNmVHRDU4T0RadjNvejQrSGdoQVFBQVBYcjBnTCsvUDBKRFEwMUtBR3pac2dYZmY2OHQ3RGhzMkRCTW56NWRTRExzMjdjUHg0OGZSMFpHQmtRaUVRWVBIb3pKa3lmRHdjRUJnTGFpZm5Cd01GcTNibzF0MjdZSjB3YzZkT2lBUVlNR1ljQUF3MUZKRlIwK2ZCaW5UNS9HbENsVGhPcjhDb1VDbzBlUHhqZmZmSU1CQXdhZ2MrZk9wbjJBRDRTR2h1TEFnUU5HOTAyZE9oVnVibTVRS0JSUUtwVkMvUUtkYmR1MklTNHVEbEtwRksrKyttcTE5NnFMOW1ka1pPRHk1Y3Q0L3ZubjlkcFNrVnF0eHBJbFM1Q1ptWWtKRXlhZ1dUUDkwVHB5dVJ5TEZ5L0d6Smt6Y2ZMa1NheFpzd2J2di84K0FDQXFLZ3JoNGVHUXkrVW9MamIrMzRsejU4NFpMUEdvcTJsdzRzUUpKQ2NiMWtOcDNyeDVqWllRcEw4eEFVQkVSRStrMHRKU2xKU1VvS1NrQk1YRnhjTFh1dmVscGFWNjI0dUxpNDBHOTV3L2FKd2FHaFNyVlVLd1g2WXByN1JIV3l3U1ZkdXJha3JBT01DMURRYTVhb2YrLzNiM3ZGRGwvbGphTlZ6SnZsWGx1WGF5QnZpNDNTZ0F3T0tyUDBQNVVHWDcrMFhaV05IcERXRmtRVkY1cVY0QzRQZDdGL0Q3dlF2VnRyRW1XaWdhVlZvSDRHRnI0dzRndVNCZGI1dHVpSDFqSzBlOTdmZnFZT202RXJVS3ZWeDg0V1Nwd0gvYmpNQ3NDenNNUm1ub0VnOFZFd0F2ZTNaSGN4czNGSmFYNEZyT0hYUnhyTHFZbTdPRmRqaHZWbW5kREdkKzBpMWN1TERlbHlIVGFEUVFpOFhRYURSWXNXSkZuVnp6MVZkZmhhOXY1Y3RPM3I5L0g4bkp5VUtodDRvcUcwYXVDeFoxUGJVVkJRWUdZdm55NWJoNzl5NGFOMjVjWmR1c3JLd2dsVW94YmRvMFBQLzg4OEoyVzF0YkhEdDJERVZGUlhqMjJXY3hjdVJJZUh0N0c3M0d5SkVqaFlyMmh3OGZ4cmx6NTlDdlg3OHE3NXVVbElRMWE5YkF5OHNMdzRjUDF3dmFYM3JwSmZ6KysrOVlzbVFKTm03Y3FEY2lvanF4c2JHVjd0TlZ1bmR3Y0VCNmVqcXlzN1BoNktqOS9ZK0ppVUZjWEJ5c3JhMzFQb2Y2YnYvUm8wY0JBQUVCQVpVZXMzWHJWa1JIUjZOejU4NFlOV3FVMFdPdVhMbUNPWFBtWU42OGVkaS9mejg4UER6dzdMUFA0b3N2dm9CVUtrVlFVQkEyYnR4bzlOeXNyS3hLcDBSVXRrK1g4S0NhWXdLQWlJanFWWDUrUG9xS2lsQllXSWlpb2lLalg1ZVVsS0NvcUVndjJLY254OHROdXVQbEp2K3NKN0s5dlNlbXRnZ1UzbGNjbHA2cktrS3VxdXA1bms0V2Y4ODN2Vk9vTkRvbEliTWtIdzBrRnRoNkl3S2p2WjR4ZXAySGF3R1lTcnVDZ0g2di9OWWJFZGlaVlAyeVh3Q01GcVN6czlBR1RwN1dwaGRMbStRekFLODNOYXlnN1dSaE9LLzI2NFEvNEdmcmpzWldqcGpWNmtYTXYvUzlYanQwU1J2ZGFBTVJnT0dOdFlYL3R0NDRpdVkyMVM4LzE4UmF1K1RicllJTWs1L2hhZWJtNWxidmM1TFZhalh5OC9QaDZ1cGFaZEJlRTlVVkVveUowWTcrNmRxMTZ0VStLdElGamwyNkdFN2YwVjBuSmlhbTJnVEEyTEZqMGF0WEwzaDdlK1BvMGFPNGVQR2lzTS9iMnh2Mjl2WVFpOFg0OWRkZnEyMVRodzRkTUhIaVJGeThlTEhLMFJPRmhZVllzR0FCTkJvTjVzMmJaekJuM2NMQ0FoOSsrQ0UrL1BCRExGaXdBS3RYcjlZYkFXRk1XWmwyYXMrbm4zNks5dTMxcDlBc1hMZ1EwZEhSUXZWOEZ4Y1h4TWZISXkwdFRVZ0FmUGZkZHdDQWwxOSsyV2hTcGI3YWYrclVLWWpGWWx5OWVoV3hzYkZDYi92Smt5ZHg3OTQ5T0RzNzQ4cVZLM0J4Y1VILy92MFJGQlNFanovK0dNMmIvNzNxU0VaR0JrSkNRdURoNFlIRml4ZGo5ZXJWQ0FnSXdMMTc5NkJVS2pGaHdnUTBiVnI1YUtraFE0Wmc1c3laQnR1SERSdUc1czJiWSszYXRWVitIbFF6VEFBUUVWR041T1RrSUQ4L1gzZ1ZGQlFJQWYzRGdmMlQxUHR1WVdFQm1Vd20vRnZ4VlhHYmhZVUZwRklwUkNJUnhHS3g4Ty9EWDFlMVQvZTFydEt4S2NkVzlyVklKQkwrY0J0NVltV2RmQllWaTlycGdtR3BTS0szdldKbC9xelNBbVErS1A3V3pNWVZHbWlRbEorbWQwMXJxUnh1RHlydlA2eUZ3ZzF6V2c4WGVwenJ5L0cwYTBncnprVmVGY1BSeHpYdFUrMlNoc1ljUzd1RzFYSDc5YlpWWEZhd050emsycDdWcHRZdXNCVExVR0pDVFFISENvbVE2cFNvVlZnWit4dVdkeHlITm5ZZWVNTzdMN1luSFJQMnk4UzZLUURhNzdVRzJxVWFwU0lKanFSY1J2UG0xU2NBZEVtQ213VnAxUno1Ny9Db2hoei8rdXV2dUhUcEVnSURBeC9KS2dBWkdSbVF5K1d3c3pQK08veXdIMy84RWJHeHNlamV2YnRCb1RoQU8ycEFMcGREcVZSV2V5MlJTQ1QwN0YrK2ZMblM5ZVpOSVpGSUVCQVFVR1h3cjFLcHNHREJBdHk5ZXhkVHAwNDFHTTZ1NCsvdmoxR2pSbUgzN3QxWXVYSWw1c3laVStrUWVlRHZhdlYyZG5aQ0FUc2RYWEpBdDZTanU3czdBT0QyN2R2dzgvTkRWRlFVb3FPajRlRGdVR2tQZTMyMXY2Q2dBR3ExV204VkFVQzcyZ0tnVGZBc1g3NGNhV2xwU0V4TVJFcEtDbjc3N1RkaGlEOEFIRGx5QkJxTkJuMzc5a1d6WnMyRWdOM0Z4UVhEaGczRGE2KzlwcGZZTVpXenM3TkpQME5VTTB3QUVCR1JYakJmTWJoL2VOdWo3cG0zc3JLQ3BhVWw1SEk1TEMwdGhaZGNMb2RjTG9lRmhZWGVmZ3NMQzROZy9sR3ZvZjJrazRra1JvdmVCVFVMUUZDenY0ZUFMcjY2Ui9qNlNNcGxoQ1pycTBRdjZ6QVd2Z3AzYklnL0pDeGRCd0NlRFp6Unk2VWxDc3RLOVFyUHRiUHp4THcySXlHWHlIQWw1emJrRXBsSlBjdTE4VWZxRlpPUFRTbk9NWmhHWUl5ZGhUVThIaHFpRHdEdk5COE1LMG4xeTlGVkZKbitGNklmckFBZ2hrZ1kraThSaWVGcjY0NUwyWWJ6WEIrMk9tNC9vakt1RzJ5ZjJlcDVvOFAxYnhhazQ5dWJrUmp2M1EvRFBicmljdll0WE1oS0FnQkl4WVkxQUg2N0c0MTdoYVpOUVpDS3hHaGozd1FBY0ttYUtSeW1rb3JFSmkzelY1bjZIWnovNkFRR0JpSXVMZzVuenB4NUpBbUF2THc4Mk5yYW1uUnNSRVFFdnZycUs3aTV1VlZaWkU2aFVDQTN0L3JmTVdNV0wxNk1kdTNhNlcwckt5dERjWEV4TEMwdERYcXpMMSsrak9EZzRHcXZxNXZMZnVIQ0JmVHExUXNqUnhvdmhLb1RGQlNFUC8vOFV3aUdxMG9DNU9WcFY5d3dWdVZlTi9kZGx4alFyV3lRbEpTRXdzSkNyRm1qWFZGazRzU0pWZjQvcXo3YXYzYnRXcWpWZnljeXo1dzVneVZMbG1ET25EbDQ1cGxuSUpGSUlKUEowTGh4WXpSczJCQjJkbllJRHcvSDVNbVRZV05qQTdWYWpjT0hEME1zRm1QbzBLRUdiYWlZS0tpcGhnMGI0dkxseTFDcFZOV093Q0RUTVFGQVJQUXZsNStmajl6Y1hPVG01Z3E5OTluWjJjakx5eFArclU4V0ZoWm8wS0FCckt5c1lHVmxoUVlOR2hoOVh6RzR0N1MwckhRdFlmcG5OTkFnUHUrKzhON1J3Z2JPbGdxa2xlUWd1L1R2T2VLVkZYVTdrM0VkdmdwM0RISnJKeFR4QTdSRjk1b1ZOY1RVRmtQUXpLYWgwRnMrcWZrQXlDVXlKT2FuWXNuVm54SFM5dVY2ZXJLYU9Yai9va25GNXZvMWJJMFp2c01NdGovajB0TG9hZ05WdVZXWUlTUUFmQlN1a0V0a3VGdVVpY1pXanVqcTVHTlNBcUJVWFdhMFZvTmFVL21hOTcvZGlVWWZGei80MkxoaWVzdWgrRS8wRmhTWHEyQWgwdjZPVlV3QVhNOHpMQlpZbWZiMlhwQ0xaY2hSRmVKR2Zxcko1MVZsWE5NK0dOZTBUNTFjNjJrbWw4dmg3Kzh2RE0ydmI2WUc2eEVSRVZpMmJCbGNYRnl3WXNXS0trY00xQ1NwOERCTFMwdURYdlNJaUFnc1diSUU0OGVQeCt1dnYyNXdmSFUwR2cxV3JWcUZ5TWhJdEd6WkVuUG56cTIybm9OVUtzV2lSWXZ3Zi8vM2Z3Z1BENGRHbzhGLy8vdGZvMG1Bek14TUFJQ1RrNVBCdnNMQ1FrZ2tFbUhlZW9zV0xRQm9wMGdVRnhjalBUMGRIVHAwUUdCZ29NRzU5ZDMraHo4N1hSc3RMQ3dNdmdjeW1Rd2pSb3pBOXUzYjhjMDMzK0M5OTk3RHZuMzdjUHYyYmZUcDB3ZHVibldiM1BYdzhFQk1UQXp1M0xsVGFmMEhxam4rZFVWRTlKUkxUMDlIVGs2T0VNem41T1FJd1g1MmR0Vkx0OVdHWEM2SGpZMk4zc3RZVUc5bFphVzNUakE5R2NvMGFzeTUrSzN3L3FVbTNmQkcwNzc0OVU0MDl0LzdVKy9ZRmtZcTgwZWtYc1hZcHIzUjM3VU5kdDg2alJ4VklTekZNa3owNlkvQmJ1MmhBVkJZWGdxcFNJd3lqUnBIVWk2anQ0c2ZGbDcrVVNqNjkyOHdPZW9yaUtBZHZxeDVFSHc3eTIyeHJuTVE3aFFxOGVHZi96TTRwMkpsLzY0UGV1dC91SFVHYjNuM1EwK25GdmgvaWVGR0tnWDhjMnBvc0NIK0VCYTJmeFZiYnh4RmNiazJnYUNiQWxCYWcrVU1LeHJvcHUyaFBaNFdhM0s3eFJBWnJZZWdrMWRXaElLeTJvODBjclpVMUtyR3c1UEl6YzBOWjgrZVJYWjJkcjJzUjErUnM3TXppb3VMa1p1YlcyblFIaFlXaHBVclY4TEZ4UVVyVjY2c010akx6czVHY1hHeDBXQzR0blJEN0I4T1NrMVJWbGFHRlN0V0lEdzhIQTBiTnNTaVJZdE1IaDNtNU9TRXBVdVhZc2FNR1lpSWlJQlNxY1M4ZWZNTW51MysvZnZDMUllSDVlZm42LzMvME52Ykd3cUZBdGV2WDBkOGZEd2FOR2lBRHo3NDRMRzJ2ekw1K2ZrUWk4VkNYWUtSSTBmaTExOS94ZSsvLzQ2dVhidGk2OWF0RUl2RkdEOSt2RW5YcXdsZlgxL3MyN2NQOGZIeFRBRFVJU1lBaUlpZWNHcTFHbGxaV2NqTXpCUmVTcVVTbVptWnlNbkpxWk43U0tWU2c2RGUydG9hQ29WQytGcTN2YW81a1BUdmw2TXF4TEcwYXhqazJnN2p2UHZnU01wbHpQQWRCamU1UFpRbGVWZ1hmeEF4RlhxeXcxSXVJU3psa2hCMFBpbjZ1UGpCMjRUbDRsemx4Z012M1h6OTREWWprYXNxd3Y5TGpFRHBnMmZVcmJBd3pMMGorcmkwUXNpbDcvVUtDSW9oUW9Cckc2aWh3Zm5NRzJocjF3U0QzTnFoaTZNUHptVW0xc0hUR1VvcVNNUGJaNy9TUzhMb2xpR3NXTy9CVk02V0NuUnowaVl4anFSY051a2NPMWtEck80OEh1RXBWN0FyK2FUUjVTWi91bjNXN0pjQjFORUYvVGs1T2ZXZUFOQVZyVHQzN3B6UnBmc09IRGlBTDc3NEFvMGFOY0tLRlN1cXJZcC83cHoyZStqdjcxOW5iY3pJMEJhYXJPbG5VVlJVaEFVTEZ1RDgrZk53Y0hEQTBxVkxJWlZLRGY3L3FSdW1YMXhjYkxEUHlja0ppeGN2eHR5NWMzSHAwaVZNbVRJRjgrYk5ROGVPSFFFQWFXbHB5TS9QTi9xOFpXVmx5TW5KMFV1WWlNVmk5T2pSQTJGaFlRQ0FtVE5ub2xHanZ4T3VKMCtleFBYcjEvSGNjOC9CeHNhbTN0cmZxbFVycEtTa1FLbFVDcTlyMTY0QkFMNzg4a3VzV3JVS0JRVUZXTEJnQVhyMTZnVUFzTGEyeHVUSms3Rml4UXA4OHNrbjBHZzBlUG5sbDRWcERYV2x2THdjZm41K0FMUWpKU3FPamlnb0tJQzF0YlhCT1NVbEpTZ3JLek82ai83R0JBQVIwUk5BbzlFWUJQbTZWM1oydHRERFdCc1NpUVMydHJiQ3k4N09UdTlmVzF0YnpwT25HdGwxOHlSNnUvaGhnR3RiREhCdEN3QTRjUDhpZGlRZE13ajBuN1RBWDhmSHhoVStOcTcvNkJvdEZJM1F4ZEVIZDRveVVWUmVDbXVwL2xEYUpnMmM0R2ZyamxjOWV3bzFGQUNnVDhOV2NMRzB4VmxsQXZMTGluRkdlUjJEM05waHVFZlhla3NBQURBWWdXSDVJQUZRVWw3ekJNQ3JuajBoRlVrUXBieU9XNFdtclFCZ0xiV0V2YXdCUmpicGhsM0pKL1gycmY1ckgwclZaWHFyUXdDQXE5d09xY1g2d1l3SVFEdDdUeVRtcHhxTUZwajk1Ly9nMGNEcFgxR1UwTlZWKy9PWmtwSlM3M1VBM04zZDRlWGxoWU1IRHhva0FINzc3VGVzWGJzV2pSbzF3dkxseStIazVJVHk4Z29KclFmRlNpczZkT2dRUEQwOXExMEJvQ1oweStzNU81dSthb1phcmNhY09YTVFHeHNMWjJkbnJGaXhBaDRlSGhnMmJCaFVLdVAvYmZybW0yL3d6VGZmNkczejgvUER1blhyc0diTkdzeWJOdzlwYVduNDZhZWZoQVNBTG1qV0Jhd1ZuVDE3RnVYbDVYcFY4RE16TTNIcDBpVUEydUM4ZDIvOWxUMnVYcjJLSDM3NEFlN3U3dmo5OTkvcnJmMERCdzdFa2lWTGpMN0NlSllBQUNBQVNVUkJWRjVIb1ZDZ1k4ZU9SbGVqR0RSb0VMNzc3anZjdm4wYllySFlwR1VMVFJVZkg0K05HemRpM0xoeDZOeTVNeG8yYklnelo4N28xUUg0OXR0dkVSMGRqYzgvL3h3S2hRSWxKU1ZZdTNZdGpodzVBclZhalFFREJtRG16SmxjS3JBU1RBQVFFVDFpU3FVU0dSa1pTRTFOUlhwNk9qSXlNcENXVnZzL1Z1VnlPWnljbkNvTjdqa01uMnBLREJFY0xTdi91Y2tzemNmL2trNWdrczhBQU1DbWhEQWN1djlvNWlyWGxSOXVuVGFwemQyZFcyQ3lqMkdQS0FDTTl0TDJpTzI0Y2N6b3NQWnZiMGJpR1JjL2pHelNGVWRTTGlPdEpBY1dZaW5HUEZpaWNQZXQwd0NBQzVrM2NLOG9DMjNzUE5EWnNSbk9QNmdUVU4va0V1MGZ4OFpxQ2xURng4WVZBOTNhUVEwTlFtK2VyUDZFQjJ4bDJxSGJ1YXBDdmQ1L0c2a2NhenNINFZSR0hQNTM4d1NLeTFWUVNLMnd2T000Mk1zYVlFTFVScjNreGZ4Mm85REIzZ3M3a283ajV6dG5oZTFXRWd0ODJuNDAzSzBjOEovb0xjZ3FOYjZ1K05OQ2w1alY5ZXpXdHpGanhtRFpzbVdJam83V1c5cFB0M2I3L2Z2M01XN2NPSVB6SHA2VEh4VVZoWmlZR015Wk02Zk8yaFlYRnllTUtwZzllemE2ZE9tQ2dJQUE5T3JWcThvbDg4UmlNZDU4ODAxczJyUUppeFl0RW5yWlI0d1lJVlRtMTBsS1NzTEZpeGZoNys5dlVGbGYxM3Z2NWVXRnRXdlg0dHR2djhXVUtWT0UvV2ZPbkFHZ0hmRnc0Y0lGYk5pd0FRNE9EaENMeGJoeVJWdWN0Ry9mdmdDMDlRRG16WnVIMU5SVVNDUVNLSlZLN04rL1h5K0l2bnYzTGdDZ2FkT205ZHIrMU5SVXZQYmFhM0J6YzRPYm14c2FOV3FFaElRRWZQcnBwM2pqalRlRU5sZVVsNWVIeno3N0RMZHYzNFpJSklKYXJjYjc3NytQV2JObVZibjZRblhTMHRLd2RldFdIRGx5QkFDUW1xcXRLeElRRUlEZHUzY2pQRHhjR0FXZ1ZDcVJsSlFrMUMvWXNtVUxEaDgrakhidDJrR2owUWhUSlNaT25GanI5dnliTVFGQVJGUlBzck96a1o2ZWpyUzBOS1NucHd1dmlqMG5wckt4c1lHam95TWNIQnpnNE9BQVIwZEg0V1ZLOFNNaVUvbmF1dU0vTFliZ2FPcFZvMHZjdWNydE1NYnJHZXkrZFJvbk0rTHdqTE12M3ZUdWkvdEYyU1lWc1h0U0ZKU1hRdmxnYWNNcWo2dGtQbnBYUng5MGN2REdsWnpibGZiYTU1Y1Y0OWM3NXpDdWFSKzg3TmtORzYrSFlWelRQbkNWMnlFNjh3WVNIeFRPMHdENDljNDVURzB4QkpOOEJ1QnF6dTFLUjA1WWlLVkdxK1NMcXlrR1pveWRUQnM0RmRlZ05vTlVKTUgwbGtNaGhnaS8zRGxuY3UvLy8yZnZ6c09pTExzSGpuK0hIUUZGUVVBVTl6MFZOWmVrM0RBMUxTckwzRExUMURaN0xWLzlhYVpwVmxxcGxWbVdsYjJXbHBxVlpxYTVGRzZna2t2aXZwR0tpcXlLZ3JMUC9QNjRtUTFtaG1FVGwvTzVMaTZmbVhubW1Yc0FnZnZjNXo0SHdNZEZWVWRQTExDaS8zVGR6bFIxOGFDalR5T1duTmtPcUZvQVdwMFdOMGRudXZ2ZlkxYWZJaXI1SksyOTY5QTNzQTFyTHV3eEJGOHk4cks1a3AxT2ZVOC9SdFR2eGtmSFM5NU83bTRVR2hySzZ0V3JtVDE3TmdzV0xLQjZkYldWb212WHJsWlhtd0d6N0lURXhFVG16cDFMNDhhTkxXNGxLTXFMTDc3SXFGR2pETC9YY25OejJiQmhBNHNXTFVLcjFSSVdGc2FaTTJlSWlvb2lLaW9LRnhjWE9uVG9RTGR1M1ZpMWFwWEZiTFoyN2RyeDlkZGZtMlVwV0dybnVIYnRXZzRjT01BRER6ekE0NDgvYm5XTVBqNCtqQjA3MW5ENyt2WHJSRVpHVXFsU0pWcTNiczIxYTllSWpZMGxObFoxeG5CM2QyZkFnQUdFaG9hU2xwYkd0R25UaUltSm9VMmJOZ3diTm96Ly92ZS9MRnEwaURadDJoZ3lKaTVjdUlDRGd3TzFhOWZHemMydDNNWWZGQlRFcUZHanpCNC9lL2FzeGVmcEo5WUxGeTRrTlRXVmV2WHFNWDM2ZEJZdlhzeTJiZHVZT25VcUlTRWhEQjA2MUZEa3NDajZJc1Q3OSs4blBEeWM3T3hzZ29LQ0dEaHdJTjI2cWE0MFlXRmhyRnExaXNXTEY5T3BVeWNxVjY1TWNuSXlWYXRXTmF6d1IwUkVVS3RXTFQ3ODhFTjBPaDNQUGZjY0VSRVJFZ0N3UWdJQVFnaFJTanFkanFTa0pPTGo0N2wwNlJMeDhmSEV4OGNiQ2hiWnEzTGx5b1pKdlg2U1g3VnFWWHg4ZktRaXZpZzNEcWlhRGw1TzdveHAxSnNlQVMzelc2bVpUeWg5WGIxNE11ZytIZ3hvaVpQR2dkOHY3dWVUNCt1cGRJOHJiYXJXNWEyV1Q3RStiai9MejBXV3FvaWJOWldkamF0OHVuSXBsV2MvWjQwam94djJJRmVYeDVlbk5odnVkOVFVcm8reDd1SitBSDYvdUo5T3ZvMEpxM2t2R1huWkxETHBvQUFRbm5DRXg0TTZVTVBObTVjYjliSTZlWDJ0U1Y5b1l2R2hZdEVBamZPTFBGN051V0g3WkJNdk5IeVF1aDdWdVhBanBWQWFQMEJlL25ZbFMwR0tSbDVxRlRJdXc5aG1zSUduUDcxcXFQM24zNTNaWmxhUFlGZnlTWjRNNmtqdkdzRm1BWUF0Q1VjWldyY0x2cTVlZFBKdFRHVHlDY05qMzU3WlJwdHE5ZWhjdlJrYkwwVno1T29GdTkvYjNVNmowVEJ0MmpSZWVlVVZwa3lad3N5Wk02bGV2YnJkSy9tSmlZbTg4Y1liYURRYXBrK2ZYbVNGZWt1Y25aMjVmUGt5eDQ4ZlovLysvVVJFUkhEdDJqVWNIUjBaTldvVUF3Y09CQ0F1TG81Tm16YXhlZk5tSWlJaWlJaUl3TXZMaTlEUVVIcjE2a1hqeG8wTHZiZnlzbXJWS2pJek0zbjAwVWR4ZG5iR3g4ZUg5ZXZYazVtWmlWYXJOWFJLaUkyTjVjMDMzeVF1TG83R2pSc3pZOFlNM04zZDZkKy9Qei85OUJNVEowNWsvUGp4T0RzN0V4c2JTNE1HRFF3QmpmSWNmMUd5c3JMWXZuMDdLMWV1TkFRSGV2WHF4Wmd4WTZoVXFSSlRwMDRsT0RpWXI3NzZpcDA3ZDdKejUwNWF0R2hCcjE2OTZOT25qODFyUjBTb3JWR0ppWW00dTd2endnc3YwTE5uVDE1NDRRVzJidDNLMjIrL1RVQkFBSTgrK2lpclZxMWkwcVJKdlB6eXk1dzVjOFpzUzRXVGt4TTVPVG1HcklpOHZMd1NGWXU4VzhoZmxFSUlVUXg1ZVhra0ppYWFUZllURWhJS3BlTFpVcmx5WmZ6OC9QRHo4Nk42OWVwVXIxNGRQejgvSEIzdmpNclY0dlpTMzFNVjg5S25zNmRrcC9QZHY5dllrWFNNNGZYVkNrd1h2MmIwQytxQWs4YUJMRzBPdjEvY3g4V015K1RvOHBoMVpEVXZOdXBKRC84V1BCellsdTcrTGRoNDZRQmJFNDRXYTNWWVR3TjA4NytIak54c012S3l1WkdYamF1REV3UHFkQUpVZ2IzTFdVV3YzQmNsTExBdG5hc1gzcTlia0tkVDRSWEZIRjBlMzhSc0ljQ3RpdGxrdG9OUFF3RFNjaklNOTJWcWMvamxmQlF0cWdRWjJnbCtlZnJQUXZ2YWMzVjVmSEppUGJPQ0I5TzVlak11WjZYejdabHRoVjQ3UzV0VGFKODhnS3VEczhVQVJOdXE5VWpQelNRbEs0MGJlZGxrNWVWUTJkbWQvclh2STlDOUtnQXhhZmExOEh1c1pqc2VER2pKamJ3czNqdjZxOFhpZ2ZwZ1FxOGFyVWpJVE9WcXpnMDBhS2pqNFV1ZndQejkwbGRWZXJPenhwR3hUZnJnZ0laRFYyT0pTRHB1ZHEzSXBCTThHZFNSMnBWOHFWM0oxL0Q5bEtYTllXdmlFUjRPYkV0WXpYdk5BZ0FYYnFTdytkSkJldGNJNXBsNlhYajl3REs3M3B0US9QejhtRGx6SmxPbVRHSE1tREdHZFB1aS9QMzMzOHlaTXdlTlJzUE1tVE9MTEJKbzZzaVJJNnhjdVpMRXhFVGk0dUs0Y2NNWWtISjNkNmRQbno0TUdEQ0FXclZxR2U0UERBeGsrUERoUFB2c3N4dzRjSUIxNjlZUkdSbkptalZyV0xObURRMGFOR0RldkhubFh0OG1MUzJORlN0VzRPam9TUC8rL1EzM096czdGK3BiLzgwMzN4QVhGMGZyMXExNTY2MjNEQlBVMGFOSGs1R1J3ZSsvLzI0V2JPblVxVk81anQwZW1abVpqQnc1MHJCTnNYNzkrb3dlUGJyUTkwUllXQmdoSVNFc1hyeVl6WnMzYy9qd1licDI3VnJrOWZVTEpTRWhJWXdkTzliUW1XRGt5SkhNbVRPSGQ5OTlsMm5UcHZIY2M4OXgrUEJoVHA0OGFlaVdZRnB2b1dmUG5peGR1cFFSSTBiZzZPaElmSHk4clA3YklBRUFJWVN3SWpjMzE3Q2FyNS9zSnlZbW90VVcvdVBiRWc4UEQ4UGtYdit2bjUrZkZLVVJ0NHlhN3RXNHoxZXRsT21BalplaStlNk1haE5YMmRtZDduNzNBQ3J0UDFlblpWM2NmbjZLM1cyMllweXJ5K096a3hzNG1IcU80Zlc2VWRYRmczNjFPdEM1ZWpQK3MvZC94ZDVmcmdPRzFldUt0N1BsZmIwSHJwdzFhNmRYVWo2dVh2aTRlcFg0K1ZFcHB3RDRvdjBvcWpoWElsZW54U3MvV0hBbzlielp1VzJyMXVQL21qK0tpNE1UbStLajJaWjQxT0kxVDF5TDQrZlkzUXlvM1luSGFyWEh5OW1kQlNjM210VVgrT1RFSCt4S1Bsbm91Wk9iUDI0SVFKaDZyRlo3V25sYnI4NTk5bm9TQjY1WVR2azExU3VnRmNQcmR5TkhsOGVjbzcrWkJUNU1SU1lkcDNlTllLcTVlUEpxZnNERFZISldHanVTVkRHM1orcDFvWFlsWDdLMXVTdzB5YVRRTzNNOWtmak1WQUxjdkhtZ2VoT1duVE1HbExZbUhPWGh3TFkwcVJ4SVE4OEFUcWZIR3g1YkdidUw3djczME1RcmtQYmwyRm5oVHRXb1VTTSsrK3d6M243N2JTWlBua3pyMXExNTZLR0hhTisrdlZtTHdLdFhyN0pueng0MmJOaEFkSFEwVFpzMlpkcTBhWWF0QS9acTBLQUJKMDZjSUNVbEJYZDNkMXEwYUVHelpzMElEZzZtVFpzMk5uOW5halFhMnJScFE1czJiVWhOVFdYRGhnMnNYNytlWnMyYTNaVGl0bDVlWHZUczJSTlBUMCt6S3Y2V1RKdzRrVjkrK1lVaFE0YVlaZlZwTkJwZWZmVlZtalp0eXVyVnEwbElTS0JObXphR2JJZUs1T2JteHZEaHd3a1BEeWNzTEl4T25UcFp6VWJ3OGZGaHdvUUpEQnMyakgzNzloVzUrZy93OHNzdjA3UnBVeDU2NkNHeiszdjI3RWxPVGc3ZmZmY2RKMCtlcEZtelpzeWRPNWVGQ3hleWJkczJmSDE5ZWVLSkp3em5EeGt5aEp5Y0hEWnUzSWhPcDJQUW9FRTg5ZFJUcFh2emR6QUpBQWdoUkw3cjE2OXo3dHc1enA4L3ovbno1NG1QajdlNytuNlZLbFdvVWFPR29ZaE9ZR0NnemNKRVF0d0tMbVpjSmlMcE9NSGVkWmg3YkMySHJzWWFIcnVSbTBWQzVsVXFPN3NUbVh5Qzc4OXNKejdUZXR2SjdZbkgySk1TdzhPQmJYa29zRFh6VC94UjdNbS9YdXoxWktwNDF6YmJoSkNXbTBIMGxYTjhFeE5lb21zVzlPMlpiWGExbSt2cTE5eXdjbTlKVEhvQzkvczJNWXh4Vi9JcHM4SjBHdUNKb0E2NE9UZ1RubkRZNGtUWDFQSnprYmc3dWhCVzgxNVNzMjlZTEM1WUhPZHZKRnNNQU9UcXRPeTlITU5YcC8rMDZ6VU9YRG5Md2RSWTFsN2N5d0VidFI0T1h6M1A5SU1yNmVMWGpLb3VIamhvSE5DaEkxZWJ4L2tiS2Z3Ujk0K2hvSiszaTJyVnRmeGNwSTJBd2dsYVZBbmkvSTNMWnZlZlRvOW5VM3cwMFZmT2NmWjZrdGxqbDdQVDJSUi9rSWRxQk9OYmlpRFAzY3pQejQ5UFAvMlU4UEJ3bGk5Znp2dnZ2dytvQ1dIbHlwVzVkdTJhb1RoaG5UcDFlUDMxMXdrTkRTMVJxcnFibXh2ejVzMHpwTStYbExlM040TUdEV0xnd0lFMmF4WllFeFlXUmxoWVdMR2ZOMmJNR0x2TzgvRHdZTml3WVZZZjc5Mjd0MW1ydStJcTZmZ0x1di8rK3czdENVRk54bnYyN0duMzgvMzgvQ3hPL3R1MmJXdDJYUUFYRjVkQ2szKzl2bjM3MHJ0M2IwTjJwTHU3TytQR2pXUGN1SEdGem5WeWNtTGt5Skd5Nm04bmphNDB2YVdFRU9JMmxwU1VSR3hzckdIQ241cWFhdGZ6cWxXclZtaXlMNFg0eE0zUWI4ZmNNcittcTRNelZad3JrWmhWZUhMdjUxcVplN3lEMkpKd3BGalgxRUNaN2RMWEFCbzBwWjRJbHpjSEcyTjBjWEF5Rkt5ejkxMFU3QVpRdzgwYk4wZG5Fakt2Y3FNWVJmdEExU1p3ZG5ERXhjRUpGd2NuTkdoSXpiNWVKcGtVcGRXMmFqMyt1WEttekwrNlZad3I0ZTdvUW55bWZUL1g3Ylc2ODRReXZWNVIzbm5uSGJwMDZXSlhPblY1aW91TDQrREJneVFuSjVPV2xvYVhseGUrdnI0RUJ3Y1h1Zkl0aExpMVNBYUFFT0t1a0plWHg4V0xGemwvL2p5eHNiRmN1SENoeU5aS0dvMEdYMTlmczhsK1FFQ0FwUENMTzBxV05zZmk1QjhnTWVzYWljV2MvRVBaVGY3MTE2cm9vbi8yc0JXZ3lOYm04cXNkMlFhbUNyWUN2RlNLaVd5ZVRrdGVudFpxWjRHS3RQL0ttWEs1N3RXY0c4VXFiaWhzQ3d3TUpEQXdzS0tISVlRb0F4SUFFRUxjc2VMaTRqaHo1Z3ovL3ZzdjU4K2ZMN0w5bm91TEM3VnExU0lvS0lqYXRXdFRxMVl0cWI0dmhCQkNDQ0h1R1BLWHJSRGlqbkgxNmxWaVltTDQ5OTkvT1h2MkxCa1pHVGJQOS9MeUlpZ295RERoOS9mM3I5QldPMElJSVlRUVFwUW5DUUFJSVc1YldWbFpoaFgrZi8vOWx5dFhMQmVSMHF0ZXZUcTFhOWMyVFBxOXZiMXYwa2lGRUVJSUlZU29lQklBRUVMY1ZxNWV2Y3F4WThjNGVmSWtzYkd4TnF2MFY2NWNtZnIxNnhzKzlEMTNoUkJDQ0NHRXVCdEpBRUFJY2N1N2NPRUNKMCtlNU1TSkV5UW5KMXM5ejhYRmhUcDE2bEMvZm4wYU5HaFFxblpDUWdnaGhCQkMzR251ckFCQTdBWDRKeHBPeGNESjAzRFpkanF3RU9MMlVDdi9JOVNlay9jY0x0L0IzSTJxVllYR0RhRlJRMmpUQ21yWHF1Z1JDU0hFSFM4K1BoNkFnSUNBQ2g2SkVPSk9jbWNFQUxKellPVXErRzBkYUcvOVZrRkNDSEZidVh3RmR1OVJIeitzZ01jZWdZRlBncE5qUlk5TUNDSHVXRmxaV1FDNHVibFY4RWlFRUhlUzJ6OEFjRFlXUHZvVTR1SXJlaVJDQ0hIbjArcGc5Vm80Y0JCZUhnWDE2bGIwaUlRUVFnZ2hoSjBjS25vQXBaS1pCWE0ra2NtL0VFTGNiR2ZPd2R4UElUZTNva2NpaEJCQ0NDSHNkSHNIQUpiL0JBbUpGVDBLSVlTNE95VWt3b3BmS25vVWQ1VkdYalVxZWdoQzNMWGsvNThRNGs1dyt3WUFUcHlDOVpzcWVoUkNDSEYzVzdNT2pwK3M2RkhjTmVwNStGWDBFSVM0YThuL1B5SEVuZUQyRFFDczJ3ZzIrbjhMSVlTNENYUTYrSE5MUlkvaXJ0R3pSa3NjMEZUME1JUzQ2emlnb1hlTjRJb2VoaEJDbE5ydEd3QzRlS21pUnlDRUVBTGs1L0ZOMU5BemdBY0RXbFgwTUlTNDYvUU5iRU45VDhrQUVFTGMvbTdmQUVCU1VrV1BRQWdoQk1ERnVJb2V3VjNsNmJvUDRPWGtYdEhERU9LdVVjM0ZrNmZyZHE3b1lRZ2hSSm00ZlFNQU56SXFlZ1JDQ0NGQWZoN2ZaSldkM2ZtOC9VZzYralNzNktFSWNjZHJWNjBCOCs4ZGdadWpjMFVQUlFnaHlvUlRSUTlBQ0NHRUVNWGo2ZVRHNjgwZlowdkNFZlpmT2NPNTYwbWN2NUZTMGNNUzRvNFFWTW1IMmg2K3RLMWFqMUQvRmhVOUhDR0VLRk1TQUJCQ0NDRnVVOTM5NzZHNy96MFZQUXdoaEJCQzNDWnUzeTBBUWdnaGhCQkMzS0dxVktrQ1FHWm1aZ1dQUkFoeEo1RUFnQkJDQ0NHRUVMY1liMjl2QU9MajR5dDRKRUtJTzRrRUFJUVFRZ2doaEJCQ2lMdUFCQUNFRUVJSUlZUVFRb2k3Z0FRQWhCQkNDQ0dFdUFXNXVycEtEUUFoUkptU0FJQVFRZ2doaEJDM29JQ0FBQklTRWlwNkdFS0lPNGdFQUlRUVFnZ2hoQkJDaUx1QUJBQ0VFRUlJSVlTNEJkV3BVNGR6NTg1VjlEQ0VFSGNRQ1FBSUlZUVFRZ2doaEJCM0FRa0FDQ0dFRUVJSWNRdXFXN2N1Z0dRQkNDSEtqQVFBaEJCQ0NDR0V1QVg1Ky9zRGNQYnMyUW9laVJEaVRpRUJBQ0dFRUVJSUlXNUJibTV1VktsU2hmajQrSW9laWhEaURpRUJBQ0dFRUVJSUlXNVJVZ2hRQ0ZHV0pBQWdoQkJDQ0NIRUxhcHAwNlprWldWeDRzU0ppaDZLRU9JT0lBRUFJWVFRUWdnaGJsRk5talRCMWRXVjQ4ZVBWL1JRN2xpNXVibkV4TVNnMVdvcmVpZzJwYWVuazVTVVJFNU9UcEhuNXVUa2NQWHFWVEl6TSsyKy9vMGJOMGhJU0xEcjNLdFhyNUtWbFdYM3RZdWkxV3JKenM0bUx5K3Z6SzRwTEpNQWdCQkNDQ0dFRUxld0prMmFjT0xFaVdKTjVtNVhVNmRPcFhmdjN1emN1ZFBtZVZ1M2JxVjM3OTdNbURHanlHdHUzTGlSaFFzWGtwMmRiZkh4QXdjTzhPS0xML0xGRjErVWFNejJPSFBtREdQR2pPSHc0Y09GSHROcXRZd2ZQNTVWcTFiWm5BQXZYcnlZSVVPRzJKVU5zbXZYTHZyMzc4LzMzMzl2OXhnakl5TVpPblFvSzFhc3NIbmVtVE5uR0RGaUJIUG56clg3MmtWWnMyWU5Eei84TVBQbnp5K3phd3JMbkNwNkFFSUlJWVFRUWdqcnVuYnR5c0dEQjRtS2lxSnIxNjRWUFp4eUV4RVJRVlJVRkMxYnRpUWtKTVRxZVZxdGx1KysrdzZ0VnN2QWdRTnRYbE9uMDdGNTgyYWlvNk9KaW9waTRzU0pOR3ZXek95Y0xWdTJBQkFhR2xyc01YLzY2YWVrcDZjWHVyOW16Wm9NR3piTWNEczlQWjNUcDA4elk4WU1GaTVjaUkrUGorR3h0V3ZYY3ZEZ1FhNWR1MFpZV0JpT2pvN0ZIc2ZodzRmSnlzcWlaY3VXdUxpNEZQdjVBTkhSMFFDMGI5L2U1bmwxNnRTaGR1M2FiTjI2bFNaTm10Qy9mLzhTdlo0cG5VNEhnSU9EckUrWE53a0FDQ0dFRUVJSWNRdno5dmFtVmF0V1JFVkYwYkZqUjl6YzNHN3E2eWNrSkhEdzRFRlNVbEs0ZHUwYWxTdFh4c2ZIaCtEZ1lQejgvTXJrTlpLU2t2am9vNDhBTlpudDNidTN4ZlBtelp2SDJiTm51WERoQWdDdnZ2cXExV3RPbURDQm5qMTc4c0VISDdCa3lSS1dMMS9PYTYrOXhvZ1JJeGcwYUJBQVY2NWNNUVFBSms2Y2FOZFlIUjBkK2ZYWFh3SDQrKysvU1UxTk5YczhNek9UcGsyYm1nVUFXclpzeWROUFA4M1NwVXQ1NzczM21EMTdOZzRPRGx5N2RvM3Z2dnNPSnljbkprK2VqTE96czExaktPaW5uMzVpNTg2ZHZQZmVlN1JyMTY1RTE5aTdkeS8rL3Y0MGFOREE1bmtPRGc1TW1qU0pVYU5Hc1d6Wk12cjA2WU9IaDBlSlhsTlBuL21nMFdoS2RSMVJOQWtBQ0NHRUVFSUljWXZyMnJVckowNmNZT1hLbFdZVHkvS2kwK25Zdm4wN3k1Y3ZKeVltQmdCbloyZTh2THhJUzBzejdFTnYwS0FCZ3djUHBrdVhMaVdldktXbHBURmx5aFRTMHRJSUN3dkQyZG1aOFBCdyt2WHJWMmhGT0Njbmh5KysrQUkzTnpjR0R4NU1VbElTRVJFUkZzOXQyTEFob0Nic0kwYU1vRldyVnN5Wk00Y1dMVm9ZemxteVpBazVPVGs4OE1BRFZLbFN4ZkRlMTY5ZlQ3VnExZWpVcVpQaDNHdlhyckZqeHc2OHZMd005eTFkdXJUUSt4a3hZb1RaNTFHL2RhTmZ2MzVFUkVUUXRtMWJNak16MFdnMGZQUE5ONlNscFRGczJEQnExS2hCUmtZR0RnNE91THE2MnYzNTAycTFIRHAwQ0JjWEYxcTFhbVgzODlMVDAvbnBwNThBeU1qSUlDVWxoYnAxNjdKNDhXTERPUTBhTk1ESnlZbS8vLzY3MFBOOWZId0lEQXprNjYrL0x2Ulk4K2JONmRXcmw5MWowV2NBbENUN1FSU1BCQUNFRUVJSUlZUzR4WGw3ZTlPMWExYzJiZHBreUFRb0x5a3BLYno5OXRzY1BYcVVsaTFiTW1IQ0JOcTFhMmVXdHA2U2tzTGV2WHZac0dFRDc3NzdMdmZjY3c5dnZ2bW0yVG4ydUhMbENsT25UdVhNbVRQMDc5K2ZGMTU0Z1o5KytvblUxRlRpNHVJWVAzNjhJYkNnMCtsNDVaVlh5TWpJWU55NGNmVHQyNWZseTVkYlBOZVNlKys5bDZWTGx4cFcyWThlUGNxNmRldW9WNjhlYjc3NXBpR0FjT3JVS2RhdlgwLzM3dDE1OGNVWERjLy82cXV2QURXUnQxZENRZ0xQUFBPTTJYMW56cHd4bTJTRENrUXNXYklFZ1ByMTYvUGxsMTlhdmViS2xTdjU1NTkvRE5jOWRPZ1FhV2xwdEd2WHJsanAvK25wNlN4YnRzenN2ck5uejNMMjdGbkQ3ZERRVUFJQ0FsaTNicDNGYTF5NmRNbmkvZG5aMmNVS0FPZ0xNRW9HUVBtVEFJQVFRZ2doaEJDM2dZNGRPeElmSDgrbVRadHdjM01qT0RpNHpGOGpKaWFHS1ZPbWtKZVh4enZ2dk1OOTk5MW44VHdmSHg5NjkrNXRLTmozMFVjZk1XYk1HR2JPbkZsa0NybXBMNzc0Z3BNblR4SVdGc2J6eno4UHdGTlBQY1dKRXlmWXVIRWpEenp3QVBmZGR4K0RCZzJpUm8wYURCOCtuQzFidHRDM2IxOEFCZzBhUkV4TURCczNicVJMbHk1MDZOREI1dXM1T3p1emMrZE9uSjJkV2JCZ0FUcWRqcGRlZXNrc2UyRDE2dFdBbWd4cnRWb2NIQnk0Y3VVS3YvMzJHeDRlSHNVS0FPaTFhTkhDYkhYKzRNR0RIRDU4bUQ1OStsQzFhbFhEL1pZbTJwczJiU0lvS01qc3VYdjI3S0Y3OSs3VXFsV0xiZHUyQVpDWW1NaTc3NzRMUUhKeU1xQ0tBY2JIeHhlNnBuN3YvbSsvL1FiQWYvLzdYMUpTVXZqMjIyL05KdUZPVG1xNnFOOHlrWldWVlNnN1FhZlRvZFZxelZidjljK3psejRBSURVQXlwOEVBSVFRUWdnaGhMaE5QUGJZWXdEODl0dHZYTDE2bFM1ZHVwVFp0Wk9UazVreVpRcWVucDdNbWpYTHNMLy85T25UN05xMWl3c1hMcENkblUxQVFBQVBQdmlnWWFJZkVoSkMvZnIxbVRKbENsT21UT0d6eno3RDE5ZlhydGY4ejMvK1EvWHExZW5idHk5eGNYR0crNGNNR1VMejVzMEpDZ3JpMUtsVHBLU2tFQlFVUkdCZ0lFOC8vVFFYTDE0MG5QdjAwMC9UdG0xYmF0YXNhYmpmeTh1THlwVXJtNzJXdm5qZ3NtWExxRisvUG0rLy9UWlJVVkcwYWRQR2NFNTRlRGliTjIvR3c4T0RmZnYyOGVXWFgvTGlpeS9pNmVuSnE2KytTazVPRHA2ZW5tYlh2WDc5dWlHRkhUQTcxbXZWcXBYWjFvQWxTNVp3K1BCaEhudnNNYk9BU1dSa3BObnpkRG9kQ3hZc29HM2J0bFNyVmcyQW9VT0g4dVdYWC9MbGwxOHlkZXBVUXcyREN4Y3VHR29qNk1jUUd4dHJ1TTlVWGw0ZUdvMEdkM2Qza3BLU09IMzZOR0ZoWVp3L2Y1NFZLMVl3WU1BQXMyS0orcXlKT1hQbWtKNmV6aHR2dklHM3R6YzVPVGw4K09HSFpHUms4T2FiYnhhYStLOWZ2NTZvcUtoQ3IxK1Fmb3k3ZHUyeW1sVmd5c1hGaFNsVHBoUjVuaWhNQWdEMmF0SUkvajBMZHZUZHJIQTl1OFA1aTNEOFpFV1B4RnhRTFlpN0JOYmFtM2g2Z0g5K0laa3JxWEQ1aXZWcjFRa0MvUStZbURPbEg5dDk3YUYyZm1UMWowMlFWcmlhcTBVUDk0YUVSRGdiQzhrcHBSOUhRWTBhd0lXTGtGR0N0ai8xNjBMeVpiaDJyZXpIcFZlcEVtUm5RMjZ1N2ZPY0hFRWYzYzdMcy8yMUxhbldyY0MvT3Z4ekVCS1RTbis5anUxQS93dityNjJsdjE1eDFLa05UNFNwNDR3TVdQaS9tL3Y2UWdnaGJtbjZJTUMyYmRzNGZ2dzR2WHYzcGs2ZE9xVzZwazZuNCsyMzN5WXZMODlzOGc4d2VmSmtVbE5UY1hWMUpTOHZqOXpjWEg3KytXZGVldWtsbm5qaUNRQUNBZ0tZTldzV1k4YU1ZY2FNR2N5ZlA5K3VkRzR2THkvKytPTVBWcTVjYWZGeDA5WjhCdzRjWVBqdzRYYTlILzEyQXIzVTFGVGVmLzk5OXUzYmg1ZVhGNk5IajZaMjdkclVybDBiVU1HQlgzNzVoVVdMRnVIaDRjR0NCUXRZdkhneHExYXQ0dEtsUzB5Y09KR2VQWHRhZkszQmd3ZVRrWkZoZGwvVHBrM3RHbWRSNHVMaXVISGpCdlhyMXpjVUcyemF0Q2xkdW5RaE1qS1NaY3VXa1o2ZVR2ZnUzWG5qalRjTXo5dStmVHZ2dlBNT0F3Y09aTlNvVVRaZkl5SWlBb0RPblR1VG5KeE1SRVFFM2J0M0w5UXRJVEl5a2gwN2RsQy9mbjJ6SU1qbHk1ZjU1NTkvZU9lZGR3b0ZBV0ppWW9wczZWancvWm9HZ3F5NTJZVXc3eVFTQUxDSGR4VjRaNnFhNk96OEd6NHZYT2ppbGxHbk5veDhWazI0SW5iQmt1WGxNOWtxTGdjTnZEVVpIQndnY2hkOC95TmtacG1mMHpZWXhyNmtqbGYvRGovOGFQMTZVLzRQcXVWUEtQcy9ZLzA4ZTNYcUFQZm5wN2hGN3JJdkFPRHBBU09HcXVPenNUQ2hqS09RTGk0d2ZUSTRPOEdKVS9EVGFqaDAxUDduVDN3TmZLcXBZTkRpNytIUWtiSWRIOEJUajBPUGJyRDNIOWl5M2ZwcjFLa05IN3l0amk5ZWdsY0xWTmwxZG9hUWpyQTlFaXhFemUzU3R5ZTBiYTJPSjc4RnAySktkaDI5UVUrcW9CWGMvQUJBVlcvajkyTmF1Z1FBaEJCQ0ZQTFlZNC9SdEdsVDFxeFp3NUlsUzZoU3BRb2RPM2FrVHAwNkJBUUVGUHQ2VzdaczRkaXhZOHljT2JOUVpmOG5uM3lTcmwyN0VoQVFnRTZuWStQR2pYejAwVWNzV3JTSWh4NTZpRXFWS2dIZzcrL1BoQWtUZVBQTk53a1BENmRIQ3dHZk13QUFJQUJKUkVGVWp4NTJ2ZlpiYjcxRnJvM0ZoRC8vL0pQTm16Y3pjdVJJR2pkdWJOYzEvZjM5RGNkNzkrNWw5dXpaWExseWhTWk5takJ0MmpURGU5UnF0ZXpldlp1bFM1ZHkrdlJwZkh4OGVPdXR0Nmhac3lZVEowNUVvOUd3ZGV0V25ubm1HWjU4OGtuNjlldG5WdkUrTXpPVGpJd01HalJvWUVqeDM3eDVjNkh4N051M3p5eEljT3pZTVVEdDU5Y1hId1ExbWE1ZXZicmg5dW5UcHdGVkYyRC8vdjJHKzU5NzdqbUdEQm5DckZtekFBeUJtSkxZc1dNSDN0N2VCQWNIczJ2WExvdm5wS1dsTVgvK2ZKeWNuSmcwYVpKaGt1L3M3TXpiYjcvTjY2Ky96czZkTzNuMzNYZVpObTJhSVpWLzJMQmhkbzF0NGNLRjdONjltODZkT3pOeTVNZ2l6NWV0QWlVbkFRQjdkTDFmVFZ6ZDNFQ250WDZlcXlzTWVhcHNYak1oRWRadkt0NXpIQnhnekdnMStRZG8zMVpOR204RkxlK0JLdmxwV1BlMmdVVkxLblk4WmFHZVNhVDk1T215djM2SGU4RXRmNDlWODZhUWV0WCs1emFvQjc3NVJYaHExeXFmN0FSUWs5Uks3dEFsQkpLU1NoNWtlSDQ0ZE8raXNsY1dmQTJYQ3U5VnM4bkZHVm8wVjhlWHI1Uis4ZzlRd2ppRUVFSUljYk0wYWRLRXNXUEhjdUxFQ2FLaW90aTBTZjN0Nk9ycWFnZ0N1TG01MGF0WEw3eTl2VzFlYTlteVpRUUhCMXZjUTYvZi93MnFTRnVmUG4zNDdiZmZPSDM2TkFrSkNkU3JWOC93K0gzMzNVZHdjRERMbGkyek93RFFxbFVycmw2OWF0aTNYcEIrUmJoSmt5YUYwdm90cVYyN3RpRmxmZEdpUmZ6NG8xcFU2dHUzTDYrODhnck96czdFeHNheWJ0MDZ0bS9mVG5KeU1ocU5ocDQ5ZXpKNjlHakRubng5bW5uejVzMzU5dHR2RGRzSFdyZHV6WU1QUGtob2FDZ3BLZXB2ck02ZE8vUDAwMDhEMEtWTGwwTFY3RStmUHMyNWMrY010L1ZkRkNJaUlzd21zMWxaV1dZQmdFT0hEZ0ZxMWQ4MEFGQ3paazNDdzhPSmpZMGxPRGk0eEJrSHljbkpIRHAwaUVjZWVjVHFwRnFyMVRKcjFpd3VYNzdNYzg4OVIvMzY5YzBlZDNOelkrYk1tWXdmUDU3SXlFZysrZVFUeG8wYkIwQ1ZLbFhNQWh6VzZEK1A1ODZkbzJiTm1pVjZMOEkrRWdDd1I3Zk94dVAxaFNONkJpN09LaVc4TEJ3L1dmd0F3Rk9QcTdSdnZlK1dxZFZXdmFyZWF1VzhyT3c3QU10L3N1L2NCNHd0Vk5nZWFmMjgyMGxkMHdEQXFiSy9mdWNRNC9IQncyb2wzMTRkVFBxLy9udTIrQk5xZXpSdmFzekMwT2tnZkx2MWM4MVNBQXZNckd2WGdzNzNxK09taldIdXU3RDBSOWhnNC85YVFhMWFxSXdKZ01qZDlqOVBDQ0dFdU0zcGl3RUdCd2VUbXByS3VYUG5pSStQSnlFaEFWQXIxRmV2WHJVWkFMaDA2UkxuenAwem0ramJrcGVYeDVVclYzQndjRENick9yMTd0MmIyYk5uYy9IaVJic25jMXUyYkdIQmdnVTJ6NWs0Y2FMTngvV1dMbDFxQ0lDNHU3dmo1T1RFbURGamVPU1JSd3puVks1Y21XM2J0cEdSa1VHZlBuM28xNitmV1NERFZMOSsvZWpldlR2TGxpMWowNlpON05temg2NWR1d0txaXdGZzF2M0F0TTJnM3NDQkF3dlZBRmk2ZENuejU4ODNxd0ZRTUYwL09qb2FQejgvaTkwVktsZXVUTFZxMVhqMjJXZUwvSnhZczNXcnluTHMxcTJiMVhNV0wxN00zcjE3dWZmZWUzbnFLY3VMblljUEgyYlNwRW04OGNZYnJGKy9ubHExYWxrOXQ2Q3NyQ3hEY0NRMk5wYms1R1M3YTBpSTRwTUFRRkZhTmplbUFSODlEdWRpSzNZODFyUnJBLzBmTjk3ZWR3QTJoWnVmNCtRRWRXdVgzV3ZHRmk0b1lwR1RrOXBQcmJjdG91ekdZQTkzTjVVT2I0dithd3p3OG1pMTNjT2FIYnNnZkJzME5JbCtuaWpqRElCcVZhR05TUi9YZFJ1TDkvejdURDdmTyt6ZmQxVXNwa0dkSThkVTFvbzFwZ0VBYllFQVFPd0ZtUFl1L1BjVmxiWGc2Z3FqaHFuMy85bVg5bTNITUEzU2xWVUFvS1JiRVlRUVFvZ0s0dTN0YlVqbExvN282R2dBMnJkdmIvTzh2THc4WW1OaldiSmtDU2twS1lTRmhSVXFpR2Q2bmVqb2FMc0RBRDE2OUxBNDdoVXJWaEFlSHM1TEw3MWtWcXpQRnRQSjQ1QWhRd2dKQ2FGZXZYcHMzYnFWQXdjT0dCNnJWNjhlM3Q3ZU9EZzRzR2JObWlLdjI3cDFhMGFPSE1tQkF3Y01iUmoxSzlmRmJYOW9yMmVlZVliMGRNdC9DN1ZyMTQ3Ly9lOS9abHNTaW12bnpwMDRPRGh3NU1nUmpoMDdacGlJUjBaR0VoY1hoNit2TDRjUEg2WjY5ZXAwNzk2ZEVTTkdNSDM2ZEJvMmJHaTRSbkp5TW0rKytTYTFhdFZpNXN5WnpKczN6MlpBb2FCOSsvYVJuWjFOdFdyVnVIejVNbi8rK2FmZHdTaFJmQklBS01wakR4dVBpN01pZi9nb3pKeGIvTmRiWG9LOXZqVnJxTDN6K2tsV2Nnb3MrS3I0MXlrdjk3Vlh4ZUlBVHY4TGNlV3dHbTJMazVQYWdtQ3ZKbzFzUDM0NnYramdQZm1GVWRMVHkzNkZQYlNyMnRJQktvdGozd0hiNTV0cVdCOXFCcXBqcmJaOEFnQ09qdXJycXZmWE50dm5tNmFVV1pwWW56d05FNmJDMkJkVkxRaUFlMXZEM0prdzV4UDFmV09OcDRjS2dBSGs1cW10TCszYkZ2MGVMaVhBMWgzV0g3OVYrdEI2ZVpiczU0S3BveWZnblEvS1pqeENDQ0h1T01uSnliaTV1VmxOMVQ1OStqVGp4bzBqS3l2TFVGMitiOSsrakJrenh1TDUzdDdldUxtNUdTYkh0aVFsSlhITlNzSGlqSXdNSWlNajhmVDBwRVdMRm9aV2NVWFJUMkwxV3dIMEsvdUhEaDJ5MnMvZUhvNk9qblRyMXMwdytRZTFaeC9naHg5K01Bc2kxSzFiMTJ3MS8rREJneXhldk5qc05zQ2FOV3ZNMmdDbXBxYWFCUk9LNnZKdy92eDV3c1BEQzkydjN6Ynh6ei8vOFBubm54ZDYvTWtubjhUZjM1L3IxNitqMVdyTnhnWVlydG11WFR0bXo1NU5ZbUlpTVRFeHhNZkhzM2J0V2tPS1A2Z2FEVHFkamk1ZHVsQy9mbjNtejU5dmM4d0Y2V3NtakJvMWlpKysrSUwxNjlmejFGTlBGZHBHSWNxR0JBQnNxUk9rS291RG1yUzBhZ0V0bWhVK0x5c2JscTR3djArbnV6a2RBN3k5NGZYeGFoODJxTUo2NzM4RTE5SUtuNXVVREVOdFZ3RXRsbHdyMWZ3TGV1UWg0M0Y0L2tTeDVUMHdhWno1ZVk0bWs4U3dQdERIY3FWVkFGeGRqTWZmTHlyOCtPa1llT3M5ZFp5VFcvU3FjSk5HeGozeit3L1lycnAvTGxabERIam4vNUxNMDhKTFJSY3JNZlBuVnZOOTZxNnVZSmh2YXFCSFYrTmptOE9OdFFBSzBnRlpCWW9waHBvODkxUU1lRlJTSC9hNGZzTytXZ01QZElMS1hzYm43TjVqKzN6VEFJQzFYOTdwNlRCckxqdzlFUHJscCtqNVZJTmhnMkhhVE92WDdoeGk3QWpoNUFoUFBsYjArRUhWSzdBWkFMRHZNamRGL2o3R0VpdG1MMTRoaEJCM2w3UzBOSnQ3Nnl0VnFrVGJ0bTNKeU1nZ01UR1JpeGN2c21IREJpcFZxc1R6eno5dnNkcS9sNWVYMVltOXFSOSsrS0hJU1hsV1ZwYlZZSU10MzM3N3JjVU1oSmt6WjlLeVpVdXorM0p6YzhuTXpNVFYxZFZRUDBEdjBLRkRWbHZPWldkbjQrUGpRM3k4Y1RFb0pTV0Y3QUxacEljUEgrYnc0Y09GbnYvSEgzOFV1cTg0MlFUbnpwMWo5V3JyTmI5T25qekp5Wk9GTzROMTc5NGRmMzkvNXMrZmJ4WlkyYjE3TjdObXpXTFNwRW5jZi8vOU9EbzY0dXpzVE0yYU5mSHo4Nk5LbFNxRWg0Y3pldlJvUEQwOTBXcTFiTnEwQ1FjSEJ4NTY2S0ZDcjFPVXMyZlBFaEVSZ2Flbko1MDdkK2JVcVZPc1hyMmE5ZXZYRXhZV1Z1enJpYUxKWDRXMkRCbGdQTlpvb0ZlbzVmTnUzQ2djQUxnWktsZFdsZlZyNUZjNTFlbGcvaGVxSXIwMUJTdnZsN2Ntall5cDhqY3lqUHYvSFIydFQycEJUZVNjN0l6NldicU9xOGw5bVpud3NlMDlaWXdiWXd3QUZLeWRZRW5mWHNiaktwVlZKZnppT0hMTVBBQ3djSjVhNmJWaytOUHF3NUswZEJqeGt2RzJpek04Y0oveGRwTkc4TWxzKzhmMTUxWlkrRTNSNXoxaVV1dGlVM2pSd1M3VFg2UkZ0UXo4NFVlNGVCRmVIS25lbjYydm5ZT205SFUzSHVpa3R2b1VaQktOdHhuZ3VaUUF2LzVldWpIWWtwZFgrcUtHc2VmTFppeENDQ0h1U0VWTjFnTURBNWt4WTRiaDlzbVRKNWsrZlRvLy8vd3pUWnMyTmV5SE4xVlVVRUZ2MEtCQjlPNWQrSGQ1ZUhnNHYvNzZLeUVoSVVXbWc4ZkZ4YUhWYXFsVnE1YlovUVc3R2VpNXVycmk3dTV1ZHQrV0xWdVlOV3NXdzRjUE54VHpNejNmbW9FREJ6Snc0RUN6KzNyMzdvMkxpNHZaZlFNR0RHRG8wS0dHMjh1V0xXUEZpaFY4OHNrblpyVUhYbm5sRmF1dlpVbG9hQ2ozM1hkZm9mdDM3OTdOM0xsemVmenh4ODFlVjArL2RhUGdlOU9QMjhYRnBkRG55Tm5abWNjZmY1enZ2dnVPYjc3NWhsZGZmWlYxNjlaeC92eDVPbmZ1WE96dUV6cWRqczgrK3d4UVhTM2MzTnpvMzc4L3YvMzJHOTk5OXgwaElTSGx0clhpYmlZQkFHdnVhYVpTa0c5Vm5wNHdmUkxVQ2pUZTkvMlA4UGUraWh1VEphYXIvMXQzR0FNUVY2N0E5Z0twNmY3VmplbjM1eS9BR1J1QmpJNzNHaWY1QmE4REVKOVE4akhidzU0VTg0cHdmeWZqZG91U0tHcHlEdXIvUnIyNnh2UHRxVTlnR3N5eDV6VzJSa0JDa2dvc1hFbTFmdDU5SFNBZ1B3QzJNd3ErL2xZZGQrb0F6K2NYMmxuOHZlWENrL3B4TkcxVWRBREgxdVBIVDVadkFPQkdCa3g5cC95dUw0UVE0cTduNit0TFptWW0xNjVkczJ2UzNyaHhZNFlPSGNxOGVmUDQ1NTkvQ2dVQVVsTlR5Y3pNdEd2eUZoQVFVR2ppZVBMa1NkYXRXMmRveFZmVUh2Y1pNMmFRbVpuSnI3LytXdVRyV2FOZnNTODQ2UzB1clZhTFZxczFaQkg0K2ZteGJOa3lLbFdxWkhadC9lTUZneEZ6NTg2MW1GRmhqYk96czhXdEcvcHJ1cnE2MmxXRjM1cjA5SFFjSEJ3TXJSNzc5ZXZIbWpWcitQMzMzMm5mdmoyTEZ5L0d3Y0dCNGNPSEYvdmFQLzMwRTlIUjBmajQrREJnZ0ZwNDlmUHo0N0hISG1QVnFsWE1taldMMmJObnkxYUFNaVlCQUVzMEduaDJpUEgyeHd0ZzN6L1d6Ny9adGNMOC9WUTEvMENUSDVZLy93cHJUTktudkR6dEs1NVdudnlxbXhmLzIvaW44ZmpjZVpXdFlLcExpREVBc1BlQVdnbTI1cXY1eGdCQXdldVVOeTlQNC83L2hFUVkvNFo5enh2N2ttcnRCM0FoenZwNUYrSnNUNUtkbk13RFA2WWU3V3M4ampsalh6cC92VHJHYXY3MlRNN0QraGlQdDBWQXFvMEp1cDVwRk56ZXJUSEhUaFI5VGorVDFMQmZmemQrejJlYWJPSEl6S3I0L3d0Q0NDSEVMVXpmdjM3UG5qMTJ0KzdUOTRIWFdhanRzMmVQMmhwWTNHS0VBREV4TWJ6Kyt1dms1T1FRSHg5dlZ6RzR6UHpmK3dWVHhqLysrR096WW5XMjZGc1FGdFV1c1NqNlFJSitnbSt0VTRJMXB2VUF5bHRtWmlieDhmR2twS1FZUG80ZVBRckE1NTkvemtjZmZjVDE2OWVaTVdNR0lTR3FPNVdIaHdlalI0OW16cHc1dlBYV1craDBPcDU4OGtscTF5NWVvZkd0VzdleWFKSGF4dnZhYTY4WkFnd0FJMGFNSURJeWtvTUhEL0xlZSs4eGVmSmt1NElBV1ZsWjVPYm1scW9vNHQxQUFnQ1doUFV4dHRNN2RLUmtWY1VEYTZoSzVtV3RhV05WMFY2Ly94cGd6WHBZOFl2eHRyc2JmUHkrR3Z0M3k0clhQNzRzRFhyU3VQYzc1a3pSYWZYbDdZRk94b2x1UVlFMWpNZmR1MWl1b1JCN0FRNGNWTVh2OU85cjE5L0dyQVozTitOZTYvVHI1c1h1WEZ4VURRbUF4Q1RWbXMrYW1YTlV2UVpycXZ2Q0Z4OFh2cjk5V3dqSzMrZDJJd05tdksrMnB4VGx0WmVORmYyTENnQUUxWVMyK1preE9wMTUwTWtXRjVNdEFObGxWQnVqeS8wcWVBRnFTNFd0ejZrdDMvNmdzbWNLbWpOVGJhL0p6b2JuWGk3OCtKS3Z6R3NiQ0NHRUVMZXB3TUJBNnRTcHc0WU5Hd29GQUNJaUl2RHc4RENyd0gvcDBpVisvRkg5N216YnRuQlc1TWFORzZsZHUzYXgrN2tmUG55WU45OThFNjFXeTRnUkkzQjJkdWJLbFN0RlRvcC8rT0VIc3JPekdUYk0vRy92NHFTUEh6dDJES0RVN2VmMHdRaG5aMmZXclZ2SHdvVUxMWjZYazc4Z01uYnNXQndzL0QzaDZPaFlxb3dHZSt6YXRZdFpzMlpaZk16THk0czJiZHJnNys5UGt5Wk56QjU3OE1FSFdiRmlCZWZQbjhmQndjR3N2YUk5Tm0zYXhFY2ZmWVJPcDJQbzBLR0Z0akM0dWJueDFsdHY4ZXFycjdKdDJ6WXlNek9aTkdrU1hsNWVGcStYbFpYRi9QbnorZlBQUDlGcXRZU0doakorL1BoQzJ6Q0VJZ0dBZ21yNHE0a3JxTDIzM3l3cDJYVjhxc0ZETm9yWWxZU1RFMHdlYjE3UWJlMGZzSFM1K1hrRG5sQUY2anFIcU1uYW1QR3F3TnJOVkxzV1BHRFN4LzVtMXg2dzVPSGUwS2hCMGVjOWJ1V0gyTllkS2dCd3Y4a1BxVjEvRzQ4bmpJWGcvSUl5bzE0eEQ3eTBEVGJXS3RoVlJNRzhraklkOTRiTjlrMyt3WHdTVzFRQTRKbEJhdDg5cUU0WCtvNE80OGFZZjE1c3ViYzEvTHpVdm5NTDB0YzhjSEdCcDAxcWRQeFVpbCtRdVhtV0MxcnFzKyswdWx2aisxY0lJWVFvUjRNSEQrYjk5OTluNzk2OXRHdG56T0E4ZnZ3NFAvNzRJeDRlSGdRRUJKQ1ptVWxjWEJ3Nm5ZNlFrSkJDVmVxam9xS0lqbzVtMHFSSnhYcjl0V3ZYc21EQkF0emQzWms5ZXpaTm1qUWhNaktTUllzVzBhTkhEd1lQSGt4UVVKREY1Lzd5aTFvSXM3ZnZmRUVuVHB3d1pDMU1uRGlSZHUzYTBhMWJOMEpDUXN4V3B1MWhHZ0NvV2JPbTFYWjRwMDZkSWlZbWh2YnQyMXVjMkZvS0NwUzFoZzBiTW5EZ1FNTTJqQm8xYW5ENjlHbmVmZmRkbm5ubUdZc2RDTkxTMHZqZ2d3ODRmLzQ4R28wR3JWYkx1SEhqbURCaGdsbDNCRXR5Y25MNDVwdHZERit2Ung5OWxHZWZmZGJxMktaTm04YU1HVE9JaW9yaStlZWZaOXk0Y1hUbzBLSFF1WXNXTFdMVHBrMjBiTmtTblU1SGVIZzRmbjUrakJ4WnpDTGRkd2tKQUJUVXFhTXhYWG45SnR1cDJyYms1Uld1em00UFd6OWtjblBocjYwcXpWdW5nKzlYcU5WL1U3VUN6UXZVYlkrOCtaTi9VSlhjSFc2bE11cW9yNG1kN1dNczBtclZ0Z3Q5K245U3NzcHNzS1RnaExLelNUQmtWMVRKeDJCTngzYkc3Uk5aV2ZEN0J2dWZhNXBTWmF1elE0dm14dFYvVU5YL0swcVZ5bkRtbk1yb09IeFVmWlExL1M5ZVMyMExpNnRCUGZ1N0U0QjZmM3J1YmlycnA3aStXNmEycUFnaGhCQjJDQTBOWmZYcTFjeWVQWnNGQ3hZWTB0YkR3c0xRYURSRVIwZVRrcEtDbzZNakhUcDBvRnUzYnZUbzBjTnN2M3BpWWlKejU4NmxjZVBHZG04bFNFbEo0Wk5QUG1IWHJsMTRlM3Z6M252dkdkTDJxMVdyUm9zV0xkaThlVE4vL2ZVWHZYdjM1b1VYWGloeGl2ZUxMNzdJcUZHakRJWHZjbk56MmJCaEE0c1dMVUtyMVJJV0ZzYVpNMmVJaW9vaUtpb0tGeGNYdzN0ZHRXb1ZibTV1UmI2R3ZwaWloNGNIclZ1M3BuVnJ5elhGbGl4WlFreE1ETTg4OHd3Tkd0aXhRRlVPZ29LQ3pGb1ZncXJLYjRsK1lyMXc0VUpTVTFPcFY2OGUwNmRQWi9IaXhXemJ0bzJwVTZjU0VoTEMwS0ZEYWRTb2NFdnR3NGNQOC9ISEh4TWJxMnA4RFJreWhCRWpSdGdjWDhlT0haazVjeWJ2dlBNT3ljbkpUSmt5aGVEZ1lKNTU1aG16N1NVUkVSSFVxbFdMRHovOEVKMU94M1BQUFVkRVJJUUVBS3lRQUVCQjZ6YkNnOTNVcEtoWkU4c3Q1Z29hL21MaGxkT2p4MVVLZG5FVnRUTDY2KzhRMmdVV0xZR0lYWVVmZis0WjQ0UXU1VEw4c0xMNFl5aXRwbzF2elFLS1pWRkliY1JRWTMvNExRVmJ5SmtFUFBKTXZoOHFlOEc5K1dsejhRbTJlOXFYaEpPaldwblhXNy9KOGhZR2Erek5BQmcyMlBwamwrSnRWNnIzOVlHcStYdnFMbDlSMzV0KzFZMFQzWlRMNnY2aVhMK3UvazFLVnUwdTZ3U1ZMcWhqaS83elVoYlg5NjVpclA5UVhFNU9KWHZ1TDJ1Z25HdGhDaUdFdUhOb05CcW1UWnZHSzYrOHdwUXBVNWc1Y3liVnExZkgzOS9mcm9sVVltSWliN3p4QmhxTmh1blRwOXRkeU82cnI3NWkxNjVkTkczYWxPblRwNXVsNERkcjFvd1BQL3lRUFh2MnNIRGhRczZlUFZ1b1NGOTJkamJYcjErM2EzTHU3T3pNNWN1WE9YNzhPUHYzN3ljaUlvSnIxNjdoNk9qSXFGR2pETlg4NCtMaTJMUnBFNXMzYnlZaUlvS0lpQWk4dkx3SURRMmxWNjllTkc3YzJPcHI3TnFsL2o0djdwNzRrdmp5eXkvSnlNaXcrTmlsUzJycjdkNjllMG0zc2hqWXZYdjNJdXMwWkdWbHNYMzdkbGF1WEdrSUR2VHExWXN4WThaUXFWSWxwazZkU25Cd01GOTk5UlU3ZCs1azU4NmR0R2pSZ2w2OWV0R25UeDlPbno3TjBxVkwyYmxURmUzMjhQRGd2Ly85cjhYc0FrdmF0R25Ed29VTCtlQ0REemg0OENEUjBkRkVSMGNUR0JqSSsrKy9UNDBhTlhCeWNpSW5KNGZjL0w5ajgvTHlTbDNNOFU0bUFZQ0NzckxncTIvVkgvMEQrdGx1VmFkWGpFcWRwWFl0RGNaT0FrdXRXa0s3R1BlWmc2cUlucG1wVnVMTGN3K01WbXZjMSszZ0FLTXNwL0lZdkRQVldFWGVsS1BKUkRTc0QvU3hzWVhDMWVUOTJBclMvTjlVTlRrdEN5NHUwTDJ6T3RicUlIeWIrZU9tdmRielRGYlN1ejVncklKdktXaFRXcWFWOEs5ZWcxOStLOTd6VFRNQXJCWG82M0svc1M2R0pTdCtNYTlEVWREbzRkQTdmeVZnNDU5cWpNK1BNTGJXM0JTdUpxekZkYTRjMjl2cFB5L2xGV0FRUWdnaGJqRitmbjdNbkRtVEtWT21NR2JNR0VNNmZGSCsvdnR2NXN5WmcwYWpZZWJNbVZiYjcxa3lkdXhZQWdNREdUSmtpS0Z3WGtIdDI3ZW5iZHUycEtlbk0zNzhlRUR0RTNkeGNTRTJOcGJNekV5ckU5a2pSNDZ3Y3VWS0VoTVRpWXVMNDRiSkZrbDNkM2Y2OU9uRGdBRUR6Rm9JQmdZR01uejRjSjU5OWxrT0hEakF1blhyaUl5TVpNMmFOYXhaczRZR0RSb3diOTQ4M056Y21EVnJGaGN2WHNUTHk0c2JOMjV3N05neFBEdzhERVh6eXRQR2pSdEpTN085NkJNVEUwTk1qT1ZGbXJwMTY5b01BR1JtWmpKeTVFZ1NFMVZHWWYzNjlSazllblNoNzRtd3NEQkNRa0pZdkhneG16ZHY1dkRodzRiT0VMLzg4b3RoOHQreFkwZGVlKzIxWXRkWjhQUHo0OE1QUHlROFBKd2xTNVp3OGVKRkhubmtFV3JVVURXOGV2YnN5ZEtsU3hreFlnU09qbzdFeDhmTDZyOE5FZ0N3NU1CQjlXK0xabXJDN2U1dTdCT2VtQVJuQzdTbnU5a1RCRXVUZjM4L3RmcXY5OWRXMkp2ZnVhQkRPN1UvdmJ5Y2lvSEpiNm5qc0Q1UXQ0aUlwNHRMMFlFVkowZnoxbkcyMkxwV1dXNUR5TW1CaGYrRHB4NkhwQlJJVGpGLzNObmt2NVBwU3ZxV0hhb29YOStlc0tNY0FnQVJ1OVJZbmgwQ2YyMVRRWjlxVlZYeHV2VHJSVC9mc1lnV2ZaVzlZUGpUaGU4dkRrK1RWTDAwTzhaVWxBYjFWT0REbWlDVG9rTWQyeGtESkFWbFpha09HcGFVVndEZ1FoeThQcTFzcjZuM3hUelZwVUlJSVlRb29VYU5HdkhaWjUveDl0dHZNM255WkZxM2JzMUREejFFKy9idHpWb0VYcjE2bFQxNzlyQmh3d2FpbzZOcDJyUXAwNlpOSzFiRmUxQXJ3dGIyZ1p0eWRIU2tTcFVxNU9YbGNlTEVDYlQ1djUvZDNkMXAzNzQ5Ly9uUGZ5dytyMEdEQnB3NGNZS1VsQlRjM2QxcDBhSUZ6Wm8xSXpnNG1EWnQydGdzRktmUmFHalRwZzF0MnJRaE5UV1ZEUnMyc0g3OWVwbzFhMmJJT1BEeDhXSExsaTJBMnJkZnQyNWRYbm5sRmFzRjY4clNzbVhMTEhaaHNKZTFnSXVlbTVzYnc0Y1BKenc4bkxDd01EcDE2bVExczhQSHg0Y0pFeVl3Yk5ndzl1M2JSNTgrcW12VXVISGowR3ExOU96WjA2NWdraTJob2FGMDY5YU40OGVQMDd4NWM4UDlRNFlNSVNjbmg0MGJONkxUNlJnMGFGQ0o2MEhjRFNRQVlNdXluOVMvUWJYZzQvZlU4ZjRES3YzK1Z1S2dnYkV2Z2o3MUtTNGUvdmY5elIrSFgzV1ZOYUczUFZLdEhCZTBQL3JtZFFTNGJwSVc1YUNCSlYrWC9Gb2ZmS3g2emUrTUFrczljazFUenp3OGpLM24wdE5WUU9hdnJTVi83YUljUHdsdnpGREg5N2FHVjE1UWdhcDNQaWg2QW11YWVaRmpJUUR3L0FoajE0bThQUE9BZ2IwOFRTYWxaVkdUb200ZDZHZG54ZG0yd2VyRGtyUjA2d0VBL1I4RWVUYnFJcFNFVGl0RkJZVVFRdHpTL1B6OCtQVFRUd2tQRDJmNTh1VzgvNzdhMXVybTVrYmx5cFc1ZHUyYW9kaGRuVHAxZVAzMTF3a05EUzFXLy9xU21qOS92dUZZcTlVV1dTelB6YzJOZWZQbTRlenNYS3l1QUFWNWUzc3phTkFnQmc0Y2FLamdEL0RDQ3kvdy9QUFBrNWVYaDBhanNidG4vYkJod3dwMUxTaktmLzd6SDdOQWh6M2JIb3JyL3Z2dlovUG16WWJiUFh2MnBHZFArd3ViKy9uNUdTYi9BQzR1TGt5ZVBMbk14dWZnNEdBMitRZlZrbkxreUpHeTZtOG5DUURjQ2ZyM014YUEwMnBoM2dMekFvVHAxNjBYcTdNbHFKYXhmVnRTc3ZWOTVSY3VxbjlIRDRmOG9pcGNpb2ZWYXkwSEFINjBrU3BlcmpUMmJlbXd4dlFIdXFVc2pFb21lNDFxMWJTdmozMVowdW5BMnh2R2oxVmZ0NWJONGJtaFJRZXNiR1VBUE5CSnRUM1UrMjA5OURQdnNXdVg2aWFwWGxjdGZPNXVSZm9BUUZHZEVZUVFRb2c3a0Vham9VZVBIdlRvMFlPNHVEZ09IanhJY25JeWFXbHBlSGw1NGV2clMzQndzQ0VOdXlMWVd5ay9JQ0NnekY1VG85RVV5aHJRYURRNE9jbTBTdHdlNUR1MXZBVDRxMHI0NWExak81V1NybmY5UnVGKzZJZVB3cVFTcEJ4L01odHE1djlRLzNtTjdSVnNGeGRvYnRJajlLdkZsbGVUSzVKV0M4dC9Mdm56NDRySVdqQk52YTRWZVBNREFBQ3BxZkRkRHlvWUE2b1ZaY3haMkxMZCtuT2NyR3hkOFBLRWtTYVI2Y2pkOFBlKzRnY0FuSndnd0dRdjRNVVNkdFl3dFcySGVRdkdna0k2d292UHFlTnZsc0MyU012bjZheGtSN2k1R3JlUFdLdUxJSVFRUXR3bEFnTURDUXdNck9oaENDSEtnQVFBeWt0MVgvdFRsRXVxUVQyVituOHppeEJhazUwTnUvZW9nbmNiLzRKRFI2M3Z1emJsNGxLMisvUno4Mnl2MkphazBKdzkzRnlOMlE4QWRVcFIrZldMajBzM2xvMS9xWlo5bmZMM3lJOGVEdWRpQ3dlRzlLd1ZBY3pKTlJaYnZIWk5UYVQ5N1MvcVkxQ3pockdpZnZwMVNMMWEvR3NVbEpzSHVUYmFFR2FiWk1CazU4QU5LK2ZlZjUvbG9wV20zNUkxQW1EeEY0WFAwYituUmcyTWovLzZPNnhaWjNQb1FnZ2hoQkJDVkJRSkFOeXVmS3JCNVArYVR6b3JXbVFVTktpdlZxRHQ5ZEVzK3dJRjl2cHJLM3p4VGRsZHoxNEYzME16NisxaGJvb3ZGcW1xL2Y1K2FqdkEvNzBLRTZhb0RKR0N6QUlBSnNHVHpFeFZTTEpUQi9oa29kb0NVcElBUUVPVDNyYjY3U0szQ21mbm9vdm1PVGpZUHNmUjBmajRyZlQvVVFnaGhCQkNpQUlrQUZCUXkzc0t0NTh6N1NQWnRqVk1yRmI0ZVo5OVpYNzc2SEdZODRueDlvQW5qTmVkT3grT0hMUDgrcFpXR2d2eTlZSHBrOVYrNzF2SndVUHdVYkt4SmVEZHBHYUJ0TGlnSUtoVXlmcktzeTJuWW14L0RsMmMxYXF6TFRjeTRLUFBZT1owMVUyaHVpK01lUjVtenl0OHJta0YySUxwN3RzaklUNEJvZy9aUC82Q2drMWFVNWIxdG9pZTNkVTJHSUJQdmpBV1hyVEczUTNHNXhmUDJiTmZCVFV1WHlsOG5xc3JlRlF5M3I2V1psOHRBQ3U5ZUlVUVFnZ2hoTGdWU0FDZ0lML3EwT0ZlMjQvN1dXaHY0dUpzWGkwOEw4OThNaEs1MnhnQTZOQk9wY3RiTWlBL0hibFZDNVZPdnkzQy9QSEFBSmoydWdvQ2dKcVVyRnByWG4yL291VG1RZXlGa2ovLzl3MGxhN25tVjkyOFVKMGwzeTh5RmpRc3JRVmZGLzY2MUs5bmZ0dEJvMm9pNkZzeEZzZEhuNm1paTlaVTk3VnZtMERNR1ZXSVVWOGpvc085MExjWHJOOWtmcDZUalNLQSs2UFZSMm0wTUtuVWV2Qkk2YTVWVUsyYTBMcVZPaTZpbFEyZzZoSG96NDlQVUFVU0xkVVNHREVVSHU1dHZQM2JlcFhlWHhhcVZsV2RGY3FEWkNBSUlZUVFRZ2diSkFCUVVGNXU0UlpkRGhxVGl1Qlc5cGhyaStqQmVlS1VLdERtN2EwbXE0dStzN3c2ck5YQ2s0L0J3Q2RWZ2JLcjErREFRZlZZZFY5NDUwMm9rdCtDVHFlRFQ3K0VsTXUzUmdDZ3RINVlXYktDYTYxYkZSMVNMd2g2QUFBZ0FFbEVRVlFBY0hRdzd0a3VMVXMxRjFybFQzSnY1SzhBVjNKWEs5TWxDUUNVcFY5K2hmdmFxWTRPQUVNSHdhRWpjTjRrRmQrMENHREJ6MzlKQWpLbVdqUTN0aERNeVlFVEowdDN2WnZsbm1ibXR6dDFLTHNBZ0tjSDlBb3RtMnNKSVlRUVFnaFJEQklBS0docmhQb3dGVlFMUG41UEhmOFpicjJ0bXExOXdqb2RiSWxRaFFGZG5LRkhWMWo3aC9rNW5oNnFxRi9iMXZsM09LclYyK2hENnZscDZjWkFCTUEzUzFWbVFkTUszbTkrTy9qK1I5djk2enZjYS93OGJ0Z01pVFpXNEdQK05iL3Q3YTM2MG9QcXVPRGdBTzNhUVB1MjZyaTBrK2pTeU0yRHp4ZXByUUFPR2xYTXozUkxDNWgvVDVWMXhmdlFMc2JqZnc3ZUh0dERQRDJnVHBENWZRM3FxV0tHRjR2b0JDR0VFRUlJSWNRdFRBSUFOOU1mbXlDc2owcTU3djg0Yk4xaDNDWVEzRUx0MGE1V1ZkM1c2bFExOFI5L1ZwTi9VRVhadHUyQTNnK3FESUtOZjFYTSs3Z2RyZHRvUFBiMVVaWG9UVE01L0h5TkFZQ0kzWEE4ZjZYYTBSR2NuUXBuaFpqcWVyOHhLK0RBUWJXaTNxNE5lSHBDMitDS3p3STRGUVByTmtCVmIvanEyOEtaSjg0bVB3YXlzc3Z1ZGZWWkVIcGJkNVQ4V3NFdDRFcHE2YmFZMkt0NVUrUFhjKzgvNm1zSjBMYzNmUDF0NmE5L0tSNW16aTM5ZFN4NWY0WUtZQWdoaEJCQ0NHR0JCQUJ1cHN0WElIS1gydHZ2VVFrR1B3WGYvZ0REQnNORER4clB1NVFBbjMycHRnMFU5TWVmY0NaV1ZidS8wenphRjdSNVJaOVhVSTBheFR2LzFaZFVOZnRmZjRjL05oc0RMQVYxRG9GQlQ4S0owekRmUm5IRzBLN3EzN3c4dFovYzFWWHRJZGRvMUo3N2lnNEFBQ3hkYm4yYmlta0dRRm11MFBmdGJkeVRmaTBOOWgwbytiVkNPa0tQYmlxWXNXeWxhak5aWHJvK1lEeGV2VmExQWF4WlE5Mi9jcFhhbGxOY21WbXE1Z0NvLzkvNjQ3SVduMkFNQU53TzJSWkNDQ0dFRU9LbWtnREF6YmI4WjdWZjNkVVZIdXdPclZzYWl3cHF0YkIyQS96NEMyUmJXWW05R0tjKzdrU0QrNWYvYTdSb0RzMmFxT043V3hjdWlHZXF5LzBxVU9EdkI3dWlWTlg0Z2tJNnFza2hxR0o1YWVucTQrUnBhTkpJRlhPc0ZRZ1hLdmhyWm5YeTcyeGUweUNuakRJQUtybXJiQmU5emVIbVJUS0x5eU4vVXR1b0FUUnVXSDRCQUY4ZnRYVURWTUR1NUduNGN3czhPd1RjWE5YMzZNTC9GZis2UjQ3Qkt4TnNuK1BpWFBTa3ZYRkRPQnRyL2VmRDY5UFZkUndjVmNhUUVFSUlJWVFRSnNxb0twcXdXM0lLck00dkp1YWdNVTcrL3owTGs2YXJsVnByZjl5TDBudDZnUG8zTHc4V2YyLzczSysvTlg0dFhoaWhXc2laY3REQVV5YkZGMDFyT213eFNYY2ZkQk1DR3lYbFZ1QTlsZFdxOFdPUEdOdm9aV2Fxd0ZacG1OYlhTTEhRdHErczlPbHBMQmE1WTZmS0R2bHJLMlRrVDZaRHV4YmRndEdTQjd2RGF5OGJ1M2VZYXRZRVhua0IvdmU1TVRoVlVNZDJxZzdKck9uUTdRSEw1emc1UXU4ZThObUhNT3JaNG85UkNDR0VFRUxjOFNRRG9DeFVxNm9tRFZrMjlvbWIrdlYzdGNyWUlMOTEzSTBiOE1ISHFwci8zV3o0UzVCYmdnbG9xeFl3OGJXaXp3dnBhSnk4YmZ5cjZGWDV4Q1NWQWo3d1NWWG9yLy9qc0hTRjhmR3d2aEJVVXgyZlBBMUhqeHNmMjdFVGhnMkNTcFZVeGtlVFJwYTNkRlEwMDdaeFdsM1pGQUVNcWdXUFBXeTgvY2RtU0UrM2ZyNDl2S3NZajFOU1NuY3RhN3c4MVRZRFVOazRHLzVVeHpjeVZIQm5RRC8xLy95MWwySDhGUHRYMkQwcXdaQ25WRGVFRHUxZzduelliN0lkb21NNzQ2VCtvUWZoMkluQzEzQnlNblp5ZVBnaDJCUmUrSnhHRFdIMGNIWGM3UUhZRVFuUmgrMGJveEJDQ0NHRXVDdElCa0JwYURScXhmQ1QyVkN2VHRIbk96bXAzdUlkMjhHY1Q0eVRva3FWNEoycFVNTy9mTWQ3cTh2S1VudWxpL3RoejZxMXE2dEs0d2FWb3I5eWxYMWordTBQVlRBUTFOY3VJUDlyVkNNQUJqNWhQTys3WllYZnl4OS9HbTgvUDhLODNkNnRvbElsNDNHMm5RRXNXelFhZUhtVVdvMEc5YmxiWFFidDg2cFdOUjRuSkJYdnVRNGFsZWxRdWJMbEZYaTkwY09OKytkM1JrR1NTU2VJTmV2VWxnQlFXMEltL01kMlZ3bFRnNTh5dGtMTXpvS1RCUUpCMnlPTnh4M2Jtd2M3OUhidlVXMUVRVzA1dWJkMTRYT09uVERmcHZMOENIQjJ0bStNUWdnaGhCRGlybkFMemtodUUzVnJ3d3ZQR1ZlVVBTcFpQOWRCQTEwZVVBWGxmSDFVbW45a0NzeVpEMitNVjVOVHYrcncvdHZ3elhld2ZlZk5lUTkzazhIOXdhZWFPdjcyQjBpL2J0L3pzckxnbHpXcVVPTWZtMVV4T3pkWG1QaXFzWGplOWtqTHEvdS9yWU0rRDZwSmRwMGdHRHBRdlhaUnB2eWZlWWVDZ3NveWtPQmQyWGljVVFaN3hnZjFOMCtSWC94OTRhNER4ZVZkUmRVVUFQVjVTYmJTb25INlpQVi96ZG5aUExEeHduUHF3NWI3MnFzTUVmMXJMUHZKL1BHc0xQaGlrZnJhQUxSdXBZcEp6djlDdFZxMHBsRUQ2TlhEZUh2bDZzTGZlLytlVmUwRmE5WlFnWk9lM2VHblg4M1B5Y3RUMjByNmhhbmJEL2UyWEZSeHlUSm9FNnl1NCs4SFR6eXFhb29JSVlRUVFnaUJaQURZeDlIazArVG1wbGFTWjc5am5Pams1c0kxQ3luT0RocFZPZnlUMmZESzg4YlZSNi84MWNBangrQzlqNHhiQnp3cXdkaVhZTkk0cUJsWWZ1L0hYZ1gzdk4rdXFsVlZlNk5CcFVSdml5aDhUaVdUMW1rRnV3SnNEb2V4RTJISmNzaklVUHUxOWVuWWw2L0FOMHNzdis3MUcvQ2pTYWJCdzczaGdVNUZqN2RXb0Fvd1dmdW9WWWJmRy9YcUdvOUxtNmJmNFY1NElzeDQrNStERUxuYit2bW0ydzFzcmN5M0RUWWVYNHEzWHRDd1pnMlZtZUhyWXd3WTJDUEFINTRmYnJ6OTIzcTEvYU9nZnc2YUY0ME02UWh2VGxMdEhpMXhjb1FYUjZxZkE2QmFHRzc0MC9LNXBsa0FYYXpzOGY5enEvRjdzK1U5eHZvaHBpNGx3SWJOeHR1UFAyejVQQ0dFRUVJSWNWZVNEQUI3MUtwcFBPN1cyZnl4L2RHd2VLbjZ3N3VtU1R1NkdnRXdmNDR4WmR6MC9JaGR4dHVIajhKYjc4SC92YW9tcXFEcUE5emJSbFdlWDcrcFl2YU9WL2RWZmVQMXltSnZlRkZlR3FuMlhoZFh0YXEySDc5OEJmNDdHVVlPZzY4czlIR3Y2ZzF0V2hsdloyU1lQNTZiWjB3SGYzbVVXaTBHdFNvN2Y2R2E2RnZ6eHliVlRyQmhmWlVlLzhvTGFndEM5S0dpMzFkcE5HNElaODdaL3JvNU9VTDNMc2JieFUydE4xV3ZMdnpuUldOSGdTdXBxcFdsTGFidDlMcmVyejRuUjQ0Wngrem1wcm8yREJ0c1BPOW9nZjN4MTlKVVY0enNiTFVWSkR0SEhlZmsvMnU0UC85ZmpRYWVldHo0L0FCL21QR0cyaDRBY1A2aVdxVzM1dHNmVlBDblpYTjErNTVtTU84OTlYMzE5ejd6Yy9zL3JqSS85TDcrMXZyMzkrNDl4aTRZTmZ6VjUvUE1XZk56RWhMaCtFbFZLRkNqVVY4N1M2djdQNjFXUDZjOFBWUTJ4TkNCOE5GbjF0K1RFRUlJSVlTNGEwZ0FvQ2hPanZCWTM4TDNYMGxWZjlDYi90Ri9Yd2ZqY2NFVnpVTkhWRnJ4cVpqQzF6b1ZBeE9tcUpUaTRKYnFQZ2NOM0grZitraE9nYThXcStCQldhbGRDK3JYZzdRME5TSE55VkVmT3AwS1hnenViOTRlN2tvNVZsN1g2M0ovK1YzN1VnSzhPMGVsNzM4NlY2V2xYNyt1M21QREJzWnNoOHdzaUx0VStQa09EaXBBWVRwaFhySmNCWEJzMGVyVTVHdk91eXJEdzhsUlpYaDgvclY1SU1qVWE1UFUxOXdhWHgrWTk0SHQxKzNiUzYyYzd6MmdKdGFuLzgxZlBjK2ZnQWI0dzRpaDVrR3JJOGRzWDlPYTJyVmcyaVRqNXpBdkR6NzgxSHlDYjRscDBVUVhGNWd3dHVqWDJyTGQvUFl2YTlTSHZUdzkxYW80Z0srdm12enJ0NFprWnNKSG45cmVmcUhWcW9LZDB5YXBJQXVvQXBFVFgxUHY1NGVWS21EWHFJRXhYUjlnNnc3THhmMzBMc2FwcjArTkFIWDcvbzZGQXdBQTJ5S05uUUs2ZDFhMUxBcG1yRnkvb2JJWWhqeWxib2QwVkVVTUxmM3NFVUlJSVlRUWR4VUpBQlNsVG0yb1U2REEzNWJ0c1BnSDg3M04xYXFhcHovci9YdFdWWTQvZE1UMjYxeExnM2RtcXhUeFlZUE5WN1Z6Y3MwblMyWEIxMWR0UzdESGpRdzRlUk1tRDVrbExFTG40S0I2bjl2N0dnNGFZd2VHZ3RiK1VYaFB0N3NiVEhnVmdsc1k3MXV6SHRadHRPODFFNU5VRUdEeWVCVUFjSEZXd1o3RUpOVTlvS0NzYk51Zml5dzcya1JlakZQZlMxMUMxQWVveWV2MUcrRHNWTGo5WDBhbWVldENlN2s0dzlTSjVtMzZGbit2VnFxTGN2eWtXdm5XWjFRVVplMGZLcEJSR3VucE1QZzU5ZlYvYzZJeGZWK3JnMCsvVkJrQVJjbk1oSGMrVUpQK2x2Y1k3NjlYVndYUm5KeFVwd0I5a2NEVTFLSmJUZ0w4dmQ4WWJBenBDTi8vV1BpYzNYdGc5TFBxMmltWG9VcGxZNUZLVStzMndpTzlqWmtOUTU2Q0dlOFhQUVloaEJCQ0NIRkhrd0JBVVdMT3FEVGJ3ZjNWUkhqZTUrWXR2UFF1WDFGRnVmU0Z4SkpUWU5uSzRoZjBpOWlsS25uM0NsV3J1RDQrS3BXNnBKTmpheTdZTWRIUlcvR3ovUzBPUzJQRVN5WGJhdEM2RlV6OVAvdlBqem1qQ3FTWlNraFUrN1BYL21IbFNTYXJyQnMycTBLT3hSRjlTQldNZS9VbE5Ybjc5Z2ZMay8reWttU2hVSjZEZy9sRVhTODNEeFo4VmJJYUFOazVxZ1BDcXkrcDY2LzR4Zm8rZDBzKy9GVFZ5V2pmVm0wN2NYVUI4ak5QZERyMWZYZnhFdXpjRFh2L0tmNzRyTGtZcHliUStnREFWNHNoYXEvOXo4L0lWQUc3NTRiQ1F6MVYxc1BzZVNyZ0J5bzc1S1dSNnZvTC8yZDdtNGplbm4zUXVxV3FtMkN0ZGtKNk92eHZxUW9JMmdwV1pHWEJxclV3L0duVjd0SzBkb0VRUWdnaGhMaHJTUURBSHIrc0FaK3FxcTNiK1F2V3ovdDhFZFN0bzFZcEYzNmo5aDJYUkZhV21vaXUyNkJXRldQT2xPdzZ0aVFtcVpYTWdpdkJldGs1S2dWNTdSOXExZkZPTW04QmZQYVZtckE2YU5UWHlWWWw5NHhNbURsWHBhakhubGVUM0pMWUdhVXF3QWZWdEQ5N29LU1NVdFNxdG9QRytqbTV1WERvcUVvakwwMTZlT1J1VlNpelRoMzQrZGVpenplbDA2bjArSzBseUQ0b2pjd3MrR0NlMnBxeGRBWDh1YVg0MTlCcVlkRVNPSEJJdGZrenpmS0oycXNDUEIzYi9UOTdkeDRYWmJrMmNQdzNNd3o3dmdzSUlpb2FJbTY0NzJXWXRtaUxhV1ZsWnN1eE9pMjJtSGw2clZQdlc5cGV4Mnc1cDJ3N2FjdXBrNHI3aGhocUl1NFFDS2dvSVBzNk1Nek0rd2ZPRStNTUNJaUJjbjAvSHo0d3ozTS96M01QTG5CZjkzMWZWL01ERjhmUzRLbm5MOXh1M2FibTNXL2RwdnFBd2ZhZGpTZE9GRUlJSVlRUW5ZcktaRHAvQStsbDR0Wlo3ZDBEMnp6Y0w3ejN1U05TcXdEVkh3UEdwZ2JFblpWS1piM2Z1cU96czZ2ZlgyK3YvZU96VmxzL0FDNG8vSE9TTzNaazd1NVFkaG4rZSsySXZ2dWl2WHNnaEJCQ0NDRXVRRllBdExYTGNmQVA1MllJVGRDS0pQeWR4dVUyK0lmNldmNjZPbWpHQ3ZST1NRYi9RZ2doaEJDaUUxRmZ1SWtRUWdnaGhCQkNDQ0V1ZHhJQUVFSUlJWVFRUWdnaE9nRUpBQWdoaEJCQ0NDR0VFSjJBQkFDRUVFSUlJWVFRUW9oT1FBSUFRZ2doaEJCQ0NDRkVKeUFCQUNHRUVFSUlJWVFRb2hPUUFJQVFRZ2doaEJCQ0NORUpTQUJBQ0NHRUVFSUlJWVRvQkNRQUlJUVFRZ2doaEJCQ2RBSVNBQkJDQ0NHRUVFSUlJVG9CQ1FBSUlZUVFRZ2doaEJDZGdBUUFoQkJDQ0NHRUVFS0lUa0FDQUVJSUlZUVFRZ2doUkNjZ0FRQWhoQkJDQ0NHRUVLSVRrQUNBRUVJSUlZUVFRZ2pSQ1VnQVFBZ2hoQkJDQ0NHRTZBUXUzd0NBaDN0NzkwQUlJUVRJLzhkQ0NDR0VFSmVKeXpjQTBDMnN2WHNnaEJBQzVQOWpJWVFRUW9qTHhPVWJBQWlYWHppRkVLSkRrUCtQaFJCQ0NDRXVDNWR2QUdEOEdMQ3phKzllQ0NGRTUyYW5nYXZIdG5jdmhCQkNDQ0ZFTTF5K0FZRGdMakR0aHZidWhSQkNkRzYzM3dKZEF0dTdGMElJSVlRUW9oa3Uzd0FBd00wM1FKRDg0aW1FRU8waVBBeHVtdExldlJCQ0NDR0VFTTEwZVFjQXRGcDQ4TDcyN29VUVFuUSthaFg4NVg1UVg5NC9Sb1FRUWdnaE9oT1Z5V1F5dFhjbkxscWRBYjc5SG43NkJZeVgvOXNSUW9nT1M2MkNHNmZBakZ2cjkvOExJWVFRUW9qTHhwVVJBREE3Y1FxU0Q4RHY2WkNXRGtYRjdkMGpJWVM0L0hsN1FhOGUwRE1DQnNSQWFFaDc5MGdJSVlRUVFyVENsUlVBRUVLMG1zRmdZUDM2OWV6ZHUxYzVwbEtwR0Q1OE9PUEdqVU9qa2RsZUlZUVFRZ2doTG1jU0FCQkNXRGg2OUNnLy8vd3p0YlcxeWpFZkh4K21UWnRHbHk1ZDJyRm5RZ2doaEJCQ2lJc2hBUUFoaEpXU2toSisrT0VIY25KeUxJNlBIRG1TQ1JNbXRGT3ZoQkJDQ0NHRUVCZERBZ0JDQ0p0TUpoTzdkdTFpNjlhdEdBd0c1YmlzQmhCQ0NDR0VFT0x5SkFFQUlVU1RDZ3NMK2Y3Nzc4bkx5MU9PcVZRcWhnMGJ4dmp4NHlVM2dCQkNDQ0dFRUpjSkNRQUlJUzdJYURTeWMrZE90bS9manRGb1ZJNTdlWGx4M1hYWEVSRVIwWTY5RTBJSUlZUVFRalNIQkFDRUVNMVdVRkRBenovL2JKVWJJREl5a2ttVEp1SHU3dDVPUFJOQ0NDR0VFRUpjaUFRQWhCQXRscHljek1hTkc5SHBkTW94T3pzN1JvMGF4WWdSSTJSYmdCQkNDQ0dFRUIyUUJBQ0VFSzFTV1ZuSit2WHJPWFRva01WeER3OFBwa3laSXRzQ2hCQkNDQ0dFNkdBa0FDQ0V1Q2duVDU1azllclZuRDE3MXVKNFJFUUUxMTU3TGI2K3Z1M1VNeUdFRUVJSUlVUkRFZ0FRUWx3MGs4bkViNy85eHBZdFd5eTJCUUQwNzkrZkNSTW00T0xpMGs2OUUwSUlJWVFRUW9BRUFJUVFiYWk2dXBvdFc3YXdiOTgrR3Y3WFltZG54L0Rod3hreFlnVDI5dmJ0MkVNaGhCQkNDTkZTQm9NQkFMVmFqVXFsYXVmZWlJdWhidThPQ0NHdUhFNU9Ua3llUEptSEhucUlYcjE2S2NmcjZ1cllzV01INzczM0hudjM3clVvSlNpRUVFSUk4V2Zidm4wN045OThNei8rK0dPenIwbExTMlBxMUtrc1hicjBnbTBMQ3d1Wk0yY09jK2JNb2FpbzZHSzZhdVhMTDcvazBVY2ZwYVNreE9iNXpNeE1GaTFheEs1ZHV5NzZXUWFEZ2RkZWU0MUpreWJ4L1BQUG85ZnJML3Flb24zWnRYY0hoQkJYSGw5ZlgyNi8vWFp5Y25MWXNHRURKMCtlQktDcXFvcTFhOWV5YTljdVJvNGNTZi8rL1ZHckpRNHBoQkJDZEZhNXVia3NXN2JNNWpsbloyZWVmZlpaTm0vZVRISnljclB1TjNic1dBWVBIbXgxZk51MmJmejczLzltenB3NURCNDhtTnJhV3NyTHk2bXBxV2wyWHcwR0E1V1ZsVmJiSFcxNTg4MDNPWEhpQkE4Ly9ERGUzdDdOZmtaem5ENTltbVBIampVNkdEOTY5Q2kvL3Zvcm8wYU51cWpuMU5UVThNb3JyN0JyMXk0R0R4N000c1dMWlNYbkZVQUNBRUtJU3lZNE9KaDc3NzJYOVBSME5tM2FSSDUrUGdBbEpTV3NYcjJhN2R1M00zTGtTQVlNR0lDZG5meDNKSVFRUW5SRWVYbDVIRGh3Z01MQ1Fzckt5bkIzZDhmSHg0ZVltQmo4L2YwdjZ0NlZsWlVrSmlhaTBXalFhclhLY1oxT2g3dTdPd0NIRHg4bVBqNit5VWtEazhtRXlXUWlORFRVWmdCZzc5NjlwS2VuNCtEZzBPeStKU2NuYytUSUVTWlBub3lYbDFlenIvdlBmLzdEN3QyN1VhdlYvUDc3Nzd6Kyt1dk51dTZHRzI2Z1Q1OCtGc2UyYnQxcU5kTnZubGhadjM2OVZZNmxrU05Ia3BxYUNtQjFyNWJJemMzbGYvN25mOGpJeUVDdFZ1UGw1Y1UvL3ZHUEMxN243dTdPZmZmZDErcm5pa3RQZnVNV1FseHlQWHIwb0VlUEhodzhlTkRpQjFsNWVUbng4ZkhzMkxHRDRjT0hNM2p3WUlzZi9rSUlJWVJvSHlhVGllM2J0L1BOTjkrUWtaRUJnRmFyeGMzTmpmTHljbVgyT1NJaWdwa3paekptekppTDJocytaY29VSG4zMFVhQis4RGxyMWl5cmtzSWZmL3d4b2FHaE5xL2ZzMmNQenovL3ZNMXplcjJlaElRRUhCd2M4UEh4SVRjM2w3S3lNcUQrZDVIYzNGeUw5aTR1THJpNXViRjc5MjYrKys0N2hnMGIxdXdBd0tGRGgvand3dzlScVZUWTI5dVRrSkJ3d1d2TUt3cGlZMk90QnUzZmZQTU54NDhmdDNuZFo1OTlablVzTkRTVTVPUmtIQjBkY1hkM3A3UzAxT2ExRGc0T09EbzYyanlYbUpqSTBxVkxLUzh2QjhCb05MSmh3NFlMdmc4QWYzOS9DUUIwY0JJQUVFTDhhYUtqbzRtS2l1SzMzMzVqKy9idFZGVlZBZlhSLzQwYk43Sno1MDZHRGgzS2tDRkRXaFNoRjBJSUlVVGJLU3dzNUtXWFh1TElrU05FUjBjemYvNThCZzhlakkrUGowV2J2WHYzRWg4Zno5Ly8vbmVpb3FKWXRHaVJSWnZXTWcrYXg0d1pjOUgzZ3ZyOS9oVVZGUURjYzg4OUZ1ZFdybHpKeXBVckxZN2RldXV0UFBqZ2d5MStUazVPRG9zWEw4WmdNS0RSYUhqeXlTY1pQMzU4bysycnE2dDUvZlhYU1VoSW9HL2Z2alpYTHJ6eHhodEtBajZ6OTk5L242MWJ0L0xSUng5WmJTK29xS2pnekprekFOeDIyMjJOUG52V3JGbmNmZmZkVnRmKzR4Ly9ZTU9HRFdpMVdoNTc3REd1dWVhYUp0K3pYcS9uMDA4L1pjMmFOWGg1ZWZIRUUwODAyVjYwUHdrQUNDSCtWR3ExbXRqWVdBWU1HTUMrZmZ2NDlkZGZsZWgwZFhVMVc3ZHVaZGV1WGNUR3hqSnMyRENjbkp6YXVjZENDQ0ZFNTVHUmtjSENoUXN4R0F5OC9QTExEQnMyekdZN0h4OGY0dUxpaUl1TEl6RXhrVGZmZkpONTgrYnh5aXV2V00zY3Q5VE9uVHRScTlXTUhqMzZvdTREOVNzWnZ2MzJXNkIrUUd4ZWFaaVZsVVZpWWlJeE1URkVSVVZaWE5PM2I5OFdQK2ZzMmJNODg4d3psSlNVTUdQR0ROYXZYOC8vL3UvL1VsWld4azAzM1dUVlBpY25oeGRmZkpIczdHeEdqUnJGZ2dVTGJPNnZkM1YxdFRwbWZnK3VycTU0ZUhoWW5GdS9majBBUTRjT0pTZ295T3JhMDZkUGs1U1VaREhSWWpLWldMOStQWjkrK2luRnhjVUVCZ2J5dDcvOWpmRHdjTlJxZGFOYkw0NGNPY0piYjcxRlZsWVd3NFlOWS83OCtWYjlFUjJQQkFDRUVPM0N6czZPSVVPR0VCc2J5NkZEaDBoTVRGUnlCTlRVMUpDUWtNQ3Z2LzVLZEhRMFE0Y094Yy9QcjUxN0xFVEhzem52RVB1S016bFJXY0RKcXNMMjdvNFFWNFN1emo2RXVmZ3gwQ3VjOFFGUkY3N2dDbEpRVU1EQ2hRdHhkWFhsMVZkZnRkamZYMWRYeDVFalI5aXpadzhBYytiTVVjNk5HREdDN3QyN3MzRGhRaFl1WE1qNzc3K1ByNjl2cS9wUVhGek00Y09INmQrL3Y5VmdjdTdjdVkxZTExaGw4L2o0ZURJek01a3dZUUlQUFBDQWNuemp4bzBrSmlZeWVQQmdac3lZMGFxK211WGs1UERjYzgrUm41L1B6Smt6dWUrKys0aUxpK09wcDU3aS9mZmY1OWl4WS96bEwzL0J6YzBObzlISWYvLzdYLzc1ejM5U1ZWWEZyYmZleXR5NWN4c2RaQnVOUnQ1OTkxMkxZMGVPSEFIZzAwOC90VmpHUDNmdVhMWnUzWXBXcStYWlo1OEZJQ2twaWZEd2NDVW9ZNzZYT2JCak5CcDUrdW1uT1hEZ0FDcVZpaHR1dUlFNWMrWlFWMWZIL1BuejZkS2xDMDgvL2JSRi93b0xDL25zczgrSWo0L0gzdDZlUng1NXhHYVFRM1JNRWdBUVFyUXJsVXBGZEhRMDBkSFJwS2VuczNQblRrNmNPQUhVLzdLUm5KeE1jbkl5b2FHaHhNYkcwcnQzYjZrY0lEcTlVbjBWNzZldFkyOVJSbnQzUllncnpzbXFRazVXRlpKdzloaEpoYi96U0s5SnVOclozaXQ5SlRHWlRMejAwa3NZREFhTHdmL3g0OGY1L1BQUFNVNU9wcnE2R3FnZjhKOHZNRENRVjE5OWxYbno1ckY0OFdMZWZmZmRWdVVFMkxsekp5YVRpWEhqeGxtZEd6MTZ0TTBaY2FpZmdkKzllN2ZWY1c5dmI3cDI3Y3E5OTk3YjRyNDBSMWxaR1k4Ly9qZ2xKU1ZNblRwVjJmOGVFaExDTysrOHcwc3Z2Y1RHalJ2WnUzY3ZkOTU1SjVzMmJlTFlzV1A0K1Bpd2FORWltOHYrejdkejUwNnJZNTZlbnZ6MjIyOFd4MGFOR2tWYVdocmp4NC9IemMyTjFOUlVYbnZ0TmU2NDR3NGlJaUxRNi9WczJiS0Y4UEJ3d3NMQ2dQcVZtYmZkZGh2VjFkVTg5dGhqOU83ZEc2aXZlT0RsNWNYR2pSdFJxVlRNbnorZjh2Snl2di8rZTM3NDRRZHFhbW9ZTldvVWMrZk90Ym5TUUhSY0VnQVFRblFZNW1TQnAwK2Zac2VPSGFTbHBTbm5UcHc0d1lrVEozQjFkV1hRb0VFTUdqVElLdk90RUozQmdaSnMzankybWxKOVZYdDNSWWdyWGxKaE91bjdQdWVwM3RmVHh6MjR2YnR6U1czWnNvV2pSNC95eWl1dldNejhIejkrbkY5Ly9aV29xQ2hDUWtKWXUzWnRvL2NJQ0FoZy92ejVMRnEwaU0yYk4zUDExVmUzdUI4N2R1eEFyVmJiTEdGMzk5MTNONWtFOFB3QVFHMXRMVlZWVmR4MTExMGNPM2FNWThlT0tlZU9IajJxdkw4dFc3WlkzUzhrSktSWi9YVjNkK2ZoaHgvbStQSGozSC8vL1JibkFnTURlZWVkZDFpNGNDSEp5Y2w4OE1FSFFQMzJpVGZlZUlQZzRBdi9uVktyMWF4YXRhcFpmWG5qalRjQXVPNjY2NEEvVmtXWUt5M3QycldMaW9vSzdyenpUb3ZyaGcwYlpyWFZRNlBSOE1JTEw3QjQ4V0kyYk5qQTZkT255Y2pJUUtmVEVSa1p5VU1QUGRTcXJSS2kvVWtBUUFqUjRRUUZCWEg3N2JkVFhGek1uajE3Mkw5L3YxS250NktpZ20zYnRyRmp4dzZ1dXVvcVltTmptLzFEV29ncndmcmNBekw0RitKUFZGaFR6dXJUK3k2N0FJQk9weU12THc5QW1lMXR5dGRmZjAxTVRBeERoZ3l4T0Q1Z3dBQldyVnFGdTdzN1I0OGViVElBQVBXRHlaaVlHTDcrK3VzV0J3Q3FxcXJZdjM4L3djSEJTZ25BaTFGUlVjR3JyNzdhWkpzdFc3YllEQURjZU9PTnphNTVQMkhDQkNaTW1HQnhMRE16azhURVJEWnQycVNVN1FzUER5YzdPNXZDd2tMbXpKbER2Mzc5aUltSm9XL2Z2a1JFUkRTNnV1SEFnUU5LYWIvR3VMaTRjTys5OXhJWUdFai8vdjJCK3BXVWdMSVNZK2pRb2J6NDRvdk5HcmpyOVhxU2twS1VhZytIRHg4bU9EaVk2ZE9uazVlWHg4YU5HOUhyOVF3WU1PQ0M5eElkaXdRQWhCQWRscGVYRjlkZWV5MFRKa3pnd0lFRDdObXpSOGtUWURRYU9YVG9FSWNPSGNMZjM1K1ltQmo2OWV1SHM3TnpPL2RhaUV0bng5bGo3RHpiOUMrQlFvaTJ0L05zS2tOOWVqTGFyM2Q3ZDhWS1NVa0pxYW1wWkdkbms1dWJhN1BzMjQwMzNraE1URXlqOXpoejVneloyZGsyOThLM0pxdC9YRndjcjcvK09qazVPYzJhNVRaemRuWm01TWlSN05peGc3VnIxeW96MldZMU5UWEtOb1R6MWRiV1doMXpjM1BqNVpkZnR0aytKU1dGNzc3N2pva1RKOXFzTmhBWUdNaTZkZXVhM2ZmYzNGd09IanhJU2tvSysvZnZWNEl2L3Y3KzNIYmJiVXllUEptUWtCQ0tpb3JZc0dFRENRa0p5alpITTE5Zlg3cDI3VXBBUUFBOWUvYmt4aHR2Qk9wbjdyLzc3cnNtbisvdjc4L2t5Wk10WnZmTjN5dHptVU1IQndlYkt5dk1qRVlqUjQ4ZVpldldyV3phdEVrcEF6aG8wQ0NtVFp0R2FHZ29peGN2SmlNamcxdHZ2VlVKTklqTGl3UUFoQkFkbnAyZEhRTUhEbVRnd0lHY09IR0MzYnQzYyt6WU1XVnBXMzUrUGhzMmJHRFRwazMwNk5HRC92MzcwN05uVDhrVklLNDQ2ODdzYis4dUNORnByVHV6djhNRUFFcEtTdGkrZlR0WldWbktnTi9EdzRQSXlFZ2xLWnlqb3lPQmdZSEFoVmNBcEtTa0FQVjE2TnVDK1Q0cEtTa3RDZ0FBUFBiWVkremJ0NDlQUHZtRU1XUEdXR3ozKzh0Zi90S2llMm0xMmthckdKakxBb2FHaGpiYTVrSnljbkw0NElNUFNFMU5wYXlzREtoZnN0KzdkMjhtVHB6SThPSEQ2ZFdyRndESnljbDg4Y1VYVEpnd2dkdHZ2MTFaNlppY25LeE1hR1JuWjFOUVVBRFVsMDQydSsrKys2eEs5cDNQVnI0RmM1L01LeEJzcWFpb1lPL2V2U1FsSmJGNzkyN2xHa2RIUjZaTW1jTE5OOTlNYUdnb2lZbUp6SnMzai9MeWNqdzlQYW11cnVhZGQ5NXA5TDRQUGZTUVJZSkMwWEZJQUVBSWNWa0pEUTBsTkRTVXlzcEtKY3BlV0ZpZi9keG9OSktXbGtaYVdock96czVFUjBmVHYzOS9pNzJNUWx6TzhuVmw3ZDBGSWZkSS83a0FBQ0FBU1VSQlZEcXRqdkx2THlrcGlXM2J0bEZUVTBPL2Z2M28xcTBiWVdGaGVIcDZ0dnFlQlFVRk9EbzZ0bGtKTjA5UFR4d2RIWldmenkyOWR0cTBhWHo1NVplc1g3K2VhZE9tS2VmaTR1SndjM05qNjlhdGxKYVdXbVNlejgzTkpTRWh3ZVk5OVhvOVZWV1dXNmZNcytNNm5jNXExWVNEZzBPekJxOUJRVUVZREFZaUl5UHAwNmNQZmZyMElTb3F5bVlKNDFPblRyRjU4Mlo2OU9qQjBLRkRnZnFWamcyM0Q5VFcxcEtWbGNYeDQ4Y3R0aFJvdFZxbDlGOUxuRDE3Rm9EMDlIUU1CZ01hamNhcXpabzFhL2o0NDQrQittMEVWMTk5TmFOSGp5WTJOaFo3ZTN2S3k4djV2Ly83UHpadDJxUmNVMUpTd3VyVnE1dDg5dXpac3lVQTBFRkpBRUFJY1ZseWNYRmh4SWdSakJneGdsT25UckYvLzM0T0h6NnNMQUdzcXFvaUtTbUpwS1FrQWdNRGlZbUpJVG82MnVZUFpTRXVCMFpNRk5hVXQzYzNoT2kwQ212S01aaU1hRlR0czdvc056ZVhuMy8rbWJ5OFBIcjE2a1ZjWE54RkRmb2JLaTh2YjVNOTl3MjV1YmtwczhrdGRmWFZWL1BsbDEreWE5Y3Vpd0RBOU9uVENRME54ZG5abVJVclZqQmt5QkJsRDdyQllLQ3Fxb3AvLy92ZkxGNjhtRVdMRmlrckFYZnQydFhvVm9DdnZ2cUtyNzc2eXVMWWxDbFRlUHp4eHkvWVQ1Vkt4V3V2dlVabFpTVWZmdmdoK2ZuNWJOdTJ6V1piOHl6OHRtM2JsR3BIdGd3WU1JQkpreVlwcjE5NDRRVmxoVVp6ZlBEQkIwcWlSUE56YW10clNVOVBKekl5MHFyOXJiZmVTa1ZGQlgzNzltWEFnQUZLb01Ga01yRng0MGFXTDE5T1NVa0pNVEV4UFBYVVU0MytuU3NzTEdUaHdvV2NQbjJhTVdQRzRPYm0xdXcraXorWEJBQ0VFSmU5a0pBUVFrSkNpSXVMNCtqUm8remZ2NS9zN0d6bGZHNXVMcm01dVd6WXNJSHc4SEFsU2krUmFYRTVVYVBDaU8wNjEwS0lTOCtJcWQwRy96cWRqcFVyVjZMVDZiajc3cnVibGRTdkpTNW1zTjZZaXdrcWhJU0VZR2RueCtuVHAyMmVqNHVMVXdidTVnQkFTVWtKcjczMkdzbkp5WGg1ZVhIaXhBbTZkZXRtY1Yxc2JDdzllL1lFSUNzcmk4VEVSR0ppWW9pS2lsTDYvTi8vL3JmRi9hMnBxU0UrUHI1WmJWTlRVNXRNNkdkdmIyOHgrejk4K0hDNmR1MXEwU1k1T1ptTWpBeGxSVVJERFJNSkhqeDRrT0hEaDdOLy8zNTI3OTV0TXdDZ1ZxdVYwb1VONzc5OCtYSXlNakt3dDdmbmdRY2U0SlpiYm1sMGEyVjJkall2dlBBQ3VibTVqQjA3bGdVTEZzZzJ6QTVNQWdCQ2lDdUdWcXVsWDc5KzlPdlhqK0xpWW1XTGdEbUpqZEZvSkNNamc0eU1ERmF2WGsyM2J0MjQ2cXFyNk5Pbmo2d01FRUlJMFdHdFhMbVMwdEpTNXM2ZHErenJiMHUrdnI3b2REckt5c3JhWkNWQVNVa0pPcDJ1VlFrRXpiUmFMWldWbFRiUCtmdjdjKzIxMTdKMjdWcFdyMTZOdmIwOS8vakhQNmlvcU9EcXE2OW0zcng1Tm1lZ2h3OGZ6ZzAzM0FEQXhvMGJTVXhNWlBEZ3dVcnl3NXljbkZZRkFMeTh2UGo1NTUrYmJMTjI3VnFXTFZ2RzdObXpMVlkxbk05Y3NzOXN5cFFwQUd6ZHVwWG82R2g4Zkh4NDc3MzN5TWpJWVByMDZmajcrN04vLzM2clBBYVptWm5rNXVaeTU1MTNZaktaU0VoSVlOYXNXWTArMTJReXNYdjNibGF0V3FXc09CZ3laQWlQUHZvb2dZR0I3TjI3bDhHREIxdGR0MjNiTnBZdVhZcE9wMlBxMUtrOC9QRERNdmp2NENRQUlJUzRJbmw1ZVRGdTNEakdqUnRIZG5ZMmh3OGY1dWpSbzhvZVFKUEpSR1ptSnBtWm1heFpzNGF3c0RCbFpVRERoRU5DQ0NGRWU5cTJiUnZaMmRuY2VPT05sMlR3RDlDdlh6OEE5dXpaMCtMU2ZiYnMyYk1Ib01uS0EwMDVkT2dRMWRYVnlsSjJXKzY3N3o0U0VoSjQ1NTEzTUpsTStQdjdzMkRCQXFzeWhoZERxOVhpNk9oNHdRR3RTcVd5bUVoSVRrNW0xYXBWUFAvODg4cU12SGxwdlZhclZkcis4TU1QK1BqNE1IYnMyQ2J2WDFaV3h0S2xTd2tQRCtlOTk5NnpPTGQ4K1hMV3JGbkRSeDk5WkxFeVpPM2F0YWpWYW9ZTUdZSk9wMU9TRmRwYUJWQlNVc0tUVHo2cGJGT0lpSWpnL3Z2dlZ3YjgvL3JYdi9qNjY2K1pNMmVPRWl3cEt5dmovZmZmWjh1V0xkaloyZkhFRTA4d2VmTGtKdDlIVFUwTmRYVjE4bnRXTzVNQWdCRGlpaGNXRmtaWVdCalhYWGNkV1ZsWlNqQkFwOU1COWNHQXJLd3Nzckt5V0x0MnJVVXdvTEdhdkVJSUljU2xwdFBwU0VwS1V1ckZYeXBCUVVHRWhZVVJIeDl2TXdCZ01CZ3NQcHRNSnVWcmxVcGxOVUJldDI0ZG9hR2hMYW9BY1Bic1dXYk5tb1dMaXd1Wm1aa0FqQnc1c3RIMm5wNmVQUFBNTXl4YXRBaVZTc1dDQlF1YVZkKytKZTY3N3o2cjVmRVhzbjc5ZXQ1ODgwME1CZ003ZHV5d0ttVm9scCtmejZlZmZrcHRiUzIvL1BJTGp6NzZhS01Cai8vODV6L1UxTlRZTE5NNGZmcDA0dVBqV2I1OE9hKysraW9BeGNYRnJGbXpobkhqeHVIdDdjM1lzV05adm53NXExYXQ0b1VYWHJDNmg2ZW5wMUpLZWNhTUdZd2NPZEtpcXNBdHQ5eENRa0lDbjM3NktWNWVYbFJXVnZMRkYxOVFVVkZCOSs3ZGVlNjU1d2dQRDIvMGUxSlRVOE83Nzc3THhvMGJNUnFOVEpnd2dhZWVlZ3A3ZS9zbXY1ZmkwcEQxR1VLSVRrT2xVaEVlSHM3MTExL1AvUG56dWVPT080aUppY0hCd2NHaVhYWjJOdkh4OGJ6MTFsdDg4c2tuYk4yNmxaTW5UeXBsQjRVUVFvZy9RMnBxS2pVMU5WWjcyUytGbVRObnNuLy9mdmJ1M1d0eC9PalJvMHlhTklsSmt5Ynh4Qk5QQVBWSjljekgzbnJyTFl2MlNVbEpwS1NrTUhQbXpCWTkzOC9QRDQxR1EwWkdCbTV1YnR4eXl5Mk5scjR6RDBEZDNOeDQ2S0dITUpsTUxGaXdnQTBiTnJUb21lY3pUd3ljdnd5L09ZeEdJNTkvL2psTGxpeEJyVmJ6L1BQUE56cjRoL3B0RE11WEx5Y21Kb2I5Ky9mendBTVA4UEhISDFOVFUyUFJyclMwbEI5KytJRmV2WHJaREloMDZkS0ZTWk1tc1dmUEh1WFBidG15WlJZQkF5OHZMMGFQSHMyMmJkdElTMHV6Mlo5SEgzMlU5OTkvbjFHalJsbVZGSFIzZCtmWlo1OUZyVmF6ZE9sU2xpMWJSbDFkSGZmY2N3OGZmUEJCazROL2dFOCsrWVQxNjljVEZSVkYzNzU5MmJ4NU0xOTg4VVdUMTRoTFIxWUFDQ0U2SlpWS1JVUkVCQkVSRVZ4Ly9mVmtaV1dSbHBabVVjc1g0TXlaTTV3NWM0WWRPM2JnNk9oSTkrN2Q2ZEdqQnoxNjlKQWxiRUlJSVM2cHJLd3NBSnZMdHR2YWhBa1QrUEhISDNuOTlkZjU0SU1QOFBQekErb0hmMDB0VWUvZHU3ZnlkWDUrUGt1WExxVlhyMTZ0MmtydzJXZWZVVmRYWnpVQU53ZmdTMHBLMkxScEV6Lzk5Qk9WbFpWMDY5YU5XMjY1QlkxR3c3Smx5M2o5OWRmWnRHa1RjK2ZPSlNJaW90blBmZnZ0dHpHWlRCdzllaFNvVDBKb1MxMWRIWURWQURrL1A1L1hYbnVOQXdjTzRPbnB5VXN2dlVTZlBuMHMydWoxZXF2N2hZU0VzR1RKRW1VSi84cVZLOW01Y3lkUFB2bWtzaTNqODg4L3A3S3lrZ2NmZk5EcSsyRjIrKzIzazVlWFI1Y3VYZGkwYVJOYnRteGg0c1NKRmdQem0yKyttUzFidHJCMDZWSSsrT0FEcTdLQ3Rrb0U2dlY2VWxKUzJMQmhBenQyN01Cb05LTFJhSmc0Y1NMMzNudHZzM004SkNRa0VCSVN3aHR2dklISlpGSzJiOHlaTTZkWjE0dTJKUUVBSVVTbnAxYXI2ZDY5TzkyN2QyZlNwRW5rNWVXUm1wcEtXbG9hWjg2Y1VkcnBkRHFPSERuQ2tTTkhBQWdJQ0ZDQ0FTRWhJWkwwUmdnaFJKc3lsL3o3TTZyV3FGUXEvdmEzdi9ISUk0K3djT0ZDWG5ubEZmejgvQWdPRHJhNWJQeDgrZm41UFAvODg2aFVLbDU4OFVXclFYSnoyUnI4bTdQbXo1OC9INVBKUkhCd01ILzk2MThaTldvVUFGT25UcVZyMTY0c1diS0UzMzc3amQ5Kys2M1pwZnlndmtUZmdRTUgwR3ExREJzMlRDbkRWMXRiaTUyZG5mTHozVHpEM3JBVVhtSmlJa3VXTEtHaW9vS1ltQmdXTEZpQWo0OFBPcDFPK1hPcnJhMGxNVEVSQUdkblo0dG5xMVFxcGt5WlFteHNMSysvL2pvcEtTazg5ZFJUdlB6eXl3d2JOZ3dmSHgvR2pSdW5CQVRnai9KKzVvbUl3TUJBWG4zMVZRNGRPc1JiYjcyRm41OGY4K2JOczNoTzc5NjlpWXVMWTkyNmRiejk5dHM4L2ZUVFZ0OEhrOGxFZG5ZMkJ3OGVKQ1VsaFQxNzlpaTVrMXhjWEpnNmRTclRwazFUZ2tQTlpXZG5oMTZ2VndJb0JvTkJraSszSXdrQUNDSEVlUUlDQWdnSUNHRE1tREZVVmxaeTdOZ3gwdExTeU16TVZQWThRdjB2Wm5sNWVlemN1Uk43ZTN1NmR1MUt0MjdkQ0FzTEl5Z29xTlcvL0FnaGhCQlEvM1BtejVqOU4vUDM5K2VWVjE1aDRjS0Z6SnMzajJlZWVjWm01dmZ6N2Q2OW15VkxscUJTcVhqbGxWZnc5L2R2c3o0VkZCUW95ZW44L2YyWk5Xc1dFeWRPdEFxNkR4bzBpSTgvL3BqUFB2dU1uVHQzY3R0dHR5bm5ldlRvd2J4NTg0aU9qcmI1akNWTGxtQXdHTEN6czdQNDJiMTU4MmJlZXVzdDNOemNVS2xVbEpTVUFKYkpEWjJkbmRIcGROeHh4eDNjYzg4OVNyL2VmdnR0dG0vZmpvdUxDMVZWVmRUVzFnSllyUXd3OC9mM1o4bVNKYXhhdFlwdDI3WXAzM2R6RnYrbm4zNGF0VnBOUlVVRmFXbHArUG41NGUzdHJWeC84T0JCRmkxYWhNRmc0TG5ubnJPNVN2R0JCeDVnOSs3ZHJGKy9IZ2NIQng1NTVCR2dmc3RBYW1vcTJkblp5b0FmNmhNV2poZ3hnZ2tUSmpCOCtQQlc3OW1mT0hFaVgzenhCYk5uejBhajBaQ2JteXV6LysxSUFnQkNDTkVFRnhjWEJnMGF4S0JCZzlEcjlXUmxaWkdlbms1R1JnYkZ4Y1ZLdTlyYVdxWEVJR0FSRU9qV3JSdGR1blNSZ0lBUVFvaG1NKzlILzdQMTdObVQ5OTkvbjVkZWVva0ZDeGJRdjM5L0prMmFSR3hzckVXSndOTFNVdmJzMlVOOGZEd3BLU24wN3QyYnYvM3RieTJlSGI0UVB6OC9GaXhZd042OWUzbnd3UWViSElTNnVibng2S09QOHZEREQxdXNKQWdLQ21McTFLbU5YcWRXcTIydTRnc1BEOGRrTWxGYVdnclV6L3hQbWpUSllpOSsvLzc5K2VLTEwvRDE5Ylc0dGx1M2JtemF0RWtKR3ZqNyt6Tmp4Z3k2ZCsvZWFEOVVLaFhUcDA5WHRqVTBQQTZ3Yjk4KzFHbzE0ZUhoUFBiWVk4cHhvOUhJc21YTHFLNnU1b1VYWHJCWUxkQ1F1N3M3Ly91Ly84dFRUejFGWVdFaEJvTkJxVXB3OU9oUkhCd2M2Tk9uRDFGUlVRd2FOSWpvNkdpclBFbXRjY2NkZDZEWDYxbTNiaDBtazRrWk0yWllCR2pFbjB0bGtxeFdRZ2pSS2tWRlJXUmtaSkNlbms1V1ZwYXl0TTBXQ1FpSXRqQnR4OUwyN29JUW5kcVBvK2YvYWMvS3pzNW14WW9WakJrejVvSmw0aTRGazhuRTVzMmIrZWFiYjhqT3pnYkEwZEVSZDNkM3lzcktsQUJGV0ZnWU0yZk9aTUtFQ2ZKenpRYWowUWh3eWJjSmxwZVhjK0RBZ1NZcko1Z2RQMzZjcmwyN0tua0FhbXBxeU12TGsrMk1uWVFFQUlRUW9nMFlEQWF5czdPVmdFQkJRVUdUN2UzdDdRa05EU1VzTEV3Q0FxTFpKQUFnUlB0cWp3REEzWGZmYlZIZnZUMmNQbjJhQXdjT1VGQlFRSGw1T1c1dWJ2ajYraElURTBPWExsM2F0VzlDaUphUkxRQkNDTkVHTkJxTmtraHc0c1NKbEpXVmtabVpTVTVPRHRuWjJWWUJnZHJhV3RMVDAwbFBUd2ZxRStSMDZkS0Y0T0JnQWdNRENRb0thbloyWFNHRUVPSlNDZ29LSWlnb3FMMjdJWVJvQXhJQUVFS0lTOERkM1oyWW1CZ2xVVkJOVFEwblQ1N2t4SWtUbkR4NWtweWNISXVFZ25WMWRadzhlVkpKZEFUZzRPQkFseTVkQ0FvS1VqNDN6RHdzaEJCQ0NDRkVTMGdBUUFnaC9nUU9EZzVLeVVDbzN4TjQ1c3daSlNCdzh1UkppOHk3VUI4MHlNcktVdXBBUS8zK3k0Q0FBUHo5L1MwK24xODJTWWptY3JWenhFNmxwa1JmZGVIR2JXaUFWemY4SER6WWtKdkNwZHlMYUsrMnc4ZmVsVE82RW92amRpb04zVjM5MFJzTlpGYm1XMTBYN3VLUFZxM2hlRVUrZFNhRDFYbGJ2T3hkdUQxMEJIbTZFbjQ4dGFmUmRoTUQrNkZDeGE2Q05NcnJxbHYyaHM2SmNBMmdzazVIcnE2MHlYWXVkZzVFdUFaeXJDeUhXbVBqZVVwc3VTRjRFQlYxT25hZFRVTm50SzVoYmt1SXN3K2ovQ0xKck1nbnFUQzlSYzlyU3FDakIrR3VBVlRvZFJ3c1BkRm05eFZDaU01R2ZtTVVRb2gyb0ZhckNRNE9Kamc0bU9IRGh3UDFTUVhOd1lDVEowL2F6Q09nMCtuSXpzNVdFaktaZVh0N0s4RUFjMkRBeTh2clQza3Y0dkoyWGRBQVpvU040TnZzUkZhZTJHVnhUcU5TbzFWcEdyblN0anFUZ1RxVHNjazJMaG9ISHVrMUNXOTdWd0tkUEZtUnVhM0YvVzZ1WWI0OWVTSnlDaGtWZVR5VC9DWEdjK0VHYjNzWFh1dC9KNFcxRmR5ZjlLSFZkUXVpcHVMbjRNN0RlejRoOTd6Z1FXUGM3SnlJNnhKRFd2bVpKZ01BVTBOaUNYTHk0bkRweVZZSEFQN1NNNDd1cnY3OGVHbzNLekszTjlwdXVHOHY1dldNbytqYysyeHVzTVZPcGVhT3NGSFlxZFhzTG1qK1FMNnJzemUzaDQ1Z1M5N2hOZzBBRFBUdXp0eUlxOG1veUdOKzhoZHRkbDhoaE9oc0pBQWdoQkFkaExlM045N2UzaGJiQm5KemN5MCtDZ29LbEl6Q0RSVVZGVkZVVk1TeFk4ZVVZMXF0MW1xbFFHQmdZS3ZyK0lvcjAvaUFLTlNvT0ZKNnl1cmM1S0FCM05kOWZJdnV0K1owTWg5bmJHcXl6WU05cjhIYjNwVlNmUlUvTlJnb1AzdlZUYmpaT2Jib2VTZXJDbG1ldnJIUjgyUDlyd0xnUkdXQk12aHZUL1pxT3dLZFBLa3kxSkpUWGRTcWV3UTdlZFBkdGI3TytzNnpxVTIySGU3YkM0RGRoZWt0ZXZkOVBVTngxR2paWFpoT3BhR20yZGRKYXVtMlkwNzhsNVdWMWU1SkFJVVFWdzRKQUFnaFJBZmw0T0JBV0ZpWXhTOStCb09CL1B4OGk2QkFYbDRlZXIzMThseTlYazlPVGc0NU9Ua1d4MTFjWFBEeDhWRUNEZzIvbHEwRW5jc0FyMjUwY2ZRa3A3cUlRNlVuRzIxM3RxYU0vQXNzTmZmUU9oUGlmT0hFbGROQ1lobnQxd2NUOEY1YVBLVU50aDcwZGcvR1UrdmM3UDREYU5XTi81MTExem9SNDFuLzcyZk42ZVFXM2ZkQ0ZrZGIxN0IyME5TWDFBcHg5ckY1UHFrd25lektzNmhSa1ZHUjIrcG5YeDBZRGNDeHN0TmtWT1ExMnM3RnpvRitucUVBYk0wLzBxSm5qRHNYT0RsY2VncC9CM2ViYldxTmRWWmJSeTUxTVJPdFdrT2dZL056b1ZUVzFiUjZsWVVRUWx5SjVEYzlJWVM0akdnMEdycDA2V0pWZHFtd3NGQUpCcHc1YzRiYzNGeXJuQUptbFpXVlZGWldjdUtFOVQ1YU56YzNpNkJBdytDQTFBYSs4a3dOaVFWZ1QyR0cxYUNxb0taYytYcHIzaEcrems1bzhsNmovSHJ6Vk8vcm0yd3ozTGNYZDRXUEFlRHJyQVIrS3pwdWNmN1Z3ejlnMThJdEIxV0cya2JQeFhYcGowYWxKcTM4RE9rVnVWd1RFTTI0Z1BxQnJUbHc0S0YxNHUvOWJyZTYxdFBlQllBbmUwK3gyRHYvNXJIVkZOVlcwTXZkT2lPNm12clJyNk5HYS9OOFp1VlozTFZPQUpUcHErbmpIdHprZTh1cExxSk1Yejk0dFZmYm9VYUZXcVZpUWtBVUFQRm45dU9vMWxwY296Y1pNSnpiZ2pIT1B3bzdsWWJpMmtxS2F5b2FIY2hEZlpESFBIbnZxTkV5ekxjbkFMTzdqMk4yOTNFMnJ6bGFsc1B6S2Q4MCtSN2FXcWl6TDh0aTcyOTIrK2FzU0JGQ2lNNUVBZ0JDQ0hFRjhQSHh3Y2ZIaDZpb0tPVllWVlVWQlFVRkZCWVdXbnd1S1NuQjFNZzYzZkx5Y3NyTHk2MXlERUI5Y01EVDB4TVBEdzg4UER5VXJ6MDlQZkgwOUVTamFkbkFUYlN2UHU3QjlEczNPejQxSkZZSkJwaTE5VDdyb1Q0OWVMTDM5YWhSc1MzL0NOK2QvTldxemUvbHJaOFZQNStkU3MxMVhmb0Q4TVBKSkFEOEhUMkk4dWg2WGp1TjFiR0dlcnBaQnR2c3p3VU9adTU4eDZwdHFMTXY3d3k2bC9UeVhKN2QvNVhOKy8yOTN3d0FSdnBHTXRJM3NzbjM4SGJxR3JhZG03bC91ZC90OURxdkw0OUhUb2J6YnZGeHhpWmx0Y00xNTFZS2VObTdzSHpJQTAwKzY2N0U5NVNsL25HQk1UaW90V1JWbnVWTWRURmhMbjRFT1hueGUza3VCVFZseWpXbnFnb0JlSzMvbldoVTlRRkNsM05iT0FiN2RHZnBnRmxXei9uOCtMYUxTdUtuTStoYnRIcmlUSFZ4cTU4bGhCQlhJZ2tBQ0NIRUZjcloyWm5RMEZCQ1EwT3R6dVhuNTFOY1hFeCtmajZGaFlVVUZSV1JsNWRIWFYzaldjTE53WUdHcFFyUGY1NlhseGZ1N3U1S2tNRGIyeHNYRnhmYzNOeHdkWFZ0cy9jbUxwNTVWdmRJNlNtTFpmaG1GWFc2Tm52VzFRRjllYWpudGRpcDFPd3B5dUM5dEhpZ2Z0dUFyV2UzaFRIK1YrRmw3OEtKcWdJbEdkM0tFNGxLTU1EWDBaMzNCczJtcUxhQ2VYcyt0YnIrM2NHejhYTnc1L0Y5bjVOWC9VY1N3T1ptdzdmRlhldEVINDlncWcyMS9IaHFkNlB0SmdiMnc4L0JuV29icXh0cWpIcGxocjhoQjdWV0dZUURSSHVFMHMzRkQ0UEp5TmtHZy9hRzdGUWFmQjNjZ1BxVkExQ2YrUEdHNEVHWWdLVkgvMHRPZFJIM2hvL2xwcEJZVnAvZXB3UWtHdXJoRnFpc2ZqQnpzM1BDemRYSnFxMnJ0bVU1SHM2WFUxM0VDd2UrdmFoN0NDRkVaeVlCQUNHRTZJVDgvZjN4OS9jbk10SnkrckNpb2tKWktXRCtLQ3dzcExTMDZmM2ZVTC9pb0txcXlpcm5nSmxLcGNMWjJWa0pCalQ4YUhqTXpjMU5WaE5jWXRjR3h0RFRyUXRabFdmNTI4R1ZOZ2VVRFVXNmQrR204MVlJbkMvY3hjL204ZHREUnpBamJBUUErNG96ZWYzSXp4aE1SdHpzbkhodjhIM3NLenJPeCttYldwUm83a0xzVkdxbWg5WlgxOWljZDFnNVhtY3lLaFVLYWczMUEza1RUUS9xYXd4Nm0rZGQ3QnlZRzNHMTFUR0FRRWZQK3RuNUJyNC9tVVFmOTJEVXFOaGJkSnhWSjM0bHhObUhYbTZCWkZhY1ZVb1J1dG81TWoxME9MWEdPZzRVVzYvRWVTZDFMYnNLMHF5T0w3aHFLa044ZWlpdmJ3a2RDc0NHM0lNc1Q5OWc4NzFGdUFZb3MvUjF4dm9Bd09TZ0FmZzR1TEd2T0xQWlNRcnYyUG11TXZ3ZjZ0dVR4eU1uc3pudkVCK24vN0gwZm5iRU9LNE5qR25XL1lRUVFsdzZFZ0FRUWdpaE1BL0NiV1djTGlvcW9xeXNqSktTRXVWemFXa3BaV1ZsbEphV1lqQTBYU3ZkWkRJcCtRY3V4TUhCUWVtTG82TWpEZzRPT0RvNjR1VGtwSHh0L2pqL3RXaWFxNTBqOTNRZml4RVRINlN0dStEZ0g2Q2ZaNWl5WGFDbDZzN05MRy9QUDhwN2FXdVZBZmpkNFdOd3MzTWswajJveGZYcEwrUzZvQUVFT0hvQW9HL2plNXM1cXJWS2hZSHp1V3Vkck01dHpqdk1HUDgrQU1vQWZxQlhPTE83aitQZjJZbEtBR0MwWDIvc1ZCcVNpbjV2OVdxRFB1N0J4SGlHVVdjeThyMk5yUlptNm5NckJveVlNR0pDallycmd3Y0M4TjJKeHE4N1gwMkRmcHIvUHRXWkRCYjlyN05SdmFRaHJVcGpzWUxoZk9iY0VDcFVWbmtQYktrMTFuV0lxZzlDQ05IUlNBQkFDQ0ZFczVpVEFUYW1zcktTMHRKUzVhT2lva0lKR3BTV2xqYWFsTkNXbXBvYWFtcHFLQ3dzYkhFLzdlM3RsV0NBT1dEUU1JQmdiMjl2RVRRd2YyMytmS1ZYUXFpbzA1RlJrWXVkU3NQY0hsZmJiTE1wOXhEcmMxT1UxMnZQN09mblUzdWJ2TzlnNys3TWlaaGdkZnlYbkgxQS9ReTRXVSszTGtvbSsrVy9iMUNXbjdjRlo0MDl0NFVPc3pwdXAxSmJKQmkwUDVleFh3Vk5EaWdkTkZxcjh6cWpuc0xhQ3B0NUFCcmo1K2hPbEVkWHFndzFTdkpEMWJtVStYVU4zdi80Z0w0QTdNZy9abjJUWmxDaFV2NGMxcDlKc1VqbWVENjErZm5uWnYrTm1IaHkzd3FHKy9iaWFKbnRsVHdYWWg3RUcxczQ5bjdtcXBzWTdOMzlndTI2dS9yenpjaS9YckRkRzhkK0llRnM2NzZISFVWS1N2Mi93VzdkdXJWelQ0UVFWNUlyKzdjY0lZUVFmeG9YRnhkY1hGd0lDckxPZm01bURneFVWbFphZlRaL1hWRlJRVzF0NDVuZEw2UzJ0cGJhMmxyS3ltenZlMjRPWjJkbkpTQmdiMitQblowZGRuWjJhRFNhSnI5dWVPejgxeDNKKzZuckNIUHg1Zm1vYVRiUHA1eTM5THhDcnlOWFYyS3pyZG41NWVETWFveDZpOEcvZzFyTDQ1R1RVUUZiOGc2enZ5U2JrWDZSM0JnOHVHVnY0anpMMHpkd3ZDS2ZlN3FQeGMzT2V1LzU3TzdqbVJ3MHdPcTR0NzFya3dQS3R3ZmVZMzJ2WC85QmliNnFSVFAwdmQyRE1RSGI4bzhxS3g2MDV3SVM1bFVSamhvdFdyV0dLa010dTgvbExXZ3BSNDJXdFBJeitEaTQ4VTMyVGpRcWRhT3JQT3pPRGRZYkJpQXE2MnJZbUh1d1ZjK0doZ0dBQzY4c3NhVlVYM1ZSK1NmOEhUMlU3K3ZsVEtmVHNXN2RPanc4UEd5dXlCSkNpTmJxV0wrUkNDR0V1S0taa3dNMlIwbEppYzFnUVVWRkJWVlZWZWgwT25RNkhkWFYxVTBtTDJ3TmN6NkREbWVjOWNDMk5mSnJTaW1vS1dQbXpuZTRNV1F3TThORzhxL2pXMWwvcG43R3NhNE5aK1RQZDMrUENRUTVlWEcycGt3cHorWnQ3MnFWNGI2bG5EVU9YT1VSd3NSeis4eFBWQlVRNnV5cm5EOVRYY3poVXRzSkxGdXFUaW16ZHhYOXZabzNPL3RPNmhyU3lzOVEweUN4bitPNVZRam1nYmpPb09lSmZaOFQ1T1RWNmxVUjFZWmFQa3JmeU9mSHR4SGxFY0pmZWw3TC94MzVpWFFibWZNMTV3Yksrbk1yQUx6dFhmbDQ2SU5XN1ZUbmR2Zy9GbmtkajBWZVozRnV6ZWxrUHMzWXJMeTJWOWZmczdVQmdCOVA3ZUduVTN0YWRTM0FXd1B2b1ZzaitTamF3c3FWSzZtcGFidDhGYlpVVlZXUm4xKy9KU1F1THU2U1Brc0kwZmxJQUVBSUlVU0haQzR2MkJ4R28xRUpDT2gwT21wcWFwVGdRTVBYalgyMGRRRGhjbURFaE02b1Z3Yjc1Ky9aYmtpdFVsMXdWcldwL2R0bUV3S2l1Q2FnZnVuL2YzTitVN0xjYjhzL3dxR1Nwa3ZEZVdpZGVUSDZOZ0JlT2Z3amhlZGx0ajlUWGNLU2diT1VsUVhWaGxxTEFNQXZwL2Z4eStsOUYreGpTL1IwNjlKb0hvRHp2WnU2bHV6S3N4YkhuRFQyQUFRN1dXNnRPZDBHcGV0cWpIcEcrRVhpNCtER2MxRlRtYjl2aGRVcURYUGd3UndBTUppTW5LZ3NzTHFYbDcwTEhscG5DbXZLcWF5ekhQd1cxMVpZdkxZL3QxMUMzOG9BUUVlWG1wcjZwejBySUNEQUtsR3JFRUpjTEFrQUNDR0V1T3lwMVdxY25aMXhkblp1OVQxcWFtcW9xNnREcjllajErdVZyOC8vM054emw4SSs4aS9KZlMva2xxNUR1YVhyMEl1NlJ6L1BVQjd1K2Nkc1pzTmw2V1g2YXNyMDFVMWU3MlAvUnhuSlUxV0ZOcmNrRk5WVTRLeXg1MS9IdHpBamJLVE4rNXlmQzZDNTZpc0lXTTdLLyt2NEZyN0kzTjZzNjIwbHBQT3dyLy83R3VyaWEzV3VNZmRIVE9ET2JxT3NqdnZZdTFrZCt6aDlFNzNkZ3doMjhtWitueHY1MjRGdkxmcGhEdHFZVnh1VTZxdDRZdC9uVnZjeGx3SDhLaXZCcWd6Z1NMOUlablVibzd6dTdWNi9CZWdxOTJDTDQ1SG5qby8xNzBNUDEwRFduRW1tc0luOEJCM1Zva1dMTHZremNuTnpTVWxKWWZmdTNmejAwMC9jZnZ2dGwveVpRb2pPUXdJQVFnZ2hCQ2pKQWp1eUgzY3NiWlA3TkV4cVp4NE0yNmswRnNjYlp1WXZycTJrNk54TWIzZlhBRXlZeUt5d0RFYTQyRGtTNkdoN2UwZFB0MENldmVvbVpjYjVVdG1lZjRSOFhSbmxUZXdodjZ2YjZBdVdOTFJsVy80UjNrNWRZM0dzWVZuQjFnaDByRi9oMHMzRkR3ZTExaUtiZm1POEd3UkNMcVRHcUdmcDBmL3krb0M3aVBJSVlWYjRHRDdQM0thYzE2ck5Xd0FzVjhCNGFKMnhVNmtwUEc5MjMweWpVdU9wZGFiR1dFZXNkNFROVlJDUjdrSEtvTCtob1Q0OXdRZVNDbisvTEFNQWY0YkF3RUFDQXdNcEtTa2hMUzJOa3BLU1pxK0dFa0tJQzVFQWdCQkNDTkdKYUZVYW0wbnZabmNmeCt6dTQ1VFhyeHorUWZsNlkrNUJ2czVPQU9ELyt0OUJwRnNRSDZTdFUwclhBWVE2K3pMQ3J4ZFZkYlVXaWVlaVBVSjVQbW9hamhvdGgwcFA0cWpSMHNNMThKSzh0MDE1aDVyZE5sZFhhcldOd0JZUGV4ZENuS3lyWHp6WVl5Sk9tZ3VYbzJzbzRld3g5cDZyQUtCR3BTejkxNmpVUkxvSGNhQWt1Nm5MQVhnN2RRMUpnQUVEYWdBQUlBQkpSRUZVQmI5YkhYK3F6L1VNOW82d09wNVZlWmF2c2hLVVdmeURKU2ZZVjV3SmdKM2FNZ2VBMlNzeE13aDI4bVphSXdHblVHY2YzaHg0RDdzSzB2aitaSkpTMWhEZzd2Q3hCRGw1VVdQVTg5YXhOZEJJS2I2YzZpS2J4KzFVNm1hVitXdU1xdFZYZGp4eGNYR2twYVdSblowdEFRQWhSSnVSQUlBUVFnalJpWmd3a1ZaK1JubnRiZStLcjRNYitUV2xsTlQrc1VlOHNVenN2eGI4VHFSYkVOY0VSaXRKL0tBKzZWNzNhbjhlN25rdDNWMzlsZG55KzN0TXdGR2pKYU1pajFjUC84aWl2cmRjb25mV012Rm45amNyMmR4WS82dDRQSEt5MWZHUmZyMXNWaHRveW9tcUFpVUFFT0VXZ0tOR1MwNTFFY0ZPM3NUNlJEUXJBRkJyckxPWnE4Rm9hcnp1M245UDdXVzBYMjhpWEFONHBOY2svckwzRTNRR1BmYXErbDhEenc4QXRFUkdSUjRaRlhsQS9lRDl5ZDdYQS9YVkhzcjBWUzB1SjNoWHQ5SGMxVzEwcS90ekpURVAra3RLbXE3QUlZUVFMU0VCQUNHRUVLSVRxVE1aZVhiL1Y4cnJtN3NPWVZhM01meDBhaTlyVGlkYnRPMXBJelAvbHJ6RDNORnRGT01Eb2xoNVloZWwraW9jMUZybVJJeG5ZbUEvVEVDVm9SWTdsWm82azVHTnVRY1o1ZGVibHc1K3B5VDl1eExNVGZvSUZhQlNxVENkRzN6N09ycnozcURabktvcTVPbmtMNjJ1YVpqWlAvYmNiUDJxRTc5eVQvaFlodnYwNUo4Wm14dVpMNzg0Umt4OGtMYU9sL3BONTEvSHQ2SXoxQWNRekZzQWFsdFF6ckFwUGR3Q3NWZmJVVlJiZ2JlOUszRmRZbG9jQUNpdnE3WktOTmdTdmc1dXJjcnhJSVFRbllVRUFJUVFRZ2pSYktYNktyYmxIK0dhZ0dqdUNoL054dHlEUEI0NW1VQkhUd3ByeW5rdkxaNlVCalBaRzNJUHNDSDNnRExvN0NoRysvVW12Qm5sNGdJY2JTKzlOdS9YWHhnMWpUSjlOZi9NMkVMdHVmZG9yckF3T1dnQW8vMzZzT2pBdHhZSkJOV29HQmNRaFJFVHZ4VWRwNjlIVjY0SmpHYXdkd1I3aWpMYTROMVp5NnpNNTRIZEgxa0VZY3hsQ0d1TmJWTUZZNGhQVHdDK3lrcGdSdGdJUnZuMTV0L1ppVFlUTmpibSs1TzdPM1FaUUNHRXVOeEpBRUFJSVlRUUxmSk4xazVHK2ZWbVFrQmZKZ1QwQldEdG1mMnN5TnhtTmREdmFBTi9zd2pYQUNKY0F5N3FIajNkdWpEWU80SlQxVVZVRzJweHNiTk1JdG5WMllmZTdrRk1EeDJ1NUZBQUdPM2ZCejhIZDNZWHBsTlJwK1BYd3QrNUpqQ2FtMEppTDFrQUFMQmFnZUZ3TGdCUVk3ajRBSUNkU3NQVkFYMHhZbUpQWVFaZTlpN2MxVzAwY3lJbVdPU1RhTXpieDFaVGE2eXpxQTRCRU9Eb1FaNnUxT0tZQ29qMkRDV2pJczlxdGNBenlWOFM0dXhEVm1YN1ZNd1FRb2lPVGdJQVFnZ2hoTENnUm9XM1ErUFo1b3RxSy9neWN3ZjNSMHdBNE1QMERhdzdrL0puZGE5TnJEcXhxMWw5SHVyYms3a1JWOXM4TnlOc0JBQXJqbSt6V2VidnE2d0VSdnIxWmxyWFdEYm1IaVMvcGhSN3RSMHp6NVVvWEhsaUZ3RDdpbzV6dXJxWUtJOFFCbmwzNTdkemVRSXVOVWVOUFlETm5BSXROYzcvS3R5MVRpUVYvazU1WFRYeFovWnpRL0FnQm50M1oxS1hHT0tiK0Y2NzJqbnk3cURaSkJhazhtWFdEblFHUFc1MlRydys0QzQ4dGM3Y2w3VE1Jbmp4dCtqYjZPOFp4b3JNN2Z4NGFyZHkzRWxqejkvN3pTREl5WXUvN1AyRTR0cktpMzVmUWdoeHBibTA5WGlFRUVJSWNWbUpkQS9pclVIM01OcXZ0ODN6QVk0ZVBCNDVtZVRpVEhZV3BBSndkL2dZK25tRy9abmR2R2lWaGxvS2F5c3UrTkhZZnZSWTd3Z0dlb1Z6cVBSa283UDJGWFU2ZmpxMUJ6dVZobHRDaHdEMVNlNENIRDNZVzNSY1NaNW5BbVhaKy8wUkU1U2wrYmJZcSsxd1ZHdXRQdFNxbHVlLzk5QTZBNkJySkRkRFA4OHdCbnQzcDR1VEZ3QjlQYnR5ZmRCQUpnUkdXN1J6czNOa1Z2Z1lvRDZuQVVCbFhZMlNKUEwraUt0dFZpZ3d1N1BiYUx6c1hSanEwMU5KWmxoZVY0M1JaTVJSbzJWOFFKUkYrNlJ6VlFjbUJ3MUEzU0R2ZjdXaGx1TGFDaHcxV291S0ZrSUlJZjRnS3dDRUVFS0lUa3g5Ymk3QXpjNkplVDNqdURvdyt0eVF5bkpBNmV2Z3hpMWRoM0ZOWURSMktqVy81T3pqbldOcmNJNXlZSUJYTi80bitqYlduTjdITjlrN0x5cUpXMlBjencxV29iNlNRWHZTcWpUTTdYRTFkU1lEeTMvZm9CelhxS3puVlZibjdBUGdsNXg5RFBmdHhRM0JnNmcyMVBKSmd3b0tBSnZ6RGpPMTZ4QzZPSHJ5bDU3WDh1YXgxVGFmL1hqa1pJaTgrUGVnQW5xZFMvSllxcSt5MldaeDlHMFdyNjhKaUFZYnV5Ym05cmdHZDYwVHV3dlRsYUFHd002enFRejM2Y1ZJdjBpZXZlb21QazdmeVByY0F4YlhScmdHY0cyWGZnQjhucm5OSWgvQnJvSTBidWs2bExndU1SWUpLcmZrSGVHdWJtUHdkWEJqdUc4dkpSQUY4Rm5tTmdaNGh6UGFydy9yenFSd3VQUlU4NzRoSFpBNSs3K1VBQlJDdENVSkFBZ2hoQkNkV0hkWGYrQ1A1ZXlGdFJWOGZud2JPODRlNWQ1enM2aGovUHN3cmVzUTdGUnFhb3g2ZnNuNWpaenFJdlFtQTY4ZS9wR0hlazdrNm9DK1RBa2F5UGlBdnF3N3M1K3RlVWM0VVZYUTR2Nm9nSEVCVVZUWDFWSnRxS1hLVUl1RDJvN3BZY09CK2dSN1JUVVZGLzIrYndnYTJPZ3FoNFpjN1J5dGp1bE5CajdOMkVLZ293ZW5xNHVWNDBOOGVnQlFycTlXanVtTWVyNC9tVVJmajY1S09jSGw2UnV0OXJYWG1ReThrN3FHVjJObU10cXZEMFUxRlh5V3VjM3EyVFZHdmRVK2VhZ3Z1MmNyQURIUUs1eUtPaDJGTmVWVUdXcXBNZWh4MXpweGErZ3dnczdON0dlVTUxbGNzeTMvS0M0YWUycU5CbXFOZGVjKzlPYytHL0N5ZCtHKzd1TUJtTjE5SEtQOWVsT21yMmJaNyt1dG52OTI2aHJjdEk3MDh3emo0WjdYRXVzVHdiK09iK1YwZFRGYWxZYkhJcTlEallxRHBTZElPSHZNNHRxZFoxTzVwZXRRUXAxOUNYWDJWZjQrMVJqMWJNMC96SlNnZ2R3UVBNZ2lBSENxcXBBTlp3NFExeVdHV2VGamVHNy8xMVo5dWx5VWx0Yi9IWkVBZ0JDaUxVa0FRQWdoaE9pa2dwMjhHZWJiQzZoZmhyN3VUQXFmWjlhWGlYUFhPakhldjM3cGRZQ2pCM1VtSTZ0UDcyUFZpVjh0Wm96clRBYmVUNHZuUUVrMjk0YVB3OHZlaFdraFF4anQxNGRIOS82enhmdkxUY0RkNFdQeGJERGozOUQrNGl5TGNucXQ1ZVBnaG8rRFc2dXZUeXI4SFlCbHNmZmpvWFdtem1URTdWeXc0R0RKU1l1MkE3M0NlZnFxRzdGWDI3RStONFZ0K1VkczNqTzE3RFRmbmZpVjZhSER1U2trRmpldEV4K2tyYlBJTC9CTzZscDJuVnNDMzlDQ3E2WXFBWWlHYmdxSnBaOW5hS1B2STZ2eUxQdUxzeXlPclRxWG02QXhMbllPVk5UcHVERjRNTU45ZTJFQ1B2aDlIU1UyVmhMVW1ReThldmcvUEI4MWpYNmVvUXoyanFDdlp5aVA3UDBuTndVUEp0VFpsMXBqSFI4MldFbGhsbG1aVDY2dWhFQkhUMGI1UmZKMTloOEJwYTE1UjVnU05KQkk5eUI2dUFhU1hwR3JuRnQ1WWhmakE2S0lkQXNpOWhKV1ZoQkNpTXVSQkFDRUVFS0lUaXFudW9pRXM4ZUk4UXhqNmRIL2NyRDBoSEt1cXE2R1BGMHA3bG9uZGhhazhtWG1kbkxQbTdWdWFIditVZllVWmpBbGFDQ1RndnJ6YnVyYVZpZVhPMUZaZ0lkbnFNVW1oUEs2YWxLS3MvazBZM09yN25tK3p6SzNOYXZjM0ZqL3E1U1plMXN5S3ZJWTZSdXA5SEZYd2U4V2llbFV3TTFkaCtDbzFySTU3NUROZ1c1RDMyVHZ4RWxqenczQmd5aXByYktaWExBbFRsWVYyQXdBMUptTTdDM0s0S1AwalMxK1JtVmREVnZ5RHRQUE00eHVMbjU4bEw2QjNZWHBqYmF2TWVyNW40TXJtUjQ2Z2x0RGgvSE9zVFVVMXBUamFlOEMxTC9uaGlzcEd0cDVOcFcrSGwwNVdWVmtjVHk5SXBmMXVTbWtGR2VUVlhuVzRseFJiUVhyY3c4d3FVc012aGNSNUJGQ2lDdVJ5bVF5dGU5R09pR0VFRUkweTdRZFM5djhuZzVxTFI1YVovSnJyQWYzL2c3dVJIbDJaVXZlNFJiZFV3VnR0a3RmQmFoUVhmUkErRkpUTjlGSGU3VWRrNE1HOE5PcFBjMStGK2RYQStqaTZJbWpSa3VlcnBTcVJwTDJOVWFqVXFOVmE3QlgyMkd2dGtPRmlwTGF5b3RlU1dHdnRtT29UMDkybkQzYTdHdTg3VjBwcXYxakM4ZEFyM0NTaXpQYi9FL1hRK3VNazhhZVhGMUptOTczeDlIejIvUitUY25Pem1iRmloWGNmZmZkaElWZFhrazJoUkFkbDZ3QUVFSUlJVHF4R3FQZTV1QWZJTCttalB3V0R2Nmg3UWIvNW51MWQ5Sy81bWdxUUZGcnJPTS96Vmh0ME5ENXBRRFBYTVJBMW1BeVlqQVkwUmt1dnR4ZlE3WEd1aFlOL2dHTHdUL0F2dUxNdHV5U29sUmYxV2h5dzh0TlNVbUpCQUNFRUcxR3lnQUtJWVFRUWdqUndUZzRPQUIvVkFNUVFvaTJJQUVBSVlRUVFnZ2hPcGpBd01EMjdvSVE0Z29rQVFBaGhCQkNDQ0U2SUFjSEIzUTZYWHQzNDRwWFYxZEhSa1lHUnFOMWljM09UdExGWFhra0FDQ0VFRUlJSVVRSEZCZ1lTR3BxYW50MzQwLzF3Z3N2RUJjWFIySmlZcFB0dG03ZFNseGNISXNYTDc3Z1BkZXRXOGVISDM1SWJhM3RCSnI3OSsvbm9ZY2VZdG15WmEzcTgvbUtpNHY1NUpOUCtQWFhYNXRzOSs2Nzc3SnMyVElNaHVZbjVQemxsMStZTldzV2hZV0ZGOXZOWnRtK2ZUdlRwMC9uaXkrKytGT2VKeTQ5U1FJb2hCQkNDQ0ZFQnhRV0ZrWjJkamE1dWJtZFlrdEFRa0lDU1VsSlJFZEhNMkxFaUViYkdZMUdQdi84YzR4R0k3ZmZmbnVUOXpTWlRHellzSUdVbEJTU2twSjQ1cGxuNk5PbmowV2JMVnUyQURCaHdvUlc5ZnZ3NGNNa0ppWXlkKzVjb0Q1dnc3ZmZma3R0YlMzRGhnMERZTU9HRFJ3OGVKQUhIM3dRRnhjWGREb2RxMWV2SmlBZ2dJY2ZmcmpaejNKemN5TTNONWV2dnZxS3h4NTd6T0xja1NOSExoZzRNZlAzOStmR0cyKzhZTHUxYTlkU1hGemM2cjkvdWJtNWpRWlduSjJkZWZiWlo5bThlVFBKeWNuTnV0L1lzV01aUEhod3Evb2k2a2tBUUFnaGhCQkNpQTRvTWpLUzdkdTNrNTJkM2E0QmdMeThQQTRjT0VCaFlTRmxaV1c0dTd2ajQrTkRURXdNL3Y3K2JmS01zMmZQOHVhYmJ3Snc2TkFoNHVMaWJMWjcrKzIzeWNySzR0U3BVd0Q4OWE5L2JmU2U4K2ZQWitMRWliejIybXVzV0xHQ2I3NzVoc2NmZjV6WnMyY3pZOFlNb0g2MjNod0FlT2FaWjVyVlY0MUd3My8rOHgvbDllclZxOW13WVFPK3ZyNU1temJOcW4xbVppYnZ2UE1POXZiMjNISEhIYmk0dUpDZW5vN1JhS1JmdjM1TlBpc3ZMNCtpb2lMbHRaK2ZIejQrUHNUSHh6TnExQ2ljbkp5VWN5a3BLWHo3N2JmTmVnKzllL2ZteGh0dlJLL1hVMWRYWjdOTllXRWgrL2J0dzhYRmhTRkRobEJkWGQyc2U1czVPVGxSV1ZsSlltSWlHbzBHclZhcm5OUHBkTGk3dXdQMUFaVDQrSGpVNnNZWHA1dE1Ka3dtRTZHaG9SSUF1RWdTQUJCQ0NDR0VFS0lEQ2d3TUpDd3NqS1NrSkdKaVluQjBkUHpUbm0weW1kaStmVHZmZlBNTkdSa1pBR2kxV3R6YzNDZ3ZMMGV2cnk4ckdSRVJ3Y3laTXhrelpnd3FsYXBWenlvdkwyZmh3b1dVbDVkend3MDNvTlZxMmJ4NU05T21UYk1hRk9yMWVwWXRXNGFqb3lNelo4N2s3Tm16SkNRazJHemJvMGNQb0g3QVBudjJiUHIxNjhlU0pVdm8yN2V2MG1iRmloWG85WHBHalJxRmg0ZUg4dDdYckZtRHQ3YzN3NGNQVjlxV2xaV3hZOGNPM056Y0xKNHpiOTQ4RGh3NHdQTGx5K25ac3ljdUxpN0t1YXFxS2w1NjZTWDBlajJMRnk5V0FqbS8vZlliQUxHeHNVMStiNzcvL250Ky9QRkhtK2VlZmZaWmk5ZXZ2LzY2UmR1S2lncG16WnBGLy83OWVmSEZGeTNhYWpRYUFENzg4RU4rL3Zubkp2dFFXVm5KcmJmZTJtUWJXK0xqNDVXdnAweVp3cU9QUGdyVXJ3cVlOV3NXRVJFUkZ1MC8vdmhqUWtORGJkNXJ6NTQ5UFAvODh5M3VnN0FtQVFBaGhCQkNDQ0U2cUd1dnZaWVZLMWF3WXNVS0huamdnVC9sbVlXRmhiejAwa3NjT1hLRTZPaG81cytmeitEQmcvSHg4YkZvczNmdlh1TGo0L243My85T1ZGUVVpeFl0c21qVEhNWEZ4Ynp3d2d0a1ptWnk2NjIzOHVDREQ3SnExU3BLU2tvNGZmbzBUejMxbEJKWU1KbE1QUExJSTFSWFYvUEVFMDh3ZWZKa3Z2bm1HNXR0YlJrMGFCQmZmUEdGTWhOOTVNZ1JWcTllVFhoNE9Jc1dMVklDQ0wvLy9qdHIxcXhoL1BqeFBQVFFROHIxSDMzMEVZRFZMTCtMaXd2UFBmY2MzMzMzSFYyN2RyV1lzYStxcXNMUjBaRkhIbm1FUVlNR0tjZDM3dHlwWEh2MDZGR2IvWTJNakZTK2Z1Kzk5eWd2TDhmSnljbGkxaC9nNU1tVHZQTEtLMmkxV2x4ZFhaWGo1c0JOVkZTVXhmR0dJaUlpYkc2M0tDMHQ1ZkRod3pnNk9qSnc0RUNiMTE1SVkzOFdDUWtKQUl3Wk02WlY5eFVYUndJQVFnZ2hoQkJDZEZDQmdZSEV4Y1h4ODg4LzgvUFBQemRyMy9iRnlNaklZT0hDaFJnTUJsNSsrV1ZsRC92NWZIeDhpSXVMVXhMMnZmbm1tOHliTisvLzI3dnpxQ2l2K3czZ0Q0UERJZzdpQXFpc2JnRXNFY0VGTlNRaWlpaXBqZFpxY2RlaXgxMXpqb29pUmRFRWF3R0xXb2diVWVOQ2phMm9wQWlJQWhad3d3M2ppaHNnQWlLVVRSQWNtUG45d1ptM1RHWUdScHZXbjUzbjgxZWM5ODY4ZHlZNTV0em4vZDd2Uldob3FNcVQzZGJzM0xrVHVibTVHRDkrdkJCd1RKNDhHUThlUEVCeWNqSThQRHd3ZE9oUStQbjVvWHYzN3Bnelp3N1MwdExnNitzTEFQRHo4OFBqeDQrUm5KeU16ejc3REVPR0RHbjFmbUt4R0JjdVhJQllMRVowZERUa2Nqa1dMVnFrVkQyZ2VJcWVsNWNIbVV3R2tVaUVpb29LeE1mSHc4VEVSQ2tBS0Nnb3dJc1hMd0EwUCtYT3pjMFYvdnppeFFzOGZmb1VzMmZQaHI2K1ByS3pzekZ3NEVBVUZoYmk2ZE9uQUlEQXdFQ05jMjM1Tkw5WHIxNElDUW5CM2J0M2NmandZWTBMK3BZVUFZQ2pvNlBHTWI2K3ZzSnYyVkpvYUNnQVlQYnMyZS8wOUw4MVdWbFpFSWxFK1BUVFQzL1d6eVh0TUFBZ0lpTDZRUFNWZE1mRG11TDNQUTBpbmRSWDB2MjkzZHZGeFFVbEpTVzRjdVVLS2lzck1XYk1tUDlJVDRDeXNqSUVCUVdoUTRjTzJMeDVzN0MvdjZxcUNtZlBuc1h0MjdkUlZWVUZjM056dUxtNXdkdmJHeUtSQ01PSEQwZXZYcjBRRkJTRW9LQWdSRVZGb1d2WHJscmRjOW15WlRBM040ZXZyeStLaW9xRTE2ZE5tNForL2ZyQnhzWUdEeDgrUkhsNU9XeHNiTkNqUnc5TW56NGR6NTgvRjhaT256NGRibTV1c0xLeUVsNlhTQ1RDSG5NRlJmUEEyTmhZOU9yVkM1czJiY0xseTVmaDZ1b3FqRWxOVFVWS1NncE1URXh3N2RvMTdONjlHd3NYTGtTSERoMndZc1VLU0tWU3BjWDMzLy8rZDQwbCtoY3VYRkJweWhjZkh5K005L1B6ZzdXMXRYRHQ4ZVBIT0hIaUJBWU5HZ1JQVDA4WUdocGl6cHc1OFBQenc1TW5UNUNkblkyZVBYdmk3Tm16S3Q4ck9qb2F2WHIxd29RSkU0Uzkrb3BqRFg5YS9nOEFjWEZ4U2xzVldycHg0d2JTMDlOaGIyK3Z0cWZCdjZPaW9nSjM3dHpCZ0FFRGhDMFhDb29taXVyd09NS2ZEd01BSWlLaUQwUlBFd3NHQUVUdlNVK1RuNmZaM2J2eThmR0J2YjA5a3BPVHNYZnZYcmk0dU9Denp6NkRtWm5aei9MNWNya2Ntelp0UWxOVGs5TGkvK0hEaDFpNWNpVmV2MzROa1VnRUl5TWovUGpqajhKQ09Td3NEQ0tSQ04yNmRjUG16WnV4Wk1rU2JOeTRFVHQyN05DcUo0QkVJa0ZpWWlLT0hUdW05bnJMRHZJM2I5N0VuRGx6dFBvK2l1MEVDcFdWbGRpeVpRdXVYYnNHaVVTQytmUG53OWJXVnRoekxwUEpjUHo0Y2NURXhNREV4QVRSMGRIWXYzOC80dUxpVUZ4Y2pJQ0FBSGg3ZTZ2YzUxZS8rcFZTbFVSQlFRSDI3TmtqOUJYNC9QUFBsYW9MNnV2cmtaS1NBcUM1Qkw1djM3N0N0ZE9uVHdNQTNOemNoQ2FJWXJFWXhzYkdDQWtKQVFEazUrY3IvU2FLUmY3V3JWdlJybDA3TkRVMW9XdlhyaHJMOXUvZXZZdUNnZ0tOQytxYW1ocEVSRVFBYUM3aC8vcnJyOVdPMDJUQmdnV3RobE5aV1ZtUXkrWHc5UFJVdWZicHA1OXFyR3g0K2ZJbHJseTU4bFp6SWZVWUFCQVJFWDBndkx0L2pMTWx0eUFEbjRRUS9UZUpvQWVmN2k3dmV4cHdjSENBblowZHpwOC9qeXRYcmlBbkp3Y2RPM2FFdmIwOTdPenM0T0RnOE02TkF0UFMwbkR2M2oyRWhvWXFkZll2THkrSHBhVWxacytlRFhkM2Q0akZZaFFVRkNBb0tBZzVPVGs0Zi80OFJvNGNDUUN3dExURXFsV3JFQndjak5UVVZJd2FOVXFyZTRlRWhHanNSQThBWjgrZVJVcEtDdno5L2ZIUlJ4OXA5Wm1XbHBiQ1AxKzllaFZoWVdHb3FLaUFnNE1EMXE5ZkwzeEhtVXlHUzVjdTRkQ2hRM2owNkJHNmRPbUNrSkFRV0ZsWklTQWdBSHA2ZWtoUFQ4Zk1tVE14YWRJa1RKdzRVZW5KdWJXMXRmQVUvOUtsUzlpL2Z6OE1EQXdnbFVwUlhGeU1xS2dvckZ1M1RwaDNaR1FrR2hvYUFBREZ4Y1ZLQVVCcGFTa0FxQ3lnLy9hM3YrSGV2WHRZc1dJRmZ2bkxYd3F2MTlYVllmNzgrUkNKUkVwbC9uMzY5TUhLbFN2Vi9pNS8vdk9mVVZCUW9QRjNDdzhQUjJscEtVUWlFUW9MQzRYVEZ0clMyTmdJdVZ5T0dUTm10RG91SXlNRElwRUlIaDRlS3RkbXpaclZhaE5BQmdBL0R3WUFSRVJFSDRnK0hicGhkTGYrT0ZPUzg3Nm5RcVJUZkh1NG9sZUg5MXNCb0dCa1pBUWZIeCs0dTdzalB6OGZlWGw1dUgvL1BuSnlsUDllTURRMEZCYVMybXdaaUkyTmhZdUxpOG9lZWtkSFIzenp6VGRLUjdqWjJ0cmlpeSsrd083ZHU1R2JteXNFQUFBd2RPaFF1TGk0SURZMlZ1c0FvSC8vL3FpcXFrSlpXWm5hNjRxdEFRNE9EaXBsL2VyWTJ0b0s4NDJKaVJHT3h2UDE5Y1hTcFV1RkVDTWhJUUgvK01jL1VGWldCajA5UFhoN2UyUCsvUG5vMUtrVEFNREF3QUJCUVVIbzE2OGZEaHc0SUd3ZkdEQmdBRWFQSGcwdkx5OEF6U2NUSERseUJMR3hzZWpUcHcvbXo1K1BnSUFBR0JzYjQrWExsMWl4WWdVV0wxNE1aMmRuSkNZbXdzaklDUFgxOVhqMjdKblN2UFB6OHdFQVBYcjBFRjY3ZmZzMjl1M2JCemMzTjNUczJCSDM3OStIbzZNajVISTV0bS9manRMU1VvU0VoTURBd0VEdGI3RnUzVG9VRmhiaTRNR0RiZjV1MzMzM0hTNWV2QWlnZVZ2RnJGbXoybnlQd29ZTkcxUzJPL3hVWFYwZGJ0NjhDU3NySzYzK1BkSi9CZ01BSWlLaUQ4aDBldzljTE10RlRlUGJuY2RNUk8rbXMwRUhUTGYvLzllc3pNek1ER1ptWm5CeGFhNU1LQ2twd1lzWEwxQlpXUW1ndWRSYzBZeXVMY1hGeGNqUHo0ZWZuNS9hKzZpaktHdHYzNzY5eWpVZkh4K0VoWVhoK2ZQbnNMS3kwbW9PYVdscGlJNk9iblZNUUVDQVZwOTE2TkFoSWZBd05qWkd1M2J0c0dUSkVxV241NmFtcGpoLy9qeGV2MzZOY2VQR1llTEVpZWpaczZmYXo1czRjU0pHamh5SjJOaFluRGx6QnRuWjJSZ3hZZ1NBNW0wSjI3WnR3L1BuenpGczJEQ3NXN2NPeGNYTlc3WDY5dTJMdFd2WFl2MzY5ZGl4WXdmR2p4K1B2bjM3WXNxVUtRZ05EY1dkTzNlVTdwT2Jtd3NEQXdQWTJka0pyKzNjdVJPZE8zZkc4dVhMc1d6Wk10VFUxTURWMVJYbTV1WklUVTNGaEFrVDhNa25uMmo4TGQ2OGVTUDBCR2hOZkh3OERoOCszT2E0ZjBmNzl1M3h5U2VmSUNNakE0bUppUmczYnB6UzlZYUdCbzF6ZmZQbXpYOTBicnFFQVFBUkVkRUh4RlJzakc4Ryt5TXFOd21YeXgrOTcra1EvVThiMUxrM3ZuVHdoWkcrdU8zQjcxbTNidDNldVRHZ29ucWdyVFBwVzBwUFR3Y0FEQm8wU09XYTRuTnljbkswRGdCR2pSb2xoQmt0SFQxNkZLbXBxVmkwYUpGU3M3N1d0R3hBT0czYU5Bd2ZQaHc5ZS9aRWVubzZidDY4S1Z6cjJiTW56TXpNSUJLSmNPclVxVFkvZDhDQUFmRDM5OGZObXpmaDd1NE9xVlNLSFR0Mm9LS2lRamlXVUM2WFExOWZIMFpHUmhDTHhiQzB0RVJrWkNSQ1EwTXhZc1FJK1B2N3c4VEVCQWNQSHNUZHUzZlIyTmlJZHUzYW9heXNES1dscFhCMmRrYTdkdjlhb3ExZnZ4NjF0Yld3c3JMQ3Q5OStpKysrK3c0SkNRa0FBSDE5ZmJWSCtMVWtrOG5hN01XUW1KaUlxS2dvaU1WaWVIbDVJVGs1R1ZLcFZLdmdRS0dwcVVtcmNjdVhMOGYxNjljUkV4T0R6ejc3VEdrN3hlTEZpN1crSDcwN0JnQkVSRVFmbUE3dGpMQzIzd1NrdmJpRDZ4VlBrVi83RXMvcXl0LzN0SWorSjlpMDd3SmJrNjV3NjlRVFhwYk83M3M2L3hWbFpXVXdNakpTNmNxdWlXSlB1cnU3TzV5Y25GU3VtNW1ad2NqSUNPWGxiZis5OVBMbFMxUlhWNnU5OXZyMWEyUmxaYUZEaHc1d2RuWVdHdDYxUlZGS3I5Z0tvSGl5LytPUFB3cUw1M2VocjY4UFQwOVB1THU3QTJodTBMZHAweVlZR0JnSVBRVzJiZHVHVzdkdUlUbzZXdGpQM3I1OWUrRllQUVUzTnplY1BIa1NWNjlleGRDaFE0WHkrZjc5K3l1TmE5bkw0TmF0VzdoMDZSSUF3TlhWRmJkdTNVSkFRQURjM2QzaDcrK3Z0b0toc2JGUjQvWUFBRGgyN0JqMjd0MExrVWlFNE9CZzFOYldJams1R1VlUEhzWFJvMGZmOWlkcWs1bVpHU1pPbklqRGh3L2p6Smt6U3FjTStQajRRQ0tSSUQwOUhWVlZWZmppaXkrRWF5VWxKY2pNelB6WjU2T0xHQUFRRVJGOW9FWmEvZ0lqTFgveHZxZEJSQis0bXBvYXJmZGtwNldsWWMrZVBlaldyUnRXcjE2dGNaeEVJdEc0c0cvcHlKRWpiUzdLR3hvYXNHVEpFcTNtMTlLQkF3ZlVWaUNFaG9iaTQ0OC9WbnF0c2JFUjlmWDFNRFEwVk9wM0FEUUhCMEZCUVdydmNmMzZkV0hieGV2WHIzSDY5R2xoRWZ0VFE0WU1FWnIxRFIwNkZDZFBua1JLU2dxR0RoMkt0TFEwQU0wbkE3UWtsVXFSa1pHQitQaDQzTGx6QjUwN2Q4YlhYMzhOZDNkM0ZCWVdZcytlUGJoNDhTS3VYTG1DcUtnb2xYczJORFRBME5CUTdkeGZ2WHFGbzBlUFFpd1c0L2UvL3oyR0RSc21IREhvNU9TRVgveEMrLysvWExod1Fla1l4OWFNR2pVS2h3OGZ4c1dMRjVVQ2dDbFRwc0RXMWhidDI3Zkh3WU1ITVdUSUVLSHFvNm1wQ1hWMWRUaDY5Q2cyYnR5STRPQmdwZE1WU0hzTUFJaUlpSWlJZEppMmkvVzB0RFJzMmJJRjV1Ym1DQThQYjdWaVFOdFF3Yy9QVHpqeXJxWFUxRlNjUEhrU3c0Y1BWOXVib0tXaW9pTElaREtoRzc5Q3k5TU1XakkwTklTeHNiSFNhMmxwYWRpOGVUUG16Sm1ENmRPbnE0elhKRDQrWHFnNFVLaXBxY0doUTRkVXhwcWFtZ29CZ0t1ckt5d3NMSkNSa1lHelo4L2k5dTNic0xHeFFlL2V2WVh4MWRYVm1EdDNMcXFycXlHUlNPRHY3NDhKRXlZSUp6MVlXMXRqMDZaTnVISGpCdExUMDlXZWtGQlRVd056YzNPMWMrL1FvUU5XcjE0TkV4TVRsY3FEUVlNR3ZWVVR3S0tpSXEwREFHdHJhN1JyMTA3amVCOGZIeHc1Y2dSSGpod1JBb0RLeWtyODhZOS94STBiTjlDcFV5Y1VGQlRBM3Q1ZTYvblJ2ekFBSUNJaUlpTFNZVjI3ZGtWOWZUMnFxNnMxTHRwVFVsSVFFUkVCYzNOelJFUkV0TnB2b0xLeUV2WDE5ZWpTcFV1YjkxYlh1eUEzTnhjSkNRbkNVWHd0OTRtcnMzSGpSdFRYMStQa3laTnQzazhUUlpPNW53WURiWW1Pam9aTUpzT0pFeWV3Zi85K3pKdzVFNU1uVDFZYUV4NGVqb3lNREtVZUJ5S1JDT1BIajhlMzMzNkw4UEJ3QU1CdmZ2TWJwZmVabXBwaTRzU0pNREl5d3I1OSs0UkY4VStKeFdMRXhjV3B2TjdVMUlUeThuSTRPRGhvblArd1ljUGU2dnYrWE1SaU1XcHJhOVZlczdDd3dKZ3hZNUNZbUlpRWhBUVlHQmpnbTIrK3dhdFhyekJxMUNnc1diSUVFb25rdnp6ai94ME1BSWlJaUlpSWRKamk2VzkyZHJiYW8vc1NFeE1SR1JtSjd0MjdJenc4WE9PVGRZWHM3R3dBVU52VXJ5MlBIei9HMnJWcklaVktVVkpTMHViVGY2RDV4QU1BR0Q5K3ZOTHJrWkdSNk5PbmoxYjNWUnhCcU9uVUEwME1EUTFSWEZ5TTJOaFltSm1aWWNxVUtjSVRlcUI1aTBCeERNQnBBQUFMU2tsRVFWUkdSZ1pHamh5cHNrZC93b1FKT0g3OE9Db3JLMkZwYVlreFk4YW9mUDZNR1RQdzZ0VXI3TjY5R3c0T0RpcU5FQzlmdm95blQ1K3FuVnQrZnI3YXlnaHR4TWJHNHE5Ly9hdlc0OSttUy8vdDI3ZngrdlZyb1VlQ09yLzczZStRbVptSjdkdTNReTZYdzhMQ0FvR0JnU3JIVkxiVTBOQ0F4c2JHTmdNalhjY0FnSWlJaUloSWgvWG8wUU4yZG5aSVNrcFNDUUIrK09FSDdOaXhBOTI3ZDBkWVdCaTZkT21pMVBGZEpCS3BkSmxQVGs2R3JhMnQxaWNBS055K2ZSdkJ3Y0dReVdTWU8zY3V4R0l4S2lvcTBLbFRwMWJmZCtUSUVieDU4MGFsWkYyYkNnU0ZlL2Z1QVZBK1FVQmJGUlVWc0xhMnh1UEhqK0h2NzQ5Zi8vclg4UFgxUlhGeE1iNzY2aXVZbVpsaDNyeDVLdThyS2lvU3dvdUdoZ2E4ZVBHaTFkK3NmLy8rS3QreHFxcEtLUUJ3Y0hBUUZ2eUt2Z0lsSlNXUVNxVVFpOFhvMXEwYkhCMGRvYSt2MytwM3NyVzExWGdzb2pxM2J0MFNRaFIxWHI1OGlaa3paOExFeEVTWWIydkhGNXFabVNFZ0lBREJ3Y0hRMDlORFlHQWduSjNWTitWc2FHakFqaDA3Y1Bic1djaGtNbmg1ZVdIbHlwV3ROai9VWlF3QWlJaUlpSWgwM05TcFU3Rmx5eFpjdlhwVjZXaS9uVHQzQWdDS2k0c3hZOFlNbGZmOWRNLzg1Y3VYa1pPVGd6VnIxcnpWL1gvNDRRZEVSMGZEMk5nWVlXRmhjSEJ3UUZaV0ZtSmlZakJxMUNoTW5Ub1ZOalkyYXQ5Ny9QaHhBRkFwdmRmV2d3Y1BoS3FGZ0lBQURCbzBDSjZlbmhnK2ZEamF0Mi9mNXZ2NzlldUhuVHQzSWlzckM0Y1BIOGF1WGJ0dzZOQWhpRVFpTkRRMFlQUG16U3BWRTZXbHBRZ09Ea1o5ZlQxTVRVMVJXVm1KdFd2WFl2djI3ZWpjdWZNN2ZROEFpSWlJQU5CYzBYRHk1RW1JUkNLa3A2ZWpvS0FBUVVGQm1EeDVzbGEvazRlSHgxdjFBTml3WVVPckFZQzV1VGtLQ2dydytQRmpkT3pZRWFOSGo5YjQrYlcxdFlpTGk0T2JteHNXTGx5SVhidDJJVEF3RU11WEw0ZTN0N2ZLK0ppWUdKdzVjd1lmZi93eDVISTVVbE5UWVdGaEFYOS9mNjNucjBzWUFCQVJFUkVSNlRndkx5K2NPSEVDWVdGaGlJNk9GaHJIalJneEFsS3BWT1A3N096c2hIOHVMUzFGUkVRRVB2cm9JN1ZiQ2RRcEx5L0g5dTNiY2ZIaVJaaVptZUVQZi9pRFVMYmZ1WE5uT0RzN0l5VWxCZWZPbllPUGp3OFdMRmp3emlYZUN4Y3V4THg1ODRTbWZvMk5qVWhLU2tKTVRBeGtNaG5HangrUHAwK2Y0dkxseTdoOCtUSU1EQXd3Wk1nUWVIcDZJaTR1VHFtMC82ZjA5UFRnNGVHQi92MzdJekF3RUxtNXVRQ2E5N29uSnlmRDFOUlVlTHBmVWxLQ2dJQUFsSmFXd3NQREF5dFhyc1RxMWF2eDZORWpyRm16QmlFaElXOWRQZEZTYlcwdGdvS0NVRjlmanpWcjF1RFpzMmVJalkzRjRzV0xzWGp4WXZqNityN3paMnZTc2lwRWt3TUhEcUN4c1JIdDJpa3ZRZVZ5T1lEbTNoSG56cDNEcVZPblVGdGJDM3Q3ZTB5YU5BbjYrdnJZdVhNbndzTENjTzdjT2N5ZlAxK3BXV0ptWmlhc3JhMnhkZXRXeU9WeVlmc0FBd0QxR0FBUUVSRVJFZWs0UFQwOXJGKy9Ia3VYTGtWUVVCQkNRME5oYm02dTlaUDgwdEpTckZ1M0RucDZldGl3WVlQS3RnQk5GTWZZT1RvNllzT0dEVW9sK0U1T1R0aTZkU3V5czdPeGE5Y3U1T1hscVRUcGUvUG1EV3ByYTF0ZG5DdUl4V0w4ODUvL3hQMzc5M0g5K25Wa1ptYWl1cm9hK3ZyNm1EZHZIbjc3Mjk4Q2FDN05QM1BtREZKU1VwQ1ptWW5NekV4SUpCSjRlWGxoekpneGFydnQ1K1hsSVRFeEVVbEpTYWlycTRPenN6Tzh2THp3L2ZmZkl5RWhBVWxKU1RodzRBREt5OHNSRWhLQ3lzcEtEQnc0RU92V3JZTllMTWJtelp1eGZQbHk1T1hsWWVIQ2hWaTBhSkhLUXYzNzc3OVhhZllubFVxVmpzTjc4dVFKdnZycUt4UVdGc0xUMHhPalI0OEcwTng1LzA5LytoTWlJeU54NjlZdGZQbmxsMXI5WnRxb3E2dkR3NGNQQVRTZkxOQWFkWXYvQnc4ZUFBQldyVm9GdVZ3T0t5c3JyRml4QWg0ZUhnQ2FleVhZMk5nZ1BEd2MxNjVkdzdWcjEvRDU1NS9qeXkrL0ZENVRLcFdpc2JFUlFITVk4YmJOSEhVSkF3QWlJaUlpSW9LRmhRVkNRME1SRkJTRUpVdVdDT1h3YmJseTVRckN3OE9ocDZlSDBORFFOcHNFdHJSOCtYTDA2TkVEMDZaTmcxZ3NWanRtOE9EQmNITnp3NnRYcjdCeTVVb0FnSkdSRVF3TURGQlFVSUQ2K25xTkRRZnYzTG1EWThlT29iUzBGRVZGUmFpcnF4T3VHUnNiWTl5NGNaZ3laWXBTbzd3ZVBYcGd6cHc1bUQxN05tN2V2SW1FaEFSa1pXWGgxS2xUT0hYcUZIcjM3bzF0MjdaQkpCSWhKaVlHMTY1ZFEwRkJBUURBeHNZR0sxYXN3TWlSSTZHbnA0ZXhZOGNpUGo0ZU5UVTFPSC8rUFBidDJ3ZVpUSVlSSTBaZzFhcFZ3bmZ1MUtrVHRtN2RpbzBiTnlJM054ZVJrWkZ3ZEhSRXIxNjloSGs1T1RscGJBSllWVldGMk5oWXhNZkhvN0d4RWU3dTdnZ0lDQkRHZVh0N3c4TENBc0hCd1RoMzdod2VQWHFFeU1qSWQrcW1IeEVSZ1R0MzdzREV4QVJpc1JqUG5qMURWVlVWTEMwdE5SNDVxRWxaV1JtZVBYc0dvUG0vdjVrelo4TGIyMXNwMUFDQWdRTUhZdS9ldlRodzRBQ3lzcktVdGpGNGUzdmowS0ZEbUR0M0x2VDE5VkZTVXNLbi82MWdBRUJFUkVSRVJBQ0F2bjM3SWlvcUNwczJiVUpnWUNBR0RCaUFzV1BIWXZEZ3dVcEhCRlpWVlNFN094dEpTVW5JeWNtQm82TWoxcTlmLzlZTFFCTVRFOHllUGJ2TmNmcjYrdWpZc1NPYW1wcnc0TUVEeUdReUFNMkwrTUdEQjJQWnNtVnEzOWU3ZDI4OGVQQUE1ZVhsTURZMmhyT3pNNXljbk9EaTRnSlhWOWRXRzhYcDZlbkIxZFVWcnE2dXFLeXNSRkpTRWs2ZlBnMG5KeWZoNmZtVEowOVFXbHFLRVNOR1lPellzUmc0Y0tCUzlZTllMTWFrU1pNQU5EZEgxTlBUdzhLRkM0WFhXckt3c01DMmJkc1FGUlVGSXlNanBjVS8wSG9Ud0xTME5NVEZ4VUVrRW1INjlPbVlOV3VXeWlMYXhjVUY0ZUhoQ0F3TWhFUWlhZk5wdlNaZHUzWkZZV0doOEdjakl5TTRPVGxoNmRLbEt2ZHNpN201T1FJREEzSDE2bFVzV0xDZzFYOGZFb2tFeTVZdHc2SkZpNVFxQ2FaTm13YXBWSXJrNUdUSTVYTDQrZm05Y3o4SVhhQW5WMnk2SUNJaUlpSWlBb1JtYW4vNXkxK1FuNThQb0htaFoycHFpdXJxYXFGN3ZaMmRIYVpPblFvdkx5K3R5LzUvTGpLWlRLc0ZaMGxKQ2NSaThWdWRDcUNKWEM2SFZDb1ZGcXFWbFpYQ2szQnR2SGp4QXBhV2xtMk9hL25kWkRJWm5qNTlpazZkT21sc0VOalkySWp3OEhCTW1USkZhWCs4T25sNWVRQUFlM3Q3cmViOFUzSzVIREtaREhwNmVtKzk0S2YzandFQUVSRVJFUkZwVkZSVUpCenpWbE5UQTRsRWdxNWR1OExGeFFYZHUzZC8zOU1qb3JmQUFJQ0lpSWlJaUloSUI3Qm1nNGlJaUlpSWlFZ0hNQUFnSWlJaUlpSWkwZ0VNQUlpSWlJaUlpSWgwQUFNQUlpSWlJaUlpSWgzQUFJQ0lpSWlJaUloSUJ6QUFJQ0lpSWlJaUl0SUJEQUNJaUlpSWlJaUlkQUFEQUNJaUlpSWlJaUlkd0FDQWlJaUlpSWlJU0Fjd0FDQWlJaUlpSWlMU0FRd0FpSWlJaUlpSWlIUUFBd0FpSWlJaUlpSWlIY0FBZ0lpSWlJaUlpRWdITUFBZ0lpSWlJaUlpMGdFTUFJaUlpSWlJaUloMEFBTUFJaUlpSWlJaUloM0FBSUNJaUlpSWlJaElCekFBSUNJaUlpSWlJdElCREFDSWlJaUlpSWlJZEFBREFDSWlJaUlpSWlJZHdBQ0FpSWlJaUlpSVNBY3dBQ0FpSWlJaUlpTFNBUXdBaUlpSWlJaUlpSFFBQXdBaUlpSWlJaUlpSGNBQWdJaUlpSWlJaUVnSE1BQWdJaUlpSWlJaTBnRU1BSWlJaUlpSWlJaDBBQU1BSWlJaUlpSWlJaDNBQUlDSWlJaUlpSWhJQnpBQUlDSWlJaUlpSXRJQkRBQ0lpSWlJaUlpSWRBQURBQ0lpSWlJaUlpSWR3QUNBaUlpSWlJaUlTQWN3QUNBaUlpSWlJaUxTQVF3QWlJaUlpSWlJaUhRQUF3QWlJaUlpSWlJaUhjQUFnSWlJaUlpSWlFZ0hNQUFnSWlJaUlpSWkwZ0VNQUlpSWlJaUlpSWgwQUFNQUlpSWlJaUlpSWgzQUFJQ0lpSWlJaUloSUJ6QUFJQ0lpSWlJaUl0SUJEQUNJaUlpSWlJaUlkQUFEQUNJaUlpSWlJaUlkd0FDQWlJaUlpSWlJU0Fjd0FDQWlJaUlpSWlMU0FRd0FpSWlJaUlpSWlIUUFBd0FpSWlJaUlpSWlIY0FBZ0lpSWlJaUlpRWdIL0IrdHhIZU5sOC9OWGdBQUFBQkpSVTVFcmtKZ2dnPT0iLAoJIlRoZW1lIiA6ICIiLAoJIlR5cGUiIDogIm1pbmQiLAoJIlZlcnNpb24iIDogIjExIgp9Cg=="/>
    </extobj>
    <extobj name="C9F754DE-2CAD-44b6-B708-469DEB6407EB-3">
      <extobjdata type="C9F754DE-2CAD-44b6-B708-469DEB6407EB" data="ewoJIkZpbGVJZCIgOiAiMjgwMTM1MzExODYzIiwKCSJHcm91cElkIiA6ICI2MTcyNzY3ODkiLAoJIkltYWdlIiA6ICJpVkJPUncwS0dnb0FBQUFOU1VoRVVnQUFCc3dBQUFJWENBWUFBQUE0OFh0MEFBQUFBWE5TUjBJQXJzNGM2UUFBSUFCSlJFRlVlSnpzM1dkQVZNZjZQL0R2TGl3Z0NFSlFWTEIzTENnSjFxREczbjhhZTY0M1JvM0dibXl4aTJLd2QremNhNGxHbzhaWUlCQVJVY0ZDVUlvb05vU2dVa1dRc3RRRmx2OEwvbnZDc3J1d0lFUzlmRCt2Wk02Y09YTjJoMldkNXp3em9vS0NnZ0lRRVJFUkVSRVJFUkVSRVJFUlZWSGk5OTBCSWlJaUlpSWlJaUlpSWlJaW92ZUp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aUlpSWlJaW9pcU5BVE1pSWlJaUlpSWlJaUlpSWlLcTBoZ3dJeUlpSWlJaUlpSWlJaUlpb2lxTkFUTWlJaUlpSWlJaUlpSWlJaUtxMGhnd0l5SWlJaUlpSWlJaUlpSWlvaXFOQVRNaUlpSWlJaUlpSWlJaUlpS3EwaGd3SXlJaUlpSWlJdnBBWkdWbC9TUFhlZlhxRlo0OGVmS1BYT3REOE9USkUyUmtaR2c4bnBTVWhKQ1FFT1RrNUdqZFpsNWVudHB5WDE5ZkpDUWtxSlRuNXVacTNmWS80ZGF0VzRpS2lxcXc5cVJTS2ZidjM0K2JOMisrYzF0djNyeUJqNDhQcEZKcEJmVHN3L2N4anMvUTBGQWtKeWVYNlp6aTh2THlLdVV6NzhpUkk5aTRjYVBHZXdvTEM0T2pveU1lUG54WTRkY3VxNVNVRk55N2QwL3QreDhhR2dwdmIrLzMwQ3RsSDhQNDlQRHdRRUJBUUlsMTB0TFM0T2JtaHBjdlgycmR6K0pjWFYzaDUrZFg3dk5MRWhNVGd6ZHYzcFRyM09EZ1lFUkhSMnM4L3VqUkl6eCsvQmo1K2ZsYXRSY2FHcXJWZDRUYzNGeDRlbnJpOGVQSFd2ZFY0VVAvSG5MKy9IbkV4Y1dwbE12bGNuaDZlbjV3ZjlPcDR1aSs3dzRRRVJFUkVSRVJVZUVFMVpvMWF6QjM3bHg4OGNVWFF2bnZ2LytPOVBSMHJkdjU4c3N2b2ErdnIvRzRWQ3JGcWxXcmtKQ1FnUDM3OTZOSmt5YnYxRytnTU5CMy9mcDE5TzdkR3dZR0JnQ0FuSndjL1B6eno2aFJvd1pHang1ZDR2bFNxUlR1N3U3djNJK1dMVnZDMXRaV3FTdzZPaHJ6NXMzRGlCRWpNSHYyYkxYbitmdjdZK2ZPblRoMjdCaXNyS3hLdlk2WGx4ZU9IVHVHalJzM29rR0RCa0o1VEV3TWZ2enhSNHdhTlFvelpzd1F5cE9Ua3pGNzlteU1HREVDWThlT0xlZmRWUnhGd0tCRml4WndkbmFHam82TzF1ZmV2SGtUbjMvK09jUmk1V2V3TXpJeWNPSENCZVRuNTZONzkrNUt4d29LQ3VEcjY0c2VQWHBBSkJLVmVvM0xseS9qK1BIaldMbHlwZEx2UW5seGZCYXFxUEVwazhtd2ZQbHlXRmhZNFBEaHc2WFcxK1RDaFF0d2NYR0JxNnNycWxXckJxQndySnc1YzBhcjgvL3YvLzRQaG9hR1NtVVBIanpBTDcvOGdrbVRKa0Vpa2FnOTc4aVJJNGlNak1TeVpjdkszWGQvZjM4NE9EaGc5T2pSbURadFdybmJlZnIwS1ZhdlhnMW5aMmRZVzFzckhidDY5U3E4dkx6UXAwOGZ2SHIxQ3NlUEg4ZmN1WE5SbzBhTk1sL254bzBiQ0F3TUxMR09uWjBkZXZic3FWVDJzWXpQdlh2M29tUEhqckN6czlONDNUZHYzc0RaMlJuejVzMUR3NFlOUysxbmNhOWZ2OGFlUFh0Z1oyZUhybDI3bHZuOGttUmtaR0RTcEVsbzM3NDl0bTNiVnFaejVYSTVObXpZQUxGWWpKTW5UMEpYVjNXNi8rREJnd2dMQzhPWk0yZGdhbXBhYXB2NzkrOUhZbUlpenA0OXEzSXNQejlmK0p1Um1abUpiZHUyWWNpUUlXamR1clhXZmE2TTd5RVY2Y21USnpodzRBQUFZT1RJa1VySGZIMTlzVzNiTmp4Nzlneno1czE3SDkyalNzYUFHUkVSRVJFUkVkRUg0Sk5QUG9GWUxNYkdqUnVocDZlSGJ0MjZBUURPbmoycjlpbG5UUVlOR3FReFlKYWZuNC8xNjljakxpNE9FeVpNZ0xHeGNhbFB0RmVyVmczVnExY3ZzYzc1OCtkeDdOZ3hwS1dsWWZ6NDhRQUFmWDE5K1B2N0l5RWhBWU1HRFlLUmtaSEc4NU9Uazk5cDRsM2h5eSsvVkFsSUJBVUZBUUQ2OSsrUDVPUmszTDkvWCtXOFo4K2VBU2ljK0RVek0xTTUzckZqUjZYWG9HSERoa2hMUzhPaVJZdXdZOGNPMUs5Zkh3QVFFaElpMUZmSXk4dkRoZzBia0ppWWlFYU5HcjNqSFZhTUZpMWFZUGp3NGJoMDZSSisvZlZYNFQwcmpZK1BENXljbk5DN2QyOHNXYkpFNjBEYnNXUEhjT3JVS1h6OTlkZVlPSEZpcWZXOXZiMWhhR2hZWVpQU0hKL2xHNTl5dVZ4dDFwQy92eit5czdOaGIyOWZwZ3d4c1ZoY1lqQmZjYzNEaHc5RFYxZFg3Y1EvVVBnNWxwdWJpejU5K2lnRnpGSlNVckJ4NDBZQXdLbFRwM0Q2OUdtbDg3cDM3dzQ3T3pzRUJnWkNMQlpyREpTMmJObXkxS0JGUVVFQjVISTU1SEo1aWZXS1MweE1SR3BxcXZCemZIdzhnTUxBbEo2ZW5sQnVhV2tKZlgxOUlTTW9NVEVSZCsvZXhheFpzK0RvNklobXpab0pkUzljdUlBalI0Nm9YRXNpa2VEOCtmTUFnTWVQSCtQeTVjc3dORFJVQ1ZvWEZCUWdNek1UMWF0WFZ3bVlmY2pqODU5MjVjb1ZBTURnd1lNcnZHM0ZtS2haczJhWnp3ME1ERVJLU2dvbVRweW85bmNtTVRFUlQ1OCtSWmN1WGJRS2xnRkFiR3dzV3JSb29mYll6cDA3RVJ3Y0RCY1hsekwzRmFpODd5RVZ5Y2ZIQndCZ2IyK3ZjdXlMTDc3QTlldlg0ZWJtQm10cmEvVHIxKzhmNnhmOU14Z3dJeUlpSWlJaUl2b0FXRnBhWXVQR2pWaXdZQUdjbkp5d1ljTUdkT2pRQVM0dUxpZ29LQ2oxL0o5Ly9sbnQwK0FLY3JrY216WnRFcklNVHA0OGlaTW5UNWJhN3BBaFF6Qi8vbnlOeDZWU0tYNzk5VmQ4OHNrbkdERmloTkt4TVdQR1lNdVdMYmg0OFNJbVRKaWdzWTM2OWV2RDFkVzExTDVva3BDUWdLbFRwNm85RmhnWWlNYU5HNk41OCtZSUNRbkJqaDA3Vk9vb0pxV1BIRG1pTmdQSzJkbFphYkt1UllzV2NIQnd3S3BWcTdCMTYxWTRPenNEQU83Y3VRTWpJeVBZMk5nSWRmZnMyWVA3OSs5anhvd1o2TlNwVTdudnNhdzhQVDFMWE80cU96c2JPam82K091dnY3QnIxeTZOOVdiUG5pMWs2dlRvMFFNREJneUFwNmNuWkRJWlZxOWVyWkpwVnB5M3R6ZE9uVHFGK3ZYcks0MlB0TFEwaldNaU96c2JJcEdvMU15dm9ycDA2WUtWSzFlcWxITjhsbjk4UG43OEdBc1dMTkI0WDZkT25jS3BVNmRLdUhObFRabzB3YUZEaDdTcSs4MDMzMmdNNUhwNmVxb0V0S1JTS1pZdFc0YWNuQnc0T2pvaUl5TURCdzRjd0hmZmZZZTZkZXNLZGJadTNRcGJXMXQ4OWRWWDJMMTdOMXExYW9WQmd3WXB0VlU4YTYwaW5UMTdGaGN1WEZBcDM3SmxpOUxQbXpkdlZncVlmZnJwcDlpNWN5ZVdMVnVHQlFzV1lNMmFOVUkyVlY1ZUhyS3pzekZzMkRBaElCa2NISXhYcjE2cFhPZmt5Wk1xZ1lmVTFGU052MnNmOHZnc3paa3paNVFDdm0vZnZnVlFHTmdydnB6b2tDRkRZRzV1WHVMbmtrd21BMUQ0M2hSL3Z6VFI5TGxVWEhrQ1poa1pHU2dvS0lDN3V6dkVZakcrK09JTElSdGRKQklKRHdGNGVYa0JLQnhEaWdCdFVSS0pCT2JtNXNMUEtTa3B5TWpJMEJpZ2ZQandJU1FTQ1l5TWpKU0N2OXFvck84aEZTa3ZMdzgzYnR4QW16WnRZR0Zob2JiT3ZIbnprSlNVaERwMTZ2d2pmYUovRmdObVJFUkVSRVJFUkIrSVpzMmFZZW5TcFhCMGRNVDkrL2ZSb1VNSFlRbTUwbWpLeGdBS0o2bDI3TmlCR3pkdW9GZXZYaXBaQk1WSnBWSWNPblFJNmVucEdwOHlWemh3NEFBeU1qTHczWGZmcWZTMVY2OWV3b1JZMTY1ZE5TNjdKQktKaENYWnlrTlQxa3BXVmhZQ0FnSXdlZkprQUVENzl1M2g1dWFtVXMvRHd3TTdkKzdFb1VPSFNseFNMQ01qUTloZnAyYk5tcGc0Y1NLc3JhMFJHUmtKbVV5R2dJQUFkT2pRUVdrdkdWdGJXOGpsY256NjZhZUlqSXdFQUZTdlhoMjFhdFVxOS8xcUl5Z29DTmV1WFN0eC9FZ2trbEwzNDVreFk0WVFNQk9KUkZpNGNDR3lzckxnNit1TDdkdTNZL0hpeFJxWFdmVHo4OFBXclZ0aGJtNk9UWnMyd2NURVJEaW1wNmVuRXFnQUNwZWh5ODdPeHRDaFEwc2MwOFUxYnR4WWJUbkhaL25IcDRXRkJTWk5tcVIwamFTa0pMaTV1YUY1OCtiNC9QUFB5L1E2bUptWlFTcVZJakV4RWNEZkFZeFhyMTVCVDA4UE9qbzZXaTNwVjF4OGZEeFdyRmlCdDIvZll1UEdqYkMydGhiMlZqcHg0Z1QyN2RzSFUxTlRyRnExQ2taR1JsaTVjaVZxMUtpQmtTTkhZcytlUFJneFlnUjBkWFdWc3JZcXl6ZmZmSU14WThZSVB3Y0hCMlByMXExWXQyNmQwdlZOVFUzeDlPbFRBSVVCWkFNREF6UnQyaFRidDIrSGs1T1Qyc0RLTjk5OEl5elh1R2ZQSHJVQnM3TDQwTWVucjYrdk1KYnk4L01SR3hzclpOVDE3ZHNYRnk1Y1FGcGFtdENXNHNHVGUvZnVDWmx6Q2wyN2RvVzV1Ym5HejZYZzRHQzhlUEVDUFh2MnhDZWZmRkw2aS9mL2FmcGNLaTQyTmhZQWxBSlhwZm42NjYrVjlubWNNbVdLOEcrSlJBSVBEdzhVRkJUZzh1WExBQXFYV2R5L2Y3OUtPOWJXMW5CMmRvWlVLa1YyZGpiQ3c4TUJGR2E5S3pLL3hHSXh6TTNORVJjWGg5alkySEpsMlZYbTk1Q0s1T3ZyaTZTa0pFeWNPQkVQSHo3RWloVXJOTlpWZDZ4dDI3WkNwaXQ5bkJnd0l5SWlJaUlpSXZxQTJOdmJZOSsrZlJVMlFaU2RuWTMxNjlmanp6Ly94SUFCQTdCdzRjSVNzNEtpb3FLd2F0VXFwS2VuWStyVXFTVk9qTjIrZlJ0ZVhsNW8yN1l0Qmc0Y3FISmNWMWNYUzVZc3dmejU4N0YrL1hyczI3ZFBKV2h4Ly81OVlXSzRQTDc4OGt1TngvejgvQ0NUeVpUMnF6bHc0SUR3eEwxQ2JtNHVBR0RPbkRrcXdaL3QyN2NMazU2QmdZSDQ4Y2NmUyt4UFlHQWd2dnZ1TzVWeXhhUWxBUFRzMlJPclZxMHFzWjJLb3RpbnE2S0l4V0lzWGJvVUNRa0p1SExsQ3VyVXFZT3Z2LzVhcFY1QVFBRFdyVnNIVTFOVGJOdTJUZVZKZlFNREE4eWFOVXVwN09uVHA3aHc0UUxzN2UxVjlvYkp6TXhFZG5ZMlRFMU5TODFxVStENFZGV1c4V2xoWWFHU2JhUFkxMmY2OU9sbzM3NTlpZGRTeDgzTlRjZ29VcGd6Wnc0QXdOallHTC8rK2l1QXd2MmlRa05EMWJZUkV4T2o5TE9Sa1JHc3JLd3daY29VSVdBamtVaXdaczBhM0x4NVUxaUdidlhxMVVoSVNNRENoUXZSdjM5L2pCczNEazJhTklHeHNUR21UWnVHcFV1WGxqcUovNjZNakl5VWx2OVVCSkZOVFUxVmd1aUtJSzBpWUFZQURSbzB3S0ZEaDdUYUMvQmRmZWpqODlLbFMzanc0SUZRL3VMRkMyRjgydHJhcWl6SkdSRVJnUmt6Wm1ET25Ea1lObXlZMnV1cisxeEtURXpFNWN1WDBieDVjNnhZc1VMcno1K3lpSWlJQUFDbEFKZzJyS3lzVkpZRXZINzl1aENBOC9QelEyeHNMSHIzN3EyeVJ4NVErSDRxSGt3by90NGVQbnhZV0lyV3dNQUFibTV1d2dNV2YvenhoOUo3NHU3dWpqLysrRU9wN2FWTGw2SjM3OTRBS3ZkN1NFVzdlUEVpQUtCejU4N0l6czVHLy83OVZlbzhldlFJRVJFUkdEQmdnTW9ERWVVSit0T0hoUUV6SWlJaUlpSWlvZzlNUlFYTFltSmk0T1RraFBEd2NBd2JOZ3l6WjgvRzNyMTdZV0Zob1hhNXMzdjM3bUg5K3ZYSXlzckN6Smt6VlRhN0w5NzI5dTNiWVdCZ2dCOSsrRUhqNUZmcjFxMHhkdXhZbkRsekJnNE9EbGkzYnAxU1VNTGYzeC9uenAwcjl6MnF5d1pRVU93NVUxU1BIajFVTW9rZVBud0lUMDlQakI4L1htV1BsNktaSExhMnRpcVQvVUJoNXNUYXRXdFJwMDRkTEZxMHFOUStGODIwZWw4aUl5T1JrcEtpc3FkV1hsNGVSQ0pSaWZ1VDZlbnB3ZEhSRWJ0MjdWSWJpQUtBdW5Ycm9ubno1bGl5WkFucTFhdW5WWjhVazdQcUFuQ0hEeCtHcTZzclRwMDZwVlYySHNmbjN5cHFmS2FrcE1EZDNSM1cxdGFvWHIwNmpoOC9YbXBiQ2gwNmRJQ05qUTI2ZCsrT2xpMWJBaWljb0E4TkRjV09IVHVncjYrdk5PWisvLzEzL1A3NzcxcTFiV3hzakhYcjFtSDY5T25JeU1qQTZ0V3JJWlBKNE9EZ0FBQXFleTFsWkdUZ3A1OSt3aSsvL0NLVTVlZm5ZOE9HRGRpNWN5ZG16cHlKQVFNR2FIMXYybkozZDFkNWZ4UlpUK3FXbTFNY0d6ZHVuTnIyVEV4TWhBQ2p0dVJ5dWJDRVl0RXlkVDcwOGJscDB5YmhOUm94WWdRKysrd3pyRjY5R2dDRXJOaUtzR2ZQSG1SbFphbGtkSldrZXZYcVd1L3hDQUIvL2ZVWGdNTFBHMjMyZVZTb1c3ZXVTbEE3UER4Y0NKaWRPblVLUmtaR21EZHZudHA5R2c4Y09DQzhWdjM2OVVPTEZpMXcvZnAxUEgzNkZETm56Z1JRR0hSVFpKM2R1SEVEZW5wNkdESmtDSURDWlNyZDNkM1J1SEZqZE9qUVFhbHR4ZWQrWlg0UHFXaDM3OTRWbGpMVzFkV0ZsWlVWNXM2ZHExTHYwS0ZEaUlpSXdKUXBVOHFVY1VnZkJ3Yk1pSWlJaUlpSWlONnpodzhmNHZYcjE4TFA5ZXJWUTZ0V3JkNnB6VWVQSG1IWnNtWEl6YzNGbkRsek1IejRjRWlsVWp4Ky9CaHVibTVJU2tyQ3JGbXpJQktKSUpWS2NmRGdRVnk1Y2dYR3hzYllzR0VEUHZ2c000MXRwNmFtWXNXS0ZaQktwVmk4ZURFc0xTMUw3TXVVS1ZNUUhSMk4yN2R2WS9ueTVYQnljaEltNzZaTW1WS21DY0xpcWxXcmhxeXNMSlh5VjY5ZUNmdWtGTldtVFJ1MGFkTkdxU3cvUHgrZW5wNnd0N2N2OGVsd1kyTmp0VS9wNzl1M0R6azVPWmcyYlpyYTQrOWJkSFEwWHJ4NEFYdDdlNkZzMWFwVk1EQXdFSUpVQ3JkdTNjS3VYYnN3WThZTWpjRXdvSEM1cm5YcjFtazhibVZscFhaeVhCTWZIeC9jdjM4ZnZYdjMxcmcwb3JZNFBwVlYxUGo4ejMvK2c1eWNIRXlkT2hYaDRlRTRjZUtFMXVmcTZPakF4c1lHcHFhbU1EVTFSVjVlbmhBa2FOYXNtWkJOcFFqbWpCa3pScGlVTCs3V3JWdjQ3My8vcTFRbUVva3dhOVlzckZtekJnc1dMSUNEZzRQR2ZhWldyMTZOenovL1hPUDQxclJ2a1RvWExsd29NYkJuWVdFaC9JNjFhOWNPMzMvL3ZjcTkyTm5acVYwNk5UdzhIRzV1YmhnL2ZqeHExNjZ0Y2x4UFQwL3JmaXFNR2pWS3Ezb2Z3L2dzSGhRVGk4WENheElURTZNU0dGVHMzNVdTa3FKMnVjb2FOV3FvWk9PZVAzOGVkKzdjQVFBaEFLdU5zbVNKNStibTR0R2pSd0NBc0xBd3ZIMzd0a0tDTU5ldVhjT3paODh3Y2VKRXRjRXlvREJZcW5nZGJXMXRZV3RyaSt2WHI2TkJnd2JDbm85Ly9mVVhVbEpTRUJNVGd5ZFBucUJQbno1Q0ZsNXFhaXJjM2QzUnVuVnJsY3c4b0hLL2gxUTB1Vnl1OHZlUXFpWUd6SWlJaUlpSWlJamVzL1BueitQV3JWdkN6ME9HREZFS21CMDllbFR0cEh0Ump4OC9WdnE1ZWZQbWFOKytQY2FQSDQrMmJkc0NLSnl3M0xadEcxYXNXSUdMRnk4aUpTVUZuVHAxd3FGRGg1Q2Ftb29PSFRwZzBhSkZKVzVrbjVhV2hoVXJWaUEyTmhaanhveFJ5c1NReVdTUXkrVXFrNzlpc1JnclY2N0VxbFdyRUJRVWhCa3pabURKa2lWbzE2NGRKQkpKaFdZREtQejIyMjhRaThWQzlrUmNYSnphcGI2QXZ5ZnBwMCtmcm5hcHM1WXRXOExCd1VIdGZsOVpXVmx3ZFhXRm1aa1pVbEpTNE9ucHFWWC9MQ3dzVkxLN0tzdkdqUnNSRXhPRExsMjZDTXR2dFc3ZEdqZHUzRkNabkEwS0NrSkdSb1pLRmxkUVVCRFdyRm1qOFJxS1RBOTNkM2UxbVNrS0owK2VWTWxnU2s5UHg3NTkrMkJvYUtqeFBkSVd4NmV5aWhxZmp4NDl3cFVyVjJCdmJ3OGJHeHZZMk5pVW1JVWxsOHR4L1BoeG5EeDVFdlhxMVVQMzd0MlZqZ2NIQnlNek14TkFZZEJweElnUk1EUTBGSTZibUpob0RMNFV6MkpTNk5DaEEzYnMySUhkdTNmRDF0WVdVcWtVVVZGUmF2dVdrNU9EOVBSMGxXT0s5MXhidFd2WFJxTkdqVFFlTDlyWEJnMGFvRUdEQnNMUGZuNSt1SGZ2SHV6czdOUXVPUmNTRWdJM056ZTBhOWNPZG5aMnBmYmx6Smt6d3RndXZveG8wVXlzNG5zRDV1VGtxT3hOOXJHTnorTG16cDJyTVJ2cytQSGphck1qdi83NmE2WGcrSU1IRDRUc3hJa1RKMnFWS1h2djNqMlZKU3RMRXhJU2d1enNiTFJ0MnhhaG9hSHc5dlpXMnVldXZDd3NMTkN0V3plTUdqVUtzYkd4S2c4T0tONjNvdU5kTHBjalBEd2N2WHIxRXNvU0V4TlJxMVl0dUx1N0EwQ0pEMUlVVjFuZlF5ckQ1Y3VYOGRkZmY2RjY5ZXBxUHh1bzZtREFqSWlJaUlpSWlPZzltemx6cGpCUnAyNVMwczNORFJrWkdTVm1GQ2oya1ZIUTA5T0RrNU9UU3IzcTFhdGowNlpObURWckZtN2N1SUViTjI3QTJOZ1lpeGN2TG5VWnNvU0VCQ3hidGd4UlVWSG8zcjA3cGs2ZHFuVDgzTGx6T0hmdUhPYk9uYXMwNFFZVVRzbzVPanBpMjdadDhQSHh3YUpGaXpCMzdseGhMNW40K0hqOCtlZWZKVjVmb1V1WExpVk9wa1ZIUitQeTVjc1lPSEFnUER3OEFBQm1abWI0NFljZnRHcS9PQk1URThUSHgyUGJ0bTBhNnlRbko1ZDR2TGpPblR2L0l3RXprVWlFenAwNzQ4U0pFd2dKQ1JHZTJHL1RwZzF1M0xnaFpIVXBCQWNIdzhEQUFEWTJOa3J0MUs1ZCs1MG1jVy9mdm8yLy92cExtTGd2YXNlT0hVaE9Uc2EwYWROZ2JtNWU3bXR3ZkZiTytNek16TVRXclZzQkZDN0pWNXFFaEFSczNib1Y5Ky9mUjU4K2ZmRDk5OThMR1dRS1hsNWVrRWdreU0zTnhibHo1M0QzN2wxczJyUkptTHhYdDNTZ1F2RXhsSk9UQTFkWFZ3d2ZQaHhObXpiRjd0MjdJUktKY1BueVpSdzRjQUJObXpaVnFwK2VubzdBd0VCRVJrWUtaWm1abVlpSmljR1pNMmZLbE4zVHJWczNUSjgrWGV2NmQrN2NRVTVPRG9EQzhhaXJxd3NqSXlOY3YzNWRxWjZ4c2JHUTZaYWNuS3gwdnIrL1A2Wk9uUXBqWTJPbGM0b0d2WEp6YzVXV0ljM0x5d05RbURGWi9MMUlUVTFWT3Zkakc1L0ZTYVZTTEYyNlZMaG5iZFd2WDEvNGQzaDRPRmF2WGkyTVFWdGJXeUhnVTVMazVPUXlCOHdVRDh1TUdUTUdtWm1adUh6NWNvVUV6TnEyYll1MmJkdGk0OGFOQ0FnSXdMNTkrNVErbHhTdlQ5R0FXV1JrSkdReUdWcTNiaTJVdlh6NUVqMTY5RUIwZERRc0xTM0x0SGRoWlh3UHFReUppWWx3Y1hGQm5UcDFZRzl2LzA3TDhOTEhqd0V6SWlJaUlpSWlvdmRNbXlYQXVuVHBBa2RIUjQzSEwxMjZCQThQanhMM1Rjbkt5b0tYbHhjdVhicUVtSmdZR0JvYTRzc3Z2OFNvVWFOVUpsL1Y4ZlB6UTFSVUZQcjA2YU95TDFScWFpck9uRG1EM054Y1lZK2k0Z3dNRExCcTFTcTBhTkVDNTg2ZFE1Y3VYWVJqRVJFUjJMZHZYNmw5QUlBNmRlcVVHSkE0ZS9Zc0xDMHRsU1o4RFF3TTBLTkhEeVFrSkNBNk9scXI2K2pxNmlvRmppNWZ2aXo4KzhXTEYzQndjRUJhV2hxMmJObWlkdmt0ZjM5L3JGMjdGcjE2OWNLaVJZdVUzaHQxbVJnVlNSRkFsVWdrUXNEczl1M2JTZ0V6b0RDN1FSRXdpNDJOUlh4OFBMcDE2NmFTWldObFpmVk9TeFBHeDhjTFMvQVZkZUhDQmR5OGVSTUFoT3liQ1JNbUtBVUpnTCt6SWI3NTVodVZOcjc2Nml0OC9mWFhISitWTkQ1Mzc5Nk5tSmdZcmZyazQrT0RIVHQyUUVkSEJ5dFhyc1FYWDN5aFVpYzFOUlczYjk5R3g0NGRjZWZPSGF4WnN3WXJWNjZFbzZNajFxNWRDNkF3cS9ibzBhTmFYZlBodzRjNGV2UW9MbCsrakI5KytFRXBPOWZJeUFqYnQyOVhxajkxNmxUMDY5ZFBhVyt3aHc4Zll1WEtsVnBkNzEwY09IQUFLU2twU3RtT2UvZnVWYW5YckZremJOcTBDY0RmU3drcWxvekx6czdHbkRselZNNzUrZWVmaFNVRjkrelpnei8rK0VNNEpwUEpBRUFsdTB5ZGoyMThTcVZTRkJRVUlEdzhISFBtek1IejU4OXg4ZUpGbGNCZ1VkZXZYOGVHRFJ1d2JkczJsUURROCtmUHNYejVjdVRtNXFKZnYzN3c4dkpDVkZTVVZrdGdKaVFrbEZxbnFQVDBkSGg3ZThQSXlBaWZmZllaWW1KaTRPTGlnai8vL0ZQcDgwZVQ2T2hvbGQrVGx5OWZLdjA4ZlBodzNMaHhBdzRPRHRpOWU3Znd1cWdMbU4yL2Z4OEFoUGN0TFMwTkNRa0phTktrQ2FaUG53NlpUUGJPZjd2ZTlYdElaVGh5NUFneU1qS3dZc1VLWVhsTWhkdTNiNnRrcWlveU9DOWR1cVF5emdZTkdxU3l0Q2Q5WEJnd0l5SWlJaUlpSXZvZk1IejRjQXdmUGx5bFhDNlg0OEdEQi9EMTlZVzN0N2V3REpxUmtSRUdEaHdJaVVRQ1YxZFhqZTIyYXRWS0NMSU1IejRjbHBhV3NMT3pVNWswTzNIaUJESXpNekY1OHVSUzk0d2FPM1lzaGd3Wm9uWmZGUWNIQjQyWkF3RUJBVmkvZm4ySmJRTkFreVpOMEtOSEQ3WEJReDhmSDJHWnJkSVlHUm5oNHNXTHdzK0s5dno5L2JGKy9YcUlSQ0w4K09PUEd2ZmQ2ZGF0RzJiTm1vVjkrL1loSVNFQml4Y3ZMbkdQbjRxVWxaVUZrVWlFYXRXcW9VV0xGakExTmNXZE8zY3diOTQ4QUVEVHBrMGhrVWp3N05rejRaeTdkKzhLL2Y0bkJBY0g0OUNoUXlybHc0WU5VMW1DTkNBZ0FHRmhZUmd5WklqUzBuM0EzOEUvanMrS0g1OG5UNTdFdFd2WFVMZHVYY1RGeFpYYXB4czNiZ0FvM085TVU3YWdxNnNyVEUxTjBhWk5HOXk1Y3djdFdyVEFEei84Z0gzNzl1SE5temRDMyt6czdPRG01b2FzckN5TUhUdFdPRDh5TWhKMzd0d1I3dGZPemc0dUxpN1lzR0VEdnYvK2U3aTR1S0JodzRZQUNvTXBYMzMxbGRMMU16SXljUGJzV2FYWFRsTTJXMFU3Y2VJRTNyeDVnMW16WnFGdDI3WllzMllOQWdJQ2tKK2ZqODZkTzZ2VXIxbXpwaEFBOGZUMHhLdFhyN0I4K2ZJeUx4T2FtcG9LUFQwOXJjNzdXTWFuczdNemdvT0RoUUJlWW1JaXpNek1NRzdjdUJJZkhDbEpTRWdJVnE5ZURabE1oalZyMWdnWll6dDI3Q2hYZTZYeDhQQkFkblkyUm93WUFYMTlmUXdjT0JESGpoM0R6ei8vckZYQUxDRWhBZWZQbjFjcWs4bGtTdmZmdW5WclRKMDZGUzR1THRpK2ZUdFdyVm9GNE8rSEtvb0dBb09DZ21CaFlTRXNQeGtVRkFRQXNMYTJoa3dtdzhtVEo1V3VwY2lXZlBic21Vcmdic2lRSWNMRFFCWDVQYVF5Tkd2V0RBWUdCdWpVcVpOS3dPenExYXRLUzJZWGRlclVLWld5enAwN00yRDJrV1BBaklpSWlJaUlpT2gvVUhCd01LNWV2UXBrMFVzSUFBQWdBRWxFUVZRL1B6K2x2VndVV1RkWldWbTRjT0ZDaVczSTVYSjgrZVdYU2hOVkhUdDJWS2tYRVJFQk56YzNOR2pRUUdsaUd5aDhncjU2OWVvcTU2Z0xSZ0NGbVF6cTZpdU9hV1BJa0NHUVNDUUlDd3ZUV09mczJiUEM1SEZzYkN4aVkyT1Y5Z2s2ZlBpd3lqSnBTVWxKK005Ly9nTnZiMjlJSkJMTW1UTUgrdnI2ZVBMa2ljYnJ0R3paRWlOSGpzVDU4K2N4ZGVwVTlPclZDNE1IRDBicjFxMlZNcUFxV2xaV2xoQllFb2xFc0xPenc5V3JWeEVaR1luR2pSdERMQmFqWHIxNmVQSGlCV1F5R2ZUMDlIRDM3bDJJUkNLdEptcmZWVVJFQk5hdVhRdGRYVjJNR1RNR3AwK2ZGbzZOSHo5ZXBYNTZlanJDd3NJd2R1eFlsZjNWaXVMNHJMang2ZWZuaDJQSGpxRng0OGFZTm0wYVZxeFlBUUJZdm53NVFrTkQxYmFueUp5YU5HbVN5akVEQXdNY09YSUU1OCtmeDhpUkk1V0NtajE3OXNSbm4zMG1aR3RZVzF0ajJMQmhNREF3d05hdFc5R3BVeWZVcmwxYnFOKzNiMTljdVhKRkdDdjE2dFhEN3QyN0VSQVFJQVRMZ01LbERZdU9MUUNZUEhreUJnd1lvRFRPSGp4NGdPWExsMnQ4blNwS2JtNHVIQjBkWVdob2lNV0xGd01BTGw2OGlLeXNMTFVCczZaTm0rTDU4K2RJU2txQ2k0c0xXclJvb2JLY3FEYmV2SGtEdVZ5dWRoL0M0c3Y1Zml6ak16UTBGSEs1SE1PR0RZTzd1N3RTRnZiTW1UTkx6SVJUQkVpWEwxOHVCSmRXcmx3SlBUMDk1T2ZuWSszYXRlalNwWXVRWWJkNDhXSTBhOVpNWTNzSzN0N2UrUFhYWDB1dEJ4Um1iNTArZlJwaXNSZ2pSNDRFVURoZUJ3d1lBRGMzTjNoNmVwYTZQT0dubjM2S2pSczNLcFU1T2pyQzM5OWZxV3owNk5IdzkvZUhqNDhQYkcxdE1XVElFTFVaWm1LeEdJbUppVGg5K2pUR2p4K1BXN2R1Q1FHMDlQUjB0UUVpb0hBSnkvRHdjS1d5amgwN0lpWW1wbEsraDFTMC92Mzdhd3dtTDErK1hDV2dmdVRJRVZ5OGVCSEhqeDlYMlZOUlgxKy8wdnBKL3d3R3pJaUlpSWlJaUlqK1IrVG01cUtnb0FCNmVucUlqNC9IbFN0WDBLaFJJNHdaTXdZUkVSSHc4ZkhCMmJObnRYcjZPVFUxRmFOSGp5NjFubHd1aDdPek0rUnlPZWJQbjYrMDVOZnZ2LzhPRnhjWDdONjlHNDBiTjM2bmV5c0xiYklvakl5TWhDZnJiOXk0QVZkWFYveisrKzhhMjNqeTVBbVdMRm1DN094czlPdlhEMi9ldk1IT25UdTE3bE8zYnQyZ282TURMeTh2ZUhsNW9YZnYzcFU2UVorWW1LZzBrZGVoUXdkY3ZYb1ZnWUdCd252UnVIRmpSRVpHSWlJaUFvMGJOMFpJU0FqYXRHbWpjWHpzMnJVTDN0N2U1ZXFQWWtrNGhmRHdjR1JuWjJQZHVuVmwzbXVvTERnK3RhTnVmRTZiTmcxV1ZsYjQ4Y2NmaGN3dlJkMUdqUnFwYmNmUHp3K0ppWWtZT25Tb3lqR0pSQUozZDNmazVPUmcyTEJoS25zOVZhOWVYV1ZpdW1mUG5qaHc0QURPbmoyTHVYUG5RaWFUNGNTSkV6aDc5aXlxVmF1R1BuMzZDQUZVaVVTQzVPUmtKQ1ltb21iTm1nQUtNOHhHalJxbDFHWjJkalorK2VVWHBjREdQNVZoRmg0ZWptZlBua0ZIUjBjSTJNbGtNaFFVRkFqNzVRRkFuejU5TUgvK2ZGaGJXOFBmM3g5T1RrN0l5Y25CRHovOFVPWWw4Zkx5OGhBVkZZWHExYXVyL0I0cWpoZjFzWXpQYmR1MndjVEVCSUR5Y284QTBLOWZQNlNtcGlJL1AxOXR0dG5MbHk5eCsvWnQ5T2pSUXdqRVdscGFva0dEQmpoOCtMREtrcXBXVmxZcWUrR3BFeElTb3ZVOXViaTRRQ3FWWXZEZ3dhaGJ0NjVRUG1IQ0JIaDZldUxRb1VPd3M3TjdwMzBkRlVRaUVSWXZYb3hwMDZiaDFhdFhBUDdPRGlzYTRGbXpaZzIyYjkrT3c0Y1A0OUdqUndnSUNNQ0lFU01BRlA1K0ZzOENTMHRMdzcvLy9XOE1IRGdRczJiTlVqcW1yNjhQVDAvUGYrUjd5THZTOUJBRUFMVkxjU3IranVqcjY1ZTQ5Q2Q5bkJnd0l5SWlJaUlpSXZvZkVSNGVqbVhMbG1IMjdOa1lPSEFnV3JkdUxXUmI3TisvdjFLdStkdHZ2K0h4NDhjWU5Xb1UyclZycDNUTXhzWUcrZm41Y0hKeXdyNTkrN1RPd1BtbkpTVWxsVHA1MTdKbFMvVHAwd2U5ZS9lR2pZME5FaElTa0pHUkFibGNqdSsvL3g2dFdyWEM3Tm16VmM2TGlZbUJvNk1qMnJScGc3Rmp4K0xWcTFlNGV2VXF4b3daVTFtM2c4ek1UTHgrL1JyZHUzY1h5anAwNkFBQUNBd01GQ1lnR3pWcUJJbEVnc1RFUkNRa0pFQW1rNkZuejU0YTIrM1lzU00rK2VTVGN2WHA5dTNiU251WURSZ3dBSFhyMW9XTmpRMXUzNzVkcmphMXdmRlovdkZwYkd5TWd3Y1B3c0RBUUNsZ1ZqU3dVMXg4ZkR3eU1qSXdmZnAwdGNlRGc0TXhiTmd3bGF3TVRmVDA5REJ5NUVpY09IRUNqUm8xd3JsejV4QVhGNGRCZ3daaDh1VEpTdTBrSnlkajE2NWRHRHQyTEtaT25Zb1dMVnJnbTIrK3diLy8vVytsTmsrZlBvMVdyVm9KdnhQWHIxK0hWQ3FGc2JGeGlSUG5GY0hLeWtySTFGTlE3SzFYdEorS2dNMW5uMzJHWThlT0lUUTBGTE5temRJWXFBUUtsN3BVak9HSWlBaWgvTUdEQjhqTnpjWFFvVVBWN2dINHJrR0o5emsrTlJrNWNpU3VYcjJLbzBlUFlzdVdMU3BMalY2L2ZoMjNiOS9Hb0VHRFZQWXdVN2YvWUVCQWdMQ1hYRWxLeXNvcnlzZkhCNTZlbmpBeE1jSGt5Wk9WanBtYm0yUENoQWs0ZXZRb0hCMGRzWDM3OWpJdndhbE9uVHAxY096WU1TRUFsNTJkRFVBNUlLU3JxNHVsUzVmQ3dzSkN5Q2JyMnJXcmNMeDRjRWdSZ05YUjBWRWJPUHFudm9jUVZTUUd6SWlJaURTNDlqb1VRY21SZUpXUmlLak1wUGZkSFNJaW9pcWp2cUU1R2hyVndxZG1qZEdyZHB2MzNaMzNLamMzVjVqVTBrWkNRZ0l5TXpPUms1TURrVWlrdERSWlpZaU1qTVRSbzBmUnRHbFRmUHZ0dHlySEd6Um9nS2xUcDJMLy92MXdkbmJHa2lWTFNtM1QwOU5UNDFQNnNiR3g3OXhuZFo0OGVRSXpNek9OMlFoQTRSSlM4K2ZQRjM1VzdNMFNFaEtDbkp3YzJOcmFxczFTU2toSUFQRDNKR3lEQmcwd1pjb1V0ZGZ3OS9kSFpHUWt2dmppQzdXVHR0cFNUSllYWFVLc2R1M2FxRk9uRHNMRHd5R1h5eUVXaXpGMDZGQ01IRGtTK3ZyNnd0NWJSWU5zeFgzKytlZjQvUFBQeTlXbitQaDRwWUFaVUJpd3Frd2NuKzgrUGlzNmlOaStmWHUwYU5HaVRPZU1HemNPTjI3Y2dMT3pNOXEwYVFNSEJ3ZTEyVDYzYnQxQ1FVRUJ1blRwSWl3WjJhRkRCNVhsSTl1MmJRc0FRdm01YytlZ3E2dUxhZE9tSVN3c0RQcjYrbWpldkhsNWJxOVVKaVltS2tzcWVudDdJeXNyUzZsY0VZaElTaXI4ZjZpWm1ablNIcFc3ZCsrR3ZyNCtac3lZSVpRZFAzNWNxVjFGa0VXeHgxWFJ3RWRGK2xBK1A0dXpzN1BEVHovOWhNV0xGMlAzN3QzQ05jdWorTjVkNytMNTgrZll1blVyQUdEdTNMbHFnOGZqeG8zRHJWdTM4T1RKRTJ6Y3VCRXJWcXhReW80dHI2TFphb3A5SXRYOWp0dmIyK1AwNmRPUXkrWFl2SG16MnFDak5pcnplMGhlWGw2RnZDWkV4WEZVRVJFUkZaT2FtNG05WVo0SWVCdFJlbVVpSWlLcWNGR1pTWWpLVE1LdE4wL2huL1FjYzFvTVJIWGREelB6b3pLOWZQa1M2OWV2VjFubXFDU0twWmIraWVYbDB0UFRzV2JOR29oRUlpeGZ2bHpqRS9BalJveUFuNThmdkx5OFlHdHJpMzc5K3BYWTdwMDdkelJPdWdLRmszc2xIUzhyZjM5L3hNWEZJUzR1RGxPblRzVzMzMzRMZTN0N3JjN055OHZEZ1FNSElCYUwwYnQzYjdWMUZQdm9XRnBhbHRyZThlUEg4ZGRmZjVXWXdhTU5YMTlmQUZESnFISnljb0tscGFXd2Y0d2lReU1yS3d0Ly92a25iR3hzS21UNXJ3OEJ4MmZGajgrS0lCYUxOZTRQcDBsU1VoSVdMVnFFK2ZQbkl6OC9YK01lZGo0K1ByQzB0SVN4c1RIbXpKa2psQ3NDeEpvb2dsT0tKVkxyMWF1SEF3Y09sS21QMnNqTHk4UHQyN2VSa1pHQmpJd01TS1ZTcEtlbkl5SWlBbGxaV1pneFl3WlNVbEtRbXBxS2poMDdvaytmUHRpd1lRTjBkWFdSbkp5TXExZXZvbi8vL2dDQWh3OGZ3c3pNVEtuOW4zLytXVmlpRUNnTVZ0eTZkUXYrL3Y2d3RiVXRjNkJTR3gveStEUTFOY1c2ZGVzd2QrNWNiTnUyRFZ1MmJDbHpHd3FiTm0xQzY5YXRTNjNuNnVxSy8vNzN2eHFQUDNueUJDdFhya1JPVGc1R2poeUpMNzc0UW0wOUhSMGRPRGc0WU5hc1diaDU4eWJXcmwyTDVjdVhsL2wzcHlTcHFha0FWQU5tVXFrVTY5ZXZoN201T2NhT0hZdjkrL2RqL3Z6NTJMQmhRNlVGa3N2cS92MzcyTEpsQzVZdFcxYnBEMTVRMWNPQUdSRVJVUkVQVWw1aXgxTjNwT1ptdnUrdUVCRVJFUUQvcEhDRUIvMkVSYTJHd3RxazdFODNmMnd5TWpJQUZFNEdlWGw1d2N6TURKYVdsdERUMDhQcjE2OUxQRmN1bCtQZXZYc1FpOFZLbVVXVklTSWlBcHMyYlVKY1hCeDY5ZXFGbUpnWVJFWkdJaWNuQjFsWldjakp5UkgrWFRSRGJ0KytmZWpRb1lQR0NXOEFjSFIwUk1lT0hjdlVuNmlvS0FDQW9hRmhxWFVIREJnQU96czdTQ1FTaElhR1lzdVdMYWhmdno1V3JWcUZnd2NQd3RIUkVkYlcxdmoyMjIvVkxsK204UHIxYTJ6ZnZoMFJFUkVZT1hLazBoNDBSUVVFQkVCSFI2ZlVwL096czdNUkVSRUJXMXZiZDVvVXpjM054WTBiTjFDblRoMGhrMFpCMDVQK04yL2VSSFoyTnZyMDZWUHU2MWFVcTFldnFpMVhUSnpmdm4xYjdiSjVGaFlXd3NRcHgyZkZqOC8zSVNvcUNxZFBuNGEzdHpjOFBEeXdiTmt5Yk55NEVmUG56OGY2OWV1VjdpaytQaDRoSVNINDE3LytoWVlORzhMTnpRMUFZWWJTdkhuek1IejRjSXdmUDE3dC9sK0xGeStHZ1lFQm5KeWNoREs1WEM3czhhU09Jc2lXbDVjblpPcVVSRWRIQjNwNmVyaDA2Ukx5OHZKZ2JHd01JeU1qR0JvYVFsZFhGOGJHeGhnd1lBQ01qSXhRclZvMTNMeDVFeHMyYkVEVHBrMnhldlZxTEZteUJNN096ckMwdEVTZE9uWHc2dFVySVdPc2JkdTJtRFJwRWt4TlRaWDJvM3I1OGlXMmJkc0dpVVNDbVRObmF1eWJvdjhsQlJVVlBzVHhtWnVicTNFUHVzYU5HMlBEaGcxbzBxU0pVcm1pdnJiN3dXbTdWMVhSSlFxTDgvWDF4Wll0VzVDVGs0UGV2WHRyWExaVW9VNmRPbGkvZmoyV0xsMEtmMzkvekpneEF6Lzg4SU5TZ0Nnb0tFamxBUXVaVEtaVjBQN3UzYnZDZFJReU1qS3djdVZLeE1mSFk4ZU9IV2pkdWpXTWpJeXdiOTgrNU9ibWx0cm1QMFZmWHg4eW1ReExseTdGd29VTFMzM1FnYWdzR0RBaklpSXE0a3I4QXdiTGlJaUlQakJKT1ZLNHh3WlZpWUNabjU4ZmdNSjlXM3IzN28xNTgrYkJ5TWdJalJzM1JrQkFBSllzV1lMNjlldXJuSmVYbDRjblQ1NGdNaklTOXZiMkpTNmpWbncvbi9MWXUzY3ZYcng0QWFCd0w1anIxNityclNjV2kyRm9hQWhEUTBOWVdsb2lOallXMjdadHc2Wk5tMVFtS2x1MmJJa1ZLMWFvWFdxdEtBOFBEL2o2K3NMQXdBQVNpUVJ5dVJ5QmdZRkNHNlV4TVRGQmRIUTBObS9lakd2WHJxRldyVnI0OGNjZllXVmxoUzFidHVENjllczRkT2dRRmk5ZWpNR0RCMlBxMUtsQ0psWk9UZzRlUEhpQWE5ZXV3Y2ZIUjlnWDZMdnZ2Z01BdUxpNElDVWxSZGdUSmp3OEhNK2VQWU85dlgycGs2M1BuajFEZm42KzF0a1ptdno4ODg5SVNVbkJwRW1UaEN5RzBpZ21qL2ZzMllPOWUvY3FIZnZ4eHgveDJXZWY0ZHR2dnhXV1J5c1B4VVJ5YVRadjNsemk4WDM3OXFrdDc5YXRtekNSelBGWjhlTlRXOW5aMmUrMDM1SmlyN1JMbHk3aDhPSERrRWdrR0RSb0VQTHo4OUdyVnkvSVpESnMyN1lOMzM3N0xVYVBIbzN4NDhmRDBOQVFWNjVjQVFDVmpCMExDd3RNbWpRSk8zZnVoTEd4TVlZT0hZcUxGeThDS0Z5eThPM2J0M2o4K0xISzNuMFBIejdFNHNXTFMrM3Z4WXNYaGZaSzBybHpaemc1T1dISGpoMHF4MWF0V29Xc3JDeDgrZVdYU0VsSmdaT1RFMEpDUW1CdmI0OGxTNWFnV3JWcVdMRmlCUll2WG95RkN4ZENYMThmQlFVRlF1RFcydG9hMXRiV1NtMitmUGtTUzVZc1FVWkdCdWJObTZlVWRYeisvSGs4ZnZ4WXlJWjg5T2dSQU8yeXVENms4Zm5MTDc4Z0xpNE9DUWtKa012bEdyTmpiV3hza0oyZGpkMjdkOFBZMkJnU2lRUTNiOTRFZ0hmT3FEMTY5Q2pTMDlPaHI2K1A3T3hzZUh0N1F5S1JLQVdocEZJcDl1N2RpMnZYcmdFQUJnOGVqTysvLzE2ckFLVzF0VFUyYjk2TU5XdldJRDQrSG9zV0xjTHc0Y09GREVwemMzTjA2dFJKNlp6QXdFQmhLVThBd3IzcjZlbEJJcEZBSkJJaEtpb0tnWUdCTURZMkZzWk9mSHc4SEJ3YzhPTEZDeXhZc0VESXFPdlhyeDg2ZCs2TWl4Y3ZDcjluQ29yUDlZY1BIMkxYcmwxS3h4bzFhb1FSSTBhb3ZhOTMvUjVpYlcwTloyZG5MRnUyREZ1MmJFRktTa3FsN0F0Njh1UkpJUk92cUljUEh3SUFmdnJwSjZVZ3RVTGZ2bjBySmFPVC9oa01tQkVSRWYxL045ODh4ZTAzejk1M040aUlpRWlOMjIrZW9iTjVjM1N2MWVwOWQ2VlNpY1ZpU0NRU3pKa3pCNE1IRHhiS1o4NmNpZTNidCtQeDQ4ZHE5MDhTaVVRd05UWEZ3SUVEbGZhMFVXZlVxRkZhN1V1VW5aMnRjZCtXeVpNbjQ3ZmZma1BqeG8xaFptWUdZMk5qbUppWXdNaklDTWJHeGtJUW91aDFDZ29LTUgvK2ZBUUZCY0hYMTFkbGdycG16Wm9xZS91b1kyUmtoS0NnSUJRVUZBaGxwcWFtR0Q5K2ZLbDc5RGc3TzhQUHp3K0ppWWtRaThVWU9IQWdwazJiSmt6b0FrQ3ZYcjNRcVZNbkhEeDRFQjRlSHJoMTZ4YVdMVnVHamgwNzRzS0ZDemg4K0RBQTRMUFBQc08vL3ZVdnBhZjlaVEladkwyOUlaZkxBUlF1ZWRpclZ5L01uVHUzMVBzS0RRMkZTQ1JDdDI3ZFNxMnJTWDUrUHE1Y3VZTGF0V3RqMUtoUjBOSFJFWlp3SzYrYU5Xc0NBSVlNR1lMMDlQUnl0M1A3OW0yVlBjelVPWGZ1WExuYUx4cWs0ZmlzK1BHcHlXKy8vWWF3c0RDWW1KZ2dPenNiUVVGQnNMVzFMWGQ3Zi96eEJ3QWdNVEVSZmZ2MnhaUXBVNVF5L2dZTUdBQUxDd3RzMmJJRnYvenlDM0p6Y3pGOStuUThmdndZOWV2WFY3c2M3Y0NCQTlHdVhUc2hTK251M2J1NGQrOGVnTUp4MDZSSkUzejExVmRLNTVpYm0yUElrQ0hsdm8vaWltYzRhV0ppWW9KMjdkcWhkKy9lU244RHJLMnRzWDM3ZHV6ZnZ4OFJFUkVZUEhod2lVdlJaV1ptUWlhVDRadHZ2bEhKUU1yUHo0ZXZyNjh3Um5WMWRkRzFhMWYwN2R1M3hMNTlhT016T1RrWmYvenhCMFFpRVpvMGFZSlJvMFpwN0x1QmdRRnUzTGdoZklZWkdocGl6Smd4NzV4WkdSMGRMU3lCS3hhTFlXRmhnVysrK1VZcFN6Z3pNeE5CUVVIUTA5UERkOTk5cDdRWG5UYXNyYTJ4Zi85K2JObXlCVStmUGxVYWx3MGJObFRhR3c0b3pJSXRHakF6TURCQWNIQ3dVaGxRdUIvYzk5OS9MMlRzUG56NEVGRlJVVmk1Y3FYSzU1K0ppUW44L1B5RVROK2lEQXdNa0pDUUFHOXZiNlh5VHovOVZHUEFyQ0sraDFoYVdtTDc5dTFZdEdnUmpoOC9qcDQ5ZTc3VFBuWHErUGo0SUM0dVR1MHhBd01ESVFoYVhPdldyUmt3KzRpSkNvcitCU2NpSXFyQ1ZqMDRqVWVwcWw4QWlZaUk2TVBRcGtZOU9ObU1mOS9kcUhSeGNYRWFsNmQ2Ri92Mzc4ZUZDeGR3N3R3NTFLaFJvOVQ2cWFtcEdEMTZOTDc4OHNzeTdhTldrc2pJU0FRR0JtTGt5SkZhUFYzL3JzTEN3akI3OW14czJMQUJIVHQyeE1tVEozSHQyalYwNzk0ZGd3Y1BMblZ5TFNnb0NQdjM3NGVqb3lPc3JLeVFtNXNMZDNkM2RPM2FGYlZyMTY3UXZxNVlzUUtabVprcVQrbVgxZE9uVDVHVmxmVk9RWXZLc0dYTEZuaDVlV2s5L3Q0SGprL05Ra05Ec1dEQkFxeFlzVUlwY0hqKy9Ia2NQMzVjeUZKczFLZ1JGaTVjcU5VK2lyLysraXRjWEZ6ZzZ1b3FaQkM5ZnYwYURnNE9tRHQzcnNxU29rVkpwVks0dXJwaS9Qanh3dkp6S1NrcE1EVTFmWmZiZkM4VUdXYmJ0Mit2MEhhVGs1TlY5amtyU2k2WEl6OC9Iem82T21ySCs4Y3lQa3Zibys1ZGVIaDRZT2ZPbmRpNWM2ZmE4YWdJN29sRW9oS1hkd3dMQzRPUmtkRTdCK2ppNCtPRjdMWDQrSGhJSkJLdHMrUnljM09SazVNRG1VeW04c0NBUW1Sa1pLWHVnVm9aMzBNU0VoS1FrSkJRNHVkRldSdzllaFNuVHAzNm9QOVdVZVZpd0l5SWlPai8rKzZ1Qzk3a3BMM3ZiaEFSRVpFR3RmUk40TkxwdS9mZERmcUlGUlFVYUwxbnpidWNRMVFlSEorRi9oZnY2WDhCeHljUlZRV1YvN2dNRVJIUlIwQ09BaVRsU045M040aUlpS2dFU1RsUzVCZkkzM2MzNkNOV25vbGJUdmJTUDRYanM5RC80ajM5TCtENEpLS3FnQUV6SWlJaUFHS0lJQWVUcm9tSWlENWtjaFJBUjhUL3hoSVJFUkVSVWNYai96U0lpSWlJaUlpSUtrbEtTZ3Bldm56NXZydEJSRVJFUkVTbDBIM2ZIU0FpSWlJaUlpTDYyS1drcE9EWnMyZDQ5dXdaQUNBK1BoNDVPVG5DOGYvN3YvOUQrL2J0MzFmM2lJaUlpSWlvRkF5WUVSRVJFUkVSRVpWVFNFaUlVcUNzZHUzYU1EQXdRT2ZPblFFQXBxYW1NRFUxUmUzYXRkOW5ONG1JaUlpSXFCUU1tQkVSRVJFUkVSR1ZVWHg4UEk0ZlA0NmNuQnpVcUZFRFBYcjBRUHYyN1dGcWF2cSt1MFpFUkVSRVJPWEFnQmtSRVJFUkVSRlJHWVNFaE1EVjFSVTFhdFRBdUhIajBMQmh3L2ZkSlNJaUlpSWlla2NNbUJFUkVSRVJFUkZwNmNxVksvRDM5MGZEaGcweGR1eFlHQmdZdk84dUVSRVJFUkZSQlJDLzd3NFFFUkVSRVJFUmZReDhmSHpnNys4UEd4c2JUSnc0a2NFeUFFK2VQRUZHUm9iRzQwbEpTUWdKQ1VGT1RvN1diZWJsNWFrdDkvWDFSVUpDZ2twNWJtNXVpZTE1ZUhnZ0lDQ2d4RHBwYVdsd2MzUER5NWN2dGU1bmNhNnVydkR6OHl2MytTV0ppWW5CbXpkdktxWHQ4bEwzWHJ5TGoyRXNBVUJ3Y0RDaW82TTFIbi8wNkJFZVAzNk0vUHg4cmZ0WmtRSUNBaEFXRnFaVUpwUEo0T2JtaHNqSXlQZlNwNUpVMWZmOTlldlhwZjRPaFlhRzRzR0RCMXExVjVtZVBYc0dYMTlmWkdkbmE2d1RFQkJRcHMrL2pJeU1FdC8zeE1URU12VlJuWmN2WDhMYjJ4dFNxZlNkMnlLaXFvTVpaa1JFUkVSRVJFU2x5TTdPaHIrL1AxcTBhSUhodzRkWDZyWHk4dklnbFVxUm1wcUs2T2hvdkh6NUVpOWZ2c1RRb1VOaFkyT2owcSswdERURXg4Y2pOallXc2JHeFNFMU54WUlGQzlTMkhSOGZqK2ZQbnlNc0xBelBuei9IMUtsVDBheFpzM0wxTXpvNkd2UG16Y09JRVNNd2UvWnN0WFg4L2YyeGMrZE9IRHQyREZaV1ZxVzI2ZVhsaFdQSGptSGp4bzFvMEtDQlVCNFRFNE1mZi93Um8wYU53b3daTTRUeTVPUmt6SjQ5R3lOR2pNRFlzV1BWdHJsMzcxNTA3TmdSZG5aMkdxLzc1czBiT0RzN1k5NjhlZVZhWXZQMTY5ZllzMmNQN096czBMVnIxektmWDVLTWpBeE1talFKN2R1M3g3WnQyMHF0SHg4ZmowT0hEcFZhejl6Y0hIUG16Q2xYbnlJaUlvVFhmY2FNR2NJWTFVYVBIajFVeWo2V3NTU1h5N0Zod3dhSXhXS2NQSGtTdXJxcTAyb0hEeDVFV0ZnWXpwdzVvOVdlaGprNU9aREw1YVhXSzA0c0ZrTmZYMStsZk9mT25iQzJ0c2FxVmF1RXNxeXNMRGc3TzJQbXpKbG8zTGd4QU1EQndVRmp3R0w0OE9IQys1U2JtNHVDZ29JeTl3OEFKQklKUkNLUnh1TlYrWDMvejMvK2c1czNiK0w0OGVPb1hidTJ5dkcwdERTc1dMRUNOV3JVd0pFalJ5Q1JTRXB0TXk0dURsNWVYcVhXSzY1aHc0Ym8yYk9uMm1OU3FSUkxseTVGdzRZTjFmN3VBa0JZV0JpV0wxK09ZY09HYWYzNTUrYm1ocDkrK2dsSGp4NUZuVHAxbEk2RmhJUmcyYkpsV0x4NE1mcjA2Vk8ybXluaTBxVkxjSE56dzdGangyQnNiRnp1ZG9pb2FtSEFqSWlJaUlpSWlLZ1VucDZleU1uSndZQUJBeXIxT2hNbVRGQ2JkV0JpWW9MNjlldWphZE9tbURkdkhxUlNLYVJTcWRwTUNnTURBd3dmUGh5MWE5Zkd6ei8vak5qWVdNVEZ4U0UyTmxiSTBwQklKR2pVcUJFU0VoTEtIVEFMQ2dvQ0FQVHYzeC9KeWNtNGYvKytTcDFuejU0QktKejBOak16VXpuZXNXTkhWSzllWGZpNVljT0dTRXRMdzZKRmk3Qmp4dzdVcjE4ZlFPRUVxcUsrUWw1ZUhqWnMySURFeEVRMGF0U29YUGRRVWE1Y3VRSUFHRHg0Y0lXM25acWFDZ0NvV2JPbVZ2WHo4L09Sbkp5TXFLZ29aR1ptb21YTGxzS3gzTnhjaElXRm9VNmRPb2lLaXNLd1ljTktiS3QvLy82WU8zZXVVbGwyZGpZMmI5NE1zVmlNdm4zN0Fpak12anh4NGtTSldaZDVlWG5JeTh0VE82SC9zWXlsd01CQXBLU2tZT0xFaVdxREpvbUppWGo2OUNtNmRPbWlWZEFFQUJZc1dJRG56NTlyVmJlb2hnMGI0ci8vL1crWnoxTUlEUTFGZm40K2F0U29JWlFWRkJRZ1BqNGVuMy8rdVZBMmJ0eTRjbWZvSEQ1OFdDbG9WVnhWZmQvZnZIbURtemR2b2tlUEhxaGR1emJrY2ptdVhidW1VcTl0MjdhNGQrOGVEaDQ4Q0d0cmE2Vmp6Wm8xVStselhGd2NUcHc0QVpGSVZHS2dzaWk1WEE1N2UzdU5BYk1EQnc0Z0l5TURqUnMzaG9lSGg4cnhYcjE2NGVqUm93QUFVMU5UdFhXc3JLelF2bjE3cFRKZlgxOVlXbHFxQk11QXd2dXVYNzgrRGh3NGdFNmRPbWtWN0RwLy9yeEttWStQRDh6TnplSHY3Ni94UEQwOVBRd2RPclRVOW9tbzZtREFqSWlJcUFycGFkRWE4b0lDM0h6elJLdjY3VTBib3FGUkxiakdsTHlNRWYxenF1c2FZRlQ5enJqKytoRmVaYjc3VWlWVXNhcnA2Q0U3WHdadG5zTTIxTkdEbmxnWEdYazV5QzJvMkdXYlRDVFYwTUxZRWhIcDhVaVdhVjd1NW1OUVEyS0kxTnhNbGZKbTFldWdkWTE2NWY1OE10TFJSNDQ4RDNscVh2djZodWFZM3F4d0VuanR3M05xNjN4TStMbng3bDYrZklrSER4NmdSNDhlV2srQ2wxZFdWaFk2ZE9pQVFZTUdvV2JObXFoVnF4WnExcXdwWkJla3BxYmkxYXRYYU51MkxXeHNiR0JpWWdJek16T1ltWm5CM053YzV1Ym1NREl5RXRvTERBeUVycTR1R2pSb0FFTkRReng2OUFpN2R1MUNxMWF0b0tPakE2QXdnMm44K1BFbDlrdEhSd2NYTDE1VUtnc01ERVRqeG8zUnZIbHpoSVNFWU1lT0hTcm5LWlluTzNMa2lOb0pYR2RuWjZYSjdoWXRXc0RCd1FHclZxM0MxcTFiNGV6c0RBQzRjK2NPakl5TWxETHM5dXpaZy92MzcyUEdqQm5vMUtsVGlmMHY3c3laTTBwTHZMMTkreFpBNGFSOGNuS3lVdDBoUTRiQTNOd2NhV2xwbURCaGd0cjJaRElaQUdEejVzM1lzbVdMVm4zbzBxVUxWcTVjV1dxOXNnYk1yS3lzc0d2WExqZzVPU0UwTkJTN2R1MFNqcjE1OHdiLyt0ZS9NR3JVS0hUcDBnVnIxcXhCVmxZV1Jvd1lvZExPb1VPSElCYXI3dVN4WThjT1JFWkdZc0dDQlVyQlZyRllERGMzTjQzOU9ubnlKSTRkTzZiMjJJYytsakl5TWxCUVVBQjNkM2VJeFdKODhjVVhTRTlQQndDSVJDTGhkMDRSRFB6MDAwOFJIeCt2MG81RUlvRzV1Ym5hY2sxalM1MWZmdmxGcGV6aHc0ZDQvdnc1TWpNekVSMGRyUlJBeU1yS0F2QjMwRWdSMk8zUm93Y1dMVm9rMUV0TlRjWG8wYU9WMmgwelpvelNVbnllbnA1SVNVbkJ1SEhqTlBiUHpjME5VcWtVaG9hR0pkNUhWWDNmRlorbFgzLzlOWURDd04zbXpac2hrVWlFejJVRkF3TURYTGx5UlFqS0E0VkI2MisvL1ZaamtHL0praVZDTUxzMEpRWE52Ynk4NE9YbEJUTXpNOXk3ZHcvMzd0MVRxZlAyN1ZzRUJBVEF6TXdNbnA2ZWF0dXh0N2RYQ3BqRnhNVGcrZlBubURoeElzNmRPNmQydVUwckt5dThmZnNXWjgrZVZSdUliOWV1bmRKN2VlREFBZWpvNktoazRzbGtNaUdnVjV4TUpvT1JrUkVEWmtTa2hBRXpJaUtpS2tJTUVlYTNIQXc1dEF1WXRUZHRpTFh0eGlDL1FJN0F0MzhoSnV0dG1hN1gzclFoZXRWdVU5N3VDdnlUd3VHWEdGWjZ4VXJXMHNRUy8yN1VIWnNmWDBKNm52TDYvVG9pTVNRaUhRMW5scXdBUUk2ODlIMFRBRUFFWUdHcm9iQTFhNFR1dFZwaFh1QlJaT2JMeW5YZER5Z2RRRGNBQUNBQVNVUkJWSW11U0FlZHpKdkNQeWtjK1FYS1N4STFyVjRiQSt0MmdIOVNPQUxlUm1qZHBrU2tBeDFSNVd6WG0xM0MrN1cwOVhDMHJsRVArOE04Y1NQaGNZbnRmTmVzTDNwYXRNYjJwNy9qMXB1blplcERjK002bU4xOEFQYUVYVVpFK211VjQzYWZOTVhjRmdNUm5mVVdjd09PcUJ6dldyTTVSdGZ2aWdQUHJ5QThYWFZpNTBOaElxbUdQWGFUOFZ3YWo3MWhsNFhnbjVtZUVUYmJUb0FJSWdRbFJ5STZNNmxNN1pycEdXRnR1ekZJa1dWZzQ2T0xLdTlwRFlraDJ0UW9mQ0pkWGxEMlpiSVUrTG54ditQUFAvOUVqUm8xMExsejUzL2tlczJhTlVQdjNyMUxyTk85ZTNlTUhEbXkxTFpjWEZ5RWY1ODhlUktQSGoxQ3ZYcjFsQ1psQ3dvS2tKMmRqYVpObTZvcytRZ0FkKy9lUlZ4Y25GSlpWbFlXQWdJQ01IbnlaQUJBKy9idDFRWkxQRHc4c0hQblRodzZkS2pFNWRReU1qS0V6THFhTld0aTRzU0pzTGEyUm1Sa0pHUXlHUUlDQXRDaFF3ZWxQWVJzYlcwaGw4dng2YWVmQ25zelZhOWVIYlZxMVlLdnI2K3dCMDUrZmo1aVkyT0ZBRUxmdm4xeDRjSUZwS1dsS2IwR0FIRHYzajBoNjBXaGE5ZXVNRGMzaDU2ZUhnWU5HcVRTOStEZ1lMeDQ4UUk5ZS9iRUo1OThvdkVlaTFNc2pWZWEyTmhZQUZBYmFIa1hkZXJVUWJ0MjdSQWNIS3d5bGhJU0VuRGd3QUdWN0tEOSsvZmordlhyR0RObWpFbzJYVUZCQWY3ODgwK04xNHVLaWxKYi9xR1BKYUF3c0ZFMHkycktsQ25DdnlVU0NUdzhQRkJRVUlETGx5OExyOVArL2Z0VittWnRiUzBFY0lyUzA5TXJVOERzdDk5K1V5bTdkKzhlTGx5NGdPenNiR1JtWnFvTkV0eTlleGRCUVVHbGZyNFU5ZFZYWHluOS9PZWZmeUluSjBkNHY0cDcrdlFwVHAwNmhlN2R1NWNZNUsycTc3dFVLb1c3dXp2Njl1MnI4dnYxL2ZmZmE1WEZyTTFuLzd1NmUvY3V0bS9mRGpzN096ZzVPY0hEd3dQUG56L0gvUG56aFVCNldGZ1k1cytmajFhdFdtSG56cDNDUG5sRjY2amo2dW9La1VpRS92MzdZK0hDaFVxZnhjVVZmMUJEb2FDZ1FPWHYxWkFoUTFReVlrdmk1T1NrOG5sUFJNU0FHUkVSRWFuMUlPVWxvaktUVU4vUUhCTWFkY2VXSjVmS2RMNlY0U2ZvYWRINm5mdVJrSjJtTm1EV3diUWhGbHBYM3RPQVQxSmpzUEZ4NFgvUUpDSWRMTFVlRGpNOUk2eHBOeG9PRDg0aXE4aUU4NEM2N1RHdGFmblcxNWZtWldHaTN6NnQ2djZya1Qxc3pSb2h0eUFmbTU5YytwK1o5QjVZdHoyK2Jkb2JiM0xTTUNmZ0NHVHl2NWNYKzd4V0svU3QwdzUxcXBtV0tXQzJvTlVRZEszWm9qSzZpNm4rQjVFa1MxY3AxeFhwd05yRUNyb2lIVHhNVlQ4cFdGSDYxMjJQaGthMXNNNW1MTlk5L0EzUHBMRkt4OXVaRms3QUJMK05WRG0zcHI0eFpqY2ZDQ05kZmZTMHNGWUptT21JeEREVVVkMFRwYUxsRitUL1AvYk9QRENtYzMvam45bXlyN0tLU0VSRVJDSVZTNm1pdFpWYVc2cGNidlcyVmQyMDJ0SlZiZGNQcmRKZWFtbTFTbGRLVVZvdHRTOUJpbHFDSUVJU0NWbGszMmFmM3g5ampveFpNaFBTUmMvbnI4dzU3em5ubmJPOFNkN25QTSszem50NGJIUXZ2T1h1aExyNVVhbTVJVGlWcUt0SUxqeEh0NkJXakc3V2xmZk9PRGMrS1NReVBHU3VSUGdGTWoxeE9ETlByYU5LZStQdFpyblVLQ1RvTWFCM3lDOW8vUmppdUhIbmtKV1ZSV3hzck4yNHVUdUJ4TVJFbm4vK2VZdmx4Y1hGRm9MWndZTUhVYXZWWnZXK2xpNWRhaEczcDlFWXhkM3g0OGRidUVQbXo1OHZpRVpIang1bDVzeVpkdnQzOU9oUnhvMGJaN0hjTkZrTmNOOTk5L0hPTysrd2NlTkdUcDQ4S1N6UHpNeGs2ZEtsZ0hHU2ZQWHExV2I3eU1qSTRObG5uMlg4K1BFMkhSZHVibTRXNStmYXRXdHMyYktGbUpnWTNuNzdiYnVUeFBVbEk4UDQrNisrc1hqMkNBa0pzUm9CZXZIaVJlQ0dxS2ZUNmZqb280L1l2SGt6RHp6d0FFOC8vYlRGTmdhRGdWbXpadGs4bHJYNFVQanIzMHNtbWpScFFwOCtmY3phNzlxMVN4QTBEeDQ4eUpVclYralpzNmRGZko3cE8xbUw4N3RkUFBua2t6ejU1Sk9NSGozYW9vYVp5VG4yOU5OUDM3TFlvbFFxTFZ4UXRmbmlpeStBRys0cFcveFRyL3RYWDMyRlRxZmp5U2VmNU5xMWE4eVpNNmRPaDYremFEUWF3VlZZSDA2ZVBNblVxVk5KVEV4azJyUnB5R1F5UWtORFdiUm9FUnFOaGpmZWVJUGk0bUlPSHo1TXUzYnRlT21sbDVETDVZU0ZoZkh4eHgrajErdVpOR21TMVgwcmxVcTJidDFLKy9idENRa0o0WnR2dnFsM1AyOG1KeWVIN2R1M085emUydGduSWlJaUlncG1JaUlpSWlJaWZ3SStDbmM2TkdwT3RGY28vaTZlZUNuY3FOUW9LVkZYY2FFeWo2UEZGeW5YMVArZm5OdUJBVmliZlpCWFd3MmtVMkFMQWx5OUtWSTVQMUd6di9Bc3E3TU9PTDFkdjhaM01iQkplNXZycFJJcGJqSVhoL2NuazBpUll2d24yNUg0T3hmWmpUZ1BqVUhIKzJtYm1ONW1PQzI4UXBtU01JenBxV3NGWVVlcDAxQnFKVExPSGxJaytDamNIVzUvZjNCcmhqWHRERUNKdXBJQlllMmNPcDdlWUdEaCtWK2MydWFQd0VVcVoxaUU4WHY5Vm5UQlRDd0QrUFhxQ1lhRWR5REJ0eW10ZmNNNVU1WmpiVGNXVkdocnJJcGE5VVVDTkhMeHN0dW1sVThZTGxJNWFlVzVGS2txQ0hkdnhQdnRiRThXbWR4Rkw4VSt5QXN0YmI5Ti9PS1J6N2wyMDdQM2NmbzJnbHg5dU1zdmtxbHRodkhPaWUrNFZIWGpuMzZUWUhhMCtLTFpkdTR5RnliSEQ4VlQ3a3BxV1RZckx1NjJPRjZpWHdSVEV4NnhXSDY3U1N2UDVlMFRscEZTSmpvMGFrNjNvRmFBOGZ2ZS9OeCtsM1dBTG9FdDZSd1FRMXUvU0k2WFpqbDg3QUpWT1ZOT3JtYldYZjhpMWp1TS8wc2N5ZlRVdFVMMG8rbmFhUFgxajJJVXg0MDdoNnlzTEZRcUZhMWF0ZnJEam5uKy9IbldybDFydHN6VjFaWEJnd2M3dFovaTRtSmhVaGR1VEE2ZVBYdFdpQktUeStXRWg0YzczY2ZhOFdBbXVuZnZUdlBtemMyV3BhYW1zblhyVmthT0hHa1JaMW5iZlpLVWxHVFZlVk5WVmNYMDZkTUpEUTAxaTQ2emhZK1BEd0R2dnZ1dTRCcDc2S0dIYU4rK1BWT21UQUd3aU95NkZUNzY2Q05xYW1vc25DajI4UEx5c2lzNDNJeEp2RXBKU1dITW1ERk85YStvcU1oTUFEU2RFeE1oSVNFb2xVcEtTMHZOcnMvRml4ZVJTQ1JFUjBjRHhscEFKckZzNHNTSnFGUXEzbnp6VGZyMTYwZS9mdjJBK2tjeS90WHZKUk9OR3plMmNJRmR1SEJCZU1hKy9mWmJQRDA5ZWVtbGw4eGlVVTBzWGJyMHR0NTd0NE95c2pMUzBtNGtUMVJWMVIzalhGMWRUVmxaR1dmUG5yVVlGOVBTMGpoeTVBamR1M2V2MDBINVQ3enV1Ym01Yk5xMGljY2VlNHlBZ0FBV0xseElhbXFxSU9JdFhMaFFFUGJ0VWRkMSt1Q0RENnpHV3pwS2ZIdzh6ejc3TEFNSERoVEV2bzRkT3pKaHdnU2g1dDJWSzFkWXVYSWxreVpOSWpnNEdJQk9uVG94ZnZ4NEdqZHViSFBmUC96d0ExVlZWU1FsSlFuTGpoMDc1dFFMQWZIeDhWWWR0eWRPbk9ETUdmc0pEN1V4UlRLS2lJaUkxRVlVekVSRVJFUkVSUDVBSWoyRGVLeFpONUlhUlFuaWpWS3ZvVktqeE12YkRUZXA4WjhwUFFhT0ZWL2l5MHQ3Rzd6ZWpLL0NnNDRCMFZiWFNaRlFwVld4cCtBTVNmN1dNL0kxZWgxNzdFVFBWV2xWVHNjNUFwUnI3UXVHdjVkYzR0SDlIenEwcjA0QkxYaTUxUURjcEFvK3ZyQ05yVmRQT04yZnRQSmNQamo3RTYrM0hrS2NUeFBlYUQyRTJhYzNvRFBvMlpsL2lwMzVwNXphWDZpYkgwczdqblc0L3kvR1BvanBuZHBnVjErQ2czM3Ribk16ZXY2YUU5K0RtclRIVCtGQmpVN05tdXlERnV2emxLVWtGNTZsVzFBYy80bTZuemVPZisyUTMyZHAralpnVzUzdEhNVk5xbURWdlJQc3RrbjBNNzRodlR2L05HQjh0aytWMm5hYVJYa0ZFK0RpeGVXcUlvcnRpSHNhSzZLTnpxRG4zVE0vTVB1dWZ4SGxHY3l3aUU3TVN6Tk9VcmJ5Q1NQQXhZc3FyWXBUTnpuZFhvN3RUelBQSUM1WEZ6SDN6Q2FyN2ltZFFVKzF6cktXUkgxeGs3a2dSWUw2cG5waE5YYWNUZ0d1M294dmFaeUEzWlYvbXRTeWJJczJ1VFhGYkwxNmd2NWhTWXlQZlpDWGo2NjBpRDIwUjU2eWpDa252K1AvRWtmU3pET0lLUW5EbUhUc0t3QTg1VWFIM2EyNnNjUng0ODRnTXpNVHdNd0YwZEJjdUhEQnJBNU9WVlVWVXFuVWFjRXNPVG5aNmdSeWJmZUVuNStmemZvdXRzak96dWJvMGFNV3krUGo0NG1QTjQ5ajF1bDBiTjI2bGE1ZHU5cU5VL1AyOXJicXpsaThlREVxbFlxbm4zN2E2bnBiM0N4TVNLVlNYRnlNTDlyazV1WUtkWkZNbU01M2FXa3AyZG1XWTQ2dnI2OHdVV3hpL2ZyMUhEaGdmQ2xvNnRTcER2ZHQ4ZUxGdEd6cG1BdGFvOUZ3K3JUeDk4cjU4K2NwTGk1Mkt2YlJ5OHVMRjE1NFFmaGNXVm5KNHNVM0hLcW0rL3JDaFF0MDZOQkJXSDdxMUNtYU5XdUd1N3RScEwvLy92c3BMeThYYXAxOS9mWFhuRDU5MnV5ZU5CZ003TnExeTJaZlRKRjN0Zms3M0V1T3NIUG5UczZkTzhlWU1XTnNUc0RyOWZvL1RERGJ0MitmM2RwVUpnNGVQTWpCZzVaL2Y5bENyOWNMOFhtYk4yKzJFTXkrL2ZaYndDandtNXhETXBuTXdrSDFUNzN1cTFldlJxZlRrWnFheWp2dnZNUFJvMGQ1NElFSEJIR3haOCtlSkNRazFIbmNSWXNXMlYzZnAwOGZoOGVZVHo3NXhHS1pUQ2Jqb1ljZVl1VElrVGJGT2IzZUdGbTlZTUVDdS8xNS92bm5oU2picXFvcTFxeFpBMkRtRnZ6MDAwOUpUMDkzcUw4QTA2ZFA1OTU3NzdWWUxrWXlpb2lJM0E1RXdVeEVSRVJFUk9RUFFJcUVKNk43OEdCWUVucURnVDM1WjBncFN1ZGthYmJacExHN3pJVkV2d2c2QmNUUUxUaU9EeHRGOGZPVlk2ekkyRld2V0RBSjRIcGRoSlBXK3FmRUpNd1pnREIzZjE2SXNaK1YzejhzeWVhNkNtMk5YY0hNWGVaQ3NLdVB6ZlcyOEx4TmtYQVBoM2ZrMzFIZGtTTGh1K3dEOVJMTFRLUVVYZURielAzOHUxazMydmxIMGM0L2lzTk94QVRXaDdaK2tVeU1HNFFVQ1Z1dUh1ZFhKL29mNXh2T1U5RTlrU0xoZUVsbUEvYXlmb1M3TitMUmlIc0EySkJ6Mkthcjh0dk1aRG9IdGlUR081VEJUVHF3TWZmSUg5bE5oN2tucUNVcXZZWjkxK3VSWFZOVk1PdjBlcHZ0WDQ3dHozM0JyZG1RODV2VE5jekE2RkNhZVdvZC9jT1N6RnljOTE1M1pmMW1wU2JjVjVmMklwZktXSEorcTAxeDZXUnBOcU1QZk9SMGYyeXhvUDEvaVBBSTVOT01IV3pQUzYyenZVSWk0ODNXUS9CVmVKQ3ZMR1A1eFowMjIzNlZ1WmVPQWRFRXVmb3dzZFZBWnA1YTU5UlllYVdtaEttcGEzZ2piakJMMDIrODZlNnI4QUNnVEYzM20vWjFJWTRiZjM5S1Mwdng5Zlg5UStNWSsvZnZ6elBQUENOOFhyRmloWVZ6NTlOUFA3VXJkQ1VrSlBEMjIyOExrNjlxdFZwd0JuMzQ0WWRtRGpObldiZHVIVktwVkpnd3ZYcjFxdFdZTTBBUXBwNTU1aG1MT0RXQTJOaFlwazZkYW5YU3ZxYW1oazJiTnVIdjcwOXBhU2xidDI1MXFIL0J3Y0ZtN29XYmVmSEZGMjI2R2I3ODhrdSsvUEpMaStXUFBmYVltYnZyNU1tVFFuMjRNV1BHT09UU08zejRzRVhjWEYyY09IRUNwVkpKUWtJQ3AwNmRZc2VPSFF3ZlB0emg3VjFkWGVuZHU3Znd1YkN3MEV3d2E5cTBLUjRlSHB3L2YxNFF6UFI2UGFkUG56YmJUaXFWQ21KWmVubzYzMy8vUFhmZmZiZFpMU3lEd1dEWDFXSXRrdkh2ZmkvVmJ0ZWxTeGVHRFJ2R2xTdFhDQXNMczlyM1Awb3dpNDJOTlJNemEycHFySXJuUFhyME1JdlhyS3lzdEhuK0Fjckx5NFZydFh2M2JzYU5HNGUzdDdldzNoVGRXdnMrVnlnVUZvTFpQL1c2dDJ6Wmtzek1URnhkWFRsMzdod3ltWXovL09jL1F2dUVoQVNIYXBoMTZ0VEo2dStreU1oSUprMmFSR0ppb2wyWFYyMmlvcUlzWEhVbXhvMGJKMFJpM2t4dWJpNnJWcTJpVjY5ZWRrVysxcTF2UlBSLzg4MDNWc2ZlK2ZQblc3ekVZQTlidjQrdlhMbkMzcjE3SGQ2UHFjNmxpSWlJU0cxRXdVeEVSRVJFUktTQjhaUzc4bnJjRUJMOUlqaGNuTUhuR1R2SlU1WlpiVnVqVTVOU2RJR1VvZ3VzeVQ3SWs5RTlHQmpXamdpUEFPYW1iVEtyc2VNSXpiMUNtSmRrSGdrblJTSTRaU3EwTmN3NWJhelRwZEpyMkZmZytLUzlsOEtOemdFeGRiYnJIaHhIOStEYit6YW5JN2pMWEhpbVJXK2hqcHJXb0NmQ3d4amIwajhzaWN0VlJWWmRLM1d4N25JS2taNkJIQ20rMk9DVDN0MkNXdkZTN0lQSUpUSit6VHZKSnhjY3orUnY2eGZKbU90QzRabXlIS2RyUERVMFVpUk1hTlVmRjZtY3k5VkZiTGo4bTgyMmVjcFMxbDlPWVVSRUYvNGQxWTIwOGx6T1YxeTEyZjdQb0psbkVPSHVqVWd0TXhmQkl6d0M2UmtTYjNXYmFLOFFBTzRManFQRjlaOXJVNkt1c2hBSFArdjByT0IrcWszdCtGSVhxZkZQL0c3QnJiZ255UHJieFlzNlBtV3g3STFqM3pTNG85VVJub3Q1Z0JaZW9XZ01PdWFtYmJRNzdpbDFHajQ4dTVtWmlTTm82OStNRjJNZlpPRzVuNTE2dlNDbnVvaVhqcTR3MjhiSEpKZzVHWmxvQzNIYytIdFRWbFptRVFQMlY2Qmp4NDYwYWRORytMeHMyVElTRXhQcDNOa1l3eGtVRklTM3Q3Y3dtZjNqanoraVVobWZwNlpObTVxNXBTb3JIWSt3emNuSlljdVdMZlRyMTQrZmYvNFpBSDkvZjE1NzdiVjZmUThmSHgveTh2S1lOMitlelRZbEpTVjIxOTlNcDA2ZGJFNTJWMVJVOE1ZYmI5aXNwMldMcGsyYkNqOWZ1SENCS1ZPbUNCTzhTVWxKRHJsQ1NrcEtuQmJNOXUvZkQ4RHc0Y09wcnE1bXk1WXRUZ2xtZFNHVlNvbUppZUhFaVJPTUdqVUtnSFBuemxGZFhVMzc5cGJSMkNxVmluZmZmUmVKUk1LRUNUZWMxMzUrZmpSdjN0eXFXOFhFNXMyYjJiQmhnL0Q1NzM0djFTWWhJWUdFaEFUbXpKbkRrU05IV0x4NE1hR2hvY0o2MC8xbVN6QlRxOVZPMVhKU3ErMDdvSU9EZzgwRXo3S3lNZ3ZCVEsvWDQrYm1SbEJRa0xETTVNSzBSWDUrUGdDOWV2Vml6NTQ5ckZxMXlrem9Xcng0c1NDQzVlZm5NMjdjT0xOeEN2N1oxMzNRb0VFTUdqU0l2THc4bm5qaUNVYU9IRWxnWUtBd05rdWxVcEtUa3gzcW83ZTNONG1KaWFTbXBncE9WeE1tWjNSOThQTHlFaUlvYXd2aU4zUHExQ2xXclZybHNNaVhrWkhCdW5YclNFcEs0dGl4WTJicjVISzVVekcxdG1wRkhqbHl4Q25IbUY2dk54TjhSVVJFUkVBVXpFUkVSRVJFUkJvVXVVVEs1UGlodFBKcHduZlpCMnpXOG1ycUVVQnpyeEF6cDFhZXNwVFpwemN3TXJJTGowWjBZWEw4VUthZS9BN3RUWTRSZTZqMVdyTTR4Q2J1eGdnZjA3TGFEcE5LcllyRjZUZmV1b3oyQ3VGU1pZRk50MGFVWjVCRGd0bVZtaExPbFYrcHM5M05SSG9HMGR3cjJPbnRBRnI3aHZOeWJIK0NYSDNRR0hUc3lFdWxYK08yM09VZlNXdmZjTVpHOTBJQ25Dek40dXZNZmFSWDVOVzV6OXA4Y0haenZmcmxESU9iZE9BL3plOUhnakdTYm1uNnJ3UzUraUNYU0xtcUxMVzdiYi9HYlJrYjNST1pSRXBHWlQ3L2QzcTlSVzJ3UDV1UmtmZlN3aXNVblVIUGduTS9tMFgxV2VQNzdFTzBiOVNjRmw2aHZObjZJZDQ4L2kwRktrdmhPY3pkbjFsMy9ldTI5Yk5DVThOTFIrdU9LdXNTR0F0WTFvWnA0dEdJSWVFZDdXN2JvVkUwSFJwWnhxSm1WMSt6RU15S1ZaVW83Y1FFK2lvOGNKTXFVT2sxRm5YUDZ1Sm1OOXFmd2Rqb252UzRMakIrZW1FSEZ5dnJMc2FlVnA3TFp4azdlYVpGYis0UGJvMUNJdU4vTnU2cEdPL0dQTkg4L2pyM0dlcG1GRWVpdklLWjdjVDlOT2YwQmlwc09QZkVjZVB2UzJscDZSOGF4K2dvU1VsSlBQend3OExuWmN1VzBiSmxTNnRpaXNGZ1lOMjZkY0xuSlV1VzBLTkhEMEZjYzRZMWE5WVFGaFptTnRudDV1Wkc5KzdkS1Nnb0lDZkhzVnFUY3JtY3hNUkU0Zk9XTFZ1RW56TXpNNWs2ZFNybDVlWE1uVHZYYXJSWVNrb0swNmRQcDBlUEhreWNPTkZzc3JXMkM2V2lvZ0tEd2NDRkN4Y1lQMzQ4NmVucC9QREREMExVb0RWMjdkckY3Tm16bVRkdkhuZmRkWmZadXZUMGRONTY2eTAwR2cxOSt2UmgyN1p0WEw1OHVVNmhBVzdVa0hPVXlzcEtkdXpZZ2FlbkorM2J0eWMzTjVkbHk1Wng2TkFoaDYrZFNxVmkrL1lid3JrMWNUUXBLWW12di82YXFxb3FQRDA5MmJObkR5NHVMclJyWjFuM2NQNzgrV1JuWitQdDdTM1VMVHAxNmhTdXJxNE1IVHJVcm9OSExwY3pmUGh3dG03ZFNseGNITjkvLy8zZjZsN0t5Y214Y0hWbVpablh6eHd5WkFpN2QrOW02dFNwTEZpd1FMalA2aExNTkJxTjFmcHU5YVdnb01Ec3V0ZlVXTHI0OVhxOVV5SUZJTVNWSmlZbUlwRkkyTGh4SThPR0RSUHFTYm02M25pcDUrZWZmOFpnTUZpTVNYKzNNYVFocnZ2SEgzK01uNThmSTBhTXNHZzNmZnAwaDc1L3ExYXQrT2lqajdoMDZSSS8vZlNUMlRxbFVta1dRK3NNQVFFQmRPdldyVTdoeWVRbVBIYnNtTlg3cXpiZTN0NGNQMzRjZDNkM1huamhCY2FPTlkrWG5qQmh3bTJKWkJ3OGVMQVl5U2dpSW5MTGlJS1ppSWlJaUloSUEvSjhURi9pZkpydzVhVTliTWc1TEN4M2w3bHdsMThrU1kyTThWeUJydDdrMWhSYmpUWmNuWFVBbFU3TG1LanVQQmZ6QUIrZDMyTFJ4aGFYcTRzWWYrUnp3T2pvV2RkdElub013akl3MWp2U1kwQmZhN0k4MU0yWDk1TWVvMXFyWXNhcDcwbTM0dVl4WUt4dm96UFk5M0trbG1iejhRWG5hMGtOaitqc3RHRG1Mbk5oWkdRWEJqWnBqeFFKaGFweXdTSFJyM0ZiQU5MS2N2ZzQvVmRHTmV0S29sOGs3N1dOSkxud0xGOWQybWRWZ1BtamNaZTU4RUpNWCs0Tk1nb3cyL05TV1pLK2xhWWVBVXhyTXh5WlJNcjAxTFZrVlJWYWJPc2lsVE0ydWlkOVFvMlRCOGRMczVoM1pwUGRXbEYvQnZjRnQyWjRoSEdpYjkzbEZESXE4K3ZjUm12UU15L3RSOTVQZWd4L0YwLyttL2dvVTA1K1I2R3EzS3lkWENMRDc3bzc2SFlnc3hMOWN6TlNKRFpkWkVlTEx6STI1V09yNjhhMjZFWG5nQmcrdWJDZHcwVVhMTlpiRThkZlAvNjFuYjVLV2RUaEtiemtibnlUdVo4ZmN5MXJnemlMaDh5RlFDY2lWZk9WWmFqMDFxTjc2dUxKNWowWUVHYWNuTjJZYzVodGVTY2QzbmJMMWVNMGN2RmtlTVE5M0JzVVM3Q2JMM1BUTmxxSWhsNXlWK0o4Yk5jL3VSbHZ1YnRUN2FIdSs2VWgrQ2VNRzM4bWY3VERUSy9YbzlGb3pJU04ycEZZMWRWRzU2T0hoK05qM2NHREI4bk56U1UrUHA3VHAwOXo5ZXBWcGsyYnh1dXZ2MDZ2WHIyYzZsL3o1czNwM3IyNzFZbjJQWHYyQ0RHRmRlSHA2Y2tQUC93Z2ZEYnRMeVVsaFZtelppR1JTSmc1YzZiTm1rTmR1blRoK2VlZlovSGl4UlFVRkRCcDBpU3ora1lMRnk3azJMRmp3dVQ3dFd2WDhQZjNaOFNJRVU2TEJDWk9uRGpCbENsVFVLdlZUSnMyVFhDTTJZc2h2QlYrL3ZsbmxFb2xEejMwRUs2dXJ2VHIxNCtWSzFmeTlkZGZPeXlZVlZaV3NtREJBdUh6elM5MkFIVHIxbzJWSzFkeTRNQUJldlhxeGQ2OWUrbmN1Yk5GN05sWFgzM0ZybDI3TEpadjJiS2xUdWVjeVhWa2NvYTg4TUlMZjV0N3lVUkJRUUhyMTV0SExhdlZhclArdDI3ZG1yRmp4N0pzMlRMbXo1OHYxQXMwUGNPMkJBeFBUMDlXclZybDBQY0ZCQWVRTGM2ZE8yZDIzYTJoVnF1ZEZsUk1va1pVVkJSMzNYVVh1M2J0NHFPUFBySVFlWEp6Yy9ueHh4OUpTRWd3cTQwSGY1OHh4TVR0dnU3Snlja2tKeWZ6OXR0dkM4K1NVbWw4MmNZa3RMMzMzbnUwYTllT29VT0g4dkxMTDlPOWUzZXpuLy8zdi8rUmtXRjByQThlUE5nc2ZqTXRMWTJYWG5xSk1XUEcxSG1mMkdMSGpoMHNYNzY4em5adWJtN0M5Nm45UFc0ZUk4TER3M255eVNmcDJMR2pJSzdXNWovLytZOVFHODhSYk5Wbkt5Z280UERodzFiWFdhT2twTVRodGlJaUl2OGNSTUZNUkVSRVJFU2tnV2pyRjBtUGtIajJGSnd4RThzQVp0MDFraWhQeDhXZ0RUbS9FZWtaU00rUUJQWVVwSEd5Tkt2dWpSemtiUGtWaHUyYmI3YXNYMWdTRW93T3RBd2I3cXZNcWtLTDdhd2hsOHJxVlk5TUlYSDh6eFFKMERNa2dYOUhkUmZFa3YyRlovbmt3bllxdFVvaCtnNk1RdCt2ZVNmWlgzaVdFWkZkNkIvV2pxNUJyZWdjR01PbW5LT3N6VDZJc3RhRXY1L0NRNGhuTTZFejZNMmNlN2NMYjdrN2M1UCtUYWliTDNvTWZIbHBMeHV2M3pzMU9qVTZnNDRBRnkvK0wzRUVNMCt0TTRzbGpQSU00dFZXQXduM01QNFQrc3ZWNDN4MllVZTlhdDgxSkcxOEl4amZzaDhBcVdYWnJNbDJ2TkI4dnJLTU9hYzNNQ1B4VVVMY2ZIbXY3V2htbmxySHBhb2JiK3hmcnI3R3Y1THRUeEE1Z3lObjc1N0FsZ1M0V285elVldTFGS210UjUycGRNYjdyRktydE5uR0dRWTJhVStvbXkvWFZCVzNWS3V2TmgwRFd2QnliSCtIMjA5TFhldjArQ1NYeUhnbXBqZTlRNHlSVGIvbW5XRGxwVDFPN1FQZzI2eGtETUNqRWZjUTR4M0tndlpQOE1YRlBmeWFkK05jWkZUbTI2MHJCeUJCd3V1dGh5Q1hTUG4rOHFFNkhiS2hibjQ4RlcyTUxESzUyc1J4UStSV3FLbXBZZVBHald6Y2FCNkphWXFOS2lzck0vdGNGMnExbW1YTGx0R2lSUXM2ZHV6STZkT25tVEpsQ3ZQbXplUGRkOStsc3JMU0tkRnN3SUFCS0JRS3pwOC9iN1BObWpWckJFZkZsU3RYdUhMbGl0bWsrZkxseTltMWE1ZlpOa1ZGUlh6NjZhZnMyTEVEaFVMQitQSGpjWFYxSlMwdHplWnhZbU5qR1RwMEtPdlhyMmZzMkxIMDZOR0QvdjM3MDdwMWEwNmRPb1ZlcjJmUW9FRnMzcnlaenAwN00yUEdEQUNlZSs0NXV5NFdVOVRpVzIrOUpVeUtUNTQ4R1JjWEYzUTZIZE9uVDZkejU4NkNPMmJTcEVtMGFOSEMzbWtEakpQUWE5ZXVyYk1kR0d0RnJWNjlHcWxVeXRDaFF3SGpOZS9idHk4Ly92Z2pXN2R1ZFNnR0xTQWdnTldyVnd1ZkN3c0xoZWhGRXhFUkVUUnIxb3oxNjljamw4c3BMQ3prMVZkZk5XdXpkZXRXdnZ6eVM3cDA2WUszdDdkWkJOeWtTWk9ZTkdtUzNYN01tVE9IdzRjUG13a1BHbzNtYjNFdm1VUytkdTNhTVdmT0hMUHRac3lZUVVwS2l0bXlSeDU1aEpTVUZQYnMyVU5TVWhJREJneW8wMkVHMkhVOU9rdTNidDBFMFFhTTQ4WWpqendpZk5acXRlaDBPclpzMlNMRWZvSjFRYlUyeDQ0ZHc4WEZoUll0V3FCUUtCZ3laQWpyMTY5bjI3WnQ5T25UQnpDS282YWFWTTgrKzZ6RlB2NHVZMGhEWFBmOC9Iem16NStQcjY4dlJVVkZMRisrbkpLU0VycDI3UXBnczVhWU0yellzQUc1WE02QUFRUHF2WTlldlhvNS9USUZ3Qk5QUElHdnJ5Ly8rOS8vYkxheDVuSzkrKzY3blQ2V05RNGRPc1NoUTRlYzJrYU1aQlFSRWJrWlVUQVRFUkVSRVJGcElNWTB2NDlxblpybEdic3MxaWwxR3BLdm5TUGxtdEZWOG1xcnV2K2hXWjZ4aTQ0QkxmaFA4L3Q0OVhmTFl2UzNDeGVwbko0aHhqb2NQK1FjdnVXSjAxNGhDZlFLcWJ1dVIzM3AwQ2lha1pGZEJGR3NYRlBEeHhlMmNmQ2E3WC9DQWFwMWFsWmMzTTNXcXlkNEtyb243ZnlqR05yMGJ1NFBhYzNLaTd2WlYyaXM1emFzYVNleitsQmdyUDAyNXVCaXMyVXVVam1OWEx3YzduZVFGZGRPaGJhR1UyWForQ3BpbVgvMko0NFdYeFRXWFZOVjhNNko3NWgxMTBpQ1hIMlkwZVpSWnAxZXovbUtxendhY1E5RHdqc2lsMGhSNjdVc3o5aGxKaEw4VllqMUNlUE5lS01RY2FXbWhQZk9iTFNJQVpSZ1g2UktLODlsN3BtTnZONTZDUDR1bnJ6YmRoVExNM2J5NjNVM2tnSE1CTTgvZ2dGTkxDT3JXbm8zWm5qRVBYYTNpN3J1b0h3NC9HNmgxcDQxS2pRMUxEei9DMjVTMjVOc29lNStqSW8wUnROOG5ia1BLUks3N1cyaE5laXNPdHZLTlRWMjY4YTE5ZzNIUStaODdJKy9peWR2dG42SWx0N0d3dlM3Qzg3d2NicnpqbFFUcTdLU0tWU1Y4MHlMM25qSVhIZ3VwZzk5SW93ZHRRQUFJQUJKUkVGVUc5L0Z5b3U3U1MzTHBseFR3NUZhejVVMUlqd0NrVXVNazJRNzgwN1ZHV1VZNngwbS9HeTZuOFZ4UTZTK2FEUWE5SG85QXdZTU1ITVFiZCsrWFlpTktpNDJDcStPVHF4KytlV1g1T2JtTW1YS0ZDNWZ2Z3dZM1E0elpzemd0ZGRlNDlvMTUyb1gycHZ3TitIcDZTazRLbmJ2M3MybVRadk1Jc051M2tkYVdocXZ2LzQ2U3FXU1BuMzZVRmhZeUljZmZ1aHduN3AwNllKTUptUGJ0bTFzMjdhTm5qMTdNbS9lUE9FYzFZNXFBK2pUcHc5bFpXWG9kRHFyTHBlc3JDeVNrNVBwM3IwN0lTSEd2eS9Dd3NLSWlJaGcrZkxsWmpXS0FKbzBhVUowdEdXMDdzMmNPT0g0TTdaczJUSXFLaXJvMzc4L2pSczNGcGFQSGoyYXJWdTM4c2tubjlDaFF3ZXJibzM2OE1namp6QnYzandXTDE1TVZGU1VoU3NvT0RpWXVMZzQzbnJyTFJZdnZqR1daV1ZsY2ZHaS9YRVZqTTRQclZZcmlCd0toVUlRQ2V6eFY3aVgzbnJyTFllM0IyT2MzNlJKazNqNjZhZUZDRU5UamFyYWtZVi9KaWJodlZ1M2JyUnQyMVpZWGxOVFkxSHJ6RVJtWmlhWm1abDA2TkJCT085UFBQRUVLU2twTEZ5NGtJaUlDR0pqWTFtK2ZEbXBxYW1NSERtUzJOaFlpLzM4WGNhUWhyanVaV1ZsVkZSVTRPSGh3VTgvL1lTL3Z6OStmbjZDYy9oMlBNOW56cHhCcTlYeTJHT1AxZDI0VnQvWHJWdG5kbDRMQ2dxb3FxcHk2dGhhclJhbFVzbWxTNWZNbG9lSGg5dTk3aXRXck9ESEgzOTArRGlmZi82NWhmTTdQajZlRGgwNldMeElrSnljVE9QR2pXbmV2TG5GZmpaczJDQmNLeEVSRVJFVG9tQW1JaUlpSWlMU0FNVDZoQkhsR2N4MzJRZW8wRnBtdWs4K3NVb1FCWkw4bXptMHp3cHREVC9tSG1GRVJCZGFlamUyTzNsOUszUU5hb1czM0kweVRUVTc4bEp2ZVg5RjZrcHlxNHVjM2k3WXpWZW9JM1F6VWlSMENZcmxrYWFkaVBRMEZpclhZK0RYcXlmNEpuTy9XVzIydXJoU1U4TE1VK3ZvR3RTS3NkRTlhZVRpeGF1dEJ0SXp0QTJmcFA5S2ticVN6T3N4Wm5LSlZIQmkzRXdybnliTWFHTlpOOFpaUHIyd2d4OHVIN2JxUkNsVWxmUE9pZFg4My9YSjd5a0p3eWpUVkF1VDZHbmx1WHgwN3BjNkovai9ERG8wYXM1cmNZTnhrY3FwMENxWmVXb2RWVnFWV1JzcEV1WW0vWnVMbGZuOGtIT1lLelhXWTFLT0ZGOWs5dWtOdkJFM0JEZVpndWRpSHFCVFlBeWZwRytqUU9WNG5NdnRJTUczS1hFK1RjaXV2a2FFUjZDdzNFZmhUb0pmMHpxM1YrbzFoSG40RStiaGI3Tk5zYW9TYjdrN1g5N3pna045ZWptMlAxak9Uem5FK3N1LzhWWG1Yb3ZsbVZVRmRwMVpIN1o3bkdiWG4wVm42QkVTTDRobDMxOCt4RGVaKyt2WW9tNjI1NlZ5cWJLQWlYR0RhT3ptUjFQUEFBeE9DUCttL2xUclZBNDlTd3JwamNsMnpmV2FYK0s0Y2VkZ0sxNnFvU2dxTXY2K2JOZXVuWmxnRmhNVFEybXA4UnFkT25VS2lVUkNWRlJVbmZ2THlNaGc3ZHExdEduVGhtN2R1dkh0dDk4SzY5emMzSGovL2ZkeGMzT3orc2IvN2FLb3FBaGZYMSs3YldKalkrblZxeGM5ZS9Za01URlJtS2pWNi9WTW1EQ0JWcTFhOGNJTGxtTmdibTR1TTJiTUlENCtua2NmZlpUczdHeTJiOS9POE9IRDdib0doZzRkeXZidDIxbXhZZ1Z6NTg2MWlHSGJ0V3NYeWNuSlBQamdneFkxekc0V3l3Q09IRGxDWGw3ZDlWRHRPV3BxczJmUEhyWnUzWXFQanc5UFBQR0UyYnFBZ0FCR2p4N05paFVybURGakJ2UG56M2RJZ0xpWnk1Y3ZzMm5USmtKQ1F1alVxUk85ZS9mbWl5KytzT291QTJPZHM5allXSXRuWWYvKy9VN1YzcG85ZXpaZ2RIVTRJcGpWNXMrNmwrcERhR2dvSzFldUZBUVEwMWhTbjVwU2p2TEtLNjl3NGNJRmxFb2wxNjVkWTlDZ1FSWnRQdjMwVTFhc1dDRzR6N3AyN1dvMjFwU1ZsZGtVekV5Q1J1L2V2WVZsYm01dVRKNDhtVmRlZVlYSmt5Znp3QU1Qc0hidFd1TGo0M244OGNkdnkvZTZrNjU3aXhZdDJMaHhvMFdrN3RxMWExRW9GQVFHR3YrV2ZPZWRkNURKWkNpVlN0NTk5MTNlZi85OXM1L1ZhclhOV01LQkF3YzZOYVp2Mzc0ZG5VNW5NWTRzWGJyVXpIM29ET1BHalRQN3ZITGxTcXR4bHlacWFtcW9xS2pnaVNlZUVKeDkxamgrL0RoSGp4NFZJbDdCR0tzNGRlcFVIbi84Y1RwMDZDQzhMREZ1M0RoVUtoVS8vdmdqaFlXRlRKOCszYUl1NDlOUFA4MlNKVXY0OE1NUGVlV1ZWK3IxWFVWRVJPNDhSTUZNUkVSRVJFU2tBZWpZeVBpVzhmN0NjMWJYMTllemxWeDRqaEVSWGVnWUVIMUxndGw5d2EzcEhkcUczZm1uYWQ4b21rNkJOMktFSk5kcjhQZ29QRmpkOVdXSDlyZitjb3JGUlBmeGtreitkKzVucnRRVWsyNGoxdEVlRVI2QlJIa0ZXNjI1NCt2aXdkUFJ2ZkJSdUF2SFdubHBqOVcyanJLLzhDd25Tcko0dWtWUHVnWEYwZFl2a3Q2aGlYeWR1WThmcnNlYmhicjVzYlRqV0x2N1VlazFYSzJwZStMWjFpUzZXcSsxRzl0V29Dcm4rK3dVbm92cGc0dFVUcENyRDBxOWhtOHo5L05UN3RHL1pKRGFQWUV0bWRocUlES0psREpOTlROU3Z5ZlB5dVI4ejVBRW9yMUNpUFlLNFh6RlZadUNHUml2K1pzbnZtVnkvTU1FdWZyUTFyOFpUVDBEelFTelI1cDJwbGVvOCs3R2hlZCtJYTA4MTZHMlk2THVRNCtCdGRtSG1OaHFvTEQ4U1BIRjJ4b042U0Z6NFhUWlpZdmxjcWxNY0RnVnFTcXNubGNUTFgzQ1VFaGtGS2pLS0ZSYUZ4YnovMkRSWlAzbDMyanFFY2lKa2t3eXF3cFowZm41Vzk3bmduTS9jN3drazVlUHJ1VFJpSHU0VWxQTUtTdm56aFp0R3hsZllrZ3J1M0VQeUNSU0N6ZWtDWk5ncGpQYzhPUCtrSE5ZSERmdUVQTHpqVFVXcllra0RZRXBKdERrYWpJUkVCQWdUTUFlUDM2YzVzMmI0K25wNmREK1pESVpFeWRPUkdLbEp1TWZJUVNtcGFYaDcrOXYwODBGeHJwV0w3OTg0MitPNEdDakEvZkVpUk9vVkNxU2twS3NDb1FGQmNaSVh0UDFpWWlJNE1rbm4zU29YeDA2ZE9DTEw3NWcwcVJKTEZpd1FEaG1mZmptbTIvcXZlM05wS2VuOC83Nzd3UHc0b3N2V3EyZk4yTEVDUGJ2MzA5YVdocHo1c3poN2JmZlJpNDNuOTZwckt5a3BxWUdsVXJGNnRXcnljbkpJVGMzVjdqSE5tM2FoRlFxNVpsbm5nR01yaFNUWVB2YmI3L1JwVXNYaStOYXE1czNhdFFvUm80Y1NVNU9Eb3NYTCtiWlo1OGxNakxTb3QzY3VYTTVmUGl3RUVscDdYNnNpNy9xdldTTDJtNmhtaHJqQzNRTitjd05HREJBcU1sVVVWRmhKaHBYVlZXWmpSbTV1Y2JmY2ZaRWpOcGN2WHFWelpzM0V4QVFRTGR1M2N6V3hjVEU4UGJiYnpOdDJqVFdybDFMY0hBdy8vM3ZmeTN1eWZweUoxMTNxVlJxOVRrNmMrWU16WnMzRjhTaTBhTkhFeDBkelp3NWN4ZzhlRER4OGZGbVAyL2F0SW1LaWdxTC9RQ01IRG5TcWY3dTNyMWJFT3BxTTI3Y09QNzFyMzhKbjNOeWN2ajk5OS9ONnFYZHpJd1pNL0R5OG1MaXhJbG15eDBkWCt1cU1hblQ2VGg2MUx4Rzc2Ky8vc3JaczJlRlNOUFRwMDhURkdSOGljdlYxWlg1OCtjemNlSkVKaytlekxScDAramN1VE1hallZUFB2aUF3WU1IbzFBbytPR0hIL0QyOW1iczJCdC9yMjNidG8zTm16Y2prVWdZTldvVUhUdDJkT2c3aUlpSS9QMFJCVE1SRVJFUkVaRUdvTFZ2T0VXcUNuTHE0YXl5eCtYcUlvcFVGYlQyQ1hkcU80VkVScnRHeGhnS0tSS2hKdEhwc3N1bzlCcXFyanV5WEtSeVhLVUtkQVk5MVRxVmxUMUo4SlliLytHcjBDb3hTWDlxdmJIV1IrMEl1R0pWSlNtcWRJdmxqbEtnTEtOQVdXYXh2VnF2cFVSZHhaTDByZlFQUzJKVlZqSm42Nmd4cERjWVVPbzExT2pzUi9WVmFHdjQ0T3htOWhhYzVmN2cxbnhiRDdkTFZ0VTEzamhlOThSWnNLc1BzOXVPb2xKajZVQzBobHdpcFhOZ1N4NEs3eWpFVDJvTk9uNjllcEsxMlFjcDFWUTczZGMvaXJQbHVlVFdGT01wYzJWcTZocXJRcGlMVk03SVpzWkl3YlR5WExZNzRHN01xaXJrMWQrLzVNV1cvYmhRbVdjV1JRZmdxM0MzNlZLMGg1dk1zZnUxZmFQbXhIaUhzaXYvdEUwWHBVd2lKY0NKeUwzYVZHbFZWRjEvRHF0MWF0NDUrWjNaZW5lWkMyL0hQd3hBbnJLTXQwOThTNG5hZG5STzkrQTRYb2tkZ0pmY2pRVlp2M0NtekhiOW5qK1NCZWVNTllDaXZVS0VHb1MzZ3Y2NnNLWFdhL2s2YzU5VDI4b2xNdHI3RzhkS1UzUmpuRThUWG1rMWdBL08vbVIxckhHUkd2K2wwbHdmQit1RE9HNkltTWpJeUVBbWs5bDBqNlducDVPZW5pN1V0S3FMYnQyNm9kVnFIWjRVejgvUDUvRGh3eGJMVFpQd3pwS1Nrc0xWcTFlNWV2VXFZOGVPNWFtbm5uTFlWYVRWYWxtNmRDbFNxWlNlUFh0YWJXTVNmOExDd3F5dXQ0ZWZueC8vL2U5L2VmSEZGNWszYng1ejU4NTFlaDhtM24zM1hWcTN0aDJ0YTJMVHBrMTg5dGxuTnRlbnBhVXhlZkprVkNvVlE0Y081Zjc3NzdmYVRpYVRNWFhxVko1Ly9ubjI3ZHZIOU9uVGVldXR0d1JCWk9QR2pTeGF0RWhvYjNKM1JFWkdFaE1UdzRZTkd4ZzllalNqUjQ5R29WQ1FsNWZIekprekNRc0xJeTR1anMyYk45T3NXVE1lZXVpaE9yK1RSQ0pCSnBQaDUrZEhVVkVSYjd6eEJ2UG16Yk1xbXBuNlhoLyt5dmVTSTVnaUVCdFNNRE01djY1Y3VjTExMNzlNMzc1OWVlcXBwOWl6Wnc4ZmZ2Z2hMNy84c25CUFRaMDZsWUNBQUpvMnJkc05iekFZK1BEREQ5SHBkSXdaTThiQ0pWZGNYTXltVFp1RXp3VUZCU3hmdnB5eFk4ZmVjbjJvTy9HNmw1YVdrcHViUzI1dUxwY3ZYeVluSjRmRGh3OHpjT0NORjYvaTR1Sm8xNjRkTXBtTW1KZ1lPbmZ1YlBiem9VT0hiQXBtemxCVFUwTkJRUUh4OGZFVzZ4bzNibXdXQjN2NDhHRzJidDFLZFhVMXI3MzJtdFdhZXk0dUxyaTd1OXQwdjkxdTlIbzl2L3p5Q3hFUkVWYS9BeGpIK3JsejU3Sm8wU0ppWW1JQTQzWGZ2bjA3SVNFaGpCMDdsdXpzYkw3NzdqdUNnNE1aUEhnd2UvZnVaZTdjdWNURnhWRmRYYzJVS1ZOWXVuU3BRODV1RVJHUnZ6K2lZQ1lpSWlJaUl0SUErTHQ0TlZnMFhJR3FISDlYeHliZ1czbzNabENUOW5Sb0ZHMG1BcVJYWEdWUFFScjdDdE1vcnpYeCt0L0VSMm5qRzhHNnl5bXN5a3EyMkYraVh3UXoyanhLaWJxS0oxT1dtcTBMY1BIaXMwNldoYjF2TjlOUzEzS3lOSXVVb2d1a0ZCbHJ3TGxJNVVpeC9hYnkxWm9TbmppNEJLaGJ2RlBydFJ3cHp1QkljY2J0NjdRVkNsVGxqRTM1dU01MlllNys5QXhKb0hkb0czeHJpUW1ueTNKWW5aVk1nYklNRjZtY1lDdTFqV3FqdzBDUjZ0Yi9zYTRQSmVvcVpxUitqMHdpcGRER2N6RWt2Q01CTGw1b0RYcW5hbGhWYXBYTU9mT0QzVFliY241alRkYkJPdmMxNjY1LzBkekxjWWRCZmswcFNwMkdyekwzMmhSNlF0MzhXTlNoZm04cXI4MCt4TGRaMWtYYmNJOEEzb2diVExoSEFBV3FNcWFkWEdOWExBUFlXNUJHcUpzZi80cThsMmtKajdBcUs1bE5PVWR1dVU3aDdlSmlaYjZGSzYrcFp3QnoyLzRiclVISFl3Y1gyYlhuTHV6d2hORTVWWWN3Ym8vMmpab0xZNlZwRE9nWm1rQ1Fxdy9UMmd4bjFxbjFGbTQxaFVrd00yanJmVnhIK1NlTkcvOVVEaDA2UkhSMHRNM1l0bSsrK1FhSlJHSTFhczBhVXFtVVhyMTZPWHo4QXdjT2NPREFBWnY3cW91K2Zmc0s5WTFPblRyRjNMbHphZHEwS2UrODh3NGZmL3d4TTJiTUlDNHVqcWVlZXNwdVhGdCtmajd6NTg4bkl5T0RvVU9IbWszYTF1YklrU1BJWkRLN2dxQkdvMEduc3k1b1IwVkZNWHYyYkl2YU5xYjJqcnFnWEYxZHJVNGUzNHhhclFhc2kwYW1DVnFWU2tYUG5qMEY1NWN0UWtORG1UVnJGbSs4OFFZcEtTazgrK3l6dlBiYWF5UW1KdEs2ZFd0R2p4NU5zMmJOYU5hc0dlSGg0WUxicDdDd2tBMGJOdURuNTRkQ29hQ2dvSURYWDM4ZGpVYkQvLzNmL3hFY0hNemx5NWRadkhneEJvT0JoeDkrMktGejRPdnJ5M3Z2dmNlcnI3N0t2bjM3TEFRenBWTHAwRDFrNHE5NEwvMysrKzhXejU1YXJYWklCUHp0dDk4QTIyNVZ0Vm90dU84Y3dYUXYzWXpwZXFyVmFrRlk2dHk1TTUwNmRXTFdyRm1rcHFieThNTVBrNUtTWW5VYzBXcU52OHRxWDZ1MWE5ZHk3Tmd4NHVQajZkZXZuN0JjbzlId3d3OC84UFhYWDFOZFhVMmZQbjBZUEhndy8vdmYvL2o1NTUvWnZYczNRNFlNWWVEQWdRNDdqTzcwNno1MzdseTJiVFArblN1WHk0bU9qa2FyMWFKU3FjeWlNZjhvZnZubEZ3d0dBNG1KaVhXMkhUMTZOSTBiTjJiZXZIbE1tVEtGZWZQbW1hMDNHQXpVMU5UZzcyODdadngyczNmdlhuSnpjM25wcFplRVpRcUZRbkQybVFnSUNHRGF0R25DNTJQSGpnRkdZVklxbGZMMjIyL3o4c3N2QzlmNjZOR2pCQVFFc0dEQkFsUXFGWU1HRGVMNDhlT2lZQ1lpOGc5QkZNeEVSRVJFUkVRYUFCK0ZPNWxWQlEyeTczSk5OWkdlbHJFWjFrandhMHJYb0ZZQVhGTlZFT2pxalI0RHIxdHhNdHpsRjBrYjN3aXFkV28yNVI2eHVyOHVnY2JDU0lldGlFbGFnNTZNeW54SHZ3WXlpVlNvZWVUTWRqVlduRy92dFIxZHIvcEoxakFKY244bXdhNCtkQXFNb1h0d0hDMjhyRStzeFB1R016TnhoTVA3ck5EV01PYmc0dHZWUmFjcFZ0dXVwUkRzNnNNalRUc0JzREhuTU5uVjEyN3JzYlY2UFVwOTNTS0tNM1d1QUhKcWl2bmc3RStVcUt2cWRFYVZhcW81WUNPaTlXWWlQQU5KOExYK3hyY0VHQkRXam45SGRjTlZxaUM5NGlxelRtK2d6RUduMEpyc2c1UnJhbmk2UlM4ZWo3cVA3c0Z4ck10TzRlQzE4Mys2Y0dZQWkrdmtLWE1GalBkUFhVS1l5ZWwxSzRMWmdDWkpnRkZZdW5aZEtGcDYvbGQ4RlI1MGJCVE5sSVJoekR5MXprdzBNeDFYcld0NHdjd2VkK0s0OFZmQUZJMVlXbHBxMHpGenU4ak56ZVgwNmRNV05hdE03TisvbitUa1pPNjk5MTdDdzUxem1qdEt6NTQ5ZWZUUlJ5MldmL2JaWi96KysrOTFidS9qNDBOT1RnN3Z2ZmNlTzNmdUpDZ29pSmt6WjlLa1NSUG16cDNMcmwyNytPU1RUNWcwYVJMOSsvYzNjNkNvVkNwT25qekp6cDA3MmJObkR4cU5ob0VEQndxMWNKWXRXMFpwYWFrZ0psNjRjSUZ6NTg3UnRXdFhxMkxWcWxXcnVIcjFLZ1VGQmVqMWVyT1l0Tm9rSmlhaVZDcFpzR0FCM3Q3ZUtCUUs5dTB6dWxOdGJlTW9LMWFzb0xLeUVsZFhWNVJLSlR0MjdFQ2hVSmlKSmhVVkZTeGF0SWlkTzNjQzBMOS9meVpNbU9DUXVCUVhGOGQ3NzczSHRHblR5TXZMWStMRWlRd1pNb1R4NDhjTFRncDduRDkvbnFsVHAxSldWc2JzMmJNRjBXRG16Sm04OU5KTExGbXloSXlNREo1NzdqbUhJa0FEQXdOWnZudzVDb1dDNWN1WG8xUXFVU2dVVkZSVWNPalFJWWY2Wk9LdmRDK1pDQWdJNE82Nzd6WmJkdlRvVVNIS0VoRHVKUmNYRnhRS0JSS0poTXVYTDNQMDZGRzh2YjJKaTR1enVtK05Sc095WmNzY1BqL1d1SFRwRW0rOTlSWktwWkwzM251UDJGamozKzJ1cnE2ODlkWmJoSWFHMHFSSkU2RkcyU09QUEFJWW5ZM0p5Y200dTd0eit2UnBBRUZnU2s1TzVyUFBQc1BkM1owMzNuZ0RxVlJLU1VrSlc3ZHVaZjM2OVpTVWxCQVVGTVJycjcwbUNIU0xGaTNpcDU5KzR1dXZ2MmJWcWxXc1dyV0toSVFFMnJWclIrL2V2VzJLVjNEblgvZHUzYnJSdEdsVDJyUnBROHVXTGRIcjlUejk5Tk9FaG9aYTFFdTBoMG5ZZElUMTY5ZHo4T0JCdkx5OGNIZDNGL3FYazVQRGlSTW5DQXdNcEh2MzdnN3RxMmZQbm9TR2hoSVVGTVM1YytkWXZYbzFIaDRleU9WeXNyT3pLU29xc2poWHpsQ1hxL1htNzExUVVFRGp4bzE1NElFSGhHVlJVVkhzM0xtVEJRc1dXRGdIRFFZRGhZV0YvUExMTC9qNCtOQzJiVnZBR0RjN2YvNTh2THk4a0Vna3RHalJncDkvL3BsWnMyWlJWV1Y4SVMwNk9ycmUzMHRFUk9UdmhTaVlpWWlJaUlpSU5BQktuUnAzV2NNVTlYYVh1ZFFaTFdqaWFrMEp5WVhuMko2ZnlxblNiTloydFN6aWJtSjBNMk05Z3MyNXYxT2x0UlNsZkJVZTlBZ3hSbDNzc0JLWFY2YXBadEt4cjh5V2VjdmRpZkVPSmJVMEc0MUJaN0h1eTN1TXhiZmZPdjZ0eGZyNlVLU3VSS216L3NadFhZUzQrU0dYT1A3bWMwUFFLYUFGLzRxOGwwZ3I0cC9Pb0s5WDNUbzNtWUlvei9yWFpma2plQ3E2Snk1U09mbktNdFprV3pyQk9qYUs1djZRZUQ0NCs1UE5PbEovRnRiRVkyc1VLTXY0TkdPSDJiSWhUVG9RN09iTDZxd0RWR2h2dkFuYnQvRmRWZ1d6TnI0UlBONzhQaUZhcjBKYmc4NWc0TlZXQTV6dWQ0V21ScmczSnNVTm9raGR5ZEhpaXh3c1BNZnhQMWt3cmszVDZ5OEhPRkxmeS9XNmUxVGxnRGhxalVqUElOcjRSZ0N3OWVvSllia2VBM1BQYkdKcW0yRzA4WTFnY3Z4UXBxYXVJZjM2OCtncGQ3MSszRDlITVB1bmpodC9GS1lZcmRMU2hxL3ZaM0tQV1lzT3k4dkxZKzdjdWJpNXVmSFVVMDgxV0I5OGZYMnRUZ282SXBZc1hMaVFnd2NQY3UzYU5hUlNLZjM2OWVQcHA1ODJpMlRyMGFNSGQ5OTlOeDkvL0RFLy8vd3orL2Z2NTgwMzM2Ump4NDVzMkxDQjVjdVhBOUMrZlh0R2pScGw1bnBRcTlYczJMRUR2ZDc0ZThEYjI1c2VQWHJ3NG9zdld1MVBTVWtKdi96eUN4S0poT2JObXpOczJEQ2JmWGR6YzJQMzd0MVVWaHBmN3ZEdzhHRDQ4T0VPUjFuYUlpY25oNzE3OXdKR3gwNXdjRENQUC82NDJmbXNycTdtOTk5L3g4WEZoWEhqeGpGa3lCQ25qaEVYRjhlU0pVdVlPM2N1WjgrZVpjQUF4MzRuSkNjbjg4a25uK0RxNnNyczJiTkpTa29TMXZuNStURnYzanhlZSswMXRtN2RTbVJrSk1PSEQzZG92d3FGY1N6T3ljbGgvMzZqUzFvaWtkQzBhVk9lZSs0NWgvYnhWN3VYVEVSR1JwclZ5UUpqemFiYXdvbWJteHZIamgweld3YkcybGdUSmt6QXk4dDZTb1NucHllclZxMXk0T3dZR1QxNnRNV3liNzc1Um9oUHRPYUVlZUtKSnpoLy9qd25UcHhnMkxCaGduQ3IwV2hZczJZTkJvTUJoVUpCcjE2OWhIcE5aODZjUVNLUk1IbnlaQm8zYnN4dnYvM0dsQ2xUME92MStQajRNSGJzV0lZTUdXSVdPU2lYeTNub29ZZm8xNjhmMjdadFkrUEdqWnc2ZFlxc3JDeTc3dGgvd25XLzU1NTd1T2VlZTRUMTMzenpEWGw1ZVV5WU1NR3FvN1Z2Mzc2QzZETml4QWhPbno1TlNVa0podzhmZHRqdDVPM3RUV3BxcW9YVDF0M2RuVTZkT2pGdTNEaW5vak5OOGJOYXJWWjR4c0VZeDVpVWxNU1lNV01jM3RmTlBQNzQ0M1pmRmpoNjlLamcyZ040OU5GSEdUNTh1Tm01R3p0MkxPWGw1V3pmdmgybFVtbXhEemMzTjFxMGFNR3p6ejZMcTZ1cnNMejJPUmd3WUFCWHJseGg2OWF0S0JRS25uMzJXWWRjZUNJaUluY0dvbUFtSWlJaUlpTFNBSlNvcS9CM3FYdHlxVDc0dVhoU1drZjBtb21EMTlJNWVNMVlSOHhlWkdIbmdCaGl2STMvTk11bE1qeGtMbFRmSkR3OUhuVWZMbEk1NXlxdU9Ed0JlMjlRTE0rMDZNM0owaXltcFRvZU0xTmZQcjJ3WFlocGRKYWxIY2ZXcTk3VnJlSXBjNlZHcDBhUGdmU0tQSUxjZkRFQWFXVTU3Qzg4eTlXYUVxYTFHVTYxVHNYYkp4eWZTREVSNVJuRUIrMXNSOWI4MmR3VEdNUGRBUzB3QUIrbi80cjZKdEhCWGViQzh5Mzc0cWZ3b0NqcVBqNi91T3ZQNldnRDBETTBnUWlQUUw2L2ZLak90aEVlZ1V4UEhJNFVDVVdxQ2o2K3NJMEUzNllNQ2E5L0FmSTNUM3hMRzk4SUhtNTZOd0V1WGp3UW1zaVJJdXNDWUt4UG1OMW95V0EzMzNyM3d4NHgzc2EzMEM5VzF1M1lkWkhkbXNOc1RKVHg3ZW9TZFJVSHI1MDNXNmMxNkhqMzlBL01hVHVLQ0k5QUpzYy96TE9IUDBXcDArQjIvZVdJK2dwMTllR2ZQbTdjcVF3YU5BZ1BEdy9CMVZhYndNQkFvcU9qR1RSb2tFTTFoNXpGeTh0TGlBbXp4anZ2dkZQblBnSUNBdkR3OEdEMDZOSDA3OS9mWmdTYnA2Y25FeWRPcEVlUEhpeFpza1NZREI0MmJCaHVibTdjYzg4OVZzL0IrUEhqR1Q5K3ZJUGZDSjUvL25tZWYvNTU5SHE5UTI2dERSczJPTHh2UjVrOGVUS1RKMDlHSXBIWWpIY01DUWxoMXF4WmVIcDYxbHVnQ3d3TVpPN2N1ZVRsNWRtTS9MdVp4TVJFZERvZEw3NzRvdFdKOStEZ1lCWXVYTWpHalJzRko1SXptT0xQVE9LRU0zR01mN1Y3Q1dESmtpV0NHRmliMmpGdkpsYXZYbzFHbzBHbFVxRldxL0h3OExCYnUyekpraVZPOVFXTXJxR2JlZjMxMXlrdExiVWJmOWl5WlV2ZWUrODlzM3BQaVltSi9QcnJyK2gwT3FSU3FkbTkrdFJUVDVHVWxFU0hEaDBBNk5peEl3ODg4QUJ4Y1hIMDdOblQ3dmR5YzNOajBLQkJEQm8waUl5TURNckx5L0h6cy8yMzlqL3R1Z1AwNjllUDFOUlVIbnp3UWF2cmEwZXpqaGd4Z2hkZWVJRXRXN2JnNys5djFRMXNqVDU5K3RDblR4OE1CZ05hclJhOVhvL0JZTGpsZW5xTkd6Y1dmbTg0T3M3V3hjTVBQMnczNnJLbXBzWk1NQVBMNk55Z29DRG16Smx6Uy8yUVNxVTg4OHd6ZFViamlvaUkzSm1JZ3BtSWlJaUlpRWdEY0xtNmlHNUJyZkNVdTFwMWE5VVhMN2tiNFI0QjdNay9jOXYyQ1pCWlZjak8vRlBjRjl5YWg4TTcwcmR4SXB0emovRmo3aEVxdEVydUNXeEpqNUI0RE1EbkdZNExGbDJEakZFdyt3ck8ybTAzdmMzd091UHdmc3o5blpTaWRJZVAvWGVoZCtORUhnN3Z5T1lyeDFpYmZaRHBxV3NvVWxVS0VZWlJ0eWxxMGxGTXd1b2ZFYy9ucS9EZ21SWjlBTmljZTlTcXM2bEdwMmJSK1MyOEV6K1VRVTNhYzdvczU0NjVEeHE1ZUdFQWg4YUk3T3Byck1wTUpzRFZpeTh1N1VHcDAzQzhKSlBWV2NaYVEzS3BqQldkbjBjdWtUTHV0MlZVYUdxczdrY21rZkpsbC9GSWtaQmJYY3k1OGl2OGxIdVVic0Z4ZU1uZGJEcm1YS1VLbXJnM3F2ZDNyUTh5aVpUMmpZeVR1R2R1cWh0Mk02NVNoWER2MWtjd1MvSnZSanQvNDdHK3l6NkExb3JqdFZxbjVyK24xakV6Y1FTZlord1VqdU54WFRDN2xTaElaL21yalJzaXQ0ZTR1RGhhdFdwbGRaMWNMdWZkZDk4MWV4ditadXdKWGlaR2p4NXQxWmxTSDFxMmJHbDJ6RkdqUmptMTczYnQydkhwcDU4S2s1MEtoYUxPT0s3NmNEc21jVzNSdjM5Lyt2ZnZmOHZIYnRteTVXM3BqeU5pV1ZCUWtIRGRIbnZzTWJ0dGZYMTlyYnBGSms2Y3lNU0pFeDNxa3lQbjRPOXdMemtxUkpwUUtCUldoWmFHeE1YRnhhRmFZYVlZdXB1eEpsUklwVkpCTEFPak9PSG90YStOTmVlcWVOMk5JdUhzMmJQTm5oTjdZL25peGZXUFNaWklKQTEyVHpvenpscDdRY1AwZ2tOZDNNN2ZZU0lpSWlLMkVBVXpFUkVSRVJHUkJ1QklVUWIzQjdlbWZhUG03QzFJdTIzN2JkK29PVklrSEhFd0JzNVI4cFNsZkhSK0M2dXpEakMwNmQzMERtM0Q4SWpPREFwdno1NzhNMElVNDZiY0l3Njd5eHE3K1JIbkc0NEI2blI5dGZhdHV4YkxnWnNjSDNjS2dTNWUrQ284YUhFOVppKzlJdTlQNjh1RGpkc3lya1Z2YW5ScXhoeGNiRlUwdUowOEgvTUF2Z29Qc3FvSytlTFNYcHZ0amhaZlpNdlZFL1JyZkJmalcvWWw0L2M4b2I2VUkvaTZ1QlBoVVhmZFA0VzA3dUx0dDRzbTdvM3drcnVScnl5emNOWFo0bVlubXRhZ1IzczlvakxlT3dTNVJFcWhxcHhDVmJuTmZRUzcraUJGUW8xT1RhWFdHRk9qMUd2WWxuZlM3ckZUeTdLWm1icXV6ajdlem51bVcxQXJQR1N1S0hVYVRwVFlqNG4wa04rSXdIWFc2ZVVsZCtPRmx2MEF1RkpUd25ZcmtiTW1pbFFWdkhqa2M3Tm9VTk94YStvWkIxc2Yva3JqaHNqdHhaWUxDYkFybHYwVnNOZjMyN21OeUoyUGVDLzlNL21uWHZlR0ZQVkZSRVJFUkp4SEZNeEVSRVJFUkVRYWdOOUxMbEd0VS9OUWVFZXJncGxjSWhQcVpibElqYitPSlVod2s5NTQ2MDk1MDZTdkJIZ292Q1BWT2pXL2wxeHFrSDRYcXNyNTVNSjJ2citjd3ZDbW5la1Yyb2EralkwRnFDdTBTalpjL3EyT1BkeGdWTE91Z3VQajBZaWVCV05SQUFBZ0FFbEVRVlRPTExjVHBUZm00Q0kwZXZzVDdiZWp4bGxEY0pkZkpCS0pCTDJoZm80c1U1UmRiazN4N2V4V3ZZanpOVVpCSFMyKzJPQmkyU05OTzNOM1FBdlVlaTBmbk4xYzUvRldYdHhOVy85bWhMcjU4bXFyZ2J4ellyWERMcmdIUXUvaWdWREhDNm4vRWZRSmJRTVl4WmJlb1czWW5YL21sczU1bjFCalhZV2p4ZmJIQnRQOWxxOHNjMnIvQm9QaEQzMEczV1FLUmtSMkFXQkhmbXFkeC9hUW1lcUlPU2VXU1lBWFcvWWp3TVVMUFFZV25kOVNaNTI4bTlkN3lveVJSczRJWm5mU3VDRWlJaUlpSWlJaUlpSWlJbktuSUFwbUlpSWlJaUlpRFVDTlRzMkd5Nzh4dWxsWGVvWWtzRFAvbE5uNkNiRVAwalhJUEhZcHpOMmZWZmRPRUQ0L2QvZ3o4cFNsd3VjZUlRazA4d3ppNjh4OURSNzlwZFpwa1Vta3lDUTMzbmowbHJ1eHBPTlRyTC84R3ovbUhyWHJpbW5oRmNxOVFhMVE2VFVvZFJvR05tblBWV1VwUDE4NVpyVzlVcWY1eXdwaXRwQkxwUHk3V1RjR2gzZGtWZForenBVNzVyeTdtVEFQWTh6ZHBjckMyOW05ZXRIS3h5aVlIV3JneU1PdVFhMzRWN043QWZqaTBoNnlxNi9WdVkxS3IySHgrUzM4TjNFRWNUNU5HQmJSaWJYWmRkZitBaWhRbFpGWFUxcDN3K3VVMjRnenZGMGsrRFpsUUpQMmdGSG9lU0dtTDZNaXUvSmo3aEcyWEQzaDlQN2ErRWJRTFRnT2dCMTIzRkVBb2U3RzJpRUZEZ3BtaDY2bDgwelpNbFFPdXVDc0liRlRQOUVXTDhUMEpkVE56emlXNWh5dXMzMlQ2OCtSczlkdWJIUXY3ZzVvQWNDUHVVZEpLODkxdXE4Um5rYjNZcG02dXM2MmQrSzRJU0lpSWlJaUlpSWlJaUlpY3FjZ0NtWWlJaUlpSWlJTnhLYmNJL1FPYmNPNEZyMjRWRm5BcGFvQ1lWMlJ1ckpPWjBCdHQwbVVaekRqV3ZRaVQxbkdqN2xINjlVZlJ5Skx3dHo5R1JEV2pwNmhDYmhKRldnTU9sWm5KWE9pSklzeFVmZVI2QmZCdjV0MVkwQllPNzdOMnMrT3ZGUUxqNCszM0kzWFdnOUNBbnlmblVKV1ZTRnZ4VC9NMDlHOWlQUU01SnZNL1EwbVNDaWtjak9Ybm5QVWZYNDg1YTdDY2VZbS9ac296MkFNZ0VxblJYTmRVQWgwOVVZQ0RubWZRdDE4aGJwUUdaVi9icVJhZ0lzWFFhNCthQTA2amhaZmJKQmorQ2pjK1Zka1YvcGRkeTJxOUJyQzNQMTVMdVlCWEtWeVhLUnlYR1dLNno4cmNKTXBjSlhKY1RYOVhPdmFqb2pvd3JIaVRDNDRjTjcyNUtmeGJkYitXK3A3STFjdjRXZEhJeFFCOHBXbGpEL3lPV3E5RnJsRVJ2K3dKQjZMNm9aY0ltVi80Vm1XWit4a2NIaEhIbXpjbGpGUjkvRklSR2Qrdm5LTU1RY1hDWkdKOXVqUXFEa1RXdzFDaW9SOWhXZnJQQjl4MTBYUm5HckhuRWtxdllZQ1ZmMEZlcGxFU3NEMWMxZVhjd3VNTmZUR3Qrd252RkN3UEdNblJRN0ViM2E2TG5wZHJpNXl1Ry8vYVg0Ly9jT1NBRGhabXNWWGRtSkJiWkhnMjVSd2p3QUFtOEx2blR4dWlJaUlpSWlJaUlpSWlJaUkzRW1JZ3BtSWlJaUlpRWdEb2Racm1YMTZBKysySGNYa2hLSDhOL1Y3WVVKMTVjWGRyTHk0MjZIOVJIZ0VNamxoS0hxRGdkbW4xenMxV2U4dGQ4Tkg0VUdsVmtrcm56QUFhclRtc1dHUm5rRzA4NCtpYTFBcm1uc1pDNFViTU5ZTSt6Wnp2eURzVFV0ZFE2ZUFHSjZLN2tHUXF3OHZ4UFNsZjFnU3l6TjJjcm9zQnpER1M3N1dlakRCcnI1a1ZPYnpRODV2YUExNlBybXdqWEV0ZXZOQTZGMTBEMnJOZ1d2bnpHcWh1Y3Rka09nMFp2RmtFa0Fxa1NLVFNKQkpwTWlsTXVRU0dUcURubUoxcGRYdk83SFZRSWZQVFgxbzRXMHMvTzBtVlJEbEdTelVmanRUbGtPQWkxRVVhT1RpeGZNeGZkbFhlRmFZREw4Wm1VUkttTHMvRHplOUd3bVFVMVBNbFpvU3U4ZjJsTHZ4V2Fkbm5lNnpYT0pZWFlTNDYzWGtUcFJrTlppRDBWMW1qQjgwNFNwVk1DQ3NuVVBiNmpGUXJWTlJvMVhqSVhmRlhlYkNoTmdIZWVYM0wyMUdHZTYvZG82Y21tSXlLdklkN21OTDc4Ym9ESHFVT2cxcXZSYXRRWWVIekpYSG9yb0JSamRraFFOQ2xnbXRRWTlNSXFWM2FCdDZoN2Foa1lzWEJveUMrcGVYOXFJejZQbnkwaDdXWDA1aFlKTjJEQWhyeHlOTk85TzNjVnMyWFA2TnpWZCt0L3JNUjN1Rk1LeHBKKzRKYkFuQStZcXJMRTMvRlREVzVQS1d1MUdsVTZIV0diK0RwOXlOZTROaXVmOTZQY0pqdHpuV05jRFZtd1RmcGxScFZkVG9WS2oxV2x5a2NucUhKZ3B4aVhYRlFJYTdOK0tGbHYyRXNXcER6bUYyMUhMblJuZ0U0aVpUVUtTdVJLbFRvOUpwOFZhNGNYOXdhK0Y3cFZ5cjJ4M3BLbFh3WW13LzdnMk1CWXdpMjl3em02d0tlbElrREFudlNMRzZraEoxRlVxZEdyVmVpNWZjalZpZk1JWmVmNGJWZXEzTlk5L0o0NGFJaUlpSWlJaUlpSWlJaU1pZGhDaVlpWWlJaUlpSU5DRFoxZGVZbTdhSk4xc1A0ZDIybzFoNDdoZW40dTd1Q1l6aHhaWVBJcEZJZU8vTVJxZmNFd0F4M28yWmtqRE1iSmxKcUVyMGkrRFZWZ1B4VlhnSTYycDBhdllWcHJFNTk1aFZ0MFJLVVRySFNpNHhJcUlMUThJN0VPVVp6UDhsanVUVjM3K2tWRlBGMi9FUDA4SXJsSEpORFhQUGJFSjdmUUo2NjlVVFpGZGRZMXlMM2pUekRLSm5TQUk5UXhLRS9YN1IrUVdIdjlQNnk3L3hWYVoxSjBpZXNwUXFyY3JoZmRVbXdqTVFoVVJtdDgzZ0poMkVuN2RlUGNHS2k3dUZta2xGNmtxT0ZGK2tRNlBtZ2pqaUNGcURqdVVYZHRUWlRvcEVjS280ZzlUQk9MeTRQeUNPTVY5Wnh2YThrL1FNU1NDcjZob0ZxaklxTlVvcXREVlVhcFJVNlZSVWFaVlVhVlZVYTlWVTYxUlVhMVZVWHhjcFRMVDFiOGEwaEVjSTl3aGdWTE43K2RLR00raGMrUlhPbFY5eHFvOGpJKzhseWIrWnpmVzdDazQ3dEIrNVJNYjRsbjFKOUl2RTM4VVRNRjdyNUd2bldKTjEwT0w1cXRRcVdaMTFnRTA1UnhnUzNwRkJUZG96SnFvN2c1cTBaMm42cnh3dXppREkxWWNlSWZIY0hkQ0NhSzhRd0NodS8zcjFCSjlmM0NXY295WWVqWGozcmxFMiszYXlOSnZUWlpjZCtoNk80aXFWODNKc2Y1dnI4NVNsbkxjUlB4anM2c3VROEE3MGFaeUlRaUpEajRIdnNnNndKdnVnV2J1T0FkSDh1MWszbThmSXFNeG5aNzc5NnhQajNaaVhZL3NUNXU0UHdNWEtBbWFjV2t1Vnp2cTRvY2ZBZ0xBa0FseTk3ZTUzNWNYZGxHcXNSekxleWVPR2lJaUlpSWlJaUlpSWlJakluWVFvbUltSWlJaUlpRFF3eDBzeWVldjRLdDZPZjVnM1dnL2haR2syYTdNUGNxWXNCNzJWQUM0cEVscjdodk5vNUQyMDhZM2dtcXFDMmFmWGM2bksrVm8xVjJwSzBHTkFpZ1NWWHNPNThpdDhjbUViQUtkS0wxT2xWZUV1YytGNFNTWUhyNTNuNExWMFlTTFhGbXE5bHE4eTk3Sy84Q3dUWWg4a3U3cUlTMVVGUEJYZGt4WmVvVlRyVk13NHRaWUNsYm1iSkswOGwxZCsvNEo0MzNEYU4ycE9NODlnL0Z3OGNKVXFrRXVseUNReXBFaVFTaVJJa0dCTWtMeFIvY2gwcHZZVW5MSFp0NVVYZDVOU2RNSHA4d1N3dE9OWVF0Mzg3TGI1Sm5NZno4WTh3TUp6djNDa09NTmkvZnRwbXhqY3BBT3hQbzN4bEx2WjNWZWxWa2xPZFJIYjgxTHJkSWtBVkdockdITndjWjN0YmliS000Z1AyajFlWjd0V1BrM1FZK0J3a2VYM3VwMThuckdMVHkvc3NIcnZPOHJ4a2t6MkZhYlIycmNwcDBwdnIvQ1RVWmxuVlRBclVWZHhxQ2lkTHkvdWNXZy9Xb09Pak1wOEV2MGlTUzQ4WjN6R2lzN1hLZWhXNjlTc3lrcm1wOXpmR1JiUmlVNEJNVnlzTkRya2RBWTlENFYzeEYzbWdoNERLZGZTV1hjNWhZeEtjd2RkZXZsVktyUktQT1d1Z3ZDaHgwQ3hxcEpEUmVtc3prcStoYk52bmJ5YVVwUjZqVVVrYXFWV3lkbnlLNnk0dU11bUUvREo2UHZwRkJCajNJK3lsSVhuZnJGYVMreFNaUUhWT2pXSzYyNVQwOWhRcHFubTRMWHpmSDFwbjgxam1FanlieWFJWmNkTHM1aDdaaU0xT3JYZGJUS3JDdkZ6OFRTcjZRakdzZkJzK1JVMjVQekc4WkpNbTl2ZnllT0dpSWlJaUlpSWlJaUlpSWpJLzdOMzUzRlJWZThEeHo4enpNQ3dMeUlnS0lnb2lDaGk3bnRwcVdWbXJ1bXZzcjZsTFdwbFdXcHFMcmxVV3BhV1daWldXbWJ1dWVWYTdyaUd1QzhnaXFESUlzdXd6REFMdnorbUdSMW1CZ1lFbHpydjE4dVhjTys1OTU2WnVYZVlPYzk5bnZOdklpa3BLYW5xNzh1Q0lBaUM4RURxcy9mVGF0Mi9tMHpCd09DMlBCNFlnMHppZ0ZKYnhPbmNGRzZxODFGcWkzQ1hPZVBqNUVhVVoyM2NaYzVvU25UOGNTMk9sY2tIN1pyTHFESUNGSjdjTEM2b1VKbkgyOGtrVXB5a2NncDBhcHlrY3Q2TjdNVlBTYnRKcVdBbTNKMVNPTWh4UUlwS3I3RnJucVE3NFNaVFZOdnJJZGpQWGFaQVY2S25zSnhneDUyUWNDdGtleWNCdmp2dHcrMUg3dUlmaFp2TW1YMFo1MnlXSmkxTmlvUVNTdTdxSXpBK2QvWThiMDVTT2U4MDdNbVJyRVQrdkhISzd1ZGE5azlHYUhsQnN0TEdSRDVGVWtFR3E1SmpLL1NjU0pFZ2t6b2dsVWlnQkZUbDNGeHdPL0crVWJYV2RuejNyaDV2MnJScGRPclVpYzZkTzkvVjR3cUNJQWlDSUFpQ2NIZUpnSmtnQ0lJZy9LTzZBMlpHdms3dWRLalprSlkrWVlTNSsrTjBXMGFHU3E4aFVYbURvemNUMlpkeGpreTE4cTcwU1JBRVFSQWVGQ0pnSmdpQ0lBaUNJQWhDZFJBbEdRVkJFQVRoTHN0VUsxbVhjb1IxS1VjQVEzYVVNZnRBcGJNL1kwRVFCRUVRaE9xVmxwWUdRRUJBd0QzdWlTQUlnaUFJZ2lBSTFVMEV6QVJCRUFUaEhsUHBOQ0pRSmdpQ0lBajNvZmo0ZUFCQ1FrTHVjVThFUVJBRVFSQUVRYWh1SW1BbUNJSWcvQ3RvdFZyMGVqMGxKU1hvOVhxem42MHRzN1plRUFSQkVBVEJLQzB0amZqNGVNTER3MUVvRlBlNk80SWdDSUlnQ0lJZ1ZETVJNQk1FUVJEdU9iVmFqVXFsb3Fpb0NMVmFUVkZSa1YyL3ExUXFkRHBkMVhYa1llZXEyNWNnQ0lJZ0NOVml4WW9WcU5YcWFqMkdUcWZqNnRXck9EazUwYnQzNzJvOWxpQUlnaUFJZ2lBSTl3Y1JNQk1FUVJDcW5GcXRKajgvMyt4ZlFVRUJTcVdTL1B4OGlvcUt6SUplZ2lBSWdpQUk5a3BNVEVTcjFkNlZZelZ1M0Zoa2x3bUNJQWlDSUFqQ2Y0UUltQW1DSUFoMk13YThiZzkrV1F1STNhMUJyTkprTWhsU3FSU0pSSUpVS2pYNzJkcXkwdXYvSnV1ZTlGc1FCRUVRQlB1OS8vNzcxWDZNbkp3Y2R1L2V6YkZqeHdnS0NxSnAwNmJWZmt4QkVBUkJFQVJCRU80dEVUQVRCRUVRek9UazVIRHo1azJ5c3JMTS9zL0p5YUdrcEtSYWppbVR5VkFvRkRnN082TlFLTXgrdm4yWnRYVXlXZFg5S1Z1Lzk5TXEyNWNnQ0lJZ0NBOHVMeTh2ZXZmdVRXNXVMcnQzN3hZQk0wRVFCRUVRQkVINER4QUJNMEVRaFArZy9QeDhVeUFzT3p1YjlQUjBzck96eWN6TXJMSmp1THU3NCtibVp2cDMrKzh1TGk2bW9KZWJtMXVWSFZNUUJFRVFCS0VxTlczYWxQWHIxNU9XbGtaQVFNQzk3bzRnQ0lJZ0NJSWdDTlZJQk13RVFSRCtwZFJxTlptWm1WYXp4WXFMaXl1MVQwZEhSNHRBV09sLzd1N3VPRHM3Vi9HakVRUkJFQVJCdVBzaUlpSUF1SExsaWdpWUNZSWdDSUlnQ01LL25BaVlDWUlnL0F1b1ZDcFNVMU81ZHUwYTE2OWY1OXExYXlpVnlrcnR5OW5aR1I4Zkg5Ty9HalZxNE8zdGphK3ZMNDZPamxYY2MwRVFCRUVRaFB1WFFxRUFESisxQkVFUUJFRVFCRUg0ZHhNQk0wRVFoQWVNV3EzbTJyVnJac0d4M056Y0N1M0R5Y25KTENCbS9OblgxeGNuSjZkcTZybndiK1RzNEloS1Y0dzlzOXU1T0RqaUtKVlJvRldqS2RGVmFUODg1TTZFdXdlU21KOUdkbkZCbGU1YnFCcHVNZ1g5NnJUbXJ4dW5TUzZzdXZLdi8yYmkraElFUVJBRVFSQUVRUkNFdTBjRXpBUkJFTzVqR28zR0xEQjIvZnAxYnQ2OGFkZTJjcm5jTEJoMmU0RE14Y1dsbW5zdWxFVW1jYUJWalRBT1pTV2dLOUdiclF0ejg2ZEhyUmdPWlNWdzlHYWkzZnVVU3h4d2tFaXJ1cXNBcVBRYW0rdkdOdXBOSTgvYWZIMWhLN3ZTejVTNW4xZnFQMHBudjBaOGRtNGorekxPVmFnUERkd0RHTkdnTzE5ZTJFSmkvZzJMOVMxOHduZ2p2QWNwUlRkNTQraGlpL1Z0ZlJ2UXYwNWJGbHpjUmtKK1dvV09EUkRvN0UyWW16OW44MUxKVkZjdWUvTmVpZkFJNUxtNkhmbmt6Ty9rYTgwekpCd2tVdVFTaDBydHR3UlFsM0Z1M0U0Q3ZOUHdTWnA1MTZWanpZYThlZXdIQ25XVkt3MWJIbkY5UFhqWGx5QUlnaUFJZ2lBSWdpRGNEMFRBVEJBRTRUNVNYRnpNNWN1WHVYTGxDcGN2WHlZdHpiNkJSN2xjVHExYXRRZ01ERFQ5OC9iMnJ1YmVDcFhWbzFaVFhnN3JRb1k2ajVGSEYxT3MxNXJXdGEvWmtFY0RtaERnN0ZXaEFmMjNHL2Frclc5NGRYU1hvWWUrSWFzNDMySzVUT0pBcEVjUU1va0RKM092VnN1eGpiclZha3FJYTAwK2pCN0loeWRYYzE1NXpXeDlFNjlnQU9KdUpsbHM2K3Zrem9nR1BYQ1ZPZEhaTDdMTUFYMXZSMWNDRkY3VWN2WWkyTVdYTVBjQTZybjU0K0pnS0VmNjY1WDlyRWlPdmVQSEkwV0NoN3pxNS9yTDE2clEzaFlra2tzY0dCdlpHMjlIVnlZMzZjK2tFeXNvdWkxUTFiMVdVNGFGZGEzVXNaVGFJb2JFenJlcjdmL1Y3VUF6Nzdwb1NuUjhjdmIzYWd1V2diaStLdU51WFYrQ0lBaUNJQWlDSUFpQ2NEOFRBVE5CRUlSN3FESUJNcWxVU2tCQUFJR0JnYVlnV2MyYU5aRklKSGVoeDhLZGNwVEs2QmZjQm9ERFdRbG1nL2tBMjY3SDA3dDJDeHA3MXFHUloyM081S2JZdFYrbHRzanFvSHRsU1FBZlI3Y3kyelQwQ01SUkt1TnNYaXBaYWlXMW5YMlkvZER6TnRzYk01bmVqSGljRWVIZGJiWjc0K2hpaXl5dWJ5NXVwNmFUQjAyOVFwalVwQjhUNDM4anFTRGR0TjQ0b0gvczVpV3o3WndkSEprUTFSZFhtUk1uYzVQNTRkSXVpK00xOXF6RHkyRmRDSEQyUWlHVlc2elhsT2k0bEo5T1VrRTZWLzhwSlNnQm5LeTB0VVd0MTVpVjFhdmw3TTFYTFY2eWUzdDdUVDY1a2hNNVYweS9hMHAwekQ2N25pbE5CbERmTFlBUEd2ZGp5c21WcHZOT3BkT1FveW1zMERFcUd1eDcySzhSL2VvWXp2bnM0bng2Qmo1VW9lUHBTMHFZZCtFUHU5cUs2K3YrdTc0RVFSQUVRUkFFUVJBRTRVRWhBbWFDSUFoM2tURkFaZ3lTbFJjZ2swZ2srUHI2bW1XT0JRUUVJSlZXVDJrd29mcjFDbXFPbDl5RklsMngxVXlsTkZVTyt6UE8wYkZtSkMrR1Bzelk0ei9iTlgvUmdvdmJnZTFWMWsrRlZNNnY3ZDhxczAyMFZ3Z0F1MjZjQmd5bDVVN2wyTTZFQ1hYem80YWpHMWNMc3JoWlJ2QkJvN2VjZjBsWG91ZmpNK3VZMlhRd29hNSs5QXR1emFkbk53Q0d3RUlOUnpjS3RHcE9sY3JFR1JYeEJIVmRhM0sxTUl0Wlo5YWp0L0pzWGkzTUl0alZsMktkbHNzRkdWd3Z5cUcrdXo4MW5UeFljSEU3TzIrY3RDanQxOUFqaUpsTkI5dDhES1c5OC9kUEpCVmttSDR2b2FUTVVueGdIcFFycjYyUnZsUS9BYzdtcFRMbjNFYkdOT3BOcEVjUVl4djFadWJwdGVoSzlQeDU0eFIvM2pobDkrTUFDRkI0c2FEbFVMdmF0cTVSbnpjaUhzY1l6dmR6OHNUUHo3TkN4OU5qZjhCTVhGLzMzL1VsQ0lJZ0NJSWdDSUlnQ0E4S0VUQVRCRUdvUm1xMTJwUTlabStBckZhdFd0U3RXNWVRa0JDQ2c0TnhkSFM4UzcwVnFsdHRaeDhHQnJjRllHM0tFZkkwUlZiYkxidThuemErNFRSd0QrQ3BvQmI4bm5yMGJuYlRibTFyaHFQV2E5ajd6M3hKbVdvbE0wNnZzZGwrVk1RVGRQWnJ4TnFVd3hXZVl3a00yVkRUVHEzbWljQm1MTDl5d0xTOGZjMkdnQ0dqcUhSZ2EyblNIbVJTQjc2K3NOVmkvaTZqWEUwaEw4VE9OMXMvSWFvdk5aMDh1Rm1zdE5qbjdmU1UySHdkQVR6bExsakwvYnhXbE0zZy9YTnRiZ2RRejgyUHo1b05RVThKLzdkLzdoMkZJZzVsSmJEczhqNmVxOXVSaDd4RGVjZzdsQ01WS0VsWUdURmVJWXlPN0lVVUNWdXVIMmZiOVhpN3Q0MzByTTNMWVYyUUl1RjQ5bVc3dGhIWDEvMTVmUW1DSUFpQ0lBaUNJQWpDZzBJRXpBUkJFS3BZYm00dVo4NmM0Y0tGQzF5OWVwV1NFdHZEM0NKQTl0OGhSY0piRFovQVVTcmphbUVXYTY4ZXR0azJUWlhEbXF1SGVDYTRIYytGZHVSc1hpb1hsTmZ2WW0vTFY5ZTFKcldkZlRpWm0ydzJKMWF3aXk5ZC9LT3NiaFBtNWc5QVo3OUk2di96OCsyeWl3c3NnaGZmdDM0TlY1bVRSZHNuZzVxYmZuYVVHajdPZFBSclNOdWExdWVaK3FybHl4Ykx4c2I5UXZJL0pSWXJPOWlmcFZieXl1R0ZOdGN2YVRzQ2Qxbmw1aW96YnBldlVWVkozczdxcTRjSWNmWGw2TTFMMVI0czYxaXpJVzlHUEk1TTRzQzJ0Qk44bTdERDdtMWp2RUlZRXRvSktSTE81S2J3eVpuZnk5MUdYRi8zOS9VbENJSWdDSUlnQ0lJZ0NBOENFVEFUQkVHb0FxbXBxVnk0Y0lIejU4K1RrWkZoczUweFFCWVNFa0xkdW5WRmdPdy9aRkJJZStxN0JhQXIwVFAzL0dhMEpaWmwwVzYzS3ZrZ3pYM3FVZDh0Z0hHTm5tYmM4V1drcTNNdDJnVTZlek9qQXFVQnk2UFVGUEhtc1IvS2JkZk9Od0xBSWlBYzVPSkQ3OW90eTl5MmhVOFlMWHpDTEpZbkYyWmFET2pmVk9lanVpMWdVSnFuM0FXRlZJNWFyN0dZbDZrOFpXV08zUS9jNUFvQThpbzR4MWhaNXB6YlZHWDdzdVdwb0JhOFdPOWhKTUJmTjA2ejRPSTJhanA1SUpOSXVhN0tLWFBiSHJWaUdCcldCUWVKbE1UOEcwdy92Y1ppSGpKcnhQVjFpN2krQkVFUUJFRVFCRUVRQktGeVJNQk1FQVNoRXZSNlBVbEpTWncvZjU3ejU4K1RuMjk5dmhnUklCTUFPdnMxWWtCd0c4Q1E1Wk9ZZjZQY2JiUWxlajQ5dTRIWnpaN0gyOUdWRDZNSDhzR0ozOGhRNTVtMWswa2M4Sks3VkZsZkhTVFdDZ2lha3lLeG1lVnk3T1lsaGg3Nnh1cTZvZlc3MHFaR0E3NU4yTUdSckFTTDlWb3JBK3hqanY5Y1JsK2xmTlhpWmR4a0NuNjV2SThOcWNmSzdiczFBNFBiVXNlbGh0bXllbTUrQVBTcDNZck9mbzNNMXYxNlpYK2xqbE5STlJ6ZEFjZ3NZejZxKzRtemd5TWpHblNuZlUxRHNHZEgya20rdnJpVk9pNDFtTnhrQUE0U0tWTk9ydVJLZ2VWTkJZNVNHVVBEdXZCWVFEUUF4M091OE9tWjlXYlpWYmFJNjh2Z2ZyMitCRUVRQkVFUUJFRVFCT0ZCSVFKbWdpQUlkbEtyMWFZc3NzVEVSSXFMclEva3l1Vnl3c0xDYU5pd0llSGg0VGc1V1phN0V2NDdtbmdHTXpLOEJ3QW5jNU5aa1J4cjk3WTNWTGw4ZEhvdFU2TUg0cS93NUpPWVo1bDJhalZKQmVtbU5sY0xNOHVkQzZzaTdDbjkxOVkzbkJwTzdsYlhGZXUxWk5rSThLaDFHc0JRL3RCV200cDRNcWc1QVFwUE10Vkt0bFpnZnF6U29yMkNpZktzWTNWZEk4L2FGc3MyWDR1cjlMRXFvcmFMRHdEWENtOVdhbnN2dVFzZXBZSTl1aEk5cVVXVjIxOVozR1hPekdyMkhBRUtUL1NVc0NScEQ3K25IQUdnU0ZlTXJrUkhEVWMzcGtjL3c3UlRxODFLSUlhNjF1U2RoazlTKzUrZzVSL1hqL045d2s3MGRweU40dnE2NVg2OXZnUkJ1RDhVRlJYaDdGeTVFc0VWa1p5Y1RFRkJBWkdSa2RWK3JQdkIyYk5uQ1E0T3h0WFYxZXI2ckt3c1VsSlNhTml3b2QzZkNiUmFMVEtaNVZETm5qMTdhTml3SVg1K2ZtYkxOUm9OY3JtODRwMEg5dTNiUjBoSUNIWHFXUDhjVkZGS3BaS2xTNWZTcEVrVE9uYnNlRWY3eXNqSTRNeVpNenowMEVPNHUxdi91L2h2OGlDZVM2ZE9uU0lvS0FodmIyKzd0N0hXUjQxR1UrWHZUNHNYTCtiR2pSdTgrKzY3VmgvVGhRc1grUFhYWCtuYnR5OU5talNwMG1OWFZFNU9EaGN2WHFSUm8wWVdyLytwVTZlNGNlTUdYYnQydlVlOU0zaVF6cytpb2lLT0hqMXE4ejFJcjllemMrZE9Ibjc0WWJ2Mmw1eWNURlpXRnMyYU5TdTM3WDlCVGs0T2YvMzFGMDgvL1RRU08yNEd2QnRTVTFQUmFyV0VoSVRZWEorWGwvZWYrV3dpM0RrUk1CTUVRU2lEVXFuazdObXpuRDkvbml0WHJ0aWNqOHpWMVpYdzhIQWlJaUtvVjY4ZURnNE9kN21ud3Ywb3dpT1FjVkc5a1Vta1hDdks1cE16djF1VUtaTlE5aUQ2MmJ4VVpwMzVuVEdOZXVQdDZNckhNZi9Ib3NRLzJaWjJBdjdaVnFYWFZOdGpzS1puMEVNV3k4TGRhekVndUcyWjI0V1drYlYxTzZXbWlIa1gva0FodGYwRkpzRFppLzhMYVEvQXo1ZjNJa1ZTWm50YnRDVTY1cHpiWkpxbkNhQ0pWekRERzNRRDRPdUwyemlaazJ5MlRaWmFTWDMzZ0FvZkN3elpROTZPMXI5b2xoYmlXaE1BcGJhSUdvNXVGVHBPcnFhSWZuVmFtODFGWmR6WGtOajVac3NjcFRKOEtyRC9tazRlRnN1VTJpSk81U2JqS1kvZ3MzTWJPWGJ6a21sZHBsckp4UGpmbU5GMEVEV2RQSmphWkNBelRxL2hndkk2QTRQYjBydDJTMlFTS2NWNkxZc1MvMkpibW4zQkdYRjltYnRmcnk5cm1XMkNJTnhkcDA2ZFl2TGt5Ynp4eGhzOC9QRERwdVViTjI2MFdTWEJtajU5K3BRNUVLcFVLcGs0Y1NMcDZlbDgvZlhYMUt0WDc0NzZEWWFCejcvKytvc3VYYnFnVUJoS0ZhdlZhbjcrK1djOFBUM3AzNzkvbWRzcmxVbzJiYnJ6Y3NRUkVSRVdnNlVwS1NtOCtlYWJQUDMwMDR3WU1jTHFkb2NPSGVMenp6L254eDkvSkNnb3FOempiTisrblI5Ly9KR1BQdnFJNE9CZzAvTFUxRlNtVFp0R3YzNzllTzIxMTB6THM3T3pHVEZpQkU4Ly9UUURCdzZzMEdPNmNPRUNVNmRPSlR3OG5Ibno1bFhvKzh2ZXZYdHAzNzQ5VXFuVWJIbEJRUUZyMTY1RnA5TlpERmFYbEpTd1o4OGVPblhxWk5jZzY1WXRXMWl5WkFrVEprd3dPMjhyUzV4TEJsVjFMaFVYRi9QKysrL2o1K2ZIb2tXTHltMXZ5OXExYTFtNGNDSHIxNjgzQmMxS1NrcjQ3YmZmN05yK3FhZWV3c1hGL0FheEV5ZE84T3V2di9MaWl5L2FESWdzWHJ5WXBLUWt4bzBiVittK0h6cDBpRW1USnRHL2YzK0dEUnRXNmYyY08zZU9Eejc0Z0huejVsa002Ty9Zc1lQdDI3ZlR0V3RYa3BPVFdiSmtDVys4OFFhZW5wNFZQczZ1WGJzNGRxenNpZ0V0V3JTZ2MrZk9ac3NldFBOejFhcFZMRm15aERGanh2RFlZNDlackYrM2JoMExGaXdnT1RtWmwxKzJuSWUzdE1XTEYzUG16Qm1XTEZsaWV1OEFRd0F2SWNHeXFrTnBIaDRlZGowblZVV3RWcE9UazBOMmRqWTVPVGw0ZTNzVEVSRmh0ZTN2di8vT1gzLzl4WXdaTTJ3R1EwdGJ2WG8xeTVjdng5WFZsVzdkdWxWbDF5dnRsMTkrWWZ2MjdTeGZ2aHh2YjI5T25qeEowNlpOVGV1WEwxL08vdjM3V2JObWpXbFpjbkl5aFlXRk5Helk4RjUwV2JqUGlZQ1pJQWhDS1ZxdGx0T25UM1A4K0hHU2s1TnR0dlB4OFNFaUlvS0lpSWdxdXl0VCtQZG80Vk9QOXlLZndsRXFRNmxWTWUzVWFncTBhck0yVWlUTWF2WWNsL0p2c0M3bENOZUtzcTN1NitqTlM4dzh2WmF4a2IxUk9NaDV2VUUzV3ZzMjROdUwyMGt2VlVLdXVqWDJyRU9rUnhESmhaa0V1L2lhbG52SW5XbnNWZjUxb05KckNIVHhKdERGOXAyb045WDV1TXVjV2RMVytoZXkwa1pGUEFIV3Z3T1VhODNWd3l5OXZNZHMyUkR2VHFhZnM0dnpTU3RuM3EyS3FPWHN6VmN0WHFyUU5zOEV0K09aNEhZVjJtYnl5WlZrRmVkeitaL3loektKMUpUQlZWcERqeUNtTmhsUW9mMWI4MTNDVHRaZFBXSTFneTFEbmNmRStPVk0veWRvOWtIamZ1UnFDazNCdDdONXFYeDUvbzl5NXpnekV0ZVhkUS9DOVNVSUQ1cTB0RFFBNnRhdGU5ZU91V1BIRG80Y09YSkgreGcxYXBScDhObkh4d2VwVk1wSEgzMkVvNk1qN2RvWi9xYXNXTEdDNjlldmw3VWJNNDgvL3JqTmdKbE9wMlBHakJsY3YzNmRaNTk5Rm5kMzl6TG45UVZ3ZG5iR3phM3NHemJXckZuRGp6LytTRjVlSG9NR0RRTEF5Y21KUTRjT2taNmV6dU9QUDE3bUlGOTJkdllkRGVZYjllblR4eUxJOGZmZmZ3UFFyVnMzc3JPek9YNzh1TVYyNTgrZkJ3eUR5ZGF5Y0ZxMmJHbjJISVNFaE1uV1NFUUFBQ0FBU1VSQlZKQ1hsOGZvMGFPWk0yZU82VHRHZkh5OHFiMlJWcXRsNXN5WlpHWm1WdXI4REE4UHAzZnYzdnorKysrc1hMblM5UHlXWi9mdTNVeWZQcDB1WGJvd1pzd1l1d050UC83NEk4dVdMZVA1NTU5bnlKQWg1YmJmdVhNbkxpNHV0RzFiOWcwajloTG5VdVhPSmIxZWoxcHQvaG5MMkErVlNrV0hEaDBvS2lxeTY3RURTS1hTY2pPUTlIbzlpeFl0UWlhVFdjMUFBc043amtham9XdlhybVlCczV5Y0hENzY2Q01BbGkxYnh2TGx5ODIyNjlpeEl5MWF0T0RZc1dOSXBWS2JnZEtJaUFnKy9mVFRNdnRaVWxLQ1hxOUhyNi9ZelVHWm1abms1dDZhTzlmNGR5WWxKY1ZzK29iQXdFQ2NuSnpRNlhTbTdRNGZQc3p3NGNPWk9uVXE5ZXZYTjdWZHUzWXRpeGN2dGppV1hDNDNCUW5PbkRuRGxpMWJjSEZ4c1FoYWw1U1VVRmhZaUp1Ym0wWEE3SDQrUDYwWlBIZ3dSNDRjNGZQUFB5Y29LSWhHalc3ZFNKYWVuczVQUC8xRWFHZ296ejMzbk5YdDlYbzloWVczNXBEdTI3Y3YrL2Z2NS9mZmY2ZG56NTZtNVptWm1iejU1cHZsOXFkRGh3NU1uank1M0hZVkZSOGZ6NjVkdTB5QnNlenNiTEt6c3kydXg2aW9LTDc0NGd1ciswaExTK1AwNmROb3RZWTVvL1Y2UGJHeFpWZnNDQWtKUVNhVDhkMTMzMWs5bDBxM3JWM2JzbUpMVmRMcjlSdzZkSWpHalJ0VG8wWU4xcTVkeTlkZmY4M3c0Y1BwMDZlUDFXMEtDd3VaTW1VSytmbjVGb0ZRUVFBUk1CTUVRVEJKVFUzbCtQSGpuRHAxeW1hNXhjREFRRk9RckdiTm1uZTVoOEtEb3Exdk9LTWJQb21EUkVxdXBwQ3BKMWRaRGJwMDhXOU1tSnMvWVc3K1hGQmV0em1nRDNBOCt6TGo0cGN4SWFvUE5aMDhpUEd1U3gxWFg3TUIvZjUxMnRBMW9IR0YrenZ2L0IrY3pVdTFxKzJRME03b0tXRmw4a0ZHTjN6U3RQem96VXRWV3JyT3hjR1IwN2xYTFpiTHBBNUV1QWNDaGt5dnNvSlo0UjZCeUNVT3BLdHp5VkJaRDN6Y0tMVzlqNk1icldyYyt2SXBsVWdKY3ZhcHNqS0dKWlRZbGJFa1JZS2pWRVlKb0s1RWhwTytSTSs2bENPcys2Y3NZb0RDaXdVdGg1YTVqVnF2NFhwUitRRXJXOEczWXIyMnpPY3BYWjNIcXVSRHZON2dNUnlsTW1vNmVhRFNhMWgyZVI4YlU0L1pWYTRReFBWVkZlN1Y5U1VJRHlKckE4WFZMU2twaVFNSERsaGRwOUZvME9sME9EazVsVGxJTldMRUNGUEFMREF3a0k4KytvaTMzMzZiNmRPbk0zUG1UR0ppWWxpNGNLSE42Z20zKy9ubm4xbXhZb1hOOVhxOW5vOC8vdGlVdWZETEw3L3d5eSsvbEx2Zm5qMTdNbXJVS0p2cmxVb2xLMWV1eE1mSGg2ZWZmdHBzM1lBQkE1ZzFheGJyMXEzajJXZWZ0Ym1QT25YcXNINzkrbkw3WWt0NmVqcERoMXIvKzNuczJERkNRME5wMEtBQjhmSHh6Smt6eDZLTmNhQjc4ZUxGVmwrdmVmUG1tUTBpaDRlSE0yblNKQ1pPbk1qczJiT1pOMjhlQUFjT0hNRFYxWlhvNkdoVDJ5Ky8vSkxqeDQvejJtdXYwYXBWSzZ0OTNMcDFLMmZQbnJYNStGUXFGUTRPRGx5NmRNbm1nQ29ZemlkanBrNm5UcDNvM3IwN1c3ZHVwYmk0bUE4KytNQWkwNnkwblR0M3NtelpNdXJVcVdQMld1Ymw1ZGw4L1ZRcUZSS0pwTnpNcjl1MWFkT0dDUk1tV0N3WDUxTGx6NlV6Wjg3dzl0dHYyM3hjeTVZdFk5bXlaV1U4Y25QMTZ0WGoyMisvdGF2dEN5KzhZRE9RdTNYclZvdUFsbEtwWk55NGNhalZhcVpPblVwQlFRRUxGaXpnbFZkZW9WYXRXcVkyczJmUHBsbXpaZ3dlUEppNWMrZlNzR0ZESG4vOGNiTjlsYzVhcTBvclZxeGc3ZHExRnN0bnpacGw5dnNubjN4aUZqQjc2S0dIK1B6enp4azNiaHh2di8wMmt5ZFBwa1dMRm9BaHFLUlNxZWpWcTVjcElCa1hGMmYxQnVCZmZ2bkY0bWFGM054Y205ZmEvWHgrV2lPVHlSZy9mand6Wjg2MDZNdm5uMytPWHE5bjRzU0pOZ08zVjY1YzRaVlhYckZZL3YzMzMvUDk5OStiZmg4eVpBamZmSE5yYnVHalI0L3kvZmZmTTJiTUdMTU1hM3N6dHlwS3E5V3llL2R1dkwyOVRUZHo3OTY5bTBhTkd0R25UeDlxMXF4SnpabzE4ZlUxM0lSbmZJMWZmUEZGbSs5MVdxMldLVk9tMkhYOG5Kd2NwazZkV21hYnNvNVZWVTZjT0VGZVhwNHAwTnVyVnk5aVkyUDUrdXV2OGZUMHBFdVhMbWJ0TlJvTmt5ZFBKaTB0alZtelpvbGdtV0NWQ0pnSmd2Q2ZWbFJVeElrVEo0aUxpN041RjZ5M3R6ZlIwZEhFeE1UZzRXRlppa3dRU2p1WGwwcHEwVTFjSFp5WWRIS0YxWUY2UjZtTVFYVU5KYy9PNXFXeUkrMWt1ZnU5VXBEQk8zOHY0WTN3SGlUa3A1bVZ2UVB3bERzVG9QQ3FjSDhWRHZhVldtdnVVNDhHN2dIOGRlTTBxWVZaVnRzNFNLUVZMaDlvVktCVlU2QXpERXdXNm9xWmVNSzhGSXV6Z3lQam93eDNpYVdwY2hrZnY0enM0Z0tiKyt2a0Y4bmJFVDF4a3ltWWUrVVB6dVNtbE51SFBuVmE0U0NSb3FjRUtSSmVDTzJNajVNYkg1OWVSM3pPbFVvOXJ0dGRLOHEySy9BeElMZ3QveGZTbm5ONXFZeVAvL1dPajJ1UEt3V1pqRDFlL2dDbm41TUhNMlArajN5TmZYY1R5eVJTMnZpRzgzVHRsb1M1K1FPR1VuM2JycDlnWlhJc09ackNjdlpnVGx4ZkQrNzFKUWlDZllZTkcyYXp2TmVubjM3SzFxMWIrZkhISDAyRFlQYW9YNzgrWThlT1plclVxUncvZnB5WW1CaTdCNGxzWlhpQUlWZzJaODRjZHUzYXhTT1BQR0tSbVZDYVVxbmsyMisvSlQ4L24vRHc4RExiTGxpd2dJS0NBbDU1NVJXTHZqN3l5Q09td0Z6YnRtMXRsbitVU0NSM05EZVNyUUZWNHh3NS8vdmYvd0JvMnJRcEd6WnNzR2kzZWZObVB2LzhjNzc5OXRzeVMzSVZGQlNRbm02WVE5UFgxNWNoUTRZUUdSbEpVbElTeGNYRkhEMTZsSmlZR0ZKU2JyM1hObXZXREwxZXowTVBQVVJTVWhJQWJtNXVaamYxL2YzMzMvejU1NTlsdnRaeXViemNqSUxYWG52TkZEQ1RTQ1M4ODg0N0ZCVVZzV2ZQSGo3NzdEUGVmZmRkbXdIYzJOaFlacytlVFkwYU5majQ0NC9Odms4NU9qcGFCQ3JBa0dXcFVxbDQ4c2tueXp6L1Nnc05EYlc2WEp4TGxUK1gvUHo4ZVBIRkY4Mk9rWldWeFlZTkcyalFvQUh0MjdldjBQUGc3ZTJOVXFra016TVRnSnMzRFRkYkpTY240K2pvaUlPRFE2WEsxNldscFRGKy9IaHUzcnpKUng5OVJHUmtKQnFOaHExYnQ3SjA2VkxtejUrUGw1Y1hFeWRPeE5YVmxRa1RKdURwNlVuZnZuMzU4c3N2ZWZycHA1SEpaR1paVzlYbGhSZGVZTUNBVzlVZDR1TGltRDE3Tmg5KytLSFo4YjI4dkRoMzdoeGdDQ0FyRkFyQ3dzTDQ3TFBQbUQ1OXV0Vy9BUys4OElLcFhPT1hYMzVaWnNVY2U5enY1NmVSU3FVeWUwNk54b3daWS9hN1NxVkNLcFZhbEpaY3VYS2x4WHZEKysrL2o2T2pJeDRlSG1iektDcVZTa2FQSG0yYXU5NW8zNzU5U0tWU09uYnNlRmVDTU0yYk56Y3JNUWlHOTl2ZzRPQktsN0dWeStVc1hicTB6RGF6Wjg4bU56ZVh5Wk1ubHpzSDNOMllmL0tQUC81QUxwZWI1dm1UeVdSTW5qeVpjZVBHV2MyQXpzdkxJemMzbHpGanh0QzRjY1Z2aGhUK0cwVEFUQkNFLzZURXhFVGk0dUk0Zi82ODFSSUtqbzZPUkVWRkVSMGRiVlpUV3hEc2tWMWN3TlNUcTNDUVNNbXdVZEt0ZCsyVzFIQjBRMXVpNTV1TDIrM2VkNzVXeFVkbjFwWFpabTNLWVZaY0tYdmdBMkJHMDhIVWMvTXJ0NTNSamFJY1ZEb05TeS92d1V0dS9hN0xBSVZYaFVzT0dxMU1Qc2l5Sy91c3JxdnRVb094a1U5UjI2VUc2ZXBjSnA5WVVlWmdQc0NlOUxNRUtMd1lITktleVkzNzgrdVYvYXhQT1lyZVJpNlRsOXlGYmdIUkZPcUtTY3BQSjhxek5pbUZXUVE2ZXpPeGNWL21uTnRJYk9iRlNqMjJpdXBZMDFCTFBTN2I4S1hRVVNwRExuRkFyZGVpTGRIZGxUN1lrcTdPWStpaGI4cHRGK2pzVFJmL3hqd2EwQVRQMjg2WDA3a3BMTCt5bjNSVkxvNVNHWDVXNWtTN25ZNFNzdFJLMCsvaStub3dyeTlCZUZBWkI3bFZLdFU5N29tQlVtbDRQL1R5cW5nQXYwT0hEc3lmUDcvY1FKVzlWQ29WTTJiTTRPREJnM1R2M3AxMzNubW56RXlqcTFldk1uSGlSUEx6OHhrNmRDaFBQUEdFemJiNzkrOW4rL2J0Tkc3Y21CNDllbGlzbDhsa2pCa3pobEdqUmpGanhnem16NTl2TVVCNS9QaHgwMkJ6WmRncTVRU0dRY25pNG1KQ1FrSk15eFlzV01EMjdlWi9jelFhUTViNHlKRWpMUUpLbjMzMm1TbkFjK3pZTWFaTm0xWm1mNDRkTzJZMTYySExsaTJtbnp0MzdzekVpUk10MmhqbjZhb3FVcW1Vc1dQSGtwNmV6clp0MndnSUNPRDU1NSszYUhmMDZGRSsvUEJEdkx5OCtQVFRUL0h6TS8rN3FGQW9HRDU4dU5teWMrZk9zWGJ0V2pwMDZHQlI3cXl3c0JDVlNvV1hsMWU1V1cxRzRseXlWSkZ6eWMvUHp5SkRaTUdDQlFDOCt1cXJadk1FMld2RGhnMm1qQ0tqa1NOSEFvWUI5cFVyVndKdzQ4WU5UcDA2WlhVZnFhbm0yZnV1cnE0RUJRWHgwa3N2bVFJMmNybWN5Wk1uczNmdlh0Tjc1Z2NmZkVCNmVqcnZ2UE1PM2JwMTQ1bG5ucUZldlhxNHU3c3piTmd3eG80ZFcyN2cvMDY1dXJxYVpSMFpnOGhlWGw0V1ZXeU1RVnBqd0F3Z09EaVliNy85MXE2NUFPL1UvWDUrR3BXVWxLQlNxYWhmdjc1ZFdXaEdodzhmSmlFaHdTemIydEhSa1pDUUVJS0RnL25vbzQrb1U2ZU9XZFpWWGw0ZUlTRWhlSHA2a3BTVVJFR0I0VFB6eVpNbjhmWDF0WmpYTENvcTZxNjhWbFZCSXBGUVdGakluRGx6R0RseXBNWDhYbDkvL1RYbno1OW44dVRKMUtsVGg0eU1ETTZjT1dNMk4yVmVYaDZ6WnMyaWI5KytQUFNRNWR6TVZVbXBWTEozNzE0NmRlcUV1N3M3Zi96eGg2a3lRTmV1WGNuT3ptYmR1blZjdVhJRmpVYkR1bldHNzNrOWV2UWdKeWZIOUh1clZxMElEQXlzMXI0S0R4WVJNQk1FNFQ4akx5K1B1TGc0amg4L1RsNmU5VUhXZXZYcTBiUnBVeG8yYkZpaHV4a0ZvYlNieGZrMjEvazVlZEMvVG1zQWZrODVRbkpoWnBVZVc2dlgyMVgycjZTQ0E5c3BSVGVaYzI0ajJjVUZOZ2YwalhJMGhSeklPRy9YZm9OZGZXbnNhWDErSmduUU0vQWhuZ3Z0aUpOVXprWGxkV2FjWGt1dW5WbEpLNUpqeWRNVU1heCtWMTRJN1V3bnYwaFdKeDhpTnZPQ3hjRCtjNkdkY0pUSytDUDFLRUhPUGdCc1R6dEJmTTRWaG9WMTVkM0lwMWh3Y1p0ZDJVcDNvckZuSGVyOFUvSXdOdU1DQUcrRTk2QkR6WVlzdTdLUGxja0hxL1g0ZDhMUHlZUFd2ZzNvNUJkSmZiY0FxMjJpUEdzekxmb1p1L2VwMUJZeEpIYSsyVEp4ZlQxNDE1Y2dQS2dDQWd6dlpXbHBhVVJFVkhKQ3Z5cVVuWjJObDVkWHBUK25WbFd3TERVMWxlblRwNU9Ra0VDdlhyMFlNV0lFWDMzMUZYNStmbFpMcUIwNWNvUVpNMlpRVkZURTY2Ky9UdCsrZmN2YzkyZWZmWVpDb2VDOTk5NnpHUmhwMUtnUkF3Y081TGZmZm1QU3BFbDgrT0dIWm9HT1E0Y09zV3JWcWtvL1JtdVpUMGJidG0yeldOYXBVeWVMN0tTVEowK3lkZXRXQmcwYVpCSGt2RDA3cEZtelpoWUJCREJrWTB5Wk1vV0FnQUJHang1ZGJwOHJXZzBqS1NtSm5Kd2Npem0xdEZvdEVvbWt6UG5KSEIwZG1UcDFLbDk4OFlYVlFCUkFyVnExYU5DZ0FXUEdqTEY3SGh2alBHSFdBbkNMRmkxaS9mcjFMRnUyeks3eStPSmN1cVdxenFXY25CdzJiZHBFWkdRa2JtNXVMRm15cE54OUdjWEV4QkFkSFUzSGpoMU43NmNMRml6ZzFLbFR6Smt6Qnljbko3TnpidVBHald6Y3VOR3VmYnU3dS9QaGh4L3k2cXV2VWxCUXdBY2ZmRUJ4Y1RHVEprMENZT0hDaFdidEN3b0srT21ubi9qMTExdVZISFE2SFRObnp1VHp6ei9uOWRkZnAzdjM3blkvTm50dDJyVEo0dlV4Qm11c2xhZzFybnZtR2V1Zm5UMDhQRXdCUm52cDlYcFRDY1hibDFuem9KMmZFUkVScG13NGUrVG01bG9FdUlLQ2d2aisrKy9adkhrenljbkpYTDkrblY2OWVwbTFHVFZxRkYyN2RtWE1tREhFeDhlYlpaOGFBM2thalliaTRtSTJiZHBrTmpkZFZUbDgrTERGelR3Nm5ZNGJOMjZ3WjQvNUhNTFIwZEYyQisyY25aMHBLaXJpN2JmZlp0U29VWFR2M3AzaTRtTG16cDNMNGNPSG1UMTdOcEdSa2FTbnAvUHV1KytTbTV0TDdkcTFDUXNMNCtUSms4eWFOWXZNek13cW0zK3lMT3ZYcjBlajBaZ3kvYjc3N2p2VGpVWFd6SjgvMytweUh4OGZFVEFUeklqUllFRVEvdlV1WGJyRXdZTUhTVXhNdExyZXg4Zkg5T0g5YnFTTUM4TExZVjF3bE1xNG9jcGxSYkpscGtwTG56QWU5bzlpenJtTjZFb3FOb2wwZFR0eTAvcDFWRnE2S3BmdkVuZWFMZXNkMUFJL2hTZkxyeHhBcWIxVnpxOTdyYVpXQi9TYmVBYnpRcjNPcGpKK1NtMFJ1cElTM21uWTA2SnRlWlNhSWhRT2NrSmQvWGczc2hkWnhma2N1M21KMkl6ekhNKzVRZ1AzQUxyNE4wYXQxN0R1Nm1GR2hOOGErTmw4TFE1bkIwZWVxOXVSVitvL1NuejJuWmRtTEV1L2Y0STlwM05UU0ttaXVkT3FXK3NhOVJrYzBwNFFWOHZCSzEySm5ndks2eFhlcC9IMXFpaHhmZDEvMTVjZ0NGVW5KU1dsUXRVUFRwNDh5WTBiTjB5LzE2NWQyK0tPOFlvNmZmbzA0OGFOUTZQUk1ITGtTSHIzN28xU3FlVE1tVE5zMkxDQnJLd3NoZzhmamtRaVFhbFU4czAzMzdCdDJ6YmMzZDJaT1hNbXpaczN0N252M054Y3hvOGZqMUtwNU4xMzN5MTNBT3VsbDE0aUpTV0YvZnYzOC83Nzd6TjkrblJUNXNaTEw3M0VrQ0ZES3YwNGpZT0dwU1VuSjV2bWE3dGRWRlFVVVZGUlpzdDBPaDFidDI2bFE0Y09aWllwYzNkM0p6SXkwbUw1L1BuelVhdlZEQnMyek9yNmlraEpTZUh5NWN0MDZOREJ0R3ppeElrb0ZBcFRrTXBvMzc1OWZQSEZGN3oyMm1zMmcyRmcrQjcxNFljZjJsd2ZGQlJrZFhEY2x0MjdkM1A4K0hHNmRPbGlzelNpdmNTNVpLNnF6cVh2dnZzT3RWck4wS0ZEU1VoSUtMZDgyKzBjSEJ5SWpvN0d5OHNMTHk4dnRGb3RseTRaU21EWHIxL2ZGSFF3Qm5NR0RCaEF6NTdXUDVmczI3ZlBiRDRwTUdUSERCOCtuTW1USi9QMjIyOHphZElraTNuQmpENzQ0QVBhdDI5djgvd3VuUTFabHJWcjE1WVoyUFB6OHpOZFkwMmFOT0d0dDk2eWVDd3RXclN3V3NZdklTR0JEUnMyTUdqUUlQejkvUzNXVnlZUTA2OWZQN3ZhUFlqbloxWEp6czdtcDU5KzRva25uakRMT055MGFSTjc5dXd4K3p2Y3NtVkxwaytmYnJFUGE1bVVWV251M0xtbThwYTNpNHVMSXk0dXptelpKNTk4WWxZK3NpeTFhdFZpM3J4NVRKdzRrVGx6NWhBWkdja1BQL3pBdm4zN2NIVjFaY3FVS1dpMVdvcUtpbkIzZDJmT25EbUVoWVZ4L1BoeHhvd1pRMkJnSUY5ODhVVzEzMlJVV0ZqSTZ0V3JMWmIzNmRQSEluUFpsdVRrWkY1KytlV3E3cHJ3THlBQ1pvSWcvQ3ZwOVhwT25UcEZiR3lzMVE4UkNvV0N4bzBiRXgwZFhha2E2WUpRV1cxOUc5Q3FSbjFLZ0c4dWJxTllyelZiNyt6Z3lQRHc3bmpKWGNnSzdjemlTMy9kbTQ1V2d5NEJqUWwyOFdYVjFmSXpwSUpkZkprU1BRQXBFckxVU3I1SjJFNWp6enIwcnQyeTBzY2ZGNytNSnA3QjlLblRpaHFPYm5RTGlPWm9WaUl5aVFNakduUkhBbXhNL2R2cW5GcXJyeDdDVGFiZ1ZPNVZNdFI1K0RwVlQzRDlJZTlRWXJ6ckFvYnNxUHVacTRNVFJicGk5SlJ3VVpsR1RZVW5KY0RaM0JUMlpaemplbEUyazVzTW9GQ25ydFE4YktHdU5abnowQXNWMmtaY1gvZmY5U1VJZ3YyVVNpWExsaTJ6dVY2bjA2RlVLc25OemVYYmI3OHRkMzhOR2pSZzc5Njk3TnQzcXh4cno1NDl6UUptUC96d2c5V0IvTnVkT1hQR1lyOU5telpsMEtCQnB2ay8zTjNkK2ZUVFR4ay9manpyMXEwakp5ZUhWcTFhOGUyMzM1S2JtMHRNVEF5alI0ODJaZXhaazVlWHgvang0N2wyN1JvREJnd3d5KzRvTGk1R3I5ZGJEQ2hMcFZJbVRKakF4SWtUK2Z2dnYzbnR0ZGNZTTJZTVRabzBRUzZYbHp1L1NtV3NYcjBhcVZScXlzaTRmdjI2MWZKaGNHdmcvOVZYWDdWNmQzOUVSQVNUSmsyeU9vZFlVVkVSNjlldng5dmJtNXljSExadTNXcFgvL3o4L0N3eXhnQSsrdWdqVWxOVGFkT21qU2xEc1ZHalJ1emF0WXViTjIvaTQrTmphdnYzMzM5VFVGQmdrY1gxOTk5L00zbnlaSnZITm1iRGJOcTB5V3BtaXRFdnYveGlrU0dTbjUvUC9QbnpjWEZ4c2ZsODJrdWNTK2FxNmx3NmZmbzAyN1p0bzBPSERrUkhSeE1kSFYxbUZwWmVyMmZKa2lYODhzc3YxSzVkbTQ0ZE81cXRqNHVMbzdEUThMbDc3ZHExUFAzMDA3aTQzTXF5OS9Ed3NQbGQzVlpaMnBpWUdPYk1tY1BjdVhOcDFxd1pTcVdTcTFldld1MmJXcTBtUDkreWFvSHhOYmVYdjc4L2Rldld0Ym4rOXI0R0J3ZWJCVnRpWTJNNWN1UUlMVnEwc0ZxbU5qNCtuZzBiTnRDa1NSTmF0R2hSYmw5KysrMDMwN2xkdW95bzhmbzB6dGQyTzdWYWJURTMyWU4yZmxZVnJWYkxoeDkraUtPakk0ODg4Z2oxNjlmSHpjMk41T1JrVXduaUJnMGFXR3hYVUZEQXBFbVQ2TisvLzEzSnJ2cmtrMDlNcFREQjhIb1pnNWFsQS95MWF0VXlsU3EwaDZ1ckt4OS8vREZuejU0bE9EaVlnUU1IRWhNVFE0MGFOYmgyN1JxTEZ5OG1PRGpZYkM2OW1KZ1l4bzBiUi92MjdXM08yVmlWVnE5ZVhXWTJtU0RjQ1JFd0V3VGhYMFd0Vm5QczJERU9IejVzOGNkVElwRlF2MzU5bWpadFNrUkVoTjExN3dXaHFuaktYWGkxL21NQWJFbzlaalh6b2toWHpGY1h0akF4cWkrOWdwcHpPamVGUTFsM1o5NnM2dWJqNkVZSlVLQXQvOE42Y21FbXYxN2VUdzBuTjM1SzJvMUtwK0Y0OW1XV1h6a0FnRXpxd0E5dGhpT1RTSG5sOEVLVUd1dURmUTRTS1V2YWpVU0toTlRDbTV6UHU4YkcxR04wOUl2RVRhYmd5TTFFWHF6M01DR3VOY2xTSzFsVlJybkRuNUoyVitweDIwdmhJR2RZL1VjQk9KdVhhbmUyMGUwYWU5YmhlbEUyV1dXVUxLd3FqOWFLcGsvdGxteTZGc2ZLNUZpbW5GeEJsanJmVkM0eDFFcTJXWFVTMTlmOWVYMEpnbUMvZ29JQ3U4cStwYVNrMk5XdVM1Y3V2UDc2NjZhQk0yc0RuUnMyYktDZ29LRE1MSVhiQitUQWtORmc3VzU2TnpjM1B2NzRZNFlQSDg2dVhidll0V3NYN3U3dXZQdnV1K1dXTmt0UFQyZmN1SEZjdlhxVmpoMDdNblRvVUxQMXExYXRZdFdxVmJ6eHhoczg4c2dqWnV2a2NqbFRwMDdsMDA4L1pmZnUzWXdlUFpvMzNuakRWRUlyTFMyTmd3ZnRLMmZjcGsyYk1vTjZLU2twYk5teWhSNDllckI1ODJZQXZMMjllZSs5OSt6YWYya2VIaDZrcGFYeDZhZWYybXlUbloxZDV2clNXcmR1YlRHSUxKRklhTjI2TlV1WExpVStQdDZVNVJjVkZjV3VYYnRNV1YxR2NYRnhLQlFLb3FPanpmYmo3Ky9QZ0FFRDdPNUxhZnYzNytmU3BVdG04d1VaelpremgrenNiSVlORzBhTkdqVXFmUXh4TGxYUHVWUllXTWpzMmJNQlEwbSs4cVNucHpONzlteU9IejlPMTY1ZGVldXR0OHpLMWdGczM3NGR1VnlPUnFOaDFhcFZIRDU4bUk4Ly90Z1VyTEpXT3RDbzlEbWtWcXRadjM0OXZYdjNKaXdzakxsejV5S1JTTml5WlFzTEZpeXd5SzdKejgvbjJMRmpKQ1VsbVpZVkZoYVNtcHJLYjcvOVpoWkFMays3ZHUxNDlkVlg3VzUvNE1BQlUvQmkxYXBWeUdReVhGMWQrZXN2OHh1NTNOM2RUWmx1MmRuWlp0c2ZPblNJb1VPSFdsVEl1VDNvcGRGb3pNWTh0RnJEaldRdnZmU1N4V3VSbTV0cnR1MkRkbjVXcFowN2QzTHUzRGsrK2VRVFpzeVlnVnF0cGsrZlB1emN1Uk0vUHo5ZWYvMTFxOXZwZERwT25EaEIxNjVkcTd4UDF0eGU1bGF0VnB1Q2tXNXVicVk1NDI1WGtZQVpHT1p3VlNnVXZQUE9PN3p4eGh2MDd0MmJ2WHYzc21USkV0cTJiY3VZTVdOWXVuUXBhV2xwVEpvMGlSTW5UckJ1M1RvQ0FnSm8xS2pSblQyNGNseTdkbzFmZi8yVnlNaEl6cDQ5YTFvK2Z2eDRhdGFzYWRlOGt5NHVMblRyMW8xcDA2WlZXYmxxNGQ5REJNd0VRZmhYeU12TDQrREJnOFRGeFZGY1hHeTJ6c25KaVljZWVvaldyVnVMa292Q1BUVzhRVGM4NVM1Y0tjamdwNlE5TnRzZHUzbUpMZGZqNlZHcktTUER1NVA0ZHhxWmF2dnZudkowZENiWXhiZmNkbktwN1hrcHFscVFzdzl1TWdVM1ZMa1dXVCsybE02VTBaYm8wZjVUUWkvSzNSK1pSRXFHT284TXRmVTVDY0V3bjVVVUNVVzZZdksxaGhydktyMkc3V2tuVEcxcUtReDNmWDZYK0tkZGMxTlZsNUVOZWhDZzhFUmJvbU5od281SzdhTjM3UlkwOXduanA2VGQxWjZoNXV2b2hxZmNoZnIvbFBTN3FFeXIxdU9WUjF4ZjkrZjFkYnZXTlJyUXhUOEtONW1DdlJsbjJYSTkzcTYrQ3NLOUZoSVN3cFVyMVY5ZTFOL2ZuL1hyMTl0Y1AzZnVYSGJ1M01uQ2hRdkxISWcza3Nsa2RtVkp0R25UaHFsVHA5cGMvL3Z2djdONTgrWXk1N01xS2lwaSsvYnQvUDc3NzZTbXB1TGk0a0tmUG4zbzE2K2ZYWisvWTJOanVYcjFLbDI3ZHJXWWF5bzNONWZmZnZzTmpVWmpzOFNUUXFGZzRzU0poSWVIczJyVkt0cTBhV05hbDVpWWFIUGVrdElDQWdMS2ZHNVhyRmhCWUdDZzJTQ3lRcUdnVTZkT3BLZW5rNUtTWXRkeFpES1pXVEJxeTVZdHBwOHZYNzdNcEVtVHlNdkxZOWFzV1ZZSDhnNGRPc1NVS1ZONDVKRkhHRDE2dE5scmMzdDJoekhZS1pmTFRRR3ovZnYzbXdYTXdKREZZZ3lZWGJ0MmpiUzBOTnExYTJkeC9nUUZCZDFSYWNLMHREUlRDYjdiclYyN2xyMTc5d0tZc20rZWZmWlpzeUFCM01waWVlRUZ5d3owd1lNSDgvenp6NHR6cVpyT3BibHo1NUthbW1wWG4zYnYzczJjT1hOd2NIQmd3b1FKUFB6d3d4WnRjbk56MmI5L1B5MWJ0dVRBZ1FOTW5qeVpDUk1tTUhYcVZLWk1tUUlZTW1CLytPRUh1NDU1OHVSSmZ2amhCN1pzMmNKNzc3MW5sa25yNnVyS1o1OTladForNk5DaFBQYllZMlp6ZzUwOGVaSUpFeWJZZGJ3N3NXREJBbkp5Y3N5eUhiLzY2aXVMZHZYcjErZmpqejhHRE5jT0dJS0lpeFl0UXFWU01YTGtTSXR0ZnY3NVp6dzlQUUg0OHNzditlT1BQMHpyak9NazlzeUIrYUNkbjBaLy9QRkhtZG10cFZrTHlENzIyR01FQlFYUnVIRmo1cytmejJlZmZjYlBQLzhNR0xLMGJkMTRiZXpQdmJneGUrUEdqUlFYRitQZzRFQldWaFlUSjA1azVNaVJkbjFXc0NZdExZMGZmL3lSblR0MzR1dnJTMDVPRGw5OTlSV2JObTNpcFpkZW9uLy8va2drRWxxMmJNbllzV05aczJZTkVSRVJaR1ZsOGRaYmI5R3RXemRlZWVVVjA3bFkxWllzV1lKZXIrZjExMS9uelRmZk5DMDNabUh1M0xtVHRXdlhscm1QR2pWcThOUlRUNW05eHd1Q2tRaVlDWUx3UUV0UFQyZmZ2bjJjT1hQRzRpNHpEdzhQV3JWcVJmUG16YXRsa2xWQnFJaitkZHJRcWtaOWl2VmE1cHpiaExiRSt0MlNSajllMmtXTWQxMENGSjY4MC9CSkpzWXZSNC9sM2JqV2RBdG9TcmVBcGxYUjdTcnpXRUFUQUZ4a2pqd2EwSVJkTjg2VSt4eVV2VC9ERjY5ak41UEtiT2VuTUh4SXY2SEt0ZGxtUStveENuWEY5elRUNk5tNkhXaGYwekJ3OC9QbGZWd3V5S2pVZmx3Y25KQmdlZGV0TlUyOVFwQklKT2p0YUd1TjhibE52US9tV1JQWDEvMTdmUmtOQ0c3TC80VzBOLzNleUxNMnJqSUZxNjhlcW5RL0JlSGZSaUtSV056MWI2Uldxemw0OENCQlFVR0Vob1lTR3h2THBVdVhHRHg0Y0xVUHp2WHUzWnZldlh0YkxOZnI5Wnc0Y1lJOWUvYXdjK2RPVTJrMVYxZFhldlRvZ1Z3dUx6TUEyTEJoUTFQZ3BuZnYzZ1FHQnRLaVJRdUxRZENsUzVkU1dGakkvLzczdjNMbm9SbzRjQ0E5ZS9ZMHpUMTF1MG1USnRuTVJqaDY5Q2d6WnN3b2M5OEE5ZXJWbzFPblRsYURoN3QzNzJiaHdvWGw3Z01NejlHNmRldE12eHYzZCtqUUlXYk1tSUZFSW1IYXRHazI1L0pwMTY0ZHc0Y1BaLzc4K2FTbnAvUHV1KzlhTFYxWFZGUmtPcS9DdzhQeDh2TGl3SUVEcGdIR3NMQXdkZ3FSR2dBQUlBQkpSRUZVNUhJNTU4K2ZOMjF6K1BCaDB6SHVocmk0T0tzbFJudjE2bVZSTHZUbzBhTmN1SENCbmoxN21wWHVnMXZCUDNFdVZmMjU5TXN2di9Ebm4zOVNxMVl0cmw4dmYxN2FYYnQyQVliNXpteGxDNjVmdng0dkx5K2lvcUk0Y09BQTRlSGh2UGZlZTh5ZlA1K01qQXhUMzFxMGFNR0dEUnNvS2lwaTRNQ0JwdTJUa3BJNGNPQ0E2ZkcyYU5HQ2hRc1hNblBtVE41NjZ5MFdMbHhJU0VnSVlDaDNPM2p3WUxQakZ4UVVzR0xGQ3JQbnpsWTJXMVZidW5RcEdSa1pEQjgrbk1hTkd6TjU4bVNPSGoyS1RxZWpkZXZXRnUxOWZYMU5OMjFzM2JxVjVPUmszbi8vL1FxWENjM056Y1hSMGRHdTdSNms4N04wdjF1MWFtVlgzOER3ZnBlUWtHQzJUQ3FWMHJoeFk0cUxpOW00Y1NQSGp4OG5ORFNVV3JWcW1lWXdHemh3SUU4Ly9iVFpkc1lNcnJzOTlxUlVLdm41NTU5NTRva24yTHg1TTNsNWVhU2twUERtbTIveThjY2ZWMmcreUlLQ0FoWXVYTWpXclZ2UjZYUjA3OTZkb1VPSDh2cnJyNU9abVltcnF5c2JObXhneFlvVkZCWVdtb0t3Q3hjdTVMUFBQbVBod29WODhjVVhiTnUyallNSEQvTGVlKzlWUzBBcUtpcUsyclZyVTZlTzVUek5ZTWlpZk9tbGw2cjh1TUovaHdpWUNZTHdRTHA0OFNLeHNiRlc3L2IxOS9lbmJkdTJSRVZGaWJLTHduMmhRODJHREs1ckdDaitLV2szeVlXWjVXNmoxbXVZZjJFTEgwWS9RNlJIRVAyQ1c3T3lqSEtCdDB0WDU1SldsR04zLy9Kc2xGdXJLbzA5NjlBenlEQWc1dUxneElnRzNmbS9rQTVzU0QxYXFReVRKcDdCZFBRemZLbmFtWGF5ekxZQnpvYnNzZlF5QnZSUDVWNnRkSGFVajZNYlg3V3cvV0hjVldZNWVYZHB6d1MzbzM4ZHd4ZUozZWxuN2lnenpOdkpEWURNTXJLQ1pCSXB6OVh0eUZPMVcvTHJsWDJjenl0LzRNT2FRQmREcVpxay9Nb0Y5NnFLdUw3dTcrc0x3RlhteE1EZ3RoVHJ0WHgyYmlQNmtoSkdOM3lTWjBMYXNUSDFiOVQzTUxOVEVPd1JFaExDbmoyMk0xZnZoai8rK0lPQ2dnTFRnUEhldlh2WnZuMDdBd1lNdU91RGMzRnhjZXpZc1lQWTJGaXpFdWpHejkxRlJVWGwzdG10MSt2cDA2ZVBLV0FHMExLbDVUeUtpWW1KYk5pd3dUU0h5dTN5OC9OeGMzT3oyTVphZ0FNTTJSSFcyaHZYMmFObno1N0k1WEl1WExoZ3M4MktGU3RNQTlMWHJsM2oyclZyWm5NUExWcTB5S0wwV2xaV0Z0OTk5eDA3ZCs1RUxwY3pjdVJJbkp5Y3pFcE5sUllSRVVIZnZuMVpzMllOUTRjTzVaRkhIdUdKSjU2Z1VhTkdacStGTWJBa2tVaG8wYUlGTzNic0lDa3BpZERRVUtSU0tiVnIxK2J5NWNzVUZ4Zmo2T2pJNGNPSGtVZ2tkK1d1KzhURVJLWk1tWUpNSm1QQWdBRXNYNzdjdEc3UW9FRVc3ZlB6ODdsdzRRSURCdzYwbUYvdGR1SmNxcnB6S1RZMmxoOS8vSkhRMEZDR0RSdkcrUEhqQVhqLy9mYzVkZXFVMWYwWk02ZGVmUEZGaTNVS2hZTEZpeGV6WnMwYSt2YnRheGJVN055NU04MmJOemZkT0JBWkdVbXZYcjFRS0JUTW5qMmJWcTFhNGUvdmIyci82S09Qc20zYk50TzVVcnQyYmViT25jdlJvMGROd1RJd2xEYTgvZHdDK04vLy9rZjM3dDNOenJNVEowN3cvdnZ2MjN5ZXFvcEdvMkhxMUttNHVManc3cnZ2QXJCdTNUcUtpb3FzQnN6Q3dzSzRlUEVpV1ZsWkxGeTRrUER3Y0l0eW92Ykl5TWhBcjlkYm5ZZXdkT25kQitYOE5MN1hPVG82OHVhYmIxSzNibDJhTkdsaTJyYWdvSURwMDZmVHFsVXIrdlRwWTdIdkZpMWFjUG55WmJPL281bVptV3phdEluTm16ZVRrNU5ENzk2OUdUWnNHSEs1blBqNGVCWXNXTUNpUllzc3NxZU1BWDU3M3dPcXlxSkZpMUNyMVF3WU1JRE5temNUR2hyS20yKyt5ZGl4WTNubm5YZVlObTJhMlhOU0ZpY25KNDRlUFlxUGp3L3Z2UE9PNmZYMDhmSEJ5OHVMME5CUS9QMzk4ZlB6dzh2TEN5OHZMMXhkWFprd1lRTExseTluMnJScFRKZ3dnZkR3Y0w3Ly9udHljOHUvcWE0eUhudnNNZVJ5dWNWTkZTcVZ5bFI2MUY0U2ljVG1lNzN3M3lVQ1pvSWdQRENNTmFFUEhqeElacWJsZ0dpOWV2Vm8xNjZkMVhyTmduQXZlTWlkR1J6U2dSNjFETmtvYXIyR1FHZHZYbS9RRFNlcERFZXBEQ2NIK1Q4L3kxRTR5SEZ5a09Gay9GbDY2KzYvWjRMYkVYZnpNZ241NVFkMmR0ODR5N0lyKys2bzd6NU90d1lCN0MzeEJuQkRsY1BJbzRzcDFtdVJTUng0SXJBWno0ZDJSQ2FSc2kvakhJc1MvK1NwMmkxNXZGWU1RMEk3MHorNERadXZ4VEVrOWl0VFNiZXl0UENweCtpR3ZaQWlZVy9HdVhLZmowZ1B3eDJJS1lWbFowRlZkc0RlUVNJbHlObitPUTV1SjVjNDhIcURianppYjdnait1L3NKTDY4c01WcVc1WE8wRDh2dWUwUDgzS0pBNzVPaHJKWHBUTitYR1dHaVpmbFVobXptajFIcUtzZkpZQmFwMFh6eit2cjYrUnV5RTZ6bys4QkNrL1Q0MDYwNDV5c0R1TDZlbkN1cndDRkZ6S0psTDl6cm5BNHkzQVhiMXgyRW0xOXc2bmw3RlhwakVwQnVGdTh2QXpCNGJTMHRFcVhON29UQlFVRkxGdTJESVZDd1JOUFBISFhqdytHd2RTU2toSWNIUjFKUzB0ajI3WnQxSzFibHdFREJwQ1ltTWp1M2J0WnNXS0ZYZVdYY25OejZkKy9mN250OUhvOTgrYk5RNi9YTTJyVUtMTXlZaHMzYm1UaHdvWE1uVHYzcm43MnR5Y3p3OVhWMVRUNHVtdlhMdGF2WDgvR2pSdHQ3dVBzMmJPTUdUTUdsVXJGWTQ4OVJrWkdCcDkvL3JuZGZXclhyaDBPRGc1czM3NmQ3ZHUzMDZWTEY5T2dmMlptcHVuOEJZaUppV0hIamgwY08zYk05THlGaG9hU2xKUkVZbUlpb2FHaHhNZkhFeFVWWmZPMS9PS0xMOWk1YzZmZC9idGQ2ZEw1Q1FrSnFGUXFQdnp3d3dvUGNsYUVPSmZzWSsxY0dqWnNHRUZCUVV5Yk5zMlUrV1ZzVzdkdVhhdjdpWTJOSlRNemt5ZWZmTkppblZ3dVo5T21UYWpWYW5yMTZzWDI3ZHZOMXJ1NXVWbGtlblh1M0prRkN4YXdZc1VLM25qakRZcUxpMW02ZENrclZxekEyZG1acmwyN21nS29jcm1jN094c01qTXo4ZlUxbE5CV0twWDA2OWZQYko4cWxZcGZmLzJWbFN0WG1wYmRyUXl6aElRRXpwOC9qNE9EZ3lsZ1YxeGNURWxKaVdtK1BJQ3VYYnN5YXRRb0lpTWpPWFRvRU5PblQwZXRWdlBlZSs5WkxVZFlGcTFXeTlXclYzRnpjN080RG8zcmIvZWduSi9HOTdwRml4WVJHaHBLa3laTk9IcjBLSC8rK1NjdnYvd3lQajQrS0JRS3Z2bm1Hd0lEQXkwQ2tsZXZYaVV6TTlNc2syN05taldzWHIwYWQzZDNoZ3daUXAwNmRVenpnNEdoL0t0TUpxTjkrL1ptQVVIakdKV0hoNGZkaitsT0hUdDJqRTJiTmpGbzBDRFQrUTRRSGg3T3JGbXpHRDE2Tk9QR2pXUHg0c1YyQmZKa01obmp4NCtuYnQyNlprR2t6ei8vM0N5bytNb3JyeEFURThQdzRjTUJ3OXhodDJleURSZ3dnTWpJeUdxYnk4eldZNWswYVJKeGNYRVYycGRVS21YcjFxMVYwUzNoWDBRRXpBUkJ1TytwMVdvT0h6N01rU05IS0Nnb01GdG5USmR2MTY1ZG1YY1pDc0s5NE94Z0tJOW01Q1NWMHpQd0lidTIxVk5Db1U1TmtiWVlGNWtUemc2T3ZCWHhPRy8vdmNSbXFiVjltZWRKS2JwSm92S0czWDBNZDYrRnJrU1BTcWVoV0s5Rlc2TER4Y0dKNTBNN0FvWkFqZEtPZ1hZamJZa2VCNG1VUndPYThHaEFFM3djM1NnQjFxY2VaVW5TSG5RbGVwWWs3V2JOMVVNOEdmUVFQUU1mb24rZE5uU3ZGY1BhcTRmWmRPMXZxd0dFTURkLyt0VnBUVnRmUTIzN0M4cnJMTGhvcUUvdkpsUGdMbE5Rb0ZOVHJETThCbGVaZ3ZZMUkzajRuMkJVWEhiWnBlVXFLME9keDV0SGJjK3RzTEQxSzdqTExNdHJoYnI2OFhiRG50UnhNWlNwMlpOK2xua1gva0Qzenh4U3BWMVhHZWJ3Nk9RWHlhR3NpeVFvMDh4S0ticktuT2dYM0FhNXhJRml2WmFyaFZsbTI5ZDNOd3p3S3FSeVFsMzlTRlBsOE9XRkxaekpUYUdHb3lGNDQrUG94dkFHM2RtYmNjNFVSQ3ZOUVNJbDBObWJQblZhSVFGU2ltNXlyU2piYXR0YmZWUHdmZXZYeW14ampVeFNkb2F3dUw0ZW5PdkxtSUZXejgwZlh5ZDNOSHFkNlp6TXFzRDhjWUp3cnhnekZhNWN1WEpQQW1ZTEZpd2dPenViSVVPR21BVS95ckowNlZLYU5tMXFObmZNblVoSVNHRGN1SEdNR0RHQ0hqMTYwS2hSSTlQejh2WFhYMWZKTVVwYnZYbzFaODZjb1YrL2ZoWjN4MGRIUjZQVDZaZytmVHJ6NTgrLzYzZjAyeXNySzZ2Y0lHSkVSQVJkdTNhbFM1Y3VSRWRIazU2ZVRrRkJBWHE5bnJmZWVvdUdEUnN5WXNRSWkrMVNVMU9aT25VcVVWRlJEQnc0a09Ua1pIYnMyTUdBQVFNQUtDd3M1TWFORzNUczJORzBUVXhNREdBWVpEVUdMZXZXcll0Y0xpY3pNNVAwOUhTS2k0dnAzTG16emY2MmJOa1NINS9LM1N5MGYvOStzem5NdW5mdlRxMWF0WWlPam1iLy92MlYycWM5eExsVStYUEozZDJkYjc3NUJvVkNZUll3dXoyd1UxcGFXaG9GQlFXOCt1cXJWdGZIeGNYUnExY3Z1OS9QSEIwZDZkdTNMMHVYTHFWdTNicXNXcldLNjlldjgvampqL08vLy8zUGJEL1oyZGw4OGNVWERCdzRrS0ZEaHhJZUhzNExMN3pBYzg4OVo3YlA1Y3VYMDdCaFE5TTE4ZGRmZjZGVUtuRjNkN2VaUFZoVmdvS0NUSmw2UnNhNTlXN3ZwL0h2VGZQbXpmbnh4eDg1ZGVvVXc0Y1B0eG1vQkVPcFMrTTVuSmlZYUZwKzRzUUpOQm9OVHo3NXBOVTVBTzI5a2NHV2UvbGVkK1BHRFZhdVhNa1RUenpCWTQ4OVJuSnlNdHUzYjJmUW9FSFVxRkdEc1dQSE1tTEVDR2JNbUdFUkdFOUtTbUxkdW5YNCsvdWJia2g1OXRsbjZkZXZIMisvL1RZLy8veXpXWUJkcDlPaDBXaXNsaHUrZXZVcXdGMGJsOHJJeU9DVFR6N0J4OGZIYWtadWd3WU5tRFp0R2tsSlNmajcrOXVWN1pXYm00dFdxN1VvVTFsYVNrb0tIaDRleE1mZnFtWng3dHc1aTNZSkNRbFc1NmFyTG9NSEQ2WmJ0MjZtMzArZlBzM0dqUnRwMDZhTnpiOXJvaXFWWUkwSW1BbUNjTi9TYXJYRXhzWnk0TUFCaTd1Z25KeWNhTjY4T2ExYnQ2NzJEN1NDVUZrM1ZMbnNTRHRCRi8vR1hDbklKRjJkUzc1R2hWSmJSTDVHUllGT1RZRldSWUZXVGFHMm1FS2Rta0t0bWtKZHNkbWdkb3gzWFNZMzdrOXRseHI4WDkzMkxFbXlYaGJxZk40MXp1ZGRxMUFmQjRXMHA1bTM3UzlkZjZXZnRtcy9Nb2tESThPN0UrMFZncmVqNFc0MGJZbU8vWm5uV1hFbDFxSk1YcjVXeGZJckIxaWZjcFRldFZ2U0s2ZzVRMEk3MFN1b09Rc3VidVBJelVScU9ubndpSDhVcldyVUo4ek5VSDZsQk5oMlBaN0ZsLzR5UFVkQkxqNTgzUFQvYlBidFJFNHlwM092MnZVNEtrTlZnZXcwVDdrTGcwTGEwNjFXTkZJazZDbGgrWlg5NVpZRDNKbDJpbjUxV3VNbVV6QzF5Y0F5MjI1TE8yRVJGSGtxNkZaNWxLM1g0L25oMGk1VFZsMVdjVDVIYjE2aWhVODlVeURHSHRvU0hZc1N5ci9EWElyRWxPRldFVkxLdm5OV1hGOFB6dldsMUtyNDY4WnBIdkdQNHR0V3I2QXZLVUVta2JJNy9VeUZBb2FDY0s5NGVYbmg3Ky9QK2ZQbnJaYkxxazZiTjI5bTY5YXQxS3RYeitxQW1DMGJObXhnNzk2OU51ZVowV2cwcUZUMlgzL3A2ZWtVRmhhaVZxdVJTQ1JtNWM2cVExSlNFai84OEFOaFlXRzgvUExMRnV1RGc0TVpPblFvWDMvOU5mUG16V1BNbURIbDduUHIxcTFtZzN1M3UzYXRZdS92OWpwNzlpemUzdDdvZERxcmN3R0JZYkJ1MUtoUnB0LzkvUHdBaUkrUFI2MVcwNnhaTTZ1WlQrbnA2Y0N0UWZYZzRHQ3pPVnVNZytYMTY5YzNMZlAzOXljZ0lJQ0VoQVQwZWoxU3FaUW5uM3lTdm4zNzR1VGtaSnA3Ni9ZZ1cybnQyN2VuZmZ2Mk50ZVhKUzB0elN4Z0JsUlpVTmNXY1M3ZCtibFUxVUhFcGsyYlZuZ1EvWmxubm1IWHJsM01temVQcUtnb0prMmFSRmhZbUVXN2ZmdjJVVkpTUXBzMmJVd2xJMk5pWWl6S1J6WnUzQmpBdEh6VnFsWElaREtHRFJ2R2hRc1hjSEp5b2tHREJwVjVlT1h5OFBDd0tLbTRjK2RPaW9xS3pKWWJ4MEN5c2d3M3dubDdlNXZOSnpsMzdseWNuSng0N2JWYk42WXRXYkxFYkwvR0xLODFhOVlBMExadDJ5cDhKTGZjeS9Oeng0NGRnS0ZFcHpVS2hZSUpFeVl3WmNvVVV4bmg5ZXZYazVpWXlNc3Z2MHhDUWdKejU4NmxWcTFhTkd2V0RGZFhWMU4yMVhQUFBjZXp6ejVyMnRmKy9mdVpNbVdLMWVQczI3Y1BxVlJhNXZpVVZxczFDOERkaVprelo1S2RuYzNreVpOdGxoUnMydlQvMmJ2enVLanE5US9nbnhsMkVJRlFYTkZja2NBRjAxQkRGUGRjY2svVGV5MXp5YVcwbE14TVRYSW5TY1BjU010TXREUlFRVTNFRFJRUmR3UmtVVUlSMlFSQmRvWlpmbi93bTNNWlo5Z1VITkhQKy9XNnI4dlp2dWM1dzRIa1BPZjdQSjNSdVhOcE5RNlJTQVJEUThNS3p4OFpHVm51OVQwdFBEeTgzTitEU3ExYnR4WjZWTmJrdFplbmJHL0p4TVJFYk4yNkZRNE9EbGkrZkRuMDlQUlFVRkNBdFd2WHd0blpHUU1IRHF6VldLaHVZOEtNaUY1SzRlSGh3bHRlWmRXdlh4K09qbzdvMnJYckMrL1hRUFFzZm8wL2kxL3Vub2E4U29YdU5MdVpkUS9uSDBYakxUTnJSR2JYYk9JblBpOVY0d1A5TEVrK0xtWGV3WjUvZzZvMGpsUWhRM3hlR2pxWnQwVElvMWpjekxxSDBNdzQ1RXVMS3p5dVFDYkIvdnNoT1Byd09zYTJjSVNqWlR2OG0xYzZnMGVta0dOVTgrNHcwdEdISEFxRVpkeUJ6NE13eE9lcHp2QzVrNU9DWEdrUlRIUU5oQ1NMSEFvOExzN0RwY3c3K1BOK3lITjgralhMVE04WS9SclpRUXdSVW9xeXNUbjJIMFRuUEt6MHVDY2xCVmg0ZlEvR3R1aUJGc1lOWUtpald1SkVLcGZqc1NRWFlabDNjU1pWdlorRTk3M3ptTlZ1RUR4ai84SFZ4L0ZxMjMrSTlzUDd6YnJCcG42VFN2dXU1VW1Ma0ZTUWlWT3BFWlhPTGdPQVhHa2hwb1J1cVhTL3A3VXlhWWdmdTZxL0FWc1dmNzdxenMvWDlydUJ5SlVXb25kRFc0aEVJb1E4aWlrM09VbjBNckt4c1VGd2NERHUzNzlmNjhraXBkT25UMlBUcGswd05UWEZzbVhMcWxRaUN5Z3RQNWVUazFQdXc5Nzc5KzlqOWVyVlFpbWxxa2hNVEFTQUYxS3lMaTh2RDk5OTl4MUVJaEcrK2VhYmNxOTcxS2hSQ0EwTlJXQmdJQndjSENwOStIWHg0c1Z5SCtRQ3BROVZLOXBlWFdGaFlVaEpTVUZLU2dxbVQ1K09hZE9td2NuSnFVckhTcVZTYk51MkRXS3hHUDM2OWRPNFQxSlNFZ0NnYWRPbUdyY3IrKzQ5UGFOcTFhcFZhTnEwcWZCV3ZhbHBhVG5ud3NKQ1hMcDBDWjA2ZFlLbHBXV1Y0bnpaOFY2cW1YdXBwb25GNG1yM0RNck16TVRDaFF2eHhSZGZRQ2FUbFR1TEp5Z29DRTJiTm9XcHFTaysrK3d6WWIweVFWd2VaWEpLV2VLdmVmUG0yTFp0VzdWaXJBcXBWSXFRa0JEazUrY2pQejhmdWJtNXlNdkxRM3g4UEFvTEN6RnIxaXhrWjJmanlaTW42TjY5Ty9yMzc0ODFhOVpBVjFjWFdWbFpPSFhxbERDREppSWlBaFlXRmlyajc5MjdWNlVrb0Vna3dvVUxGeEFXRmdZSEI0ZGFtZTJqemZ0VEpwUGg2TkdqYU5xMHFaQUUxYVIxNjliWXZYdTNjQS9jdVhNSEowK2V4Snc1YzdCczJUSjgrdW1uY0hOemc2ZW5KMXEwYUZHbDJBSGcrKysvQjFENkdTaExBYzZhTlF1TEZ5L0drQ0ZENE9MaUlqeTN1bm56SnR6ZDNiRjQ4ZUlhZVZIZ3pUZmZSTk9tVGF2OFdkZXZYeC8rL3Y0Vjd0T2xTeGRzMzc2OTBySG16WnVIVHAwNllmcjA2Ulh1VjF2WFhwblUxRlFzWHJ3WUxWcTBnSnVibS9DNzM5RFFFR1ptWm5CM2Q0ZEVJc0d3WWNOcVBSYXFtNWd3STZLWHl2Mzc5L0hQUC8rb2xIc0FTdDhtNnRHakIrenM3RGhsbXVxVWtuTEt1MVhYTDNkUFE2YVFvMENtWG5QK2VYamZ1d0R2ZTZYOW1FUUFSR1VlaUZja0lmOFJScC9mb0xMTy8rRTErRCs4OWt4eDVFb0xzZnZmYy9qOTMzUENtUjlMOHJBei9qVHE2UnJod3FNWVBKYmthVHhXRGdXbWhQNHNMSXNoZ2dLSzUwcVNyWTd5clhCN2RNNUR0ZXZYNU9sRVVXSkJCcmJkT1FrclF6UDRQcmhjYnZrL1RWS0xubUJMM0xQVlY3K1lFWWRiMllubDlyR1N5S1g0KzBIRnM5eXFTOU05VXRQSDgrZXJhbDZHbnkrSlhJcmYvajJIMy80OTkwelhRS1J0am82T0NBOFBSMEJBQUdiT25GbXI1NUxMNWZEMjlzYWVQWHRnWW1LQzFhdFhvM256NWlyN0dCc2JBeWg5aU55a1NST1ZiY25KeVpESlpDcnJsV1hOYjk2OGljREFRRmhZV0tCcDA2YlExOWRIV2xyRnBXYmxjam11WExrQ3NWaXNNbHVwTnNUSHgyUGR1blZJU1VtQmk0c0xIajU4aUlTRUJCUVhGNk93c0JERnhjWEMxMlZueUczWnNnVmR1blNwc0JTV201c2J1bmZ2WHExNGxDVzJsSjkzUlFZUEhveHUzYnBCVDA4UGtaR1JjSGQzaDdXMU5aWXVYWXJ0MjdmRHpjME50cmEybURadG1zYVNhRXBwYVdudzhQQkFmSHc4eG93Wm8vYjlWYnA2OVNwMGRIVFFyRmt6dFcwbEpTVTRkKzRjR2pkdXJQWVF1YnlFNy9uejUxRlVWSVQrL2Z0WGVxMjFUVGxqNUduS0IrY2hJU0VhWjNGWVdWa0pEMk41TDlYTXZhUnREeDQ4d0o5Ly9vblRwMC9qK1BIaldMeDRNZGF1WFlzdnZ2Z0NxMWV2VnJtbTFOUlVoSWVIWTlLa1NXalpzcVdRSEVoUFQ4ZThlZk13Y3VSSVRKdzRVV1AvTDFkWFZ4Z2FHbUxWcWxYQ09ybGNqdUxpOGw5T1VpYlpwRklwQ2dzTEs3MFdIUjBkNk92cjQ4aVJJNUJLcFRBMU5ZV0ppUW1NalkyaHE2c0xVMU5UREI0OEdDWW1KakF5TXNMNTgrZXhaczBhdEduVEJzdVdMY09pUll2ZzZlbUpwazJib25IanhraE1UQlJtak5uYjIrUGpqeitHdWJrNURBeitWOW5oL3YzNzJMQmhBL1QwOURCNzl1eHlZMVBHWDVWbkxTL1QvWG51M0Rsa1pHUmc3dHk1d3ZkVmVmM1oyZGtxeVMvbHRTa1VDa1JFUktCZHUzWXdNRENBZ1lFQkZpOWVqS1ZMbHlJbUpxWmFDVE5EUTBQY3VuVUxxMWF0UXYzNjlmSHR0OS9DeThzTEN4WXN3SWNmZm9ncFU2WUkreG9ZR0VBaWtlRHJyNy9HZ2dVTG5udUcwNFFKRTZwYzFyUThDb1hxditoTlRFdzB6dHg4bWpMcFhaVjlnWnEvOW9va0ppYmltMisrUVpNbVRiQnExU29ZR2YydlBZSklKTUtjT1hPUWw1ZUhUWnMyUVM2WFYxaGVsbDVmVEpnUjBVc2hNek1USjArZVZLdVZiR0ZoZ2Y3OSs4UFcxbFpMa1JHOUhGNUUyVElGOEp4cHBwcUpvYXd6YVZVcldWZlc4OHcyZWhIT3BkL1d5bm5MUzVZUmY3NnE0MlgvK1NLcUxZYUdoaGc4ZURBT0hEaUE4UEJ3b2NSUlRVdElTTUJQUC8yRXFLZ29OR2pRQUt0WHIwYnIxcTNWOXJPeHNRRlErdURleWNsSktIT2tUSlFBcWpPTFFrTkRBWlQyZ3VuWHJ4L216WnNIRXhNVHRHclZDbGV2WHNXaVJZdGdiVzJ0ZGg2cFZJcm82R2drSkNUQXljbXB3dEpzVC9jSWVoWS8vL3d6N3QyN0I2QzBwOURaczJjMTdpY1dpMkZzYkF4alkyTTBiZG9VeWNuSjJMQmhBOWF0VzZmMk1Oekd4Z1pMbGl5cDlNSGU4ZVBIRVJ3Y0RFTkRRK2pwNlVFdWwrUGF0V3ZDR0pXcFg3OCtrcEtTc0g3OWVwdzVjd1lOR3piRXlwVXIwYXhaTTdpN3UrUHMyYlBZc1dNSFhGMWRNWFRvVUV5ZlBsMlkzVlZjWEl4YnQyN2h6Smt6Q0FvS0Vub05LWk96WGw1ZXlNN09GdDdXdjN2M0xtSmpZK0hrNUtUeU1GQnA3OTY5eU03T3hzY2ZmNHppNG1LTUdUT20wdmhsc3RLWFVEWnYzb3lmZi81WlpkdktsU3Z4OXR0dlk5cTBhVUo1dEdmeGRKbjk4cXhmdjc3QzdWdTJhSjY1M3F0WEx5Rmh4bnVwWnU2bFoxRlVWRlRsR2JHYUtGK2VQWExrQ0hidDJnVTlQVDI4OTk1N2tNbGtjSEZ4Z1VRaXdZWU5HekJ0MmpTTUd6Y09FeWRPaExHeE1VNmVMTzIvMnJkdlg1WHhyS3lzOFBISEgyUGp4bzB3TlRYRjhPSERjZmp3WVFDbEpRc2ZQMzZNMjdkdnEvVTRpb2lJZ0t1cmE2WHhIajU4V0JpdklvNk9qbGkxYWhWKy9QRkh0VzFMbHk1RllXRWhSbzhlamV6c2JLeGF0UXJoNGVGd2NuTENva1dMWUdSa2hDVkxsc0RWMVJVTEZpeUFnWUVCRkFxRmtMaTF0YlZWZTJaeS8vNTlMRnEwQ1BuNStaZzNiNTdLREdGZlgxL2N2bjFibUEwWkZWWDZiOEtxekRKOG1lNVBzVmlNTm0zYVlQRGd3Y0k2NVN5Nm4zNzZDWU1HRFZLNUZ4VUtCVzdkdW9XSER4K3F6TEorKysyMzhmdnZ2d3RsSXBYMjd0MkxQLy84VTFoVy9wNEVTdS96UC8vOEUvdjM3NGVKaVFuV3JGa0RHeHNiYk42OEdiLysraXU4dmIxeDY5WXRMRm15QkEwYU5JQ3RyUzA4UFQyeGVQRml1THU3SXpzN1crakQ5aXlldDZlcVFxRVFucitWVGJMV2hwcSs5dktFaFlWaDVjcVZLQzR1aHFtcEtlYlBueSs4RktIOFgxbWVucDdRMTlkWHVYK0lBQ2JNaUVqTENnb0tjUGJzV2R5NGNVUGw3UllEQXdNNE96dmpuWGZlNFl3eUlpSWlJdEk2R3hzYnRHelpFZ0VCQVVJdnFKcjA0TUVEekpvMUMzSzVITDE2OWNMQ2hRdFZTbXVWMWI5L2Y4VEZ4ZUhNbVRQNC9mZmZWYlpaV2xwaTh1VEpjSFoyRnRhSnhXTG82ZW5oczg4K3c5Q2hRNFgxczJmUGhvZUhCMjdmdnEyeEY0bElKSUs1dVRtR0RCbWkwaWRIazdGangxYXAxMUZSVVJHOHZiMDFicHM2ZFNwOGZIelFxbFVyV0ZoWXdOVFVGUFhyMTRlSmlRbE1UVTJGeEViWjh5Z1VDbnp4eFJlNGZ2MDZnb09EMVI1Nk4yalFRSzFma0NZbUppYTRmdjI2eXQ4azV1Ym1tRGh4WXFWOWZ6dzlQUkVhR29xTWpBeUl4V0lNR1RJRU0yYk1FQjRTQTRDTGl3dmVlZWNkYk4rK0hjZVBIOGVGQ3hld2VQRmlkTy9lSFljT0hjS3VYYnNBbEQ2NG5UUnBra3JaS29sRWd0T25UME11bHdNb0xhUG80dUtDenovL1hDMFdtVXlHa3lkUG9sR2pSaGc3ZGl4MGRIU0VFbTdQcWtHREJnQ0FZY09HSVM5UDg0emtxZ2dKQ1ZIcllhYkozMy8vL1V6amwzMHd6bnZwK2UrbHF2THg4VUZjWEJ6cTE2K1BvcUlpWEw5K1hhV1hVSFg5ODg4L0FJQ01qQXdNR0RBQW4zenlpY3FNdjhHREI4UEt5Z3J1N3U3WXYzOC9Ta3BLOE9tbm4rTDI3ZHV3dHJiV1dEcDJ5SkFoNk5peG96Qkw2ZkxseTdoeTVRcUEwdnVtZGV2VytQREREMVdPc2JTMHJOR1NiWnBlZnRDa2Z2MzY2Tml4SS9yMTY2ZnkrOXJXMWhZZUhoN1l1blVyNHVQak1YVG8wQXJMMnhVVUZFQWlrZUNqano1U20wVWprOGtRSEJ3czNLTzZ1cnJvMmJObnVYM0FsRjYyKzlQRnhVWHRaN0pkdTNiNDlOTlA0ZVBqZzUwN2Q2b2RZMlptaGc4KytFQ2xIeHdBdFdRWkFEZzdPNnY4dHpRbUpnWi8vdmtuWW1KaXNHYk5HbVJuWjhQQndRRUxGeTVFbzBhbFBZSDE5UFR3NmFlZndzN09EdTd1N2xpMmJCbTJidDBLa1VpRXBrMmJ3c1BEQXdzWExzU2VQWHZRcDA4ZmplZXRMZmZ1M2NOWFgzMEZTMHRMNU9mbkl6VTFGYzJhTmF2eFBvV2F2SWhyYjlXcUZicDI3UXBkWFYwWUdockMwTkFRUmtaR3d2OHJ2elkwTklTQmdRSE9uajJMeU1oSURCdzRrTThkU1lWSThmVDhTeUtpRjBBcWxlTGl4WXU0ZVBFaVNrcEtoUFVpa1FqZHVuVkQzNzU5WDhoL3RJbktlcDd5Y1VSRVJQUmlIT3BkK1J2L3RTVTdPeHRlWGw0QVNzc2gxWFEvczRNSEQ2SkpreVpWN2tsU0hTa3BLZVdXdkhvZVc3ZHV4YUZEaC9EMzMzL0R6TXlzMHYyZlBIbUNjZVBHWWZUbzBkWHFvMWFSaElRRVhMdDJEV1BHakhraEQ3M2k0dUl3ZCs1Y3JGbXpCdDI3ZDRlM3R6Zk9uRG1EM3IxN1kralFvWlUrQkx4Ky9UcTJidDBLTnpjM05HdldEQ1VsSlRoMjdCaDY5dXdwUEhSOUhqRXhNU2dzTEh5dXBFVnRjSGQzUjJCZ1lKWHZGVzNndlZTK3lNaElmUG5sbDFpeVpJbEtrc0xYMXhkNzl1d1JadCs4K2VhYldMQmdRWlY2SGg0OGVCQmVYbDd3OC9NVFpoQ2xwYVZoK2ZMbCtQenp6eXZzUzVXYm13cy9QejlNbkRoUjZCbVhuWjM5M0dVOUdwS0dBQUFnQUVsRVFWVHF0RUU1dzh6RHc2Tkd4ODNLeWxMcmMxYVdYQzZIVENhRGpvNk94dnU5THQyZk5TMGxKUVVtSmlZYVgxeVJ5K1g0N2JmZllHOXZEMGRIeDNMSFVQYi9mTHJNWTNwNk90TFQweXU4djUvRmlCRWowTGR2WHl4Y3VGRGo5cEtTRWt5ZE9oVnl1Undpa1FoTm1qVEJ6Smt6cTkzYmJzU0lFWEIwZE1UU3BVdXJIV050WFR0UlRXTENqSWhldUpzM2IrTGN1WFBJemMxVldkKytmWHNNR2pTb3duL1FFZFVtSnN5SWlJaGVmdHBNbUFHbEQyUVBIRGlBdExRMERCbzBxTUtIWmZSNlVDZ1VHdnNpMWZReDlPcmp2VlRxVmJ5bVZ3SHZUeUo2SGJBa0l4RzlNUGZ2MzhjLy8vd2oxQ1JYYXRpd0lZWU5HNmF4YndJUkVSRVIwY3ZFM053Y1U2Wk1RVUJBQUU2ZVBJblkyRmgwN3R3Wk5qWTJySkR3bW5xV2g4RjhnRXlhOEY0cTlTcGUwNnVBOXljUnZRNllNQ09pV3BlUmtZR1RKMDhpUGo1ZVpYMjlldlhnNHVLQ0xsMjZhQ2t5SWlJaUlxTHFNelEweE1pUkk5RzRjV09FaDRmRHo4OFBBRlFTWnpWZHJwR0lpSWlJaUdvWEUyWkVWR3ZrY2ptQ2dvSVFFaEtpMHZCWVYxY1h2WHIxd3J2dnZndGRYZjRhSWlJaUlxSzZ5ZEhSRVk2T2praE5UVVZZV0JoaVltSVFIaDZ1c28rWm1Sbk16YzNoNk9nSUd4c2JMVVZLUkVSRVJFU1Y0Wk5xSXFvVmp4NDlnbytQajFyNXhVNmRPbUhBZ0FFd01USFJVbVJFUkVSRVJEV3JjZVBHR0RseUpJRFNNdVFBa0pxYWlxS2lJaFFWRlNFdExRMW1abWJhREpHSWlJaUlpQ3JCaEJrUjFTaUZRb0VMRnk0Z09EZ1ljcmxjV0c5dGJZMmhRNGZDeXNwS2k5RVJFUkVSRWRVdVpTbEdsbVFrSWlJaUlxcGJtREFqb2hyeitQRmorUHI2SWlVbFJWaW5yNitQd1lNSHMwOFoxUW50VEp2Z1RtNUs1VHNTRVJHUlZyUXpiYUx0RUlpSWlJaUk2QlhGaEJrUjFZaExseTdoekpremtNbGt3anByYTJ1TUdUTUc5ZXZYMTJKa1JGWFh5c1NLQ1RNaUlxS1hXQ3NUVmlzZ0lpSWlJcUxhSWRaMkFFUlV0MlZuWjJQMzd0MElEQXdVa21VNk9qb1lPSEFnUHY3NFl5YkxxRTRaMktRanhCQnBPd3dpSWlMU1FBd1JCamZwck8wd2FwMUVJcW54TWE5ZXZZcTR1RGkxOC9qNyt5TWhJYUhHejFkWHBLZW40K3paczdVeWRsUlVGSGJzMkNIMHRFdEpTYW1WNysyejJMNTlPMDZmUHEyeUxpc3JDd1VGQmRVYTU5S2xTOGpQejYvSjBHcE1YYnZubzZPaksvd3NNek16RVI0ZWp1TGk0aXFQS1pWS05hNFBEZzVHZW5xNjJ2cVNrcEpLeDd4eDR3YVNrcExLM1I0VkZZWGJ0MitydkVoYmtiUzBOSTJ4bEJVWkdZbGJ0MjVWYVR3aUlxTG54UmxtUlBUTXJsNjlpbE9uVHFuOHc3cFJvMFlZTzNZc0xDMHR0UmdaMGJOcFc2OHhCalR1aEpPcDRkb09oWWlJaUo0eXRLa0RXdGQ3dFdlWUpTUWtZTW1TSmZqODg4L1JxMWV2R2h0MzQ4YU5zTFcxeGRLbFM0VjFoWVdGOFBUMHhPelpzOUdxVlNzQXdQTGx5OHQ5YUQ5eTVFZzRPenNEQUc3ZXZJbDc5KzZwN2ZQbW0yL0N6czRPUVVGQmxjWmtiVzBOR3h1YmNyZW5wcWJpenAwN2lJdUx3NTA3ZHpCOStuUzBiZHUyMG5HclNpNlhZL0hpeFVoS1NrS1RKazNRb1VPSEdoc2JBTzdmdjQrLy8vNGI5dmIyYU55NE1SWXNXQUF6TXpPc1dMRUNqUnMzcnRGemxjZlgxeGRSVVZHWU1XT0djTTdNekV6NCtQaWdmLy8rNk4rL3Y3RHY5OTkvai9UMGRDeGF0QWlkTzFlZW1JNkxpOE4zMzMySDVzMmI0NWRmZm9GWS9IenZZeGNYRjZ2MHdLNHFzVmdNQXdNRHRmVTFmYytYbEpSQW9WQlVPejRBME5QVGcwaFUva3Q1U1VsSm1EZHZIa2FOR29XNWMrZHEzQ2NzTEF3Yk4yN0U3dDI3MGF4WnMwclBHUmdZaU4yN2QyUHQyclZvMGFLRnNQN2h3NGRZdVhJbHhvNGRpMW16WmducnM3S3lNSGZ1WEl3YU5Rb2ZmUENCeGpIbGNqbldyRmtEc1ZnTWIyOXY2T3FxUDFMY3ZuMDc0dUxpOE5kZmY4SGMzTHpTT0gvNTVSZWNQMzhlZS9ic1FhTkdqZFMyNStUa1lNbVNKVEF6TThPdnYvNEtQVDI5U3NkTVNVbEJZR0JncGZzOXJXWExsdWpUcDArMWp5TWlvbGNMRTJaRVZHMjV1Yms0ZE9pUThMWWtBSWhFSWpnNU9jSFoyZm01LzFnaTBxYkpiem9oTkNNT3VkSkNiWWRDUkVSRS8rOE4vWHFZL0dadmJZZFI2NW8wYVFKZFhWMXMyTEFCWGw1ZWFOQ2dBYjcrK212Y3ZuMjcybVA5OGNjZlZYcGdYVlprWkNSa01obk16TXlFZFFxRkFxbXBxWGozM1hlRmRhZFBuOGFKRXlmVWpoOHlaQWhhdFdxRjlldlhWM3F1OTk5L1gwaVk1ZWZuWSsvZXZVaE9Ua1pLU2dxU2s1T0ZtVFI2ZW5wNDg4MDNrWjZlWHFNSk03RllqQmt6Wm1ENTh1WFl2SGt6Tm0vZVhLTi94eWdmN010a01oZ1lHR0R1M0xsWXMyWU5Qdi84YzZ4ZXZScnQyN2V2c1hOcG9sQW9jT2pRSVJRVUZPQ05OOTRRMWljbUpnSUEyclJwbzdML3pKa3pzWExsU3JpNnVtTE1tREdZTm0wYTlQWDFOWTVkVUZDQWRldldRUzZYWS9yMDZSQ0x4Y2pQejhmNDhlT3JGTnVJRVNNd2UvWnNsWFZmZnZrbDd0eTVVNTFMQkZDYTVOaTVjMmUxajFPcTZqMC9ZY0lFNU9ibVB0TTVkdTNhcFpLMGV0cjE2OWNCQUlNR0RVSldWaFp1M3J5cHRrOXNiQ3lBMHNTWmhZV0YydmJ1M2J1alhyMTZ3bkxMbGkyUms1T0RoUXNYNHNjZmY0UzF0VFVBSUR3OFhOaGZTU3FWWXMyYU5jakl5TUNiYjc1WmJwelhybDFEZG5ZMnBreVpvakZabHBHUmdaaVlHUFRvMGFOS3Yzc2VQWHFFOCtmUHc5blpHWTBhTllKY0xzZVpNMmZVOXJPM3Q4ZVZLMWV3ZmZ0MjJOcmFxbXhyMjdhdFdzd3BLU240NDQ4L0lCS0pLa3hVbGlXWHkrSGs1TVNFR1JFUk1XRkdSTlVUSGg2T2dJQUFsVklRRmhZV0dEOSt2TVkzd29qcW12cDZSdGphZlJwK2pqdUJzTXk3Mmc2SGlJam90ZGZ0alRiNHdtWW9ESFVxbjFsUTF4a2FHdUxycjcvR2dnVUxzR0hEQnF4YnR3NDlldlJBeTVZdDFmYjk5OTkvRVI0ZWpzNmRPNk4xNjlacTIvWDE5UkVSRVlFN2QrNmdvS0FBU1VsSjhQWDFGYllYRnBhK0hLUjhnRDUwNkZBQWdMT3pNeFl1WENqczkrVEpFNHdiTjA1dGZGTlRVeHc4ZUJBQUVCOGZqN2x6NTZvOHVKNCtmVHJlZi85OWpkZjU0WWNmcWl5Ym1KamcyclZyME5YVlJZc1dMV0JzYkl5b3FDaHMyclFKSFRwMGdJNk9Eb0RTeE5yRWlSTTFqcW1rbzZPRHc0Y1BWN2lQVXMrZVBlSGc0QUFqSXlQazVlWFZhRG41c2drekFIQnljc0txVmF2dy9mZmY0L0hqeHpWMm52TGN2SGtUcWFtcG1EQmhna3JpUzVtVWVqcjVhR3RyaTIzYnRtSDE2dFh3OWZXRnBhV2x4cGxHY3JrYzY5YXR3NE1IRHpCdTNEajA3TmtUQUtDcnE0djMzbnV2U3JHOTlkWmJHdGZyNmVsaDh1VEpWUm9EQVBidjM2KzJycmJ1K2ZIang2T29xRWhZRGdnSVFIWjJOaVpNbUZCdWZQNysvc2pOellXeHNYR0YxM0h0MmpXMGF0VUs3ZHExUTNoNE9INzg4VWUxZlpUMzBhKy8vcW94Q2VUcDZhbVNNR3ZmdmoyV0wxK09wVXVYNG9jZmZvQ25weWNBNE9MRml6QXhNVUduVHAyRWZUZHYzb3liTjI5aTFxeFplT2VkZDlUR3pzL1BoMEtod0xGanh5QVdpOUczYjEvazVlVUJLSDF4MXNURUJBQ0VXVjFkdTNaRmFtcXEyamg2ZW5vcWxXaVVQNmYvL2U5L0FaUW03dGF2WHc4OVBUM2haMTdKME5BUUowK2V4TW1USjRWMVJVVkZtRFp0V3JsSnZrV0xGbUhBZ0FFYXR6MXR4SWdSVmRxUGlJaGVmVXlZRVZHVkZCUVU0UERodzRpUGoxZFozNzE3ZHd3WU1FRGpHMlpFZFZVOVhVTXNmbXNVenFaRjRYcFdBdTduUDhLRGdreHRoMFZFUlBUYXNEYTJSQXVUQnVocTBRcjlHdGxyTzV3WHl0N2VIaU5HaklDZm54OU9uVHFGMGFOSGE5elAxZFZWK1AveVN2eGR1WElGaHc0ZFFsRlJFUW9LQ3ZEYmI3K3A3WFA1OG1WY3YzNGQvZnIxcTNhc3lvZmFvYUdoQUNDVXJ3TktINDRiR1JsVmVTd3ZMeS9oYTI5dmIwUkZSYUY1OCtZcUQ4NFZDZ1dLaW9yUXBrMGJsUWYrWmE4bEpTVUZRT2tzazVreloxWjZYcGxNQmgwZG5Vb1ROZjM3OTBmRGhnMkZwRXRsbEgyZXpwdzVvL0kzVk4rK2ZSRVpHWW5JeUVpTUdER2kxbDQ2UEg3OE9FUWlFWVlQSDY2eVBpWW1Cb0I2d2d3QXpNek1zRzdkT2dRR0JtTGd3SUZxMnhVS0JUdzhQQkFhR2dwSFIwZk1tREZEMkdaZ1lJRFBQLy84dVdMVzE5ZXZWc0xNeDhkSGJWMXQzZk5QSjNrdlhicUU0dUppVEowNlZlUCtNVEV4MkxkdkgzcjM3bzBHRFJxVU8yNWhZU0d1WHIwcWpOTzVjMmY0Ky91cjdYZjgrSEZzM0xnUk8zYnNxTEFrWTM1K3Z0QVRyRUdEQnBneVpRcHNiVzJSa0pBQWlVU0NxMWV2b2t1WExpcDl5QndjSENDWHk5RzFhMWVodjF1OWV2WFFzR0ZEQUtVSnJiS3o2ejc1NUJQaGF6MDlQUncvZmh3S2hVS1lkYnAxNjFaczNicFZMVFpiVzFzaGNaZWJtNHRqeDQ1aHdJQUJhclB2NXMrZmo4R0RCNWQ3alVwanhveXBkQjhpSXFMcTRoTnVJcXBVVWxJUy92cnJMNVVtMFBYcTFjTzRjZU9FMGc1RXJ5S1hSblp3YVdTbjdUQ0lpSWpvTlROdDJqU0l4V0wwN3EyNURHVjhmRHpDdzhQUnJWdTNDdnRoZmZMSkovamtrMDh3ZWZKa3RYNU95bGswTTJiTWVPNEh6K2ZQbjRlOXZUMGFObXlJSjArZUFDaE5XRVZHUm1yY1h6bGI1bGwxNnRRSmMrYk1VVnYvK1BGaklXRm1aR1NFdm4zN3F1MXo2ZElsWkdkblk4aVFJZFU2cDYydExYYnUzSW5zN094cUhYZnAwaVZjdW5SSjQ3WWVQWHJVV3NJc0xpNE9Db1ZDSmFrRlFLZ1VNbW5TcEFxUC8vbm5uNFd2bHk5ZmppNWR1c0REd3dPblQ1OUd4NDRkc1hUcFV1VG41eU0zTnhkTm16YXQrUXQ0UmkvcW5pOHFLbEtiQlZYVzc3Ly9EdUIvczZmS0V4b2FDb2xFb2pLTGROdTJiV285dUpSOXd6Lzc3RE8xR1dZZUhoNUNUN1pyMTY1aDVjcVZGWjd6MnJWckdwUEpaY3VzOXVuVFIrV3phOWFzbVZvUzllelpzMGhPVGhhdUl6azVHZjM2OVZNcm02aThwckl2MmY3eHh4K1F5V1Q0NUpOUGtKR1JnYlZyMTFZNmU3UzZTa3BLcXB6Z0ppSWlVbUxDaklncWRPdldMZmo1K2FrME9PN1lzU09HRGgxYWJrMTdJaUlpSWlKNmRzYkd4cGc3ZDI2NTIvZnUzUXNBdGRJSDY4bVRKNGlPamhhVzgvUHpLOXcvS1NrSjkrL2ZWNHYzOE9IRFZTNk4rUGp4WStIQk93Qmhoa3hNVEl4UTdrMVhWeGZObXpldjBuZ0FZRzV1cmxKbVQybk9uRGtvTEN6VXVLMHlBd2NPVlBtN3FDTDM3dDNEckZtek1IUG16SEtUTXhVbFhKN1hvRUdEaE9TbFVrWkdCczZmUHc4Ykc1dHl5eUpxWW1WbGhXM2J0Z25Kc3RXclY4UFEwQkJidDI3RnFWT25zSHIxYWpnNE9OVDBKYnd3MWIzbmdkSUtMRStlUEVGTVRBdzZkT2lnc2kwNk9ocFhyMTZGczdPemtNZ3FUOWtTZzByT3pzNXFaVllqSWlJUUVCQ0FpUk1ucXZVSEt6dUR6Y0hCUVpqRlZWWitmajVXckZpQnhvMGJWK25lZjdvOGFaTW1UZFJtLzkyOWUxZjR1ZDIzYng5TVRFd3diOTQ4NFdlMnJHM2J0Z2xsU2g4K2ZBZy9Qei84OTcvL2hhV2xKVHc5UFJFUkVTRWs4VHc5UGJGdDI3WktZNnpzKy9Uamp6OXFMRzlKUkVSVUVTYk1pRWdqaFVLQmdJQUFYTGx5UlZobmFHaUkwYU5IMTJpemJTSWlJaUlpS3AwTklaVktoV1ZkWFYzaEFYTlpGeTVjd0lVTEZ3Q1U5dnk1ZXZVcXVuWHJWdW40NTgrZnIxS2ZudERRVUtIRVlsVUVCd2RESkJLcGxHTUVTbWN3RFJvMFNPTXhzMmZQVmxrT0NRblIrSkMvN0F3WGMzTnpqZVgxcXF1Z29BQ0dob2JQZEt4WUxLN3l2c3ArVW9XRmhiV2FHQ3VQcHRLRzN0N2VPSC8rUENaT25BZ25KNmRxamRlN2QyL2s1T1RnNjYrL2hwNmVIaUlqSS9IUFAvK2dUWnMyc0xkL09jdW0xdFk5TDVmTGtaT1RBd0E0ZHV5WVdzSnMzNzU5QUVyTFZIcDdld01vVFk0K1BZTXFNVEVSMTY1ZFV4dmZ6czRPZG5hcVZTNWtNaGtDQWdMZzVPUlVZVWxHVTFOVGpUTzh0bXpaZ3VMaVlzeVlNVVBqOXVkeDVzd1p4TWJHWXNxVUtScVRaVURwWjZiOGZmYm5uMzlDSnBNaElpSUNTNWN1eGJWcjF6Qm8wQ0FodWRpdlg3OHEzVk5sWjBGcU1uRGd3Q3EvVkxCang0NHE3VWRFUks4K0pzeUlTRTFSVVJIKyt1c3ZKQ1ltQ3V2YXRHbURVYU5HVmRxd21JaUlpSWlJcW0vdjNyM0NnM2FndEpUYmxDbFRWUGJKemMxVlNTejUrL3Zqd0lFREdEMTZOR2JPbkZsaFgyRWJHeHU4Ly83N3duSmhZYUhHSkpXTGk0dEtHYis4dkx3S2U0RUZCd2ZEeHNZR2I3enhoc3A2TXpPemNoL3NQNTE0NnR1M3IvQ0FYQ0tSWU9IQ2hTZ3VMc2JHalJ0VlpwalZoTUxDUWhnYUdsYXBWSnRJSkhybTVKb3lZWmFYbC9kTXg5ZUdvS0FnaU1YaVo1b041dURnZ0M1ZHVrQWtFaUV2THcvcjFxMkRucDRldnZubUc2U25wOFBYMTdkYTQxbGJXMlBVcUZIVmpxTTZhdXVlejhuSmdWd3VCd0NjTzNjT00yZk9oS21wcWJCZFdSYTBiRmxGUFQwOXRZU1pqNDhQeEdLeE1GWkZmZmVVWlV3Ly9mUlR0WktNeW10ZHZueTV4c1JmWVdFaC9QejhZR0ZoZ2V6c2JBUUVCSlI3YldWWldWbFY2VjZ4c3JKQ3IxNjlNSGJzV0NRbko2dVY2RlRHcmt5WXRXL2ZIdmZ1M1lPQmdRRmlZMk9obzZPRGp6LytXTmpmM3Q2K1NqM01IQjBkTmY1OHRtelpFcTZ1cnVqVXFST2FOR2xTNlRnQTBLcFZLN1ZaZFVSRTlIcGl3b3lJVkdSbVpzTGIyMXVsZkVlL2Z2M3c3cnZ2YWpFcUlpSWlJcUpYVzdkdTNXQmtaSVNpb2lKaFZrcFpFb2tFMzMzM0hiS3lzakJwMGlUczI3Y1BMaTR1U0VwS3dxRkRoeEFiRzR2bHk1ZkQwdEpTNC9oV1ZsWVlNR0NBc1B6a3lSTzE1SUZjTG9laG9TRWFObXdvckt1c0RIdjc5dTBSRUJDQXVMZzRsZGtjQlFVRmVQejRzY1pqbmk1cmFHcHFLaVFjL1AzOWhUNWIxdGJXTURNekUvYXJpZVJUYm00dVNrcEtWQklwNVduVXFKRlEvaElvblFXNGYvLytTbyt6c3JMQ2tDRkRvSyt2WCs1bjhLSTllUEFBQ1FrSk1ETXpxMUtwVEgxOWZZd2ZQMTVsblVna2drS2hnSWVIQjlMUzBqQm56aHkwYk5rU0VSRVJHa3NMS2hVVkZVRWtFc0hBd0VCWTE3bHpaN1dFbVVRaTBYanZsMGNpa1ZTNHZiYnUrYlMwTkFCQS8vNzlFUlFVaFAzNzk2c2t1clpzMlNJa3dkTFMwakJ6NWt4MDdOaFJaWXlrcENTY09IRUNRNFlNd2ZIanh3RUFGaFlXK09xcnJ5bzhkM25xMTYrUDFOUlViTml3b2R4OXNyS3lLdHorTkVkSHh5b2x6T3p0N1dGdmI0KzFhOWZpNnRXcjJMSmxpMHB2UmVYTVdXWENiTVNJRVJneFlnUlNVMU14ZGVwVVRKdzRFUTBhTkJCKzdzVmlNVUpDUXFvVW82bXBLVHAxNm9TSWlBaGN2SGhSWmR1OWUvZXFOSVltOWVyVjB6aExrNGlJWG4xTW1CR1I0TTZkTy9EeDhSRWFDdXZxNm1MOCtQRXN3VWhFUkVSRVZNczZkdXlJamgwNzRzbVRKMnBKQTdsY2psV3JWaUVpSWdJalJvekFlKys5aDMzNzlzSGMzQnp6NXMzRDl1M2JjZmp3WWN5ZVBSc3JWcXpRMko4cVBUMGRwMDZkRXBZMXpiQ1N5K1hWTGgvNDZhZWZJalEwRkZ1M2JzV21UWnVFOWIvLy9qdCsvLzMzYW8ybFVDamc0K01qTEcvZHVoVXVMaTdvMGFOSHRjWXBUMDVPRGtwS1N0QzhlWE9WUklvbXYvLyt1ekJMVEVrcWxlS1BQLzZvOUR4MmRuWVlNbVFJTEMwdGtabVorVnd4MXhUbGJLY25UNTdnanovK3FMQnlTRjVlSG95TmpkVVNaZ0R3eXkrL0NDVkIrL1RwQTZEMDN2WDM5eTkzdk1HREI4UGUzaDRlSGg0VnhsaFNVb0xkdTNkWGVpMVZWVnYzdkxJU1M2ZE9uU0FTaVhEa3lCR01IVHRXU0ZhWFRRd2VQMzRjQ29WQzdiTThjT0FBbWpadHFwSXdNelEwaExPek05TFQwNUdVbEZTbFdIUjFkZEdwVXlkaCtjU0pFOExYOSs3ZHcvTGx5NUdUa3dOM2QzZU41UW5Ed3NLd1lzVUt1TGk0WU9IQ2hTcWZSZG1aYkVsSlNXb2xVZS9mdjYreVBITGtTSnc3ZHc3TGx5L0hUei85QkNNakl3RHFDVE9sN2R1M3c5emNIQk1tVEZEYmI4V0tGVlc2L2c0ZE9tRHo1czFJU0VqQTBhTkhWYllWRlJWQkxCWS9VKzkxUzB0TEpzeUlpRjVUVEpnUkVZRFNVaXBCUVVIQ3N2S05LaXNyS3kxR1JVUkVSRVQwZWlzcUtzTDY5ZXNSR2hvS0Z4Y1hmUGJaWjBoUFR4ZTI2K2pvWU83Y3VXamJ0aTAyYnR3SVYxZFh6SjgvWDYya1dXeHNMSDc2NmFjS3p5V1JTS3I5Y05uRXhBUmp4b3pCcjcvK2l0allXR0ZteWRDaFE5R3paMC84OWRkZnlNek14Snc1YzRSamR1M2FCVE16TStUbTVxcVVzZ3NORGNYRGh3OWhaMmVIcUtnb3BLU2s0THZ2dnNPaVJZdlF2My8vYXNXbHljT0hEd0VBWGJwMHFmQmh1REp4ODNUQ3pNaklDSDUrZmlyclJvMGFoWTRkTzJMbHlwWENPbVhKeWNhTkc2c2xGYlNob0tBQWZuNStNRFUxaFl1TEM4NmVQWXMvLy94VDQvZjZ3WU1IbURadG1zYStlTjdlM2poNDhHQ3R4V2xpWWxLbEdYeEtsU1UwYXV1ZXYzUG5Eb0RTTW42ZE8zZkcyYk5uc1huelpyVWt6OE9IRCtIdjd3OTdlM3UxejdOMTY5WndkbmJXbUt3TENncUNsNWRYbFdJeE1URlJtVEdvSEM4c0xBeXJWNitHU0NUQ3lwVXJ5KzFiMXF0WEw4eVpNd2RidG14QmVubzZYRjFkTlpaUzFWUjJVeUtScU1ULzFsdHZZZnIwNmZEeThvS0hoNGZRZzFENVFtN1p6emtrSkFRaElTRllzbVNKVUZheHFLZ0lBSVJFMi9yMTY5RzFhMWVNR1RNR1gzenhCWnlkblZXKzNyUnBFK0xqNHdFQTc3Ly92c3FzMGVqb2FNeWJOdzlUcGt4aDRvdUlpS3FGQ1RPaTE1eFVLc1hmZi84dC9LTWZLUDNEYnRLa1NlVTI3Q1VpSWlJaW90cVhtcHFLNWN1WEl5RWhBU05Hak1Cbm4zMm0xdjlMYWZEZ3dXalVxQkZXckZnQlQwOVBPRGc0cUx6ODFydDNiK0VCTmxBNjAyamN1SEhDc2xRcWhVd213NGtUSjRRWlJJQjYrVVJObkp5YzhPdXZ2K0xxMWFzWVBudzRnTkkrUWoxNjlFQnhjVEZXclZxRnBrMmJva1dMRmdCS0UxYnU3dTVZdUhDaE1CTkZJcEhBeThzTGJkdTJSZmZ1M1JFVkZZVmx5NVpodzRZTldMZHVIZkx5OHA0N2FSWVpHUW1nTkZsUmtkemNYQUJRU2VZcEtSL21seVVXaXpXdWI5NjhPVzdjdUlIOC9IeXQvbTNsNysrUC9QeDhUSjQ4R1lNR0RjTFJvMGR4L1BoeGpUM0VkdTdjQ1pGSWhFbVRKcW1zOS9MeXdzR0RCL0hXVzIvQjB0SVM1OCtmcjVWWU5YMk96NnEyN3ZrYk4yNUFYMThmYmR1MmhaNmVIa2FPSEFsZlgxOEVCZ1ppNE1DQkFFcG5ybmw0ZUVBbWsySFdyRmxxWXd3Yk5neDZlbnFJaTRzcjl6d0hEaHdRWm1VbEp5Y2pPVGxaSmZHMmE5Y3VuRDE3VnVXWXpNeE0vUExMTHpoOStqVDA5UFR3MldlZndjREFBTkhSMGVXZXg4YkdCbVBHaklHdnJ5K21UNThPRnhjWERCMDZGRys5OVpidys2WnIxNjVZdTNhdHluRnVibTRJQ3d0VFdUZHUzRGlFaFlVaEtDZ0lEZzRPR0Rac21Ob01zN1MwTkhoNGVNRE16QXlabVpuWXRXc1hzckt5NE9Ua0JBQTEwa3ZzMEtGRDBOWFZ4YkJodzU1N0xDSWllcjB3WVViMEdzdkp5Y0crZmZ2dzZORWpZVjM3OXUweGR1ellHbXVxVFVSRVJFUkV6MmJyMXExNDhPQUI1czZkcXpHNThiUXVYYnJBMDlNVHljbkoxYTRVb2V4aDNMdDNiM1RwMGtWWVgxaFlxTmIzNlduS1dXV2F5Zy8yNnRVTHBxYW0yTE5uRDVZdVhZcDc5KzVoOWVyVnVIZnZIb1lPSFNxVWZkdXpadzhlUG55SVpjdVc0Y0dEQndCS1o2UzR1Ym5ocTYrK1FrWkdScld1UjVQZzRHQUFxTFF2a3pKaDlyd1A3cFdsN1dOalk5RzFhOWZuR3V0WkZSWVd3c2ZIQndZR0JoZzVjaVFzTEN3d2JOZ3cvUGJiYitqUm80ZEtyNm1BZ0FCY3ZIZ1JZOGVPVlVzcVNpUVNPRGc0NFB2dnY4ZVdMVnRlOUdYVWltZTU1Ky9kdTRkNzkrNmhXN2R1UWdKbzZ0U3BDQXNMZzZlbkoxcTBhQUViR3h2czJyVUxFUkVSbURoeElteHNiTlRHZWJvOG9TWW1KaWJDckt4ejU4N0J6ODlQcGV6ZzAyTkVSMGRqMGFKRktDb3F3c0NCQS9IbzBTTnMzTGl4MHZNbzllclZDem82T2dnTURFUmdZQ0Q2OWV1SGI3NzVwc3JIQTZWbEhGMWRYVEZqeGd5aGRLV3lONW15Vk9XVEowK1FtNXNMWTJOakhEMTZGQllXRmpBM04wZEJRUUVBbE51SHNUcHUzNzROcVZTSy8vNzN2OVdLM2NmSHAwcmZHeUlpZW5YeGlUalJheW94TVJFSERoeFFxZVB1NU9RRUZ4Y1hMVVpGUkVSRVJFUktDeFlzUUVaR1JyVjZDcmRvMFVLWXlmWGxsMS9pN3QyN0tDb3FRa1pHQmthTUdLRzIveSsvL0lMZmZ2dE5tSW5qNU9TazBqUHN5Wk1ubFNiTTh2UHpBZnl2OUZwWmVucDZtRFJwRW5iczJJRjY5ZXJoNU1tVHFGZXZIbGF1WENtY0p6NCtIZ2NQSGtUSGpoM1J1M2R2N051M1R6amUwTkFRUC96d0F3d05EWkdYbDFmbHorRnB0Mi9mUmt4TUROcTNiNC9telp0WHVLOHlrZks4Q2JNT0hUb0FBRzdkdXFXMWhOa3Z2L3lDckt3c2ZQVFJSN0N3c0FEd3Z3VFB0OTkraXg5Ly9CRm1abWE0Y2VNR05tM2FoUGJ0MjJQcTFLbHE0MHllUEJuMTZ0Vjc2Wk1KdFgzUEszdTFsZTJCWjJob2lHKy8vUlpmZnZrbHZ2MzJXd3dhTkFnSER4NkVuWjBkUHZyb294cTVyc3pNVEppWm1WVzRqNDJORGZyMzc0OSsvZnFoVTZkT1NFOVBSMzUrUHVSeU9lYlBuNDhPSFRwZzd0eTVhc2M5ZlBnUWJtNXVzTE96d3djZmZJREV4RVNjT25WS1l3KzdxbWpjdURGMjc5NHRKTDZVcFJhVnliKzJiZHZpeUpFamFuMzBEaDQ4Q0QwOVBUUm8wQUFBc0hUcFV1am82S0NvcUFqcjFxM0REei84b1BLMVJDTFIySmNOQUlZUEgxNnQzeGVuVHAyQ1RDWjc2ZTl2SWlLcWZVeVlFYjJHWW1KaTFHclBqeDA3Vm1OemNDSWlJaUlpMGc1emMzT1ltNXMvOC9IRGhnMURWbFlXQUtqMUMzdTZUS0N5djVlbS9rWGxPWG55SkhSMWRZV3ljTzNhdGRPNDM1Z3hZeEFVRklSang0NmhXN2R1V0xKa2lVb3NTVWxKME5IUndjS0ZDNFVaWjJVcGV4dzlLN2xjanUzYnR3T0FTa20rOGlnL00yV0M2Vm0xYXRVSzV1Ym11SGp4SWo3KytHTmhmVXhNRERadjNvelpzMmZEM3Q0ZVFHbDV3SnF1OG5IcjFpMzQrL3VqY2VQRytPQ0RENFQxcHFhbStPNjc3K0RxNm9wNTgrWmg5T2pSOFBMeVFvTUdEZURtNWliTUJDcnJlVCtMRjZVMjcvbVVsQlFjTzNZTWxwYVc2TjI3dDhxMmR1M2FZY21TSmZqdXUrOXc4T0JCV0ZsWjRmdnZ2Nit4NzJsMGREUXNMQ3dnazhrMDlqMERTa3VEZnZIRkY4S3ljcFpwZUhnNGlvdUw0ZURnZ0ZhdFdxa2RwK3lKcUp4dDJLSkZDM3p5eVNmUEZXL1pXV0xLbDNTVlA4ZGlzVmd0V1FhVUpyVmJ0MjR0bElHY1BIa3kyclJwZzdWcjErTDk5OStIbloyZHl0ZCtmbjdDYk5DblRadzRzVnJ4bmp0M1RralVQUzB3TUJESGpoMFRTcFYyNzk2OVdtTVRFVkhkb3JuNE9SRzlzcTVmdjY2U0xETXlNc0swYWRPWUxDTWlJaUlpZWdtY1BIa1NRR21mbitjMVlNQUFqQjgvSHUrKyt5NU9uRGlCbkp3Y2pCOC9IbFpXVmpoOCtEQWFObXlJOGVQSFkvejQ4Ymg1OHlZc0xTMWhiVzFkNWZGRFEwT3hkdTFhWExwMENWMjdkc1Y3NzcybmNiODdkKzVnd1lJRk1EVTFSWFIwTkdKalkxVzI5KzdkR3dzWExxeHk0aUl0TFExWHJseFIrNTh5VWZLMDNidDNJem82R2gwNmRFRGZ2bjBySFQ4NU9SbEExVXZENWVUazROU3BVOWk5ZXpkV3IxNk4yYk5uNC92dnY0ZElKSUtUa3hNU0VoS0UvbW5LOGVQaTRvUVpNRGR2M3NTVUtWTnc2OWF0S3AydktwNDhlWUlmZnZnQklwRUlDeGN1RkdiM0tMVnYzeDdmZmZjZGtwT1RzVUhnbXhVQUFDQUFTVVJCVkdYTEZ1anI2MlBEaGczbEpnM3FpdHE2NXhVS0JUWnUzQWlaVElZcFU2YW9mWjZQSHorR241K2ZzSnllbm81ZHUzYVZtOUNwanJDd01LU2twQ0EyTmhiVHAwOVg2YmRXR2FsVWltM2J0a0VzRnFOZnYzNGE5MGxLU2dJQU5HM2E5TGxqMVVRNVk3TnM0anM3T3h0UlVWRTRlZklrZHUzYUJUYzNOMXk1Y2tWSUlBT0FyYTB0ZXZUb0FSMGRIYlJyMTA3dDYrcVduUzFQWVdFaDB0UFROZjcrQ1E0T2hydTdPK1J5T1hKemM3RnMyVElrSkNUVXlIbUppT2pseEJsbVJLK1I4K2ZQNDl5NWM4S3lwYVVsL3ZPZi85UklVMTBpSWlJaUlubyt1M2Z2aHJlM041bzFhNGFUSjAraVFZTUcrTTkvL3FOV0pzelUxQlRUcGsyRG5aMWRwV09tcDZkajBhSkZrRWdrY0hKeUFnRDA2TkVEam82T1dMMTZOU0lpSWpCNjlHaUVoWVZwTEY4bmxVb0JRSmoxVWRhY09YTXdldlJvV0ZwYWFuellIQjhmanoxNzl1RGl4WXZ3OWZYRkR6LzhnSysrK2dyZmZ2c3RKa3lZZ0FrVEpzREV4QVJpc1JqOSsvZXYwbWNFQUJjdlhzVEZpeGMxYm5zNnpzT0hEMlAvL3Ywd05qYkcxMTkvclhFR1cxa1NpUVJuenB3QkFMVlNtTUhCd1lpSmlVRktTZ3BTVTFPUm1wb0t1VnlPK1BoNHJGKy9YdGpQek14TTZJazFmUGh3SEQxNkZGNWVYdGkwYVJQRVlqSCsvZmRmQUJCbSt4Z1lHRUFpa2VEcnI3L0dnZ1VMTUhEZ3dDcC9GcG9VRmhaaXlaSWxTRTFOeFpRcFUxVDZjd0dseVlwLy92a0hQajQrQUVwbkZxV21wdUtiYjc3QmYvN3pIL1R1M2J2R1N0TmxaR1JBTHBlWE95dXFMSWxFb2xZSnBiTDlOYW1OZS83Z3dZTzRjZU1HN096c01HVElFR0Y5U1VrSkRoOCtqTDE3OTZLZ29BQURCdzdFKysrL2owMmJOdUg0OGVNNGQrNGNSbzRjaWVIRGgxYzV3VE40OEdDaFIxcGtaQ1RjM2QxaGJXMk5wVXVYWXZ2MjdYQnpjNE90clMybVRadFdZY25IdExRMGVIaDRJRDQrSG1QR2pFR1RKazAwN25mMTZsWG82T2hVbUxDK2Z2MjYybWNsa1VpcTlIMjlmUGt5Z1AvTllITjNkMGRnWUNBQVFGZFhGMjNhdElGVUtrVnhjYkZLYWN3WDVaOS8vb0ZDb1VDblRwM1V0bDI3ZGcyV2xwYjQ2YWVmVUZ4Y2pCRWpSdURtelpzYVorb1JFZEdyZ1Frem90ZEVZR0FnTGwyNkpDeTNhdFVLSDN6d2dkcWJjVVJFUkVSRTlPTDk5ZGRmOFBiMnhqdnZ2QU0zTnpkNGVucGkzNzU5OFBmM1I5ZXVYV0ZsWlFWOWZYMkl4V0tJUkNLSXhXSkVSRVFnTWpJU01wa01VcWtVTXBrTUpTVWxrTWxrNk5PbkQweE1UUEROTjkrZ3FLZ0k2OWV2aDQyTkRZRFNCTTAzMzN5RHhvMGJvMW16WmtLL0ptVzV3dWpvYUlTRWhNREl5QWhSVVZFQW9QRmhlOE9HRGRHd1lVT1ZkUmtaR1FDQUF3Y09ZTnUyYlRBMk5zYkhIMzhNSXlNanRHblRCaDRlSGxpeFlnWDI3OStQbzBlUFl2YnMyZFZPRVBYcjEwK2x4S0RTenAwN2NmMzZkUUNBVENiRHJsMjdoTDVJSzFhc1VPdGR0bUxGQ3FTa3BPQ05OOTZBaVlrSlJDSVJvcU9qa1phV2hzNmRPNnNsRUM1ZnZveUFnQURoTTJ6ZXZEbmVmdnR0TkcvZUhNMmJONGUxdFRXYU4yK3VVdmF2VFpzMjZOT25ENEtDZ3JCMjdWcDgrdW1udUhqeElpd3NMTkNvVVNNQXBUTnBQRDA5c1hqeFlyaTd1eU03Ty91WiswY0J3Sm8xYXhBWEZ3Y25KeWRNbmp3WlFHazV3ckN3TUFRRkJlSHk1Y3VRU3FXd3NiSEJzbVhMMEtsVEp3UUdCdUxYWDMvRjJyVnJzVzNiTmpnN082TlhyMTU0NjYyM1lHUmtWT1Z6SHpod0FNSEJ3VEF5TW9LQmdRSHUzTGtEQUpYMmpRTktrMDllWGw3UGR0SC9MeUVob2NiditaQ1FFT3pjdVJOR1JrYjQrdXV2SVJhTGtaV1ZoWUNBQVBqNitpSXJLd3NOR3piRVYxOTlKU1RvZnY3NVp4dzllaFI3OSs3Ri92MzdzWC8vZnRqYjI2TnIxNjRZTUdCQXVja3JvTFIzWGxKU0V0YXZYNDh6Wjg2Z1ljT0dXTGx5SlpvMWF3WjNkM2VjUFhzV08zYnNnS3VySzRZT0hZcnAwNmNMcFNlTGk0dHg2OVl0bkRsekJrRkJRU2dwS2NIdzRjTXhjK1pNQUlDWGx4ZXlzN09GNXdCMzc5NUZiR3dzbkp5Y0t2dytXMXBhNHAxMzNsRlpkKzNhTldSbVpnckxSVVZGK09tbm42Q3Zydzg5UFQySVJDSThlUEFBMTY1ZGc2bXBLV3h0YlFHVXppaTF0clpHeDQ0ZDBiNTllOGpsY3N5WU1RT05HemRHNTg2ZHEvSnRCdkMveEdaVitQcjZJalEwRlBYcTFZT1JrWkVRWDFKU0VzTER3OUdnUVFNNE96dXJIZGUyYlZzY1AzNGNxMWV2Rm5vMXRtblRwc3JuSlNLaXVvY0pNNkxYd0pFalIxVEtlN1J2M3g0VEprelFZa1JFUkVSRVJGUlcyN1p0MGI1OWV5eGJ0Z3k2dXJwWXNHQUIzbjMzWFFRRUJPRHUzYnU0ZXZVcXBGS3BrQmlyek5peFk3Rno1MDZobEp5bUdSRlRwMDVGWEZ3Y3dzUERNWGJzV0dFR1NFbEpDUTRjT0FDRlFnRTlQVDMwNzkrL3luMTdnb09EQVpTV1lSczllalFtVDU0TU16TXpZWHVyVnEzZzVlV0YzYnQzSXpBd1VFaG9WSWVabVpuR2g5WmxFMVdYTGwzQ3dZTUhZV3BxQ2pjM04zVHMyRkZ0LzBhTkd1SFNwVXZDakMrZ3RHeWNzN016NXM2ZHE3Yi8yTEZqNGVMaUFtdHJhelJzMkxEUzJXcEs4K2ZQUjN4OFBNNmRPeWRVL0hpNlBGN1RwazNoNGVHQmhRc1hZcytlUGVqVHA4OHpsNXpyMmJNblpESVpsaXhaZ29jUEgyTFRwazJJaW9xQ1RDYURXQ3hHang0OU1HclVLRGc0T0FqSERCbzBDSDM2OUlHL3Z6OThmSHpnNStjSFB6OC9HQnNiWThlT0hjSzlVUmtURXhPVmtwdDZlbnB3Y0hBUUVuZVZIYnQvLy80cVg2ZW1NYjI5dld2OG5yOTkrelpFSWhHKy9mWmJOR25TQkpjdlg4YXlaY3NnbDh0UnYzNTlUSjgrSFNOSGpsUXBPYWlycTR0Um8wWmh5SkFoQ0F3TXhKRWpSeEFaR1luNzkrOXJuTldtNU9ucGlkRFFVR1JrWkVBc0ZtUElrQ0dZTVdPR1NpODJGeGNYdlBQT085aStmVHVPSHorT0N4Y3VZUEhpeGVqZXZUc09IVHFFWGJ0MkFRRGVmdnR0VEpvMFNXWG1sRVFpd2VuVHB5R1h5d0dVemxaMWNYSEI1NTkvWHVGbjNiSmxTNVgrYUFEZzV1YW1rakF6TkRURWpSczNWTllCcFQzUjVzK2ZqM3IxNmdFb3ZUOTc5dXdwYlBmMjlrWnFhaXJtejUrdjhXZHE4T0RCUXJuSUNSTW1JQ29xQ2xsWldiaHk1VXFWWjNxWm1wb2lJaUpDN1hlbmtaRVJIQjBkTVhQbVRKWFBXR25Zc0dGSVRrNUdRRUFBOVBUME1HdldMSTB6MFlpSTZOVWhVaWdVQ20wSFFVUzFReTZYdzhmSEJ6RXhNY0k2ZTN0N2pCbzFxc3AvM0JFUkVSRVIwWXVSbDVjblBGU3VqRnd1aDFRcUZSNThsLzMzdlVna2dyNitQaVFTQ2JLenN5dE52Tnk4ZVJOMmRuWnFaZmlVQ1phbi8zYnc4UEJBU0VnSWZIMTkxY1pTenV5Wk9uVXFXclJvVWVGNWk0cUtWSklNU3Q3ZTN0aTllemYrL3Z0dmxXUmJkUjA3ZGd6dnZQT08yaXk0cDVXVWxFQWlrVUF1bDZOZXZYcTE4cmZTa3lkUHNHUEhEcHcvZjE1bHh0RFQwdFBUa1o2ZXJ0TEw2VmxJcFZMbzZwYStJNzFxMVNxa3BxYWliOSsrY0hGeHFiUTNtMVFxUlVoSUNBSUNBakIwNkZCaDFwU1NoNGNIVHB3NGdiLysrZ3R2dlBHRzJ2RUtoUUxLUjAyYVNubldwdHE0NStWeU9hNWZ2NDV1M2JvQktMMitIMy84RWJhMnR1alhyNS9HZTFpVCtQaDQ1T1RrcUNRcTQrTGlNSGZ1WEt4WnN3YmR1M2VIdDdjM3pwdzVnOTY5ZTJQbzBLR1ZYc2YxNjlleGRldFd1TG01b1ZtelppZ3BLY0d4WThmUXMyZFBZUWJqODBwTlRZV2VubDZWZS9xVmxKU2d1TGdZRW9rRXhzYkdsWDQrbVptWitPR0hIN0I2OVdxaHhPUEFnUU94ZnYxNmRPM2FWVzMvdVhQbklpa3BDUllXRnBnM2I1N0dmY3FqVUNpRTM1c0toYUxLM3pzaUlucDlNR0ZHOUlxU1NxWFl0MjhmN3QrL0w2enIwcVZMaFcrekVSRVJFUkVSRVpGMktCU0thaWRzbitXWWw0MWNMbi9oeVZVaUlpSk5tREFqZWdYSlpETHMzYnNYaVltSndqcEhSMGNNR2pSSWkxRVJFUkVSRVJFUkVSRVJFYjJjMk1PTTZCV2pVQ2h3NE1BQmxXUlo3OTY5MGJkdlh5MUdSVVJFUkVSRVJFUkVSRVQwOG1MQ2pPZ1ZvbEFvNE92cmk3dDM3d3JyQmcwYUJFZEhSeTFHUlVSRVJFUkVSRVJFUkVUMGNtT0JZS0pYeUpFalIzRDc5bTFobWNreUlpSWlJaUlpSWlJaUlxTEtNV0ZHOUlvNGNlSUVJaUlpaE9WMzMzMlh5VElpSWlJaUlpSWlJaUlpb2lwZ3dvem9GUkFjSEl3clY2NEl5MisvL1RiNjlldW54WWlJaUlpSWlJaUlpSWlJaU9vT0pzeUk2cmdyVjY0Z0tDaElXTzdRb1FPR0RoMnF4WWlJaUlpSWlJaUlpSWlJaU9vV0pzeUk2ckNiTjIvaXhJa1R3bks3ZHUwd2Z2eDRMVVpFUkVSRVJFUkVSRVJFUkZUM01HRkdWRWNsSmliaTZOR2p3bkx6NXMweGJ0dzRMVVpFUkVSRVJFUkVSRVJFUkZRM01XRkdWQWZsNU9UZ3dJRURVQ2dVQUlER2pSdGo4dVRKME5YVjFYSmtSRVJFUkVSRVJFUkVSRVIxRHhObVJIV01WQ3JGdm4zN1VGaFlDQUF3TmpiR2h4OStDSDE5ZlMxSFJrUkVSRVJFUkVSRVJFUlVOekZoUmxUSCtQcjY0dEdqUndBQXNWaU1pUk1ub2w2OWVscU9pb2lJaUlpSWlJaUlpSWlvN21MQ2pLZ09DUWtKUVd4c3JMQThmUGh3Tkd2V1RJc1JFUkVSRVJFUkVSRVJFUkhWZlV5WUVkVVJDUWtKT0hQbWpMRGNyVnMzZE83Y1dZc1JFUkVSRVJFUkVSRVJFUkc5R3Bnd0k2b0Rzckt5Y1BEZ1FXSFoydG9hUTRZTTBXSkVSRVJFUkVSRVJFUkVSRVN2RGliTWlGNXlFb2tFKy9mdlIzRnhNUUNnZnYzNm1EQmhBa1Fpa1pZakl5SWlJaUlpSWlJaUlpSjZOVEJoUnZTUysvdnZ2NUdabVFrQTBOSFJ3WWNmZmdnakl5TXRSMFZFUkVSRVJFUkVSRVJFOU9wZ3dvem9KWGIyN0ZuRXg4Y0x5eU5Iam9TVmxaVVdJeUlpSWlJaUlpSWlJaUlpZXZVd1lVYjBrb3FOamNXRkN4ZUU1VjY5ZXNIT3prNkxFUkVSRVJFUkVSRVJFUkVSdlpxWU1DTjZDYVducDhQWDExZFlmdlBOTjlHdlh6OHRSa1JFUkVSRVJFUkVSRVJFOU9waXdvem9KU09UeVhEZ3dBRklwVklBZ0xtNU9UNzQ0QU9JUkNJdFIwWkVSRVJFUkVSRVJFUkU5R3Bpd296b0pYUDI3RmxrWldVQkFQVDA5REJwMGlRWUdCaG9PU29pSWlJaUlpSWlJaUlpb2xjWEUyWkVMNUhrNUdTRWhvWUt5Kys5OXg0c0xTMjFHQkVSRVJFUkVSRVJFUkVSMGF1UENUT2lsNFJNSmxQclc5YTVjMmN0UmtSRVJFUkVSRVJFUkVSRTlIcGd3b3pvSmZGMEtjWlJvMFpwT1NJaUlpSWlJaUlpSWlJaW90Y0RFMlpFTDRHblN6RU9IandZcHFhbVdveUlpSWlJaUlpSWlJaUlpT2oxd1lRWmtaWnBLc1hvNE9DZ3hZaUlpSWlJaUlpSWlJaUlpRjR2VEpnUmFkbTVjK2RZaXBHSWlJaUlpSWlJaUlpSVNJdVlNQ1BTb3VUa1pGeThlRkZZSGpod0lFc3hFaEVSRVJFUkVSRVJFUkc5WUV5WUVXbkowNlVZcmEydDhmYmJiMnN4SWlJaUlpSWlJaUlpSWlLaTF4TVRaa1JhRWhRVUpKUmkxTkhSd2VqUm83VWNFUkVSRVJFUkVSRVJFUkhSNjRrSk15SXRTRXRMUTBoSWlMQThjT0JBbUptWmFURWlJaUlpSWlJaUlpSWlJcUxYRnhObVJGcmc1K2NuZkcxdGJZM3UzYnRyTVJvaUlpSWlJaUlpSWlJaW90ZWJTS0ZRS0xRZFJJMUlUQUp1aEFOMzRvRzR1OERqTEcxSFJFUlVOVzlZQU8zYkF1M2FBZzZkZ0JiTnRSMFJFUkVSRVJFUkVSRVIwV3VsN2lmTUpDWEFBVi9BN3hnZ3I5dVhRa1FFc1FnWU9SeVlNQmJRMWRGMk5FUkVSRVJFUkVSRVJFU3ZoYnFkTUx1WENQeTRHVWhPMVhZa1JFUTFxMVZMWU01MG9OV2IybzZFaUlpSWlJaUlpSWlJNkpWWGR4Tm1SY1hBd2lWQVdycTJJeUVpcWgyTnJJQ2YxZ082dXRxT2hJaUlpSWlJaUlpSWlPaVZKdFoyQU05cy8wRW15NGpvMVphV0R2enBvKzBvaUlpSWlJaUlpSWlJaUY1NWRUTmhGbnNIT0g1UzIxRVFFZFcrSThlQW1EaHRSMEZFUkVSRVJFUkVSRVQwU3F1YkNiTmpBVUFkclNSSlJGUXRDZ1Z3NnF5Mm95QWlJaUlpSWlJaUlpSjZwZFhOaE5uREZHMUhRRVQwNHZCM0hoRVJFUkVSRVJFUkVWR3RxcHNKczBlUHRCMEJFZEdMOHpCWjJ4RVFFUkVSRVJFUkVSRVJ2ZExxWnNLc29GRGJFUkFSdlRqOG5VZEVSRVJFUkVSRVJFUlVxK3Btd295SWlJaUlpSWlJaUlpSWlJaW9oakJoUmtSRVJFUkVSRVJFUkVSRVJLODFKc3lJaUlpSWlJaUlpSWlJaUlqb3RhYXI3UUNJaUloZVZtZlNJbkU5S3dHSitSbDRVSkNwN1hDSWlJaW9GbGdiVzZLbFNVTjB0V2dGbDBaMjJnNkhpSWlJaUlpMGhBa3pJaUtpcHp3cEtjRFBjUUc0K2poZTI2RVFFUkZSTFh0UWtJa0hCWm00OENnR1labDM4Rm43SWFpbmE2anRzSWlJaUlpSTZBVmpTVVlpSXFJeWJtWGZ4L3hydTVrc0l5SWllZzJGWmQ3RkY5ZC9SM1RPUTIySFFrUkVSRVJFTHhnVFprUkVSR1djVEwyRkp5VUYyZzZEaUlpSXRDU3pPQmZIa3E5ck93d2lJaUlpSW5yQm1EQWpJaUw2ZitjZnhTRGtVYXkyd3lBaUlpSXRDM2tVaS9PUFlyUWRCaEVSRVJFUnZVQk1tQkVSRWYyL2dKU2IyZzZCaUlpSVhoTDhkd0VSRVJFUjBldUZDVE1pSXFML2wxNlVvKzBRaUlpSTZDWEJmeGNRRVJFUkViMWVtREFqSWlJQ0lJY0NtY1c1Mmc2RGlJaUlYaEtaeGJtUUtlVGFEb09JaUlpSWlGNFFKc3lJaUlnQWlDR0NIQXB0aDBGRVJFUXZDVGtVMEJIeFQyWWlJaUlpb3RjRi8vVlBSRVJFUkVSRVJFUkVSRVJFcnpVbXpJaUlpSWlJaUlpb3htUmxaZUhRb1VONDhPQkJoZnNsSmlZaUlDQUFCUVVGbFk0NWI5NDgvUEhISHhxM3BhV2xZZVRJa2ZEeThxcDJyTkhSMGNqUHp5OTNlMlptSnNMRHcxRmNYRnpsTWFWU3FjYjF3Y0hCU0U5UFYxdGZVbEpTNFhqeDhmRklTVWtSbGlVU0NjTER3NUdSa1ZIbG1EU3BDOWQrL1BoeFhMMTZ0Y0o5Y25KeTRPL3ZqL3YzNzFjNXpxZjUrZmtoTkRUMG1ZL1g1TjkvLzhYT25UdVJtSmhZbytQV0pMbGNqcWlvcUJvZDg5R2pSd2dLQ2tKdTdyT1h1MDlNVE1TMWE5ZHFNS3J5NWVibUlqZzQrSm1QdjNIakJwS1Nrc3JkSGhVVmhkdTNiME1ta3ozek9Tcmo2dW9LVDAvUGNyZVgvZjFSMi9Mejg1R2FtbHJwenpZUjBjdUtDVE1pSWlJaUlpSWlxakdYTDEvRzFxMWJFUnNiVytGK3ZyNis4UFQwaEw2K2ZxVmpKaVFrYUV5NEFNQytmZnRRVUZDQWQ5OTl0MXB4SmlVbFlkNjhlZGk5ZTNlNSs0U0ZoY0hWMWJYS3lhbkF3RUI4OU5GSGFrbVNodzhmWXVYS2xmRDE5VlZabjVXVmhZOCsrZ2dIRGh3b2Q4eXZ2dnBLSlJuNCtQRmp1THE2NHNLRkN4WEdrcCtmajlEUVVDUWtKS2h0cXl2WC92UFBQOFBmMy8vLzJEdnpzS2pLL3czZk04eXc3NXVBQ09JQzRvTGlMdTY0cG1tbVdlWmUyV2Jhb21hTFN5NnBhYWFadVZXbTlTMHJ0VFF0OXoyWHlIMEZSUlpSRVZCa2g0R0JtZDhmeHprd3pCa1lVTXY2bmZ1NnZKdzU1ejNybkhPWWVaLzNlVDRWYnZmMjdkdDg5dGxubkR0M3pxTDlMRTlxYWlwTGx5NWx5NVl0MVZyZUhOZXVYZU9ubjM0aU9UblpiSnVpb3FJSHVrMXpGQmNYODhFSEg3Qmh3d2FqNllzWEwrYXR0OTdpeXBVcmtzdGxaR1RRcDA4ZlB2LzhjNHUzdFdQSERqNzg4TVA3RXJ4KysrMDNwazJiWmpRdE56ZVh6WnMzVi9wdisvYnRWZHJXdSsrK3krelpzOW01YzJlVjkxT24wekYzN2x3bVRweG9WaXhldVhJbGI3MzExbjBKaUpVUkh4OXZWaFE3Y2VJRXp6MzNIQnMzYmhTbjZYUTZDZ29LTFA1WGxldDAyN1p0akJneG90TG52NHlNak15aml1cWYzZ0VaR1JrWkdSa1pHUmtaR1JrWkdabS9qd3NYTGxTcmM5Z2NMaTR1akJrelJueC82dFFwVkNvVjdkcTFxM0M1UzVjdUVSSVNna3BWL2E2SmhJUUVkdXpZZ2EydExRY1BIdVRnd1lORzg3Mjl2WG5xcWFja2x6MTE2aFFBUFh2MkpDTWpnek5uenBpME1YVDZSa1ZGNGVibVpqSy9WYXRXT0RvNml1OERBd1BKenM1bTRzU0pMRnEwaUZxMWFnRnc5dXhac2IyQjR1Smk1czZkeTUwN2Q2aGR1M1pWRGx1UzdPeHNZbUppT0hQbURHZlBudVhxMWF2b2REcDY5T2pCNU1tVGpkcisxNDc5ZnRpMWF4Y0FmZnIwK1Z1M3E5UHBtRFp0R2txbGtpbFRwdURvNlBqUTdrMmRUc2ZSbzBkUnE5Vkc4d2NNR01ET25UdFpzbVFKUzVjdVJhazBIbGV2MSt2UmFyVm14U0FwOXU3ZGk3MjlmYVgzZjFXNWUvY3V5NVl0cTdTZGs1TVRqejMybU1YcmZldXR0M2o5OWRmNTdydnY2Tml4SS9iMjloWXZlL0xrU1RJek14azVjcVRrYyt6T25UdkV4TVRRdG0xYlhGMWRLMXpYRHovOGdFYWprWnozN0xQUFltdHJhL0YrbFNVa0pBUWZIeDlXclZxRlFxRmcwS0JCWEw1OG1kZGZmOTNpZFVSRVJEQno1c3hxYlY5R1JrYm0zNFlzbU1uSXlNakl5TWpJeU1qSXlNakkvRDhpT1RtWkF3Y09WR3Zaa3BJU3RGb3RLcFZLN0NEMjl2YW1lL2Z1M0wxN0Z4QWl5bXJWcW1YaU1BZ0xDK1BTcFV0aUozeGlZaUlkTzNZVUJaV3lORzNhdE5KOTBlbDBmUGJaWitoME9qUWFEWnMyYlRKcFU3OStmYk9DMmNtVEp3a0tDcUorL2ZxY1BYdVdSWXNXU1I0dndOZGZmNDFDb1RDWi85bG5ueG1KUnNIQndVeWZQcDJwVTZmeThjY2ZpekZwUjQ4ZXhjSEJnYkN3TUxIdDBxVkxPWFBtREsrODhncXRXN2V1OUhqTGs1Q1F3STgvL3NpVksxZTRjdVVLcWFtcEFOamEyaElhR3NydzRjTUpEdzhuTkRUMFAzWHNQLzMwazFGTXBPRzZpNHFLSWlNanc2aHQzNzU5OGZEd0lEczdtMkhEaGttdXorQ2VtVDkvUGdzV0xMQm9IOXEyYmN1VUtWTUFJYnB5OU9qUkptME01Mi9XckZsWVdWa1p6WHYvL2ZjNWV2UW9wMDZkb21mUG5qZzRPQUFQNTk0c0syYVhwMjdkdXZUdTNadnQyN2V6WThjT2kwWERpczZuUnFOQm9WQ1l2ZStrS0hzK0syUENoQWwwNmRKRmN0N3k1Y3M1Y3VTSTBiU3Z2LzZhbjM3NnFjSjE2blE2VWxOVGVmTEpKODIyNmRHakI1TW1UUUlFOTZaZXIrZjMzMzlIcVZUU3BVc1hjbk56QVZBb0ZPTG51WHYzYmdDYU4yOU9Ta3FLeVRyVmFqVWVIaDRBYk5pd3dhd0xiZURBZ2RVV3pKeWNuSmc3ZHk3ang0OW41Y3FWTkd6WUVFOVBUMGFNR0dIUjhwV2RPeGtaR1puL0dySmdKaU1qSXlNakl5TWpJeU1qSXlQei80aWVQWHZTczJmUGFpMTc5dXhaSmsyYXhLaFJveGd5WklnNGZkNjhlZXpidDA5OG41R1J3VHZ2dkdPMDdNYU5HM243N2JmUjZYVGl0RU9IRGtuV0Q5cTllemRKU1VsRVJVVUJnaU1wSVNHQkRSczJZR05qUS8vKy9WbS9majBYTGx4ZzhPREJKcDIvZi8zMUZ4OSsrQ0c5ZS9lV1BJNkNnZ0l4cWd3RWdVNHErbS9idG0wc1hyeVlWYXRXVWJObVRiUG5KUzh2VDR5TTlQVDBaT1RJa1lTR2hwS1FrRUJSVVJFblRweWdXYk5tUnJXT3dzUEQwZWwwTkcvZVhJeE5kSFIweE12TGkwT0hEb2xSaUZxdGx1VGtaREhTc0hIanh1SysyZHJhVXJ0MmJWcTJiRWx3Y0RBaElTRUVCUVdKVHFGTGx5N3g2cXV2TW1uU0pJS0RnLzkxeDE1U1VtSjA3TjI3ZDJmVHBrMWtaMmVMNjlMcjlRQWNQMzVjZE00WmFOZXVIUjRlSGxoYlcwdTZqazZmUGsxaVlpS2RPM2ZHM2QzZDdER1dKeWdvU0h4dGIyOHZuc3V5WEwxNmxkMjdkOU9qUnc4Q0F3UEY2VHFkamsyYk5uSDY5R2tpSWlLWU9IR2lLRWcrakh1ek1rYU5Hc1hldlh0WnMyWU5uVHQzRnNXZXNwUVhUTTJkenoxNzlxRFJhSGo4OGNlcjVCd05DZ29TYTMwQnhNYkdVbEpTSWtaSTJ0alkwS3haTTBBUW1lenM3Q2d1THViY3VYUDQrL3ZqN2UwTllDSk1nbkMrZFRvZGZmcjB3Y2JHeHVKOUtzdW1UWnVNbmxzalJvd3dFcmVlZi81NThiVmFyV2JidG0zbzlYcDI3TmdCQ0VMZTh1WExUZFliR2hwcVZIdXNUWnMyZlBqaGgrTDdWYXRXR1VVcFZwV0NnZ0swV2kxK2ZuN01taldMa3lkUGlnTDZ5SkVqTFZySDVzMmJUYWF0V0xIQ2JPMUp3LzM4NDQ4L1NqcFRBZXJWcThjVFR6eGgwZlpsWkdSay9tNWt3VXhHUmtaR1JrWkdSa1pHUmtaR1J1YStHRHQyTE04OTl4dy8vUEFETzNmdVpNV0tGZGpaMlJtMWNYSnk0cXV2dmtLdjE3TisvWHAyN2RyRjh1WEx6ZFl3aTQrUDU5dHZ2d1VFd1N3Mk5wWnIxNjdoN094TVVGQVFhOWV1SlN3c2pERmp4aGhGeWQyNGNZUEZpeGNUR1JsSi8vNzlKZGQ5N05neGlvcUtqSVNNRlN0V2lJNFFBMXF0Rm9CeDQ4YVppQWFmZlBLSktKeWNQSG1TMmJOblYzaU9UcDQ4eVVzdnZXUXkzZENwRHRDNWMyZW1UcDNLcjcvK2FsU1RLejQrbmhVclZnQ0kyeGs5ZWpSRGh3NlZkSDhadUhidEdna0pDYUtvOUc4ODlzVEVSUEhZdzhQRCtmSEhINDNXRVJjWHh5dXZ2TUs0Y2VQbzE2K2Y1UFp0YlcwWk8zYXMwYlE3ZCs2d1k4Y082dGV2ei92dnYyOFNSMmdwZG5aMkRCdzQwR1Q2L3YzNzJiMTdOKzNhdGFOdDI3YUE0TDZhTjI4ZXAwK2Zwa2VQSGt5WU1LSGEyMzFRZUhoNDhNUVRUN0Jod3dZMmI5NXM1Qnd6WEFQbG94eWx6bWRNVEF5Yk5tMmlRNGNPSm5GLytmbjVhRFFhWEYxZHpSN3Z1blhyK09HSEg4VHQ2blE2OGY1M2RuWVdCVE1EZVhsNXZQUE9PN3o2NnF1UzU3ODhvMGFOcXBJb1dwWmZmLzNWWkZyTm1qWHAwYU9IMGJUOSsvZUxOZXVPSFR0R2NuSXlrWkdSa2k3UEZTdFdXQ3dxWHJwMGlibHo1NXFkcjlGb09IWHFsSGo5ZCtuU2hZa1RKN0owNlZJT0hEakF0bTNiYU5Tb0VZMGFOYkpvZTVXeGUvZHU4dkx5SkovZGh2ak8wNmRQUzM3V0dvMkdpSWdJV1RDVGtaRjVaSkVGTXhrWkdSa1pHUmtaR1JrWkdSbVovNGNVRnhkejdkcTFDdHNvbFVvak40MDVYRnhjY0hGeDRkU3BVN1J1M1JwM2QzZU9IejlPMDZaTjhmTHlFdHNaNmxwZHUzYU5ldlhxVWE5ZVBiUHI3TktsaXhpOTFxOWZQN0VUdUtTa2hOR2pSMk5qWThPWU1XTkVkeE1JSGUzVHBrM0QwZEdSWWNPR2lURm9IaDRlUnAzK2hycFZaZW5VcVJOMTZ0UXhtbmIrL0hsMjd0ekprQ0ZEVEdvUWVYcDZpcS9EdzhPTm5DSUc4dkx5bURGakJqNCtQa3ljT05Ic3NScHdkbllHNEtPUFBoSkZyaUZEaGhBV0ZzYjc3NzhQSURvN0Nnb0tLaFRMUUJDcXJLMnRqWTdyMzNUc0F3WU1vRVdMRmt5Yk5nMHdGVzd1aDZWTGwxSlFVR0RpRnFvSVIwZEhTUmVUSlZ5L2ZwMVpzMmFSbUpqSThPSERHVFZxbE5tMkQvTGV0SVJubjMwV0x5OHZFOEhSRUgxcGlUTnI5ZXJWQUpKUmY2dFhyMmJMbGkyc1c3Zk82SGxRbHFGRGh6SjA2RkFBbGkxYnhyWnQyNHljajBsSlNaWWRURGtjSEJ6dzhQQzRMMkhTMmRuWnBMYVpyNit2U1N6bDFhdFhSY0ZzM2JwMU9EZzQ4UHJycjB1NjlsYXNXR0h4OWV6bTVsYWg4M0Q3OXUyNHVibUp3bXlEQmczTXRoMHlaSWlSUTdNOHpzN09KcUswRkUyYk5wV01NUDNpaXkvWXNHRURYMzMxRmI2K3ZpYnplL1hxVmVtNlpXUmtaUDVKWk1GTVJrWkdSa1pHUmtaR1JrWkdSdWIvSVJrWkdienl5aXNWdG5Gd2NKQ001SklpSmlhR2xKUVV4b3daUTNKeU12UG56MmZHakJsNGVYbWgwK200ZGVzV0lJaGFWNjVjb1h2Mzd0eThlVk55WGJhMnRtSnRuL0pZV1ZreFo4NGNYbnJwSlJNblMxbGVlT0VGOGZWbm4zMG11anlTa3BJNGVmS2tTWHNwQjBaSlNRazdkKzZrUTRjT0ZjWVNPams1U2JwSWxpMWJSbUZoSVMrKytLTGtmSE9VNzBoWEtCU2ltOFBhMmhwZlgxODJiOTZNVnF1VmpEM1Q2L1VrSkNSdzhPQkJldlRvSWE3djMzanNTcVZTUFBhYk4yK0t0Y0VNR0VUUnpNeE1TVkhGSU9hV2NVM0U3Z0FBSUFCSlJFRlU1WmRmZnVIbzBhTUFUSjgrM2VKOVc3WnNtUmh0ZWV2V0xVblhuSUh5TmN5S2lvckVXTCtOR3plYVJPMDFidHlZZWZQbUFRLyszcXdNSnljbnlmcGRHbzBHb05MNldRY1BIdVRNbVRORVJrYWFDSy9WNVVFNDczUTZIUU1HREdEQWdBR0FJREpYQjRQVFRhZlRXYlJmKy9idDQvTGx5NHdjT1ZKU0xET3N5MUxCek5mWGwvSGp4NXVkdjMvL2ZnSUNBaXBzWTZDb3FJaDY5ZXJScGswYmszbFJVVkZHMGFuVndUQ0F3VndjbzR5TWpNeWpqaXlZeWNqSXlNakkvRCtpczNkRGRIbzlmOXlPdHFoOVU5ZEFBaDI4MkhMenhFUGVzMzhYWGpiT05IRDJJeXI5S2tXNllyUHRmR3hkc0ZKWWthckpvbGhmWXJhZE9keXNIZkMyZFNFaE42M0M3WlJGaVFJbnRSMVpXdW02QWhWUjM4bUhPNFU1WkJUbFdkVGVRV1dEZzVVTmVjV0Y1SlVVV3JTTWpWSk4zNXJoYUVxMGJFcytiYmFkdFZMRitPRGVwR2d5K2ZYR0NYS0xOUmF0djdwWUsxVjByU0YwRk81THVZQldYNEphWVVVakYzL09aRlk4d2x2bXdURzhka2U2K1RUaGZ3bUgySmQ2NFovZUhSa0xzTE95UmxOU2hMN3lwdGhiV1dPdFZKRlhYSWkyR3M5RW1ZZEg5KzdkVGFMRkFMNzU1cHRLWFM1bDJiNTlPL2IyOXJScjE0NjR1RGlqZWZuNStZd2VQZHBvMnE1ZHV5VGRUaUM0bHFUY0N3WUNBZ0pRcTlWMDZ0U0p5TWhJQU83ZXZjdml4WXNaTW1TSUtQNWN1M2FOcjc3NnltalpuMy8rR2FWU0tZb1hGUWtmQnRIajVaZGZsblJ6aFlTRU1IMzZkSTRkTzJZeXI2Q2dnQzFidHVEbTVrWm1aaVk3ZCs0MGV6eGw4ZmIySmp3OHZNSTIwNlpOWTlXcVZlemZ2MStNUUN1TFFxSEF3Y0dCeHg5LzNPalkvdTNIUG43OGVMTnVzRysvL1ZZVU5zb3lZc1FJbzNwTjU4NmQ0NHN2dmdDRU9rNysvdjZWN3RmeDQ4ZE5JaXVkbkp3cXJRT1ZtSmpJN3QyNzBXcTFOR3pZa0E0ZE9waHRLK1c4ZWxEM1puVXhpQi9tWEdFQXVibTVMRnUyREh0Nyt3b0Z4S3FnMCtrcWRmSVo0aUxOUmJvQ25EbHp4cVNXNHYxUVZuaXZDRzl2YnlJaUloZzBhQkRKeWNuNCtma1p6VGZjVzFWMVRFWkZSVkc3ZG0xcTFLaFJwZVhLMDZCQkF4TjNIRUJXVnRaOUMyYXhzYkg0K1BoVUtyTEt5TWpJUEtySWdwbU1qSXlNak16L0U1UW9lRE9rRHpvc0U4eWF1Z1l5bzhsZ1N2UTZUdDZONTJiQjNTcHRyNmxyb0NoQTNBOVI2VmM1ZHVmS2ZhL25RZkpLL1I0MGR3c2lOaWVGeVdlK005dHVWdGd6ZU5rNE0rSFVOeVRrM1pac28wU0J6a3hYYzcrYUxYblN2eFZIYmw5bVljeFd5VGJsZWNLL0ZVTnJ0MmRqVWhRL0pSMjFhQmtBQlRDOThWTTRxbXlaZmVGblRtVWtWTHJNcS9WNjB0NHJoTSt1YkdkLzZrV0x0bU5ucFdaRTdVNWthdk1yRk14NitUYWxnMWNEcnVYZDV2dkV3NVllUnJXeFVhcDVwWjdRSVhYMDloVzB4UVc4WEw4SDNXbzA1cS8wcTN3VnQ0L2JoZWJqYTZSUUtheG83VkdYcVBTcmxPaDFSdlBxT3RhZ3QyOHpvdEt2Y3VKdW5KazFtS0pXV0dHbGVEaTFUalE2cmRGN2E2VUtKZEpSWDNxZ3NGeDdjMjFMbDlGWEtxcllXVm5qcXJiSDF1ckJSVzQ5aXZ6YnI0Mnl2TlB3Q1JxNitMUDh5azRPcEYycWNEMHYxZXRPWisrR2ZCTHpHNGR2eHp6bzNaUzVEM3g5ZlduZXZMbko5RjkvL2RYaVR2bmMzRnoyN2R0SDU4NmRKVHV3N2V6c1dMaHdJUUEvL3Znalo4K2VaYzZjT1diZEdvNk9qaWJUOUhvOTU4NmRJeUVoUWF4LzQrL3ZMOGFRR2R4cW9hR2g0clR5NjdseDR3WTdkdXlnZCsvZWJOdTJEUkNjRUcrLy9iWkZ4MWtlWjJkblVsSlN4R09USWlNam84TDU1V25UcGsybGdsbjkrdldydEU3NDl4OTdUazRPNzd6empxUkFXQkdHR0ZBUUl2T21UWnNtQ2hiaDRlRTBidHk0MG5Wa1pHU1lDR2FPam80TUhqeFlzbjEyZGpiLys5Ly8yTE5uRHlxVmlwRWpSL0wwMDA5WDJUWDFJTzdOKzhGd1QxVWttQzFhdElpTWpBeGVmUEZGczY1UVMvanp6eis1ZTFmNHZaR1FrRUJKU1lsNG5RSW1vcE1oTHJJaVljYlB6ODlFcUpkaS9mcjEyTmpZVkZwWHE2THpVSmJHalJ1TGpzRVRKMDZ3Yk5reWZIeDh4UG1HYTdpOFlIYjgrSEdqV0V5REtBakN0VHQxNmxRaUl5TjU3NzMzTE5xUHY1djQrSGlTazVOeGRIVGszTGx6aElXRi9kTzdKQ01qSTFObFpNRk1Sa1pHUmtaR1JwSnptZGU0bnA5T0xYc1BodFh1eUlKbzAyTFhGVkhUM3AzTzNnM3Zlei9TTk5tU2dsa3oxMEFtaEQ1KzMrczNSM1RXVGVaZE1vMjU2ZXpka09adVFSVHBpdm44eWc2SkpTM0R4OWFGWndNNzRHSGp4TlJ6cG5VQ2xDaEV3WEg3TGZQQ1Vsa0M3RDE1dG5aN1FGR2xqbmFBZWs0K09LcHMwZWkwbk0rMHJFWkVBMmVoNHlJNlN6cE9xN3BZSzFVODZkOGFnSitTVEVldFB3ektPdmlVOTBiUjcwZytRME1YZjFwNzFDUE1OWkExOFFmWWxYTFc0blgyOW0zS0MzVWp1VjJZemJnVFh4dHRvNzFYQTdyN05NSEh6clZLbjlWYkRmclN6alBZNHZaVllVelVTdEtMY3NYM1MxcU14c2ZXVmJLdFJxZmwyU05MeFBmaGJyV1ozdmlwQ3RmLzY0M2pyRTA0V09YOWF1dFIvOTUxWFhVTzM3N01oci9wR3FvSy8vWnJ3NEJLWVVXb2MwMVVDaXZPWjExL0tOdVcrZmR3NU1nUk5Cb042ZW5wTEYrK1hPejQzcjU5TzJmUENzL081NTkvSGx0Yld4WXNXRUNUSmswcUZZVkFFTWxpWW1Jb0tTbGgxNjVkN055NWs3Q3dNTW1PYllOcnFpSm55dnIxNi9Iejh6TVNqV3h0YmVuVXFSTnBhV2tXdXl0VUtwVlJaL0NPSGFYZkNSSVRFNWsrZlRyWjJka3NXTEJBalBBclMxUlVGRE5tektCcjE2NU1uRGpSYUorbDNGeEpTVW5NbkRtVGxKUVVWcXhZd1crLy9VWlJVWkZGK3pwdzRNQi81YkhuNU9TZzErdTVldlVxNDhhTkl6WTJsczJiTjJObloyZDIzL2J2MzgvY3VYTlp1SEFoVFpzMk5ab1hHeHZMZSsrOWgxYXJwVWVQSHV6ZXZadnIxNjlYNkZBeVVMWk9Ya1hrNU9Td2NlTkdObTNhUkVGQkFUNCtQcno4OHN2NCt2cVNrR0E2R01uRHc4T2tQdHlqUkd4c0xBQjE2OWFWbkw5cDB5YisrT01QUUhCOUFnd2JOb3lNakF5amRnYUJVcXB1MjdQUFBzdUlFU1A0OGNjZnVYalJlQURXNHNXTHhkZmw0MWNOenhoRDdUc3BmSHg4akp4VXNiR3h1THU3bXdoN1c3ZHV4Y1hGUmRKMVpZNGJOMjZ3WnMwYW8ybmxSY3dubm5pQ0F3Y09NSDM2ZEpZc1dTSmV1K1lFc3hvMWF0Q3BVeWZ4L1prelo3aDgrVElBOWVyVkl6dzhuSDM3OXZITU04L2NWL1JsZEhTMHBCc3pPdHF5RkJKemZQUE5Od0M0dTd2ejl0dHY4OG9ycjBoR2Zjckl5TWc4eXNpQ21jekRSNmtFbmE3eWRvOHk3bTVRdnk1Y2pZZjBxamtzcW8yTE03aTZ3TFZxZEQ3WTIwRk5QNGlMQjUwbEFUbi9BTUgxb0VVejRmV3BzM0E1OXUvZHZsSUJoaS9XeGNXUWExbjhtSXpNZzhKWmJVZEw5enJVZGZUQnpkb0JSN1V0dVZvTkdVVjVYTTFONGVUZGVMSzExY3ZZZjFEb2dRMUp4NWpRNEhIYWVOYkR3OGFKOUVMTENxS1g1ZkR0R0g2OFpyblR5VUJ2MzZZOFhyT0YyZmxLaFJKYnE4bzdPQXhZS1pTaUE4YVNLREJyQ1llTHQ0MHpMOVhyQnNBWFYvZVFsSDhIRU1TN0xqVWFzZVR5dGtvZE5CNDJUZ3l1MVpidVBrMUVOMGdiajNwRXBWODFhdGZXc3o2dWFudVM4dTl3TWF2eURpeDdLMnZlYWZnRWFvVVZTZmwzYU9OUm56WWU5VTNhN1VrNVQxcGhsc24wcHE2MUFUaDFOOEdpOCtOcDQ0U0hqUk5aMm54U05KbVZ0cThLZ3dQYTRtWXQxSHZvN2R1TTNyNU5KZHRsYVF0WUZQUGJBOW1tVmtJd3U1cWJ3b1NUM3pDbVhqZTYxV2pNME5ydGlVcVB0U2p1MGxxcFlsQ0E0Rzc0U3lLNmM5ZXRzenpoMzVMR0xyVm82T0xQSlFzK1k0Q2M0Z0pKNGFLNktBQjNhMU1YUjFuT1pGNmpxRVFZNGF4UUtHamxMdDFwQm9LUVZ2NDU0YUN5eFZWdFgrMTlkRlRiRW1EdldhMWxQYXdmckpqN0lQZ3ZYUnNOblAyd1ZxcUl6cjVKZW1FTy9uYnVmTng4aE5uMmFvWFFLZjU2eUdPOEZ0ekxiTHZ4Sjc3bVRqWCszc2o4czZoVUt2ejkvVWxKU1NFbEpVVVVjNjVldlNxNlZFYU9IRWxDUWdKcGFXbjA3dDJickN6VHYwZUdkVGs0T0xCLy8zNldMMTlPWnFid2Q4YlB6NC9odzRmVHNXTkh5ZVVNbmRBVkNTQjE2dFNoVTZkT2txTGF3WU1IeGFpK3lpaGZQOHF3dnFpb0tPYk1tWU5Db1dEMjdObG00OXNpSWlJWU8zWXN5NVl0SXkwdGpVbVRKaG5WQ2Z2NTU1ODVkKzRjMGRIUjVPVGtrSk9UUTJabXBsaDM2T3V2dnlZdkw2L0NZOVZxdFpTVWxJaUMyYi9sMkQvNzdETk9uejR0Q25oMzd0ekJ6YzJOWjU1NXB0S1lQbk9jUFh1V2FkT21VVlJVeEFjZmZDQTZ4aFl0V2xTdDlaWG41czJiYk42OG1SMDdkb2gxdjBDb3J6Wno1a3l6eTczd3dnc01HVExrZ2V6RGcwYW4wM0hxMUNscTFxd3BLVXFkUG4yYVZhdFdtVXp2MTYrZlNhMndFeWRPY09YS0ZmcjI3WXU5dmZGM0FrTjg2cWVmZmlwT216aHhJbmw1ZWF4Y3VWS2NWcjQrbmFFbVlrWDE5Y296ZWZKa1BEMDkrZkxMTHkxZXhoeHBhV244OHNzdlJ0T0tpb3FNcnRHR0RSc3lac3dZdnZqaUN6NzU1Qk9tVHAwS21JK1REQWdJWU15WU1lTDdWYXRXaVlJWkNQR2lwMCtmWnUzYXRjeWFOYXZhK3g0YkcwdGlZcUxKZEsxV2EvTDVXTXJHalJzNWV2UW9FUkVSVEpreWhUbHo1ckI4K1hMaTQrTjU0NDAzVUtua0xtZ1pHWmwvQi9MVDZ1L0Uwd1BVS3JpVitrL3Z5ZCtIcHdjcy9SaVNic0R1ZmJEblFOV1dIL2NTZExuM1kyanFiSWg1Z0pGY3padEMyMWF3OHV2S0JiMTJyZUc1NGNMcjQ2ZGcvdUtLMno4L0FsTFRZUHV1Nmd0V1BidkJNd1BoYmdhY09BMWZyZ1c5aGV0cTJ4ckdqb0g4ZkVHTStuUjU5ZmJoWVZLL0xneTZOeW8wTC8vdkY4eDhmV0RKdlpvSUYyUGdnemwvNy9abC90OFM2T0RGaU5vZENYY1BFc1VialU1THJsYURvNU10dGtwQnBOR2g1L1RkQkw1Tk9DU0tNZzhMRjdVOXJUeWtPOENWS01nckx1UmcyaVhDM1dwTHR0SHFTamhZUVF4WFhuRmhsZU1jQWJLTEt4WU1UMlVrOFBUaFNwN0g5MmpqVVk4M0cvVEZWcWxtNWRYZDdMeGx1VXZJZ0pWQ3lZUUdqMk52WmNPZTFQUHN2VmRmU1FFTXJkMlIrazQrM01pL3k4YnJmMG91WDkvSmwzNDFXeERoR1N3S1phY3lFdGlRZEl5WTdHU1Q5ay80dHdMQVdXM1AvR2JTbzEzblhkeEVwallmSlFvbWh2YkR6MDRvcmgxZzcwbEFnTFRBY0M3ekdtbUZXVmdyVlVZaVJuUDNJQUN1WkNmamJXUGNLVktDbnZUQ0hLUDI0VzVDKzRUY05MTmlpRlpYWW5GdE13TitkbTdpc1FPRXVRYVliZnNneFFFZGVvcjFPbFFLcGRpcEQ4TDkrZm1WSFp5OEcwOW1VWjdGdGVINjFXeUJxOXFlZ3BJaTFrczRuRkkwbVJ5NUhVTkhyMUJHQjNYaG5UUGZXVlFEYWtYc2JtQjNwZTBzeFZhcDVvZjJiMVM4elNzN1Nic1hSNmxXV0xHK3cxdG0yMTdJdk02Y2k4YWRSMzM4d25teGJyZHE3K1BSMjVlSnpyckpLL1Y3ME5pbEZ1dVRqbkVvcmVJUjBLOEY5eUxVdWVZL1B2QkFpdi9TdFJIbUdnakFnWHVSckJxZGxndVo1Z2Q3QlRsNjQySHR5UFc4ZE81V2NQOXFkWEo5czM4ajNicDFvMXUzMG5zOU9qcWExMTkvbmZIang5TytmYWxMOU1JRjRlK251WHBUSUhTZ2YvcnBwK1RuNStQaTRzS2dRWVA0OXR0dkNRc0xrNnpuWkNBM1Y3aXVLbklnOWUzYkY3VmF6WlVyNW45YnJsKy9YblIrSkNjbms1eWNUTXVXTGNYNXExZXZadi8rL1ViTHBLZW44K1dYWDdKMzcxN1VhalhqeG8zRHhzYW1Rc2RHU0VnSUF3Y081SmRmZm1ITW1ERjA3ZHFWUG4zNjBMQmhRN1p0MjBaMmRqWk5talFoS2lxSzhQQndacytlYmVUQTZ0S2xTNFhSYk11WEwyZlRwazMvdW1PL2NPRUNPcDJPZnYzNjhmdnZ2OU8yYlZ0UmRIcjExVmNyZE1JWm5FenZ2ZmVlS0Z4TW1USUZhMnRyU2twS21ERmpCbTNidGhVZGRwTW1UYUpldlhwbTEyZGc3OTY5Yk5pd3dXaWFWcXZsNk5HajdOaXhnNU1uVDZLLzkzdjkyV2VmcFd2WHJoV3VMejA5L1pHSjFjdk16Q1E1T1ptR0RZMlRJVTZlUEVsT1RvN2tQUmNYRjhlTUdUTlFxVlFNSGp5WUgzOHNUVXVRRWdCemMzTzVjdVVLVHovOXRFV3hobWxwYVJRVkZaR1dsb2EzdDdka0c4UDF0V0xGQ3ZyMTZ5ZUt5ZWE0YytjT3VibTV0RzdkV25KK1ptYW0wWEdVUmFWUzhkUlR4azc2NXMyYk0yL2VQS05wTTJmT0pDb3F5bWphVTA4OVJWUlVGQWNQSGlROFBKeStmZnVhZFpoVlJwTW1UV2pRb0FISGpoM2o2dFdyRmwyN1V2VHYzNSt4WThlYVRGKytmRGw3OXV5cDBycDBPaDNmZmZjZC8vdmYvL0R6ODJQQ2hBbFlXMXZ6d1FjZnNHVEpFclp0MjBacWFpb2ZmUEFCRGc0TzFkcGZHUmtabWI4VFdUQzdYd2IxQjFzNzJMVVhicHZwMEt3YkJFTUhRNVBHY09JVUxQaFV1cDJsMVBTRkovdFYzdTVoY2lWT09PYktDR3NNYXJWd0R2WldieVRZUTZIZll6RGlXY0ZsNU9nSWk1WkNjUVUvekJ1VkdSbDNOYjdpZGJkdkMzMTZDcTg3dFlkNW4wQ205TWpKQ3VrWUlmenY3Z2FPRHBhTFpRQnQ3djJncWViSW9FcFJxd1VIbkx1YjhNL0RIYnk5b0lZM2JOOE5aODgvbk8xV1J1Y08wREljVnE0V1JMZ0hUZU9HZ3NpM2FDbmtQTGhPV3BuL0h5aFI4SHpkcmp6bUY0NU9yK2RnNmlXaTBtTTVsNWxFUVVscG5JNmRsVFZocmdHMDhhaFBSKzlRRnJzSHNTMzVOR3ZpOXB1dGMxVVJDb1RhVEZEcW1nRkVZVTZQSUZDOFZ0LzhTSDhRT3J6TmtWTmNVS0ZnWm1kbGJTTEFXSUtEbFUyVmw1SGlTZjlXREEvcWhCSUZQeVVkclpaWXBnREdCL2NteE5tUFMxazNXQlZiMmltdEJ4YkgvTWFpRnFNWUVoakJtWXhFcnVhbUdDMC9LYlMvS0dicDBIUGt6bVYrVHZyVGJGMnpSaTcrQkR2NVVxTFhZV3VsSnNEQldQd3kxSlpTS2ExUUFHODI2Q1BXVkZzZHQ4K2tVbFI5SjE5ZXFCdEp0alpmRkM4YnVmaExSdWlOcnRPRjBYVzZHRTNMS1M1ZzlMSGxyR2xyK3NPNm1WdHR5ZWtndUdmbVhkcU1TbUVsSHIrVFdxZ3pZYVZRaUs2aFluMEp5UVVaS0ZId1JrZ2YxQW9yRHFWRnMrUFdHY24xamdycVRJaXpIMmN6VEVmR2x1V3pGcy9ocERiZmFWb2VnNUQ1Y2ZpSVN1KzMyUmMyRXA4ckhjL2tiK2ZPMHdIdEFOaDA0N2haMFdaZDRoSGFlZ1pUMzhtSC9qVmI4dXZORXhidjY2T0d0Vkw0V1ZGc2dUdXhxdVNYRkpGZmNKY2IrZWswZHFtRmpWSlZxUWp2YmVzQ1FFS2VaUkZhZnhmL3RXdWpuVmN3aFRvdGY5eXJSM2FuTU1kRU1DM0xteUY5Nk96ZGtFMDMvcEpybUQxaW5EMTdWbEs4S3Uvb2VCQ0VoSVF3WThZTXlYbjc5Ky9uNE1HREJBWUtZbXl2WHIzbzI3Y3ZBTjkvLzczWWJ1clVxWnc5ZXhhTlJzTzZkZXRFSWNNZ2xreWNPRkdzRldXSWFadzBhUkplWGw2c1hidTIwbjEwY0hBUW5SOEhEaHhneTVZdC9QWmJxYU81ZkNkM2RIUTBreWRQUnFQUjBLTkhEMjdmdm0wVUpWY1pFUkVSV0ZsWnNYdjNibmJ2M2sxa1pDU2ZmUEtKR05VM2NPQkExR3ExWkZSalZiQ2tjLzVST1BhRkN4ZUtqcWF5Y1k4QVBYcjBJQ3NyaTVLU0VrbTMyYlZyMXpoeTVBaWRPbldpUm8wYWdPQk1EQWdJWVBYcTFVWjFwRUJ3SjVtTEd5eUxJVmEwTE51M2IyZnAwcVdBSUo0MGJkcVVOV3ZXVUxObVRZS0NnaXBjWDBXaWJ2bnRQcXg3VTYvWHMzUG5Ucjc0NGd2Njl1MXJJcGl0VzdjT0VENmo4bHk5ZWhXTlJzT3NXYk9xWEZPdU1uSnlja2hMUzBPbjAvSG1tMjh5Zi81OG96cDBJTnpyeDQ0ZHc5L2ZuNmlvS0ZIVWRYWjJOaXV3R1p4YTV1cHEzYjE3bDlXclYwdk9zN1cxTlJITUxFV2hVREJwMGlSZWZQRkY4WE16MUYrenNhbjY3NTBubjN5U0RSczJQUER6WGgwU0V4Tlp1blFwNTg2ZG8xYXRXc3lkT3hjWEYrRTdtRktwNUsyMzNzTEd4b1pObXpZeGNlSkVFNEZSUmtaRzVsRkVGc3p1QjBkSGVMSS8yTnJBRTMzaGk2K2xIVlE2UFRSdElyeHVHUzY0cnU2a1YzKzdycTZscnF0L0NyWGFRc0dzVWVucmN4Y2UzdjVVbGJMaVp1c1dNUGxOUWNnMEo1bzFEQ2w5ZmVhYytmWFc4SWFYbnk5OWZ5ZTllbUpaM1NEd0svTkYvdmVkbGk5cmEyTjgzZzlYczI2SGw2Y2d6RHJZMy92bkFNNU9Rb3lobmZtaXVxU2svak9DV1l0bWdxdk95a3B3cnkxZTltQmRhNUdkNGFYblFHVUZzNmJDekk4Zzg4RkdrTW44ZDNGUTJUQTU5QW5DWEFNNGZqZU9yK1Aya2FLUmZqWVVsQlFSbFg2VnFQU3JyRTg2eHZOMXUvSzRYM01DN0QxWUVMMkZ2T0txdVhYcU9OWmdZYmh4UEpZU2hlZ2F5Q2t1WU41RklWS25VS2ZsanpUTE96QWQxYmEwbFlqOEswOG43MUE2ZVV0SDhqeE03S3lzZWJsZWQ3R09XckZlSndvMGZmekN1WjZYenZtc3lqc2I3S3lzR1JmY213alBZRkkwV1h4MDZWZUs5VG9VZ0wzS0JpZVZIWTVxTzQ3ZHZrTFhHbzE0czBFZjNqejVqWkZ3NEdmblJrNnhoajBwNTlpV2ZOb29hdXlOa0Q2Y3ZCdlBzVHRYS05FTG5YckRhZ3QvNXhkZi9wMGp0eTlUbnBsTm5pYk1OUUFsU3Q0STZVTkhyMUNTQ3pMNDhPTFBKaDN3TmUzY2VTYXdIVnBkTWZNdWJpYWpTSWlnelN6S0UydkQrZHE1VWR2Qml4Uk5KZ2tTSWxCK1NSRjY5Snk0V3pwb3BLbGJJR3FGRmVjeWswd2k1UXpFNXFTSXg3K2toWEhCZFNlVm5UZ3R2U2lYTVZFcmVTWXdnbUFuWDY3bnA3TXNkcWZrZXZ2WGJFbUlzeC94dVdtc3VscnhDRmhYYTN1Y1ZKWUxaZ2FjTFJEWlZBcnBnVUJLRkx6Um9BL1dTaFhYODlQWmRQMHZzK3RJMFdUeXkvVW9uZ21JWUhoUVI2S3piM0lsNTFhVjkvZFJ3UE9lS0g2M3NHb0RTa1lIZGFaeEdSZWhwNDBUQUFQOFd4RlpvN0U0ZmQ3RlRhVGVlMjc2M2hOZnplR2tzc1hqWHBTZzFQWDhUL0ZmdXpacU8zamhiK2ZPK1N6amdSOEI5cDVFMW1na3VVeGRSNkh6dXJOM0tQWHV2UzVMUmxIZUl5c08vdGU1ZVBHaVdkZFJkUndCZXIyZW5CemhiOTJKRXllNGZQa3l5Y25KaElXRjBiOS9mOXExYXljS1dnWXVYTGpBa1NOSGFOQ2dBYSs5OWhxQTJRaXZidDI2MGJoeFk1UHB2LzMyRzZtcHFmajQrRWk2WXFvVE5aYWVuaTUyQUpzakpDU0VidDI2RVJrWlNWaFlHR2xwYWVUbDVhSFQ2WGpqalRlTWpxa3NOMi9lWk9iTW1UUnExSWlubjM2YXBLUWs5dXpadytEQmczRnljcXAwM3c0ZVBHamlaaW1Mb1ZPK3VqeUt4ejV3NEVEMjdObkRtalZyV0xCZ2dVa2MzLzc5K3pseTVBaVBQZmFZU1EyejhtSVpDTmRuU2txS3lmVHlTTjBmZmZ2MkpUVTFsZTdkdXhNVUZFUjBkRFJyMXF6aHlwVXJsUXBpNXVKSXkvT2c3MDBEMTY1ZDQ5TlBQK1hDaFF2WTJkbFJ2Nzd4ZC9wdDI3YUpidEFWSzFid3lTZWZHRzJ2VjY5ZStQcjZFaFlXeHBFalI2cTlIMUw4K2VlZjZIUTZYbi85ZGI3Ly9udmVldXN0Rml4WVFLMWF0Vmk5ZWpVZUhoN3MzYnVYOVBSMFJvMGFKZGJOQXFGTzR2UFBQeSs1WG9NejBsek51S0NnSUpZc1dTSTU3MzdGYWg4Zkg5YXVYU3ZXVGpQRWRscFNQNjg4WGJwMG9XdlhydmUxVDdkdjMrYlVxVk9TMHkxRnA5UHgwVWNmRVJjWFI0Y09IWmcwYVpMa05XbHdzdTNhdFV1c095Y2pJeVB6S0NNTFp2ZEQvOGNFY1FLZ3FCRCtNdjFqQTBCQ0lzUWxDQ0tJVWdrRCtzSlgwdEVUL3prYTN4dWhsSFpiRUZKQXFGMVZ2L0lSWEFENGwvbnkyNjYxY0E0dEllYUtjTTdOOGVkeFFlQjg1UVhoZmZObU1HRThMUHpNTko2eGRvQWdqZ0prNTBDOG1kSHNEdmJ3M2tTaGZoakE5WnV3MURUUDJ5SzZsUm5aSDVkUU5lR25lVE5CMEFUSXphMVk0S3VJZ2dMb0dWbjE1VUlxN3p4L0tCUnBJUzlQRVBROFBXRFdGUGp1SjlpNi9mN1dxMVRDcUtIUXQ0ejdScVVTUG05Wk1KT3hBSlZDeVpSR0EybmdYSk9ma280YTFmSnlVdG5SM2l1RVlDZGZzWWJacGF3YkhFeTdoRlpmUW9vbWs3a1hOekVrTUlLbkF5S1kwbWdnMDgvOVJMSGU4cnFRUmJwaUl5ZEdUVHQzQUhGYWJuRnBqWVhjNGtLV3haWUs5SFVkYTVDUW0yYldhUlBrNEdXUllKWmNrTUZsaWNqQnlnaDA4S0tPby9RSTBjcG82T0xQbXlGOThMSnhScXN2WVcvS2VYcjdOcU9wV3lBTlhmd1pVN2NiQ29SNHd1OFMveENGSFNsYWU5UWp3bE1vV0cralZQRngrSEFjVmJiWXEyeVErcGxhODU2RFpOMjF3K0swN3hML1lPdk5rNUlDVUFldkVMcDROK1Q1cUJWa0ZPWFIycU1lb2M0MWljMjVKU21XQVJoK0gwOW8wSmNRWno5U05Gbk1PTCtCSGo1aEZPdEt4QTVuZjNzUFpqUitDa2VWSFovRWJPVnlUdW5ua0pCM213WFJXd0NZSE5xZjJnNWUvQy9oRUxuRmhRUTVlbk15UFk0YjVWdzhCdWVJczlxT3RXMWZJNytraUpubk4xVHF4c290MXJEL1htU2J0VkpGZTY4UWluVEY0dkhsRkJmUTJxTWVnd1Bhb2RGcFdYRHBWOGx6MWRLOUxxUHFkQ1pMbTgrOFM1dk1DblhsZWZmTU9xNlpjZk9WWldIekVkUzBjK2VEOCt1NWtsMnhPRkdvMDBwT0h4TFlubnFPUHBUb2RTeTV2SzFTeDlYR3BEOXA0VjZIZW80K3ZOdHdBTytlV1NkWlk4N1B6bzA1VFordDlCZ3NKVWRid09zbjExVGUwRUlNa1o3SkJSbFZXczdYemswVVVjcmlaZU9NVnhsbnF2cWV5QVRnWXlmZDBXV2d0b1B3M0Nnb0tYcmc5Zlh1aC8vYXRSSGhLUXdvMDVkTFFhaHA3MjRVcXlwRlMvZTZ0SlNvaFplVWYwY1d6UDRoaGc0ZHlzaVJJKzlySGQ5Kyt5MHhNVEZpRFRORGpaN2ZmdnNOS3lzcmZIMTlhZCsrUGRIUjBjeWZQNTgzM25pRDhIREJ3WjZTa3NJSEgzeUF1N3M3czJiTnFyUVRXU3J1N3ZMbHk2eFpzNGE2ZGVzU0h4OVA0OGFOSlVXMXFoSWRIWTJibTV0WlJ4TUlUb28zMzN4VGZHOXd1Snc5ZTViQ3drTEN3OE1sSFVkcGFZS29ieEJ5QWdJQ3pIYjJTeEVjSEN3NjhLVFl0MitmWktlNHBUeXF4OTZ5WlV1KytlWWJKazJheEpJbFM4dzZpaXlockhPeHFsaFpXZkhpaXkrYVROKytmVHU3ZHUycWNObnl6MDV6UEloN0UwcnIreFVXRnJKNjlXbzJiTmhBU1VrSkVSRVJqQnMzemlnbThkS2xTeXhidGd4N2UzdDY5dXpKNXMyYmVmLzk5NWsvZno2MnRxV0RaODA1dGU2WFhidDJZVzl2VCsvZXZRa0xDK090dDk1aTBxUkpmUFRSUndRSEI1T1ptY2xYWDMyRmo0OFBYYnQyTlJMTVFLZ2pObjc4ZUVhTkdpVzY0M0p6Yy9uelR5RTJmZlhxMWJSdTNkckVMYWxRS0N4Mi9sVUhnMWdHaURYZXlwNVBFSzRMZzFQVzhMNDg1UWNiVklmRGh3OXorUEJoeVhtV2lQV0cvWmc2ZFNwSlNVbVNMc1N5akIwN2xrR0RCb211VHhrWkdabEhHVmt3cXk3dWJ2QjQ3OUwzdjI2RDdHeno3WC9mQWErL0tyenVIZ2xiZHdnMXJxcERYRHhNbWxLOVplK0hycDJNUllQS0NQQUgxM3VqMGNxS05pMmFsZGF1cWdwVjJmYjNQMVVzbUlIZ0JuUjJGdUl5UVhDYWpYc1pscTQwamo5c1UrWUgvOG5UMHRHSWFqVzhPd0g4L1lUM09ibENuYk15eFg0dHhzWUdPclFyZlY5VndhZXMrL0R3c1lxakppc2lOMDhRT3IzdmZYSFc2U0UvVHpoV1EyekFvU09RZWh1eXNnWHhLQ05UcUxuMlQzRCtJa3ljQWhQSFE0Tmd3V2syYWlqVXF3UEx2b1Npb3NyWFVSNFhaNWd3emppUzg5UVpXTExpNFVRK3l2d25HVnRmcUtQemJjSkJOdDA0TGs3dlg3TWx3MnAzRUdQTURIU3QwWWgrL2kyWWZtNjlXQ3ZweDJ0SEtTd3BabVJRSjE2dDM1T2xWNHlqYVNyaWVuNDY0MDU4RFFqdWhwODdUa1NIWHB3RzBNRFpEeDE2ZEdXRU9COWJGejU3OWRIQUFBQWdBRWxFUVZRT0gwRitjU0V6TDJ3a1ZzTFpvRWVJRnl5cDVBZi8rY3drVmw2dGVsMmR3UUZ0cXl5WTJWbFpNeVF3Z3NkcnRrQ0pndHVGMmN5LzlDc0F2WDJiQVJDZGRZT1ZzYnNZV3JzRFlhNkJ6RzhXeUpIYk1md3Y0US9KenVoamQ2N3dVcjN1MkZ0WjQyYnRnQTQ5T2RvQ2J1YW5rNjB0SUV0YlFFNXhBVG5hQXZLS0N4a1NHTUdUdFZvYnhZMmR1aHN2S2U0NHFleFFLYXdvMGV2SUxNckRXcW5paGJwQ0orRGFoSU5tajFOeFQ2cmJtbndTbGRLS3VSYzNvVkFvNkZlekJTNXFlK3hVMXB6SlNHUktvNEhZcTJ6NC9Nb09zK0tidlpVMUxkenJrRmRjeUYvcGNZeXBHMGt2MzZaa0Z1V1pDR1lHbXJyV1JnRmN5RXl5S0NyMGJsRXVuMTBSL3A2NXF1MXA3eFZDZmttUk9NMWFxV0pWNjVkUUFPc1NENU9sTFRCeGh2blp1VEd4d2VPQVVLdXBzS1JZYkZPaUx5Ry94UHh6dmtpblJXTkc0Q3FMcGtSb1k2VlFXdFMrUEoyOUd6STRvQzBBUDErUElpNjM4cnExeFhvZEM2TzM4bkg0Q055c0haZ1Y5alRUenYzRTdVTGo3NVVxaFpYWlduSFZ3YW9LbzVKSEJIVVN6NDFTWXJuNlRyNkV1d1ZSb3RkeFJDSm1yNmhFdVBaZHJVMUhIUytNM2lwR1lUcXI3VmpSK2tXVUtGZ1RmNEJkWmVKVE5Ub3QybnNDazUrZEc5WktsVm5CdEtHTFA0QkY1Ly92NHI5MmJTaFJtSFdSbmJ3Yno1aW9sWkx6eHRUclJsdVArcXk2dW9majZWZE41bGRsUUlqTWc4SEp5Y25pR2s0R3pIWDBuenQzanZqNGVHclZxa1dqUm8xUXE5VnMzYnFWdDk1NmkxNjllb21DeStuVHA5Rm9ORXllUEptK2Zmc3lmUGh3cGs2ZGlsYXJaZUhDaGJpNVZld2lsZUw4K2ZQTW1ERUROemMzRml4WXdOeTVjNWsyYlJyVHAwOFhSYm5xRUJVVnhhMWJ0N2gxNnhaanhvemhoUmRlb0VPSERoWXRXMXhjeklvVksxQXFsVVJHU2c5RU5OVGk4dlB6cTliKytmcjYwcXVYK2QvSmNYRngxUmJNSHVWamQzVjFaZGFzV1l3ZlA1NkZDeGV5WU1HQ0txL0R3RWNmZldRU1JTakZsaTFiK09xcnJ5eGE1eHR2dkZIaDV3S0NTRHhpeEFpejh4L2t2UWxDaENJSTdxMC8vL3dURHc4UHhvMGJaL0tabmpoeGdwa3paMUpVVk1UNzc3OVArL2J0S1M0dTVyZmZmbVA2OU9uTW1UT255blczcXNLNWMrYzRjK2FNR0VNYUdCakluRGx6bUR4NU1qdDM3cVIyN2RyTW1ER0RqSXdNNXN5Wkl5bXU1K1RrRUI4ZnorWExsMFVoNTV0dnZxR3dzSkFCQXdhd1pjc1c1c3ladzdScDA4d0t3UThiZzhPd3ZHRDIxMTkvMGJ0M2I2bEZIaWlSa1pFOC9mVFRrdk9xSXNqNSsvdmo3Kzl2VVZ0WkxKT1JrZm0zSUF0bTFXWDRNMkQ0dzV5WkJWdTNWZHorajJPQ1NGVFRUNGgwR3pGRWNETlZCMDBoSkQ3NExQbEtxYXFicG5tejB0Zkh5M3hKMXhZTHgyQUphcFVnZklBZ2VPZ3NyTjlqcVVqMHl4Ync4UmJpOWd6YlVDaU1SYkgyYlV0Zkh6dU9KUDBmZzlCN3NZMmFRcGk3c05SUlZ4bFdWc0p4R3VnWVVlcFN5OGlFVTJkTG5ZemwwUlpEbWRGSHVMdEJzeWFsNzJOaWhacDNsbklyMWRoaDkrRUNvVWM4SjFkd2IrbjFRbnhsNnhiQy9CODJtcS9kOTArUWtRa3o1c0x6STB2ZGNlM2JncCt2VUV1dUttSmV3d2J3NWxqaG5JSnc3VzM0QlRac2Z2RDdMZk9mcFpscklGMXJOT0pnMmlVanNReWdyV2Q5ZEhvOXY5NDh3YW03Q1JTVUZGSFhzUWJQQnJZbndONlRGK3AyWlZITTcyTDdUVGYrSXREQms4Z2FqVG1ZRnMyNXpHc1BiRDlqc3BNWjlNY25SdE42KzRXalFIQUd4Wmx4WHlYbTNUWlpUZ3FWMHFwYTljalVDc3UvcGlpQXlCcU5HUjdVU2V3NFBudzdobFZYOTVCYnJERnlzT2lCWFNubk9IdzdobWNDSStqajE1d09YZzFvNjFtZkxUZE9zaUhwbUpGWVVxUXJadXJaSHlqUjY4blM1cE9qTGFoUUpMS3pzcWFsUngwS2RWcTBPdUVaYmFlU1BuNS9lOEh4bDZySlFnLzBxOWtDYnhzWE5DVmF1dGRvUXZjYVRZemFYOGk2enI3VUM2SmdkaUh6dXBFUTl1NlpkY3dLZTVwbkFpSVlITkFPblY3UEo5RmJPWHBIT3NvSG9KMW5NTlpLRmZ0VEw1cDF2Q2d3amlBTWQ2c3Q3by9hVERTaEFVRlVyYmdUdkVoWHpJY1hmbVpHazhFOFg2Y3J6OWN4ZFE2VTVkMkd4Z052NG5KVG1YVDZmeFV1WXdtYWU2S2JuWlZwNTR1TlVtM1dWUWJReENXQWNjRkNCOGY1ckNUV0oxa2VpWnlxeVdMZXhVM01ESHVhR3JZdXpHODJqTmtYZmphcXYzVTkvdzdQSHBHT0Nhb09WYW1JMk1HcmdkbDUvbmJ1dk5kd0FBcGdmK3BGTXJXbUEwb016ckJPM2czeHRYTkRxeXRCcmJSaTg0Mi9PSFluVmhUQ0lseERVTjY3dG92MUpTYWlaWHBoRG5lTGNuRzNkcVNoYzAzT21Ia090dklRbkV2SDArT3FjSlFQai8vaXRkSE9NeGdQRytrUjZFVzZZdEtMcEtNNUMrOEpyN25GR3JOdFpQNWViRzF0SyszWUwwOWNuSEJ2bGUrby92RERENDA2ZjZPam85bTZkU3N1TGk1R25kTGg0ZUY4K2VXWGZQNzU1L3orKys5czM3NGR2VjdQN05tenpkWjlNcmd1eWtlUTNieDVreDkrK0lGZHUzYmg0ZUhCdkhuemNIWjI1cjMzM3VQdHQ5L20zWGZmcFdmUG5nd2RPaFJmMzhwL0YvWHExWXVXTFZ1aVZxdTVjT0dDR0FNM2RlcFVWcTVjeWN5Wk13a05EZVdGRjE1ZzFLaFJadGVUbXByS0o1OThRbHhjSEFNSERqUzc3Uk1uVG1CbFpXVVNLL2hQOENnZXUxYXJOWExibENVb0tJaTVjK2RTcDA0ZG8rbUc5cGJHMWRuWTJGamtLaXE2TndEejd4SllIdVM5Q1JqVjVucjg4Y2NaTTJhTVVYeWVWcXRselpvMWJOeTRFWVZDd2VUSmsybmZ2ajBBNDhlUEp6VTFsZVBIanpOLy9uemVmLzk5czZMS25qM1NjZGtHZ2ZUSWtTTTRHaEo4eXVEdDdVMW9hQ2pMbHk5SHJWWXphTkFnY1o1aHVvZUhCKysvL3o0WEwxNWs2TkNodEc3ZG12VDBkSEgvRGR5NkpRejBNd2cwTVRFeGJObXloWkNRRUY1NzdUVThQRHhZdlhvMTQ4ZVA1NVZYWHFGSkUrUHYyNVp5NnRRcCt2WHJaelN0cUtqSW9tdmtyNytFV0dhcG1ucGxSZVlUSjA0UUhSMWQ0Ym9LQ2dySXo4KzNPTjV4OU9qUkJBUUVXRlM3NzBHVG01dUxUcWY3eDRSS0dSa1pHVXVRQmJQcTBLUWhkR3BmK243OXBzb0ZJTDBlZnZwRmNLc0F0RzBsL1B2VGpBRHpYNkI5RytGL2pRYk9YeXFkdm5HejhNOFN4cjFVNnBpYU5WK0lXbnpRckZvREhoNXcraXo4VnM2MUVSUllXa3NzUHgvT21hbk50V2tyV05zSXd0bkhTeUMyQ2gwMFBTSmhqSm1JQlRkWCtMYUNXTWV2dm9VZFpWd2JYVHNLRVlJRzNoeHIrWDRBdlBTNnNhaVVYSG1XK3lOSGNRbDhzUVp1SnNPb1lhQlVDSjlqeDNhQ0U5UVM2Z2JCalBkS3oyVjJOaXhlTHJqWVpHU3F3TWc2bmNrdktXSjEzSDZUZWFmdUpqRC8wcStpaXd3Z051Y1dlY1VhSmpSNG5EWWU5VkdpTUJKbVZzZnRwNVZIUFViWDZjeUVVdzh2MnRkYXFSSnJCMjIrY2R3aUIxRkZkS3ZSbUc0MTdqOFN5Und0M2VzeUpEQkNGTVd5dFFXc3ZMcGJyTTlsanZ5U0l0YkVIMkRucmJPOFVEZVM1bTVCREt6Vm1pNDFHckkyL2dCL2xISEtKT1RkeHNmV0ZUc3JhMGt4cFN5SDBpNng4ZnFmRk9tS1NkVms0V2ZueHFCYWJkRHFTaWd1NDRoeFZ0c3pyTFl3cXZmcVBWSHkySjByUE9IZkNodWxpcTQxR2htZGV5VUtTdlM2ZTRLWmdMN2NaNU5abE1mbDdHUzh2SndwS0M1aVljeFd6bVNZaVJLK1J6Y2ZvWk5nZjVyNVoxd1QxMEJtTmhsc010MFNjZXRnMmlVK3ZWejU4emN1TjVWVVRSYU9qclpjekxwQlNSbnhMdERCQ3hlMVBWZHlib21pRm9DVndvcEdMcGFOYXJVRVE0MUFCNVZwcmM0eGRTTnA2T0xQVDBsSE9aUm0zSEVSNHV6SHU0MmVRS1ZRa2x5UXdmeEx2NXFJaEFvcUZpS2lzMit5NE5LdlRHNzRCRzdXRG56VWJDaXI0L2F4SzBWdzZldWhXcTYzQjhHRVU5K0tkZmZVU2l0V3Qza0ZFR0piNXpaOUZtdWxpaHNGZC9rcWJwL2s4cGR6a3RtVGVwN3VOWm9RN0ZUYWNacFpaQ3l1dGJzWGZXcWdzM2REL2tpTE5yb1Bvck51MHQ0cmhDYXVnWktDbWF2YW5qcjNuZ1YvcFQvQVdxYlY1TDk2YmZTdDJkeGtXckNUTDRNRDJrbTBMaVhvbm12NFNmL1dZbjFKS1hLMEJhSURWZWFmSlM0dWp2bno1K1BnNElDdHJTMUZSVVZpWGFQeXpwZnlUb21LY0hKeTRyMzMzcU5qeDQ0c1dyU0luSndjL3Zyckw1bzFhNGFOVGVrZ2t6LysrSU1MRnk2UWxaV0ZWcXZGeGNXRm5Kd2NEaHc0d01HREJ6bDdWbkNpZHVuU2hkZGVlMDJzVGVUaTRzTENoUXRadUhBaE8zYnNZTWVPSGRTdFc1ZkJnd2ZUclZzM3Mvdmw3T3pNalJzM21EOS9QdnYyN2NQTHk0dlpzMmRUczJaTkZpeFl3UDc5KzFtMWFoV1RKazJpVDU4K2pCa3pSb3d2S3l3czVOeTVjK3pidDQrREJ3K2kxV3A1L1BISGVlbWxsd0Q0NG9zdnlNek1GRHUxcjE2OXl1WExsK25Rb1VPRmdrMXhjVEdGaFlXU3JwNERCdzV3OU9oUmlhVUV5b29JbGZFb0hmc1BQL3pBclZ1M1NFdExRNmZUR1VYWmxTVXNMQXlOUnNPU0pVdHdjbkpDclZienh4OS9BSmhkeGxMV3JGbERibTR1TmpZMmFEUWE5dTdkaTFxdGxxeURWcDRsUzVidytlZWZWOWpHMGtoR2MxVGwzZ1I0NG9rbnVIbnpKbE9tVERGeVhlcjFlZzRmUHN6WFgzL05qUnMzY0hWMTVaMTMzcUZseTVaaUc2VlN5WlFwVTNqOTlkYzVlUEFnYm01dWtuWHBBT2JQbjEvaGZpOWJ0a3h5ZWtSRUJINStmc1RGeFRGaXhBaVRtRTJsVXNrYmI3eEJZbUlpUFhyMDRMbm5uZ1BBemMwTkd4c2JObS9lakU2blE2RlFzRytmOEgwa05EU1VwS1FrcGt5WmdsNnY1K1dYWHdaZ3lKQWh1THE2c25UcFVpWk9uSWlycXl1NXVia1VGUld4Y09GQ2NYc0toUUs5WGs5eGNURmFyWmJpNG1KYXQyN05ZNDg5QmdqWFdPdldyWTMyOCtUSms2S0lCNGpYcDdXMU5XcTFHb1ZDd2ZYcjF6bDU4aVJPVGs2RWhoclhlZmIzOXplSzRDd29LREFSekg3NjZTZGlZMk94dGJWRnFWUVNFeE5EU1VtSmlYaHNqdjc5KzF2VURpQXZMNCs4dkx4cXV3cWpvcUw0K2VlZmNYUjB4TnJhbXZoNG9SNXlRRUJBSlV2S3lNakkvSFBJZ2xsVnNiWXVyWHNGUXAycVBhWWRvWkljalJKY0w0YTZYaStPRmdTZ1RNdUt2ZjZyOEswQlFjTG9jODZjaDJMTGFvdzhWUHIyQWc5MzZYbEoxd1VuMGNoeTlSL3ExQzU5blpjUFE2VXQ2eUovSG9lbWpZVi9Vc1RHd1RIekJkN3ZDNlhDdVBaWmRYaFFuNU9uQnp4dlBsNENBSjh5ZHZ5dUhZVVl4WXI0NnB1cU9jUiszd25wZHdYUmNQOGZsb3RsSU1SNWJ0Z0V6d3lDU3pHd2VKbmdYcE9ScVFJaHpuNEVPWGp6VTlKUmNvb0xUT1p2dlA2bjVIS0c2RU5ycFFvN2xiWFlnUTlDbmFldE4wL3dURUFFd1U2K1hKR0lTWHdRZFBCcWdKUEtsaXh0UG50VHpBd1VxQUxwUmJuY3pFK3Z2R0U1dkcxZDhMR1ZybFdrUkVHRVZ3aFAxV3BEb0lNUUhhdER6NjViWi9rKzhiQlJiYmJLU0M3SVlQYUZuK25nMVlBeGRTTnh0M1prUW9QSGlmUnB3cXJZWGFSb3NyQlZxbG5SYW94RjY3dGRtTTFMZjMwQndKYWJKMmpxRmtoenR5Q2F1MG1QbXRlVWFObHlyMlpQY2tFR2swNTl5OExtSTRqTFRlWDlzejhBUW5UanQrMUtPeWFVOXlMc2RHVTZXOEpjQTNrdHVDZmVOaTRrNUtXeDdNck9TbVBmNmpoNkUrcGNrMXVhekFycnpPVVZhN2lZZFIwQVI1VXRnUTVlNUpjVWtXQkJyTnlOL0tvWDk1NS82VmVqKzJaeTZCTzA4NnpQc2lzN1Njb3ZkVGFYUHkvbW1CbjJ0Tm5vME9UOHUwdzU5eU1naUsxZ0doM29xcmFuYzQyR3FCV21ic21XN25WNE83US8xa29WT2NVYVpsLzQyZWkrQmVGNlhSQStuUGpjVkRiZk9HNjJ6dGVKdS9ITXZiaUpkMEtmd05aS3phdjFlOUxHc3o2clluZVRWbGhCOVBkREpxOVlJMzRlWlIyRmNibXBSS1ZmeGNQYWtRWFJXeXAwNEMyN3NwTjFpWWZ4dEhGQ3J4ZGlOSlBLUEJjOGJKekVPbWdBZzJxMXdkM2FrVlllZFZrYzg3c29NcDNLU0tDOVZ3aE4zUUw1bjRRVzNNYXpQZ3FFV2xncG1uLzJPL1ovOWRwbzdGS0xVT2VhSk9YZkljRGVVNXp1ckxhanNXdXRTcGZYNkxUNDJidmhaMjgrZHU5dW9ldytlMVR3OGZFaEljRTQ2dDdWMVpYKy9mcy9rUHBGSFRwMElEZzRtSG56NXJGbHl4Wk9uejdOb2tXTFJPRXJPenViWDM0UjZtY0dCUVhSdDI5ZmxFb2xHemR1SkRVMWxjNmRPL1AwMDA4VEhHejZXOExaMlpsWnMyWngrUEJoTm03Y1NGSlNFazJiTmpXN0w1OTk5aG5IamgzanpwMDdLSlZLZXZmdXpZc3Z2bWhVejZkcjE2NjBidDJhbFN0WHNtM2JOZzRmUHN5Nzc3NUxxMWF0MkxScGsramlhZEdpQlVPSERqVTZSMFZGUmV6ZHV4ZmR2VVFQSnljbnVuYnR5dmp4NHlYM1ovSGl4U1FtSm9vZCtWS2Q0WFhxMURFYmVRaHc5T2hSVVVTcGlFZnQyRE15TXRpK2ZUc0toWUk2ZGVvWXVZM0tZMnRyeTRFREI4ak5GWjRiOXZiMkRCNDgrTDVkZXpkdTNPRFFvVU9BSUo1NGUzc3phdFFvSTFlV09TSWpJeXVOZWN6T3pqWnlmVldWcXQ2YmtaR1J0R3JWeXFRKzFZd1pNMFRSTlRJeWt0ZGVldzFuWjJlVDVSMGNIUGp3d3crWk1HRUN6WnViRHBvd3NISGp4dW9jRG1xMW1yVnIxOUtnUVFPZWZkYTBMdWVxVmF0SVRFeGs4T0RCUm5YakRFTGFWMTk5SlVabU9qczc4OElMTHhBVUZNVGF0V3ZKenM3bTVaZGZObktTOWU3ZG03WnQyN0o3OTI2T0h6OU9XbG9hbVptWjdOdTNqK0xpWXJPQ1psbEhXV0Jnb0ZIOVBvQ1pNMmNhQ1dhMnRyYWNQbjNhYUJvSWd0RWJiN3hoNUxZYlBYbzA3dTdHZlZZREJ3NmthOWV1UnUyMFdpMkhEaDBTOTFHdFZ0T3VYVHVlZXVvcHlYMnVDb2NPSGVMZ3dZUFkyZGxoYlczTmhRc1gwT2wwMUs5ZnZWcjF6czdPbkQxN1ZyejNyYTJ0YWRPbVRZWDN0SXlNak13L2pTeVlWWlVYUmtDTmV5TmRTa3JnODFYR0VYYVY4Y1VhV0RRUFZDcWhQdExFOFRCam5uR3MzbitCaURJeGhyR205UW53OWhJY2RwVlJxOHlvOFE1dEliaVMvTzVyU1hEV3pBK0NUdTBGNTFCMThmS0UvbjJxdnp6QTNnTVZDMmE1ZVhDbmtrNWxUdzl3bFBpUzNyWjFhYjJ4QW8wZzlGU0dqWFdwZ0FzUFRqQ3pzeXVOYmJTRVd2N0duN1VVMy85VTlmMzQ4emhNbVFYeEZic3JKTm13R2VJUzRjeFp5Nk5BWldUSzBNcGRpTGc0YktadWxEbmNySVVmUXhxZDFxUmpGZURJN2NzOEV4QkJLNCs2OXlXWWRmWnVTSGVmSmh4SXZVZ0w5N3EwOFN4OXZocmkvcHpWOXZ6WTRVMXpxekRpbCt0UmZKOW9YRGo2VEVZaW4xN2VSbkxCWFdMTnhEcFdSSUM5SjBHTzNsekx1MjB5ejhYYW5oZnJkc05aYlNkdWEyM0NRY20ybG5MNGRneG5NNjd4WXIxSU9ucUYwc3cxa080K1lYeVgrSWRSdTE5dm5wQ3NaK21zdHFkcnVabytaeklTbVhUcVc5cDVCdU51NHlUR3pRRVU2b3BKMDJUeXgrMFkwYjBEV05UNWJVZ1owdWwxMUxCMVlWUlFaOUdkc3lmbFBOdVNUek9uNlJEaWMxT1pjM0VUQldicWUvV3JLWXdlM3A5YXNZTTJMamVWcWVlRTUvREFXcTBaNGVERkgyblIxYXBOVjVaQUJ5KzZlRGRFcFZDeU90NzhBS1N5eDFzVkROZHkrWHBvWlVtM0tqMzNHVVY1QUxpWEU4ejYxbXlPV21GRnRyYUF2YW1sM3pQYWVRWXpzY0hqV0NtVVpHbnptWGwrSXlrYTB3RVdrVFVhVTlleEJuVWRhM0FsNTVaWlVRU0VhK2Jkcyt1WTB1aEp2R3ljYWVaV20xb09ua2JYeFZPMTJ0TE5wK3F1emM4dWJ5YzYrMmFWbHpPSEVnV25NeExRNmZVMGNiVnNwTEJXVjBLVWhQT3JoMDhUbENpSXowMmpqcU0zaDlLaTZlZ2RTbnZQRUt3YnFrUm4xc203OGVqUVU5ZXhCZ0gybmtZQ0trQWZQMkhVZkhrWDROL05mL25hR0JuVUdSMTZOaVQ5S2RZVkJFSFVlNURSa0RLUEJnNE9EdXpldlZ2czdJU3ExYmV4Qkc5dmJ6NzU1Qk8rK2VZYlVsTlRSYkVNNExISEhxTjc5KzZvVkNxakNLOEZDeFpnYTJ1TGk0dExwZXZ2MEtFREhUcDBJQzh2cjBLeHc4UERBM3Q3ZTRZTkcwYWZQbjFNSEM0R0hCd2NtRGh4SWwyN2RtWDU4dVZpRGE1Qmd3WmhhMnRMdTNidEpHdjFqQnMzam5IanhsVzZ2d2FDZ29LSWo0L0h5Y21KZ1FNSE1tREFBSk0yQVFFQkRCNXM2Z0EzY1B2MmJZc0VzMGZ0Mk1lT0hjdllzV1BSNlhRV1hXK2JObTJ5ZU4yV01tWEtGS1pNbVlKQ29iQTQzdEZBa3laTkxLcGhkaitDV1hYdXpmSmlHY0N3WWNOUXE5VU1HemJNYkNTcUFWOWZYNzc1NWh1VDZMLzI3ZHV6ZS9mOWZTY0VlT0dGRjhqTnpaVjBNNzM3N3JzY1AzNmN6cDA3bTh6cjBhTUhQWHIwa0Z6bnNHSERjSFIwbEJTVFhGMWRHVHg0c09ROXBOZnIwZWwwb2lobHVBNE01OWdRSFZtZUR6NzR3R1RhanovK2lGYXJwYkN3a0tLaUl1enQ3U1VkdVZMT0x5OHZMN3k4dkl5bURSOCtuT0hEaDZQVDZTZ3BLVUdsVWxYNUdqV0hqWTJOS0JRRE9EbzYwck5uVDU1ODhrbWpkaDkvL0xHUkc5Z2NvYUdoN055NUU4RGkrMWxHUmtibW4wWVd6S3BDUkJ0akI4K21yWUlUcFNva3A4RDM2MkhVVU9GOWFBaThPQXBXZmwzNXN0Mjd3dWhoVmR2ZS9iTDNBS3o1cnVyTGxhMzdKYVUxMUtwcDZ1YXFqTjdTWDRDTTJIdkF2R0QyYitERUtmajhpNHJibEkycExNdUEwZzRMZnRzdVJJQldocDhQZlBaeDZmdUg0UVFzTHBGZXI4cEtFSTROMjVXcU82ZFNDZTJrcUZVVGVwbVBVekdpcThUNXNpL3pZOW0zaHZsWXpPWVdqSnk5Y2NzNEdsTkdCbWpvNGs5NllRNDNxdWlzNnVFalhIUEgweVVHR3lEVUFrb3Z6S0doYzlWaTZOUUtLNXE3Q3lPVGxTaDRNMFFZQUhBeDZ6cUZPaTE1OXh4WjFrb1ZOa28xSlhvZCtTVlNjY01Lbk83RjFlVVVhekE4NUl2dTFlcXlWWmIrY0x4Ym1FdFVZYXpKZEV0SjAyU1JkczhoVW5iNUlsMHhHVVY1TEkvZFNSKy9jSDY0ZG9TWUN0eFJJRGl4TkRvdEJTVVZSeFBsRkJld0tPWjNEcVhGME1XN0lldktpWUFBMzhZZmxJeXBESEx3TWhITW1yZ0VvRklxMlhnOWlpTGRnM3ZHS2hGK2JQcmJlL0JoMHlHb0ZWYWtGV2F4TW5ZM01kbkpMQWdmanAyVk5XY3pyNWtWeXdBaTdvbHNyZHpyRXVvc2pNU3VaUzlFR0Ezd2J5VkdwdVVYRjdJd1ppc2dSR0NDNFBTcER0NjJRdWVtcTlxZVQ1c0xOVkQrTW5POUc3QXlPT3FxR0ErcVVncC9ROTQ2OVEwcEJjWmlSYmg3RUpORCt4dDlMdWxGZ25qbVdhWTJrNDFTVFM5Zm9TN3JscHNuak5ySFpOL2tac0ZkSEt4c21INSt2YVRZWWExVU1hUzJFT1VkblgyVFBSYTROcS9sM1diQ3FXOFpIOXlicTdrcG5Md2JielRmUlcxbjFuMVpFYlpXMVl2VE1ZZTFVc1hyd1k5VmFabWM0Z0tpamhrTFpyWldhdnI0TlNkRmswbE05azNxT0hwenV6Q2JHZWZXTTdmWlVGcTUxK1dOa0Q0c2p2bU5MRzArcCs4bTBNSzlEby81TldQVjFkSmFLZUZ1dFFtdzkwUlRvbVhIclRNUDVCaXJ5My8xMm1qaFhvZjZUajdzVDcxbzFqbHNwVkRpWVcxYW44WVM4b29MeVpQODJ5UHpUMU9kVHM3UTBGQ0xPOUdWU3FVWXNWWit1bFNuckpRb1V4bmx4YkxnNEdDai9SczZkQ2pEaGxuK2U3dDU4K1o4K2VXWFlrZTFXcTJXRkxXcXk0QUJBeXBjbjhGNVZ4RUc0YWs4ai9xeEczaVluZXQ5K3ZTaFR4L3pBMklmOWpYdjQrUHpRRVNtK3oxSHdjSEJUSjA2MWVMMmx0YkpxZzQyTmpabVJSaDdlM3RKc2F3eTFHcDF0WnhYQ29XaXdqcGJsa1J6bHQrUDZzWWFta09wVkZiNitVK2VQSm5Ka3lkYnZNNDJiZG9ZQ2JIbTFsK2QrbWV5V0NZakkvTnZRUmJNTEtXV1A0d3RFOFdVbUNRNFVLckQxdTJDcTZlRjBQbEM5NjZDcytpN1NodzBLaFhZVmo2QzQ0RlNuVC9vZFlNZ29KS08zQkpkNVhYZkFOUXFNSHhKS1NxcTNPbFRVVWI3dE5uRzliMHFRcVdHUlhPRm1FYUF0ZDliSHIxWkVWS2kwSU9nYVpQUytFaU5Sb2dqdElUeTUrTmhDR1o3OWdtMTFzclR0eGM4TjF4NHZXNERiSkdJVEJ3ejByeFE2dTFsbVlocUNlNXU5N2V1OHhkbHdVekdCRGRyeHlySFpEVjNDNkpMalVhVTZIV3NUNUtPYkFUQmdlUm1ZMWxuWkxDVEwvMXF0dUQvMkR2djhDakt2UTNmdTlsMFVnZ0poQkJDNzRIUWl4VHBIVUdwb21KRFBCYndDSWlJSEVRRUVZK0lCMmtXRkVHS2RHblNERVNhb1lXRW5rSXFwRUlTMHJQdCsyT3lrOTNzN0dZVENDcmYzTmUxVjdJejc4ek96cnlUN0w3UCt6eS9qbDZOVEFaRW8zS1NDVW03em9uMDYySU1IY0NDTnVObzdSSEFqc1JRTnNlZk10dGZHODhBUG00OWpzemlQRjRKWFcyeXJvWkROYjR2cVcxVWxYeDBlUnNSV2ZHRTNvMG10RVJvY1ZDcVROeGJaVWt1eU9UbE02dUE4c1c3WXAyRzgvZGlPSDlQdWg2bGs1MjlTUlNpQVFlSi9iN1hjZ1J1S21kZVAvdXRaSDlRS2V3WTROdWE4L2R1a1Y2Qi9tSVFrT0x5MHZrNTlnUmVEcTVzaWorRlhxL25vOVpqOEhmMlFxUFgwYmlhTHgrME5CL0EraWsyaERzRm1hS2cxTVROL0V0L2ZWY2Y2cGZFWFJyaStLcXBuR2ptN29kR3J5VWkwN3grbENXOEhkMFk2QnRFVis4bW9pQUhncVByajdSckhFMjFQdG5GOEg0cktqbzZLSVdQdWxuRmVXWTFuZ3k5cGRCSVJFMHRFZFg4bkV2amNNWUdkTVZONWNUZDRsejIzcjVnc28vTTRqdyt2cndkTzRYUzR2VWI2ZCtKR2c3VjBPaDFySW15L1g5RnJxYVF4ZGVzZjliY2xYU1dyZkZueXQzWG9xQm5hVmhOMmkzd0lHajBPa0xTcnVGbTcwejc2ZzNJMHhSWnZHOThuVDFwNXVZbml1dkdqS2pUQVRlVkU3c1NRL0YyTEkyQlNpcTR4NUpydTVuZmVoeHRQQVB3Y2ZRZ3JTaWJ3eWtSZFBCcXlKTTFXL0p6N0FsUllIbTZybEJINUhCS3VLUkQ5MUh5dVBhTjFJSXNDclZxTnNUOWdhZTlpMlFiWHlkUFZuUjh4ZVo5R3JNdDRVODJ4WnRQVkpDUmVSUlV4cUh4c0Z3ZGZ6WC9uOSs3akl5TU9iSzRKU01qOC84WldUQ3pCYmRxOE1GME1GaW1OUnI0ZXMyRHhTaCsvUTBzbmk4NFcwQndCMmwxc0htYjVXMEtDaUE5dy9MNnFpQ25FdlVEaGcwdXY4MmxDSGplaGxvd3htNnFCVXVFbW0rVnBiZ0N4ZEJIOWk4VnkrNWx3c0dqZjQ4NmJGSW9GUEQ4K05Mbmg0SUZBZFlXakdkTTZmU21ndVJyTDRHL1JPNjdzUmc2L1czejgzcjJQRVJZai9aNktPaDAxZ1ZTUzZoVXBkbGVCdlQ2Qjd1KzZyOXAzNUQ1UzNHM2R5WXVMODNtOXZWZGZaalJZamdLQkRIRG1qUHR2anFmZXE3ZUZ0Y2JFK2habHg0K3pRSElLTXJCMjlFTkhYcG1YZHBvMWpiSXN4NnRQUUxJMXhhTE5iWEs4b1IzTXdET1NReUthL1M2Y210bUdXT25VSXFDVEVXMks1QndIeXhwKzV5NHJ3ZkZJTWhaWXVNVDB4NzROZXdWZGd5bzNVYXMwOVExSzU2UExsdjVERkFHdTVLL1l6cTlUcnhXS29XUzkxdU9wSlZIWGZGNTV4clNVY1k3RWtNQmVPbk1TaWdqTkw3Y3NEZDlhclZpVGZRUlRxY0wvM2YxSmM2dWVxN2VLRkdnQlJhM25WanVjVzZKUDAzbzNTZ2FWYXZGMkFEQmZhN1JhMUdWeEJ0T0RsMWprMnZNMlU2WXpWeFVqa1BRR0ZlVm95aWlTb2tuVGlYN0xEUnk0Q1VXQ1BYV2FqbDVvRkxZNGVkY25aSCtRb1QwNXJpVGtvTGR2V0xMbjVWcU9yb3pwbTRYQUg1Tk9tY1dIL2lnYUhRNk15RlFDbjBGblhsbG1kWnNxUGplalFkSU5Yb3RYOTA4Z0VwaHg3cXViK0tzY21CRDdCL2NsVGduQnVIMmVKbjR6K29Pcmp6dDM1a2luWnJES1JGTXJOZkRaUDNWN0NTVzNkaEhiRzRhYVVXQzQvVHMzV2lTOHUvaTcxS0Q1eHYwNUp2b28vVDBhVUZyandEVWVpMTd5Z2liZnhXUFk5OUlLcmpIbHpmMmtWbWNaMUV3TTVDbHprejNldXdBQUNBQVNVUkJWT2UwamJIRUFhN2VCSHFVWC85TVJrWkdSa1pHUmtaR1JrYW1LcEVGcy9Kd2NvUVAzeXV0RFFWQ1JHRjg0b1B0TnpjWFB2MHZMUG9JM0V0aWYwWS9CVjZlUWp5amxCZ1hjbEo0L0ozeDlJQW5Pdi9WUi9GZ2VGVVhyb1dCTFR2K3ZtSVpRSjllMEtDZThIdCtBZnk2My9adGpXY05sWDJQRGV0RGszSnM5bExyRXhNZmpXQVdGZ0hQVm1EMnNrb2xDSXZEU3JMa0U1Tks2NlpkdXdtZkxSVWNnSlVSNFdSa0pDalVGb3VEL09YaDUxeWRlWUZqY0xGejVNQ2RNRE1YUzFtYzdSektqUlkwa0Z5UXlhbjBteHhOdmN5VnJBUzI5Wmh1c2UxejlZVUpDdnR2WDVRVUdEeU1hblQ5TGhFZGxxM09aMmJZQnBObGJpcG5tcmo1Y2prckFiVmVhN1p1ZmJlM0FQamcwaWF6OVpYaGJuR3VpUUJTRVdvNWVhSlNsRCtic2lJMXpNcmlhZTlDZjk4MkRQVnJSL1dTT2xrcGhWbWNTcitKRW9YTmtZTjJKYzR3YlVsTkx5ZWxQYk5ialNMSXN4N1g3OS9tczJ1N0tkYWEvbDJmV0w4SEkrcDBJREgvTGdsNXd1QjhUa2tVcHpFR1lhUlFxeGFkWlFiMElGNm5PaTVlWlRjRkJQbE5wUkNPejgzZXFlUTlabk0xTzRuZzFDdGN6MDVpVmFmSjZOQ0w3OWU3cEw2YjRmeDdPN3JoYk9TSU5Kd3JOM3Ruay92S3RTUWVWS1ZRVXRQUkhTMTY3cGJVZ3pQVUE4elZGRXIyTFlQajBqaXk4bTVSRGptYUFySGZ2dGp3U1ZRS0pkZXlrMHhxbDluS3E0MzY0cUJVa1ZxWXpkWUVjN2RQSjY5RzlLN1ZpaTl2N0JPdjVkK1JWaDdXa3dNMGVpMG4wbTh3dUhZUUkvMDc4VU9aZW5RTlhIM29XS01SUlRvMSs4cjhmWHUxVVYrYzdSellsWFRPb2l2c2RJYjVoS21mNDA0eXUrVklCdFlPNHR6ZEdGNXQxQWVBWCtKUGkzM2c3OHcvdVc5SVRaaVFJcTB3bSs5aWZqZFpOckpPUjJvNmViQWwvclRKMzVkQnRZTmt3VXhHUmtaR1JrWkdSa1pHNWk5SEZzeXNvVkxCKys5QzQ0YWx5L1lmZ2tPL1c5Nm1JaVNud3VLbE1HODJPSmU0MS9yMGdwbzFZZGxLeURJdkRQNjNaMUMvMHJwVVpYRjFrYTY5WlExamgxTzN6a0xjbzYzRUpjRFZTaFI4ZjJzS3VKVE1tTDBaQmNFaEZkL0hvMElCakRUS1hkL3hLOXl2UUFTY3NjTk1VMmJ3dmFoSU9qYlRPQmEwcU1pOFJ0M2YwVzFWcnk2ODgyYXBPKzd3Ny9EYlVWaTJXSGl1QUtaUEZRVEFFNmZoNkhHSVQvakxEbGZtOFNDek9FOGM1TGVHcjVNbm43UVpUM1VIVjRKVHI1Z05Ma3JoNmVCS1ZyRnRUdEl6R1ZHY3lSRHFCVm1MTE94YW80a1l5NmRTMnVGaTUwQitHZUhweFFaUDRxQlVjVFBuRHBFNXlUYTlmbmVmWnJ6ZXVEOFJGWFJRVlpidm9vK0tNWTBWWlhXbnlUYlYvcWxJRFRNRGdaNTE2ZURWaU00MUdvdWlVRnhlT2pzVFF6bVZmclBpdGJrVWR1aEt2Q0ZlRHRYNG9OVW9HbGZ6NWNiOU95eTRzdDBrWmhDZ3AwOXpSdFRwUUs2bWtFK3Y3clRKZVNMRnRld2t4cDFjWnJYTk84MkcwcnRtUzFJTHM4WDZTdkY1NmN5TjJBSWc2VXI1dXVNckpsR1pYN2FYcml1NXN1T3Jrc3ZydWZyd1RlY3A1R2dLbUhSbUpRQytKYlhTTE1YaHVhcUUvMmY1WlVTYW0vZnYwTkdyRWY5cU1vQUFGMi9VZWkycm9nNWJmTCtXNk9iZGhNNDFHcU1IMWtRZE5uT25PZHM1OEdiVFFYamF1M0Mzd1pObUl0UGZBY2VTYXpMbDdMZmkzeHg3cFoya3kzSlg0bG42KzdabWlGOWJEaVdIYzd2RXJhY0FYbXZjSHlVS2RpYWVKVXVkYjdLZGg3MExlWm9pZHBhNEhtMGw5RzRVNSsvZG9xTlhRejRNZkFZbENxSnpVOWlWZUxZUzcvVFI4amowamNyUzF6ZVFBQmR2dGlkYWpoMldrWkdSa1pHUmtaR1JrWkg1cTVBRk0wczRPQWhpV1d1amdhK0xsK0FuOHdnckV6emNJYnNDZ2tWVURIeXlCT2JPQWhkbllWbXI1ckIwRVN4ZkErSGxGLy8rMitEb0NBUDdDYi9yOWVheGQ1NGVwVFdyS29QQkdXUXJCNDhJZ2xtTFp0Q3B2VzNiZUZXSG9NRFM1L2R6WU5LekZYdGRXN2g2SFM0OGhHTDBldUNEK1RCOENEelJwYlIyV1lBL0pDU1Z2NzJKWUZaRzZKcS8yTHg5azBaQ2xLaUJmOCtXamdtdFcwNE51MGVGaXpNOFBRS0dEeGJxOGVsMFFqMjZBNGVoVHUzU2RvMGFDUDBYWU1nQTRSRjlTNmhiZC9LTWJmWDJaR1RLa0poL2w1NCt6WEZWT1ZwMFRkUnk4bUJobS9GNE9WUWpKTzBhS3lJUGxydmZhaW9uL0YxcUVKSjY3YUVlYjF4ZU9zR3BWM2l5Wmt1ZTl1L0VvTnB0Mkg4N2pMMjN6NU9qS2FTYmQxUDYxR3FGSHZnaHh2YkIyeDQrUW9UamliUWJWdHZOYnoyMjNHaXd2YmN2RW5vM3l1YlgvanN4dGVrUVFJaXRQSk1SeGVIa1MxeXlFdnNJME16ZGo4M2QzNUZjWjY5UW90RnBhZVhoejNzdG5zTEQzb1ZMV2ZGOGRXTS9vL3c3c1R2eG5DaUt0ZkdzeDl0TkI2TkR6eGZYOTVKU21DMjVUd1dDSzh2ZFh2ZzgwczI3Q2EwOUEvQjE4cUNXa3ljN0UwUDVMZmtTRGtxVnhWcGlMelhzVGUrYUxja3N6bVArNWExazJpanNYcndYSzlZYks0dTNvNXNZdDVsYW1FMmlsYmhTWS9HclhzazJsdUpOM1ZUQys4d3JFL0VabGhsSFI2OUdCTGdJc2FjL3hod1R4UjhRaERhMVRtdTFucHFIdlF1dk54WnFZKzYvZlVIeVdoZG9pMWtSZVpDNXJaNWhSSjBPWE0xTyt0djFiNE9iTDF1ZFgrclNzMkIyU2l2SzVzQ2RpenhWcHlNelc0eGdWdGpQcVBWYXh0ZDdnaGJ1ZFVncXVNZnVwSE5tMngxT2pzRFp6cDVjQ2JkamVheUlQTWczblY4VGhiMXZvMyt2c1BnTXBaTUpLck50UlhsYytrWmw4WEtvaGg3cG1GUVpHUmtaR1JrWkdSa1pHWm0vR2xrd2s4TEZHVDZZSVFndEJ1SVQ0Y3VWcGpXZXl0SzlxMUJ6NjhScDJITUFrdTdZOW5xUjBmRHhZdmh3SnJpWEZEcjNjSWYveklMakoyRGRKaUhDOGUvT1UwT0Y0d1k0YzFZUWNJelI2Uit0OEdCd09qV3NMeHhiWmJCVmFLc01EME13QXlHR2NldE8yTDViY0g5Tit4ZDA3UVFML3dzUjVjUkhHVWN5MnVJTTY5NzF3WTcxVVdGbkJ3UDd3dGluU3lOUDcyVUt0UU12UzhSRlJzZkNOMnVoWHgvbzNVUG94NDBiQ284WG54TkVzOFBCRUJ2M2FOK0h6RCthODNkajZGMnpKUjI4R3ZKSG1ybmJ0YWFqTzUrMEdVOE5SemYrU0x2TzhwdS8yVFJVMjhHcklVb1VuTGN4RXN0V1VncXorRHJ5SUZ2aVQvTk0zYzcwOTIzTjJJQ3VqUER2UUVqcU5kRTV0ZWYyZVp2ZFpiV2RQR25oNFk4ZXluVjl0U3duOGcya1k5bitDbmIwbkZIaGJWSUtzemlhY3BtaktaZkpMdU93ZWJIQmsxekxUdUppWnF4SjlGcXV1dENzbGxwVXlibTNWNnJRNkxVNEt1MXh0blBnWUhJNDMwVWZaV3hBTjhZSFBFRzc2ZzM0K1BJMmdxclhZM3J6NGRncDdQZzIraWpoUnZ2cjZOV1FKN3liNGUza2hvK2pCOTZPMWNRb1JZQXVOWm9Bd3R5TXpPSmNiaGRrVXNmWmkwK0RudVZJU2dSYkU4NllpRWJQMU8zTXlEb2R5ZE1Vc2VES2RvdkNuQlQvdmI3SDRyb1p6WWVMZ3BtVG5UMHJJZythblVNcG1yb0pFeU51NVVyWEV2UjFGdHlFV2NXbSs0cktTUkYvUDVNUnlXL0pwdit2dTlab3dxdU4rckl6OGF4Rmw4eWJUUWJpWWU5Q2ZGNDZQOFgrWWZFWUw5eTd4Y0hrY0FiWER1THRwb09JdVpoQ1JnWGlCRDBjbkVWaHp4cjJTcnR5MjVURlFhbkMwYzRlalY1blZSdzBabVBjU1RwNk5hSytxdyt6V280azlHNFU0d0tlUUszWDh1WDFmWkw3T1oxeHMxS1JneXFGSGE4MjZpdUtaUUN2Tis3UHdpczd6RnhzMWhoU3V5MVRHdmVuUUZ2TXBETXIwVHlFYUZoclBBNTlvN0xVY2ZhaW1zcUoxTUpzbS91VWpJeU1qSXlNakl5TWpJek1vMFFXek1yaVhVTVFyb3dkTXNrcHNPaS9VR2hsNXF0U0NSTkdDeTZXdmsvQ2t6M2dyUm1RWVhrV3RBa3hzVEI3UHN5WkNmNStwY3Q3OTRSYU5lRS9DODIzR1RrTVdqYTNiZisyc0hzZlhMZXRNTGNaN3U2bDBZQnhDWUxBVUZZd1MwNkI1eWMvMkRIS1dFYW5nL0dqUzgvNzlMZmhnNCtFNkU5THFLdzR6S1FvZTAzL2JyaTZRTC9lZ2tQTXgyaVE2TmdmOE9OR3lMY3lnSFluQlRac2hrMWJCYUcwZjI4SWFpM0VwUTdvSXp4aVlvVkkxcE5ub0xoeU5aSmsvdjl3TVRPV2ZHMHhvL3c3bVFsbTNvNXVmQkkwSGg5SGQ4N2VqZWFiNkNObTdobzlVRlFtTms4QmpQTHZSTDYybUl1WnNWVnkzT2xGOS9rbStpamJFME1aVzdjci9YeGJNNmgyRUNEVXU2cEkzTm5FK2oxRTU4YTRnSzZzdFJJck51bk1DdFE2NndQVkQ2UEcyY1BnY0VxNFZBa3ozT3lkZWNLN3FlUTJIMFZzSmMxQ05HQ2ZXcTBZNWQrSmR5NnNJeUcvMUxWN3UrQWVTMi9zazl6RzBVNUZnVmJOeGN4WXBwNy9rYlFpUVp6YWxuQ0d1cTQxNk83ZGpQKzJld0ZmWjAvMGVqMWZSLzdHc1ZUVENRTzFuYXVMUXFnT1BSbEY5N2xUa0VWTlIzZjhuS3V6SytrY3gxT3ZrbEtZSlE1dTk2blZDaWM3ZTBiWDdVTFBtczM1UGpxWWMvZGk2RmNya0JmcTk2SllwMkhSMVozRTVhVmJQNGsyMHFWR0UzcjROQ2RYVThpZTJ4ZVlXSzg3VTVzT1p2RzEzVlpGRmp1Rmt0YWVBWUFRSSttbWNrYXBVSWhDVzFPMzJyU3JYaCtBbU54U2dheVdrd2Z2dFJnaFBwY1NzZXU0ZU9GczUwQU54MnFTcnoybWJsYzYxMmhNc1U3RGx6ZjJseXZBckx0MW5MYlY2K1ByNU1IMDVzT1pHNzdGWnFmVFFOOGdCdm9HMmRTMm92aTdlS0hBY3FTbEZJYnIvMW5iaVhUMGFraEhMeUhXZkVYa1FXTHpwSVhMeW9obGZzN1ZlYmY1TUJwWDgwVVBIQ3R4eHphcVZvdWw3U2V4SXZJZ1labTJUWEpwNFNIRWYxKzRkNnZLeGJMSHBXOVVsZ0crclFGd1VUblEzN2MxeDFPdlZmazVsNUdSa1pHUmtaR1JrWkdScVFpeVlGYVdkOTR3RmN2aUUyREJrdkpqRnZ2M2dkcStwYzhQL1c2N1dHWWdMUjNteklkcGIwREhkc0t5K3ptQ0swYUtodldoUTl1S3ZZWTEvamhWK1czSFB3Tk9KWFhZTm04empmcjdxemw0Rkg0L2JubDlnL3J3d2ZUU3VtWFhiOEpuWDRMV2hpL3dLcFZRZzY2aE1PakcyUXV3NGxzb1o5RFhKbkdxTW16Wkx2UUozMXBRelJWbXZTdUlacGFjZlhaR2Z3TEtjNWkxYkM1RVZwYWxSVE9JaWdiTlh6amcwYUMrSUdnOTJiMDBXaEdFZS9DYkh5QXN3dlo5YWJYdzV6bmhVYnVXRURQYXA1ZHdQaHMxZ0Rjbnc0c1RCZmZub2FPQzBDWWpJMEdCdHBoZGlXZDVybjRQK3RZS0pEaTExUEU1MExjTk5SMkYra3FkYXpTV3JBZWtROC9vRTB0Tmx2V3BGVWg5Vng5K2pqdGhWcVBxWVZPczFXQ25VR0tuS0hXaXVxbWNXTlhwVlhZbW5tWHY3UXRXSFFLTnEvblMzYWM1UlRvMWhWbzF3K3QwSUxrd2l3TjN3aVRiRjJyVmZ4dEJyRHkraVRwcXNZYVpKY0hNRWdvRW9RMEVGNWVCank5dnA4akMrWFZTMnVPb3RPZGVTZHloUVN3RG9kOThGLzA3clQwQzhIT3VUckZPdzMrdjc1VjBKSjY5RzAxS1FSYkpCWm1rRkdhaEtSRXUvdFY0QUg3TzFZblBTemNSOEFDT3BWN2xhbFlTcnpmcFQvdnFEWmpUNm1tdVppZlN3c01mclY3SGttdS9jdjMrN1FxZEEwdjA5R25CMUdhREFmanBWZ2kvcDE2bVEvVUdkUEJxeVB6V1kxbHk3VmVMTVg0ZHZCcmliT2RBdGpxZjZKd1V1bmczWVZhTHA5Q2hSNjNUaUs2a21OeFVZbktFaVNXK1RwNHNMSEY5WnF2emNiZDM0UW52cHJUMXJHY1NtMWZIMlF1QStEenpTT0llUHMxNXRuNTM0WmhqUTh6T254UkZPalVySXcreW9NMTRXcmpYWVhSQUY3WWwyRmJmS2Ewb201UUMyMnZlM2xjWDJOeTJnV3ROQU9KeUt5WitaaFRsaUhYZ0FISTFoUlY2WFdzb1VUQ3NUbnVlcjk4VGh4S1g1ZktidjNFaS9RWm5NaUtaMldJRVhnN1ZtQmM0aG1PcFYvazU3Z1QzaXEybk5EUjNGd1N6UDZzNDh2Qng2aHVWSWRDakxzUHFkQURBeGM2UnQ1b01ZbUs5SHV5OWZaNkR5ZUZWK3RveU1qSXlNakl5TWpJeU1qSzJJZ3RtWmZuOEsvalArNElBRWhrdE9Ndnl5b2wxY1hJU0JDTURXZG1DY0ZFWjhnc0VzV2I0WUhodUhLejRSaERTL3U0WW9ndXZYQk9pQmp0M3NONWVxWVF4b3g3K2NmeDJHSExLREl4b3RaYkZyNmFOVGNXeXhOdkMrUy92bW9zVUNYM204d1dDeTY1ekI1ajZPaXo5dW5LaVdPK2V3cU95RkJUQzBoV3crQ05Cekt0YkI5NmFJaHlQRk1ZT00zVTVnKzhEKzVvdmUzcUVJRlQ5ZVE2K1hJR2s1YUtxYU5KSWlKN3Mya2x3WVJxVGZSOTI3UldFYTB2dlM2MkJ4Skk2YjJuU3M5NUpUb1dmTmdraWNNL3V3bjFadDQ3Z1pCczJDSVlPRkdJdjl4OFdhaHpLeUpSaHorM3o5UGR0elpURy9Zak5UUk1kRnZmVkJTWTFrYVFvNjdwbzRGcVRLWTM3a1ZLWXpkN2JGeXAxUElxeXRTVWw4SE91empDLzl2VDFEY1JKYVk5YXIyVkwvQ25DTStPWjFPQkoybmdHOEh6OW5nenphOCttK0pQOG5uTFpURHB5VXpueFhzc1JLSUR0Q2FIRTU2WHpRYXVuZWExUlArcTVlck14N21TVkRjN2FLMVU0R1VXMFZZenl6MDlGTWZ4WlZCb0pqOFo0T3JpaVJFR2hWazJPa2ZnVGsydlpIZHpVWFhDaXAwdEVIdmFyRmNnTERYcmhidTlNZXRGOWx0N1l4ODM3MGhIUnFZWFpwRllnTnRGQVdsRTJuMXpaUVhmdlpyemFxQyt0UE9vQ2NEN3pGcGRzZFBWWXc4ZlJuUmNiUEVuM2t2cDN1NVBPY1RSVnFPbjYzK3Q3V05CbVBJRWVkZm15L1NTMnhwOGhPUFdLbVlBNXBMWXdvZWhNUmlRNjlNU1V4Q3dxVWVDb0ZHSUdyMlFsc0RycUNEcjB0UFdzeDcrYkQ4UEQzb1hrd2l3K2l0akswM1U3TTZSMlc5NXRQcHozTC8wc1Jrd2FhcU1aWHlOM2UyZWVyZGVEd1NWdXpDS2RHai9uNnJ6UlpDQ09TcFVZYnlqOGJvK1RuVDJPZGlvY0RiOGI5ZG54QVU4UWRpK082Tnp5SjJTRXBGNW5VL3pKU3AxbkExNUdUamxqRWJ4empjWUF4T1paY2FxWG9YMzFCa3h1M0kvYVRwNW85Rm95aW5MeGRmTGdvOEF4WExoM2k2MEpaMnlPZEMxTFc4OTZ2TktvTDNWZGFnQkMvMTE2WTY4WW9YbiszaTFtaFczay9aWWo4U3R4VDNiM2FjWnZ5WmZZZi91aXBGT3Voa00xZkJ6ZDBlaTFYTGgzcTFMSFZSNlBZOThvajlUQ0xONCsvd1BGT2cwcWhSMUQvZHJ4UW9PZXFCUktUcWJmWUcxTU1FLzVkMkpJN2JaTWF2QWtZd0s2Y3VCT0dKUE9yS2hVTFR1WkIrZlRUeitsY2VQR2pCczN6bUtiYmR1MmNlN2NPVDcvL0hPYjlwbVFrRUI2ZWpvZE9wVHp2ZkFoa0pPVFExaFlHTDE2OWFyVTltRmhZZmo0K09Edkx4MFBmZlhxVlJRS0JjMmFOY1BPeG9taGVyM2U2dWV1M054Y2lvdUxxVjY5dWsyZno2S2pvN0czdDZkZXZYcG02M0p5Y2toT1RxWnAwNHBOMnNuTXpPVDQ4ZU4wN05pUnVuWHJXbXlYa0pEQTlldlg2ZG16Snk2Rzc4MFdtRFp0R3AwNmRlS0ZGMTR3VzVlYW1zcVVLVk1ZTm13WVU2Wk1zZms0TlJvTktwWDUwTlcrZmZzb0tDaGc3Tml4TnUvTEdtdldyS0ZKa3liMDY5ZFBYSmFabVltam8yTzU3OXZBOWV2WENRZ0l3TlhWVlhMOTNidDNTVXBLb25uejVqZ2FUL1NVZVdSVXhmMytWNUdlbms1bVpxYk45NzdjUDJWa1pHUnNReGJNeXBLVEN3cy9oK2ZId3c4YmJLdTU5Y3lJMHRwZEFCdTJDTUxYZzdEdklKejZFekp0bkJtNjZuczRiZHVNVXhPbXZWRyt1R1VMWnk4SUxydnZmckt0dlowZGpIdjZ3ViszTEtmT21BdG1sdWpWSGY3MUNqZ0lCZTI1ZTArNDlqYUxaU1ZrM0lYL0xvZVBQaEFFcUU3dFljR0hnak13K1M5d0g4WEdDU0xQcTVPRTU5MDZ3NGdoc1BjMzg3WjJOa1l5ZXJnTHdsUlplblFGaFVKNGpTa3ZDMjZ1UjRHUE44eWRKUWhYeHR6UEVlb0hIamhjZm1SaVdqcTgrNEZ0cjFlc0ZseUt2eCtIZG0yRTg5a21VSGp2UWEyRng0Yk44T3VCeXIwZm1jZVdZcDJHVDYvdTRyTzJFL2t3OEJrV1hONU9RbjRHKys1Y1pOK2RpemJ2SjhERm13OERuMEduMS9QcDFaMFZHcmgwVXpuaGJ1OUNycWFRNWlWQ1M0SEc5UDZvNStwRCsrb042T0hUbkliVkJBRmFqMUF6YkZQY1NWSGMrK2p5VnJyVWFNS3JqZnJnNCtqT1cwMEdNZFN2SFd0amdybWFMUWpRRGtvVjc3VjhpcHFPSHNUa3BySTc2U3dhdlk1dm9vOHdwWEYvQnZvRzBjdW5KYWN6YnBvTW5EdXJIRkJvMWVpTWhIY0ZndEJrcDFCZ3AxQ2lVdHFoVXRpaDFlc3N1a1ptTkI5dTg3bDUyUGc0Q2E1Qll6RXdSMU9BdTcwenpkMzlTQ2swLzUvK2hMY2dDbGx5bXdqQ2c0NGNUUUZhblE1L2x4cTgycWdQQUJGWkNXSzd0cDcxbUZDL084M2NoR3Q4Tk9VeVA5dzZSb0cyNnVKalQyWGNKQ3d6bGxjYjlhVnZyVUE2ZWpWaWFmdEpySW82WkZJSERJUitvZGZyVWV1MStKY0lIdW95L2JpRmV4MEcxZzZpcDA5ejdCUksxSG90UDkwS1liL1J2WEszT0plNUVWdVkzM29zQVM3ZXZOVjBFR1ByZFNVazlScGhtWEZFNWlUVHdyME9iVXZpRmcyT3hyU2krNHcrc1JRbk8zdFVTanR5MVlYbzBLTUFucTNYblRFQlhWR2lJRDR2bmZtWHQ1R2x6dWVuV3lHMGNLOURmVmNmL3R2dUJYWW1odUpvWjA4dEp3K0tkR3BpalFRelp6c2hZczZBbzlLZVlYNjIxVUhWb1NkZlcwU0JwaGdYbFNQT2RnNjgwMndJNzE1Y2J6R3U3bVRHVFpJSzdvbnVPRnRvNmxZYnJWNUhvVlpOc1U2RFJxL0Z4YzZSRnhvSUUzV01SVnQzZTJmeEhQNlpZZXE4cWxuU3o0dU1YSzdOM1B5WVVPOEpjWnYwb3Z2ODkvb2U0dk15QklHOVRuczZlRFdrZzFkRFluSlRDVTY5d3JtN01UYkZQUVo1MW1OOHZTZG9VZUlFQXdoT3ZjSVBNY2ZJMDVwK1RrL0l6MkRHeGZVODM2QW5RL3phNGFCVU1iSk9SMGJVNmNDSDRadTVVVVk4YmxGU096RThNNzdLWEx1UFc5K3dCWTFlaDUxQ1NYL2YxdlQzYlkyWFF6WDBDSk5JMXNmK2dWYXZZMzFzQ0RzVFF4bGVwejNEL05venBtNVhCdFZ1eTY3RXMreS9jMUd1Y2ZhSUNRc0xLMWUwU1VoSUlDd3NqTk9uVC9QRUUwK1V1ODk5Ky9heGI5OCtEaHdvL1h5Y201dkwwYU5IeTkzVzBkR1JJVU9HbEgvZ0pjeWVQWnZJeUVobXpwekpvRUdEYk40T1FLZlQ4ZW1ubjZKVUt0bTRjYU9rTUxObXpSb2lJeVA1NVpkZjhQVDB0R20veTVZdEl6RXhrVTgvL1JSbloyZVRkZG5aMmJ6NDRvdUFJRVRhMjVjLzBlZXp6ejdEMTllWGhRdk5TelhzMzcrZnRXdlhzbkRoUXJwMHNUMUMvK3paczZ4YXRZcjMzMy9mcW1DMmMrZE9qaHc1WWlJa1dTSTJObFpTMUFQWXRHa1QrZm41ZE8vZTNlWmp2SHYzTHJObXpXTEVpQkdNR21VNjRYYmJ0bTNrNStkWFdERGJ1WE1uVjY5ZTViWFhYc1BYMTFkOG5SMDdkdEN2WHorVDk3bGd3UUxTMHRLWU5Xc1dRVUhXWTI2VGtwS1lObTBhbzBhTjRxMjMzcEpzRXhvYXlySmx5MWkzYmgxMTZ0U1JiR09KZ29JQ2poMDdSdCsrZlhFcVNmY3BLaXJpNTU5L3hzUERnekZqeGxqZFBpY25oLzM3OTFmb05hVm8xcXdaN2RvSmlVaHF0Wm9qUjQ2WXRWRXFsUXdlUEZoc0V4d2NMTGt2QndjSCt2VHBZN0lzSWlLQ25CemJhM1phbzNuejV0U29VVU44WGxYMys4TkdyVmFUazVORFZsWVdtWm1aWkdabTByOS9mN04yTzNmdVpQdjI3WkxYb0N4VjNUOWxaR1JrSGlka3dVeUsrem1DQUdVTHRXb0tnK2NHcnQ2QWtBZWJ6U2xpcTFnR29GSGJKdTZWUlZmeHVoR1NuQTRWNmtQZGxwN0ZiaFc5L3NFaUN1MVVvS3lBSzBDbEVpTDFoZ3dvWFhiN0Ruenl1U0NhVllick4rSHpaVEJqcWhBSjJMUXhMRjBFbTdiQmdVT2dzOUY1bFpVTnQ4dVplVjJuTm5oNldHL3oyeEVJYkFsZE9nclBueHNQTnlJaHFrd2tsL0dYTTJzT3N3RjloZk1Ha0pzTDFVcG1ISy80RnY3OXBpQTZEdWdqT0xWMlNkZmJlYWlrWjhEeTFUQjd1dEIvTGtYQXNSTnc3cUx0ZmFsRFczaWpwS1plK0dYTDBhZGxDWXNRSGczckN5N0pUdTJGdnhtSHBMOEV5TWdrNUdmdytmVTl6RzQ1a3MvYVRtVDV6ZDhxRlAzVnpic0pVNXNPUWFGUXNPVGFyeVRtVnl6dXQ0bGJiZjRUT05wa21VR29hdU1ad1BUbXcvR3dMeFdmQzdURm5FaS96djdiWVpJaVR1amRLTUl5WXhrZjhBUWovVHZTd0xVbUM5dE1ZUHJGOVdTcDg1alQ2bWthVi9QbHZycUF6Ni90RVdQK0RpV0hrNUNYd1pURy9hbnY2a1BmV29IMHJSVW83dmVucnRKZjNLVFltWGlXRFhGL1NLNUxLY3dpVDFPSi80ZEFnS3MzOWdyYlo1TDZPTG96dGRsZzhqVkY2UFRRMmxNWWJESjJXVVZrSlZESDJZdTNtdzdtNmJxZFRRUkJCNlVLUDJjaDZ2WjBScVRrYXp3VDBJWCt0VnFiTGM4c3ppTWs3UnFEYWdjeDNLKzlLRUpsRk9Xd0t1cVF6ZldiSHBSOGJURmZSeDdrVEVZVWJ6WVpTSDFYSHo1cit4eHp3amViT050NitEUmphdE1oYUVzRzBnRmljd1hINVVEZk5vd0o2SXFQWStua280aXNlTDZQQ1piczc1bkZlY3k4dUlGeDlib3h5cjh6TlIwOUdCdlFqYkVCM2ZncE5vU2dFdEhtVlBwTmsrMEY4YUVZakhRR1h5ZFBodnExUTRtQ2tMUnJySTQ2SXRZT0xOS3ArVS9FTDh3TEhFTVROMThtTlhoUzNPN1BqQ2l4YjRQZ2RqcWFFa0hmV29IRTUyV1FWcFJOcnJxUUhFMEJ1ZXBDOHJSRjVHa0t5ZE1Va2E4cEpsOWJSTDZtaUh4dHNZa3cwTFo2ZlQ0S0hJTy9TdzBtMXUvTytsanBmbjd6L2gyTHprRkxUS2pYWGF6YkpzV3h0S3NtYlIyVUt1THowa25Ndjh0QTN5REdCSFNoUUZ1TXQ2TWJJRnkvOXRVYk1EYWdteWpHNjlCejhNNGxOc1Q5SVFwUVA5dzZ4cEdVQ0o2djM1Tk9OUnJUcUZvdEdsV3J4UXNOZWpIMS9BOWtGRmtlRkhPM2QrYWRaa09wN2lETWhFN0l6K0NiNktOY0t4SG9wU2pVcWZrK0pwaVF0T3U4MHJBUHpkMzkySjE0emt3c0EwUVJyaXJqR0IrM3ZtRU5sY0tPdDVzT29vMW5QZkdhYWZSYVRtWGNaR3Y4R2JQL0tibWFRcmJFbjJaUDBubEcrbmRpUkowT1RHclFpeEYxT3JBNjZqRG5KS0prWmY0NnhvOGZ6NkZEaDlpNWM2ZE5ncGtVOSs3ZFkrWEtsZVcyYzNOenE1Qmc5dTY3N3pKdDJqUisvdmxubTF4UXhseTRjSUdzckN3bVRab2tPWGlla1pIQmpSczM2TnExcTgyRDV6cWRqak5uenVEbDVXVW1sZ0g4K09PUEZCUVVvRkFvK1Bubm4zbjU1WmR0UHQ2eXFOVnE5dXpaUTUwNmRXalFvQUhwNmRMcE5HNXVicUxJWXVEaXhZdW9WQ3E2ZGV0bTlUV3VYYnRHczJiTkpNK1ByY1RHeG5MdzRFR2NuSndJQ1FraEpDVEVaSDNObWpVbEJSODNOemU4dmIxWnVYSWw5Ky9mWjlLa1NlSTZ0VnBkNFdQUzYvWHMycldML1B4OHZMeTh4T1VKQ2NJa3BFYU5HcG0wbnpKbENwOTg4Z2t6Wjg3a21XZWU0ZFZYWDhYQk1PRzJEQmN2Q2hOOEJnNGNTR1ptSnBjdW1TZVEzTHdwMUl3UERRMmxlblh6Y2dlZE9uV2lXalhwR3FrN2QrNWszYnAxM0w5L253a1RKZ0NDdUJ3YUdrcGFXaHBEaGd5eDZCd0N3UzIzZHUxYWkrdHQ1ZW1ubnhZRnMvejhmSll0VzRaS3BSS3ZoVnF0UnEvWGk0SlpmbjQrWDN6eGhlUyszTnpjekFTekgzLzhrZWpvYUxPMmFyVWFyVlpyMG8rMVdpMXF0ZHFzYnh1WVBYdTJpVUJiRmZmN3d5SXNMSXdsUzVhUWw1ZEhZYUg1SkpXV0xWdmk1K2RYNmYxWGRmK1VrWkdSZVp5UUJiTUg1ZVhuUzBXSFlqV3NzVkZvZTl5NGZoT2lLL21sOXRwTitHaFI1Vi83N1NtMnh4ZzJhU1JFRlBvYmZkQzRHUVdMbDBKdVh1V1BBZUJpT014ZkRITm1nbHMxUVVSNjZUa2h0bS9QYnhBY1VyN3I2VktFSUVKWnc5YjMrODJQUXQweHQycUM4KzNkdDJER0hDRzIwWUJKSktNRm9jbkJBUWFYekdaS1M0ZjR4TklJenRoNFdQbWRzRytBaWVNRXdTL1phRlp6Lzc3UVd5SWV4ZmkxSjQ2RmNjOUl0TEh5SityQ0pWajBCY1RGQzBKalJRbndMeFVldlQyMEV3QUFJQUJKUkVGVTcxVkFuRFp3SzA2STQ2eGJCNnBYQjRrUHRUSXlCaTVseHZIQnBjM01hZlUwNzdjY1NVUldBdHNTem5BdE8wbXlGcFlTQlMwOS9CbFhyeHV0UFFMSUtNcmgwNnM3aWMycmVFVHZuWUpNZE9oUm9xQklwK2JtL1R0OEV5M01RcnlTbFVpZXBnaG5Pd2N1WmNaeEppT1NNeGxSb21CZ2lXS2RoZzF4ZjNBeS9RYnZOQnRDUXY1ZFl2UFNlTFZSWHhwWDh5VmZXOFRIVjdhWjFOWUN1SDcvTnU5ZS9JbFdIdjUwOEdwSWZkZWFlRHE0NEtpMFI2VlVZcWV3UTRrQ3BVS0JBZ1hDWkhlRkdKUm9PRk1oYWRjc0h0dTZXOGNKdld2K0pkc1dWbmVhaksrVDdWK08wNHZ1bzBTQmw0TWJPblJFNWlSekxUdUpYNVBPaTIwMnhwN0EyYzZCOXRVYkVPRGliYks5RGozcFJmYzVubnFWUFVubkpGOGo2bjRLWFdvMHhsNmhRcWxRVUtBdDVtcDJFdXRqUTJoWXJSYXZOeDZBQW1GUWZsZlNXWDVQdVdMUmVWS1ZuTDhYdzdRTFAvSjY0LzRVYUl2TkJ1d1Q4NFVKS1hZS0pUcjBST1Vrcys3VzhaSnRiekd4ZmcvMENQZktyc1N6WE01T0tQc1NKcWoxV2piR25lUlk2bFdHK3JYanlab3RpYzVKWVhmU09jSXo0NmdYT0laMXNWYnFsNWFRWEpqRi9NdmJhRml0RmtkU3pPdGQ1bW9LbVJPK21aSCtIZWxkcXhYVjdWMjVtcDNJMnBoalptMS9pRG5HZDlHL1M5N1R0bklwTTQ0VDZkZHA2VkdYSzFtSmxkNlBGREc1S1pLaVNHWnhIbi9laldMOXJkTEJ5K1NDVFBUQTV2alRnQ0JFR3dSTkhYcGljbE5aZStzWTd2Yk9OSFd2alI1QlROOFlkNUlrQ1pFek1mOHVpNi90eHQrbEJrUDkydEhUcHpsYjRrOWJGY3RBY0d0K2VXTWZielVkek5hRTB4eFB2V3J6MlkzS1NlYUQ4RTBFZWRiamNwWjBmMnJ1WGdjZGVzN2RyVnBoNW5IcUc5YlE2TFhFNUtiU3hyTWVwOUp2Q3Y5WDdrYVdPNGtoWDF2TTV2aFQ3THQ5a2RFQlhlaFNvd20zck1UU3lsUTlOMjdjNE96WnMyYkxhOWFzU1owNmRWaS9mcjNadW5Ianhsa2N0QzdMOU9uVDZkMjd0K1M2VmF0V2NlcVVhVzN0SDM3NGdWOSsrY1hxUG5VNkhhbXBxVHo5dE9VVWt3RURCakJ6NWt3QTh2THkwT3YxN04rL0g2VlNTZS9ldmNuTkZkenJDb1ZDRkI0TXpvMzI3ZHVUa21LZUhtSnZiMi9pWUFIaC9HVmxaVWtleTRVTEZ6aHc0QURqeG8zRDN0NmVUWnMyMGJWclYxcTBhR0gxL1ZsaTc5Njlva2oyM0hQUFdXeG5jTi9GeGNWeDc1N3dQemtzTEl5NmRldUtnK1FHMnJScHc3VnIxd1JudUZwTlhGd2NQWHYySkR6Y3ZONWdlYTRyRUs3Tjh1WEwwZWwwRkJZV3NtdlhMck0yVFpvMGtSVE1IQndjV0xCZ0FSOSsrQ0ViTm13Z0p5ZEhkTWNVRlJYaDV1Wlc3dXNiYytuU0pWSlNVaGcvZnJ5SjhCVVZKVXljYU55NHNVbjdGaTFhc0hyMWFoWXRXc1RPblR1cFVhT0d4ZWpTQ3hjdTBLQkJBNW8wYVVKNGVEaGZmdm1sV1J0dFNhbUlIMzc0UWRMVnVYejVja2xCSWljbmgyM2J0dUhsNVdYbXRCczdkaXlmZi80NXUzZnZ0dG9INnRhdHk1NDlleXl1TDQrMHREUW1UNTRzdWU2VlYxNFJuWDdmZlBNTk8zZnVOR3N6YWRJa25ucnFLZkg1aWhVcnVIREJQR1orMmJKbGtxL3g5ZGRmYytyVUtiWnMyU0l1Mjd0M0w4dVhMMmZ6NXMxV2haeXF2TjhmRnZYcTFhTmp4NDY0dTd1VG5Kek15Wk1uZWZmZGQyblVxQkdlbnA1NGUzdVh2eE1yVkdYL2xKR1JrWG5ja0FXekI2RmpPK0ZoWU50T1U2R2dMSjZlTUdHMFVBOHB1L3dJbW44VWVyMGdHRDVzWms0RDMxcFFWQVFmTHFqOGZ0eXF3ZGluWWZBQVV6ZWFYaSs0eWw2eS9NR3l3dHkrQTgyTk1xUnIrc0RrU1REaEdjRUJkVEVjd3E4SWpyeXE1UDU5SVZiMG5UZEtqK08xbDJENW10STJ4b0tVSllmWnNJR2x3bEx3SDRLenlwaFRmMEt6Sm9Jd3FGQUlNWitmZjJYMEduYW00cGdVS3BWMWNjelNOamRLdnR3NVZTSmZ1N0hSN01IYnR5dTNEeERjYnVuU1VXb3lNc2JFNXFYeDdzV2ZHQmZRalNGK2JmbWt6WGh5TkFWY3pVN2lYbEV1T1pvQzNGVE9lRGxXbzVXSFAyNHFaOVI2TFh0dW4yZGJ3cCtWcnV1U1VwakY2Qk5MSmRmcDBQUEpsZTNjSzg2clZQeFZiRjRhTThNMmlEVjJmbzQ5Z2ErVEp6L0Zoa2dPbWh1NG1wMGtSamcrTEQ0STM0UWRTZ3JMRWZ1czhjWTV5NU5lQ25WcW5qNWhQanQyYm9UMUFidzhiUkgvdTFuNXVOYkRLZUVjVGpFZm9BSkJKUHZ4MWpGeTFBWDhrWGI5Z1FiampWa1RmWVExMGVWSHU1UWxWMVBJMGh2U0x1UG9uR1NlUC8wMU92UVU2elFtTmZydUZlZnl5WlVkNUtnTHpVVFc4cmhUa01uM01jSDhkQ3NFQjZYd2Z5UTJMNTEzTHF3alIyTmJQSFpNYnFyVm1uRWF2WllkaWFIc1NBeTF1aC8xUXhJcXY0ditIYTFlSjdqaEhpSWI0MDZ5TVU1SVFWQlFLa1ZMOVp1OXR5OFFuNWN1eG41R1pNWHo5SWt2VUVwczg5V04vVVRscEVoR2pwWWxLZjh1MzBZZjVZZVlZK2owMGlrSDM4WDh6bmN4djR2UHIyUW44c2E1NzJ4N2t4S0VaOFZiWERjanpIelF2eXA0blBxR01iRjU2V1ovRi9mZXZsRHBPcHM1bWdMVzNUck9UN2VPUDZTL1pqTFdpSStQSnl4TWlLMHRLaW9pS1NtSjNidDM0K2pvU0ZGUkVSczJiSkRjempoaTBaaVJJMGNTRXhQRHRXdkNwSmFvcUNpMFdpM2J0bTBEQkNkTTI3WkNmVWw3ZTN1Y25aM1JhRFJFUkVUZzcrOVB6WnBDSkxSVXpTQ2RUb2RPcDJQbzBLR1ZycXV6YTljdWRFYnBLaSs4OElKSjdOc3JyN3dpL201dmI4K0JBd2ZRNi9VY1BIZ1FFSVM4VmF0V21lMjNSWXNXTEYrKzNHVFowYU5IVVNnVVpoRnFxYW1wTEZxMGlMcDE2ekpwMGlRVUNnV25UcDFpN3R5NUxGKyszQ3dDTFRRMGxLd3M0VzlyYm00dTZlbnBIRHAwQ0lDMmJkdmk2T2pJaGcwYnNMT3pZKzdjdVdhT0dMVmF6WklsUzdoMzd4NEJBUUVBYk42ODJTUWVMek16ay9mZmY5OWt1KzNidC9QZWUrK1puSzgvL3ZpRFAvNHdkN1llT1hLRWhJUUVRa09GLzVFYWpZYlkyRmkyYmR1R282TWpUejMxRkZ1M2J1WEtsU3VNSFR2V3JMYloyYk5uV2Jod29laEdrc0xSMFpHRkN4Y3lkKzVjR2pSb0FBaDlJaWNucDhLeGNRY09IRUNoVURCOHVHbUU5NDBiTndCendRekF3OE9Eeno3N2pDTkhqakJnd0FDejlTREVKWjQvZjE1MEN3WUZCYkYzNzE3SjExKzJiQm5mZlBOTmhZNTk5ZXJWNU9YbE1XWEtGRE5odWsrZlBtemN1SkdOR3pmU3JWczNHalpzS0xrUGhVSWg2WGkwbGNyZWU4VWxrNGJkM056dzhDaE55ckVXUlJvWkdVbDJ0dWxud3JTME5OUnFOZWZPbFU0eU16Z0R3OExDek01THk1WXRSU0dzS3UvM2g0V1hsNWNvNkI4NmRJaVRKMDhTRkJRazlwTzh2RHd6Z1RFcFNmZytWZmJlckZ1M3JuaXZRTlgzVHhrWkdabkhEVmt3cXl4T2pqRDV4ZExuY1FuVzZ4ZDE3UVJ2VGdZWEYvQ3RDUjkvSm9nMU10WnAwZ2hxZUZVc25ySXNJNFlJWXBtTDBZZkQ0bUpZdnhtZWVRcWVzRDNuM1daeTgyREhyekIybEhETlFZZ3g3Tk5MZUp5N0NFdWtaMDQ5VkU2Y2hoN2RoUGhCZ0tKaVFUQTBSRVFheDBsSUNXWXV6akJ5V09uNm84ZGh5a3ZtN2RadkVrU3pCdlZnM1ViVDY1V1NLdHdmWmZHdEJmV0ZMMjdFSjByWGU2c2ZJTFNUNHJVWG9aLzB6TlFLOC9icnd1TkJlSDV5NVdKUlpmNWZrYXNwNUlkYng5aHorenc5ZkpyVHlhc1I3YXJYRndVbkVJU1ptSnhVenQrTDRXVDZqWElkR0E5S1NtRWxISnBHYVBRNk5DVjFoSXAwYWhaZE5aOVIraWlvcXZwRGYzY3FPekQ5cU5HRFdiMHBZNndKVnJhZzFtdFJhMHRGQ1Z2RnNyOGpGYWtWVlZuMGdMNGNTU0pDd3BVbEphQ2NTTDlSNGRmL0sxeVFqd04vbDc3eEtJNUJwdXE1ZXZXcVNUeGlaR1Fra1pHUnVMbTVpYkYzQ3hjdXBFbVRKdWgwT3BSS3BlUitmdnJwSjFGRUN3OFBaL1BtellBZzF1aDBPdEdONXU3dUxncG1Cdkx5OG5qLy9mZDU0NDAzZU9ZWmliU0pNcno0NG9zbU1Yb1Y0ZGRmZnpWYlZxZE9IVE1CNU5peFk5eTVJN2lrejV3NXc1MDdkK2pidDYra0EyejE2dFZtc1c3RnhjVUVCd2ZUcmwwN1VRUUVTRTlQWi9iczJlajFlaFlzV0NDNm14WXNXTURVcVZPWk5Xc1dDeGN1TkJuay92bm5uMFVoQjRRNlc0Wm91Ly84NXovODhjY2ZLSlZLSEJ3Y0NBNE9adDY4ZVNiSHNuVHBVdTdldmN1NGNlUEU0My96elRkNStlV1gyYng1TTRjT0hXTDE2dFZtSW9xYm14dmZmLzg5ZXIyZXJWdTNjdmp3WVZhdFdtVXhpdkRXclZ2aWRkWm9ORVJGUlJFZkg0Kzd1enNOR2pSZzNicDF0R25UaHNtVEo1djBvNlNrSkpZdFcwYmZ2bjFObkVjR2lvcUtURVM3QlFzV29GQW9LQ2dvSURzN0c3MWVqNXViR3dVRjF2L25Pemc0aUVKc1pHUWtlcjJlMTE1N3pleTFBQ1pPbkdoMVh5dFdyQkIvbnpkdkhwMDZDWFcrejV3NVEzRnhzVW45dHRXclY1dlZsbEtYZk9kKysrMjN6Unc4UzVjdU5ibitCazZkT3NXUkkwY0lEQXlVRkJaVktoV3paczNpMy8vK040c1dMV0xseXBWbTR0R2xTNWRNK2xKRnNlYmNMSS9rWkNFS3ZpSU9xUjkvL0pHTEZ5K2E5RGxESk9PQ0JhVVRxUTJPcU04Ly8xeGNwdFBwS0M0dVp2bnk1U2IzYlZYYzc0K1NsSlFVUHZua0U4bDFaWmVQR1RPRzExOHZIZCtveXY0cEl5TWo4emdpQzJhVjVmbng0RjFpeGRab1ljVTMxdXVCcFdlQVE4bU1uTUNXTVA0WjJMS2o2by96bjQ3aHczdkJBd3dRRkJTYWltVzM0dUIvcXdVbjJOQkI1aUtIdlFvTU14dlZhdERhV09kTnFRU0hra0h2OUF6WSs1dFF6MjdDR09qYnE5UkJsWDBmMWp4NGRyak5mUE1EZlB3aC9MUVJ6b2VacnJNMytoTWdGUmM1Zm5ScHZiSmpKeURMZ25DcDBjS1hLOERQVjZqdlZkZS9kTjJsQ1BoZVlnYjNzRUZDcENrSTUybVBoT0E4ZVpMZ0NwU1JlY3pJS01waGQ5STVkcGZFOERuWjJWTk41VVN1cHZEL3JmQWpJeU1qSXlNajgrZ1lOR2lRV0R0bzBxUkpCQVVGTVdQR0RCUUtoZWl5Y0hkM3g4dkxpNTA3ZDdKbnp4Nm1UNTlPbXpadFRQWmo3RHFaT0hHaUtEaXNYTG1TQXdjT21MZ1lERzZRaXVMcTZrcU5HalVzaW5hMjRPN3VibGJickhidDJtWVJkdEhSMGVJQStxWk5tM0IxZFdYYXRHbVN0YUZXcjE1dDVwSUpDUWtoTHkrUDJyVnJpOHR1Mzc3TisrKy9UMlptSnA5KytxbUpjOFBYMTVkUFB2bUUyYk5uTTIzYU5HYk1tQ0hHVlg3eHhSZm9kRHEwV2kzUFB2c3NnWUdCb2loMjdOZ3hRa0pDbURkdkhqazVPU3hidG96ZHUzY3phdFFvOUhvOVAvendBd2NQSHFSTGx5NjgrdXFyNHV0NWVIamc0ZUhCeFlzWDZkeTVNMTVlWHB3N2Q0NmdvQ0I4Zkh6RWRuWHJDblZaNCtQamFkeTRzYVR6eWtEdjNyM0ZZeDR4WWdTOWUvZG14b3daYUxWYVhucnBKUndkSFprOGVUSnBhV25pTm1xMW12Lzg1ejlVcTFhTjU1NTdUb3kvcTFHamhuaE8zM3JyTGVMakxidUVRWENvU1lsdHhzeVpNMGZzNndNSERqUnpMbVZrWkhEaXhBbWFOV3RHeTVZdHJlN0xHR05COVBEaHcyYnJlL1hxWmViMnVuejVNb2NPSFdMQ2hBbG1qa0FwUWVuMjdkc3NYYm9VSnljbjNudnZQWXYzUU11V0xSazNiaHkvL1BJTDgrYk5ZOEdDQlNhaVdXaG9LTnUzYjdmNXZaV2x2SnFDS1NrcFhMbHlCUkRPcHpGSGp4NUZxVlRTcWxVcmsrVktwUktOUm9OZXI1ZU0vMnZmdmoyTEZ5OFduOXNheVhqOStuV21UWnRtdHIrcXVOOGZKc25KeWFJTExqVlZtRWdXRnhkSFhwNXA2WkFQUHZpQURoMDZBTUtFaGIxNzk1cGNXNm1haUZYVlAyVmtaR1FlVjJUQnJESzBhZ0dEak9JVnR1NlVkdEFZRXhNclJEWStLK1E2ODh4SW9lNVgrSldxTzg1L091N3VwVUxYZ3pqTWpoNkROcTJnZlpBZ1VoNDRWT3F3bXZhZWVmdVBaa1Bya2c5emk3K0VDQnV2VWRkT1FvUWtRRVpKRk5uOUhQajJSOWl5SGZvOUNRUDZ3dHIxanphUzgxNG12UE5lNlhzMnh0Rm81bG5aU00wbWpXRElRT0YzclJaKzNXLzlkVkxUaEFjSWNaTi9sa1FsM0xMK0pjY3F0K0pMOTVOZlp1YmdqYWhTWWJPaXRHd3VSRlFhbzFZTDhaS1ZSU1BQbHBlcFBJVmF0U3lVeWNqSXlNakl5RHd5N096c1RKeEZ4czhIRHg1TXIxNjljSGNYYWhjZU9IQ0F0TFEwTWRiUG1KZGVlb2tKRXlhSWJZMTVFSUhMZ0U2blk5U29VV0xkcHZMY1JKWXdPS0NzdWVXTUNRNE81dWJObTB5YU5FbHk4Tnl3TCtNQmRJTWpxK3grL3ZlLy82SFQ2Vmk4ZUxHWjRBalF2SGx6dnZycUsrYk1tY09pUllzNGNPQUFiNzMxbHVnR3VYTGxDb1dGaGRqWjJhSFZhcWxXclJwaFlXSDA3ZHVYbmoxN2ltMVdybHhKWVdFaDBkSFJoSVNFMEtGREIrYk5tMmYyZm0vY3VFRktTZ3FUSjAvbXpwMDdMRm15aFBuejUrUGo0NE5PcHhNZFFXcTFtc2pJU1ByMzc4L3QyN2NsejRHVGs1UEZtazUyZG5Zc1dyU0lLVk9tU0FvWUJvd0ZQV05YVVAvKy9jVjZhMlc1ZGVzVzRlSGhkT2pRUWJKZkFzVEV4QkFSRVdGeWphUnFmRzNjdUpFVEowNHdZY0lFZXZUb1lmRTRMWkdRa0NCWmk2dFZxMVptSXBGV3ErWFFvVVAwNk5HajNNaTc3T3hzNXN5WlEwNU9Eak5uenNUUHo4OXErMWRlZVlXa3BDUk9uVHJGQng5OHdNS0ZDOFcrKzhvcnI0ak8wY3JnN094czlkN2JzMmVQU1gwMFE1ODdlZklrdi8zMkczMzc5cVY2OWVvbTI5U3FWWXVDZ2dJV0xWcUVyNjh2S3BXS2wxNlNTTE41QkZUbWZuL1lyRjI3bHBBUTA1cWg4K2ZQRjM5ZnNtUUpBQzR1TG1LMHBXSENnbkhVWlZtcXFuL0t5TWpJUE03SWdsbEZjWEdHcWE4THRab0FJcU5odDNuMnJ5Uzc5a0s3SUtHK2xWSUJVLzhGTStZOGZ2WE1IaGFOamV6ZUNROVkzUHk3ZFdCdkw0aEg1ZEdnMUtaZXJoQnFUQTJqZUpDTU1yVjc3dWZBcm4zQzQ2OUFTaXlEVWtjY21Edk1KcjlZV3UvdDRORlNNY3dXN3Q2REx4NUN0bmR3aVBDUTR0Z2Z3cU9pdUZXRFZVWnhtTm4zd2NOZDZCOUpkMkQzWDNTTnltSDkrdlVvbFVxVVNpVjJkblkyL1c1blp5Zk8xbE1vRk9KRHFWU2FQTGYwZUpCMk1qSXlNakl5TWpJeS8weWNuSnhFZDhyVnExZUpqNDluNk5DaFpvNERFQVp2eXpxM1FCaGNscXBIWm93aC9zdFMxQjhJVVhKbGEydzlDR1ZqMml4UnMyWk5ubmppQ1VhUEhzMmRPM2ZNeEFwREZKenhBUHFaTTJlSWk0c1RuMSsrZkpuRml4ZFRxMVl0NXMrZmo1K2ZIems1T2JpNXVabnNLeWNuaDVvMWE3SnExU3FXTDEvTzJiTm5UYUlJVDU4K0RRaVJsNis5OWhwTGx5NWwxcXhaWW0wb2dKa3paNUthbXNyYXRVS1NTYWRPblZpd1lJRmtoTnh2di8yR2k0c0wzYnAxSXlZbXhtUmRmbjYrbVdoeCtQQmhTWWNLUUx0MjdVemk4TW9TRUJDQXZiMDl2WHIxb20vZnZnRGN1M2VQWmN1V01XSENCSEhBUGo0K251Ky9ONjBsTzJIQ0JJdjdYYlpzR2VIaDRiejQ0b3NXcitlMmJkdUlpSWdvTjBZdkpDUUVwVkpKdTNidHJMYXp4STRkTzFBcWxlSTFTMDVPWnNxVUtaSnREZjNtOWRkZmwvek8xS3haTTc3NDRndnUzNy9QbkRsenVIUG5EbVBIam1YUW9FRmltK0xpWW5RNm5WbnNvbEtwNU1NUFAyVHUzTGxjdkhpUmYvM3JYOHlhTll2V3JWdGpiMjlmcFdMUHM4OCt5OUNoUXdHaFR0N0Jnd2M1ZCs0Y0gzLzhNYjYrdnJ6OTl0dG0yd3dmUHB3TEZ5NXc0c1FKOUhvOWdZR0JKdXN6TXpNNWRlcVUrRHdsSllYaTRtS1RaYmR1M1FJRUI1M2hmQmpxZWxXRXl0enZENXNYWG5pQkVTTkdBRUlrNWRXclY1azllN2JvN0NwN3ZXMmxLdnFuakl5TXpPT09MSmhWbEgrOVdockZXRmdFeTlkWUZpUEtvdE1MN2IvOEZKeWN3Tk1EcHIwQm55eDU4T042WXpKTWVhWDhkbVZ4cUxwLytBOU1VT3ZTM3kxRkFkcEtUcTV0N1pvMUtZMGd6TGdMOXlzZ1pub2J6YXdyRTBQd3Q4WEppc1BzOWgxbzFBQnljd1VYNWVQQzgrUEJ1ZVI5MzR5Q0h6YkE0dmxDcE9iRXNjTDdQbmZ4cnoxR0NjcUxJNUY1U1BTdWZDRnNHUmtaR1JrWm1jZVAwTkJRc2I3UlA0bW1UWnZpNit0Ym9XMnVYYnRHVVZFUlNVbEpZaVJZUkVRRUlBZ3BaUVVOWTFxM2JvMWVyeGNkUWJHeHNXaTFXckcrR1dBMkNHMDRyOVlHZ3YzOC9HeHluV3pkdWhWSFIwZEdqaHhwdFoxeDdLQTFBZ01EQ1F3TVpQSGl4WncvZjU2VksxZWFuRStOUmdPVURxQnJ0VnJXcmwxTGpSbzF5TTBWdm51MmJ0MmE2ZE9uMDZOSEQ5emMzUGpvbzQrNGZQa3lPM2VhZnJkNjhjVVhDUW9LNHFPUFBtTGV2SG1rcHFaU3E1WlF4MW1uMHhFY0hBd0lnOVdGaFlYTW5EbVRMNy84VWp5ZXRMUTAxcTVkUzBSRUJDNHVMcWpWYXM2ZE84ZEhIMzNFMDA4L1RmdjI3VVhIVDI1dUxzSEJ3VHo1NUpPU1FxV3pzN000SUw1bHl4YkN3OE5adEdpUlJWZWVJUWJQR0wxZVQwUkVCTEd4c2VMMThQZjNwMnZYcmdDaVc2MUZpeGJpTXFuOVdPUHk1Y3ZZMjl0YmpZbzBDSXJXUkk3RXhFUmlZMlB4OFBCZzkrN2Q1YjZ1ZzRNRFk4ZU9GWjhuSlNWeDhPQkJCZzhlTFBiMTZ0V3I4OTU3RWtrMk51RHU3azVhV2hxelo4OG1NVEdSbmoxN01ubnlaSk0yMjdkdlovdjI3VXlkT2xXTW1qUmdiMi9QeHg5L3pCZGZmRUZJU0FnelpzeGc2dFNwb2hDVGtwTENuMy9hbHFyU3RXdFhtLytHdUxtNWlXME5BbnFIRGgyWU5Ha1NJMGFNTUJPSlFUaFBYMzMxbGNWOXhzWEZzWFRwVXJQbFpaZTV1Ym1aMUdQVVdTdVZZb0dLM3UvNzl1MHpjNU0rQ0liM1VLOWVQWXFLaWtRaHUzbno1cUxUcTZ5NGJRdFYwVDlsWkdSay9qOGdDMllWWWVoQWVLSkw2ZlB2ZjRLVUNoYXBUMHVIOVp0aFNrbXVjRkFnakJyKzRLNFdlM3Y0RzJ0ZkZjYkJBZnIwTEgzKzdGaG8zRWlJVkl5dlhQYTlUZlEyZXMwTGx5cTJyYkZnbHZaUEVjeEthdzVRZGlEZzBPL1FxN3RRZnl3di85RWVWMVhScHhmMDYxMzZmTk0ySVM1MXh4NFlPMG9ReldaTWcyVXJJUFQ4WDNlY01qSXlNakl5TWpJeWZ3dkN3OE5GOGVpZlJLMWF0V3dhN0U1SVNFQ3RWblBzMkRHQ2c0TVpObXdZeWNuSlhMdDJEYTFXaTFxdFJxVlNtUTJ5RnhVVm9kZnJSYkZMcVZRU0VSSEIxYXRYVGRvdFcxYWE3RkEybHM4Z3Jsa2JoUFgxOVRXSjBZdUtpc0xMeThzc0JuRHYzcjE0ZUhoSVJ1NVpJaWtwaVI5Ly9ORmtXZGxKYWlOSGp1VDQ4ZVBNbXplUC8vM3ZmMkpzWmRrQjlGOS8vWldFaEFSbXpweko2dFdyeGUzTHEvMGtoVUVzQThGZFpxaUo1dVRreE55NWMvbjN2LzlOVkZRVWhZV0Y3Tisvbi8zNzk2UFJhQmc0Y0NDVEowOUdvOUd3YWRNbURoNDh5Tm16WjNGMWRTVW9LSWhCZ3dhUms1TkRZV0VoZCsvZVpkV3FWZUkxK08yMzN3Z1BEd2VFK0Q0bkp5YysvL3h6V3JkdWJaUHpTcS9YYytQR0RiUmFMWWNQSCtiUW9VTzBhZE5HVXNBMENCcmxPUkF0RVI4ZlQySmlJcDA3ZDhiZTNwNFRKMDVRV0ZqSWdBR210YThOZ3BrMUIrT1JJMGNBSWY1d3c0WU5rbTVKQTdtNXViaTR1SmdJWmx1M2JzWFB6ODlFa0hCeWNxSlhyMTZrcGFYWjdIWlNxVlJpWE9ldnYvNUtZbUlpL2ZyMU02dGJscDJkelMrLy9JSmFyYVpaczJhUyt6TDBrNlpObTdKOSszWlJsQVJCZERFV2w2emg2K3RiWWRIZG1KczNiN0pyMXk1MjdkcGx0WjJkblIzYnRtMHpXZmJVVTAveDFGTlAwYTFidHdxL2JtWm1KaUVoSVdiSC9qRHY5OExDUWpJemJVZ3ZzaEdEc3d1RWU3NndzQkFRK2tLVEprM00rcmF0VkVYL2xKR1JrZm4vZ0N5WTJVcnJsdkRpeE5MbmY1eUc0eWNxdDYvRHdkQ2xreUNXQVV3WUk5VEp1aFZuZlR0cnBLVGE3cUt5eFAyY0I5ditZVExwV1NqN1liVlRlK2pZRHM2Y0ZSeFBTWGNlN212NmVKdUtkSWJhV2JaaVhCTXJMZjNoSEZOVlkzeU95d3BtTjZOZzh6WTRlZWJSSGxOVjBhczcvTXZJaGJuL0VGeTlMdnoreXc3dzk0TnVuVUZsSjRobXYreUFIYi8rTmNjcXdmUFBQNDllcnpkNzZIUTZ5ZVVQc3M2d1hxdlZvdFBwekI1U3l3M0wvdWxjcEFMUm96SXlNakl5TWpLUFBaYWlxLzdwSERod2dLMWJ0NHB1bjVvMWEvTE1NOC9RdTNkdlVZeGF1WElsdTNmdlpzV0tGVFJxMUVqY1ZxMVdNM3IwYU5xMWE4ZkhIMzhzdWY4Wk0yYVFsNWZIbWpWcnhHVUpDYVlUSHcyMXNpcFNLMmZXckZsNGUzdnozWGZmMmJ5TkpkTFMwc3pjWHNYRnhTWkNUc3VXTFprOGVUTGZmdnN0UzVjdVplN2N1WUI1bkdSY1hCeE5telpsd0lBQkpvSlpXU29hWGI1NTgyYTZkKzlPZEhRMEFKNmVuaXhZc0lDbFM1ZHk3ZG8xbEVvbHZYcjE0cm5ubnFOKy9mcmlkdSs4OHc3UFB2c3MrL2Z2SnpnNG1OT25UOU83ZDI5VUtoWCsvdjZrcEtTSUVYY0EwZEhSWWwrWU5Ha1NzYkd4cEtXbE1YandZTEt6c3lXUFRhVlM0ZXJxeXJGangxaTFhaFZaSmFrd2ZuNStQUC84ODJKOXRiSVl4QWRyUXBZMWpoNDlDa0NQSGozUTYvWHMzYnVYc0xBdzh2UHpUUVE2d3pVeTFIa3FTMzUrUG52MjdNSE56WTArZmZwdzdOZ3h0bXpaSW5sY2lZbUp2UHJxcTNUczJORmtlY09HRGVuVnE1ZWsrQmNTRXNLMzMzNXIwM3R5ZFhVVkhXNGpSNDdFejgrUGpoMDdtdldYRFJzMmtKK2Z6OHN2djF4dVRiTng0OFl4Yk5nd3lacGM4K2JOc3lpRW5qOS9ua1dMRnRsMDNOYnc4dkppNk5DaEJBY0hVMXhjek9EQmc4M2E3TnNuUFhFOE9EallaaWVjSlJvMWFtUlNOKzFoM3U5anhveGh6Smd4RDNSOGx0aXpaNDhZb1hqMTZsVisvZlZYM04zZHhXakdpbEFWL1ZOR1JrYm0vd095WUdZTFQzU0J0MTREd3orWjVCVDQ5a2ZyMnhpd3R3ZEhSOEhKWS9qcDVBUm56NWNLWmlvN2VPY05lRyt1ZVN5ZXJXemRLWWg0L3hTMEdzRnBCK2Ixdm9ZTWdNSDlTNTkvL1EyMGFTVUlIZ3FGY0QyNmRvYVRwMkhyTHNHZEYxS1NZNTFlWmwrMm9sVEN0SCtCSWQ4OFBoRXVYN1crVFZscTFTejlQYjJTRHJPTzdlR0xjajZjZWtzWFZhNFVIa2F6T1FzS3pkZnYyR08rN0orR1NnWGpueEdjbklZdkhEZWpZTU1XMDNiTDF3ZzFDb05hQzdYYm5oMERyWnJEZHo4SjkveGZUSU1HRGNwdkpQUEE3RG9oWjdMTHlNakl5TWpJUFA3RXhjV2gwK2w0NFlVWDJMbHpKNEdCZ1l3ZVBWcGNuNXljekw1OSsralZxNWVKV0FadzdOZ3hDZ29LZVBMSkp5M3VQeTB0amVMaVl0TFMwcWhaczZaa20rdlhoY2xycTFldlpzU0lFWFRwMGtXeW5ZR01qQXh5YzNQcDNMbXo1UHFzckN5MmJOa2l1VTZsVXBrTmNMZHYzNTdGaXhlYkxQdjQ0NDhKRFEwMVdUWm16QmhDUTBNSkNRbWhYYnQyREJzMnpNeHhNbXpZTU96dDdTMUdGd0lVRkJSWWRUQ1ZKU1FraE1qSVNONTQ0dzJUNkxvNmRlcWcwV2dZUG53NC9mcjFFeDFwNmVtbWt6WVZDZ1hEaHcvbnFhZWVJams1bWNhTkcrUGs1RVMvZnYzRU50ZXZYMmZhdEdsTW5UcVY3dDI3aTh1dlhMa0NDSFdVMTY5ZkwzbDhyVnExNHF1dnZpSS9QeDhQRHc5R2p4N04rdlhyYWRPbWpWVkhqQ0d5MHVEZXFRaUZoWVhzMjdjUEZ4Y1hldmZ1alVLaFlNR0NCY3laTTRjVksxYWcxK3NaTldvVUlBaGlZRmt3Mjd0M0wzbDVlVHozM0hNTUhEaVFmZnYyY2VEQUFYRjdZNzcvL25zVUNnVVRKMDQwV1c2NDdwR1JrUmFQZWV2V3JXSS91WFBuRG5mdTNERVIzdGF1WGN1eFk4ZE10dW5VcVpQWmZtSmlZdGk3ZHk4QkFRR01HemZPWkYxdWJxNWtyS1dVV0FhQ3k4aFNER1psYW1WOSsrMjNKdUtMVXFta1ZxMWFUSjQ4R1dkblo5YXRXOGZnd1lQeDkvY1gyOXk0Y1lOZmZ2bUYxMTU3eld4L0J2SCtRUWdJQ0RCNS9qRHY5NnJpeG8wYlhMbFVRTzNiQUFBZ0FFbEVRVlJ5aGE1ZHUvTG5uMzh5ZmZwMFB2MzBVeFl0V2lRNmRCY3NXQ0FLWUFZaHp4QzVDWWp1TktpNi9pa2pJeVB6dUNNTFp0YW82U01NdEQvWnczVDUvUnpCcWVMZ0lBaGlEZzdnYUhnNGxqd3ZFY2lVTnM0Z3ErTUhMendMYTZVL2pQNHRNTTZkMXR0WXQ4MFNPajNzT1dDNnJGbzF3Vm5XdDFmcHNvTkhJT1NrOERod0dGNTZEbG8wRTg1cnIrN1F2U3NjUENvSWhwV05EYlMzaHhsVGhmMGErR1ZIeGZaUjB3ZXFsWHdZTFN5c3ZGdXZtbXZwZnFvYWhRTHFHWDJJekgxQWgrTGZrYUJBZU9sNXFHczBhL1ZHSkN6OEw1Ujg2QlZScStIVHBmRG01Tko3dmswZ0xGc012eDJCdmIvQnZZY1h1eUFqSXlNakl5TWpJeVB6Vi9IQ0N5L3c1cHR2QW9Kd1VKYTFhOWVpMFdobzJMQWhXcTFXSEtETno4L25wNTkrd3NmSGgxNjllcGx0QjVDVGswTmFXaG82blk1Ly8vdmZMRm15aExwMTY1cTAwV3ExbkRsekJuOS9mMEpEUThVQlduZDNkNHNDMjgyYk53RXNSb1BkdTNlUHRXdlhTcTV6Y25LcXRDTkVvVkF3YytaTVhudnROZEVsWjZpL1poQmpMTVhqR1pPVmxWV2hHa0JidG15aFJZc1dCQVlHbWl5M3M3Tmo1Y3FWckYrL25uZmZmYmZjL2JpNXVaazVhOHFqV2JObXpKOC9YM0xkc1dQSENBa0pvVjY5ZWdBTUdqU0lZY09HQWJCeDQwYXgzZHk1Y3drUEQ2ZXdzSkJObXphSnNYdUcrTGtaTTJhSUFxTWhxV0xtekpuNCtQaXdidDA2eWRmZXRtMGJ1Ym01akI0OVdoVGNuSnljV0xod0lkT25UMmZseXBWNGUzdlRvMGNQOHZMeUFHbkJyS0NnZ0IwN2RvaDE3NnBYcjg2d1ljUDQ4Y2NmeldwM0hUcDBpTk9uVHpONjlHZ2FObXhvc2g5YkJCUlhWMWZSbVhUOCtISDI3TmxqNHF5eVpSODZuWTdseTVlTDk1UktWVHFVdDIvZlByNzk5bHYrOTcvL1BmSkpsb2I3b0gvLy9uVG8wQUVRK3NmNTg2WGxEWVlQSDg0dnYvekM2dFdyUmVlYVRxZGo1Y3FWK1BqNFNBcVVMVnEwZUFSSEw0MHQ5M3RWc1c3ZE9tclVxRUczYnQzNDg4OC9jWEp5WXQ2OGVheFpzMFowL3ZidTNWc1VBME5EUTdseTVZcEpGTzNQUC84cy92Nm8rcWVNakl6TTQ0WXNtRm1qWDI5enNZei9ZKysrdzZNc3MvK1B2MmN5NmIyU0JFaUlRRUlOSUlpQUlBUlJtaTRvb0M0b2RuUmxWZnpoMnRhQ29xS3M2MWRSN0xxNk5uUkZGRVJCRUJRVUJPbTlCd0lCRWxwNm1mcjdZOGhBeUtTU01KVFA2N3B5d1R6MW5pZjNBOGx6NXB3RHBMUjBmdFczQWYyY21XZnJOOVZzKzFWckllZDRlWVQ2TGsvb3pza0JwYUo2N0drVkVRNzlyNEFCVjBMZ1NaKzRXN0FJUHZqa3hPdWQ2ZkRrYzlEdEVyanBCb2h0NU16Nkc5d2ZldlZ3OWplYnY4QVpqS3VwcEdid3R6dmdvaFBsSzFpd0NKYXZyTjE3dUxMdmliK2ZUbW5OK2hBV0JnRitzTCthcktqZVBjdjNNRHRYeWtoV3g4Y2JMdWtNMXd5RUZ1Vi9vV0hoSW1mRzJQSFNJeFhZYk02TXhxM2JuU1ZZZlgyZEdXclhESFQyTUZ5NkhCWXZnYlhyd1dwemZ3d1JFUkVSa2JOYzhNa2ZoblRqNnF1dnByQ3drSTgrK29nZmYveVI0Y09ITTJEQUFGNTU1Uld5czdONThza255ejIwUDlrZmYveUIzVzduL3Z2djU3UFBQdVBCQng5azh1VEpORzNhbEE4KytJREl5RWgrL3ZsbmpodzV3aTIzM01MSEgzL3MydmYyMjIvbjl0dHZkM3Zjc2l5SHNMQXd0K3VUa3BKNDdiWFgzSzZyYlNuRVU4WEd4cm9lWnNPSkxJNmFsaFYwT0J3Y09uU0l0bTNiMXZpY3FhbXA1YksrS25QLy9mZFhtcTAxYytiTVN2c1VPUndPOHZPZEgvUmNzV0lGVzdkdVpmLysvYVNtcHJyNlI1MmFNYmRod3daKy8vMTNXclZxeGRpeFl3RXFuUWRYWEhGRmhXQWZPQU04V1ZsWnhNYkd1czFFcXl3TEx6TXprMm5UcGhFWUdGZ2gweXNnSUlBWFhuaUJUei85MUpXZFZSWXdjM2R0M252dlBZNGRPOFl0dDl6aUt0dDMyMjIzc1d6Wk12NzV6My95eWl1dkVCb2F5dXJWcTNuMTFWZEpUazdtdHR0dWN6dXUyamh5NUFpaG9hRzEzbS82OU9sczJyU0pZY09HMGI1OSszTHJVbE5Uc2Rsc1BQZmNjMHlkT3JWT0dXSjFWVnhjREVESGpoM3AxODlaSldqbnpwM2xBbWFob2FHTUhqMmFkOTU1aDYrKytvcnJyNytldDk5K202MWJ0L0w4ODgrWHU0Y3lNakpjODZvK2RPalFnZWVlZTY3Vys1M3UvVjRYaXhjdlp1WEtsWXdaTTZaY0NjWEV4RVFtVFpyRWtTTkhHRDU4T0FNSERuUUZ6SEp6Yzltd1lRTTMzbmlqYS92UzB0SWFCZkRkcWV2OEZCRTUzeWhnVnBXWnMyRmd2NHE5dEtyamNFQkpxVE9vVkZUa0xIVlg5bWR4Y2ZrL3pXWm44TWZYMTVueGMrOWQ4T0NqenYyclU1WjVkYnJDUWlFK3pqbWVraEpuTHl1ekJhd1dzTnVkQVppQlYwTExrMHB4WkI0NHZYUEdSRVBIVk9qV0JkcTFMWitKVjFJS24wNXpabzY1ODhlZnNHSVZET29QSTY0RmZ6OElDWVl4dDBML3Z2RGhweWQ2VTFXbVNUeGNQZENaelhieUx3RnJOMVFzdHhrWDY4eGVLeXFzR0NRSkNYSE9rYUdEVHl4YnNicjY5MStaUlV2ZzNRK3IzbWJNN1hCNWo4clhCL2pCbEg4NUE0eXIxc0NHemM0U2syVVpaRDdlMEtNYjNIN1RpWDBLaTJEM0h2ZkhPeGRFUmtEYjFzNDUxZlZpWjluVGsrWGt3RWVmMTd3ZjIwOExuQ1U1YjdzSkx1N29YT2JsQlQyN083K0tpcHpYZGNzMlozQXQ4OEQ1bWFFbklpSWlJaGVramgwNzByRmpSM2J1M01tbm4zN0sxS2xUZWUrOTl6Q2J6UXdhTktqUzdES0FuMzc2aVlDQUFBWU1HRUJxYWlvUFB2Z2dEejMwRUMrKytDTEp5Y25rNU9Udy92dnZFeHNiUzFwYVdybUFHVGo3Q3QxMzMzM2Njc3N0OU9qaC9MMm5vS0RBMWRQb2d3OCtvR3ZYcmhVeUh3d0dRNTNLL05WVTJjTnpPQkVvcUdsd1l0dTJiUlFVRk5RcWMrYldXMit0MGZ1NS9QTExLMzNJL2NjZmY1UUxtUDMzdi85bHk1WXRyaDVtWlNYZHZ2LytlN3k4dklpTGkrT3l5eTVqOCtiTnZQVFNTenp3d0FPdVhsY0hEeDdrNmFlZkppSWlnbWVmZmJiYTRFRmFXbHFGWlZ1M2J1VS8vL2tQelpzM1o5ZXVYYlJyMTg1dFVPMVVack9aaVJNbllqYWJHVE5tak50TXZZaUlDRmZaT2pnUk1EczFBTGR1M1RwbXpacEZiR3hzdWRLR3djSEJQUDMwMHp6MDBFUGNmLy85WEh2dHRiejc3cnRFUlVYeHpEUFAxRXQyMGViTm13a1BEeStYdFZtZDlQUjAxelc3NDQ0N0txeFBTRWpnemp2djVNMDMzMlRLbENrOC9QREQxUjV6N3R5NXJGMjcxdTI2L2Z0ci9tSHNzajZFMVFYZ2h3MGJ4dHExYTNudnZmZFl2WG8xSzFhc1lNeVlNUlZLVDBaR1J2S1BmL3lqM0xLQ2dnSU9IVHBVTG52dTNYZmZ4ZGZYbDF0dXVRVnczby91N3BXVGU1alYxdW5jNzNYeHh4OS8wS2hSSTRZTUdlSzJCR0prWkNSMzMzMTN0Y2NwdXlaMVVaZjVLU0p5UGxMQXJDcUZSYzR5YkRjTWcvd0MySmNKQjdNZ3J3QUs4aUcvMFBtUXZLQVFDZ3VkMnhjV1FsRng3VW9XK3ZvNmcyWUEwVkhPc29UdnVpOUIwQ0JDUStIWmY5WjhlN3VqOWhsWVpXNjZ3ZG1ETENiYS9YRi9Xd0tmLzY5aVg3TlRXVzNPa282TGx6akxORjdXemJrOE1RR2VlZHdaVkh2N3cvSkJqSkFRNk5JSmVuWnpsdG83MVp4NThKL1BuRmxHSjN2b3ZoT2xDeTBXNTdrdEZtY3BSLzlUZm1ES3k0ZWZmNmw2N0ZXeDI2b1BsdHFyeVd3Nm1PMGNZL01rNTllSWE1M0xTMHFkd2REZzRJcWxRdWZNcjExbW5xZkZ4MEtmWHBEUUZCS2JPdThiZDRxS1lmWWMrRzUyellMUUp6dVE1U3pSMkxZMVhIK2RzNTlabVlBQTZOclorVlhtMEdGNDVLbTZsK09VQzFxSXR6L0p3ZkhzTERqSU1YT2hwNGR6V2tLOUE4aTFWTXhDYmhFVVM1dlFKc3pNWE9GbXIrb0ZldmxTYXJkaWRWVDhON0JwUUNSM3QzQitxblhDK3EvZGJuTTJheGtjeStIUy9CcC83d05OdmdSNitWSm9MYVhRVnJOLzIzeU4zZ3h1M0lrU200VWY5bGYrd1E0Zm80bjdrZ2R3c0NTSDcvYXRvTURxcHI5bERmbDcrVkJpTTFPVC8xMEN2SHp3TVpvb3RKWmlxZWZ2WDMzZlgwWU10QXR6L2x5d0pTOFRzOTFhelI1eUtzMzVjMnZPeTRXdGVmUG1qQnc1a295TURGZDVzc1dMRnhNWEY4ZlFvVU1yUEVCZXQyNGRhOWFzNGJycnJzUGIyNXZFeEVTZWYvNTVIbjc0WWViT25VdXpaczJZTUdFQ3g0NGRxNUJkVWlZL1A1OWR1M2F4ZGV0V1Y4RHM0NDgvcHJTMGxLRkRoekp6NWt5ZWYvNTVubnp5U1k4OTFNM05kVlo2cWVrRDlDVkxuUDNHeTRKUE5kRVF3YjkxNjlheGE5Y3Vtalp0U3R1MmJmSDI5bWJXckZrOCtPQ0Q5Ty9mMzNVOVY2OWVUVWxKQ1E4Ly9EQ0RCdy9tcHB0dTRva25uc0Jpc2ZEeXl5L1hLUkN4ZnYxNkpreVlRSGg0T0pNblQrYUZGMTdneVNlZjVLbW5ucXJ5dXBSbFQrM2N1Wk5MTDcyVUlVT0cxT2g4Ky9mdkp5Z29xRnhnTlRjM2wzLzk2MThZREFiR2p4OWZZZjRsSnlmejlOTlA4K2lqanpKMTZsUUNBd041K2VXWGlZcXE1UGZOV2xpMmJCa0hEaHpnd0lFRDNIbm5uZHh4eHgzMDdPbW1vdEZKQ2dvS2VQcnBwekVZRER6MjJHT1Zsc2NiT25Rb1M1Y3VaZDY4ZVhUcTFLbktIbkxnbkk5VjNUdCtmbjQxdXJkMjd0d0o0Q3JQV1JtRHdjQ1lNV05ZdVhJbEsxYXNJRFEwMUcwdndzREFRRmN3M202M00yZk9IRDc0NEFNY0RnZHZ2LzIycTF6clo1OTlSbEJRRUpkZmZqbDVlWG1NR1RPR1JvMGFNWFRvVUhyMTZsVnAxbU5kMWZaK3I0dUJBd2ZTdDIvZkJzMWlxMHBkNXFlSXlQbEtBYlBxZlBlRE0rc25LN3ZoempIekIyZEp3Y1Ntem9ERzZXWnYxVmJHWG1kZ0lhQ0dQNUIvL2Ewek9GQVhtN2JBMEt2TEw4dk5jMmJLelpsZis3S0F4M0xnLzZiQ3ZJVncxeTNPWG5BQTRXSGx5MFplMmdYRzMrKytwMXpHUHZqd0U5aFFTU25NMWV0T0JNeTh2ZDBIeXNBWmtIbmxqYnIzVXFzdmRqc2NQVm94S09ublc3NEVZNW10MjUzZjAzTkpUaTcwN2UzTWpuUW5mUS9NV3dDTGZxOTlvT3hVR3pmRDA4OURRaE5uMmRSdWx6aURyNmY2OGhzRnk2UlNMWU5qR2R1eVA2OXZtOFBPZ3F3SzY3dEVOT2UrNUFIc0t6N0tmU3NxWnBsMmoycko4S2JkZVd2N1Qrd29xS2JjcWdlRmVQdnplcGZiMko1L2tEZTJ6WEU5cUEzM0NlU2xUcU13WUdEVnNYVDJGVlh6b1loVGhQc0VNcUg5Q0hMTWhVemErQzBsZGt1NTlhSGVBYlFOZGZaR3NUdnM5Zk5temhBRDhGUzc0UVNaL0ppNFlUcXJqcVZYdTgvZldsekZaZEVwVE5uMkl3dXpOdGJvUFA1ZTN0emM3SEp5TEVWVkJnLzZ4M1dnWjNRcjloUWU0clBkcDVmRi9raWJJYlFKYmNLYjIrYnlTM2JWNWFiSHRPaEg3NWcyL0h2TDkveDJhRXV0em5PbTc2OG8zMkNlYVQ4Q2dORkxweXBnVmt1YTgwN24wcHlYODV2RDRjQmlzVlFvV1dnMm0vbnp6ei81L3Z2dldiRmlCY0hCd1R6eXlDTTBidHlZdDk1Nml3OCsrSURwMDZjemV2Um9CZzBhaEplWEZ4YUxoVGZmZkJOdmIyK0dEUnZtT2xicjFxMTU4ODAzaVl5TTVQSEhIMmZqeG8yTUhEbVNybDI3Y3VTSTgyZUNza3duT0pHMTBxaFJJd0MyYk5uQ3pKa3pTVWxKWWV6WXNVUkdSdkxCQng5dzMzMzNjYzg5OTFRb1VWZFRxMWF0NHBwcnJxbnd2bXNTS0ZpK2ZEbEF1VjVYbGNuTnplWGJiNzhsTGk2T1ZxMWFWYnQ5UTNydXVlZktQZlRmdkhrenMyYk5JalEwdE56Nzd0U3BFKys5OXg1dnZQRUdzMmZQNXNjZmY4VGhjREJ4NHNSSysyUTVIQTVzTmx1RnVaU1ptY2tYWDN6QlR6LzlSR1JrSkpNbVRTSWtKSVRISG51TWYvempIeno2NktOY2RkVlZqQnc1a3JpNHVITDdGaFVWOGNJTEw3QnMyVEtTa3BKNDdMSEhhdlErdi8vK2UzSnljc29GNG9xTGkzbjg4Y2M1ZVBBZ28wZVBwbVBIanVYMnljbko0Y2NmZjJUNmRHYy84OWpZV0E0ZVBNaGpqejNHVFRmZFJLOWV2V3JWejZsLy8vNTA2ZElGYjI5dk5telk0Q3BMK3NRVFQvRDIyMi96ekRQUDBMcDFhKzY0NHc2M1dVRTdkKzdreFJkZjVNQ0JBNlNscFpHWm1VbDZlanFscGFVVUZ4ZFRXbHJxK250WnlVQ0FxVk9uMHJGalI2S2ozWHhJK2Jobm5ubW1RblpYZGZidTNRdVV6OWhic21RSndjSEJ4TWZIdTVhVjlhTXJZN0ZZK1BycnIxMzk3ZnIyN2N2aXhZdTU2NjY3dU9LS0t4ZzZkR2k1RW9JMm00MWZmdm1GTDcvOGt2VDBkRmRtM2NtOURVdExTMTFaYlFFQkFkeHl5eTFNbXphTkYxNTRnY2pJU0lZTUdjTFZWMTlkTHZQdFROM3ZkVldUVE12NmRMcnpVMFRrZkthQVdYWE01b1lObG9FendQSDJCekRxZW5qcmc0WS8zNmtjRHNqY1g3N2s0cW5NWnRpZDRjekNXclNrN3VkYXRSYitYT1VzaWJobXZUTlRiZU5tNXpVNEhSczJ3Zjk3M05scmF1Q1Z6aURheWNmOGN5WHMyZVBzV1ZabXh5NW5zSExwOHFvekFyZHNjNWFvTkJxUGY1MzBDNERkRGtlUHdacDE4TzFzWndiaTJTRDdrUHNzdnBNZFBnTHpmNEZ2dndkckxSNzJGUmM3TXk3aDlMOXZkVlZVREo5LzVTeGhDczZnMlBZZHNIS05jMDQxUkQrMmpIM096TS8zUDRaV0tkQzVFN1JKY2M2cHpWdmdsOFgxZjA0NWIxd1YxNEhFd0dpZVRiMmVaOWRQWjJ0KytWSW43WTlucTZ3K1d2SEJjWlJ2TUdOYkRpRFE1RXZ2bU5ZVkhtNTZHWXdFZURWc0Eyb0FtOE5Ha2EyUy9uL0gzZG44Q29KTi9zVDZoVkZnT2ZHTCt6RnpJYjhmMmtxdjZGYU1hdGFUbHpaOVY2dHpleHU4Q1BEeUpTRXNpZ21wSTVpNFlUcUYxaFBCY0pQUitZdXVIUWYyR3VWMmxPZkphOWdpT0pZZ2t4OGxkZ3ZyY3pKcWRKeFdJYzZIRXB0ek0rdDFmRDVHRTljMmNYN2E5OHVNR3Bhd3JZVEo0RVhya01hWURGNnN6OTFiSDhPclZFUGVYKzVFK0FZQllIWFl5TGNXMThNN09DSE11NVpsd09zZ3gxS2tPWCtjNW56TjVyeWNueFl0V3NTU0pVdkl5OHVqc0xDUWlJZ0lTa3RMK2Vtbm4xaTllalVyVjY2a3FLaUlrSkFRYnI3NVpvWU5HMFpnWUNBQVU2Wk1ZY0dDQmJ6NzdydE1tVEtGYjc3NWhpZWZmSko1OCtheGMrZE9icjc1NW5JUHR3R01SaU1QUFBBQXUzZnY1c29ycjNUMWd3b1BEOGZYMTVkdnYvMFd1OTJPd1dCZ3dZSUZnRFBRbHBHUndULy8rVThjRG9lckhObU5OOTVJV0ZnWXI3LytPdVBIanljc0xJeUNnZ0xNWmpNdnYveXk2M3dHZ3dHSHc0SFZhc1Zpc1dDMVd1bmF0U3NEQnc0RW5DWE9UczF5V2JseXBTdUlCODdlUmErOTlobytQajU0ZTN0ak1Call1M2N2SzFldUpEZzR1RVlsRnQ5OTkxMktpb3E0OTk1N0svUUVxdzlmZlBGRnBlVUMwOVBML3p0UW13eVo0T0JnSG52c01YcjE2c1Vycjd4Q2ZuNCt5NWN2cDJQSGp1WE90M2p4WWpaczJFQnViaTRXaTRYUTBGRHk4L1A1NVpkZitQWFhYMTJsLy9yMDZjUFlzV05kUGVoQ1EwTjUrZVdYZWZubGw1a3padzV6NXN5aGVmUG1qQmd4Z2l1dXVJTHQyN2Z6MGtzdnNXZlBIbGNmcDdJNVdDWTNONWQ3NzcyWHlNaElBZ0lDTUpsTVpHVmxzWHUzczYvNERUZmM0TnIyaFJkZVlOdTJiZlRzMlpOUm8wWUJ6cktOeTVZdDQ5ZGZmMlg1OHVWWXJWWlNVbEo0OHNrblNVMU5aZDY4ZVh6NDRZZE1talNKdDk1Nmk4c3Z2NXdlUFhyUXBrMmJhak1BUTBKQzJMZHZIeSs5OUJJTEZpd2dPanFhaVJNbjByaHhZeVpQbnN6Q2hRdDU1NTEzZU9paGh4ZzBhQkIzM25sbnVRRFBHMis4NFhvZkN4Y3VkRnVtRDV4elBTQWdnSUNBQU9MajQ5bS9mejh2di93eUw3NzRZb1hnWlVwS0NvOC8vampObTFmeDdBZjQ0WWNmV0xSb0VYNStmbmg3ZTJPMzIxbTVjcVhyR09ETUdOeTJiUnVEQncvbThPSEQvUExMTDNoNWVmSGJiNzhSSGg3TzRjT0htVFZyRnJObnp5WTNONWZrNUdRZWVlUVJFaElTR0QxNk5HKzg4UWJ6NTg5bi92ejV4TVRFTUhUb1VOcTFhOGR6enoxSGRuWTI4Zkh4UFA3NDQvVHAwNGRGaXhieHpqdnY0T3ZyeThHREI4bk16SFFGbUV3bUV3TUhEcVIvLy80c1dMQ0FUejc1aEE4Ly9KRFBQLytjUng5OTFOVUg4RXpkNytlSzA1MmZJaUxuTXdYTXpoYmJkOEtFU1o0Ny8yTVR5cjgyR0p3ZkFjWUFPR3Bmcm0vNVNoaCtzL3QxLzNxMVljci8yV3pPNE0vTUh5b0djdXdPWjIrekI4YzZBMlMvL0FicHUydDIzQldyWWVRcGphY05CdWRYZlFTTTVzeHpmdFhVRys4NnY2b3lZWkp6ZkQ0K3pwNWxKLzhKa0p2djdPdFZGNisvVTdmOVRqVjdydk9ycmhZdWRsNy85RDJ3ZDkrWkt5bHBkemd6SlRjZC96UzRqemVZYXY1SlE3a3d2YjE5SHRHK0lYUUlTK1NwOXNONFl1MlhwQmVlK0hCRTJjUE5sVWQzbGR2UDM4dUhmN2E5amtDVEwrdHpNL2pQcm9vbFgxUERFbmlxM2ZDR2ZRUEE1cnhNSGwvN1JhWHJ1MFJjUks5bzU2ZW0zOTQrcjBLSnNTLzNMS0ZIVkRMZElsdlNNU3lSTlRrMTc1dVlYWnJIayt1bThYeUh2NUlTSE05enFUY3lZZjMvWEtVZnZRM09nSm0xdXBLMWxmRGtOZXdRNXZ3Z3g2cWo2VFVxeXhibEcweWtiekM1bGlJT2x0VHgzL0ZLakVqb1JyaVA4MEhVZ0xpT0RJanI0SGE3WEVzeHIyejV2c3BqdFFxSng4ZG9Zbk5lSmtkSzgybmlIOEcvTHE3azV3Sk9mQS92VHhuSTJPVCtsVzUzMzRvUE9WeGFQcHUzSWU4dmR5SjhuQUd6K2k1MTUyZjA1ai9kN3EzWFk3b3pldWxVV2dRMzBweEhjNzZtYzE3T1QxYXJsWjkvL2htajBVaEtTZ3BEaHc3Rng4ZUhCUXNXc0dQSERycDA2VUphV2hyZHUzZDNtMVhUdDI5ZkxyMzBVdDU5OTEyV0wxOU9vMGFOc05sc3RHclZpci8rOWE4VnRuL25uWGZZdlhzM0kwYU00SzY3N25JdEx3dWt2Zi8rKzd6Ly92dUE4MEh1SFhmY1FWSlNFaDk5OUJGNWVYbmNmZmZkNVRMSkJnd1lRTGR1M1pnM2J4NS8vdmtuMmRuWjVPVGtzR0RCQXF4V0s0NUtQaEI1Y29aSlltSWk0OGFOSzdmK21XZWVLZmNBM2MvUGo5V3JWNWRiQnM2K1VRODg4QUJCUVVGVlhXWSsvL3h6ZnZycEoxcTFha1cvZnYycTNMYXVacytlWGVrNnM5bGNJY2hVV3oxNzlpUTVPWmxKa3lZeGMrWk1WcTllelN1dnZPSUtmT1hsNWZITk45OEFrSlNVeE9EQmd6RWFqWHo5OWRka1pXWFJ1M2R2cnIvK2VwS1RreXNjT3lRa2hHZWZmWmJmZnZ1TnI3Lyttb3lNRERwMDZFQmhZU0dQUHZvb2VYbDVkT3JVaWFlZWVzcnR0UTRORGNWbXM3RjU4NGtlNWo0K1ByUm8wWUtiYjc2WnpwMVBsTkR2M3IwN05wdU54eDkvbk16TVRGNTk5VlUyYnR5SXpXYkRhRFRTclZzM2hnNGRXaTRyN2FxcnJxSjM3OTdNbWpXTDZkT25NM1BtVEdiT25FbEFRQUR2dlBOT3BSbEhVNlpNWWVuU3BSdytmQmlqMGNpQUFRTzQ2NjY3eWdVYzB0TFM2TnExSzIrLy9UWS8vUEFEdi8zMkc0OCsrcWdyOCt1MjIyNWordlRwSkNVbEVSNGVUbkJ3TUNFaElRUUdCaEljSE93S2twMGNCSFU0SEl3Yk40NVZxMWF4YU5FaWV2ZnVYVzVjVVZGUmJudkxuU293TUpCVnExYVZ1NC9Dd3NLNDhjWWI2ZDY5TytETUhEU1pURng3N2JWNGUzdno3cnZPWnhUKy92Nzg3VzkvWS83OCtYeisrZWNrSmlZeVpzd1krdlhyNXdvWU4yN2NtRW1USnJGOSszWm16NTdOd29VTGFkR2lCVWxKU1VSR1JuTGpqVGU2TWxmQk9jZSsvdnByQUx5OXZXbmJ0cTByNkZuR2FEVFNyMTgvMHRMU21EdDNMblBtekNtWFJYZ203dmR6UlgzTVR4R1I4NWtDWnVLZXc0SHpRL29ORUlSbzZNQkdaVUdzelZ0aHpQM3UxOVdXdzFHN1BuV2U0SEE0UzN5V25tWkp3ck9WdytFTWZIcWEyZUw4RXFtQ3pXSG54VTNmOGtLSHY1SVVHTU93aEV0NWVmTXN3UG1RTmRJbmlFSnJLUnRPeVVvWWx6S0lab0hSN0MwNnd1Uk5NOTFtVDlrY2RvcHEyTk9uSnZ5OGZEQml3SHhLdjdEaUtyTExJbjJEK1h2eUFBQVdabTFrZlc3RnJKSE00cVBNUGJDV1FmR2QrSHZLUU1hdC9LaFd2WUlPbHVUeTVMb3ZlUzcxUnBvRlJ2Tmt1MkU4dFBvVHdObmZDS2cyQTY0eVovSWEraGhONWJLSUxvNXdsalhhbHJlZkdOL3k1VjV0T0RoU21sOXUrMDdoenUzVEM3SXJ6VWF5MkcwMTd2TlVKdDQvbkNGTlR2d0NuSHI4Z2JzN1I4d0ZsYTQ3c2Iremw4VXZ4OHZubGRndGJNaXBQT3NtS1NpR1NKOGc5aFllNFdnVng3ZTRDWW8yNVAzbFRsbkFMTmRTUkdBOVpXbVYycTA0b0VLNTBlcVlERVpNeHdNdkZvY05XNDFLa2pvMDU5R2NyODJjbC9OVDM3NTlTVXRMcTVDQjh2VFRUeE1ZR0ZpajBuT0JnWUU4K09DREZCWVdFaGdZeUIxMzNFRkJRWUhiZlI5OTlGSCsvUFBQQ2cvd0FhNjg4c3BLZXk2TkdqV0tvS0FnaGcrdkdPUVBDd3RqeElnUmpCZ3hvc0k2aDhPQjNXNTNQZkEzR0F3WURBYlhBL3V5MHBHbmV2cnBweXNzbXpadEdoYUxoZExTVXN4bWM0VWdSVldhTld0RzQ4YU5tVEJoUXFXbDM4cUNJRlh4OHZLcU5EdnQwMDgvSlRUVWZhbjY1NTU3amxXclZ0Vm9yRldKaVluaDMvLytOeDkvL0RGWldWbXVZQms0ZXkvMTY5Y1BrOGxVN2oxT25qd1pQeisvU3NkMnNwNDllOUt6WjAvWFhBSjQ3TEhIMkxWckY4T0hENjh5TTIvYXRHbXVURUtiellhdnIyK0ZlUTB3YU5BZ3JycnFLa3dtRTAyYk5pVThQSndXTFZyUXAwOGYwdExTaUl5TWRIdDhYMTlmaGc4Znp0Q2hRL245OTkrWk8zY3Vnd1lOcXJJOFgxbkcyNmhSb3hnMGFGQ0ZqTXN5Z1lHQmpCOC9uclMwTk41ODg4MXlwUTFUVTFOSlRVMnQ5Qnp1R0F3R3hvMGJ4OHFWSytuVnExZXQ5ajFaNzk2OTNkNnJKeHN3WUFCdDJyUWhJY0g1LytlOGVmT3dXQ3l1KzhwdXQ5T3laVXN1dnZoaXQ5OFBnSll0V3pKdTNEakdqaDNyMm0vS2xDa1Z0cnZtbW1zcWxGT3NqSmVYRjRNR0RXTFFvRUd1WldmcWZxOHZKcE1KUHorL0JzbEloZnFabnlJaTV6T0RvN0tQWHAzTktzdGNFaEU1WDMzOWlhZEhjRUc0ZHZITERYcjhjSjlBQnNWM1l0cWVKYTRIMjNjMDc4dlY4UmV6TUdzalU3YjlXRzc3SnY0UjNOWThqVGUzemEzUkE5djY4RnJuVzBrSWlHTHE5cm5NUDdpKzJ1MjlEVjY4MFBHdnRBaUtKYXNrbC9Hci8xdXVYT0xKL0x5OG1kTDVOcUo5UTFoemJEY1ROMHl2OVFQYkpnR1JQTkw2TDd5NjlRZFg3NTRoamJ0dzYwVjkyRk40aUhHclBxN1Y4UnBDVmRld1UzaXpHbWYyNUZ1THVYWHBtMHp2TmI1VzUxOStaQWVUTm4yTHllQkZ2SDg0QU1IZWZqeVhlaVA1MW1LZVdQc2w0Q3dwdUwvNEdFWU1UT280a3VUZ09CWmxiMmJPZ1RWdWozdExVbTlTUXVKWmtMV0IxN2ZOcVhJTXIzZTVuV2pmWUc3NzQ2MHFnNjFseHFVTXFuTS9wekpuNnY0YW5YUzVxNHhmZmZrby9WZSsyL2RucmZZeEdZeTgySEVVellNYWNjeGN5TGhWSDVGbnFkOFNrVFdsT1g5K3ova0wzWXhlRDNsNkNIS09zOWxzTmVxVEpPY1BoOE5SYVpDb1B2Y1JxUXZOVHhHUnFpbkRURVJFcElHOGYrazlydXluazEzZCtFUjVHQitqODcvaVhqR3Q2QjVkc1ZRTndCdVgzRkZoMlNPclB5T2o2SEE5amJUdS90YnlLbG9FeFdKeDJKaTgrYnRLZzJVQUpUWUwvN2RsTmhOVGI2QmplRFB1U3huSWxLMC8xQ3BrdHEvb0NQZXYvRSs1ZlVLT1o1MlVsV2c4bStXWUMxbDZlQnNBY2Y3aE5BdU01bUJKRHVrRkZmdVhGdG5NT0hDdzRxU3lhaDNDRS9FMmVMRXVKd096M1gzL3llMzV6cDVFOGY3aHZOYjUxbkxyZ2szK3JtVkh6QVhjdWV4dGJranNRWEp3SEh1TGpqQjErMXkzeC8xTDR5NmtoTVN6cXlDYmQzYk1yL0k5Tmd1TXBvbC9CT3R6TThvRkRoSUNvdWpicUszYmZab0hOUUtnZDB4cldoei8rOG1PbVF2NUxuTkZ1V1dldXIvS01zd3NEaHVXU3I0SHRWV1g0NHhxMW92bVFZMXdBSzl2K3pxN2VTa0FBQ0FBU1VSQlZORmp3YkxxYU02ZiszTmVSRTZQZ21VWG5yb0VGaFNNa0RORjgxTkVwR29LbUltSWlEU1FvNlVGbEZTUmFSRHFIWUNmMFp0U3U2VkNqNXJxMUt6MFdzTzZzM2xmMG80L0RINXZ4OC9zY3ZNQS9GU2I4eko1ZitjQzdtN1JqejR4YmZBMmVQSHExaC9LbFhFcjB6STRqdHN1NmxQdE1XUDluR1dCa29KaWVLRkR4YjRwbFptMGNRYjV0U2dMV1IvU0N3OHhlZk5NQUI1dS9SZWFCVWJ6U2ZvaUNxeWxKQVhGc1BMSVR2WVZIeTIzei9NYm5YMUJRcno5K2FqYldJcHNacDVaLzc5cXMvTUtyQ1VzUEY0ZXpzZG80ckxvRk14Mks3OGYyZ280czNtNlJyWmdSRUozU3V3V0ptLzZ6bTNnb0V0RWMyNjVxRGU1bGlJbWJacFJhZENpVEk4b1p6UDRVNHNZTkE2SUtGY0N6NTB1RWMzcEVsR3hFWDFHMGVFS3dRTlAzVjhSdnM2QTJUZDdsekZ0ejVKYUhiZStwSVlsdUs3bGpMM0xXWDJzaG4xWlBVQnovdHlmOHlJaUlpSWlJaGNLQmN4RVJFUWF5TU5yUHExMG5aZkJ5QnRkN2lESTVNZG51MzlqVnViSzB6NWZnSmNQVWFmMEJLcEtWa2t1cGJYc21WVG05b3ZTR0J4L01RRGY3ZnVUZVFmWDFYamZPUWZXRU9FVHlJaUU3bHdXblVLTVh5aVROMzlYNFFGdmtNbVgxaUdOYTN6Y1lKTi9yYmFIaXArVVBGUFhNTURMaDg0UkYxRm9MV1g1a1ozYzJid3YvZU02a0dNdXJCQThLTk1ockJrR1lFTk9SbzFLV1I0MUY3aEtzb1Y1QjNCWmRBcEZOck5ybVkvUnhEdGR4MkFBUHQvOUc3bVdZb0pOL3VXT0VlOGZ6dmhXVndQdzF2WjVsTnFzcm0xc0RsdUZ2bkZHREpWbTFLdzh1b3M3bDczdGR0MmRMYTZnVzJSTDN0a3hueitQN0tpdzN1cm1ZZjZadnIvS2xHV1lIU24xVEVtN1lKTS9ENlFNd2dDc3k4bmdzOTJMVCt0NG12T2E4eUlpSWlJaUl1S2tnSm1JaUlnSFhOMjRNN0Yrb1J3dXpXZnVnYlgxY3N4TElsc3dMbVZROVJzZTkvVDYvN0V1WjArdHptRXllSEYzeTM3MGE5UWVnSjhPcnVXajlGOXJkUXlBei9mOGpnTzRQcUU3TFlOamVhM3piWHk4NjFkK09uamlXdXdzeUhKbG1sVEdnSUdIMnd6QlpERHk5ZDQvMkpxM3Y4cnRZLzNDdUtONVh3QzNXVzFuNGhvQ2RJOUt4c2RvWW1IV1JyZmpBR2M0ejJRNFVjYXBVM2d6QURiazdzWGJVSFY1Snp1T2FqTkd6SFlyejIyWXpvVDJJN2o5b2pSdXZ5aXR5dTBmYlRPazNPdWRCVms4dExwOGY4WHVVY2xFK2daWGVyN0sraWFWMnB3Qm1BSnJTYjMwVm1xSSs2dk1pWUJaN1RKNDZvT3YwWnNuMmwzbkdrTjJhUzRkd2hOUEs4Tk1jNzV5bXZNaUlpSWlJaUlYRmdYTVJFUkVHb0NmMGJ2U2RiSCtZWXhNdkF5QVQzY3Z4b2loeXUwclkzWFkzR1loNUZtSzJaWi9vTkw5Mm9RMkljRExwOWJuQy9jSjVORTJRMGtPamdQZ2wreE52TDE5WHEyUFUrYUxQYjl6cURTUHUxdjBJOERMaDcrMXZKTCtjUjM0YU5jdnJNL05JTTlTWEs2WGtUc0pBVkdZREVZQUZoemN3SUdTbkNxM1R3bU9kLzI5cW9mckRYVU55MXdSNnd3NExzemVXT2syN2NNU2VhYjlpQXJMYS9LZy85ZnNUYnk2OVlkcXg3R3pJSXVza2x5Q2d2elltTHNQMjBtQmpNVEFhRUs5QTlpV2Y2QmNHVGd2Z3hkdFE1dTRQZDdneGhkWFdKWWNITWVJaE81VmppTXBLQWFBYTV0MHBYZE1tMHEzeTdjVU0yWGJqeDY3di95TTN2Z2YvNzRYMmtycmROenF6bEVaTDRPUlI5b01JVGs0am54ck1mbVdFdm8xYWsrZXVaalZ4M1lUNHUzUFZiRWQrRzdmbjFncUNVaFZSWE5lYzc0MjgxRkVSRVJFUk9SOHBJQ1ppSWhJUFFzMitmUGY3bU5ydE8yNGxFR1FVcmZ6ZkxOM09aL3NYbFJoK2U3QzdDb3pzLzd2NGx0b0ZoaGQ2L09sTldyckNwWjl2ZmNQUHR2OVc2MlBjYXI1QjllVFhwRE4rTmJYRU9jWFJ0UEFTQncxS0wxV3BtdzhSYmJTYW9ObEFON0dFMWtxbGlyNkVqWFVOUVM0S0NpRzFpR05PVkNTVTJWR1hLRzFoSTI1ZXdFSU12bVJHQmhOa2MxTWVrRld0ZWZZVitTK3hGMVZYdHIwSGZuV1l0ZnJoMXNQb1h0VVM2WnVtMHRHMFdIWDhzcm1kN3ZRcHJRT2FVeEcwV0VTQXFKY3kwTzgvV2tYMXJUYTg1ZllMY1FIaEJNZkVGN3BOa2RMQ3p4NmYvbDVuUWhDdk5oaFpOME9mSkxQZHYvRzEzdi9xTkcyOXljUHBGTjRNOHgySzg5dm5NSEl4TXVJOXo5eHJlNUxIa2lYaUl0SWE5U1d0N2ZQWTMxdVJxM0dvam12T1YvWi95a2lJaUlpSWlJWENnWE1SRVJFNnBuTllYTTk5RDJaeWVqbHluQTZVcHJQd1NvQ1BNa2g4WGdidk1ndXplVlFTWjdiYmJKcUVDQ3FUOS9zWFU3VGdDaldIdHZON3NKRC9LZmJ2YWQ5ek5lMi9zQ2FZN3NadC9JanJrL296djdpbzJ4d2MrMHEwekhDV2JKdGMyNm1hNW1Yd1ZocDlsaFp3TXptcUVsSHBJWnhUZU11QUN6TXFqelRCcHlaTUUrcyt4S0E2NXAyNWViQWFCWm5iK2J0SFhYUDZnTm5GazJmbURhWURFWSsyTFd3MHUwTXgxdTgyV3VZY1RJNnFUZDJIUHd2NHc5WER5aUFGVWQzOGRmZlh6dXRNWjhzd012SFkvZVhBMmVRNDNUNUdFMFlNVkJvTGFsMld5TUc3azN1eitVeHJiSGo0Tld0c3lzRW5Zd1kySktYU1dwWUF2SCs0VHliZWoyL1pHL2l3NTBMeXdXRVBFVnovdlI0Y3M2TGlJaUlpSWhjU0JRd0V4RVJxV2RGTnJQcm9XOFpmeThmSG05N0xRQUhTM0o1Zk8zbkhETVhWbnFNeTJOYTgyREtZSUpNZnJ5MjUwYzI1ZTVyMERIWDFHdkhTNTQxRDJwRW1IZkFhUit2N01HMDJXN2wwOTJMYTdXdnllQkY1L0NMQUZ5bEcxdUhOT2JCVm9ONVpjdjNiSEdUeWVKamRQN29ZN0hYdm1SZGZla1JsUXpBSlJITmFSM1NHSUNtQVpFQURHMXlpYXM4VzVHMWxKZTN6QUtnUzBSekFGWWRTNi9UT1dQOFFnRUk4dzdnMVl0dkFXRDVrUjFWN3VOMXZOUmxUVUtMblNNdW9tVndMQXV6TnBKWmRLVFM0MFVlNzcxVlc0WFdVZ3B0cFlCbjc2OWNTMUc5QkVKZTYzd3JDUUZScnZkVW1RQXZIeDV1TTRRT1lZblljZkQ2MWg5WmVuaDdoZTNzT0ppK2R4bExEbTNsNzhrRGFCUGFoRDR4YmVnY2tjUUhPeGZ5YS9hbTB4N3o2ZENjcjcyelpjN0xoY05xdFdJeVZYdzhzR2pSSWxxMWFrVk1URXk1NVJhTEJXL3YweXRMS3lJaUlpSnl0bEhBVEVSRXBJRTFDWWpra2RaL29VbEFKTm1sdVR5OTdxc3FIMndDTE1yZVRLeGZHSDlOdkl5bjJ3M25pejIvTTNQZmlobzl5RDBUZGhWa1ZRZ2NOQTJNWkhMSG03QTZiTnk4OUEycUd1cVVMcmNSN1J0Q2lhM3UyVHFkSXk1eWxjaGJjWFFuQUgxajJ4SHRHOExUN1Vmdy9JWnZLbVNyZVpjRnpCeVZsMk5zYUtialdXNHRnMk1yckdzV0dPMHFlMWVXR1JSazhpTWxKQjZydzhhNlkzdHFmSjRvMzJDdWl1MUF0NmlXcnVBRXdERnpJWXV5TnpFL2EwT1YrNWNGRDh4VmxLNHNrMVdjUTRuTndpZTdGMVVhU0kzMUMrT05McmZYZVB3bisxL0dIM3kreDMwSjBIUHgvZ3J3OGdXY1FaSEtSUHVHOEVTNzYwZ0lpTUxtc1BQcTFoLzQ3ZENXS285N29DU0hKOVpONCtyR25ibXBXUytDVGY2TVN4bEV6K2dVM3R6K1U3WFhwYUZvenRmZStUYm41ZXcyYjk0OFB2cm9JeVpObWtSQ1FvSnJlV1ptSmhNblRtVFlzR0hjYzg4OXJ1WEhqaDFqN05peERCMDZsT3V2djk0VFF4WVJFUkVSYVJBS21JbUlpRFFRQXpBNC9tSnVTdXFGcjlHYjdma0hlSDdqREhJdFJUWGEvNnVNcGVSWmlybXJ4Ulhja3RTYnkyTmFNejFqR1VzUGIvUDRRMDUzcGVrQ2p3Y0JqcG9McWcyRWxXVjZuVTdBYkhEalRnQnN6TjNINGRKOEFON2E5aE9oM2dGY0V0R2NKOXNOWStLRzZlV0NabVhuTmRzOEZ6QzdkZWxVbkxQamhOc3U2dVBzUGJWakhrc09iUU53OVhKTERJekNpQUViTUtsajlYMnpwdTFad3JJajIya2UxSWdSQ2QwQXNEcHNtQXhlNUZtS3VYUFoyeldhUC81ZVBnQ1UxdUI3dEsvNEtLOXMrWjVqNXNKcU13OXpMRVVzT2JTMTJtTUNKQVJHMFM3VWZTK29jL24rQ2pBNXIyMWxKUms3aFRmai9wUkJoSGtIVUdxMzhNcVcyZFZtUjVWeEFMTXlWN0xxYURvUHRocE04NkJHZElsb3p1dWRiK2ZEWFF0WVVFMVp4SWFnT2E4NUwyZTN4TVJFOHZMeUdEOStQSys4OGdwTm16cm40TnExYXdHNDVKSkxYTnRhclZaZWVPRUZEaDgrVExObXpUd3lYaEVSRVJHUmhxS0FtWWlJU0FOb0g1ckFMUmYxcG5sUUk4Q1pPV0Z6T1BoL3JRYlgrbGo1bG1MOHZMeEpDb3pob2RiWGNNUmN3TXFqdTFoNmFDdHJjbXFlZmRIUW1nWkdBWENndVBvK09MNUdaMlpZYVIzN1FTVUdSdE0rMVBrcCtMa0gxcnFXMjNFd2VkTk1ubW8valBhaENmeXo3WFU4dGY0cnR1Y2ZBQ0RRNUh2OHZKNExtT1c3Q1pLVVpiU1UyQ3dWZWs0NUFJdkRXVUt5Y1VDRTIyTWFjSmFvQkFqMjlnT2NaZG8yNXU1alFkWUdOdWZ1NDgxTDdzU093L1ZnUE1vM0dDTUdUTWV6YXFKOGcvSDNPbEZlSzl3bjhQangvRjJCQklCQWsvUDRKb09SR044UWJEZzRVcHJQbjhlei9LcVRYWkxMZXp0L0xyZHNTT011eFBpRk1tM1Brbkx2djM5Y0I3ZkJnM1A1L2pJQS9wVmttUGw3K1hEYlJYMjRNallWZ01PbCtieXc4UnZTQ3cvVitqeVp4VWQ1Wk0xbi9EWHhNcTV0MnBWQWt5LzNKUThrd011WDcvZXZPdTMzVVJ1YTh4ZjJuSmV6WDNKeU1rODk5UlJQUFBFRS8vclh2NWd5WlFvQVM1WXNJVEF3a05UVVZOZTJyNy8rT212V3JPR2VlKzZoYTlldW5ocXlpSWlJaUVpRFVNQk1SRVNrbmlVRVJERWhkUVJHREJ3cHplZnRIZk5vRjlxVUlVMHVxWDduU2p5NjluUGFoeVp3YmRPdVJQb0VjVlZzS2l1T3VIOVlteElTWDJVWnNMTGVQdld0WlhBY0FMc0tzcXZkMXNmcjlETE1SaWRkRGpoTHJTMDl2SzNjT3F2RHhvc2J2MlZTeDVFa0JFVHh6N2JYY3MrZjcxRmlzK0JYbGtGU1RhRE9VOWZRblUyNSs3ait0LytyY3BzSFVnYlJKNllOV1NXNXJEemV6MjFQNFNHZVdEY053RzBHek90ZGJzZlBlQ0pZOE1yRm85MGVlMnFYTzl3dVR3eU01cDJ1WThpM0ZqTjY2ZFFhdlpmSzlJMXRSMEpBRkYvdi9hUGFiYy9rL1RXcVdVK3VidHk1enNjOW1kMWhaOVNTMXdrMCtibHlyZkl0SndJbHFXRUovRDE1QU5HK0lZRHorejU1ODh3YVp3KzVZM1BZK1hUM1l0Ymw3R0ZjeW1DS2JXYm1IVnp2ZGx2TitSTXU1RGt2RjViQ3drS3lzNTMvWjBkRlJURjY5R2hhdDI1TmVubzZack9aRlN0VzBMRmpSL2J0TzlIenJsT25UdGp0ZGk2KytHTFMwNTA5Qm9PQ2dvaU9qdmJJZXhBUkVSRVJxVThLbUltSWlOU3pqS0xEZkxIN2R5SjlnL2c0L1ZkS2JCYldITnZOdEQxTEFHYy9uLzkwdXhlVHdjaVk1ZStXZTJoK01pK0RrZi8yK0R0R0RHUVdIV1ZyM242K3oxeEpyNWpXQkpuOEtzMXU4RFY2MDlqZmZWWkdRL0V5R09rY2tRVEFwbFA2aHAzSzEraU44WGpJb0M0QnMwN2h6Ymc0M0htdUx6T1dZRDJlaVhLeUlwdVpaemRNWjJMcURYeTRjNEhyUEFISEEyYlZuZmRNWFVNREVPNFRSSWkzUHdEZG8xclNQaXlCV0w5UUd2bUY4YzNlWmZ4NFlBMCtSbE9sZlpWdXZhZ1BmV0xhY014Y3lJVDExZmN5S3JQcWFMcXJST1dwb255RFhYMmxza3B5MlZ0MHBOTGpGRlhSaDZ1bUlueUNjRkIxVDY4eVovTCthaHZhcEZ5QTVYU1VaVG1WZmEraGZPWlZ2SDg0MGI0aFdCMTJ2c3BZd3ZTTVpmVldKbTlkVGdialZuMUVpTW0vMG1DeDVyem1mRTB6NXVUOHNYTGxTaVpPbkZqdE5tUEdqS213Zk02Y09hNi85KzdkbXllZWVLTGV4eWNpSWlJaWNxWXBZQ1lpSXRJQVRzMGFzRHJzV0IxMkFOb0dOOEprTUhLb05JOURwWG1WSGlQR053UWpCb3B0WmdxT1AxZ3ZzVnVZZDNCZGxlZGVuNXZCeFBYVHF4Mmp1MEJUWGZXS2JrV0FseThsTmd0cmoxVmQwcXVzZnhQVXZpUmprTW1Qc2NrREFOaGZmSXo1bFdUTEFCd3B6ZWUrRlI5aU8zN2RUejUzc2MxYzVYa2E2aHAyaWJpSUhsRXBSUGtGRSswYlNwUnZrS3VzSE1DbGtTMEJaMG02WStZQ01vdVAwZGcvZ2hjNi9KVjVCOWZ4VmNiU2NrR0U2NXAyWlVqakxoUmFTM2wydzljY0xNbXQ4VmordFhsbXBldkd0N3JhRlR6dzgvTG1qVzF6VGl2VHFTcU4vU01JTXZtUlZaSmJhWURrVkdmcS92cHM5Mi84TDZQNkRLQ2FLT3ZQRld4eUJvcUtiZVp5YzNQT2diVUVlL3V6Nm1nNk93dXk2dVdjSjh1ekZKTlhTU0FGTk9jMTV5dTZOTElsZlJ1MUpjamt4K0pEbTVselV2bGJPVDkwNnRUSlZYN3haSVdGaFV5WU1JSFkyRmpHang5ZjdYRkNRa0lhWW5naUlpSWlJbWVjQW1ZaUlpSm5XRmwvb3BWSDA2dmNycXdFV2xZdEhnZ0RPQndPVi8rZk04SFB5NXNiRW5zQThIUFcrbXJQSGVCVjFrZXNkc0V5QTNCZjhnQWlmWUt3NCtDTmJYUEtCUnpjT1hWOW9KZXpGMUYxQWJPR3VvWngvdUdrTldvTE9ET09EcGZtc2I4NGh4amZFT0w5dzVteDcwOSt5ZHJJd1pJYzE0UDB0RVp0OGZQeVpsalRTK2tWMDRyM2R5emd6Nk03dWFKUk8yNXVkamxtdTVYbk4zN0Q3anIwdVhMbjBzaVc5SXh1UllHMWhKbVpLeG1aZUJuM0pROWcwcVp2cTczZWRYRmxiSHZBR2N6c0Y5dWVYN0kyblZZd3R6N3ZMNHZEaHNWV3YvTWd6TWRaS3RCZDhLcStnbk4xb1Rtdk9YK3lFUW5kR1psNG1ldDFtOUFtQkpyOG1MNTNXWjNIS1dlZjRPQmdXcmR1WFdINTFLbFRLUzB0NWE2NzduSzdYa1JFUkVUa2ZIVnVCc3hDUXlDMzhrOVBpb2ljVjBMMXFkM3pTZnZRQkhyRk9COCsvVnhGZGhSQXJIOFlBTmsxREpqOWNYZzdkK2UrUzJrTk14YmNNYmk2SzlYYzJKYjlpZlVMbzlobVpzYStQNnZkdm5HQXMreGJWZGt1N3R6Wi9BcTZScllBWUZibVNqYm5aZFo2ckFtQlVRRGttdDFuampUME5WeCtaQWNIaTNNNFVIeU1neVU1cmd5UmUxcGNTYngvT0hzS0Q1RlJkTGpjUGd1ek5ySXhaeDkzdCt6SHhlRkpQTjcyV2pibTdxVjFhQk5zRGpzdmJmcXVUdGZDblY3UnJia3Z4Wm5COS9HdVgvazVhejJkdzVQb0hIRVJFOXFQNEtWTjM3a3lVK3BEdTlDbUREN2VJeXpBeTVleExmc3pNckVuc3pKWDFDbWJwU0h2ci9vUzd4OE9VT015Z2cxTmMxNXovbFNCSmwrdVQraU8yVzdsMzF1K3grNXdNTDdWMWR5UTJJUHZNMWZWK3NNT2NuYkt5OHRqNmRLbEZaWVhGeGN6YytaTXdzUER5Y25KWWU3Y3VUVTZYa3hNREowNmRhcnZZWXFJaUlpSW5GSG5ac0NzV1NLc3Jmb1hRaEdSODBhelJFK1BRT3BKbDRpTEdOL3FHb3dZV0h4b0N6c0tEbGE1ZmV1UXhnRHNLenBhbytPWDJpMWtsOWI5UWFhWHdVaWtieEJRTVRQTEhTTUcvcDQ4Z0o3UnJRRDRZT2NDanBUbVY3dmZwY2VEWGxYMUNEclZyUmYxWVZDODgwSGN1cHc5ZkpLK3FNYjdsbWtYMnBRbUFaRUFGUjdRbDJub2E1aFZrbHZyakVHQTdOSmNKbTZZem1WUktkelJ2Qzl0UTVzQ3NPTFlMdFljMjEzbjhaYUo5ZzNobHFUZVhCYWRBc0MzKy81a2ZwYnpaNjEvYlo3SnM2azMwQzYwS2E5Y1BKcXY5aXhsUWRhR1d2Zlh5aXJKNGU4clBzUnN0Mkl5ZURFb3ZoTTNKL1hDWkREeTI2RXRmTEJ6QVg5cGNna0Q0em95T3FrM3d4TzY4Y1ArMVl4ZStrYU5BaFlOZlgvVkJ5TUd1a2M1ci9HdUJpaTdXQmVhODVyenA0cjFDOE5rTUxJcVp3L0xqK3dBWVBXeGRMcEhKUlBuSDFadm1YM2lXUWNQSHVUbGwxK3VkUDJ4WThlcVhIK3FTeSs5VkFFekVSRVJFVG5ublpzQnN5UUZ6RVRrQXBLa2dObTVybmxRSTRZMXZaVHVVY2tBYk1zL3dGdmJmd0tjUGJtQ1RYNFUya294MjZ4WUhUWUNUWDVjRnAxQ24rTmx6RllmcTdyTVZtMUYrZ2JUTHJRcGhkWlNpbTJsbU8xV2ZJd20rc1dtdXNvbFZ2ZUF1NGwvQkdPVEI5QXFKQjZBR2Z2KzVPZXNEYTcxQ1FGUitIbDVjOFJjUUluTlRLbk5TckMzSDMxaTJyamUxN0xEMjZzZHE2L1JtL3RTQm5EWjhTREQzcUlqVE40MDArMkRlU01HaGpTNWhLUG1BbzZaQ3lteG1USGJyUVNaL0VnSmllZTZwbDB4QUdhN3RVYm5ya3A5WE1PNitQM3dWbFlmUytlTzVuM3AyNmdkWFNLYTgrK0xSL1BtOXJsc3p5Ly9zTnpIYUhLVjJTc0xGRnBPeVNKcUhkS1lxK0k2MEN1NkZWNEdJeGFIalk5My9jcnMvYXRjMnh3eEYvREV1bWxNYUQrQ2hJQW94aWIzWjBSaU4zN04yc1RxWTd2WmxuK2dSZ0ZXcThPT2w4Rkl2OWoyOUl0dFQ0UlBFQTVnWnVZSy9wdStDSnZEem4vVGYrV2J2Y3U0dXZIRkRJNi9tT0ZOdTlFL3JpTXo5aTVuOXY1VmJ2czluUzMzVjRDWEQ2MUNHbE5nTGFIUVdrcVJyWlFTbXdXTDNZcTMwVVNzWHhnakVyclJNamdXZ0dWSFRtOE9ubW1hOHhmT25DL0xRTHNvcUJGUnZzRlk3RFphSEorM05mbFFoSndia3BPVG1UTm5qdXYxN3QyN2VlcXBwOGpMeTJQeTVNa2tKeWRYMkdmWnNtVk1tRENCdExRMHhvOGZqNWZYaVg2RUJrUHRNOVJGUkVSRVJNNDI1MmJBTE8xeStINE9XT3RlT2taRTVKeGc4b0lyZW50NkZGSUgwYjRocERWcVM5ZklGalFQYWdTQUEvanB3Rm8rM0xYUTlSQzBjVUFFTDNZWVdlbHgxdVZrc0RGM2I3Mk96ZGRvWWx6S29FclhIeXpKWVZ2ZUFiZnJZbnhER2RLa0MxZkdwZUp0OE1LT2d5LzNMT0dyalBKbG5TNkpiTTVOelhwVmVvNmRCVmtzeU5wWTVUaGJCc2N4TG1XUXE0VGRyb0pzbnRud1B3cHRwVzYzdCtOZ2NId25JbjJEcXp6dVI3dCtJY2ZpdmlSalRaM09OVHhkUlRZenIyK2J3OUxEMjdtMzVWVTBDNHpteFk2amVIenRGMnpOMisvYXJtZDBDdmNsRDhSMi9LRTlRSHBCTmdCWHhhWXlQS0ViMGI0blNyNnV5OW5EK3pzWHVNMzhPMll1NUtGVm4zQjlZbmVHTnVsS2pHOG9JeEs2TXlLaE94K24vOHEzVlpUaU5CbTgrSHR5ZjFMREVnbjNDUVRBNnJEeCsrR3RmTFZuYVlWc3Z3SnJDZFAyTEdIbXZoVU1hWElKMXpUdXpPaWt5N21tY1dmZTJ2NFRmeDdkZVZiZVgzWWNQTkZ1V0kyS21xNCt0cHQxT1JuMWN0NHpSWFArd3BueitkWVNGbVp0SksxUlc5N3BPZ2E3dzRISllPVFg3RTNrMTJONVN2Rzhzb0RYc21YTGVQNzU1ekVZREV5Y09MSFN2bVU5ZXZUZzNudnZaZXJVcVdSblovUFFRdy9SdUhIak16bGtFUkVSRVpFR2RXNEd6QnJId2JYWHdQOW1lSG9rSWlJTjY0WmhFQmZyNlZGSUhkZ2Nkb1kydVFSL0x4L3NPRmgyZUR2VDl5NWo1eWxsMkxibkhTRGZXa0tneVJmajhVZnRkaHdjTFMzZ2p5UGJtYmJuOTFvV0FhdmV3ZUljU3V3Vy9JemU1WllYV0V2WWtyZWYvK3hhaU5WaGM3dnY3YzM3Y0dsa1MrZHhTbktZc3ZWSHQ3MkUwZ3V5S2JLWjhUWjZZVEo0dVlJSXVaWWlsaDdleHFmcGl5czlSNWxPNGMxY3diSTFPWHVZdk9rN2ltM21LdmZaWFhpSU1KOUExOFB5TW1hN2xTMTUrNW14YjNtOWxITTduV3RZWDFZYzNjbjlLLy9EM1MzNlVXd3psd3NjQU93OVhuYk55MkRFam9QdCtRZjRhTmN2eC9mZHhjaG1QWEVBYTQ3dFpzYmU1YXpQclRxQVkzSFkrR3ozYnl6TTJzaWcrRTcwam1uRGp2eURWUVlPd0JrbzJGbVFSV3BZSXI4ZjJzcWFZN3RaZW1RYmhWYjNnYzh5UlRZelgrejVuZTh6VnpFczRWSXVqV3pwS21ONE50NWZKVFlMR1lXSGFCSVFXV0grbFkwNXMvZ29TdzV0WThhKzVmVjAxak5IYy83Q212TnY3NWhIdnJXWVh0R3RNUmdNL0g1b0MvK3RReWxjT2JzZE9YS0U5OTU3ajU5Ly9obHZiMi8rL3ZlLzQrdnJ5K2JObXl2ZEp5VWxoZXV1dTQ1dnZ2bUdPKys4azdTME5BWU5Ha1NiTm0wd0dpdisyeWNpSWlJaWNpNHhPQnlPK240T2QyWllMREQrY2RoZmRhMStFWkZ6VmxJaXZQUXM2T0hER1hQdDRwcjM2cWlKdm8zYUVtVHk1N2REV3pocUxxalJQa1lNT0hEVWU1Q3NLZ2JBZ0tGRy9YbDhqZDc4djFhRCtmUEl6bHIxOURFWm5KOWlyKzBEOVlkYi80WDB3a044bmJHMFZ0ZkVpQUdUMFF1andRQU9LTEhYdlVkVFRkVG1HcDRwQmlEQXl4YzdEc3gyYTRVU2NzMkRHcEZ2S1NHN3RHNWw5THdOWHZnWVRaVm0vTlUzQTVTN3VtZjcvZVZsTUxxK0hBNEhwWGJMV1RRN1RwL21mTU03MStiOCtXcEdyNGM4UFlRR3NYbnpaaDUrK0dGS1NrcTQ4c29yT1hUb0VHdldyS254L2oxNjlNREx5NHZGaXhjRDBMZHZYeDU3N0xHR0dxNklpSWlJeUJseDdnYk1BRFp1aHFkZjhQUW9SRVRxbjlIZ0RKWWxOZlAwU0M0bzlSMHdFeEVSa1hQYitSb3dzOXZ0VEpreWhiNTkrNUthbWtwMmRqYUZoWVhZN1hZZWVPQUJXclZxeGRpeFl5dnNsNW1aeVRQUFBNTmRkOTNGOWRkZlQwWkdCdlBuejJmRWlCRUVCMWRkRWxsRVJFUkU1R3gzYnBaa0xOTzJOVXo3Q0w2Y0R0OTlEL1p6Ti9ZbklnSTRBMlYvR1F3M0RuZjJMeE1SRVJFUnFXZEdvNUZ4NDhhNVhzZkV4QUN3ZHUxYVNrdEw2ZFNwRTBsSlNSWDJ5ODUyOWdXTWpYV1dERTlJU09EMjIyOHZ0ODI4ZWZPWVBYczJCb09Ca1NOSGNza2xselRVMnhBUkVSRVJxVmZuZHNBTW5BK1VSMTBQdlhyQTZuV3dmUWRzMndGSGozbDZaQ0lpTlJNUkRza3RvR1Z6Nk5RQkVwcDRla1FpSWlJaWNvR3hXcTI4OWRaYkdJMUcrdmJ0NjNhYmZmdjJBUkFmSCs5Mi9hSkZpNWc4ZVRLdFc3ZW1xS2lJSjU5OGtyZmVlc3R0OEUxRVJFUkU1R3h6N2dmTXlpUTAwVU5tT2F0OStlV1hiTnUyRFlEV3JWc3pmUGh3RDQ5SVJFUkVSRVFFc3JLeStQZS8vODNPblR1NTdycnJpSXVMYzd2ZGloVXI4UEx5b25IanhtN1hyMXk1a3NqSVNGNTc3VFZLUzB1NTVwcHJXTE5talFKbUlpSWlJbkpPT0g4Q1ppSm51Y3N2djl3Vk1OdThlVE9IRGgwaU9qcmF3Nk1TRVJFUkVaRUxVV2xwS2V2V3JXUEJnZ1g4K3V1dldDd1dycjc2YXNhTUdRUEF1KysrUzA1T0RqNCtQZ0RzMkxHRHJWdTMwck5uVC96OS9kMGVzMFdMRnZ6d3d3ODgvL3p6RkJZV0F0QzhlZk16ODRaRVJFUkVSRTZUQW1ZaVowaGNYQnd0VzdaaysvYnRnTE5jeWJCaHd6dzhLaEVSRVJFUnVSRE5tREdERHo3NEFJRE9uVHN6Y3VSSVVsTlRYZXZOWmpNLy8vd3pkcnNkZ09EZ1lOTFMwcmp2dnZzcVBlYmd3WVBadjM4L2MrZk94ZHZibTN2dXVhZmNNVVZFUkVSRXptWUdoOFBoOFBRZ1JDNFVCdzRjNFAzMzMzZTlIanQyTEJFUkVSNGNrWWljN05yRkwzdDZDQ0lpSW5JV21kSHJJVThQb2NGWUxCWm16NTVOOSs3ZGFkU29rYWVISXlJaUlpTGljVVpQRDBEa1FoSVhGMWV1Sk1rdnYveml3ZEdJaUlpSWlNaUZ5dHZibTZGRGh5cFlKaUlpSWlKeW5BSm1JbWRZV2xxYTYrOGJOMjVrLy83OUhoeU5pSWlJaUlpSWlJaUlpSWdvWUNaeWhzWEZ4ZEdtVFJ2WDYxbXpacUhLcUNKbmg1YkJjWjRlZ29pSWlKd2w5SE9CaUlpSWlNaUZSUUV6RVEvbzM3OC9QajQrQUdSblo3TnMyVElQajBoRUFKSUNZenc5QkJFUkVUbEw2T2NDRVJFUkVaRUxpd0ptSWg0UUZCUkVuejU5WEs4WExseElRVUdCQjBja0lnQlh4clhIaU1IVHd4QVJFUkVQTTJLZ2Yxd0hUdzlEUkVSRVJFVE9JQVhNUkR5a2E5ZXV4TVE0UDdWcXRWcjU4Y2NmUFR3aUVXa1JGRXUvMkZSUEQwTkVSRVE4YkZCOEp5NEtVb2FaaUlpSWlNaUZSQUV6RVE4eEdBeGNjODAxcnRkYnRteGh4NDRkSGh5UmlBQ01hdGFUWUpPL3A0Y2hJaUlpSGhMaEU4U29acjA4UFF3UkVSRVJFVG5ERkRBVDhhRDQrSGc2ZGVya2VqMTc5bXlzVnFzSFJ5UWlJZDcrdkhuSkhWd2EyY0xUUXhFUkVaRXpyRXRFYzZaMHZnMC9MMjlQRDBWRVJFUkVSTTR3ZzhQaGNIaDZFQ0lYc3BLU0VxWk1tVUpwYVNrQWwxMTJHWDM3OXZYd3FFUUVZR0hXUmxZZFMyZFB4NXRkWHdBQUlBQkpSRUZVNFNIMkZoM3g5SEJFUkVTa0FUUU5pQ1FoTUlxTHc1UG8yNmlkcDRjaklpSWlJaUllb29DWnlGbGd6Wm8xekpvMUN3Q2owY2c5OTl4RFpHU2toMGNsSWlJaUlpSWlJaUlpSW5KaFVFbEdrYk5BeDQ0ZGFkS2tDUUIydTUyWk0yZDZlRVFpSWlJaUlpSWlJaUlpSWhjT0JjeEV6aEovK2N0Zk1CZ01BT3pidDQrMWE5ZDZlRVFpSWlJaUlpSWlJaUlpSWhjR0JjeEV6aEtSa1pGY2V1bWxydGZ6NXMyanBLVEVneU1TRVJFUkVSRVJFUkVSRWJrd0tHQW1jaFpKUzBzak1EQVFnT0xpWXViTm0rZmhFWW1JaUlpSWlJaUlpSWlJblA4VU1CTTVpNWhNSmdZT0hPaDZ2V2JOR3RMVDB6MDRJaEVSRVJFUkVSRVJFUkdSODU4Q1ppSm5tZGF0VzVPWW1PaDZQWDM2ZEFvS0NqdzRJaEVSRVJFUkVSRVJFUkdSODVzQ1ppSm5vYUZEaCtMcjZ3czRTek4rL2ZYWEhoNlJpSWlJaUlpSWlJaUlpTWo1U3dFemtiTlFTRWdJMTExM25ldjEzcjE3V2JSb2tRZEhKQ0lpSWlJaUlpSWlJaUp5L2xMQVRPUXMxYUpGQzNyMDZPRjYvZXV2djVLWm1lbkJFWW1JaUlpSWlJaUlpSWlJbko4VU1CTTVpNldscFJFZkgrOTYvYi8vL1krU2toSVBqa2hFUkVSRVJFUkVSRVJFNVB5amdKbklXY3hvTkRKaXhBaFhQN1A4L0h4bXpKamg0VkdKaUlpSWlJaUlpSWlJaUp4ZkZEQVRPY3VkMnM5c3g0NGRMRisrM0lNakVoRVJFUkVSRVJFUkVSRTV2eWhnSm5JT09MV2YyYng1OHpoNDhLQUhSeVFpSWlJaUlpSWlJaUlpY3Y1UXdFemtISEZ5UHpPNzNjNVhYMzJGeFdMeDhLaEVSRVJFUkVSRVJFUkVSTTU5Q3BpSm5DTk83V2VXbTV2THJGbXpQRHdxRVJFUkVSRVJFUkVSRVpGem53Sm1JdWVRVS91WmJkeTRrWFhyMW5sd1JDSWlJaUlpSWlJaUlpSWk1ejRGekVUT01hZjJNNXM5ZXpaSGp4NzE0SWhFUkVSRVJFUkVSRVJFUk01dENwaUpuSU91dU9JS21qWnRDb0RWYWxVL014RVJFUkVSRVJFUkVSR1IwNkNBbWNnNTZycnJyblAxTXp0MDZCQmZmdmtsRG9mRHc2TVNFUkVSRVJFUkVSRVJFVG4zS0dBbWNvNEtDUW5oaGh0dXdHaDAzc2JwNmVuTW1qWEx3Nk1TRVJFUkVSRVJFUkVSRVRuM0tHQW1jZzVMVEV4a3lKQWhydGRyMTY3bDk5OS85K0NJUkVSRVJFUkVSRVJFUkVUT1BRcVlpWnpqMnJWclIxcGFtdXYxZ2dVTDJMeDVzd2RISkNJaUlpSWlJaUlpSWlKeWJsSEFUT1E4MExOblR6cDA2T0I2UFdQR0RQYnQyK2ZCRVltSWlJaUlpSWlJaUlpSW5Ec1VNQk01VDF4enpUVWtKU1VCWUxQWitPS0xMOGpKeWZId3FFUkVSRVJFUkVSRVJFUkV6bjRLbUltY0p3d0dBemZjY0FNeE1URUFsSlNVOE5sbm4xRlNVdUxoa1ltSWlJaUlpSWlJaUlpSW5OMFVNQk01ajNoN2V6TnExQ2lDZzRNQk9IcjBLSjkrK2lsbXM5bkRJeE1SRVJFUkVSRVJFUkVST1hzcFlDWnluZ2tLQ3VLbW0yN0N4OGNIZ0FNSERpaG9KaUlpSWlJaUlpSWlJaUpTQlFYTVJNNURVVkZSM0hqampSaU56bHM4TXpPVFR6LzlGSXZGNHVHUmlZaUlpSWlJaUlpSWlJaWNmUlF3RXpsUEpTWW1Nbno0Y0F3R0ErQU1tbjMrK2VjS21vbUlpSWlJaUlpSWlJaUluRUlCTTVIeldFcEtDdGRlZTYzcmRVWkdCcDkvL2psV3E5V0RveElSRVJFUkVSRVJFUkVST2Jzb1lDWnlubXZidGkxRGhneHh2YzdJeUdEYXRHa0ttb21JaUlpSWlJaUlpSWlJSEdkd09Cd09UdzlDUkJyZXlwVXIrZUdISDF5dm16UnB3cWhSby9EeDhmSGdxRVJFUkVSRVJFUkVSRVJFUEU4WlppSVhpTTZkT3pOZ3dBRFg2MzM3OXZISko1OVFXbHJxd1ZHSmlJaUlpSWlJaUlpSWlIaWVBbVlpRjVCTExybUVmdjM2dVY3djM3K2Zqei8rbUpLU0VnK09Ta1JFUkVSRVJFUkVSRVRFczFTU1VlUUN0SFRwVXViUG4rOTZIUjBkemMwMzMweGdZS0FIUnlVaUlpSWlJaUlpSWlJaTRoa0ttSWxjb0RadDJzU01HVE93MiswQWhJV0ZjZXV0dHhJY0hPemhrWW1JaUlpSWlJaUlpSWlJbkZrS21JbGN3UGJzMmNPMGFkTXdtODBBQkFjSGMvUE5OeE1aR2VuaGtZbUlpSWlJaUlpSWlJaUluRGtLbUlsYzRBNGRPc1FubjN4Q1lXRWhBTDYrdnR4d3d3MGtKaVo2ZUdRaUlpSWkvNSs5K3c1bzZsd2ZPUDVOMkNCTHhEMktDM0VncUhVdmJCMUY2OWJiU210dEhhMmpkdWpWYXAyMTFtcExyVlpjdlk0T3ZWYnJLQ3FLS0JaUkZNV0JnZ3FLS0xKRVZHUkRTUEw3ZzEvT0pTU0JnRmkxZlQvL3REazU1K1FrT1NjdnZzOTVua2NRQkVFUUJFRVFCRUVRL2hvaVlDWUlBcG1abWZ6NjY2ODhlUEFBQUxsY3p1REJnMm5UcHMwelBqSkJFQVJCRUFSQkVBUkJFQVJCRUFSQmVQcEV3RXdRQkFBS0Nncll2bjA3aVltSjByTGV2WHZUbzBlUFozaFVnaUFJZ2lBSWdpQUlnaUFJZ2lBSWd2RDBpWUNaSUFnU3BWTEo3Ny8vVG14c3JMVE13OE9EUVlNR0laUEpudUdSQ1lJZ0NJSWdDSUlnQ0lJZ0NJSWdDTUxUSXdKbWdpRG8yTDkvUDVjdVhaSWV1N2k0TUhyMGFNek56Wi9oVVFtQ0lBaUNJQWlDSUFpQ0lBaUNJQWpDMHlFQ1pvSWc2SFhxMUNtQ2c0T2x4MDVPVHJ6NTVwczRPam8rdzZNU0JFRVFCRUVRQkVFUUJFRVFCRUVRaEtvbkFtYUNJQmgwNWNvVi92ampEelEvRStibTVvd2NPWkltVFpvODR5TVRCRUVRQkVFUUJFRVFCRUVRQkVFUWhLb2pBbWFDSUpRcFBqNmVIVHQyVUZSVUpDM3IxYXNYUFh2MmZJWkhKUWlDSUFpQ0lBaUNJQWlDSUFpQ0lBaFZSd1RNQkVFb1YycHFLdHUyYlNNM04xZGExcmh4WTBhT0hJbUZoY1V6UERKQkVBUkJFQVJCRUFSQkVBUkJFQVJCZUhJaVlDWUlnbEd5czdQNS9mZmZ1WHYzcnJUTTBkR1JOOTk4RXljbnAyZDRaSUlnQ0lJZ0NJSWdDSUlnQ0lJZ0NJTHdaRVRBVEJBRW82blZhazZjT01HSkV5ZWtaV1ptWmd3ZE9wUVdMVm84d3lNVEJFRVFCRUVRQkVFUUJFRVFCRUVRaE1vVEFUTkJFQ29zSVNHQjNidDNrNTJkTFMzcjBLRURmZnYyeGRUVTlCa2VtU0JVcmVCN1VWeDRGRTlDVGpwM2N4ODg2OE1SQkVFUWhMK2RCdFpPTkxKeHBwMmpDMTYxV2ozcnd4RUVRUkFFUVJBRTRSOU1CTXdFUWFpVS9QeDhkdS9lemExYnQ2UmxUazVPakJneGdscTFhajNESXhPRUovZFlrY3VhMkVBaUhzWTk2ME1SQkVFUWhIK01UazVObWRaOEFOVk1MWi8xb1FpQ0lBaUNJQWlDOEE5a3NtalJva1hQK2lBRVFYanhtSnFhNHU3dWpvV0ZCYmR2MzBhdFZwT1hsOGVsUzVjd056ZW5mdjM2ei9vUUJhRlNMbWZjWWVHVlhjVG5wRDNyUXhFRVFSQ0VmNVNrdkllY3VIK05acloxY0xhd2U5YUg4NWNJRHcvSHo4K1BWcTFhWVd0clcyWDdUVTFOUmExV1kyRmhVV1g3dkhidEd0YlcxcGlibSt0OS9zR0RCOXk0Y1FOSFIwZWpxMDRVRlJVaGw4dDFscDg0Y1FJckt5dHNiR3kwbGlzVUNreE1UQXp1THk0dWpvS0NBdW16TEN3c0pDb3FDbE5UVTZ5dHJZMDZwdktvVkNxdVhyMUt6Wm8xSzcyUFVhTkdrWlNVUkpjdVhhcmttQUNXTFZ0R1dGZ1kzYnQzcjdKOUdwS1dsc2JaczJkeGNYR3A4bjFIUjBlemQrOWVuSjJkY1hCd0lDVWxCUXNMaXpLLzl4ZnBPaXB0L2ZyMVBINzhtTWFORzB2TEhqMTZoRnF0eHN6TXpPajluRGx6QmtkSFI0UFhaMVZKU2txaW9LQkE1OW9zejFkZmZVVktTZ3F0V2huT0pONjFheGMvL2ZRVGZmdjJMWGQvRVJFUlpHZG5hL1ZUTHl3c0pDQWdBSE56Y3h3ZEhTdDBmSnJ0eXpyUHFscEdSZ2FYTGwyaVdyVnFXRnBXL0VhUnhNUkVmdnp4UnhvM2JreTFhdFhLWERjNE9KaHQyN2JoN3U1ZW9kZTZjK2NPNTgrZng5blp1ZExYd2NXTEYxRXFsZGpaNlIvWG82T2pTVTlQcDNyMTZuckhBMzFlaFBIb3I2UlNxWWlKaWFGR2pSclArbENBcHpNV3YwampwamcvWDN5aWRwb2dDRStrYytmT3VMaTQ4TnR2di9INDhXT1VTaVZIamh6aDVzMmJEQjA2dE1KL1NBdkNzM1lrOVRLUEZiblArakFFUVJBRTRSL3BRVUVXQjVNdjRHWlg3MWtmeWw4aUxTMk5pSWdJY25QLzk3ZUhVcWtrS1NuSnFPMGRIQnowVGtMNitmbHg3dHc1ZnZ2dE43S3lzb2lJaURENm1MeTl2WFVtZVJJVEU1aytmVHBEaHc1bDZ0U3BlcmNMRHc5bjVjcVZiTjI2bFhyMXl2Lytnb0tDMkxwMUs4dVdMYU5odzRiUzhxU2tKSllzV2NLSUVTUDQ0SU1QcE9XUEhqMWk2dFNwREIwNmxOR2pSK3ZkNTcvLy9XL2F0bTNMd29VTEFYajQ4Q0V6Wjg2VXRqTWtKeWVIeTVjdlU3dDJiU2tJVkZSVXhKSWxTMmpkdWpXalJvMlMxbDI1Y2lXQmdZR3NXYk9HNXMyYjYrenIwYU5IK1BqNDRPM3R6YlJwMC9TK25sS3BSS1ZTNlN4WHFWUW9GQXF5czdQSnpzNG1Nek9UOVBSMDB0UFR1WC8vUGtsSlNTUWxKU0dYeTltOGViUFd0bmZ2M3YxTEpzZFVLaFdmZmZZWmlZbUoxS2xUcDhwN1dkKzVjNGZmZi8rZDFxMWJVN3QyYlQ3OTlGUHM3ZTFadEdnUnRXdlgxcnZOaTNBZDdkbXpoK2pvYUNaT25DaTlqd2NQSHJCNzkyNWVlZVVWWG5ubEZXbmRMNzc0Z3JTME5HYk5ta1hidG0zTGZhM1kyRmdXTGx4SS9mcjErZkhISDQwT09sUlVUazRPNDhhTm8yM2J0bno3N2JjVjJ2Yml4WXZJWkxJeTEwbElTT0RpeFl1RWhZWFJ0V3ZYTXRkZHVYSWxibTV1ekpzM1QxcVdsNWZINnRXcm1UeDVzblFkTDFpd2dKeWNITDM3R0RKa0NEMTc5Z1FnUGo2ZXVYUG44dUdISDViNzJsWGwrdlhyeko4L255VkxsdEM1YytjS2IzLzgrSEVPSHo1TS8vNzlEVjRiR3JkdTNTSWtKSVFKRXlaVTZEWCsrT01QOXUvZno5YXRXeXNWakZhcFZIejExVmZJNVhLMmJkdW1Oeml3ZnYxNlltTmorZTIzMzNCd2NDaDNueS9LZVBSWFdyeDRNV2ZPbkdITm1qVTBhOWFzM1BVek1qSTRmUGh3bGJ4MnpabzE2ZE9uajlheXFoeUxOVjZVY1ZPY24zOFBJbUFtQ01JVHExV3JGaDk4OEFINzkrL242dFdyUVBFZlpPdldyV1BJa0NGR0RkaUM4RHdJdlgrZFUvZGpudlZoQ0lJZ0NNSS8ycW43TVhSeWFrWVA1NnFkaUg5UlBIejRrUEhqeHh1MTdyaHg0L0R4OGRGYVZsaFl5TVdMRjJuZnZqMzI5dmFjTzNjT1B6OC96TTNOeTV4SUx5b3FvcWlvQ0M4dkw1MkEyWVVMRndEbzE2OGZqeDQ5NHRLbFN6cmJ4OFFVL3cwVkhoNnVON3ZqNVpkZjFzcUNhTlNvRVptWm1jeVlNWVB2dnZ1T0JnMGFBQkFaR1NtdFgvTFl2dnJxSzlMVDAzbnBwWmZLL0V5TWtabVp5ZlhyMTdsMDZSS1JrWkhjdkhrVGxVcEYzNzU5bVRWckZsQThDUmNXRnFhVDVUTjA2RkFDQXdOWnRXb1ZQL3p3Zzg1bnFsYXJVU2dVRkJVVkdYMDhGeTllbEY2M1BISzVIRWRIUjlMVDA4dk5Kbmo5OWRlTlBvWlhYbm1GanovKzJLalhuemh4SWdzV0xPQ0hIMzdRK3hrOENjM25yVlFxc2JDd1lPclVxWHoxMVZkOCtPR0hMRjI2VkcrUVVwL242VHBTcTlYczNidVgzTnhjcWxldkxxMmJrSkFBUUpNbVRiVDJNV25TSkpZc1djTE1tVE1aUG53NDQ4ZVBONWlwa0p1Ynk5ZGZmNDFLcFdMQ2hBbkk1WEp5Y25LMGdyeGxlZjMxMTVrOGViSlI2ejUrL0JqZ3FXV3gvT3RmL3lJd01KQTllL1pVV2RBcUtpb0twVktKdmIyOXRFeXRWcE9hbWtxM2J0MmtaWFhxMU1IVTFKUnZ2LzJXalJzM1VxTkdEV2JQbmkzTmIxVEVMNy84WWxUZzUwa2RQMzRjSnljbldyWnNXU1g3MjdObmo4NnlrSkFRbkp5Y0NBOFBON2lkdWJrNWd3WU4wdnZjK2ZQbnljaklZT3pZc1hxRFplbnA2VnkvZnAzT25Uc2IvWm45M2NhanFqQnMyRERDd3NMdzlmVmw3ZHExNWY0bVAzcjBpQjA3ZHVnc1Y2dlY1T2JtWW1abXB2V2JrNU9UZzZtcHFkNHN3OWF0VytzRXpJeGx6RmhzeVBNNmJvcno4KzlCQk13RVFhZ1M1dWJtakJneGdpWk5tbkRvMENHS2lvckl5OHRqeDQ0ZHVMdTdNMkRBZ0tkYXlrSVFxa0pnaXU0Zk00SWdDSUlnL1BVQ1V5NzlZd05tR3Q3ZTNnWW5vWEp5Y3FRN3QwdTdjT0VDQlFVRjlPL2ZYMnY1eXBVcnl3dzI3Tml4ZzAyYk51bDk3dno1ODdpNHVOQ3NXVE1pSXlQNTdydnZkTlpSS3BVQWJONjhXVzhteWVyVnE3VW1nSm8zYjg2Q0JRdVlOMjhlMzN6ekRhdFhyd1lnTEN3TUd4c2IzTjNkcFhWLytPRUhMbDI2eEFjZmZFREhqaDBOdmdkRDR1UGoyYkZqQjdHeHNjVEd4bkx2M2owQUxDMHRjWE56NDYyMzNzTFQweE0zTjdkeTk5V2tTUk1HREJqQW9VT0hPSHo0TU43ZTNoVStudEkwcmVWYnRXcEZyVnExc0xTMHhNcktpa3VYTG5IbnpoM216NStQazVNVDFhdFh4OG5KeWVnQVZYNStQczJiTjZkRGh3N1NzdTNidDlPa1NSTTZkZW9rTGZ2dHQ5OG9MQ3cwK25pN2RPbUNwNmNuVmxaV1pHZG5HeXkxVmhrbEEyWUEzYnQzNThzdnYrU0xMNzdnNGNPSEZkN2Y4M0FkWGJwMGlkVFVWUDcxcjM5cFRVTGZ1SEVEZ0taTm0ycXQ3K2JteHJwMTYxaTZkQ2w3OXV6QnljbEpiNWFBU3FYaTY2Ky81dTdkdTR3Y09WSXFWV1pxYXNwcnI3MW04QmhMcWtpd3BTb0RadGV2WCtmczJiTTZ5MnZXckVtOWV2WDQrZWVmZFo0YlBYbzBOMjdjNE1hTkcrVG01cEtZbUtnVjVNbkx5d1ArTjRtc3VUWjc5dXpKakJrenRON0h5SkVqdGZadGFXbko3Tm16K2ZUVFQvbjIyMi81K3V1djZkeTVNNDBhTmRJNWpsdTNiaEVaR1VuYnRtMjFTbWxxUE8yeW1GQWNDTHg3OXk3RGh3K3Zzb0QxdW5Yck1ERXgwYmxKb0xDd2tDMWJ0dWpkcHJDd0VCc2JHNTJBV1U1T0RtcTFtb01IRHlLWHkrbmR1emZaMmRrQXlHUXlxUkpSVUZBUUFPM2F0U00xTlZWbi8yWm1abHBsTitIRkg0K2VCZzhQRDdwMDZVSk1UQXlKaVlsYVdVajZ1TGk0c0cvZlBwM2wyZG5aREJzMmpIZmZmVmNyNkQ1cTFDZzZkKzZzZFIxVlJsV094Yy9ydUNuT3o3OEhFVEFUQktGS2VYaDQwS0JCQTNidDJzWDkrL2NCdUh6NU1uRnhjYnoyMm10R0RYeUM4S3lrNVdjKzYwTVFCRUVRQklHLzk1aWNrWkVoM2ExLzdkbzFvSGpTNCtiTm01aWJtOU82ZFd1Z09PUEJVRGsyemNTMVBrRkJRVGc3TzJ0bFR6eUp2THc4SWlJaWVQZmRkd0ZvMjdZdCsvZnYxMWt2SUNDQWxTdFhzbUhEaGpKTERPWGs1SkNXVnR3cnRrYU5Hb3dkT3hZM056Zmk0K01wTEN3a0lpSUNEdzhQRWhNVHBXMDhQVDFScVZTMGE5ZU8rUGg0QUtwVnE0YXpzek1uVHB3Z1BUMGRLTzdaa1p5Y0xFMmlhejdMZ0lBQUxDMHRlZW1sbCtqUW9RUE5temZIMWRVVkZ4Y1hhUkx0NnRXclRKNDhtWmt6WjVhYnhmVE9PKzl3N05neHRtelpRcTlldmZTV29TODlDUllmSDA5WVdCaFFQTWtjRnhmSHRtM2JzTEN3a0NiZGZYeDh0TzRVWDdObURiZHYzemFZYlpPUWtFQnNiQ3dBV1ZsWnlHUXlqaDQ5Q2tEdjNyMEJhTkdpaGZUZFFYRkFwMW16WmxyTFNnWWRVbEpTbURScFVwbnZING9uL0V4TVRIUXlzMHA3NVpWWGNIWjJsb0laNWRGODc4SEJ3Y1RGeFVuTGUvZnVUVlJVRkZGUlVieisrdXRZV0ZpOE1OZFJRRUFBTXBsTUo2aHcvZnAxUURkZ0JtQnZiOC9YWDM5TlVGQ1EzcDVlYXJVYVgxOWZUcDgrVGFkT25aZzRjYUwwbklXRkJSOSsrT0VUSDNkcHljbkpBRG9CREVQdTNMbkR4WXNYQVNnb0tDQXhNWkY5Ky9aaFlXRkJRVUVCdi96eWk5N3RBZ0lDOUM0Zk1tUUk1ODZkWSsvZXZlVG41NU9ibTZzM2tIUDI3Rmt1WExoUTRheVgxcTFiOC9ycnIrUHY3OC9SbzBjWk5teVkzdlZtenB3cC9kZFFLY1NZbUJocFBVTTBrK1pmZlBGRnVXWGh2djMyVzF4ZFhhWEhtbURIcTYrK1d1WjJGVFZ3NE1BS25UdGZmdm1sbEZGVDB0dHZ2MDFXVnBiMCtMMzMzcFArMzh6TWpJQ0FBTlJxdFZRV2NPM2F0YXhkdTFablAyNXVibEp3QUo3LzhlaHBpWWlJSUNRa3BNeDFWQ29WYmR1MlpkZXVYUWJYcVZHakJ1Kzg4NDYwZmtGQmdkYnorZm41UVBGWVd2bzNXNmxVNml5VHkrWFNqZkZQWXl3Mk16TjdJY1pOalgvcStmbDNKQUptZ2lCVU9TY25KeVpPbkVoZ1lDRG56NThIaW4vb2YvLzlkNW8yYmNyZ3dZTkZielBodWFOQ3pZT0NyUEpYRkFSQkVBVGhxWHRRa0lWU3JjSkU5blI2OFR4TEtTa3BPdjEvTk5rVXRyYTJiTml3b2RMN3pzcks0dlRwMDR3Yk42N0srbktjUG4yYXdzSkNyVXlMZGV2V1Naa0JHZ3FGQW9CcDA2YnBCSXQ4ZlgybGZpVG56NTlueVpJbFpiN20rZlBuOVFadFN2WmM2ZFdyRi9QbXplT1BQLzdnOHVYTDBuSk5hWGhBZXAxeDQ4WXhac3lZTW5zbzNibHpoL2o0ZU9tdTliSTRPVGt4Wk1nUWR1M2F4YjU5KzdTQ1JwclBvWFNXeHAwN2Q2UVNXQVVGQmNURnhYSDM3bDNzN093TTNyVnZibTZPVXFsRXJWYnJQZmJ3OEhBMmJ0eW90V3o1OHVVQWxlcUpCR0JsWlNWTkdwWjA1c3daTWpJeUdEQmdRSVgyNStibXhuLys4eDh5TWpJcXROMlpNMmM0YythTTN1YzZkKzZNaVluSkMzTWR4Y2JHb2xhcnRZSmFnRFJaUFdiTW1ESzNYN05tamZUL0N4WXN3TVBEQTE5Zlg0NGRPMGFiTm0yWU4yOGVPVGs1WkdWbFViZHUzU2MrWGtNMEFjeVNnWkN5UkVkSDQrZm5KejNXWkpYWTJ0b3lkdXhZb0RqZzBxeFpNMVFxbGNFTWtKOSsra2tLb3IzMzNudTg5OTU3K1BqNDZQUXcwMlNPVFp3NGtlSERoMWZxUFk0ZlB4NjVYRTZQSGozMFBoOFhGMGRrWkNRZE9uUW9zMitZZzRORG1WbCtoWVdGSER4NEVDZ09SSGg3ZTVlWkFWT3lYR0ZhV2hxaG9hSFkyTmpRckZremZIeDh5TXdzK3lZVHplL1NoQWtUcE44U2ZhVWpFeE1UcGVDQk1UU1QrZnJVcTFkUEo5aDcvUGh4S2ZCNit2UnBrcE9UNmRPbmo5NGJxOWV0VzZkVHh2RjVINCtlbHJ0MzcvTG5uMzhhZkY2dFZsTlFVSUJjTGk4enc3Rmh3NFpTd096bXpac0dlMnh0MmJKRkp4Z2RGQlNrOHptN3U3dmo2K3NMOEZURzRoZGwzTlQ0cDU2ZmYwY2lZQ1lJd2xOaFltS0N0N2MzVFpvMDRZOC8vcEQrTVhEejVrM1dybDFMdjM3OWpHcGdMQWgvRlRreVZKUS9RU0lJZ2lBSXd0T25RdjIzREpZQnVMcTY0dS92RDhDaFE0ZFl0MjRkcTFhdHdzWEZCWmxNWnZSa3RENkhEeDlHb1ZEUXZuMzdxanBjamh3NW9yT3NaOCtlT3FYSXJseTVRbUJnSUcrODhZYk9KR3pKRW02ZW5wNWFHUU1hT1RrNUxGcTBpTnExYXh0VjlrbFRCdkRycjcrV2dseHZ2UEVHN3U3dXpKMDdGeWp1N3dURmQzMlhOVUVIeFpOTzV1Ym1la3VzNmZQbW0yL2k3T3lzMCs5RTgrK2UwdVhvZS9mdUxRV2loZzhmVHJkdTNhVDNxUzlEQTRxRFY1cDlXbHBhNmp3L2FOQWdhWitmZi80NWNybGNtbHlyN0EyS0RnNE9lai8vS1ZPbWtKZVhWNm1TWEgzNzlqVXFFQWx3Ky9adFB2amdBeVpObW1RdzZHRmlZb0pLcFhwaHJxTisvZnJwWkxPbHA2Y1RHaHFLcTZ0cmhjb2kxcXhaazNYcjFrbkJzcVZMbDJKcGFjbmF0V3M1ZXZRb1M1Y3V4ZFBUczBxT3U3UmJ0MjRCeFJQT21vQlhXZnIzNzQrWGx4Y0FZOGVPcFczYnRzeVlNUU9aVENaTjV0cloyVkc5ZW5YMjdObUR2NzgvbjM3NnFWWjVNZEM5bGlycThlUEhVaFlpRlAvV0dHSnRiVzB3aUFEdzY2Ky9BcFNiaFZxclZpMm1USmxpOFBtU3dRaVZTa1hkdW5XTkR2SnQyN1pOSzhEWXMyZlBjak00cjErL1RseGNITjI2ZFpOK1Ywb0g5YUc0bkdWRityWnBTakxxVTZkT0haME0xSnMzYjBvQnMrM2J0Mk5qWThQMDZkUDE3bVBkdW5VNngvaThqMGRQeTdCaHd3eG1QRUp4MXRUNDhlUHAxNjlmaFgrang0NGRTNnRXcllEaURMT0ZDeGZpN2UxTnIxNjlwSFdXTEZtQ201dWJWaWxUVFRCTTQybU14YTZ1cmkvRXVLbnhUejAvLzQ1RXdFd1FoS2ZLMWRXVktWT21jT1RJRWFLam80SGlRZGpmMzUvSXlFaUdEaDBxZnJ3RlFSQUVRUkNFZnd5NVhLNHpZV2xoWVNFdDAwejBYN3QyVFc4cEgvaGYyYVNTQ2dzTHl5ekY5TWtubjVTWndWQlVWS1N6TENFaFFhb1lVVktyVnEya0NUWU5wVkpKWUdBZzNidDNMN1BFa0sydHJkNXNBajgvUHdvS0NwZzRjV0tGeXJpWG5sQ1Z5V1RTSGZibTV1YlVxVk9IZmZ2Mm9WQW9jSFIwMU5sZXJWWVRIeDlQU0VnSWZmdjIxVHVKYk9oOTZKdkExSHczK2licUtrcHpUdVRuNSt2ZG41V1ZsYlNPcWFrcEppWW1PbVdYcmw2OXluLys4eC9wc1VxbElpWW1SbXVaNW03M3N1VG01bGI2UFZXa3g1S21iMHRlWGw2WjJWMHYwbldrcjJ6bHRtM2JDQTBONVkwMzNxQjc5KzRHOTZkUGp4NDl5TXpNWlBiczJaaVptUkVWRmNXaFE0ZG8wcVNKVlBxc3Fpa1VDdW5mODdHeHNUeDgrSkRxMWF1WHVZMkppWW4wZlpSK1BHREFBSHIyN0NuTkJRUUVCSkNXbHFhMzk5SzRjZU40NDQwM2RPWU5Ra05EZFFMVytwdytmWnJUcDArWCtkNUtmbSttcHFaNmZ3ZE9uanpKeVpNbmdlTHZPU0lpUXF2UGtiRVNFaExZdVhNbmZmcjBJVGc0bU42OWUvUFRUei9ScTFldmNzdGRKaVVsYVdXT0FMei8vdnZsdnVaLy92TWY0dUxpZVBmZGQ4dk1qS3Vxa296bENRNE9KaVltaHJGanh4b01VcWhVS3EzdjRVVVlqMTVFalJzM3BsMjdkZ0JTbjduNjlldEx5NkQ0bW5CeWN0SmFWdnA3ZTFaamNXblBhdHdVNStmZml3aVlDWUx3MUZXclZvM2h3NGZUdm4xN0RoNDh5SU1IRDREaVZPdTFhOWZ5eWl1dmFOVWNGZ1JCRUFSQkVJUVhSVVpHaHBROWN1Zk9IVHAyN0ZnbHdaTFRwMDhiTEVtblQwQkFBSThlUFRMNC9KQWhRNmhac3laUWZIZnppUk1uR0Q5K3ZIU3NGeTVjMEpsVTNyMTdOM0s1SEpWS0JaVGQzMHJUaitmOTk5L1hld2U1cTZzckN4WXMwRHR4blplWGg3Ky9QNDZPam1Sa1pCQVlHR2pFT3k3T3Rpa3ZtMmIrL1BsczJMQ0I0OGVQNncxbXlHUXliR3hzR0RSb2tGRzl1OHFqS1ZGbWJMK1FrcVVLVDU4K1RWSlNrdlJZMCtOcS8vNzkyTnJhYW0zbjZ1cHExRVJaZkh5OFZuOFRLRDVQVTFKU3BNZWE3NjRzZVhsNVdGcGFHdFdMVENhVFZmb2EwQVRNTkJPM1QrcDV1STcwQ1FrSlFTNlhWeW9iek5QVEV3OFBEMlF5R2RuWjJYejk5ZGVZbVpreFo4NGMwdExTOVBiV0tVdURCZzBZT25Sb21ldEVSa2FTbjU5UDY5YXRpWXFLNHRpeFk0d2FOYXJDeDY1aGFXa3BmV2JSMGRIY3VYTUhiMjl2bld3TEtNNzZzcmEyMWxudTZ1cks0TUdEcGNkNWVYbDZzekc4dkx5MHltRm1aMmRyWGV1Ly92b3IyN2R2bHg2Ly9mYmJPaGwwV1ZsWld2dmV2MzgvTzNmdVpOaXdZVXlhTkVtbmRLQWhSVVZGVWo4eUx5OHZnb09ENmRPbkQ4bkp5Zmo1K2JGZ3dZSXl0L2Z6ODBPbFVtRm5aNmVUdFdtb0JGMUZKQ2NuYytMRUNhUFgxL1NzcXFpYU5XdlN0V3RYUm93WVFYSnlzazRwVWMxdlVzbWd5ZDloUEhvZUZSVVZVVmhZQ1B3dkNLUlVLcVZsR2lxVlNtdVpzVm5ER2xVNUZqK1A0Nlk0UC85ZVJNQk1FSVMvVEtOR2pmamdndzg0YytZTUowNmNRS0ZRb0ZBb09IejRNSkdSa2J6MjJtdGwzbDBoQ0lJZ0NJSWdDTTlhVEV3TWtaR1J4TVRFNkgzZXdzS0NUcDA2VldyZjhmSHgwbDNiNzczM0htKzg4WWJlOVRTOWVqU3lzckw0K2VlZnFWZXZudGJFRVJTWERwczBhUkt2dnZxcTFsM2RKMDZjNExYWFhzUGUzaDZBbDE5K21mNzkrMHNUMDRtSmlSdytmSmdCQXdaSS9ZTWNIUjM1OTcvL1hhbjNabWRuUjJwcXFrN2ZxWkllUFhwVTV2T2xkZXJVcWR3Sm9HYk5tbFZvbjA5SzgvbVhGekJMU1VsaDhlTEYzTDE3VnlyZFppZ1RTdE9icTZReFk4WVlOZkZYT21Pa2YvLytPbVc3ak1uU3ljcktRcUZRYUFVb0RLbFZxNVpVdWc2S0oySC8rOS8vbHJ0ZHpabzFHVEJnQU9ZUmtLVnZBQUFnQUVsRVFWVG01ang4K0xEYzlRMTVucTRqZmU3ZXZVdDhmRHoyOXZiczI3ZXYzUGRqYm02dUU1eVN5V1NvMVdwOGZYMjVkKzhlVTZaTW9WR2pSbHk1Y2tWdldUQ04vUHg4WkRLWlZwbkR0bTNibGhzdzAyUldqUm8xaXR6Y1hBNGZQbHlwZ05uVnExY3BLQ2dnTVRHUmUvZnVBVWg5ajNKemM3VXlPRXByMDZhTjFtOXJ6Wm8xZWZYVlY2WEhqeDgvMWdtWXFWUXFMQzB0dGE3SDBqMmVPblRvZ0pXVkZmbjUrV3pidGszbmRRc0xDMW00Y0NHUEhqMWl6Smd4Yk4rK0hTOHZMeElURTltN2R5OHhNVEVzV0xDZzNPd3dnQTBiTmhBVEU4T2FOV3VrRzRsbE1obVRKMC9tazA4K1lmZnUzWXdZTVVMdnRzSEJ3Wnc3ZDQ3ZXZYdVRuWjJ0TlFaZHUzYU5iNy85bHJsejU5S2tTWk55ajhPUWlJaUlDbVdNcVZRcW5hQ0VNVnEzYmszcjFxMVp0bXdaRVJFUitQbjVhV1crYVFJcW1vRFozMlU4ZWg1OStlV1hPc3MyYmRyRXBrMmJ0SllkT1hKRTU3ZWxkUG5Vc2xURldQeThqcHZpL1B6N0VRRXpRUkQrVW5LNW5LNWR1OUttVFJzQ0F3T2xXdUlwS1NsczNyeVpWcTFhOGVxcnI0b3lqWUlnQ0lJZ0NNSnpJeU1qZzdObnozTHAwaVVLQ2dxd3NMQ1FNc2tjSEJ5a3JJaVNqZDZOb2JuTGVNdVdMY1RGeFpHZW5xNTN3clk4VzdkdVJhVlNNV2JNR0w3NTVodXQ1eG8yYktpM3pGbHA5ZXJWMDdwNWJlZk9uZFN0VzFkckFzalMwcEtlUFh1U2xwYW1jL2UxSWFhbXBscVRhaVhMaWQyK2Zac0ZDeGFRbVpuSmloVXI5UFlGQ2c4UFo5R2lSWGg1ZVRGanhneXRNbjM2N3N4T1NFaGc4ZUxGcEthbXNtN2RPZzRjT0tCenA3d2h4dllRS3N1Tkd6Y0E5RTVhSzVWS1RwOCtUVUZCQVpHUmtWaGJXMnU5NXFKRmk3UktYa1ZIUnpObnpod1dMbHlvMDA5TFgwYkxvMGVQV0xObURSY3ZYbVRac21WUC9GNDBNak16VVNnVTFLOWZYeXRBb2M5UFAvMGtaWWxwRkJVVjhjc3Z2NVQ3T3ExYXRXTEFnQUU0T1RsSndRUmpQTS9Ya1Q1QlFVRkFjWURubDE5K0tUTzRscDJkamJXMXRkN2cxSTgvL2lnRnNqVDlodHEwYVdOd0FobUtKMzVidDI2TnI2OXZ1ZStsNURFY08zWU1HeHNiMnJkdlQxSlNFaHMzYnVUTW1UTjA3dHk1M08wVEVoSlFLQlFjUDM2YzRPQmdCZzRjU0VwS0NsZXZYa1dwVktKUUtEQTFOZFhKQkN3b0tFQ3RWa3VaYUhLNVhDdGdscGFXeHRHalI2WEgrcklmVlNwVm1hVTlvZmd6YTlPbURZOGZQOVk1YjFRcUZWOSsrU1ZYcmx6aDlkZGY1N1hYWG1QNzl1MDRPRGd3ZmZwMDFxOWZ6NzU5KzVnOGVUS0xGaTBxc3gvZDhlUEgyYmR2SCtQR2phTlpzMlphNTNqcjFxMFpObXdZR3pkdXBGbXpabm9ERVFrSkNkaloyVEY1OG1TZDg5UEd4b2FVbEJTKytlWWIvUHo4eW4zUGhnd2VQTGpLU2pJbUppWnE5V3FENGl5ZGtvWU1HY0tmZi83SmdnVUxXTFZxbFZRcXIzVEE3RVVkajZwU1NFaUkxRWV3dE16TVRLQjQvQ245bVpjMGV2Um9uVktLYjczMWx0WjV1MjNiTmp3OFBIVEtDSmEyWWNPR01wK3Zxckg0UlJnM3hmbjU5eU1DWm9JZ1BCTzJ0cmFNSERtUzI3ZHZjK0RBQWFuc1JYUjBOREV4TVhUdDJwV3VYYnRXdW02eElBaUNJQWlDSUZTRnlNaEkvUDM5Z2VJc0V3OFBEMXhkWFN1OXY5VFVWUGJ1M2N1bFM1ZWt5YS93OEhBYU4yNU12Mzc5S2pXcFlXMXR6ZHR2djYxMTAxbDZlcnJCVWoyYW05WisvLzEzdmFYejdPenNhTnk0TVQxNzl0UTc4Um9TRXNMR2pSdU5PalliR3h1dExCck4vc0xEdzFtNmRDa3ltWXdsUzVZWXZPdTdhOWV1VEpreUJUOC9QOUxTMHBnNWM2WldRR0wzN3QxY3ZueVphOWV1a1pXVlJWWldGaGtaR2RMRSt1Yk5tOG5KeWRISktpbEpvVkNnVkNxZk9HQ21VcW00Y09FQzllclYwN2tCOE96WnMzejMzWGZTSkxtbnB5Y0xGeTdFeHNaR21uQTJOemZYNnZsVXYzNTlvRGhnVzNLNVJsaFlHQ2RQbnVUYXRXdlNoTnpCZ3dkeGRYVTEyQmVvTWpUWlZoNGVIbnI3Y1drb0ZBcTJidDJxRXpDenNyS1NyaUdOb1VPSDBxWk5HNVlzV1NJdDAvUUdxMTI3dHM3RWVta3Z5blZVT25zdk56Y1hmMzkvYkcxdDhmTHk0dmp4NCt6WXNVUHYrWG4zN2wzR2p4K3Z0MC9XdG0zYnl1eTFWcFVDQWdMSXo4OW42TkNoV0ZoWU1HREFBTFp1M2NxdnYvNWFac0FzSUNDQW5UdDNTdWRQelpvMUdUNThPTDE3OTVheXNmejgvTmkzYng5cjFxelJDaklyRkFwR2pCaUJwNmNuaXhjdjFydi9tSmdZVnExYVZlYXhGeFlXbG5udGx5VS9QNS9seTVkeit2UnB2THk4bURadG1sUnlGWXAveTZaT25VclRwazFadVhJbE0yZk81S09QUHFKLy8vNDYrN3A0OFNMZmZQTU5iZHEwNGMwMzM5VDdlaE1uVHVUU3BVc3NXclNJRlN0VzBMUnBVNjNudTNidFNvc1dMZlQyam12WXNDRnZ2ZlVXVzdac1lmZnUzWXdlUGJwUzd6a3RMWTF6NTg0WnZYNVo1VXYxbFFjdExDelVHbE5hdG16SmhBa1QyTGh4STc2K3ZzeWJOdy80WDJsQXpYZjNvb3hIVDFOb2FDZ2hJU0ZscmhNWEYwZGNYSnpCNXdjTkdpU05EVTJiTm1YdjNyMVlXbHBLZ1NSL2YzK2lvNk5wMDZaTnVXMVRTdmRMZkJwajhZc3lib3J6OCs5SEJNd0VRWGltWG5ycEpTWlBuc3pwMDZjSkRRMmxxS2lJb3FJaVRwdzR3Y1dMRjNuMTFWZWZXdU5pUVJBRVFSQUVRU2lMdjc4L2taR1JOR3JVaU5HalIxZEpiN0w0K0hqMjdObURyYTB0alJvMTRzNmRPL2o2K2twM0ZkKy9mNy9DK3h3OGVEQ09qbzVFUkVSSXl4NCtmTWp1M2J0MTFzM096cFo2ait6WXNRTnJhMnVkU1o3Njlldmo2K3VMbVprWnNiR3hCbDkzNTg2ZDBnMXV5Y25KSkNjbmEwM3ViOXEwaWVQSGoydHQ4K0RCQTM3ODhVZU9IVHVHbVprWjA2Wk53OExDUWdvKzZPUHE2c3J3NGNQWnMyY1BFeVpNd012TEMyOXZiMXEyYkVsQVFBQ1ptWm0wYWRPRzhQQndQRDA5V2JKa2lWYkFwSGZ2M3N5Wk04ZmcvdGV1WGN2ZXZYc05QbDlhUmtZR3ljbkpPdGtrNTgrZkp5c3JpNzU5KytwczgrREJBNnlzckpneFl3WWJObXlnVnExYTVVN09PVHM3STVmTHRmcW1sSFRzMkRGT25qeUpxNnNydHJhMjFLaFJneDkrK0VHcjNON2p4NDkxdnNQTXpFeXRaWnFlSzRaRVJVVUJ4Wk9DWmNuS3lnTFFXNkpOMzhTbFhDN1h1N3grL2ZwY3ZIaVJuSndjZzUvUmkzSWRsUTZZN2QrL241eWNISHg4Zk9qWHJ4OEhEaHdnSUNCQWIwbkUvL3puUDhoa01zYU1HYU8xZk9QR2plemF0WXVXTFZ2aTVPUkVhR2hvaGQrcnNUSXpNOW14WXdkeXVWeWF4TGExdGFWLy8vN3MzNytmd01CQXZRRWlLTTZJVUtsVXZQMzIyK3paczRmV3JWdHJsUnRNU1VuaHdJRUQ5T3paVXljajgvang0K1RsNVVtWmMvcjA2TkZEQ3JDQWJvbk5vcUlpbEVvbGh3OGZsakx4d0xqZVM2bXBxU3hZc0lENCtIaGVmLzExcGsyYkpnVjBTK3ZmdnorMWF0VmkwYUpGckY2OUdrOVBUNm5QSFJTWG9WeXdZQUdPam81OC92bm5CdmRqWm1iR3ZIbnorT2lqajVnNWN5YkxseS9YdWpsRFgwWkpTYU5IanlZd01KQmZmdmtGTHk4dm8vc29sblRtekprSzlmd0QvZGM3UUx0MjdYUXlkaFl2WGt4NGVMaldzcEVqUnhJZUhrNUlTQWllbnA0TUhEaFFKOE5zNE1DQkw4UjRaT2k3clFxelo4L1dLZ2xZVW1KaUlsT21US0Z2Mzc1bFpnaHEvb1laTjI2Y1ZoOHdEVTJXcHIrL2Y1bVpxcVdOR3pmdXFZekZMOHE0S2M3UHZ4OFJNQk1FNFprek1UR2hlL2Z1dUx1N2MvandZYWtXZDFaV0ZudjM3dVhNbVRQMDZkT24zSCtnQ1lJZ0NJSWdDRUpWeU0vUHg5L2ZuNWlZR0RwMjdHaHdRcmd5bWpWcnhxcFZxMmpSb2dVSER4NWs5ZXJWZWllQXJseTVZckNzVm41K3Z0WmpmUk9qelpzMzE3bTcvOXk1Yzh5ZE81ZHUzYnB4NnRRcFBEMDlzYkd4WWVIQ2haVjZMelkyTnRMZDRuLysrU2YrL3Y0Y09IQkFlcjUwdFlocjE2NHhhOVlzOHZQejZkdTNML2Z2MzJmbHlwVkd2MTdYcmwweE1URWhLQ2lJb0tBZyt2VHBnNit2cjFRU2Mvanc0WmlabVQyMTBrTnF0WnJBd0VBMmJ0ekl3SUVEZFFKbTI3ZHZsNDZ6dEY2OWV0Ry9mMy9rY3JuUmQ1dWJtSmpnNHVKaWNCSnUzTGh4ZlBycHA5alkyREJseWhSTVRFeTBKdjJnK083MjBsa0pZV0ZoaElXRkdYVU1VTnluQ3lpMy80a21ZUGFrNWZVMW1UVXhNVEZhcGJaS2VoR3ZvN3k4UEhidjNvMkZoUVZEaGd6QjBkR1JnUU1Ic21YTEZqcDM3cXpWd3lrd01KQ3dzREJHakJpaDgrL2d3c0pDUEQwOStlS0xML0R6OHl2ek5aL1V4bzBieWNyS3d0dmJtenAxNmtqTGZYeDhDQXdNWk1PR0RYVG8wRUZ2LzY2MzMzNjd6RDVEbXpadG9xaW9pTWFORzZOVUtxWHZLVGMzbDU5KytnbG5aMmQ2OXV4WjZXTi8vUGd4VUJ4WTgvRHdrSmJuNWVYcDlEb3JiZTNhdGR5OWU1ZXBVNmVXMjk4TmlyTXZWNjllVFhKeXNsYXdMQ29xaW5uejVtRmlZc0xTcFV2TDdYUFdzR0ZEbGl4WndxeFpzNWcxYXhaejU4NDF1aWVtcWFrcEV5Wk00SXN2dmlBb0tFZ24wRnFlVnExYTBhRkRCNTN4N3RTcFU5U3BVMGZ2Zk16ZXZYdEpTRWlvME91VUpwUEptRGx6SmhNblRwVDJWVkJRQUNEOW5obFRlZWg1R0kvS0NnWTlLVE16TTRPZmcrWnpNakV4MFhzVFFtbERodzdWK3YxVHFWVHMyTEVEUzB0TDNuampEYjFqNk5XclZ6bDkralJ0MjdiVnlYcHQwYUlGdlh2M3J2S3grRVVaTjhYNStmY2pBbWFDSUR3MzdPenNHRDE2TkhGeGNSdzhlRkQ2QXpjbEpZVnQyN2JSb0VFRCt2WHJSOTI2ZFoveGtRcUNJQWlDSUFoL1p5RWhJY1RFeERCNDhHRGF0bTFicGZ1dVVhTUdOV3JVS0hlOUN4Y3VjUG55NVNwNzNmVDBkRmFzV0VIZnZuMXAzcnc1cDA2ZDR2MzMzK2Zqano5bTkrN2RXcGtmbGZIZ3dRUHM3ZTNMWE1mVjFaVlhYbm1GUG4zNjRPN3VUbHBhR2prNU9haFVLajc2NkNOYXRHakIxS2xUZGJaTFNrcGk4ZUxGdEdyVml0R2pSNU9Ra01EUm8wY1pOV3FVd2V5R2trSkNRblN5R2tyU1RNNlc1YzZkTzN6Ly9mZEVSVVZoWldWRnMyYk50SjRQQ0FpUU1ySFdyVnVIcjYrdlZnQ25yRDVWK3FqVmF0UnFOUzFidGlRb0tBaUZRaUZOcUduS3pEVm8wS0RjL1hUdTNKbkJnd2RManovLy9IUGF0Mit2Vlg2eXJFRFAxYXRYdVg3OU9zMmJONWRLWFJtaStmZmJrd2JNV3JSb0FjRGx5NWNOQnN4ZXhPdm94eDkvNU5HalI3enp6anM0T2pvQzhPNjc3eEllSHM3bm4zL09kOTk5aDcyOVBSY3ZYdVQ3NzcrbmVmUG12UHZ1dXpyNzhmSHhvVnExYWsrOWZVRklTQWlCZ1lIWTJkbnBISWVUa3hNK1BqNXMyYktGeFlzWFN4bXBKWlYzYlE0YU5JaWNuQnkyYnQzS29VT0hHRGx5SkFNR0RPQzc3NzRqTFMyTitmUG42L1FjK3VTVFQ3aDU4eWI1K2Zta3A2ZnJaUEJCOGVlOFpjc1dLZnVzZS9mdVdxVWpIejkrWEc3QTdOTlBQeVU5UFYybkxHSlpTdmU1TzNueUpGOTk5UlVBUzVjdTVhV1hYakpxUDYxYnQyYmV2SGtzV2JLRWVmUG1NV3JVS041Nzd6MjkvWmRLNjlHakIxOS8vYlZPNzZheVBIcjBpQVVMRnZET08rL1FvVU1IdnYzMlcrenM3SmcwYVJJRkJRWHMzNytmKy9mdjYvU0tndUl5a212WHJtWGx5cFY4OHNrblJyOW1hYlZyMTJicjFxMVNRRkVUektsc09jMW5OUjY5S0VvSGdiZHYzMDVlWGg1ejVzeWhUNTgrT3Vzbkp5ZXpjK2RPSEIwZG1UZHZuaFFZcTZpS2pzVXY2cmhaSG5GK1B2OUV3RXdRaE9kT2t5Wk5tRHAxS3FkT25lTFVxVk5TT3Y3ZHUzZlp0R2tUelpzM3AwK2ZQcFVxTVNBSWdpQUlnaUFJWmNuSXlPRHMyYk4wN05peHlvTmxGZkhPTysvd3hodHY2SDJ1ZE9teDhqeCsvSmpaczJkamFXbko1TW1UT1hic0dGQWNkSmd4WTRiVUcrTkplbmhkdTNZTlIwZEhyVXlSMHVSeU9SOS8vTEgwV0pPSkVSa1pTVUZCQVo2ZW5yaTR1T2hzcCtrYnBNbkFhZGl3SWUrOTk1N1J4OWE4ZVhNR0RoeG84UG5nNEdDcEg0cUc1dDhnQlFVRmJOcTBpVjI3ZHFGVUt1bmF0U3ZUcGszVCtyZkkxYXRYOGZQenc5cmFtbjc5K3JGdjN6N216cDNMOHVYTEsxWEdNeW9xaXZYcjF6TjkrblM2ZHUzSy92MzdDUThQcDN2MzdnQ3NXcldLZ29JQ3JYSjArcno5OXR1NHVycHE5YUtSeVdUVXFGRkRhOWxiYjcxRm8wYU5kTFpYcVZTc1g3OGV3S2p6VGRQUFNCTU1xaXdYRnhjY0hCd0lDd3RqM0xoeDB2THIxNi96d3c4L01IbnlaS1BMOWo4djE5SGx5NWZadjM4L3RXdlgxdW92Wld0cnk4S0ZDNWs1Y3liVHAwOW4yTEJoYk55NGtSbzFhckI0OFdLZHpBZDQ4cy9YR0RkdTNPQ2JiNzRCNE1NUFA5UTdRZjZ2Zi8xTDZnVzBiTmt5NXM2ZGExUlFSOFBEd3dNUER3L2k0dUw0OWRkZjhmUHo0OGNmZjZTd3NCQnZiMis5MldVREJ3NlV6ck9zckN5dG9GenBFcDZhM21tVjZlSGo0T0JRNmFBQUZHZVFmUFhWVjVpYm03Tmt5UktjbloxMWdudEtwUktBTDc3NFF1YzNjLy8rL1N4YnRveEZpeGF4YTljdVdyZHVyVGR6VlorS0JNc0FqaHc1d3ZYcjE2WE1wT2pvYU9uM3pjTENBbDlmWDJiTW1NSG5uMy9Pd29VTDZkeTVNd3FGZ3UrKys0N0Jnd2RqWm1iR3ZuMzdzTFcxWmNLRUNSVjY3WkpLWnQ5cFNnTld0Z3p5OHpJZWhZZUhFeDhmVCsvZXZiVXlTSjhuR1JrWlVxYlRsaTFidUhidEdwMDZkYUp0MjdhWW1aa1JGUlhGMHFWTEtTd3NaT0hDaFU5MFhWUm1MRGJXOHpKdUd1TlpuNTlCUVVFY1BIaFFLdmxiWHIrNmZ5SVJNQk1FNGJsa1ltSkN6NTQ5OGZEd0lDQWdnQnMzYmtqUHhjYkdFaHNiUzVzMmJmRHk4aXIzemd4QkVQNm5WODJXcU5ScVF1OGJybnRkVWx1SFJqU3ljY1kvS2FMOGxZM1V6TFlPUlNvbGQzTHVvNkw4SGdMUG84VnRSbUZuWnMyOHlCM2tLTXUrSzkzbnBlNE1xdGVlM3hQT3NQdXU0VHZxS3F1dWxTUEplWVliYnYrVmFsbmFVOWZLa2RTOERGTHlkZXZpVjBSOWF5Y1NjeDg4OFRHNTJkV2pwcVU5c1puSlQzeE14ckF4dFNDbnFQeE1CZUg1WUdWaVRyNnkwS2hmSW1zVGM4emxwdVFVRmFCUUs2djBPT3pNckdodVc1ZTQ3RlFlRmVaVTZiNkZpdlAzOThmQ3dxTE0zamxQazdPek0wRkJRV1d1WTI5dlgrNDZHcW1wcWN5ZlA1KzB0RFJXclZxbGsvWFJ1M2R2N3R5NXc3cDE2NGlKaWVHamp6NnE4RjNkNGVIaHBLU2trSktTd29RSkV4Zy9mcncwU1ZXZW9xSWkxcTFiaDF3dTEzdG5PeFQzWndFcVhXbWlUcDA2WlpiVmpJdUwwNW1rdTNuekp2Qy9uajVPVGs1TW16Wk41MzFGUkVTd2VQRmlDZ3NMcFRKOVJVVkZIRGh3Z0FVTEZyQjA2ZEp5TTRFVUNnVlEvRDRQSGp6SXFWT25xRnUzTGlZbUpyUnIxdzRuSnlkKysrMDN1blhyaGt3bTQvNzkrMGIxWVJvN2RteTU2d0FHUzdkdDNicVZhOWV1U2VXMnlwT2NuQXhRYnRrNWpjek1USTRlUFVwaVlpSkpTVWtrSmlaU3AwNGRGaXhZUVBmdTNUbHc0QUJSVVZGU2NDdzVPWm5ZMkZpeXM3UEwzZmZ6ZEIwOWZ2eVliNzc1QnBsTXhvd1pNM1N5WnBvM2I4N0NoUXY1N0xQUDhQUHp3OGJHaG0rLy9kYW9ETHFuNGRxMWEzeisrZWNVRkJRd2ZQaHdnOSs5aVlrSkN4WXNZTXFVS1lTR2hySm8wU0xtekpsVGJvK2gwcG8wYWNLWU1XTklTRWlRU3ZLRmhvWlNwMDRkaGc0ZHFoVTBlZlhWVjRIaWMrSGpqeittZi8vK2pCOC9ucENRRUZhdVhNbkhIMzhzSGUrQ0JRdHdjbkl5S3FNRWlnTkhBUGZ1M2F2UThldlRvVU1IUEQwOThmSHh3ZDNkbmF5c0xIeDhmTFRXU1VoSUlDZ29pTjY5ZTJ0bHBtbDRlSGp3L2ZmZmMvWHFWYU9EWllab2JnQW9YU0pQcFZKeDZOQWhHalpzU0t0V3JmUnU2K0Rnd0lvVksxaXpabzJVV1p1WW1NalJvMGVwVmFzV0V5Wk1JQ0VoZ2Q5Kys0MmFOV3RxWmVaVWxpWmJ0VElCcytkcFBQcjU1NSs1ZGV1VzNrekk1NFdEZ3dPLy92b3JVVkZSVWluQ2ZmdjJZV2xwU2N1V0xibDA2UkpXVmxaOC9mWFhSdCtvWUVobHhtSkRudGR4c3p6UCt2dzhjZUlFSzFhc3dNM05qZHpjWE9iUG44KzZkZXYwQnQvK3lVVEFUQkNFNTVxZG5SMXZ2UEVHaVltSmhJU0VjT3ZXTGVtNUsxZXVFQjBkVGJ0MjdlalpzMmVGL3pBWGhIOGFPVEkrZHZWR2hYRUJzN1lPalZqVVpoUkt0WXJ6RDIrUmxQZXdTbzdqWTFkdjZsbzVzdU5PR0w4bEdOOC80M25TME1ZWkJ6TnI1TEx5RytlYXlVeXdsSnRoSnRkLzkxaGxOYkIyNHNQbXIrRlN6Wm1GVjNaeDlYRmlwZlpqS1RldW5FKytTbEh1T2oxcnVqR21VWGQySlp4aCs1MlQ1YTZ2ajUyWkZYTmJEcU9aWFIxbVhQaVoyem4zSzdVZkRlKzZublIzYnNINm0wR2twRHo5Z05ua1p2MW9iZCtBVlRFQlhIeDBHek9aQ1NaR25DZjZHUE9aUHd1bU1oTTZPalVoL01GTmxHcVYxbk5OcXRWaVFCMFB3aC9jSk9KaG5OSDdmSkxQcVR4bGZZNnpXdzZocFgxOTFzWUc4bWZhMVRMM002bnBxL1NxMlJMZjZ3YzRlZjk2aFk2aG1XMXRwamJyencreGg0bkwxcDJJNjFDOUNSODJIMEJpM2tNK2pOaXM4M3lYR3MwWTJhQUw2MjRjNFdaMmFvVmVXNmlZbUpnWTd0eTVRNzkrL1NwOVozdEZhQ1o4bnBhd3NEQjhmWDBwTEN4azZkS2xCbnNDdi9QT081aWFtckoxNjFZdVhMakEyTEZqeTV6ZzY5Ky9QeDA2ZEpEdVBsK3hZZ1VOR2pSZzNyeDVyRisvbnNXTEYrUG01c2I0OGVONTU1MTNETzduM3IxNytQcjZFaGNYeC9EaHc3VjZKSlVVRVJHQmlZbEpwVEpGS212VHBrM1MvdzhhTklnSkV5Wm8vWHREb1ZDd1pjc1dmdi85ZDJReUdiTm16YUpidDI1QWNVYk92WHYzT0hmdUhNdVhMMmZ1M0xuSTVjVy9jV3ExR3FWU3FUVnhmZTFhOGQ5bGE5ZXV4ZDdlbnFsVHA1S1ZsWVZjTGtjdWx6TjI3RmhXcmx6SlR6Lzl4TGh4NDdoNzl5NGRPM2JVT3Q3Q3dzSUtCenJMc20vZlB2NzczLzlpYlczTjdObXp5KzFGVTFoWVNIQndNSUJPR2JzVEowNXcvZnAxVWxKU1NFMU5KVFUxRlpWS1JWeGNITXVYTDVmV3M3ZTNsM3BORFJvMGlBTUhEckJ4NDBhKy8vNTc1SEs1OUcvQjBoTjd6L04xOU9xcnJ6SjM3bHhTVTFNWk8zYXNWaTh0S003dU9IVG9FTHQzN3dhS3N3SlNVMU9aTTJjT2I3MzFGajE2OUtpeTBvdnA2ZW1vVkNxREdRM3d2OG5VZ29JQyt2VHB3L3Z2djEvbVBtdlhyczNTcFV1WlBYczI0ZUhoZlBEQkIvejczLy9HM2QxZFdrZXRWcU5RS0hUT29jTENRczZkTzhlQkF3ZUlpSWpBMXRhVzJiTm5VNjllUGRhdFc4ZW1UWnZZdlhzM1k4ZU94ZHZiV3pydXRMUTBaczJhUldGaG9UVFIzTGx6WnpwMTZzVFNwVXU1Y3VVS3c0WU5Jenc4WE8vdm1DWjRwTGttb1RnNHZHM2JOdXJWcThlUkkwZW9VYU1HYjczMWx0NHlrK1BIanpjWVhOS29WcTJhMXJsdGEydXJrK2w0NXN3WmdvS0M2Tm16cDFiSnlKSmVldWtsbzBzNWxrVVRpQ3g5cy9HSkV5ZElTa3BpK3ZUcDBqSXpNek1wdzB2RHljbEpxd1RkeFlzWEFYQnpjME11bHpOMzdsdysvdmhqTGx5NElIM21KZjlmbzdDd3NNenpUK1BzMmJNQVJtVmxQYS9qVVg1K1BuRnhjVktQdzhwU3FWVGxsZzNXUEs5VUtuVyt1OUpNVEV4MGd2Wnl1UngzZDNmYzNkM3AyN2N2Zm41K1hMOStYUXBlNWVibXNuSGpScnAwNlVLWExsMnE1SnlzaUJkbDNOVG5lVHMvejU4L2o1T1RrNVJ4OS9ycnIzUHAwaVVSTUN0RkJNd0VRWGdoMUs5Zkh4OGZIMUpUVXdrSkNaRWFlS3BVS2lJaUlyaDA2UkllSGg1MDdkcFZaSndKUWhXNW5IR0h1N2tQYUdEdGhNOUxQVmh4N1k4bjNxZWJYVDNxV2ptaVFzMnhlMWVlZUg5eVpOaVpsZC9ZdUtLeWkvSXBLaEVJTUplYjRteGhSMHJlbytjbUsrNWhZVFlPNXRhWXlreVk3VGFFZjEvOGxiU0N4eFhhaDYycEZUOTMwYTE5cnMrYnAxYjlKUUdjVEVVZUt0VElrZkZ1NDk0c3ZMTHJxYjNXNTYyR1kyT3FXK3FvTFBmek0xa1pjMUR2Y3lZeU9aNk9MbGlibUpPWVd4eGcvcVRGUUxyVWFGNnA0L3VyUHZPS0dsQ25MZU9iOU9GK1FTYlRJalpUcUNxU251dm0zSUpYYTdlaHRwVkRoUUptVC9JNWxXZEMrSG9lRk9wbUk1aktUSEN6cTRlcHpJUXJqKzgrbGRmVzZGZW5MWTFzblBuQ2ZUUmZYTmxOVEZheTF2TnRISXJ2TEwvNE1GNW4yeG9XdGt4dE5nQWJVd3Q2MVhUVENaaVp5T1JZbTFUc1BLNE1wVnBKcnJMd3FiL09zM2JwMGlYczdlM3AxS25UVTMyZEgzLzhrYUtpSWs2ZE9nVkE5ZXJWQWRpeFl3ZjM3MWZzUmdGbloyZTlKZWUyYk5uQzl1M2JjWEp5NHNzdnY4VE56YTNNL2ZqNCtGQy9mbjIrLy81N2J0KytYZWE2ZG5aMkpDWW1zbno1Y29LRGczRjJkbWJKa2lYVXExZVBGU3RXY1B6NGNUWnMyTURNbVRQeDl2Wm13b1FKVWtaT1FVRUJseTlmSmpnNG1KQ1FFQlFLQllNR0RXTFNwRWtBYk55NGtZeU1ER2xDNytiTm04VEV4TkM5ZTNlcFpKZytSVVZGRkJRVTZBMHUvUG5ubjRTRkdiNUpSMS9BWmNpUUlTUWxKZkg1NTUvajZla3BMVmVyMVp3OGVaTE5temVUbUppSWc0TURzMmZQcGtPSER0STZjcm1jenovL25PblRweE1TRW9Lam95T3Z2ZllhL3Y3K1BIcjBpTnpjWEsyeWV0ZXZYMGNta3pGczJEREdqaDJMdWJrNWMrZk9aZCsrZmF4WXNZSUJBd1lRR2hyS3RtM2JDQW9LSWowOUhWZFhWeTVmdmt4SVNBaFpXVm5jdVhOSEN0ZzlDYVZTS1pXZ05ETXpZOUdpUlRxOXl4WXRXa1JLU2dyVnExZkh4c1lHbVV6R3RXdlh1SGZ2SG0zYnR0V1pxRHQ3OWl5QmdZRkFjWW0zK3ZYcjA3NTllK3JYcjAvOSt2VnAwS0FCOWV2WDE1cFVidEtrQ2IxNjlTSWtKSVJseTVieC92dnZFeFlXaHFPakk3VnExUUplak92b3E2KytJalkybHU3ZHUwc1pSams1T1lTSGh4TVNFc0xaczJjcEtpckMxZFdWK2ZQbjQrN3VUbEJRRUpzM2IyYlpzbVdzVzdlT25qMTcwclZyVjFxMmJGbm1OVkRhenAwN09YSGlCRlpXVmxoWVdFaFZXL1Qxb3N2S3ltTE5talZTME5QYjI1dVBQdnBJSzZoa2lKdWJHOHVYTDJmaHdvV2twcVl5WThZTWhnd1pncnU3TzJGaFlXUm1acEtUazBQMTZ0VXBLQ2pneUpFalhMeDRrZlBuejVPYm00dWRuUjF2di8wMkkwYU1rTTZCMWF0WEV4d2N6TWFORzFtOWVqVjc5dXhoL3Z6NXlHUXk1c3laUTM1K1BzdVhMOGZWMVJVb1BxL216SmxEN2RxMXFWZXZudFNqVEZOeTg5cTFhNXc2ZFFvckt5dWlvNk1CcEFubjMzNzdqVzNidHRHeFkwY1dMMTdNNnRXcjJiNTlPL3YzNzZkZHUzYlVyRmtUYzNOejVISTVNcGtNdVZ6T2xTdFhpSXFLUXFsVVVsUlVoRktwUktGUW9GUXE2ZFdyMXhObjRqeUp4NDhmTTJmT0hLcFZxNGFGaFFVUEh6NGtOamFXbGkxYjZ0d0lrcGFXUnAwNmRlalhyNSswek1YRmhlRGdZRmF0V3FXVHBhSldxN2wvL3o2SERoM0N6czVPQ2dCYlcxdmo2K3RMdFdyVnBLQ0drNU9UVG9EaS9QbnpQSGp3dndvUytmbjVyRnExQ25OemM4ek16SkRKWk55OWU1Zno1ODlqYTJ0Yjd2VUd6K2Q0Qk1VMzRDaVZTcU96aHd3NWYvNDhjK2ZPTldyZG9LQ2djck5tUFQwOVdiRmlCUXFGZ3JTME5KS1RrN2wxNnhZM2J0d2dNaktTakl3TTVISTVYYnQyWmVUSWthalZhdjc4ODA5Q1EwUFp2SGt6bXpkdnBuYnQyblR0MnBWdTNicHBCY2VoYXNmaVc3ZHV2UkRqWmxtZXQvT3phZE9tQkFRRXNIVHBVbkp5aXF0YU5HblM1S2wrQmk4aUVUQVRCT0dGVXJ0MmJmNzFyMzl4Ly81OVRwdzR3ZFdyeFhlREZ4VVZFUkVSd2ZuejUyblpzaVU5ZXZRUVBjNkU1NXFkbVJVZHFqZW1TYlhhT0pyYlVNM01rckdjN1VZQUFDQUFTVVJCVkd4RlBvOEtjN2labmNyNWg3ZklWSlI5ZDlqVHBnWjJKWnptMHhhRDZGU2pLVTRXdGp3b3lDcHptL0t5bGZyVktlNEZFL25vRHRtS2ZLT3ptMHBTcUpWU1Zrc2RLMGZXZERDK2g0bXhGbDdaeGVXTU85TGpSalkxV09IeEZoY2V4Yk1rYXJmZWJXeE5MVEdYNi81cFpXbFMvQWVzbFlrNVR1YlZkSjVYb2RZcHdXYk01NkpVcVZnVGU1aUZiVVpoTGpmRjNhR2hVVmt2QlNxRlRzaXZTSzNpa1o2QUFrQjE4MnBWa3ZuVDBOcjRza0pCcVpkeHM2dUh1ME1qZWppN2NjZklMTE1IaFZrVktvZm9hbGNIVzlPS0JWekxDdEMyc20rQXRZazVzVmtwM0MvSTFIb3VQaWVOak1KY28xNmpyV01qNUpSOUovK3pZaTQzWlVURDRydWd6ejY0cVJVc0F6aVNFc21RK2gxb2JkK0FsdmIxamM1OHpDcksweHZVcWl3WnhlZHVXVnJZMWNWY2JzcTF6Q1FlRkdSUjM2bzYzN1I3MitENlpyTGlPNktudTc3RzFPYUd5OGw4R0xHWjlGSy9sZXR2Qk9Gc1lVZGJoMFlzYURPQ2VaRy9FWitUSmoydkNaaWRmM2hMYXpzckUzTXBzSHZsY1FKYmJ2MnA4M3J1RGcxWjBOcjRIanlWZFMwemlibVIvMzNxci9Pc3hjYkc2a3p3UFEyaG9hR2twS1JnYVdtSmo0K1BOQWtVRmhaR2ZMeHU0TFFzTGk0dWVpZjZodzBiUmxaV0Z1Kzg4NDdSTjVUMTZ0V0xWcTFhVWEyYTRldG45ZXJWbkQ1OW12VDBkT1J5T1FNR0RHRGl4SWxhSmVxOHZMem8yTEVqNjlldkp5QWdnSk1uVC9MWlo1L3g4c3N2czNmdlhpbDdxMzM3OW93Wk0wWnJ3cTJ3c0pCang0NmhVaFdQOWJhMnRuaDVlZkhoaHgvcVBaNlZLMWR5Ky9adHNyT3pLU3dzMUp2OTA3aHhZNFBsaTZENGM0K0tpdEphMXFkUEgxNSsrV1dkMG51TEZpMlNKdno2OU9uRDFLbFRzYk96MDltbmpZME5YMzc1Slo5KytpbnQyclZETHBkejhHRHhEUmVOR2pYaXRkZGVrOWI5N0xQUGlJK1Axd3JNZmZIRkY4eWNPWk1OR3phd1lzVUtGaTFheElZTkd6aDY5Q2d0V3JUQXk4dUw2T2hvL1AzOWdmL2RZUGlrenB3NXc2NWR1N0MxdFdYeDRzVzBhZE5HWjUxYXRXcHg1c3dacmVvZmxwYVc5T3paazZsVGRXL0VHVEZpQkY1ZVhqUm8wQUJuWitkeXM5VTBQdnJvSStMaTR2anp6ei81ODgvaTM3K1MzK09MY0IwRkJ3ZWpWQ3FaTzNjdVNVbEpmUC85OTBSSFI2TlVLcEhMNVhUdTNKbWhRNGRxZmZmOSt2V2pWNjllN04rL245MjdkK1B2NzQrL3Z6L1cxdFpzMkxEQjZGNUlOalkyeE1URVNJL056TXlrTW9HbDVlYm1jdUhDQmN6TnpaazBhUkpEaGd3eDZqVTAzTnpjV0x0MkxTdFdyT0Q2OWVzTUhEaVErUGg0amgwN2hsd3V4OVhWbGFGRGgySnViazV3Y0RBM2I5NmtRNGNPZUhsNTBhVkxGNzJUNjMzNjlLRlRwMDVzM0xpUnMyZlBVcXRXTFZhdVhJbGFyV2JseXBWNk15TGVmZmRkWW1OamlZeU1aTVNJRWRKbnBWQW8yTGx6SjJxMUdqTXpNMTU1NVJXcGIwL1RwazFwM3J3NTgrZlB4OVRVbEU4Ly9aUnUzYm9SR0JqSXpaczNpWWlJb0tpb1NBcU1sV2ZFaUJFVit1eXFtcjI5UFNrcEtWTHBVbk56Y3p3OVBmbm9vNDkwMWgwOWVqU2pSbzNTdWlZblRKZ2dsVXZOejgvWDJjYlMwcEttVFp2eXdRY2ZhUFhZSy8xYjJhaFJJNjBlVEFDTEZ5L1dDcGhaV2xweThlSkZyV1ZRM0hmcG80OCtLbk1zZ3VkdlBDb3BLaW9LbVV6MnhPVTBHelJvd1BqeDQ1OW9IeVhWcWxXTHJLd3N4b3daby9YOTJ0cmEwcXBWS3pwMzdreTNidDIwZXBXNXU3c3piZG8wTGwrK3pQSGp4d2tORFdYUG5qM0V4OGV6WXNVSzRPbU14Uy9LdUduSTgzaCtEaHc0a09Ua1pBSURBekV6TStPRER6N1FDWG9LSW1BbUNNSUx5dG5aV2ZxSFYyaG9LRmV1WEVHdFZxTldxNG1PamlZNk9wb21UWnJRclZ1M1NqZmlGSVNub1pHTk0yKy8xQVBQNmk3U2hIaStTa0cySXA5cXRwWlNvRVNGbW9zUDQvazUvZ1FKdWVsUDlaanN6YXg1MlVuL1hVVnlaT1FVRlJDU2RoVlBSLzJsRnhRcUpTSC9YOHJzdjkxMC95R21qNmZqUzBhdlc5cVBjY2NJU0M0dUE2SkdYVzRHamd5dytQL1AxZGhzSFZXcE1uTk81c1YvMUtibForcGJIWUJwelFmUTBhbXB3ZWNIMSt2QTRIb2RkSlpuS0hKNTk4eGE2YkdEbVRWYk9rOHg2amcxTEUzTW1OcThmNW1UK0JwekkvL0x0Y3drcldYSmVRLzU2UHhXdmV1djZmQWU5YXlxVitoNFNqT1RtYkNxL2JoS2JmdHBDOE9Ob1V2enV4SEkwZFNLWnk2T0QxOVBWamtCNnJyVzFmbStuZUV5R1FDZGF4VDNkZEFYdU55VmNJYlQ2YkZHSGMvTzdwOGdsMVZ0Q2MrcThucTk5amlZV1pPbkxHUm53bW1kNTFQek16aDEvem85bk4wWTU5S2IyWmQrTlNvbmM5Mk5JTUM0UGpMR3NKU2JsZnNiNCs1US9QZkJuL2VLN3pUUFZ5bUl5akNjYWVaU3JTWk81dFc0bS9PQWgyVUU5eFFxM2NrMHBWckYxMWYzOFZYYk4zR3hxY21JaHAzNDl0cCtvRGh3NTJSZWpaeWlBcUpLWmJwOTdPck5TemJPM00xOXdJcXIvbm96WEpWcUZibmw5RktzQ0VzVGMrVElLRlFWVVZTaVYxdmVQeUM3VERPeDNLSkZpNmYrV2hzM2JrU3RWbU5wYWFrMVVhbkppcWdzQ3dzTG5KeWNNRFUxeGNIQlFhdk1sckhLNjV2azVPU0V0YlUxUGo0K2VIdDdTNDNvUzdPeHNXSEdqQmw0ZVhteGR1MWFLVk5oeElnUldGcGEwcVZMRnlsVHFLUnAwNll4YmRvMG80L1h4Y1dGVzdkdVlXdHJ5L0Rod3hrNmRLak9PZzBiTm1UVXFGRUc5M0gvL24yZGdCbm9UZ0JEY1FhUm1aa1pQajQrNVpZd3FsT25Eai85OUpOMDk3ZWhPLzhkSEJ5MEp2MEFyS3lzV0xGaWhUUWhiV0Zod2ZUcDA3VyswL2J0MjdOLy8zNU1UVTB4TmEyYTZaMXUzYnJ4OGNjZjA3RmpSNE0zSUU2ZVBKbkpreWVqVUNnb0xDeEVwVkpwWlphVTV1TGlVcWx5VDdhMnRuei8vZmRzMkxDQjBOQlFuSjJkdGZyTHZBalhrYmUzTi8zNjljUFUxSlFHRFJyZzZPaEkwNlpONmQyN04xNWVYZ2I3dlZsWVdEQnk1RWlHRGgzS3FWT25DQXdNeE52YjIraGdHUlJQakhwN2UwdDllOHJLRnF0VnF4WkxseTdGeHNhbTBxVlBhOVNvd1lvVkswaE5UYVYyN2RxNHVMamc1ZVdsYzE0c1hMZ1FHeHNibzBwTjJ0alk4TWtubjVDVGs0T05qUTJ6WnMwaUl5UEQ0TzhPRlBlRVc3NTh1VmJaUkhkM2Q0NGNPU0lGS2tzZVUvdjI3WEYxZGRYS3Z1clVxWlBCVEdPVlNrVlJVWkUwU1YxeVh6S1pUS2ZjM2JPd1o4OGVWQ29WYXJVYUV4T1RNb1BVcFo5emRuWm0yYkpsVC9UNmE5ZXUxZnY5bGl6cnFMRmp4dzRVQ2dVRkJRVlNpVHhqU3lJL2IrTlJTZEhSMGJSczJWSXJLNm95YXRldXJUZVkvNlNtVEpsQ2VubzZEUnMyeE1YRmhRWU5HcFI1bnNqbGNqdzhQUER3OE9ERER6L2svUG56V3I4VlQyTXNmdW1sbDE2SWNkT1E1L0g4bE12bHZQLysrK1dXMi8ybms2bU42WGduQ0lMd25IdjgrREVuVDU3azBxVkwwaCt1R3ZYcTFhTnIxNjUveWVTSDhHSWJGdnJ0VTl1M0hCbnZOZkhpdGJxZXFOUnFRdE91RWY3Z0JwY3pFclFtSWExTXpIRjNhRWducDJiMHFPbUdYQ1lqSVBraVcrS09WNm9VWU1sZ2tWd21ZMXZYNmFoUTQzT3FlQ0pCRFRTdVZwT3YycjVaNmZlV1ZaVEgyTk4rQUdVR2VteE5MVEdSeVNsUUtjaFRWcjdNM0MveEp3aStwenVwWlVqamFqWHg5UnlMQ2pValEzMHJWVkR4OVhydGVhK3hGei9GaDdBdjhSeGJPay9Cd2N5YXNhZjl5Q29xRHJTODlWSVBXdHJybHJpcGFXbVBrM2sxMGd1eWRMS09BTElVZVN5N3VrOTZYREpnOWpRbXdVc0d6RFFsR1JOeTA2V0FtYjNaL3plb1Z4Um5RMmtDWnNhVUJ4elZzTFBlSG1ZbU1qbWZ0ZFQ5UjFOVk81aDBuc3NaQ1ZxWmZ0TmRYNk5MamVac2lndVdnbWxxaWpQdGZ1NHlGVnRUSzYzdjBaQjZWdFZaMCtFOWt2SWVNazFQanlrem1RbWJPMC9HMHNTY0NlSHJwYzl2bHR0Z3V0Um96b3ByL2hVS21KbkpUSjY3a296MXJhcmoyMjRzNW5KVHR0ODV4UzQ5QVRPQTJwWU9yTzd3TG1ZeUU3YmUrcE0va2lMKzRpUFZEcGdaS3NuNFE0ZjNjTGF3NWQwejY0d0tCbjNzNmwzcEhtWWFqdVkyZU5mMVpNZWRNQ2xUZG55VFBneXEyNDdqOTZKWkhYdElhLzM2VnRWNXQ0a1hhMk1EcXpRRHJ5eXIybytqb1hXTlNnZWdxOUxlSGpQLzB0Y0xDUW5oeElrVHpKOC8veTk5M1JlTldxMDJPa1BvU2JZUkJFRVFoTEtJOFVoNG5vbno4OFVsTXN3RVFmaGJzTGUzWitEQWdmVHMyWk93c0RDcFNTeEFVbElTdTNidG9ucjE2clJyMTQ1MjdkcHBsUTRRaEtmTnh0U0NXVzVEY0hkb3lMbUhjV3lPQ3lZMVgzK3ZxVHhsSWVFUGJoTCs0Q1k3RTA3elhoTXZCdFZ0UjBOckoxWmM4NjlRdVRtQXh0VnE4YTJuZG9reE9USnBJam1yS0k5bDBjWEJtZ0tWZ3RBMDR5ZUJxNWxaMHRtcG1kYXlrcGxTSlRXeWNjYlg4MjNVRkpjN2pNbE0xcnZlMDZBcHVaZXR5SzkwOTdHR05zVjNDWGQwYWtwRDZ4cFkvMytaeFlsTlg2SG8vN05KZnJsOWdsOXZoK3BzTzg2bEYwUHF2OHl4ZTFmWWNjZHd6ZmJTVktqeENmdWhra2VzYTkzTEU2aHQ2VkR1ZXVzN1RrU2xWdWw5N1NIMU9qQ3dYanVEMjJyNktBMnM1MG52V2kwQnlGTGtNK1AvMkx2djhDakw3T0hqMyttVE91bTlFRUlLcE5DcklBb3VXRkJVTEZpV2RkZXk2N3Jyejk3WHVuWmRYd3ZpNnE2NktDZ2k2T0tLSUNqU0NTMkVUaUNrOTE0bTAyZmVQeVlaTXN4TU1na0p6ZnR6WFZ3a1Q3MmZxWENmNTV5VHU1QVhEeXgzMlY0dWtYRkR3Z1I4NVNyK1ZmQnpqMk9iSHBtSldxYmtoNHBjandIazdLQkVuc3R5dlhQeDl1UnAzSjVzTHdIU05jamJYeWFFcGVJdlY3TzFMdDhSTER1ZlNKSHdmK21YbzVUS0tXMnY1NXZTN1I2M3JkSTNzYncwaHhzVEpuRnIwaFFPdFpTVDMxcDVHa2ZiczBGKzRjVDVoTEN2MmZtbWhRVGZNS1pGWnJqZEo5bmZmbWZuMUlpaERQRjN2Y3V6MGFoMUNRNythL3lmM1BiSm14VTcydkZ6WjRCM1NrUTZFOFBkOTNGN2I2eHJLWjVIY3hjTmVBYnlyMDFWVlpYb2hldUZ2a3praU1rZlFSQUVvYitKN3lQaGJDWmVuK2N1RVRBVEJPRzhFaEFRd015Wk01a3laUXBidDI1bHg0NGRqc2FoRFEwTnJGMjdsblhyMXBHUmtjR29VYU9JajQ4L3d5TVd6bmR5aVpRbk02NGxQVENXSlNWYkhBRVRtVVJLaGlhZVlacFlRcFQrU0NWU3l0c2IyRmg3eU5IN3BrcmZ4RXNIdm1GdTRpUnVTSmpFa3huWDh2VGVKWmhQS2hmWUhhUFZUTG11d2ZGN1oybTl6bVZ0NWhOMXk5dk1CdVlmWGUzNFBkay9rc0syR28rQmlTUy9jSmVBbVNkM0Qva05Nb21VWDJvT250WmdHZGdEZXdBdHB4REVTT3pvdnpVME1KYWhnU2RLVDB3SlA1RzV1cXcwaDBhMEx2dWVUL3prYXNKVnJuMWFUdVlyVXptQ1oycVo1M0k3YVlIUnpFbVlnQlFKSmRvNmZxemE2M0hiUUlVUHZ4OThNWDV5RlpGcURSOGZYK2QyTzUzRlFFRmJ0ZVAzU0xVR2Y3bWFXa09Mb3krZzF1emFqK0ZVL1NiYTN1UGxUR2ZrREpTNWlSY3d4RDhLaTgzSzIwZFdPcFhxYytmcmttMk1EaG5NRVA4b0hodDJOWS90V1V5TndmVkdnUmlmWUY0OGhRelhrN1dhZE55NzY1TWV0NXNVbGdiQXljVTJZbjFEbUIwM3R0dDl4NFFrTXliRXRZeHRTWHVkUzhDc3dkQ0d2cHZzTlkzQ0Y3VlVnY0ZxY3VsNzFoTkxMNzRMQk84WURBYW5uaDJDSUFpQ0lBaUNJUHk2aUlDWklBam5KVjlmWDZaUG44NEZGMXhBVGs0T09UazVHQXoyekJ5THhjTGV2WHZadTNjdjRlSGhqQjQ5bXVIRGg1OFZ0Y2FGODgrZlUyWXlORENXaFlYcithWnNoMlA1N3dkZnhCVXhycGs2Y3hNbjhmYVJsV3pwVXJydHkrSXRHQ3htNWlWZHlOMHBNM2czZjVYWDV5OXRyM2VVajVNaVlkbVVCN0ZpY3lvcGx4NFlneFdiVTkrdUtMV0cxMGYrbG5hemdlZjJmODFSTjlraE51eFpVSlllcWp0ZkhqT1N0TUFZREZZVFh4VnZjZlJwNncyRDFkVG43TERPL21OMWZTeG5wcElxU1BLUHBNV2s0OUU5aXdCNGRjUXRCQ3A4ZURqM2MwZlEwVjI1eGI2d1lTL0YyTitUNFNhckJaUE4wcWZTbnAyK0t0bkM4dEljdCt2R2g2VndYOXJsQUh4VHRwMnZpdTNsK3JvNzI0SG1NcGFXYk9YR2hFbmNNV1E2eDlxcU9ONVc0M2JiM3lWTnhVK3VvdGJRNHJFVUlNRFIxaW9leXYzTThmdUQ2Yk9ZSEo3T3N0SWNWbGZtOVhDRmZUUEVQNG9zVFFJQTFSNnlSODlsVXlPR2NYM0NCTUFlR080YWtQVEViTFB5eHFIdmVIM2tid2xXK3ZGODlnMzhiZThTbC9lSlhDSWpxS01NYUgrUWVYRlhwaFNKeHl5eVhRM0h1U1BuQTdmcjdoZ3luUW1oS2Z6ejJGcDIxQjl6V2UvdVpvWkg5bnplelZpbHZEZm1kdnpsYWhZVmJlSzc4bDA5anIwbnZqSWxZVjRFdFR0VjY1c3huRVZsUDgrMHFxb3FoZzhmZnFhSElRaUNJQWlDSUFqQ0dTSUNab0lnbk5mVWFqVlRwMDVsMHFSSjdOKy9uMTI3ZGxGWmVXTGl2N2EybGxXclZyRjI3Vm95TXpNWk5XcFVuNXNjQzhMSlJnUWxjbkZrQnV0ckRqb0Z5OENlR2JDdStnQTdHd3FvMGJjUXF2TG4ydmp4cEFaRTg5ZTB5OWpmWE9ySWhnRjdBQ0xSTDR4cGtabXNyem5FM3FiaWZodm40WllLNW14ODAyblpwVEVqa1dEUFFDdG9yWEs3WDVHMjFtVy9rdzMyaitDMndSY0I5c0RUKzJQdjZOTVl1L2JkNnEwNFgzdFdYVVY3UXc5YnVqYzBNQWE1Uk1xQjVqS3E5RTBBanFCVHRiNlpWck1PcFZTT1FpSkRJWkc1N0MrVDJwZkpKYkp1ZzRXZHZhb01GaE8zYjdOUDJQY2x1T2pKSTdtZUorNjlaYlpaM1FZRlpCSXBOeVJNUExHZDFlcDE3NjBseFZ2STBpUXdUQlBIQSttenVIZm5KeTVCdlpIQmc1Z1dtWW5SYXViVmcvK2x0Wjh6eEtKOWdnZzArM1M3VGFUYWM1bTJHeEluZWx6WDZiNjB5N2szN1RLdnh1UHVkWFNtWkdrUytFdnFwUURzYXk3aHEyNkNsU2VyMWpmejhvRnZlQzc3QmlMVkdsNGRjUXN2N0Y5R29mWkVVTFMwdlk2Yk5yL2RiK1AxSmh3OE1TeVZVRldBMjNWR3E5bGpyekJEUisvRk5yTytYL3FKellvZFRaUmFRNTJodGQrQ3VXTkRoemdDMTk1NFp0L1NmdjArT2RjWkRBYlVhdldaSG9ZZ0NJSWdDSUlnQ0dlSUNKZ0pndkNyb0ZBb0dEbHlKQ05IanFTeXNwSmR1M2F4Zi85K1I3bEdzOW5NbmoxNzJMTm5ENUdSa1l3ZVBacXNyQ3lSZFNhY2tubURwOUp1TWZMdkF0ZlNjZjg1dnQ0cEtIQ3NEZlkzbGZMUitEL2lJMU9TcFVsZ2M5MFJwMzMrWGJDT3NhRkR1RzN3VkI3WXZYREF4cTJVeXBrV21RbkF0MlU3K3B5UjVDZFQ4ZkRRMlNna01veFdNNlh0OWIwK1JxSmZHSEkzd1FNcEVvS1ZmbDRlSXh5dzk2MEtWZnIzNnZ6TkpoM2p3K3c5aGZaMU02bjgwdkNiSFAyTlBKa1RQNTQ1OGVNOXJ2L2o5ZzlwTWVrYy9lVUcwalViMytqWDQxMFdQWUlZbitBKzdXc0QzczMvZ2Z2VFovSGhzYlV1cnpjL21ZcDdPZ0kySHgzN3lhdnNwdDU2ZGNRdGZkNDN5Uy9jYlhtK2t6V1p0TFNiVDVUbTg1VXJpVkJwYURYcnFUK3BGRitpWHpoblEvWDZ0TUFZSHN1WWpWd2lwVUxYeUtzSC8rdVMrU2loK3lEVm9aWnlYanY0WHg0Wk5wdGdwUit2akxpWmZ4Zjg3Q2kvYVFPdmc2djl4VjBmdnRTQWFLNVA2RDd3bWVRZkFjQTFjZU9ZR2pITTQzYXRKaDN2NVAvUWJjQTd5aWVJbXhNdkFPRHpvbzFJa2ZRcFFHNjJXZHdHc1Z0TXVtNzd4ZzNUeERsNk1RcUNJQWlDSUFpQ0lBaDJJbUFtQ01LdlRuUjBOTE5teldMR2pCbnMzYnVYM2J0M1UxMTlZZ0sydXJxYWxTdFhzbWJOR2pJek14azNiaHdSRVJGbmNNVEN1U2d0TUlZa3Z3aVdsR3loMWF4eldlOHVDS1cxR0tqV056UElMeHlaVk9xeXZ0V3M0N3Z5bmR5WU1JblVnT2h1SjBOUHhlVHdkQUxrYXBwTjdmelV4MzVNQ29tTUp6S3VJYW9qSzZkSzMrUlVKczliSDQ2N3kyM1ByR2lmWU40Yjg0ZGVIZXZHaEVuY21EQ3BWL3M4czI4cDQwS1RzUUhiM1pSZzYxVFFWdFZ0bnlKdkdLMW1iT0QyOWRLZEFMazlNMHByTm1DbGY4bzQ5bEJsMDBtZ3dvY2JFaWRoQTNZMUZQUVlQUHA3OW8wZXMzc2VHbnFseXpLMVRFbVF3aGNiTUNkaFBITVMzQWNkOXphVnNPRG9qOTRQdkl1TnRZY3hXN3Z2eWVVclZ6TGVUYysrTzRkYzRnZ2FkUmZrK3ZUNGVyWjJLYlU2UG5RSWp3MjdtcHk2bzA2OUF3RVdqTDBEaFZSK1N1VXpUOVdZa01FOFBQUXFsRkk1cldZOUwreGZodFpzY05wR2lvVFhSdDdLOGJacXZpM2JRWVd1MGUyeGRqWWM1NlVEMy9EbzBObW9aUXJ1VHBuQitMQVUvbmwwRFRYOVZNclVXNW1hZUlZR3hsTFNYa2RDUjI5Q3NMK09NNE42N211cXQ1cUk4UTBteHRkemdMakIwRWFBM0llRkUrL3hha3ozcFYwT2FWNXQ2bUo1NlhZK0s5cmdzcnhJVzhPTEI1WjczTyt0VWI5alVNZk5CSUlnQ0lJZ0NJSWdDSUtkQ0pnSmd2Q3JwVlFxR1RObURHUEdqS0c4dkp4ZHUzWng0TUFCekdZekFDYVRpZHpjWEhKemN3a1BEMmZZc0dGa1ptWVNFaEp5aGtjdW5BdkdkZ1FOTnRVZTZXSExFd0lWUG80c0hVOTluRGJYSHVIR2hFbU1EVTArcFlEWjFJaGhYQktWeFMvVkJ4Z2Rrc3o0c0NHT2RaS09hZjlBaFM5ZlRyN1BxK010TDgxaFVkRW13RDZKL3ZDd3F4aW1pZXZ6K0hwaXcrWlZWb29VQ1VxcEhCdjBxVStQMVdibHFid3Z1VGd5czlzU2JQOHQyK2t4V0hDeTJiRmp5QXhLNEllS1hIWTNGcnFzbjdkMWZxL0crTTJVaHdENDI5NHZLZFRXOW1wZmR5VFFxLzVwZjA2WlFZQmN6YnJxQTFUcUczc01tRVdvTlc2RG9ONk1LMG9kNUhGOW1kSzdrcHN4UHNGa0J5WHdjL1VCeDdLUGp2M1VZNkF5MWlmRUpXQjJjV1FHUXdOanFkQTEwbVRVdW4zTnY1UC9Bd3VPcmtGbk1iaXM4K1R1SGYveWV0dUJNREVzbFFmVFp5R1RTR2sydGZQY3ZxOGQ1VWk3bWhhWlNiSi9KTW4ra2VTM1ZuYjdIdGpUV01SamVZdDVNdU1hd2xXQmpBZ2VSTHhmbUZQQTdMcjRDVXlQeXV6MWVOODU4b1BYSlZ2bkpVM0ZpbzJsSmR0NE1IMldZL25PaHVQOVdoclNWNmJrUUhPcHkzSzVWRVphUUF3QTlZWld0NDlycDlUQUdCUVNHVFdHWm1yMTdnT0wxZDNzTC9ST1U1UDlzUXdLOHZ3NUl3aUNJQWlDSUFqQytVMEV6QVJCRUlEWTJGaGlZMk9aT1hNbWVYbDU3TjY5bTlyYUV4UFB0YlcxckYrL252WHIxeE1lSGs1R1JnYVptWmtFQi9ldEJKbHcvaHVtaWFQZTBFcVpGMlVJNVJJWnFZSFIvSDd3UlNpbGNqYldIdmE0WDJsN1BmV0dWb1lGOWk0WXBaRElHQlV5R0xBSGtUcDczQnhvTHNWZ05hSHQ2QW1sbE1wUlNSVlliRmJhM1U3d1N3aVEyL3U3MlB0STJUTmdqQjNaT1hLSmxQdlNybUJzU0RKV2JLeXN5R1ZXektnK2x4dnpwRUxYNk5Yazl2VUpFN2s1OFFJT3Q1VHpSTjRYZlQ3ZjR1Sk5icGRQaThya3d2Q2hCQ3Y5K0VQT0FxK09sZVFmd1ppUXdleHNLUEJxKzdUQUdLUklLR212Yzhud0dRZ0txZHlwZEdCM3BrZG1NajQwQlozRnlNTEM5ZndtT3R2cjg1eXUza255amg1eWwwYVA0UHFFaVk2eW5HdXI5cC95c1dmRmpBYmduOGZXTWlkK25OdHQ5QllUZWs1dnljRlRkYmlsbkhKZEEzNHlGVS92KzhwdElFd3BsVE4za0wyazRLR1djdFo2a1kxYXJLM2xnZDBMK1d2cXBSeHJxMkpYdzNHbjlScUZUN2RCVVUvVU11OCtXMGFIRENZbElJcDExUWNvOS9BWks1TkllMTI2dFpQV2JFRGI4Ym5aYmpIeTFONGxUdXQ5WkVxZXlMZ0dnQ3A5TTAva0xhYlJxUFY0dkFzamhuSi8yaFg0eTlXOFhmd0RCNXZMK2pRdXdUdk56YzJBQ0pnSmdpQUlnaUFJd3ErWkNKZ0pnaUIwb1ZLcEdEZHVIT1BHamFPMHRKUmR1M1p4OE9CQkxKWVRwYnBxYTJ2NTVaZGYrT1dYWDRpSWlIQmtub25nbWRCVnNOSy94MUpqTnlkZXdCV3hvL0dSS1IybDNINnMyc3UvanYzVTdYNDFoaGFDVmQ1TjZLWUdSSE5sN0dqR2hDUTdUU29mYmExa2ZjMGhOdFllb3NWMElyUG0rZXdieU5Ja3NLdzBoeStLTjdzY0x6c29nZWV5YnFEUnFIVUpFS21sQ2g3THVKcmhRWWtBTE1qL2tTcDlFN05pUmhIbkczcGFlbk9kYkVwNE9nQzVIWmxjU3FrY2hVU0d3V3JHYk91K0JKODdVaVJrQnljNmduKzNKVTBGN09VVWxWSTVScXU1bjBaK3dxMkRwcENwaVdkWmFRNmZGMjNzOStOM0pjRitqUVl2cmlOS3JlSDI1R2tBL0tkd1BVMm05bDZlYldES0RZYXBBcGdZbHNyUXdGaUdhdUlJVXZnQ09NclBWZXFiMk5kVTNLZm4vMlE3R3dvNDFsYkYzcVppcDRDWmI1ZkFpQ2NCQ25zcHpkRWhnL2w3OW8zZGJydW9hSlBYR1ZUOW9kR281Ymw5WHlPVFNLbjE4RGsyTzI0c29VcC96RFlySHh4ZDQvV3gyOHg2WGo3NGJiZmJmRk8ybmErS3QvWjRyQmVIMzhSZ2YrOUxKbGZybXRCYlRIeFd0TUh4dWpoWmxEcW8xK1ZlT3kwdDJlWXh1QjduRzhxalE2OGl6amVVR2tNenorejlxdHRnR2NDR21rTkVxWU80S2ZFQ25zbThqaStLTjdPaWJPY1pMZFVwQ0lJZ0NJSWdDSUp3UGhNQk0wRVFCQS9pNCtPSmo0L25zc3N1NDhpUkl4dzhlSkNDZ2dLczFoT2x5bXBxYXFpcHFlR1hYMzRoTWpMU0VUd1RkeWNMZ1FvZmlyVHV5eXAyTXRrczZDeEdaQklKcW80QXpLU3dWQ3AwamZ5M2JJZkgvVnBNN1NUNmhYbGMzMVZtVUR5VE80SkdkWVpXd2xRQldMSHh5SjVGTHRzT0Qwb2tTNU5BdThYSWl2S2RibzgzS2N6ZWFHZUhtK3lvNnhJbU1Ed29FUnZ3NzRLZldWdTlqMHlOdlNlUXdXcmlXR3VWVjJQdXFyTWtXVjlrYXVLSjl3MEZZR3V0dlhmVVgxTXZaWEo0T291TE43RzBaSnRYeDVFaUlVTVR6K1NJTkNhR3BUcDZoZ0VVYVd0Wlc3V1BZbTB0VC9ZUUlPa1UzOUUzYVZic2FDYUZwVHFXZjNwOFBZVnVYak9kMTFEY0QrVVdlK0xma1QzWVUvbEFQNW1LSnpQbjRDTlRzcXZoT0tzcjg3dytoMVJpNzg5bjdVMmp0RjdJRGtyZ0Q0TXZkdnh1eFlZVUNhc3I4MWhhc3JYYjBwcTl0Ym95ajNZM1dYOHlpWXdNVGMvOXNBQ0NsWDRFSy8yNjNTWlE0ZFB0K29IUTBNM2pGS0VLNUxwNGV5KzUvNWJ0b0tTOXJsL1BiYlphdlNxNWF1dGw0S2hNMThBL0R2K1BScVBXWThDc1U1T3BuUzFlbHRSTjhBdHpmTmFkVEFKY0VUT0tXNU9tb0pJcU9OcGF5WXNIdnFIWnl3RHpWeVZiYVRIcHVIUElkSDZYTkpVTEk0YXlyQ1NIclhYNUluQW1DSUlnQ0lJZ0NJTFF6MFRBVEJBRW9RY3FsWXJzN0d5eXM3TXhHQXdlZzJmVjFkVlVWMWV6YnQwNm9xS2lHRFpzR0JrWkdTSjQ5aXVsdHhqeGtTbTczV1pweVRaSDBDWlk2Y2VNcU9GY2x6Q0IyNUttb2pNYitMRnFyOXY5ZkdSS2RCYnZTcnhWNmhyWlhIdUV0ZFg3Mk45VXd0TEpEM2pjOXBaQlV3RDR2bnkzMjlKL0dvVXZGMGRtQVBDVG0vSnIveTNieWJUSVRCWVZiZVNuYXVkeWQ5WDZacGZ5Wk43NGNOeGRmZXAzQlRDblkwTC9RSE1aWlRyditsdTU4OURRcTVnWWRxSjNWWXRKaDY5Y2lWd2k0K205WDlGcTFwR3BpU2U3STdQT1czRStJY1Q1bk9pSkdPQW1LQklnVjZQcG1OZ3ZhS3Z1OW5qUFpkK0FwWWNnMUlmSDFyQzE3cWpIOVpxT3dFMnp5WE0vTDVsRXlpUERaaFBuRTBLTFNjZTcrYXU2UGVmSjVCMEJNMU0vWkhpNVUyZG9aV3RkUG5sTnhleHRMT2JtUVpPWkhKNU9vYmFtWDRObDREbW8xR3JXZVN3WmVrUGlSSzZKRzhmKzVsSXlOZkVVYVd0SjhBdGpXVWtPeTB0ejNPNHpFSm1McCtMMjVHa29wWEtxOWMxOFZlS2FDVFkySkptTElqUDR4K0gvOWFvZjN1bmdMdGp2VG8yK21ZOEtuTE45WjhlT0lVS3Q0Y3ZpTFU0OVJubGMwd0FBSUFCSlJFRlU3MlpHRDNjYk1NdlNKUEM3d1ZOSjlvOEU3SzhMaTgzR0ErbFg5SHJjclNZZGFwbUNKTDhJSGhwNkpmWEdOblkxSEdkcjdSSDJuSWJTcHI4R2taSDI1Nm1xcW9yRXhONTluZ3VDSUFpQ0lBaUNjSDRRQVROQkVJUmU4QlE4TzM3OHVGUFp4cXFxS3FxcXF2ajU1NThKQ3d0ajhPREJEQjQ4bUVHREJxRlE5RjhmSitIczFXalU5cGcxY3ZMMlMwcTJJSkhBalFtVHVDUXEyMlBBTEVqcFIxTVBwYnc2YmEwNzZnaVFTQjJGSDExTkNFMGhKU0FLc1BkODhwVXBhYmM0OTdINlhkSlVsRkk1UjFvcnlHK3RkRGxHcTFuSC8rMzZwS08zMlprMUtqaUpFY0dEQUxyTjF2TkdqYUVaaTgzSzdzWkNmcTdhejQ2R0F2NDEvazlPR1NvSG04c2NBWklvbnlDcTlFMGVLdzdla3pxVHllSHA5aXk4TG9GSGQwR1JZUjJUOEEzR05yZDlwTHJxbXZubWliS0hQbktkL2FQcURhMXUxMHVBZTFKbWtoMlVnTmxtNWZWREs3ek9sT25rSzFjQllQQXk2TnRiZTV0SzJOdFUwcXQ5Rms2OHA5L0g0UzVES2t1VHdPeTRzUnhwcWVENzh0MWthdUk1MWxyRjRaWnk1aVNNSjdleDhMU1dYdXlMaVdFcGpBc2RnZzM0NE9pUExxOWJINW1TUDZmT0pFamhTMzNTVkQ0K3Z1N01ESFFBVEl2S0pNRTNqSzlMZTg1T1RmQU40OW5zNjVFaW9kN1F5Z2ZIMXBDcGlXZDIzTmcrbi8reHZNVmthUks0Sm40Y29VcC9aa1JsczdQZWZRQXdMVENtMjlLU0VXcE5uOGR4dmxLcjdSbTJldjJaL3c0VEJFRVFCRUVRQk9ITUVBRXpRUkNFUHVvYVBETWFqVTZaWjEyRFozVjFkZFRWMWJGOSszYWtVaW54OGZHT0FGcDBkRFFTaWVjZ2huRHVLbTJ2WjBwNE9uNXlsZHRzTFU4S1d1MVpSQ0VlZXBUNXk5WEUrWWF5dnZwZ3Y0eXpVNUcybHArcjl6TTFZaGpYeEkxbFpuUTIzNWZuOGwzNVRsck5laWFHcFhKeFpBWTI0T01DenhQZ25vSmxNb20weHhKbzduUVg1UE5FTFZOdzU1QkxBRGpVVXU1MVJrbFhtWnA0S25XTjFCdmJXRjJ4aDI5S3QzY2JHTEppUTI4MU1UazhuYittWHNyM0Zia3NMRnp2ZHR2T2pCdVR6ZEpqMmJuSjRmWVNtRFg2N3Z2aEFUeTJaM0dQWlJ0UERtNllyR2JXMXh5a3JpTkExdGtQcXNIUVJwSmZCSVhhR3I0cjMwV2d3Z2NyTnY0djdYS21SZ3dENEtOamE5bmZYTnJqdUxyeWxTa2RKVGJQaHNCcXB5SnRiWStaVUFxcGpBUmY3MHFodWhQbkU4S0RRMmRodGxwNE4zOFZjYjRuc2dzL0s5ekE2SkRCUEpGeERjL3YvNXFqdlNoZjJ2a2VPUjNsK1RRS1gvNDQ1RGNBZkYrK3kyMW1rODVpNUwzOFZUeVZjUzFYeG83bVFITVpPZldlc3hyUEpTRktmMnpnMVdkNlNYc2RYeFJ0SmxUbHozOEsxNk8zbU5qVFdNU1h4VnNBKzQwSm4wejRNM0tKbEx1MmYwaXJoNnhPbVVUS3drbC9RWXFFOHZZR2pyUlU4TC95WFV5SkdJcS9YTzN4ODAwbFZSRGJKWU5WRUFSQkVBUkJFQVJCNkprSW1BbUNJUFFEcFZKSlZsWVdXVmxaM1FiUHJGWXJ4Y1hGRkJjWHMyN2RPdFJxTlVsSlNTUW5KNU9jbkV4Z1lOOUt6d2xubjUzMUJWd1VNWXpSSVlQWlVIUEk2LzJTQSt3bG9SbzhaUGlNRGhtTUZBazcreEFFNms2VnZvbDM4MWZ4WmZFV3JvMGZ4eVZSV1Z5Zk1JRXI0MGF6dnZxZ294VGppdktkYnJQTGVoTHJFOEluRS83Y3IyUDI1QzhwbHhLbDFtQzJXZmp3Mk5vK0hXTjIzQmhHaHlUem44TDF2Y3BRcXplMElwVkl1U1p1TEkzR05yNHIzOVduOHdNb3BYTEdoQ1lEa0I0WVEzWlFRcmVaVTBhcnlhdStUMTNwclNiKzM1R1ZqdC9IaE5qUE56dHVERmZFanVSdmU1ZXd1aklQdVVUS2cwT3ZaRUtvdlRUbDh0THRIak1ndXhQbFk4OWdzOWlzTkJyNnR6emlxZWdzcmRtZFdKK1Fiak4ydWhPdER1TDU3QnNKVlBqeXhxRVZsT3NhbkFKbTdSWWpmOSsvbkpkSDNNeHpXVGZ3K3FFVjVEWVc5WGpjeTZKSGNOZVFTOUJaak16Yk9oL3pBSlc1N1BUbmxCbG9GTDRVYTJ2NVQrRUdqOXZ0YWpqT3FzbzhMbzBlemw5U1oxS3d1OG9SbFBXR1J1bmpWWEJTSWUxYmY4TytpUFVKd1YrdXBscmY3SFdKekpNejBjdzJLK2FPd0d4R1FDUnlpWlJhUXd1MUJzOEI4UWhWSUZJazZDeEcyanFDekhxcmlUVTl2UC8yTlpmd3dyNWxQWTV4b0Y4emdpQUlnaUFJZ2lBSTV4SVJNQk1FUWVoblhZTm5KcE9KNHVKaWpoOC96dkhqeDZtdGRjNyswT3YxSERwMGlFT0g3QUdWa0pBUWtwT1RIZVVibGNydWUyQUpaNi9kallXMFc0eGNIVGZXSldDbWtNaDRMdnNHL2xlK2kzMU5wYlNaZFFRcC9aZ1lsc3ExSFgyMzNBWFpKTURWY1dOcHR4alozVmc0SU9PdU5iVHd6Mk5yK2JvMGgrdmpKekE5S291WjBjTUJlMGJRTjZYYiszUmNuY1hJZ2VheVh1K1hIWlNBVXVyOVAxZHVHVFNaQ3pxeXNqNHYya1JSRHhsWG52aktWRWdBV3c4OXdVNTJxS1djZng1Ynd6MHBNN2x0OEVYVTZKdkpxVC9XcHpITWlNcEdMVlZneFlZVUNYY21UK2ZoUForakg2QlNoaWtCMGFRRVJORm0xck92cVlTSllhazhrM2s5VCszOWtpWmp1NlBFNlBMUzdYeFc1RGxZMHAxa2Yzdlp6eXA5MDJuSmlPckp3dU1iVU1yazZFOHFQK3BPazFITFJ3VS9PWUlXM3NyUXhQSHcwS3ZRS0h4WlhMeUpMWFg1YnJjcmFhL2o5VU1yZUNMakd2NldlUjNmbCs5aVllR0dibnU5RGRYRUF2WUExVUFIUHE2TG44QzQwQ0VZcldiK2NmajdIcy8zNmZGZkdCRThpQ2kxaGdmU1ovRlUzcGRlUCtjem9vWXpJMnA0Znd5NzMvd21LZ3NBWDdtU1M2S3krS1g2NENrOTVyK0p5Z1pnVjBQM24rV2RwUk9yOWMyOU9yN05aaHV3UG9HQ0lBaUNJQWlDSUFqbkt4RXdFd1JCR0VBS2hZSWhRNFl3Wk1nUUFOcmEyaWdvS09ENDhlTVVGaGFpMVRyM29XcG9hS0Nob1lFZE8zWWdrVWlJaTR0ajhPREJKQ2NuRXhNVEk4bzNua04wRmlQZmxHN25sa0dUbVJhWnljL1YrNTNXRHcyTVpXaGdyTnQ5dDlUbHM3SWkxMlg1eFpHWkRQSUw1L09palFNV05PbGt0SmlSU2FUSUpGTEhzZ0M1bXZmSDNzN3kwdTE4Vjc3TDZ5d0xzQWZpWGp5d3ZOZmorSERjWFlTcnZNdTh2REZoRXRmRlR3QmdmYzNCVStwZEZ0eFJFck91bTh3UFQ5Wlc3V09RWHpoWHhJeGlXbVJtbndKbUFYSWY1aVplQU1EeTBoeXlnaEpJQzRqaHFZeHJlWDcvc2w0OTl0NlFTMlRjTldRNkFHdXE5ckc0YUJQUFovc3hORENXNTdKdTRQRzh4VHl6ZHlsVHd0TlpXNzJ2aDZONU5xa2ptSG0yOU9ucXpiVm9MUWEzNzB0UEpNQlZzV1A0YmRLRnlDUlN2aTdkeHRLUzdudGY3V2tzNHJsOVMzbDgyRFhNaWgzTitMQVV2aXJleXMvVis5MEdtOUk3UGtPMkRYREp3OG5oNmR3MHlQNTYvRS9oZWtyYTYzcmN4MkExTVQ5L0ZjOW4zOGpRd0ZqbUpJenY4Zm83MVJpYXFkSTFlVDIrRmcvbERQdExwaWFlSzJKSEEvWmcrajBwTTdrNWNUTGZsZTlrVldWZXI0K1hwVWxnU3NSUUFINnE2djQxMkptVldlTmx3R3hiM1ZIKzJQd2hobFA0akpEMG9SU3VJQWlDSUFpQ0lBakMrVUFFekFSQkVFNGpmMzkvaGc4Znp2RGg5anZucTZ1ckhkbG5KU1VsbU0wbkpyaHNOaHVscGFXVWxwYXlmdjE2RkFvRjBkSFJ4TVRFT1A0T0NSSDlTYzVtSzhwM2NrbFVGbmNObVU1aFd3MkYyaHJBM3J2cThiekZUSXZNSk1FM2pDQ2xId2FyaVJKdEhSdHJEN1BkVFlBbHlTK0N1NFpNcDByZjNPY3lmOTRFWEdOOGd1MkJucWhNMUZJRkpwdUZMNHMzazlkWXpMeWtxV1FISlhEcm9DbGNFVE9LeGNXYitLbHEzNERtQ2NrNytsM1p1am1MUWlMajdwUVpqcktSdXhzTGVUZC9sZHR0T3dPTlFRcS9ibzhYcGdvQWVwL1YwZW5qZ25VY2I2dG1YZlVCbDNVK01udm1hSGZaYTc5Tm1vS2ZYSVhPWW1SRjJTN1dWTzdqdFpHM2tLR0o1L1dSdDdMZzZJOGNicW5vMDloT0prWEN2V21YTWNRL2lqcERLMHRMdG1LMldYajV3TGU4T3ZJV290VkJQSnQxQTAva0xlNHh3QlFnOXdIQVpIT2RySTlTQnpFOEtCR3dUK3FmejFJQ292bmprRXRJOW8rMDkvMDd2czdyOSsyQjVqSWV6MXZNdzBPdkl0NDNsTHRUWjFDdWEzQUpNb1lxL1FsWEJXSzJXZGpWY0h3QXJnSUNGVDdjbERpWlN6dXlUQTFXRXpFK3dkeWRNZ09WVkk1U0trY2xVM1Q4ckVBdFU2Q1N5VkYxL2l4Vk9JNTFZOElrY2h1S09OYldjMysyOWRXSFdGeTg2WlRHM3JVUFpHOEN6Tlg2SnY2eTgyT01Wak55aVl6TFkwYnkyNlFweUNWU050VWU1dDhGUDNOVjNGZ3VpeDdCdktTcFhKY3dnWlVWdWN6YitwNVgyWWRqUWdiellQcVZTSkd3c2Zad2o0OUg1NDBWWmUwTlhvM2ZZRFZSWStqN0RSVXlpWlRRanNldXA3NStnaUFJZ2lBSWdpQUk1eHNSTUJNRVFUaURJaU1qaVl5TVpPTEVpVmdzRmtwS1Nod0J0S29xNTBrMGs4bEVTVWtKSlNVbmVoaXBWQ3BIOEt6emowYWpPZDJYSVhoZ3RKcDU2Y0EzdkRMaVpwN012SmJuOTMzdHlNdzQzRkxoZGNBandUZU1Kek92eFdxejhkS0I1YjJhL0EyUXF3bFUrTkptMXBNZUdBT0F6dXhjZmk3Ukw1eFJ3VWxNRGs5bnNIOEVBRGJzbVc2TGl6WlJyck5QMUQ2ejd5dkdoNlp3ZS9MRmhLc0N1U2RsSnBmSGpPVGZCVC8zcWR4aVYvNXlOUkpBYXpZNFNoQk9ERTkxbEFGc01HamQ3cGZrRjhIOTZWY1E3eHNLMkV0WnZwUC9nOGVKM2twOUl3QVhSZ3dscC80b3gxcXJzSFlKWFBuSlZjeEptSUJDSXNOb05WUGFYdCtuNjdGaTQrZnFBNlFFUktHM21HaTNHREZiTFNUN1J6SWllQkFBOVViM1BieXVqQjN0S05mMlJmRm1XczA2V3MwNm50bTNsS2N6NTVEZ0c4Wkx3MjhtdjdYQ0tWQVM1eHNLU0xCaXcyYXpPZjZXU2FRb3BETGtFaGx5cVJTNVJFYTlvWlV5WFFPK01pWDNwMS9CbUpEa2psSjcvMFBYVVo2dzFhempwUVBmOFBxSVc0bFNhM2cyNjNxZTJQTUZXb3NCZ0dUL1NJeFdzK1BhWW55Q3ViQWphNlpHNzVxWmQzdnl4VWlBU24wVHVUMlVvVHRWZ1FvZjJzMEdsRkk1aVg3aEFMU2I3ZU9XUzJSOE5QNlBwM3lPSHl2eitLSjRzOGZ6Si9xRlVXZG81WjBqUDdDdjJYUHZPWGRLMit0NVlQZENia3E4QUJzMnR4bDVRelZ4QU9RMUZnOVl4cW1QekY1K3NKTktxdUNLbUZGZTdXdkZScnZGZ001c3hGZXV3a2VtNVAvU0x1UCszUXM5bGpMY1ZIZUVNbDBEQmEzVlhvOHhOU0FhaTgySzNtTENhRFZqdGxud2xhbjRiZElVd0I0a2IrMUZHVTJ6ellwTUl1V1NxQ3d1aWNvaVJPbVBEZnNORUFzTE4yQ3hXVmxZdUo3bHBUbk1paDNGRlRHanVDNStBak9qUi9CTjZYYStyOWp0OWpNNjJUK1NPZkhqbVJpV0NrQitheVVManY0STJELy9BdVJxdEJZRFJvdjlHdnprYWk0SVQrT2lqaHNCY3Z1NURHK29Lb0JNVFR4YXN3R2R4WURSYWtZcGxYTkpWRGErTWhYUTl4c0dCRUVRQkVFUUJFRVF6bFVpWUNZSWduQ1drTWxrSkNVbGtaU1V4UFRwMHpFWURKU1hsMU5XVmtaNWVUbmw1ZVhvZE01bHB3d0dBMFZGUlJRVkZUbVcrZmo0T0FYUW9xT2pDUWdJT04yWEkzUW9hYS9qdFVNcmVHelliRjRaY1RQdkhQbWhWK1hUSm9hbDhOZlV5NUJJSkx4NjhMKzlEdUNrQkVUenQ4dzVUc3Z5V3lzQmUzK3dCOUpub1ZINE90YnBMRVkyMWg3aSsvSmN0MlhYY3VxUGt0dFl5STBKazVnZE40WWt2d2orbmoyWEIzWXZkR1RROWNYTTZPSGNPc2crd2QxWmVrN2FVUmFzcEwyT1dvUHp4SzFHNGN2Y3hBdVlFWjJOdENOSTlHWHg1aDVMdnYxVXRaODU4ZVB4bDZ0NUx1dUdicmY5c1dydktaYyt2QzNwSW9aMUJEYTZhakhwT093bUNESXBMSlhmRDc0WXNBZFZ2eS9mN1ZoWHJLM2x2bDJmTWk5cEtoZEhacEFXRUVOYVFJeGovUVBwczd3ZTEydUhWcUMzbW5oeCtGd2lWQm9zTml0dkhQck9KVEJUMWw3UC96dXlra2VHWGNYV3VueEhNQTNnenVUcHBBWEduSHhvdEdhRFM4YlRqS2poakFsSkJ1Q3p3dlVEM3I5cy9wamI4WmVySGI5YnNYRzAxWDRUZ2dRSTZ2S2E3eXRmbWVjZWs3c2FqdlBzdnFVVXRkVTZBb3k5WmJaWnV1MFZOL1EwbEdPczFqZXp0bW92MHlJektkYldVV05vcHMya3A5V3NvODJrUjJzeG9EWHIwWm9OdEp1TnRGc010SnNOdEZ1TVR1K2RFY0dEZUNiek91SjhRN2w1MEFVc0xIUi9YVWRhS2pqU3k4ekp1WWtYTUxJakNPM091aHJYTEU5MzVCSVpmMG1kU1haUW9pTlFiN1paMkZ4M2hLK0t0N3A4SHJhWjlYeFp2SVVWWlR1WkhUZVdLMk5ITXkvcFFxNk1IYzJDb3oreW82R0FjRlVnRjBkbU1DNTBDTW4ra1lEOVpvUWZLL1A0K1BnNngyTVU2eHZDSzhOdjlqaTJ2VTBsSEdndTllbzZ2S1dTeXJrdjdYS1A2NnYwVGVTM1ZQYnJPUVZCRUFSQkVBUkJFTTUySW1BbUNJSndsbEtwVkF3ZVBKakJnd2M3bGpVME5EaUNaK1hsNVZSVlZXRzFPbWZTNkhRNkNnb0tLQ2dvY0N6ejhmRWhMQ3pNNVU5UVVOQnB1NTVmc3oyTlJUeSs1d3VleUxpR1I0Zk5abTlUQ1V0THRuS3d1Y3h0NEVDS2hHR2FPRzVJbkVpV0pvRTZReXN2SFZoT29iYTIxK2V1MERVNk1yWU1WaE5IV2lyNDU3RTFBT3h2S2tWck51QWpVN0tuc1lpdGRmbHNyVHVLd2RwOXRvclJhdWF6b2cxc3FqM00vNlZkUmtsNy9Ta0Z5d0FLMjA3c0wwV0NEWHRRS2IrMWtrK09yM041bERRS1g2WkZaaUJGUXFXK2lYZVAvT0JWWDZ4bVV6c1A3bDdJbklRSkpQaUdvWllwbk5hYnJWWWFqSzNrMUIvajU2cjlIbzdpdlNKdHJWUEFyTjFpcExDdG12OFVya2RyZGcya1ZPdWJzZHFzdEpyMXZISDRPNWZYUjZ0WnoveWpxMWxjdklueG9TbWtCa1FUb2RiZ0kxT2lsTXFRUytYSUpWS2tFZ2xTaWRUUmlVaUNCQnMyckRZYmVxdUpuZlVGbUd3V0NscXI4WmVyZWUzZ0N2S2FpdDFlUTA3OVVlN2UvaEUxSi9Weks5TFdPZ1hNREZZVFJXMjFmSHg4blV0cHVvTXRaZWd0Sm5McWo3TDFOSlJqTE5jMU9JS0o5Y1kydml6ZVRKWGUzaFBMWkxOdzArYTNUL2tjSjJkSjFSdmFxTkkzT1phZmF0WmxUOUlEWTdGaVkwZDlRYzhibjRLUEM5YngwYkdmVGluSXVhZXhpSTIxaHhpbWlXZC9VLzhHZmdyYXF0d0d6QnFOV3JiVkgyWGg4ZlZlSGNkc3MxRFFWazEyVUNLYmE0L1lQeFByODkyK1Q3dHF0eGo1b25nei95dmZ6WnlFOFl3UFRlRjRtejFEem1LemNuWGNXSHhrU3F6WXlLazd5ckxTSEFyYW5EUG9qclpVMG1yVzR5ZFhPVzRVc0dLandkREd0dnFqZkZtOHVkOUR6Rlc2SnZSV0UycXA4MmRnbTFuUDRaWUtQam0rem1NbW9DQUlnaUFJZ2lBSXd2bEtZdXV1Z1lZZ0NJSndWck5ZTEZSV1Zqb0YwWnFhbXJ6ZVh5YVRFUllXUm1ob0tPSGg0WVNHaGpwK2w4dC9mZmRVWExQeGpRRTl2cjljelEwSkU3a3NaZ1J5aVl4V3M0NER6V1UwR05wb05lc0lrUHNRb3ZJblF4TkhnTndIazgzQ0R4VzVMQzNaNWxWdm5MNklVbXRvTUdyN25Fa2xsMGhSU1JWOXpxTHBxdXRFc1RjdWloaEdoRnJEOHRMdFovM0VibWZneXBzcm14MDNsajJOUlJUM0lVRGFXMHFwbkRCVkFCVzZ4bE02VG1lV1gzY3lOZkhrdDFhZWN0YWVONVJTT1RLSkZMUFZndWtzZjIzOFdnVEkxVmhzVnRvdHhwNDM3aU1KOXVBd2VQODVNaEJqNkhybWFaRVorTXQ5MkZSN21BWVBaVmhQSnUwSWNKL09LK2g4N003VTQrYkpOMU1lT3EzbmUrR0ZGN2p3d2d1Wk9uWHFhVDJ2SUFpQ0lBaUNJQWhuQnhFd0V3UkJPTS9vZERyS3lzcWNTamthamIyZm9Bd0tDbktibGViajR6TUFvejQ3REhUQXJGT1lLb0RKNGVtTURVa21PU0FTVlpjNy9QVldFd1d0MWV4c0tHQlQ3V0hxREsyblpVeUNJQWlDY0xZUkFUTkJFQVJCRUFSQkVFNm5YMS82Z0NBSXdubk94OGVIbEpRVVVsSlNITXVhbTV1cHE2dHovS212cjZlMnRwYjI5bmFQeDJscWFxS3BxWWxqeDQ0NUxWY3FsUVFFQk9EdjcwOWdZS0RqNTRDQUFLYy9NcGxzd0s3eFhGZG5hT1hic2gxOFc3WURBTFZNZ2I5Y1RadFpqOTdTZlRsRVFSQUVRUkFFUVJBRVFSQUVRUkQ2bndpWUNZSWcvQXBvTkJvMEdnM0p5Y2xPeS9WNlBiVzF0WTRnV21kQXJiSFJjM2sybzlGSWZYMDk5ZlgxM1o1VHJWYTdCTkU2QTJ0K2ZuNzQrUGlnVnF2eDkvZnZsMnM4bCtrdEpoRW9Fd1JCRUlRenFLcXFDb0NvcUtnelBCSkJFQVJCRUFSQkVNNFVFVEFUQkVINEZWT3IxY1RIeHhNZkgrKzAzR0t4T0FYUXVnYlV6R2J2K2cvcDlYcEhRSzRuY3JrY3RWcnRDS0oxL2Juck1uZnJmbzI5MWdSQkVBUkI2Rjk1ZVhrQUpDWW1udUdSQ0lJZ0NJSWdDSUp3cG9oWlJrRVFCTUdGVENZaklpS0NpSWdJbDNYdDdlMjB0cmE2L2RQVzFrWkxTd3RhcmJaWDV6T2J6YlMxdGRIVzF0Ym44Y3BrTXVSeXVlTm5kNy8zdEIzS1BwMWVFQVJCRUlSeldGVlZGWGw1ZVdSblo2TldxOC8wY0FSQkVBUkJFQVJCT0VNa05wdk5kcVlISVFpQ0lKeC9QQVhWV2x0YjBlbDA2SFE2UnhiYTJXTDNSVDVuZWdpQ0lBaUNJSFM0MXp5YXNyS3lBVDJIMFdpa29xSUNsVXJGdmZmZUt3Sm1naUFJZ2lBSWd2QXJKakxNQkVFUWhBSFIyYmZNR3dhRHdSRTgwK3YxVHNHMHJyL3JkRG9NQm9QVDcxYXJkWUN2UkJBRVFSQ0VNMkhMbGkybjdYcytNRER3dEp4SEVBUkJFQVJCRUlTemw4Z3dFd1JCRU01NUpwTUppOFdDMld6R1lyRTQvcHo4ZTNmcnpHWXpiOXEybmVsTEVRUkJFQVNod3pkVEhocndjMVJWVlZGY1hNeVBQLzVJWkdRa2Q5MTExNENmODJTZHBhejkvUHpjcnErcnF5TXNMT3gwRHNtdFE0Y09rWkNRNEhHYzlmWDFsSldWa1o2ZWprcWw4dXFZWnJQWmJUL2FEUnMya0o2ZTdsSWUzR1F5b1ZBb2VqLzRzMHhPVGc3ZmZ2c3Q5OTU3TDlIUjBmMTIzS3FxS3Z6OC9MeSthYzBiNG5udlh3YURnYzJiTnpOeDRrUjhmUHF2dWtWRFF3TWhJU0g5ZHJ4elZWTlRFMXF0bHRqWTJINDdaa2xKQ1FVRkJZd1pNNmJQNzYzYzNGekN3OE9KaTR0enUvN0FnUU5JSkJMUzB0THNyUUs4Y0s1OGQ1enNndzgrSUNVbGhlblRwenVXTlRZMm9sS3A4UFgxOWZvNDI3WnRJeXNyeStQMTk5WkFQRWY5NlhSK0RxNVlzWUx3OEhBbVRwellwLzJ2di81NkprMmF4UDMzMzk5dlkzcjU1WmVSU3FVOCt1aWovWFpNUWZCRVpKZ0pnaUFJNXp5RlF0RXYvM2g4YzZNSW1BbUNJQWpDcjBsVVZCUlJVVkhvOVhvMmJOaEFWVlVWVVZGUnAzVU0zMzMzSGYvNXozLzQ1Sk5QWE02ZGw1ZkhZNDg5eGtNUFBlUTB1ZGdkblU1M1N1T1J5K1V1LzY0cUt5dmozbnZ2NWVxcnIrYWVlKzV4dTE5T1RnNXZ2ZlVXbjM3NnFWZVQxV3ZXck9IVFR6L2w1WmRmSmlFaHdiRzh2THljRjE1NGdUbHo1dkNuUC8zSnNieXhzWkY3N3JtSHE2KyttaHR1dU1IdE1XdHJhOW00Y2FNM2wra2tOVFdWek16TVh1L1hWelUxTmV6Y3VaUDI5bmJITW92RlFubDV1VmY3QndVRnVjMktuRDkvUGp0MjdHREpraVcwdHJheWMrZE9yOGQwK2VXWG8xUTZOL1E5VjU3M2dUQlFyNlZ0MjdieDhzc3ZjK3V0dC9LNzMvM3VWSWJvVUYxZHpWMTMzY1ZWVjEzRjdiZmY3bGh1czluUTYvVzB0N2ZUMXRaR2MzTXp6YzNOMU5mWFUxdGJ5NFVYWGtoYVdscTN4OWJwZEt4YnQ0NXAwNlk1U3RZYURBWSsvL3h6TkJvTjExMTNYYmY3dDdhMjh2MzMzNS95TmFhbHBURnk1TWdldDF1eFlnV2ZmZllaano3NktKZGNjc2twbnhmZzIyKy81YnZ2dnVPZGQ5NWg2TkNodmQ3ZmFyWHkwa3N2SVpWS1diUm9rZHRnOFFjZmZFQitmajVMbGl3aEtDaklxK09lN2Q4ZHk1Y3Y1OENCQTl4NTU1Mk84ZFhYMTdOczJUS21UNS91Tks3bm4zK2VtcG9hSG5ua0VZWVBIOTdqdWZMejgzbm1tV2VJaTR2am80OCtRaXFWbnRMWUIrbzU2aTlMbGl6aHA1OSs0dm5ubjNkNXJrMG1FOHVXTGV0Mi80eU1ETEt5c3J3NlYzVjFOZSsrK3k1anhvenBjOERNWXJHNHJSQmd0Vm94bVV5Ty92VXRMUzNVMWRWUlYxZEhiVzB0NWVYbGxKZVhJNVZLK2Zqamo1MzJMUzB0N2ZkQTVmYnQyemw2OUdpdjkwdExTMlBNbURIOU9oYmg3Q0lDWm9JZ0NJSWdDSUlnQ01LdjJ0U3BVOW13WVFOSGpodzU3UUd6RFJzMkVCTVQ0L2E4bVptWnhNZkhzMkRCQXNhTkc5ZGpka056YzNPUEU5ZzkrYzF2ZnNNamp6eml0R3ozN3QwQXpKZ3hnOGJHUnZiczJlT3kzNUVqUndCN0FDVTRPTmhsL2RpeFkvSDM5M2Y4bnBpWVNFdExDdzgrK0NELytNYy9pSStQQit3VHZaM2JkektiemJ6MDBrdlUxZFV4YU5BZ2oyT3ZxS2hnd1lJRktCUUtyeWZXOUhvOU45NTRvOXNneDlxMWE5bXhZNGRYeC9Ia3Z2dnU4eXFUcUtHaHdTblkwWjNiYnJ1TlcyNjV4V21aMFdna056ZVgwYU5IbzlGbzJMRmpCL1BuejBlcFZIWTdtV3cybXpHYnpWeDg4Y1V1QWJOejVYa2ZDUDM5V3VxMGJ0MDZBR2JPbk1tVlYxN1pxekhkZDk5OUxzRVBxOVhLNjYrL2pzVmlZY2FNR2R4Ly8vMlVsSlJnTkJveEdBeDRLaXJsNStkSFJFUkVqd0d6NWN1WDgrbW5uOUxTMHNMY3VYTUJVS2xVNU9Ua1VGTlR3MldYWGRadGhrOWpZeVAvL3ZlL2UzV2Q3bHh6elRWZUJjeldyVnVIdjc4L2t5ZFA3dE41Q2dzTGFXeHNkRnEyWWNNR0lpSWkwT2wwanZmRXliS3pzOTBHV1FCMjdkcEZVMU1UOCtiTmM3dE5YVjBkaHc4ZlpzS0VDYjBLeEp6TjN4MDJtNDF2dnZtRzl2WjJwOHpIa3BJU0FKS1RrNTMydmV1dXUzamhoUmQ0NktHSHVQYmFhN245OXR0ZFBvODZ0YmUzODhvcnIyQzFXcm5qamp1UVNxVm90VnF1di81NnI4WjU1WlZYY3ZmZGR6c3RHNmpucUwrRWg0ZFRVbExDbi8vOFo1NSsrbWxHakJqaFdHY3dHSHA4ajkxODg4MWVCOHgrL1BGSHdINFRSWC9KemMxMStYZUZKMUtwbE9EZ1lLOHlKSHZ6R1RwOStuVHV1KzgrcDJWYnRtemgrKysvNzFYL1dyMWV6MVZYWFNVQ1p1YzVFVEFUQkVFUUJFRVFCRUVRaERPZ3ZMeWNvMGVQTW0vZVBMNysrbXNNQm9QTE5yR3hzVFEwTlBEVlYxKzVuZFRKeXNvaU96dmJhVmxHUmdZVEpreHcyWGJObWpWVVZGUzR6V3l4V3ExODhza25ic2U1YTljdWtwS1NTRWxKSVM4dmozLzg0eDh1MjFnc0ZnQSsvdmhqSkJLSnkvcDMzbm5IS1hDU21wckswMDgvelZOUFBjWHJyNy9PTysrOEE5Z25zUHo4L0p5dTZkMTMzMlhQbmozODZVOS9ZdHk0Y1c3SDJOWFRUei90OXZyZGpmblNTeS8xdUw2d3NKQXRXN2E0WGRkWkVseWxVcm05M2s3MzNITlByMHJ2WFg3NTVVeWJOczN0T3ExV3l6UFBQT04yM2U3ZHV6RVlETXljT2ROcCtWdHZ2VVZxYXFySDgzMzU1WmNlSjF2UHRlZDlJUFRYYXduczVRSzNiOS9PeUpFamlZcUtZdTdjdVh6MTFWZUVoSVIwbXcyVm01dExYbDZlMjhEbm9rV0x5TXZMNDk1Nzd5VStQcDdwMDZkVFhWMk5XcTNHeDhjSHRWck5SeDk5UkZKU0VuZmZmVGRCUVVFRUJRVjVWWjJqdGJXVnBVdVhFaElTd3RWWFgrMjA3dnJycitlMTExN2oyMisvZFFuZWRoVWZIOCtLRlN0NlBKY25OVFUxM0hISEhTN0x0MjNieHY3OSs1Mld0YmUzVTFaV1JtSmlJcDkvL25tM3g4M016SFQ3dkM1Y3VKQk5temE1M2FlN1VuQmZmLzAxR28zR2FabFdxOFZtcy9IOTk5OGpsVXE1NktLTGFHdHJBMEFpa1RnQ2pXdldyQUZnMUtoUlZGVlZ1Unhib1ZBUUdocnF0T3hzLys3WXMyY1BWVlZWM0hqampVNkJyODVzbmlGRGhqaHRQM1RvVUJZc1dNQ0xMNzdJOHVYTENRME5kWnRSYXJWYWVlV1ZWeWd0TGVXNjY2NXpaRURKNVhJdXUrd3lsKzNkR1Rac21PUG5nWHlPK3RPMGFkTUlDZ3JpMldlZjViSEhIdU94eHg3am9vc3VBbkFwQUpGR0FBQWdBRWxFUVZRRXhhKysrbXIrOEljL09PM1gwdExDcmJmZTZuSzhscFlXais5Ym85RUl3S3V2dnNwcnI3M20xZmdtVEpqQWswOCs2WEY5NXhnek1qS0lqSXgwZkQ3dDJiT0g0dUppL3ZhM3Z4RWFHa3BJU0FpaG9hRmVad3pxOVhwU1UxT2RnbGVMRnk4bU9UbVo4ZVBITzVZdFdiTEVjVjN1ZlBmZGQxNmRyNjJ0ald1dXVjYXJiWVZ6bXdpWUNZSWdDTUlab0ZINDBteHFkMWsreEQrS1labzRWcFI3WDBLbkt6K1pDb1BWak5sbWNWa1g3eHZLSDRmWS96UCs3TDZ2M1c3VEcwTURZNGxRYThodnFhQlMzM1JLeC9LR24xeUYxdXo2bjhHQjRDTlRvcmNZOGFiUnE2OU1pVklxUjJzMllEckZ4L1JrZ1FvZlVnTmlLR2lyb3RHbzdkZGpudzZabW5oSzIrdmR2dGE3R2hrOGlEMk5SVjQ5M21lYWVHMElndENmVnF4WWdVUWlZY2FNR1R6d3dBTzB0TFI0M1BiYmI3OTF1OXhtczdsTWVxYW1wanF5UWJvNmRPZ1FOVFUxYnRkWkxCYTNBVE9kVHNmT25UdjUvZTkvRDhEdzRjUGRUaTZ0WExtU3Q5NTZpMy8rODUvZGx1YlRhclhVMU5RQUVCWVd4cng1OHhnNmRDaUZoWVVZalVaMjd0ekppQkVqS0NzcmMrd3pjdVJJckZZcm8wYU5vckN3RUFCL2YzL0N3OFBkbm1QNzl1M1UxdFo2SEVPbm5scTYzM25ubmR4NTU1MXUxNzN4eGh1c1hyMmFUei85MUtzK1FVMU5UZVRrNUFEMjV3SHNRYUpqeDQ2aFZDb2RXVW5SMGRFZVM1STFOemQ3UFA2YU5Xc0lEdy9uZ2dzdTZIRXMzamdYbi9lQjBGK3ZKYkJQeXBwTUpxNjk5bG9BYnJubEZuSnljdERyOWQwR25UcXpjcEtTa3B5Vzc5NjltODgvL3h4L2YzOUhwc1dzV2JOYzlsKzRjQ0VhallhVWxKUWV4OWpWZ2dVTDBHcTEzSFhYWFM0Qmw0c3Z2cGhGaXhheGFORWlKazZjeU9EQmc5MGVReUtSbkZLdk5rOTk4WGJ2M3MwMzMzempNaTYxV2sxMWRUWC8vZTkvUFI1VHI5ZGpOQm85QmtKOWZYMzUxNy8rNWRYNEZpMWE1TEhrNUc5LysxdGFXMXNkdjNjTlppZ1VDbGF1WEluTlptUFZxbFVBdlAvKys3ei8vdnN1eHhrNmRLZ2pzTnpwYlAvdVdMbHlKUktKeE9YMWVQandZY0ExWUFhZzBXaDQ1WlZYV0xObURiLzV6Vy9janZmTk45OWs2OWF0akI4LzN1bXpXYVZTOGRlLy90WHRkWFpuSUorai9qWnExQ2plZXVzdDNuNzdiYWVnWCtmblUyaG9xTXQ3elZPUVNLbFV1ZzB3NXVibVVsUlV4TlNwVTN2VkV6RXBLY25wQmhPajBVaEJRUUdMRmkxQ3BWSTVQaDl1dWVVV3B5emk5OTU3ajZLaUlpWk5tdVQydUNVbEplVG41d1AyQUw1RUltSHQyclVBam9CaGVucTY0M3NLN0RlQnBLU2tPQzFidm55NTE5Y2lDQ0FDWm9JZ0NJSncyZ1VxZkhoM3pPODUybHJGZS9tckhKUGR3VW8vWGgxNUN4SWs3RzRzcEt5OXZsZkhEVmI2OFd6VzlUUVp0Yng4NEZ2MFZwUFRlbzNDbHd5TnZleU4xZVphVTd5M0xvOFp5ZVR3ZEQ0NHRvYkt5b0VQbU4yZE1vTk1UVHh2SDFsSmJtTVJDb2tNbWFSdjllcFBmbXhPOXVpdzJRelR4UEYrL21wK3FUblk3YlozRGJtRXFSSERlUFB3LzloVWU3aFg0MGdKaU9LZWxKbThtNytLZ3JacWwvVmpRcEw1YStxbGxPa2ErT3ZPajEzV1R3eEw0YnI0aVN3NCtpUEgybHp2ZHV4SmpFOHd5ZjZSSEdvcHA4N1Eydk1PdmFDUXlIZ3k0MXBVTWdYMzcvNFB4VnIzazAyUEQ3dWFjYUZEK1BEWVduNm9kQzMxZExiNXRidzJCRUVZZUhxOW50V3JWek42OUdnaUl5Tlp0R2pSbVI2U1cxdTNic1ZvTkpLWW1PaFl0bURCQXNjZDk1MU1KdnQzNjEvKzhoZVhUS00zMzN6VE1kbS9hOWN1WG5qaGhXN1B1V3ZYTHU2NjZ5Nlg1WjJUbG1Bdm8vblVVMCs1M1gvVnFsWDkzdXZrWkoyVHJONlc1NnFzck9TTk45NXdXclp3NFVJQUFnSUMrT2MvLzNsS1k5bTZkU3UzM1haYnYxMzN1Zmk4RDRUK2VpMFpqVVpXckZoQlFrS0NVK1pEVEV3TUd6WnN3R3ExZXN5cUtDd3NSS2xVT3ZWOEt5c3I0L25ubjhkcXRUb2VkNzFlN3pGd1o3VmFQZmFvVWlnVUxtWG9ObS9lekpvMWE4ak16SFNiT1NlWHkzbmtrVWU0Nzc3N2VQSEZGNWsvZjc1TDhHclBuajJPQUVsZmVKUEowZGxMelZ2ZWxCNlVTQ1JlQjJWN0NnYkd4c2E2QkgvV3JWdEhSVVVGWUgrZlZWUlVNRzNhTkxmOTBSWXNXT0R5M0p3TDN4MzUrZm5ZYkRhWEd3NDZNK0Z1dnZubWJ2ZC83NzMzSEQ5M2xpQjg4ODAzK2Vtbm44akt5dUtwcDU1Q3E5WFMydHBLVEV6TUtZMTFJSjZqZ1pLY25Pd1NtTnV3WVFQZ0dsQUhISjhOWnJQWmFibGFyZWJQZi82ejA3SzZ1anBXclZwRlNrb0tUenp4UksvN3d2M3l5eTk4K2VXWGdQMTVMaWdvb0xTMGxNREFRQjU4OEVHMyt5aVZTaXdXQ3phYnpXMkdjazVPRGg5KytLSFRzbGRmZlJYQXE4eGZRZWdyRVRBVEJFRVFoTlBzanVUcEJNaDlpRklIMFdiU081WTNHclZzcmozQ2xQQjBiaGswbVZjUGVyNHowaDJGUklhdlRFVkNVQmpQWmwvUEMvdVhPV1ZreWFYMi8reGJzV0VkNEZ5ZUp6T3V4VS91L281UVQycjFMYngxeFAwZG1qS0psSkhCU2ZqS2xKUzFOd0J3Zi9vVlRBenpYR0tvT3pkdGZ0dGowRXd1a1RFME1CYTVSTWErNXRJK0hkOWJNNktIaytnWHp2UFpOL0Q4dm1VY2FhMXdXcDhWWko4WXlXMG9kTmszVEJYQVBTbVg0aWRYTVRWaWFMZEJrV0NsSDFIcUlLSjlna2p3RFNNNUlJckIvcEg0eXV3bFVyNG8zc3hYSlZ2NzhjcGdSUEFnMURJRlZmcG1qOEV5Z0orckR6QXVkQWkzSmsxaGExMCtUVDFrbzNXVnFZbm53YUc5Ni8vaGphZjNMcUhVVGNENmZIeHRDSUp3NW56NzdiZG90VnFudmp5NXVibE9kN3YzSkNNalkwRExRTUdKZmlaZFhYamhoUzRaSmZ2MjdXUDE2dFhNblR2WEpZalVOUU5yNU1pUmJ1L0UxMnExUFB2c3MwUkZSWG1jWE9zcU1ERFE0N3IrTEtQblNXTmpJMEZCUVY1UGxLYWxwVGxLMC8zd3d3OHNXTENBdDk5K202U2tKQ1FTU2ErZTk1T3RXclVLazhuRTZOR2orM3lNazUyTHovdEE2Sy9YMHZMbHkybHFhbUw2OU9sT0U4TnhjWEdZVENiS3lzcWNBbUtkOUhvOXBhV2xwS1NrT0Nhd2EydHJlZXl4eHdCN2FjSGk0bUxBWGlaUnI5ZTdIQVBzMll4WFhYV1YyM1gzM0hPUFU4bkY4dkp5M256elRkUnFOUTgvL0xESGlmTmh3NFp4d3cwM3NHVEpFcDUrK21tZWYvNTVwNkJaVGs0T1gzLzl0Y2ZIcENmZWx0anJiMXF0MXV2K1RaMGxTVDJKam81MnlSNDhkdXlZSXhpemVQRmkvUHo4dVBmZWU5MzJndXZzbzlmVnVmRGRNV1BHREplTTJMcTZPalp1M0VoYVdwcFRobFJQSWlJaVdMQmdnU05ZOXVLTEw2SldxM24vL2ZkWnUzWXRMNzc0b2xmOTdUd1ppT2VvUDVXVWxQRGVlKzl4MzMzM3VRUUg4L0x5V0xwMEtWRlJVVTZaVzUxOGZYMlJTcVg4OU5OUHFOVnFGQW9GTVRFeFhIamhoUzdidnZ2dXUraDBPcGVzdSs3NCsvczdiaWk0NktLTEhGbGYxMTU3TFJkY2NJSGpNOTFUNzcvT2dMUEJZSEJiTm5UV3JGbU9Zejc1NUpOSXBWTEhqUmZkOVU0VWhGTWxBbWFDSUFpQ2NCcU5DUm5NbFBCMEFENDR1c2FsVE51UzRpMU1Da3RsUW1nS0k0SVMyZE5VN1BXeGF3d3QvRzN2bDd3NC9DYlNBbUw0ZS9aY250MjMxRkVPVHlHeC8yUFdiTzNmMG5EdXBBVkdFeUR2WGZtVlFJWG43VE0wOGZqS2xPUzNWbEpyY0M0NVVxaXRvY25vWFpCbGVIQWlVanozR1FGSUQ0eEJLWlZ6cUtXY2VrTXJjVDRodkQ3cXR4NjM3M3hjNzAyN2pIdFNaM3JjN3E4N1AzYko0dnJnNkJyQ1ZZRU1EMHJrNmF3NVBKVzNoRUp0aldOOVoxQmtWOE54cC8xOFpFcEhVSEpmY3dtZkhQL0Y1WHlabW5odVQ1NUdsRThRYXFucmYrSk1OZ3ZIMjJvbzFOWlEybDRIZ0FSUXVkbldFNFBWNURIMDJobk0zTkJERmxaTy9WRjJOaHhuVkVnU1kwS1NXVnU5eit2eks2UXlnaFMrWG0vdkxibUh6TVh6NWJVaENNS1pwOVZxK2VxcnJ3Q2NKczgvK3VnalI0OFhieno3N0xOdVMvQ3RXTEdDSDM3NHdXVzUwV2pFYXJVNnlyZjFwS1NraEYyN2Rya3N6OGpJSUNNancybVp4V0poOWVyVlRKNDh1ZHZTZkFFQkFXN3YwcDgvZno0R2c0RTc3N3pUN2ZyZU9IRGdRTGY5U2pwNVUwYlBFMDhCRGsra1VxbGpjckJ6Y2xXbFVqbVdkVTVRSGpwMHlHTS9GWGZCRUtQUnlOS2xTejJlOS83NzcrODJVK0RrekFNNGQ1LzNnZEFmcjZXV2xoWkg1c1hKV1JTZHBUaDM3dHpwOXZXMGZmdDJ6R2F6VXcrM0gzLzhrY2JHUmw1KytXWFdyRm5qQ0pnOStPQ0RicC9QK2ZQbkV4TVQ0ekZqS3owOTNmRnpjM016VHp6eEJLMnRyVHowMEVNOVp1Lzg0UTkvb0t5c2pNMmJOL1A0NDQvejk3Ly8zVEdSL1ljLy9JRjU4K1oxdTM5M2ZIeDhQR2JGRFNTVlN1VlY4QmJncDU5K2NwUmE3YTJmZi82WkkwZU9NRy9lUEkrVC8xYXIxU2tZYzY1OGQ3Z3JNYnBvMFNJMmJ0ekkzTGx6bVR4NXN0ZGpCWmd5WlFvdExTMDgrdWlqS0JRSzl1L2Z6dzgvL0VCeWNyTGpQVFFRK3ZJYzliZGp4NDZSbDVmSDNYZmZ6YU9QUHNxa1NaT3dXcTE4OGNVWGp1ekN4eDkvM08zbnZGd3VaOTY4ZVN4YXRNaVIwVHhqeGd5WGdObnk1Y3NkNVJTZmZ2cHByOGMyZi83OGJudGs5cVR6KzArdjE3c05tUG40K0RpMmtjdmx5R1F5bCt6UGd3Y1BPcFZRdFZxdEhEbHl4R2xaWnlhMEo5NW1hWHJ6WFNDY0gwVEFUQkFFUVJCT2sxQlZBSDlKdGQ5NXVxNzZBUHVhUzF5MktkYzFzTG95ajh0alJ2S1h0TXU0YjllbnRKbmQzeW5xVHBXK21iL3RYY0xmcytjeXlDK2N2MlhPNGFIY3p3QWNHVi90bHRQM0Q3M2JjejZnMWRUOWYzUmpmRVA0ZjZOY0cwaDNOU0hNM25QQlhWbTdwU1hiMkZxWDc5VjR2cHA4UDFKSjkyVjFzb1BzcFlkK3FUNEEyTXMzN20veW5FMlU1QjlCcU5LZlVtMDlEY1kyajl1WjNBUXFMVFlycnh6OGxwZUczMFNTWHdSekVzYnp4aUg3SkZsNllBeWhTbiswWmdQN1Q4cG11aS90Y2diNWhWUGFYczlyQjFlNHpSZ3NiYThud1M4TW84Vk1rYmFXU2wwVFF3SWlDVmNGc3VEb0duNnEzb2ZscE5LYzZZR3h2RFQ4Sm8vWGNMSUhkditIUWpmWlkwcXBuUEZoOXQ0RTYyc084dHFJV3dsUXVQNG5xSk5hcHNSb01UTW5ZVHh6RXNaNzNDNm43aWlmRnE1M1dWN1dYcy9EdVo2YnUzODQvaTRDNUQ0OHRtZHh0OWx1bmR0NWNyNjhOZ1JCT1BNV0xWcms5Zzd1Tjk5OHM4ZU1oYTdjVFRDQnZXeVR1enZ1TjIzYVJGVlZGYk5uejNaWlo3UFpIQk94blpZdFc0WlVLc1ZxdFg5ZlZGWld1aTJaQnljeUxmNzR4eis2TGEyVWxwYkcwMDgvemRhdHJobk5PcDJPRlN0V0VCd2NURk5URTZ0WHIzWjdqcE5GUkVTNHZjN080RVJmdGJhMnNuanhZby9yTFJZTHJhMnRORGMzZTFWS01TVWxoV25UcG5sMTdxMWJ0N0p0Mnphdng3cHk1VW9hR3hzOXJwODllellSRVJHQVBSdHN3NFlOM0g3NzdZN1h6dTdkdTEyZWszUDFlUjhJcC9wYUF2and3dy9SYXQzM0c4M0l5RUN0VnJOOSszWkhiN091Tm0zYUJPQTB3WDN6elRjemFkSWtrcEtTbkVwa2RtWmluT3hmLy9vWEVSRVJYSExKSmQyT3M2V2xoU2VlZUlLS2lncXV2LzU2WnM0OGNiTlBaOERrNU04Y3FWVEtrMDgreVZOUFBjWHUzYnY1MDUvK3hDT1BQRUpXVmhZS2hXSkFBd2tBdDk1NmE3OGZVeTZYYy9IRkYzdTFiWDUrZnA4RFpoRVJFVXlhTklrNWMrWlFVVkhoRXB6c2ZHOTFmUXpQbGU4T2Q5YXZYNDlVS3UzVGUzZmt5SkdNR0RFQ2lVUkNXMXNicjd6eUNncUZnc2NmZjV5YW1wcGU5NmlLajQ5M3lxcjBwQy9QVVgrYk5tMGF3Y0hCUFBmY2N6enp6RFBjZHR0dDNITExMZFRXMWhJY0hNeWpqejdhYmNiZUxiZmN3azAzM2VRb2gzbHlWdlRldlhzZFpRL256WnRIWEZ4Y2oyUGFzV09IUzNsZVQ1cWFUclJ1MkxwMUsrWGw1WTdmTzB1MmZ2ZmRkd1FFQkRqdGw1YVc1dFZORklXRmhVNjlMd0dLaTR1cHJLeDAvTjdUZTZNL1B1ZUY4NHNJbUFtQ0lBakNhYUNReUhoczJHdzBDbCtxOWMzOCsvalBIcmY5ckdnRFkwT1RDVmNGOG1ENkxGN1l2NnhYazk0VnVrYWUzdmNWanc2OWlnVkhUNVRUMFhSazRqUWIzZitIdlNkU0pDaWxKLzdwME5rL1RDR1JPVEtZYk5pempqcVpyQmFYTExxVDlaVHhwcERJbUJLZWp0bG1aVVBOb1Q2TnZUY21ocWRpc0pyWTJCR2Nxek8wOHVJQnovOEp1eS90Y3FaR0RPT2JzdTI5N2xNRm9MZVllR0gvTWk2UEdjbVh4VnNjeXkvb3lFVGNYbi9NSmJEMVdlRUc1RklaNytldjloaFFiVGExODd1dDg1M1dQNWx4TGVHcVFCcU1yUzdIN01xS2paWnVBcDBhaFcrM2VYb1hSZ3pGVjZaaWIxTUpGYnBHd3RXQjNXWVFkb3FRZGQrREl0QkROcGtWVzQ5OTZRQ01WcE5YMjNseXZydzJCRUU0c3dvS0NsaTJiQmtqUjQ0a056ZlhhVjNuSGRUZU92bU84czRBeC9EaHc3bmpqanRjdGk4dExhVyt2dDd0T292RjRqVHBXVlpXeHFwVnE3ajAwa3RadVhJbEFNSEJ3VHo4OE1OZWo2K3J3TUJBcXFxcVhQcDRkZFhZMk5qdCtwT05Iei9lN2VUcmswOCt5Wmd4WTNyYzMycTFNbWZPSEpmbFdxM1dxMUp5WldWbFhtMDNiZHEwYmdObWhZV0ZUbGs1YytmT2RidmR5ZjJYV2x0Yldmai8yYnZ2Z0tqci80SGp6enM0T0RpbWdDSW9pQVBFalh1amxscU8xRXo5cHVWSW01cForTTIwY2xSbVVXcGE1c3IwYXovTHpMMVNjWVFtaU9MQXZSRUJSV1RLUHJpNzN4L25uUnczT0hCbTc4ZGYzbWUrN3o0ZlBIaS9QcS9YYStWS2ZIMTlEU1loQVFJREEzbmpqVGQ0OXRsbmNYZDMxeS9mdjM4L3p6Ly92TDd2VTZ0V3JlalpzeWVPam83NjkvUlB2ZTRQdy8zZVM3R3hzZnArVTZheTltUXlHYzJhTlNNMk5wYU1qQXlxVkttaVg1ZVZsVVZVVkJRQkFRRUcyV2NTaWNSa3Z5S05SbU8ySktPNUhtYjI5dlpJcFZKU1UxUDU2S09QU0V4TXBGT25Ua2IvUjZ4ZHU1YTFhOWZ5N3J2dkdnV1RaRElaTTJiTTROdHZ2eVV5TXBLd3NERGVmZmRkZlRaU1NrcUsxVUhndG0zYjR1M3RiZFcyQUgzNzlqVWIvREdsc0xEUVlrWW1hSC8rclFtbWdHSEdTVjVlSGovKytDTWpSb3pRQjZrdGFkU29FWTBhTldMV3JGbkV4c2F5WU1FQ2cvZXV5eGJVQldQK0tkOGRwaVFtSmhJZkg0K3JxeXNiTjI0c2QzeDJkbllNR2pUSVlKbEVJa0dqMFRCNzlteHUzYnJGTysrOGc3Ky9QNmRPblRKWlFsYW5zTEFRaVVTQ3ZmMjlkZ0ZObXphMTZocFg5Qm85TENFaEljeWRPNWZKa3lkalo2Y3RxVDkrL0hoMjdkcEZhbW9xdTNmdkx2Y1l0V3ZYTmlxcGUvbnlaVDc5OUZOOVFDa2tKTVNxakwzTXpNeHlBMlkzYjk1a3hvd1pKQ1ltNnZ1bG1jdWUxbVcvbFRaMDZGQ3JBbWE5ZS9mbTNYZmYxYi91MmJNblBYcjBNTWdTTlpjWkdSd2NURUZCQVpNblR5NzNQS0M5bCtiT25XdVFsU3M4blVUQVRCQUVRUkFlZ2JmcjlhQ3VremZGR2hYaDV6WVo5QllycTFCVnpOenoyL2k4eVJDYXVkZmkzYURubVg5aGU0WHlSSkx5MHhsL2RMbkJQcnBnUTNZRmVrU1Yxc2pOanhtTkJ4a3RIMTJuRzZQcmFDZUJja29LR0I2OW9GTEhONmV0WnlCT3RuS2kweTVXZXV6V3FxWHdvb1pERlU1bFg2ZWdWQ2FlbjZNbjNhbzFOTGxQSGFkcUFJUldEYWJ1M1grWGxxbk1ZMU55ck1HeW45cThaYkxIV3gvZmU3MUhkTUhKVGxYcjA4N0xkS21MSDFxTk5sbzI2ZmdxcnQ4dHNWalpnRWw2VVE1dkhGNWlkdjNLZG1NdFptSTlWNzBaQUgvZTBQNHhQK3JRajVVYXg1UGthYnMzQkVFd3BIc0N1bXdQcG9kaDQ4YU5PRGc0TUhic1dLUEp4L2ZlZSsrK3ltcnBKajExRTJyM1k4MmFOZmo0K0JnRVR1UnlPWjA3ZHlZMU5kWG9pVzV6YkcxdGFkS2tpZjcxamgwNzlQKytkdTBhVTZkTzVjNmRPNFNIaDVzczdSUVRFOFAwNmRQcDJyVXJZV0ZoQnBQQ0Vva0V0VnF0TDBubjRPREFsMTkraWF1cks3ZHZtODhvTHUzTEw3L0UwZEdSK0hodFQwZ25KeWVxVmF1bTd6ZG15cng1ODlpelp3OUxsaXl4YW5LLzdCUDl1c25KNWN1WGMrWEtGZExTMHF3dUNWWGFpaFVyVUt2VkRCMDZsRysrK2NaZ25aK2ZuMVVsSTMxOWZRMUtLZjVUcnZ2RDhERHVwVTJiTnVIbTVzYUVDUk40OVZYVFpaeWZmLzU1RGgwNnhLWk5teGcxYXBSKytabzFheWdxS2pJWmlETWxMUzJOb1VPSG1seG5yb2ZabDE5K1NhdFdyWWlPamlZeE1aRm5ubm5HcUc5WmRuWTJ2Ly8rTzhYRnhRUUZCWms4dmx3dTU1TlBQaUV3TUpDMWE5Y2E5SDI3Y3VVS0N4Wlk5L2VCdDdkM2hRSm1RNFlNMFFkL3JaR2RuVjF1d016T3pvNjMzMzdicXVQOTlkZGZ4TWJHa3BxYVNuaDRPTmV2WDZkbHk1YjZnRmxTVWhMTGx5ODMyRWQzaituMDY5ZVB2Lzc2aTZsVHB6SnYzang5Q2JxeXdaaC95bmVIS2JyZ1NuWjJOci84OG9zK1FHOUtibTR1am82T1JnRXowSmFlMUdWZGhvYUdBdEM0Y1dPemdSalFCbEFhTldyRTdObXpUYTUva05mb1lRb0lDR0RKa2lYNlBvNVNxWlFsUzVaWTNXL3MxVmRmTlFpWVhicDBpY21USjFOY1hFejM3dDJKaUlnZ01USFJxbnNnTlRYVjVIS1ZTa1YwZERSRlJVWEV4Y1hoNk9ob2tEazdmZnAwbWpkdnJuOTk1c3daSmsrZXpMUnAwNHg2Y0pycUQ1cVptY2tQUC96QThlUEhtVFZyVnJuakxFL1BuajBOTW1uTEk1ZkxyUTZ1Q2Y5c0ltQW1DSUlnQ0EvWm1EcmQ2SHAzUW4zcDVUMWN6VFg5QzJacDUrNGs4OU9WdmJ4WjkxbTZWRzJBVEdMRGR4ZTJVMklpVzZ1ZWMzVkcxVFpkZ3FVMGI3bDJFakRBcVdxRnl1N05Pck9CbkpKQ0NsUkZYTW05cFY5ZVRlNktrNjJjMjBWMzlObEllUThobzZWNzljWUE3RTZ4dnJkVlpiWDMxRTRDbE8xRDRldFloWDQxakJzcGw5YXlTaDFhVnFsanRQeDZmcHBSVUNTaktKZENDNlV4WFdXT3lLVXlpdFRGUnIydHltTXBjK3hSQ0hMeG9ZNVROWEpLQ2ptY2Z2bXhqdVZCRXZlR0lEemRzck96Z1VjVE1PdmN1VE90V3JYQ3c4UERhTjNJa1NPNWMrZU9pYjFNS3h0bzBHV1htSnBvcXFqYXRXdlR1WE5uazFrTGtaR1IraEpPNVZFb0ZBWVpCYnJqeGNURU1IUG1UQ1FTQ1o5Ly9yblpKOG5idDIvUE8rKzh3NElGQzBoTlRXWGl4SWtHQVo3czdHeXo1UUlybzF1M2JreWVQRmsvSVZwV1VWRVJodzRkd3RmWGw0Q0FBS0tqbzdsNjlTb3Z2L3l5eFY1aEtTa3BiTml3Z1JNblRuRDFxcmIvWkV4TURMVnIxNlpIang2VkNnSTVPanJ5NnF1djZpZFFRUnMwTVZmYThOdzViYWIrMnJWclRXYmx1TGk0L0dPdSs4T1FrNVB6d08rbGR1M2FHV1QwbWRLMmJWdXFWNi9PbGkxYkdEeDRNQXFGZ3JTME5MWnMyWUszdDNlNXBSUjFuSjJkbVRScFVvWEdxSnRBNzlldkh6NCtQclJzMmRMb1h2emxsMS9Jejg5bjFLaFI1ZlkwR3p4NE1MMTc5emJaNzJucTFLbG1Nd05qWTJPWk9YTm1oY2Irc01oa01xc24wYTlkdTBac2JDd2ZmdmdoR28yR21UTm5HbVFrbWlvWHFGUXFEWDYrR2pSb3dKZ3hZMWl5WkFtelo4L21rMDgrQWU3MVhkSUZNUDRwM3gxbDVlZm5zM256WnB5ZG5lbmF0U3Y3OXUxajllclZKZ016aVltSmpCNDkybVJXNTZwVnE4b05kbGJHZzd4R0Q1dVRrNVBCNjE5KytZWHc4SERPbkRuRDBxVkxUUWJ1bGk1ZHl2YnQydzB5eCtMaTR2ajAwMDlSS3BWTW16Wk5uekUyWjg2Y1NvL3Q4T0hEekpremgvVDBkRUNiclRadDJqUVVDZ1hIamgwRHRKOVQ2ZTlXWGZuSHJLd3NrOSs1VVZGUi9QMzMzNXc3ZDA3L3NNYTJiZHNJQ2dveTIxUE9Hb3NXTFdMYnRtMW0xNjlhdFFvWEZ4ZnUzTGxqc2grZlRvOGVQUXl5MjRTbmh3aVlDWUlnQ01KRDlGcnRydlQyMFQ1RnRTbnBDQkVwSjYzZWQ4Zk5FMVN4VXpESXJ4MGR2SUtvS25jbC9Od21vMGx5SjF0N2dsMnNuMEJ3dG5XbzBQYmNMYjUzS1NkRjN3OE5JS3grSHpwNjFXZGRZZ3c3YjhaVjRIaldxK3ZrVFdOWDdkUFJ0d3F6SDhvNWRLUkl6R1lLSGMyNHlwaVlSU2JYamFuN0RHMDk2ckg0OG02T21BZ1FsWmdJVW54NHdueS9MUnVKbEI5YWpzYkpWczZxYTMrekpkbTRmSTgxQnZ1MW82YWo0Ui9VdFoyMFQ3c09xTkdhMEtxR3RlNS9TemhZcWZPVTlSOS83ZE9xaFNxbFFTblJqbDcxNmU3ZHVOTEgvZXJzSm9QTXJyS2tGb3RFM3QxR0lyVnFPMVBIZnBydURVRVFIcTlXcmJSQjl0eGM0OTZHclZ1M3ZxOWo2L29rSFQ5KzNHUnB0b1NFQklxTGkvbnBwNStNMXBWOUlLQjM3OTdJWkRJdVhqVGZKM1RObWpYNkNib2JOMjV3NDhZTmc0bk9aY3VXc1cvZlBvTjkwdFBUV2JwMEtYdjI3RUVta3pGdTNEanM3ZTMxd1J4VGdvS0NlUEhGRjFtL2ZqMWp4b3loYTlldTlPclZpd1lOR3FCUUtQajY2Ni9ON3F2ejdiZmY2ck16TENsZEVzK1VQLy84azd5OFBBWVBIZ3pBZ1FNSGlJaUlZTkNnUVJZblRlUGo0MW0vZmozT3pzNzQrL3VUa0pEQTdObXo5VmxZMW1ZeGxmYkNDeS9nN3U1T2JPeTloeTh5TWpKWXQyNmQwYmE1dWJuNmE3eDY5V29jSFIyTmdtSTFhdFJnOXV6Wi80anJiaWs0V1ZrUDQxN3k4L05ES3BXYUxJZW9JNVZLR1RSb0VQUG56K2VubjM1aS9QanhoSWVIVTFoWXlQRGh3eTJXMmhzL2ZyeCtISEs1M09yZ21pbTYvNXRLdTNMbENsdTJiTUhQejA5L3ordms1dVlhVGVBRFppZXk1WEs1eWUxMTZ4NlgwNmRQYy9teTl2ZTBtemR2VWx4Y2JGWFpRTkIrUHFBTlpIenh4UmY0Ky9zYnJHL2V2TGxSSnN5TUdUT00rcDY5OU5KTHhNVEVFQmtaU1VoSUNMMTc5emJLWHZxbmZIZVV0V1hMRnZMeThoZzJiQmc5ZXZSZzY5YXRiTisrM1dSSnhKOSsrZ21KUkdLVUtibGt5UkwrK09NUEdqUm9nSWVIQndjT0hLakkyN1BvUVY2amgwbWowZkQ2NjYvVHFWTW5SbzRjQ1doLzF2cjM3MDlVVkJUNzl1MHo2b040NjlZdDl1elpRMkJnb0VGbWwwcWxRcVZTTVgzNmROcTJiYXZQSnA0NGNTSjE2OVl0ZHl4Nzl1d3hDbDZtcDZmajRPQkFXRmdZaXhjdnBscTFhdVVHdGJ5OHZKQktwUWI5eHNxZTUrKy8veVlvS0FobloyYzhQVDM1L3Z2dkRjcHJabWRuRzMxZjNibHp4MkNaTG9OU3A3aTRHS1ZTYVpEUkMzRGl4QW1PSGoycXY2ZDFaVzVidEdoQnMyYk5ETGI5My8vK1oxQ1NWWGk2aUlDWklBaUNJRHdFdGhJYjNxejNMTTlXMHdZSWRxWEVzU0krc3NMSCtUWGhJQnEwd1k5Nnp0N01hekdLLzEyTlpGZkt2UURWbGR4YkZ2c29BVWlROEdHRGZ0aEtwS3hOUE1TRk96Y3NidTh0ZDlPWFdUU1YxV2F0Nmc1dXVKUlk3bDFWVFc3K2lkdkIvdTNLUGNlRW9GNk1EM3JlcXZISUpPWW5ITnA1QnVKaDcyeHluVkpkUXJyUytJOVRnQ0tWOXNuQzNKSkNzOXRVUkIvZkZuakxYVWtyeXJtdlFHUVROejhhdXRZMHVhNkJxM0V6NSswM2pwdllzbUxxdS9qUXpNM2Y1THFxY2hlYW1GbG5EVnNMMTg3UDBaTjFuY0xNcnRmNU5zUjBLYVR5UEczM2hpQUl4blNUbk5ldVhUT2E4SHlVbGk5ZmJyRzBWRmsvLy95elFWYWM3c251YytmT21ReDRLSlZLMUdvMW16WnRLdmZZMWt3QUtoUUtmWkRvcjcvK1l2UG16V3pkdXRYc01jNmRPOGVISDM1SVlXRWgzYnQzNS9idDI4eWRPN2ZjOCtpMGI5OGVHeHNiSWlJaWlJaUkwR2VEbFo0SS9QUFBQOW0xYXhlVEprMHlLTzFtYjIrUG82T2p3YllWbFplWHg2Ky8vb3BjTHFkWHIxNFYycmRldlhyTW16ZVArdlhyczIzYk51YlBuMjl5TXZIVXFWTm1BeVJsSjdLOXZMeU10Z2tNRERUS2xqaHk1QWhUcGt5aFE0Y09IRHg0a0pDUUVCUUtCZE9tVGF2UWU5QjVVcTc3ZzJacmE2YzFBNU1BQUNBQVNVUkJWUHZJN3FXeWV2ZnV6WTRkTzlpNmRTdjUrZmtjUDM2Y05tM2EwTDE3ZDR2N3lXUXlaRElaQnc0Y0lEdzh2Tnh6dlBYV1cxYVBTYTFXTTMvK2ZOUnFOUk1tVERESVB0cTZkU3RMbGl4aDNyeDVKdnVwUFNxdnZQTEtmUi9qOE9IRGJOaXdRZjlhS3BXeWJOa3lpL3ZvL2kvVkNROFBwM3IxNnBVZWcwUWlZZUxFaWJ6Kyt1dGN2MzRkMEdhekFnYkJBWE9lcE8rTzBnb0tDbGkzYmgzMjl2YjA2OWNQZDNkM2V2ZnV6ZkxseTQzNjFlM2N1Wk9vcUNnR0RoeG8xR3RMcVZRU0VoTENaNTk5Wm5WNXp3ZnRmcS9SL2JwNDhTTFhyMTgzZXJnaUpDU0VrSkFRVnF4WVFmdjI3ZldmcVVxbDRwdHZ2a0dwVkRKKy9IaURmWm8zYjg2eVpjdU15cC82K3ZwU3A0NXhWWXl5NHVLTS93NEpEUTJsWjgrZStsS1IxckN4c1NFZ0lNRHNBeG9qUjQ3a2d3OCtRS0ZROE00NzcyQmpZMlAwV1VkR1JoSVphVGpQRWhVVlJWUlVGSmJZMk5nWTlRdFZxVlFtZTAwMmJ0ellhTnZLbEZFVy9qbEV3RXdRQkVFUUhqQjNPd1VmTmVoUG9MUDJqNmEvVXMreTZKTGxwcmlXL0pad2tOdEZkM2l6N3JNNDJ0anhkcjN1OUt6ZWxCVlgvK0pVOW5YdUZCY1FtM0hWNGpIOEhEMnhsV2lmeE4yYmNwcWJoVmtXdHc5eXZsZHU1WDdLdUgzZHpId0pnL0lFS0x4TWxyRXJLNnM0ai95U2UwOTNPZHJhVWRYZWxaeVNRdExMWk9QNUs3ek01aGYxOWpXZTlBaDByczRnUDh0QnV3QUxXVnVsNVJRWE1QL2luOGlsNWljZ3ZSM2NHSG8zUSt2L3JoMUFpc1RpOXVhVWFGVE1PYjlOMytzS29MR2JIKy9VNndIQWo1ZDJjU3JydXNFKzZVVTUxSFcydm1lRUtjTnFkVEs3YmxOU0xOdVRLeCtVSzFRWG0xMm4wcWpKc3REZnp0MU9nUlFKMmNYNUpyTzZ5bTVYMXROMmIxajZEQVJCZUx3S0Nnckl5Y2xoMUtoUkZqTm9kRTlCbDMxcU9qazVHWURQUHZ2TVpFbXJhZE9tY2V6WU1aTVRxeXFWaXVlZWU2N1NZMDlQVHkrM2wxQlFVQkRQUFBNTTNicDFvMG1USnFTbXBwS1hsNGRhcmVhOTk5NmpmdjM2SnJOMmtwT1RtVEZqQmcwYk5tVHc0TUZjdjM2ZDNidDNtK3h4czJmUEh1TGo0MDJXTFV0UFQyZjE2dFVteHlhUlNCZ3laSWpGOFM5Y3VKRE16RXlHRHg5dWRmbk9YMzc1aGFaTm05S2tTUk04UFQzTDNmN1lzV09jUEdsOVJZTHlwS1dsRVI0ZVR2ZnUzUWtNRE9UZ3dZTzgrZWFiVEpnd2dYWHIxbG5kSDh1Y0orVzZQd3dQODE0cVN5cVZFaFlXeHR0dnY4M2V2WHR4ZFhVbExLejhoNEYwU2twS0tDd3NwRy9mdmthOTYwcEtTbGk4ZUxHK2ZKeU9ScVBoNnRXclppZkkxNjFieDltelp4azRjQ0NOR3h0V0NXalNwQWtxbFlvdnZ2aUNCUXNXUExZTXNiNTkrMWJvM0lXRmhVYVpNYSs5OWhxdnZmYWFWZnNuSnlmejIyKy9zWHYzYm54OGZIQjNkK2ZNbVRNV2UzSlp5OXZibXhVclZ1anZOMTJBM0pweWYwL3FkOGZTcFV2SnpNeGt4SWdSdUx1N0F6QnExQ2hpWW1MNCtPT1BtVE5uRHE2dXJody9mcHp2dnZ1T3dNQkFvNndmZ0dIRGh1SGs1UFJJTXJrc3VaOXJkTDhPSHRSV0ErbmN1YlBSdXZIangvUDIyMjh6ZGVwVTVzNmRpNE9EQTNQbnppVXVMbzZSSTBlYTdEMW9xbGRnYkd3c0tTa3A1WTdGVklDcm9qOERHbzBHalVaRGd3WU5pSWlJb0xpNFdIOTlsVW9sZG5aMjFLeHArdUhQMHRxMmJXdlFuL0hqanorbVJZc1dCdGwybFgwNFJQajNFZ0V6UVJBRVFYakF1bFpycUErV3JVMDh4S3ByZjkvM01YZW5uQ0krTjVXdzRMNVVsN3RSVStHQkJzdmxMMHJUalNkZlZWUnVzQXhBSnIzM1pIT3h1cVRpQTc3cndPM3psS2d0WjZnNTJ0clJ4cU9lMGZMWDZ6NkxCTkNBeFNKNks2NUdFcDEyNzVmMk5oNTErYWhCZjJMU0xySGdrbUVQajRXdHhpQ1QyaHFVQ2dSbzVGcVRZQmRmcnVlbjRlZDRiekxMUmVaQUk3ZnlmMUV2VkJmajQraU9qNk83MlcweWluSnh0blZnWlR2TDVYdDBKZ1QxQXROOTFjdTFQdkV3djF6YmI3QnN1UHU5UDY0eWxibWtXSEVmVkVRbnIyQWF1ZGFrVUZXTTNNYjRqMW1WUnYzUWVtamRLTWhrL05IbFp0ZXZiRGNXWjFzSFpwejZnL2c4OHlXdmROdVY5bSs0TndSQnVNZFVLYXJIWWNpUUlSYkxzSmw3Q3ZyVUtXMi9UMnNtbVI2MGMrZk80ZTd1amtxbE1qdDJxVlRLaEFrVDlLK3JWdFUrV0JBWEYwZFJVUkVoSVNFbXMxVlNVN1g5WDNVVGZINStmaVludUs5ZXZjckpreWRwMTY2ZHlZbFZTMEVPcVZScU1jaXhmZnQyZHU3Y1NlM2F0WTJlTkxka3k1WXRIRGh3d09vbjdrZU1HR0gyK05uWjJiejAwa3RXbnpzN081dEpreVlobDh0NSsrMjMyYk5uRHdDZW5wNkVoWVhwZTRtVkxlTlZFVS9DZFFkdGI3VDQrSGk2ZE9saWNpSzRvaDdtdldST1ltSWlVcWtVdFZxTlhDN1haNjlZUTFlbXIxdTNiZ2E5aWtBYlRGbThlTEhSUHBtWm1iejExbHVNSGozYTZKNkxqNDluK2ZMbDFLbFRoOUdqUnh2dDYrZm54NWd4WS9qeHh4K1pQMzgrSDM3NFlibGozTGx6cDhuTUZOQ1c5cXlNSVVPR2xCdXdMUzA3Tzd0U2ZiQk9uejdOcGsyYjJMOS9QODdPenJ6MTFsdjA2ZE9IWmN1V2NlYk1tUW9mejV6U3dWbGRHYytLQkFTZnBPK09reWRQNnZ2d2xTN242ZXpzekxScDA1ZzRjU0xqeDQ5bndJQUJMRm15QkU5UFQyYk1tR0V5VzBzWGJIc1NXSE9OU2twS0huZy91QU1IRHFCUUtFeG10dGFvVVlPSkV5Y3ljK1pNL3Z2Zi8xSzFhbFVPSGp4SWp4NDlMUGJnS3V0UlpVMmRQbjJhUllzV01YNzhlTnEzYjgrV0xWdUlpWW1oWThlT0FNeWJONCtpb2lKOXJ6aHpYbjMxVllLQ2dnekt5VW9rRWp3OVBRMld2ZkxLSzQrMWVvRHd6eU1DWm9JZ0NJTHdnSzFQUEV4TlIwL2lNcTl4TGU4Mnk5dStjOS9IbkhkaE95Y3lyekhoNkFvRys3WGpSa0VHcDdNVHJkNi9XWlZhQUp6TFR0WXZzNUZJelFZd2RBRXpsYVpzYU1rOEh3ZDNtcmo1c2ZmV3ZUOGFsMTdlUTA2SitaNE5BTDRPVll3Q1psMnJOU1RZeFpjYkJabGtLZk5NbGhDY2YvRlBGbDZLb0VCbC9XVEMyMGVNNis0RERBOElSWTJHUDY0ZklxeCtILzN5Mkl5cnZIeHdudFhITDQrampSMW5URnczVzZtTlBxc3Z2U2pIWWpBcjBNVUhtY1NHMUtKc2JoZWFidTU5cTh6K1ZleWNhTzF4cng2OVZDTEYxNkVLeVFVWmxYa2JSaHhzN0JoVnV3c0F2MStQWWtSQXFORTJjaHNaQ3B2S2x5dkpVT1lhM1lzMmQ4czBsbTFPL3lBOTdmZUdJQWozK1B2N2MrdldyY2M5akVvckxDd2tOamFXcWxXclVxMWF0VWQ2N3BpWUdHN2V2TW5ObXpjWk0yWU1vMGVQMWs5OGxhZWtwSVNGQ3hjaWxVcnAxcTJieVcyU2twSUE4UEh4TWJsZVo4bVNKV2cwR3FLam8vbjc3NytOeGhBWUdNajMzMzl2MWJoSzI3Tm5EOTk5OXgzT3pzNTgrdW1uVm1jNXFOVnE3dHk1UTcxNnhnOEdsZVhsNVVWRWhPV0tCSzZ1cnVWdW81T1Nrc0tubjM1S2Ftb3E4K2JOdzluWnNMUndseTVkU0VoSVlPSENoVnk0Y0lIMzNudXZ3aGtDVDhwMUIxaTVjaVZYcjE2bGI5KysxcjhCQ3g3V3ZXU0tScVBoOTk5LzUrZWZmMFlxbGRLNmRXc09IejdNaEFrVG1EcDFLZzBhbU05UzE5RUZQR3JVTVA2ZDJSeGRrS3Bzd0NrM041ZHAwNlloa1VpWVBIbXkyZnU5Zi8vK1JFZEhFeEVSUVVoSVNMbmxJNk9pb2l3R2MrUnl1Y1gxajFwR1JnWi8vZlVYMjdadDQvcjE2M2g1ZVRGbXpCaDY5Kzc5UURMS3lwT2RyZTNmL0xDejl4N0dkMGQyZGpiZmZQTU5Fb21Fc0xBd293eXN3TUJBcGsyYnhrY2ZmY1NDQlF0UUtCUjgrKzIzVm1YaFBrbE1YYU1USjA0UUhoN09SeDk5cE85UmViL2k0K05KU2tyaW1XZWVNZnZ6R0JvYXlzbVRKOW04ZVRPWExsMGlKQ1NFaVJNblZ1ZzhYMzMxbFZYLzMyemV2TmxrUHp0emRObXRTVWxKYk51MmpZTUhEK0xqNDRPTmpRM05temZIdzhPRDMzLy9uUTRkT2lDUlNMaDkrM2E1dmZFQWhnOGZidFg1eS9iRUU0VHlpSUNaSUFpQ0lEd0U4eTVvRytmV2NhcUdtK3orLzZCUzN3MXNLZFVsL04rMWlqVTV0cFhZME1KZFd3ZGVWN294Mk1XWDkrdjNaczc1clp3MzBjOU1WOHF2MkVKMm1PM2RvTnB6MVpzeHlLOGRIbmJhSnQ2N1UwNVhhSHltOVBGcEFjRGl5N3NaV05OMEUrdENWVEdGbUMvVFo2MFdWV3BUejltYmZiZk9rSnlmYm5JYkc0bFUvLzRxS3Era2lMeTdRYjE4bFpKUFR2NXVzTjdCeG80cERRY0FrRktZelpTNFg4bFU1cGs5WHVlcXdid2YxQnNuV3puekV2N2tiSFpTdVdNWVVMTTFOaElwYWpSSWtUQWlJSlFxOWs1OGRXWWpjVmtKbFhwZnBiWHpETVRkVHNINU96ZlllK3UweVlCWkw1OFFYcTFsWEVMRVdzT2pGeGdGWDIxMGdUSXIvcUNxakgvRHZTRUl3ajNWcWxYajhPSERqM3NZbGZibm4zK2lWQ3JwMEtGRHBmYlB6OWVXdHJWVXprdW5aOCtldEd6WkVwbE14dW5UcHdrUEQ2ZG16WnA4OHNrbkxGcTBpQmt6WmhBY0hNem8wYU1aTVdLRTJlUGN1bldMMmJObmMrWEtGVjU4OFVXelBZQmlZMk94c2JIQjE5Zlg3TEYrLy8xM2poNDl5dWpSbzRtUGorZXp6ejVqNE1DQkRCa3l4T3J5aVdXcDFXcFdyVnJGeXBVclVTZ1V6Snc1MHlnZ29aczRUMDlQTnhyL2pSczNVS2xVUnN2TGxzWjcwS0tpb3BnOWV6WktwWktaTTJjYTlRUFNHVEZpQkxhMnRxeFlzWUpqeDQ0eGZQaHdpd0duSi9HNmczYkMvOHFWSy9yZWJQZnJZZHhMNXVqNnVSMDVjZ1M1WE02bm4zNUs2OWF0V2J4NE1XdlhydVg5OTk5bitQRGhEQjQ4Mk94RStkNjllNG1NaktScDA2WW14NmQ3c0VpcFZCb3NQMy8rUElCQlNjWXJWNjd3MVZkZmNmUG1UYnAyN1VweWNqTHg4ZkVVRlJWUlVGQkFVVkdSL3QrbE0zSVhMRmhBczJiTlRQYlYwNWt4WTRaQjFvYzFFaE8xRHhPWkMxQVZGeGNidlM5THl2dlp1M256SnRIUjBSdzRjSUF6Wjg2ZzBXZ0lEQXhrMHFSSmRPM2ExU2lncHdzNk9qaVk3dGw4N05neG81OHBwVkpwVldCUTkzMzBJREltTFhuUTN4MEZCUVZNbVRLRmxKUVVoZzhmVHJObXpReTJ6OHJLNHM4Ly8yVGR1bldBOXYybHBLUXdlZkprWG5ubEZUcDE2dlRBU2krbXBhV2hWcXN0ZnQ0UCtocloyOXVqVkNxWk5Ha1NIM3p3UWJtQlpHdnMyN2NQd093RENSY3ZYbVRWcWxWRVJVV2hVQ2l3c2JIaCtQSGpUSmt5aFpkZmZ0bnF3SjI5dmIzWmU3azAzYytjcWM5SW85R2dVcWtNSG1nOGQrNGNBRC8rK0NPdXJxNk1IVHVXbkp3Y3BGSXBVcW1VNGNPSE0zZnVYUDczdi84eGN1UklFaE1UYWQzYWNBNUFxVlErOEVDMUxrTlF4OXovRDJxMUdwV3E4bjNkaFg4ZUVUQVRCRUVRaElmb2F1NHRveXlVbWdvUHdwdTlRb2xHeGF2UlAyQXBoV3QreTFGNDJidFFxS3I4eEVxTEtyWDFKZkppTTY0QTBNMjdFVjcyTGt4clBJaVpwOWNiWmF2SmRBRXp6YjF5ako3MnpyVHpEQ1RZeFpkZzF4cjZRR0F0aGZZUDQ1dUZXWnpLU3FCRWMvKy9UTVptWE9GeWJnb25zeElNQW1hT3BRSUk1ampMdEwva3Q2aFNteSthV0M2SHMrcmEzOXdxeUtKUVZjd3YxL2FiRFc1Nnk5MzRvYVYxdlEzSyt1UDZJWDVOTUYyV3M0YWpCNU9DWDZDR293ZXBSZGxNTzduR1lrQUVZSC9xT2J6bGJyenMzNEZwalY3aXQ0U0RiRTZLTlNvenFlTW1jNlNIZHhQeVZVcmljMU5wNkZxRHBQeDBmQnpjK2FUUmk4dzV2NVhvdEV1VmVtODZzUmxYeUNzcDR2dUxmNXFOWGQzSXorUncrdVZLbjZQMHZhaGpkN2VIVjhGOS9IeFk4clRmRzRJZ0dLcGZ2ejZIRHg4bUxpNk9wazJiUHRheDlPL2YzK0w2a2hMRC94T3pzN05adVhJbFVxbVVBUU1zZjAvcVpHVmxNV2ZPSEJ3Y0hKREpaRnk2cFAwdXNHWnkxc1hGaGFTa0pMNysrbXYyN3QyTGw1Y1huMy8rT2I2K3ZvU0hoN052M3o0V0wxN014SWtUNmRXckYyUEdqTkZuT0JVVkZYSHk1RW45Skg5eGNURjkrdlRoalRmZUFMU1pQVmxaV2ZxTWhNdVhMM1Bod2dVNmR1eG9kaUp2Ky9idExGdTJqS1pObXpKNDhHQlVLaFdPam82c1hidVdqUnMzVXI5K2ZUSXlNaWdzTE9ULy91Ly85Sk44dWg0cXVzbXc0dUppYkcxdEdUVnFGUEh4OGN5Yk40OHpaODdnNmVscE52Q2s2dzB6WThZTU9uYnNxQy9EVlZ4Y3pGOS8vUVdnNy8rMGRPbFNTa3BLOUwxb3FsU3BBc0RxMWF1NWZkdDh5V0JUdkx5OFRKWnVYTDU4T2IvKytpc2VIaDU4OGNVWEJBY0hXenpPc0dIRHFGR2pCdDk5OXgzWHJsMnp1TzJUZHQxMUxseTRnRXFsc2pxN3paS0hjUytaVWx4Y3pLWk5tMWk1Y2lVRkJRWDQrdm95ZmZwMGF0WFNWb1Y0ODgwM3FWbXpKai84OEFNclZxd2dJaUtDa1NOSDBybHpaNlJTS1FVRkJSdzZkSWh0MjdZUkZ4ZUhoNGNINzcvL3ZzbHp5ZVZ5WEYxZDJiOS9QeDRlSHNqbGN1N2N1Y08yYmR0d2NYRXh1SzkvK09FSC9YMndiOTgrL1VSOVdWS3BGRWRIUnh3ZEhmSHg4ZUhHalJ0OCsrMjNmUFhWVjBhWi8wRkJRVXlaTXNWc3I3VFNuLzMrL2Z1UnkrWElaRExVYXJXK2ZLQ3BIa3dBTDcvOHNzVmpXdVBDaFF0czNicVY0OGVQNjdPTTNkemNlUEhGRituWnM2ZStYT2pseTVmNTVaZGZrTXZsMk52YmMvdjJiV0pqWTZsVHA0N1pIbFllSGg1R0UvOUhqeDRsUGYzZWcxaUZoWVhNbXpjUE96czdaRElaRW9tRXhNUkVqaDQ5aXJPemM3ay93NlU5Q2Q4ZFgzNzVKUmN2WHFSang0NzZjb0I1ZVhuRXhNUVFHUm5KNGNPSEtTa3BJU2dvaUU4Ly9aUW1UWm9RRVJIQnp6Ly96S3haczFpNGNDR2RPM2VtZmZ2Mk5HalF3S29BanM2YU5Xdll2MzgvRGc0TzJOdmI2OGRtS2ZQeVFWK2o0T0JnNXMrZnowY2ZmVVI0ZURoWldWbjMzWGR4Mzc1OXlHUXlnLzV5T1RrNTdOKy9uMTI3ZG5IMjdGa2tFZ25QUHZzc3I3LytPalkyTml4ZXZKamR1M2NUR3h1THI2OHZuVHQzcGtXTEZnUUZCVlU0YTNINTh1WGs1dVppYjI5UFlXRWhlL2JzUVNhVEdmeStjUFhxVlRadjNreG1aaWI1K2ZrR1pUVFBueitQUkNKaHdJQUJEQjgrSERzN082Wk1tY0xHalJzSkR3L251ZWVlNDhDQkE2eGF0WXFJaUFqUzB0SUlDZ3JpNU1tVFJFWkdrcE9UUTBKQ1FxV0R1cVlVRnhjYjlENnpaT1hLbGF4Y3VmS0JuVnQ0OG9tQW1TQUlnaUE4UkJxMFBZeEswNVdseTFEbWxoc0kwMlY2M1UvQXJMZHZDQUJuc3BOSUs4b0JZT0hGWGJqS0hHbFZwUTZmTmhySTU2ZlhHUVROZE9kVnF1NzlVZFhFelkvWGFuZlZ2OVpsSysyOEdjY2YxNk5KVitaV2VveGw3YndaUjM2SmNhbEZHNGtORFYydHE2M3ZicWZBM2M3eVU4WXVNZ2ZPM1VsbXp2bXRaQ3J6eXMwR3pDck9KK3IyQmF2Tzc2ZndwSkdac1VxQTNqN05lU1dnRS9aU0daZHliakx6ekFheWkvT3RPdmFhNjlIY0tTN2c5YnJQTUNJZ2xNNVZnMWwzUFlib3RJdEd3WkZYQWpwako3WGx6K1JZZkIyMEUzTVJLU2VKeTByZzlUclBNREg0QlJaZTJzWHVsRk5XbmR1VU84VUZmSHh5TlRjS01vMTZnT2tjU3IvRW9mVDdDOHlWNVhBM0VLeFVseUNYbHY4a3FwMVVadFYyT2trRkdVLzF2U0VJZ2lGL2YzOWNYVjJKaVlsNTdBR3pFU05HV016ME9ucjBxRUUybkVhandkSFJrUjQ5ZXBqTjFnRnRsb2FMaXd1Z0xjTjI4dVJKOHZLMHdYaXBWRXJqeG8zTExXazNmLzU4b3FPalNVdExReXFWOHR4enovSDY2NjhibFB6cjJyVXJyVnUzWnRHaVJXemZ2cDIvLy82Ymp6NzZpRmF0V3JGaHd3YVdMVnNHUUlzV0xSZzZkS2pCMCs5S3BaSTllL2FnVm11ejY1MmRuZW5hdFN2dnZ2dXV5ZkhzMkxHRHVYUG5FaGdZeUNlZmZLSi9ZdjI5OTk3aitlZWZaL2Z1M1p3OGVSSmJXMXZTMDlQNTMvLytaL0g5ZGUvZW5jVEVSTjU2NnkzVWFqWHQyN2NuTEN4TS83bVY5Y3d6ejNEeDRrWDI3dDFyZEd3UER3K0dEUnRHNTg3YURPc0RCdzV3OCtaTjVISTV3NFlOMDA4b1JrVkZFUjhmYjNGY1pRVUVCSmdNbUEwWU1JQ2NuQnhHakJoaGRXK24wTkJRR2pac2lKT1QrWXpwSisyNmwzYjY5R2trRWdudDI3ZTM2djJhOHpEdUpWTlNVMU41NzczM1NFdEwwMDhpdi9iYWEwYVQyTDE2OVNJNE9KaHZ2dm1HUzVjdU1YUG1UQklTRWdnTURPU3p6ejZqcEtRRW1VeEduejU5R0RGaWhNWHN0M2ZmZlpkRml4YnBleFJKSkJKOGZId1lOMjZjUWErbFVhTkdzVzdkT2dJQ0FuQjNkOGZaMlJrWEZ4Y1VDZ1hPenM3NklGbnBzV28wR2laTW1NQ3hZOGZZdjM4L29hR0dsUVk4UFQzcDJyVXI1VkVvRkJ3N2RzeWdGSnVibXh2LytjOS9hTmV1bmNsOWhnOGZYcUhKLzhMQ1FxT0piMWRYVi9iczJZTzd1enY5Ky9lbmZmdjJOR25TeENoN3hzM05qWmlZR0gxZ1ZDYVRFUndjYk5DZnJ5eC9mMytqOVRObXpEQUl4c2psY280ZlAyNndETFI5NHQ1Nzd6MkxQNWRsUFFuZkhlM2F0VU9sVWpGbHloU1NrNVA1N3J2dk9IUG1EQ3FWQ3FsVVN0dTJiZW5mdno4aElTSDY0L2ZvMFlQUTBGQzJiTm5DdW5YcjJMeDVNNXMzYjhiUjBaSEZpeGRibldXblVDaTRjT0hlNytNeW1ZeVFrQkNMZmJ3ZXhqWHk4ZkZoOXV6WmhJV0ZzWExsU2tKRFEvVzlHeXZxOU9uVHBLU2swS1pORy8yOS91V1hYeElaR1lsYXJjYmUzcDdubm51T1FZTUc0ZWZucDkvdnd3OC9aTWlRSWZ6eHh4L3MyN2VQMzM3N2pkOSsrNDJKRXlmU3MyZlBDbzBoS1NtSi9mdTFQWkNsVWlsVnExWmx4SWdSQmhtOVVxbVViZHUyQWRyUDlQbm5uOWV2Kytpamo0aVBqemU0NXA5OTloa1RKMDVrOGVMRmhJZUhNMzM2ZEgyUXIzNzkrblR0MnBVelo4NndlZk5tUUJ2MHJFZy90dkxZMk5nd2FkSWtnMlVIRHg0a01qTFNhTnN1WGJyUXFWTW5nMlZmZmZYVkF4dUw4T1FSQVROQkVBUkJlTVJxS3JTMTJXOFdsTjlMeVA3dTVINlJ1bklCTTMrRkY0MWR0Yjg0Nzd4NXI4bTJHZzNoWnpjenRmRkFHcnY2OFhIREY1bDZhZzJYY200Q29MQzF2M3ZlZXdHenRLSWNvdE11RXBlVndNbk1CSWJXNmtoSHIvckU1NlUrMEdBWmFJT0pwdVNVRkpqdEd6WFl2eDBEYXJUbWRIWWlqVnhyY2kzdk5uNEtUOVpkajJGOVlvekpmWlIzMzkrUnU1bDM1VWt0ekdicGxUMEd5L3I1dHFTcTNKWFZDVkVHSlFON1ZtOXFNaWpTMk5XUEViVkRxZU5VVGYrZVZCb05IOVR2YmRVWVNzc3BMa0J1SXlOQVVaV0p3WDFKVitaeU5PTXEwYmN2Y0NJcmdYck8zblNyMW9naWRURWJFdzh6TnZBNS9iN2JieHpId2NhT1YycDE0bzI2enhLWGVYK2xHUlB5TEQ4WkwrSGUvVnhSYWpUNmExV2FrMHo3UjJORDF4cjgxdUc5Y28velZiT0sxNjkvV3U4TlFSQk02OW16SjJ2V3JHSHo1czFXUDNuOE1Bd1lNTUJpT2FpQ2dnS0RTVTgzTnplKy92cnJjaWZrU2s4T1NTUVNObTdjcU0rSXNiR3hzYW9jbzRlSEI0Nk9qZ3diTm94ZXZYcVpQYWRDb1NBc0xJeXVYYnZ5NDQ4LzZ2dFFEUnc0RUxsY1RydDI3VXoyeXhrM2Joemp4bzByZHh3Nm5UcDE0c0tGQzd6NTVwdEdFK2VCZ1lFRUJnWWFMTk85WDdWYXJjOEtLajFCYjJkbmg2MnRMV1BHaktGNjllcmxaaTFKcFZMR2poM0wyTEZqeXgycnJpK1dYQzQzeU1LWlAzKytOVy9WTEh0N2V6dzhQTEMxdGNYTnpZM3g0OGRYK0JqbDlRNTYwcTU3YVdmT25LRkJnd1lHR1EyVjhURHVKVk9xVnExSysvYnRTVXhNNUkwMzNxQnUzYm9tdHdOdFlQU0hIMzVneDQ0ZFJFVkZNWFRvVUd4dGJSa3dZSUErYTZSc2Z6cFRRa05EalFKWnBqUnAwcVRDZlpja0Vna1RKa3pnNk5HalJwUEtGV0h0R0V0NzRZVVhyQTRNdzcyTXF0Szh2YjM1NVpkZjhQRHdzTGl2cDZjbk8zYnNzUHBjUC83NG84blNndE9tVFROYXRucjFhb3FMaXlrcUt0S1hucXRNNzdJbjRidWpWNjllOU9qUkExdGJXMnJXckltN3V6dDE2OWFsUzVjdWRPM2ExZXpuYkc5dnowc3Z2VVQvL3YwNWVQQWdPM2Z1cEZldlhoVXFTZG03ZDI5NjllcWwvemtzN3p2dFlWNGpMeTh2dnYzMlcxSlRVeXNkTEFOdDl2dm5uMzl1a0duWHAwOGY4dkx5Nk5TcEU1MDZkVEpiaXRiZjM1K0pFeWZ5OXR0dkV4MGRUVVpHUm9XRFpRQWZmL3d4SDMvOE1SS0p4R3p2NkZxMWFwbnRzZW5tNW1ZUUxBTnRHZFB3OEhEczdiWHpEdmIyOW93ZlA5N2crNnRGaXhaczJiSUZXMXRiZzhEK2d5Q1ZTbzBDK1RkdTNEQVpNS3RWcTViK3dSZWRiNzc1NW9HT1IzaXlTRFRXZE5FVEJFRVFoSCtCQVFlK2ZTVG4rYUIrSHpwNTFXZEQwaEZXeGh2L1FsYmF1azVoU0pFdzh0Q1BWbWVZbFBacG80RTBkdzhnVTVuSEc0ZVhHSlZMZExTeFkxYXpvZmc1ZXBKZG5NOWJSNVpTcUNwbWtGODdodnAzSUQ0dmxRK09tUzQvRUZhL0R4Mjk2clBvY29SQk1BNWdaYnV4WmpPTnpFa3V5R0JjN005R3kyYzBIa1FUTjMvR3hmNU1ja0dHeVgwYnUvb3h2Y2tnTHQyNXljYWtJMHhxMEkvZEthY28wYWpvVWIwcG44U3Q1dHlkNUhMSEVLRHdZazd6RVp6TVNtRGFxVC8weTMwZHF2QkR5OWU0bUhPVFNTZFdHZXd6cjhWSS9CdzllUzFtb1VISnZKN1ZtL0pXM2U0R1pmZjhIRDJaMjJJRVVpU2tGK1d3NkhJRWpWeHIwcTlHeGZvNWxQWlIzSzgwZHZWalFNM1dPTnBvSjJhK1BMT0I0NW5YK0Ria0Zmd1ZYcXhMak9IL3JoM2c0NFl2MHJKS2JXYWVXYS92WnpjaUlKVFQyWWtjemJoS3NJc3ZYelo5bWR0RmQzamo4Qkt6NTlSZDN3K08vWS80TW9FeVoxc0hWclliYTNRTTNXZGJHZGZ6MDNqdjZBcWo1YVByZEtPUFQzUHlWVVhjS1M0d3NhZFdWYmtyVWlTa0ZlVllMQm1xMjg3VSszcWE3ZzFyZzRDQzhMaHQ2RlN4WnZVUFNseGNISnMzYjZacDA2YVBOV2oycE5Kb05HWW56QjdrUHNLVFJWejNCMHV0VmxzVm9CWUVRUkFFNGRFU0dXYUNJQWlDOEFqWlNLUzBxS0t0ZzMrMlROK3dzdXlsTXFSb0p4a3FVNUl4eEwwV3pkMjE1L3I5ZXBUSlFFRytTc2xucDlmeGVaTWgvSHhsci80OHVzbjEreWtGQ1hBdDd6WXFqZHJpTmpLcERYNk9scDlxdHFTR1F4WENndnRRb2xieC9jVWQxSENzb2wvM1MveCtXbFNwelpTR0EvanM5Rm91NWFSVStqem1WTEZ6UWdQa21TZ2hXZGIxL0RSK3UzWVFEM3NuL2hjZlNhR3FtQk9aMTFpZEVBV0FyZFNHNVczZndWWWk1WTNEUzhneEV3U3lrVWhaMlg0Y1VpUWs1MmR3NGM0TnRpWWZwVlBWWUp4czVSekp1TUxJMmwzd1YzaVJYcFREMnV1SHpJN3BmK1VFYlIrMEluVXhGKzdjc0dwYkJ4czc2am1iTHcvakxkZVdIdHFRZUlTMWllYmZveTdBOStXWjlVYUJNRlBiUFNoUDZyMGhDSUpsVFpzMjVkcTFhOFRGeFpHVmxVVm9hQ2orL3Y2UGUxaFBqTW9FUUVUUTVKOVBYUGNIU3dUTEJFRVFCT0hKSkFKbWdpQUlndkFJZGZLcWo2T05QWVdxNG5KTDREbmEzaXZqVXRHU2pFNjJjbjM1dlJzRm1SYjdVNlVYNWZCdTdNOEdnUzNkdVF0VXlncWR0NnlwSjljWWxLSXpSWmVoVXhuVjVXNTgxbVFJTGpKSHZqMjNtZVNDRElPQVdiNUt5UmVuMXpPcjJWQm1OQjdNTitjMmN6elRja1A3aXZCMXFJS1RyWnhiaGRrbVN3YWFVamF3VTZKUlUzTDNzMi9vWEExYmlaVGJSWGU0WFhUSDdER3EycnNnUlVLQlNrbHVTU0dnN1pVWGtYSlN2MDMxdThHa3BWZjJHdlhSZTV6U2luSU1NclFzcWVOVWpXOURYalc3M2w5ZjNqVHpnWXp0UVhxUzc0M1MybmpVbzF1MWhqalp5amx3K3h3N3ltU0xDc0svVmI5Ky9haFZxeGFSa1pHc1hMa1NmMzkvRVRnVEJFRVFCRUVRaEtlY0NKZ0pnaUFJd2lNaXQ1RXh4Ri9iakh6UHJWTVVXeWdOQitCb28rc2pWckZnaHdSNE4vQTVQT3ljRC82eUdRQUFJQUJKUkVGVVVLUGhoNHM3eXMzeUtydGVZYU90eDE3WmdObktxL3V4czdHbDBJcjlzNVI1TEwyeVJ6KzViNjJHcmpYNGIvQUx1TW9jK1RYaGI2TFNMcHJjN25wK0d0K2MyOHlVaGdQNHRORkxiRXMreXNyNC9lVisvdGJvN3QwWTBBWVluL1Z1ekYrM3psb3MrVmYrOGJROUk0NW14RnZjcnFwYzI2dmhWbUcyMlcyMkpCOGxYNlVrSnYxU3BjZnpKUE95ZDhITFh0dDhQQ0UvN1RHUHh0aVRmRy9vNkVxdjZqUndyWUhDVnM0Nk16My9CT0hmcG1uVHBqUnQycFRJeUVoaVltTDBmVy84L2YycFZhdVdRZkJNQk5JRVFSQUVRUkFFNFo5UEJNd0VRUkFFNFJFWlc2OG4zbkkzQ2xSS05pUWRLWGQ3Mzd1WlVwWjZNNWt5cHM0enRQYlFOZy9ma256VXF0NWRaZm5kemR6SlZsYThieHJBN2x2bU05ckt5bE1Wc2YzR2NhdTNsd0F2K0xiazFZRE8yRWlrckUwOHhCOFdTZzRDbk1pOHhveFRmekM1d1FENitMYWdqV2M5MWlSRXMvZldhZFJVcnAxckk5ZWE5UFp0QVdpRG0yUHI5V1NvZjBlMkpNZFdLa3Vuc2FzZm5hb0dBN0RIUWtZZ2dMZURObnNzMVVKUTVIUjJZcVZMVUZheGM3S1k5YWV3clhnVDhnZXR2V2Nnb00yUVRNcFBmOHlqTWZTazN4c0FDbHQ3QnZ1MVE2a3VZZmI1cmFnMUdzTHE5MkdJZjN1MkpoK3JjS0JlRUo1bW9hR2hoSWFHa3BDUXdMVnIxMGhJU0REWkZGNW44T0RCQkFVRlBjSVJDb0lnQ0lJZ0NJTHdJSWlBbVNBSWdpQThaRklrakF0OGpvNWU5UUZZZG1VdjZVVTU1ZTdYNW03UUs3RUN3WUNSdGJ2UXl5Y0VnSk5aQ2Z3U3Y3L0M0MjNrV3BNYWpoNkFOanZyU1ZMUHVUcHYxbjJXT2s3VjBBQS9YOTNIbHVTalZ1MTdKanVKeVhHLzh0L2dGNmpwNk1IYmdUMUlMc2l3S3FCNHF6Q0xjYkUvbzFTWFlDdXhvWmRQQ0s4R2RNSldJdVh2MitkWmRtVXZMOVJveGZQVm16RThJSlNYL05xeS9jWnhoa2YvWUZYbVhNc3F0UW1yM3hjcEVnN2NQcy9sWE11QnJtQVhYd0NTOGpNc2JsZlpvSWVOUklxdlE1WHlOM3hNSk1DejFiVVpWN0VaVngvWWNXMGxOZ0FWQ3FIK1UrOE5iN2tidGhJcHg3SVNPSngrR1lEam1mRzA4d3lrdW9NYjF5ejBlaE9FZnl0L2YzK0RUTEtFaEh1bGxWTlNVaWdzMVA1TXU3cTZQdkt4Q1lJZ0NJSWdDSUp3LzBUQVRCQUVRUkFlb2hvT1ZSZ2IrQnoxWFh3QTJKQjBoRDIzVHV2WCt6bDZJcmVSa2E3TXBWQ2xwRWhWZ3JOTVRwZXFEZWhTclNFQU1XbmxsOVN6bDhwNE4rZzVPbmhxbjJoUHpFOG4vT3htazZVWXBVam9WNk1WR2NwY01wVjVGS3FVS05VbE9ObktDWEx4NGNXYXJaRUFTbldKMGJsZFpBN2tseFJoSjdYRlgrRUZRSDVKRWFBTk5peHQ4MmJGUDZReWR0Mk00N2VFZ3liWHVjZ2M4RmQ0a2xhVXcvd0xmM0lxKzNxRmpwMlluODRIeDFieXNuOEhOR2lzenI0cjBhaXhrVWg1MXJzeHozbzNwb3FkRXhwZ2MzSXNLK1AzbzlLb1dSa2Z5ZnJFR1ByNE5xZTNUM05lcXRtV250V2JzU0h4TU50dUhEUFp4NnFPVXpVRzFteER1N3ZaVWhkemJyTHcwaTVBMjRmTzJWWk9ucW9JcGFxRUVvMEtoYTJjRGw1QitudmplS2JsOG55VmRidm9EdU5qbDV0ZHY2VE5HempiT2xUcTJGNzJMaGI3a3BWbUx6WDlxMnFucXNIVXVCdlEyM0h6UklYSDRHUXJ4OTFPUWI1S1NmSGQ2OUxPTXhBSEcyM3Z2b3BrZGY1VDd3MWRCbHB0cDJwNDJqdFRyRlpSMTlrYndLcUF2aUFJaUpLTWdpQUlnaUFJZ3ZDVUVRRXpRUkFFUVhnSXF0cTcwcTlHUzdwWGI0Sk1Zb01hRGI4blJMSG1lclRCZHEwODZ2QktyVTVtajNNbDl4WjdiNTJ4ZUs1Nnp0V1pFTlFMSHdkM0FLN21wakxqOUIva3FZcE1icTlHUTIrZkVEenNuUzBlZDhYVnY4Z3FOaXpKdUtEbGFKeEtsZU5UbzlHWC9aTUFiakpIaThlMGh1UGRvSVVwUnpPdU12M1VIMXpMdlczMi9aV25SS1BpbDJ2V1pkN1pTbXdZRjlpVEptNyt1TnNwOVBzZlRMdkFtb1Jvb3d5ODNKSkNWaWRFc1RrcGxuNDFXdEhYdHdYREF6clQxN2NGQ3kvdDRrakdGYnpzWGVoYXJTR3RQZXBTeDZrYW9NMW8yblV6anArdjd0TUhUM3dkcS9CVjA2Rm14M1l5NnpwbnNoTXI4UWxZcC9BaGxlU3prOXJxMzNkbDl4OFowQVhRbHRxc1RDWlVUVWNQdm16NnNzbDFOd295eVZEbWxudU1mL3E5a1ZOU3lMNWJaK2hhclNHTFc3K0JXcVBCVmlJbE12VXNPUlhzSnlnSWdpQUlnaUFJZ2lBSVR3TVJNQk1FUVJDRWgrQzFPbDFvNDFFUGdKVENMT1pmK05Oa05sTjhiaXI1S2lVeXFRMjJFaHNrZDVkbkYrY1RuWGFSLzRzL1FJbEdaZkZjSWU2MTlNR3lFMWtKaEovZFJJRkthWEdmYTNtM2NiTlRZQ09SR2l4WHFrczRmK2NHRzVJT2N5THptdEYreVFVWkJEbHJzK1hTbGJtc1RqaElTbUVXQU1VYUZTOGZuR2Z4dk5ZbyszN1RpM0pKS2N6U0x6K1RuWFRmNTZqSVdLN2szcUtKbXo4SGIxL2dST1kxb3RNdmtsZGlPVmlYcjFMeVc4SkJ0aVlmWTZCZkc5cDQxT05xN2kwQVZCbzEvV3Uwd3NIR0RqVWFZdEl1c1M0eGhpdDMxK3RjdW5PVG5KSkNGTGIyU08vZUdXbzBaQlRsY2lqOUVxc1REbGF5KzlyamxWeVF3YmpZbjYzYXRvNVROYU5zTktXNmhKajBTM1NyMW9pbFYvWllkWndzWlQ0cWpZYVN1eG1YMS9KdVU2SlJZMXZxL2kvUnFJblB2Y1hDU3hGV0hmTnB1RGNXWFk0Z3A2U0FUbDdCU0NRU0R0NCt6OHBLbEhFVkJFRVFCRUVRQkVFUWhLZUJSS1BSL0JQbldnUkJFQVRoZ1J0dzROc0hkaXg3cVl3UDZ2Zm1TUG9WOXQ0NmpkckswSWF1aDFKNVFiS3lQZ3grZ2ZpODI2eTlIbDJoSUlvVUNiWlNHNlFTQ1dqS3p5cXlrOXBpSTVGU29sWlJYTUV4L3B0Sk1PeUwxYTFhUTV4c0hmajc5bm1yc3BsQWU2MDBhUDZSUWJJSFRZcUVwdTcrSERjUjFLMElDZHFmT2FsRVNyRzZ4T3FmMHdkSjNCdUNZTjZHVGhNZjl4QWVpZVRrWkZRcUZYNStmdnBscWFtcG5EMTdsc2FORytQaDRWR2g0dzBhTklqMjdkdnovdnZ2UDdBeHpwbzFDNmxVeXFSSmt4N1lNV05pWXRpNGNTUGp4NCtuZXZYcUQreTRLU2twS0JRS25KMHRaOUpYeFBIangvSHk4cUpHalJvbTE1ODVjd2FKUkVKUVVCQTJOalpXSGZQY3VYUDQrZm1oVUNoTXJrOVBUeWNwS1luNjlldGpiMjl2MVRGTFNrcXd0VFYrTG5yLy92M1VyMStmcWxXckdpd3ZMaTVHSnBOWmRXeEJFQVJCRUlSL0E1RmhKZ2lDSUFnUFFaRzZtRmxuTjFaNHY0b0d5blRDejIydTFINXFOQ2I3SjVsVGtXMkZlOG9HTXNvcnMybks0d2ptUEtuVWFPNDdXQWJhNjFLc1VjRmpEUDZLZTBNUWhGOS8vWlZkdTNheFlNRUNBZ08xZlF0Mzd0ekp5cFVybVRWclZvVURaaXFWQ3JYYXVJZXBXcTJtdUxpWTNOeGNjbk56dVhQbkRtbHBhYVNscFhINzltMlNrNU5KVGs1R0twWHk4OCtHbWNDSmlZbFdCNEtzbFpxYVNteHNMUG41OThvL3ExUXFrcE90NnkvcTV1YUdpNHVMMGZJRkN4Wnc1TWdSZnYvOWQzSnljb2lOamJWNlRMMTY5Y0xPenJBMHRGcXQ1c3N2djBRcWxiSnExU3FUQWFsRml4Wng4ZUpGZnYvOWQ5emMzTW85VDFKU0V1UEhqNmQvLy82TUhUdlc1RFl4TVRITW5UdVhGU3RXNE92clcrNHhJeUlpV0xGaUJiTm16VElJdmlZbkovUDU1NTh6Y09CQTNucnJMZjN5ek14TXhvNGRTLy8rL1JrOGVIQzV4eGNFUVJBRVFmZzNFQUV6UVJBRVFSQUVRUkFFUVhnTVZDb1YwZEhSZUh0NzY0TmxBQWNPSE1ETnpZM216WnZmOXptT0h6L09oeDkrYU5XMlVxa1VkM2QzMHRMUzhQVDB0TGh0Mzc1OXJSN0RNODg4dzRRSkU4cmRMaU1qZzlHalIxdDF6SkVqUnpKczJEQ0RaVXFsa3VQSGo5T2lSUXRjWFYwNWN1UUlDeFlzd003T0RxbFVhdVpJMnN5c2twSVN1bmJ0YWhRd08zcjBLRmxaV1F3ZlB0eGtzQ3d0TFkzejU4L1R0bTFicTRKbEFNZU9IUU9nUjQ4ZVpHWm1jdUxFQ2FOdExseTRBR2dEWis3dTdrYnJXN1ZxaFpPVGsvNjF2NzgvZCs3Y0lTd3NqRGx6NWxDelprMEE0dUxpOU51WGZyOWZmdmtsYVdscDFLcFZ5Nm94QzRJZ0NJSWcvQnVJZ0prZ0NJSWdDSUlnQ0lJZ1BBYkhqeDhuSnllSEYxNTRRYi9zN05tenhNZkgwNk5IRDdLeXNzbzlob09EQXc0T0RtYlg2N293Tkd6WWtHclZxaUdYeTNGd2NPREVpUk1rSkNUdzZhZWY0dUhoUVpVcVZmRHc4TEFZV0NxdHNMQ1F3TUJBV3Jac3FWLzI2NisvVXFkT0hkcTBhYU5mOXZ2dnY2TlVXdTZ0V2xhdlhyM28xcTJieVhWNWVYbE1temJONUxwang0NVJWRlJFejU0OURaYlBuVHZYSUNCWjF1clZxMW0yYkpuUmVUUWFEZHUyYlVNcWxkS2xTeGR5YzdXbGNpVVNpYjZVWWtTRXR2ZGw4K2JOU1VsSk1UcTJUQ1l6eWhJOGV2UW9BUUVCMUt0WGo3aTRPT2JNbVdPMG4wcWx6WDcrK2VlZmtVZ2tSdXZuejU5dkVEQUxEQXhrNnRTcGZQTEpKM3p6elRmTW56OGZnS2lvS0JRS0JVMmFOTkZ2Ky8zMzMzUGl4QW5lZXVzdFdyZHViZlp6RVFSQkVBUkIrTGNSQVROQkVBUkJFQVJCRUFSQmVBeTJidDBLd0hQUFBhZGZ0bUhEQmdCMjdkckZybDI3eWozR2tDRkRlT2FaWjRpS2lnSzBXVlpYcmx4aDFhcFYyTnZiVTd0MmJRQ0dEUnRta0dYMHd3OC9jTzNhTmRxM2IyL3l1TmV2WCtmaXhZc0E1T1RrSUpGSTJMMTdOd0JkdW5RQm9INzkrb3dhTlVxL3orclZxNmxYcjU3QnN2WHIxK3YvblpXVlJVeE1ES0R0NFFYYWdNN2x5NWV4czdPalVhTkdBRlN2WHAybVRadWFIRmQyZHJiWnp5SWlJZ0l2THk4NmRPaGdkaHRydmZycXErVGs1T2hmdi9iYWEvcC95MlF5dG0vZmprYWpZY2VPSFFEOCtPT1AvUGpqajBiSENRNE8xZ2V2QUFvS0NvaU5qZFYvUmsyYk5tWExsaTFHKzIzZnZwMjVjK2V5ZVBGaWl5VVo4L0x5U0UxTkJjRFQwNVBodzRjVEhCeE1mSHc4U3FXUzJOaFltalZyUmxKU2tuNmZrSkFRMUdvMXpaczNKejQrSGdBbkp5ZTh2THlzK213RVFSQUVRUkNlVmlKZ0pnaUNJQWlDSUFpQ0lBaVBXSHA2T3RIUjBUUnAwZ1J2YjI5QUc2VGF2MzgvalJzM3BtL2Z2dXpidDQvbzZHakN3c0t3dDdjM2VSeC9mMzhTRWhKWXZYbzFBRVZGUlZ5NWNvWEV4RVJjWEZ3SUN3c3p1WitkblIwcWxRcU5SbU15Z3lrbUpvWWxTNVlZTFB2NjY2OEJhTnUyYmFYZTg4MmJOL24yMjI4TmxxMWN1UklBWjJkbkZpOWVYS25qZ2phb0Z4MGR6Y2lSSXg5WXZ6VmZYMSs2ZCs5dXNHemZ2bjNjdUhFRGdPam9hRzdjdUVHM2J0MElEZzQyMm4vaHdvVkdaUnlqbzZOUktwWDQrL3NiYktmTFZOTXBMaTRHWU55NGNVYlhaL2JzMlFRRUJBRGFiTFhQUC8vYzR2czRldlFvYjd6eGh0RnlYYkFQSURRMGxFOCsrY1RpY1FSQkVBUkJFSjUySW1BbUNJSWdDSUlnQ0lJZ0NJL1loZzBiVUt2VnVMaTQ2SmN0VzdZTXRWck4yMisvVGIxNjliaHk1UXJSMGRGMDdOalJvUHhlV2JWcjE5Wm5mYjM0NG90MDZOQkJIeWpUOWNzcVMxZkdzYWlvQ0xsY2JyUytUNTgrK21OKy9QSEhTS1ZTZldCR1Y0Nndvb0tDZ3RpOGVUTUFmLzc1SndzWExtVGV2SGtFQkFRZ2tVZ01Ncm9xYXNlT0hSUVhGOU9pUll0S0g2T3M2dFdyRy9WSnUzejVzajVnOXV1dnY2SlFLQmcvZnJ6SnoyVGh3b1hJWkRLRFphYXlCanQzN3F6UEJOUTVkZW9VTzNmdTVELy8rWTlSYjdUUy9lVkNRa0lNTXRoMDh2THltRDU5T3Q3ZTNtYURwcVdWdmc4RlFSQUVRUkQrclVUQVRCQUVRUkFFUVJBRVFSQWVvZXpzYkRadDJtU3c3TkNoUTBSRlJkR3BVeWZxMWF2MzBNZWdDNWdWRmhhYURKaVY3bzFtYTJ1TGpZMk5VY20rczJmUDh0TlBQK2xmcTlWcUxseTRZTEJNbHlrRklKVks5Y2ZVQlpMczdlMzF5M1FCczNQbnpwa3NVNmdiYjFsS3BaSS8vdmpEN0h0OS8vMzNMZlptS3lrcE1idk9uTDE3OTNMaHdnV0dEeDl1Tm9Db1Zxc05BbWJYcjEvbjZOR2pSdHMxYk5pUWhnMGJHaXhUcVZUczNMbVRqaDA3V2l6SjZPenNiREs3YmNHQ0JSUVZGZkg2NjYrYlhDOElnaUFJZ2lBWUV3RXpRUkFFUVJBRVFSQUVRWGlFZnZ2dE40UEFUMEZCQWQ5OTl4MXl1WnkzM25yTGFQdWNuQnhVS3BYUmNsdGJXNHZaWGxsWldmcC9SMGRIazV5Y3JIOTkvdng1QUxaczJZS3pzN1BCZmtGQlFWWUZXZUxqNHcxNll3RWtKQ1J3OCtaTi9XdFQ0eTVQZEhRMGh3NGRzbnI3N2R1M2s1bVphWFo5djM3OXFGcTFLcUROM05xL2Z6K2pSNC9XQndxUEhUdEdkSFIwaGNaWXRXcFYycmR2ejhDQkE3bHg0d1krUGo0RzYzWHZ1M1RBYk4yNmRVaWxVdFJxTmFBdFVXbXFWR0xwL2Q5ODgwMlRKVE9EZ29LWU9uV3F5WEVYRkJTd2VmTm0zTjNkeWNyS1l1Zk9uVmEvcDVDUUVLdTJGUVJCRUFSQmVCcUpnSmtnQ0lJZ0NJSWdDSUlnUENMeDhmRnMyTENCaGcwYmN2MzZkVUNiemRXN2QyK2NuWjMxZ1ozU2hnOGZidkpZYmRxMDRZc3Z2akJhZnZQbVRXYk1tRUZpWWlMdnZQTU9nTm1NTFYwUHNkS0dEaDFxVmNDc2QrL2V2UHZ1dS9yWFBYdjJwRWVQSGdZbEFQdjI3VnZ1Y1VEN3VlaUNmNis5OWhyLytjOS9URzZYblozTlN5KzlwSCtkazVQRHlwVXI4ZlgxTlFnSUFnUUdCdkxHRzIvdzdMUFA0dTd1cmwrK2YvOStubi8rZVZ4ZFhRRm8xYW9WUFh2MnhOSFIwYXF4QWpScTFJaEdqUm94YTlZc1ltTmpXYkJnZ2I0WEhkekxXdE1GekpLU2t0aXhZd2ZQUGZjYzI3ZHZCOERkM1ozLy92ZS9WcCt6TkJjWEYxSlNVb3g2d3BXV21abHBjWDFaYmRxMEVRRXpRUkFFUVJEKzFVVEFUQkFFUVJBRVFSQUVRUkFla1lVTEY2TFJhQmc3ZGl5VEprM1NMMy8xMVZmTjdqTmh3Z1RzN2UyTmxwY3VrYWhTcVlpT2pxYW9xSWk0dURnY0hSMTU4Y1VYOWV1blQ1OU84K2JOOWEvUG5EbkQ1TW1UbVRadG1sSGZMMXRiNDZtQ3pNeE1mdmpoQjQ0ZlA4NnNXYk9zZTdNVzZES29saTlmenBVclYwaExTMlBWcWxVVlBzNktGU3RRcTlVTUhUcVViNzc1eG1DZG41OGZmbjUrNVI3RDE5ZlhaTm5EcEtRa2xpOWZickFzSVNIQjRIVy9mdjM0NjYrL21EcDFLdlBtemRPWGx5d2JNRnV6WmcwK1BqNEdBVE81WEU3bnpwMUpUVTAxeXRReng5YldsaVpObXVoZjc5aXhRLy92YTlldU1YWHFWTzdjdVVONGVEaUJnWUZHKzhmRXhEQjkrblM2ZHUxS1dGZ1lOalkyK25XbU10a0VRUkFFUVJEK1RVVEFUQkFFUVJEdXF1ZGNuVXM1Tjh2ZlVCQUVRUkNFaDZxZWMvWEhQWVNIcGxhdFd0U3RXN2RDZmNwQ1EwTnhjbkl5dS83dzRjUE1tVE9IOVBSMEFFSkNRcGcyYlJvS2hZSmp4NDRCWUdkbnB3L21BTlNvVVFQUWxtMHN2VnduS2lxS3YvLyttM1BuenVtRE9kdTJiU01vS01oaUdVaExVbEpTMkxCaEF5ZE9uT0RxMWF1QU5vQlR1M1p0ZXZUb1VhbUFqYU9qSTYrKytpb3VMaTc2WldscGFXYkxFSjQ3ZHc2QXRXdlhtdXpkNXVMaW9zK0tTMDFOWmYzNjlRYnJsVXFsUVpDcFFZTUdqQmt6aGlWTGxqQjc5bXcrK2VRVDRGN3ZOanM3T3dCcTE2NU41ODZkRGZiVmlZeU1aTW1TSlZhOVg0VkN3Y2FORy9XdmRjZUxpWWxoNXN5WlNDUVNQdi84YzdNWmd1M2J0K2VkZDk1aHdZSUZwS2FtTW5IaVJJczkwZ1JCRUFSQkVQNU5STUJNRUFSQkVPNEtVRlFWQVROQkVBUkJlQUlFS0l6TEVqNHRoZ3daWWhEY2VSRFMwOU54Y0hBZ0xDeU14WXNYVTYxYXRYS0RXbDVlWGtpbFVvTitZNlh0MmJPSHYvLyttNkNnSUp5ZG5mSDA5T1Q3Nzc4M3lIVEx6czdtNHNXTEJ2dmR1WFBIWUptdVh4ZG95eTZ1WDc4ZVoyZG4vUDM5U1VoSVlQYnMyZnFNcWR1M2IxZjR2Yi93d2d1NHU3c1RHeHVyWDVhUmtjRzZkZXVNdHMzTnpVV2owUUN3ZXZWcUhCMGRqUUpZTldyVTBBZk1tamR2YnBSTk4yUEdER0ppWWd5V3ZmVFNTOFRFeEJBWkdVbElTQWk5ZS9jMnlqRHIzYnMzTXBuTTZQTXFiYzJhTmZydGI5eTR3WTBiTjJqWnNxVisvYkpseTlpM2I1L0JQdW5wNlN4ZHVwUTllL1lnazhrWU4yNGM5dmIyK3NDZ0tVRkJRYno0NG91c1g3K2VNV1BHMExWclYzcjE2a1dEQmcyUVNxVm05eE1FUVJBRVFYamFpWUNaSUFpQ0lOelZ2WHBqZHFlY1JJM21jUTlGRUFSQkVQNjFwRWpvV2IzcDR4N0dRK1BoNGZIQWp4a2FHa3JQbmoyUlNxVldaeXJaMk5nUUVCQmdOb0F6Y3VSSVB2amdBeFFLQmUrODh3NDJOalpHWlNFakl5T0pqSXcwV0JZVkZVVlVWSlRKWTlhclY0OTU4K1pSdjM1OXRtM2J4dno1ODAwRzlrNmRPbVV5RXd1Z3NMRFE0SFhwc3BRNmdZR0JScGxoUjQ0Y1ljcVVLWFRvMElHREJ3OFNFaEtDUXFGZzJyUnBKczlURVJLSmhJa1RKL0w2NjYvcis5SVZGUlVCNkQ4elhTRE1Fb1ZDb2M5SSsrdXZ2OWk4ZVROYnQyN1ZyeTk3akhQbnp2SGhoeDlTV0ZoSTkrN2R1WDM3Tm5QbnpyVjYzTzNidDhmR3hvYUlpQWdpSWlMbzFxMGJreWRQdG5wL1FSQUVRUkNFcDQwSW1BbUNJQWpDWFhXZHZIbld1d203VXVJZTkxQUVRUkFFNFYrcmwwOEl0WjJlM2d5enluajU1WmROTHBmSlpLeGZ2eDVIUjhjS0hVK2owYURSYUdqUW9BRVJFUkVVRnhmcmd6RktwUkk3T3p0cTFxeFo3bkhhdG0zTEN5KzhvSC85OGNjZjA2SkZDNFBlYWFVRFVwNmVubmg2ZXBaNzNHUEhqbkh5NU1tS3ZDV0wwdExTQ0E4UHAzdjM3Z1FHQm5MdzRFSGVmUE5OSmt5WXdMcDE2eGc0Y09COW44UGIyNXNWSzFib0E2SzZ3SjR1QUZaUjZlbnB1THE2V3R3bUtDaUlaNTU1aG03ZHV0R2tTUk5TVTFQSnk4dERyVmJ6M252dlViOStmY2FPSFd1MFgzSnlNak5tektCaHc0WU1IanlZNjlldnMzdjNiZ1lOR2xTcHNRcUNJQWlDSUR3dFJNQk1FQVJCRUVvWlZxc2owV2tYeVNrcGVOeERFUVJCRUlSL25TcDJUZ3lyMWVseEQrT0o4K0tMTDVvTXZKakx3ckxrOU9uVExGcTBpUEhqeDlPK2ZYdit2NzE3QzdHNlhQZzQvcHZsakk2VnFTMFBwSlpaZ2ZuNkVwZ3BoRUpOTjVrbGJEdEFPRFVUYVZsa0dpZ2trWlNWRncxSUtadnhFRkZkRkhaVktNb08wekRUTUxLREZPYW1NbEd5MUNpUjNNMm96WHNocnQyOGpqcTIzWWorUDUrck5mL0RzNTdGdWhubU8vL25XYkZpUlRadDJwU3hZOGNtU1JZc1dKQ1dscGJLWGx3bmN0OTk5MlhvMEtFWk5XcFU1VmhWVlZYNjlPblQ3dGk5OTk2YndZTUhuOVljR3hzYmM4ODk5M1I0YnYvKy9ibnJycnM2UGRiKy9mdnp4Qk5QcExhMk5vODg4a2pXckZtVDVHaThtemx6Wm1YZnJ6OUh2ci9xejA4UC91dGZSMytYN0dpZnRNN1l1blZyZXZmdW5TTkhqcHp3ZXk2VlNubjg4Y2NyUC9mcmR6UTBmL0hGRjJscGFjbUlFU015Wk1pUTQrN2JzMmRQa3FPUkwwa3V2L3p5UFBEQUErMnVXYjE2ZFZhdVhKbXFxcXBNbWpTcDNYY0tBSEMrRXN3QTRFOHVydW1lNWxHVDgvZC8vaU9iZnY3bWJFOEhBQXJqK2t1dXl1TkR4NmUyeTZtWHJpdWF1KysrT3hkZGRORmZ1dmZRb1VOSmtsMjdkbVhseXBYWnNHRkRCZ3dZa0M1ZHV1UzY2NjVMdVZ6T1cyKzlsVEZqeHFTcXFpcDc5KzZ0N1BOMU1nME5EWjE2LzBtVEpuVjZybjM3OXMzcTFhdFBlazNQbmoxUGVjMHhQLzc0WStiTW1aTTllL1prd1lJRjZkR2pSN3Z6TjkxMFUzYnMySkZGaXhabDI3WnRtVEZqeG1rL3JYY2krL2Z2VC9MWGd0bW1UWnV5ZS9mdTdONjlPMU9tVE1ua3laTXJRZk5VRGg4K25FV0xGcVZVS3VYbW0yL3U4SnBkdTNZbFNRWU1HTkRoK1E4KytDQk5UVTBaTm14WURoNDhtRGx6NW1UUm9rVWR4amNBZ1BPSllBWUEvODlGMWJXWi9UOS95L3MvZlpWUGY5bWVIYi90emM2RFA1L3RhUUhBZWVleUM4cTUvTUkrdWE3M2tOemMvMy9QOW5UT2VXMXRiVGx5NUVpcXFxb3F4N1p1M1pva2FXNXVUcytlUGZQb280L213SUVES1pWS0taVkthV2hveUlzdnZwalhYMzg5OTk5L2YzYnUzSm5SbzBlM0c3ZTF0ZldNaGFSampvVzgvNWFOR3pkbS92ejVhVzF0emJ4NTgzTGxsVmQyZUYxalkyT3FxNnZ6Mm11djVkTlBQMDFEUTBNbVRKaVE1T2pTa01kZUg5UGEydHFwSi9zKy92ampKUDkraXV0a2JybmxsbHgvL2ZXcHFhbkpsMTkrbWFhbXBseDIyV1Y1NnFtbnNuang0c3lkT3pmRGhnM0w1TW1UMDlqWWVNSnhmdnJwcDh5ZlB6L2ZmdnR0N3JqampseDY2YVVkWHZmSko1K2tTNWN1R1Rod1lJZm5OMi9lbkhLNVhIbmFjTUtFQ2ZuODg4OEZNd0RndkNlWUFjQUoxUFVmbnJyK3c4LzJOQUFBVHVxNzc3N0w4dVhMODhzdnYrVGd3WVBwM2J0MzVkelhYMytkcXFxcVRKdzRNUTBORGVuYXRXdWVmUExKdlBQT08ybHFhc3E0Y2VPeWZ2MzZ2UEhHRzFtOWVuWDI3ZHVYb1VPSFpzdVdMVm0zYmwwT0hEaVFIVHQyWk15WU1XZGtyaSsvL0hJT0h6NmNEUnMySkVrdXVlU1NKTW15WmN1eWQrL2UweHFyYjkrK0hTN2QrT3FycitiTk45OU11VnpPODg4L24ySERocDEwblByNitnd2FOQ2d2dmZSU3Z2LysrOHJ4Y3JsOFhEemN2SGx6ZnY3NTMvOUk5ZnZ2djJmQmdnWHAyclZyYW1wcVVsVlZsWjA3ZDJiejVzM3AwYVBIS2Q4N1NTNisrT0xzMnJVckw3endRdGF1WFp1K2Zmdm11ZWVleThDQkE5UFUxSlQzMzM4L1M1WXN5YXhac3pKKy9QaE1tVEtsOHJSY1MwdEx0bXpaa3JWcjEyYmR1blU1ZE9oUWJyLzk5anowMEVOSmtxVkxsK2JYWDMrdExPbjV6VGZmWk51MmJSazdkbXk2ZCsvZTRYeXV2dnJxckZxMUt2UG16Y3R2di8yV0pMbnFxcXRPK1RrQUFNNTFnaGtBQUFDY3cwcWxVbGF1WEpra0dUeDRjRzY5OWRiS3VkbXpaMmY3OXUwWk1XSkU1ZGl6eno2YldiTm1aY21TSldscWFzb3p6enlUSlV1VzVMMzMzc3MxMTF5VHVycTZmUFhWVjFtK2ZIbVNaTkNnUWFtdnJ6OGpjMTIvZm4xMjc5NmQydHJhMU5mWFYrTGV4bzBiczMzNzl0TWFhOGlRSVIwR3M0a1RKK2JBZ1FOcGJHeE16NTQ5T3pYV2pUZmVtT0hEaDdkYituTHc0TUh0OWdoTGtybHo1N1lMWnJXMXRmbnNzOC9hSFV1TzdnczJZOGFNVXk2bHVYRGh3bnowMFVmWnQyOWZTcVZTeG8wYmx3Y2ZmTERkOHBGMWRYVVpQWHAwRmk5ZW5GV3JWdVhERHovTTdObXpNMnJVcUx6OTl0dDU1WlZYa2lRalI0N01wRW1UY3UyMTExYnViVzF0elpvMWEvTEhIMzhrU1hyMDZKRzZ1cm84OXRoako1elRiYmZkbGg5KytDSHZ2dnR1YW1wcTh2REREN2NiRXdEZ2ZDV1lBUUFBd0Ruc2lpdXVPT0crWHIxNjlXb1h5NUtrZS9mdWFXcHFTcmR1M1pJazNicDF5L1RwMHpOOSt2VEtOU05IanN5S0ZTdFNYVjJkNnVvejk2ZURwVXVYcHEydExiVzF0ZTJXamx5NGNPRi9ORzYzYnQxU0xwZFRYVjJkWHIxNnRmc3NuZFduVDUvSzYrYm01dFRVSEwrZjN0TlBQMzNjc1dYTGx1WFFvVU5wYVdtcExGL1oyYjNMeXVWeUxyamdndFRYMTJmOCtQSHAxNjlmaDlkZGVPR0ZtVGx6WnVycTZ0TGMzRnpaZit6T08rOU1iVzF0YnJqaGh2VHYzLys0KzZaTm01WnAwNloxYWk3SGxFcWxUSjA2TlZPblRqMnQrd0FBem5WVmJaM1p6UmNBQUFDQU02cXRyYTFkT1B4djNRTUF3S2tKWmdBQUFBQUFBQlJhNld4UEFBQUFBQUFBQU00bXdRd0FBQUFBQUlCQ0U4d0FBQUFBQUFBb05NRU1BQUFBQUFDQVFoUE1BQUFBQUFBQUtEVEJEQUFBQUFBQWdFSVR6QUFBQUFBQUFDZzB3UXdBQUFBQUFJQkNFOHdBQUFBQUFBQW9OTUVNQUFBQUFBQ0FRaFBNQUFBQUFBQUFLRFRCREFBQUFBQUFnRUlUekFBQUFBQUFBQ2cwd1F3QUFBQUFBSUJDRTh3QUFBQUFBQUFvTk1FTUFBQnJPUTZZQUFBQlRrbEVRVlFBQUFDQVFoUE1BQUFBQUFBQUtEVEJEQUFBQUFBQWdFSVR6QUFBQUFBQUFDZzB3UXdBQUFBQUFJQkNFOHdBQUFBQUFBQW9OTUVNQUFBQUFBQ0FRaFBNQUFBQUFBQUFLRFRCREFBQUFBQUFnRUlUekFBQUFBQUFBQ2cwd1F3QUFBQUFBSUJDRTh3QUFBQUFBQUFvTk1FTUFBQUFBQUNBUWhQTUFBQUFBQUFBS0RUQkRBQUFBQUFBZ0VJVHpBQUFBQUFBQUNnMHdRd0FBQUFBQUlCQ0U4d0FBQUFBQUFBb05NRU1BQUFBQUFDQVFoUE1BQUFBQUFBQUtEVEJEQUFBQUFBQWdFSVR6QUFBQUFBQUFDZzB3UXdBQUFBQUFJQkNFOHdBQUFBQUFBQW9OTUVNQUFBQUFBQ0FRaFBNQUFBQUFBQUFLRFRCREFBQUFBQUFnRUlUekFBQUFBQUFBQ2cwd1F3QUFBQUFBSUJDRTh3QUFBQUFBQUFvTk1FTUFBQUFBQUNBUWhQTUFBQUFBQUFBS0RUQkRBQUFBQUFBZ0VJVHpBQUFBQUFBQUNnMHdRd0FBQUFBQUlCQyt6OWdxRGR3UXJUT1BnQUFBQUJKUlU1RXJrSmdnZz09IiwKCSJUaGVtZSIgOiAiIiwKCSJUeXBlIiA6ICJtaW5kIiwKCSJWZXJzaW9uIiA6ICIxNSIKfQo="/>
    </extobj>
    <extobj name="C9F754DE-2CAD-44b6-B708-469DEB6407EB-4">
      <extobjdata type="C9F754DE-2CAD-44b6-B708-469DEB6407EB" data="ewoJIkZpbGVJZCIgOiAiMjgwMTQyMzA2NTUwIiwKCSJHcm91cElkIiA6ICI2MTcyNzY3ODkiLAoJIkltYWdlIiA6ICJpVkJPUncwS0dnb0FBQUFOU1VoRVVnQUFCb0VBQUFMZ0NBWUFBQUJiSXQ3RkFBQUFBWE5TUjBJQXJzNGM2UUFBSUFCSlJFRlVlSnpzM1hkNEhOVzVCdkIzZTVWV3ZmZGlXY1d5TE11OVUwMnphY1lKSFFLRWhCUlNJS1NSQzl3VVVpQWtJVndnRUFpRVlxb0JBd1pqVTF4d3g3WXNTN0lsUzdKNjcyWHIvV04zeDd2YUxxMGtJNysvNThrVHZEczdPNk9ablROenZuTytUMlN4V0N3Z0lpSWlJaUlpSWlJaUlpS2lhVVU4MVJ0QVJFUkVSRVJFUkVSRVJFUkV3Y2NnRUJFUkVSRVJFUkVSRVJFUjBUVEVJQkFSRVJFUkVSRVJFUkVSRWRFMHhDQVFFUkVSRVJFUkVSRVJFUkhSTk1RZ0VCRVJFUkVSRVJFUkVSRVIwVFRFSUJBUkVSRVJFUkVSRVJFUkVkRTB4Q0FRRVJFUkVSRVJFUkVSRVJIUk5NUWdFQkVSRVJFUkVSRVJFUkVSMFRURUlCQVJFUkVSRVJFUkVSRVJFZEUweENBUUVSRVJFUkVSRVJFUkVSSFJOTVFnRUJFUkVSRVJFUkVSRVJFUjBUVEVJQkFSRVJFUkVSRVJFUkVSRWRFMHhDQVFFUkVSRVJFUkVSRVJFUkhSTk1RZ0VCRVJFUkVSRVJFUkVSRVIwVFRFSUJBUkVSRVJFUkVSRVJFUkVkRTB4Q0FRRVJFUkVSRVJFUkVSRVJIUk5NUWdFQkVSRVJFUkVSRVJFUkVSMFRURUlCQVJFUkVSRVJFUkVSRVJFZEUweENBUUVSRVJFUkVSRVJFUkVSSFJOTVFnRUJFUkVSRVJFUkVSRVJFUjBUVEVJQkFSRVJFUkVSRVJFUkVSRWRFMHhDQVFFUkVSRVJFUkVSRVJFUkhSTk1RZ0VCRVJFUkVSRVJFUkVSRVIwVFRFSUJBUkVSRVJFUkVSRVJFUkVkRTB4Q0FRRVJFUkVSRVJFUkVSRVJIUk5NUWdFQkVSRVJFUkVSRVJFUkVSMFRURUlCQVJFUkVSRVJFUkVSRVJFZEUweENBUUVSRVJFUkVSRVJFUkVSSFJOTVFnRUJFUkVSRVJFUkVSRVJFUjBUVEVJQkFSRVJFUkVSRVJFUkVSRWRFMHhDQVFFUkVSRVJFUkVSRVJFUkhSTk1RZ0VCRVJFUkVSRVJFUkVSRVIwVFRFSUJBUkVSRVJFUkVSRVJFUkVkRTB4Q0FRRVJFUkVSRVJFUkVSRVJIUk5NUWdFQkVSRVJFUkVSRVJFUkVSMFRURUlCQVJFUkVSRVJFUkVSRVJFZEUweENBUUVSRVJFUkVSRVJFUkVSSFJOTVFnRUJFUkVSRVJFUkVSRVJFUjBUVEVJQkFSRVJFUkVSRVJFUkVSRWRFMHhDQVFFUkVSRVJFUkVSRVJFUkhSTk1RZ0VCRVJFUkVSRVJFUkVSRVIwVFRFSUJBUkVSRVJFUkVSRVJFUkVkRTB4Q0FRRVJFUkVSRVJFUkVSRVJIUk5NUWdFQkVSRVJFUkVSRVJFUkVSMFRRa25lb05JQ0lpMnRwU2lnTmRKMUUzMEk1VGd4MVR2VGxFUkVSRVJFUkVSUFExa2F5T1JLb21Hc1hoNlZnVm16L1ZtM1BHRVZrc0ZzdFVid1FSRVoyZGVneUQrRWZsWnV6cnJKcnFUU0VpSWlJaUlpSWlvcSs1QlpGWitONk0xZEJLbFZPOUtXY01Cb0dJaUdoS0hPNnV4U1BsbTlCakdKenFUU0VpSWlJaUlpSWlvbWtpVWhHQ244eThGTG1oaVZPOUtXY0UxZ1FpSXFJcDhWSHpZUWFBaUlpSWlJaUlpSWdvcURwRytyQ3A4Y0JVYjhZWmcwRWdJaUthZEYrMGxXTkhXOFZVYndZUkVSRVJFUkVSRVUxRE85b3E4RVZiK1ZSdnhobUJRU0FpSXBwMG01dSttdXBOSUNJaUlpSWlJaUtpYVl6OVQxWU1BaEVSMGFSckhlNmQ2azBnSWlJaUlpSWlJcUpwalAxUFZnd0NFUkhScERMRGdvNlJ2cW5lRENJaUlpSWlJaUlpbXNZNlJ2cGdzcGluZWpPbUhJTkFSRVEwcWNRUXdRekxWRzhHRVJFUkVSRVJFUkZOWTJaWUlCRXhCTUsvQUJFUkVSRVJFUkVSRVJFUjBUVEVJQkFSRVJFUkVSRVJFUkVSRWRFMHhDQVFFUkVSRVJFUkVSRVJFUkhSTk1RZ0VCRVJFUkVSRVJFUkVSRVIwVFRFSUJBUkVSRVJFUkVSRVJFUkVkRTB4Q0FRRVJFUkVSRVJFUkVSRVJIUk5NUWdFQkVSRVJFUkVSRVJFUkVSMFRURUlCQVJFUkVSRVJFUkVSRVJFZEUweENBUUVSRVJFUkVSRVJFUkVSSFJOTVFnRUJFUkVia2xGMHNSSWxWQktwSjRYUzVFcXZLNXJ1THdkRnlYdGhTWjJ0aGdiZDZVeU5UR0lqYzBjY0xXbjZXTnc0WHhzNUdram5SNWIyM1NQS3hKTEptdzd4NU5LaElqWFJPTmRFMDBaRDdPZ2E4Ym1VZ1NsSDBxREV2QjcyWi9FNWNsemczQ1ZubDNYdXdzM0o1NUxwSlVFUlArWFdlellKMGJ3YUNVeUZBWWxvcDhYWkpmeTZza2NzakYwb0MvUnd3UnhCQUYvRG1OVk9IeGVoZ2lWU0ZkRTQxSVJVakE2dzNFbVhTOHpuUVQzWDZscUtQd3kvd3JjWEhDbkFuN2p0RUt3MUlRSWxYNlhDNVJGWUZNYmV3WXpuS3J5eExuNHJHNU4yTkZUSjdiOTFmSHo4YWp4VGRoV1hUdUdML0IyV1R0VnlBaTVGcmNubmt1MXFjc0R2aXp4ZUhwdURsOUJiSkQ0aVpneTg1TTRYTE5tSzdIdnZBNlAvSEVFUG4xYkhPMlk1dnk5V2xUaU95QzN5b1JFUkhSbEpLS3hENERONlBwelVhWVlYRjY3ZExFWXR5UXRoeVBIOStNTGMxSDNINU9JMUhnNFRuWG9XbW9DLytzM0l3T2ZiL2I1VlluRkdGZVJDWmFoM3RSMWQ4UzBMYWRLZVJpS1g2U2V4bmlsV0Y0dFc0blhxbmQ2ZGRuZERLMTlYOXlOWFF5RlhReU5UNXZLMGZIU0ovTDh2TWpzN0F1WlNIKzc4VEhxQi9zRUY0WFE0U2IwMWZBREF2ZWFkam45emJIS0hUUXlWVTQzdGZzOTJmc0l1UmFQRko4RXdEZ2gvdWZROTFnZThEck9CUE5DSW5IdzBYWEFRQnUzZjBFdXZRRFkxNVhxRXlOM05CRW5PeHZkWGx2TEw5RGc4VUVrOFhzOXIzaWlIUXNpcHFCZloxVnFCL3FITlAya25mQlBEZUNJVkVWZ1FkbXJjT2dhUVRYN2Z5N3orWFhKSlpnVGRKY2JLamRoWTIyNjBTRVhJdW5GM3diQUhEdGpyOWh4R3h3K2t5Qkxoa1BGYTVIdDJFUXQzejV6NEMyNzQ3TTg3QThKaGNmTmgzQ2t5YytkbnB2V2N4TTNKNTVMclkwSDhIanh6ZTcvWHlrSXNUdGRkQmZFMzI4d3VVYVpHcGowV2NZUmtWZlkxRFhQZGttby8wS2xhbFFFcEdCN2tuNjNZUklsZmgxd2RVUWkwVDQzZEczc0wrejJ1T3k2MUlXWWtWTUhyNW9LOGNqNWU4Ri9GMWhNZzFTMUZFSWxibnZHRjRXbllzMFRUUWtvdkdIWXlaNnYwSmxLdHlXZVM3NkRFTjR1dW9Uajlzd1B6SUx4M29iMERqVUJRRFF5VlM0T0dFT21vZTc4V3FkNy9QSFViNHVHV3VUNXFGK3FOUHBma1Fta2tBaUd0dTRaSGYzcldlU083TE9RM0Y0T2o1b1BJam5UbjRXdFBYeU9qL3gxNWM4WFJJZUtseVAwcDVUK1BYaFZ5ZjgrNzZPMktaOGZkcVVzVkpKNUloV2hDSmFHWXBvUlNoaWxLRjR2ZTVMREpyMFU3Wk5OSDRNQWhFUkVUbFFpbVdJVjRYQkFxQm1vTTJ2ejJScVkzRlA3aHJzNzZ6MitFQU5XRzkrRTFYaEFhMTdMSzVKV1l4MUtRc0Qrc3dmajcyRFhlMlZBWCtYVHE2R3lXSkdjWGc2L2xaeUM1NnAyb2F0TGFYT3k4alVLQXBQZzlGaXd2N09haWpGTXIvWFAySTJDSS80VXBFRVdxa0NXcWtTb2JhSGh6Q1pCaEVLTFNMbElZaFJocUswNXhSZXFkMkpjMkx6a2E2SjhmdDd2bWdyUjJWZms5ZGxia2hiaG5obEdGcEhldkJPL1Q2Y0U1dVA0b2dNS01SU3lNVlN5TVV5Ni85THBGQ0lwUWlScVR6dXExSWl4OHUxTy96ZVBuOUpSUkxrNjVKUUhKR091UkVaU0ZSRm9IR29DM2Z0ZXlibzMrWFB0a3psOGZJa1ZLWVcvcnZQTURTbWRmamorclJsV0pzMEw2RFBQSGZ5TTJ5czMrdjM4aUZTSlg0emExMmdteVo0dnZvekhPbXBjM245dnJ5MWlGV0dqWG05ZG5VRDdYaTBZcFBMNjJmN3VURlJWc2JtUVMxUk9IVUFpZ0JoOUhjd3V4S1dST1ZnZVV3dUxBRDJkQndQNkxQWklYRzRMbTBaY2tNVDhaT0RMemdGdkFNUnJPT2xrU2dRcHdwRHZDb2NTV3JyNk41TWJSekM1Um9Bd0pHZU90eC9lTU9ZMXc5TS9Uay8xZTNYVGVrclVCU2VGdEJuQU9DRms1L2pRTmRKdCs4dGpzNkJWQ1JHcjJFSWg3dHFQYTVESWhLakpDSVRBTEM3M2I5elZRd1I0bFJoYUI3cTlobG9pSlJya2F0TGd0NXN4SmNCL2hiY21jajlBb0RjMENRc2k1NEpBS2pzYThKbnJXVXV5eFNGcCtON00xYWpacUFOUHpyd2ZJQjc0TCtmNTErQk9XTTRMd0RncnhYdnU5MzJNNEZNSkVGUmVCcmtZcWtRUkFzV1h1Y0RkMHZHU2tRclFyMHU4M2psWmd5WVJnQUFKUkVaQUlEcU1ReGErMUhPSlpnUkdoLzRSdnFoc3JkSnVLZGltOEkyeFovdlZFaGtVRXBrVUlpbFVFamtVSWlsVUVuazBFcVYwRWdWMEVpVjBFcVYwTW9VQ0pOcG9KT3JFU2JUSUV5dWhzTEQ4ZnJQeWMvSHZFMDA5UmdFSWlJaXNoRkRoSi9uWDRIQ3NCUzhjV3EzejBDTlJxckFOMU9YNEtLRU9YNmxXRENhVGJncFl5Vm1oNlhpdGJwZGVHa0NnZ0FBY0hLZ05lQUg0N2JoM2pGOVYrTlFGMzV5NEQrNE5XTVZMb3lmamUvUFdJMEZrVm40UTluYndpM3VKUWx6aERRT3p5eTRNNkQxTzg1QWVXTGViWWp5a1hKQ0kxWGlsZHFkS0luSXhLS29HWDUvVCsxZ3U5Y0hua1ZSMmJnMGNTNk1GaFArZk94ZERKcjBHRFlac0NRcXgyazVNeXdZTmhtZ2xNZ2doZ2pIZWh2UVl4aEV2MkVZZmNZaDlObit2eWxJblFJeWtRUlpJWEdZR1pxQVBGMHlab1VsTzkyMG0yRkJqMkVRSVZJVitveW5INTVUTmRGWUZKV05RYU0rb0psRm80a2h3aldwaXdBQW01c09PWTNRbk1yajVZM09OdXB1eUtTSDBjT3NtMkJxR2U1QmoySFE2ektSY3UyWTBxbElSR0prYW1OaGhnVjZzOUh2ejBsRkVraEZZbWhsN2xOZUpLa2prUmlFdEhPZVpqVk4xM1Bqb3ZnaVpQaVI4ckpocUJOdkJ4RHM4OGZNMEFURUtjT2dOeHZ4UlZ0NVVOYzlXcFkyRHQvUFdRMEFlUFBVYmh6c3F2SHJjL202Skt4SkxNSDh5Q3dBZ05GaVFrbEV4cGc3QjhkenZEUlNCZTR2dUJyeHFqQzNhWDhzc0xadkp3ZGFVZVV3YzBFaGx2bmR5ZW80cys5c2I3OWlsVHFrYWFJRC9seUloMUhTQUhCdTdDd0F3RWZOaDJDd21Ed3VWeFNlQm8xVWdVR1RIbnM2VHZqMXZWR0tFRHhlOGkxVTlqWGhaMS85MSt1eUsyUHpJUUt3cTcwU3d5YUQxMlg5TVpIN0JRQzdPNDdqazVaU25CdGJnRHV6ejhlSnZtWTBqSnBkT2pzOEZRQ3dONEQxamtYOVlBZkM1R3FrYTJKZ3RKaFE3V1pXclNPeFNJUXNyVFdsbk5IcytXOHoxWXJDMDZBVXl6QnNOdUR6dG1OQld5K3Y4Mk83WnlzS1QwT0tPc3JyTWsrZDJBTFlUcWtGVWRrQU1LWWdZNlJDaTdnZ0RLSnhwMjNrOUxNYTJ4UzJLYjdja3JFU2x3WWhYZldnU1k5dS9RQzY5UDNReWRRUVEzUkd6OElrN3hnRUlpSWlzcmsrZlJrS3cxSnd0S2NlLzYzNXd1TnlNWXBRckU0b3d1cjRJcWdrY3IvWGI0WUZmem4ySHY1V2NndldwU3hDWlY4VDlubVphajVXdTlvcnh6U3JaNnowWmlQKzc4VEhPTnBUaisvT3VBQmZkZFVJdDRiaGNnMHVTeXlCR1JiczY2aHkrbHhCV0RMVUVnVktlMDVoMERnaXZLNlJLb1VhR0k0akhROTMxeUluTkVGNGFDZ09UNGRFSk1aekp6K3ozWndPb0hOVU9ycjNHdy9pY0xmbjBWeFhKTTFIVG1pQzEvMUxWa2ZpQnpNdUJnQThkZUlUSVpYSm5vNHEzSDNnZVl6WUhuNkdUUVlNMjdiM2lYbTNJVTRaaHQrV3ZpbU1MQXlXeFZFek1ETTBFVE5ERTVDdWpZVjBWQ3FWNXVFZWxIYlg0WEIzTFE1MjFhRGZPT3l5ampSTk5OYW5MRWFIdm45Y1FTQ0pTQ3pVQjlqYlVlVVVCSnFxNCtXTGZWU3A0OFAwUkhxcmZnODJOeDN5dXN5NmxJVzROblhwbUwram9yY1J2emowc3QvTGZ5dGpsZGNIdzd2M1B3ZFJBT09KSlNJeHpvOHZ4RFVwaTZDMTVWSS8xdHVBNTZvL2RidjhkRDAzaXNMVGhJNHZiNDcybkFwNkVPaUN1TmtBZ0QwZEp6QmdETzQxeDFHOE1neS95TDhDQ3JFTXV6dU80MFV2YlNWZ3JXdTBPcjRJRnlVVUNaMXdneVk5UG1vNmhIY2E5bzA3SFNNd3R1TTFZQnlCVWlLRFNpSkg0MUFYbW9hNkVDSlRZVVpJUExhMUhNVlRKN1lJMTNOSEx5MzVnZDkxTlo2dDNvWjNHL1lEWVB2MWFQa20vRTMwUWNDZkd4M2N0bzhrVDlaRUlqc2tEaWFMR1Z1YlMxMUdtRHZPSWo0dnp0cXhkNlM3VnBqZDVZN0JZaExPeHdpRkZvRHZBVElpQUJmRUZ3SUFlZ3lEV0dxYlllTkx5M0MzVTFxMHlkb3Z1MmVxdHFJb0xCV1JpaEQ4TlBjeTNIUHdSUmh0blo1aWlEQS8wanJLZlc5bmxjdjZndW5aNm0wQWdEL1B1UUdaMmxpOFZMTWRoN3ljODlla0xFS1dOZzcxZ3gzWUhZUlpWMk1WS2RkQzQ2VnVpTDNPeDlIdVU0aFI2UHhlYjVlK0gzMXU3dG5zZUowZm45K1h2ZTMwdkFFQWQ4MjQwQ2xvazZkTFFwd3lERzBqdmVnM0RDUEd4d3lpSVpQQmFaRFZnNlZ2aktuMmtrY2k0TkhpbXhHbjFPRXJoMEFjMnhTMktZNUd0eW1qR1MybTA4ZkZwTWVnU1k4QjR3ajZqY01ZTUE2ajN6aU1Qc013ZWcyRDZEVU0yZjQzaUc3RFlFQ0R6T2pNeHlBUUVSRVJnT3lRZUt4Tm1nZTkyWWgvVkg3Z2NYekw3Wm5uNHFLRU9jTHRmVlYvQzlLMU1YN2Y4UGNaaC9EVWlZOXhiKzVhM0RWak5iNjM5NW1nQndrQWF5Zi9UM012ODJ2WjM1YStpYWJoYnB3ZlZ5aWtRQUNBZUZVNEFPRGloRG1ZWjV2MkRnRHZOT3pEMFo1NmwvVjgwWFlNcFQxMVRnOTd0MmFzZ2xJaXc1YVdJM2k4OG5TK2NERkVlSEh4OTZFM0cvSGdrZGVkUmx6ZG5ua3U4blZKT05oVmc1YmhIdUgxdjFkKzZQUjlMeS81SVNRaXNkZjBXU2NIV3JIYnl5Z3RUd1U1N2FJVm9maE53ZFZRU21Sb0grbkR4ODJIaGZlTUZoTnFnNURXVHlXUkMrZVBUR3lkTVNVWFM2R1JLQUFBRnR0SU9zRDZkN3NuZDQzRE5waHhvcjhaRmIyTnFPaHRSRmx2ZzFOZTdWQ1pDcjhwdUJwYm1vOWdSM3ZGdUxjMUVGTnh2UHdScDdJKzdMYzZuRnRucXV5UWVPSEtZcCsxazZTT0ZEcC91dlhlWnhpTlZTQ2piVXNpTW5GVHhnb2syV1lPMVEyMjQ4V1RYM2p0UEp5dTU4YnJwM2E3cE1OME5EOHlDK2ZFRm1Bb3lQblVJK1JhTEl1eEZnLzJGWEFjajJSMUpCNllkWTNRNmVFcEpZZzFyYXExL1ZnYVBWUG94R2djNnNKSFRZZndjZk5oSWFkOHJGS0hIdjJnMjRDTEwrTTlYci80Nm1VTW1rYUU5bjV0MGp6TUNJbEhyOEgzOXZRYWhqeU9oTlZJRlM1RnpLZGoreVdHeUtsQXZmMi9KU0t4VXdmYWlOa0FnOFhrZFdTMVAyUWlDVjVlOGtPbjF5UWlNZjQ1N3phWFplMnppSFV5dFpDMlowRmtOaFpFWm50Y3YyUHFzeGlsdGVPK2ViamI2emJOQ1U4WE92blhKSmI0dlM4Zk5IMGxkTmhONW43WkRabjBlT0xFeC9oVi9wVkkwMFRqcG93VmVLWnFLd0RyTENENzdMaTdjeTZCeFhhZTIrOVBvaFNoK0VmSnJXNi82M2hmTXg2cmVCK0E4Nnc1aVZnczdLdjkzSENjd2ZwTTFWYjg3K3h2NEFjNUYrSGVneSs2clMrNUtHb0cxcWN1eG9qWmdFY3JOazNLVEY1UGJraGY3bGViTXpjaUEzTWQ3cXQ5Y1F3Y2o4YnIvUGp2Mlk3MU5EZ0ZiQUM0ekxRNHp6WWJKRm9SaWlmbjMrRnpuZHRhanVKdmxhZURFYU03ekZQVVVTaU9TTWU3RGZzOXpvNCtKellmaTZKeXNMdjlPTGEwT05kZ25SZVJpVGlsRGdhTENaODBuNzYvWUp2Q05zV1JZNXN5Mm5zTisvR01MZUJPeENBUUVSRVJyQ1BqeFJCaFUrTUJOSHQ1MEloUjZpQ0NkWVRibTZkMlkyUDlQcnk2OU82QXZtdFgrM0dVOWRRalQ1ZUVxMU1XNHZrZ0ZveTFzOVlmaWtEVGNEY2FCdDBYa1UvUlJDSkdvWVBNZHBPZHBvbDJPNG85WFJQamxFdDZwNWRaUmwzNkFZUklsY2dNaVVPVUlnUkxvMmRpeUtUSFN6WGJuWlpiSHBNTGxVU09Ic01nRkJJWkRFYnJqWHlNSWxRWUFUVVJOWE1DRVM3WDRNSENhNFEwWGZhT0VJMVU0Yk91a2RoV3lETmNvWVhTNkhuWkx2MEFucHgvdTBzNm9sc3pWdUhXakZVQXJDUEp2ckg5cjdadEFENXVQb3lxdmhaVTk3ZWdacUJOR0wzclRvbzZDa1hoYVloU2hFeDZFT2hNbFc1TEh6RmlDbnhrVzR3aUZMOHJ1bGI0dC8wQjlaeTRBaUY5Q0FEODVkaTc0OXhLcXo4VVhlc1NZTGFmRndEd215T3ZCZVY3eGlKREc0TmJNbGFoUUpjTUFPZ1k2Y01ydFR1eHRhWDBhNXNtWWp6bkJnQWM5NUdHTHQvMnQ2cTNYWk1mbTN1ejE2TG85dk5MS1pFN2RibytlT1FOdEk2Y2JxY3VUWndMcVVpTTJvRTJsUGFjRWdvdkEwQ1kvSFE5aFNSMXBFc0hsYjFqUWlJU09hWExHVENOT0FXVUMzVEp1RGR2amRPMXltdzVmWnhUMUZFb0RFdEJjVVFHQ3NLU2hTQ0kwV0xHM280VCtMRHBrTnNSeUt2amk3QTZvUWpQbk5qcTB2bmx5M2lQMTNnR1lOeHo4QVcwZWhpWmZtL3Vtb0JTNzB5RXlXaS9FbFFSZUxEd0dwZlhWOFhtWTFWc3Z2RHZIeDk0SGllRFhBZlIycm5zZXAxUjJ3WlAyRjJjTUFkU2tSaERKcjNIdEp4cWlRS2hNaFVNRHI4TisyK2hJQ3daZDJWZmlLd1Fhd3F5SmRFNXdudFBudGlDTlVuV1Ryb0RYU2ZSTnR5TGVaR1ppSkJyc2JPOUVuMkdJV1JvWTVBZEVvL2pmVTJvN205RlprZ3NzclJ4R0RLNkR3UlA5SDQ1MnQ5WmpSMXRGWmlwUzBScDl5bmg5ZFh4UlFDc1FScDdCN3dqcVVnc2RQNlAxakZ5T25qejlJSTdYTzV0N3NnNkQzZGtuUWNBNkRZTTRwWXYvd25BT25QMGxkb2R1RFoxS2Y1bjFqbzhVUG82MmgydVArZkZ6Y0szczg2SDJXS2RVZThyYmR4azhTZmRxejlpbFRyaG11MEpyL1BCbVkyUUc1cUlHYUVKMk45UmhmcFJhUkFqNVZvc2k1a0pvOFhzTTMxZGlFeUZTTGtXSm5nUFJuNXZ4b1hJRG9uSE9iRUZlT3JFRnBUMm5ISlpKa1VkaFpLSURKeXlwYjkyZExtdHR1Um5MV1ZCT2RmR2ltMksxZGV0VFNFYWpVRWdJaUk2NjgwT1MwVk9hQUwwWmlQZU91VTlSYy9KL2hZYzdxN0ZKODFIaEJGdVkvRnEzUzQ4TUdzZExrb293aHVuZHJ0TjJSVU0yMXZMOFZMdGRyZnYzWjU1TGk1T21PUHkrdDhxUDhDdXRrcXNTU3JCTjFPWDRLa1RXN0N0NVNndWlKK05XekpXZXYyK1RHMHNmcGEzRmdxeERIOHBmeGNuQjFyeGZzTkJwOWxCNFhJTmJyYXRSeWRUNDU3Y3kvREFrZGRoaGdVaE1oVXFlaHN4WkRMNDdGQ2RTRW1xQ053LzYycEVLMExSWnh4R2lFUGFqOXN6ei9WNzFzSGY1OTdpOWYzdjdYc1c5WU9kMEVpdER4bjJoL3BPZmI5d1Roak1KbGhnRVRyV256eitzZCtkN1BiaXRONVNCSnhOUkFDU05hY2Z4RVJ3OThqbm1Ra1dwOExFOXBHeWVwUFI2WFhIRWNxWEpzN0ZZaDhkd3ZZT210RStheWtUSHA3emRFbUlWb1RpY0hjZHVteWpwQWRzNTBpYUpob1BGMTNuOTM3NEtwRHNqNS9sclVXTVFvY0I0d2plck4rTjl4b09RRzgyUWd3Um9oUWhUaDE0Z0RXZ2NTYW5sQmp2dVdFM1B6SUxNckVFTzlwY2c2Nnh0dU5zNzF4S1VrZjZOWXRVREpGVGpTYjdpSHpBMmdGellidzFSZEI3alFjQUFKY2tGR05keWtLWDlmeHB6dlVldnlORXFzSmpjMjhXL3IycnZSSi9QUFlPQUdCdFlnbHV6RmdCTVVRNDBsT0hXS1ZPR0trcUZVbndqNUpiaFgwRHJIKzNIc01nZERJMVBtMDVpc2VQYjRZbjRYSU5sR0laRkJMdm5VaWpCZXQ0VFVlVDFYNzkvdWpiVGgyK01Vb2Q0cFJoNk5UM08zV2dCbnZtR3dEY3VlZHBseEg5QVBEZnhkOFhPdTJVWXBsd2ovUDQ4YzF1ZjVPQTlmeStPV09sMDNVNzFkYnhuQk9TZ0p5UTArbVJIUC85ZWVzeHpBNUxSWTloRUErWGJZVGViRVJCbURYUSs4VHhqOUJ2SE1iTjZTdVFIUktQajVvT1kwdkxFVnlmdGd4WjJqZ01tOTMvVFNaNnYwWjc4c1RITUZyTXdqR0tWb1NpSkRJVFpsaHcxOTVubkVhdHAydWk4VWp4VFdnZTdzWjM5djdMNHpydFR2YTNDaW5USXVSYWhNczFhQnZwUmErdHJldzFPTy9uYTNWZklsU3F3cVdKYy9ISG91dnhqOG9QY2J5dkNiZGtyTUtxMkh5TW1BMzRZOWs3SG91NlR3Vi8wcjM2NDY3c0M0VVVVKzd3T2grODYzeEpSQ2F1VEo2UGJ2MkFTeERvOHFSNWtJb2syTko4eE92K0FOYS8vMjJaNXpnRnlkeDV1R3dqdnBOOUFlWkdaT0Nod3ZYNHBLVVV6MVp0ZFhxR0ZOc0dneGpOenIvVnVSRVp5Tk1sd1F3TDNxcmZFOGh1QmhYYmxLOXZtMEkwR29OQVJFUjAxclBmMEcxdkszZDdBK2pvcFNETlRqbmNYWXY2b1U0a3FTSndibXdCTm82akxrdXdHY3dtREpzTndnd1RnOFg1MzU2Y0Z6Y0xkMlNkQjVsSWd1YmhiclFPOStDbkIxNXdDbGpFS2NOdy82eXJvWk9wc2J2ak9Nd1dhNEhSMzh5NkdvK1ViMEpWZnd0K2RmaFZsOUh4a2JaWlJZN3N0WERXMmtiSjJXMXREbXlVNFdoU2tRUVB6ZjRHd21ScWRPajc4ZnVqYitIUGMyNFEzai9jWGVlelVPZXltRnlvSlhKODBsTHF0WGh4djNIWXFaYkx0YWxMc1M1bElUYlU3WExwV09nYzZVZVVJZ1RGRWVsKzFaSUtsMnVFVGdOdk9mWW53bVFlcjBERXE4S0ZFWXM2bVJwWklYRUJCY2c2UnZxYzB1cjhLdjlLekkzSXdQYTJjanhkOVluVHNrdHNnWjhrVllTUUtpMVFqaWxHN3MxZGcyaEZLTjZ1M3lNVWFBNnpqUUpXU0dSSTBYZ3ZldXhJT2lwVkZRQ2NHMXVBaTl3RWhRRmdZLzFlbHlMVTlwcEJQejd3SDZkWktkZW1MY1ZWeVF0dzQ2N0hoZXZwc3VoYzNKU3hBcjg2OURJTUZ2TzBQRGNBYXhxZCsvSXV4NUJwQk9XOWpVNGpyQUVnUXhzTEFNSW85dS92ZTlacjdhVVVUU1R1elYyTElaTWU5eHg4VVhpOXhhRmpkbjNLWXFodHRla3FlNjJCOCtiaExxRWpSU2FXSWpjMEVRQlEybk1LNWxFZHdocXBFcG5hV0JndEpwUTVwUG1zc1kyeUZRRllIcE1ITVVUWVp1dm9lNlQ0Um1FNW84V0VuZTBWdUN4eExvNTBuOEtlanVQWTNYRUM4eU96Y0dmVytUNDcvWkxVa1FEZ1VwamVsL0VlcjBWUk0xeUNzNGxxNisrMEpESlRHTzFzdDcydFlzdzFTS1pyKzFYUjE0ZzlSMDZuRnZyeHpFc1Fwd3pEZ2M2VFBqdFFKOE5sU1hPaGxTcFJQOWlCblI0NjY0RFRIYkFHMjc2S0FNeTBEUXo2NmNFWFlMWllzQ2FwQkJmRUZlS05VN3V4cmVVb0FPRFdUT3VzVEhzQVhBUnJwMlczWVZBWXhHR3ZBMkcvUnRwL0QrTVp0VDNXL1hKbmRQMlpxMU1XUWd3UjluWlcrVXhiNUl2alROVWIwcGJqeXVUNTJGQzNDMXU4bk9QUFZHOUQ2MGd2YmtwZmdWOFhYSVVoa3g0cWlSeTFBMjM0Yy9sN1BtZG5URmU4em8rOVhmWlhuQ29NcXhPS1lBR3dzV0VmUXFRcXlDVlNsM2Jjemo1QVovVGZlclFPZlQvKzkraWJXQldiajlzeXo4RzVzUVVvQ2t2RjQ4YzNDL2R5VXR2QURzZjBabUtJY0ZQNkNnRFdBVUdOUTEzQ2UyeFRwc2JYdFUxWkhwT0hnckNVc2UrNEd4dnI5K0xUMXJLZ3JwTW1CNE5BUkVSMFZsTko1Q2lPU0FkZ0RRSk5wcDF0RmJnbVpSRVdSK2RNV0JDb0tEd1ZLZzhQWjNtNnBLQjhoMGFpd0xleno4Y3kyd1BKanZZS1BGNjUyV21rbGxRa3dVVUpSYmcyYlNtVVloa3EraHJ4MTRyM1liWllFQ1pmaDhLd1ZEeFNmQ05lT1BrNVBtODk1cEkzTzE0WmhwdHREME9qalg3OVlPZnBVYUxYcEN3U1VwdTRFK3RtQm9iUllzSzJscU1vRGsvRGI0Kys1VFREQXdDMnRwUjZyZnNCV0hQcXF5VnkvTHRxVzlCcVB1MW9LOGZhcEhuNGVmNFZxT2x2dzVDWDljckVVcVJwb2lFWFM5RSswb2RkWGxMNFRZVEpQRjZCS0FwUGMvcDNTVVRtbURzVUZHSVpadm54VVBWMDFTZjR1T213MTJXdVNsbUE5U21MeDdRZEFGRFIyK2dVVEhUMGpkVEZpSlNINE9tcVQ0U1pPRmNuTDhTNWNRVVlkdmlOUmlpMHlMUUZLVVlMczQzaWRld1l0d2RxdytScVlXWktyMkZJZU9nTmwydlFaeHpDTlNtTDhNM1VKZGJ2VFZtRVQxdU9UdHR6NDlSZ0J6NXBQb0x6NG1iaGV6Tlc0d0dIVGxDZFRJMG9SUWlHVFFZaGI3NWpwNDQ3U3R1MTJ3S0wyODZ6T0tVT0Z5VzQvazIydGh6RlZsdW5RcVJjaTM4dHVCT0F0ZjdiNkpvTUJicGtQRlM0SHYzR0ViZnBCUzBBbnFuZWlnSmRNamJVN1hLN25SdHFkMkZEM1M2bmppQjcvWWJpOEhUa2hpYmk1RUM0SnZNbEFBQWdBRWxFUVZTcjB4QnVtVmlDSmRFNXlOREd3bVF4bzdxL3hjdGZ3dFY0ajFlcUpzcGp3ZVZFVllUVHpDdkFXdXRxckVHZ3M2WDlLZ3hMZGZ1NlhDd2RWNkYwbzhVVWNQMlhDSVVXVnlZdkFBQzhWTHZkNit3QmUyZXVmYUJMdWpZR1dxa1NSM3ZxY2NvV2RPZzNXRHZnZWd5RGFCanF0S2JFQ2s5SG4zRVk3OXRtWmlTcm95QVRTWERTSVZWWmxHM1dwYjIrb2YwMzdhdlRkQ0wyQ3ppZFdzdFIvV0FuREJZVHhCQWhRMnROL2Z1YWg5LzZSQXFSS2xFY2tlRjBIcWxzZ1ErNVJJYVZNWGs0M0YyTDh0N0dNM3BXYWJEeE9uL2FlTzdaZkxrbFl4V2tJZ2wydFZlaWZyQURWeVROeDQzcHkvRlcvVjc4eDAzYWJ2c0FEazkxZmdyRFVsSGFYU2NNaE52V2NoUkh1MC9oeHpNdlJVNW9BcTVNWGlBRWdleHA5UnpQYXpNc2VLemlmVnljTU1kbEFDTGJGTFlwZ2JRcG9USVZRbVVxaisrUGhjNldDWUcrZmhnRUlpS2lzMXBoV0Nxa0lnbjBaaU9PZE5kTjZuY2Y2RHlKYTFJV0lUc2tIaHFwUWlqMkhrelpJZkhJRG9rUCtucnQ4blZKK0dIT3hZaFdoTUpvTWVIWnFtMzRvT2tyNGYxWXBRNnJZdk54Zmx3aEl1VFcwVXNmTlIvR00xVmJoWWVkK3c5dndPMVo1K0NDdU5uNFljN0YrRWJxRW14cVBJQTlIU2VFbTl4VGd4MzRxNjNZTUFEazZSSnhRWngxbG92ajZ3RFE3bENuSVZvUk9xYlVWNi9YN2NLR3VwMFlOaGs4NXJwMkxIcnN5dnFPUWlMeitJQVlhSUhjbDJ0M1FpNlJZVWxVanRCUjQ4MlFTWTh2TzQ3aitlcFB2WGFZakM1Z2JpZDFTRGtsRll2ZEx1ZVlsc3JSWkI4dmY4MnoxYnhxSE9wQ2dpb2NLMlB6eGx4N3FqZ2l6YW1BYlp4UzU3YWVtTWxpOWxtODF0TTVFZ3lMb21ZZ1JSMkY1Nm8vaFI3VzgrRDFVMS9pOVZOZk9pMzNic04rYkcxMmZwQzNGNzhlTXVveE96d1Y5K1ZkN3JKK3h6UjByOWJ0Rks1alVZb1FYSms4WDBnVHNxbnhBUDVkL1NtMFV1VzBQamYrWGIwTnhSSHBLQXBMeGVyNDJmalFOcU92MEJZd3JPaHJkSm9kR2E4TWcxSWl0M2FlQmVpbWpKVnVaM1VGVzFsUHZkUG84ZEhjWGN0S3UwK2hlYmdiY2Nvdy9HNzJONzJ1ZjF2TFVaZlVVTDZNOTNpOTEzQUFuN2FjSHNXcWtTcndjTkYxa0lqRTJOSjhCRytjMnUyMHZLOVp3dDZjRGUzWHpOQUVqelZOSGltKzBTV29Gb2ozR3crNnpMVDBSU1dSb2F5bkhuS3hGTHZhajBNaUVudmNGL3R2eUQ1QzNWN1BxY3hON1E2N2I2WXVCUUM4VXJ0RFNPczB3M2F2VmRuWEtDeVhxSXFBM213VU9zdnR4Mk9zNll6R3MxOEE4RWp4VFM3TDJRdWVtMkhCUFFkZlJHNW80cVNra0EyVHFURWpOQUV6UXhOUW9FdEdaa2ljMExIYk1kS0hkeHIyNDJSL0t5NU5MRVpKWkNhdVNsNkFxNUlYd0F3TEdnWTdVVGZRanNhaExteW8yeGx3aCs1RStYWEJWWDRQU0JoZDI4MFRYdWVEYzgvbXk4czEyN0U2b1VoWWYxRzROUUJ4eUJhb0djM2UwZS91OTdjb0todjM1cTVGN1VBYi91L0V4eWp2dFY0VFdrZDY4WXRETCtQSzVBWDR4S0Uya24wMng4aW82MEpWZnd2K1h2bWh5L3JacHJCTkNhUk4rYlMxREcrZENtNDZRWHRhYXZyNllSQ0lpSWpPYWptMm1pblYvYTJUL2hCWjFkOENvOFVFcVVpQzdKQjRmT1hoUVdNcytvM0QyTmRaalIxdDVmaTg5WmpiWlM2SUw4VGNpRXdNam5HbVNwNHVDUThXcm9jWUlyU1A5T0dQeDk0UjZ2aW9KSEk4VkxqZWFXWkJXVTg5WHFqNVhIZ1lzak5hVEhqaStNZlkzWDRDTjZZdlI2b21HcmRtck1LdEdhdHdvcjhadnp6MENub01nL2pNWWRyNVhOdnNMUUJPcjQ5bXIyZmt5ZDB6TDhhQ3lHeVgxLzJwOS9UY291LzZMSWI2akcxa3BqdlhiSC9VWjNEQTBZalpnS2RPYk1GVEo3YjRIQVZuaHNXdmtiS1JjaTAyTFAyUnorWCtNdWRHbjhzNG11emo1UStsV0lZQzIreTN0K3YzWWsxU0NaSlVFU2pRSmJzdDFPdkxxdGdDNGIrWHgrVGluTGdDM0g5NHc1VFdzaHFQWVpQQlpTU2h2VlpWcDc0ZmZjWmg3T2s0bmFhaktOd2FCRHZRZFZKNDBLMGY3QlFlaXUrZWVURkNwQ29NbXd6NDUvSE5RanE1Nlg1dURKcjBlUExFRnZ3ODczTGNsTEVTQjd0cTBETGNnem5oMXYzYzc1REtzVUNYalB0blhZMlc0Ujc4YVAvelBsTnVPbG9jTlFNTGJmdHJBY1l4Sm5aaUdDd20vT0xReTdnNmVTSFNOTkZRUzUyTEs1c3NablRyQjdDdnN4b2ZCVmhUSXhqSHE5ODQ3RlNMNytLRU9jTHN0Z0hqOExoVFlUazZHOXF2Y3h5dWh4QUJ0MldlZysxdDVTanZiVVRkUUx2SFVjcnhxbkNvSlhJMERYZGowTU5BbURhSFRreC9OUXgyNGFIU042Q1V5SEJsOG55c2lpM0FmVi85MSsxZ0c4bW8xRDM1T21zTkJtOXBWLzlROWpZdVQ1cUhEeHRQRDNxWll6dXVSN3V0SGVuMjBkZFYvUzFDMkZkcG05a3kxaURRZVBacjlEN05Da3VHd3VFYytHWCtsY0kxM3gzN2lQTUl1ZFpuaC8rdkRyM2lzM2JoK2ZHRnVOYlc4UWxZcnhuN09rOWlTL01SN08rc1JuRkVPaUlVV2p4VzhUNFVFaG1XUitkaWZtUVdja0lUa0t5T1JMSTZFcCsxbHAweEFTREFPdkRKMzg1cFQ0Tm9IUEU2SDd4N3R0RXNvODdQbW9FMi9LRnNJd0JyUUNOWGw0UmV3NURIQVlLbmcwQ3U1M2xsYnhQMmQxWmpia1FHZmpmN1dteHRLUlZtd1poaGNSbUVZMC8xNTIrdFdiWXBiRk1DYVZONkRJT29HMnozYzA5cHVtTVFpSWlJem1yMlBOVlRjWE5rdEpqUU10d2pwSjRKVmhCSUkxVkFKMVBqVGR0STVwelFCTGZMMVE2MG8zYWdIZEdLVUtmT01IK1Y5ZFJqWDBjVmxCSVovbEwrbnRNSXZ5R1RIcHNhRCtDV2pGWFkxVjZKajVvT29jcEhHb2dEWFNkeHNPc2tGa2ZsNEx5NFdTZ01UOFVuelVkY2doa3lrUVFsRVpsT3I0a2hjdHZoWUs5bjVJbXZncTdlYkc4dDkrc2gzdU4zKytnZ0NaZHJVQktSaWM5YmoyRmsxRDZNTnhXSzJZL1pLU0k0akdhem1EeHVyYWVaUkk3dm53bkhhMGwwRHFRaUNTd0E5bmFjUUpRaUJOZWtMTUlGOGJNRDdsRFF5ZFJDMm9ZUXFSTGRoa0VrcU1MeDY0SXJjZDlYTHptbCtWS0taUWlSZWsvRG9QRHg0T3hJS1pGaGNkUU1SQ3QxK056MnNKK3FpZmJZS1djZmxmenJXVmU1L2Z1ZEdtekhFOGMvZHZ2Wk5JMTF4bG5qVUJlYWg3dngrN0szaGZlZW1uOEhvaFdoK0d2NSswNnpKT3lCM3hDcENuV0Q3ZmhqMlRzZTZ3Qk14M01EQVBaMG5NQ090Z29zaWM3QjkyZGNoQWRMWDhkODI0aG14MEJhWlY4VGV2U0RTRkpGWUYzS1FyOUhPT3RrYW53NzYzd0F3SmFXSTFnY05VTW9YRHdabnF2K0ZCcXBFdDM2QWEvTGRla0hBaDV0NjQ5Z0h5OEFRdjAwdXhSMTFJVGNGNXdwNTN3dzJ5K2xSSVlsMFRQUk5OeU5lR1VZWm9URUkxa2RoZlBqQ3ZHblkrOEtoZWZkdWIvZ2Fzd0pUOE96VlZ2OXFuVVg4SFphTEZnWms0OGtWUVIrT3ZNeVBGajZ1c3RmV2lxMmRkaloyc1RmSFgwTDE2VXRSYVdYZ0g2L2NSZ3ZuUHhjK0R2SXhWSVVoYWRoMEtSSFdhKzF3ODQrQzl0ZWR3VTQzZGs3M3NMbVk5a3ZBUGp0MFRlRi8zNWkzbTJJVTRZSi84NEpqZmZaVmdIV2ZiWFhueG1MS0VVSVNpSXk4VkhUWVN5SXpFYnRRQnNPZEozRS9zNXFwNDdkRzlLWEkwVWRKY3hVMnRpd0R4c2I5a0Vsa1NNbk5BRXpRdUx4cVpjTzdhbDB6OEVYUGRZditrdnhqVWhRaGZ0Y0I2L3p3Yi9PTy9KMi9Td0tUNFZNSk1HMmp1TXd3d0t0VklrTWJheFFnd2tBeExEK3ZreHU3cVVkNndEZG1ySEtXZ2NvUEEzL3FQelE3Yk9lVnFZRWNEcEZXQ0RZcGpoam0zS2F2VGFScjdwVmRIWmhFSWlJaU01cTltbnhiY09CandvS2hyYmhYaVNxSWhBMXFnajFlT1NHSnVLWCtWY0c5Sm1mZmZYZk1YM1hJK1diWURBYllZWUYzMHhkZ3JrUkdVN3ZkNHowSVZNYmkrOWtYK0QzT2pjMUhzQURwYThqWEs1Qmw1dUh6NFZSTTRRODhZQzE0SEM2TmdhL08vcFdRQ1BwL1dXd21QQnM5VGFYRVdYQkxsSXFFMGtRSnJlbVByZzJkU251dEQzOGwzYlhvV200Rzdkbm5vdDBQOUxBamZiWDh2ZGRVbzU4MFZZdXpNendKRVlSaWlmbjN3RUErTW1CRjl4MmlFcEZFcnl3K0hzQVBEODhUdmJ4OHVTeXhMa0FyS2s5dWcyRDJOWlNpblVwaTdBa09nY3YxMnhIVXdBai8rMnpCbmEwVldCMS9Hd2M3cXJGaDQxZjRiYk1jL0RyZ3F0dzc4SFR2NmViTTFiaTVveVY0OXIyU0xrV1liYjgyL2Zrcm9VSXdQRytacUV3clZvaTk5a3BseFBpUGhoc0g3SG84cDJLRUVRcFFqQm8wcU41dUJ0U2tkaHRTaHFsUkFhRExTaHBzcGhSTzlBT284V01JZE1JN2puNG90ZUE1WFE4Tit5ZXJ2b0VoZUVweU5jbDRSZjVWMEFqVmFDNnYxVkljUWxZZzduL09ma1pmanp6VWx5WnZBQmZ0Slg3VmZqOG9vUWloTXBVNk5UMzQ5OVYyN0RZbG1wa010eVl2bHpJMDMvNXFBTFVnWHFwWmpzT2RKMzB2ZUFvd1Q1ZUN5S3prYUtPZ2hrV2lDSEN2TWdzckVtYWgvL1dmT0dTRm02OHBtUDdkWEhDSEtnbGNteHFPSUIxS1F0UjJkdUVEeG9QNHR0WjUrTm5lV3Z4Y05sRzdPdXNDdHIzQWNERGM2NXoyN0dsZFBqYkF0YmYySitQdllzL3pia2VSZUZwdUM1dEdWNnMrY0pwbWRPanRxM1hxbjdqTUo0OHNjWHQ5eWFvSXZDdHpIT3dQRG9YUHo5ME91Qy9MSG9tMUJJNVBtc3RFMlpEMmtkL2wvYzBDSjlYU2EzYk4rd2hDRFNSKytYTDdidWZjcGxwOHZ1aWE1R21pY1l2RDcrQzZqN3JRSjZjMEFUOHo2eDFxTzV2eFM4OTFLSno3TkNWaXNSQ1BZb2IwNWZqcnV3TEFRQkhlMDdocHdkZjhHdmJIQTJaOVBpcXF5YW9zK2VEVFc4MmV1eHNIejBEeFJOZTU0UGZMZ09uTytqZEJXL3M3TE5oZHRqdXNmNWVjaXUwVWlWdTNQVVBvYlBkV3pvNHUyMHRSM0c0cXhaM3o3d0VCYnBrL0tiZ2F2enorRWY0dU5tNVRxUTlYWGFQWVREZy9XR2JFaHpUc1UxeE54dVVpRUVnSWlJNnE2bWw5aW40d2EvSDR3Lzd3OFRvbTh4ZzJOeDBDTHM3amtNbWxqcDFBc2pGTWtqRllnd2FSN0FxTmgvTG9uT2RQbmRaNGx3c2pwcUJSTFUxcGNYcStDSVVoNmNqVGhXRzBSeG5xTVFxZFI0THl3Y2kzTmJaN1M0QUJGZ2ZqTzAzeEJLUkdPbmFHTXdKVDhQUDh0Ymk5MGZmOGpuREpsQW1peG5oY2kweXRiR1laYXZyTVZabFBmWDR5T0hoVHltV1lVMVNDUXJDa3BFVGtpRFVtQW1WcVdDd21GRFdVeS9zVGFvbWFreWpiKzBwWENhQzBXTENOM2M4NW5XWnlUNWU3aFNHcFNEVlZoQjdzeTBsU2ZOd0R3NTJuVVJ4ZURxdVNsbUlmN2pKdSs2T1hDekZSUWxGYUJ2cFJWblBLYXkyelNEWTFIZ0E4YW93WEpKUWpDdVNUM2VhMUE5MW9uT2tEMXFwQ2huYUdIUWJCbEhuTUlvUEFHS1VPcWNSMllEMWQ3QTJhUjdtaEtjaFJSMGx2RzZCQlVkNzZ2RlpTNWx3dnV6cE9JR0hiV2xNUm50MDdrMUlVVWZoeGwzL0NLanUyQUxiekpVanRwR3Z0MlNzd3NVSmMxeVdlOG9XS0xSdngrL0wza2JOUUN1eXRIR0lWb1I2bkFVRVRMOXp3MUdQWVJEUFZHM0QzVGtYWTdhdE0yMTB4dzlnRGNoZWxEQUh1YUdKK0ZibU9YakFUZEh1MFE1MjFtQmR5aUk4V3I3SjcvUXh3UktuREF2S2RSNEFRc1pRcUhnaWp0YzFLWXNBV0ZQMXpZdklSSWUrRDJGeURhNVBXNFlRcVJMUHVTa0tQbGJUcWYwQ3JOZkROWWtsNk5EM283U25EdXV3RUFEd1lkTWhxQ1FLWEpFOFg2aGRjRjdjTEJqTUp1eG9xL0RZT2FtVHFYRkp3aHk4MDdEZjZ3emxlS1hyL1lnbmRZUHRlTFo2Rys3TU9oOVhKaTlBZVcrRDB3aHhtZTA2NnFtakxGb1JpaFNOOVJxODJtSEdXS3hTaDhhaExvZ2h3aFhKOHdFQVc1cFAxL21ZWXl0cTd6aHJRZVZqSnRCazd0ZG9vMmNjQTZkckEvWWJob1dnaGoyd2I0SEZZNkJES1piaHNxUVNGT2lTTVRQMDlMMU5pRlFGQzREcS9oYUlJSUlZSW84REVVUzJrSlNubW9RV1lGSUhDMHcyWHVlRDN5NERwMmU0NnozOExxUWlNZVpIWnFGTFA0QlNXeXE0UTEwMVdCR1Roem5oYWRqWlhpa3NCN2hQQitlb1E5K1ArdysvaWl1VEYrQzh1Rm5ZWmZ1ODQvZEYyZ1lDamlWTkdkc1V0aW1BK3piRlBqUEw4ZG9lcnd3VFpnaU5SY3R3OXhtVmdwTUN4eUFRRVJHZDFkd1Z6cDFNOWhzcDZUaHV5RHhwR09xRUJjQWRtZWZpbnE5ZUZJSXFGOGJQeG8zcHkvSGdrVGZRUE9SYWxIWkdTRHhnbTNJT1dOTTdCZkl3K0V6VlZxZWJWbjk5Sy9NY25CYzN5K3N5NlpwbzVJWW1ZbWQ3SllvajBpRVJpZkZ3MlVZOFZIZ05TaUl5OFAyY2kvRFlxS0tvd1RBL01uTmNSVWp0ekJhTDB3T1BSQ1RHTjFPWG5IN2ZOaEo5WThNK3ZGeXp3MjJuekFOSFhzTlJMOFY3N2Y1U2ZDT1NiZWtPSFVsRkVxeEpzbzZ3L0xqcHlMZ0tuZ1BXMUM3TFkzSmhzbGl3c1g2djAzdFRkYnhHVzUreUdJRDFBZHN4SGRkN0RmdFJISjZPVmJINWVML3hBS3I3VzMydTY3TEV1UWlScXZCMi9WNlhSK3RucTdhaGJhUVA3elhzeHcxcHk0VHYyTngwQ0JxcEF2OWUrRjFZTEJZOFZQcUcwME5VckZLSEJGVzRVMmRDaEZ5THRZa2xBS3dQM1hxekVTcUpIQStYYlJUMndSNFU3RFlNK0h6UU4xc3NBWFVHMkgrTGV6dXNveTNiUm5xZFVqcW1hcUlnRlVsUU05QW1kRUEwMlVZd0h1dzhpU3h0SEJaSHo4QnJkVi9DbmVsNGJvejJXV3NabGtYUHhOeUlERmdBN1BBdysrNzU2cy93aDZKclVSU1dpdm1SV1U3YjRVNUZYeU1lcTNqZmJVcWMwVE8yRkE1QllJV2JnTEM5YzFZRXVPVHpOMXJNSGp0V2ZOVVc4T1ludVplNnBLL3hWN0NQMThxWVBHUm9ZMURWMzRLalBmV1lGNUdKNnI0Vy9MZG1PLzZuWUIzV0pzMkRScWJFRTVVZmpic3piYnExWHdDd0xtVWhkREkxWHE3ZDRUSWI5SzM2UGZpMDlTaTY5QU9RaTZXNE1YMDVRcVFxR00wbTdHaXZjUHNkOStWZGpwbWhDWkNLSmZqUHljODlic3NkZTU1Q241c2k4ODhzdk5OdHlxek5UWWRRRXBHQmtvaE0vQ0RuSXR5OS8zbDAyZ3BiMisrL0hOT202V1JxTEluT3dkTG9tWmdabWlqTWtCa3k2Ykc5clJ4YlcwcUYrb2FYSkJZalVSV0JZNzBOd204eVFSV09ORTAwbW9lN25lcEwyV3Z1ZU9yVW4rajlDbFNJMUpxbWFzQ1BsTUVTMjdWbnhHeUFXQ1RDdFE3M052WjZOaDgwZllVTnRUdlJiWnZ4c0RacEhtNU9YK0Yxdlo1cUV2WVpoM0RqcnNmOTI1R3ZJVjduSjZaZHRuZWFlNm9YVXh5UkFZMVVnVThhamdqWC9QMmQxVmdSazRlU2lFd2hDQ1FXK1o1UlpHY0I4TWFwM2RoWXY5ZWxBejFUR3djeFJPZ3hERHFsMWZZSDJ4UzJLZDdhRkh1TnJrSGo2ZmYrWEh6RHVOSksydE56MHRjWGcwQkVSSFJXczQvU3NUOGdUVGFGN1h2ZGRmWUhRNzloR0pHS0VOeVV2Z0ovclhnZklnQnJFa3N3WUJ4QlZYK0xVL3EyRWJNUmc2WVIvS3RxSy9aMVZPUFN4R0pjazdJSXoxWnZ3NmN0cHd1TitzcGw3eW5uOVBWcHkzQkpZakZlci92U2JZb2RieWtWN0w1aDYxVDRzUEVyRk5zS1pvNllEZmpkMGJmdzV6azNZRVZNbnRObyt5dVM1bU5sVEo3SDlTVTd6TER3eDEzN25rSG5TTC9MNjFIS1VFVEl0V2dkN2thMzNqV2R3NEtvYk55ZGM3SEw2d09tRVZUME5hSzAreFIyZHh6SC9NZ3NYSjI4RUUxRFhSN1BDYU1mOVh3QXp5bEhGR0lwYmtoYkRnRFkxMUU5N2lCUW5ESU1ONlF0aDhGaWNna0NUZlh4QXF6RlpmTnN4WVUzMU8xeTZzZzkyRldEaXQ1RzVJUW00THZaRitMZWd5OTY3ZWpWeWRTNEtua0JSc3dHZk54MEJMUERVNTNlTjhNMUVHWTNZQnpCenJZS3JJakp3L0tZWEd4MTZGanAwZzlnZFh3UjFpU1Y0TG5xVC9GdXczNjBEdmZpU0U4ZHRyZFdZRmQ3SmI2VGZUNFdSYzF3bXRWblR4SG43cHdiajhLd0ZLUnJZakJzTWdqcFVONnUzNHUzSGZiTlhoUG8vc01iWE02aDNSMG5zQzVsRWM2Tm5ZVTM2bmE3L1p0T3QzUERFN25rZE9mYjZvUWl0MEd4aXI1RzdPazRnZm1SV2Jna29kaG5FQWdBUG04OTV2YjFtOUpYNEZKYkdwM1JubHY0WFkvcjA4blVlSG5KRDUxZTI5eDBDUDkzd24yOUtFL1hlYVZZaHAvblh3NExnUC94TUt0cHJIVUhnbjI4bEJJWmJyUjFRTDlTdTFPWS9Rb0FGYjJOK08zUk4zSC9yS3R4WHV3c2ZOVlZJL3dXeG1xcXovbGd0MS94eWpDc1RacUhFYk1CbTVzT3VSMTBZQjk4c2pJbUh5RlNGVnBIZWx4R3dqdDZ1MzR2N3N0Ymk0c1Q1dUNkK24xQ3NHQzBZWlBCYTIwTGQvN3Z4QmI4Zlc0eVFxUXFmRGY3QXZ5dnJUNk9YQmkxYmIyMlhoUmZoTnV5em9YWUlUbmFvR2tFYW9rQ0w5ZnV3THNOKzRYWGs5V1J1RDV0R1N5dzFsQ3h1eUN1RUFCY3pobDc1OXVRMGYxOTFFVHVWNkFpNVZyb1pHb1lMU2FQeDhGUnJGS0hQODI1SGg4MUhjYnpKei9EMFo1NmxQV2N3djZ1azFnWW1ZM0xrK2FodXIvRmFWMkR4aEdQc3gvQzVWcElSV0owNnZ2ZDNoLzJqYUYreXRjTnIvUEJiNWQxdHJUTDdqcjhnZE1EWUQ1clBmM2NjN0NyQm1aWVVCeVJEaEdzUVIxaEpwRDU5TG41d0t4MVNIUnpIZlRHL2h5b2tTcnhyd1YzK2x5K3RMc09mN1VGZHRpbXNFM3gxcWJZYTd5NW13RlYzZDhhVU45RFRtaUMwL2JUMXhlRFFFUkVkRmJyTXc0aEZqcWhLT2RrMDhuc0R5TVQ4ekI3b3I4WmV6cE9ZRVZNSGw2cit4SXBtaWdrcU1MeGFNVW1sNUYvL3puNUdmN2prUGJHZm5NNFpOS1BPMUFBV0VmZktjV3lNVDhZWm1uak1EOHlDL1ZEblRqU1UrZjBYcmRoRUw4dmV4c0pxbkNVOWRUajBvUmlBTmFSVS80VTRQWFhpSWVIaE5YeHMzRkpRakVlcjl5TUxTMnVzNkM4MVVXNTc2dVhoUCtlRjVFVm5BMDlBNXdKeDBzclZlSW1XeWR2NDFBWHRqYVh1aXp6WXMwWGVLaHdQVEsxc2JnaWViN1hHaUJ4cWpDb0pISnNyTjg3cHQvRTY2ZDJZMWxNTHI2WnVoUTcyeW94YkRhZ0pDSVQzOHBjaFRobEdBWk5ldUhoc2M4NGhQc1BiL0M2UHZ2ZnFrcy9nUFBqQ2xFeXFpWVhjTHJ1Mlk5bVh1TFNrZlowMVNkb0grbHorWXk5WTN4THk1R0FING9Cb0txL0JUVURiVWpUUkdObGJKNVR3QXVZbnVlR093c2pzekZMZHpwZHl2cVV4VGpZV1lNVC9jMHV5NzVROHdXcStsdWNBbTFqMFdNWWNob2xPcjUxQlI1Y2xJa2xLQXhMRFhvaXY0azRYcmRrckVLNFhJT0sza2JzNjZ4eUNnSUIxcFFyajVadlFwb21ldHdCb0RQaG5BOTIreFdsQ0lWTUpNRmJEUWZRWXhoRU10eDNmbHBUMjFoVFpHNnMzK2UxMDNaM3gzSGgybkZWeWtJOFU3WFZuMTN6UzhkSUgxNnMrUUtYSkJUanBkcnR3dXYyMUQzMi9Sd3k2WVdSK2R0YWptSkw4eEdjRTF1QUsyM3BlZXhDWlNyOEl2OEt5TVZTdk51d1h5ajZIU1pUNDZLRU9UREQ0alNMUWltUlFTSVMrejJRSTlqN0ZhaUxiT2svai9VMitEVklKMVNtZ2xxaVFMNnRBLzlYaDE4UjNwdnY0ZDdtNCtiRGJ0TmtBc0JqYzI5R2lqb0tEeHg1L1dzMzhsd2xrVVBqWWJTOUtBZ2RxYnpPajcxZHR0ZGdkWGZ2azZxSnh0eUlETlFQZHFDbXZ3MmhNaFcwVWlWQ3BDcTBEUGNnWGhtR0RHMHNxdnBiSUxHbDJuTDhMWWZKTllpMDFmY0psRlFrOXV1em9iYm5ScllwYkZOOHRTblJ5aEJoTzBkN3JPTDlnSzZyLzEzOC9YSE5JS0l6QjROQVJFUjBWbXNkN2tXV05nNnhBZVFDRHFZWXBRNkFOY2Z1Uk5CSUZIaTdmaStPOVRhZ1d6K0FuK1plaHBxQk51enZySVk2Z0RwRVlvaHdUbHdCUW1VcXZIbHF6NWkyeFI3dzhpZXRpTHZ2dnpQN2ZBREF1L1g3M0M1VDFkL2lsSzRLQVA1ZC9TaytkeGpOTjlwZE15NGNjN29LUi9ZYjQ3RjBtQWZxNW95VmZ2ME43ZWZXVkRnVGpwY1lJdnhrNXFWQ1Flb25UM3pzOWtHeHRPY1V2bWdyeDdMb21iZzJiU21xKzF0dzBFUEI2WXJlUmh6dmF4NXpzZmo2d1E1c2JTN0ZlWEd6Y0dmMitkREoxQ2dLVDRQQllzSzdEZnZ4V3QyWEFRV1g3TFdDYWdaYXNTdzZGL01qUFFjUjU3b0pFUDIzWmpzQTU0ZkRTeE9La2FtTnhZalpnRGRzczFZY2kwVGIyV3QzUFZoNGpWTUhZY05nSng2dDJJUVBHZy9pTzlrWFlGM0tJbnpSV2k0OG9FN1hjMk0walVTQmIyV2VBd0I0ODlRZTVPdVNrQk9hZ0IvTnZBUS9QdkFmbHhHWTlZTWQyRkMzeTY5MWUvUDZxUy94K2luWDJVWnh5akMzblliaGNnMWtJaWxhUjF4VGc0NkZQUlhSV0djZnVETVJ4NnNrSWdNWHhCWENEQXVlcW5KZnNCa0FkclZYZWgxbDdPLzJUL1U1NzgxWTI2OGpQWFVvNzIzRWF6N08yeVhSTXhHbkRFT1hmZ0FmTjdudjhIZTBvVzRYN3MxZGd3dmpaK090VTN1RUZEdkI4RUhqUVh6U1hPcjArN1BYemRPYnJPZHNXVThEL2x6K0xuYTNIL2RZKzBBalVlQlgrVmNoVGhtRzZ2NVdwOExnMTZZdGhWd3N4ZWV0eDV4cW9tbHNxZFdHSnFBR3BULzdGWWg4WFJMV0psazdXZTAxV1h5SmxGczdISnVHSnVaK05sRDJVZXVUVVZ0dXREOFVYVHVoNitkMVByQjJlVmQ3SlNybFRURERqQVJWT0xyMEE4TDFibVA5WHVqa0dpZ2xjdndpLzNLSUlVS0NPZ0p2TFB1SjIzWE5DVTlIVlgrTFVLZks2REFUNklmN253dG9uKy9PdVJncll2TFFQTnlOdS9ZKzQvZTV5amFGYlFyZ3ZVMlJpNldJc2cwQ0MxYkEyRjlUZWUwbDN4Z0VJaUtpczFyTlFCc1dSODFBdXEwQTZXUUtrNm1GanRTYVVZWGlnN04rRFY1Yy9IM2gzemM1NUYxL2NkSDNNV3cyNE4zNi9lNCs2c0lNQzc2UnVnUmFxUUx2MU84ZlV6RmUreWpyc1JRK3pkTWxJVk1iaTlxQnRvRHFEUTJhUnJ5bU1mRzNZTEl2Q1dycnlMcTI0Y0QzTFZESjZraS9icXluS3NVaGNHWWNyMXN5VjZISVZrUjFTL01SSE82dTg3anN2Nm8rUVZGNEtrS2tLdnhrNW1YNDllRlhjWExBZmE3NWgwcmZRTjhZQXBsMno1LzhEQ1dSbVZnUmt3Y3pMUGkwdFF3djFXd2YwKzhpSnpRQlJvc1pWWDB0V0JhZEN3RDRhOFg3Mk4xKzNPdm43c3UvSExOSEJYVUE2eWpZRzlLdHFRSmZyZDBsSEF0dlJhTFRSbDA3N1VXK3Q3YVU0cXFVQlloVGh1RzZ0S1Y0empiTGNEcWZHNDYrblgwK29oUWg2QmpwdzRhNlhZaFY2dkNYNGh1Um9BckhyWm1yOE1UeGovemUzdkhLQ1UzQVE0WHJjYmlyRm4rci9FQ29PNUNtaWNadlpxMkRDTUJ2ajc2RjQ3WlJwK05oYjlPOEZXQU8xRVFjcjNqYmFPajNHdytPcWE1RUlNNkVjOTZiOGJSZkQ1UytobUdUNTQ0K01VUlluN29JZ0RVdGp6OHpZSGExVjZKK3NBTko2a2hjbVR3Zi93cml5RzBMWE5QdmprN0wyenJTZzlZMjc1M2x2eXk0RXRraGNlalNEK0IzWlc4Skk3NFhSR2JoL0xoQ0dDMW12RnEzMCtrem9iYlVQQU1lVXNHTmh6Lzc1YTlsMFRQeDNSa1hRaW9TNDNCM25jc3N1QUZiTFpVb1JRaWt0bEhvQUlRaThiV0R2dTlueFJENXZFZXhkeVRLeFZLWE9qYU8zSFUwSjZzajhiZTV0d0N3enJhdTZHdjB1VTNCMURUYzdUTkFFcXpmcngydjg1NnY0Ni9VV24rTEJicGtTRVVTREpuMCtHUFI5WGk0N0cxOGFndUtTRVVTeUVUV2MxSU1FZlJtSXpyMUEralM5NlBQTUFTeFNJeVNpQXpNQ1UvRDY2ZStGTTdmc1R3UEFjRHErQ0tzc0tWbWkxSHFjUGZNUzdDaGRpZnFIVHI1UFdHYndqWUY4TjZtWkdwaklZWUluZnArSVlYZVpKanFheS81eGlBUUVSR2QxWTcxMUFNQWtqVlIwRWdWd3NQdFpNaTFwY3dZTkkyZ2JpRDRxUzZHelhxbitoT1hKTTdCb0ZFdlRDVTNXRXpDU0RaL0hPNnF4YXJZZk9UcEVyMCtuTGtUcTlRaDFkWlpuQnVhaUxxQmRuUUVNQktydkxjQlBZWkIvS3RxNnhrM3NpaFNFWUlzYlJ3QTY0Tlo0MURudUlJRXZqeFUrb2JiUXNHajJWT3BUSVdwUGw2WEo4MFQwbC9VRExUaDZjVHBRcWtBQUNBQVNVUkJWS3BQdkM3ZmF4akNvK1diOEt1Q3E2Q1JLdkJRNFhvOFVQcTYyODZTOGFaR0hETHA4WmRqNytLQndtdGd0cGp4Wlh2bG1BSkFTYW9JeENwMU9ON1g3UFFRckRjYmZZNitkSmVTTVZTbXdzL3pMb2RjTE1XSi9tYW4ya2FQbG0vQzMwUWZPQzMvdDVKYkVLMElkU21tYXovZVJvc1pMNTdjamgvUHZBU1hKWlZnVDJjVnlucnFwL1c1WVhkeHdod3NpNTRKQVBqbjhZOHdZamFnYnJBZGI5ZnZ3ZFhKQzNGQlhDSDJkMWI3VmZ0bnZCSlU0Zmg1M3VXUWlTUXdXRXpvZDBnOVdqL1lpY3JlUnN5UHpNTC9GcTdISStXYnNMdkRld0RSbDVtaGlRQ3N3Y0FWTVhuNHN2MzR1R3JlVGRUeDJ0SjhCTXVpYy9HQ2wwTFJ3VExWNTd3MzQyMi92SFhXQWRiNkhvbXFDSFRwQi9CaDAxZCtyM2Rqd3o3Y2xYMGh6bzhyeE90MVgvcFZrMmFzbExaWjBiNzJ4ZEhiOVhzUm54Mk8zeHpaSUtUYWlWT0c0YTRacXdFQS82MzVBbzFEWFU2ZnNjOXdtSWlaUU83NDJpL3BxUHUvVEcwc3JrdGJoam0yanZqYWdUYjgrZGc3THA5ckd1cENyMkVJT3BrYWZ5LzVGanBHZXFHU0tKQ2hqWUVaRnV4cDkzMWRteDJlaXZzTHJ2WnJQLzQwNTNxdjczOXYzN05PbytNQjYzMG1ZRTJWT2hXZGtIODQrdmFrcHJEamRkNTN1d3dBSzJLdFFSZU5WSUVFVlRnZW12ME4vT3JRSytqVTk4Tm9NZUZQeDk2QlRDeEY3VUNiUzVvOGxVU081eGZkSlFSOVpQWjBjR01JbkZ5YVVJeGJiVE9GZDNjY3g0eVFCQ3lMbm9rbDBUbjR2UFVZWHE3WmpsWXY5NFZzVTlpbUFON2JGUHVNcnIwZFZZSHZ3RGhNOWJXWGZHTVFpSWlJem1wbFBmWG9NdzRqUktyRXZJaE1ZVVRZWkZoZ1M5MjByNk42UW03aWgwMEd2Tlp3T2dpME1qWVA3U045VG5tTHIwMWQ2dmY2RG5iVllGVnNQb3JDMDl3R2dWcUdlMURWMzRLZVVVVkE1V0lwdnB0OW9aQUZmVjNLSWx5ZHNnakhldXJ4UmRzeDdHeXZSSzloQ0cwanZhanFiM0U3WXNsb01lUFB4OTcxSy9neEVYb05ROUJJQjEyT2sxb2l4NDl6TGhGbVA5eVl2aHpYcGkzQi9zNXFiRzA1aXYyZDFUQlp6R2diN3NWbnJXVW83MjJZaXMyZmRGTjV2RzVLWDRITGJXbHNlZ3lEK1AzUnQvMnFpWEN3cXdZdjFXekg5V25Mb0pFcThHRGhOWGpxeEJhbi9OdmpvWkVvY0VGOElTNUpuSXM3ZGorSkp5by93bDB6THNROXVXdnduNU9mNDUwRzl5azlQRmthWXcweTdPMGMvd09lUnFMQWJ3cldJVmFwUTU5eEdIOHFlOGZwWERkWVRCNUhXM29ycHZ0RjJ6R3NqTTFEY1hnNjdzdTdITC80NmlYVUQzVk82M05qVG5pYWtBWnVVK01CSE9nNktieTNvWFlYRmtmbElFRVZqcnV5TDBSRmIrT1k2akg0SzFhcHc0T0Y2NkdUcWJHL3N4cC9PZmF1MDNFMVdreDR1R3dqZnBCekVWYkU1T0hldkRWNCtzUW5BWFdzT0lwVWhPQ0tKR3VPZTUxTWpidHpMc1p3dGdHNzI0L2pzOVl5SE9xcURhaXRtOGpqTldUUzQ5ZUhYeDF6dlpRSEN0ZkQ1T0UzRVRHcXJzUFoybjRwSlRKY20yYTl4OWhRdHl1Z3YvV25MV1c0UG0wWmRESTExaWJOdy9NTzlRcnQ2dzVXS2lwN3F0cEFPdXoyZEp6QWtlNDZESm1zSTdCakZEbzhWTGdlSVZJbERuZlh1YTN0RmFtd25oZWVDdElEazdkZjM4MitRS2lOVWhDV2pMckJkbWlrU21FbXhoZHQ1WGppK0VmQy9qa3lXRXg0dFB3OTNKNTFIdUpWNFloVDZtQ0I5Ujd3cGRydGZzMWtHRFlaZktZb3NzNDBrcUI5cE0vcmJBdDM3OW1ERkxzbklkRHU2Skh5OTZBUXl5WTEvUkt2OC83ZHM4VXB3N0F5SmgvREpnTitkT0I1M0pkM09XYUV4T09od3ZYNDFlRlgwS1Vmd0RFdjE3Z2hreDQzN1B5SEVPelMybEp4QlhKZEM1V3BjRnZtdWNJZ2tTM05SL0Q0OGMyUWk2VzRMSEV1cmt5ZWo1VXhlVmdhbllNUEdyL0NocnBkYm1kYnNVMWhtd0o0YmxQRUVBa0J6ODhtc1Y4RG1McHJML21QUVNBaUlqcXJtV0hCOXJaeVhCUmZoRld4K1pNV0JGSko1RmdRbVExZzhtL1F4c28rd201MGJSQzdsMnQzNE9YYUhjSy94UkJoWG1RV3JrOWZoaVJWQkViTUJ2eTk0a01VaENWamFmUk01T21Ta0tkTHdtMlo1K0pJZHgwK2JTM0RMdzY5N1BHbWZxb2VkZ0RnRjRkZWR2cTNHQ0lzaVo2SjY5T1hJa2FoUTQ5aEVJK1diMEp4UkRwV3hlWmpRV1EyRmtSbW84Y3dpTTlheTdDbCtRaitXdkgrRkczOTFKanM0NldXeVBHZDdBdXcxUFp3M1djY3dtK092QlpRRHZ3M1R1MkdWcXJFNVVuem9CVEw4SU1aRjJGMldDcWVxLzQwNEZHRGFxazFKM3FpS2dMZnpqb1BLMlB6b1JUTFlMS1lvWkVxc2FYbENLUmlNVzdQT2crM1pLekVuUEEwUEYzMWljdElQenV4eUJwR3RRQ1FpU1M0SUc0MnpMQmdhd0NwUUR5UlM2UlFTS1F3V0V6NFk5bEdyeU5RN1JTMjlEd0dpL2VINXNjck4rT1I0aHVoazZueDgvd3I4SVA5LzU2MjUwYUJMaGsveTFzTE1VUW83MjNFYzlYT25Rd0dpd2xQSFAvby85azc3L0E0cXJOdjM5dTF1MXF0ZWk5V3MyeEo3dDNHR0l3TnhuUk1yK0VOSkNHa1FFTEltN3lCOUFJa1h4SVNFaElndEFBQlFqSEZkRER1dmNxV2k2emVlOSsrKy8yeHhWcHBxN3JOdWEvTGw2V1pNMmRtUjJkbnpubks3K0YvQzYva2xlcHRkQWNaVTRrUlRqMzMvbUhJUjJWcEUzaW9lQjJ4eWtnT2RWYng4TkgxUHJYbzdUajQwL0VOOUZsTnJFMmR3OWZ6VnFGWGFJYklqcmg1dFBSdEpFaUdHSCtXeFJmdzFkeVZ4Q2kxMUJyYWVhOXVIeXVUaXNuWEpiTWlzWkFWaVlWMFd2cloxSHlVbDZxMjh2RFI5WDROaGVQMTl4cEo1SHB5bURYWHZvenZyOFZ4K1VRcnRkUWJPdmpJVDEwWnRTdGllbkIyb3RWaFkwUDlmbTdNV3Vaenp2SFBoVjhMKzNwOEVhZU05RGhEd25YSXVvMTFhZXBZSHBxeGpuaVZqcXErRmg3MWtUMERNRHNtRzhEdk14N0c1M045UFc4VnE1Tm5lc2IvSFRubjBXSHVaWHZyU1o0NjlTazFmVzFEQ3MwUDVrQm5GZmZzZVJvcEVtUVNLVGFIUGFEaFh5THgvcjIwdTQ2N2R6OFY4Qnp1Yk9aZmxyd2VkbGFOTzlOKzV3anJlWVhMY0tVbDNVWnpoNDhzM1VDSTUzeG9jemFaUk1xOTA5WWlsMGg1czI0bkhlWStmbEh5WDM0MTh3YW1hQlA0Mll4citjbkIvd1ROV0hGL1p4UVNHVGt1aWR6T0VLUzJJbVFLTGttZHl4WHBDOURKSTdEajRKV3FiWjQ2Z0dhN2xkZHJkdkp4NHlGdXlqcUgxU2t6dVN4dEh1Y25GZkZLMVRiZWJ6amdWWHNSeER0RnZGUDh2MU9XSjA0blRobEpXVytqWDhkbU1Kbk40VEpSejE1QjZBZ25rRUFnRUFpKzlMeFh0NCtMVW1ZeE16cUxURTE4Mkl2TmRadi9FUFk1VnlYUElFS21vTTdRN2hVcFB0NUVLNTNSU2pxRjJoVk5GNEZXcmtJclY1SHVxdUZ6Vis0RjNKMS9vVWVmUFRzeUVZMU1TYitQQ05Ia0NEMTV1aFJtUkdld0lEYlBveHZlYXVyaDk4ZmU0WGgzUFZ0YmovUDBxYzlZRUpmTEJVa3ptQk9iemV5WUtjeU9tY0xYOGxheHJlVTRueldWQkl6STgwV2NTb2ZXVll4VTdUTEF4eW9qQTBxaURXN1haelg2bGFuVHlsVk1pMHBqYmt3MlMrS25lajViUlY4emp4NTltd1pqSndjN3EzaWhZak9MNC9OWm5UeVRHZEdaWEo0Mm44dlQ1bk84cDU1UEdnNnp1ZVdZbC9GUkpWVmdzbHVRSWlGWDUxeFUrb3ErZGZOZzhicFJxd24wNkp4Yi9QWWxDYkdkRkluUDdjRVl6Yi9YN09nc3ZqVjFEWEd1aFZlYnVaZGZsYnhPMVRCcWJUMVg4UVVXdTVWck01MmE0eXNTQzFrVWw4Ky9LemZ6WHYyK2tQdkoxNlVBY0ZuYVBNRDVOMTFmdDRkMzYvWjZKT1UrYURoSXE2bVgrNmF0WlhiTUZQNDg3dzQyTmgzaHJkcmROQmc2S0loS3BjOXE4b3c5Y0ViOFhaWStqeGlsbGozdHA0YU0xKzlOdXhSSGtQSGhOamk1NlREMzhlQ2hWNWlpVFJoaVdFaU9pTVprdHpnemZteG1KSzRJd3lpRm1oNnJNV2lrWTd1NWwwZEszK2JyZWF2NDQ3SDNoaGd5ZkhFbWpvM0RuZFg4cFBocVZGSUZUY1l1Zm52MFRaOFI2aVZkTmR5NTZ3bXYrNmFTS3BnZm0wT1AxVWkvMVlUWmJpVmVwZVBtS2N1QndFWmpYOHlMemVGNzB5NUZJMU95cC8wVWo1YStFMVEzM3kyL3N6WjFEamRrTFVVdFYvSnMrY1loN1J5QUF3ZHlpWXhjWFJKelk3STVON0hRNHhTcDZXL2pWeVd2MDJ6cTVvT0dBMlJvNHJnZ3FaZ1ZTVVZFS3pTZTUrSEpuZ1krYVhRK0R3Yys3eWJqZDlrWDM5NzdESzErNmgzY08yMnRKOGdqVk03VTkxY2dOallmcGF5M0NhMU1oUjJINTV4OVZoTld1NDFDZlRyNU9xZHNrSzhNNFBmckQxRGUyOHdlSDltT3p2bkgwT2VjdXlENVFDS2tDbVpFWjlKcTZxYmQzSWZSWnNGaXQ1S3FqdUhycnVMcVZvZDlXTFVaRjhibGNXL0JXdFF5SmZXR0RuNTYrRFhVTWlYTEU2YlJhZW1qejJwR0FzeUp6ZllZdXdQSlFJNzE1L3BLem5tc1NabU4xV0hudDBmZUlrcWg0WHZUTHVHQjZWZXdvKzBrbnphV2hIVWY3RGl3dTU0dEVwenZGcGxFaHNWdUpWSVJRYmZGZ0V3aTlid1BBODF0Um90b2hZYmtDRDM5TmhPSEo5QlE3bzlvaFlaSWVRUzlWaU5tdXhXOVFrTnhkQVpBV0xKWjRqbnZKTmh6WGdMY1c3Q1dBbDBxZFlaMmoweDJuOVhFencrL3hzTnpiaVpURTg5RE02N2hvVU92ZXE1VExwRVJyOUxSYWU3enluYld5ZFhjbGJlU0tJVWFvOTFDZVcrVHordVNJbUdhUG8wVmlZVXNUNWptY1U3VTlyZnh0NU1mK1Z6amRGc01QRkgyTVJ2cTkvT04vTlZNajByanE3a3JXWk02bTZkT2ZjYUJqc3FRNzR0NHAzdzUzeWtLaVl3YnM1WUI4R0xGWnIvbkNTYXpPUndtKzdOWDRFUTRnUVFDZ1VEd3BhZk8wTTdHcGlPc1RDcm01aW5uOE51amI0M3ArU0prQ3RabExBTGd4Y290UVZxUFBuZmxYa0NXTmdHRlZFYStMZ1dMdzBhRG9ZT2ZGRjN0czcxU0txZkwways5b1FPTlRFbVdOb0ZwVVduczY2amd1c3dsNU9tU1NWQkZrYUtPOW1RSHVHa3hkYk9oZmovdjF4L3dtdVJiSFhhMnQ1NWtlK3RKWXBSYVZpWVZzeXA1QnNrUjBheEtuc0dxNUJrMEdEdkQwbFgvYXM3NUxJbWY2clh0eHF4bG5zbHdJTnp0dHJRYzR3L0gzZ1djVWYxelk3TkpWY2VRcVUwZ09TTGF5OTFSWjJobmZlMGVQbTA4UEVSNlkwdkxNYmEwSENNNVFzK2FsTmxja0R5REFsMHFCYnBVN3NnOW44OGFEL04wK2VjQS9ISGU3WjZvTVlWRWhnTTQxZU43VVFuT1JXSW9DNmFrQ0QzU0lEV2ZRbkVVaGRNdUhFYnI3L1d2OHMvNVlkR1Zub2kyRXowTi9PN29XeU1xaFBwUzFWYXErOXU0WitwRlJFZ1Z5S1JTVHZVMmhueDhja1EwbVZyblF0dGt0N0NoZmo5djFPenlLZXV4cC8wVTkrNTlqdThVWEV5eFBvT2xDVk41djJFL2RodzhXTHpPWXpnQVoxU2h6V0huK3N5bDJCeDIvdTNqK1ZIWDN4WTArakE3TWhHZHE2Q3NtdzV6bjg5NzltRHhPbExWTVo3ZjdUZzhqcjh2UXBUS085cFZ5M2YzUGh0U1d6Z3p4MGE5b1lNbVl4ZHFtWktIRHIzcUtjcnRpOEdPTTR2ZHluZW5yZlZibzIxRC9mNlFyMjlsVWpIZm1yb0dDZkJSNDBIK2NmS1RrS1Y1bmp6MUtRcXBqTlhKTTdraWJUNzcyeXM0MkZsRnFqcUdlYkU1eENpMUpFYm9TVlBIa3E2SlF6N0FtZGhsNmVlZHVyMnNyOTNqNWZ5cTZXL2oyWW92ZUw1aUV3dmljcms0ZFE0em83UEkxNldRcjB2aGYzTFA1OVhxN2J4UnM0c1lwWGJTZlpmOVlRNGdnK2lyNWxZd3p0VDNWekJxKzlzOFA2OU9udW56ODdTYWVxZ1owTTVOajlYZzAxZ0g4STFkVC9xc3ovYmkwbThQTWRwWkhEWitVSGg1d0JxSUh6VWNETnRCRVNGVjhJMjgxYWhsU281MjFmSkk2ZHQwV2ZwSlZPbjVXdDRxbjhmc2JEdkovZ0NHM0xIOFhGRUtOWmVremdIZzd5Yy80bUJuRlFBeWlZUzc4bGF4T0M2ZnhTN25wZFZodzJDellIYzRSNGZkWWNmdWNPREFnVlFpUlM2UklwTklrVXRreUtUT245M3ZCYXZEemgwNy9zWnZaOTFFc2pvYXU4T0JYQ0xGQVZRTU0xTW1IS2JyblFFVHU5dE9oUlIwTU40VVJXZHcvN1RMaG15M09Hd2NkZFVwRFlaNHpudmo3em12a2lyNDNyUkxXQmlYUjcvTnhHK1B2T1hsS091MDlQT0x3Ni96MjlrMzBXSHU4M3AyeXlSU0hsL3dWYVJJdkw0UGJxa3ZnRGRxZG5uMXA1RXBPVCtwbU9sUmFjeU15VUxua293RDUzUHU5Wm9kZk54NE9PaTRyTzV2NWNjSFgrYjhwQ0p1ejE1Qm1qcVdueFpmdzY2Mk12NSs4cU9RTXRQRk8rWEwrVTY1Sm5NeFNSRjY5clNYYzhEMWpQZEZnN0V6TFBtN2RFMWMwS0MveWY3c0ZUZ1JUaUNCUUNBUUNJQVhYQXVYaFhGNXpJM0pIdFBzbkp1enprR3YwSEN3czRydEU1QXUzV3MxTWpVcUJidkRUcDJobmY5VWJxWGUwRUc3dVpkMmN5OTEvZTNVR3pxb003VFRZT2lnM3REaE1Wb3Vpc3ZqZnd1dnBFaWZ3YjZPQ3RyTnZTeHdGWjhFcDhHN3ZMZVprczVxOXJaWGhGUVVzc1BjeCtzMU8zbTlaaWN6b3pPNUtHVTJDK1B5TU5zc1hwUDlZSnpzYVJpUzRSQXVaVDJuallPZDVqNHVTNXZuS1o1c3gwRmxYd3NIT2lyWjBYcVNFMEVLMEFJMEdydDR0dUlMWHFyYXlubUpSVnlTTm9kTVRielhVcjJ5dDRXVWlHam5PUzM5dkZHemMwaVI0NEg4K2ZpR2tHUWczRklxZyttem1iaHg2NStESGg4cWhmcDBIaXhlRi9aeG8vWDM2akQzOGRqeERYeHYycVc4WHJPVDE2cDNqTXJpWTB2TE1ZNTMxL09OL05Wc2FpN2xXSGZvQlU0YmpaMjhWTG1GUW4wNmZ6dnhvZDlJU2pjdHBtNGVQUFFLeXhPbTBXenM5a2pLbEhiWGthMU54T2F3VTI5bzU2WEtyZFQydDNHd3M0cnF2bGFmVWJPdlZHOFArbHg1cVBnYVQvSHZZSlIwVlhzNWdhUkk2REQzc2JYbG1FOG4xR2h3cG82TlB4MXp5dTJFSTJjRHptZExYWDg3VTdRSm5tMW11NVY2UXdkdjF1NEtxNGozMXBiakxJMmZ5dkdlZWsvRWN6ajgvZVJIZ0ROanlXMGtOdGpNM0RKbCtSQm5jTE9waTVMT0duYTFsYkczdlNKZzNRNDdEbmEybGJHenJZeFVkUXdYcDg1aFpWSVJHcG1LQmxlbTAyVDhMbzhYWityN0t4eXErMXB4Y0RyTDFHUzNVTkhid2xPblBnMDRka2FLeldHbnZyK2RyQUhmTHpmOU5qTWZOUnpreFVyL0VkUCtNTm90UEZ5Nm51VUowM2ltZktObnJMYVl1ampTVllOS3B2RGMveTVMUDd2YXl2aWdmbmgxV0h3Ujd1ZnF0aGo0cktrRWc4M0NaMDBsbnUwYm00OXlvS09TRlVsRkxJN0xKMFVkalY2aFFTY1BIRVRpai8wZEZmUmFqZFQwdDVLcWprRXFrZEJ0TWZCNnpjNndzeHFIdzJTdlNWSFIyMHl0b2Qzak9IUGdIRE52MXV5aUpRUXBWaERQZVYvNGVzN0hLTFhrUkNaaHRGbjQ5WkUzZmM2dDZ3enQvSEQvdjJrMGRubzkyMHgyQzlWOXJXUnBFNUJMWkY3ZmgwWmpGKy9WN2VYZFFSbWxCcHVaaFhGNXpJek9CSnpmMFlPZFZYelNlSmlkclNmRHJ2LzZlZE1SZHJlZDRpczU1M0ZCVWpIWmtZa1lRcXd6STk0cFg4NTN5dWROSmN5TnplYUpzbzhEbml1Y0lFdnc3UXdiekdSLzlncWNTQnpoQ284S0JBS0JRREJDcnRyOCs0bStCSjhzaXN2amg0VlgwbTd1NWI2OXovbU1DQm9weGZvTWZqN3pPdnFzUnU3Yjl6eHRwcDVSUDhkNElrWENKV2x6YVRGMlU5dmZScjJoSSt4RmppK2lGUm8wY3RXNEdBd0NzU0t4a0VoNUJGVjlMWlQxTm9aVjVOTWZNL1NabFBjMjBXY3plYlpKd0tmK3VpQjA5QXBOMlByYlp5cHlpUlFKa3FEU0w2T0pGQWxTaVJRSGpqTXV3dTlNR1J2dTV3QXc2WjRGRjZYTUlqa2ltbVpqRjNXR0RxcjZXa1o4VDFWU0JVc1Rwckt4NllqWHB6MVQvbDZUbmZGNmY0V0wyMkEzbkJHZTdUSzZWZlcxaHYwZGtVdGtLS1V5bEZJNVNxa2NtOFB1alA2ZkJOKzE4ZnBjVVFvMXZSWmowSE80KzVSSnBFZ2xVcVFTWiswZkNSSm5WaEFPN0E2SEowUElodDMxdXdPYncrYnAzZm5la1Bpc1V5T1lmSnlOei9sTVRUeHF1WkxqSTNEK3l5VXlsOVNoQkxQZEZ0REJFSy9TY1ZQV09SenNyR0p2ZTduUERQRGhVS3pQd0lHREl5Rm1pNDBGNHAzaXpXUitwd2g4OCtieSt5ZjZFaVljNFFRU0NBUUN3Ymd6V1oxQUFPc3lGckVxZVFhSE9xdjQrOG5BVVRUaG9wV3JlTEJvSFZGS0RYODc4ZUdFRnZVVUNBUUNnVUFnRUFnRUFvRkFJRGpiRVU0ZzRRUVNDQVFDd1FRd21aMUFBb0ZBSUJBSUJBS0JRQ0FRQ0FTQ3N3UGhCSUtSaVVRS0JBS0JRQ0FRQ0FRQ2dVQWdFQWdFQW9GQUlCQUlKaVhDQ1NRUUNBUUNnVUFnRUFnRUFvRkFJQkFJQkFLQlFIQVdJcHhBQW9GQUlCQUlCQUtCUUNBUUNBUUNnVUFnRUFnRVp5SENDU1FRQ0FRQ2dVQWdFQWdFQW9GQUlCQUlCQUtCUUhBV0lweEFBb0ZBSUJBSUJBS0JRQ0FRQ0FRQ2dVQWdFQWdFWnlIQ0NTUVFDQVFDZ1VBZ0VBZ0VBb0ZBSUJBSUJBS0JRSEFXSXB4QUFvRkFJQkFJQkFLQlFDQVFDQVFDZ1VBZ0VBZ0VaeUhDQ1NRUUNBUUNnVUFnRUFnRUFvRkFJQkFJQkFLQlFIQVdJcHhBQW9GQUlCQUlCQUtCUUNBUUNBUUNnVUFnRUFnRVp5R3luLzNzWnorYjZJc1FDQVFDd1plTFY2cTNUY2g1MHpWeHhDa2pzVGtjbU8zV0NibUc0YUNTS3BnZm0wT1RzUk03am9CdEpjQ1Y2UXVZRVoxSnA3bVBIcXR4ZkM3eURFY3VrU0dUT0dOakF0L2gwRWhVNmRISVZmVGJUQUhiS2FWeXBrZWxFYU9NcE0zY013cG5IbHR5STVOUVNlWDBXZ04vTHExY3hmU29kRHJNZmRnYzltR2RLMGFwSlV1VFFJZTVOK0RmSkVhcEpWVWRRNGU1YjFqbkdTL1dwTXptNFRrM0U2ZUtaRTk3ZVVqSC9IN09yZHlaZHdHbFhYVTBtN3JIK0FwSGh5dlRGeEN0MEZKdjZCaVY3OUtaaUJRSmtYSTFVaVJZQTR4L2xWU0JUQ0lOK0IySlYrbTRKZnRjWkJJcGRZYjJzYmpjY1VFbmoyQmhYQjYxL1cxalBpNGlwQXEvOTcxWW4wR1AxWWpWWVJ2anE1aDR4RGowSmxVZFEzWmtFa3Fwbkc2TFlhSXZaMElKZFd3TVpGcFVLZzhXcnlOTkU4ditqb29oKzlQVXNmeHgzdTFFS2RRYzZxd2U3VXNXakJJem83T1lFNU9OMFdhbTIvcmwvaDRNQjRWRXhyellISG9zeGxGZlN5cWxjaEpWVWZRT1dydkpKVEx5ZE1sRUtUUjBXb2JPZGJPMWlTUkdSTkZsTVFSZEp3NUdJWkVScFZCanRGdTh0c2NvdFdSckUyazNuWjZESzZWeTRwU1I5QVZaMjdqNXNzeDdCV2NPTjJRdERhdDljM016bFpXVkhENThtQjA3ZHZEeHh4K3pmZnQyS2lvcWFHNXV4bWcwNG5BNDBHcTFZM1RGbzQ5OG9pOUFJQkFJQklMeDRxSGlkU1Nvb25qeTFLZHNxTjgvMFpjVE1pdVRpdmhhM2lycURSMThlOCsvQWs3d0wweVp4ZTNaSzdEajRKUEd3K040bFdjMkx5NzlOa3FwblA5MzdGMDJ0eHdiY1gvWFp5MWhaVkl4NzlidjQrbFRuL2x0RjZ1TTVKY3pyNmZOM011ZE81OFk4WG5IbW0vbVgwUk9aQ0p2MXU3aStZcE5mdHN0aVovS1Bma1gwZTc2WE1NeCtxNUtuc0ZOV2Vld3ZmVUVqNVMrN2JOTmdTNlZYOHk4amk1TFA5L2E4NjlKN2R5VlNpUklrU0QxazRnZklWTmd0SGt2d2hWU0dRcUpES2xrNU1uN00vU1ozSm0za2s1ekh6ODkvSnJYdmd1VFozSkoybHhLdStwNG91empZWjhqWDVmQ2Jka3JBUGpKb2Y5d3RLdDJSTmM4M2tpUm9KU0d0enl5T214RGpLaDV1bVFlbm4welh6UWY1VS9ITi9nOTlqc0ZGek5GbThCako5N25lSGU5enpaTDR3dTRPR1UyV3BtS1hXMWxZVjNiWk9LdXZBdFluakNkTlNteitjbWgvd1J0TDVOSWlWS29pVlpvaUZKbzBDczE2QlVheW5vYUtlMnU4M3Rjb1Q2ZGg0clg4WEhESVo0dS85eHIzK3JrbVh3ei8wTDJ0SmZ6bXlOdlRGb25wUmlIWThNMUdZczVQNm1JRGZYN2VmTFVweE45T2NOaXZNZkdRTlF5SlptYWVCb05uVDczbjVzNG5UaGxKTkhLTThjWTltVmtYY1lpWmtabjhsbFRDWDg1OGNGRVgwNVlLQVlFYkkwVWs5MHlySGZBa29TcDNGZHdDVWFiaFR0Mi9HMkk4MlFrTEk3UDU3NkNTempWMjhRRCsvL3RXZS9GS3JVOFBQdG12MnVGSHhWZFNZSXFpcnQzUDBXajBmZjMweC8zVEwySU9USFpQRnI2TmlWZE5aN3RQNXR4TFptYWVMNjc5MW1xKzFzQitHN0JXbWJIVE9HSmt4K3p1YVUwYU44VFBlOGRpQVJud0lOU0ppZENxa0FyVjZHVlI3aitkLzZzVjJpSVZtcUpVV3FKVm1peE9XdzhjT0RGVWIyTzRmRDF2TldvWllvUjkvUG40eHNtN2J4bk1ySisvWHA2ZW5wUXE5VWtKeWV6Y09GQ2twT1RBV2hzYktTcHFZbWpSNDlpTXBuUTZYUmNmdm5sRTN6Rm9TR2NRQUtCUUNBUWhJQVVDVnA1QkpGeUZWRUtEVkVLTlhxbGhsaGxKTEhLU0JJaW9yQTc3UHo2eUp0TWowcGphZnpVa1BzdTYyM2lpK2FqZnZkZm1qWVBnQThhRGdSMEFHbmxLbTdLT3NkenZYZmxydUtSMHZVaFg4YzFHWXRabGxBUWN2dEEvUERBaTBNTThoTjVEd01SSVZONGpDbzlveEFkTEFIbXhlWUFjS2lqYXNUOStlTW5SVmVUcTBzZTFUNzN0WmY3TlFxa3FXUEppVXdFWUd2TDhZRDlMSEg5N1hhMWxRMTd3YkU0enRuSHpnQUd4NU05RGRUMnQ1TVRtY2dOV1VzRE9xWjhNZDczTUJCZnoxdk5qT2hNL2wyeGlZM0RITXVCME1pZEJqeXRQR0xJUHIxU1E2WW1ualpUNzdEN2wwdWtmQ052TlJMZ3c0YURaNXdEQ0tBNE9wT2Z6N2cyckdPR2ExQldTUlVvcFRKUzFUSDhadGFOdkZPN2h4Y3J0MkFabEtGeWZsSVJBTnRhVHhBaERkMElZSEhZUEprZEUvM3NYUlNYeC9LRTZWZ2RkcDR0MzBpK0xvWEwwK2FobE1wUnloU29wSExuejY1L2tTN0RqQytPZHRYeWYzNmNTSEtKbEx2ekwwUWxWZER1SXpOd1M4c3gxbVVzWW41c0RwZW56V2Q5M1o2UVArZG9jVnYyQ3E1S1g4Q3ZqN3pCbnZaeUltUUtubC95TGVyNjI3bHYzM1BBMlRzTzNkeVV0WXhyTTVkd3JMdWVIeDE4Q1psRXlvdEx2NDFLcXVCM1I5ZXpzKzFrMko4akZHSlZrUUMwbTRmL25CdExKdHZZQUVpSmlLYk4zQnRTZ01VNUNkTUEyRFNDOTlkNGpvM2N5Q1RpVmJwUjY4L040YzVxK20zbVVlOTNOSWhXYUNpT3pzQUJ2Rlc3ZTZJdkoyenVuMzRaQytQeVJxV3ZIeDU0a1JNOURXRWZkMEhTREFBMnQ1U09xZ01JWUVWaUlRRFZmYTFoWi9RTWg2dlNGN0Fpc1pCT1N6OE5oZzZ2ZlZWOXJXUnE0c25TSm5pY1FFZTZhbGdRbDh2M3BsM0MzTmhzL2xIMjhSQW5UamlNMXJ6M29wUlpyRTJkZzFRaVJTYVJJa1dDelBXelFpcERKVk9na01pRzFYZEJWS3JmNElqeFlsbkNWSFJ5OVlqN2VlejQremdDakt1eHRnT2NLVlJVVlBEcXE2K3laczBhWnMyYTViTk5YbDRlZVhtbm4wVUhEaHpnMFVjZjVicnJyaU1ySzJ1OExuVllDQ2VRUUNBUUNNNTQxRElsVjZUUEIrRGR1bjFEMHVqRFlWWHlET0pWT3ZaM1ZIcE4rcjVkY0RIbnVTYm4vbkFBa2ZJSXNpTVRQWTZiVVBpaSthaGZJOXJDdUR4UzFURzBtTHA1di81QXdINitrbk1lVVFvMU85dE9raHVaekpMNGZNNVBLdUx6cGlNaFhVZThTc2NVYlVMSTF4MElLWkloMnlicUhnWkRyOUI0Zmg0TmFZeXBVYW5vRlJwNnJFYWZraW1qaGM0VkpUK2FSUHB3RUxpNUlObTU4RDNXWGMrcDNpYS83YlJ5RlRPak13R0d2YWhMVkVXUkU1bUkyVzVsWjZ0L280OGRCMCtVZmNUdlp0L013cmc4WHE3Y09zUjRHWWp4dm9lQktOS25FNmVNeERUS1JvWHg0bzZjOHoxT3dvdFNabkZSaXUrRlV5RGVxTm5GQzVYaE9mSkdrdzV6YjlqUGtaUERNQ0tCTXdyNTEwZmU1T0tVMlh3bDV6eXVTRi9BdkxoY2Zucm9WWStSZW1aMHB1ZVovTCtGVjRUVi84Q00xNGw4OWlaSDZQbjIxSXNCZUs1OEkyVzlqZWdWR3BZbUZBeDVUeGp0RmsrbVEwMS9HMDNHVG5vc1JucXNCbm9zUm5wZC8vdmpsdXh6U1ZmSFV0WFh3b2NOemJOcmhBQUFJQUJKUkVGVUI0WTRLeHdPQjgrVWIrVDcweTlGTHBVRmRXYllHWDNwMkNYeCtkaHhlTEtaRnNUbW9wREl2SnltWitzNGRGT296d0JnZStzSndDMHpxc0JvdDR6cE96Tlc2WFFDZFV4U0o5QmtHeHNBUDU5NUhYRXFIVGR0ZlN4Z3V3SmRxbWV1ZW5nRVVuRGpPVFl1UzV2bk1icVBKdC9iOXh3VmZTMmozbTg0ekkvTlpXM3FuQ0hiOVFvTlVpU1k3VmJ1eURrL2FEOGI2dmV6cC8zVVdGemlpT2kwOUdNY3BxTXRYcVZEN3NjaElKZEkvZTV6SHp0andQdzJISWU0R3dmNG5PZEZLZFRNaW5ZYWo4ZERyV0psVWpHM1pxL0E0ckR4dTZOdjBUYm91VmplMjhUeWhHbE1qVXJ4WlAxc3FOL1A4ZTU2N3A5K09Zdmk4bmk5ZWdlMUk1QUhIYTE1YjR4U1M2WW0zdk83SFFkV3V6TUQwbXEzMFczdXgyUzNZclpiTWRrdHp2OXRGZ3cyQ3dhYkdZUE5qTkZtcHQ5cXBzOXFwTTlxb3RkcXBNOXFwTW5ZTmFKckcwMStmUERsWVVtWlBqYi9EcC9yOHNHTXRSM2dUR0R6NXMxVVZsWnk3NzMzb2xMNURrYnl4ZXpac3lrb0tPRFZWMThsTHkrUFpjdVdqZUZWamd6aEJCSUlCQUxCR1k5R3B1VDZUS2ZHNjhhbW95TnlBcTFPbnNsVVhRb0dtOFhMQ1ZUYVZjdTBxRFI2TEFaNnJBYXl0WW5FS0xWODFIaVFrOTJOdEp0NzZiVDBlVVZFSGVtcTRaMjZ2WDdQTlRjMmh3dVRad2E4bnVzeWx3RHdRc1dtZ0RVTXprMmN6cXFrR1hSYkRQenQ1RWRrYVJMNCtjenIrRWJlYWhvTUhSd0xJWXJwbjJXZkJKUXU4OFhzbUNuY2xyT0NkSFVzQU0ybUxsNnEzT296T202aTdtRXdvZ1k0QVZxTUk2L0w0ODZDMmRweW5JdFQ1M2grOTRVN0EwbXZVUE9iV1RjRzdQZXQydDArWlhqK2RIeURYMGZKaFNtenVDUG5QUGEwbitJUHBlLzY3ZHZkenRmMVNaRWdsVWhZNllvRS84Q0hjWFZndFBkNWlVWElKVEk2ekgxMG1IcEpWRVg1UFcrTHFkdG5UTnE1THNQTXpyYVRMSXJQRDZyaGJIYzRVRXJsUERiL2pvRHRIanowQ3EybW9YL2pzYnlIdmhnc2daR29paUpCRllVZEI0YzZ6cnhhQ2lzU0M3ME1Ua2U2YWtLdUJSV3ZpaUpWSFFPQXhUR3hVWU0xL1cwaFN5T05GdTgzSE9CWWR6MFBGRjVCZFYrcngvQXVBVzdOUGhkd1pyOE1mSzlsYXVOSmpvaW11cjkxaURUVC9MaGNwRWd3RFJoZkUvWHNWVWtWL0cvaGxXamxLalkxbC9KdS9UNEF1aXo5ZkhmdnM5anNOa3gySzBhWEVjWUIzSk4vRWF1U1ovQmk1ZWFBV1lDRFdSQ2J5eFZwem1DUUxHMENMeTc5VHNEMnQweFp6aTFUbGdkczAyanM1TzdkVDRWOERjSEkxaWFRSEJGTlpWOExmYTY2YXU3M3c1RUJNanhuNnpnRVoyMkxmRmYyNVE2WG9iOUludzdBM3ZieU1ZMGNkanVCRERZeldsbm94aDEvT0hDTVdzYkhaQjBiTVVvdFBSWkRVQ1B0bXRUWkFOVDJ0N1BNbFJFVURLUE43RlVuWkx6SFJxT3hNNlJNa0RpVmpqaGxKUDAyRTdYOXdRM2VJOG1NR0MwU0k2S1lFelBGNzM2bFZCNXd2NXZKNkFBQ2VQclVaMndacG5UekgrZmU3dGZRZlUzbVlzOTZNaGkvbm5uRHNNN2ZZelZ3Mi9iSGgyeS9LR1UyTW9tVUV6ME5sUFUyc2lwcEJ1Y2xPZWZDaWdGcmhWL052SDdJc1c0Snh1OU51OFRyZS9ML2pyM25NL1B4M01UcDNEUDFJaHc0K0VQcHV6NHpYZmEybDNONzlnb1d4ZVY1clExUDlUYngvWDNQa2FHSnA5YlFqa2FtSkVxaFJpcVJVajhvbTJnZzR6SHYvYlNwaE1kUGZCQTBoK3E3Qld1Wm9rM2dtZktOSE9vY084V0cwYWJCMEVHbnBYL00raDlyTzhCa1ovUG16ZlQyOW5McnJiY082M2kxV3MzdHQ5L09lKys5eDVZdFd6am5uSE5HK1FwSEIrRUVFZ2dFQW9FZ0JENXFQTVJIalljOHYvOWYwZFhNajgxaGMvTXhMdzNsZ2JTYWVnSWFzZUtDeUZBc2pNc2pOektKNHozMW5qbzFPcm1hbmtIWktxbnFHTzdPdXhCd1J0MTJXd3djN3FybWpacWRyTXRZeEkrTHJ1YkhCMTRLR3ExbHg0RTl4Q3lLVEUwOFg4azV6N09JN0xFYWVLMTZCKy9YNy9kYlpIZ2k3bUVvSkVkRUE4NkYrK0I3R3k0eWlkUVRjZjlCd3dFdVRKN0o5S2kwb01mSkpiS2c3YjVRK283K05kdXRmaWZiYnNlaDNlRUlPQ0gzNTJEODVjenJtYXBMOGRwMmI4RmFHS1FXTUREYWU1VXJZeWhHcWVVZkM3L205NXdBdDJ6N3k1QUNzeExnd2hTbmNmbjkrZ05rYVJOSWpOQUg3QWRDR3d0eVB4cmpZM2tQQnpNak9wT25GbjZENysxN25tYVRNOEp3VVh3K0FDZTdHMEl1dUR0Wm1CK2J5N2VtcnNFQjFCbmFTVmZIMG1icTVVL0gzd3U2RUo4ZWxjYVBpcTRDb0t5M2NkTEkwL3h4N3Uwb3BNR2xRMTZ0M3M2bTVsSUtkS2xjbmJIUXM5MHR1VmVzeitCSGhWZDZ0aC9vcU9UOWhxRVpuUlY5emR5LzczbXZMTGFMVW1hUkY1bE12YUdEQncrOTRpVU44MkR4T3BJam92bEgyU2RlV1FKTDR2TlpHSmRIdDhYZ0pkazRFYzlldVVUR2o0cXVKTXRsYkh1cGFvdlgvdHIrdG9ESGgwT1dOb0Y3cDYxMTltdG81MGluNzg4a2xVaFluVHlUSHF1QmJTMG5ndmJiTmNyR0ZyZFIzLzAzVTBybHpJM05CdUNJRC9uRXMyMGNBdVRya2xGSzVaenFiZklVL1M1MEdmcTNoL0EzR1M1S3Fkd2pNZmpBOVBDeW1meGh0RnU0Y2V1ZlI2V3Z5VGcyWXBXUnlDVXl2eldBVHZlbDhraEl6b21aRXBKekFad09yWUZPb1BFZUcvK3Ayc1ovcXJZRmJYZEQxbEt1ejF6SzhlNEdmbEh5MzFHL2pyRmtaOXRKL25Rc2ZLZmhkd291RGhqQWRMWmlzRm44R3RrVkVwbm5HZEpsNlIrMldKc3YyV201Uk1yRktVNUg2aHMxT3dGSWpOQlQ1TXFNTzkxT05tVGJRUElIemRkOTFRKzdNbjBCdDJXdlFBSnNiam5tSmJHb2tpcUlVcWpSS1NLSWtxdnB0NWxJVUVWeForNUtaQklwT29XYUtJV2FLTG1hS0lVR25VTHRtVmVmNm0zaS92MHYrTHl1OFpyM09oeUJ4TTVPazZxT1lZbzJ3YS9zN0dRbFhoVVZkazI0Y0Jock84QmtwcUtpZ3NyS3ltRTdnQVp5eVNXWDhOeHp6NUdSa1RFcHBlR0VFMGdnRUFnRWdrbUlUQ0xsMWluTHNlUGd5VEtubHJ0Q0l1T1BjMitqM2R6SFk4YzNVR3RvSjBhcDVhSGlhNGlRS2RoUXY5OHJNdTdmbFp0SlZrZXpMTDZBWDh5OG5sOGRlWjN5M3VZUlhWZU1Vc3VOV2N1NElIbUdNOHJYYnVHZHVyMjhVYk1Md3lUVlFBOUdkcVRUU0RrYU1sd0xZblBSS3pRYzZhcWxxcStGcDA5OXhyUGxHLzIyVDFKSDg1ZDVkOUJtN3VYdVhVOEc3RHZVeklxeHdHUzMrRHkvU3Fyd0t0STdRKytVRGJJNTdMUzRqRGlEa1V0a0hoMStYOUp0ODJKelNGQkZVZFhYUW1sM0hhWGRkWHpndzJCNXBuQjUybnd2T1I1M3ZaTTdjcy9qNGFQT21sMkw0NXlMNFhpVmpvZUtyL0cwVFZRNW5WKzNaaStueDdMQVovL1BWWHhCbFV0NlJnSXNpTXVqMzJyeWE5d2ZEa1g2ZEorR3lEa3hVM2lnOEhMa0VpblBsRy9rczZZU0hwMXpDK2NtVGtjcGsvUEhZKy81amQ2K0tuMEJOMDFaamx3aXBiUzdqdDhjZVhOU1JGQURwR2xpTWRrc2ZqTW9ZNVJhY2lPVFBOSi9zYXBJbjNVSzRsUTZMMmRKSUJtUFBwc0pLUktXSlJSUTA5Zm1rZXA1cG55amwrRTlLVUx2a1l4eE9FNXZseUx4MUlSN3EzYlhoRVpoeWlSU2ZqRDlNczkxZ3ZOYWxWSTV1aUJ5aVNxWmMzbXFrNnVKYzJWdStLTFhhc0prdDVDbzB2UFQ0bXZRdURJN2puWFY4VVRaeHo2UFVVaGtyRTZlU1p1cDEyK2JzV1J3WnNlODJHeFVVZ1gxaGc2ZkRxZXpjUndXRFpMN0FwZ1dsWWJaYnZWeUNJdzJzUVBHVXY4b0dSd05vL2k4bW94akkxTWI3em4ybnZ5TFBPMnlJeE81Si84aUFONnQzOGVDMkZ5VVVqbVZmUzBjNzY0blY1ZEVYbVF5eDdycnFlcHJJVnFwWVZGY1BtMm1IdmEwbHhPajFMSXdMbS9JbkhHaXhzYlpUTERnRlg5TTVId3pGTDVUY0RIM1RMMW9XTWNHTXFLdnI5M05lai9CS1BkUHY0eGw4UVVjNktqazU2UHNERHczc1pBWXBaYnEvbFpQOE1XcjFkczhEcUg0aUNqK011OE8yczI5M0xQNzZTSEhQemIvRGhKVVVkeTc3em1hQmpodEIvN3RsVkk1ZCthdVpQV0FERjZyM1RrSC8zOXpieU5kRStlM2JzNGxxWE85ZnJjNjdQUmFqZFFiMnVteEdPbTJHTHhxQ28zbnZQZkx4S056YnBub1N6Z3I3UUFBcjc3Nkt2ZmVlKytvOVhmZGRkZngxNy8rbFIvODRBZWoxdWRvSVp4QUFvRkFJQkJNUWk1UG0wKzZKbzRQR2c1NjZxOWNramFYT0pVT2k4TkdrN0VMblR5Q244KzRqcVFJUGNlNjYvbFgrZWREK3ZuenNRMUV6OUJRcE0vZzF6TnY1SkhTOWV6dnFCejJkZDB5WlRrcms0cXg0K0NqeGtQOHAyb3JIYTRDM0hxRkJxUE40dVZNVVVybGs3NHdwRHRTWGEvUWtLbUo5eFJBSFE2clhSa3NHMXl5UjhHaXF0d0xNUER0RUprcy9QbjQrMTZHR1RjL0tyelN5N0MwTG5NUkFCODNIdVlmZm95c3VaRkovSDZPTTlKcTRPZDNjNG1ySHNtblRTVWp2dTZKUml0VGNVZk9lWlIwMVhqdTM2NjJNZ3FpVWxrY2wwOUJWQ3J0cGw2bTZaMVpZSU1OY203eUlwUDluc050SkFDNE9tTVJ0MHhaVGtsWERTV0hYaG1WejFDc3orQ1hNNituMGRqSkEvdGY5R1RMclVxYXdUZnlWeU9UU0htdGVnZHYxKzBCbkpKN3Y1eDVBNHZqOHZuOW5GdjUwL0gzdkp6UDJkcEV2cEcvMnBOaDlublRFZjUyOHFPUU02bkdpNXIrTm41OTVBMmYrNWJFVCtXQjZaY1AyZjVKNDJHZVB2VVplYnBrZmpuemVyYTBIT1B4RXgrU3Jva0x1bmpYS3pSOGYvcWx6TkJuOGtqcGVvLzgwVUE1SGlrU3ZqMTFqY2Z4K29QcGwvUDkvYy9UWWU1REs0K2d2TGNadFV6SmhpRDE0OFlTdFV6Si94WmV3Y3pvTEd3T095YTdGWTFNQ2Jna2FQSkRNOXdGTS9BOVVmWXhKWjAxL0hUR05jUW90WFNZKzRoUmFpbUlTdVd1M0F0OEhpTjEzYmRZWmFUZk5tNnErMXY1c09GZ1NOY2FDdW1hT05JMWNjRHB6QTVmY2wrRE9kdkdvVnZlYTVzclF5aExtMENrUElJZGJTZkh0QjVhck1ycEJMTGo0Tlp0ZngyWG91dWhNbG5IaG50dWxLQ0s4bVQ0RHY3OVFFY2xsN25lMlkrZitKQ3kza2Era2JlYXZNaGsxdGZ1WmtmYlNlYkg1ckFvTHArU3JocWVLUHVZMmRGWkxJekxHMUxUWmFMR3h0bE1yaTRwNUdmdVFQSUdaWlJNTmpyTmZSN1p4SEJKVmNlRW5VMHhKMllLeStJTHNEcnNQQldtWEZZdzVCS3BSL3I3c3dFMVhLME91eWVqd3V4eU9Ec2dvRlBQWkxQNDNEOUZtOEQzcGwxS2hpYU9IcXVSVHhvUGNWWDY2Y3pBTG5NL1NxbDhRQTArMXorcmtjdlM1cUZYYUhpaGNoUGJXazdRWXpFTXlkeTVObk9KUjFKNXZPZTlnMW1UTXB1NzhnSy8zOTMxYXU2ZmZsbkFkZ0MvTG5tRGZXTllxeTRjdHJZY0g5YWErcnlrb2xHcjBITTIyZ0hXcjEvUG1qVnJRcTRCdEdmUEh0NS8vMzN1dnZ0dTR1UGpmYlpScTlXc1dyV0tkOTU1aDhzdUN6N094aFBoQkJJSUJBS0JJQVN1U1BlT1JrcDJ5Vk10UzVoR3J1NzBSUFhRQ0J3c2JqSTE4VnlmdFlSMmN5OHZWSHdCZ0U0ZXdUVVppd0duWnE5T29lYkI0blZrYU9LbzdtL2wxMGZlOEJtNVozSFkrRVhKNi95dzhBcm14bVR6aytKMXZGNjlrMWVxdDJGejJKbWlUZUJiVTlmNHZJNlN6bXFlZFozZmpjUTFqWHo4eElkOE5zQklQenRtQ2o4dHZvWkhTdC8yVFBxbmFCUDRjZEZWUEgzcWMzYTJuUnpYZXhnTzJkcEV6OC96WXJPSDdRVEsxaVl3TjhZcDN6SlFOMTRwbFh0RklROGt3VlV2UjRyRUkwczNGQWVOQVFxVFNwSDRMY0FwR2JBOVVKRk95U2dzRDZaSHBURXJPZ3Vydzg3ck5Udjh0bk1iWXUwNGhoamlDcUpTbWUyS0x1OGJWTnZyd2VKMWZ1WGNnckd6clN4Z29kMnh1b2Z1U09xYUFkSlhOb2VkVjZ1M2MyL0JXbTZac3B6U3JscWtTQ2pwcXVIeEV4OTZIZjlnOFRwUzFUSDgrZmdHdnhIZkEvWGV0N1ljNTVZcHl5bldaNUNxamdtb3p4NHFGN2lNZlgxV2s4Y0JkRjVpb2NkSS8zTFZWbDZ0M3U1cDMycnE0WWNIL3MwUHAxOUJvVDZkUjJiZndzZU5oOWpZZkpSTFV1ZXdMR0VhVWlUMFdBMDhjZkpqdHZsd0xwNnAyQngyaks2aXc3NSs5OGRVWFFvUEZGNUJuRElTbzgyQ3hXN2prZEszdmNaYmhGVEI5NlpmU3BFK2d4WlROeDgzSHVLbXJIUDQ3YXliZUxUMGJVNzFOdkhINCs4aGswaUh2QXZHODlsN2I4RmFaa1puWVhYWStFUHB1MXlUdVpqY3lDVEFLUUVYekxGU0ZKMUJ1anFXL1IyVk5BZDQ3cldiZXZudDdCdlJ5ZFhVOUxmeGZNVW0vcS9vS2xMVk1TUkUrSzlEQmhDcGlHQmxjbkhBTnZ2YUswYlZDV1IzMkhuODVJZFk3RFpQWnNmT3RqSU9kVmI3ck1jd0VpYnJPQVQ0ckttRWpjMUhhVEE2bzlXTk5qT1BuL3lRRTkzQmE3T01CUGM3dU5QY042a2NRREI1eDBhaFM2TDJEOGZlcGFLM21lbjZOTzdKdjRoRG5WWDgwNVdodmp4eEdsRUtOUWM3cXlqcmJRUWdXZTJjeTdqZmUrNTc3LzQrcTF4TzRjRlI0eE0xTnM1bUVsVjZMd2ZlMmNMekZadkdwQ2FRTDlReUpWL1BXdzNBUncwSGFUUDFES21MR1F5YncrNDMwT3ZpMURra3VkN0psakV5bHArWFdFaUdKbzZLdm1ZZVBycWVWSFdNbHhNb1VHWlRYWDg3UHl5OGdrdFQ1N0dsK2RnUUI1QkNJdU9HcktYY2tMV1VHN2YrZWR6bnZZTXgyTXdCNXc3Z2REd3BKREs2elAxQkhjeVR5WUh4MUtsUGgxVVRhRVZTb2Q5MTNuamFBU1lqemMzTjlQVDBNR3ZXckpEYXQ3ZTM4OGtubjRUVWRzNmNPWlNVbE5EYTJ1clhXVFFSQ0NlUVFDQVFDQVFoOEpYc0ZUNjNyMG54bmpROE9XQ3lPRGMyeDVQeDRJc29oZHJuOW05TnZRaVZWRUcxcVkzYnNsY2drMGhKMThTaGxhdlkxbnFDVG5NZmo4eTVoVGhsSkkzR0xuNTIrRFd2WXMyRE1kdXQvT2JJbTN4bjZzV2NtemlkYXpNWE16YzJtMStXdkk1YXB2UVk2QWJUWnVwQkFxUzZpajBDYU9UT3hidGFwaVROdGQxa3QzZ1dMakd1NHFUelluTzRmOXBsUk1nVTNKWjlMcnZieXNiMUhvWktwaWJlYzgzZ3JHL3k1akRya2x6cml1UWJ6TFNvTkg0KzQ5cUF4OFlvdGZ4OXdaMCs5OWx4c0c3ekgvd2VHMG9rMjhLNFBGNWYvdjJnN1lhTEJBbGZ6VjBKT0JmSnJhWWV2MjJsRXVjQ3dsY1cwSTFaeS93ZU55TTYwNjlVUlRDQ0ZYTWVxM3ZvanFRZVhQOWtTOHN4TGttZHl6dDFlL2w2M2lvQVBxZy9RS1BSdS9hQ096dW0zZHczWko4dkdvMmRIT21xcFVpZnprVXBzM2dtZ0JSaEtFVElGQ3h4NmJaLzFIQzZwc3pXbHVPY2t6Q05uVzFsZkR5ZzFveWJib3VCQncrOXd0VVppN2h4eWpMV3BNeG1qVXZ2M282RGQrdjM4WitxcmNPTzVCMFBraUwwZk5VbGhUV1laSFhNcUp4RGdqTjc2NGFzWmNnbFVxcjZXbmlrOUcyUDg4NXRySjRmbTh0ZGVTdEpWT25wdFBUenk1TFhxZWx2UXl1UDRJcTArZnh1OWszOHQzb243OWJ0OWFtdFA1N1AzZzhiRGxLb1QrZlIwcmM1MUZuTk5abUxQZnVPZGRmN05lcTR1U2YvSXRMVnNYelljQ0JnVFNLQS9lMlY1T21TK2RuaDF6eEd0TStianZENHlROTl0bGRJWkx4NnpuMVU5N1Z5Mzc3bkF2WTkydFFiT29ZNFpRZlh5L0hGMlRRT0FVOTlRemROeGk2YUdnK1B5dWNJaE5zUjBXYnlienljS0NiajJKQWlvVWlmZ2RWaFkyZnJTU3dPRzRrdTU2clJacUhPMEk1T3J1YlNWR2NXMENzRGF1dGtheE14MmkwZWVTaTMvR3VUeXpBYklWTjQraG5JUkkyTnM1bmQ3YWY0eS9FUHdqN3VtMU12OU1oMWZkbjUxdFExbnZmTDJ0UTVyRTJkRTNZZmh6cXIrT25oMTRaczE4aVVYRHZnSGVsR0xwRWlIekRmVmJxK014SUk2SUJTeVJSRDlodnRGajVwS3NFQnZGaTVHYXZEVG1vWXo0Y2RiU2Y1b09FQWExSm04NXRaTi9KdzZkdGVVbS9KNm1pa1NLZzNkR0MyVzhkOTNqdVlMNXFQOGtXejd4cXFiaDZlZlROVGRTazhlZXBUbnlvSGt4V05YSVhGeDlwcEpJeW5IV0N5QldBQXRMUzBvRmFIWmt0d09CeXNYNzhldFZxTnhSSmFkcXBhcmFhNXVWazRnUVFDZ1VBZ0dDdmtVbGxRUTdGTUl2WGJ4bCtjLzUrT255NnNHcVZROHordWhmZC9hM1o0R1poUDlqUXcyMVVrVVNlUFFCY1p1UDZCTCtvTUhlVHJVc2pYSlpPdlM4YnFzQ09YU09tM21YanExS2ZjVzdDV09HVWtsYTZhS2Q4TVVlcmhSSTlUTXU3MjdCWFU5YmZUWmVtbnoycmt6cDFQZUxWYkVKZkgxL05XWWJDWjBjaFUvSFgrL3d6cDYwNlh3UitjY2lWUG4zSkswVVVyTkt4Tm5jTlhjMWQ2b3J4K1gvb09kaHpqZWc5RFpVRmNMdURNY3JBNmJFelhwNU9vMG5zS2w0WktoaWJPVStUVUg1MldmdmEzZTBzS1JNaVVMSW5QeDJTMytDeFVmbjVTVWRCejkxaU5maVBWSXFRS3RISVZacnVWbmdDT1FuZTc0UkloVTNDaXA0RTRsWTZYcTdiNmpRSUhQTms4ZytXL2l2VVpYalZFQm5QcnRyOE9PMThwbU5UWVdOM0RuRWhubGxsVlg0dG5ZUXpPcU1nSER2eWJDNUtLaVZWRzBtWHBIN1VvdVUrYkRsT2tUK2Y4cEdMK1hiRjVSREtENThSUFF5VlZZTFJaMk5SeWVsRnRjZGo0bFI4WklvQ1VpR2hXSkJWeWZsTFJrT3dwS1JKbVIyZGhzbG5ZMTFGQldVL2pwSXEwZEJPcmpPUlNsOHpSV0pDZ2l1TGVncldld3VlZk5CN215Vk9mZXU2RlZxNWlXZncwTGtxWjVSbEhwZDExL1BIWWU1NTZXOCtXYjZTK3Y0TTc4MVp5UTlaU0xrK2Z6NGNOQjluV2N0d1RsUS9qKy83YTExSEJ2WHVmcFMxQXBLNUNJdk9xSlRZUTkzYUZWTzdYMkdXMlc3SGo0S2xUbnlLWHl1Z3c5M21NZERLSjFPOXhDcW56dlIvTWtBYUJJN2ZIazdOcEhFNGtzUzdEVkplbFArd29mbDlNWk0wdE4yTTVObVpFWjZLVnF5anRydlA3UGJnOGZSNWF1WXJ0clNjcDdhNERuRm1HVVFvMVI3cHFQQVkvdDlTZCsxbmpkZ0tkeWZVanpoU3NkcHNuZ3pmYzR5WXoxMmN1R1JMRUVDcnVUTFZRdUNSMUxrdGQwb3lOeHE0aEdlckIwQ2tpUERWdWZIRjd6Z3AwOHFFRzZEdHl6dmZwYklwVlJ2THlzdS82N2U5UGMyOGYydGVPdjFIYjM4Wnpnekk2d3VFZlpaL2dBQzVPbWMzdlp0L0VGMDFIZWIvaEFPVzlUWjUxeWpIWE0yQWk1cjFmRmg2Zi85VlI3L05rVDhPNDJRRW1JNDJOalNRbis1Y2VITWlXTFZ2bzZlbGh4WW9WdlBQT095RWRrNXljVEdOakk0V0ZoU081ekZGRk9JRUVBb0ZBY0ZieGwzbDNCRzN6UHpubmU0eGdvVEl3cXVqQ0FVVTFEM1pVRFNuQTdqYWl1YlhXL1hGaHlpenV5RGx2eVBibnlqZnlSczFPdWkwR2VxMUdmamJqV29yMUdieFFzWWtPY3grL1BmSVdOMDVaeG4rcXRuRnZ3VnJteCthRTlCbnNEanUvUGZvV1I3dHFxWFFWMUxRNjdFT01kU3FYVm5hN3VRK3J3ODZ1QWRIWU9aRkp4S3Qwbk94cHBNTjFYRlZmcXlmelkwM3FiSFJ5TlE3Z3pkcmQvTHRpazJmaU41NzNNRlFXeERxZFFIdmJ5K20zbVZtVE1vdVZ5VVg4WjBCVWF5amM2WnJzMm5INGxReXI2Mi9qc1JQdmUyMUxpWWhtU1h3KzNSYkRrSDFTSkNFNWdaNDQrWkZmU2EyMXFYTzRLL2NDRG5SVTh0dWpiL250dzkxdXVCaHNadjVaOWduUGxYOUJrVDZkYitaZnlPK09ydmRwQUpTNUhMQURvOWxrRXFsSHc5dG9zM2lNUkFNWnk1b0FZM1VQcDBlbDRRREtlNXU5RnNOd092b2U0SU9HQXg3dDk1R3l0ZVU0ZCtaZWdFNGV3ZEtFZ3FBUmtZRndTMlp0YkQ0eUpHcDdJRXFwbkFKZEtuTmlzMWtRbStNeCtvRXp5djNEaG9NYzdxeG1aWEl4cTVKbWVHcGdyTXRZaE5WaHA2cXZoZXErVnVvTTdkUWJPdWd3OTlKcDdxZlYxRE1odFlMMnRwZlRZT2prM3hXYmZPNHZpRXJsNm94Rm5zajJjTkhLVlB4aDdxM281R3JNZGl2L0xQdkVxd2JXdDZldTRid0JEclJHWXlldlZtL244d0gxQXR4ODFIaVFvMTAxM0o2emd2bXh1VnlWdm9DcjBoZlFZZTdqWjRkZm83cS9kZHlmdllFY1FBQVBGRjRSOUwzMS9XbVgrdDMzaTVML3NyK2owcWRUOXZ5a29xRFB6U3h0UWtCREdzQ2U5bksvOVZiR2k3TnRIRTRrRVM0SnN2bXhPVUgvOXNHd091eGN1K1gvamNabERadXhIaHRGK2d3QXIxcFFnM21sYWp0bXU1WE56YVdlYlhOY2tyanUya2JnZEFJNWdLcCs1N3d6d2lNSE56R090UHNLTG1GcVZPZzFieUxsVG1kNG9UN05iOGEyTDM1ZDhnYnBtamhQNVB4WVV0Slo2ek40U1NxUkRNdnA2YzlKUDFsSTE4U1JUbHp3aGlOZ1FXd3UvNU43ZXEzNGZNVVhZV2VOckV3cTR0dFRML2E1cjFDZnp1cGtweU9ydXIrVlRNM3BUSUVHUTBmQWVtRGhNRnB6eTMrV2ZVSlpUd08zWmEvdytaN2Q1SG9PVE1TODF4ZEtxVHlvekxNeVFMQ0p4V0h6Rzh3MlVSenRxaDNXbkhoR2RKYmZJTHJ4dEFOTVJwcWFtbGk0Y0dIUWRvMk5qV3pldkptYmI3NlovdjdRSmZtU2s1UFp0V3ZYU0M1eDFCRk9JSUZBSUJDRWhkRm94R0t4WUxGWU1Kdk5ucDhIL25OdnQxcXRucDhIdGlWemRLL0pBU0ZGN0xxemYyd091OThKaVZ3aUM1cHRzRFNod090M3QvRi9NRzZ0ZFgvNG04aDFXdm85bXI4ckVnc3AxbWRRMmwzSEI2NzZCRWE3eFNQejlOY1RINFJjNE5RZDJYdXF0eWxndXltdUtLNTZRenNtdThYTDhQMmRxUmR6ZmxJUmI5YnVHcklZTXRvczZPUnFlcTFHSGp2K1Byc0RHQS9HK2g2R1FuSkVOUGt1UThDdXRqSzZMUWJXcE16aWdxUVp2RmE5SStUSi83S0VBbVpHWjFGdjZLRFIyT21wQ3hRS1VrOVdUUGdMRGZjaVhTSVpyWEtmSThka3Q3QTBvWUE0bFk3L0xicVMrL2M5UDBTLzJwMEpOTkFKZEhuYVBESTE4ZFFiT2lqcHF2RXlWTHVKVlVZT094UElhTFA0bENjYXkzc1lLWThnVFJOSHZhSGRaOFN6UWlybmFIY3RjYXBJM3F2elg2OG9YTXgySzF0YWpuRmg4a3hXSmhVUDJ3bVVwVTFndXFzbXhNQjZTbElrcEd2aXlJNU1KRHN5a1dtNlZISjF5VjcxbWpvdC9leG9QY25XbG1OZVRvYW5UMzNHUzVWYldCS2Z6OUw0QW1iRlRFRXVrWklibVRSRWpzSmdNM1BQbnFjOUJXZkhBd2xPK2NhM2EvY0FUa09xUDl5RmllUDgxUHNLUkovTnhPdlZPMW1iTm9lSGo2Nm52TGZaYS8rYnRidFpFSmRIYVZjdG56YVZzS2Z0Vk1CRmRLMmhuVjhmZVpPQ3FGUXVTcDdGMG9TcEhPMnU5V2w0bnd6UDNwTE82ckFqcWdmU0htQk1uT3B0OGh0ZExKTkl1VDV6S1IzbVB0NXZDUHlkRzQxNldzUGx5ekFPeHh1TDNUcmk3QjBwRXBSU09mMFRLR001WG1QalAxVmJYVkp3L2lVWnJRNGJiOVhzOXBwL0wzWmxSTzlwTHdkY2trR2FXSnFOWFo1QUFvMmZta0RqUlp3cU1rQU5SditvcElxd2psTklaZHllczJKWTV3cVhQeHg3bCthV29VNmdSWEg1STNaNmdyUGcrN2VucnVHVjZtMmM3Sm40N0w3L2Qrdzl0ZzZ6SnRBZjV0NFd0Q1pRb1Q2ZCs2ZGZGckFPNUVpNU8vOUNKRGdsVEEwMnM1Y1Q2TjM2ZmJ4YnYyL016bjI0czRZYnQvNFpDSjRWTzVCdExTYzQyRkhGZVVsRkxJbWZTazVrRXQyV2Z0NnMzYzNCenFvSm0vZTZzWE42TGZYTG1kY3pWUmZZMlh0dndWb284TDN2eVZPZkJxd2xPcDc4L2VUSEtLVnl0clVjSDFhRzh2S0U2VWdsdnVkNnZoZ1BPOEJrSVpSTUlKdk54bHR2dmNYOCtmUEp5c3FpdExRMFlQdUJ1RE9CSmhQQ0NTUVFDQVFDekdZelBUMDk5UGIyMHRQVDQvWHp3UC9ONWxGYXNHV09ySTdMWU5yTnZWeTM1WTlCMi8xejRkZElVRVh4ci9MUC9VN3Nmakh6T3ZKMUtYNmxFT0pVT21aRW4vWmlMWXJQNSt2NXEvbkY0Zjk2cEZGR0M3MUN3MWR6ejhkc3QvTFhFNzQxdlFQSlV3MlhhUzZqUW5sdms4Zm80Y1pkejJWZzlKUURwL0cvdkxlSlFuMDZ2eWo1YjhCRjRuamV3MEJjbGpZUEtSTDZyQ1oydDUvQ1lyZlNiT29pVWFYbnZNUkNyNGpvZ1AyNE5QR2ZQUFVwRjd2cW5vVHZIOE96QUFBZ0FFbEVRVlNLVXVyT2lnbGZEc3NUcVRrT0FWWjM1cTdrNWlubkROa2VwOVFOMmZaazJhZE1pMG9sVFIzTC9kTXY1NkZEcjNndFBOelhQWEFoYzdGTDl1TEpVNTk2c3JNRzg4VEN1NFpkRTJoRC9YNmVQUFhwa08xamVROVZVam1ibW8vNnJYdGp0bHQ1L01TSHZGZTNiMWh5TFlIWTB1eDBBczJJemlSZXBRdFlvOGtmVjZUTkIrQndWN1ZYZ1YrOVVzUERzMi8yeXRheTQrQjRUejJIT3FyWTMxSEpzZTQ2SW1SSy9ySHdMZ0R1M3ZXVXh3bG5zSm41ck9rSW56VWRRUzFUVXFSUHAwaWZRWkUrblN4dGd1ZDU4M0xWMW5GMUFJSFR5UGViV1RlR2Rjd0xsWnRvTUlTdlc3KytiZzhmTmg3RWFMT3dNQzZQNndiVkZHc3o5UkNuMG5GZDVwSWgrL3h4ckx1T3gwNjh6ejlQK1M1YU94SFAzdlcxdTRsV2FyM2VWZXZyOW96SnVRQXFlcHQ1clhxSHozMEtpWXpyTTVmU1plbjMyMll5Y0xhUHc0bmc2ZkxQZWJyODh4SDFzU1IrS2c5TXY5eHZ2YVB4WUx6R2hoMEhyMVp2OTdrdlVoN0J1b3hGbko5VXhOdTFlL21vMFJtZ2xCeWhaMFowRmkybWJrL05rT2xSYVVpUmVLU2l3T2tZQWpCT2tCUG9pYkpQUEk2b1VGaWRQSk5WeVRNNDNsUFB2MDZGUG9icURCMFliWlp4a1E2MCtURU10NWk2T1RvZ0t5dFVDdlhwSktpY05hRHlkY244Y1BvVnhLbDBhT1VSL09qZ1N5TzYxdEhBZ1dQTXNnc0s5ZW44WDlIVktLVnlTcnZya0V1azVPdFNBbWFOK0VNdThXOXViVGYxb3BFcGVhYjhjMjd3VXc5emNHMmdVTEU2N0FFRE5lN01YY2xGdzVUVEc4amd1ZlZFelh2ZDk4aHFIeHBRMTJqc0RKakpQcGg0bGM2VC9UZFJ5Q1V5cjhBcXQ1UzRUQ0lkVnBiZWJsY216OER4YThmaFY0cDVyTzBBWnhxZmZmWVpkcnVkbFN0WEJtOThCaUNjUUFLQlFIQ1dZektaYUd4c3BMdTdlNGhqeC8xenFNWHR2Z3c4ZE9qVmdQc3ZTcDZKRkFsbXV4V2xWRTZhT3BaMGRTeS9uSGs5UHo3NE11MUJaSERDNFZ0VDE2Q1RxM211NG90eGkwck8xTVNUSEJGTmo5VkFSVzh6aTExR2o4RU1qSjdxdDVtNGVkdGZPTkhUUUtFK25aeklwSUNUdi9HOGgvN1F5SlNzVERvdGRlV2VDSDlRZjREYnNsZXdMbk14bnpjZENXbVJ1YmVqbkJwREd3YzZLZ002Z1hKMXlmeHhrRjYzZTJLZEhCRTlaRjh3M01lT1J6UnRiQmlSeENhN2hkK1h2c01qYzI2aFNKL09yZG5uZW1tUkszdzR2bmEwbmtRdFUzS2dvOUt2RTJoWFc5bXduVUJ1K2NQQmpPVTliRFAzZXRWaThVZGRmN3RmdzRMVUkxa2g4OW5HWDkyU2txNXFPaTM5UkNzMG5KZFl4SDlyd2pONDZ4VWFsaWRPQStEdDJyMWUrenJNZmJ4UXVZbVowWm1jN0dsMC9Xc1ljZzlqbEZwMGNqVkd1KzhzTEhEZTl6M3Q1WjZvY1FtUW9vNGhReFBIN3JhSml5QTgzbDNQSzlYYlVFamxReHkwTWNwSU9zeTlaRWNtY3V1VWM3MzJ6WXFad2dQVEx5ZFM0WllQU3VlQjZaZWo5bE52eTIyWWlGS28vUmJtRFlkdWk4R3IzOEZNeExOWElaVTdNNzN5UnZiNXVpMEcvaFdDRVg5V1RCWS9LcnpTNXo1M3hsOWloTjV2bTRFWWJSYitlUHk5OEM1MEZEbGJ4K0daaXR0eE1KSXN0dEZpdk1hR0c0MU15ZlNvZE04eDdocFM3bHBjQU9zeUZ5TUJQaHNRUURQSEpTODVNQ1BVN1FReVdDZkdDVFM0WUgwdzVzWTZzN3Y3cldaT3VKeGJvWExmdnVmQ2FqL2FsUFUwaGpRUEdjejNwMTFLUWtJVWkrUHorVXJPZVNna01yNW9Qc29USno4ZWc2c01uM1VaaXp4eitIQVpPR1lIc3pBdWorOVB1eFNsVkU1Vlh3dS9Mbm1ESHhVNTN4V0Jza2FHdzZibW96UWJ1d01HODkweVpUbFhwQzhJdSs4dm1vK0c5SGR2TW5iUk80em5tYjlhUnhNMTc1VzcxeFUrNXNOL1Ava3hoenFyZ2w2VEczZW15MFR5OWJ4VnJFcWVNYWJuS08ydTQ4Y0hYeDZ5ZlR6c0FKTUpkNlpPWGw2ZXovMVZWVlhzM0xtVEcyNjRBYlBaak5sc3htUnlybW1NUmlNbWt3bVZ5di83TTV5YVErT0ZjQUlKQkFMQldVUjdlenN0TFMzVTE5ZlQxTlJFWTJNalBUM2hSNEFQUmk2WG85ZnJpWXlNUkNhVElaZkxQZjhQL0huZy80SDI3NnNiWFozOWxVbkZSQ3MxSE9pb0hDSm5NaHl1em5CcXczN2VkTVFyRWwwaGtiRXFlU1lkNWo2cStscVlIVE9GTjJwMjBtanM1T0tVMmZ4MHhqWDgrTURRQ2RWd3VDWmpNZk5qY3lqdHJtTjk3VzZrU0loVVJCQWxWeU9UeXFqcWErR3l0SGtzY1JVc0RaWHRyU2Q0cDI2djMvMnJYWlBPdmUwVk9JQmVpOUZMUGk0eElncWRYTzFWSU5WdC9OM2ZVY0dWNlF0WUdqK1ZEMTNTZFlNWnozc1lpQ3ZURnhJaFUyREh3ZnYxQnp6YlAyazh6SFZaUzBtSmlHWnQ2cHlRNUJnK2JqZ1VNTkxUUGtCV2FYQkJXbmRFbDF3cUM2dFlMWncycE5oeCtGMU11YVBqZ3VuQ0I0czAvTlB4RGV4c0hTcXg5UDNwbHpMZmg5T21zcStGRnl1MzhKWHNGVnlSdm9ERG5kWHM2M0JHc25rV2F3T3k3ZDZ0MjB0M2tLakEzNWVHVm9RekhNYnpIdnJqdm1tWEJQMGUvMS9SMVQ2MzcrK281QmNsL3gyeTNRRnNhem5PMnRRNW5KOFV2aE5vYmVvYzVCSVo5WVlPbnpVaE50VHZaMFA5Zms5Qlk3bEVOcVM0Y1piV0tXM1NhdXJ4V2ZqWUYwYWJtWHBEeDRSS2NZR3plSHhkZnpzUHpiaUdaOHMzZXB4VTZlcFkvcS9vYXA0cDMwaFp6MUJaemVRSVBja0RERXdKcWloUE5IVW9iRzg5d1dQSDN3L2VjQkJMRXFieUhUOTFCOXhNMUxOM3FpNkZGWWtqTDRqYll1b095UWtVcTR4RUYrTjd2TG0vdjFLSmhKa3hXVUg3OGhmTlBGNmNqZVB3VEViamNwUk05TGlBOFJrYlNxbWMrYkU1TEUrY3pyellIRThRaGgwSCs5b3IrTFR4c09mOWtCdVp4TXFrWXZwdEp0NnJjODZiSkRqbEp4M0FnWTVLVDc5YTEzM3NuOENNcXJPUmdYTFdBNlZ1aHhNODQzYVl6OUJuWXJKYitPdkpqMFBPamg4UHBtZ1Rna3E2aFl0V3J2STRnS3I3Vy9uWjRkZThBbGhxK3R2b3RvUmVDd1FnV3FrbFRSM3JjMTg0OTdQUjJFVmJDTm02ZXFXV2REL244OFhMVlZ1SEpSa2NxTlpSS0l6MnZGY3JDKy9aZkhmK2FxYnFVbm1tL0hNT2RWYUhkTXg0MG16cUNpcmRQcEI0bFE2OVFrT0h1Uy9rWUo2Ni9uYWYyOGZhRGpEWlNFcEtvcW1weWE4VHFLeXNESWZEd2NzdkQ1MGZQL1BNTTJSa1pQQ1ZyM3pGYi8vQ0NTUVFDQVNDVWNGbXM5SFkyRWhUVTVQSDJkUGMzRHdzdVRhSlJJSk9wME92MXhNVkZZVmVyL2Y2T1NvcUNyVjZkT1hicUF2ZUpCd3VTNXZIRkcwQ1JwdGxWSnhBN3NqSmtzNGFMeWZRbXRUWnhDaTF2RnE5blp3QjBiSlBsWDFLU2tRMHMyT21zRFp0cm1kU05EdG1DcithZWIzZjg4U3Foa3BwZ1RQSzBpMjlsYXFPNGJrbDN5SlNIdUZaM08xc084bnZqcTRuT1NMYVU3TWpWQ29DM0o5SWVRUXJYWk8vVHhvUEFVNHBxUHYzditCcDQ0NlE4bFVndGFTemhsNnJrZUxvVEZMVk1UNE51ZU4xRHdPUnFvN2hxZ3huWk4zbTVsTHFES2Nud2oxV0krL1Y3V05keGlKdW1uSU8yMXRQQkMxeVByam16V0JLdWs1cmJ3L21xdlFGM0phOWdvOGFEdktQTW0vcEhDa1NYbC8rZmIvOXVnMHBQeTIrSnVENUFlYkg1bzVJRjk3c3A1NkMzZUUvVStxZDJqMHNUNWhHYm1RUzM1cTZobS91ZVFxanpZTFNKWTh4MEFuVUhNTGlWaUdSRGJ0WXNkbHU5Wm5WTlo3MzBCK054azYvaTcwTVRSeEtxWng2UTRmUGJLVjZnKzlGSE1DV2xtT3NUWjFEcWpxR0FwMy91aEdEVVVoa0hwbVFOMnNERnpOOWZzazlRZnRMVjhlRzFBN2d6OGMzc0hHWU5ZeEdteTZMZ1VoNUJGL05YY21Camlxc0RodVhwODlISXBGd3FMT0ttQUhaY1ZhN2pYNmJpVTNOcGJ4VXVaVmNYUkkvTGI2R2JhMG52Q0tuZzhrKytxdkRNemNtbXg4VVhzN1JybHArV2ZMNmtQMFdQL0tsQTVub1orL2pKejVraTQ4YURscTVpalJOSEQwV0F3MCszaGs2aFpwL0x2eGEwUDZialYyOFVMbUp5dDRXajhONU1LOHYvejdOeGk3dTN2MVVXTmMra1p4dDQvQk1SanVKbkVBd3RtTWpOektKWDgyOHdVdjJzOTltUWlOVHNhZnRsRmVOQ0tWVXpuM1RMa0dLaFA5VzcvQmtOc3lMelNGV0djbnhubm92U1ZLdFMycHBvbW9DbmEyOHNQUmJRd0pWRnNmbDgrbzU5dzI3eityK1ZoNHRmU2ZzN0tteDVyRVQ3N085NVVUd2hqNzQzZXlieVBMaFFPcXptbmlqWmhjTDRuTDUrZUhYaG1Ub3ZGeTFkY2k2SnhnamRaYTQrYURoQU90cmR3ZHR0eUt4MEptaE1VS3V6VnpNbGVrTCtIZkZadDV2T0JEOGdEQVo3WG12TzdPeDF4S2F4RnlhT3BZcDJnUTBzc0Faa0JQRmE5VTdoa2pXenRCbjBtTHFwdEU0Vk5yenJ0d0xXSnM2aDgrYmp2QkM1YVpobjNjODdBQ1RqWlNVRkk0ZTliL3VtRE5uRGprNU9WN2JxcXVyMmJScEU1ZGRkaG1KaVlrQisyOW9hS0M0ZUhoWmkyT0ZjQUlKQkFMQkpLZW5wOGNydTZlMXRaWG01dkFjSFltSmlVUkhSL3QwOUVSRmhSNGQrbVVtUXFiZ3F2U0YySEh3VWNOQnZwRi9vV2VmSFFlL0wzMkhOYW16ZWFObXA2ZStpVjZoUWEvWGhIMnV6Z0dPSjVWTVFidXBsK3ErVnRyTnZYU1llejNhd0c2ZUtkL0lSMEVpYmk1TW1jVWRPZWNGYkhOdDVtSTBNaVdWZlMwY0dZYUd1QjBIRzV1UGNtbnFYSzdKV014ako3d2ppY2Z6SGdiaTYzbXJrVXRrV0IxMlhxbmFObVQvbTdXN1dKTXlHNjFjeFQxVDEvRExrditPV0hrOFVSWEZMZG5MVVVybC9PN29lczkyOTBLMHhzY0MyNDZEQncrOWdzT1A4OEl0WmRaazdQTFpCa0FqVXhHbGNFcHlkUWFvcitKdU41clljZkQ0aVEvNXhjenJlS1o4bzBjYXlDMEhadzVUSi8vKzZaZXhNTTUzcEZZd0hpbDllOGhpWmJMY3crY3IvQy9ZL2p6dksyUnE0dmxIMlNkaHlWbUFVK3Fod2RqSndZNHEyc3c5UkN0RCt4N0ZLTFUwR2p1eE9leHNiRG9Tc0cyZ1NNVlVkUXhxbVpJV1U3ZEhIc29mYVpwWUlxU0tTV05jQmFlczRlczFPL21mblBOWm1WVE1udlpUbko5VXhLZU5oNm5wYi9NeXNPNXVQOFhOMi83aStkMWRPTjVpdDQ2SzdyMUtGbjR0Z29GTWhtZXZ4V0h6NlZpWXJadkNEd3V2OEN0Zm83Q0Z0bHh0TS9meVJrMWdwK1daeU5rMERzY0xsVlRCczB1K09Xcjl2VnExalRkcmQzdnFSUFNFYUdnY2E4WnliSFJaK29tUUtURGJyV3h2UGNFbmpZZFJTdVU4V0x6T3E1MEUrTjYwUzBoVHgxTFcyOGo2MnRQMXZ0eDFUajV0OU01NE9KMEpKSnhBbzBsSlo3Vlg3WTV3U2RQRUVUZEkrdmZEaG9PVHpnRUVUb2Z6Y0dzdEJaclAvN2RtQjIvWDdmblNPeWhWVWdVYW1RcnBNQU92Z2pIYTgxNTNObU93b0QwM2NzODZKUHg2ckJPQkJHZjJWSXhTeTQ4T3ZzU3g3dm94T2M5WTJ3RW1JL0h4OFI1NU4xL0V4c1lTRyt1ZFhXYzBPaDNFNmVucHhNZkhCK3pmYURRR2JUUGVDQ2VRUUNBUVRESk1KaFBsNWVYL243MzdEbytydkJJLy9yMVRKWTFHbzY1Ujc3MjR5YmdYakEzR2dDa0dVMElKS1p1UWhDUXNTWllrbXlWMWswMUl6K2FYUUxJSmhCSk1pMmtHWTJOdzcwMlNaY21TMVhzdkkyazA3ZmZIRkd1a0dXbFViTm5tL1R5UG44ZHo3NTA3ZDY3dXRQZTg1eHpYdis1dTM1dTUrdm41RVJVVjVmWXZNaklTdVh4cVpZcUVDejZWdUp3UWxZWTliYVVldjJRYUxFWmVxenZrdHV4QWV6bFBWM2h2akh5ZFBwLzdrMWFNV2Q0NDJNV2p4LzVHbDdIZnB3YkVaaStEYTZPM0dVOXFZQlEzeGN3SDRJWHF2UUFzQzgva2RrZHBQS2RJUC9zWDdRZVRWN0VwZnBIYnV2ODg5VSsyTlo3Z3BwajVySXpNNXZXNlE5U1BtTEYxS2MraE4zY2xMS0hBMFJqOTlicEROSG1ZVVdVd0czbXVhamVQcEs5alhrZ1M5eVV0ZDUyVHFUSmF6ZVRxNGdsVkJiSXBmcEhyZWVZNWpxWE15eGY2a1hYMFI5TDcyVXZIbVcwV0hqbnlqTmNmdFJ0aTV2SDUxT3M0M1ZYak5uUFgyM1l6cmNyUXlyOGRmdHJ0QjdWelp2RlVmM3pWRHJTUEc0d1pLVWtUNlRVd2M2V2N3K2w0OU9qL1liSFpHK1g2MnV1ajFkakxFeWRmUktjTXdHd2IyMlIzcEpHekEwZFNTbkwrdHRnK0NQdXJzMjlQK0lQVithTi9LclhwTHhZL3VaTGRyYVhvL1lJNTFIR096UWxMc05wc2JLMC9pa2F1ZGpYSDljVzhrQ1FLUTFQNWErV0hVMnBtclZQYWd6RlQ3VVZ5T2J6M2V1TXNzVFdWL2pIWGhLVnhreU5vNVFzSmlWQlZJRC9Jdjh2bisvenE3RHYwVExJRTBFeTZtcTdEUzBXQ0dRMVdPUWNNblo4bE05blFmRG91NXJYUmJ1emptY3FkN0c0dGRiMHZPL3Y3alBTRnRIVXNDa3Rud0dMazEyZmZjVjFYS3lPelNRMk1vdFhZNDlZakNFWmtBczFTVDZDcjFVOUszcGpTL1dMOFE3ZzNjUm41amdCUVdWOGpNbVNrYXlkWHdzalp5OFhtZFVyTjVDa2tPWUVqK2xVNVg0c0JjalhCeXFsTlVuQytMZ0lWZnE1OVdHeFcrc3hEV0d4V3J3RWdqV0x5anpsVG1TWXJJckpJOXFIOFhaVGY1TXBLZTNQaGMvbktlSTFHT2twY3RnNzErTFM5czBTeEw3K3h4M014cm5sUGNuWHhoS2cwdEJsN3gvMCt2VEl5bTh5ZzZISDNaVEFiUGY2V3VSVGpBSmVqeU1oSXRGb3RKMCtlWk81YzczMTlwK0w0OGVPRWhJUVFFVEd6cFN1blN3U0JCRUVRWnBuTlpxT3VybzZxcWlvcUt5dHBiR3pFTms2SkphZXdzREJYa0VldjF4TVZGU1d5ZWk0U3BTVG5ocGk1REZ2TjQ4NWVHbTNZYWg2M1ZOaDRNODB1NWN3N1A3bVNyMmZkaEZ5U2NieXJ5bFhqWGFjSzhEcHdiSzhwNzk0VVZDN0phQnpzWW05YktTc2lzbmswODBhK2ZmSkZyTmhtNVJ5T3RqZ3NuWHNkTTFQckJqckdwTnFQdEwzNUZDc2pzOGpWeFhObi9HS2FCcnZIREdSTVJvOXBnS2RLMytLSEJYZHpmOUlLRkpLY2MzMU5oS2tDNlJ6dTUvd2thai9EaFg0cnpZUGRGL1dIeDB3WS9UZFNPNEpBUnN2VWdrQ3YxQjcwV0ZiS2srL20za0ZoYUlySGRWZlNPWndxeXdSQm5QRk1aK0Q3NXRnRmFCUnFtb2Q2dkFZNFI3b3d1T3o5QjdsVzRjOWRDWXRKMCtwcEhlcmhwWnA5dFBqNGczOHFucHIzZ0t1Vy80WVJnWVkvRkg0R1lGSWxOMVpINXJJeU1wdTliV2NwN1oxOFBkVFlnREFBMm9ZbTMrUHZjbmp2SFUrTWZ3aGc3L2t6V2NIS0FES0N4aTkxS0VOeW14MnZraWtvQ0xiM0EvSmxKcmt6YzNHMlhDM1g0YVUwWkRWeC80aXNsK2t5T2lZc09BY08rMHlYUnhEc1lsOGI3emFlR1BjKzl5VXU0NGJvT2E1c1FtZnBuMGgxRUY5SVd3dkF5elg3eDN3T09ZTnAweDJBRmFZblVoM0Vwb1RGWEJlVmgxeVMwVEhjenorcWR2Tng2eGtlejdwNTBrR2cvMXY4Q0RwbEFNOVg3eGt6cVdDcUZvYWxlbXhLLzBqNk9oNUpYemV0ZlkvTWFxczJ0UEhZOFdmSDNmN0w2VGRBK3JRZWNzcFNBNk44bnNnekU1eVpOVjArVHJpYVRXRnFMVnFGSDFac1BwVWZrMHV5U1FlTnZMa1kxN3duMXpsS3RCM3BHTnVqYzZSd3RaYndDVXIxZXByRWNDbkdBUzVuR3pkdTVCZS8rQVdabVprK3RVREl6czdtZTkvNzNyamJHQXdHZHUzYXhlT1BleS9yUGx0RUVFZ1FCR0VXZEhaMmN2NzhlU29ySzZtdXJoNjNsNDlhclhiTDZuSCtYNkVRYitHWGlzbG00VVJuRlZXR1ZyZTY1ck5CcHd3Z1hSdnRzVm43VkVqQVk1azNFZWNmeW9ERnlQODd0OTIxN3YybVUzdzRxb3pIRjlQWHNTb3loOStVdmN1aDluTnU2NXdEYWk5VTcyVlJXRG9aMm1qdWlGL0VxM1VIWi8wYzV1bmkrVnJXQmlUc2c1Yy9QN04xd3V5b1g1OTloMS9PZnhDZE1vQ3ZaS3hIS1pOUHE5RmxhVzhEUHkxNWcyL2xiT1NleEtXdTgvViswNmxKZnozTzFjVURVRFBRUHVYam1TMStjaFhnMndEc3hYUWxuOFBMV2JJbWtyc1Rsd0R3U3UyQkNhOXRDWHZmRi9BZWVBcFJhZmpGdkFkY3BXcXlnMklwQ0U3a3E4ZitkdEd5aDk1clBFbVFJemkxTUN5VkpFMEVyOVlkeERsSG85UG9XOWtSZ0ZQZDFheU16R1plU05La0I5OWxTSzVBWm14QUNNbWFDS29NYlQ3ZmY3YmZlOGNqQVlzY0pSNFRBc0tKOWd2Mm1KM3B6ZmJtMDJ4MzFLMzNKQ3NvaGkra3JTTkpFOEhoamdvS3cxTHBOdzNSYnV3akpUQ1NNejMxL0xYeXc4dTZidjNWY2gxZWFoY2p3QkNzMGdCTXVqbjh4VExiMThiT2xtTFc2Z3Y0Mi9sZG5PaXFCdXhCMXNlemJ5RkFydVpZNTNrK0hGVlNWQzdKQ0hCOEJ4aThqTXAvZnBMazZPSzRPV1lCaThMVGtDRXhaREh4YXNOQlhxODdQT1VNN1JqL0VOZGtqb09qZmh0TWg4RnNwUG9Tdk04MERFeWNyVkRaM3pMcG9FaTRXa3VTRHhrOEUzbWw5b0JQdno4V2hhZFBPeU5kS2NuSmNreXU2UEt4dk5wc3l0VGFNMS9xQnpwOHVuN25oaVNoY0pTNWV5aDVGVnZyajB6cHMreGlYZk9qeFFXRXNUSXlHNERWVVRuOHEvNkkxMGt6V3h1TzhzL3FmZVB1Yi9SMzhrczFEbkM1Mjd4NU0xdTJiT0doaHg2YWtmMXQyYktGelpzM3o4aStacG9ZUVJRRVFiZ0VKbFBpVFNhVEVSOGZUMnBxS3FtcHFlajFrNXVKSlZ3Y3I5WWRwTVp3YVFlTFZUSUZ5WUdScEFmcXlRaUtKbDBiZzk1UGg4Vm01YzY5djVxUngvaHl4bnF1Q1V2REJ2em03THR1ZzRRV20zWE1ERTZyWTNSaDJHcjJPb2pmTXRURFAydjI4MkR5U3U1TFdrN3pVRGQ3Mjg3T3lqa0VXQktld1dOWk42R1U1Rml4OFp1eWQzMUtUKzhZN3VjWHBXL3kvZnk3VUVoeXZwaTJqaGovRVA1UnRYdkNNbG5lSE8rcTRwbUtuWHdsWTcyclhJMUtwa0NyOEJ2VGhOWWJoU1JqWVZncUFDYzdxNmQwSEpPbGtubnVCVEdaY2pOT3poOU5zMWxtWWpiTzRTZEJraWFDNytWdFFpMVRjcUtyMnFmc3VVQ0ZQeklrck5pODl0cllHRnRJbUNxUUErM25lS1gyQUhmRVg4UHlpQ3cyeGk3Z3hacnhmL0JPMWR1TngxMy9kdzdrdkZTOXp6V2owWmxONGd2bkFPbmNrQ1NQeDl0ckdxU3l2OFZqdzkvN2twYTdTaGN1Q2t0blVWZzZEWU9kN0drOXk1NjJVaG9IdStoMzNOOVR3MlNZbmM4dnB3R0xrVzdUd0pnZVlCTHdjTXExeERteVMxWkdack15TXB1eTNrWStiQ2xoYjFzcEE1WmhURll6SDdlZW1iQ3YxRWd4L2lGc1RsakN5c2djQmkxR2ZsKytqUTliU25odHhlTU1XSXg4NitUejNKZTRuTnZpRi9MYkJRK3pvL2swVyt1UGVqei9zKzFxdWc2dlpESWtvaHl6eHkrWDJmR1g4dHJ3cEdXb2h5OGYvYXNySzFBcHlmbE83dTFrYUtQcE5nM3crL0wzeHR6SEdjZzNqMU4yUzVoNWdRby9sb1puc2o1bURza2FleVB6ZnZNUTd6UWU1KzJHNDlPZVRKRVZGQXRBL1dBbkRUUDQrai9kWFROdWhvNUNrck02TW9mSy9tYVBBL2txbVlLRllha2M2encvcFpLakk3MVdkMmhNYjhtSnJJbks1ZEdNRzZmMXVBQUd5N0JQL1c1bW9xL2lReW1yWFAzUGZqN3ZBVTUyVmZGUnl4a09kMVJnY2t5ZUd6QVAwenpVUGFuUDVZdGxYbWd5QU1YZDd1V3ovM2h1T3dGeUZUVWpyb3NncFQrZlNia1dzUGV2V1JXWnc2cklIRTUzMS9DditpT2M2S3JtbGRvRGZOQjhlc0x2QXhmcm1oL3RvZVNWeUpCb00vWVNvUTdpTzdtMzg4UGlWejErRGxtczFrbFBzTHVVNHdDWHM4VEVSTkxTMG5qbm5YZTQ2YWFicHJXdnQ5OSttNnlzTE9MajQyZm82R2FXQ0FJSmdpQmNKR2F6bWRMU1VvcUtpamgvL3Z5NEpkNUNRME5KVFUwbEpTV0Y1T1JrbE1yTHYvSHVKODI1dnVaTDlsaWI0aGV4SWlLTGVFMjRxOTR3Mkdmdk5BNTIrVlJleVJmMkdabjJ1cy9QVisvbWlBL1pSYzVTWGlicitGazBXK3VQVUJpYVFvNHVqcTlsM3NqNS9wWkxlZzdCUHNoNFc5dzEzSis4d2pYSS9MdXliUnp1cVBCNUh5VTk5VHhWK2hiZnpONklYSkt4TWJhUUhGMGNmeXgvZjlJenh3SVZmdHdhVjhpdGNRc0I2REQyRWFyV3NpbCtFYmZFTG1CL2V6bUhPeW80MFZVMTdvL1ZKZUdaYUJYK1dMRnh2S3RxVXNmZ2pVS3lsenp5VnRYNjY1a2JJSFA2anlNQkdZNVplN1BaWjJNMnp1SEZwcElwM040dlJsTTZTbUo1NnBmaFBIYVpKRTNZUzJQWWF2WlkybUd0UHAvUHBxN0JUNmFrMnRER0w4Kys1ZE54TzB2T3RBNzFlQzBaNFF3VXZGRi9tQ3BESzYvVUhtUjVSQllKbXN1cjJhbzNCck9ScHFGdVVyVjZOSEwxbUN5Rnd4MFZZOTZYVWdPaitGVFNDbGNmam1lclBrWXRVN0k2S29kWS8xRHVTVnpLUFlsTHFUSzA4bkZyS1Q4dWZzMXIrYlpML2Q0NzBuTlZ1OGVVb2NzS2l1R0JwSlhrNk9Ld1l1TVA1ZThScEF4Z25UNmZ6S0FZTW9OaStHenF0UnpxT01lTzVtSitVL2F1VDQrVnE0dmp4cGg1TEFuUEFHQkg4MmxlcXRrM1pyREVZclB5aityZEhHZ3Y1OU1wcTFnZlBaZnJvK2R3cEtPQ1hTMGxITytzY2cxMlhVMW0renE4a2kwSVRjRmZyc0tHdmRmZDFXYWlhOE1iWnlESFg2N2lXOWtibVJPY3lJQmxtQjhYditieE0zNXVpSDNBdG5tdzZ6SXZFSFNCTTl2S09vM3lxck5CSlZPd01EU1ZsWkhaekE5TmNXVS9kQTBiZUt2aEdOdWFUbmo5cmhubUtDazE0R05RSVZ0bkh4QWZuUmx3c1lTb05GeXZuOFA2bUxrRUt3Tm9IT3ppMzQ4L2gzSFVvUFI5aWN1NE5XNGhKcHVGVTEwMUhHZ3Y1MGhIaGMrVHJxWkxJZG0vZDExdTEvb0wxWHQ0dmU0UVBTT0NPTUhLQUQ2YnVvYmxFVmxZYkZaMnRaYXdNRFNWUXNlL0Fjc3crOXZMMk5WU3dzR09jeHpzdURSLzYvRW9KVGxMd3V5Zjk2Ty95OWVNK28wMlB5U1pMNlN2SlZLdG8zNndrLzg2L1RKcm92TFlHRnRJUVhBaUJjR0oxQTYwODNyZFlmYTBsazVZd3V4U1hQTzN4aTJrTURTVkh0TUEzemp4RDc2YmV3Y1oybWgrUHZkKy9seXhZOXBWUVM3MU9NRGxuSFVOc0d6Wk12YnUzY3V6eno3TDVzMmJmU29OTjVMQllHRExsaTFrWldXeFpNbVNpM1NVMHllQ1FJSWdDRFBJWnJOUldWbEpVVkVSWldWbG1FeWV2MXlyVkNxU2s1TkpUVTBsUFQxZDlQS1pJUStuck9hQjVKVmUxNnNkZzVzVGJUY1ZnUW8vUWgwekhFTWNKVU0wQ2pVSkFkNEhLVWR2WjdaWmFCenN3bXF6a2FpSndHeXpVTmJYekptZWVrcDdHeWpyYmZRNFcrK3pxV3Y0Yk9xYVNSK3p4V2JscWRJM1dSR1p6Y2V0Wjl6V2hhbTFZTE14WkRVeFpERmhzVmxKMWtReU44UStzM1NpT3NwV2JQeTg5RTErV0xDWkxiVUhmUHJpTjVQbk1Ob3ZtRWN6YnlUYk1WUExaTFB3aC9MMzJOMWFPdUZ4akhhb280TC9PYk9WZjgrK0dUK1prclJBUGIrYy94QWZ0WlR3aC9MM0p2eWhrSzZOWnEwK2o1VVJPZmpKbFpodFZsNnZPOHhMTlh1SjhROWxjK0lTRm9lbHN6b3loOVdST1Zoc1Z1b0dPampmMzBLMW9ZME9ZeCtkdy8wMERYYlRaeHBrYzhKaXdENWcxem1GVWcxeEFXR1lyUmFHTE1PWWJWYUNsUUdzaU13QzhEcXJ6MmcxZWV3dm81WXBrVHNHRmthYUg1Sk12M21JRG1NZkE1WmhqQllUUVVwLzdreFk3T29CVXRrM3VUNUlUcDlLV3NGdGprRGFSS0w5eHpiSmxTSE55amtjTFVDdWNnMHVlZU1Nem9TcU5LNVorS1Bac05FeTFNT1BDdTUyQmRqR0U2b0s1S1ZsWC9PNGJrNXdvdGQxVGs4V3ZjTHA3aHJYN1R4ZFBQY25yeUJUYXk4ZmNycTdocWRLMzNLYmtScXUxcUtTS2VnekRURm9HY1pzc3lBQktZRlJQSng2cmV0KzNyUTRabVF1Q2t2alhGOFRDeHhscVdhenZGbXd5dEZRMm1ybHp2akZoS2cwYUJScU5BcTFhd0J0V1VRbXl5SXlYWDlIc0E4Y0hPMDhQMlovT3FXOTlucXVMcDdDc0JUWCs1N1JhdUwvS25lNXlwNjlYTHVmcktBWXJ0UG5zenc4aTJSTkpNbkprVHlRdE1LVmZYV2tvMkpTMllveitkN3JpVUtTazZhTlltNUlFa3ZDTTF6NzdYRmtDeHh6bkkrdDlVZkkxY1d4VGwvQWt2QU1Wa1Jrc3lJaW01YWhIbmEyRkxHanVjZ3RvQ05ESWpNb2h2bWh5YXlNekIwM0lHTUFBQ0FBU1VSQlZDWlNiYytVM2Q5V3hzczEreWZNK0t6b2IrWS9UNzlNWVdncW14TVd1ekpjQmkzREhPK3NvcVNuanRMZWhrdFNqbWlxcnFicmNMYWthNk5SeXhRWXpFTVl6TU1NV293WXJXYXNOaHNhaFpvRm9TazhuTElhZ0xPOURaZkY3SGRmelBTMTRVMmNmeWhQNU41R3JIOG9ScXVKSHhlL1JtVi9DN2ZFTHFCNzJFQ2ZlUWl6MVVKeVlDVDNPUG95SHA2Z3Q4VnNTQTJNSWx3ZHhLREZ5S0JsR0t2TlJyUi9DTXZDN1ROZ3JvUy9lN1JmTVBOQ2s1a1hra3grY0x6cmQ0OE5PTmxkdy9hbWt4eHFyM0I5YjAwSUNMZlA2TGNNWTdGWlVjamtMQXBMYzJVNStKb2Q2Znl1ZlRITFlzbVFtQnVTeEhYNmZCYUZwYm0rZTdZYWU5amVmQnBQaWVsdHhqN085VFdScm8ybU1EU0Z3dEFVTERZcko3dXErYmkxbE1NZEZXTUNSMU1oWVM4WE9XQWVkdTFQcHd4Z2xhT00xMlJLTTNweVM4eDhWa1JrVGJpZE00Tm5JbjNtSWZyTVF5Z2xPZk5Ea2xrZWtjWHl5Q3lVa3B4Qnl6Qy9MWHVYUXgwVktDUVoxNFNsc1U1ZlFFRklJbXVqOGxrYmxVLzlZQ2NmTkoxbVYwdnhwQUpxTS8yOWQxMTBBUnFGbWw3VElDZTd4bWIxaDZnMExBcExaNjArMzlYYnBySy9oWitVdkU3WHNJSFg2Zzd4ZHNOeDFrZlA0ZGE0aFNRRWhQUDF6QTNjazdpVTErc09zNnVsMk90bjJNVys1aGVFcHZDZ1k2eml6eFVmMEdzYTVDY2xyL1A5L0x0STFrVHkzZHpicWVodjVuQkhCWkYrOW5Fa3BVeU9uMHlKeGViK3kxUW1TY2drQ1RreTVESVpTa21PUWlhbmE5aHdXWTBEWEE2V0wxOU9mSHc4Zi9qREgxaTdkaTN6NXMyYitFN0E4ZVBIMmJWckY1czNiNzVzTTRDY1JCQklFQVJoQmpRME5GQlVWRVJKU1FrREE1NW5RTWJFeEpDU2trSnFhaXJ4OGZGSVV5aWpKSXhQSWNuZGZzaE9kN3ZKV0JtWlBhWU9zM1AyMUVTYzIzV2JCbmo0NEIvNXNLV1k4LzB0bFBZMitGVGZ1R2Q0d0dPang1RzBDbi9Yb04xSVZteGp2dmdCYkU1WXd2WDZBcmZ0bkZrRzUvdGJxZk9oajBxUGFZQ3ZIZnY3aE5zNXplUTVmRHo3RnRjWC9tN1RBRDhyK1JkbGZWUFBvRHJTV2NrVEoxL2tpWnpiMFB2cGtMRFBNaHN2QUpTamkrT3h6SnRjVFRyTk5pc2Z0NTdobnpYN2FIWjhlYTRkYU9lcDByZlFLUU5ZSHBIRnNvaE0wclhSSkdraTNPcUltMjBXL3VQa0M2eUt6SEZsUmZ5cjdzaVVuc3ZuVTlkNExSTlROS3FjZ3ROdnk3WjVMSVB4N1p6YnVNYlIwMk9rVytNV1VoQ2M0UFVZcWcxdEhuK3crY0pUTTlMSnVEbDJ3YXljdzlGV1IrWDZYTHY5YTVrYnZLNGJzcHE0ZDk5djZUTU5YcElaK0NhckdaMHlnR1VSbWF6VjU3dEt5eGl0Smw2dU9jRFcraU5qWGhmTEk3SjRLSG1WNjdaenZmTTlwZDg4eEd1MWg3MCs1cmJHazF3ZlBZZE44WXZZR0ZlSVVwSmp0bGw0YnhvOXVxYmlPbjArMTBibFlyVlpTWE5rTU5VT3RQT1oxRFhFT1JxMGo2U1E1QXhZaHFrWmJHZklNa3l1THA0Y1hUeEhPOCt6TE53KytCcXUxcUwzRDBFN2F2Qm13R0xrbzVZenZGNS9tSTVSd2E2enZZMmM3VzNrTHhVZnNpd2lnM1g2T1dRRnhiZ0d1ZnJNUXp4VHNaTTliYjRGdldmeXZSZEE3eGZNNnFnYzlIN0JKR29paUFzSWRmdk03VFVOOG43VEtiWTJIQmxUdnFha3A1NlNubnFlcWR6Sm1xZzhOc1RNUSs4WHpIMkp5N2s3WVNsSE95djUwN2tQa0NTSlg4OS95RlZlMGptZ3M2M3hoRTlsYzBZNjJsbkowYzVLVWdPanVDbG1Qb3ZEMDEyRDQ2ZTdhM215YU11azluZXhYYTNYNFd4WkdwN2gwOFFDczgzS1AwWmx0VjF1WnZMYThOVkRLYXVJOVErbHc5akh6ODVzcGFMZm5ubDRTK3dDVjRQNWtacUhlbmlqM3Z2Ny9XekpESW9aOXpONXByS0dMNVluOCs5aTdxanZKVzNHWGo1dVBjTUhUVVcwR3NjTzJuNHViUTM1T3MvZjFhb05iWnoxb2ZLQVZ1SHYrdnM3Ly9ZektVY1h4OUx3REphR1o3cjlqaW5wcWVmdGhtTWM3cWp3K2wzOG5jYmp2Tk40bkVoMUVDc2NKVWNUQXNKWkVKckNndEFVaHF3bURyV2Y0K1dhL1pQcVJ6ZWFoTVNmRm40ZWxTUGoybXl6dWpLdkFOZEVoNmtLVTJ0ZGdkdXAwaXI4U2RWR29mZlRrYUNKSUZrVFNabzJ5dlhaYkxaWjJORlN4SXZWZTEyVExjdzJLL3ZieTluZlhrNkVPb2pyOUhtczB4Y1E1eC9Ld3ltcnVUOTVCUWZheW5tdjZhUlB2Y1JtOG52dkk0ZWY0ZTZFcFlDOWQ0M0ZaaVZkcXlmSjhieXlnbUxkSnJJWXpFWmVxenZFbXcxSDNTYTFHYTBtdGpZYzVkM0dFMnlJbWNlbWhFWG8vWUw1VXZyMTNKMndoSmRxOXJGelZHbmppMzNOcjQrZXcrZFNyME9HeE5hR294eHdCSnA2VFlNOGNmSkY3a3RjeG8weDgwZ0wxSk1XZUtGdHdDMnhDN2dsZG9GUGoyR3lXZmowZ2Y5bEdQTmxNdzV3dVVoTVRPU2IzL3dtYjczMUZzWEZ4Zmo3KzZQWDYxMy9BSnFibTJsdWJxYXBxWW1ob1NGQ1FrSjQvUEhIWi9uSWZTT0NRSUlnQ0ZQVTJkbEpVVkVSUlVWRmRIVjVudDJnMSt2Sno4OG5Qejhmaldic0FMd3dNLzdqNUF2amxrR2FySWxtd252U1BOZzlxVEpqbmppemZIcE1BNXdhWjFiOGFLL1dIZVRkeGhQamJyTWhadDZrbW9VV2Q5ZXhUbC9nT3FzeUpQck5RNjVHMmhlanRNRk1uc09uU3QvaTUvUHVwNmk3MWpXRGFycHFERzE4L2RqZitWVFNjdFJ5QlZzYmpvNjcvWm1lZXM3MDFKT20xZk5SNnhsMk5oZDV6VHJwTVEyNGZxeXFaQW95dFRHa0IrbUo5UThsMWorVTNXMmxuTzl2WmNoaTRxNkV4Unp1cVBBcHFEVmtNZEZ0R25ETElLdnNieVUvT05IdEZkTm5IbVI3MCtrWkc2eXJHMmozR0FReTI2d2M3YXprNllvZEUyWlFlZlBMczIvN1hGdjZ1N2wzdUpxWk94M3RyTHdzem1ITFVNK2tCdHE4Y1FhS2YxenkrclQzNWF2QzBCVFgrOG13MWN5TzVpS1BnOFJPbFgwdERGdk5LR1VLSkM0RWYzcE1BNVQwMVBOUzlWNlBBMVJPRFlPZFBIbDZDNTlPV1UxQ1FEZzFnMjM4L2Z4SDFBOTB6UGh6RzArN3NaYzByUjZiemQ2LzZPM1c0NXpvcXFiTzBJSFZacVZ4c0l2R2dTNGFCanRwSE95a2FiRGJWUklwVU9ISGMwdStRcTR1RHJBUHNEMldkWk5yTnJNekEvQk1UejBudXFvNTJWV05lWUtTWkVhcmlROWJTdml3cFlTNGdEQnUwQmR3YlZRZWFwbUMwdDU2bjUvWFRMNzNBblFPOTdNaUl0dVY5UWYyMmRxbnVtbzQwbEhKOGE0cWo1bUZJeG5NUnQ1cU9NYmJEY2VZSDVyQ3pUSHptUk9TUkxnNmlCN1RBRGJnTDVVZmtoMFV5LzcyTXM3MDFFLzdjNm15djRYZmxXL2pqK2UyVXhDY3dNS3dOTFplaG9QVlYrdDFPRnNxK3BzeDJTeklKWm5INzVKOTVrSE85amJ5ZXQwaG53YkZaOU5NWGh1KytsM1plM3d1ZFEzL2QzNlhXd200UXgwVlpHcGpVTXJrU01DQVpaZ3pQZlZzclQ4NjdSNDBGOFBvOGxGZ3o2QnBOL2J5ZnRPcHk3Nm54WHVOSjVrYm5FampZQmNIMjgreHY3Mk15djd4TTY3UDlUYVRxWTFCSnNtUVNSSVNrdjF6dWJ1Ty96dS95NmZIelFxeVp3RWZtdVpuaURlYkU1WXd4eEhjNmpFTjhISHJHWFkyRjFQcnd5QzBVNnV4bDlmcUR2RmEzU0ZTQWlOWnF5OWdaVVEyR29XYVJlSHAvTFhTdCtmcWpSVWJOWVoyVjNsYmhTVERiTFBRT21TL2R2YTFsMDFyLzMrditwaXQ5Uk5QV2xvVm1XTXYzK3lCUWliajhheWIzYktGTERZclozcnFPZGh4anQydHBlT1dhVzR6OXZMUG12MXNxVG5BNHZCMGJveVpSNTR1bnBXUjJReFlqRDRGZ1dieWU2L0ZacVBYUEloTWtualQ4WHRzcmI1Z1RPQ2lwS2VPUGExbjJkMWFPbTdXbDhsbVlXdkRVYlkzbitiMnVJWGNFbHRJbUZwTGdFSTladHVMZWMySHFnSjVPT1ZhNUpLTVhTMGwvUDM4UjI3cmg2MW0vbDcxTWEvWEgyWkplQWJaUWJIby9ZSUpVS2hSeWhRb0pCbHlTWVlrU2ZidjI1S0VQVXhwNS95ZWRMenpQQVBqOUdXYmpYR0F5ODB0dDl4Q2UzczdyYTJ0TkRjM2MvandZWnFiN1VFL1owQW9MeStQaUlnSXdzT3ZqUExVQUpKdHZDWVZnaUFJZ3B1QmdRR0tpb29vTGk2bXNkSHpEMEdkVGtkZVhoNXo1c3doTEN6c0VoL2hsZUgyUFUvTjlpRmNGV1JJeUNVWkZwdDF5Z1Bxdmp5Rzh3dmtSQU5CbHh1ZE1tQlcrODZBdlVURVRQOWxzb0ppcUROMCtGeXozeHU1NDRjQzREWGpMTm92R0QrNWtwYWhubkYvTEhqYnYxSW1SeVZUb0pJcGtKRG9IalpjRnIwMkx1VTV2RnJkSHJjUW85WE1udGJTU1pVRHNmOUFsV094V2ErNDk1U1p0aUlpQzVra28zNmdnMXBEKzR5OE5sUXlCWW1hOEZudEF3VDIxMWl1THA0YVF4c1ZmYzB6a3FVVzR4L2lPbC9DekxtYXI4UEpjbjZ2Y2c2aW1heVdUL3o3MUNlSmM3alUrYjNYZWhHL1gxOE1jZjZoRTViQnZOSmtCc1Z3Ujl3MWZOaFN6TkhPOHhOT0lQQ1ZTcVpnWlVRMktybGl3b2wwdm5CZU83Wlo2d3c1c1d1amNya21MSTJxL2xiSys1b282MjEwOWZXYWlyaUFNSzdYRi9CSzdZRkwxbWRwcERCVklNbUJVYTdlT0VGS2Y3NmNmZ08xQSsyVTlUWlMwbE0vNWVlblV3WndZOHhjWHFrOU9HUFhuSyt1aThvajJqK0U1NnYzWE5MSDllUktIZ2Z3NUkwVjM1anRRNWgxSWdna0NJSXdBWlBKUkdscEtVVkZSVlJWVmVIcGJkUFB6NCtjbkJ6eTh2SklUUFJjSWtpNFFBU0JCRUVRQkVFUUJFRVFCRUVRaEl0TkJJRkVPVGhCRUFTdit2djdPWGp3SU1lT0hXTjRlT3dzRXJsY1RucDZPdm41K2FTbnB5T1h6MnlQR1VFUUJFRVFCRUVRQkVFUUJFRVFoT2tRUVNCQkVJUlJPanM3MmJkdkg2ZFBuOFpxSFp2K201aVlTRjVlSHJtNXVhalZZK3ZFQ29JZ0NJSWdDSUlnQ0lJZ0NJSWdYQTVFRUVnUUJNR2hzYkdSdlh2M1VsWTJ0bmxqUkVRRStmbjVGQlFVb05WcVorSG9CRUVRQkVFUUJFRVFCRUVRQkVFUUprY0VnUVJCK01RN2QrNGMrL2Z2cDdhMmRzeTYxTlJVbGkxYkp2cjhDSUlnQ0lJZ0NJSWdDSUlnQ0lKd3hSRkJJRUVRUHBHc1ZpdkZ4Y1hzMzcrZnRyWTJ0M1dTSkpHVGs4T0tGU3VJaUlpWXBTTVVCRUVRQkVFUUJFRVFCRUVRQkVHWUhoRUVFZ1RoRThWa01uSDgrSEVPSGp4SWIyK3YyenE1WE03Y3VYTlp2bnc1UVVGQnMzU0VnaUFJZ2lBSWdpQUlnaUFJZ2lBSU0wTUVnUVJCK0VRWUhCemswS0ZESERseWhLR2hJYmQxYXJXYWhRc1hzbmp4WXZ6OS9XZnBDQVZCRUFSQkVBUkJFQVJCRUFSQkVHYVdDQUlKZ25CVnMxZ3M3TisvbjMzNzltRXltZHpXQlFZR3NtalJJZ29MQzFHcFZMTjBoSUlnQ0lJZ0NJSWdDSUlnQ0lJZ0NCZUhDQUlKZ25EVk9uUG1ERHQyN0tDbnA4ZHRlV2hvS0V1V0xHSHUzTG5JWkxKWk9qcEJFQVJCRUFSQkVBUkJFQVJCRUlTTFN3U0JCRUc0NnJTMHRMQnQyemJxNnVyY2xnY0VCSER0dGRjeWI5NDhKRW1hcGFNVEJFRVFCRUVRQkVFUUJFRVFCRUc0TkVRUVNCQ0VxNGJCWUdEbnpwMmNPblhLYmJsY0xtZng0c1dzV0xFQ3BWSTVTMGNuZk5Jb0pEa1NZTEZac1dLYjl2N21oeVFqa3lUTzlUWFRZeG9ZZDl0Z1pRQnBXajFtbTVXVFhkVlRlancvbVpJaHE4bmp1anhkUEpYOUxReGFocWUwYnllZE1vQ0hVMVlEOE51eWQyZmdMRTN0R0JTU2pLNWh3N1QrVG1xWkVoczJocTFtcjl1RXE3WGNFYitJazEzVkhPNm9tUEpqVFVhSVNvTlNrZ1BRWnV5ZDlqbE9EWXpDWUI2aWVhaG4zTzAwQ2pXcGdYck85amFNZTA2dVJEZEV6K0d6cVd2NG9PazB6MVR1bk5SOWw0Um5zRGxoQ1h2YVNubTk3dkM0MjZwbFN2Nis1RXNBM0x2dnQxTStYbDhWQkNkd1Myd2hSenNyZWIvcDFNUjN1RWlpL1lKcEd1cWU5bjdTQXZYby9ZTnBHdXlpc3I4RkFCblNqTHdmQzRJZ0NJSWdDSUlnWEVsRUVFZ1FoQ3VleFdMaDRNR0Q3TjI3bCtGaDkwSHBuSndjMXExYlIxQlEwQ3dkbmZCSjljTFNSMUhKRlB6cTdOdnNhVHM3clgydGlzemg2NWtiNkREMjhhV2pmNTF3KzgrbFhjZXk4RXgydFpSTUtRaVVvNHZqdi9JMjhVSFRhZjU2ZnBmYnVuWDZBcjZVZmoxSE84L3ozeVd2VDJzNDFWK3VZbFZrRGdDL0s5dUdiWko3S3d4TkpVQ2hZbmRycWRkdENvSVQrVUgrWFJ4b0wrZm5wVytPV2YrVE9mY1E2eC9LNXc3OWlZN2hmZ0JpL0VOSTEwYVArOWhkdy8yYzdxNTEzZjVxNW8wa2FTTDRYZmsyeW5vYlBkNW5hWGdtTjBiUFJTTlhYNUlnVUtZMmhwL011UWU1SktPa3A1Ny9QUDNQYWUvelMrazNrQklZeVJ2MWgzbXVhcmZYN1phRVovRGw5QnZvSE83bmM0ZitkTmtQdXlza0dlRnFMWkYrT21MOVEra2M3dWVRbDcrUlhKS2hsT1RJcGNtWEV3MVMrcE9raWVCTVQvMkUyMHJZZzdHWFNyaGFTMkZvQ3EwVEJQZ3Vwcm5CaVh3bjd3NjJOWjdnYitjL210YStydFBuc1Q1NkxoODBuK2FQNTdhamtPVDhaOTRkdEF4MTgwekZoNWh0bGhrNmFrRVFCRUVRQkVFUWhNdWJDQUlKZ25CRkt5MHRaY2VPSFhSM3U4OGFqbzZPWnNPR0RjVEV4TXpTa1FtWGdnd0pqY0tQUUlXYUlHVUFRVXAvZEtvQVFsV0JoS29DaWZBTHdtcXo4cE9TTjhnT2ltVnBlSWJQKzY3b2IrSGoxak5UT2k0L3VSS1Z6UDRSMjJjYW5OSStuQUlWZmp5WXZCS0FMYlVIa1NGNUhCaTIyS3lZYkJhU05SRXNEYy9FQnJ6ZGVHemNRZVJocTNuTXJIaUZKT09SOU90Unk1UjBEaHZHM0dkdjIxazJ4UytpTURTRmpiR0ZiRzA0T3Ezbk54WCtjaFdmVFYzRGRWRjVtR3dXbWdhN09kZlhOR1A3bnh1U3hPZFRyeHQzbTlQZE5hNGdrRnFtUkNXVEUrTWZ3bi9QdVplMzZvL3lRdlZlVEtNR21hK055Z1ZnZjN2NXBBYjNUVFlMRnB0MVVzOGhUSzNsbXprYlhZR0tIRjBjS3lLeXBoV1FqUFVQSlNVd0VvQjliV1hqYnJ2RThWbzczRkZ4MlFXQTdrMWNSb0ltSEkxQ2pVNFpRTEJTZzFicHo4Z2lvU1U5ZFY2RFFKTVY1YWZEWURiU2J4NmFrZjE1c3o1Nkx0ZUVwZm0wN1krS1h5VkRHOE10Y1F2WTMxYkcvdmJ5U1QvZU43TTNFcUxTVFBwK0I5ckxlYXZoMkpqbEJjRUpQSkY3RzBwSlRwQXlBQW1tZGUyWXJQYlhuL00xb1BmVGtSSVl5WnpnUkpJMWtmeWs1STBKc3lvRlFSQUVRUkFFUVJDdUJpSUlKQWpDRmNsYjN4K2RUc2VhTld2SXk4dWJwU01UTHFWSE0yOWt0U09UeEJzYjlrQktjbUFrTjhjdThIbmZIN2VlbVhJUVNLY01jUDIvMXp5OUlOQ2pHZXNKVlFVQzhFajZPaDVKWCtkeHV4TmQxZnl3K0ZYdVQxN3BHc3orNWJ3SHg5MzNrMFd2Y0xxN3htM1ovY2tyaWZNUHBjYlF4dnROSjhjRUsydzJHMzg3L3hHUFo5K01RaWFmTUpoaG5hQkUybVJkRTViRzUxTFhFS0cyWi9jZGJEOUgwMkRYak8xL3BCTmQxUnp0ckhSYkZxa080dGE0aFc3TGpGWVRQeWw1Z3h1ajUvTHBsTlhjR3JlUUJXR3BQSGw2QzUyTzdLS0M0QVNTTkJFQVBKRno2NlNPNDVuS25iemJlTUxuN1hYS0FMNmZkeWRocWtETzlUVnh2S3VLdXhPVzh0WE1EZlNaQmprNTZtL3VxK3YwK1FDYzdXMTBsZGZ5UktOUVV4Q2NBTUJIVTN3TlhVd3gvaUVzRGt0M1cyWURtb2U2NlRFTjBETThNQ1BseUp6K0xXMHQ4ME9TK2RiSjV6MnVsMHN5Z2tlOFp6aXA1UmRlVzJHTzk0RFIrczFHakk2eWpmRUJZY3dMU2ZMcG1DUWtDa0lTV1JhZVNhMmgzYWY3akphdTFidGVoNU5SMWQ4Nlp0bkt5R3dlelZpUFFwS3p2NzJjMzVkdG0zYncwUG0rSTNNRWdlb0hPL25PeVpmNGZzRm0wclhSL0dMZS9meW8rRFhxQmpxbStVaUNJQWlDSUFpQ0lBaVhOeEVFRWdUaGlqSXdNTUNISDM3SWlSUHVBNklxbFlwbHk1YXhaTWtTNUhMNUxCMmRjS21WOXRTVEZSUkxuMm1RUHZNZ3lacElRbFFhdGplZjRseHZNNTNEL1hTYkRBeFpMdlMyS2VtcDh6Z0wzV2wrYUFyWDZ3dW1kVnhCSXdaMDI0YjZwcnlmQjVOWGNrMVlHajJtQWZhMWxhSDNEMGJ2Rit5eHhGdmRRQWNiWXVZeFB5U1pmdk1RdTF0TFVjdVZMQXZQNU9QV014NHpTZHFOdlc2M0Y0YW1jbXRzSVFDSm1naGVXUHJWY1kvdi9xUVYzSiswWXR4dG1vZTZlZVRJWHlaNnFoT0tDd2pqczZscm1CdWNDRUN2YVpBL1ZYekFBUzhaRE1zaU10a1lXMGlBWEFWQVhuQUMvelAzVTJPMmN3NWlmeWYzRHN3MkMzK3UrTUMxcnFLdmVVendKVU1iUFNZSTVMU3Q2U1JuZXh2NVZzNnQxQnJhWFFFZ0NYakFrYzExcHFmZUxTTWtRUk9PM2krWTJvRjJtZ2ZkQXcrRllhbklrREJhUFBkbThpUlNIY1NUK1hjUjR4OUMwMUEzUHk1NW5WN1RJUDV5RlJ0akMza2k5elorVy9ZdUI5clArYlEvbFV5QkRBbVpKTEhHa2NuMG5vZmc0TWhzcGRXUnVTZ2tPVjNEQnJxTS9VU09FeWlZaVQ1Rms3V2w5Z0E3bW92b05RM1FZeHJrcjR1K2lORnFtcEhyMUJObkFLZDFxSmVVd0tneDZ4TUN3dmpWL0lmRzNjZGZGbjNSNC9JL1ZYemc2dC96VXMwK3R0WWZBVUR2SDh3UDhqZFRiV2pqcHlWdmpMbWZGUnZaUWJFQVl3TEJ2dnIyeVJlUlN6SlVjaVcvWC9Bd1ZtdzhjdmdadDIwZXliaUJ1Y0dKL0xuaUE0NTNWZ0V3TUtLWG1BVGNrN2lNdXhLV0lBRTdXNHI1WS9uN005SzN4eGtFa2tzWGNyenFCenY1OXNrWCtYNytYZWlVQVZNcTZTY0lnaUFJZ2lBSWduQ2xFVUVnUVJDdUdFVkZSV3pidGcyajBlaTJmTjY4ZWF4WnM0YUFnTEV6cVlXcjIvYm0wMnh2UHUyNi9kM2NPeWdNVFdGUDYxbUtlK284M3FmZDJEZHVtYWN3dFhiYXg2WDNDd1pneUdLaWI0cVpRUGNtTHVQMnVHc1l0cHI1U2NrYlZQWTE4L3ZDejZEM0QrWk1kVDM3MnQzTGNhVUVSdkl6UjVEai81M2J6djcyY2g1S1hvV2ZYSWxXNmM4dlM5OGFkMkExVVJQQjE3TTJBUGFCMHBKdXorZFBKa21zMHhmUVp4NWtmOXZFSmFTbVcyNHB4aitFTytJWHNUb3lCN2trdzRxTkhjMUZQRisxWjl4ekc2b0tKR05FWHgrdHdnL3RPSDErbkdYT0F1VHFhUjF2bGFHVmJ4eC96cTBVM0EzUmMwZ0wxTk00Mk1YM1RyL3M5bmY0WHQ0bTlIN0IvTGxpaDF1Zm1DWGg2VndUbGthdmFYREMwbXRPdWJvNHZwVjlLMEZLZjJvSDJ2bCswU3YwT3NvUi91MzhSeWdrT1J0aTV2SE43RnQ1cGZZQUw5WHNtM0NmUHlxNDIrMDhBbnc5Y3dOa3VtODNNbHRwclNOaktFU2w0Yy9YL051NCs3OS8vKzh4V0l6amJqUFQ2Z1k2Zk1yK2tDRzV5anFPcEpEc0V3M2trc3hqSnB6WlpzRThJdWdhNFJmRWtOWGs5YlV3YURGUjJ0dmc4ZkV6Zyt3bFRUMnRCK2dhVWJLeDN6emtDakNtYXZVQVZQYTMwRG9xMkF2MjRFdUdOaG9ia0s2TkppVXd5dlYzVHRSRXNDRm0zcGo3bk90cjRseGZzK3UyczRmV3lITXcrckdHSFFITUh0UGdtSFVoS2czL25uVXplYnA0QUY2dE84Z0wxWHZkdHZHVEs0bFU2encrOTRrNEE4Q0JDbjhTQXNMZDF2M3AzQWVFKzJteDJtd2tCSVRUWng1ME81ZUNJQWlDSUFpQ0lBaFhFeEVFRWdUaHNqYzBOTVRXclZzcEwzY2ZjRTVNVEdURGhnMkVoNGQ3dWFjZ3pJN2tRSHZaTDJlWnBzbjZmT3AxYklpWmg4bG00UmVsYjduNjNmeTI3RjErUE9jZUhzdTZpWUVTSXllNnFyazF0cEJFVFFTbHZRMzBEQTl3dXJ2RzFkL2pwWnA5NU9yaVdScWVnU256Um41VDlxN0h4NHRVNjNneTcwNVhBT1JzVHdOL0dwRVJNNUpTa3JOT1gwQ0hzZC9yTmpNaFhSdk5yYkdGTEluSVFPWW9jRmZhMjhBekZUdXBNb3d0SnpYYVd3M0hlS3ZoR0FYQmlmd2cveTRPdEpmejg5STN4MnozaDhMUEVPc2Z5dWNPL2NrMXFKMmdtZDU3aXNGaVJJYkVzb2hNNmd3ZFBKeHlMV0FQeEl3TUFFWDU2WmpqeUd5eTJTNHNseUZ4WCtKeUFQNVZmNWloQ2E0akdSSjNKU3hoYytJU1pFaVU5amJ3MDVJMzZCdlZnK2FaeXAwTVdvYlpGTCtJelFsTFNBMk00djlWZkVDSGNlSnNOYVBWNURHYlRDMVR1bVZUNU92c1plOHNOaXR0SG9JUFlBK2loRHVDcmFQN0psMU9Gb1duODYzc2pWN1hyOVhudXdKZUk3M2JlSUpuS25jQzlxQnlnRnpOa01YRVZ6TnVKQ1lnQklDQ2tFUyttbkVqQU9WOWpYem4xRXRqOXVNblUvTFNzcThCZUZ3L25tUkg2Y0ZxRDZYWEFES0RZdEFvN0svM3p6aXVUNmRjWFJ5NXVyZ3g5M201ZHI5YkVHZzYxa2JsODJES0tyUUtQNFlzSnY1US90Nll3RGJBbk9CRW5zaTViVnFQTlM4a2lYa0xQajN1TmlQL1pvSWdDSUlnQ0lJZ0NGY2JFUVFTQk9HeVZsVlZ4UnR2dklIQmNHR0dybHF0NXNZYmJ5US9mK3pnbXlCY0RoSWRBN0E2WlFBSkFlSFVEa3l1NThhZXRsS1doR2Z3MU5tMzNMSkR5dnVhK05PNTdTd0tTNmZjRVJoYUhaVkxraWFDTnh1TzhxMlR6ek00b3RUU3NOWE1mNWU4emhPNXQvRmUwMG1QanhYckg4cVQrWGNTb3RMUU5Xd2dSS1VoTXlpR3o2ZGU1M0Y3WjMrTlVGV2cxMjJjYWdmYVhhV3FmQkdvOE9NNmZUN1hSZVVSSHhEbVdsN2EyOENXMmdNZXkrQmRqblRLQUI3UHZwbDhYUUkvTDkzS3NjN3pERnZOYnYyRlpFZzhtckhlRlVENVp2WkdIai94SEYzREJqUUtQODczdCtJdlYvRnVvK2UvbTFPeUpwSXZaVnhQV3FBOTgrTzlwbFA4cFhLbng0QU53UFBWZTJnZTZ1WUxhV3RaRUpyQ0h3by93NWFhL2J6WmNNenJmUUIrVzdiTlkrbTliK2ZjeGpWaGFhN2JteElXQWZCQmM1RmJhYjJSVWdPamVHcmVBd0NZclpkdkVNaXAyelJBNjFDUDYzYXdLb0JJdFk0ZTB3QXRJNVlIS3Z5SThROXh1MitpSXdQRlQ2N2tXa2M1UFlBNC8xRGkvRU1CVU1ya3ZEZUoxNGt2bkpsQTNnS21TOEl6QURqY1VVSDlRS2Y5V0RYaExBaE5vYksvaFZOZFkwdkVuZW54bkkwMFdaOU51ZGJWbjYzRzBNWlRwVzlSUDlqcGNWdUQyVWkxb1cxS2p4T2dVQkdwMWpGa05ZMHB0VGhheC9EVXkzWUtnaUFJZ2lBSWdpQmM3a1FRU0JDRXk1TEpaT0w5OTk4ZjAvc25NVEdSMjIrL0hhMTIraVc3aEN2ZjZONHNlajk3MmFCbEVWbXVRVkNBMDVjNGVKQ3NpWFQ5ZjBGbzhxU0RRR2Q3Ry9tNDlReHJvL0paR3pVMjJHa3dHL2xzeWhvQW92M3RwZWMyeFMvQzVHVkF2WEdnaSt2MWM3aGVQOGUxYkZ2VFNkcUdldmpwM0h2Ukt2eXBHK2pndWFyZGZEZjNkbUw4UTRqd0c3L2hlNkRTanpYNnZIRzNPZDVaTmFrZ2tGcXU1Rk5KeTFGS2NxellPTjU1bnEzMVI3Mlc5cHNNbVNSNUxOMGxJWG5ZMmk1TnF4OVRGbXU4L2paZ0w3SDFyWnhiQ1ZNRk1tUXhZYkphK0hucG02NXNKckJuZVB4NzlzM2s2dUpwTS9ieVFmTnA3a3RjemsvbjNNY3ZTdCtrc3IrRlg1ZTlnMXlTZVEzTUJDbjl1VHRoS2V0ajVpSkR3bUEyOHVlS0hleHBLeDMzK0FCMk5CZFJOOURCNDFrM0U2RU80c0hrVmF5Snl1T1Z1b1BzYlQwNzVYNHMyVUd4ekFsT3hHeXo4bHJkUWEvYk9RT0pWbXd6MHZ0bE1sUXlCYkdqQWpWZ0Q4bzVzMmZBdlcvTi9yWXl0eXlSRFRIeitIenFkUnhzUCtlV0RiY2tQR05NNWxDMnp0NTM1OFdhZmV4cExXVkZaRGIzSlM3ajQ5WXovTE5tUDRCYjRIWW1LQ1c1SzVQblMrazNZQjZSYlZYU1U4L1RGVHRZSEo0T3dOTVZPMXdaY0d1aWNsa1Fta0paYnlQL3FONDlvOGMwMHIvcWo3QWlNcHVkemNXOFZMUFhyWFFlMks4am5US0FneDNuS082cDQ3SGp6MDdwY2VhSEpQTzl2RTAwREhUeWpSUC9tSWxERndSQkVBUkJFQVJCdUNLSklKQWdDSmVkaG9ZR1huMzFWWHA3TDVRU1VpcVZyRjI3bHNMQ3dsazhNdUZ5OCtua1ZSNlhyNCtlNDNiN0dVZURjSUQ1b1NtdUxBUlBncFQrMHpxbWhJQndRbFFhMSszQzBGVGVjRFJybjR6c29GZ1NBeVBHM2NiWnM4U0tqY0t3MUVudC8waG5CZWY2bWpqUldVMmFWcy8zaTE0aHloRkUyOVZTd3YrZWU5L2pyQStBUkFBQUlBQkpSRUZVL1pTU25DM0xINlBXMEQ3bHdWbHZPb3g5dkZ5ekg0VWtaMGZ6YWRmZzlFeFlGSmJ1S3EzbHEza2hTY3dMU2ZKcFd3bTRJMzRSOXlRdVF5SEpxREcwOGZQU04ya2M3QUp3QlRzS1ExUDVmTm9hSXRVNnVrMEQvS2o0TmVvR090QW8vTGcxdHBDZnpiMlBWMnNQOFhiRE1ZKzljalJ5TlRmSExtQmpYS0dyNTBuRFlDZFBWK3lrdzloSHJDTzdaQ0w5cGlGK1Vmb21uMGxaUTFaUURIRUJZVHlXZVJNUEpLM2s3Y2JqYkc4Nk5hbmdoSVRFWjFQdGdjbnRUYWRvSDZmRW5FeXlCOFJtSXdzb1NSUEIvemg2WjQya2tpbjQxZnlIWExkUGRGWHp3WWgrWTFPVnIwc0E0RkQ3T1pxSHV1bDE5QVV5bUkwMEQzVzdYc09lQXBScStZVmxudFk3bVcxV3QwQlBYbkE4YXBrU0c2QjNCSW5CL243Uk90UkRzaWFTU0xXT3l2NldHWDJOK2FwanVKOHZIbm1HSWN2WU1vZkpta2orTTI4VGZuSWxQeXA2bFpQZFl6T1NmT1Y4L1dnVWZsUGVoeUFJZ2lBSWdpQUl3dFZBQklFRVFiaHNXQ3dXZHUzYXhZRURCOXlXeDhiR2NzY2RkeEFjSE96bG5zSW4xY2dlTjBGS2YxZHZpMWZyRHJwS0hJRzlvZmxjeDJDK1Z1R0hOdkRpRFFvdWRBUmpER1lqWnB1RmJGMGNrV29kcmNhZUNlN3A3b2xUTDA2NHpUcDlBVjlLdjU2ZHpVWDg4ZHoyS1Izdlh5cDNvcERKNlJvMnVJSkEzaHJlZzcxMEZkaURIdU1OVEFOWWJOWko5M3g1cmU3UXBMYjNWWnV4MTYyMG50UENzRFJYTUdXMEErM2w3R2s3NjdZc3hqK0UrNU5XdUMyTFVBZng5Y3dONURpeUwzWTBGL0ZNNVU2R0hjRkhqVUxOc3ZBc2JvaWVRMHFnUFV1c3RMZUJYNTk5eDlVMzUrL25QNkp4b0l2UHBhM2huc1NsYkl3cjVQMm1VK3h2SzZPaTM5NkhSWWJFVS9NZlFPOW5meS9zR2pid2JOWEgzQkE5aHgvazN6WFZVOE9UUlZ0NEtIazFLWUdSaEt1MTNCbS9pTjJ0WnlZVkJQS1RLeW52YXlKTXJlV2xtbjNqWmpFcEhKbEE1bG5vQjlSdkh1SndSNFhydGs0VlFLWTJCaXMyam5aY0tOZFgyZDh5N2NjS1VXbElENHFteHpUZ05SdHdmbWd5MzgyOVk4SjlqUmZBM05WU3d1L0t0N2x1Tzh2ei9hVnlKKzgyMnJOcDEwYmw4K1dNRytnY05sQmxhT1UvVHI2QW4zejgxKy9GNUNrQWxCQVF6cFA1ZHhJZ1YzR3c0eHludTJ1bjlSZ0dzek1JNVBuMUxRaUNJQWlDSUFpQzhFa2hna0NDSUZ3VzJ0cmFlT1dWVitqbzZIQXRrOGxrckY2OW1xVkxseUpKM2tzMkNaOWNIN2VlY2YzL2VuMkI2LytudW1yR2xCQnpCb0gydHAzbGY4czlaN2tBWEI4OWg0ZFRWay81bUJhRzJvTkF4enJQTTJBWlpuMzBITmJvYzEybG55WWpRSzdpcHRqNVh0Y3ZEYzhFN0FHd3V4SVcrN1RQbHFFZWRyZGVLQm5XWng0YXM4MjFVYmx1L1VzOFNkUkVUSmhaYzdUelBEOHBlZDExK3p1NXQ1TVNHT1c2UGJKRTJ0T0x2akRoc2Z0aVg5dFovbmIrb3pITEsvcWEzWUtHVG44by9Bd0JYckpuNmdjNngvVEJ5ZEJHdTkzV3lOWDhjdjREYUJYK0RGdk5QRjJ4ZzUwdHhhNzFqMmFzWjNWVXJ1dTVOZzkxczZYMkFMdGFTc1k4M3ZibVU1enBxZU9obEZVVWhxWnllOXhDYm85YlNOZXdnZThYdlVMdFFEdlBWKzNoMGN6MXZGbC9qTmZyRGpGa05aRVZGT1AxZkdSb281RkxNcW9NclI0SDNnR0t1K3Y0eG9ubldCS2V3UjN4aTNpejRTaGR3d2FQMjNvemFCbm02WW9kUEh2K1kzSjFjWHdwL1hwK2RtYXJLNEExa2x5eUJ4SkhsaTljSEpaT3dDVVlyQy91cnVlblovN2x1bjEvMGdveXRURU1XODF1eStGQzM1eXBXaGlhaWd6SkxlZzBXcDlwaUpKcGxqdXNIN3p3dWVrblU3SXlNb2RocTludC9URmVZKyt4NWN4TWMvWVVteXFGSkhjRjg4YkxXSEptZlkzT2RqTFpMRzVCd3N5Z0dMNlh1d21OUXMzSnJtcCtXZnIydEVzRjlqaXVZWTNDRHhuU0pTODlLQWlDSUFpQ0lBaUNjTGtRUVNCQkVHYVZ6V1pqNzk2OTdONjlHNnYxd29CUVJFUUVtelp0SWlKaS9ISllndUMwTkNMVDdiYTNRVCtMemNxUTFmTmdPRXd2TzBIdkYweDZrRDFJY0xpamdsN1RJT3VqNTNCZFZENnYxQjcwbWhuaFRhRENqL3NTbDArNDNhS3dkQmFGcGZ1MHo5UGROVzVCSUU4cSsxczQxSEhPNHpxNUpPUHVoS1YwRFJ2WTFuVEM0elpPemdGbko1MHlnREJWb01kdHZTMmZMSzFpZXVYOHdQNGM3U1llTkRaWWpMeFdlNGdOc2ZQNG56TmJPZC9mNnJiK2pmb2pMQXhMbzdTbm5wMHR4Unp0cUJ4M01McCtzSk9mbEx4QlpsQU1OK2puc0RRaWd6Tzk5YTVNa24zdFpaenVybkVMM3YyNVlvZlgvVDIzNU10b0ZmNzh2bXdiVllhMmNaL0wvdlp5OW84S2VrMlcwV3BpYVVRbVlXb3RUK1RleGplT1AwZTNvd1Nha3pONE1ESUk5RkRLS2xlRzA4WDB5N052MDlwMklTdHZlVVRXUlh1c0hjMUZTSkpFM1VDSDEyMXFCOXI1UmVsYjlJdzZSNTZFcURSOEtmMEdET1loandGTmdOVlJ1UVRJVmV4dUxYVmx3b0E5YUF2UU9ORHB0UnltVm1uUGtGd1drVW1tbDhEaXRzWVQ3R3dwNWd0cGExbXJkKzlYSmtQeUdoaitldVlHR1BFVy9jeUlMS1ZGWWVrOGxyVUJ0VXpKZ2ZaeWZuWDJIYmYzNGRUQUtINVlzTm5qZnIzNVkvbDI5cldYTVd3MW81SXBDRkVIMGpGT2lVSkJFQVJCRUFSQkVJU3JtUWdDQ1lJd2E3cTd1M24xMVZkcGFyb3dJMW1TSkpZdVhjcnExYXVSeVdUajNGc1FMZ2hUYThrUFRuRGRYaFNlemhmUzEvSERvbGRkNWJZdWhWdGlGeUJEd21BMmNxU3pFcFBWVEt1eGgwaTFqdFdST1c0WklyNW9OZlp5Nzc3ZmVsejNxYVRsM0J5N2dQZWFUdkxzK1k5OTNxY3ZnYWlxL2xaZXFUM29jWjFTa25OM3dsSjZUQU5ldC9IbVYyZmZSajBpR3lCY3JlVjdlWnNBZU96NHMxaHRGNElqU3BtY0h4ZmNnNTljeVo4cmRuZ3M1ZVpKdjRmTUpvQTByZDQrRUQxS2lJZmdrek5yeDlmTWdhME5SM20vK1JSREZoUFhoS1d4T1dHSjIvb09ZeDloYWkyYkU1YU1XZWZOMmQ0R2ZsZStqYWNyeHdaNFBHVnZYV3lmUzEzRHA1TEdCaVREVk5veHk1NnAyRWxXVUF5eC9xRjhJM3NqLzNYNlpiZHo2UXl5alN3Vk9HUXhqUnVjblNtV2tiMXpkUEd1RW9neUpMNll0ZzRiOE9lS0QyYmtzYXpZZUwvcGxNZDFrWDQ2SGtsZng4cklIUDVXK1JIYm16MXZONUphcHFRd05HVk1VTTFKSWNuWUdHZnZtN2U3clpRRm9Ta2M2enlQUXBLVEZXUXZlVmZlMTBUcWlHdzhUM1RLQUhUS0FJL3JRdFgyMTB1UGFZRG1vVzdBM2c4cXlrK0hEV2h4TEhNS1ZtbndreW5wR2paZ0hQSDNOWmlOU01DOWljdTVNMkV4RXZaTXVEK2YyekhtZFNlWFpBVEkxZU1lODJnS1I5bkt6dUYrOUg3QmhLdTBJZ2drQ0lJZ0NJSWdDTUlubGdnQ0NZSXdLNHFMaTNuenpUZXhXQzRNeU9sME9qWnQya1JzYk93c0hwbHdKYnBCWDRBTXlUWHJPOVkvbERqL1VINVVjRGZmT2ZVU25aZWcrWG1BWE1XYXFEd0FQbW90Y2ZXRGVhL3hKQThtcjJKVHdtSjJ0WlQ0RkZoUVNESVVqcEpabm1pVi9xeUxMc0FHYlBjeXlPeU5YSks1QnVHOURiclBDVW5rMnptM2VWem5MTTBZNmFmenVzMUlReFlUdnk1N0I3Q1hvaHZKZVk0QWFnM3RZODdOenBZaWJvcVp6NnJJSE41ck9qbmhZNDBuUWgzRXFzZ2NuN2FWT3dMUUk0OXZJczVTYTBGSy93a0gyWDNSYXhwMDIrOXNDNTFFcHBiUmF1S3AwcmY0K2J6N3lkWEY4VUR5U3A2dHVoQ29kUGFWTW8wNHY0OGRmM2JtRHRaSE44Zk94NGE5djVVa1NlUUhKeERqSDRMWlp1R3ZsUi9PK09PRnFiVmtCZGsvM3dwRFUxekxROVdhR2RuL1RiRUxpUFlMcHJpbmpvV2hxZHdRUFlmdHphYzQxbG1GV3Fha3NyK0ZIdE9BeDhEeWlzaHN2cFIrdmV2MjM4OS81REdBNVF6Y1BWKzloK2VyOXdEMmEvN1p4VjltMERMTUkwZis0cmI5dDNOdTQ1cXdOSjZwM09sV1dqRmNyZVg3K1hkUkVKeUl4V2JsYitjLzRwM0c0eDZmMTdtK0pvL0g3TXc2ZXVMa2k5U015bkp6dm5ZYkI3dlErd1VURXhCQ1dWK2p4LzBMZ2lBSWdpQUlnaUJjN1VRUVNCQ0VTOHBtczdGanh3NE9IblRQSUNnc0xHVGR1blVvRk9KdFNaZ2NwU1JucmI2QXJtRUROWVkyNW9ZazhYcmRJWnFIdXJreGVpNVA1dC9KZDA2K2ROR1A0N2E0YS9DVEs3RmlZMXZqaFlERmp1WWlOaWN1SmRvdm1BMHg4M2pieTBEblNBK25YTXVHbUhrK1BlNnY1ajgwNVdPK2ZjOVRIcGVIcWdMUmhuZ3VxK2JzNnlHVEpBcENFaWQ4akpFbHFTYnJYL1ZIV0tjdklDc29oclg2ZkhZMEYwMTVYNGM2enZHYnMyTkxhUDF5L29QRStJZTRMZk9YMjN2VHJJN01KVHNvem0yZFJ1RmJSc0tCOW5KK1Y3WnQwc2U1SkNLRHIyYmNPT0YyaThMUytHenFtZ20zMHlqc0piNitsM2ZuaEtVT1Ayd3A5dHE3NmpkbDczS29mV3lKd01lemI2YlEwUWRycEdwREd5OVU3K1hUeWF1NE5XNGhSZDIxSE8rcUFpNWthWXdzQjNlcDZmMkNXUmlXUmxGM2pTc1E4ZE9TTi9qNXZQdTVPV1krM2NNR1Z6bkR4ZUhwSkdyQ1hmY05WZHV6bjY0SlN5TXU0RUkvcVNBUDJUTWhLZzFMd3pOWkhwRkZabENNcXd1VzBXcGlmMXM1SHpTZlpsRjRPai9JdjJ2Q1kxWTVYbnVCQ3JYYjlqV0dkcDZ0K3BoTjhZdXdZdU12bFIraWtpbFlFSnJDOWZvNXJJbXlsMjF6Qm1GR0IzK0RsUUU4a0x3U285V0VXbVovRDdzOS9obythRDdOZ0dYWWgrT3lmMjc3R2pSZEdwN0JselBXRXlCWDBUVnM0RmRuM3g3VHcyMGttNGRqSG1uWTZqMkxyR0dnay9raHljVDVoL2wwYklJZ0NJSWdDSUlnQ0Zjak1kb3FDTUlsTXpnNHlKWXRXNml0clhVdDAyZzAzSEhISFNRbEpjM2lrUWxYc3ZVeGN3bFJhZGhTZTRDVUVSa1lmNm5ZU2JSZk1ITkRrdGdRT3grRG80VFczSkFrZmx4d3Q5ZjlPUWQ0SnlQR1A0VGI0eGNDc0tlMWxJYkJUdGU2UHZNUTd6UWNaMVA4SXU1TFdzNkI5bkk2SnNoTU90bFY3VFVESkZzWFMzWlFMRjNEQm5hMWxFeDRiRkgrT3RReUphMURQUk5tbGJRTzlmQ1A2dDFVOTdlNUJ1eEhlMjNGNDdRTzlZeVo4WDh4dEJ2N2VLUCtNSGNuTE9VektkZFMwbDFIMDZoeVU3NnkybXdlQjRwdEhqS3ovQnhCb1BpQU1PSURwalo0N0szMzFQeVFaTDZaczVFelBmWDhxUGkxTWV0OURZejR5VlZFcUlOOFBwNFExY1RaSnVQMVV4cTJtajArbjVFbC9FWjdxLzRvS3lLeVNBMk00aXNaNi9uUzBiOHdaREdoa3V4ZlAyY3pDUFNwcE9YSWtOamVmSnFDWUhzd3MzNndrLzh0ZjU5dlpOL0NiWEVMWFprdW9hcEFqNWxRSVNyTnVPYzFTUlBCTCtjLzZDb3ZhQU82aGcyRXFEVHNiQzdtbWNxZHJtUEoxY1g3Zk93S1NlNDZaZ0NsVElIRlp1WDF1a05FK3VsY1dUSC9mdnc1SHMrK21UbU9iZmUxbFhuYzM1Y3oxcU9XS2ZoWC9SRTJKeXpoVUhzRkMwS1QrVlRTQ3RjeGppZFlhVDhIdlQ3ME5RSjcxcC9GWnVWZ3h6bitXUDcrbVBLR01pUytublVUcDd0cTJORXk5Y0F2UUpYQjNxTXJWVHY5N0R4QkVBUkJFQVJCRUlRcmxRZ0NDWUp3U2JTMHRQRFNTeS9SMTNlaEpuOXNiQ3ozM0hNUEFRR2VldzhJd2tUODVFcHVqN3NHS3phMk41M2lpeVBLR1ZteDhWVHBXNnlQbWN2cmRZZTQwWkZabzFNR29OUE43RFgzaGJSMUtDUTVacHVWbHoxa1VyeFJmNWoxMFhQUktOUjhPV005UHlwK2RkeWljRWM2S3puU1dUbG1lVUpBT0RmR3pHWFlhdWEvUzk2Z29yOTV3bVA3bjdtZklrTWJ6UStMWCtWRVYvVzQyM1lNOS9ONjNlRUo5M2twdlZaN2lFVmg2U1JwSXZoZS9wMzh4NG5uTDNwUG5HQkhSc2Z2eTdkUjF0dmt0aTRwTUlKdlpOMHk1WDJyNVFwWE50VjA3R2t0NVZEN09SUXlPZk5Da2pqU01mWjZBWGg2MGIraFZmaDdMSmtGc0RvcWh5TWRsUmpNeGdremhTYkxpbzMvTFgrZkh4WnM1bS9uUDNJRklaM2w0SVl2UVE4Z1Q5SzFlcFpGWk5GcTdPRkFXemxrWFZpM3I3Mk1wTG9JOXJTZUpkYVI1Yk9qdVlqbnFuYTd0bG1yeitmQjVKWHNhaW5oYitjL2NpMWZHSmJLb3huclhiZWJoN3FSSWRGbTdHVlhTd2tmdGhRek55U0pMNmF0Y3p1ZUh4YS9oZ3dKbVNRUnJnNmlkVlRaUktjby8yQitNLzhoZWt3RGZQSHdNNjdsempLSy82by80dFp6cTg4OFNFbFBIWE9DRXpuWlhlUHE0VFBTdlluTEtBeE40ZVhhL2E3SDdScnU1OTNHRTl3V3Q1RGluanEzTW00ZWo4dlJWNm5keDU0NzlZT2RQSGJzNzE2RDRZOWtYTStLaUN6N2RkMVpTWStQd1NWUHlucnRKZUF5dFRISWtIenU4eVVJZ2lBSWdpQUlnbkExRVVFZ1FSQXV1cEtTRXJadTNlclcveWMvUDUrTkd6Y2ljL1RlRUlTcCtGVGlja0pVR3ZhMGxYb2NVRFJZakx4V2Q4aHQyWUgyY3A2dTJPRjFuOWZwODdrL2FZWFB4M0JYd2hJS2doTUFlTDN1a01kTUZZUFp5SE5WdTNra2ZSM3pRcEs0TDJrNUwxVHY5Zmt4d0Y2KzZudDVtL0NYcTZqc2IyRjVSQ2JMSXpJbnZKOHpXMlNkdnNDVkVlRDBZczArNW9Za2NaT1BwZWZBM2dRK1ZCWG9VL2txcDErZGZXZktBN2ttbTRWZmxMN0pMK2M5U0xSZk1EOHF1SnNmRkw5SzE3QmgzUHQ5T2YwRzByUjYvT1QyUWZFNUlZbjgya1BwdkVqSEFQYVQrWGRoc1ZuNTlkbDNYRmtmWjNzYlhTWEJuSHd0QitlTnpoRmdNa3d6a0dYRmhzbG00Yjl5N3lRN0tKYmZsTDNMeDYxbnZHN3ZxV1RXb3JBMHZwQzJqanNUbHZERXlSZDhIc1NmakNwREsvOTIrR2tHUjVRVmMvNU5KdE56YWFZb0pCbGZ5VmlQQkx4V2U5aGpVTUQ1MnZTVEt6blFYazVaYnlOOTVrSFhlcVBqUEE1YnpXN0w2d2M2T05CZVRsVy9QZnRreUdMaWlWTXZ1Z0lSM2d4YnpRVElWWHc3OTNiaUFzSjQ0dVFMWS9wbkFSZ2RRYlR4eXFNWlJ5elhLTlRjRm1mUFVOenFJYmk3TER5VHV4S1dVTm5md3F1MUIxa1ptZTFhOTJyZFFWWkY1dkNWalBVMERIUlNPOUR1OWZpZEdaaWVnb3plZUFzQWZUNzFPdFpHNVROa01mR2o0dGVtRlFBQ2UwOGdaL1pWWmxBTXBiME5idXZWTWlVMmJMTnlMUXFDSUFpQ0lBaUNJRndxSWdna0NNSkY0Nm4vajB3bVkvMzY5U3hZc0dBV2oweTRHaWdsT1RjNHNtSkd6dEtmeUxEVlRQYzRBNHVEUHZUQWNGb2NsczY5aWNzQXFCdm80SlhhZzE2MzNkNThpcFdSV2VUcTRya3pmakZOZzkxODJGTHMwK01rQklUei9meTdYS1duVWdPalNBMmNYSG1qSmVFWlk1YTlWbmVZWUdVQUdVRXg0OTVYaHVUcSt3SDJIaURPY2xUajllcHdjbVorVEZYallCYy9QZk1HLzVtM2lVUk5CRCtiZXgrL09QUFd1SmxRa1g0NkVoeDlYS3pZOEpPclhMZEhzMkp6WlgybzVVcmlIQ1hnTGtaUUpOYXg3N2FoNmUvYllyTlMxRjFMZGxBc1gvbi83TjEzZUpSbDJ2N3hjeWFaOU40SkVBaWRBS0VGa0k0RlJLa0NBdGExclBwNzE3NnVLN1pkMTlmVlZWRjJYZHZ1cXEvaXVxS3JDRVFScEFsSWowSUNKS0hFa0FBaGxSVFNrNW41L1JFekVqS3BKQTZCNytjNE9KaW5YL01rNFNEUE9mZDE5NW1xZ3NvU3hSZWtOZXZZWUZjZjNmdlRxSldFL0xSMmVhKzF6djJaY3YwcEJLb3cvL0lQM3J0NUJpdkNJMGpwcGJsYW41blE2TDZIejV6U1MwbXJtbjF1ZS9zM0ZRRFZLak5YcXR4Y0pUK1RoLzQ0NkhvdDJ2ZVJpcXJLbWo2d0ViZEdUcENIazZzT0ZCN1h2bk8rTDBZRTlOUkQvYTVWaGJsS3J5VEZxdHBxcWJPOXBMcENieDc1Ums4T3VFN1BScy9YVXdtZjZFUnBudDNyRFA1cGJyREQ1NHlhYXdtVHdVa1A5NXVtMFVGOVZHNnAwcDhQTHRmaE02MC8zOW4ybkU3UmxMQm9qUW51V3k4RUd1UVhvVWY2VDlmVzdDUzllZVFiMjNwdlozZGRIM0daZW5tSEtidThVQituYmJNYnpBRUFBQUJBUjBBSUJLQmQySnYveDhQRFF3c1dMRkNYTGwwYU9SSm9uaXFyV1h0UHB5cTFKTHRkSDJBM1pLQnZWejNZNzFvWlZQTUE5NlhFbFUyMjAxcVMvSlZlR1hhcmZFMGV1cS9QVkptTVRscDdLcjdSWTBZSDlkSDlmYWJLM2NsRlMxTzM2T3VNdlhKek11bmE4R0hha0xWZmhaV05mMUwrMmVnRjZ1MGRwcjhrcmxCOGZ0MEh3ZVdXS24yVG1hQnZHbmtZM3M4blhQZjBtcXp1bnNIYW5YZFVNWUU5VlZ4VnJ0eUtNK3JoRmFMRXdoTjZOMlZqdlJFejU2dVBkeWZON2pKQysvTFQ5RTFtdkJJSzB2Vmk0a285Mm4rR1FseDk5Y0tRRy9WcCtuWjljWHlQM2Z2K3gvMmYxbGtlN05kTmg4NWsyRnFTR1dYUXVKQisycEtkVkdlL01EYy8rWmpjbFZhUzArYWpBNHd5S0NhZ2h5U3BzNGUvSWoyRGxkcUMwUlAyZkp5MlRWMDlnalE2cUxjZWk1cWxKK00vYnZLY0hrNHVlbXJnSEhrN3V5bXA2S1RlUExMMnZHcG9xZG81bDVvVElMYTFsT0lzcFJSbjZWOUhOMXhRcmNHc2tsNU4vbEl2RGJsSlhUd0M5VVRVZFhvNjRSTlZ0YkpGM3pEL1NFMEpHeXlMckhvblpXT2RiYU1DZSt0My9XZklhRERvcjRkaUc1eG5LKzUwaXI3SytFSFR3b2ZwZjZNWDZQbUR5M1hrVE4zZ05kemRYejI5UWxWdE5XdGZRZVB0Smh2aWEvTFE0MUd6MWRjblhJVlZwWHJ1d1BKbXRicXNGZVRxSTErVGg4TGMvZFhKM1U5aGJuN3E1TzZ2UFhrcCt2RFlGbjJYbmF3cFlkR2FGQktsajFLMzF2bSs2K1R1SnplalNZRm56UVhuNytLcGw0ZmVvc0NmUmdUMjkrbXNhTDl1ZXVENy8xTnhPN2VpQkFBQUFJRDJRQWdFb00zWm0vK25VNmRPV3Jod29ieTg2ayt1RGJUV1o4ZDNLcTJrNFRaRjdXVjBVQjg5M0crYVRBWW5XV1RWWHcrdDFvbXkwMDBlbDFkWnJKZVRWdW1aUWRmTDJlQ2svOWRyc3NMZC9mVmg2cFo2bjhSM01UcnIxc2dKbWhZK3JHWnVsU05ydFQ2elpwTDBXM3RNMURXZGhtaFdseGg5bTMxUW42ZnZVblpGa2QxclduOTYwRjFwcVc3UlEvZHdkMy9OanhpdENTRlJLak5YNk8rSHY5YkdySVA2ZlB3aktqVlg2UGY3L3EwYnU0M1Q3SzRqOUxmaHQydDlab0pXbm9pek8rOUljeGxsMEtpZzNwclJlYmo2KzNTV0pCMDVhelRBOTZkLzFKUHh5L1RFZ09zVTRPS2xHN3VOMHhXaGc3UXNiWnUyWmljMStGQS9KcUNIRmtYTjFxbnlBajIrN3o4cXJpN1huVDJ2MExYaFF6VSt1TC8rbXZ5VlNzd1ZrcVRMZ25wTGt2WTFNWDlTUTRxcXlwUlNuR1gzUHR6WWZaekMzUHdrMVR5SUh4WFlXeWZMVG10cmRySzI1aVFwb3l4ZnhUOGRuOUdNNzZkYXJ4MWFyUWpQVzlUWlBVQlBESmlqMyt4NXA4SHd3Q2lESG8yYXBRaVBJR1dWRitxRmd5dnFmZS9aNDJLMFA1ZVIwV0JvZHAyMWFsdmlsYmRnMUYxYit2UEI1VTIyRTNTRU1uT2wvbnp3QzcwMDlHWjE4d3BXTCsrd2VpTlhtaVBjM1Y4UDlyMVdrclFzYlh1ZE5tMXp1NDdTamQzSHlTaUQvbkYwblhibEhXMzBYTyttYkZTd3E0OUdCdmJTODROdjBIc3BtL1QxcVgyMjdiWHQ1bmJucGRnQzFwYUlDZWlwKy9wY0xWK1RoMDZWRitqWi9mOVY1bGtqYm95cW1TY3B4TTFId1c0K0NuYXQrVHZrcHphWGt2VEVnT3ZzbnZ2NzB6OUtrdllYcHV0RWFaNjZlQVJxUnBmaGRVWnNSbmpVakE3OHNUakx0bTVtNXhnRnVuaHBSKzRSL1RkOWgrWjBIYWx4d2YwMHMvTncvU2R0VzR2Zkl3QUFBQUE0R2lFUWdEYVZtcHFxanovK3VONzhQek5tekpDVDAvbTFoQUxPZGU2bjB0dWJRZExzTGlOMWMrUjQyeVRqcngzNldydWJlSkI2dG9PRko3UTRLVmFQOXA4cEo0TlJNenZIS01xM2k5NDh2TlkyZ21Pb2YzZjl2OTZURmVMcXExSnpoZjZhdkZwN1RxZll6ckgweDgzS0tTL1V6QzRqTkNWc3NLNElIYVNscVpzVmUvTDc4MzZQQTN5NzZKcndvYmIyY2VzekUvUngyclo2RDgzTlZvcytQTFpGTzNJUDY3WWVFelcxMHhCTjZUUlllL0tPYWxQV1FmMXdPclhKVVF5MWM4TklOWE1yVGU0VWJmdjB2U1RGRjZRcG9TQzl6akVweFZsNjZQc1BkRS92cXpRMnFLL0MzSHoxVU45cmRWUDNjVnFYbWFBdDJVbDEyamIxOStsc3U5Yzdjdy9iUHNuLzJmR2Q2dVBUU1RFQlBiUjQySzE2TVhHRjBrdHlkVTM0RUVuUzdyUHU5OWtNcWdrOUdocERzanZ2YUwzdmg1NWVvYnFwKzNnTjllOHVTZm9nZGJOY2pTWk5DbzFTWi9jQUxldzJSZ3U3alZGcVNiWTJaeWZwdVFPZk45cXk4RnpsbGlxOWxMaEtmeHcwVDI4Y1h0UG9mYmZJcXJpOEZQWHlDdFdmRHk2dk02ZE5ZeDdxZTYzVTlCUlVUVEtvWnBTWHBQT2U3NlcxTHNRQXFGWm1lWUZlT1BpRnpsU1YxUXVXM1g4YVFXVzFOanlDeWRma29hY0h6cE9QeVYwSkJlbjZMSDJIYmR1Y3JpTnQ4NTE5a0xwWmE1b1loU2pWZko4dlRvclYvWDJ2MGZqZ2Zvcnk3YUp2TWhOa3RsclV5eXRNVjRZTmtpU3RQTEduUmUvVHpjbWtYMFZPMHRST2d5WFYvTnk4ZHVocld4aGJ5OVBaVlcrUHZFdU5SWTJGVmFYS0xDL1FxYklDWlpZVktMTzg1dS9qWjgxajlOR3g3L1JZMUN6Tmp4aXR2YWVQMlVZYTlmR3ArVjQ4dTVWZGJUdklMMDdzVm1wSnR2NmJ2bFBqZ3ZzMTJFNFNBQUFBQUM1MGhFQUEya3hpWXFLV0wxOXVlMEJsTUJnMFpjb1VqUnc1MHNHVjRWTGw1ZXltZ0o5Q2hkcjVkRHlkWFcyZi9yYm4zUDJxcldabGxPV3JrNXVmN3U5N2pXMkVTcFhWck5jUHI2blhUcXc1ZHVVZDFZdUpLL1hiL3RQbFpqU3BsMWVZWGhuMkszMmJkVkN2SDE2aktOOHVDbkgxVlVweGxsNU9XbFZ2TG9weVM1VytPTEZIcXpQMmFWYVhHRTBPaTdZYlJQbVkzTlhKdldia1NXa0RveTZNTXFpdlQ3aUdCVVJxUWtoL2hiajZ5bXkxYUh2T0lYMlN0cjNKRVU1SGl6UDFWTUluaWdub3Fma1JsOWxHdUpTWksvWEQ2VlFkTER5dXBLS1RPbWFuUmRud24xcWpTZExDYm1NazFZeFkycGgxVUYrZC9MN0JhNStwTHRQaXBGaHREa2pVclpFVDFNVWpVTUd1UHJxeDJ6aE5ESW5TUTk5L29HcXJXWVA5dW1sUjFHeTVHSjIxOG1TY1BqcjJuZTBjK1pVbGVqSittUjd0UDFNeEFUMDBPcWlQaHZoM3Q5MzN4TUlUdHZ0ejlnaWpBWDQxN1N6UE5ESmZpNi9KUXoyOVFqWEF0NnRpQW52WXZ0OHFMRlY2TDJXVHJmM2VKK25iMWM4blhGZUdEZEs0b0g2SzlBeFJaR1NJYnVrK1hudnpqMmxqMWdIdHlUdGFaNlNPVVFaRmVvWFl2ZTdpcEZoVldxcnJ6QmZsWkRCS2tycDRCTW40MCt2a29wTjZPU2xXTGtabnUzTkw1VlFVMVp1UHBzSlNKYk9kRVVPdVJwUHRHbWNiNWgrcDR1cHk1VldjVWFtNVVoWG1Ldm1ZM0RVdjRqS0Z1L3RMa2xMT1pOVTdEbEpTMFVuNW1UelV5eXRNWjZyTFZHbXBsc25nckxrUm95UkplWlgyMjErR3VmbnFENE91VjVpYnI5SkxjL1ZTNHNvNlllV3FFOStyaDFlbzl1VWZzNDBxYkk0cXExbXZKbitwNzNLU2JmL08rTHQ0NnZkUk0yV1VRVnR6a3BzOWY0OUIwcFZoZzNSVDkvSHlNM21vMm1yUmg2bGJ0T3Brbk4zOXoxU1hLNjBrUjRHdVhzb295MWRHYWI1T2xlY3JveXhmcDhyeWRhcXNvRm56dU8zTU82SnR1WWMwTnFpdi9oUjl2VjQvdkZaR0dSVGhFU1NMckVvc09tSGJOK3VuVVh5akFudnB5SmxUdG4rbkhORjJGQUFBQUFEYUFpRVFnRFlSRnhlbnI3LysycmJzN095c2hRc1hLakl5MG9GVjRWSTNJYVMvN3VwNVpaMTFNUUU5RlJQUXM4bGphL2NycUNyVjdUdmYxQ1A5WjlnZW1CZFVsZW92QjFmbzBKbm1UZnB1ejU3VEtWcTA3ejlhRkRWYllXNitNa2hLSzhtUlJWWjlkT3c3blNvcjBKYnN4RVpiZFZWWXF2UnArZzc5TjMySFpuVVpvWnU2ajFPbHBWb1Y1bXBWV2F2bFovS1VpOUhaOWlEMVhQNHVubG95N0ZlMjlsejVsU1g2L1BndWZaMnhWM21WeFMxNlAzR25VeFIzT2tVOXZVSTFMWHlZTGd2cXJiSEJmVFUydUs4U0N0THJ6ZEVqMWJTY0MreXdBQUFnQUVsRVFWUkVxMVZtcnRTYVUvRmFkV0pQczBmQjdEbWRvdTlQLzZnSklmMDF2Zk53ZGZVSTFNdEpzYXEybWpVMnVLOGU2bnV0bkExT1duVXlUdS8vK0cyOTR5c3QxWHJoNEJlYUZCcWwxT0pzL1dYSVRaS2t6NC92c3UzVHd5dFVmeGx5bzRxcnkyV3hXbTBoNGRsdHVzWUcxYnpQSUZkdmhibjd5OXZacmM1MVNzMFYrallyVWN0UDdGYmVPUStTazRzeWxGeVVvWGVPYnRUWTRENmFIRFpZL1h6Q0ZSUFFRekVCUFhTbXVsei9PcnBCVzNOcXdrWWZrN3NXRDcybFdmZm5iTC90TjYzWisvNHJaWU5XWit5dHMrNXZoNzdXanR6RDlmWjlQR3EyUmdiMnFyZCtWcGNSaXZhTGFQQWF4MHB5V3QxeTcxTFExU05JejBiUHQ3dHRkNTc5VVdyMzlibEduZHo4ZEtJMFQzL2EvMW05VVRYVlZyTVdKOFcydXFhemcrYkhvMllyMk5WSE9SVkYrdGZSRGMwK3g5TUQ1OWxHeEIwcnlkSHJoOWNvcGJqeE1QRFJ2Zjl1Y3I2MTV2ajdvVFh5ZEhiVEVMOXUrbjMvbWJiMWUwK25xcVQ2NTN2MWRjWStUZWswV0hPN2p0TE1MakV5R1p4VWJUVTNhK1FVQUFBQUFGeUlDSUVBbkxlTkd6ZHEyN2FmKytTN3VibnBsbHR1VVZoWW1BT3JBcVRNc29JV3RXcXpwN1o5Mk9La1dMMDA5R2J0TDBqWFA0NnVxemRTb2pYU1NuTDAwUGZ2NjZidTQrVHFWRE5hcGRiR3JBUE5Qby8xcDNNNUdaems0ZVFrRHlkWFNUVWhVWEpSaGo1SS9kYnVmQjM1bFNWNkoyV2ordnQwMXZiY1Ewb3NQTkZnbTdQbVNpbk8wbXVIdjlhYlI3NVJ0RitFUmdUMjBzb1R1KzN1KzJweXJCWVB2VlVKQlduNng5SDFyV29QWnBGVjMyWW42dHZzUkFXNGVPbjBUK0ZWRDg5UU9SdWM5RW42ZGkxTDI5N284UnV6RG1wcXA4RnlNVHByeittVU9tRkhSdGxwR1F3R1cxQldacTdVMXB3a2ZYUFdBK0ZqSlRsNnVOODAyNGdZczlXaTQ2VjVTaXc4b2IzNXg3UXYvMWlURDdFckxGWGFtSFZRRzdNT3FvdEhvSzRPaTlibG9RUGxhblJXMGxtakZLcXRGaDBzUE43aSs5UVNlUlV0Q3dEdE9WNmFhemNFcXJaYUZIYzZSZjg4dXI3Qk9aeCthZVdXcWxiTlo5T2Uwa3B6WkpWc2JkQXNzaXEzb2toYnNwUDB4VmtoNWRsZVNQeENOM1licDJWcDIzVG1wMyszMnN2UzFDMTZ1TjgwUFhlZytTMEZwWm8yZEwyOFF4Vjc4Z2N0UDc3TDd1aXljN1ZGQUNUVi9Jejk3LzdQZEczNFVGMGRQa1Focmo0NmVpWlRieDFkVjJlL2syV245Y2VFVDNWYmowbUs4QWhTV2xtTzN2L3hXNTBveld1VE9nQUFBQURnbDJhd050WllIQUFhWWJWYXRXTEZDaDA0OFBQRGFtOXZiLzNxVjcrU3Y3Ky9BeXZEaGU2NnJZc2RYVUtyK0pvOEhEYVBTVXNZWlpEUllHeXpoNmZ0eWQvRnM5M21hQm5vMjFVSFdoQ1lYQms2VUhHbmY3VDdOVGJLSUdlamt5b3QxWGFQSFIvY1QwYURVU2RLODVSZWt0dmtmRWpONFdKMFZqZlBvRjk4N3F1emRYTHprNXVUU1ZubGhRMjJGR3lJazhFb2s5RkpMa1pudVJpZFpaQkJCWlVsYlhKdkxpWG50aVM4VUxnYVRhcXd0RHc4Y3pFNk4vaHpCQUFBQUFCdDdZdnh2M04wQ1E1SENBU2dWY3htc3o3NTVCT2xwUHpjbGlZd01GQzMzbnFydkx5OEdqa1M2TGdoRUFBQUFBQUFBRG9PUWlEYXdRRm9oY3JLU24zMDBVYzZjZUxuRmtWZHVuVFJqVGZlS0ZkWFZ3ZFdCZ0FBQUFBQUFBQ29SUWdFb0VVcUtpcTBkT2xTWldiKzNKNm9aOCtlV3JCZ2daeWNuQnhZR1FBQUFBQUFBQURnYklSQUFKck5YZ0EwY09CQXpaNDlXd2FEb1pFakFRQUFBQUFBQUFDL05FSWdBTTFpTHdBYU4yNmNMci84Y2dkV0JRQUFBQUFBQUFCb0NDRVFnQ1pWVmxiV0M0Qm16SmloSVVPR09MQXFBQUFBQUFBQUFFQmpDSUVBTktxeXNsTC8vdmUvNndSQXMyYk5VblIwdEFPckFnQUFBQUFBQUFBMHhlam9BZ0JjdUdvRG9KTW5UOXJXVFpzMmpRQUlBQUFBQUFBQUFEb0FRaUFBZHRrTGdLWk9uYXBodzRZNXNDb0FBQUFBQUFBQVFITVJBZ0dveDE0QWROVlZWMm5FaUJFT3JBb0FBQUFBQUFBQTBCS0VRQURxcUtxcXFoY0FqUjgvWHFOSGozWmdWYmpZOVBidTVPZ1NBQUFBQUFBQWNCSGorVk1OUWlBQU5oYUxSY3VXTGFzVEFJMFlNVUtUSmsxeVlGVzRHRVY2aGppNkJBQUFBQUFBQUZ6RWVQNVVneEFJZ00zeTVjdDE3Tmd4Mi9MUW9VTTFkZXBVQjFhRWk5WGtUb05rbE1IUlpRQUFBQUFBQU9BaVpKUkJWM2NhN09neUxnaUVRQUFrU2Q5Kys2MlNrcEpzeTRNR0RkTDA2ZE1kV0JFdVpyMjh3blJWV0xTanl3QUFBQUFBQU1CRjZOcndvZXJoeFVnZ2lSQUlnS1Q5Ky9kcjY5YXR0dVdvcUNqTm1qWExnUlhoVW5CVDkzSHlkblozZEJrQUFBQUFBQUM0aUFTNGVPbW03dU1kWGNZRmd4QUl1TVFkTzNaTUsxZXV0QzFIUmtacXpwdzVNaGhvMVlYMjVXTnkxNXNqN3RTb3dGNk9MZ1VBQUFBQUFBQVhnWmlBbm5wdCtPMXljekk1dXBRTGhzRnF0Vm9kWFFRQXg4ak96dFo3NzcybnFxb3FTVkpnWUtEdXV1c3VtVXo4STRsZjFxYXNnL29oUDFWcEpUazZYcHJuNkhJQUFBQUFBQURRUVhUMUNGU0VaNUNHK1VmcWl0Q0JqaTduZ2tNSUJGeWlDZ3NMOWU2Nzc2cWtwRVNTNU9ucHFidnV1a3ZlM3Q0T3Jnd0FBQUFBQUFBQTBCWm9Cd2RjZ2l3V2l6Nzg4RU5iQU9UczdLeWJiNzZaQUFnQUFBQUFBQUFBTGlLRVFNQWxLRFkyVnZuNStiYmxlZlBtS1NRa3hJRVZBUUFBQUFBQUFBRGFHaUVRY0luNS92dnZsWkNRWUZ1ZU1tV0tldmZ1N2NDS0FBQUFBQUFBQUFEdGdSQUl1SVNjUEhsU2E5YXNzUzBQR3paTW8wYU5jbUJGQUFBQUFBQUFBSUQyUWdnRVhDS0tpNHUxYk5reVdTd1dTVkprWktTdXZmWmFCMWNGQUFBQUFBQUFBR2d2aEVEQUpjQmlzZWpqano5V2FXbXBKQ2trSkVRTEZpeVF3V0J3Y0dVQUFBQUFBQUFBZ1BaQ0NBUmNBbUpqWTVXWm1TbEpjblYxMWNLRkMyVXltUnhjRlFBQUFBQUFBQUNnUFJFQ0FSZTV1TGc0SlNRazJKYXZ2LzU2K2ZyNk9yQWlBQUFBQUFBQUFNQXZnUkFJdUlpZFBIbFNhOWV1dFMxUG5EaFJrWkdSRHF3SUFBQUFBQUFBQVBCTElRUUNMbExGeGNWYXRteVpMQmFMSkNreU1sSVRKa3h3Y0ZVQUFBQUFBQUFBZ0Y4S0lSQndFYkpZTFByNDQ0OVZXbG9xU2ZMeDhkSDExMS92NEtvQUFBQUFBQUFBQUw4a1FpRGdJaFFiRzZ2TXpFeEprcE9UazI2NDRRYTV1cm82dUNvQUFBQUFBQUFBd0MrSkVBaTR5Q1FrSkNnaEljRzJQSFBtVElXRWhEaXdJZ0FBQUFBQUFBQ0FJeEFDQVJlUm9xSWlmZjMxMTdibDRjT0hhK0RBZ1E2c0NBQUFBQUFBQUFEZ0tJUkF3RVhrczg4K1UyVmxwU1FwTEN4TVU2ZE9kWEJGQUFBQUFBQUFBQUJISVFRQ0xoSTdkdXpReVpNbkpVbHVibTVhdUhDaGpFWit4QUVBQUFBQUFBRGdVc1VUWXVBaWtKZVhwNDBiTjlxVzU4eVpJMjl2YndkV0JBQUFBQUFBQUFCd05FSWdvSU16bTgzNjdMUFBaTEZZSkVsRGhneFJ6NTQ5SFZ3VkFBQUFBQUFBQU1EUkNJR0FEbTdUcGszS3pzNldKSGw1ZVRFUEVBQUFBQUFBQUFCQUVpRVEwS0dkT0hGQ08zYnNzQzNQbVROSEpwUEpnUlVCQUFBQUFBQUFBQzRVaEVCQUIxVlJVYUhQUC8vY3RqeGl4QWgxNjliTmdSVUJBQUFBQUFBQUFDNGtoRUJBQjdWbXpSb1ZGUlZKa3Z6OS9YWFZWVmM1dUNJQUFBQUFBQUFBd0lXRUVBam9nQTRmUHF5RWhBVGI4dHk1YytYczdPekFpZ0FBQUFBQUFBQUFGeHBDSUtDREtTMHQxY3FWSzIzTFk4ZU9WYWRPblJ4WUVRQUFBQUFBQUFEZ1FrUUlCSFF3WDN6eGhjckx5eVZKZ1lHQm1qaHhvb01yQWdBQUFBQUFBQUJjaUFpQmdBNGtMaTVPUC83NG95VEpZREJvN3R5NWNuSnljbkJWQUFBQUFBQUFBSUFMRVNFUTBFRVVGeGRyM2JwMXR1V0pFeWNxTkRUVWdSVUJBQUFBQUFBQUFDNWtoRUJBQjdGbXpScFZWMWRMa2pwMTZxUng0OFk1dUNJQUFBQUFBQUFBd0lXTUVBam9BSTRkTzZha3BDUkprdEZvMU55NWMyVXdHQnhjRlFBQUFBQUFBQURnUWtZSUJGemdMQmFMWW1OamJjdmp4NCtYdjcrL0F5c0NBQUFBQUFBQUFIUUVoRURBQlc3SGpoMHFLQ2lRSlBuNCtHanMyTEVPcmdnQUFBQUFBQUFBMEJFUUFnRVhzT0xpWW0zWnNzVzJmTTAxMThqSnljbUJGUUVBQUFBQUFBQUFPZ3BDSU9BQ3RtYk5HbFZYVjB1U3VuZnZyajU5K2ppNElnQUFBQUFBQUFCQVIwRUlCRnlnamgwN3BxU2tKRW1TMFdqVTlPblRIVndSQUFBQUFBQUFBS0FqSVFRQ0xrQVdpMFd4c2JHMjVkR2pSOHZmMzkrQkZRRUFBQUFBQUFBQU9ocENJT0FDdEgzN2RoVVVGRWlTdkx5OE5INzhlQWRYQkFBQUFBQUFBQURvYUFpQmdBdE1VVkdSdG03ZGFsdSsrdXFyWlRLWkhGZ1JBQUFBQUFBQUFLQWpJZ1FDTGpCcjE2NVZkWFcxSktscjE2Nktpb3B5Y0VVQUFBQUFBQUFBZ0k2SUVBaTRnQnc3ZGt6SnljbVNKSVBCb09uVHB6dTRJZ0FBQUFBQUFBQkFSMFVJQkZ3Z0xCYUxZbU5qYmNzalI0NVVVRkNRQXlzQ0FBQUFBQUFBQUhSa2hFREFCV0w3OXUwcUtDaVFKTG03dTJ2U3BFa09yZ2dBQUFBQUFBQUEwSkVSQWdFWGdMS3lNbjMzM1hlMjVjbVRKOHZGeGNXQkZRRUFBQUFBQUFBQU9qcENJT0FDc0dYTEZsVlZWVW1Td3NQRE5YandZQWRYQkFBQUFBQUFBQURvNkFpQkFBY3JLaXBTWEZ5Y2JYbjY5T2tPckFZQUFBQUFBQUFBY0xFZ0JBSWNiUFBtemJKWUxKS2tRWU1HS1RRMDFNRVZBUUFBQUFBQUFBQXVCb1JBZ0FNVkZCUm8zNzU5a2lTRHdhQkpreVk1dUNJQUFBQUFBQUFBd01XQ0VBaHdvQTBiTnRoZUR4MDZWSDUrZmc2c0JnQUFBQUFBQUFCd01TRUVBaHdrT3p0YmlZbUpraVNqMGNnb0lBQUFBQUFBQUFCQW15SUVBaHhrL2ZyMXR0Y3hNVEh5OVBSMFlEVUFBQUFBQUFBQWdJc05JUkRnQUJrWkdVcEpTWkVrT1RrNWFjS0VDUTZ1Q0FBQUFBQUFBQUJ3c1NFRUFoemdtMisrc2IwZU5XcVUzTjNkSFZnTkFBQUFMblk3ZHV6UXVuWHJWRlpXMXFyanE2dXJsWjZlcnVMaTRqYXRLemMzVjl1MmJWTnVibTZibm5QWHJsMnFyS3hzY0h0c2JLd3lNelBiN0pvdDFSNzMwMkt4cUt5c1RCYUxwYzNPZWE2Y25KdzY1Nit1cnRiR2pSdDE2TkNoOHo1M1ltS2kvdmQvLzFlblQ1OCs3M01CQUFEZ1o0UkF3QzhzSlNWRng0OGZseVNaVENhTkd6Zk93UlVCQUFEQVVTd1dpODZjT2FPVEowOHFMaTVPbjMvK3VWNTk5Vld0V0xHaTNyNVZWVlU2ZmZxMERoMDZwSTBiTitxamp6N1NTeSs5cE96czdDYXY4OVpiYittTk45NlEwZGk2WHdHenNySjA1NTEzMW1scFhGbFoyZXcvWnJQWjdubTNiOSt1WjU1NVJzZU9IV3RWWGZaczJyUkpUejMxbEE0ZVBHaDNlM3A2dWw1NzdUWGJ5UHltVkZSVXFLeXNyTlYveXN2TDY1MnpQZTVuV2xxYVpzNmNxZSsrKzY3Tyt2THk4bGJYZWU1OWVPU1JSL1R3d3cvTGFyVktrb3FLaXZUS0s2L283YmZmYnRhOWJFeHFhcXEyYk5uU0p1Y0NBQURBejV3ZFhRQndxVG43RjczUm8wZkwxZFhWZ2RVQUFBRGdmT1RsNVNrOVBWMEZCUVZ5ZFhWVlVGQ1FldlhxMWF5dzVjVVhYOVNHRFJ0c0Q5UnJ1YnU3S3pjM1Y3Tm56OVl6enp5alE0Y09xYmk0Mk81RGVtZG5aL1h2MzE4elpzeG84RG9KQ1FrNmRlcVVaczJhMVdiLzl6eDkrclFXTEZqUTdQM256WnVuZSs2NXA5NzYyaEZBL3Y3K2JWS1hKTzNjdVZQKy92NGFQSGh3bTV6djNudnZWVnBhV3F1UER3a0owVWNmZmRUb1BtMTFQKzI1NVpaYlZGQlEwT1IrVGRYNXdRY2Y2TlNwVTVvOWU3WU1Cb01rS1NBZ1FOT25UOWZ5NWNzVkZ4ZW5tSmlZQm85Lzdybm5sSitmMytEMjJoRkdtelp0VW01dXJ1MGE5b1NIaCt1UlJ4NXA2aTBCQUFCQWhFREFMeW9wS2NuMlNVMVhWMWVOR1RQR3dSVUJBQUNncGF4V3F6WnMyS0F2dnZoQ2h3OGZsc0Zna0xlM3R5b3FLbFJSVVNGdmIyK05HemRPTjk5OHMwSkNRaG84VDNsNXVRSURBM1hiYmJjcEtDaEl3Y0hCQ2dvS2tvZUhoMjJmRXlkT3lOblpXVE5tekpDdnI2LzgvUHdVRUJDZ2dJQUFCUVlHeXRmWDEvYXcvTjU3NzFWNmVucTk2MVJYVjB1U1ZxOWVyYlZyMXpiclBYcDZlbXJac21VTmJuZDNkOWVOTjk2b05XdldxS3FxcXNFUUtqczdXK3ZYcjVmSlpMSzd2VFlFOHZEd2FGV3JPbWRuNXpybkxpZ28wSUVEQnpScjFpeHQzTGhSUlVWRjlZNDVjZUtFcEpvV2VWbFpXZlcybTB5bWV1OG5JQ0JBMTExM1hiMTlEeHc0b0YyN2RtbldyRmtLQ2dxcXR6MDJOclpaNzZPdDdtZEQrdmZ2YjdmK1dzdVhMMiswRFZ0OGZMdysvL3h6OWVuVFI3Tm56NjZ6N1lZYmJ0RHExYXUxWk1rU3ZmWFdXL0x4OGJGN2pzREFRRGs1T1RWYTV4VlhYRkZ2WFZWVlZiMzMyNWFoSVFBQXdNV09FQWo0aFZpdFZtM2F0TW0yUEdiTW1CYi84Z1lBQUFESHlzbkowWi8rOUNlbHBxWnErdlRwdXUrKys5U25UeC9idysyQ2dnTHQzcjFiSzFldTFHMjMzYWE3Nzc2NzNrUHpzL243Kyt2cXE2OXU5Sm85ZXZUUTNYZmYzV1J0NDhlUHIvY2cvL2p4NDRxTGkxTlVWSlQ2OXUzYmpIZFl3OVhWVlZhcjFUWTZvL1p2cTlVcXM5a3NGeGNYM1hiYmJUcDI3SmoyN3QycjIyKy8zZTU1MXF4Wm8vWHIxNnQ3OSs1MnQ5ZUdRTGZlZW11emF6dmJ0R25UOU5CREQ5bVcxNjFiSjR2Rm9tdXV1VWFMRnkrMkc0clZ0bExidUhHak5tL2VYRys3cDZkbnZSREd6ODlQQ3hjdXJMZnY4dVhMdFd2WExrMlpNa1Y5K3ZTcHQzM256cDNLeWNtUnBIYTVuOW5aMmJhMmQ3WDM4dURCZzdiM09IRGdRRWsxbzN3dXYveHl1K2VVcEMxYnRqUVlBdVhrNU9pNTU1NlRpNHVMZnYvNzM5Y2I1ZWJuNTZjSEhuaEFMNzMwa3A1Nzdqbjk1Uzkvc1RzUzduLys1MzhrU2N1V0xaTy92NzhtVEppZ3UrKytXMUZSVVpvMGFaSmlZbUpzdng5VlYxZHIwNlpOK3U5Ly82dCsvZnJwdDcvOXJaWXZYeTZqMGRqb3p4TUFBQURxSXdRQ2ZpSHg4ZkhLeTh1VEpMbTV1ZW15eXk1emNFVUFBQUJvaWZUMGREMzY2S01LRHcvWEJ4OThVRy9rUjNsNXVmejgvRFJseWhSTm5qeFpYMy85dGY3Kzk3OHJJeU5Edi9uTmI5cTl2bk5EQ292Rm92dnZ2MTl1Ym03Nnd4LytvTURBd0JhZGI5T21UWHIrK2VmcnJIdnp6VGYxNXB0dlNwS2VlZVlaaFllSGEvdjI3U29vS0pDZm4xKzljOVRPdTlPalJ3KzcxOGpOelpXSGgwZXJIK3lmRzJ5dFdiTkdVVkZSaW95TTFCdHZ2R0gzbUI5KytFR1BQZmFZbm56eVNZMGRPN1pWMTIyTmI3Lzl0czN2NTZGRGgvVHFxNjlLK2psWWlvMk4xZXJWcXlWSml4WXRPcSthUzBwSzlNYy8vbEVGQlFWNi9QSEgxYTFiTjd2N1RaNDhXWHYzN3RXNmRldjA0b3N2Nm5lLysxMkRIM2hidjM2OXVuYnRxcXV1dWtvUFB2aWd0bXpab3NXTEY4dHNObXZzMkxIcTFLbVR2dnp5UzVXV2xtcjY5T21hTjIrZUpHbmJ0bTF5Y25JaUJBSUFBR2doUWlEZ0YyQ3hXUFR0dDkvYWxpZE1tQ0JuWjM3OEFBQUFPb3Fpb2lJOStlU1Q2dHUzcjU1KyttbVpUQ1pWVlZYcHdJRURpb3VMMC9mZmZ5OTNkM2N0V2JKRWttUXdHSFR0dGRlcVM1Y3VXclJva2NMQ3dqUm56cHg2NTgzUHo5ZC8vL3ZmZXV1dnZ2cnFCdHRxTmRlS0ZTdDArUEJoTFZ5NFVNN096aW9zTEd6eUdEYzNOOXU4UVgzNjlORzk5OTRyU2Rxelo0OTI3OTZ0Q1JNbWFOQ2dRWktrbmoxNzJrYVBuRHg1MG01b2NmVG9VWmxNSmtWRVJOaTlYbTV1cmpwMzd0emd5SmVXaUl1TFUzcDZ1bTYrK1diYnVveU1ERlZVVk5UWkx6TXpVMUxOS0pyVTFOUTYyMXhjWE5TNWMrZnpyc1dlOXJpZjQ4ZVAxL2p4NHlWSmE5ZXUxZUxGaTdWbzBTSk5tRERCZHN4Zi8vclhWdFZiV2xxcXh4OS9YRWVPSE5HOGVmUHN0bW83MndNUFBLQ3NyQ3h0M0xoUjJkblpldmJaWitYdDdkM2cvazVPVG9xSmlWSHYzcjNWcjE4L0xWMjZWTjk4ODQwTUJvT3NWcXNtVDU2c3E2NjZTZ0VCQWEycUh3QUFBRFY0Q2czOEF2YnQyNmN6Wjg1SWtyeTh2RFJxMUNnSFZ3UUFBSUNXZVB2dHQrWG01cVlubm5qQ05zTGgxVmRmMWZyMTYrWHA2YW55OG5MMTY5ZXYzbkhSMGRGNjhNRUh0V1RKRW8wYU5hcGV3RkJRVUtBVksxYllsaXNySzFWUVVLQ1ltSmp6Q29FT0hUcWtmLzNyWDVKcTJtODFOci9QMmU2KysyNWRmLzMxa3FUT25UdmI2dDIrZmJza2FkQ2dRWFZHWXZUcTFVdVNsSmlZcUFFREJ0UTVWMmxwcVpLU2tqUjQ4R0M3N2NGS1MwdFZWbFptZHk2ZDF2am9vNDhreVRaSGtpUTk5OXh6T25Ma2lOMzlhMGZnbksxYnQyNTY1NTEzNnExUFRVMjFPMDlQN1h4TER6LzhzTjMzV0ZGUm9lRGdZRW50Zno5cnoyblBkOTk5MStnSW10cjVxV3JsNWVYcEQzLzRndzRmUHF5cnI3NjZXZTBJM2R6YzlQenp6K3VaWjU1UlhGeWM3cnJyTHQxOTk5ME5oa2NKQ1FsYXVuU3A5dS9mTDA5UFQwMllNRUZYWEhHRmV2WHFwUzFidHVpcnI3N1NQZmZjbzc1OSs5ckNWUUFBQUxRY0lSRHdDemo3RjdMYVQrb0JBQURnbDVlWm1hbUtpZ3FscGFWSmtrSkRRNXVjS3ljOVBWM3IxNi9YaXkrK0tEYzNOOXY2OGVQSDY5cHJyOVdBQVFOMDQ0MDNObmo4MVZkZnJUVnIxdWlERHo3UUUwODhVV2RiWkdSa25UQ2l0bFhaMlhidTNHazNnRGhiYkd5czdmWHAwNmYxN0xQUHFycTZXaE1uVG14V3k3T3NyQ3k5Kys2N2RyZWRPWE5HQ1FrSnR0ZHIxcXpSMUtsVEpkVzBZL1B3OEZCOGZMd3RQS3IxL2ZmZnkydzJhL1RvMFhiUG01K2ZMNmxtenBtbFM1YzJXZU81NXMrZmIvdDZ4TVhGNmNDQkEzYjM2OVdybHg1KytHSGJjbkp5c3Y3Kzk3L3JubnZ1VVhSMHRHMzlhNis5cHZMeWNydm44UFgxdFR0MzArSERoN1YzNzE1Tm5EalI3b2lWRFJzMjFGdlhIdmV6cUtoSWUvYnNrVlF6NTFGZVhsNmRVQ2N5TXJMUnVhZldyRmxqKzlEYTRjT0g5ZFJUVHlrL1AxK1RKMC9XYjMvNzJ6ckJXbU5jWFYzMTdMUFA2dlhYWDlmcTFhdjF3Z3N2YU4yNmRYcisrZWZyblNNaUlrS2hvYUdhTjIrZVltSmk2blJLbURwMXFxWk9uYXJVMUZRZFBueVl1VlFCQUFET0F5RVEwTTRTRXhOdHYrQjZlSGhvNk5DaERxNElBQURnMGxGZVhxNURodzRwUGo3ZUZ2eWNyVStmUGsyR1FKczJiVkprWkdTOS84ZU5HVE9tMlhYTW5UdFhMN3p3Z2lvcUttenQxcHFyYTlldWRSN2dyMXExU3RYVjFYYmJ5eFVYRjJ2Um9rWEt6czZXVlBQdy8vTExMMi95R2lrcEtRMkdRT3ZYcjdjOXdQL3FxNitVbDVlbi9QeDgzWERERFRJYWpSbzBhSkFTRWhMcXZiZXRXN2RLVW9NaGtObHN0bDI3ZHE2YmxwZy9mNzZrbXRFNGI3enhobnIzN3EzMDlQUjYrM2w0ZUtoUG56NjI1YUtpSWtrMTkvWHM5UjRlSG5aRElJdkZvcENRRVAzNjE3K3V0MjM1OHVYYXUzZXZacytlWGVkY3RRNGNPS0Njbkp3NjY5cmpmcTVkdTFaVlZWV1NwUGZmZjE5U1RSczRmMzkvU1RXamtCb2JDUlFmSDI4TGdmejkvZVhrNUtSYmI3MVZJU0VoK3ZUVFR4czh6aDVmWDE4OS9QRERHanQyckpZc1dhSzVjK2ZXQzRCMjd0eXArUGg0U2RLT0hUdWFQT2MvL3ZFUGxaU1VhUERnd1MycUJRQUFBSVJBUUx2YnNtV0w3ZldvVWFQazVPVGt3R29BQUFBdURlWGw1ZHE5ZTdkMjd0eXBpb29LK2ZyNktqbzZXbjUrZmdvTEM1T2JtNXRDUTBQcmpPeHB5TjY5ZTgrN25XOU1USXlxcTZ1Vm1Kalk0ZzhGZGVuU3BjNm9rSjA3ZDZxc3JLemVTSkdpb2lJOThjUVRTazFOMWJScDAyd0J3K0hEaDV1OHhva1RKK3l1dDFxdCt2TExMelZ5NUVodDM3NWQ4K2ZQVjF4Y25ONTc3ejE1ZUhobzFxeFpHak5takhidDJxVXRXN1pvOHVUSmttcmFpVzNac2tXREJ3OVdhR2lvM1hOMzdkcFZxMWF0YXU1dHNIbjY2YWQxNE1BQjI5ZHU1ODZkeXNqSTBCdHZ2RkZueEU5REtpc3JKZFhNLzlNY0ZvdWwyZnMycFQzdVoxVlZsVDcvL0hQRnhNUW9MaTVPVjE1NXBUNzc3RE10V3JSSXI3enlTb3RyREE0TzFqdnZ2Q05QVDAvOTVqZS9hYkNkWGtONjkrNnRhNjY1UmlOSGp0U0hIMzVZYnk3VTIyNjd6UmJFbmEyc3JFeHZ2LzIydW5YclpqZmdiR2tZQlFBQWdCcUVRRUE3K3ZISEgyMmYvSE54Y2RISWtTTWRYQkVBQU1ERkx5MHRUU3RYcmxSaFlhR3RqZGY1akNESXljbFJlSGo0ZWRYazV1WW1mMzkvMndnZHFTWmNzRmdzS2k0dXRxMDdkeVJLYVdtcFBEdzhtbFhqWTQ4OXB1UEhqMnZCZ2dXNjVwcHI5TlZYWHlrMk5yWk9xN2lXK3U2Nzc1U2VucTdiYjc5ZDI3ZHZsOUZvMU5OUFA2Mzc3NzlmNzd6emppWk5tcVFycnJoQy8vakhQeFFiRzJzTExWYXRXaVd6Mld3YnJXT1B3V0NRdTd0N2kyc3FLeXVUbDVlWGJUazZPbG9MRml5d3phZHpydjM3OTlkcHAxYzdBdW5KSjUrczh3R3R5c3BLZGUzYXRkN3g1ZVhsOVlLTTFtcVArN2xxMVNxZFBuMWFEenp3Z09MaTR0UzllM2M5K2VTVCtzTWYvcUJQUHZta1ZYVjZlbnBLa3BZc1dTS0x4V0piZjl0dHR5a2tKRVF2dmZTUzNlUHV2UFBPT2w5VGUvZHQzTGh4ZG8vOThzc3ZKVWtMRnk3VVZWZGRWVy83WlpkZDF1eTJkQUFBQVBnWklSRFFqclp0MjJaN1BYejQ4RGI3QkNFQUFBRHNpNCtQMTZwVnErVHI2NnVaTTJlMlNmdW9zckt5Vm9VVjUvTHc4RkJaV1ZtZDg2YWtwT2k2NjY1cjhKakN3a0o1ZTNzM2VXNW5aMmNWRkJUb2hodHUwQjEzM0tHVEowOUtrbWJPbktscnI3MjJ5ZU9QSHordVAvLzV6M1hXbWMxbXZmLysreG80Y0tBaUl5TnQ2OTNkM2ZYc3M4OHFOemRYdnI2K2txUXBVNlpveFlvVjJyWnRtM3IyN0tuUFAvOWNrWkdSR2pGaVJKUFhicW5pNHVJNklaQ1BqNDl1di8xMnUvc3VXTERBMXBxNTFwNDllN1I3OTI3ZGZQUE5kUUsybFN0WDJqMUhTVW1KTWpNejljNDc3OVRiVmp2S2FzV0tGWGJuQk1yS3lwTFJhSlRVUHZjekx5OVBTNWN1MWFoUm85U3BVeWZiK2xHalJ1bVBmL3lqUm93WW9UVnIxdWpVcVZOYXZYcTEzZmRYVzZjOVo3ZWpxNnFxVWtGQmdRWU5HdFRnejBObFpXV2pQeXNKQ1FsMjJ6SktOZmZmYURTcXVMaTQwZUN5YjkrK2RsdnZBUUFBd0Q1Q0lLQ2RaR1JrNk5peFk1SnFQdVY0dmkxRUFBQUEwTGl6QTZDNzc3NjdXYTNlbXNQSHgwZUZoWVhuZlo2Q2dnTDUrZm5abHN2THl4VVZGYVViYnJqQnRpNGxKY1UycDB0SlNZa3FLeXZsNCtQVDVMbjkvZjMxNXB0dktpd3NyTTc2Z0lBQTllelpzMVgxcmwyN1Z1bnA2WHJ1dWVmcWJRc1BENjh6T3VxR0cyN1F1blhyOU9hYmI2cHIxNjZxcUtqUUF3ODhVRy9reHRxMWEzWGd3SUZXMVROMDZGQmRjY1VWT25QbWpMcDA2VkpuVzBNalJNYU1HYU5QUC8xVWdZR0JtanAxcWlUcHlKRWpNcGxNV3Jod29TMmdrYVJ1M2JxcG9xS2l6dkZsWldVcUx5OVhkbmEyM1pDb3VycGFrclI1OCtZNjU2cFZVVkdoNE9CZ1NlMXpQOWV0VzZlS2lncjkrdGUvcmpOaXAvYTkxenA2OUtqZWV1c3R1L2RJcWdsdmdvS0NHdHd1MVFSZUZvdEZQWHIwYUhDZmlvcUtSbi91MXExYnB6VnIxdFRicDdLeVVoYUxSVzV1YmczT1RTWFYvTXpjY3NzdGhFQUFBQUF0UUFnRXRKT3pSd0VOSGp5NFdaL2dCQUFBUU90a1ptWnE3ZHExY25WMTFmejU4OXNzQUpLa2lJaUlaczJyMDVqczdHeWRPWE9tVHJ1eHZMdzhYWGJaWmJyc3NzdHM2Nktqb3pWaXhBaDE3dHhaZS9mdWxhUm1oempuQmtCU1RhaTBmdjM2WnRWM3JvaUlDQTBjT0ZDalJvMnlqZHdTL2dVQUFDQUFTVVJCVkN4cVNFQkFnTzYrKzI0dFdiSkUyZG5abWpGamhnWU9IRmh2djZTa0pIMzc3YmROMW1PUHA2ZW5KazJhcE9MaVl0dUltYVlZREFadDI3Wk42ZW5wNnQrL3Y3cDE2NmFEQncrcVo4K2U5VUliZTNNMTFjNlZOSC8rZk4xNTU1MzF0aTlmdmx4dnZmV1dsaXhaWWplWWVPaWhoMnp0b2R2amZrNllNRUZuenB4UnQyN2RsSnFhMnVENXhvOGZyNmVlZXFyQjdYLzYwNSthL0I2di9mMW15SkFoZHJkYkxCYVZsNWMzT1dyTzA5TlRLMWFzc0MyWGw1ZnJ6anZ2VkVSRWhGNTQ0UVZKTlQ4YkJRVUZkYjczS3lzck5XM2F0RWJQRFFBQWdQb0lnWUIyVUZSVXBPVGtaTnZ5Nk5HakhWZ05BQURBeFcvVnFsV1NwRnR2dmRWdUdISStSbzBhcGZmZmYxOVZWVlV5bVV5dE9zZldyVnNWR0Job2U2aGRXVm1wN094c2hZYUcxdG5QdzhQREZpYnMyN2RQa2pSZ3dJQlcxNzUxNjFadDNicTFWY2NPSERoUWp6MzJXTFAzUDd2VlhXbHBxY3htYzUwNWQ2U2FVT1NoaHg1cVZUMlNsSitmTDZ2VjJ1d1F5Tm5aV1lzV0xkSjk5OTJuUng5OTFOWXE3NVpiYm1uVzhmdjM3NWNrdTNNRnRWUjczTS93OEhDNzRWUmJLeW9xMHVyVnF4VVdGcWIrL2Z2YjNhZDJicXVXQnJEdnZQT09pb3FLOVBEREQ5dldMVjI2Vk45OTk1MldMRm1paUlpSVJvOVBTa3JTdi8vOWIrWG41K3Z5eXkvWDlkZGYzNkxyQXdBQVhPd0lnWUIyc0d2WEx0dnJ5TWpJSmxzckFBQUFvUFhpNCtPVmxaV2wrZlBudDNrQUpFbVRKazNTZSsrOXA1VXJWMnJldkhtMjlmLys5Ny8xeVNlZlNLb1p6WEQ2OUduTm1ERkRrclJvMFNLTkhUdld0dTJUVHo2cE0vZlBqei8rS0VucTNidTMzV3RXVkZSby9mcjE2dG16NTNtTktML3BwcHUwWU1HQ0p2ZExUVTNWZ3c4K1dHOTljKzVuVlZXVjNuNzdiYTFhdFVvaElTSHk5dmJXaGcwYmxKdWJxMFdMRnJYcC80VXpNek1seWU3OE93MkppSWpRODg4L3I4Y2ZmMXl2dlBLS25KeWNiSzNobWxJYm9FVkhSN2U4V0R2YTQzN2FhMFBYbGl3V2kxNTQ0UVdWbEpUb2YvN25meHBzdlZmN3RmSDM5Mi8ydWQ5OTkxMnRYTGxTRXlkT1ZISnlzdmJ0MjJkcm9WZGFXcXJISG50TWYvdmIzeFFTRW1MMytLeXNMUDMrOTc5WFFFQ0Fnb09EOWM5Ly9sUHU3dTZhUG4xNnk5OG9BQURBUllvUUNHaGpWVlZWK3VHSEgyekxJMGVPZEdBMUFBQUFGN2Z5OG5KdDNyeFp2cjYrNnR1M2I3dGN3OVBUVTdmZWVxdmVlZWNkRFIwNjFEYWFKeW9xU25QbXpMRjdUT2ZPblcydmx5eFpJcFBKVkdmZm5UdDN5bWcwTmppM3llclZxMVZRVUtEYmI3Lzl2R28zbVV4TnR1ZVNmcDdiNXR5UkprMUpUazdXcTYrK3F0VFVWRnM3THc4UER6MzExRk9LajQvWFhYZmRwZHR1dTAwelpzeG9rN0FpTmpaV2tsbzhKNHk3dTd2OC9QeVVtWmtwczltc0YxNTRRVGZkZEpPR0RSdldZRjBwS1NrNmVQQ2dldlRvMGVwd3NiUzB0RVh2dTczdVoyVmxwYTB0WFVQYjdTa3JLOVB6enordnVMZzRqUjA3VmxkZmZYV0Q1Nmh0TzlpU09hZ1NFeE1sMWN5cHRIbnpacm02dXNyVDAxTWVIaDdxMGFPSGNuSnl0R2pSSXYzakgvK3dlL3pCZ3dkVlhsNnVQLy81eityU3BZdnV2ZmRleGNYRkVRSUJBQUNjaFJBSWFHTUpDUW0yWDZMOC9QeVl0QlFBQUtBZEhUcDBTSVdGaFpvNWMyYTdYbWZXckZsS1RFelVrMDgrcWVlZmYxNDlldlRRc0dIRE5HellzQWFQc1Znc2V2dnR0N1Y5KzNiOTlhOS9sYXVycTZTYXdHWERoZzBhT25Tb1BEMDk2eDEzNnRRcGZmREJCL0wzOTlma3laUGI1ZjJzVzdkT2lZbUp0cHAyN05naFNVMjIzcXFWbTV1ckR6LzhVRjkvL2JXc1Zxc21UcHlvUng1NXhCWTR2Znp5eTdiUkxLKy8vcnFXTDErdWVmUG0yVVpLTmVidHQ5OVdXbHFhUEQwOTVlYm1KaGNYRjFWVlZlblFvVU5LVFUxVlVGQ1FSb3dZMGF3NlQ1NDhxVTgvL1ZScjFxeVJrNU9UN3J2dlBtVmtaR2pWcWxWNi9QSEg1ZS92cnpGanhtakFnQUhxMjdldlFrTkRiZmZrOWRkZmw5VnFyVFA2cXltdnZQS0t5c3ZMNWVycXFyeThQS1dtcGpZNGg4N1oydk4rU2pWZjM5cXZjVVBPSG0xanNWaTBaY3NXL2ZPZi8xUk9UbzVHalJxbEo1NTR3clo5OGVMRktpOHZsNmVucDB3bWs5TFQwN1YzNzE1MTdkcFZ3NGNQYjFaTmt2VHd3dytydUxoWVlXRmg4dkx5a3JOejNVY1U2ZW5wU2sxTmxjbGtVbUZob2FTNkk1OGlJeU5sTUJqMDBrc3ZLU0lpUWtlUEhxMHp4eFlBQUFBSWdZQTJ0M3YzYnR0clJnRUJBQUMwci9qNGVMbTZ1cmJiS0tDei9lNTN2OVBMTDcrc0J4OThVTC8rOWE4MWJkcTBlZyt0YTZXbHBlbU5OOTdRMGFOSDlkeHp6OVVaSGJGaHd3WmxabWJxdHR0dXEzZWN4V0xSbi83MEo1V1VsT2orKys5djlSeEVUU2tySzlPWFgzNXBXL2IxOWRYY3VYTVZFeFBUNUxFN2QrN1VzODgrcTZxcUt2bjYrdW8zdi9tTnJyamlpanI3bUV3bTNYLy8vUm85ZXJUKzlyZS9LU01qUS9uNStjMnF6Y1hGUlh2MzdwWFpiSzZ6M3MzTlRTTkdqTkE5OTl4akMyb2FrcFNVcFBmZmYxOTc5KzZWMVdyVnNHSERkTys5OTlwQ3JybHo1K3JMTDcvVU45OThvNisrK2twZmZmV1Y3ZGlCQXdkcThlTEZ0dm1aem4xdjU5YnE3ZTF0RzBGVldGaFlKMndKRHcvWEhYZmMwV2l0N1gwL3BacDJkZ3NYTG14dyszLys4eDlsWjJmYmxwOTc3amx0M2JwVkxpNHV1dXV1dXpSdjNydzY0VXRsWmFXMmI5K3VxcW9xU1RWeldZMGFOVXIzM250dmd6OFQ5blRwMHFYUjdSRVJFZnI0NDQrMWE5Y3VIVDkrWEZMZGxucVJrWkY2OU5GSDljRUhIeWc5UFYyVEowOXVWdnREQUFDQVN3a2hFTkNHVWxOVGxadWJLNmxtRXRxaFE0YzZ1Q0lBQUlDTFYwRkJnZExTMGpSeTVNZ1dUMGJmR2lhVFNVODg4WVNXTDErdS8vdS8vOU1ubjN5aXNXUEhxaytmUHZMMzkxZDVlYm15c3JLMFo4OGU3ZDI3VjRNSEQ5YmYvLzczT3EzaEpHbjA2TkVhTldxVUxyLzg4bnJYTUJxTmlvbUpVZCsrZlhYbGxWZTIyM3VaTVdPR3BrMmJKb1BCME9JMmJjT0dEVk5rWktTaW82TjEwMDAzeWN2THE4RjlZMkppOU41NzcrbmJiNy9WVlZkZDFhenozM0hISGJiZ3hHdzJxN3E2V2dhRFFTNHVMczJ1c1V1WExzckp5ZEc0Y2VNMFo4NGNEUnc0c003MmtKQVEzWEhISGJyOTl0dVZrcEtpdlh2MzZ1alJvMHBMUzlOZGQ5MGxKeWNuUGZYVVV5b29LR2kwUmQ3MDZkUHJ0QjU3OXRsblpiVmFiUUZXY3dLUnRycWZUazVPY25OenMxdXZ2NzkvbzZPblZxOWVYU2NFdXZmZWU5V3RXemZObWpWTGZuNSs5ZlkvZTFSUWRYVjFpNEtmbHFxcXFsSnljcklNQm9PbVRKbWlpUk1uMXRrK2VmTGtkaHN4QndBQWNERXdXSzFXcTZPTEFDNFdLMWFzMFA3OSt5Vkpnd2NQYnZlMkpBQUFBSmV5K1BoNHJWcTFTdmZmZjcvZEI5WHQ2Y3laTTFxM2JwMTI3dHlwWThlT3FiQ3dVQzR1TGdvS0N0S1FJVU0wYWRJa0RSNDh1TUhqclZhckRBYUQzVzBXaTBWbXM3bmRSZ0cxaGNicXYxQjBoQnByZGFSYUFRQUEwTEV3RWdob0l4VVZGYmFKVFNVMTJoOGVBQUFBNSsvWXNXTnlkWFg5eFFNZ1NmTDI5dGFjT1hNMFo4NmNWaDNmMkFOL285SFk0dEU1djdTT0VGaDBoQnByZGFSYUFRQUEwTEZjMkw5WkFCMUlmSHk4cmUxRGNIQndrLzJ0QVFBQWNINnlzckxVclZzM1I1Y0JBQUFBQUJjc1FpQ2dqZXpldmR2MmV2anc0UTZzQkFBQTROS1FsWlZWWjVKNEFBQUFBRUJkaEVCQUd6aHg0b1R5OC9NbDFVeklHaDBkN2VDS0FBQUFMbTZabVptU1JBZ0VBQUFBQUkwZ0JBTGF3QTgvL0dCN1BYRGdRTG02dWpxd0dnQUFnSXRmUlVXRkpNbk56YzNCbFFBQUFBREFoWXNRQ0RoUFZWVlZPbkRnZ0cyWlZuQUFBQUR0cjNZa1VHaG9xSU1yQVFBQUFJQUxGeUVRY0o3aTQrTmxOcHNsU2NIQndlcmN1Yk9ES3dJQUFMajRsWmVYUzJJa0VBQUFBQUEweHRuUkJRQWRYVnhjbk8xMVRFeU1BeXNCT3E2TldRZjBRMzZxMGt0eWRidzB6OUhsQUFBYTBOVWpVTjA4Z3pYTVAxS1hodzV3ZERrQUFBQUFnQ1lRQWdIbklTTWpRems1T1pJa0p5Y25EUjQ4Mk1FVkFSMUxZVldwWGorOFZuR25VeHhkQ2dDZ0dZNlg1dWw0YVo2K3kwbldycndqdXEvUFZIazVPMllrVGtGQmdYeDlmUjF5YlFBQUFBRG9LR2dIQjV5SEgzNzR3Zlo2MEtCQk1wbE1EcXdHNkZnU0N0TDA0UGZ2RXdBQlFBZTFLKytvSHZyaEF5VVZuWFRJOVFzTEMrWG41K2VRYXdNQUFBQkFSMEVJQkxSU1ZWV1Y5dS9mYjFzZU5teVlBNnNCT3A1dk1oTlVXRlhxNkRJQUFPY2hyK0tNdnNyNG9la2RBUUFBQUFBT1FRZ0V0TkwrL2Z0VlhWMHRTUW9PRGxibnpwMGRYQkhRY1d6TlNkYTJuRU9PTGdNQTBBYTI1UnpTMXB4a1I1Y0JBQUFBQUxDREVBaG9wYjE3OTlwZXg4VEVPTEFTb09OWmUycWZvMHNBQUxRaC9sMEhBQUFBZ0FzVElSRFFDams1T2NySXlKQWtPVHM3YS9EZ3dRNnVDT2hZc3N1TEhGMENBS0FOOGU4NkFBQUFBRnlZQ0lHQVZvaUxpN085SGpod29Fd21rd09yQVRvV2k2ektxempqNkRJQUFHMG9yK0tNekZhTG84c0FBQUFBQUp5REVBaG9JYlBackgzN2ZtNTVNbno0Y0FkV0EzUThSaGxra2RYUlpRQUEycEJGVmprWitOVUNBQUFBQUM0MC9LWUd0RkJ5Y3JLcXE2c2xTZjcrL2dvUEQzZHdSUUFBQUFBQUFBQUExRWNJQkxUUXdZTUhiYThIRFJya3dFb0FBQUFBQUFBQUFHZ1lJUkRRQXRYVjFUcHk1SWh0T1NvcXlvSFZBQUFBQUFBQUFBRFFNRUlnb0FXU2s1TmxzZFJNZXV6djc2L2c0R0FIVndRQUFBQUFBQUFBZ0gyRVFFQUxKQ1ltMmw1SFIwYzdzQklBQUFBQUFBQUFBQnBIQ0FRMDA3bXQ0QVlPSE9qQWFnQUFBQUFBQUFBQWFCd2hFTkJNWjdlQ0N3a0pVVUJBZ0lNckFnQUFBQUFBQUFDZ1lZUkFRRE1kUEhqUTlqb3FLc3FCbFFBQUFBQUFBQUFBMERSQ0lLQVpLaXNyZGZUb1VkdnlnQUVESEZnTkFBQUFmSDE5VlZCUTRPZ3lBQUFBQU9DQ1JnZ0VOTU9oUTRkc3JlQkNRME5wQlFjQUFPQmdmbjUrS2l3c2RIUVpBQUFBQUhCQkl3UUNtaUV4TWRIMm1sWndBQUFBQUFBQUFJQ09nQkFJYU1LNXJlQ2lvNk1kV0EwQUFCY2ZKNE5SM3M3dThuQnljWFFwQUFBQUFBQmNWQWlCZ0NhYzNRb3VMQ3hNUGo0K0RxNElBSDRaTGtabmVUdTd5OW5nMU9oKzNzN3VUWjVybUgra2J1bytUajI5UXR1cVBJZm82UldxL2o2ZDIvMDYwWDRSOG5aMmEzSy96dTRCNnVrVktzTjVYR3VJWHpmTjZEeGM0ZTcrelQ0bXpNMVBNem9QMXhELzd1ZHg1WjlGKzBWbzZlaDc5Y2RCMTdmSitXN3BQa0ZMaHYxSzBYN2RtdHgzcUg5M2ZUejJRVDA5Y081NVhkUE55WFJleHdNQUFBQUEwQjZjSFYwQWNLR2pGUnlBanNiWllHd3l1RGxYcGFWYUZsbnJySnZlZVpodTZUNUJieHhacS9XWisrMGU1K25rcWhlSDNxUlRaZmw2OC9CYTVWVVcyOTF2YXZnUWpRam9xZXp5SXFVVVo3V290Z3VGaTlGWmovU2ZvVTV1ZnZva2ZidVdwVzF2MWpHK0pvK2FQeTRlOGpXNXk5ZmtvUzA1eWNxck9HUDNHRzluTnowOWNKNk1Cb09lUC9pRnZqLzlZNFBudno3aU1rME1pZExXbkdTOW12eGxxOTdYaEpBb1hSNDZRUG1WSmNvb3kyL1dNWkZlSWJxangrWGFuSjJvZmZuSFduWGQ5aFRpNXFQdW5zSHlkSFp0Y2w4bmcxRnVScE5jamEzL2IzR0VSNUQrTXVSR2JjamNyMC9TZDZpNHVyelY1d0lBQUFBQW9DMFJBZ0dOT0xjVjNLQkJneHhZRFlCZmdwdlJwRTd1ZnJKS09sYVNZM2NmZnhkUFRROGZybUVCa1FweDg1SEo2S3lDeWhJbEZaN1UxNmYyS3Jrb3crNXhMa1puZFhiM2IvVGNiV0YreEJoZEgzRlppNDU1S1dtVmR1UWVidkcxZkYwOFpMWmFOTXcvVXEvRjNLNTNVelpwWTlhQnV2dVlQRFRFdjd1cXJXWjlmL3BIdVJtYlAyS2l3bEpsaTZhY0RVN3ljbmFWbDdPYmZINEtWUHhNbmdwdzlWS2dpN2RDM0h4MG9QQzRscVZ0MXhXaEF4VHBHZExzNjJ6TlNkYmhNNmNhM2VlVzd1UFZ5YzFQMlJXRlduVWlUbGVFRHRDd2dCNXlOVHJMeGVnc0Y2T3A1bThuWjdrYW5lVnRjbS93dmJvNXVlamp0RzEydDQwSjdpdG5nMUZGVldWS3lFOXJzQjRuZzFFeEFUMGxTYnR5anpUem5WNjh1bm9FS3F1OFVKV1c2bC8wdXU1T0xucWsvM1M1Tzdsb1RIQmZMVCt4V3hFZVFYcGh5QTJ0UHVlbjZUdTE4c1NlTnF3U0FBQUFBSENwSWdRQ0dwR2NuR3hyQmRlcFV5ZGF3UUVYT2FNTWVuekFkWXIyaTlEbngzZlpEV29taGtUcC8vV2VYTy9oZnJDcmo0SkRmRFFocEw5V250aWo5MU0zMXp1MjJtTFdyM3BNMG1DL2J2cHYrZzc5cDRFUTRIeWxsbVJyYzNaaTB6dWVKYWU4cUZYWHlpakwxeU0vTE5VZFBTN1gxWjBHNi80K1V6VXFzSmYra3JqQ0Z0NU1DeDhxMDA4ams5NGQ5ZjlhZFA0SHYzOWY2YVc1a3FTM1J2eGFRYTdlamU3djZleW1aV25iRlJQUVU2T0QralQ3T21tbHVZMkdRS09EZW10NjUrR3F0cHExT0NsV3BlWktsWnVyTkRhb2I1MzlMTEtxM0Z3bE55ZVRqRElvcWVpa0NxdEtWVnhWcmpQVlpUcnowOStuR2hseGMyVm96UWNPdnNtTVY1WFYzT0IrUS95N3k5UFpWYVhtU3UzT085cmdmbWR6TVRycm9iN1gxbG5YeXp0TWtqU2o4M0NOYWVZOUMzRDFraVJGK1hiUjcvdlByTFB0dGNOZnE5eGMxYXp6dEtXWGg5NHNTVnE0N1c5MnQ3c1pUWFpIQm5tYmF0b1pPaHVkRk9qaVpmZlkvTXFTZWlQbHBKcFJkNHVpWmluQ0kwaFZWclAra3JoUytaVWw4ak41eU1PcDZWRklEWEV4dG13a0h5NHRlWGw1TXB2TkNnbXhIM1JiTEJZWmpmYTdmc2ZGeGNuUHowKzlldlZxMWJWemMzTjE2TkFoOWUzYlYwRkJRYTA2eC9sbzZyM1hLaTR1Vm5WMXRmejgvT3FzTHlrcGtkbHNidkgvNlMwV2l5b3FLdVRxNnRyZ3ZXMk4vZnYzcTZTa1JDTkhqbXp3dkNkUG50VFdyVnMxZHV4WWRlM2F0ZFhYU2t0TGs4VmlVV2hvcUR3OFBGcDlIZ0FBQUhROGhFQkFJMmdGQjF4YWJvNGNyMmkvQ0Iwc1BLR1BqbTJ0dDkzSDVHNTdnSjVVZEZLYnNnNHF2U1JYcms0bTlmWU8wM1ZkUnNyVDJWV3p1b3hRVHNVWmZaWHhRNTNqTGJMcWxhUXY5VnJNN2JvK1lyUU9uem1sdUVaYWZiWFdqdHpEclJyVjAxcVZsbXE5ZlhTZERoYWUwRy82VE5IL1orKyt3Nk1xMHo2T2Y2ZGxKcjMza0JBQ2dVQ29VcFFPQ2lpQ0lwWmQ2MXBaVjlmQ0x2YlhaVkVzdUtLc0xvdXlDaUlLdWxLV0tpaEZNRFJwQW9HUUVFZ0JVa2p2azBreTgvNHh5WkJoWnBJSkJFTGsvbHdYRjVOenpwenpuRWt5U2M3djNQZnphMUc2NVhLNXI0czdFOFA3WThURXZvS1RWcytMOSttQW0wcExZc2xwS211ckxjdmQxVHA2ZUVjQTVrcWdCb2VMTStqcUZXWUpVdnI1UnFOU0tQa2liUnZGaGdxS0RCVVVYdENPYm4zV1FRNFhPNjZtdVNOaUlGMjl3cG84dnc1dS9qd2JhLzY4ejAvZHpJbXlIQUIrS1RqSjh3Y1dVVjBmQ09ucmF0RFhqM2ZlZ01jSjBmbndWdUlLS3VxcUhlNjdRVU9vMk1IZG55NmVJZFNaakd6SlNiUUpHeHRYUnQwVVlnNkxqaFJuNE92aTduRGZOYVk2aWd3VkFHZ1VLb2ZoV0t4bktIaUdOanZXeGdLMVhnUnFyUyttemp2eEkzcXViQWprb2RhaFZXbzRVMVhvY0pzeG9iMTR0Tk1vaCt1N2VvYnhtWU9ROHMvN0ZuRDJnbjI3S05XODBuMFN2WHlpcURNWmVUOXBEU2ZxZzhUMGlqenVkUkJHQWZ5dDUxM0VlWVh6MXRFVkpCYWZ0bG5mVlBnbmZqdjI3ZHRIY1hGeHM5c05HREFBYjI5dnk4Zi8rdGUvS0MwdFpmYnMyVGJibmpoeGdyLy8vZTg4K2VTVERCczJ6R3FkMFdqazNYZmZKVFkybHJmZmZ2dWl4cnh6NTA0Ky92aGozbm5ublVzS2dTN0h1VGMyZS9ac1VsSlMrUHJycjYyV3IxcTFpa1dMRnJGbzBTSkNRa0tjSG05R1JnWlRwa3poOWRkZlovanc0WmJsZXIwZWs4azJJTDZRUXFGQXA3T2Q1KzAvLy9rUG1abVpMRjY4R0U5UCt6YzVwS2VuOC9ubm54TVdGbmJSSWREU3BVdFpzR0FCU3FXU1JZc1dTUWdraEJCQ0NIR05rUkJJQ0FjTUJnTW5UNTYvWUJrZkg5K0dveEZDWEc1ZFBFTzVQV0lBQm1NdC8wcjUzczQ5LytaS29jbzZBLzgrc1pFZGVjbFc2dzRYWi9CVDdsSCswZmRCZkYzY3VTZnlCcjdQT21oVFBWQldXOFg4MUI5NU1lNTJubzY5bVQvdi9keXBrS0NsT3JvSE1pMXVvbFBidnBXNGdteDlNV05DZXRIZnI1TmxlYWlyTHdEancvb3lvTDd0R01EcXMvczRXbkxHWmo4LzV5V1JXSkpwQ1J3QUh1MDBDcDFLdzZiY0k4eE4yV2hacmtUQlY0T2Z3V0NzNVkwank2d3VlajhSY3lNOXZDTTRXSlJPcnI3RXN2empsQTFXeDFzNjVEbFVDbVdUYmJQU0tzNnhwNGtxbVJGQlRRZjhnVm92cHNmZmhVNmxJYis2akI5ekRsdlcxWnJxeUdpRnRuNGFoWXFsUTU2eldxWlNLUG4zZ01kdHRtMm9qUExXdUZsYXdRM3k3OElnL3k0Tzk1OWVrY2ZVQTRzQXFLaXJ0Z2tubnV3eWhoRkIzZmtvNVh0MjVUa1hIZzRLNk1MelhjZVRrSGZjNnZNS1dJS3dsN3JmVGpldmNLZjJwMWFZNzREdjVCSE13dXVmY3VvNUFPOGUreC9KcFZtV0lDcTN5dkZGNVlMcU1wSkt6OW9zOTFEcjZPRG1UMldkd2VIbnMzRVlDZUNqY2VQbEhwUG82aG1HRVJNZnAyeXdxc1l5Y2Y1MXNNZG9NbGNaRzR4MVRXNG5tcGFUazBOd2NIQmJENE9DZ2dJeU16TXBMaTVHcTlVU0VCQkE1ODZkbTYwWStlNjc3Nnh1T0hMay9mZmZ0d3BDbXVMcDZZbS92ejl2dlBFR0kwYU00SmxubnJFOGQ4ZU9IWlNVbE9EbDVjWDY5ZXViM0k5U3FlVG1tMisyV1o2ZmI2N005UFgxZFdvOGpseU9jejk3OWl5RmhZWDA2TkhENFRZLy9QQUR2WHIxYWxFQTFKUUhIM3pRcVRBcktDaklKcEJLVEV3a0tTbUpoeDU2eUdFQTFCb1NFaEpZc0dBQlFVRkI1T2ZuODhZYmIvREJCeC9ZRGFXRUVFSUlJY1J2azRSQVFqaVFtcHBxYVFVWEhCd3NyZUNFK0kxN3JOTW9sQ2hZbDNXQW5FYkJRMk1HWXkzL2QrZ2IwaXJPMlYxZllDaG45ZGw5L0NGNkJGNGFWNkxjQTBpemMxRjVWLzRKanBXY29idDNCSGRGWHM4aU82M2pMcFY1L2lFL3N2WEZuSzIwWHgwUjZlNVBrTlliamRMODYwQkg5MEFHK3R1MkNJcDJEN0thWDJkbkUxVkdSWVlLUE5VNllqeERDTkI2TWpTd0cxVjFCcGFrSjFodE56d29EbGVWQ3lVMWxXaFZHbXBxelNGUWtOYUxzYUc5QUJ6T21YT2wrTHE0ODBhdmUvQ3ZiMEZucWcvMDNOWGFadWMxVWlvVTVuMW9QZERWT3Q2MmNXQUdVRmxuQURzUjVJV3R4Y2FIOVVXdFVGSlZaNkNrcHRMdXZ0MVVXcncwcnRSY01FZk9oYUdEMFltNzJCMnBNeGtkaGhpZWFoMCttcGJkYmE1V0tGdjBuSVkyZzVIdTVvcUVNRGMvbm8yOWhWZ3ZjMFZUNHdCelMyNGlyeDVhYXJPUC9uNmRlSzNIWk5MS2MvbS93OTgyZTh3dW5xRzgzUDEyL0Z3OHFEWFY4Y0h4dGV5cW41UEpYYVc5TEtHdXNLKzZ1cnJOTG1TYlRDWTJiOTdNeXBVclNVbEpRYUZRNE9ucFNYVjFOZFhWMVhoNmVqSjA2RkFlZU9BQmg2M0xaczJhMWVyakNna0pZYzZjT1h6eHhSY3NYYnFVdUxnNDdyenpUb3hHSTB1V0xFR3BWTEpqeHc1MjdEQy92K3IxZWxRcUZSck4rZmNwdlY3ZmJBams1dVpHVlZWVmk4ZW5WcXZSYURTWDVkeTNiTm5DMHFWTFdidDJyZDMxQnc4ZTVPelpzOXgxMTEzazVUVWQ0QWNFQktDb2Z4OXZUbHhjSEhmY2NZZkQ5U3RXcktDdzBQYm44T0xGaS9IMjl1Yk9PKyswTEd0OEExcURuQnh6OVdsdWJxN2Q5ZEhSMFE0RHg0U0VCTjUrKzIxOGZIeVlQWHMyaHc4ZjVoLy8rQWN6WnN4Zyt2VHBFZ1FKSVlRUVFsd2pKQVFTd29IR2YyVEZ4TVEwc2FVUW9yM3I3Uk5GVjY4d0RNWmFWcDUyWEZWU1dXZHdHQUExYUR5UGtIY1RGN08vemR6RmpKNTNjMHRZSDVhZjNrTjVyYjdsQTNkQ3dybmpMTWxJc0x2dWlaZ2JHUi9XMTJaNVEwWEliUkg5dVRkcUNQTlRON0UxOXloalEzdnpTS2VSVFI0dnhpT1lsN3JmamxhcFlmYnhOYVJWbkdQOTJZTldZWWV2aXpzUDErL0hXK1BHQzNFVG1YRmtHVVpNZUdwY1NTN05vcXF1eHRKYXF5MUV1UHJ4dDU1M0VhajFvcXhXajZmNi9JV3lKMkp1YkxhQ3FNSEgxejNTNVBvLzcxdkF1VWFoNDVPLy9JZXlXdHNMcTE4UGZzWVNCT21VR3N2bmJhNmRxclFHdDRmMzUrRk9JNm10cnpwcHpyT3h0L0JzN0MxT2JldU1OeEtYbzZUNWk2ZzNodlRrOFpqUmxvL1RLL0o0OWRCU3Axb3NHZW9EcnFqNkVDaFU1ME9vN3Z3Y0lQSGVIYUMraUNDNUxJdkVFdHZXYXkwVjdSNkVuNHNIWmJWNi9uRnNOVWRLTWdGejI4RDMranpBMnF6OS9EZGpsN1IwdXdLS2k0dUppb3E2NHNmTnk4dGp4b3dacEtXbE1XSENCUDc4NXo4VEd4dUxTcVd5ak91WFgzNWgxYXBWUFB6d3cweVpNb1ZKa3liWjNkZktsU3ZKem5iOFhuZkxMYmNRSFIzTnpwMDdLU2dvQUNBN094dTlYcythTldzczI0MGNPZEpTVGFKVUtubjAwVWNaT25Rb3NiSG05bytyVjY4bU5UV1Z2LzcxcjVad0p6MDluU2VlZUlLcFU2Y3lidHc0d0Z4Tjg5aGpqekY0OEdDNzQya0lnUjU2NkNHblg2L0dicjMxVnA1Ly92bkxjdTY1dWJsRVJFUTRERVNXTDE4T3dELy82YmhWWTRNTkd6WlFVRkRBMGFOSGdmUG5mZlRvVWVycXpOL2JEVjBDZ29LQ0dEWEtjYXZKN2R1MzI0UkFpWW1KSERod2dLZWZmaG8zTnpmTFBFNVBQdWw0M3J6NTgrZmJYYjV5NVVvOFBHem5NMXUzYmgzLy9PYy84ZlQwWk5hc1dZU0VoQkFTRWtKbFpTVno1ODVsNnRTcHpKdzVFMzkvL3laZUNTR0VFRUlJOFZzZ0laQVFEcVNrbkwvVC9XSW56eFZDdEE4TkY5UVQ4bzdidlFEZkVsNzFrOHhEMCsyZ0RoZG5jS2Fxa0FoWFAyNE1qbWZWMlgyWGROeldWRlBmb3FxMi9pSjJqY242WTBkdUN1bkpsTTQzb1ZHb3lORVhjMDVmd3JRRGk2MWE0b1hvZlBoYno3dncxcml4cCtBRVJoUGNFTkNGNlQzdjRvUGo2emhaWDQyaFVsaGZ4UE92cnlwcXJLR0YyTzBSQTZ5V2I4azVjdEhuYnQ2dmlqZDcveDRmalJzRmhuTGVPYnFTOS9zK2FGbC91RGdUZlYzVExieUdCY1hocG5KaGMyNGl0VWJIcjl2RmhIOFRJNjdEUTYzalRHVUJPeDBFUUFESyt0ZW5wb25qTi9aclVUcFpWVVZPYlJ2aTZrTS8zK2dtdHpGY1VJRmtqNmZhbGQ5RkRhYldaRVN0VUZKck10TFJQWkFSUVhGc3lEN2sxRmdBNHJ6TWMwak5PUElkT2ZvU0hvc1pUWCsvVHZ6bjVHWU9GS1lCT0t5WWFxbE5PWWU1emkrYWhhZTJXbFVOL3JIelRlaFVHdnI3eGJBMHZXMnIySzRGeGNYRmxKU1UwTEZqeHl0NjNNek1URjU0NFFYQ3dzSll0R2lSMWJ3NEJvTUJGeGNYZkh4OEdEdDJMR1BHak9INzc3L240NDgvSmlzcmk2ZWVzbTExdUczYk52THo4MjF1T0RJYWplemV2WnZldlhzVEhSM044dVhMT1hMa0NGcXRGb1BCZ01sa1l2NzgrUmlOUmd3R0EvSHg4VFl0eFdKalk5bTRjU04rZm43TW56K2ZybDI3TW5ic1dNdjZWYXRXQVZCV1ZtWlp0bkRoUW94R0l3OC8vTERkODgvUHo4Zk56YzFocU5XY3JsMjdYclp6VDB0TEl5TWpnNGtUSjJJd0dEQWFqVXljT0JFZkh4LysvdmUvczJmUEhoNTk5Rkc2ZE9uQ0s2Kzh3dVRKa3hrNWNpVHo1czJqb3FLQ2FkT21zV1RKRWc0Y09JQktwU0k1T1prUFB2akFNaWFBTld2V1dGcnB2Znp5eXhmMUdwaE1KdWJObTBkNGVEZ1RKa3dBNElVWFhpQWdJSUFaTTJiWWhGaEpTVWtzV2JLRTMvLys5M1piM2JtNnBsdGpNQUFBSUFCSlJFRlV1bHA5ck5mcm1UdDNMaHMyYkNBb0tJaTMzbnJMNnZ1azRYTTNiOTQ4bm43NmFhWk5tMGIvL3YwdjZseUVFRUlJSVVUN0lDR1FFSGFjTzNlT3lrcnp4U0tOUmtOa1pHUWJqMGdJY2JtNHFsem81MmUrbUoyUWQveVM5OWZWTXd3d04vUTY0NkFOVzRPZGVjbmNFM2tEZ3dPN1hyWVFxSTl2Rks0cSsrM0l1bnRIdE1veDNGVmEvdGhsRE1QcVE1b2QrY25NVGRsSVZaM0JzbzFhb2VLV3NEN2MxM0VvT3FXRzVMSXM1aVN2eDJneTRlTnlONzE4b3ZpZzMwTXNUdHZPOW5OSjFGMVF2UktxOCtIaDZCRjJqMy9oOG9QMUYvMEI3b204Z1p0RCt6Z2NlN0RPZHE2SldsTWRXM09QMHMrM0kyOGRYVWxaalhVd3VDVTNrUzI1aVE3M0NkRGJOd28zbFFzTFQyNXR0ajFZUTBzelovaHBQWmpjWVJBQVN6SVM3TTVkMWFDaEpWMXo0VjJEemJtSlRuOFAzQkFRMjJ3STVJeEhPbzNFVTYxajlkbDkzQmJlbjdUeVhBRHU3emlNbmZrcGxOWTBIOHBxbFJvNmU0WlFXbFBGcjhVWkFPanJ2L2FLREJYazZJdFJLNVNvRlNxN2Jmd2EyaUVxRmNvbTIvd1pqTFVZTVdIRXhEdkgvbWUxYmtSUWQzcDRkOENJaVgrbGJNQ0lDWCt0Si8zOU9sRlFYY2Erd2xQT3ZTRENhWWNPbVVQQ0sxa0pWRnBheW11dnZVYlhybDE1L2ZYWDBXZzBGQlFVc0hUcFVyWnYzMDVSVVJFNm5ZN2V2WHZ6MUZOUEVSWVd4dmp4NDRtSWlPRGxsMThtSkNTRXlaTW4yK3kzZi8vK2x1cVlCZ2FEZ1Z0dnZkVnFXYytlUFprOWV6WXpac3lndExTVTJiTm5rNWlZeU5TcFUyMzJXVk5UdzcvKzlTL1dyMS9QK1BIam1URmpCcUdob1phQVlmUG16YXhkdTVidzhIRCs4NS8vRUJRVXhQRGh3M253d1FjWk1HQ0F3OTk5OC9QekNROFA1NUZIbXE1eWRGWnJuWHQxZFRWcGFXa01HemFNK1BoNE5tell3TGx6NTNqb29ZZHdkWFZsNGNLRkJBVUZjZmZkZDVPZW5nNUF2Mzc5aUl1TG83YTJsb2lJQ09MaTR0QnF0WlpRWmRpd1lRd2JOZ3lBalJzMzh2Nzc3L1B5eXk4emZQaHd5N2ptekpuVDRuTmV1M1l0S1NrcHpKdzVFN1ZhVFVKQ0FvY1BIK2EyMjI2elc0SFZVSG5VcFVzWHJyLysraWIzblpTVXhMdnZ2a3RXVmhiZHUzZG4rdlRwK1BuNTJXdzNhZElrT25ic3lNeVpNM25sbFZlNDhjWWJlZkxKSi9IeDhiR3pWeUdFRUVJSTBkNUpDQ1NFSFkxYndVVkhSenZkRTF3STBmNzA4b2xDclZCaE1OWnlwRGp6a3ZibG8zSGp4aEJ6ZTVoakphZWJyZkk0VUpqR1BaRTMwTVV6RkhlMWxvcmExcDlMcEl0bktGMDhRMXQ5dncxNmVFZndYTmZ4QkdxOXFEWFZzZURrVnI3UC90V3lQbGpuemFqZ0hvd0o2WVdmaTdsZHpRODVoL244NUJaTHBjamZEditYSnpxUFpteEliNTdyT3A3ZlJ3MWhYZFlCZmlsSUpiZSswdUowWlFGemtzOVBaTjdkTzV5eEliMEJySllENUZlWFdoNEhhcjBJMUxaOFRyZGxtYnY0YitaTzlIVTFEb01CclZMVFJMTXo4eHF0U21NVGFEVm9xbExNRVZlVmhtTWxaM0JScXRtVmZ3S1ZRdWx3LytyNmNLbXBTcVRHeG9iMm9yZVBjeGZVZzNTWFBrOWViNThvUmdYM1lGL2hTWDR0U3VlMjhQNllnSVdudHZKTzcvdDRPSG9rSDZWODMreCsrdnQzUXExUU50bnE3WUdPdzJ3cXhpNFU1eFhPMGlIUE9Wei9jY3IzYk1rOWFyTThTT3ZGbE00M0F2QmQ1aTVPMWdkWmtXNytQTmw1REllTE15UUVhbVU1T1RuczJiT0gyTmpZSzNyUitwTlBQa0duMC9IcXE2OWE1dEJac21RSm16WnRZdVRJa1VSRVJIRG16QmsyYk5qQWE2Kzl4dno1ODlGb05QVHExWXZubm51T0R6LzhrRUdEQmhFZUhtNjEzK3pzYkxadjMyNjFyTGEyK1VvNlIwNmZQczNiYjc5TmFtb3FJMGFNWU1xVUtiaTd1d05RVVZIQm9rV0xXTGx5SmZIeDhiejMzbnZNbmoyYk45OThrNGtUSi9LSFAvekIwaHJ1UXBXVmxWUlZWVmxWUDEycTFqcjNJMGVPVUZOVHc1MTMza2xjWEJ5SERoMmlyS3lNU1pNbThjc3Z2N0Jueng2ZWZmWloxR3ExNWZmOGhrci8vUHg4UzJzM3ZWNXZVMWtEc0hQblRvZkhUa2hJYUxJeVNxL1hXMXF1RlJjWE0zLytmUHo5L2NuSXlDQTFOWlVOR3piZzYrdkxvNDgrMnVMemJwQ2ZuOCtDQlF2NDhjY2ZBWE00T21uU0pCSVRtNzVoNGQ1NzcyWGh3b1ZzM3J5WmhJUUVicm5sRnU2KysyNkg4MWdKSVlRUVFvajJTVUlnSWV5UStZQkVlNmJYNnpFWUROVFUxRmorZCtaeDQyVkdveEdUeVlUSlpITDR1S1hyR3U1a0JXQ2s3UVdXdHRLMWZnTDVVK1hubko0N3hSNmRVc05MM1NlaFZXb3dBZDlrT0w1ZzFPQmtlUzYxcGpyVUNoVmRQRVA1dFNqOW9vOS9vZkphUGZzS1Q3RWo3empienlYWjNXWnNhQyt1ODR1aDhpSW5zdS91SGNFYnZYNkhFZ1g1MVdXOGw3VGFNbytQcThxRk4zdjlqaGlQWU12Mngwck9zRGg5TzhkTHM2ejJVMnVxWTk2Skg5bVRuOHBEMGNPSmNnL2swVTZqZUxUVEtGTExjM2p0MERlVTFGU3k3ZHd4eTNPdTh6dGZoZEo0K1lVYTVqTnk1UGx1NHhuazM4Vm1lV1dqS2laSHZyamhxU1lyUndBK0grUjRmb2Q3RWo1czhid3haeXVMZUROeE9UcVZoc2tkQmpJcU9KNlhmLzNhYm9Db2FtRTd1Sjdla2ZTMExZeTZMUHhkUEpqYTdWWnFUVVlXbk54S2lPdjVDL25IUzdQWWxaL0NxT0FlSENyT2FQTHpDekRJMzN3aGQwL0JDWWZiNU9pTE9YcUo4d0UxbnRlcWdSSUZmK2syQVRlVmxxTWxaL2h2eHE1TE9rWjd0MlBIRGc0ZVBIaFpqMUZiVzB0bFpTVUtoUUpmWDErYkFPRmlCQWNIVzdVcHN5Y3pNNU5ObXpZeGE5WXNkTHJ6YzRRTkhEaVFQL3poRDNoNW5ROUdkVG9kSzFhczRPVEprM1RyWnE2UUhEZHVIQnMyYkdEUm9rVzgrdXFyVnZzK2R1d1lHUmtabDN3ZVlHNVg5dW1ubjJJMEdwazZkU3JqeDQvSFpES1JuSnpNbGkxYjJMaHhJNVdWbFV5YU5Ja3BVNmFnMFdoNDZhV1hDQThQNTZ1dnZ1S0hIMzVnN05peGxvcWFockFMb0tqSTNDNHlMeStQTDcvOHNzVmp1K2VlZTZ4ZU8yaTljLy9wcDU5d2MzT2pTeGZiOS9POWUvY1NIUjF0cVM0NmV2UW9RVUZCK1B2N1UxNWVUbEZSa2FYeVNhL1g0K1ptUFo5ZmFXa3BlL2VhNXd1c3E2dWpvS0RBYWg2ZDZPaG9oOEVabU9jWGFtaTUxekIzVDJscEtjdVhMNmU4dkJ5RHdjQXJyN3lDdTdzN0dSa1piTnUyemVyNW1abm1HMVMyYmR0bXFXSnFNR3pZTUtxcXFuanh4UmVwcnE0bU9qcWFvVU9Ic25qeFl0NSsrKzNtWHppZ2QrL2UzSFRUVFh6eHhSZjg3My8vSXpzN201a3paenIxWENHRUVFSUkwVDVJQ0NURUJlcnE2aXgvYkFHV0NYV0Z1RkwwZWowVkZSV1dPMjRyS3l1cHFLaXdlbXd3R0tpdXJyWUtiNnFyVzcrSzVGb1E0V2Era0pOWm1YL1IrL0IxY2VlVjduZlF4VE1FTUZjRE9ETUJmYTJwamx4OUNlR3Vmb1M3K3JWYUNPU3UxdUt0Y1dQRjZUMEFkUFVLczd0ZFJrVStHUlg1QkdxOUxtcHVtbU1sWjloWGNCS2RTc1BzNDJ1dFduZFYxUmxZbDNXQVJ6cU5ZbGQrQ2o5a0g3SlVTRGh5b0NpTmcwVnBEQTdveWswaFBlbmxHOFhtbkNNMmM4dG9GQ3I2KzFrSDlFb1VWbk1QTldpWXo4Z1JvNm1waG1wTlN6aDNISTNTK1ZadU5zZHVzcGxiTTg4MW1SZ1oxSU1JVnorbWRadklHNG5MYlBhbXJtLzc1R3pROU1IeGRleG9RVHU0YVhFVFd6TGs4K05TS0htaCsyMTRhOXo0S3YxbnN2WEZWaUVRd0tLMGJmVDFpK2FwTG1QSnJNZ25yZUtjdy8xOWN1Skg4cXZMMlZkdzB1RTJCd3JUK0RIbmlNT3FxY2I2K0VSeGEvaDFIQ3M1emNvemU1dmM5dEdZVVpidnJ5OU8vZFRpeitrTGNSTnR3dWVUWlRuTVBMcWlSZnU1V2h3OWV0UVNGRndKZS9ic2FaWDl4TWJHTmhzQ2JkMjZsZWpvYVByMjdXdTFmTkNnUVRiYk5sUlI2UFhXNzZ0MzNua243N3p6RHRYVjFXaTFXZ0NtVHAyS1Zxc2xKQ1RFYWx1VHljVHg0OGVKaUhDK2JXZDJkamFmZnZvcGZuNStUSjgrM1hJajA0WU5HL2pnZ3cvUWFEUU1HemFNKysrLzM2cmRtMEtoNE1FSEgyVDQ4T0VzV0xDQXRXdlhzbWJOR2g1KytHSHV2LzkreTNZTk4zT2NQSG5TNm9ZcFo5MXp6ejFXSDdmbXVmZnIxdytOUm9OYWJmdm43ZE5QUDAxbFpTVktwUktqMGNpZVBYc3NuN2VHVUNVNjJueGpRVVZGaFUwSXRISGpSbXBxekQ5SHZ2amlDOERjQnM3WDF4ZUE4UER3Sml1QkdxcVNBTlJxTlN0V3JFQ2owWkNUazhOamp6M0dkZGRkeCtqUm93RnpGZGMzMzN4anN3K05Sc091WGJ2WXRjczZhSTZLaW1MWXNHSDA2OWVQL3YzN00ySENCR3ByYTYzbWZtcU9WcXZGMTllWGtTTkhzbXpaTW02KytXYW5ueXVFRUVJSUlkb0hDWUdFdUVCYVdwcmxqMXcvUHorck96dUZhS202dWpwTG9PUHNQOU1sWEpRV0xkZlFLaXhQWDlyTWx2YjE4b2xpYXJkYjhkR1lMeHF0T1AwTFN6T2NueFErVDE5S3VLc2ZBVnJQNWpkMlVweFhPSy8xc0oxM29pa3YvZnIxUlIzcmcrUHJxS21mSytYZXFDRmM1OWZKYW4xQmRSa3hIc0g4cVl2ekY2VFdaUjFnUnVJeWZGM2M3VlpmWEI4UWk2dkt4Zkx4Z3gySEUrMFJ4TnRIVnpvOS8wMUwxSmpxV0hCcUs1VVhWTnZNUGJHeDFZODFxKy85R08wRUZicEc1d3ZtK1duZVQxckRQL28rUUIvZmp0emZjUmhmcGY5c3RjMzVTcUR6SVpxTFVvM3lnaVoyRFhNSHFaVktYSlRPL1dxb3JnKy9WSGJtMFRGaXNnbnVHbnNzWmpSZFBjTklMRGx0Q1NvdmxLc3Y0YlBVemZ3NTltWmU3bkU3MHc0c3BzeEJVRmxaWitETHRHMTIxM1gzam1CMGNEejkvS0o1WnQ4Q3NxcWFEeWdDZEY3MDkrdGttVmZJa1RzaUJuQnJXRC9MeDAyZHN5TWVhcDNOTWsvTjFWTXAyVkpUcGt5NTdNY29MaTVtMjdadGxqbFVldmZ1ZmRtUENYRHc0RUc3Z1k4OUNRa0p1THU3RXhjWFo3VzhmLy8rMU5iV2N1ellNZnIyN2N2aXhZdEpTRWhvZG45dnZ2bW1VOGNORFEzbHJiZmVvblBuenVUbTVscUZDZDI3ZDZkWHIxNjR1N3V6YytkT2grM05CZ3dZd05OUFA4M09uVHVaT05FNjZPM1FvUU9yVjY5MmFpeU52Zjc2NnlRbUpscFZBYlgydVk4ZVBkb1NwRFNvcWFsaDJiSmwvUFRUVDN6MDBVZUF1U3Fvc0xDUUlVT0dBT1kyY2lxVnloS1lWVlpXV3MyaFUxTlR3L0xseStuZnZ6Lzc5dTNqeGh0dlpObXlaYno4OHN2TW5qM2JxYkZkcUtHNmFzNmNPYWpWYXY3eWw3OVkxZzBkT3BUMTY5YzdlcXBEYjd6eGh1V3hpNHVMVGJEbURKMU94d01QUE5EaTV3a2hoQkJDaUt1ZmhFQkNYRUJhd1FsbmxaV1ZXZjZWbHBaU1hsNU9hV21wNWVPeXNqSU1odVpiU3JVMm5VNkhpNHNMR28wR2pVWmo5N0dMaXdzdUxpNm8xV3FyWlEzYktSUUtxMzlLcGRMdTQ1YXNhOXhTNW82ZjM3L2lyNHNqYm1yenhmV1d0a1JUQVBkMUhNcWRIYTVIZ1hsK2wwOU8vTmhzNjZvTFZkVmZhTDd3SW45cjJKaDlpRDBGSjlBbzFSY0VBUnJVU2lXVnRkV01DdTdCc0VEckM1VVR3NjlqY0VBczRXN21DMkUzaC9haG4yKzBUYlVHUUhXaktwdGduYmRWKzdlTDVldGlucnZDWGdBRWNFdFlIMHRGaDBxaEpOb2ppTDYrSFhtcCsrMjhjM1RsSlZYWTJGTm5NdUxyNGtHTVJ6QTlmZXhQbHU2c1l5Vm4rQ0huc01QMW9Ucm41emZKck14bndhbXRQTmw1REpNN0RPSjQ2Vm1ydVdjMDlZRk80M1p3LytyL3FNTTVrcDZOdllWblkyOXgrdmdBUXdPN01UU3dtOVd5OUlvOHBoNVlaSGY3dXlOdjRPYlFQcFRWNnZudytMb21QMU9iY3hQcDZ4Zk5rSUN1dk5aak1qTVNsMW0rWDVyU3lTT0lVRmZ6SGZvVDZrTWFFK0R2NHVsVUNPU01NU0c5ZURCNnhDWHY1NjJqSzBnc3RxNGFiTzJ2Mzk4YUh4OGZici85ZGtwS1N0aTRjU05kdTNhMWFURjJPZVRsNVJFV1pyK3FzckZ2di8yV3hNUkVubnJxS1V1MVR3T2RUb2V2cnkvbnpwa3IyODZkTzBkcGFTa2pSNDYwMnM1b05LSlVLaWtzTEdUTGxpMldLcFNDZ2dMV3JGbERkblkyZXIzZThyaXhobERzK1BIamZQNzU1N2k0dUtDc3J3bzhkYXJwdWFrTUJnUEJ3Y0ZNbUREQmJtV0xRcUd3TzE5T2M2cXFxaXh0MEJwY2puTUhjeVhQamgwN1NFMU5wYWlvaUU4Ly9aVHc4SEFxS2lydzhQQmc4ZUxGQkFjSE0yQ0FlWTZ3QXdjT0VCc2JhL2thcXF5c3RLb0VXcjE2TllXRmhUejc3TFBzMjdlUGpoMDc4dHByci9HM3YvMk5iNy85dHNXdlJZTTFhOWF3Zi85K3BrNmQycXJ6NzZTbHBiRnYzNzRXUDArbjA5bUVma0lJSVlRUTRyZERRaUFoTHRBNEJHcVlNRlpjVzJwcWFpZ3BLYkVKZWNyS3lpZ3ZMNmVrcElUeTh2TExkbnhYVjFmYzNkMXhjM1BEMWRVVk56YzMzTjNkTFk4OVBEeHNBaDJOUm1OenNVazRSNjB3VnpUVU9qbHZDb0JPcGVIRnVOdnA2OXNSZ0JObE9YeDRmQzNaK3VJV0g3K2hGWlM2dm1xak5aMnRLc1FFVEltNWtSZCsvY29TcW93TDdjMUQwY041NDhoeWNxcEtiSjRYNnhrS25xR1dqMk04Z2xzVTdueCtjZ3ViY282MGVMeVB4WXptcHBDZVRXNFQ3UjVJbkZjNE8vTlQ2T2NYalVxaFpOYXhWYnpaNng3NiszWGltYTYzOE0va2x0OUYzWnlCL2pHRXUvbzF2MkV6akNaVGt5SFFsRi9tVTlhb3JWNkR6NjkvRWplVjdmZjR4dXhEOVBmclJIKy9HSjd0ZWd2UDcxOUVvY0g4L3RUd05kVzRIZHord2xONGE5eHM5dVBuNG1GcGE3YS84SlREcWhaZkZ3KzZlWVZoQXZZWG5yUTczMUN1M3ZackN1RFdzSDdjRnpVRUl5Ym1IRjluR1dkVDVxWDhRS3huS0YyOXdwalI4eDVtSkg1bmQvNmpTTGNBY3lBVjFNMHFTQ3N5VkxBbE41Rk5PWWY1VTVleDNFWHpsUngrTHVhTDFmRStrY3pvZWJkbCtiWnp4OWlTZTVTN0k2L252cWloQUt3NXU1K0o0ZGMxdTA5SERNYW0yeFVLeHdZTkdzUi8vL3RmY25OemlZcUt1dXpIcTZxcWFqWUFXYnQyTFo5OTlobmp4bzNqamp2dXNMdU5tNXNiVlZYbnY4ZkR3c0lZUEhnd1gzMzFGZSs4OHc1S3BaTEZpeGR6NnRRcDdybm5IclpzMldMWk5pc3JpL256NTJNd0dEQ1pUTXlmUHg4d1g4QlhxZXkzcG56Ly9mZHRLcElPSERoQVFFQ0FWVXM0Z0JkZmZKR2NuSndtei9GaWxKZVgyNFJBMExybmZ2VG9VYjc3N2p0KytlVVhTM0RrNGVIQm0yKytTWHg4UEFBclZxd2dPVG1aTjk5OEU2VlNTVkZSRVljUEgrYWhoeDZ5SEtkeE83aUNnZ0srL1BKTEJnMGFSR2pvK1orSmd3WU5ZdnIwNlF3WU1JQU5HemFRblozZFpQVk9icTUxSzlTVWxCVG16WnRIZkh3OHNiR3gvUFRUVDV3K2Zacnk4bkwrOUtjL3NXTEZDcXV2RVVlMFdpMTMzWFdYMWJLa3BDVExhOU1TUGo0K0VnSUpJWVFRUXZ5R1NRZ2tSQ09scGFVVUZCUUFvRktwTFAzQnhXOVBUVTBOK2ZuNUZCWVdVbGhZU0VGQmdlV3hNMzk0Tzh2RnhjVW14R25xMzhYY1lTc3VUY05GYkdmYllMa28xZnk5NTkxMDlUUmZNUC9mbWIxOGxmNnpVM09OMktPdFAyNzFaYm9RWEY2angxL3J5UitpUnpBbmVUMEs0TGJ3L2xUVVZuT3lQTmVxZlZ1MXNaYkt1bW8rTzdtRmZRV25tQkRlajNzaWIyREJxYTM4bEh1K3dxbTVhZ3hIOC9BODBIRVl0NGIzWTFubWJwYmJhUVBtekd2NCt5aHpDNThOV2IvU3p5KzZmdHcxdkgxMEplLzNmWkFSUWQzNXNWSElja2ZFUUVZR2RYZTR2dzV1QWMwZXM3R245MzFPWWJWdGVCR2c4OExQeFlOeittS0tEWlUyNndjRmRPSDVydU9iM2IrK3JxYkZvY0FucVp2NCtMb09lS3BkZWFyTFdNdDhNaTZXU3FEemdjNm5xWnRzbmgvbTZzdmY2OE9PeGVuYldYSDZGOEJjWmZWMGwzRlVHMnNzejFPaVlGcmNSRzRJaU1WVnBXVk84a3E3b2N5RlJnZkg4MWlNdVZYVHB5YzJjYUFvemFsenE2aXI1bzBqeTNpN3ozMTA4UXpoalo2LzQrOUgvbXZWR201OFdGK2VpTG5SOG5HTnFRNTlYUTJlYWgzL09ibVpYZmtwZ0xsMVkwdjRhTnp3YWZTYzVOSnMvTFdlM0ZzZkFQMlFjNGd2VHYxMFNTR1F1SGdOYy9pa3A2ZGZrUkRJeTh1TGtoTDdBU2VZQTRaNTgrWnh5eTIzOFB6enp6dmNycmk0R0I4ZjY0cS9UcDA2a1phV3hvb1ZLeGd6Wmd6TGxpM2p1ZWVlczlxbVg3OSs5T3ZYai92dnY1OFpNMlpRV2xwNlVlM0lhbXRyZWVtbGw1ZzBhUkpQUC8xMHM5dHYzTGlSeE1URUZoOEhvRy9mdm93ZVBacXlzaktIOC91MDFya3ZXN2FNSFR0MjBLTkhEMjYrK1dhMmI5OU9Sa2FHSlFBNmZQZ3duMzMyR2NPR0RlUDY2NjhIWVBueTVSaU5Sa2FNTUZmMU5jeTE2TzV1cmtiOThjY2ZxYTZ1NXZISEg4ZG90UDc1Tkhqd1lNdmoxTlJVNXMyYjUvQjFNQmdNQkFTYy8xbnorZWVmVTFOVFEySmlJbi82MDU4QVVDcVZsbkV0WGJxVTB0SlNYRndjVndnYkRBYmMzZDF0UXFBR2I3MzFGajE3Tm4xVFJZUFhYMytkakl3TXA3WVZRZ2doaEJEdGs0UkFRalNTbXBwcWVSd1pHZW53cmtyUlB0VFYxVm5DbmNZaFQwRkJBUlVWOXR0TU9VdWhVT0RoNFlHWGx4ZWVucDUyLy9meThwS3ZvWGFnckxhS1lMengwRGpYVHVoUFhjYlMxVE9NT3BPUk9jbnJTY2c3ZmtuSGI2aktLS3V4UDkvSnBVb3R6K0dYZ2xSR0JIWG51OHpkUkxvSEVPYnF5NGZKNjJ6bXova3liWnZWM0NvTndWUlZuWUd5MmtzUFIxMVZMdWlVR293WE9lOVZaNDhRQnZwMzVreFZJVWRLTXEzV0ZkZFU4czZ4L3hIbTZzdXhrak9XTm1CaHJyNkUxYmNHYXczVkRrS2FtME43YzJ0WVArYW1iR1JUcm0wVjFNWE1GK09zZ3VveXZrci9tVnZEK3JFazQvd2NHdzN0NEpvNmRoK2ZLS1oybTRDWHhwV3YweE1zQVJDWUE1OVJ3VDJvckt1MmhFQkdUSHh3ZkMwdnhOM0dRUC9Pek83N0VCK2xmTSt4a2pNT2p6RStyQytQeFl4R0FTdzd2WnNmY2c2MTZQek9WQlV5TTNFNWIvUzZoMDRlUWJ6WDl3SGVUMXJEeVhMejNmWG42dWZ6T2xHV3c1YmNSSDdPUytMSnptTnMydFRkdStPZmdIbk9IYVBKNkRDOEdoWGNneW1kYjJKWGZnb2ZKWDl2V1Y1cnFxUFdaT1JBNFNteXFvcFljR3FyemZ4SzRzcUtpb3E2WWhldkl5TWpTVWxKc2J0dXlaSWxMRnk0a01tVEovUGtrMCtpVU5qL3VqaDM3aHhsWldWMDZOREJhbmxhV2hvMzNYUVRsWldWL1B2Zi95WXdNQkFmSHgvTGpVa0E5OTkvdjkxOUhqcDBpSnljSE1hTkcrZlVlVFJVTWpkdWVkYVVwS1FrZnZycEo2ZTJ2WkM3dXpzalI0Nmt2THdjYjI5dnU5dTAxcmtQR1RLRWdRTUhXcXFiOXV3NWY2TkJVbElTZi92YjN3Z01ET1RaWjU4RnpGVStxMWF0WXVqUW9aYUFxdUcxYVFpQmhnOGZUbGxaR1ZGUlVhU2xPUTZ1aHcwYnh2LzkzLzg1WEQ5anhneXJyNTFCZ3diaDYrdExaR1Fra1pHUmRPalFnYkN3TUt1MnVkZGZmejB6WnN4d3VNL3AwNmR6NUlqamlsdXRWdXYwalVVTjdRS0ZFRUlJSWNSdmw0UkFRalFpOHdHMVAwYWprYUtpSXF1Z3ArSC8wdExTaTlxbldxMTJHT3cwL08vaDRlSHdJbzlvWDg3cFMrbnNFVUt3RTNPeGRQVU1zMVNWZkhaeXl5VUhRQUJCT3ZPRnNkeUxhQ1huREhlVmx2K2QyVXRTNlZtS0RSVk1pNXRJZWtVZSt3dFA0ZGFDZVlpVUtCZ2RFbytYeHRVcUtHaUpoc0Nyb3JibGdaY1NCVTkyR1FQQW1qUDI1enM0V1o1ckNRWWFMRHoxRTl1Ym1LZnA2ZGh4OVBlNzlQZjdobFp0YmRYYTYvdXNnMnpPU2JTcUtOT3B6QmNVRFhXMklaQmFvZVNleUJ1NE05Sjg1L204RXo4NkhjN1Vtb3pNT3JhS3gySkdNejZzTDIvMitoMmJjbzd3VGNZT20zbWNIdXc0bk1rZEJnTG1PWDYrVG05K0luaDdVc3F5ZWUvWWFsN3BNWWtRblEvdjlybVBMMDV0WTEzV0FaSkt6L0RNL29XY3FTeG9jaDk2WXcyUmJnSDhYL3hrOHZTbC9QM0lkMWF0OGhvMExLc3pHZTErUGo5TzJVQkpqVzIxbC9odEd6Um9FRjk4OFFVMU5UVldGK3NYTGx6SWtpVkx1UC8rKzNuNDRZZWIzTWZQUC8rTXY3Ky96ZStZSDM3NEllZk9uYU91cm82YW1ocDBPaDNUcDA5M0t0alpzbVVMUC8vOE0yUEdqSEhxWXY3cDArWTVxQUlEQTV2ZEZ1RDU1NTl2c3JLcE9VVkZSWmhNSm9jaFVHdWRlK04yYlJkYXZudzVXcTJXV2JObTRlUGpnOGxrWXRhc1dSZ01CcXRXY0EyL056YUVRR0ZoWVR6MjJHTXRPVjJuVEo0OHVkWDNlYmtrSlNYeDFWZGZVVlJVeEtoUm83ajc3cnViZjVJUVFnZ2hoTGpxU0Fna1JDTXlIOURWcmFhbWhweWNITXUvN094czh2THliRnAwT0VPbFV1SG41NGVmbngvKy92NVdqKzMxclJlL1hla1ZlUXdPaUNYYXZma0xZcU5EekcxbHltcXIrQ0c3WmRVTTl2aG8zUEIxY2JlTW83WDVhTno1YXZBemxvLy8wR2dpKzY5dWVBYTlzWVkxWi9ZN3RTOGpKbjRmTlFRUHRaYlZaL2JiVkJFNUk5ek5QS2RPWG5YTEE5cnUzaEhFZUFTVFVaSFhvdm1HS3V1cUtXN2lncjI5T1cwdVJwaWJ1ZG9vVDM5eDRmT2xNbUhiVXRCUnE4RjQ3dzc4c2ZOTlJMajVVMXBUeGRHUzAveXB5eGorVkIreVhjaE5wV1hsc0dsMjEvMlljNWhoZ1hHTURlbkZ5S0R1Yk1rOXlzYnNYemxkV2NBenNUY3pvajQwL1NIbk1KK2MrSUh4WVgwWkhSeHZzeC9YK2tBeTBqMkE5L3MrYUxQK2JHVWhIeWF2WS9xUjczaWwreVE4MURvZWp4bU5ScW5pZjJmMk90V1NEcUM0eGh4U2RmZU80Qzl4RTNqdjJDcGFXcGZXRmdGUWxIc2dkMFFNSU1UVmgyTWxaL2syWStkbGF5SFpuZ1FIQjNQbzBLVy9GenRqNU1pUkxGaXdnRldyVmxsYWNKMDVjNFlsUzVZQTVxQmgrZkxsVnMrWk5Xc1czYnVidndmMGVqM2ZmdnV0M2JtQ1B2LzhjOERjZW0zaHdvVjg4ODAzZ1BrQy9LcFZxNW9jVisvZXZWbS9majFKU1VuMDZOR2oyZlBZdUhFakFLdFhyMGF2MXpOaXhBaW5BNkdMMFRESGtKK2YvVG5WcnNTNS8vV3ZmeVV2TDQrUWtCRExNUThlUE1qRER6OXMxZnE1cUtnSU1MZithM0M1cTJSS1NrbzRmdnc0U1VsSkhEOStuSmRmZnZteUhxOGxjbk56ZWZIRkYvSHo4eU13TUpENTgrZmo2dXJLaEFrVDJucG9RZ2doaEJDaWhTUUVFcUxlNmRPbkxSUEp1cm01WGRZL2lFWHpxcXVyeWM3T3RvUTlPVGs1NU9mbnQyZ2ZDb1VDWDE5ZnE2Q240WDlIZDZTS2EwOVNmUnVyRHU0QnVLdTFUVjVNanZVMDMybGNYbHZOQVAvbXEwY014bG9PRnFVN1hCL25iVzVCVTFsWFRXWkZ5NzYrbmFFM0d2Z3VjN2ZsNDF2RCsxSlphMkJyN2xIQVhQR2dVVGpmc3ZCd1VRYWpnbnZRM1R1Y3c4V1p6VCtoa1dDZE4xSDFRVnVjVnppWkZma1VHR3puMW5Ia2VPbFpTbW9xK2V6a0Zvd3R2bXgvZWZsclBlbnNZYjY0Mk4wN2dxeXFRcXM1YTlxS3JqNVkwZGVaZjdhcEZFcGU3ajZKL3ZYelFDV1ZubVYyMGhvaTNlM1BpNlJRS0xqZXZ3dTFKaU43QzFMdGJyUG03SDZXWmU3aDZkaXg5UEtKNHViUTNuUnc4K2U5WTZzczFYVnJzdzd3K1VuekJPLytMcDdFZUFRN0hyTlNZM2U5U21HK0VIdXM1QXd2L2ZvMXI4ZmZ4VGw5TWV2T0huRG1wYkFvcmFuaTdhTXJlYWZQZlZ6djM0V0hPNDFrNGFtTGEzVjFwZlR5aWVUMStEdFIxMyt2ZHZVTUk5bzlrQm1KeTlwNFpHMVBwOU5SWGUxY0FIaXAzTjNkZWVpaGgvanNzOC9vMjdjdk1URXhlSHA2Y3Q5OTl6bDhUdU41WUQ3ODhFTTBHazJyVjRIMDd0MGJnTDE3OTFvRklVT0dES0Z6NTg2VzltaGxaV1Y4K2VXWGJOeTRrYmk0T09ycTZ2ajAwMC81OU5OUGlZK1BaOFNJRVR6MDBFT1dLcGpXc21iTkdnQmlZMk5iZGIvZytOd3Y1T3JxYW5rZEZpOWV6TGZmZmt2Ly92MjU5OTU3cmJiYnUzY3ZBQjA3ZG16Uk9Bd0dBM2w1am0va01Cak96Nk5YVmxiR3BrMmJMTUZQZG5ZMllBNmJPbmZ1akZhcmJkR3hMNmN5dXQyL0FBQWdBRWxFUVZTalI0K2kxK3Q1NjYyM2lJaUk0T21ubjJiZnZuMFNBZ2toaEJCQ3RFTVNBZ2xScjNFVjBPWDRRMVU0VmxsWlNYWjJ0bFhvVTF6c2ZHc3NMeTh2bTVESDM5OGZIeDhmNlhNdW1uV3M1QXhsdFhvODFUb0crTVh3VXhPdHd4cmFtWVhxZkhpNSs2Um05MTFjVThranUvL3RjUDBnZjNQRjRiNkNVNWNsMk5EWDFmRGQyZk1oME1qZzd1UlhsMW5ORzNOZi9TVDN6amhZbE02bzRCNzA4ZTFvTndUSzFaZHdzanlYRW9OMXBZU0xVczFUWGNaWlprKzVPL0lHN29xOGdhU1NNL3ljbDhUTy9CUkthNnJJcXk3bFpIbXVUVXN4TUxjZ2V6OXBEWWtscDUwZWIyc3FyYW5DWFYxcDgzbHlVN253bDY2M1drS0toNktIYzEvSElld3ZQTVdXM0tQc0x6eEZuY2xJbnI2VWJlZU9jYnowYkpQSDBhazAxTFRTL0VFTlg2OE5JVkNkeWNpZWdoTjA5NDdnNi9TZitUN3JJQ2Fnd0ZCdU42elVLRlQ4ZCtoVURNWWEza3RhM2VTeHBoLzVqcjYrSGJrOVlnQnpqcStqdExhSzZVZit5OURBYm16SlBUK3AvTktNQkw3TDNHWHovTjYrVWJ6Y2ZSSW55bkw0MitGdmJkWTNmdDJ6cW9wNDZkZXYwTmZWMkczbjFwejBpancrU2w3UEMzRzNNOGkvQzhzeWQxOFZvWjBqRDBZUFI2MVE4WFY2QW9lS00vaHo3RGo2K0hha2wwOWtpOE5ZY1dsdXYvMTJqaDA3eG11dnZjYmJiNzlOcDA2ZGVPU1JSNXA4anRGbzVKTlBQbUhuenAzTW1UT25SUmY1NityTVg5OEdnNEhNekV4S1Mwc3BMUzNsM0xsekZCY1g4KzkvLzV2eThuSlVLcFdsc3FXQm01c2JHbzJHclZ1M3NuLy9mbmJ2M2sxMWRUV0RCZzNpbFZkZXdkM2RuWXlNREg3NDRRYzJiOTdNM0xselVhbFVEQm8waURGanhqQm8wQ0NydG5kTitlU1RUOGpJeU1EZDNSMmRUb2VMaXdzMU5UVWtKeWVUbHBaR1FFQUFBd1lNY1BxOEwvWGM3YW1wcVdIT25Ebjg4TU1QeE1mSE0zMzZkRDc0NEFOcWFtcHdkWFVsUHorZlBYdjIwS2xUcHhhSFFMdDI3V0xYTHR2M3RjYUNnb0lzanovNTVCTmNYRnlJaTR0anpKZ3h4TWZIRXhjWGgwNTNmbTdDblR0M050a1N6MmcwNHVucDZYRDl0R24ycXpjZDhmR3hiWWtiSFIyTlFxSGd2ZmZlSXpJeWt0VFVWSzYvL3ZvVzdWY0lJWVFRUWx3ZEpBUVNvcDYwZ3JzeVNrdExiU3A4eXNyS25IcXVVcWtrTURDUWtKQVFRa0pDQ0EwTkpTUWt4T21MRkVMWVk4UkVRdDV4YmdudHc2amdIazJHUUZwVjYvM1lkRlc1TU1pL0N3RGJtamptMWVSRW1mbU81VjQrVVhiWEw4M1l3ZEtNSFphUGxTZ1k0TitaQjZLSEVlSHFSN1d4aG8rVE54RHYwNEdoZ2QzbzdoMUJkKzhJSG8rNWtTUEZtZngwN2hpdkhscUt3VUVJMGxZQkVNQ3JoNVphZmF4RXdaREFiandRUFpRZ3JUY2xOWlY4ZUh3ZC9meWlHUlhjZzBIK1hSamszNFdTbWtxMm5UdkdwcHdqekVsZTMreHg1ZytjMGlyajlYZnhJRUJydmtEWXVIM1pwcHdqN01wTG9hS3U5YXNuRGhhbFc0VkpCbU90VlFBRTVqQ3YxbVRid3JQaGMyN0M1TlM4U3FVMVZaYzAxbDM1SjVoOWZBMEhDOU9vckROWXJXdG9UV2U2U2lyT0l0ejhNUmhyV1hiYUhPaHV6RDdFRXpFM0V1a1dJQ0ZRRzVnMmJSci8rTWMvZU82NTUzajg4Y2U1OWRaYlVhdnQvMnpJeU1oZzd0eTVwS2FtTW5QbVRLZm5tOXk5ZXpmbDVlWDgvUFBQQUJRVUZQREtLNjlZYmVQdTdzN3UzYnZ4OVBRa01EQ1E1T1JrcXFxcStPU1RUOWkvZjc5VnUxeXRWc3ZBZ1FPWk9IRWlmZnYydGV3aktpcUtKNTU0Z3NjZWU0eDkrL2F4YnQwNmR1L2V6YzZkT3drSkNXSEJnZ1ZPL1k3bDR1TEN3WU1ITGNGTkE1MU94NEFCQS9qakgvL29kUGgxS2VmdTZ1cnFjTDhwS1NsczJyU0pZY09HOGVLTEw2TFQ2YWlvcUNBaEljSHlHdlhyMTQ5bm4zMjJ4VGNROWVyVmk5Ly8vdmNPMXk5WnNvUno1ODRCNE9ucHlmejU4NG1JaUVDbGNseUpHeFVWMVdRSXRISGpSZ29MQ3gydW56QmhBbUZoWVU2TUh0YXRXMGRGaGUzTkY5SFIwYnp3d2dzc1dyU0l6TXhNeG93WncrOSs5enVuOWltRUVFSUlJYTR1RWdJSmdibjFXRlpXbHVYalRwMDZ0ZUZvZmx1S2k0dEpUMCszL0hNMjhGR3BWQVFIQjF1RlBjSEJ3VTMrd1N6RXhWcDM5Z0RqUW52VHl5ZUtTTGNBTWl2dHQyYTdmK2ZIclhiTW0wSjZvbE5wT0Z0VnlJR2l0RmJiYjB2NXVKaXJSVHcxcmp6UWNSanVhaDN1YWkzdWFpMFI5WFA0UEJGekkzL3FNaFpsZlMxUHRFY1FiaW9YbTR2bkFDRTZienA3aHRMVHB3TUQvRHBiNWp6S3J5N2ovZU5yU0M3TllrZCtNcCtmM01JQS94aHVETzVKWDc5byt2aDJwSTl2UjZaMHZvbWRlY2xzeVUwa3FabXFtUXY1YXoxeFY1a3ZOTHFxemYvN3VYZ1E2V2EvM1ptOTdTcHE5UTdiMUxtcnRYVHpDcWVmYnpRM0JNUmF6aTJ0NGh6L09MYWFiSDB4aDRveldKejJNOWNIZEdGTVNDOTYra1J5VzNoL2JndnZUM0paRnB1eWovQnozbkdIODdtWVgxUGI4TUZOWlhzQlZhZlUwTk1ua3Z6cVVnb05GZWJLR0dNdFlhNisvTEYrZnA5YWs5Rm12cWtPN3Y3Y0Z0N2Y0V3ZTUUtFd2Y3NWRsQnBlakx1dDJlM0JIQVNlcml4d2F0dTJ0aU12bVhCWFA0S1ZLc3BycXpFWWEvRnpjV2RNU0M4QUNxcWRiMWZZMkx3QlQ2QlRhVkRYVjRkMTk0NWc0ZlZQV1czam9UYmY4ZjlDM0VTN29SakFZN3ZuWWNSRWJsVXhVZTZCOUsydndPdmphNjVTeUs5Mjd1ZXBhRjBhallaWFgzMlZGU3RXc0hEaFFyNzk5bHVHREJsQ2JHd3N2cjYrNlBWNmNuTnoyYnQzTHdjUEhxUjM3OTU4L1BISGhJZUhON3Z2Y2VQR01XN2NPT2JPbmN2cTFhdHhjM1Bqd1FjZnBHL2Z2c3laTXdjdkx5Kzh2THp3OVBTMENpcjI3TmxEZG5ZMkxpNHVEQjQ4bU5UVVZIcjA2RUZNVEF6ZHVuVWpMaTZ1eVRCSHFWUXljT0JBQmc0Y1NFRkJBUnMyYk1ESHg4ZnBtMndlZmZSUkhuMzBVY0Jjd1ZOYlc0dENvY0RGeGNXcDU3Zld1VGVsUjQ4ZXpKa3poMjdkdWxuZTI2WlBuNDdKWktLMnRoYTFXbTFaYm85S3BVS24wOW45UGRUWDE3ZkpTcWYxNjlkYlFpQXdCenpOQ1E4UDUrNjc3M2E0UGpFeHNja1FhT1RJa1paMmVjM1p1M2N2YVduMmZ3OFpNMllNWThiWW55OU9DQ0dFRUVLMEh3cVR5WFIxM09Zb1JCczZldlFvSzFhc0FLQkRodzdOdHBRUWpwV1ZsWkdXbG1ZSmZVcEtTcHA5amthanNRcDdRa0pDQ0FvS2F2S1BjZEcrM2ZIeisyMDlCQnZQeE43TTZPQjRmaWxJNVoxai83dXN4OUtwTkh3eTRBbThOVzY4bDdTYVhma3ByYnIvL242ZGVLM0haQmFjMnNxYXMvc3R5K2NQbkVKK2RSbHA1ZWVJY2c5RW8xVFJ4VE9VV2xNZHorLy9ncm45SDNPNHo1S2FTcktxaW5CVHVSRGxIc2liaWNzNVVKVEdQWkUzME5remhFQ3RGNkd1UG1pVjFoY044NnBMV1o5MWtPK3pmblVZZlBpNnVETTZPSjZiUW5vU29qdmZraVpiWDh5N1IvL25NSlJiT3VRNWRFcU41ZXZweGJqYnVDSGcwdHA1SnVRZFovYnh0UURFZTNlZ24xODBZYTYrUkxvSEVxTHpvZkc3MHRtcVFsYWQyY2ZtbkNNTzIvbUY2THk1T2JRUE40YjB0Rno0cjZ3enNDWG5DSitmMmdxY2I3c0c4TkN1dVpUVjJsYTVmRDM0R2R4VVdwN2IvNFhsOVZBcGxDd2Q4bHlUOHpxdHp6cklmMDV1dGxvMk5MQWJmKzEyZWVaMGVQM3d0eGRWc2RYWHR5Ti9pNytMbExKc1h2cjE2MHNleDErN1RXQm9ZTGRtdjcvdWpSckNQWkUzMkYzMzJ1RnZPRlkvWjVnalNoUXNIL1pYQU12bnB1SHI4bExkK2ZOc2pKZ1lIUnpQTTdFM0ErZm44Y3FxS21McWdVVU9xK2JheXNwaExXdEJkYW0yYmR2Rzl1M2JlZjMxMTYvb2NSdVVsWlh4NDQ4L3NudjNic3Z2UEM0dUxnUUVCTkNuVDU4V1hZZ1hvalVZalVaTHFDVXRrWVVRUWdnaFJBT3BCQklDU0U4LzM3NUdxb0JhcHFLaXdxclNwNm03RXNIY0dxUng0Qk1hR29xL3YvOFZHcTBRamkxTzI4NEEveGdHK25lbW4yLzBaYTNPdVQ5cUtONGFOdzRWWjdSNkFPU004bG85c1Y2aEdFMUd6bFlWOGszNkRyS3FpaWcwbEZOb0tPZHNaU0ZaVlVXY3JTb2t1NnFJcktvaXk3d3lnL3c3ODNMM1NmVHc3c0NCb2pRS0RlVU04RHZmNHFqYVdNT3A4bk1rRm1leXZ6Q041TElzUjhPd0tESlVzUHowSHBhZjNrTXZuMGpHaGZaaG9IOW5ESFUxbkdsQlZjbUpzbXpMM0R3WEs3VXN4L0s0MkZEQnhQRHJVTmVITEVaTXBGZms4V3RST3J2elQ1QlMzeDZ2S1RuNkVyNUkyOGFTakIyTURPckJyZUY5aVhRTGFKVkdZM1VtSTFtVmhVUzVCOXFzcTZ3ejhFUDJJYjVPLzlsbTNjNjhaUFlWbkxSWjNocXV0bENpT1JkV1NkV1k2c2l1S21MRjZWK2FEWUFjZVhqWHYybU5XeGdhZ3NVdHVZbW9GVXB1anhpQWo0czd2NWFrODUvVXplM3V0ZjR0OHZUMFpQTGt5VXllUExtdGh5SUVZSzdxYWtrRmxoQkNDQ0dFdURaSUpaQVF3S2VmZm1wcDAvQ0hQL3lCeU1qSU5oN1IxYXVxcW9xTWpBeEx0VTkrdnYwNzlCdm9kRHFpb3FMbzJMRWowZEhSQkFiYVhxd1UxNTZyc1JJSXpBSEhTOTBuVVdnb1orcitSWFlyTWk1VnZIY0hadlM2aDRwYVBWTVBmRWxCTzIvcHBFVEJyZUg5eU5PWGNxYXlnS3lxSW9kVk1TM2hvM0hEVGEwbHE2cW9GVVo1OFVZRWRjZERyU09qSW8vVThoeExHSFlwZW5wSGNxbzgxMnBlbnVqNklDZWpJci9GcjU5YW9jSkZxY0pGcWNaRnFhYk9aS1RJVU5FcW40ZHJSVU5vSTYvWXBibldLb0dFRUVJSUlZUVFvajJRU2lCeHpUTVlESllBU0tGUUVCRVIwY1lqdXZvVUZ4ZHo3Tmd4a3BPVE9YT202VHVqTlJvTmtaR1JsdEFuSkNSRTJycUpkbU5QUVNwZnAvL01UU0U5ZVNCNktQTk8vTmlxKzNkWGEzbWc0ekJ5OVNYOE8yVmp1dytBd0Z5dDBMamxYR3NwcnFta3VLYXkxZmZiVXR2T0hXdjFmUjRweWJSWmxuWkJSVXBMMUpycXFLMnJzenRIazNDT2hEOUNDQ0dFRUVJSUlYNnJKQVFTMTd5elo4OVBQQjRhR2lyOXMrdWRQWHVXNU9Sa2twT1RtNnoyVWFsVVJFUkVXRUtmOFBCd2VRMUZ1OWJRbHV4eXFLaXQ1dVZEU3k3THZvVVE0bHFUa1pGQlZGUlVXdzlEQ0NHRUVFSUlJYTVxRWdLSmE5N3AwK2Nuc0w2V3E0Q01SaU5wYVdtVzRLZTh2Tnp1ZGdxRmdyQ3dNS0tqbytuWXNTTWRPblJBclphM0VpR0VFRUlJSVlRUVFnZ2hoTGpheUpWYmNjMXIzTjZzUTRjT2JUaVNLODlnTUhEaXhBbVNrNU01Y2VJRUJvUDlWa0pxdFpxWW1CaTZkZXRHMTY1ZDBXcTFWM2lrUWdnaGhCQkNDQ0dFRUVJSUlWcEtRaUJ4emJ2V0tvSEt5OHM1ZE9nUTZlbnBuRHAxeXVGMkxpNHVkT25TaGU3ZHV4TVRFNE5HbzdtQ294UkNDQ0dFRUVJSUlZUVFRZ2h4cVNRRUV0ZTB2THc4Uy9XTGg0Y0hYbDVlYlR5aXk2T21wb1pqeDQ1eDVNZ1IwdExTSEc3bjV1WkcxNjVkaVl1TEl6bzZXdWIyRVVJSUlZUVFRZ2doaEJCQ2lIWk1RaUJ4VFd2Y0NpNHlNcklOUjlMNlRDWVRKMCtlNVBEaHd5UW5KMU5iVzJ0M08yOXZiMHVidDhqSVNCUUt4UlVlcVJCQ0NDR0VFRUlJSVlRUVFvakxRVUlnY1UxckhBTDlWbHJCWldWbGtaaVlTR0ppSWhVVkZYYTNDUWtKb1hQbnpuVHIxbzNRME5BclBFSWhoQkJDQ0NHRUVFSUlJWVFRVjhKdkt3VEtQQU1IRDhHSms1Q1NDb1ZGYlQwaWNaV2JXUDhQZ0VNcHdML2FiakN0Skt6KzM5aW1OanFVQWh1M1g1a0JYVTM4ZkNHMk0zVHBESDE3UWVSdkkvZ1RRZ2doaEJCQ0NDR0VFRUlJZTM0YklaQ2hCdjY3QWxhdkE2T3ByVWNqaExoYUZSYkI3cjNtZjE5L0E3ZFBnTi9kQ1dwVlc0OU1DQ0dFRUVJSUlZUVFRZ2doV2wzN24vVTlQUk9tdlFyL1d5c0JrQkRDZVVZVHJGd0RyMHlIdFBTMkhzMDFwNHVudENFVVFvamZFbmxmRjBJSUlZUVFRb2lyVS9zT2dmVFY4STkvUWxaT1c0OUVDTkZlcFdYQSt4OURiVzFiaitTYUV1MGUxTlpERUVJSTBZcmtmVjBJSVlRUVFnZ2hyazd0T3dSYStoM2tubXZyVVFnaDJydmNjL0ROOHJZZXhUVmxUR2hQbENqYWVoaENDQ0ZhZ1JJRjQwSjd0L1V3aEJCQ0NDR0VFRUxZMFg1RG9PUVRzUDZIdGg2RkVPSzNZdFU2T0o3UzFxTzRablQyQ09HbWtGNXRQUXdoaEJDdFlIeFlYenA1U0NXUUVFSUlJWVFRUWx5TjJtOEl0RzRqbUdRT0lDRkVLekdaWU5QV3RoN0ZOZVgramtQeFZMdTI5VENFRUVKY0FqOFhEKzd2T0t5dGh5R0VFRUlJSVlRUXdvSDJHd0tkelc3ckVRZ2hmbXZrZmVXSzh0SzQ4dThCanpISXYzTmJEMFVJSWNSRjZPOFh3MGZYUFlKT3BXbnJvUWdoaEJCQ0NDR0VjRURkMWdPNGFIbDViVDBDSWNSdnpkbXN0aDdCTmNkRHJlUGw3cFBZbW51VUEwVnBaRlRrY2JxeW9LMkhKWVFRd29FT2J2NUV1Z2ZRenplYTBjSHhiVDBjSVlRUVFnZ2hoQkROYUw4aFVHVlZXNDlBQ1BGYkkrOHJiV1pVY0E5R0JmZG82MkVJSVlSb1I0S0RnemwwNkZCYkQwTUlJWVFRUWdnaHJtcnR0eDJjRUVJSUlZUVE0cHFsMCttb3JxNXU2MkVJSVlRUVFnZ2h4RlZOUWlBaGhCQkNDQ0ZFdTZQVDZRRFE2L1Z0UEJJaGhCQkNDQ0dFdUhwSkNDU0VFRUlJSVlSb2QwSkNRZ0RJemMxdDQ1RUlJWVFRUWdnaHhOVkxRaUFoaEJCQ0NDR0VFRUlJSVlRUVFvamZJQW1CaEJCQ0NDR0VFTzJPdDdjM0FEazVPVzA4RWlHRUVFSUlJWVM0ZWtrSUpJUVFRZ2doaEdoM2ZIeDgwR3ExRWdJSklZUVFRZ2doUkJNa0JCSkNDQ0dFRUVLMFMxRlJVVElua0JCQ0NDR0VFRUkwUVVJZ0lZUVFRZ2doUkxzVUVoSWlJWkFRUWdnaGhCQkNORUZDSUNHRUVFSUlJVVM3MUxGalJ3QU9IVHJVeGlNUlFnZ2hoQkJDaUt1VGhFQkNDQ0dFRUVLSWRpa3FLZ3F0VmlzaGtCQkNDQ0dFRUVJNElDR1FFRUlJSVlRUW90M3EzYnMzR1JrWlpHUmt0UFZRaEJCQ0NDR0VFT0txSXlHUUVFSUlJWVFRb3QzcTNiczNBTC8rK21zYmorVHFwOWZyV2JWcUZhdFdyYUtpb3FMRnp6OTE2aFJKU1VrWWpVYTc2M055Y3ZqbGwxK29xcXE2cVBIbDVlVlo3YnUydHBZdFc3YVFuSnpzMVBOUG5EakIzcjE3YlpadjI3YU5mZnYyWGRTWW1sSmVYczZYWDM1cDk1ak9NQnFOdlB2dXV4dzVjcVRaYlUrZVBNbk1tVE01ZlBqd1JSMUxDQ0dFRUVKY3U5UnRQUUFoaEJCQ0NDR0V1RmdoSVNIMDZ0V0x3NGNQTTJMRUNIeDhmTnA2U0JldHZMeWMzTnhjWW1KaU1KbE1Ec09XQmdxRkFxWFN1ZnY2VENZVHMyYk5JaUVoQVkxR1ExeGNITEd4c1MwYTMrTEZpMGxJU0dEKy9QbEVSMGZickYrN2RpM2ZmdnN0MDZkUForalFvUzNhZDNWMU5YLzk2MS94OWZWbHpwdzVLQlFLU2t0TG1UMTdOckd4c1h6NDRZZk43bVBseXBYczNidVg3Nzc3em1iYzRlSGg5Ty9mSDRCRml4WTVERlBpNCtONTVKRkhuQnB6ZVhrNWl4Y3Y1bzQ3N21EQWdBRk9QYWV4eE1SRU5tL2VUSWNPSGVqWnMyZVQyeFlXRnJKdDJ6WUdEQmhBcjE2OVdud3NJWVFRUWdoeDdaSVFTQWdoaEJCQ0NOR3VqUmd4Z3NPSEQ3TjkrM1p1dSsyMkszcnNnb0lDTWpNektTNHVScXZWRWhBUVFPZk9uWnNNWjA2ZVBNbXlaY3NvTHkrbnBLU0VvcUlpaW9xS3FLNnVCdUR6enovbndJRUR6SjA3dDhsamUzcDZzbUxGQ3FmRytkbG5uNUdRa01DSUVTUDQ5ZGRmZWZYVlY1a3padzRSRVJGT1BiK3NySXc5ZS9iUXUzZHZ1d0VRUUVKQ0FwNmVuZ3dhTk1pcGZUYTJhTkVpc3JPem1UUnBFZ3FGQWdBL1B6OG1USmpBaWhVcjJMZHZueVhFdVZUcDZla2NQWHFVb0tBZ3ErVjVlWGw0ZUhpMHlqR2NzV1hMRmdDR0R4OSt4WTRwaEJCQ0NDR3VQUklDQ1NHRUVFSUlJZG8xSHg4ZmhnOGZ6dmJ0MndFdWV4QmtNcG5ZdkhreksxZXVKQ1VsQllWQ2dhZW5KOVhWMVZSWFYrUHA2Y25Rb1VONTRJRUhiSUlHQUoxT3grSERoL0h5OGtLcFZKS1RrOFBRb1VQcDJyVXJ2cjYrdUx1N1c3YjkzZTkraDUrZm44MCtObTdjU0Y1ZVhyTmpyYXVyNDUvLy9DZmZmLzg5Z3djUDV0VlhYeVUxTlpWcDA2WXhiZG8wWnN5WVFkZXVYUjArWDYvWFUxdGJ5OGFORzZtcHFXSGN1SEdVbDVkYjFydTV1YUZVS2psMjdCaG56NTVsMUtoUkZCUVUyTjFYY0hDd0plQnA3TkNoUXl4ZnZwelkyRmdtVFpwa3RlN2VlKzlsL2ZyMWZQamhoOHliTnc4dkx5K2I1K2ZrNUxCejUwNHlNaktvcnE2MkNjWktTMHRSS0JTc1dMR0NnUU1IQWhBVUZNU1hYMzVwdGQzamp6OXVlWHpreUJGMjd0enA4SFVCcUt5c3RHejc2YWVmTnJudDRNR0RyYXA5OUhvOVAvMzBFekV4TVhUbzBLSEo1d29oaEJCQ0NIRXBKQVFTUWdnaGhCQkN0SHNqUm93Z0l5T0RRNGNPb2RWcUdUZHUzR1U1VGw1ZUhqTm16Q0F0TFkwSkV5Ync1ei8vbWRqWVdGUXFGUURGeGNYODhzc3ZyRnExaW9jZmZwZ3BVNmJZQkJ2aDRlRjgvZlhYZ0xrbDJOU3BVeGsvZnJ6ZGxtSTMzbmlqM2NxYkkwZU9OQnNDRlJVVk1XdldMUGJ2Mzgrb1VhTjQ4Y1VYVVNxVnhNYkc4dDU3Ny9IcXE2OHlkZXBVbm4vK2VjYU9IV3QzSHcwdDVCcTg5OTU3VnVzLyt1Z2o0dUxpK1A3Nzd3SFl1blVyVzdkdXRidXY5ZXZYbzlGb3JKYmw1ZVV4YytaTVhGeGNMT05yek1mSGgyZWZmWmIzM251UG1UTm44dTY3Nzlwc2MvcjBhUll1WElqQllNQm9OTEp3NFVLcjlkWFYxWlNVbExCdzRVSUNBd09iZU1YT1MwdExZKzNhdFUxdVl6S1pMTnVlT1hPbXlXMURRME90UXFBZmYveVJpb29LYnJycEpxZkdJOFQvczNmbmNUYVcveC9IWDdPYU1ZdXh5emIyM1Noa2w1U2hTSXZsUzVSVXZ2cVdmcUpRbGhLSnFHOGtoQ2hMbEZRR1JiSm5LYkpraWJLRTBUQ1dtV0VNczUvNS9YR1pjK2JNT1dkMmllLzcrWGljNWo3WGZkM1hmWjE3em96bS9welA1eElSRVJISkt3V0JSRVJFUkVUa3R2Q3ZmLzJMQlFzV3NIUG5Ub0tDZ3ZKVWxpd3I0ZUhoREIwNmxMSmx5ekovL254S2xDamgwQ2NvS0lqMjdkc1RHaHJLNnRXcitmREREemx6NWd3dnZQQkNnYzRsT3hzM2J1VEREei9reXBVclBQbmtreno1NUpOMldUaTFhdFZpOHVUSmpCbzFpbmZmZlpjZmYveVJGMTk4a1RKbHlqaU01ZTd1VHA4K2ZlemFEaDgrekk0ZE93QVRiRnEvZmowMWF0UWdORFRVNGZnVksxWncrdlJwUEQzdC8veThldlVxbzBlUDV0S2xTd3dmUHB6ZzRHQ25yeVUwTkpTOWUvZXlkdTFhSms2Y3lKQWhRK3lDU1hmZmZUY3JWNjVrMHFSSlR0Y0U2dGV2SCtYS2xXUE1tREdBclF4YlZoNSsrT0ZzTThvaUl5TjU4c2tuZWZqaGgzUDEvYlZZTElTRmhRRncxMTEzOGM0Nzc3QnQyN1lzajBsTlRRWGdndzgrWU5xMGFRQU1HemFNMXExYjUvaThJaUlpSXZLL1NVRWdFUkVSRVJHNUxmajQrTkNuVHgrKy9QSkxmdmpoQjNiczJFR2JObTFvMEtCQnZzZU9qWTFsNU1pUjFLeFprOWRmZngwdkx5OU9uVHJGM0xsek9YejRNRmV2WHFWVXFWSTgrT0NEZE8vZUhYZDNkenAyN0VqNTh1VjU3YlhYS0ZPbURGMjZkQUVnT1RtWmxKUVVBT3M2UUVsSlNjVEh4d000QkV0eTQ4U0pFOHlkTzVjZE8zWlFyRmd4eG84Zjd6VERDQ0E0T0pnWk0yWXdjZUpFZHV6WXdkNjllM25zc2NkNDdMSEhLRjY4dUxXZmg0Y0h2WHYzdGpzMkxDek1HZ1JhdW5RcHljbko5Ty9mMyttMTNyNTlPMmZPbkxFTFFsMjdkbzNodzRkejlPaFJ1blhyeG4zMzNaZmw2eG80Y0NEbnpwMWp3NFlObkQ5L25yRmp4eElRRUpEajY1Slpjbkl5aHc4ZnRtdEwvMTdjYUpzMmJTSThQQnd3QWJiNjlldmo0K09UNVRFWExseGc1ODZkMUtsVHg3cU9VK25TcFcvNFhFVkVSRVRrMXFjZ2tJaUlpSWlJM0RiU0EwRTdkdXhnOCtiTnJGaXhnczJiTjlPbVRSdUNnNE1KQ2dySzA3Z3paODdFeDhlSEVTTkdXTE5RVHB3NFFWeGNISjA2ZGFKUW9VSnMzcnlaT1hQbWtKcWFTcTlldlFBSUNRbmhwWmRlWXZMa3lUUnQycFJ5NWNveGMrWk1WcXhZWVRmK20yKythZDN1MWFzWFJZc1dCVXdKTldkelBuMzZ0TjN6eU1oSVB2MzBVelp1M0VoYVdob1ZLMWFrUllzV25EeDVrcE1uVDJiNTJobzBhRUJNVEF4bnpweGh5WklsZlAzMTE3UnYzNTVCZ3dabGUxMGlJeU1KQ3d1alFZTUdMb050Rm92RkxuTW5LaXFLTjk1NGd5TkhqdENoUXdmNjkrK2Y3WGw4Zkh3WVAzNDhiNzc1SnJ0MjdlTGYvLzQzL2Z2M2R3Z2VYYnAwaWM2ZE85dTFKU1ltVXE1Y09idTJpeGN2TW5EZ1FJZnpWS2xTeGU1NVdsb2FGb3ZGNWV0Szc1T2VxWk9SdTd1N3d4cElxYW1weko4LzM2NnRVNmRPVHNmUDZKZGZmbUhuenAyRWhvYmVzRktISWlJaUluSjdVaEJJUkVSRVJFUnVPMDJiTnFWQmd3YnMyTEdEZmZ2MjJRVmRTcGN1alkrUEQyWEtsQ0U0T0ppYU5XdG1PVlo0ZURqcjFxMWo0c1NKZGhrYnJWdTM1dDU3NzdVK2YvVFJSM244OGNmWnNtV0xOUWdFMEtGREI3Ny8vbnZtejUvUGlCRWphTk9tRFJVcVZBQmc4K2JOSER4NGtNNmRPMU94WWtVQWF0YXN5UjkvL0FHWUlGRG1OWERBWkE3NStmbFpuMSs2ZElsTm16WVJIQnpNZ0FFRE9IMzZORk9uVHMzeDlTcGV2RGp6NXMzanM4OCtZOVdxVlpRc1dkSWhnT0dNdTdzN0xWdTJwR2ZQbnB3K2ZkcjZ1akpLU1VteEJvR09IRG5DcUZHamlJbUpJVFEwbEpkZmZqbEg1d0VvVktnUVk4ZU9aZHEwYWF4YXRZb0pFeWF3ZHUxYXhvOGZieDNEejgrUEYxOTgwZTY0dVhQbk9veFZ1blJwSmsrZWJOYzJiTmd3aDM3TGx5OW4rdlRwV2M0ckxDek1XdDR0b3hFalJ0QzJiVnU3dHErKytvb3paODVRcEVnUkxsKytuT1c0SWlJaUlpSUZRVUVnRVJFUkVSRzVMZm40K05DbVRSdmF0R25EcVZPbk9IbnlKSkdSa1NRbUpoSVpHY21wVTZlSWlZbkpOZ2kwY2VOR0tsZXV6RjEzM1dYWDd1SGhZZmZjMTllWFFvVUsyV1c5cE92YXRTc1RKa3dnTVRHUmtKQVFRa0pDQUt6QmcrYk5tOXVWYlVzUEFrMmJObzNLbFNzN2pEZG16QmoyN2R0bmZWNnJWaTNlZmZkZDZ0YXRpNGVIQi9YcjE2ZGR1M1oyeDF5OWVwWEhIMytjamgwNzhwLy8vTWR1bjV1Ykd6NCtQZ3dZTUlEZXZYdmo3KytmNVRWSlY2cFVLVWFPSE1tcVZhdVlNbVVLWThhTW9Ybno1blo5TWdhQmloWXRpb2VIQjMzNjlLRlVxVko4K2VXWE9UcFB1aUpGaWpCNDhHQmF0bXpKNU1tVDZkcTFxMTBReWN2THkrRjFmL0hGRjNiUExSWUxIaDRlbEN4WjBxNDk4L2NUb0U2ZE92VHQyNWVJaUFqV3JsMUxvMGFOcUYrL2ZwWnovTzY3NzdodzRRTEZpaFd6YXo5Nzlpd0xGaXlnVEpreXRHdlhqczgrKzh5Nkx6bzZtbmZlZVlkV3JWcGx1eGFSaUlpSWlFaHVLQWdrSWlJaUlpSzN2ZURnWUlLRGcvTjA3TjY5ZTJuYXRHbVdmYUtqbzFtMGFCSFIwZEgwNjlmUFlYL2p4bzFKU1VuaDBLRkQxbURTNzcvL1RrUkVCR0FDQk51M2I2ZEZpeFo1bWlOZ0RTeUJDV2o0K3ZyYTdVOHZXZWJwNmVtd0w2UE01ZWRTVTFQNTlOTlA3ZHFPSERsaTk3eDE2OVlzV3JTSUNSTW1NSFhxVkNwVnFtVGRsekVJVkxKa1NlYk1tWU9mbng4dnZQQUNSNDhlemNVcmhPclZxL1BnZ3cvU3BFa1RGaTVjNkxCK1VuSnlNdXZXcmJOcnUzcjFxdDN6OUNCUVR0U29VWU1hTldxUW5Kek1MNy84UW5SMHRNUDZTQm1kT0hHQytmUG5VNmRPSFlmeWVKR1JrU1FsSlRGbzBDQ0gxKzN2NzgrRkN4ZjQrT09QYWRxMHFkYjdFUkVSRVpFQ295Q1FpSWlJaUloSUZpNWN1RURac21XZDdwc3laUW8vL1BBRHljbkpBUFRzMlpQUTBGQ0hmajQrUGhRdFdwVHo1ODliMjFhc1dJR25weWNwS1Ntc1dqb3BqeUlBQUNBQVNVUkJWTFdLRXlkT1dNdkY1VlZxYWlwSlNVbE85eVVrSkFBbUtCTWZIKyswVDNwR1VFWVdpNFZ2dnZuR3JpMGxKY1h1ZVVCQUFLTkdqV0x3NE1HOCtlYWJ6Smd4ZzhLRkN3TW1NT1B0N1czdG0xN0didkxreVhicjdmVHQyNWRTcFVveGFkSWtwM043OXRsbjdZSlhtUU5BWUFJK0gzendnVjFiWW1LaTNmT2twQ1M3K2VTRWw1Y1hYYnAwNFpOUFBtSFRwazEyWlFEVFdTd1dwazJiQnVCMG5hT1FrQkQ2OXUxTG8wYU5ISUpBM3Q3ZXZQTEtLd3dlUEppcFU2Znk5dHR2NTJwK0lpSWlJaUt1S0Fna0lpSWlJaUtTaGZqNGVKZVpNODJiTjZka3laSkVSMGZ6MDA4LzhjVVhYK0RoNFVIZnZuMGQraFl1WE5nYWZEbC8vanliTm0yaWJkdTJyRjI3bHFlZmZwclZxMWN6WWNJRWEvQUVURkREMmRveG1ZTXc2VmF0V3BYdFdrQ3JWcTFpMWFwVlR2ZVZLbFdLUllzVzJiVjVlWG14Y3VWS3U3YXdzRENIdFhKcTE2NU5yMTY5V0xod0lWT21UR0hFaUJIV3VXWU9MSUZaNHlkZGNuSXlseTVkb243OStpNnZkVkpTVXBZWlRHQ3ltSll1WFdyWGxqa3pLeUVoZ1ZPblRqbGs5RVJGUlZHdVhEbVhZM2Z0MnBWVnExWXhmZnAwR2pac1NHQmdvTjMrTDc3NGd2Mzc5OU8xYTFmcTFxM3JjTHlIaDBlV1dVVDE2dFVqTkRTVXRXdlhzblhyVmxxMWF1V3lyNGlJaUloSVRpa0lkS3Z5OUFRWGYvaTUxTEFCdEd3R2gvK0FYdy9BeGFnYk03ZGJWV0FneE1iZTdGbEE1VXBRdjQ3Wi9uNHRKQ1hmM1BrVU5FOFA4LzRGU0U2QjYyVkpSRVJFUlA2cEFnTURuUVppQUpvMmJXb3RGZmZjYzg4eFpNZ1FGaTllVE1lT0hTbFZxcFJkMzB1WExsbExyUzFjdUJBZkh4L3V2LzkrMXE1ZGk3dTdPNis5OWhwRGhnemh5cFVyMW1NR0R4N3NjbDRCQVFFT2JYWHExS0YvLy83RXhzWTZCQ21Ta3BLWU4yOGVkZXZXcFdYTGxuYjdMbDY4U0lrU0pheFpPbm5WcTFjdnRtM2JSbFJVbERWNGxwaVlTSkVpUmJJODdzaVJJMWdzRnFwVXFlS3lUMkppb3ROZ1VtNWR2bnlaNnRXck82eTlNM2Z1M0N5UDgvYjJadkRnd2J6MjJtdU1HVE9HZDk1NXgxcm1idjM2OVh6NjZhZlVybDJiWjU1NUpzOXplL3JwcDltOGVUTXJWNjVVRUVoRVJFUkVDb1NDUURmYnl5L0MzUTBoMVFKUE9OWU9kOHJURTk0YUJYOUZ3S2Vmd1RYbnBSd2MzTnNhV2pTRk5xMWd4aHpZc0Rudjg3N2RWS29JNzR3eHdiRmxLK0dQM05VbUwxQjFha0tmeDgzMnhoLy9HVUdnNElvUVVoZFdyczcvV0QyNndXTVBtZTBGbjhPS0RKOUN2U3NFVGtjb1FDa2lJaUwvS0JVclZuUllBOGNaYjI5dm1qVnJ4dUhEaHpsNzlxeGRFT2o4K2ZOY3VYS0ZDaFVxOE50dnY3Rm16UnA2OSs1dGx3M2o0K1BEMUtsVGNYZDNKeXdzRERBbDBFcVVLT0Z3cm1YTGxuSDI3Rm1IOXFwVnF3THd5aXV2OE9TVFQ5SzFhMWZydnJpNE9PYk5tMGZWcWxYcDNyMjd0VDA4UEp3QkF3Ynd3QU1QTUdEQWdCeGNFZGM4UFQyWk1HRUNRVUZCdUx1N0F5YnpKcnZ5YTl1MmJRUGd6anZ2ZExyZllyR1FrSkRnTkJQb2swOCtZZG15WlNRbEpXR3hXT2pjdWJQZC9zVEVSRTZmUGszbnpwMTU5ZFZYdVhqeElzMmJONmRkdTNaMi9iNzQ0b3RzWDEvRGhnM3AwNmNQOCtmUFo4eVlNWXdhTllxMWE5Y3liZG8weXBVcngxdHZ2WlhyVW5NWmxTeFprZ2tUSmxDN2R1MDhqeUVpSWlJaWtwR0NRTTU0ZTBIbmpnVXoxc0ZEV1FjVVBEM0J5d3M4TEs3N1pOYS9MMVN2YWg0TjZzTkhjMkR2L3F5UDhmSXltVUFBaVltd2ZVZk96M2NqRlFtRXl6YzUrOGJUQS83dlArWjcwZmd1U0U3T2V4RElyekFFQklDL0h3UVZnYUFnS0JvRVJhOXZmeFVHZjU3TSsxeUxGNE95ZDJUZHgyS0IzdzVEWVYrbzZ2cVRsQzRkT1diZUkrazZkWUFuZXBqMzBOVnJOeTU0V0swS0RCMWtNb01XTElhMUcyL01lVVJFUkVSeXFXblRwc3liTjQvazVHUnI1Z2RBUkVTRVhmbXd0TFEwOXUzYkI4QWRkOWovUDl1V0xWc29Ycnc0VmF0V1pkYXNXWlFzV1pJZVBYcHc3Tmd4dTM3cGdaT001NjVjdWJMRG5MWnQyK1kwQ0FRUUhCeE10V3JWbURsekp2NysvblRvME1IbGE0dUxpMlBNbURHa3BhVTVCRVh5cWxpeFluYlA0K1Bqczh6Z2lZMk5aZFdxVlpRcFU4Wmw4Q011TGc3QTZUaU5HemUyWmtYRng4Zmo1ZVZsWFMvbzZ0V3JkdGxObnA2ZUpDWW1abG4yTFR0UFBQRUVWNjVjNFp0dnZxRnYzNzVFUlVWUnRXcFZKa3lZa0czR1UwNkVoSVRrK3BqRGh3L3oyV2VmRVJNVFE5dTJiZTJDZkNJaUlpTHl2MDFCSUdjS0ZZTEh1eFhNV0l1V0ZIeFd5YllkMFBCT0UyUW9WaFJHRGpVMzV1Y3RjcDBWMUxvRnBQL0J0R01YWEY4VTlvYndLUVIrZnVEdkQ0RUJKdEJUSk5BRVFZb0ZtVGtYTHc0bGk1dkF3dFBQdzVVNDhQV0JRZm43NUNFQVU2WkRmQzVlWDQrdUVGekJiRWZId0t4UFRHbTQwTFltTU9UcGFTdGg1dTFscnFPdmovbWF2dTN2YjE2enUxdlc1N29jYThiUHEyWjN3OU5QWk4wbk9Sa2Vmd1lxVm9EUnIrWCtISU9IdyttL2JNK3JWelhmSjREK1Q4UFpTRk5Tc0tEMTdXMnVMMTd3M0RQUXBERk0veGd1WFNyNGM0bUlpSWprd3IzMzNzc25uM3pDOHVYTDZkYk45bmZDTysrOFEzSnlNalZyMXNURHc0TURCdzV3OHVSSk9uWHFaSmNGbEpDUXdKSWxTM2pzc2NjQWVPQ0JCNmhYcjE2QmxEWnp4dFBUa3pmZmZKTVhYM3lSOTk5L240Q0FBRnEwYU9IUUx5a3BpZGRmZjUyLy92cUxNV1BHVUxObXpRS2ZTMXhjSEJhTHhlVnJ0VmdzVEpnd2dhdFhyL0w4ODgvajV1YjgvNmNqSXlNQktGcTBxTU8ra0pBUVFrSkNTRXhNWlBqdzRRQk1talNKYytmT01XREFBRHAzN2t6ZnZuM3g4UERnNjYrL0J1Q3V1KzdLODJ0S1NVbWhZc1dLZUhsNUVSVmxNdGlEZzRPSmo0OTNPcitDa0w0R2xMUHJjKzdjT1lZTkcwYXhZc1VvV2JJa3MyZlB4dGZYbDRjZWV1aUd6RVZFUkVSRWJpMEtBam1UQmlRa1p0c3RSMUp1d0hvbit3N0F5eVBneGY2MjdKNzcybHpQQ3BvTHZ6ckpDdXI4b0cyN1pUTm8zcVFBNW5FUTNubmY5dno1WjAzSk9RK1AzSTFUdXliczNHMkNMSTJjbDMvSUZjOWN2SzBiTm9CSHJ2OXhaRW1EcVRNaDdpcTR1ME9uOWlZWVZGQXNhZENnbnJrK3Q5STZPQi9OTmVYZ0twUXp3YkNoQTJIbzZ4QVZYYkRuZWZ0ZGVMNmZLVmtJcGpUYysyL0RoN095ejNRVEVSRVJ1WUg4L1B6bzA2Y1BjK2JNNGE2NzdyS1dYT3Zac3lmZmZ2c3RlL2Jzd2MzTmpiSmx5OUs3ZDIvYXRHbGpkL3preVpQeDh2S2lTNWN1Z0FrWUJBY0gzOUE1Ky92N00yYk1HRDc4OEVPcVZhdm10RTlLU2dyKy92NzgzLy85SDgyYU5YTTVWbkp5c2tPSnRaUWNyays2YytkT0FNcVVLZU93THo0K252SGp4N05yMXk1YXRteVpaY2JTdW5YckFGdTVPMmR6SER0MkxBY09IR0RRb0VGNGVucFNybHc1bm5qaUNUNysrR01PSERqQW0yKyt5ZkxseTZsVXFaTFRUS0NVbEJTSFRLeU16cDQ5eTVvMWEvaisrKytKaW9xaWJObXlQUExJSTZ4ZXZab05HemF3YWRNbTdyenpUdTY3N3o2YU5HbFNvQUdoOFBCd0FPdWFVaG45OXR0dkpDUWs4UGJiYjFPK2ZIa0dEQmpBcmwyN0ZBUVNFUkVSRVVCQklPZmk0bksrUHMvTkVoc0w0OTh6d1owbmVwakFRdkZpMExHOVl4RG83b2JtQm40NkQ0L2NCMnFjOGN3MHhwbXp1UnYzNmpXVDVWR1FnWmJjS0ZzR0JyMWd5OTVadXN5VTd3TlRVbTNYcjNEZlBmYkhKQ1daTEtQNGVQUFYxd2ZLbERiNzloK0VvMythOTAvY1ZiaDYxV1E0eFY2QksxZk1kbHBhd2MzLy80YmFsMjE3b0IxMHliQzQ3WjhuVFZhUE02OE9NdlBlZHdEbUxiYmZkemJTL25saUlyejNBVXdjYXpLZkFnTmg2RXN3NmkzSTRSLy9PUktmQU85UE0xbEdUL1UyNzYvQVFIamwvK0Q1d2ViNmlZaUlpTndranp6eUNJY09IV0xreUpHTUh6K2VLbFdxMExKbFMxcTJiT255R0l2RndzeVpNOW0rZlR0VHBreXhXLy9IbFNWTGxwQ1ltTWp2di84T3dNcVZLNTNlK0E4UER5Y3hNWkVGQ3haUW9VSUYyclp0eS9MbHk2MFpNK21xVjYvT3NtWExBQk1vQVJNMG1EVnJGZ0RseTVjbklpTEMranhkaHc0ZHFGU3BFbUJLMU4xLy8vMTIrMCtkT3NYQmd3ZnQyajc5OUZOaVltTHc4dkxDM2QyZHk1Y3ZzM1hyVnNDVXRjdDRYWDc4OFVkbXo1N05oUXNYYU5xMEtTTkdqTER1ZisrOTkwaElTTURQenc4dkx5L0N3OFBadTNjdkZTcFVvRkdqUmc3WDR1clZxN3orK3VzY09IQ0FsMTU2aVU2ZE9sbjNkZXZXamJKbHk3SjM3MTVXcmx6SjJiTm5HVFpzR0dESzBDMWV2QmgvZjMraW82T0ppSWl3eTVoS1NVbmg5OTkvWjgrZVBXemZ2cDNqeDQ4RFpvMm9QbjM2MEw1OWV6dzlQWG4wMFVkWnUzWXR5NVl0WTgrZVBlelpzd2N3d2I2NmRldFNwVW9WUWtKQ25KYjFjMlgwNk5GY3ZYb1ZIeDhma3BLUzJMZHZINzYrdnRTcVZjdWhiK1hLbFhGemMyUFNwRWxVckZpUlk4ZU9aUm5VRXhFUkVaSC9MUW9DM2VwV3JqWnJ1THp5ZitZbStwVHA5dnM5UGVHcFhyYm5tN2FZb0VSbUlmV2dVa1d6L2R0aE9IN0MrZmxhTklVU3hjMTI1bkYrUDJyS2lNVmROWThyY2VieFlEdnc5alp0NHliQnBjdm1rVlVBSVRvRytnL00rclZuTkh1cUtUT1hVNFY5NGRXWG9YQmg4L3pYL1dhOW5vd1dMRFp0U1VrbU15d3gwVEdJMC80K1V5SU40TWZ0NXZyK1hXSmk3RFBXNGpPVkFreEtzaS9ybGxIcTlUV29ybDV6M1NlamlMTW1JMmp3OVhKOTFhckFzMzN5VjlyT2xkVnI0V1M0Q1RRRkJwanpLZ0FrSWlJaS93QkRoZ3poM1hmZjVhV1hYcUpmdjM1MDZ0VEp1dlpNWnFkT25XTDY5T2tjTzNhTWNlUEd1Y3hneVd6RmloWEV4cG8xTTMxOGZGaTdkcTNMdnU3dTdpeGR1cFJtelpyUnRtMWJ0bTdkeW0rLy9aYmwrT2xCbGZUTUVsZENRa0tzUVNBUER3OEdEUnBrdHo4c0xNd2hDQlFaR2NtR0RSdnMyb29VS2NKVFR6MUYvZnIxclczanhvMWp5NVl0ZUh0NzgrOS8vNXR1M2JyWlplQWtKU1d4ZmZ0MmE5Q3FjT0hDTkczYWxBRURCamk5M2hzMmJPRFFvVU1NSHo2YysrNjd6MkYvaXhZdGFOaXdJVTg5OVJTMWE5ZTJCclQ4L1B4WXVYSWxTVWxKdUx1N1U3dDJiYnAyN1FyQW9VT0hHRFpzR0luWFAzVGw1K2RIaHc0ZGFOZXVIWGZlYVYrOXdOM2RuUTRkT3RDaFF3ZisrT01QdG16WndyWnQyemgxNmhTblRwMEM0TC8vL2ErclMrMVMrdnBTN3U3dVZLeFlrZWVlZTQ1QUp4K2dxMXk1TWtPSERtWCsvUG1FaDRjVEdocEtqeDQ5Y24wK0VSRVJFYms5S1FpVUZYOC9xRmNuYjhmR1hiVmxsWUJaVThYRFNXbUJqT1VHZkp4OE1qRFZZdFo0eWNvZlIySElTSk9sa1hsTm9FY2ZzbVdxSERrRzAyWTdIMlBjNjdidHhVdWRyMk5VcGpSMHVsNmlJUzBObHE5eW5JZXp6SlA3N2pGQm9KUVVPUFpuMXEvbDcxQ29FSXdZQXVVeUxOWTc4eFBIQUU5Nk1PdFdWcjhPdlB4L1pudmdVRnN3SlQzN0tUZVpTZHQraHNaM21mV2x3S3laZE9oMzJMSzk0T2FiN3ZBZjhOcG9rOFcyN2VlQ0gxOUVSRVFrRDd5OHZCZ3hZZ1RmZlBNTm4zNzZLVXVXTEtGbHk1YlVxRkdEb2tXTGtwQ1F3TGx6NS9qbGwxL1l1M2N2RFJvMDRNTVBQM1JhZXN5VlJZc1c1WGwrNzc3N2JwNlBkZVgvL3UvLzZOKy92MFA3bzQ4K3lxT1BQbXJYTm56NGNJWU9IVXBpWWlMSnljbDRlSGdRRUJEZ2NPeUFBUU1JRGc3bWtVY2VjWnJsbERFcktDVWx4V1dnTFYzbnpwMXAyTEJobHRmWng4ZUg5OTkvSDNkM2QydkF5Y1BEZysrKyt3Nkx4WHhBS21NZ3FrNmRPalJyMW94aXhZclJwRWtUR2pSb2dGZjZPcGxacUZtekpqVnIxcVJmdjM1RVJVVng4T0JCcmwyN1JraElTTGJIWmpSbXpCaFNVMU5KUzB1em03TXJvYUdoaElhRzV1b2NJaUlpSXZLL1FVR2dyTnhSQm9ia0loc2xvK01uNE5VM2JNK0hETXg2dlJ0M2QvaHNqbVA3ejcvQWUxT3pQMS9zRmNmTW5PcFZvVnVHUDh3V2Z1SDgyS0pCVU8zNkp4T3Z4Smxna1RNOXU5ckt2ZTNZQmFleS92VGdQNUszRjR4NEJXclZzRzlQTEtBMW9QTGlucGIyd2NEcUdUNGwyckk1SkNTWTdmTVhjajkyMGFJUTRHK0NQVmN6QkxUU3o1ZmI4blFmejRlNnRXMVpWKzN2dXpGQklEQ3Y5N3MxTjJac0VSRVJrWHpvMHFVTG9hR2hyRjI3bHA5Ly9wbk5temR6K2ZKbHZMMjlLVkdpQkhmZWVTZVBQLzQ0RFJvMHlIYXNldlhxWlpudGM3TVZLMVlzVi8wOVBUMnpEZG9VTDE2Y3A1NTZLc2ZqNVVST0FtMnUrcmdLc0l3YU5TcEg1M2FsZVBIaUR1dERwZXZac3ljOWUvYk04bmlQZ2lqaExTSWlJaUwvOHhRRXlxbVVWRWl6Wk4vUHc5T1daWEV6Vks0RTk5OERuMzlsU3NTbHI5dXo5U2VUWGVITUk1MXMvZno4b0haTmsrR1JVWEJGYUhtOXJuUmFtbGsvNTFaVHFCQU1HMlNDR0s0ODB0RldJaTRuS2xleWJUZTdHKzRvbmZOanYxcHVzcnllZjlaa2lqblRyNDl0ZTl2UHJnTjByaFM1WGk0aTdpcFlNZ1I4MHMrWGtwcTc4YTVkZyttelllUXcrTzU3V0xURXRCZjJoZGRmemRrWXhUUGNTT2pZSHBvM3lkbHhNWmRnMHBUY3pWZEVSRVRrQmdrSUNLQkxseTUwNmRMbFprOUZSRVJFUkVURUpRV0JjdXJkS2JENzErejdqUm9LZDJhVDZyODBESkt1WjU3YzB3b3FsRE0zNkQvLzB0YW4yNk1tYUpFYjk3YUMvcytZYkpjdFA1bTFWWHAwTVRmdTV5eHdma3lkV3VaR2ZEcDNOeGowQW93WUF4ZWpiTzJsUzBKVXRGa1A2S2VkY09wMDd1WjJzd1VGbVF5Z0t0ZUROaGFMeVp3S0ttTGZyOU1EdVZ0YktLUEdkNWxIVGkxZmxYMnB2NnpjZjYvOThkV3JPZllKOERkZk0yZUpwUWVCOG5MK2ZRZGg4S3RtbmFCMEhoNzJHVXc1VmFLNGJZMnA3Rnk0bVB2eFJVUkVSRVJFUkVSRVJQNkhLUWgwTTZ4YVkxdWJwWG8xRXdRaURaWjlhK3Z6Y0tlY0I0RThQZURwSjZIRC9iYTIzditDTjk0MjVlU0tCa0Zjbk9OeHdSVk10bEI2K1lNemtWQzJqQW1DdlBFYXZEWFJkdU45NTI3WXRRY2FONFMvSW5MOWttK3FpdVhOR2tEcHdRWkxHa3liWlVxdFpTN1JsNUJvSGpubDRXNGZVRW5OUWJhWTFmWE1uTjdQQWhteXgyWlB0UVdubmgxZ2U2K2twZGtIN0o1K0l2dFRCRjZ2d1g1OWNXRXI3M3dFZ2NBK0FBVG1wZVRrdW1XOFhtRFdpY3BwTmxKdXZpOGlJaUlpSWlJaUlpSWlvaURRTGE5WVVSUElxVm5kMWhaeDFxemRBbkR1dkhsa2RsY0lEQm9BZm9WdC9WNTdBLzd6TExSb2FvSkI3NHlCS2RQaHdDSFR4NUptZ2tIT0JQaWJRSlF6UHRlRFdZVUx3OERuSGZjbnhNUHNlZG0vMXJ3cVZUSkRBTWdDMDJiRGo5dE5FQ2l6Z1VOek4zYjcrNkQvMDJaNzFxZXdhVXZ1NTJkSnd4b1FxbERPUGp2SllqRVBaeklIUlR3OUlIUE45UFNGZURObUFybTVnYmUzMlM2b3RaRGk0dUNKZnRuM0d6blV2UGZTTFY0S0sxWVZ6QnhFUkVSRVJFUkVSRVJFeEk2Q1FEbFZ2Njd0aG5wV2NybHdhcjQwYVFUUDk3T1YvQUt6OXMvTXVhNnpKZ0lEb05lL29OMjl0cmFZUy9EV0pMZ1dEMU5ubXNCUWcvcG1QWmszWG9OMW04d2FRNW16U1RMeThZRjdXbVE5WDI4djUzMnV4RGtHZ2Z4Y0JJeGM4Y3RpSFo5ZGUwMHB2N3ExNFAxcHNHZGZ6c2Y5dTlXcmsvTysvUWJZZjU4ZmV3aDY5N0R2RStna0NPUlgyQVNDQUs1ZXk5czg4NkpsTS9zQWtJaUlpSWlJaUlpSWlJamNVQW9DNWRSREQ5enNHZGg0ZTBQZjNpWUxKVjF5TW55NkNINVk3L3lZWWtYaHdWQjRzTDB0TXdmZ1ZEaE1lTisyL2s5S0NrejRMN3p3YjdpbnBRa1doTGFGMXMzaCszWG1rWEd0b0J1bFVLSHNnMHE1c1dDeEtVTjJNcnpneHJ3UjZ0Y3QyUEdjbFlQejg3TnRYNzNxK3RnU3hhRkRPOWY3bHk2RHBLU2N6YU93THp6ZE8yZDlSVVJFUkVSRVJFUkVSS1JBS0FpVVUxZXY1V3o5Rkg4L3g1SmNCYWx5TUF4NkFjcVZ0YldkdndEdlRvVVRKKzM3Rmk1c01pL3VhV20rcHEvOUE1Q2FDdDkrYnpKOFVsTHNqMHRKTlJsQnZ4K0JwM3FaZ0l5UER6ejZFRHpjRVE3OEJ0dCtobDIvMm9JTEZ5N0M0ODg0enJkWGQrajhvTm0rZEJtZUgrellKeTB0OTljaHR6S3ZZWk9kUm5lYXRZU3lVNzJhL1RGRmk3anVtKzdYZzQ3Zkt6Q1pVaUgxN051cVZBYlNZTi9CN01kMXhsazV1SXpsNWk1bmtkMVZvcmpKTG5KbHhYYzVEd0wxN2dGQlFXWTdKY1grWjZSMlRRZy8vZmRtSlltSWlJaUlpSWlJaUlqOEQxQVFLQ3R4VjIxcjRIeTlISTZmeVA2WTdvOUM1VW9RZWE3ZzUxT2xFb3dmYlg4RGZkOUJtRHpkck1tUzBYUFB3SDMzZ0llSGZYdGFHdnl5QnhZdHlUNHc4c01HVXpxdGIyOW9kcmRwYzNjM3BlSWExRGRqSFQwT2I0NkhwR1RuUWJLbWplMmY1eVNRQmhBZEF3TmV5VmxmZ09uL05kbE9CYVZsODl4bklqVnZZaDdaaVU5MEhnUnFVTjlrYVZuU3dQMTZ1YmJoTDV1Z3lldHZPejhtSzI1dTRIKzlWR0RHWUUveERDVUxZeTdsYnN5OHVEUEVsclYyT2RiOFRJVzJOYytyVm9ZZVhjejNlOEovNFV6a2paK1BpSWlJaUlpSWlJaUl5UDhJQllHeWNqWVNKazNKM1RGTHcyN01YQUQrUEdtQ01rMGFtUUJNMkxld2VLbnpUSm9WMzBITHBpWWJDQ0FoQWJiOEJLdld3T21JbkovelloUzhOOVhjck8vNkNEUnVhQXRRdUxuQjVxMG1BT1JNOWFwUXFtVHVYbU5HT1EwWTNRZ3BLVGZ1L0paVTUrMU5yd2ZhL2p3QjFhcVk3ZWdZY3cxSHZnSkRYOC9kZWZ6OWJOK3IxaTJnVm5XelhhR0NyYytEb2RDbXBmMXhXMzgyV1dEaHAySDBlUHQ5UTE4eTQrWlUwU0FZK0p4dERhSjVpNkJpaHZPM2JHYSszbEVHM2hrRC81MEcrdzdrZkh3UkVSRVJFUkVSRVJFUmNVbEJJRmM2UHdpbDh4SEFTTGQySTV3Nm5mOXgwazJiQlcrT2dLL0NiRmxLenB3OUJ6UG1tR3lnYlR0Z3h5NFRDTXFyNHlkTVFLeEVjYmovWG1qVnpKU2hXK05pRFNLQUZrMmR0NWNwZldNeXBRclNqSS9ONCsvaTVRVjNOelFCdlgwSGJVR2dEejZDMTRlWlVtcERYekxmeDNUMzMyc2ZxTXBZbWc1czZ3R0JLVlhuekQwdEhkdkMvekpCb0d2eDhOdGgrMzJaU3dkbXhjM05sQzRNRERUUDl4K0VMZHROYWJoMDM2MHg2eUJWTEc4Q2xpT0h3UHpGcGwxRVJFUkVSRVJFUkVSRThrVkJJRmRhTkRXWkxQbTEvN2VDRFFKZGk0ZGhtVEpDcHI2YmRTbTBPclhoMzMzemYrNFRKK0gxY2JEa2EvUElhdTBqTHkrNHQ3VmplOGYycHJ6Y3dpOWc1ZXI4enlrL0ZpODE2eUtCdWE0M1U5UEc0RmZZWkh2RlppamRkdVlzelB6RUJGUFMwa3k1dUhSUFA1SDFtRDQrSnBNb3M2QWlwcXhmY2pKY2lYUGNuNTlnWVViL2VnenExcmFOT2V0VHh6NVIwVEJxckFsdzFhOXI1dlgwRTFDaFBIdzh6NnhkSlNJaUlpSWlJaUlpSWlKNW9pQlFkcEtTNGZMbDNCM2o2V25LWUxsU3FKQXRnOFBkM2RhZThRWi9idmdVeXZ1eHVlSHRiZjg4cTZ5UWxzMGd3TisremRjSGVuUTFyL21wWG1hOW9yQnZDMzZlT1JVZERaN1gxMHlxVlBIR25jZVNsdjE2UHZmZmE3N3UydXU0Yit0UEpxaTI5U2ZiMmpvQUNZbjIvVHc5N0FOengwOUEvNEgyZlh4OVlONU1zNzN4UjVnOUwyZXZJYmRhTm9OdWo5cWVmendmenAxMzN2ZGFQSXg3RjE3b0IyMWFtYloyOTVvU2NaTW13OVZyTjJhT0lpSWlJaUlpSWlJaUlyYzVCWUd5ODhjUkdQT08yUzVXMUN4c256azd3ZDBONnRhQkE3K1o1MVVydzhTeHJzZWM2V1NkSVhkMytHeE8vdWU3N3dDa0ZHRDJoSzhQMUttVisrTWVERFZmbzZKTjBNdmZEK0lUWU9Ka0dEM2NCSzJlNkdHQ1lUZXI5RmVUeHZEOHN6ZitQTW5KOFBnenJ2ZVhLUTMxcm1mTS9MelRaTVJrdHZGSHg3WitBK3dEUVk4OVpGOXF6Wm02dFUzd0RlRGc0YXo3NWxYdG12QmlmOXM2UUZ1Mm03V2pzcEthQ2gvT2drdVg0WkZPMStkYUM5NGVEZU1tbWJXcFJFUkVSRVJFUkVSRVJDUlhGQVRLcVFmYW1hREZ0OS9ERjEvYjcydlJ6SlRyT25IS0JEbHVwaWt6bkpmNHlxc0s1V0h5aE53ZFU3ZTJDWVFCYk5nTUQ0VGE5aDA5RHU5TmhlRXZtMkJFMzk0bTAyUFRsb0tiODYzbTRRZE53T1JNcEZtUHgxa1FLQ2RXcjRQTjI3THUwN0NCYmZ0R0JJSEszUUd2RGphWlMyQ3lmMlk3S1FQbnlzSXZUQW03dnIzTk5TbGZGdDU1RThiLzE1VEtFeEVSRVJFUkVSRVJFWkVjVXhBb3B3b1ZNbXVzZEhrWWR2OXFnaGxnTW5oNmRESGJDUWttWTZGSVlOWmpMUTJEcE9zWkhQZTBnZ3JsVE1td3o3OTA3QnR4dHVCZUEwRHhZdkRHYTJiN2JDUzg4MzdCamcvUXE3djVha21EOVptQ1FBQy83b2M1OCtHNVo4eU4vaGY2UWNRWmlEeG42K05YT0hkWk9uNkY4emZubGF0aHg2NzhqWkhaeXk5bXZWWVRRR0NBYmUyazdMSmxzbE96R3Z4MjJIVW1tS2VuQ1ZpQ1dWL29nNG53eHR0dytxLzhuVGRkaWVJd2FwakorZ0pUNXUyZDkwMEdXRzU4dHdiaXJzS0FmNXVmcjZBZ0dEc0szdjhROXV3cm1MbUtpSWlJaUlpSWlJaUkvQTlRRUNpbnZ2MGU3cnNIeXBXRmZrL0JhNlBOamZSMmJjM2FKY25KOEZFVzVkekNUNXNnRXNES1ZlWUdPVUQxYWlZSVJCb3MreHZXeC9FcFpMSTFBSktTQ243OGhuZEN6ZXBtKytlZHJzdDRyZDBJNWN0QnB3N21kUjg5YnIrR1VLRkN0blZ5L2c3bkxzRHZSN0x1MDZzN0JGOWZPMmo2YklpOWtuWC9uRnpmMWkzTVdrc1dpL09TYnprUkZBUXZQUS8xNjhDaUphN2ZSMDBhMlFJMGJtN21lbnU0TysrYlc2Vkt3cGdSVUxLRWVXNUpneW5UNFhSRTNzYmJ2QlhpNDJId0FKTlY1Rk1JWG52WnJHRzBibVBCekZsRVJFUkVSRVJFUkVUa05xY2dVRTZscHNLY0JURDZOVk9pcWxKRk9Ic08vdldZMmYvRjE2YWNseXVMbkdUNTNBeWVHYjdsQlIwRTh2U0FKM3Zhbm9kbEU5U2F2eGoyN2plWlFiZUN1clZ0QVM1M2o0SVpNNzNFMmE2OXBneGFYc1JkZ1JMRnpIYlhSMkRqRnJPMlRtYnBhKzBVdER0S3c1c2pUSlpadWdXTDg1KzFzM00zVEhnZlhodHNBbVh1N3REaGZ0ajBZOEd1ZXlVaUlpSWlJaUlpSWlKeW0xSVFLQ2VLRlRWbHU2NWNnZldiek0zcHREU1RHUkpVQk01ZmdBTy9tY0FRbUN5TC9LaGRFeHJkQ1lVTDUyNDlsWndJS21MYmpydGFzR04zZmVSNlZoTW11SlBkR2k0V2krc0FVSFFNREJ5YTgzTlBmVGY3MG12NVZhaVFiVHNodm1ER1BQeUhlYTNaQmN5eWtwSnFnb3hEQnBwc3M4ZTd3VWR6N2ZzMGJHQmJwK2xLbkgzV1ZYNEUrSnRTYlVXRGJHM0x2aldaY3dWaC8wRjQrejBZL2dyRXhabHRCWUJFUkVSRVJFUkVSRVJFY2tSQm9Kem8wdGwrWFp2TVpjcEtsWVJKYjltZWp4NmZ2L1AxNm00Q1FTa3BKbHNtTVRGLzQyVlVvb1J0T3lhUG1TZk9sQzRGajNVMjI1WTArR3hKL3NkTUtNRFhYUkRTUzUwbEpSWHMzT2JNaHlQSDhqZEd4Qmt6TDI5dmFIc1BmTHZHdHRhUHB3YzgxY3RzcDZUQzh1L2dpUjZPWTdpNWdaY25KQ1huL0x4WDR1RHpyNkQvMCtZOHEzNHdKZWtLMG0rSDRhMkpKbWg1NlZMQmppMGlJaUlpSWlJaUlpSnlHeXVnQlVHa1FPMy96WHoxOURUcnZCU2tHbFZ0MjVIbkMyN2NLMWRNeVR5QXpWdmdWSGpCamYxUFVMd1krQlUyMitjSzhMcUJ5U3pMSzNkMzZQS3dDVUo2ZTl2YWV2L0wxdWVSaDh4YVZnRHJOa0RrT2VkamVYdkQ3S2ttWUZTbWRNN25zR0V6akg4UHZsc0RueXpNMit2SXpoOUhUYUJMUkVSRVJFUkVSRVJFUkhKTW1VQTU4ZG1YOE5WeSs3WXA3NEMvdjFrTEtQTkM5Um5YL24zM0xnQUFJQUJKUkVGVVJzbUxnNGVnUnhlemZXZUlXUyttSUhoNHdGME5iTTlMbFlRU3hlRmlWUDdIdmhZUDIzNkd1eHZCd2dMT0JQa25hTkxJdHAyVVhIRFhMYmN5bHFTclZSUDZQQTRWeTl2YUVoSk1TYmpHZDVuMWl5d1c2SDU5M2FyNEJQZ3lET3JVZEQyK3Z6OTBmaEF1eCthdVJOMytnK1loSWlJaUlpSWlJaUlpSXY4WUNnTGxSRUtDZVdTVWR2MXJmRHhjdW15L0w3OUJvQ1BIVExreG4wSndWMGoreHNxb1kzdjdkWFBhMzJjZVI0L0Q5aDN3MDg3OEJUYldySWVEaHlFMk52OXovU2NwRW1peWJkSlZyUXdmVFRabHlqWnRnWjkvK2Z0SzE1VXRZOXNlbFdITnBHdlg0SlBQVEltLzExODFwZUFLRllJWCtwa3liUUFmZjVyMTk2YVF0MjA3M3NtYVI3NCt0bXdqRVJFUkVSRVJFUkVSRWZuSFV4RG9ueWcxRlg3L3cyUUJsUzRGZDVTR3N5NUtlQUVzWFFhK3ZtYmIxZnBCb1czaHlaN085MVd2YWg1OUhyY0ZoTGJ2Z09nWWlMa0VDejQzL2JKYmorWDRDZk80Vlp5L1lDdkZkdDVGaWJkU0plSFZRVkEweUw3ZHpRM3ExVEdQZm4xTklHampqeVl3bEc3V3B5WndZckVVekh4OWZVeW1WV1lIRHNHMFdSQVZiWjUvTkJkMi9BSWpoNXFNSllETlcrSEg3Vm1QSHhoZzI3NmNLVmprVjlnRWx3cjcydHJ1YVdsS3dJbUlpSWlJaUlpSWlJaklQNUtDUVA5VUJ3NlpJQkJBM1RwWkI0SFdiblM5cjBZMTZOa1ZRdXJaMm82ZmdQZW1Rdk1tNWtaK3BZcW0zYzNOOUs5Unphd0xjK1FZL0xnTk52d0ljWEg1ZjAzL05BZCtNdzludkx5Z1l5aDBmUVFLWDE4TEtDa1p4a3d3bVY3dDdvWDZkYzAxOHlrRTk3WXlqL01YWU9NV0V4QnlOWFpldFc1aFc1Y0lJRGtaRm4wSjMzNXYzMi9MZGhqK2lnbnNBWnlOaEkvbk9SL1R6YzIybmI1dUVNQ0ZpN1p0Zno4WS9ScFVybVIvYk4vZUpsaTA5YWZjdlk2a0pKTzVCT2FhaW9pSWlJaUlpSWlJaU1nTm9TRFEzNjFRSVhOVDNkL2ZmRTNQTUhGemc2ZWZnSUFBQ1BTSFVxVnN4OVNyN2JqdVVGYUNLNW95Y3EyYm0rMk0vandKRS81clN0aXRXR1VlRmNxWllOQTlMVzJsN056Y3pKb3lOYXViZWUzWlo3SkpkdStGbE5UOFhZTjAzbDdnN201N25uRzlHekRCbGJ3b1ZNZ0VTTUFFR1hLVGlWT2xFclJxRG0zdmdRQi9XL3UxZUJNNCsrT29lYjU5QjVRc0FmZmRBL2ZmYXl1elY2cWtXYytwKzJPdy93Q3Myd1MvN0RIWlhmbTFiaU0wYmdnTkc1aGcwOFFwY0NyY3ZrK0FQNHdZWWdzQVJjZkEySW4yNWVveWxucTdvd3ljT0dXMm05NXR2bG9zOE5jWnMrM3ZmejBBRkd5ZVg0NkZKVi9Edi91YTk4aEx6MFBkMnJCZ3NWbHpLQ2VXTGpNUEVSRVJFUkVSRVJFUkVibWhGQVM2RWU3SXNHNUxZaEwwZXdxYU5qWkJIeTh2NThlNHVVR25EczczMWFubHZMMVFJVk1xN280eVVMRThWS2tNMWF0QVlLQmozNVFVV0w0S3ZnNXp6TDQ0SFdFeVNoWXZOZGt0OTdhR3BvMXNRUmxQVDJqU3lEemk0a3dBWk5OV2t5bVVIeU9IUVYwWHI2MVlVZmhzVHQ3R25UbkZ0ajMxSTlkbDBEdzhvTndkVUwwYTFLNWhzcVV5cnBtVTdzQWhtUFVKUkdiS3hycHdFWlo4WXdJYWplNkMwUHRNOXBhN20zbmNHV0llc2JFbU8yamR4cXd6dXJKalNZUEowMkRnOHlhekp6ckdmbitGOGpEc0pkdjdMemJXWkM1bHpPb0IrM1dmK2o4TmplNDAyVTUzTnpSdFI0K2Jzb0wrL3ZEbWNGdW1XRklTakgvUFpKTDVGWWJlUGN6N05yU3RlYjlzMjJHeWdrNmNWSWFQaUlpSWlJaUlpSWlJeUQrQWdrQUY0YWxlSnFNbEtjbmNURy9kM0xZdjhod2tKRGl1S1pNVmk4Vms2bmg3bVJ2eHhZcENtZEptckh0YXdxTVBtVFovdit6SHVoSUhHemFidFZzeUJ3MHlTMHVEL1FmTnc4Y0hXaldEKzlxWThuRHAvUDJoL2YzbThjZFJHRGsyNTYvclpndXVBSzFhUU9tU1VQWU9LRi9XQkxoYytlTW9mTE1DZHYrYTliaVdOSlB0ODhzZXN3WlBoM1p3Znh2YkdqdUJnZkJJSjNpNEl4dzhESFBuMnpKdGNpcytBU1pPZG14dmV3LzgreW53OWpiUEw4ZkNXeE1oNHF4ajM0aXpKcEJUdGJKNUQ3VnBaYjkvNWVyclk3YTJCWUFBcHMyMnJmbTA3RnVURWZaa1QvUGVEd3lFQjBQTkE4ejdOenJHWkdSWkxMWkhXcHI5dWR6Y3pNUGQzZmJWd3dNODNNSGRBenc5ekhOUFQ5dGo4blRZZHlEMzEwNUVSRVJFUkVSRVJFVGtmNHlDUUFYaGpqTFErQzdIOWwvM3c3bnpjT3EwclMwNTJkd2NqNHFHaTlFUUZRVlJNUkFkYld1L2ZOa0VGaDdwQ0U4K2JvNnJXOXNFZ1hidE5XdXhaQlVBaWp3SCszK0RuYnROUUNjMzVkRFNKU1NZVW1ick5wbTFZdTV2WXpLRTBnTWJZTEpiOHVQZ2IzRHBVdjdHeU03NURGa3dGNktnVFV2bjJUN3B6cDJISGJ0ZzB4WUkveXYzNTdzWUJZdVdtSkpwTFp1Wm9FaTFLbWFmbTVzcHZYY3hPdmZqWnNmRHc1WmxkakljM25uZlB1TW5zM2MvZ09lZWdaclZUTUFQVE9CbTVXcjQrUmZ6Zk4xRzZQcXdDZnd0Lzg1a2dHVzBjalVjK2gzNlBHN2VueGtGRlRHUGduYitnbmxQaTRpSWlJaUlpSWlJaUVpMkZBVEtxMmRmQU54TWdNWFRBK3JWTWUyV1ZCUEkrZldBYmQyVDNiL0NzTmV2QjNoaWMzNk8vWWZNRGZsZGUyRFg5V3lVYTljZzdGdHo0ejB0RFdJdXdlbS80TTlUcGd6WEgwZk5lUXBTeEJsWThEa3MvdEtzR3hQYUZ2ejhZUDJtL0kyN05LeGc1cGRUMTY3QjNBVXc5Q1ZiMjhVb2M4MStQMklDWnhGNXpOREpMQ1hGcktHMGVhdkpwT3JVQVpyZGJhNWhRZzdYenNtTmRSdWhhQkd6QnRTSHMwdzV0NnhjaklLMzM4MjZUM3dDckZnTkRlcVp3Sll6eDAvQTZQR21GRjNqdTh4cnZhT01XWnVva0RkNGVwbWZqNEtRbGdhcjF6cG1FNG1JaUlpSWlJaUlpSWlJVTI1cGFiZm9IZFZ1VDk3c0dkdzhYbDZtbk5uWlNGT0M3bWJ3OUREbHdHNUZiVnFaSU1pcDAyYU5vNzlMc2FJbWFIY3IvY2o1RkRKclErVW1lT21NdTd1dDFKdmI5VFdUY0FPM1RQM1Nydi9Ia21hdVU1b0ZVbDJVa3J0UnZscjQ5NXhIUkVSRVJFUkVSRVJFNUFaVEp0Q3RLRGtaVG9YZjNEbmNxZ0VnTU5rNU4wTjJhekw5RXlVa21rZCtwYThKbEpLUy83RkVSRVJFUkVSRVJFUkVKRWZjYi9ZRVJFUkVSRVJFUkVSRVJFUkVwT0FwQ0NRaUlpSWlJaUlpSWlJaUluSWJVaEJJUkVSRVJFUkVSRVJFUkVUa05xUWdrSWlJaUlpSWlJaUlpSWlJeUcxSVFTQVJFUkVSRVJFUkVSRVJFWkhia0lKQUlpSWlJaUlpSWlJaUlpSWl0eUVGZ1VSRVJFUkVSRVJFUkVSRVJHNURDZ0tKaUlpSWlJaUlpSWlJaUlqY2hoUUVFaEVSRVJFUkVSRVJFUkVSdVEwcENDUWlJaUlpSWlJaUlpSWlJbkliVWhCSVJFUkVSRVJFUkVSRVJFVGtOcVFna0lpSWlJaUlpSWlJaUlpSXlHMUlRU0FSRVJFUkVSRVJFUkVSRVpIYmtJSkFJaUlpSWlJaUlpSWlJaUlpdHlFRmdVUkVSRVJFUkVSRVJFUkVSRzVEQ2dLSmlJaUlpSWlJaUlpSWlJamNobTdkSUZDUndKczlBeEc1M2VqM2lvaUlpSWlJaUlpSWlOeEdidDBnVUtYZ216MERFYm5kNlBlS2lJaUlpSWlJaUlpSTNFWnUzU0JRWmQyc0ZaRUNwdDhySWlJaUlpSWlJaUlpY2h1NWRZTkFiZThCVDgrYlBRc1J1VjE0ZXNEOWJXNzJMRVJFUkVSRVJFUkVSRVFLekswYkJDcDNCenpXK1diUFFrUnVGejI2d2gxbGJ2WXNSRVJFUkVSRVJFUkVSQXJNclJzRUF1alNHY3JxcHEySTVGUGxZSGlrMDgyZWhZaUlpSWlJaUlpSWlFaUJ1cldEUUY1ZThOd3pOM3NXSW5JcmMzZURGL3FCKzYzOTYxQkVSRVJFUkVSRVJFUWtNN2UwdExTMG16MkpmRXRKaFNWZncvSnZ3WExydnh3UitSdTR1OEhEbmFCbk43TWVrSWlJaUlpSWlJaUlpTWh0NXZZSUFxVUwvd3YyN29langrRElNWWlPdWRrekVwRi9rbUpGb1VZMXFGNFY3bW9BRmN2ZjdCbUppSWlJaUlpSWlJaUkzREMzVnhCSUpKOHVYNzdNMUtsVHJjOEhEaHhJa1NKRmJ1S01SRVJFUkVSRVJFUkVSRVR5Um90Z2lHUlFwRWdScWxldmJuMitaOCtlbXpnYkVSRVJFUkVSRVJFUkVaRzhVeEJJSkpQR2pSdGJ0M2Z2M28zRllybUpzeEVSRVJFUnViVkZSVVd4Yjk4K29xT2piL1pVclA3ODgwOE9IejdzOHYvMUl5TWoyYmx6Si9IeDhYL3p6QnlscGFXeGJ0MDZybDI3ZHJPbjR0S1pNMmM0ZE9qUTMvSzMwNHdaTTVneFk4WU5QMDl1UkVSRWNQcjA2WnM5algrTWRldldzV25UcGx3Zlo3RllpSStQTDlEMzBieDU4M2oyMldjTGJMeXNIRGh3Z0FrVEp1VHA5OGJKa3ljNWZQandEWmpWcmV2YXRXc2NQMzZjSzFldTJMVmZ2SGlSNDhlUDUraDljdmp3WVNJaUlncGtQams1WDBwS0N0OTg4dzM3OSsvUDE3bFNVMU5adjM0OXljbkorUnBIQk9ENDhlTWNPWEtFcTFldjN1eXB5RTNrZWJNbklQSlBVNjFhTlFJREE0bU5qU1UrUHA3RGh3OVR0MjdkbXowdEVSRVJFWkZiMHZidDI1azZkU3BEaGd5aFE0Y09lUjRuTGk2T2MrZk9VYlZxVmRMUzBySzlJZWZtNW9hN3UvUFBQUzVjdUpDdFc3Y3llL1pzS2xldTdMRC8yMisvWmNtU0pZd2VQWnBXclZwbGVaNm9xQ2crLy94em5udnVPYnk4dk96MjdkNjltNk5IajdvOHRscTFhbllmUW5ObXhZb1ZUSnMyalo0OWUvNXRON056YS9ueTVmend3dzhzWGJyVTRacEhSVVZ4NnRRcHA4ZlZyMS9mNFpwbDUrZWZmd2JnaFJkZXlOdGtLZGozVW1wcUt1UEdqZVBpeFl2TW16Y1BQejgva3BLU1NFeE10SDZOajQ4bk5qYVdtSmdZTGwrK3pPWExsNG1KaWFGejU4NVVxMVl0eTNPdldiT0dSbzBhVWFKRUNXdmJxbFdyT0hUb0VFT0dETW4ydFlhRmhaR1FrSkJ0djZ3VUxWclU1Yy91eXkrL1RFaElDSDM3OXJXMkxWaXdBRjlmWCs2OTk5NWNuZWZZc1dNTUdEQ0F0OTU2aTJiTm1sbmIxNjlmejRVTEY3STl2bG16WmxTcVZNbXU3Y3FWSzBSRlJWbWZYNzE2bFJNblR1UjRUcjYrdmxTdFdqVkhmZmZzMmNPR0RSc29WcXdZenozM1hJN1BBVEIvL255T0h6L09nZ1VMQUVoSVNNanhQQU1DQWloZjNuNjkyNzE3OStZcmNCd1VGR1IzSCtTYmI3NGhLU2tweitObDFMTm5UOEI4TDJiT25NbmRkOS9OUGZmYzQ5RHZ0OTkrWThTSUViejY2cXUwYTlmTzJ2NzU1NSt6WXNVS2xpMWJocisvdjh2elhMdDJqWEhqeGhFVEU4TW5uM3hDbVRKbDhqVGZoSVFFSmt5WWdKK2ZIOE9HRFhQWVAyZk9IRUpDUW1qU3BBbkp5Y2w4OU5GSFBQYllZNFNFaE9UcGZPbGpmdlhWVit6ZXZkdnBPZjh1Rnk5ZUxMQWdXb1VLRlNoV3JCZ0FGeTVjeUZmUXMwaVJJalJvME1EcHZ1blRwL1BMTDc4d2I5NDhwL3U3ZGV0R3JWcTFHRGR1SEtkT25jTER3OFBoNXllajA2ZFA1K205Nytmbmw2UDNYRUgrZStUTTExOS96Y3laTXdINCtPT1A4ZlB6eS9HeG1jMmNPWk5seTVZeGE5WXM2Ky9hL2Z2M00zVG9VSjU2NmlsNjllcVY1N0hseGxNUVNNU0p4bzBiczJIREJnQjI3ZHFsSUpDSWlJaUkzUGFpb3FJSUR3L24wcVZMRkNwVWlCSWxTbEN0V3JVYzNXeElTRWpnN05tekZDOWVuTURBd0Z5ZE55SWlndFRVVkNwV3JBaVlUNngrOWRWWHhNWEZXVytXeDhURWtKaVlDTURjdVhQWnMyY1AwNmRQejNMY2dJQUF2dm5tRzRmMksxZXVzR1BIRGhvMGFPQTBBQVN3ZGV0V0FnSUNhTnEwYWJiejM3eDVNOHVYTCtmQ2hRdU1IajNhN25wdDM3NmRGU3RXdUR5MlU2ZE9XUWFCVHB3NHdadzVjL0QwOUtSNDhlS3NXclVxMi9sNGUzdmIzVEQ5Tyt6Y3VaTjc3cmtIVDAvSFd3dy8vL3d6VTZaTWNYcmM0c1dMS1ZteTVBMmIxNDErTHdGOCt1bW5IRHQyakhIanhoRVJFY0dBQVFPeUhNdmQzWjJBZ0FBQ0F3TUpEZzdPTWdoMDhPQkIzbnZ2UFJvM2JzeUVDUk9zN1gvKytTZHIxcXloZmZ2MjJkNW9YclJvRVpjdVhjcXlUM2FxVktuaU5BaDArUEJoRGh3NGtLK2IzVG14Y3VWS0RoOCtqTGUzdDlQOWFXbHBKQ1ltVXFKRUNZY2dVR1luVHB4ZzhPREJPVDUzbFNwVm1EVnJWbzc2OXVqUmc5V3JWL1BOTjkvUXVYTm55cFl0bStQelpCWWVIczdBZ1FOejFMZEZpeGFNR1RQR3JtMzI3Tm44OWRkZlR2dGJMQmFTa3BMdzh2TEN3OFBEYVo4R0RSb3didHc0Ni9PdnYvN2FhUmJCdFd2WGNITnp3OWZYMTlxV2tKQ0F4V0toY09IQ1RzZE9Ed0tscGFXeGUvZHVmdnp4UjZwVnE1YXY2K1hNQng5OHdQbno1K25Xclp2MVp2eUxMNzdJbjMvK21lMnh3Y0hCZlBUUlJ3RDQrUGpnN3U3TzJyVnJxVjI3TnAwN2Q3YjJPM0hpQkV1V0xNSEx5NHNtVFpvVTJOeWZlT0lKdG0zYnhvOC8vc2pERHo5TXJWcTFDbXpzM05pNmRXdTJ2eDl6S3VNSFFRNGVQTWo0OGVQelBGYmR1blZkL3JzU0d4dHJGL2pOek1QRHd4b1luejkvUGovLy9ETjkrdlNoZS9mdVRuOGV4b3daNC9LRERGbHAxYW9WbzBlUHRqNy9PLzQ5eW16WHJsM01uajJib0tBZ3JseTV3aHR2dk1IVXFWTUpDZ3JLOWVzQjg3dkRZckdRbHBabWJVc1BYR1ZzazM4bUJZRkVuR2pZc0NFYk4yNGtMUzJOOFBCd29xT2pyWjlZRUJFUkVSRzVYYVNscGJGKy9YcVdMVnZHa1NOSGNITnpJeUFnZ01URVJCSVRFd2tJQ0tCVnExWTg4Y1FUbENwVnl1VTRodzRkNHRWWFg2Vi8vLzUwNzk0OVYzTVlQWG8wMGRIUjFwc2FQajQrN04rL244REFRTnpkM1ltTWpLUlZxMWJVckZtVG9rV0wybjJLdFVlUEhrNy9QMzNObWpVT21RTUpDUW1rcEtTd1pzMGFrcE9UNmRDaEEzRnhjZGI5aFFzWHh0M2RuVU9IRGhFUkVVSGJ0bTFkM2tncVhibzBibTV1QUhUcDBvV3paODhTRmhiR2UrKzl4OUNoUTYzNzB0TFNjSE56WS9ueTVRNWpQUHJvbzFsZWw5allXRWFQSGsxQ1FnSWVIaDdNblRzM3kvNnBxYWtrSnljVEdCajR0d1dCdW5mdlRteHNMQmFMaFlpSUNMNy8vbnNBUWtORHJWa3FxYW1wQUx6MzNuc1VMVm9VTU4rZkw3Lzg4b2JQNzBhOWw5SnQzcnlaSlV1VzhLOS8vWXVtVFp1U2xwYkdpeSsraUxlM043Nit2dmo2K3VMaDRjSHc0Y1BwMWFzWDNidDN4OC9Qei9yK3lNNG5uM3dDd0RQUFBHUFgzcTFiTjFhdVhNbG5uMzNHcEVtVHNoeGo0Y0tGK2JvNTE2OWZQNWY3MG9PUytjbnd5Nm1HRFJ2YUJjSXlpb3lNNU1rbm44elZlQ05HaktCMjdkcFo5cGs2ZGFyZDc0QWxTNVpZYjlpNlVxNWNPY3FYTDgrNmRldXk3T2Z0N1cwTmhqaFR2bng1Sms2YzZIUmZZbUlpQ3hjdTVPalJvL2o1K1RuTnVFb1BZRGh6NU1nUkJnd1l3SVFKRTF4bVUyUzJhTkVpcCszUFBmY2NKVXVXdEFzWWpSczNqaU5Iamxpem1seng5L2ZuMVZkZlplalFvWXdkTzVZUFAvd3cxNW1Ccml4ZHVwUU5HelpRcDA0ZHU1K2Y5Si8vN0JRdlh0enUrY3N2djh5aFE0ZjQ2S09QcUYyN3RqVjQrOU5QUDFuSHpZMWR1M1l4Y3VUSUxQdWtaNFM4OU5KTEx2dVVMbDA2Mit1Y0grM2F0YU5odzRaWjlubmpqVGZ3OWZWbCtQRGhXZmJMZUUxYnRXckZWMTk5bGFjNTVTYUk2NHl2cjYvMTM2VlJvMGJ4OWRkZk0zZnVYRFp0MnNTb1VhTWNzb0tHRGgyYW8yeks3ZHUzczNMbFNwS1RreWxYcmh3UFBQQ0EzZjRiL2U5Ulp2djI3V1BzMkxINCtQZ3djZUpFVHA0OHlZUUpFeGcrZkRqang0KzMvbnNzL3pzVUJCSnh3dGZYbDdwMTYzTHc0RUVBZHV6WXdZTVBQbmlUWnlVaUlpSWlVbkF1WExqQW1ERmpPSEhpQkE4OTlCQXZ2dmdpTldyVXNINFM5dEtsUyt6Y3VaUGx5NWZUdDI5Zit2ZnZuMjNnb2lDVUsxZk9lc1B4NE1HRERCNDhtSTRkTzNMMzNYYzc5TDMvL3Z1ZFp2TWNPSERBNFViSnhJa1QyYnAxcS9WNTVwdm5VNmRPcFhidDJxeGV2UnFBalJzM3NuSGpScWR6WExWcWxkM055dWVmZjU2Ly92cUxYMzc1aFhQbnpsay9kWDd1M0RtS0ZTdG05eW41bkxoeTVRckRoZzNqM0xsemxDdFhqcXRYci9MdXUrKzZ6SElJRHc5bjdOaXhuRHAxaXFlZmZqcFg1OHFQMU5SVUdqVnFSUFBtemExdGl4Y3Z0aXRuazE2U3FrcVZLZ1FFQkFCaytTbmsxYXRYYyt6WU1aZjdZMk5qQWZqd3d3OWQ5cWxkdXpidDJyVzdZZThsTUtYKzBtL1NkK3pZRVRCbGVoNTU1Qkc3ZnVucncvajcrMmRadWlxek5XdldjT0RBQWU2Nzd6NnFWNjl1dDY5TW1USzBhOWVPSDM3NGdXKy8vWmFISG5ySTVUZytQajQ1UG1kdVhMcDBpZlhyMXdQUXYzOS91MzBKQ1FtNHViblpaVXhrOXAvLy9JZE9uVHFSbkp4c3pWZzVjK1lNQU9mUG43ZVdRc3VxVEpNcmNYRngxaURNaVJNblNFNU9KaXdzRE1BYXpDNVdyRmkycFpvS0ZTcGs5M3pKa2lVTzY5TzRzbS9mdml6MysvbjVaUmtFS2x5NHNOT2I3d2NQSG1UcTFLbEVSRVRRb2tVTEJnNGM2QkN3Nk5PbkQyZlBuczEyanRtVkU4eWNjWkNRa09BUVVFeExTeU0xTmRWdUhhVFUxRlRTMHRLY3JvMlUrWGRoZ3dZTmVPaWhoMWk1Y2lVZmZmUVJBd2NPWk9IQ2hWeTZkSW56NTg4RHNIYnRXcnZTWVFjT0hBQk1hYXYwN01Obm4zM1dtbm4wL2ZmZk0zdjJiRXFWS3NXWU1XUHNmbGRuZGMyenV4YURCZzNpalRmZVlOS2tTY3lhTlFzM056ZTJiZHNHd0tCQmcrejZyMWl4d3ZwdlNicWdvQ0FXTGx3STJMSW43cjc3N2p5OXg4Rms2YVFITTI2VW5QemU4dlQwcEZDaFF0WnMzcHp3OHZLaVNKRWllWnFUcyt6a3paczNXOWRQaW95TUpEVTExZm83d052YjI2N2NvSyt2cnpXWTYrN3VUdmZ1M2FsWHJ4NUxseTUxK0ZrQ3NnMGFIamh3Z0RsejVuRG8wQ0ZLbFNwRjc5Njk2ZENoZzBOVzBZMzg5eWl6clZ1M1dqT3QzbnJyTGFwVXFVS1ZLbFdJalkxbCt2VHAxcktiT1MxMUtiY0hCWUZFWEdqY3VMRTFDUFRycjcvU3JsMjdBdnRVaW9pSWlJakl6UlFlSHM3UW9VTXBXN1lzOCtmUHQxdHZCTXpOdnFDZ0lOcTNiMDlvYUNpclY2L213dzgvNU15Wk0vbGFpK1ZtYzNkM3AwK2ZQblp0aHc4ZlpzZU9IUURFeE1Td2Z2MTZhdFNvUVdob3FNUHhLMWFzNFBUcDB3NWx6OXpkM1JrMWFoUlhybHl4M2xpT2lvcGk3OTY5M0hubm5TN25rNUtTNHRCMjhlSkZSbzBheFlrVEp4Z3hZZ1QxNnRYamxWZGU0YVdYWG1MSWtDRzBidDNhMnRkaXNiQm16UnBtekppQnhXSmh4SWdSdEczYk51Y1hwQUJVcjE3ZGVwT3NSbzBhZlB2dHQzYjd6NTgvajVlWFY0NERJRHQzN21UcjFxMHVneGZwbjhqKzRZY2ZYTzZQajQrL29kbFFPM2JzWU96WXNYaDZlbHB2UEk0YU5ZcERodzY1UEdiKy9QbDgvdm5uRHUzMTZ0Vmo3Tml4ZG0zbnpwMWp4b3daQkFRRXVGeGI1ai8vK1ErN2QrL21vNDgrb243OStnUUhCOXZ0UDNQbURELysrR051WDVwVnk1WXRxVkNoZ3N2OUN4Y3VKRGs1bVFjZmZORGhlL1hERHovZzRlSEIvZmZmNy9MNDlQbWVQWHZXSVlpVU1jQTNlL1pzd0FSMjB2OCt6eXc2T3RyaGVlYVNTdW5QMDB1cy9mNzc3OW11ODVHNWpON2l4WXV6emFycTM3OC9nWUdCdlBmZWUxbjJjM056NDlxMWE5YWdabUppSXFtcHFVUkdSZ0ltWUpEeHVpWWtKREIzN2x6Q3dzSUlDZ3BpMUtoUnRHblR4dVg0MWF0WGR4a1Fqb2lJWVByMDZmVHIxNDhxVmFvNDdmUEZGMTg0ckVuVXZYdDNweGtSSjA2YzRPR0hIM1pvZDlhMmR1MWFoN1pubjMyV00yZk8wTDU5ZThDc3JYVDI3Rm5yejlhUkkwZnN5bkdsbDZWTC83ME44T1NUVDFLNGNHSEN3c0tZTVdNR3hZb1ZZOUtrU1FRRkJYSGt5QkZxMUtqaDlIWG1SdlBtelhuNjZhZHAzYm8xYm01dUhEeDRrQ05IanRobEZ5VW5KN05nd1FKcTFhcGx0NjRWT0EvSWhvYUc1dmwzOXNtVEp3dHN2WjdzL1Bubm4veisrKzlPOThYRnhaR2NuT3l5WEdudDJyV2RCalNHREJuQ0gzLzhrZXU1SkNZbVVxZE9IYnUyeVpNbk81UXJUQS9TQndRRTJBV0IvUHo4aUltSnNldGJwVW9Wbm5ubUdRNGRPa1JpWWlJdFdyVEkwVnplZWVjZDFxOWZUN0ZpeFJnd1lBQ2RPblc2cWZjTlUxTlRXYng0TVFzWExzVFgxNWV4WThmYVpmczkrdWlqK1B2Nzg5Ly8vcGVYWG5xSnA1NTZpaTVkdWpnRXJDNWZ2c3lNR1RPb1g3OStsaDh5eU1xR0RSdUlpb3FpWThlTytWcUhTQXFPZ2tBaUxsU29VSUdTSlV0eTRjSUZVbEpTMkw5L1A0MGFOYnJaMHhJUkVSRVJ5WmZZMkZoR2poeEp6Wm8xZWYzMTEvSHk4aUk1T1ptREJ3K3lhOWN1ZHUvZWphK3ZMNU1uVHdiTXpjcU9IVHRTdm54NVhudnROY3FVS1VPWExsMXUyUHlTazVPdHdaSDBUK3NtSlNWWlAxWHViTjJablBMdzhLQjM3OTUyYldGaFlkYWJpVXVYTGlVNU9abisvZnM3TFpPMGZmdDJ6cHc1NDdTY2w1K2ZuL1ZHUjBKQ0FtKy8vVGJKeWNrdWI2QUVCZ2F5ZmZ0MjVzMmJoNCtQRDZWTGx5WWtKSVFYWDN5UnVMZzRSbzhlYmIwUk5XWEtGTWFORzhmWXNXTnAwYUlGenp6ekRHZk9uT0dUVHo3aDVNbVQxS3haazJIRGh1WHFrOWdGS1N3c2pMLysrb3VwVTZmYXRWKzVjb1V0VzdaUXExWXR1MnVXZnAyT0hEbEN5WklscldYek1vL3BiSDJHOUNDZXN4Skk4Zkh4ZGplZWI4UjdhY2VPSGJ6eHhodFVxbFNKamgwN01tM2FOTUJrQXpsYlF5cDlvZmk3Nzc3YmFXWkg1aytlSnlZbU1tN2NPSzVkdThiSWtTTmRsaVVQQ0FqZy85bTc4NmdtenU5LzRHOENpUW1MYklJb0tJb1VGVkdxZ2lqS3gxMHJWckZWNjlMVzR0WmFxYllxZGQvcnZpOVlWMFRja1lvTGxvSW9DTEtJNElZSUNpb0NvZ2lpN0FRQ3llK1BuTXlYSVFrRUJMSDkzZGM1UFRVems4bVRaRElKejUxNzcvejU4N0ZzMlRJc1diSUVXN2R1aGFtcEtiTStQVDI5MWhLQ05XbmR1clhTSU5DTEZ5OXc1Y29WOU9yVkMvUG56NWRiZit2V0xRZ0VBcFVDeGlZbUpreUE1dnIxNi9Eejg4UFBQLzhNR3hzYkFHQ2UwK1BIajFVdUE5V21UUnVtRjllQkF3Y1FGaGJHQk9CU1VsSUFBRWVPSEZGcFgxV0RKS3BrVmNtYXRxdVMvWGZ4NGtXNVlKV3NyTjJpUll1WVFPYTllL2V3WThjT1pHVmxZZGl3WVpnMWF4YVRWYWVNcnE0dWJHMXRFUnNieTFwdVlHREFUS0IzNnRRSkFvRkFMck9nUjQ4ZTBOZlhsd3NDQWRJeVhsVXp2SGJ0MmdWZFhWMVd3T24wNmRONCtmSWxGaTVjeUN3TENncGkraTVYcDZXbGhVMmJOakczWmQ4OXQyL2Z4ckpseS9ETEw3K3dBb3A3OSs3RjVjdVhjZVRJRVZad09Td3NEUHYyN1lPaG9TRzJiTmtDVTFOVFhMOStIWnMyYllLcnE2dmN1YjgrcWphK1AzWHFGTlRWMVRGMzdseW10RlpwYVNtT0h6OE9LeXVyR3JPT2VEd2VEQTBONWJMTjZrSkxTNnZXNDZDaDNMNTlHNTZlbm1qV3JKbmN1VnAyYnExZWdsRFdlK3JISDM5VUdBUlNkczZzamErdnI5eXlFeWRPTUJtb3UzZnZSbXhzTEU2ZVBBbEFtbldWbloyTnQyL2ZJaWNuQndVRkJjakp5Y0hxMWF1Um5aMk43T3hzNU9mbk0vc3lNRENBbzZNalRwNDhpWXlNRE5iajlPL2ZueFVnU2t4TVJOZXVYYkZ4NDBibXZadzNieDRtVDU0TWUzdDdsSmFXWXRldVhaZ3dZUUxhdEduVGFMOXRBR2x3ZCtQR2pYank1QWxhdEdpQmRldldNWmsrc29BcWw4dkZrQ0ZEbUJLT2h3NGR3dlhyMXpGNzlteFdiemROVFUzRXhzYmkrZlBuOVE0QytmajQ0TVdMRnhnOGVEQUZnVDRSRkFRaXBBYjI5dmJNMVF5eHNiRVVCQ0tFRUVJSUlmOTZCdzRjQUovUHg5S2xTNWtyVm5mczJJRnIxNjVCUzBzTFFxRlFZUlBxYnQyNjRkZGZmOFhPblR2aDRPREFtbkJ1NlBISkpuQmxWcTllemZ4Nzh1VEp6SVJiUUVDQXd0SmkxU2R1VkpHVmxZV0xGeS9DMXRaV2FaOE1zVmpNdkdhUEh6K0d0N2Mzczg3UTBCRHU3dTVJU0VqQXpwMDdrWjZlamlGRGhpZ3NXRHc2QUFBZ0FFbEVRVlM5b3ZqYmI3L0ZvVU9IbVBJd0F3WU13TUNCQStIaTRvS2VQWHV5cmx6WDA5UERsaTFiY1BMa1NadzRjUUpSVVZFQXBCbElzMmJOd2xkZmZhV3dSTTdITW1iTUdMaTV1YkV5TmQ2OGVZUFZxMWNqTHk4UGl4WXRZbTNmbzBjUDhIZzg1bjF0M3J3NXpwOC8zK0RqYW94anFXUEhqckN4c2NIS2xTdFpFK3pLM3VmUzBsTHMzNzhmMXRiV05aWkhBNlRIMThhTkcvSDQ4V01NSFRwVVlhK1hxbnIxNm9VZmYvd1JodzRkd3J4NTg3Qmx5eGFtWkdDdlhyM2tubnRkS0p1Y3JxaW93T2JObThIaGNEQno1c3g2NzErR3grTXh4N3FYbHhjQWFRQ3FldWFHalkyTjB2Smx1Ym01V0xCZ0FYTmJUVTJOQ2NMSUpsWmx0Mldma3pWcjFxQkxseTZzL1J3NWNnUjJkblpNOXQ2RkN4ZVlUSjNHWUc5dmo2Vkxsd0lBL1B6OGtKV1Z4UVRPcksydFVWSlNnc09IRCtQS2xTc3dNVEhCbGkxYjBMMTc5MXIzYTI1dURpTWpJNVNVbE1qMTh1bmF0U3Nyb0JJUkVZRzR1RGpXTnBhV2xqQXhNVkdZSldSa1pNUUtaZ29FQXVqcTZyS1dCUVFFSURzN203V3Nlbms4V1RrMEdWbnc3RVAwNk5FRFhicDB3ZEtsUzJGc2JJekN3a0ljT0hBQUFvR2d4cXkwbXBTVWxERGxDZ0hwODIzVHBnMktpNHVSbHBhR0lVT0cxS3UzaXBXVkZYTzhLeXFicHdwWmtLMmlvdUtEQXdpcU9uandvTngzLzR3Wk02Q3RyWTFkdTNheGxqOTc5Z3l6WnMxU3VxOUJnd2JWYXd4QlFVRnl5Nm9HdzJUZjBiSnljeE1tVEpETEZnU2szK0V0VzdaRWp4NDkwTEpsU3hnYkc2Tmx5NWFzY3E2eTg3OVlMTWF6WjgvUXRtMWJHQm9hSWprNUdZRDArQ2dySzJNeVUrM3M3SkNkblkyc3JDeGtaMmN6V2IydFdyVkNZV0Zoby95MnljL1B4NWt6WjNENThtV0lSQ0k0T0RoZzRjS0ZhTjY4T2JQTi9QbnprWm1aeVpSM3RMVzF4ZUhEaDdGejUwNUVSVVZod1lJRjZOeTVNeVpNbUFCSFIwZHd1VndNSGp3WUZ5OWVSRUpDQWhPVVY5V3paOC93L1BsejlPM2JsL3FyZjBJb0NFUklEYnAxNjRhclY2K2lvcUlDT1RrNXlNaklxREVsbmhCQ0NDR0VrSThwSXlNREJRVUZLQ2twZ1Znc3J2V3EydlQwZEZ5N2RnMmJOMjltWGRYdTVPUUVaMmRuZE9uU2hYV2xjM1hEaHc5SFlHQWd2TDI5bWNuTHFsSlNVdVFhb3N2S3ZTUW1KaXJNN0toZXdxVi8vLzdNYis2d3NEQWtKQ1JnMUtoUlRKWkx4NDRkbVgwR0JBUW9uRGdzTHkrdjg1V25IQTRIZmZ2MnhjU0pFNVgrN3Erb3FHQW1tTXJMeTVrcjZMT3pzNWtKR3g2UGg1eWNITGk0dUNndDVRVklBeWVqUjQ5bXJnaVdUZUpObWpTSnRWMWFXaHJ1M3IyTDZPaG9aaUsxYytmT3lNL1B4NnRYcjNEdzRFR0VoSVNnWThlT3NMUzBoS21wS1ZxMWFnVTlQVDN3ZUx3NnZRYjFaV1ZsQlVkSFI5Wms1dUhEaC9IMDZWUDgvUFBQc0xPelkyMXZZbUtDZ3djUElqbzZHa1ZGUlRBeU1tcVVjVFhHc2FTbnA0ZHQyN1lwekFaTFRrNUdlbm82YTVuc0NteEZudzJCUUlDK2Zmc0NrRTR5N3R5NUU1R1JrYkN4c1pITGVpa29LR0JONnNtTUh6OGVKU1VsT0hueUpPYk1tY1AwMmxFMUc2V3V5c3JLWUdSa0JDY25KNlU5cXVxanVMaVlPYjRqSWlKZ1ltTEMyaitmejFjYWVGWjBYcW1ObHBhV1hFK1N3TUJBbUppWU1HWFdYRjFkNWU3MzRzV0xHai9YWXJFWXIxKy94dkRodzVWdXMzMzdkdGpZMk1EVTFKUjVUdUhoNGNqUHoyZVZCcFAxOXVIeitlamR1emZ1M0xtRE8zZnVLTnluUUNCZ01sMysrT01QQU5MU1VJc1hMNWJicm1vcExCY1hGN25TaVFZR0JwZ3hZNGJTNTFlMWpKNHNtRk45bVVRaVlTMnJHdkFCcE5sTlZZUEQzYnAxdy9idDIxbmJ5RXJ2S2Zxc0thS2pvNE9kTzNjeTIyL2Z2aDE1ZVhsd2QzZUhpWWxKalgzRUZPRndPT2pUcDQvQ2NmSjRQQncrZkJnbEpTV3M1eW43dkZkL1RXUmt3UzVGcGZMcWEvcjA2Zlh1ZGRSVWtwT1Q2MTNLcnJpNHVFNzkxY2FQSDQrS2lnb1lHUm5CeU1nSWdZR0JDQTRPeHVuVHAxbm4vT3pzYkJnWUdERGZ4VlVEeXhrWkdaZzJiUnFUd1h2NjlHbG1YWDUrUGhNVVdyRmlCWFIxZFJFVEU0UGp4NCtqcUtpSTZmMFRIeC9mNE45SDkrN2R3K3JWcTFGU1VnSStuMStuM28xNmVucFlzMllOUWtKQzRPbnBpYVNrSlB6OTk5L01kOUlYWDN5Qml4Y3Z3dC9mdjg1Qm9NREFRQUNvZHhZUmFSd1VCQ0trQmx3dUY1OS8vamx6WmN5ZE8zY29DRVFJSVlRUVFwcFVibTR1NHVMaThPalJJMVlBaGNmam9VdVhMalZPam9TR2hxSjkrL1p5VjVPcld2OGVBTWFPSFl1Tkd6ZWlyS3hNTGxzZ05EUVVvYUdoQ3U4WEVCQ2d0R2RBMWF0NHUzWHJ4cFFsa1RWejc5T25ENnQ1c215aXhNUERRMkdabVRWcjF0VGFtTDA2WTJOakxGdTJEQUVCQWRpMWF4ZldyRm1EUG4zNnNMYXBHZ1RxMXEwYlUxSnExYXBWVE9ra0t5c3JMRm15Qk1YRnhRZ0xDNnYxY2R1M2I4K1ViSG41OGlXZVBYdUdGeTllSURrNUdZOGZQMll5RWRxMGFZTnZ2dmtHUTRjT1pTYU5FaElTRUJVVmhiaTRPUGo3Kzh2dGUrVElrUmcxYWhUV3JGbFRwOWVpTm12WHJnV1h5NFZFSWtGaFlTRXlNek9admk2eWNqZnU3dTRZUFhvMHE4Uk1WV1ptWmhnL2ZueURqcXU2eGpxV2xFMUtoNFdGS2N5KzRmUDVpSTZPUm5SME5HdTVzYkV4K3ZidEM1RkloUFhyMXlNeU1oSm1abVpZdlhvMXE2L0VvMGVQNE83dWpqRmp4aWdNUVB6d3d3L2c4L2s0ZXZRb2R1M2FoZnYzNzJQWnNtVUFwSlBTZi8vOXQ4THhWbWRwYVZuclpKK0doZ2FXTEZrQ3NWaXNOSU5CRmdTb0xjTkJUVTJOQ1ViZnVIR0RXUjRWRllXWW1CanMyTEdEK2Z0YklwR2dzckpTNFg2cUJ4aVViVk8xdkZsc2JDelRmNmVxcDArZnltVWFDQVFDcHFlSUxPalJ2WHQzaFUzVi8vbm5IelJyMWt4aGxrTjZlanB1Mzc1ZDYxaGxpb3FLd09meklSS0pjUEhpUmVhMXFxeXNoRWdrWWtwemxaZVh3OGpJU0s3Y1dWNWVIdHpjM0ZqTDdPM3RXUUVEVDA5UDNMeDVrN1hOL3YzN1lXWm1wbkJNbHk1ZHdxVkxsMWpMVWxOVE1YTGtTTGx0RlMyVGFkV3FGVlA2VGxuR21pcnZhM1d5ejZhZm54OGlJeVBSdDI5ZkppQ25ySThZSUoxY0Y0dkZySXNqWk9WRFY2eFlBVUNhV1Nqejg4OC9zL29VVmFmb2RRS2tHYU5uenB4UkdHQ3NManc4SE0rZlA4Zmt5Wk5yRE9oMzdkcTExbjAxbFBEd2NMbmdxYktlUU5YTERGWVZFQkNnOG5sSmtaWXRXNnE4N2JoeDQxaTNIejU4Q0VCYXJsVDJYSXFMaTdGdzRVSzBhTkVDVzdac2tRdkF5REp3V3Jac0NXZG5aK2F6Tm4zNmRGaFpXVEdCUWcwTkRZU0doaUlpSWdLR2hvYllzV01IT25mdURLQnh2bys2ZE9tQ0ZpMWF3TnpjSExObno1YnI3NmlLUVlNR29WKy9mdkR6ODJNRm9UdDA2QUJMUzB2Y3ZIa1RjK2JNVVRud1ZsNWVqcENRRUppYW1sSTFwVThNQllFSXFZV2RuUjBUQkVwSVNNREFnUVBsdnZRSUlZUVFRZ2o1R0tLam81bHNnbmJ0Mm1IWXNHRXdNaktDdHJhMlNwa3Y5KzdkcTFjTi9xcnM3T3hRVVZHQnhNUkVKcGpVdVhObjFnUlpWZUhoNFRoOStqU21USm1pTU5pMGVmTm11V3dnUUZxcVJYYWw4T3ZYcnhFVkZWV25ZSlVpbFpXVlRBa2VHZGtWdkRKT1RrNDRkZW9VTm03Y2lEMTc5ckN5RWFvR2dXcHk0OFlOcGYwdnFwc3dZUUl6bVJ3ZEhZMURodzRCa0FZSWV2VG9nVzdkdXFGSGp4NEtzeUJzYkd4Z1kyT0RIMy84RVVWRlJYajgrREdlUFh1R2pJd012SHYzam1tNFhyMEo5b2Q2OWVvVlZxMWFCUUR3OS9lWEMwQjE3TmdSUXFHUUNVVFVaTisrZlkzZXk2Z3hqaVZBT3FIYnZYdDNadUo0NXN5WjlTcVI5dno1YzhUR3hzTEN3Z0tiTjIrVyszdno4T0hEcUtpb3dHZWZmYVowSHhNbVRJQ2xwU1UyYk5pQW9VT0hNc3ZMeXNyaytzNG9NMjdjdUZxRFFHNXVialZPZmxkVlc3YURtWmtaODNrTUNBaUF2YjA5b3FLaThQUFBQK1BNbVROWXZIZ3hVMkxxenAwNytPS0xMMVI2WEpteXNqTGs1K2VqdExRVUV5Wk1nTHE2T2xOU3pzZkhSK0Y5SWlJaUVCRVJ3VnBtYkd6TWFpd1BTQVBuaXE2NGo0eU1oSzZ1cnNKZzNiVnIxK29VQkpLVmJwby9mejdyZmZUMjlzYnAwNmR4L3Z4NU5HdldETXVYTDBkMmRyYmMvUTBORFJVR2g0dUxpL0hISDMrZ2ZmdjJXTGh3SWF0M1QyMGNIUjFaVi9jSEJ3ZWpXYk5tNk51M2I0MFpXY0hCd2F3TEJGcTFhc1gwOXdvUEQyZVdiOTI2bFFuT3lmcTBuRHAxaWhVd2tIMldseTlmemp5bXJxNHVWcTVjQ1VBYVJEeDQ4Q0FBTUZsZEFCUytGaklMRnk3RXZYdjNGRzRqZSsrcjlpR2JObTBhQ2dzTG1kdEhqaHlCdnI0K3hvNGR5enluMjdkdjQ5ZGZmMlY5Wi9ENWZLaXBxYkVDZHJMbjA2cFZLMWJ3SVQwOUhjK2ZQOGY0OGVQcmxQblNtRTZkT2xXbm5rREt6Sm8xaTlWSFNoV0ppWWxNZ0tHMjE2T3lzaElCQVFGSVRrNUdhbW9xZHUvZXpheVRsU2Q3Ky9ZdGRIVjFJWkZJc0dYTEZtUm1abUxDaEFrS00zQ2VQWHNHUUJvb0Z3cUZ6TVVPc3NlU0JiejVmRDRzTFMwUkhSM045S2VxcmlHL2ozZzhIanc4UEppc3o2dFhyeUk5UFYxcEpsOU4rMUdVVFRaNDhHQWNQSGdRb2FHaHRaWXpsYmwyN1JvS0NncnczWGZmcVp6RlJ6NE9DZ0lSVWdzakl5TjA2TkFCejU0OWcwUWlRWGg0dU1vblAwSUlJWVFRUWhxQ1NDVEN1WFBuOFB6NWMxaFlXTURaMmJsZWZRaHljbkxRdW5YckR4b0xuOCtIdnI0K2E5S3hzTEFRV2xwYVRDMzlxaElURXdGSUoxSVZYVG0vYjk4K1pHZG5vN0N3a0pVUmRQbnlaV2hvYUtDaW9nSUJBUUZJVFUzRjBxVkxXWk42ZFNVV2k1bUpWWm1xa3ptQU5DdHArZkxsbURkdkhsYXZYbzAvLy93VG1wcWFBS1R2Z3lvbDF1Yk5tNGVSSTBkaXdZSUZtRHQzTHV2cVdobGZYMStjUG4yYWFkSU9BRjk5OVJVc0xDeGdhV21KL2Z2M0l6SXlFcmR1M2FyVGMyemV2RG1yRDBqSGpoMXJuUHlzRDZGUWlNMmJOMlBObWpYbzNiczNxL1NWYk5LK1diTm1jSEZ4d2ZuejUyRmhZU0dYZlhiLy9uMDhlZkpFNmV2cDdPeXNjTGxzWXJHbWNsdlZOY2F4QkVnbkJJY05HNFo3OSs3VitiNVZTM0IxN05nUlc3ZHVSZHUyYmVVbU4yL2V2SWxIang2aFI0OGV0ZmJRNk5teko0NGZQNjR3SVB6MTExOHptUmZWQ1lWQ3VUS0V5b3dkTzViVlJCMlFaZ0w0K1BpZ2E5ZXU2TldyRjdNOE1URVIwZEhSK1BMTEx4VmV1UzhyYnhjZkg0L2s1R1NNSHo4ZVVWRlIwTkhSd2RxMWEvSHJyNzhpSlNVRkFOQzJiVnVNR1RNRzkrN2RRMFJFQkdiTm1zVk1yaGNYRjdNeVpWSlNVdURsNVlVSER4NHdKYmtzTFMweGNPQkFsSlNVQUFEKy9QTlB1WjQzWDN6eEJhWk1tU0pYRXJNcEp6SmZ2MzZOaHc4Zk1wbDJnUFIxYmR1MkxaT0pXVnBheWt3Q0h6NTgrSU42UVZVM2VQQmcvUGJiYndDQXMyZlBRa05EZzNuY1o4K2U0ZWJObStqVXFSUHM3T3hxN0V0amEydUx1WFBuMXZwNFhDNlhPU2ZJM2pzZEhSM1dlVUlXK09IeGVLeC9BOUpnNGZyMTYrdVZSVlFYMVNmdHZiMjkwYXBWSythOGxKR1JnZHUzYjJQdzRNRzFsbVU4ZE9nUW9xS2ljUDc4ZVlVbEh6OGxEZFVUaU0vbnM3S3VWSEhpeEFuazVPVEExOWVYdFR3dkx3LysvdjVJVDA5SGFtb3FNakl5bVBLYUdob2FjbVVyWmI5VHNyS3lZR0ZoZ2IxNzl5SXFLZ29USjA3RWlCRWpGRDUyU0VnSTJyVnJCd01EQXl4WnNvVFZSeXNyS3d1UmtaRUFwSmxCWGJ0MlJXVmxKVjYvZnEwd0NOVFEzMGRWajYvdzhIREV4TVFvREFLVmxaVXh3ZEhxSmsyYXBQRFk2OSsvUHc0ZVBJamc0R0NWNTBIOS9QeWdwYVZWcCs5bzhuRlFFSWdRRlF3YU5JaUovRDk0OElDYW14RkNDQ0dFa0kvS3g4Y0g2ZW5wR0RWcUZOTzB2RDZxVGhaK0NFMU5UVmFwcDZWTGwrTGR1M2R5QVJaVnBLYW13czNORFpNblQyYXVETTdPenNhTkd6Y3djT0JBQkFjSFkrclVxZmpubjMrd2NlTkdKaUFEU0NkL3EwOUlBL0tCSFJrdWx5c1hFTGw0OGFKY3BrVG56cDB4ZWZKa25EaHhBcnQyN1dMNkgxVlVWS2cwY2NYbjg5R3RXemQwNk5BQmx5NWRnck96TStzcStjTENRdmo3KzhQUzBwSTFtYWlob2NHVVR5a3JLNE9ob2FIY3hHbCtmajQyYk5pQWlSTW55Z1ZXL3Y3Nzczb0ZKT3FLeitlalI0OGVVRmRYaDRtSkNZUkNJVnEyYklrT0hUb3d4NWRBSU1DTUdUUHcvUGx6dkh6NUV0T25UMmNtMDRWQ0lZS0RnMkZ0YmEwd2NBaElKNlVVWFpGOTRjSUZBTktBV1hVaWtRaG56NTVsTFd1c1kwbTI3ODJiTjRQTDVhcmNsMFlrRXFHeXNsS3VEMHZWWUtDTVVDakVnUU1Id09WeTVZNkRvcUlpaFZmREs4c0k1SEs1U3ErZXIwdFBIVVdUcE1uSnlmRHg4VUd2WHIxWVY1TmZ2SGdSMGRIUkdEeDRjSTBaUnQ3ZTNyQzF0V1VGcU0zTXpPRHQ3UTF0YlcyY08zY094c2JHR0RWcUZPenQ3UkVSRVlIbXpadXpYc01oUTRiZzNMbHpjSEJ3UUc1dUx1N2N1WVBQUC84Y3BhV2xTRTlQeDhhTkd3SDhYNjhLSXlNamhjK2J3K0hVcThkUVE4ckx5NE9HaGdhMHRiVng3Tmd4OFBsOERCNDhHSUQwT0kyUGoyZGxXUlVYRnpNWEJRd2FOQWdkTzNhc2NmL256cDFEWm1hbVhOOHBSVXhNVExCdDJ6YTU3Q2hBR3FTcHFLaEFTa3FLWE1tdG10aloyV0g1OHVVSzE4a0NUb0MwOU5XYk4yK3dhZE1tMW5sMzc5Njl1SHo1TWxhdVhNazZwaU1qSTdGdTNUcG9hMnRqekpneE9IZnVuTXBqK2hEbDVlVjQvLzU5cmRrcFVWRlJzTGEyWnZySHlieDQ4UUtHaG9aS0EwQitmbjVLZytYRGhnMzdWODFORlJRVUtPMXJWWnZDd2tLSVJDSzVrck5XVmxZNGZ2dzQxTlRVWUc1dURrTkRRK1RsNVdIUG5qMHdOemVYeTk2VmxUcE1UVTFGZEhRMGdvS0NNSFRvVUV5Yk5rM2g0ejU1OGdRdlg3NWtmcDlNbWpRSnc0WU5BeUFOSnJkcTFZcjVQdXJRb1FQTXpNeWdvNk9Ea0pBUXVmTmVZMzRmMWFhOHZCeFhybHhSdUc3MDZORUtqejhqSXlOMDZkSUZqeDQ5d3N1WEwydDlqTGk0T0tTbHBXSDgrUEdzNTBNK0RSUUVJa1FGSmlZbStPeXp6NUNTa2dLSlJJS2JOMi9DeGNXbHFZZEZDQ0dFRUVMKzQ4UmlNYzZkTzRmVTFGU01IejhlblRwMStxRDlOVy9lWE9IRVFsM2w1ZVhKVFdRMXBCTW5UakFUbjhIQndlQndPRmk4ZURIYzNkMVpKWGhxbXNTc21sVlVINU1uVDBaa1pDUnljM09aNEZsWldWbWRTa1AvOE1NUFdMbHlKWHg5ZlZtVDR4NGVIaWdxS3NMNjlldHJ2TCttcGlaNjlPakJXaWJyczJCdWJpNjNMalkyVnVXeE5ZVEt5a3FvcTZzak1EQVFZckVZNjlhdGs5dG0rUERoV0xkdUhXN2Z2czJVSXZUMTljVzdkKy93KysrL0s5MzM5OTkvcjNBeVhsWU9VVlpLcXFyUzBsSzVJTkRIT0pZV0wxNHNWeTdNejg4UFptWm1yTXdZQVBEeThtSTFGYS9KcVZPbmtKMmREVmRYVjliVjkwK2VQTUdTSlVzd2MrWk1wVmV1ZjB6UG56OEhnSHBsR1NZbEpTRStQaDVyMTY2Vlc2ZG9VdDNFeEFUMjl2WTRkKzRjQmcwYUJBNkhnMnZYcm1IZnZuMG9LU25CNTU5L2ptN2R1c0hIeHdkNmVucll1M2N2MHRQVG1mdG5abWFDdytGQUlwSEk5ZjRCNUhzQ0dSc2J5d1ZiRzB0cGFTbTJiZHVHa0pBUXJGMjdGbXBxYWdnSkNZR3JxeXN6MFI4VUZJU0tpZ3JXOFZaYVdzcTg5aDA2ZEVDSERoMVFVVkdoTkJ2RzA5TVRYYnAwUWUvZXZaV09SVTFOalprOGQzUjBsT3NSRkJJU2d0VFVWSXdiTjA3aE9mSGR1M2U0Y09FQ0U3eXJTcFhqcEtTa0JQZnUzWU9WbFpYS0dTTmlzUmo2K3ZyWXVuVXJrcEtTVkxwUFE0aUxpME5GUlFVc0xTMXIzTTdMeXd1NnVycll0bTBiczZ5Z29BQ3ZYNy9HZ0FFRGxON3Z4SWtUU3RmMTZOR2owWUpBWldWbFRGYVpySTlPWUdDZ1hMQ2dvS0FBUXFGUUxrUG43ZHUzQU1EcVlXTmhZWUVOR3paODBMaXEzLy9Rb1VQWXNXTUhMQzB0SVJBSXNISGpSa1JGUlNsOVA0eU1qS0NucDRmVHAwOURKQkpoN05peCtPbW5uNVJtL0IwOWVoUThIbzhwUjFtMXo1MlhseGVNalkzbHNuMEhEeDZNZ0lBQWZQLzk5NnlzN2FiOGJhT2pvMU92QzNVR0RCaUFuSndjbGNyS3hzZkhnOHZsTW1VUnlhZUZna0NFcUdqQWdBRk1LbnA4ZkR5Y25KeitWVmRjRUVJSUlZU1FmNS9vNkdpa3BLUmd5SkFoSHh3QUFxUWxsYXIzd0trcldlazJXY1AyaHZibzBTTUVCUVhoMjIrL1pjb09BZExza3oxNzlvREQ0VEJObGFkUG42NndFZktGQ3hmdyt2WHJEeHFIaG9ZR05tN2NDRDA5UFNZalJTZ1VxbFFPN3UzYnQyalJvZ1g2OU9rRFIwZEhlSGw1b1dQSGp1amV2VHQ4ZlgwUkVoS0NiNzc1aG1rWXJVeEZSWVZjODNyWlJFeEJRWUhjT2xtcHE0OUJJcEdncEtRRVBCNFBvMGVQeHBJbFMxaVQ3VEpPVGs0d056ZUhoNGNIYkd4c2tKaVlpSk1uVDZKZnYzNndzN05yMURFMjViSGs1ZVdGb1VPSHlnV0JWUFg0OFdPY08zY09uVHAxa3V2VjBMNTllK2pyNjhQRHd3T2RPM2VXSzNmMHNjbjYzTlRsSEpXU2tnS0JRQUJ6YzNQWTJOaWdkKy9lek4vYnRaa3dZUUlXTEZpQTQ4ZVBJekV4RWZmdTNZT3RyUzNjM053VU5sT3ZTbFpTTXlzckM5dTJiWU82dWpyeitlWnl1WWlKaVVGTVRBd0FhZGFXbzZOam93YUJLaW9xRUJrWmlhZFBueUl2THcrM2J0M0NOOTk4QXg2UGg5V3JWNk5kdTNZWVAzNDhBREFUN1JZV0Z1alNwUXV6RDFrNXpxcTJidDFhWTEreVY2OWVZZVRJa1VyWGYvYlpaL2p6eno4QlNJTkFWVE1XSHo1OENDOHZMemc3T3l2c2ZTUVNpYkJnd1FLb3FhbGgwYUpGckVselZWMjRjQUhGeGNWMUNuTDI3ZHNYblRwMWdwR1IwVWNMQXIxNzl3NS8vdmtuK0h3K0t4Q2dLS0NRbTVzcmw2VVZGaFlHaVVSUzQwVVZaODZjVVpyaFYvVzgxdERLeXNxWVBraXlESlFMRnk0b2ZHNmxwYVdzbmtuQS81WHV2SFBuRGhNSTJyZHZINDRkTzhiYUxpNHVEajE3OXF5MTdPTHExYXZ4N3QwNzdObXpoN1hjMk5oWXBWNTlNZ2tKQ1FDa3g2bXJxeXVyUDFOMUVSRVJ1SHYzTHNhUEh3OERBd1Bjdm4yYmRaNHFLaXBDZW5vNnF3U3JyRi9ZNWN1WGNlTEVDU2FMODFQNWJWTlhJMGFNd09qUm84SGhjSER6NXMwYXQ1MDJiUnErL1BKTGhXWHdTTk9qSUJBaEtqSXhNVUhIamgzeDVNa1RBTkptcjE5Ly9YVVRqNG9RUWdnaGhQeFhGUlFVSUR3OEhCWVdGdWpUcDArRDdOUEJ3UUhIamgyRFNDU3EwNlJKVlRkdjNvU2hvYUhDL2o0TklTSWlBa1pHUnBnd1lRS2VQbjNLV2xlOVBKaURnNFBDU2QvSXlNZ0dtU2lwZnRGWGFXbHBqVmVsbDVhVzRzQ0JBOGpOeldXeVl1Yk5tNGM1YytaZzVjcVZHRFJvRUFJQ0FtQnZiNC9wMDZmWCt2aXBxYWxLKzdqczM3OWZyaEUzOE9FWlVLcDY4K1lOQUdtMlJzK2VQZEd6WjArRlZ3cHpPQno4OXR0dldMQmdBVmF2WG8wblQ1N0EyTmdZOCtmUGIvUXhOdFd4VkZ4Y0RLRlFXSysrWFlEME9OcThlVE40UEI2V0xGa2lseEhGNC9Hd2FORWl6SjA3RjMvODhRZjI3ZHRYYTdaRWZIdzhqaHc1b25EZGg1UVlTa3RMUTFSVUZEcDM3Z3hqWTJPVjd4Y2VIbzZ6WjgvaXdJRURUTmFMcXJwMTZ3Wm5aMmVjT25VS3hzYkdXTGx5Slp5Y25HcTluMWdzUm5KeU1pdnJZc09HRFhJWmRUS3paODlXZVV5cUtDb3FBdkIvNWZkQ1FrS3dmLzkrNU9YbHdjek1EUFBtemNPUUlVT1FrWkdCWmN1V2djdmxZdjM2OVV6Zytmang0M2o3OWkzbXpKbkQybTl4Y2JIUzBvQlZzL1BPbmoyTDFOUlVMRm15aEZubTRlRUJMcGZMQ3VaVW4yU3Y3dlRwMHhDTHhiaDU4eWFFUWlFY0hCeGdiMjhQSFIwZDVPVGtZTU9HRFVoS1NzS01HVFBxRlFCS1NFakFpUk1uWUdKaXdwVEJVd1dIdzRHUmtWR2RINisrN3Q2OWkyM2J0aUVuSndmdTd1NnNRSTdzUEJ3WkdZbk9uVHZqN3QyN0tDd3NsTXRPa1dVMlhybHlCUzR1TG5MOWRnQnBrS0N1WlZ4VFUxTVJFeE1EYTJ2cmVyMEhnRFJ6V0ZZKzllelpzL0QwOUZUWUUwZ1pXVStnYWRPbU1ZSE02dTdmdnc4UER3L1kydHBpMGFKRk5iNS9YQzRYSEE1SDVjZXZycmk0R0VlT0hNR1ZLMWVZODcrNXVUbHJtNFNFQkZ5K2ZCay8vUEFEdUZ3dTl1elpBMk5qWStaN09DNHVEdi84OHcrenZWQW9SSEZ4TVNzRDFkVFVGQU1HRE1DSUVTUGc3KzhQSnljbmRPL2UvWlA2YlZNWGRRMDAxdlE5a0pTVWhKTW5UK0w5Ky9jWU9IQ2cwdU9DTkE0S0FoRlNCd01IRG1TQ1FJOGVQWUtUazlOSC9aRkJDQ0dFRUVMKy8rSHY3dytKUktKeU0xNVZEQmd3QUVlUEhzV2xTNWRZUFJ4T25qd0pIeDhmQU5KSmpYZnYzakdQdTNqeFl2VHQyNWRaNStQam83QWZTMFA1NG9zdllHTmpVK2VtMFkydHFLZ0lZckZZNGJpS2k0dFJVRkNBSDMvOEVWbFpXYXpYVms5UEQ3Lzg4Z3VXTDErT2dJQUFadEphVWIrYjZqcDA2SUNkTzNleWx1WG01bUxxMUttWVAzKytYQW1obzBlUDR2cjE2L1Y4aG5Vam04UnEyN1l0MU5UVXNHblRKcVhiZHVuU0JZNk9qa3hma1kwYk4zNlVZRlZUSFV0UlVWRUFwTmt1eWNuSnNMS3lxdFA5dDI3ZGlwY3ZYOExkM1YxcDZTd3JLeXQ4OTkxMzhQYjJob2VIQjl6ZDNXdmNaM0p5TWxKVFU1V3U1L1A1ZFE0TTUrWGxZZFdxVmFpc3JNUVBQL3hRcC92S1NoOFpHaHJXK1Znb0xpN0dwRW1UY1B2MmJaU1hseXZ0SzFYZHZYdjNrSmVYQjN0Nyt6bzlYbjBsSmlZaUxDd01mRDRmRlJVVnVIcjFLamdjRGxxMWFnVUEwTmZYaDdHeE1lYk1tWU4rL2ZxQncrRWdLQ2dJZS9ic2dZNk9Ealp1M01oTXFFWkZSY0hYMTFjdUswZDJYbElVQk9Kd09LeWVKUHI2K3NqTXpHUXQwOUxTQW8vSFl5M1QxTlJFZVhtNTB1ZTFjZU5HcEtXbElUdzhIR0ZoWVFnSkNRR0h3NEcxdFRYUzB0SlFXRmdJTnpjM2pCa3pwdGJYS0RzN0czbDVlVXlRNDk2OWUxaStmRG5VMU5Td2RPblNSczEwcVlzblQ1NGdPenNiSEE0SFlyRVlnWUdCMkxsekovaDhQdHpkM1RGOCtIRFc5djM3OThlNWMrZXdlZk5tWnBtcHFTa0dEUnJFM0k2SWlFQmlZaUlHREJpQStQaDRMRnUyRE51M2IyK1FMSXJnNEdENCt2cCtjT20xeHZiNTU1OWp6Wm8xMkxScEUzNzY2U2NzV2JLa3dUK2ZzbDQ0Wjg2Y1FWNWVIdnIwNllPZmZ2b0pibTV1K091dnY5Q3ZYejltMnhjdlhpQTBOQlJEaHc3RmtTTkhVRkJRZ08zYnR6UEg1K3paczFuQjRTbFRwc0RLeWtwaGo2dnAwNmNqT2pvYW16WnR3dTdkdXovWjN6WWZ5NXMzYjdCdzRVSVlHQmpBeU1nSWh3NGRna0Fnd0pkZmZ0blVRL3YvQmdXQkNLa0RJeU1qV0Z0Ykl6RXhFWUEwZGJjdURSQUpJWVFRUWdoUnhjdVhML0g4K1hNTUhEaFFhYlBvK3REUzBzS1VLVk53NU1nUmRPL2VuY25tc2JhMlZwcmxYdldxMjUwN2Q0TEw1VFpxUnJ5NXVibmMxYmtOUlNRU3lRWFZWTTJDa0pXOHFqN2huSnViaXlkUG5rQW9GSUxMNVdMdDJyVk01bFpXVmhiT25UdUhnSUFBYUdob29IMzc5a2hKU2NIY3VYUHgvZmZmbzIvZnZqVUdnemdjanR3VjRMSkpVUzZYSzdkT1ErUGovWWtmRVJFQmRYVjFXRmhZc0paTEpCSldWc2VqUjQrd2YvOStQSG55QkczYnRrVm1aaVpXckZpQlNaTW13ZG5aV1dtWkl4OGZINFd2alN5Ym9ucnZIMEQ2L2xiVm1NY1NJSjFVbnp4NU10cTJiY3NzdTNYckZqdzhQR0JvYUlpRWhBUzR1Ym1oWGJ0MkdEWnNHQVlOR29UQmd3Y3JEUXE5Zi84ZWUvZnV4YzJiTjJGdWJnNWRYVjJFaFlXaHJLd01aV1ZsRUFxRnpIK2xwYVVvTGdUZzNJZ0FBQ0FBU1VSQlZDNEdJTzBUMDdkdjN4b3pCc2VORzRjWk0yYlU2ZmtWRlJYaC9mdjNDcS9zam8yTnhmYnQyNUdibTR0dnYvMFdQWHYybE50R0ZsUXFMUzJWVy9meTVVdHd1ZHc2OVJZckxDekV4WXNYY2Y3OGVheGF0UXFiTm0zQy9QbnpzV0RCQXF4Y3VWSmhlY0dpb2lMbWVBd0tDb0tKaVFuczdPeVlpenNiazBRaVlmWGc0UEY0bURGakJ2T2N1M2Z2am4zNzlySHVVMWxaaWM4Kyt3d3JWNjVrTWhIdjNyMkw5ZXZYbzJYTGxuSzlRbVM5V3VyVGorbERtSnViNC92dnY4ZXdZY1BnN2UyTjRPQmdwc3dXQUZ5OGVCRlpXVmx3ZEhTRWpZMk53cy95a3lkUHNHTEZDaFFXRmlJL1B4OEhEeDdFcEVtVFlHOXZqNisrK2twcHVVd3Vsd3MrbjErbjdMR2FTQ1FTSnNDalNHeHNMTmF1WFF0dGJXMmtwYVZoMDZaTm1EVnJGbHhkWFRGMDZGQ0ZuNCtXTFZ2aStQSGpTRXRMUTNsNU9RUUNBU3dzTEpoemRHRmhJZmJ2M3c4K240L1pzMmNqSXlNREN4Y3V4T3pac3pGanhvd2Fld1NwNHRHalI5RFUxTVRubjMvK1FmdjVHQndkSGJGNzkyNnNYTGtTTjI3Y1VCZ0VFb3ZGZVBmdW5jSStjVFdKaTR2RHRtM2JrSnViQzJOall5eGZ2aHo5Ky9jSEFJd2FOUXBuejU1RlNFZ0lFNXg3K2ZJbEFFQWdFQ0F2THcvejVzMWpsVjZzU2lLUlFDZ1VLaDJUam80T0ZpMWFoQ1ZMbG1EcjFxM1l2bjE3bzM0Zk5SVFo4MUpFOW51cHZMeWNPYStYbFpVQmtINy9LanJYQTlLTERCNDllZ1NoVUlqMTY5ZkR6TXdNYm01dWlJdUxveURRUjBSQklFTHE2SC8vK3g4VEJFcEtTa0pPVGc1bEF4RkNDQ0dFa0FZVkV4TURIbzlYWStQdStuSnhjVUZpWWlLV0xWdUdEUnMyd01MQ0FqMTY5RkJhRWdtUVRzQWNPSEFBVVZGUjJMVnJsOEtyc3dzTEN4Vm1MVlZXVmdJQWR1L2VEUThQRDRYN1ZwV1Bqdy9LeXNydytQRmpBTkpzS1VXVHlPbnA2VXcvZ3padDJqQzlHamdjamx4NW9iUzBOTmJrSlNEdDUvTCsvWHVtL0V4K2ZqNlR4ZUxnNENEMy9OVFYxZUhnNElEZmYvOGRBb0VBRVJFUnVIcjFLbUppWWlBV2k5RzdkMi84OU5OUE1ETXpRMGhJQ0ZNQ3k4aklDRTVPVHVqVnF4YzZkKzRNVFUxTjFyNUxTa29RR3h2TFdwYWZudzlBMnR1aytycnFQWUlhUzNaMk5zTER3OUc5ZTNkb2Eyc2pPam9hYVdscEtDNHV4b3NYTDJCcmE0c0xGeTRnTURBUXo1OC9CNWZMeFl3Wk16QisvSGc4ZWZJRXUzYnR3cUZEaDNEczJESFkyOXVqVjY5ZWNIWjJaajJHbDVkWGpXUHc5UFQ4b09md29jY1NJQzBYT0hYcVZPVGw1ZUhxMWFzSURBekV3NGNQWVdKaWdnMGJOc0RFeEFRUkVSRUlDQWpBb1VPSGNPVElFZWE1aXNWaXVVbm5TNWN1TVQwWDB0TFNzR0xGQ29WalYxTlRnMEFnZ0VBZ1FKczJiWkNabVltZE8zZWlTNWN1Y2tGalBwK1BwVXVYMWpyNStPVEpFM2g2ZW9MUDU0UEg0NEhENGVEeDQ4Y1FpVVJNSDVPS2lncEVSMGZqNHNXTGlJK1BoN3E2T21iTm1xVzBDYmlzYjlpZVBYdGdiMi9QVE5xL2V2VUtEeDQ4UU5ldVhXc2NrMHhPVGc1S1Mwc3hhZElrbEpXVndjN09EcTFhdFlLSmlRbTJiTmtDZDNkM0xGbXlCUDM3OThlTUdUUEE0WERnNGVFQmtVaUUrL2Z2dzl6Y0hBa0pDUWdORGNVdnYvekNldDBYTDE2c05KZ2dGb3ZsL3RiWDBkSEIwS0ZEVlpyTXRiYTJ4dVhMbDVtSlV5MHRyVm96QUoyZG5URml4QWhtVEFFQkFkaTdkeSswdGJXeGZ2MTYzTGx6QjBGQlFkRFYxWVdHaGdhaW9xTEE1L01iZExKZjBjUzJXQ3pHMjdkdmtaV1ZoUmN2WHVEWnMyZUlqNDluSnMydHJLd3dkdXhZV0ZoWTRPYk5tN2h4NHdiT256K1A4K2ZQUTBkSEJ3NE9EbkIwZEVTdlhyM1FyRmt6SkNVbHdkM2RIVnd1Rnp0MzdrUjRlRGorK3VzdlhMMTZGWFoyZHJoejV3NlNrcEtnb2FIQi9NZmxjbEZaV1lsV3JWckIxZFVWL3Y3K0VJbEVFSWxFa0Vna21EcDFxa29abGc4ZVBNREJnd2VaejFCV1ZoWXlNek5ad1Z5WmhJUUVMRisrSEVaR1J0aTVjeWRpWTJPeFo4OGVSRVJFd05iV0ZubDVlZERTMG9LNnVqclUxTlRBNFhEQTRYQlFXVm1KaW9vSzF2K0Rnb0xBNFhEZzZ1cUtwVXVYSWpzN0c2NnVydERYMTRlK3ZqNTI3dHlKZGV2V1ljdVdMZGk5ZXpkVEJuRHYzcjNNZDVIc3VLaW9xRUJGUlFWRUloR01qSXp3ODg4L00yTVdpVVJJU1VsQnYzNzk2bDMydFNFVUZCUUFnRXBqYU4rK1BRNGNPTUI4Qjk2NWN3YytQajRRQ0FUUTBOREF5NWN2a1p1YkMxdGIyMXIzVlZSVXhCd0hIVHAwZ0phV0ZzYU5Hd2NYRnhmV1dDWk9uSWpyMTY5ajU4NmRNREl5UXRldVhmSHMyVE9ZbVpuQnhzWUd4NDRkWTExb2NmMzZkZHkvZngvTm1qVURqOGREV2xvYTNyOS9YMk5QdGg0OWVtRERoZzIxOXYvN2tPK2orL2Z2TTltbmFXbHBBTUQwODVKNTgrWU5oRUtoM1BMcUprNmNpTkxTVXJpNnV0YTQzUysvL0NLMzdOU3BVNnplU0ZXZE9IRUM3ZHUzaDVxYUdyWnMyWUsyYmR2aTZkT25qZklibHloSFFTQkM2c2pJeUFnMk5qYk1ING9oSVNHWU1HRkNFNCtLRUVJSUlZVDhWeFFWRlNFcEtRbTllL2R1dE13T2QzZDNiTjI2RmIvKytpdG16SmlCa1NOSEtuMnN0TFEwN051M0QwK2ZQc1c2ZGVzVTlnSnljbktxZFpKRG1ZS0NBbVlDb3phWEwxOW1KcGI0ZkQ2Q2c0T1Zic3ZoY09EcjY0dmV2WHN6RS9mcTZ1cjQ3YmZmV050ZHZIaFJMZ2lVbFpVbDExUmRWMWNYUC96d2c5ekV0Ykd4TVR3OFBHQnFhb3JMbHkvanlKRWpFQXFGME5EUVFQLysvVEZ1M0RoVzVzZWdRWVBnNE9BQVgxOWZCQVVGd2MvUEQzNStmcGcyYlJvbVRackUydmVyVjYrd2R1MWF1ZWZHNS9QaDcrL1A5R3VRRVlsRWNvR2t4dkRxMVNzQVlLb2l2SDc5bWduS21KdWJZOHlZTWRpMGFSUGV2SG1EcjcvK0dsOTk5UldUUWRXNWMyZnMzNzhmTjIvZXhPWExseEVWRlNYWEp3T1F2aStxVE9oV0pSUUs4YzAzMzZpMDdZY2NTMWxaV1FnT0RrWjZlanFlUG4zS1RJVHI2dXJpKysrL3gvang0NW5KdzRFREIyTGd3SUY0OWVvVnJseTVnc0RBUU55NmRRdUdob2I0NXB0dldGbDFZOGVPeFpNblQ5Q3VYVHNZR1JsQlIwY0h6WnMzaDVhV0ZuUjBkS0NwcVFrdExTMElCQUpXNE1MVDB4Tm56NTdGc1dQSG1DYmtNaG9hR3F6QWxUSXRXN2JFL2Z2M0laRkltR1dhbXBybzE2OGYwemo5M2J0MzJMNTlPNHFMaTlHN2QyL01uRGxUNGNTNVRMZHUzZkRERHovZzZ0V3JDQTBOWmZZdEVBaGdaMmVuVXMrZHUzZnZJanM3RzREMDJQbjU1NTlaNTVvT0hUcGcvLzc5MkxScEU4TEN3dkQ2OVd0czI3WU5TVWxKcUt5c2hMbTVPV2JQbm8yNHVEaDA2ZEpGTGxBOWFkSWtwWk80UjQ4ZWxWdldva1VMTEZ5NHNOWnhBLzhYckt1cnFzR3kvZnYzbzBXTEZsaS9majNhdG0yTG5Kd2MxdnZVcWxVcnpKNDl1OTc5cDJRdVhyeUlwS1FrQ0lWQ1BIdjJqRlVpQ3dCKysrMDNKQ1VsTWJlNVhDNDZkdXlJb1VPSHdzbkppUW40QVVDN2R1M3cvZmZmNDhXTEY3aHg0d1pDUTBOeDdkbzEzTDU5Rzk3ZTNtaldyQmxNVFUyaHBhV0YxYXRYdzlyYUd0YlcxbkIwZEVSQVFBQ1NrcElRSFIwTm9WRElPaDVyNHVEZ29QTDV3dERRRUNrcEtjeHREb2VEdG0zYnltVlp5WjZMc2JFeE5tN2NDQ01qSXpnN096UEJ2YnQzNytMQmd3ZHlHWWcxY1hSMFJISnlNaDQvZmd4SFIwZldPYjl6NTg0NGV2UW9JaUlpRUI0ZXp2UitpWWlJUUVWRmhkSUxKaVpQbnN5Ni9lVEpFNGhFSXFhTTY4ZVNsSlFFVDA5UENBUUNKb2dNUU9YK2dWV3pRblYxZFhIdjNqM210cnE2T3F5c3JGakJycW84UFQyWnowVnljaktUb2FxdnI2LzBnZ0V0TFMyc1hMa1N2Ly8rTzl6ZDNkR3RXemZjdjMrZk9TZFgvK3lxcWFraE1EQ1F1ZDJzV1RQMDY5ZXYxcktIaXJJa3EvdVE3NlBVMUZSV255SStuOCs2TGFPdXJxNXdlVlZmZnZrbERBd01WT3BaV0JjNk9qb3dNVEhCNzcvL0RtOXZiNlNucDJQbzBLRTBsL3FScVVsVVBhTVNRaGp2M3IxanBXM1BuRGxUNVRyRWhCQkNDQ0dFMUNRME5CUVJFUkdZTzNjdWRIVjFHL1d4L1B6OGNQejRjV2hxYXFKdjM3NndzcktDdnI0K2hFSWgzcng1ZzlqWVdOeTdkdysydHJiNDlkZGY2OTJRdWI0U0VoSXdiOTQ4Yk5pdzRZUDdCTHg3OXc1bFpXVk1QNDdhVkZSVW9LeXNEQ0tSQ09ycTZpcjFMY25MeThQbXpadmg0T0NBQVFNRzFGcnFTaXdXSXk0dURna0pDWmc2ZFNwclluL05talY0OCtaTnJWZnVWblh3NEVFbXNOVFkwdFBUV1FFQWlVUUNzVmpNWkJEazVPUkFXMXU3MWtsdzJaWDBqWDNGZWtNZVN5S1JDRE5uenNTYk4yOWdZV0dCTGwyNndON2VIdDI3ZDY4MWNGdFdWb2JyMTYvajRzV0xjSEZ4d2NpUkl6OW9MTEo5bmpoeEFwTW1UVkphWHEraFBIejRFQVlHQm8xeUxraE9Ub2FibXh2KytPTVA1Z3J4aW9vS0xGNjhHQU1IRHF6eHRSS0x4VGgvL2p3R0RoeUlGaTFhS055bXRMUzBYa0dadXBneVpRcDBkWFd4ZCsvZUJ0bGZZbUlpMnJScEkzZitrV1ZZS2l0RnRYSGpSc1RHeHFwOExnZ01ETVNwVTZjZ0ZvdGhZbUtDdVhQbnNyS2RIajU4aUppWUdMUnAwd2J0MnJXRGhZVkZuVDZ6eWNuSktDa3BZV1VzNWVYbHFYU09sR1c4eUo2ejdEeXBwcWJHL01mbGNsbmp1WGJ0R2padjNveWxTNWNxRElKS0pCSW13Q1RiaHpMRnhjVktQMWNTaVFSbFpXV29yS3lFV0N4R1pXVWxKQklKa3hIRTRYQ2dycTRPZFhWMTV0K0E5THZYMmRtNXp2MWh4R0l4RXd5U2pidDY4TXZIeHdmZTN0NDRmLzU4Z3gzdlo4K2VoYWVuSjQ0ZE82YjBzLy91M1R1c1hyMmF1UzBRQ05DblR4K1Zla01wSTN1ZmFudVBybHk1QWw5Zlg0akZZaGdZR0dEbXpKbXNQbGMxU1UxTnhhRkRoNUNZbUFoVFUxT3NYNysreHFDcTdIMytrTytzaHZ3K0lrUlZGQVFpcEo0dVhicUUrUGg0QUlDbHBhWGNWWHVFRUVJSUlZVFV4ODZkTzJGZ1lGRG5SdXYxVlZoWWlPRGdZTnk2ZFFzdlhyeEFmbjQrZUR3ZVdyUm9nYzgvL3h3REJneFFxUVFMSWY4L0tTb3Fna0FncUhPUGlxcXE5MDhpaXRIclJBZ2hoSHdZS2dkSFNEMDVPVG5oNGNPSGtFZ2tUQWtBTXpPenBoNFdJWVFRUWdqNUY4dkp5VUZSVVZHTkRkNGJtbzZPRHI3KyttdFdXU3BDU00yMHRiVS9lQjhVMkZBTnZVNkVFRUxJaDZsYmdWMUNDTVBBd0lCMVJlU05HemVhY0RTRUVFSUlJZVMvUU5hbm9GT25UazA4RWtJSUlZUVFRc2gvQVFXQkNQa0EvL3ZmLzVpcmtsSlRVNW1Hb0lRUVFnZ2hoTlRIMDZkUFlXUmtWR3VmQkVJSUlZUVFRZ2hSQlFXQkNQa0F1cnE2Nk42OU8zTTdNREN3Q1VkRENDR0VFRUwrelNvcks1R1JrWUgyN2RzMzlWQUlJWVFRUWdnaC94RVVCQ0xrQS9YdjN4ODhIZzhBOFByMWE4VEd4amJ4aUFnaGhCQkN5TDlSZG5ZMnhHSXhURTFObTNvb2hCQkNDQ0dFa1A4SUNnSVI4b0cwdGJVeGNPQkE1blpJU0FpS2lvcWFjRVNFRUVJSUllVGY2UFhyMXdDQTFxMWJOL0ZJQ0NHRUVFSUlJZjhWRkFRaXBBSDA2dFVMeHNiR0FJRHk4bklFQlFVMThZZ0lJWVFRUXNpL3phdFhyOERqOFdCZ1lORFVReUdFRUVJSUlZVDhSMUFRaUpBR01tclVLT2JmaVltSmVQSGlSUk9PaGhCQ0NDR0UvTnU4ZnYwYVptWm1UVDBNUWdnaGhCQkN5SDhJQllFSWFTQ3RXN2RHang0OW1OdisvdjZvckt4c3doRVJRZ2doaEpCL2s3ZHYzOExFeEtTcGgwRUlJWVFRUWdqNUQ2RWdFQ0VOYVBEZ3dSQUlCQUNBdkx3ODNMeDVzNGxIUkFnaGhCQkMvZzJLaW9wUVVWRUJQVDI5cGg0S0lZUVFRZ2doNUQrRWdrQ0VOQ0ErbjQraFE0Y3l0eU1qSTVHYm05dUVJeUtFRUVJSUlmOEc3OSsvQndEbzYrczM4VWdJSVlRUVFnZ2gveVVVQkNLa2dkbmEyaksxM01WaU1TNWZ2dHpFSXlLRUVFSUlJWis2dkx3OEFLQk1JRUlJSVlRUVFraURvaUFRSVkxZzlPalJVRk5UQXdDOGZQa1M4Zkh4VFR3aVFnZ2hoQkR5S1pObEFsRVFpQkJDQ0NHRUVOS1FLQWhFU0NNd05EUkU3OTY5bWR0WHIxNkZVQ2hzd2hFUlFnZ2hoSkJQV1dGaEliUzB0TURoMEo5b2hCQkNDQ0dFa0laRGYyRVEwa2dHREJnQUxTMHRBRUJwYVNtdVhidld4Q01paEJCQ0NDR2ZxcEtTRW1ocWFqYjFNQWdoaEJCQ0NDSC9NUlFFSXFTUmFHaG9ZTVNJRWN6dGUvZnVJU01qb3dsSFJBZ2hoQkJDUGxVVUJDS0VFRUlJSVlRMEJnb0NFZEtJT25mdURITnpjK2Eydjc4L0pCSkpFNDZJRUVJSUlZUjhpa3BLU2lBUUNKcDZHSVFRUWdnaGhKRC9HQW9DRWRMSVJvOGV6Znc3TnpjWEVSRVJUVGdhUWdnaGhCRHlLYUpNSUVJSUlZUVFRa2hqb0NBUUlZMU1UMDhQL2Z2M1oyN2Z1SEVEbVptWlRUZ2lRZ2doaEJEeXFhRWdFQ0dFRUVJSUlhUXhVQkNJa0krZ1g3OStNREV4WVc3LzlkZGZLQzh2YjhJUkVVSUlJWVNRVDRWUUtBUUFDZ0lSUWdnaGhCQkNHaHdGZ1FqNUNEZ2NEc2FQSHc4dWx3c0FLQ2dvd0tWTGw1cDRWSVFRUWdnaDVGTWdDd0kxYTlhc2lVZENDQ0dFRUVJSSthK2hJQkFoSDRtZW5oNUdqQmpCM0g3OCtERWVQSGpRaENNaWhCQkNDQ0dmZ29xS0NnQmdMaGdpaEJCQ0NDR0VrSVpDUVNCQ1BpSmJXMXQwNnRTSnVmM1BQLzhnTHkrdkNVZEVDQ0dFRUVLYW1rZ2tBZ0JvYUdnMDhVZ0lJWVFRUWdnaC96VVVCQ0xrSTNOeGNVSHo1czBCU1AvZzkvWDFoVmdzYnVKUkVVSUlJWVNRcGtLWlFJUVFRZ2doaEpER1FrRWdRajR5SG8rSGNlUEdNYmV6c3JJUUdocmFoQ01paEJCQ0NDRk5TWllKUkVFZ1FnZ2hoQkJDU0VPaklCQWhUY0RVMUJRREJneGdia2RGUlNFdExhMEpSMFFJSVlRUVFwcUtMQk9JeXNFUlFnZ2hoQkJDR2hvRmdRaHBJdjM2OVVQYnRtMloyK2ZQbjRkUUtHekNFUkZDQ0NHRWtLWkFtVUNFRUVJSUlZU1F4a0pCSUVLYWlKcWFHc2FPSFFzK253OEFLQzR1eG9VTEY1cDRWSVFRUWdnaDVHT3JyS3dFUUVFZ1FnZ2hoQkJDU01PaklCQWhUVWhiV3h0anhveGhiajk5K2hRUkVSRk5PQ0pDQ0NHRUVQS3hTU1FTQUlDNnVub1RqNFFRUWdnaGhCRHlYME5CSUVLYTJHZWZmWVllUFhvd3QwTkRRL0hzMmJNbUhCRWhoQkJDQ1BtWXhHSXhBR21tT0ZFc016TVRHUmtaSDd5ZmxKUVV4TWJHeWkwUEN3dERYRnpjQiszNy9Qbnp0ZjZPdjNuekpnb0tDbXJkVjJKaUlrSkRRNWtzc1UvVnYyV2NzcytZSW5GeGNYajY5R21EUHA1RUlsSDV2VmJrK2ZQblNFcEtVanJ1ckt3czNMNTlHNldscGZVZVkzUjBOSUtEZ3o5b0h3Qnc5KzdkR3ZmeDh1WExPbzMxN2R1M2lJbUpRWGw1dWRMMS92Nyt5TXJLcXRkNFAxUmpua01hbTBRaVFWQlFVS085ZG1scGFVaE5UVVZKU1VtajdMK3VQc2JucUNFSmhVSVVGeGVydkgxUlVSR0tpb3BxM0thNHVCZ0JBUUdmL0xGWmxVZ2tRbFpXVnAxZUMwSkk3YWp6S0NHZmdDKysrQUpaV1ZsNDllb1ZBTURYMXhmVHAwK0hrWkZSRTQrTUVFSUlJWVEwTmxrbTBIOHBDRlJVVklRM2I5NmdRNGNPa0Vna05VN0NBOUxuenVFb3ZrYXhzcklTNjlhdHc5dTNiM0hzMkRGb2FXbWh2THdjWldWbHpQOUxTMHRSVUZDQTkrL2ZJejgvSC9uNStYai8vajFHalJvRlMwdExabDhYTGx4QWJHd3NmSDE5V1k5eDRzUUptSnFhd3M3T0RnRGc3ZTJOK1BoNGhlT3hzYkhCMUtsVFdjdlMwOU54NE1BQnpKdzVFeDA2ZEZCNHY4ek1UR3pZc0FIVzF0YllzbVZMalpsZmZuNStlUERnQVFZTUdNQmFIaElTZ3J5OFBLWDNxODdhMmhxZE9uVlNlZnU2K2plTU15VWxCYXRYcjhhc1diUGc1T1RFV2ljV2k3RnAweVpZV1ZsaHc0WU5EZmFZMGRIUldMdDJMVWFQSG8wNWMrYlUrZjRuVHB4QVJFUUVEaDA2aFBidDI4dXR2M0xsQ254OGZMQnExU3IwNjlldlhtUGN2MzgvQ2dvSzhMLy8vYTllOXdlQWhJUUVMRnEwQ0JNbVRNQ01HVE1VYmhNUUVBQmZYMStjUG4wYUFvR2cxbjJHaG9iaTBLRkQyTEpsQzdwMzd5NjNQajA5SFh2MjdNSHExYXRoWW1KUzYvN0t5c3BxUGYvVVJFMU5qU25oRGpUZU9lUmplUGp3SWJadDI0WXZ2L3dTdi83NmE0UHUrOHlaTXpoNjlDZzRIQTY4dmIyaHFhbjVRZnNyS1NsQldscWFTdHZ5ZUR5RjU5MkcraHk5ZlBsU1lSQkZXMXNiUTRZTXdhMWJ0Mm9OeG1ocmE2TjM3OTZzWmVYbDViaCsvVHA2OXV3SlkyTmo3Tm16QjlldlgwZFFVRkNOKzVMNTdiZmZvSzZ1am9NSER5cmRadGV1WGJoeDR3YTJiTm1pMGo1clVsUlVoTm16WjZOLy8vNllQbjI2d20xS1Mwc3hldlJvakJ3NUVyLzk5bHU5SGljMU5SVnVibTV3ZFhYRnQ5OStXNmY3Wm1Sa0tBMGcxMFJMUzB1bDgwbEQvclloNUdPaklCQWhud0IxZFhWTW1qUUpCdzhlUkZGUkVVUWlFVTZmUG8yWk0yZCs4SThuUWdnaGhCRHlhWk5OSWpUMVJFRnViaTdTMDlPUmw1ZUhaczJhb1VXTEZyQzB0S3h4WE0rZVBjTmZmLzJGb3FJaUp2RHkvdjE3bEpXVkFRQThQVDF4OSs1ZDdOdTNyOGJIMXRIUmdaK2ZuOEoxWGw1ZWVQcjBLZGF0VzRmTXpFeTR1Ym5WdUM4T2h3TWRIUjAwYjk0YzV1Ym1yQ0NRcWw2OGVJRkhqeDdCMk5pWXRUd25Kd2ZhMnRweTI5KzdkdzhBMExkdlg2WDdORFUxeGZUcDAzSHc0RUdjT25VS1U2Wk1VYmlkV0N6RzNidDNZV2RuSnhjWS9PdXZ2NUNTa3FMeTgzQjFkVzIwNEVwampYUGl4SW4xenFDUjhmWDFoWmFXRmdEcHNXVm9hSWkxYTllaWYvLyttRE5uRG5SMWRRRUFrWkdSeU0vUFIvUG16UkVRRUZEalBqa2NEcjc0NGdzQTBvbkFtcktmcksydDBiNTllL3o5OTk4WU9YSWtEQTBOYTl5dmpvNE9jN3V3c0JBeE1UR3d0YlZWT0hFTkFCRVJFZERSMFlHRGcwT05ZMVltUGo0ZXIxKy9ob3VMQzVvMWExYXZmUURTWUViUG5qMXgvdng1akJneEFxYW1wbkxiSkNZbW9uMzc5aXBmNEhqcjFpM282K3ZEMXRhMjN1T3F5czNOVGVWZ2dpTEd4c1k0ZGVwVW5lOVgxM1BJeDNEOStuVUF3SkFoUXhwMHZ4RVJFVGg2OUNpTWpZM3g5dTFickYyN0ZqdDI3R0FGejZvVENvVTRmLzY4d25VYUdocm8wcVVMNXMyYnA5TGptNW1ad2N2TGk3V3NJVDlIang4L1Z2Z2QxcXBWS3d3Wk1nUkhqaHlwOVJnek56ZVhDd0xkdm4wYk8zYnN3QjkvL0NGM25DaHk5dXhaQ0FRQ3VMaTQxTG90SUEzQTNyaHhBMlptWmtoTFM2dDFqQllXRnVqV3JadlM5VkZSVVhqOStqWHJmSitVbElUNzkrOWo2TkNoYU5HaWhVcmpha3hyMXF5cDErZTlYNzkrV0xWcUZYUDdZL3kySWVSam95QVFJWjhJVFUxTlRKbzBDVjVlWHFpb3FFQkJRUUhPbkRtRHFWT25Odm1FQUNHRUVFSUlhVHhObVFra2tVaHcvZnAxWExod0Fjbkp5VkJUVTRPT2pnN0t5c3BRVmxZR0hSMGQ5T3ZYRDk5OTk1M0NTU28rbjQvNCtIZzBiOTRjSEE0SFdWbFo2TmV2SHpwMjdBaDlmWDFtSWg0QUpreVlBQU1EQTdsOUJBVUZJU2NuUitINHdzTEM0T1BqZzIrKytRWU9EZzZRU0NUNDVaZGZ3T1B4SUJBSUlCQUlvSzZ1amlWTGxtRHk1TWtZUDM0OHRMUzA1RjdMckt3c1JFVkZJUzB0RFdWbFpYS1RNZ1VGQlZCVFU0T2ZueDk2OWVvRlFEcjVlL3o0Y2RaMlZiTWQzcjkvajlUVVZBQkFlSGc0REF3TThPYk5HN3g1OHdhQWRFSXRNVEVSRlJVVnpIMWF0R2dCUFQwOUNJVkNoSWVIcy9adGFtcUtEaDA2SURrNUdZV0ZoZERRMEVCb2FDaHJtNzE3OTM0eXZhTWFhNXdPRGc0MWxnRUtDd3VEb2FFaGJHeHNsRzVUOWJGTlRFeXdhOWN1SER0MkRHZk9uRUhuenAweGR1eFlpTVZpbkQ1OUdod09CNUdSa1lpTWpBUWduWnhXVjFjSGw4dGw5aUVVQ2xsQm9OOSsrMDNsaWNhZmZ2cXB4dlZhV2xxNGVQRWloRUloS2lvcUVCUVVCSkZJaE9IRGg3T3lDelExTmNIaGNKQ1ltSWpNekV3TUhEZ1F1Ym01Q3ZmWnNtVkxxS21wd2MzTkRlbnA2WExyWmNka1FFQ0F5bGtIV2xwYU9IdjJyRnp3YStiTW1UaDU4aVFrRWdscm5icTZPdkx5OHBDVWxJVHg0OGVyOUJoNWVYbElTRWlBaTRzTFFrSkNGQVlEWDc1OENVQ2FiU1g3ckZYRjVYSXhhdFFvMWpJREF3Tjg5ZFZYY3RzbUpDUWdKaVlHTGk0dUNpZXcvZjM5bVg4M3hqbWtzU2g3MzJVVDJJc1hMMVo1WDdMM1habUlpQWhzMkxBQmVucDYyTDU5TytMajQ3RjE2MWFzV2JNR3ExYXRVaG9JRWdxRnpINHJLeXNoRW9uQTQvSEE0WERBNS9QUnBVc1hBTURzMmJQeCtlZWZBd0JpWW1MZzZlbUoxYXRYbzNYcjFnQ0FBd2NPSURzN203WGZodjRjeVJ3NGNBRHQycldEV0N6R2hBa1QwSzVkTzJhZGc0TURsaTFicG5BLzY5ZXZWMWlDNzhhTkcxQlRVME5lWGg2dVhidUcxNjlmUXlLUjROcTFhNnp0T25YcUJETXpNd1FFQk1EQXdFQ2xJTkNEQncrd1o4OGVxS3VyNCszYnQvRDA5RlM2clVna1FtVmxKVWFQSGwxakVFajJuVFY4K0hEV2MvRHo4MFB2M3IwL2lTRFE3Ny8vRHFGUVdPdDJVVkZSOFBmM2gwZ2tncW1wS1hOdWwybnMzemFFTkFVS0FoSHlDVEV4TWNIWXNXUGg0K01EQUhqMTZoVXVYNzZNTVdQR05QSElDQ0dFRUVKSVkybXFua0E1T1RsWXMyWU5VbE5UOGVXWFgrS1hYMzZCbFpVVk00R2VsNWVIMjdkdjQ5S2xTM0IxZGNXUFAvNG85N3ZVMU5TVXVVbytJU0VCOCtiTmc3T3pNK3p0N2VVZWIvRGd3UXF2eUg3NDhLSENpWkk3ZCs1ZzgrYk5BQUJuWjJjQTB0ZW8rZ1NZckorRHRyYTIwaXZzTXpJeTRPWGxoZkx5Y29qRllybXJ4c3ZLeXBDZm53OHZMeStWTXhidTM3OHZWMEpzMGFKRnpMOVhyRmlCSFR0MktBeG9WQzhsQlFCZmZmVVZacytlelFRamdvT0RFUndjek5xbWQrL2VLcFhVK2hnYWE1dzFYZjFmV1ZtSnNMQXdXRnBhWXZueTVTcnZrOFBoWU5xMGFlalhyeCtzckt3QUFKY3ZYOGJUcDAreFlNRUNaZ0x3eFlzWG1EbHpKdWJObThkTWRHWm1abUw2OU9sd2RIUms5amR0MmpRVUZoYXlIaU16TTFOaEpveU1iQUsrZXVhTkxOaTBlZk5tUkVSRU1NdXJsMi9hczJjUE9uZnVqSC8rK1FlQXRHeGE5ZUNiVEVCQUFMaGNMcHljblBEdTNUdld1b3lNRE1URnhjSGEyaG9kTzNaVU90N3FtalZyaHZUMGRLVmxvS3FPSFFBT0hUcUVoSVFFaU1WaXZILy9YdUV4Mzd4NWM5YUVjbkJ3TU1SaU1VYU1HSUZ0MjdZcERHVElBazBoSVNFSUN3dVRXNitscFNVWEJOTFQwOFBFaVJQbHR2WHo4ME5NVEF5R0RSdkdIQmRWM2JwMWl6azNOY1k1cExFb2V0L3YzNytQMU5SVU9EbzZvbVhMbGlydnE2Wk1zYi8vL2h1N2QrK0dqbzRPTm0vZURCTVRFNWlZbUtDa3BBVDc5dTNEdkhuenNHN2RPb1daY0hwNmVreVFMVHc4SEgvODhRZjI3Tm5EbEhWTFNFZ0FJQTJreWI0M1pEM1hXcmR1elN5clhqbWxNVDVITWh3T0IrcnE2bmo0OENFS0N3dFpaVERWMWRXVm52TVVCY1N6czdNUkZSVUZpVVNDN2R1M3l6MkhxdHpjM0dCbVpxWnczNG84ZnZ3WXExYXRRbVZsSmJTMHRMQnk1VXBXSCtxcXdzUERzV1BIRHVqcjY5YzQ3NVNUazRQWTJGalkyZG14em5OeGNYRm8xYXFWMG13clpmejkvWkdjbkt4d25TejRHeGtacWJSL0ZaL1BWNWdWWE5zNTdlSERoemh5NUFnU0V4TmhiR3lNYjcvOUZzT0hENWQ3anhyenR3MGhUWVdDUUlSOFlxeXNyREJnd0FEY3VIRURnUFNMbzJYTGx1alRwMDhUajR3UVFnZ2hoRFNHcHNnRVNrOVB4KysvLzQ3V3JWdkQyOXViZFFWdmVYazVlRHdlOVBUME1HellNQXdkT2hULy9QTVA5dTdkaTFldlhtSDI3Tm1OUHI2WW1CaXNnQitEVkFBQUlBQkpSRUZVWGJzV0dob2FFSWxFQUlEbHk1Y2pNVEZSNlgyOHZiMXg1c3dadWVVMk5qWll1M1l0L1AzOXNXWExGb1g5UEdiTW1BRlRVMU9zV2JNR2dIU0N1VGFPam80NGZmbzBZbUppc0h2M2JtemJ0bzI1T2gyUVRuQjdlbm9xN1JrZ2tVaFk3N21tcGliRVlqR0NnNE5oWTJPRHVYUG40c2NmZjhUTW1UTXhjT0JBQU5LSnI0Q0FBSlVhWnZmcDA2ZE9FNGQxOFc4WlozVldWbFlJQ2dxQ2dZRUJEaDA2aEk0ZE8yTFlzR0hNK2t1WExnRUFLOERqNWVVRnNWZ01WMWRYWmxuVmdCQWd2YXJjeDhjSHMyZlBWbnFWdnFlbko4TEN3ckJtelJxbEU2WWNEa2V1VEdCU1VoSmlZbUlBU0xQUHJsKy9EaXNyS3d3ZE9sVHUvcGN2WDBaR1JnWTBOS1JUUGRVREgyS3hHSFBtekFHZno4ZktsU3RyTEZPblNIRnhNZHpkM1ZYYXRrV0xGcmgwNlJMVTFOUVFIaDdPWkJHSXhXS1VsNWVEeStXaWZmdjJyQ0JRWUdBZ1UwcFBXWm1sdTNmdll0R2lSVmkyYkZtTjVSY2JtcjI5ZllPZlF4cEw5ZmU5dExRVVU2Wk1nYUdoSVpZdlg4NEtiSWhFSWhRV0ZrSmJXeHM4SGsrbC9RdUZRdXpidHcrQmdZRXdOamJHK3ZYcldWa3hzbURDL3YzNzRlYm1CbmQzZDZaWFVsMjlmZnVXQ1FiS0FsdFpXVm5NcEwzc0lvQ3FHdnB6Vk4zTm16ZkI0L0ZZY3pRRkJRVk00S282UlJsdFI0NGNnVmdzeG9FREI1anZYdzhQRDRTSGgrUGN1WE9zYmVzU1VFOUlTTUR5NWNzaEVBaXdaY3NXZUhwNllzbVNKWmc1Y3lhKy92cHJwc3BNVVZFUkRoOCtqSUNBQVBUdTNSdUxGeTltWmJkVTkvZmZmME1zRnJNQ1JhbXBxVWhQVDBlSERoMllnSW5zK3pvbEpVV3VqR0xYcmwyWlRLTzdkKzhpSWlKQ1lhYVk3RHN6TlRVVkdSa1pjdXZMeThzaEVBaHFMUTFiM2FaTm0zRDkrblVZR0JqQXpjME5JMGVPWkgwV0NQbXZveUFRSVo4Z0p5Y252SG56QmtsSlNRQ0FhOWV1d2RqWVdHbVRXVUlJSVlRUTh1LzFzVE9CQ2dvS3NHelpNblRzMkJFclZxd0FsOHRGYm00dXpwdzVnL0R3Y0x4Ly94NThQaCsydHJhWVBYczJXcmR1RFdkblo1aVptV0h4NHNVd01USEIxMTkvRFVBNjRTTXJMU1hMZENndkwyY201cFJOb3RVa0ppWUdLMWV1Ukx0MjdlRHM3QXdQRHc4QTBtd2dSYjBiUkNJUjl1L2ZEM3Q3ZTRWWE85ZDFvcnZxZm1XL3gyVmt6eEdRWGlGdlpHU0VoSVFFbUptWndkemNITWVPSFlPTGl3c3p5Uys3aXQ3UHp3K3hzYkZZdkhneGRIVjE4ZXpaTTJ6YXRBbUxGaTFpOVN5S2lZbEJibTR1WEYxZG1mSXkydHJhck15Q1U2ZE80ZTNidDBvbmJHV1Q3QzFidG15MDRFcHNiT3kvWXB4VmlVUWllSGg0SUNBZ0FNN096bGl6WmcxYXRXckZUSXBldjM0ZFY2NWN3ZjlqNzg3RGFzemZCNDYvMjBzaUNtWEpraTNFTU1nU1dRWmY2OWozZGRBWUdXUm1JdHNNZyt6TGZHM0p2c2NQS1h2SWtvUXc5aVdraUVRcWxjN3AxRG0vUDdyTzgrMDRwd1dsV1Q2djY1cnJtcDcxYzA3bmVadys5M1BmZDdseTVmRHg4YUYwNmRLMGJObVNJVU9HMEtoUkkrenM3TEk5ZHYzNjliRzF0V1h0MnJYVXFWTkg2KysybHk5ZnNtL2ZQcXl0clhQcy9XRmdZS0RWQ04zUHowK2F2TjY3ZHk4S2hRSlhWMWVkUFhOQ1FrSjQ4ZUpGdHZjU1B6OC9IajU4U1AvKy9URTBOQ1F4TVRIYnNhaVptcHBLbjJOemMzTXBhT1BuNTBmUm9rV2wvaktIRGgyaVVxVktVcGsrZGVrMGRhQlpMU3dzREU5UFR5WlBub3lMaTR2RzhxaW9LQVlQSGl3dGUvSGloY1kxQjBpWkFiR3hzVkk1UmpWalkrTWNzN0crdE56dUlWL0t2bjM3U0VoSXdNM05UV3ZTKytMRmkveisrKzlNbmp3NVQ3MkM3dDI3eC96NTgzbng0Z1cxYXRYaTExOS8xVmtLcTN2MzdsU3FWSWs1YytiZzZlbEoyN1p0R1RObURKYVdsaDgxZHZYOVA2dVpNMmRxL1B6aC9hTWdyeU9WU3NXRkN4ZG8zTGl4Um5CR25TMlNuWW9WSzByL241eWN6TTJiTituVXFaUEd2VUw5dTFIM0xQdFk2dEo4MXRiV0xGeTRFQnNiRytiTW1jTi8vL3RmdkwyOUNRd01aT3pZc1R4Ly9weU5HemVTbnA3TytQSGo2ZEtsUzQ3ZlArUnlPWWNQSHdiUXVIK3BNMENqbzZPMVNnWStldlJJSzVOUFQwOVBvOXljdnI2K1JzbEZ0VXVYTGpGOStuUW1USmlnVmFZTndNUERReXVMYVB2MjdWb0JJeGNYRjQyQS9kMjdkM0YwZE1UTHkwdTZwN203dXpOdzRFQWFOV3BFYW1vcXk1Y3ZwMSsvZmxTb1VDSGZ2OXNJUW1FVG4xcEIrSXZxMGFNSGlZbUp2SGp4QXNqOG9qSjY5T2hQL2lOV0VBUkJFQVJCK0d2N1VwTUthOWV1eGRUVWxLbFRwMHFUVGp0Mzd1VGt5Wk8wYXRXSzh1WEw4L3o1YzQ0ZE84YTBhZE5ZdDI0ZFJrWkcxSzFibHdrVEpyQnMyVEtjbkp3b1Y2NGNhOWV1eGQvZlgrUDR2LzMybS9UL0F3Y09wRVNKRWtCbWFSMWRFNEFmVHR6VXFGR0RPblhxTUhQbVRLNWN1U0l0L3pEN1FpMDFOWlUxYTlaUXExWXRyVEpRdWlRa0pHaHRKNWZMdFNhUDM3eDV3L2p4NDdYMnIxS2xpdlQvQ29XQzBOQlF1bmZ2VGtwS0NvY1BINlpKa3lZYW1SN1BuajFqdzRZTjJOdmJTK1hxTEMwdFNVdEx3OFBEZzRVTEYwcUJvR0xGaXVIaTRrS3JWcTF5bkN4dTM3NDlQLzMwazg1MUVSRVJ1THE2NXZJdWZKNi95empWbmoxN3hyeDU4M2owNkJFdUxpNjR1cnBLVDcybnBLU3daY3NXRGh3NFFKMDZkVmk0Y0NGTGxpemg5OTkvcDJ2WHJnd2JOa3dqVzBVWE16TXpQRDA5R1Q5K1BDdFhybVRac21VYTYxZXNXSUZLcFdMNjlPazVQbTJmazVpWUdQejgvS2hYcjU3T2lXdklES3hsOTJUN2d3Y1A4UEh4QVRJYnpPZlU1eVVyVjFkWHJaNCtEeDgrWk8zYXRkU3RXNWMyYmRxUWtaSEIwYU5IaVk2T1pzbVNKVlNvVUlHMWE5Y0NhSlZEVXZkZnNiVzExVml1emhySU9oazlaODRjd3NQRGRZNXI5ZXJWV3NzcVZxekkrdlhydFpaSFJFVG92RGVvSjNuZDNkMTE5dUdWeStVNlM3dmw1ejJrb01YRXhMQjc5MjVzYkd6bzNMbnpKeC9uelpzM2JOeTRVWnI0cjFpeEl0MjdkODgyKzBWTjNmZjQxS2xUQkFjSDA3RmpSL3IwNlpOak1EU3JySUdheTVjdnMyWExGcVpObXlabFhmcjQrUERtelpzOHY0N1B2WTd1M3IxTFhGeWNSaWs0eUF3RVQ1Z3dRZWMrSzFhczBDalBsNTZlenErLy9rcDZlcnBHSUZPZE9mbGhjQlBJMC90VnMyWk5talZyeGc4Ly9DRE5HeGtaR1RGcDBpUWNIUjFadEdpUmxNbG5aV1hGc21YTGNneHVxL243KzVPUWtLQ3hUQ2FUY2ZUb1VhcFVxWUszdDdlMFBEVTFsVzdkdXRHeFkwY21UcHlZNjdGMVVmZDRVbjkzeUl0WHIxNUozeVdVU2lXUEh6L0d6czRPS3lzcktXRDAvdjE3NUhJNUowNmNBS0JodzRiRXhzWVNFeE5EYkd3czA2ZFBKeUlpQWx0Ylc1S1Nrdkw5dTQwZ0ZEWVJCQktFdnlnREF3TUdEQmlBajQ4UDc5NjlRNkZRc0hQblRrYVBIcDF0YzBWQkVBUkJFQVRoNzB1aFVCUjRhWktvcUNoT25qekpnZ1VMTkw1VE5tN2NtR0hEaGxHc1dERnBtYW1wS2Z2MzcrZng0OGZVckZrVHlHd0lmZXpZTWJaczJjTFVxVk54Y1hHaFFvVUtBSnc5ZTViYnQyL1R0V3RYYVdLcFJvMGFQSGp3QU1pY0tORTEwWnFXbHFZeE1XNXBhY25peFl0MVBwbjg4T0ZEcmFlTHM1YWYrYkNodHBtWm1WYkpLSE56YzhhTkc2ZXhURmZUN0RKbHltaE41bnQ0ZUdqOGZPWEtGVkpTVWpReUdyS1N5K1Y0ZVhsaGFHakkxS2xUcFJKR1ZsWldMRm15aEVtVEpta0VnaHdjSEtSZU40V1JNWkJYQlRIT3JGbGwyVkZueldWa1pPZ3NBNVdWb2FFaFJrWkdCQVFFNE8zdGpWS3BsUG82cUZRcUhqeDR3T25UcHpsKy9EanYzNytuZS9mdXVMcTZZbVJreE9USmt5bFhyaHpidDIvbnhJa1R0Ry9mbmhZdFdsQ25UaDNwR2sxTFM1TjZsS2gxNnRTSnI3LytXaVA3NC9idDIxeTllcFYyN2RxUmtaR2hsUmxpWjJlWHA4Q1F2cjQrelpzM3AzLy8vang3OWt5NjdySktUMC9YZVE5NSsvWXRzMmZQSmowOUhSY1hsenlWVVh2MTZwWE82MElta3pGLy9ueUtGU3VHcDZjbit2cjY2T3ZyTTN2MmJOemMzSmc2ZFNwOSsvYmw1Y3VYTkc3Y21NdVhMeE1iR3l0TllyOTgrUkxJN0llckZoWVdsbTB3b1dyVnFob1pGdmZ2MytlLy8vMHYzMy8vdlVaV3dSOS8vSkZ0US9qaXhZdnJET1E5ZlBpUTY5ZXY0K0xpb2pPYjVkU3BVenFQbDUvM2tJSzJZc1VLNUhJNTQ4YU4rK1IvWCs3ZXZZdUhod2R5dVp6S2xTdmo3T3pNdG0zYnRIcWlaYWRldlhwODg4MDNiTjY4R1Q4L1AxNitmTW1jT1hOSVNrcENxVlJLMTNKeWNqS0ppWWthRDBTVUxWdFc2dGVrdnZkWHJGaFJDclFYTFZyMG80SkFuM01kUVdZUEhYMTlmUm8zYnF5eDNNek1MTnNzdEEvTHVmbjcrN050Mjdac3g2Z3JPRDVqeG94c3QxZXp0cmJXNkpVV0hSM04xYXRYdVh6NU1sZXZYa1ZmWDUrbVRac1NIUjB0QmVFZEhCeHdjSENnYXRXcTJOblpVYjU4ZVkzdkJ1L2Z2NWQ2Vm1jVkVCQkFjbkp5Z1FUeTFVR2JqK2t6bFBWaGcyZlBudkhkZDk5UnJGZ3hRa0pDMkxsenA3UXVNVEZST3Y2TUdUTW9Ycnc0bHk1ZFl1dldyU1FuSjB2L1J0eThlVFBmdjlzSVFtRVRRU0JCK0FzclVxUUlBd2NPWlAzNjlhU25wNU9Ra01DT0hUc1lPblNvcUYwcUNJSWdDSUx3RC9FbGV3RUZCUVZSdVhKbDZ0ZXZyN0ZjVjVrMTlhVHRoeE9ydlhyMXdzdkxDN2xjVHQyNmRhV0pXRDgvUHlDengwdlc1c25xaVpLVksxZnFuTlNaTldzV04yN2MwRmlXM1h0eTl1eFpyYWR6SVROZ2RmSGlSUzVldktqMUdqNmM4RFl5TXRJcWUvUmhWb1JTcWNUQXdFQXJDK0RENXRGQlFVRlVxbFNKeXBVckV4MGRyYkZPcFZLeGNPRkN3c1BEbVQ1OXVzYWtOMlJPVEM5Y3VKQUpFeVpJZ2FEazVHVHUzTGtEL085OXYzVHBFdkh4OFVCbTJlaS9nai8vL0RQZngrbmo0OE9CQXdmeXRHMVlXQmpkdW5YTGNadDI3ZG94Wk1nUXZMMjlLVm15SkwvKytxdFVldW5Zc1dNc1hib1VJeU1qV3JSb3dhQkJnelNlaU5mVDAyUElrQ0cwYk5tU2pSczNjdWpRSVFJQ0FoZytmTGhVWmlvbUprWm5sc2VoUTRkMGppY3dNRkRLb3NocThlTEYyV1lrWkZXNmRHbW1UWnZHa1NOSFdMNThPYk5temRMcUc2dHI4am81T1prcFU2WklUOWRYcmx4WjZ0MlVrOGVQSCtzTWJDeGJ0b3puejUrellNRUNqU2YxcmF5c21EMTdOdTd1N29TRmhURjI3RmhxMWFyRjVjdVh1WC8vdm5RL2VmandJYVZMbDVZQ3p1bnA2YXhhdFlwcTFhcHBCWGdoODI5aWRSQUEvdGRmcFVLRkNockxpeFFwb2pNSXBGUXFLVjI2TktOR2pkSmF0My8vZnE1ZnYwNzM3dDAxanFWMisvWnRuWTNkOC9NZVVwRDgvUHdJQ3d1amNlUEdPdS94ZVZXelprMGFOR2hBdzRZTjZkS2xDK25wNlJxOXRISmpZbUpDaVJJbGFOV3FGZi8zZi84bmxmZ2FQWHEwbEJrR1NGa3ExYXBWSzdEZWM1OTZIYWxWcjE0ZHBWTEowYU5IcGJLb2tEbmhuelhiSjZ1MHREU05uOXUzYjYvem10KzllemRYcjE1bDBhSkZXdXV5bHBQVEpTRWhnWWNQSC9MNDhXTWVQSGpBblR0M3BPeWR5cFVyTTNUb1VMNzU1aHVTazVNcFhydzRzYkd4bkR0M2pwQ1FFSzMrVnVibTVnd2VQSmpldlh1emFkTW1FaE1UY1hSMDVOYXRXMEJtRUg3UG5qMVlXMXZucVlUZ3gwaFBUeWMwTkJTQUN4Y3UwS05IajQ4K2hqb0RwMHlaTW5UcTFFbTZaNDhjT1pMcTFhc3plZkprSVBOQmdhQ2dJSUtEZzdHeXNtTHAwcVU0T0RnQUZOaDNHMEVvVENJSUpBaC9jYVZLbGFKWHIxN1MweGN2WHJ4ZzE2NWREQnc0VU5RaEZRUkJFQVJCK0FkUUJ6eFVLbFdCbit2NjlldDVuZ3dNRGc3RzNOeGNtaFJSYTlpd0llbnA2ZHk5ZTFjS0p0Mi9mMThLZ3J4OCtaS1FrSkJzeTdkOURDc3JLK3JYcnk4OW1UeDY5R2hHang3OVdjZFVLQlJhR1VQcU1qeHE2Z25jM0k1ejhlSkZ2djc2YTg2ZE95ZE5BTjY1YzRlMHREVFMwdElJRGc2bWE5ZXUzTDU5bXpKbHlrZ1pWUUMrdnI0Y1BueVlTWk1tc1hMbFN1UnlPWGZ1M0pFbW5OUlpMemR1M09EdTNic0FVaEFqcDB5WUR5Y2NDMEpCakROclZrZDJWQ29WZm41KzJOallhRTNjZnFobXpaclkydG95ZCs1Y3FsYXR5cXRYcnpRbTZtdlZxa1hkdW5VeE56Y25KQ1NFa0pBUW5jZHAxS2dSYm01dWhJU0U2Q3dwMXJsejUxekx4ZVVrYS9BcEl5T0RUWnMyYWF6L3NQZEZpeFl0MkxGakIxNWVYdnp4eHg5VXFsUkpXdmZoNVBXN2QrK1lPblVxRVJFUmRPN2NtY09IRHhNWEY2ZDFURjJlUDMrdXRlek1tVE9jUG4yYUlVT0dTTDEvc201LzY5WXRwazZkU3ExYXRTaFJvZ1J5dVJ4RFEwTnUzTGhCeTVZdHBVeW9yNy8rV3Rvdk5EU1VGeTllc0dyVnFoeDdxcWlwUHpmWjlacjZrRktwelBPMmVaVmY5NUNDOVBEaFE2bE1sL296dG1EQkFzNmVQYXV4bmZyNlhieDRNVXVYTHRWWVY3dDJiUll0V2lSbGVxa1pHeHRyQmJYend0VFVWS1BuMDdoeDQ1REpaRHg0OEFBL1B6OUdqQmloRVNBRW1EdDNydlErWm1Sa1NQdXBNeS9TMHRLazBuQnErWDBkWmRXMmJWdE9uanpKbGkxYitPYWJiNlN4aG9XRjBhOWZ2MnhmZTlZZ2pvMk5qYzczNy9qeDQranA2ZVVwS1B5aG9LQWdxVVNpaVlrSmpvNk9OR3JVU0NyZENwa0I0WUVEQjlLalJ3L0dqaDFMelpvMWNYVjE1ZlhyMTl5OGVaTjc5KzRSSGg1T1ZGUVUzM3p6RGVIaDRSdzhlSkFHRFJyZzVPUWtCWUVNREF5WVBuMDY4Zkh4K2Y1dzhzR0RCMGxJU01ET3pvN1ZxMWZ6OE9GRDNOM2RQK29hVm1kb1ZxMWFGWmxNcHBGaG12WGZKRk5UVTZwV3JjckZpeGRadFdxVnp0WUxCZlhkUmhBS2c1aEJGb1MvZ2VyVnE5TzZkV3VDZ29JQWlJeU14TmZYbHdFREJ1aE1PeFVFUVJBRVFSRCtmcjVFRU9qMTY5ZGFFMmE2K1ByNmN2djJiY2FPSFNzMVVGWXpOVFdsUklrU1VtWUJaSmEzTVRRMEpEMDluU05IamhBUkVTR1ZpL3NjVmF0V3BYMzc5bHkvZnYyajk4M3VDZVdVbEJSV3JGaWhzZXpEa21acGFXbTVUanFwK3d0OEdFQlFCeHJjM2QzNTczLy9pNjJ0TFgzNzlpVTVPVmtqQ0hUeTVFa01EUTF4Y25LaVljT0dHQmdZVUx0MmJlbXA1WWNQSCtMbTVzYmt5Wk0xQWg3Ly9lOS9zODBxK1ZJR0RScVU3K04wZG5iRzJkazV4MjB5TWpMdzgvT2pZc1dLZWM0VVVFK28zcjkvbncwYk5tQnNiQ3o5RGZYa3laTWM5MDFMUzZOTW1USjA2ZEtGN3QyNzY5eW1WS2xTV29IU1Q2VlVLdG0vZjcvR3NnOUw1RmxZV0RCOStuVGMzZDM1N2JmZldMMTZOVVdLRkFFeWd4UHF6KzNyMTYrWlBIa3l6NTQ5bzErL2ZuVHMySkhEaHc4VEVCQ2dzeGw3WGpnN08rUG01c1pYWDMzRnNHSERjSFYxbFhxamJOKytuVk9uVHJGOCtYSXBROGpFeElSYXRXb1JFaExDdUhIanVISGpCc25KeVJxVDNIWHIxcVZmdjM1U1g2d1AzYnAxU3lQNHBnNEVUSnMyVFNQSWtwYVdwck8wbDB3bXkvZUhKL1BySGxKUTNyeDV3MisvL2FiMTJXblNwSWxXYjVtb3FDaUNnNE54Y25MU0NJUkFaaWJGaHlJaUlnZ0xDL3ZvTVptYW1tb0ZVZFhYdTdHeE1YNStmamc1T1VrQlpIVjV3TmF0VzB2akNnOFBKeWdvaUc3ZHVrbmwrd0lEQTZXU29HcjVlUjNwTW1USUVDWk1tTUN4WThmbzI3Y3ZrRmtpYytEQWdWeStmSmxEaHc3aDZla3BsWUU3ZXZRb0NvV0NwS1FrTEN3c3BPUHMzNzlmK2p4RDVqeVBTcVhTeXN5cFY2K2V6a3kxckRwMjdJaEtwYUpXclZwVXExYnRvd0tRcFVxVm9tM2J0clJ0MjFaamVYSnlNbVptWnJpN3Uyc0Z5VDhsVUpXYk8zZnVzR0hEQnF5c3JGaTVjaVYrZm41czNMaVI1OCtmTTJ2V0xKMGxHM1U1ZmZvMGxTcFZvbVRKa25oNmVtcDhYbU5pWXJodzRRS1FtUm5rNk9oSVJrWUdMMSsrMUJrRUtxanZOb0pRR0VRUVNCRCtKcHlkblVsSVNKRCtBSDd5NUFuNzl1MmpkKy9lWDdTRWlDQUlnaUFJZ3BDL3Z1UjN1ZFRVVkszK0JCODZkT2dRNjlldnAwT0hEdG1XWWlsU3BJajBORzFzYkN4bnpweWhkZXZXQkFZR01tTEVDSTRlUFlxWGw1YzBxUWFaRTZlSmlZbGF4OHFwRDB4c2JDd0xGaXpBeU1nb3o1TmFDb1dDakl5TWJJTkFscGFXV3BOc0g1YUtrc2xrUkVaR1NvRU90Ymk0T09tcDZ1TEZpMnNFT0tLam94aytmRGkvLy80N1RabzAwZGl2ZWZQbW5EMTdsdSsvL3g1TFMwdHUzcndwYlErNlMwVEZ4TVFBbWYwa0VoTVRLVjY4dUxUTzBkRXgyK3lUTjIvZXNIbnpacDNyQ3NMZlpaeHFpeGN2MWdyYVhMdDJEV3RyYTYwbTZSNGVIdExyKzVCNjhqWS9zejNVUFl5eTh2UHpZOVdxVlJyTDFCUE8yN1p0WS9ueTVVeWRPaFhJdkpiVVdYT0dob1lrSkNRd1lNQUF2dnZ1TytscDltN2R1dEdwVTZkY3gvTHMyVFBtenAycnNjelEwSkR1M2Jzamw4c3BXN1lzWGw1ZXBLZW40K0RnUUZCUUVGOTk5UlcxYTlmVzJLZDU4K2FzV2JPR3ExZXZFaGdZaUw2K3ZrYXdyMWl4WW93WU1VTG5HUHIxNnllVkdGUzdjdVVLbHk5Zlp2RGd3UnIzbDRNSEQrbzhSa3BLQ2pFeE1heGZ2MTVyblRvN3hNL1BUK2NFODZ0WHIzUStkSmxmOTVDQ2tKS1N3dFNwVTNuOStqWERody9YdU1aY1hGeTBKcS9QblR0SGNIQXdMVnEweUZOcHIzdjM3ckZ1M2JxUEhwZWxwYVhPVExyczJOdmJzMnJWS3NxV0xVdlJva1dCek1CNVVGQVE3ZHUzbDhwdk9Uczdhd1hnOHZNNjBrV2Q2UllXRmlZRmdVcVVLRUdUSmsyb1ZxMGFodzhmSmprNVdTcTcyS1JKRTNidjNzMlFJVU5ZdG15Wk5QYjE2OWVqVkNvMStveXBWQ3EyYnQwcW5Vc21rK0hxNnBwckVNalUxSlNlUFhzeWYvNThLY2lSSFg5L2Y0NGVQYXB6WGZQbXpaa3laUW9BNWN1WFovSGl4VnBaUzgrZlArZUhIMzdJOFJ4SGp4N1YyVk5yMWFwVld2ZFpnSkNRRUx5OHZORFQwMlBtekptWW1aa3hZTUFBU3BZc3lkS2xTL254eHgrWk4yOWVybVh4SGp4NHdQUG56NlY3eW9BQkE2VFNoYXRYcjhiVzFsYjZYbU52YjAvNTh1V3hzTERnOU9uVFd0bU5CZm5kUmhBS2d3Z0NDY0xmaUxyK3Jqb045Lzc5K3h3NGNFQ2pGcTBnQ0lJZ0NJTHc5NklPQXFuTDhoU2tZc1dLNlp5c1VOdS9mejlyMXF5aFk4ZU9USnc0TWR2dEVoSVNzTFMwQkdEYnRtMlltcHJTdG0xYmFaSjN5cFFwL1B6enp5UWxKVW43NUZUcUtldlQwYnBNbVRLRmxpMWJhbzIxZlBueVdnMjZOMjNhcE5FSStsTWtKaVpTclZvMXJiNHp1bnFrNUVYdjNyMDVlL1lzM3Q3ZWVIaDQ0TzN0amFtcEtaMDdkODUySDNWZmc5bXpaL1BWVjE4eGMrWk1BSGJzMk1IMTY5Y3BWYW9VNWN1WDE5b3ZPRGlZSTBlT2ZMRWVvbitYY1dZblBUMmR5Wk1uMDcxN2Q5emMzUEs4bjdyL1RHRmxld3djT0pBTEZ5NFFGeGNuQlhmbGNya1VoQ3RSb2dTclY2L1dtc0F0V2JLa2xHM3hxVXhNVEpnelp3NlRKMDltNGNLRlZLcFVDWlZLcGJOVVk1czJiZkR4OFdIRGhnMDhlZktFQmcwYWFQUVNndXdENGMyYU5XUFBuajFZV1ZsSmZXVEN3OE14TWpLaWYvLytHZ0dhaWhVcmFnVURVbE5Ua2Nsa3hNYkc2Z3dTcVNkcHo1NDlxelBZSTVmTHRYcjY1RlYrMzBQeUtpNHVqdWZQbjlPL2YzKysvZmJiQWd1MHpwMDdGMGRIeHp4dE8yUEdEQ0lqSXovcStHWm1acmtHUGdCc2JXMC82cmdmeXUwNnl1bThXZnNacVZsWldkR29VU044ZlgxcDM3NDlhV2xwTEYyNmxPRGdZT3JVcWFQMUVFYVBIajM0L3Z2dkFWaTRjQ0duVHAyU0FsaXBxYW01OWo3N1VOT21UYlBOOWsxTFM4UFgxNWRxMWFwcDlMYko2c01nUzdWcTFiUzJLVmFzR1AzNzk5ZTV2MEtoWU1lT0hWU3RXbFZuMmJTc3BmNGc4enJadUhFalI0NGNvVWlSSXZ6NjY2L1VxbFZMV3QraFF3Zk16TXlZTzNjdUV5ZE8xQXBNZjJqanhvMFlHeHRMOTR1c1pVWTNiZHBFNmRLbHRYcWl0VzNibGlOSGpqQmt5QkNOZTlPWCtHNGpDRitTQ0FJSnd0L010OTkrUzBaR2hsUnYrODZkTzVpYW11YnBhUzVCRUFSQkVBVGhyMGM5K2ZnbGdrQjJkbmJaOWdQWnVYTW5telp0b21mUG5vd1pNeWJiaWRuWTJGaVNrcEtvVUtFQ2QrN2M0Zmp4NHd3YU5FaWpiSnlwcVNsLy9QRUgrdnI2VXUrWWtTTkhZbTF0clhXOEF3Y084UExseTQ5K0xaczJiYUpkdTNaYVFTQmRObTdjeUlFREIwaExTME9wVkdvOWtTNlh5M24yN0JsZHUzWmw4dVRKdkhuemhxWk5tK2JhL0YyWG1KZ1lMbDI2UkZ4Y25QUWR2V2JObWpSdjNweVRKMCtpcDZmSHc0Y1BHVFJva0JSSTB5VXNMQXdiR3h1YU5XdkcvdjM3dVhyMUtsOS8vVFh4OGZGTW16YU5Pblhxc0hEaFFvMTlidDI2eGF4WnMyalpzaVV6WnN6SWRhejU0ZTh5enV3a0p5Y0RhRHpablJmcVlHcGhUZklaR2hyaTVlV0ZwYVdsZEErUnlXUWFRU2xkZlVjZVAzNnMxYzlHbDZ6bEhuVXhOVFZsM3J4NVRKdzRrWWlJQ0pvMGFhSnowdDdTMHBMLy9PYy9IRHAwQ0VBck15WW5lbnA2WExod2dhaW9LQndjSEtoWXNTSjM3dHpCM3Q1ZUsyaWo3aytXbGJxdlVkKytmUms1Y3FUV2VuWFFlOW15WlRySFBuSGlSRjYvZmcxODJYdkk1N0N6czJQKy9QblVyVnRYK213WEJCTVRrMXl6U3RVK3BZUzlyb3dXWFQyQjFPYk1tZk5KSmNyeWNoM3BrcHljckZXR1RtM0lrQ0dNSHorZUJRc1djTy9lUFJJVEV4azVjaVI5Ky9ZdDhITCtXVE85YnQyNnhiVnIxeGcyYkpnMFpsOWZYeHdjSEJnNmRDaVEyWWZJMmRrWmMzUHpQSitqV0xGaTJWN0hxYW1wN05peGcyclZxdVhwV3QrK2ZUdEhqaHloY3VYS1RKczJUV2VtVDh1V0xWR3BWSGg1ZVVrUEhlZ1NIQnpNdFd2WDZOT25EeVZMbHVUeTVjdUVoNGRMNjVPVGs0bUtpbUxIamgzU3NtYk5tdEc5ZTNmOC9mM1p0bTBiNDhlUEJ5alU3emFDVUZCRUVFZ1EvbWIwOVBUbzJiTW5HUmtaUEhqd0FJQ3JWNjlpWW1LaVZjTlZFQVJCRUFSQitPdjdra0VnSnljbk5tL2VqRUtoME1qQVVHZlBEQm8wU0NwUmxwM3o1ODlqWldXRnZiMDkzdDdlbENwVmluNzkrdkhvMFNPTjdUNmM3SEp5Y3BMSzRHUjE0Y0tGajU0b1NVbEpRU2FUYVdVVVpLZGh3NGJTWkgxcWFpcEdSa1pTbjVDVWxCU05DVEJEUTBQa2NubXVKWnRDUTBPNWNPRUNiOTY4SVM0dVRwb3NWcGNjS2x1MnJNYURXbVBIanVYUFAvOGtNRENRY3VYS01XREFnR3lQL2U3ZE8rN2V2VXY3OXUwWlBIZ3dKMDZjd052Ym03VnIxMUtpUkFtNmQrL08zcjE3Q1E0TzFpaXQ5WC8vOTM4QVVva2lYU0lpSXJoMDZSSzFhdFhTZUVyNlV4VGtPTDhVOWFUaXgyWjhxTXVyNmVxYjhxVjhXTUlzTlRVMXh6SldrSG45bmo5L1BsL09uNWlZS0dWRFhMcDBpYUNnSUsybjdBRXBFOHpVMVBTajNpOURRME9tVEpuQ3VISGorT1dYWDZTeWRrT0dETW5UL3VvS0dycDZCWDJzZ3JpSGZDaS9yczNQdmE0TFMycHFLaUVoSVlTSGg5TzhlWE90Mzl2ang0ODVmLzQ4blRwMTBncWdmODUxbU5mcktDd3NqQ2RQbnZEa3lST2lvcUswc2xQVmF0U29RYTlldmRpN2R5ODJOamFzWHIxYXE5L1NwMWkxYWxXZWcwaEhqaHpoanovK3dOemNuTFp0MityTXhyeDkrelpMbHk3RjI5dWJ3WU1IMDdWcjF5K2VtVGw2OUdqczdPem8xS2xUanFVMVhWeGNxRkdqQmpZMk5qckx6TVhHeHZMSEgzOVF1blJwNmY0UUZoYW1VZlpPSnBPUmtwS2lFWWd0VjY0Y3JWcTFvbVBIamdRRUJOQ2lSUXZxMTY5UGNIQndvWHkzRVlTQ0pJSkFndkEzcEtlblIrL2V2ZkgxOVpYK1FRb0pDY0hZMkpnV0xWb1U4dWdFUVJBRVFSQ0VqL0VsZzBDdFdyVmk0OGFOSER4MXNzdmhBQUFnQUVsRVFWUjRrTjY5ZXdPWlQ4dXJ5NmZ0MjdlUGZmdjJhZXl6WU1FQ3FUeUxUQ2JEMTlkWHFxbi9uLy84aHpwMTZ1UTY4WnpmMUUycXc4UERlZmp3WWE1bGcrcldyVXZkdW5XUnkrVjRlbm9DbWFWM1hyMTZoWnViRzEyN2RtWDQ4T0VZR0JoSXIxOVhaa0ZXVDU0OElUUTBsSExseW1GdmI0K2pveVArL3Y2TUdqV0tsaTFiYWdVVlhyOStMZjJ1VTFKU2VQVG9rVmIvRkxWOSsvYWhWQ3BwMDZZTkZoWVc5TzdkbTgyYk54TVlHRWlIRGgzbzM3OC9BUUVCckYrL25xWk5tMkpnWUVCRVJBUWhJU0cwYWRPR0dqVnFaRHZ1d01CQTl1N2R5N3g1ODNKOGZYbFJrT1A4VW80ZlB3NWs5c21ReVdTNHVMamtLU0IwOCtaTjlQVDBkRTcrRlliazVHU1VTbVd1MStLZ1FZUG8xNjlmcnNlTGlJaGd3b1FKMmE2UGk0dGo2dFNwS0pWS1pzMmF4YkpseTVnL2Z6N0d4c1kwYjk1YzJpNHNMQXdmSHgrTWpZMlJ5V1JNbVRLRjVjdVg1em1EeXM3T2pubno1dUhwNmNtU0pVc3dNRENRU2ozbFJoM3N5bytnU0VIY1F6NlVuOWZtMzRGU3FlVFJvMGVFaFlVQk1HblNKRlFxRmNiR3hodytmRmhyKzVNblQwcEJvSUs2N25LNmpxS2pvNlYrU0RZMk5qcXp5eUN6MzFuSGpoMzU4ODgvZWZUb0VhR2hvWjhVQkZKblBxbi8zY2pMTlpPYW1zcmF0V3M1Y3VRSTFhdFg1OWRmZjZWMDZkSTZ0NjFUcHc3ZTN0NnNXcldLTld2VzRPZm54OWl4WTdWNjJoVWtZMlBqUFBlSzBwWFpDSm12ZWNhTUdieDc5NDRsUzVaSUdXcGp4NDVsN05peDBuWkRodzZsZXZYcVRKOCtYZXNZSTBlTzVPTEZpOHlmUDU4VksxWVUybmNiUVNoSUlnZ2tDSDlUK3ZyNjlPM2JsMTI3ZGhFUkVRSEFtVE5uTURZMnhzbkpxWkJISndpQ0lBaUNJT1RWbHd3Q21adWJNM1RvVU5hdlgwLzkrdld4dDdmSHdzS0NnUU1IWnJ0UDFqSW55NVl0dzhqSVNPcEpXYkZpeFZ3Yk5YK09FaVZLTUhEZ1FJMUcwcUdob2F4Y3VSSXJLeXR1Mzc2Tm01c2JsU3BWb24zNzlyUnAwNGEyYmR2cURBb3BGQXBtejU3TnJWdTNtRGh4SW9hR2hwUXJWNDdCZ3dmajQrUERyVnUzK08yMzN6aDQ4Q0NWS2xYUytSUi9lbnE2OVBzYU9IQ2d4dnNXSFIyTnY3OC9GU3RXMU9oVG9WUXEyYk5uRDF1M2JwVjZtZXpkdTVkSmt5YlJ0MjlmQmd3WW9GR0tMQ0VoZ1FNSERtQm5aeWROSW5mdjNwM282R2lwY1hXeFlzWG8yYk1uc2JHeHBLYW1VclJvVWJadTNZcUppWWxXZy9vUDNibHpoeUpGaXZEVlYxL2w1VmVRcllJZXB5N3FFbVdmOHJSNjgrYk5xVnExcXZSWlNrcEtZdXZXclJ3L2Zod0hCd2N5TWpMdzl2YkcyOXViT25YcTRPTGl3dENoUTNXV1NZcUxpeU0wTkpSYXRXcmxhems0aFVLaE5TR2ExK2JpbHk5ZkJyS2ZLRlV6TWpMS1V4a3Y5WGwxUFozLzdOa3pwaytmenV2WHIxbXdZQUdPam81WVcxdnowMDgvTVdmT0hOYXZYMCs1Y3VVSURRMWw5dXpabUptWnNXVEpFZ0lDQWpoMDZCQlRwMDdsdDk5K3c4cktLayt2emN6TURFdExTMkppWXNqSXlNREx5NHRCZ3diUm9FR0RiRE1qSGo5K3pKMDdkNmhTcFVxdTcwbDIzcjkvcjNIOC9MNkhmQ2kvcmsxZHJsNjlTbng4dk5aeWRYVVJkYm41RHhrWkdXbVVHTXN2OSs3ZHc5UFRrNVNVRk9rOFgzMzFGVTJiTnYzcytZeUN1bzdhdFd0SG16WnRNRGMzcDNMbHlscS94N2R2MytMcjYwdEFRQUJUcDA1bHdZSUZUSmt5aFEwYk5uRC8vbjIrLy83N1BQVXd1bm56Sm5mdjN1WHAwNmVBN2l5bmpJd000dVBqTlQ1ajE2OWZaOG1TSmJ4NjlZcXVYYnZ5d3c4L2FOd3JYNzE2QldobXNsU3FWSWxGaXhZUkZCVEU2dFdybVRGakJrNU9Ucmk3dStmNSt2elMzcjE3cDNGZmV2bnlKUWtKQ2JpN3UyZjdZSVZLcFVJbWsyV2JiV1JoWWNIa3laUHg5UFJrMGFKRkxGbXlwRUMvMndoQ1lSQkJJRUg0R3pNd01LQi8vLzdzMkxHRHFLZ29BRTZjT0lHcHFla24xY01WQkVFUUJFRVF2cnd2R1FTQ3pCNlRkKy9lWmRxMGFjeWJONDhxVmFvd1lzU0lIUGRSS3BXc1hidVdrSkFRbGk5ZnJsRWpQenUrdnI3STVYTHUzNzhQUUVCQWdNNGVPRkZSVWNqbGNyWnUzVXFGQ2hVMHlrbVZMRm1TRVNOR2tKQ1F3SWtUSnpoMjdCaTNidDNDeHNhR2VmUG1ZV05qUTNCd01FZU9IR0hkdW5Xc1g3K2V4bzBiMDZsVEo1UktwVWJtell3Wk03aDE2eFlUSmt5Z2MrZk8wamw2OSs1TjJiSmx1WDc5T2dFQkFieDgrUklQRHc4Z2M3SnA1ODZkRkMxYWxMZHYzeElkSGEyejJYVjI3MWx3Y0RCYnRtd2hLaXFLc21YTE1uUG1UT3p0N1duWXNDSHo1ODluOSs3ZEhEcDBpQzVkdXRDK2ZYdktsU3ZIM0xselNVMU41WWNmZnBDT1pXNXVUdGV1WFRsejVveTB6TmpZbVBMbHkzUHc0RUhTMHRJSURnN0czdDZlRXlkT1NOdlkydHJTcGswYjZXZUZRa0Y0ZURqT3pzNmZWZlpIcVZRVzZEalZWcTVjeWNPSER6RXpNME5mWDUvSGp4OEQ2Q3h0bEpzaVJZcGdaR1JFVUZBUVY2OWVKVFEwRkxsY2pwT1RFNTZlbnBpYm14TVpHY21KRXljNGRlb1VxMWF0d3NEQUFDY25KOXExYTRlVGs1UDBucTFac3dhbFV2blJUZHR6bzYrdnIxWGlPekl5a3R1M2Iyc3MyN1JwRS9IeDhSZ1pHYUd2cjA5aVlpTEJ3Y0VBbnp5QkhoZ1l5TjI3ZDZWcisrTEZpd0FhQVZpQTA2ZFBzMkxGQ3RMVDA1a3hZd2FPam80QVZLOWVuWmt6WnhJYkcwdTVjdVhZdTNjdlBqNCttSmlZU1BlWkgzLzhrZmo0ZUM1Y3VJQ3JxeXUvL1BKTGpsa0gwZEhSN05temgyUEhqbUZnWU1DNGNlTjQ4ZUlGL3Y3K2VIcDZVcUpFQ1pvMWEwYnQycldwVWFNR1pjcVVrY2EvY3VWS1ZDcVZsUEdZRjB1V0xFRW1rMkZpWWtKY1hCd1JFUkZTUUthZzd5SDVkVzFtWitmT25keThlVFBiOVFFQkFRUUVCR2d0TnpjMzF4a0Urdm5ubnovcS9CL2UrNnRVcVlLbHBTVXRXN2FrU1pNbU5HalFRTXE2T0hyMHFNNStSdXIrTGlkT25OQXE0UWJRb1VNSG9PQ3VveUpGaW1obElHVmtaUEQyN1Z2aTQrTVpQSGd3R1JrWnRHdlhqdHExYTJOaFljSENoUXVaTTJjT0Z5NWNJRFEwbEc3ZHVtbGtwK2p5N3QwN3RtL2ZMZ1hnMU5mSTVzMmJlZmJzR2NiR3hrUkdSdkx1M1R1cHpLWlNxY1RIeHdlNVhNNmNPWE9rOFM5ZnZweUVoQVFNRFEybDhvaTZncE90VzdlbVljT0dyRm16aGx1M2J1VzUzMU5CaTR1THc4dkxpNkpGaTJKaVlrSkNRZ0tQSHorV0hqU0F6TS9TNXMyYk5jWjg2dFFwL3Z6elQweE1US1QzS3o0K1BzZU1yQVlOR2pCdjNqd2NIQnh5SEZOK2ZMY1JoTUlnZ2tDQzhEZG5hR2pJd0lFRDJiSmxpMVJ2MU4vZm40eU1EQm8wYUZESW94TUVRUkFFUVJCeTg2V0RRSkE1Z2JkbzBTSW1USmpBcUZHajZOeTVzOVRmNGtPUmtaR3NXcldLUjQ4ZU1XZk9IT3p0N2ZOMERuOS9mOTY5ZXdkazlnSUpEQXpNZGx0OWZYMzI3dDFMa3laTmFOMjZOVEV4TVFRR0JoSVZGY1dqUjQra0J1L0ZpeGRueUpBaDlPblRSNXJ3YWQyNk5hMWJ0K2JGaXhjY09uU0lZOGVPRVJvYWlwV1ZGWDM3OXFWbno1NmNQbjJhdTNmdjR1bnBxVFBZMEt4Wk14bzBhTUN3WWNOd2NIQ1FKaEROemMwSkNBZ2dMUzBOZlgxOUhCd2M2TldyVjY2dlBUSXlraWxUcHZEbXpSc01EQXpvMGFNSEkwYU1rTVpjcjE0OWZIeDgyTEpsQ3dFQkFlemV2UnNEQXdPcVZhdkduMy8rU2NlT0hXbllzS0hHTWUvZnY1OWpVM2xUVTFPaW82TTF0bW5Rb0lIRzYzM3c0QUVLaFVLalhOZW51SGp4WW9HT1U4M016SXg3OSs1cDdPdms1SlNuMzRIYXNtWEx1SHIxS3E5ZnY1YXVNUk1URXhvM2JrelhybDAxU25aVnJGaVIwYU5ITTNMa1NNTEN3amg4K0RDaG9hR0VoSVJnWTJQRHhvMGJpWTJONWZ6NTg5U3VYWnRXclZybGVSeDVZV0Jnd01TSkV6V1crZm41YVUxZXg4VEVjUHIwYVkxbHhZc1haOWl3WVZKUTVtT2xwcVp5Nk5BaGplUDE2dFZMNC9kNzZ0UXA1cytmcnhIUXpLcFJvMGFvVkNwKy9mVlhRa0pDc0xXMTVkZGZmNVcyMDlmWFovcjA2YXhac3daL2YzOFdMbHpJOXUzYk5UTGhJRE5MWlBQbXpWeS9maDJWU2tXREJnMXdjM09UQWxLOWV2WGkwS0ZEbkRoeGdzT0hEMnVVRHF0VHB3NkxGeSttU0pFaVZLOWVYZWZuU3MzWTJCZ0xDd3NwT3lBeE1WRUtma0ZtWDYvdnZ2c09vTUR2SWZsMWJXWm45dXpaZWM2R3lTcTdyS1V1WGJwUXRtelpQQjNqOE9IRFVzYVBtb21KQ1pzM2I5YTUvWjQ5ZTNqeDRrVzI0OW0vZjcvT2RZMGFOUUsrN0hWMDQ4WU5rcEtTZ016QTBhaFJvelFDRGVibTVuaDVlWEhzMkRIV3JWc25sVllGV0xSb2tjNXNHMmRuWjQxclVTMHRMWTF6NTg0Qm1mTkFkZXZXWmZEZ3dVRG0rL0w3Nzc5allHQ2dFWkNReStWY3VIQUJ5THgvdG16WlVncVdmY2pDd2dJUER3OVNVbEswcnNuQ1VySmtTY0xEdzNuLy9qMlErVHJ0N2UxeGMzUFQyTzdEb0pXZW5oN0hqaDJUZmpZeE1jSFoyWm51M2J2bmVMNnZ2LzQ2MXpGOXpuY2JRU2hNZWlxVlNsWFlneEFFNGZQSjVYSTJiOTRzbFVnQWFOR2lSYjcvWVNJSWdpQUlnaURrcjRjUEgrTHI2OHZvMGFNL3VXelJwOXEvZno5YnQyNmxTSkVpTkcvZW5PclZxMU9pUkFsa01obXZYcjNpeXBVclhMOStuWHIxNmpGaHdvUWNHNTNmdm4wYmQzZDM1czJiSjAzR2ZTcUZRc0hvMGFONTllb1ZWYXBVb1hidDJqUnExSWo2OWV0bkc2eFNrOHZsbkRwMUNqOC9QNzc5OWx2cGlmM282T2hjRzdWSFIwZWpyNit2VmJKSEhUeklxU2wzZEhRMHc0Y1A1L2ZmZjZkSmt5Yk1uVHVYRWlWSzBLTkhqeHhMQU1YR3huTHUzRGw2OXV3cFRSajE2TkVqMTlmNUtYeDlmZG15WlF2Nzl1Mzc3Q2U5QzNLY1dTbVZTcFJLSlNxVkNrTkRRL1QwOUQ1cS8wdVhMckYxNjFiS2x5K1B2YjA5Tld2V3hNSEJJYy9aRm5GeGNSdzdkZ3hMUzB2cHMzVDQ4R0VhTldxVWJhK05UL0gyN1Z2a2NubWV5a1ZCWm5rcnVWeU9RcUhBd01BZzE3SjA2cy9uOE9IREdUUm9rTlo2bFVxRlVxbEVUMDh2MjgrNVVxbGsxNjVkZE8vZVhXZVpQTFd6Wjg4U0ZCVEVMNy84a3UxMmdZR0JtSmlZMExKbFMybFoxNjVkNmRPbkR6MTY5R0RDaEFsVXFsU0puajE3YWp6MS8rR1lIejkrelBYcjEzbjA2QkdSa1pHTUh6K2VXclZxa1pxYVNrSkNRcDdmejZ6SFZQZGkrZkN6WFpEM2tQeThOZ3ZTa1NOSFdMWnNHWXNYTDg1ejlSRVBEdzhpSWlMWXUzZHZBWSt1WUs2amt5ZFBzbURCQXRhdFc2ZXpGOUdxVmF1b1g3OStybG1pTXBrc3h4NHpDeGN1NU5TcFUxS2ZzdXlvcjlPODNndlY5OC9zU3FIbHhmNzkrMW16WmsyMjc0RmFhbW9xM2JwMW8zUG56bHFCdUt4ZXZueEpVbEpTcnYzOHN2clkxNjNlSnlNajQ3T3k2L0x6dTQwZ0ZDWVJCQktFZjVEVTFGUTJiOTdNbXpkdnBHVjE2OWFsVzdkdUgvM0hraUFJZ2lBSWd2QmxQSHIwaUYyN2RqRnk1TWc4UDFtZG41S1NrZ2dNRENRME5KU25UNStTbUppSXNiRXgxdGJXZlBYVlY3UnExYXBRU2cwbkp5ZGpabWIyV1JOWEtwVktmQThXaEw4aGNlMytOU21WU3RMVDB6RTBOTXd4S0M3OHM2aUR4Si96NzdFZ0NJVkxCSUVFNFI4bU5UV1ZIVHQyU0tYaEFLcFZxMGJ2M3IwTC9DazlRUkFFUVJBRTRlTTllZktFSFR0Mk1HTEVpRS9xZFNJSWdpQUlnaUFJZ3BBZEViWVhoSDhZTXpNemhnOGZybEdmT1R3OG5DMWJ0aUNUeVFweFpJSWdDSUlnQ0lJdStkVVRTSHpYRXdSQkVBUkJFQVRoUXlJdFFCRCtnUXdORFJrd1lBQ0hEaDNpenovL0JPREZpeGRzM0xpUm9VT0hVclJvMFVJZW9TQUlnaUFJZ3FDVzF5QlFURXdNa1pHUlJFWkdJcFBKU0VoSUlERXhVV09iSDMvOFVhTXB0Q0FJZ2lBSWdpQUkvMjRpQ0NRSS8xQjZlbnAwN2RxVkVpVktFQlFVQkdRMk5kMndZUU9EQmczQzJ0cTZrRWNvQ0lJZ0NJSWdRTTVCb01qSVNDNWR1c1RUcDArUnkrVUFGQzllSEV0TFN5cFdyS2dSOExHeHNSRUJJRUVRQkVFUUJFRVFOSWdna0NEOHd6azdPMU84ZUhFT0hqeUlTcVhpM2J0M2JOeTRrUjkrK0FFTEM0dkNIcDRnQ0lJZ0NNSy9ucTRnVUVKQ0F1Zk9uZVBHalJ1WW1KaFFyMTQ5Ykd4c3RBSS9naUFJZ2lBSWdpQUlPUkZCSUVINEYzQjBkTVRjM0J4ZlgxL1MwOU9SeStXc1c3ZU9RWU1HWVdOalU5akRFd1JCRUFSQitGZlQwOU1EL2hjRXVuSGpCdjcrL3BpWW1OQ3laVXVjbkp3d05UVXR6Q0VLZ2lBSWdpQUlndkEzcFYvWUF4QUU0Y3VvVXFVS0kwYU1vRWlSSWdDOGYvK2VqUnMzY3ZmdTNVSWVtU0FJZ2lBSXdyK2JPZ2dFL3dzQTFhMWJsL0hqeCtQaTRpSUNRSUlnQ0lJZ0NJSWdmRElSQkJLRWZ4RWJHeHRHalJwRmlSSWxBTWpJeUdEZnZuMVN6eUJCRUFSQkVBVGh5MU1IZ2VMajQvSDM5NmRpeFlwOCsrMjNoUmI4ZWZ6NE1ROGZQaVFsSmFWUXpsOFk3dDI3UjBaR1JvRWMrOHFWS3dRSEJ4ZklzUk1URTNuOStyWFVMeW92YnQyNmhVS2h5TmR4eE1YRjhlTEZDNTNyb3FLaWVQbnlaYjZlVHhBRVFSQUVRY2c3RVFRU2hIK1o0c1dMTTNMa1NDcFhyaXd0Q3c0T1p0ZXVYZm4reDZBZ0NJSWdDSUtRTzNVUTZQVHAwNVFwVTRhK2Zmc1cybGoyN2R2SG1ERmpjSE56NC9YcjE1OTFyTFZyMTlLaFF3ZWVQbjBxTGJ0NTh5WWRPblJnNTg2ZG56dlVUK0xqNDhPaVJZczBscDA4ZVpMeDQ4ZHo0TUNCYlBkemRYWEYxZFgxazg3cDdlM04wcVZMODd5OVhDNW4xYXBWWEwxNk5jZnRvcUtpR0Rod0lBTUhEdVRaczJkNU9uWklTQWlUSmswaUpDUkVhMTEwZERSWHJseko4Yjk3OSs3cFBPNldMVnNZUG55NHpuR3NXYk9Hb1VPSEVoTVRrNmN4Q29JZ0NJSWdDUGxMOUFRU2hIOGhNek16QmcwYXhLbFRwN2g0OFNJQWp4NDlZc09HRFF3Y09KQml4WW9WOGdnRlFSQUVRUkQrZmRMVDB3dTEvRnRZV0JqcjFxM0QwdEtTcEtRa1pzNmN5UjkvL0lHbHBlVW5IVStwVktKVUtsR3BWTkl5bFVxbHRleERDUWtKYk5pdzRaUE9tWjNSbzBkVHJGZ3hidDY4cVJXTWNIWjJac09HRFd6WnNvVldyVnBoYlcydHRmK1hmRmhLcFZKeDVjb1Z6cHc1dzlxMWE3R3lzdExhUmlhVE1YZnVYQXdORFRFMU5XWGV2SG1zV0xFQ0N3dUxISSs3ZWZObWloWXRpckd4TWFHaG9RQ1VMVnNXT3pzN1RwMDZ4Ylp0MjNJYzI5ZGZmODM4K2ZNMWxyMSsvWnJBd0VCY1hGeW9VS0dDeHJxM2I5OXk3ZG8xR2pac0tIcVJDb0lnQ0lJZ0ZCSVJCQktFZnlrOVBUMisrZVlieXBRcGc3Ky9QMHFsa3Rldlg3TnUzVHI2OWV1bjlRZWNJQWlDSUFpQ1VERDA5ZlZScVZRWUd4dFRvMGFOUWhuRGpSczNtRDE3TnFhbXBpeFlzSUNuVDUvaTVlV0ZwNmNuOCtiTms4b0pmd21wcWFtY09YUG1rL2VYeVdUbzYrdGpiR3dzTFJzeVpFaTJEenFabXBveWF0UW81cytmajQrUEQ1NmVucDk4N3Z4Z2FtcksxS2xUR1Q5K1BQUG56MmZod29VYWZhTVVDZ1cvL3ZvclQ1OCtaZTdjdVJnYkcrUGg0Y0V2di96QzNMbHpkUWFOQUlLQ2dvaUlpSkNDUnBENVh2WHAwd2RYVjFkNjllcEZ4NDRkdVhmdkhyLy8vanZUcDArblZxMWEwdjYvL1BLTHppRFRsaTFiME5QVFk5U29VVnJyMUg5bmRPalFnZFRVMUJ4ZmM5YlhLQWlDSUFpQ0lPUWZFUVFTaEg4NVIwZEhyS3lzMkxWckYrL2Z2eWMxTlpXdFc3ZlNxbFVybWpkdlh0akRFd1JCRUFSQitNZFRaOFhZMnRvV3l2bURnNE9sb01EdnYvOU9sU3BWcUZLbEN1L2V2V1BWcWxXNHVibngrKysvWTI5di8wWEdZMnRyUzBCQXdDZnYzNjVkT3hvMGFJQ1hsMWVlOTJuVHBnMTc5KzdsOU9uVGRPdldqZHExYTJ0dGsxMlFRcUZRNUpqWnBGNlhscGFXN1RaNmVub1lHUmxKUDFldlhwMitmZnV5YTljdURodzRRTStlUFFGSVRrNW16cHc1WEx0MkRYZDNkeG8yYkFpQXA2Y244K2ZQNThjZmYyVHExS25VcVZOSDQvaXhzYkdzWExtU0ZpMWFNSFBtVEFEMjc5K1B0N2MzclZxMUFzRGMzQnh6YzNPdVhMa0NRTldxVlNsVnFwUjBqTFMwTkswZ1VFUkVCSUdCZ2ZUdDI1Y3laY3FnVXFsSVRrN0d3c0lDbVV6R29VT0hBSmc3ZDI2MnJ4MWcxNjVkT2pPd0JFRVFCRUVRaE04bmdrQ0NJRkMyYkZtKy8vNTdmSDE5ZWZIaUJVcWxrdE9uVC9QNDhXTjY5dXhKMGFKRkMzdUlnaUFJZ2lBSS8xanYzcjFEVDAvdmkyZGlaMlJrc0hQblRyWnQyNGFabVJtelo4K21YcjE2MHZydTNidFR0R2hSbGl4WndvUUpFeGcyYkJnOWUvYkV3TUJBNHppSmlZbXNYcjBhUjBkSHVuVHA4a2xqT1gzNk5IRnhjWFRxMUFsemMvUFBlbDJmUWs5UGp4RWpSakI5K25TMmJObkN3b1VMTmRZckZJcHN4L1hERHo4UUdSbVo2ems2ZCs2YzdUcGJXMXUyYnQycXNXeklrQ0dFaDRkTEFaMklpQWhtelpwRlRFd01IaDRldEd2WFR0cld4Y1VGQ3dzTDVzeVpnN3U3Tzk5Kyt5MkRCdy9HMHRLU2pJd001c3laQThENDhlTUJlUGJzR1JzMmJLQi8vLzVVcjE1ZDQ3eUJnWUZZVzF0ckJDWGxjamx2Mzc3VnlBaFRxVlNzV0xFQ0d4c2JCZzhlRE1EeDQ4ZFp0V29WTTJiTTROR2pSeVFtSnRLdVhidHNTOEdkUDMrZXAwK2ZZbUppa3V2N0p3aUNJQWlDSUh3YUVRUVNCQUdBb2tXTE1tTEVDQUlEQTdsOCtUSUFrWkdSckZtemhtN2R1aFZhYVJKQkVBUkJFSVIvdW5mdjNnRm9sQzhyYU5IUjBYaDVlZkhnd1FPc3JhMlpNMmVPbE9tajduOWpaR1RFTjk5OFE2bFNwWmd6Wnc3cjFxM2oxS2xUakIwN2xycDE2MHJIS2xLa0NGZXVYT0hKa3llZkhBVHk5ZlhsNmRPbnRHM2JWaVBZRWhVVmxXcy9udkxseStkTEVNSEp5WW52di85ZUk3aWlKcGZMS1ZteVpMYjdXbGhZMEt0WEw1M3IvUHo4U0UxTlpjQ0FBZG11MThYSXlBZ3ZMeThVQ2dXYk4yOW05KzdkR0JvYVVyZHVYZUxpNHRpOWU3ZldQbTNidHVYZXZYc2NQSGlRWThlTzRlcnFpcTJ0TGZmdTNjUGMzQngzZDNjZ00zQ1hscGJHNmRPbk9YZnVIRTVPVG93Wk00WXRXN1p3Ky9adGhnOGZUbGhZR09mUG42ZG8wYUtFaDRlVGtaR2hVUjdPMzkrZk8zZnVzSGp4WWt4TVRFaEpTV0hEaGcyWW01dFRybHc1NXM2ZGk1MmRIVC8vL0RQNit2bzZYK1BUcDA5NSt2U3BSaGFVSUFpQ0lBaUNrTDlFRUVnUUJJbSt2ajRkT25UQXpzNE9QejgvMHRQVGtjbGs3Tm16aHdZTkd0Q2hRd2NNRGNWdFF4QUVRUkFFb1NCa04xR2VueElURTltMWF4ZisvdjRvRkFxY25Kenc4UERRNkpjemFkSWtvcU9qMmI5L1B3RDE2dFhEeDhlSFpjdVdFUklTd2s4Ly9ZU0Rnd1A5K3ZXaldiTm1HQmtaMGJadFcvejgvTGg5KzdaV0tiTGNQSDc4bUNkUG50QzhlWE90UU12MDZkTjUrZkpsanZ1dlhiczIzMHJWOWU3ZFcrZHltVXlHcWFscHR2c1ZMVnFVUVlNRzZWd1hGQlJFUmtaR2p1dHpLaFdYa1pGQlNFZ0lYMy85TmFOSGorYkhIMy9rM3IxN1FHWndDdEFJZ3ExYnQ0N0l5RWg4ZlgxcDJMQWhaY3VXWmVIQ2hjeWFOWXZhdFd2ajZPaklsaTFiY0hCd29HWExsdmo3Ky9QOCtYT21UNS9PcFV1WHFGKy9QbjM3OXVYdTNidWNPWE1HaFVKQjhlTEZHVFJvRUY5Ly9UV1FHVVJjdDI0ZFZhcFVJVFkybGlOSGpuRGx5aFVTRWhMNDdiZmYyTHAxSysvZnYyZjA2TkU1ZnE3VDA5T0JMeHNBRlFSQkVBUkIrTGNSczdtQ0lHaHhjSENnVktsUzdOcTFpNFNFQkFDdVhidEdaR1FrdlhyMW9reVpNb1U4UWtFUUJFRVFoSCtPeE1SRWdCd3pUZkxEOWV2WCtlMjMzM2ovL2oybXBxYTR1cnJTdlh2M1BPMXJhV25KckZtek9IMzZOQnMyYk9EZXZYc2NQbnhZNmlINW4vLzhCejgvUHdJQ0FqNDZDSFRzMkRHQWJMT0lLbGV1ekpneFk3U1dCd2NIZjFidm9MeEtTa3BDSnBOcDlNY3BLTmV1WFdQeTVNblN6M1hyMW1YSmtpVXNXYkpFNnNlVDlUWC85Tk5QcEthbXNucjFhbzNqMk5yYTBxUkpFK25uK3ZYckExQ3JWaTA2ZE9qQS92MzdxVnk1TWgwNmRDQTBOQlFEQXdQMDlQUm8xNjRkNDhlUHg4aklpSHIxNnJGdzRVS01qWTExQnRuUzB0SjQ4dVFKaXhjdnhzREFBSVZDUVpzMmJhaFpzeVpMbHk2bFdiTm1OR25TaEZldlhsR3FWQ21kd1NDRlFvR1JrZEVYQ1lBS2dpQUlnaUQ4VzRrZ2tDQUlPbGxiV3pObXpCZ0NBd081ZXZVcUFIRnhjZmo0K09EczdFekxsaTNGSDJ1Q0lBaUNJQWo1UUIwRU1qTXpLOUR6MUs1ZEcydHJheXBXck1qWXNXT3h0cmIrNkdPMGFkTUdaMmRuOXUvZlQrdldyYVhsOXZiMlZLMWFsZlBuei9Qamp6L211YWVrdWlSWnVYTGxwQ3lURDFsWVdOQ2dRUU90NVUrZlB2M284WCtLNk9ob2dDOFNCQ3Bmdmp3Ly9QQURnRWE1TjNOemM1M1pRa3FsRXBWS3BYT2RvYUdoMXZmMXRMUTBrcE9UVVNxVktCUUtrcE9UeWNqSXdNREFnTW1USjZPbnA4ZWdRWVBvMWFzWGZmcjBZY21TSmRqWTJFZzloZFRLbFN2SHRtM2JzTEN3d05qWUdEYzNOeElURXhrM2Jod1dGaFpzMjdZTmhVTEJvMGVQbURCaEFyMTY5ZUs3Nzc3VEdxTkNvUkJaUUlJZ0NJSWdDQVZNQklFRVFjaVdrWkVSblRwMW9rYU5HaHc4ZUpDVWxCUlVLaFhuejUvbi92Mzc5T2pSUTJRRkNZSWdDSUlnZkNhbFVnbFE0R1YzalkyTldibHlwUlJzT25IaUJGRlJVWXdhTmVxamo5Ty9mMyt0NVczYnRzWGIyNXVnb0NDNmR1MmFwMk9kUEhtU2QrL2VNWGp3WVBUMDlENXFIRjlLZUhnNFFMNlZuTXRKNmRLbDZkbXpKd0JIamh5UmxwODllNVo1OCtabHUxL256cDIxbHJtN3U5T3BVeWVOWmF0V3JXTFZxbFZBWmhCTlhmTFB4Y1VGUTBORHJsNjlTbHhjSE8vZnZ5YzBOSlRVMUZUaTQrTUpEUTJWamxHOWVuVktsaXlKalkwTkFENCtQa1JFUkRCLy9ud3BXNmxJa1NJQUZDdFdqRHAxNnJCcjF5NXExNjZOazVPVHhualMwdEx5cForVElBaUNJQWlDa0QwUkJCSUVJVmYyOXZhTUhUdVdnSUFBN3QrL0Q4RHIxNjladjM0OUxWcTB3Tm5aV1dRRkNZSWdDSUpRb05SbG8vNkpNakl5Z0MvVEZ5VnJ0dEc1YytlNGRPbVN6aUNRWEM3SDI5dGI1ekVHREJpZzBVTkl6Y1hGQlc5dmJ3SURBL01jQk5xL2Z6L201dVowNk5BaGo2L2d5d3NMQ3dNeVM2bGxKems1bVIwN2R1aGNsNWlZU0ZwYVdvN3JjOHNDcTFtekp1N3U3bHJMOSt6WmcwS2gwTmx2eU5IUlVXdlp1SEhqYU4rK1BSTW1US0JCZ3dZTUd6YU0rZlBuUyt0UG56NE53UGJ0MjZWbHNiR3h6Smd4US9wNXhvd1p0R3paRW9EUTBGRDI3TmxEbno1OWRHWnk2ZW5wNGVIaHdlalJvMW13WUFIcjFxM1R5RUNUeStVaUUwZ1FCRUVRQktHQWlTQ1FJQWg1WW1wcVNwOCtmYmgxNnhaSGp4NUZMcGVqVkNvNWUvYXNsQlgwSlVwa0NJSWdDTUkvMGR5NWM3RzJ0bWJ3NE1HWW01c1gySGtVQ2dYZmZ2c3RUWnMyMVpqVVZmdmxsMTk0L1BpeGxCM3dWekozN2x6aTR1S1lQbjE2bmpPUkZRb0ZpWW1KSkNZbVVybHk1Yi9zUXl2cTMzbFNVdEpmNXZ0VVdsb2FodzRkMHJtdVc3ZHVPb05BcFVxVm9uYnQydHk1YzRmbno1L25lbzZ3c0RBaUl5UHAwNmVQbERsU1dOTFQwN2wyN1JxTkd6ZldXUDd1M1R1dVhidUd2YjA5VmxaVzJlNmZsSlRFNXMyYmN6eEhUdXR6Q3dMWjJ0cGlhMnZMNWN1WDJidDNMei8vL0RObHlwVGgxS2xUcEthbTBxbFRKODZkTzhlcFU2ZVlQbjE2dGdGVEl5TWp6TXpNME5QVHc5RFFFRE16TSttNmlJK1BKeWdvaUY2OWV0R3JWeThBUER3OEtGV3FGTC84OG90MERQWHYvc21USjNoNWVXRm5aMGZUcGswSkRBd2tPbTROK2FnQUFDQUFTVVJCVkRxYTU4K2ZVNjFhTmZyMTZ3ZUFsWlVWYm01dXpKOC9ud1VMRnJCZ3dRTHBuQ0lUU0JBRVFSQUVvZUNKSUpBZ0NCL0YwZEdSU3BVcXNYLy9mcUtpb2dCNDllb1Y2OWF0bzJYTGxqUnYzdnd2TzhFaUNJSWdDSDlGRHg0ODRNeVpNMVNxVkluUm8wY0Q4T0xGQzVZdlg1N25ZMHliTm8zaXhZdExQOHRrTWxRcWxkWjJDb1VDaFVLQlhDNG5OVFZWYTcxY0xrZWhVT2hjQjVsUDladWFtbXFjSnpFeGtZU0VCT0xpNG9pTGkrUFZxMWVVS1ZPR3JsMjc4dWVmZi9MaXhZczh2WVoyN2RwbE8zRjkvdng1TGx5NFFKMDZkU2hhdENoNzl1eEJMcGVUbHBhR1hDNlgvajgxTlpYRXhFVGk0K05KU0VnZ0pTVkZPb2FYbHhjTkd6Yk0wMWkrTkhVbTBGL3BPNVNGaGNVbkJRTmJ0V3JGNjlldmlZK1B6M1hibXpkdlltUmtKQVVjc2hNVEU4UFdyVnUxbHQrN2QrK2p4NmZMN2R1M1diWnNHZWJtNWxwQm9IMzc5aUdUeVdqV3JGbU94N0N4c1dIZHVuVTYxNDBiTjQ3NCtQaHNNNEhHalJ1SFFxSElkWnp4OGZFc1hib1VZMk5qamV0ZFRhVlNFUklTd3Z6NTg1azJiWnJXNTBtbFV2SGd3UVBNek14SVRrNG1LaXFLb0tBZzNyeDVRNWt5WlFnTkRTVWpJNE5ldlhwSndVZ0RBd09NalkxMUJpZTNiOS9PKy9mdmlZcUtZdEtrU1VCbWtNblcxcGFtVFp0cWJOdTJiVnVDZ29KNCtmSWxjWEZ4MHZGa01oa2xTNWJNOWJVTGdpQUlnaUFJbjA0RWdRUkIrR2dXRmhZTUd6YU1TNWN1Y2VyVUtUSXlNbEFxbFp3NWM0Wjc5KzdScTFldkhKK1VGQVJCRUFUaGY5UVR3MlBHakpFbWJlVnllWjRtdUdVeUdZRFdCSExQbmoxem5GUytkT2tTM2JwMXkzWjlkdXYwOWZVNWZ2dzRNMmZPNU1xVks2U25wK3ZjenM3T2pxNWR1M0xvMENIT25qMmIyOHNBb0huejVqb250bU5qWTFtMmJCbEZpaFRCdzhNRGMzTnovUDM5ZWZYcWxjWjJwcWFteUdReUxDd3NzTE96dzg3T2ptTEZpbUZoWVVHeFlzVUtQZE1rSjhuSnlRQi8yWjQ0SDZOang0NTA2OVlOZlgxOXpwOC9uK08yMzMzM0hWMjZkTW4xZStQcjE2L1p1M2V2em5XbXBxYWZIRHhMU2tyQ3g4ZUhvMGVQb3FlblI1OCtmVFRXUjBSRVNPYzljT0FBenM3T1ZLbFNSZXM0Ym01dXFGU3FiTE41MUwvWDdOYVBHemRPWjlBMks3bGN6dXpaczBsTVRHVDU4dVVhd1ZnMUZ4Y1h3c1BEOGZYMXBVeVpNcmk2dWtyclZDb1ZxYW1waElTRWNQMzZkZDYrZlV0S1NncFBuejRsUGo2ZU1tWEswTEZqUityWHI1L25iTFRXclZ0VHNtUkp5cGN2TC8xWHVuVHBiSDhma3lkUHh0VFVWQ1BZSzVQSlJDYVFJQWlDSUFoQ0FSTkJJRUVRUHBtVGt4UDI5dlljT0hDQW1KZ1lJRE1yYU8zYXRUZzVPZEd5WlV0UjQxc1FCRUVRY25ENzltMHVYcnlJazVPVFJqK055cFVyRXhBUWtPTythOWV1WmQrK2ZUZzdPMnROb2c4YU5FaktMc2txSXlPRG5UdDNVcjU4ZVZxM2JxMjEvdGl4WTd4OSs1YUJBd2ZxUEtkNk1ydFdyVnE4Zi84ZUN3c0w1SEk1VjY1Y29WbXpaclJxMVlxU0pVdHFQZG52N3U0dU5aSFg5VG9pSWlKMHJsTW9GTXllUFp1a3BDU21UWnVHcmEwdEFFdVhMa1doVUdCcWFrcVJJa1V3TlRYbHpaczNEQnc0a09iTm0vUFRUei9wUE41ZlZkYU1wYis3ajUzUUwxMjZkSzdiT0RvNnNtVEprazhka2daMTRQTDQ4ZU9zVzdlT2QrL2VVYWxTSlNaTm1vU0RnNE8wWFh4OFBMTm56MGFoVU5DblR4LzgvUHlZUEhreVM1Y3VwVUtGQ2hySHJGKy8vbWVOS2JmOTA5TFNtREZqQnJkdjMrYm5uMyttZE9uU3BLV2xrWjZlenN1WEx6VjY3SHozM1hjOGV2U0l2WHYzVXFOR0RWeGNYSURNdmtNcWxZcUpFeWZTdkhsenZ2LytleG8xYXNTb1VhT1lOV3NXQUxObnorYktsU3NhNTViTDVUeDc5a3lqeDFQbHlwWDU0NDgvYU5HaUJTMWF0TWp6NjdTd3NOQmE5djc5ZTYyQTFyMTc5OWkrZlR2eDhmRzBidDFhS3pnbkNJSWdDSUlnZkJ3UkJCSUU0Yk5ZVzFzemF0UW9MbDI2eE5telowbExTME9wVkhMeDRrVnUzTGhCNjlhdHFWKy8vai9peVZaQkVBUkJ5RThxbFFvZkh4OE1EQXlrSi9hVlNtV2VzaHAyN05qQnZuMzdxRnk1TXBNblQ5YjZkMVpYazNqSURLb2NPWEtFV3JWcU1YVG9VSzMxang0OUlpSWlRdWU2clByMzcwLy8vdjBCdUhidEdsZXVYTUhCd1VGbllBbkF3Y0dCeXBVcjYxeW5hMklZTXQrTGVmUG04ZURCQTR5TWpHalZxcFcwTGkrQmc3OFRkU2FRb00zVjFmV2pBa3M1WmRTb0F4cHl1WnpGaXhkalpHVEU4T0hENmRldkg0YUcvL3ZUT0NZbWhzbVRKL1BpeFF0Njl1eUpxNnNyVmF0V3hjdkxDdzhQRDFhc1dGSGduOEdIRHgveSt2VnI5UFgxTVRJeW9uNzkralJwMG9RT0hUb3djK1pNTGw2OGlMNitQa3FsVXFOVW5iNitQdE9tVFdQbHlwWFVxMWRQV3Y3bzBTT0FIRXV2ZmZQTk45U3BVMGRqMmU3ZHU3R3dzS0J6NTg3U01sMFplMHFsa2xldlhoRVZGVVZVVkJUUG5qMlRTc1JsSnlrcENhVlNxUkVFZXZYcUZSNGVIcFFzV1pKU3BVcXhidDA2ek16TTZOS2xTNDdIRWdSQkVBUkJFTEluZ2tDQ0lIdzJQVDA5bWpScFFwMDZkVGg1OGlTM2J0MENNcC9zTzN6NE1KY3ZYNlp6NTg1YVQwMEtnaUFJd3IvWjhlUEh1WHYzTG9NSEQ4Yk96ZzZsVXNta1NaTW9WNjRjWThhTXlUWTRzbnYzYmpadjNrejU4dVh4OHZMU1dSYnE1Y3VYQkFZRzZ0eGYvVVMvcmg0clZhdFdwV3JWcWpyWEFYVHUzUG1MbEh4VktwVXNYYnFVNE9CZ2plVUJBUUc4ZWZORzV6N3YzNzhISUR3OG5FMmJOdW5jeHRyYVdpT2o0YTlBSnBPUmxKUlUyTVA0WkNxVlNpcEwrQ0YxMW8yNlh4TmtCbUtBSEh0UG1acWFTb0ZOWjJmbmp4clA0OGVQQVhSbW8rL1lzVU02ZjcxNjlYQjNkNmRjdVhJYTI1dzRjWUxWcTFlVGtwSkMxNjVkK2Y3Nzd3Rm8wNllOTVRFeGJOcTBpU2xUcHJCOCtYS0tGU3YyVVdQTHE3Q3dNR2JObW9XcHFTa1JFUkVzV3JRSU56YzN6TTNOQWVqVXFSTVZLbFFnUFQyZDBxVkxhd1JvSURPdzZ1bnBxYkhzd29VTDZPbnBVYkZpeFd6UHE2dnYwWkVqUjdDeHNhRm56NTRheTU4L2YwNUFRQURSMGRHOGVQR0NtSmdZalJLVUg3NnZ1bHk2ZEVscjJ6dDM3aUNUeVpnN2R5N2x5NWZIemMyTnNMQXdFUVFTQkVFUUJFSDREQ0lJSkFoQ3ZpbGF0T2ovczNmbmNWSFYreC9IWHpQRE1qRHNJSXRzZ3NxaUNJcUttbnU1cFhtMXJsdlo5V2I3dmRYdDJuWnZpNW45Mml5emJtV2xOMHN6cisyNXBXbUc0b0xpanFDQW9nakl2Z2l5TXpEeis0Tm1jbVFHVUhIL1BCK1BIanJuZk04NTN3RlpPdS96K1h5Wk9IRWl2WHYzWnYzNjlSUVdGZ0pOZmR5WExsMUtXRmdZbzBhTk12djBvTGk1eFJZa2MrQk1CbGxWeFdSWGwxenQ2UWdocmlCL2UzY0NOUjJJZGcxaXVGZjNxejJkSzZhc3JJekZpeGZqNys5dmJMMzJ5eSsvY09USUViUmFyZkZtNzdscWEydVpQMzgrY1hGeCtQcjY4dTY3NzFwOHFqOHZMNC9seTVlMys3ejc5KzkvMlVNZ3JWYkxHMis4d1k0ZE93Z0lDRUNsVW5INjlHa0FObXpZd1BIangxczgvc1NKRThZZzRIeGR1M2E5NWtJZ1M2M3dMcGREaHc0Ukh4OFBRR1ptSmdBZmYveXh5WmlDZ2dKcWEydWJiVC9mdEduVHFLbXA0Yjc3N210eDNPT1BQOTVzMjRvVks0enJZWjF2K2ZMbEZ0c0hua3V2MS9QM3YvOGRHeHNiNDNvN3FhbXBRRk9nZWI3Um8wZXpaczBhWnN5WXdaMTMzbWxTUVhmOCtIR1dMRm5DL3YzN3NiS3k0cUdISG1MS2xDa214OTl6enoxa1pXWHgyMisvOGNJTEw3Qmd3WUoyYjMyY25Kek1TeSs5aEp1Ykd3c1dMQ0ErUHA1Rml4YXhmZnQyb3FPajhmWDFSYVBSR05lNHFxMnQ1WWNmZmdDYXd0UEd4a1lhR2hxTWYzYnAwb1dZbUJoaVkyTUpDZ295SGhjUUVFQnViaTZiTm0waUtTbUpJVU9HWE5BOGRUb2RQLzMwRXo0K1BnUUhCek5reUJBNmRlcUVuNThmdnI2K0p1c2ZwYWVuODg0NzcrRG01b1pHbzhIVzFwYUtpZ29TRWhKUUtwVW1MZVdDZ29KUUtCUzgvZmJiQkFRRWtKNmVUdi8rL1MvMXd5cUVFRUlJY1ZPVEVFZ0kwZTc4L2YxNStPR0gyYmR2SDF1MmJERStjWm1hbXNyeDQ4ZnAzNzgvZ3djUE5sa1VWdHljeXJYVmZIUnNJL3RLemQrc0UwTGMrTEtyUzhpdUxtRkhVU29KSmNkNVBHUU1EbGJOSzF0dU5QUG56NmVpb29KWFgzMFZhMnRyS2lvcVdMSmtDVXFsa3FlZWVxcFpTN2pVMUZRV0xGaGdEQXdNSWMrOTk5N2JZaWd6WmNvVTdyMzMza3VlNzZlZmZzcjY5ZXVCcG9xYmVmUG1HZmVWbFpVQjhPdXZ2NUtTa21MYy90aGpqeG4vZm00bHlQbDBPcDNKNjlPblR4TWZINCszdHpkdnZmVVdiNzMxbG5GZlM2RkVVVkVSOTl4ekQyUEdqTG11MWdRNmVQQWdEZzRPVkZSVTRPWGxkZG12bDVHUndZWU5HNHl2MVdxMXlXc0RsVXBsZHZ1NTdyampEdHpjM0hqZ2dRZmFkWTZXcXVET3AxQW8wT3YxSEQxNjFMak56czZPb1VPSE1tblNwR2JqZlgxOVdiNThlYlB6Ly9qamozenl5U2NBaElhRzh2VFRUMXRzWC9qMDAwK1RtNXRMejU0OUw4dmFsNEdCZ1hoNGVQREdHMjhZSzNCNjlPakJ1blhyU0VwSzR2RGh3OVRVMUpoZDg4dWNmLy83MzJSa1pGQmRYVzNTcm5IaXhJazg5ZFJUN05peGc4REFRQ1pPbkhoQjgvVDM5MmZObWpWbUt4SFA1K2ZuUjI1dUxoa1pHY1oyZlFxRmdvNGRPM0xmZmZjUkVoSmlIQnNVRk1Tenp6N0xzbVhMeU1yS1l1VElrVXlkT3ZXQzVpYUVFRUlJSVV4SkNDU0V1Q3dVQ2dWOSsvYWxlL2Z1L1BiYmJ4dzZkQWhvV3BCNjU4NmRIRHAwaU50dXU4MmtWN200dVJ3dXkyUkI2cytVYTZ1djlsU0VFTmVJaEpKMDBnOHM0K213T3doM2FyMlYwUFhxOU9uVEpDUWtvRkFvZU9tbGwyaG9hRUNyMWFMVDZaZzJiUnFkTzNjMmppMHVMbWJKa2lWczNyd1pnTHZ2dnBzaFE0YXdjT0ZDMXExYng2Ky8vc3BkZDkzRnRHblRqRS80bjh2S3lnbzdPenNLQ3dzdnF1V1lpNHNMN3U3dUp1dWxORFEwc0h2M2J1TnJRNGlUbloxdHJOZ0JtRGx6cHZIdjVpcEJMQWtLQ21MbXpKbU1IRG55aXJTZXU1cnk4dkk0ZWZJa2VyMmVrSkNRTnQxUXYxUjMzbmtuZDk1NVo3dWUwN0ErMU5YdzZhZWZvdGZyamVGQ2EydHFtUXVZUm8wYVJWSlNFcU5IajI2MTZzVGEycHI1OCtkZmxnRElNTDlGaXhhWlZBTjI3ZHFWV2JObW1SMnYwK25RNlhURzkzL3V4d0thMnVJcEZBb21UcHhvVWdYWHZYdDNObTdjZU5IelZDZ1ViZjczcWxhcldidDJMWUR4KzUyVmxaWEZCOEpHamh6SnlKRWpMM3B1UWdnaGhCRENsSVJBUW9qTHl0N2VudkhqeHhNZEhjMzY5ZXZKejg4SG9LcXFpalZyMXBDUWtNRGd3WU1KRHcrL3lqTVZWOXFtL01NU0FBa2htaW1wcStEbjNBUFhSUWhVVmxaR2VYazU4RWRiTFdocXp6Umt5QkNMTjBqOS9Qem8xYXNYS3BVS0p5Y244dkx5U0VsSklTQWdnQmt6WmdDUWtwTEMrdlhyalJXMXZyNit6Sm8xeS9qd3hIdnZ2Y2Ztelp0WnZIZ3hLMWV1Wk1PR0RUend3QU9NR2pVS3BWS0pScU1oTEN5TURoMDZBRTN0dFg3NTVaY0xmbytUSmszaWtVY2V3ZHZibTdDd01OUnFOVTVPVGlZM2ovLzFyMzl4NE1BQjdyLy9mb3Rod05DaFEzRndjREM3YjlldVhaU1dscHBzYXlsVVNFbEpZZHUyYmMyMkd5cU4wdExTV0xSb1ViUDlIVHAwYUxhdWlTVW5UcHhnNWNxVkpqZlRMeWRiVzF1R0RoMTZSYTUxSTFJb0ZDYXQzUzZVZzRNRGMrYk1hZlA0Q3cyQVB2dnNzd3NhYjY0ZHBDVktwYkxWNEF0TUsvTXV4SVhPdlRWV1ZsWW1vYklRUWdnaGhMajg1TGN2SWNRVjRldnJ5ME1QUGNUKy9mdUpqWTAxTGlCY1VGREE5OTkvajVlWEYwT0dEQ0VzTE93cXoxUmNDZHVMVXRsWmxIYTFweUdFdUVidExFcWpuM3RYQm5lNHRuNG0xTmJXa3BtWlNXWm1KcW1wcWNZQTZIeGVYbDdFeE1TMCtKVDgyMisvRFRTMVZudm9vWWRRS3BVODk5eHpXRnRiOC96eno3TnYzejZncVNyQXNIN0orVS9OanhneGdnRURCdkR4eHgremFkTW0zbjMzWGZidTNjdnMyYk1KRFEzbHd3OC9iSGJkV2JObXRXbXRsVk9uVGhuYll3Rk1uanlaeVpNbk54dFhWbFptclBadHlmVHAweTIyMThyT3ptNFdBclUydDNYcjFwbmRwMWFyeWN2TE03dS9TNWN1YlE2Qktpc3JyMWdBQkhEcnJiZTI2Zk1paEJCQ0NDR0VFQmRLUWlBaHhCWFZ1M2R2dW5YclJteHNMQWNPSERCdUx5Z280THZ2dnNQVDA1UEJnd2ZUclZ1M3F6aExjYmx0ekd2OWhxRVE0dWEyTWUvUU5STUMxZGJXc21mUEh1TGk0b0NtcW8zQXdFRDY5ZXVIdDdjM3RyYTJGMzBELzhNUFA2U3dzSkQ3N3J1UDBOQlFvR210anF5c0xDWk1tTUM0Y2VOYXJBclFhRFE4Kyt5ekRCa3loQTgrK01Ec09pam5DZzhQdHhqR25LdXRsUTZ4c2JIR2RuQzF0YlVzWDc2Y2FkT210ZXU2ZnoxNzlzVFQwOVA0K3ZiYmIrZjIyMjl2dC9PYkV4VVZkVVZhMWlZbUpySm16Um8yYk5pQW41K2ZCRUZDQ0NHRUVFS0lkaWNoa0JEaWlyT3pzMlBjdUhIMDc5K2Z1TGc0amh3NVl0eFhXRmpJRHovOFFGeGNIRU9HREtGYnQyNlgxTjVEWEpzS2E4OWU3U2tJSWE1eDE4cjNpYlMwTkRadTNFaDVlVG1Sa1pIRzRLYzliTml3Z2MyYk45T2pSdy91dnZ0dTQvWisvZnF4ZlBseTZ1cnFnRC9hbkxXa1o4K2VmUG5sbDZoVXFoYkhIVGh3Z096czdGYlAxNVl4ZXIyZU5XdldvRkFvME92MXhNYkdrcGVYUjNwNk9pKy8vSEtyYzJtcmtKQVFHaG9hK09LTEx5N3ErT0RnNEd1MjFWcFVWQlJKU1VtY09uV0toSVFFSmt5WWNMV25KSVFRUWdnaGhMakJTQWdraExocTNOM2R1ZXV1dXhnMmJCamJ0bTBqT1RuWjJIcWx1TGlZSDMvOGtiaTRPQVlQSGt4RVJJU0VRVGNJSFhwSzZpNThjWEloeE0ybHBLNkNScjBPbGFMMXRTNHVselZyMXBDWW1FaGdZQ0JUcGt4cDF5cU41T1JrUHZ6d1ExeGNYSGpxcWFmSXlNamc5T25UWkdWbDBiRmpSM3IxNnNYVXFWUGJmTDdnNEdDejYrQ2M3OU5QUDcyVWFadll0V3NYT1RrNTlPL2ZuOTI3ZHpOMjdGaHljM1Bac0dFRDc3Ly9QazgvL1hTN1hHZi8vdjM4OU5OUGJWcjM1SHc2blk2aFE0ZGVzeUVRUUdSa0pCa1pHYVNtcGtvSUpJUVFRZ2doaEdoM0VnSUpJYTQ2TnpjM0prNmN5TEJodzRpTGl5TXBLY2tZQnBXVWxMQnExU3EyYmR2RzRNR0Q2ZEdqaDRSQjF6a2xDblJjdVhVV2hCRFhKeDM2cXhvQUpTUWtrSmlZU0V4TURLTkhqMjczODcvKyt1dG90VnJPbmozTHpKa3pUZmJkZi8vOTJOcmFjdXV0dHpZN0xqWTJGbnQ3ZS9yMzcyK3kzY3ZMcThYcmhZU0VVRmxaeVpRcFUzQjFkVzExZmdVRkJheGF0WXJnNEdDeisvVjZQVXVYTGtXajBUQm16QmgyNzk0TndKTlBQa2x1Ymk2Ly9QSUxJMGVPTkk3LytPT1BzYmUzTjN1dWpJeU1WdWNEVFFIVythM3Njbkp5U0VsSklTSWlvbGxJVjE1ZTNtcDd2R3VCNFQzVjE5ZFRWbGFHaTR2TFZaNlJFRUlJSVlRUTRrWWlJWkFRNHByaDR1TENoQWtUakpWQmlZbUp4akNvdExTVTFhdFhzMjNiTmdZTkdrUlVWSlNFUVVJSUlTNkx6TXhNTm0zYVJHUms1R1VKZ0FEOC9mMHBMeThuSUNDQXdNQkFBZ0lDOFBmM3g4L1BEejgvUDJ4c2JIaisrZWViSFJjYkc0dWJtNXZaZlMwWlAzNDg0OGVQYi9ONGIyL3ZGdGZFMmJCaEF4a1pHVXlhTkFrN096dmpkcFZLeGNzdnY4eWhRNGVJakl4a3pabzFBQnc5ZXRSaUpZK2g3ZDNGMkw5L1B4OSsrQ0V2dmZUU2RidWVqcU9qSXpZMk50VFgxMU5lWGk0aGtCQkNDQ0dFRUtKZFNRZ2toTGptT0RzN00zNzhlSVlNR2NMMjdkdEpURXcwTGpwOTVzd1oxcTVkeTlhdFc0bU9qcVpYcjE0NE9qcGU1UmtMSVlTNGtheGV2Um92TDYvTEZnQUJ2UHp5eTlqYjIxOVVpN01Mc1dmUEhsNTU1WlZMUHM4Nzc3eEQ5KzdkQWFpb3FHRHg0c1U0T0Rnd2RlcFVUcDQ4YVRMV3ljbUpJVU9HbUd6NzZLT1BtbFh4R0R6OTlOTWNQbno0b3VaVlhsNE9nRWFqdWFqanJ4V09qbzRVRnhkZjdXa0lJWVFRUWdnaGJrQVNBZ2tocmxuT3pzN2NjY2NkREJreWhCMDdkbkR3NEVGakdGUlJVVUZjWEJ6YnRtMGpKQ1NFM3IxNzA3bHo1NnM4WXlHRUVOZTd0TFEweXN2TEdUMTZOR3ExK3JKZHg4SEJ3ZXgyclZiTGlSTW5DQXNMYTVmcjZIUTZ0Rm90dlhyMWFyR3l4NUs5ZS9keTVNZ1JZMlV1TkFVdUdvMkc2ZE9uWC9XcWxlUEhqd1BnNCtOelZlZHhxU1FFRWtJSUlZUVFRbHd1RWdJSklhNTVUazVPakIwNzFsZ1pkUERnUVJvYkc0R21OUW5TMHRKSVMwdkR4Y1hGV0Ixa2FkMEJJWVFRb2lXSERoM0MyZG1aME5EUUszSzlrcElTVWxOVFNVbEo0Y2lSSTZTbHBhSFJhUGp1dSsvYTlUcFJVVkZNbno3OWdvK3JyS3preUpFakp0dVVTaVgvL09jLzZkT25UM3RONzZLa3BLU1FrSkFBd09PUFA4N3c0Y01aTldxVU1VQlRLQlNvMVdwc2JHeXU1alRieE1IQkFZVkNZUksyQ1NHRUVFSUlJVVI3a0JCSUNISGRjSEJ3NFBiYmIyZllzR0VjT0hDQUF3Y09VRlpXWnR4ZlZsWkdiR3dzVzdkdUpUdzhuTjY5ZXhNWUdIZ1ZaeXlFRU9KNlUxQlFjTmwvZGhRV0ZySnc0VUxTMHRJb0tTa3hibmR6YzZOZnYzNzA2dFhyc2w2L1BmVHQyL2VLWFd2S2xDbU1IajBhWDE5Zm9LbTZhY09HRFN4YXRBaWRUc2RkZDkxRlVsSVNhOWV1WmUzYXRRUUVCREJxMUNoR2pCakIyclZycjlnOEw0V2hNcXkrdnY0cXowUUlJWVFRUWdoeG81RVFTQWh4M2JHenMyUGd3SUVNSERpUWt5ZFBzbS9mUG80ZE8yWjhlbGFuMDNIa3lCR09IRG1DdTdzN3ZYdjNKaW9xNnJLMjlSRkNDSEg5cTYydHBieTgvTEszT0hOemN5TXhNUkY3ZTN0R2poeEpWRlFVa1pHUnhwWm1LMWV1Wk02Y09SYVBMeTR1dHJoLy9QanhaaXQwa3BLUytQcnJyeTk0cnFtcHFSZDhURUpDQW5GeGNTYkhMMTI2MU9LNlBWbFpXVURUdWtIVzF0WTg5dGhqSm1NOVBEeHdjWEVoTFMyTjNidDNzM256Wm9xTGk3RzF0ZVdaWjU0eHJ0MlVucDdPenovL1RHeHNMSjk5OWhtZmYvNDUvZnYzWjl5NGNmVHAwK2V5cjc5MEtheXNtdjYzVEVJZ0lZUVFRZ2doUkh1VEVFZ0ljVjBMRGc0bU9EaVlxcW9xOXUvZno4R0RCemw3OXF4eGYwbEpDWnMyYlNJMk5wYnUzYnZUdTNkdjQ1UEVRZ2doeExrS0Nnb0E2TlNwMDJXOWpwV1ZGVXVYTHJVWU5xV21waElmSDIveCtOcmFXb3Y3TGJWb08zRGdBQWNQSHJ6Z3VSclc0cnNRR1JrWi9QcnJyeWJiV25vL0JsdTNiZ1hnd1FjZnhNN09qaDkrK0lHc3JDd3lNakxJeU1nd0JpUTJOamJjZnZ2dFRKOCtIUzh2TCtQeFhicDA0Y2tubitTUlJ4NWg2OWF0ckZxMWl2ajRlT0xqNC9IMDlHVDY5T21NSFR2Mmd0L1BsV0J0YlEwMHJRa2xoQkJDQ0NHRUVPMUpRaUFoeEExQm85RXdaTWdRQmc4ZVRIcDZPdnYyN1NNOVBkMjR2NkdoZ2NURVJCSVRFM0Z6Y3lNOFBKenc4UERyZmlGcElZUVExNmVXcW8zbXpwM2I3dGY3NjEvL2VsRnJBaTFhdElqdnYvLytnbzZaTkdrU0V5Wk11T0JyR2FqVmFoUUtCY1hGeGZ6eXl5OEFkT2pRZ1I0OWVoQVRFMFAvL3YwdFZoVVpqaDh6Wmd4anhvd2hLU21KVmF0V3NXUEhqc3RlNFhVcEpBUVNRZ2doaEJCQ1hDNEt2YXcrS29TNFFWVlVWQmlyZ3lvcks4Mk9jWFoySmp3OG5MQ3dNUHo5L2Evd0RHOWVkMjZmZjdXbklJUzREdncwK0prcmVyM016RXkrL1BKTFpzeVlJV3ZLWFFOcWEyczVjdVFJUVVGQnVMbTVYZEs1enB3NWc2dXJhenZOclAzdDI3ZVBEUnMyTUdMRUNBWU1HSEMxcHlPRUVFSUlJWVM0Z1VnbGtCRGlodVhvNk1pd1ljTVlPblFvYVdscDdOdTNqNHlNREpNeDVlWGw3TjY5bTkyN2QrUGc0RUJZV0JqaDRlRUVCZ2FpVUNpdTBzeUZFRUpjRGZuNStRQVNBRjBqMUdvMXZYdjNicGR6WGNzQkVDQy9jd2doaEJCQ0NDRXVHd21CaEJBM1BJVkNRVmhZR0dGaFlWUlVWSkNTa2tKcWFpcVptWmttNHlvcks5bTNieC83OXUzRHpzNk8wTkJRd3NQRENRNE92cVlYa3haQ0NORSthbXRyci9ZVXhFM0tVTEZzWjJkM2xXY2loQkJDQ0NHRXVORklDQ1NFdUtrNE9qb1NFeE5EVEV3TTFkWFZwS2Fta3BLU1FrWkdCdWQyeDZ5cHFlSFFvVU1jT25RSWEydHJBZ01EQ1E0T0ppZ29DRTlQejZ2NERvUVFRbHd1M3Q3ZUFKU1ZsVjNUNjhlSUc0K0VRRUlJSVlRUVFvakxSVUlnSWNSTnk5N2VudWpvYUtLam82bXJxek1HUWlkUG5xU3hzZEU0VHF2VmtwNmVUbnA2T2dBYWpZYWdvQ0NDZ29JSURnN0d5Y25wYXIwRklhNVpuUjI4c0ZGYWtYSTI1N0plSjlJbGdJektRaW9hV3E3ZzhMVnpRNjJ5NW1SbEFlMnhHS0tEbFpycWhqcDA1NTNOdzlhUkVkNDkrQ0VyQWEyKzBjTFJGODlXYVkySHJTTzFPaTBsZFJYdGZ2NmJuVnF0QnBwYWhVb0lKSzRrUXpzNG5VNTNsV2NpaEJCQ0NDR0V1TkZJQ0NTRUVJQ3RyUzFSVVZGRVJVVlJYMS9QOGVQSFNVbEo0Zmp4NHpRME5KaU1yYXFxSWprNW1lVGtaQURjM055TWdWQ25UcDJNTnhHRnVGblpLSzE0T253OFBtb1h2c21LNSt2TStEWWQ0Mnh0My9TZmpUM08xblk0Vzl1enJTalZZdGpoYUtWbWRzUWtsQW9GYnh6NWlmMmxKeTJlZjNKQWY0WjZkbU43VVNvTFV0ZGQ5SHN6K0hlM2lUaGIyN0h3K0VaU3orWWF0OCtKbUlTZnZUdG42cXZZbUpkNFVlZjJzM2ZuZEhXSjJYM2RuSDE1T1dJU2g4c3ltWlAwbmRreGRpb2I3SzFzSlNRU1FnZ2hoQkJDQ0NHRWhFQkNDSEUrR3hzYnVuZnZUdmZ1M1dsc2JDUTdPNXVNakF4T25qeEpYbDZlU2RzNGdOTFNVa3BMUzltL2Z6OEFQajQreHRaeC92NytXRm5KdDlycmlWcHBqWStkQzNyZ1ZGVlJzLzEyS2h1R2UzV25yMXRuQWpVZGNMUzJvMEhmU0VGTkdmdExNMWliczQ4eWJiWFpjOXNvcmZDMWM3VjQ3dlppcFZEaFlHV0xnNVVhcDk4REZSZHJEVzYyRHJqYk9PS3BkaUs1UEp1dk0rTzUxYXM3UVpxMnR6amNYcFRLc1lxOEZzZjhwZE5nZk5RdUZOYVZzK2IwUG03MTZrNjBXekMyU2l0c2xGYllLSzJiL2xSWllhdTB3dEhhRHJYUzJ1eTUxQ29iVm1idU5MdnZsZzZoV0NtVW5OWFdjUGhNcHRreEFDcUZrajV1blFGSUtEN2V4bmRxMlNqdktMbzcrOUdnYjZSU2ExcUJ0RGJuQUgvck9wTEovdjNaVW5DRWVsMkRoYk9ZOTJEbld4bmowNU1WcDdiejArbTlGenczTDdVekwzYS9DenVWRFhPU3ZpVzM1c3dGbjBNSWNlVVpmcmN3VkFRSklZUVFRZ2doUkh1Uk81TkNDTkVDbFVwRnAwNmQ2TlNwRThPSEQ2ZXVybzVUcDA0WlE2R1NrdVpQNitmbDVaR1hsOGZPblR0UktwVjRlbnJpNCtOai9NL0x5d3VWU25VVjNvMW9qUklGejNlL2swaVhBSDdJVGpBYjFQeGY1RlE2TzNpWmJMTlNLQW5VZENCUTA0R1JQcEc4ZWVRbnMyM1FHblNOL0RWNEdGRXVnWHlYdFl2L1dRZzNMdFVuZlIvRXc5YXh4VEVhS3pWZlo4YlR4NjB6QXp4QzJuenV6T3JpRmtPZ0FSNWR1Y08zTnczNlJ1YW5yS1c2c1o3YVJpMERQVUpOeHVuUVU5dW9SYTJ5Um9tQ2xMTTVsR3VycWRUV1V0RlFROFh2ZithMUVHTGM1dFVEZ0UzNWlTMjJYdXZwMmdtTmxTM1ZqZlhzS1VsdjgzczF4ODNHZ2I4R0R3SGdoK3dFVHRlVW11eVBMVWppVHY4WXZOWE9UQWtZd0ZlbnRsL1ErZk5yeXRBRE00S0dFdUVTd0lMVWRWUTExTFhwMk83T2Z2eXIyd1FjcmV6SXF5MURwVkJlMExXRkVFSUlJWVFRUWdoeDQ1RVFTQWdoTG9DdDQ1dldEd0FBSUFCSlJFRlVyUzJob2FHRWhqYmQwSzZzck9Ua3laTmtaR1NRa1pGQlJZVnAreVdkVGtkK2ZqNzUrZmtjUEhnUUFLVlNTWWNPSFV5Q0lXOXZid21HcmdIM0JnMG0waVdBSStXbldXSGg1cjIxVWtWNlpUNngrY21jcUN5Z1FkK0lwNjB6dDNsSDBNZXRNNDVXYXY3ZGJTS1A3VnRDNVhucjFPalE4MjdLT2o3b001UEpBUU00VnBISHZoWmFtRjJzdzJXWmhEcDFOQVlwMGE1QnFCUktsbWJFVVZaZnhabjZLa3JySzAyT1daOTdrTU5sbHF0cDd2U0xJZFNwWTR2WDliZDM1eDhoWXdGWW5QNGJ4eXZ5QWRoVGNvSi9IbGhHM2UrQlVHMmpsbHFkRm1nS3JMelZMcnllL0NOVmphMkhIWWFLSVgrTk8xMGR2V25VNjRqTlQyNVdTVlNuMHhwWDZ4bmgzUlFXSlpWbDRtcWpzWGh1cmI2Uk0vVlZGdmVyRkVxZUNSK1B2Y3FXbkpwU3ZzOUthRGFtUWEvank0eXRQQmMrZ1R2OVk5aGJlb0swYzlyRnRXWmQ3Z0dPVitienIvQUpSTHNHOFhiUGUzbmp5RS9rbkJjMm5lOHUveGltZHhxTUVnVjdTMC93bjlUMWJmcDRDaUd1RFk2T1RjRzlWcXU5eWpNUlFnZ2hoQkJDM0dna0JCSkNpRXZnNE9CQVpHUWtrWkdSQUpTVWxCaERvVk9uVGxGWDEvd21yRTZubzZDZ2dJS0NBZzRkT2dRMHRYOHhGd3hKSzdrcnA2dWpEeFA4K2xLdmErQ2pZeHZRV3hqM1dYb3NTZVZaSnR0T1ZoYXl1K1E0Zis4NmlwSGVrVGhaMnpHNFF4Z2I4ZzQxTzc2aW9ZYkY2Yi95WFBnRUhnc1p3K043bDdUN3pmb1BqLzFpOG5ybHdDZFJLWlNzYnFHOVdFWlZJUWt0Vk1rTTllelc0alU3MkRveEoySVNhcFUxeFhVVi9KcC8yTGl2UWQ5SVpqdTB2N05XcUZnNThFbVRiU3FGa28vN1B0aHM3SlA3bDVKVlhZeXp0YjJ4RlZ3Lzk2NzBjKzlxOGZ5bnFvcVlkV0NaeGYzM0J3OG4zTW1YQm4wai8wbGJUNE9GNnFOZHhjZlpWWHljQVI1ZGVUWnNQTThkV3RFc2RHdEoydGxjbmoyNG5KY2kva3duVFFmR2R1ekZmMC84Wm5IOGNLL3UvS1hURUJyMU9yNDh0ZTJpMnNnSklhNHVRd2hVWGw1K2xXY2loQkJDQ0NHRXVOSEkzVVVoaEdoSDd1N3V1THU3MDdkdlh3Q0tpNHVON2VFTS81bDd5bGV2MTFOWVdFaGhZU0dKaVUyTHlTc1VDanc4UEV5Q0lSOGZId21HTHBNSGdvZWpSTUhQdVFmSXI3VjhFKzc4QU9oYzYzSU9NTks3S1JBTTBIaFlITGVyK0RoSHkwL1R6ZG1QU1FIOVdaWVJkL0VUdndhNDJtaDROWElLN3IrM29OUC9IcUZwckd3dHJ2VmpvUHg5L1F0WFd3ZlVEWmJIbmwraFU5MVlEMmFpT251VnJjbnJzUjE3WWFWUVV0TllUN21GdFpyc1ZiWTRXZHVoYldIOW5sdTlJaGpic1JjQVMwNXNNVlk1V2ZKcCtpWkNITDF4dDNWa2RzU2ZlZm53TjFTY1Z4bldrcEw2U2w1TVhNbWQvakdzUE5WeTI4QXRCVWZ3VWp0ejZNd3BVaStnNmtnMFoydHIyL29nSVlRUVFnZ2hoQkRpT2lKM0VvVVE0akx5OFBEQXc4T0RIajE2R0xlZEh3emw1K2RUWDEvZjdGaTlYazlSVVJGRlJVVWNQdnhIVllXRGd3UE96czQ0T3p2ajR1S0NrNU1UTGk0dU9Eczc0K3JxaXJWMXl6ZmRSWE5STG9HRU9uV2tYdGZBVDlrWFgwVlJlRTU0cE5OYnFpVnE4azNXTHViMm1NenRIWHZ5UTNaQ3M5Wngxd3MvT3pkZTdqR0pEclpPVkRUVTRtaWxOdTU3cVBOdHJWWVFHWHpZZTJhTCt4L2Y5N25KeC9mUlBmK2xvcUdtMmJnVnR6eGhESUxVU210amNMUHcrRVoyRnFXWlBmY0UzejdjRnp5TUJyM083UDZCSHFFOEZqSWFnRzJGS2Z4aXBzTHJmR2UxTmJ4NWRCVnZSTjFOSjAwSFhvdWF4dHlrNzgxV0JFVTQrOVBQdll2RmM4ME1IbWI4ZXdlMUV3QWQ3ZHg0SUhoNHMzbWV2L1lTUUZGZEJXdHk5clU2WjRIWjZrMGhyZ1Q5N3o4emxFcFp5MHNJSVlRUVFnalJ2aVFFRWtLSUs4eGNNRlJTVXRLc1lzaGNNQVJONnhCVlZsYVNrNU5qZHIrdHJhM0ZrTWpaMlJrSEI0Zkw4cjZ1WjRhZ1lFZFJxdGxnb2EwODFjN0d2NStzTEdoeDdPR3lURTdYbE9KbjU4WnRYaEdzYnFlYjlPNjJqZ3pxRUdheXpVclJkRk54Z2w5ZmsrMngrVW1YZEMwcmhZci9pNXFHaTdVOUpmV1Z2SG5rSitiMytvdHgvK0d5TEdvYlcxN2ZZckJuT1BZcUczNHJTS1pCWjc2OUduQlJJZGw0djk0NFdLazVYVjFDdklVQUNFRDUrOGRIYStiNkF6eTZNaXRzSEVvVUhDMC96Y0xqRzl0OC9ST1ZCY3c3dXBybnUwOGt3TjZEZDZObjhHN0tXcExMczAzR2RYYjA1ZzdmM20wK0w0Q0hyV09ianpsUldTQWhVQnZWMWw2ZllheTQvams3Ti8zOEtDc3J1OG96RVVJSUlZUVFRdHhvSkFRU1FvaHJnS0dOWEVSRWhISGJoUVJENTZxcnF6TzJsak5Ib1ZDZ1ZxdXhzN016KzZmaDcrWmUzNGhWUm5ZcUc2TGRnb0NtRU9oU1RBa1lBRUNadHBxZHhaWkRCNFA0b2pTbUJBemdsZzZoN1JZQythaGR1QzlvcU5sOTUyOC9XSnBoL1B1VWdBR004ZWxwOGJ4ZTV3UmNCZzM2UnJZVUhDSGF0Uk92SC9tSkNxMXBnQlpia0V4c1FYS0w4NDF5RGNSZVpjTVhKN2EwdWphU3RVTFY0djV6dWRrNmNKZC9Qd0QrbDduRDRocFA4RWRMdXZQWCtCbmpFOFdEblc5RHBWQ1NYcG5QYTBkK3BMNkZsbkhtSERpVHdieWpxM2ttZkR3dTF2Yk1qWnpDK3B3RGZIVnFCM1c2cG9Cc2E4RVJrc3NzdHhtMFVxaVkxbWtnUFYwQ0thbzdTd2RiSjQ1WDVQRnQxbTdPdEdHdG9icFdnamp4aDdpNE9HeHRiUWtNREx6YVV4RTNHY1BQVjNNdFk0VVFRZ2doaEJEaVVrZ0lKSVFRMXloendWQlZWUlZsWldXVWw1ZWIvYk10TjQvMGVqMDFOVFhVMUZ4Y3hZdEtwY0xLeXVxUy91UWF5cElpWFFLeFVxaW8xeldRMU1LTmVITlVDaVZPMW5hRU9QcHdoMjl2SXB6OXFXaW9aZDdSVmExV3dBQWNLTTFnU3NBQXVqcjZvTEd5cGFyaDBsdFJaVmVYOEg3YWV1UHJiczYralBLT0FqRFpEbEJjZDliNDl3NjJUblN3ZGJyZzYzMmZ0WXR2cytLcGJkUmFYUC9IVm1tTnd1SVptdmJZcXF4cHROQ09yVlozNFRkRjdWVFdIQzAvalkzU2lsM0Z4MUVwbEJiUGIvVjd1R1NvUkxKU0tIbWt5MGhHZURkVjY1MnFLdUxWcE8rcGFXdzloRFZuWCtsSlpoLytsdWU3VGNUVlJzTWR2cjBaMkNHTWI3UGkrU1V2a1hKdHRjWDFpdnp0M2ZsYjZDZzZPM2l4SWU4USswdFA4bEwzdTdDM3NtVlcyRGhLNnl2NU5lOHdXd3FPWEZJVjI4MHVNek9UaElRRUNnb0tHREpreU5XZWpyZ0o2WFJOMzU5S1MwdXY4a3lFRUVJSUlZUVFOeG9KZ1lRUTRqcWkwV2pRYURUNCt2cWEzVjliVzJzeEpDb3ZMNy9vNE9kY2pZMk5ORFphYnR2VkpzUHNMbmtlN1NYVXlRZUFrNVdGRnRlRU9kOER3Y09idGVLcWFLaGhiYzUrZmpxOWh6UDFWVzA2ejRuS0FocjBqVmdwVkhSMTlPSFFtVk1YTm5renlyWFZ4QlVlTmI3dS9YdVZFMkN5L1h5TDB6ZXpwZUNJeGYzL0RCdExQL2V1emJaWHR5RVlXVHJnN3hZRElvTWwvUjYxdUcvS2p2ZlE2aS9zMzF4TzlSbitML2tIMUNwcjd2S1BZYmhYQlA4K3RNSnMwS1k2cngxY1YwY2ZobnQxQjVvcWVlYW5yTDNvQU1qZ2VFVWVzdzRzNDhuUXNmUnk3WVNyalFiTk9lc25uYy9aMnA2N0F3Y3kwaWVTUnIyTy81NzRqZlc1QitubDJnbUEya1l0UCtmczUxYnZIc3dNSHNaZmdnYXpxL2dZRy9NU09WSisrcExtZWkzSnpzNW02ZEtsVit4Nk1URXhEQjFxdnBKT2lNdkpFQUtkT1hQbUtzOUVDQ0dFRUVJSWNhT1JFRWdJSVc0Z2FyVWFiMjl2dkwyOXplNXZiR3lrdXJyNmd2NHozSmk2VWZuWnV3T1FWVjE4U2VkeHNMSWoyaTJJbXNaNlZwM2UyNmJRb0VIZlNFRnRPYjUyYnZqYXViVkxDSFF1YTRXS1BtNmRUYllwVWFBejB4eE5xMjlzc2VKR3AyK3BvVnJMZGhTbVlxMXNleXUzWnRkdXNabGJLOGZxOVF6ejdJNmZuUnZQaEkzbjFlVHZtNTNONnZlRjJBMUJVOHJaSEQ0NzhSdis5aDRzT1JITHdyNFBvbFpkV3ZuYXhyeERmSjBaejZ2SjN6UGNxenZCRGw3OGtKM1FiSnlmblJ2amZLTVo1dFVkdGRLYUU1VUYvQ2R0UGRuVkpTYmpxaHBxK1YvbVRyN09qS2UzV3pCak8vWmlVSWR3Qm5jSUo2ZW1sQTI1aDloU2tOeW1rTzVhNXUvdlQyaG9hTHNFMkpZME5EU1FtNXRMMTY1ZEdUMTY5R1c3amhBdE1meXNyYXlzSkQ4LzMrTFBjU0dFRUVJSUlZUzRVQklDQ1NIRVRVU2xVdUhvNklpam8yT2JqNm1ycXpNR1FscXRGcDFPWi94UHI5ZGYwR3ZEdGdQc3VZenY4c0lZV3FBVjFaNXRaZVFmdnMzYXpjKzVCMUVwbERoWXFmSFh1RFBBSTRSbzF5Q21CQXhnc0djNEx5VitUV2tiMW1zcHFqMkxyNTBiSHJadC81eTBWWCtQRU94VU5zYlhmK2swaENBSFQ5NDQ4bE96OVcvYWcxYmZ5T2NudDFCOVhyWE53dU1iMi8xYTgzcE5SMmVtY2t0OXp2c0ZxTmMxTUQ5bExlLzB1cGVlcnAyWTNta3dYNTNhYmpMbWowcWdQOWI3K1NVdjBmaDNGeHY3Vml1WldxTThweUhlbG9JakpsVlhyallhK3J0M1pXQ0hVTG83K3dOTmxXVmZuOXJKMnB6OUppRllvMTVQclU1clhKdEloNTY5cFNmWVczcUNqbmF1ak8zWWk5dThldkJnNTF1NU4yZ3djUVZIV1pkN2dOUG5oVWpYa3lsVHBsejJhNlNscGZIdHQ5OXkrdlJwL1B6OEx2djFoRGlmSVFSU0tCUmtabVpLQ0NTRUVFSUlJWVJvTnhJQ0NTR0VhSkd0clMyMnRyYTR1cnEyMnpuZjIzN3RoRUQyVmsyaFFYVmoyOWZqcVdpb01WbC9KYTBpbDgzNVNmUno3OEp6M1NiZ28zYmhpZERibVp2MFhhdm5NbFFNblI5ZXRJZmJPL1kwcm9PalVpZ0pjdkNrbDJzbi90VnRBbThlK2VtU0ttek1hZFRyY0xWeG9MT0RGejFjQWk3cFhFZkxUN01wLzdERi9UNXFsemFmSzZ1Nm1NOVBidUhSTGlPNXk3OGZxV2R6MkZkNjByamZXdG4wNjVDaEhkejU3dHYxY2JNMWpSYjNld1JIS3pWemtyN2wyTms4aTlkK3RPdElobnAyczFobFphTzBZbDdQNmNZd3NxS2hocDl6RHJJNlo2L1pkYVhTenVieTVMNHZqQ0hRdVhKcnp2RFppVmhXWnU1a2pFOVA3dkR0eldpZktFYjdSUEY4NHY5SVBadHJjWjQzdTVDUUVEdzhQTmk3ZDYrRVFPS3FNSVJBUGo0K3hNWEZFUlVWaFZwdHVXWGt6U2duSndlZFRvZS92Ly9WbmtxTDlIbzl2LzMyRzdmY2NndjI5dmFYZkw2VEowOVNWMWRIYUdnb3l0OHJWOCtWbjU5UFZsWVdQWHIwd002dTlYYTc5ZlgxRkJjWDA3Rmp4MmI3YW10cnFhbXBNZjdPVjFGUmdZT0RBd3FGNVpYOURQYnUzWXVibXh1ZE8zZHV0cSt3c0pEQ3drSzZkZXRtOWoxY1NSVVZGVlJWVmJWNzBLclg2L24yMjI4WlBYbzBMaTdtZjBkWnNXSUZBd2NPcEZPblRoZDluWTgvL2hpQXYvLzk3eGQ5anZaMnZYeHRYaTVWVlZYczJiT0hXMjY1QlZ0YjI4dHlqYk5uejZKUUtDN29RVDRoaEJEaVhCSUNDU0dFdUtsWktacmFsRFZZQ0FBdVJFSkpPbHNMam5DclZ3UTlYUUx4VWp0VFVGdmU0akdHZFlpc0ZPMTdVeVJJMDRGd0oxL2lpNDhSN1JhRVNxRmszdEhWL0Yva0ZQcTRCZk5FNk8zOEoyMTl1MTRUSU1hOU03NTJicGQ4SHAxZTMySUk5UENleFZSb203Y0lXOUwvVWV4VnpmOEhmR05lSW4zY2d1bmoxcGwvaE43T1AvY3ZNMVpxR1Q3Mmx0WWRxanN2d0xGU3FIRDhmVDJmdkpxeUZ0dm9XZjNlQnM5Y29BTk5sVW9MVXRmeFovLyt4Qllrczdja3ZjVzFxVWI1UkhKLzhIQzJGNld5SUhXZDJURlZEWFg4a0ozQTJwejlqUGFKSXNMWlh3S2dWaWdVQ3NMRHd6bHc0TURWbm9xNFNSblcyaHMwYUJEZmZmY2RDUWtKMS8zNlZKV1ZsUlFVRk5DNWMyZGpaWEJMRkFxRnhZQ2dzYkdSMTE1N2plTGlZcFl1WFlwR282Ryt2cDY2dWpyam56VTFOWnc5ZTVZelo4NFkxMEk4YytZTTQ4ZVBwMHVYTHNaemxaU1VzSExsU2g1NTVCR3NyVTJyUFBmdjM4L3g0OGN0enJGTGx5NzA2ZE9ueGZleFpzMGFQdnJvSTZaTm04WUREenpRNHRpMldMNThPVHQyN0dEeDRzVUVCUVUxMjc5dTNUcSsrZVliNXN5Wnc2QkJnMW85MzZaTm0valBmLzdEU3krOTFPemYySm8xYTFpeVpBa0xGaXpBeGNXRmYvempIMHlkT3JYVmlreWRUc2ViYjc1SjM3NTllZjc1NTV2dFg3WnNHVnUzYnVYTEw3L0UzZDI5MVRsZVRoczNibVRSb2tYTW5UdVg2T2hvZnZubGx6WWZHeE1UWXpZOGc2WXdidVhLbFd6Y3VKRjMzbm1uMmZ0Y3YzNDlTNWN1SlRzN20zLy8rOThYUGYvZHUzY0RseFlDWGF0Zm0rWnMzTGlSM3IxNzQrSGhZZHkyZnYxNmpoNDl5alBQUE5QcWUxMjFhaFcxdGJXdGptdUpxNnVyeFhheGVyMmV0OTU2aTkyN2QvUFlZNDh4Y2VMRVM3cVdKVTg5OVJRT0RnNjgvLzc3bCtYOFFnZ2hibndTQWdraGhMaXBHYW8vYkpUdDh5UHhjRmtXdDNwRkFFM3JEYlVXQXRuK2Z0M3pnNFpMTlMxd0lBQy81QjRpMmkzSWVJMDNqdnpFL0Y1L1lhaG5OMzQ5SjJTNTB5K0dZWjdkTEo3UDM5N0Q0ajV6SHR1M2hOSzY1dTN3UE5ST3VOazRVRmhiUmxsOWRiUDkvVHk2OHMvUXNhMmV2N1pSMjJMNFlzNm42WnY1c0xjL2psWjIvTDNyS0Y0NzhpUHd4K2RlYTZhNnhoeC8rNmFRcTE3WFFFbGRSWXRqalo5ZkN5RVF3SW1LQXQ1TldRczBCVXlHWU5LY1Rwb09BT1RXbExhcFJkMnZlWWY1TmM5eW1DYiswTEZqUjdadjMwNUpTY2xWdjBrcGJqNkdtN0NlbnA3RXhNU3diZHMyb3FLaUxGWVVYQzRsSlNWa1pXVlJWbGFHcmEwdEhoNGVkT25TcGNYcWpSTW5UdkQ5OTk5VFdWbHB2TGw3NXN3WjZ1cWFLbXlYTEZuQ2dRTUhXTGh3WVl2WGRuUjA1TWNmZnpTNzc0c3Z2aUE5UFozWFhudU5uSndjSG52c3NSYlBwVlFxY1hSMHhNbkppY0RBUUpNYnpYRnhjYXhldlpxaW9pTG16SmxqOHQ3aTQrTlpzMmFOeGZPT0d6ZXV4UkFvSXlPRHp6NzdEQ3NySzl6ZDNWbS92dldITFd4c2JCZ3hZb1RaZlJVVkZTUWtKQkFWRldVMkFBTFlzV01Iam82TzlPdlhyOVZyNmZWNmZ2enhSOXpjM0Jnd1lJREp2b2FHQm43ODhVZjgvUHpvMXEwYkNvV0NrSkFRbGl4WlFzK2VQUWtKQ2JGNDN2VDBkQ29xS3VqYnQyK3pmWm1abVd6ZXZKbHUzYnB4K0xENW4wZlIwZEU0T3p1M092LzJzSHYzYmh3Y0hPamJ0eTlsWldVc1hMZ1FLeXNyckt3cy94Nm8wK21vcjYvSHpjM05ZZ2prNCtQREs2Kzh3Z3N2dk1DdnYvN0t0R25UalB1T0hUdkdSeDk5UkhSME5FOC8vWFM3dnlkTHJyZXZ6Zk1sSnljemYvNTgrdlRwdzV0dnZtbmNmdkxrU1RadTNNaW9VYU9Jakl4czhYb3JWcXlnckt5c3hUR3RDUTRPdGhnQ0xWcTBpTjI3ZDlPcFV5ZDhmWDNadTNldjJYSCsvdjR0VnA5dDI3YU4rbnJMNnpoV1ZWWFIwTkRBNXMyYkxZN1JhRFROdnE2RkVFSUlBd21CaEJCQzNOUXFHbXJ3d2hrSDYvWnZ1Mk9wdmRpNW5LMmJXc1ZVYUMvdEtjVnpkWEh3SnNhOUM2ZHJTa2txenpMWlY2YXQ1czJqcStobzU4clI4dFBjMFRFYWdJNTJyblMwYTcrV2YzVVdRcG94UGxHTTZ4ak53bU1iMlZ5UTFHeS91VFpuN2FXa3JvS3ZUbTFuWE1kby9wZTV3N2pkMEE2dXJkZnU2dGgwQXlpenFyalZsbm8ydndjMUxRVldzOExHTWNERDhzMDFjNllHM01MVWdGdmFQUDdQMjk5dDkvWi9OeHBmWDErZzZTYXVoRURpU2pOVUFpbVZTb1lPSFVwaVlpTGZmdnN0TTJiTXVPeHQ0UXp0eTM3NjZTZU9IVHRtYkRsVVYxZEhYVjBkam82T0RCbzBpSHZ2dlJkUFQ4OW14NnZWYWc0ZlBveVRreE5LcFpMOC9Id0dEUnBFYUdnb3JxNnVhRFFhNDlpcFU2Zmk1dGE4V25UanhvMFVGUldablY5Y1hCemZmUE1OVTZaTW9WKy9mdWoxZWg1Ly9IRnNiR3l3czdQRHpzNE9sVXJGODg4L3p6MzMzTVBreVpQUmFEUVdXNWpkZGRkZDVPWGxzV3JWS3ViUG44K3p6ejVySEt2WDYxRW9GS3hldmJyWmNhMDk0WC8yN0ZubXpKbERiVzB0S3BXS0pVdVd0RGkrc2JFUnJWYUxrNU5Uc3hDb3RyYVdob1lHTm03Y2lGYXJaZlRvMFZSVy92RmdoYjI5UFVxbGtxTkhqNUtUazhQdzRjTXBLVEcvOXB1WGw1ZngvZTNaczRmczdHeis5cmUvWVdOajJvYjJ0OTkrbzZTa2hBY2VlTUE0ZnRhc1dUend3QU9zVzdlT3A1NTZ5dUo3MmJObkQwcWxrcjU5KzVLVGsyTzh5YS9YNi9ud3d3K05hMTE5K09HSEpzZlYxTlRRME5EQWUrKzlkMFZDb0lxS0NwS1RreGszYnB4SkZkajk5OS9QNU1tVExSNlhrcExDUC83eGoyYmJ4NDhmMzJ4YlkyTWpLMWFzWU1XS0ZjWnQ5ZlgxNkhRNmtwS1N1T3V1dTB6RzMzMzMzZHh6enowWDgzWmFkYjE5Ylo3djg4OC9CNW8rUCtlYU5Ha1NhOWV1NWF1dnZ1THR0OTl1OFJ6TGx5OUhyNy80MzM4ZWZQQkJpL3VXTGwzS0R6LzhBTUNwVTZkNDRZVVhMSTU5K09HSFcvdzN0bWpSSXM2ZXRidytxU0c0Kzg5Ly9tTnhqSitmbjRSQVFnZ2hMSklRU0FnaHhFMnRzUFlzWFJ5ODhicUFOV1phRXVIUzFBOWREMlJYRjdjNjNsUGRkTk9qb1BiU25sSTBVS0xnMGE0akFWaDdlcC9aTVNjcUN6aFJXV0N5N1l1VFc5bFdlTlRpZVI4TEdVMGZ0K1o5L2krVW9WWGJoVmJ4dEpjTnVRZjVMVC9acFBKS3JXcTZFVlRmMkxZUXFKOUgwMU9yUjh1eld4MXJXSFBLVWpzNGdQemFzbWFmRC9QbnNqVlpDK2xNZlpXeHBaMjRkQnFOQm1kblp3b0xDNi8yVk1STnlGQUpwRktwVUt2VmpCNDltalZyMXZEbGwxOHlaY3FVeTFZUlZGUlV4Tnk1YzhuSXlPQ09PKzdnOGNjZkp5UWtCSldxcVNLeHJLeU1QWHYyc0hyMWF1Njc3ejRlZnZqaFptR0lyNit2OFlaM2NuSXlzMmJOWXV6WXNXYXJRbTY3N1RhekZTMUpTVWxtYnpUdjM3K2ZlZlBtQVRCMmJGT1ZxRUtoWU1LRUNTYmphbXFhMm9NNk9Eamc0T0RRNnZ2KzI5Lyt4dW5UcDltN2R5OEZCUVhHSi9RTENncHdjM05yMDlvNjU2cW9xT0M1NTU2am9LQUFYMTlmcXFxcWVPZWRkeXl1L1pLVmxjV3JyNzVLWm1ZbU0yZk9iTFovM3J4NTdOanh4OE1LNTkvby91Q0REd2dQRDJmRGhnMEFiTm15aFMxYnRwaTkxdnIxNjQyQng5ZGZmNDI3dXp0MzNIRUh0YlcxWkdSa0VCNGVibHpQUnFsVVVsSlN3bmZmL2JHbTRlREJnL0h6OHpQWjFxMWJON3AzNzI1OHZYWHJWcUtpb25CMmRtYm16Sm44K2M5L1p2cjA2WHp6elRja0ppYWlWcXQ1NTUxM1ROWUx5c3JLNGgvLytBZGhZV0dFaFlWWi9OaTJweTFidHREWTJOanMzOC9GbWo1OXVzVjlLU2tweE1mSGMrZWRkNW9OVnd3aUlpSk1YbS9Zc0lIMDlIU0w0dzFCd2ZtQjJybkN3OE1aTVdMRWRmbTFhYkJ4NDBhU2twSzQ5ZFpiNmRxMXE4aytiMjl2Um93WXdhWk5tMWkzYmgxMzNIR0h4Zk5jamhCZHA5UHh5U2Vmc0dyVktycDM3ODRUVHp4aHRscXl1cnFhVjE1NUJhMVcyMnFsM3JtaG9Ua1BQdmlndElNVFFnaHhTU1FFRWtJSWNWTTdWVlhFTFI0aEJQM2VacXNsZ3pxRWNhUThtelAxVldiM1I3c0dNZHl6NmFaSTRwbFRGc2NadUZqYjQycWpNYzZqUFhSejlxT3pneGVaVlVWc3ptOWVhV05KZFdNZFpkcm03ZGtNMmxMVjFCWWQ3WnVxallwcUxUL3RlRG5wYWQ1NjcwSmE4bm5hT3RQVHRlbW0zdTRTeSt0R0dCaENyNWJhd1gyWnNhM1Y4d0E4RVRJR0g3VUxPVFdseG5XWFhqL3lZNnYvenN3SjFIVGdUcisrZU51NWNMUThoMjh5NDl1OUplSDF5TTNOcmNVbmNZVzRYQXdoa09GR29xRVYzRGZmZk1QaXhZdVpPblVxZ1lHQjdYck5yS3dzbm4zMldUcDI3TWl5WmN0TTF0d3djSEZ4WWRTb1VZd2NPWklOR3pidzRZY2ZrcHViZTBVV3BVOUlTT0RWVjEvRnlzb0tyYmJwKzlOTEw3M0UwYU9XSDFoWXRtd1pLMWV1YkxZOUlpS0NWMTk5MWZoYXFWVHkwa3N2VVZGUllReUFTa3BLT0hqd0lEMTc5clI0L29hRzVnOExGQmNYODlKTEw1R1JrY0VMTDd4QVJFUUVUei85TkU4KytTVFBQUE1NZ3djUE5vN1Y2WFJzM0xpUmp6LytHSjFPeHdzdnZNRHc0Y1BOWGt1cFZESmp4Z3lUYlNrcEtTUWtKQUJ3NXN3WmZ2dnROMEpDUWhnNWNtU3o0OWVzV1VOMmRyYXh6ZG0yYmR0SVRrN21tV2Vld2NiR2hwVXJWL0w1NTU4emI5NDhpb3FLeU1yS3d0YldscSsvL3RwNGp0cmFXaG9iRzAwcVJnQ21UWnRtRElGT25UcEZabVptczJxbVBYdjI4TVVYWHpCaXhBaHljbktZUFhzMkN4WXN3TnZibTRLQ0FtYlBubzI5dlQxejVzeHBzUlZiZTlxNGNTTXhNVEVFQkFTMHkvbk9iZmwydnUrKys0NzQrSGp1dXV1dUZ0dUFuVy9QbmozczJMSERZbmhoV045bTA2Wk5GdmZYMU5SWWJESFlIaTduMXlZMGhiRWZmL3d4am82T1BQTElJMmJQOStpamo3Si8vMzQrK2VRVGV2VG8wZXo3WTI1dUx0dTJ0ZTMzSzNNR0RoeUl2NzkvcyswMU5UVzgvZmJiN05peGd4NDlldkQ2NjYrYkRZMTFPaDB2dnZnaWxaV1Z2UFhXVzIzNk54Y2ZIMDkxdGZuZnhWdHJCK2ZrNUVSTVRFeXIxeEJDQ0hIemtoQklDQ0hFVFMybC9EUUEvaG9QTkZhMlZEWFVXUndiNVJMSUV5RmoyRmFVd29IU2srVFhsS0hWNi9DMGRXS0FSd2kzZWtlZ1JFRmxReTMvUGZGYnE5Y09kL1lEbWdLWXJLcldxNGJhSXZWc0R1WGFhajQ3RVh2TnRmOXl0M1draTBQVGpaQnV6bjdrMXBSUzBkQitiZkF1bGxyVmVyV093WXlnSVNoUmtGbFZST3JaM0ZiSDIxdlp0dm5jTGVubDJvbGhYdDNSb1dmZTBkVk1EaGpBNEE1aHZCd3hpWmNQZjB0RlEwMmJ6eFhwRXNEc2lEOGIxeDRLZGV4SWtLWURjNU8vdjZRNTNnZzBHZzNGeGUzenRTakVoVGcvQkFJSURBeGt4b3daeG9xZ3FLZ29Ra05EQ1EwTnZlVHJuVDE3bGhkZmZKSFEwRkJtejU2TnRiVTFtWm1aTEZteWhKU1VGS3FxcXZEMDlPVDIyMjluOHVUSktKVkt4bzRkaTUrZkgvLys5Ny94OXZZMnRyWFNhclhHY01UUXNxaSt2dDVZQVhBeE4vZ1RFaEo0K2VXWDZkU3BFMlBIanVXamp6NENtaW9PekQxUnI5VnErZVNUVCtqYnR5L1IwZEhOOXB0cjhhalJhSXpoUm0xdExhKy8vanBhcmRaaVZZR1RreFB4OGZFc1hib1V0VnFObDVjWGtaR1JQUDc0NDFSV1ZqSm56aHh1dWFXcFRlZjc3Ny9QYTYrOXhxdXZ2c290dDl6Qy9mZmZUMjV1THA5Ly9qbW5UcDBpTkRTVTU1NTdyc1Vid3lxVnFsbWx5YXBWcTR3aDBIZmZmWWRXcStYaGh4OG1LaXFxMmZIeDhmSGs1dWFpVUNqUWFyWDg5Ny8vcFhQbnpvd2NPWkxLeWtxKy9mWmJldlRvUVZCUUVLKzk5aG9BenozM0hFT0dEREdlWSs3Y3VSdzdkcXpGS29XZmYvN1pPTjl6clY2OW10RFFVSjU2NmlrcUt5dDU2cW1uZU95eHg3anZ2dnY0OHNzdjBXZzBMRml3NElxdGU1V1dsc2F4WThmNDI5LysxbTduTEN3c0pDNHV6dXkrZmZ1YXFyRi8vZlZYaTRGT2VIaDRzMG9nZzFXclZqWDdtQUxHWVBETEw3OXN0cSttcG9ZLy9lbFB4dGZYNDlkbVhWMGRyNzMyR3RYVjFiejQ0b3NXcTZnY0hSMTU2cW1uZVBIRkYzbisrZWQ1NTUxM2pHMWRvU25rYnEwbFkwczZkdXpZTEFRNmZmbzBMNy84TXRuWjJkeHl5eTA4Ly96ekZqKzNDeFlzWU4rK2ZmenJYLzh5Ky9WcHp0S2xTOG5MeXpPN3I3VjJjRjI2ZEpFUVNBZ2hSSXNrQkJKQ0NIRlRPMXArbW9xR1doeXQxUFIxNjh6V0ZscWk2ZEJqbzdSaWhGY1BSbmoxTURzbXQrWU04MVBXa2x0enB0VnI5M052YWl1MnIrUmt1d1UyRFhvZDgxUFdrdHlHVm1XWHcxbHREUnFyNm1idngxNWx3MU9oNDFBcG1tNXd6Z2dhd2oyZEJySy85Q1N4QlVmWVgzcVNScjJPb3RxenhCVWVKZlZzVG92WFVhdXMwYmJUK2tHR2RabGFDMnJHK0VReHNFUFR6ZGVWbVR0YlBhOUdaV3M4OTlrV3FxeGFFK0gxYnNYRUFBQWdBRWxFUVZUc3p6UGhmMEtKZ3UremQ1TmRYY0xIeHpiaVorOUdrTWFUdDNyZXc3eWpxOGxxUS90QmdMOEVEY0ZLb1dMRnFSMGtsbVh5ZU1ob2VycDJJdElsZ01ObFdhMmY0QWFtMFdqSXlNaTQydE1RTnlGeklSQTB0VDJhTVdNR2NYRnhKQ1lta3BpWWlLMnRMVDE3OWpTR1FSZFRJZlRwcDUraVZxdDU0WVVYakszQ01qSXlxS3lzWk55NGNkamEyaElYRjhkbm4zMUdZMk9qY2MyU3lNaElubnp5U2Q1Nzd6MzY5ZXVIcjY4dm4zNzZLV3ZXckRFNS95dXZ2R0w4K3ozMzNJT3JhMU1WNlByMTY4M2U5TS9PTnYyWkZSb2FTa1JFQkMrLy9MTEpRdXVHa09WOE5UVTFmUExKSjNUcjFzM3NPaTBBcWFtcExGdTJ6UGphM2QyZFo1NTVodVRrWk41Nzd6MnlzcklZTVdLRXhXdE1uejZkeFlzWEd3T1JZY09HTVh6NGNDWk1tRUR2M3IwSkNmbGpiVGNYRnhmZWZ2dHR2dnJxSzVZdlgwNThmRHpROVBsOTlORkh1ZlBPTzgyMmoycXIvUHg4VnExYVJWUlVsTVViekRxZHp2aTVqWTJOSlQ4L24vNzkrL1BsbDE5eTdOZ3hxcXFxZU95eHgxaTRjQ0VWRlJVWE5ZK2FtaHFMRlNsejU4Nmx1cm9hYTJ0clhGMWRlZlBOTjNua2tVZjQ0SU1Qc0xhMjV2WFhYNytnQ3BsTDliLy8vYy9pdnM4Ly85eHNxR0pnK1BvOFgyNXVMbDk4OFlYWmZZWUtHWFBWTHdaMzMzMjN4UkNvUFZ3dlg1c0dPcDJPTjk5OGs5VFVWRWFPSE1td1ljTmFIQjhURThQRER6L000c1dMbVRWckZtKy8vYmF4QldOTVRFeXo5MzRoYkcxdG0yMXpkSFRFMnRxYSsrNjdqL1QwOUZiZkR6UzFkalMwelRPWVBYdTJTZGhxc0hqeFlvdm5rWFp3UWdnaExwV0VRRUlJSVc1cU92VHNLRXJsZHArZURQZnEzbUlJOU1YSkxXUlZGZFBITFpoQVRRY2NyZFhvYVFvK01pb0wyRlY4bk8yRktXajFyYmRPczFQWjBNKzlxY2Q1WEF2WHZCaFhLd0FDZUNIUjlHYUhFZ1VETzRSeGI5QWdQRzJkS2RkVzgxN3F6MFM3QlRIY3F6djkzTHZTejcwcjVkcHE0Z3FQc2prL2lmZlQxcmQ2bmNVeEQ3ZkxmTjF0SFBDd2RRU2d2SVdnWnJSUEZBOTFhV3F0c3JYd0tBa2xsdnYxRzhSNGRFRkJVN2hVWEhmaE45aFVDaVYzK2Njd0pXQUFWZ29WOGNYSFdIbXFLWHlxMVdtWm0vUTlzeVArVEdjSEwrWkgvNFZWMlh2NE1YdFBxK3N0K2RtN1U2OXI0UHZzM1FCc3pFdmtvYzYzRVdEdklTR1FSa05WVlJXTmpZMW1uOEFXNG1vd3JCRTBldlJvMHRMU09IVG9FQWtKQ2NhS0VBTm5aMmRjWEZ5WU1tVktpK3RnWkdWbHNYbnpadWJObTJjeWJ2RGd3U1kzWFNkT25NamRkOS9OOXUzYlRSYXVIejE2TkwvODhndkxsaTNqaFJkZVlPalFvY1luNXVQaTRraE9UbWI4K1BIR0twZlEwRkRTMHRLQXBodk41c0tQK3ZwNms1WmpMaTR1eko4LzMrd0M4c2VPSFNNcnkvUjdsZUdHKy9Iang1dTFTN0t6czJQZ3dJSFUxOWNiMXpZcExDdzAzdkMyc2JHaHFLaUlDUk1tV0d3OVpmaDQvT2xQZnpJK2tXK29vcmo3N3J0TnhtVm1abkxnd0FGMjdkcEZZbUlpMEZUeFVWNWVUbTV1TG9zV0xTSTJOcGJRMEZDNmRPbUNyNjh2UGo0K3VMaTRZR05qWS9INjUxSXFsUXdjT0pCcDA2YVJuWjF0dG0xVlEwT0RNUVRxM0xrejNidDNSNmxVY3ZUb1VRNGVQTWo0OGVNcExTMGxMaTZPb0tBZ01qSXlLQ29xTWduQ3E2dXJhV3hzYkJhT2UzcDZvdEZvV0w5K3ZjWDJWVlpXVmpnNU9WRlpXY21hTld2NC92dnZhV3hzNU5aYmIyWG56cDA4OGNRVDlPM2JsMEdEQmhFZEhZMm5wMmViM3Z2RnlNaklNQVp4NXNURXhOQ3JWeThBU2t0TFdibHlKV1BHakRHdVlWUlFVTUQzM3pldmx1M1pzeWZyMXpmL25hV2hvWUZKa3liUnMyZFBrOURsU3J0ZXZqYWhLUUI2NzczMzJMbHpKeEVSRWN5YU5jdGs3Tm16WjNGeWNtcDJ6Y21USjFOZFhjMVhYMzNGRTA4OHdhT1BQc3E0Y2VOUUtwVVh2TFpYYTV5ZG5mbjQ0NDlScVZUTW5Uc1hwVkxKZ3c4KzJPYmpUNTA2WlRZMGpZMk5OYmI1czZTeXNoS3RWbXYyMzl1NW5KeWNHRFJvVUp2bkpJUVE0dVloSVpBUVFvaWIzczg1QnhqdEUwV2tTeUFCOWg0V0t5cHFHN1g4bkh1QW4zTVBYUEkxUjNqM1FLMnlKcWVtbEFObnJtemxnYnV0STVyZjE2cXgrNzFkbVp1TkF3SDJ6ZGVETURoL1hGVkRMU1gxbFdiSGFxeHNDWFB5SmRvMWlBRWVJY1oxanpLcUNubm42QnJ5YXN0SUxNdGtlY1oyK250MFphUjNKRDFjQXZpVGJ4Lys1TnVIdElwY051Y2xzYjBvMWVJNk5kV045V0NtZXNxd0JzKzUxRXByZXJnRVVGeDNsdEw2S21vYnRXaDFEWFMwYytXUnJrM3JLRFRvZFdiWFpkSlkyVEl6ZURpM2VUVTlxWHVrUEp0UGovOXEzTzltNDRDUG5Rc2xkUlZVTmRSUnAydkFXcUdpaDBzQTl3VTEzVXpkVzVwK1FaVmVqbFpxaG5oMlk0SmZIenJZTnQzd1dKOTdrQ1hudGZncjExYnpVdUxYUE5qbE5tN3ppbUJ5d0FCdTc5aUxYL09UMkZaNDFPSTZVd1UxWlFScU90REx0Uk9IeTdLTWF4eGRURkIxb3pIYzZLcXFxako3czBtSXkwV3ZiL3JhTm5kajlWeUdkbkMxdGJVVUZCUUFUVGNXQWNyS3lscTlrUWl3WmNzV2dvS0NqRGU5RGM0UFB1M3M3TEMxdFRVR0NlZjY4NS8vekp0dnZrbGRYUjJSa1pGRVJrWUNUUzJzQUFZTUdHQ3krTHpoUnZOSEgzMWtkdkg1dVhQbkdnTVRBMHNmaTdpNE9MTlArS3ZWYW5idDJzV3VYYnRNdG50NmVqSnc0RUFpSXlQNTdMUFBBSmd6WjQ0eDJBZ0pDZUg1NTUrbnFxcktZbXV2Y3dVRkJSbkRnZE9uVDNQaXhBbE9uVHJGc1dQSFNFMU5OYTRyNXUvdno1UXBVeGc1Y3FUeHBudHljakx4OGZIczI3ZVB0V3ZYTmp2M3VISGorT2MvLzlucUhEdzlQWG54eFJkWnYzNDk3Ny8vUG5QbnptWEFnQUVtWTg0TmdicDA2V0tzSUhqbGxWZHdkblptNXN5WlZGZFhFeFFVeFAzMzM4L3MyYlA1OU5OUHpWN3Y0WWROSDd5WVBYczJNVEV4ZlAzMTEvVHIxNjlaSUdsWSsyajc5dTNzMzc4ZmdGR2pSakY5K25ROFBUM0p6ODluNDhhTmJOcTB5WGhzVEV3TXI3LytlcXZ2L1dJc1hMZ1FYMTlmY25KTXE0d2RIQnlNN2ZRTWxWd1pHUm1zWExtU3ZuMzdHcXMxS2lvcWlJaUlJQ3dzekhoc1FVR0I4ZXYyZkFrSkNWUlZWUkVXRmtaK2ZuNnI4M04wZEd5MjdsSjd1RjYrTnJWYUxhKy8vam83ZCs3RXo4K1BWMTU1eGVUN3pwRWpSM2ptbVdlWU9IR2kyYUQycjMvOUsycTFtczgvLzV6MzMzK2ZRNGNPOGVLTEx3Sk5JWlNoWldGcnVuVHAwbXBsMXJuZkoxVXFGWk1uVDI0MnhyQ3UxdmxyUnUzY3VkTnNDUFQxMTErM3FSVnRmWDI5OFh1WUpZR0JnUklDQ1NHRU1FdENJQ0dFRURlOW5KcFN0aFljNFZhdkNLWjNHc1NiUjFkZDF1dXBWZGI4MmIrcGIvcUtVenN1NjdYTWVTQjRPQU04UWt5MjNSMDRrTHNEQjdaNnJHSGNqcUpVM2sxZEJ6UzFLNHQyQzZLam5Tc0JtZzU0cTEwNDkvWkFUazBwcTAvdjQ3ZjhKSk1RbzBIZnlJNmlWSFlVcGVLdGRtYU1UMDl1OCs1QnFHTkhRaDA3TXJQemNHTHprMWh5Y2t1emVUeTY1NzltMThGWmNjc1R6WUlncmI2Ulo3djlDV3VGNWNxT1RYbUoxRFRXRzEvYnEyd1k3UlBGbi96NjR2SjdTN2M5SmVtOG03cU8rblBhMEhXd2RlSzFTTXNMUTFjMzF2Ry9VeTIzam5PeXRpUEEzb05RcDQ3MGNBbWd1N00vVnIrM3pUdGRYY0lYSjdkYURBcHJkVm8rT3ZZTE93cFQrR3Z3TURwcE9uQ25YMS91OU90TFNWMEZSOC9ta0ZGWnlNbktBaExMTWdGWWs3T2ZKMExHOEhMRUpMVDZScXdWS25KcnpsenhNUEphWkhnS3Y3Nit2cFdSUXJTdnRvWkFCbXExMnRnRzdrTGJ3UjA4ZU5EczJoM25LaTB0WmNXS0ZaU1dscHA5MHIxUG56NDBORFJ3OU9oUlk1aVVtcHBxdk1tZWw1ZEhmSHk4eFJaUkY4TGQzWjFldlhvWnE1WWVldWdoSG5yb29Vcys3N20yYnQxS2JHeHNtOFpPblRyVkdBTHQyclhMMk1MSjA5T1Q2T2hvSWlNamlZNk9ObG1meENBaUlvS0lpQWdlZnZoaEtpc3JTVTFONWNTSkUyUm5aMU5hV3NvRER6eGdITnZZMk5pczFkaXhZOGRNWGc4ZVBKZ1ZLMWJ3NXB0djhzRUhIeGhiWVlGcENHUnc4T0JCZHU3Y3lYUFBQWWVqb3lPT2pvNHNYTGpRR0FUY2YvLzk5T3paMHpoK3laSWxaR1ZsTVhmdVhKUHorUG41c1czYk5zckt5dmpyWC8vYUxBUlNLcFhFeDhlVG1abko5T25UR1RkdUhLNnVycFNWbGZIR0cyK1FrWkhCKysrL3o0d1pNMGhOVFdYdjNyMTA3OTY5NVEvOFJkcTJiUnVKaVluTW5UdVhPWFBtbU95enM3TXpleFAvZkk2T2pzYUtGWU9aTTJjYXExd3NXYkprU1p2V3BYbmdnUWVhQlFidDZWci8yang1OGlSNzkrNGxPRGlZZWZQbTRlenNiTEwvdi8vOUx3ME5EWFR0MnRYaU9hWk9uVXFYTGwxNDQ0MDNHRGx5cEhGN1hWMGRDeGN1Yk5NOEprMmExQzd0K1F3VlQyMzluTGJVQms0SUlZUm9MeElDQ1NHRUVNRHlqRzMwZGU5TWpIc1hvbDJETHVzTjhlbUJnM0MydGlleExKTmR4Y2RhUDZDZEhhL0lNNjdOYzdIU0svNTRzcldzdm9yeHZyMngrajFrMGFIblZGVVJoODZjWW5meGNZNVZtRi9rOWx6NXRlVXN6WWpqZjVrN0dlYlpuWEcrdlFpdzkyaVhsWklhOVRweXEwc0oxSFJvdHErNnNaNU5lWW1zT0xYZFpQdXRYaEhNQ0JwcUhMUHNaQnliOGhPYkhaOVZYVXhWUXgzV1NoVldTaFhLMytPdk9wMld4RE9aTEQrMW5memFNb3R6YzdSUzgzR2ZCOUZZL1JGYzZXbXFPTnFRZDRoZFJjZmFWRVYwcUN5VFF3ZVdFZTM2Lyt6ZGQxeVY5ZnY0OFJjSERoeEFVRUFVQVRlNUlzdUpBMU5RckZ5WnF6Um5yajY1TXNtWk9YT1htcmhUUk5OU3Z5bHUwVnlKZStWV3hGUWNJSXBzT1lkeCtQM0I3NXc0bnNOeW9YWTlINDhleFQzZTkvdkFPVGZ4dnU3cnVzcnprZXQ3dk9kUURpY3JPeG81VjZHUmN4Vjl3QTVnNy8wTFdKZ3ArTmk5RHNVc2JmazcvaVpMdy9jWUJMZitxM1FMcG5rdDdBbnhPbnZ3NEFHdXJxNG05ODJaTTRkZHUzYnBQd09mZmZhWndZS3Fqa3Fsd3NIQmdlam9hUDIyelpzM1kyRmhRWHA2T3R1M2IrZkdqUnY2Y25IUHdzUERnK2JObTNQbXpKa0NuOXVzV2JOOEhUZDA2RkJhdG16SnNHSERHRHg0TUQ0K1BrYkhyRisvbmpWcjFsQ3RXalg5dGs4KytZUUtGU3JnNGVIQndvVUxPWFRvRUVlUEhpM1FITzN0N2ZWOWhyTFRhclZzMkxEQllGdDZ1dUY5MnM3T2p1KysrNDZoUTRjeWZ2eDRGaXhZZ0kxTjFvTUxhV2xwQnVYbDFHbzFjK2ZPcFdiTm1nWS8wK3lCSWpjM042cFdyV293dmxLcE5OaW1VNzE2ZFQ3ODhNTWNGK1pIang2TnBhVWxabVptSkNVbHNXclZLdGF2WDYvUHZyRzF0U1V6TTVPcVZhdWFIUDk1c2JHeG9YNzkra2FaYjcvLy9qc1pHY2JsZStQaXNuNW5Ieng0MEtnZmprNzc5dTJaTkdtU1VhK2dodzhmc25EaFFsSlNVaGcwYUJDbFNwVUM0UGp4NHdRSEIxT3BVaVc2ZCs5dVZIYk5WRG0vRmkxYW1MeTI3cG9mZlBDQnlmMm12T3FmemNxVkt6Tno1a3pLbENsRGtTSkZESTQ3ZVBBZ0Z5OWVwR2JObXZqNit1WTZacTFhdFZpNWNxWEpyS3AyN2RyUnJWczNrK2VwMVdxanNvNkZZZS9ldlU4ZEVQTDM5NmQyN2RyUGVVWkNDQ0hlSkJJRUVrSUlJWUM0dE1mTUR3dGhSTFcyZkZYcEE0YWVDaktaYWZLc1BJdVdwb1ZiVFJMVFU1Z1h0dk81ajI5SzUwTnpEYjdlZU9jRWNNTDB3VS9oVHNvakFzSkNLR0toNGxieUE4S1RvbEJuUE4waWVxbzJuVjFSWjlrVmRaWjNpcGJobjZUNytuMXBtUmw4Y3pxcnFYZHl1dW1TUjU4Zm5tZHkrOWVuZzdBd004ZFNZWTZsd2dKTGhRVVptVnBpVTVOTkJsbTIzanROQ1ZWUjFCbXBiTHA3a3VSMGpjbHhVekpTNlhyazMydWFteWt3TjFQa082Q1NtSzdtdDF1SGFPVldpMnVKOTdnUWQ1c1RqNjRUbTVxY3IvT2ZkRHIyQnFkamIyQmpia2tOaC9KVUsrcU93a3hCNklNckJzZnRpanJIcnFoelQzV05ONWtFZ1VSaEtXZ20wTE5JU1VuSnNWZEcvZnIxY1haMjV0R2pSeHc1Y29UZmYvOGRjM056ZXZic2FYU3NqWTBOS1NsWnZ5ZWpvNlBadjM4L1BqNCs3TjY5bTE2OWVyRmp4dzZtVHAycUQwcEFWcW5GK1BoNG83R2VERzVrRngwZHpmVHAwMUVxbGZudTFaV1dsa1pHUmthK2cwQXFsWXJxMWF0VHNXSkZObTNhUklzV0xReXVsWmlZeUpZdFcvRHc4RERJb0xDd3NLQldyVnBBVnNhQms1TVRnd2NQTmhnN1BqNmVLVk9tOE5sbm54a0ZJclp0MjViakFycFNxVFFxR1JjY0hHeVUxVkMxYWxXNmRPbkNxbFdybURObkRxTkhqd2F5dnFmWmV6NEZCQVFRR1JsSjkrN2QyYnQzTDlIUjBVUkhSeHRrSHhXRWk0c0xnd1lOeW5HL1VxbmsvUG56N05telI1OWwxYUZEQno3NzdET1VTaVZCUVVGY3VYS0ZTWk1tNmZzcnZRZzFhOVkwR1dRSkRnNDJ5dnBVcTlYNisvLysvZnV4dExURXlzcTR6R3pMbGkzMVAzZWRQWHYyc0h6NWNqUWFEVjkvL1RVdFc3YlU3NnRkdXpiSnljbnMzcjJiOWV2WDg5VlhYMUdoUW9WYzU5MjVjMmVUUFhvMmJ0d0laQVVnbjVTV2xxWXZSYWJ6dW53MnN3ZFhkZFJxTllzV0xVS3BWQnA5cnBLU2tvd0NSa0NPWmZXVVNxWEo0OEc0Rk9iellPcG5seGUxV2sxTVRBeWRPM2ZHMGRFeFgrZmN2WHVYNE9CZ2ZhOHlJWVFRSWljU0JCSkNDQ0grdjJNeDRheStlWkJtTHUvUXRidzNDN1AxZm5rZWJDMnM2RnF1RWZmVjhTd0lDeUhtRGVyQmNpRDYwbk1mODN4OGhORzJHem4wdWNtUDlNd00wak15L244L29id3ROMUdHTGk4Wm1Wb3lNclY1SDVqTjgrb3psZDNqakZRT1BiektvWWRYbit1NGJ6b0pBb24vQW50N2U1T0x2UUJlWGw3NlVuSDkrL2ZIMzkrZk5XdlcwS0pGQzBxVUtHRndiRnhjSE1XS0ZRTmcxYXBWcUZRcW1qWnR5dTdkdTFFb0ZJd2NPUkovZjM4U0UvLzlYZmRrcy9mczdPenNjcDMzeUpFajlUMWFkRFpzMklDN3V6dDE2OVkxMkI0WUdNaWFOV3R5SGMrVUhqMTY4UDMzMzdOKy9YcURVazRCQVFFa0pTWGwyYlBHeHNhR21qVnJHbXg3OENEcjkxYlpzbVdOOXAwNDhYd2V5T2pTcFF1SERoMGlKaVpHSCtUVGFEVDZzbHB4Y1hHRWhJUUFNSFhxVlAxNWRuWjJEQmd3UVAvMW9VT0h1SGZ2bnY3ck8zZnVrSnljYkJSWWFOaXdJYVZMbHpiSU5IcFNVbElTTTJiTXdNTENnbDY5ZXZIQkJ4OWdhMnZMNWN1WENRZ0lJQ3dzakxadDIrYllWK2Q1VVNnVWxDeFpVaCt3MUhueU5UMTgrSkIrL2ZyaDVlVkZhR2dvTldyVUlESXlra1dMRnVVWVdFaExTMlAvL3YzODhjY2ZYTDkrSFhOemM3cDM3MDd6NXMwTmpqTXpNNk5kdTNZa0pDUnc0c1FKdnZ6eVMrcldyVXV6WnMyb1ZhdVd5ZmQrdDI3ZFRBWW5kS1hHdW5mdmJyUXZKU1hGNkhXOXpwL04xYXRYRXgwZFRjK2VQUTNLSzE2OWVwVlJvMGJSdDI5ZlB2cm9vM3lOOVRJbEp5Zmo3R3ljZlo1ZlBqNCtSdjJacGsyYmhvMk5qVkV3N096WnMvcCtUMElJSVVSdUpBZ2toQkJDWlBQSDdXUDhjZnRZM2djK2hlUjBEU1BQRm54UlNnanhjdWdXM0V5VkNCTGlSWG9aR1VBNlpjcVVNZW90WTRxbHBTWDE2dFhqOHVYTFJFWkdHZ1NCb3FPalNVeE1wSFRwMGx5OGVKR1FrQkErLy94emc2d0psVXJGenovL2pFS2gwQzlTOXU3ZG0rTEZpeHRkYStQR2pVUkc1bDA2OUVtQmdZSDQrZmtaTFRRWDFNT0hEeWxldkRqMTY5ZW5RWU1HQkFZR1VybHlaV3JVcU1INjlldlp1M2N2blRwMXlyTnNXWHA2T2xGUlVRYmJZbU5qQVVoSVNERGE5L2p4NDJlYXQ0NkZoUVZUcDA2bFdMRmkrZ3dFdFZxdEQ5SVVLMWFNVnExYVVhSkVDVXFYTGsycFVxVndjWEV4Q200Y09YTEVJRENWa3BKQ1JrWUc2OWF0TXppdWJObXlKck5yc3JPM3R5Y2dJSUNpUll0aVptYkc5ZXZYK2YzMzM5bS9mei91N3U3TW1ER0RHalZxY1BueVpkTFQwM25ublhlZXg3ZmlxYVNucHpOdDJqVHM3ZTNwM0xrem9hR2h0R3paa25YcjFqRnIxaXpHamgxcmtObHgvLzU5VnExYVJXaG9LTW5KeVJRcFVvVHUzYnZ6K1BGalZxeFlRWXNXTFhCd2NEQzR4azgvL1VSR1JnWkxsaXhoMmJKbEhEbHlSTjlMeWMvUGorSERoei8zMS9VNmZ6YXZYTG5DdW5YcnFGS2xpbEZ2bmZMbHkrUGc0RUJBUUFCVnExWTE2SVZWMkpLVGszbjA2Qkh1N3U1b3RkcW55Z2d5NWNxVkt5YjdqQWtoaEJENUpVRWdJWVFRUWdnaCtMZDh5NU45SG9SNDBYUkJvQmVkRlFGWjJUNHJWcXdnTFMzTm9CL00zYnQzRFJZWk16TXpPWHMycXhlYXJyZUp6c0dEQjNGeWNxSml4WW9zWHJ3WVoyZG5QdjMwVThMRHd3Mk9lM0lCMU12THkrZ0pkOGpLUUNub1FuTnljakpxdGRwb3NiMGdVbEpTV0xSb0VURXhNVXllUEJuSXlvZ1lOR2dRMzMvL1BiNit2bXpmdnAwNmRlcmtxMnphalJzM2N1dzdzbkRoUWhZdVhHaTBQYThzaS94NnNueFVTa3FLUVRtNElVT0c1RG1HdjcrL1FVYkhoQWtUQ0FzTE05bXpLRCtzcmEwNWNPQUFPM2JzNFBUcDA5amIyOU92WHo4KytlUVRGQW9GcTFldlp1WEtsVlNwVW9XNWMvOHRYWnVlbnY1Q1M4UmxwOVZxbVQ1OU9wY3VYZUtubjM3U2Z5Yk16TXdZTldvVUF3Y09aTXFVS1l3WU1VSy96OUhSa1d2WHJ1SGk0a0xMbGkzeDgvUFRCMWJNek14eUxEc0dXUUcwaVJNbmN2djJiVUpEUXdrTkRhVjE2OVl2NUxXRmhvYStscC9ObEpRVXBrK2ZqcVdsSmFOR2pUTEtpTEswdEdURWlCRU1IanlZU1pNbU1YLytmSVAzdWlubnpwM2psMTkrTWJrdnQ1SjNCYlY3OTI2MFdpMS8vLzAzZmZ2MnBYdjM3cnovL3Z1WW1abGhaV1dGazVPVHlSS0R1Y25JeU9EaHc0ZEdtWVI1dVh6NU1yLysraXV4c2JINCtQalFzV1BIQXAwdmhCRGl6U0pCSUNHRUVFSUlJWGk1Qy9GQ1pQY3kzM3RObWpSaCtmTGxiTnEwaVE0ZE91aTNUNXMyamJTME5DcFhyb3k1dVRubno1L241czJidEd6WjBpQUxTSzFXczNidFduMVBrZzgvL0JCUFQ4ODhGMkdmdDhPSER3Tnc3ZG8xd3NMQ3FGU3BVcjdQVFU1T0ppRWhnWDc5K2hFVkZXWHdmU2hXckJnREJ3N2t1KysrWS92MjdaUW9VWUx2di84K1gwLzBWNnhZa2Rtelp4dHNpNG1Kb1Zldlhuenp6VGMwYWRMRVlOL3k1Y3ZaczJkUHZ1ZWRYMGxKU1dpMTJseC9Kckd4c1lTRmhhRldxM0Z5Y25wdTF4NC9mandsU3BSQXE5VXlhTkFnYnR5NFFmSGl4ZW5UcHc4ZmYvd3hLcFdLYytmT3NYanhZc0xDd21qV3JKbEJpYXVIRHgvaTcrOVAyN1p0YWR1MjdYT2JseWxxdFpxWk0yZnkxMTkvTVd6WU1LcFVxY0tOR3pmMCs5M2QzZm51dSs4WU8zWXNRNFlNWWN5WU1iaTV1YUZVS3BrM2I1NVJPYnhMbHk3aDZ1cHFFRnpOU2VuU3BlbmN1VE9kTzNkKzdxOUw1M1g4YkFMTW5EbVRPM2Z1NE8vdmo2dXJxOGxqS2xXcVJOZXVYUWtLQ2lJZ0lBQi9mLzljeHd3TEN6UDQyVDVKcFZMbDYrZW1NM2JzV0tOdCsvZnZaK25TcGRqWjJmSHBwNSt5YnQwNkprK2VUSVVLRmVqZXZUc05HelkwS3RlWG5iMjlQUlVxVkRBS0VoMDRjQUNOUnNQZXZYdEpTVW5CMjl1YjJyVnJZMlZsaGEydExXKy8vVGIyOXZZRzU5eS9mNS9odzRmajZPaUlzN016UzVZc3dkcmFtbGF0V3VYN05Rb2hoSGl6U0JCSUNDR0VFRUlJSkJOSUZKNlhHUVN5dGJXbGUvZnUvUExMTDlTb1VZT0tGU3NDOE5sbm43RjE2MVpPbno2Tm1aa1pycTZ1ZlA3NTV6UnUzTmpnL05telo2TlVLbW5YcmgyUWxkbFF0bXpaRnpaZkJ3Y0h1blRwUXBreVpmVGJqaDQ5U2tCQUFFNU9UbHk0Y0lFQkF3WlFybHc1bWpkdmpxK3ZMMDJiTnMxeDRUa21Kb2FyVjYraVZxdFJLcFZNbkRpUit2WHJBeEFWRmNXNmRldll2bjA3RmhZV2xDOWZubXZYcmpGNDhHQzZkZXRHdzRZTmN3MEdLUlFLcksydERiYnBGblNWU3FYUnZ0eXlYZExTMG93eVJQS2JzWEQ4K0hFQVhGeGNBRWhNVE9UTW1UUDg4ODgvWEw5K25XdlhyaEVURXdPQXQ3YzM3ZHUzQnlBK1B0NmdaSjFHb3lFakk4T29qSjJscFdXT2pldXJWNit1LysvQmd3Y1RGeGRIZ3dZTlVDZ1VYTHQyalZXclZuSGt5QkVjSFIwWk5Xb1V2cjYrQnVlYm01dGphMnZML1BuenVYMzdOZ01HREhodUpiV3l1M256SnRPbVRlUDY5ZXYwNjllUER6LzgwT1J4dFd2WFp0S2tTWXdmUDU2K2ZmdlNwazBiZXZUb1lmU3ozTHQzTDlldlgrZlRUejk5THZOYnUzYXR5ZGVkbEpRRUdQYzBBdU4rZHEvYlp6TTJOcFo1OCtaeDhPQkJ5cFl0UzlHaVJmVUJFSTFHZzFxdDF2K1RrcEpDY25JeUFDRWhJVFJzMkZEL09UYWxRNGNPOU9uVHAwQ3ZMeWtwaWRqWVdLTithR0Q0L3dzblRweGczYnAxbkR0M2ppSkZpakJ4NGtROFBUMXAxYW9Wdi8vK094czJiR0Q4K1BHOC9mYmJEQmd3Z0xmZWVzdms5Ynk5dmZIMjl0Wi9yVmFyMmJadEc4dVhMNmQ4K2ZKNGVIaHc5T2hSL3Z6elQxUXFGWFhxMUtGUm8wWk1temJOS05CMzhlSkYxR28xUC96d0ErN3U3Z3dZTUlDVEowOUtFRWdJSWY3REpBZ2toQkJDQ0NFRS95N3FTQ2FRZU5sZWRoYmF4eDkvektWTGx4Z3paZ3hUcGt5aFFvVUtOR3pZa0lZTkcrWjRqbGFyWmRHaVJSdytmSmc1Yytia3E2VFIyclZyMFdnMFhMbHlCWUF0VzdaUXJGZ3hvK01pSWlMUWFEU3NYTG1TMHFWTDQrUGpvOS9uNk9oSXIxNjlpSXVMWTlldVhlemN1WlB6NTgvajR1TENsQ2xUY0hGeElUUTBsTzNidDdOa3lSSisrZVVYNnRhdFM0c1dMVXoyNU1qSXlNRGMzQnd2THkrKy9mWmJySzJ0Q1EwTlpkZXVYUnc3ZGd5dFZrdTlldlhvMzc4Lzd1N3U3TjI3bDBXTEZqRng0a1NjbloxcDFLZ1JkZXZXcFdyVnF0alkyQmlNL2ZqeFk0T2VPcEFWV0FINDU1OS9qUFk5R1Z6SlRxRlEwTFJwVTROdHQyN2Q0c0tGQ3diYkFnTURpWTJOUmFsVW9sQW9pSStQSnpRMEZNZ3E4UVVRR1JuSnBFbVQ5SUd0ZXZYcVVhVktGU3BYcmt6WnNtVzVkT2tTQUQvLy9MUEp1VHhaNHE1NjllcjgrT09QT2M1ZHg5UFRrOVRVVlBidjMwOXdjRENYTDE5R3FWVHkyV2VmMGFWTEY2TkFDbVFGRm43ODhVY21UWnJFNXMyYmVmVG9FYU5Iank1UWxrWmVqaDA3eHJoeDQxQW9GQXdkT3BRV0xWcmtlbnp0MnJXWk8zY3VVNmRPNWUrLy96WUlKcVNtcHJKMjdWcCsvZlZYU3BZcytkeUNRSUdCZ2JudVg3WnMyVE9OL3lwK05qZHQyc1RCZ3dlQnJQZTZxV3dieUxwZldsdGJZMjF0VGVuU3BibDc5eTZ6Wjg4Mm1SR2pVcWtZUFhwMG5zR3dxMWV2c216Wk1sUXFGWmFXbGlnVUNxNWN1YUxQanN3dU9UbVpDeGN1Y096WU1ZNGNPY0xEaHcrQnJDRE8vLzczUDMzUXlOYldsdDY5ZTlPbVRSdVdMRm5DL3YzN0dUQmdBQjk4OEFHOWUvZldmNysxV2kzSnljazhmUGlRKy9mdmMvUG1UUzVmdnN6cDA2ZFJxOVY0ZVhuaDcrOVBzV0xGeU1qSTRPelpzK3pidDQvUTBGQU9IanlJbFpVVjllclZ3OGZIaDdwMTY2SlVLaWxmdmp4bVptYk1tREdETW1YS0VCNGVUcjE2OVhMOUhnZ2hoSGl6U1JCSUNDR0VFRUlJL2wySWwwd2c4YklWUmdEUzM5K2ZtVE5uTW1USUVQcjA2VVBMbGkxenpFeTVkZXNXOCtmUEp6dzhuTW1USit1emgvS3llZk5tRWhJU2dLekYyTjI3ZCtkNHJFS2hZUDM2OWZyRnpLaW9LSGJ2M2sxRVJBVGg0ZUhjdVhNSGdLSkZpOUt0V3pjNmR1eW9EeUw0K1BqZzQrUER2WHYzMkxwMUt6dDM3dVRvMGFNNE9UblJxVk1uZmRZU1FJa1NKUWdJQ01ETnpZM05temZ6eXkrL29GYXJzYkN3b0hIanhuVG8wTUVnVThIWDF4Y3ZMeS9XcjE5UFNHclJKNklBQUNBQVNVUkJWRWdJR3pac1lNT0dEWHp4eFJkR3BienUzYnZIeElrVGpWNmJTcVZpeTVZdGJObXl4V0I3V2xxYVVTQkp4OXpjbksrLy90cGdXM0J3c0ZFUUtDb3FpcjE3OXhwc0sxcTBLRDE2OU9DZGQ5NEJ3TVBEZy9uejUxTytmUGxjZ3lsZHUzYlZuNU9iM0hyZVFOWTlkTmV1WFJ3NWNvUlRwMDZoMFdnb1Zxd1kzYnAxbzNYcjFubjJpbEdwVkl3ZlA1NEpFeVlRR2hyS3NXUEhERElrbmxXZE9uWDQ1Sk5QYU5hc1diN2Z5eFVyVm1UQmdnWEV4Y1hwUHlkYnRteGg5ZXJWeE1URVVLbFNKY2FORy9mY2Vqd0ZCd2NYT0FOS3JWYlRxVk9uZkIzN0tuNDIyN2R2ejlXclZ5bFhyaHpPenM3WTJkbGhiMitQcmEwdGRuWjIyTmpZWUd0cmk3VzF0ZjczTldRRnhINy8vWGRXckZoaFVGb1Fzckx0c2dldWNsS3laRW4rL3Z0dmczdXdqWTBOM3Q3ZWZQNzU1MERXOS9lYmI3NGhQRHhjZjV5OXZUMnRXN2VtZGV2V0puc3FBVGc3T3pObXpCZysrT0FENXMyYng4NmRPemwxNmhSQlFVRm90VnErK09JTG9xT2pEYzV4Y1hIQno4K1A1czJiVTZWS0ZmMTJjM056YXRhc1NjMmFOUmt5WkFoSGp4NWw1ODZkSER4NGtMLysrb3RmZnZtRk1tWEtVTDU4ZWI3OTlsdUNnb0tJaUlqQXo4L3Z1UVVvaFJCQ3ZKNGtDQ1NFRUVJSUlRVFNFMGdVSGwzajg1Y1pnRlFxbFl3ZVBab05HellRR0JqSTJyVnJhZGl3SVpVcVZjTEJ3UUcxV3MzOSsvYzVjZUlFWjg2YzRkMTMzMlhldkhtNHVibmwreHFyVjY5KzZ2azVPVG14Wjg4ZTd0Ky9UNFVLRmZqa2swK29VNmNPTldyVXlERlk1ZXJxU3I5Ky9lalJvd2Q3OXV3aE9EallaTWFTdTdzN0FJMGJOK2JvMGFONGVYblJwRWtUazVrUWtQVkVmOCtlUGVuZXZUc25UNTdrd29VTGZQYlpaMGJIZVhoNHNHREJnbnkveHNXTEZ4TVNFbUswZmRDZ1FmVHIxODlvdTZrK09hTkdqZUxiYjc5Rm85R1FscGFHdWJtNVVTQkNvVkRrcXk5TCtmTGxDOXg4M2hTRlFzR2hRNGM0Zi82OFBzT3NmdjM2QmNybVVTcVZqQnMzN3JrRmdNek16SEJ5Y3NMYTJocUZRa0gvL3YwTFBJYWxwYVZCYVRBYkd4c3lNek1aT0hBZ3JWdTNmaTVsNjhhTkcvZlU1MXBiVytjYXpNbnVWZnhzMnRuWk1YWHExQUxQcDJ2WHJtUm1aajVUZjZWaXhZcXhhOWV1WEk5UnFWVFVyMThmR3hzYlBEMDlxVldyRnRXcVZkUGZ2L05TdTNadGxpNWR5cG8xYXloVHBveis4K0R2NzgrWk0yZHdkbmJHemMyTkNoVXE1SGd2eXM3Q3drSmZRaTQ2T3BwejU4NFpsT2J6OC9QRHo4OHZYM01UUWdqeDVqUExsTDl5aFJCQ3ZHU2ZISnhWMkZNUVFyd0dOamJLdmRIejh4WVhGOGU4ZWZQNCtPT1BEZnBhQ1BHaW5UdDNqazJiTmpGNDhHQ0tGaTM2MHErZm1Kakk3dDI3T1hyMEtEZHYzaVErUGg1TFMwdUtGeS9PZSsrOVI1TW1UWGozM1hkZityeVNrcEt3dHJiTzl5S3JLWm1abVFaWkErTGxTRTVPeHNyS0t0ZStSMitDOVBUME4vNDFtaUtmVFNHRUVPTDE4dC83dnhVaGhCQkNDQ0dFZUlYb0ZsSXpNaklLNWZwMmRuYTBhOWZPb0RUVHF5Q3ZzbVA1SVl2TWhjUFcxcmF3cC9CUy9CY0RRQ0NmVFNHRUVPSjE4K3o1eWtJSUlVUUJ2V1ZYcXJDbklJUjR4UlhHZlVLWElDOExVK0psSyt3Z2tCQkNDQ0dFRU9MTkpVRWdJWVFRTDExNTJ4SjVIeVNFK0UrVCs0VDRMNUVna0JCQ0NDR0VFT0pGa1NDUUVFS0lsODZ2MURzb2tDZnRoUkNtS1REamcxSXZ2LytJWkFLSndxSnJFSjZXbGxiSU14RkNDQ0dFRUVLOGFTUUlKSVFRNHFYektPSkNNeGRwdWk2RU1LMkZhdzBxRkpGTUlQSGZJVUVnSVlRUVFnZ2h4SXNpUVNBaGhCQ0Y0dk55M3RoWldCZjJOSVFRcnhoSHl5SjhYcTVSb1Z4Yk1vRkVZYkcwdEFRZ05UVzFrR2NpaEJCQ0NDR0VlTk5JRUVnSUlVU2hzRmRhczZCT2I3eWNQQXA3S2tLSVYwUnR4NHI4WEtzWEtuTmxvVnhmZ2tDaXNFZ1FTQWdoaEJCQ0NQR2lXQlQyQklRUVF2eDNGYkZRTWJKYVcvYmR2OGpwMkJ2Y1NuN0E3Y2N4aFQwdEljUkxWTnJHaVRLMnhhbnBVQjdma3A2Rk9oZGRFRWloa09la3hNc2xRU0FoaEJCQ0NDSEVpeUpCSUNHRUVJWE9wK1RiK0pSOHU3Q25JWVQ0ajlOcXRZQmtBb21YVDZWU0FhRFJhQXA1SmtJSUlZUVFRb2czalR6bUtJUVFRZ2doQlA4R2dTUVRTTHhzWm1abVdGcGFrcEtTVXRoVEVVSUlJWVFRUXJ4aDVDOWNJWVFRUWdnaGtFd2dVYmlzcmExUnE5V0ZQUTBoaEJCQ0NDSEVHMGFDUUVJSUlZUVFRaUE5Z1VUaHNyYTJsa3dnSVlRUVFnZ2h4SE1uZitFS0lZUVFRZ2lCbElNVGhjdkd4b2JIang4WDlqU0VFRUlJSVlRUWJ4ajVDMWNJSVlRUVFnait6UVNTY25DaU1OaloyWkdZbUZqWTB4QkNDQ0dFRUVLOFlTUUlKSVFRUWdnaEJKSUpKQXFYblowZDhmSHhoVDBOSVlRUVFnZ2h4QnRHL3NJVlFnZ2hoQkFDeVFRU2hjdk96ZzZ0Vm90YXJTN3NxUWdoaEJCQ0NDSGVJQklFRWtJSUlZUVFnbitEUUVJVWhxSkZpd0lRRnhkWHlETVJRZ2doaEJCQ3ZFa2tDQ1NFRUVJSUlRUlNEazRVTGdjSEJ3QmlZbUlLZVNaQ0NDR0VFRUtJTjRuOGhTdUVFRUlJSVFRU0JCS0Z5OUhSRVpBZ2tCQkNDQ0dFRU9MNWtyOXdoUkJDQ0NHRVFJSkFvbkFwRkFvY0hSMjVmLzkrWVU5RkNDR0VFRUlJOFFhUnYzQ0ZFRUlJSVlUZzM1NUFabVptaFR3VDhWL2w2dXJLdlh2M0Nuc2FRZ2doaEJCQ2lEZUlCSUdFRUVJSUlZUkFNb0ZFNFhOMWRTVWhJWUhrNU9UQ25vb1FRZ2doaEJEaURTRi80UW9oaEJCQ0NJRUVnVVRoYzNWMUJTQXlNcktRWnlLRUVFSUlJWVI0VThoZnVFSUlJWVFRUWlCQklGSDRYRnhjQUtRa25CQkNDQ0dFRU9LNWtiOXdoUkJDQ0NHRTROK2VRQklFRW9WRnFWVGk3dTdPalJzM0Nuc3FRZ2doaEJCQ2lEZUUvSVVyaEJCQ0NDRkVObVptWm9VOUJmRWY5dFpiYnhFUkVZRmFyUzdzcVFnaGhCQkNDQ0hlQUJJRUVrSUlJWVFRZ244emdZUW9USlVyVndZZ0xDeXNrR2NpaEJCQ0NDR0VlQk5JRUVnSUlZUVFRb2hzSkJOSUZDWm5aMmVLRkNuQzFhdFhDM3NxUWdnaGhCQkNpRGVBQklHRUVFSUlJWVJBTW9IRXE2TmF0V3BjdTNhTmxKU1V3cDZLRUVJSUlZUVE0alVuUVNBaGhCQkNDQ0d5a1V3Z1VkamVlKzg5TWpJeU9IWHFWR0ZQUlFnaGhCQkNDUEdha3lDUUVFSUlJWVFRU0NhUWVIV1VMRm1TY3VYS2NmejRjYlJhYldGUFJ3Z2hoQkJDQ1BFYWt5Q1FFRUlJSVlRUTJVZ21rSGdWTkdqUWdPVGtaRTZlUEZuWVUza2wzTDE3bDl1M2J6L3pPTmV1WGVQRWlSTkcydzhjT1BCQ3Z0ZG56NTQxZWIzRGh3OC9jNmFYVnFzbE1EQ1EvZnYzQXhBVEUwTm9hT2hUajNmcjFpMXUzTGpCNDhlUG4ybGVMOXFKRXllZTZYWG1aTWVPSFFRRkJUM3pPSmN2WHlZakkrTTV6T2oxRkJNVHc5bXpaM24wNkZGaFR5WFhJUHJKa3ljSkR3OS9ydGZMek16azRNR0RKQ1FrUE5keEZ5eFl3SUlGQzU3cm1NL3FlZDJUWDBlWm1abWtwcVlhdmIvaTQrTUxhVVpDQ0pFM2k4S2VnQkJDQ0NHRUVLOEN5UVFTcjVLS0ZTdmk3dTdPdm4zNzhQVDB4TWJHcHJDblZDQkpTVW5jdjMrZmloVXJrcG1abVdkR2s1bVpHUXFGNldjVU16SXltRHg1TWc4ZlBtVEZpaFhZMnRxU21wcUtScVBSL3pzbEpZV0VoQVJpWTJPSmo0OG5QajZlMk5oWVdyZHVqWWVIaDM2c2pSczNjdUxFQ2RhdlgyOXdqVldyVnVIbTVrYnQyclVCQ0FvSzR0eTVjeWJuNCtucFNhOWV2UUJZc1dJRmNYRnhEQm8wQ0hOemM2TmpWNjllemFOSGo2aFRwNDdCOXVYTGwrUHM3RXl0V3JWeS9iN2tScUZROFB2dnY5T2dRUU9hTkduQzl1M2JXYmx5SlEwYU5HRFFvRUVVTDE0ODMyUDk5dHR2TEYrK0hJVkNRVkJRVUw3ZmJ6dDI3SGptaGM4U0pVcmc2K3ViNytNWEwxN01vMGVQOFBiMmZxYnJQdW5QUC8va3dvVUw5T2pSSTEvSEwxMjZsTGk0T0w3OTlsdURNYVpQbjA3Ly92M3AwS0dEeWZQNjllc0h3SklsU3dvOHg4ek1USktTa29pTmpkWC84L0RoUSs3ZnYwOTBkRFFLaFlMdnYvKytVQjltT0h6NE1ELy8vRFArL3Y1ODhNRUhUejNPczk1RHJsMjd4dmp4NC9ueXl5OXAxS2lSd2JGYXJaWnAwNlpScVZJbHBreVo4dFJ6Zk5LUkkwZVlPSEVpYmRxMFlkQ2dRYzl0M0tOSGp3THcxVmRmUGZVWXIrbzkyWlNRa0JCcTFhcGxjQS9idm4wN2x5NWR3dC9mUDgvWEdod2NqRnF0enZPNDNEZzRPT1Q0L3IxNDhTSkRodzVsN05peHZQLysrL3J0L3Y3K2FMVmFsaTVkbXVQM1RpY2pJNFBVMU5Sbm1pT0FsWlZWbnRjU1FnaVFJSkFRUWdnaGhCQ0FaQUNKVjAvcjFxMVp2SGd4Zi83NUoyM2F0SG5oMTR1SmlTRWlJb0s0dURpc3JLd29Ycnc0SGg0ZXVTNHdYYjkrbmYvN3YvOGpLU2xKdjhnWEd4dUxScU1CWU5teVpadytmWnI1OCtmbmVtMDdPenMyYk5oZ2NsOWdZQ0RoNGVGTW5qeVp1M2Z2TW1EQWdGekhVaWdVMk5uWllXOXZUOW15WmZOY2NEVGw1czJiWEx4NGtSSWxTaGhzZi9EZ0FVV0tGTkYvSFI4Zno3WnQyN2gzN3g3ZmYvODlDb1dDdExRMC9mNzA5SFMwV3ExUm9FU3IxWktlbm02d1hhbFVGampZcDFLcDlJdTUzYnAxbzNqeDRpeFlzSURldlhzelo4NGN5cGN2bitjWW9hR2hMRisrbkJJbFN2RHc0VU1tVHB6SVR6LzloRXFseXZQY1AvNzRnMXUzYmhWb3prK3FYcjE2Z1lKQXI0cHo1ODRSRlJWbHNNM2IyNXRseTVZUkZCUkVreVpOVEFiaXNyOC9ublR0MmpVMmJ0eUlScU5CclZhajBXaElUazRtS1NtSnBLUWtrcE9UYzMxZ3djTENndVBIaitQbDVmWDBMeXdmMUdvMWtaR1JPRGs1WVc5dlg2Qno3OTY5UzBaR0JtWEtsQUZlM0QzRXpzNE9KeWNuSms2Y1NPUEdqUmswYUJCRml4WUY0TkNoUThUSHgyTnZiOC8yN2R0ekhWZWhVUERoaHg4Q1dZR1UzTEs4cWxXclJ2bnk1ZG0yYlJzdFc3YkV5Y2twMTNIdDdPeHl2ZmJUZU4zdnlSY3VYR0RXckZuVXJsMmJxVk9uNnJmLzg4OC9oSVNFMEx4NWM2cFhyNTdyOVZhdlhrMWNYRnl1eCtTbFFvVUtCUXBpM3Jsemg1czNiOUsrZmZ0OEJXVkNRa0tZUFh2MnMwd1J3Q2dRSllRUU9aRWdrQkJDQ0NHRUVObElScEI0VlJRdlhwd0dEUm9RR2hwS3hZb1ZlZnZ0dDUvN05USXpNOW16Wnc4Yk4yNGtMQ3dNTXpNejdPenMwR2cwYURRYTdPenM4UGIycG12WHJrWUJFY2dLUXB3N2R3NTdlM3NVQ2dWUlVWRjRlM3RUdVhKbEhCd2NzTFcxMVIvNzZhZWY0dWpvYURSR1NFZ0lEeDQ4TURtL0F3Y09zSGJ0V2pwMTZvU1hseGVabVprTUhEZ1FTMHRMcksydHNiYTJ4dHpjbkZHalJ0R2xTeGM2ZHV5SXJhMnRVVkEzS2lxS3c0Y1BjK3ZXTFRRYWpkSGlaa0pDQW1abVptellzSUc2ZGVzQ1dSa3FLMWV1TkRpdVQ1OCtCbDhQR1RJRVcxdGIxcTVkeTd4NTg4akl5T0RBZ1FOR3I4TlVWc2p0MjdjTnRqZG8wSUFKRXlhWS9EN2tSS1ZTa1o2ZXJ2LzZvNDgrb25yMTZvU0VoT1E3QURSbHloU0tGU3ZHanovK3lMbHo1NWc1Y3lZVEpreGczTGh4K1FvRWVYcDZQblUyeGNDQkE1L3F2RmVWU3FXaVQ1OCtUSnMyamFWTGx6SnExS2dDblI4WkdjbnUzYnRSS0JUNjk3ZTF0VFZGaXhiRjNkMGRXMXRiN08zdHNiZTNwMmpSb2hRdFdoUUhCd2NjSEJ4d2RIUXNjRURtYVYyNmRJa1JJMGJRcjE4L09uYnNXS0J6eDQwYng2TkhqL1Nmd1JkMUQzRnhjV0hPbkRtc1dMR0MzMzc3amFwVnE5SytmWHUwV2kxcjFxeEJvVkJ3Nk5BaERoMDZCR1FGdHN6TnpWRXFsZm94MUdxMVFSRG82Nisvem5mUXMzLy8vcm51dDdXMUpUZzRPRjlqRmNUcmNrL095ZkxseXdINDRvc3ZETFozNk5DQkxWdTI4T3V2dnpKanhveGN4MWkxYXRVei9iL2NrL2Y1aUlnSVRwNDhpYSt2TDhXS0ZUTjV6cTVkdTRDc2h6Y0t3dGZYTjEvMzZpZGR2WHIxaFpURkZFSzh1U1FJSklRUVFnZ2hCSklKSkY1TmpSczM1dGF0V3dRSEIxT2tTQkhLbGkzNzNNWis4T0FCRXlaTTRNYU5HN1JxMVlxQkF3ZFNxVklsZlZtenVMZzRqaDgvenFaTm0ralpzeWY5K3ZXamJkdTJCbU80dWJteGV2VnFJT3NKN3FGRGg5S2lSUXVqOG1jQVRaczJOYm5ZZGY3OGVaTUxqcWRPbldMNjlPa0F0R2pSQXNqNm5INzg4Y2NHeDZXa3BBQlFwRWdSZ3l5ZDdHN2Z2azFnWUtDK2owTmdZS0RCZm8xR1EzeDhQSUdCZ1RnN081c2NJeWQ5K3ZUQnhjVUZiMjl2SWlNakRaN0svdlhYWDBsS1N1TExMNzgwT0dmUm9rWFkyOXZUcFVzWC9UWmQxa2p2M3IySmpvN08xN1hWYWpVblQ1NDB1ZkM0Y2VOR3pNM05jMXhvM3JadEczUG56c1hPem83cDA2Zmo0dUtDaTRzTGp4OC9adjc4K1F3ZE9wVEpreWZubXMwQTZBTVdUOFBVZlRjdExTM1hCVnpkdnR4S0tabVptUmtzNXVzY08zYU1MVnUyMEtOSEQ5NTY2NjJubUhIZWZIMTlXYjkrUFh2MzdxVk5telltZzdkNS9iNFpPWElrUGo0K0wyUityNW9YZVE5UktCUjg4Y1VYZUh0N1U2bFNKUUEyYjk1TWVIZzR3NFlOMHdkM2J0NjhTZCsrZlJrNmRLZysrK1B1M2J2MDd0MmJCZzBhNk1mNzRvc3ZTRXhNTkxqRzNidDNjWE56eS9IMTZUSndyS3lzRExabmYzL3UyTEVqMS81RXVoNUQ4K2JOeS9HWXFsV3IwcXhaczlmbW5teEtTRWdJNTgrZng5ZlgxK2p6NmVMaVFyTm16ZGkxYXhkYnQyNmxWYXRXT1k2VG4rQjFRWVNGaGJGdzRVSThQVDFOQm9FeU1qTFl1WE1uam82T0hEeDRNTmV4eXBVclI3MTY5ZlJmTjJ6WThLa3llYlp2M3k1QklDRkVnVWdRU0FnaGhCQkNDUDVkbEpOTUlQRXFVU2dVZE83Y21jREFRTmFzV1pQam9uSkJSVVJFOE8yMzMrTHE2a3BRVUpESnNsWEZpaFdqZWZQbStQbjVzV1BIRHViTm04ZTllL2VlcVM5RmZoMDdkb3lKRXlkaVlXR2hMNS8xM1hmZmNlblNwUnpQQ1FvSzRyZmZmalBhN3VucHljU0pFOW15WlFzelpzd3cyUk9vVDU4K3VMbTU2VE54OXU3ZFc2RDU2aFlraXhVclJ0V3FWZlhidDI3ZGlsYXJOVnJrVzdseUpRNE9EaVlYLzVvMGFXSzAwSnlUZmZ2MllXNXVudU1pb3FteVJHcTFtdm56NTdOejUwNUtsQ2pCRHovOFFMbHk1ZlQ3ZFlHK2hRc1hNbURBQVB6OS9mVzlrbktTbnA3T3hZc1g4elZueUxyZjVsVFM2WC8vKzErK3NpMWF0bXlaNDc1U3BVb1paWEZCVnFiTnNXUEhqQmF0bnljek16TjY5ZXJGZDk5OVIxQlFrRkhXUWxwYW1rRTJobmp4S2xXcVJFaElDSTZPaml4WnNvVEtsU3ZUdkhsei9mNU5tellCR0h6dUFnTUQwV3ExOU96WlU3OHRlMEFJc3ZvZnJWMjdscSsrK2lySDk5U3laY3M0Y09BQUV5Wk15REhqNC9qeDQ0U0dodVlZdk5EMXQ5RmxtNWphbjVLU1FyTm16VXp1Zng1ZXhEMDV1L3YzNzdOZ3dRTHM3T3h5ektMNjhzc3ZPWFhxRkFzWEx1U2RkOTR4ZWlqaTNyMTcvUFhYWHdWOWFYb05HemFrZE9uU0JUNXY3OTY5eE1iR0Fsay83OXo0K3ZvYUJJR0VFT0psa1NDUUVFSUlJWVFRU0JCSXZMcXNyS3pvMnJVcnk1WXRZOE9HRGR5NWM0Zm16WnMvZGZaYVFrSUNZOGFNb1hMbHlvd2RPOVlvWStMT25Uc01HVElFRnhjWDVzK2ZqNW1aR1MxYXRNRGQzWjJSSTBmaTR1SkN1M2J0Z0t3RmJWMDVNdDBUNzZtcHFmb253UzBzQ3Y0bjU3Rmp4L2orKys4cFY2NGNMVnEwSUNBZ0FNaDY4dHhVcjVPMHREUVdMbHhJblRwMXFGbXpwdEgrdkRKWmNwS1dsc2JseTVjTnR1bGVJMlE5N2Y3WFgzOFo5STA0ZHV3WWQrL2UxWDlkdFdwVnRGcXRVZms1YjI5dmZmazVuVEpseWxDN2RtMjZkZXVXN3ptR2g0ZWowV2p5SFppN2ZQa3kwNlpONDk2OWUxU3JWbzF4NDhhWkxBZlZ0bTFieXBVcngrVEpreGsxYWhSTm16Ymx5eSsvekxFVVVuSnljcjRhdHVzb2xjcGNlN0hZMmRuUnZuMTdrL3VDZzROSlNVbWhjK2ZPT2U1L1dscXRsamx6NXBqY1Y2cFVLVDc5OU5OOGplUGw1VVgvL3YzeDgvTXoycWZSYUV4K3o3TTdkT2dROSs3ZHk5ZTFUS2xjdVhLZWdidFh4WXU0aHp3NWZrQkFBTnUzYjZkRml4Wk1tRENCVXFWSzZRT2tlL2JzWWV2V3JiaTV1YkYwNlZKS2xDakIrKysvVDdkdTNhaFRwNDYrZDVFcE5XclVvRlNwVWl4YXRBaFBUMDhxVnF4b3NEOHlNcEkvL3ZpRDRzV0xteXluK2FUZzRHQjlKbVoyM2J0M0J6QVoyRXhKU1RIb0dmYzYzcE0xR2cyVEowL204ZVBIakJrekpzZlBoNTJkSGQ5ODh3MWp4b3hoMUtoUnpKdzUweUFMS3lJaUlzOGdURzVjWFYwTEhBVFNhclg4L3Z2dkFQejQ0NDlHR1V5Yk5tMWkyYkpseko4L245S2xTK2Y2L2QrNWN5Y3hNVEU1N3JleXNqSlpXbFFJSWZKRGdrQkNDQ0dFRUVJZ1FTRHhhaXRTcEFoOSsvWmw3OTY5SEQ5K25QUG56L1BXVzI5UnBVb1ZYRjFkQzlSZ2ZOR2lSYWhVS2thUEhtMFVBRXBQVDJmcTFLa2tKQ1RnNE9CZ3NLOTY5ZW9NR1RLRTJiTm40K1hsaFp1Ykc0c1dMV0x6NXMwR3g0MGZQMTcvMzEyNmROR1BzMzM3ZHBOQmhOdTNieHQ4WGJseVpUdzlQZm4rKys4NWNlS0VmdnVUVCtIcnBLU2tzSERoUXFwVnE1YXZmZ3h4Y1hGR3gyazBHcU9TVGc4ZlBtVHc0TUZHNTFlb1VBR0F0V3ZYc25yMWFvNGRPNGEvdno4Mk5qYnMyN2RQMzJNRXNoWUlVMU5UVVNxVitzWGRqSXdNMHRMU3NMS3lNZ2prTlduU1JMOXdIeDBkbldNMmpFS2hvRmF0V2tEVys4SlVBL1RVMUZRc0xTME5Yc3Z5NWN2WnZYczNBR1hMbHFWdDI3WmN1SEFoaCs5U0ZsMFcycDQ5ZXdnTkRlV2pqejZpWThlT1JndmFSWW9VNGVlZmY4NTFyT3p5Q21BV0tWS0V6ei8vM09TK2ZmdjJrWkdSa2V2KzNFckY1V1hidG0wbXQxZXBVaVhmUVNBdzNRY0tzckkyOGlwWGRlREFBWk85cGZLclRaczJyMDBRNkVYY1E3SnZuekpsQ3VIaDRUUnUzSmgrL2ZycHM3Q1NrNU1KQ2dwaTQ4YU5lSHA2TW1QR0RINzg4VWNtVFpwRTY5YXQ2ZEdqaDBHQTF4UnJhMnRHalJyRjRNR0RDUWdJWVBiczJRYjc1ODZkUzJabUp0OTk5OTFMeS81NjNlN0pXcTJXcVZPbmN1WEtGZno4L0dqU3BFbXV4OWV0VzVkKy9mcXhaTWtTaGc0ZHlvd1pNL1NaakhYcjFqVjY3UVh4Wk1tKy9OaS9mejhSRVJFQXhNZkhHNVhHMUdXWGxTcFZLcyt5bWJwU2hhYm1rWnFhaXEydHJRU0JoQkJQVFlKQVFnZ2hoQkJDWkNOQklQR3Fzckd4b1ZXclZ0U3JWNC9UcDA5ejd0dzV6cDA3QjJRdFhwVXVYWnAyN2RybHVwQVZFUkhCbjMvK3lmVHAwMDB1Uks5WXNZSWJOMjdrK0RUMEJ4OTh3TTZkT3drS0NtTDA2TkUwYnR4WWYreUJBd2U0Y09FQ3JWdTMxajg5WDdseVphNWV2UXBrTFRpYUtrK21XOXpTS1Zhc0dMTm16VElaS0FnTEM5TXZ1T25vU2hOZHUzYU5QLy84MDJDZnRiVTFEUnMyTk5obWEydkx3SUVERGJhWmVucThaTW1TUm91Nnc0Y1AxLzkzMTY1ZHVYLy9Qbi8rK1NlM2I5OW0wcVJKakJ3NTB1RDRmLzc1aC83OSt6Tng0a1Q5b3Z5ZVBYdVlObTBhUVVGQk9XWXBIVDU4bVBuejU1dmNsejJMeHM3T3pxaDAzTGx6NXhnL2Zqd0RCdzdFMTllWFM1Y3VNWHo0Y0RRYURlWExsOGZiMjV0VnExWXhaY29VaytNLzZkMTMzNlZaczJhc1dMR0M0T0JnSWlNam1UeDVzc0V4NXVibUJtWHdYbGNLaFNMSFRDSlQ3OTJDU2t4TVJLMVc1OWwzYXZqdzRYaDdlei8xZFo0MWV5YS9USDNtZEovM1M1Y3VtY3hxU1U1T052ajZSZHhEQUxaczJjTGl4WXZSYXJYNnZqaVptWmxjdlhxVnZYdjNFaElTd3VQSGoybmJ0aTM5K3ZWRHFWUXlZc1FJM056YytQWFhYOW0xYXhmTm16ZW5VYU5HZUhwNjZnUG1xYW1wWEw5KzNlQmFMVnEwb0ZhdFdnYVpneGN1WE9EVXFWUDQrZm1Sa1pGaGxGVllwa3laRnhJWWVwM3V5VnF0bHRtelozUG8wQ0U4UFQwWk9uU293YkVKQ1FuWTI5c2JYYk5qeDQ0OGZ2eVlYMy85bFVHREJ2SGxsMS9Tc21YTForcFA5alRTMHRKWXZudzVKVXFVSURvNm1zaklTS05qSGo1OGlLV2xaYjRmMVBEdzhHREJnZ1ZHMjhlTkc4ZjU4K2VmZWM1Q2lQOHVDUUlKSVlRUVFnakI4MW5nRStKbEtGNjhPTTJiTjZkNTgrYmN1bldMcUtnb0hqNTh5T1BIai9NOGQ5KytmWlF2WDU0YU5Xb1k3VHQ3OWl6cjFxM2pmLy83SDZHaG9jVEh4NXNjbzMzNzlreWRPaFdOUmtQMTZ0WDF2VjEwaStmMTY5YzNhRUt1VzNBTUNBZ3cyUk5qd29RSm5EMTcxbUJiVHBraUJ3NGNNUG1rdDBxbDRzaVJJeHc1Y3NSZ2U0a1NKWXlDUUVxbDBxaDNocTZjajQ1V3E4WGMzTnhvc1Q3N29yYUZoUVVqUm95Z1pNbVNyRisvbmdjUEhsQ3laRW1EUlc3ZHp5UTFOWldrcENTRGJTa3BLZnB0Z01rRzZnRUJBUWFMbWhzM2JpUWtKRVQvdGJPek0zRnhjYVNscGVrWHFUZHYza3hpWXFLK1gwYVZLbFdvV2JNbXRXdlhwbFdyVnFTbnB4djBROG1MbFpVVkRnNE9OR25TaFAvN3YvL2p3dzgvelBIWXUzZnZHbVFLbU5La1NaTWN5OHE5Q2w3a0lyS3VWR0JPUVNEZFF3alcxdFl2ZFRIN2FlM2J0NDk5Ky9hWjNMZDkrL1ljUy81bFh4Qi9FZmVReU1oSUZpOWVqS09qSStQR2pkT1hhZHU1Y3ljLy9mUVRTcVdTUm8wYThmbm5ueHVVZXpNek02TmJ0MjY4Ly83N0xGKytuSzFidDdKbHl4WjY5dXlwenp5TGlvb3ltU0c0ZGV0V2s2OTE5KzdkK2d5ODdHYk5tc1c3Nzc1cjhweG44YnJjazlQUzB2amhoeDg0ZE9nUTd1N3VqQjgvM2lBejllTEZpL2o3KzlPMmJWdVRQWUo2OU9pQlNxVmkrZkxsekpremg3Ly8vcHN4WThZQVdjR1puREw2bnVUaDRZR25wMmUram4xU1JFUUVNVEV4akJvMWlxVkxsM0x1M0RrNmRlcGtjTXpWcTFjTmVxNEpJVVJoa1NDUUVFSUlJWVFRL0x1NHE5VnFDM2ttUXVSZjJiSmxqWnBqNStiTW1UTW1lemdrSmlZeWJkbzBhdGV1VGR1MmJRa05EYzF4ak5xMWE1T2VuczZsUzVmMHdhUXJWNjdvRjdnakl5TTVmUGh3anFXQ0NzTEp5WWthTldyb3M1YjY5dTFMMzc1OW4ybk10TFEwbzZmVG44eE8wQVdCOHFObno1NjBiTmtTWjJkbkhqMTZaTEprMkxoeDQ0eTI5ZXJWeStEcmJkdTJHWlJ3QTNCemN6TUlEajM1Vkh6SmtpVUJlUERnQWE2dXJzVEd4aElhR2tyZHVuWDFDOThLaGNLZ0NidWxwU1V1TGk3NWVtM1pxVlFxdW5idG11c3hZV0ZoT1dZdzZWU3JWdTJWRGdLOVNOZXVYUU13Nmgyams1R1JBYno2RHlWVXJWcVZSWXNXbWR6MzExOS9zV2JOR3JwMzcyN3lIakI5K25Tanp4czgzM3RJcVZLbCtPR0hIL0R3OE9EKy9mc0dRZDVxMWFwUnZYcDFiRzF0T1h6NE1JY1BIelk1UnAwNmRSZ3dZQUNIRHg4MldkS3NaY3VXZVphTHkwMXV2WWFlaDFmOW52elBQLzl3NHNRSktsU293UFRwMHlsYXRLakIvcVZMbDVLZW5tN1VZeWU3VHovOUZBOFBENlpNbVdMUWYwdWowZVI1SDlMcDBLSERVd2VCS2xhc3lPVEprNmxWcXhhaG9hRWNQMzZjakl3TS9lK09oSVFFN3Q2OXErK2hKNFFRaFVtQ1FFSUlJWVFRUXZEdm9wdHVFVTZJTjVFdVdQQ2tPWFBta0phV3hyZmZmcHRudnhhVlNvV0Rnd1BSMGRINmJaczNiOGJDd29MMDlIUzJiOS9PalJzMzlPWGlub1dIaHdmTm16Zm56Smt6QlQ3M3lXd2ZuZVRrWk9iT25XdXdUZGRBWGVmSm5qcDVlVEt6UTFjZUtqdzhuTjkrKzQzKy9mdnIrK2o4OWRkZkhEeDRVUC9VK3FGRGg5aTdkMisrcjVXZHJvL1J6WnMzY1hWMVplM2F0V1JrWk5DNWMyZVR4OSs0Y1lPVEowOFcrRG9xbFNwZi9aWjA1czZkYTdUSWZlellNYVpObTVhdjg1T1NrbGk5OGhlMHpBQUFJQUJKUkVGVWVyWEpmZkh4OGFTbXB1YTYvMVhOb3RGOTc2dFZxMlp5djY2TWxtNkJmZXZXclR4NDhDRGY0enM2T3ZMeHh4OC80eXp6bHBpWWlLMnRyY2xnNHFWTGw0Q3NqQTlUd2E3NTgrY1RIUjFOWW1LaVFVYlE4NzZINkxKc3JseTV3ckpseTdDMHROVC9udi9ubjM5eVBUYzFOWldTSlV2U3FsVXIyclp0YS9JWVoyZm41MTRDc1VXTEZpYTM2eDVPS1VqUTZWVy9KMWV1WEptWk0yZFNwa3dab3l6SWd3Y1BjdkhpUldyV3JJbXZyMit1WTlhcVZZdVZLMWVhTEszWHJsMDd1blhyWnZJOHRWcWQ0MzJ5SUhSbFBoczJiTWorL2ZzNWRPZ1E3Ny8vUHBEMU9nQjlacFlRUWhRbUNRSUpJWVFRUWdpQkJJSEVmME5LU29yUkFubElTQWgvL2ZVWGt5ZFAxamNNejR1TmpRMHBLU2tBUkVkSHMzLy9mbng4Zk5pOWV6ZTlldlZpeDQ0ZFRKMDZGUnNiRy8wNXljbkpKa3ZNcGFlbjUzaWQ2T2hvcGsrZmpsS3B6SGRtVGxwYUdoa1pHVGtHZ1lvVks4YjY5ZXNOdHZYcDA4ZmdhN1ZhemExYnQvUWxvSFJpWW1MMGdSZWQzYnQzRXhZV1pyQ2c2T0hod2Z2dnYwOWNYQndBdnI2K09EbzZBbkRreUJGS2xpeXBYeWk4ZCs5ZWpxOWwvZnIxQnNHb0N4Y3VHT3pYTGJKZnYzNGROemMzTm03Y1NLMWF0WEo4c3YzeTVjc3NXYklreCt2bHBGaXhZZ1VLQWxsYld4c3Q3SnJxUVpXVHhNUkVWcXhZa2VzeHVlMHZ6Q0JRZW5vNnAwK2ZwbTdkdWdiYkV4SVNPSDM2TkJVclZzeXhGNVN1UEtCdS9pRWhJVnk1Y2lWZm1VRmFyWllLRlNxOGxDRFE2TkdqZWZUb0VSczJiQ2p3dVRkdTNHREFnQUYwNmRKRm53MzNJdThoT3JObXpUSUsycHcrZlpyaXhZc2JCU3lIRHg5T1ZGU1V5WEYwLzQrUTMvdFJRWFR1M05ua3ozcmp4bzBBZlBMSkowYjcwdExTak1wWnZpNzNaRlBCVUxWYXphSkZpMUFxbFVabDk1S1Nra3lXemN5cHQ1SlNxVFI1UER6Yno4OVVKbHU5ZXZXd3RyWm0wNlpOK250N1NFZ0lkbloyUnZlQzNHZzBHc0xDd295Mlp5OGRLb1FRVDBPQ1FFSUlJWVFRUXZEdmdvQUVnY1Niek43ZTNtRFJMekV4a1lDQUFHeHRiZG01Y3ljN2QrNEVzakpMMHRQVG1UQmhBdTNidHpjS0tzVEZ4ZWxMZXExYXRRcVZTa1hUcGszWnZYczNDb1dDa1NOSDR1L3ZUMkppb3Y2Y0o1dCtaNWRYMCt5UkkwZnFGOVowTm16WWdMdTd1OUVDVzJCZ0lHdldyTWwxdkx6RXg4ZnoxbHR2MGFaTkc0UHR5NVl0TXpyMjVNbVQ3TjI3bHpadDJoZ3RScDQrZlJxQUtWT21NSEhpUkd4c2JMaHc0UUt4c2JIOC9mZmZ2UGZlZTduTzQ4bEY5clMwTklORllsdGJXOXpjM0RoejVneG56NTdGMHRLU3I3LytPcy9YOThNUFAvRE9PKy9rZVJ6QTJMRmp1WFhyVnI2T2ZWNWNYRnh5REZZTkhEaVEyTmpZSERPQkJnNGNxTStvZWRrdVhMakE3Tm16c2JXMU5YcGYvdkhISDZqVjZseExjc1hFeEFBWWxNc3JWYW9VSzFldXpQUGFUd1l5WHljdjR4N3lwUFQwZEVhTUdFSGJ0bTBaTUdCQXZzOVRxOVVBQmNvVXpLOXUzYnFaREU3b3lsZDI3OTdkYUY5S1NvcFJFT2gxdmlldlhyMmE2T2hvZXZic2FSQnd2M3IxS3FOR2phSnYzNzU4OU5GSCtScnJlVXRLU21MeDRzVnMyclRKYUo5S3BhSk5temFzWGJ1V3c0Y1BZMmxweWVYTGwyblhycDFCcjZPOFJFUkU1UGgrTE9oN1hBZ2hzcE1na0JCQ0NDR0VFUHliQ1NROWdjU2JyRXlaTWdaUEdhZW5wK3NEUExyRlRjajZIR2kxV3RScXRkRm5RbGZLcVhUcDBseThlSkdRa0JBKy8veHpyS3lzOU1lb1ZDcCsvdmxuRkFxRnZqbDU3OTY5S1Y2OHVOR2NObTdjU0dSa1pJRmZTMkJnSUg1K2Z2bDZ5bnI1OHVWczNMaVIxTlJVdEZxdFVWYUxScVBoOXUzYnRHN2RtaEVqUnZEdzRVUHExNjl2OU9UNms0dXRrTFh3Nytqb1NPblNwWG4wNkpGK2UzUjBOTWVQSDhmSHg0ZGp4NDR4Yk5nd2V2VG9RVlJVRks2dXJvd1pNNFlKRXlia091L2ZmdnZONEVuMmRldldHVFdncjEyN3RuNVJjc0NBQWZvU1hXcTFHZ3NMQ3l3c2pQL3N0N0t5eW5lMnpOUDBwOW16WjQ4Kzgwa25yeEpjT2dNR0RDQXpNelBIK2VuS0ZlYTBmK0RBZ1dSbVpoWmd0czh1TVRHUnBVdVhzbVBIRHN6TXpPallzYVBCL2hzM2J1aXp6elp1M0lpM3R6Y1ZLbFF3R2tmWHd5V25US0UzVVdIZFEzU1pGZGt6WS9KREYwUi9WUmZrWDVkN3NpbFhybHhoM2JwMVZLbFNoYzgrKzh4Z1gvbnk1WEZ3Y0NBZ0lJQ3FWYXRTcmx5NXA3ckcwM2o0OENFQVk4YU1JVDA5bllvVkszTDkrbldqNHpwMDZNRDI3ZHVaUDM4K0twVUtsVXBGcDA2ZENuUXRkM2QzaGcwYlpyUjkyYkpsTHowWUw0UjRzMGdRU0FnaGhCQkNDQ1FUU1B3M2VIbDVzV0xGQ3RMUzBsQXFsVGc0T0RCMTZsU2o0NFlORzBaOGZMekpmUWNQSHNUSnlZbUtGU3V5ZVBGaW5KMmQrZlRUVHdrUER6YzQ3c25nZ1plWEYrWExsemNhNzlDaFF3VmVjRXhPVGthdFZ1ZTdmRjN0MnJYMWk3WXBLU2tvbFVwOWNDUTVPZGtnZzhmQ3dnS05SbU5VOXMyVSsvZnZFeDBkYmJKdlJVQkFBQ3FWaWlGRGh2RFBQLzl3N05neFZxMWFoWnViR3dzWExtVGt5SkdNR3pkTzM3c2t1eG8xYWpCMDZGQ0RSVnlBVHAwNkdTMHF1cnU3QTFDcFVpV0RVbURIangvbjU1OS9adXJVcWJrMlYzOFIxcTVkKzlUbjFxaFI0NW11L2F6bjU1ZXVaRlpJU0FoTGxpd2hJU0dCY3VYSzhjMDMzeGlVSFl1TmpXWGl4SW1rcGFYUnNXTkhnb09ER1RGaUJELzk5Qk9sUzVmV0g1ZVJrY0dGQ3hkd2QzZC9JVmttTjI3YzROaXhZMVNyVnUyVjZsRVNHaHBhS1BlUTI3ZHZBOGI5dlBLaUM5U1ZMRm15UU9lOUxJWDEvU3pvUGZsSktTa3BUSjgrSFV0TFMwYU5HbVdVRVdWcGFjbUlFU01ZUEhnd2t5Wk4wZ2RhY25QdTNEbCsrZVVYay92eVUwSlFaLy8rL1VCV3o2MUJnd1pScEVnUmsxbFV4WW9WWStEQWdmcmZtMzM2OUNsUVFGZVhlV3FxbkdmYnRtM3oxUi9zOHVYTC9QcnJyOFRHeHVMajQyTVVrQlpDL0hkSkVFZ0lJWVFRUWdna0NDVCtHNW8wYWNMeTVjdlp0R2tUSFRwMEtQRDVhcldhdFd2WDZudFRmUGpoaDNoNmVoYW8zOHZ6Y1Bqd1lRQ3VYYnRHV0ZnWWxTcFZ5dlg0NnRXclU3MTZkVFFhRGFOR2pRSmd4b3daM0w5L253RURCdEM2ZFd0Njl1eUp1Yms1Zi96eEI1Qy9ZSUt1T2ZxVGdaemZmLytkNk9ob1JvOGVqYTJ0TGUrODh3Nzc5dTBqTEN5TWNlUEdZVzF0emFSSms1ZzhlYkxKaklLeVpjdFN0bXhaMHRMU2lJaUk0TzdkdTl5N2Q0KzdkKzl5Ky9adDd0eTV3N0pseXpoeDRnU0xGeThHNE1HREI2alZhbjJHekowN2Q0aVBqNmRvMGFKNXZvN25MU0Fnd0tqUGlzNlRnYTNYa1M1elRLUFJNR3ZXTEpSS0pUMTc5dVRUVHo4MXlMeUtpb3BpeElnUjNMdDNqM2J0MnRHdlh6ODhQRHlZT25VcXc0Y1BaKzdjdVpRb1VRS0FFeWRPa0pDUVFKTW1UVjdJbkhmdjNzMzY5ZXVaTW1YS0N4bi9hUlhXUFNRa0pBU0F6WnMzbzFhcmFkeTRjYjRDUXVmT25jUE16TXhrOE9SVjhMcmNrNTgwYytaTTd0eTVnNysvUDY2dXJpYVBxVlNwRWwyN2RpVW9LSWlBZ0FEOC9mMXpIVE1zTEl3Yk4yN2t1RitsVXVXclZGdXZYcjNZdEdrVFk4ZU94ZHJhMnFnM20wNW1aaVpYcmx6UmYzMzA2Rkg4L1B5TXNpSno4dUdISCthNHIzSGp4bm1lZi8vK2ZZWVBINDZqb3lQT3pzNHNXYklFYTJ0cldyVnFsYS9yQ3lIZWJCSUVFa0lJSVlRUUF2UUxkd1Y1T2xTSTE0MnRyUzNkdTNmbmwxOStvVWFOR2xTc1dOSGtjUTBiTmpRb0Q2Y3plL1pzbEVvbDdkcTFBLzROVnJ3b0RnNE9kT25TeFNDZ2NQVG9VUUlDQW5CeWN1TENoUXNNR0RDQWN1WEswYng1YzN4OWZXbmF0S25KQmNpMHREUW1UcHpJK2ZQbitmcnJyN0d3c01ETnpZMnVYYnV5ZE9sU3pwOC96L2p4NDltMGFSUGx5cFV6bVFtVW5wNXU4RFQ5eVpNbkFZd3lLK3JWcTBlRkNoWHc4ZkVCc29JRzRlSGg5TzdkRzI5dmJ5Q3JQOU9NR1ROWXRXb1ZrRlhtTERrNW1mbno1eE1WRlVWVVZKVEJrOTkyZG5hNHVibmg1dVpHOWVyVjJiaHhJMEZCUVZTb1VJR2VQWHN5ZnZ4NDVzNmR5OGlSSTRHc0lKQ1RrNU0reVBBeU5HalFnRFZyMXVEbzZKaG40L1hNekV3ZVAzNzgxSmtEK2FIVmFwaytmYnIrNnp0MzdnQlpaZlYwZlZaMElpSWkwR3ExSnJQZnN2djY2Ni81N2JmZjBHZzBRRllBY09qUW9VYnZsMTI3ZHJGZ3dRS1NrNU5wM2JvMS9mdjNCOERYMTVlb3FDZ0NBd01aT1hJa2MrYk13ZDdlWGwvU3IyblRwZ2JqWkdSazZMTlBjcE9lbnA3cjkveml4WXZZMk5qazJZZnFaWHZSOTVDR0RSdmk0ZUdodjRja0ppYXljdVZLUWtKQ3FGcTFLaGtaR1N4ZXZKakZpeGZqNmVsSjQ4YU42ZDY5dTFGL0w4anEyWFQwNkZHcVZhdjJRc3JCclYyNzFtVDVSVjNwT2xQbEtKL3NmL1U2M1pNaEsxTnUzcng1SER4NGtMSmx5MUswYUZFT0hEaUFScU5CbzlHZ1ZxdjEvNlNrcEpDY25BeGtCZkVhTm14SS9mcjFjNXhyaHc0ZEN0d3JLeWtwaWRqWVdJUDdwcGVYRjE1ZVhybWVGeGNYeC9UcDB6bDU4aVR2dlBNTzd1N3U3Tml4Z3o1OSt0Q25UeDgrL1BCRGt6L2IyN2R2NXhoVXlzMjllL2VNdGwyOGVCRzFXczBQUC95QXU3czdBd1lNNE9USmt4SUVFa0lBRWdRU1FnZ2hoQkFDa0NDUStPLzQrT09QdVhUcEVtUEdqR0hLbENrbWU1UG9nanc2V3EyV1JZc1djZmp3WWViTW1aT3ZiSTYxYTllaTBXajBUMFp2MmJMRm9PRzlUa1JFQkJxTmhwVXJWMUs2ZEdsOTRBU3l5dS8wNnRXTHVMZzRkdTNheGM2ZE96bC8vand1TGk1TW1USUZGeGNYUWtORDJiNTlPMHVXTE9HWFgzNmhidDI2dEdqUkFxMVdxMTkwUzA1T1p1ellzWncvZjU0aFE0YlFzbVZML1RVNmRPaUFxNnNyWjg2Y1ljdVdMVVJHUmpKOCtIQUFFaElTV0xObURVV0tGT0hSbzBmY3ZYdVhCZzBhQUZuM2lwTW5UK0xnNEtBdnlhWlRybHc1ZzJ0WVdWa3hhOVlzZlptdkRSczI4UGp4WTh6TXpOaTJiUnVPam80b2xVcVVTaVdSa1pIWTJ0clNwRWtUU3BjdVRaa3laU2hUcG94KzBUa21Kb2JwMDZkejVzd1phdGFzeWJoeDQ3Q3hzV0hZc0dITW1qV0xqSXdNUHZua0UwNmZQcDNqd21WZVQ5QS95ZFRQelJRcks2c2NzeW1PSFR0R2NIQ3cvdW43Qnc4ZThPREJBK3JWcTFlZ3VSUkVabVltZS9mdU5kcis5OTkvNTNpT3FlT3orK3Fyci9qZ2d3L1l2SGt6M2J0MzU1TlBQdEgzS1lLc1RJaGx5NVp4NnRRcExDd3M2TnUzcjFFSnZ5NWR1aEFSRWNHZVBYc1lQWG8wblR0MzV1VEprMVN1WEpscTFhb1pIQnNkSFUzUG5qM3o4M0pOZnBZaEsxQnc3ZG8xdkwyOUM5U2tQamVKaVlsR3ZiWGczMnphdVhQbkVoQVFZTFMvSUgzM25zYzl4TWJHQnFWU3liNTkremgxNmhSSGp4NUZvOUhnNWVYRnFGR2pzTFcxNWRhdFcremF0WXM5ZS9Zd2YvNTh6TTNOOGZMeXdzL1BEeTh2TC8zM2JPSENoV2kxV24zWnJ1Y3RNREF3MS8zTGxpMTdwdkZmcFh1eXpxWk5temg0OENBQXQyN2RZdXpZc1NibmJtWm1oclcxTmRiVzFwUXVYWnE3ZCs4eWUvWnMzbjc3YmV6dDdRMk9WYWxVakI0OU9zOWcyTldyVjFtMmJCa3FsUXBMUzBzVUNnVlhybHdoTFMyTnlwVXI1LzBOL2YvKy9QTlBGaTVjU0VKQ0FuNStmbno5OWRkWVdscFNzV0pGbGl4Wnd1elpzMW0zYmgyZE9uWEMxOWZYSUV0cnhZb1YrYjVPWHNxWEw0K1ptUmt6WnN5Z1RKa3loSWVIdjlEN3F4RGk5U0pCSUNHRUVFSUlJWkFna1BodjhmZjNaK2JNbVF3Wk1vUStmZnJRc21WTGd6SlcyZDI2ZFl2NTgrY1RIaDdPNU1tVGM4d2VldExtelp0SlNFZ0FzaGJsZHUvZW5lT3hDb1dDOWV2WFU2OWVQWHg4ZklpS2ltTDM3dDFFUkVRUUhoNnV6K0FvV3JRbzNicDFvMlBIanZxeVp6NCtQdmo0K0hEdjNqMjJidDNLenAwN09YcjBLRTVPVG5UcTFJbDI3ZHF4ZCs5ZUxsMjZ4S2hSbzB6MjcyblFvQUUxYTlha1I0OGVWSzFhVlorTllXdHJ5NVl0VzBoTlRVV2hVRkMxYWxYYXQyOFBaSlZmSzFteXBFRmZsOXhrNy9OeTgrWk5kdTdjU1dabUpzV0xGMmZnd0lINmZiTm56ODUxbkxObnozTHAwaVY2OSs1TnAwNmQ5SXVxZm41K09EczdzM0xsU3I3OTlsdmMzTnpvMHFXTHlURmF0V3FWWThtbEoyM2J0azMvOVAyemNIQnc0UDc5KzJnMEdqSXlNakEzTjZkUm8wWjA2OWJ0bWNmT2libTVPWnMzYjM2dVkxcGJXMU8wYUZGV3JWcGxsQTJ5WWNNR0ZpNWNDRURseXBVWk5teFlqbVhEaGcwYnhyMTc5M2p2dmZmMHBiUysrT0lMbytNY0hCd00zaDg1V2JSb1VZNzdybDY5U2xwYUdnMGJOc3h6blB4bzFLaVJRZCtqZ2toSVNOQy8zcnc4eXoxazl1elpuRHAxaWdjUEh1Z0RUMVpXVnRTdFc1ZldyVnNibEhzc1c3WXNmZnYycFhmdjNwdzhlWkp0MjdaeDlPaFJEaDgrakl1TEM4dVhMeWM2T3BxREJ3L3k5dHR2djdDU2ZjSEJ3U2F6UlhLalZxdU5nb3c1ZVpYdXlUcnQyN2ZuNnRXcmxDdFhEbWRuWit6czdMQzN0OGZXMWhZN096dHNiR3l3dGJYRjJ0cmFJTmk2N1ArMWQrL0JOZC81SDhkZnVkOUZPQzZwTkNhRVFhSkkzYlpVVWlzdXhZUVVSVXJMWk1mTXFxWldWKzIwYTYydXkzWmFPcTFWeXE2SWJsYmRhaUx1bW9rU1NUYUxqTG9VMVJEWDZFRVNpZHh6Zm45VXprK2FFM0pyRDZmUHg0eVpjejZmei9memZYL3p4NWx4WHVmeitmenpuOXE0Y2FOaVkyUDF4aHR2Vkt2ZDBkR3hXbkJWbXpadDJpZ3pNMU1tazhuYzV1N3Vyb0VEQnlvcUt1cVIxMSs3ZGsyelpzM1N0OTkrSzA5UFQ4MmRPMWZoNGVIbS9vaUlDSVdFaEdqbHlwWDYzLy8rcCtYTGx5c2hJVUVyVjY0MGozbnR0ZGNzbmd2M0tHbHBhVFhPWGdzSUNOQWYvL2hIclYrL1h0bloyUW9QRDlmTEw3OWM3N2tCMkNZNzA0T2ZkZ0FBQU1DdlZHRmhvWll0VzZhUkkwY3FKQ1RFMnVVQXY0aHQyN1lwTGk1Tzd1N3VHakJnZ0RwMzdpd2ZIeDhWRnhjckp5ZEhHUmtaT243OHVIcjA2S0dZbUJpTFc2UlZPWG55cEdiUG5xM0ZpeGVyVDU4K2phcXJyS3hNdi92ZDc1U1RrNk1PSFRvb0tDaElmZnIwVWE5ZXZXb05xNnFVbEpUb3E2KyswdmJ0MnhVUkVXRmVrWFAxNnRXSDFsODF4dDdlWHI2K3Z0WGFxNzVFdHZRRmJYbDV1Ym1taW9vS1hieDRVYTFhdGFyeDYzUkxUQ1pUdFM4MjY2cXdzTkRpZGxXUHNtdlhMaTFmdmx3ZmZQQkJuYjk0bkR0M3JyS3lzclI1OCtaNjMrL25FQjBkcmR1M2IydmJ0bTNXTHFXR2dvSUNmZmpoaHhvMmJGaWRmb0ZmV2xvcVoyZG5HWTFHeGNYRjZROS8rRU8xL2xtelppa3ZMMDl4Y1hHUG5DczZPbG9PRGc3bU02SWU5TVVYWDJqOSt2WGF1bldyK1l2NngxRlRmb2FrcDZjckxpNU9mbjUrNnRpeG83cDA2YUt1WGJ2V2VTWFVyVnUzdEdmUEhqVnYzdHo4R2JKejUwNzE2ZFBuRjkxaXNURWU5OC9reGlncEtkR0dEUnMwYWRLa0JuMFdOa2JWMzNYZXZIbmFzbVdMQWdJQ0ZCMGQvZEN6ZjQ0ZlA2Ny8vT2MvbWpwMXFvS0RnMy9CYWdIZ1I0UkFBQUFBZ0g3OFF1SDk5OS9Yc0dIRDFMZHZYMnVYQS94aTd0NjlxLzM3OXlzdExVMFhMMTVVWGw2ZW5KMmRaVEFZMUxOblQ0V0ZoVFhvbDhxTlZWQlFJRGMzdDBlZUxmTXdEUTFaYkZWbFphVTV0S3J2aWdNQXYyNThKdGRVdGFvUkFCNTNiQWNIQUFBQWlPM2c4T3ZsNWVXbHlNaklHdWNBV1p1bnAyZWo1N0NsTHh1YmdyMjlmYlZ0NlFDZ3J2aE1yb2tBQ01DVGdwLytBQUFBQVByLy84aVhsWlZadVJJQUFBQUFBSm9HSVJBQUFBQnduNnVycTBwS1NxeGRCZ0FBQUFBQVRZSVFDQUFBQUxqUHhjV0ZFQWdBQUFBQVlETUlnUUFBQUlEN1hGeGNWRnhjYk8weUFBQUFBQUJvRW9SQUFBQUF3SDJzQkFJQUFBQUEyQkpDSUFBQUFPQStWMWRYVmdJQkFBQUFBR3dHSVJBQUFBQnduN3U3dTRxS2lxeGRCZ0FBQUFBQVRZSVFDQUFBQUxqUDNkMWQ5KzdkczNZWkFBQUFBQUEwQ1VJZ0FBQUE0RDUzZDNlVmxwYktaREpadXhRQUFBQUFBQnFORUFnQUFBQzR6OTNkWFpKVVdGaG81VW9BQUFBQUFHZzhRaUFBQUFEZ1BnOFBEMGxTUVVHQmxTc0JBQUFBQUtEeENJRUFBQUNBKzd5OHZDUkorZm41VnE0RUFBQUFBSURHSXdRQ0FBQUE3bXZXckpra0tTOHZ6OHFWQUFBQUFBRFFlSVJBQUFBQXdIMXVibTZ5dDdkbkpSQUFBQUFBd0NZUUFnRUFBQUQzMmRuWnlkdmJXN201dWRZdUJRQUFBQUNBUmlNRUFnQUFBQjVnTUJoa05CcXRYUVlBQUFBQUFJMUdDQVFBQUFBOHdHQXc2TmF0VzlZdUF3QUFBQUNBUmlNRUFnQUFBQjVnTUJoVVVWR2hPM2Z1V0xzVUFBQUFBQUFhaFJBSUFBQUFlSURCWUpBa3RvUURBQUFBQUR6eENJRUFBQUNBQjdSdTNWcVM5TU1QUDFpNUVnQUFBQUFBR29jUUNBQUFBSGlBczdPelBEMDlkZVBHRFd1WEFnQUFBQUJBb3hBQ0FRQUFBRC9oNit1cnk1Y3ZXN3NNQUFBQUFBQWFoUkFJQUFBQStBbC9mMy9sNStjclB6L2YycVVBQUFBQUFOQmdoRUFBQUFEQVQ3UnYzMTZTZE9YS0ZTdFhBZ0FBQUFCQXd4RUNBUUFBQUQvaDYrc3JCd2NIdG9RREFBQUFBRHpSQ0lFQUFBQ0FuN0MzdDlmVFR6OU5DQVFBQUFBQWVLSVJBZ0VBQUFBV0JBWUc2dnIxNnlvcUtySjJLUUFBQUFBQU5BZ2hFQUFBQUdCQnQyN2RKRW1uVHAyeWNpVUFBQUFBQURRTUlSQUFBQUJnZ2JlM3Q5cTFhNmZUcDA5YnV4UUFBQUFBQUJxRUVBZ0FBQUNvUmJkdTNYVHAwaVVWRkJSWXV4UUFBQUFBQU9xTkVBZ0FBQUNvUlhCd3NDVHAyTEZqVnE2azZkMjVjMGMzYnR5d2RobDFWbFpXWnUwU0FBQUFBT0NKUXdnRUFBQUExTUxUMDFPZE9uVlNlbnI2WXhWQ0hEaHdRRk9uVHRXRkN4ZHFIZlBKSjU5b3o1NDl0Zlp2MjdaTlU2Wk0wZUhEaDMrT0VwdmNva1dMTkd2V0xPWGs1TlQ1bXJLeU1obU5SbDI0Y0VHVmxaVS9ZM1VBQUFBQThIaHl0SFlCQUFBQXdPTXNORFJVYTlldTFmSGp4OVczYjk4bW1YUHAwcVZLU1VtcDA5amc0R0F0V2JLa1dsdEJRWUd1WDcrdTB0SlNpOWNZalVhbHBLUW9JU0ZCaHc0ZDB1elpzMlV3R016OWxaV1ZTazVPbG9lSFI2T2VxYmk0V0hsNWVjck56ZFd0VzdkMDY5WXQ1ZVRrcUUyYk5obzllclF5TXpOMTdkcTFPczBWSGg0dUp5Y25pMzJIRGgxU1NrcUtnb09ENWVucHFVMmJOcW1rcEVTbHBhVXFLU2t4dnk0cUtsSmVYcDd1M0xtajNOeGNGUllXbXVkWXNtU0pldmZ1M2VCbkJRQUFBSUFuRVNFUUFBQUE4QkMrdnI0S0NBaFFTa3FLZXZmdUxYdjd4aSttZi9iWlorWGo0MU9uc1U4OTlWUzk1emNZRFByc3M4LzB3UWNmS0RVMVZkSFIwWm8vZjc1Q1FrSWtTYW1wcWJweDQ0YnM3T3owMGtzdjFXbk9IajE2Nkc5Lys1c2thZjc4K2NySXlGQjVlYm5Gc2Y3Ky9obzllclFTRXhOMThPREJPczAvWU1BQWVYdDcxMmkvZWZPbWxpOWZMbmQzZDgyZE8xY2VIaDVLU0Vpb3NTTEkxZFZWeGNYRjh2THlrcisvdi96OS9kV3NXVE41ZVhtcFdiTm1jbmQzcjFNZEFBQUFBR0JMQ0lFQUFBQ0FSM2orK2VjVkZ4ZW5sSlFVUGYvODg0MmVMenc4dkFtcWVyaG16WnBwNGNLRjJyeDVzeElURTlXeFkwZEpVa1ZGaFdKalkrWGc0S0RodzRlYnh4dU5ScVducDZ0VHAwN3EzTG16dVQwckswdW5UNSt1dGtxblc3ZHV1bmZ2bnJ5OHZGUlNVcUtNakF3OTk5eHpDZ3NMVTRzV0xkU2lSWXRxdGN5ZVBWdHQyN2ExV09lcVZhdVVsWlZsc2Erc3JFd0xGeTdVM2J0MzljNDc3OGpYMTFlU3RHelpNcFdWbGNuVjFWWHU3dTV5ZFhXVjBXalU1TW1UTldEQUFNMlpNNmRoZnpRQUFBQUFzREdFUUFBQUFNQWp0Ry9mWGtGQlFVcE9UbFpnWUtBNWpHaU1Bd2NPS0RrNSthRmpPblhxcEZkZmZWV1N0SG56WnVYbDVVbVN6cDgvTDBsS1NFZ3dieXRYdFFYYlQ0MGZQMTVqeG93eGh6aGJ0bXpSeFlzWEZSRVJvZGRmZjkwOGJzdVdMVXBQVDllVUtWUDBtOS84eHR3K2MrWk1TZExZc1dQTmJSTW5UdFRFaVJNbFNjZU9IVk5HUm9hNmR1MnFGMTU0d2VKemRPM2FWUUVCQVJiN3ZMeThMTFpYVmxacThlTEZPbnYyckp5Y25CUVdGbWJ1YTkyNnRjVnJBQUFBQUFEVkVRSUJBQUFBZFRCcTFDaGR2WHBWVzdaczBZd1pNK1RzN055bytTNWZ2cXowOUhUMTZkUEg0aFp6SjA2Y1VFVkZoZm45amgwN2RQMzY5V3BqRGh3NFlINGRGQlJrTVFTU0pFZEhSOFhIeDZ0bno1NWF0MjZkdkx5ODlNb3JyNWo3eThyS2xKaVlLRW42L3Z2dnpTRlFhbXFxenAwN3ArN2R1K3VaWjU1cCtNUFdVMlZscFpZdFc2YkRodzlYYTkreFk0ZU1ScVBGYSs3ZHV5ZnB4NEJzM2JwMUZzY1lESVphLzBZQUFBQUFZSXNJZ1FBQUFJQTZjSFoyMXZqeDQ3VjI3VnB0MkxCQmt5Wk5hcEp6WmhZc1dHQXhVSXFPanE3UjV1Zm5wN1ZyMXlvaElVRXJWNjdVOHVYTDFiVnJWODJZTWFQVytRc0tDclJreVJMOTk3Ly8xZGl4WTdWZ3dRSlZWRlNvZWZQbTVqRXJWcXpRMWF0WDVlSGhvZlhyMTZ0OSsvWWFPSENnZ29LQ05HM2FOSFh2M3IzUnoxbFhaV1ZsV3J4NHNRNGZQaXgvZjM4NU9Eam95cFVya3FUZHUzZWJWMEhWNXNLRkM3cHc0WUxGdms2ZE9oRUNBUUFBQVBoVklRUUNBQUFBNnFodDI3YWFOR21TTm0zYXBEVnIxbWp5NU1scTFhcFZvK1lzTEN4VWFXbHBqWGFUeVdSeHZJT0RnK3pzN015dkhSd2NhcDM3L1BueldyaHdvVzdjdUtFT0hUcG96Smd4ZXVxcHA2cmQrK09QUDFaU1VwSUNBd08xYU5FaXpaa3pSMy85NjE4MVpjb1V2ZkxLSzVvOGVYSzFPZS9kdTZlLy8vM3Y1dmU1dWJtU3BQMzc5K3ZNbVRQbTlxcHQ1Q1NwdExSVVJVVkZGbXVzckt5czl2N0tsU3M2Y3VTSTJyWnRxNlZMbDJycDBxWG12cFVyVjliNnJELzg4SU1tVDU2czRjT0hjeVlRQUFBQUFOeEhDQVFBQUFEVVE4ZU9IVFY5K25UOSs5Ly8xcG8xYTlTalJ3OE5HRENnMnNxYStwZ3dZVUt0ZlEwOSs4WmtNbW5yMXEzNjV6Ly9xZkx5Y2cwZE9sUnZ2UEdHWEZ4Y0pFbEZSVVhhdDIrZjR1UGpkZnYyYlFVSEIydisvUG55OGZIUjBxVkw5ZWMvLzFrYk5teFFVbEtTb3FLaU5IandZSFBZVkY1ZXJyUzBOUE85cWtLY3k1Y3ZtMWZzU05LMGFkUE1yeDg4ZStoUkFnSUNORzNhTklXSGg2dGx5NVlOZW40QUFBQUF3SThJZ1FBQUFJQjZhdE9talg3Lys5OHJMUzFOYVdscE9uYnNtRnhjWE9UcDZTa2ZIeDlGUkVROGNxczRKeWNudWJxNktpWW14dUpxbnZYcjF6Zm8zS0hDd2tLOTk5NTdPbnIwcUJ3ZEhSVVRFNk5SbzBaSmtvNGRPNmI5Ky9jckpTVkZSVVZGY25OejA2dXZ2cXFKRXlmSzBkSFIvR3dmZi95eFZxMWFwVjI3ZHVuOTk5L1hwNTkrcW43OSttbjA2TkhxMXEyYjl1N2RhNzdmMjIrL3JXUEhqbW42OU9tYU9IR2l4WnBDUTBQbDZlbHBzUzgxTlZXM2I5K3UxbGJiUEpKMDVzd1pmZjMxMXpYYXExWWFuVDE3VnF0WHI2N1IzNnBWSzBWR1J0WTZMd0FBQUFEWUlrSWdBQUFBb0FGY1hWMFZGaGFtZnYzNjZmang0OHJOelZWaFlhRXFLaW9lZWEzSlpOS2tTWk0wYWRLa1dzY01HalJJMG84cmJlenQ3ZXRjbDV1Ym0renM3TlNpUlF2OTVTOS9VYmR1M2N4OWpvNk9Ta3BLVXN1V0xSVVpHYWt4WThaWVhNSGs2dXFxTjk5OFV4RVJFWXFMaTFOcWFxb09IanhZbzk3YzNGeGxabVkrc3Fhb3FDZ0ZCQVJZN0x0OCtYS05FT2hoTGw2OHFNVEVSSXQ5cnE2dXVuNW5INHFLQUFBS1lFbEVRVlQ5dXNYK3dNQkFRaUFBQUFBQXZ6cUVRQUFBQUVBanVMbTU2Ym5ubnF2WE5mSHg4WXFOamEzVDJORFFVTDM3N3J0MW50dmUzbDd6NXMxVGVYbTVXclpzcWM4Ly8xeEdvOUhjSHh3Y0xEOC9QK1htNXRhcGhxaW9LTVhFeENnN08xdisvdjdWK3BLU2tzemJ3UlVYRjJ2RGhnMmFPSEdpbkp5YzZsenZvL1RzMmJQYXRuZ2pSb3pRaUJFam1teCtBQUFBQUxCbGhFQUFBQUNBbFV5ZlBsMHVMaTR5bVV5eXM3T1RKSldXbHNyUjBWSDI5dmFLaTR1ck5qNHZMMC9yMXEzVHVYUG5KRW1KaVlsS1MwdFRibTV1dGUzV3ZMMjl6YStUazVOMTZkS2xhdk9jT0hHaXpqV0doSVFvTURDd3hvb2hrOG1raElRRTJkblp5V1F5S1NrcFNkZXZYOWQzMzMybitmUG5XOXppcmlFNmQrNnM4dkp5clZ1M3JrSFhkK2pRUWFHaG9VMVNDd0FBQUFBOGFRaUJBQUFBQUNzWk5XcVVGaTVjcUxDd01JMGNPVktTRkJjWHAvMzc5MnZGaWhYYXRHbFR0ZkYzNzk1VmZIeTgrZjIrZmZ2TXIvMzgvQjU2cjRTRWhCcHRKU1VsS2lzcms3dTdlNDB0NStMajQ3Vng0OFphNTB0TlRkWFZxMWZWdjM5L3BhV2w2Y1VYWDlTMWE5ZTBlL2R1ZmZUUlI1b3paODVENjZtcm8wZVA2c3N2djZ6WGxuaFZLaXNyRlJvYVNnZ0VBQUFBNEZlTEVBZ0FBQUN3RWpzN093VUdCbXJObWpYcTM3Ky9IQndjdEhYclZvMGNPVkp1Ym03VnhyWnYzMTRCQVFGNjU1MTNsSmlZcUU4Ly9WUWZmdmlodW5UcFlwN3JZWDQ2bnlTdFhyMWFPM2Z1MVBMbHl4VWNIRnl0NzJGYnVwbE1Kc1hHeHNyRHcwUERodzlYV2xxYUpDa21Ka2JYcmwzVG5qMTdGQjRlYmg2L2N1Vkt1YnU3VzV3ckt5dnJvWFZYV2JWcVZZMXpoYTVldmFvelo4NG9PRGhZYmR1MnJkYVhsNWVuY2VQRzFXbHVBQUFBQUxCVmhFQUFBQUNBRlUyZE9sWG56cDFUVGs2Tzl1M2JKNFBCb05kZWU2M0d1UGZlZTgvOHVtcFZqSk9UazV5ZG5YWHAwaVVaRElaNm44VlRXbG9xeVhKQTlEQzdkKzlXVmxhV3hvMGJWKzFhQndjSHpaOC9YNW1abVhybW1XZk1xNDlPbno1ZDYwcWVrcEtTZXQzN1FVZVBIdFVubjN5aWQ5OTl0MFlJQkFBQUFBQWdCQUlBQUFDczV2UFBQOWZPblRzbFNXKy8vYmFLaTR2bDRPQ2dsMTU2U1dGaFlYV2FJeVVsUlFzV0xOQzhlZlAwMjkvK3RsNzNOeHFOa2xUanZKK0h1WHYzcmo3NzdETjVlbnJxNVpkZjF2ZmZmMSt0djFtelpobzBhRkMxdGhVclZ0Ull4Vk5senB3NTlUcWo2RUY1ZVhtU0pBOFBqd1pkRHdBQUFBQzJqaEFJQUFBQXNKSmV2WHFwWmN1V2txU3Z2dnBLZVhsNWlveU1sQ1Q1Ky9zckl5UGprWE5VYmVPV21abFpyeENvb3FKQzU4NmRrNU9Uazd5OHZPcDhuWWVIaHp3OFBCUVZGVld2OE9qbmNQNzhlVW1TcjYrdlZlc0FBQUFBZ01jVklSQUFBQUJnSlVGQlFlclhyNThrNmV6WnM3SzN0OWY0OGVQck5ZZTN0N2NDQWdLVW1abFpyK3UrL1BKTEZSWVdTcEltVEppZ2dRTUhLaXdzVENFaEliVnUzU2I5dUJYZG0yKytxZDY5ZTlmcmZrM3R6Smt6U2s5UGx5UzkvdnJyZXVHRkZ6UjA2TkJxWnlTNXVycksyZG5abW1VQ0FBQUFnRlVSQWdFQUFBQlB1RjY5ZW1uYnRtMjZlZk9tV3JkdVhhM3ZILy80aHlvcks4M3Y4L1B6RlI4ZnIyM2J0c25KeVVuanhvM1QxMTkvcmIxNzkycnYzcjN5OXZiV29FR0RGQm9hcXZIang4dkZ4YVhHL2ZyMDZmT3pQMU9WQ1JNbWFOaXdZV3JYcnAwa3FiS3lVcnQzNzlicTFhdFZXVm1weU1oSWZmUE5OOXF4WTRkMjdOZ2hmMzkvRFIwNlZFT0dETkdPSFR0K3NUb0JBQUFBNEhGRUNBUUFBQUE4cHNyTHkyVm5aNmVUSjAvcTNMbHp5cy9QVjM1K3ZzNmVQU3RKV3JSb2tVcExTNVdmbnk5Sk9ubnlwQVlQSGx4dERpY25KMlZuWit2MDZkUEt5TWhRZW5xNnlzcks1TzN0clQvOTZVOTY5dGxuTlgzNmRKMDZkVXA3OSs3VndZTUh6WUZLdTNidEZCNGVydkR3OEJyaFVtM1MwOU4xOE9CQlNkSzMzMzRyU1lxTmphMzEzSjdzN0d4SlA1NGI1T1RrcEpreloxWWJhekFZMUx4NWM1MDllMVpwYVdrNmNPQ0FqRWFqWEZ4YzlOWmJiMm5Zc0dHU3BPKysrMDQ3ZCs1VVVsS1MxcTVkcTMvOTYxL3EzNysvUm80Y3FkNjllejkwZFJNQUFBQUEyQ3BDSUFBQUFPQXg4c1VYWCtqMjdkdTZlZk9tOHZMeTFMWnRXNlducDJ2anhvMDF4dWJrNU1qSnlVbnQyclZUZG5hMlRwMDZwY0dEQjJ2WHJsMDZmUGl3Y25KeWRPM2FOWldYbDV1dk1SZ01HakZpaE1hT0hWdnRMS0Nnb0NBRkJRVnA1c3laT25Ub2tIYnUzS21USjA4cU5qWlc2OWV2MTlDaFEvWFdXMjg5c3Y2c3JDenQzNysvV3R1UkkwY2VlVjF5Y3JJa0tUbzZXbTV1YnRxNmRhdXlzN09WbFpXbHJLd3NsWmFXU3BLY25aMDFZc1FJUlVWRnFVMmJOdWJyQXdNREZSTVRveGt6WmlnNU9WbmJ0Mi9Ya1NOSGRPVElFYlZ1M1ZwUlVWRjY4Y1VYSDFrSEFBQUFBTmdTUWlBQUFBRGdNV0kwR3BXUWtDQm5aMmYxNnRWTGtaR1JPbkhpaEF3R2c1NSsrbW56UHo4L1AvbjUrYWwxNjlheXQ3Zlh0R25UZE9yVUtVbFM1ODZkOWRGSEg4bGtNc25IeDBlQmdZRUtDZ3BTU0VpSXVuVHBJanM3dTFydjcrTGlvaUZEaG1qSWtDRzZkT21TRWhNVGRlREFnVHFmQVRSdTNEaEZSRVEwK1BsZFhWMWxaMmNubzlHb1BYdjJTSkphdFdxbDd0MjdxMi9mdnVyZnYzK3RxNHFxcmg4K2ZMaUdEeCt1Yjc3NVJ0dTNiOWZodzRmVnZIbnpCdGNFQUFBQUFFOHFPNVBKWkxKMkVRQUFBQUNhMXFWTGw5U3laVXQ1ZW5vMmVxN1MwbEk1T3pzM1FWVjFWMXhjckZPblRpa2dJRUF0V3JSbzFGeDM3dHlSajQ5UEUxVUdBQUFBQUU4T1FpQUFBQUFBQUFBQUFBQWJ4T21vQUFBQUFBQUFBQUFBTm9nUUNBQUFBQUFBQUFBQXdBWVJBZ0VBQUFBQUFBQUFBTmdnUWlBQUFBQUFBQUFBQUFBYlJBZ0VBQUFBQUFBQUFBQmdnd2lCQUFBQUFBQUFBQUFBYkJBaEVBQUFBQUFBQUFBQWdBMGlCQUlBQUFBQUFBQUFBTEJCaEVBQUFBQUFBQUFBQUFBMmlCQUlBQUFBQUFBQUFBREFCaEVDQVFBQUFBQUFBQUFBMkNCQ0lBQUFBQUFBQUFBQUFCdEVDQVFBQUFBQUFBQUFBR0NEQ0lFQUFBQUFBQUFBQUFCc0VDRVFBQUFBQUFBQUFBQ0FEU0lFQWdBQUFBQUFBQUFBc0VHRVFBQUFBQUFBQUFBQUFEYUlFQWdBQUFBQUFBQUFBTUFHRVFJQkFBQUFBQUFBQUFEWUlFSWdBQUFBQUFBQUFBQUFHMFFJQkFBQUFBQUFBQUFBWUlNSWdRQUFBQUFBQUFBQUFHd1FJUkFBQUFBQUFBQUFBSUFOSWdRQ0FBQUFBQUFBQUFDd1FZUkFBQUFBQUFBQUFBQUFOb2dRQ0FBQUFBQUFBQUFBd0FZUkFnRUFBQUFBQUFBQUFOZ2dRaUFBQUFBQUFBQUFBQUFiUkFnRUFBQUFBQUFBQUFCZ2d3aUJBQUFBQUFBQUFBQUFiQkFoRUFBQUFBQUFBQUFBZ0EwaUJBSUFBQUFBQUFBQUFMQkJoRUFBQUFBQUFBQUFBQUEyaUJBSUFBQUFBQUFBQUFEQUJoRUNBUUFBQUFBQUFBQUEyQ0JDSUFBQUFBQUFBQUFBQUJ0RUNBUUFBQUFBQUFBQUFHQ0RDSUVBQUFBQUFBQUFBQUJzRUNFUUFBQUFBQUFBQUFDQURTSUVBZ0FBQUFBQUFBQUFzRUdFUUFBQUFBQUFBQUFBQURhSUVBZ0FBQUFBQUFBQUFNQUdFUUlCQUFBQUFBQUFBQURZSUVJZ0FBQUFBQUFBQUFBQUcwUUlCQUFBQUFBQUFBQUFZSU1JZ1FBQUFBQUFBQUFBQUd3UUlSQUFBQUFBQUFBQUFJQU5JZ1FDQUFBQUFBQUFBQUN3UVlSQUFBQUFBQUFBQUFBQU5vZ1FDQUFBQUFBQUFBQUF3QVlSQWdFQUFBQUFBQUFBQU5pZy93UFA1alN5TkZEOUJBQUFBQUJKUlU1RXJrSmdnZz09IiwKCSJUaGVtZSIgOiAiIiwKCSJUeXBlIiA6ICJtaW5kIiwKCSJWZXJzaW9uIiA6ICIiCn0K"/>
    </extobj>
    <extobj name="C9F754DE-2CAD-44b6-B708-469DEB6407EB-5">
      <extobjdata type="C9F754DE-2CAD-44b6-B708-469DEB6407EB" data="ewoJIkZpbGVJZCIgOiAiMjgwMTU1NDYxMjY4IiwKCSJHcm91cElkIiA6ICI2MTcyNzY3ODkiLAoJIkltYWdlIiA6ICJpVkJPUncwS0dnb0FBQUFOU1VoRVVnQUFDU1FBQUFKeENBWUFBQUJSa1M1d0FBQUFBWE5TUjBJQXJzNGM2UUFBSUFCSlJFRlVlSnpzM1hkY1UvZitQL0FYWVFnaU9IQlFjWU9qb3VLcWc2dkZXYTFhZDZtN1dGdjN2cWpYUVVFcmJ0eDcxSFhkbGxvSERpaFdSUVZGRkZDd0tFTUVHWUlpaUFSQ2t0OGZmSE11SVlPZ0FiUy8xL1B4dUk5clRrNU9UazVPUGpubDg4cjdiU0NYeStVZ0lpSWlJaUlpSWlJaUlpSWlJaUlpSWlMU0ExRjU3d0FSRVJFUkVSRVJFUkVSRVJFUkVSRVJFZjF6TUpCRVJFUkVSRVJFUkVSRVJFUkVSRVJFUkVSNncwQVNFUkVSRVJFUkVSRVJFUkVSRVJFUkVSSHBEUU5KUkVSRVJFUkVSRVJFUkVSRVJFUkVSRVNrTnd3a0VSRVJFUkVSRVJFUkVSRVJFUkVSRVJHUjNqQ1FSRVJFUkVSRVJFUkVSRVJFUkVSRVJFUkVlc05BRWhFUkVSRVJFUkVSRVJFUkVSRVJFUkVSNlEwRFNVUkVSRVJFUkVSRVJFUkVSRVJFUkVSRXBEY01KQkVSRVJFUkVSRVJFUkVSRVJFUkVSRVJrZDR3a0VSRVJFUkVSRVJFUkVSRVJFUkVSRVJFUkhyRFFCSVJFUkVSRVJFUkVSRVJFUkVSRVJFUkVla05BMGxFUkVSRVJFUkVSRVJFUkVSRVJFUkVSS1EzRENRUkVSRVJFUkVSRVJFUkVSRVJFUkVSRVpIZU1KQkVSRVJFUkVSRVJFUkVSRVJFUkVSRVJFUjZ3MEFTRVJFUkVSRVJFUkVSRVJFUkVSRVJFUkhwRFFOSlJFUkVSRVJFUkVSRVJFUkVSRVJFUkVTa053d2tFUkVSRVJFUkVSRVJFUkVSRVJFUkVSR1IzakNRUkVSRVJFUkVSRVJFUkVSRVJFUkVSRVJFZXNOQUVoRVJFUkVSRVJFUkVSRVJFUkVSRVJFUjZRMERTVVJFUkVSRVJFUkVSRVJFUkVSRVJFUkVwRGNNSkJFUkVSRVJFUkVSRVJFUkVSRVJFUkVSa2Q0d2tFUkVSRVJFUkVSRVJFUkVSRVJFUkVSRVJIckRRQklSRVJFUkVSRVJFUkVSRVJFUkVSRVJFZWtOQTBsRVJFUkVSRVJFUkVSRVJFUkVSRVJFUktRM0RDUVJFUkVSRVJFUkVSRVJFUkVSRVJFUkVaSGVNSkJFUkVSRVJFUkVSRVJFUkVSRVJFUkVSRVI2dzBBU0VSRVJFUkVSRVJFUkVSRVJFUkVSRVJIcERRTkpSRVJFUkVSRVJFUkVSRVJFUkVSRVJFU2tOd3drRVJFUkVSRVJFUkVSRVJFUkVSRVJFUkdSM2pDUVJFUkVSRVJFUkVSRVJFUkVSRVJFUkVSRWVzTkFFaEVSRVJFUkVSRVJFUkVSRVJFUkVSRVI2UTBEU1VSRVJFUkVSRVJFUkVSRVJFUkVSRVJFcERjTUpCRVJFUkVSRVJFUkVSRVJFUkVSRVJFUmtkNHdrRVJFUkVSRVJFUkVSRVJFUkVSRVJFUkVSSHJEUUJJUkVSRVJFUkVSRVJFUkVSRVJFUkVSRWVrTkEwbEVSRVJFUkVSRVJFUkVSRVJFUkVSRVJLUTNEQ1FSRVJFUkVSRVJFUkVSRVJFUkVSRVJFWkhlTUpCRVJFUkVSRVJFUkVSRVJFUkVSRVJFUkVSNncwQVNFUkVSRVJFUkVSRVJFUkVSRVJFUkVSSHBEUU5KUkVSRVJFUkVSRVJFUkVSRVJFUkVSRVNrTnd3a0VSRVJFUkVSRVJFUkVSRVJFUkVSRVJHUjNqQ1FSRVJFUkVSRVJFUkVSRVJFUkVSRVJFUkVlc05BRWhFUkVSRVJFUkVSRVJFUkVSRVJFUkVSNlEwRFNVUkVSRVJFUkVSRVJFUkVSRVJFUkVSRXBEY01KQkVSRVJFUkVSRVJFUkVSRVJFUkVSRVJrZDR3a0VSRVJFUkVSRVJFUkVSRVJFUkVSRVJFUkhyRFFCSVJFUkVSRVJFUkVSRVJFUkVSRVJFUkVla05BMGxFUkVSRVJFUkVSRVJFUkVSRVJFUkVSS1EzRENRUkVSRVJFUkVSRVJFUkVSRVJFUkVSRVpIZU1KQkVSRVJFUkVSRVJFUkVSRVJFUkVSRVJFUjZ3MEFTRVJFUkVSRVJFUkVSRVJFUkVSRVJFUkhwRFFOSlJFUkVSRVJFUkVSRVJFUkVSUFJSQ1JzM0J2ZSs2WS9VOCtmS2UxZUlpSWpvUFRDUVJFUkVSRVJFUkVSRVJFUkVSRVFmRlp0eDMwT1NrWUdJYVZNUTJLVXprbzRkTGU5ZElpSWlvaEl3a012bDh2TGVDU0lpSWlJaUlpSWlJaUlpSWlJaUpYSTUwbnl2NFBtdW5YZ1RmQmVmalJpSkpxdld3TURBb0x6M2pJaUlpSXJCQ2tsRVJFUkVSRVJFNytuRml4Zkl5TWdvNzkwZ292OFBjZndoK2grcFZJcjQrSGk5Ymk4bkp3Y3ltVXh2MnlUNjJHVmxaU0UrUHI3WTd4YkZlcTlmdnk2alBTTjkraVN2SHd3TVVQMnJQbWp6Mis5b01PZmZTRHArREkvbnpnYnJMUkFSRVgzOEdFZ2lJaUlpSWlLaWZ3eUpSQUtwVkZvbXp5V1ZTckYwNlZLTUhEa1NFUkVSWmZLYytySnYzejU0ZVhraFBUMWQ3ZjNaMmRrWU1XSUUrdlhyaDZDZ29ETGV1L0loa1VodzZkS2xFajFtNjlhdDZOZXZIODZkTzZmWGZUbDkralRjM2QyUm5Kd01BQWdLQ2tKYVdwck9qNzl4NHdhOHZiMlJtWm1wOVRtbVRwMksyTmpZRDk3ZjBuRCsvSGtzWExnUWQrN2MwZXQyZi8zMVY1dzRjVUt2MjFUZytLT2JUM0g4T1hQbUROYXVYVnZxejdOaHd3WnMyclJKcDNYUG5EbURKVXVXWU4yNmRSOFVtbkYyZHNhS0ZTdVVsajE4K0JCRGh3N0YrZlBuMzN1N1pVa3NGbVA2OU9tWVBuMDZZbUppOUxKTkh4OGZEQnc0RUxkdjM5YTR6b3daTTlDN2QyK2RQdmYzN3QyRFJDTFJ5NzZwOHo3YlhyMTZOV2JNbUFHeFdBeUpSSUozNzk2VmVCdWxmZjdJWkRLOWhsNENBZ0xnNys5ZlptTzFPaktaRFB2MjdjUDI3ZHMvK0p6UTkvRmZzbVFKSmt5WWdJU0VCSzNyTFYrK0hCTW1URUJVVkZTSm4wUGY4dlB6OGZidFcrVG01aW90ejg3T3h0NjllM0hreUJHdGo0K0tpb0tQajQ5ZUE0MGx4ZXVIa21rd2V3N3EvalFKS2Q2L0lYTEdOTWpMOGZOTVJFUkV4VE1xN3gwZ0lpSWlJaUlpMG9lM2I5L0N3OE1EVmFwVXdhSkZpeUFTS2Y4R0p5a3BTV1hTUnAzeDQ4ZWpiZHUyeGE1MzRzUUp4TVRFb0czYnRtamV2UGw3NzNkaEZ5OWUxR3NBdzhMQ0FuUG56bFZhSnBmTDRldnJpOHpNVEV5Wk1rWHQ0NDRjT1NLRUJVNmZQbzBPSFRvVTJ4SWhNek1UK2ZuNUg3Uy81dWJtcUZDaGdzcnlMVnUyYUEza1ZLeFlFU05Hak1EbXpadEwvSnd6Wjg1RS9mcjFzWHIxYWx5N2RnMnhzYkVhajB0UitmbjVPazBpNWVYbEZidU9TQ1FTWG50TVRBeHUzYnFGMGFOSHc4VEVCTC84OGd0TVRFemc2dW9LUjBmSFl2ZkwyOXNiang0OWdwT1RrOFoxVWxOVDhlVEpFNGpGNG1LM1Y5YmtjamxPbno2TnhNUkVqQmd4UXEvYi92MzMzMUc5ZW5WODk5MTNTc3Z6OC9PUm01c0xzVmdNc1Zncy9QdmR1M2ZJek14RVptWW1zckt5bFA2OWRPbFNHQnNiQS9qMHg1OXo1ODRoTWpMeWc3ZFQySmd4WTFDN2RtMmxaYVUxL3BTbS9QeDhYTHAwQ2RIUjBiQ3pzOE9RSVVPVTdsK3laQW55OHZKS3RNMjVjK2ZDMnRwYWFabE1Kb08vdno5c2JXMkxmZnpObXpleGJkczJBQVZqUjgrZVBkR21UWnNTN1FOUThINjhmdjFhWlNKZktwVWlLeXVyeEsrcnZKaWFtcUo5Ky9aNCt2UXAzTnpjc0hQblRsaFlXT2o4K0ljUEgrTGt5Wk9ZUDM4K0tsV3FwUGY5Q3dnSXdOS2xTOUdoUXdkNGVIZ0k0MFpZV0pqV3dKTTJJMGVPaEtXbEpXUXlHVFpzMklDa3BDUjRlbnFxL1E3VkpEWTJGdEhSMFpETDVmRDA5RVJjWEJ6YzNkM1JzR0ZEblI2djcvTW5LeXNMU1VsSmlJMk54Wk1uVHhBVkZZWG82R2hVcjE0ZEJ3OGVMTkcyTkRseDRnUVNFeFBSclZzM3hNZkg0L2p4NHlWNmZJMGFOVEIrL0hpbGZkNjZkYXZhZFoyY25OUitaNTg3ZHc3SGp4K0hzYkV4QmcwYUJCc2JtNUs5aVArajcrTWZFQkNBaUlnSU9EbzZva1dMRmhyWGUvandJVUpDUXRDa1NSTjA3Tmp4dmZaZG4yN2N1SUVWSzFaZzRNQ0JtREZqaHJEODdkdTMrUDMzM3lHVHllRGs1SVE2ZGVxb2Zmek5temR4OU9oUnpKdzVFL1hxMVZPNXZ6U3ZieFg3K1NsZlA1UVgyeVZ1a09YbUl2SFFBVlJ6NmdicmI1M0xlNWVJaUloSUF3YVNpSWlJaUlpSXFOeWxwS1FnTEN3TTZlbnB5TXpNaEtXbEpheXNyT0RnNElDYU5XdnF0STI4dkR5a3BLUWdORFFVSmlZbW1EZHZudElrdGxnc3h1UEhqeUVTaVdCaVlxTHkrUHo4Zk9UbjUrUE5temZGUHRmOSsvZUZ5Ykh3OEhCODg4MDNPcjdTQXNlUEg0ZTV1Ym5LOHFkUG55SWdJS0JFMjlLbVNwVXFLc3VlUEhtQzlQUjBkT3JVQ1JVclZsUzVQejQrSG1mT25FSE5talZoYjIrUHExZXY0dno1ODhXK3hybHo1K0xaczJjZnRMOHpaODVVK3p3UkVSRnFmNjB2bFVvaGtVaGdhV21KWWNPR0lURXhVV1dkMTY5ZlF5YVRvVnExYW1wRERZcnFCQ05Hak1DZE8zZmc3ZTBOTXpNenVMaTRmTkJyS1d6bHlwWEZ2cSt0V3JXQ2w1Y1hBTURRMEJCQXdUbFpyVm8xckZ5NUVzdVdMWU83dXp0R2pCaUI4ZVBIcTB4WUtXUm1aaUlpSWdJdFdyVEFxMWV2Y1ByMGFiWHJoWWVIQXlpb3NuTDkrblcxNnpSdjNoeGR1M2JWNlRYcTA1MDdkNUNZbUlqNjlldWpTWk1teU1uSktkSGpLMVNvb1BINEZKV1ZsUVZuWitjU1RUWWFHaHJDd3NJQ0wxNjhRUDM2OVFGOCt1TlBhR2dvcmwyN1ZxTHRGT2ViYjc1UkNTU1YxdmhUbW95TWpMQnc0VUpNblRvVnUzYnRRdVBHalpVbTYwTkRRMHNjN0ZOM1RzZkV4RUFzRnFOMTY5WmFIeHNXRm9aVnExYWhRb1VLY0hWMXhjYU5HK0hwNlltdFc3ZXFoSndVRGg0OHFIRXNBSURBd0VDbFk2d0lVTzdac3dmNzkrOVhXZi9Ja1NPd3RMVFV1cDlsYmZ6NDhZaU1qRVJvYUNoKysrMjNFbzNoNTg2ZHcrM2J0ekZyMWl5c1hMbFM1K3NPWFhYbzBBSE5temZIblR0M3NHTEZDcmk1dVVFa0V1SHZ2Ly9XK3I1b00yREFBRmhhV2tJcWxRcGpqNXViRzVZdlg2NTJqTkhHME5BUW5UcDF3cTFidHpCejVreTR1Ym1oUTRjT3d2MmxlZjRjT1hJRXQyN2RRbEpTRXJLeXNwVFdNemMzUjlPbVRXRnJhd3V4V0F3VEV4T1Y4STBtNnI0SE1qSXk4UGZmZjZOMzc5NFFpVVI0L2ZvMWZIMTlZV2hvS0lURXRCR0x4YWhmdjc1U0lFa3NGc1BmM3g4aWtVajQ3cFpLcFpESlpLaFhyNTVLSUNrdExRMzc5KzlIbFNwVmtKMmRqYlZyMTJMOSt2VmF2N1BLNHZQNzVzMGJvVHJiM2J0M05ZNjVHemR1eEw1OSt3QUEwZEhSV3NkbVRkZTZaYVZXclZwd2RuYkdmLy83WDJ6ZXZCbHIxcXg1cisyVTV2VXQ4T2xmUDVRbnUyVy9JTTN2Q2hJUEhXUWdpWWlJNkNQR1FCSVJFUkVSRVJHVkM3bGNqdXZYcitQWXNXT0lqbzRHQUJnYkc4UEN3Z0paV1ZsQ1VNVFcxaFlqUjQ3RWwxOStxYlZLUnJWcTFiQnExU3JNbWpVTHZyNitxRkNoQW1iTm1xWDBmQURRclZzM0xGeTRVT1h4UjQ0Y3dZRURCNHJkNzhURVJDeGZ2bHhva2ZQRkYxK2dhdFdxeFQ3dTNyMTdTRTVPaHFtcHFUQnBwWW1ibXh1KytPSUx0ZmRsWldWaDNMaHhBSUFEQnc2Z2N1WEtHcmVqN25qZHVIRURBUERsbDErcTNKZVRrNE9sUzVkQ0lwRmc3dHk1YU5hc0dSNCtmSWlkTzNlaVljT0dXbjh4MzZGREJ6Um8wRUM0blorZmo1czNiOExZMkxqWXFqN0J3Y0hJenM3V09JbTZZOGNPbFdWeXVSeExseTdGelpzMzRlenNERHM3TzdXVkRvWU9IUXFKUklKang0NXBuZkN6czdPRHU3czdGaTFhaENOSGpxQlNwVW9ZUG55NDF2M1dWZnYyN1lYM0tUdzhIUEh4OGVqWnN5ZE1UVTJGZFFyL2NsL3hLM3BGU0tabHk1Yll2bjA3Rmk5ZWpKY3ZYMnI5SEFRR0JrSW1rK0hMTDcvRXMyZlBpcDNzOXZmMzEzaGYvLzc5eXp5UUpKUEpoQW5VWjgrZVllREFnU1hleHI1OSs5UldPVkRId3NJQ1E0WU1nVVFpZ2FtcEtjek16SVQvOS9YMVJYaDRPR2JPbklsbXpackJ3c0lDRmhZV2FpZmpQdlh4eDlYVkZiTm56eTUyTzhWNStmSWxKazJhaEVxVktxbXQ5Rk5hNDA5cHExKy9Qbjc2NlNkczI3WU55NWN2eDQ0ZE80VGpmdXJVS2VIOTFWWGhTaGxoWVdISXo4L0gzYnQzaGZ0Q1FrS0UrK3ZXcllzYU5Xb0FLQmdyM2QzZElaRkk0T0hoQVVkSFJ4Z1pHV0hwMHFYNDk3Ly9qWFhyMXVHenp6NVRlYjRPSFRxZ1dyVnFLc3NsRWdsMjdOaUJwazJib25mdjNzTHloSVFFZUh0N3c5SFJVU2tnZGUzYU5ZU0docGI0OVg2b3c0Y1A0K25UcDhXdUo1RklZR3hzakppWUdMaTd1MnRkZCt6WXNiQ3pzd01BTEZpd0FJYUdodkQxOWNYczJiT0ZjS2pDenAwNzFiWVBURWxKQVFEOCtPT1BhcC9EM2QwZERSbzBnSW1KQ1pZdFc0YnAwNmNqSUNBQW16ZHZWdnE4ZVhwNm9tWExsc0x0bkp3Y0JBWUdvbDY5ZWlxZm81MDdkOExIeDBlNGJXeHNqS1ZMbDhMVjFSWDM3OStIcDZjbjNOM2RkUXBsRmw2bmI5KytNRFUxeGFwVnErRG41NmNVU0NyTjg4ZkV4QVRwNmVsbzJMQWhQdnZzTTBSSFIrUHAwNmRZdVhJbDJyZHZyL1I4Z1lHQmNITnpLL1oxQWNBdnYveUNUcDA2S1MwTENncUNYQzdIdi83MUw2WGx3NGNQMS9nZUZxWXR2REZnd0FDaE9zKytmZnR3L1BoeDFLMWJWMm1kdkx3OGVIaDRJRHM3R3l0WHJrUmNYQngyN2RxRlE0Y09hUTNRbGZiblZ5cVZZc1dLRmNqSXlFRC8vdjFSclZvMVpHVmxxYTB5ZHVIQ0JUeDgrQkN0VzdkR3k1WXROYTRIUUtlUVYybjc3cnZ2NE9QamcvdjM3eU1nSUFCZHVuUXA4VFpLOC9vVytQU3ZIOHFUZ1lFQjZyajhnT2dWeTVFVkhnYUxscTNLZTVlSWlJaElEUWFTaUlpSWlJaUlxTXlscDZkajJiSmxpSWlJUU11V0xlSHE2b3IyN2R2RHlzcEthWjNnNEdCY3VuUUp5NWN2aDcyOVBkemMzSlRXS2NyR3hnWWVIaDV3ZFhYRjVjdVhNV0RBQUdFeUx6VTFGUURVVHVyb0tqazVHZlBtelVObVppWjY5T2dCZjM5L0pDVWxZYzZjT1dxckVRRUZFd2xIang1RmNuSXlqSXlNNE83dXJoUkVVY2ZFeEFSbVptWnE3L1B6ODROVUtrVzNidDAwVnNQUVJDYVR3ZGZYRjZhbXBpcVRNbks1SE92V3JVTjhmRHdHRHg2TWR1M2FBUURtejUrUC8vem5QM0J6YzhPR0RSdVVKbVVLbXpoeG90THQ5UFIwM0x4NUU5V3FWY09TSlVzMDdsTmNYQnl1WDc4T0N3dUxZc012UVVGQmFOT21EVXhNVFBEcnI3L2k1czJiNk4yN3QwcjdMWVhrNUdSa1pXWEJ3Y0ZCcDhuWmR1M2FZZEtrU2RpeFl3Y3VYcnlJZ1FNSGxyalNoRHI5Ky9jWC9qMS8vbnlrcEtSZy92ejVHdmRKOFp5RjI2M1VxRkVEbXpadFFuNStQcDQ5ZTRhVWxCUzBiZHRXWmNMdnlwVXJNREl5UXZmdTNWR3BVaVdWaVZlRlBYdjI0Tnk1YzFpN2RpMmFObTJxZGgwam83TC9zNUdmbngraW82TlJzMmJORWdkUVFrTkRrWjZlcm5KY2p4MDdodXpzYkFBRkU3aHYzcnpCM3IxN0FRQnQyN1pWT1hjVndzUERFUjRlanFaTm02Sng0OGJGUHYrblBQNFVYWGIrL0htMGJObFNxQUJWMU1hTkc1R2ZudzlYVjFlbDVjZVBINGRjTHNmWFgzK3Q4dGtwemZHbkxBd2VQQmgzN3R6QjNidDNjZlRvVVV5Yk5nMkE2ckVyS1E4UEQ2WEtNTC8rK3F2Uy9kT21UY1Bnd1lQaDdlMk4zYnQzUXk2WEs3VnY3TktsQ3laTW1JQjkrL1poenB3NVdMeDRzVks0QlFBKy8veHpmUDc1NXlyUC9lYk5HK3pZc1FNTkdqUlFDbHVFaG9iQzI5c2I5dmIyU3N2ajR1SVFHaHI2UWEvM2ZVUkVSQ0E0T0ZqbjlYVnBnelpnd0FEaDN5S1JDSzZ1cnNqUHowZHFhcXBLME5mVTFGUnRLN2UwdERSSUpCS05iZDRLajBXVksxZUdoNGNIWnMyYWhZaUlDR0ZNQWdwQ2FJVy84MSs5ZW9VTkd6WmcrUERoS3VPZ3VuSFp6TXdNeTVjdng3UnAwM0RyMWkzczM3OGY0OGFOdzd0Mzc3UWVBMFhRSVRNekU4Ykd4bWpUcGcwOFBEelFwRWtUdkgzN1ZuaGRwWG4rZlB2dHQvajIyMitGMnhzM2JzVFRwMCsxQmlXc3JhM1JxRkVqdGZmRnhNUWdPVGxaN1gxWHJseUJ1Ym01eHNDM3Z0eTlleGRHUmtaS2dTcTVYQTR2THkvOC9mZmZHRDU4T05xM2I0KzJiZHNpS0NnSVI0NGNRWTBhTlpTdUZRb3J6ZU12azhuZzVlV0ZrSkFRREI0OEdOT21UY08xYTlld2J0MDZMRjI2VktrRldHaG9LT2JObXdjckt5djgvUFBQeU16TXhKdzVjL0RWVjEvcEZPZ3FENmFtcGhnelpndzJiOTZNM2J0M28yUEhqaHFEVXByQzNtVnhmZnNwWHorVU4ydm43eEN6YmcwU0R4MUVzN1ZleFQrQWlJaUl5aHdEU1VSRVJFUkVSRlNtb3FPanNYanhZa2lsVXJXL1lGZXdzckpDbno1OTBLZFBIOXk2ZFF2cjE2L0h0R25UNE9ucHFiYnloa0tMRmkwd2I5NDgyTmpZS0sxMzc5NDlBRkJwSWFTcitQaDRMRnEwQ0M5ZnZzUzRjZU13ZHV4WTFLdFhEd2NPSE1DTUdUUGc0ZUdoc2w5cGFXbnc4dkpDY0hBd3pNM040ZUhoVVd3N25zTFMwOVB4KysrL0t5MVR0UDdLemMwVlFoWHFEQmt5UkNXOGRmZnVYYVNucDhQSnlVbHA4bE1tazJIZHVuVzRmdjA2MnJWcmh5bFRwZ2ozdFc3ZEduUG56c1hhdFd2aDZ1b0tOemMzT0RnNEZMdnZpaFpHaFN1QnFMTi8vMzdJNVhLTUhEbFNiUXNuaGJDd01DeFpzZ1FPRGc1d2NuTEM4ZVBIWVc5dmp6bHo1bWg4aktLaWhycUpQRTJHRGgySy9QeDh0WUVLZllpSmlZR3RyYTNHTUZKR1JvWnc3UHo5L1hIbnpoMmtwS1FnSlNVRnFhbXBTc0dGL2Z2M0sxVldTa3BLUW1ob0tMNzg4a3RoUWwxVHNFMHhxVjEwSXJ3OFpXWm1DdWYwZ2dVTDBLcFZ5WDdwdm5EaFFxU25wNnRNMlAveHh4OUlUMDhYYm1kbFplSEVpUk1BQ3NKZmhTZGNQOVEvWWZ4SlRrN0c5dTNiSVpQSk1HellNSXdkTzFabEV2TEdqUnNxVlRiZXZYc0hIeDhmR0JnWXFLMGtVcGJqVDJtWk4yOGVmSHg4TUdMRUNMMXQwOVBURS9uNStWaTBhQkhzN093d1ljSUVwZnNyVnF5SVpjdVc0Y2FOR3hDSlJGaTBhQkdjbkp5VTFoa3hZZ1RrY2psKy9mVlh1THE2NHJ2dnZzUElrU09Wam5ONGVEamk0dUtVSHFjSXhTUWtKT0RjdVhQQ2NrV0x6RWVQSGlsTjNuOW8yNklQdFgzN2RxVXhUK0hKa3llb1hMbXlUcTNXTm03Y3FMWXluRWdrd29JRkN5Q1JTQkFWRmFWMFBGeGNYTlJXc0preFl3WWVQMzZNalJzMzZsUTV4TmJXRnN1WEwwZVRKazFVdnUveTgvT0Z5cENLdG1UNStmbENleitSU0tUMSs3UnExYXJ3OFBEQXRtM2JNSGp3WUFRRUJHREZpaFhGN2hNQWpCdzVVbVZaL2ZyMWxhNHhQcWJ6cDBPSERrSTFvcUsyYk5tQ3MyZlBxaXhQU2twQ1dGZ1krdlhyVjZxVmUxNjllb1hvNkdpMGI5OWVlSTlsTWhuV3IxOFBmMzkvZE96WUVULzk5Qk9BZ3ZmMDU1OS94b3daTTdCNTgyYkk1WEtsb0Z4aHBYWDhWNjllRFg5L2YzVHExQW1USjA4R1VGQ1YwZHpjSE83dTd2RHk4a0tUSmszdzh1VkxwS1Nrb0hYcjFuQjJkaGFxQlRacDBnUW5UcHhBalJvMU1HalFvUGM5YktXcVg3OStPSFhxRkpLU2tuRG16Qm1sQUJ6d3Y5YTl1cDRYK3I2K1ZmZ25YRCtVQitPcVZWR3ovd0NrWGJvSU1KQkVSRVQwVVdJZ2lZaUlpSWlJaU1wTVdsb2FGaTllakVxVkttSEZpaFZLazRmNStmbUlpSWdRMnRZVW5wUjFkSFJFbzBhTnNIanhZaXhldkJoYnQyNUY5ZXJWTlQ1UHo1NDlsVzdIeDhmRHg4Y0h4c2JHYWxzRkFmK2JpSWlKaVVIMzd0MlY3bnY0OENIYzNOenc5dTFiakJ3NUVtUEhqZ1VBakI0OUdzYkd4dGk3ZHkrbVQ1K09VYU5Hd2RuWkdRWUdCdmpqano5dytQQmg1T1Rrb0VtVEpsaTBhQkZzYkd4S2NMUUt3aW1LNEVSUnQyL2YxbG9Gb252MzdpcUJwQXNYTGdDQVV2VUhpVVNDVmF0VzRmcjE2MmpjdURIYzNOeFV3akpmZmZVVnNyS3lzSFBuVHN5ZlB4OC8vdmdqaGcwYnByWHFrR0xDSmpVMUZUazVPV3BETDVHUmtiaDE2eGFxVmF0V2JHdXVWcTFhNFp0dnZzRzVjK2NRR2hxS21qVnJ3c1BEUTJrQzZjS0ZDOWk1YzZkd1c5SHk3TGZmZnNPWk0yZFV0cmw3OTI2MTdZMmNuWjIxN3N2N1NrMU54WnMzYi9DdmYvMUxtR1FHQ242Vkh4UVVoTldyVndzVFl3RGc2K3NMQURBME5FU05HalhRcUZFajFLcFZDOWJXMXFoWnM2YktyOW9WNzIvaHNFSjJkamIyN05tanNpOFJFUkVBZ0JNblRxaHN4OExDUWlVVVVSWTJiTmlBMTY5ZjQ2dXZ2aXB4R0Frb2FEc0RRQ1VZY09EQUFTRTg0K3pzRENzcks2RU5ZR2xVZ2ZyVXh4OXJhMnRzMjdZTjY5YXR3OG1USjNIdDJqVzR1cm9xVFViSzVYS1Y0M3p5NUVsa1pXV2hWNjllYXF1M2xlWDRVMXFxVnEySzBhTkg2M1dibjMvK09XSmpZeUVXaTlHbFN4ZWxpamcrUGo3WXUzY3Zzckt5VUt0V0xSZ1pHV0hGaWhVYWd5YWRPM2ZHdzRjUGNlellNVnk0Y0FHTEZpMFNxazJkT25VS1FVRkJTa0ZMUmV1ZXlNaElQSG55UkZpdStDemR1blVMZCs3Y0VaWVhIcC9LZzdvQXBTTHNrWlNVaEpVclZ4WWJNTlFXSEVwT1RzYnUzYnR4NjlZdHZleXZPcG9tOWMrZlA0OXQyN1lwTFR0ejVvenczZFdzV1ROczJiSkY2N2FiTkdtQ1RaczJBU2o0SFBmbzBVUHIrZzhlUE1DclY2L3c1WmRmcW95RlJjTmRuL3I1Yy9IaVJRQUZuNUhTcExpR1ZWUXdLenpHTlczYUZFdVdMRkVhdXl3c0xPRHA2WWs1YytaZzA2Wk5lUDc4T1NaT25LaHlucGJXOFhkMGRFUmVYaDRXTDE0c1BHZTFhdFhnN3U2TzFhdFhDODhSR2hxS3RXdlhZc0tFQ1VMbEo1RkloSVVMRjJMT25Ea2FxNFI5REF3TkRURjI3Rmo0Ky91cnJZNmxDQURxR2tMWDkvVnRZWi82OVVONXNlclpDeW0vZXlNM09Ra1ZyRld2NjRtSWlLaDhNWkJFUkVSRVJFUkVaVUl1bDJQWnNtV1FTcVZLWWFTWW1CZ2NQSGdROSsvZkYwSWFpb21jd3F5dHJiRml4UXBNbXpZTlM1Y3V4ZWJObTJGZ1lJRDgvSHk4ZnYxYWFWMHpNek5oY2lRMk5oWUxGeTVFWGw0ZW5KMmRWVnF4S0NoYU1oMC9maHluVHAyQ1NDUkN4WW9WY2ZyMGFaaVptVUVrRW1IS2xDa1lPblNvMHVPY25aMWhhMnNMTHk4dkhEcDBTSmgwVDA5UGg1bVpHWDc4OFVjTUh6NWNwK29KbXZUcjEwLzQ1WHB4ZHU3Y0NSOGZINVhsejU0OVV3a3dQWC8rSEo2ZW5vaU9qb2E5dlQwOFBUMWhibTZ1ZHJ2RGhnMUQ5ZXJWc1hyMWF1emV2UnRYcmx6QnBFbVRsRnFTRkphWm1RbWdZT0xtenovL1ZQdXJmMFZyb3RHalJ4ZjdTM09nb0JyRjY5ZXZFUkFRQUNzcks1VmZuRXNrRW9qRllyUm8wVUpqQ3dxZ29FcFhVbEtTTU5GV1ZoUXRoM3g4ZkpUZUl5c3JLM2g0ZUtCNTgrYXd0clpHZG5ZMkFnSUM0T3pzakVHREJxRjY5ZXJGaGkvZXZuMHJWRWdvUERtV201dUxDeGN1UUNRU3FVeTJtWnFhQ3IrOFZ4Q0x4YkN5c2lyelFOTEZpeGVGNmw4QXNHdlhMcTNydDJqUlFxVWRuZUw5TERxeFhyUzZqNEdCZ1hDTURoNDhpRWVQSHFsOURrVTFpYzJiTjJ1c2JyQjQ4V0tsMW5yQVAyUDhhZGl3SWJaczJZSmp4NDdoMEtGRG1EZHZIcjc5OWx1aGRZMUVJbEdwY2hRU0VnS1JTQ1JNZUJaVzF1TlBXUWdPRHNhREJ3L2UrL0VPRGc3QzVMamljOWkrZlh0TW16WU5uVHQzeHBneFkvRGt5Uk5rWldXaFI0OGVtRGx6Sm03ZnZvMFhMMTVvM0dhSERoMVFvMFlOckYyN0Zna0pDV2pXckpsd1gySmlJaHdkSGVIdTdpNHN1M256Smp3OFBEQjE2bFNWbGsrdXJxNzQ2YWVmbE02NWlJZ0l4TVhGNlZUdFE1OGFOR2lBbkp3Y3RlMkNybHk1Z3NURVJOU3RXMWVuQ2g1MTZ0U0J2YjI5VW9BaVBUMGRodzhmeHNXTEZ5R1R5ZENrU1JQWTJka3BqZE92WHIwU2doNEtpb0JIV2xxYXloaHRZV0VCcVZTcThuMzg5ZGRmcXcxdnRHelpVdmg4WldabTR2ang0MmpWcXBWUVJWSmR1MXFaVEtaVU5ROG9xS2hsYkd5c3NjMVhZVzV1YmdnTURNVDA2ZE8xdGtnRFN1Zjh5Y3pNVkFuNEtjYlRtVE5uS2gzVGdRTUhxclFpMUZWMmRyWlFOVWxkNkNRc0xFeHJ4VWtGWFFKVmluR3VjK2ZPU0V4TXhDKy8vSUxvNkdpMGFORUNucDZlYXM5aEd4c2JiTml3QWZQbno0ZTN0emNlUEhpQU9YUG1sTW5uMThuSkNRNE9EbXJEN3oxNzlzUzllL2R3Nzk0OVJFZEhBeWlTRDQ1bEFBQWdBRWxFUVZRSXNSWDlISFR0MmhYSnljazRjdVFJZ0lMcVdrWGJjcGEzM3IxN28zZnYzbXJ2VXdTU2RMa09CZlIzZmZ2L3czKy9sSlZLelFyR3VyZVBJaGhJSWlJaStnZ3hrRVJFUkVSRVJFUmw0dXJWcTRpTWpJU25wNmZTTCs5alltSVFHQmdJZTN0NzFLbFRSL2dWdXpxMWF0VVMydmI0Ky91alo4K2VlUGJzbVVwWVorREFnWmd4WXdZQ0FnS3dmUGx5U0tWU2RPellVV3ZJb2syYk5wZzZkU3FDZ29LRVh6L1hxRkVEUUVHYmxVT0hEcW1kTEpkSUpNak56WVd0clMxZXZueXAxQnFxYnQyNnFGQ2hBbDY4ZUlFNmRlckF3TUJBdDROVmhKR1JrYzV0dFRSVmZEbCsvTGpTN2RqWVdNeWNPVk9veXJGZ3dRSzFFMldGT1RrNTRiUFBQc082ZGVzUUd4c0xYMTlmallHQXdwTXM1OCtmVjVtd1NVbEpFU2J6ZCt6WW9WVFphUHo0OFVvdE5RcFhFNW8xYXhZU0V4TmhZbUtDM054Y1lXS3M4T3NlTldxVU1OR2ZucDZPek14TTFLbFRSL2dWZWRHV0x0T21UVU5HUm9iUy9ybTZ1cUpObXphNGRldVcydXBLUU1FdjE0R0NsbUNhS21yOCtPT1BhTktrQ1FEZ3pwMDdFSWxFU3NmQzE5Y1hob2FHYU5hc0dkYXRXd2NBQ0F3TVJFQkFBQ3d0TFhWcVFRUUF2Ly8rTzk2OWU2ZngvbTdkdW1IaHdvWEZibWY4K1BGS3g3c3NoSWVIQ3dIRHVuWHI0c3FWSzhVK0ppOHZUeVdRcEpqSUxrazdub1NFQkVSR1JtcDhEcURnczZJcEVCWVhGd2RYVjFlbFpaL3ErSk9XbG9aTm16YkJ4Y1ZGYUNzNGV2Um90RzNiRml0V3JFQ0RCZzJVamszaDhVSWtFbUh6NXMySWo0OVgyMWFtck1jZmZZbUxpNE9YbDNJTG1IYnQyc0hGeFFYaDRlRWFLOWpwU2pGTzNiMTdGelZyMWtUOSt2VVJIeDh2VERCUG1USUY3ZHExRXliM2UvWHFWZXcyNVhJNWxpOWZqbGV2WGdubmpFd21RMUpTa2twMWtKaVlHQUJRMndaTm5lYk5tNk41OCthNnZUZzltalJwa3RybEVva0VodzhmQmxBdzF1cFNOV3ZVcUZFWU5XcVVjRHNvS0FqTGxpMURYbDRlTEMwdE1XSENCUFR0MjFlWW5GZVlQWHMya3BLUzFHNXp6Smd4S3N2bXpKbUR0bTNiWXZmdTNVckxIUjBkMVFhU2JHMXRoYlpKaVltSk9INzhPSm8wYWFMU1hxcXdaOCtlQ1NFbUJUYzNONDJWVklwU2ZPWVVnUXhOU3V2OE1UWTJWZ3FnUzZWU1hMdDJEVUJCSmFuQ3g2bGh3NFk2UFljNlo4K2VGZHFicVJNWkdhbnhlNkFrSkJJSjd0MjdoMmJObWlFM054ZVRKMCtHV0N4RysvYnRzV0RCQWhnWUdHajhmcTFXclJwV3JseUpGU3RXSURvNkdwczNiOGJXclZzaEVvbEsvZlA3K3ZWckhEaHdRS2R0S0FKSzJqZzVPWDEwZ1NSdEZBRWpTMHRMbmRiWDEvWHQvdy8vL1ZKV3pHeHRZV0JzakxlUEhzS3FTSlVwSWlJaUtuOE1KQkVSRVJFUkVWR1pPSHIwS0J3Y0hOQ2hRd2VsNVczYXRNR3BVNmRnYVdtSnlNaElyWUVrQU9qVXFSTWNIQnh3OU9oUjlPelpFNVVyVnhiYUlieDU4MGFZekFLQWpoMDdvazJiTm1qUm9nVkdqaHhaN0dUbGtDRkRNR1RJRUxYM0ZaN1lqWXVMUTNoNE9PN2R1NGY3OSs4TEV3QjE2dFJCbno1OVlHaG9pTXVYTHlNcUtncFJVVkhDNCszczdHQmpZd01iR3h0WVdWbWhjdVhLc0xXMVZhbE1VUFFQLytIaDRjVzJhaW04YmxIUG5qMkR2NzgvVEUxTmhYMXQyTEFoT25YcUpFeDRSa1ZGd2N2TEM5MjdkOGVJRVNOVXRybDE2MWIwN2RzWFE0WU13ZmJ0MjNIMjdGbjA2OWRQNDM0b0FqNW1abWFJam81R2FHZ29IQndjaFB0RklwRXc2YTd3NHNVTFpHZG5LNzMrTjIvZVlQanc0V3Fmby9DdnZZY01HYUkyQ0hIMDZGR2NQWHNXKy9idFE3MTY5ZFJ1eDl6Y1hHanZscGFXaHN6TVRHR0M5dlhyMThVR1ZwS1RrNUdXbHFaMm5iZHYzd0lvcU5Cdzc5NDl0R3JWQ2pObXpBQlFNUGw2NGNJRmxiWnhGaFlXQVA0M1NWYVlSQ0pCVWxJU0VoTVRZV2xwQ1h0N2UyUmtaT0MzMzM1VCsvd0tVcWxVcDZDUm9yVlpXUkdMeFZpNmRDbnk4L014ZWZKa3ZIanhBdkh4OFhCemMxUGJXaVU4UEJ5TEZ5OVd1eTFGOVlxU0JKSTBiUXNBMXF4WkExOWZYMnpZc0VFSWxSV1ZscGIyanhsL3dzTENFQndjakR0MzdtRHc0TUg0L3Z2dlViRmlSWHorK2VmWXUzZXZVT1VoTHk4UE1wbE1iWUJJM1dlc1BNWWZmY25OelVWY1hCeUFnbU9mbDVlSFdyVnFBUUQ2OU9tak5LWUJ3TjY5ZS9Ia3lSUDA3dDI3MlBDUVlqdnYzcjFEV0ZnWXZ2NzZhNVYxVEV4TVlHVmxoVFZyMXFqZHhvd1pNMVRDcWhjdlhzU0dEUnV3YmRzMklkRDQ4dVZMU0NRUy9QSEhIMHBCRzhVWTV1Ym1walR1S29LZWUvYnN3Zjc5KzlVKzkvNzkrN1cyVGkwTFBqNCtTRTFOUllzV0xkUldWdFJGOCtiTllXWm1ocjU5KzhMRnhVVVlmNHNhT0hBZ0lpSWlVTGR1WFoyMmEyZG5oeG8xYWdpQnFmLys5Nys0ZlBteTJuWHo4L09WUW51S3NmL3g0OGRLeSszczdKUWVWN1ZxVmJpNHVBQW9hTTJrcU1LbkswV2xIRzFoVnFCMHo1L0NRZG1BZ0FCaERQM2hoeCtFZ0paQ1lHQ2dyaTlOa0pXVmhWT25UbWxkWjlpd1lmaisrKytGMjl1M2I4ZWxTNWV3Zi85K3BjcFV4YlZ6RFFrSmdWZ3NSb2NPSFdCalk0UGV2WHZEd3NJQzZlbnBXb05saFczYnRnMStmbjRZUEhpdzhKMVIycC9mK3ZYcks0VzAxZm5ycjcrd2Z2MTZqQnMzVHVNMW1VSnB0RUl0VFlxcWM3b0d3UFYxZmZ0UC9PK1g4bUlnRXNHOGFWTmtQWHBZM3J0Q1JFUkVhbnhhVjRkRVJFUkVSRVQwU1VwS1NzS3paODlVSnBvQjlXMUlpdE9uVHgrc1diTUdpWW1Kc0xHeEVRSWVVVkZSU24vUU56WTJ4bzgvL29qTGx5OHIvVUs1T0YyNmRFR3JWcTBBRkV4SVg3bHlCWEZ4Y1lpTGkwTlVWSlR3QjN5Z29OV0dvNk1qdW5idHF0UWU1ZHR2djBWc2JDenUzTG1ENE9CZ1BINzhHS0dob1FnTkRSWFdzYkN3d0w1OSs0VGJpcFpUUmRzanhNZkhhNnpNVUpTNmxpSTdkdXlBVENiRHQ5OStLMHlPQXNwaGpKeWNITVRFeEtCRml4WXFqOC9PemtaTVRJenc2MmtqSXlPVjFnOUZLU1o0aGc4Zmp1UEhqMlBmdm4zWXZIbXpjSCtOR2pXd2ZmdDI0YlpZTE1hb1VhTWdFb25RdFd0WFlYbUZDaFhRdjM5LzRYWnFhaXJ1M3IyTHp6Ly9ISTBhTlVKNmVqb0NBd1BWdG1IUlZlSEovcUxWay9yMzc2LzAvSVZ0M0xnUkZ5NWN3S1JKa3pCNDhHQ3R6K0hyNnd1eFdJeHUzYm9KeXhJU0VpQ1ZTbFZDSElvSjhhaW9LSGg3ZXlNeE1WSDRYMHBLaWhBYSt2cnJyMkZ2YjQvZHUzY2pPenNiblR0M1ZtbUxwWER0MmpXbHo0WTI3L09aZkYrbXBxYm8xYXNYOHZMeU1HellNQ0Y0WjJKaW9yWXFtTGFXS29ySldWM1BoZlQwZElqRll0alkyTHpIbmhlb1hyMzZQMmI4NmRHakJ4bzFhb1IxNjliQjI5c2JBUUVCUXFXd3dzZGQwU0pLWFpVWGRjcGovTkdYcGsyYkNxMFFJeU1qTVhQbVRPRysyclZySzRVZ1kySmk4T1RKRTFoWVdHREtsQ25DNXpndkx3L0d4c1lhSzB3RUJRVWhQejlmYU0xVlZISnlNbng5ZmRHZ1FRTmhZams5UFIzSnljbVlOR2tTek16TU1IVG9VQXdhTkVncFZGR1lpWW1KMHI0RHdJMGJOM0QvL24xODhjVVg2Tnk1czlKOUNRa0o4UGIyaHFPam8wb2J0S3RYcnlJOFBGeGplejE5bXpCaEFsSlRVOVhlcC9qTVAzNzhXS2xsbGE1bXo1Nk5uajE3NHVEQmd5cXZ4OHJLQ3ExYXRSTGFKRVZHUnVMdTNidVlOR21TRUNiVGhiVzFOUUJvYlhNbmtVaVVQb3NLRHg4K3hNT0gvNXRnNzkrL3Y5TDFRWlVxVllTV1o2ZE9uVklLSk4yK2ZWdHJ5S1I1OCtiQ09hb0l6bXBTVnVkUDRmMlZTcVdRU0NRbENwaXFzMi9mUG1SbFphRnAwNmI0KysrL2xlNnJXN2N1WEYxZDBiQmhRNlh2RzhVeHJsQ2hndEx5ZGV2V2FkMmZPblhxd01URUJILysrU2RHakJnaEhMT0xGeS9xMU80TktBaVpUWjA2VldsWmFSOS9rVWhVYkJWT3hlczJOamJXdVdMbnAwQXVseU1wS1FtR2hvWTZCeXoxZFgzN1Q3cCsrQmlZTjJtS3pQc2g1YjBiUkVSRXBBWURTVVJFUkVSRVJGVHFGSC9FVmxmeDVIMG90aE1hR2xwc21DQXhNUkcvLy81N2liWnZiVzB0L0VHL1FvVUt1SDc5dXRCK29YYnQybWpldkRrY0hCemc0T0NnVXQybXNJWU5HNkpodzRiNDdydnZJSlBKOE96Wk16eDkraFRQbno5SFFrSUNldlRvb2ZUcllzV3Yyb3NHa3ZyMzd5OU1XaFNuYUtEbXdZTUh1SGZ2SGo3Ly9ITjA3ZHBWS1JCUW1oVHR6Sm8zYjQ1ZXZYcmg0c1dMdUhYcmxzWXFGcGN1WFVKV1ZoYWNuSnlVSm50TlRVMHhlL1pzNFhaZ1lDRHUzcjJMcmwyNzR0dHZ2NFczdHpjQ0F3UFJ2SGx6alpQVzVVMG1rK0dQUC81QXhZb1ZsUUpKaWwrZk4yM2FGTjdlM2dnT0RrWkNRZ0pTVWxJQUZMeDNpdlBPeU1nSW4zMzJHVHAyN0NqOFNyMTU4K1pJU0VpQXI2OHZ1blhyQm50N2U0MkJKRHM3Ty9UbzBhUFlmZjNRRmxUdjQ2ZWZmdEpMTzVDY25CeFVxRkJCNDdZeU1qSWdrOG1RbHBhR0gzNzRBYytmUDhlUFAvNkk3Nzc3N29PZlc1TlBhZndCZ0FZTkdtRHo1czA0ZHV3WURoMDZoUG56NThQRnhVVUlQUUQvYTFkVHBVcVZZbDlMZVkwLzVlSFhYMzhGQUh6Ly9mZEMwT1BwMDZkWXRtd1pCZ3dZb0xHNml1SXptNTZlRGo4L1AwaWxVaVFtSnNMUHowOHBOREJseWhTMGJkc1dBSERtekJsczI3Wk51RThzRm1zTlBGU3RXbFVwc09Qdjc0L1EwRkJVcVZJRjgrZlBWM2t2UTBORDRlM3REWHQ3ZTN6enpUZkl5OHVEaVlrSkpCSUpMbDI2aEVxVktwVlpLS0ZPblRwcXd6eHhjWEdReVdTd3RyYldlaTdHeDhmajNidDNxRk9uamtxSVRuRmJYVGpHMGRGUjZmdXFRNGNPdUg3OU9yWnMyWUxseTVlLzc4dFJ5OHpNVEtWRm5EcUdob1pLUVFkdFhyMTZwUlJtRW92RkVJbEVRbUN6VXFWS1F1VzNOMi9lYU4xV1dady9VVkZSdUgvL3ZuQjcwNlpOc0xDd2dJZUhSN0h0SERWSlNVbUJqNDhQV3JkdWpYLzk2MThxZ2FScTFhcWhUNTgrT20rdmFkT21XdSszc2JIQmlCRWpjT2pRSWZqNCtHRFFvRUVBQ3NMRGhTdWd2WHo1RWdrSkNXalRwbzNTNHhYSHFhalNQUDRIRGh6UTZkcEpFWXEvZHUyYWNIMVhuR0hEaHFsVXVmcll4TVRFSUM4dkQ0MGJOOWFwNVNPZ3YrdmI0bnhxMXcvbHpjalNFdmxGMmk4VEVSSFJ4NEdCSkNJaUlpSWlJaXAxYVdscE1EVTFGU29OZktncVZhckExTlJVcUppaFRaY3VYWERtekJsTW1EQUJJcEVJZS9ic1VUdnBJSlZLTVhueVpLU2twTURlM2w3cHZuLy8rOTlJU1VtQm5aMGQ5dXpaZ3ovLy9CTUJBUUh2dmYvSGp4OVhPd0dxYUJ2Mm9SVUJDcXRmdno1TVRFd3dhOVlzcmVzcHF1N29PaUZUM0xaaVltSUFGQVFjNnRhdEN6OC9QMnpmdmgydFc3ZFdtVnpPeXNyQzRjT0hJUktKTUc3Y3VCSTlWMGhJQ0VRaUVWcTFhZ1UvUHorVit4VWhMMzBlMDVLNmVQRWlFaElTTUh6NGNIaDVlYUZldlhvWU4yNGM3dHk1QXdCbzBhSUY5dS9majN2MzdzSGEyaHJ0MnJWRGVIZzRqSTJOc1dqUkl0alkyS0JXclZwcTM1djgvSHpVcmwwYmt5ZFB4bzBiTnpUdVE3MTY5WFJxR2VQajQ2TlRhemQ5S2hyQUF3QS9QeisxcmZJVVlTMTEzcjE3cHpMSm5aMmRqZDI3ZHlNc0xBd0pDUW5DOGhjdlhzRGUzaDdObWpXRFZDb1ZLcTBVcGpoM2NuTnpWWTZKa1pHUlR1ZlVwelQrS0loRUlvd2VQUnB0MnJUQm1qVnJWQ2JOUzlMZXBqekduL0lRRmhhR29LQWcxSzlmSHdNR0RCQ1dWNjllSGRuWjJmajExMS9Sc21WTHBTb1VDb3AyV2V2WHJ4ZVdLY0tJZGVyVUtmR1lxRTE4ZkR3T0hUcUVhOWV1b1VhTkdsaTFhcFhhTUkrbHBTVTZkdXdvVlBkWnRtd1pRa0pDSUpmTGtaK2ZEeWNuSjczdFUzR1dMbDJxc2l3Nk9ocFRwMDZGdWJrNXRtelpvakdRbEoyZGpSRWpSc0RZMkJnYk4yNVVldzF5NHNRSlJFUkVGTHNmY3JrY0lwRUlTVWxKY0hkMzEybmZYVnhjMExCaHcyTFhNekF3Z0ltSmlkYXh0MEtGQ2lYNmZCU3U3dmYyN1ZzTUdUSUVqbzZPU3Z2KzU1OS9Bb0JPMTFKQTZaNC9odzRkZ3FHaElkcTBhWVBnNEdCVXFWSUZkKzdjd2Z6NTgrSHA2YW14bFo0Mk5XclVnTFcxTldiUG5vMjdkKzhLeThQRHczSCsvSG1OajFNRWw3WnQyNmF4S3ArVmxSVW1UcHlvc256WXNHRTRkZW9VTGx5NGdFR0RCaUUrUGg0WEwxN0V1SEhqaE8rbjJiTm5JeWNuQjZkT25WTDYvbHV6WmcyZVAzK09tVE5ucW53UEFLVnovRU5DUWhBYkc2dnhXQlJtYW1xS2hJUUVwZTlTYmJwMzcvN1JCNUlVVmNYVWpjM3FsT1gxN2FkNC9WQ2VEQ3VhSXo4N3U3eDNnNGlJaU5SZ0lJbUlpSWlJaUloS1hWWldGaXd0TGZXNlRRc0xDMlJtWmhhN25rZ2tncm01T2ZyMjdZc2pSNDdnMXExYjZOMjd0OHA2UGo0K1NFbEpRYWRPblZSK0JXOXRiUzFNN09UbDVVRXNGc1BGeFVYbGwreFpXVms0ZHV3WVdyUm9vZmFYMG4vOTlSZWlvcUtFeWZlaXN2L3ZEK2xGLzloLzRjSUZYTGx5cGRqWENxaTJiS3RhdFNxV0wxOE9XMXRiclpOT2lwWXQ3elBwVjFSc2JDemV2SGtES3lzcm9RWEdzR0hEY1B6NGNXemZ2aDJ1cnE1SzYrL2F0UXVabVpuNDVwdHZWTnFYYVpPVmxZVjc5KzdCd2NGQlkvc294V1MvcnUybDlFMGlrZURBZ1FNd05UWEZvRUdEc0hMbFN0eTRjUU9ob2FGNDl1d1phdGV1RFJzYkc4eWFOUXNMRnk0VUppZGRYVjBSRmhZR2UzdDdwWkJOVkZRVXpwdzVnOW16WjhQRXhBUkdSa1pZdTNadHNXM1c0dVBqY2VyVXFXTDNOeXNyQzBaRzVmL25JbDNieXluSVpESmtaMmVqVHAwNlNzdno4dkxnNCtNREFNSm5vR2JObXRpelo0OVFkY1BQencrclY2L1d1TzI1YytlcUxCczFhaFRHang5ZjdINTlDdU9QUkNJUndwQ0ZOV3pZRU51MmJZTklKRklLU2p4NjlBaEFRYldGNHNKclZhcFVLZlB4cDZ6bDUrY0w3WHBtejU2dDBsSnI5dXpaV0xac0dUdzlQYkZ6NTA2VnNXajY5T2xLNTlMTW1UUFJzV05IakI0OUdzYkd4b2lPamdZQUxGaXc0TDMyTHprNUdjSEJ3Ymh4NHdaQ1F2N1h6dWJseTVlWU1HR0Mxc2NHQlFVcDNmNzY2NjlScjE0OXBXb3ZaVTBtazJIOSt2V1F5V1J3Y1hIUldoM3A1TW1URUl2RjZOMjd0OFpBZEd4c3JOSnhVVWZSUGd3b3FCU2phelcrNGNPSGE3MWYwVDVKTWNZUEhEaFE0N3E3ZCsvV0tkeFVFalZxMUFDZ1BlaFpGdWRQU0VnSWdvS0MwS2RQSCtINzU0Y2Zma0M5ZXZWdyt2UnB6SjA3RjZ0V3JTclJhd01LeHQ4MWE5YkEydHBhS1pDVW1wcUtXN2R1cWF4ZitIMEdnSnMzYjhMSXlFanRkMkxSN3hxRmloVXJva3VYTHZEMTlVVjZlanFDZzROeCt2UnBOR3JVU0JqN08zWHFoTE5uenlJME5GU29lcGFibTR1Z29DQ0l4V0tsNy9QU1B2NkZXNDJWMUxObnp4QVFFQUFIQndlMTdUWS9GdG5aMmNqUHoxYzdCdHk4ZVJNQTBMNTllNTIyVlZiWHQ4Q25jZjN3TVRFMHJ3aDVYaDdrTWhrTVB0RndNeEVSMFQ5VitmK0ZpWWlJaUlpSWlQN3hkQTBQbFVSSlEwNURoZ3pCbVRObnNHZlBIblR1M0ZscFVqZzlQUjE3OXV5QnNiRXhKazJhcE5QMkJnMGFwREt4bkp5Y2pHUEhqcUZ4NDhacXE5SEV4c1lLYmJyVVVSeWpvb0VrUlh1dXdvS0RnNUdXbG9hdVhic3FyUjhSRWFIU1RxTm9oUk4xRkMxYjlCRWNVMHp3S0NiYUFHRDA2Tkc0Y2VNR0xsKytqTmF0VzZOWHIxNEFDc0lnbHk5ZlJvMGFOZkRERHorVTZIbk16TXpnNGVHaHNZSUJVUENlaUVTaWNnc2tHUnNibzJ2WHJxaGR1emFzcmEzaDVlV0Y3ZHUzNDl5NWN3QWdWTEFvR3NTd3RiVkZhR2dvb3FPamhZbSthOWV1WWMyYU5jakx5MFBIamgyRktnZTZWS3A1K3ZRcG5qNTlxdE0rRnhkdUtnc0xGeTVFdTNidE5ONWY5RDFYdEpOUlRMQXJXRmhZQ051cVhMa3l2dm5tR3hnWkdhbHRBZFNpUlF2VXIxOWY2MzZscGFXcFRQTHE0bU1lZnpaczJBQmZYOThTdnFLQ2lqNkZxL3FvYytMRWlUSWZmOHJhNmRPbjhlelpNd3dZTUVEdHBIelhybDNSdlh0M1hMMTZGWnMyYmNMaXhZdVY3bGRNRml1SVJDSllXbG9LbFVVVWdhUng0OGFoVWFOR0FJQTdkKzRJUVR0dFpESVpmdm5sRjBSRlJVRWtFcUZkdTNhNGQrOGViRzF0TmJZWFVpY29LQWhSVVZFWU8zYXN5bWVzckowNWN3WlJVVkV3TlRWVitvNHBLam82R2lkT25JQ0ppUWxjWEZ3MHJ2ZWYvL3hINi9POWZQa1NQLy84c3pCK09qZzRZT1hLbFdyWGZmMzZOY1Jpc2RaV1NBcUppWW5DZDM3aDhiOW9lODBIRHg0STFmVDBUZEh5VmxIMXJLaXlPSDhrRWdtMmJ0MEtrVWlFa1NOSEtnVm5KMDJhaEhmdjN1SFNwVXQ0L1BpeDJtcDZ4U242K1FLQW5qMTdvbWZQbmlyTFY2OWVqUnMzYnNEZTNoNGhJU0ZvMmJJbE1qTXp0VlpLVXFkSmt5Ync5ZlZGWEZ3Y25KeWNzSFBuVHZqNyt3dGhrczZkTytQczJiTUlDQWdRenVIYnQyOURMQmJEd2NGQjJPZVAvZk1iRXhPREF3Y093TVhGNWFNTkpGMjdkZzNidDIvSC9QbnpWYTRwUWtOREVSa1pDUXNMQzUxYlNwZlY5VzFoSC9QMXc4ZkU4UC8rVzBpYW1Ra2pIVnJLRWhFUlVkbGhJSW1JaUlpSWlJaEtYZlhxMVNFV2k1R1ptYW1YQ2VlTWpBeVZYNUVYcDNMbHloZ3paZ3gyN2RxRk5XdldZT25TcFRBd01JQkVJb0ducHlmZXZuMkxIMzc0UWVPdjNzdENhbW9xREF3TWhOZlZzR0ZEbkQ1OUdqazVPVEEyTmxaNnZRc1hMa1JhV2hwY1hGeFFyMTQ5U0NRU3ZIcjFDcFVyVjBadWJtNkpLNDJrcGFVQndBZTMxWlBMNVVJMXArN2R1d3ZMVFUxTnNYRGhRc3lhTlF2cjFxMkRwYVVsakkyTnNYNzllaGdZR0dEQmdnVWxEZzBaR1JtaFk4ZU9HdStYU0NTSWpZMUY0OGFOWVdCZzhINHZTQSttVEpraVRLUWFHUmxoNXN5WkNBOFBSMXhjSEw3NjZpdTFqMm5Sb2dXOHZiMFJGQlNFQmcwYVlPZk9uYmg4K1RKTVRVM2g3dTZPTGwyNmxHZ2ZuSnljOE85Ly8xdW5mVlZVN1NoUEZTdFcxUGxjbE1sa09IbnlKQUFJMVFFQ0F3UFJvRUVEV0Z0YkswM3VhK1BrNUlUQmd3ZHJYVWRSeWFPa1B1Ynh4OTdlWG1oUFY1eS8vLzRiaVltSnNMR3hVYW5Fb0k2dWsvajZHbi9LV2toSUNBNGNPQUFURXhPMGE5Y09BUUVCeU03T3h0dTNiNUdWbFNYOHY2S2l6bDkvL1lVdnYvd1NYYnQyTGZGejJkdmJDNVBnTDErKzFPa3hJcEVJczJmUFJraElDTHAzNzQ0S0ZTcGcrUERoYU55NHNVcjdvTGR2M3lJbEpRWFcxdFlxb2RnM2I5NThOSlBScHFhbXFGV3JGbEpTVWpCaHdnUjA3TmdSUTRjT1ZRb0lwS1dsWWNtU0pVSXJJMTFDbStvOGVQQUFLMWFzUUVaR0J1Yk1tWU9ZbUJqODhjY2Y4UFgxVmFwVWtwR1JnUk1uVHVEY3VYT3dzN1BEeG8wYnRXNzM5T25UT0gvK1BKbzBhUUpBT1loWHRMMm1WQ3A5cjBEU3hZc1gwYmh4WTlqWjJXbGN4OHJLQ3VibTVrSUxxcUxLNHZ6WnYzOC9uajkvam43OStna0JxY0ptelpxRlhyMTZvV1hMbGdnTURDenVaYiszUC8vOEUzNStmcGc0Y1NJU0V4TUJBSk1uVDhiOCtmT3haY3NXbGNvMzJpaXFkbVZtWnNMS3lnb09EZzRJQ1FsQlJrWUdxbFNwZ3BZdFc4TFEwRkRwZmIxNjlTb0FvRStmUHNLeXNqaitNcGtNR3paczBQbTFGYVlJQXQrOGVSUEp5Y2xLOTNYdTNMbEVvU2w5UzA1T3h1Yk5tNFhLV0lvcWZBb3ltUXkvL3ZxcjhPL256NThYVzRHc0xLOXZDL3VZcng4K0pnYWlndXRzdVk3WE0wUkVSRlIyR0VnaUlpSWlJaUtpVXRlcVZTc0F3TjI3ZDlYK0tyMmtGQk1NRGc0T1d0ZExUMC9IeFlzWE1XYk1HQURBMEtGREVSZ1lpTnUzYjJQNzl1MzQ2YWVmc0hMbFNvU0hoNk5qeDQ0WU1XS0V6dnZnNStlbjB2SkFVZTBnTGk1T2JmVUt4U1NYT2prNU9VaE5UVVd0V3JXRThJcElKRUxseXBXeGNlTkczTDkvSHovLy9MUGFpaEJTcVJUejU4OUhVbElTMXE5Zmo5cTFhK3Y4T2hRZVBIZ0FBRHFGRExUNTg4OC9rWnljRENzcks1VmZvemR0MmhSejVzekJ1blhyc0d6Wk1tRkNaZXJVcWNXK2wrOGpNREFRWXJFWTl2YjJIN3l0NU9Sa3RaVVdkR0ZzYkt4ME95Z29DSEZ4Y2ZqaWl5OVF0MjVkdFk5cDE2NGRqSXlNNE9mbko3UitxVmV2SGhZdFdpUlVUaWtKUTBORHBkWnZtdWdTM0VwTlRVVlNVaElzTFMzMTNrSklGMU9tVEVGK2ZqN016TXhnYUdpSXBLUWtwS2VudzlUVVZLZzRkZmp3WVVSRlJlSGd3WVB2OVhuUWgwOWwvT25mdjc5dzNMUkpUazdHNU1tVEFRQmZmUEVGSms2Y3FISnV2eTk5alQ5bEtTY25CKzd1N3BCS3BaQktwVmk2ZEtuR2RjM056Vkd6Wmsya3BxWmkwNlpOYU5teXBSQmFrTXZsZVAzNk5WSlRVL0h5NVV0SXBWSThlUEFBcnE2dVNFaEl3S2hSb3dBQUFRRUJpSXVMQXdDRWg0ZnJ2SitOR3pkRzQ4YU5BZnl2RXBVNkFRRUI4UEx5d3FwVnE3UldKeXR2L2ZyMVE5KytmWEg5K25XY09uVUtRVUZCUW5CejZOQ2hhTnk0TVR3OFBKQ1dsb1pldlhvVkd6SlVKeXNyQzd0MjdjTGx5NWRoYm02T1pjdVdvVk9uVG5qMzdoMkNnNE94WWNNR1ZLMWFGWFoyZGpoNThpVE9uajJMM054Y21KcWFvbjc5K3NqT3psWUpoZVRtNWdJb3FDd1dGaGFHaGcwYklqSXlFbFdyVmtYRmloWDFjbXdVL1B6OHNHSERCbmg0ZUdnTkpBRUZGWmxDUTBPRnNBeFFVSUd4YXRXcXNMVzFMZFh6SnlNakE2ZFBuNGFWbFJVbVRweW9kaDJSU0lTV0xWdnF0TDMzRlJZV0JpOHZMN1JvMFFMRGhnMFQycGhWclZvVk0yYk13S3BWcTFDaFFnVk1uejVkcCsvSTU4K2ZBL2hmSU5QUjBSRVBIanpBdFd2WE1HalFJRlNvVUFHMnRyYUlpb3BDWW1JaUxDd3NFQlFVQkhOemMzejU1WmRLMnlxTHorOWZmLzFWb3ZVVkZFSFcyTmhZNFRVcmZQYlpaMm9EU2FWOS9TQ1JTSERxMUNrY09YSUVlWGw1c0xDd3dNU0pFNFdLa2dwSGpoeEJSRVFFakl5TWtKMmRqUVVMRm1ERGhnMXFRM0VLWlhsOSs2bGNQM3hNNVBrRjdSWU45SFJkUWtSRVJQckRRQklSRVJFUkVSR1Z1dHExYTZOKy9mcTRkT21TMmtDU1lsSkQ4Zjl5dVZ6NHQ0R0JBVVFpa2RMNmx5OWZScjE2OWJST0hGeTllaFZidG13UmZsa01GRXhzTFZteUJMTm56OGFaTTJkdzQ4WU5wS2Vudzk3ZUhvc1dMU3BSRloxOSsvYXBMSlBMNVFBS0pyY2lJeU5WN3MvTHk5TzR2WWNQSHdLQXl1VGhsU3RYRUJBUWdKbzFhd3FUVWtVWkdocWlZOGVPMkxkdkgrYk5tNGNOR3phVXFDSkVUazRPSWlNalViMTY5UThLYitUbTVtTC8vdjBBZ0pFalI2cThiMERCci85djNyeUoyN2R2QXlob2JUSnc0TUQzZnM3Q0dqVnFoSUVEQjZKV3JWckl6OC9Id1lNSEFRRG56NStIdGJVMUJnOGVEQU1EQXlFZ3A4c3Yxck96czdGMzcxNUVSa1ppNTg2ZEg3eVB1Ym01d25hKy8vNTd0ZXZJWkRMY3YzOGZabVptU0V0TGcwZ2tnck96TTF4Y1hJUUF5SUVEQjJCcGFZa0JBd2FvVEN5cDg5ZGZmK0hXclZ2RnJxZEw1YkhEaHcvajBxVkxHRDE2ZExrRWtxcFZxNlpVV1VJa0VzSE96ZzVUcGt3UlFtTkpTVWtRaVVUdlhSbmxRMzFxNDA5eFVsTlRNWC8rZkdSblo4UE16RXpZLzFHalJxRmZ2MzR3TW5yL1B6SHFZL3lSU3FXSWk0dDdyN0Nlcm1ReW1kSnRNek16OU8zYkYrSGg0YkN6czBQTm1qVmhaV1dGcWxXcm9rcVZLckMwdEVUbHlwVmhibTR1aklXTEZ5OUdjSEF3UWtKQzBLTkhEOGpsY2d3YU5BZzVPVGxLMjA1SlNZR0JnUUhzN095RWNlckdqUnZDWjczbyt2cVFucDRPNFAxYU5wYkY4UzlNSkJLaFc3ZHU2TmF0R3g0OGVJQVRKMDRnT0RoWXFZV2dvNk1qNXMyYlY0YXZ5UkFBQUNBQVNVUkJWS0x0Wm1WbDRmZmZmNGUzdHpleXM3TUJGTFEwVkl4ekZTdFd4TktsU3pGNzlteTR1N3RESkJKQkxCYkQxdFlXL2Z2M1I2OWV2ZFFHUCtWeU9TSWlJZ0FVZkQ2N2RPbUNjZVBHcVExS1BIMzZGTHQyN1JKdVAzNzh1RVN2NGVyVnE3aDU4eVlxVmFxazlScEpvWG56NWdnTkRjV0RCdy9RclZzM0FNQ2xTNWR3N2RvMUhEMTZWT2NXWCs5ei9sU3BVZ1gyOXZad2RuWldDWENWbFVlUEhtSEpraVdvV3JXcThKNFcxck5uVDhURXhPRGt5Wk40OWVvVjVzNmRxN1lDNVlNSEQrRGw1WVc4dkR3RUJBVEEyTmdZelpvMUF3QjA2TkFCMjdkdmg3Ky9Qd1lOR2dRQTZOaXhJNnBYcjQ2OHZEejQrL3RES3BXaVI0OGVKV29OVjlqN2ZuNUZJcEhRUWxZaE96c2JtemR2eHRpeFk3VlczYmw2OVNwV3JGaUJNV1BHWVBUbzBUbzlYMmxjUDBna0JVR1VtSmdZVEp3NEVRa0pDUUNBSGoxNllNcVVLVUxRVHNIWDF4Zi8vZTkvQVFBZUhoNjRkZXNXZkh4OE1ILytmSTNYejJWNWZmdFB1MzRvSzdLOGd2TkFwTU0xTVJFUkVaVXRCcEtJaUlpSWlJaW9USXdjT1JLclZxMUNjSEF3MnJkdkx5eVBqSXpFekpremxkYTlmZnMyK3ZidEN3RG8yN2V2VXF1cG9LQWdoSWFHWXNHQ0JTclBvWmlROGZQenc5bXpaMkZrWkFSbloyZWxkU3BWcWdSSFIwZWNPblVLNmVucEVJbEUrUDc3NzB0Y29lRFlzV01xZ1piazVHU01IVHNXQXdjT3hOU3BVMVVlczJiTkd2ajYrcXJkM3MyYk53RUFyVnUzRnBiRng4ZGp5NVl0RUlsRVdMUm9rZFkyYkNOR2pNRHIxNi9oN2UwTlYxZFhiTnEwQ1ZXclZ0WHB0WncvZng1U3FmU0RxMkxzMnJVTHFhbXArT3l6ejlSV1hIbjc5aTIyYk5raVROWVlHQmdnS2lvSzA2Wk53NHdaTXo2NGtsR3JWcTNRcWxVcnlPVnlyRjI3RnMrZVBVUHIxcTJSa0pDQTdkdTM0L2J0MjVnM2J4NmNuSnhVSm9IVitldXZ2N0JqeHc2OGV2VUtuMy8rK1FmdG04TGV2WHVSa0pDQVhyMTZxVlNEZWZ2MkxmejgvT0R0N1MyMFFnR0FCZzBhNE1jZmYxU2FjTHA5K3paaVkyUFJyMTgvblo2M1RwMDY2TkNoUTdIclhiNTh1ZGgxSGoxNkJBQWxiaHVuQzhWcjFOWkNiTm15WlJDTHhaQklKSkJLcFVKN0ZJV2twQ1JrWldXaFFZTUdIeFNVS2FsUGVmelJKamc0R0t0WHIwWkdSZ2ErL3ZwclRKczJEZWZPbmNQUm8wZXhaY3NXbkQ1OUd1UEhqMGUzYnQzZXF6V2lQc2FmVmF0V0lTQWdBRE5uenNUWFgzLzkzdHZSSkNFaEFWNWVYZ0FLdnJNVUZkT21UWnRXb3UzTW1qVUxHUmtaUXFzdUF3TURkT25TQmNiR3hxaGJ0eTdxMXEyTFpjdVdvWGZ2M3BqOS85aTc3N0NtenY0TjRIY1N3cDZDSUtJZ0RoeDFGQlMxYXRYeXR0WFdVUmVPdWxxMUZiVHFXNjIyMWwxblhiVmF0ZlcxOWxkdGkrdkZQWENnMUZHeFNBVlhRVkZBUmJhQnNFT1MzeCs4T1NWbUVGREVjWCt1eSt1U2M1N3puSWR3RWlQbnp2Zjc3MzhEK0tlVjA4eVpNNFVLZVh2MzdzWDY5ZXVGZWZ2MDZZTVdMVm84MXZlb3FUeDQ3ZG8xT0RvNjZ0ekVONmE2SDM5alhuMzFWWlNXbHVMQmd3ZGFWVHorL1BOUHJGMjdGb0dCZ1JVR2MrTGo0eEVXRm9iang0K2pzTEFRdFdyVmdxT2pJKzdmdjQ5YXRXcHBqZlh5OHNLS0ZTdnd4UmRmSUNjbkI5N2UzcGd6WjQ3UmN5UWxKU0V4TVJGaXNSZ2ZmZlFSQmcwYWhKQ1FFQUQvVkpEVXVIZnZudERpVDhQUzBsS29uR2lJcG5yTzJiTm5ZV2RuaHhVclZzREx5MHRyVEZGUkVXSmlZcENZbUlqRXhFUzg4c29yYU4rK1BVSkNRdkQ3Nzc4TGdhVGMzRnhJSkpKS2hWdXFldjNNbkRtejBzSFJTNWN1WWVuU3BYcjN4Y1hGbVR6UDhlUEg4YzAzMzhES3lnb0xGeTQwdU9heFk4ZWlvS0FBQnc4ZVJGeGNISUtDZ25RcUdibTV1ZUhvMGFNQXlscHNCUWNIQzllT2g0Y0g2dGF0aTlMU1VoUVhGOFBDd2tLcjVkcnk1Y3NCNExHZU80L3ovSDFVWkdRa3dzUERFUlVWaGNXTEZ3dkJxaWVoT3Q0L2FDcnNhWUw5Ym01dW1ESmxDdno5L1hYRy92ZS8veFZDNGFOR2pVS0hEaDNRcmwwN3BLZW5JeW9xQ2pObXpNQ2FOV3QwSHIvcWZuLzdvcjUvZUpyVS93dW1pUzB0YTNnbFJFUkU5Q2dHa29pSWlJaUlpT2lwQ0FnSXdKNDllN0I4K1hLc1g3OWUrTlM5dmIyOTBYQkkrUnNoNmVucFdMbHlKWHg4ZlBSV1dqcHg0Z1FBb0tDZ0FJMGJOOGJubjMrT0JnMGFBQ2o3QlBYSmt5Y1JFaEtDbEpRVW1KdWJvMFdMRnJoOCtUSm16SmlCN3QyN1kvRGd3UWFyRUZXbi9QeDhuRHAxQ21LeFdMaEpJNWZMTVhmdVhCUVZGV0hNbURFNk56TTBuMll1THlnb0NGbFpXWWlJaU1EczJiT3hhdFVxV0Zid2kvbkN3a0pzMzc0ZEFEQm8wS0FxZnc5bno1NFZQbVUvZGVwVXJTQ0lVcW5FMGFOSHNXWExGdVRtNXNMZTNoNHpac3lBalkwTnZ2NzZheVFrSk9EZi8vNDMvUHo4TUdqUUlMUnQyMWJ2cDg5TmtaK2ZqeFVyVnVEY3VYTm8wS0FCNXM2ZEM3VmFqZVhMbHlNeU1oSWZmZlFSUHYzMFU0UFgzTU9IRHdFQTY5YXRRM3A2T3N6TXpEQml4QWloYmRMakNBc0x3OTY5ZStIaTRpTGM4TW5QejhlNWMrZncrKysvNDlLbFN5Z3RMUVVBK1BuNVlmRGd3UWdKQ1VGTVRBd09IVHFFM3IxN0F5ajdwSHBTVWhMcTFhdFg0YzlYbzNIanhoZy9mbnlGNHk1Y3VHQzAra3B1Ymk3dTNyMExOemUzQ2xzQlZZVW1SQmNkSFkzT25UdnJIU09SU0l4VzA5aTFheGNBb0dYTGxrOThmY1k4cjY4L2hpUW5KMlBidG0xQ081OEJBd1lnS0NnSUlwRUlnd1lOUXMrZVBiRnQyemJzMjdjUFM1WXNRV2hvS0lLRGd5c1ZqSGxTcnovZHUzZkgrZlBuc1hyMWF0eTdkMDhud1BjNExsNjhpQ1ZMbGlBL1B4OXZ2UEVHSWlJaThNa25uK0NERHo3QW0yKythZkp6RUFCY1hWMTF3aGN6WnN6UStyb3FyMzNCd2NFbWpiT3dzRUQvL3YyMWZrWUtoUUxidDI4WGdnSnIxcXpCdDk5K2krYk5tNk5UcDA3bzFLa1QzbnZ2UFhUczJORmd5S0U2SDM5RFpESVpUcDgramJDd01OeTZkUXNBMEtoUkk0d1lNUUlYTDE3RXNXUEhjT2pRSVJ3K2ZCaWRPM2ZHNE1HRDlRWkxGeXhZZ0xObnp3SUE3T3pzTUdiTUdQVHYzeC9mZlBPTlZzQkpwVkxoNnRXck9IZnVITnEyYll1Tkd6ZGl5WklsdUhyMUtzYU1HWVBYWG5zTlBYcjBnSitmbjA2Vm13WU5HbURFaUJGbzBhSUYvUDM5VVZSVWhOMjdkOFBTMGxJSUFXbDA3OTRkTTJmT3JOUmpvVktwaEVDS3ZiMDlWcXhZQVpsTWhtM2J0aUVsSlFYSnlja0F5c0tGVVZGUnduRXVMaTRJQ0FpQW01c2J6cDgvajdTME5MaTV1UW1CdTBldnhlcTRmcXBTeGU3Ky9mdVAxVUpLSnBOaDQ4YU5DQThQaDdPek03NysrbXVkOEZaNVlyRVlVNlpNUWExYXRiQjE2MVlzWExnUTdkcTEwd3BGdWJ1N1k5dTJiVkFxbFhCMWRkVnBaL25ERHovb2ZhMUlTRWpBclZ1MzBMaHg0d3BmLzZ2citmdW9nSUFBS0JRS3JGNjlHdE9uVDhmY3VYUDFobnYwdlE4MXBqcmVQOFRIeHd2LzlvckZZdlR2M3g4ZmZQQ0J6bU9kbloyTjFhdFhJekl5RWdBd2ZQaHdqQnc1RWtEWmU0bzVjK2JnMy8vK04rN2N1WU5aczJaaDVjcVZRcld6cC9IKzlrVjcvMUFUVklvU29Jci9keUFpSXFMcXhVQVNFUkVSRVJFUlBSVWlrUWh6NTg3Rko1OThnbG16Wm1IeDRzV29YYnMyUER3OE1IdjI3QXFQVDA5UEY5b1N6SnMzVCsvTlRqTXpNNGhFSWd3Wk1nU2pSNCtHbVprWjd0eTVnK1BIaitQNDhlT1F5V1FBeWo2WlBYNzhlTlNwVXdkbnpwekJoZzBiY1ByMGFadytmUm8rUGo1NC9mWFg0ZS92RDI5dmI0TTNoOFBEdzNWdU91Ym01Z0lvcTRhZ3I5Sk1Ta3FLM3JuKys5Ly9vcUNnQUowN2Q0YUxpd3VLaW9vd2QrNWMzTDkvSHdFQkFSZ3laSWp3cVhxZ3JIWEUzYnQzQVpUZGZOUVFpVVNZUG4wNjd0MjdoL2o0ZUN4WnNnVHo1ODgzZW9QNzIyKy9SVzV1TGpwMzdpemMvS2lzR3pkdVlObXlaUUNBd01CQW9jcFRmbjQramg4L2psMjdkZ2tWSDdwMTY0WUpFeVlJbFFQKzg1Ly9ZTmV1WGRpNWN5ZWlvNk1SSFIwTkp5Y25kT25TQlczYXRFRzdkdTIwd2llSmlZa0FvSE96RHlpckpMSnAweVprWm1haVNaTW1XTGh3b1ZCVmF1SENoZGk5ZXpjMmI5Nk1SWXNXNGZMbHl3Z09EdFpxZDVhVGs0UFkyRmdBWmRkYjgrYk5NWFhxMUNvL0x1WDk4Y2NmK09hYmJ5Q1ZTakZyMWl4aFhROGVQTUNLRlNzQWxOME03OUtsQzk1Nzd6Mmg5WkdMaXd1Q2dvTHd3dzgvd01mSEJ6NCtQcmg4K1RLVVN1VVRxOXBVR1pxYm5vYkNRby9MMTljWC8vZC8vNGY5Ky9mait2WHJRZ3MyVXlnVUNpUW1KaUl0TFExaXNWaW5lcFJjTGtkeGNiSGVhd2NvdTJHc3I1VkplY1lxTnoydnJ6L2xGUlFVNE9MRml3Z0xDOE9sUzVlZ1Zxdmg2dXFLYWRPbUNkVjVOR3h0YlJFY0hJeStmZnRpM2JwMXVIVHBFcVpNbVlLQWdBQjgvUEhISmxWWGVSS3ZQMERaOWJoaXhRck1uajBiTzNmdVJGWldGcVpQbjE1aFZabUtKQ1VsWWZiczJWQ3IxUWdPRHNhQUFRUFF1WE5uckY2OUd0OSsreTAyYk5pQWhnMGJ3dG5aR2VibTVwQktwWkJJSkRBek14UCtpTVZpbEpTVW9LaW9DRVZGUlNndUxrWlJVUkhjM055MHF2OVZSdm1XcG8vU3RCclRWeDNNMHRJU0V5Wk1RRkZSRWFLaW9uRHg0a1djT25VS01wa01ucDZlV0xSb0VXN2N1Q0ZVUjdsKy9UbzJiOTRNVDA5UGRPL2VIVzV1YnZEMDlOU1p0N29lLy9KeWNuS1FrSkNBMk5oWVJFZEhJeTR1VG1palY3OStmUVFHQnFKSGp4NUNzSGZFaUJIWXNXTUhqaHc1Z3JObnorTHMyYk5vMmJJbEJnOGVqSTRkT3dxUFhiOSsvZkRnd1FQMDdkc1gvL3JYdjRUbmxhWkYwWVVMRnhBVEU0TUxGeTVBTHBjREtHc1AycjU5ZTZ4ZXZSckhqaDNEMXExYmNlN2NPWnc3ZHc1U3FSUXRXclJBNDhhTkVSZ1lLRHdQeXJmbzNMUnBFM0p6Y3pGdzRFQ3RmOE5OcVVDU25aME5RUHZmd056Y1hHUm5aOFBhMmhvclZxeEF3NFlOc1hIalJvU0doZ0lvQzJyVXExY1BYbDVlOFBMeVF2MzY5ZUhwNlFsUFQwK0l4V0lNR2pRSTY5ZXZ4emZmZklOcDA2WWhMUzBOSFRwMDBEbDNkVjAvbGZYdXUrOGlLQ2hJNzc3dnYvOGVodzhmTm5yOHBrMmJFQjRlTHJTN01qVVVOWExrU0xSczJSSXJWNjdVV3lXbi9MOVhSVVZGQnFzNGxhZDVYUzRvS01DOGVmT0U3VDE3OXNScnI3Mm1OZlpwUHY0OWV2U0FWQ3JGaWhVcmhLRDJvelR2QjB4cGYxdCsvSk44LzlDNGNXTzBhdFVLS1NrcG1EdDNyczc3SW9WQ2dRTUhEdUNYWDM2QlhDNkhWQ3BGY0hBdyt2VHBvelhPMnRvYVgzMzFGVDc1NUJQRXg4ZGp3WUlGV0xSb0VXN2V2UGxVM3QrK0NPOGZhcHF5b0lEdDJvaUlpSjVSRENRUkVSRVJFUkhSVStQcTZvckZpeGRqMXF4Wm1EaHhJbWJNbUtIVnZzMlFpeGN2WXNXS0ZSQ0pSRmk4ZUxIQm0wZVRKMDlHejU0OTRldnJpeDA3ZHVEUW9VTkM2eXV4V0l5dVhidmkvZmZmRjhJZUFQRDY2NitqUTRjTzJMdDNMMEpEUXhFZkg0LzQrSGo4K09PUDhQWDFGVnBwUEdyZHVuVUcxNnU1OFdBS21VeUdIVHQyQUFCR2pCZ0JBTml3WVFPdVhyMkt0bTNiWXZyMDZSQ0x4Umd5WkFoRUloRnNiVzJSbjU4UHVWd09kM2QzblUrOFcxaFlZTUdDQlpnd1lRSXlNek5SV0Zob3NKck16cDA3Y2ZMa1NkaloyUm04dVdlSzBOQlFGQmNYdzlmWEYyUEdqQUVBZlBmZGR6aDgrREFVLzJ1aDBLSkZDM3o0NFlkYUxlbUFzaHRzSTBlT1JKOCtmWERnd0FIczM3OGZEeDgreElFREIzRCsvSGxzM3J3Wmt5ZFBoa0toZ0ptWkdlTGo0d0ZBNjlQMTRlSGgyTEZqQjI3ZnZnMEE2TldyRjRLRGc3VnV1SWhFSWdRR0JxSnAwNlpZc0dBQkRoNDhpT3ZYcjJQbHlwVkNPS2lnb0VBSXJIejQ0WWNZT0hCZ2xTczFsUmNSRVlFbFM1WkFyVmJqaXkrKzBLcmMwN2h4WXdRRkJjSFQweE4rZm40Nk4vQzl2THd3ZS9ac2ZQWFZWOEtuN0RVdGFZemQxSXVLaXNMWnMyZUZtK3B4Y1hGWXMyWk5oV3Q5K1BBaGxFcWxNSGJjdUhGYU54dXJzMTBiVUhhZFRKbzBDVC85OUJOdTNib2xWRDZwREM4dkw0d2JOMDZvRmpCeDRrU28xV3BrWkdSQXJWWWJETDdVcjE4Zjd1N3VSdWVXeVdTNGZ2MjYzbjNQNCtzUEFKU1dsdUszMzM1RGJHd3NybDI3SmxUcHFsMjdOZ1lNR0lEZXZYc2JyUUxrNGVHQlpjdVc0ZmZmZjhlR0RSc1FIaDZPOCtmUDQ1TlBQa0dQSGowTUh2ZWtYbjgwV3JSb2daVXJWK0t6eno3RHlaTW40ZUhoSVZUQXFDb3ZMeTgwYWRJRW5UcDF3b0FCQXdDVTNYUis1WlZYc0hmdlhwdy9meDRKQ1FtVmFoT2xvYTh0VGtYMjdOa0RBRGg2OUtoUUtVeWxVbUgyN05td3Q3ZUhtWm1aRUlweGMzTVRqdnZqano4UUd4dUwxTlJVSkNZbTR2NzkrMEoxRTJkblozend3UWNZT0hBZ0xDMHQ0ZTd1am9DQUFNamxja1JFUkNBOFBCeFhybHpCMXExYnNYWHJWbmg3ZTJQVXFGRTZyd0hWOGZoclRKa3lSZWQ1WjJscGlRNGRPcUJuejU1bzI3YXRUampMMWRVVmt5Wk53dnZ2djQvdDI3ZmowS0ZEdUhyMUtxNWV2WW9KRXlhZ2YvLytBSUEyYmRvSUxadzBpb3FLY09QR0RRREF5cFVyaGNlcFY2OWVlTzIxMStEcjZ3dWc3TitWSGoxNjRNMDMzOFRaczJlRklFaE1UQXlzcmExMTJyMEJaVCs3QXdjT3dOSFJFVU9HRERINmZXdmFOMWxiVzhQUzBoSUZCUVg0NjYrL1lHTmpBeGNYRjJHY282TWpGaTllalB6OGZEUnMyQkJBV2FDbFNaTW04UGIyaHFlbnA4RWdKbERXOGs5VHBXLzQ4T0ZRcTlWbzFhcVZzUDlwWEQrVllXWm1KbFN2MGJldklwTW5UMGF6WnMzUXUzZnZTdjhiNyt2cml5MWJ0dWdFT2g1VldscUs4K2ZQbXp4dlNrcUtWdWlqVFpzMnd0OXI2dkVQQ0FoQXExYXRVTHQyYlJ3K2ZCaWJOMitHdmIwOXpNM05JWmZMa1ptWkNaRklwSFd0R0ZNZDd4ODBMWTBsRW9uTysrSFkyRmdzVzdZTUdSa1pBQUFmSHg5OC92bm5Ca05aZGVyVXdieDU4ekI5K25UWTJOaEFyVlpYKy90YmplZjEvY096cERRM0Y1Skt0cThqSWlLaXA0T0JKQ0lpSWlJaUlucXFtalJwZ3UrKyt3NWZmZlVWWnM2Y2lWZGZmUlU5ZS9hRXY3Ky9WcVdBbkp3Yy9Qbm5uemg2OUNoaVltTFFyRmt6ekowN1YyajFwbytOalkxd283QnAwNmI0OGNjZjRlbnBpWUNBQVBUczJkTmd4UTV6YzNNTUhqd1lBd2NPRkc0cS92MzMzNWc2ZGFyQmMrM2N1ZE5vMnloOVZxOWVqWk1uVDJwdGMzUjBSS2RPbldCaFlTR0ViTWFQSHc5YlcxdU1IRGxTdUxuV29FRURYTHQyRFhsNWVaQklKR2pjdURHbVRKbWk5enh1Ym01WXZIZ3g2dGV2YjNTTlhicDBRVmhZR0NaTW1HQzBFbzI1dVRrY0hSME4zZ0Q4OU5OUG9WUXF0VnBaK1BuNVlmLysvZWpRb1FNR0RCaWdVMTNsVVk2T2poZzVjaVNHRGgwcWZPcS9jK2ZPc0xXMWhibTV1WEJ6Mk1uSkNYMzY5TkVLOWFTbnArUDI3ZHZ3OGZIQitQSGowYnAxYTRQbmFkMjZOVFpzMkNCOGtsNFRSZ0xLV3E1OCtlV1g4UER3ZUNKVkhEU2FOMjhPYjI5dkRCOCtISysvL3JyTy9vRURCeG85dm5QbnpsaTFhaFYyN05pQjY5ZXZRNmxVWXZUbzBlalVxWlBCWTI3ZHVvVkRodzRKWDFlMnhZM20yT0hEaCtzRWtod2RIWFZhQ0Q1SmZmdjJSZCsrZmZIdzRVTVVGQlNZZkp4WUxOWjduWnFibStQcTFhc1FpOFZvMGFLRmNGUHhVZSsrK3k3NjlldG45QnpSMGRINC9QUFA5ZTU3SGw5L2dMSWIrQXFGQWpFeE1VTElvMXUzYnVqYXRXdWxLdHgwN2RvVjdkcTF3NDgvL29pREJ3OVdHTzU2VXE4LzVUVnMyQkFyVnF6QXp6Ly9qTURBUUpQWGJzeThlZk4wUXJBdUxpNFlOMjRjeG8wYkI3VmFqZno4ZkNpVlNxalZhaWlWU3FoVUtxalZhcWpWYW9oRUlxMC9ZckVZSXBGSTY3WEhHRE16TTFoYVdrSWlrZURNbVRPNGN1VUtMQzB0TVhyMGFPSG5rNW1aS2JUc3NyR3h3Zmp4NDdXdWovejhmT3pldlJ0QVdWVzlWMTk5RlMxYXRFQzdkdTNRb2tVTHZhRU1PenM3OU83ZEc3MTc5MFpHUmdaT256Nk44UEJ3M0xwMXkrQzFYQjJQUHdDODg4NDdpSStQUjVNbVRkQzhlWFA0K2ZuQno4L1BhTWhHdzluWkdSTW5Uc1Rnd1lPRjRKMis2amJsbVp1Ync5M2RIWVdGaFhqenpUZnh4aHR2NEpWWFhqSFloazRpa2FCYnQyN28xcTBiRkFvRjR1TGkwS0JCQTczakd6ZHVEQnNiRzh5Yk4wOW9VV21JaTR1TFZpVW96ZmZ6eVNlZjZQek1mSHg4dEw3Mjl2YUd0N2UzMGZuTHIzL2h3b1ZZdTNZdHpwOC9qNlpObXdvdFFvR25kLzFVSnlzcks2R1NtYVdsSmZyMjdWdmx1U29LSXdGbFZZUDI3OTlmNVhPVXY3WnI4dkhYdk9mMjl2YUdYQzRYcW9TSnhXTFVyVnNYNzcvL3ZoQ0NxMGgxdlg4dzlQMTRlM3RESXBHZ2Z2MzZHRDU4T041NDQ0MEtBMml0V3JYQ3FsV3IwTHg1YzRqRjRtcC9mNnZ4dkw1L2VKYVU1dVRBek1HaHBwZEJSRVJFZW9qVWxXMzJTMFJFUkVSRVJQUUVxTlZxaEllSEl5UWtCRWxKU1FES1BrMXNiMitQM054Y0ZCVVZBU2lyVURGczJEQUVCQVFZdkJsb1NIcDZ1c210T1BTdHI3TG5xNnFpb2lJb0ZBcVRibENyVkNyaHh2YVRvRlFxbjJoYm5mS3lzN1AxVm9pb0RsZXVYREg1VS9wQTJXT3VhYS8wTkR6TjY0bTBsWlNVUUtGUXdNTENRbS8xRExWYURaVktKUVJGbnBUbjVmVUhLR3RyRXgwZERWOWZYNjAyaGxXVm1wcHFVcnU5Nm56OWVkbVVscFpDcFZMcC9ma3BGQXJjdkhrVGRldlcxYWtpVWxtUGMxMVhsVXFsZ2xLcE5DbUFaTXBjcGxURnljN09obFFxTlRrNFZobVYvYmRSclZhanRMUVVJcEhJcEFwQVQ5cnpmdjA4NzU2MXgvOUp2dyt0VGpLWkRQYjI5aytrMm1WNTFmMys5bmw2Ly9Dc3VEeDBNSlNGaFdpNzcwQk5MNFdJaUlnZXdVQVNFUkVSRVJFUjFiaVVsQlRFeHNZaU16TVRjcmtjZG5aMmNIRnhRWnMyYlNxc3NrRkVSRVJFUkVRdnA2aDNlOERjcFRaYWIvMmxwcGRDUkVSRWoyRExOaUlpSWlJaUlxcHhkZXZXUmQyNmRXdDZHVVJFUkVSRVJQUWNLYzNKZ1hXanhqVzlEQ0lpSXRManlkYXFKQ0lpSWlJaUlpSWlJaUlpSWlKNkNrcHpjMkhtNEZEVHl5QWlJaUk5R0VnaUlpSWlJaUlpSWlJaUlpSWlvdWRPYVc0dXBBNk9OYjBNSWlJaTBvTXQyNGlJaUlpSWlNZ2tNcGtNU1VsSlNFcEtRbXBxS3RMUzBvUjlvMGFOZ3BlWFZ3MnVqb2lJaUlpSWlGNG1pb2NQQVFCUzUxbzF2QklpSWlMU2g0RWtJaUlpSWlJaU1pb3BLUW1Sa1pHSWk0c0RBRmhZV01ETHl3dE5tellGQUZoYVdzTE56YTBtbDBoRVJFUkVSRVF2bVpLTWRBQ0FlVzNYR2w0SkVSRVI2Y05BRWhFUkVSRVJFZWxWVkZTRTMzLy9IWkdSa2JDd3NFRDc5dTNSb1VNSE9EcXlIRDRSRVJFUkVSSFZySkwwREFDQWVlM2FOYndTSWlJaTBvZUJKQ0lpSWlJaUl0S1JtcHFLblR0M0lpY25CKzNidDBlM2J0MWdhV2xaMDhzaUlpSWlJaUlpQWdDVVpHb0NTYXlRUkVSRTlDeGlJSW1JaUlpSWlJaTBwS2FtWXV2V3JRQ0FVYU5Hd2N2THE0WlhSRVJFUkVSRVJLU3RKSU1Wa29pSWlKNWw0cHBlQUJFUkVSRVJFVDA3aW9xS1hwZ3dra3FsZ2xLcHJPbGxVQTBvS2lxcTZTVlVTSzFXMS9RU3FnMmZkMFJFUkVUME5KUmtwRU5rWmdZemUvdWFYZ29SRVJIcHdVQVNFUkVSRVJFUkNmYnYzNC9pNG1LTUdqVUtkZXJVcWVubFBKWjkrL1poMUtoUmlJcUtNdmtZbFVvRm1VeUd4TVJFNU9YbDZleVBpb3JDMmJObmRiYkxaREtFaG9iaXlwVXJWVjd2N2R1M29WS3BqSzV0d29RSldMVnFsYzYrR3pkdVlQejQ4ZGkzYjErVnoyK0t3c0pDSkNZbUlqVTF0VXJIbnpoeEF1dldyVU5zYk94anJlUDI3ZHNZT1hJa2poOC9yclZkcFZKaDJiSmxHRDkrUEFvS0NoN3JITlZ0L3Z6NVdMbHlKV1F5MlJPZmUrWEtsVmkrZkRuUzB0SU1qZ2tKQ2NITW1UTXI5ZndvTHl3c0RJR0JnVGh6NW96VzlzVEVSQXdhTkFnYk5teW8wcnlQQ2c4UGY2em5GUkVSRVJHOXVFb3lNbUR4blArL2xZaUk2RVhHbG0xRVJFUkVSRVFFQUlpSmlVRmNYQnk2ZHUxYWJXRWtoVUtCM054Y3lHUXlaR2RuSXlzckMrbnA2Y2pQejBkd2NEQ1NrNU54OWVwVmsrYnk4L016dU02MHREUnMyYklGVXFrVTN0N2VPSExrQ0xLenMxRmNYSXppNG1LVWxKUUlmOC9KeVlGTUprTk9UZzV5Y25LRXlqVkRodzdGMkxGanRlYmRzbVVMVWxKUzBLVkxGNjN0V1ZsWjJMaHhJd1lOR29SV3JWb0JBRTZmUG8yUWtCQ2ozOE9DQlF0UXAwNGR4TVhGWWVyVXFXalZxaFZtelpvRk96czduYkZxdFJvM2I5NkV1Ym01enI3Q3drTGN2bjBiMmRuWlJzLzM2SHpGeGNVb0xDeEVYbDRlOHZMeUlKZkxrWmVYaDl6Y1hHUm5aeU03T3hzeW1ReFpXVmxJUzB1RFhDNEhBTlN0V3hlYk4yK0dWQ28xK1h3QUVCMGRqZVBIajZOKy9mcG8zYnAxcFk0dGI4dVdMVWhOVFlXN3U3dldkckZZREFjSEI2U2twT0RiYjcvRnpKa3pUWnBQb1ZCVVc4VWlNek16aU1YYW53YzdmZm8wenA4L0QxZFhWK0V4bkRsenBzblhQbEFXT21yYXRLbk85dno4ZklTSGgwTXFsV0xTcEVrR2p6OXg0Z1NTazVNeGJOZ3drODlaWG1GaElXUXlHWXFMaTdXMm56OS9Ibmw1ZVRyZmMxWDgrZWVmV0xwMEtjek16REIvL254MDZORGhzZWNrSWlJaW9oZEhTVVlHekd1NzF2UXlpSWlJeUFBR2tvaUlpSWlJaUFnQUVCRVJBUzh2TDNUcjF1Mkp6NzF6NTA1czNicFZKN3hRM3RDaFF4RVRFNE8xYTllYU5PZWNPWFAwQnBKS1MwdXhaTWtTRkJVVllmcjA2WEIyZHNhVksxZDBxdWxZV0ZpZ3BLUUVFb2tFalJzM2hxdXJLK3p0N1dGdmJ3ODdPenQ0ZW5wVzdwdDhoRXdtdyszYnQ5RzBhVk00T3p0cjdidDkrelpTVTFOUlVsSUNBS2hmdno1YXRXcUZTNWN1WWZMa3lWaXlaQWtzTEN6dzhPRkQ0UmhORzZ5aW9pSWtKQ1JvelplU2tnSUFlUGp3b2M2K2hnMGJRaVFTQVNpcmdMVjE2MVlVRlJVWi9Wa1lJcFZLNGVUa0JBY0hCL3oxMTE5bzM3NjkxdjdMbHk4ak56Y1h2cjYrZWtOVkZVbEtTa0pTVWhLOHZMd010Z3VNakl4RVpHUWtmSDE5VWJkdVhaMFFWdi8rL2ZINzc3L2p5cFVyU0V4TWhMMlI5ZzBPRGc2UVNDUUlEZzVHVWxKU3BkZHJpamx6NXFCcjE2N0MxdzhlUE1DYU5Xc2dGb3Z4NVpkZndzYkdCZ0JRVWxJQ3BWS0p3TUJBby9OZHUzWU5NVEV4QnF0cFJVUkVRS0ZRb0ZldlhyQ3lzdEk3SmprNUdjbkp5WEJ6Y3hNQ2RFK0twb0xZbTIrKytkaHorZnY3WTlhc1dWaTZkQ2tXTFZxRWRldldvVUdEQm84OUx4RVJFUkc5R0VveU0yRlZyMTVOTDRPSWlJZ01ZQ0NKaUlpSWlJaUlFQk1UZzV5Y0hQVG8wYU5hNW0vY3VER2FOR2tDT3pzNzJOblo0ZGl4WS9EMDlNVFFvVVBoNU9TRVdyVnF3ZGJXVmhqLzNudnZvVk9uVG5ybk9uNzhPRTZjT0dId1hELzg4QU91WDcrTzNyMTdDMEdROGVQSDQvMzMzNGVGaFFXc3JLeGdiVzBOc1ZpTVVhTkdBUURXclZ0bmRQMDdkKzVFUWtJQ1VsTlRVVlJVaEtWTGwycnQxN1IzdTNqeElyS3pzL0hXVzI4Sis0WU5HNGJPblR0cmpWKzNiaDMyNzk4dmZHMXRiWTNGaXhkajJiSmxPSDM2TkZhdVhJazJiZHBnMjdadE9tdEpTRWhBVUZDUTNuVWVPWElFUjQ0YzBkcDI2TkFob2FwU1FVRUJjbkp5WUdGaEFXZG5aK0d4c0xhMmhxMnRMV3hzYklTZmtZT0RnOVlmSnllbkNrTkdQLzc0SS83KysyK3NYYnNXelpzM056cFduNGlJQ0d6YnRnMGpSNDRVa2VhbWJBQUFJQUJKUkVGVWZqYmw1ZWZuNDV0dnZnRUEvUFhYWHhneVpJalIrVDc2NkNPait6ZHQyZ1J2YjI4MGJkb1VEZzRPbFY1dmVROGVQRUJHUmdiYzNkMVJ1M1p0WWJ1am82UHc5NEtDQXN5ZlAxK29DUGJLSzY5b3pXRnVibzRQUC96UTZIbTJiOStPbUpnWXJXMHFsVW9JbUlXRmhRRUEzbnJyTFJRV0ZncGp6TXpNaEdwTVI0OGVCVkFXK0RIVTFrMGlrUWpmUjBGQkFZNGRPNFo2OWVxaFhidDJCdGQyKy9adDNMeDVFNTZlbm1qY3VMSFI3OE5VM2J0M2gxd3V4OXExYTdGa3lSS3NYNysrMHBXNWlJaUlpT2pGcE1qTWdIMmJOalc5RENJaUlqS0FnU1FpSWlJaUlpSkNaR1FrSEJ3YzlMYUFlaEw4L1B6ZzUrY0hvS3pTejdGangrRHE2cW9WM0NtdlhyMTZ3dmhIR1d0ckZSb2FpcjE3OXdJQTNuNzdiV0c3SmxSVFZkZXVYVU4wZERTS2k0dWhWcXR4L3Z4NXJmMmFhalgzNzk5SGVucTZUdERFRkJLSkJETm56b1NMaXdzR0RoeUk3T3hzT0RrNUNmdlZhalhXclZzSGQzZDNuU282ZCsvZXhaNDllK0R2NzQvWFhudE5hNStabWU1Ly9jZU5HNGQrL2ZwVmVvMDFTYTFXWS9ueTVjakt5a0szYnQzUXNXTkh2ZVB5OHZLd2Z2MTZ0R3paRXIxNjlUSTZwNnRyV1h1SDZkT25QL2I2Tm0vZWpCMDdkcUJmdjM0WU1HQ0F6djZTa2hMTW1UTUh0Mi9mUm84ZVBmU09LUzB0eGFsVHA0eWU1L2J0MnpyYkxsNjhpRGx6NW1odG16aHhvdGJYZmZ2MnhhUkprMUJhV2lwVUN6dDQ4Q0FPSGp5bzl6eXVycTc0OWRkZkFRQzV1YmxZdjM0OXVuWHJaalNRcEFuRHRXM2JGcW1wcVVhL0R3QkNBSzRpZmZyMFFVeE1EQ0lpSXJCejUwNE1IejY4d21PSWlJaUk2TVdtVnF2TFdyYTUxSzU0TUJFUkVkVUlCcEtJaUlpSWlJaGVjaktaREdscGFWb0JudWRSV0ZnWU5tN2NxTFh0enovL05CcGdrc3ZsQUlDZmZ2cko0SmdSSTBaZ3dZSUZBSUFKRXlZZ0pTVkZDRDFwYUtvVzllL2ZIK1BIandjQW5UR21FSXZGd3ZFdUxpN3c4ZkVSOWltVlNxeGJ0dzYxYXRWQ256NTl0STZMam83R25qMTcwS1JKRTUxOUw0cXRXN2NLUWJDbVRac2FiQW1Xa1pHQjlldlh3OTNkL1ltMERYc1M4dkx5TUgvK2ZNVEd4cUpqeDQ3NDlOTlA5WTRyTGk3R2tpVkxxbndlTnpjM25aWm1EeDgrUkh4OHZQQjFlSGc0WkRLWndTcEdSVVZGT0gvK2ZLV3JFT1huNXd0QnB6MTc5bURQbmowVkh0Ty9mMzlNbUREQnBQay8rZVFUbkRsekJpRWhJWGo3N2JlMXFsQVJFUkVSMGN1bk5Dc0xBR0RPOTRWRVJFVFBMQWFTaUlpSWlJaUlYbkp4Y1hFQVVHM1ZrWjZHWGJ0MllkT21UYkMwdEVTYk5tMFFHUmtKb0N5b3MzdjM3Z3FQLysyMzN3enVHenAwYUxXM2lNck56WVdOalEwa0VvbXdUYUZRb0xTMFZQaGFyVmJqZ3c4K2dJdUxpMVlyTHFBc3ZEUjI3RmcwYmRwVWE1OUlKSUtscFdXMXJ2MXAyTE5uRDM3NTVSZElKQklvbFVwczJiSUZXN2R1MVR0V3JWWURBRTZlUElrelo4NFluUE9qano1QzM3NTlxMlc5ajFxOGVERmlZbUxnNit1TE9YUG1RQ0tSSURRMEZDS1JDTys4ODQ3d003SzJ0allhamdPQWZmdjJHYnhlTzNUb2dFbVRKbWx0dTNEaGdsQTlTYTFXWThlT0hRQ0F6ei8vWEN2d3BwR1NrbEtsUU5LaFE0ZVFuNStQV3JWcW9YMzc5anI3bFVvbGpoOC9EanM3TzZHRllZc1dMVXllUHpzN1cyaE45L1BQUCtPenp6NnIxUHFJaUlpSTZNVlNrcGtCZ0lFa0lpS2laeGtEU1VSRVJFUkVSQys1dUxnNHVMbTV3ZEhSc2RyT3NYNzllcVNucHdQNEp6Qnk2OVl0ekpzM1R4ano3cnZ2Q244dkxTM1ZDZDFvS0JRS25hLzM3TmtEYzNOemZQWFZWN2h5NVlvUVNCby9mcnhRY1VpZlVhTkdBWURCY0lzK0pTVWxPdU96czdNTmp0K3dZWU5PeUtUOCtNTENRbnorK2Vld3NyTENuRGx6aERadHYvenlpOEhneWNxVkswMWFxMWdzUmxoWW1NNzJqUnMzWXRPbVRTYk5ZWXhFSXNHQkF3Y2VleDVqN3QrL2o0MGJOOExaMlJuRGhnM0RkOTk5aDlhdFd4dHNpNWVmbjQvUTBGQTBhTkJBQ0w3bzA2UkpFNTF0ZCsvZXhROC8vR0RTdW1iTW1BRjdlM3VUeG1wQ1IxOSsrU1drVWlsU1VsS3dlZk5tV0ZwYW9sdTNia0lnU1NRU29WYXRXa2Juc3JLeU11bWMraHc3ZGd6SnljbG8zNzY5M2pBUzhFLzdRWDJ0L2d4UktCUUlEUTBGQU5qWjJXSGF0R2s2WTlMUzBuRDgrSEUwYWRKRTcvNktYTGh3UWZqNzhlUEhNV3pZTUhoNGVGUjZIaUlpSWlKNk1aUmtaZ0lBekYxY2FuZ2xSRVJFWkFnRFNVUkVSRVJFUkMrNXBLUWtkTzNhdFZyUEVSc2JpOFRFUkFEL0JKSmtNcGxXeUtCdDI3WVFpVVFBZ0I5KytNSGtZSWhVS2tWUVVCQ2NuSnpRcWxVclhMbHk1UW12WHB0Q29jQzJiZHRNSG05blp5ZUVqRFFLQ3d1RmRuRktwUkxXMXRhSWpZMUZjSEF3RmkxYWhNYU5HNk5seTVZWU5HaVExbkdKaVltSWlvckM2NisvRGpjM04ySDdrU05ISUpWS2RWcVVpY1Zpdld1cVhidTJ6cHFxb254RnArcmk0ZUdCb0tBZ3RHL2ZIZzhlUEFBQXRHdlhEb0dCZ1hySFoyUmtJRFEwRkkwYU5SSUNaNmJLeTh0RFpHUWt4R0l4ek0zTjlZNHBLU2tSS3ZXWXFtdlhydWpTcFl2dzgxaTNiaDBVQ2dXbVRwMnFGVURLejgrdnNPVmUrYXBabGFHcGppUVdpekZ1M0xnSzU2OU1oYVM5ZS9jaTYzOHRNOUxTMHZTTzBleXZhcXMxVGJXcjd0Mjc0L1RwMHdnSkNXR1ZKQ0lpSXFLWFdFbUdwa0tTYXcydmhJaUlpQXhoSUltSWlJaUlpT2dsbHBxYUNnRFZXaDBKZ0ZhNDZMZmZmc05QUC8yRWR1M2FZZW5TcFZyak5OVjJXclpzQ1M4dkw3MXp4Y2ZINCtiTm0xcmJqQVdxWkRLWjBLYnFVYm01dVRycksyL01tREU2d1F3Ykd4dnMzYnRYYTF0Q1FnS0Nnb0wwempGeTVFaWRTajNyMXEzRC92MzdBUUMydHJaWXRtd1p2djc2YTBSRVJPRFRUei9GM0xsejRlL3ZEMzkvZjYzampoNDlpcWlvS1BUcDB3ZSt2cjdDOWpObnpzRGUzdDVvTmFqeUJnOGVYSzN0eW43NDRRZlkydHJxYkU5SVNBQUFIRHg0RUZGUlVUcjc3OTI3cDNlK0FRTUdBSUFRU0tydWxtMy8rdGUvTUdQR0RMMzdac3lZZ2IvKytzdmd2SVpvd2tpSER4OUdWRlFVT25Ub29CTWdrMHFsZU8rOTk0ek9jK1BHRGNUR3hsYjYvQ0tSQ092V3JjT2xTNWRnYVdtSlhidDI2UTExS1pWS1lTMm1LQ2dvUUVoSUNNUmlNWm8wYVlLNHVEaGtaR1RvQkk4MHJ6V3VycFcvWVpTUWtJQmJ0MjdCeGNVRlU2ZE94YVZMbDNEaXhBbU1IRGxTSzVoSFJFUkVSQzhQVFlVa0tTc2tFUkVSUGJNWVNDSWlJaUlpSW5xSmFhcVpQTTJiK3FkUG42NXdUTGR1M2RDdlh6KzkrN1p1M2FvVFNESW1MeThQQnc4ZU5EckcwUDdSbzBkWHFsSk1lWnBnakticWt6RlNxUlJmZnZrbGJHeHNjUHIwYWFGcVRsRlJrVEFQVUZhZEJ5Z0xqWlJ2YWFjSmtUemE1czdDd2tLclNwS21IWmVoeWtsUHlyVnIxNHp1VDBwS1FsSlNVcFhucjY2V2JkVk4wMzRPQUVhTUdLRzFiK2pRb1pETDVRZ0lDREE2eDUwN2R4QWZIdzkzZC9kS245L0d4Z1pkdTNiRnhJa1RFUjhmRHdzTEM1MVFWbVVEU1NVbEpiQzJ0c2JycjcrT1JvMGFJUzR1RG4vOTlSZmVmdnR0clhIWHIxOEhVTFhIL2RDaFF3Q0FOOTU0QTFaV1Z1alhyeCsyYmR1R0hUdDJZUExreVpXZWo0aUlpSWllZnlVWjZSQ1ptY0hNeERiS1JFUkU5UFF4a0VSRVJFUkVSUFFTazhsa0FJQTZkZW84bGZNbEpDVGd6cDA3d3RlN2R1MUM5KzdkcTl6R1NaOEdEUnFnVzdkdXNQL2ZMNmJyMWFzblZGNTZFa3BMUzNIcTFDbXRiZnJhVkdtQ0hhYTJOUk9MeGZqMDAwOHhlUEJnZUhoNEFBQSsvdmhqb1NwUWVUTm56dFRabHBtWnFSTXVXYkpraVZhVkpjMmF6TXlxNTljQnk1WXRNOXBTN0x2dnZzUHAwNmN4ZHV4WXZQUE9PenI3UTBOREVSb2FXdUg2cXF0bFczVXFMQ3pFdkhuelVGUlVCT0Nmd0k5Q29VQklTSWd3emxEbHAwZnQzNzhmZG5aMjZOKy92N0R0MHFWTE9sWEhOSzNTeXBzNmRTb21UWnFFRFJzMndOdmJHNjFhdFJMMlZUYVE1T2pvaUFVTEZxQldyVnJJenM0VzF2Rm9JT25xMWFzUWlVUm8yYktsU2ZOcVpHZG40K2pSb3hDSlJFSTd1Lzc5KzJQWHJsMDRjdVFJQWdNRHF4VE9JaUlpSXFMblcwbEdKc3haTFpPSWlPaVp4a0FTRVJFUkVSSFJTeXdwS2NsZ2E3VHFzSGZ2WG9oRUlxalZhaVFuSnlNNk9ocUhEaDNDNnRXcmhhcEFqNnRCZ3daSVNFakFzV1BIcW5TOGxaVVZoZzRkYW5CL2NYRXhsaXhaVXVFOG1tQ0h1Ymw1cGM2dkNTTnAyTm5ab1VlUEhnREsyblZkdTNZTlBYcjBnSjJkblRCbTkrN2RxRnUzTGpwMTZnU2dMUGlscjYyWXBzS1NaazFSVVZFNGV2Um9wZFlIQUw2K3Z1alZxNWZPZGhzYkc2UEhhVUl1bHBhV2NIQncwTm4vNFljZjRzTVBQNnp3L0ZGUlVUclZvRFR5OC9NQmxEMEdGWVY3R2pac2lDNWR1bFI0dnNlbFZDcXhkT2xTSkNVbHdjTENBc1hGeGNLKzB0SlNiTnUyclVyenVydTdhd1dTN3QrL2ovdjM3MWQ0WEtOR2pSQWNISXkxYTlkaTRjS0YrUDc3NzRYbm55WlFWcG5LWUkwYU5RSUFPRGs1d2QzZEhlZk9uWU5jTGhldTBmdjM3eU1oSVFHTkdqWFN1bTVOc1dQSERpZ1VDblRxMUVrSUh0bloyYUZmdjM3WXZuMDdmdnp4Ujh5ZVBidFNjeElSRVJIUjg2OVU5aERtTGsvdWd5MUVSRVQwNURHUVJFUkVSRVJFUkU5RmRuWTJ3c1BEMGFGREIxeTRjQUdlbnA3NDRJTVBzSHo1Y256NTVaZFl2WHIxRXpuUDNidDM4ZHR2djBFa0VwblVMcTA4bFVvRlIwZEhvNEVrUzB0THJGbXpSdWVjaXhjdjF0cW1xWVN6ZCs5ZVJFUkVhTzI3ZXZXcTNybmo0dUpRdDI1ZHJkQ0dnNE1EeG84ZkR3RDQ5dHR2Y2UzYU5Yejg4Y2RDQmFpc3JDenMzcjBiZm41K3dyaTllL2ZxRFNScHdqcWE0TkM5ZS9kMDFtWUtLeXNyblVCU2Ftb3FFaE1UVWFkT0hUUm8wS0RTYzJwY3ZYb1ZlWGw1YU4yNk5heXRyZldPaVkyTkZWcUE2V05wYVltVWxCVHMyclhMNkxtNmQrLytWQUpKeTVjdnh4OS8vSUUyYmRxZ1hyMTZRZ3N5b095eDNMOS92MG56ZlBiWlo0aVBqeGZHUDNwOXYvdnV1d2dLQ3RMYTl1ZWZmMkxod29VNmMvWHAwd2VSa1pHSWpJekUwcVZMOGZYWFgwTXNGa09oVUFDb1hDQ3B2SUNBQVB6NjY2ODRlUEFnaGcwYkJ1Q2ZsbXVQVmsycVNISnlNdmJ0MndjQU90V3VoZ3daZ29NSER5SWlJZ0s5ZXZXQ3I2OXZsZFpMUkVSRVJNK25VcmtjVWllbm1sNEdFUkVSR2NGQUVoRVJFUkVSMFV1c3FLaEliNldhNnZEcnI3K2lwS1FFQXdjT3hJVUxGd0FBYjczMUZ1N2Z2NDlmZi8wVi8vM3ZmK0hvNkFnQU9IejRzTjVBRFZBV1VqREZoQWtUMEs5ZlA2MXRCUVVGT0gvK1BEdzhQTkM4ZVhPZFk4YU5HNGVjbkJ5ajgwb2tFcUVpakRHYUNqNlhMbDNTQ1k1b1FoK1ArdUdISHhBWEY0ZFZxMWFoV2JObU92czEzL3Y5Ky9lRlFKSm1teW1WWng0K2ZLaDM3SWNmZnFoVmFjZVFtSmdZekprelIrKytDeGN1WVAzNjllamJ0eThtVFpwVTRWeUdiTml3QVRkdjNzU21UWnZnN2UydHRjL096ZzZ0VzdkR256NTkwTDE3OXlxZm95SktwZEpnQlNhVlNsWHArYkt5c3VEaDRZRzVjK2ZpNTU5LzF0bHZaV1ZsMGp4aXNkam9lRE16TTUxOXhpcDBUWmt5QmVQR2pjUGx5NWNSSFIyTmR1M2E2VlRSZWxSeGNUSDI3ZHVIN2R1MzY5My8zbnZ2WWZmdTNkaTFhNWZRbHUvdzRjTXdOemV2VkNCSnBWTGgyMisvaFZLcFJFQkFnTTV6enRiV0ZpTkhqc1RHalJ1eFpzMGFiTnEwQ1JZV0ZpYlBUMFJFUkVUUHQxSzVIQlpzMlVaRVJQUk1ZeUNKaUlpSWlJam9KWmFXbG9hbVRadFcrM2tTRXhOeCtQQmhOR25TQksxYXRkTGFOM3IwYUxpNXVhRkhqeDVDSlpXN2QrL2l3WU1IZXVjeUZPWXhSVVpHQnI3KyttdjA2ZE5IYnlESmtMeThQQUJsSVFtMVdpMThyVkZRVUNDc0xTOHZEeFlXRnBESlpBREtXazQ5MnNwczNicDFPbFZ4VkNvVmJ0NjhpWktTRXRTdFcxZG5EWEs1WEtpczlQbm5uMlBwMHFWNDVaVlhFQmtaQ2FDc2JkdXJyNzRLUHo4L2c5K0g1akYxY1hIUjJpNlZTazBLeFZTMi9keVQ1dUxpZ280ZE95SWpJNlBDNmtmR3RHelowdWpQUHp3OEhPSGg0VldlLzFFalI0NkVtNXViRUNMVFVDZ1VHREJnZ01uemFGcTk5ZW5UUjlnV0ZCUUVaMmZuS3EycmR1M2FtRHg1TXF5dHJkR3VYVHNBdW0zOWdIOHFhOTI2ZFF1alI0OUdWbGFXd2VwalRrNU82TnUzTDNidDJvWHZ2dnNPRmhZV3lNL1B4NEFCQTJCcmEydnkybjc3N1RmRXhzYkMxdFpXcCtxVFJyOSsvWEQwNkZIY3VYTUg2OWV2eDlTcFUwMmVuNGlJaUlpZWI2WHlYRWdxMlE2WWlJaUluaTRHa29pSWlJaUlpS2phZmZ2dHR5Z3RMY1c0Y2VOMDlvbEVJcUdTaXNiNDhlTjFxaHRwYk4yNkZkdTJiYXZTT2pUVmp4NE5DRlhrMGVwQmhxb0o3ZHUzRC92MjdjUEVpUk9SbVprSkt5c3JrODkxKy9adEZCVVZ3Y3ZMU3llNEFnQkhqeDZGU3FWQ1lHQWdEaDA2aEMrKytBSkxseTVGUkVRRUhCd2NJQmFMTVcvZVBIejk5ZGQ2NXk4dExVVnljaklzTEN4MEFrblBpOVRVVkd6YXRPbXg1L25nZ3crTUJwSThQRHgwZ25PUHNyUzBOUGw4YmRxMDBidGRMQmJqWC8vNmwvQjFSa1lHYXRldWJYQ2VjK2ZPUVNhVGFSMVRyMTQ5ZzlXY1RGRitMdUNmMEZQNWFrT2EwTnY5Ky9jaGtVZ1FHQmdJZTN0Ny9QampqM3JuSERWcUZNNmZQeSswQTNSMmRzYm8wYU5OWHRPZmYvNHBQTWMvK2VRVE9CbG94U0VXaXpGdDJqUk1uandaUjQ0Y1FZc1dMZEN6WjAramN4Y1hGNk8wdExUU3J3RkVSRVJFOUd4UjV1WEJyQktCZHlJaUlucjZHRWdpSWlJaUlpSjZTV2txK0dqYXBGVW5WMWRYQkFRRXdNL1BEMHFsc3RyUFo4ak5temNCQU83dTdwVTZic2lRSVViM3E5VnFyWW94UGo0KzJMWnRtOTVLUjRaY3VYSUZBTkM2ZFd1ZGZROGZQc1J2di8wR1oyZG5mUERCQi9EMzk4ZFBQLzJFcUtnb1pHWm1ZdGl3WWVqU3BRdW1UcDJLV2JObW9WdTNianB6WEwxNkZRcUZBcjYrdmtMcnIrZlYwS0ZEOGY3NzcxZjZ1Q3RYcm1EV3JGa1ZqbXZSb2dXbVRadFdsYVZWaWtRaXdiLy8vVzhBWldHMnNMQXdMRnEwQ0czYnR0VTdQaUVoQVRLWlREaEdROU1DOFVuUVZQc3FIMGpTVkUzU1BDNmVucDdZdTNldndUa3NMUzB4WU1BQXJGdTNEZ0RRcVZNbldGdGJtM1QrNjlldlk4R0NCVkNwVk9qVnE1ZE9ZT3BSVFpzMnhZZ1JJN0IxNjFaODg4MDNjSEp5UW9jT0hYVEdGUmNYWSszYXRUaHg0Z1JVS2hVQ0FnSXdiZHEwR3EvNlJVUkVSRVJWVTVxYkN3a0RTVVJFUk04MEJwS0lpSWlJaUloZVVwcHFRVThqa0RSbzBLQWFyOHFUbTV1TDBOQlFBR1V0MHk1ZXZJaTMzMzRiSFRwMGdFUWlBVkFXd3RCWCthWjhaYWNmZi93UmhZV0ZDQW9LZ3BtWkdRNGNPSUNJaUFqTW5qMWJlQ3p2M0xtRDNOeGN2UG5tbXlhdkx6WTJGZ0IwS3ZPVWxKUmd6cHc1eU12THc1UXBVMkJ1Ymc1ZlgxODRPRGpnMDA4L2haMmRIUUlEQTJGblo0ZHAwNlpoNmRLbFNFaEkwSm4vMUtsVEFJQXVYYnFZdktabmxha3Q1aDVWUG1TalQ0TUdEYkIyN1ZvNE9EaFVkV2xWMXF4Wk00aEVJaXhjdUJCcjE2NkZwNmZuVTE4RDhFOGdxZnp6WVBUbzBYQnljc0s3Nzc0THFWUmE0UnpIamgzRDk5OS9ENkNzaXRHQkF3ZFFXRmlJNE9CZ3ZkVy9OS0tqbzdGZ3dRSVVGeGZqMVZkZnhjU0pFMDFhOC9EaHczSGp4ZzM4K2VlZm1EOS9QcVpQbjQ2QWdBQ3RNWnMzYjhheFk4ZlFxbFVycU5WcWhJZUh3OVhWRldQSGpqWHBIRVJFUkVUMDdGRG01d05xTmN4czJiS05pSWpvV2NaQUVoRVJFVkVOQ0UrN2l1aUhkNUNjbjRtN0JWazF2UndpZXNycVd6dkR5NlkyL0p5ODhZYmJLelc5bktlaVNaTW1UKzFjcjc3NktyNy8vbnV0QU5SZmYvMkZOV3ZXSUQwOUhWMjdka1Z4Y1RIKytPTVBuRHQzRG82T2pnZ0lDRURQbmoyeGZ2MTZvM1B2M2JzWDI3ZHZoNnVySzRZT0hRb1hGeGM4ZlBnUU1URXhtREJoQXViUG53OGZIeDhjTzNZTUFBeFd1bm1VU3FWQ1RFd01BS0JseTVaYSs0cUtpcENTa29JK2ZmcWdlL2Z1QU1yYXI4MlpNd2NGQlFXWU4yOGU3T3pLZmhIL3hodHZ3TXZMQzdHeHNmajc3NytGT1dReUdVNmVQQWxMUzB1OUZXY1VDb1ZKYmI4MGxYSmVWRlpXVmtaYnVSbnpPRzNUZ0xKS1A1TW5UOGFxVmF2dzFWZGZZZE9tVFRxVnJOUnF0ZEU1OXUvZmovMzc5ei9XT3U3ZnZ3OEFXcUVza1VpRTk5NTdyOEpqYzNOenNYNzllb1NIaDBNc0ZtUHk1TW53OVBURWdnVUxjT0xFQ1VSR1JtTEVpQkhvMWF1WFRqanM0TUdEK082Nzc2QlVLdUhqNDRNRkN4YVlGSDRDeWtKUHMyYk53clJwMDVDUWtJQ2xTNWNpSmlZRzQ4YU5FNTRiWjgrZVJiMTY5YkJxMVNxbzFXcU1HVE1HWjgrZVpTQ0ppSWlJNkRta3pKTURBQ3NrRVJFUlBlTVlTQ0lpSWlKNmluSVVCZmd1UGd4UjJicVZLNGpvNVhHM0lBdDNDN0p3TnVOdlJHYmR4Q2MrUFdGcnBsdVY1MldSa3BLQ1gzNzVCUUJ3Nzk0OUFNREpreWNSSHgrdmQ3eW0rcy8rL2Z0eDRjSUY5T25UUnl0RVltTmpnNFlOR3lJNU9SbkhqeC9IeVpNbmNldldMUURBZSsrOWgrRGdZRWdrRW1SbVp1TG8wYU00Y3VRSVFrTkRFUm9haW1iTm11SGRkOS9GRzIrOG9WTXA2ZkRodzFpL2ZqMXExYXFGNWN1WEM0R25VYU5Hb1U2ZE9saTFhaFcrL1BKTHJGbXpCb2NPSFlLcnF5dmF0V3VuOTN0SVQwOEg4RThWbWx1M2JrRXVsOFBWMVJXMWE5ZldHbXR2YjQrdnZ2b0tIaDRld2pZek16TUVCd2NqTFMxTnArSlJ3NFlOY2ZMa1NRRC9WQVQ2K2VlZlVWeGNqS0ZEaDhMR3hrWm5QVC85OUJOKyt1a252V3V0ckZPblRnbmhxa2RsWm1ZQ0FFSkNRbkR3NEVHOVkxSlNVaW84UjB4TURMWnUzVnJwdGFXbXBsYjZtRWNWRlJVaFB6OGZOalkyd3MvdjNyMTdPSGZ1SEFEQTJkbTV5blAzN05rVEdSa1o2Tml4bzA0WXFhQ2dBQ2twS1VaYm45V3FWVXVuSGFGY0xrZHljckxXdHBLU0VvU0hoNk5ObXpaYTQrL2N1WU9JaUFnQVpkV2lUS1ZTcVhEMDZGRnMzcndaY3JrY3pzN08rUExMTDRYMmc1czJiY0txVmFzUUZSV0ZqUnMzSWlRa0JMMTY5VUtQSGozZzR1S0NSWXNXNGZ6NTh3Q0FObTNhNEt1dnZqSzV4WnVHalkwTmxpMWJoaSsrK0FJSkNRazRmUGd3b3FLaXNHWExGbGhZV01ETXpBd0toUUtscGFVQUFLVlNXYVVxVzBSRVJFUlU4MHB6eXdKSlpuYXNrRVJFUlBRc1l5Q0ppSWlJNkNtSmxTVmg5ZCtIa0tNb3FPbWxFTkV6SkRMckZtNUYvNHhwelhxanViMUh4UWU4Z0hKeWNuRDgrSEd0YlgvLy9iZFdoUjk5TktFWGYzOS9ORy9lSEJFUkViaHk1UXFTa3BLUWtKQUF1Vnd1akczWHJoMkdEeCt1VlgzSXhjVUZJMGFNd1B2dnY0OUxseTVoMzc1OXVIanhJdjcrKzI5czNMZ1JiNy85TmlaT25BaVJTSVJkdTNaaDA2Wk5jSEp5d29vVks3VENRUUR3OXR0dnc5cmFHalkyTnZqUGYvNkR3c0pDakJvMVNnaVZIRDU4R0dGaFliQzF0WVZjTHNlTkd6Zmc2T2dvaEpvaUl5TUI2RlpIMHFoZnY3N090dkpCcEx0MzcyTDE2dFd3dDdkSGFXa3BvcUtpSUpWSzRlbnBpZFRVVkJ3OGVCQU9EZzRZT25TbzN2bDlmSHpnNWVWbDlQRUdnT3pzYkZ5NmRFbnZQcWxVQ2t0TFN5Z1VDcVNscFJtY3c5TFNFZ1VGQlVKcnNFZHBBaVBHeE1iR0NpM3VucmI3OSs4aktDaEkrRm9pa1VDcFZBSW8rOTRNL1F4Tk5YTGtTQUJsSWJJelo4N0EydG9hRW9rRTkrN2RnMXd1TjFwMXEwdVhMcGcwYVpMV3Rnc1hMbURPbkRsYTI4ek56Zkg5OTk4THdTb25KeWRJSkJMY3ZYc1hLcFVLUGo0KzhQSHhNV205R1JrWkdEdDJyQkFtN05tekp6NysrR09oTWhGUTlseGJ1blFwZnYvOWQyemV2QmtQSGp6QXI3LytpcGlZR0t4ZXZWb0ljYjN6emp1WU5HbVN5WldSSHVYbzZJaHZ2dmtHeTVjdng3bHo1ekI1OG1RaGxQZldXMjloMjdadCtQREREeUdSU0pDYW1zcnFTRVJFUkVUUEtWVnhNUUJBWkc1ZXd5c2hJaUlpWXhoSUlpSWlJbnBLanFYR01veEVSSHBsRmN0eEtDWDZwUTBrTlczYTlMSGFUSm4vNzVmUVVxa1UrL2J0QTFCV0xhVjkrL1pvMjdZdHVuVHBBbGRYVjRQSGk4VmkrUHY3dzkvZkh5a3BLZGkzYngvQ3dzSWdrVWdnRW9tRWFqS3VycTVZdm55NVRoaEpvMHVYTHNqTXpNU1ZLMWZRb0VFRHJSWlhqbzZPaUl1TGcxS3BoRWdrUXYzNjlURnAwaVFoc0NTVlN1SHM3RnpsTUV1ZE9uVVFIeDh2dEZSemRuYkdtREZqNE9qb0NBQVlNbVFJR2pWcXBMYzZFZ0IwNzk0ZGdZR0JGWjRuT2pyYVlDQ3BWNjllNk5XclY1WFdYOTZFQ1JOdzgrWk5vMk5Hamh5SlVhTkdWWHJ1bUpnWWZQYlpaMVZkR2dEQTA5TVRVcWtVcGFXbFVLdlZVQ3FWa0VxbDhQTHl3dGl4WXgrclFsSjVkZXJVUVZKU2t2QzF1Yms1MnJScGc4bVRKeitSK1QwOFBCQWZINC84L0h6azUrY0RLTHNPTzNic2lJa1RKK3BVYURLa2R1M2FhTlNvRWV6dDdURisvSGkwYU5IQzROaXVYYnVpVTZkT09IWHFGQTRkT29UUFAvOGNJcEVJRXlaTVFQdjI3ZEd4WThmSC9yNnNyS3d3Yjk0OEpDUWtvRkdqUnNMMjk5OS9Id3FGQW1GaFlWQ3IxUmc2ZEtoSjF6d1JFUkVSUGJ0RUlsRk5MNEdJaUlpTUVLblZhblZOTDRLSWlJam9SWGNtNDIrcy9sdC9heG9pSW8ycHpYcmo5ZHJObnRyNWtwS1NzSFhyVm93YU5jcWs2ampQZzcvKytndHVibTV3ZDNkL3JGOU9GeFVWQWZpbnBacGNMa2RoWWFIUllKTkdVbElTRkFvRkdqZHVyTE5QclZaRHJWWWJESHNvRkFxdDZqQ2E5blRsZ3hYR2FBSXlabWI4L05HTG9xSnJCaWk3WHRQVDAyRm5ad2NuSnllVDUxYXBWQ2dwS1VGSlNRbVVTaVVjSEJ4TURpS1Y5K2gxUzBSRVJFUlVuZkt1WEVGVTczZlE2c2VmNFB6bVd6VzlIQ0lpSWpLQXY2RWtJaUlpZWdyQ0hseXU2U1VRMFhNZzdNSGxweHBJZWhINSt2bytrWGswUVNRTk96czdyUlpVeGhnTGQ0bEVJcU5CcVVkREhhWUdrY3JQenpEU2k2V2lhd1lvdTE0OVBUMHJQYmRZTElhbHBhWE85VjVaRENNUkVSRVJVWTFnaFNRaUlxSm5XdVUvOWtaRVJFUkVsWlplbEZ2VFN5Q2k1d0JmSzRpSWlJaUlpSWlNVTRQTlg0aUlpSjRIRENRUkVSRVJWVE1WMU1ncWx0ZjBNb2pvT1pCVkxJZFNyYXJwWlJBUkVSRVJFUkU5dTlTYVFCSXJKQkVSRVQzTEdFZ2lJaUlpcW1aaWlLRGlKN2VJeUFRcXFDRVI4YjlwUkVSRVJFUkVSQlZpSG9tSWlPaVp4dDkwRXhFUkVSRVJFUkVSRVJFUkVkRnpRV0psQlFCUUZSYlc4RXFJaUlqSUdBYVNpSWlJaUlpSWlJaUlpSWlJaU9pNUlIVjJBUUNVWkdYVjhFcUlpSWpJR0FhU2lJaUlpSWlJaUlpSWlJaUlpT2k1WU9ia0JBQlFaR1hXOEVxSWlJaklHQWFTaUlpSWlJaUlpSWlJaUlpSWlPaTVJQktKSUsxVkN5V1pEQ1FSRVJFOXl4aElJaUlpSWlJaUlpSWlJaUlpSXFMbmh0VFpCWXJzN0pwZUJoRVJFUm5CUUJJUkVSRVJFZEZMeXNMQ29xYVhRRVJFUkVSRVJGUnBWdlhybytET25acGVCaEVSRVJuQlFCSVJFUkVSRWRGTHFrNmRPZ0NBeE1URUdsNEpFUkVSRVJFUmtlbHNXN3lDL0w5dlFLVlExUFJTaUlpSXlBQUdrb2lJaUlpSWlJaUlpSWlJaUlqb3VXSGJzaVdnVmlQLzJ0V2FYZ29SRVJFWndFQVNFUkVSRVJFUkVSRVJFUkVSRVQwMzdGcTJBZ0RJSWlOcmVDVXRseFN6QUFBZ0FFbEVRVlJFUkVSa0NBTkpSRVJFUkVSRVJFUkVSRVJFUlBUY3NLeGZINWIxNmlIejVJbWFYZ29SRVJFWndFQVNFUkVSRVJFUkVSRVJFUkVSRVQxWFhIcStnNXcvTDZJME43ZW1sMEpFUkVSNk1KQkVSRVJFUkZTTm5NeHQ0R3BoRDFjTGU0aWV3SHlOYk4xUXg5S2h3bkUyWmhabzdlZ0ZjN0ZacGM4aGhnaEJqZC9Dd1BvZGpJNzd3THNieGpkK0M1N1dMcFUrUjFXMGNLaUhIdTV0ME56ZVE5ald6TDR1N013c244cjVpWWlJaUlpSWlPalpVYnRIVDBDbFFuYkU2WnBlQ2hFUkVlbkJRQklSRVJFUlVUVnBhbGNYLzJrL0hqKzAveGlUbTc0TDlST1ljMEtUSHRqby94RkdlWGMxT3U0MUZ4OHNhQldJamY3aktoMkVrb2pFNk9IZUJxKzUrQmdjSXhWSjhKWjdHL1IwYjRNNlZvNlZQRVBWZEhacGlxREdiNkZMN1dZQWdIcFd0VEN2VlNEVys0L0ZtM1ZhUFpVMUVCRVJFUkVSRWRHendkNi9QYXdhTnNTRGtGOXJlaWxQVldscEtSSVNFcUJTcVdwNktTWlJxVlJRS3BYVk5yOWNMa2QyZGphS2k0dXI3UnowYkZFcWxWQXFsVkNybjhSdlcrbGxvMUFva0pHUkFibGNYdE5MZVNsVS91UFNSRVJFUlBUQ2FXQlRHeUlBRHdwbEtGSXBLaHp2SUxYR3A4MTZ3Y25jQmxNdS9aL1JzVjQydFNHdXhOeFZJWVlJTm1hV3NEV3pnTDNVR3ZaU0t6aVlXNk9XdVMxcW1kdWl0cVU5VkdvVkZsL2JnK2IySHVoa0pHanpxRnQ1YVloSXYxN3BOVGxiMkdGNmk3NlFpTW8rQTlEQ29SNWVyOTBNWnpMK3J2UmNHaDVXdGREUTFoVUFjQzRqenVoWVRaam9ZdGF0SnhLRWVwUy9jeU5ZUzh6eHNDUWZVVmtKMVhBR1hTV3FVZ0NBV0ZRV3NVb3RrdUZveW1XOFY4OGZFNXYwd091MW0yRmQvRkZrRnZNL2swUkVSRVJFUkVRdk9wRklCTStQZ3hEM3hRemtYSXFDUTl0Mk5iMmtDdDIvZng4elo4N0U0TUdEMGJ0M2I3MWp3c0xDY09mT0hZd1pNd2JtNXVZNit5OWZ2b3laTTJlaVg3OSttRGh4WW5VditiSHQyN2NQdTNmdnhxZWZmb3AyN1V6N0dhbFVLdVRtNWtJbWs4SEZ4UVcydHJaNng4bmxjb3djT1JJbEpTWDQ2YWVmNE9ibTlrVFdIQlVWaGFLaUluVHAwa1ZydTB3bVEzaDRPSm8wYVlKV3JaN2ZEOGV0WDc4ZUowK2VoTDI5UFRadTNBZ3JLNnNxemJOeTVVcW9WQ3FNSGozYTRHTWZFaEtDMk5oWURCdzQwT1NmdnlGS3BSSXJWNjdFaVJNbjRPZm5oNFVMRitwOWpqeXVBd2NPNE9USmsralZxeGZlZXV1dEp6Ny8wN0o5KzNhY09IRUNNMmJNZ0krUDZiOFBmOUhkdW5VTGt5ZFBScmR1M1RCNzl1eWFYczRMajRFa0lpSWlvcGZjTUsvT0dPejVHcTdsM01POEt6dU5qaFZEaEo1MVg4VXdyODZ3TmJORWNrRm1oZk4zZEc2Q29WNmRjQ1VuR1F1dTdJWlMvZVEvdlRXcDZUdm83dHJDNkJnMUFGc3pTM2pidXFLM1IxdVQ1NDVJdjE3cFFKS0QxQnJ6V3c2Q3M3a3Ric29mSVByaEhReng3SVRKVGQrRlhGR0l5N0trU3MybjhhLy9WUUg2T3pjRkNYbHBCc2VWdFd2ekJBQ2Nya0tZeWhUdjFQVUZBSnhJdlFKVnRVU2VkQ21FUUZKWnlLdFVyY0xQZHlMdzE4TkVUR242RGxvN2V1SE5PcTJ3UGVuOFUxa1BFUkVSRVJFUkVkVXN0NEdEY0h2RjE3ZzVaeGJhSGpnTWtVUlNyZWM3ZE9nUXZ2LytlNVBISHpod1FPdnJrcElTUEhqd0FIbDVlWHJIcTlWcUhEOStIREV4TVlpTWpNU01HVFBRdkhsenJUR25UcDBDQUFRRUJGUnk5ZjlRS0JSQzRDYzdPeHRaV1ZsSVQwOUhmbjQrZ29PRGtaeWNqS3RYcjVvMGw1K2ZIK3JVcWFOM1gxcGFHclpzMlFLcFZBcHZiMjhjT1hKRXFHWlVYRnlNa3BJUzRlODVPVG1ReVdUSXljbEJUazZPVVAxbTZOQ2hHRHQyck43NWYvMzFWK1RuNXlNd01CQXVMaTVWcnNRa0Vva2dGdi9UV0dqTGxpMUlTVW5SQ1NSbFpXVmg0OGFOR0RSb2tCQklPbjM2TkVKQ1Fvek92MkRCQXEzSDZHazkvdm9jUFhvVWUvZnVCVkFXNkRwMDZCQUdEUnBrOHZFYStmbjVDQThQaDFRcXhhUkprd3lPTzNIaUJKS1RrekZzMkxCS242Tzg0dUppTEY2OEdILzg4UWZhdFd1SEJRc1dWRXNZQ1NpN2JxOWR1d1ovZi85S0hiZG8wU0xjdlh2WHBMRnQyN2JGeHg5L1hLbjUxV28xb3FPajBiYXRhYi9ienNqSVFGSlNVcVdxaHltVlNwU1VsRlJxWGNZOEduWTdkdXdZZnYvOTl5YzJmL2Z1M2ZIbW0yOEtYNWVXbGxaWVBVNmhLUHZRdEZxdE51bDdsVXFsRUlrcTI0T0FOQmhJSWlJaUlucUorVGw1WTdEbmE1Q1hGbUxGamYwR3cwSTJFZ3QwZFcyTy92WGJvN2FGZmFYT3NTUDVQSm83ZUtDTm94ZEdOSGdkUDkrSmVCSkwxM0lqNXg2YTJYdEFyaWlFdkxRUTNqYXVjUHAvOXM0N1BJcXE3Y1AzdHZUZUNDRUVRZ3RJQ3hCQWlqU2xTQytpV0JCUkVDUVVSY29IZ2hRUlJZUFVTSk1YSlFvaUVtbkpTdzBsZ0FRU0lDQ2RFQkpJSjcxdHNzbnU5OGV5WXphN213SUI5WFh1NjhxVjNUTm56amx6ZHJiTW1kL3plOHlzT1pRY3plMmNaREtLODhoUzVhTXMvZE9oNldyMmZmWWxSSmxzczYxVEEvcTR0NnIyV056TTdWalFjaVFlbG80a0tiTlljaldZSEZVaGxqSXpCdGZ4NC8rYUQyWFZ6VkIrZjNpN1N1MlpTZVZJa1NDVlNPaFZxemtBQjVJdVlTRlY2TlZUYVVxRjE2K0hXM1BrRWhtWnhmbGtGdVhoVnNGcmxsYVVVMjA1VVQxclYxclkxd1hBVXFaZ2lHZlZMczVqODFLNG5CVmZ6ZDcrcE9pUklFa2gwVjljdkp3Vng0ZFIzOVBQdzVkZjQ4OCtkdnNpSWlJaUlpSWlJaUlpSWlJaUlpTC9MS1JtWmpTYzh3azNaa3pud2VidnFQditoS2ZhWDcxNjlVdzZHOVVFRW9tRVpjdVdzWFhyVnJadjM4NkhIMzdJMkxGakdUVnFGQUNabVptQ0lHbldyRmxWYWxNbWt3a0NsRjkrK1lXdFc3ZFdLRkFZTldvVTBkSFJyRjY5dWtydHo1OC8zNmdncHFTa2hLVkxsNkpVS3BrNWN5Yk96czVjdVhLRnc0Y1A2OVV6TnplbnVMZ1ltVXhHbzBhTmNITnp3ODdPRGpzN08yeHRiZkh5OGpMYTc2MWJ0L2p0dDk4QTJMbHpKenQzN3F6U2VJM1J0V3RYRml4WThGajdabVZsY2ZmdVhYeDhmSEIyZHRiYmR2ZnVYWktUa3dYUnc3T2NmMk9FaDRlellzVUtMQ3dzK1BqamoxbTdkaTBiTm16QTN0NisyazVBSjA2Y1FLVlNNV0RBQUpNT1MvSHg4Y1RIeDFPclZxMG5jcFJLVGs1bTRjS0Z4TVRFSUpWS2NYUjA1TnR2djYxMFB6czdPOTU5OTkzSDdyYzhHbzJtUW1GS2FXa3BKU1VseE1mSFkybHBpWnVibTk3MmxKUVVsRW9sWGw1ZUhENThtRjI3ZGxYYXA2T2pJei8vL0RNQXExYXRJaVFraFBIangvUHFxNjlXdXE5T21GTWRNYzJSSTBjSUNBaW9jdjNLQ0FrSjBST094Y2ZIRXhFUlVXUHROMnpZVU8vNVo1OTl4cGt6VlF0V1BYbnlaSlhFVWF0WHJ6WVFob3BVSFZHUUpDSWlJaUlpSWlMeUw4VlNac2JrSnYwQStDNG1qR3hWZ2RGNkw3ZzJZNHBQUDBFRWtxMHFvRWl0d3MzY3ZzcDlyYjExZ0xWKzd6TFkwNCt6NmJlNW1aUDQ1QWRRaGtQSmx6bVVmRmw0L2tuejRmZzVOU0E4OVFaL1pCdVBTbmxZbEV0RStoMlRiVHFiMjFaN0hNM3RQWm5WYkFoMkNrdmlDeDZ5OE1wT2NsU0ZBR3k1ZXh5NVJFWi9qemJNYkRhRW5mRy9zejN1ZEtWdGZ0YnFOWnJZMXRZcis5Q25QL2pvMTlzVWM1VFF4SXNBdlBUSVNjblJ6Sm9OSFNxT3RIbnJ6QnJ5UzZzZUpRTXd0SXdBcVRwdVUvc1RvdlFFU2IxcXRXQzBkN2NxNzI4dTFWNitkSEgxb1kyVHQ5RTYvVDNhQW5BbEs0NXZib1JVdWUxL0sxbFpXUUE0T0RqOHhTTVJFUkVSRVJFUkVSRVJFUkVSRVhrODNFZStTc3J1MzRnTitCclhsL3RqVWJmdVUrdXJSWXNXdEdqUjRxbTFEMW9CMGRpeFkyblZxaFZmZi8yMVhuOWJ0MjVGcFZMUnRXdFg3TzIxYTNNYWpZYlEwRkNjbkp6bzFLbVRVRGNuSjRmdzhIQnNiZjljNDJyVXFCR05HemZHMXRZV1cxdGJEaDA2aEplWEY2TkdqY0xSMFJFbkp5ZTk5R2hEaGd5aGMrZk9Sc2Q1K1BCaGpodzVZdkk0Tm16WXdMVnIxeGc0Y0NEZHVtblhmeVpNbU1BYmI3eUJ1Yms1bHBhV1dGbFpJWlZLZWZ2dHR3RllzMlpObGVaSXFWU3liTmt5MUdvMW5UdDMxbk0zZWh5ZWUwN3J2UDdMTDc4UUV4TkRjbkl5U3FXU0w3NzRRcStlenRucTNMbHpaR1JrNklsNFhuLzlkYnAwNmFKWGY4MmFOZXpkdTFkNC9pem52enlob2FHc1dyVUttVXpHZ2dVTDhQUHp3OFBEZ3hrelpoQVFFRUJXVmhZalI0NnNzQTIxV2kySXFRNGVQQWhBNzk2OUtTd3NGT3JJNVhJVUNtMGc1WUVEQndCbzM3NDlLU25HM2Q1bE1obXVycTRtK3p4ejVnd0JBUUhrNXVZS1l5Z3Zhak9GbTV0YnBZS2tTNWN1WVc1dVhxbmc1TlNwVTJ6WnNvV2xTNWVhVEUrM1lNRUNDZ3NMR1R4NE1LMWF0V0xKa2lWNjIrZk1tVU5rWkNUcjFxM2ovUG56Yk5pd2dhU2tKSHIzN28zTWlMdmI4ZVBIOWM3dFhyMTZjZWpRSVRadDJvUmNMbWY0OE9FVmpsa25TS3JPKzhQVzFwWUdEUnBVV0Njdkw0L1UxRlJzYkd3TVJGZmxNU1dHbWpsekppKzg4RUtWeDFXZTQ4ZVA4ODAzM3hpVTkrdlhqOWF0VzFlNGIwcEtDc0hCd1RSczJKQStmZnBVMmxkTnBZTDh0eUlLa2tSRVJFUkVSRVJFL3FXTXFOc1JSek5yYnVjbWNUTDF1c2w2VHVZMktDUXkxR2c0bm5LVnJiRW5tZDUwUUxVRVNRK0xjdG43SUpLUlhwMTRyMEZQWmwzNnFTWU80VytERkFranZUcnhhcjFPU0pGd1BTZUJMNjcrUm02SlVxL2VwcGlqRkpZV002SnVSMTcxNmtSRG0xcXN1M09ZOUtMY1N2c29VcXVNT2xpWlN4WElKSDllVkxhMDk2Syt0U3VsR2pWcFJUbEcyNUpMWkxnOEVseXBORm9yYS8vR2ZXbGtxeDlOVmRmS21SVnR4d2pQVjl3SVFhMVIwODFOZTRGK091MG1KWnJLcmJBYjJ0VEMwOHBaNkV1SGhVeUJnOEtxMHYzTFl5YVZZeWF0K0ZMR1JtNDhNa3RFbit6c2JFQVVKSW1JaUlpSWlJaUlpSWlJaUlqOHMybTYvQnZPOWV6TzVURnY0YnN6R0xOeVRqVTFTVXhNREZ1MmJLbXdqbHd1WitIQ2hZQld5SERqeGczZ3ordnc4K2ZQNjZWdGUvZmRkdzFFQSszYXRTTW9LRWdRZDF5N2RvMlFrQkM4dmIyWlAzKytVUC8yN2R1RWhvYlNzMmRQSms2Y0tPeS9jZU5HQUlZTkd5YVV0VzNibHJadHRjRmNwYVdsSERwMENEYzNONVB1T0o2ZW5rTDk4bFNVVWl3NE9GaHdaU3A3dzkvZTNsNFFVajB1YXJXYUw3NzRndmo0ZUY1NzdUWEdqUnYzUk8yVjVlclZxMXk0Y0lHaW9pSTBHbzJCMDRwTzRKR1FrRUJxYWlyTm16ZXZWdnZQYXY3TG9sS3BXTDkrUFh2MzdzWFMwcExGaXhmajYrc0xRSk1tVGZqcXE2K1lPM2N1R3pkdTVNNmRPMHlmUGgxemMzT2piWjA3ZDQ3NTgrZnJsZm43KytzOUh6eDRNRk9tVEtHa3BFUVFEdTNmdjUvOSsvY2JiZFBOelkyZmZqSmNLODdMeStQYmI3L2w4T0hES0JRS3BrNmRxcGVheTlTeGJ0NjhtZERRVUJ3ZEhmbm9vNDhxcksvUmFGaTFhaFVQSGp4Zzd0eTU5T3paMDJUZHlNaEk0dVBqbVQxN05xdFdyWHJpODdoTGx5NWN2bnlaNE9CZ1JvOGVUZTNhK2dHcHV2bXJXMFpnMmFwVksrYk5tOGVpUll0WXQyNGQxdGJXOU8zYkY5Q21HU3d2K3RKOTdnUUZCV0ZuWitpZy8vNzc3eHU0ZW5YdTNObWtDRTdIc1dQSFdMcDBLWjA2ZGFxeVUxdDVGQXFGU1dldDFhdFhFeFlXUm1CZ0lIWHExREc1dnpIS2lqSk5jZjM2ZFlLRGcvSDA5S3hVMUNYeTVJaUNKQkVSRVJFUkVSR1JmeUhXTW5NRzFORmV6TzZJLzczQ3VobEZ1ZnoyNEJ3SGs2SkpVV1kvZHArN0g1eG5rS2NmalcxcjQrdFluMHVaOXg2N3JiOFQzdFp1VEdyU2gwWTJXakhQZ2FSb3ZvczVhakw5M1kvM3drbFdaakdoMFV1MGMyckFXcjkzK1NYdURIc1Rva3p1QTdEcTVuLzUvZUV0Zy9JNXp3MmxnM01qNGZrSXI0NEFIRTYrd29ZN3hxT0ZHdHJVSXFETmFBQksxRnFSa0pPNURlNlcrcUlVdVZTbVYyWW1sVE84Ymtla1NQajk0UzBDYnV3ek9kNnlqR3ZZQzA4clo0b2ZwVndyVDJSR0RNdXZHMStVS012ekxvMlo1dE9meTFueGZISDF0d3JyVmpTWEluK2lWR3BGYzZZV21rUkVSRVJFUkVSRVJFUkVSRVJFL2dtWXU5ZW14YWJOUkwvNU9wZGVlNFZXVzdZK05hZWs3T3hzSWlJaThQSHhNUnJnYysvZVBUSXlNb1RuRVJFUmdsT01qc3VYTDNQNThwOXUzMlBIampYYWwwS2g0TXlaTXlnVUNnSURBOUZvTkh6d3dRZDY0aVZkMnJKNzkrNmhWcXVSU3FWa1ptYXlkKzllcksydDlRUkp6NEtEQncreWJ0MDZ2Ykx6NTg5WEtLRFJ1ZDlVSlBSNjY2MjNrTXZsQkFZR2N1Yk1HVnEwYU1GYmI3Mmw1ODVUSFNRU0NSWVdGbnBsaXhZdEFtRFNwRWtrSmlZS29pb2RNVEV4VEp3NGtXSERoakZoZ2pZOVlQazZmeWRpWW1KWXRtd1pzYkd4dUx1N3MzRGhRb01VVjAyYk5tWDU4dVhNbXplUHNMQXdidDY4eWVUSmsvSHo4elBaYnExYXRhaGZ2NzVlV1dabUpyZHUvYmwyR1JZV1JsWldGbDVlWGpScTFLaDhFeWlWU3VIY0xvdEdvK0hRb1VOczNyeVp6TXhNM04zZCtmVFRUL0gyOWtZcWxacDArN2wyN1JvclZxemczcjE3UFAvODg4eVlNYU5TMGREWnMyZDU4T0FCenM3T2RPM2F0Y0s2VTZaTUlUazVtYWlvS09iT25VdEFRSUJKUVUxVjBZbVFVbE5URFFSSjkrL2ZwN1MwRkc5dmZaZjR6cDA3TTJIQ0JOYXRXOGMzMzN5RHE2c3JiZHUySlNJaWdydDM3eHJ0SnpJeTBtajVtMisrYVNCSStqdWdWQ3JKejgrbnRMVHlRRmhqSEQ1OHVFcHA1MDZjT0VGNGVMako3WU1IRHpZUTNJbFVIMUdRSkNJaUlpSWlJaUx5TDZTWGV3c3NwQXFTbGRsRVpSaS9VTkVSbm5hRDhMUWJUOXhuUVdreEoxS3UwYmQyYXdaNHRLbFJRZEtRTWluRUFOd3R0QmViWFZ5YjByQ002OC9sR3V6VFRtSEphMTZkNmVmaGl4UUorU1ZGYkxoemhQQTAwMjVUT280a1grRitRVG9mTngySXE3a2RiM3QzcDFldEZ1eThmNVpUcVRkUW8zbXNNVFd6cTBOcmgzcVVhTlRzdW4vV1pEM3BJMGNsTlJxaHI4LysrRE5uZVdOYmQ3N3lmWXZZdkZSbVhBd1N5bHM3MUtPVFMyTktOS1g4RUh0Q0tIYzJ0NjNRNVVuK0tOMmZTbTM4SWxLdDBhQlVxeW85dnJ3U3JTVzBoVXhScGZvaWxYUHYzajNNemMxeGQzZXZ2TEtJaUlpSWlJaUlpSWlJaUlpSXlOOFl4NjR2MEhyYkRxNk1mWnZ6ZlY3RTUrdmx1QTBjOU5UNkd6Tm1ETzNidHpjb1g3Tm1EZi85NzM4TnlyZHYzMDUyZGpZVEowNWs3Tml4dlBiYWF3UUdCckp2bi9HQUw3VmF6UTgvL01DMmJkdG8wS0FCaXhjdkppSWlnalp0MmdoMXdzTENPSHo0TU5iVzFrUkZSYkZod3dZbVRweUlqWTBOMDZaTlE2VlM2YVVBZTlyczNMbVRqUnMzWW1GaFFldldyWW1JaUFEZ3dvVUwvUHJycjVYdXYyM2JOcFBiUm8wYXhkcTFhd2tORGNYRHc0UDU4K2V6ZXZYcUtxZnZLbytWbFJWNzl1eDVySDMvN3VUbjUvUGpqejhTSEJ5TVdxMm1ZOGVPeko0OVd5OTlYMW04dmIwSkRBemtzODgrNC9MbHk4eVpNNGR1M2JveGJ0dzRBNkVNUU1lT0haa3laWXBlMmRtelp3WDNKSTFHdzQ0ZE93Q1lQWHMyVFpvME1XZ2pNVEhSUUpDa1ZxdVpPWE1tbHk5ZlJpS1JNR2pRSU41Nzd6MUtTa3FZTVdNR3RXdlhadWJNbVhxaXBQVDBkTDcvL25zT0hEaUFtWmtaa3lkUFpzaVFJVldhSjkwWVI0d1lZZEp4UjRkTUptUCsvUGxNbXphTlc3ZHVzV2pSSXBZc1dZSmNibHh1RVJjWHg0WU5HL1RLN3QrL3IvZGN0eDVuTEoyZFR0eGxiTzZHRHg5T2JHd3M2ZW5wUXJyQjFhdFhDdzVlT2xhdFdzWFJvMGRaczJZTjllclZFOHBYcmx4SldGaFloY2Y3VDZaaHc0WkNHa2hqcEtXbENXNXozYnQzTjFuUHg4Zm5hUXp2WDRjb1NCSVJFUkVSRVJFUitSZlMxYlVwQUdmU2JqN1RmaytuM2FSdjdkYjRPdGJIU21aR1FXbHhqYlQ3anJmeEM0ZCt0Zlh6Ulc4cTQ5RFQxcW1CNEJKa0REdUY4UWdYYTVrNUErdTBZN0NuSDFZeU13QVNDalBZZU9jbzZVVzUxTEYwcXRLWTgxUkt2cjYrbDNjYjlLS3BuUWVlVnM1ODVET0EwZlc3c1QveEFvZVNvaW1zeHZ4SWtQQmV3MTRBSEVxSzVtRUZBaUhwbzl6ZEpTWUVRcTBkNmh1VW1VbmxUR3lzdFkvKzdmNTV3UzJyZ1kwYkFXM2U1bkpXSEV1di9tYlVCVWtobFZYWVgxVlJQcG9QeTBmelhoNExxU2hVcWk0M2I5NFV4VWdpSWlJaUlpSWlJaUlpSWlJaS96TTRkdWxDdTVBRDNQaG9HdGY4UHlCcCswODBuRE1QbXhZdGFyd3ZwVktwbDNaTlIwbUpjWWZvc3U0dVVxa1VtVXlHNU5FYVRYbXlzckw0OHNzdmlZcUt3dGJXbHZIangrUGw1WVdYbHhlZ0ZXN3MycldMNzc3N0RtdHJhd0lEQTlteVpRdkJ3Y0VrSlNVeGE5WXNvMm5BQWdNRFNVMU5CYlNpRVlBN2QrNndZTUVDb1U3Ly92MzFqc1dVQTVGS3BUSjQvdHR2djJGbVpzYml4WXU1Y3VXS0lFaWFNR0dDNENoa0RKMTRZT3ZXclNickFEZzVPVkdyVmkyKy92cHJuSnljaUkyTkZjWmNkaTdUMDlOTk9yK1VscFp5NE1BQkEzZWs4aFFYRnh1TXA2enpWWG0rL2ZaYkE0ZW44dldmNXZ6cnhod1NFc0tQUC81SVRrNE9GaFlXVEpnd2dZRURCNW9jdHc0SEJ3ZSsvdnByZHV6WXdROC8vTURKa3ljNWRlb1VYYnAwWWVUSWtUUnIxcXpTTm5RY09uU0krUGg0T25Ub1lGUlFBMyttdnlzcjZKRktwWXdjT1pMQ3drS21UcDFLMDZiYU5lelMwbEljSFIwNWN1UUlFb21FR1RObWtKdWJ5NjVkdXdnT0RxYW9xSWl1WGJzeWZ2eDRQRHc4cWpUR3lNaElybDY5aW9PREE0TUdWVTI0YUcxdHplZWZmODdreVpPSmlvcGk1Y3FWekpneHcyamQxTlJVZ3pSMXhjWDZhNzI2ZEdUMzdoa0cwZXJTclprU3hVeWJOZzJKUklKTXBsMTNyY2o5M05yYVdzL05TYmZQWDQxYXJUYjZlYWs3TjBwS1Nnem1ETURNelBqYXNJNEdEUnJRb0VFRGs5dXZYNzlPU0VnSVhsNWV2UG5tbTlVY3RVaDFFUVZKSWlJaUlpSWlJaUwvTW16a0ZqUzIxVWEyUkdiRVBOTytyMmJmUjZsV1lTRlYwTUxCaTNQcGQycWszWlUzUTRYSGRncEwzbTJnemZmOTYvMnpQQ2o0ODhML2RtNFN2bzVhc1kydDNBSmJtNG9YSHNvalJVSkEyOUc0VzJqdHVET0w4L2toOWdSOWE3ZG1VY3VSanozK0JWZCtZWXgzRHhyWXVPRmlic3NyZFR0eU12VmF0UVJKRmpJRnQzS1RjRGEzWlh2Y2FXUVNxY20wWmZKSERra2xHdU1Db2JaT2Yxb0IyOGd0eUN2UnB2VzZrQkZMU3djdmZpbVQ1bStvWndja1FGR3B5bVJLTnAwZ3lkVDJxcEwvYUJ6V2NzTUxiRGR6TzFiN2plWHN3OXRzdVh1Y2JGWEJFL1gxYnlBdUxvN3M3T3dLSTRGRVJFUkVSRVJFUkVSRVJFUkVSUDVwV0RkdVRMdjlvU1JzL1lIWWdLK0lITkFQeHhlNjRmemlpemgzNzRsbEJUZXFxOFBpeFl0TmJxdk1iYVVpSWlNaitlcXJyOGpNek1USHg0ZFBQLzBVTnpjM1FIdWovdXpac3dRRkJYSG56aDJjbloxWnVIQWhkZXJVWWRhc1dVZ2tFbzRmUDg3bzBhTVpNV0lFdzRZTnc5cmFXbWo3OHVYTGd2aEJKNGpKeXNyaTdOay9uYmJidFdzbmlIczJiTmhnNFBKUzBURlBuRGdSUjBkSFdyWnN5WlVyVng1N0Rreng5dHR2TTNEZ1FKeWRuVkdyMWNURnhlSGc0TUJISDMwazFEbDc5aXlMRnkvbS9mZmZaK2pRb1FadDVPWGxWVW1RcEZLcENBb0txckJPV1d4dGJYRjBkTlFyS3l3c0ZOTFJ3ZE9kLzR5TURENzQ0QU5CQk5XeFkwZnM3T3lxMVlhTzd0MjdrNTJkVFZSVUZPSGg0VVJGUmZIRER6OVVhVitkTzVKVUttWGN1SEVtNittRUtPWGZLODgvL3p6UFAvKzhYcGxNSm1QZXZIa3NXclNJdzRjUGs1aVlTRXhNREVxbEVoOGZIeVpPbkVpTGFvb09kV0t6VWFOR1ZYb3VsS1ZXclZvc1hMaVFHVE5tY1BEZ1FUdzhQSGpqalRjTTZyVnYzNTRsUzVib2xjMlpNMGN2ZlpxbnB5ZlcxdGJjdkdrWU5Iemx5aFVjSFIwRjBWSjVURGt6bFVVbjVubVN6Nk9ueWQ2OWV3a01ERFM1M1pTSTBaVGIydnIxNndrSkNhbTBYNTNnS1R3OHZNcGl0TysvLy81dm1kN3VuNEFvU0JJUkVSRVJFUkg1VjZGU3FTZ3VMcWFvcUlqaTRtS0tpNHNwS1NsQnJWYWpWcXNwTFMydDB2L3ExQzB0TFFWRHc1bS9qQ2EydFpFQXBSbzFNWG1HZHJCUEV6VWFZbktUYVc1Zmx5YTJ0V3RNa0hRaTlacnd1STk3SytGeGRHWWNmMlRyVytIcUJFbW4wbTRRZU91Z3lUYjcxRzdOMkFZOTlNclVhUGd4TnB3cFB2M1kreUNLNFBzUktOVXFtdHFaanJ4cFlsc2JtVVJLYkg0cXlsTGo3ajEvWk4xbnhzV3RkSEpwd3ZDNkhkbWJFRWxtY2I3cEF6WkNZV2t4Rys4YzRZZTdKMmh1Nzhta3huMzQ4dG9lN3VRbEc5U1ZWWkJDemMzY2pxWjIyZ3RkVjNNN05uUjRuMDEzam5BODlScWJZbzVpSVZNSVFpWjNDM3U2dVBxZ0FYNk9PMjF5YkVMS05oTUNxRFpPM214NWZwTEovYis5ZFpEekdUSGtxTFFSWWZZS0t5U2dsOWh1a0tjZjVsSUZMUjI4Qk9HU2lHbHUzcnpKbmoxN3NMZTNwM1hyMXBYdklDSWlJaUlpSWlJaUlpSWlJaUx5RDZQTzIyT29OV1FJc2NzRFNObjlHNW5oSjduREFydy9ua205cWRNZXUxMlpUSWFGaFFValJvelFTNE9rSXl3c2pLdFhyejVXMjk5OTk1MlFScXAvLy81TW5qd1poVUpCZkh3OElTRWhuRHg1a29jUEh5S1JTT2pkdXpmang0OFhSREJtWm1aODhza25QUGZjYzN6Ly9mZEN1amRmWDE5ZWV1a2xldlhxcFNkTTJiWnRHMXUyYk1IUHo0OHZ2dmhDYnh5Nk5ISXRXclF3ZW95Z1RTbDErL1p0dmJKdTNicVpQTGFzckN6aDJNcVRrNU1EWUZJNDgrNjc3NkpRS0pCSUpJSW9JQ0VoQVpWS1JmMzYrZ3V2dFdyVkVseWo0dVBqbVR4NXNsNktMNTFJb3lKSEdkQzZ5dXpldlZ1dkxDWW1ob2tUSnhxdFAzcjBhTHAwNmFKWHRtYk5HdmJ1M1NzOGY1cno3K1RraEorZkg5ZXZYK2Y5OTkvbitlZWZKeVFreEdnNnNMUzBOSktTa3FoZHV6YXVycTRHMjMxOWZYbjU1WmVKakl6a3A1OStvaytmUGpnNE9CZ2RSM2trRWdscjFxd2hLaW9LQ3dzTGR1N2N5Y2lSaG9HY3BhWGFkY0txaUdWVUtoVVJFUkdDSzlUVnExZXBVNmNPcjc3Nktpa3BLUnc1Y2dTVlNxV1h6ckFpVHB3NHdmWHIxM0YyZHE2eUlLVXN6WnMzWjhxVUtheFlzWUl0VzdiZzRlRkJqeDQ5S3QreEhCS0poS1pObTNMMTZsWFVhclZ3bm1aa1pCQVhGMGZQbmoycjNXWlppb3FLQUtva3VDb3VMcTdRQWF3czJkbGE1L3pDd2tLU2t3M1huc3VqVUNpTWlubnExNjlQdjM3OURNclBuejlQZW5vNnZYdjNOdXJtWk1vaHlkZlgxK2o3dXJTMGxDTkhqcENlbm82MXRUVXZ2L3l5bm1PVWpveU1EQ3dzTExDeXNqTFlWaDNSbW9nK29pQkpSRVJFUkVSRTVHK056cFpUSnlBcUtpcENwVkxwUGRjSmk2cnlXQmQ1OHN5cGJ6ejkxMStCcDVYMngzK0tNdnVKSFdzZWh3Y0ZHVFMzcjBzZHE2cWxOcXN1blYzMWJXeWxTRkJqK0xxWGF0UVZwdmN5NVI1MCt1Rk5MbWZGa1Z0RzlMTGh6aEdUN1d6dDVJK3QzSkkxTi85TGJINWFoV00vOC9BV1p4N2VxckJPWlJTcFZYUjI5Y0haM0piL2F6NlVHUmUya2xYT0xVam5rR1JNa05TOTFuUG9ESzVMTldxa0dnbFRmZnBqSTdkZ2YrSUZQVkhWU0s5T1NKRndJdlVhc2ZscE9DaXNLQ2d0TmppdkZGSzUwZjRrajNwU1NHUTRLQXd2OUhUb1hyMHNWUUVhUUNhUllxZXdFbHlRckdYbXZGU3JKUUQ3RXFJb01lRU05VTloOGVMRkppM2Jhd3FOUm9OQ29SRHl6SXVJaUlpSWlJaUlpSWlJaUlpSS9DL3k4T0JCTXNKUFVwS2RqZHplQWFkdTNYQjZ3cHY4TFNLTDIxd0FBQ0FBU1VSQlZGcTBNQkNxbEVVbnlpa3JNS2dxbHBhV3lPVnkvUDM5OWRKczJkblpjZUxFQ1FvTEMzbjU1WmNaTm13WTN0N2VSdHNZTm13WVBYdjJaTnUyYlJ3NmRJano1ODhiZFVjK2Z2eDRwZVBwM3IyN1VaY2gwRHJNbEJja1ZVUmVYcDVCQ3F2eW1Obytac3dZQStHS3ptbW92Q0RKMjl1YmI3NzVobG16WnJGdjN6N2F0MjlQcDA2ZGhPMDZRVkpOQ1F4MDY4M1ZYY3Q1R3ZNL1pjb1VGQXFGSU9JWU1HQUFBd1lNTU5nM09EaVlkZXZXTVhUb1VJWVBIMjZ5Zno4L1AvejgvQ29kWjNtc3JhM3AxcTBiL3Y3KzNMcDFDM056Y3dZUEhxeFhwekpCa2xxdDV2cjE2eHcvZnB5alI0OEtUbFB0MnJWajJMQmhlSGw1c1dqUkltSmlZbmpsbFZmdzlmV3QwdGlLaTR2WnRHa1RvQlc2VlpiK3l4VDkrL2ZuenAwNzdOdTNqMVdyVnRHK2ZYczlON0txMHJ4NWM2S2lvdmpqano5bzFVb2JhSHYrL0hsQTY3SmtqTUxDUXRhdlg4ODc3N3hqNE1wVkZ0MmNHUlBZbE9mNjllc20wOCtaNHRTcFU1dzZkYXJTZWcwYU5EQXFOdlQxOVRYNnVvMGZQNTc4L0h4bXpacFZyZkVZYzljNmZmbzBtelp0SWo4L245ZGZmNTFYWDMwVkd4c2J2VG82c1dSWVdCaTFhOWRtNWNxVkJuVkVIaDlSa0NRaUlpSWlJaUx5VENrc0xLU2dvSUQ4L0h3S0Nnb3FmRnhRVUNCY21JalVISzRXZGdDa0ZlWDhKZjNyK25VeHQ2M3h0cDNOYlducDRDVTg3K2pTbUFtTmU3UDR5cTgxZXJ5NWY0RUR6N2lHdlhpemZsZURjbWN6dzNuY2RPY29UZTA4cUdQcHhJeG1nL24wOGc0OVVaWk1KMGdxSjdxU1M2VDByZTNMdmZ3MDZsdTdrbEdjeDdyYmgxalU4bFhlYTlnTEc0VUZQOGVkQWFDMmhRUGQzWjZqV0YzQ3RudW42T2pjbUkrYTltZlgvWFBzTEpQU0RVeW5iSk0vS2orZGRwTzF0dzRZSE1mbnJWK25nWTBieFkrRVk2VWFOZG1xQWh3VVZyaVkyd3FDcEg0ZXZsaklGT1NvQ2ptUWRLbUNXZnhuNE83dVRtRmg0VlB0bzZpb2lLS2lJbjcvL1hjS0Nnb01Gb1ZFUkVSRVJFUkVSRVJFUkVSRVJQN0o1Rnk4d0xVcC9panYzOGY1cGQ0MC9YbzU5bjdHYis1WGh6LysrRU12UFZoRk9EZzRzSFBuem1xMS84WWJiOUM1YzJlOHZiMDVmdnc0bHk3OXVjN2g3ZTJOZzRNRFVxbVVQWHYyVk5xV3I2OHY3NzMzSHBjdVhhSmp4NDU2MjJKaVlvaU5qUldlNzl5NWt4NDllaGgxeTNsYzZ0ZXZUL2Z1M2JHejA2NUZlbnA2Q3M0L2owdFJVWkdRYmtrbnhxbGR1N2JCT29xTGl3dExseTRsUER3Y1gxOWZ2ZTA2a1lhWm1abGV1Wm1abVo0YlMwbEpDY2VPSGROcjE1amJrRzc5MnBpVGl5bWUxdncvS3hlWHFLZ29BMWVuOVBSMGczclRwMDlueXBRcGZQdnR0M2g3ZTlPeVpVdGhtekZCVWw1ZUhwR1JrVVJFUkhEdTNEbkJPY3ZDd29JQkF3WXdmUGh3dkx5OE9IUG1EUDcrL3VUbTV1TGc0RUJoWVNHclZxMHlPZDZKRXljS2M3TjkrM1pTVWxKbzFLZ1J2WHYzcnZheFg3cDBpYzJiTi9QaGh4OHlhZElrOHZMeWVPV1ZWd3pFU0E4ZVBCRFN3dWxJU0Vnd2FLOURodzVzM2JxVjhQQndRWkIwNHNRSlpES1pnYmhHUjFSVUZLR2hvY1RFeERCKy9IaENRME9OMW91UGp3ZGcrZkxsZXVYWHJtbXpEV3phdEFrckt5dHNiR3dZTUdCQWxjVm5HUmtaM0wxN0YyZG5aNVBDeUxMVXJsMjdTdTJDOXYwWkh4K1B0YlUxcWFtcFFycks2cENWbGNYeDQ4YzVkT2dROSs3ZG8yL2Z2Z3dlUEJpNVhNNkRCdy9JeThzalB6K2Z2THc4NHVQakNRME5wYmk0bUY2OWV2SGFhNitKWXFRYVJoUWtpWWlJaUlpSWlEd1JlWGw1bFFxTHlqNytxNUhMNVppYm0yTm1aaWI4bDBxbHlHU3lhdjAzOWRqVS93c0p3WC8xb1F0WXliUlJId1VsUlg5Si80V2xqNktRWkk4WGZWSVJmZDFiSVVWQ3Nib0VNNm1jT3BaT2VGbzY4Vm1yMTVnYnZaMk00cndhNy9OWjRXUlc5UXVoSXJXS2dPdjcrS3JOV3pTMzkyUzBkemQraUQwaGJOY0poRlRsQkVJOWFqWEgyY3lHa0lRbzZudHJJK2RpOGxMNC9Hb3dDMXVPcEx2YmMreExpQ0svcElqUjN0MlJTYVRzdWg5QmFsRU9wUm8xRWlTTXFOdUJzT1FycEplWmE0V0pGSEhtajV5VDhrcVVSdDJxZE9NczY4cVVVcGlGZzhJS0Qwc25ZdkpTc0ZkWU1kUlR1NkQ0Uy96dkp0UGkvWk40Ly8zM24way9HemR1SkRzN20ram9hRnEzYm0zU0FseEVSRVJFUkVSRVJFUkVSRVJFNUo5RXd2ZGJ1TDFnUHRaTmZHanphekQyN1R2VWVCOTkrL2FsUVlNR2FEUWFQV2Vjb3FJaXpNM05PWExrQ0dscCtrN1pPM2JzUUtuVUJybEZSa1pTV0ZqSWpSczM5T3BJSkJMaEJ2K1ZLMWNJQ1FsNTdESEtaREo2OU9oaElFWUMyTDE3TnhLSkJJMUdRM3g4UEJjdVhDQWtKSVJ2dnZrR0o2ZWFjVFd2WDc4K01URXhIRHAwNkxIMnQ3UzBaTlNvVVhwbFU2ZE81ZTdkdTNwbDY5YXRZOTI2ZFNiYkNRb0tNbG9lSFIydEY2QTFkKzVjdlJSWlJVVkZMRjI2dE5KeDZvUTExWEhhZVJiei96UkpTRWd3S3E0cFQ4T0dEZm5nZ3c5WXZYbzFuMzMyR2V2WHJ4ZU9yNlJFdXk1WlZwQVVHaG9xdUJkWlcxdno0b3N2OHNJTEw5QytmWHZNek16SXpjM2x5eSsvNU9qUm84SStXVmxabGI1UHhvNGRpNFdGQmJHeHNXemZ2aDBBZjMvL2FydGFQWGp3Z0VXTEZwR1hsOGVCQXdmdzkvZG43dHk1UnVzbUpDU1lQUGZLNHVQamc3dTdPK0hoNFV5WU1JSHM3R3lpb3FMbzBLRUR0cmJHQTNwMURrcWRPM2NtSVNHQnNMQ3dDdnN3dGYzczJiT0FWanc1WmNvVUE1R1pLWTRkTzhiU3BVdHAyN1p0dFYyTUt1UFFvVU9vMVdweWMzUHg5L2Rud1lJRnRHalJvbHB0S0pWSzFxMWJKNGdYOSsvZkw3aXZTU1FTSkJLSnNNM2MzSnlYWDM2WmtTTkhZbTF0emExYnR3eGMxMFNlREZHUUpDSWlJaUlpSW1LUzB0SlNNak16eWM3T0ppc3JpK3pzYkwzSHVtaVNwNGxjTHRjVEQ1bWJtNk5RS0F4RVJlWHI2TXJLbC85bFZINTk5c3lRUHhLSG1FcEo5clFwZWZSalg1YzJyS1pRU0dTODVONkt6T0o4NHZMVDhIV3NUL0Q5Q0pLVldieGMyNWNGTFY5aDdxWHROZFpmUitkR3ZOZXdWNlgxck9YYTZKdjVMVjZwZE03RFV2NFFISWpLcy9KbUtCRVBEVzJ3UDI0MkVEK25oZ2JsOS9MVCtPbmVLZDd4N3M0UXovWmN5WXJuUXFZMjhrb3VOUlFJS1NReVhxbjdQTVhxRWs2a1h1ZHQ3eit0dksvbkpQREYxZCs0WDVoQmZra1J6OWw3MHNtbE1XbEZPZXk2SHdGQWVuRWUvMDI4eUJEUDlvejI3c2JLbTM5RzVwZ1NRTmtxdEtrTTgwMkk0eXhrMmdXSnNpS2orNFhwK05oNVVQZFJ5ci94RFYvRVJtNUJzaktMZy84RDdralBrc0dEQnd1TFBQZnUzUk1GU1NJaUlpSWlJaUlpSWlJaUlpTC9lTzRzV3NDRC8yekdZL1RiTkpxL0FPbFRXZy9zMUtrVGQrN2NJVEV4a1RsejVnQmFnY3VpUll2NDhzc3Z1WG56cG9FZ0tUajR6NERGNk9ob29xT2pxOVRYNTU5L3J1Y3NBMW94aDFLcEZOWkt5M0xseWhVKytlUVRrKzFsWkdRUUZoWkd4NDRkT1h2MkxGNWVYcnp6emp0ODlkVlh6SjA3bDIrKythWks0NnFNKy9mdnMyM2JOa0VBVUIzVWFqVU9EZzRHZ3FTT0hUc0tZb0h3OEhCVUtoVzllaG11enhVV0ZtSnBhV20wN2N6TVRDNWV2SWk3dTd0ZUtudDNkM2U5ZWhZV0ZxeGN1ZExnbUQ3Ly9ITzlNcDNJYlBmdTNadzRjVUp2Mng5Ly9HSFEvN09ZZjM5L2Y4RWR4eGc2TWRDbVRadllzbVdMeVhvK1BqNEVCQVFZbFBmdjM1K0pFeWZxbFowL2Y1N1BQdnZNb082Z1FZT0lpSWdnSWlLQ0w3NzRnbVhMbGlHVlNsR3B0T3Q5WmMvZlYxNTVoYnk4UEZxMGFFR2JObTJFYlJxTmhpTkhqckJod3dheXNySm8zYm8xSDMvOE1RNE9Ea2JIblo2ZXppZWZmRUppWWlMZHVuVVRoRDNSMGRGb05CcjY5dTFiYlpITC9mdjNtVFZyRm5sNWVmajUrZkhCQng5VVdMOWp4NDRzV2JKRXIyek9uRGxFUmtZYTFPM1pzeWZidDIvbjJMRmp4TWZIbzFhcmphYmFBKzE3NC9mZnRlNzB2WHIxd3RYVlZVOUlwK1BHalJ1Q1dLaEhqeDVNbno3ZDVGaXIrLzU4V21SbFpiRjkrM2JNek16NDhNTVBXYjE2TlRObXpHREtsQ2ttNThNWTd1N3VUSjQ4R2FWU2ladWJHdzRPRHRqWjJYSHIxaTJPSHo5T1ZGUVVEZzRPREJnd2dHSERobUZ2YncvQUo1OTh3dm56NTVrMGFaTEpWSWtpMVVjVUpJbUlpSWlJaVB5TEtTa3BJU01qUTA5a1ZQYi8wM0Ewc3JTMHhNcktDbXRyYTZ5c3JDcDlYTjA4NnlLVm8wdlRaU2I5YTM0S21zdTAvUmJWc0pOTlB3OWZITTJzK1NYK2R4clkxQkxLdjd0emxOb1dEdmc2MXFkL25iYmtQMHEzNXV0WW55V3RYalBabmxNbEtlVXNaR2E0bXR0VmVYeU9acFhuRUxlVkcxOG9BVzI2TTJNdVFtcU54a2h0TGZzZVJQS0NhMU1hMnRSaWNwTitUSXI4RG1XcENqT0o5alVvSzBnYVdyYzl0U3pzT1pyeUI3a3F3M1JobDdMaUFHMjZ0d21OWGdLMHFlSEtwbUhiZFQrQzNyVmIwODN0T1VJU0wzQTdOeG40ODF3cm43Sk5OeWVtbkt0MExsbzZWeTJBMkx4VXFBVk43RHhvNitoTkYxY2ZBTmJmUGt5SlJtMXlMa1FNY1hkM3g5N2VucXlzckw5NktDSWlJaUlpSWlJaUlpSWlJaUlpVDh6ZEw1Znk0RCtiYVRENy8vQ2FOUG1wOStmajQ4T1BQLzVJcjE2OTZOaXhJNXMzYjZaT25UbzBhdFJJcjU2Ym14c05HalJnNmRLbFpHUmtNR25TSk41NTV4MUdqaHdwMUtrbzNaZTV1Ym1CdUViblVQTE9PKy93NXB0dkd0U3ZpSjkrK29uaTRtSkdqQmdoT0tUMDd0MmJoSVFFZnZycEozYnQyaVVJUFVKRFE3bDQ4YUxSZGlvU3ZKVEYyTTM5Z29JQ3pwdzVRNTA2ZFdqV3JKbkJQdVBHalNNN085dWcvTjEzM3hYMkR3c0x3OTNkWFJDRTZkaTNieDlCUVVGOCt1bW5Sa1VuRVJFUlhMeDRrYlp0MjFhWWZrOG1rOUd3b1dFUVlIbDBhZCtpb3FJTWhCMDYwVTFabnNYOGUzbDVHUWpWeXBLZW5rNXljakl1TGk0NE96dWJyRmVuVGgyajVYSzUzT0Njck1naGF0cTBhWXdiTjQ1TGx5NXg0Y0lGL1B6OEtDNHVOdGhQS3BVS3I3R09peGN2c21IREJtSmlZakF6TStQOTk5OW54SWdSSnU4YnhNWEZNVy9lUEpLVGsrbmV2VHR6NXN3UjZnNGRPcFJXclZwVmVNeWdGVWxaV0ZnZ2wydlhOTy9jdWNPY09YUEl5c3JpdWVlZVkvNzgrVFY2MzJMSWtDSHMycldMbjM3NmlmVDBkTHk4dkl3Nm13RmN2WHFWek14TW1qVnJKb2pvakludnpwMDdCNEN0clMwblQ1NWs5T2pSZUhsNTFkaVlhNXJpNG1LV0xGbENkblkybzBhTm9uZnYzdFNyVjQrNWMrZXljdVZLWW1Oam1UUnBVcFhuZmRDZ1FRRGs1T1J3NE1BQjl1M2JSM0p5TXMyYU5XUDI3TmwwNjliTjREMHllZkprWnM2Y1NXQmdJTW5KeVV5WU1PRnZJOWI2SnlNS2trUkVSRVJFUlA3SHljL1BKejA5bmFTa0pEMW5vNHlNRENGNjQwblFDWWlxS2pBUytldlJpVTFzS2hDL1BFM3NGVmJhY1pROCtmbW53MEttWUpobkI5Um9PSlFVemNUR2ZZUnRhalFFWE45SFB3OWZndTlIOExKSEcyRWM5dlpXajkxbmVPcDFJaDdlUmk2VjBjYXhQdWZUWTR6VzI5anhmV3psbHZ6ZnBXM0U1YWNaYk85UjZ6bk9wOGVRWDFKVTQ2NVZhalFFM2pySTRsYXZzdVh1Y2NGcFNPZFlWRnhHNE5URnhZZFNqWnBmNDg5VzJPWTdEWHJnWmVYQ3VmUTduTS9RSHJOQ0lzTk1Ka2NobFJPZWVwMit0VnN6eHJzNzh5N3ZlTlNmY1VHU3U0VjJjU1d0S01kb1g5Wnk3UUphMmZTQ04zTVNBZkN4OVdCaVkyMmU5Mk1wVjRsK0pKZ1NxUjVPVGs1a1pXVVpSQUdLUEI3bHJmcEZuaTVxdFJxTlJsUGh3cjNJbjJnMEdsUXFGUktKcE1LRmFSR1IveFVTRXhPeHNySXlHVFV0OGljbEpTWEV4Y1hoN2UwdEJvUlVnbEtweE1MQ29zYmJUVTlQSnpVMUZUYzN0MHB2a0luVUxPTHZOeEdSL3gzU1F2WVR2KzViUE40ZTgwekVTQURQUC84OEw3MzBFdW5wNlJ3N2RvdzdkKzZ3ZnYxNmcrL1QwYU5ITTNyMGFFQjdjeHkwWWhjek16UFMwOU5ScVZUVnZpN1hpVGxNdVFDWjR0NjllNFNHaHRLNGNXTUQxNlV4WThaUXExWXQrdmJ0SzZUQXVuLy9Qa2xKU1ViYk1pYTJxU3BwYVdrc1c3YU1RWU1HR1JVa1ZZWXViWnV4MUVyMjl2Yms1ZVdaZEZiUkNZaU1mYWZuNVdtRDVuVFhtN3JuT25RQnZDcVZpcnk4UE16TnpZVkFyeDA3ZGhpc2Y2OVpzNGE5ZS9jS3o1L1YvTStlUFp1VWxCVFdybDNMeElrVERZUkZ3Y0hCckZ1M2ptSERoakY4K0hDOWJXZk9uT0hnd1lQNCsvdmo1dVptc28vcTRPcnF5dFNwVTdHeXNzTFB6dy9BcUNCSmgwYWo0ZHk1Yyt6Y3VWTndFdXZRb1FOVHBrekIzZDJkeU1oSW9aMnluRGh4Z29DQUFKUktKVU9IRHVXRER6NHdlRDgyYU5DZzB2R09HVE9HTVdQR0FIRDQ4R0ZXcmx4SmNYRXhyVnExWXNtU0pkViszeG5qNGNPSDVPZm5VNjllUFp5ZG5SazBhQkM3ZHUwQ3RNSTdVNzlQVHA0OENXRFVGVWxIZG5ZMi8vM3ZmN0cydG1idTNMbk1tVE9INzc3N2pzV0xGei94dUo4RzJkblpMRjY4bU11WEw5T3laVXZlZnZ0dEFKbzBhY0xLbFN1WlBYczJlL2JzSVNrcGlYbno1bFU2L3c4ZVBPRHk1Y3VjUFh1V3lNaElwRklwUFh2MnBILy8vdFNwVTRmQ3drSWVQSGhBWVdFaEJRVUZLSlZLQ2dvS0tDZ29vR1BIanV6ZHU1ZGR1M2FSbDVmSDlPblR4V3VrSjBRVUpJbUlpSWlJaVB5UGtKdWJ5OE9IRDBsTFN5TXRMVTE0ckx2QWVoemtjam4yOXZZNE9EZ1kvSGR3Y01ER3hxWUdqMERrV1pHcTFFWVgxYkt3LzB2NmQzdlViNHJTTU1ycGNYbXpYbGNjemF3SlQ3dE91aEczbmZ6U0lpRzFtSTdmSDk1aTQ1MGpKdHQ4MGIwbGI5Vi93ZVIyTlJwVW1sSStiZjRLemV6cXNQSm1LQ2RTcjVtc1g2eFdHVGdjZFhSdXhJUkd2WG5GcXhQL2Qra25IaGJWZkJyRTJQeFUzaiszVWM5bFNKY0tyYXhBNk16RFc5Z3JyRWhXWnFHUUdMKzUzOGU5RlFNOTJnSmFoNmxmdW41a3NtNXorN3I0T1RVa01pTUdjeU9DSkNrU1BCK2xYWHRRa0c2d3Y1WE1EQ2tTTkVCQjZaK0NwTHQ1S1dTckNyQlhXR0VoVTVDc3pHSlR6Rkc5ZlozTWJFeTZMb25vWTJ0cmkwUWllU28zMXY3T2xKYVdWaWhpaVkrUEp6ZzRHRjlmWDNyMDZGR2xOalVhRGUrODh3NmVucDRzWHJ4WUZNazhBL2JzMmNPdnYvN0tSeDk5WkhRaDBoaHF0WnFjbkJ5eXNySndjWEY1NHQ4eThmSHhmN3NJdzRNSEQ5SzllM2VEOS9YbHk1ZVpNV01HelpzM04wZzdJS0psMzc1OUJBY0hJNVBKK1BycnIzRjBkSHppTmxOVFU0bUlpTUREdzROMjdkb0o1UmtaR1p3K2ZScFhWMWVlZi83NUorNm5MTUhCd1JRWEZ6Tm8wS0MvVlVDQVNxVkNLcFUrazgvSDB0SlNGaTFhUkh4OFBNdVhMOWRMeGZFazVPVGs4T2FiYjlLK2ZYcysvZlJUbzNYVWFqVURCdzZrUzVjdUZhWktxWWpmZnZzTkh4K2ZLby83N05tejNMdDNqNTQ5ZTFLclZpMkQ3UWNQSGlRMk5wWjMzMzNYNkEyZlM1Y3VNV2ZPSElZT0hZcS92LzlqamJreUFnTURPWHIwS0haMmRxeGJ0NjVHYnVMb1VLdlZULzBtUVhwNk9nRUJBV1JtWnJKMjdWb2hXcjZtT0h6NE1KczNiK2I5OTkvWGM4dDRIR3I2L0NsTFFFQUFhclZhdUdGcWpPM2J0M1A1OG1WR2pCaFI1ZS9ucWlEK2ZoTVJFYWtJVlZZbU4rZjhIell0V3RKNDhaTEtkNmdCb3FPaitmTExMd0U0ZGVvVXhjWEZhRFFhL1AzOWNYWjJ4c2ZIcDlJMmNuTnpHVFZxRkMrLy9IS0Y2WlNNOGZEaFE0QnFpNjlYclZwRlNVa0o0OGFOTTlnbWtVaDQrZVdYOWNvbVRKaGdNblhSMXExYkNRb0txbGIvT25UdVI0LzdlelUyTmhZQWIyOXZnMjNkdW5YRHdjR0IrZlBuRXhnWVNKczJiZkR3OEJDMlZ5UklHalpzV0lYUGRlelpzNGM5ZS9iZzcrL1B3NGNQc2JTMHJOS3hQTXY1UDNmdUhHZlBudVh1M2J1c1dMR2lTdUtpKy9mdnMyelpNcFJLSlgzNjlLa3hRUkxBaXkrK3FQZThxRWk3M2xmZTBTc3JLNHZwMDZkei8vNTlBQm8yYk1pNGNlT0UzeFZidG14aDI3WnR2UGZlZTBKS3Y1eWNITmF1WGN1eFk4ZVF5K1Y4OU5GSDlPL2YvNG5HbTVPVHcvcjE2emw4K0RDZ1RZODJmZnIwU2gzSXlsSlFVTUNEQnc5SVNFamd3WU1IeE1WcEF5cEhqQmlCVXFta1o4K2V6SjA3RjBDNC9wUktwZFN1WGR0b2U2V2xwUncvZmh5SlJFTDM3dDFOOWhzWUdFaCtmajZqUm8zQ3o4K1BkdTNhOGZ2dnZ4TVVGQ1NJSS84dW5EaHhnc0RBUURJek0yblNwQWtMRnk3VUM2THk5UFRrbTIrK1ljYU1HWnc3ZDQ0UFAvelFJQlZlZWZidTNjdHZ2LzBtUEZjb0ZCdzVjb1FEQnc2WTNFY21rMkZsWllXRmhRVmVYbDdrNU9SdzhPQkJsRW9sYytiTU1maWRXRlJVUkVsSnlkL3FtdnZ2aWloSUVoRVJFUkVSK1llUm5aMXRWSGlrK3dGZkhjek16RXdLanV6dDdjVWZVLytqM0h2azB1Tmlib3V0M0tKR25ZcXFRZ01iN1lYc3ZielVHbWxQSVpIUjE4T1hZblVKVzJOUFZubS9ZblVKV1NyVGFRbkxDbmhNVWFwUmN5VXJubVoyZFpqY3BCOVp4ZmxWZHVweE5iZkR2MGsvQUM1bnhqMFZNWktPOHNkaS9raVFWRlQ2cDBEb1NQS1ZTby81UW1Zc0pSbzFjb2tVaVVSQ3JxcVF2QklsZVNxbDl2K2pQM2NMQnpvNE4ySzA5d3RFWnNSZ0pxVHArN08vZXRZdW1Fc1ZGSllXazF4b21ETE0zVks3b0phaktxQnNVam9ORUpPWFFsdEhiMG8wcFh4OWZhL0J1SmY1dmttT3FwQXZyKzBXM0pkczVaYU05SHFlUnJidXBDcXoyUjUzdWtaRmNmOVVkQkg0R1JrWjFLdFg3eThlVGMyZ1Zxdkp6czRtSXlORCtJNU1TVWtoS1NtSmxKUVVrcE9Uc2JhMjV2dnZ2emZaeHNPSER3a0pDVUVtazFYNWh0WWZmL3hCWW1JaURSczIvTnZlekxwNzk2N0p5RW9kcnE2dU5HblNCTkNLQjBwS1NreldsY3ZsQms0N0twVktFUHhrWkdRSWpnLzUrZmw4OE1FSHhNZkg4OGNmZjFScHZHM2J0alVaSlp5U2tzSi8vdk1mRkFvRjN0N2UvUGUvL3lVakk0T2lvaUtLaW9vb0xpNFdIcGROU1p1ZG5ZM21VYXJMVWFORzhkNTc3MVU2am1YTGxpR1ZTaGs5ZXJUZWVHYk5tc1hGaXhmNTdydnZxdlQrS1M0dVpzR0NCVlU2OXFveWVmSmt2VWpYZ3djUEVoQVF3SUVEQjFpeVpJbmViemxkOU95VDNFVFB6TXpraHg5K2VQd0JvNDNpYk4yNnRkRnR6K3I4TWNiRml4ZFp1M1l0YXJVMi9lZnUzYnNaTzNac2xmYzN4ZDI3ZDFtOWVqVmR1M2JWRXlRbEppYXlldlZxMnJScFU2a2dTYVZTY2VMRWlRcnI5T2pSQTdsY2prYWo0ZWVmZjZha3BJUVJJMFpVZVp4bno1N2w4ODgvcjNMOWluQnpjMlB6NXMxNlpYbDVlU3hjdUJBSEJ3Zm16cDFySUI1SlNrcGk2ZEtsbGJZOWR1eFkyclp0VzJtOUhUdDJjUGZ1WGRxMmJWdGpZaVRRaWhlVVNxVVF6VzBNbFVvbGlLOGVoK3pzYkRaczJJQ3pzek5CUVVGVmF1ZllzV09FaFlYUnBFa1RBNUdJUnFQaDhPSERSRWRIRXhFUndheFpzd3hjQ0k0ZE93Wm9iN0k4RFE0Y09NRHUzYnNCN1kzWGtKQVFYbm5sbFNydnIxYXJTVXhNSkRjM1YvaExURXdrTGk2T2UvZnVrWmlZeUk4Ly9vaVRreE5xdFpyYzNGenk4dktFL3hrWkdTUW1KcEtVbEVSQ1FnS0ppWWtzVzdhTXhvMGJWM2tNOXZiMlpHUmtjUGZ1WFlLQ2dtcms4K0ZwVU5QblQxbnk4L01KQ3d0RG9WQXdaY29Vay9XT0hEbENmSHc4cjcvK2VwWEhMZjUrRXhFUmVWTHVMRnhBU1c0T3piNVo4Y3hjejJyWHJpMjRlRnk3ZG8xVHAwNHhkdXhZRkFvRmxwYVdYTGx5cGRJMmJHMXRxVisvUHBjdVhhcDIvOWV2WHdmQXhjV2xXdnU1dWJuUnExY3Yyclp0UzJscHpUcDFWNGZidDI4RG1CUmVWSVpPa09UaTRrSkdSb2JCZGs5UFQrYk5tMGRTVWhJV0ZoWjZkWFNQTlJxTjhOalcxaGFGUXNGcnI3MVdZYi9sbmZXYU5HbENVRkNRbnVDcElwN2wvQThhTklqazVHUisrZVVYWnM2Y3lZb1ZLM0J5Y2pKWlB6MDluYmx6NTFKUVVNQzBhZFBvMHFYTFV4MmZ6bTJxdk1ESHdjR0JWcTFhWVdWbHhhaFJvK2pTcFl2ZW5JOFlNWUpUcDA2eGVmTm1IQjBkeWMvUEp5Z29pTHk4UEJvMGFNRC8vZC8vR1JXcVZSVzFXczNodzRmWnRHa1QyZG5aeUdReXhvOGZYK24xVlg1K1BqdDI3Q0F4VWV2dWZ2NzhlWVlNR1dLMGJwY3VYZkR5OHFKTkc2MlRmMlJrSlAvNXozK3d0N2NuT3p1YkJRc1dzSGJ0V3V6dDlRT0tJeU1qeWNyS29uWHIxaVpmeTU5Ly9wbGp4NDdoNU9Ra25NOVRwMDdGMzkrZnJWdTM0dWJtUnQrK2ZhczFKMCtMK2ZQbkMya0wrL2J0eTlTcFU0MEdVTlNxVll2bHk1Y3pjK1pNN3QrL0w0alZUUEg2NjYvejRNRUQzTjNkY1hSMHhOcmFXc2prWVdscGlaV1ZGVXVYTGlVdExZMWZmLzBWUzB0TDVISTVSVVZGd3ZuNDhPRkRQdnp3UTZ5dHJmWE92NktpSWxhdlhzMlJJMGRRcTlYMDZ0V0xqei8rdU1LVWhmOTJSRUdTaUlpSWlJakkzNVRNekV5andxUHFXdUZhV2xyaTV1WkdyVnExREVSSE5SbVZLdkxQSVNZdkJaV21GSVZFUmpON1Q4NmwzM2xtZmRzcExQR3cxRjRzWGM5SnFKRTJWWnBTTG1iRUVwdWYrbFJGUGFiWUhuZWF1bFl1ZEhKcHpPem5odkJKOUhaaWphUm1LNHVWekl4NUxZWmpLN2ZnZWs0QzM5NCsrSXhHcThWQ3ByMUFLdXZZVkJWSG9ZZEZ1Y3lOM2taR1VaNVJKeW9kTm5JTEpqYnVMYVIvTTVjK0VrQ1Y2Yy9YVWJzd2NDTW5FVFVhM0Mzc3lTak9wMWhkZ2x3aVkzaGRiWjcwbUx3VXZiYmZxTmVGdG8vMmxVcWtsR28wZXR2TnBIS2N6VzF4TWJjVkhKa2N6YXo1dXMxb25NMjBUaWpON09yUXlxRWVVNk8ya1BlTUJYbC9OM1FYeTA5aXMxNVRwS1NrY1BueVpkTFQwOG5KeWNIT3pnNW5aMmRhdDI1ZHBZaThqUnMzRWhZV1JtWm1waUFvTUlWU3FSVDYwSWx1ek0zTnEzVFQ3c0dEQjBZakVIVlJiZzhmUHVTTEw3Nm9zQTAvUHo5NjkrNWRhVjgxVFVoSWlKNVZ2REc2ZCsvT3ZIbnpBUGpoaHgvWXNXT0h5YnFEQnc4V2Jrais4c3N2Yk4yNnRVS0I5S2hSbzRpT2ptYjE2dFZWR3UvOCtmT05Da3BLU2twWXVuUXBTcVdTbVRObjR1enN6SlVyVjRTb1JSM201dVlVRnhjams4bG8xS2dSYm01dTJOblpZV2RuaDYydGJaV2NqZTdjdWNPUkkwZXdzTEJnL1BqeGV0dWFOMi9PeFlzWDJiRmpCN05temFxMHJkTFNVaUlqSXl1dFZ4M3k4L1AxbnIvNDRvdWNPWE9HTTJmTzhQSEhIL1BsbDE4S0VkTzY5L21UcEd2VENRbWVoUHIxNnhzSWtwN2wrV09NaElRRVB2dnNNOVJxTlVPR0RDRXNMSXh0MjdiaDR1TENvRUdEcXRURzA2U2dvSUJseTVaVldPZjU1NS9IeHNhR1c3ZHVrWm1aeVlBQkE2cjFXcGVXbHFKVUtubmpqVGNFVVNKb0Y3ejM3OS9QMUtsVDlSYThRME5EaVlxS1l2NzgrWHJ0QkFVRmtadHIrSHVzdUxpWWxKUVVvcU9qTVRNelkrYk1tWHFMdWtxbGtoczNiaUNWU28wdTVKYVVsRkJTVWlKRTBsZkV4WXNYQmVIY2xTdFhxdjBhL3Z6enowOFVtS0VUY2o3dWUrMzQ4ZU9VbHBiU3UzZnZHbkg5a1Vna0xGdTJqSzFidDdKOSszWSsvUEJEeG80ZEswU1RaMlptQ29La3FueVdnVFo2V0Njd3Fvenc4SEJXckZpQmhZVUZIMy84TVd2WHJtWERoZzNZMjl0WCtic3dQVDNkcEFESTN0NmVldlhxY2ZmdVhRb0tDcW9rRkhKd2NPRDY5ZXZWRWlUSjVYSm16WnFGdjc4L2UvYnNZZmp3NFFZM2lQNE8xUFQ1VTVZVEowNmdVcWtZTUdDQXliV0UrUGg0NHVQanFWV3Jsa0VhR21PSXY5OUVSRVJxZ3Z6YnQwbjVMUmozRWE5ZzdkUDBtZlhyNXVZbUNEYjJSaWNVV1FBQUlBQkpSRUZVN2R2SHFWT25HRFpzbVBBWldSVkJFb0N2cnkrN2QrOFdVbmRXaFpzM2IzTCsvSGxBKy8zdDUrZEhqeDQ5Nk55NU0xWldWaFh1KzhvcnIxUmJ4RlRUNU9Ua0VCd2NER2hUbXAwN2Q0NCtmZnJRc1dOSFFTQnFibTVlb1p1ejdscG96Wm8xckZtenBzTCtURzNmdm4wNzI3ZHZCMkRwMHFXMGI5OWV6N2xvOCtiTkZCWVdNbkhpUk9SeU9mdjI3ZVBFaVJQTW16ZFB1TTZLalkwbEp5ZUhsMTU2cVVySC9xem5mOXk0Y1NRbUpuTHExQ21XTDE5dU1naWh0TFNVdVhQbmtweWN6TnR2djgzQWdRT2YrdGgwZ2lSanIvT1VLVk5NaW9YdDdPeVlQWHMyVTZaTUlTQWdRR2hqekpneGpCbzE2ckdEY05ScU5TZE9uQ0FvS0VnUXZEUnExSWlaTTJkV0tjMmJYQzRYemljWEZ4ZnExYXRIdlhyMThQVDB4TXZMaTdwMTYvTDExMThUR1JuSjlPblRoZXVleTVjdnMzRGhRcXlzckFnSUNPRGt5Wk1FQlFVeGE5WXNBZ0lDc0xXMUZmb0lEUTBGTU9xT3BORm8yTHAxS3ovKytDTlNxWlJaczJZSnJ0QWVIaDdNbVRPSGVmUG1FUkFRd08zYnQ1a3dZY0pmbnM1OStQRGhwS1dsTVhIaVJIeDlmU3VzNitibXh2TGx5MGxJU0tCMTY5WWNPV0k2ODRHam82TVE4SEw2OUdsKy9mVlg1cytmcjNkTnF6dDIzZndlUFhxVXdNQkEzbmpqRFlZTUdZS0xpd3VyVjYvRzBkRlI3OXIxdSsrKzQ5Q2hRN1JzMlJLTlJrTllXQmh1Ym01VkNuajd0eUlLa2tSRVJFUkVSUDRHNU9Ua0NKR2FDUWtKSkNVbFZSaDFhd3hyYTJ0Y1hGeHdjM1BEeGNVRlYxZFgzTnpjUk5HUmlBSEY2aEtpTSsvaDU5U1FEczZObnFrZ3FZTnpJeVJBZW5HZWdkRGtTZmoxL2xuaThoL1dXSHZWWmZYTlVMeXNSMVBIMG9tNXpZY3o2ZngzcURUR281eWtTSmo1M0JDOHJGeElVV2J6eGRYZGxHZ3FYbndIcmRER1FtcDRrU2g5ak1nL2U0VjJjVXBaQlJlbzh0ek9UYTYwVGw2SmtvRHIrd0R0dU0wZXBXd3I2MlQwZ3B0MmtUQXlJd2FBT2MySDRXWGxRckc2QktsRWlseWl2YkZ3S0NsYTJHZDAvVzRNcjlzQmdDeFZBUTRLSzk1ditDTHpMKzlBL2NoSHFZNmxJeElnVzFWQTlpTUhyTUYxL0hBMnMrSDNoN2ZaR2Y4N3crdDJvS3RyVXdiWGFjZTJ1TlBWbm9QL1JhcjduVk5UYURRYVRwNDh5ZmJ0MjRtSjBaNExDb1VDVzF0YmNuTnpCUUZGdzRZTmVmMzExK25Xclp2SmFGY25KeWN5TWpLd3Q3ZkgwZEVSWjJkbjB0TFNpSXVMWS9qdzRiUnAwMGI0Yml5N21MTisvWHIyN3QxTFlHQ2czazE0VTJSbFpSRVdGb1pNSmpOWXVMR3dzQ0EyTmxhSTFDeVBXcTJtdUxnWUd4dWJ2L1NHMXJoeDR3eWlVTE96czAwS1BabzFhNGFkblozd1BEOC8zOENscGxHalJqUnUzQmhiVzF0c2JXMDVkT2dRWGw1ZWpCbzFDa2RIUjV5Y25QVFNvdzBaTW9UT25Uc2I3ZS93NGNNVkxpeHQyTENCYTlldU1YRGdRTHAxNndab2JlemZlT01Oek0zTmhXZzNxVlFxUkN4WHRrQnRpdi84NXo4QWpCdzUwaUFWd3BBaFE5aTVjeWRIang3bHpUZmYxSE1xTW9hbHBXV0Y5dURWNFpOUFBpRXFLc3FnWEM2WE0yL2VQQll0V2tSRVJBUWZmZlFSSzFhc3dNSEJvY0swQkZXbGJ0MjZsWXJhZEtqVmFzTEN3Z2dLQ2lJek14T0ZRc0dnUVlQbzJiT25RZDFuZWY2VUp6WTJsamx6NXBDYm04dkxMNy9NNU1tVGVmSEZGNWsxYXhacjFxeWhxS2lvV2s0dVQ1UFdyVnZUcjE4L3ZiS1FrQkM5OTZQdTJOdTNiMStoZUVjbWt4bE5XZGlzV1RNOXh5WmR4SGpidG0zMXp2RUxGeTRnbFVvTm9xYjM3OTl2VkpEazVPVEVsMTkreWJScDB6aDgrRERtNXVaTW16Wk4ySzV6THV2Um93ZHo1c3d4MlArbm4zNnEwQmxGUjBKQ0FrdVdMQkdFRGUzYnQ2OVM2cjJvcUNpU2s1T3hzTEF3dVBFUkdob3EzSkRRaWViaTR1TFlzR0VEb0JXM2RPblNoYkN3TUwwNmQrL2VaZXZXclhwdDllblRwMUtobkU1Y1daTlJ5ektaakxGang5S3FWU3UrL3ZwcldyUm9JV3pidW5VcktwV0tybDI3Q2dJYmpVWkRhR2dvVGs1T2RPclVTYWliazVORGVIaTQzdmRvUllTR2hySnExU3BrTWhrTEZpekF6ODhQRHc4UFpzeVlRVUJBQUZsWldkVktUOWE4ZVhNR0RCaUFxNnVyOEZkV3dCWWZIdytBbDVjWDdkcTF3ODdPRGdjSEIrRnp4Tm5aR1Njbko2TTNxWGJ2M3MyWk0yY3FIWU9scFNWT1RrNlZPb3ExYnQyYXdZTUhzMnJWcWlvZG0yN3NSNDhlNWViTm01WFdiOU9tRFFNR0REQW9yK256UjYxV0MrZjB3WVBhSUlyZXZYdnJwWVl2NjVpbys1NXIzNzQ5S1NuR3IvZGtNaG11cnE2QStQdE5SRVNrWm5pd2VSTUFYbE9tVlZMejcwbWJObTNZdlhzMzBkSFJCcDh6RXlkT1pOeTRjWUpqUjBsSkNRY09IT0M3Nzc1RHJWWXphTkFnWW1OamlZaUlJQ0lpQWpNek16cDA2RUNQSGowSURnNDIrdHUvT29MY0o4WFgxNWYxNjlmckNYQXVYcnpJeXBVclNVMU5wVnUzYmhRVkZmSDc3Nzl6K3ZScEhCd2M2TldyRi8zNjlTTXdNTERDdGp0MjdGaWgyMDlGbkQ1OW1xU2tKRjU0NFFYQkhiRDhiN1RkdTNmejg4OC80K2JteHFoUm8zQnhjU0V6TTVQbzZHZ21UWnJFd29VTGFkS2tDWWNPSFFMUWMwT3RpR2M1LzZBVnA4K2VQUnRuWjJmaCt0Z1lPaGVnaXhjdlZpbWwxOTY5ZTZ0OGJXaUtoQVJ0c0tveGtiY3hNWkpLcFNJNk9wckRodzhUSGg2T1dxMUdKcFBSdTNkdjNubm5IY0VGdkxva0p5ZHo0TUFCRGh3NFFIcDZ1akFtblRDbHFpNks1dWJtckZ1M0RnOFBqMHFGZ1RyQ3c4Tlp0bXdaYXJXYXhZc1hVNzkrZmVyVnEwZGNYQnduVDU1a3lwUXBMRjY4R0M4dkw5TFMwamg3OWl3U2lZU3VYYnZxdFpPZW5zN3k1Y3NGb2VLSEgzNW9jRTUyNk5DQmp6LyttRysrK1lZOWUvWnc3ZG8xeG84Zkw3ZzBWUWZkT3VLVE9OS3BWQ3FhTm0zS2loVXJBUFIrWDVyQzJ0cWFKazJhVUZoWVdHbHdaVUpDQXV2V3JTTWlJZ0p6YzNNdVhicFVvU09zUXFIQXpNeU1EUnMyc0dmUEhpWk1tR0F3ejZCTjBlbnA2Y255NWN2UmFEUzgrKzY3bkRwMVNoUWtWWUFvU0JJUkVSRVJFWG5HRkJVVmtaQ1FvQ2RBS2gvZFhoRTJOamFDNEVqMzUrYm05a1EzbDBUK2ZSeEx1WXFmVTBNNnVUUm0wNTJqZXM0MVQ1T2ViczBCT0psNnJVYmJyWXBJNW1taVZLdjQ2dHBlRnJSOGhjQmJCMHlLa1FEVWFJaE1qNkdSVFMwK3Z4cE1ia25sRjFzQUgvcjBCNThuSDZzRWFHS3JGU0prVjVDeXJxYlE5WldqS2hRY2kzeHNQZkMyZGtPTmh0OGYzZ0lnSmpjRkx5c1hRYnlVcFNwZ1ovenZSS1Rmd1VLcVlHTGozblIzMDZaYzJSWjNpaE1wMTFuVjdoMmVzL2RrVElQdWJMbDdISUI2MXRxYkcyVUZiNTVXMmdXSjN4NmNJelkvbFozeForbnEyaFF2Njc4Mkl2RHZRSWNPSFRoNDhDQTNiOTQwZXBIOU5FbFBUMmZ4NHNWY3UzYU5saTFiTW1QR0RQejgvUFFXa05MVDA0bU1qQlRTVHpWdjNwejU4K2NiWFdRYU9uUW93NGNQMTR1UzM3SmxDM0Z4Y1hUczJMRktLWDZxdzRBQkF5cE1WMktNNjlldk0zWHExQm9keCtQUXBrMGJnNXQzeWNtbVAwZmZlKzg5UFVlYlc3ZHU0ZS92cjFlbmJkdTJ3aHlYbHBaeTZOQWgzTnpjVE42NDgvVDBOUG1hVkpTU0t6ZzRXSERsNk5PbmoxQnViMjlmNDA0VllXRmhuRDkvSGdjSEI2TTN6QjBjSEJnK2ZEamJ0MjluNmRLbHJGcTFxdEpJekpwS0IxUFJvcDlDb1dEQmdnVXNXTEFBSnljblFVeVdsYVZOai9razh5U1JTS29rZG8rSWlHRHo1czNFeHNZaWxVcnAzNzgvYjczMWxuQUR1anpQNnZ3cHo5V3JWNWszYng1NWVYbDA2TkJCRU1nMGE5YU1CUXNXc0hEaFFqWnMyTUM5ZS9lWU5tM2FYeDQ5V3J0MmJZUEk2d3NYTGdqSHJGS3BCS2ViaFFzWFZ0aVd0N2MzR3pkdU5DaS9mdjI2WHVxSXUzZnZDdjNjdTNkUEtFOU9Ua2F0Vm5QNnRMNndOek16MDJTZmRlclVZZUhDaGN5WU1ZT0RCdzh5Y09CQUdqWnNDRUJxcWphVjcrUGVWTktOYWViTW1lVGs1TkNyVnkvQ3dzSklTa3JpbzQ4K01oQVU2dEJvTkd6YnRvM2s1R1RrY2prTEZpd3d1SzRLRHc4M2NEZExUazdtMTE5L0JiVG5ZNzE2OVF6Y1YyN2Z2aTJrSXRIUnNtWExDZ1ZKMTY5ZjUrYk5tL2o1K1QxMitwS0thTmV1SFVGQlFjSzVmTzNhTlVKQ1F2RDI5bWIrL1BuQ2QranQyN2NKRFEybFo4K2VUSnc0VWRoZmQ4NE1HemFzd241VUtwVWdHTEcwdEdUeDRzVkN4SE9USmszNDZxdXZtRHQzTGhzM2J1VE9uVHRNbno3ZElGV0hNUm8yYkZnbFFZaXZyeStUSmsycXRGNVo3dCsvejhXTEY2dFVOeTh2VHhBUW1jTE96ZzZsVWxscHVzWHl4TVRFQ0NMdGlyQzB0RFFRSkQyTjgrZmN1WE1HVG1qbGZ3UG9IQk5MU2tvRVFkVCsvZnZadjMrLzBUYmQzTno0NmFlZkFQSDNtNGlJeUpPakxpNG1KVGdZMS80RHNIcUNGRTFQZzVLU0VpUVNDUWtKQ1VSRlJaR1RrME4yZHJhUVJudlhybDNzM2J0WEVKSC84Y2NmQnQ5ekNvV0NqSXdNYnR5NHdZVUxGemgxNmhRNU9UbklaRExHalJzbnBHTksvSC8yemp3c3FySi80NThaR0JaUlJGRTJFUVVVY1JjRk1Wd2o5ekkxUzFQTHBUUVh0RFJMMzF4YUxDMXczM0ovSzgwbEYwUk5FQmZTUkZKY0FSVkVFWEJCUkZBVzBXR2IrZjB4ellseEZvYk5ldnVkejNWMUplYzhaNWt6ejV4NTVuenY1NzdUMGpoeTVBaEhqeDRsTWpLU3lNaElhdFdxaGIrL1A3MTc5elpLdktuZXo4OC8vd3lvM09WQUpaWk5URXpVMlY3OW5YWGd3QUhPbkRuRGdBRUROS0pocmF5c2NITno0L2J0Mnh3OWVwVGp4NDl6ODZacVl1VEFnUU9aTkdrU0ppWW1aR1ptY3Zqd1ljTEN3Z2dPRGlZNE9CaFBUMC82OSsvUHl5Ky9yUE81dDcrL2Y0WGlaak15TWdTUmJVQkFnTTduQzZHaG9heFpzNGE2ZGVzU0ZCUWtDS3BHalJxRmc0TURTNVlzWWZiczJTeGZ2cHhEaHc1aFoyZUh0N2UzM3VPQmNSTkRxdUw2eStWeXZVNldTNVlzMFRnV1FGaFlHREV4TVJydGRFV045Ky9mSDE5ZlgrSHZ1blhyYW8wMzh2THl0TVpJaFlXRlJFUkUwTFp0VzQzMnljbkp3amlwY2VQR09zOVhxVlNTbXBwS1hGd2NNVEV4bkR0M1RuQlZzckt5WXRDZ1FRd2VQRmp2NzB4OUZCY1hrNVNVUkhSME5LZFBuOVlZZTluWTJEQnc0RURlZU9NTm8wVkZwV25TcElsUjdZcUtpdGl5WlF1Ly9QSUxNcG1NT1hQbUNPNlNFb21FLy96blB6eDU4b1NMRnk4U0VCREEyTEZqNmRldkg2TkhqK2JhdFd2Q3BBdTVYTTcrL2Z2WnRtMGJ6NTQ5dzh6TWpFOCsrVVRuUkNCUWlkWnRiVzJaUDM4K04yN2NFT0tjcDAyYnB0Y0ZLanM3RzVsTVJvMGFOWkJJSkJRV0ZnckNKMk1uS3VoaTBhSkZMRnEwcU1MYjYrUHg0OGRzMzc2ZGd3Y1BVbEpTUXVmT25aazhlYktHQTUxY0x1Zng0OGNhenJqZHVuV2pZOGVPN05peGc5MjdkL1BWVjEvUnRtMWJBZ0lDTkNJQVRVMU5CYmRPVUQzREVFMEJEQ01La2tSRVJFUkVSS3FSa3BJUzd0Ky9MNGlQMHRMU2RHWmE2NkptelpvYW9pTzErNUVvUEJLcENzNWszdUJoUVM3MXphMTV4YUVWb1duR1BYeFg4MFhjN25JZjA5WEtqaGExblNsUktzcDl2TXBTMDlTQ3VuL0dkZFV4VS8zUXNESTF4NldHZmtISzgrMktsU1drUFh1TUZBbXVOWFZiYUMrT1AwaWhvaGozbXZiQ01wTS9uWDZjYTlSRCt1ZS9FM0x2c1NqK0lHWlNVNDIyYWg0VzVKSmJwQ2xVS2xBVVVhTERTY2xjS2hPT1VacjJkVng1VWl3bnF5Q1BweVdGRkpRVVlTMno1RTJYVGpoWnFuNjBKdVZWalV0Vko5dW1naVBSMCtJQzVDVkZtRWlsdU5lMFowSVQxY08wcXpsM2hmYnZ1bllGVlAzd2NhRktrTGt5TVl4MU40OWlMaldsUktuZzZaOXVTZzFyMkRLenhVQ2NMZXVpUU1ubXBBaWgvMnhJT3NaVWozNjgzc0FiUjhzNm5INTRuU0YvUnIwbGxJb0VmQ0JYRmVGOWJadHdJKzgrSGVxcWZtRC9IUkYvLzFRZVBIaEFkbmEyM29KdFZaT1VsTVNjT1hNb0tTbmg2NisvMW5EaktJMnRyUzE5K3ZTaFQ1OCtSRVZGc1hUcFVnSUNBbGl3WUlGUXhGWlRVVXZ1aWxKY1hHelU3SzNTR0lxakVpbWI4UEJ3MXE1ZHE3SHMzTGx6QmdVb2FxZVdIMzc0UVcrYmQ5NTVSMHRva3BXVnhlclZxd0dZUEhteTNvZExJMGFNSUNJaWdzVEVSSDc0NFFldFdEYzFwUjlXVlFaam8ybGtNaGxmZmZVVnBxYW1nbmhKTFVpcXpzOTVkblkyOCtmUEp5NHVEb2xFZ3IrL1A2TkhqOGJKeWFuYWpsbFJEaDQ4eUxwMTZ5Z3NMS1JIang3TW1qVkxRekRtN2UzTjRzV0xtVGR2SHVIaDRkeThlWlBwMDZmVHJKbHVkZkRObXpjSkNRbGh3b1FKbFhvb0M2b1psN2EydGhyRkhEVjVlWGxzMkxBQkx5OHZyUUxNMGFOSHljbkpvVTJiTnNKTWIxMGNQWHBVYnovYXZYdTNsbkRPd3NLQ0RSczJVRnhjakVLaEVCeHBaRElaMzMzM25VYmJ3c0pDZ3hFVXJWcTE0dE5QUDZWQmd3WWE5M0cxNDFkRis4cnQyN2VaUFhzMkR4OCtaTlNvVWJ6NzdydTR1TGp3NDQ4L01uWHFWTDc4OGt1dDc0M016RXlXTEZuQytmUG5zYkt5NHNzdnY5UVpFMUE2eGlrbko0YzMzM3dUWDE5ZnZ2bm1HMkc1UXFFUVpvaGZ1WEtGMmJObk0yYk1HTjU0NHcxQVZTVGF0R2xUbVRPSTkrN2RDNmdjYU02ZlA4K3VYYnVNZXYxcXNkaUdEUnNFRVdMYnRtMFpPWEtrVmx1WlRFWlVWQlF5bVl3MWE5YWdWQ3FaTkdtU1JwL1l0Mitmc0YrRlFvRlVLdVh4NDhjY09IQUFLeXNyZzRLa3BLUWtBZ01EU1U1T3hzSEJRZWUxOS9UMFpNbVNKY3lkTzVlSWlBaXVYNy9PbENsVDlCYnlYaVJUcGt6UkVMeFdGRk5UVTB4TlRZMTJEdGl6Wnc5YnRteGg3Tml4WlFxKzFQdC9udXJzUC9iMjlsckZ3c2VQSDJzVVNDTWlJc2pPenNiRnhVVm5NVTR1bHd0OXo5RHJxRTdFOFp1SXlMK1B4NytmUkZFZ3gzSDRpTC83VkFDVjg4NzE2OWNwTEN6a2p6LytvRW1USnR5L2YxK25ZMnQyZGpZU2lRUTdPenR5YzNPNWV2VXFvQkxONzlxMWk0eU1ETkxTMGdRQkJxZ0VxZjM2OVdQbzBLRTRPenNMeTUyY25CZ3paZ3lqUjQvbTh1WExIRHAwaU5PblQ3Ti8vMzcyNzkrUHU3czd5NWN2TC9PNWNrNU9qbFlVZGtKQ0Fna0pDUWEzVXd0YWZIeDhhTjY4T1NkUG5pUXVMbzdVMUZTU2twSTBIRFM5dmIwWk9YS2tobU5qdlhyMWVPZWRkeGd4WWdRWExseGcvLzc5UkVkSGs1Q1F3TnExYStuZHV6Y0JBUUhsZG1NSkN3dGorL2J0V0Z0YlkybHB5Yk5uejBoSlNhR3dzQkJmWDErZFlxVGR1M2V6WWNNRzZ0U3B3NkpGaTdTY2NIdjM3azJOR2pXd3NySmk0OGFOUEh2MmpGR2pSZ2xqcWREUVVNTER3Nmxac3laNWVYbkV4OGRqWTJOalZFeGJWVnovd3NKQ28xd2YxYVNrcEdoTVBOREg4eTQ2WGJwMDBSTDVuamx6Umt2SWJHWm14cnAxNjhqUHo4Zkt5b282ZGVwZ1ltTENuVHQzVUNnVWVIaDRhQWptRkFvRmE5ZXU1ZnIxNjZTbXBtcjBmNWxNaHArZkgvNysvcnowMGtzNm81NE5vVkFvK09LTEw3aDA2WkxHOTd0VUtxVjE2OWIwNjllUGJ0MjZ2WkNKS0o5OTlobng4ZkhZMnRyeTVaZGY0dW1wR1RjcGs4bjQ1cHR2K09hYmI0aUtpdUxVcVZNTUdEQ0FFU05HQ082eUFCczNiaFRHbTI1dWJzeWFOYXZNZURsdmIyL1dyMS9QcWxXck9IZnVISEs1M0tDWWZjMmFOWnc0b1pvSWFtWm1wdUd5M3FKRmkzSy9kalhObXpjM09xWlNGeGtaR2NUSHgyc3NTMHhNWlByMDZSUVdGdUxxNnNvSEgzd2cvTVpRdTgxWldscHk5KzVkOHZQek5VUjJvUHJ0TzNic1dGNTU1UldXTGwxS1RFd01IMzMwRVZ1MmJCR2VwZlRxMVl1dFc3Y3lkdXhZVEV4TVNFOVBGOTJSeWtBVUpJbUlpSWlJaUZRUlNxV1NodzhmQ3E1SGFXbHBQSGp3UUdPQXFBOUxTMHNhTkdoQWd3WU5jSEp5d3RuWldSUWVpVlFyQ3BUc1NEM05oeDc5ZUxOaEo0Nmx4d251TmRYRk8zK0tVTUx2eDd4d0lVZzN1K2FNZDM5Rlk1bDNYWGU4NjdycjJVSzdYWGJSVThhZStSNXJtU1dMdmNxMkxuNmVqejIxSXhYMHNUSHB1SlpvYThYMU1NRk5xRFNmdFJoRVIxdnRCLzREblgxb1krT2k5eGdwK1ErNS9ManNCdzdHTU5xdEJ3NFcraDAzaXBVSzl0Mk5CcUNadFJNdGF6ZEVnWkpmVWpVZmtCUXFpclg2WVYvSGRqaGIxaVduNkNuTEVnNFJrNTBxclB2dHdWVWtRSUJIWDN6cXV1UHo1L3VwUU1ucGgzOUZYWVNsWGFhM1kxdUdOUFRsZFdkdlpCSVRpcFVsSEw2dk9RUHMvenU3ZHUyaVQ1OCtOR3JVcUZxUGs1bVp5Wnc1YzZoWnN5WUxGeTRVSGo3azVPUnc3Tmd4cmx5NVFrNU9EdlhyMTZkOSsvYjA2dFVMcVZTS241OGZibTV1ekpremh6bHo1ckI2OVdxakh1aFZGNkdob1lTR2h2NXR4NjhNTzNiczBITEpLVzl4N2tXamZpaHNZV0ZCMjdadE9YdjJMS0J5YlZHN2xCaGkrL2J0ZXRlOS9mYmJHZzhjUzBwS0NBd01KQzh2ajY1ZHUrcWRXUWlxaDFYLytjOS9tREZqQnJ0MjdjTEZ4VVZuVE02YU5XczRkT2hRbWVkWkZvR0JnVHJkSXE1ZXZhbzNjazlOWnFZcTJqUXNMSXcvL3ZpanpHTU5IRGlRL3YzN0F5cXJjMTNDTHljbkoyRVdKNmlFWEhGeGNYaDRlUERwcDU4S3hldW9xQ2d1WDc2czRWaHk4T0JCL1B6OEtteXJYMUVlUDM3TTRzV0xpWTVXZlM4TkdqU0l5Wk1uNnl4dWVIcDZzbXJWS3ViTm0wZFNVaEpUcDA3bHRkZGVZK3pZc1ZxaW80TUhEeEllSG82Ym01c2dRcWtJQ29XQzFhdFhDNWI3YmRxMDBWZ3ZsOHM1ZlBnd1ptWm1Hb0tra3BJU2R1M2FKVGhrbFk1WmZINy9SNDhlMVJJZHRXelprc0RBUU56ZDNmVzZhSDN4eFJkRVJVVng4T0JCdmVlZmxKUlU1djNrbFZjMHgyUzNiOThtTkRRVW1Vd214REErai9vemV1dldMYTNQNUpVclY1ZzNieDVQbmp4aCtQRGhRc1RFeUpFamtjbGtiTnEwaVNsVHBqQml4QWlHRGgyS1JDSmgvLzc5Yk4yNmxXZlBudUhoNGNIczJiUExqRjNVUlhGeE1VK2VQTUhhMnBySXlFajgvZjJGNkFsWFYxZEJ6S2crZjBPL0RlL2Z2OCtwVTZjQXFGR2pCbGxaV1VZNzlxZ3BQYnRiVng5UUtCVDg5Tk5QYk4rK0hUYzNOK2JQbjgvWnMyYzFDa3dSRVJFY1BYb1VLeXNyTGx5NHdQcjE2NWs0Y1NJMWE5YmtvNDgrb3Fpb1NHZmNYMzUrUGovLy9EUEJ3Y0VvRkFwOGZYMlpOV3VXWG9HZXE2c3JhOWFzNGV1dnZ5WTJOcGJQUHZ1TWJ0MjY2WXdWZlpISVpES0RNNXpWeFRSak1YYTJ0THFQbEhWOGZWUjMvL0gxOVRWWWRGUXFsZnp5eXk4QXpKbzFTNmNUUjFwYW1wWWc2VVh6dnp4K0V4RVIwYzNEMEVPWVdGbFJwL09MZGZ6VmgxS3A1TUNCQTBpbFVweWRuWmt3WVFKT1RrN1VxbFdMaGcwYkN2ODVPenZqN095TWs1TVRNcGxNY05wNTh1UUo3dTd1WEw5K25heXNMQ3d0TFduVnFoWE5temVuYmR1MmVIbDVHUlJoU0NRU3ZMeTg4UEx5SWpzN204T0hEeE1hR2tyejVzMk5ldGJjckZtelNzVndsUmF1NzkrL0gxQTUyWFRzMkpFT0hUclFwVXNYZ3dJRXFWU0tqNDhQUGo0K3BLV2xzWC8vZnNMRHd6RXhNYWxRTkZURGhnM0p5TWpRY0FTdVZhc1dQWHIwWU1LRUNWcnQxVzQrZG5aMkJBVUY2UjBmZHVuU2hjek1UT0xpNG1qY3VERURCdzRVMXRuWTJIRDkrblZLU2txUVNDUTBiTmlRcVZPbkdqV3hwS3F1djc0eGRXV296UGQzZ3dZTlNFeE1KRDgvWDBpS2tNbGtkT3JVaVlDQUFJMXJJNVZLc2JTMEpENCtIbk56YzVvM2IwN0xsaTNwMEtFRHJWdTNOc3BWVXg5U3FSUXZMeS9PbkRsRDdkcTFhZFdxRlQ0K1BuVHUzUG1GVGRCVE0zYnNXTFp1M2NxY09YUDAvaVpXLzdiYnRXc1hmZnYyRmQ2RDBwK0ZjZVBHa1ppWVNQZnUzUmswYUpEUlltOUhSMGNXTGx4SVpHUWtIaDRlQnNlZnJxNnVnaUJKTFVheXNiR2haOCtlbFhKYkh6eDRzTUhuTFdWeDdOZ3hMVUdTaDRjSDNidDN4OHZMaTFkZWVVV2piMWxhV2dyaVBnc0xDN3k5dmZVNlo3cTR1TEJzMlRJT0hqeEl6Wm8xTmZySGlCRWpLQ29xSWp3OEhLVlN5ZHR2djEydUdPci9qNGlDSkJFUkVSRVJrUXFTblowdHVCN2R1M2VQKy9mdmw1bGJDNm9aZ0k2T2pvTDRxRUdEQmk5OHdDc2lBaW94UjAvNzFyU283Y3piamZ6WWt2eDd0UjNMMTdZSjdldTRrbDMwbEoycHA4dmVvSXBKZjVaTmROYk5TdTNqU2JFY1VJbHJydWJjcVlyVDBrdFd3Wk5LNytQTzAweWRncVJpcFlMemo1TFljUE1ZQ3NvV1RCcERRdTQ5NnBuWHhGU2lXZHg4VmxMSTlkdzBkdDg1dzQwOGxTWDU5ZHcwVGoxTTRISGhFMjQvelN4ejM1dVNqdk80TUorSUIxZDRWS2g5WFNJZVhPVjJmaFp2dVhUQzA3b0J6MG9LMlpsNm1yUm5mMFhHM0h2MmlDOWlkekhHclFjdU5lcVIrdXdoUDk0NndkMm5XWlY4NWY4ZTJyWnRTMUpTRWx1MmJLRnQyN1owN05qUllLUk1SVkVxbGN5ZlA1K1NraElOTWRLTkd6ZVlNV01HejU0OVF5cVZZbUZoUVZ4Y25GQVVEUW9LUWlxVjR1RGd3TUtGQ3drSUNPQ3JyNzVpNWNxVlNDUVNNakl5K09TVFQ3U09wNTZGR1JRVXBQWFF0bGV2WGtMUnVpSzBiTm1TenAwN2wydWJqSXdNdmRicEw1TEl5TWdxMytlYU5Xc0VLM3Axd2YzbXpac2FWdTlxY1FzWWRpaDRmanhWVkZURXZuMzdNRE16RTl4MzFJS2tDUk1tNkh5UXJHYlVxRkVBYk5teXhlalhzbno1Y2k1ZHVvU05qWTBRNFdXSVZxMWE4Y0VISDdCdTNUb1dMMTVNUVVFQnI3Lyt1a1liZDNkMy9QejhqRDRIZmVnYk16NTkrbFNJMWlxTFI0OGVHZVhZbVp1Yksvejd5cFVyTEY2OFdLdU52NysvaGlCSlRaczJiVFNjTkJJVEV3a1BEMmZ5NU1rVUZ4ZXpjdVZLd3NMQ09INzhPTXVYTDYvVy9sTjYrYUZEaDlpNmRTdTV1YmxZV0ZqdzRZY2Zhc1JpRkJRVU1IMzZkR3h0YmZuNjY2OEJjSEJ3WU0yYU5XemF0SWw5Ky9aeDhPQkJqaDA3UnYvKy9Sa3laSWdRRDlDdlh6OUNRMFA1OWRkZkt5Vkl1bkRoQWxsWldUZzRPT2k4dHZyNDlkZGZ1WGZ2SHYzNzk4ZmEycG9mZi95Uk5tM2FhQW5ZMU5lM3RDQXBNakpTaUZwVGkybDBvUzdrR0JJa3FVbE9UcVo5Ky9iWTI5dHJ4YmhaV2xvS2dwYms1R1ErKyt3ekNnc0xHVHAwcUY0eFZOT21UUUhZdVhNbnUzZnZSaXFWVXFOR0RmYnMyWU9scFNWU3FaUkpreVpwWGZ1aFE0Zmk3dTdPa2lWTDJMSmxpeUFNVkJmNHhvMGJ4NXR2dmxsbW5LSmNMdWZldlh1Q0cweENRZ0xqeDQvbnpwMDdkT3ZXalE0ZE9yQjQ4V0oyN3R5SmlZa0pVcWxVWTlhL3VqQlFlamJ4OC96d3d3OG9GSCs1WWZiczJkUG9ZdEtTSlVzNGVmSWtYMy85dFJDeCtYd3hJanM3bSsrKys0NExGeTVRcTFZdHhvOGZqNHVMQ3k0dXF2R2lRcUZnNzk2OWJOcTBDU3NySzlhc1djTVBQL3hBY0hBdzkrL2ZaK2JNbVRyajBnb0xDemwwNkJBLy8veXo4Tm1hTUdFQ3I3MzJXcG5uYldOanc2SkZpL2psbDEvNDZhZWYrUDMzMzRtTWpLUno1ODY4OWRaYldpNWh4NDhmNStMRmkxcjc2ZG16cDA0M3FNcWlkb2RTczJMRkNzTEN3dGkwYVpPR0t3V28rdFFQUC95QXQ3YzNQWHIwcVBKektZdnE3ajlsY2VUSUVXN2Z2azNIamgzMXhnS3B6MCs5YjNIOEppSWlVbG1VSlNVOFBCeEd2ZDU5a0ZSUk5MSXh0R3JWU3N2RlpzQ0FBUXdZTUFCQTUvZGxjSEN3d1gxT216YU5hZE9tQ1g4dlg3NGNtVXhXS2ZHK2pZME5iNy85TnNPR0RkTTdSall4TWRGNExXb3hTR1h4OC9NaktDZ0llM3Q3SEIwZEt5UW1jbkp5WXRLa1NZd2RPN2JDNTlHcVZTdkN3OE1wS1NtaHFLZ0lFeE1UZzhJYU16TXpnb0tDZVBic1dabk9MZlhxMVdPd0hqTmhBQUFnQUVsRVFWVFpzbVVVRlJWcDdOUFB6NC9EaHcralZDcFJLcFVHaFVqVmRmMnJNejZxWGJ0MmJONjhXYWZvdkZPblRscWZEVkE5TDFBb0ZCUVdGbEpZV0VoSlNRbTFhOWZXZTIxR2poeEp6NTQ5Y1haMk5rcklWUjRHRFJxRWo0OFBEUnMyck5MOUdrdHA5OVhuWGFkMElaVktlZnZ0dC9XdXQ3UzAxT25BWml6R0NJcEdqQmpCOE9IRE5TWlhWT1o5R1RkdUhPUEdqYXZ3OW1wNjl1eXBGV2tPTUhQbVRKM3QxZGZwK1RHK1BpUVNpZGF6SFZDTlpkOS8vMzNSRmFrY2lJSWtFUkVSRVJFUkk4blB6K2ZXclZ2Y3VuV0w1T1JrRGF0WmZhaHRkOVhDSXljbkorenM3Q3IwSTB4RXBEcFljVDJVSmUxSE1kRFpoK2lzbXlUa3BsWDVNV3JMYWpDeGFXK1V3T3JFdytUOUtleXBUaFpjMVh6UWMvRnhNaGNmSjFmSnZwOFV5NWtiKzB1VjdNc1lsaWNjd3NKRXhnTjVqczcxMzE3VC9YQjhVMUlFUDl3NmdVeHFncG5VRkRPcEtSSWtaQmZtVTZRc01Yak1JbVVKZzA5cEY1NzFzZUo2S0N1dXEyWWFtMGxOa1VsTktGRW9rQ3QwUC9ENlBqR2NZaDN4YzdwUUFudnVuREhZNXVhVGRMM1hRVTE4N2oxbVhkNW0xREgvUDFLelprMCsrT0FEVHA0OFNYUjBOREV4TWRTdVhSdFBUMC9zN2UyeHNiSEIzdDYrMHU1OXYvMzJHL0h4OFN4WXNFRGo0VjVXVmhiMjl2YU1IajBhWDE5ZlpESVp0Mi9mWnM2Y09jVEV4SER5NUVsaDFwUzl2VDJmZlBJSjgrYk5JeUlpUXN0cG96UlBubFJlM0tjUGQzZjNjcytBaW8rUC8wY1V0Sll1WGFvVnBaS1JrVkdwQjBLeHNiR0N6YnY2SVZWMmRqWm56dnoxK2UzUW9ZTXdCbHEvZmozcjE2ODNhdDh5bVl5SkV5ZFNwMDRkV3JkdVRWeGNYSVhQc3l5MmJ0M0s0Y09IaGNnemZlS0k1eGt5WkFnUEhqeGczNzU5ckZxMWlzZVBIL1B1dSs4S0Q3bEtGeWlxQTI5dmJ3NGZQcXgzdlVLaDRNMDMzK1RwMDZkczI3Yk5ZR0ZqNDhhTjdOMjdWNk1ZM2FGREJ4WXVYQ2o4clhidmtjbGtYTHQyalZtelpnbkhBVlhjMDYrLy9ncW9oRHAxNjlibDZkT25aR1JrRUJnWVNHeHNMSFhyMWhYRVpOWFpmeFFLQmNlUEgyZkxsaTJDb01iVjFaVzVjK2NLUW96U2JXL2N1RUZPanVaM3JwbVpHWk1uVDZaVHAwNHNXN2FNOVBSMDl1N2RTMGhJQ0d2WHJzWFYxUlZQVDA4YU4yNU1Ta29Lc2JHeFdzNUd4aEllSGc2b3JsdDVmalBFeHNZaWxVb1pObXdZcWFtcGJOdTJqYlMwTkMxQmt2bzlLdjBBOXRDaFE5eThXYlp3V3oyYjJWaUJuNDJORFhLNW5Ja1RKMm9zZi8zMTE1azZkU3FSa1pGODg4MDNsSlNVNE92cmEvQ0JycGVYRjVNblQrYnMyYlBJNWFxeHBGb001dTd1enBZdFczUzYxaFFWRlZGUVVJQzd1enNQSHo0a0src3ZNWExEaGcweE56Y25MUzBOWjJkbnZkZjdrMDgrRVdJdzFEeDkraFI3ZTN0Njl1eEp4NDRkNmRxMUs4WEZ4V3pldkptOHZEenExS21qVWZoVGYzK3F6ejArUGg0N096dmhzNWlVbE1SdnYvMm1jUXdURXhPamkwbHFRWldabVpuT2JjNmZQMDlRVUJDUEh6K21XYk5tZlA3NTU4TDNzRUtoNE15Wk0yemR1cFdiTjI4S3NSRU5HalJnNXN5WlNDUVNUcHc0d2J2dnZzdVFJVU1ZUEhpd2NLMGZQWHJFcEVtVEJKR2pyNjh2MXRiVzVmcU1xdW5ldlRzNU9UbGN1SENCVTZkT2NlSENCWDc2NlNjTklhYWxwYVh3dm9QS0dTdzJObFpMWkdsc0xKZSs2eHNYRjhlcVZhdm8zcjI3aHRESjFOU1VrcElTTGx5NG9DVkl1bmp4b2hEdnFFdVF0R0hEQnU3ZnY2LzNYTzdlVmNVYkh6MTZsR3ZYcnVsc00ydldMSjFqc2VydVAyV2hka2VTU3FVR3h4THE2Tkt5SEJiRThadUlpSWl4UExsNmhaTDhmR3hlcXJ6dy81OUdWVTRRa2tnazVZNjJxZ3FNRVZzWVExV2tDSmlZbUpRcFFGZFRxMVl0b3lPWURUbE1TeVNTZjJVTndNTENRdXQzbERHb0o1OFo4MzZhbTV0WDZCakduc2ZmSlViNlgrYmYxSityV3VRbVVqYWlJRWxFUkVSRVJFUVBSVVZGcEtTa2tKeWN6SzFidDNqNDhHR1oyOWpZMkdpSWo1eWNuTW85czFCRTVFV1NVWkRMb3ZnRFRHemFtMUd1M1psL1pRL3lrcktkdnNyREtOZHV5RXNLT1hEM1BCY2VHZWZlSVBJWDkrWFpGZDYyUkttZ3BFUlI1ZStwSVhURnJqMlBQcUdTeU4rTGhZVUZmZnIwb1h2MzdseS9mcDJVbEJRdVg3NU1RVUdCUmp0ZEQ5d3NMQ3pvM2J0M21ZNS8yN2R2Rnh5WVN1UHA2Y24zMzMrdlVhQnljWEZoNE1DQnJGKy9uc1RFUkEwYjUwNmRPdEcyYlZ1MmI5L09LNis4Z3AyZG5WYUIvTktsUzhLc3FKa3paK3FNdWFvTVY2OWVMWGV4MVJoWG1oZUJ1Ym01VnNHeE1yYm5nTWExMkw1OXUrQVNVWHIySC96bHJOS3FWU3U5RDI4VEV4TzVjZU9HeGpKRExnL1oyZGxDVE16enFGMSs5TDFYNzczM250RHZmdnp4UjdadFV3a1hQL25rRTFxMGFLSFI5dEtsUzVpWW1PZ1ZtcWpqeVBidDI4ZlBQLy9NdVhQbm1EVnIxZ3Q1MkNtUlNBdytZTDk5K3paUG56NmxUcDA2WmM3MFZSZU1TNDloNjlXcnB4R1JxSTV2cTFPbkRqVnIxaFErWC9uNStjVEV4R0J2Ynk4NEpLbEZId0FCQVFGa1oyZmo0ZUhCL1BuekJURkdkZmVmZ3djUGtwNmVqa3dtWThTSUVRd2JOcXhDa1FQdDI3Zm52Ly85THlFaElXemZ2aDBmSHg5Y1hWMkY5WDM3OW1YZHVuVWNQSGl3UW9La3ZMdzhvcUtpTURVMXBWKy9mdVhhZHQ2OGVUeDgrQkFuSnlkaEJyNnUyYTVxUVZMcC92TDhkZGFIT3JKdDkrN2RScDlYWm1hbU1LczBKeWVIa3lkUEN1dDhmWDN4OHZLaVZhdFdEQjgrdk13SHc0TUhEMmJ3NE1FNjE2a0ZNZ3FGZ3BTVUZPTGk0cmh3NFFLWExsMFNSRURPenM3MDZkTUhFeE1Ud3NQRFNVeE1GQnlQckt5c2FOS2tpUkNqYld0clMrM2F0WEYzZDhmRnhRV1pURWFUSmsxd2RIUmsyYkpsdEcvZm5tKysrVWJqSFByMTYwZEVSQVN4c2JFOGZ2eFltRFg3Mm11dkNVV3Q3R3pWdUc3bnpwMmNPM2RPRU82dFdMRUNVTVZaNkhLcGVuN21mWG5ZdEdtVGNJL3MzNzgvVTZaTUVZUy9odzRkNHZmZmZ5Y3pNeE9KUkVLdlhyMFlQMzQ4ZGVyVUFWUUNsVGx6NXRDaVJRdCsvUEZISWU2dFhidDI5T3paRTM5L2Y3eTl2WW1QaitlRER6NmdVNmRPSERwMGlBY1BIbWlkeDhPSEQ3bC8vejZPam80YW9pSTE3ZHExbzErL2Zwdy9mNTV0MjdicEhGZDA3dHlaS1ZPbUNIOC9lZkpFWjU4d05wWnJ6NTQ5T29XbkZoWVdKQ2VySmpPVUZpUzFhTkdDa0pBUUxsKytyQkhOQWdqeGFMNit2anFQZGVIQ0JhT2M3SktUazRWalA0OHVOeUdGUWxHdC9jY1lKQklKcTFhdDRzS0ZDMWhZV0xCNzkyNmRvcCtTRXRXa0NQVzVpT00zRVJHUnlwSi9YUlhWWHF0bHF6SmFpb2lJaUlpSWlQeGRpQlZTRVJFUkVSR1JQMUVxbGR5OWUxY1FJTjI3ZDAvRDh2eDVMQzB0TldMWG5KMmRxMlRHaG9qSWl5WTIremFUejIycXR2MnZTdFR2MkNBaUl2TFB3OExDZ3JadDJ3cVJIZG5aMmVUazVKQ2VubzVjTGljMU5WVnJHN2xjTGhSODlYSC8vbjFTVTFOMVdrM3JFektwaTlNMWF0VFFXdGVuVHgrQ2dvSzRkKzhlRFJvMDBGcS9mZnQyZytkVFdWSlNVZ3hHRytuQzBMamkzOFNKRXlmS2JOTzllM2NHRFJxa2M5MldMVnUwQkNXR2VQTGtpVkRVMTRlKzlhTkhqOGJFeElRVksxWUl4ZXNKRXliZzcrK3YwYTZvcUlnbFM1Ync0TUVEM24vL2ZiMlc2Wk1uVDhiVzFwWk5telp4L2ZwMVpzeVl3Wll0VzRReDRyTm56MWkrZkxuUnJ3MVU4UTJWdGR4WEM0ZzhQVDNMYkt1T2xESTBpMXA5SDNCMGRNVEZ4WVd2dnZvS1VMbDBUSnc0RVQ4L1A0MG92ZGpZV0VCMVArblZxeGZUcGszVHUvK3E3ajlTcVpULy9PYy9iTml3Z1E4KytBQW5KNmN5OTI4SW1VekdXMis5UmQrK2ZiWFc5ZXpaazQwYk4zTDY5R21lUEhraXhKSVp5OUdqUnlrcUtzTGYzMThRaE9oRGwzaEhMWTQ2YytZTVptWm1ndml6dENXOUxrRlNhVDc0NEFPOUxpN3F2bUhJN2F0cjE2NGFGdm4xNnRWajZ0U3BnRW9zVmxxUUpKUEpHRGR1SE9IaDRheGJ0MDd2UHArblM1Y3VndUNyb0tDQUkwZU9rSktTUWtwS0NvbUppUnJmUncwYU5NRFB6NCt1WGJ0cXhIKzk5ZFpiSkNjbkV4MGR6Zm56NTBsSVNDQW1Ka2JEQ2FsV3JWcHMzcnlaRHovOFVGaVdrNVBEc21YTGRKN1grdlhyaVkyTnhjL1BEMzkvZjFhc1dNSEtsU3VGU1NzQWFXa3FOOUlIRHg1Z2IyK1BWQ29sT0RpWStQaDR2TDI5Y1hKeTB2cHVPWEhpQkd2WHJpVXdNRkFqQ3RGWUxDMHRNVFUxSlNBZ1FDTkd6ZHJhbXBNblQvTHMyVFA2OWV2SDRNR0ROUVIycFJrOGVEQXZ2L3d5MjdkdjU4aVJJNXc3ZDQ3dTNic0RNSFhxVkdReW1kQ25YbjMxVlY1OTlWV3RmUVFIQjdOMjdWb0dEUnBrTU5iUTI5c2JiMi92Y3IvTzByaTV1UW5qR0ZDOWJ4RVJFYmk3dTJ1SUJYV0pjU1VTQ1UyYU5LRnUzYm9rSnljTElpcFF4WDNCWC9lMDBwUWxTRnE1Y2lVS2hZSkxseTd4eFJkZjBLRkRCNDFZU24wRUJ3Zno0NDgvMHJ4NWM1MHVZQ0VoSWRYYWY0ekZ5c3FLYnQyNkVSQVFRR0ppSXVibTVsb1JGODhMa25RaGp0OUVSRVRLdzVPRWVDU21wdFJvMXV6dlBoVVJFUkVSRVJFUlBZaUNKQkVSRVJHUi85YzhmUGhRRUNDbHBxWUtEOWwxSVpQSmFOU29FVzV1YnJpNXVlbWMxU2tpSWlJaUl2SnZ3OGJHQmhzYkc0Tlc1TWFnTHZMNitQZ1l2WTFhbUtDck1LbmVUMHhNakpZZ0tTNHVqc3VYTDJObFpVVitmajZYTDE5bTkrN2R6SjQ5MjJqcjliSjQ5ZFZYaFNLN3NjVEh4MnNVdHY4dWR1ellvZVVJWVV5MGpURWtKU1ZwT0R2czNyMmJIajE2Vk9tNHFYSGp4blR2M2gxcmEydEE1WHFpZHM2cENFVkZSV1JuWnlPUlNQam9vNDkwRnRMMzc5L1Bnd2NQcUZPbmprWkJYeGZEaGczRHpjMk5vS0FnWnN5WW9TRllMeXdzSkNJaW9sem5OM255NUVvTGtrNmZQZzM4OVZrNmQrNGNlWGw1V3NJclFJaVpNbFF3am8rUEIxUUNtT0xpWW1FYnRhTmE2YmdrcVZRcWlCejgvUHcweENyUFUxMzl4OG5KaVMrLy9GTDRlOW15WmR5NmRZdTVjK2RpYjI5Zm9YM3F1cGZVcmwyYkRoMDZFQjBkellrVEo4cnNLNlZSS0JUczI3Y1BRSy9ZQ3Y0cTZPc1RGT1huNXhNWEYwZkhqaDJ4c0xCZzRjS0YzTGx6aDdWcjF3ckhNYlM5WEM3SDF0YVc4ZVBIRzMzdWFyNzY2aXVEdjZkMGNlL2VQZUYxRzR1RGc0TWdLakUzTitmMzMzL244dVhMZ09xOWJ0R2loU0NzVlF0SmRPSHE2b3FycXl2RGhnMURvVkNRbXByS3paczN1WFBuRG5mdjN0VXBERk5IU1pXK2ZrVkZSYXhaczRaRGh3N1JvRUVEUHY3NFkyclhyazNMbGkwSkN3dWphOWV1RkJVVllXNXV6dm56NTNuNjlDbDM3OTZsUTRjT0FCdzRjQUNaVE1ia3laTjF4a0psWm1ieTZORWpsaTFieHZMbHk4c2RsVEJpeEFqOC9QeHdkWFhseElrVHdyVlNYd01iR3h1a1Vpbjc5Kzh2YzEvdDJyWGovZmZmNS9MbHk0THc1a1ZPeWpIMnRiZHUzVnB3clFQVnZTVWlJb0kyYmRwb0xDOU5hWGM0aVVTQ2o0OFA0ZUhoUkVWRk1XVElFRURsNkZPdlhqMHlNek81ZmZ1MkVDV1NtcHBLWm1ZbTF0Yldlb1dmYXZIVFN5KzloSXVMQ3hjdVhPRCsvZnU0dWJucGZSMVBuejRWUGgvdnZmZWV6amJWM1gvVVhMaHdRY3ROclhRRW9wcVBQLzZZcVZPbjh2MzMzK1BxNmtycjFxMkZkV1VKa3NUeG00aUlTSGw1bXBpSVZiTm1TS3ZSQlU1RVJFUkVSRVNrY29pQ0pCRVJFUkdSLzFjOGVmS0VXN2R1Y2V2V0xaS1RrNFVIeXJxUVNDUTBhTkFBVjFkWDNOemNjSFoyRnZObFJVUkVSRVJFS2tobVppWVdGaFk2bzFGMHNXZlBIdUxqNC9IMTlkVnd0VkJqWTJPRGhZV0ZWakZNb1ZEdy9mZmZZMlZsUmE5ZXZRZ0pDU0U2T3Bxa3BDUSsrdWdqRmk1Y2lJT0RRNlZmVDJuQmhiRThIMy8zZHhFWkdWbHQrdzRKQ1VFaWthQlVLcmw5K3pZWEwxN2swS0ZETEYyNmxMcDE2MWJKTVJvM2JreFNVaEpIamh5cDBQYVdscFlhRGtjeW1ZeTVjK2NTRnhlbk14b21OemRYY0d5WU5HbVNVYTQzUGo0K2JOMjZWVytodmxXclZpeGN1TkRnUG1iUG5pMDRHMVdHdkx3OFFZRFFxVk1uOHZQeitmYmJiM255NUFrbEpTWDA2dFZMbzMxWkRra0toWUxvNkdnc0xTMXAyclFwZS9ic1lmUG16UnB0UWtKQ2hNSjR5NVl0V2I1OE9VNU9UaVFsSlJrODF4ZlJmMEFsSGtoSVNORDdtY3pKeWRHSzQxSmpZV0doTXpaSlRZOGVQWWlPanViSWtTUGxFaVJGUlVXUm5wNU84K2JOZGQ3ejFLakZYL3JlbjZpb0tJcUxpNFdZUTRsRXdzMmJOMGxQVDhmQndhRk1RUk9vbkU0cUVwTlVFYUZEbHk1ZENBa0o0ZjMzMzBjcWxiSng0MGFkdjdsS1NrcVlPSEVpRHg0OEVGeHExTXlZTVlNSER4N1FwRWtUTm03Y3lQSGp4eXQxbjl1NWM2ZUdFODJSSTBjSURnN0cwdEpTY0k5U0MxRnUzcnhKVUZBUXljbkp1TGk0c0hEaFF1RjdybDY5ZXJ6NzdydUE2ajdqNit2TDc3Ly96ckJod3lnb0tCQmVSNmRPbmFoWHI1N2VlTWMzM25pRFk4ZU9jZTNhTmNMQ3d1amZ2Mys1WG85RUloRkVnWEZ4Y1J3NmRLaGMyNWZHeE1TRUhqMTY2SFVCcWk3VS9iYXNQcWIrZlYrUjJIUzFJRWt0bHVuVXFSUGg0ZUg4OGNjZmdpQUpvRm16Wm1SbVpwS1FrQ0QwZytqb2FHR2JzcDRaU0NRU2hnOGZUbUJnSU92WHJ5Y3dNRkJ2Mi9YcjE1T1RrMFBuenAxcDE2NmR6amJWM1gvVTNMdDN6eWhuSVhkM2R5Wk5tc1RLbFN2NSt1dXZXYmR1blhEL2Z2NGFsMFljdjRtSWlGU0VnZ2NQc0t4Rzl6Y1JFUkVSRVJHUnlpTUtra1JFUkVSRS90VVVGaGFTa3BJaXVDQmxabVlhYkYrM2JsM0JBY25WMWRWZ1ZJV0lpSWlJaUlpSThlVGw1UW1PTm1YeDIyKy9zV0hEQmh3Y0hQajAwMC8xdHF0VnF4YTV1YmtheTBKRFE3bDU4eWFqUm8wU0NsL2p4NC9uMUtsVEhEcDBpR25UcGhFVUZDUVVFU3RLYUdpb0VQSDF2OGJTcFV0cDBxU0o4UGZUcDA4cEtpcGk5ZXJWTkczYXRNTDdmZlRvRVJFUkVmajYrbkxtekJsY1hGd1lNMllNUVVGQnpKNDltNlZMbDFiRjZYUG56aDIyYjkrT1JDSXB0d0JDb1ZCZ1kyT2pGYmttazhuMENqQTJiOTVNWGw0ZTN0N2V2UHp5eTBZZnk1QnJpRlFxTGRQMXFLcUU4SWNPSGFLa3BJUVdMVnBnWjJjSHdMeDU4NWd6Wnc2TEZpMUNLcFh5eWl1dkNPM1ZoVmQ5NCtBTEZ5N3crUEZqdW5UcGdxbXBLVTJhTkJGY3BYSnpjemwxNmhSdWJtNkNxRWJ0WU5haFF3Y09IanhJVWxJUzd1N3VXdnQ5VWYzSEdBb0tDalNpeFVwalpXVmxVSkRrNStlSFRDWWpQajYrWExGQWUvZnVCZEFRUHVoQ0hVZW1LN29KVk01eVptWm0rUG41QVNweFhFUkVCR2ZPbkdIUW9FRkdDWklTRXhPMW9wYXFDNmxVaXBXVkZYMzc5bVhidG0xRVJVVnBpZVJBZGM5OThPQUJuVHAxb3RsenNTd09EZzZDVUtHd3NCQzVYTTZZTVdPMCtuQmVYaDQ3ZHV5Z1ZhdFd3dlVwellrVEowaE1URVNwVkdvc3Q3YTJGc1IwVXFtVXRtM2JDdTlUblRwMXlNL1BwMWV2WHZUczJaTzllL2ZpNysrdjB5Vm4vUGp4eE1mSDgvRGhRK3JYcnkvRS9nMGVQTmlnQzVoVUt1V2pqejdpd3c4LzVMLy8vUy9kdW5VcmR4emc4eXhZc0VERHVRWlVRZzI1WEk2NXVibVdZQ1F1TG80NWMrWVkzR2RBUUFDM2I5L1d1MTc5bmJ4eDQwWisrT0VIdmUyYU5Xdkc0c1dMTlphcEJTUUhEaHdnTEN4TTc3WTVPVGxBeFZ5Yjh2THlBSVJyMjc1OWU2UlNLVmV1WE9IWnMyZkNQYnR4NDhhY1BuMmFoSVFFZXZmdURmd2xTSHJwcFplTU90WXJyN3pDd1lNSHVYanhJdUhoNGZUcDAwZXJ6ZW5UcHdrTkRjWGEycHBwMDZicDNkZUw2ai85Ky9kbjRzU0pHc3ZPblR2SDExOS9yZFYyd0lBQm5EMTdsck5uei9MdHQ5OFNHQmlJVkNvMTZNQW5qdDlFUkVRcVF0R2pMS3ovZEJ3VUVSRVJFUkVSK1djaUNwSkVSRVJFUlA1MUZCUVVFQjhmejdWcjEwaE9UaFppQ1hSUm8wWU53UUhKM2QyOXltekFSVVJFUkVSRVJEVFJKUjdTeFcrLy9jWjMzMzFIL2ZyMVdiUm9rVUZIcGVkRlRtbHBhYXhmdjU0NmRlcnc1cHR2c25QblRnQWhpa3VwVkJJYUdzcU1HVFA0N3J2dmRJb2lqTVhkM1Iwdkx5K3Q1YVdMbHMrakZsejgzWmlibXd2bitOdHZ2N0Y4K1hLKy9QSkx2WTR3eHJKdDJ6WUtDd3NaTW1RSVo4NmNBYUJYcjE3Y3UzZVBiZHUyc1hmdlhteHNiQUJWUWZEU3BVczY5Mk9vb0YyYXlaTW5hMFZiUFgzNmxLaW9LQm8wYUtEVFpXYmN1SEZDd2RvWUVoSVNDQXNMUXlhVGFVVzhQSHo0a0JVclZ0Q21UUnVHRGgxcTlENWZKRVZGUlVLY1hXbTNIaTh2TDJiUG5zMzgrZk1KQ2dxaVpzMmFndVBKMDZkUEFmMEYvZURnWUFCQk5PTHQ3UzFFd1NVbEpYSHExQ25hdDIvUGhBa1ROTGJ6OC9QajRNR0RIRGh3Z09uVHAydnQ5MFgzSDBQWTJkbXhhZE1tbmV2S0VzRlpXVm5oNCtORFZGUVVwMCtmTnFwNG5waVl5SlVyVjNCeWNxSnIxNjRHMjZyN3IvcGFsT2JSbzBlY1AzK2VybDI3Q3A5eGIyOXZKQklKWjgrZVpkQ2dRUnF4VlBwd2RYWGxzODgrSy9POG4rZDVzVUo1R0R4NE1DRWhJV3pjdUpHWFhucEpRekNSbFpYRnhvMGJrY2xrV3YxS0h3TUhEdFFTWGFTbnA3Tmp4dzZhTm0zS1cyKzlwYlZOY25JeWlZbUpXc3Q5ZlgzNTlkZGZLUzR1eHR6Y1hPUGEyZHJhc25uelppd3NMQWdQRDJmZnZuMjR1N3ZyRkNRNU9EanczLy8rbDl1M2IrUHM3RXlOR2pVQWpJb05iTjY4T1YyNmRDRXlNcEtmZi82NVV0Y2FOTDhIMVB6MjIyOHNYTGlRTVdQR01ITGtTSzMyWmVIaTRtSXc2akVySzR2MDlIVHExYXVIcmEydDNuYlB4N0RDWDBJOER3OFBqWWl6NHVKaXdzUERoYit6czdNQkRPNWZIK3B0MVRGOU5XclV3TVBEZzRTRUJDNWR1aVNJMkJyLzZjUng0OFlOUUhYUHZITGxDaktaVEdmRXJDN1U0NUlwVTZhd2F0VXFYRjFkOGZEd0VOWmZ1M2FOYjcvOUZxbFV5cXhaczNSKzN0VzhxUDVqYW1xcTFXY01UZUQ2NktPUEdEZHVISmN2WCtiaXhZdDRlM3ZyZGVBVHgyOGlJaUlWcGZEaFE4enFsditlTHlJaUlpSWlJdkxpRUFWSklpSWlJaUwvQ293VklabWFtdUxpNGlLSWtLckM4bHRFUkVSRVJFU2tiT3JWcTRkY0xpYzNOMWV2VTlMUm8wZFp2SGd4OWV2WFovSGl4UWEvcDdPenM1SEw1VUxSc2Fpb2lPKysrdzY1WE02VUtWTzBpa3Jxb3BaY0x1ZlVxVk5HaWFOMDBiUnBVelp2M2t5dFdyV0VvcVdhaXhjdjhzMDMzekJ2M2p5ZHhhN0N3a0pHamh6SnMyZlBVQ3FWRllvM3FtcGNYRndvS2lwaS92ejVyRjY5V21jaCtIblVEaXVsU1VsSklUUTBsS1pObTJxNWJvd2VQUnA3ZTN2NjlPa2pSQVhkdVhOSGlENTZIcldEUWtWNCtQQWhnWUdCREJnd3dHRHNsVEVVRlJXeGVQRmlsRW9sNzcvL1BrNU9UaHJyUzBwS2lJMk41ZHk1YzdSbzBZSldyVnBWNm5qVndmNzkrOG5JeU1EVzFwYnUzYnRyck92U3BRc1RKa3hnM2JwMUxGMjZsQzFidG1CdWJpNElrblFKRUdKall6bC8vanlPam81MDZ0U0o0dUppamZkTDdhNzBmQ1NPVkNxbGZmdjIyTm5aY2ZUb1VVYVBIcTBSd2ZaUDZUK2xLY3ZCeWhCRGhneWhiOSsrZE9yVWliTm56NWJaM3NYRmhjbVRKMU8zYnQweW5iSFMwOU9CdjBRSVptWm1nbmhzMDZaTktCUUsyclZyUjBwS0NrK2VQQ0UzTjVlNmRlc1NHeHRMWVdHaDhQazFKRWdxS1NuaDhlUEhScjNXMGp6dkxGUWVhdGV1elR2dnZNUDY5ZXNKQ2dyaXE2KytRaUtSVUZSVXhJSUZDM2p5NUFudnZmY2V6czdPRlQ1R1JWRzdzZjM4ODg4RzI2V2twQUFxcHlYMXYzWFJxRkVqRGZHSnNiejMzbnRFUlVWeC9mcjFhdmtPVVl0Rkt0cjNaODJheFlNSEQxaTllalVUSjA3VStqNEpEZzVtN2RxMURCNDhtRGZlZUVOalhWUlVGT0hoNFFRRUJBaE9icVZSaTRWZWZmVlZEVGNodVZ5T1hDNFhydWUxYTljQWNIUjBMUGY1cXgzTlNtL2JybDA3RWhJU09ILyt2Q0JJVXNmZjNicDFDNFZDd1prelp5Z3VMc2JQejY5Y3preHVibTVNblRxVnBVdVhNbmZ1WEFJREEzRjFkZVhLbFN2TW16ZVBnb0lDUHZ6d1F6cDI3Rmp1MTZLTDZ1NC96MU8vZm4wKy9QQkRhdFNvSVFpMWRBbVN4UEdiaUloSVJTbitVNlF0czYyNldGOFJFUkVSRVJHUnFrY1VKSW1JaUlpSS9NOGlsOHNGRVZKS1NvcGVFWktqbzZNUXdlYmk0bUl3bmtCRVJFUkVSRVNrZW1qVHBnMmdpdmNvSFErbEppd3NqR1hMbHVIbzZNaWlSWXQwRmlSTGMrN2NPUURhdG0wTHdMSmx5NGlQajZkZHUzWkNoTXJ6U0tWU1B2MzBVd1lQSHF6VHZhSXNJaU1qdVhidEdnTUhEcVJPblRyczI3ZVArL2Z2TTNueVpFQVZRU0tYeS9uODg4OVp2SGl4VnF5UW1aa1pPVGs1ekowN2x6ZmZmSk4zMzMxWDc3RXlNaks0Zi84KzF0YldRdkd6T25CM2QyZlNwRW1zWExtU09YUG1zR3JWcWpJZEl5OWZ2Z3lnNFQ2eVlzVUtpb3VMR1RkdW5GWjdpVVJDdjM3OU5KWk5tREJCeTkxSXpaWXRXOWk2ZFd0NVh3cndsM3VNdmppcjh2RGpqeitTbXBwS2h3NGR0SXJub0hJN0NRZ0lZUEhpeFN4WXNJQU5HellZN2JhcFZDcDFDcnVlYjFNWnNyS3lCQUhGTysrOG85UEpZc2lRSWVUazVOQzllM2RCZ0pTZm53OW9peEtLaTR0WnVYSWxBQ05IamtRcWxiSjM3MTQyYk5pZ3RkK1FrQkJDUWtLRXYxdTJiTW55NWNzWk1HQUFtemR2NXFlZmZ0SndTZnFuOUorcVFuMi9NeFlMQ3dzR0R4NnNkNzIxdFRXLy9QSUw1dWJtZ25QVHZYdjNhTm15SmRPbVRXUGF0R25FeE1SdzlPaFJRSFU5ZFJFWEZ5ZEVPeGtTSk4yNWM0Y3Z2dmlpWEs4Qnl0OW5zN0t5Q0FzTDQ1MTMzZ0hnalRmZTRNeVpNL3p4eHg5OC8vMzNqQjgvbm0rLy9aYTR1RGg4ZlgyMW9oWU5jZXpZTWEwK3J4WXlxQVZ3ejJNb1lxK3dzSkE5ZS9ZWWRleno1ODl6L3Z4NXZldDlmWDJGdUxieTBMQmhRNEtDZ21qZHVuVzFDQ0xVOGVhRzNIaktJam82bWpObnpuRHIxaTJXTFZ0VzVuYzVxUHBiWUdBZ2NybWMzcjE3Njl6bTd0MjdBRnJyTEN3c21EdDNydkMzMmptdHZJS3ZyS3dzY25OenNiT3pFNXlyUURYRzJMbHpKeGN2WGhTV09Uczc0K2ZuUit2V3JTa3BLU0V5TWhLQWJ0MjZsZXVZQVAzNjllUHUzYnZzMnJXTDZkT25NMmpRSUhidDJrVlJVUkVmZlBBQkF3WU1LUGMrOVZIZC9VY1h6NC8zMUtMVjBvTFhmOVA0cmFDZ2dPTGk0aW9aZzRpSWlKUk4wYU5IQU1oRWh5UVJFUkVSRVpGL05LSWdTVVJFUkVUa2Y0clNJcVRrNUdTZEQ3MGxFZ2t1TGk2MGFOR0NGaTFhYUR4UUZCRVJFUkVSRWZrTHRkUEdpM0FNZEhKeW9sR2pSaHcrZkZpclFIWHc0RUZXcmx5Sm82TWpRVUZCMk5yYWFvZzFwRktwVnZFc1BEd2NGeGNYR2pSb1FGWldGc2VQSDZkR2pSck1tREhEWUtITjFOUlVvNWpsNU9SRXk1WXRqWEtFMkxObkQxZXZYaFdpcWs2ZVBNblZxMWVGZ2xicjFxMlpPWE1tQ3hZc1lPN2N1YXhhdFVxNHR0SFIwWGg0ZU5Dd1lVTnExS2pCbGkxYmNIRngwWEt0VWJOMTYxWU9IejdNeUpFanExV1FsSmlZU0V4TURLQXF4aTljdUpBRkN4Wm91TFFrSnlmeitlZWZDODVXNm41VDJvSEl6czRPZjM5LzJyZHZYNmJRcGpwUlIraFV4QjJqTk9mT25XUDM3dDFZVzF2ejZhZWY2dTFUZmZyMElTb3FpcWlvS0JZdlhzeFhYMzFsMVA3ajR1SXFKRWd3RnFWU1NXQmdJUG41K2JpNnVtb0pla3J6M252dmFmeXRka2g2L2pPeGNlTkdVbE5UOGZUMEZJckc3dTd1dlBycXEwS2IzQXI0cVgwQUFDQUFTVVJCVk54Y1RwMDZoWnVibTBiL1VEdWxEQnc0a04yN2R4TWFHc3JMTDc5TXUzYnRnSDlPLy9tbklwRklxRnUzTGtxbGt1am9hQUNXTDEvTytmUG5tVGR2SGxLcGxEWnQydkR5eXk5VHUzWnRYRjFkc2JPenc5YldGaHNiRzFKU1VwZzVjeVlYTGx3UTdyK0dCRW5ObWpWajFhcFY1VDdQMHM0MVpmSGJiNyt4YXRVcXdSa0pWUGY2dVhQbk1tM2FORUpDUWpoMTZoUlpXVm0wYk5tUzJiTm5sMHRFc1huelpxMWw2dCtPc2JHeHhNZkhhNjFYdTdmb29tYk5taHc0Y01EZ01ZOGZQODZLRlN2NDZLT1BkQXB2MVZSbWdveGFoRnNkcUs5SnZYcjFLcnlQQVFNR2tKNmV6cTVkdS9qMDAwOVp0bXlaaGh2YTgyUmxaVEY3OW15ZVBuM0tSeDk5Uk9mT25YVzJ1M1BuRG9EQkNNU2twQ1FlUEhpQXU3dTdYaWRHZmNURnhRRm9PZXUxYXRVS2EydHJtalJwUWxGUkVUS1pEQk1URStGZUw1ZkxPWGZ1SERLWmpFNmRPcFhybUdyR2p4L1AwNmRQK2ZYWFg5bTJiUnVnaWhmVkZTdFlXYXF6L3hqRDh3NTgvNWJ4VzBGQkFTdFhydVRZc1dNb0ZBcjgvZjJaTVdPR3dVZzdFUkdSeWxQeXB4dW5pZmpjVjBSRVJFUkU1QitOS0VnU0VSRVJFZm5IWTZ3SXFYSGp4alJ2M3B6bXpadUxJaVFSRVJFUkVSRWpVTTlVTDAvRVNHVVlQbnc0MzMzM0hlZlBueGZpT3dEV3JsMEx3UDM3OTRYQ2RHbkdqQm5EeUpFamhiL1BuajFMVEV3TXMyYk5Bc0RXMXBZdVhiclFvMGVQY291cmhnd1p3cEFoUThwc2QvZnVYYTVldlVyejVzME5Db1I2OU9oQlVsSVN1M2Z2NXNhTkc4TDVyRjI3bHZUMGRQYnQyOGVYWDM3SjlPblRXYng0TVkwYk42WlJvMFphKzdsNjlTcWdpdFdxYXBSS0pXZlBubVhQbmoyQzI5RkxMNzNFN2R1M09YLytQRnUzYm1YMDZORkNlMmRuWjU0OWV5WVVFcTJzckhqdHRkYzBpcTl2dnZsbXBZcllWVUZ1Ymk3QndjRUFyRnExaXVqb2FIcjM3bzJ2cjY4Z0FEQTNOeSt6djkrOWU1ZUZDeGVpVkNxWk1XT0dFQXVvaituVHAzUGx5aFdpb3FMNDlkZGZlZTIxMThvOFYydHJhNk5kZEdReW1WSHRTck54NDBZdVhicUVpWWtKTTJmT05Gb0FVVmhZeUpNblR3Qk5sNm1JaUFpQ2c0TXhOemZuazA4K0VZckc3ZHUzcDMzNzlrSzdwS1FrVHAwNlJmdjI3Wmt3WVlMVy9pMHRMUms3ZGl3clZxeGcwYUpGckZxMWlycDE2LzRqK3MvL0FuLzg4UWNaR1JrTUhUcVV5NWN2RXhrWnlhSkZpNWc1Y3lZU2lZVFpzMmZyM003S3lvclBQLzhjSHg4ZmJ0MjZCV0N3VUg3ejVrMk5lNjZ4NkhPc1ZaT1ZsUVdvM0lzT0hEaUFxYWtwUTRjTzFXaFRzMlpOL1B6ODJMMTdOMWxaV1VpbFVrYVBIbDN1MzNjN2R1elFjSEVEbFpqeTNYZmY1ZlhYWHhlRUNLVUpDZ29TWEtaMFVaYndRZjFabGNsa2xZcjgrenU0ZnYyNjREdzRjK1pNdkwyOTZkR2pCMzUrZnVXKzl1UEdqU010TFkzSXlFaVdMRm5DZ2dVTGRMWXJLU2xoOXV6WnBLZW5NMnJVS0lQM3prdVhMZ2tpTzMyb3hUd1ZjU3BTdXh5VkhwdUFhbnkwZS9kdXZWR0tVVkZSeU9WeXVuYnRXaUZYblB2Mzc3Tjc5MjRPSHo2c3NmeW5uMzRpTFMyTlFZTUdWYXNvK1VXakhrZW92NGYvTGVPM1RaczJjZVRJRVZxM2JvMVNxU1FpSWdJN096dmVmLy85Y3IwbUVSRVJFUkVSRVJFUmtYOGpvaUJKUkVSRVJPUWZpYkVpSkZkWFYwR0U5TC8yMEZmay94ZE5hemx5SSsvKzMzMGFJaUlpLzNDYTFxcWNxOHMvSFg5L2YvYnQyMGRRVUJCcjFxd1Jvb082ZCs5T1VWR1IzdTFLQzNZeU1qSll2SGd4SGg0ZUdnNFUwNmRQMXlvK1Z4UzVYQTZnTVZOLzc5NjlBQnB1TVBvWU8zWXMzYnQzcDBtVEpnQThlL2FNdExRMDdPM3RzYkN3b0ZtelpreVlNSUhWcTFmenhSZGZzSDc5ZW8zNGt0emNYTzdjdVlPOXZiMndqNnBBN1d3MGQrNWNzck96TVRVMXBVK2ZQZ3dkT2hRWEZ4ZVNrNU9aT25VcVAvLzhNeDA3ZGhTMms4bGsvUHJycjRMWVFKZWdwMm5UcGxWMm5tWFJybDA3MXExYnB5Rmd1WFRwRXN1WEx5Y2pJNE51M2JwUlVGREFIMy84d2VuVHA3R3hzY0hmMzUrK2ZmdXlaczBhdmZ0VktwV2NQSG1TbFN0WDh1VEpFeG8xYWtSV1ZoWjc5KzZsb0tDQWdvSUM1SEs1eHYrZlBYc205QmVBOWV2WDQrWGxKVGdDNmFOeDQ4WVZpc1JTb3hZVDZpcVM3OXk1azkyN2R3UHd3UWNmbEtzUHhjYkdvbEFvc0xTMEZPTG5DZ29LQk5IZzFLbFRkUXJvMUtqZGpReTVYTHo2NnFzY1AzNmNLMWV1TUhmdVhKWXVYZnBDKzA5MVVGQlFvRmVNbzNiZFVTZ1VQUHR6SnI5NkcxM0xuOGZjM0J5cFZJcGNMbWY5K3ZWWVdGZ3daTWdRaGcwYnh2VHAwemwyN0JnMWE5WWtJQ0JBN3o3TXpNem8yclVyOEZjc1dlM2F0ZlcydDdPelk4eVlNWHJYNitQYmI3ODF1UDdZc1dPQVNwVFFwRWtUWnMyYVJlUEdqUUVvS2lyaStQSGo3Tml4ZzdTME5Nek16R2pSb2dXWEwxOW01c3laOU9qUmc2RkRoLzdQOTVYcVFpMGtMRXR3T1hIaVJNYU5HeWQ4NXhRWEYzUDQ4R0UyYmRxRVFxRmd3SUFCSkNjbmMvYnNXYzZlUFl1Wm1Sa2RPM2FrUjQ4ZUJBY0hHeVZnbGtna3pKbzFDMXRiVzBhTkdxVzNuWW1KQ2VQSGorZlNwVXNHSTB5VGs1TkpUMDhYM0cxMG9SWkR5bVF5ZzQ1d3VuajA2QkduVDUvRzFOUVVQejgvcmZYNnhFaUFJR0F6NUlqMVBQbjUrZnp4eHg4Y09YSkVpSml6dHJibW5YZmV3Y2ZIaC8vKzk3K2NPbldLME5CUVFrTkRhZHk0TWQyN2Q2ZDkrL1kwYTlhc1dpTG9qZWsvQnc0Y0tOTWxyQ3gwM1gvK0RlTzN5TWhJbkoyZFdiSmtDVXFsa3ZmZWU0L0l5RWhSa0NRaUlpSWlJaUlpSWlLQ0tFZ1NFUkVSRWZtSGNlWEtGV0pqWTBsS1N0TGJ4czNOalpZdFcrTHA2Zm5DSEIxRVJDcUxxNVdkS0VnU0VSRXBFMWNydTcvN0ZLb1ZpVVRDNTU5L3pwUXBVNWd6Wnc0TEZpeWdmdjM2Z3ROUldXUmtaQWl4UFY5ODhZVkd3YWt5eFN5MVVNZkt5Z3E1WE03Qmd3ZUJ2d3BtbVptWmhJZUhDOEtXNTQ5NTkrNWRuSjJkaGVWU3FWUkRCSEw4K0hFVUNnV3RXN2NXbGcwY09KQnIxNjdoNWVXbElVYUN2OXlSOUVYWFZJU01qQXpCL2VMcDA2Y01IanlZdDk1NlN4Q0ZBYmk2dXZMeHh4OVRXRmhJOCtiTk9YMzZ0TEN1TXJFamFXbHAvUHp6ejREcVdvSHFtaVFtSnVwc3J4NEhIamh3Z0RObnpqQmd3QUNOR0Iwckt5dmMzTnk0ZmZzMlI0OGU1Zmp4NDl5OGVSTlFYZGRKa3laaFltSkNabVltaHc4Zkppd3NqT0RnWUlLRGcvSDA5S1IvLy82OC9QTExXdVBJZ29JQ1ZxOWVUVjVlSGdDcHFhbXNYTG15ek5jbms4bW9VYU1HdFdyVklpOHZqOERBUUpZdlg2NnppRjJqUmcwKytlUVRneEZHcFZFb0ZGcjd1WHYzcm5EdFNydUZLQlFLMXE1ZFMwaElDS0NLVG5yampUZTA5cG1YbDhmang0K3h0YlVWSEQxS1NrcTRldlVxSzFhc0FEUmRRc3pOemZuNjY2ODVmLzU4bVpGYzZyNXJ5TVZFN2VRemFkSWttalp0V21aeHZhcjZ6NUlsUzhqTnpRWGc5dTNiQUt4ZXZWcGpVb05hVUpXZG5XMlVZR3pnd0lHMGI5K2VnSUFBVWxOVERiYU5pb3JpOWRkZjExb2VFeE9qYzdtYWVmUG0wYVZMRndJREEwbExTMlA4K1BGQy93a01ER1RxMUttRWhJUmdZMk5UcHF0UmZuNis0Q0xtN3U2dXQ1MjF0VFV2di95eXdYM3A0cnZ2dmpPNDN0VFVGSWxFd3JCaHd4ZzllalNtcHFZa0p5ZHo5T2hSamg0OVNuWjJOcUJ5aHBzd1lRSU9EZzZjT25XSzc3Ly9uaE1uVG5EaXhBazhQRHpvMnJVclBqNCt1THE2NmhXTFJFUkVhTjFiMWU5L2Ftb3E0ZUhoV3R1a3BhVnBMVXRQVDJmTGxpMUd2WDcxOW1GaFlVSVVwaUZjWEZ4NCsrMjNqZHAzYVhKeWNyQ3lzaEppOSs3ZHU4ZVZLMWNBc0xlM043aXRUQ2JqMGFOSEpDUWtjUEhpUlNJakk4bk56Y1hFeElSeDQ4WXhiTmd3NGJVY09YS0VvMGVQRWhrWlNXUmtKTFZxMWNMZjM1L2V2WHZqNGVFaDdQUFNwVXZDZmVkNWxpeFpJdnpiMFBYUjlYbnIzNzgvdnI2K2dxQ2s5UGR2YWZMejgvbm1tMjhBR0RSb0VIWHExREY0RFo3bmh4OStvTGk0bUY2OWVtRnRiYzJzV2JPRUNMZXlVSXVwdi9ubUd5MGhacDA2ZGRpMmJSc0toWUpidDI0UkV4UEQyYk5uaVkyTkZlNDE5dmIyREJ3NGtQNzkrd3YzNDg4Ly81enIxNjhURWhMQ3laTW5TVWxKSVNVbGhaOSsra2tReGJpNnV0S3FWU3U5c2ErR3FHai9xVnUzcmxZY2FsNWVubkEvVlZOWVdFaEVSQVJ0MjdiVmFKK2NuTXpKa3ljQkJDRWkvRHZHYjZhbXBoUVZGVkZjWEF5b3ZrdkVDWE1pSWlJaUlpSWlJaUlpS2tSQmtvaUlpSWpJMzA1R1JnWVhMMTRrTGk1T1k0YTVHcWxVaXB1Ykd5MWF0TURUMDFQcndiS0l5UDhDdlJ4YmN5dzlGZ1hhYmw4aUlpSWlBRklrOUhGcyszZWZSclZqWjJmSGdnVUxtRE5uRGdFQkFVSTBURmxFUjBlemFORWlKQklKQ3hZc3dNNnU2c1JiWVdGaGJOKytYV3U1T29xcXVMaVluajE3NHVMaW9oR2YxYnAxYTg2ZVBjdTBhZE5vMmJLbHpzSjRWbFlXOGZIeEFQVHQyMWRqM1dlZmZhYnpmS29qcnMzT3pvNFJJMFp3NDhZTlB2NzRZNzJDRVgwRjM4cVFrNU9qRllPVWtKQkFRa0tDd2UzVUJXc2ZIeCthTjIvT3laTW5pWXVMSXpVMWxhU2tKRUU0QkNvQnpjaVJJMm5WcXBXd3JGNjllcnp6emp1TUdER0NDeGN1c0gvL2ZxS2pvMGxJU0dEdDJyWDA3dDJiZ0lBQW9ZaHNZV0hCOE9IRENRNE94czNOamZyMTYxT3JWaTJzcmEycFdiTW10V3JWb21iTm1saFpXUW4vV1ZwYUNrWGRyS3dzM24vL2ZlTGo0d2tPRHViTk45L1VlazB5bWF4TVVVOXB4bzBiUjBaR0J1Ym01b0lvN05HalJ5Z1VDanc4UElUQ2UzcDZPb0dCZ1VKUnVWKy9ma3laTWtYblBoODhlTUNrU1pNQWxUakkzTnljd3NKQ0RRZXMwcEY5QUo2ZW5uaDZlbW9zMjdadEc2R2hvVmhZV0dCcGFZbFNxZVRHalJ0SUpCS05HRGRkMUs5Zm40MGJOeG9sSEtpcS9uUHUzRGtoTWt5TjJwM2tlUW9MQzRtS2lpcnozSHg5ZlFHTWNzV3FLTFZyMTJiaHdvVkVSa2JTc1dOSGpYNVZyMTQ5Rml4WXdQVHAwemwzN2h4RGh3NFY3bEhmZmZjZGlZbUoxSzVkR3dzTEMwcEtTcmg1OHlaNWVYbTR1TGpnNCtNRHFQcU91dDhBZ2x1VDJzMm9QQ2lWU2pJeU1vUnRMU3dzTk81akgzNzRJWDM3OXNYTHk0dGZmdm1GUTRjT2NmKytTckF2bFVycDFxMGJJMGFNMEJCTGRlM2FGVjlmWDBKQ1FnZ09EaVl4TVpIRXhFUTJiOTZNbDVjWFFVRkJPczlsMWFwVmVzL3o0c1dMWEx4NDBhalhsSnVieS9Iang0MXFxMzRkOGZIeHduM2ZFRzNhdEttUUlHbm16Sm5jdW5VTG1VeUdpWW1KOEJ2YTI5dGI1NzM5NnRXcjdOcTFpNHlNRE5MUzBvVFlMRkRGMFBYcjE0K2hRNGRxQ0RPY25Kd1lNMllNbzBlUDV2TGx5eHc2ZElqVHAwK3pmLzkrOXUvZmo3dTdPOHVYTDhmQ3dvS01qQXlqUGk5cTFBS2JzdkR5OGlJcks0c2pSNDdnNE9DZzk3NnlldlZxN3Q2OWk2T2pvMEduSlYwa0pTVngrUEJoVEUxTkJVR2ZuWjBkRFJzMkxOZCtkRkc3ZG0yS2lvb1lQMzY4NEF3RUtwRm50MjdkZU9XVlYvRHg4ZEU1ZG1qV3JCbXpaczFpMHFSSm5ENTltdE9uVDNQeDRrWGtjamt4TVRIRXhNUlUyQzJzdlAxSFRaY3VYWmc2ZGFyR3NqTm56akJ2M2p5TlpXWm1acXhidDQ3OC9IeXNyS3lvVTZjT0ppWW0zTGx6Ui9qdUtpMW9xd3ovbFBGYnIxNjkyTHAxSzJQSGpzWEV4SVQwOUhUUkhVbEVSRVJFUkVSRVJFVGtUMFJCa29pSWlJakkzMEpCUVFHeHNiRmN2bnhabU5WV0doTVRFMEdFMUt4Wk0xR0VKUEkvVDVPYUR2UjBhTU9SOUxKblM0dUlpUHovcEwrVEYyNDEvOTBPU1dxYU5tM0s2dFdybVQ5L1BwOTk5aG50MnJXamI5KysrUGo0WUcxdExiVEx5Y25oM0xsekhENThtSmlZR0R3OVBmbjg4ODgxWEgycWdtYk5tdUhnNElCU3FVUWlrV0JyYTh1cnI3NUt5NVl0QVhCd2NPRGpqei9XMnU2Tk45NGdNek9UMzMvL1hXOHgxdHpjSEhkM2Q0WVBINjR4dzk0UVY2OWV4Y2JHUmpoK1ZWR1JDS2Fxb0ZtelpwV0tlVkVMY1dReUdmdjM3d2RVYmdnZE8zYWtRNGNPZE9uU3hhQkFUU3FWNHVQamc0K1BEMmxwYWV6ZnY1L3c4SEJNVEV5MEhDMkdEQm5Da0NGREtuU2V0cmEyakIwN2x0T25Ud3Z4V0pYRjA5T1R1M2Z2Q3ZGZW9ISlphdDY4dVVaaE9DSWlRaENWakJneGdyRmp4K3JkcDdPek14WVdGaFFVRktCVUtvVml0S1dsSlY1ZVhvd1pNOFpnTEp1YXBrMmJrcEdSSWZ3dGtVaXd0N2RuMUtoUnVMcTZscm05c1M0bVZkVi9mdnp4UjUweDBKVkJ2VzlEY1dtVkpUazVtVE5uenVEaDRjSHMyYk8xQ3VkdWJtNHNXYktFUm8wYWFSVGNuWjJkT1hIaUJIZnUzQkdXV1ZsWjBibHpaeVpObWlRSTZhNWN1VUpnWUtER1ByT3pzN1dXR1V0cE1ZNnRyYTJHSU1uS3lnb3ZMeTlBOWI1dTNyd1pGeGNYSVZKUm54akN6TXlNb1VPSE1tVElFQ0lqSTRtSWlDQWhJVUhuZlZuTnJsMjdCTWNaWTFtNmRLbVcrTWpEdzBPbm05TGZpYnU3TzdkdTNhS29xSWlpb2lLc3JhMEZweTU5N2E5ZnYwNVdWaGFXbHBhMGF0V0s1czJiMDdadFc3eTh2QXc2NEVra0VyeTh2UER5OGlJN081dkRodzhUR2hwSzgrYk5CWmU1bmoxNzBxMWJ0eXAvblRLWkRGTlRVMGFNR0lHTGk0dGVONnpYWG51TjZPaG9Qdi84ODNLNzByaTd1OU9uVHg4Y0hSMEZVZUdNR1RNcWZlNmxHVFJvRUR0MzdzVEh4d2RmWDErOHZiMk5kbnEydHJhbVg3OSs5T3ZYajhMQ1FxNWZ2ODdWcTFmSnljbWhkKy9lRlRxZjh2YWZpdENnUVFNU0V4UEp6ODhuUHo4ZlVMMmZuVHAxSWlBZ3dHQU1Ybm40cDR6ZlJvd1lRVkZSRWVIaDRTaVZTdDUrKzIzZWV1dXR5cjlBRVJFUkVSRVJFUkVSa1g4QkVtVlZQNDBSRVJFUkVSRXhRSEp5TXBjdVhTSWhJVUd3S1MrTmc0TUQ3ZHExbzAyYk5xSUlTZVJmUjI3Uk02YWMveTk1eGMvKzdsTVJFUkg1aDFIWHJDWnJ2Ti9Id2tSV2R1TXFKRFUxbFMxYnRqQnExQ2lqQkFoVmpWS3BKQ0lpZ2gwN2RnaHhSeFlXRmxoYlc1T2JteXNJSlJvMWFzVHc0Y1B4OS9mWEVwQ0kvUC9pMHFWTDJOdmI0K2pvV0ttK29PNWJWUjMvcXk2S3ZtaVVTaVZMbGl5aFc3ZHVkT3pZMGVqdGlvdUxLU2twUVNLUlZEaVdUNmxVQ3Zzb0szNU5wR0pjdW5TSkprMmFVS3RXclFwdHIzNmYvMm0vcnpJeU1pcnNkdmQzZmRiK1NTZ1VDcFJLcFZHZnUvVDBkR1F5bVVFSEhHTlJLditQdmZzT2krcE0zd2QrTXpDQUlFVkZRWWhZc0Jld2ExQmppV2pVR0x1eCswM3NHcU1iVzlTNHRzUVdOV28wMGFpcjBhaXh0MWl3b0VZWEFWRUVyQWpTa1NMU2RXQUt2ei9ZT1Q4T1V4Z1VHVFQzNTdxOE5uUE80Y3c3TSsvTVlYbnZlWjU4eU9YeU4ycmwrVHIzcWUvMVZsZmplUjBLaFFJU2lhVFVRakpGYVd1OVdSNFlPbjlrTWhtU2s1TmhZMk5Ub25aNEtwVUtlWGw1eU12TGcxS3BoSjJkWGJsOEhvam8zWlg5NEFFQ2UvVkEwKzA3NGRERDhBcWtSRVJFVkxZWVNDSWlvcmN1TXpNVFFVRkJDQTRPUmtaR2hzWitTMHRMTkd2V0RDMWJ0aXpWOWl0RTVWRzJRb2JOWWVmaG54cHU3S0VRVVRuUnVySWJaamJvRFd1enNsOG9ObllncWJDRWhBU0VoSVRnK2ZQbnlNcktnbzJORFJ3Y0hPRGg0WUhxMWFzYmRXeEVSRVJFUkVSVWZyd01EMGZBeDEzUWVNdXZxUFpwWDJNUGg0aUlpSFJneXpZaUlub3JsRW9sSGo1OGlMdDM3eUl5TWxMck1iVnIxMGFMRmkzUXNHRkRmcHVhL2pFcW1sbmkyOGI5Y1NYcFB1NmtSU0k2SndXeEwxT05QU3dpS21NMXJLckExZG9CTFN2VlJqZkhwc1llVHJuZzdPd01aMmRuWXcrRGlJaUlpSWlJeWpuVGlnV1Y4WlJaV1VZZUNSRVJFZW5EUUJJUkVaV3E3T3hzM0xwMUM3ZHYzOGFyVjVwdHFlenM3TkM4ZVhNMGI5NGN0cmEyUmhnaFVmblExYkVKdWpvMk1mWXdpSWlJaUlpSWlJaUkzaWxtMWhVQkFNcWNIQ09QaElpSWlQUmhJSW1JaUVwRmNuSXlmSDE5Y2YvK2ZhaFVLdEUrVTFOVE5HellFQzFhdEVEdDJyV05ORUlpSWlJaUlpSWlJaUlpZXRlWjJ0Z0FBQlRaMlVZZUNSRVJFZW5EUUJJUkViMlJzTEF3K1BuNUlUbzZXbU9mazVNVG1qZHZEbmQzZDFoWVdCaGhkRVJFUkVSRVJFUkVSRVQwdmpHMXNvSXlteTNiaUlpSXlqTUdrb2lJcU1Ua2NqbnUzcjJMZ0lBQXZIanhRclRQeE1RRWpSbzF3b2NmZmdobloyY2pqWkNJaUlpSWlJaUlpSWlJM2xlbUZXMmdZTXMySWlLaWNvMkJKQ0lpTWxoV1ZoWUNBZ0p3NTg0ZHlHUXkwVDV6YzNPMGJOa1M3ZHExZzYydHJaRkdTRVJFUkVSRVJFUkVSRVR2TzlPSzFsQm1zVUlTRVJGUmVjWkFFaEVSRlNzeE1SRTNiOTdFZ3djUG9GS3BSUHZzN096UXRtMWJ0R3paRXVibTVrWWFJUkVSRVJFUkVSRVJFUkg5VTVoWlY0U1NGWktJaUlqS05RYVNpSWhJcDdpNE9GeTllaFdSa1pFYSsxeGNYTkMrZlhzMGF0UUlKaVltUmhnZEVSRVJFUkVSRVJFUkVmMFRtZHJZUUpHZGJleGhFQkVSa1I0TUpCRVJrWWE0dURoY3UzWU5UNTgrRlcwM01URkJ3NFlONGVucENXZG5aeU9Oam9pSWlJaUlpSWlJaUlqK3lhVDI5c2g1OHNUWXd5QWlJaUk5R0VnaUlpS0JyaUNTdWJrNVdyUm9nWGJ0MnNIT3pzNUlveU1pSWlJaUlpSWlJaUlpQXN3ZEhKQiswOWZZd3lBaUlpSTlHRWdpSWlJa0pDVGd5cFVyV29OSTdkcTFRL3YyN1dGcGFXbWswUkVSRVJFUkVSRVJFUkVSL1gvbURsVWhUMHREZm40K1RFeE1qRDBjSWlJaTBvS0JKQ0tpZjdDRWhBUmN2WG9WRVJFUm91MVNxUlJ0MjdiRmh4OStpQW9WS2hocGRFUkVSRVJFUkVSRVJFUkVtcVJWSFFBQThwUmttRmR6TlBKb2lJaUlTQnNHa29pSS9vRjBCWkhNek16UXBrMGJkT2pRZ1VFa0lpSWlJaUlpSWlJaUlpcVh6QjJxQWdEeWtsTVlTQ0lpSWlxbkdFZ2lJdm9IU1VoSXdMVnIxeEFlSGk3YWJtWm1odGF0VzZORGh3Nndzckl5MHVpSWlJaW9yRGs2RnZ6Uk5qRXhFVFZyMWpUeWFJaUlpSWlJaUlnTUl3U1NucWNZZVNSRVJFU2tDd05KUkVUL0FKbVptYmg0OFNJZVBIZ2cybTVxYW9wV3JWcWhZOGVPc0xhMk50TG9pSWlJeUZnc0xTMEJBREtaek1naklTSWlJaUlpSWpLY3VVTkJ5N2E4NTgrTlBCSWlJaUxTaFlFa0lxTDNtRnd1aDYrdkwzeDlmYUZRS0lUdHBxYW1hTkdpQlRwMTZvU0tGU3NhY1lSRVJFUkVSRVJFUkVSRVJDVmo3dVFFQU1oTFlZVWtJaUtpOG9xQkpDS2k5OVM5ZS9kdzZkSWxaR1ZsaWJZM2F0UUlYbDVlc0xPek05TElpSWlJcUR5eHNMQmdoU1FpSWlJaUlpSjZwMGpNeldGcVpjV1diVVJFUk9VWUEwbEVSTytaWjgrZTRkeTVjNGlQanhkdGQzUjBSSzlldlZDalJnMGpqWXlJaUlqS0l5Y25KeVFsSlJsN0dFUkVSRVJFUkVRbEluV295Z3BKUkVSRTVSZ0RTVVJFNzRtY25CeGN2bndad2NIQm91MFZLMVpFMTY1ZDBieDVjeU9OaklpSWlJaUlpSWlJaUlpb2RKbFhxNHE4NUdSakQ0T0lpSWgwWUNDSmlPZ2RwMVFxNGVmbmgrdlhyME11bHd2YlRVMU44ZUdISDZKang0NlFTcVZHSENFUkVSRVJFUkVSRVJFUlVla3lkNmlLbCtGUGpEME1JaUlpMG9HQkpDS2lkOWlqUjQ5dzhlSkZwS2VuaTdZM2J0d1lYbDVlc0xXMU5kTElpSWlJNkYzaDZPaW9VV0dSaUlpSWlJaUlxTHd6ZDNCQStzMmJ4aDRHRVJFUjZjQkFFaEhST3lnN094c25UNTdFMDZkUFJkdXJWNitPWHIxNndjWEZ4VWdqSXlJaW9uZU5wYVVsY25OempUME1JaUlpSWlJaW9oSXhyMW9WaW94MHFQTHlJREUzTi9ad2lJaUlxQWdHa29pSTNqRzNiOS9HcFV1WGtKZVhKMnl6c2JGQnQyN2Q0Tzd1YnNTUkVSRVIwYnVvVnExYStQdnZ2eEVkSFkyYU5Xc2FlemhFUkVSRVJFUkVCakd2V2hVQUlFOU5oVVgxNmtZZURSRVJFUlhGUUJJUjBUc2lMUzBOcDA2ZFFreE1qR2g3bXpadDhQSEhIME1xbFJwcFpFUkVSUFF1czdDd0FBQ2twNmN6a0VSRVJFUkVSRVR2REhPSGdrQlMzdk1VQnBLSWlJaktJUWFTaUlqS3VmejhmTnk4ZVJQWHJsMkRRcUVRdGpzNE9LQmZ2MzV3ZG5ZMjR1aUlpSWpvWGVmazVBU2dJSkJFUkVSRVJFUkU5SzRRQWtrcEtVWWVDUkVSRVduRFFCSVJVVG4yL1BsekhEdDJERWxKU2NJMmlVU0NqaDA3b2xPblRwQklKRVljSFJFUkViMHZIQjBka1ppWWFPeGhFQkVSRVJFUkVSbE1hTm4yL0xtUlIwSkVSRVRhTUpCRVJGUU9xVlFxWEw5K0hUZHUzSUJLcFJLMlY2OWVIZjM3OTRlRGc0TVJSMGRFUkVUdkcwZEhSMFJIUnh0N0dFUkVSRVJFUkVRR00vOWZ4ZCs4NTZ5UVJFUkVWQjR4a0VSRVZNNGtKQ1RnNU1tVGVGN29XeDFTcVJSZHUzWkZ1M2J0akRneUlpSWllbC9WcWxVTElTRWhTRXhNRkZxNEVSRVJFUkVSRVpWbkVuTnpTQ3dzSVgveHd0aERJU0lpSWkwWVNDSWlLaWNVQ2dWOGZIemc3Kzh2Mmw2elprMzA2OWNQZG5aMlJob1pFUkVSdmU5cTFxd0pBSWlPam1ZZ2lZaUlpSWlJaU40WlpuYTJVR1JtR25zWVJFUkVwQVVEU1VSRTVVQktTZ29PSGp5SXRMUTBZWnVscFNWNjlPZ0JEdzhQSTQ2TWlJaUkvZ25zN2UxaFoyZUhxS2dvVm1Ra0lpSWlJaUtpZDRhWkxRTkpSRVJFNVJVRFNVUkVSaFlZR0lnTEZ5NUFxVlFLMnhvM2JveGV2WHJCeXNyS2lDTWpJaUtpZnhJUER3LzgvZmZmU0U5UGg3Mjl2YkdIUTBSRVJFUkVSRlFzTTF0YnlETXlqRDBNSWlJaTBrSmk3QUVRRWYxVDVlWGw0ZENoUXpoMzdwd1FScEpLcFJnMGFCQUdEUnJFTUJJUkVSR1ZLWFZWeHNlUEh4dDVKTzhPbFVvbENwVVRsU2VjbitWSGRuWTJNakl5b0ZLcGpEMFVnNzBQOHljaElRSHA2ZW5HSHNZYnk4L1BMN1A3ZWg5ZTk5SVNFUkdCdkx3OFl3K0RpSWdNWUdackIwVW1BMGxFUkVUbEVRTkpSRVJHa0pTVWhLMWJ0NG9XL0J3ZEhURjU4bVEwYnR6WWlDTWpJaUtpZnlwN2UzdlVyRmtUL3Y3K3hoN0tPK1BreVpNWU0yWU1BZ01ERGY0WmxVcUY5UFIwUkVWRklUczcrNjJON2RXclZ6cjNIVGh3QUFjUEhqVG8vci85OWx1TUdUUG1qY2N6ZE9oUXJGaXhRclR0M3IxN0dEaHdJUDc2NjY4M1BuOXBXckJnQWRhdVhTdmFkdlhxVlV5ZlBoMTM3dHd4MHFoS3Jqek16NWlZbURjK3gvdGc1c3laR0R4NE1KS1Nrb3c5RklPOWpma2psOHZMTE95aVZDcXhkT2xTREI4K0hBOGVQSGpyOTFjYVliT2NuQnl0NS9uNzc3L1J2MzkvL1BycnI2THRDb1VDdTNmdlJsWlcxaHZmdDlyQWdRUHh5U2VmSU9NTnFreXNYYnNXYTlhczBUdmZEeHc0Z1BuejU1ZG9mbW1Ubkp5TTA2ZFA0L2J0MjZMdEwxNjh3T25UcCtIbjUvZGE1MDFQVDhjMzMzeUQwYU5ISXljbjU0M0dXSngzNmZxb2pVcWxRbHBhMmxzN3YwS2h3TnExYXhFVUZQUmFQeStYeS9IcTFhdFMvNmNyS0ZpVzg3K280ajVmWTJKaXNHSERCbHk5ZWxXMFBUSXlVdXYxV3FGUTROZGZmMzBuNWlFUlc3WVJFUkdWWDJ6WlJrUlV4dno4L0hENThtWFJIeHJidG0wTEx5OHZTQ1RNaVJJUkVaSHhlSGg0NE5TcFV3Z09EaFlxSnIxcjVISTVNak16a1o2ZWpoY3ZYaUExTlJYSnljbkl5Y25CbENsVEVCTVRnM3YzN2hsMHJwWXRXOExKeVVucnZxU2tKUHpuUC8rQlZDcEY3ZHExY2U3Y09ieDQ4UUs1dWJuSXpjMUZYbDZlOE44WkdSbElUMDlIUmtZR01qSXloRVdzWWNPR1lkeTRjY0k1RXhJU2tKaVlDS1ZTQ1lWQ0FibGNMdnh2WGw0ZWpOYmJkd0FBSUFCSlJFRlU4dkx5SUpQSmtKdWJDNWxNSml5S3ZYejVFams1T2NqT3prWldWaFl5TXpNaGxVcHg2dFFwbUppWWlNYWRtWm1KUC83NEE5YlcxdWpYcjEreHowRmFXaHFlUDM5dTBQT2xTMzUrUHRMUzBwQ2JteXZhcmxRcWtaV1ZWZTRxVU55OWV4ZU9qbzZpYlM5ZXZNQ2pSNC8wTHRJcmxVbzhlZklFd2NIQkNBa0pnWm1aR1pZdVhTbzY1bDJlbjdxc1hyMGFFb2tFbzBlUEZvMW43dHk1Q0FvS3dvNGRPMUN6WnMxaXo1T1hsNGZGaXhjYjlOZ045ZFZYWDhIRnhVVzRuWmFXaHQ5Ly8vMk56dG0xYTljU2Z6N0s1WElBZ0xtNStSdmQ5N3M4ZjdLenM3Rmt5UkxZMjl0andZSUZHdi9mOTltelp4cWhERzIrK09JTHRHelpzdGpqRGg0OGlLZFBuNkpseTVhbDhxVWZsVXFGaElRRVpHVmxDZjhTRWhJUUhSMk5xS2dvSkNRazRJOC8va0RseXBXaFVxbVFsWlVsZkNabloyZmp4WXNYU0VoSXdMTm56eEFmSDQrRWhBU3NYcjBhOWVyVkUrN2p4eDkvUkVoSUNCWXRXb1FXTFZvSTIyTmlZcENUa3dOcmEydlJtQzVjdUlCOSsvYmgvUG56bURWckZ0cTBhV1B3WTFtNmRDbnExS21EWWNPR3djTEM0bzJmSDdXY25CejQrUGhBS3BWaSt2VHBPbys3ZE9rU1ltSmlNSHo0OERlNnY2ZFBuMkxUcGszbzJMRWpXclZxSld4UFNFakFwazJiMEtKRkM3UnYzNzdFNTkyeFl3ZGV2bnlKd1lNSGF6enZwYWswcjQ5QlFVRTRjZUpFcVl5clhidDI2TjI3dDhiMnJLd3NQSHYyREpHUmtYank1QW5Dd3NJUUVSRUJCd2VITi81czFlWEJnd2U0ZVBFaWZIeDhzR1RKRXJSdDIxYnJjZm41K1JxLzh3REFmLzd6SHh3NWNxVFV4N1YvLzM1VXJWcFZ0TzF0em4rVlNvV01qQXk4ZVBFQ3o1OC9SMHBLQ3BLU2t2RHMyVE1rSlNVaE1URVIxdGJXMkwxN3Q4NXpQSC8rSEdmT25JR3BxU202ZE9rQ29PQTFuVHQzTG5KemN6Rm56aHgwNnRSSk9QN1ZxMWU0ZWZNbVRwdzRBU2NuSjdSdTNScGhZV0c0Y3VWS3NlUHQwYU1IYXRldWJmRGpJM3BUWnJhMlVHUXdrRVJFUkZRZU1aQkVSRlJHWkRJWmpoOC9qdkR3Y0dHYnBhVWxCZzBhaERwMTZoaHhaRVJFUkVRRlBEdzhFQndjakd2WHJxRkJnd2F3dExRc3MvdE9Ta3BDU0VnSVVsTlRrWm1aQ1Z0YlcxU3BVZ1VlSGg2b1ZxMWFzVDkvNk5BaDdObXpSMk5ScjdCaHc0WWhPRGdZbXpadE1taE1peFl0MHJwZ3IxQW9zR0xGQ3Noa01zeVpNd2RWcWxSQmFHZ29MbDY4S0RyT3dzSUNlWGw1TURVMVJkMjZkVkd0V2pYWTJ0ckMxdFlXTmpZMmNIVjFGUjN2NysrUFgzNzV4YUN4NldKbVpnWXJLeXRZVzFzakl5TUQ5dmIyb3YyblQ1OUdYbDRlSms2Y0tIcDlvNktpNE8zdHJYRysxTlJVS0pWS2JOdTJUV09maDRlSGFLSDM5OTkvMTd2bzUrZm5oNzU5K3dxMzFkL2szNzU5TzNidDJxVngvTDU5KzJCcmE2dm4wUnBYYW1vcXdzTENFQjRlamdjUEh1RGV2WHVReVdRQUNsb3hOMjdjR0RLWkRKYVdsdS9GL05RbVBEd2NseTVkZ3FXbEpTWk1tQ0RhMTZSSkV3UUZCZUhnd1lPWU8zZHVzZWRTS3BXbFhpMmlhR1dUckt3c25EbHo1bzNPV2F0V3JSSUhraFFLQllEWER5UzlEL01uTHk4UFNVbEpDQTRPaHJtNU9lYk1tU01LRDhoa01qeDY5QWdTaVVUcjg2UlFLS0JRS0F5cTNCTVVGQ1NFSTBKRFEwV2ZPNGI0ODg4L05VSW9xYW1wK09LTEw3UWViMmRuaDVvMWErTHAwNmQ0K2ZLbHp1TUtzN2UzeDhPSEQ0VkFVbHBhR203ZXZBa0xDd3MwYk5oUWRHeHNiQ3dBb0c3ZHVxTHR2WHYzUm1abUpuYnQyb1VGQ3hhZ1Q1OCttRHg1Y3JIWDdvQ0FBUGo2K3VMWnMyY1lPM1pzc1dNdGlXdlhya0V1bDZOUG56Nm9VS0dDMW1OaVltSVFFeE1EUjBkSE5HdldyRlR2dnpSY3YzNWR1QjRlUEhnUWh3NGRNdmhuWFYxZHNXWExGbzN0WlhGOVRFNU9ocSt2cjhGajFjZkJ3VUYwWCtyNVVyUWFsN1cxTlJvMGFBQTNOemZJWkRLWW01dnIvWndxek1MQ3dxQXY1Ym03dStQZi8vNDNsaTlmanNXTEYyUGh3b1hvMkxHajZKaG56NTVoN3R5NUdEcDBxTWI3WGQvbmRXaG9LQjQvZm95UFAvNFlsU3BWRXJiNytma2hMaTRPZmZ2MjFSbllzN0t5MHRqMk51Yi9iNy85Qmg4Zkg2U2xwUlZiaVUwbWt3bS9RNnREN2NVOXp6WTJOcGc0Y1NMV3JWdUhaY3VXWWZUbzBSZzllalJNVEV4Z1kyT0RaY3VXWWZyMDZWaStmRGsyYk5pQXlNaElnd0plalJvMVlpQ0p5cFNwbFJXVXIxNGFleGhFUkVTa0JRTkpSRVJsSUM0dURvY1BIeGFWclhkeGNjSFFvVU5Sc1dKRkk0Nk1pSWlJU0t4ejU4N1lzMmNQcmwyN2hwNDllNzdWKzhyUHo4ZmZmLytOQXdjT0lDSWlBa0JCa01QR3hnWlpXVmxDVlJFM056Y01IejRjSDMzMGtkWnZ2d01GQzdYMTZ0V0RqWTBOYkd4c2NPSENCYmk2dW1MWXNHR29WS2tTS2xldUxQcTlxMSsvZnZEMDlOUjZyb3NYTCtMU3BVczZ4NzF0MnpZOGVQQUFuMzc2S1Q3NjZDTUF3S1JKa3pCaXhBaFlXRmlnUW9VS3NMS3lna1FpRWRxZC9menp6OFUrSCs3dTd1amF0U3ZNemMxRi95d3NMSVQvenNqSXdONjllMUdqUmczTW5Ea1RWbFpXd2o5cmEydElwVktkNTVmSlpEaDI3QmljblozUnAwOGYwYjc0K0hpOUMweTY5aFVPSkxWdDJ4YVZLMWZXT0VZdWwrUFhYMzlGZ3dZTjRPWGxKV3lQaTR2RHNXUEg0T25waWViTm13dmJyMTI3aHVEZ1lKM3RVSXpwOHVYTHVIanhJcDQ4ZVlMMDlIUmh1N1cxTlJvM2Jvd21UWnFnYWRPbWFOS2tDWEp5Y29SZ3dQc3dQN1g1ejMvK0F3QVlNbVNJUnZpdFg3OStPSHo0TUM1ZnZveVJJMGVLS2hWcFU2RkNCWncvZi82MXhsSFV3b1VMTlZvNEFVQ05HalZ3NnRRcGc4NmhVcW5nNCtPRHZYdjNJaTB0RFZLcEZIMzc5a1hYcmwxTFBCNTFsWlBYRFNTOUQvT25jdVhLV0xWcUZXYk1tSUdMRnkvQ3dzSUNNMmJNRVBhcjMrOWR1blRCL1Buek5YNSszNzU5ZWl0L3FNWEh4K1A3Nzc4WEZ1N2J0R2tqQ2hyb2N2djJiU1FtSnNMUzBoS21wcVk2ajJ2U3BBbjY5T21EcWxXckN2OEt2NjdxdGtldXJxNW8xYW9WYkcxdFlXOXZMN3hPVmFwVVFlWEtsV0ZtSnY2VHJMZTNOMVFxRmJ5OHZEU0NERStlUEFHZ0dVZ0NDb0pvRFJzMnhBOC8vSUF6Wjg3QXhzYW0yTXBtcDArZkJnQjg5dGxuZW84emxFcWxFa0lvNmlDUGw1ZVhxSFdvbVptWmNIMVN2OC9idEdtanM2MlZxYW1wUnZXWnNoQWZINDkxNjlZQkFDUVNDYnAwNmFMeFdoV1ZuNThQSHg4ZnlHUXluZGZnc3J3K0RoczJEQ05Hak5DNmI5bXlaUWdNRE1UbXpadTFoazV2M2JxRjVjdVhpN2FabTVzak5UVVZ0V3ZYUnZYcTFSRVJFWUh3OEhDc1hMa1NyVnUzRmgzcjUrZUhSWXNXNlJ4YlljdVhMemU0ZWxXSERoM3czWGZmWWZueTVWaStmRG5telp1SGJ0MjZDZnUzYk5tQ3hNUkVSRVZGYWZ4cysvYnRkZDdQamgwNzhQanhZd3djT0JEMTY5Y1h0cWVrcENBdUxnNWp4NDZGbloyZDNyRzk3ZmxmdVhKbHZIanhBbloyZHFoVXFSS3FWS21DbEpRVVJFZEhZK0RBZ1dqUm9nV3FWcTJLYXRXcXdjYkdSampIMXExYmNlclVLV3pac2tYMDJMVHg4dkpDcFVxVnNIVHBVdXpkdXhmSnljbVlQWHMyZ0lJUTd2VHAwM0h5NUVsSXBWSjA3OTVkdURab2MvejRjYTBoT3FLM3pVUnFqdnh5Vm5XVmlJaUlDakNRUkVUMGx0MjRjUU5YcjE0Vi9jR29VNmRPNk55NXM4NEZOU0lpSWlKanFWbXpKdHpkM1JFUUVJQmF0V3FoUVlNR2IrVitVbE5Uc1d6Wk1qeDQ4QURObWpYRDdObXowYnAxYTFTcFVrVjBUR0JnSU02ZlA0L3Z2LzhlVFpvMHdhSkZpMFRIcUxWczJWSm80Nk5VS25IaHdnVlVxMVpOdE1CWDJBY2ZmS0N6N1krK2xrZkhqaDBUV3FMMDZORkQyRzVuWjFmc29sVngzTnpjc0dEQkFyM0hSRVJFWU8vZXZiQzJ0b2E3dTN1SnpuL3ExQ2xrWm1aaXhvd1pNRE16UTNwNk9uNzk5VmNNSFRvVUgzNzRvZGFneG93Wk14QVhGNGVqUjQ5cTdDdTZTTnVvVVNNMGF0Ukk0N2lNakF6OCt1dXZxRldybHFoeVFYQndNSTRkTzRZbVRacUl0a2RGUlNFNE9MaEVqKzFOcEthbVl2LysvY0p0cFZLSnRMUTBJV1JSdU4yWXY3OC9xbFNwZ3JwMTY2Sk9uVHFvVzdjdTZ0ZXZEMmRuWjlIdjluSzVITU9IRDBlM2J0MHdiOTY4OTJKK0Z1WGo0NE5idDI3QjN0NGVRNFlNMGRodmIyK1BnUU1INHNDQkExaXhZZ1UyYnR4WTdNSyt2aUJJU2VqNi8xa21KaVk2cTFZVTV1L3ZqNTA3ZHlJeU1oSVNpUVM5ZS9mR3FGR2o5QVlrbGk1ZHFuVXhIQ2hvbFFnQWt5ZFAxbnUvclZ1M3hyUnAwelMydnkveng4WEZCVXVXTE1IczJiUGg3ZTJOVHovOUZHNXViZ0FLcXJzQTBCcmFNRlJpWWlMbXpKbUR6TXhNZE92V0RUNCtQbmoyN0JuKzlhOS9hUVRtMVBMejg3Ri8vMzRrSmliQ3pNd01peGN2MWx0aHlNM05UZWZ6WGxqejVzMHhkZXBVZzhhZG41K1BjK2ZPQWRBTUNlWGs1Q0F1TGc2MnRyWTZxd1UyYjk0Y1c3ZHV4WjkvL2ltRXhIUUpDd3REUUVBQUxDMHQwYUZEQjFGb29qQjF0UnQ5MU8rbGdJQUFqUkJLMFhuODJXZWZZZnIwNlZBb0ZFSzFyYi8rK2d0Ly9mV1gxbk5YcTFZTisvYnQwM3YvcGUzRml4ZjQ5dHR2OGZMbFM3UnAwd2EzYnQyQ1NxWENqQmt6ZEg2bXlPVnlyRnUzRGpLWkREWTJOcGd6WjQ3VzQ4cnkraWlWU25WK3pxay9ZODNOemJVZW8rMDFIekpraU9nemZzT0dEUWdQRDljYjlITnljdEpaQ2Z6cDA2ZElURXpVK3hqUzA5TXhZY0lFdUx1N0MzT3JZOGVPbUQxN050YXNXWU9Ra0JBaGtPVHI2eXRjbTcvODhrdTk1MzBiM3ZiODc5Ky9Qd1lPSENpcWNyUnIxeTVFUjBlalhidDJCcld3TkVUcjFxMnhaczBhTEYyNkZGNWVYamgxNmhUMjc5K1AyYk5ubzBlUEh1amV2YnN3Qm4zWFVYM0JlS0szU1dMK3Y3bW5VZ0VHVkY4aklpS2lzc05BRWhIUld5S1h5M0hreUJGUml6WnJhMnNNSGp6WW9QWUhSRVJFUk1iU3MyZFBKQ1VsNGVUSmt4Z3pab3pXdGo1dklpSWlBZ3NYTG9SU3FkVDdEZmtxVmFxZ1o4K2U2Tm16SjN4OWZiRisvWHBNbXpZTlAvendnN0NJWFphOHZiM3g2NisvaXJiZHVuVkw3d0svdXIySnZtK0xqeG8xNnEwdjRHUmxaZUhBZ1FObzJyU3A4TTMyUC8vOEV6NCtQcWhidHk3YzNOeTBMakNwRjJFTkNYRUFCZTFQaW9ZeTFHMno0dUxpaE1vYzZ0c0FjUC8rZmRIamo0Nk9Mc0VqZTNPWm1aa2FZYXljbkJ4aFcrdldyZEdtVFJzQXdOeTVjdzBLSThUSHgwT2xVcFZwbGFleW5KK3BxYW5ZdkhrekFHRHExS2s2NThlSUVTUGc0K09Ec0xBdzdOcTFTNk90bTVxNnRjeWJNclFGa0M3cDZlbFl0bXdaUWtORFlXSmlnbTdkdW1IczJMRndkbll1OW1lVGtwS0VPYTFMY2Z2VjdidU1vYXptVDlPbVRURm56aHk0dUxpSVBzZlZGYTBNZWE2MWlZbUp3WUlGQzVDU2tvSXhZOFpnOU9qUmNIVjF4ZTdkdXpGOStuUXNXYkpFNDdyeC9QbHpyRnUzRG9HQmdiQzJ0c2FTSlV0RTFXaktTbXhzTEJJU0VpQ1ZTb1dxWTJycXowK2xVb25GaXhjWGU2N3Z2LzllK08rNmRldGk5T2pSb3YzcTEwb21rMkhvMEtFNnp6TnExS2hpNyt2TW1UT2lBSXVqb3lOcTFhb2xPaVl0TFExaFlXSENiUjhmSDZTbnA4UFYxVlZyeFNlWlRBWmZYMStOejV6dzhIQ2NPSEVDa3laTkVsV0JlUjAzYnR4QWxTcFZSQUdoOVBSMGZQdnR0MGhNVE1TVUtWUFF2MzkvekpzM0R4Y3ZYb1JLcGNMczJiTTFBcFhKeWNuNC92dnY4ZkRoUTlqYjIyUFZxbFY2SzhHOWk5ZkgxOVcyYlZ0TW56NWQ2NzZmZi82NTJFcDFLcFVLNmVucEdpM2l2THk4NE9qb0tBU3lYNzE2SmJTNm5UcDFxa2FyUmJVelo4NWc2OWF0R3R2VmxUai85YTkvaWE0ZDZxcDIydDRIVXFrVXg0NGQwOWordHVaL2NVSGUwdFNvVVNQczNic1hVcWtVRHg4K1JHcHFLbkp6YzZGUUtJVG5TaDlkN2UySXlvTGtmKzhibFR3UEVvdXlhenRPUkVSRXhXTWdpWWpvTGNqS3lzSytmZnVRa3BJaWJLdFpzeVlHRHg2c3RjODhFUkVSVVhsaWFXbUpNV1BHWU5PbVRkaXpady82OWV0WGFwV1Nuajkvam9VTEY2Sml4WXBZc1dLRlVQRWhQRHdjTjIvZVJGeGNIUEx5OHVEazVJVHUzYnNMQzhpZW5wNm9VNmNPRmk1Y2lJVUxGMkx6NXMxd2NIQW9sVEVaNHZEaHcvanR0OTlnYVdrSkR3OFArUHY3QXdEdTNMbWp0OVdaV3VFS1BFVU5HemJzclFlU2R1M2FoWnljSEtGaVIwcEtDazZkT2dVbkp5ZTBiZHNXR3paczBQcHpLU2twVUNxVk92YzNhTkFBdlhyMUVtNGZQbndZL3Y3K29rVnFkZXVraHc4ZkNxMkhnSUlGZHFDZ3VrRkFRSUN3M1pCRnI5TGs2dW9xZW4zR2poMExCd2NIb1cyUHViazUvdjc3YndBRmk0V0d1SC8vUGdBVTJ5YWx0SlRsL0ZRcWxWaTllald5c3JMUXFWTW52UzNNTEMwdDhlMjMzMkxXckZrNGRPZ1FYRjFkdGJhQzNMSmxDODZjT1ZQc09JdXpldlZxcmRVaTR1UGp0UVpybkoyZDBheFpNK0YyYW1vcVFrTkRVYjkrZmN5Wk0wZFlYUGIxOWNYZHUzZEZGVzlPbno0TlQwOVBvV0xianovK3FEVlVsWnViaTVFalI2Snk1Y3I0N2JmZnRJNDdPRGdZeTVjdkw5T0Y1OExLK3ZQdDQ0OC9GdDJPaVluQjJiTm5JWlZLZGJZQ1VwL2o2ZE9uR25QdTNyMTdXTFJvRWJLenN6RjgrSEFoaEROeTVFaElwVkxzMkxFRFgzMzFGVWFNR0lHaFE0ZkN4TVFFSjArZXhONjllL0hxMVN2VXIxOGZDeFlzS0xhdDROdWkvaXlVeStYdzlmWFZla3hPVG83T2ZicmtGV2xkRXhnWWlNREFRRmhhV3VvTTlUNTgrQkFxbFFvTkd6WXN0bUpaMGFwQjdkcTEwd2loRkc3aGxaK2ZqNE1IRHdJQTVzMmJwL1h6TVNFaFFXc2c2ZlRwMC9EMjlrYWRPblV3Y09CQXZlUFNSNlZTWWZQbXpVaE5UY1c2ZGV2Zzd1Nk94TVJFZlB2dHQ0aVBqeGVxMFFBRlZjKysvZlpiWEw1OEdiR3hzVmk0Y0NHY25aMmhVcWx3OXV4WmJOKytIUzlmdmtTZE9uV3dlUEhpWXNOMDcrTDFzU3dsSnllalNwVXF4YzY3d3RVaE4yellnS1NrSkxScjEwNXZHekc1WEE2WlRBWlBUMC9SNnhRYUdvckhqeCtqVTZkT29vcFBmbjUraUl1TGc1ZVhseWhrYytYS0ZhSGlYVkZ2Yy82L1RSa1pHY2pOelJWK0g5ZDIzNmRPbmRJSXJHcXpldlhxVWg4ZmthRk1wQVdmcmZseUJjQnNIQkVSVWJuQ1FCSVJVU2xMVEV6RXZuMzc4UExsUzJGYmh3NGRSUDN0aVlpSWlNbzdTMHRMZlAzMTE5aXpadzhPSFRxRXpwMDdvMjNidG5wYjJSUW5QejhmeTVZdGcxS3BGSVdSQUdEKy9QbElUMCtIaFlVRmxFb2xGQW9Gamh3NWdpbFRwZ2lMZzA1T1RsaXhZZ1dtVFp1R3BVdVhZdE9tVGNLQzZKWXRXNFNXUCtxcU5PSGg0YUtLRXIxNzl4YitXNkZRNkd4VlUzVEJUeTZYNC9qeDR6QTNOeGVxcDZnWDdDZE5tb1JKa3licGZNenE5amw3OXV3cDl2bFJLQlNJalkzVmUweENRZ0tBZ3BCRFpHU2szbU9kbkp4UW9VSUZQSHIwQ0tkUG40YUxpd3VDZ29KdzY5WXQzTDE3RjNLNUhCTW5Ua1JXVmxheFlSQmQrN096czBXQnBQajRlSGg2ZW9xZTkvLys5NzlZc21RSnBrNmRxdEdTWnZiczJaZ3dZWUpvZ2ZuQmd3ZUlpb29xc3lDL3FhbXBSaXV1b3R1cVY2OE9vR0JSM04zZFhXZnJKSlZLaGNqSVNDR2dvYTcrOVQ3TVQ3VU5HellnS0NnSTl2YjJtREZqUnJISE4yM2FGQk1uVHNUV3JWdXhkdTFhNU9ibWFyU2xjbk56ZzZlbnA4RmowRVZYVzY1NzkrNWg3ZHExR3R1N2Rlc21DaVNwdWJ1N2l5cGRoSVdGd2R2YkcxT25Ub1ZDb2NDbVRadHc3dHc1WEw1OFdRanI2YXJNOGZ6NWN3QkF4WW9WZGJZOVV3Y1VkQzFDdjh2elI2RlFpTDZvQXhSVVhLdFlzU0lBSURJeUV2UG56MGRlWGg2R0RoMnE4emxTVjQvNjg4OC9jZmp3WVVna0VsaFpXZUhJa1NPb1VLRUNKQktKNkhxaE5uVG9VTGk1dVdIZHVuWFlzMmVQOEZtV21wcUtDaFVxWVB6NDhSZzhlTERCN1FJdlg3Nk1PM2Z1YUd6djNyMDdSbzRjYWRBNWlxcFpzNmJPaWpIVHBrMURiR3dzTm0zYXBGRjlwVGlGSDVOTUpzTlBQLzBFQUpnNGNhTG9zN2l3L3YzN0l5Y25COTkvLzMycHQzbThjT0VDWW1KaTBMWnRXNTFoVFhWQXAyZzRyMWV2WGpoNzlpeisrdXV2TndvazNiNTlHNm1wcVhCeWNoTGUrM3YzN2tWOGZEdysrK3d6VWVqUXlzb0thOWFzd2VyVnEzSGp4ZzJNSHo4ZWZmdjJSVkJRRUNJakkyRmlZb0wrL2Z0andvUUp4YmEzQThydStuamp4ZzNFeDhkcjNhZXU0TDF6NTA2dG4xbXBxYW1pMjVtWm1ScnpXaDEwKy9ycnIwVlZoVDc3N0RPdG42ZUcrdUdISHhBVEU0TnQyN1laRk00OGQrNGNmSHg4VUtsU0pYenp6VGNHM1VlUEhqM1FvVU1INGZhT0hUdncrUEZqREJ3NFVEUW5VMUpTRUJjWGg3Rmp4NHJlQnc4ZlB0UVpTQ3JPNjh6LzVPUmt6SjQ5VytNNGRlV29OV3ZXYU13OUx5OHZqY3BvdXNqbGNpeGF0QWl4c2JHWU0yZU96dXR3czJiTk1ISGlST0YyYUdnb2J0NjhpVTgvL1ZRVThQcmdndzhRRVJGaDBIMFRsVFlUYWNIN0pyOFVLbTRTRVJGUjZXSWdpWWlvRkQxKy9CaEhqeDRWdnMwbWtVZ3dZTUFBTkc3YzJNZ2pJeUlpSWlvNWRhVWtiMjl2WEx0MkRYNStmbWpldkRuYzNkMWZxNDNibFN0WDhQRGhRL3p3d3c4YWdZNUJnd2FoYytmT2NISnlRbjUrUHJ5OXZiRisvWHJzMkxFRG4zenlpYkQ0NXVqb2lObXpaMlBSb2tYdzhmRVJLbTJFaElRSXJWRFVDL2JwNmVudzgvTVQ3cU5WcTFaQ2dHbmJ0bTNZdG0yYlFlT1dTcVdZUEhreUtsV3FoR2JObWlFME5MVEVqOTBRejU4L0Z5MzQ2Qk1aR1Zuc3NTdFdyRUNiTm0yRWhmLzQrSGhzMzc1ZDJPL2g0WUZPblRvaEx5OFB1M2Z2THRGWUR4OCtqRE5uenFCaHc0YkNOcFZLaFdmUG5nbnR6ZFNlUG4wS29HQ2h5aENOR3pjdWQ3OC90MnpaRXZYcjEwZFlXQmpHang5djBNOE1IRGhRV0toN0grWW5VTEJ3Zi83OGVVaWxVaXhkdXRUZ3dNS2dRWU9RbEpTRTQ4ZVA0K2VmZjBaYVdocEdqeDR0TEdiMzdkdFhaMENpTkxScTFRb3JWcXdRYnF1cm8waWxVang0OEFEejVzMEQ4UDhYZzQ4ZlA0Ni8vdm9MUUVFUW9uTGx5bmo1OGlXU2s1T3hldlZxaElTRW9ITGx5aHBobmF5c0xLeFpzd2JkdTNkSDU4NmRBUlJVbndCMGg2VUFDSldWek0zTkVSZ1lpUHYzNzJQczJMSEMvbmQ1L2tSSFIyUHk1TW1pYlo5OTlobW1UNStPR3pkdTRQdnZ2NGRTcVVTN2R1MHdidHc0bmVkcDBhSUZwazZkQ245L2Y2RlNtVG8wNk9ibWhqMTc5bWdOV01qbGN1VG01c0xOelEwcEtTbWl3RVdOR2pWZ1lXR0JoSVFFZlBEQkJ4b1ZmN1NwVUtHQ0tLeW9WQ29SRWhLQ0Z5OWVpSTdURndvcmVqNkpSS0sxN1dGVVZCUmlZMk5SclZvMVVYdXgxNkVPdFRWcTFBaDkrdlI1bzNPOURuVjFHSWxFb3ZjelZQMWVLQnJPYTlpd0lXclZxb1dvcUNpRWhJU0lxdVNVaExlM040Q0M5N1g2OVo0eFl3YnExNitQZnYzNmFSeHZhV21KS1ZPbUlDMHREZmZ2M3hkYWRabVltR0RtekptaUlLQStaWGw5akl5TUxEYXdyQTRkRmtjcWxZcENLa3FsRXRldVhRTUFORy9lWFBqOUFnQnExNjV0MERtMWVmWHFGUjQ5ZWdRYkd4dFVyVm9WYVdscGVvK1BqbzdHbGkxYklKRkk4TjEzMzZGU3BVcTRmdjA2VWxOVDBiOS8vOWNleDl2eXB2Ty9xT3pzN0ZJWmwxUXFSY2VPSGJGejUwNHNYcndZQXdjT3hQang0elh1djE2OWVxS1dvcWFtcHJoNTh5YTZkT2tDRHcrUFVoa0wwUnY3Mys5d2VJUFd2VVJFUlBSMk1KQkVSRlJLcmwyN0pyUnlBQXErVFRkOCtQQml5M1lURVJFUmxXZVdscGJvMTY4ZjJyVnJod3NYTHNEZjN4LysvdjZ3c0xBUVFrbTFhdFdDdTd1NzNnVjNvS0N0ajRlSEI5cTJiYXV4Yjlpd1ljSi9tNWlZb0ZldlhqaDE2aFRDdzhPUmxKUWtXdWhxMzc0OVBEdzhzSC8vZmlHUVZIanhmZi8rL2RpMWF4ZGF0MjZObFN0WGl1N245T25UQUFxcXR0U3NXVlByT01QQ3drU3RVd0RvYlFXU25wNHV0T0VvU3YxTmVsM2hnQysvL0ZKWStMRzB0Q3kyU2t4T1RnNkNnNE5Sc1dMRlloZGsxZTFIUHZqZ0EyelpzZ1YyZG5hd3RiWEY0c1dMRVJ3Y2pHblRwZ0VvQ0VHNHVMZ2dQejhmdi96eUMrclhyNC91M2JzTGk3V3JWcTFDY25JeTFxOWZENkFnMkhUaHdnVTRPVG1KRm5CVFVsSWdsOHR4OHVSSlVVVWxkVFdGUllzV2lSYjgxU0grN2R1M1k5ZXVYVm9mdzY1ZHU4cTBOWjh1RW9rRUd6WnNnSStQRCtMaTRyUzI1Z0lLNW03RmloWFJyRmt6VWFXSTkyRis3dDY5Ry92MjdRTUF6SjQ5VzJOUlBDZ29DS2FtcGpybnBicnl5UEhqeC9ISEgzL2cxcTFibURkdkhtclVxS0Z6N0tYRndjRkJOSS9VN2RzcVZhcUVpaFVyQ20zZTFPOHZSMGRIb1JxTk9yUUNGRlNyU1U5UFIvMzY5YkZzMlRLaFhadWF0N2MzL1B6OGtKK2ZMd1NTMUVHVnlwVXI2eHhmNFVYby9mdjNJelEwRkI5KytLRlFSZU5kbmo5MmRuWkNSYXlNakF3aHpBQVV0RGhxMGFJRm1qWnRpdUhEaDR1cXJXZ3pZTUFBREJnd1FPcytkUmhKcFZJaEtpb0tvYUdodUgzN05vS0Nnb1FBMHdjZmZJQ2VQWHZDMU5RVTN0N2VDQXNMUTFoWW1QRHpkZXZXaFl1TEMxeGNYRkNsU2hYWTJkbkJ6YzFOMU1xcFE0Y08rT3FycjRUYjJkblpXc2QwOXV4Wm5EMTdWdS9qQVlBalI0N29EUFpkdlhvVkFONjRldGpwMDZkeC92eDVXRmhZNEp0dnZpbjJlWDRiVEV4TThQUFBQK1AyN2R1d3RMVEU0Y09ITVdUSUVJM2oxTmNGYllHTVR6NzVCRnUzYmhVcTFaVlVWbFlXZkgxOVlXWm1KcXJzWjI1dUxycVdaV1ZsNGY3OSt3Z0pDY0dkTzNlRWlpOG1KaVpvMEtBQlltTmprWk9UZzU5KytnbUhEaDFDbXpadDRPSGhnWVlORytxOFhwWGw5WEhreUpINC9QUFB0ZjdNc21YTEVCZ1lpTTJiTjhQVjFWVmovNjFidDdCOCtYTGhkb1VLRlRCLy9uemg5bzBiTjRUMzhKZGZmcW5SK3E5d1NMSWtnb0tDb0ZLcDBLSkZpMktEZ2FtcHFWaTRjQ0Z5YzNNeGNlSkV1THU3SXljbkIrdldyVU5lWGg0OFBUMTFWakgwOWZVVktrMEN3S05IandBQWx5NWRRbkJ3c0xBOUxpNE9RRUdyc3NLVlFkVVY3MHJxZGVkL3RXclZOQ3JRQlFVRlllN2N1UUNBdVhQbmFtMVRXaEpEaHc1Ri9mcjFzWFRwVWh3N2RnelIwZEZZdFdyVkc1MlR5QmlVT1FXZENrd0xCU1dKaUlpb2ZHQWdpWWpvRFNrVUNodzllbFQ0UXlaUThFM05rU05Id3NiR3hvZ2pJeUlpSWlvOVRrNU9HRE5tREdReUdSNC9mb3lvcUNpaDhvZWZuNS9POWhOcXo1NDlRM1IwdENoNHBJOVNxVVJhV2hva0VvbEdPeTBBNk5teko5YXNXWVA0K0hpNHVMaUk5cWtYY2ZYcDNMbXp6bS9SNzltelIyUEJYcC9zN0d5aG1vb3V1dmFQSFR0V1dIaXl0N2ZIMHFWTDlaNG5JaUlDa3lkUHhnY2ZmRkRzc1lXcFg1OGJOMjRnS0NnSWd3WU4wcWhta0ptWmlTZFBudURFaVJNNGVmSWs1czZkQzFkWFY4VEd4aUlwS1FsQXdXTC82dFdySVpmTE1XM2FOTkdpc2JtNU9iNysrbXZST2E5ZnY0NmdvQ0MwYWRNR0gzNzRvV2hmWEZ3Y2poMDdCazlQVHpSdjNseTA3OHFWS3dnTkRkWFpCcXVzcEtlbkF5aDRiYVJTS1hyMjdQbkc1M3pYNXFlcHFTazJidHdvaENzbVRacWswWTVhTHBkajNicDFTRXBLd3JoeDQzUyt6NmRPbllvcVZhb0liWEptelpxRlBYdjJDQXUrcjE2OUVscWdHV3JtekpsYXE4dm9FeDBkRGFDZ0ZaK3JxNnZ3WGxLL3Z6dzlQVVhWajBKQ1FnQVV6QWN2THkvTW5EbFRvMDM1SDhDb0FBQWdBRWxFUVZST2ZuNitFQWdhTkdpUXNEMHhNUkVBZEM2UUEvKy9qWnBVS2tXUEhqMFFHaHFLMDZkUFk5YXNXUnJIdm12eng4SEJBZE9uVHdkUUVJWXFIRWlTU3FVWVAzNDh2TDI5c1hYclZvUEgxTEZqUnlHUWtwdWJpd3NYTGlBcUtncFJVVkVJQ3dzVEFrZ0E0T0xpQWs5UFQzVHExRWxVWldqSWtDR0lqSXhFUUVBQUFnTUQ4ZWpSSXdRSEI0dENDVFkyTnRpNWM2ZkI0eXFzVHAwNm9zb2hHUmtaOFBIeGdadWJteWhNb3c2N2FhTityYytjT1lQejU4OGJmTi9IamgwVGZUWUhCZ1lDQUw3NTVwc1N0MzByVGRiVzF2am9vNDh3YmRvMGhJV0Z3Y0xDUXFOOW83NUFVdmZ1M2JGOSszYjg5Ny8vUlhaMnRxZzZqeUV1WHJ3SXVWeU9idDI2Q1NHejU4K2ZJelEwRkRFeE1ZaU9qc2FUSjArRTl5eFFFQlJ1MnJRcDZ0YXRpMTY5ZXFGT25UcVF5K1h3OS9lSG41OGZnb0tDY09MRUNadzRjVUo0akRWcTFJQ0Rnd09xVmF1R0w3NzRBcGFXbG1WeWZWUlhlS3RRb1lMT3owUjFHejl6YzNPdHh4VFhlcTV3YTBHbFVnbTVYRjVzTlI5RHFDczJhUXVzRjVhZG5ZMzU4K2NqS1NrSkhUdDJGRUk5MXRiV0dEQmdBUDc0NHcvczNyMWJDT3dVZGVIQ0JhM2JqeDgvcm5XN3RuYVVyL3Q0MzNUK3E2bGJ3cGFtNXMyYlkrUEdqVmkyYkJsR2pScFY2dWNuS2d2S2x5OGhzYkNFQ1Nza0VSRVJsVHNNSkJFUnZZR2NuQnpzMzc5ZjlBZXJ1blhyWXZEZ3dhWHlSeGtpSWlLaThzYlMwaEllSGg0bGJ0R2dYdVF0MnE2a0tLVlNpWmlZR096WnN3ZXBxYW5vMjdldjFrVkg5WG1DZzRORmdhU0lpQWhScTVMRGh3K2pTNWN1V2tOTnI2dFdyVnJvM0xremJHMXRBUlJVM1ZBSEVjcXpuSndjYk42OEdWV3JWaFcxZ3dJS2doYXZYcjNDK3ZYcmNmVG9VZXpjdVJQZmZmY2RkdTNhQmFWU0NUT3pnajhmS0JRS2VIbDVvV1hMbG1qZnZyM29ISlVxVlJLMTNmTHg4VUZ3Y0REczdlMHhkKzVjalFwYXdjSEJPSGJzR0pvMGFZSytmZnNpTHk4UDV1Ym1rTXZsT0gvK1BDcFdyRmppb01tYnlzcktRbjUrUHA0L2Y0NEpFeVlnS2lvS2MrYk1nYnU3dTg0cUZicU1IRGxTb3dMRnV6Zy81WEk1MHRQVFlXSmlnaGt6Wm1odDkzVHk1RWtrSlNXaFVxVksrUFRUVC9XZTcvUFBQMGVkT25Xd1pzMGF6Sm8xUzFSOUlpOHZEejQrUGlVYTM5U3BVMHM4VHg0K2ZBaWdvTVdRUXFFUUFrRzV1YmtBeE8yMkpCS0pFTjd6OVBUVXVkQjk2OVl0SkNRa29FNmRPbWpSb29Xd1hWMXBvMmh3c3JEQ2dhU1BQdm9JbXpkdnhwVXJWekI1OG1SUjZPQmRuRC9GaVkrUDF4a0cwTVhKeVVrSTlWaFlXT0R2di8vRzNidDNBUURPenM1bzNMaXhjSjJxWHIyNnp2UFVybDBidFd2WHh1ZWZmdzZWU29YbzZHaUVoNGNqTmpZV2NYRnhvdUNLbWlGdDNRQ2dXYk5tUWxVd29PQzE4L0h4Z2J1N3UyaTdMaUVoSVlpUGo0ZWxwU1ZrTWhtcVZhdW10eVZXWGw0ZUFnSUNJSkZJTk1ZNGQrNWNuRDE3VmlOSVdOcHUzNzZ0VWJXcmNJczh0VysrK1FiVHAwL0hMNy84Z3RxMWE0dXF5ZWtMWk5qWjJhRlZxMVlJQ0FqQTFhdFhpLzJzS1V5bFVnbnpySEJZTHk4dkR6LysrS1B3SHF4V3JSbzZkdXlJeG8wYm8xR2pSbWpZc0NIT256K1BqUnMzd3Q3ZUhuWHExQkhhWEhYczJCRUFrSlNVaENkUG51REpreWVJam81R1FrSUNBZ01EOGRWWFh3bWZiMlZ4ZlRRa3pQSW13c0xDRUJRVUpOemV1SEVqYkd4c3NHVEpFdEhuZUVtcFZDcjQrZm5CeE1SRTcrK0llWGw1V0xSb0VTSWpJK0hoNFNHcTNBUVV0RWs5ZHV3WUxsMjZoQ0ZEaG1oOXZ5eFlzRUQwdTB0SVNBaE9uRGlCenovL0hBMGFOQ2gyclBQbXpVTjRlTGpXZlc5Ny9nTkFhR2dvN3Q2OUMydHJhK1RrNU9EdTNiczRmUGd3Rml4WThNWmZpSFIxZGNWdnYvMm10WUphZW5vNlJvOGVMZHhXVi9XYlAzKytFSEpUVjM0aU1oYmx5eHlZVmpUdUZ4bUlpSWhJT3dhU2lJaGVVM0p5TXZidDJ5ZnEzZDZoUTRlMy9rYytJaUlpb25mUjgrZlBZV2xwcWJNMVRYaDRPUDcxcjM4aE56Y1grZm41QUlEZXZYc0xiY1dLc3JlM2g2V2xwY1ppejRrVEoyQmlZb0w4L0h6RXhNVGd6cDA3T0hQbUROYXZYNiszWlZKSjFLcFZDeEVSRVRxL2FWK2NDaFVxR0Z3cHFqUnQzTGdScWFtcCtQNzc3elVXTXRldlg0K2dvQ0JNbVRJRlE0WU1FUmI3VFUxTklaUEpoTVZHYzNOejBhS3FOdXBBMmJWcjExQzFhbFdzV3JWS2F6cy9XMXRidEd2WFRtajl0MnpaTXR5NWN3ZjUrZmxRS0JSQ3k2dTNMU1ltQm9jT0hjS0RCdzhRR3hzTG9HQ3hMVDQrSGg0ZUhuQjJka1ptWmlaOGZIeGdhbXBhN0dLdlhDNkhVcWxFNzk2OU5RSko3K0w4bEVxbCtPNjc3eEFhR3FxMU5VeG1acVpRc1dIS2xDa0dWUzFwMDZZTjl1N2RxM01SdTJuVHBsaXhZb1hlY3l4WXNFQm92VllTS3BVS0FRRUJxRkNoQXVyVnE0Y2pSNDVvVk1FcFhQR2tTWk1tMkxCaEE1eWRuWVhXVGRxb0sya01IVHBVdEYxZGphaTRNQWxROFA2eXNySkMrL2J0Y2UzYU5WeTdkZzI5ZS9jV2pldGRtei9GNmRpeEkwNmNPSUZ4NDhaQklwRmcrL2J0V2hmRWxVb2xKaytlaktTa0pEUnAwa1MwYjlhc1dVaEtTa0xkdW5XeGZmdDJYTDU4R1RkdTNIaXQ4UVBBbjMvK3FWRjlSaDBVS0M2UXBQNzdnRHJFK2JyVTdSSEhqUnVIbzBlUHdzek1ESXNYTDlaNS9OR2pSeEVRRUlCdTNicHAzTGUxdFRXR0RCbUNKMCtlRlB1K2V2bXlvT1hOMTE5L3JiZTEyN2h4NDRSQWpscDhmRHppNCtQMW5oOEEzTnpjTUdYS0ZHemF0QW5MbHkvSDFxMWJoZmxidUgyaE5sMjZkRUZBUUFBdVhMaFFva0NTcjY4dkVoTVQwYWhSSTFHbExHZG5aNnhjdVJKbVptYW9WYXVXMXFwODZqWmQ2bXRWVVk2T2puQjBkTlI0UHJSNW05ZEg5ZWZJMndvazdkbXpCNmFtcG1qUm9nVUNBd05oYjIrUGdJQUF6SjA3RnovODhNTnJCMkx1M2J1SEZ5OWVvR25UcGpwYi8rYms1T0RmLy80Mzd0MjdoNFlORzJMNTh1VWExWnhzYkd3d1lNQUE3TnUzRDMvODhRY1dMVm9rN1B2c3M4L1F1M2R2bUptWkNmTmFwVkpoMTY1ZGlJaUlRS2RPblRRcVVXbXpidDA2bmZ2ZTl2eFhxVlQ0NVpkZllHMXREUzh2TDV3NGNRSUJBUUdJaUlqQWpCa3pzR0xGQ3AxejFGQzYzdk1XRmhhaUZuTVBIejVFWUdBZ3VuVHBJdHpubTM3bUViMHBSV1ltelA0WHBpWWlJcUx5aGI4cEVoRzlodkR3Y0J3K2ZGajRZNEZFSXNHQUFRUFF1SEZqSTQrTWlJaUlxSHpLeXNvU0ttNW9ZMlZsaFpZdFcrTFZxMWRJVGs1R2ZIdzh6cDgvRHlzcksweWNPRkhySXJDTmpRMHlNek9GMnk5ZXZJQ1Bqdy9hdFdzSFB6OC91THE2NHYvKzcvK3daczBhTEZpd0FPdlhyeStWeHhJYkc0djkrL2ZEeE1URTRHb1phaXFWQ3ZiMjlob0w5aTlldkJBV0UvVlJMNHpLNVhKUmxVNTlLbFdxaE9QSGorUEtsU3RvMnJRcDh2UHo4ZGRmZnlFcEtRblBuajNEaEFrVE1IbnlaQ3hac2dRLy9mUVQ3dDY5aTFtelpnbXRoTEt6czR0ZDVFcE1URVJnWUNDdVg3K09PM2Z1Q050VFVsSXdidHc0dlQrcmJ0V2kxcXRYTDdpNnVxSlhyMTRHUGI0M2xacWFDbTl2YjVpWW1LQnUzYnFJaUlpQW82TWp0bS9mTGdSbTFPMlorL1RwSTdTZjBtWEhqaDA0ZVBDZ3h2WjNlWDVLcFZLdFlTUUEyTGx6SjdLeXN0QzZkV3QwN2RyVjRQdlNWMUZESXBFVVcvVklYMWhDbjl1M2J5TXRMUTBkTzNhRW1aa1o2dGF0SzFSOXlzek14UFhyMTFHblRoMGh0S0N1Yk5TcVZTdWNQbjBhRVJFUmNITnpFNTN6K3ZYcmVQejRNVnhjWEVUUFFXNXVMaDQ5ZWdTcFZJcTZkZXZxSEpPNk1wTjZnYjF6NTg2NGR1MGF2TDI5aFVEU3V6eC85SkZJSkxDMnRzWW5uM3lDZmZ2MndkZlhGMTVlWGhySG5UMTdGa2xKU1dqZnZyMUdKUk1uSnlmaE15b3ZMdzh5bVF6LzkzLy9weEZZeU1yS3dvRURCOUMwYVZONGVucHEzTWZWcTFjUkZoWW1oR0lMVTFmTU9uWHFGTTZkTzZmejhhaGJtYjVKeFpqSGp4L2p6cDA3c0xXMVJhOWV2WkNYbDRmdDI3Zmp4bzBiV2tNdkdSa1pPSERnQUNRU0NZWVBINjd6dkhsNWVVTDdUVjNVanowbEpVWHZjZXJubzdEZXZYdGo4dVRKb20yM2J0M0M4dVhMTlk3dDI3Y3YvUDM5NGUvdmo1VXJWMkwxNnRXUVNDU2lhbUhhZUhwNlFpcVY0dUhEaHdhRlA5U09IajBLUU54T1VjM0R3d09CZ1lIWXNtV0wxcDlWVjFTN2NPRUNidCsrcmZkKzZ0ZXZyOUV1c2F5dWorclh4TWZIUjdobUZmWDA2Vk1BQmVFaWJlRlJYYS83blR0MzRPL3ZqNTQ5ZXdyQmt5Ky8vQkt1cnE0NGN1UUl2dm5tRzZ4YXRVcnZZOUhseXBVckFJQ1BQdnBJNi83VTFGVE1uejhma1pHUnFGMjdObGFzV0tIeit0Qy9mMzhjT25RSTE2OWZSMHhNREhKemMzVlczVXROVFVWRVJBUXNMQ3dRR3h1TGJkdTJsV2pjVmxaV29xcEJiM3YrbnoxN0Z1SGg0Umd6Wm96d3Q4Z0pFeWJnK3ZYck9IUG1ER2JPbklrMWE5Wm9CS0VORlI4Zmp4czNic0RMeTBzajRGcWhRZ1dNR1ROR3VIM3MyREVFQmdhaVo4K2VKYTZZU3ZTMlpEOThpSXFOK0hkNUlpS2k4b2lCSkNLaUVycDc5NjZvWkgyRkNoVXdZc1FJT0RzN0czRlVSRVJFUk9WYjBmQlFVYzdPemxpNmRLbHdPeXdzRElzWEw4YVJJMGZRc0dGRHJkVUFpb2FjOXUzYmg3eThQQXdhTkFoK2ZuNEFBQzh2TDhUSHgyUGZ2bjA0ZXZTbzhPMzdzMmZQaWxxUEZCWVRFMlBRWTVvNmRhckd3dVBMbHkvaDYrc0xGeGNYVVJVR3RmSGp4d3NMMW9VdFc3WU05Ky9mTitoK2dZTDJQNFVYd3ZSWnZudzVUcDQ4Q2FDZ0VrSGhxakttcHFiNDZxdXZZRzl2ajAyYk5tSGx5cFc0Y3VVS2V2WHFoUll0V2tBdWx5TWpJME9qSWtsaEtwVUt5NWN2UjFoWUdDUVNDVnExYW9YYnQyL0R6YzFONjZLL0x2NysvZ2dMQzhQbzBhTkx0UVZWY1dyWHJvM3Z2dnNPTFZ1MmhJMk5qVkJGNFUwQ0JkcTh5L05UbDBlUEh1SGN1WE9RU3FVYVFhMlVsQlJzM0xnUjd1N3VHbFdEak9uWXNXTUFJSVJlV3JkdWpkYXRXd01vZUY5ZHYzNGRMVnUyeEtSSmswUS81K25waWRPblQrUFVxVlA0MTcvK0pXeFhWOWtBZ0JFalJvaUNVamR2M29SY0xrZUxGaTMwVmkwcFhDRUpBTnEyYlF0TFMwdGtaMmZqNWN1WHNMS3llaS9uVDJFREJnekFpUk1uc0gzN2RuejQ0WWVpc0VScWFpcTJiOThPcVZTcThicm8wcTlmUDQzQVJXSmlJZzRjT0lCNjllcUpxbjJvUlVaRzZneHl5R1F5QUFXQmt6cDE2Z2piRlFvRnZMMjloZHZwNmVrQWdDcFZxaGcwVG0zKytPTVBBQVhoQ2dzTEMvVHIxdzhuVHB6QTVzMmI0ZUhoSWFwRWs1K2ZqdzBiTmlBakl3UERoZzNURzBabzBxUUp6cDQ5cS9lKysvZnZqNXljSEJ3NGNFQm5SVU5kek16TU5JSWlSVU5oaGMyWU1RUGp4NC9IM2J0M2NlZk9IYlJ1M1ZyanZWQ1V0YlUxMnJScEExOWZYL3ozdi84MUtId1JGaGFHZS9mdXdkblpHWjA2ZGRKNlRFeE1EQzVldktqM1BJWERSTHFvVkNxTjIyVjFmVlQvamxYME9xOU5TU3FJeWVWeWJONjhXUWk4Rlc3TE5XblNKTHg4K1JMbno1L0hvMGVQaFBaZGhsSXFsYmgyN1Jva0VnbTZkT21pc1Q4bEpRVmZmLzAxa3BPVDBhaFJJeXhmdmx4dkpTWjdlM3QwNjlZTjN0N2UyTGR2SDlxMGFZTWpSNDdvSFVOdWJtNnh4K2k2cjhLL2g3M04rWitRa0lCdDI3YWhVcVZLR0R4NE1QNzg4MDhBRUZxcDV1Zm40K3paczVnMWF4WldyVnFsRVpvMXhKMDdkN0JqeHc0OGVmSUUzMzMzWFlsL25zaVlWSEk1Y2g0L2dtTy9mc1llQ2hFUkVXbkJRQklSVVFuNCsvdUxTdGRYclZvVkkwYU0wUHR0ZnlJaUlpSUNIQndjSUpQSmtKbVphZER2VHZYcjE4ZW9VYU93WWNNR0JBVUZhUVNTMHRQVElaUEpoRVhmcUtnb25EMTdGdlhxMVVPelpzMUV4NDRkT3hhT2pvN28yYk1uenB3NUE2Q2dDc2l6WjgrMDNyZjZHK3F2SXlVbEJhdFhyMGJmdm4yMUx0anIwcUJCQTcwTFYycXZYcjNDbzBlUFlHVmxwVkVsUkJjN096dDA3TmdSaVltSnFGR2pCcHlkbmVIaTRnSm5aMmRVclZvVktwVkthRE0wZS9ac0JBWUdvbDY5ZXNqT3prWlVWQlNBZ3NYMXdxMksxZFRCblprelorTE9uVHZvMnJVckxDd3NNSGp3WU5TclYwLzBqWHFnb05wU1VsSVNuSnljTkZyalpHUms2QXdEdkUzMjl2WUd0NGVMaUlnUUxjWnE4K2pSSTQxdDcvcjgxRFdPdFd2WElqOC9IK1BHamRQNGdvWlNxVVJJU0FodTNicUZ4bzBibzJuVHBtOTBmNlVoSkNRRWdZR0JxRjY5T3RxM2J3K0ZRaUY2UHRXVmloUUtoYWdDakVRaVFjdVdMVkd0V2pWY3ZIZ1JZOGVPRlZXUUdEVnFGSHg4ZlBEeHh4OEwyMVFxbGJCb3JHMmh2VEQxZmFrL0F5d3NMTEJ6NTA1VXExWU53UHM1ZjRxeXM3UERxRkdqc0czYk5xeFpzd1pMbHk2RmlZa0o1SEk1ZnZqaEIyUm5aK1BMTDcvRUJ4OThVS3IzYXloMTBLaFBuejdvMmJPbnNGMG1rMEVtazZGKy9mb0FnQWNQSGdBQXFsZXYvbHIzNCt2ckN6OC9QMVNwVWdXREJ3OEdVREFmcGsyYmhpVkxsbURKa2lWWXRXcVZFSERidFdzWGJ0eTRnWHIxNmhrY1VpMHZxbGF0aXErLy9ocFdWbFpDS0xDNFFCSlFVT1hvazA4K1FmdjI3VFVxQ0duajZ1cUtxVk9ub25MbHlqb3JxMzMyMldkYXF3NmxwcWJpaXkrK1FJMGFOWFJXVUFLQTBOQlFMRnk0VU9PNkpwRkl5dXo2cUc1aHUyYk5HbEZvcnJDVksxZmk5dTNiK09tbm4xQ2pSZzJOL2JkdjM4YktsU3RGMjNidDJvWFkyRmowN3QxYnFCaFgySXdaTTlDOWUzYzBhOVpNQ0VzYXl0VFVGRC8vL0ROQ1FrSlFxVklsamYxeGNYRUFDcXJHelowN1YrZThpSXFLZ3F1ckt5UVNDUVlOR29RWEwxN2c4ODgvUjgyYU5kR2hRd2ZSc1NxVkN0OSsreTBlUFhxRUJRc1dvSDM3OWxyUHFRNUR5V1F5ckYrL1hxUHRaa2tyeUJWbDZQeVh5K1ZZdFdvVlpESVp2dnJxSzQzUWt6cVVKSlBKY1AzNmRiM2hmMzNVSVRaRFd0Y1JsVGM1OSs4QitmbXdhZVp1N0tFUUVSR1JGZ3drRVJFWjZPclZxN2grL2JwdzI4WEZCYU5IajliN1RWY2lJaUlpS3VEdVh2QUg0bHUzYm9rVzdmVlJ0d1hSMWo3bjFxMWJBQ0MwaXRpNGNTTVVDZ1hHangrdmNheUppWW5HUXVPa1NaTTBxbitvN2RtekIzdjM3alZvakVXcHE0TVVYVXdzenBRcFV3dzZMaUlpQXBNblQ0YXJxeXZXckZsajhQbjFoUWR1M0xpaHRhVklZYWRQbnhaVkNWWHIyTEVqRmk5ZWpIcjE2cUZldlhvQW9MZEN5bzBiTjdCdTNUcXNXclVLclZxMU1uRDBtcEtUay9IczJUUFkydHBxTEJLK1RmZnYzeTlSSlN1MWQzMSthck43OTI1RVIwZWpWYXRXR0Rod29NWitKeWNuVEpzMkRXdlhyc1VQUC95QTMzNzdUVzlsaThMeTgvT2hWQ3FMUGFZa0ZBb0ZObTNhQkFBWU9YSWtKQklKamg0OWl0OSsrMDNqMkJNblR1REVpUlBDN1NaTm1tRERoZzNvMjdjdmR1N2NpZDkvLzEyb2tpU1JTTkN0V3pkMDY5Wk5kSTR6Wjg0Z0lpSUNsU3RYMXRoWGxMcjZUdUdxWE9vd0V2Qit6aCtnSUVCeDd0dzVqQm8xQ2dBd2NPQkErUG41NGViTm0vamxsMTh3WWNJRXJGeTVFcUdob1dqWHJsMkpXc0ZkdW5SSkk3eWdYcWhYQjd5SzB0Y0NUQjJNS1B5NkFBV3ZXZUZxSXVyS1ZPcUFVa2xrWldWaHc0WU5BQXFxVFJVT0huVG8wQUVEQnc3RXNXUEhzSERoUXZ6NzMvL0cwYU5IY2VEQUFWU3VYQmxMbHk0MUtOUmEzaFQ5ZlVBZENsUzNETlZHL2Z1RW9Td3RMVEZnd0FDOXg1aVptUW0vY3hSMitmSmxBQVhQdjc0Mmt1cHhhL3VNSzZ2cm8zcisxcTFiVitkbnJmb3hXbHRiYTYyQVpXVmxKYnFkbnA2T0kwZU9vRXFWS3BnNGNhTFdjMG9rRW8yZ1pFbTR1TGlJZ2s0NU9Ubll1WE9uY1B2enp6L0h1SEhqOUFhQU5tL2VqT2pvYUd6WXNFRm82NlpXOUhYYnZYczNIajE2aEhidDJ1bHNNNXFWbFlVVksxWWdKeWNINDhhTlErUEdiNmNObENIei82ZWZmc0xEaHcvUnZIbHo5T2pSUSt0NUpCSUo1c3laZ3dFREJxQmh3NGF2TlJaOWdhUUxGeTZJcXV1cHczRm56cHdSZmg4SFVHendPRGMzRndxRm90U3VJVVJxV2YrYnZ6WWVETlFSRVJHVlJ3d2tFUkVaNE96WnM3aDkrN1p3MjlYVkZTTkhqdFQ2QnlzaUlpSWkwdVRzN0l5YU5XdmkvUG56R2dzd04yN2NnTFcxTlZxMGFDRnNlL2JzR1E0ZVBBZ0FhTm15cGNiNXZMMjk0ZXJxS2l4aVZhdFdEZDI2ZFVQTGxpMkxEVEs4VFUrZVBBSHcrdFV4aktGR2pScjQvUFBQTmJiTDVYS2NPSEVDS3BVSzl2YjI4UEx5MHFndVVkSXdrTHFDdzV1ME13S0F2WHYzNHZ6NTh4ZzVjbVNaQnBKNjkrNk55Wk1uNnozbTk5OS94OUdqUjBYYjNyZjVlZXZXTFJ3K2ZCaTJ0cmFZTTJlT3pvWGluajE3d3RmWEY3Nit2bGk3ZHEyb0xhTStvYUdoK09TVFQ5NW9qRVZ0Mzc0ZDBkSFJhTml3b2JDbzYrYm1oajU5K2dqSFpHWm00dnIxNjZoVHA0NG94S2Yrbk9uWHJ4OE9IejZNczJmUG9tdlhyam9yU1lTR2h1TFhYMzhGQUV5Y09MSFk5bjh2WHJ3QW9MbHdydmErelI4QXVITGxDbjcrK1dlaE1oSlFzS2orM1hmZlllYk1tVGh4NGdTdVg3K08xTlJVTkduU0JBc1dMQ2hSUlpMQ2dRWTFkWWd0SkNRRUR4OCsxTml2cms2aVRXeHNMQURvYlJFV0VSR0JwS1FrdUxtNXZWWVY1WjkvL2hscGFXbHdkM2RIOSs3ZE5mWlBtalFKV1ZsWnVIanhJa2FQSG8zczdHdzRPRGpneHg5L0xOTTJsMi9UeTVjdkFlZ1BKSldWK1BoNEhEbHlCS2FtcHVqYnQ2L2VZOVZodDZKdEFrdmlUYTZQTDErK1JIUjBOR3h0YlEwT2ZockMzdDRlVFpvMHdkQ2hROHNrUkhMbnpoMnNYYnNXS1NrcEFJQm16WnBwRFdJV2xacWFpdlQwOUdJZmUwNU9qdEI2ejkvZkg4T0hEMGU3ZHUzUXZuMTd0R2pSQWhZV0ZvaUppY0dTSlVzUUd4dUxidDI2bFduTDBhTHpQelUxRlpjdlg0YVZsUlZtelpxbDl6UFF6TXhNRkVaeWRuWkdreVpOOUFicDFKS1RrNUdjbkl3cVZhcG9yVUxuNit1TGdJQUEwVGFwVktyUitrK2xVbW10ZEpXYm00dE5temJoMHFWTFVLbFU2TmF0RzJiTm12Vk9oaWlwZk1vS0RZSGxCeC9BakIwTWlJaUl5aVd1cEJNUkZlUDA2ZE80ZS9ldWNMdFdyVm9ZTVdJRVRFMU5qVGdxSWlJaW9uZlA4T0hEc1dyVktnUUdCZ3J0S1lDQ0ZsY0hEeDZFdGJVMW5KeWNJSlBKa0pDUWdQejhmSGg2ZXVLamp6NFNuY2ZmM3gvQndjR1lOMitlc0czdzRNRndjSEFvczhlaVRXWm1KbzRkT3dhZ1lHRTVJQ0FBUFhyMFFMdDI3WVRmSFMwc0xJb05KN3h0S1NrcGlJaUlFUDcxNjlkUDY0TGZsaTFib0ZLcFVMRmlSYVNucHlNc0xBeHo1ODdWcUJCU0V2K1B2ZnNPYStwdTN3QitKd3hScG9JQ2FsRWM0TWFCZTFSQmk2OTd6enBhK211clZsdGJxNisxaW50clhiVnFxL1dsYnNWWnF6Z1FGRWRGVVJSRlVVQlFCRkdRTFJDUy9QNklPUklKa0VBd2d2Zm51cnprbkp6eHplRndBamwzbmtmNVNmbzdkKzdBeXNvS1ZsWld4ZHFPc2twUnAwNmRpajJXNGpBME5Denk1cDY2RHkyVXAvUHp5Wk1uV0x4NE1lUnlPWDc0NFljaWI1NVBuVG9Wb2FHaHVIVHBFdjcrKzIvMDZkT255TEZhV0Zob1hBVkZrNHExZm41K09IandJQ3BVcUlCcDA2WUpOM1ZidG15cEVuaU1pSWpBaFFzWDBMSmxTM3oxMVZmNXRsT3hZa1Y4OXRsbldMdDJMVmFzV0lIMTY5ZXJ0RzRERkdHWE9YUG1RQ0tSb0h2MzdrVldoSk5LcFVLYlAxdGJXN1hMbEpmelJ4bTRPSFBtREk0ZVBRcERROE44Ti92TnpNelFvVU1IN04rL0g0bUppUkNMeFJnM2JseSt5aTFGMmIxN2Q3NXdTSHg4UE1hTUdZTisvZnBoNHNTSitkWlp2bnc1VHA4K3JYWjdOMjdjUUxWcTFRbzkzM2Z1M0FrQStWNnpOTEZ2M3o2Y08zY09GaFlXbURsenB0cGxSQ0lSMnJScGczUG56Z2t0TkJzM2JxelRBSXErS1FNWituNmRURTFOeGR5NWM1R1ZsWVZQUC8yMHlOYzlaU0JKWGRVaFRaWGs5VEVvS0FnU2lRUnQyN1l0OXY0TE1uUG1USzFmOTlXMWZsTzZmLzkrdm5uUG56L0gxcTFiaFlwVWpvNk9pSXFLS3JERlhsNFNpUVR4OGZHb1hMbHlrVUZBVTFOVHJGdTNEcytlUGNQNTgrZmg3KytQNDhlUDQvang0ekEyTmthVEprMXcrL1p0U0NRUzlPblRCNU1uVDlab0RMcnk5dmx2YlcyTlRwMDZvV3ZYcnJDenM5TnFXNE1IRDhiZ3dZTTFXbFpaMlUxWmRmUnRjK2ZPMVhpLzZ0cmEvdkhISHpoMTZoU2FObTBLdVZ3T1B6OC9WS3RXRFo2ZW5ocHZsNmdnc3B3Y3ZQQTlDYnRoK1Q5Y1FVUkVSTzhIQnBLSWlBb2drOGx3OE9CQmxVOU8xcTFiRnlOR2pIaW5iMGdRRVJFUmxSZHVibTQ0ZE9nUWxpOWZqbDkvL1ZXbzZOQzNiMStJUkNLRWhJUWdNVEVSQmdZR2FOT21EYnAyN1FwM2QzZVZUNFFuSkNSZzVjcVZjSEp5VXJuUnIyeUg4aTQwYjk0Y216WnRVZ2tJM0xoeEEydldyRUZDUWdLNmRPbUM3T3hzWEw1OEdSY3ZYb1NWbFJYYzNOelFzMmRQL1BycnJ5WGFkMjV1cnRicnBLV2xZY2VPSFlpTWpFUkVSQVRTMHRKVUhuKzd0Vk5XVmhZMmJ0eUlFeWRPd01uSkNTdFhyc1R1M2J1eFo4OGVmUG5sbDVnOGVYS2hJWXNLRlNwZzRNQ0JLaTFPSkJJSjl1elpJd1NKMXF4Wmc3VnIxNkpodzRibzBLRURPblRvZ1A3OSs2TmR1M1pGM29STlRVM0Y0OGVQWVd0cmkzcjE2bWw3T1BTaVBKeWZjcmtjQVFFQldMZHVIZExUMDFHclZpMGtKaWJDeDhjSDJkblp5TTdPUmxaV2xzci9yMTY5RXRxUkFjRG16WnZSb2tVTGxmWTg2dFN1WFJ0ZVhsN0ZQZ2JLdGpkaXNSaloyZGxDdGFMSmt5ZWpWcTFhQmE2bnJENVVXQldLM3IxNzQrelpzd2dORGNYUFAvK00xYXRYQ3plUFQ1OCtqZFdyVnlNM054ZXRXclhDRHovOElLeVhuSndNdVZ3T1MwdEw0ZS9KN094c2JOMjZGWW1KaWJDMnRpN3d1SlNIOHdkUUJKRUF4VTMzZXZYcVljYU1HYWhkdXpZQXhUWGk3Tm16MkwxN041NCtmUXBqWTJNMGF0UUlOMi9leFBUcDA5RzFhMWNNR3pic25SNExwYWlvS01USHg2TkhqeDRGTHFNTXN4a1pHZVZyb1ZlVWYvNzVCNy8vL2pzQVlQcjA2Zm5DWnhrWkdUaHo1Z3lPSFR1RzZPaG9HQmdZb0hmdjNyaCsvVG9DQWdJUUZCU0UvL3puUCtqYnQ2L2FjeWc3T3hzeW1VeXJNV1ZsWldsVXZTUnZKYU9qUjQvaTZOR2pXdTNuYmNxMlkzbURQWVdOWDFuVlNpYVQ0ZFdyVnlycnFKdi90Z29WS3VSN2YrZkpreWZ3OHZKQ1RFd01XclpzaWRHalIyczg3cUtDTzZYMStuamh3Z1VBNml0S2FrTmRLOHppaEpCalkyTUxiWUdvSkpGSXNHdlhMdXpidHc4NU9Ua3dOemVIcDZjbnVuZnZqajU5K2lBNk9ob1pHUm1GVm1jNmRlb1Vjbk56aTJ3WGxwZXRyUzJHRGgyS29VT0g0c2FORzFpNWNpVVNFaEtFNmttQW9pTGM3dDI3MGI1OWU5U3BVNmZJYlpiVytUOTE2dFFTVmQ3S1MvbDYvUFpyM0pVclZ3QVVIRWdxcWNEQVFOU3NXUk9yVnEyQ1hDN0g1NTkvanNEQVFBYVNTQ2ZpZHUxRWJtb3Fhbm9XWFUyTmlJaUk5SU9CSkNJaU5hUlNLZmJ1M1l1SWlBaGhucE9URTRZT0hjb3dFaEVSRVZFeGlVUWl6Smt6Qjk5ODh3MW16WnFGUllzV29XclZxckMxdGRYb3BrUkNRb0xRdHNmTHkwdmo5ajFQbno3RmpoMDdBQ2h1TkFMQTJiTm5FUjRlcm5aNTVlK0FSNDhleFpVclY5QzNiMStWOWsybXBxYW9VNmNPWW1KaWNQcjBhWnc5ZXhZUEh6NEVvR2pwTkdIQ0JCZ1lHT0RGaXhjNGVmSWtUcHc0Z1lNSEQrTGd3WU5vMEtBQmVqMUJ2UFVBQUNBQVNVUkJWUFhxaFc3ZHVoVlpBU0lsSlFVQVVLbFNKUmdaR1VFbWt5RWdJQUNBZG0xaEtsV3FCRjlmWDJSa1pLQktsU3BvMzc0OW5KMmRoWC9LNmhxNXViazRkKzRjdkwyOUVSOGZEeWNuSjh5ZlB4OFZLMWJFNTU5L2psYXRXbUhwMHFWWXVuUXBybHk1Z2lsVHBxaXR6R0ZpWW9LSkV5Y2lLeXNMMTY1ZHc5V3JWM0h1M0Rra0p5ZkR3Y0VCQ3hjdVJGaFlHUHo4L0hEdDJqWGN2WHNYZi96eEJ4d2NITkMxYTFmWTJ0b1cyaFpKZWRPMlk4ZU9HaDhEVGFXbHBVRWlrUlI0SS83NDhlTTRkZXBVb2R1UVNDUmE3Yk9zbkovWjJkbllzR0dERUdpTGpvN0d1blhyaW54K1JrWkdxRlNwRXN6TnpaR1dsb1pseTVaaHpabzFhdit1cWxTcEVxWk5tNWF2NmxCQlpES1oyakNCOHRoWlcxdWpRb1VLV0xCZ0FhNWR1d1lQRDQ5Q3Q2Yzh0d3FyZ2lNU2lmRFRUejlod29RSnFGKy9QZ3dNREpDUmtZRU5HellJZ1pzZVBYcmcrKysvVjZtV2RmcjBhV3pac2dVaWtRZ1ZLbFNBc2JFeDB0UFRoYURGOE9IRHRXcEpwbFJXemg5QVVUMU1KQkpoK1BEaEdEZHVIQXdORFJFVkZZWFRwMC9qOU9uVFNFNU9CcUNvZlBiVlYxL0J6czRPRnk1Y3dNYU5HK0h2N3c5L2YzODRPVG1oYytmT2FOMjZOUndkSFF2OCs5elB6eTlmMnk5bEZadm82R2o0K3ZxcVBaYnFLRnN3dXJtNXFYMDhJeU1EQ3hjdUJLQUllS3ByV1ZTUWUvZnVZYzJhTlFDQUNSTW1DQlZ1MHRMU0VCUVVKQVNPSkJJSlJDSVJ1blRwZ3ZIangrT2pqejVDVGs0Tzl1L2ZqMzM3OXNISHh3YytQajV3ZG5aR3g0NGQwYng1YzlTclZ3OUdSa2FZTW1VS0lpTWpOUjRUQUtHTlhsRVdMRmdnZkYybFNwVjg3ZnpTMHRJUUV4T2pNaThuSndkK2ZuNXdjWEZSV1Q0cUtrcDRqVk1HMVFCZzBxUkppSTZPTG5RY2x5NWRRcjkrL2ZMTkR3a0pVVHRmYWZiczJVSkZLNGxFZ2tPSER1R3Z2LzVDVmxZV1hGMWRNV2ZPSE9IbldDNlhxLzBaalltSndZVUxGMkJnWUFCblorZEN4MWthcjQ5UlVWRTRmLzQ4akkyTjBiVnIxMEwzWDVTN2QrOEs0eXlKd3RxYmJ0cTBDZi84OHc4QXhUWGg4ZVBIeU1uSlFZOGVQZkRsbDE4S29hdkdqUnZqenAwN0dETm1USUZoemN6TVRPSDhLcXF0bmxKQ1FnSWlJaUp3Ky9adDNMaHhRN2krbVp1Ym8zZnYzakEzTjRlL3Z6L3UzNytQKy9mdlkvdjI3YWhXclJyYXQyK1A5dTNidzhYRlJXMGx4Tkk2LzBzU1JvcVBqd2VndUs1blpXWGgyTEZqQUZRRFR4S0pCTmV1WFFPZ20wQlNYRndjQU5VV3BJYUdocEJJSkVLb1hpcVZhdFJLanFnbzh0eGNSRzlZRDlzQkExSEJWcnNxWWtSRVJQVHVNSkJFUlBTVzNOeGM3Tnk1VStWTmc0WU5HMkx3NE1IRmVvT1lpSWlJaU42b1ZxMGFGaTFhaEZtelptSFNwRW1ZUG4yNlN2dTJnbHk5ZWhVclZxeUFTQ1RDb2tXTHRQckVma3BLU3I0MlBQZnUzUlBhSkJVa0pDUUVBTkM2ZFdzMGJOZ1FBUUVCdUgzN05xS2pvL05WR25KMWRjWG8wYU5WUHFGdlkyT0RUei85RktOR2pjTDE2OWR4NU1nUlhMMTZGZmZ1M2NOdnYvMkdUejc1QkpNbVRTcndkOHlqUjQvQzI5c2JBSVNiN3Nyd2dqYVZBQXdNRExCa3lSTFkyTmdJVmFtVTVISTU3dDY5aThEQVFKdzlleFpKU1VrUWk4WG8xNjhmdnY3NmE1VjJXQzR1THRpMGFSTVdMRmdBZjM5L2hJYUdZdnIwNldqUm9nVUE0UExseTdoMTZ4Ymk0K1B4Nk5FanhNYkdDdFVXcksydE1YNzhlQXdlUEJnbUppYXd0N2VIbTVzYjB0TFNFQkFRQUQ4L1A5eStmUnZlM3Q3dzl2YUdvNk1qeG80ZHE3WWxtNjdidFNVa0pHRG16Sm13dExURXMyZlBBQ2pheGFoaloyZFg1QTNuaUlpSUltK2U1MVZXems4VEV4T01IRGtTQnc4ZVJKMDZkVkMxYWxXWW01dkR3c0lDWm1abU1EYzNoNW1aR1V4TlRZVi9GU3RXRkc3Y0ppWW13dFBURTJGaFlUaDQ4Q0NHREJtUzd6a1pHUmtWR1JySzY0c3Z2a0JDUW9JUThBR0FwS1FreUdReU9EazVDY0dRQmcwYW9FR0RCaXJyN3R5NUUvLzg4dzlNVEV4UXNXSkZ5T1Z5UEhqd0FDS1JxTWdxSTFXclZzWHZ2Lzh1Yk4vZjN4OW56cHlCa1pFUlBEMDkxYmJKVWQ1UWw4dmx5TXJLRWlwVm1KcWFZdGl3WVJnNGNLREd6enV2c25MK0FNQ1VLVlBRczJkUHRHalJBbnYzN3NYeDQ4ZUZtOWRpc1JoZHVuVEJxRkdqVUxkdVhXR2R6cDA3bzIzYnRqaDgrREFPSGp5SThQQndoSWVIWSt2V3JXalJvZ1dXTDErdTl2bXRYNysrd09jZUhCeXNVZ21sTUltSmlUaDE2aFRzN093S1BDODJiTmlBSjArZXdON2VIbVBHak5Gb3UwcE9UazV3Y1hGQnMyYk5NR2pRSU1URnhXSEpraVc0Zi8rK2NMMDNOVFZGejU0OU1XalFJTlNzV1ZOWTE5allHS05IajBhL2Z2MndiOTgrSER0MlRBaFJBTURvMGFNeGZ2eDRORzdjV09PUW43YXNyS3hVZ21TVEowOVdlZnpLbFN1WVBYdTJ5anhqWTJOczJyUkpxSHhUdVhKbEdCZ1k0UEhqeDhMUHJwT1RrN0M4SmxYVmlzdkd4Z2JKeWNrNGZmbzBmSHg4aERhQm8wZVB4cGd4WTRSMmhJQWkwRFppeEFoWVdsckMzTndjSmlZbWtNbGtpSXlNUkc1dUxnWU5HbFJna0tjMFh4KzNiTmtDdVZ3T056YzNyZHYzZVhsNUlTd3NEQlVxVklCTUprTkNRZ0lBbExqNllHSHRUZk9HZVVRaUVhWk5tNFlCQXdiays3MW14b3daK1BYWFgzSC8vbjA4ZXZSSTdiWU1EQXhRdDI1ZERCczJUUGhkNUcxWHJseUJyNjh2RWhJU0VCc2JpNHlNRE9FeEl5TWp0RzNiRnAwN2Q4YkhIMzhzZlArR0RSdUdwMCtmSWlBZ0FBRUJBWWlJaU1DUkkwZHc1TWdSbUpxYVl1dldyZm1DcTZWMS9wZkVpUk1uc0d2WHJueno4MTdMUWtKQ2tKV1ZWV2lWdnNMODlOTlBrTXZsTURZMlJrWkdCa0pDUW1Cb2FLaFNWYXBIang3NDY2Ky84TmxubjhIQXdBRHg4ZkdzamtRNjhlelFRZVE4VDRERE4xUDBQUlFpSWlJcUJBTkpSRVI1Wkdkblk4ZU9IU3Fmakd6ZXZMbkduN1FpSWlJaW9xTFZyMThmR3pac3dQejU4ekZ6NWt3MGI5NGNQWHYyUk92V3JXRmhZU0VzbDVLU2dxQ2dJSnc4ZVJJaElTRm8wS0FCNXN5Wmt5OVVVeFJuWitjU3RkRlFCaDJNakl4dzVNZ1JBSW9ieEczYXRFR3JWcTNRcVZPblFnTlNZckVZclZ1M1J1dldyZkgwNlZNY09YSUV2cjYrTURBd0tEVHc3dWpvQ0pGSUJMbGNMdHlZdHJLeVF1Zk9uVEYwNkZDdG5rUGVDaWg1eWVWeXJGdTNEaEVSRVRBeU1rSzNidDB3WnN3WWZQVFJSMnFYdDdTMHhMSmx5L0RycjcvaTJMRmplUGp3b1hBVE1DTWpBd2NPSEFBQVdGaFlvSG56NW1qVXFCRmNYVjNScUZFanRaVk16TTNOMGFkUEgvVHAwd2ZQbnorSHY3OC8vUHo4OFBEaHd3S3IxTnk1Y3dkV1ZsWm8zTGl4VnNlZ0lGV3JWa1ZTVWhKaVltSmdhR2lJSmsyYVlQejQ4V3FYYmRXcVZiNGJqbS83NDQ4L3RBb2tsYVh6Yy9EZ3dXckROcHF3dHJiR1o1OTlob3NYTDZKejU4N0Yyc2JiR2pSb2dDZFBuZ2p0bVFCRmxhV0dEUnNXK1gycVg3KytjUE1kVU53WXQ3VzF4ZGl4WXdzTXBPV1Z0d3BPang0OThQanhZN2k1dWFsVXRzaXJiZHUyT0hEZ0FISnpjNFYvQmdZR3FGcTFxa3JvUVZ0bDZmd3hOVFVWcmhmT3pzN1l1blVySEJ3Y2hKWnZCZjNNR3hzYlk5aXdZUmc4ZURBQ0F3UGg1K2VIZS9mdTRmdnZ2eTl3WFB2MjdTdTB6Wk02cTFldnh0bXpaMVhtV1Z0Ylk5U29VWEJ3Y0Npd0dsT2ZQbjF3OWVwVnpKa3pSK3VxSDJLeEdBc1dMQkNDRVBiMjluQjBkRVI0ZUxqUXVyUno1ODZGVnF4UnRya2FQWG8wVHA4K0RWOWZYMWhiVzJQY3VIRUFGRUd3MHFSczk2U05HalZxSUR3OEhCa1pHVUpBeE1qSUNPM2F0Y09rU1pOVWp2V2tTWk4wTmxaMTFxeFpnK1BIandOUVZONGJQMzY4MnA5alMwdEwyTmpZSUNFaEFZbUppUUFVM3o5YlcxdjA3Tm16ME5mbDBueDlkSEZ4UVdob3FQRDlMb3labVJtc3JLeUVVSkNEZ3dPdVhMa2kvSTVoWW1LQ3JsMjc0dU9QUHk1eVc3cGlZbUtpTm1SdGIyOHZWQjRyaWRxMWErUHk1Y3VRU3FXd3NySkNpeFl0MEtoUkl6UnAwZ1NOR2pWQ3BVcVYxSzVYdlhwMWpCdzVFaU5IanNUang0OVZxclFWVmtWUEU5cWMveVhoN093TU96czdvYnFYdGJVMWV2ZnVyZkw3azZtcEtUcDI3S2p5KzdjMlpESVpybCsvRGtEeE9tcG5aNGZQUHZ0TTVSaU5HalVLRW9rRXZyNitrTXZsR0RGaWhOYS94eEs5TGYzT0hUeWNQdytPUC95SVNocTBWU1FpSWlMOUVjblZOWWNtSXZvQTVlYm13dHZiVzZYUFBjTklSRVJFUktWSExwZkR6ODhQdTNmdkZnSWNKaVltc0xDd1FHcHFxbEJCcEZhdFdoZzVjaVRjM056MFhySHl4bzBic0xXMWhiMjlmWW5Hb254dUpXMkxvZ3ZoNGVHSWpJeEU1ODZkdGJxQkh4b2FxbklUVVNLUjRNR0RCNmhldmJyUWNxVzRFaElTdEtxQ1JRcnYrL2xaVU1zamZaTEw1WkJLcFJDSlJDVUtCcFVINy9yOEtjblArYnMrbDRyYW43TGFpUzdrNXViaTFhdFhXbGU3eWV0ZEhwK3NyQ3drSkNUQTNOeGNxM1oxTXBrTU9UazV5TW5KZ1ZRcWhhV2xwYzZDR05ySXlzckN2bjM3NE83dXJuR0ZHSmxNQnFsVUNnTURBNDNHWE5xdmoyRmhZUVVHanpXaGZEN0t0b3JsVFV4TURLeXRyWFh5TTVxYm02dFM1YW1zbi8rNm9neTFsZVhuUUdWSGFzaE5oSXdhQWR2K0ErQzBlS20raDBORVJFUkZZQ0NKaUFpS1A1eDM3ZHFGcUtnb1lWNnJWcTNRcTFjdlBZNktpSWlJNk1QeDlPbFQzTHAxQ3k5ZXZFQmFXaHJNemMxaFkyTURGeGNYMk52YjYzdDRSRVJFUkVSRXBDZFpNVEdJM3JnQjhRZjJ3OXE5T3hwdjJsSXVRNVJFUkVUbERRTkpSUFRCazh2bDJMOS9QKzdmdnkvTWE5MjZOWHIyN0tuSFVSRVJFUkVSRVJFUkVSRVJmYmd5SHp6QW8vVnJrWERrTUl4dDdWQm4rZ3pZRFdIYlB5SWlvcktDZ1NRaSt1RDUrUGpnN3QyN3duVFRwazB4WU1BQVBZNklpSWlJaUlpSWlJaUlpT2pEZHRXOUszS2VQMGV0U1pOUlkveDRpQ3ZvditVMUVSRVJhWTZCSkNMNm9QMzk5OSs0Y2VPR01PM3M3SXloUTRleTNDc1JFUkVSRVJFUkVSRVJrUjVsM0F0REJmdnFNTFMwMVBkUWlJaUlxQmdZU0NLaUQ1YS92ejh1WExnZ1REczZPbUxVcUZFUWk4VjZIQlVSRVJFUkVSRVJFUkVSRVJFUkVWSFp4cnZ1UlBSQkNnb0tVZ2tqT1RnNFlNU0lFUXdqRVJFUkVSRVJFUkVSRVJFUkVSRVJsUkR2dkJQUkJ5Y3NMQXduVDU0VXB1M3Q3VEZxMUNnWUdocnFjVlJFUkVSRVJFUkVSRVJFUkVSRVJFVGxBd05KUlBSQmVmTGtDUTRkT2lSTTI5allZTXlZTVRBeU10TGpxSWlJaUlpSWlJaUlpSWlJaUlpSWlNb1BCcEtJNklPUm5KeU0zYnQzUXlxVkFnQk1UVTB4WnN3WVZLaFFRYzhqSXlJaUlpSWlJaUlpSWlJaUlpSWlLajhZU0NLaUQwSjJkaloyN3R5SnJLd3NBSUNSa1JGR2p4NE5Nek16UFkrTWlJaUlpSWlJaUlpSWlJaUlpSWlvZkdFZ2lZaktQYmxjanIxNzl5SXBLVW1ZTjJ6WU1OamEydXB4VkVSRVJFUkVSRVJFUkVSRVJFUkVST1VUQTBsRVZPNGRPM1lNMGRIUndyU0hod2ZxMUttanh4RVJFUkVSRVJFUkVSRVJFUkVSRVJHVlh3d2tFVkc1ZHZueVpZU0VoQWpUclZxMVFwczJiZlE0SWlJaUlpSWlJaUlpSWlJaUlpSWlvdktOZ1NRaUtyZWlvNk54NXN3WllkclIwUkgvK2M5LzlEZ2lJaUlpSWlJaUlpSWlJaUlpSWlLaThvK0JKQ0lxbDlMUzByQnYzejVodW5MbHloZzJiQmhFSXBFZVIwVkVSRVJFUkVSRVJFUkVSRVJFUkZUK01aQkVST1dPVENiRG5qMTdrSldWQlFBd05EVEVpQkVqWUd4c3JPZVJFUkVSRVJFUkVSRVJFUkVSRVJFUmxYOE1KQkZSdVhQcTFDbkV4OGNMMHdNSERvU05qWTBlUjBSRVJFUkVSRVJFUkVSRVJFUkVSUFRoWUNDSmlNcVZlL2Z1SVNnb1NKaHUyN1l0R2pSb29NY1JFUkVSRVJFUkVSRVJFUkVSRVJFUmZWZ1lTQ0tpY3VQbHk1YzRkT2lRTUYyalJnMzA2TkZEanlNaUlpSWlJaUlpSWlJaUlpSWlJaUw2OERDUVJFVGxna1Fpd2U3ZHU1R2Jtd3NBcUZTcEVvWVBIdzZSU0tUbmtSRVJFUkVSRVJFUkVSRVJFUkVSRVgxWUdFZ2lvbkxoNU1tVFNFeE1CQUNJUkNJTUh6NGNwcWFtZWg0VkVSRVJFUkVSRVJFUkVSRVJFUkhSaDRlQkpDSXE4eUlqSTNIejVrMWgyczNORFRWcjF0VGppSWlJaUlpSWlJaUlpSWlJaUlpSWlENWNEQ1FSVVptV2xaV0ZRNGNPQ2RNT0RnN28wS0dESGtkRVJFUkVSRVJFUkVSRVJFUkVSRVQwWVdNZ2lZakt0TU9IRHlNek14TUFZR0ppZ3NHREIrdDVSRVJFUkVSRVJFUkVSRVJFUkVSRVJCODJCcEtJcU15NmVmTW1Iang0SUV3UEdEQUFabVptZWh3UkVSRVJFUkVSRVJFUkVSRVJFUkVSTVpCRVJHVlNhbW9xVHA0OEtVeTNiTmtTOWV2WDErT0lpSWlJaUlpSWlJaUlpSWlJaUlpSUNHQWdpWWpLcUFNSERrQWlrUUFBcWxTcEFnOFBEejJQaUlpSWlJaUlpSWlJaUlpSWlJaUlpQUFHa29pb0RBb0tDa0pzYkN3QVFDUVNZZkRnd1RBME5OVHpxSWlJaUlpSWlJaUlpSWlJaUlpSWlBaGdJSW1JeXBpMHREU2NQWHRXbUc3WHJoM3M3T3owT0NJaUlpSWlJaUlpSWlJaUlpSWlJaUxLaTRFa0lpcFRqaHc1SXJScXM3UzBSTGR1M2ZROElpSWlJaUlpSWlJaUlpSWlJaUlpSXNxTGdTUWlLalBDd3NJUUZSVWxUQThZTUFBR0JnWjZIQkVSRVJFUkVSRVJFUkVSRVJFUkVSRzlqWUVrSWlvVHNyT3pjZUxFQ1dHNlpjdVdjSEJ3ME9PSWlJaUlpSWlJaUlpSWlJaUlpSWlJU0IwR2tvaW9URGh6NWd3eU1qSUFBT2JtNXVqUm80ZWVSMFJFUkVSRVJFUkVSRVJFUkVSRVJFVHFNSkJFUk8rOTJOaFlCQWNIQzlQOSsvZUhzYkd4SGtkRVJFUkVSRVJFUkVSRVJFUkVSRVJFQlJISjVYSzV2Z2VoRXpGUGdCc2h3SU1JSVB3aGtQUlMzeU1pSWlMU3Ywb1ZBUnRyb0g0OW9GTTdvR2xqZlkrSWlJaUlpSWlJaUlpSWlJaUlpTXE1c2g5SXlwRUErdzRDUjQ4RHNyTDlWSWlJaUVwZG5kckFmNzhIcWxUVzkwaUlpSWlJaUlpSWlJaUlpSWlJcUp3cTI0R2tSekhBNnZYQTAzaDlqNFNJaUtqc3FGSVptRDBEK0tpR3ZrZENSRVJFUkVSRVJFUkVSRVJFUk9XUVdOOERLTGFzYkdERldvYVJpSWlJdEpYMEVsaTZHc2pOMWZkSWlJaUlpSWlJaUlpSWlJaUlpS2djS3J1QnBOMzdnV2NKK2g0RkVSRlIyZlFzQWRqam8rOVJFQkVSRVJFUkVSRVJFUkVSRVZFNVZEWURTZmNmQVArYzB2Y29pSWlJeXJZang0Rjc0Zm9lQlJFUkVSRVJFUkVSRVJFUkVSR1ZNMlV6a0hUY0Y1REw5VDBLSWlLaXNrMHVCODZjMC9jb2lJaUlpSWlJaUlpSWlJaUlpS2ljS1p1QnBOZzRmWStBaUlpb2ZPQnJLaEVSRVJFUkVSRVJFUkVSRVJIcFdOa01KRDEvcnU4UkVCRVJsUSt4VC9VOUFpSWlJaUlpSWlJaUlpSWlJaUlxWjhwbUlDbnpsYjVIUUVSRVZEN3dOWldJaUlpSWlJaUlpSWlJaUlpSWRLeHNCcEtJaUlpSWlJaUlpSWlJaUlpSWlJaUlpT2k5eEVBU0VSRVJFUkVSRVJFUkVSRVJFUkVSRVJIcERBTkpSRVJFUkVSRVJFUkVSRVJFUkVSRVJFU2tNd3drRVJFUkVSRVJFUkVSRVJFUkVSRVJFUkdSempDUVJFUkVSRVJFUkVSRVJFUkVSRVJFUkVSRU9zTkFFaEVSRVJFUkVSRVJFUkVSRVJFUkVSRVI2UXdEU1VSRVJFUkVSRVJFUkVSRVJFUkVSRVJFcERNTUpCRVJFUkVSRVJFUkVSRVJFUkVSRVJFUmtjNHdrRVJFUkVSRVJFUkVSRVJFUkVSRVJFUkVSRHJEUUJJUkVSRVJFUkVSRVJFUkVSRVIwVHR3Ky9OeHVONm5GeEtPSE5iM1VJaUlpRW9WQTBsRVJFUkVSRVJFUkVSRVJFUkVSTzlBOWRGamtadVdocnRUdnNIbDltM3dkT2RmK2g0U0VSRlJxV0FnaVlpSWlJaUlpSWlJaUlpSWlJam9IYkIyZDBkYi8vTm91dlZQbU5UOENPRS96VVRZMUc4aGw4djFQVFFpSWlLZFlpQ0ppSWlJaUlpSWlJaUlpSWlJaU9oZEVZbGczYjBIV3V6M2dlTzA2WGgyMEFmM3Z2K09vU1FpSWlwWERQVTlBQ0lpSWlJaUlpSWlJaUlpSWlLaUQxR3R5Vk9RbTVLQ3g3OXZobHdpUWNQMXYwSWtFdWw3V0VSRVJDWEdRQklSRVJFUkVSRVJFUkVSRVJFUmtaN1UvWGsyWk5uWmlQWGVEbXYzN3JBZE9FamZReUlpSWlveHRtd2pJaUlpSWlJaW9rSWxKaVlpTEN3TWlZbUoraDVLZ1hKeWN2UTlCQ0tkeU03TzF0bTI1SEk1Y25KeUlKRklkTEs5Ky9mdjQ5V3JWenJaMW9kQ0pwTkJLcFhxcFAwS2p6OTlxTkxTMGhBVEU0UGs1R1NObG52NTh1VTdHaGtSa1c3Vm03OEFGYXBYUjZ6M2RuMFBoWWlJU0NjWVNDSWlJaUlpSWlJcUE3WnQyd1lmSDU4aWw0dUlpTUNDQlF0dzkrNWRuZTM3OU9uVG1ESmxDdno4L0VxOHJVT0hEbWsxdGl0WHJtRFBuajE0OXV4WmdjdGN2SGdSWThhTXdmMzc5MHM4UG4yNGR1MGFBZ01EODgxUFRrN0d3WU1IY2Z2MmJaM3NaODJhTlpnNWN5WlNVbEowc2owQVNFOVBoNmVuSi9idjM2K3piWDRJYnQ2OGlaMDdkeUlySzB1WUZ4VVZCVTlQVDJ6WXNFSHI3Zm42K3Fwc1MrbldyVnZvM2JzM2Z2enh4eEtORndCU1UxTXhkZXBVakJ3NUVwbVptU1hlbmpxbGNYM1F0MW16WnFGbno1NjRjZU5HaWJiRDQ2ODdNcGtNR1JrWmVQSGlCV0ppWW5EdjNqMkVoNGNYdWQ2N1BENHltYXpNaFdwSzgvajgvUFBQOFBUMHhKTW5Ud3BkYnVIQ2hmRDA5TlRvKzBsRTlENFNpVVNvT2Y1enBBWUhJeU84YlA1dFEwUkVsQmRidGhFUkVSRVJFUkdWQVljT0hVTDE2dFV4ZVBEZ1FwZUxpSWpBK2ZQbjhlalJJMnpldkJtR2h1L1BuLzRwS1NuWXZIa3pySzJ0OGRkZmYwRXNMdnB6VXVmT25ZT2ZueCtjbkp4Z2EydXJkcG5JeUVna0pTWGh4eDkveEtKRmk5QzBhVk1BaWh1VFVxbFVxekcyYk5rU2ZmdjJCYUNvRERWKy9IaTF5eTFjdUJBK1BqNzQ5OTkvdGRvK0FIejY2YWNZTTJhTU1MMXQyelk4ZmZvVW5UcDFVbGt1TVRFUnYvMzJHNFlNR1NJOEozOS9mK3pldmJ2UTdjK2JOdzkyZG5iNTVvZUdoaUk2T2xxcmFsS1BIajNDYjcvOWhtblRwcUZxMWFyNUhyOSsvVHBpWW1JZ2s4bnlQWGJpeEFsY3VYSkY0MzBwZGVyVUNUMTY5TkI2UFcxSkpCS2RWSzFSeDlEUXNNRHpPenM3RzZ0WHIwWmNYQnpzN2UzaDV1WUdBTEMzdDBkcWFpcE9uVHFGNGNPSG8yYk5taHJ0eTlmWEZ5dFhyc1RKa3lleGNPRkNtSnFhQ284cEt5UHA0anJnNitzTGlVUUNEdzhQVktwVXFjVGJlMXRwWFI5SzI4V0xGMUdqUmczVXJsMjdXT3RMSkJMNCtQaGc4T0RCTURJeUtuQTVIbi8xMXE5Zmo3UzBOT1RtNWtJcWxTSTNOeGNTaVFRU2lVU29EcGFUazRQczdHeGtaV1VoT3p0YmJjV3dxbFdyWXRldVhRWHVwelNQVDFwYUd1TGk0aEFWRllVSER4NGdQRHdjRVJFUnNMR3h3Zi8rOXovTkRrUWhRa0pDOFBQUFB4ZDcvY21USitPVFR6NHBkSm5TUEQ2QmdZRzRlL2N1T25Ub2dDWk5taFM0WEdob0tJS0RnK0hrNUlTMmJkc1d1WDhpb3ZlVjNiRGhpRnk1SEUrMmJZWHowdVg2SGc0UkVWR0p2RC92U2hJUkVSRVJFUkdWTTgrZVBjT3RXN2VRbUppSTFOUlVXRmhZd05yYUdpNHVMcWhXclZxcDdMTkhqeDc0KysrL0VSWVdoak5uenFCbno1NmxzcC9pOFBmM2gxUXFSWThlUFRTNldhbXBNV1BHSURFeEVjZVBIOGZNbVRNeGQrNWN1THE2NHNLRkMycURNb1V4TXpNVHZwYkpaTWpLeW9LRGd3TWFOV29FUUJGK0NnOFBoMGdrUW9jT0hWQ2pSZzJ0eDl1d1lVT3QxMUZLVGs1R1pHUWtuSjJkWVcxdHJmSllaR1FrNHVQamRkSytUaWFUNGRDaFE5aTZkU3NrRWdtOHZiM3h3dzgvNUZ2dTZ0V3JBSURXclZ2bmUrekpreWNJRGc3V2V0OTE2dFRSZnNERk1HSENCRVJIUjVmS3RtZlBubzB1WGJxb2ZleC8vL3NmNHVMaTBMeDVjeUdNQkFBbUppWVlNV0lFTm0zYWhPM2J0MnNjSUhCM2Q4ZWxTNWR3NmRJbC9QREREMWk2ZENtc3JLd0F2QWtrRlJaMDBZUkVJc0doUTRjQUFFbEpTVmkvZm4yeHR6VjgrSEMxMTcvU3VqNlVwdkR3Y015ZE94Y1dGaFpZdm53NTZ0YXRxOVg2TXBrTWl4Y3ZSbUJnSUc3Y3VJRmx5NWFwWFk3SHYyQlBuanpCalJzM1lHaG9DQ01qSTVYL2xVRzgyTmhZVktsU0JRMGFORUNGQ2hYVS9qTXhNWUZjTG9kSUpGSzdIMTBmbjUwN2QrTFNwVXVJaTR0RFdscWF5bU9tcHFad2RuWkczYnAxa1pXVkJXTmpZNDFiT1Zhb1VDSGYrS1JTS2JLeXNtQnFhcXBWY0N3cEtRbkp5Y25JemMwdGN0blNPbjlTVWxLd2R1MWFBRUJRVUpBUUdIN2JtalZyc0hYclZnQ0tZSFpCeXdIQW5qMTdWSUtiUkVUdkc2UEtsVkd0ZHgrOE9IMktnU1FpSWlyekdFZ2lJaUlpSWlJaTBpRzVYSTd6NTg5ajkrN2RpSWlJQUtBSUE1aWJteU10TFUwSUNOU3RXeGNqUjQ1RWx5NWRDcndCV3BROWUvWWdLU2twMzN4VFUxUFkyOXNqSWlJQ0d6ZHV6UGQ0NjlhdDBhQkJBK0VtWDFGaVltSUFBR2ZQbnRXb0xWcUxGaTNRdTNmdmZQTlBuejROQVBEdzhOQm92OXFZTW1VS2twT1RjZkhpUlVSRlJjSFYxUlg3OSsvWHVBTE9nd2NQTUhQbVRMV1BOVy9lSEpNblR3WUF6SjgvSDFGUlVYQnlja0t6WnMxS05PWjkrL1loSWlJQzhmSHh5TXJLd3BJbFMxUWVUMDlQQjZBSS9TUWxKYWxVRFJvNWNpUTZkdXlvc3Z6NjlldHg5T2pSRW8wSkFNTEN3ckJod3dhRWg0ZERMQlpqeElnUkdEZHVYTDdsNUhJNWdvS0NZR1JraER0Mzd1RE9uVHNxanc4YU5Bai85My8vVitMeGxCWm5aMmRZV2xxV2FCdHhjWEY0L3Z3NTdPM3RWU3BJS1FOQmJ3c09Eb2FQancrTWpJenczWGZmNVh1OGI5KytPSERnQUFJQ0F0QzJiVnVOS2tVWkdocmk1NTkveHJ4NTgvRHZ2LzlpNnRTcCtPV1hYMkJsWllWWHIxNEJVSVNkU3VMWXNXTjQvdnc1QU9EU3BVc2wycGFIaDRmYVFFeHBYaDlLaTVPVEV6dzlQYkYxNjFaTW16WU55NWN2Ui8zNjlUVmVmK1BHalFnTURJU0ppVW1CMWRnQUh2L0NMRjI2dE5EWDBLaW9LSHo1NVpkbzA2YU4ybENscG5SOWZJeU5qWkdZbUFoSFIwZmg5ZnJodzRkWXNtUUpYRjFkVlphOWN1VUtacytlcmRGMkZ5eFlnSGJ0MnFsOXpOWFZWYXRLU1gvODhRZjI3dDJyMGJLbGNmNUlwVklzWHJ3WXljbko2TjI3TjZwVXFZSzB0RFNZbTV2blcvYjQ4ZU1JRFExRjgrYk4wYlJwMHdLWEEwb2UwQ1FpZWhlczNkeng3TkJCNUR5TGg3RnQvc3FuUkVSRVpRVURTVVJFUkVSRVJFUTZrcGlZaVBuejUrUHUzYnRvMnJRcHBrMmJCbGRYVjVWS05vbUppYmgyN1pyUVhxbHg0OGFZUFh0MnZtbzNBSERnd0FFa0pDUUFVRlRJZVBIaWhSQXc2dEtsQzg2Y09WTm9oWmZEaHcrcm5XOW1ab2JhdFdzaklDQkFxK2NYRVJFaGhLd0tVN0ZpeFh5QnBMQ3dNTnkvZngrdXJxNnd0N2ZYYXI4Rnljek14SVVMRjFDdFdqVzBhTkVDUC8zMEU0S0Nnb1Nnam9XRmhjYmIwcVJhZ2t3bVEzQndNRnhjWElTQXg4T0hEekYxNmxTTjl1SHU3cTRTUXJsejV3NkNnNE9SblowTnVWeWVMMmlnck80VUd4dUxoSVFFTkc3Y1dOT25VeXp4OGZIdzl2WVdiaXc3T2pwaTZ0U3BCVlowdW5YckZsNitmQWtBV0xkdVhiN0hIUndjMUo3WDc0c2ZmL3l4eE50UTNyQWZNR0FBQmcwYVZPaXk4Zkh4V0xod0lXUXlHU1pPbktpMnVwYXhzVEZtekppQjZkT240NWRmZmtIdDJyVTFDcmdZR1JuQnk4c0xYbDVlcUZLbGluRHVKeWNuQTBDSmdsY3BLU25ZdFdzWFRFeE1zR2JObWdKL3JxWk1tWUlYTDE0VTJ2WUtBQ3BYSk1GVEl3QUFJQUJKUkVGVXJweHZYbWxjSDk2VkVTTkdJQ1VsQlFjT0hNQi8vL3RmckZxMVNxUDJiVnUyYk1HUkkwZGdaR1NFQlFzV0ZQaHp4dU5mdU9JR2VyVlJHc2RuNk5DaEdEcDBxREM5WnMwYVBIejRVTzMzUjhuT3pxN0FDbkxLQ25uNlVCckhSeWFUWWRXcVZRZ09Ec2FBQVFNd2FkSWtCQVFFWU9YS2xaZzNieDVhdG13cExCc1NFb0lmZi93UjF0YldtRE5uRGxKVFV6RjE2bFI4OHNrbitPS0xMM1F5SGlLaWQ4M1UyUmtBa0JaNkI5WU1KQkVSVVJuR1FCSVJFUkVSRVJHUkRrUkVSR0RXckZtUVNxV0ZWaWl3dHJhR2g0Y0hQRHc4Y09uU0pheGV2UnFUSmszQ29rV0w4clg3OGZQenc0TUhENFRwMU5SVW9XMVA5ZXJWaGZtSER4L1dxQUxLNmRPbnNXclZLZ0NBalkyTnh0VjBEaHc0QUc5dmIzejIyV2NZT0hCZ2tjc3IyK1RrNWVQakEwRFJVdTdhdFd2WXQyK2ZSdnQrOU9nUkFNWE5lK1dOZUJjWEY0d2VQUm92WDc3RXlwVXIwYUZEQjdSbzBRTEd4c2I1cWdicFVsaFlHREl5TXRDMmJWdGhuckt0bTZ1cnE4b04wcnh5Y25Ld2ZmdjJmSzNVNXMyYkJ3Q1lPSEVpbmo1OW1pOUFGaEVSZ2ErLy9ob0RCdzdFVjE5OUJhRGdrRmxKeE1URVlNK2VQVGg3OWl4a01obk16YzB4YnR3NDlPM2J0OURXTzhlT0hRTUFyRjI3RnJkdTNjTFdyVnV4ZlBseUlUaGxhR2lJNE9CZ3JkcTI5ZXZYcjlUYUdlcFRSa1lHNXM2ZGk3UzBOTGk1dWFGLy8vNEZMdHU4ZVhPTUhqMGFPM2JzZ0plWEY1WXVYUW9IQjRjaTkyRmtaSVI1OCtiQjBOQlFDR2tvQTBrRlZXelN4TWFORzVHU2tnSlBUODlDVzVJcHo1VzhsYUkwVlJyWGgzZnB5eSsvUkVKQ0FzNmZQNDhaTTJaZy9mcjFoWjdIbXpkdnhvRURCMkJpWW9MNTgrZWplZlBtQlM3TDQ2K2VyNit2UnRlV2pJd01BSXJReXR0VjZOU3BWcTBhUEQwOVZlYTlMOGVuVFpzMlFyVyt0K21xUWw1eGxNYnhXYlpzR2Z6OC9OQ3VYVHQ4L2ZYWEFJQ21UWnZDMU5RVVhsNWVXTFZxRlp5Y25QRDgrWE04ZS9ZTXpaczN4N0JodzJCdWJnNVRVMU00T1RsaDc5NjlxRnExYXFIWFd5S2k5MVdsZXZVQnNSanBkMEpoN2U2dTcrRVFFUkVWR3dOSlJFUkVSRVJFUkNYMDRzVUx6Sm8xQzJabVpsaThlTEhLamVqYzNGemN2WHNYUVVGQkFLQnlvN05EaHc2b1U2Y09aczJhaFZtelptSERoZzJ3c2JFUkhsK3dZSUhRNHUyTEw3NkFyYTB0RmkxYUJFQlIvZWZ2di84R29MZ1JiV0JnZ1B2MzcyUHAwcVhvMzc4L0Jnd1lrRytjZVN0SmlFUWlWS3hZVWFQbnAyeHZZbVJrcFBFNmVjWEZ4ZUhDaFFzQWdFcVZLaUV4TVJFM2J0elFhaHQ1S3pNVlZmbm94SWtUdUhyMWFwSGIvUExMTDdXcTVxRGNadnYyN2ZNOTFxUkpFNVZxRjNtbHA2ZGorL2J0R3Uvblhjakt5c0w1OCtkeDRzUUpoSWFHQWxCVWllcmZ2eitHREJsU1lLc2JKV1Y3dkpvMWE2SlJvMFpDdXpZakl5TVlHeHNMeTRXR2htcmM4Z2NBT25ic1dPNENTUmtaR1pnNWN5WWlJaUpRdTNadGpTcHFqUmt6QnZmdTNjTzFhOWZ3N2JmZll1N2N1WEJ4Y1ZGWjVzNmRPMm9yVStYMTRzVUxBSXFmaWN1WEx4ZTUzLzc5KzZOWHIxN0M5UG56NStIbjU0Y2FOV3BnOE9EQlJhNWZITy82K2xBYVJDSVJwaytmanZqNGVEZzdPNnRjeDlWeGNuS0NoWVVGNXMyYmh5Wk5taFM0SEk5LzRmc3NySDJkVkNvVlhqOEJ4Zk9NaTR1RFdDeFd1VWE5emNIQlFlVjF1cXdlbjNlbHRJNVBodzRka0pPVGcxbXpac0hBd0FBQVVLVktGWGg1ZVdIWnNtVkNCY0dRa0JDc1dMRUNucDZlUXFzN3NWaU1tVE5uWXVyVXFUQXpNeXZ4Y3lRaTBnZVJnUUVxMWEyTHRORGIraDRLRVJGUmlUQ1FSRVJFUkVSRVJGUUNjcmtjOCtmUGgxUXFWUWtqUlVaRzRuLy8reDl1M0xpQlY2OWVBVkRjWUh1Ym5aMGRGaTllakVtVEptSGV2SGxZdDI2ZEVCeksyKzVLSkJMQjBOQVFkblp2U3ZaN2VIZ2dLU2xKcUVoMDZ0UXBQSG55QlBmdjMxYzdWa2RIUnd3Wk1nU05HalhTelpQWDBKOS8vaW5jUEFTQTd0MjdvMHVYTGhxdHUyclZLZ1FFQkdEQmdnVkNJRU5kQmFhOEhqNThpTURBd0FLcis4amxjc2psY293Y09WS3JRRkpnWUNBY0hSMWhhMnViN3pHcFZKcXZBcEpTM3B2aUJjbkp5WUczdDdmS3ZLU2twQUtYMzdoeEkvNzg4MCtObDM5YlhGd2NWcTVjQ2JsY0RtdHJhL1RwMHdjREJnelErT1p0Ykd3c2JHeHM4clhtSzhpU0pVc0tiRFVFQVB2Mzc4ZUJBd2MwMnBhdVBYNzhHSnMzYjlabzJlblRwMnNWS0VoUFQ4ZXNXYk1RRmhZR096czdMRjI2VktOcVptS3hHUFBuejhlOGVmUHc3Ny8vNHIvLy9TKysvUEpMOU8vZlh6aXZNek16RVJrWnFkRTRrcEtTTkRvL1VsTlRoYTlqWW1Ld1lzVUtpTVZpL1BqamowSXdVZGZlOWZXaHRGU29VQUdyVnEzUzZQdmJyVnMzdEcvZnZ0QmxlZndMTjNIaVJFeWNPRkh0WXhjdVhNQ3Z2LzZLVjY5ZVljU0lFZGkyYlJ2YXRXdUg5UFIwM0wxN0Y3MTY5Y0xZc1dNMWF0VlpHc2NuTlRVMVg1VWs1ZXZIbENsVFZGNjcrdlhyaDZaTm0ycTB2NktFaElSZyt2VHBHaThmR3h0YjVES2xkZjU4L1BISGNIRnhVUnRvZFhkM3gvWHIxM0g5K25VaHpIVHo1azFJcFZLVjVUcDM3b3o0K0hqczNMa1RBRkNyVmkxMDZ0UkpvN0VSRWIwUFRKMmNrZjc2Z3dORVJFUmxGUU5KVkhhWm1RSHA2Zm9lQlJIcG02RUJVTFBHbStrWFNicS9OaGdiQVJVcUtMNldvL2picjFRUmVQM0pQa2lsUU9Zcm5ReVBpSWlJOU92Y3VYTUlDd3ZEb2tXTFZDcTdSRVpHNHNxVksyamN1REZxMXF5SkV5ZE9GTGdOVzF0YlRKczJEYk5uejRhZm54L2NOU3pMbjdjaWowUWl3Ymx6NXdBQWd3WU5VcnU4azVNVG5KeWM4czNmc21VTDR1TGlDdHpQa3lkUEFDaGF2dDI5ZTFmdE1qTm16RkI3Y3owaUlrSVlsNUtCZ1lIR2xaYVVsUkdNalkyMXJzNjBZOGNPdGUyTGR1N2NxWFhGb3RqWVdNVEV4T0RUVHo5VisvaGZmLzJGdi83NlM2dHQ1aVdSU0xSYTM5emNISlVyVjFhWjkrclZLNlNscFdtMHZxT2pJenc5UGZIUlJ4K2hYYnQyaGJabVU2ZHg0OGJ3OXZaR2JtNnVSc3RiV0ZpZ1NwVXFCVDVlbk1wYnVwS2VubzUvLy8yMzBNb3BPVGs1a01sa3lNN08xbmk3ang0OWdwZVhGNTQrZlFvYkd4dXNXTEZDSldSWUZDTWpJOHlkT3hkTGxpekIrZlBuc1hIalJwdzRjUUxmZlBNTm1qVnJCbGRYVjV3OGViTEE5V1V5R1lZTUdZTE16RXpzM0xtejBIMy8vdnZ2OFBIeFVRbVR4TWZIUXlxVjR0TlBQMFh0MnJXeFpzMmFRc2VyRERNVnRsek5talV4Wk1nUVlWcWYxNGVTaW95TTFLajZsekkwdG1mUEh2ajYraGE2ckpXVkZTWk1tQUNBeDc4NHJsKy9qaDA3ZGlBME5CVDE2dFhEaWhVcmtKdWJpMjNidHNIS3lncGVYbDdZc21VTERoMDZoRE5uem1EQWdBSG8xNjhmTEMwdDFXNnZ0STVQYm02dVNrQlpLcFVpSUNBQWdLSmxZOTVncUtPam8yWlBYZ01wS1NsQ1JUeE52QjN3ZVZ0cG56OHZYNzdVK0xWYUdWQXF6TWNmZjh4QUVoR1ZLY2JWcWtIeVV2TVBIQkFSRWIyUEdFaWlrdXZ0QVZpL2ZsTnhqdzlRd0NkQzFUSTJCdW82QW1IcVA3MWJxQ1ZlZ0drbElDd2NPSEFFaUhxay9UWStKQmJtd05SdmdEUG5nTXYvQWpLNXZrZFUvazM4QW1qZTdNMzB2WERnbDE4QitUczQ5bTFkZ1hhdGdSc2h3TTNiUUtwbU55VUVGdWJBOTk4QWQrNEJkOEtBOEllQWhqY2FDdVZVRDhqT0FhSmpTcjR0cGNxVmdaV0wza3h2K1JNNDVhZTc3UVBBZ3RtS2F4VUFCQVVEeTM3UmZoc1dGc0RHMVlESjYyRFR6bjNBb1dPNkd5TVJFUkhwVEdabUpqSXpNNUdkblkwYU5Xb1V1Znl1WGJ2ZzR1S0NObTNhcU14djBhSUY5dS9mRHdzTEM0U0ZoUlVhU0FLQWR1M2F3Y1hGQmJ0MjdkSTRrSlRYbFN0WGtKYVdocVpObTZKKy9mcGFyWHY5K25XTktxMUVSVVVoS2lwSzdXUFRwazNMTjA4bWsySHQyclVBZ0JvMWFxaXR0aUNSU0VxdDhvY3VTYVZTR0JvYTR0YXRXNURMNVVJVnF3b1ZLcUJPblRwbzNMZ3huSjJkMWE0cmtVaHc3Tml4UWx1Um1acWE0dkRod3lyeklpSWk4UFhYWDZ0ZGZzeVlNZWpZc2FQS3ZQWHIxK1BvMGFQQ2RFeU02dS9keXZCUVhGd2NYcjE2SmJTZVV3Yk9OS1VNUTRsRW9qTHh2ZE9VdTd0N2dkVkRwaytmcmxVYm9wY3ZYK0xiYjc5RlptWW1IQndjc0hEaFFwWHFacG95TkRURXp6Ly9EQjhmSDJ6YnRnMVJVVkdZUDM4K3RtN2RDa3RMUytHR3Zqb3hNVEhJek14RTVjcVZpMnlEcHp3MzhnYVMyclJwZzdWcjE2SnUzYnBJVGs3RzhlUEhOUnB6WWNzMWE5Wk1DTVNVOWV0RFltSWkvUHcwLzl0VGsvT25XclZxUWlDSngxOHpHUmtaOFBQencvSGp4eEVSRVlHS0ZTdGl3b1FKR0RCZ0FNUmlzY3BybHFHaElTWk9uQWgzZDNlc1c3Y08zdDdlMkwxN045cTBhWU51M2JyQjFkVlZxSnBVbXNlbllzV0ttRGx6cGpBZEdCZ29CSkkrLy94ejFLMWJWMlg1SzFldWFMMlB2T1N2MzRkeWQzZkhqQmt6TkY3dmp6LytLREIwOXk3T24xcTFhcW04cHFuajcrK1AxYXRYWSt6WXNTcGhPM1gwVlQyTmlLaTREQ3FaSWxmRER4c1FFUkc5ci9oYk9KVmNsNDV2YnRRZk9xWmRJR25pRjBESGRvcnd3Ris3Z1N3TlAybFkyd0d3Zi8xR1hwdFd3Sjg3dEJ2emgrai94Z05OR3luKzllOE4vSGVPN2tOSkZ1WkFaU3ZBeWdxNEZmcHVnamZ2cTAvY0FMZVBWZWVGM1g5M3g4VHRZNkJWYzZCekJ5QkhBbnp4RFpDWnFmbjZiVm9CVFJvcC9nSEFpclhBdjlkS05xWjJyWUVwRTRDc1Y4RHNSVURzMDVKdDcxMXg2L0xtR2llUkZQOTZNNkQzbXpCU2Nncnd6eW5kakkrSWlJaEtMRDA5SGFHaG9ZaUtpc0tqUjQ5VUtyNk1HalVxMzQzQnZPTGk0aEFkSFkwUkkwYmtlMHliU2loS0hoNGVXTDU4T1dKalk5V0dvZVJ5T2E1ZHV3Wi9mMzhNR3pZTUd6WnNFQjVUaGtwZXZIaWhVVXVXeFlzWEN6Zm4xcTFiQjVsTWhoczNic0RMeXd1dFdyV0NsNWRYa2RzNGVQQWd0bS9mam9ZTkc2cHRmWFA0OEdHRWhZWEIxZFVWMWF0WHozZkQwdC9mSDcvOTlodVdMVnVHMnJWckY3ay9mWEp3Y01EdzRjT3hjK2RPK1B2N28xdTNiZ0FVTjB3MWFmZlZwMDhmbll4RGVXTlpHWWdxaUZRcWhhZW5wOXJIZnZqaGh4S05vVisvZm1qVnFoVjI3SGp6dS9ITGx5OEJLRnJ3S0N0ZGRPM2F0VVQ3S2NzcVY2Nk1zV1BISWlnb0NKTW5UOGFtVFp1S3ZTMFBEdzhNR1RJRWJkcTB3YXBWcS9EVlYxOFZXTkVsTDJVbGxBWU5HaFM1ckxKZDFOc1ZvdDRPTjdxNHVHREJnZ1ZxdC9IRkYxOGdJU0doMEFCQjNrcGNaZjM2MExScFU0MnF0NnhjdVJLaG9hR1lQbjE2a2UweTN3NU04UGlySjVQSjRPL3ZqL1BuenlNb0tBZzVPVGt3TVRIQjhPSERNWFRvVUpXZkR3c0xDL1RzMlZPbDdabXpzelBXcjErUFM1Y3VZZCsrZmJoNDhTSXVYcndJc1ZpTSt2WHJZOUtrU1FnTEMzdG54eWZ2OTB3cWxlbzhDS2I4dmFhQ3N2S3pEcnlMODBjc0ZoZFpiVWw1bkl5TWpONkxLbDFFUkxwa2FGb0prTXNoeThxQ1dJT1dzRVJFUk84akJwTEtHME5EWUh2eDMrVEtKek1UK0hLSzdyYVhsMXNYb0pQaTA1andjQWRhTkFOKy9WMVJqYVVvSGRxKytUbzBESGlSV0RwajFJYWhJVkRWR3FoYUZiQ3BBdmlkMS9lSTN1alFGbWlmNTlQYXgzM3poNUhFSXNWek1EUlV0S2FxYUFLWXZQNVgwUVNvV0JFd013WE16UlR0OHN6TkZOTVdGcTlEU0padldsRUJ3SUxsUU1qdDRvLzVmVDZlUldub0RIeW1wbzNEdUZIQW81amlWUVRUaHBrcDRQTG1qVFpjQ2RJdWpBUUFiVnUvK1RvekU3aCtzMlJqYXVnTS9EQVpFSWtVN2MrOC9ndk1YZ2c4U3lqWmRrdGJwWXJBcURkdFVIRDBCSkR3WFB2dFdGZFJYT2VVRGh3QnRHajFRRVJFUktYbjBxVkxDQWdJUUc1dUxpcFdySWhtelpyQjJ0b2FwcWFtc0xTMGhJT0RRNkhyaDRTRUFBQmF0MjVkNkhLYVVtNG5KQ1JFSlpBVUhoNE9xVlNLcUtnb29hcEM5KzdkRVJhbStQdEplUU5UTEJiajVjdVhRamhFS1NzckN3QlVXcXJKODRUbGxUY3AyN2R2RHdjSEIxeS9maDF4Y1hHb1U2ZE9nV1BOek16RW9VT0hBQ2dxT3FoejlPaFJHQmtaWWVMRWlmbXEvd0NLOEZSU1VoSisrZVVYckZtenBzaVFqYmFXTFZ1bTlxWnVZZTNwQ2pOczJERDQrUGhnNzk2OTZOYXRHelp0MmlRY0EyMzgvZmZmK2NhVm01dWJyL1hOczJmUDhxMnJiS0ZUV0dVY1FCRlllcnMxVFhCd01ESXpNOUdtVFJ1VjRNbmp4NDhSSFIyTkdqVnFhTlFlcUY2OWVzakt5c0x6NTI5K04xYWVZeWtwS1VoLzNlSTRMUzFOZUo3WjJkbDQ5YXJnbHNVU2lhVEkvWlkxZ3djUHhzQ0JBNUdRa0lCTGx5NFZlenV0V3JVQ29BakZLU3VTYU9MaXhZc0FBRmRYVndCQVVGQVEwdExTNE9ibWxtOVo1ZkV2S2dTaFNVQkEwMUNBdnE4UEpXVmlZcUpSRlQzbGRkZmEybHFqNVF2RDQ2OGdGb3R4K2ZKbFhMeDRFWFoyZHVqVnF4YzZkKzZNdlh2MzRvOC8vbEM3enUzYnQzSDdkdjczcVpZc1dZTG82R2ljT1hNR0Z5NWNRR3BxS3VyVnF5ZThmcFQyOFFrUEQxZXBuclYyN1ZxWW01dGo3dHk1YXR1Z0ZvZnlkVU9YZ2FUU1BuKzJiOStPaElTaTN6TlN2cDRIQkFUa3F3cFlrTUdEQnhjYU5pY2llbDhZVkZKODRFT2FuczVBRWhFUmxWa01KR25Ed2dLbzlSRmdXdzB3clFnWUdBTHBHY0R6NThDRFNPRDFHMjU2SlJLOXFjQ2hDN0xDZTRXWFNPQVZvSDQ5b0lmaVU2V29WaFdZT3hQd1BRdnMyRk53dFNSakk2QjduazlaWHY1WGQ4OVprZ3ZrN1k5dVphbW8rbU5xcW1nUFoyWUdXSm9ERnBhSy95MHRnU3BXaXBaUjVtYUs0NjhVZGgrSWUvM204WisvQWJyNFpGTmFHakJocW5icldGa0NYNHg3TTMwbENBZ0lWQVNRZmwydGVOelFVSFhzdXRDdGMvNUFVbms0bmtYNXFDYnczKy9makMvemxhSnFtUEk0VC84T21MTUllS3hkU3dTdHRHc0RHT2E1T1hIeXRIYnJWNm9FTkczOFp2ckt0WkszYXd1N0Q1eS9DSHo4K29aSWxjcUtuL2VmRndDSjczRWY3Szg5RlJXL0FFV0k3OVVyb0djUHpkWk5Ud2NDTHl1KzloeXJDUG9CaW11TWthSG0yd0dBekF6Z2ZQRnZZQkFSRVZGK0tTa3AyTHQzTDU0OWU0YmF0V3VqYTlldStPaWpqN1Rlem9zWEwyQmlZcUpSdFJKTldGbFp3Y1RFQkltSmljak96b2EzdHpmT256K1ArUGg0QUlvUVN2djI3ZEdqUnc4MGE5WU14NDRwV3NBdVhib1VaOCtleFk4Ly9vanUzYnZuRytQSWtTTlJ0MjdkSXF1MGlFUWlqQnc1RXN1V0xjUG16WnV4Yk5teUFwZmR2SGt6VWxKUzBMRmpSelJ2M2x6dE11M2F0WU9OalUyQngzYlFvRUU0YytZTTd0NjlpeE1uVHFCWHIxNkZqazliOSs3ZFUzc1ROTGVZdjk5V3FsUUpIVHAwZ0orZkgrTGo0eUdUeVNDVHlUQjY5R2lZbUpqZzVjdVhxRnk1c3NvNkwxNjhnSTJORFFEZ3dvVUxDQThQVndtREtXVm5aMlB4NHNWRmprRjVZL250U2padkU0dkYrYXBjZmZIRkY0aU9qc1ozMzMySHFsV3JDdk9WcmVGa01obCsvdm5uSXNOT1NubURMY3AyY1JzM2JsUnBUZWJ0N1EwQStQNzc3elhhWm5rakZvdGhhMnVicjJyTjh1WExFUmdZaUlVTEY2SlpzMlpxMTkyMWF4ZjI3TmxUcktvZmFXbHB1SGxUOGNHU2R1M2FJU01qQTB1V0xFRjZlanFrVWlsNjlGRDllNlNnQ2ttbFNkL1hodzlkV1QvK2t5Wk5nb2VIQjFxMWFnV1JTSVJuejU3aDFDbk5LaEhMWkRMaDY4OCsrd3lOR2pWQ28wYU44TTAzM3lBNU9SbEdSa2J2N1BoNGUzdkR3TUFBTFZxMHdMVnIxMkJsWllXclY2OWkrdlRwV0xSb0Vjek56WXUxM2J3eVgzOUlUVmNCSjZEMHo1L2c0T0FDVzhTK3pjVEVCRStlUE5HNC9XaTNidDBZU0NLaU1rSDB1bktpdkRUdjB4RVJFWlV5QnBLS1Vxa2kwTU5OMFZhc1RpSGxaZVZ5Ull1cXczOER0KysrdS9HOVRTWlRCRTUwUmRNV2FzV1Jrd05zM2diY0NGRzBiak43SFVEcDJSMW82Vkp3dGFSdVhSVGhNS1V2UDFQODB3WHYzY0RSZjFTMzNhWlY4YmJWd1BsTmdNYWtnbTRDTk5wK1l0VEFBSmcyUlJFQ0FoVEJqMDNiRkYvTFhwK3o3aVVzb1MrVEFSbVpRRnE2SXVDVGxnNmtwcWtQbVpUMTQxbVVqMm9BYzJZb3dsWUFrQ3RWdERwTFRRTVd6RklFZmN6TkZFRWNyMFhBazFKcVdlYWVwMVZjUkJRUS9sQzc5ZHUwVkEwMEJRVHFabHdiLzFEODdMWjQvV1o3VlJ2QTYzVW9LVFZWTi92UXBlNWRWYXV4aVVYQXA4TTFYLy94RTBVZ3liV0Y2bmx2WUtDb2xxV04rR2NNSkJFUkVlbFFaR1FrRGh3NEFMRllqS0ZEaDJyVXpxZ2dhV2xwc01qNzk0a09tSnViSXpVMUZTS1JDUHYyN1FNQTFLMWJGMUZSVWFoVnExYStrTW1USjA5dzd0dzUyTm5acWExOGN2NjhvdHBvMjdadDh6Mm1qcnU3TzQ0ZE80Ymc0R0Q0K3ZyQ3c4TWozeklYTDE3RVAvLzhBd3NMQzN6MzNYY0ZibXZnd0lFcXdaZTNpY1ZpZlB2dHQ1Z3laUXEyYmR1R0xsMjZ3TXpNVEtOeGF1TFBQLzlVdS8rZE8zZHExR3BKSFdkblovajUrZUhSbzBmQ3ZJRURCeUl5TWhLelpzM0M3Tm16MGI2OW9ocXdWQ3JGMkxGajRlenNqRGx6NWlBMk5oYmg0ZUZxdDJ0aVlvSTFhOWFvekh2OCtERVdMVnFrTWs5Wmllanc0Y01JQ0FoUWVVelpva3RiZGV2V1JjdVdMUkVjSEl6RGh3OWo4T0RCV205REdab3pOVFZGVmxaV3ZodmYzYnAxZzVVeTdLOUdXRmdZN3QyN3AvVit5d0tSU0pRdlZKU1NrZ0lBc0xlM0x6QndwQXhORkNkRWNQejRjVWlsVWpScTFBalZxbFVEQU15ZVBSdXpaczNDaWhVcklCYUw0ZTcrcG9wcjl1c0tydTh5a0tUdjY4T0hycXdmZnlzcks2SDZGd0RZMnRyQzE5ZTMwSFZpWTJPeGZmdDIrUHY3bzJiTm12RDA5RVNWS2xXRXg4VmlzVEQ5TG81UGNIQXcvdjMzWDNoNGVBanQrajcvL0hNNE9Eamd3SUVEK1A3Nzc3RjA2Vkt0dHFtT3NtcGRZR0NneGxXRUFLaTh6cjJ0dEkvUHVuWHJORjcyYmRIUjBRZ01ESVNMaXd1YU5HbFM3TzBRRWVtYkxGZHgvMEprcUxzMm5rUkVSTzhhQTBtRk1hMEUvUGFMSWtSUUZKRkkwU0xKcFNsdzVoeXdaYnNpcVBHdVNhWEF5dUwvd2FZWFY2OEREeU9CNzc4QkdqZ3A1bFdycW1odjlIWWd5ZEFRNk4vNzNZMHRJbEs3QUUxT0RwQ1NDaVNuS0NxZ0ZMVE0yKzNTQ2lNV0s2cENGY2ZuWTk0YzAxd3BzSHFEYWlXdmY2OHB6dG1zYkVYN3FPeHNJQ3RMTWYzcUZmQXFTL0d2WHAwM0laTEF5NHJRVm5xRzRwODJyY0RLK3ZFc1RGMUg0T2ZwaXNDUjBzYmZnZHQzRkY4dldRM01ucUhZdDZVRk1HOFdzSGlsSWpDa1N4L1ZCT3JuK1pUWDN5ZTEzNFpibmtCVC9EUE4yaWhxUW5sOW1qdnp6UmlyMndHenB5c0NXcGtGdDI5NDU1enFLWDUrbExLekFlVnBabWlndU9aTGl2aFVmWGFPb3JyU3hDL2V6Sk5JQUdtZTE0YlhiemdXV1lHSzdkMklpSWgwNXZIang5aTFheGNzTFMweGR1ellFbGMyVW9hSGRFa1pjakkyTnNiUW9VUFJ0V3RYT0RrNW9XL2Z2bXFYLyt1dnZ5Q1R5VEJpeEFpSXhXS1Z4M0p6YzNIdzRFRUF3Q2VmZktMUi9rVWlFYjc5OWx0ODg4MDNXTDkrUFJ3ZEhlSGs1Q1E4ZnZmdVhTeFpzZ1Jpc1Jnelpzd29OR1JpYTJ0YjVQNGFObXlJVHAwNklUQXdFRHQyN01EWFgzK3QwVGoxUmZsODMyNC8xckJoUTFoWVdHRGR1blZvMGFJRlRFeE00Ty92ajRTRWhBSy9kM2taR0Job1ZMRkJ1ZC9yMTYvbnEvNVVrclpuWDMzMUZTWk1tSUJ0MjdhaGRldldSYllyZkZ0Y1hCekVZakhHalJzSGQzZDNUSm8wQ1FBd2R1eFlqQmt6QmxldlhpMHdGS2RzVGFmSitWS2FwRkpwZ1czbFpEcCtqK2ZSbzBjd01EQ0F2YjE5Z2Nzb3F4WnBHMGlTU0NSQzliUStmZm9JODF1MGFJR2Zmdm9KOCtmUHgvTGx5MkZtWmlaOFQwcWpna3BSeXZMMUlTSWlBcHMzYjlabzJZY1BGUjhTMnJKbGkwWUIxdXJWcXhjYTlOU1Zzbno4dFpXVWxJUWRPM2JnbjMvK2dhV2xKYVpNbVlKZXZYb1ZXZzJ1dEkrUFJDTEJoZzBiSUJhTE1YTGtTT3pmdjE5NDdLdXZ2a0ptWmlaT25qeUplL2Z1YVZ5MXJpQ0ppWWtBZ0ppWUdLMENTWVY1bjgrZnlNaEliTisrSGVQSGoyY2dpWWpLTlBucjk1L0Z1dmh3TmhFUmtaNHdrRlFZSTZQOFlhU2NIRVU0SWpzSE1ETUZLcXQ1NDdWN044REVCRml6OGQyTXN6eEllcWxvWXpWbUJORDNQMERrSTJERGx2ekxEZWlqQ0NzQml1RE05WnZxdCtkWVd4RjBBSUNuOFVCVUFaL29zYkFBbWpaNk0vMTJ1Q1lzSElpTkF6SXlGSlYvMHRNVi85ZXI4eWJvYzhZZk9ISWNTRTVXaEhlS01uOFpjRS85SjJMVmF0b1k4UHF2NXNzcnVYVlJoTHFVZHV3QjdqOVFYU1k0QlBoYWd6ZTVCdlo1RTBoNm5xajQvaFJIV1Q2ZWhXbmRFcGd5QWFqNCtvMWJ1Uno0YzRlaVJabFMySDFnOVhwZzJyZUtRSXVsQlRCL0Z2RExyOEMxRzhYZnQ3R3hvbktQa3JJRklxQUljd1gvUDN2M0hkNWsyZlp4L0p1MGFRdTBwVkQyTG50WVFHUUlJaUpEUkIvRWdZOGdpQXR4b0NpdmlDQWdzaFJFVUJFUkVWRkFIaEJCaWlpeUxDQkROckpGTEJ0S0YzU3Z0TW43eDBWV202UkptMDdQejNIa0lNbDk1N3F2WEJtbHpTL24rYWZqbG9aR2NnZGRhbGFIbGxZVkFvNmZVaUVuZHlRbHFmZEplekl5NElQWjhPRlVxQktzcmd1cEQrUGVoS2t6SWRQRFZhdnlvMjV0ZUdlMFdsdFFvY2xabjZySHRYbFRHRFVDZkgxZzRqUzRmTlh4T0ZxdENxR1ovdUNja0FpanhxcUtXYUNlTjYrOXFJSk5oUkZPRTBJSUlVUXU4Zkh4ckZ5NWtxQ2dJSjUvL3ZsOHRVSEtxVXFWS3FTbnA1T1ltT2lSU2tueDhmR2twNmNUSEt6K3J6UjgrSENuKzhmRnhiRjkrM1lBdG0vZlRvTUdEV2pWeXRKK2Q5V3FWVVJGUmRHbFN4ZHExNjd0OGp3YU5teklhNis5eHB3NWM1Z3dZUUl6Wjg0a0pDU0VFeWRPTUhIaVJESXlNaGc1Y2lRZE8zYk14NzNNN2Jubm5tUFBuajJjT1hNR285Rm90ODFhU1JFZkh3L2tyaVRqNStmSE04ODh3OXk1Y3psOStqUnQyclJoK2ZMbDFLcFZ5MkhGSVZQVkNvUEJnTkZvTkY4Mk1ZVkU5SG85eWNuSitQcjZtby8vL2ZmZlU2RkNCWnY5VFczVDhxTmh3NFlNR0RDQVZhdFdNWEhpUkQ3NzdET1huOU0zYnR6Zzh1WExkT3JVaWFpb0tINzY2U2Y2OU9sRDQ4YU5BWmcvZno1aFlXR01HemZPYmhXdnBVdVhzblhyVmw1KytXVWVmdmpoZk0zZkU4TER3d2tQRHkvMDQxeStmSm1rcENRYU5XcUV6c2tIVEtacVdPNkdoTmF0VzBkMGREVEJ3Y0hjYzg4OU50dTZkdTNLaXkrK3lJSUZDNWd6Wnc1TGx5N0YxOWZYL0Z6ejliWDgvamhuemh4ejVTdFQyTzJmZi81aHpKZ3hkbzk3OCtaTkFJZmJyVDM4OE1OMDZkTEZwZnRURXQ4ZmtwT1RPWExFdmQvbEl5SWlYTnJQVkQxTDF0OXp2djc2YXpadjNzd1RUenpCa0NGRFBCcTh5Ky82ZlBQTk4xeStmSmtISG5qQTdzL24xMTkvblY2OWVoRWFHc3JldlhzTE5FZFRLN1BaczJmVHBFa1RsMiszWk1rUzFxeFpVNkJqNTNkOURBWURIMy84Y2I2T0dSa1pDYWhxanFiWGtFbm56cDFkZnU0TElVUnhNNW9xSkVrZ1NRZ2hSQ2ttZ1NSWEpDZXJrTVFmKzFXd3hib2FTNEEvZE80RS8zMEVncXkrV2R1MXMvb1FlOCsrb3ArdnlWMTNGdXoyaDQ3WXRteHpGR3F3RGtQNCt0cHZnNVZ0eUxzOWxzRUFTLzRIcC81U0g4emYraWFnV2JXcThLalZ0MHJYcm9jMUR2N1FPbkdNSlpDME9zdzJHR0x0cGVjc2dhVEVKTmo1aCszMlUzL3JJMGtVQUFBZ0FFbEVRVlRCNjNiK2tEUDRDVXVBNXNaTmlMeWVlNS9pMVA1MmVQRTV5Mlc5UG4rVmNqeXR0SzZuTXdNZWhpY2VWUlZ6UUQyUDV5K0M3VHR6NzN2d0NIejRpV3FqNTZOVHI1Y3hvK0NIdGVwNWFuU2owcFBKcHpOVjZ6TjdLZ2JDRWlmZjJFeEtobWRmdHIwdVp3dS8zdmZhaHB4Y3NXNERMRnZoZUh0aUVzejhHS2EvYXduOTFLMER0V3ZCK1l2dUhjdlRhdFpRSVNML1d4L3NSSnhYNFZMVFk5T3NDUVRmS3VjKzhXMFlQd1ZpWXUyUDljSXp0b0hIQlY5YndrZ0E5ZXBhUXErVHg2dm54ckg4dGRnUVFnZ2hoR3ZXcmwxTGRuWTJnd1lOOGtnWUNhQjFheFhjUDNEZ2dFMzdvL3c2Y0VDMTRHN1RwbzFMK3djSEI3Tmd3UUtXTGwzS3JsMjdlT09OTjdqampqdDQrdW1ueWM3T1p0bXlaZWgwdWp5RFRmYjA3ZHVYSzFldXNHclZLa2FOR3NYRER6L01xbFdyME92MURCOCszS1dxUDY2cVc3Y3VIMzc0SWFHaG9SNzlzSHZXckZsMlcxQmR2ZW9rV0c3SHVYUG4yTEJoQTBhamtkV3JWNlBSYUdqV3JCbEhqeDRGVkhCbzgrYk5aR2RuMDZkUEgvNzU1eDkyN3R6SjVjdVg2ZEtsQzJGaFlYYXJIejN5eUNOT0w1dXNXN2VPZGV2V01XTEVDR0pqWXlsWHJseXVNSkluUFB2c3N4dy9mcHpUcDA4emV2Um9ac3lZWWRQT3lCSFRoK1czMzM0N2RlclVZY0tFQ2N5Yk44L2NndTcrKys4bkxDeU1oUXNYMHFWTEY1c3d3TTJiTjltMmJadjU5czVFUjBjVEdSbEpZR0FnSVNFaCtiMmJEdFd1WFp2UTBGQ24rM2dpeUxCenAvcDlzVjI3ZGs3M1MwbEpBWERyL1NvdUxvN3Z2dnNPZ0NGRGh0aDkvai8yMkdNa0pDUnd6ejMzbUFOSTlvNFZFUkZoVTAzRno4OFB2VjdQNmRQMnEraWFRak9PdGx2TEdaUnlwckRlSHdvaU5EVFU1ZkRmcEVtVE9ITGtDRk9uVG5YcHZkMVU2VTdXMzduaHc0ZWJneWQ1TVZVYkN3c0xZOTI2ZFhudVAzYnNXTzY2Nnk2WHhzN1Arc1RIeDdONjlXcUNnNE1kL256V2FyVjV2aCs1NnV6WnMyZzBHcG8yYmVyV2U1aXBqVnhCRk9UNVl3cGN1eXM3T3h1QTgrZlBjL255Wlp0dE5Xdld6QlZJeXNqSUlDc3JxMUIrcmdvaFJFR1lLaVJKSUVrSUlVUnBKb0VrWnd3R0ZlSll1ZG8ybUdNdEtSazIvd1lIRDhPTXlWQzVrbVhiZzMyS0w1Q2sxYW9xSGdYeDZtalZyc25rdTBWNTMyYkJKL2F2MzN2QTlWWnlCdzdudnM3TEMxNS8yUkplaUxzQjYzKzFmM3MvWHhVYUFCVWkrUE80L2YxcVZJZDd1MWt1ci91NWJMUkZDbTBGYjc2bTFrd1VucUNLOE9wd2FOdmFjcDFlcnlvZTdUL2srSGFILzRUcHMyRGMvNmxLYWxxTkNqUzFiQVp6RjhETitNS2Z1eVBlM3REOTdvS1BrMWY3TVZEQm8vbUw0STFYSURJS1B2aElWVE1yVHMyYXdOai9zN1RkaTQxVDFaeXN3NUhyZm9IcTFlQytIdXI5L3QyeE1HR0txbjVrcldsajIzRFg1dkRjNzIxcjFxazJka09lVU85YlkvOFBac3lSVUpJUVFnaFJTRTZkT3NXVksxZm8yN2V2dWZxUUo5U3FWWXY2OWV1emNlTkd1NEVrMDRkaXBuK05ScVA1dkVhanlkVmliZE9tVGRTclY4K3Rha1loSVNGTW1qU0pjK2ZPc1hqeFl2YnQyOGVoUTRmUTZYUmtaV1V4Y3VSSXQ4YXo5c0lMTDVDYW1zclBQLy9NOHVYTEFSZzJiQmlQUC81NHZzWnp4dFVRbGp0T25Ucmw4QU5RUHorL1hPdnZpRTZuczZuVU1HVElFS3BVc1h3eElEazVtYVZMbDVvdjYvVjZzck96OGZQejQvRGh3eHcrZkppK2Zmdm1HdmVKSjU1d2V0eWMxU1NhTm0zS3NtWExxRldybGt2emRrZFVWQlRWcTFkbjJyUnBqQm8xaXZQbnovUGFhNjh4WWNJRVdyUm80ZlMycHFwQ3BsWnZ0OTEyR3lkT25HRG56cDNjZmZmZE5HclVpTzdkdTdOOSszYldyRm5ENE1HRHpiZGR1M1l0ZXIyZUJ4NTRnUHIxNnpzOXpySmx5OWk0Y1NPREJ3OHVsRUJTeTVZdGVmUE5OejArcnJYTXpFeHprS1Y3OSs1TzkzVzNqWnJSYUdUbXpKbWtwS1FRRWhKaTl6bG44dHh6ejlsY05oM0xPcEQwK2VlZnUzUmNrOEdEQnhNZEhXMXVGK2RKK1gxL3lNN081c0tGQ3k2MVEzU0hWcXQxT1NobWFyZmw0K1BqVnJoTTF0KzVWcTFhT1cxNWFPM3MyYlBFeE1UUXNtVkxseDZEU3BVcTVibVBOWGZYSnlnb2lGYXRXdkhmLy82MzBFTXdseTVkSWlvcWlvWU5HeFpwUzBacitYbithTFhhWE0vbGxKUVU1czZkeTFOUFBVV2RPbzZyZVcvYnRvMzMzMytmSVVPRzJQeTh5U2tqSTRPNWMrZXlkZXRXREFZRFBYcjA0TTAzMzdRYjVCUkNpT0pnTUZWSWtzOTZoQkJDbEdJU1NISW1NUW0rWGU3YXZqZHV3b3JWTU9JRnkzVk5HNnNBVGM1S1A4STFmcjV3ZXh0Vm1Xcm9JRXZJQ0dEWlNzZXRuWHIzVUVFUFVKV1pBaXBBWW1MdS9RWStaZ250SkNUQ3IxczlPLy9pMEx3cHZEMUt0UnQwNUpuQmx0WmlycXBmejNLK1hXc0k5SGZ2OXN1K1Y1WEd5b29PN2VEbDV5MnR1RUM5Qjh6NkZNNjZVSUw5NUdsNDd3TVZRREZWVmd0dEJaL01oQ1hMSWZ6M3dwbDNYcnJmYlZ2cHpWSGJOWHNxQmxxcVJMa1NTQUxZOVlkNm5lODlXUHpQajdxMVlkSTRWYmtLSURwR1BVYjIxbURSRXFoZEUxcTFVTzMzZ29KeUI1TCsvZ2VteklEL2UxVUZPeGN2elQwT1FOalBVS0U4UE5JUDB0UHlyaVFuaEJCQ2lIekp5c3BpMDZaTkJBY0hjOGNkZDNoOC9FR0RCakZqeGd3T0hqeEkrL2J0emRlZlBuMmFrU05IMnV6N3h4OS9jUC85OXdPcWFveDErR0hmdm4wY1BYcVV0OTkrTzEvemFOaXdJZE9tVFdQKy9Qbm1rQWZBOGVQSDZkQ2hBelZxMUhCcnZNaklTSDc0NFFjMmJyU3R0cnBreVJLdVhidkd3dzgvWENpaEVFLzY1cHR2cUZxMWFvSEhxVnUzTGc4ODhBQjZ2WjRtVFpyUW9FRURtKzNWcWxXeitlRFUxRG90TEN6TUhFWUExUzdIMnJCaHc4em52Lzc2YTlMUzBuanBwWmZ3OXZabS9mcjE3Tml4Z3drVEpoQVVwTnJGbno5L25zVEVSSHIxNmxYZysyUnk2TkFoVnE5ZXpmbno1MW01Y2lXQmdZSE1taldMQ1JNbWNQYnNXVWFOR3NWamp6M0drQ0ZEN0g2UWYvVG9VWTRlUFVwb2FDajE2cW5mSFFjUEhzeTRjZVA0OGNjZnVmdHU5YVdISVVPR3NIMzdkbGF0V3NWRER6MUVRRUFBU1VsSmhJV0ZVYTVjT1o1NTVwazg1M3J5NUVsQXRSM3pwQVlOR2pCMzdsd3FWcXlZOTg0RjlOVlhYeEVYRjBmcjFxMXAyclNwMDMxTkxiaktteXFydWpEMmtTTkg4UEx5WXN5WU1UYlBQV2N5TXpQTjdRTExXb1dRR1RObXNHdlhMa2FPSE9rMG9DVUtSMkd1Lyt1dnYrN3l2aDkrK0NGYnRtemgxVmRmTmI5UEZiZHg0OFpSclZvMXQyNXo2TkFoUHZqZ0E3dmJ6cHc1WS9kNjA4OXcwM3R4YWJadjN6N0N3OE01ZVBBZzA2ZFBwM256NWdVYWI5R2lSV3pldkpuUTBGQ01SaVBoNGVGVXExYU41NTkvM2tNekZrS0lnc2xPVGNXcmpQM2ZUQWdoeEwrUEJKSTg2VkNPM3ZFYURWUUtncWpvNHBtUHlkRVRxbFdRSzU1NERMcm44WWM5bzlHMjhsT2JVRXQ3bzMwSExXRUVIeDhWM01pUDJyVmd6T3RRdFNxY3V3RDFyTDcxc3ZlQUNqTFlVN2tTUFBxUTViSzNsNnJBTW42cWJUQ3NhaFhvMHNseU9lem4waDhjNjNpSHVxK21iL0hjdUdsYnNjdmtucTZXQ2pENVViK2ViVURKRmF2WEZYL2d4Qk9DZ3VENXA2QnpSOXZyVC8wRkgzMW1QL2pteUQvbllNeEVGU0JyZE90RG5Bcmw0WlVYNE82NzROdnY0T0psNTJQazlOVzNzR1diODMzdTdnS3Z2Wmo3ZW8wRytqOW91WHpxTDNoM3V1dkgvdDlpUzVqSDFVQVNxSGFZSmNIbHE2cmEzWC91aDh0WFlNcE1WYTJxU1NQVkxqS25QdzZvTm5QcmZvRTZ0ZFRKbnA4M3F2ZVdUaDBjSC92Q0piaDBSYldXckZ3Sk9yVlg3NlZDQ0NHRThKZy8vL3lUNU9Sa0Jnd1lVQ2p0Wm5yMDZNSGF0V3Y1OE1NUCtmenp6ODBCbU1EQVFLZHRjYXcvU0l1T2p1YWpqejZpYWRPbStXNzlkdmp3WWY3M3YvOXg5T2hSdkx5ODZOZXZIM3YzN21YYnRtM3MycldML3YzN00zandZUHo5SGY4K2tKS1N3aDkvL01IbXpaczVjdVNJK1g0TUdUS0VEaDA2c0hqeFluYnUzTW1HRFJ2WXNHRUREUm8wNEo1NzdxRmR1M1kwYTliTTVRQ0VPMHhCQ1hjcU8vVHExWXVtVFpzU0VCRGc4bTFNbGFzY3lhdWFUVUdFaFlXeGN1VktxbFdyeHNDQkE2bFNwUW8zYjk3azZOR2p2UExLSzd6MzNuczBiZHFVelpzM0F4UTRXSmVXbHNhNmRldjQ2YWVmekMyaHJJTmJsU3RYWnM2Y09Yejg4Y2VFaDRlemF0VXFObS9lekNPUFBFSy9mdjNNNjJvd0dGaTBTRlZUZnV5eHg4eTNiOSsrUGErLy9ycE5jS3ArL2ZvTUhEaVFaczJhbVcvL3d3OC9rSmFXeHZQUFA1OW5SWkxFeEVRdVg3NU05ZXJWYWR5NGNZSHVmMDdseXBYTHN3cVVJMmxwYVM3dnUzNzllc0xDd3REcGRIbUdLVkpTVXJoMDZSSStQajdtUUpveksxZXU1SWNmZmdCVUt5dDMxdWpZc1dNWURBYktsU3ZuMW11bUpNanIvYUY3OSs3czJiT0hPWFBtY09YS0ZZWU5HMWFpMm82VmRxVnQvWXY2Mk03V3g5MHdFcWgybys2MEhFMU9UdWJYWDFXRitmejhERE85djNtaWRaczk3djU4NzlHakIzcTluamx6NXZEV1cyL3g3cnZ2MHFGRDdyKzNHSTFHbDhiYnRXc1hkZXJVWWZiczJSaU5ScDU3N2psMjdkb2xnU1FoUkltUmxaQ0F0d3YvRHhSQ0NDRktNZ2trZVZKaUVtUmxxeENNU1I1LzBDd1NHUmtRRSt2YXZ1a3UvQ0hOYUZSdHFVeG1UZ0gvVzRHS0JWK3JObmFnUGxqUFR5Q3BjMGRWYWNyMHkrZ1RqOEhrR2RDdGl3cE1mTG5ZL3UxOGRLcFZXYzZ3VFVnREdQMGF6UHpFOG5qRXhNTHJZNkJQTDFXRmFkTnY3cyt6SkxtL056ejNsR3IvQmVxNU9QMGptTzFHb0VRNDV1VUZmWHJDd0FGUTN1b2J3VWFqYWgzNDNmZXF4YU83YnR5RWlWTlZDS2xyWjh2MW9TMWgxblFJM3c2cjFxcjlYR0UwNWowUG80UHRuVHRDemVxV3l6K3NkZTJZSmw1V3JTN2NDU1NWSk44dVYyc2R2Z09TVTlSMWZlOVQ3ejJPREh2YWM4Y2ZjcXRkUjJxcUJKS0VFRUlJRHp0dzRBQjE2dFNoYnQyNmhUSytScVBoM1hmZjVkVlhYMlg4K1BGTW56NmRxbFdyVXJ0MmJTWk1tSkRuN2FPam8zbm5uWGZRYURSTW1qVEo3Z2VtU1VsSlpHUmtvTXRSRGZYcTFhdHMzNzZkOFBCd2M3Q2tWYXRXdlBycXF6UnUzSmpodzRlelpzMGFsaTlmenVyVnE5bXlaUXZEaGcyalQ1OCthRFFhREFZRDU4NmQ0K2pSbyt6YnQ0OWp4NDZaZ3puVnExZW5mLy8rUFBEQUErYXFLZSsrK3k1bnpwd2hMQ3lNSFR0MmNPSENCUzVjdU1DU0pVdnc4L09qV2JObWhJU0VjTnR0dHprTll6bVNrSkJBaFFvVnpCOStYcjE2bFJNblRwam40Nm9XTFZxNEhUQTVkRWkxWGc2MHJvVHFZUWtKcWdLbjlXTzhZY01HUHYvOGN5cFhyc3lISDM1b2JnVTNkT2hRYXRTb3dlelpzM25ublhmNDVKTlArT1dYWDZoV3JacE5KUzVyMGRIcUMxSDJQdHpWNi9WRVJhbTI3Qys5OUpLNWdsYU5HalY0OU5GSHpaVzdUUHo4L0JnM2JoeGR1blRoaXkrK0lDNHVqbSsrK1labHk1Wng3NzMzTW1iTUdCWXNXTUJmZi8xRnUzYnR1T3V1dTJ4dTM2SkZDeFlzV0pCckhnY1BIdVRnUWZYL1hWT3J0OHVYTC9QSko1WVc4RldyVnMzVlpzZFVIU25uY1lwS2VubzZLU2twVktoUXdieStWNjVjWWZmdTNRQk9XMEZtWldXeGRPbFNWcXhZQWFqS0xxWXFMVmxaV1hoNWVkazhKN0t6cy9ueXl5L0p5c3FpUTRjT1Rsc0xHZ3dHdnZqaUM4TEN3Z0RvMTY4Zmp6NzZhSzc5a3BLU3VIbnpKc0hCd2ViWGMzWjJOaWRQbnVUVFR6OEZjUGk4S2lueTgvNXcxMTEzbVN0K3JWcTFpcmk0T041NjY2MUNDVStXZGFWbC9UTXlNdkR4OFRHL3Bnd0dBK2ZQbndmQTE5ZTMwSTdycVo5Znpqend3QU84OU5KTGRyY3RXTENBRFJzMjJGeTNlUEZpa3BPVDZkYXRtOU1XWi9iRXhjV3hkKzllSUgvaHFadzh0VDU5K3ZSQnA5TXhhOVlzY3hXNW5Fdy9MNXdGc0VFRnJmUjZQVm0zL282Vm5aM3RWbHRGSVlRb2JGa0pDZWlLb0lLbkVFSUlVWmdra09SSk9wMXRHRW12aC9qNDRwdFBhYVBWd2xNRG9WK09FczdsL0ZUMWx0LzNxSk05NWN2QnVEZHQyN290V0F6L2ZVUUZvOXExaFlsalZFdXRsRlMxUFRKS0JSQWN0ZVh6OW9ZcUR2NmdXTUdxWExwL0JhaGg1eGRubzdGb3FtTTFDb0ZoUXkyWDA5Smgyb2R3TGRMKy9pKzlBZTUrSWF4Zlh4VU1BeFhBK1g2TmU3ZFB6eWc5NjVsVHh6dlU4N0ptanZZV01iRXdiNkZxdjFZUW1YcjRaTDZxWlBiY1U1WjJlbG9OOUxwWFZiUUsveDNXcm9mWXVJSWR5eEd0RnY1cjlRZnJNMmZoK0NuM3h6RFJsOUpBRXNCUEd4eHZ5OHdFZzJ2ZnNzc1h2OEw3dzZnUVFnanhiM2IxNmxWaVkyUHAxNjlmb1I2bldyVnFUSjgrbmZIanh6Tml4QWpHakJuajBvZjcrL2Z2Wjlhc1dXZzBHcVpQbjU3clE3OWh3NGFSa1pGQmFtb3FScVBSM0Nyc2h4OStZUDM2OVVSR1d2N2ZmL3Z0dHpOZ3dBQTZkclJVOU5UcGRBd2NPSkFlUFhydzJXZWZzWGZ2WG1iUG5zMkJBd2NZTzNZc0w3endnazIxQlY5Zlg3cDE2MGJQbmowZEJpR2FOV3ZHMjIrL3pjc3Z2OHp1M2J2WnZYczNodzhmSmowOTNkeStxMG1USnJsdTU0b3hZOFp3N3R3NWREb2RYbDVlcEtlbkF5b280U3p3NGE1ZHUzWXhmLzU4ZkgxOThmUHpJejA5blN0WHJnQnFIVDNGYURReWF0UW90Rm90R1JrWm5EbHpocUNnSUhPdzdJY2ZmbURod29WVXFsU0pXYk5tVWJ0MmJadmIzM2ZmZlpRdlg1NEtGU3J3MVZkZmtaYVd4dENoUTgyUHk0WU5HOWkwYVJQKy92NGtKU1Z4K3ZScGdvS0N6S0VtYSt2WHJ6ZXZwMTZ2cDBXTEZqeisrT1BjZGRkZFRnTXY5OXh6RDUwNmRXTHQyclg4K09PUHhNZkgwN0ZqUnk1ZHVzVGF0V3NKQ0Fpd1crM24rdlhyL1BMTEx5NnRrNm55azBuRGhnMGRCcEk4M2E3TlZWZXZYclVKQW5oNWVabkRlMzUrZnR4MjIyMjVibU0wR3RtM2J4K0xGeS9tL1BuemVIbDVNWExrU1ByMDZXUGU1OGlSSTd6NzdydFVybHlaY3VYSzRlUGpRMVJVRkltSmlXaTFXcDU4OGttSGM3cCsvVG96Wjg0MGY2amZ0MjlmWG4zMVZidjdSa1ZGOGZMTEx3TXFFT2ZyNjB0bVppYUdXMTlxOGZQejQrbW5QZmlGaTBLUTMvZUhsaTFiOHRGSEh6RjY5R2grKyswM2F0ZXV6Vk5QUFZWVTB5NHpTc3Y2ejVremgyM2J0dUh2NzQrL3Z6OXBhV25FeDhjVEVCQmc5NzNSVTRyaTU1ZTN0N2ZEd0V6T0trWjc5dXhoL2ZyMWFMVmFsOWI3blhmZTRhKy8vc0xQencrTlJrTmNYQnpaMmRsVXFWSWwzeFhrckhseWZYcjA2RUZvYUNoVnExWmx3NFlOTEZxMGlNREFRSHg4ZkVoS1NpSTJOaGFOUmtOb2FLalRjWHIzN3MyeVpjdDQ5dGxuOGZMeTR2cjE2MUlkU1FoUm91Z1RFdkN1S0JXU2hCQkNsRzRTU1BLazVqbis0UHJYMzZwaVVuSHowZGx2M1dWUElYNVR5S2txd2ZENnk5Q2ltZVc2ckd4WS9yMEt3RGpUb3BtcXFHUWRZdmxwQTJ6ZEJoY3Z3YVJ4Nm9QKzIxckNSOU5kRDVHRTFJY1Azc3Q3dndmdVU2ZWNEQWI0cjUwLzV2bjR1QmM4OE5FNTN4NXhIZzcvcVVKWHlTbncva2VxelozT3dlMHlNbHcvdG9sMXhadXNiQlV3Y2xkcFdVK1ROcmVwa0U0ek94K2tiTjhKWHk5VjRTOVAyZlk3bkRpbDJxbTF0TFR1UUtkVDFabDZkVmRWY3padVZlM1VQS2xQVDl1V1k2dmNySTRFS2pSb2txVzNuUGYyaHVwMldwNVp5emJBOVNqM2oxblVwc3hVNyt1RlplbVhVTDU4M3ZzSklZUVF3aTJIRGgxQ3A5UFJzbVhMUWo5V2t5Wk5tRGR2SGxPbVRHSGN1SEcwYmR1VysrKy9udzRkT3RoVTNVbElTT0RBZ1FOczNMaVJvMGVQMHJ4NWM5NTk5MTJibGxrbVFVRkJIRDE2RkoxT1IyaG9LRU9IcWk4ajFLdFhqOGpJU09yWHIwL1hybDI1Nzc3N3FGWExRUnRaVkdCcTZ0U3BoSWVIODlsbm45R3JWeTkwT2gwUFAvd3dLMWV1cEVPSERuVHExSW4yN2R1NzNEb2xNRENRdm4zNzByZHZYekl6TXpsejVnd25UNTRrSVNHQisrNno4Mzk2RnpScTFJaHo1ODZoMSt2UjYvVUVCZ2JTcmwwN1Jvd1lrYS94SEtsWHJ4NHhNVEhteXhxTmhtclZxakZnd0FDUFZvblJhRFI0ZVhueDk5OS9ZelFhcVYyN05zT0dEUU1nTXpPVDhQQndxbFdyeG9jZmZwZ3JqR1RTdFd0WFltTmpPWDc4T0EwYU5LQi8vLzdtYlVGQlFadzVjNGJzN0d3MEdnMTE2OWJsdGRkZXN4c3d1di8rKy9ubGwxOHdHQXlNR2pXSzFxMWJ1M3cvL1B6OEdEUm9FQU1HRE9ERWlSUG0wTmJnd1lOcDE2NmQzZWRlNTg2ZCtlbW5uMXcraGpWNzh6OTU4aVJCUVVHMGF0VXFYMk1XVkwxNjlkRHBkR1JsWldFMEdzbk96a2FuMDFHL2ZuMmVmLzU1dXgrbzc5NjltOG1USndOUXAwNGR4bzRkUzdObXpXejJxVisvUGo0K1B0eTRjY05jcFFPZ2NlUEdQUC84ODNhRFRpYmg0ZUhtTU5LVFR6N0pzODgrNjNEZk9uWHE0T2ZuUjBaR0JrYWowUndHS0ZldUhMZmZmanZQUFBNTTlldlhkMzFCaWtGQjNoOGFObXpJckZteldMSmtDWTgvL25nUnpMYnNLUzNyWDd0MmJZeEdJMGxKU1NRbEpRSHFaK0NJRVNPY2hpOExxcWgrZnJuS0ZGZ2VQSGl3T2N6c1RNT0dEVGw0OEtCNXpmejgvR2pWcWhXdnZQS0tSeXBMZVhwOVRQOW5DZ2tKc1htc3RWb3R0V3JWNHNrbm42Umh3NFpPeDNqeXlTZlI2L1ZzMnJRSm85SEl3SUVENWYxQkNGR2laTVhIVXk0a3BMaW5JWVFRUWhTSXh1aHFVK1dTWkVBSi9SYlRlK05VNk1Wa3hodzRlS1I0NXFMVndxb2xCUnZqMWRHMklZSFZ5OVMvT1lNaE02ZW9LajBBejc1czI3SnQ0VngxZnU4QitHaXUvZVBjZFNjTWY5YTJTazVzSE15WkIzLy80M2grVllKaFFIL28wZDNTcWd4VSs3V3Z2clZjdnEwbGpCMWxhUUZuTk1LdVAyREZhb2lPd2FFbWpWd0wwRGhpdlU0ckZqc09DTGtqS1ZtdGNVNTFhc0hFdDJINkxMaWt2dFdMVHFlT0M2cGExNkRuOG4vY1IvNERnMisxazFyN3N3cUt1YXUwckdlekp2RDBrOUMwY2U3OW8yTlUrS3RiWWJZSTBNRGUvZEMrSFFRRzJOOWw3Z0w0WGJVRjRJdVBvZXF0Yi9ndC9BWTJoenNmdmxzWEdIbnJQaWNsdzZ0dnd1ZXp3VlRHK3NneDlUeHloN2NYckxSNnpjMzdFcmJ2VXVjYjFGTkJRR2R5UGc3bC9PQ3pqMXcvdmxacnUxYXBhYXFha2F1V3IxS0JNSHRHdm14cDJUWmhhdEVFa2xKVFllaUxoWGNjZTB6djcwSUlJVVFaWXpRYW1UbHpKbzBhTlNyU0Q1aU1SaVBoNGVHc1dMR0NpeGN2QXVxRHZjREFRQklURTgxQmdQcjE2ek5vMENCNjlPaGh0MDJiaWNGZ3lQVWhxdEZvSkRJeTBta0l5WkdrcENRQ0FnSWNqbDBTR0F3R2pFWmpvYmRWTWhnTVpHZG40K1hsbGE5MU1MVjZ5VytMbDZTa0pOTFMwbHhxaDNQeDRrWDBlajJORytmK1hjVm9OR0kwR3ZPOEQ3R3hzZVlxRXFKb0xGKytuRXFWS3RHblQ1ODhuODlHb3hHOVhvKzN0N2RMejBlajBjanMyYlBwMXEyYlRXVzB2R1JsWlpsRGJLWHh1VkJVN3cvQ3Z0S3kvdG5aMmVhZmNVVTUxNUswUHZ2MzcrZU9PKzV3ZXk2RitYK0R3bHdmZzhHQVJxTngrbjhxSVlRb1RmN28xSUhLM2J2VGJLYWJmNjhYUWdnaFNoQ3BrT1FKNWZ4VW9NWTZqTFRyaitJTEk1VVc1ZnhnMk5PcUpaVzFRMy9DWnd0VXRSOTdtalNDbnQyaGUxZFZmY1ZFcjRkbEsyR0RiYWwzVHB4U1FZS3gvNmRDVEJvTjNOMEZPbmRTd1k5ZnQ2Z1dWVG1scGRrUEgzaDVxVG1ZeE1iWmI2V1ZiYkEvLzhKdzVScTg4YlpuSy9aNFdtbFp6OHhNYUpqam0yTlpXYkJ1QTZ3Smc3YXQ0ZjdlaFR1SG5YL0F0LytESng2RiszdXBOVEk1Y3haMk9taGRtQi9CbGVGNk5EVDJWOVd2dnYzTy9URzhjdndvS1dqTE5vMFdnZ3JRRzd0OE9YVnlsYXZmOUt0VlU3M1BGSllTK0VHZ0VFSUlVZHBkdTNZTnZWNmY1emZrUFUyajBkQ3paMDk2OXV6SnRXdlhPSGJzR0xHeHNlWWdVSlVxVldqVHBnMDFhOVowYVR4N0h3cHFOSnA4aFpFQWN4akowZGdsUVZITlM2dlZGdWhZT3AzTzNINHRQd0lDQW13ZUQyZWNWYTl4OVFQWXdteFhKT3pMMlhyT0dYY0RRaHFOaHRHalI3czlKMjl2NzF6dG5VcVRrdnErOVc5Uld0YmZ5OHVyV0VKQkpXbDkzQWtxV2l2TSsxQmF4eFpDaU9LZ1Q0akh1MklCL2s0dWhCQkNsQUNsOTY4UHhjblBGd0lEVlZXYU5xR3FXa3FBdjJYNzc3dmg4NitLYjM0NVJaeUhYemE2dHU4OWQ2dFdWWVd0V1JQVm9xMmFWVXNDZ3hHK1h3TnIxdVhldjFFSXRHc0RYZTZFdW5iSzJKOCtBd3UvaGN0WDdCL3Z3aVg0djNkZytEUFF0Yk82enR0TG5lL2FHYUtpWWM4K09IeFVWV1hLemxZaG53bFRjNC9WdGpWTWVNdHlPZngzV1BXajYvYzlPc2E5dG1tK3ZyYnI1SWk3WWFRdW5kVEpGYldzUGlqcGVBZlVyTzU0WDJ1L2JGS1BEWlNlOVR4L1VUMFBUUldoOWgrQ3BTdUt2cVZZYWlwODg1MWF3NGYvQS9mZURVYmc4NFdxeXBlblhMb0NZeWRCcC9aUXF3WmNqVlJyMUs4dnJQdkZ0UUJPemovd1diZjR5OGhVNzBFNUJmaTc5cnd1U1Y0WlZ0d3pFRUlJSVlTYnpwOVgvdzlwMHNST0c5NGlVcXRXclh3SGg0UVFRZ2doaEJCQy9Qc1k5SG9NYVdub0tsVXU3cWtJSVlRUUJTS0JKRmRVcmFMYUl1VWw0ano4c0xaa1ZFWXlHR0RSVW5VK09sb0ZiVndSRXdjSERxdnppWW1GTXpmL0NqRCtMZHNLSmtuSjhQSG5jT3hFN3YyZmV3b2V1TS8rV0Jjdncrb3crR04vM3NkTlRZVlA1c08ybmZEc0VCVW9NNmxlRFI3cHAwNm56OERFYVk3SHVjdkZFSThqY3hlNDEvWXB0QlZNR2x1d1k5cFRwemJjMmNIOTI5V3VxVTZ1Mkg4UVR1ZXhUMGxjejU5K2haQUdxdjNmeVJ4MzRPQmhHT0ppTU9YbFlhb2xJY0R1dmZERkl0ZHVaOTF1TERwR3RXSmI5U1BVcXd2WHJyczJocnYySFZULzFxOEwvL2NxMUs2bHduOGZmNTczYmIxeWZBUE51a0pTNUhWNCs5M2N0N0Z1SFpkVGFxcnJhd3lxOHRrbk15Mlh2L2tPZnR2dSt1MWRyZWlVbnE3ZVd3dEwrZko1N3lPRUVFSUl0MXk4ZUpGS2xTb1JHQmhZM0ZNUlFnZ2hoQkJDQ0NGY2toa1pDWUNQQzYyZGhSQkNpSkpNQWttZWtKVU5XOEpoMis5dzdrSnh6OFppNHhiM2IzUDZqS1dpVFdGSlRvRkYzMXJDQ0JIbllkYW45dHQwQVh5M0VwbzN0YlRSTWhqZ3lERVZGam44cC92SFAzb2NSbzFWUVpIK0QwS0lWZG43VEQxOHVkanhiYjI5b0dONzk0OVpFbVZsUWJvYmxZWHlkWXhzNTl0TDZucG1aOE9jZWZhM0dZeXVyNXQxbTdsc1E4SFdPejVCblFwYjk3dFZHQW5VYStUS05SVzBkQ1pucVg5UHREVnpaNjB5TW0wdjYvV0Y4OXllTnN1OThKdTdsbjRwb1NRaGhCREN3MkpqWTZsVHAwNXhUME1JSVlRUVFnZ2hoSEJaWmt3TUFEN1NjbGtJSVVRcEo0RWtUL0QyZ3I2OTFTazZCbjVjRCtIYlZYQ2hPQXdhQUUwYmUyYXN5MWRoOFRMUGpHWHQ5ejNRcktsYXU2K1cyTFo0eWlsVER4L1BVOVZtRGh4V2xXWnUzQ3pZOFkxRzJQV0hPalZyb3RwaDNka0JmZ2hUQVF4SDJyYUdDZzRDQXhVRElhR1Fxa29WaGg5L1VxZmlWSmJXc3lUUTZWUkxTV2U4ZGM2M0wvOGVXalNEeGczVjVmOCtBaGN2cWRaMURzZk04YVBFMmV0WkNDR0VFS0tJWkdWbGtaaVlTQlg1QTY0UVFnZ2hoQkJDaUZJa015WWFBSjhxVll0NUprSUlJVVRCU0NESkZRa0pxaklHZ0FidzlWVlZMR3JXVUZWN1dyVlF3UnFBYWxYaHBlZWdTMGY0NkRQVmVxaW9OYWl2MmxKNWdwK2ZaOGF4WjlFU0ZRd3lhZFVDeHIzcC9EWU5RK0NKeHp3M2h5a3o0TXhaZGZwcWlhcU00MHp2SHV6ZFZ2c0FBQ0FBU1VSQlZMbXYwMmhnMk5QUXBSTk1laDh1WC9IYy9Bb2lLd3MrbXF2T0YyYWJxWUlvVGV0WkdqdzdSSjBLSXV0V2RhaFowMVJZVEtPQmtTL0J1UGRVUU5FZTAvdWZpU2NxSkpWRXJWcEFVTVhDRzkvTEsrOTloQkJDQ09HeTJOaFlBSUtEZzR0NUprSUlJWVFRUWdnaGhPdk1GWktxU2lCSkNDRkU2U2FCSkZkazZ1SFBZNDYzVnlnUER6MmcybitaS29XMHZnM2VHZ2xUWnhaZnBTU0FtTmo4M2E1S3NBb2lPR0pkaFVWcnRaK3ZyeVdNNEp0SHBSWmpqblhSYXZPdTd1SnBXcTNsZkY1aHBHcFY0ZlkydWEvdjJ4djhLNmp6NzQyRGQ2ZkRWU2RWbG9xSzBRaUgvZ1N2Vy9leEtOWTJLOXYxNmppbGJUMy9UYUpqNFBPRk1PWU5kZG5QRDhhTWdqRVRJQzA5OS82RjBiS3RKQm8wb0xobklJUVFRZ2czeE1XcGx0QVNTQkpDQ0NHRUVFSUlVWnBrM0txUXBKTkFraEJDaUZKT0FrbWVrSklLSzFiRGlWTXcvaTNMaC9PaHJhRFh2YkE1dlBqbTl2SW95L2tBZjBoS3pyMlBWZ3ROR3FrcVFTWkx2MVJWb096UmF1RzdSZmEzTGZnay8zTzFaalJDY29wbnhzb3B3RDkvdCt2VHl4SytTa3EyakxQdGQyamVWSzFoeFVBVm9oay9SWVU2aXR2b2tYQkgyNkk3M3ZhZE1HK2hhL3VXbHZYVWFzREhKMyszOWRMYW5zOXZLQ3dqTTNlQXo1N1VOTWpNZEw2UGo4N3hhOXZhL2tQd3l5WjRzSSs2WExNNmpCaHVxYnBsTFdjYnVMSWFTSXFNZ295TXdodS9YbDNiZ0tjUVFnZ2hDc1FVU0tvcWY4QVZRZ2doaEJCQ0NGR0taTWJFb0t0Y0dZMnp3Z0ZDQ0NGRUtTQ0JKRTg2ZmdyVy9neVBQMnk1N3NIN2l6ZVFCQkFVQk04TmdSYk5ZTlRZM0VHZkxwM2dqVmZnOUJsWStHM0phSkdWbkFMUHZsdzRZNjlZRERwZDN2dFo4L09EbnQzVStZd00rR01mM05kVFhVNUxoL2MvZ3ZjbnFUWitsWUpnNHRzcVJKT1k2Tm01bHhXbGFUMDd0bGZCcm9LNjYwNTF5bzhKVStHdnYvUGU3N3VWZWIvZmRPc0NJMTE4YlMxYkNXMUNvVTR0ZGZuT0RpcWc5TXNtMi8xME9Tc2t1VmdscTdUNWZLRnJqME4rT1F1Q0NpR0VFTUp0Q1FrSkJBUUU0SjJ6bXFNUVFnZ2hoQkJDQ0ZHQ1pVWkg0MU5Gdmx3amhCQ2k5Sk8vekhyYTFtMjJnYVRhTmFGeUpiaHhzL2ptVkRVWU9uZFVMZGhlZUFZKy90eXlUYU9CeC9xcjgzWHJRSUlMZ1ErakVmYnNzMXh1RTJwcHNiWHZvUDJXWFgvL2svLzVPOU80SVhSb3A4N0h4S24xTHd6OStvTC9yUW8rZS9aQlNwcnQ5cVJrbURZTFpreFdsWDVxVm9meG8ySFMrNUNlbzhXVmo0OTdsWEo4M0F4UE9YTGtHRVJGZVdZc2EzWHJRS3NXN3QybUxLem52MEZXbGdyaFRKOWtxZHp6MUVBNGVSb3VYTExzbHpQZ1YxWXJKQWtoaEJDaVZFbExTeU13TUxDNHB5R0VFRUlJSVlRUVFyaEZmeU1PbjJvU1NCSkNDRkg2U1NESjArSnUyTGFmQXFnU1hMeUJwTE1Sc0hNUGRMdExWV2padWgyT24xVGJ1bmFHdXJYVitlWGZ1MWFCeG1pMERUWE5uQUwrSWVyOGdxL3R0NFVyTEUwYld3SlZwLzRxbkVDU2Z3VVZvREhadUJYdTdKaDd2NmhvbVBVcHZEc1d2TDFVVUtkeFE5WEt6OXE3YjN0K2pxNzRiVHZzUGVCOG4vTGxvR2tUZFQ0alExWE55c3Q5UGR3TEpKVzI5VFFZSUQyZmJicDAzdURscGM1blorZS9jcERCa0wvYmVjTFpDUGo1VjNqb0FYWFoyeHNlZWhEbWZtSFp4emRIUzd1ODJzYVZWcU5mSzl6cVQrWEtGZDdZUWdnaHhMOVFXbG9hZm41K3hUME5JWVFRUWdnaGhCRENMWm14c1FUZTNxNjRweUdFRUVJVW1BU1NDa05hbW0wZ3lXZ3N2cm1ZTEZ1cFdrLzUrY0l6ZytHdDhZQUcvdnVvMm43bXJBb3FPVE5rbVBxM0JOd2RNK3YyQzRVVkZIamtJUlhVQVJYa2lqaHZQMEFES2hUMTdYZHFYV2Qrck5hMU5LbGJCeWE4cGM1SFJzRnJvejEvak5LMm52c1BXWjc3QUxWcVFIS3FhK0c5a1MrckZta0F1L2ZaaG5nYzZkUmVWYk1xU2FHZWxhdWhmVHVvWGhYVy9BU3J3MnkzNTZ5UWxGbEdLeVFGQlJYM0RJUVFRZ2poaHRUVVZLcFhyMTdjMHhCQ0NDR0VFRUlJSWR5U2NlMGFQcjM3RlBjMGhCQkNpQUtUUUpLbmFUVVFWTkgydXB2eHhUT1huSE5ZdXg0ZTdBTy9iQVNEVVZXMnFWbGR0V1ZhOEhYZXdhbjhWSW54OFZIckVSMlR2M25ucFp6Vk41NVRVejAvZnYyNjhCK3IvL1Q5K0ZQZXQ5bTRGZmJzZHh4WWlZNVIxWWRjNWVzTFJWV2EwenBZVWhodHQwcjdlblpvQjYrOXBLbzNUWm9PcVdsNTM4WWQ3VytIdDE1WDkybkJZamgyd3JQajUxZW1IajZkcjg1SG5NKzkzZGVxWlo3QmFMOXRZMW13L2xlSXV2VmVwdFdvbHBlZ0tsaDVJcWc1ZEtCNnp4UkNDQ0dFUjBpRkpDR0VFRUlJSVlRUXBVMTJTZ3JHckN4OHFrckxOaUdFRUtXZkJKSThyVlVMMncrVUV4SlZHN2ZpVXIwYTlPaW16dXQwc0hlL3VtN1FBT2paWFYwZkZhMWF0NW44dHFQZ3h5MWZEdDU2QTVvM2dRdVhZTng3QlIvVG5pckJsdk9lYmhXbjFjREx3eXd0dDA3K0JjZFBPYitOaWJQcU9YTVh3RjkvdXo2UDBGWXdhYXpyK3hkRVlJRGxmRXFLWjhjdTdlc1owZ0RHdktGQ0tDSDE0WjNSTUdXbTV5b1pWYThHcjc2b3psZXJDbU5Id2NneEVCdm5tZkVMeWw0UXljUzZaVnRoVkhieTlYVXZkT1pKZjU4Rkw2MDZ2eVVjcmwxWDU4ZTlDWGUwVmVlbnpIUS9QTmJyWGhqK2pEcS9mU2ZNWHdRTjZ4ZnZmUlZDQ0NIS21KU1VGTXBKUzFRaGhCQkNDQ0dFRUtWSVpxejZVcXdFa29RUVFwUUZFa2h5cEh4NTFYck5uWFpyV2kwTWV0ejJ1djJIaXJkbFc3V3E4RmgvNS92VXJtVzd6N0dUQlQ5dWFwcHFiYVhUUWFPRzRPOFB5UjRPREFIVXNHckJFT2ZoNEViYk50QzRvVHB2Tk1LUzVaNGR2eVN5cmh6azZjcGVwWDA5ejErQW56WkEvd2ZWNWVaTlljenJNR01PWkdVWGJHdy9YM2g3RlBoWFVKZU5SdmpzeTVJVFJzcUxkZVVCVHdhU3RCcjRUMTlvM1FxbXpmTGN1TzdZdUZXZGN2S3hxaWFXbnU3K3VGcU4rcGtCbG4vbkwzSi9IQ0dFRUVMWWxYRXI0Q3NWa29RUVFnZ2hoQkJDbENhWk1iY0NTVldxRlBOTWhCQkNpSUxURnZjRVNxemJXc0RVQ1ZDM3RtdjcrL2pBNnk5RDA4YVc2ekwxRVBhejQ5dG9OZEQ3WGhqeEFqenluOEpwMVdNd3FGWnIxcWRNcTFaY21mcmMydzBHenh6NytLMWdrMVlEYlVNOU02WTFINTBsNEFKd05kS3o0NS82QzlKdUJRMjI3NFJ6Rnp3N2ZrbGsvZnk5SnV1Wnk3S1ZzR2VmNVhMYjFqRHlaVXZycnZ6UWF1SC9Yb042ZFN6WHJWd0RmK3pQLzVoRnpicnlRSDdDT2ZhRU5JQ1pVMkRvSUtoYzJUTmplcEoxTlRGUDNXY2hoQkJDZUV6bXJaQzBCSktFRUVJSUlZUVFRcFFtbGtDU1ZFZ1NRZ2hSK2ttRkpHZWFONFU1SDhDUll5cEFjZUowN3RaUkZRT2g0eDJxYW9wMXRSNkE3MWVyZG1pT0RIc2E3dXRwdWR5MkRVeWE3cm41QTV3OERVT0cyVjdYcWdWTWZrZWQvL0FUK1BPWVo0OXBjdlFFZEw5Ym5XL2JHbmI5NGRueE83WlhGWmlzTHljbXdla3pucWxLbFo0T08zZXJjWmVzS1BoNEpaMi92NnBFWTFLdnJncUZuUGRRY0tpc3JPZmNCVkM1a25wL0FPalNTVlZUKytMci9JMDMvRmxvMThaeStmZmRzR1pkd2VkWmxDcVV0NXd2YUxzeFAxOTQ0akY0c0krbGNwQjErS2V3YUxXd2FrbitianZuZzRJZHUvdmRsdmRLWno3K0hIYnZMZGl4aEJCQ2lIK0o3R3hWd1ZKbi9mdUNFRUlJSVlRUVFnaFJ3cGtEU2RVa2tDU0VFS0wwazBCU1hqUWFGUll3QlFZU0V5RXhXVlVSQ3ZDSFNrSDJiN2R1Z3pvNW90WEF2ZDFzcjJ2VkhPclVnaXZYUERQMzRuYnNoT1c4cHlza2xTOFBBeCt6dmE1YkYzVzZjVk5Wc2RtOUY4NUdGT3c0RzdlcVlGVmh0SnNyYVo0WmJOdDZxK01kNm5UNWlncmsvYjZuNEczY3lzSjZabVhCaDUvQ3JLa1FmS3R5VDgvdWFtMVdybkZ2cktjR1FxL3Vsc3RIanNIblgzbHVya1hGK24wd3JRRFZnanJlQWM4OUJWV0NiYTgvZUNUL1l3b2hoQkRpWDhrVVNQTHk4aXJtbVFnaGhCQkNDQ0dFRUs3TGpGV0JKRjNWYXNVOEV5R0VFS0xnSkpEa2lIVmJNMnVCZ2Vya1NISUtMRnFTZHpVZ2d4SDBXYllWZnB3ZHR6UktTSVJMVjFRcnFxQ0tFRklmemw5MHZQL1ZhN0JvcVRwL3E4V0NYVldDWWZUSTNCV3BUQ3BYZ3YvY3IwN1JNYkI3SCt6K0F5NWNVdHUvK1E2MHR6Nll1TzZrZ2hXbytWKzY0bnlma3V5dk02Qy85WnlLdTJGL0gyOHZlUFlwNk43Vi92YTZkZUNwUVRENENSVW0ydlk3N0Qra2dqbWd3aUtSVWVyOHpadk81MVBhMTlNa01WRlZGNXM2VWJVT3ZIUUZkdXh5Ynd5dDFoSm9Bamh6Rm1aOUNyYytQTXVYSVFQaHY0ODYzOGVuRUtvRVdMZE9USEl4YkdZZGZ0TjV3OWovZy9hMzIrNXpOUklXZnFNcXZSVTJveEYrY2hJaXRkWW1GT3JYVmVjdlg0VWpSOTAvWG9ONjBQcTJXMk5jVVdHMHZGd3RJMkZWSVlRUW9naElJRWtJSVlRUVFnZ2hSR21VR1JPRHJsSWxOQnBOY1U5RkNDR0VLREFKSkRueTV6RVlQd1VldUE5dWJ3UGx5em5mLzlwMStHMjdPaVdudUhhTTFXRXdkSkRsOHZhZEtrQlRsaHc5cmdKSkFMZTFkQjVJdW5FVE5tNXh2TDJjSC9TOUR4NytqKzNqOGZ0dUNQdFp0VHpxMWdXQ3JLcTFWS3NLai94SG5hNUd3cTQ5c0gwWHhNUVc3SDZWRm10L2RyNDl0Q1U4UFZpRkkwd2l6c01uODZIcm5hcUtsNmtzcUZZTHQ3ZFdwK1FVdFphLy9hNWF1dDNJSTRoVUZrV2NoeThYcStwcDh4ZTUzNnJNWUZEckhIRWV1dDBGNzMva1BJam5pdkxsOG42djhyVDJ0MXVlSXdBeExyNkgxYXBwT2Uvblp4dEd5c3FHc1BXd2VwMGwrRmJZakVaWTZrSXJ3VHExb0hjUHkrWFZZZmxybzNaZkQwc2dLZUs4YThjV1FnZ2hoTXRNZ1NTdHFRV3NFRUlJSVlRUVFnaFJDdWhqWXRCVmtYWnRRZ2doeWdZSkpEbHo1cXc2ZVhsQm5kcnFnK2lnaXVEcnE4SUV5U2tRSHcvL25JUDRCUGZILzJtRGFpbldwQkZjaXl4WmJZbHkvdUZlcHdQL0N1RHZmK3RmcS9QVzdacmVIZ1crUGxDaGdtcXJWcjY4WlZ1ckZyRCtWL2ZtNGVNRHQ3V0FMbmRDcC9ZcWxHVHQ0QkZZc0ZnRk9aYXVnTzlXcXVvbDkzU0ZqdTF0cThIVXJnbFBQS1lxeUp6NkM3YnRoTDM3SWQzTklFbGV2TDFWcXo5bjIzTld4bkk2WG81dmRWdmZOanRMVmR0eVIvbHkwS21EQ2tRMGFXUzc3ZHdGK0dDMmVqNy9FS1pPb2EyZzV6MXdad2MxZDFDUCsvMjkxZW44QmRpNkhYYnVnZFEwOStiaWl1SmF6d0Qvdk1jNi9LYzYrZWpzVng3U2VkdWV0emZtOXAwcVZLZlZ1bmJNNUJRVm5pbE1BZjdRckFuRTNZUWJOMVMxczV3MEd1alNDWjRmYW52OUNSZXFHZm5vMUczdCtlY2NmTEVJTGw1MmY5NkZyVTBvdlA2UzVYMG80cnhxRHltRUVFS0lFa2NxSkFraGhCQkNDQ0dFS0kzMDhmSG9LbFVxN21rSUlZUVFIaUdCSkZka1o4UEZTK3JrYWFmUHFGTkowcVNScFoxU3BsNjFTRnZ3aVd1M2JkN1U4YllXelZTSXdWR1l3dHNiYWxTRCt2V2dZUWcwYVFoTkcxdENNTmJTTTJCTkdJVDlZanVld2FoYUh4MDVwc0pRWFR0RGoyNjJMYVUwR2hXT2F0VUNoajBOZXcrb1VNaUpVNjdkeDd6TW42UGF4am55M3JqOGp4M2dEeXNXV3k0dlhaRjNteWt2TDJqWVFLMS9tOXVnVmN2Y29SeWpVWVdLdmwyZXU5TFA4WlBxRkJnQTk5NE52ZTZGbWpVczIwTWF3QXZQd05OUHdoLzdZWE80Q3ZKNVNuR3NwMDRIMzN5Ui8zSHQ2ZHhSblFwcStFakhGYW1XZnc4N2RqdS9mYWYydVVORU9Sa01LbHhvQ29KbFpVTmFtbnB1Wk55cTRsU3RTdTRnV053TjE0S1ZnNS9JL1pobTZ1SDdOYkIrZy9zaHU4S2sxY0J0cmVEQlBuQkhXOHYxQ1lrdys3UENENGNKSVlRUUlsK2tRcElRUWdnaGhCQkNpTklvS3prWlArc09BMElJSVVRcEpvR2tmenV0Qm1aT1VXMlJNakpVUlNMcjhNN1ZheEFicHlyZnVOc0tLajFEdFVZTHFxaUNIeFhLcTlaZzV5OUN6ZXJRb3p0VURvTEtsYUY2VmFoU1JjM0htZFEwQ04raFFpTjV0UWxMVFlYTnY2bFRuVnJRczd1cW5CUVlZTm5IenhlNmQxV25tRmhZdTE0RmFrb2pyUWJxMWxXaHJoclZWRld2QnZYVXY4NHFDQjA3QWQvL21IZUlLREVKMW0xUXA5Q1cwS2NYZEdpbkFrK2duanYzZEZXblMxZlVPdTdZQ1ducG5ydVB3cm1VMUx4ZkZ5a3V0SlJNU1lXb2FLaFJYVjMyOWxLdllXY1ZuTEt6WWQ1QzExcXNiZCtsbmorbVlOemYvOEM4TDFYcnk1SWdwRDQwYXdyTm0wRHJWaEFZYUx2OThoV1k4WEhaYTdFcGhCQkNsQ0VHZ3dHUVFKSVFRZ2doaEJCQ2lOSWxPeVVacndvdWRGTVFRZ2doU2dFSkpQM2JHWXlnMTl1dmJKU3BoMSszcVBPWHI2Z1dUamJiTXlFNkZxS2oxYjh4TWJjdXg2aHdUMktTMm0vSUUvRHdmOVQ1bHMxVklDa21EanAzc0FRZW5OSHI0ZWdKMVJwcC95Rkl6MGZBNWNvMVdQSS9WVUdtWTN2b2ZTL2MxdEsyRlZqVktuQXozdjJ4YzRxTlUrR01vcENhYWpsdkJJWS9rL3R4c2ljNUJYYnZWVldSemw5dy83akhUNmxUNVVxcTlWdXZlMVh3ektSZUhSZzZFQTRlTG5nZ3FUalcwMmowZkNzL1R5bXFpanpYSWwxN2ZZSjZEaTFhNm5wbHJQTVhZT1ZxR1BnWXJGb0xZZXRMVmxXa3FsVmdtSjBxVXNuSktwQzNmb09xR2lXRUVFS0lFa3RhdGdraGhCQkNDQ0dFS0kyeWs1THc5Zy9JZTBjaGhCQ2lGSkJBMHI5UlZEU3NXSzNPWDR0VUxlTWExTCsxMGFpcUVQMXpEdGFzVTBFa2dDM2hjUGlvQ2h0RngwQlVETVM3R040NWZoSnVid09SMXlFK1FWMlhsUVhmZlEralIrYmVQemxGaFpiK1BxdmFxSjA1cThKUm5wQ1ZyWUpOZS9aQjlXb3FUSE52TjFVMTZlZ0pPSEM0NE1kNFozTEJ4OGdQb3hFK1h3aXozODlkRWNsb2hLdVJjUFE0SFBvVFRwMzJUS0RpeGsxWXVRWldoMEdYVHZEZy9kQW9SRzFiOTRzS0V4VlVjYXhuVmhZTUdWYjB4eTBLSjA3REI3UFZlV2ZWakphc2dJMWIxWE5KcDFNVnNIeHUvYXZUZ1NGYnRTMDdlODd5UHVHT2RiL0FnVVBxZVZuUzdEK2t3bnE5dXFzMU9uRkt2V2ZzMnF1Q21FSUlJWVFvOFl5M1F0d1NTQkpDQ0NHRUVFSUlVWnBrcGFUZzVheGJnUkJDQ0ZHS2FJekdvaXEzNFVFRG5pcnVHUWhQZWZWRjlRRi81SFYxdW5TbDZOc2dlWHRENTQ0UWNhN2t0SXdxaUlHUHdWMmQ0ZEpsdUhoWmhjditQcXVDWGtXaFdSTVY4bHE4VE1JYm92VHk5WVdHRGRUclIrK2hRR1JKdG5wWmNjOUFDQ0dFOEtoLy92bUhGU3RXTUh6NGNLcFhkN0hxb3hCQ0NDR0VFRUlJVVl5TUJnTTdRdW9SOHVaYjFCLzVlbkZQUndnaGhDZ3dxWkFraXRlOEw0dDdCcW9DeXM0OXhUMEx6MW01UnAyS3k1bXpycmZ1RXFLa3lzaFExZU9FS0VUaFVTYzRmUE04bDFKaXVaenFnWXB5UWdoUkF0UXRIMHo5Q2xWcFZ5bUVlNnUzS3JaNWFMVmFBQXdHUTdITlFRZ2hoQkJDQ0NHRWNFZFdndW95SWhXU2hCQkNsQlVTU0JKQ0NDR0VLRUlKK2xUbS9iMkpnemNpaW5zcVFnamhjWmRUNDdpY0dzZXVtTC9ZRjNlV1Y1dmVqNyszWDVIUFF3SkpRZ2doaEJCQ0NDRkttK3prWkFDOEswZ2dTUWdoUk5tZ0xlNEpDQ0dFRUVMOFd4eUx2OGpyaDc2Vk1KSVE0bDloWDl3L3ZIRjRDYWNUcnhiNXNUVWFEU0NCSkNHRUVFSUlJWVFRcFljaE14TUFyYTl2TWM5RUNDR0U4QXdKSkFraGhCQkNGSkhOMTQrUm9FOHQ3bWtJSVVTUmljdEk0cGRyaDR2OHVGSWhTUWdoaEJCQ0NDRkVxV1A2SFZZckg5OEtJWVFvRytRbm1oQkNDQ0ZFRWRnWjh4ZTdZODRVOXpTRUVLTEk3WTQ1dzg2WXY0cjBtRkloU1FnaGhCQkNDQ0ZFNldOVS85ejZuVllJSVlRbzdTU1FKSVFRUWdoUkJEWkYvbG5jVXhCQ2lHSlQxTytCVWlGSkNDR0VFRUlJSVVScFl6U3FRSkpHQWtsQ0NDSEtDQWtrQ1NHRUVFSVVnZWoweE9LZWdoQkNGSnVpZmcrVUNrbENDQ0dFRUVJSUlVcWRXNEVrYWRrbWhCQ2lySkNmYUVJSUlZUVFoY3lBa2JpTXBPS2VoaEJDRkp1NGpDU3lqVVVYRHBJS1NmOU82ZW5weFQyRlVpcytQcDZJaUFpU2tncm4veXR4Y1hHY1BuMmF1TGk0UWhtL3JNbkl5UERZV0Vhamtjek1UUFI2dmNmR0ZFSUlJWVFRaFVRcUpBa2hoQ2hqSkpBa2hCQkNDRkhJdEdnd21IckFDeUhFdjVBQkkxNmFvdnYxczZ3R2toWXZYc3lhTld2eTNDOGlJb0twVTZkeTZ0U3BBaDl6L1BqeFRKczJqZWpvNkFLTmMvRGdRWGJ0MnBYcit2ajRlSDc4OFVlT0h6OWVvUEcvL2ZaYm5uamlDYTVjdVZLZ2NkeGxNQmk0ZWZObWdjY3A3UFhKeTVZdFczanBwWmZZczJkUG9ZMC9jdVJJd3NQREN6elcyclZyM1hwdTc5MjdsNVVyVnhJVkZWWGdZM3ZTbjMvK3lmTGx5MjJDZE9mUG4rZjU1NTluM3J4NWJvKzNhZE1tdTZHOFk4ZU84ZUNERC9MV1cyOFZhTDRtTVRFeHVhN2JzMmNQYjc3NUpyLysrbXVCeHkvS3g5ZFRyOStDU2t0TDQ4S0ZDMXkvZmozUGZjdks4MThJSVlRUURraUZKQ0dFRUdXTWQzRlBRQWdoaEJCQ0NDR0U4Q1J2Yi9XcmJsWldWakhQeExQV3JsMUxyVnExZU95eHg1enVGeEVSd2UrLy84NkZDeGY0OHNzdnpldmhyaXRYcnJCLy8zNHFWS2pBMjIrL25hOHhUQll2WHN5MWE5Zm8ycldyemZWeGNYRjg4Y1VYREJnd2dORFFVQUMyYjkvT2loVXJuSTQzZWZKa2F0U29ZYjRjR0JoSWFtb3FDeFlzWU5xMGFlYnJEUWFEMjg4RHJWWnJkODJTa3BLSWpJemsvUG56bkQxN2xyLy8vcHVJaUFpcVZLbkNraVZMM0RwR1RvVzlQbVZGUWtJQ1gzNzVKY0hCd1N4YnRzd2NQblJtMjdadGhJZUgwN1JwVTZwWHIxNEVzOHhiUmtZR2MrYk1JVEl5a3BvMWE5S2pSdzhBYXRhc1NXSmlJcHMzYithSko1NmdUcDA2TG8yM2FkTW1QdnJvSXpadTNNaTBhZE9vVUtHQ2VadXBNbEorM3dlcy9mMzMzNHdZTVlKNzdybUhDUk1tbUsrUGk0dmoyTEZqM0hiYmJRVWF2ekFmMzhKOC9Wb3pHbzFrWkdTUWxwWkdjbkl5eWNuSkpDVWxrWnljVEdKaUlqZHUzT0RHalJ2RXg4Y1RGeGRIVkZTVXVUSlpyVnExV0xSb0VUcWR6dTdZWmVYNUw0UVFRZ2pIdEg3bEFEQkk5VmNoaEJCbGhBU1NoQkJDQ0NHRUVFS1VLVjVlWGdCa1oyY1g4MHdnS2lxS1k4ZU9FUmNYUjJKaUlvR0JnUVFIQjlPbVRSdXFWYXRXS01mczNiczNQLy84TTZkUG4yYnIxcTNjZi8vOUR2ZlY2L1VPQXp1Yk5tMENvRXVYTG1SbFpia2Q3Q2xYcnB4Yis1dkV4OGR6N3R3NW1qVnJSbkJ3c00yMmMrZk9jZjM2ZFRJek0yMnVmK2loaC9qeHh4L1p0MjhmZi83NUoyM2J0Z1ZnLy83OVRKdzQwYTNqdDIvZm5nOCsrQUNBNWN1WHMyZlBIaUlqSTNPMU02dFFvUUxObWpXalVhTkdwS2VuNCtQajQzS3JMVjlmWDVmQ0JQYmtaMzNLaXUzYnQ1T2RuVTN2M3IzenZYNGx3WklsUzRpTWpLUnQyN2JtTUJLQW41OGZBd2NPWk1HQ0JYejc3YmMyb1I5bmV2YnN5WjQ5ZTh5VmltYk1tRUZRVUJCZ0NTUTVDcm00dzFUaHFuMzc5Z1VleXg1UFA3NUY5ZnI5NmFlZldMcDBLZW5wNmZscXQ2ZlQ2YWhVcVJJVksxYmt5SkVqZE96WTBlNStaZVg1TDRRUVFnakhkSlVyQWFDL2NhT1laeUtFRUVKNGhnU1NoQkJDQ0NHRUVFS1VLY1hkc3Mxb05QTDc3Nyt6WXNVS0lpSWlBUFdCYzBCQUFFbEpTZWFBUUtOR2pSZzBhQkRkdW5WRG85SGs2MWdyVjY3a2hwMC9WbGVvVUlHYU5Xc1NFUkhCL1BuemMyM3YwS0VESFRwMDRLdXZ2bUx0MnJWT2o3Rmx5eGEyYk5uaTl0eCsrZVVYd3NMQ2lJaUk0UHIxNjZTbnA1dURQaWJKeWNtQUNnN2R1SEdEM3IxN203Y05HalNJdSs2NnkyYi96ejc3ako5KytpblhzYnk5dlJrNmRDaG56NTZsZnYzNjV1djkvZjFwM3J5NStmTFZxMWRKU2txaVZxMWFCQVlHMm95Um1wcktwVXVYOFBIeE1WL240K05EWEZ3Y0lTRWg1dlg4NTU5LytPQ0REM0tGTXZidTNldHkrR25xMUtuY2VlZWRyRnExcWtqV3B6QWtKU1h4NmFlZnVyVHZwVXVYQVBqdHQ5ODRjK1pNbnZ2ZmZ2dnRQUGpnZzdtdU56MFArL1RwNDhaTVM1YkRodyt6WnMwYWREb2RiN3p4UnE3dC9mcjFZL1hxMWV6WXNZTk9uVHJaUE9hT2VIdDdNMkhDQkNaUG5zeStmZnNZTldvVUgzLzhNVUZCUWFTbHBRRXE3RlFRbVptWmJOMjZsZkxseTlPOWUvY0NqZVdJcHgvZnduNzltcVNtcHBLUWtJQ3ZyeS9Cd2NHVUsxZU84dVhMVTc1OGVmejkvYWxRb1FJQkFRRUVCQVJRc1dKRm0xT2xTcFVJQ0FodzZiaGw0Zmt2aEJCQ0NPZThBZ0pCbzBFZlgveHRaWVVRUWdoUGtFQ1NFRUlJSVlRUVFvZ3lwVGdySk1YRnhURmx5aFJPblRwRmFHZ29vMGVQcG4zNzlqYVZiT0xpNGpoNDhLQzV2VktyVnEyWU9IRmlybW8zQUt0WHJ5WTZPaHBRbFU1aVkyUE5BYU51M2JxeGRldFdMbDY4NkhBK1lXRmhkcS8zOS9lblE0Y09oSVNFMEtWTGwxemJMMTY4eU5XclY2bGF0U3BObWpSeGF3MU10Rm90SjArZTVQRGh3MlJrWkdBMEd0bXpaNC9OUHFiUTJOV3JWNG1PanFaVnExWXVqeDhYRjhmQ2hRdHpYYjlnd1FJQTJyWnRTOSsrZmZuc3M4L00yNlpObThhT0hUdDQ0WVVYY3JWSE8zVG9FR1BIanJXcEpQUDQ0NC96K09PUG15OS84c2tuL1BQUFAxU3FWTW5odkdyVXFFSERoZzN0YmpOVk1ESXB6UFVCRlFvenJZY3pwdXBYbjM3NktmUG16Y3R6Ly9Iang5T29VU04yN05qaDFud2lJaUxNSVQxbnlwVXJseXVRZFByMGFjNmNPVVA3OXUycFdiT21XOGN0S2E1ZnY4NjBhZE13R0F5ODhzb3IxSzVkTzljK1BqNCt2UDMyMjR3Wk00YVBQLzZZQmcwYXVQUWExT2wwVEpvMGlVbVRKbEc1Y21WejRDNCtQaDZBaWhVckZtanVXN1pzSVNFaEFZMUdZL09hQU10NzdmZmZmOCtQUC83b2RKeVBQLzZZeG8wYjU3cStNQjdmd243OTVqUnMyREFlZnZqaC9FL1lpYkx3L0JkQ0NDRkUzalJhTGJwS2xhUkNraEJDaURKREFrbENDQ0dFRUVJSUljcVU0Z29rUlVSRU1INzhlTEt6czNOVjBMQVdIQnhNbno1OTZOT25EM3YyN0dIT25EbU1HREdDNmRPbjA2aFJJNXQ5dzhQRE9YdjJyUGx5WW1LaXVhSlJyVnExek5lSGhZVzVWQUZseTVZdHpKNDkyM3k1YjkrKzlPM2IxMllmZzhIQWM4ODlCOERJa1NNZDNnOVhUSjQ4R1lCWFhubUZhOWV1NVFwSVJVUkU4TkpMTC9ISUk0L3c0b3N2bXUrTEsxSlNVc3d0cE96eDhmSEpkZDlNd1J2cktraXViSE5IeDQ0ZGVlMjExK3h1eTFuQnFERFhCeUFnSUlBR0RScmt1ZCtOR3plSWpvNG1PRGpZM09yTG1mTGx5MU9sU2hXWHF6R3RYcjJhcFV1WDh1eXp6L0xJSTQva3ViKzNkKzQvVjYxWnN3WlFMUWtQSGp6SXFsV3JYRHIyaFFzWEFGaTRjS0U1cE5PbVRSc0dEeDdzMHUwOUpTVWxoZmZlZTQra3BDUjY5T2hCLy83OUhlN2J0bTFiQmc4ZXpIZmZmY2VrU1pPWU1XTUc5ZXJWeS9NWU9wMk95Wk1uNCszdGJhNjZaZ29rdWZLNE9xTFg2MW01Y2lWZVhsNTJ3MUh4OGZGY3YzNmRvS0FncWxhdDZuUXNSNit2a3ZMNHV2UDZMVW9sWlgyRUVFSUlVZmdra0NTRUVLSXNrVUNTRUVJSUlZUVFRb2d5eFJSSUtzcVdiYkd4c1l3ZlB4NS9mMy9lZi85OXFsV3JCa0JDUWdKYnQyN2x4SWtUSkNRa1VMVnFWZHExYTBmdjNyM1JhclYwNmRLRmhnMGJNbjc4ZU1hUEg4KzhlZk9vVXFXS2VkeXBVNmVhVzd3Tkd6YU02dFdyTTMzNmRBQUNBd1A1K2VlZkFWV055TXZMaXpObnpqQmp4Z3o2OSs5dnQxS0hLNjNoTm03Y3lOV3JWMm5jdUxIZE1OTDY5ZXVaTzNjdVR6NzVKTTgrKzZ6N2krVWhDNG5WcGdBQUlBQkpSRUZVZGV2V3RSc09HRGR1SENkUG5xUjE2OWE1dG1WbVpnTDIyMWVaMXRtNlFsSnAxNjFiTjdwMTY1Ym5mai84OEFNTEZ5NWt5SkFoYnJXREtsZXVuRXY3bWRaVXA5TzVmQnRya1pHUjdOeTVFMUJocUxpNE9JNGNPZUxXR05hVm1YSzI2eXRzS1NrcGpCczNqb2lJQ0JvMGFNQ29VYVB5dk0xVFR6M0ZYMy85eGNHREIzbjk5ZGQ1NzczM2FOT21qYzArSjArZVpPN2N1VTdIaVkyTkJlRFhYMy9sanovK3lQTzQvZnYzNTRFSEhyQzVMaXdzak92WHI5T3ZYejlHamh5WjZ6YW05NFErZmZyazZ6Mmh0RCsraFUzV1J3Z2hoUGgzMFZVT0pqTXVycmluSVlRUVFuaUVCSktFRUVJSUlZUVFRcFFwcHRCTlVRV1NqRVlqVTZaTUlUczcyeWFNZFBic1dkNTg4MDNTMHRMUWFyWDQrZmx4L1BoeHdzUEQyYkpsQ3g5KytDRmFyWllhTldydy92dnZNMkxFQ0NaUG5zemN1WFBOOThHNmpadEdvOEhiMjVzYU5XcVlyK3ZUcHc4M2J0d3dWNVRadkhrelY2NWM0Y3laTTNibkdoSVN3b0FCQTJqWnNxWGQ3YW1wcVN4ZHVoU0FvVU9IRm54eHJHUm1acHJITnJuaDVKdS84K2ZQNTV0dnZuRzR2MGFqeVJWdStlMjMzemg1OGlTdFdyV2lkKy9lZHVjQTRPdnI2M0NiS1R5VG1KaVlxNHFJYVorUkkwZWkxV3JOMXovMDBFT0Vob1k2dkMrdThQVDZsQ1hmZlBPTnpldTVWNjllTGdXdEFHYlBuczJPSFR1WU9uV3FPZEJqcndKVFlVbE9UbWI4K1BHY1BuMmFHalZxTUdQR0RKZXFtV20xV3FaTW1jTGt5WlBadDI4Zlk4ZU9aZmp3NGZUdjM5LzgzRXROVGVYY3VYTXV6ZVBHalJzdVBUOFNFeE50TGwrL2ZwMWx5NWJoNit2TGtDRkRYRHFXdXdyajhTM3ExeS9BRjE5OFliZU5wTHU4dkx4WXYzNjkrWEpwZnY0TElZUVF3bjNsbXpRaDV1ZjFlZThvaEJCQ2xBTHlHNmdRUWdnaGhCQkNpRExGbFNwQW5yUnQyelpPbno3TjlPblR6V0VrZ0xpNE9LcFhyODdUVHo5TnAwNmQwT2wwWExwMGlmSGp4M1AwNkZGMjdOakJ2ZmZlQzBEMTZ0VVpQWG8wRXlkT0pEdzhuSjQ5ZTdwMDdNY2ZmOXg4WHEvWHMyM2JOZ0FlZmZSUnUvczNiZHFVcGsyYk9oeHYwYUpGeE1YRjBiNTllenAzN3V6U0hGeWwxK3RadG15Wnkvc0hCQVJRcVZJbG0rdlMwdEpJU2txeXUzOThmRHdMRml6QXk4dkxYTVVsTmpiV3B1SlVhbW9xWUwreVQ4NEtTVHFkamk1ZHVwaTNaMmRuczJQSERrQzExUEwzOXpkdkN3a0pjZmwrT1ZMWTYxT1lGaTVjU0dSa3BNUHRWNjVjQVZUTHdGT25UdG5kNSsyMzM3WWIxSW1JaURBL3IwMjh2THhjcnJSa3Fwam00K09UcitwTUJYSGh3Z1VtVFpyRXRXdlhxRktsQ3JObXpiSUpHZVpGcDlQeDNudnY4Y0VISC9ENzc3OHpmLzU4ZnYzMVYxNTk5VlZhdDI1TisvYnQyYmh4bzhQYkd3d0dCZ3dZUUdwcUtzdVhMM2Q2N0srKytvbzFhOWJrQ3F0ODlORkhwS1dsTVd6WU1DcFhydXp5M0YxVldJOXZWbFpXa2I1K0FhcFdyWnJyTlprZnB2c0VwZnY1TDRRUVFvajhDV2gxRzVIL1cwNzY1Y3Y0MWExYjNOTVJRZ2doQ2tRQ1NVSUlJWVFRUWdnaHlpU2owZWh3MjhXTEY0bVBqeWNoSVlIcjE2K1RucDV1M3BhZW5rNVVWQlMrdnI0TUhUclVwaUtSUGYvNzMvOW8wNllOSFR0MnRMbStlZlBteko4LzM2WUZXTDE2OWVqZnZ6OWZmdmtsZi8vOXR6bVFCSERublhmU3BrMGIvcCs5OHc1dnF2cmo4SnVrNmQ2N1VEb29iZGxRS0ZRUUFaa0NnbXhCRkJFUlVKYWJJUWhDRWN0UUdjcFNaTWo0QVFMS2tHVmx5NFlpVUlwQVM2R0QwcjNidE1udmo1allrcVJOUzh2UTh6NVBINUo3NWozMzNuRHZ1Wi96K1c3WXNNRm9RVkpKVHA0OFNWWldGbzBhTmNMZjM3L0M1UzlmdnN6T25UdVJ5K1dNSFR1Mnd1WEx3OHJLaWgwN2RwVGFkdlBtVFVhUEhxMDMvMnV2dmNhenp6NWJhdHZpeFl2MWhtbFRxVlRNblR1WDlQUjBoZzBiUnUzYXRmbjExMS81OXR0dm1UeDVzbGFZVUpZZ1NlT2VZbXBxcXMwemVmSmtiZnF4WThlMGdvYmh3NGZqNStkWHF2ekpreWNONzd3UlZPZjRWRGZuenAwenlxa25PanFhNk9ob3ZXa2ZmdmloemphbFVzbkNoUXNCcUZtekpuRnhjVHA1RkFyRkV4bG1MeTB0alFrVEpwQ2JtNHVYbHhlaG9hSGwvcGJvdzhURWhLbFRwL0xUVHoreGF0VXFvcU9qbVRsekp0OS8vejEyZG5hbHhDc1BFaHNiUzI1dUxnNE9EcVhFa3Zvb0tpclN0bGVTTjk5OGt5MWJ0cFFTUDFZVjFYbDhIL1gxQ3pCdzRFQjY5ZXIxMFBWb2VKclBmNEZBSUJBSUJKWEhwbUZEQUxJdS95a0VTUUtCUUNCNDZuazZCVWwydHBDUldYNCtnVUFnRUFnRVpXTm4rN2g3SUJBSUJBTEJJeUU5UFoyb3FDaWlvcUs0ZmZ0MnFUUTNON2RTeml4dWJtNEVCZ1lDbEJ0YUtTRWhnZHUzYnpObzBDQ2ROSHQ3ZTcxbE5LR0NMQzB0ZGRLNmR1M0szTGx6aVl1TG8yYk5tanJwS3BXS3MyZlBjdWpRSVFZT0hNaVNKVXUwYVJvWG11VGtaRDcrK09NeSt3M3crZWVmYThVSFdWbFp6Smt6QjREZXZYdFRzMlpORkFxRlZxUlFFbzJUVUZGUkVYbDVlVHJwTXBsTUsrcXBEQm9oV1VXY3JqWnMyTUNaTTJkd2NuSmkwS0JCcEtXbHNXTEZDb3FMaTZsVlloSmY0eDVrWldXbFU0ZG12d3oxdmFUUXA3aTQrTEVKQVNvNlByR3hzWXdaTTZiTVBKcmp2SERod2xMbmxENDJiZHFrTTM2TEZpMUNxVlJ5NGNJRnBrK2ZUdlBtelprK2ZYcTVmZHUyYlJ1clY2K21YcjE2ZW8vSmpoMDdpSXlNSkRnNG1CbzFhdWdJTWc0ZE9zVFNwVXNKQ3d2RHg4ZW4zUFllSlE0T0Rnd2RPcFF6Wjg0d2J0dzRsaTFiVnVtNnVuYnRTdi8rL1duWnNpVUxGaXhnMUtoUjJOblpsVnZ1OHVYTGdGb2NXUjRQQ3ZKQWZVMzQrUGp3MFVjZlVWQlFZTEJzZWI4SkR5S1ZTakV6TTN1a3g3YzZyMTlOT0xXU1llQ3FncWY1L0JjSUJBS0JRRkI1ckJzMVJtcHVUdnJKUDNEcDF2MXhkMGNnRUFnRWdvZmk2UlFrK1hoRHhKK1B1eGNDZ1VBZ0VEejkrSGcvN2g0SUJBS0JRRkRsYUlRYUtwV0svUHg4ZnZubEY2S2lvZ0MxMktodDI3YjQrUGhnWjJkblVEUmtMQkVSRVFDMGFOSEM2REtIRGgwQ0lEZzRXQ2ROVTA5RVJFUXBRZEwxNjljcExpNG1PanBhNi9yUnFWTW5JaU1qZ1g5ZXNFdWxVdExTMGtoTFN5dFZyOFlCcXFUQVNpTnNVYWxVZlBIRkZ5UWxKUUZvUTV4dDNMaXh6QkJpbXpkdlp2UG16VHJiUTBKQ0NBME4xZGxlVkZTa0Uzcm8zcjE3T3ZtS2k0c0J5blIrS2NtQkF3ZFl2WG8xQURrNU9adzVjNGFEQncrU25aM04yMisvclJVa0ZSY1hrNTJkalltSmlWNHhtRWFRb1Ura2NQMzZkUzVjdUtEOXZuRGhRbXhzYkpneFkwYTVvalZqcWE3eGtjdmxaWW9WVWxOVHRjZGVvVkRnN3U2dVZ4eWtRWi9vd3N6TURJQldyVnJoNWVYRnVYUG5TRWhJb0hidDJnYnJ5YzNOWmZ2MjdZRGFzVVlmdi96eUMzSzVuSGZlZVVmSFBRclU0cnZVMUZTKyt1b3J2djc2NjBjZXJyRTgrdlhyUjU4K2ZVaEtTdUxFaVJPVnJxZDU4K2FBMm1GTjQ1aGpETWVQSHdmKythMDVjK1lNV1ZsWmRPalFRU2Z2Z3lFTEFjTEN3clN1UXNaZzZEZmhRYnk5dmZudXUrOGUyZkd0N3V0WGMwMCs2Qzcxc0R6dDU3OUFJQkFJQklMS0laSEpjT3JZaWZ0Nzl1RC8yYXpIM1IyQlFDQVFDQjZLcDFPUTVDc0VTUUtCUUNBUVZBbStRcEFrRUFnRWduOGZHcUZOYW1vcWl4WXRvcUNnZ0xadDI5S2tTWk9IRmlBOVNISnlNdWJtNWthNWxRQnMzYnFWeU1oSVFrSkNxRmV2bms2NnZiMDk1dWJtcEtTa1VGQlF3TnExYXpseTVBaUppWW1BV29UU3FsVXJPbmZ1VE9QR2pkbTVjeWNBWDN6eEJiLzk5aHNmZmZRUm5UcDEwdW5qNE1HRDhmUHowK3ZTc21yVktrNmZQcTJ6dlhidDJucUZDM0Z4Y1VSRlJlSGo0Nk5YY0ZLblRoMjkrMTVRVU1Ebm4zK3VONjBrbXBmN3hyZ3NIVGh3Z1BuejUyTmlZb0pTcVNRL1A1OXAwNllCYW5GWG56NTl0SG1UazVOUktwVzR1Ym5wcmFzc2g2UzFhOWNpazhrSUNncmk3Tm16Mk52YmMvcjBhVDcrK0dObXo1Nk5qWTFOdVgwdGorb1lId0FQRHc4V0wxNnNOeTA5UFYwblBKK2pveU5oWVdGR0M1NUtJcEZJR0R4NE1HRmhZU3hmdnB5d3NEQ0RlWmN2WDA1R1JnYlBQdnNzVFpzMjFadm5tV2Vld2RuWnVaVExWVW42OXUzTHdZTUh1WHIxS3IvKytpdmR1ejk1SzhpbFVpbHVibTQ2b2ZUbXpwM0xzV1BIQ0EwTnBYSGp4bnJMYnRpd2dVMmJOdWtOTVZnZVdWbFpYTHg0RVZDUFkwNU9EblBtekNFN081dmk0bUk2ZCs1Y0tyOCtoNlRBd0VEdGRmRmczck5uejJKdGJhM1Q5Ny8rK292NzkrOVRyMTQ5SEJ3YzlQWk5Fejd1VVIzZjZyNStIeHk3czJmUHNuZnYzZ3JYRXhRVVJJOGVQYlRmL3czbnYwQWdFQWdFZ3NyaDNLa1Q5M2Z2SXZ2eVphei9EdUVtRUFnRUFzSFR5Tk1wU0hxK0xlemFDM3FzNHdVQ2dVQWdFQmlKaVF3NnRudmN2UkFJL3ZVNG1Gb2hsNmhmNnQ0dnlFVDFrUFg1V2J1UlU1UlBZbjVHbWZtc1RNendzM2JuV21ZY2hjcXF2MjhlNU4wYWdOMXhGOGdxS2o4OFMzblVzSERBUm01QlZHWjhoY3E1bTl2allXRlBhbUVPdDNQdVAxUWZUQ1F5T3JnMTVIVEtYNlFyY2grcXJvcFF4OW9kZHd0N0V2TFN1Sm10ZGtPUklrSDUwR2ZMZnhlTllPUHExYXM0T3p2VHExY3YzTjNkcTZXdHJLd3NiRzJOQzRINisrKy9zMkxGQ3R6ZDNmbm9vNDhNNXJPeHNTRXpNeE9KUktKMUcvSHo4eU02T2hwdmIyK2RVRmgzNzk3bDk5OS94OTNkWGErQTZNaVJJNERhdWVoQmR1ell3YVpObTVETDViUnAwNmFVUTArYk5tMW8wNmFOVHBtZE8zY1NGUlZGNjlhdGVlT05ONHphZDFDN00zMzk5ZGVsdHQyNWM0ZlpzMmVYMnFaeGM5cXhZNGVPTzRzbUJCWEFxVk9ubUR0M0xqS1pqRTgvL1pTd3NEQk1UVTJ4dGJYbDl1M2I1T1Rra0pxYWlwT1RFd0EzYjk0RTFDNHordENFcEhwUTZIUCsvSGxPblRwRjE2NWR0UTRvdzRjUHg4dkxpNjFidC9MKysrL3p4UmRmR0QwT2hxanE4U2tQaFVMQlo1OTlSbHBhR3AwNmRlTGd3WU4wNk5CQmU1NisvZmJibGRxUGpoMDdzblBuVHM2ZlA4KytmZnZvMnJXclRwN2p4NCt6Wjg4ZWJHMXRlZmZkZHczVzFhZFBIMXhjWEF5bVM2VlNKa3lZd1BqeDQxbTFhaFZ0MjdiRjJ0cTZVdjJ1VGlRU2lZNm9LQ05EL2YrNGg0ZUhRY0dSSmhSWVpWeDhkdS9lVFhGeE1mWHIxOWNLZ0taTm04WW5uM3pDdkhuemtFcWxkT3pZVVp0ZjMvay9ZTUFBQmd3WW9GTjNiR3dzYjc3NUpvR0JnWHoyMldlbDB1Yk9uY3VCQXdkNDdiWFh5bldPZXhUSDkxRmN2ems1T2NBL29TRHYzcjFiSVdjcERSWVdGcVVFU2YrVzgxOGdFQWdFQWtIRmNlclVCWUNFelp2d2I2anJQaXNRQ0FRQ3dkUEMweWxJcXVrQmZYckNsdTJQdXljQ2dVQWdFRHk5dk53UFBLcm41YXhBSUZBVGFGT0QyVTBHSVpOSXVaSnhsNm1YTmoxMG5lLzRkNlcydFN2Yjc1NW1iZlFSZy9sYU9RY3d4cjhycVlYWmpEaTFyTXFsTFM5N3FRVkpSNU91VllrZ3FXZk41cnpnMFpTenFUZVpmY1g0Ky96MmJ2VjUyYXMxaDVPdThuWFVua3EzTDBYQ2w4MkdVc3ZTaVliMm5ueDViWGVsNjZvb0hkMGI4b0pIVXc0a1h1TGJ2L1pqSXBFeHRXRmY3dVducy9KR09FV3E0a2ZXbDM4THhjWEZxRlFxSkJJSlE0Y09yYktRV3ZyUWlJZks0L2ZmZitlTEw3N0F4Y1dGZWZQbWxlbW9wQkU1bVpxYU1tREFBTnEzYjA5QVFBQTllL2JVbTMvZHVuVW9sVW9HRFJxa0UwNnJxS2lJYmR1MkFkQ2xTNWRTYVRrNU9heGN1UktwVk1xVUtWUEl6TXpVQ1JsV2xjaGtNdno4L01yTmw1ZW4vazA1ZCs2Y1RnaWlrbTR0am82T3lHUXlwazJiUnF0V3JRQzFJR0Rod29XRWhvWnk5dXhaM243N2JXYk1tRUg5K3ZXNWRPa1NBUFhyMTlmYnJrYVFvUWsvcG1sdnlaSWxTS1ZTQmc4ZXpKWXRXN1JwbzBhTklqYzNsNzE3OTNMdDJyVktPUXFWcEtySHB5d1VDZ1dob2FGY3ZueVo5OTkvbit6c2JBQ2FOV3VHbTVzYkd6ZHV4TTdPamxkZWVhV0NlNkVXMzB5WU1JR3hZOGV5ZVBGaWZIMTlDUWdJMEtaZnZYcVZPWFBtSUpWS21UaHhZcG11WlliY3JFcFNyMTQ5MnJScHc3Rmp4L2p4eHg4WlBYcDBoZnY4T0lpSmlVRW1rK0hoNFdFd2o4WjVwNksvWVFxRlF1dWU5dUtMTDJxM0J3VUZNV1hLRkdiT25NbmN1WE94dHJiV0NoVnpjM09OYmtzVDRzL1IwYkZDL1hxUTZqNitqK3I2MVlUSWZOQnA2WTAzM2lqbDBtYUlpSWdJcmJOYlNmN041NzlBSUJBSUJJS3lNYkcxeGZtRmJpUnMyb1RQQng4aXQ2dGFwMTlCOVpHU2trSlNVaEt1cnE3YXhURlBNd1VGQmFXZWtaOEdsRXFsM2xEalZVbDJkamJYcjEvSDN0NWU2eHl0bVljU0NBU2xlVG9GU1FCOWU4THhQeUErOFhIM1JDQVFDQVNDcHc5ZmIzaXBSL241QlA4WmZLeGNrQUFKZWVua0szVmZacHBLVGVqcTBZUm5uUHp4dEhUQzBzU01uS0o4Ym1iZjQ5QzlxeHk3SDJsUThPSnQ1WUswakxxckFpa1NyRXpNc1RZeHcxWnVpYTNjQWp0VFN4eE5yWEUwdGNiRjNCYWxTc25zSzl1cFoxdVQxczRCNVZmNk56ZXk3M0U0NldxRisrUmtac05IOVhzaGs2Z2ZnT3ZiZWZLY1MxMk8zcjlXNGJvMDFMUndwTGExMnVYZytQMm9Ndk8yK25zZlQ2ZmNlT0o5ZHFSSXRQMjlucFh3V1BxZ1JNV3Y4UmNZV2FjVHo3blVZMTlDQkZjeTdqNlN0aFZLdGVCSWM2NjRtOXRSMjlxVkp2YmUrRnE1TXZ2S2RqSWVvV1BUdndITlMveWFOV3RXcXhnSndOblptZno4ZkRJek13MDZKV25DaXJtNHVEQi8vdnd5M1pyUzA5UEp6OC9YVGx5T0hEbXl6UFpUVWxJNGRPZ1FBSWNPSGNMSHg0Y0dEUnBvMHpkdjNzeTllL2RvM2JvMU5XdldMRlhXeXNxS1ljT0dZVzF0VFpzMmJkaXpwL0tpUGtOb2hDNUtwUktWU3FYOXJrRWpnbEFvRkdSbloyTm1aa1o2ZWpvQS8vdmYvN1NPSXhvV0wxNnNEWDNsNys5UGFHZ293Y0hCT3ZzMWUvWnN2djMyVy9iczJZTmNMa2VsVW5IMDZGRUFyWGpwUVRUT1F5VW5XMy80NFFmdTNMbEQ5KzdkZGNZUFlNS0VDWFRxMUlsR2pScHg4dVJKNHdhbEJOVTVQb2JJeTh2ajAwOC81ZUxGaTNUdjNwMXUzYnFWRW1xOC92cnJYTHQyalI5KytJR3NyQ3hHalJwVjRmMnFYYnMyNDhhTjQ4c3Z2MlRxMUttRWhZWGg2K3ZMNWN1WG1UWnRHZ1VGQll3ZlA1NldMVnRXdUc1OURCOCtuQk1uVGhBVkZmVlVUQUxmdVhPSHJLd3MvUHo4a012bEJ2TnB6c21LL283OS9QUFBKQ1VsNGVUa1JMdDJwUjFSMjdScHc2aFJvMWkyYkJsZmZ2a2xhOWV1eGN6TVRIdXVHZk95NGZyMTZ3RDQrUGhVcUYrVnBiTEh0N3F2WHcwSkNlcDdGMmRuNTFMYjVYSzVVZUgyakEyL2FJaW43ZndYQ0FRQ2dVQmdITjVqeHBLODkxZmkxNjdGZTl6NHg5MmRSOFkzMzN6RGI3LzlocTJ0TFV1WExxMVUrR0tBK2ZQbm8xUXFlZjMxMXcwS3ZUZHUzTWlsUzVmbzE2K2Z6bk5sWlRsdzRBRGZmLzg5STBlTzFPczJXaEcyYjk5T1lHQ2d3VVUxRDNMeTVFbGlZbUo0L3ZubmpSSzNhN2g0OFNKWHJseWhYNzkrMm1lUDZPaG9Ra05EcVYrL1BoOTg4RUdGK3ExUUtDZ3NMTlI1WGdVNGV2UW9jK2ZPNWEyMzNxSlhyMTQ2NmJtNXVjaGtza3FKb05MVDAvbnV1KytJakl4azZkS2xEMzJmWFJhM2I5OW00c1NKaElTRUVCb2F5djM3OTVreVpRcXZ2UElLenovL2ZMVzFLeEE4alR5OWdpUzVIRVlOaCttZlArNmVDQVFDZ1VEd2RDR1Z3RHNqb0pwWENRaWVIZ1o3UDh0QXIxWmN5YmpMOUQ4MzY2VDdXcmt3dVVFZlhNeEt2MmkzazF2U3pNR1haZzYrZFBab3hPZFh0cE5mckNzNGVzYkpuMEhlcmZrekk1YlAvdHhLc1VwWjVmc3dMckFiN1YzTGZqaFhBZFltNXZoYXUvSml6ZVpHMTMwNDZXcUZCVWwyY2t0bU5PeVBrNmsxZjJVbGNENHRtcGU5V2pNK3NEdFppand1cHQrdVVIMGFPcm8zQXVCYVpydzJ0SmMrckV6TWFHeXZEa2wwcUJKaXFrZE5Fd2R2N09TV3FJQkQ5eDVmZi9jbFJOQzlaak04TFJ3WjRkZVJEODZ2ZlNSaDB6UWg5YVIvQzVMdTVxVXk1ZUpHWmpRZWlMK05CL09DWG1YVzVaKzRrNXRTN1gzNXR4QWRIWTFFSXFGV3JWclYzbGJqeG8wQk9IUG1US253UnhwKy9mVlh2dnJxS3p3OFBKZzNiNTQyZEpJaHpwdzVBMENUSmsyTWF0L0p5WWxseTVheGR1MWFqaDA3eHJ2dnZrdno1czE1L2ZYWEtTNHVadDI2ZGNqbGNvUENwb2VkSUMyUEI5MUJETG1GL1B6enovejg4OCtNR1RPRzVPUmtMQ3dzOUU1ZVBvaWhTV09wVk1yWXNXUHAzYnMzbnA2ZS9QSEhIeVFsSlZHN2RtMThmWDMxbG5rd1pGVjZlanBidDI3Rnljbko0UGhKcFZJYU5XcFViajhOVWQzajh5RHg4ZkhNbWpXTEd6ZHUwTGx6WnlaTW1LQ1RSeWFUTVhQbVRDWlBuc3pXclZ0SlRFemsvZmZmMTNGL0tZOXUzYnB4OSs1ZE5tL2V6SHZ2dlVmdjNyM1p2SGt6Q29XQ2tTTkhHblQ4cWd5MWF0Vmk3dHk1TkdyVTZLSEVHRWxKU1NRa0pHQnJhMnZ3UEtrS05PSzRaczJhbFpsUEV3cXNJaTloVWxKUytQSEhId0Y0OWRWWDlVN0M5K3ZYajR5TUROcTFhNmVkNks5SVd4cnhUcjE2OVl6dWw0WVRKMDdnN2UydFZ5QmtpTW9jMzBkeC9ZTGFoUzQyTmhZek16TWRRZEtqb2lyTy80S0NBb3FLaWlyMXV5SVFDQVFDZ2FCNnNHbmNCSWZuMmhLNzdGdmNCdzdFek8zUk9OMHJGQW95TXpOSlQwOG5OVFZWNi9pVGs1UEQyMisvVFd4c3JOR2hvcHMxYTFhaDhPbDc5KzVseDQ0ZGdObzVlUGZ1M2ZUdjM3L0MrNUNUazBONGVEaHl1Wnh4NDhZWnpIZnc0RUZpWTJNWlBIaHdoZHVvYmpJeU1saStmRGxPVGs2c1c3Zk9LTWVmMzMvL25mRHdjQUlDQW93V0pCVVVGUERsbDErU2tKQ0FoNGVITmd5OGg0Y0htWm1aN04rL241ZGZmaGxQVDArajZsTXFsWVNHaG5McjFpMm1UWnRXeWkwWDFQZlArZm41RkJVVjZaUk5URXhrMnJScDJOcmFNbXZXTEN3dExZMXFVNE9WbFJXWEwxOG1MaTZPRFJzMk1HellzQXFWcndpYWhTWEZ4ZXBGaG1scGFhU2twUEQ1NTU5ejQ4WU5Sb3dZSVJZS0NBUi84L1FLa2dBYTFJTk5xK0YvUDhIUHUwRDVwSy85RmdnRUFvSGdNZFBwZVJqK0dwZ2FYb2t0K0cvUnpNR1hnVjZ0eUNyS1kxN2tMM3JGUXUvVzdZR0xtUzJKK1JrY1RMeEVWR1k4UmFwaWFsazYwOXV6QlRVc0hHaGs1OFdFd082RVhmMVpwL3ovWWs5UXo2NG1UZXk5ZWRYbk9kWkVINjd5L1lqTXVFdGQyNXBrS2ZMSUtzckQxOG9WQjFNcjlpZEc4RmRtSXFtRjJhUXJja29KcHE1azNHRm4zRG1EZFRaenJFMFg5OFlWN291cm1TM1RHdzJnaG9VRENmbnBoRjdaUnFZaUR3dVpLYjFxQmpPcFFXOFdSdTNoaitTL2pLclBWR3FDRkFsU2lZUU9ibXJYazcwSkZ6R1hscjZPRmFwaTdmRnI3OW9BRTRtTXRNSWMwZ3F5Y1RYVDc5b0NjTDhnRXhYd1RmQ2J5S1VWRDFjeXMvRkFvMFZtNGZjdXMrbjJDWjN0SGQzVUx3UC9UTC9OL1lMeVExOVZGMHBVL0JoOWhMZjhPckkvSWVLUnRhc1JKTWxLVEZUY3pVdGw4c1VOekdnMEFEdTVwZFk5U1dBY0dvZWtSMkVyWHFOR0RieTl2ZG03ZDYrT0lHbm56cDBzV3JRSUR3OFA1czZkaTVPVGszYXlDdFF2d3grY29OcTNieDllWGw0VmVsbnY2K3ZMOU9uVHVYWHJGcXRXcmVMVXFWT2NPM2NPdVZ4T1VWRVI0OGVQcjFCOVZjbkxMNzljWnZxRGJoNEJBUUdzVzdlT0dqVnFWRW43bnA2ZXFGUXFyVUJqNE1DQkJ2TStHTExLM3Q2ZUJnMGFNSERnd0dwN1NmOG94eWM4UEp5dnYvNmF2THc4T25mdXpJY2ZmbWh3VXR2YzNKelpzMmN6ZWZKa2poMDdSbFJVRkpNbVRkSUs4SXpscmJmZUlqYzNsMTI3ZHJGKy9Yb0FSb3dZVVMxQ09HTkZmR1d4YnQwNjl1N2R5NUFoUTZwTmtGUllXS2gxc1dyZnZuMlplU3NTUmczVTUwdFlXQmc1T1RuNCt2clNyVnMzZzNtSER4K3V0NjN5QkVtUmtaRkVSa1pxcjQrSzh2UFBQM1ArL0hrV0xseG85RXB2cVBqeGZSVFhMOERseTVkUktCUUVCUVZWZTFpSXNxanMrVjlRVU1DaVJZczRlUEFnU3FXU0RoMDY4TUVISDFUcmFuS0JRQ0FRQ0FURzR6OWpKbWRlNkV6a3UrTnB1bEYzRVdGVnNubnpadGF1WGF0ZHFLR1BRWU1HRVJFUndhSkZpNHlxYzlxMGFVWUxrbzRlUGNwWFgzMkZ1Yms1SDN6d0FVdVdMR0g1OHVYWTJkblJ1WE5ubytyUWNQandZUlFLQlQxNjlEQjRmeHNiRzB0c2JDeHVibTRQTFZLdkRnNGRPa1J4Y1RHZE8zZXUxdnZNTld2V2tKQ1FRTk9tVGJWaUpGQS9nd3dhTklobHk1YXhldlZxcGs2ZGFsUjlVcW1VSmsyYWNPclVLU1pNbU1EbzBhTjU2YVdYeWkxMzZkSWxaczZjU1VaR0JzOC8vM3lsUWlyTDVYSkdqUnJGcDU5K3l1Yk5tK25TcFV1VnpTMDhpT1orV1RQSEV4QVF3SUlGQzVnMGFSS2JOMjhtTHkrUDhlUC9PODVtQWtGWlBOMkNKQUFUR1F3WkNNKzFoZ3VYNEs4YmNQMEdwS1k5N3A0SkJBS0JRUEQ0c2JRQVp5ZW9Gd2g5ZXFvL0N3Ui9ZeUV6Wld6QUN3QjhkelBjWUVnb0tSSTJ4LzdCbHRnL0tDb2hQTG1XR2Mvdjl5NHpyV0UvR3R0Nzg0eVRQOTVXTHR6T3VhOVR4NUxyZTFrU1BKeGVuc0djVFBtTHFNejRLdDJYL1ltWDJKOTRTZnY5a3daOUNYYXN6ZEdrYTF6T3VLTzNUSEpCRnFkU2JoaXMwOG1zWWs0UUFBM3NQUG00M2t2WXlpMkl6VTFteHA5YnlGVGtBZkREclVPWVNHUjByeEhFUi9WZVlrdnNIMnk4ZmJ6Y09tYzFmcGtBRzQ5UzI5NE43QTZCcGZPdHZQa2JlK0l2QU5EcGJ5Y2xCMU1ybHJjc085elRxeWNXazFOY2dJdTVMWEpKeFIvMkhVMnRqYzVyWTZJN0NlUmdhc1V6enY2QVdtaFYxYnhmOTBWYU9QbFZxSXdVQ1VOcnQyTm83WGJsWndZdXA4ZXk0Tm91WE0zc0t0TkZMR1hxU1F4ckV3dThMRXU3S3l6NzZ3RE81allvVlNxOExKM0pLc29qclRDblV1MzhsOGpMVTE5M2xiVjJyeWlEQncvbWl5Kys0T3paczZVY2U1WXVYUXFvdy9tOCt1cXJPdVdHRFJ2R2tDRkR0TjlQblRwRlJFUUVFeWRPckZRL2F0ZXVUV2hvS045Kyt5M2J0MjlIb1ZDTE1QLzg4MDlhdEdoUm9aV3BWY1dJRVNPMG43Ly8vbnZ5OHZJWVBYbzBKaVltN055NWs4T0hEek4xNmxUczdlMEJ0YnRWWm1ZbW5UcDFxckkrN05xMWkrdlhyeE1RRUZDbWRib21YRnJKODJieTVNbmx1bG85eUxsejU1Z3paNDdldEtpbzB1RTJIOFg0SkNVbHNXTEZDZzRmUG94VUtqVTZkSUNscFNYejU4OW4wYUpGN04yN2x3OC8vSkFYWG5pQlljT0c0ZWpvV0c3NWhJUUV0bXpad3Q2OWUwdHRYN05tRGZIeDhmVHUzYnRhWFlncXc1VXJWd0IxV0xQcVl1WEtsYVNrcE5DNGNXT2QxY0lQa3BhbW50c3lkbVh3eXBVcnVYRGhBaktaakk4Ly90am9TZnpDd2tMdCtWK1dlQ2M3TzV2NTgrY0QwTDkvLzBxOUdORzBvem1ucTVQcXZuNUJ2UW9kcXZlY3FVNisrKzQ3OXUvZlQ2TkdqVkNwVklTSGgrUHE2c3FiYjc3NXVMc21FQWdFQW9FQXNLeFRoOW9mVGVUbTU2SDhOZU5UL0dmTXJMYTI2dFNwZzcrL1B6WTJOdGpZMkxCLy8zNjh2THdZTkdnUURnNE9PRG82WW0zOXp4elFTeSs5Uk92V3JmWFdkZURBQVE0ZVBHaDAyM3YyN0dIaHdvWElaREttVDU5T2NIQXdOV3JVNE1NUFAyVCsvUG1rcDZlWCt3eWpWQ3ExWXFwOSsvWUIwTGx6WiszOEFJQ0ppWW5XMlViem5OS2lSUXZ1M2RQdlFpNlR5WEJ4Y1NFcks0dUZDeGNhdFMreHNiRUEvUGJiYjNxWGFMZEpBQUFnQUVsRVFWVHZIeDhrS0NpSUhqMTY2R3cvY09BQUFGMjdkaldxM2Nwdy92eDVmdnJwSitSeU9lKysrNjVPZXMrZVBkbTZkU3VIRHg4bUpDVEVhR0ZZMzc1OUNRZ0k0TFBQUG1QSmtpWGN1bldMOGVQSDYzMCtVYWxVYk42OG1WV3JWZ0V3ZXZSbyt2WHJWK2w5YXRXcUZVMmFOTUhTMHJMVWdyQ3E1a0ZCRXFnWGl5MWN1SkFaTTJhVXVUaEVJUGl2OGZRTGtqUjRlYXIvQkFMQlU4bVJJMGM0ZkZqdG1GR3ZYcjFLMlhBSy9wdms1T1NRa1pHaDg1ZVZsYVg5cTI1TVRFeXd0TFRFd3NMQzZMK1NEMjhDd2VPaVg2MFFIRXl0K0NzcmdTTkprUWJ6TGI5eDBLQ29wMGlsWkYzMFVlWUZlUVBRMk41THJ5QXB1U0NMWCs2ZVpZQlhLOTZzL1R3ZlgxeGZOVHZ4aENCRndnQ3ZWZ3owYm9VVUNaR1pjY3k1c3Ayc292eFMrVmJlL0kyODRrTDYxUXBob0Zjci9LemRXSHJqQUNrRjVmOVdGU2dWZXAySXpLVHlVdTQ1amV5ODhMRnlvVmlsTk9nMlpDS1I0ZnkzNEVxaFVqODR2M1ppQ1JVeEV0NzRyRHJNendjWDFoS2ZhOXhpZ0NLVjdrUkFONCtteUNSUzBncHpPSlY4QTFjelcreE5qWGN5Y0RKVjc0ZXQzTEtVY090K1FTWnBoVG1ZU1UxMDNLU3FHbE9wQ1Uzc3ZabFV2L2REMVJQazRFTlE4N0x0cFBmRVgyRGx6ZDhlcXAzL0F1bnA2Y0NqZWVFTjBLRkRCN1p2Mzg3Y3VYUDU1cHR2Y0hGeEFhQmR1M1phVVpBK3ZMMjl0WitUa3BLWVAzOCtBUUVCZWtPL0djUDU4K2Zac0dFREVSRVJ5R1F5ZXZic3ljbVRKL245OTk4NWR1d1lMNzMwRWtPR0RESHFQbVRyMXEzY3ZYdFhiOXJ0Mitxd2s2ZFBueVlqSThOZ0hlUEdqZE5PT083WXNZTk5temJoNnVyS29FR0RjSFoySmkwdGpZaUlDTjU1NXgxbXpKaEJRRUFBKy9mdkI2QjVjK05EYTVaRmRIUTB5NWN2Unk2WDg5NTc3eGtVVUNpVlN1MysydG45SXk2c3FKZ0JJQzR1anJpNHVBcVZxWTd4VVNnVWJOcTBpVTJiTmxGWVdJaURnd09USjA4bUtDakk2SDdKNVhJKytPQURBZ01EV2JwMEtiLysraXUvLy80N0F3Y09aTWlRSVRyam1aT1R3eDkvL01IKy9mdTVjRUV0a3JXMXRlWFZWMStsUllzV3JGcTFpcU5IajdKbnp4NzI3Tm1EajQ4UDdkcTFvMW16WmdRR0JsWnFGV3g1YUFRdzVia01aV1ptY3VmT0hkemMzS2hUcDA2Vjl3UFVybWs3ZHV4QUxwZnJEWmRYa3B5Y0hHSmpZekUxTlRYcXQyelRwazFzMmJJRmdKRWpSMVpvSHk1ZHVvUlNxY1RDd3NKZ2FMN2s1R1ErKyt3elltTmpDUWdJb0cvZnZucnphUnk5VkNyOUx1YXBxYWtBMnQvSmg2V3M0MXZkMTI5NmVqcS8vZlliNXVibWVuKzNGUXBGcVJkZ2h0QzQrbFVINVozL3g0NGR3OVBUa3dVTEZxQlNxUmcrZkRqSGpoMFRnaVNCUUNBUUNKNGdQRWVPSXV2eW44VDlzQW96RnhlOHhoZ09RZll3Tkd2V1RCdFN1TGk0bVAzNzkrUHE2bXBRaE9McDZXa3dCTEd4SWQwVUNnWExsaTNqbDE5K3djTENncGt6WjlLMGFWTkE3VGd6ZCs1Y3BreVp3b29WSzdoeDR3YnZ2LysrUVNmazA2ZFBNMjNhdEZMYnhvd1pVK3A3cjE2OUdEZHVIRVZGUlZyQno2NWR1OWkxYTVmZU9sMWRYVm0vZmozNStmbmE5MWZHY3ZQbVRXN2V2Rmx1UGdzTEN4MUJVbVJrSkZGUlVRUUhCK1BoNFdHZzVNT1JtSmhJYUdnb1NxV1NkOTU1UjYrcnNxbXBLUk1uVHVUamp6L21xNisrd3NmSEIzOS9mNlBxYjlpd0lZc1hMMmJTcEVrVUZoWWFmQll2S0NqZzJMRmpPRGs1OGNrbm54aDBZVjIyYkJtN2QrODJxdTNpNG1Ka01obnZ2UE9PVWZsRFEwTzFvUUtOUlhNUEh4TVR3MmVmZlZZcXpjUERndzBiTmdEUXFGRWpnODlPQXNGL2hYK1BJRWtnRUR6Vk5HclVTSHRERnhVVlJXRmhvYkFJRnhpRmxaVVZWbFpXWlZwdjV1WGxrWldWUlU1T0RsbFpXV1JuWit2OUs4dU90aXlLaW9ySXpNd2tNN05pWVlia2NybU9VTW5jM0x6Y2JacFZIQUxCdzJBbE02TkhUZldrd2Y5aS95Z3pyeUV4a29hWUVnSWtPN25oRmZ3NzdwNmhwMmN3L2pZZU5IWHc0V0phVEFWNi9PVGlhK1hLT3dGZHFHT3RkaDdabXhEQmR6ZC9NeGpHN01lWW95VG1wek9xVGllYU85Wm1TZkJ3TnQ4K3dTOXg1OG9NZmJZdzZsZitTTDZ1czMxeS9kNjBkUHJucFdNL3J4QUFEaVQreWZJYkIvVFc1V2Z0eHZ5ZzF3QW9VcXBGUWdWS3c2S0pzaWdvTGlLL2ttVk5wU1owOFZDSEdQa3JLd0VsS2w3eWJFSDNHc2EvTE5jUTVPQkRrSU9QOXZ1Nm1DTnN1M09hK1pFN0RZWTdHK2pkbWo2ZUxiaVVIc3VjSzlzcnRROEF4U29sZ2JZMVNsMExGY0hTeEJSWE16dnlsUW9TODlMTHpKdFNXUDFDMjM4RE9UbHFGNm1LL3Q5Y1dTUVNDWjkrK2lsang0N2xrMDgrWWZiczJiaTR1Qmp0ZEpTVWxNU1VLVk9RU0NSTW56NWRKNHdiUUZaV0ZnVUZCVHIzQVhGeGNSdzZkSWp3OEhEdFNzd0dEUm93ZHV4WTZ0U3B3OGlSSS9ucHA1OVl2MzQ5VzdkdTVjQ0JBNHdZTVlLdVhidnFiVWZESDMvOHdhVkxsd3ltQTl5NGNZTWJOd3c3emIzenpqdklaREwyN05uRE45OThnNk9qSTNQbnpzWFpXZTBFTm5Ub1VOemQzVm13WUFGVHBremg2NisvWnZmdTNiaTZ1cFp5bW5wd3JNQzRFRmIzNzk5bjZ0U3BGQlFVOE82Nzcyb0ZHbGxaV2VUbjUyTm5aNGVwcVNrS2hZTE5temVUa1pHQmc0TkRwVVFNSmVuZXZUdWpSNC9XbTdaczJUTDI3TmxUYWx0MWpZOVVLdVhpeFlzVUZoYlNvMGNQUm93WVVXbFIvSXN2dmtod2NEQ0xGeS9tOU9uVEpDY25JNVZLVVNxVjNMcDFpNGlJQ0U2ZE9zV2xTNWUwSzBUZDNOeDQ2YVdYNk42OXU5WjE1OU5QUHlVcUtvb2RPM1p3K1BCaFltSmlpSW1KWWMyYU5aaWJteE1ZR0lpdnJ5OE5HemFrWFR2alhPcEtrcEdSZ1pXVkZTWW02dW11dUxnNDdjc1FOemUzTXN0cTNKR2VmZmJaQ3JkYkhrVkZSYXhkdTVhTkd6Y0NNR0hDQkx5OHZMUnBNcG1zMVBWWVhGek04dVhMS1NvcW9rV0xGbVU2RVNtVlNwWXVYYXFkUU8vWnM2ZmVDZStzckN6UzB0SndjbkxTSG8vaTRtS3VYTG1pWGUydDc3eFNLcFhzM2J1WFZhdFdrWkdSUWMyYU5aaytmYnJCWnhMTk9SWVRFMFBMbGkxTHBkMjRjWVBrNUdRY0hCd3E5VXp6TU1mWFdDcHkvYTVaczRhQ2dnSUdEUnFrMTFucWh4OSs0SWNmZnFpU2ZobERaY2JIeE1RRWhVSkJVWkU2Zkd4eGNmRWpjeGNVQ0FRQ2dVQmdIQktKaEhwZkwwS1Jsc2F0dVdIa3g4VlRaL3AwcEdiR2hmVjlVcmw1OHlaaFlXRkVSMGZqN3U3T2pCa3o4UE1yN1hCZHQyNWRGaXhZd05TcFV3a1BEeWNxS29xeFk4Y2FmQjRDOVgyUGo0OVBxVzFwYVdsY3YvN1BuRnA0ZURqcDZlbDRlWG5wRmZMbjUrZHo0c1FKN1QycnM3T3pOdXh5ZVd6ZHVwVzFhOWZ5eGh0djBLZFBuM0x6YSs3ZFN2TFRUejhCYW9lbnMyZlBzbm16Y2VINlltTFVjNjByVnF6QTF0WVdVSWYyTGVuTURPbzVreGt6WnBDVmxVV0hEaDNLREtuV3RHbFRoZ3dad284Ly9zajA2ZFA1NG9zdnRNOHlKVkVvRkRxTHcwMU5UWmsrZlRyVzF0WmE5MWZOZkUxdWJxNTJzY0pISDMyRVVxbkUxdFpXdTAyRGpZME5jcmtjVzF0YnZmZTAyZG5acEtTa1lHVmxwWDJXcmloSlNVa2NPM2FzVW1Vek16UExMQ3VUeVlRZ1NmQ2ZSd2lTQkFMQkU0R0Rnd09lbnA3Y3ZYc1hwVkxKbFN0WEtyUnlWeUFvQzQyUXh4aXlzckxJeThzakx5K1AzTnpjVXY5cVB1Zm41NWRLcXl3S2hRS0ZRbEdwbDZWbVptYVltWmxoYW1xcS9WZnpWL0o3eVR5Wm1abVltcG9pbDh2TC9WZnc3NmVEZTBQTXBYSVM4ek00bDNycm9lcXlsZjl6ZmVVWEd4YW01QllYY3ZqZVZicDZOS0ZIamFBcUZTUzk1Tm1pMUhkM2M3Vzd4Yk11ZGZHeitTZEUwYVVxYk5OV2JzSExYcTE1b1VaVHBFaklLU3BnK1kyREhMMXYyRzFLdzhIRVA3bVRtOElIZFYvRXhjeVdvYjd0Nk9EV2tDMTNUbklzNlJwSzlMc0tsRWM5MjVvMHNmZW1TS1hrcHpzbkRlYVQvaTNRVWFLcWRGdFZRYythelhWRWJFbjVHVnpQU2pDNkRpY3pHNXhNcmNsVTVKR1kvNCtZSjZWQTdRaWdVQlZyWGFBZVJQYjN5OSs4NG9KS2k2bzBYTTY0dzN2bjExU3FiRE1IWDZZMTdFZGNiaW9mWGxqM1VQMFFxRjA1Tk80V0dxZWtSNEdycXl1elo4L21rMDgrWWN5WU1Yejg4Y2RsVHBKcU9IMzZOUFBtelVNaWtUQjc5bXdkTWN5SUVTTW9LQ2dnTnpjWGxVcWxuVmpkc21VTE8zZnVKQ0hobitzbEtDaUkvdjM3bHhJQnlPVnlCZzBhUkljT0hWaThlREVuVDU1a3dZSUZuRGx6Um1mMWFFaysvL3h6bEVyRElrbGpNRFUxWmN1V0xheFlzUUlIQndmbXpadW5zK3F5UzVjdVdGcGFZbVZseGNxVks4bkx5MlBvMEtGYUFjYWVQWHZZdDI4ZjF0YldaR1ZsRVJrWmliMjlmYmtUamZIeDhVeWFOSW1rcENTR0RoMWFhc1hwK2ZQbkNRME5CWFRkWEI3R0dsNkRpWW1Kd1h2UEJ5ZWJxM044cEZJcDA2Wk5JeTR1enVBcTA0cmc3dTdPN05tek9YWHFGTTJhTlVPaFVQRFdXMitWY3BNeE16T2piZHUyZE96WTBhQ1FKakF3a0lrVEovTDIyMjl6L1BoeGpoOC96dm56NThuUHp5Y2lJb0tJaUFpalY5MCt5TWNmZjh5dFc3ZVF5K1hJWkRMeTg5Vk9oY0hCd1RnNWxSMjZ1RHJDdGFsVUtrNmRPc1dxVmF1SWpvNUdKcE14ZnZ6NFVtRVhMbHk0d0tlZmZvcWpveU1XRmhhWW1wcHk3OTQ5TWpNemtVcWx2UExLS3diclQweE1KQ3dzVENzNjZkYXRHMlBIanRXYjk5NjllN3o5OXR1QStydzNNek9qc0xCUWU1MmJtNXZ6K3V1dmEvUG41dWF5ZS9kdWR1M2FSWHk4T3RSdXk1WXRtVFJwa2tFWEpWQy84TmkyYlJzclY2N2t3SUVEMm1lTG9xSWlyYnRhcTFhdHloMDdmVHpNOFRVV1k2L2Z4TVJFZHUzYWhaMmRIWU1HRGRLYlB5QWdvSlFUbmlGU1UxTTVkKzVjNVRwY2dzcU1UK2ZPblZtM2JoMXZ2UEVHTXBtTXhNUkU0WTRrRUFnRUFzRVRpRVFtbzhtUEc3ajI0ZnZFcjE5SDJvbGoxQTJiaDEzSU00KzdheFVtSnllSEgzLzhrVzNidHFGVUtna0pDV0hpeElrRzd6RjlmWDM1NXB0dm1EVnJGcGN1WFdMeTVNbTBiZHVXRVNORzZIVVBDZ2tKWWR5NDBpNVNKMCtlMUQ3L3FsUXEvdmUvL3dFd2NlSkV2V0dVNCtQalN3bVNKQktKMGU4WE5HVTBpNUVyU2tKQ0FrZVBIZ1hVb1p0VFVsSzA3clBHVXRLWlNTTk0wcENUazhQa3laTzVlZk1tUGo0K3ZQZmVlK1hXOTlwcnIzSHQyalhPbmozTGhBa1RtREZqQmsyYU5DbVY1K0xGaTB5Wk1zWG9QcTVaczRZMWE4cWZSL3Y4ODg5cDBhSUZyN3p5aXQ1bm81OS8vcGtsUzVidzNIUFA4Y0VISHhqZGZra1VDb1hPWWdwakdEQmdBQzR1TG56NzdiY0c4NGgzTFFLQkVDUUpCSUluaU1hTkcydkRKRnk2ZEVrSWtnU1BCVTJNN0lwUVVGQ2dGU3lWL05PSWwvU2w1ZVhsR1F4allHeWJsWFYwTWdhNVhLNFZLR2xFU2c5KzEzeVd5V1JJcFZKa01wbFJuNDNKSzVQSnhNMTZOZFBHcFM0QUorNlhIOHU4UEFKdC8zbjR2NU9iVW1iZTQvZWo2T3JSaEtZT1BsaktUTWt0cnBvUUZjTjg5YnNvdk9CUit1RjRwYkpJKzdtWlkyMnRTNUErU2dxdFNtSWxNK1BGbXMzcDVSbU1wVXp0NWhlWGw4cUtHNytSVXBCRlRRdEhvL3FjcmNoblh1UXZESy9kZ2JxMk5mQzBkT0s5d0I2ODV0T1dYZkhuMlo4UVFWNEZ4a2VDaERmOU9nQ3dQeUdDNURMQ3dFbi9mZ0d2Y1VkNkhGakp6T2o5Z0pBTTRPZTRzL3djZDlib2VnWjV0K1pscjlaY1NJdm02Nmc5NVJjb2dmbmZ4eSt2RENIZG95Q25XUDE3Ym1YeWRLOXVmRktJalkxOUtNSHd3K0R2NzgrU0pVdVlPWE1ta3lkUHBtblRwcnp3d2d1MGFOR2kxQ1JnUmtZR1o4NmNZZS9ldlVSRVJGQzNibDArL2ZSVHZTR003TzN0aVlpSVFDNlgwNmhSSTRZT0hRcUFsNWNYQ1FrSmVIdDcwNlpORzdwMDZWS21ZNlNycXl1elpzMGlQRHljeFlzWDA2bFRwekwzeFpBTmZrVW9MQ3drUER3Y1YxZFg1czZkcTljQ0h0UUNrT1RrWlA3ODgwOThmSHhLcmM2MHQ3Y25LaXFLNHVKaUpCSUp0V3JWWXR5NGNXVTZ4b0Q2UENnc0xHVFVxRkU2NGFEOS9Qd3dOemRIb1ZCbzYzVnpjK1BGRjE5azRNQ0JENzNmeHZJb3hzZmUzcjdLUXhlR2hJUm9QL2Z1M1p0Tm16YlJva1VMUWtKQ0NBNE9Oc3E5Q3RRVDQ5MjZkYU5idDI0VUZoWVNGUlhGbFN0WHlNaklvRXVYTHBYcW01K2ZIN2R1M2RJSy8yMXRiV25XckpsT3FBWjlYTGx5Qlh0Nyt5b1JiMms0ZnZ5NDFyN2YwOU9UU1pNbUVSZ1lXQ3FQdDdjM3BxYW1wS2FtYWwxcUFPclVxY09iYjc1Snc0WU5EZFlmSGg2dUZTTzk4c29ydlBIR0d3YnplbnA2WW01dVRrRkJBU3FWU2l0V3NiQ3dJQ2dvaUdIRGhwVVN6NWlZbUhEdzRFSGk0K1B4OVBUa2pUZmVvRzNidHVYdWMrdldyUms1Y2lSNzkrNGxKU1ZGSzNpU1NDUzR1cnJTdEdsVGd3NUU1ZkV3eDdlcWNYZDM1K1dYWDhiUHowK3ZPeEpBKy9idEdUQmdRTGwxblQ5L3Zrb0VTWlVabjFkZWVRV0ZRc0crZmZ0UXFWUU1HalRJcUQ0TEJBS0JRQ0I0UE5TZC95VTJqWnZ3MTdSUHVEQ3dQdzV0bnNObndydll0UXdwdjNBNWZQUE5OMXJIVmMyODlZMGJONWcrZmJvMlQvZnUzYldmaTRxS0RJYW4xUmU2dkxDd2tOMjdkL1BqanorU21abUp1Yms1bzBhTjRzVVhYeXkzYi9iMjlzeWJONC8vL2U5L3JGbXpoaU5Iam5EczJER2VmZlpaQmd3WVFMMTY5WXplei8zNzl4TWJHMHZMbGkzMWlwRUE3VDJzUHZlaTZ1YUhIMzRvdFRpb1U2ZE9SdDJIQXl4WXNJRERodzh6YTlZc3JXQ281RDVrWjJmenlTZWZFQmtaaWJ1N08xOTg4WVZSejI5U3FaU1pNMmZ5MldlZmNlclVLU1pObXNUSWtTTjU2YVdYdE0rZW5wNmVEQnMyekdBZHQyN2Q0c2lSSThqbGNxMEFxSDc5K3VXMjdlbnBXV2E2NWgzSnc3aDh5dVh5VXFIYmpjWFMwbExydml3UUNBd2pVVDNNMjFDQlFDQ29Rdkx6ODFtd1lJSDJabXZDaEFrNjZtMkI0TjlFZm42K1ZyQ2tUN2hVTXEya3VLbmtpNHIvQ2lZbUptVUttb3o5MTFDYVJDTFIvbFhYOS9mdWJIM2N3NmpGMnNTY3RhM0dJZ0dtUkd3a01qT3UzREtHa0FCaFRWL0YzOGFkL0dJRmI1ejh0a3luR1NrUzFqODdIbk9wbkRsWGQzQTZ4WENvbjRyUXp2V2ZCMWhidVFYRGF6OFB3Tlk3SjdtYis0L1Y3MTlaQ1RSMThPRXR2NDVHMTMwNDZhcFc2Q0pGd2pjdDNzVGRYUDF5TjYwd2h6WFJoK25xMFlSNnR2cGZKQnZEOUQ4Mzg3cHZlMnBicTUxUnNvdnlHWC91QjlJS2N3aHJPb1FBR3cvbVJ2NVNac2kySDJPTzRtUm1ReXZuQU1hZFhVVmVjYUhCRUhBTjdEd0piVHlJM09JQ2hweFlYQ3J0V1pkQVhqY2c4Q3FKaTVuNi8ralV3bXlEN1J4T3VzcjZHUDIyeFVOOTI5TEg4NS9WUjZkVGJqRG5hc1hpdGNNL2dxU1N4OGxZUHFqN0ltMWM2ckluL2dJcmIvNVc0YmFyQ2s5TEp4WTNmNE9zb2p5Ry92SE5ZK3RIZGJQOXVRK3J2UTJGUXNHcVZhdElUMCtuc0xDUW9VT0hHdVZPVWRXb1ZDckN3OFBadUhHajFoSEUzTndjVzF0Yk1qTXp0VUlBYjI5dkJnOGVUSWNPSGNvTW42WlVLblVFT0NxVmlvU0VoREpGU0liSXlzcXFzQUM3c21qY0o0MEpnM2I3OW0wVUNvVmV5M3lWU29WS3BTcFhpRlNTb3FLaXh6S0JYQkVlNS9oVUJmck96U2NCcFZLSlNxVkNKcE05N3E2d2Z2MTZIQndjNk5xMWE3bjlVYWxVS0JRSzdiMXZlYWhVS2hZc1dFRGJ0bTBydEtLM3FLaElLMklySzFUNjdkdTNTVXhNcEdYTGxtWCtSajFxbnFUait5UWl4a2NnRUFnRWduOC8rYkd4eEN4ZVNPSm10ZE9QaVowOWptM2JVbXZFVzlnMHJkeEM3MUdqUm1sRGZtbWVMNEJTOTZWanhveEJJcEd3YU5FaW8rcWNObTBhYmR1MkpUVTFsYmZmZmxzYmppc2tKQVJiVzF1dEUxQkZhTjI2TlJrWkdWcEJ0NldsSld2V3JPSGF0V3RNbXphTlhyMTZHWFJJNnRtekp4Y3ZYaVF1TG81bHk1Ymg2K3VydDQyWW1CamVldXN0NnRXcnA3T3ZLMWFzS09WVS9DQjM3OTRsSmlZR1gxOWZnNHRPSms2Y3FGY0lkUFBtelZMaS9WbXpadkhNTThhN1lNMlpNNGZ3OEhEQ3dzSm8xcXlaemo1Tm56NmQrUGg0bkoyZCtlcXJyM0IzZHpkUWszNktpb3FZTTJjT1I0NGNBZFR1VldQSGpxVng0OFlHeXlpVlNyWnYzODczMzM5UC9mcjFhZGV1SFlzV0xTSW9LSWpFeEVTNmRldEcxNjVkY1hRMGJvSG5nNnhldlpyMTY5Y3paTWlRTWdWUjFjR3JyNzVLY25JeWUvZnVmYVR0Q2dSUEcwLzJ6SnhBSVBoUFlXNXVqcisvUDFGUmFyZU9DeGN1MEs1ZCtTOUVCWUtuRlhOemM4ek56U3UxYWowdkw0K0NnZ0lLQ3dzcExDeEVvVkNRbjU5UFlXRmhxZTBsdjl2YTJwYktyKy9md3NKQ2lvc2ZuMk9LSWY0VklxejJsVitsVWRVRTJIZ2dBWXBWU201bTMzdW91b2JYZmg3L3YwT2k3Ymg3cHR5d1YwcFUzTXhLcElGZExRSnNQS3BNa0hRNDZhcjJjeGYzZng2Q0k5SnVjem5qVHFtOFRSM1U0WTZPM2IvR045ZjNHYXl6aTBjVDNxamR2dFEySlNwK2pEN0t1TUFYK09YdU9iYmRPVVcrVWtGZFc4T0NnQUFiRDJRU0tkRTVTUVpEMmwxT3Y4T0hGOWJTeWptQXZyVkMrQ1h1TEdtRk9ZWjNXQTk1eFlXc3VIR1FOYmNPMDhET2szZjh1L0RGMVorNWtaMm9rMWNtVWIrZ1V1aHhTTEtRbVdyRlJzYmdhR3B0TU0zYVJQOTU3MlBsUXErYTZsQldON1B2NFdldEd3TWV3RndtTHpNTTRNTmkvYmNqVVNmM1Jqem5XcmRDWlQrL3NwMXJtZkZWMG8rTXY0KzFsWWs1VWlTUE5ZeGVkYkppeFFvS0M2dkdGVTBmS3BXS3JLd3M3ZjlqalJzM2ZpeGlKRkE3Z1hUczJKR09IVHNTSHgvUHBVdVhTRTVPMWdxQm5KMmRhZEtraVY1N2VYM29FeVpJSkpKS2laR0FSeVpHMHJSbGJIdGxIUytOMExjaVBPbGlKSGk4NDFNVlBJbGlKSGl5K2pWa3lCQ2o4NVluRU5LWC84TVBLeTcyTkRFeE1lcjY4UGIyZm15L28yWHhKQjNmSnhFeFBnS0JRQ0FRL1BzeDkvS2k3cndGV1BrSGNIdkpJb295MGtuYStRdVdkZXBVV3BDMGZQbHk3ZWNOR3pid3d3OC9FQndjekp3NWMwcmwyN2x6SndBTkd6WTBlSzk0L2ZwMS92cnJMKzEzUjBkSGdvT0RpWXlNWk9USWtUenp6RFBzM3IyYmUvZDA1eVh2Mzc5UFFrSUNIaDRlZWwyRW16WnRTcmR1M1RoNzlpenIxNituUzVjdVJzK3ZTeVFTRmk5ZXpMbHo1ekEzTjJmTGxpMTYzU0UxOHdyNkhQelBuVHZIclZ1M3ltMHJPanFhNk9ob3ZXbjY3dUdWU2lVTEZ5NEVvR2JObXFWQ1kydFFLQlNWaWlxUWxwYkdoQWtUeU0zTnhjdkxpOURRMEFxTGtVRDlIREYxNmxSKyt1a25iVmpxbVRObjh2MzMzK3QxQ1RwMzdoekxseThuT2pxYUhqMTZNSGJzV0swSXpkN2VIbk56YzFhdlhzM3ExYXRwM2JvMVBYcjBvSG56NWhWNnRzM096Z2JnOE9IRDNMaGgzRHl6blowZEgzMzBrZEZ0bEZYUHZYdjN5TW5KTWVpYUtoQUloQ0JKSUJBOFlRUUZCV2tGU2VmT25hTnQyN1pQMUVwTWdlQkp3Y0xDNHFGc1NNdWpwS0RKa0hoSjgyOXhjVEhGeGNVb2xVcTluMHQrTjVSSDMrZC9oUWpwQ2NYVDBnbUFlL2taRkNvck44NG1FaW1qL0R2VHlhMFJBSDlteExJbDlnK2p5dDdOVGFXQlhTMXFXbFp1NVV0NXRIWXBIUXJGa01DaldLVXNVMEJWcE5JdnpqdWVITVdsOU50a0ZlVnJ0eTIvY2RCZ1BXdGJqY0hHeElMRlViOFNuWE8vekw2ZlNMN09DVDB1U0JXaFFLbWd0VXNnVG1ZMlRHclFtdy9QcnlWZFVUcDhsWWxFL2FKS255QXBQUEV5eDVLdUFmQjY3WGE4NE5HVTB5azMrT3JhYnFQYXIyUGp6cXpHTHdOd0x2V21Ucm9VQ1dNQ3VpS1RTTG1XR2MvUis1RjZCVW10bkFONHk2OGpHMjhmNTBEaUphUGFyaWkyY2tzQVRLVW1tRW9yOW1pa2IrejhyTjJZMmJoaTRaNit2YjZmNDhsUkZDcUxNSldhNEdCbVRVb1o0ZmFlVnFURjZKMW9ySmEycEZKQ1FrTEtEVW4ycUtoUm8wYWxoVU1DZ1VBZ0VBZ0VBb0ZBSUJBOHlMMXRXNG41K212eWJzZmc4T3l6T0hYc2hHUGI5bGo2KzFkSi9ZY09IU28zVDd0MjdlamR1N2ZldExWcjE1WVNKQUdNR3pjT3VWeXVkWEhzMGFNSFBYcjAwQ203YmRzMmxpNWRTdS9ldmVuYnQ2L0I5b09EZ3drT0RpNjNudzlpWldWRjI3WnRHVE5tRE5ldlg4Zk16SXhldlhxVnlsT1dJR25Sb2tVb2xVb3VYTGpBOU9uVGFkNjhlYW13ZG9iWXRtMGJxMWV2cGw2OWVuckZLenQyN0NBeU1wTGc0R0JxMUtpaEkwZzZkT2dRUzVjdUpTd3NEQjhmbjRyc01nNE9EZ3dkT3BRelo4NHdidHc0bGkxYlZxSHlKZW5hdFN2OSsvZW5aY3VXTEZpd2dGR2pScFVTSXhVWEYzUGt5QkcyYjk5T1pHUWtqbzZPaElhR2xncjlEVkMzYmwzNjl1MUxjbkl5di83Nks3dDI3ZUxZc1dPNHU3dlRzMmRQWG5qaEJhTWlxS1NucHdOcVo2cTdkKzhhdFE5ZVhsNDYyODZkTzhmV3JjWkZPUER3OEdEOCtQRTRPYW5uMkZOU1VvUWdTU0FvQXlGSUVnZ0VUeFQrL3Y3YVVCWTVPVGxjdTNhdFF2Ri9CUUpCMVdCcWFscWgxZG5WalVLaEtGZllWTjYvaHRJMGZ4b3JZczNmZzlzZTl2dDVraDczTUdweE1WYy96TjB2eUt4VWVUZHpPejZvMjFQcmpCU1JmcHN2cnV3dzJ0VkYwNjZ6V2RVN2REaVoyZERJL3ArSHloQm5mMGI1ZDJibW4xc3J2Yi82S0NsR2VsU004T3ZBRUo4Mk90dWRUSFhIY2VXTjM2aHJXNE9hRm81OFdLOFhuMTc2WDZuakk5TUlrdlNJcnBTb3RFS3RuKytlcFl0SEU0S2QvSEEwc3lZK0w2M2NmdmIzVWx0SlIyWEdjelpWZDhXWWc1azFmdGJ1RkttS1dmclhmaHJhMTlKYmo1T3BOUTZtVnJ4UnV6M24wNktyUmFTak9RY1hSdTNoWlBKZjVlUlc1MThjUEJ5QW5LSUNuWFNaUklxbHpLeENmVENScWlmaVVndXpjVGUzeDluVTVsOHBTRkxLMUZidDFVMVVWQlEvLy93elY2OWVmV0lFU1FLQlFDQVFDQVFDZ1VBZ0VGUUZSZG5aUkU0WVI4ckJBOWdGdDZEK2ttK3dhZHlrU3R1NGVmTm1LV2VmTFZ1MjBMNTllNzF1UlJWQlg0aXk2dURjdVhNNnJrNHBLU2s2K2Q1Ly8zM0dqUnZIdDk5K2k2K3ZMNDBhTmRLbWxTVklNak5Uei91MGF0VUtMeTh2enAwN1IwSkNBclZyMXpiWXA5emNYTFp2M3c3QThPSEQ5ZWI1NVpkZmtNdmx2UFBPTyt6WXNVTW5QVGs1bWRUVVZMNzY2aXUrL3ZyckNpL2s3OWV2SDMzNjlDRXBLWWtUSjA1VXFHeEptamR2RHFoRlBScEhKMUJIUERsMDZCQW5UcHdnUFQwZFUxTlRCZ3dZd09EQmcwdTVBanM3T3hNU0VxSjFhSEoyZHVhMTExNWo4T0RCSERseWhLMWJ0N0p5NVVwV3IxN044ODgvVDkrK2ZmSHo4elBZbitUa1pBQm16cHhKMDZaTnkrejdsU3RYbUR4NU1wYVdsbnJyT1h2MnJGRmpvRG5XenM3T2dQcjgwaWR5RWdnRWFvUWdTU0FRUEhFRUJ3Y1RIaDRPd05telo0VWdTU0FRSUpmTEsyVkgreVN4L2VqOHg5MEZMWll5dGRnc1Y0K2dvanhhT3djd0p1QUZiUjIveEoxbGJmUVJpbFZLbyt2SUsxYUhiREtYVmIzb3JhdDdZNlJJdEc0ek5TMGM4YlJ3WkZiamw1a1NzWkhVd3V3cWIvTlJVVlpvdEFjcFVDcVlIN21UdVVHdjBzRE9rOWQ4MjdJbStyQTJYUzdWaEd3cjJ5RXJNVCtkVThsLzBjbzVnRUhlei9MbHRWMWw1Zzl4cWtNVGUyOVVVS3E5a3FRVVpIRTlLNTQvN2w4bk5qZlpvQ0JwVi94NVdqa0hVTi9PazlGMU9qSDd5dll5MjY0b2xqSlRiT1ZxcDdtN3VhbmxoaHNFa0VyK0NZR1NXNng3L2Z5VmxjRGc0d3QxdG05OGRnSUFreTV1NFBZRExsa2FsN0w0dkRUY3plMnBZU3czRlpjQUFDQUFTVVJCVk9sQVZGYlZoSUw3THhJWUdNakxMNy9NMnJWcmlZaUlvRW1UcXAyWUZRZ0VBb0ZBSUJBSUJBS0I0SEdRZHp1R2lGY0drWC8zTG5XbVRjZHp4RnZWMHM2T0hUdVFTQ1NvVkNwaVkyTTVmLzQ4dTNmdjVzc3Z2OFRSc1hyY3pxdVN1TGc0dmVIT0hzVFB6NCszMzM2YlJZc1dNV3ZXTEpZdFc2YmRQNDF6ZjFuejBSS0poTUdEQnhNV0ZzYnk1Y3NKQ3dzem1IZjU4dVZrWkdUdzdMUFBHaFROUFBQTU16ZzdPMU9ybHY1NXNyNTkrM0x3NEVHdVhyM0tyNy8rU3ZmdTNjdmR4d2VSU3FXNHVibnh5eSsvbE5vK2QrNWNqaDA3Um1ob0tJMGJOOVpiZHNPR0RXemF0TWxnMUliTGx5K3paODhlN08zdEdUQmdBUDM2OWRNNkNKWEV6TXlNaGcwYmFzVThHa3hNVE9qUW9RTWRPblRnd29VTGJOeTRrZjM3OTJObVpzYjQ4ZU1ON2xOQ1FnS2dGa2lWRjFGQ2MxejF1UmwxNnRTSnRtM2JsdG8yYmRvMElpSWltRGR2SG9HQi96anlhMElrMTZ4WkUxQzdNd1VGVlM1VW9rRHdYMEFJa2dRQ3dSTkhzMmJOK1AzMzMxR3BWTVRFeEpDYW12cFUzT2dLQkFMQjA0S0pSQzFHTVJTU3pCQkRmTnJRdjViYS9TYXRNSWZGMTMvbFFscE1oZHN2VWlyLzdvZTBuSndWUXk2UjBjbTlNV21GT2R6T3VVOVRCeCsyM1RsRlluNDYzVHlhTXIxUmY2WmMzRmhsN1lVNDFlRk52dzdsNXJNeVVhOEFtOWF3ZjdsakhuN3ZNcHR1NjErbDlIWFVIazdwY2ZINW9ONkxCRHZxcmhTS3liblArcGhqRFBOdHgwdWVMZmd6UFpiemFlb1ZiaVphUVZMNTU4RGE2TU1FTy9ueG5FdGREdDI3b3EzalFlemtscnpqM3hXQVBmSG5pY3cwUFBuelkvUlJMbWZjS2JmdGIvL2F6OWZOaHhIczZFZUlreituVXNwM01US1d1cmJxU1FNbEt1N202YTZVMDRlbHlUOGlPbjBPU1Nvb1U5aFVxRlFZVEkvTFRhV1pneStlRnJxVE5ZS0s0ZTN0aloyZG5SQWtDUVFDZ1VBZ0VBZ0VBb0hnWDBGQlFnSVhYeDVBVVVZR2pkZXN3N0g5ODlYU1RtcHFLdUhoNFlTRWhIRHk1RW04dkx3WU5td1ljK2ZPWmNxVUtYejU1WmNQM2NhWU1XT0lqWTAxbUs0UmpheGN1WklmZnZqQllMN0F3RURtejlkZEFOcTllM2RHang1ZGF0dVpNMmVZTld1V1R0NmVQWHR5NnRRcFRwMDZ4Wnc1Y3dnTEMwTXFsYUpRcU9kdXlsc2cyN0ZqUjNidTNNbjU4K2ZadDI4ZlhidDIxY2x6L1BoeDl1elpnNjJ0TGUrKys2N0J1dnIwNlZPbUM1VlVLbVhDaEFtTUh6K2VWYXRXMGJadFc2eXRqVis4cUVFaWtlZ0lkekl5TWdCMUtESkRvaDdsMy9PNWhweXVoZ3daUW1CZ0lNMmFOY1BFeExEODRQZmZmMmZyMXExNGUzc2J6Qk1VRkVSUVVCQ1hMMS9XaW43MGtaU1VSR3BxS3VibTVsckhwYkxJemMwRjBEdHVNcGxNWjk4MXdpTXpNek85NCtMcDZRbFE1dmtzRUFpRUlFa2dFRHlCV0ZoWTBLQkJBeTVmdmd5b2J4YjEzY2dKQkFLQm9ISm93blNaU28yL0ZYelRyd012MW1nR3dNVzBHTDZPMmtPR0lyZFM3WnZKMU8wV0ZKZnZTRk1SWHFqUkZBZFRLemJIL2tGdGF6ZnQ5dTl1L0lhSHVUMU5IWHpvWHJNWk9YK0hXMnZxNEVObzQ1Y04xdWRZVGtnNWM1a3BMbWJseHpMWDRHQmFmaXh4R3hQREsza0tsVVY2eFN4S2xlRlFlVHZ2bnVVNWw3cjRXYnN4TnVBRjNqbjdIZm5GQ2t3bDZtTmdqQ0FwTVQrREhYZE9NOENyRmU4RWRPV2pDK3RJSzh3cGxVY3VrZkZ4dlY3WXlpMkl6MHRqYmZTUk11czBSb3dFRUplWHl1NzQ4N3hVTTVnMy9aN25RbHEwMWxIb1lXbmlvSjc0aU01T0l0L0ljOUg2YjNGWnZsSlJJVmN3WTRqT1VZZDE5TE54S3llbndCaWFOR25Da1NObG40Y0NnVUFnRUFnRUFvRkFJQkE4NlJRazNlUENnTDRVWldYUmRQTldiQnJwZDdDcEN0YXZYMDloWVNIOSt2WGo1TW1UQUhUdTNKbTR1RGpXcjEvUFR6LzloTDI5UFFCNzl1emh3b1VMZXVzcFM2RGg1ZVZWcHRBbkpTV0Z4TVJFbkoyZDlUcnNhREFrVkRFeE1kRVJqNWlhR25acG56QmhBaU5Hak9EaXhZdWNQMytlNE9CZ0Nnc0x5eTBIYW5IUGhBa1RHRHQyTElzWEw4YlgxNWVBZ0FCdCt0V3JWNWt6Wnc1U3FaU0pFeWRxeDA0ZmJtN2x6d2ZWcTFlUE5tM2FjT3pZTVg3ODhVY2Q0VlZsaVltSlFTYVQ0ZUhoWVRDUFprd01DWkxPbnovUGlSTW55ZzBIZCs3Y09RQU9IanpJcVZPbnl1MWJtelp0Q0E0TzFwdDI1c3daQU9yV3JZdE1KaXUzcnB3YzlYeG1aWVJjK3ZEMzl3Y2dLaXFxU3VvVENQNnRDRUdTUUNCNElna09EdFlLa2k1ZXZFaW5UcDJNdXFFUUNBUUNRZmxrS2ZJQXNDNUQvRktTam00TnRXS2tYZkhuV1hVekhNTVNtUEt4azZ2amRHZjlMUXlxQ3N4bGN2cDR0a1NKaXYwSkVZejI3NkpOVTZKaWZ1Uk9YcWpSbEcxM1R0R3RScEMySDNaMnVqSERqZVZvVWlTbmt2L0NSQ29qeU1HSE15azM5ZVpiRVRJU0d4TUx2ZUc2QU5xNzFlZE15azF5aWdvcTdGcFZIa3BVZkhOOUh6TWJEK1NIVzRlMHdodE55TFpDSThLVUFXeU9QVWxUQjEvOGJkeVowcUFQbjBSczBncURwRWo0c0Y1UDZ0dDVrbFdVeit3cjI2cE1OQVN3K2ZZSk9yZzF4TVhNbG00ZVRmazV6cmg0N21VaFJjSnpMdXFRc0JjcjRQS2xjYnZLVmxUZHVhc2hLbE1kcGkzUXBnWlNKQ2dmNmlvVGFGYkdKU1ltR3JWS1RpQVFDQVFDZ1VBZ0VBZ0VnaWVSeVBIanlMOXpoK0JkdjJMZHFGRzF0Uk1URThPZVBYdnc5L2VuMFFQdHZQNzY2N2k1dWRHMWExZDI3OTROd0owN2Q3VGhzaDVFNHpDa2o0a1RKM0x2M2oyV0xGbkM2TkdqZFlSRjI3WnRZK25TcGZUcDA0ZStmZnVXU2p0eDRnVDc5dTFqekpneHVMcTZWbVkzZFhCeGNXSDgrUEZZV2xwcWhTL0dDcElBYXRldXpiaHg0L2p5eXkrWk9uVXFZV0ZoK1ByNmN2bnlaYVpObTBaQlFRSGp4NCtuWmN1V1ZkTGY0Y09IYytMRUNhS2lvbENwVkVna2tvZXE3ODZkTzJSbFplSG41MWVtVUN3L1h6MFhaa2lRZE9QR0RlMjVZUXpHTGlKemQzYzNLRWdLRHc4SElDUWt4S2k2c3JPekFiQ3hLWHNScXJFNE9qcmk2dXJLalJzM0tDd3NOT3A4RVFqK2l3aEJra0FnZUNLcFZhc1dMaTR1M0w5L244TENRaTVkdWlSaXNBb0VBa0VWa1pTdnR1RjFNN2NyTjYrNVRNN3J0ZHNCY0R3NWl1OXZoajkwKzY1L3QzdnY3MzVVQlVPODIrQmdhc1hSKzVHa0ZHYnJwT2NVRi9EVG5kS3JidjVJdnM2S0d3Y04xdG5SdlJHditqeG5NRjJKQ29XcW1FOGI5S2VlYlUyK2p0ckQ0YVNyQnZQckM5Y1Y0bFNIVVhVNjA5K3JGWk11cmllNUlNdGcrY29TblpQRXlOTXJ5Q3N1MUc0emw4bi83cE54d3FFaVZUSHpJbjloUWJQWHFHUHR6dlNHL1psemRRZkZLaVVmMWV0RmtJTVBDbFV4WDF6ZFFYeGVXcFgyUDdlNGtBMHh4N0NSbTdNNy9ueVYxUG1jYXoydFk5V2hlMWVNTG1jclY0djRzcXRRVEtjaFBpK050TUljSEV5dENMU3RvUlB5emt3cVI0V3FTc1ZlLzJZMEUyUUZCYnFoOVFRQ2dVQWdFQWdFQW9GQUlIZ2FTTjc3SytsL25NQjczUGhxRlNNQkxGeTRrS0tpSWthTUdLR1RKcEZJNk5hdFc2bHRvMGFOb25mdjNucnJXcnQyTGV2V3JUUFkxdW5UcHpsNThpUzNidDNpcTYrK01rcGNkT2ZPSGNMQ3dzalB6NmRMbHk1VkprZ0NkZWkxa21qbUVzek16SXdxMzYxYk4rN2V2Y3Ztelp0NTc3MzM2TjI3TjVzM2IwYWhVREJ5NUVoNjl1eFpaWDJ0VmFzV2MrZk9wVkdqUmc4dFJnSTRldlFvQU0yYU5Tc3puOFpkeUZCSXQvNzkrL1BTU3krVldjZTJiZHRZdlhvMTF0YldaR2RuTTJqUUlGNTU1WlV5eXhnU1NWMi9mcDFMbHk0aGxVcHAzNzU5bVhWb3lNek1CTURXMW5qSCsvSUlDZ3BpMzc1OW5EdDNqbGF0V3BWSzI3SmxDeUVoSVhoNWVWVlpld0xCMDRqMGNYZEFJQkFJRE5HaVJRdnRaMk9zR3dVQ2dVQmdIREYvdS9RNG05bGdZNkovVll1R0ZvNTF0R0hFdHNhZXJKTDJhMXVySnd4aXNwT3FwRDY1UkViWEdrMHBWQmFWR3lxc0pJWEtJdElWLzJmdnZzT2JLdDgvanIrYk5wMjBsTGFVRnNvb0d4bGxMMWt5UkZHR0Fvb0tmRVZ3QUxJVUN6SmtsNkVnVThXQkNvSW9JSlhLM250VGRsbWxVQ2dkMEQxb215YjkvUkZ6SkRScFUrZ0FmdmZydXJ3a3laTnpucVFuYVpybmMrNDd6ZXgvRHdaNHpORm02emlYb0M5RC9YSDFsL0J6TmQvLy9HR2w3VndZV3YwbEFNN0czeXlVTUpMQnc0L0Y3dDlBVW9iVzhuREwzWXdrcHA1YlIycFdCcytWOUdGVy9iZVpWZjl0R3BTcVJKbzJrNm5uMW5JeDhYYUJ6dHRnUytScDFvUWZJYXNBMnFUWldGblRwMkpMUU44Njd2YjlPSXZ2YTNpOUpEMWl1OEs4SEkvVFY5bHFXYnBHanR2cXVsYmcxeFpER2ZKQTlTLzluQng0ci9JTEJQaTl4Y2dhWFN3S0d2NS9VTEtrL25sSVNFZ281cGtJSVlRUVFnZ2hoQkQ1bDUyZFRlaXNBT3k4dktnNGJFU2g3OC9UMDVQMjdkdm5HVXdwQ0YyN2R1V05OOTRnSmlhR3p6NzdqTGk0M0wrYmlZMk5aZHk0Y2FTbHBURnMyRENlZi83NVFwMWZXcHIrZXg5TEEwa0E3Ny8vUHErKytpcXBxYW1zWExrU2pVYkRvRUdENk4yN2Q0SFB6OC9QRDVYcThaZjRNek16MmJCaEEwQ2VvUjdEYzJLdVFwS2hWWjY1LytMajQxbXpaZzFxdFpvRkN4WlF1blJwVnE5ZXpmNzkrM085bjQyTjZkb3FQL3p3QXdCdDI3YkZ3OFBEb3NlYm1LZy9PZGJ3blZGK2FiVmE3dHk1dy9Iang5bTZkU3VBRWtMYXZYdTMwZGprNUdTKy8vNTdKazJhOUVqN0V1SlpJaFdTaEJCUHJIcjE2ckZ0MnpheXNySzRlL2N1RVJFUlp2c0NDeUdFc0Z4b1NqU2FiQzFxSzJ0cWxmVGhXT3cxczJPcnUvelhPN3ljbzV0RllZY3o4VGR6VkFJeWNGRTdVTmJCRFNCSEJaaEhwY25XRWh3WFJsaHFUS0dHZXN6NS9lWkJ5anQ2ME1LakdtT2U2ODc0TTc4VFpxSTEyNE1jclcyWlVPZDFuRzNzQ1VtSzRKdXJXNHRvdG5yMjF2b1N3dVorVHVaY1M0bGkyb1YxQlBpOVJibC9mNDQ2c2dtNDhCY1hDaW1NVk5EZXFkUUtMM3RYUVArenk0K1MvMVpWU3Z5MzdXRitlZGk1VUZMdGlKZERLYndkWFBHeWQ4WGJvUlRIWTBOWmNXTWZCMkl1OGFKWFBkcDVQc2ZLc1AxR1B4OXZCMWZzVldyYzdmNHJLMTNLMW9rdkcvVEQzYllFQUxWY3lsSFB0U0xEVC81Y0tGV2NuaWF1cnZxZnNRU1NoQkJDQ0NHRUVFSThqZUoyN2VKK1dCZzE1MzZOS2gvQm1FZlZxMWN2aTRNZEJXSFFvRUhjdVhPSEF3Y09NSGZ1WEdiTW1HRnluRmFyWmR5NGNVUkZSZEcvZjM5ZWZmWFZRcDliWHVHYmgwVkdSckptelJxMmJObGlkUDJ2di83S25UdDM2TkdqQjc2K3ZnVSt6OGYxd3c4L0VCc2JTNzE2OWFoZXZYcXVZK1BqOVJYUkhSMGQ4NzJmeU1oSVB2LzhjMUpUVXhrOGVEQVZLbFJneXBRcGZQTEpKOHlkTzVjN2QrN1F0MjlmcytHamgyM2N1SkhUcDA5amJXMU4zNzU5TFo3SHZYdjNnTndEU1dscGFVUkZSUkVWRlVWc2JDd0FTNVlzSVNVbGhjaklTSFE2L2NtU25wNmVkTzdjbVdiTm1sR3laRW4yN3QzTGUrKzloNWVYRjZDdjZBWDZsbjVDL0g4bmdTUWh4Qk5MclZaVHYzNTlUcHc0QWNESmt5Y2xrQ1NFRUFVZ1U1ZkZtZmdiTkhhclFsUDNxcmtHa2txcS8vc2pjM1JOeThvTGYzeGlHUkZtcXM0MGRhK0tGUkNibVVKb1NuUys1cDJidGJlT2NEUDFYb0Z0TDc4V1h0NUVCYWQrbEhOd1kxenQxeGx5L0VjMDJWcVRZMVZZOGRsejNhbmc2RUYwZWlJekx3UmFWUG5IVm1XRHZTcG5tV0xWSTVSbk52eGMweTJvQXZYZy9qdDYxZVYxbjZhbytHK2ZLcXdZVi90MXR0dzV6YVk3cDB5MnpDdE1WbGorK0p1NFZhR2JqNzd2L0w2WWtIeFhkQ3J2NkE1QVFtWnFqdHRVV09GaDU0S252UXVsN1Ywb2JhZi92NmZkZjJXZ3g5Vit6ZVIyVDhaZEIrQmNZamkzMDJMeGNYU25xMDhqMWp4UWxheUNvLzVMd2VzUHZHNjZsV3VNdTIwSkR0Kzd5cHJ3dzd4ZXZpbXRTdGVrVzdsR3JNcG4yRW9JSVlRUVFnZ2hoQkJQanZDbDM2SjJkNmRNRDlQZkpSUzBhdFdxRmNsK0RLeXNyQmd6Wmd6dTd1NzA3OS9mN0RocmEydmVmLzk5Z29PRDZkZXZYNTdiM2JCaGcxTDE1MUZGUk9oUG9zd3R1SkthbXNyaHc0Zlp0bTBid2NIQmdMNFZXTisrZlduU3BBbkxsaTFqLy83OWJOcTBpVTJiTmxHcFVpWGF0bTFMdzRZTnFWR2pCdGJXMW84MVIxTlNVdlRmeVZrU3BBb0tDaUl3TUJDMVdzMklFYmxYNEVwTlRTVThQQnhiVzF2bEJEQkxhTFZhTm0vZXpJOC8va2hxYWlvOWV2VGc5ZGRmQi9USDI1dzVjeGcvZmp3clY2N2s4T0hEZlBUUlI5U3ZYei9YVm5RaElTRXNXYklFZ0Q1OStsamNEazJqMFhEbHloV0FITzMrWW1KaW1EeDVNbEZSVVNRbjV6elo5ZkxseXdDVUxsMmFzbVhMVXE1Y09lWDFZbU5qUTgrZVBWbTJiQm56NTg4bklDQUFsVXJGMWF0WEFmSU1lZ254LzRFRWtvUVFUN1JtelpvcGdhUno1ODdSc1dQSFIwcGdDeUdFTUxZNytnS04zYXJRd3FNYVAxemJTWWFaU2psMnFvTDl1UGlDWjIwQTlzVmNMTkR0WGsyT0t0RHQ1VmU2VHNPY2l4dVlWTGNYUzY1c01SdEdBbjFGb1JPeG9WUXRVWVlaRi80aU9jdXlhanNqYTNTQm5KMjg4czBLcU82c3IzeVZhRUhyc2FvbHZPamdWWWMybnJWd3ROYWZrUmR4UDQ2Vk4vYmo3VkNLWHVXYjQyaHR5K3ZsbTlLamZCTkNFbSt6TCtZU3ArS3ZGMG5GS2pjN2ZYV2dwRHlxRnRWd0tjdW50VjVGaFJXeG1TbjhFTG96WC90eHQzT21xclArTEtjNzkrTnozTzVrWThkM1RkL1BOUjZWcUVraktqMkJ5UHNKUk4xUElDcGQvLzliYWYrRjZWYmVPTUNZNTdyelJvVVdCTWZkNEZxSy90ZzJWQ3U3a2hTcGpQWDVOeUMxL3ZZeHdsSmpXQk4raEZhbGExTEJxZWpPYUJSQ0NDR0VFRUlJSVVUQlNyOTFpOFNqUjZnOFppeFdGbGFOS1V4Mzd0emh0OTkrQStEMmJmM0pYVHQzN2xRQ0hnOExEZFczcE4rd1lRTkhqaHloYTlldXBLZW5FeGdZYUhMODNMbHpqZllGc0huelpzNmNPV00wemxUN3F5NWR1dENzV1RQbHNwdWJHOTdlM2taamtwT1RDUThQTjdvdU16T1RYYnQyNGVmblp6UStMQ3lNdlh2M0FsQ3BVaVhsZXAxT3gvWHIxemx6NWd4SGp4N2w3Tm16YUxYNjcvL0tsQ2xEOSs3ZDZkS2xDMDVPK3VyYVgzenhCWmN2WHlZd01KQzllL2R5NDhZTmJ0eTR3YSsvL29xOXZUMDFhdFRBMTllWE9uWHEwTFp0VzVQUFMyNFNFeE54Y25KU3FncEZSRVJ3L3Z4NVpUN21aR1Zsc1h6NWNuNy8vWGNBUm93WW9ZUjZzckt5c0xhMk5nb0VhYlZhbGk1ZFNsWldGazJhTkxHb1ZWeEVSQVI3OSs1bDA2Wk5SRWRIbzFhckdUcDBLRDE2OURBYVY2dFdMWll1WGNwWFgzM0ZxVk9uOFBmM3g5dmJtNWRlZW9rbVRacFFxVklsMU9yL1RzNjhjdVVLNDhhTlE2UFJVSzlldlJ3QnRlenNiSzVjdVVLWk1tVW9XYktrOGppMFdpM2ZmZmNkcWFtcE9EczdVN0ZpUmFQN2VYaDRjUHYyYmU3ZnY0K3JxeXZseTVlblhMbHkrUGo0NE9QalE3bHk1U2hidGl5MnRyWW1IKy9ycjcvT3RtM2JPSG55SkRObXpHRFFvRUZzMjdZTmdMcDE2K2I1ZkFueHJDdiszMkpDQ0pFTE56YzNLbGV1elBYcjE5SHBkQncrZkpnT0hUb1U5N1NFRU9LcGQrVGVWZTVtSkZIYXpvVU9YblhZZENmWTVMaVpGMDEvVWZBb2ZKMDhlYTZrRDlwc25kbjlGWllTTnZhNC9kdldxdFMvYmJlY2JPeVVxak9tUER3dUsxdkxuZnZ4cUxEQ3Q0U255ZnQ4RlJKRXBpNkxLaVgrKzhQZjJrci9oN3FQb3dlcWYvOTlLU21DTDBPQ3NGWFpHSTAxdUp1UmxDTmdrNkhUb0RWUlNjbE9wVmIyOGFDR3BYeEp5VW9uTmlPWk5HMG1HVm9OTG1vSGVsVm9UbG1IVWdDRUp1ZXNVbVZvNWRmVVhWOUJxL1FERlg1dXBjV3k0ZllKZGtXZlIwYzJBRHVqenZOYSthWjBMRk1YSnhzN2FwY3NUKzJTNVFHSVNrL2tmRUk0b1NuUjNFeTlTM2pxUFZLMUdTYWZ1N3lVZFNpRmo2TTdLVm5wM00vS0JMS3BWTUtUNXozMEtTMXpWYmtBR3BTcXhKam51bU9uVXBPdTB6RGovRjhtVzVxMUwxTWJsWldLMkl4a0VqTFRTTTFLSnl0YlJ6a0hOOTZ0M0E2MWxUVTZzamtWRjVianZzbFo2ZHhNdll1N1hRbnUzSS9uVGxvOGtlbngzTGtmVCtUOWVDTHZKM0RmZ29wVVIyS3ZjdkRlWlo3M3FNR1VlcjFaZkdVcktxeW80T2lCam13dUp2MVgxU2s2WGQrT3JKbDdWYTRtUjlMSVRWOEd1amhhRndvaGhCQkNDQ0dFRUtKZzNOMnlHUUR2UG04WDgwejBFaE1UMmI1OXU5RjFseTVkNHRLbFM3bmV6eEFvYXRLa0NabVptUnc2ZE1qaWZSb0NQSGxwMEtDQjBlVldyVm94Yk5nd28rdU9IRG5DeElrVGphNnp0YlZWUWlwT1RrNlVLbFVLYTJ0cmJ0MjZoVTZubzNyMTZrcDFHNDFHdy92dnY2OVVUZ0t3czdPalRaczJkT2pRd1d4UXAwYU5Hb3daTTRiQmd3ZHo4T0JCRGg0OHlLbFRwMGhQVCtmTW1UT2NPWFBta1N0VCtmdjdjLzM2ZGRScU5kYlcxcVNuNjcvbmF0eTRNZTd1N2puR1oyZG5jL1RvVVpZdFcwWllXQmpXMXRZTUh6NmN6cDA3SzJPQ2c0UDU0b3N2Y0hOenc4SEJBVnRiVzZLam8wbEtTa0tsVXZIMjIrYVB4M1hyMWhFU0VrSklTQWd4TVRHQXZycFZ4NDRkZWZmZGQ4MkdwRXFYTHMzczJiTTVmUGd3SzFldTVQTGx5L3o4ODgvOC9QUFBxRlFxcFpMUzZkT25tVFZyRnZmdjM2ZFNwVXA4OGNVWE9hcE1XVmxaTVdIQ0JCSVNFckMydHNiWjJSbDdlM3ZpNHVMSXpOUi9KL2ZXVzIvbCtGbXBWQ29XTDE2TXU3dTdFaWpMRHpzN082Wk1tY0xvMGFQWnQyOGYrL2J0QS9Ucm16VnIxc3ozOW9SNDFrZ2dTUWp4eEh2KytlZTVmbDNmeXVURWlSTzBidDNhYkJKWkNDR0VaWFJrOC92Tmd3eXYvaks5eWpkblI5UTVNblZaaGJyUHZyNnRBZGdhZWFiSUF4TnRQR3Z4ZmhYalFHdGp0eW8wZHF1UzUzME40eEkwYVF3NDhnMHVhZ2UrYXBCM2llaUhmVkx6Rll2SC9oQzZNMGRvYThIbHpSeStsL1BNczgrZjYwRlQ5Nm81cnUvdTA0UjZydWJMRnQ5SXZjdnArUCsrMk9sWnZoa05TL2xTM2NVYkc2di8vcURYWkdzNUdYZWRyWGRPY3pyaFpvN3RKR3JTK09YNkhsYmRPRUFiejFxMExsMkwyaVY5c0xaUzRXVmZFaSt2dW5SRWZ6YlFqcWh6TExtNk5lOG53QVJQKzVKOC9sd1BrN2NsYU5MWUc1Mno2cFlWMEt0Q0MvcFViSWtLSzlLMUdtWmVYRTlZYW96SjdkUnk4YUdqVis1bkxtMitFMHhNUnFMSjJ6NEwvbzJzWEtwaldXclI1UzA0MmRoVDM3VWkvclc2S2RjSHg0V1JtdlZmb0d2em5kTzg2TzFIei9MTjZPYlRHTFdWTlZuWldyWkVuakcxV1NHRUVFSUlJWVFRUWp3RjdtM2JTb25hdFZHN3VSWDNWQUI5c09aeDJxQVoxblBhdEdsVFVGTlNQRmhCSjcvS2xTdkhsU3RYU0UxTkpUVTFWZGxlOCtiTkdUcDBxQkpjVWF2VjlPalJnOVdyVjlPa1NST2FOV3RHNDhhTkxXcU5CdnBXYmkrLy9ESXZ2L3d5bVptWlhMNThtUXNYTHBDWW1NaUxMNzc0U0hPdlVxVUsxNjlmUjZQUm9ORm9jSEZ4b1dIRGhnd2RPdFRrK0lNSER6Smx5aFFBZkh4OEdEdDJMRFZxR0pkaXIxaXhJcmEydHNURnhaR1Y5ZC8zeEZXclZtWGd3SUhVcVZQSDdIelMwOVBadTNjdjF0YlcrUG41MGFKRkM5cTNiMCtwVXFVc2Vqd3RXclNnUllzV1hMdDJqYjE3OTNMczJESEN3c0pvMTY0ZDl2YjJyRm16aHZ2MzcxTzllblVDQWdMTXR0T3JVYU1HSjArZUpDc3JpNFNFQk9WNk56YzNldlhxUmE5ZXZVemV6OUxXYitaVXFGQ0JiNzc1aGg5KytJSERody9qNU9URUo1OThZbEZGS1NHZWRSSklFa0k4OFNwVnFvUzN0emVSa1pGa1ptWnk3Tmd4V3JWcVZkelRFa0tJcDk3dTZBdDBMRk9YNTByNjBLZGlTNWFIN1N1MGZUVnpyMHJEVXI0a2FOSllmZk5nb2UzSG5LajdDUnlMdmZaWTJ6QlUxTW5LMW5FaDhWWkJUTXVzMkl5VXg5N0dyYlI3SmdOSldkazZUc1NGOHYyMUhVcVZJd0MxeXByblN2b0EraERTaGNUYkhMeDdpY04zcjFoVTFTaFRsOFdPcUhQc2lEcEhDUnQ3R3JsVnhzKzFJclZLK3VCbFg1SjdHY244RkxycmtSOVBlT285c3NHb0pWcWlKbzByeVpFc0M5MU51b20yZy9iV3RqenZVUjBWVnNSbnBqTHo0dnBjMi91RnBrVFJVbHNEZTJzMXFvZWFyOTNMU0diVG5XQUNieDh6ZS8rQ0NDT0J2aHJXdEhOcjZWSzJBWjNMMXNmVHpvVnJ5VkY4ZTgzNGJNU0krM0ZNT3ZzbjcxWnVSd1ZIRDI3ZXY4c3YxL2R3T3kyMlFPWWhoQkJDQ0NHRUVFS0lvcVhUYUVnOGZveUtIdy9MZTNBaHNiYTJOcXFJcEZLcGNIQndlT3p0RnNRMnpLbGZ2ejQvL2ZRVHpzN09PVzVyM3J4NWpncFBBRXVXTEVHbjA1R1ptVWxtWmlaYXJaYVNKVXVhREpGMDY5WXRSOHV4UjJGcmEwdmR1blZ6YmVVMWJOaXdIRldlSHVidjc0Ky92ejg2blk3czdPd2MxWUllMXFwVks5NTk5MTFLbFNwRjU4NmRUWTczOVBUazc3Ly9CdlFWbFRRYURUWTJOaGFGYW5yMzdrMkRCZzJvVnEzYVk0WEVxbGF0cWdTZ1VsTlRjWEJ3UUtWU01XWEtGTmFzV1VPL2Z2MXlMVmd3ZmZwMFFGL1ZLak16VTNrTUpVcVVlT1E1V2NyRHc0UFBQLys4MFBjanhOUEdLanM3T3p2dllVSUlVYnd1WGJyRW1qVnJBSEIwZEdUa3lKRjVmc0FTUW9nbnlXdjd2eXJ1S1pqa2FlZkMzSWI5Y2JTeFkveVozN21VZEtmQTkxRlM3Y2o4UnU5U1V1M0lqQXQvY1RMdWVvSHY0MW5tYmUrS3ZiV2E2UFJFMGl4bytmVWdheXNWYXBVMXRpb2JiRlUyV0dGRlFtWXFHaFBCR1FkclcvcFdhczNwK0J1Y1RRZ253MFRBNTFHNXFoMnh0N1lsS2owaDc4RjVzQUtzL2cwTFBSaW9NcWVVclJQOWZkdnl5L1U5SkdyU0xONlA0VG16dGxLUnFjdXlxTjJheU4zNjFxT0xkSC9UcGsyalRaczJ0RzNidGtqM0s0UVFRZ2doaEJCQ1BLcmtNNmM1MmUxVjZxMVlpVnNiK1h0V0NDSEUwMDNxaEFraG5nbzFhOWJFN2QveXBHbHBhWnc2ZGFxWVp5U0VFTStHbUl3a3ZnelpRSFI2SXYxOTIySnYvZWhuc0pqVDM3Y042ZHBNVm9UdGt6RFNJNGhNVHlBczlXNit3MGdBMm13ZDZWb05TWnI3M010STVtNUdrc2t3RXNCOWJTWS9oTzdrZUZ4b2dZYVJRTjlTclNEQ1NBRFo2SU5JbG9TUkFPSXpVMWx3ZVZPK3draWdyL2lVa3BWT29pWk53a2hDQ0NHRUVFSUlJWVFvRXNubnpnSGc0bGUvbUdjaWhCQkNQRDVwMlNhRWVHcTBhdFZLNlZOODRNQUJHalZxSlAxWGhSQ2lBSnhOQ0dmSThSOExiZnVMcm13cHRHMExJWVFRUWdnaGhCQkNDUEdzU0Q1M0ZyV0hCellsU3hiM1ZJUVFRb2pISml2NVFvaW5SdDI2ZFpVK3J5a3BLVnk0Y0tHWVp5U0VFRUlJSVlRUVFnZ2hoQkJDQ0ZFdzBrSkRLVkdqUm5GUFF3Z2hoQ2dRRWtnU1FqdzFWQ29WTFZ1MlZDN3YyN2V2R0djamhCQkNDQ0dlVkFrSitoYUJYbDVleFR3VElZUVFRZ2doaEJEQ2NwbXg5MUNYY2l2dWFRZ2hoQkFGUWdKSlFvaW5TcU5HamJDM3R3Y2dMaTZPa0pDUVlwNlJFRUlJSVlSNDBpUW1KZ0lvbnh1RkVFSUlJWVFRUW9pbmdTWTJEclc3ZTNGUFF3Z2hoQ2dRRWtnU1FqeFZiR3hzYU5xMHFYSjU5KzdkWkdkbkYrT01oQkJDQ0NHRUVFSUlJWVFRUWdnaEhrOTJkalpaaVFtbzNTU1FKSVFRNHRrZ2dTUWh4Rk9uZWZQbTJOblpBUkFiRzh2WnMyZUxlVVpDQ0NHRUVFSUlJWVFRUWdnaGhCQ1BMaXMyRmdCYnFaQWtoQkRpR1NHQkpDSEVVOGZPem82V0xWc3FsL2ZzMlNOVmtvUVFRZ2doaEJCQ0NDR0VFRUlJOGRUS2pOTUhrdFJ1YnNVOEV5R0VFS0pnU0NCSmxOeUpVd0FBSUFCSlJFRlVDUEZVYXQ2OE9RNE9EZ0FrSlNWeDh1VEpZcDZSRUVJSUlZUVFRZ2doaEJCQ0NDSEVvOUdscHdPZytuZnRRd2doaEhqYVNTQkpDUEZVc3JHeG9VMmJOc3JsZmZ2MmtaV1ZWWXd6RWtJSUlZUVFRZ2doaEJCQ0NDR0VlRVJXVnZyL1MwTUlJWVFRendnSkpBa2hubHFOR2pYQ3hjVUZnTlRVVkk0ZE8xYk1NeEpDQ1BPcU9Yc1g5eFNFRUtMWXlIdWdFRUlJSVlRUVFnaVJPeXYrRFNSSklra0lJY1F6UWdKSlFvaW5sclcxTlczYnRsVXVIemh3QUkxR1U0d3pFa0lJODN5ZFBJdDdDa0lJVVd6a1BWQUlJWVFRUWdnaGhNaURVaUZKQWtsQ0NDR2VEUkpJRWtJODFmejgvSEIzZHdjZ0l5T0RRNGNPRmZPTWhCREN0RTdlZFZFcFp6a0pJY1QvSHlxczZPenRWOXpURUVJSUlZUVFRZ2dobm16L0JwS3lKWkFraEJEaUdTR0JKQ0hFVTgzS3lvb1hYbmhCdVh6NDhHSHUzNzlmakRNU1FnalRxcGJ3b3FOWHZlS2VoaEJDRkxrdVpSdFF1WVJVU0hxYUpDY25FeGNYUjBaR1JuRlBwY0RFeHNZU0VoSkNiR3hzY1U5RkZJR0NQSGF6czdQSnpNd3NrR3E4eWNuSmhJZUhrNUNRWU5HNCtQajR4OTVuVVpEWFY5R1E0K2YvTDUxT1YyRGJDZzBOSlRNenM4QzJsNWVvcUNqT25EbERWRlJVa2UxVGlPS2cwK25RYXJYRlBZMm56dDI3ZDR0N0NrOGNLOVcvSnpNVzRIdS9FRUlJVVp3a2tDU0VlT3JWcWxXTE1tWEtBS0RSYU5pN2QyOHh6MGdJSVV4N3AxSXJuRzBjaW5zYVFnaFJaTnhzUy9CT3BkYkZQWTFueHJKbHkxaTNibDJlNDBKRFE1azJiUm9YTDE3TTl6NlNrNVBwMTY4ZmZmdjJ6WFBSdXlCRlJFUXdaY29VOXV6WlV5amIzNzU5TzhPSEQyZlhybDJQdmEzMTY5Zm42N2s5Y3VRSXExZXZKam82T3MreC8venpELzM2OVpPRmVRdWNQbjJhbFN0WGtwNmVybHdYRmhiR3dJRURXYng0Y2I2M3QzWHJWcU50R1p3OWU1WlhYbm1Geno3NzdMSG1DekJod2dRR0Roekk3ZHUzY3gwM2ZmcDBCZzRjeUpVclYvSzEvZUk2ZnA2VzE5ZkRkRHJkVXhQYUFUbCtMRkdVeDA5UitlZWZmM2o3N2Jmei9mTTBKU0VoZ1U4KytZUisvZnFSbXBwYUFMUEwyN1p0MnhnOWVqU2JOMjh1a3YwSlkwRkJRUXdZTUlCQmd3WVYyUHRkVEV3TVFVRkJuRHg1MHVqNnVMZzRnb0tDT0hMa1NMNjNtWnljekxCaHc1Z3laVXFCekxFNC9QMzMzL1R2MzU4VEowNVlmQitkVGtkQ1FnSTNidHdnSlNYbHNlY1FIaDcrMk5zb0tscXRGbjkvZi9yMzcwOUVSRVNCYno4cks0dkF3RUErK2VTVEFubHVpNVMwYkJOQ0NQR01zU251Q1FnaFJFSG8wS0VEcTFhdEF1REVpUk0wYXRTSTBxVkxGL09zaEJEQ21JdmFnVythREdUeGxTMGNqYjFXM05NUlFvaEMxZGl0Q2lOcmRNSGVXbDNjVTNsbXJGKy9uckpseTlLelo4OWN4NFdHaHJKdjN6NXUzTGpCMHFWTHNiR3gvRS8vbFN0WGtwcWFTdS9ldmZIdzhIamtNNzJ0ckt4UXFmVG5RR1ZtWnBLY25LeTBXamJsMEtGREhEaHdBRGMzTjlxMWEvZEkreXdLaVltSkxGMjZGSGQzZDFhc1dLRTh4dHpzM3IyYlhidDJVYjE2ZGVWRUNuT2NuWjJKaW9waTVjcVZEQjgrM09pMml4Y3ZXdHlpMnRQVGsyN2R1bGswOW5Gb05KcENheWRoWTJOajl2bk55TWhnM3J4NVJFWkc0dTN0VGZ2MjdRSHc5dlltS1NtSmJkdTI4ZWFiYitMajQyUFJ2clp1M2NwWFgzM0ZsaTFibUQ1OU9rNU9Uc3B0aHNwSStYa2RtWExnd0FFdVhyeEl5NVl0cVZPbmp0bHg1OCtmNTlTcFUxU3ZYcDFtelpybGF4OVAyL0h6c01KOGZTVW5KeE1aR1VsWVdCaFhyMTdseXBVcmhJYUc0dUhod2ErLy9scVFENk5ReVBHVHQ4SitmeTR1VVZGUnhNYkdNblBtVEpZdVhZcXRyZTBqYit2SEgzOGtMUzJOWHIxNkdiM1AvWDhXSHgvLzJPOEJMN3p3QW41K3B0c1RhelFha3BLU1NFaElJQzR1anRqWVdHSmlZa2hOVFdYdzRNR0VoNGR6L3Z4NWkvYlRzR0ZEdkx5OExKNVhjSEF3aXhjdlZpcHNCUVlHTW1EQUFJdnZiODcxNjlkWnVIQWhyVnExb2xHalJzcjFkKzdjWWVIQ2hUUm8wSURtelp2bmE1dDM3OTdsMHFWTDFLcFY2N0huOTZDaWV2NmpvNk5adG13WmFyVWFYMTlmTm0vZXJGUWJ6Y2pJSURNelUvbDNZbUlpQ1FrSkpDWW1rcGlZcUh5TzZ0T25Ed01IRHN4ekhyTm56MGFsVXRHdlh6K2orZmo3K3hNY0hNeVBQLzVJeFlvVjg5eE9abVlta3laTnN1aXhXK3JqanorbVhMbHlGbzIxdHJhbVVxVktCQWNIODlOUFAvSEZGMThVNkZ5eXNyTFlzR0VEdDI3ZFlzcVVLY3lhTlF0cmErc0MzVWRoVWRuYUFhQXJ3bXAyUWdnaFJHR1NRSklRNHBsUXBVb1ZmSDE5Q1FzTEl6czdtMDJiTnZHLy8vMnZ1S2NsaEJBNWxMQ3haK3h6UGRnZGZZRlQ4V0hjVEwzTHJUU3BnaUNFZURhVWQzU25ncE1IRFV2NTByNk0rUVhULzAraW82TTVlL1lzc2JHeEpDVWw0ZUxpZ3J1N08zNStmbmg2Rms0cnUwNmRPdkhQUC84UUVoTENqaDA3ZU9tbGx5eTYzNVVyVjFpL2ZqMEFhOWFzWWMyYU5ZODhoMWF0V2pGcDBpVHUzNy9QdUhIamlJK1BaLzc4K2JpNnVwb2NiMWpvZnJBZDg1Tm96NTQ5YUxWYU9uWHFaTkZpZDE2aW82T0ppNHRUTHBjdVhScDNkM2UyYk5sQ3ExYXRjSEQ0cjdMaW1UTm4rT09QUHl6YWJzMmFOWXNrRURCNDhHQnUzcnhaS051ZU9IRWliZHEwTVhuYnI3LytTbVJrSlBYcjExZkNTQUQyOXZiMDZkT0g3Nzc3amw5KytZVUpFeVpZdEs4T0hUcHc2TkFoRGgwNnhLZWZmc3FzV2JPVVk5VVFTRktySHoxY21aaVl5SUlGQ3dBNGZ2dzRYYnQyTlRsdS92ejUvUFRUVDRBK1dHaHVITURxMWF0SlNVbDVxbytmaHhYMDYydmx5cFVjT25TSXlNaElrcE9Ualc1emNuS2lSbzBhVktsU2hmVDBkR3h0YlMxdTlXZG5aNGRLcFdMeDRzVWNQbno0c2VmNXNNYU5Hek5xMUNqbHNody9saW5vNCtkSjhiLy8vWThEQnc1dysvWnQ5dTNiUjhlT0hSOXBPL3YzNzJmcjFxMEEvUEhISC96NTU1OFczN2RDaFFvc1diTGtrZmI3cEV0T1RtYmp4bzJQdFkxS2xTcmxDQ1Q5K2VlZkxGKytQTmYzbFQ1OStuRG16QmtXTGx4bzBYNG1UcHhvY1NBcElpS0NhZE9tb2RQcDZONjlPN3QyN1dMVnFsVjRlSGprK3Q1UVhPN2R1d2VRYTNnOVA0cnkrYy9LeWlJZ0lJRDA5SFErKyt3ejNOM2RPWGZ1SE51M2J6Y2FaMmRuUjJabUp0YlcxbFN0V2hWUFQwOWNYRnh3Y1hIQjJkbVpDaFVxNURtSGE5ZXVzV1BIRHV6dDdYbi8vZmVOYnF0ZHV6YkJ3Y0g4OGNjZitQdjc1N2t0clZhYnIycE9sakJVWGx1N2RxMUZudzhObFl2Mjc5L1BuRGx6TEFvTXZmSEdHNVF2WDU2TWpJdzgyMWwrK3VtbmpCNDltckN3TUM1Y3VFQzFhdFhNanJXeXNzTGUzajdQL1JjRjZ4SWxBTWhLU2M1anBCQkNDUEYwa0VDU0VPS1owYVZMRjc3NTVodXlzN01KRHcvbjh1WEwxS2hSbzdpbkpZUVFKcjFRcGpZdmxLbGQzTk1RUWdoUkNMS3pzOW0zYngrLy8vNDdvYUdoZ0Q3TTRPenNUSEp5c2hKd3FGS2xDbSs5OVJadDJyVEJ5bENhUDU5V3IxNXR0S0JzNE9Ua2hMZTNONkdob1h6enpUYzVibS9TcEFsTm1qUlJMcWVucHpONzlteDBPaDB0VzdaODdNWGM1NTU3RHRBSFJMeTl2VGwvL2p6Ky92N01uVHNYWjJkbm83R1JrWkdjUDM4ZVQwOVBhdGUyL0hkamNuS3lza2lmRjBNTGk1MDdkM0w1OHVVOHh6ZG8wSUJYWG5rbHgvV0d4YVhPblR0YlBNL2NyRnUzVGdtQlBXek1tREZHbCtmTW1XTTBOaVVsaFg3OStsRy9mdjBjWjdnWDFSbmdOV3JVb0dUSmtvKzFqY2pJU083ZXZZdTN0N2RSbFZ0ejRiVlRwMDZ4YnQwNjFHbzFJMGVPekhGNzE2NWRXYnQyTFh2MzdxVlpzMlowNnRRcHp6blkyTmd3WWNJRXBreVp3dEdqUnhrMWFoUmZmLzAxcnE2dTNMOS9IK0NSRjZtMFdpMEJBUUVrSkNUd3lpdXY0T2JtUm5KeWNvN1hBY0RHalJzNWYvNDg5ZXZYcDI3ZHVtYkhnZjQ5cFRDUG4yZmg5V1ZyYTB0c2JDeSt2cjdLKytHMWE5ZVlPWE1talJzM05ocDc1TWdSSms2Y2FORjJwMDJiUnZQbXpVbExTeU1wS2NtaSsyUmxaWkdWbFFYa2ZTeWxwYVVwLzViako2ZWlPbjRLVzBKQ0FsOS8vYlZGWTYydHJmSDA5R1QvL3YzczM3OC8xN0U5ZS9ha1hyMTZSdGRGUkVRd2QrNWNBRlFxRmUzYXRjdXo2bHQyZGphN2R1MGlQVDM5c1FLWlQ3cnk1Y3V6WWNNR2k4YnFkRHAyN2RyRmloVXJpSStQUjYxVzA3VnJWNU5oNnFwVnExS3RXaldjbloxeGRuWm0yN1p0VktoUWdUNTkrbENxVkNuYzNOd284Vy9vQUtCNzkrNjBiTm5TNUg2M2I5L09qaDA3TEg1TVlXRmhmUDc1NXlRbkovUHl5eS96OGNjZjA2RkRCL3o5L1ZtMGFCRVpHUm4wNnRYTDR1MFZCVU9yU0JjWEYrWDM3cU95czdNcjB1ZC82ZEtsWEx4NGtWZGZmVlVKVW4vNDRZZTgvZmJiMk5uWjRlRGdnS09qSXlxVml2Nzkrd093YU5HaVIzcHN5NVl0QTZCMzc5NDVQaWQxNzk2ZE5XdldzSFBuVHQ1NTU1MDhLeFU1T0Rpd1pjdVdSNXJIdzhhUEgyL1V3dS9Zc1dNRUJ3Zm5heHNQQjdqTTZkaXhJK1hMbDJmNDhPRmN2Mzdkb3Zza0ppYnk2YWVmNWpyR3ljbUp3TUJBaTdaWDJHeisvZDJ0VFg3S1dzMEpJWVFRWmtnZ1NRanh6SEJ6YzZOcDA2WWNQWG9VZ0MxYnRsQ3RXclZuNnN3NElZUVFRZ2p4Wkl1TmpXWHExS2xjdkhpUnVuWHJNbnIwYUJvM2JteDB4bmRzYkN3blRweFEya1BWcmwyYmlSTW5tandyZk8zYXRjVEV4QUQ2U2kzMzd0MVRBa1p0MnJSaHg0NGR1WjZCYk82TDlSSWxTaWlCSkoxT3g4eVpNd2tQRCtmTk45OWswS0JCai96NEgyWmxaY1dubjM1S2ZIdzhKMDZjWU5La1NjeWVQZHRvY2RPd0dKS1ZsV1Z4SUdERWlCRUE3TjI3TjEvekNRME5WVUppdVhGd2NNaXg0QjBTRXNMbHk1ZHAzTGd4M3Q3ZStkcHZYaFl0V2tSeWNqSU9EZzVHVlVrQWJ0MjZ4WXdaTTFDcjFVYUxaNGJIVWJ0MmJhUHJpOUpubjMzMjJOdjQ4Y2NmK2VPUFAralJvd2V2di81NnJtT2pvcUtZUG4wNk9wMk9JVU9HbUZ4c3M3VzFaY3lZTWZqNysvUDExMTlUcVZLbFhNK0lOMUNyMVV5YU5JbEpreWJoNXVhR2k0c0xvQThOQUk4VXZOTHBkTXlkTzVkVHAwN1JvMGNQaGc0ZHl0NjllL25xcTYrWU1tVUtEUnMyVk1hZU9YTkdxYXp3eFJkZmtKU1V4S2hSbzNqeHhSZnpmRTBXeHZGejkrN2RwLzcxMWJ0M2IzcjM3cTFjbmo5L1B0ZXVYYU5VcVZKbTcrUGw1VVhseXBWTjNuYjkrbldpb3FLVXkvNysvaFpWb2NqS3ltTDQ4T0ZjdlhxVlpzMmFNWDM2ZEl2bUw4ZVBhVVg5L2x4WTB0UFRMVzZEWjJENFBKQ2IxcTFiRzEyT2k0dGo3Tml4cEtXbDBhUkpFNDRmUDQ1T3AyUEVpQkZtdzlBYWpZYTVjK2VTbnA2T3M3TnpnYnpYUDZtc3JLeHlIUGVtSEQxNmxKOSsrb213c0RCVUtoVmR1blNoYjkrK1JrSGFCelZzMkZCNWpXcTFXclp0MjRhbnA2ZlprS3lQajQvUmEvcEJscllVQTdodzRRSVRKa3dnSlNXRnBrMmJLcCtYYXRXcXhhUkprNWc4ZVRKTGx5N2x4bzBiakJneDRva0pteGtxSkczYXRJbE5telk5MXJhKy8vNzdJbnYrLy9yckwrV3o5b3N2dnFoY1g3Smt5Y2NPYkQ5czE2NWRIRDkrSEZkWFY2UGZiUWF1cnE2OC92cnIvUDc3N3dRRUJMQmd3WUk4ZzRjRkZXQi8rTDFrK3ZUcEp0cys3OTI3bDFPblRqRnk1RWl6N3o4clY2NmtXclZxTkczYTFPVHRkbloyUnBjYk5HancySThqditHcHdxWnljQUFySzZtUUpJUVE0cGtoZ1NRaHhET2xYYnQybkR0M1RqbFQ4ZENoUTdScTFhcTRweVdFRUVJSUlZcVFZUUVnSVNHQmloVXJGdGwrUTBOREdUOStQRnF0VnFtZ1lZcTd1enVkTzNlbWMrZk9IRHAwaUhuejVqRjA2RkJtekpoQmxTcFZqTWJ1MnJXTHExZXZLcGVUa3BLVUtoVmx5NVpWcmc4TURMU29nc3YyN2R1VktnbWdyNEN3Wk1rU0RoMDZSSjA2ZGVqYnQrOGpuNWx1cnRXQnRiVTFFeVpNWVBqdzRadzdkNDVaczJZeFljSUVyS3lzU0U5UDU1OS8vZ0gwVlVIT25EbVQ2ejdTMDlPVi8vdjQrRmhjMVdEdDJyVXNYNzZjQVFNRzhOcHJyK1U1M3RRQ3pycDE2d0I5Uzd3VEowNVkzTzdteG8wYmdINkJ6QkJ5OGZQejQ1MTMzbEhHVks1Y21jbVRKM1B4NGtWKysrMDNpd0pHaG9YN21qVnJXalNQcDExcWFpcVRKMDhtT1RtWjl1M2IwNzE3ZDdOajY5ZXZ6enZ2dk1OdnYvM0dwRW1UbURWcmxrV3RVTlJxTlZPbVRNSEd4a1paS0RNRWtzeFZiTXJON05tejJiVnJGODJiTitlamp6NENvRzdkdWpnNU9URnAwaVRtenAxTDllclZ1WHYzTHRIUjBkU3ZYNTgzM25nRFoyZG5uSnljcUY2OU9uLzg4UWVsUzVmTzlmRVd4dkhqNGVIeHpMeSs4cU5wMDZZTUd6Yk01RzJMRmkyeStEbDUwUExseTdsNjlTcE9UazRtcTNxWkk4ZVBhVS95OGZNbzZ0U3BRMEJBUUo3anNyS3lpSStQeDliVzFtVFE0YmZmZnN2eHVCTVNFaGc3ZGl4UlVWRU1IanlZSGoxNk1HYk1HTFp2MzQ1T3AyUDA2TkU1bnMrWW1CaW1UNTlPU0VnSXJxNnV6Sm8xeTJ5bGxWOS8vWlcxYTlmbU9tOURWY2cvL3ZpRHYvNzZLOWV4cjd6eWluS3NQeWtTRWhLWU9uVXE1ODZkdzhyS2l2YnQyL08vLy8zUDZEUFlreUlvS0lqdnZ2dU96TXhNMnJWcng1Z3hZNHlDR28wYk4rYXJyNzVpNHNTSmJOMjZsV3ZYcmpGcTFDaXoxZVd2WGJ0R1lHQWdIMzc0b2RscWE1WTZjT0FBN3U3dTFLcFZ5K1R0aGdwSkZTdFd4TTNON2JIMlpVbkFyQ0JzM2JxVmI3LzkxdWk2NDhlUDV4cGdNclFQL2Zubm44Mk82ZHUzYjQ2Z1dHeHNMSXNYTHdaZ3lKQWhaaC9qMjIrL3phNWR1N2h5NVFvLy8veHpqclp1QmhxTlJxbmE5emdNTFV3ZlptdHJtK002blU3SHRtM2JPSGZ1SE9YTGw2ZGZ2MzQ1eGhoYXp0bmEydkxERHo5WTlEcWJNbVhLWS8vTVgzLzk5VHpidnhVMUd4Y1hxWkFraEJEaW1TR0JKQ0hFTThYVzFwWU9IVG9RRkJRRTZIdFFOMnpZRUVkSHgyS2VtUkJDQ0NHRUtDcUc0SUFoU0ZBVTd0Mjd4L2p4NHlsUm9nUUJBUUY0ZW5vQytzV2N3NGNQYy92MmJUSXpNL0h5OHFKang0NUs4S2hseTVaVXJseVo4ZVBITTM3OGVCWXZYb3lIaDRleTNXblRwaW1MZVlNR0RhSk1tVExNbURFRDBMZTFNSVI1VkNvVjF0YldYTDU4bVZtelp0RzllM2Q2OU9pUlk1NFBuNDA4Zi81OE5tM2FSTm15WlprNGNTSUxGeTYwdUdYQ3d4d2RIZm43Nzc5TjN1Yms1TVRVcVZNWk1tUUlKMCtlSkNJaUFoOGZIelp0MmtSU1VoTHQyN2ZuODg4L3ozWDdzYkd4dlAzMjJ6ZzdPK1BsNVdWeFZRTkFXZGhScTlXUHRHZ1JHUm1wdE1seGRIUWtOalkyMzJkVFAxajV3N0R3L2U2Nzc5S25UeCt1WDcvTzhlUEg4ZlgxemRFV1JLZlRzV1RKRWlwWHJreVBIajJVd0poaDRlVGhka21nUDJQZnlja3BYL043a3FXbXB2TDU1NThUR2hwS3BVcVZHRFZxVko3MzZkZXZINWN1WGVMRWlST01HREdDeVpNbjQrZm5aelRtd29VTExGeTRNTmZ0R0tvMmJONjhtY09IRCtlNTMrN2R1OU9sU3hkQS8vck96TXhrL1BqeHlxS3dtNXViVWluTThETThjK1lNWDM3NUpRTUhEbFJhaWFsVUtqNy8vSE5HalJwbE5pQlMyTWZQMC83NmVoS2NQMytlUC83NEE0Qmh3NFladmIvblJZNGZ5enp0eDQ5S3BWSWU5MTkvL2NYbHk1ZnAxNjhmUGo0K1J1TXVYTGpBeUpFanFWKy9QbDkrK1dXTzdUd2NMSXFLaW1MczJMRkVSRVFZVmFDYk1tVUtZOGVPWmVmT25keTZkWXZ4NDhkVHRteFpkRG9kbXpadDRvY2ZmaUF0TFkzS2xTc3phZEtrWEFNQkdvMkc5UFIwdkx5OHpJWTI3OTY5UzJ4c0xLNnVybWFyQ1NVbEpYSG56aDNsODA1UmlJaUlNQmtjS1Z1MkxIWHIxbFV1eDhiR2N1N2NPYXBYcjg1bm4zMUdwVXFWQURoMDZCQ25UNTlteUpBaHl0aWdvQ0JhdG14cHN1SmxZWXFQaitlcnI3N2kyTEZqQVBUbzBZTWhRNGFZckVCVHMyWk5GaTFheE1TSkV3a05EV1hZc0dHOCt1cXJEQmd3SUVmb0tDZ29pSzFidDFLNWN1VThLeGptUnFmVHNYanhZbUpqWTVrN2QyNk9sb0x3MysvYVFZTUdtUTMwUDBuV3JGbkQ5OTkvajcyOVBYNStma3ExL2xPblR1VVowZ05ZdFdxVjJkdjY5T2xqRkVqU2FyWE1uajJiNU9Sa1dyZHViYkpGb0lHOXZUMWp4NDdsMDA4LzVjOC8vNlJDaFFvbTIxZ3VXYktFalJzMzVqblB2TXllUGR0c1phbUhxVlFxeG8wYng0Y2Zmc2p2di85T3g0NGRqU3JhcGFXbDhkVlhYd0g2Q3B4UFl1aXZLRm1YS0VGV3NtVnRZWVVRUW9nbm5RU1NoQkRQblByMTYzUHMyREdpbzZQSnlzcGkyN1p0SmhkamhCQkNDQ0dFS0FqWjJkbE1uVG9WclZackZFWUMrUHp6ejBsSVNNRE96ZzZ0Vmt0V1ZoWnIxNjVsOE9EQnl1S09sNWNYQVFFQkRCMDZsQ2xUcHJCdzRVSmxFZW5CUlMwckt5dHNiR3p3OHZKU3J1dmN1VE54Y1hIS1F1UzJiZHU0ZmZzMmx5OWZOamxYWDE5ZmV2WHF4WFBQUFFmb0Y3ZkxsQ25EbDE5K2ladWJHMkZoWVFCMDZkTEZhQ0VyTmpiVzdBS2JWcXRseTVZdGVWWm9LbGV1SE9QR2pjUER3d01mSHgvUzA5UDU4ODgvVWFsVTlPM2JWeGszY2VKRXpwMDd4OUtsU3lsVHBveHkvYVpObTlEcGRMejQ0b3RGM21MazU1OS9OanB6dW1QSGpyUnAwOGFpKzg2ZE81ZTllL2N5YmRvMEpSQmorSGs1T2pyaTRPREE1TW1UQWJoNTg2YlIyZmFHZmM2ZE94Y2JHeHUwV2kwZUhoNW1GMzh1WHJ4SWVIZzQyZG5aK1grUWorSFdyVnNzWGJyVW9ySCsvdjc1V3ZCUFNVbGgvUGp4aElTRTRPWGx4YXhac3l5cUJxWlNxWmc2ZFNwVHBremg2TkdqakIwN2xnOCsrSUR1M2JzclovT25wYVZ4L2ZwMWkrWVJGeGRIWEZ4Y251T1NrdjViUEdyYnRpMStmbjVLSU9WQkhUcDA0T1RKazV3OGVWSUpRNXcrZlRwSGk1UFdyVnNURlJYRnlwVXJBWDMxQ0VNVjRHZmwrQ21NMTFkU1VsS09LamVabVprQURCOCszS2lpUTdkdTNZd0NDQVVsTVRGUkNRNTE3TmlSRGgwNjVPditjdnhZcHJEZW53dGJpUklsNk5ldm45SHZ1ZE9uVDNQNDhHSDI3TmxEeDQ0ZEdUQmdnQkppTXp5djVsb1QxYTlmSDJ0cmE2WGw0SW9WSzRpSWlLQmJ0MjVHb1JsSFIwZm16Sm5EN05tek9YRGdBSU1HRGFKcjE2NEVCd2NURmhhR2xaVVZQWHIwNFAzMzN6ZFo1Y1NVdDk1NlN3bGlQbXo1OHVXc1dMR0N6cDA3TTJEQUFKTmpkdS9lYlZHVnFJSjAvdng1SmZ6d29QYnQyNXQ4UDZoWHI1NFNSZ0s0Y3VVS1c3ZHVaY2lRSVdSbFpiRnc0VUkyYjk3TXpwMDdtVDkvUGt1V0xGRmE3QmwrZHRldVhUTUs4VDM0bkdWbFpabXRVR2t1cUtYUmFOaTRjU01yVnF3Z0tTa0plM3Q3aGc4ZmJ0U1dMQ01qZzFHalJ1SHU3czYwYWRNQS9lZk9KVXVXOE9PUFA3SisvWHFDZ29MWXNXTUhYYnAwb1dmUG5rcHc3T1dYWDJiVHBrMzg4ODgvanhWSU9ubnlKTEd4c1hoNWVabDlyelZVU01wUGFETTNoZm44YXpRYTFxOWZqNjJ0clZJOXl4QkkrdkRERC9ud3d3L056cXQvLy82QS9uVmhxZm56NXhNY0hJeXJxNnZTZ2k4M2RlclU0WU1QUHVDNzc3N2pxNisrSWlNamcyN2R1aG1OcVZLbENpMWJ0clI0RHVia1ZqMVNxOVdhL0d4WXJsdzViRzF0bFlxdkJ0ZXZYeWNtSmdaUFQwOHVYcnpJeFlzWGpXN3YyTEVqMWF0WFZ5NzM2OWVQcEtRa2k5K25jdlBSUng4VitlK3V2TmlVY0NZclJTb2tDU0dFZURaSUlFa0k4VXg2NVpWWFdMWnNHUURuenAyalNaTW1aa3RNQ3lHRUVFS0laMC9Ka2lXSmlvb3FrbjN0M3IyYmtKQVFac3lZWVJSR0F1alpzeWR0MjdiRnk4dUw3T3hzdG03ZHlyeDU4L2p4eHg5NTZhV1hsRXFlWmNxVVlmVG8wVXljT0pGZHUzWlp2SERkdTNkdjVkOGFqWWJkdTNjRG1GMDRxbDY5dXRHWCtmMzc5K2ZWVjEvRjNkMGRuVTdIelpzM2NYVjFOYXBBYytUSUVhWk9uY29ISDN4Z011aWZrcEppVVNBSm9GbXpac3EvVjY5ZVRXeHNMQjA3ZHFSOCtmTEs5WEZ4Y2FTbXBtSm5aNmRjbDVtWlNWQlFFRlpXVnJ6eXlpczV0dnY5OTk4VEdSbHBkciszYjk4RzlDM3JIbDdnTUJnelpvekp4eEFhR3FvOHJ3YlcxdFlXVi9Jd0xCN2IydHFhdk0vYXRXc0pDUWxoeElnUnZQcnFxOHIxYVdscHZQLysrNmhVS3FPMlNGV3JWdVhUVHo4MXVhOUZpeFlSSGg1dTBid0tVa3BLQ2tlUEhrV2xVcGxkR01yTXpFU24wNUdSa1dIeGRtL2N1TUdrU1pPNGMrY09IaDRlZlBubGwvbXFQS0ZXcTVrOGVUSXpaODVrMzc1OWZQUE5OMnpldkptUFAvNllldlhxMGJoeFk3WnMyV0wyL2pxZGpsNjllcEdXbHNiS2xTdHozZmNQUC96QXVuWHJjb1FaNHVQaitlV1hYeXlhcnlGZ2twdTJiZHNhdFNVdml1UG5hWHg5WldWbEdTMjJhclZhOXU3ZEMraURHdzlXRGZMMTliVm9YL21SbnA3T3hJa1RsZDlETVRFeEhEMTYxT2c5MEJKeS9PZ1YxL3R6WVNwUm9vUVNUakNZT25VcWh3OGZadW5TcFd6YnRvMjllL2Z5d1FjZjBLMWJOeVYwWlM0dzFhQkJBeG8wYUtCY0hqRmlCTldyVnpmWnJzL2UzcDdCZ3djVEh4L1BoUXNYbEZacVZsWldqQnc1MG15NDZGblNxRkVqb3hDVW9YcVBXcTNtNHNXTGpCa3pCdmd2bUxkKy9YcWxLdVhMTDcrTW01c2JhV2xweE1URU1IdjJiTTZlUFl1Ym01c1NSamw3OXF6U0V0QVFkRWhJU09ESWtTTkdjekNFdjVjdVhXcHhzRmVuMDdGejUwNldMMSt1dk1mNCt2b3lZY0tFSE8xSmRUb2RWNjllSlRFeDBlaDZXMXRiaGd3WlF2UG16Zm42NjYrSmlvcGkzYnAxQkFZRzh1MjMzK0xyNjB2Tm1qV3BWS2tTTjI3YzRPelpzeVlyRzFsaTY5YXRnUDU1TTFXMUNmNnJrRlJRMWFVSzgvbFhxOVY4OU5GSGxDcFZpcnAxNjNMdTNMa0NtYk1wSzFhc1lNdVdMVXBMV1ZQdEdrM3AyYk1uMGRIUnJGKy9ua1dMRmhFZkgwKy9mdjJVTUc3WHJsM3AyclZyb2MwYjlMOTNIdzRkUGNoY20rYVltQmlUOTN2d2I1alZxMWNyOXpkVXlDc0lxYW1wanhXK0swald6aVhRcGlRWDl6U0VFRUtJQWlHQkpDSEVNNmxjdVhMVXExZVBzMmZQQXJCeDQwWSsrT0NEWXA2VkVFSUlJWVFvS3E2dXJ2a0tQanlPVmF0VzRlZm5SOU9tVFhQYzFxZFBIK1hmVmxaV3ZQenl5MnpZc0lGcjE2NFJIUjF0dEJEZXZIbHovUHo4V0xWcVZiNHJhWUErT0pTY25FemR1bldwVnEyYVJmZXhzckpTRm44aUlpTFFhRFJHRlFCQUg1WnljbkppeVpJbGhJZUg4L0hISHh0VkZ6RlVIWGt3UUdTSmE5ZXU1YWlPQlArMTJudXcwc2ZHalJ1Smo0K25kZXZXSms4ME9IbnlwRVdWYnNMQ3dwUXFVQThiUFhwMGp1dDBPaDBMRml3QTlIOWpSRVJFNUJpajBXZ2V1V0xUK2ZQbldiWnNHUTBiTnFSa3laSmN1blNKbWpWcmtwMmR6WUlGQzRpSmlXSHk1TWxtUXo3anhvM2o5dTNiK1RyVHZqQjE2TkFCZjM5L2s3ZjUrL3ZucTQxU2ZIdzhJMGFNSUMwdGpRb1ZLakI5K25TajZtQ1dzckd4WWNLRUNheGJ0NDVseTVZUkZoYkcxS2xUK2Vtbm55aFpzcVRaYWlNQTRlSGhwS1dsVWFwVXFSeGh3NGRsWldVcCszdFF4WW9WMmJCaFE2NzMzYk5uRC9QbXphTi8vLzcwNnRVcno4ZGpVRlRIejlQNCtuSndjREJxQTNuZ3dBRWxrUFRlZSs4cGJUTU5IbHlrZmx3Nm5ZNFpNMllRRWhKQzZkS2xxVnk1TWtlUEhxVjE2OWFBUHJ5bVZxdDUrKzIzODZ6c0lNZVBYbkc4UHhlbGlJZ0lIQndjY0hOem8wV0xGalJ1M0pnLy8veVQzMy8vWFFuc0dxcTNXQkwrQlgzZzVNRXdVbkp5TWhjdVhPRHMyYk9jT25WS3FheGxaV1c1OERBd0FBQWdBRWxFUVZSRmpSbzF1SFhyRnFtcHFYejk5ZGY4K2VlZk5HblNCRDgvUDJyV3JGbGdWV3VlSkI0ZUhrYVB5OUMrclZTcFVwUW9VVUtwQkphYW1zcVpNMmNvVTZhTTh2bW9mUG55eW1lZW9VT0hrcENRUVBYcTFaazZkYXJ5bWVyQmNNdXFWYXY0K2VlZmFkeTRNVE5uempTYVIxQlFFS0N2YWxPeFlrV1RjNzF5NVFwWHIxN05jYitvcUNqbHZlVE5OOTk4cEdPOVljT0dMRnUyak1EQVFGYXRXa1dUSmsyTVBwdSs5TkpMZlBmZGR3UUZCVDFTSUNrNU9abERodzVoWTJQRHl5Ky9iSGFjb2JwZ1FFQ0EyZEJTWHJwMzc4N3p6ejhQRlA3em4xc1Z0b1NFQkpPVjdlQy94Mmt1L1BUZWUrOHBQOGRmZnZsRnFXNDNldlJvcGJxcFFYQndNTmJXMW1aL0xvYkthT3ZYcitlMzMzN2orUEhqakJrenh1Z2tnS0xnNStlblZPY3lPSFBtREJVclZqU3FzSFRqeGcxdTNicWwvSzQwMkx4NXMxSDFQdEQvRFhIaXhJa0NuK3VUOUY1blU4SVpUWHg4Y1U5RENDR0VLQkFTU0JKQ1BMTTZkZXJFeFlzWHljcktJam82bXBNblQ5S29VYVBpbnBZUVFnZ2hoSGlHUkVaR2N2UG1UYVBnVVc2MFdpM3g4ZkdvVkNxbEpjYURPbmZ1ekp3NWM0aUlpREFadk1uT3p1YkVpUlBzMmJPSE45NTRnOFdMRnl1M0dhcE0zTHQzejJ3bzVFRUJBUUZHaTlPR004a2ZEaVQ1K3ZveWI5NDgvUDM5Q1FvS29rbVRKclJvMFVLNTNSQklzbVNSOU1xVks4VEV4TkNxVlN1bVQ1L09sU3RYakI2blJxUGg3dDI3QUlTRWhDaVZQR3JXckVtblRwMTQ3YlhYVEc1MzRjS0Y2SFE2Z29PRG1UUnBFbzBhTlRKcXkySE9YMy85eFMrLy9FS3RXclZ3Y25MS2NYdGdZQ0FoSVNFMGJ0eVlzbVhMNWxqdzNyTm5EOTkrK3kyelo4L084YnhaNHR0dnY4WE56WTNodzRjemJOZ3drcE9UYWRDZ0FhVkxsMmJYcmwzMDZORkRXVnd6SlRNejAyeUxrYWRkcVZLbDZOKy9QOGVQSDJmWXNHRjg5OTEzajd5dHpwMDcwNnRYTDVvMmJjcmN1WFA1OE1NUExhb3lZRmlnZnJCQ2pEbUcxOEhENFEyVlNwVm41UlhENHFOYXJjNVhsWmFpT242ZTF0ZlhneDRNOVdpMTJrSUxxdWgwT3ViTm04ZVJJMGR3Y25KaXhvd1ovUDMzMzhydEVSRVJyRjI3RnAxT3g1NDlleGd4WW9SUlZadUh5Zkh6WkJ3L2hTazdPNXVBZ0FEQ3dzSjQ2YVdYZVBQTk55bFRwZ3p2dlBNTzNicDF3OW5aR2RCWHJRSXMraG5mdTNlUGMrZk9FUjRlenMyYk43bDY5YXBSMVVoN2UzdnExS2xEMWFwVmVmbmxsNmxjdVRJYWpZYWpSNDl5NU1nUmdvT0RDUXdNSkRBd0VBQW5KeWZLbHkrUGg0Y0hucDZlREJnd3dPSmcxTlBpNXMyYkFIaDdlMU9oUWdXbVRKa0M2S3R3ZmZUUlI3UnMyZEtvRlpmaEJNaUVoQVE2ZGVyRXlKRWp6WWIzOXV6WmsrZisyN1p0YTdJS0plamJlejBZaUZHcFZJd2RPNWJ2di8rZUR6NzRnTEpseTFyMklNMVFxOVgwN3QyYmwxNTZLY2R0SFR0MjVJY2ZmdURnd1lPa3BLUVlWWmV6eFBidDI5Rm9OTFJ2MzU1U3BVcmxPZjcwNmRQNTJ2NkR6SVg1Qy9yNXowdEtTb3BTVGNzY2M3Zi83My8vdzlyYW1nVUxGckJwMHlaQTN3YXVmZnYyUnVNMEdnMXo1ODRsT2pxYWdRTUhtdjA3Wk1pUUliaTd1L1Bqano5eStmSmxQdjMwVTVZdlg2NjhmdS9mdjgvOCtmTXRmbXdBSTBlT3pOZnZtb2QvaiszYXRZczVjK1pRcVZJbHZ2bm1HK1VraDIrKytZWkxseTRSSEJ6TXh4OS9yTHp2bS9wZFBXYk1HTFBWK2g3MjFsdHZrWnFhbW1lNEY0cXVaYWNsMUtWS2NkOU1TRmNJSVlSNDJqdzV2MkdGRUtLQU9UbzYwcUZEQjZVMDhQYnQyNmxaczZiSkw3S0VFRUlJSWNTenBXTEZpdXpidDYvUTkyTm9GOUNrU1pOY3gybTFXc0xEdzFtK2ZEbXhzYkYwN2RyVjVLS09ZVHRuenB3eEN1cGN1WElGclZaTFdGaVlVdldqWThlT2hJU0VLTnZYYURTb1ZDcmk0K09KZitpTTJ2VDBkTUE0TkpTZG5VMUdSb2JTanNTdzJPTHQ3WjFqa2RuRHc0T0FnQUQyNzk5UC9mcjFqVzVQVHRhM0U3QzF0VFc2M3RiV05rZjFtWlVyVjNMbzBDRmw4ZVRCOW5HZ3I1QmhhSzF4OHVSSkpaQlVxMVl0YXRXcWxlUDVNakJVS21qUm9nVVZLbFRnNU1tVFJFWkdVcmx5WmJQM1NVdExVMXBDdlBmZWV5YkhiTml3QWJWYXpaQWhRNVNGMlFmZHUzZVB1TGc0dnY3NmErYlBuNS92cy9xLytPSUxVbE5US1ZldUhELzk5Qk8vL3Zvckd6ZHVCUFN0aEI1c09XV0tUcWQ3NUVvQ1Q0T2VQWHZ5Mm11dkVSTVR3NkZEaHg1NU80WVRVeXBVcUtCVVZMSEV3WU1IQVdqY3VERUF4NDhmSnprNU9jZkNJT2dYQjhGNDRleVhYMzRoSmlZbXovMFkybG50M2J2WDRwWjdQWHYyTExMajUybDlmUmxjdVhMRnFEclhnZ1VMY0haMlp2TGt5UVVhcXNqTXpDUWdJSUNEQnc5aWIyL1AxS2xUYzdTREsxZXVISXNYTDJiZXZIbGN1M1lOZjM5L09uWHF4RWNmZllTTGk0dlJXRGwrbm96anA3QmxaMmZUcFVzWFZxMWFSVkJRRUpzM2IrYlZWMS9sblhmZU1hb2VZbWk1WlVtWU1qTXpreSsvL0ZKNVgvTDA5S1JWcTFZODk5eHoxS3BWaTVvMWE3Smx5eFlXTEZpQXE2c3JsU3RYUnExVzA2cFZLK1gzYm5SME5GZXZYdVhxMWF2Y3ZIbVRPM2Z1Y09MRUNUNysrT05uTG93RUtKK25mSDE5eWNyS1VwNDdRN1hOckt3czVUT09TcVZTWHRzdFc3Yk1OUVFlR2hwcVZQbHJ6Wm8xdEd2WHptUW9QVC9LbGkzTDVNbVRsY3RmZi8wMTE2OWZaOEtFQ1pRcFUrYVJ0bWtJdnoyb1pNbVNOR3JVaUdQSGpyRm56eDZqMW81NTBlbDB5dXZZWE5qSDRPKy8vMVkrLytYWDExOS96ZTdkdTAxKzMxdFl6LytES2xXcVJOdTJiWlgzY0I4Zkg2WHkwcVBRYURRa0pDUmdaV1hGaUJFalRMWXEvdnZ2djRtT2pxWlVxVko1L2t6ZWZQTk5LbGV1ekp3NWMvajAwMCtOWHIrWm1abnMyclVyWC9NYk1tVElJN2U0WExObURkOS8vejB1TGk0TUh6N2NxT0xxdUhIam1ENTlPanQyN09EY3VYT01HemN1UjFVb0E3VmFiZlI1Nit6WnM5amIyK1ByNjJzMmJGelViVGtmbDYySEI1bjM3aGIzTklRUVFvZ0NJWUVrSWNRenJXblRwcHcvZjE1cFB4RVVGR1R4MmV0Q0NDR0VFT0xwWlZqRVMwaElNRnJRSzJqMzd0M0QzdDdlN0FMaHRXdlhHRFZxRkJrWkdjcENTNWN1WFJnNmRLako4YTZ1cnRqYjJ4TWJHMHRHUmdiTGx5OW4zNzU5U21VRGEydHJXclJvUWFkT25haFhyNTZ5NERGcjFpeDI3dHpKWjU5OVJzZU9IWFBNOGEyMzNxSktsU281cXN4OCtPR0hPVnJwZlB2dHR6bGFJenhveFlvVkpxOC9jK1lNM2JwMVV5NlBHemVPRjE1NFFia2NIaDZ1aEVyTVZTNjljT0VDb0YvczI3dDNMME9IRHMzWDJjcFdWbGE4OWRaYnpKNDltNlZMbHpKNzlteXpZNWN1WFVwaVlpTFBQLzg4OWV2WE56bW1lZlBtZUhoNG1HMXY4ZnJycjdOanh3NHVYcnpJNXMyYjZkS2xpOFZ6Qll3V0RjK2VQYXUwaldyUW9BRm56NTdGMzkrZlpzMmFNWERnd0J6QkJ0QXZrT2JWOHVscHAxS3BLRk9tVEk0ejIrZk1tY09CQXdlWVBuMjYyWFlscTFhdFl2WHExWSswQ0pXY25LeFVhbWpldkRtcHFhbk1uRG1UbEpRVXRGb3RuVHAxTWhwdnFrTFNxVk9uekxhZ2VwaTl2VDIzYjk5V0twM2w1WVVYWGpCcU8xWVV4OC9UOXZveVdMNThPZGJXMWpSbzBJQVRKMDdnNnVyS3NXUEg4UGYzWjhhTUdTWVg0Zk1yS1NtSmlSTW5jdkhpUlJ3Y0hBZ0lDS0JPblRvbXgxYXJWbzNGaXhmeisrKy84OXR2djdGOSszYU9Iei9POE9IRGpWclZ5UEh6WkJ3L2hVMmxVdkhLSzYvUXVYTm5ObS9leksrLy9rcGdZQ0FxbFlyQmd3Y3I0d3lmQXl4cEtWUzJiRmxtenB5SmpZME5sU3BWTWhuVXVIZnZIb0RaVnBobHlwU2hUSmt5U2tBcE54cU54bXkxTEVPdzU4RkFqN2t4eFVXbjAzSHMyREVjSEJ5b1ZxMGFhOWV1NWFlZmZqSWE4MkRGcU5xMWF6Ti8vbnpLbGkycnRMNHpKekF3RUNzcks3S3pzd2tQRCtmVXFWTnMzTGlSZWZQbTRlYm1WbUNQNGViTm0xeTZkTWxzdStMRXhFU21UNTl1OGpaN2UzdVRiUkVOMnJWcng3Rmp4OWkyYlZ1K0FrbUhEaDBpS2lvcXoxQzVZUTZQeXZDWVRRWDlpK0w1cjFTcEVxR2hvV3pidHUyUjd1L2c0R0QwWGJWYXJXYkNoQW1jTzNkT2FSMzRvS1NrSkZhdFdnWEE0TUdETGFwYTFhUkpFMWFzV0dIMmVhNVRwdzRCQVFHNWJtUGN1SEZLNWNqOFNrOVBaOTY4ZWV6ZXZadXlaY3NTRUJDUW94S3N0N2MzQ3hZc1lObXlaYXhaczRaUm8wWXhhTkFnaTQ2TitmUG5jK3ZXTFpZdVhacHIyUFZwWXV0UkdtMXFLcnJNVEZUUCtHZDlJWVFReno0SkpBa2hubms5ZXZUZ20yKytJVHM3bTZ0WHIzTGh3Z1ZxMTY1ZDNOTVNRZ2doaEJDRnlCQkNpbzZPTHRSQVVuSnljbzZxRmc5eWRIU2tZY09HM0w5L241aVlHQ0lpSXRpeVpRdU9qbzU4OE1FSEppczJPRHM3azVTVWhKV1ZGWC8rK1NjQVZhcFVJU3dzaklvVksrWm9kWFA3OW0xMjc5Nk5sNWVYeWNvdGhrcFJ6Wm8xeTNGYnMyYk5sRlkyKy9mdlY5cHFQT3orL2Z0bVF4M3g4ZkVFQndmajVlVmxkQ2J6dzR1Y0sxZXVCUFNWbmFwVnEyWnlXNGE1OXVqUmc3Lysrb3Q5Ky9hWm5FOXVPblRvUUZCUUVLZE9uV0xyMXExMDd0dzV4NWlEQncreWFkTW1YRnhjR0RseXBObHR2ZmJhYTdtZVJhOVNxUmd4WWdURGh3OW4yYkpsdEduVEpsL3RURFFhRGZ2MzcyZkRoZzFjdUhBQk56YzNwaytmVHJObXpiaDkremJmZi84OWh3OGY1dGl4WTBidCtRd3lNaktVNmlQUE1pc3JxeHpIbjZGYWlMZTN0OWxqMDFEOTYxRVdPamR1M0loV3ErVzU1NTdEMDlNVGdJa1RKekorL0hpKy9QSkxWQ3FWVVhzWXc0TG9nd0dOaFFzWDVudS9CamR2M3VUQWdRUDQrZm1aRGJZVXgvSHpOTDIrUUIvcU9YcjBLSjA3ZDFiQ2plKzk5eDRWS2xSZzdkcTFmUExKSjh5YU5TdGYyM3hZYUdnbzA2Wk5JeUlpQWhjWEYyYk1tSkZubXo5cmEydjY5dTFMaXhZdENBZ0lJRHc4bktsVHA5S21UUnVHRFJ1R3E2dXJIRDlQd1BGVGxHeHNiT2phdFN2dDI3ZG4zYnAxOU96WjAraDJRL0RGWEFEcllYNStmcHc0Y1lJbFM1YVl2TjFRRVdqYnRtMmNQSGt5MTIxVnIxNDkxd28zaXhjdk5ubU1QT2pQUC85VVB0TThhVTZlUEVsOGZEeXRXclhDeHNhR3FsV3JLbFZwa3BLUzJMOS9QNVVyVjFaQ05ZWWdSYU5HalFnS0NpSTBOTlFvNEdjUUZ4ZkhybDI3YU5hc0dVZU9IS0ZDaFFxOCsrNjd6Smt6aDNIanhqRnYzcndpZTR3WkdSbnMzYnZYNUcxT1RrNjVCcEphdG15SldxMG1KQ1FrUjJ2RTNLeGJ0dzRneDdGYzBBenREQjhPM2hYVjgzL3IxaTFXclZxRmxaVlZ2aXV4NlhRNlhGMWRjNXc4cTFhclRZYVJBSDc2NlNlU2s1TnAzTGl4VWZBL0w3bDlGcktrUGVpRDFZenlRNmZUTVhMa1NFSkRRMm5Rb0FIZTN0NTV0clRyMnJVclc3ZHVKVEF3a0s1ZHUrWTZWcVBSRUJFUmdVcWx5dlg5TWE4V28vYjI5azlVSlQzMXY3L2ZNbU5pc1BmeEtlYlpDQ0dFRUk5SEFrbENpR2VlbTVzYnJWdTNWaFkzTm0vZVRPWEtsWis2VXExQ0NDR0VFTUp5RlN0V0JQUVZCV3JVcUZGbyt6R0VoOHdwVzdZc1U2Wk1VUzVmdVhLRlNaTW1zWGJ0V21yV3JFbmJ0bTF6M01jUWNySzF0YVYzNzk2MGE5ZU82dFdybS8xQ2ZzV0tGZWgwT3ZyMDZaTmpzU0FySzR1Ly92b0xnQmRmZkRISGZRMnRjTkxTMHRpMWF4ZGVYbDVLU3ppRG9LQWdWcXhZd1JkZmZHRnlZZnZvMGFNRUJ3ZlRzR0ZEUm8wYVpYS09OMi9lWlBmdTNhalZhZ1lNR0dCeXpJMGJOemgvL2p6VnFsWGpqVGZlSURBd2tOV3JWOU91WGJ0OExZSVlXbHg4L1BISExGcTBDRjlmWDZQV2NCY3ZYbVRtekptb1ZDckdqQm1UYTJETmtyWW50V3JWb2xXclZodzRjSURmZnZ1Tmp6NzZ5S0o1SmlVbE1XREFBSktTa25CMmRtYmd3SUgwNk5GRFdURHk4ZkZoNnRTcEJBY0hzMmZQbmh6dDdVQi9yQlJrMjVISHBkVnF6Uzc0R01KQkJlWEdqUnRZVzF2ajdlMXRkb3loYWxGK0EwbUc2cnFBVVRXSUJnMGFNRzdjLzdGMzUrRXgzZTBmeDkrWlpHUWpRU1RXaGxqVHhaSUlRWlUrMXFLSTliRlZMVUZSVkZHUG5iYmF4bHBMTFZWcUtTMUtMWlhhR2hRaDFrYnRiU3l4SkVJaXV5U1RtZm45a2M3NVpXU1NtV3hDZTcrdXExZGx6dmVjODUyWk15ZVRPWis1NzhsOC9QSEh6Smt6aCtMRml5dEJQOE1GMFlKcVpYVGp4ZzNXcmwzTGdBRURUTDd1aXVyNGVWRmVYNUR4UEM1ZHVoU1ZTa1h2M3IzWnVuV3JzbXpZc0dFa0p5ZXpkKzllcmw2OW1xVzlwQ1YwT2gyYk4yOW0zYnAxYUxWYXFsU3B3aWVmZkpKdHhSbFRxbFdyeHZMbHkxbTFhaFU3ZHV6Z3Q5OSs0K0xGaTZ4ZHV6WmZuMW5JOFpNaFA4ZFBZVHQ4K0xCU2hjMlVWYXRXR2YxOCtmSmxJQ05BZFBUbzBXelhzN0d4NGYzMzN3Y3lLaE1lT0hBZ3gzbWNPM2ZPN0Z6Tm5iK3JWYXVXN2ZNUkhoN08zYnQzcVZpeG92TGU3R21QSGozaSt2WHJadWRSV0F6dmt3eVY3M3g4ZkpSV25XRmhZUnc5ZWhSdmIyK0dEUnRtdEY2VEprM1l2WHMzdTNidE12bitaK1BHamFTbHBkR3RXemVsQWxucjFxMjVkKzhlR3pkdVpOdTJiY294SGhnWWFOUmFNak5MV3pIbXhNM05qVysrK2Nia01uTWhERWRIUnhvMGFFQndjRERIangvSDNkM2Q3UDZ1WDcvT3hZc1hxVkNoZ2xIbE40T2twS1E4dDJnenNMVzFSYTFXSzYyRG42NTI5NndmL3hFalJtUUo3aVVuSnhNY0hFekZpaFZOVm9ueTkvZFhBdGFXdUhyMUtyLzg4Z3RxdFpwUm8wWVpMWHY0OENHTEZpMmlUcDA2OU96WjArSnRGalpERmJqdzhIQ0dEeC9PMjIrL2pWYXJOVmxoejlDQ2V2anc0U3hhdEFpOVhzL1ZxMWR6M1A2dFc3ZlE2WFJVcTFZdDIzWnRnRkVWVjFOV3IxNXQwYkg5ckJUN3V4cWU1dEZEQ1NRSklZUjQ0VWtnU1FqeHIvREdHMjl3OGVKRlltSmllUExrQ2Z2MjdUUGJ2MXdJSVlRUVFyell5cFl0eSszYnR3dDFIMlhLbENFbEpZWDQrUGdjS3lVWjFLeFprMzc5K3ZIbGwxOXkvdno1TElHazJOaFlVbEpTY0hGeEFXRG8wS0U1Ymk4Nk9wckRodzhER1JjM3ExU3BZbFFOZE11V0xUeDQ4SUFtVFpwa2FZMlFtYUZ0bTZGYVVtYk96czRrSmlZeWZ2eDRSbzBhcFZRTk1EQUVVSElLWXF4ZHV4YTlYay9uenAyVmFqT214a0RHdDZKZFhGeG8zcnc1aHc0ZDR1ZWZmelo3RWVGcFZhdFdaZFNvVVN4WXNJQ3BVNmNTRUJDQWg0Y0hGeTllWk5xMGFhU21wako2OUdnYU5teVlxKzFtWjlDZ1FRUUhCM1B0MmpYMGVyMUYzN0IyY25LaVM1Y3UyTm5ac1diTkdqWnUzS2hVa2NwTXJWWXJGMHN6MDJxMVJFZEhGMnJnTHJlQ2dvSUlDZ29xOVAzY3VYT0hoSVFFc3hlZlVsSlNnTnlIaEhidTNFbFVWSlJ5SEdiV3RHbFRoZzBieG9vVksxaXdZQUhyMTYvSDF0WldDU1JscmhpajArbFl1SEJocnZadEVCRVJBV1JVaXpHMGFqSm8zTGd4VFpvMEtiTGo1MFY0ZlFGOCsrMjMzTGx6aC9idDI1czgvNDBaTTRaV3JWcFJ1M1p0NVdLMXBhS2pvL240NDQrVmtFalRwazM1NktPUDhoUWlLbGFzR0NOSGpzVGIyNXU1YytmaTUrZUh2YjI5SEQ5RmZQd1V0ai8rK0lNOWUvYmtlajF6NTFpMVdxMEVranAxNmtTN2R1MnlqSW1Pam1iZ3dJRzg5TkpMMlZaUU1zeHh5cFFwSmx1K1FVYWxJQzh2TDdwMzc1N3Q4N1YrL1hvMmJOaEE4K2JOc3cwa2g0YUdzbkhqUm91clB4V2tDeGN1Y09iTUdjcVhMMCtqUm8xSVQwODNhaUZucUg3M2RNczVsVXFGdDdjM2JtNXVIRGh3Z0hmZmZkZW9CZGl0VzdjSURBeWtSbzBhMUs1ZDIyaWY3Nzc3TG1YTGxxVnQyN2JLTVhEbnpoM2xkZnUwZ21wcGw1K1FZN2R1M1hqcnJiZG8xS2dSSVNFaFpzZTd1N3N6WXNRSVNwY3ViVEpVM3Jkdlg1S1Nrdkk4SDRDUkkwZmk1K2RIWW1JaVlCeEllbDRlLzRjUEh4SVFFRURIamgzTnRxMHpSNlBSTUcvZVBQUjZQWU1IRDZaQ2hRcEd5N1ZhTFJjdVhPRDA2ZE84OHNvcjJWYkhLd3BQZjZuQzI5dWJ6ei8vUE11NDBOQlFwVnBYOWVyVkFjd0drZ3dCVFM4dnJ4ekhOV25TSk1mbERnNE9PUzUvMW9xNVp2eTlsUFozZTAwaGhCRGlSU2FCSkNIRXY0SktwY0xQejQ4MWE5WUFHUitxMUtsVDV4L1RWMW9JSVlRUVFtUlZ1WEpsVHAwNlJVcEtTb0ZWTFhsYW5UcDFBRGg5K3JSUis2YWNHTm9HbWZwbStPblRwNEdNVml1V2NIRnhZY1dLRmF4ZnY1NWp4NDd4d1FjZlVMOStmZDU5OTEyMFdpMGJObXhBclZhYkRUYmR2SGtUQUE4UGp5ekxtalZyUnNtU0paazJiUnBmZmZVVlhsNWVSaGRCekFXU0xsNjh5TEZqeDNCd2NLQlBuejRteHh3N2Rvemp4NDlUcmx3NVdyVnFCVUQvL3YwNWN1UUlxMWV2cG43OStqa0dxa3hwMTY0ZGQrL2VaY3VXTFl3ZE94WS9QeisyYk5tQ1JxTmg2TkNoWmx0QTVNWkxMNzNFbkRsenFGMjdkcTR1ZHZmcjE0L0V4RVJXcmx4SnJWcTFzbHhNQ1FrSlVaNmJwOTIrZlJ1ZFRrZWxYSHhyT2lvcWlvaUlDSnljbkV3KzEvbFZzV0xGTEJmK25sWVFyMFhEeGFmczJwa1lHQzUyNXVZaWJIUjBOTjk5OXgyUThmeVkrZ1ovdDI3ZGlJdUxvM256NWtvQUtidDlHUUtEdWFYVmFvR00xK2FkTzNlTWxwVXZYNTRtVFpvODgrTW5zK2Y5OVJVYkc4dVBQLzZJaTR0THR1Yy9sVXBsOW5qTmpwT1RFMXF0RmpzN08wYU1HR0V5OUpGYmpSczNadlhxMVRnN095dTN5ZkdUZjNrOVAyZVdtcHBLZW5wNnRzR2N2T2pmdno5ZHUzWTFPKzcyN2R0OC9QSEhhTFZhWnMyYWxXMlZJWVBNNFE4Ykd4dmxQVWRtdi83Nkt3Q3Z2LzU2anVkSFF4am42Y296QnUzYXRTdVFZNzl1M2JwbTMvY1V4dSt2OVBSMHBUVmkzNzU5VWFsVWJOdTJqYSsvL2pyTDJCMDdkckJqeHc3bDUxZGZmWlV2di95U2poMDdzbnIxYXRhdFcyZFVKV25Sb2tXa3A2Zmo3KytmWlZ0V1ZsWlpIcmRodzRabCs4VkpRNmlyS0JuZTcxckt6czZPTGwyNlpMdmN5OHRMQ1EzbmxhRXFWM3g4UENxVnlpaFE4cnc4L29icVJ3Vng3bGk3ZGkyM2I5K21mdjM2SnM4ZDVjcVZZK1RJa2N5Yk40L1pzMmZ6OWRkZlovdmFmWnBlcjFkK2IrUTA1bmwwNk5BaDRQL2JXbVluYzhYYUY0R2hRbExhdzRkRlBCTWhoQkFpL3lTUUpJVDQxNmhZc1NJTkdqUlFMdkxzMnJXTEVTTkdtUHlBV1FnaGhCQkN2UGpxMXEzTHFWT251SGJ0bXNVQm45eXFVS0VDbFN0WFp1L2V2VmtDU2NlT0hjUFIwZEhvSW05RVJBU2JOMjhHVEljcDl1M2JoN3U3ZTY3Q054NGVIc3lZTVlNYk4yNndaczBhUWtKQ09IdjJMR3ExbXZUMGRFYVBIbTEyZTRhTHptWEtsQ0VtSmliTDhrcVZLakYxNmxRaUlpS3dzN016R21QNHQxNnZWLzVkb2tRSjFHbzFPcDJPNWN1WEE5QzllM2VURjBiQ3c4TlpzR0FCa1BGdGQwUEZtMHFWS3RHelowOSsrT0VIWnN5WXdhSkZpM0o5UVdmSWtDRWtKeWZ6ODg4L0s5VS8vUDM5NmRHalI2NjJZNG44SG1OMTZ0U2hmLy8rUnJmRnhjVVpCUUpxMWFxbEJBQU1GMkFpSXlQUmFEU28xV3JLbFN1SHA2ZG50dTJuTm16WXdONjllK25idDIraEJKSmVlZVVWeG8wYlYrRGJ6U3d0TFkxZHUzWUI4T2FiYitZNE5yZHQxUFI2UFFFQkFTUWxKZUhoNFpIamhYWkR1OE9uOTVYNTRyNUtwVkphdnhra0pTV3hlUEZpM25ubm5SekRISWNPSGVLenp6NmpYNzkrOU8zYjEremNuOFh4ODdUbitmVlZzbVJKWG4zMVZYcjI3Rm1nSVJJRHRWck56Smt6MFdnME9iWU56SzFTcFVvcC81YmpwK0RrOWZ5Y21wcks0c1dMT1hqd0lEcWRqaFl0V2pCdTNMZ0MrUnpKMmRuWktIeG15cFVyVjFpNGNLRVNGRml6WmczZHVuV2paY3VXZVo3RHZYdjMrUEhISDdHMnRqWWIvREswcEMxZXZIaWU5bFdRQ3VQMzE2cFZxN2g5K3phZW5wNUtXOXRxMWFvWlZZS01qNC9uNk5HalZLMWExYWpDamVGOVZlZk9uZG02ZFN1QmdZSDg1ei8vb1Y2OWVrQkdpN1FXTFZyZzdlMXROdWp4YnpSanhvd0MyWTVHbytISmt5YzRPenNiQlE2Zmw4Zi96ei8vQk1qMzc0blRwMCt6ZGV0V25KeWNtREJoUXJiaHlyWnQyeEljSEV4d2NERHo1czJ6T0lUenh4OS84TlpiYitWcmprWGh4SWtUU2hYQTgrZlA4L1BQUHh1MTJuMlJxZjl1aVNvVmtvUVFRdndUU0NCSkNQR3YwcXBWSzY1ZXZVcENRZ0lKQ1FrRUJRVzlrSDl3Q1NHRUVFSUk4OHFWSzRlenN6T2hvYUdGRmtnQzZOMjdOMTk4OFFWbnpwekJ4OGRIdWYzcTFhdHMzcndaUjBkSHlwVXJSMHBLQ3ZmdjMwZXYxOU9rU1JPYU5XdG10SjJRa0JCQ1EwT1pPSEZpbnVaUnRXcFZQdjMwVTVZdFc4WlBQLzJrdEpqNDQ0OC9hTkNnQWVYS2xjdDJYVU4xbHlWTGxyQmt5WkljOTVQZDh1Ky8vNTd2di84ZWdNOCsrNHdHRFJxd1o4OGVybCsvVG9rU0plaldyVnVXZFNJaUlwZzhlVElKQ1FsMDZ0U0pSbzBhR1MzdjM3OC81ODZkNC9yMTYvenZmLy9qaXkrK3NEaGNFQkVSd2RhdFc5bTdkNi9SN2V2V3JlUCsvZnY0K2ZrVlNpaW5NTTJiTncrQVI0OGVzV1BIRGxRcUZZY1BIeVk4UEp3cFU2YlFvMGVQSEMvbVg3cDBDY2hvTDFXUXFsU3B3dUxGaTgxZVhDOElxMWF0SWpvNm1qcDE2bEN6WnMwY3h6NSsvQml3dkEzSHFsV3JPSC8rUE5iVzFuejAwVWNXQnl2UzB0S1VsakhtanMrUWtCQ0Nnb0k0YytZTXMyZlB4dFBUMDZKOUZJVDhIaitadlFpdnIwbVRKbVhiSWpJN1o4K2VOZGxHQnVEYXRXdEdQNWY1dTNyQnN5VEh6N1AxelRmZnNILy9mbXJYcm8xZXJ5Y29LQWczTnpjR0R4NWNxUHROU2tyaSsrKy9aK3ZXcmVoME9scTJiSWxhcmViZ3dZTXNXTENBTld2VzBMRmpSenAxNmtUSmtpVXQzbTU4ZkR3elo4NGtKU1dGZnYzNm1YMTlHQUpKeitMY2JrNUIvLzRLQ2dwaSsvYnQyTnJhTW43OGVDWGc0ZTN0YlJRWUR3c0w0K2pSbzNoN2V6TnMyTEFzMjdHM3QyZmd3SUVzV3JTSXVYUG5zbVRKRWtxWExrMzM3dDJMNUJ6eGJ4TWRIUTFrUFVhZmg4Yy9QajVlYVhtNVpNa1NUcDA2UlpzMmJmRDE5VlhlWDlqYTJwb05UZCs5ZTVmUFB2c012VjdQdUhIamxMYk8yUms3ZGl3WEwxNGtPRGpZNG9DT2s1T1R4Vld3Y21xVmE2bHo1ODZaREVUbUpqeVdscGJHc21YTGdJd3ZOR3pldkpuRml4ZGpZMlB6ai9pczM4cktDblhwMHFSRlN5QkpDQ0hFaTA4Q1NVS0lmeFViR3hzNmRlcWtmUHZ1OU9uVHZQenl5MlpMWGdzaGhCQkNpQmRUM2JwMStlMjMzN2g5KzNhaHZlZHIwYUlGUC8zMEUzUG16T0dycjc3QzllOXZ0SGJzMkJFckt5dENRME9Kam83RzJ0cWFoZzBiOHVhYmI5S3laVXVqYnpkSFJVVXhiOTQ4YXRhc2FYSHJ0NmVkTzNlT1RaczJFUm9hcWxRK09IbnlKSWNPSGVMWXNXTjA3dHladm4zN21xeDA0T3ZyUytuU3BmTzAzK1BIanhNUkVjRWJiN3lodE04d2hKK0Nnb0tBakF0RFQ0ZENybHk1d3ZUcDA0bU5qY1hIeDRjUkkwWmsyYmFoQ3Ntb1VhTzRldlVxbzBlUFp0YXNXZGxXQmtsS1N1TEVpUlBzMzcrZjgrZlBBeGtYV2ZyMTYwZURCZzFZczJZTlI0OGVKVEF3a01EQVFLcFVxVUx6NXMzeDl2YW1WcTFhRmdkUWNzTVFWQ21vdG9GSlNVbE1tVEtGbEpRVUprNmN5SjA3ZDlpMGFSTWpSb3hneElnUnRHL2YzdVI2OGZIeDNMbHpoN0pseTFLOWV2VUNtWXVCdmIyOVVlV0kzREMwL0xQRTd0MjcyYkZqQjJxMW1qRmp4dVE0TmlrcGlmRHdjSW9WSzJiUkJmc2ZmdmlCclZ1M0FqQjA2TkJjUFVZWExseEFwOU5oYjI5dnRyRi9VYWtBQUNBQVNVUkJWRDFLaXhZdDBHZzBMRml3Z0FrVEpqQjkrblFhTkdpUVpWeGh0VWJKNi9GaldQZEZlbjNsTm93RUdkVmo3dDI3bCs5NUZSWTVmZ3FXdWZQenNXUEhxRlNwRXZQbnowZXYxek5vMENDT0hUdFdhSUdrTzNmdThNc3Z2L0RMTDcrUW1KaUlyYTB0L3Y3K1NpdXBBUU1Hc0czYk52YnMyY09HRFJ2NDRZY2ZhTkdpQmQyNmRUTWI0THA3OXk0elpzd2dQRHdjYjI5dml5cG5HVjRMZVhrdEZhU0MvdjJWbXBxcVZHOGNOV3BVanU4UERRR0puTnI5ZGVqUWdWOS8vWldMRnk4eWRlcFVGaXhZUUkwYU5mSTl6NktVbXBxS1RxY3p1U3d0TFEwQW5VNW45RHZjME9MdjZkdWZabXRyYTlSYU1ELysrT01QSUtNMVkyYlA4dkd2VjY4ZUsxYXNNQXBBblQ5L25pKy8vSktvcUNpYU5XdEdhbW9xSjA2YzRQang0NVFzV1pJV0xWcncxbHR2OGRWWFgyVzdYYjFlejVFalIxaThlREdKaVlsVXJseVo2T2hvdG0zYlJtcHFLcW1wcWFTa3BCajkvOG1USjBhdDhGYXVYSW1YbDVmWlNxbFZxbFRKVjlVcXczTnY2ZlBxNnVyS0cyKzhrZTN5ek05ZmRxL0IxYXRYRXhrWmlhZW5KNTA3ZCtiVlYxOWx3b1FKeko4L255TkhqdEM3ZDI5ZWVlV1YzTjZWNTBxeE1xNW9wR1diRUVLSWZ3QUpKQWtoL25XcVZxMktsNWVYOGdIWTl1M2JHVDU4ZUlGZElCQkNDQ0dFRU04UFgxOWZRa0pDT0hueVpLRUZrcXlzckpnK2ZUcnZ2LzgrVTZaTVlmYnMyYmk2dWxLMmJGbUxMbHBHUlVVeGVmSmtyS3lzbURGamhzbUxYZ2tKQ2FTbXBtYjVWdks5ZS9jNGZQZ3dRVUZCaEllSEEvRHFxNi95L3Z2dlU3MTZkWVlPSGNxMmJkdll1SEVqUC83NEl3Y09ITURmMzUrMmJkc2E3YWRGaXhhMGFORWkxL2M5S2lxS2ZmdjJBUm5mVG43Nlc5dHo1c3hoeTVZdHlzVlVnUFQwZERadjNzejY5ZXZSNlhUNCt2b3liZHEwYkM4MnU3cTZNbWZPSE1hTkcwZDRlRGdqUm94ZzBLQkJkT3JVQ1lBYk4yNFFHaHBLU0VnSUZ5NWNVQzVjbEMxYmxzNmRPOU8rZlh1bGFzMzA2ZE81ZHUwYU8zYnM0TWlSSTl5NmRZdGJ0MjZ4YnQwNjdPenNxRldyRmg0ZUhyejIybXMwYjk0ODE0OUhYRndjam82TzJOaGtmTnh5Nzk0OUxsNjhxTXduSjVzM2IxYStTVytnMFdpTUx1N2N1SEdEVHo3NWhMdDM3L0xtbTIvU3FsVXJJS085M1lJRkMxaTRjQ0VYTGx6Z2d3OCt5UEwzamFHNnhPdXZ2NTdyKzFVUVVsSlNTRXBLd3RIUlVabmIzYnQzT1g3OE9FQ08zL2hQVDA5bi9mcjFTZ1d1TVdQRzRPN3VyaXl6dHJZMk9wNjFXaTByVjY0a1BUMmRCZzBhNUhpQnpOQldjTWVPSFVCR2tMQnIxNjVaeGlVa0pQRDQ4V05jWEZ5VTQwbXIxWExwMGlVV0xWb0VZRlFoTFNkdDI3WkZyVll6ZCs1Y3BZclQwd3pQbDZXdGtncmorTkhwZFArWTE1ZWwycmR2ejN2dnZXZHkyWW9WS3dnTURDeVEvZVNISEQvUDd2aXhzYkZCbzlHUW5wNE9aTHptTTdkbHpLK1VsQlN1WExuQ3VYUG5DQWtKVVZya3FWUXFXclZxeGNDQkE0M0NRQzR1TGd3ZE9wUytmZnV5ZS9kdWZ2enhSL2J0MjhlK2Zmdnc5dmFtZS9mdStQajRHSjBQTlJvTlAvMzBFeHMyYkNBbEpRVWZIeCttVDUrdVBBNTZ2ZDdrKzQ3dzhIQ09IajJLdGJVMXRXclZLckQ3bkJjRi9mdkwxdGFXVHo3NWhETm56dEMyYlZ1TDlwM1Q3eWdyS3lzbVQ1N004T0hEcVZHamh0bnczUDM3OS9udXUrK0FqTitEQUwvKytpdlhyMTgzT1Q0c0xBeUFYYnQyY2ZMa1NUcDI3TWpMTDcvTS9QbnpsU3BXaHZlQVM1Y3VOVHBHRGErNTJOaFlpd0lublR0M3h0dmJtNUVqUjNMNzl1MGN4d1lIQnl2dnhUSUxEUTAxZWJ2QnRHblRzbFFKelU1aVlpSU9EZzRtZjQrSGhZV3hldlZxd0hRYjVPd1UxT052NE9qb1NOV3FWUWtQRCtmQWdRUDgrdXV2L1BYWFgwREc0emw4K0hDc3JhMTU5T2dSZS9mdTVaZGZmbUg3OXUxczM3NGRUMDlQMnJkdnozLys4NThzNzl0U1UxTlp1blFwQ1FrSkFOeStmWnZGaXhlYnZYOXF0Um9IQndkS2xDaEJRa0lDQVFFQmZQbmxseVlmUXdjSEI4YVBIMi94bHhKME9sMlc3ZHk5ZTFkNTdNeFZieko0NmFXWFRGWWNlNXBlcnljME5CVEFLUEM5YWRNbXRtL2Zqa3FsWXNTSUVWaFpXVkdqUmcwV0xWckU1NTkvenBrelp6aHo1Z3gyZG5aS1dHcnk1TW1vVkNxc3JLeFFxVlNvVkNwME9wMXlqamRVbGcwSUNDaVF0cHdGb1ppYks2bC90NlFUUWdnaFhtUVNTQkpDL0N1MWJkdVdtemR2RWhzYlMySmlJanQyN0tCWHIxNUZQUzBoaEJCQ0NGSEE3T3pzOFBYMTViZmZmdVBhdFd1RmRsSE56YzJOMmJObk0yWEtGRWFPSE1sSEgzMWtVVGpoMUtsVHpKMDdGeXNySzJiUG5wMmxDb0cvdnorcHFha2tKeWVqMSt1cFVxVUtBRnUzYm1YMzd0MUVSRVFvWTcyOHZPamV2VHNOR3paVWJsT3IxZlRxMVlzV0xWcXdaTWtTVHA0OHlmejU4emw5K2pUVHBrM0wxWDM4NVpkZjJMUnBFMDVPVHRqYjIvUGt5Uk51M2JwRldsb2F2cjYrSmk5Q3FOVnFveW9Na1pHUlRKbzBTYmtBMUxWclY0WU9IV3IyNHAyN3V6dUxGeTltMHFSSjNMdDNqL1hyMStQdDdjMzA2ZE9OcXBuWTJ0clNyRmt6V3Jac21XMFFwVmF0V2t5Y09KSGh3NGR6L1BoeGpoOC96cmx6NTBoSlNTRTBOSlRRME5BOGY3UCtvNDgrNHNhTkc2alZhcXl0clpWdnFmdjQrSmk5U1BQeXl5L2o1ZVZsZEp2aEFuVmNYQnliTm0xaTE2NWRwS2VuNCt2cnkwY2ZmYVNNYTkyNk5XNXVia3liTmsyNUVMWnc0VUtqaXplRjFhN05VdmZ1M1RNS2VsaGJXeXNYU3UzczdIanR0ZGV5cktQWDZ3a0pDV0hObWpYY3ZIa1RhMnRyUm84ZWJYUUIrZno1ODB5ZlBwM1NwVXRqYjI5UHNXTEZlUERnQWZIeDhhaFVLdnIwNlpQdG5DSWpJd2tJQ0ZCQ0NlM2F0ZVA5OTk4M09mYkJnd2NNSHo0Y3lMajRiR3RyUzFwYW1sSkJ3czdPam5mZmZkZml4Nk5GaXhiVXJsMGJWMWRYQWdNRCtlYWJiM0J5Y3FKWXNXSWtKQ1R3Nk5FanJLeXNxRjI3dGtYYksrampaODZjT1h6NDRZZi9tTmVYcFd4c2JMSU5uQmdDSE04RE9YNXlMeS9IVCt2V3JkbXdZUU1EQnc3RTJ0cWF5TWpJQXF1T05HL2VQQTRjT0dCVWhjYkZ4WVZXclZyeDl0dHY1OWhtMWRIUmtWNjlldUhuNThmdTNidlpzbVVMNTg2ZDQ5eTVjL2o1K1RGeTVFaGlZMk01Y09BQTI3WnRJem82R3BWS1JkKytmWG5ublhlTWZ1Zkd4OGZUcTFjdm5KMmRLVkdpaEZHWUxEMDluYTVkdXhiNUYvZ0s0L2VYcDZkbmxwYUhHemR1SkRBd0VEczdPK3p0N2RIcjlmejU1NTlZV1ZtWkRieTR1cnF5YXRVcVNwVXFaWGJmY1hGeEhEaHd3T2kycTFldmN2WHExUnpYTXdRekdqUm93TXN2djh6cDA2ZVZsbVVHaGk5ZlBpMHRMWTNnNEdDemMvUDE5UVd3cUtwT1h1V21sZHJNbVRNSkRRM0YwZEZSQ1RSYlcxdVRuSnpNZ3djUGdJekh2blhyMWhadnM2QWUveU5IanZESEgzOXcrL1p0d3NMQ2xPQVFaSnhYK3ZidGEvVGVwa3laTXZUcjE0OCtmZnB3OXV4WmR1N2N5YWxUcDdoNjlTckxseStuVFpzMmpCdzVVZ2tJMnRuWjBidDNiN1p2MzA3VnFsVnhkWFdsUklrU09EazVVYng0Y1VxVUtFSHg0c1dWeDhiUjBSRjdlM3ZsZDFWMGREU0RCdy9teXBVcmJOKytuZTdkdTJlNVQycTEybXdvTHpOL2YzK2lvcUt3dGJWVlFqc3hNVEhvZERwcTFxeHAwZkZ2THRnN2N1UklrcEtTc0xPekl5RWhnYWlvS05ScXRYTHVUMGxKWWR1MmJVQkdoYlBNNGJES2xTdXpiTmt5amg0OVNsQlFFSmN2WDFiTzlhZFBuelk3dDhhTkd6ODNZU1RJcUpBVS8vdnZSVDBOSVlRUUl0K2VuNytraFJEaUdWS3IxWFR2M3AzVnExY3JIekNjUFh1Vyt2WHJGL1hVaEJCQ0NDRkVBZlAxOWVYYXRXdnMzTG1UMGFOSEY5cUZ0Um8xYXJCMDZWSSsvdmhqSmsyYVJMMTY5WGpycmJkbzBLQUJUazVPeXJpNHVEaE9uejdOM3IxN0NRME54ZFBUaytuVHB5dXQzaklyV2JJa29hR2hxTlZxYXRldVRmLysvWUdNZ0U1RVJBU1ZLMWVtYWRPbXRHblRoZ29WS21RN056YzNOejc1NUJPQ2dvSllzbVNKVXRraU4xNTY2U1dpb3FLSXpQUk4zUklsU3ZEbW0yOWE5QzFueUtoQ1ViRmlSVkpTVWhnelpneU5Hald5ZVAvbHk1ZG42ZEtsTEZpd2dFNmRPdUh1N282Zm54OC8vUEFERFJvMHdOZlhGeDhmSDR1Zlh5Y25KOXExYTBlN2R1MUlTMHZqMnJWclhMcDBpYmk0T05xMGFXUHh2REtyVnEwYU4yN2NRS1BSb05Gb2NISnlVaW9ObUZPblRoM2wrVFdJaTR2ajVzMmJIRHAwU1BrbWVOKytmZW5mdjMrV2kvbDE2OVpsN3R5NVRKbzBTYmxJbGRtbFM1Y29XYklrcjc3NmFwN3VXMzY1dTd1alZxdEpUMDlIcjllajFXcFJxOVZVcmx5WndZTUhtd3dFSEQ5K25GbXpaZ0VaVlZqKzk3Ly9aUWtWVnE1Y21XTEZpaEVURTZOVU1RR29YcjA2Z3djUE5obDBNZ2dLQ2xMQ1NIMzY5R0hnd0lIWmpxMVVxWkx5VFh1OVhxOWM0TEszdDhmTHk0c0JBd2JrdWdxYjRUWHY0ZUZCUWtLQ2NqRlRwVkpSb1VJRit2VHBROVdxVlMzYVZrRWZQNlZLbGZwSHZiNytpZVQ0eVoyOEhEOTkrdlJCbzlHd2I5OCs5SG85dlhyMW9rZVBIbm5hLzlNNmRlckV3WU1IcVZhdEd2WHIxNmR4NDhhODhzb3J1V3BsWldkblI0OGVQZWpVcVJNLy8vd3oyN2R2VnlvU3JsMjdsajE3OWdBWmxZVUdEQmlnaEpvemMzWjJwa3laTWtSRlJTbmhGcFZLUmRteVpYbnJyYmNLN1A3bXg3UDYvVldqUmcyaW9xS1VuNjJzckNoYnRpejkrL2MzMnhJUHNDaU1BUm5CdTEyN2R1VjVub2JBeE5xMWF3dThQYU5oMjgvTGVkWFQwNU5MbHk2UmxKUkVVbEtTMGJLU0pVdmk3ZTNOd0lFRGMxVzVyS0FlZjdWYXpjNmRPNEdNa0dERGhnMnBYNzgrVFpzMnpiSE5vVXFsb2tHREJqUm8wSUQ3OSsremMrZE85dTNibDZYYUkwQzNidDNvMXExYm51YnA0dUxDd0lFRE9YNzhlSTd0MFhMRDA5T1R1M2Z2S2xXSElLUEswc3N2djh5b1VhTUtaQjlseXBSUktpNVpXVmxSc1dKRkJnMGFwTHkrN096c0dEdDJMSC8rK1NkdnYvMTJsdlZWS2hYTm16ZFhLdW1scGFYeDVNa1RwUktTVnF0RnE5V2kxK3VWMTQraGNwSWxMWDZmcFdLdXJxUTlrcFp0UWdnaFhueFcrc0pxS2k2RUVDK0FvMGVQY3Zqd1lTRGpHN3JEaGcwcnNHOVdDaUdFRUVLSTUwZGtaQ1NyVnExU0xpd1Y1cmY5OVhvOVFVRkJmUC85OTBxN0N6czdPNXljbklpUGoxZUNESlVyVjZaMzc5NjBhTkhDWkxzVUExUHRFZlI2UFJFUkVUbUdrTEtUa0pCZ1ZEa250N1JhTFJxTkJtdHI2eXd0NUN6ZHY3VzFOUTRPRG5tZWc0R3B4K1o1b05QcDBPdjFaaXMvR2NiZXZIbVRVcVZLWmRzeUl6MDluYmx6NTlLelowK3FWYXVXNC9adTNib0ZZUExDODR0bzQ4YU5sQ3BWaXJadDI1cDlQUFY2UFJxTkJoc2JHNHVPQzcxZXovejU4Mm5XckpsUlpURnpEQmUwckt5c0N2eWI5RHFkRGlzcnF4elBDVStQTDZ6ajU1L3crdnEza2VQSHZPZnArRWxOVGNYVzFyYkF0cGY1TVU5SlNXSExsaTIwYk5uUzRrbzNPcDBPclZhTHRiWDFjL25jUFN1RzBLeVZsZFZ6Y1p5SURJYmoweEJvZmg2ZW0vUG56MU8yYkZuS2x5OXY4WG5YRk1QZkJnWDk5MGwyTFJsZkJNL3I3NUJuNmM2SzVZUjlQcHRtZjk1QTlSeFZiaEpDQ0NGeVN3SkpRb2gvTmIxZXo3ZmZmcXVVRVhkemM4UGYzLys1K0tOV0NDR0VFRUlVck5EUVVIYnQydlZNUWtrRzkrL2Y1OEtGQ3p4NjlFZ0pBcFVwVTRhNmRldFN2bno1UXQrL0VFSUlJWVFRUW9nWFMrUzJIN242NFFjME9uNFN1MHFWaW5vNlFnZ2hSSjVKSUVrSThhOFhIeC9Qc21YTDBHZzBBRFJxMUNoWHZjZUZFRUlJSWNTTHd4QktjbloycG5QbnpybHVzU1NFRUVJSUlZUVFRaFNtbUNPSHVkQy9IL1YzN3FaRVBhK2lubzRRUWdpUlovL3Vtb2RDQ0FFNE9UblJ2bjE3NWVlVEowOHFyVFdFRUVJSUljUS9TOTI2ZGVuZnZ6OEE2OWV2Wjh1V0xmTGVUd2doaEJCQ0NDSEVjNk5ZR1ZjQTBoNDlLdUtaQ0NHRUVQa2pGWktFRU9KdjI3WnQ0L0xseXdBNE9qcnkzbnZ2NGVEZ1VNU3pFa0lJSVlRUWhTRWxKWVdRa0JCQ1FrSklUVTNGMmRtWktsV3FVTFpzV2NxVkt3ZUFyYTJ0OG04aGhCQkNDQ0dFRU9KWlNJdUtJcmlCTjdXK21FUDUzbjJLZWpwQ0NDRkVua2tnU1FnaC9wYWFtc3F5WmN0SVRFd0V3TjNkbmY3OSsyTmxaVlhFTXhOQ0NDR0VFSVVwTkRTVXExZXZjdnYyYlZKVFU0Mlc5ZXpaazFxMWFoWFJ6SVFRUWdnaGhCQkMvTnZvOVhxT1ZIa0pqL0VmVVhuVTZLS2VqaEJDQ0pGbkVrZ1NRb2hNd3NQRFdiZHVuZkp6bzBhTmFOMjZkUkhPU0FnaGhCQkNQRXV4c2JIRXhjVXBQNWN0V3hZN083c2luSkVRUWdnaGhCQkNpSCtiWTNWZXBWeTNIbFNmTWJPb3B5S0VFRUxrbWFxb0p5Q0VFTThUZDNkM1dyVnFwZng4OHVSSnJsNjlXb1F6RWtJSUlZUVF6MUxKa2lXcFhMbXk4cCtFa1lRUVFnZ2hoQkJDUEdzMlRrNmt4OGVaSHlpRUVFSTh4eVNRSklRUVQybmN1REdlbnA3S3p6Lzk5Qk9QSGowcXdoa0pJWVFRUWdnaGhCQkNDQ0dFRU9MZklpT1FGRi9VMHhCQ0NDSHlSUUpKUWdoaGdwK2ZIeTR1TGdDa3A2Znp3dzgva0pxYVdzU3pFa0lJSVlRUVFnZ2hoQkJDQ0NIRVA1Mk5rN01Fa29RUVFyendKSkFraEJBbXFOVnFldmZ1alZxdEJ1RHg0OGRzM2JxMWlHY2xoQkJDQ0NIRVAxTjBkRFJYcmx3aE9qcTZxS2VTWnpxZHJ0RDNrWmlZeUxsejU3aHg0NFp5bTE2dkwvVDk1cGRPcHlNdExRMnRWbHNvMjlkcXRXaTEya0o1TFBSNlBXbHBhV2cwbWdMZjlvc21JU0dCOFBCd1ltTmpMUnIzK1BIalp6UXp5MTI3ZG8wblQ1NFU5VFNFRUVJSUljeVNsbTFDQ0NIK0NTU1FKSVFRMlNoVnFoVGR1blZUZnI1NTh5YS8vZlpiRWM1SUNDR0VFRUk4NytiTm04ZWNPWE40OE9CQnRtTysvLzU3SmsyYXhKa3paNTdoelBMbnE2KytvbXZYcmd3WU1LQlFMdVlmT0hDQTBhTkhFeFFVbE85dC9mVFRUMXkrZk5uaThTZFBudVNISDM3SThUbkxTV3hzTFBQbXpXUElrQ0drcGFYbGFSdVd1bjM3TmhNblRtVE5talVBUEh6NGtLRkRoM0xvMEtGQzNXOSs3ZHk1a3c0ZE9yQjQ4ZUlDM2E1V3F5VWdJSUMzM25xTHlaTW41eXMwdEcvZlBsSlNVckxjZnVIQ0JUcDA2TUNFQ1JQeU05VjhlZkxrQ2JkdTNTSXlNdExzMk1JOC9xZE9uY3Jnd1lPNWUvZHVqdU0rL2ZSVEJnOGV6UFhyMXkyZUI4RFBQLy9NTysrOFUyakJ4UGo0ZU1hT0hVdnYzcjFKVGs0dWxIMllVdGpuVHlHRUVFTDhNOW1VS0NFVmtvUVFRcnp3YklwNkFrSUk4VHlyVWFNR3pabzFVNEpJUjQ0YzRhV1hYc0xEdzZPSVp5YUVFRUlJSVo0M1NVbEpCQVVGb1ZhckdUVnFWTGJqRGg0OFNIaDRPTDE3OTdaNDJ4cU5odmo0ZUdKalk0bUppU0U2T3Bxb3FDaVNrcElZUG53NDRlSGhYTHg0MGFKdGVYdDdVNjVjT1l2M3ZYZnZYbmJzMkFGa1ZEN1pzMmNQM2J0M3QzajlaeWt1TG82VksxZmk0dUxDaGcwYlVLbk1mdy9yMEtGREJBVUZVYk5tVGNxV0xadnJmVG82T25MeDRrWHUzYnZIcGsyYkdEQmdRRjZtYmhGREJWZERwYUhIang4VEhSM05aNTk5eGw5Ly9ZVy92ejlXVmxhRnR2KzhNbFF1c3VUNXNGUnFhaXF6WjgvbXhJa1QrUGo0TUd2V0xJb1ZLNWFuYmUzYnQ0OTU4K2F4ZCs5ZVB2MzBVeHdkSFpWbGhwQ1RqVTNCZklTbTErdEpUVTNseVpNbkpDWW1rcGlZU0VKQ0FvbUppY1RIeHhNVEUwTk1UQXl4c2JGRVIwZno0TUVERWhJU0FLaFFvUUxmZlBPTmNodzhyVENQLzJQSGpuSDU4bVdhTkduQ2E2KzlsdTI0aXhjdmN1N2NPV3JXckltdnI2L1ovV2RXb2tRSklpTWoyYmh4STZOSGp6WmFkdm55WllLRGd5M2FqcHViRzUwNmRjcHkrNzU5KzlCb05MUnQyeFlIQjRkY3pTMnZYcVR6cHhCQ0NDR2VMOUt5VFFnaHhEK0JCSktFRU1LTTVzMmJjK2ZPSFc3ZXZBbkExcTFiR1RKa0NLVktsU3JpbVFraGhCQkNpT2ZKa1NOSDBHZzBkT2pRQVh0N2U1Tmp3c1BEQ1E4UHAyelpzdFN1WGR2c05yZHMyY0w2OWV0SlRVM05ka3l2WHIwSURRMjF1UHJNdEduVExBNGtIVDE2bElVTEYySm5aOGU0Y2VOWXVuUXBLMWV1eE5uWm1kYXRXMXUwaldmcDhPSERhTFZhV3JkdVhhRGhsNXlvMVdxR0RSdkc5T25UMmJKbEMyM2F0S0ZDaFFxRnNpOUQ0TVlRU0twWnN5Yno1OC9uZi8vN0gxdTJiT0hKa3lkWmdoelBBOE44Q3lvc0ZSa1p5Y3laTXdrTEMwT2xVbEdxVkNtV0xWdG1kajBuSnljR0RScVU1ZmFXTFZzU0hCeE1jSEF3NDhhTjQ0c3Z2cUJreVpMQS93ZVNzZ3NCV1dMWHJsMnNYNytlbEpTVUhGL0wyVkdyMVpRcVZRcG5aMmZPbno5UHc0WU5UWTRyck9NL0xpNk9SWXNXQVhENjlHazZkdXhvY3R5WFgzN0o2dFdyQVFnTEM4dDJITUFQUC94QVltSWlNVEV4eW0ydXJxNjR1TGl3ZCs5ZW1qWnRhblFlRFEwTlpmUG16UmJOMTlQVE0wc2dTYVBSOE5OUFB3RVFFeFBEa2lWTExOcVdLZi85NzM5eGMzTXpPKzVGTzM4S0lZUVE0dmxpN2VDQTlobFdkUlJDQ0NFS2d3U1NoQkRDQWoxNjlHREZpaFhFeDhlVG1wcks5OTkvejVBaFEvTDFvYlFRUWdnaGhIang2WFE2SldDd2I5OCtBRnEzYm0zVWxzZkd4a1o1MzdoMzcxNEFHalJva0cyTEpHdHJhMXhkWFFHb1hyMDZOV3JVb0VTSkVwUW9VWUw5Ky9majd1NU9yMTY5S0ZXcUZLVkxsNlo0OGVMS3VwMDdkNlpKa3lZbXQzdmd3QUVPSGp4bzhYMExEQXhrMGFKRldGdGJNMlBHREh4OGZLaFFvUUxqeDQ5bjNyeDV4TWJHMHFOSGoyelhUMGhJVUVJTTVvU0hod1B3NjYrL2N1M2FOYlBqdmJ5ODZOQ2hRNWJiRHh3NEFFRGJ0bTB0Mm05QmFkeTRNWFhyMXNYQndVRUozeFNHcHdOSkFCNGVIaXhhdElpWk0yZlNybDI3UXR0M2ZoZ3FKRmxiVytkN1c4SEJ3Y3liTjArcEdxVFQ2WlRuM1J3M056ZVRnU1FiR3h1bVRwM0tyRm16Q0FrSlllellzU3hjdUpDU0pVc3FyMlU3TzdzOHp6azVPWm00dURoc2JXMXhjWEhCM3Q0ZUJ3Y0hIQndjS0Y2OE9JNk9qc3ByM05uWjJlaS9VcVZLVWFKRUNZdjJVeGpIdjFhcjViUFBQaU0yTnBZT0hUcFF1blJwRWhJU1RNNXB6NTQ5WEx4NGtYcjE2bEc3ZHUxc3gwRkd5R3JidG0xS1NPaHBFeWRPTlBwNXpwdzVSbU1URXhONTU1MTNxRmV2SGpObXpEQWFhK280MjcxN053OGZQZ1N3dU5KU2R0cTJiV3Mya0pUZjg2Y1FRZ2doaEpYYUJuMTZlbEZQUXdnaGhNZ1hDU1FKSVlRRmJHMXQ2ZDI3TjZ0WHJ5WTlQWjNvNkdoMjdOZ2hIeUFLSVlRUVF2ekxuVHAxaW1uVHBobmRObkxrU0tPZk8zWHF4S2hSbzBoUFQxY0NBei8vL0RNLy8veXp5VzI2dWJteGNlTkdJS085bXJlM041QVJETmkvZno5dWJtN1pWdGVvVkttU012NXBsclowMDJnMHJGaXhnbDI3ZG1GdmI4L0hIMzlNdlhyMWdJeUtQSFBtekdIeTVNbDgvZlhYL1BYWFgzejQ0WWZZMnRwbTJVNUtTZ3BIamh5eGFKOEdZV0ZoaElXRm1SMW5iMitmSlpCMDVjb1ZybDI3aG8rUEQrWExsOC9WZnJPellzVUs5dXpaWTlGWXJWYUx0YlUxSTBhTXNHajhwNTkrcXJSeXNsUmFXaG9BdDI3ZFl0YXNXVWJMeXBjdno2Wk5td0NvWGJzMlhidDJ6ZFcyQzVOT3B3UHlWeUVwTVRHUlpjdVdjZURBQWRScU5hTkhqNlpWcTFZNXJxUFJhRmk5ZWpXQmdZR1VLbFdLc1dQSFpqdFdyVll6WThZTVpzeVlRZW5TcFhGeWNnSWdOallXQUdkbjV6elAzY0RmM3g4L1A3OThiOGVVd2pqK2RUb2Q4K2ZQNTl5NWMvajUrVEZ5NUVpT0hEbkN2SG56bURWcmx0RzVKalEwbEFrVEp1RGk0c0wwNmRPSmo0OW43Tml4dEduVEJuOS8veHozczJUSkVoSVNFckMzdDg5U1hlN09uVHZNbmowYnRWcHRGTDQwbkNkZWZmVlZvOXROaVl1TFk5T21UZGpaMmZIbGwxOHF6KzNUUm84ZXphTkhqNVRYVVhaeXFwWmNVT2RQSVlRUVFnalYzMTlxMFdzMFdNa1hvNFVRUXJ5Z0pKQWtoQkFXY25Oem8wdVhMbXpkdWhXQXExZXZjdkxrU1JvMWFsVEVNeE5DQ0NHRUVFV3RiTm15VktsU3hlaTJ4NDhmYy8zNmRlWG5vS0FnWW1OamNYZDNwM3IxNmxtMmtaS1NRbkJ3Y0pGVzRRd0xDeU1nSUlDYk4yOVNybHc1WnM2Y1NiVnExWXpHZUhwNk1uLytmS1pPblVwUVVCRFhybDNqL2ZmZng4Zkh4MmhjbVRKbDJMVnJsMFg3L2ZISEgxbS9majBEQnc2a1M1Y3Vac2ZiMkdUOU9HUGJ0bTFBUm9XcU0yZk9zR1hMRm92MmZldldMUUMrL3ZwckphaFF0MjVkK3ZidGk1T1RFMlhMbHMyeVRtSmlJdEhSMFRnNk9sS21UQm1MOXZPMHFLZ29qaDA3bHFkMTQrUGpjMXpYMnRyNnVRd2s1YVdObUY2dlovLysvYXhldlpySGp4OVRybHc1cGsrZmpvZUhCeXFWS3R0dFhyNThtWVVMRjNMcjFpMGFOV3JFK1BIanpZYUsxR28xczJiTndzYkdSZ2xQR1FKSmhoWnV6NnZDT1A0REFnSUlDZ3FpVWFOR3ZQZmVlMEJHMk0zUjBaRVpNMll3Zi81OGF0YXN5Y09IRDNudzRBSDE2dFdqWjgrZWxDaFJBa2RIUjJyV3JNbm16WnR4ZFhXbGMrZk8yYzZoYXRXcXpKdzVrOHVYTC9QZGQ5K1pEUmpCL3dlU1BEMDl6WTVkdG13WmNYRnhEQjQ4T012NUxEUERzV1NvVUpkYkJYbitGRUlJSVlTd3NzbjR1MUNuMFdBdGdTUWhoQkF2S0Fra0NTRkVMbmg2ZXRLd1lVTk9uVG9Gd01HREIzRjFkYzN4UTAwaGhCQkNDUEhQNSt2cnk2aFJvNHh1TzNueXBGSTlTYS9YczNuelppQ2pGVkhObWpXemJPUCsvZnRGRmtoS1Nrcml1KysrWS92MjdlaDBPbng5ZlprNGNXSzI3Wlk4UER6NDZxdXYrT1NUVDdodzRRS1RKazJpV2JObStQdjdLOVZackt5c3NsUTd5WTdoUHF2VmFvdlh5U3dpSW9LalI0OEM0T0RnUUhSME5PZlBuOC9WTmpKWFpqSUVNL3IwNlVPZlBuMnlqTjI1Y3lkTGx5N2xqVGZlWU55NGNibWVMMlJVVW1uWXNHR3UxK3ZSb3dldXJxNHNXN1lzMnpIUDZoZ0tEQXdrSkNURTdMaTdkKzhDY09MRUNTSWlJc3lPTDFhc0dGT21URUduMHpGaHdnUXVYTGlBbFpVVkhUdDJaUERnd2FTbnB6TisvSGpLbHkvUGhBa1RqRUpKMGRIUnJGMjdscjE3OTFLc1dESGVmLy85Yk1Nd2x5NWRZdkhpeFRuTzVkR2pSd0Q4OHNzdm5EaHh3dXpjTzNmdVRQdjI3YzJPSzBpRmRmdzNhZEtFdExRMHBreVpvclJCSzEyNk5ETm16Q0FnSUVBSm1vV0doakozN2x3R0R4NnNCR3RVS2hXVEprMWk3Tml4MlFhTUJnd1lRSzlldmJoeDR3YW5UNS9HdzhNalMxdEpuVTdIVjE5OVJkV3FWZkh6ODFOYTZCbjIvWFM3Tm9EdDI3Zmo2T2dJd0crLy9VWlFVQkFWSzFha1c3ZHV1WHBNTEZVWTUwOGhoQkJDQ0N0MXhpVmN2U1lOY0NqYXlRZ2hoQkI1SklFa0lZVElwVFp0Mm5EdjNqM3UzYnVuWEZoNjk5MTNxVml4WWxGUFRRZ2hoQkJDUEtmMjc5OVBlSGc0RFJzMk5CbEdndisvd0o2NStzOVhYMzFGVkZRVWtCRnFBdmpycjcrTUxzSm5EaitrcDZjckYreWZwdEZvc3R5V2xwYkduajE3K082Nzc0aVBqOGZPem81aHc0Yng5dHR2bTcxUEpVdVdaTzdjdVd6ZXZKbDE2OWJ4MjIrL2NlellNVjUvL1hWNjlPakJ5eSsvYkhZYkJlWGJiNzlWSGorQVZxMWEwYXhaTTR2V25UOS9Qa2VPSE9HVFR6NmhidDI2Z09rS1RKbWxwcVlDNUNrOFphQldxL1BVQnN6QndZR1VsSlFDYVNHV1gyRmhZUVFIQjFzOC92NzkrOXkvZjkvc09EczdPeUFqMU5LalJ3K2VQSG5DNk5HamxXbzRXcTJXSVZWS3RnQUFJQUJKUkVGVVVxVktjZkRnUWF5c3JCZy9mandKQ1FsczI3YU43ZHUzazVxYVN0T21UUmt5WkFnVktsVElkai9KeWNuY3VISERvcm5IeE1RUUV4TmpkbHg4Zkh5Mnk1WXZYODdYWDM5dDBmNXlZbTF0emU3ZHU1V2ZDK3Y0Yjk2OE9YWHIxbFhDbEptMWJObVNzMmZQY3Zic1dTWE05UHZ2djZQVmFvM0d2ZkhHRzBSR1JpcHRLQ3RYcmt6VHBrMkJqR1BaM3Q2ZW1UTm5BbkQ3OW0yV0wxK3VyR3U0VC9Qbno4Zkd4Z2F0Vmt1Wk1tV3liVXQ1K2ZKbHdzUERsWE5sZUhnNGMrZk9SYVZTTVdIQ2hBSVA2djFUenA5Q0NDR0VlRDZwMU1VQTBLVmwvVHRPQ0NHRWVGRklJRWtJSVhMSnlzcUszcjE3S3kwRHRGb3RHemR1Wk1pUUlaUXFWYXFvcHllRUVFSUlJWjR6aGhDN1NxWEMzOTgvMjNIcDZlbUFjWFdiQ3hjdUtDMlZEQmZaWTJOak9YbnlwREttZnYzNlNudXBsU3RYc25MbFNvdm1GUk1Udy9EaHc1V1FoYSt2TDA1T1RybmFoa0h6NXMySmk0dmo3Tm16SEQxNmxMTm56N0p1M1RxbHpkWFhYMytkWTJVY1F3V2RBd2NPY1BueVpaTmpKazZjcUFSVk1nc0xDK1BRb1VOR3QxbGJXMXNjRmpKVWZpbFdySmpGNnlRbkp3TVpnWXBuclhqeDRrclZucUxXdjM5L2kxckRyVml4Z3BNblQvTEdHMjh3ZVBCZ3MrTXpWenhxMUtoUmxqYloxdGJXVEowNmxWbXpabkhnd0FIdTM3OVBXRmdZS1NrcDFLcFZpL2ZlZTQvWFhudk43SDU4Zkh6WXUzZHZ0c3QxT2gzZHUzY25PVG1aalJzMzR1TGlrdTNZVmF0V3NXM2J0aHpEYks2dXJnWHlONlBobUlYQ1AvNGZQMzdNMnJWckxkcVdJYUNVaytiTm15dUJKTWhvMTNqbHloWEdqQmxqRk9SSlRrNW15SkFocUZRcW83WnMxYXRYejdZcTJaSWxTd2dQRDFkK2pveU1SS3ZWMHE5ZlA2cFVxY0tYWDM2WjQ5d01ZYktjeGxXcVZJbnUzYnMvMC9PbkVFSUlJZjZkOUgvL2ZXaVY2YjJmRUVJSThhS1JRSklRUXVTQnZiMDk3N3p6RHF0WHJ5WXBLWW5VMUZUV3IxK1B2NysvVWhwZUNDR0VFRUlJeUFpMEwxbXloTE5uejJKblo4ZldyVnZwMGFOSGxuR0d5aUtaQTBtWkwyeHYyclNKYjcvOUZoOGZIejcvL0hPamRRM1ZVbDU3N1RVcVY2NXNjaDdYcjEvbnp6Ly9WSDR1WGJvMFBqNCtYTGx5aGFGRGg5S29VU1AyN05uRGd3Y1BzcXo3OE9GRElpSWlLRisrUEs2dXJsbVcxNnRYajNidDJuSG16QmsyYnR4SW16WnRqQzZtbnoxNzFxSktORGR2M3VUbXpac21sNDBmUHo3TGJUcWRqa1dMRmdGUXNXSkY3dDI3bDJXTVJxTXA4TW9vaVltSkFCdzVjb1MvL3ZyTG9uV2NuWjJaTUdGQ3Z2ZnQ3T3pNZ3djUFNFcEtLdksvUFp5ZG5TMnExQlFkSFExa1ZNQXBpTXF5R28yR2tKQVFwZXJYcFV1WHFGaXhJajE3OXVUQmd3Y2NQSGdRalVhRGw1ZFhqdHV4c3JJeUN2YzhMVHc4bk9Ua1pFcVZLb1dibTF1TzJ6SUVDbk1LSlBYczJaTk9uVHJsdUozY2VCYkhmK1hLbGRtMWExZU9ZdzRmUHN5Q0JRdm8zNzgvM2J0M3ozRnM1c2ZuNHNXTHJGbXpCbTl2YjV5ZG5ibDY5U3FlbnA3bzlYb1dMVnBFVkZRVU0yZk9wRml4WWlhM05YbnlaTzdldmN2NjlldE5MbS9Zc0NHTEZpMmlXclZxeE1iR3NtZlBIalAzTmtOTzQrclVxVVAzN3QyZjZmbFRDQ0dFRVA5TzJ1UWtBS3psZW9NUVFvZ1htQVNTaEJBaWo1eWRuZW5YcngvZmZ2c3RhV2xweE1mSHMySERCZ1lOR3BUdEI2WkNDQ0dFRU9MZnlkSFJrV2JObWpGeTVFaXVYNytPcmExdGxtQ0NxVUJTWm9jUEh6YTduK2JObStQbjUyZHkyZnIxNjQwQ1NRQ2pSbzFDclZZcm9Zd09IVHJRb1VPSExPdHUzNzZkNWN1WDQrZm5sMk5GSEI4ZkgzeDhmTExjdm5qeFluUTZIZWZQbjJmR2pCblVyMS9mcU8xY2RyWnYzODdhdFd0NStlV1hUWVp2ZHV6WXdaVXJWL0R4OGFGQ2hRcFpBaG1IRHg5bStmTGxCQVFFVUtWS0ZiUDdzMVJzYkN5UVVkbkpVTjNKSEhkMzl5eTNuVDE3bGg5Ly9OR2k5Y3VYTDgvbzBhT1ZLajNSMGRGRkhraXlSR3BxS3JkdjN3WXlBajZQSGoyaVRKa3l1ZDZPVHFmanlwVXJIRDU4bUY5Ly9aV0VoQVFnbzBKWWx5NWRjSGQzWjlhc1dZU0ZoZEc5ZTNmcTFhdVg3N2xmdkhnUndLaENUM2JTMHRJQVRQNHRhR2c5bHJueVUwRjRGc2UvU3FVeVcyM0pjTTVTcTlXNWFtTzRmUGx5U3BjdXplalJveGsxYWhRSkNRbDRlWG5oNnVwS1VGQVFmbjUrdlA3NjY5bXVuNWFXbG0yTFNvTWFOV29ZL1Z5M2JsMCsrZVFUazJQOS9mMkppb3JLTVlDVitUbDhWdWRQSVlRUVF2dzdwU2NsZzVVVktsdmJvcDZLRUVJSWtXY1NTQkpDaUh4d2MzT2pkKy9lYk5pd0FaMU94OE9IRDltMGFSUHZ2UE5PanQrMEZVSUlJWVFRL3l4bno1N05VclhJVUJVbXN3OC8vSkJSbzBheGJOa3lQRHc4cUYyN3RySXNwMEJTV0ZpWVVlV2dyVnUzOHVhYmI1cXN0cEVicGxxZ0ZRYmJ2ejlFYjl5NE1lN3U3cHc5ZTVhSWlBaXFWcTJhN1RySnljbjg5Tk5QQUF3YU5NamttRjI3ZHFGV3F4a3hZZ1E3ZHV6SXN2elJvMGZFeE1Td2NPRkN2dnp5UzZXMVhYNFpXcVo5L1BISFpvTXZseTVkWXRLa1NTYmJ1ejE2OUlnelo4NVl0RS9EWTJVSTgwUkhSNXNNT1QxdnpwNDlTMXBhR3FWTGx5WW1Kb2FEQncvU3ExY3ZpOVpOVEV6a3pKa3poSVNFY09yVUthV2xscDJkSFIwNmRLQnIxNjY0dTdzVEhCek15SkVqU1VoSW9HVEprang1OGtTcEhHVEtlKys5WjlHeGYvejRjUUFsSkhMNjlHa1NFaEpvMGFKRmxyR0dhazJtWHIrRzEzWk8xWlB5b3JDUC83VnIxeElWRldWMm5LRWQ0NUVqUjR4YXB1V2tXN2R1VEo4K25hU2tKQ3BXck1qcTFhdFp0MjZkVXAzSTJ0cWFKazJhNUxnTm5VNlg2L3RrU2NESzBsRFZzenAvQ2lHRUVPTGZTWnVjaEkyVFUxRlBRd2doaE1nWENTUUpJVVErdWJ1NzA2TkhEelp2M2d6QW5UdDMrUEhISC9udmYvOWJ4RE1UUWdnaGhCRFB5cjE3OTB5MlMzcGF0V3JWR0Q1OE9Jc1hMK2FUVHo1aHhZb1ZsQzVkR3ZqL2xrK21BZzA3ZHV6QXlzb0t2VjVQZUhnNDU4NmRZOCtlUFN4WXNFQlovMFZnWldWRjc5NjlDUWdJWU9YS2xRUUVCR1E3ZHVYS2xjVEZ4Zkg2NjY5bkcvcHAxS2dSWmNxVTRhV1hYaks1dkd2WHJodzhlSkRMbHkvenl5Ky8wTDU5K3dLNUg0WUFocnU3dTlud2d1RjVOVlhOcUZXclZqUnIxc3pvdG1uVHBoRWFHc3JjdVhPcFZhdVdjcnVoTW91aDVkbmR1M2ZOdGlSN0hodzRjQURJcUQ2emZQbHlBZ01ENmRHamgwVmY0QWdNREdUVnFsVkF4dVBYc21WTDNuampEUm8wYUVDeFlzVklTRWpnaXkrKzROZGZmMVhXc2FRMTE4Q0JBODJHU1JJU0V2ajk5OStCak9Nc0tTbUp6ei8vbk1URVJMUmFMYTFidHpZYW4xT0ZwS2VYblRsemhyMTc5K2E0ZjFPOHZMeU1LdkFVOXZGLzd0eTViRnNvUHMzT3ppNVhGY1ArODUvL1VLMWFOZVhuQ3hjdWNQTGtTU0RqZmw2NGNJR1BQdm9JWDE5ZkJnOGVqSWVIUjVadHBLZW5TM1ZpSVlRUVF2eGphUjQreE1aWjJyZ0tJWVI0c1VrZ1NRZ2hDa0RObWpWNTY2MjNsQStWcjErL3ppKy8vRUs3ZHUyS2VHWkNDQ0dFRU9KWmFOKytQZSs5OTU3UmJhZFBuemJaR3Foang0NkVoSVFRRWhMQzU1OS9Ua0JBQUNxVkt0c0tLekV4TVFRRkJlSHI2OHZKa3lkeGQzZG53SUFCekpremg4bVRKN05nd1lKOHozL2t5SkU1VmpZeGhHcFdyVnJGdDk5K20rMjRXclZxTVcvZXZCejMxYkpsUzNidjNzMjVjK2ZZdDI4ZmJkdTJ6VExtK1BIakJBWUc0dVRreEFjZmZKRHR0cnAwNlpKamxTaVZTc1dZTVdNWVBYbzBhOWFzb1ZtelpoUXZYanpIK1prVEZSVkZURXdNZG5aMmxDdFh6dXo0NU9Sa0FKUDd0YmEyemhKb01nU1BiRzF0VFlhZEtsV3FCR0J4SlpxaWRPdldMWTRkTzBieDRzVjU0NDAzK1BQUFAvbnBwNThJREF5a1k4ZU9adGZ2M3IwN2lZbUp2UGJhYTNoNWVTbXZEYjFlejhHREIxbTVjaVd4c2JIVXJWdVhjZVBHVWJLazZRczIwZEhSVEpreWhmdjM3OU9zV1ROS2xDaGhkdDk3OXV4QnE5WHl5aXV2NE9ibUJtU0V4YVpNbWNMY3VYTlJxVlMwYk5sU0daK2FtZ3FZRGlRbEpTVUIveDlLdTN2M0xrZU9IREU3aDZmWjI5c2JCWklLKy9oZnZIaHhydWRvY1B2MmJZNGRPMGJkdW5WNTdiWFhUSTdSYURRY1BYcVVYYnQyY2VuU0pVcVhMczJubjM2S3I2OHZkKy9lNWV1dnYrYkVpUk9jT25XS3BVdVhabGsvTlRWVnFiNVdsSjdsK1ZNSUlZUVEveDRKbHk1U1BOTVhGSVFRUW9nWGtRU1NoQkNpZ0RSbzBJQ0VoQVNsclArWk0yZHdjbkxpOWRkZkwrS1pDU0dFRUVLSXdtWmpZNU1sUEpKVDVZNHhZOGJnNysvUDc3Ly96cmx6NS9EeDhjbTJ3c3JHalJ0SlMwdWpXN2R1U2dXUjFxMWJjKy9lUFRadTNNaTJiZHVVSUVaZ1lDRG56NTgzdWMrY0xwaTd1N3Vick14a0VCMGRUV1JrSkdYS2xNSEZ4U1hiY1licVBUbXhzckppekpneHZQLysreXhac2dRUER3OXExcXlwTEw5OCtUS2ZmLzQ1S3BXS2lSTW5aaHN5QVNoYnRxelovYjM4OHNzMGJkcVVZOGVPOGQxMzMyVUpqdVhXNmRPbkFmRDA5TFNveW84aGpKTGZJSlJCalJvMUFMaDI3VnFCYksrdzZQVjZKVVRTdVhObjdPenM2TjY5Tzd0MjdXTGR1blUwYWRJa3gyTUpNZ0kxVDdmck8zLytQQ3RYcmlRc0xJeGl4WW94ZE9oUXVuWHJwZ1M1bm5iNzltMm1UcDFLWkdRa3paczNaOUtrU2RtT05kQm9OT3pldlJ1QXQ5OStXN25keTh1THlaTW44L0hISHpObnpoeUtGeStPcjY4djhQL0JNMU9WbHg0L2ZneVFKUWcxY09CQXVuVHBrdU5jQUVKRFE1azJiVnFXMjR2aStMZlVqUnMzV0x0MkxRTUdEREFaU0lxUGoyZmd3SUhFeDhkVG9rUUpCZzhlakorZm4vTDRWYXBVaVk4Ly9wano1ODl6K1BCaG8zT0VRVUpDUXI3YlZoYUVaM24rRkVJSUljUy9nemJsQ1U5dTNxUmNsMjVGUFJVaGhCQWlYeVNRSklRUUJhaEZpeGJFeDhmenh4OS9BQkFVRklTVGt4TzFhOWN1NHBrSklZUVFRb2puaWF1cks2TkhqOGJCd1FFZkh4L0FkTXVuVzdkdUVSZ1lTSTBhTmJLOHAzejMzWGNwVzdZc2JkdTJWVnBVM2JselIya245alJEQlNaVEprNmN5SU1IRDFpNmRDbnZ2ZmRlbGd2ajI3ZHZaL255NVhUcDBvV3VYYnNhTFFzT0RtYmZ2bjJNSERsU3FTUmpUdFdxVlJrMWFoUUxGaXhnNnRTcEJBUUU0T0hod2NXTEY1azJiUnFwcWFtTUhqMmFoZzBiV3JROWN3WU5Ha1J3Y0REWHJsMURyOWRqWldXVjUyMEZCUVVCS0VFVWN4SVRFNEdzWVpTOEtsMjZORzV1YnZ6MTExK2twYVU5dHkycnRtN2RTbWhvS0M0dUx2VHMyUk1BTnpjM09uZnV6UGJ0Mi9uc3M4K1lNMmVPUmFFdXZWN1BxVk9ubEcwQ05HellrRkdqUmxHdVhEbk9uRG1qdkk0eU8zTGtDUFBtelNNbEpRVS9QeitHRHg5dU5vd0VzSFBuVHFLaW9uQnhjYUY1OCtaR3k1bzJiY3F3WWNOWXNXSUZDeFlzWVAzNjlkamEyaXFCSkZNVmV3eXZ5VEpseWhqZHJsYXJ6YmI4ZzV6RGpaYkk2L0d2MCtsWXVIQmhudlpwdU0vSGp4OG5NakxTYUZuanhvMXAwcVFKWGJwMHdjN09qalZyMXJCeDQwWTJidHlZWlR0cXRacnQyN2RudVYycjFSSWRIVzNVMXZCcEN4WXNVUFp0T1AvOTlkZGZmUFRSUnliSEc0SmoyUzNQek0vUGp5Wk5tZ0RQL3Z3cGhCQkNpSCsreEwvZjh4YVg2d3BDQ0NGZWNCSklFa0tJQXRhNWMyZVNrNU1KQ3dzRE1qN01MbEdpQkZXcVZDbmltUWtoaEJCQ2lPZEo1blpQOFA4dG56SUhHaFl0V2tSNmVqcisvdjVaMXJleXNzclNJbmpZc0dINCtmbVozTi82OWV2WnNHRkR0dk01ZGVvVUowK2U1TWFOR3l4Y3VOQ2lpK04zN3R3aElDQ0FsSlFVMnJScGs2c0w2dTNhdGVQdTNidHMyYktGc1dQSDR1Zm54NVl0VzlCb05Bd2RPdFNpbGw2V2V1bWxsNWd6Wnc2MWE5Zk9WeGpwK3ZYclhMaHdBWlZLeFp0dnZtblJPdkh4OFFBNE9UbmxlYjlQOC9MeVl0KytmWnc5ZTViR2pSc2JMZHU2ZFN1K3ZyNjR1N3RuV1M4cUtvcUlpQWljbkp6dzhQQW9zUGs4N2ZEaHczenp6VGNBZlBEQkJ6ZzRPQ2pMQmc0Y3lQSGp4N2x3NFFLZmYvNDVreVpOeWpHVUZCc2J5NGNmZnNpZE8zY0FxRmF0R3Y3Ky9rb0E2ZHR2djJYVHBrME1IanlZWHIxNkFSbVArZEtsU3psMDZCQTJOamFNSFR1Vzl1M2JXelQzNk9ob3Z2dnVPd0Q2OWV0bk1nelVyVnMzNHVMaWFONjh1Zko2TlZUQ2VqcGdsSjZlVG5oNE9MYTJ0bGtDU2M5S2ZvNy93NGNQNTJtZldxMFdnSnMzYnlyUG5VSDU4dVZwMHFRSi9mcjFJekV4a1pVclYxS3JWaTI4dkx5TXhvV0VoSER6NWsyVDI3OTkrelk2blU1cFlXaEtXRmlZVVdVNE96czdOQm9OVjY1Y01UbmVFRnJLYm5sbVR3ZlZDdnY4bVpxYVNucDZ1dEwyVHdnaGhCRC9iQWtYTTc3d1hLSk8zU0tlaVJCQ0NKRS9Fa2dTUW9nQ1ptVmxSYytlUFZtM2JoMzM3OTlIcjlmei9mZmYwN3QzYndrbENTR0VFRUtJYkptcXNPTG01a2FMRmkzdzl2WldMdkFYbG80ZE94SVpHY21XTFZ1WU1HRUNDeGN1cEhUcDB0bU9qNDZPWnZMa3lTUW5Kek5tekpnOHRTb2VNbVFJeWNuSi9Qenp6MHAxRkg5L2YzcjA2SkhuKzVHZHVuWHovMkgrcWxXcmdJd3dncVhoa3JpNE9BQ2NuWjN6dEUrdFZzdURCdys0ZCs4ZU1URXh0RzNibHNhTkc3TnYzejRPSFRwa0ZFaEtTRWpnNjYrL0pqQXdrRysvL1RiTHRqWnMyTURldlh2cDI3ZHZvUVdTOXUvZno0SUZDOURyOWZUcjE0OUdqUm9aTGJlenMyUG16Sm1NR1RPR0kwZU9rSktTd3NTSkU3T3RJRld5WkVucTFLbURnNE1EdlhyMTR2WFhYemNLMVhUcjFvMWp4NDZ4ZXZWcVNwVXFSVkpTRWhzMmJDQXhNWkdxVmF2eXYvLzl6K0w3cXRmckNRZ0lJQ2twQ1E4UGp5eUJ2OHllYmlWbmVQMCtIVWk2ZVBFaUdvMEdMeTh2aTZvekZaYThIUDhxbFVwcFhXZVFsSlRFNHNXTGVlZWRkM0lNQXgwNmRJalBQdnVNZnYzNjBiZHZYN1A3cWxPbkR2Mzc5emU2TFM0dXppaVFWS3RXTFdXZmh3NGRBaUF5TWhLTlJvTmFyYVpjdVhKR3JSUy8rdW9yeSs3bzMvcjI3VXRVVkZTVysyeUp3anAvcHFhbXNuanhZZzRlUEloT3A2TkZpeGFNR3pmdXVhMk1Kb1FRUW9pQzhXai9mb3FWTFVleElncTBDeUdFRUFWRkFrbENDRkVJYkd4czZOdTNMOTk4OHcyUEh6OG1QVDJkVFpzMjBhZFBId2tsQ1NHRUVFSUlrd3lCQmpzN08rVzI3dDI3UDlPcUt2NysvdHkvZjU5ang0NHhmLzU4WnMrZWJYS2NWcXRsOHVUSlJFWkcwcjkvZjk1KysrMWM3eXNpSW9LdFc3ZXlkKzllbzlzTndYNC9QNzlDcmVLVFczdjI3T0gzMzMvSDJ0cWFmdjM2V2J6ZW8wZVBnSndEU2NuSnlVUkdSaElaR1VsMGREU1FFYVpJVEV3a0lpSUNuVTRIWkFUVTJyWnRpNit2TDg3T3podzVjb1JCZ3daUnJsdzVBS1VTVGRXcVZVM3U1OUtsUzBCRzI3R0NwdEZvV0wxNk5kdTJiUU9nVTZkT3ZQdnV1eWJIVnE5ZW5lblRwek5yMWl4Q1FrSVlPblFvWThlT3piWkYzNmhSbzdLdG91VGs1TVRFaVJNWk5Xb1U4K2JOQXpKZVErKysreTY5ZXZYQ3hzYnlqNzVXclZyRitmUG5zYmEyNXFPUFByS29uUnhrdEZzMHRPWjd1b0tOSVRoVEdJOTVVUWdKQ1NFb0tJZ3paODR3ZS9ac1BEMDluOW0rRGMvdm8wZVAyTEZqQnlxVmlzT0hEeE1lSHM2VUtWUG8wYU5Ib1lRWkxWVVk1ODl2dnZtRy9mdjNVN3QyYmZSNlBVRkJRYmk1dVRGNDhPREN1aHRDQ0NHRUtHSkpmLzVKN01rVFZCb292KytGRUVLOCtDU1FKSVFRaGNUT3pvNysvZnV6ZnYxNkhqOStqRmFyWmRPbVRmejN2LytsV3JWcVJUMDlJWVFRUWdoUmdIYnQyc1d1WGJ2eXRZMTc5KzRCeHNHVkdqVnE1R3VidVdWbFpjWEVpUk54Y1hISlVxMGtNMnRyYTRZTUdjTDU4K2Q1NTUxM0xONStVbElTSjA2Y1lQLysvWncvZng3SUNKVDA2L2QvN04xNVdGUmwvd2J3ZXdhR1JVQTJjWU5VRkVFU0JSVEZUTVZjYzhjMXNqUk5LODJsTExWY2NrM0xYVXRUSzh1OTFGZlVWRnhRRkNFVkZaVEZEV1VIWlJVUWtXVmc1dmNIdnpreHpnd01DbzdML2JtdTkzcmpPYzg1OHd3OEhOUno4LzEraUhidDJ1R1BQLzVBVUZBUS9Qejg0T2ZuaHlaTm1zREx5d3R0MnJTQms1T1QxZ0dScWxBRVNjb0h3WjUwOCtaTm9kcUtqNCtQMm5abzZraWxVa1JIUndPQVNqdW05UFIwTEZpd0FLbXBxY2pMeTFNNTkvYnQyd0FBR3hzYk5HellFTGEydHNKKzBOZlh4OUNoUS9ISEgzOWc3ZHExV0xwMEtjUmlNZTdjdVFNQWNIUjBWTG5ldzRjUGtaU1VoSHIxNnNIQndVR3I5V3NyS2lvS2E5YXNFZHBqalJ3NUVtUEhqcTN3SEU5UFR5eFpzZ1NMRnk5R1ptWW01c3laQTFkWFY0d2FOVXFsbW8rNnI3dFVLa1Y0ZURqOC9mMFJGQlFFbVV3R1BUMDk5T3paRTJQR2pJRzF0WFdWM3NQZmYvK05mZnYyQVFBKy9mVFRLbjJPSWlJaUlKUEpZR3hzckZUcEtTY25CNmRQbjRhUmtaRktpMGJGZXlnb0tLajArc1hGeFZxdnBhcTAyZi9sZGV2V0RWS3BGS3RYcjhhTUdUTXdiOTQ4dEd2WFRtV2VYQzZ2MW5VcTVPZm5ZODZjT1VKbHJhU2tKT3pldlJ1ZmYvNDVQdi84YzYxYjg5V0VtcmgvQmdjSHc4N09EcXRXcllKY0xzZkhIMytNNE9CZ0JwS0lpSWhlWVNsL2JBRkVJcnd4Y2FLdWwwSkVSUFRNR0VnaUlxcEJ0V3ZYeHBneFk3QjE2MVlobFBUMzMzL0R4OGVIb1NRaUlpS2lWNGlWbFJVYU5HaWdOSmFYbHljRU5CU0tpNHNSRUJBQVYxZFhwZmx4Y1hFSURBd0VBSzByYXQ2N2R3ODdkKzRFQUNRbkp3TUFUcDgrTFFSZ25oUVRFd09nTER4MThlSkZEQmd3QUlXRmhUaDQ4S0RhK2F0V3JWSjZMUUE0ZHV3WXdzUERsZWJObno5ZjVkeStmZnZDMDlNVE1wa01zYkd4Q0E4UFIwaElDQ0lpSW9UV2MvWHExY09nUVlQUXQyOWZvYXJNdkhuemNQdjJiUnc4ZUJDQmdZR0lqNDlIZkh3OHRtM2JCaU1qSXpnNU9jSGUzaDR1TGk3dzh2TFM2dk5VWG01dUxreE1USVNxT1NrcEtZaUtpaExXbzA1MGREUm16NTROcVZTSzFxMWJxd1FJNUhJNW9xT2pVYTllUFppYm13dnR4RXBMUzdGcDB5Yms1K2ZEek13TWpSczNWanF2VHAwNlNFNU9Sa0ZCQVN3c0xQREdHMi9BMXRZV2RuWjJzTE96ZzYydExSbzJiS2l4TmRPUUlVTnc4dVJKaElhR1lzbVNKUmcvZmp4T25qd0pBR2pWcXBYS2ZFVjFwS2RwcmFmSjNidDNzV1BIRHB3L2Z4NUFXWFdncjc3NkNsMjZkTkhxZkhkM2QyemF0QW5MbGkxRFJFUUV3c1BERVI0ZWpvWU5HK0xISDM5VStoNlJ5K1ZJU0VoQVpHUWt3c1BEY2ZueVphR3FtSW1KQ2J5OXZURjQ4R0RZMk5oVTZUM0laREpzM0xoUitENFlNR0FBaGd3Wm9qSXZMeThQMmRuWnNMYTJGdlpyYVdrcHJsKy9qblhyMWdFQVBEdzhsTTdadG0wYmlvcUs0T1BqbzFJNUNRRCsvUE5QdGEzMWFzclQ3SDkxZXZmdURZbEVnaFVyVmlBN08xdnRITVYrTXpVMTFlcWFlL2JzZ2ErdnI5S1lWQ3BWYW5NWEd4dUx4WXNYSXprNUdWMjdka1dQSGowQUFIWjJkbGk5ZWpYV3JGbURpSWdJZlBubGwxb0hySjdGMWF0WGEvVCtDWlNGRDZWU0tVcEtTZ0NVN2JrbjJ3SVNFUkhScTZQazBTT2srdjRQZGZzUGdHRzkrcnBlRGhFUjBUTmpJSW1JcUlhWm1wcGl6Smd4Mkw1OU83S3lzaUNUeWZEMzMzOWorUERoYW45em1ZaUlpSWhlUHAwNmRjS1VLVk9VeGk1ZXZJanZ2dnRPYWN6QXdFQUlxWmlZbU1EUzBoSjZlbnBJU2txQ1RDYURvNk9qMW45R3pNM05oYisvdjlMWXJWdTNjT3ZXclFyUFV6d1FiOWV1SFlxTGk0VXdpVFlVQWFIS3VMdTdReXFWNHBOUFBoRXFQd0dBb2FFaHVuVHBndTdkdTZOZHUzWktZUU1GSnljbmZQUE5ONWc0Y1NMKy9mZGYvUHZ2dndnTEMwTmhZYUVRV0huYXlsRXpaODVFYkd3c0pCSUo5UFQwVUZoWUNLQXNTS0t1b3M3NTgrZng0NDgvb3FDZ0FFMmFOTUc4ZWZOVXF2V0lSQ0xNblRzWE9UazUwTlBUZzVtWkdZeU1qUERnd1FPaHNzMzc3Nyt2OGw3RllqSFdyMSt2RkhDcENrTkRReXhjdUJEVHAwL0h1WFBuY083Y09RQmw0VGgxYmJScW9sM2IvdjM3aGYzajZlbUpMNy84c3NvdEJ1dldyWXRWcTFZaElDQUEyN2R2UjBwS0N2cjM3NDhHRFJvSVlhSGJ0MjhqSVNGQkNDQUJnRVFpUWNlT0hkR3RXemU4OWRaYkdvTmJGVWxOVGNXeVpjdUVVRTZmUG4wd2VmSmt0WFBUMHRJdzhmOS9TMTBrRXNIUTBCREZ4Y1ZDT3oxRm03ankxejV5NUFqTXpjM2g0K09qOXBxT2pvNHFRVFYxSGp4NGdORFEwQ3E5TjNXcXV2OHIwcTFiTjdScTFRbzJOamJ3OC9QRDc3Ly9qdHExYThQQXdBQjVlWG5Jek15RVNDUlNHNDVUeDluWkdlN3U3a3BqSVNFaGlJdUxRMjV1TG5idjNvMS8vdmtISlNVbDhQVDB4TXlaTTRWNVBYdjJSTjI2ZGZIZGQ5L2g5T25UdUh2M0x0YXNXYU5VcmFvbXBLZW4xOWo5VTZGbno1N1lzV01IeG80ZEN6MDlQYVNtcHJJNkVoRVIwU3RLTHBmajVoZFRJQ3NzUk9NcFUzVzlIQ0lpb21yQlFCSVIwWE9nQ0NWdDNicFZDQ1h0M2JzWEkwYU1ZQ2lKaUlpSTZEVmphMnVMNk9obzVPZm5JejgvSDBCWnVLSkRodzZZTkdtUzJwQ09PazVPVHMvVUprNFI0TkMybWsxVlNDUVM2T3Zydzl2YkczLy8vVGZhdFdzSFQwOVBlSGg0YUYyNXBIYnQydWpUcHcvNjlPbUQ0dUppM0w1OUc5ZXZYMGR1Ymk1NjllcjFWT3RxMXF3WlltTmpJWlZLSVpWS1VidDJiYlJwMHdhVEprMVNtU3VUeWJCdjN6NFVGQlRBMGRFUlM1Y3VWV3FuVjU2VGt4TkNRME5SVWxLQ25Kd2NZZHpLeWdyRGhnM0RzR0hEMUo2bmJlczNUUm8xYW9SZmZ2a0Z2LzMyR3k1Y3VDQlVLRkszaDY1ZnZ3NExDd3UwYk5ueW1WNnp2R25UcGtFbWs2Rm56NTRxMVlHcXFsdTNidWphdFN0dTNicUZOOTk4RTBCWmFNdlkyQmczYjk2RW9hRWhuSjJkMGJKbFM3UnQyeGF0V3JXQ29hSGhNNzFtUUVDQUVFYXFyTTJjblowZGpJeU1VRlJVQkxsY0xvUjVqSTJONGU3dWpqRmp4aWlGaStyWHJ5KzA2OVlVT092YXRTdUdEeDllNlRyRHdzS3FKWkJVbGYydkRVVTFLbnQ3ZStUbDVRbXRCOFZpTVJvMmJJaVJJMGVpYWRPbVdsMnJkZXZXS20zT2NuTnpFUmNYaHpObnpzRFgxeGRpc1JnZmZQQUJSbzhlcmJMSFhWMWRzV0xGQ3N5YU5RdG1abVphVjJaNkZqMTY5S2l4KzZmQ3lKRWpJWlZLY2VMRUNjamxjdmo0K0dpMVo0aUlpT2psRS9QOUltU2Q4b2ZGV3gxaDRxVDZDd1pFUkVRdkk1RzhwcHE2RXhHUmlzZVBIMlBIamgxSVQwOEhVUGFidFVPSERvV3pzN09PVjBaRVJFUkVUNk93c0JEcDZla3dNek9EcGFXbDF1ZkpaRElVRnhlanVMZ1lwYVdsTURjMzF6cUk5REtSeVdRdjVQdVN5V1NReStVcTFZNmU5UERoUSt6YnR3K2pSbzNTcWdLUFZDcEZjWEV4cEZJcDlQWDFuMHNvNGxWWFZGU0V0TFEwMk5uWlZmdGVrc3ZsV0xWcUZicDA2WUwyN2R0cmZWNUpTUWxLUzBzaEVvbWVxaktUcm1tNy81LzIyaUtSU0doZHFNMzh1TGc0V0ZwYXdzcktTdTJja3BJU3JGaXhBaU5HaktpMDlibWlBcEcyclMrSmlJaUlYZ1QzLy80THQ3K1pBU003TzdqdDg0VlJ3NGE2WGhJUkVWRzFZQ0NKaU9nNUt5Z293UGJ0MnhsS0lpSWlJaUlpSWlJaUlpSjZUVDIrRTQzWUZjdVJlZUk0YWpWckJyZTkrMkZReFJiSVJFUkVMeklHa29pSWRLQ2dvQUE3ZCs1RWFtb3FnTEpRMHFCQmc5Q3FWU3NkcjR5SWlJaUlpSWlJaUlpSWlHcks0N3QzRWJkcUJUSmJHWjcwQUFBZ0FFbEVRVlQ4amdJQXpGemQ0THBqRi9RMXRJZ21JaUo2V1RHUVJFU2tJMFZGUmRpK2Zic1FTZ0lBYjI5dmhwS0lpSWlJaUlpSWlJaUlpRjVSb1FQN0l5LzhHcXk3OTBEOVljTmgwN2VmcnBkRVJFUlVJeGhJSWlMU29hS2lJdXphdFFzcEtTbkMySUFCQStEbTVxYkRWUkVSRVJFUkVSRVJFUkVSVVUwb1NyMFBrWjQrREd4c2RMMFVJaUtpR3NWQUVoR1JqaFVYRjJQbnpwMUtvYVR1M2J1alk4ZU9PbHdWRVJFUkVSRVJFUkVSRVJFUkVSSFIwMkVnaVlqb0JWQmNYSXpkdTNjaktTbEpHSE56YzBQLy92MGhFb2wwdURJaUlpSWlJaUlpSWlJaUlpSWlJcUtxWVNDSmlPZ0ZVVkpTZ3YzNzl5TTZPbG9ZczdlM3g0Z1JJMkJnWUtERGxSRVJFUkVSRVJFUkVSRVJFUkVSRVdtUGdTUWlvaGVNbjU4ZlFrTkRoWTl0Ykd6dzRZY2Z3dFRVVkllcklpSWlJaUlpSWlJaUlpSWlJaUlpMGc0RFNVUkVMNkJMbHk3aHhJa1R3c2RtWm1iNDRJTVBZR05qbzhOVkVSRVJFUkVSRVJFUkVSRVJFUkVSVlk2QkpDS2lGOVR0MjdleGYvOStsSmFXQWdBTURBd3dZc1FJMk52YjYzaGxSRVJFUkVSRVJFUkVSRVJFUkVSRW1qR1FSRVQwQXJ0Mzd4NysrdXN2UEg3OEdBQWdFb25RdjM5L3VMbTU2WGhsUkVSRVJFUkVSRVJFUkVSRVJFUkU2akdRUkVUMGdzdk56Y1d1WGJ1UWxaVWxqTDM5OXR2bzFxMmJEbGRGUkVSRVJFUkVSRVJFUkVSRVJFU2tIZ05KUkVRdmdhS2lJdXpac3djSkNRbkNtTE96TXdZUEhndzlQVDBkcm95SWlJaUlpSWlJaUlpSWlJaUlpRWdaQTBsRVJDOEptVXdHWDE5ZjNMeDVVeGl6czdPRGo0OFBqSTJOZGJneUlpSWlJaUlpSWlJaUlpSWlJaUtpL3pDUVJFVDBramw3OWl5Q2dvS0VqMnZYcm8zMzNuc1A5ZXZYMStHcWlJaUlpSWlJaUlpSWlJaUlpSWlJeWpDUVJFVDBFcnAyN1JxT0hEa0N4UzFjVDA4UHZYdjNSdHUyYlhXOE1pSWlJaUlpSWlJaUlpSWlJaUlpZXQweGtFUkU5SktLaTR2RDNyMTdVVnhjTEl3NU96dGowS0JCa0Vna09sd1pFUkVSRVJFUkVSRVJFUkVSRVJHOXpoaElJaUo2aVQxNDhBQjc5dXhCWm1hbU1HWmxaWVgzMzM4ZlZsWldPbHdaRVJFUkVSRVJFUkVSRVJFUkVSRzlyaGhJSWlKNnlaV1VsTURQencvaDRlSENtRVFpd2FCQmcrRHM3S3pEbFJFUkVSRVJFUkVSRVJFUkVSRVIwZXVJZ1NRaW9sZEVWRlFVRGg4K2pKS1NFbUhNdzhNRHZYcjFncDZlbmc1WFJrUkVSRVJFUkVSRVJFUkVSRVJFcnhNR2tvaUlYaUdabVpuWXMyY1BIang0SUl6VnIxOGZJMGFNZ0xtNXVRNVhSa1JFUkVSRVJFUkVSRVJFUkVSRXJ3c0drb2lJWGpGU3FSU0hEaDNDelpzM2hURkRRME1NR1RJRURnNE9PbHdaRVJFUkVSRVJFUkVSRVJFUkVSRzlEaGhJSWlKNlJZV0dodUxFaVJNb0xTMFZ4dDUrKzIyODg4NDdFSWxFT2x3WkVSRVJFUkVSRVJFUkVSRVJFUkc5eWhoSUlpSjZoYVducDJQUG5qM0l5Y2tSeHV6czdEQjgrSENZbXBycWJtRkVSRVJFUkVSRVJFUkVSRVJFUlBUS1lpQ0ppT2dWVjF4Y2pBTUhEaUE2T2xvWXExV3JGdnIyN1F0bloyY2Ryb3lJaUlpSWlJaUlpSWlJaUlpSWlGNUZEQ1FSRWIwbUxsMjZCSDkvZjhoa01tSE0wZEVSQXdZTVFLMWF0WFM0TWlJaUlpSWlJaUlpSWlJaUlpSWllcFV3a0VSRTlCcEpTMHZEZ1FNSGtKR1JJWXl4V2hJUkVSRVJFUkVSRVJFUkVSRVJFVlVuQnBLSWlGNHpNcGtNUVVGQkNBb0tRdmtmQWF5V1JFUkVSRVJFUkVSRVJFUkVSRVJFMVlHQkpDS2kxeFNySlJFUkVSRVJFUkVSRVJFUkVSRVJVVTFnSUltSTZEVW1rOGtRR0JpSWYvLzlsOVdTaUlpSWlJaUlpSWlJaUlpSWlJaW9XakNRUkVSRXVILy9QZzRjT0lDc3JDeGhqTldTaUlpSWlJaUlpSWlJaUlpSWlJam9hVENRUkVSRUFJRFMwbElFQmdiaS9QbnpySlpFUkVSRVJFUkVSRVJFUkVSRVJFUlBqWUVrSWlKU29xNWFrcEdSRVFZTkdnUkhSMGNkcm95SWlJaUlpSWlJaUlpSWlJaUlpRjRHRENRUkVaR0swdEpTbkQxN0ZoY3VYRkNxbHVUZzRJQjMzMzBYbHBhV09sd2RFUkVSRVJFUkVSRVJFUkVSRVJHOXlCaElJaUlpamU3ZnY0LzkrL2NqT3p0YkdCT0x4ZkQwOUlTWGx4Y2tFb2tPVjBkRVJFUkVSRVJFUkVSRVJFUkVSQzhpQnBLSWlLaENwYVdsdUhEaEFvS0RneUdWU29WeEV4TVRkTy9lSGE2dXJqcGNIUkVSRVJFUkVSRVJFUkVSRVJFUnZXZ1lTQ0lpSXEwOGV2UUlKMCtleFBYcjE1WEdHelJvZ0g3OStxRkJnd1k2V2hrUkVSRVJFUkVSRVJFUkVSRVJFYjFJR0VnaUlxSXFTVXBLd3RHalI1R1JrYUUwM3JwMWEvVG8wUU1tSmlZNldoa1JFUkVSRVJFUkVSRVJFUkVSRWIwSUdFZ2lJcUlxazh2bENBME54Wmt6WjFCWVdDaU1TeVFTZE83Y0dXKzk5UmJFWXJFT1YwaEVSRVJFUkVSRVJFUkVSRVJFUkxyQ1FCSVJFVDIxZ29JQ25EbHpCcUdob1VyamxwYVc2TldyRnh3ZEhYVzBNaUlpSWlJaUlpSWlJaUlpSWlJaTBoVUdrb2lJNkpsbFpHVGc4T0hEU0VsSlVScHYwcVFKK3ZYckJ5c3JLeDJ0aklpSWlJaUlpSWlJaUlpSWlJaUluamNHa29pSXFOcEVSVVhCMzk4Zmp4NDlFc1pFSWhIYzNOemc1ZVVGTXpNekhhNk9pSWlJaUlpSWlJaUlpSWlJaUlpZUJ3YVNpSWlvV2ttbFVnUUZCZUhDaFF1UXlXVEN1SjZlSHRxMGFZUE9uVHZEeE1SRWh5c2tJaUlpSWlJaUlpSWlJaUlpSXFLYXhFQVNFUkhWaU56Y1hKdzdkdzdoNGVFby82TkdYMThmN2R1M1I4ZU9IV0ZzYkt6REZSSVJFUkVSRVJFUkVSRVJFUkVSVVUxZ0lJbUlpR3JVZ3djUGNPN2NPVVJHUmlxTkd4Z1k0SzIzM2tLSERoMWdZR0NnbzlVUkVSRVJFUkVSRVJFUkVSRVJFVkYxWXlDSmlJaWVpNnlzTEp3OWV4WTNidHhRR2pjMk5rYkhqaDNSdm4xNzZPdnI2MmgxUkVSRVJFUkVSRVJFUkVSRVJFUlVYUmhJSWlLaTV5bzlQUjFuenB4QmRIUzAwcmlKaVFrNmQrNk1ObTNhUUU5UFQwZXJJeUlpSWlJaUlpSWlJaUlpSWlLaVo4VkFFaEVSNlVScWFpb0NBZ0lRRXhPak5GNjdkbTE0ZVhuQjFkVVZJcEZJUjZzaklpSWlJaUlpSWlJaUlpSWlJcUtueFVBU0VSSHBWSEp5TXM2Y09ZUDQrSGlsY1V0TFMzVHExQWx1Ym00Nldoa1JFUkVSRVJFUkVSRVJFUkVSRVQwTkJwS0lpT2lGa0ppWWlGT25UaUVsSlVWcDNOemNIQjA3ZG9TN3V6dGJ1UkVSRVJFUkVSRVJFUkVSRVJFUnZRUVlTQ0lpb2hkS2JHd3NBZ01Ea1p5Y3JEUnVZbUlDRHc4UHRHblRCcWFtcGpwYUhSRVJFUkVSRVJFUkVSRVJFUkVSVllhQkpDSWllaUhkdTNjUElTRWh1SEhqQm1ReW1kS3grdlhybzEyN2RuQnhjWUcrdnI2T1ZraEVSRVJFUkVSRVJFUkVSRVJFUk9vd2tFUkVSQyswdkx3OFhMbHlCYUdob1Nnb0tGQTZabVJrQkhkM2Q3UnIxdzdtNXVZNldpSFIwd2xJaTBKWWRod1M4ek9SOURoTDE4c2hvdWZzalZyV2FHeGlnemFXOW5pblhrdGRMNGVJaUlpSWlJaUlpSWlJcUZveGtFUkVSQytGMHRKU1JFUkVJQ1FrQkJrWkdTckhIUndjMEw1OWV6UnIxa3dIcXlQU1hxNzBNZFpIbjhDVkJ6RzZYZ29SdlNBOHJSMHcyZkZkbU9vYjZYb3BSRVJFUkVSRVJFUkVSRVRWZ29Fa0lpSjY2Y1RIeCtQaXhZdTRjK2VPeWpGTFMwdDRlSGpBM2QwZGhvYUdPbGdka1dZUk9RbFlmZXNvY3FXUGRiMFVJbnJCV0J1YTRlc1cvZUZjMjFiWFN5RWlJaUlpSWlJaUlpSWllbVlNSkJFUjBVc3JPenNibHk1ZHdyVnIxMUJjWEt4MFRGOWZINjFhdFlLbnB5ZHNiR3gwdEVJaVpTdHZIY2EvR2JkMXZRd2lla0c5YmVPRTZTMEc2SG9aUkVSRVJFUkVSRVJFUkVUUFRHL0JnZ1VMZEwwSUlpS2lwMkZzYkF3SEJ3ZTBhOWNPSmlZbXlNcktRbUZoSVFCQUpwTWhOVFVWVjY1Y1FWeGNIQ1FTQ2VyVXFRT1JTS1RqVmRQcktpampGdlltWHREMU1vam9CWmIwT0F1MnRhelEyS1NPcnBkQ0w2aVNraExFeGNYQndzTGlwZmd6alV3bWcwd21nMWdzZnU2dlcxMmZuNWlZR0ppYW1rSlBUNjlhcmxlWjFOUlV4TVNVdFhVMU5UVjlMcTlKTDUvUzBsSVVGUlVCUUlWN1V5YVRvYkN3RUhLNXZGcjJzRXdtZzFRcUJZQWErYjR1TFMyRlhDNkhTQ1I2S2U1eE5TVXZMdzlwYVdtUXkrVXdNdExjemxVeFR5YVR3ZGpZK0RtdXNISzNiOStHaVlrSkpCS0pycGZ5MnVIK0lTSWlJaUtpRjhuei9WZEJJaUtpR21Cb2FBaFBUMDlNbmp3WkkwYU1RT1BHalpXT0p5VWx3ZGZYRit2V3JVTmdZQ0FlUFhxa281WFM2K3pFL1d1NlhnSVJ2UVJlOTN0RmFtb3Fjbkp5QUFDN2R1MkNqNDhQRGg4K3JPTlZWWStVbEJTTUhqMGFSNDRjMFRqbnhJa1QyTFJwazBybFI0VnIxNjVod29RSjJMaHhZMDB0czFvZE9uUUlvMGVQeHBVclY3UStSeWFUSVNjbkIvSHg4VS8xWjdZalI0NWc1TWlSaUk2T3J2SzVUOHJKeWNGWFgzMkZVYU5HSVQ4Ly81bXZwNDJUSjA5aSt2VHBPSGJzMkhONXZaZk5oZzBiTUdUSUVJd1pNd1lGQlFWUGZaMlZLMWRpK2ZMbFNFdEwwempucjcvK3dxeFpzN1RldjFLcEZNZVBINi9TT3Rhdlg0KytmZnRXK1Q3MzNYZmZZZURBZ1lpSWlLaHczczgvLzR5QkF3ZmkwS0ZEVmJxK0pvY09IVUsvZnYzdzAwOC9WY3YxRkVwTFM3RnMyVEs4Kys2N21EMTd0aEI2MG9YQ3drSmtabVpDSnBQcGJBMXo1ODdGdUhIamtKeWNYT0c4NzcvL0h1UEdqYXZ5L2U3SWtTTVlOV29Vc3JLeW5tV1pHajE4K0JEVHBrM0QrKysvajhlUG4xK3I2bWU1UDZTa3BDQTRPRmpyK2JkdjM4YUFBUU93ZlBueXFpNnp4bkgvUEozcSt2bENSRVJFUkVUSzlIVzlBQ0lpb3VvaUVvbmc1T1FFSnljbnBLZW40K0xGaTRpS2lrSnBhU2tBNE5HalJ6aDM3aHlDZ29KZ2IyOFBGeGNYT0RzN3c4REFRTWNycDlkQmV1RkRYUytCaUY0Q3I4Tzk0dUhEaDhqSXlNRDkrL2R4Ly81OUpDY25JekV4VVFpZ2ZQREJCeGd6Wmd4S1MwdVJsWldGM054Y0FNQ0RCdzh3ZCs1Y3ZQZmVlL0R5OGxKNzdjT0hEeU1rSktSYTF6dHQyalJZVzF2ajZOR2oyTFJwazliblBSa3dLQzR1eHYzNzl6V0diT1J5T2Z6OS9SRWVIbzZRa0JETW5Ea1R6czdPU25QT25Ea0RBT2pXclZzVjM4Vi9wRklwSGo1OGlKeWNIRHg0OEFCWldWbElUMDlIZm40K0prNmNpTVRFUkVSRlJXbDFyVFp0MnFCKy9mcHFqNldscGVHUFAvNkFSQ0tCdmIwOWpoMDdoZ2NQSHFDb3FBaEZSVVVvTGk0Vy9qczNOeGM1T1RuSXpjMUZibTR1RkozbGZYeDhNRzdjdUNxOXY5VFVWR1JsWmVHSEgzN0E1czJibituUGViLy8vanNlUDM2TVljT0d3Y1RFNUttdjh5cDVYdnRIbmVQSGorUGd3WU1BeWlwN0hEMTZGTU9HRGF2eWU4alB6MGRBUUFBa0VnbW1USm1pY2Q2cFU2ZVFtSmlJOTk5L1g2dnJMbHUyRElHQmdZaUxpOFBFaVJPMU9xZWtwQVJTcVZUNCs0bzIvdjMzWDF5K2ZCa2RPM1pFMjdadE5jNUxTRWlBbjU4ZjZ0U3BnMEdEQm1sOS9Zb292amVyc3pwU1VWRVJsaXhaZ2dzWExzRER3d01MRnk1OHF1L2IwNmRQSXlZbUJxV2xwWkRKWkNndExVVkpTWW53LzRyL0ZSY1hReXFWS3QyRENnc0xVVmhZaUlLQ0FpR0l0SFhyVnRqYTJpcTl4dFdyVjRVOStLdzhQVDNSdDI5ZmxmSGc0R0RjdUhFREhUdDJoSXVMaThiem82S2lFQllXQmtkSFIzaDZlbGJwdGMzTXpKQ2Ftb3BkdTNaaDZ0U3BTc2R1M0xpQjgrZlBhM1dkdW5Ycll1REFnU3JqSjA2Y2dGUXFSZS9ldlZHclZxMHFyZTFwUGN2OVFTYVRZZDY4ZVVoTVRNVG8wYVB4NFljZlZscWhTMUY5VEZPQVdGZTRmNTVPZGYxOElTSWlJaUlpVlF3a0VSSFJLMG54ajF1OWV2WEM5ZXZYRVJrWmlhU2tKQUJsLzVBZUd4dUwyTmhZSEQxNkZNMmJONGVMaXd1YU4yOE9mWDMrYUtUcUo0TWNXVVY1dWw0R0ViMEVzb3J5VUNxWFFVLzA2aFd6RFFrSndjS0ZDelZXdnREWDEwZVRKazJFanhYdFF4VHo3OTY5aS9qNGVIei8vZmU0ZWZNbVB2MzBVNVdINHZIeDhRZ0pDWUdCZ2NFelB6QXZMaTRXSGpnQ1FPUEdqZEcvZi85bnVtWkZSQ0lSbGkxYmh1M2J0K092di83Q2wxOStpYkZqeDhMSHh3Y0FrSjJkTFFTU1pzNmNxZFUxOWZUMGhBZHNlL2Z1eGZidDI0VTJUK3I0K1BnZ1BEeGM2K29uMzMzM25kcEFTVWxKQ1pZdVhZckN3a0xNbURFRDF0YldpSXlNaEwrL3Y5SThRME5ERkJjWFEwOVBEdzRPRHFoYnR5NXExNjZOMnJWcnc4ek1ESTBhTmRKcUhlVjk5TkZIQ0E0T1JuSnlNczZkTzRjZVBYcFUrUm9BRUJRVWhCTW5UZ0FBOXV6Wmc3MTc5MnA5YnFOR2piQmh3NGFuZXQwWDFmUGNQK29FQlFWaHpabzFNREl5d3RkZmY0MzE2OWRqOCtiTk1EYzNSOCtlUGJXNmhrSmdZQ0NrVWluNjlldW5zVTFSWW1JaUVoTVRVYTllUGJScTFVcXI2L3I0K09EU3BVdnc5ZldGc2JFeHhvd1pVNlYxYVNNOVBSMnJWcTBDQUZ5OGVGRnRvQVVvcTR5MGVmTm15R1F5WkdWbHdkdmJXK00xOSszYnAzWGdUaEdjcXE1MmFxbXBxVml3WUFGaVltSWdGb3RoYVdtSlgzNzVwZEx6YXRldWpZOC8vbGhwTEQ0K0h2djI3ZFBxZGNWaU1Rd01ER0JvYUFnREF3TVlHUm5Cd3NJQ2hvYUdNRFkyaHBHUmtkcTlucDZlcm5YWW9qSjE2cWkyWjgzTnpjVzZkZXNBQUpjdlg4YUFBUVBVbnJ0MjdWcHMyYklGUUZsYlNVM3pBT0R2di8vR28wZVA4T0RCQTJITXhzWUcxdGJXT0g3OE9EcDE2cVQwZlJBZUhvNDllL1pvOVI1YXRHaWhFaWlSU3FVNGNPQUFnTElnOGM4Ly82elZ0ZFI1NzczM1VMZHUzVXJuUGV2OVFTd1c0NnV2dnNKMzMzMkg3ZHUzSXprNUdkT25UMy9wMm9WeC95aDdYdnVIaUlpSWlJZ3F4cWV1UkVUMFNqTXlNa0xidG0zUnRtMWI1T2JtSWlJaUFwR1JrVUo1OGRMU1V0eTZkUXUzYnQyQ1JDSkJpeFl0NE9MaWdxWk5tMWJyYi83UzYwME1FV1NRNjNvWlJQUVNrRUgrU29hUmdMSUhUd1lHQnJDenMwT0RCZzFnWTJPRFE0Y093ZHJhR2l0WHJrVERoZzJWZnZZK0dVaHEzNzQ5bGk1ZGl2bno1MlAvL3YxSVNFakEzTGx6MVQ1SVg3bHlwVXAxb2FyNi92dnZFUmdZS0h6czR1SlNZYldCNnFDbnA0ZXhZOGVpZGV2V1dMRmloZExyYmQrK0hWS3BGSjA2ZFlLNXVUbUFzcEMxbjU4ZnJLeXM4TlpiYndsekh6NThpS0NnSUppWm1RbGpEZzRPYU42OE9jek16R0JtWm9hVEowK2lVYU5HOFBIeGdhV2xKYXlzckdCcWFpck1IelJvRURwMjdLaDJuZjcrL2poMTZwVEc5N0Y1ODJiY3VIRUQvZnYzUjVjdVhRQUFuMzMyR1VhT0hDazg4SzlWcXhiRVlqRkdqeDROQUpVK2RNekp5Y0dhTldzcW5LT2dwNmVIdW5YcklpZ29DRUZCUVJYT0hUcDBLRnEzYnEwMGxwS1NJb1EreEdJeHVuYnRXbWxvWFM2WEl5QWdBSVdGaFMvZFEyeHRQTS85OHlRL1B6K3NXN2NPZW5wNm1EOS9Qanc4UE5Dd1lVTk1uejRkSzFldVJFNU9Eb1lQSDE3aE5XUXltUkF3VVFUTmV2YnNxZFNXUjE5ZlgvamFLVnF2dFd2WFRtTmJOejA5UGRqWTJBZ2ZPemc0WVA3OCtaZzlleloyN2RvRlUxUFRhcTJ3a1plWGg3bHo1eUkvUHg5ang0NkZTQ1RDN3QyN01YandZSlZnbDUrZkg2NWV2UXBYVjFkMDY5WU44Zkh4T0hyMEtFYVBIcTEwWHdCUXBXcEVpZ3BKZW5wNnoveCt6cDgvajVVclZ5SXZyeXkwTDVQSlZFS0xtdFN0VzFjbGtPVHQ3UTFQVDAvbzYrdERYMThmZW5wNk1EQXdnRVFpZ2I2K1B2THo4eEVkSFkxMzNubEg0OS96WkRJWnRtM2Job0VEQjhMYTJscmo2L3Y0K0dEa3lKRnFqeTFhdEFoWHJsekIrdlhyMVlZcUwxKytqTVdMRjZ1TWw1YVdZdW5TcGNqSnlVRy9mdjFnWldXRnZMdzhsYThYQUJ3OWVoUlJVVkZ3YzNORHExYXROTTREQUlsRWd2Mzc5d3NoanlkOTg4MDNTaDh2WDc1Y2FlNmpSNDh3YXRRb3VMbTVZZjc4K1VwejFlMkR3NGNQSXlNakF3Q2VPYnpWdTNmdlNnTWwxWEYvQUlDV0xWdGk3ZHExbURsekpnSUNBcENWbFlYbHk1ZS9OUDhtd1AyajZubnVIeUlpSWlJaTBveUJKQ0lpZW0yWW01dWpjK2ZPNk55NU0rN2R1NGZJeUVoRVJVWGg4ZVBIQU1vZWVFWkdSaUl5TWhKR1JrWjQ4ODAzNGVMaWdrYU5HbFhiYndFVEVSRzlyc3pOelpWYTNSUVhGK1BRb1VOQ1NPbEppallkNWF0VXVMbTVZZlhxMVpnMWF4YXVYTG1DalJzM1l2cjA2VFcvK1A4WEV4T0RQLy84czhJNSt2cjZXTEJnQVlDeTFpbTNidDBDQUtIMTNPWExsNVhhdG4zODhjY3FEenpidG0yTEhUdDJDT0dJR3pkdTRPalJvN0MzdDhkMzMzMG56TDl6NXc3OC9Qend6anZ2WU1LRUNjTDV2Lzc2S3dCZzhPREJ3bGliTm0zUXBrMGJBR1VQTGsrZVBJbTZkZXRxL08xL096czdZZjZUS21ySjVldnJLM3lkZS9YcUpZeWJtNXNMUWFxblVWaFlXT1dIaytucDZaWE82ZHk1czlMSER4NDh3TGZmZm92SGp4K2pYYnQydUh6NU1tUXlHYjc0NGd1TmZ4NlVTcVZZdFdvVkNnc0xZV1ptaGhrelpsUnBuUytENTdWL3lwTktwZGkwYVJQKytlY2ZHQnNiWTlHaVJYQnpjd01BT0RvNll2bnk1Wmc5ZXpaKy9mVlgzTDE3RjE5OTlSVU1EUTNWWHV2U3BVdjQ3cnZ2bE1ZbVRacWs5UEhBZ1FNeFpjb1VsSlNVQ01HWUkwZU80TWlSSTJxdldiZHVYZXphdFV0cHJHM2J0dmpzczgrd2NlTkdIRHQyREFNSERxeVc5dERaMmRtWU8zY3U0dUxpTUhYcVZBd1lNQUQzN3QzRC8vNzNQNXc1Y3dacjE2NFZBalJYcmx6Qm1qVnJZRzV1anRtelo4UEt5Z3BSVVZFNGR1d1kvUDM5c1d6WnNnckROaFZSdERON2xyOGJQWHIwQ0wvODhndjgvZjBoa1Vnd2RlclVTaXVaU2FWU2JObXlCWDUrZnJDMHRNUzBhZE5VNWxoYld5TXRMUTIzYjk5V2FWRW5rOGt3WThZTUpDVWx3Y3JLQ3U3dTdtcGZaOU9tVFRodzRBQXVYTGlBVFpzMmFReWpTQ1FTamRXMUZDRUxBd01EdFhQVTdRZVpUSVpWcTFZaExDd00zdDdlbURScEVnSURBN0Z5NVVvc1hMaFE2WHNwUER4Y3FEdzNiOTQ4UEh6NEVOT21UVU92WHIwd2Z2eDR0V3RTK1Bubm41R1hsd2RqWTJPVnRTVWxKV0hKa2lXUVNDUks0Y0tZbUJnQVpZR2Q4dVBxNU9ibVl2ZnUzVEF5TXNMYXRXdFJ1M1p0dGZPbVRwMkt6TXhNN042OXU4THJXVnBhYWp4V25mY0hoVWFOR21IMTZ0V1lNV01HT25YcUJMRllqTXVYTDhQUHowOWxyaUpJZC8zNmRTeGN1RkR0OVNaUG52elUzMnRWd2YyajN2UGVQMFJFUkVSRXBCNERTVVJFOUZwcTJMQWhHalpzaUY2OWVpRTJOaFlSRVJHNGRlc1dTa3BLQUpROTlBb0xDME5ZV0JoTVRVM1JzbVZMdEd6WkVyYTJ0anBlT1JFUjBldEI4YkJMMFRKTm9WbXpabGkzYmgyMmJ0Mkt6ei8vWE9QNTRlSGhhaDhpVnNiRHcwTmp5Q0kzTnhjaElTRndjbktDaFlXRnl2SDQrSGlsdGlZaElTRkNwUldGaUlnSVJFUkVDQitQSFR0VzdXdEpKQktjUDM4ZUVva0VHelpzZ0Z3dXg4U0pFNVVla0N1cUVNVEh4ME1tazBFc0ZpTTdPeHYvL1BNUFRFeE1sQUpKejhPSkV5ZXdjZU5HcGJITGx5OVhHRUJSUE5TdEtPajE0WWNmQ3YvdDR1S0NwVXVYVnJxV2twSVNaR2RudzhEQVFHMFFhdWZPblNwdDJISnljdkR0dDk4aU5UVVZFeWRPaExlM043NzU1aHY0Ky90REpwTmgrdlRwS3BXUzB0UFRoVGFDRmhZVytQSEhIelgrZVhIYnRtMzQzLy8rVitHNkZSWEI5dXpaQTE5ZjN3cm45dXZYVHltSTlpcUppWW5Cc21YTEVCY1hoL3IxNjJQQmdnVm8xcXlaMHB3V0xWcGcxYXBWbUR0M0xnSUNBbkQ3OW0xTW5qd1pIaDRlR3E5YnIxNDlwZGFRUUZuWUp6bzZXdmc0SUNBQU9UazVhTlNvRVJ3Y0hGU3VvUWpIYWFxRU5XVElFSlNVbEtCUG56N1ZFa1lDeWxvc1JVZEhZOEtFQ1VKN3BZWU5HMkxSb2tWWXVuUXA3dCsvTHdRZlhGeGMwTHQzYi9UdTNSdFdWbGJDMkpJbFM3QjI3VnJrNU9ROGN5RHBhYXJHeU9WeW5EeDVFbHUyYkVGMmRqYnExNitQZWZQbXdkN2VIbUt4V09NMWI5eTRnVFZyMWlBK1BoNGRPblRBOU9uVDFYNVB5MlF5ckYyN0ZuRnhjVEExTlVYMzd0MkZZMkt4R0pNblQ4Yk1tVFB4NDQ4L1l2UG16U3IzOE9QSGorUEFnUU13TVRIQnJGbXpubXRsbkdYTGxpRWdJQUFkT25RUXZxZGJ0V29GRXhNVHpKOC9INnRXcllLam95TXlNaktRbHBZR056YzNqQmd4QW1abVpqQXhNWUdqb3lQMjdOa0RHeHNibFRCV2VVMmJOc1dDQlF0dzQ4WU43Tnk1czlLQUNQQmZvS1JGaXhhVnp2M2xsMStRbTV1TGNlUEdxWHkvbHFmNDNKYXZNRllWTlhWL0FNcStyMzcvL1hmaHp5QXBLU2tJRGc3V09EOHpNMVBqOGJGanh6NlhRQkwzVDlYVTVQNGhJaUlpSWlKVkRDUVJFZEZyVFNRU29WbXpabWpXckJta1VpbHUzcnlKaUlnSXhNZkhDeTBKSGoxNmhKQ1FFSVNFaE1EQ3dnSXVMaTVvMmJKbHBlVy9pWWlJNk9tcHE1Q2swS0JCQTh5YU5hdkM4OVBTMHRSVzFDa3RMWVZVS2hYYStqekowdEpTWXlCSjRhT1BQa0s3ZHUxVXhuLysrV2NjTzNaTVpmeXZ2LzVDYm00dUpreVlnTEZqeCtLOTk5N0RoZzBiY1Bqd1liWFhWN1FOMnIxN041bzJiWXBGaXhZaEpDUkVxYXBIUUVBQS9QMzlZV0ppZ3REUVVHemV2QmtUSmt5QXFha3B2dmppQzBpbFVxMGVGbGFYZmZ2MjRkZGZmNFdSa1JGY1hWMFJFaElDQUFnTEM2czBoQU9nd2tvSFBqNCt3bitMeFdMaFFiR3ZyeTl1Mzc2TlVhTkdxVlRadW43OU9yNzg4a3U0dWJsaHhZb1ZLdGQ4OG11Zm1wcUtiNy85RmlrcEtmRDI5c2FRSVVNQUFBc1hMc1MzMzM2TDA2ZFBJeWtwQ1hQbXpFSERoZzBoazhuZzUrZUgzMzc3RFk4ZlAwYlRwazB4Zi81OE5HellVT1A3a0VxbEtDd3NSUDM2OWRVRzJnQWdJeU1EV1ZsWnNMQ3cwUGl3OWVIRGg3aDM3NTRRWG5xVjVPZm5ZK2ZPbmZEMTlZVk1Kb09ucHllKytlWWJqZTJFN08zdHNXSERCaXhldkJnUkVSR1lOV3NXdW5UcGd2SGp4Nk5CZ3dZcTh6MDlQVEZseWhTbHNZc1hMd3JWaytSeU9mYnMyUU9nckJXUm82T2p5alh1M2J0WFlTQUpBRWFNR0tIMWU5YkdWMTk5aFo0OWU2SlRwMDVZdm53NVRwOCtMUnlUeStYNCt1dXZWYzdSMVA3czg4OC94NG9WSzVSYUZmcjUrUW5mc3hWSlRrNEdBRnk0Y0FIMzc5K3ZkTDZCZ1FIbXpKa2pWQ2lLaUlpQVNDVENnQUVETUc3Y09KU1VsR0Q2OU9sbzBLQUJac3lZb1JRQ3lzckt3dGF0VzNIOCtIRVlHQmhnOHVUSkZZWWx4R0l4Rml4WWdFbVRKbUhseXBXb1U2Y09YRjFkaGVQdTd1NFlNbVFJZkgxOXNYTGxTbnovL2ZmQ3NXdlhybUhkdW5XUVNDUll2SGd4N08zdEszMXYxYWxqeDQ0b0xpN0duRGx6aEFwTFZsWldtRDkvUHBZdFd5WUV3Y0xEdzdGaXhRcU1HemRPQ0VhSXhXTE1talVMMDZaTjAzalBIek5tREh4OGZCQWJHNHZMbHkvRDN0NWVwVzJpVENiRGhnMGIwTFJwVTNoN2V3dnREQld2L1dTN0xhRHNIcXhvbTNydTNEa0VCQVRBMXRZV1E0Y09yWWJQaXFxYXVqL2s1ZVVoUER3Y25UcDFBZ0NsNmorREJnMFNRb0RsM2J4NUU5T21UWU9YbDVmR1A0OVVSMnREYlhEL2FLZW1mNzRRRVJFUkVaRjZEQ1FSRVJIOVA0bEVndGF0VzZOMTY5Ykl6ODhYMnJlbHBxWUtjM0p5Y2hBY0hJemc0R0RZMk5pZ1pjdVdhTldxbGNhSFNrUkVSRlJteUpBaGFnTVU5Ky9mVi91d1QvRVFLeWdvU08zeDhpWk1tSUIrL2ZvcGpmWHExVXVwWlppQ0luend5U2VmQ0tHVHFpb3NMRlJxdTZhZ3FMVDRwUExWUHdCdk9IZ0FBQ0FBU1VSQlZNUmlNZlQwOURTMlBNckp5Y0dQUC82STBOQlFtSm1aNFpOUFBrR2pSbzNRcUZFakFHV2ZsLzM3OStQMzMzK0hpWWtKTm16WWdELy8vQk8rdnI2NGYvOCtaczZjcVRaUXRXSERCcUdGbVNKMGZmZnVYYVdIaEgzNzlsVjZMNG9IaWs5Njh1c29sVXB4NE1BQkdCZ1lZTkdpUllpTWpCVENEWjk5OWhrKysrd3p0ZGNCZ05HalJ3TUF0bS9mcm5FT1VCWWtHelZxRk9yVnF5ZU1YYnQyRFJjdVhNRFpzMmZSbzBjUGpCMDdGblhxMUZGNmo1b2VDTHU1dVVGUFR3OU5tellGQU96WXNRTXBLU2tZT0hDZ1V1V3RXclZxWWZueTVWaTJiQm1DZzRNeGZ2eDREQmd3QUZldlhrVmNYQnhFSWhHOHZiM3h5U2VmYUYwTjUvMzMzMWY2WEplM2ZmdDI3Tml4QTcxNzk5WllQZXZNbVROYVZZbXFUalc1ZjRDeUZvNUhqeDdGenAwNzhmRGhReGdaR2VHenp6NUQvLzc5SzEyYmhZVUZWcXhZZ1QxNzltRGJ0bTA0ZCs0Y2dvT0Q4ZmJiYjJQNDhPRndkbmJXK24yZVBIa1NpWW1KYU4rK3Zkb3dFdkRmdlVsZG9MR21tSnViQzJHSjB0SlN5R1F5bFJaMDJyaDY5U3FPSERraWZBMFZZbUppcXRRUzhkNjllN2gzNzE2bDg0eU1qQUNVM2ZlR0R4K09nb0lDVEowNlZhaVdVbHBhQ2t0TFM1dzZkUW9pa1FqVHAwOUhYbDRlOXUvZkQxOWZYeFFWRmFGVHAwNzQ1Sk5QS2d6N0tUUnMyQkJ6NXN6QnJGbXpNSC8rZlB6MDAwL0N2Uk1vcTFoei92eDVoSVNFSUNJaUFxMWJ0MFpjWEJ3V0xGZ0FtVXlHK2ZQbm8xV3JWcFcrVG5Cd01GSlNVdFFldTN2M0xnQmd5NVl0UXRpaXZLeXNMSlV4THk4dnVMcTZDbUc0OHJwMzc0N1EwRkNFaG9ZSzFXYXVYYnVHMHRKU3BYbWRPM2RHYW1xcTBFYXdjZVBHd3A2cFZhc1dqSTJOaFhhaUNRa0pTdFhzRkh0NjFhcFYwTmZYUjJscEtlclVxYU94N2VLTkd6ZVFtSmdvN0tQRXhFU3NXTEVDWXJFWU0yYk1xRENzOXpScSt2N3d3dzgvNFBMbHkzajMzWGN4ZWZKa3BkWmNJcEZJN2MrUjhtUFBLM2lrQ2ZkUHhWNlVueTlFUkVSRVJLOHJCcEtJaUlqVU1ERXhRWWNPSGRDaFF3ZGtaV1VoUER3Y2taR1JlUGp3b1RBbkl5TURaOCtleGRteloyRmpZeU5VV21yY3VMSE8vMUdTaUlqb1JkT2tTUk9sSUlKY0xzZnQyN2Noa1VoVVdpZ0JaUStxNzl5NW8vRjRlWnArdTcybUxGcTBTT094WjNtUWR1WEtGU3hmdmh6WjJkbHdjbkxDdkhuemhJcU1NcGtNRnk5ZXhJNGRPM0QzN2wxWVcxdGp3WUlGc0xXMXhjeVpNeUVTaVhEMjdGbU1HalVLUTRjT3hlREJnNVVlaGlzcVFBTC9CVXB5Y25KdzhlSkZZVTdidG0yRm9OVG16WnV4ZWZObXJkWXRrVWd3WWNJRVdGcGFvbFdyVm9pTWpIenF6NEVtcHFhbVFuaEpZZEdpUmJodzRRSTJiOTZNa3lkUElqQXdFSjkrK2lrR0RoeFlhV2pFM2QxZHFlTFVGMTk4QVVkSFI3VVZXSXlNakRCeDRrUmtaMmZqK3ZYclFpczFrVWlFTDcvOFVtTzQ2RlZTay92bndZTUhtRGh4b3REdTBOUFRFN1ZyMTY3U05SUzh2THlRbTV1TDBOQlFCQVVGSVRRMEZOdTJiZFBxWEVWMUpMRllqUEhqeDJ1Y3B3Z2VsdjllbnpScEVuSnljcFRtVFo4K0hlN3U3amgvL2p3T0hqeW85bHFKaVlrQWdFT0hEbWtNQkkwZlAxNXRPTXJGeGFYaU42U0dJbFQycE5HalIyc1YwTnkwYVJNdVhyeUl6cDA3WTl5NGNaWE9MMS94U1BGM3EvTDA5UFF3ZCs1Y0xGeTRFUDcrL3JoMzd4NWlZbUpRV0ZnSUp5Y25USmd3b2NydjA4UERBeU5IanNUZXZYdHg0OFlOcFVDU25wNmVVQWxHOFRsZHQyNGQ4dlB6TVczYU5IVHMyRkdyMTRpTGkwTmNYRnlGYzdTcE9GVmVkblkydG03ZHF0VmNSY0NrSWw1ZVhrS2dCQUQrOTcvLzRlYk5tL2ppaXkrVWdoaVBIei9HSjU5OEFyRllyTlJXeThIQlFXM2xMYUNzR3FCaTd3SmxGZVpLUzB2eDRZY2Zva21USmxpN2RtMkZhMVA4bmJxaWVYWjJkaGcyYk5oenVUK01HVE1Hc2JHeE9INzhPTzdjdVlPRkN4Y3FoVjlmQnR3L3lwN24vdUV2cHhFUkVSRVJWWXlCSkNJaW9rcFlXMXVqVzdkdTZOYXRHeElTRWhBWkdZa2JOMjRvdFpESnlNaEFSa1lHTGw2OENIMTlmVFJ1M0ZnSUtDbCtVNStJaU9oMXRucjFhcVdQaTR1TDBhOWZQOVNwVXdjLy8veXp5bnpGY1Nzcks3WEg1WEs1eGlwRENqS1pUS1VTaUNLb0lwUEpWQ29FQUJWWE90RFQwNE9Sa1JHR0RoMkt4bzBicXh3UENBakE5ZXZYSzF5VEpyLy8vcnRRM2FCdjM3NllQSGt5SkJJSkVoTVRjZlRvVVp3N2R3NlptWmtRaVVUbzJiTW5Qdm5rRTFoYVdnTDRyeTNTbTIrK2lhMWJ0d3J0M3R6YzNOQ2pSdzkwNjlaTjZjSGI3dDI3OGVlZmY4TER3d00vL1BDRDBqb1ViZVJjWEZ6VXZrY0FpSTZPeHAwN2Q1VEd1blRwb3ZHOTVlVGtxSzNjQVB6M1lGSFRnOEdQUC81WUplU1ZrcElDWTJOaldGbFo0YTIzM29LSGh3ZjI3dDJMdi83NkMyKzg4UVlBQ05WNUZCVmFLbU5nWUtBVVJzckx5OFAxNjljUkVSR0JzTEF3b2JLRVNDU0NrNU1Ua3BLU2tKK2ZqelZyMW1EdjNyMW8xNjRkWEYxZDBhSkZpMWZ5ejM0MXVYK3NyS3pnNGVHQm16ZHY0dE5QUDBXSERoMXc5T2hScEtXbHFaeWJrWkdCKy9mdm8wR0RCbXBiMnJtNXVhRlBuejY0Y3VVS2R1M2FoVjY5ZW1uOXNGZ2tFdUhubjM5R2FHZ29qSXlNc0cvZlBnd2ZQbHhsbnVLK1VYNWZtcGlZQ0VHbHpNeE1QSHo0VVBpN1FuWjJObTdldktuMk5ZdUxpd0dVUFpEUHpNeFVPMGRkTlRZQWVPKzk5N1I2WDlvd056ZUh1Ymw1cGZNVTFYMFNFaEpnYTJ2N3pLOHJsVW9SRWhJaWhGV3ZYNzhPVzF0YmpCZ3hBbWxwYVRoMTZoU2tVcWxTZUZBYkgzMzBFYnAxNjZheUI5ZXNXUU4vZjM5czJMQkJHSnMzYng0dVhicUVkOTk5Vit2cmYvREJCeG8vLzRzV0xjS1ZLMWV3ZnYxNnBUQ1V3dVhMbDdGNDhXS1Y4Y2FORytPZmYvNnA4SFhQbmoyTDFhdFhZL1RvMFJnMmJGaUZjOHVITWFPaW92REhIMytnVFpzMk1EYzN4NjFidDlDaVJRdkk1WEtzVzdjTzZlbnBXTEJnZ2NZcWI3Tm56MFp5Y3JMR1NuYnQyN2ZIdW5YcjBLeFpNK1RrNU9EbzBhTVZyazJob25tdFc3ZkdzR0hEbnN2OXdjTENBaHMyYk1DY09YTVFFeE9EenovL0hGdTJiSG1wZ2liY1A4cWU1LzRoSWlJaUlxS0tNWkJFUkVSVUJZMGJOMGJqeG8zUnQyOWZKQ1ltNHU3ZHU3aDc5eTR5TWpLRU9TVWxKWWlKaVJFZVhOV3VYUnNPRGc1bzFxd1ptalp0cW5VN0R5SWlvdGVaZ1lFQmF0V3FoZXpzYkpWaktTa3BtRGR2SGo3OTlGTjRlbnBxdk1hUUlVT1FuNSt2OXBpbTM0N2Z2WHUzMmdkUlFGbklRbE9sRStDL1VJNU1KbE9xREtJTlkyTmo2T3ZyWTlLa1NVclZCMnJYcm8zQXdFQVVGQlNnVDU4K0dEeDRNT3p0N2RWZVkvRGd3WGpublhld2UvZHVuRHg1RXBjdlg0YVhsNWZLdkxObnoxYTZIaTh2TDNoN2U2czl0bjM3ZHBWQVVrVWVQWHFFSTBlT1ZEaEgwL0dQUHZwSUtmZ2hsOHV4ZE9sU3hNWEY0ZDEzMzhWNzc3MkhldlhxNFlNUFBzREFnUU9GYWxtUEh6OEdVUFo1clV4bVppWWlJeU9SbUppSWhJUUUzTGx6UjZsbHI1R1JFVnhjWE9EZzRJQStmZnFnYWRPbVFwRGk0c1dMdUhyMUtnNGVQQ2pzRFJNVEU3enh4aHVvVTZjTzZ0YXRpN0ZqeDJvZGpIb1oxTVQrbVRKbENpUVNpUkFJN05ldm4wb2JSZ0R3OWZYRnhvMGI0ZTN0WFdGRkh3OFBEM2g0ZUZTNnppZVptSmlnUzVjdW1EUnBFcUtqbzJGb2FJaUJBd2NxelZFWFNGcStmTG53M3ovLy9MTlNNRURUZXdIS0tud2NQWG9VbjMzMm1jYlBseVk3ZHV5bzBueWc3R3UzWmN1V0twOEhBRVZGUlVoSVNBQlFWdGtwTXpQenFjSjNNcGtNTjIvZXhObXpaM0g2OUduazVlVUJLS3V3Tlhqd1lEUnExQWdMRnk1RVRFd01oZzBiQmpjM3R5cS9obGdzMWhpSWU1S1ZsWlhXWVNSRm9OWFkyRmpqdlVXeGh3ME1ETlRPMGZSM1FiRllYT245U3JIbkpCS0pWdmMyaFkwYk44TEt5Z3BUcDA3RmxDbFRrSmVYQjNkM2Q5alkyQ0FnSUFEZTN0NTQrKzIzTlo1ZlhGeXNzUVdqUXZQbXpaVStkblYxVlJ1OEFzcXFmcVducDFjWW9Dbi9NL1I1M0Irc3JhMnhaczBhTEZxMENNN096ckN3c0ZBYmFsWW9IMmhXRjI0dS96NHFDMDlYQis0ZlpjOTcveEFSRVJFUmtXWU1KQkVSRVQwRnNWaU1KazJhb0VtVEp1alJvd2Z5OHZKdzU4NGQzTDE3RjNGeGNjSnZPd05sdi9rZkZoYUdzTEF3aUVRaTJOblpDZFdUR2pSbzhGeitnWktJaU9obElaZkw4Zmp4WTVpWW1NREd4Z1lKQ1FuSXpjMFZxbmNVRlJWaDRjS0ZTRXhNeE9IRGh5c01KUFh0MjFlcG9pRUFwS1dsSVNRa0JDNHVMbWphdEtuS09ab2Uwa1ZGUldIYXRHbGF2UWNMQ3d2czI3ZFBxN2tLSTBlT1JNZU9IV0Z2YjQrelo4L2kyclZyd2pGN2UzdFlXRmhBTEJiajBLRkRsVjdMemMwTjQ4YU53N1ZyMTFRK1B6RXhNVXF0aHZidDI0ZXVYYnRxREdFOWpTWk5tc0RMeXd1MWE5Y0dVTlk2UlZFNTUxbko1WEwwN2RzWHUzZnZ4dUhEaDNIczJESDA3OThmSDN6d2dWS2xndHpjWEFEUXF1cExjWEV4VnF4WUlWUnBxVnUzTGpwMTZvUTMzM3dUenM3T2FOR2lCWTRmUDQ1MTY5YkJ3c0lDVFpzMmhVUWlRYWRPbllTV05tbHBhYmh6NXc3dTNMbURoSVFFM0x0M0QxZXVYTUhreVpOZnFUQlNUZTJmNS9VNUNnME5WYW5xcEtqNlU5NVhYMzJGS1ZPbTRKZGZmb0c5dlQxYXRXb2xIRk1YU05LRmUvZnVWZm1jSjl2S1ZVVm9hQ2lLaTR0aFpXV0ZCdzhlNE5TcFUvRHg4ZEhxM0VlUEh1SEtsU3NJQ1FuQnBVdVhoTXBvUmtaRzZOZXZINFlNR1lKR2pScmgvUG56bURScEV2THk4bUJoWVlHQ2dnS3NXN2RPNDNVblRKaUFvcUlpTEZteVJLdDFLQUpWUC8zMEUyclZxbFhwZkZkWFYzend3UWZDeHpYMXRkKzZkYXZHZG5ybDNiOS9Id0FRR0JpbzFQS3FJa09IRHNXOGVmT1FuNThQVzF0YmJObXlCZHUyYlJPcXkranA2VlhhcWs0bWsxWDU3NnphQkdTMERjVThyL3VEc2JFeGxpeFpJb1JaTm16WVVHblZvY0RBUUFRR0Jtbzh2bkxsU3JpNnVsYnJPcC9FL1ZPeFYrbG5NQkVSRVJIUnk0aUJKQ0lpb21wZ1ptYUdObTNhb0UyYk5wREpaRWhLU2hLcUo1WC94MEc1WEk2a3BDUWtKU1hoN05tek1EWTJSdE9tVGRHc1dUTTBiOTVjcTM4WUp5SWllcFVVRnhmajVNbVR3cy9ObUpnWWRPM2FGZE9tVFlPdHJTMFNFaEtRa3BJaUJFdldybDJMdUxnNE5HblNCTE5uejY3dzJwOSsrcW5LMk1XTEZ4RVNFb0xPblR2RDI5c2JmLzc1SjVvM2IxNWh5N0h5ZXZmdWphWk5tNnEwakNzcUtvS2hvU0ZPblRxbFZEa1JBUGJzMllQQ3drSUF3SlVyVjFCUVVJQmJ0MjRwelJHSlJFTGxvOGpJU0sxYmxxaWpwNmVIcmwyN3FnMXJIVHg0RUNLUkNISzVISW1KaVFnTEM4UFJvMGV4ZXZWcVdGbFpQZlZybHRla1NSUEV4TVRnNU1tVFQzVytzYkd4eHFDRFdDeEd2Mzc5MEx0M2J4dzdkZ3pidG0zRHdZTUhJUmFMTVhIaVJHR2Vvc0tSTmhWY0dqWnNpQjkrK0FINit2cG8wcVFKVEV4TVZPWW8ybW5WcjE5ZjdUWHExYXVIZXZYcUNRR2xpa2lsVW8zVkloU2hxSktTa2tybjZNTHoyRDgxS1NVbEJTa3BLWlhPYTlhc0dTWk9uSWlmZnZvSml4Y3Z4cVpObTRUM3Ayak5wdXRBMHZ6NTg2dDhUa1dWWENyajcrOFBvS3c2eWNhTkcrSG41NGZodzRkWDJPWlN3Yy9QRDcvOTlodUFzaXBVM2J0M1IrZk9uZEd1WFRzWUdCZ2dMeThQUC83NEkwNmZQaTJjbzAzcnByRmp4Nks0dUJoWHIxNnQwbnU1ZmZ1MlZ2TVVvVW9GeFMrZFZQZlhQaXdzVENub1Z4RWpJeU1rSnljak9UbFpxL252dlBNT21qVnJKbndjRVJHQml4Y3ZBZ0RjM2QwUkVSR0JtVE5ud3RQVEUrUEdqVk5iZ2Era3BPUzFxZkpidnJLT2c0T0QybnQ2Zkh3OGtwT1RZV3hzakxadDIxWjRQVzFDc2MrSys0ZUlpSWlJaUY1a0RDUVJFUkZWTTBXTGdNYU5HNk43OSs3SXk4c1RIckxHeHNZcVZVOHFLQ2pBOWV2WGNmMzZkUUJsRDdNVTFaTWFOV3BVNVhZdlJFUkVMNnJVMUZURXhzWWlQajRlOGZIeHdzT3pyS3dzckZpeFFwaG5aR1FFYTJ0ckFHV3RVcytmUDQvWTJGaTgrZWFiV0w5K1BVNmRPZ1Z6YzNNc1hyejRtWU84MmRuWk9IbnlKUGJ2M3c4ckt5dTR1TGhVZXM1YmI3MkZ1M2Z2NHQ2OWU1ZzFheFlBSUR3OEhBc1hMc1NQUC82STI3ZHZxd1NTZkgxOWhmOE9EdzlIZUhpNFZ1dGJzbVNKVW1VV29PekJYbUZoSVF3TkRWVWVpa2RHUm1MT25Ea2FyL2Znd1FNRUJBVEEwOU1URnk5ZVJLTkdqVEJtekJnc1g3NGNzMmZQeHVyVnE3VmFWMldTa3BLd2UvZHVpRVNpS2xkRmtNbGtzTEN3cUxUeWlyNitQZ1lNR0lCdTNicGgvLzc5R0RwMHFOSnhSZXZjTjk1NFE2dlhkWFYxeFpVclY3Qmh3d2ExeDIvZXZBa0FPSG55SkVKRFF5dThscU9qWTRYdHQ5YXZYNC8xNjlkWGVJMjllL2RpNzk2OWxhejYrWG9lKzJmU3BFa1ZWdTVRaElGKysrMDMvUG5ubnhybk9UazVZZVhLbFNyamZmdjJ4WVFKRTVUR0xsKytyTFkxMElBQkF4QVNFb0tRa0JEODhNTVBXTFpzR2NSaXNSQUkwM1VnNldtcWp2bjUrV0hObWpWVlBpOCtQaDdCd2NFd05UVkY1ODZkY2VmT0hSdzRjQUIrZm40WU1HQkFwZWNQR3pZTWp4NDlnb3VMQzl6ZDNZWFBuVnd1eDZsVHA3QjU4MmJrNU9UQTFkVVZYMy85dFZLMXMvS3lzckl3Wjg0YzNMdDNEMTI2ZElHWm1SbEVJbEdsVld4KysrMDNIRDU4R0NZbUpzalB6NGVabVJsa01obVdMMTllNFQxQ1gxLzVuMDBWSWNHQWdBQkVSMGVyUFNjMk5oWkFXV3RDVTFOVGxlTlAvbndBeWlvMlBhMkVoQVFFQndmRDFkVlY0ODh3cVZTS29LQWcvUFBQUDdoKy9UcXNyS3p3L2ZmZnc5UFRFOG5KeWZqMTExOXg0Y0lGWExwMFNlMjlTUkc0MWJXYXZqOEFaZFdHTEN3czBMdDNiL1RwMHdkOSt2UlJPbDVRVUlDUFAvNFlRRms0NzhtV2pyckEvYU9kNTdGL2lJaUlpSWhJRlFOSlJFUkVOY3pNekF6dTd1NXdkM2NYcWlmRnhNVGc3dDI3U0V0TFU1cWJscGFHdExRMG5EOS9IdnI2K21qUW9BSHM3T3hnYTJzTE96czdtSm1aNmVoZEVCRVJQWnV2di81YWJVc1JJeU1qOU8zYkY4MmJONGVqb3lQczdPeUVRSzZqb3lNQTRNYU5HMGhNVE1TaFE0ZGdZbUtDeFlzWGE2eFVVeFhXMXRaWXZIZ3h2dnp5U3l4WnNnVGJ0Mi9YS21UZzVPU0VuVHQzb2x1M2J2RDA5TVNXTFZ0Z2Eyc0xCd2NIcFhsMTY5WkYwNlpOc1hUcFVqeDQ4QUNmZi80NXhvd1pnK0hEaHd0ektxb3VZbWhvcU5LUzVNeVpNMWk2ZENuR2pCbWoxRXBJTWI4aXUzYnRRbkZ4TVlZT0hTcFVPT2pac3lkU1VsS3dhOWN1N04rL1h3Z0MrUG41YWF3Nm9tMnJsODgvLzF3bG1QUDQ4V09jUDM4ZXRyYTJjSFoyVmpsbi9QanhRcnUxOHA1c1kvY2tSZlVWaFJzM2JnQW9DeEFGQlFWcFBFOWZYeCtUSjA4R1VQYStGRlZnTkFrTEM2dndPRkFXcXFwSXMyYk5VSzllUGJYSEVoTVRrWnljREZ0Yld6UnUzRmp0bk16TVRJMWhpSnIwUFBaUG8wYU5Ldndlek1yS1FtcHFLdXJVcVNNRUY5V3h0YlZWTzY2dnI2L3lQVlZSNVk0dnZ2Z0M0OGVQeDdWcjF4QVdGZ1lQRHcvaGx3dDBYZkhqMUtsVFZUNUhFYXlyQ3JsY0xvUU1CZzBhQkNNakl3d2JOZ3ovL1BNUHRtM2JobzRkTzFiNHRRREtmbUZERWVKUXVIcjFLalp2M295WW1CZ1lHQmpnMDA4L3hkQ2hRelgrUWtaQ1FnTG16cDJMMU5SVWVIbDVZZGFzV2NMY2lsbzNiZHUyRFljUEgwYVBIajBnRW9uZzcrK1BMNzc0QXV2V3JjUENoUXV4ZHUxYXJWc09LbHJOUlVWRklTb3Fxc0s1d2NIQldsM3pXY1hHeG1McjFxMFlNMmFNMmtESnc0Y1BNWGJzV0R4OCtCQm1abVlZTjI0Y3ZMMjloVFpXZG5aMldMUm9FYTVldllxelo4OEtQM2ZMeTh2THE5YTJuaytycHU4UFVxa1VCdzhlUkg1K1B0cTNiNjkyWDIzZHVoV1ptWmx3ZG5aRy8vNzlxLzRtWGpEY1AvOTUxdjFEUkVSRVJFVHFNWkJFUkVUMEhKV3ZudFN0V3pjOGV2UklxWHBTVVZHUk1MZWtwRVJvNzZaZ1ptYW1GRkJxMEtDQnltL3VFaEVSdlloY1hWMFJGeGNISnljbk9EazVvVm16WnBnMGFSSXNMUzJWV20yVnA2Z09kUHIwYWNoa01waWJtMlBac21WSzdVT2VsYU9qSTc3ODhrczBhTkJBNjRvbkhUcDBRSThlUFpDVmxZVXpaODdnN3QyNzJMUnBrOHFEOUZHalJtSFVxRkVBL251UXJhZW5Cd01EQTJSbFpVRXFsVlk1V0tVSVExVDBBRjZkK1BoNCtQbjVvWG56NWlwVmx6NzY2Q1BVcTFjUHZYdjNGbG9rSlNVbDRmNzkrMnF2OVN3dHd6SXlNckJzMlRJTUdEQkFiU0JKazZkdFl4Y1FFRkRoY1lsRUlnU1NCZzRjcUZJTkF5aDdTRGwyN0ZpODhjWWJHaXNvS2RZNFo4NGN0UzNmZ0xLSG1PN3U3aGcyYkJqYXQyK3ZkczcyN2R1eFk4Y09lSGw1WWV6WXNXcm5oSWVIWTlldVhWcFhmNm9PejJ2L2ZQUE5OMGhMUzhQNjllc3hZY0lFbFFlL3ZyNisyTGh4SXdZUEhvd2hRNFlvSFR0Ly9qeE9uRGlCU1pNbW9XN2R1ay96TmxYWTJOaGc2dFNwcUZXckZqdzhQQUQ4SDN2M0hkNVUrZjV4L0oyazZkNFQyaklMbEYxQVpDdklFbEdHSU5xZkZBUkZVQlFGQkFkK0ZWRVJCUlFRRlZTR2lvQ0NsQ1ZMaGlERHNtMExsQUtsdEhUUnZadG0vdjRvT1RZazZhSUYxT2QxWGIxb3pubk9jMDdTazZUbGZITGYzRE9CcENWTGxsUjdtNXEwYk51NGNTT1JrWkY0ZVhueDVKTlBBbVZoeTJIRGhoRWVIczVISDMzRS9QbnpxOVM2eldBd2NPTEVDV2xPZ0M1ZHVqQmx5aFRxMWF2SHFWT25wTWU1dkVPSERyRnc0VUpVS2hYRGh3L254UmRmckxTU3JFYWo0WXN2dm1EbnpwMjBiZHVXNmRPblM5V2g2dGV2ejl0dnY4MnNXYk40OWRWWGVmdnR0Mm5UcGsybHg1K1ZsUVhBL1BuemFkcTBxY1V4OCtiTjQvVHAweXhhdE1qaWMvVDA2ZFBNbXpmUFpKbGVyNjlSNVNwQWVwNGRQWHBVYWxWcDFMMTdkM3IwNk1Iamp6K092YjA5cTFhdFl1M2F0YXhkdTlac0hxVlNhVkxOejBpbjA1R1ZsVVZ3Y0xEVlkvanNzOCtrZlJ1ZjMxZXVYT0gxMTErM09ENG5Kd2ZBNnZyeWhnOGZUbzhlUFlDNmYzMDRlL1lzUlVWRkJBVUY0ZS92YjdZK0xpNk9MVnUyb0ZRcW1URmpoblFPWm1kbjgrV1hYL0xBQXcvUXAwK2ZTdTlUYlJQbmozVjM4dndSQkVFUUJFRVFCTUV5Y1FWVEVBUkJFTzRpWjJkbk9uVG9RSWNPSFRBWUROeTRjWU9rcENTdVg3OU9VbElTdWJtNUp1TUxDZ3FJaVltUlB0MHNsOHZ4OC9NekNTbDVlSGpjamJzaUNJSVZIclpPS0dWbEYra3lTdk14M09aOFFjNStGR2xWcEtuTUs0aVU1MlJqUjVCelBTN21KNlBXYTZzOGYzMTdkMUpWdVpVUHZNVVhuY3NxSDN4NWFROHgrY25WM3I2UGIydnNGRXIreXJuR2pVcnVXM09YZWpSMTlpTzd0SkNUMlhIVjNwZHdkOXg2NGFoOEMxTnJTa3RMY1haMnByQ3dFQzh2TCtiUG4wL0RoZzJsOWJHeHNUZzZPbHE4Nkx0MjdWcUxsVmlNRjVUMzdkdEhiR3lzeWJwZmYvMFZnSmt6WjFvOXBzaklTRDcrK0dPZ3JBS0dXcTNHWUREdzBrc3Y0ZVhsVmVGRk42T0NnZ0pDUTBONTVKRkhtRDU5ZXFYank4dk16QVN3MnRMSW1pVkxscURWYXBrd1lZTFpPcGxNWmhiRW1UUnBrdFcyWThiUVRFMFlxeDlaQysxWU0zYnNXTE1MaEpZa0pDVHcvdnZ2bzlQcG1ETm5qdFVxUTBibFF3MDJOallXZzk3NzkrOEhvR2ZQbmhVR3dZekJjbXNWTFMyMS82bUprSkFRUWtKQ0toeVRucDVPYW1vcXJxNnVOR25TNUxiM2VTZlBueE1uVGhBUkVjSFZxMWRadEdoUmxTNytYcjkrblU4KytRU1ZTc1hBZ1FOcjlZSnh2Mzc5VEc0YmY4N1ZiVUdVbHBaV0s1WGRldmZ1VGNPR0RSazllalJSVVZGODhza25qQjQ5bXNHREIxdmR4bmdSUFN3c2pJaUlpQ29meDhHREIxbXhZZ1VBVTZkT05XbVRPWDc4ZUk0ZVBVcFVWQlR6NXMzanJiZmVxakNVbEp1YnkvVHAwNlVQV3dRRkJURmh3Z1FwZ0xSNjlXcldyVnZIYzg4OUo3VnN6TS9QNTRzdnZ1RDMzMy9IeHNhR2FkT21WWGcvalZKVFUvbm9vNCs0ZVBFaUhUdDI1TDMzM2pNTG5ONTMzMzI4Kys2N3pKMDdsK25UcC9QTU04OHdhdFNvQ29PcHljbGx2OTgwYTliTTZ2UGMrQnJpNU9TRW01dWIyWHByclVZUEhqeFk2ZjJ5eEJneWk0K1BOL2tnQzVRRnIzcjA2RUZZV0JpRmhZVjgvZlhYQkFjSDA3RmpSNU54eDQ4Zmw5cW8zaW9oSVFHOVhrOWdZS0RWWTRpTGl6TjV2N1czdDBlajBWaXR5R1VNblZTbFlsZnYzcjFOYnRmbDY4UFJvMGNCZVBEQkI4M1c2ZlY2Rmk5ZWpGNnY1OWxubnpYNVhTUXRMWTBqUjQ1dyt2UnBXcmR1WGVFeGxaYVdvdFZxcS8wZVdCbHgvbGgySjg4ZlFSQUVRUkFFUVJBc0U0RWtRUkFFUWJoSHlHUXk2dFdyUjcxNjlhVC9tQzhxS3BMQ1NjWlBtcGYvWkxOZXJ5YzFOWlhVMUZST25qd0psRlZNS0I5UUNnZ0l1T3VmNEJhRS82cGdGMy9taG9TaWtNazVuNWZFLzZKK3V1MDVKemQvbUtiT3ZteE9Pc0VQOFg5WUhkZmR1d1V2TlgrWWJIVWhFNDR2cjFJUTZva0czZmkveGoxWkVydVRQOUtyMTlZbHdNRVRBSHRGMVNyTW1CNXJjMTROSGt4bWFRRy8zemhmNFZpbFRNSE1Wa1B4c1hQbGkwdTdxNzB2NFo5ajM3NTlmUEhGRnhRVkZRRmxGNC9MWHdDRXNuWmMyN1p0WSs3Y3VXWVZaeXBxcVdOdmIyOVdoYkE4ZzhINk02WisvZnFNSFRzV0tHc0xkdVRJRWNhUEg0OVNxY1RCd1lIbzZPaEs3NXVMaXd1Tkd6ZXVzQVdaTmNZTGNON2UzdFhhenRmWGw3NTkrOUtwVTZjYVZVbXBMWmN2WHdiS0hzZnFjSE56czNoeHY3eVltQmdXTFZvazNiOVZxMVl4Y3VSSSt2WHJWK1BmaFpLVGsvbmxsMTlRS0JRTUdUS2t3ckhHS2xqT3pzNDEybGR0V3JObURidDM3MmIwNk5HMUVraTZrK2ZQa0NGRFNFdExZOE9HRGN5Y09aTkZpeGJoNmVscGRYeFdWaGF6WnMyaXVMaVlWMTk5bFo0OWU5YnA4UlVYRndOVkR5UVZGUld4WXNVS1ltSmlXTDU4ZVkzMmVlblNKU25NcDFRcWFkR2lCU2RQbnVUOCtmT2twNmR6OWVwVjZXOEJTeElURXlrcUtpSTdPNXNXTFZxUW1KZ29CUUNDZ29Jc1ByNi8vZllibjMzMkdRYURnYkN3TUxwMTYyYXkzdDdlbnZmZWU0OVhYMzJWUTRjT29WS3BlT09OTjZ3R2RkemQzV25mdmoyT2pvNkVob2JTczJkUFpES1p0SDdreUpFY09YS0VsU3RYNHVIaFFWRlJFV3ZXcktHd3NKQ21UWnZ5NXB0dlZub3VhelFhTm16WXdMcDE2MUNyMWZUdTNaczMzbmpEYXNpb1o4K2V6SjgvbjNmZWVZZlZxMWZ6NjYrL01ucjBhQjUrK0dHemNHSnhjVEVKQ1FtNHVycldlaHR0dVZ6Tzl1M2JUWllWRlJYeCtlZWZNMmJNbUFyREhNWTJubUZoWVdadFBDMXAzNzY5OUI1bWxKZVhaeElvQ1E0T2x2YjUrKysvQTJXaEc0MUdnMUtwcEY2OWVyUnMyVklLb0ZWVU9jNlMwYU5IazU2ZWJuYWZxNkt1WGgvMGVqM0hqaDBETEFlU05tL2V6TVdMRjJuWHJwMUoyMVdBMXExYk0yclVLSDcrK1dmbXo1L1AvUG56elNwNGxaYVc4dm5ubjdOdjN6NzBlajE5Ky9ibHRkZGVxNVcvMDhYNVUzWDMrdnVMSUFpQ0lBaUNJUHdiaVVDU0lBaUNJTnpEbkp5Y2FObXlKUzFidHBTV2xROG9KU1VsU1JkcWpVcEtTcmg4K2JKMHdRL0syazA0T2pyaTQrTWpmZm42K2xhNzNZdnc3OVhZeVFjWmtGcVNpMHB2MmtwRmpveXUzczNwNlIxTWtFczlQRzJka01sa1pKY1dKekV5RWdBQUlBQkpSRUZVY2o3dk9yOG1ueWErS01QcTNJMmNmSkJibWJ1MnlKSGhaR09QczQwZHJrcEhYSlVPdU5rNjRtbnJqS2V0TXo3MnJ1Z05ldWFlMzB3cjF3QjZlTGVvOHR4WENtOXdLUDFDdFkvSnk4NkZtYTJIb3BDVlhaQm83UmJJQXo0dE9aeHhzZHB6R1FVNGVOTFV1ZXhUdVVjellpc2MyLzNtZlR5UmRhWEtWWm1hdWZnaFI4WXJMUjZoV0Z2S3FleXJOVDdXcW5KVTJESys2VU1BL0pSd0ZEa3k3T1htRnc3MUdGRHJ0UXdKdkE4Zk8xZlNWSG44bVhuSjRsZ0FBMUJhUitlYlVMZHUzTGpCOHVYTE9YTGtDQUNEQncvbXdJRUQ3TisvbnpGanhwaFU5akFHaWl4Vis3aTFKVTV0OGZYMWxTNUliZCsrblNOSGp2RDQ0NDlMNzZsVkNTUUJkT2pRZ1MxYnRwQ2VubDdsVDl2SHhzWktvWVBYWDMrZHpwMDcwNmRQSDNyMDZHRzE2b2JSRTA4OFVlMFFVMjNMejgrWFdyb3NYYnFVRXlkT01IRGdRTHAyN1NwZG1MU3pzOFBlM3I1YTh4WVZGYkYrL1hvMmJ0eUlYcStuWDc5K0tKVks5dTNieDJlZmZjYXFWYXNZTW1RSVE0Y09yVlpscWZ6OGZONTc3ejFVS2hWaFlXR1YvcHlNZ2FUS2dsTjN3dm56WmVIT1hyMTYxY3A4ZC9yOG1UQmhBaWtwS1J3NWNvUlBQLzJVdVhQbldoeW4wK21ZTldzV2FXbHBqQjA3bHNjZWU2ek9qODBZU0tyS2VYcnc0RUdXTFZ0R2RuWjJ0Vm9VM21yMTZ0V2NPblhLNnZxdFc3ZXlkZXZXQ3VkSVRrNW0xcXhaWnN0bnpackZRdzg5Sk4zV2FEU3NYTG1TVFpzMkFXV3RESjk1NWhtTGN6WnIxb3gzMzMyWE9YUG1jUHo0Y1NaT25NaTBhZE9zdGlTY01tV0sxU3BLcnE2dXZQSEdHMHlaTW9XRkN4Y0NaWS94TTg4OFEyaG9hSVZ0cWpVYURmdjM3MmY5K3ZXa3BLU2dWQ3FaUEhreWp6Lyt1TlZ0ak5xMmJjdTMzMzdMa2lWTGlJaUlZUEhpeGF4YXRZcGV2WHJ4NElNUDByRmpSK1J5T1NkUG5rU2owZEMxYTlkSzU2d054NDhmNThDQkE1dzZkWXE1YytlYS9EMVkxNHlQZjJabUpsdTJiRUV1bDNQdzRFRVNFeE41KysyM0dUVnFsRmtvNTA2cWk5ZUh5TWhJY25OemFkS2tpVm1BSnlvcWloVXJWdURzN015YmI3NXBzVjNnMkxGak9YTGtDSkdSa1d6YXRNbnM4Vm14WWdXLy9mWWI3ZHExdzJBd2NPREFBWHg5ZlhudXVlZHE4QWhVVHB3LzF0M0w3eStDSUFpQ0lBaUM4RzhrQWttQ0lBaUM4QS9Ub0VFREdqUm9RUGZ1M1lHeTlnZmxBMG8zYnR3d3EreVFrVkVXRmtsSVNEQlpmbXRJU1FTVi9wdityMUZQbm16WW5mTjVTY3lPM21DMmZteVRCeGtXZUwvWmNqOTdOL3pzM2VqajE0YVZjUWZZbVhMVzR2emR2Sm9UMnFnSDBYbUp6SW4rQloxQlgrdjNZVXJ3SS9UeGJWM2hHQVBnYkdOUEUyZGZIZ3U0cjhwekgwcS9VTzFBa3B2U2tmZmFQb0dYclRPWEMxSTVreFBQVXcxNzhFcndZQW8wSmZ5Vm0xRDVKQmIwcTljT2dJdjVLY1FWM3JBNnpzbkdqdmJ1WlpWa0RsYmoyRCs3dUlPUFF2NlBJR2MvWnJZYXludlJHMnZVZnEwNkpqZC9HQjg3VndCZWJqR0lsMXNNc2pqdWZONTFQcnU0ZzVFTnlpbzAxTE4zWTIyUFY2ek9xOGZBeU1PZjF2NEJDM1dtb0tDQWRldldzWFhyVmpRYURiNit2c3lZTVlPT0hUdmk2dXJLVHovOXhQejU4MW00Y0tGME1UQStQaDU3ZS9zS1AvMS9yK3JZc1NOYnRtd2hNaktTQVFNR21LeDc0WVVYbURCaGdsU0JSYXZWc252M2JsYXNXSUZlcjJmSWtDSEV4OGR6L1BoeGpoOC9qcTJ0TFYyNmRLRlBuejZFaDRkYkRFbzBiOTc4anR3dktBdGJMVisrM0NUQWN2YnNXUll2WGt4NmVqb1BQdmdncGFXbC9Qbm5ueHc5ZWhSM2QzZjY5dTNMb0VHRHFsVXA0ZnIxNit6YXRZdGR1M1pSV0ZpSW5aMGRFeVpNa0ZxRmpSczNqazJiTnJGanh3N1dyRm5EVHovOVJOKytmUms1Y21TbGxWYVNrcEtZUFhzMmlZbUpkT3JVcVVxVkk0enRuTzUyTzVmOC9IeXVYNytPbjU4ZnpabzFxNVU1NytUNUEyV1ZROTk0NHcyOHZMek1xbkdVcDFBb2VQNzU1emw3OWl4anhveXBkTjV0MjdheGJkdTIyem8yNDgvWld2QXNKeWNIS0F2ZHBhZW5ZMk5qUTFoWUdFOC8vWFNOOXpsMTZsUXBDR1ZVWEZ6TS8vNzNQd0FXTEZoUVlidTBWMTk5RlY5Zlg5NSsrMjJ6ZGVYUDEzUG56ckZvMFNLcGV0TFRUei9OK1BIakt6eTJybDI3TW5mdVhENzQ0QU15TXpONSsrMjNDUWtKWWN5WU1XYXRCUzBkbzBhaklUSXlrcjE3OTNMNDhHSDBlajBLaFlJQkF3WXdidHc0dkx5OEt0eC9jbkl5TTJiTWtOcFp0bWpSZ3Brelo5SzRjZU1LdHl2UDI5dWJEejc0Z0VPSERyRjY5V3FTazVQWnVYTW5xYW1wZE9yVUNZRERodzhEU0xkcnFxSUtmT1gxN2RzWGpVYkRaNTk5eHN5Wk0zbjMzWGU1LzM3ejM4ZXJPbDkxRlJVVjhmYmJiMHVWcjY1ZnY4NjZkZXVZUEhreWt5ZFBybExydkxwU0Y2OFB4dGFjdDRZNGYvLzlkejc3N0RPMFdpMXZ2UEVHM3Q3ZTVPWGxrWitmVDBGQmdmUnZRVUVCZ1lHQkpDY25zM3IxYXJwMjdXcFMxZkhJa1NNRUJnYnk2YWVmWWpBWWVQYlpaemx5NUVpZEJaTEUrV05kWGIyL0NJSWdDSUlnQ0lKZ21RZ2tDWUlnQ01JL25MdTdPKzd1N3JSdDJ4WW8rMC85NU9Sa3FSVk5jbkl5S3BYSzRyYkcxZ1BXZ2txK3ZyNTRlM3ZqNCtPRG41OWZ0U3NXQ1BlK1RoNU5lTEpoZHdxMEpTeUkyV1l4TEtTVTI1QlZXc0RldEdqTzUxMm5VS3ZDMDlhWmpwNU5lTGgrQ0VxWmd1ZUQrbkd0S0lNTGVVbG0yLytjZUl4V2JnR0V1RGNpclBFRGZCOS9xTmJ2UjB4ZUVpMWRBeWpRbEZDZ0xhR0preThldGs3OGxoYko1Zncwc3RXRjVHcUtVT24rcnBoelB1ODYyNU5QVzUyemsyZFRCdFpyWCsxajhiVnpaWGE3VWZnN2VKQ3F5dVhEOCtIa2EwcHdVTmd5TktBemI3WVp6cExZbmZ5WmVibnl5UUJidVExeVpNaGxNdnI2dFFGZ2QrcGZacFdCTkFhZDlQUHI0OXNHRzVtQ0hIVVJPYVdGK040TS9GaVNVWm92VlZCUzY3WE1QUi9Pd281ajhMUjFabGFieDNrcmNqMUp4Vm5WZmh5cTRxbUdQZWpwRTB5YUtwZTlhVkY0MmpvenNINEkyNUpPVWF3ck5SbWJxeTdtamRiRGNGVFk4bGR1QXRHNUNUZ3E3QmdTY0I4SDB5OXdRNVZyTXI2dUxyQUl0Y2Q0OGRnWXV2bnh4eDhKRHcvSDF0YVcwTkJRUWtORGNYSnlBc3JhY3h3K2ZKam82R2dXTGx6STlPblRTVWxKSVRjM1Y2cGVVZDdYWDM5OTIyMnpybHk1VXFQdHRGb3RNcG1NNU9Sa1RwOCtUWDUrUG5sNWVhU21wZ0t3YWRNbXRtM2JKclZmT25mdW5Ga2dTYWxVa3AyZHpjV0xGemx6NWd4SGpod2hQejhmaFVMQmhBa1RlT3FwcHdCSVNVbmh0OTkrWSsvZXZSdzVjb1FqUjQ3ZzR1SkMzNzU5R1Rod0lDMWFWSzBhWEVwS0NqLysrQ05RRnNTQnNvdXpseTVkc2pnK0xpNE9LQXQzUkVSRU1HVElFSlBxTDA1T1RqUnQycFRFeEVUMjd0M0wvdjM3cGNkejJMQmh2UGppaXlnVUNqSXpNOW05ZXplN2R1MGlQRHljOFBCd1dyWnN5ZURCZzNub29ZZk1mdTlRcVZURXhNUnc1c3daamg4L0xyV0lrY3ZsOU8vZm4vSGp4NXVFSzd5OHZKZzRjU0tqUjQ5bSsvYnQvUExMTCt6WnM0YzllL2JRcVZNbm5uamlDVHAzN216U05rcWowYkI1ODJiV3JGbURTcVdpYytmT3ZQdnV1MUoxRm9QQllETGVLREV4a2NPSEQ2TlFLQWdPRHE3UzQxNVhqTldSN2xScm1kbzRmMVFxRlZ1MmJMRTQvdE5QL3c2WHBxU2tBTEJyMXk0aUl5Tk54czJlUGR0czI4R0RCNXRVdFBIMDlEUnJGMWhRVUNBRmNJelVhalVIRGh3Z0pDVEVaSHg4ZkR5SERwWDlIbU1wOEpLWGwwZFVWQlFBNmVucHRHclZpdW5UcDFjckhHT0puNStmeWUwclY2NndkT2xTQ2dzTG1UQmhRcVhCTTdsY2pxMnRyZFVnM3BVclYxaXpabzNVc3NySnlZbnAwNmRiYkYxbFNjZU9IVm0rZkRtZmZQSUpVVkZSUkVaR0Voa1ppYisvUHg5Ly9MSEpZMmd3R0VoSVNDQTZPcHJJeUVoT25qd3BoYTJjbkp3WVBudzRqei8rT0Q0K1BsWGFkMEJBQVBmZGR4OW56NTVsM0xoeDlPL2YzK0p6dENwNjkrN05Bdzg4UUVSRUJEdDM3bVRhdEduSVpETGk0K1A1NDQ4L3NMVzFwVStmUGpXYTIrakNoYktnZUZYK3JucjQ0WWRSS3BVc1dMQkFDcnJkeXZoOHIrcDczczgvL3l4VnFqUFNhRFFtNzZOWHIxN2xndzgrSUNrcGlUNTkrdEMvZjM4QUFnTUQrZXl6ejFpMGFCRlJVVkZNblRyMWp2eDllUGJzMlRwOWZkQm9ORkpWeHZLdm15cVZpaVZMbHFCU3FaREw1WHo4OGNkbTFZa3QwV2cweko4L244OC8vMXg2WEcxc2JOQm9OR2kxV3FDcytrNWRmd2hJbkQ5bDZ2cjhFUVJCRUFSQkVBU2hZaUtRSkFpQ0lBai9Na3Fsa3NhTkc1dGMrTWpJeUNBbUpvYjA5SFF5TWpLa2k4RFdWQlpVOHZQenc4dkxTd1NWL3VFY0ZMWlNOWm9WY1FmSTB4UmJIUGRIUmd6ZlhUMkl4cUNUbGwwcnl1Qk1UanlYQzFLWkZ2d29BSS82ZDdJWVNBTDQ0dEp1dnVqOExFTURPeE9SZFpuWS9KUmF2UysvcFVYeFcxcVVkUHZ0TmlQbzdObVV3K2tYT1pkMzNlSTJtYVVGSE0reUhqandzbk9wOW5HMGNRdms5VmJEY0ZVNmtGaWN5WHZSRzhuWGxBQ3crdXBCYkdRS0J2dDNaR2FyWVd4TS9KUDFDVWNybmZPRDlrL1J3c1gwNHVuVTRNRnd5L1h1YitQMlMxV3ErdCtzcE9SaDY4VFhYU1pXT0gvWXNhVVVsUXYvNUtpTFdCaXpuUTlEUW5HeXNhZTFhMENkQkpLR0JuUW10RkVQQ3JRbHZCLzlDNm1xWElZRjNvOVNwcUNscXo5em9uOHhPZWNtTng5SUM1ZjZaSlVXc1BEQ05vcDBwWFR3YU16d3dQdnA3Tm1VMmRFYjZ5dzRKZFNPMHRKU1JvMGFoYnU3T3c0T0RsTDF2cVpObXdKSUZZR0dEQmxpZGlIYTN0NmU5OTkvbjZsVHA3SjM3MTZpbzZPbEM4NldMZ1pkdm56WllrdVY2bENyMVZVZWUvVG9VV0pqWTFHcjFmejU1NTgwYTlhTTFOUlVsaTVkYWpZMk56Y1htVXlHcjY4ditmbjUwc1hBOCtmUHMySERCdExUMDBsSlNUR3BodUxnNE1Bamp6ekNrMDgrYVZJTnl0L2ZuM0hqeHZITU04L3cxMTkvc1dQSERvNGVQU3ExYndvS0NtTHg0c1dWdmsvbjVlV3hkKzllazJVWEwxN2s0c1dLVzB3YUw5amRmLy85dEdyVmlrT0hEaEVkSFUxQ1FnSnhjWEVVRkJSSVl6dDM3c3pvMGFPbEFEV1VWU1V4Vm80NWZmbzBXN2R1NWNTSkUxeThlSkZseTVZeGNPQkFYbnJwSldReUdRc1hMbVR2M3IzbzlYOEhaNzI4dk9qZnZ6K1BQZmFZeGJaOVJrNU9Ub1NHaGpKOCtIQzJiOS9PaGcwYk9IUG1ER2ZPbkdINDhPRzg5TkpMNU9ibXNuZnZYalp0MmtSV1ZoWnl1WnpSbzBjelpzd1lrNm91K2ZuNWhJYUc0dWJtaG91TEMvYjI5dWoxZXE1ZXZZcFdxMlhFaUJGMy9mZWkybTdYVnBuYU9IL1VhclVVaHFtS2E5ZXVjZTNhdFVySGRlelkwZVIycjE2OW1ESmxpc215aUlnSTNubm5IWk5sdHJhMkxGKytuS0tpSXB5Y25QRHc4RUNoVUhEOStuWDBlajB0V3JTd0dQZ3JMaTZtdExRVXBWTEorUEhqR1RseTVHMi9GaG1scGFXeGUvZHVUcDgremNXTEY1SEpaSVNHaGtvQnhkdXhhZE1tNmZIdjJyVXJVNmRPclhhTFBsOWZYejc5OUZNT0hEakFEei84UUhKeU1vODk5aGoxNjlkSHI5ZXpiTmt5WW1OalNVaElNSGw5VXlxVjlPalJnNzU5KzlLOWUzZHNiVzJyZmZ4VHBreEJKcFBWYU50YnllVnlldlRvUVk4ZVBhUmwzM3p6RFFhRGdiNTkrK0xpVXIzZkQyZlBuazFNVEF4MmRuYm85WHJTMDlNQnFseTlyRy9mdnJScjF3NGZIeDkyN3R6SmloVXJjSFYxeGRiV2xvS0NBakl6TTVISlpMUnIxNjVLODdWcTFjcnNlV0VNZU9ibDViRnUzVHEyYmR1R1ZxdWxhOWV1dlA3NjY5SzRBUU1HNE92cnl6dnZ2Q01GVFJjdFdsVHR4NlM2MHRQVDYvVDFJU0lpZ3FLaUl2ejgvQWdLQ3BMVzI5dmJNMkRBQUxaczJTSzlEalJyMWd4M2QzYzhQRHlrRHdhNXU3dmo1dWFHdTdzN05qWTJ2UHp5eThUR3hySmh3d1pDUTBPQnNzZHV6Wm8xakI4L0hvVkNRVnBhV3AxVlJ5cFBuRDkxZi80SWdpQUlnaUFJZ2xBeEVVZ1NCRUVRaFA4QVl6czJJNzFlVDNaMk5oa1pHU1pmV1ZsWkpoZjZibVV0cUdSblo0ZXJxeXV1cnE2NHVibVpmZS9tNWxaaEd3bmg3aGpab0NzZXRrNWNMa2psai9RWXErTXFDZy85a1I3RGhLQyt1Tmc0ME5EUmVrdU56TklDdGlXZFlsVEQ3anpYOUNGZS8ydnRiUjM3dlVhT2pGRU51L05rbys3SWtSR1RuOHk4ODVzcDBKcFdKL3MyYmo4bE9qVWpHM1RseVliZENYTDJZOW1WdldTVkZsaVorVytsZW8zRkNsWjJjaVVLMmQ4WE85dTVOYVN4a3c4Nmc1Nk0wbnlMYzluSUZIamZERnlWRC8wWXhlUW44OTNWZzJTWEZuSTBNN2JTWTZ1dTBZMTc4VVNEYmhUclNwbDdiak9wTjZzYmJVMDZTV01uSC9yNHRtYVFmd2VwZ3BXTXN1cE5Xb09PQlJlM1N3R3F2M0t1c1NoMkI5TmJQc2JFWnYxNE44cTg1YUJ3NzdDenN5TXdNSkM0dURqMGVqMXl1WncyYmRydzdMUFBBbVVYcFkzZlc5S3dZVU8rK09JTEZpeFl3TGx6NTRDeTFqeVcybjRzWExqUXBHSlBUWHo0NFlkU0paVEtHQXdHdG0zYmhsd3VKekF3a0VtVEp1SHY3NCtMaTR2VWFyVkJnd1lFQmdZU0dCaUl2NzgvU3FXU3hZc1hzMlBIRGdvTEN3a0tDaUkyTnBhc3JDd2NIQnhvMjdZdHJWcTFJaVFraEk0ZE8xWjRvVjBtazlHeFkwYzZkdXhJYm00dXUzZnZadWZPbmJScTFhcEs0WmpnNE9EYmFtTmxQRGFsVXNuV3JWdUJzaEJRbHk1ZHVPKysrK2pWcTFlRmJjemtjam4zMzM4Lzk5OS9QeWtwS1d6ZHVwVTllL2FnVUNpazROblFvVVBadDI4ZlFVRkIzSGZmZlhUdjNwM1dyVnRYSyt4aGIyL1BxRkdqR0RwMEtMLysraXZoNGVGU2U3ZnZ2dnVPSFR0MkFHVVZNc2FORzJleHFvMmJteHZlM3Q2a3A2ZVRsWlVsSGIrZm54K0RCZzFpMUtoUlZUNmV1bkwrL0huYzNkMXAwNmJOSGRsZmJaMC9WYTNHVXgxS3BiTHlRVllFQkFSdzZkSWxpb3FLcEtvb1NxV1NidDI2OGRKTEwxazg5K3JYcjgrc1diTUlDQWd3YWRkVUc5emQzVGx3NEFDRmhZWDA2OWVQcDU1NnF0TFdnMVUxYmRvMDlIbzlBd1lNb0hQbnpyYzFWOSsrZmVuVHB3OFhMMTZrZGV1eWRycHl1UndIQndjcG1OT3FWU3ZhdEduRGZmZmRSN3QyN2FSS2VUVjF1OXRYSmlRa2hIUG56dkhNTTg5VU90YloyVmtLcGtEWmUxZEVSSVQwTjVhOXZUMTkrdlNoZCsvZVZkNi84ZSs0SmsyYVNPM0JvT3h4OWZmMzUrbW5uNWJDdlpWcDM3NjlXWnVxdkx3ODR1UGorZjMzM3drUEQ1Y0NtV1BIampVN3owTkNRbGl3WUFGdnZmVVdMaTR1dDEyTnNDcjY5KzlmcDY4UGZuNSs5Ty9mMzJLd2RlTEVpVXlhTkVuNmVWYkZ4SWtUV2JkdW5VbTQ2ZW1ubjBhajBiQm56eDRNQmdPaG9hRjM3UDFDbkQ5MWUvNElnaUFJZ2lBSWdsQXhtVUgwTWhBRVFSQUU0U2FEd1VCV1ZsYTFnMHBWNGVEZ1lERzBWUDUyYlgyQy9GNzArT0dGZC9zUVREZ3A3RmpSN1FYczVVbytQQi9PNmV5ck5aNXJZY2N4QkRuN2tWaWN5YXVudjdNNnpsRmh5OHB1TDJJdlZ6TG4zQy84bFZQNUowOXJ5bGdoNloyb244MHFKQTMyNzhqelFmMDRsSDZCeGJFN3JjNVIxWEZObkh5WjNHSWd6WnpMTG1Mc1RvMWtSZHgraStFaG8vNzEyakdwV1g5c1pBcFVlZzBiRW82eExmbTB4VzArNlRDYUZpNzFtUit6alQ4enpkdmZ2TlY2T0YyOG1ra1ZrdDVyTjRvUTkwYnNUbzNrNnl0N3pjWURCRG43c2JEakdBQkdIdjRVUGJmL0o4SG1CMllBOFA2NVh6aGJ5Yysydlh0RFhtNHhpSG5udDVDcktlSXgvL3VrZFRaeU9WMjltbk0wd3p3STVlZmd4bzJTUExQbElSNk5pTTFQSWFVa2h4MHBaMjd6bnR4OXhzZnkzOHo0bmxMVDEvMGJOMjVRVkZSRTQ4YU5UZWJRNlhUb2REcVVTbVdOVy9iY1RXbHBhU2lWU3J5OHJBYzhxOHBnTUtEUmFHcWxZa2gxbkQxN0ZqOC9QK3JYcjM5YlB3Tmp1OW55Z2FyUzB0SmFEUjRZZzNIRy9XM1lzSUYrL2ZvUkVCQlE1ZTExT2gwS2hlSmYvVHZNdjRGS3BTSTlQUjBYRnhjOFBEeXF2SjFlcjBldFZxTldxOUhwZExpNXVkM1ZuM1YrZmo3T3pzNy95UE90dExTVUd6ZHVFQmdZK0k4OC9waVltTnNLdWhwZkwyeHNiR3JsL1VtdjF5T1R5YW84bDE2dkp6NCtIZzhQRHp3OVBTMk8wV3ExTEZpd2dDZWZmTklrVEdPSnNZTE03YllqL0xmU2FEVDNkR0JGbkQrQ0lBaUNJQWlDSU53cG9rS1NJQWlDSUFnU21VeUd0N2MzM3Q3ZUp2L2hiakFZcElwSzZlbnBaR1ptU2tFbG5jNjh1b29sSlNVbGxKU1VjT1BHRGF0am5KeWNySWFXakYvL3hBdk05NksrOWRwaUwxZVNwc3E3clRDU0RLUktPMWNMMHlzY1c2eFRjK2pHQlI2dUg4S2ovaDFyTlpBMExQQitrOXYxN04wQTZPblRraUNYdnovdEhGV0wrM1JWT3ZCVXd4NE04dStBSEJsRjJsSyt2cktQd3huV3EwMFo3VXVMNW5weEZxKzFmQXdmTzFmR051bE5YNysyYkx3ZXdaSDBpelVPQ0xWeURTREV2UkZhZzU1TjF5T3NqcFBmcktpa3gxQXJZYVRxaXNwTlpQTEpGV2dOZXBvNCtUQ2lRUmQwQnIxSnRhYkJBZFZyZ3hEazdNZTFvb3gvUlNEcHYrQjJMMGI3K2ZsWlhLNVFLUDdSRmZrcWFqdFdYYlhWdnFpNmFxdUZpYVhLVHJWZEJhWDhlV2h2YjI5VzlhRXEyLzhUZ3hYL1JmYjI5aldxV0NTWHk3RzN0Ny9yYmZpTVhGMWQ3L1loMUppZG5WMnRWNDI2azI2MzZsNXR2MTVVZHk2NVhGNXBTTVRHeG9hMzNucXJTdk9KSUVuRjd1VXdFb2p6UnhBRVFSQUVRUkNFTzBjRWtnUkJFQVJCcUpSTUpzUEx5d3N2THk5YXRteHBzcTZnb0lDOHZEenk4L09sZjh0L2IyeHhVUlhHbGhpcHFhbFd4OWphMm1KdmI0K2RuWjNWZjQzZjMzcmIrTDBBdlh6S2ZvN0hMRlNocVk1QjlUdmdwblRFQU94S09WdnArS01ac1R4Y1A0UU9IbzF4Vk5oU3JGUGYxdjZOeGpXeDNQWmlVUDBRazl2ZjZyWFM5NTA4bTBwVmdpeHhWVHBZWE82a3NPT3hnUHNZR3RnWlIwWFp4Zjdra215K3ViS2ZyTklDQWh3c2YycjRWb1VhRlF0aXR2RnMwNzYwZFBVbjBOR0xhY0dQTXFieGcveWFjb2JmVWlNcHFjYmpJMFBHYzBGOUFmZ3ROWkxNQ3RyQXlXOEcrN1Q2c2dDUXJkeUdJR2Z6Z0VlQnBvU2trbXlnckRXY3JienlQeDhjRlhhNDJGaCs3QUFLdENWbCs3NmxHdFNmbVpmNDlPS3ZsYzV2aVZLbVlFT3ZhVFhhVmhBRVFSQUVRUkFFUVJBRVFSQUVRUkNFMmljQ1NZSWdDSUlnM0JZWEZ4ZGNYRndxSEpPZG5VMUJRUUc1dWJrV2cwdHFkZFZERjhhMkdiZmoxdENTWEM2WDJxMFkvN1cwckNaajdzVTJMczQyOWpSM3FRL0FxZXk0YW0wckE1eHM3R25rNUUwZnZ6YjA4MnVISGdNcjR3NXdxY0I2a016b2ZONTFWSG9OOW5JbGJkMGJjaUxyU2szdWdwbnlMZFZjbFE0ODIvUWhBSDY1SGtGU2NiYTA3bkpCS2gwOHlqNlI2MkpqajR0ejlTb2V5Skd4c05NWTZ0bTdBNUNqTHVMNytFTThYRCtFT2UxRzFmajRaMGR2NEprbWZXanE3SXUzblF0UE5PaktIK2tYcWhWSXNsY291VlNRaXBlZEMrc1RqcUtReWEyMmpiTzVXU0ZKZTdNaVVUMTdkejRLK1QremNTZXlyakR2d2hZQXhqWjVrTUgrbFZjK21kRnFTSVhyeDBkOFJhNm0yR3g1ZlFlUEtzMXZpVUoyYnozSEJFRVFCRUVRQkVFUUJFRVFCRUVRQk9HL1RnU1NCRUVRQkVHb2M1NmVubmg2ZXRLb1VTT0w2MHRMUzAyQ1NwWXFMbFcxTlZ4VmxKYVdTdnU4WS9wWXJ4aHpwN1Z3cVk4TTBCbjB4QlZhYjZGWFhsZXZacnpaZXJqSk1xMUJ6N0dNV01LVGpsZmFyczFJajRHNGdqVGF1RFdnaFV2OVdnc2tIVXEvSUgwL3NGNTc2ZnZJbkFUTzVWMDNHV3NNSkIzSnVNaVhsL1pZblhOZy9SREdOKzFqc2t5UGdSL2pEek1sZUJEYmtrNFRmdjA0S3IyR2xxNytWdWRwNFZJZmhVeE9mRkU2S3AzRzRwaHp1ZGVaY2ZZSHVudTNZRVNEcm14TFBrV091dXJWeFFCS2RHcSt1YktQNzY4ZW9vMWJJSk9iRCtUakMxdTVVcGhtTmxZaEsydHBwYmxaSWFsSXErSkl4a1ZwZlgwSEQ3T0tTVm5xQXE0VlpWamRmMk1uSHdEU1ZIbW9LZ2hTV1F0Sk5YYnlZVXlUQjYxdUp3aUNJQWlDSUFpQ0lBaUNJQWlDSUFqQ1A0Y0lKQW1DSUFpQ2NOZloyZG5oNCtPRGo0K1AxVEZxdFpxU2toSlVLcFgwVmY2MjhYdEx5L1I2eXdHSS82cEFSeThBYnFqeVVKZHJZVlpkTmpJNXJkMENLZEdyMlpRWVFab3FyMHJiSlJWbjA4YXRBUUdPVld0dFZsMDlmSUpOYnN1Um9jZGdOazVuMEtQU1d3NEl3ZC9WZzI1MU5ET1dxTndFQ3JRcWFkblhWL1pabmVlSDdpL2hZdVBBMHRoZHhGY1E2QUU0bG5tSlk1bVhLaHhUbVZLOWhoNCt3WGpadWZCbW0rSE1PUE9EV1VVaVk0VWtZeUFwUzExbzBpNXRzSDlIczBCUytQVVRoRjgvWVhXL214K1lBY0EzVi9aeU51ZGF0WTlidEd6NzIvejU4eWt0TGIzYmgxRnR6ei8vUFBYcTFidmJoeUVJZ2lBSWdpQUlnaUFJZ2lBSWdpRGNBMFFnU1JBRVFSQ0Vmd1JiVzF0c2JXMXhjM09yOXJZYWpjWnFZRW10VnFQWDY5SHI5UmdNQnVucmRtL2Z1dXdNVmFzZ2RDZjQyTHNDa0ZGYTlRcFJmK1VrOE9MSkZjaGxNaHdVdHRTemQ2ZURSMk42KzdXbXYxODdldm0wWk43NXpVVGxKbFk2bDNHLzNuWVZ0L3FyQ1M4N0Y5cTVONVJ1ZC9WdXpxVG1BM2cvK3BkcTNkL0tsQThqM1NrVGd2b3l1bkV2cytWZXR1YVA0N2RYOXRQUzFaOEFCMDltdEJyS3UxRS9tNFN5akMzT05GWkNWM2VEajUwcnZYeGExbWpiZjF2THR0NjllNk5TM2ZsejdIYTV1N3ZmN1VNUUJFRVFCRUVRQkVFUUJFRVFCRUVRN2hFaWtDUUlnaUFJd3IrZVVxbEVxVlRpNnVwNjE0NWg4K0dGZDIzZnQzSlUyQUpRcksxNkJaWlN2WVkwVmE1ME82N3dCa2N6WTltY2RJSVAyNGZpWWV2RWpGWkRtSFRpVzBvcWFOY0ZTT3Z0Yng1SGJYcTRYbnZreUZEcnRkaktiUWh3OENUUXdaTVAyai9Gck1qMVpLc0xhMzJmZDRxbnJYT1Z4NWJxTlN5TTJjNzhqbUcwY1F0a1RKTUgrVDcra0xSZUtUZTJiS3Q1aGF6YUZ1enFUM0FGcmUvK1M3cDI3WHEzRDBFUUJFRVFCRUVRQkVFUUJFRVFCRUVRYm9zSUpBbUNJQWlDSVB6SDJNakt3aWpXV3BKVlIwcEpEbXV1L2NFckxSN0J4Y2FCSHQ0dDJIL2pYSVhiYUcrMjBMT3A1YW8yU3BtQy92WGFrNk11SXFFb2d3NGVqUW0vZnB3MFZTNlAxTy9BN0haUE1PdXY5YlcydjY1ZXpYZ3VxRytsNDV4czdBRjRwKzBUbFQ3bUIyNmM0NmVFWXhiWExZN2R5ZkhNeTJiTFgydjFHSjA5Zzh5V1h5dktZTzIxSTR4cjBwdGhnZmNUblp2SW1aeDRBR3lrUU5LOVV5SHBhR1lzU3k3dXJORzJTcm1DdFQxZXFlVWpFZ1JCRUFSQkVBUkJFQVJCRUFSQkVBU2hwa1FnU1JBRVFSQUU0VC9HMktiTFZsNDd2d3FXYjlNVzZPaFY2WGc3UmRsK1MzV2FXdG0vMFNEL0RuallPckVoOFUrYU92dEp5MWRjMlUvOW15M21CZ2Qwb3VobXU3VU9IbzM1c1AxVFZ1ZnpyS1NsbkwzQ0ZoKzdxbGZkOHJCMXFuU01pNDJEMVhWcXZSYVYzdnd4MHhzTUZrYVgyWjUwaWdkOFdoTGs3TWZMTFFZeCtkUUtWRG9OdHJLeW44RzlGRWh5VXRqUjBNbTdSdHNhQTFhQ0lBaUNJQWlDSUFpQ0lBaUNJQWlDSU53YlJDQkpFQVJCRUFUaFA2WkFVd0tBY3dYaGwyb3BGNGlwU3NERlRlbFlkaHczZzBHMXdWNmg1UEhBTHVneDhGdHFKQzgwSHlpdDAyTmdZY3gyQnZsM0lQejZjUjd4N3lnZGg1dWJZNDMzZVRnOWh1T1psN0dSSytqbzBaaVRXWEVXeDMzVGRTSXVOZzY4K2RkMFk3cjRBQUFnQUVsRVFWUTZFb295ek5iMzhXdk55YXc0aXJTbHRWSzFxanc5QnI2OHRJZjMyei9KNnFzSFVkME1nUmxidHFrdEJKenVsZzRlamVuZzBmaHVINFlnL09kcE5CcTBXaTIydHJZb0ZDTHM5MjlVVUZDQWkwdkZvZHYvQXIxZWo4RmdFT2Y1UGVaT25KOEdnd0daVEZhbit4RCtuY1RycDJVR2d3R05Sb05NSmtPcFZON3R3N2xuaWZOSEVBUkJFQVJCK0MrcTNUNFpnaUFJZ2lBSXdqMHZYWlVIZ0orOVc2M00xOWE5b2ZSOVluRm1wZU45Yis3M3hzM2pxQTJqRy9YQ3c5YUpveGtYeVZJWG1xMHYwcFd5NmZweHl0Y1MralB6RXVNanZyTDY5ZU8xd3hYdVU0OEJqVUhIckRhUE03M2xZM1QxYm81S3J6SDdNbEpiV0JmaTBZaEp6UWJ3U2Njd25KWDJhQTM2Mm5wSUpQRkY2VXc4OFEySE0yS2taZllLNWMxajB0YjYvcXFyUktjbUtqZUJIU2xubUIyOWtTMUpKNEd5Rm02em96ZFcrSldqTGtKajBQSHhoUzFFNVNZUW01OXlsKytOVUpuazVHU09IRGxTNWZHeHNiRU1HVEtFK2ZQbjErRlIzVnZpNGl5SEcydFRSa1lHSzFldVJLVXlENGF1WDcrZW9VT0hzbS9mUHJOMUtwV0tMNy84a25QbnpGdHphalFhU2twS2F2M0xZS0VLM0hmZmZjZW9VYU5JUzB1cm5RZmtGblBuem1YaHdvVjFNbmRWNkhRVmgxTVRFeE5adkhneEJ3OGVyUGJjUzVZczRhbW5uaUl4TWJIeXdkV2cxK3ZKeWNtcDFUbnIydGF0V3hrN2RpeW5UcDJxOGpaNnZaN2MzRnl1WGJ0R1lhSDU3eHUxcGFTa3hPcTY5ZXZYOC9QUFAxZHAvMisrK1Naang0Njk3ZU41OHNrbitlaWpqMHlXblR0M2poRWpSdkRycjcvZTl2eEdkWFYrbHFmWDY1a3dZUUl2dmZRU0drM3RCYk8xV2kxYnRteGgrdlRwZFhwdTFLV0lpQWlXTGwzSyt2VzExK0w0VHZnM25aKzF3V0F3OFA3Nzd4TWVIbzVlLy9mZkZwY3VYV0xLbENtRWg0ZlhlTzQ5ZS9aWS9OMGhLaXFLUng5OWxKa3paOVo0YmlqN3VXM1pzb1hjM056Ym11ZGU5RTg1ZndSQkVBUkJFQVNodG9rS1NZSWdDSUlnQ1A4eDEyNVc2ZkcyYzhIRnhyN0NTa1V0WGYzUkdmUmNMckI4MGRmWHpwVXhUUjRFb0VCYndxbnN5aStrTjNYMkxUdU93dlRxSHJwRlNwbUNoLzA3b05acitTSCtqeXB2cDlacnlkVVVXMTFmb2xOWE9vZk9vQ2M2TjVGV3JnRzgzR0lRdWVvaUluTVRxclIvSHp0WFhtb3hDSUNvbkFReVN3dXFkdUExY090OXNic1pTQ3JWVlMrUTFNS2xQbDI4bWxVYTFxcU9ORlVlczZNM1NyY0RIVDBCU0NyT0lxcVN4MUltazZHVUtZak1TZUI0MXBVS3g3cllPRENxWVRlYXVkUWpYWlhIK29TanRScUtFeXFuMSt0NTk5MTNTVXhNWk96WXNZU0ZoVlZhb1VLdjE2TlNxVkNySzM4K0dxdWQxSVU3VlVIbHA1OStZdVhLbGJ6d3dndU1IRGxTV3I1MzcxNnVYcjFhN2ZsNjl1eEoyN1p0elphdldMR0NBd2NPY1BUb1VXYk5ta1d6WnMwcW5Tc2hJWUVQUHZpQWhJUUVkdTNheGZMbHl3a01ESlRXcjFxMWlsOSsrYVhheDFpWmRldlc0ZVBqWTdLc3VMaVkzTnhjcytCT1JFUUVjK2ZPcmZMY0N4Y3VKRGc0Mkd4NWRIUTBEZzZtVlFUWHJsMWJvNUJCV0ZnWVRrNS90K3pVNi9YazVlV1JuWjFOWm1ZbUdSa1ozTGh4ZzlUVVZHN2N1RUZhV2hwT1RrNTg5OTEzVnVmTXpNeGt4NDRkS0JRSyt2VHBVNjNqYWRTb0VScU5oaSsrK0tMR1FiK0NnZ0pTVTFPSmo0L244dVhMWExwMGliaTRPTHk5dmZuKysrOXJOS2VSUnFNaFB6K2YzTnhjc3JPenljcktJajA5bmFLaUlsNTg4VVVTRXhNdEJ1SXM2ZFNwRS9YcTFiTzQ3c2FORzZ4YXRRcWxVa21USmszWXRXc1gyZG5abEphV1VscGFpbHF0bHI3UHk4c2pOemVYdkx3ODh2THlwTmVaME5CUW5udnVPV25PbEpRVTB0TFMwT2wwYUxWYXFkcVlScU5CclZhalZxdFJxVlNVbHBhaVVxbWswRjF4Y1RGRlJVVVVGaFpTVUZCQWZuNCtTcVdTYmR1Mm1iMUc1dWZuOCtPUFArTGs1TVN3WWNNcWZReHljbkxJekt3OExGNFJnOEZBVGs0T3BhV2xKc3QxT2gwRkJRVlZlbjJ1cXRvNFB5dXplL2R1RWhNVEdUZHVYSzFXY3RGcXRXemJ0bzNyMTY4elo4NGNQdjc0NDM5VTlhMGJOMjR3Yjk0OGlvdUxjWEZ4WWNDQUFYaDdWNitWN3AxNi9wYjNienMvYThQNTgrYzVmUGd3eWNuSmpCZ3hRbHArNk5BaExsNjh5RU1QUFZTamVmZnMyY1BDaFF2WnZYczNIMzc0b2NsN216SGNaMk56ZTVjYS92ampEelp2M2t6cjFxMXhkM2MzbWIrd3NGQjZmVGErUnF2VmF2THo4OG5PempiNXlzbkpZZHk0Y1hUcjFnMlZTbFhoNzRjMk5qWjg4c2tuWExwMHFjckgrZFpiYjlHcVZhdHEzYmQveXZrakNJSWdDSUlnQ0xWTkJKSUVRUkFFUVJEK1krSUtiNkF4NkZES0ZMUnlDK1JFQlVFT1AzdDNYZzBlek5tY2VQN011TVMxb2d4S2RHcmNiQjBKY1cvRW8vNmRjTEt4d3dCOGZXV2YxQkxNR2xlbEEvNE9aWUdUbVB6a1dyay9Hb09PczlueHhCZWwxMm1veDVyMUNVZHA0T2hOZCsvbXZORjZHRzlIcmlmZVFtdTI4aHdWdHZ5djdRaGNiT3lKeVUvbXE4dDc3dERSbHJGWDJBS1lWSENxaUl1TlBXRk5IbVJBdmZaY0xieHgyNEdrdm41dGFlRlMzK0s2eHM1bHdZTk9IazF3VnpwWkhHUGtlUE4rUEJmVUY1MkY2bEk3VTg2U1dKeUpoNjBUQ3pxT3djdldHWUJXcmdHMGQyL0VLNmRYVTFpTHJRT0Zpc25sY3FaUG44NDc3N3pERHovOFFGSlNFak5tektpMUM4SWZmUEJCdGFvdlZZZWxVRXhkdVAvKysvbisrKy81OXR0dmFkMjZ0WFN4Ni9UcDB4dzllclJLYzZqVmFxa2lncCtmbjhWQTBzeVpNM0YzZHljOFBKd3BVNll3YmRvMEJnNGNhRGJPYU8vZXZTeFpzb1RTMGxKYXRHakI5T25UVGNKSUFDRWhJVmEzajQ2T0pqWTJsbjc5K3VIaDRTRXRqNGlJSUNrcGlTRkRobUJuWjJkeFcwZkhxcmZXMU9sMHFGUXFnb0tDcUYvZjhtc013UFhyMTBsSVNEQ3BIRkdaN2R1M2s1V1ZWZVh4UmlOR2pNREp5WWx2dnZtR0F3Y09rSk9UVStsK1ZTb1YrZm41dUxxNlNxRVdPenM3NUhMclJhNmpvNlBadjM5L3BjZGpESEdkUFh1V0R6LzhFR2RuNXdySHU3cTY4dXl6ejdKMjdWcU9IVHRHYW1vcUJRV203N1ZPVGs0RUJ3Y1RGQlNFU3FYQzF0YldMQnhnamZGK2JkaXdnUjkrK0tIQzdVSkRRNG1Nak9Uenp6K3YwdHp2dlBPT3hVQ0RWcXZsbzQ4K1FxVlNNWFBtVEx5OHZJaU9qbWJ2M3IxbXg2WldxMUVvRkRScjFneGZYMTljWFYxeGRYWEZ4Y1dGaGcwYm1vdy9mdnc0WDMzMVZaV096Um9iR3hzY0hSMXhjbklpTHkvUDVJSThsSjJIYXJXYWlSTW5ZbTl2THkyL2R1MGFlL2FZL3k2UmxaV0ZUcWZqNjYrL05sc1hFaEpDdDI3ZHBOdmZmLzk5aGFIQ2lJZ0loZ3daSXQwMm5rdmZmdnN0cTFldk5odS9kdTFhWEYxZGdiby9QM2ZzMkVGVVZKVFZjUTBhTkNBc0xJemMzRnhXcmx3SmxGWGcrL0RERHkzTytjb3JyNWd0THkwdHJmUzUrOXBycnpGanhnemk0K001Zi80OHpaczN0enBXSnBPWi9BenZKcjFlei96NTh5a3VMc2JSMFpHQ2dnSSsvdmhqNXMrZlgrSHJqdEdkZVA3K2s4L1BPKzJQUDhvK29GRStlR1F3R1Bqamp6K1F5V1QwN3QyN1J2UDI2OWVQWThlT2NlellNVjU3N1RVKy92aGo2VFhLR0VpcXEzWnR1M2Z2cnZLNUk1UEpjSE56NC96NTgzVHIxbzNRMEZDS2lvcXNqaDh6Wmd5Wm1abWtwcWJpNit0YllaQXdQeitmb3FJaWs2RGJ2KzM4RVFSQkVBUkJFSVRhSmdKSmdpQUlnaUFJL3pGcXZaYkluR3QwOWd5aWkxZXpDZ05KZW9NQkdXWGhrRTRlVFN5T0tkYXBXWDU1TDBjellpdmRkeGV2WnNpQUxIVWhjWVUzYW5nUHpQMXlQWUtFb3R1ckFIQTdQby9kU1VPbk1RUTRlREtyelFnbW4xeUJ4bUM1NVk0Y0dUTmJENk9ob3pjM1ZIbk1PNytsU3EzYWJPVTIyTXZOLzVOZlhrbUZHVXZjbEdVWCtGVldxa0RKS1p0VEpwTXhzRjRJWVUwZXdNWEdubEs5aGovU1l5eHVVeDN0M1J2UzI3ZDFoV09hdTlTbnVaWFEwcTM2MTJ0bmNmbXA3RGdTaXpNWkd0QVpMMXRuL3N5OHpNYkVQeG5Sb0F1OWZGb3lOT0ErMWlWVUxlUWgxSTQyYmRxd2VQRmlYbi85ZFE0Y09FQldWbGFWTDNoV3hzWEZ4ZXppL2EzVWFqWEZ4Y1hZMk5oVWVpR292Tm80dnFvSUNnb2lMQ3lNNzc3N2pvOCsrb2pseTVmajVPVEVtMisrS1kwNWZmbzBmbjUrWm9HZ3pNeE0xcXhadys3ZHU3RzN0K2Z4eHg5bndJQUJGdmRqWTJQRGl5KytTTHQyN1ZpNWNpWHQybGwrRHQxcTRzU0pqQnc1MHVMajBhMWJONU53UTNrclZxd2dOamFXRVNORzBLSkZDMmw1UmtZR1NVbEpQUFBNTTdpNTFVNGJVWUJCZ3dZeGZQaHdxK3ZYcmwxYllRVWlhNW8yYldveDJHSEowcVZMMmJadG0zVGIwOU9UN094czNOemM4UER3d012TGk0eU1EQklTRWhneFlnUWRPM2JFeDhjSFgxOWZYRnhjcE8yV0wxL090bTNiK1BMTEwwMGV1MXRkdTNhTkhUdDJWT3YrSERwMHFOSXh2cjYrUFB2c3M5amEycEtWbFVXVEprMm9YNzgrY1hGeFhMbHloWG56NXRHNWMyZVRiU0lpSW5qbm5YZXFkQXdmZlBBQjNicDFvMW16WmpSdjNod1hGeGRjWEZ6NDdiZmZhTml3SWFHaG9YaDRlT0RwNldueW5CMDJiQmc5ZXZTd09PZmV2WHN0dGh3MCt2cnJyN2x3NFFLUFBmWVlEejVZVnVWeDBxUkpQUDMwMDlqWjJlSGc0SUNqb3lOeXVWeHFkN1owNmRKSzcwdjc5dTE1NktHSHNMVzFOZm15czdPVHZzL0x5MlBObWpVMGFOQ0FxVk9uNHVqb0tIMDVPVGxWZURGZnBWSVJIaDZPdjc4L2p6NzZxTW02NU9Ua0NzTWExdGFWZjg1MjZkSUZUMDlQc3pFYWpZWmx5NVlSSEJ4czhwcVNsSlJFZUhnNFBYcjBvRU9IRHRMeVE0Y09FUmtaYVZLUnBLN1B6OHVYTDNQczJER2dMSEJtRFBFWksweTFibDMyTzhmbm4zOU9mbjQrQVFFQlhMOSszV1N1NHVKaXNyT3o4ZlgxdGJpdlYxNTVwY3FWNnZMeThuanR0ZGNxSE9QazVNU1dMVnVxTkY5ZCsrR0hINGlLaXNMWDE1ZEZpeGJ4K3V1dkV4a1p5WVlOR3dnTkRhMTArenZ4L1Awbm41OTNrbDZ2bHdKSjVTdm9uVHg1a3JTME5OcTBhWU9qbzJPRmJTSExzN2UzbDU1SE5qWTIvTzkvLzJQT25Ea2NQMzZjYWRPbXNXalJJdHpkM2FYNTZqcGsxNlpORzVvM2J5NjlWanM3TytQaTRvS2JteHZ1N3U3U1YvbFFVZS9ldmFVMmMrZk9uU005UFoydVhidEtGWjZhTm0zS21UTm5BUGowMDA4cnJNeDE2M3M3L0x2T0gwRVFCRUVRQkVHb0N5S1FKQWlDSUFpQzhCLzArNDN6ZFBZTW9ydDNjNzY5c3A5U0s1VnlqbVRFb0RQbzZPRVRUSkN6SDU2MnppaGtjb3EwcFNRVlozRW1KNTU5YWRIa1ZkRDZyTHlIZk5zQThFZjZoVnE3TDREVmxuSjNpa3F2WWY2RmJjeHU5d1JmWHRwdE5Zd0VvTWZBcWF3NG1qbjdNZmQ4T0FYYXFsMFFtQm84R013N0MxV2JES1RxUk5aK2J2VWR5aXFZZFBZTTRuN1BJQUJPWkYzaDI3ajl0VktGNm90TGUxaCtlYS9aOHBadUFielRkaVNsT2cwdm5seEJhU1VWdDVaM2VSNDNwU1BqSXI2eU9GYXRMMnRKRitqb0JjRG1wQlBFRjZXek1UR0NYajR0YWVoVXZWWWtRdTFvMkxBaG4zMzJHVE5uenFSWHIxN0k1WEpPbmp6SnpwMDd6Y1lhSzdHY1AzK2VPWFBtV0p6djVaZGZ4c3ZMaStuVHAxZTY3KzNidC9QNTU1L1RvVU1INXMyYmQzdDNwSTZFaG9aeStQQmg0dUxpV0xwMHFVa1lxYWlvaUU4KytZUzh2RHo2OXUxTFdGZ1lycTZ1L1BUVFQyelpzZ1c5WHM5amp6MUdXRmlZU1NVaUtQc0UvNnhaczh6Mlp6QVltRGh4b25UYldPVmd5WklsZlBIRkY5SnlyVmJMRHovOHdBOC8vR0N5L1VjZmZWVGxRTlB0eU0zTmxhcVRHS3R3NU9mblM2M1ZxbE5KeVpLVEowOUtMZG1NbFE5Ky8vMTNnQXFEUUZVMWZQaHdSb3dZWVJMbVdyMTZOUWtKQ1hUdDJwVk9uVHJkMXZ5REJ3K21mLy8rRlk0cExTMWx4b3daS0JRSzVzNmRhOUp1eHhyamhlaFJvMFl4YXRRb2Fmbml4WXU1Y3VXSzJYbFdYcjE2OVdqYXRLbkZkVmV2WGlVdDdlLzM3azZkT2ttUGdVNm40N2ZmZnNQWDE5ZHFxQzR3TU5EcVkxWlJTNmp3OEhBcEJGSytLcGlibTl0dGgrS0Nnb0lzUHNmS2k0dUxZODJhTlRnNU9kRytmZnRxemI5dDJ6Ynk4L041OWRWWHNiR3hJVGMzbDJYTGx2SGtrMC9Tdlh0M3M0dmtBSysrK2lwSlNVbHMyclRKYk4ydHJaVmF0V3Bsc1FWUlhsNGV5NVl0bzNIanhpWVZhQ0lqSXdrUEQ2ZE5tellteTY5ZHUwWmtaS1RKSEhWOWZrNmRPcFdwVTZjQ01ILytmUGJ2MzgvR2pSdE5XaTl1MmJLRnc0Y1AwN2R2WDk1NjZ5MlRlWFE2SGRPblR5YzdPOXZrOWRDU2poMDczbllydHJObno5N1c5clZwMDZaTnJGMjdGcmxjenR0dnY0MnZyeSt6WnMzaWxWZGVZZFdxVlhoNWVWbDlIaHJkaWVmdlAvbjh2SlArL1BOUHNyS3lDQWtKTVFuV2JONjhHU2o3ZldybzBLRlZudS9XQ3BGS3BaTFpzMmN6ZS9ac1BEMDlwU3BUdWJtNUFEVjZIVFZXQWdTa2YwdExTNldRVS9rS2luMzY5S2t3Y0d6SnRHblRwTzgvL1BCRDB0UFRlZTY1NTJqUzVPOFAyMWdLYldxMVd2UjZQVXFsc3NLZjViL3AvQkVFUVJBRVFSQ0V1aUFDU1lJZ0NJSWdDUDlCRVptWHlTak54OGZPbFg3MTJySXp4ZktGRVFOd0xQTVN4ekl2M2ZZK216ajUwdG90RUoxQmIzVi9kY1haeGg3UG0rMjZQR3pML2dQWXljYU9obzdXQXltM2p0TWFkS1NVNUNCSFJoTm55NStlWHhpekhiVmVTNUN6bjdSTUlTdTcrQnpvNkkzODV2Y1g4NU5aRUxNZFc3bU55Vmlqak5KODhqV21RYVZTdmNaaVd6STd1VkxhUjNtZFBKcFFxRldSVlZwQXNVNU5xVTZEcTlLQkp4cDJ3LzltNENpdXdMeEtsWmV0TXcvNmxsM3drUUZacFFWOGZXVWZKN1BqTE43bm10QWFkR2pMaGJZY0ZMWU1yQi9DL3pYcWdSd1ozMTA5V0tXUW0vR3o3YVU2VFlYdDUyNm95aTZTZFBWcXh1V0NWTzd6TEx0QWZqZGEvQWxsL1AzOVdiRmloWFN4T0RrNXVjSjJhNW1abVZiWGp4OC9IaTh2cnpvNXpydEJvVkF3ZmZwMHBrMmJScU5HalRBWUROSkZLU2NuSjFhdFdzVXZ2L3hDZUhnNEJ3NGN3TTdPRHBWS1JkKytmUmszYnB6VlQvYnI5WHBVS2hVQkFRRUVCOTkrdWpFMk5wYms1R1NURmtZN2R1eGcrZkxsWm1PTklhZHAwNmFaQkhLTXdaK3dzREN6YlpSS0plSGg0ZEx0Y2VQR21iVmNLZDlXNmFXWFhycXR0bnBmZi8wMUNRa0pKc3MrK3VnamFXNG9DMitWYjlOU2tWdGJPOTBhL3FodENvV0M5UFIwdG03ZHlnc3Z2SUN0cmEzWm1NOC8vNXlFaEFRbVRacUV0M2ZaKzE5NmVyckZpakFiTjI2a2Rldld0R25UcHNiSDFLVkxGNlpNbVdKeG5hVXFFM1Z0ejU0OUxGdTJ6R1RaeVpNbkt3d3dHVU9SbGxvK0dZV0ZoZFZabTZMeXg3RisvWHJhdG0wclZYWDY2YWVmT0hEZ0FNMmFOU01vS01na2ZHTmtmTzJ3dE02UzZPaG9ybDI3WnJMTStMeExTa3BpKy9idDB2S2twQ1NnTE9CUS92N2YranlDTzN0K25qbHpodURnWUpQN0hCVVZ4ZkxseS9IMTliWFlqbTNseXBWY3VIQ0IvL3UvLzZ1MG5kV2NPWE9xL0hoYU0yTEVpR3Exakt3cnUzYnRrbDZ6WDNycEphbVNWSXNXTFpnOGVUSkxseTVsd1lJRkFKV0drdTZFZjhQNVdkZU1yNnVEQmcyU2xzWEd4bkxxMUNuYzNkM3AyYk1uV1ZsWlJFUkUwS2hSSTR0dFhjdXpkSzRybFVybXpKbURqWTJOOUJwakRDUlZWcW5Ta2krLy9OS3N3bEQ1a1BuQ2hRdXJQV2R0K1Bqamp6bDA2QkRmZlBPTlNYanBWdittODBjUUJFRVFCRUVRNm9JSUpBbUNJQWlDSVB3SDZUR3dQdUVvcjdSNGhDY2FkR05mV3JSVVRhYXVoRFY1QUlBOXFaRjNQQWp5b0c4cm5nL3FaN0tzczJjUW5XOVcvNm1JY1Z5dXBwanhFVi9ocW5SZ1ljY3gxVDZHNlMwZnJYelFUZC9HN1RjTGJTMkozY1dmRm9KaGI3VWVUaGV2Wm1iTGh3WGVUM3YzaGxiM2NhMG9nNzl5cnBrdEw5S1ZVcUJWNFdSano2NlVzNnk1OWdlcVNpb1YxWVN0M0laaGdaMXA0VktmOXU2TnNKWGJvTkpwV0hiNU4zNUxpNnJWZmUxSytZdUI5VU1ZMmFBclF3TTdvNVFwMEJwMDdFNk5ySHhqb2RZVUZCUVFHUmxKcjE2OUFOT0xYTU9HRFRPcFlHQVVFeFBEdEduVDZOMjd0MWxGQzZQYnJWUnhMMnJSb2dWcjE2NlZMdXdsSmlheWE5Y3VrekVQUHZnZ0J3NGNvS1NrQkJzYkcrUnlPVnUzYmpVWjA3WnRXM3IyN0dteTdMNzc3ck1hRXFtT3BVdVhrcHljYkxKTW85R2dVcW5vMGFNSC92NyswdkxvNkdoaVkyTjU0SUVIVENycVJFUkVrSlNVeElBQkEwd3FJUHorKysvazUrZWJ6RDFxMUNncERMUm56eDZ5c3JJWU1tU0kxTjRzT0RpWTdPeHNBTDc2Nml1ejRFbDU1VnYxR0UyYU5FbXFrTFIwNlZKc2JXMlpOR2tTVVBieitPbW5uNGlQanpkcmxYVXYyYmh4STN2MjdPSHk1Y3U4Ly83N0pvLzFWMTk5eGI1OSs1Z3dZUUpQUFBFRUFNZU9IV1BPbkRrTUdEQ0FHVE5tQUdWQnF1WExsN041ODJaOGZYMVp0V3FWeWMvbW4ycmp4bzE4ODgwMzJOdmJFeElTd3ZIang0R3k4RXBGcmM2TTFxMWJaM1ZkYUdob25RZVNWcTllVFZGUkVaTW5Ud2JLMmgxdTI3YU5ldlhxMGFWTEZ4WXZYbXh4dTR5TURIUTZuZFgxd2NIQlBQTElJOUx0alJzM2N2ejRjWk1MNnNiZ1RFeE1ESmN2WDVhVzYzUmx3ZUpqeDQ1eDRzUUphYmt4Z0hpck8zRitKaVFra0pXVlpSTEdpSXVMNDkxMzMwV24wK0hxNnNybm4zOXVjbHc2blk1RGh3NGhsOHRKUzBzenFaNDNac3dZcy9hWS94YmxXMWRPbUREQnJHck8wS0ZES1M0dVp1WEtsU3hZc0lEYzNGeWVlT0tKdTFxMTVaOStmdGExaElRRXFmVll3NFovL3czdzdiZmZBakIyN0ZpR0RCbENaR1FrRVJFUmhJU0VWT24zZ2ZQbno1czliMjZWbVZuV09udlhybDM4K2VlZmxjNDViTmd3Qmc4ZURKUlZIVFArVEtPaW9vaUxpK09oaHg2U2ZnZnk5dlltTVRHeDBqbnZwbi9EK1NNSWdpQUlnaUFJZFVVRWtnUkJFQVJCRVA2amZyOXhudjUrN1dqdEZraG9veDc4RVA5SG5lMnJxMWN6T25rMElWZFR6RThKUit0c1A5YWtsZVJ5SXV2S2JjMVJxRlVCb0RYb09aOTN2VFlPeTZxczBzTGJudU42Y2FiRlFKTFdvT2RVZGh6ZlhObUhIdk9MOGlxZGhnVVh0dUpvWThmNXZLVGJQZzVyMUhvdDNuYXVkUFlNSXFVa2h5TVpGOW1WY3BiY0tyYi9xNDdra214bVIyMWdYTk0rTkhUMEpxRWtnKyt1SGlTcE9Ldlc5eVZZTjIvZVBFNmVQTW1nUVlONCtlV1hUUzZ5eUdReWk4R2k4c3RxTzNoMDdkbzFuSjJkcFUrcTMydktWeGxJU1VuaGwxOStRYWxVbWp3TzVTOE1IejU4MkdSN2xVcUZXcTAyQ3lRWkhUaHd3T1RpYlZXMWJ0MmFCeDU0b01JeEF3Y09OTm52aWhVcmlJMk5aY1NJRVNidHp6SXlNa2hLU3VLWlo1NHhhZk1TRXhOakZrZ2FQWHEwZEwrTUFaS1JJMGNTRUJBZ2pUbDZ0T3o5cFUyYk5qUnExTWpxOFYyK2ZKbExsMHdEbnZmZmY3LzAvZGRmZjQyRGd3TVBQZlNReVJoM2QzZnBBbXA1T3AwT25VNW5jcEg4MUtsVDBqN1MwOU9sQzQ3bEdhdnZ6SjgvMzZ5aXdvQUJBeGd6cG5yaDErblRwNk5RS05pNWN5ZFRwMDdsazA4K3djM05qV1hMbHJGcjF5NGVlZVFSUWtKQ2lJNk9KaTB0alVXTEZ1SHM3Q3lGck5MVDA1azNieDduenAyalNaTW12UC8rKzlqWjJaR2ZueTg5L2tiR2NOZ3JyN3hpVXZWcTZOQ2hOV3JoOStXWFg1S2VuZzc4SFJpN2N1VUtzMmZQbHNhVWYreTFXcTNVenVkV3R3WU9OQm9ObXpkdnh0YldsdmZmZjUvbzZHZ3BrRFJwMGlRcGVHYkoyTEZqQWN4YUZWcWkxV3E1ZnIzaTN3OVNVbEtBc3ZZOThmSHhGWTZ0VjY4ZURnNE9YTHg0a2UzYnR4TVFFTURaczJjNWVmSWtmLzMxRnhxTmhva1RKMUpRVUdCV1hlUlcxdFlYRmhhYUJKS1NrNVBwMGFPSHllTis5T2hSM252dlBTWlBubXpXRW12R2pCazgvL3p6akJneFFscCs0Y0lGcmwyN1p0WkdzYTdPei9JT0hqd0lJQVZmQVZKVFUxR3IxWVNHaGtyQnd2SUJNcFZLaFVLaFFLbFVTa0VLclZhTFZxdGx5SkFoVWlCcHpKZ3g1T2ZuVzZ4K1VsMHZ2UENDeFdEa25hQlNxWmcvZjc3MG52SE1NOC93MUZOUFdSd2JHaHFLVHFmanUrKys0NXR2dnVIMDZkTzgvdnJyZUhwNm1veXJ5K2R2ZWYvMDg3T3VXWHFkT256NE1KR1JrZFN2WDkva3VWNGR4Y1hGWEwxNnRVcGpzN096cFhCd1JjcS94L2Z1M1Z1cVRQYlZWMThSRnhmSEUwODhZZkw3Z2pGb2RhLzZONXcvZ2lBSWdpQUlnbEJYUkNCSkVBUkJFQVRoUDJ4SjdFNCs3VFNXWVlIM2N5THJDaGZ6VTJwOUgyNUtSMTVvUGhBRDhNV2wzUlRjRFBiVXBibm53MDF1bjhtSjUweE94UmYrcXFwUXErSi9VVC9YeWx4VnNmamlEdXdWU202bzhpeXVuM2RoaThYbEsrSU9zUHJxUVpSeUJiWnlHMnpsTnNpUWthc3VRbE91WFpvbDhVVVoxVDdPeHc5WHY1M0NpaXY3K1RuaEdObnFtZ1d3eGtkOFZlV3hNZm5KdlBIWDJocnRSNmdkNDhhTjQrclZxK3pldlp2TGx5OHpaODRjL1B6TVd4YmVDY1hGeGJ6Nzdydms1T1FRRmhiR3lKRWo2N3lsVmtYMGVqMC8vdmlqeWJMZzRHQzZkdTFxc3V6VlYxL2w0WWNmbG03SHhNVHd5aXV2bUYxd3pjdkwrLy8yN2p3OHBydi8vL2dyazBRaUNTYVd4RmFFMmltcUJJMEd0ZFJTYW11TDIxSlZPNlh0cmYxcDc4dFNyYVVvS2tyTGwyK0s2dDBpOXEwTnFkMXRYMHFSSW9UWVF4b2lFek8vUDNMTnVUUE5IcE9nMytmanVsek1tVE5uUGpQNW5ETnorYnp5Zmh1L2hXOVh1blJwRFI4KzNHZzdzbmZ2WHFQbFcxWXFYbGl0VmlVbUpxcHQyN1pxM0xpeG1qWnRxbkxseXVWNTlaQ0RCdzltMmpZdE9EaFlyNzMyV3JyM0wxbXlKRlVnS1NzS0Z5NnN0OTU2SzlWMmUvdXhwVXVYR20zaldyWnNxUnMzYnNoc051djI3ZHRwSHM5ZWtjbFpUQ2FUUm80Y0tVOVBUNFdGaGVuczJiUHk4UEF3cW10dDJMREJvZEpXcVZLbE5HSENCT05udUdiTkdoMC9mbHh0MnJUUm9FR0Q1T25wS1NtNVBVK2pSbzJNeDlrcnlraFM3ZHExNWVQalk5eVhVVnViakJ3OWV0Um94V1FQTk1UR3htclBuajNHUG5YcjFqWG02cng1OHpSdjNyd3NIZHZkM1YwREJ3NlVyNit2YXRhc3FXUEhqdVZvakptNWNlT0crdmZ2bjZWOXo1MDdsK20rbjMvK3VlclZxMmU4djlIUjBVYWxFMG1xVmF1V0dqZHVyTVRFUktQU1RWYjkrT09QV3JkdW5hcFVxV0pzczFxdHVuTGxpa000VDVJUlJNanF1VjZ0V2pXajlWZEt1VFUvVTlxNmRhdDhmWDJWUDM5K280SmJsU3BWdEdqUklpVWtKR2pac21YcTNyMjdFVFN6WHl2YnRtM3JVQ2ttTEN4TUlTRWh4dTFseTVicHlKSGtxb3AvRFg4K2l2ajRlSWRyZDI0N2MrYU12dmppQzUwN2QwNXVibTRhTVdLRXcyZktuajE3ZFBMa1NWV3JWczM0L09uUm80ZjgvUHcwWThZTUhUaHdRUDM3OTFmdjNyMzF5aXV2R01HdTNEeC83ZjRPOHpNM25UdDNUci8rNnZqTEpYZnUzREVxR3cwY09EREgzM05lZU9FRmJkeTRNZDM3clZhcnVuVHBvbnYzN21uSmtpVVp0dEg5OXR0dnRYejU4c2Y2blN1N3N2SWQ2V21mUHdBQUFFQnVlbnErL1FNQUFNRHByajI0cXk5T3J0YkFpaTNWS3lCWTQ0Ly81UFQyWEwwQ1hsTEN3MFN0dnJSZkIyNWw3YmRyOFY5WEVtSnovTmlITnFzZVByVG1Tc3MxWjdEWUh1WTRqSVNuVDZWS2xSUVNFcUtQUC81WWtaR1JHang0c0JZc1dPQlFDU2l2UEhqd1FDVkxsdFNWSzFjMGYvNThiZDY4V1NOR2pNaFJaUmRuc05scyt1Njc3eHkydFcvZlBsVWc2VUkwWWdRQUFDQUFTVVJCVkZFVUtWSWt6Ylo0OCtiTmM2Z3lsSjdJeUVnTkhEalF1RjJqUmczVnFGRWp6WDEzN2RwbFZJS1JwRk9uVGttU2Z2NzVaMk5SWDVJdVhVcXV3clo2OVdxSHhUZDc2NWUwaEllSEcvLysvUFBQMWJselp6VnIxaXpUOGVlMVVxVktHZStybjU5ZnFzb1ZodzRkMHFoUm95UkpvMGFOMHZQUFArKzA1eDQwYUpCYXRXcWxnSUFBSlNVbDZlT1BQNWFmbjU5OGZIeTBiZHMyTFY2OFdNODk5NXpHakJualVDbW1WNjllcWwrL2ZxcnpJSC8rL0E0dEUzZnMyR0VFa3ZyMjdhc0tGUnpibjZZTUlXUlZ5bkRDMHFWTHRYRGhRcjN3d2dzTzdiT2s1RVZiS1huK3BWY0Y2L1RwMDZtcWY3MzAwa3ZwUG5kc2JLeCsrQ0h0b0xHOWlrZDY0WW0rZmZzYTc2R25wNmREY0NzdDhmSHhPbkxraUh4OGZQVGNjODlsdUsrOTVVL3AwcVVWRWhLaVFvVUtxV0RCZ2hvelpveU9IRG1pSVVPR1NKTHk1Y3VuVXFWS3lXYXphYzZjT2FwVXFaS2FOMjl1TEtKUG1qUkoxNjVkMC9UcDB5VWxCNXMyYjk2czRzV0xxME9IRHNielhiOStYUmFMUmF0V3JYS29xR1FQQVA3clgvOXlXSmkzdDhUNjl0dHZ0WERod2pSZnc4S0ZDMU5Wb1hQMi9MUTdldlNvRVVMcTA2ZVBzYjE2OWVxYU1XUEdJN1Y4T252MnJQYnYzNS9qeDZmSC90N2N2SG5UYUQzbWJBVUtGSkROWnRPaVJZc1VGaFltcTlVcVgxOWZqUjA3TmxVdzV6Ly8rWTlXcjE2dGpoMDdPbnordEdqUlF1WExsOWZZc1dNVkV4T2pXYk5tYWVuU3BYcmpqVGZVdG0zYlhEOS9wYWQvZnVZMis4K2dZTUdDeG5YcjJMRmppbzJOVlhCd2NKclhwaU5IanFUYnpsRktyZ3BXcEVpUmRLdFkya1ZGUmVuZXZYdnk5ZldWbjU5Zmh1Tk1Ta3B1RVo3VFFOSzhlZk8wWU1HQ0xPOC9hdFFvclYrL1hzZVBINWYwMy9reWRPaFFvN3BmeXZCaFN2WTVsSjJXbkUvci9BRUFBQUJ5RTRFa0FBQ0EvK09PeGtacDhIL201OXJ4dnpxZC9tL1VBdmkvcFVpUkl2cnl5eTgxZnZ4NFZhMWFWV2F6V1Zhck5kM1dOZmJGb0wvKys2OU1KbE9XZm9QZHp0ZlhWeE1uVHRRdnYveWlyNy8rV2xGUlVYcnZ2ZmZVcWxVckRSZ3dRQVVLRk1qNmkzSUNWMWRYclY2OVdsSnlPNW1QUHZvb3pmMW16cHlwMmJObkc3ZnRDOWdaTGJnK0RwczNiMDV6KzhxVks5UGNubGFibWJRV0FPUGk0clJyMXk3bHo1OWY5Ky9mVjJ4c3JDWlBucHdxQ0pKUk95QXA0NVpBS2QyOWUxYzdkKzVVOCtiTkpTVUhwYjc2NnF0VSs5a3I3aXhhdENqTnFnYnZ2UE5PcXUxTGx5N04waGh5NnQ2OWV4bzZkS2dxVjY2czRjT0hLekV4VVhQbXpORzZkZXZVdVhObnZmUE9Pd29QRDFkSVNJaW1UWnVtQ2hVcWFNNmNPVHA4K0xBR0RoeVlZUmpPUGxlbDVQUFNZckZrYThFMk0vYTJXeG5KcUFwV2FHaG90dG9SL3Zubm4xcTdkbTJHKzZSM2YrL2V2WTNYYmphYk5XN2N1QXlQWXcvMmxTNWRPdE45VTdLM0x0cXhZNGNPSFRxa3pwMDdwNnBHZGZmdVhaMDVjMFpoWVdGYXRXcVZSbzBhcFRKbHl1aml4WXU2ZXZXcXBPUnJ4dVRKazJXeFdEUmt5QkNIbjF1K2ZQazBmUGh3aDJOdTM3NWRodzRkVXIxNjlkU3dZVU9IK3k1ZHVxUVZLMWFvVWFOR3FsMjd0c045VzdkdTFiRmp4K1R0N1ozbTY4bU4rZm52Zi85YlVuTEk1KzIzMzVhVXRWWjdXZkhoaHgvcS9mZmZ6OUsrM2JwMVUzeDh2TU41a2g1N0tHUGd3SUdLamMxNUFEMGpRNGNPMVU4Ly9hU1ltQmhKVW1CZ29FYU9ISmxoRlp1MFZLaFFRWFBuenRXaVJZdTBldlZxM2JoeFEydldyRkc3ZHUwYzlzdXQ4L2RwbjUrNUtUdzhYQWNPSEZDVktsWDB6RFBQYU11V0xaS1NXeGVPR1RNbTNmRHdoUXNYZE9IQ2hYU1AyNkZEaHl6TkUzdllKMlhGdGZUWUEwR1p0VDYwV0N6YXUzZXZZbUppSElLVFJZb1VNY0thS2NYRXhDZzJObGFsUzVkMnFOcm43ZTJ0c21YTEd0OGh6NTA3cDlqWVdGV29VTUg0WEU1dkxQYnZFZG10VnZTMHpSOEFBQUFndHhGSUFnQUFBQURrbWZ6NTgrdXp6ejV6K00zMHpCWnVJeUlpaklvc2FaazZkYXBxMWFxVjdiRzgvUExMZXVHRkZ6Ujc5bXh0MjdaTm16WnQwdDY5ZXpWczJMQU1LNnJraHZ6NTgwdVNQRHc4MHQyblZxMWFLbGV1bkhINzFxMWJDZzhQVi9YcTFWV3hZa1ZqKzRNSEQ0eEtGSm5wMjdkdkRrZWN2dEdqUjZ0Qmd3Ykc3YU5Ianlvc0xFeHZ2UEdHS2xldW5PbmpQL3p3UTUwOWV6YlY5blhyMXVuaHc0Y0tDZ3JTMXExYjlja25uMmpxMUttYU1HR0NKaytlYk95WGszWkFkbGV2WHBYRllsRnNiS3k2ZHUwcXE5V3FoZzBiNnY3OSs3cDM3MTZHY3pXOUlGYXZYcjBjRmpTUEhUdW13NGNQeTl2YlcvSHg4VHA4K0xCKy9QRkhqUjQ5K3BIRGNCY3ZYdFRDaFF1MWZmdDJ1YnU3cTBHREJvcU1qTlRFaVJOMTY5WXRqUmt6UmtGQlFaS2toZzBiS2pRMFZQLzYxNzhVRWhLaWdJQUFoWWVINjVOUFBsRmdZS0NHRGgycTRzV0xPeHovOU9uVE9uVG9rSEY3NXN5WktsQ2dnTWFPSGV1VUZqT1JrWkU2ZCs2L0xWWi8vUEZITlduU3hHaUY1d3pseXBWVGNIQ3dDaFlzS0NtNUFsRld6NWZIS1Q0K1hyTm56MWF4WXNYVXUzZHZoL3RpWTJOMS8vNTlUWjgrWGN1WEw5ZUNCUXYweVNlZmFPSENoWHI0OEtFUmZFbEtTbEtMRmkzMC9QUFBPNXlqVW5KUU0yVVZ0ZkR3Y0IwNWNrUm1zMW1qUm8xS1ZjM3V5SkVqV3JGaWhhcFhyNjVYWDMxVmlZbUp5cGN2bnl3V2l6WnUzQ2dmSHgvanVtYVhXL1B6M0xsejJydDNyNlRrQUlJOVJMaHExYXBVNytPU0pVdTBiTmt5aDIxcjE2NTFhS2YwMXdDc3U3dTdRM2pyNk5Hajh2VDBWRUJBUUxwaHZMKys5b3g0ZW5ybVdvdW0vUG56NjhVWFg5U21UWnMwZVBCZ3RXalJJc2ZIOHZiMjFwQWhROVM2ZFd0OTlkVlg2dG16cDBPbG05dzhmNS9tK1puYi91ZC8va2VTTkhqdzRGVFhNdnQ0MDlLbVRSdUh5b2QvbGRIM2taUjI3dHdwS2JtMW01UmNhU3N1TGk3TjZvWDJRSEJhNTAxQ1FvSnUzYm9sU2ZyZ2d3K1VsSlNrR2pWcXFFT0hEc1k1MmIxN2Q3VnAweWJWWSsydFV3Y01HSkRxMnBheUF1R0VDUk1VRVJHaGtTTkhadHBpOU42OWU1SWtMeSt2RFBlemUxcm5Ed0FBQUpEYkNDUUJBQUFBQVBLVVBZd2tTYzgrKzJ5YUMyYm56NS9YcFV1WGxEOS9mdFd0V3pmRDR4VXFWQ2pIWXlsVXFKQSsvdmhqQlFjSDY4c3Z2MVJzYkt3Ky9mUlRCUWNIYS9qdzRVWm80VW5RcEVrVHRXclZ5cmg5OHVSSmhZZUhxMUdqUnVyVXFaT3gvYzZkTzFrT1dMUnQyOVloQkhQOCtIRWRQWHBVZ1lHQkRxMjRidCsrN2JCZ241YjI3ZHVyVFpzMmNuTnpNMzdHVnF0VkN4Y3VWR1JrcEJvM2JweXFVa1ZhcGsyYmxtcWJ4V0xSeXBVclZhOWVQV1BodVdEQmdwbzRjYUtHRHgrdTlldlhHL09vWnMyYUNnZ0kwSmt6WjNUeTVFa0ZCUVdwY09IQ3hyRXVYYnFrQ3hjdUdBdWlpWW1KV3Jod29mYnQyK2ZRMWlrZ0lFQkJRVUhLbHkrZjd0Ky9yNW8xYStxTEw3NUlOYmFRa0JDdFdiTkdpeGN2VHRYK1I1SkRxeHVyMWFvNWMrYkkyOXRiTFZxMFVGaFltUGJ0MjZmSXlFaTkrKzY3K3Z6enozTzBDSG54NGtVdFhyeFlXN2R1bGMxbVU2TkdqVFJvMENDdFg3OWVnd2NQbHRWcVZZa1NKUlFhR3FxNWMrZnEzcjE3dW5mdm5ySElPMmJNR0UyYk5rMHZ2dmlpWnMyYXBWMjdkdW5Rb1VQcTNidTN1blRwWXZ3OFEwTkQ1ZXJxcWpwMTZtai8vdjB5bTgzYXQyK2ZSbzBhcGM4KysreVJBMVZoWVdGeWNYR1J6V1pUVkZTVURoNDhxSFhyMW1uNjlPa09QOE5IVWE1Y09VVkdScVliSU10TS92ejU5ZWFiYnpwbExOa3hjK1pNM2J4NVV4TW1URWdWcEpnK2Zib09IVHFrUVlNR3FXdlhya1k3T0ZkWFZ5VWtKRGhVQWttcmRXTktVVkZSQ2cwTlZVUkVoSW9WSzZaSmt5YWwyVnF6WU1HQ0Nnd01OT2JyK1BIamRmRGdRZGxzTmlVbEpTazRPTmpZTjdmbjV6ZmZmQ09UeVpScHV5aEpxbGF0bXFwWHJ5NHBPYndaRmhhbTh1WExPM3pPbkRselJnY1BIa3ozR0RObXpOREZpeGMxYjk0OGxTOWZQdFBuek14ZlczWTZXMEpDZ2w1Ly9YV25uVVBseTVmWGwxOSttV3A3WHB5L1QrUDhUUG1kSnpmVXJWdFgrZkxsVTlXcVZiTVZyblJ6Yzh0V2NDNHRjWEZ4T256NHNDU3BRWU1HaW8rUDE4U0pFL1hubjMvcTRjT0hxUUp3YVZWSUNnc0wwNTQ5ZTNUMDZGRWpzT1RwNmFtR0RSc2FvU2I3OXN3cUt6blQ1Y3VYVmFCQWdVemZvNmQ5L2dBQUFBQzVqVUFTQUFBQUFDQlBMVnEwU0dheldhMWF0VkxyMXEzVnVuVnJoL3Z2Mzc5dlZPN3AxNitmMnJkdm4rdGpDZ29LVXZYcTFUVjE2bFR0MjdkUEVSRVI4dlB6VS8vKy9YUDl1YlBLWXJFNHRDSjc4T0JCbXRzVEVoSXlQVmFMRmkxVXVYSmx0V3JWeXFGdHpaSWxTM1QwNkZFMWF0VElvUXBCYkd5c3lwVXJsMlpGZ1RObnppZzhQRHpONTdsNTg2WWlJeVBsNGVGaExPQm5oNWVYbDNyMjdLbXdzRERkdW5WTHI3NzZxZzRjT0dEYzcrZm5wNUNRRUJVdVhGaTdkdTJTSkwzMDBrdDY3YlhYZE83Y09mWHYzMS9GaXhmWGdBRURISTU3NWNvVmJkcTBTUlVxVkpDcnE2dVdMMTh1bTgybWdJQUFYYjU4V2NXS0ZkTTMzM3dqS1hrKzJtdzJGUzVjMkNGY1pHZHZGMmd5bWRLOFA2WDE2OWZyN05tejZ0V3JsNUtTa2lRbHQzVGJ2bjI3MXExYnB4RWpSbWpLbENrcVU2Wk10dDZucUtnb2hZZUhxM1RwMGhveVpJaFJxY0xQejA5bXMxbisvdjR5bTgwcVVLQ0FDaFFvSUI4ZkgvbjQrTWpiMjFzblQ1N1VtalZydEhidFduWHMyRkhqeG8zVGhnMGJGQklTb20zYnRxbExseTZTcElNSEQycnYzcjFxMWFxVlVSV2xiOSsrS2xPbWpINzY2U2U5OTk1N21qUnBVcmJHblpLOTRsZGdZS0QyN05tak1tWEtxRStmUHBveVpZcEdqeDZ0NmRPbjUvallLVjI4ZUZGTGx5NlZpNHRMdGxvOVNzbUJNclBabkNxUWRPdldMV09oUFNNM2J0eVFsSHpPMmx0b1pjYlgxMWNyVjY3VTFxMWJWYU5HRGRsc05xMWR1MVpYcjE3VmxTdFg5TTQ3NzJqZ3dJRWFPM2FzdnZ6eVN4MCtmRmp2di8rK1VkM2t6ei8vekRUa0ZoTVRvLzM3OTJ2Nzl1ME9RWnpyMTY4YjdjL1NZNjlNWk5lNmRXdVZLVlBHNGJxZW0vUFRIbzVyM2JxMXJsKy9ydXZYcjZjNVR2dmlmMkJnb1BIenUzUG5qc0xDd2xTdFdqWDE2OWZQMkRjc0xDemRRSkxGWWxGMGRMUk1KcE9lZWVhWmROK1hqTnBHU3NtQmkrek92NXpLelFwTWRybDUvajdOODlOKy9jeE4zYnAxU3pPVWxSZnNsUXVyVmF0bUJBTC85YTkvNmVPUFA5WVhYM3doazhta2wxOSsyZGpmL3IwbFpiRG8rKysvMTYxYnQrVGw1U1d6MmF6cjE2OXI4dVRKUnF0S0tmazZKaW5QV3VyR3hjWHB6cDA3Um5neEkwLzcvQUVBQUFCeUc0RWtBQUFBQUVDZXNWZ3NDZ3NMVTN4OHZPclhyNS9tYjU0dldyUklOMjdjVU5XcVZkV3VYYnM4RzV1dnI2OG1USmlnNWN1WDYrZWZmMDdWRnVseG16bHpwbWJPbkpscSsvejU4elYvL3Z3c0hXUGx5cFdLaTRzemJpOWZ2dHpoL3FOSGowcVNkdS9lYllRblVqcDI3SmlPSFRzbVNlclVxWk44Zkh4MDRjSUYvZlRUVHhrKzc0TUhEekxkSnkxbXMxbGR1M2JWa2lWTFZLWk1HZFdyVjg4aGtDUkpSWW9VU2ZPeEFRRUJxbG16cGpaczJLQnUzYnFwWU1HQ3N0bHNXcmR1bmViTm02ZUVoQVNWS1ZOR3pabzEwenZ2dktQNjlldXJiTm15cWNJbTl2ZkIxOWMzMitOUDZmTGx5NW8zYjU1OGZYM1ZwVXNYbzIyVWk0dUwzbjMzWGRsc05xMWZ2MTd2di8rK0prMmE1RkNoS2pNdnZ2aWlQdjc0WXdVRkJUbTBVR3JYcnAzRE9aU1FrS0FPSFRxb1VxVksrdXFycnlRbFY5NnFXYk9tbWpadGF1elh1blZyMWFoUlExYXJWU2FUU1JhTFJiTm56NWJKWkZLM2J0MzA0NDgvR3ZzT0dEQkE5KzdkMDhhTkczWHExS2xNUTFucFdiSmtpUklURTlXNWMyZnQyYk5IVW5Kd0xqbzZXa3VXTE5IeTVjdU5SZmYxNjljN3RJNUxLV1dWcTR3TUhqeFlyNzMybXNPMmUvZnVhZGV1WFNwVnFwU3FWcTJhNmpIOSt2WFRuVHQzVW0wZlAzNjhUcHc0a2FYbmxaSmJXL1hzMlROTCszNzY2YWRHNjdIang0L3IrUEhqeG4ydXJxNGFPblNvekdhelpzMmFwWWtUSjJycjFxMXEzYnExNnRTcEk0dkZrdW1pdXRWcTFhZWZmcXJUcDAvTFpES3BidDI2T25EZ2dDcFVxS0JHalJwbCtUWHQzYnRYcDArZlZzK2VQVk8xNk1yTitWbTJiRm05L3ZycjZ0U3BrNlpPblpydStPTGo0eVZsdlExVmVzNmZQeStyMWFvS0ZTcWsyNjVOVXFaQjJnVUxGbVE3ZVBna3k2M3o5Mm1mbjNsUjNlWnh0ZmF5V0N4R1JhYVU3MU9kT25VMGV2Um9qUjgvWGxPbVRKR1BqNDhDQXdNbC9iY05Xc3FBWEx0MjdSUVFFS0Q2OWV0ci92ejVXcmx5WmFybnVuMzd0cVJIL3h6T0tudndMU29xU29NSEQ5YVlNV1BrNysrZjVyNVArL3dCQUFBQWNodUJKQUFBQUFCQW5qbDA2SkRpNCtOVm9VSUZsU3haTXRYOWtaR1JDZ3NMazd1N3V6NzQ0QU5qTWViV3JWc0tDUWxSNDhhTjFhUkprMXdibjR1TGk3cDA2YUtPSFR2bU9GaVJXNEtEZzFXNWNtWGo5clZyMXhRV0ZxYUdEUnVxWnMyYXh2YUVoQVNGaG9hbWVZeVZLMWZxeXBVcm1UN1huajE3akVYbDlMUnMyVkkrUGo1cTJyU3BYbnp4UllmN3JGYXJQdnJvSTUwNmRVcWpSNDlXZ3dZTjBqekc5ZXZYTlh6NGNDVWtKR2o2OU9tcEtqQzV1TGpJMDlOVGhRb1ZVcytlUGJPOU9OZXBVeWVOR3pkTzMzNzdyYnAwNmFJWk0yYm8rUEhqOHZQejA4aVJJNDEyTUYyN2RrMzNHSC84OFlja3FWaXhZdnJxcTYrMGV2WHFOUGZyM3IyN3cyMTNkM2V0WDc5ZVV2TEM3YVJKazVTUWtLQ2hRNGVtQ3VMWlEwa0pDUW5hdm4yNzd0NjltNjNYS1NsTDU0WE5acFBWYWpXcXhkakhtWEl4MUM1bDlaZUZDeGZxNHNXTGF0T21qVXFWS3BWcTMzZmZmVmZObXpkWHpabzFNNTAzYVRsLy9yeldyMSt2aWhVck9zeGxTZXJkdTdmOC9mM1ZxbFVyclZ1M1RsSnlsYVAwNXJHOXRVOU8yQ3R6dlBycXEya0drdEpUdVhMbExMVVN1bi8vdms2ZE9pVXZMeStIY3pramhRb1ZVbEJRa0dKaVl2VE1NOCtvWk1tU0tsV3FsRXFXTEtsaXhZckphclVhMVVNKytPQUQ3ZCsvWHhVclZ0U2ZmLzZwOCtmUFMwb083ZG4zU2NuTnpVMmVucDRhTVdLRURoNDhxS1pObThyRHcwTmR1blJSeFlvVjFhdFhMNGY5Ly96elQxMjllbFhGaXhkM3FLd21KVmNiT24zNmRMcXZJemZuNXp2dnZKUHBzZTJCcEt0WHJ4cGhBM3M0NHNhTkd3NlZkeTVkdXBUdWNiWnYzeTRwT1hTUmtjekNNbDVlWHBtTytXbVJtK2V2eVdSNjZ1Zm5rK3JJa1NPYU1XTkd1dmNIQlFVWjFYN1NzbXJWS2wyN2RrMUZpaFJ4YUlGbmYreUFBUU0wZCs1Y1RaOCtYYUdob2ZMdzhERE91WlRCd0t5RU02T2pveVVwemUrTnp0Q3laVXZWcWxWTFBqNCtrdjU3bnBjdFcxYkhqeDgzS2p0MTY5Wk5iZHEwU1RXTy80dnpCd0FBQU1ncUFra0FBQUFBZ0R5emMrZE9TY2x0dGY3S2FyVnF4b3dac2xxdFJpc291NWlZR08zWXNVTUhEaHh3YUEyU1d6SUxJMTI3ZGsxWHJseFJ3WUlGMDJ4amxodnExYXVuVnExYUdiZFBuanlwc0xBdzFhNWRXNTA2ZFRLMng4YkdwaHRJc3BzM2I1NUtsQ2lSYXZzUFAveWdKVXVXYU9qUW9XclpzbVdhaiszY3ViUERvckdycTJ1cWdNMmlSWXQwNnRRcEJRWUdwcm5ZSmlXM1JQbjg4ODhWSHgrdnQ5OStXOVdxVlV0M3ZFT0dERkg5K3ZVemZFMXBDUW9LVXIxNjliUng0MFp0MmJKRjd1N3U2dDI3dDdwMjdacmxTaW1Sa1pHU3BDcFZxdWpxMWF1U3BMWnQyNlpaM2N0dSsvYnR1blhybG5IN3l5Ky8xTW1USjFXN2R1MTAzMWVUeWFSLy92T2Y2dGl4bzZwVXFaTFZseWhKK3QvLy9WOGpPSlVSKzBMbzVjdVhOV2JNbUN3ZHUxT25UdnJwcDU5VXBFaVJkRnNZbWt5bVZFR0U3Smc1YzZhU2twSWMybWJadWJpNHBHcnJPR0RBZ0ZUVmpleENRMFAxM1hmZjVXZ2M5dXBIZncwelpHYlFvRUZaMmk4eU1sSURCdzVVbVRKbE5HWEtsQ3dmUDZOdzFJNGRPL1RwcDU5bStQZzFhOVlZbFV4U0Nnb0swcGd4WTFTeFlrVlZyRmhSa3RLc0FKWHl1YVpObTZaSmt5YXBidDI2V1J4OTdzN1BQbjM2Wk9rYWJBL0FMRisrUEZWbHVGMjdkaGt0SHpPemRldFdTZis5THFSbjNMaHhXVHJlMzBGdW43OS90L241T0w0L3BPWENoUXU2Y09GQ3V2Y1hMMTQ4M1VEU3paczN0WGp4WWtuU1AvN3hqelFEbVowN2Q5YWRPM2NVSEJ4c2ZON2FnNEVaZlg3K2xjMW0wN2x6NStUcjYyc0VoaDZWeldiVDRjT0hGUkVSSVpQSnBHSERoaG4zUlVWRjZkZGZmMVhGaWhWVnZueDVoNnAwUllzV1ZkR2lSUlVWRmFYU3BVdkxaRExsNmZ4NThPQ0JrcEtTc3YwWkJRQUFBRHhPQkpJQUFBQUFBSG5DYXJVYWk3NXBCWkpXcmx5cFU2ZE9xV2JObXFrcTFsU3JWazFkdTNiVkR6LzhvQ2xUcG1qS2xDbVB0WlhGZDk5OXA0MGJONnBIang2UGRVSFI3dEtsUy9MeThsSytmUG1NMyt3dlVLQkF1dnQ3ZUhpa3VTQm9iMEhrN3U2ZXJRWERsT0xqNDQxcUkzdjM3bFczYnQwVUdCaW9CZzBhcUU2ZE92THc4RkJVVkpUR2poMnJpeGN2cWxtelpucjk5ZGN6UEdaT3draDI3NzMzbnZyMTY2ZjQrSGlOSHo4KzI4YzZmUGl3VENhVEtsV3FwSWlJQ0VsU2p4NDlVclg5U2VuOCtmTkdJT25telp2NjVaZGY1T1hscGZmZmYxOHVMaTdwUHM3TnpjMGhqRlN5WkVsVnIxNDkwNS9GbVRObmRPVElrU3kvcG52MzdqbFVoTWxJbHk1ZFZMMTZkYjMrK3V1NXRnanE1K2VuWnMyYTZmbm5uM2VvSHBIWHpwdzVJMGxwaHZXZVZNODg4NHplZU9PTlZOdnQ3VEd0VnF2TVpyTmF0R2lSNnBxWjNXdlh6WnMzSmFYZkpqRTl1VDAvVTdMWmJFcE1URFQrblhJTWtqUjI3RmdWS2xSSVV2SzE2cE5QUGxGUVVKQTZkKzVzN0x0OSszYXRXTEVpMVhQdDNyMWJNVEV4a3BLci9hMWR1elpQMjRvK3FaNlU4L2RwbUovU2svUDlvVTJiTmhvNGNHQzY5NmZYa3RCbXMybnk1TW1LajQ5WFFFQkFxc0JaU24zNzluVzRiYStRbEozdkYrZlBuMWRjWEZ5cVNvelpaYkZZakVEVWlCRWpkUC8rZlVuU2M4ODlaK3lUbEpTa3FWT255bWF6cVhmdjN0cTNiMStheDVvOWU3YWlvNk0xZGVyVVBKay9EeDQ4MEt4WnMvVHp6ei9MYXJXcVdiTm1ldi85OTdOVW1ROEFBQUI0M0Fna0FRQUFBQUR5eEpFalJ4UWJHNnVBZ0FDVkxsM2E0YjZqUjQ5cS92ejU4dkh4MFVjZmZaUm0yS2hYcjE3YXNXT0hqaHc1b3VYTGwyZllaaXUzblRoeFFsSnloUkZuQ2c4UGw1UnhGWWkwekp3NVU0Y1BIM2JZbGxHcmxaeXl0eHlSbEc0Z3pOdmJXN05temRMVnExZjE2NisvYXR1MmJWcTNicDNXclZ1bmZQbnlxVWFOR2pwMjdKZ3NGb3ZhdFd1blljT0c1VXE0ekdxMUtqdzhYRmFyVmUrOTk1NG1USmlnU1pNbTZiUFBQc3R5TzY3bzZHaWRQSGxTVmF0V2xhZW5aNDdHVWFSSUVRVUZCYWxKa3lZcVhyeDR0aDdidVhObmg2QkVlaVpNbUpDbDQ5Mi9mMS90MjdmWHM4OCtxemx6NW1SNUhQL3YvLzIvYkZjbE8zRGdnQ1pPbkpqbWZiLy8vcnZEN1M1ZHVxaG8wYUxaT3I2ejNiMTcxd2loZlBYVlY5cTNiNTlhdG15cHdNQkFvMkthaDRkSGp1ZUJzMXkvZmwyUmtaSEdudzRkT3FSWm1TWWtKRVJXcTFVK1BqNktqWTNWNmRPbk5XclVxRWVxTHZlZi8veEhVdkwxejJ3MnkydzJaK2x4dVQwL1U0cUtpbExidG0yTjI5V3JWNWVVUE9hQ0JRczZoQnJzMTluQ2hRdXJSbzBheHZhelo4K21PbTVpWXFJeHBpRkRodWlISDM3UXJGbXo1T2JtcGxkZWVTVkhZLzI3ZUJMT1grbnBtSi8yOFVuTy8vNlFYVzV1YmprS0huLzc3YmM2ZE9pUVhGMWROV3JVcUN5M3QwMU1URFJhUjJZbjNHcXZyUG44ODg5bmU2d1dpMFhidG0zVDd0Mjd0WC8vZmlPRWxKQ1FvRnExYXFscDA2WnEzTGl4cE9UdkROT25UOWZKa3lmVm9rVUxCUVlHcGh0SWlvK1AxN1ZyMStUaTRwSW44MmYrL1BuYXZIbXphdGFzS1p2TnB2RHdjUG41K2VudHQ5L08xbkVBQUFDQXg0RkFFZ0FBUUI2b1dLQ0V6c1JkZWR6REFQQ0VxMWpnNmFuS2tSTy8vUEtMcE5TTGNGdTNidFgwNmRPVmxKU2tEei84VUVXTEZ0V2RPM2QwOSs1ZHhjWEZHWC9IeGNXcGRPblNpbzZPMXNLRkN4VVlHT2pRMWkydjNMMTdWeGN2WHBTL3Y3K2VmZlpacHgwM05EUlVhOWFza2Nsa1VrUkVoSm8zYjY0R0RSckkzOTlmYmR1MjFUUFBQT093ZjdseTVUUnIxaXo1Ky92TGJEYkx6ODlQU1VsSjh2VDBWRkJRa01NQ2UwNVpyVlpGUlVYSng4ZEhIaDRlMnJWcmx4NCtmQ2lUeVNSZlg5OE1IK3Z2NzYrdVhidXFhOWV1T25Ub2tLWk9uYXByMTY0NVZBWTRjK2FNdnYvK2V6VnMyRkRseTVkL3BMSGFxNklrSkNRb0xDeE15NWN2VjB4TWpGNTc3VFVOR1RKRW8wYU4wcFFwVTR5S1NSMDdkc3cwQ0xWeDQwWkpldVRBd2NpUkk1M1dhaVloSVVHU01xeTA1R3c1Q2JGRVIwY3JPam82Uy92YTJ6SGxoZHExYTJ2dTNMa09BWXBEaHc1cHhvd1p1bmJ0bWw1NjZTVTllUEJBdTNmdjFzNmRPMlUybTlXc1dUTzk4c29yQ2drSmVhVG5Ua3BLeXZaajR1TGl0SGp4WXYzeHh4K0tqSXhVWEZ5Y3cvMS9iWDJWa0pDZ09YUG1hTU9HRGFwVXFaS21UcDJxNzcvL1hzdVdMVlAvL3YwMWJOZ3d2Znp5eStrK240ZUhoenAyN09qUVF0RmlzV2pac21WR2tHTEdqQm1hT1hPbXFsYXRxa2FOR3FsUm8wYnEwS0dER2pSb2tPVVFTRzRwVktpUVF5REozOTlmeDQ4ZlYzUjB0SUtEZzNOODNBVUxGaWdtSmtaVnFsUlJodzRkVkwxNmRmM3puLy9VdEduVEZCRVJvVzdkdW1YWWR2THZMQy9QMzZkOWZ1Ylc5NGU4c216Wk12MzQ0NCtTcFA3OSsyZnJOUnc5ZWxSV3ExWDU4K2ZQc0lKalNsYXJWUnMzYnBUSlpNcHhoYVRaczJjYmxabXFWcTJxcGsyYktqZzRXSVVMRnpiMnVYLy92aVpObXFSZHUzYnAyV2VmMWZEaHd6TThwajNNbU4xcVhEbTFZOGNPbFM1ZFd0T21UWlBOWmxQZnZuMjFZOGNPQWtrQUFBQjRLaEJJQWdBQXlBTUIzbjRFa2dCa0tzQTc1NVVybm5RV2kwVTdkdXlRSklkRnBZU0VCTTJjT1ZNSkNRa3ltVXlhTkdtUzBWSWpzK05ObVRKRnMyYk55dlBXYmZaRnowZHRINUxTNnRXcjlkMTMzOG5QejAvanhvM1RSeDk5cERGanhxaFhyMTVxMzc2OVJvd1lrZW94K2ZQbk55cjlOR3ZXVE0yYU5YUGFlT3hNSnBOR2pCaVI2bWZTdEduVGROdTVTTksxYTljVUdSbXBZOGVPNmRDaFEwYkZrUUlGQ3FodDI3WXFVS0NBdG0zYnB0OS8vMTIvLy82N0ZpMWFKRDgvUHpWczJGQU5HelpVclZxMTVPYVd2Zit5c0QvSGdnVUxKQ1ZYWUhqampUZU1Da1BObXplWGk0dUxwazZkcXJsejUyckxsaTNxMDZlUEdqUm9JSXZGSW5kM2Q5MitmVnQzNzk2VnI2K3ZvcU9qdFh6NWNubDZlcXBKa3lZT3o5VzdkKzhNeDVLVWxPUXcva2NKSTlsYlJIbDdleXNoSVVGcjFxeVJKS1B0MUpNcW8zWkFjK2ZPMWZyMTY3TjBuTXVYTDJ2eDRzV1NrbHNUU3NuaHh0T25UNmU1ZjJSa3BLVGtjMnJQbmoxNjlkVlhIU3BpZVh0N3EzejU4b3FLaXRLV0xWdjB5eSsvR0hPblE0Y09HalJva0Z4ZFhYWGp4ZzF0M0xoUkd6WnMwSW9WSzdSaXhRcFZxVkpGYmRxMFVkT21UVE90bEdSZnNQYnk4cEs3dTd1c1ZxdlI4aTg3ODhITHkwdWJObTFTZkh5OENoY3VySVlORzZweU5zUXlsZ0FBRE05SlJFRlU1Y3JHSC92Q2ZsSlNrclp1M2FyUTBGREZ4TVNvVXFWS0dqOSt2UExuejYrK2ZmdXFidDI2bWpScGtpWk5tcVE5ZS9abytQRGhhWVlDUEQwOU5YandZQ1VrSkdqLy92M2F0MitmdG03ZHF0allXSlVwVTBZVEprelF5Wk1uRlI0ZXJ2Mzc5K3UzMzM3VC9QbnpWYVpNR1RWcDBrVCsvdjZQSlNocVp6YWI5ZFpiYnpsc0d6ZHVuQ1FabFZBeVk2L2lZcS84c25UcFVxMVlzVUltazBtREJ3K1dpNHVMS2xhc3FKa3paMnJpeEluYXYzKy85dS9mTDA5UFR6MTQ4RUNTTkhyMGFKbE1Kcm00dU1oa01zbGtNc2xxdGNwaXNTZ3BLVWtXaTBXU05Ibnk1TDkxMnlWbm43OVArL3pNamU4UGVjRnF0ZXJycjc5V1dGaVlKT25WVjE5VnAwNmRVdTBYRnhlbjI3ZHZxMGlSSWtZVnBJY1BIK3JFaVJPYU9YT21wSXlyTjlwYm5kcS9YMnpjdUZGWHIxNVZVRkJRanNJLzd1N3U2dFNwa3p3OFBOS3RVbmpzMkRGTm1UTEZ1RzVPbWpUSnVMN2IvN2JQTHltNU5lQzFhOWRVckZpeERMOEhPWk9ibTV0eDdaQ1MzOU9jdHRVRkFBQUE4aHFCSkFBQWdEelFva1JOL1J4elZGYlpIdmRRQUR5aFRISlJxeEsxSHZjd2NzMmVQWHNVSHg4dmYzOS9WYWhRd2RqdTZlbXBGaTFhS0N3c1RON2UzdkwxOWRXenp6NHJzOWtzWDE5Zm8rMksyV3hXb1VLRlpEYWI1ZWJtcHFGRGgrcjMzMy9Ydi8vOWI3MzU1cHQ1K2xxYzNXNGxOalpXSVNFaHlwY3ZuOGFQSDY4S0ZTcG93b1FKR2pkdW5CWXRXcVRGaXhlclZLbFNLbHk0c1BMbHl5ZFhWMWVIUHlhVHlWamdUa3BLTXY1dHZ6MSsvSGhqSVM4NE9GaXhzYkhaYXBmU3RXdFhSVWRIRzVVTktsV3FwSll0V3pyc3MyZlBIbTNhdEVuWHJsMVRkSFMwUTRESjNkMWRnWUdCYXR5NHNZS0RnNDBGdnRkZmYxMlhMMTlXUkVTRUlpSWlGQmtacVZXclZtblZxbFh5OXZiV2dnVUxzcndBbVpTVXBFMmJOa2xLWHJqcjBLR0RldlRva1NwdzhmTExMeXNnSUVDVEowOVdaR1NrbGkxYnB1ZWZmMTdEaGczVGxTdFhqUGVzVXFWS1dyQmdnU3dXaTk1ODgwMTVlWG1sT2s1R2k0RTdkKzdVN2R1M3N6VDJ6R3pZc0VGTGx5NU50VDBuN1d2eVVrYnRnTElUTnJ0ejU0NjJiTm5pc08zVXFWTTZkZXBVaG84N2N1U0lKS2xldlhxcVdyV3FJaUlpZE96WU1WMjRjQ0ZWcGFFWFhuaEJQWHIwY0tncVZyUm9VZjNqSC85UTkrN2RkZURBQWExYXRVcjc5dTNUcVZPbjlQWFhYNnRseTVZYU1tUkl1cFdxVnE5ZXJkRFFVRW4vYlc5b2IzZVluZXBscnE2dW1qaHhvb29XTGFwaXhZbzUzR2V6MmZUYmI3OXB4NDRkK3VXWFgzVHIxaTJaVENhMWI5OWVBd2NPZEZnc3IxV3JsdWJPbmF0UFAvMVUyN1p0MC9Ianh6VnExQ2pWcVZOSGtyUjc5MjRkUFhwVU1URXhPbi8rdktLam8yV3pKWDl2TFZLa2lQcjA2YVBPblR2TDA5TlRKVXFVVUxObXpSUVhGNmVJaUFpRmg0ZnIyTEZqQ2cwTlZXaG9xQUlDQXRTclY2ODhiMG5WclZzM0l4Qmt0MnZYTHUzWXNVTkZpeGJOTUFRU0VSR2g3ZHUzeTgzTlRidDM3NWJKWkZLSkVpV1VrSkNnNWN1WFM1S0dEUnZtRUk0cFc3YXM1c3labyszYnR5czhQRnkvL2ZhYlVjSE0zajRzSXcwYk52eGJoNUVrNTUyL2Y0ZjVLVDA1N2RxeUl5WW1ScE1uVDlieDQ4Y2xTYTFidDliUW9VUFQzUGZxMWFzYU5HaVFwT1FxZmg0ZUhrcE1URFN1Zlo2ZW5xa0N2ZDkvLzcwMmI5NHNOemMzblQ5L1h1N3U3dkwzOTlmVnExYzFmLzU4dWJpNHFHZlBuamtlZjNvQjRrdVhMbW5od29YNjlkZGZKVWt0V3JUUThPSERIY0ttbFNwVmtwVGMxcTlXcmVUdjZDZE9uSkROWmxPREJnMXlQS2JzYXRHaWhiNzc3anU5OWRaYmNuVjFWVXhNRE5XUkFBQUE4TlFna0FRQUFKQUhudlVwcnViRm45UG1tQ09QZXlnQW5sQnRTdFpSZVorL2I0VWtmMzkvTlcvZVBNM2ZUdS9mdjc4R0RCaVFyWkJDLy83OXRYVHBVb2R3VTE0NWNlS0V6R2F6cWxldjdwVGptYzFtTldqUVFDKysrS0x4ZXFwVXFhSnZ2dmxHbXpkdjFzNmRPM1gxNmxXZE9IRkNGb3ZGV0lUTmlnb1ZLamlFZW5LeWdOV2pSNDlNOXlsWHJweDI3OTZ0aHc4ZnltdzJxMDZkT3FwV3JacHExS2loYXRXcXBRcjAySlVzV1ZMZHVuVlR0MjdkZFBIaVJXM2J0azNidG0xVHBVcVZzbFVOd2MzTlRTTkdqTkFQUC95Z2p6NzZTS1ZLbFVwMzMvTGx5eXNrSkVRclY2N1VLNis4b256NThxbHk1Y3E2ZmZ1MmZIeDhWTGx5WmIzMTFsdTZmUG15b3FPajFhMWJ0MVRINk5XclY2cHdTRW9YTDE1MFdpQ3BjdVhLS2w2OHVHdzJtMXhjWEZTa1NCRzFiZHZXYWZQdlNWZTVjbVd0WHIwNng0KzNCejdjM2QyMWF0VXFTY2xWa3VyWHI2KzZkZXNxS0Nnb3c1WjBKcE5KOWVyVlU3MTY5WFQ1OG1XdFdyVkttelp0a3F1cmE0WnQ4d0lDQXVUaTRpS2J6V1lzeHB2TlpqVnUzRmhkdTNiTjFtdElHWUpKeVdhemFkYXNXWXFNakpTN3U3dWFObTJxbmoxN3BtcnZhRmVvVUNGTm5qeFpJU0VoV3JObWpjNmVQV3NFa3VMajQvWFRUejlKa2dvV0xLamF0V3VyV3JWcWV1R0ZGMVN0V3JVMEs5RVZLRkJBN2RxMVU3dDI3WFQ5K25WdDI3Wk40ZUhoT252MmJKNjFNa3JwdWVlZVM3WE54Y1hGQ0RUODlUUEd6YzFOMWF0WFY4bVNKZVh0N1cxVXNQTHk4bEsvZnYyTTlsNGpSNDdVbVRObjFLNWR1MVRITjVsTUNnNE9OdHJCSlNZbTZ2NzkrMGE0OGVIRGgzcjQ4S0ZzTnB0eDdiWlhUbnJjN2NQeWdyUE8zNy9EL0pTYy8vMGhMNFNIaHh0aHBPN2R1NmVxUUpaUzZkS2xqVXBoTnB2TkNPamx6NTlmZGVyVVVaOCtmVlMyYkZtSHh4UXVYTmlvbmxXZ1FBSDE2ZE5IWGw1ZWlvdUxVL255NVZXcFVxVkhidW1hbHJWcjErclhYMytWcjYrdkJnd1lrR1lyeTVkZWVrbGR1M2JWbGkxYnRHM2JObU9NTDcvOHN2cjE2K2YwTWFXbmUvZnVzbGdzMnJScGsydzJtOTU4ODgxc2Y0NEFBQUFBajR1TExUdi9rd2tBQUlBY3UydTVyNkg3LzBkeFNmY2Y5MUFBUEdFSzUvTlJ5QXR2eTlNMWIxby8vRjNZMjJ6OUhkeTllMWNGQ3hiTTByNVdxMVdKaVlsR05TUjdVQ1d0UC9ueTVjdXo5eWdxS3NxaFRjdWorR3ZMczZ5eVdxMU9iZUdYa0pDUWFXc3VQRDBPSFRva2YzOS9sU2hSSXNNd1VXYnNpK3hQd3R3NGZmcTAvdmpqRHpWdTNEaGI1OTd4NDhjZEtqVlpMQmFkT1hOR0pVdVdmT1NnekxWcjF6SU1lZVcxL2Z2M1o5Z215czVxdGVyaHc0ZC9tOCtWdjVPLzgveDgwdGxzTmsyYk5rMHZ2ZlNTNnRldm4rWEgyUU41OXU4aTZiRmFyVXBLU3BMSlpFcjF1VzhQZE5yYkp6cVQxV3JWNnRXcjFiSmx5M1JEMHdBQUFBQWVIWUVrQUFDQVBQUm5Vb0ptbjk2b3ZUZlBQdTZoQUhoQ3ZGQzRna1pVYmlOdk40L0hQUlFBQUFBQUFBQUFBSnlDUUJJQUFNQmpzUFhxQ1IyOGZVNFg0cS9yNHIyYmozczRBUExZTTE1RlZNYTdxSjczRFZBei94cVpQd0FBQUFBQUFBQUFnS2NJZ1NRQUFBQUFBQUFBQUFBQUFBQUFUbU42M0FNQUFBQUFBQUFBQUFBQUFBQUE4UGRCSUFrQUFBQUFBQUFBQUFBQUFBQ0EweEJJQWdBQUFBQUFBQUFBQUFBQUFPQTBCSklBQUFBQUFBQUFBQUFBQUFBQU9BMkJKQUFBQUFBQUFBQUFBQUFBQUFCT1F5QUpBQUFBQUFBQUFBQUFBQUFBZ05NUVNBSUFBQUFBQUFBQUFBQUFBQURnTkFTU0FBQUFBQUFBQUFBQUFBQUFBRGdOZ1NRQUFBQUFBQUFBQUFBQUFBQUFUa01nQ1FBQUFBQUFBQUFBQUFBQUFJRFRFRWdDQUFBQUFBQUFBQUFBQUFBQTREUUVrZ0FBQUFBQUFBQUFBQUFBQUFBNERZRWtBQUFBQUFBQUFBQUFBQUFBQUU1RElBa0FBQUFBQUFBQUFBQUFBQUNBMHhCSUFnQUFBQUFBQUFBQUFBQUFBT0EwQkpJQUFBQUFBQUFBQUFBQUFBQUFPQTJCSkFBQUFBQUFBQUFBQUFBQUFBQk9ReUFKQUFBQUFBQUFBQUFBQUFBQWdOTVFTQUlBQUFBQUFBQUFBQUFBQUFEZ05BU1NBQUFBQUFBQUFBQUFBQUFBQURnTmdTUUFBQUFBQUFBQUFBQUFBQUFBVGtNZ0NRQUFBQUFBQUFBQUFBQUFBSURURUVnQ0FBQUFBQUFBQUFBQUFBQUE0RFFFa2dBQUFBQUFBQUFBQUFBQUFBQTREWUVrQUFBQUFBQUFBQUFBQUFBQUFFNURJQWtBQUFBQUFBQUFBQUFBQUFDQTB4QklBZ0FBQUFBQUFBQUFBQUFBQU9BMEJKSUFBQUFBQUFBQUFBQUFBQUFBT0EyQkpBQUFBQUFBQUFBQUFBQUFBQUJPUXlBSkFBQUFBQUFBQUFBQUFBQUFnTk1RU0FJQUFBQUFBQUFBQUFBQUFBRGdOQVNTQUFBQUFBQUFBQUFBQUFBQUFEZ05nU1FBQUFBQUFBQUFBQUFBQUFBQVRrTWdDUUFBQUFBQUFBQUFBQUFBQUlEVEVFZ0NBQUFBQUFBQUFBQUFBQUFBNERRRWtnQUFBQUFBQUFBQUFBQUFBQUE0RFlFa0FBQUFBQUFBQUFBQUFBQUFBRTVESUFrQUFBQUFBQUFBQUFBQUFBQ0EweEJJQWdBQUFBQUFBQUFBQUFBQUFPQTBCSklBQUFBQUFBQUFBQUFBQUFBQU9BMkJKQUFBQUFBQUFBQUFBQUFBQUFCT1F5QUpBQUFBQUFBQUFBQUFBQUFBZ05NUVNBSUFBQUFBQUFBQUFBQUFBQURnTkFTU0FBQUFBQUFBQUFBQUFBQUFBRGdOZ1NRQUFBQUFBQUFBQUFBQUFBQUFUa01nQ1FBQUFBQUFBQUFBQUFBQUFJRFRFRWdDQUFBQUFBQUFBQUFBQUFBQTREUUVrZ0FBQUFBQUFBQUFBQUFBQUFBNERZRWtBQUFBQUFBQUFBQUFBQUFBQUU3ei93SGhPUUpOdWVoVHZnQUFBQUJKUlU1RXJrSmdnZz09IiwKCSJUaGVtZSIgOiAiIiwKCSJUeXBlIiA6ICJtaW5kIiwKCSJWZXJzaW9uIiA6ICIiCn0K"/>
    </extobj>
    <extobj name="C9F754DE-2CAD-44b6-B708-469DEB6407EB-6">
      <extobjdata type="C9F754DE-2CAD-44b6-B708-469DEB6407EB" data="ewoJIkZpbGVJZCIgOiAiMjgwMTU5NzIxOTkzIiwKCSJHcm91cElkIiA6ICI2MTcyNzY3ODkiLAoJIkltYWdlIiA6ICJpVkJPUncwS0dnb0FBQUFOU1VoRVVnQUFDQ2tBQUFHQkNBWUFBQUJCbTNtRUFBQUFBWE5TUjBJQXJzNGM2UUFBSUFCSlJFRlVlSnpzM1hkMFZOWGV4dkVuazBJQUE4R1FBTkpSa0NJZ1NwY2lJRjBCa1NJZ0lJTFNWSnFnaEJJNmhrdFJNRFJCTVJRUmtSYUVBRW9URVFSQlFwUW1KYUVGUWtoQ1NESnBNKzhmV1RPWElUTXBsQ0QzL1g3V2NsMXp6ajc3N0RPWms3V3UrOW0vN1dRMm04MENBQUFBQUFBQUFBQUFBQUI0eUF5UGVnQUFBQUFBQUFBQUFBQUFBT0QvQjBJS0FBQUFBQUFBQUFBQUFBQWdWeEJTQUFBQUFBQUFBQUFBQUFBQXVZS1FBZ0FBQUFBQUFBQUFBQUFBeUJXRUZBQUFBQUFBQUFBQUFBQUFRSzRncEFBQUFBQUFBQUFBQUFBQUFISUZJUVVBQUFBQUFBQUFBQUFBQUpBckNDa0FBQUFBQUFBQUFBQUFBSUJjUVVnQkFBQUFBQUFBQUFBQUFBRGtDa0lLQUFBQUFBQUFBQUFBQUFBZ1Z4QlNBQUFBQUFBQUFBQUFBQUFBdVlLUUFnQUFBQUFBQUFBQUFBQUF5QldFRkFBQUFBQUFBQUFBQUFBQVFLNGdwQUFBQUFBQUFBQUFBQUFBQUhJRklRVUFBQUFBQUFBQUFBQUFBSkFyQ0NrQUFBQUFBQUFBQUFBQUFJQmNRVWdCQUFBQUFBQUFBQUFBQUFEa0NrSUtBQUFBQUFBQUFBQUFBQUFnVnhCU0FBQUFBQUFBQUFBQUFBQUF1WUtRQWdBQUFBQUFBQUFBQUFBQXlCV0VGQUFBQUFBQUFBQUFBQUFBUUs0Z3BBQUFBQUFBQUFBQUFBQUFBSElGSVFVQUFBQUFBQUFBQUFBQUFKQXJDQ2tBQUFBQUFBQUFBQUFBQUlCY1FVZ0JBQUFBQUFBQUFBQUFBQURrQ2tJS0FBQUFBQUFBQUFBQUFBQWdWeEJTQUFBQUFBQUFBQUFBQUFBQXVZS1FBZ0FBQUFBQUFBQUFBQUFBeUJXRUZBQUFBQUFBQUFBQUFBQUFRSzRncEFBQUFBQUFBQUFBQUFBQUFISUZJUVVBQUFBQUFBQUFBQUFBQUpBckNDa0FBQUFBQUFBQUFBQUFBSUJjUVVnQkFBQUFBQUFBQUFBQUFBRGtDa0lLQUFBQUFBQUFBQUFBQUFBZ1Z4QlNBQUFBQUFBQUFBQUFBQUFBdVlLUUFnQUFBQUFBQUFBQUFBQUF5QldFRkFBQUFBQUFBQUFBQUFBQVFLNGdwQUFBQUFBQUFBQUFBQUFBQUhJRklRVUFBQUFBQUFBQUFBQUFBSkFyQ0NrQUFBQUFBQUFBQUFBQUFJQmNRVWdCQUFBQUFBQUFBQUFBQUFEa0NrSUtBQUFBQUFBQUFBQUFBQUFnVnhCU0FBQUFBQUFBQUFBQUFBQUF1WUtRQWdBQUFBQUFBQUFBQUFBQXlCV0VGQUFBQUFBQUFBQUFBQUFBUUs0Z3BBQUFBQUFBQUFBQUFBQUFBSElGSVFVQUFBQUFBQUFBQUFBQUFKQXJDQ2tBQUFBQUFBQUFBQUFBQUlCY1FVZ0JBQUFBQUFBQUFBQUFBQURrQ2tJS0FBQUFBQUFBQUFBQUFBQWdWeEJTQUFBQUFBQUFBQUFBQUFBQXVZS1FBZ0FBQUFBQUFBQUFBQUFBeUJXRUZBQUFBQUFBQUFBQUFBQUFRSzRncEFBQUFBQUFBQUFBQUFBQUFISUZJUVVBQUFBQUFBQUFBQUFBQUpBckNDa0FBQUFBQUFBQUFBQUFBSUJjUVVnQkFBQUFBQUFBQUFBQUFBRGtDa0lLQUFBQUFBQUFBQUFBQUFBZ1Z4QlNBQUFBQUFBQWVBUXVYTGp3U084ZkVoS2lZOGVPNmRhdFc0OTBITmtWR3h1Ylpac3Z2dmhDVzdac1VYSnljaTZNU0lxTGkxTkVSSVFpSWlKa05CcnZ1NytrcENSdDJMQWh5MmROVGs1V1VGQ1FkdS9lZmMvM0Nna0owZEdqUjJVeW1SeTJTVTFOVlhoNHVDNWZ2cHpqL2swbWt4SVRFKzk1ZkE5YlhGeWNmdjMxVi8zOTk5LzMzVmRVVkpUR2poMnI2ZE9uWjlwdXpwdzVHanQyN0QxOW5wSjAvZnIxZTdvdU8vNk43MWRxYXVvOWYxWUFBQUQ0ZDNONTFBTUFBQUFBQUFENC8yYno1czBLQ0FqUUJ4OThvRFp0Mmp5U01Zd1lNVUtTTkduU0pOV3JWKysrK2pwdzRJQnUzcng1WDMyNHVibnBsVmRlc1h0dXc0WU5XclpzbVFZTUdLQldyVnJaYlhQbXpCbHQzTGhSaFFzWGR0am1RWXFMaTlPQUFRTjAvZnAxNWN1WFQ2dFdyYnJ2UGhjc1dLQWZmL3hSRnk1YzBOQ2hReDIyaTQrUDE5eTVjMVc2ZEdtOS9QTExrdEpEQVFaRDl0WWozYjU5VzFPbVRGRjBkTFE2ZGVxay92MzcyMjEzNDhZTjllM2JWL256NTllR0RSc2M5bmYzdlNNakl6VjkrblFaREFiNSsvdkwyZGxaVXZxa2MwcEtTcmJHZUNjbkp5ZTV1N3M3UEgvdzRFR2RQMzllYjc3NVpyYjdEQXNMMDRRSkUxU3paczBzd3dWWk1ScU5Pbmp3b0R3OFBESnRkL1RvVVYyOWVsVzlldlhLOFQzT256K3ZRWU1HcVdIRGhobytmTGpjM2QyVm5KeXN0TFMwSFBWak1CaVVKMDhlbTJQL3h2Y3JORFRVK250WnVuUnBwcjkvQUFBQVBINElLUUFBQUFBQWdQK1hrcEtTRkI4Zi84RDdmZkxKSnpNOWYvbnlaUzFhdEVpcHFhbUtqbzVXZUhoNHBoUFMyYkYyN2Rwc1QxQkxrdGxzdHY1N1RxNXpaUFhxMWZycnI3L2s2dXA2VDllbnBLVEl3OFBEWVVnaE5qWldDUWtKbWpWcmx2YnUzYXZodzRlcmNPSENObTEyN05naFNXclVxSkdTa3BLeWZXOW5aMmU1dWJubGVMeVRKMCsycm14UFNFalFraVZMTkdUSWtCejFjN2VlUFh2cTU1OS8xcFl0Vy9UYWE2L3A2YWVmdHR2T1V2M0E4cnU3ZHUyYVJvOGVyZmZlZTA5MTY5Yk44ajRMRnk1VWRIUzBTcFVxcGQ2OWU5L3plSThkTzZhbFM1ZnErZWVmMXp2dnZHTnpMaXdzVExkdTNWSkFRSUErL1BCRFNkS21UWnUwWU1HQ0hOK25XTEZpQ2d3TXRIdnU2dFdyR2o5K3ZFd21rOHFVS1pPdDUzL2NtRXdtelprelI2bXBxVXBNVExSTzJFK2RPbFg3OSsvUFVWOVZxbFRSWjU5OVpuUHMzL1orU1ZMSmtpVVZIeCt2K1BoNC9mREREK3JSbzBlTyt3QUFBTUMvRnlFRkFBQUFBQUR3V0xoMDZaSU9IRGlnaXhjdjZ1Yk5tMHBLU3BLbnA2ZTh2THhVdlhwMTFhaFJJOE1LNGN4czM3NWRjK2ZPZmVEakRBNE90cTRjdjF0OGZMekdqeDh2bzlHb2F0V3FxVnUzYmdvTEMxTmNYTng5M2ZQTzBFRjIzRm5pMzlGWTc4VVBQL3lndkhuejV2aTZIajE2WkxvMVFPL2V2VldqUmcxTm56NWRodzRkVXI5Ky9lVG41NmNhTldwSVNxOE1zSFhyVmtuU3VuWHJ0RzdkdW16ZnUwR0RCdkx6ODh0Mis3UzBOUG43Kyt2bzBhUHk4UEJRdjM3OTlNVVhYMmp6NXMzeTlQUzhyMGwvTHk4dmRlellVVC85OUpOdTNMamhNS1JnV1QxditkMzk4Y2NmdW5qeG9zYVBINi9ldlh1cmUvZnVjbkp5c252dHZuMzd0RzNiTnJtNXVXbnMyTEZ5ZDNlWHlXVFN4bzBibFpDUWtLM0o0Qk1uVG1qWnNtVTZjdVNJSk9uczJiTnEzNzY5dkx5OEpFbmUzdDRhUFhxMGZIMTlGUlFVcEFvVktxaFZxMVp5ZDNlWHA2ZW50UitUeVdUZGJ1VE80eGFwcWFtNmZmdDJwbU1wVnF5WTNucnJMUVVHQm1yR2pCbjY4c3N2NWVYbEphUFJxQzFidGppODd1clZxNUxTQXg1WmZWODZkdXlvL2Z2M2E4V0tGWGJQVzZwRHhNZkhhOUNnUVE3N3VYSGpoaVRKMzkvZjRkK3FybDI3cW5IanhqYkhsaTlmcmhNblRzalQwOU5hQWVWTzlldlhWNEVDQlRKOWhzVEVSTzNaczhmdXVkeDZ2eElURXhVUkVaSHRhMTk1NVJWdDNMaFIzMy8vdldyVnFwWHRFRlNKRWlYdU9UQUZBQUNBM0VGSUFRQUFBQUFBL0t2dDM3OWZ5NVl0MC9uejU2M0hubmppQ2JtN3UrdjQ4ZU5LVFUzVjJyVnI1ZWJtcGxhdFdxbG56NTUySnp6djV1TGlrbVVKOGJTME5LV2twTWpKeVNuYkFRaEhrOE5wYVdtYU9uV3F3c1BEVmJod1lmbjYrc3BnTUtoczJiTFdWY3AzR3pSb2tNNmNPYU5odzRZOTBHMGg3Z3dwT0JydnZkaTZkZXM5VFE1bUZsQ3dxRmF0bWhZdVhLanAwNmNySWlKQ3p6enpqUFhjaWhVclpEUWFWYXBVS1pVb1VjSjYvT2JObXpwNThxUUtGU3FrU3BVcTJmVDM5OTkvS3lZbUprZGw1Sk9Ta2pSMTZsVDk5dHR2Y25OejArVEprMVdsU2hVVktGQkFreWRQMW9vVks1U2FtcW8rZmZwa1dhRWlJQ0JBaHc4ZnpuQThPVGxaQm9OQkN4Y3UxTUtGQzIzT2xTaFJRcE1uVDdiKy9pd2hoVFp0MnNqVDAxUFRwMC9Yc21YTDlNOC8vMmpVcUZFWkFpUFhyMS9YN05tekpVbERodzVWMmJKbEpVbFJVVkg2NXB0dmxKQ1FvS3BWcTZwYXRXb1p4bVV5bWZUcnI3OXEzYnAxQ2cwTmxTUzV1cnFxWmN1VzZ0cTFxeldnWUZHelprMTE3ZHBWcTFldjFyeDU4L1RzczgrcVRaczJOdC9qaUlnSTllelpVNUswY3VYS0RDdnVqeDA3cG84KytpalR6MUdTdW5mdnJvTUhEK3JVcVZQeTkvZVh2NysvRWhJU3NsVzE0ZUxGaTFtMjY5aXhvMkppWW5UbXpKbE0yNWxNcGl6YlNGSjRlTGpEYzlIUjBUWS9IejU4V0N0WHJwVEJZSkN2cjYvZHYyMDlldlJRaFFvVk1yMW5SRVNFdzVDQ2xEdnZWMmhvcUh4OWZUTWRwejN4OGZFYVBIaHd0dHN2VzdaTXhZc1h6L0Y5QUFBQWtIc0lLUUFBQUFBQWdIK2xtSmdZVFpreVJjZU9IWk9IaDRjNmQrNnNldlhxcVdMRmlqWVQ0VkZSVWZyOTk5KzFhOWN1YmRxMFNUdDI3TkRnd1lQVnNtWExUUHR2M2JxMVdyZHVuV21idFd2WGF0R2lSYXBhdGFwbXpacDF6ODlpQ1NnY09uUkk3dTd1bWpKbFNvWkpYWHN1WHJ3b1NSa21BTy9YblNHRkI3SGRnOFg2OWV2dktmUVFIeCt2L1Buelo5bXVZTUdDbWpadG1tSmlZdVRoNFNGSk9uZnVuRFpzMkNCbloyZE5uanhaVHozMWxMWDk2dFdyZGZMa1NiMzIybXZXeVhBcGZVVjdyMTY5SkVudDJyWEwxaGl2WDc4dVB6OC8vZlBQUDhxWEw1K21USm1pS2xXcVNFcGZMZjd4eHgvTDM5OWZxMWV2MXZuejV6VjY5T2hNbnlrdUxzNjZzajY3OHVYTEowa1pRZ3BTK21yNnp6Ly9YTDYrdmpwOStyUVNFaEpzUWdweGNYRWFPM2FzNHVMaTFMVnJWelZ2M3R4Nnp0dmJXeDkrK0tHbVQ1OHVmMzkvTFY2ODJHYnNScU5SdlhyMTByVnIxeVJKZWZQbVZkdTJiZFdwVTZkTXY4ZTlldlhTd1lNSGRmNzhlUVVFQkdqbXpKazVldDdzY25aMjFzaVJJelZ3NEVBZFBYcFU2OWV2Vjl1MmJUTU5PRnkrZkZuZmZ2dXR5cFFwbzA2ZE9tVjVqK2JObSt1bGwxNnlleTRpSWtMdnYvKytQRHc4OVBYWFh6dnM0LzMzMzFkRVJJUm16SmloY3VYSzJXMXo1Ky9zOU9uVG1qUnBrc3htc3dZTUdHQ3RiSEMzcEtTa0xJTSsyZG1pNFdHL1g1NmVucXBUcDA2VzQ3aGZPUWtlQVFBQTRORWdwQUFBQUFBQUFQNTF6cDgvcjdGanh5b3lNbEpkdW5SUjkrN2RIVTc0ZW5sNVdRTUhmLzc1cCtiTm02ZVpNMmNxTEN4TS9mcjF1NjlKZUVzcCtvSUZDOTV6SDhuSnlabytmYnIyN2RzbkZ4Y1hqUjA3MW1FWi96dEZSa2JLYURUSzNkMWRwVXVYdnVmNzIvT3d0bnRZdkhqeFE5bnU0VTRHZzBGUFB2bWs5dTNicCtlZWUwNlRKMDlXV2xxYU9uWHFaRE9CYWpLWkZCd2NiTDNtVHN1WEwxZEtTb3BxMWFxVnJRREl2bjM3Tkh2MmJNWEZ4Y25MeTB1VEowOVcrZkxsYmRvMGJkclVHa0E1ZVBDZzNuLy9mWTBjT1ZLVksxZTIyK2NubjN5U3JlZTF4L0w3YzNHeC9VOTc1Y3FWMDJlZmZhYms1R1NiOE1DbFM1YzBZY0lFaFlXRnFYNzkrbnJublhjay9YYzdoVnUzYnNuSHgwZmx5cFhUdVhQbkZCQVFvRkdqUmxtdlQwdEwwN1ZyMTFTOGVIRzFiOTllTFZ1MnRBWW1JaUlpRkJnWXFGYXRXbVdvd09EcTZxcVBQLzVZbXpadDBydnZ2bnZQejVzZHBVdVhWbzhlUGJSOCtYSTVPenNyVDU0OG1RYVZRa05EOWUyMzM2cHc0Y0paQnBxazlHZXgvQjB3bVV3MjM2bWtwQ1NWSzFkT0hoNGVtZjZ0S0Y2OHVGeGNYRlNvVUtFcy82YWNQWHRXbjN6eWlSSVRFOVdtVFJ0MTdOalJZZHZodzRkbk9mN3NlcGp2Vi9ueTVUVmx5cFFNOTR5S2lsSkFRSUFhTm15b0prMmFaRG5HUllzVzZjVVhYMVRObWpYdjlURUJBQUR3aUJGU0FBQUFBQUFBL3lvUkVSRWFPWEtra3BPVE5YSGlSTldyVnk5RG03UzBOUDM5OTk5S1NrcXltYWg2L3Zubk5XL2VQRTJiTmszZmYvKzlKT205OTk2NzU3SEV4Y1ZKVXJhMmo3RG41czJiOHZQejA4bVRKMlV3R0RSMjdGaTdLNGxqWW1JVUZSVmxjK3pVcVZPU3BLZWVlc3BtcTRzN3VibTVxV1RKa3BMU0owcmo0K096TmE0N0F3RzNiOS9XelpzM3MzV2R3V0RJOUxQbzBxVkx0dnE1bTlGb3RLN2N6a3BhV3BvV0xWcWs5ZXZYNjYyMzNsTGp4bzIxYjk4K3ZmMzIyemJ0bGkxYnBzdVhMMHVTQWdNRFZibHlaZXRLOUlJRkM4ckR3ME85ZS9mTzlGNHhNVEZhc0dDQmR1N2NLVWw2N3Jubk5HN2NPRDM1NUpOMjI5ZXZYMSt6WnMzU2hBa1RkT25TSlEwWk1rUXRXN2JVdSsrK2UxOUJsN3VscGFWSnNoOHdLVnEwYUlaajMzMzNuY0xDd2lTbEI0RGVldXN0eGNYRnlXZzAydTEveDQ0ZGV1V1ZWNnlUMHE2dXJ2THo4MVB0MnJVelZNcUlpb3JTamgwNzlQZmZmMnZac21VWitucjY2YWMxYk5pd25EM2dQZXJhdGF0cTE2NXRFeUJKU0Vpd0NlVllXTjZCdExRMDNiNTkyMjUvN3U3dUdZSWd5NVl0VTFoWW1NYU5HMmVkblBmeDhWSDc5dTFWdUhCaGgyT0xpSWhRbXpadDVPUGpvekpseWlndExVMmhvYUdxWHIxNmhyWkhqaHpSeElrVGxaQ1FvSmRlZWtsRGhneVJsQjQydVhPN0JZdG16WnFwVUtGQ0R1OHRwWDhPVzdac3liU05sTHZ2bDBWd2NMQisrZVVYL2Y3Nzd5cFZxbFNtSWE0Ly92aERhOWV1MWRxMWF6Vng0a1RWcjE4L1cvY0FBQURBdndzaEJRQUFBQUFBOEsrUm1KaW9jZVBHS1Q0K1hqTm16RkRWcWxXdDV5SWpJM1hvMENFZE9uUklSNDhlVlh4OHZOcTJiWnRoTlcyK2ZQazBhZElralI4L1h0OS8vNzNLbENtakZpMWEzTk40TE9YNE01dDh6TXhYWDMybGt5ZFB5dFhWVmI2K3Z0Wnk4U2twS2RxOWU3ZTE1UDZPSFR1MGVQRml1MzJjTzNkT0F3WU1zSHV1ZE9uU1dySmtpU1JwKy9idG1qdDNibzdINk9mbmwrMjIrZlBuMTRZTkd4eWU3OTI3ZDRaSjNld0lEQXpNVnJ1b3FDaE5tVEpGb2FHaDFtTnZ2LzIyZXZic2FaMndONXZOV3JGaWhiNzk5bHM1T3p0cjBLQkJXclJva2NhTkc2Y2hRNGFvZWZQbWV1ZWRkOVNyVnkrSFkwMUpTZEdtVFp1MFlzVUszYjU5VzA1T1R1cmF0V3UybnE5U3BVcWFQMysrcGsyYnBwQ1FFRzNidGszNzkrOVhseTVkOU9xcnIrcUpKNTZ3dG8yTGk5T0VDUk95OWV6ZHUzZlh2SG56RkI4ZmJ3MHBIRDkrWEowN2QzWjR6Wmd4WS9UODg4K3JaY3VXMWxYdlY2OWVsYk96c3p3OVBWV3NXREVWTEZoUUJRc1dWSUVDQlZTZ1FBRWxKQ1JvL2ZyMW1qTm5qblhWdTV1Ym04TXkvWlp3amJlM2Q3YWU0MkZ5Y1hISlVPRml3SUFCdW5yMXFzTnJqaDQ5cXRkZmY5M3VPVjlmWDV1Vi9VYWpVYnQzNzlibHk1ZjErZWVmVzhNWHYvMzJtejc3N0RPWnpXWXRXTEJBenp6elRJYStqaHc1b2psejVxaEpreWJ5OWZWVllHQ2dWcTFhcFRadDJtamd3SUUyV3hSczJMQkJDUWtKcWxPbmpzYU1HU09Ed2FEejU4OXJ3SUFCZXU2NTV6UjE2bFNiOWgwN2RsU0ZDaFV5L1d3aUlpS3lEQ25rMXZ0MXQyN2R1dW5QUC8vVW4zLytxWWtUSjJyQmdnVjJLK2VrcEtUb2l5KytrQ1RWcTFmUGJvQU5BQUFBandkQ0NnQUFBQUFBNEY5ajFhcFZ1bkRoZ29ZUEgyNFRVSWlQajFmMzd0MnozWS9CWUpDdnI2OCsrT0FEelo4L1gzWHExTG1ubGV6aDRlR1NaSGYxY25aMDdOaFJ2Lzc2cXlaT25HaFRDditiYjc3UmQ5OTlwNy8rK2t0RGh3NjFIdmZ5OGxLcFVxV3k3RGMrUGw2blQ1KzJPZWJpNHBMdHZkak5ack4xajNvM043ZHNiNGxoNlQ4ME5OUm05Zmtycjd5aVJvMGFxVml4WWhsVzJtZEg3OTY5WlRhYmRlREFBZXN4WjJkbjFhcFZ5L3J6YjcvOXBsbXpaaWsyTmxZZUhoNGFOV3FVNnRhdGEyMHJwUWM2NXMrZnIyUEhqc2xnTUdqVXFGRnEyclNwQ2hVcXBLbFRwMnJHakJrNmZQaXdldmZ1YlZPNjNpSXRMVTAvLy95emxpOWZyb2lJQ0VucHdZeisvZnVyU3BVcXVuTGxTcmFmNmNNUFA5VGF0V3NWSEJ5c3VMZzRMVjI2VkN0WHJsU3JWcTMweGh0dnFHalJva3BKU1ZGSVNJaWtqQ1h6TFN4VkFGcTNicTJZbUJpYmFobXBxYW1LaVlseE9JYVVsQlJKNlJVZzVzeVpvNElGQzZwUW9VSTJRUWw3enB3NW84S0ZDMXNubVkxR1k0WXREaXdzNzRqbDg0eU9qclorZGhZRkNoUlE4ZUxGTTcyblBmZnlYWEtrUVlNR05wVW5idDI2cGFOSGo2cFFvVUladHFuNDU1OS9yRlVDN3VUdTdxNnBVNmZxd3c4LzFKWXRXMVM1Y21XVkxWdFcwNlpOazlsc1ZvOGVQZXdHRk81a2VhYWFOV3NxT0RoWVc3WnNVVWhJaU1hTkc2ZHk1Y3BKa3Q1OTkxM2x6WnRYSTBlT2xJdUxpOHhtcytiT25TdVR5U1FmSDU4TTczbDhmTHhpWTJNenZhK2phaEVXdWZGK09XSXdHRFI2OUdqMTY5ZFBWNjllMWNLRkN6Vml4SWdNN1pZdFc2WkxseTdwcWFlZTBzY2ZmL3hBdng4QUFBRElYWVFVQUFBQUFBREF2OEtOR3plMGJ0MDZWYWxTUmExYnQ3WTVaemFiNWVYbHBmcjE2NnQrL2ZvNmRPaVExcTFibDJsLytmTGwwOENCQXpWNjlHaXRXTEZDZ3djUGxwUSs0V3JaeGlFemFXbHAxc25XZlBueUtUSXlNa2ZQNCszdHJYTGx5bW5wMHFVMjJ3TWNQMzVjYTlhc2thUU1xNS9yMXExckUxcHdKRFEwTkVNSi9kYXRXMmY0M0J3SkNRbXhUZ0orL1BISGF0U29VYmF1czFpMGFKRk9uanlabzJ0eXl0M2RYVUZCUVRJYWpWcTBhSkUyYjk0c0tiMVN3ZGl4WStYajR5TXBmU0wrMEtGRDJycDFxelhrNE8zdHJZOC8vdGhhU3I5aHc0YWFOV3VXSmsrZXJKMDdkMnIzN3QxcTNMaXhtamR2cnVlZmYxNnVycTZTcEZtelptbkhqaDJTMHJjNDZOS2xpNHhHbzJiUG5uM1B6ekZzMkRBZE9uUkkrL2J0azlGbzFJWU5HMVNyVmkyYmJSbXFWYXVtV2JObTJiMCtNREJReTVjdmx5U3RXN2RPWnJOWmYvenhoOGFNR2FPV0xWdXFYYnQyR2p4NHNKNS8vbmw5K3Vtbk50ZmVHU3A0NXBsbkZCVVZwZGpZMkN3bnRJY05HNlpTcFVySlpETEp6YzFOeWNuSit2cnJyOVdvVVNOcm4yYXpXWmN1WGJKVzFuajIyV2NsU1h2MjdGRkFRSUJOZncwYU5KQ2ZuNS9TMHRLc1ZTQ2svNFlvN3Y1M3k5Z3RrOUJtczludU9KY3ZYNjRWSzFiWUhHdllzS0hHamgyYm9lMm9VYU9VTjI5ZTY4K2hvYUU2ZXZTb25uNzY2UXp0NTgrZnIvWHIxOXU5Wi9IaXhmWHh4eDlyekpneG1qZHZudkxtelN1ajBhaVdMVnRtdXIyQjVWa3NuMS9WcWxXMWNPRkNUWm8wU2FHaG9abzZkYXFXTEZraUp5Y25sU3haVXFOSGo3WmVHeFFVcE5EUVVCVW9VTUJ1VlpWUm8wWTV2RzlXY3ZQOXlzeVRUejZwOTk5L1gzdjI3RkdmUG4weW5EOXg0b1RXcmwyclBIbnl5TS9QejI2bEJRQUFBRHcrQ0NrQUFBQUFBSUNISWlJaXdycGF2MkRCZ3ZMMDlNeTAvZmJ0MjVXY25HeDNnaXAvL3Z6Njl0dHZyUk45Zi83NVo3YkdVTE5tVFZXclZrM2J0bTNUZSsrOUoxZFhWKzNZc1NQSDJ5TGNPV0dZWGNIQndYSjJkcllKS0Z5L2ZsMlRKazJTMld4VzQ4YU4xYVpObTB6NzJMTm5qL3o5L2ZYaWl5OXE4dVRKT1I2REk1YlY3MUo2YUNLbklZVUpFeVprbUZSKzBDeVR1ZVBIajlmUm8wY2xTZTNhdGRQQWdRT3RLL3lEZ29LMGVQRmlHWTFHU2VuZms5ZGZmMTFkdTNiTnNOcThTcFVxV3J4NHNWYXNXS0dnb0NEdDJyVkx1M2J0a3J1N3V6NzQ0QU8xYU5GQ1BYdjIxQysvL0tJNmRlcW9YNzkrS2xxMHFMWnMyYUlxVmFyWUhXTjRlTGppNHVKVXRHaFJlWGw1MlczenpEUFBxRTJiTmpwNThxUysvZlpiZVhwNnFuYnQydmYxbVZqZXEvejU4MXRYdVRzNU9kbFVDcmpibjMvK3FYSGp4bVhyUHMyYk45ZW9VYU5rTUJqVXFWTW5yVnExU3F0WHI5YnExYXZ0dGk5Um9vUWFOMjRzU1NwV3JKanExNjh2S1gyTGxqTm56bGpiZmZiWlo5WnRKKzdXb1VNSG01OGJOR2lnTGwyNlNFcXZHR0dQd1dDd1ByUEpaTW9RZ25oWWF0ZXVyYVpObTJybnpwMUtTa3BTczJiTk5IejQ4RXhYOWx1ZTRjN2ZVYUZDaFRSanhneDk4Y1VYYXRXcWxkM3J3OFBEclZ2QkRCdzQwRzVGbU1hTkcyZFpLU1l4TWRFYXdMbFRicjVmRmpkdTNORHc0Y01kanRWZVVDczJOdFphVlNTekxWSzZkZXVXN2JBV0FBQUFIaDFDQ2dBQUFBQUE0SUdJaVlsUlNFaUlMbHk0b0xDd01KdHp0V3ZYVnN1V0xUTzkvc0NCQS9MMDlNeFFlbDI2djdMdmpSbzFVa2hJaUVKQ1F2VGlpeTltZTF1RWxKUVVwYVdseVdBd3lNM05MY2Yzdlh2TWlZbUpHamR1bkdKaVlsU3FWS2tNbFJEc01abE1Ta2xKY1RoSmU2LysrZWNmNjc5YkppaHo0dTRKK2FDZ29BY3lPZHlxVmFzTXY1cytmZnJvOU9uVCt1Q0REOVNzV1RPYmM4MmJOOWVtVFp2azd1NnVGaTFhcUZtelpzcVhMNS9EL2dzVUtLQkJnd2FwWThlT0Nnb0swazgvL1NRM056YzFiTmhRVXZvRSs4cVZLMVdnUUFIck5XM2F0SEVZSnBrNGNhTDI3ZHVuMTE5L1hSMDdkc3owMlNwV3JLaUpFeWRtMmlhN0xKVkE3bVUxdVplWGw1bzBhV0wzM0prelozVHMyREdiWTMzNjlOR3p6ejZyNDhlUDY5YXRXOWFxQms1T1RzcVhMNS9LbENtakprMmFXRC8zT25YcXFFNmRPcEtrbjM3NlNmNysvdGErOHVYTEp3OFBEK3ZQWnJQWnVnM0JuY2N0ejVZblR4NUovdzFsM0sxSGp4N3EwYU9IM1h2ZExTVWx4U1lnWUFuWm1Fd21KU2NuMjdTMVRJYmJZemFiOWQxMzMybjM3dDNXWTAyYU5MRUdTS0tpb3V3R2VLS2pveVZKeWNuSkdiYkQ2TmF0bTZUMFlKZVBqNDlOR0dYYXRHbEtTa3BTMGFKRjljb3JyOWhjMTZwVksxV3ZYbDFObXpiTk1nUVdIeCt2WjU1NUpzTzdtNXZ2bDBWcWFxcXVYcjJhNlhnZFNVcEt5dlRhckxhMUFBQUF3TDhESVFVQUFBQUFBSEJmSWlJaXRIZnZYcDA2ZFVxU1ZLUklFZFd1WFZ0bHlwU3hUamlYTGwwNjB6NVNVMU4xOHVSSk5XM2E5SUh2TTE2clZpMUo2UlVEWG56eHhXeHZpekJ5NUVqOStlZWZldlBOTisxV2Q4Z0pvOUVvWDE5Zm5UdDNUZ1VMRnRUVXFWTWZXYmx5czlsc0xkdnU2dXFxc0xBd25UMTdWazgvL2ZROTk3bGd3UUtscHFaYUo1WHZabG1KN1NnY2tweWNMSlBKcEpkZWVpbERtMHFWS21ubHlwWEtueisvSWlNajVlZm5aM1BlWURBb0xTMU5XN2R1MWRhdFc3TTFYbGRYVjMzKytlZnEyN2V2WW1OamJiWUJ1RE9na0Z0TUpwTVNFeFB0bnJNMzRXMlo1UGIyOXM3eHZZb1dMYXIrL2Z2YlBiZHUzVHFia0VKaVlxSkNRMFAxeEJOUE9Md21Kd1lPSEtpQkF3ZGFmNDZJaUZEUG5qMGxTYXRYcjg0UUJycDI3WnFrOUFsMnM5bDhYMzhiM25qakRidkhqeHc1b3JadDIyYXJqd3NYTHVpTEw3N1FzV1BINU9MaW90cTFhK3ZBZ1FOYXZueTVOWmhoZWM4ZHNWUVljR1RWcWxYVzMrdk1tVE4xOXV4WlNiSjV0Nktpb2pSbnpoeWJaOGlKSFR0MjZJVVhYbERIamgxei9mMjZtNlhpREFBQUFQNS9JYVFBQUFBQUFBRHUyZDY5ZTdWbnp4N2x5Wk5IalJvMVV2WHExYk5jMFd2UHpaczNaVGFiVmJSbzBRYytSc3ZlNmpkdjNzelJlQ3lUdFphUWcyV2lORisrZk5hVnp0a1JIeCt2Y2VQR0tUUTBWTzd1N3BvMGFWSzJuOU95d3Z0QlR1TDk5ZGRmaW9xS1VwNDhlZlRtbTIvcW0yKytVWEJ3c0FZUEhueGYvWllxVlVwTGxpeXhlKzdOTjk5VWZIeThnb0tDN0o3MzgvUFQvdjM3SGZadENYUWtKeWZiYkI5d3IxeGRYU1dsVDhBV0tsVG92dnU3WDZHaG9XclhybDIyMjErNWNrV1M3dWw5eVVrZ0lpSWlRcjYrdnZMeDhkSEtsU3Z0WGhNZEhhMXQyN2FwYytmT0QzeXkyZkszeEdReTZmYnQyL0x3OEpESlpNclIrMmRScDA0ZDYvaFNVMVAxKysrL1crOVJ1WEpsbTdibnpwM0xVTzFnK2ZMbFdyRmloVXdtazBxV0xDbGZYMStWTGwxYVBYdjIxS2xUcDNUOCtIRlZyVnA0N09pMkFBQWdBRWxFUVZSVmxTcFZzcnYxd3FWTGx4UVpHYW04ZWZPcVlzV0tEc2RwQ1dwOC9mWFgycjE3dDl6ZDNhMGhId3VqMGFpREJ3L20rRE80MDUxaG5FZjVmajNvVUJvQUFBQWVENFFVQUFBQUFBREFQZG0wYVpPT0hUdW1DaFVxcUgzNzl0bmFRc0dSVzdkdVNWS1crNnJmQ3hjWEYrWFBuMSt4c2JIWnZpWW9LRWhtczFsZVhsN1dDY3kzMzM1Yk1URXhtak5uanA1NzdybHM5WFA1OG1XTkh6OWU0ZUhoeXBNbmo2Wk1tWkpoUWpRemxzbGtSeFVLN3NYcTFhc2xwVy9CMGFwVkt3VUdCbXJMbGkzcTJyV3JDaGN1Zk0vOUppUWthTy9ldlhiUEpTY25LeTB0emVINUd6ZHU1T2hlbnA2ZUNnd016UEVZWTJKaTFLdFhyeXpiM2J4NVV4OTg4RUdXN1N6ZnFlWExsK3VISDM3SXRHM0praVgxNmFlZjJqM240ZUdocWxXclNwS09IVHVtK1BoNDY2UjZlSGk0TGwyNlpOUGVVcldrVEpreU9RcmZTTktKRXlkeUZJaHc1T2JObTFxelpvMDJiOTZzcEtRa3BhYW02cTIzM3JydmZ1K1VKMDhlRlN4WVVMR3hzWXFJaUpDSGg0ZDI3OTZ0Tld2V3FGdTNibXJjdUhHV2ZieisrdXVLaTR0VHQyN2Q1T3JxcXBTVUZKdHRONTU1NWhsMTdOaFJ6ejMzbkRYRWNPalFJWjA0Y1VKbHlwU3h0cXRldmJyV3JGbWp6cDA3Mi9SVm9FQUJSVVZGYWZmdTNhcGF0YXFHRGgxcWR4eCtmbjZLakl5VTJXelcxS2xUclJQNTlpeGZ2bHlyVnEyU201dWJoZzBicHVuVHA5dWNmK3FwcDdScDA2WXNuOTFpL3Z6NUNnNE8xc0NCQTYxVlpGeGNIUDluNFlmOWZ0MjVOY3k5QkU0QUFBRHcrQ09rQUFBQUFBQUFjc3dTVUdqUm9vVzF6UG45c0pRRFQwaEl1TysrN21ZMm0yVTBHck1kb2toTVROVEdqUnNsU2ExYnQ3NnZTYlE1YytZb1BEeGNlZlBtMWFSSmsxUzllblhydVczYnR1bnk1Y3VaYmlWaG1RUi9VT0dOa3lkUFdsZGdkK3pZVVlVTEYxYWpSbzIwWjg4ZWZmMzExeG81Y3VROTkzM2p4ZzNObmozYjdybjQrSGhKY25qZTBjcit6TmdySVorUWtLQ3VYYnRLU3YrTzNyMUtPN3YzU1V0TDAvWHIxN005bHR1M2IrdjI3ZHVadHJFM1hnOFBENDBiTjA2ZW5wNnFWcTJhSkduUW9FRTZjK2FNeG93Wm83eDU4K3I4K2ZPNmVQR2lkZlY5ZEhTMElpSWk1T1BqbzBLRkN1VTRwT0RsNWFVbVRacllQWGZtekJtYjdSN3NPWC8rdklLQ2dyUnQyelpycFE5TEJZR0hvV1RKa29xTmpkV0ZDeGRVdm54NVJVZEg2K3pac3pwOStuUzJRd29XY1hGeG1qUnBrdjc4ODAvVnJGbFRodzhmMXZuejUvWFJSeCtwWk1tU2V2ZmRkMVd2WGozVnFsWExXa0hGb2xxMWFscTllclhOTmkwQkFRRTZmLzY4SkduLy92MlpCbHNzRlFxTVJxT09Ieit1RjE1NHdXRmJTNWhuMUtoUktsdTJiSWJ6VGs1T21XNmhjRGRMK01MVjFUWGIxejNzOSt2T2NRRUFBT0QvSDBJS0FBQUFBQUFnUjdadDI2Wmp4NDZwWGJ0Mk5wUHU5OE5TRWp3Nk92cUI5SGVuVzdkdUtTMHRUVTgrK1dTMjJpOWZ2bHh4Y1hIS2t5ZVBYbjMxMWZ1NmQvUG16WFg1OG1WTm5UcFY1Y3FWc3g2UGlJaFFRRUNBRWhNVDlkUlRUem04UGl3c1ROSi90Nnk0SDhuSnlmclBmLzRqS1gxVnVLVWFSUGZ1M2JWbnp4NXQzNzVkTDczMGt1clhyMzlQL1dkbnU0Y05HemJZUFovVmRnL1psWnFhS3FQUktGZFgxL3NxSTErNGNHSHJTdlZmZi8xVmRldld0VHVoK3Vtbm4yci8vdjNxMTYrZjNlb0VmL3p4aDN4OGZGU3laRW03WVJkWFYxZFZyRmhSbXpadGtyZTN0NG9WSzJZOVp6S1p0SGp4WWgwN2RreWZmZmFaZGVYOWI3LzlKa25XVUVOT0ZTMWFWUDM3OTdkN2J0MjZkWFpEQ21scGFkcXhZNGMyYjk2c3YvLysyM3E4VHAwNjZ0YXRtNnBVcVhKUFk4bU9aNTk5VnFHaG9UcCsvTGlhTjI5dURZL2tkS3VMYytmT3ljL1BUeEVSRWVyY3ViUHExNit2dzRjUEszLysvUEwyOXRiSmt5YzFmdng0VmE5ZVhRTUdETkF6enp5VG9ZODdBd3JmZnZ1dGZ2enhSNVVxVlVyUjBkRzZjZU9HWW1OajdRYUt6cDQ5cThqSVNPWEprMGRKU1VuYXZuMTdwaUdGVHAwNktTRWhRWTBiTjFaNGVMak51ZlBuejJ2WnNtVTVldmF6Wjg5S2tqWnYzcXpEaHc5Ymo3Lzk5dHQyUXhDT1BLajN5eExvdVovcU93QUFBSGk4RVZJQUFBQUFBQURaRmhZV3B0OS8vMTNWcWxWN1lBRUZTY3FYTDUrOHZiMzExMTkvUGJBK0xTeDkzbG02M1pHelo4OXEzYnAxa3RJbkNyMjh2SEo4djE5Ly9WVTFhdFJRdm56NTFMUnBVOVdzV2RPbW43UzBOUG43K3lzeE1WRlBQLzIwbWpWcjVuRHkvdlRwMDVLVW80bEVSd0lDQWhRZUhpNFhGeGQ5K09HSDF1UGx5cFhUcTYrK3FzMmJOMnZHakJrS0NBaFE4ZUxGYzl4L1hGeWN3K2N3R28xS1RVMTFlUDdxMWFzNXZwODlNVEV4a3RJckZOd1B5MHIxTDcvOFVtdldyRkdyVnEwMFlzU0lETzBzd1FON0s5U3ZYYnVtbVRObktqazVXWDUrZmc0cmpxeGZ2MTVyMTY1VnZuejUxTDE3ZDV1K3IxNjlxdE9uVDJ2eDRzVWFQSGl3SkduZnZuMlNwTHAxNjJiNkRIdjI3Rkd0V3JXVUwxKys3RCs0QTFGUlVab3hZNGFrOUluNlpzMmE2ZFZYWDMwZzM4dXMxS3haVXovODhJTisrZVVYOWUvZlh4Y3ZYcFFrbFNoUklsdlhtMHdtclZtelJvR0JnVXBKU2RIYmI3K3RIajE2S0RRMFZGSjZBR2phdEduYXZuMjdsaTVkcW1QSGptblFvRUZxMWFxVit2VHBZdzFRM1duMTZ0WDY2cXV2NU9QakkzOS9mMDJmUGwwaElTRUtDd3V6R3g0SkNncVNKSFhwMGtYQndjSGF1M2V2K3ZYcjUzQjdsUll0V2pnTUFkeTZkZXVlQXozbnpwM1R1WFBuckQ5MzdOZ3hSOWMvcVBmclFmVURBQUNBeHhjaEJRQUFBQUFBa0cwYk4yNVV3WUlGMWJKbHl3ZmVkOTI2ZFJVVUZLVEl5RWg1ZTNzL3NINHRLODlyMTY2ZGFidjQrSGhObWpSSmFXbHBLbGFzbU41ODg4MTd1dCtubjM2cXRMUTAvZWMvLzFHVktsVXlCQjBDQWdJVUdob3FOemMzK2ZyNk90eWIvdVRKazdwMjdab2syWjBvellsbHk1WnB5NVl0a3RKWFQ1Y3FWY3JtZkw5Ky9YVHc0RUZGUmtacXhJZ1Jtamx6WnJZbmdTMmlvNk8xZE9sU3UrZU1ScU1rT1R4djJUYmdmbGxXblQrSXloT1NWS05HRGExZHUxYkJ3Y0h5OGZGUno1NDlzM1ZkU2txS3BrNmRxdmo0ZUpVcFUwWlZxMWExMnk0aElVRmJ0MjZWbTV1YjNhb2RRNFlNVVVoSWlEWnMyS0NHRFJ2S3g4ZEhodzhmbHJ1N2U0YnRDTzQyZCs1Y0pTY25aOWlpNEsrLy9sTHo1czJ6OVJ4M3FseTVzdHEyYmF2R2pSc3JUNTQ4MXVPeHNiRmFzV0tGbWpadCtsQzJmS2hSbzRhOHZiMFZHUm1wb1VPSDZ0S2xTNUtVNFR0c1QwaElpQllzV0tCLy92bEhycTZ1R2pWcWxOMW5kM0p5VXN1V0xkV3dZVU45L2ZYWDJyaHhvN1p1M2FvOWUvYW9UNTgrNnRDaGd5UXBLU2xKbjMvK3VYYnMyS0dDQlF2cTAwOC9WZUhDaFZXa1NCRko2UUdDdTBWRVJHajc5dTB5R0F4cTJiS2xuSnljRkJnWXFNREFRQTBmUHR6dXVET3JVbEMxYWxWcmxZK0VoQVRObno5Zm5UcDF5alNFTlgvK2ZBVUhCMnZnd0lGcTNicTE5Zmlkdjhmc2VGRHYxNVVyVng1SVA5bVJscGFtZGV2VzZkQ2hRM0p4Y1ZIbnpwMVZvMGFOaDM1ZkFBQUFaSTZRQWdBQUFBQUF5SlpqeDQ0cE5qWld2WHIxZWlobHVsOSsrV1VGQlFWcHpabzExbFhqZHpJYWpUS2J6WkxTeTQ1TDZSTlFsbjNRblp5Y01venJ4bzBiMnJsenA2cFhyNTdwUkg5S1Nvb21UcHlvSzFldXlHQXdhUFRvMGZmMGpDYVR5VG9oNytibWx1RjhVRkNRZFZYMTBLRkRyUk90NWN1WDErdXZ2MjVUTm4vNTh1WFdmeDg2ZEtqZWV1c3RkZW5TUlM0dUxpcFNwSWo2OXUxcnQ3VDgzZVA1K3V1dnRYcjFha2xTbzBhTnJIdkszeWwvL3Z5YU1HR0NoZzBicHFpb0tBMGZQbHhqeDQ3TjlwWUNEUm8wVUtGQ2hUUnc0RUM3NXkzYlBWaWUvVzdmZmZlZFRwNDhlZC9mSzhzSzg0U0VCQjArZkZndnZQQ0MzVzBXc3F0bXpacnEzNysvRml4WW9NREFRSGw3ZTZ0VnExWlpYamQ3OW15ZE9IRkNucDZlbWpKbGlzTnFCaHMzYmxSOGZMemF0R21qQWdVS1pEanY2ZW1wdm4zN2FzNmNPZnJ4eHg5VnNHQkJtYzFtTlczYU5Nc0tDZkh4OFRJWUREWUJCU2s5OE9Kb1M0L3o1OC9iYk9kZzRlUGpvODgvLzl6dU5URXhNZHF3WVlOKy92bG5heFVTQzB2NHhHUXlaVHJXekRnN08ydlFvRUdhT0hHaUxseTRJQ205c3NqZDRSL0wzd2FMUllzV2FlM2F0WktrNHNXTGE5eTRjWHI2NmFjenZWZStmUGswZVBCZ05XM2FWRE5uemxSNGVMaFNVbElrcGYvOW16VnJscTVldmFwU3BVckp6ODlQSlV1V2xDUnIwT2p1c0kzSlpOS2NPWE9Va3BLaTVzMmJxMGlSSW1yVHBvM1dyRm1qclZ1M3FrbVRKam1lTURjWUROYXFIVC8rK0tQMjd0MnJ2Ly8rVy9QbXpYTlltY0d5VlltOWloODU4YURlcnpObnpraVM5Zk43V0V3bWswYVBIcTJqUjQ5YWovM3h4eCthT1hPbXcrQVFBQUFBY2djaEJRQUFBQUFBa0MxNzl1eFJrU0pGVkxwMDZZZlNmN1ZxMVZTalJnMXQzcnhaN2RxMXl6Q0IxYk5uVDJ1WmNJdmc0R0FGQndkTGtyeTh2S3lUOFJaZmZmV1ZrcE9UMWFkUEg0ZjNOUnFObWp4NXNuVWlhOGlRSWZlOEl2em16WnZXZjcrN0dzVFBQLytzZWZQbVNVb3YrMzduaXU3bm4zOWV6ei8vdlBYbnRXdlg2dmZmZjVja05XM2FWTHQyN2RMWFgzK3RYYnQyYWRpd1lhcGN1WEtXbFI1dTM3NHRmMzkvSFRod1FGTDZoUHNubjN6aXNIMkZDaFUwWnN3WVRaNDhXZEhSMFJvNWNxUzZkZXVtSGoxNjJLMzJzSDc5ZXBzZ2hTVHQyTEhENFZqTVpuT1c1ZVY3OSs0dFNYcnR0ZGZzL3M3YzNOeFV2bng1dStHTWd3Y1A2dWVmZjVhVXZ1Sjc5T2pSS2xpd29CbzFhcVFtVFpyb3VlZWVrNHVMaThxWEwrK3dlb1U5SFR0MjFLbFRwN1J6NTA3Tm1UTkg1Y3VYejNTeWU4V0tGZnJwcDUvazZ1cXFDUk1tV0ZmWjN5MHFLa3FyVnEyU3M3T3p1blRwNHJDL1ZxMWF5V0F3cUZxMWF1cmJ0Nitjbkp5c0svc2RpWTJOVlZwYW10MktKRTg5OVpTR0RoMXE5N3AxNjliWkRTbGtkUzlKR1VJREowNmMwSmRmZmlsSk9uRGdnQTRlUE9od3k0dXNOR2pRUU1PR0RkUGl4WXNsU1lNR0RiSTVmL1hxVlMxYnRreVNkUEhpUmFXa3BPaTExMTVUY0hDd1dyUm9vVDU5K3VRb0FGT3BVaVV0WExoUXdjSEJhdHUycmFUME1NYlZxMWZWcEVrVERSOCszS1kvUzVEaGJrdVhMdFdSSTBlVVAzOSs5ZTNiVjFMNjU5U25UeDh0V0xCQVU2ZE8xZHk1Yy9YVVUwOWwvOE80d3h0dnZLSFEwRkQ5K3V1djh2WDExWnc1Y3pLRVVuSWlOOTR2bzlHb2d3Y1BTcEpOS090aE9IVG9rSTRlUGFvU0pVcG8xS2hSQ2drSjBaSWxTL1RWVjE5cHpwdzVEL1hlQUFBQXlCd2hCUUFBQUFBQWtLVlRwMDRwTmpaV2pSczNmcWozNmQrL3Y5NS8vMzM1K2ZscDNyeDVOaE51SlVxVTBCTlBQT0h3MmllZmZOTG01eDkvL0ZFN2R1elF5eSsvN0hBeUxESXlVbjUrZnRhVnZXKy8vYmJhdEdsanQyM2V2SGtWRXhPajZPaG9oMk80ZlBteUpNbmQzVjJlbnA3VzR6Ly8vTE5tekpnaHM5bXMrdlhyV3ljczc1YVdscWJseTVkcjVjcVZrdExERE8rKys2N2F0bTByZjM5L1hiaHdRVU9IRGxYNzl1MzE3cnZ2MnEzV0lFbjc5dTNUdkhuenJLR0psMTU2U1dQR2pNbHljcjUrL2ZxYU9IR2lKaytlTEtQUnFKVXJWMnJIamgzcTFhdVhYbm5sRmV1S2JDbDlJcmRidDI2WjltZXhjdVZLSlNVbFpidDkrZkxsN1I3Mzl2YlcvUG56Ylk1RlJrWnF6Wm8xMnJoeG83WEtRTldxVmJWOSszYWRPSEhDV3IyaWNPSENhdEtraVVhT0hLbXlaY3RtYXh3V3c0WU4wOW16WjlXc1diTXNWK05YcTFaTkJRb1UwSUFCQXpLZGhGMjZkS21NUnFNNmRPaWc0c1dMTzJ4bk1CalVxbFVyalJzM1RxbXBxV3JXckZtVzQ3ZHNFMUtzV0xGTTIyWEZzdTFBV2xxYXd6WTNidHlRSkpzd3hyRmp4elIyN0ZnWmpVWlZyRmhScDArZjFzU0pFOVdyVnk5MTd0elorajF5ZDNkWGd3WU5KQ25MRmZsdDJyUlI2OWF0WlRhYmJkcGV1WEpGSDMzMGtTSWpJNVUvZjM2RmhZVnA1c3laR2pGaWhGYXNXSEhQay9hdXJxNTY3YlhYckQ4M2J0eFlQajQrR1FKTVpyTlpwMDZka2lTYlNnWmZmZldWMXF4WkkwbjY2S09QYkVJY0hUcDAwTzdkdTNYaXhBbU5IRGxTVTZkT3pYUzdCa2Vjbkp6MHlTZWY2TU1QUDFSWVdKZ09IVHFrbDE5K09VTTdTNGdpczIwa3BOeDV2M2J0MnFYNCtIaTV1TGlvYnQyNk9YN21uTEJzVDlHeVpVdFZxbFJKbFNwVjBuZmZmYWZ6NTg4LzFQc0NBQUFnYTRRVUFBQUFBQUJBbGs2ZVBLazhlZktvZXZYcUQvVStUei85dElZTkc2Yi8vT2MvR2o5K3ZDWk9uR2dOSnVSazVldWVQWHMwYjk0OGxTMWIxdUcrNzd0MjdkTGN1WE4xKy9adFNkTGd3WU16WGFGZXZIaHhYYjE2VmF0WHIxYkpraVV6ckpDL2Z2MjZkVFgzblpQc0sxZXV0QjZ2V2JPbXhvNGRhM2RDOXNpUkkxcThlTEhPbmowclNXcmV2TG42OWVzbktYM2krOHN2djlUOCtmTzFiZHMyYmRpd1FVZU9ISkd2cjYvTnBQbXBVNmUwYk5reUhUNTgySHFzUjQ4ZTZ0MjdkNVlUbEJhMWE5ZFdRRUNBSmsyYXBMQ3dNRjIvZmwwelo4N1UwcVZMMWFKRkMzWG8wRUdGQ3hkV3hZb1ZWYkZpeFd6MStjTVBQeWd0TFUyZE8zZk9WdnZNSkNZbTZ1elpzd29ORGRYaHc0Y1ZFaEppTGZYZnRtMWJ2Zi8rKzNKeGNkR3JyNzZxeTVjdmEvdjI3ZHErZmJ0dTNMaWg3Ny8vWHQ5Ly83M0tseSt2RmkxYXFGbXpadkx3OExEcC84S0ZDeG5LOWt2cFcyNjR1Ym5wOU9uVDFtT1c3ODcxNjlldHg5M2QzVFZtekJnOThjUVRObTB0UER3OFZLeFlNYjN4eGh0S1NFaFF6NTQ5cmVlTVJxTWlJeU1sU1M0dS8vM1BkbHUzYnRXQkF3ZVVOMjlldmZQT096YjlXWUlxRVJFUlNrMU5sWXVMaTNidjNpMUpPUTVqV01JTmxxMG5MUDhiSFIydHExZXZaZ2c5bU0xbS9mTExMNUprbldRL2N1U0l4bzBicCtUa1pOV3NXVk9USmszU2p6LytxSUNBQUMxZHVsU2JObTFTdzRZTlZhMWFOWGw3ZTJ2QWdBRnlkbmJXclZ1M1pEQVk1T3pzTElQQklDY25KNldrcENncEtjbjZ2MGxKU1VwT1RsWlNVcEs4dmIzbDV1YW1qejc2U0RkdTNGRDE2dFUxZHV4WURSMDZWRHQzN3RRLy8veWpOOTU0UTNYcTFOR1RUejZaNGZ0ZnVYSmxiZHEweVNaNFk0OWxxd3FEd2FCS2xTb3BLaXBLbnA2ZWNuWjJWa0pDZ2xhdlhxM3c4SERselp0WEZTcFUwTzNidHpWcjFpenQyN2RQVW5yd3loTEVzREFZREpvd1lZSkdqQmloUzVjdWFjaVFJUm93WUlCYXQyNmRvOStYbFA1OW16eDVzcUtpb2xTeFlrVkZSa2FxUUlFQ3lwTW5qNlQwS2hOLy9QR0hKR1c2NVkzRnczeS80dUxpck5WWDdMMTdENXJsKy9ySEgzK29RNGNPT252MnJHN2Z2bjFQZ1JBQUFBQThXRTdtdXpkc0F3QUFBQUFBdU11TUdUUDA3TFBQcW4zNzlybHlQOHZFZnZIaXhlWG41NWZ0eWRiVTFGU3RYTGxTSzFhc1VMRml4VFJ6NWt6NStQall0RGwzN3B3V0xseG8zZDdCdzhORG8wYU55bkpWNzZGRGgrVHI2NXV0Y1l3ZlAxNE5HelpVUUVDQU5tellJRW1xVWFPR3BreVpZbFA5SUNZbVJyLzg4b3VDZzRPdEU5cXVycTU2NzczM0hBWW1kdTdjcWRtelp5c3BLVWt1TGk3cTA2ZVBPblhxcEsrKytrcmZmZmVkdFYyUklrWDAwVWNmMld3amtSTXBLU2xhczJhTlZxMWFaWjIwcjFTcGtxWlBuNTdsVmhOM014cU5rcFNqa3Z1U3RIcjFha1ZFUkdqTm1qV0tqSXpVbFN0WEZCVVZaZFBHWURDb1hyMTY2dHExcThOdE9rd21rNDRjT2FJdFc3Wm8vLzc5MXNvQUxpNHVhdGV1blFZT0hHaHQyNmRQSDEyNmRDbEg0OHlKQmcwYXlNL1B6L3B6U0VpSVB2MzBVems1T1NrdUxrNkppWWtxVmFxVWxpNWRLaWw5MjRRUkkwWW9KU1ZGdzRZTnkxRHBJeWtwU1owN2QxWmlZcUx5NTg4dlYxZFg2N1lvYytiTTBYUFBQU2NwZmN1RmNlUEdxVXFWS3Zyc3M4OGtTYi8rK3F1Q2dvS1VOMjllSlNjbjYvRGh3ektaVEpvK2ZicHExcXdwU2VyYnQ2L0N3OFBsN3U2ZVlWdUMyTmhZNis5ajNyeDVxbGl4b243NjZTZjUrL3VyUW9VS21qMTd0bld5L05DaFEvcjg4OCt0UVlqN05XWEtGQjA1Y2tUcjFxMVRxVktsTkhmdVhPWFBuMS9YcmwzVHRHblRiTGF0Y0haMjFoTlBQQ0VuSnljNU96dmJCQllzLzJrMExTMU5KcE5KSnBOSmFXbHBTazFOVldwcXFzeG1zNVl2WDY2aVJZdEsrdS8zdzlYVjFXYWJoejU5K3NqSHgwZGZmdm1sYnQ2OEtZUEJvUGZmZjkrbUdzUGRvcUtpTkdMRUNHc0ZsZ29WS3Vqamp6OVdxVktsckczQ3c4UFZ0MjlmbFM1ZFdrdVdMTW4wTXpHYnplclFvWU1TRWhLc3oyMzVycnU3dXlzd01EQkRVT0hzMmJPNTluNU5uVHBWdTNmdmxydTd1NVlzV2VKd0s1UUhKVGs1V2YzNzk5ZWxTNWZrNHVLaTFOUlVTZEx3NGNQdktSQUNBQUNBQjRkS0NnQUFBQUFBSUZPblRwMVNVbEpTdGxmTlB3ZzlldlJRa1NKRk5IdjJiQTBZTUVBdFc3WlVwMDZkYkNidjdtUTBHclYvLzM1OTg4MDN1bkxsaXFwWHI2N3g0OGRiVjRMZjZlVEprOWFBd2dzdnZLQ1BQdnBJM3Q3ZVdZNnBWcTFhOHZmM1YxQlFrSzVldldxZDhMSndkM2RYc1dMRjFLWk5HOVdvVVVPU3JHWDhMV1hRNzl4dUlTVWxSVU9HRE5HVksxY2twVThHTm0vZVhEMTc5c3gwOHE1cDA2WXFXN2FzSmt5WW9DdFhybWpuenAxcTM3NjlYbnZ0TlczZHVsV0ppWW5xMEtHRGV2YnNxYng1ODJiNVhJNjR1cnFxUjQ4ZWF0V3FsZGF2WDYrUWtCQk5telpOK2ZQblY0OGVQZTY1MzV4d2MzTlRxVktsOVBmZmZ5c2lJc0o2dkdqUm9xcGN1YkplZU9FRjFhdFh6Kzd2K1U0R2cwRTFhOVpVelpvMUZSTVRvMjNidG1uejVzMktpSWhRNWNxVmJkcFdyRmd4dzlZaEQ5TGRxN2pMbENtakd6ZHV5R3cyeThuSlNXWEtsTkd3WWNPczUvZnYzNitVbEJRMWJkclU3bFlrZWZMazBRY2ZmS0F2di96U3VoV0pqNCtQdW5idGFnMG9PRkt5WkVuRnhjVXBMaTVPenM3T3FsdTNybDUrK1dWclFFR1N4bzBicHkrKytFS25UcDNTdVhQbmJLNTNkWFZWMmJKbDllYWJiMXIvUGpSdDJsVGJ0bTNUSjU5OFlnMG9TT252VDJCZ29FSkRRM1h3NEVGZHUzWk4wZEhSTWhxTjFtQ0FKU1JnTXBtc244ZWRsUlVNQm9NTUJvTUtGQ2lnV3JWcXFXelpzdHExYTVjbVQ1NXMzZGFoU0pFaW1qTm5qZzRjT0tCZHUzWXBMQ3hNTjI3Y1VFSkNnalYwa0JPVktsV3lCaFFrcVZ5NWNycDA2WkpTVWxMazVPU2tFaVZLcUVPSERtclhycDExaXhVdkx5K05IajA2eThvelhsNWVDZ2dJMElJRkM3UnQyelo1ZW5wbXV2VkhWcHljbkZTdVhEbUZob1pLU2c5ZXVMcTZxbFNwVW5yMzNYZnRWbExJemZlcmR1M2EycjE3dHdZT0hQalFBd3BTK3Q4UGYzOS9CUVFFNk5peFkvTHg4ZEViYjd4QlFBRUFBT0JmZ0VvS0FBQUFBQUFnVTN2MjdOSGV2WHMxYnR5NFhMOTNlSGk0bGl4Wm90OSsrMDFTZXZudVNwVXFxVkNoUW5KM2QxZDBkTFFpSWlKMC9QaHhwYVNreU5QVFV6MTY5TkJycjcyV2FSbjNSWXNXNmRsbm43VzdmL3VEWkRRYTljTVBQNmg3OSs1MnQxc0lDUW5SWjU5OXBtYk5tcWw1OCtZWnFqNWtKajQrWGdFQkFYcjc3YmV0MTUwOGVWS2VucDQyazZyL0MwSkRReFVlSHE0U0pVcW9iTm15RDZSTXZObHNWbWhvcUtwV3Jmb0FSbmovMHRMU3JCUHhkOXU2ZGF0ZWVlVVZtNURMdjVuSlpMTDdIQTlEVkZTVXZMeThzdDMrN2tDRTJXeTIvaVBKR282dy9PUHE2cHJoYzdmMFlRbFFXS1NrcE9qNzc3OVgrL2J0cmFHSjdEcDY5S2dxVmFxVTQyb2pqbGlleWZJY21jbk45K3YzMzM5WDdkcTE3N3QvQUFBQVBONElLUUFBQUFBQWdFd0ZCZ2JLYURUcXZmZmVlMlJqT0gzNnRQYnUzYXVEQncvcTRzV0wxbkxpVXZwMkRkV3FWVk85ZXZYVXFGR2orNm9lQUFBQUFBQUFIaTVDQ2dBQUFBQUFJRk16WnN6UXM4OCtxL2J0MnovcW9WamR1blZMUnFOUmhRb1ZlbXhXbHdNQUFBQUFBTW5sVVE4QUFBQUFBQUQ4ZXhtTlJpVWxKZjNydGc4b1VLQkFsdnVrQXdBQUFBQ0FmNS9jMlJ3T0FBQUFBQUE4bHE1ZHV5WkovN3FRQWdBQUFBQUFlRHdSVWdBQUFBQUFBQTRaamNaSFBRUUFBQUFBQVBBL2hKQUNBQUFBQUFCd0tDSWlRcEpVdW5UcFJ6d1NBQUFBQUFEd3Y0Q1FBZ0FBQUFBQUFBQUFBQUFBeUJXRUZBQUFBQUFBZ0VNUkVSRXFVcVRJb3g0R0FBQUFBQUQ0SDBGSUFRQUFBQUFBT0pTVWxDUjNkL2RIUFF3QUFBQUFBUEEvd3VWUkR3QUFBQUQzYitlMVVCMkpQcS93K0J1Nm1CRDFxSWNEQUxoUEpmTjVxWFIrYjcxUXFLeWFGS255cUljREFBQUFBQUR3d0JCU0FBQUFlSXpGcGlUb2k5UGJkUGptMlVjOUZBREFBM1F4SVVvWEU2SzBML0trRGthZDBmc1ZXdWtKRjZvWkFBQUFBQUNBeHgvYlBRQUFBRHltUW1MQ05PU1BaUVFVQU9CLzNNR29melQweURjNmNldnlJN2wvVEV5TUNoWXMrRWp1RFFBQUFBQUEvdmNRVWdBQUFIaE1iWThJVVd4S3dxTWVCZ0FnRjBRbHhlbkhLMGNleWIxalkyUGw2ZW41U080TkFBQUFBQUQrOXhCU0FBQUFlQXo5RW5sU3YwYWVldFREQUFEa29sOGpUK21YeUpPUGVoZ0FBQUFBQUFEM2haQUNBQURBWTJqYjFUOGY5UkFBQUk4QWYvOEJBQUFBQU1EampwQUNBQURBWStpNjhkYWpIZ0lBNEJIZzd6OEFBQUFBQUhqY0VWSUFBQUI0ekpoa1ZsUlMzS01lQmdEZ0VZaEtpbE9hMmZTb2h3RUFBQUFBQUhEUENDa0FBQUE4Wmd4eWtrbm1SejBNQU1BallKSlp6azc4WDNrQUFBQUFBUEQ0NHI5c0FBQUFBQUFBQUFBQUFBQ0FYRUZJQVFBQUFBQUFBQUFBQUFBQTVBcENDZ0FBQUFBQUFBQUFBQUFBSUZjUVVnQUFBQUFBQUFBQUFBQUFBTG1Da0FJQUFBQUFBQUFBQUFBQUFNZ1ZoQlFBQUFBQUFBQUFBQUFBQUVDdUlLUUFBQUFBQUFBQUFBQUFBQUJ5QlNFRkFBQUFBQURnVU9uU3BSVVdGdmFvaHdFQUFBQUFBUDVIRUZJQUFBQUFBQUFBQUFBQUFBQzVncEFDQUFBQUFBQUFBQUFBQUFESUZZUVVBQUFBQUFBQUFBQUFBQUJBcmlDa0FBQUFBQUFBQUFBQWdQOWo3ODdqb3F6MkI0NS9abVVZR0VSQVFFQVVVWlpRRlBjMVRYUEp1cGFhTFM1ZHUrMldlVTNMbjVXNTUzVnB1OTZ5YTJhbDJWN2VORTNMS1BkOXd3MUJRQkVCMmJkaG5lWDN4emdqdzh6QXNMaGs1LzE2elV2bWVjNXpudk1NRHpETytaN3ZWeEFFUVJCdUNCR2tJQWlDSUFpQ0lBaUNJQWlDSUFpQ0lBaUNJQWlDSUFqQ0RTR0NGQVJCRUFSQkVBUkJFQVJCRUFSQkVBUkJFQVJCRUFSQnVDRkVrSUlnQ0lJZ0NJSWdDSUlnQ0lJZ0NJSWdDSUlnQ0lJZ0NEZUVDRklRQkVFUUJFRVFoRDhKYnhjTllacVdCTGw2WFpmK2g3ZnNUSVJIQUhMSlgrTy9DVDR1R2dLdjAydFpGNVZNUVV6ek5paWxjcWVQOFhiUjBMRlpjTDJPK2JNYkVSREQyT0JlRFBXUHZ0bERFUVJCRUFSQkVBUkJFQVJCRUpySVgrZlRMVUVRQkVFUUJFSDRreHZSTW9iUnJYb1FWM0NST1NlL3JiTjk1K1p0ZUNDb094OGtiQ09yb3FqV3RrR3VYanpUN200QS9udCtPMXN6ampmSm1HOVZFdUNsaVB1SThBamtjRjRTeTg5dW90S2dhMVNmYmpJWE5BcFhNc3NMNm16Ynh5ZWNLV0hEcVRMcVdYOWhOeittSGFyem1LSCswVHdVM0J1ZFVjK2JwemR3TFA5Q284WUxwc0NVNFMwN3NTZm5ITDlreEZGWVZYbEZwNVlBQUNBQVNVUkJWR3JUNXFXSSsramwwNTZDU2kxUEgxeGx0YStyVjF2aThpOVNaZFEzZWl6MlBCRFVuUll1SHFTVzV2QkxadHgxT1ljZ05KV0VoQVFLQ3dzSkR3L0h3OFBEcVdQMjd0MUxWbFlXUTRjT1JhMVdYK2NSM2xyT25qM0xxVk9uQ0FnSW9HL2Z2azNhZDFwYUdybTV1Ymk3dXhNYUd0cWtmZC9xYnVYN3NLcXFDb1ZDNFhDZlRxZERvVkFnbHpmdTQ4cmR1M2RUVkZURXNHSERrTWxrZHR0Y3ZIaVIrUGg0d3NMQ0NBa0phZFQ1QkVFUUJFRVFCRUdvUHhHa0lBaUNJQWlDSVB3cGVDaGNVY3VVWkpZWDN1eWgxT21kTG4vSDM5V3pRY2RlMHVieXl2SFBHejBHamR5Vmx5THVReU5YOFY3WHgvazA1USsyWlp4dzJMNXZpd2dBZEVZOWU3TGpHMzErZStRU0tScUZLMTVLZDd5VTduaTd1TlBDcFJsK3FtYXNUdnFOZ3FwU0lqMEM4WGJSTktqL2t3V3BkaWZaN1hrZ3FBZVJIb0VBWkpUbG96UG84WGJSNENLVm83ejZjSkVxVU1xcVA1ZmpybERSVEtHKzlsQ2EvdlZRcUMwWktLWWZXMHR5U1ZhdDV4L2dHd21BUWlMalRHR2FVMlB1N1JNR2dNRm9KTDRvM2FsajZuS25ieVN0M1ZvUTdOYUNIVmZPMm0wamw4aFFTR1FvYW1SdzZPM1RubGNpN3lldExJOFY1MzRtb1RpalNjWWtDRGVLd1dDZ29xS2l6blpTcVJRWEY1YzYyNjFldlpwang0NnhaTWtTdW5UcFVtZDdyVmJMdSsrK1MzNStQaVVsSlV5WU1NR3BjZDhPeXN2TFdiQmdBZG5aMlF3ZE9yVEpneFMrKys0N05tL2VUSFIwTkcrOTlWYVQ5dDNVL2tyMzRmUFBQNCs3dXp0UFB2a2tkOXh4aDlXKzVjdVhFeHNieXhOUFBNRWpqendDUUhGeE1WdTNibVhVcUZIMUNseFl0MjRkeWNuSjNIWFhYYmk2dXRwdGMrVElFVmF1WE1rVFR6eHh5d2NwNlBWNktpc3JtNncvRnhjWHBOSy9SdFlzUVJBRVFSQUU0ZFlsZ2hRRVFSQUVRUkNFNjI1RzVOL282dFVXcmE2Q1Y0OS9VZWVxL3ByNitJUXh1ZjB3c2l1S21IYjBzenJiUzVId1JzY0hDZmNJSUtlOGlGZFBmRW14cnJ5aHc2ODNsVXlCU21wL3BXQmRYR1JOOHhhOVdGZkdxdlBiZWE3OUVOUXlGNTV0TjRUZVBtRzhuN0NON0JxdnYxd2laV2hMVXpyOXROSTh3ajBDR25ST2c5SEkwZndVQUhwNnQyZEVRR2ZjNUNyYzVDbzhGQ3JVTXNlVEsvdHlFdGlUYzQ0SGdyclR3N3RkZzg0L08rNXJDZ3ZyRGxKb3Iybkp1RGFtQ2JHRTRneldwdXhFSXBId1hwZEp1TW5ybmdDcXkyQy9qaVNYL09ad3Y0K0xoZzZld1FBa0ZtZVM2TVRrZm9CcmMxcXB2UUU0bkpkTW1iN3hreFUrTGhvaXJnWnF4QlZjSkt1aWZnRkFvZTcrZ0NrTHgrTE80L2d1ZFQ5Zlg5eUxBV09qeHlZSU44THUzYnRac0dCQm5lM2F0Mi9QQng5ODBPVG5YN05tRGZuNStZU0VoUER3d3c4M2FkOUhqeDVsOGVMRlRkYmZ0OS9hejk2elk4Y09saXhaVXV0eGJtNXVOdHMvL2ZSVHNyT3pBZmoxMTE4Wk5td1kwZEYvemJJdXQvTjlXRjFLU2dvcEthYjNDTzd1N2piN2pVYlQzdzZKUkdMWjlzNDc3N0JyMXk1KysrMDNYbjc1NVZzaUswWlZWUlhGeGNVTzk4dmxja3NHQzRQQndPalJvNTN1T3pJeTB1N1A3YzZkTzNuenpUZnJQMWdIM256elRicDM3OTVrL1FtQ0lBaUNJQWhDUTRnZ0JVRVFCRUVRQk9HNmVxUjFIL3I2aEdNRWxpVnNyRmVBUW9CcmN4NXZPNUJ1WHFZUHBiUHJYbWdJZ0FFajc1M2J3dHRkL2s2UTJwdVpkOXpQRzNIZjNMREowMW5IdjBBbWFkZ0tOWjNSMEdUajJKMGRUMEpST2k5RjNFZTRSd0NkUEZ2elh0ZEp6RHY1SGVlS3I2M0V2OU0zRWkrbGFjS2dqVnNMWG90eS9nUDE2Z3dZR2JQTHRHSlZaOVFUN2RtNjF2WkdvTGlxaklJcUxlNEtsVTFmenBSZmtDSkJLWFgrdnpWZVNuZG0zZkVBY29tTWdxcFNscDc1RWYzVjEveHdYaElEZksrdDdLd3k2aW5UVlZLbU56MENYSnVqbE1wSkxjM2hUT0ZsaXF2S0tOR1ZVNndybzZqSy9DaWxzTEwyUUltNy9Uc2l4VFFKcy9IeVlhZkdQYkRhdUg2L2N0cnA2NjFOL3hhUm1LZUN0bWVlZE5oT2RuWEN5RHlCWlBiNWhWMGtsMXpoK2JEaHFHVktIZ3J1VFlkbXJWZ2V2NG44U20yVGpORXMwTldMMVQyZmJkQ3gvenI5UDg2WFpEYnBlSVNiSnkwdGpmMzc5M1BwMGlYeTh2S29xS2pBMDlNVGIyOXZPblhxUkV4TWpGT3J6YXR6ZFhWRm83SE40R0l3R01qSnlXbXFvVnZadVhNbkd6ZHVCRXlUdHlOR2pLaDNIeEVSRWF4WXNjTHV2c3JLU2dvSzZpNDkwMWdHZzRHcXFpcmMzZDN4OURSbEVESWFqVnkrZk5uaE1jZVBIMmZEaGcwQXhNVEVjT3pZTVpZdFc4Wi8vL3ZmdjF6SmkrcHV4L3V3dXRqWVdBQ2lvcUlJRGc2MjJXOHcyTDcvK2NjLy9rRmFXaHBKU1VrOC8venpQUFBNTTR3YU5hcmVZelF6bDVRd2YyMyt0NnlzektxZFJDSkJwVkxaSEE5dzVzd1pac3lZNGZBY3JWdTNadlhxMVlEcFowR3JkZjd2WWMxeDFLUlNxV2pldkxuVC9kV1VrNU5qdVc1QkVBUkJFQVJCdU5sRWtJSWdDSUlnQ0lKdzNVUjRCREEydURjQVd6T09XMWJaMXlWWTdjUG9WajNvMXlLaXdaUDkrWlZhUGtqWXhxdFJvNGhxMW9veHdUMzVOblYvZy9xcXJ3SW5TdzdjQ0ZrVnBrd1NqN1Vkd1AyQjNUaGZrbWsxWWVzaVZmQm82MzRBYUhVVkZGUlpmNWl1bE1wcDRXSmFFWmhYV1dKM0JiKy95aE9aUklyT29MZHNTeWpLWUZkMlBDVzZja3FxeWlqV2xkUGJKNHhJajBBdWFMTlpjT3A3Q3F0S0xRRUNOYVdWNWpMMXlLZDFYbCswWjJ2bWRSeGI5d3R4OVZwbVJUMUFjNlViT3FPZWY1MzVIN21WSlpiOUg1My9qYzlTZGxDaHI2SmNYMlVUMVBKZTEwa0VxMzA0bkp2TXVnczduVG9ubU1vbHVGL04wQ0NSU0xqYnJ5TUFoVldsbkMxTXcxTmhPeWxYb2l1M0JLeElrVERJcndNQTVZWXE4aXRMQ0hGclVlZDVVMHR6SGI2K1lBcVdBQ2pXbGJNL0o5RmhPK25WSUFXRG5iNzI1aVNRVXBMRnF4MUdFK1RxeFIzTmdsaldlUUl2SEY1RHVhSHBKa0prRWluZVN0dVZ0ODVRU08zWEl4ZitYUGJ1M2N1bm4zNXFXWWtOcHRYWUtwV0treWRQb3RQcCtPNjc3MUFxbFF3ZlBweUpFeWRhSnMzck1tVElFS1pNbVdLelBTOHY3N3FzTEw5NDhTTExseSszUEE4SkNYRjZyR1ZsWmNUSG0wcnlLQlIxWit3SkRBeGs1Y3FWRFJwblJrWUd6enp6akZOdGh3d1p3dVRKa3dHSWo0OW55cFFwdEd6WjBpYUxRbVptSnZQbno4ZGdNREJpeEFpbVRwM0s5T25UT1hYcUZQUG56MmZod29YMVN1dC9PN21kNzBPRHdXQUpVcmpubm50cWJWczlrMEpRVUJBclZxemd2ZmZlNDlkZmYrV0REejRnTlRXVnFWT25XdHBrWm1ZeVo4NGNxejR1WGJvRXdOU3BVeTM5dmZubW0zenh4UmVXb0F5enRXdlhzbmJ0V3F0dFFVRkJmUExKSjdXT1U2VlM0ZWZuWjNtdTArbHFEYzc1NXB0djdHWVZBZGkzYng4TEZ5NnM5WHdBWGJwMFlkNjhlWFcyYzJUNjlPbkV4Y1UxK0hoQkVBUkJFQVJCYUVwL3pmLzVDWUlnQ0lJZ0NOZWRYQ0psU3RnOVNKR1FXMUhNMnVRZHRiYVhJbUZveTA3YzZSdEo1TlVVOUkxMUtDK0pYZG54OUc4UndVUEJmZGlYazBoYWFXNlQ5RjBYSHhkTnZjc1duQ3hJNWRMVjhYa3ExSGpVbUx6MlVKanFLcnZJRkFTcmZhejJhZlVWNUZiWVR6OXN3TWlueVg4UWwzK1JoT0lNcTRucmgxdjN4c2ZGdEhKejZkbU54QlZjdERyMlR0OUlwb1hmQzhEY2s5OWF4bWNXNnU3SHNwaUpBTVJXVytGZnJDdmo3Zmlmck5vR3EzMkk5QWlrMHFBanIxcHd3STJnbE1wNUxXbzA3YTZXS0RpY2w4eTVvblNyTmxwOUJWcTlrK2s2NnFHN2R5aXZSSTYwMmQ1TW9YYVlIV0IyM05lY0tqUk5zc1I0aGVCOTlYdWtraXBZZnZYMXJzdWsvUjlRNkNCZ3BydFhLQUd1cHRXWTJ6TlBvalBxN2JZRGtFbE1rL3lPc254a2xCZndmOGZXODhvZEk0bjJiTTJXakdOTkdxQUFwcUNqRFdrSEczUnNadm4xWDAxK3V5c3ZMNmRaczJZMzVkd0ZCUVVzWExpUUV5ZE9vTkZvR0R0MkxMMTc5eVlpSXNKcWNqUTNONWVEQncveSsrKy9zM0hqUm43OTlWZWVmLzU1aGcwYjV2UzU5SG85aFlXRktKVkt1K25vbTBKNmVqb3paODZrckt5TTRPQmdVbE5UTVJnTXZQNzY2NVlVOFk3azV1YnkybXV2QWFEUmFIanh4UmZyUEo5RUlzSFYxZFh5M0dnMFdrMENWNmZYNjltOGVUTkRoZ3pCMWRXMTNoa3B6UGJ2TndVRTl1dlh6MnA3VVZFUnMyZlBwcmk0bU5EUVVDWlBub3hVS21YV3JGazg5OXh6SERseWhMZmVlb3RYWG5uRjRSai9DbTdIKzNEbnpwMWtaV1doMFdnWU1HQ0EzVGJtRmY0MWcxUmNYRng0NVpWWENBNE81clBQUG1QZ3dJRTJ4MTI0Y01GcW16a3J3OFdMMTk3VDZIUTZBZ01ETFdWRk1qTXp5Y3JLSWpBd0VHOXZVemtsdlY3UDZkT25iVElIMlJNWkdjblNwVXN0enk5ZnZzeWtTWk1jdGxjb0ZDaVZTcnY3L3FxQk9ZSWdDSUlnQ01KZm0zZ1hMQWlDSUFpQ0lGd1g5d1RFV0NaQnY3aTR1ODVKU3plNWltZmEzVzIxTGJra2l6MDU4VXhzYzJlRHgvRjV5azU2KzdSSExwRXhLV1FBQzAvLzBPQys2cU9WMnB1blFnZlg2NWdQei85cUNRSjRJS2c3OXdmWnJ4Y2NyZ25ndmE3V0g0VHZ5MGxnNmRtTmR0dWJtVE5aeUNWU2RFWURIWnNGVzg1eEtDL0pKa0FCb0xkUEdBQzVsU1UyQVFvQWo0WGNpUVNvTk9qNE5uVmY3UmQ0a3lna01tWkZqU0xhODFwNmFXY21JRzRWSXdKaUduUmNiWUVIOXdkMXM3VDU2ZktSV3Z1UlMwM1pUR3JMeXFEVlZ6RHY1SGNNOHV2QTlpdU9TMGMwVkxHdWpFMTFqRk80ZnE1Y3VVSjRlUGdOUDI5S1NncXZ2LzQ2MmRuWlBQVFFRNHdiTjg3aFNtUnZiMi91dWVjZTdybm5IbzRmUDg2S0ZTdFl2bnc1Rnk5ZTVNa25uMFFxclRzcmp6bWxmSjgrZmV5dVZwNC9mejduenAxemVIeCtmajRBaXhjdnRreEc5dXpaMHpLSm01bVp5Y3N2djB4dWJpNTkrL1psOXV6WkxGeTRrTjI3ZC9QUGYvNlRSWXNXMGJKbFM3dDlIeng0a0dYTGxsRlFVSUNYbHhlTEZpMmlUWnMyZFY2VG1WYXJaZm55NWJScjE0N3g0OGZiYmJONTgyWldyRmpCNzcvL3pqdnZ2T04wM3pXWmd4VDY5Kzl2MlphYm04dk1tVE81ZVBFaS92Nyt2UG5tbTVZZ0NGOWZYeFl0V3NUTEw3L005dTNiMGVsMHZQenl5dzRuZEt2YnMyY1AzYnAxcTFkQXhkbXpad2tQRDNmcW5yZ1pic2Y3OFB2dnZ3ZmcvdnZ2ZDFoR3dSeWs0Q2d6d3lPUFBNS2dRWVB3OWZXMTJ0NnFWU3UyYmR0bXRlMlpaNTRoT1RtWi8vM3ZmMVpCT3FOSGoyYjBhRk5KcTNmZWVZY3RXN1l3YWRJa1MrQ0RWcXZsZ1FjZVFLOTMvUGZ6WmpwejVneXpaczFxOFBISnljbE5PQnBCRUFSQkVBUkJhQndScENBSWdpQUlnaUEwT2JsRXhwaFdQUUhUS3V2ZnE2MndkMFpXUlNIZnB4NWdlK1pKdW51SE5tb3NXUlZGYk04OHhmQ1duZWpxMVpiMkduOFNpMjljZmZwaVhUbS9adFNlV3JkdmkzRDhWUFpYS1Jzd1Vta3cxVStXUzJUSUpWSzcyNXdWcFBabTVoMzNzekx4RjU1cU54Z3BFa3IxbGF3Ky81dE4yL1lhZjNwNnR3ZkFXK2xPTCsvMjdNKzlWaGFnYy9NMlJIdTJCdURuak9NM1BEdUNNelJ5VjJaRlBlQXdPOGNndnlpZWJUL1VxYjdrVnpNS1BOQ3FPMzhMNmxwbis0K1RZdG1XY2NKcTIxY1g5NUphYXIrMmVMaW1wVTFnU2h1M0ZuUnBIZ0xBNGJ3a2ZyaFVlemFCOFczNkVkV3NGUUE2Ty9XOUFVTGNmQzF0ZG1hZHJmUDdwcFNZL3R0b3Z1Y2NNV0M4TGdFS3dzMVZVR0RLUk9Gb1l2RjZNVStrVmxaV01tL2VQSHIzN20zWmw1cWF5dTdkdTBsT1RxYWlvZ0lmSHg5NjllcEZ6NTZtdnp1ZE8zZG14WW9WdlBubW0zejc3YmNBUFAzMDA0MGVVMTVlSGxsWldYVzJNNzltY0czQytOeTVjN3orK3VzVUZCVFF1WE5uWG52dE5XUXlHYSsrK2lyejVzM2p3SUVEVEo0OG1TbFRwakJvMENDcjQxZXRXc1gyN2RzQkNBc0xZODZjT1RZVHRYVTVlZklrdTNmdlp1L2V2WFR0MnBXSWlBaXIvVnF0bG5YcjFnRXdac3lZZXZWZFhYWjJOa2xKU1hoN2Uxdk9rWkdSd2N5Wk04bkl5TURMeTR0Ly9ldGZlSGw1V1IwWEVSSEJHMis4d1p3NWMvampqeis0Y3VVS2MrZk90V2xYWFZ4Y0hIUG56c1hWMVpWVnExYmg3KzlmNjlnTUJnT3Z2UElLSjA2Y1lPYk1tZHg5OTkyMXRyOVYvZG51dzdpNE9PTGo0MUVvRk54Ly8vM29kRHBMUUVKMUZSV21URVpHbzVHeXNqSzdmV2swR3NzK2lVVGk5TzhsclZhTFFxSGcvUG56YURRYVdyVnFaU25ONE9OekxUT1ZUSFkxYzVDdTlyOTNOMHRCUVFHSER4KysyY01RQkVFUUJFRVFoQ1loZ2hRRVFSQUVRUkNFSm5lbmJ5VE5ycFlxMkhMNUtNNnNXVGNZRGV6SlBzZWVuSGdPNUp6SDROUlJ6dGw4K1FqRFczWUM0TDZBcnJ4emJuT1Q5VjJYb3FwUzFsM1lXV3ViRUhkZmgwRUtLU1ZaekRobW1qaWEyT1pPUnJmcXdhbUNWT2FjTkUyOGpXdmRqN0hCdlp3YVMvOFdFVXdPRzRaS3F1RHZJUU40N2NSWFBCWnlKMmVLMHNpcUtMSnE2NmxRODNMa1NDU0FFWkFBLzR3WXdZSlQzM082TUEyQWhLSjBQa3I2allHK2QvQjk2Z0dueG5BakJicDY4WHFIMGZpclREVzJqK2FuWURBYTZlYlYxdEpHS3BHaXVCcDg0Q3dwRXFST0hDT3pFenh5dXZDU3BZeURNOHpCUGtiZzh3dTd1YWpOcnJXOVZuZXRYRVdWZzZDQ2NXMzZXZnJja0hZSWdGN2U3WEZYMkovczhYSXhwUnRYeTVYYzdkL1I2YkVEWkpVWEVsZVFXcTlqaEZ0TFlXRWhRSjBUd0UycHJLeU0yYk5ubzlWcVdicDBLUjA3bXU0N285SElva1dMMkxIRHRuelFUei85eE1DQkE1azFheFpTcVJTMVdzMzgrZk41NDQwMytQYmJiMm5UcGcxRGh6b1hrT1RJa2lWTExHbmthL3J3d3cvWnNtVUxBQXNXTEtCVEo5UGZISmxNUm1wcUt0T25UNmVpb29LZVBYc3llL1pzeTJweGhVTEJ2SG56K09DREQ5aTRjU09MRnk5bTI3WnRUSmd3Z1VPSERyRmh3d2JLeTh1UnlXUTg4c2dqVEp3NDBUS1JXaCs5ZXZWaXhJZ1JiTm15aGNXTEYvUGhoeDlhclRELzZxdXZLQ2dvb0YyN2R2VHQyN2ZlL1p2dDJiTUhNR1ZSa0VnazdOcTFpN2ZlZWd1dFZrdEFRQUJMbGl4eGVDOTE3OTZkSlV1V01IdjJiTTZlUGNzVFR6ekJNODg4dy9EaHcrMjIvK1dYWHdEdzgvTno2djZVU3FYNCsvdHo0c1FKUzltQVAyT2EvVC9iZmJoNjlXb0F1bmJ0aXFlbkordlhyK2ZUVHo5MTJIN0ZpaFdzV0xHaXpuNDFHZzAvL0dDYkhhdWlvc0lTWlBEV1cyK1JuSnpNcFV1WFdMWnNHVXVYTGlVbko0Yzc3N3lUK1BoNEpCSUpJU0VobG1QTnIwZGxaYVZUMTNhajllelowMUpxb3lGZWZmVlZUcDA2MVlRakVnUkJFQVJCRUlTRysvUDliMHdRQkVFUUJFRzQ1UTMyNndDWTBzUC9udVZjRmdXdHZvTGw4WnV1eTNqU3l2S0lMMG9ud2lPQTNpM0NXSG4rRjhyMXRaZWZ1SjNJSlZJZWIzdVhWZG1BeE9JTXRMcHkzay9jWnRPK2xkcWIxNkpHMDhMRlZKZjZ2WE5iNk5jaW5HNWVvY3pwT0piL0p2N0tiMWRPVWFxdlpFdjZNYmFrSDdQcG8wT3pWcWhrMWltYmZWdzBBTGpKWGF3Q0JRQXE5RHBPRmpidFpIWkh6MkJMZ01MQjNQTXNPN3VKbHlMdXRXcXpPeXVldUh6Yk1oZjJ6T2s0bGdEWDVtek5PTUdHUzNVSFpSVHA3SzhFZFZhSW15OTlXcGhTN0IvTVRhd3pRQUZNUVJkZ0NrQ3dGK2pUb1ZrcnkydGZXRlZLMnRVU0hvKzI2VXV3MnNlbWZYVytMczE0dnYydytsd0MrM0lTN0FZcGRQY0tSZU1nS0tJNjh6M2tKbGN4eUMvSzZmT2VLOHJnY2xtZTh3TVZIRHArL0RnQXJWdTN2bUhuL09LTEw3aHc0UUl2dmZTU0pVQUJUQ3ZoZCt6WWdhK3ZML2ZmZno5UlVWSG85WG9PSFRyRTExOS96UjkvL0VIbnpwMjU5MTdUejdsVUt1WFZWMTlseXBRcGZQREJCL1RzMlpObXpld0hoRG5EVVVtQnk1Y3ZXNldiVnlxVlZnRUF3Y0hCakIwN2x1enNiS1pObTJZenVTdVR5Wmd5WlFwZHUzWmwrZkxsSEQxNmxLTkhqMXIyZCt2V2plZWVlNDdnNEdBYTQ3bm5udVBFaVJOY3ZueVpsU3RYOHRKTEx3R1FsWlZsU2NjL2FkSWtKQkpKZzgreGUvZHVBQVlNR01ESEgzL01WMTk5QlVCNGVEZ0xGaXlnZWZQbXRSN2ZzV05IM25ubkhlYk9uVXQ2ZWpwdnZmVVdTcVhTYWxVL1FIbDV1U1ZZNVo1NzduRjZmQk1tVEdENzl1MWtabWF5ZWZObTdyLy8vdnBjM2kzaHozUWY3dGl4ZzdObnp3SllBa0xVYWpYZTN0NDJiZlB6OHpFWURIaDRlS0RYNnkzWkR6dzhQT3oyYmQ2ZWxaVkZiR3dzeWNuSkpDVWxrWmFXWmduaU1OOGovdjcrYURRYUhuLzhjVDc1NUJQTGRnOFBEeW9yS3kxbFpHUXlHVEtaekNxVHc0b1ZLd2dJQ0dEa3lKRU9TMUU0WTlTb1VRMCsxa3dtazFsOVQrdnJWaTF4SWdpQ0lBaUNJUHcxaVNBRlFSQUVRUkFFb1VrMVU2aUphR1pLclgreThKTFZ5dTZiYVg5dUloRWVBU2drTXJwNWhiSTdPLzZHbkxlRml3ZkxZeWJXMnFhbGErMlRObzNSU3UzTnRJaDdDWEV6cFdRdTFwWHg3M05iT1p5WFpOTldLWlZ6ZjFBM3hnYjN0bVFYK1B6Q0xuWmtuV0ZmVGdMek9qNUVoRWNBTDRRTnA3ZFBHSjhrLytGd0l2ajVzR0dXQUlHYUFsMjllQzFxdE5XMjdJb2luajY0eXZMY1hhNXlhdFYra05wMm9zTnNXOFp4aHJYc3hLbkNTM3lTOUx2ZFNmdHlReFhsRmM0RnJPaU1waHJWcGJvS204d1QxOE1Ub1hjaFJZSUJJMTljMk9QVU1kS3JrNHZtc2RZMHFlMUF1OXNyOURyS0RmWmZCNVhVTkNtak54cW9NdXBSU3VWSWtXQUVLaHdjWSthb1JNUzROdjFvNDlhaTFtT3I4MWE2TXlYTStZbklqNUorRTBFS1RhQzh2Snh6NTg0UkhSMTl3ODZaazVQRER6LzhRRlJVbE0za3MwUWk0YUdISG1MU3BFbFdrNFhSMGRFVUZSV3haY3NXZHU3Y2FRbFNBTk9FNkhQUFBjZXNXYlA0L1BQUGVmNzU1NXQ4ekt0V3JhcXpodjNmLy81M2gvc0tDd3ZadVhNbnYvenlDOFhGeFRiN3o1OC96L2ZmZjAvUG5qM3AwS0dEdzBuYnVxaFVLa3ZReHM4Ly8weXZYcjNvMDZjUGE5YXNvYXFxaXVqb2FFdkpqSVlvTEN6azVNbVQrUGo0RUJVVlJWbFpHZDk4OHczMzNuc3ZtWm1aVEowNjFlbStubmppQ2ZidTNVdFZWWlZOZ0FLWUpwL0x5OHRSS0JRTUdUTEU2WDc5L2YwWk5td1lXN1pzWWYzNjlRd2JOdXlHbHpLNVhtNjErN0Npb3NLU1JhRzZVYU5HMloyd0h6dDJMQVVGQmN5Yk40K0VoQVJXcmx4Smx5NWRXTGh3WWEzbjBXcTFmUHp4eDVibmFyV2FxcW9xcXFxcW1EZHZudFZZUTBORGFkZXVIYzgrK3l3R2c0R2lvaUllZi94eG5ucnFLVWFNR0lGRUlrR2owVkJRVUVCNWVUa3FsWXJUcDAremNlTkdoZzRkYXZWN3A3eThuTlRVYTBGNGRaWGdzQmVZWVZaWldXbjNOYTlKcjljN0xJWGhERWNaT0FSQkVBUkJFQVRoWmhCQkNvSWdDSUlnM0JaME9oMEdnOEhtb2RmcjdXNXZTTnZxKzQxR28rWGZtL0VncE83WDVHYUo5bXlORk5ORTZiRzhsSnM4bW11TzUxK0FrQUVBUkhzRzM3QWdCYVZVVHFpNzN3MDVWMDBqQTdzeElhUy9KZURnZEdFYWI4Zi9SRjVsaVZVN2J4Y05nL3lpdURlZ2k2Vk1SNW0ra3YrZTM4Nk9yRE9BYWJMNWpiaXZlYkxkWUliNlI5UFZxeTB4WGlIc3kwNWdhOGJ4ZXBVd2NJYVgwcjNlcS9ack1nSnpUbjVEVVZYak1ocmNESjVLTnpRSzAyckpiUmtuU0MzTmNlbzQrZFZNQ2xVRzI0bXFRWDVSRHUvRlY0NS83ckRQYi91OWhGd2k1ZmVzMDd5ZnNJMDNPejFLcEVjZzZXVjV2SEI0alZQamNzU0EwV0VnUTMxSmthQ1Vpdi9pTnBYTXpFdzJidHhJUlVVRkF3WU11R0huL2VXWFg2aXNyT1R4eHgrMzJTZVZTbm5xcWFmc0hoY1JFY0dXTFZ2SXo4KzMyZGV0V3plaW82UFp0bTBiVHovOWRLTldROWQwN05neDl1N2RpNmVuSjc2K3ZpUWtKTlI1ak1GZ0lDa3BpYU5IajdKLy8zN09uRGxqbVR6VWFEUU1HemFNd1lNSGMvVG9VZjczdi8rUm5aM05saTFiTEduOEF3TURDUTBOcFZXclZnUUZCZUhqNDBQejVzM3g4Zkd4ckFnM3E1a1ZJU3dzakFrVEpyQjI3VnJlZnZ0dDVISTV2LzMyR3hLSmhNbVRKemZxdGNqTHk4TmdNRkJSVVVGeGNUSGR1M2ZubzQ4K0lqZzRtTW1USjVPUmtlRjBYeEtKaEZtelpsblM5dGYwNDQ4L0F0Q3ZYejgwR2syOXh2bm9vNCt5ZGV0Vzh2UHoyYkJoQTQ4KyttaTlqcjhWM1lyMzRabzFhOGpNekhUNkdrcEtUTzlONmh1RTA2Wk5HMGFNR0VHN2R1Mklpb3FpVFpzMlBQZmNjeVFuSnhNVEUyT1ZlZUR5NWN2TW1UTUhnOEZBU0VnSWZuNSs3TisvbjNmZmZaZjkrL2V6WU1FQ3ZMeThLQ2dvSUNNamc1Q1FFSzVjdVlKS3BiSzV6OHdsU1dwVFBTaGd6Wm8xcU5WcXUrMzI3Tm5EM0xsejY3eldBd2NPTUhMa3lEcmJDWUlnQ0lJZ0NNS2ZnZmdFUnhBRVFSQ0VKbVUwR3FtcXFrS24wOW44VzljMmUvdWQyZmVYRk5Md1ZLL1hXNFJIZ09YcmM4WHBOM0VrMWxLMTJaVHBLM0dWS1Ftdk5zYnJMYk84a0hrbnY2MjF6WlN3NGR6UkxLakp6dW5qb21GcStBZzZOR3NGbUNicnY3KzBueTh2N0xGa0UyaXA4cVNuVDN1NmVyWGxqbVpCbHNBU2dEMDU1L2cwK1E5eUtxeFg5VlVaOWF4TS9JVzRnb3M4M3ZZdXZKWHU5RzBSVHQ4VzRlUlZsbkF3OXp4eEJha2N5VXRteXVFMVNLcjFHYVQyNXUwdWp3R21VaE92bmZqS3F1K2FPUTUwUnIzTitlMVJTdVY0S2QwZDduYzJRR0ZVVUhjZWF0Mm56bk1CakF6cXhvakFtRnJiVHR6N0g0ZlpESnhSVUtsbDZwRlBHZVFYeGFIY0pGcXFQTGtuSUlaUGtuKzNrdy9pR3RuVmdCUmRqU0NGNWtvM0pyVzlxOTdqY0pVcExZRVBKVlhsOVQ2K0xtbWx1VXc5NHJnMmVYMkVhVnF5cFBQNEp1bnJWdmZtbTIvV3VXSzZzWXhHbzJXQzI1bjY4TTdvMGFNSHc0YlZIbnkwZi85K1BEMDk2NTI5SVMvUGxEbWpSUXY3R1RydXZQTk80dUxpaUl1TG8ydlhybmJiR0kybW42NmFhZkFkMFdxMUxGKytISUFubjN5UzMzNzd6VzY3ek14TXpwOC9UMUpTRXZIeDhadzVjNGJTMGxMTGZoY1hGN3AzNzg2QUFRUG8wNmNQU3FVU2dIYnQyakZtekJnT0h6N01qaDA3Mkx0M0wxcXRsc3VYTDNQNThtV2I4OHlmUDUvZXZYc0RXTzRQZTljeWJ0dzQ5dS9mVDBKQ0FyTm56d1pneElnUmhJYUdPblhkam9TRWhEQnMyREMyYmR2RzU1OS96dVRKa3kybEFkNTU1NTE2cmVJMmx6UXdsd2lvN3N5Wk15UW1KZ0wxSy9WZzV1L3Z6NkJCZzlpK2ZUdGZmLzAxOTkxM1g3MERIYTZuMitFK2RIZDNaOE9HRFFBTUdqU0kyTmpZV3EraG9LREE4cDdleTh2THFlczJrMGdrVEpzMnJjNTJzYkd4ckZpeGdwS1NFbng5ZlprL2Z6NysvdjVzMmJLRkR6LzhrTWpJU01CMEh5Y25KM1B3NEVGVUtoVWxKU1dFaFlYWjlLZlJhQWdQRDdjOEx5OHY1OVNwVTFadHFxcXVaUnRxaWxJTEtwV3F6cElwdGNuSnliRWFreUFJZ2lBSWdpRGNUQ0pJUVJBRVFSRCt3aW9ySzYwZVZWVlZOdHNjYlhlMDdYcFBtZ2kzdnRiVlVyaGZLTW0raVNPeFpnUlNTM01JMXdRUTZPcGxTYU4vdlp3dHVzeExSeitqMHFBbnM3eWcxcmIvVHZnWnRVenAxS1M4TTlReUY5cHAvQUhUSlAyNzV6WnpMUCtDVlJ0WHVaS0hXL2V4cFBLdk11clptMzJPSDlNT2thS3QvZnUySi9zY0IzUE9NeUt3QzZPRGV1Q2hjTVZMNmM3d2xwMXA0K2JMZ1p4RW05ZTJsMDk3eTlmR3ErZXJUWHBadmxPVDE5R2VyWm5YY1d5ZDdlb2lsOG9zcjBXZGJTVlN5OFM5SXcydjZHNHQ5c3Bwd2pVQnpPMDRGcFZNZ2Q1bzRMT1VIUTdiamMwL2d3QUFJQUJKUkVGVXk4eVpGR3E4dnBQYkQwTWpONlUwejYwc3didVd3STdxUEJUWEFxS0tkWCsrakJTM3EvRHdjTkxTMHE3ck9ZeEdJOFhGeGJpNXVUbWMxSyt2NmhONjl1aDBPdUxqNHhrMGFKQk5Cb0RhNlBWNnRtM2JCa0NmUHZhRGpicDM3dzdBeVpNbkhWNlBlZkxPMmNuaC8vem5QMlJsWlJFUkVjSFFvVVB0VGc0YkRBYm16NTl2bVZRM0N3b0tva3VYTG5UdDJwVXVYYnFnVXFtWU1XTUcvLzczdjVrNWM2YWw3SUpNSnFObno1NzA3Tm5UOHZxY09IR0N1TGc0RWhNVExTbmllL2Z1YlFsUU1KL1gwYlhJWkRKbXpwekpjODg5UjJWbEpXNXVibll6VnpURVk0ODlSbXhzTEQvLy9ET1BQZllZN3U2bTN6WG1vQU96Z3djUHNtM2JOaDUrK0dHYkNlREV4RVJjWEZ3c0FRNDFtYk1vdEd6WmtzNmRPemRvbkk4KytpamJ0MjlIcTlYeS9mZmZNMm5TcEFiMWN6M2NEdmZoRzIrOGdkRm9aTkNnUWZUcTFhdk9JSVVMRjB6dlVieTl2UzMzVEgzazUrZFRWVldGV3EybXVMaVlLMWV1SUpQSmNIRng0Zno1ODN6MDBVY2NQWG9VZ01qSVNPYk1tV01wdnpCaXhBaTZkT2xpZWQ2alJ3OSsrKzAzUHZ2c00zNzY2U2NBdW5UcFluUE9kdTNhc1hqeFlzdnp5NWN2Mjl4SDFZT3BuZjErMnVQaTRvSzN0emZkdTNkbit2VHBsdTNuejU4blBUMmQ5dTNiMDdKbFM4djJoSVFFTWpNekNRc0x3OS9mMzdKOS92ejVuRGx6eGhLQUlnaUNJQWlDSUFnM2t3aFNFQVJCRUlUYlFFVkZCV1ZsWlpTV2xsSldWbWIxTUcvTHlzcXlDaWk0SFRNUUtCUUtwRklwVXFrVW1VeG0rYnJtby9vK2lVVGlkTnVhRDRsRWNsTWVVcW1VbzZtMXI4eS9tZnhVelFBb3JDcXRzMTc5alpaVlhrUzRKZ0NaUklxWGkzdVRCUVhVRk9ydWgrL1Yxd0VnMk0zSHFlUDhYWnVUWDFsQ2ZGSGpNbENrbHVid24zTmJ1Uyt3Szh2ak41RnI1enFUUzdMNElHRWJ3MXAyWWsvMk9YWm54MU9zYzM2bGZKVlJ6NDlwaDloOCtTZzl2RU81eXkrS01FMEE3OFQvWkRmNG8xK0xpRVpkMC9XMjZmSVJZak5QMWQzUVNYVUZZZFJIaWphTHJJcENndFUrUEJEVW5RdmFiRXNaanBwa2RzbzkzTzNYa1c1ZWJRR0lLMGdsUlp2Ri9ZSGRuRHAzb091MUZhMVh5Z3NiZWdsQ0V4c3pac3dOT2MrSkV5Zll1SEVqbnA2ZWRPclU2YnFmTHk4dkQ2UFJhRFdwNW93MWE5YVFrWkdCdjc4L1E0Y090ZHZHMTlmWGNnNUh6SlBETlNmVTdkbXhZd2ZidDI5SExwZnp6My8rMDJGUWhWUXE1WVVYWHVDVFR6NGhJaUtDOFBCd0lpTWo3ZGFuVDAxTnBiaTQyT0ZLYWJsY1RvY09IZWpRb1FQang1dXlodVRtNXBLU2trSklpSFVkcUlxS0NnQ0hwUzNjM054UUtwVlVWbFphNnR3M2E5Yk1idHY2OFBYMXBYLy8vc1RHeHJKdjN6NkdEQm5DeG8wYmlZMk5aZG15WlpieEhEbHloSjA3ZDlLcVZTdWJJSVYxNjlheGI5OCs3cjMzWHY3NXozOWE3YnR5NVFwLy9QRUhBSC83MjkvcUZjeFNYWEJ3TUgzNjlHSHYzcjM4NzMvL1krellzVGFsTW02VzIrRSs3TkdqQnlrcEtiejQ0b3NjUEhpd3p1c3dsNmRvMjdadG5XM3QyYkZqQisrLy83N1Z0cGlZR0tSU0tUdDI3T0RvMGFNb0ZBckdqUnZIdUhIamJMSWFWUCtkTTNEZ1FEWnUzTWpwMDZmSnpNeEVvOUh3d0FNUE5HaGM1dUFOaFVMUnFESXpIVHQyNUt1dnZyTFovdE5QUDdGNTgyWmVmUEZGL3ZhM3YxbTJiOXEwaWExYnR6SnQyalJHakJoaDJXNE9IaWtxS21yd1dBUkJFQVJCRUFTaHFZZ2dCVUVRQkVHNGhSZ01Ca3BMUzIyQ0RXb0xQaWdySzZ0WCt0enJUU0tSb0ZBb2tNdmxOdi9hMjlZVSsvNlNVbS8yQUJ4cnJqUjl5SjlYV1hLVFIyS3JvRkpyK2RwVDRYYmRnaFNHdCt6TTNmNGRHM1RzNGJ4a0ZwMytvZEZqMkpOempqMDU1eXpQbDhkTUpGQnRQNFZ5cU1hZng5bzJyT2I4Z1p4RTNqMjNoYjA1Q2Nna1V2UkcyOTlINFI0QkJMaGFUM1lNOEwyRGpwN0JmSkN3N2JwbXRLaHBhOFp4anVhbmtGVmp3cjFjWDBXNS92b0gxY3p1TU1iaDlVb2Q1RitvTk9oWWRuWVR5Mk1tNENKVk1MbjlVQzVxczdsZ0orT0ZYR29PVXJnV2lCYmQzTFFhdVV4Znlmc0pXeGtSVUh1cGl1cXFCOWhjMHVZNmZaeHdlK2pVcVJNSERoeGd4NDRkTnlSSXdUeHhWcC9KOG0zYnR2SE5OOThnbDh0NTlkVlhIVTRFeXVWeTNOemNLQ3gwSEd4VFVtTDZ1MVhYWkhWQ1FnTExsaTBENFBISEg2K3pUTUlkZDl6QnNtWEwwR3ExbGlEUm11UFE2WFRrNStjRG9GYXJheDJubVVLaHdOdmIyKzVFYzFtWktmT0pxNnY5OGxETGx5KzNYRzk1ZVRuTGxpMWorZkxsRFo3MHIyN0FnQUhFeHNaeTdOZ3hoZ3dad3M2ZE96bDkralFIRHg2a2I5KytnQ216eFE4Ly9NRCsvZnV0VnA5WFZGUnc1TWdSQUxzcDlyLysrbXNNQmdNYWpZYjc3cnV2VWVOODZLR0hMS1VMZnZqaEJ5Wk9uTmlvL3BySzdYQWZEaGd3Z0xDd01LY0RQOHpmODVnWTUvOCtWUmNkSFUzSGpoM1I2L1hJNVhKYXQyN05oQWtUQU5Ocm8xUXF1WGp4SW9tSmladzZkYXJXY2pKU3FaUmx5NVlSR3h0TFVWRVJBd1lNc1BzejVveUNBbE1tTFRjM3Qxb0RwTXpmYzN1MmJkdkdmLzd6SHhZdFdsVHZNamoyL1B6eno2eGF0WXBKa3lZMU9QaENFQVJCRUFSQkVKckNYL1JUZlVFUUJFRzRjUW9LQ3RCcXRWYVAwdEpTU2twS3JBSVNTa3RMYjNoMkE2VlNpVUtoUUtsVU9uelV0ci9tUGhjWGx5YjVjRnY0ODVKTFpKYVYzQlg2V3k5YlIvVkphQmZaOVg4cm5GdFJURmFGYzZ2Vm1pdmQ4VmZaVHN3cHBES0MxYWFKWW5QcWZSZVp3ckt0bWRMK0JGUk5LcG5DNlhJRzlhR1VYbnNkN1FVb0FOd2JZSjBtMlZmVmpCZkQ3MEdLQktWVXhydnhXMjVZb01LNW9nd3VsNW9tQ3B3dGVlQ3MvRXB0bmRkUi9mV3FqN1RTWEZhZmorWDVzR0VvcFhKbTN2RUEwNDkrUnFtKzBxcWRRbUpLSjEwOWs4S09yTFAwYnhISkI0bS9PSDAvbXBuTGh1aU1CdExMSEUrd0NMZXZuajE3c25IalJnb0tDdkQwOUx5dTV6SlBxSmVXbGpyVmZ0ZXVYYno5OXR0SUpCSm16cHhwcVNsdmo5Rm9wTHk4SEpWSzViQ05lWEsydGlDSjdPeHNacytlVFVWRkJkSFIwVHo0NElOT2pSVk1xNWpqNHVMcWJPZHM2WVZodzRZeFk4WU11L3ZNazU3MmdoUTJiZHJFNGNPSFVhbFV2UGJhYTh5ZlA1KzR1RGcyYk5qQTZOR2pMZTBhK3A3Ty9IMUlUazRHb0YrL2ZwdzRjWUxmZi8vZEVxUVFIUjJOVXFra0tTbUpuSndjZkh4TWY5TU9IVHBFWldVbE1wbU0vdjM3Vy9XYmw1ZkgxcTFiQVJnMWFwVERBQXhuUlVWRkVSVVZ4ZW5UcC9uaGh4OFlNMllNYXJXNlVYMDJoZHZoUHRSb05HZzBHcWVPTHlrcDRlVEprd0IwNitaY2xwK2Eyclp0eTZKRmkyeTJtNE4xSG56d1FWNTg4VVV1WExqQW9FR0RMTnRyTTJEQWdGcC9YemdqTXpNVE1QMS84T0dISDI1UUg5bloyWlNYbDdObzBTTCsrOS8vTnVyM2NINStQaDk5OUJGYXJaYmNYQkY0S0FpQ0lBaUNJTnhjSWtoQkVBUkJFT3FwWnNCQjlhQURyVlpMV1ZtWjVXdHp1dGJyVGFGUTRPcnFpbHF0eHRYVjFmSzFXcTFHcFZMaDZ1cUtuNStmVFlDQklEUTFlYlgwdVZYR1d5OUlvZm9rdWt6UzhOckF6dHFSZFpaMUYzYmlyMnFHUnVGS1luR20xZjdoTFRzUlg1VE9CVzAySXdKaWVDcDBzRTBmd1dvZjN1dHFYZU00WEJOZ3M4MVo1NHJTMlpCV2Qrcmx1anpWN202bkp2bWJLOTNvN1dOYURadGFta093Mm9lczhrTFdwK3ppK2JCaDlHOFJpYzVnNE44SlB6ZDZUTTRZN04vQjd1dmNGSjQ4OENHNWRXUVErZUhTUVM2WDJaOFlDSFgzcnpYTHdmWXJKK25jdkExOVc0VGpyMnJHQzJIRFdYcDJvMVVidWZScWtFSzFuNzlqZVNsOGVYRVB1N1BqbmIwVUFDUkF0R2RyQUJLSzB0RTVDRUlSYm0vbUNiRXJWNjVjOXlBRmMzcDU4eVJ0YmZidTNjdWlSWXN3R0F4TW56NmRnUU1IMXRxK3FLZ0l2VjZQbDVmOWpESUE2ZW1tVWpzdFdyU3d1Nys0dUpqWFgzK2R2THc4Zkh4OGVPMjExMnpTeHRjbUtDakk0ZVJvWGw0ZXVibTV1THU3VzlXV3R5Y25KNGY4L1B4YVY2bWJWMjNYVE5tZm5wN09xbFdyQUhqNjZhZnAxYXNYanozMkdCOS8vREVmZi93eFBYcjBJQ2dvQ0FDWjdOcmZTYjFlYi9XOE5wNmVuc2hrTXJLeXNnRG8zNzgvNzcvL1B2djI3YU9zckF4WFYxZVVTaVZSVVZFY08zYU1vMGVQV3NwMDdOcTFDekNWQzZnNXlmMzU1NTlUVlZXRnE2dHJrNjBBZi9EQkJ6bDkralFsSlNYOCtPT1BQUHJvbzAzU2IyUGNUdmVoTTM3NzdUZXFxcW9JRFEyMUtWdmlTRlZWbGRYL1pmUjZQU05Iam5UcTJJVUxGenJWcmxtelpuejMzWGRPdFhYa3dvVUxBSGg0ZU9EbjUrZXdYVWxKQ1JrWkdYYjNQZnJvbyt6YnQ0K0VoQVNXTEZuQ20yKysyZUFBb3ZmZmY1K1NraEtDZzRONTdMSEhHdFNISUFpQ0lBaUNJRFFWRWFRZ0NJSWdDRmNaalVhS2k0c3BLaXB5K0NncEtjRm92SDZyZmFWU3FWV1FnZmxyZTl2TVg2dlY2bnA5TUNrSTExUDExZHNOWFRGK1BWWFBubEJodURGQlJONHVHdDdyK2poNWxTVk1QZklwbFZmVDhQdTZlUEJFNkdBa3dIT0hWanM4M29EUmNveGNJa011a1ZwdE02djUzSkc4eWhJTzVKNTN1SDk0eTA2bzVTNWNLTW5tYUg2S3czWVRRKzUwNm55alcvVkVMcEZ5UVp2TitlSk1Td2FJN1ZkTzRxbDBZM3liZnR6bEYwV3hyb3hQa3Y5d3FzK21VdDRFOTRBcEc0VHo5L3F4L0JST0ZWNnl1NjlNWDFWbktZWlZTZHZwNkJtTWg4S1YzajVoRFBXUDVwZk1heXRpNVhZeUtSZ3c4azNxUHFmSGFCYW1DVUFqTjYwaVBWNXdzZDdIT3lOSTdjMlhmYWMyU1YrT3ltVUlqZE82dFNsUUpUTXprL0R3OE90NkxyVmFUWXNXTFRoOStuU3Q3ZmJ2MzgrQ0JRdlE2L1ZNblRxVjRjT0gxOW0zdWM4MmJkcFl0dm41K1RGbzBDQWlJaUlBT0gvZTlMdlJhRFJTVUZDQVdxMW0wcVJKZUh0N1UxQlF3Q3V2dkVKS1Nnb3FsWW9GQ3hiVUd2Qmd6N1JwMHh6dW16VnJGcm01dVR6NDRJT01IeisrMW41V3JGakJ4bzBiYTEycGJwN29ycDZtWHFmVDhhOS8vWXZ5OG5LNmRldG1xV0gvMEVNUHNYUG5UaElURTFtMmJCbnZ2UE1PVXFuVXFxU1dUcWRESnBPeGR1MWFvcUtpaUltSmNmaiswMmcwWWpRYUxSbkN2TDI5aVlpSUlENCtua09IRG5Ibm5hYS9IK0hoNFJ3N2Rvd1RKMDR3ZE9oUXFxcXFPSERnQUFDREJnMnk2ak10TFkzTm16Y0RNSExrU0tkWDZkZWxUNTgrK1B2N2s1bVp5WGZmZmNlb1VhUHNycDQzR0F3WWpVWWtFa21UdisrK25lL0R1aGdNQmpadU5BWGIzWFBQUFU0Zk4zWHFWTnEwYWNOamp6Mkd2NzgvRW9tazFsSVJKU1VsSkNZbUlwUEo2aXlab05WcVNVaEl3TjI5OWtETXFxb3FxeElPNW5JMTFSMDdkZ3lBOGVQSFcyVXBxV25QbmozTW5Udlg3ajZaVE1iTW1UTjU5dGxuT1h6NHNFM0dFMmZ0MkxHREhUdDJJSkZJbURGamhnaFlGd1JCRUFSQkVHNjZXKytUWTBFUUJFRzRUb3FLaWlnc0xLUzR1TmpxMzVLU0Vzdno2OEhEd3dNM056ZlVhalZ1Ym01b05CcGNYVjF4YzNQRDNkM2RrdWxBclZiajR1SnlYY1lnQ0RlSzNtaEFaOVFqbDhod2xTbHY5bkJzdU1xdS9ZeVY2U3ByYWRsMGNpdUtPWjUvZ1I3ZTdYZ291RGVmWHpDdEVuMm9kUi9rRWlrL1hqNU1kaTBwK0ZOS3NwaHhiQjBBRTl2Y3llaFdQVGhWa01xY2s5OWVsL0UrRk55SDVrbzNmc2s4VVd1UWdqTmF1SGd3dktXcGp2M1A2Y2RwZjdWMGdObDNsL2JUMHRXVFFYNGQ2TzBUeG5lcCt5MzdXcWw5K0thZjQ0a1VNMGtqSnFZZjNmT2V3MzB1VWdYTmxhYlZvVmZLQ3h3V2NZaHAzb1kzT2ppZlpydXhpcXJLV0owVXkwc1I5d0p3WDJCWHRtZWV0SlNaTUFkTU9CdTBVcHRCL2xHV3I0L21KVGU2UDN1a1NLNUxHUktoYWJtNHVGQmVYbjVEenRXclZ5ODJiZHBFZG5hMjNaWGtCdzhlWlA3OCtlaDBPbDU4OFVYdXUrOCtwL3JkdDg4VXFOT2pSdy9MdHZEd2NHYk5tZ1dZSmpITmdRenZ2dnN1UVVGQnZQWFdXNHdmUDU3czdHeW1UWnRHV2xvYU1wbU1XYk5tMGE1ZHU4WmVxc1haczJjNWZQZ3dVcW1VdSs2NnE4NzJoWVdGQUxWT29pWWxKUUZZc2lJQXJGeTVrck5uejZMUmFLelM4MHVsVW1iTW1NSGt5Wk01YytZTUd6WnNZTXlZTVZhVDlhV2xwYmk0dVBEenp6K3pidDA2MXExYmg3Ky85ZTkwc3lOSGptQXdHS3dtejd0MjdVcDhmRHg3OSs2MUNsSUFPSDc4T0FBSERoeEFxOVdpVnF2cDNidTNWWitiTm0zQ1lEQ2dWQ3JyVmRxZ0xsS3BsRkdqUnJGeTVVcTh2YjNKeXNvaU9EallwdDNDaFF2WnRXc1hYYnQyNVYvLytsZVRuUjl1Ny91d0xyLy8vanVwcWFsNGVYazVGV3hrbHB1YlMySmlJb01IRDhiZjN4K3BWTXJTcFVzZHR2L2trMDlJVEV3a09qcTYxblpndW4vLzcvLytyODdnaTFPblR0VmF3dUh5NWN1Y08zY09vTllBQ21lWU14OTgvUEhIckY2OW1tN2R1dG05VHgzSnlzcmluWGZlQWVDUlJ4NXhXQnBIcjlmend3OC9jT2pRSWVSeU9XUEhqbTMwMkFWQkVBUkJFQVRCRVJHa0lBaUNJUHpwM2NnTUNCS0p4QkpnVVAxaERrQ28rVkFxYjcxSldrRzQzbklxU3ZCWE5jUEhwV2xXT1RZbFg1V0g1ZXZjaXVzVG1HVFBKOGwvME1VcmhQdUR1ck0xNHpncXFZSzcvS0xJcmlqaXF3dDc3QjZ6Tm1VbjZ5L3N4dWh3ZXZ6Nk1KY0xxTkEzZnBKN2ZKdCt5Q1V5OGl1MXhGNDVaUk9rQUxBeThSZDBSajFmWGR4THNlN2FKS2dFVU55QWtoeU85UEFPNWFVSTArVG5vM3ZlYTVLc0MwMWxWL1paN3ZTTm9FeGZ4WWVKdjFnQ0ZLRHBnaFNVVWpuOVdwZ21NVkpMYzBncXVWS3Y0d05jbTFPbXJ5Uy9VbHRydTl5S1l0WmREZHhwTEgrVko0KzA3dE1rZlFuVy9QMzl1WEtsZnZkQVF3MGNPSkJObXpieHpUZmY4UHp6ejF2dE8zejRNSFBuenFXcXFvb25ubmlDdSsrKzJ5WnR2VXdtczNuL2xaT1RRMnhzTEowNmRiSXBmMkMyZWZObWREb2RIVHAwb0tDZ2dKU1VGR2JObXNYU3BVdkp6ODlIcTlVaWw4dVpQWHMyZmZvMDNYMm0xV3BadG13WkFJTUhEeVlnSUtET1l3b0tDZ0FjbHQ5SVRFeTAxSnR2MjdZdFlFcXBiMTZ4UG5QbVRLc01DK1oyRHovOE1GOTg4UVZyMXF5aFY2OWVCQVlHSXBQSjBPdjFGQlVWMGJ4NWMwdFFiODNqZCs3Y3lhbFRwNURMNVphSjJlcUJCbDI2ZEdIOSt2VWNPSERBVWpvaUlpS0NtSmdZdW5YcmhzRmc0STgvVE5sMCt2ZnZieE80Kzh3eno5QytmWHV5c3JLYXZPekk4T0hEQ1FnSW9HZlBuZzdUNkpzREIvcjI3ZHVrNTY3cGRyb1A2MUphV3NycTFhWk1VdVBIajNjNldOdG9ORnF5RnZqNCtOVFpQamMzbDAyYk5nRzJHVHJzS1NreGxXM3k4UENvdFoxS3BiSmJ3aUV3TUJDQUw3NzRBcUJlWlN4cU0zYnNXR0pqWTBsSlNlR2pqejVpd1lJRlRoLzd3UWNmb05WcUNROFA1KzkvLzd2ZE5nYURnVm16WmxteVA0QXBZR1A1OHVWMDdOaXgwZU1YQkVFUUJFRVFoSnBFa0lJZ0NJTHdwMkF3R01qUHp5Y3ZMOC9xa1orZlQwRkJRWk1GSUdnMEdqdzhQQncrM04zZEcxd0RWQkQrS3E2VUYrQ3Zhb1phNW9KRzdrcXh6bjdkNDV2QlgyWDZJTDFZVjQ1V1gzRkR6cW1VeWltbzFQTDlwUU5jS3MybHBLcWNweUlHSTBYQ1o4azdBTk9xL1pvTUdERVk5VGJicTNPUkt1amN2RFZ0M2YzNDhxTDlZSWY2a0V0a3VGOU43MTg5WUtBaFlwcTNZWUR2SFFEOEwrMFFPZ2ZYb2pNYVdKbjRxODMyN0lvaVZpYitVdWQ1UXR4OW1kakd1ZElUOVZHOWhNT05LZzFTSDh2T2JySWJpS0M4V3RLa3NwRkJKdmNFeEtDK21nM2x0OHhUOVQ2K3QwOFlqN2J1eTlIOEZONVAyRVpoVmFuVi9qSjlKYVg2Q25JcWl0bVJkYVpSWXpVTGRmZGpaRkJYd0xyY2hmRG5FaDBkVFV4TURELzk5Qk1qUjQ2a1ZhdFdsbjNyMTYrbnFzcjA4L2p4eHgvejhjY2YyeHdmRXhOanMxSjZ6Wm8xVkZaVzh2ampqOXM5WjBaR0JsOSsrU1ZnV21VY0hCek1sQ2xUT0hmdUhMTm56MmJ4NHNXOC9mYmJaR1JrMEwxNzk2YTZWSXFMaTNuOTlkZTVkT2tTWGw1ZVBQdnNzMDRkWjU0Y2RwVG0zNXcxd3RQVGs5YXRXNU9Ta21LMWlycG56NTUyajVzd1lRSzdkdTNpMHFWTC9PYy8vMkh4NHNXVzdBS1ptWm40K2ZsUlVWR0JwNmVuVGFyNHlNaElkdS9lYlhuZXZYdDNKazZjYUxYZnhjVUZvOUhJNWN1WENRNE94c2ZIeC9LOUtpc3JZLzkrVXphZHUrKysyMlpzVXFuVTd2YW1vRmFyNmRXcmw4UDltWm1abHJUK1RSa1lVTlB0ZGgvV1pkV3FWZVRrNUJBUkVlRjBSaFF3WlhBd2x4S3hGeVJRWFhGeE1YUG16S0c0dUppV0xWc3llUERnT3ZzM2Y2L3JDcjZJakl4MG1KWGgyTEZqL1BLTDZUM011SEhqNmp5bk0yUXlHZE9tVFdQdDJyVk1uejY5WHNkT25Ub1Z1VnpPUC83eEQyUXkrd0dnaHc0ZDR0aXhZd1FGQmZIS0s2OFFGeGZINnRXcldiTm1qZVgzaHlBSWdpQUlnaUEwcGRzclNDRTFEWTZkZ01Ra1NEZ1BlZmszZTBTQ0lBaENFNUVDM2xjZndrM2sxUnpDMmtIN2RoQVREY0ZCZFI4ai9PVWtsMXloazZlcGhubW94by9qK1JkdThvaE0xRElsTFYxTksyanJ1eXE4TVQ3by9pVGVTdnVwa0dkRW11cUJGK3ZLK09yaTNucjNIYVQyNHYvdWVBQ0E3WmtuYXkwYjRReC9WVE5MOFlUR1pwcDR1cDFwTXVsS2VTRmIwby9WMGRwV21iNlNZMDdjTy9vbUNGS3p4L3RxSmhDdHJ1SUc1N0p3anIwQUJibEVodlRxZDdBeG1SUlVNZ1dqZzB3cDhVdDA1V3pQakt0M0grNXlGVEtKbE81ZW9TaWt0aE1pcjUzNDB1SHJxcEdySEFiSmFPU3VCS205T0Z0MDJXWmZVc2tWeHU5ZGdiZUx4cW43MTEvVmpBNmV3VWlRY0NML0FsbU4vUGtSbXM0enp6ekRDeSs4d0p3NWMxaXhZZ1Z1YnFiU0s3Nit2bGJsQyt6eDlmVzFlcjU1ODJaKy9mVlhCZzRjU0ZSVWxFMzdnb0lDWnMrZWpWYXJwVStmUHBZSi9BVUxGakI5K25UaTR1SllzR0FCYytmT3JmUGM1dFhkem1UU09uWHFGRXVXTENFek14TTNOemNXTGx4WTU4cHRNSzE0VDB0TEE2Qmx5NVkyKzNVNkhiLythZ3I4NnQrL3YrVWFYVnhjQ0FzTGN4aW9BYUJRS0hqcHBaZFl2WG8xVTZaTUFhQjE2OVprWldXUm1KaG9lVzN0bmJkRml4YXNXcldLeXNwS2ZIeDhiREl0S0JRSzNucnJMZHEyYldzVDRBQ3dlL2R1S2lvcThQSHhJVG82dXM3WG9TN21DWFJIRTdMMWNmTGtTY0EwS1YzenVwcks3WFlmMW1YNzl1MXMzcndaRnhjWFpzeVlnVlFxdGRwdmZtNnZ6RXg4ZkR4Z3lxSlF2U1JKVFVlT0hPSHR0OThtS3lzTGhVTEJ6Smt6N2Q1N05abXZ5MUh3aGJ1N085SFIwWllzSlRWbFpXV3hlUEZpQUtLaW91alhyMStkNTlUclRZRjFkUVhEUjBaR1d2cXVqK2JObS9QNjY2L1gyaVkxTlJXQVljT0dFUmtaU1dSa0pGOS8vVFVwS1kwci9TVUlnaUFJZ2lBSWp0d2VRUXFWVmZETkQ3QnhNeGh1eFk4UUJVRVFCT0Uya1pjUCt3K1pIdXUvZ3Z2dmc0ZkhnUHptcFdRWGJqM3hSZW1XcnlNOEFtNlpJSVV3andETEJIeEN0VEZlYi9tVkpWYlB6UUVMdWRXMmwxUTFMTnRFY3NrVmluWGxhT1FxWXBxSDhFdm1pWVlQRk9qZ2VhMitjVVpaNHdKK3p4ZG40cS95NU5Qa1B4eG1VYmlWdFhFelRjWmRMc3U3eVNOeG5xdnMyb1JVWTdJL1BCemNCdytGS3dBYkx4K21WRjlaN3o3TXh4c3drbGRoL1RPZ2thdFlHak9CTGVuSDJKSitETDNSQUVDUXF4Zi9DQjFFdEdjd0x4NzVoUFFhOStERU5uY3lNcWdyRlhvZFR4NzQwS1lFeHgzTmd2aEgyN3Z3VkxyeHd1R1BLZGM3ZmcwZUM3bVQrNE82VzRJNmRFWURhNUppK1RuamVMMnZWV2g2b2FHaFRKczJqV1hMbHZIR0cyOHdiOTQ4M04zZG1UVnJWcjM2MmJGakJ5dFdyQ0FrSklTWFhuckpabjlxYWlxelo4OG1QVDBkZjM5L3BrMmJadGtYR1JuSnRHblRXTHAwS2Z2MzcyZnAwcVdXODFkV1ZwS1VsSVM3dXp0cXRScUpSTUxodzRkSlNrb0NiQU1scWt0TFMyUGR1blhFeHNZQ3BwWGc4K2JOSXpRMDFOS211TGlZM054Y1BEdzhVS3ZWbG9uWXJLd3Mzbi8vZmZSNlBZR0JnYlJvMGNLbS82MWJ0NUtabVFtWXloaUFLYnZFeXBVcmtjdmxOcFBCTlhYbzBJRjMzMzNYOHJ4cjE2NGNPblNJbjM3NnlYSjlqbExYMTl5ZW1abEpUazZPMVRaektRaDc0d2FJaUlqZ3pKbHIyVlVVQ2dYaDRlRU94M3Y1OG1VT0hEaUFScVBCemMwTnFWUktZbUtpSlp0RVhTdnRuV0V1OWVETVpITkQzSTczWVcxT25UcGxXWmsvWThZTVdyZHViZFBHbk1YZzVNbVRmUHZ0dDdScDB3WXdaVGxZdDI0ZFlMcFhheW90TFdYUG5qMXMyclNKczJmUFd2cDY0NDAzcklLVTl1L2ZqNXViR3hxTkJwVktaUWxlT0hQbWpDVURRbVJrcE4zeGg0YUc4dFpiYjluZFYxQlF3S3haczhqUHo4Zk56WTMvKzcvL3MvcVowMnExNU9ibTR1cnFpa3FsUWlhVFVWSlNZZ2tzcWg0Z1VsSlNRbloydHQzelZHOERwcElXMVlNSkhHMjN4OC9QRDdWYWJRazJPWExrQ0E4ODhBQkpTVW1VbEpSWVhudEJFQVJCRUFSQmFHcC8vaUNGQzZudzlncEl6N3paSXhFRVFSQ0V2eGFERVRac2d1TnhNUGxKQ0JFZllBa21jZmtYcVRUb1VFcmxkUGRxMTZBTUFkZEREKzkybHE4UDV5WGRzUE8rZk94enErZmY5SnVHUWlManVZTWZVVlZ0OG41RVFFeTkrellDY1FVWDZlc1RUaGV2Tm8wS1VwQkpwTndiMk1YeS9JME9EM0lvN3p4N3NzOXhOQy9GYXF6TzJKcHhISmxFeXY3Y3hBYVA2V2J4VUxnUzA5ejBPNjI1MG8yNy9UcXlKK2NjWlEyWXJMK1JxZ2NwMURaQlg1djJHbjlHQm5VRElMOVN5NmJMUnhyVWo5ZlZZSnk4aWhJTU5YSW1qR3ZUSDMrVkovOW9leGRsdWtxMlh6R3RVaTdWVjlLNWVSc2t3TENXbmZnaytRK3I0NjZVRnlDWHlKRExaUXh0MlltTmx3OWI3ZmRXYWdoMU4wMUlUbWpUbjlWSnNYYkhOcnBWRDBaZHpSUmh3SWdFQ1hLSmxLZmEzVTE2V1Q0bkNpNDI2SnFGcGpWMDZGQ3lzN1A1OU5OUExWa1ZuSzNycnRQcFdMOStQWjkvL2prdFc3Wms0Y0tGdUxxNldyVTVkT2dROCtiTm82S2lndWJObTdOa3lSS2I5TzVEaGd3aElTR0JYMy85MVpLVkFNQm9OREoxNmxTNzVjWTZkdXhvTXpsY1VWSEIvdjM3K2ZYWFh6bHc0SURWTlQ3NzdMTm9OQnFyOXVucDZiend3Z3RXMjJReW1XVzFOY0NUVHo1cDk5ck5rNTFkdW5RaExDek1zcjIyQ2V2YURCMDZsQysvL0pMYzNGeExPWWZxcjBWdGZ2enhSNzc3N3J0Nm5XLzM3dDFXWlNPOHZiMzU2cXV2SExiWDYvV3NYTG5TNGY1Qmd3YlY2L3oybUlNVSt2YnQyK2krYXJwZDcwTkhFaElTZVBYVlY2bXNyT1N4eHg1ajRNQ0JkdHQxN2RvVmpVWkRjWEV4cTFhdHN0a3ZrOGtZTTJZTUFFbEpTUnc4ZUpDNHVEaE9uRGhoS1FramtVZ1lPblFvLy9qSFAyeXlJcXhhdFlwTGx5NDVIR2ZidG0zcDFxMWJ2YTZ0dkx5YzZkT25rNXFhaWxRcTVaVlhYc0hmMzkrcXpaVXJWM2ptbVdjYzl0RzVjMmZMMTN2MjdHSDU4dVZPblh2OSt2V3NYNy9lWnZ2YXRXdFp1M1p0cmNmT25UdVh2bjM3MHFOSEQ0S0NnamgrL0RpalJvMnlsTlFZTldxVVUyTVFCRUVRQkVFUWhQcjZjd2NwbEZmQXN2ZmdTdGJOSG9rZ0NJSWcvSFdsWElUbEsrQzlKU0QvYzcrMUVKcEd1YUdLNC9rWDZPSGRqcmJ1dnZpcm1wRlpYbmhUeHlSRlFzK3JRUW81RmNVa0Z0OCtBYTRuOGsxQkNoMDlXeU9UU0MycjBtdjYvY3BwUEJWcVVyUzI3NTFkcEFxbWhBOXZYbi9mQUFBZ0FFbEVRVlFueVBYYWgvZ3FtWUwrTFNMcDN5S1NNbjBsQjNOTkFRdkg4aStnTStwcjdRL2dkR0VhRjdTMXJ3QzhGY2tsTXFhR2owQWxNNjJxYk9IaXdmTmh3M2lxM1dEMjV5UVNlK1VVY1FVWExkUHVXbDBGQ2NVWkFFNEZjc1EwRDhGWFpUK1ZkcWk3djkzdHp2SlVxaTFmTnlTZ1FpMVQ4cy93ZXkzWkJUNUsydDdnWUFmL3E2VlZNc3F0c3lHMGMvZG5hRXRUS3ZlMHNqeGlyNXl5N011ckxPRnNZUnAzTkF2aUxyOE9mSjZ5eStvMS9TUHJEQk5EN3NSZHJtSmtZRmMycHgrMXV0OTNaWi9sYjRGZGFhL3g1NTZBR0xabm5yUzVCNlZJZU9CcWdNS3gvQXNzUGZzamFwa0xjem8rU0xEYWg5R3Rlb2dnaFZ2SStQSGo4ZlB6NCsyMzMrYlpaNTlsMkxCaFBQamdnd1FIQjl0dFgxNWV6dDY5ZS9uc3M4OUlUMCtuVTZkT3ZQSEdHM2JUMTBkRVJPRHQ3WTFjTG1mUm9rVTJrNGxteno3N0xBODk5SkRWYW5FWEZ4ZUNnb0tzSmprMUdnMmRPblhpK2VlZnQrbWpzTENRZDk5OTE3SzZ1V2ZQbmt5WU1JR0lpQWk3NXd3SkNjSFYxWlh5OG5MTEJMUmVyMGV0VnRPMmJWdkdqUnRIOSs3ZDdSNDdmZnAwcGsyYnh0TlBQMjEzZjMxcE5Cb1dMRmpBOHVYTHljM041VzkvKzV2VGs3ZXRXN2UybEMxb3FMcEtEd1FGQmVIcTZrcFoyYldNUkhLNW5NREFRTWFORzBkTVRQMERBS3NyS1NuaHdvVUx0RzdkbXNEQXdFYjFaYy90ZWg4NkVod2N6RjEzM1VXelpzMllPSEdpdzNZYWpZWi8vL3ZmYk5xMGlmVDBkTXVFdVV3bW8wV0xGZ3diTnN3eTdvS0NBdGFzV1dOMTdKQWhRN2ozM25zZC9xN28wS0VENmVucFZnRVhVcWtVWDE5ZnVuWHJ4c1NKRTUwcWwxR2RTcVZpMUtoUnJGaXhncGt6WjlLblR4KzcxKy9tNWtacGFhbFZjRW16WnMwWVBIZ3dJMGVPdEd6ejhmR3BkNkJFUXpSdmJ2cDdyVlFxV2JKa0NlKy8vejRuVHB6QTE5ZVhNV1BHY004OTkxejNNUWlDSUFpQ0lBaC9UWC91bVlRdnZ4VUJDb0lnQ0lKd0s3aVNCVjk5RHhNZXZ0a2pFVzRSV3pPT1d6SVhER3ZabWM5U2R0elU4ZlR3Ym1kWjJiMHRvM0VsRVc0MUo2NlcwMURMbExUWCtGdVYyNmp1KzBzSGJMYkpKVEw2KzBid1VIQWYvRlhOQUVncnplWE4weHZvNGRPZWdiNTMwTWF0QmE0eUpRTjg3MkNBN3gyVTZpczVrSlBJSDFtbk9WbVFTbTNGMXJTNmlrWmZYMVA3TGZNVUIzTHNaM2NJZGZkamN2dGh0SFUzclQ0OWtwZE15Zit6ZCtmeE1aM3Q0OGMvbVV6MlhaQklpWDJKUGFpOWxGSzBwYlJLVzB1cnhhOTRkRld0Vm11dmZwWHl0RVY1dEZYVkRiVzJGTFVFRFVFdGlWcGlpUzJFeUNhTFNTYVovUDQ0WnNzc21Za1FhYS8zNjVWWHozS2ZjKzR6YzVLYXVhLzd1dkkxdEt0WUQzZVZtazZWSStoVU9ZSWJ1Wm5zdUhhTTdkZU9FWjk1bFhlT1dNNWV0T1dwYXExTDVUNnNxZU5uSE56S2RMS0VpQXZ3VmtSdndtNEhGK3k5Y1pxOU5sNG5mZm1PSUhkZjFDNnVGdVU4d3IwckdwNm54QnhqdVF3VkxveXU5NmdoQ09McnM5c3RzaXpzVGo1Snc0Q3ErS2s5YVIxY2h6OXZHRlBENStueTJaWVV4NU5WSHlUWXc0L1d3WFhZZXlQZTdQaHZ6dTNnbzJiUG9jS0Y0YlVmWVdLcytRenNJSGNmL05SS3l2SzFsL2VqS2RDaUtkQ3k4Y3BoWHFuVG5YQWY1OUtXaTd1dlc3ZHUxS3RYanlWTGxyQnAweVkyYmRwRWxTcFZpSWlJSUNnb0NFOVBUOUxTMGtoS1NpSXVMZzZ0Vmt0Z1lDQmp4b3loZCsvZXVMcGFMMG5sNStmSHh4OS9qTCsvUHo0K1BqYXZyeDhVTFVvL0tLclRLWUV5OXNvb1ZLNWNtWGZlZVlmang0L1RvMGVQWWdlNzNkM2RXYjkrUGFCa2hkQVAwT3JUN2RzVEhoN08vLzczUDR1WjQzY2lJaUtDcjc3Nnl1cStMbDI2MEtWTEY2djdldmJzYVNnNWNiZW9WQ3JXcjE5UFlXRWgrZm41RkJRVTRPN3VYbXhaQzBmNSt2b2FzbFBjRGYvVTU5QlUwV2ZFdEp5RlBWV3JWbVhVcUZIRnRtdlpzaVVqUm96ZzVzMmJ0R3JWaXNhTkc2TXVKbkQ2elRmZk5KU0FLU3dzcExDd3NGU2VtU2VlZUlJV0xWb1FGaFptZGI5YXJXYnQycldBOHA0VkZCVGc0dUppdGI4dFc3YWtaY3VXZDl3bloxU3VYSmtwVTZiYzAyc0tJWVFRUW9oL3IvSWJwSERxTkd6Y1V0YTlFRUlJSVlUZXV0K2dWU1EwcUZkOFcvR1Bkemp0UEpkeVVxam1IVXkzMENhc3VMaTN4S255WTFMTzBHKzNZK2x1YmRHbnI4L1ZhZStvSk1MZDVPcWkvM0s4RUIrMUI1VTkvUEZWZStIcjVxSDhWKzFCdzRDcUFOVDByY3owcGdQeFVYdmlxellPRmpRS3FHWXpTRUV2eU4ySFJnSFZhQjVVZzdiQmRmRlJleGoybmM2OHlzemphMG5MeTJiZDVRT3N1M3lBNmo2VjZCTFNpTTZWR3hMbzVvMjNxenRkUWhyUkphUVJLWGxaN0xwK25CM1gvdVpTVGtxSjdqdkkzWWRxM2hVTjYvNXVTallBVDFjM21nWmExcWt1U2g5UUFFcVFnZXIyNnhocll6WjhyazVMYnA0eE80QzdTazNMQ2pYcEZ0cVVGa0hHVlBMS0xQdjE1T255K2QrWmJYU3FIRUgzS2sycDZWT1ppaDUrUEJQZWp2N2g3Zmc3NHhKYmsyTFpteHp2ZEVrTVovaW9QUWoxRE9SOGRyTFZiQm0rYWsvNlZqWE9hSFgyL1JoWnA3dmgvcTlxMHBrZi83dk50amMwbVJDZ0JNYTgzL2dwOXQySVI2dFRCcStDUGZ6b1djV1lydnBvbXZGOTZCL2VscG8reXZ1MUwrVTBoMjhIMkpqYWR5T2VrWFc2NFFLMHIxVGZMRWdCWUV0U0xFL2V2czhlVlpwWkJDbWN1Sm5JdnBUVHRBMnVTNk9BcXJRT3JzUCtsRE9HL1JxZDhiMFA5akNtTmc5eVZ3WUhOZmQ1U1k5L3EvRHdjS1pPblVwOGZEeTdkdTBpSmlhR3FLZ29zMW5RZm41K3RHN2RtbmJ0MnRHcFV5ZUw4ZzdXNkd1dzN3bEhCemJidG0xTDI3WnRuVDYvV3EwdWRzQzFxTklNVUNndlhGeGNjSE56dzgzTnJheTc0clIvNm5ONEx3MFlNS0RFeDdxNHVPRGk0bEpxZmJFVm9GQ1VTcVVxdFdBYUlZUVFRZ2doeXFQNzl4TkdjWDdiREZicTdna2hoQkNpakJRV3doODdKRWhCR0h5WHNJdjNHdlhEViszSlU5VmE4LzM1UGNVZmRCZTBxbENMQ0g5bHR1QzZ5d2U1NmVRTTg3c2x5TjBYYjdVN21vSTh2TlVlUEZRcEFvQU03UzNhQk5kbGJEM2JzMC85MUY0MENxaG1zYjF4WUxnaFkwSnQzeEJDUEFNSTl2QWoxRE9RTU84SzFQQ3BSS0NidDhWeEtYbFpyTDRVdys5WGpsak1iTCtRbmN6U2N6dFpkaTZLRmhWcTBqV2tNUThHMTBIdG9pTFkzWmQrVlZ2VHIycHJ6bVZkWitmMXY5bWFGT3RVaVlESW9CcU1yV2VaU3JpeVJ3QlRtanpqOEhrQVhxeGxyRzM5OU80NUZ2Y0N5bXRYdzZjUzlmeXIwRENnS28wRHF1R3VNbjRzeXRWcFdYRnhMMnN2SFRBY24xMlF5NmFyUjloMDlRaDEvVUo1dEVvekhxclVBQStWRzQwRHF0RTRvQm9qYTNkajUvVy8yWEkxbG9zNU4yejJjZHF4WHppZWNkbnF2allWNi9KNi9jZXM3bE9oWW5ia0VQSjArWnpOdWtiU3JYUnVhblBJek5kUXdkMlhEcFhxRTNEN3ZVM055ektVb0hERWlOcVAwTE5LTXdBMEJWcG0vcjJHN0FMYldUQ2liNXlpUzBnakFKb0hWcWU1aldDU1N6a3BIRWc5Q3lqUDR6UGg3UUNsRk1XU3M5dXRIcE91emVGTVpoSjEvVUpwV2FFbTdpbzFlYmNESUFDdTNFcmpURllTZFh4RGFScFkzV281bVIvTzc2RjFjQjFVdURDNHhrTWNTRGxqVVo2am5sOFZYcTdWbFNCM0g5UXVydlM3WFFMQ05LaEMzSC9xMWF0SHZYcjFHRDU4T0FBM2I5NUVvOUVRRkJSVUxnZW5oUkJDQ0NHRUVFS0lmNnZ5RzZTUTZQaVhia0lJSVlTNFIrVC96OExFZ2RTekhFcExvRVZRVGZvODBJcHRTWEVXZzRsM205ckZsUmR1RDF6ZnlNMWt6YVg5OS9UNjl0VDJxOHo0aUNjdHRoOUpPMC9TclhTcngrUVg2cmlSZTVQcm1neXVhMjV5VFpQQjlkd01RajBEZWE1NkJ4cjRoNkhDQlIyRnRLdFlqNmVyMmE0RnJ0RnBPWnlhd083a2sreFBPV04xZHI0cEhZVWNURDNId2RSeitMdDUwYVZ5STdxRk5xR3FkekNnWkRUd1VYdXc2Y29SSjE2RmUrT1o4SFpFQnRVZzFEUFFNR08rcUF4dERuOGt4YkVoOFM4eXREazJ6M1U2TTRuVG1VbDhjM1lIWFVNYTB5c3NrakN2SUh6VUhqd2Uxb0xIdzFwd0tDMkJhY2Qrc1hwOG5pN2ZiRFovMFgyMlpPYmZJa09iUTRDYk54SCtEeGdDYjRvcUJKYWMzVmJzKzZtbndnVS9OeS9EOVQvNmUwMnhXUmdPcHA3anl6TmJlYkxxZzFUeERMVFlyMysydmpxNzNkQ1BaOExib3I2ZDVXSlpRaFFwdVprMnozOGc5U3gxL1VMSjB4VlExYnNDNTdMTVMveEZYVHRPcUdjZ3U2NmZRR3ZsUGkvbHBQQm44a2tlcWhSQk5lOWdHZ1ZVNDFpR3NXYjcvODVzWTNxemdmaW9QUmhTbzVOaGUxcGVOajlmakxaNzcrTCs0dS92ajcrL2YxbDNRd2doaEJCQ0NDR0VFRTRxdjBFS3ljbGwzUU1oaEJCQ0ZKVm9QODI4K1BlWkg3K1ovN1o4RVYrMUovK3AxNU9Kc1QvZjArcy9YNk1EVmIwcVVBaDhIdis3emNIaGUybnIxVmhjWFZTY3lFZ2tUNWVQaTRzTEJZVTZibWh1c2pVcGpqM0pKM0ZYcVltNmZweHJtb3piUCtsYzAyU1FrcHRwSlRjQVZIRDNwVXRJWTY3ZVNpUEkzWWVVdkN4K3VSUkR0OUFtQkxoNVV3aGMxMlJ3THVzNlo3T1NPSjV4bWZqTXF3NFBaQmQxVTN1TGRZa0hXWmQ0a0FqL0IzaTBTalBhVjZ6SHR3azd5WGV5NU1IT2E4ZlpmZjFraWZwaGoya1doV1BwRjNtdWVnZUtKbk5PMG1Sd09DMkJBeWxuT0pwMndXcm1CVnR5Q3ZMNDljb2hmcjF5aUdhQjFYbmlnUmEwcUZBTEZTN0VwVjhzcGJzd2QrVldtaUZiUWxFNkNqbDk4eW8vWFBqVFpxa0xXOGZOTy9rYldsMCtmeWFmSWk3RHNiNXZ2bnFVelZlUDR1YmlpcWVyRzl4K2RYV0ZPcXRaR09hYytKVVhhbldtaWxjUXYxKzFYM0psMS9YalhNaE81bERxT2ZLdFBLTmJrbUw1L2VwUnU4L2FqK2YvSk15ckFrdlA3VFFMVUFBNGs1WEVoQ00vTUtSbVp4b0dQRUJCWVNHSFV4TlltckNUdEx4c0IrNWVDQ0dFRUVJSUlZUVFRdHdKbDhMQ2Nsb3pvZitRc3U2QkVFSUlJYXhaOVYxWjkrQmZvZC91MldYZEJZZTFDS3JKKzQyZlFvVUxQMTc0a3hVWDk5NlQ2MFlHMVdCaTQ2ZFI0Y0xLaTN2NTRjS2Y5K1M2OTVQcVBwVUF1SG9yemU0cy9kTGc3ZXBPVGtIZVhiM0duWGl4cGpKQWZpRTdtWE5aMXptVmVhWFVCNlJEUFFQcEd0S0lGUmYzbWcydSs2bzlDZk1LQXBSWi9yZnU0SFZ5QWR4VWFqeFVhdHhVYXR4VnJoUUNHWGs1OTBVUVRuSDBtVDdFblZuejBMaDdlcjFseTVZQk1IVG8wSHQ2WFNHRUVFSUlJWVFRUXZ3emxkOU1Da0lJSVlRUW9sdzRsSmJBZ3ZqTk5BK3FRVlh2Q2dTNys1S1NsM1ZYcjZsMlVkRTZ1QzdSeWFkSXpzMzhWd1lvQUZ6SXZuZlp4KzduQUFXQXBRbFJkLzBhU1pwMHE4OWFWcjZHK016U0tZZFRpRktXNFc0SG5kd3RFcUFnaEJCQ0NDR0VFRUlJSVNSSVFRZ2hoQkJDM0hYYnJoMWoyN1ZqOSt4NitZVTZGcDNaZXMrdUo0UVFRZ2doaEJCQ0NDR0VFTUl4cXJMdWdCQkNDQ0dFRUVJSUllNWY2ZW5wQkFRRWxIVTNoQkJDQ0NHRUVFSUk4UThoUVFwQ0NDR0VFRUlJSVlTd0tTTWpnOERBd0xMdWhoQkNDQ0dFRUVJSUlmNGhKRWhCQ0NHRUVFSUlJWVFRUWdnaGhCQkNDQ0dFRVBlRUJDa0lJWVFRUWdnaGhCQkNDQ0dFRUVJSUlZUVE0cDZRSUFVaGhCQkNDQ0dFRUVJSUlZUVFRZ2doaEJCQzNCTVNwQ0NFRUVJSUlZUVFRZ2doaEJCQ0NDR0VFRUtJZTBLQ0ZJUVFRZ2doaEJCQ0NDR0VFRUlJSVlRUVFnaHhUMGlRZ2hCQ0NDR0VFRUlJSVlRUVFnZ2hoQkJDQ0NIdUNRbFNFRUlJSVlRb2grcjZWU25yTGdnaGhDZ0Q4dmRmQ0NHRUVFSUlJWVFRNVowRUtRZ2hoQkJDbEVNMWZTcVhkUmVFRUVLVUFmbjdMNFFRUWdnaGhCQkNpUEpPZ2hTRUVFSUlJY3FoN2xXYW9NS2xyTHNoaEJEaUhsTGhRbzhxemNxNkcwSUlJWVFRUWdnaGhCQjNSSUlVaEJCQ0NDSEtvVHErb1hRTGJWclczUkJDQ0hFUFBSWVdTUzFmeWFRZ2hCQkNDQ0dFRUVLSThrMkNGSVFRUWdnaHlxbEJOVHJpcC9ZcTYyNElJWVM0QnlxNCt6S294a05sM1EwaGhCQkNDQ0dFRUVLSU95WkJDa0lJSVlRUTVaUy9teGNMSG55Wk5zRjF5cm9yUWdnaDdxSldGV3J6V2N0aGVMcTZsWFZYaEJCQ0NDR0VFRUlJSWU2WXVxdzdJSVFRUWdnaFNzNVg3Y203RGZ1eTQ5cmZIRXBMNEVKMk1wZHlVc3E2VzBJSUllNVFOZTlnd24wcTBpS29KbDFER3BkcFg2cFhyODZGQ3hmS3RBOUNDQ0dFRUVJSUlZVDQ1NUFnQlNHRUVFS0lmNEF1SVkzb0V0S29yTHNoaEJCQ0NDR0VFRUlJSVlRUVF0Z2w1UjZFRUVJSUlZUVFRZ2doaEJCQ0NDR0VFRUlJY1U5SWtJSVFRZ2doaEJCQ0NDR0VFRUlJSVlRUVFnZ2g3Z2tKVWhCQ0NDR0VFRUlJSVlSTklTRWhKQ1VsbFhVM2hCQkNDQ0dFRUVJSThROGhRUXBDQ0NHRUVFSUlJWVN3eWRQVGs5emMzTEx1aGhCQ0NDR0VFRUlJSWY0aEpFaEJDQ0dFRUVJSUlZUVFObmw2ZWdLZzBXakt1Q2RDQ0NHRUVFSUlJWVQ0SjVBZ0JTR0VFRUlJSVlRUVF0Z1VHaG9Ld0xWcjE4cTRKMElJSVlRUVFnZ2hoUGdua0NBRkljb2JQOSt5N29FUVFnZ2hoQkRpWDhURHd3T1FUQXBDQ0NHRUVFSUlJWVFvSGVxeTdvQVE1WkxhRlo0Zm9DeW5wY09HVGM0ZFh5VVVDZ3JnZXJKengxVUlna1gvaFd2WDRjUXArT1o3eU1seDdoei9ObzBpb0hjdldMMGU0cytVZFc4c0RYd2FmSDNnOEZFNGRnTHk4cHc3dmtVejZOWUYvajZoSEgvaDR0M3BKMEQxYWpEOEJmZ3pCdllkZ1BSMDIyMURLc1BicnhuWFozeWkvSzZZY25jRFhTSGs1OStkL3RyejJLUHdURDlsdWFBQWh2L24zdmRCQ0NHRUVLS2MwR2RTU0VwS29uNzkrbVhjR3lHRUVFSUlJWVFRUXBSM0VxUWdSRW1vMWREbk1XWDUwbVhuZ2hTOFBPSGROeUc0QWl6L0dYN2Y2dml4N1ZxRGl3dUVoaWpyRXFCZ242Y0hqQmtCbFN0QnEwajRiVE44czd4MHI2RlNRV0FBQkFVcXo4V3AwNDRmNitvS3Zib3JRUXE5dWl0QkZPOU5jZTc2RDdXSDFpMlZINTBPaG8rRm16ZWRPNGVqT3JhSGlQckt6MHREWU15YmtIekRlbHQzZDZnUmJseFhXL25memFqaFVMTUdMRnppM090V0dqemNqVmxKZExwN2UyMGhoQkJDaUhJb0pDU0VDeGN1bEhVM2hCQkNDQ0dFRUVJSThROGdRUXIvTmxWQ1FKTnJPYU81dkd2U0NONTVvL1RPZC9BUXpGdFFldWN6TmZ3RmVLREs3ZVdoME81Qm1QOC94N0lxdEc5alhONjU1KzcwejFtZW5sQzVvaElJVUZnSWZ4MHA2eDRaRFhsTzZSY29HUXEyYkxOczQrcXFES0NyWFpWNzhmSTAvNiszdHhKRTRPY0x2cjdHL3diNEs0RUovbjVLNEFoQW5oYUdqNEdjVzQ3MUw3S3BjbTY5YlZITzNaL2FGVm8yTjY3SEhydDdBUW9BSFV5ZXZ6Tm5iUWNvV0tOL2pmUjY5MUlDTEFDbWZRQy8vUTdmcnlpYnJBcENDQ0dFRUtKWUlTRWhuRHAxcXF5N0lZUVFRZ2doaEJCQ2lIOEFDVks0WDQwWkFhMWFLTXVYRTJIcS80RldXL0x6ZVhyQ3lCZWhVd2NsVGZ2c3o1dzd2bUl3VEhsUEdiQUYrUDVuK0dObnlmdFQybHhkbFZuenBjWGR2ZlRPVmRTUHE1U0I4NGpiYVZJYlJjQ25NMkg1VC9EN0g3YVBxMTBUNnRjMXJzY2NMTDE3enMxVEFnejBLbGNDSDIvdzhWRUcwWDE5bEVGNWYzOWxVRDRvRUlLQ2xQSVRYcDdHNDFMVFlPU3J4djVPZWI5MCtyZi9JSHoycFhQSE5HME1qM1kxcmkvN0NSS3ZRcldxTUhPeU1UQ2hOTG03UVllMnNIV0hZKzA3dGpNdVorZkE3bWpucnRlMHNmRjNFbUQzWHVlT2QwYTlPc2FBRHlnK29NTEYvbTRTcjBKV2xoTHdvWEpSZ2hhYU40VjU4K0hDcFR2dXJoQkNDQ0dFS0YyaG9hSEV4c2FTbnA1T1lHQmdXWGRIQ0NHRUVFSUlJWVFRNVpnRUtkeVArdldHTHAyVTVad2NXTERremdJVVdqUlhadXliRGpBNjYwYUtraWIvblRlVUdkSERYNFNyMStEdkV5VS9aMmxLVDFlQ0wwckw2Yk9sZDY2aWJxVEFwQm53OUpQd1REK2xYSUNuaDVKaG9lMkR5dnR0TGF2Q2s0K2JyOCtkV1hwOWV1ZERPSnRnWFA5a3VoS2s0S3dLUWNwemRqM1plRitsd2RtZ2tZckI4UHBvNCt6OVEwZU1aVFV1WFZZeWlWUUp1Yk0rNWVjcmcreVp0Mzl1WmlyL3pYUHdkOVhIRzFxM01xNXYyNmxrZTNCR3U5YkdaWTBHWWtyeGQ2QW8wNEFLVFM3OHVjOStlNVhLZkwxb1NZVkRSMkRjUkhockxOU3RyV3lyOWdETW5BSkxsOE9XN1hmZVoyZVUxck9xelllQ2d0STVseEJDQ0NIRWZhUisvZnBzMmJLRlU2ZE8wYVpObStJUEVFSUlJWVFRUWdnaGhMQkJnaFR1TjQwaTRMbG5qT3NMbHNEVnBKS2RxMloxZUg2QWtsSytOQnc4RE90K2c3NVBLRFBRM3hvTGI3d0xHWGN4dmJ5anpsOTBQanRFV2RJVndzcTFFUHUzOGpwV0NGSzJOMjZvdkYrYmk1UWxlS0NLRXNCd3I1dzlwOHpTZDFUT0xjaklnUFFNSmN1Q3RTQUxUYTV6ZlNocHBnTTNOeGovdXBMeEFaU2drTThXbWJmNWM2K1NWVVNUQzdtM2Z6UzV5a0IvemkyNHBRSE5MWGlvQTRTRktzY3MreEdPSGxNQ0U3S3lsV1B1eEVNZGxNd0xvQXpnYjl6aTNQR2VIdVpCQ3RIN25YK05IYVYyVlRKRUdLNjFUM210N0NrdVNBR1U5MmJpTkJqeUxEelJVOW5tN2dZamh5bVpHeFo5YzJjQldvNVNxV0Q1a3RJNTE0K3I0SmQxcFhNdUlZUVFRb2o3U0dCZ0lDRWhJUnc5ZXZRZkc2Unc0c1FKTWpJeUNBc0xJenc4M0c3Yi9QeDhEaDQ4Q0VDVEprM3c4Zkd4Mng0Z0l5T0RnSUFBdTIyKytPSUxhdFdxUmJkdTNYQXZwUXgvMTY1ZEl6MDluWHIxNnVGU3RBeGJFVEV4TVRSbzBLRFlmdDVQTGw2OHlNY2ZmMHhJU0FpVEprMXk2dGdyVjY0d1pjb1V2TDI5bVR0M3JrUEh4TWJHRWhjWGg1ZVhGMDg5OVZSSnVtelh4WXNYK2ZQUFArbmN1VE5oWVdGMjIrYm41L1BCQng4QU1ISGlSSWVlUTFPeHNiSFVxVk1IYjIvSEppbWNPM2VPV3JWcU9YV040bVJsWmJGeTVVb0ErdmZ2ajUrZlg2bWVYd2doaEJCQ0NIRi9raUNGKzRtbkoveG5wSkw2SEpTWnlpWEpEdEFvUWdra0tLM2dCRk0vL1FJdEk1VVp6LzUrTUdvNGZQeHA2Vi9uMytMVWFSajN2akxydjJsalpmWjQwUUFGVUxJczZBZDlyMTJITStlc242OTVVMk1HaEJPbmxQSUwxbFNyQ3VGVmplczV0OHozeC82dEJCdGtaU3ZaQWZRWkF6cTJnK0FLU3B0Rlg4T1JPQ1V3b2JpQlpKME9CZyszMzZhbzUvb3IyU2FjOWNwTFVLdUdzcHhmQUhNK1YvcHY2cWRmbEovaTFLOXJERks0ZUJrdVhIUytQM3BGWitvLzB0bTQvTmNScFkrMlp2TVg2Q3hmNDQ3dGxMOFplcWRPSysrck01SnZGQjlzb0w5V2dMOXgzWkZTTDQ0RUtZQ1NkV0RwOThyck8zS1lNVERsZ1REekVpUkNDQ0dFRUtMTU5XdldqQzFidHZ3alN6NWN1WEtGdDk1NmkvejhmQll1WEZocys0MGJOL0w1NTU5VHBVb1ZsaTVkV216N3RXdlhzblRwVWw1NTVSVjY5dXhwdGMzcDA2ZFp0MjRkRlN0V3RObW1KRmF2WHMzcTFhdHAwS0FCbjMvK3VjMTJWNjVjWWVMRWlRQjg5ZFZYeFFacUFPVG01bkx6cHUySkM1NmVudmo1K2FIVmFpbDA0dC8zTGk0dXVMbTVXZDIzY2VOR0FEcDI3SWkvdno4YWpZYlRwMDl6NjlZdHErM3R5YzNONWR5NWN3NFA3cWVtcGpKNThtUXlNek41N2JYWG5MNmVJN1p2Mzg3MzMzL1BnUU1IK1BSVCs5KzM2SFE2UTdCTWZuNitVOWU1ZlBreWI3MzFGdjcrL3F4Y3VSSlYwYzl3UmN5ZE81ZU5HemN5YnR3NGV2VG80ZFMxN01uS3l1S0hIMzRBNE5GSEg1VWdCU0dFRUVJSUlmNGxKRWpoZmpKNEFGU3FxQ3huNThDU2J4MC90bklsNk53Qk9yU0RxdllqN2U5SWZqNHNYQUlmM1o2ZDBDcFNHY0Rjcy9mdVhkTVpBZjVLTm9LU3lzMVZNa2JvcVZ5c2x4cndNQmxNZHJGVDFzQ1IxTzgzTTJIYUxLWEV4ODdkbHZzN3RJVW1qWXpybjMycERFZ1hwVkxCc3NYRzlmOHVWR2FxVzdSemdVOC9OcTRmT21xWnJXUHRyOHBQVVEwYkdJTVVyaVFwZzl6M2s4RURvWE5INC9yZngrOXU2UTVIVmFvSUMrM015bm13aGYyWi9Qc09XR1lLZWVSaDgvVlJMenZmcjQvbUtHVVhpdk80eVJlazhXZVVuK0lVL1VJeHY1amZnKzFSU2dETzI2OHBaUzltelZQKzN0d3I2Um1sY3g1SGdqNkVFRUlJSWNvcGZjbUhxS2dvbm55eUJBSEY5N0V2dnZnQ3JWWkwxNjVkQ1FzTHN6cmc3ZUxpZ3Flbko3bTV1WVpCMVg3OStwRnJKOHVhV3EzR3pjMk5qSXdNY25KeW1ETm5EcnQyN2VMTk45K2tZc1dLWm0yM2JsVksxSFhxMU1udU9ZdHlkWFcxbVhWQnA5TVJGUlZsT0s4OXUzY3JuMGZEdzhNZENsQUFpSTZPNXFPUFBySzV2MnZYcmt5WU1JRW5uM3dTclJOWjBwbzJiY3FjT1hPczdsdXhZZ1dKaVlsVXExYU5KazJhT0h6TzBqQm56aHd5TXpPSmpJems4Y2NmTC82QUV0aXpadytBUmNhU3paczNrNUtTUXFkT25haGExY2tBZFN0aVkyTUJhTjI2ZGJFQkNnQXRXclJnNDhhTnpKczNqMXExYWxHM2J0MDc3b01RUWdnaGhCRGkzMHVDRk80WFlhSFF2YXR4ZmZVNlplYTZvd1lOTUUvSHJuY3pVd2tnZU96Uk8rK2pYdndaMkx2Zm1HcCs4RUNJT1hodjBySVhKN3dhdkRHbTVNZW5wcGtIS1VRMGdDbnYyVCttYXBqdEFlWWx5K0QzcmNWZnQ3QlFHYVF0cW1Ld2trVkJiOThCNndFS0FBM3FHWU1sTGwyMkhxQUEwS21qZVNETGl0WEY5Njg4Nk45WHlTQmk2cDg2RTc5Nk9OU3RmZWZuY1NRSW9GR0VVanBHejFyd2lqVkZTM1VVT0hDdHYwL0FoTW5nNVFscDZZNWRwelRvZEREOFAvZnVla0lJSVlRUTVWUmdZQ0JObXpibDFLbFRhRFFhUEUwemU5MGpseTlmWnQrK2ZWeTZkSW5VMUZSeWMzTUpEQXdrT0RpWVpzMmFFUmtaaVllSGpTQnlHMWF1WE1tQkEwb1d3KzNidDdOOSszYXI3ZHpjM05pNGNTTnIxcXdoSlVYNXZMVmd3UUlXTEZoZzg5elBQLzg4dzRZTjQ0VVhYaUF5TXBLWk0yZHk0TUFCaGc4ZnpxUkprNGlNakFTVTJlU2JObTBDakprUEhOV3hZMGViWlE0T0hEaEFTa29LbnA2ZXhXWm4yTFZyRndDUFBQS0l3OWZXQ3dvS29rYU5Hb2IxcTFldmtwU1VoS3VyK2VlQ1JvMGFGVDNVeksxYnR6aDN6a2JtUUNBeE1aSEV4RVI4Zkh4bzJOQzVDUW9uVHB6Zy9mZmZwMDZkT3N5YU5jdXBZd0crLy81Nzl1L2ZEOEN4WThmbzA2ZVBVOGQvK09HSFBQaWcvVEtPaVltSlhMaHdBWUMyYmMyLzQ5bThlVE54Y1hGa1oyY3pZc1FJcDY1dGpmNlo3OUNoZzBQdE8zZnV6TjY5ZTltMmJSc3paODVrMGFKRk5yTmRsSllqUjQ3UXZIbnp1M29OSVlRUVFnZ2hSTm1RSUlYN3hhQ0JvUC93bnBJS0d4MFkyTFpIVndpNzlzQ3luNkJCM2RJTlVnRDRmZ1cwYWFYTTNxOFlETDI2dy9xTnBYdU5mNnZRRUtYVXd1a3o4TlpZOFBOVnR1Zmx3WGMvMlQ2dXoyUEdaVmMxdUx0QlhwSEFFYlVyRE9oblhQL3JpTzNTRWVYSkV6M2gyYWR0N3c4S3RML2ZGdFB5Q1UvMGdIYjJ2MUF5Y3pNTHZ2L1orV3M2b3A5Sk1FWitnV1U1QzF0Y1hZM1BFemdXcE5DN2wzSDVTaEljT09UWXRZcCtNVnowV2JTbGFGWVBJWVFRUWdoeFgrbmN1VE94c2JGRVJVV1Zhc3IzNGtSSFI3TjA2VklTRWhJTTIzeDlmZkgwOUNRdUxvNzgvSHhXclZxRnU3czdQWHYyWk1pUUlRNlZwSWlPam1iSmtpVzR1TGpRbzBjUGREb2RlL2Z1NWVHSEg4YkZ4Y1dzclZxdEpqNCtubSsvVmJJZTl1alJBdzhQRDNidDJrWGp4bzJwVUtHQ3hma2pJaUlNeTAyYk51WExMNzlrNXN5WkpDVWxVYWRPSFUreVpDRUFBQ0FBU1VSQlZNTys1Y3VYbzlGb0NBOFBONXNsbjVxYXlzbVRKd2tLQ2pJN0Y4RHg0OGRKVDArM0NCYlJhcldHMVAvNjBnaGR1M1pGclZhYlpZZ3d6Y0NRa0pCQWZIdzhBSTBiTnlZcHlmYS95d01EQXkydUdSa1p5WVFKRXd6ckV5Wk1JQ2twaVdiTm1obTJxVlFxNXMyYlovTzhBUEh4OFl3Wlkzdml3Ylp0U25uRTRPQmdObS9lRE1EMTY5Y0J5TTdPTnR5dnFSbzFhdEN3WVVNS0Nnckl6TXdreTlIUFR5YjI3ZHRuZU44ZmVPQUJod05oVWxOVFNVOVhBckIxdGtyZ21kQUh5SVNGaFZHOXVqRllYS3ZWY3ZMa1NRQmF0V3JsVk4vMWJ0MjZSVWFHTVlQYzRjT0hVYWxVVksxYTFlejk5dlB6SXpzNzI5QnZVMTI3ZG1YMzd0MjBiZHZXN0hmUlZMVnExZkR5OHJLNmI4YU1HZFNzV1pNZVBYb1FIQnhzdDcvejVzM2p0OTkrWStEQWdRd2Y3bVQ1U0NHRUVFSUlJY1I5VDRJVTdnZWhJZEM2cFhGOTA5YVNaeVhJTDFBeUo2ejdGUzRsbGs3L3JFbTZCdnYvZ3JhM0IyMGY3d0cvL202NzdueFpXTG5XZW5ZQ2F6NTRSOGxtWVU5NmhqTFRHNVRCWHYyOTUrVEE0VmhqdTBvVm9WNGR5K01kOFdBTEdQdi80UG9ObURmZmZFRDV1NStVZFBqV1JEYUZsaWF6QzhKQzRjWEJzUGdiODNidDJ5aWxRZlQrQ1ZrVW5uOEduaktad1pLYUJoV0N6TnY0K2xxV1IzQlc4NmJPdFUrK1lUdEk0WTEzSWZHcS9lTmZlUW02ZHJiY1hybVM4ajdxclZrUFB6djRQdGF0RFRNbkc5ZUxDMUtvR2dZdFRKNnI5UnNkejA1aG1tNVdweXUrN0lrUVFnZ2hoQ2dYQWdNRDZkU3BFN3QyN2FKQmd3Wm1BNmwzUTNwNk90T25UK2ZvMGFQNCtmbnh6RFBQMEs1ZE94bzBhR0EyaXpzbEpZWDkrL2V6WThjTzFxOWZ6OWF0V3hrelpvemRRSXFZbUJpbVQ1K09UcWRqekpneDlPM2JsOW16WjVPWm1ZbXJxNnZGWUhsMmRqYWpSbzBpUHorZlBuMzZNSGJzV0dKaVlsaS9majNuejU5bjdOaXhWZ01WVEFVRUJQRFJSeCtSbnA2T241OGZBT2ZPbldQdDJyVzR1cm95YmRvMHdzS01tZTkrK3VrblRwNDhTZS9ldlJreVpJaGgrNDBiTnhnNmRDaUF4WXorYjcvOWxwOS9Odjhzc25IalJvc0JmTk1NREtiNzNucnJMYnYzTUhueVpMdXo3ek16TXpsOCtEQnF0WnFPSFR2YWJPY3NyVlpyNk9mRml4ZVpPOWU4cEY1YVdwckZObEJlSDJlekxwZzZmdnc0TTJiTW9QRDJaeUZmWDE5bXpKaEJRRUNBM2VOMjc5N05KNTk4QWtDdlhyMktEUzdRNlhTR2JCb1BQMnorK2ZYUW9VTm90Vm84UER4bzNMaHhpZTVqMTY1ZHpKNDkyMko3MGF3TUw3NzRJaGtaR2F4WnM4Ym11VmF1WE1uS2xTdXQ3cHM3ZDY3VlBoNC9mcHlkTzNleWMrZE9hdFNvUWZ2MjdlMzJWeC9FOC9QUFAxT2hRZ1dlZXVvcHUrMkZFRUlJSVlRUTVZc0VLZHdQZW5VSC9ReU52RHo0WTZmejV6aWJBQ2ZqbFRJTXBWVmJ2VGdidHhnSDZvTXJLTXZSTWZmbTJvN0l5bElHaWgzaFNDcjZTNWRoN254bDJkUERlTzhwcWNidEFKM2FPeCtrb0hLQlovdER2OTdLczFBakhPclhnemNtUVA4bmxYVDdtMnhrMTZoY0NWNGRaWHlHOUI3dENpa3A4TXQ2NDdaZDBYQWpGWHAyVTdKZ25MVSs4NkZjY0hXRk1TT2drOG1YWS9GbmxJSDBjYStXWGI4Y29kTVZIOUJqS3hpZzcrUEtld2R3UzZNRUJ6bXFhSjFSYlRIUC9aRG5sR2NUSUNzYmRpbzFhb21vcjJUNXNNZmRKTzJuU2dWTHZuQzhuOVlzK1ZZcGR5S0VFRUlJSWNwY216WnRPSHIwS0QvLy9ETWpSNDUwS0dOQlNTUWtKREJ4NGtTU2s1TVpNR0FBenovL1BENCtQbGJiQmdjSDA2dFhMM3IxNnNXUkkwZjQvUFBQbVQxN05oY3VYR0Q0OE9Hb2l2eGJlTWVPSFh6ODhjZm9kRHFlZSs0NSt2YnRDOERJa1NNNWV2UW9hOWV1eGNmSGh4ZGZmSkdZbUJpaW9xS29XN2N1RlN0V3hNM05qWkVqUnhwZWl6NTkrckIrL1hyZWZ2dHRQdnZzTTV0OTFGT3BWRlNvVUlFOWUvYlF1SEZqcGsyYlJrRkJBZjM3OXpjTFVORHBkUHorKysrR1kweDk5OTEzYUxWYUhuendRWXNNQzNwcXRkcnFqUCs4dkR5MEpoTWpzckt5MkxKbEN3Q1ZLMWUyS05HZ2w1U1VSR0ZoWWJFcC9xT2pveWtvS0tCZHUzYkZ2aGJPMkxwMUt5a3BLVlNwVW9YZXZYc2J0aWNuSjdObXpSb0NBZ0lZT0hDZ3hYR21HU3VjZGZyMGFkNTc3ejAwR2cxZHUzWWxMUzJOdzRjUDg5cHJyL0h4eHg4VEdtbzUyYUdnb0lDdnZ2cktNSWcvYk5nd25uLysrV0t2ZGVEQUFaS1Rrd0hMSUlYZHU1WFBZZzBiTmlRL1A5K1FLY1AwZmRSb05JYk1HS2JjM2QxeGRYVWxMQ3lNcmwyVk1xUEhqaDNqK3ZYcnRHalJ3dUwzdDJiTm11VGs1QmphZ2hJQUVoUlVaREtBRGJiK0h1aGZqL0R3Y05xMWExZnNlWjU0NGdrU0V4Tlp0V29WQ3hjdUpEQXcwS3hQUWdnaGhCQkNpUEpOZ2hUS21rcGxQc2k2L3kvSFU3ZWJLb3RTQzhkUEtqUDdReW9yNjUwNzNsOUJDdVdGdngrOE1RYWFtTlRtMUJXQ3I3ZVNVZVBIVmJhUHJWWVZQbnpIbUhFaEp3ZSsrazRadkZlcDRMbG5sQ3dDeTM0MERub2ZQNm44Mk9MdHJmVEpHclhKbjR3S1FVb1drS0p5Y3lITk1pMWtxWHU4aC9udnpzWExNT01UcUd2bEM2akxpVEM0Qk9raHg3OE9UVy9QQUprMUQyS1BPWDZzenNHTUE4Nm9YQW02ZERLdWI5b0MyVG1PSDE4MFNNRmVKb1ZHRWViWk9iS3lqTzNWYWdpMFAydklnclB0aTNLMzgwV29TbVYvdnpYcUl2Lzc4M1N1YnJGQmdhN2ttVytFRUVJSUljb3BUMDlQQmd3WXdMSmx5MWl4WWdWRGh3NjFTUDkvcDVLU2tuajc3YmZKeTh0anlwUXBoa0hON094c0RodzR3Smt6WjBoTlRjWGQzWjE2OWVyUnBVc1hRNHI1NXMyYjgvbm5uL1BSUng4WkJrYjFRUVY2a1pHUlZLbFNoVDU5K3BqTjBQYjM5MmZxMUtuTW5qM2JNRkQ4MTE5L3NYWHJWdXJVcWNPc1diTzRjZU9HMmVEL21ERmp1SEhqQnExYXRYSm9VTDZnb0lCRml4YXhaczBhQmc4ZVRPZk9uZG16Wnc4dnZ2aWlXYnVsUzVlU21LaGtTRnkyYkJrTkd6WWtNaklTVURJeStQbjU4Y0lMTDlpOHptT1BQY2JZc1piQnhhdFhyMmJod29XRzlYWHIxcEdUazBONGVMaWg5SVUxdlh2M1JxUFJGQnVrb0I5UUx6clFydFBwR0Q5K3ZOMWpjM0tzZjc3Snlja3hsRnQ0K2VXWDZkelptSFV1UGo2ZU5XdldHREp0bEpiWTJGZysvUEJEc3JPemFkT21EZVBIajZlZ29JREpreWR6NE1BQnhvd1p3eXV2dkVMMzd0ME54NXcrZlpwNTgrWVJIeCtQcDZjbmI3MzFsc1hyWU11R0RSc0FKVk5EelpvMURkdTFXaTNSMGRHQVVxS2hhT1lNdmNHREIxdmRQbTdjT0hyMDZFR1RKazFvMHFRSmhZV0ZEQm8wQ0E4UER5WlBuc3preVpQeDgvTmo0c1NKWnNkMTY5WU5VRXBRZlBycHB3d2ZQdHdRekFQd3l5Ky9jUDM2ZFVhTkdsWHN2U1VtSmhydTRkbG5uN1g1akJVMVlzUUlybHk1UW5SME5MTm16Y0xmMzcvRTVTNkVFRUlJSVlRUTl4Y0pVaWhyalNMTVUvckhIQ3k3dnBSRXpFSG84NWl5M0xRUmVIcUNSbE8yZmRMejlyWk0rMitMeXZwTWtic3VvajY4UGxySlJLR1hjUlArdTdENEFmRnVYZURGNTVYWEhKU1orVjhzVmdKZHZMM2daU1gxSjcxN1FhMmFNSDh4WEU4dXZrODl1c0lneTlrbkZsNno4VVZFM044dzVXUEw3YzRPQXR1WXZXT3dkVHYwNlFXQmdYRCtJa3o3UDlzRDlvV0ZvTWwxN3ZwZ251MGdUMXV5YzVTbW9jK0IvZ3RCalFZMmJITHVlSXNnQlR1RDYwT2ZjKzdjWmFsZGF5WFFwNlJVS2xpK3BHVEg3anNBc3o4citiV0ZFRUlJSWNxcDBOQlFoZzRkeXJKbHkxaThlREVEQmd5d09xdThKRzdkdXNVSEgzeEFkblkyczJiTm9rbVRKb1o5Yjd6eEJna0o1aG5oZnZ2dE41WXZYODdISDM5TWVIZzRBTjdlM2t5ZE9wVVBQL3lRbFN0WFVxTkdEUjU5OUZIRE1ZR0JnUXdjT0pDNHVEaG16WnBsMFlmcTFhdXpZc1VLQU9MaTRnRDQ4ODgvT1hQbWpOVSsrL2o0Y09MRUNVNmNPR0hZMXJ4NWM3TnJnbEtXWXZyMDZSdzdadnk4OStLTEx6Smt5QkJEQm9QQ3drS1dMMS9PanovK2lLdXJLNk5IajJiUm9rVjg4TUVIdlBiYWEzVHYzcDJYWG5xSm9VT0hvaTRhZk91a3JLd3Nmdm5sRndBR0RScGtkL0M0NEhZSk4zdlh6TTdPNXRDaFEzaDRlRmhONTMvNDhPRVM5VE01T1JsZlgxOHFWcXhJcDA2ZGlqL2dEa1ZIUnpOOStuUzBXaTB0Vzdia2d3OCt3TlhWRlZkWFY2Wk1tY0ovLy90Zk5tL2V6S3haczlpNmRTc2pSb3hneTVZdHJGKy9IcDFPUjVNbVRYajc3YmVwVXFXS1E5YzdkKzRjTVRIS3BJK2k3OEdlUFh2SXpNeEVwVkpSdTNadHMzMkZoWVdHWjdKV3JWcFdzMkFVTFV0eDdOZ3hrcE9UNmRxMUsxNWVYc1RGeGRuTWtwQ1ptY25DaFF2SnpjMDE2OWUxYTlkWXVuUXBHbzBHclZiTDJMRmo3VDQ3eTVZdFE2ZlRtV1Z6Y0lSS3BXTENoQW04K2VhYm5ENTltcWxUcHpKdjNqeHExYXJsOERtRUVFSUlJWVFROXljSlVpaHJEN1l3THVmbncrR2paZGVYa2pod3lCaWs0T1lHelp2Y1B5blpCejZsL055UFhGMWh3Rk5LZVFlVnlRZjU0eWVWMGhIMk1oSFVyUTJEQmtCams1cWErUVd3NEg5S2dBSW9wU0U4UEdEdzdXQ0RSZzFnN2t4bFVIdnRiL2Mra09ST0JvRnR1YVdCbjFjcjJSUm1mcXBra2ZnbmE5akFXR0lFWU5VNnlIUXk2NHE2eUJkV3RzbzlkR3dIdFd0YTN3ZHc0aVFNLzQvOWF3M29CNDgrb2l5ZlBndi9OeGVxaDhNSEpqT24zdmxRS1pmaUNHY3lSZ2doaEJCQ2lIdENINml3WXNVSy92ZS8vOUc1YzJkYXQyNTl4MWtWZnZqaEI4NmZQOCtiYjc1cEZxQUF5aXp6NTU1N2pvWU5HeElZR0VoQ1FnTGZmdnN0eWNuSnpKbzFpeSsrTUpZWlU2bFV2UGZlZTR3ZE81WUZDeGJRcGswYnN3SGJ5NWN2RzJiOTI2TzUvZmtwUGo2ZStQaDRoKy9EMTlmWExFaGg3OTY5ekpremg0eU1EUHo4L0JnL2ZqeHQyN1lGTUF3dW56dDNqZ1VMRm5EMDZGRlVLaFhqeDQrbmE5ZXVCQVVGTVdQR0RHYk5tc1hCZ3dkNTRZVVh6RXBEbE5TeVpjdkl6TXlrWnMyYXhjNzQxOTBPNHJhWFNXSGZ2bjFvdFZvNmQrNXM4UnlvVkNwRHRnQmJUcDgremV1dnYyNnh2VnExYW56NTVaZWtwS1FZK3FHbkQ1NG91bXpLMFpuN2VoRVJFZFNzV1pPUWtCQW1USmhnZHM5dWJtNk1HemVPVnExYU1XL2VQQTRmUHN6bzBhTUJKWUJqNU1pUjlPdlh6NkpFaHozZmYvKzl6WDM2MSt6aGh4OW13b1FKWnZ2eTh2SjQvUEhIQVpnMWE1WkZRSUkxTzNic0FIQW9XT0RMTDc4a1BUMmRKazJhbUdWd0NBa0pZZHEwYWJ6MzNudHMyTENCZ29JQ1huLzlkYXV2ODZWTGx3elhOQTNHY1pTbnB5ZlRwazFqOU9qUnBLYW04djc3Ny9QRkYxOFFIQnpzMUhtRUVFSUlJWVFROXhjSlVpaHJFZldOeStmT2wvMU1iV2VkUHFzRVYraG5VdFN2ZS84RUtkeXZxb1RBNjJQTUI0RUxDMkhOQnZocGxmVXlBU3FWa25xL3h5UFF2S241dnRRMEpmUEMzeWZNdDYvOUZWSlQ0WldYd2QxZENWcm8zeGQ2UFFwLzdJVE5mMWpQckhBakZVNWErZUxOenhjZU1Qa1M3T0psNjRFQkZ5N1p2dmZTdGkwS292WW9XUTcrNmZ6OTRFWUtWQXlHcEd2d3E1TlpGQUJjaS96SnQxYnV3ZHNMaGp4ci96ejVCWkNlWWIrTjJ1U0x5NHliU3Z2Z0lrRVZOek9MUDA5SjNJMXptdkx4Tm1hMEVFSUlJWVQ0bHdzTkRXWGt5SkdzVzdlT3FLZ29vcUtpYU5hc0dmWHIxNmQ2OWVwT0J5emN1SEdEMWF0WDA2aFJJM3IxNm1XeC81TlBQakViNUd6UW9BR2hvYUdNSHorZVU2ZE9rWjZlVG1CZ29HRy90N2MzbzBhTllzS0VDU3hmdnB3eFk0d1p1RWFNR01HSUVTUHM5aWN4TVpFWFgzeVJzTEF3UTdrQloyazBHaFl0V3NTdnYvNEtLQVBnRXlkT3BISmxwWFNpVnF2bHdJRURiTnEwaVgzNzlnRlFxVklsM25ubkhabzFhd2JBUXc4OXhKdzVjNWcyYlJyYnQyOW41ODZkZE83Y21lN2R1OU84ZWZOaVN6RFlFaElTZ3IrL1AyUEdqRUduMDlrZFdOY0hBTmk3MXE1ZHV3RExVZzk2N3U3dWR2dGo2OXl2dmZZYUowL2FLVnVJRW5UU3MyZFBxL3NpSXlNWk9uU28zZU5OQlFVRk1YdjJiRHc4UEN4ZWs0S0NBbzRlUFVwTVRBejVSVDVUNWVmbjgvdnZ2NU9abVVuTGxpMnBYNzkrc2ZkODRjSUZtOEV5SjArZU5HVHlNQzFMVWxKYXJaYWRPM2NTR0JoWWJObUU2T2hvdG16WmdydTdPMis5OVpaRkFFTHo1czJaUEhreWt5Wk5ZdVBHamZqNCtGaVVWUUg0K3V1dktTd3NKRHc4M0trc0NxYUNnNE9aTkdrU2I3MzFGamR1M0dEaXhJbk1uVHUzMU12TUNDR0VFRUlJSWU0ZENWSW9TKzd1RUY3VnVCNXZQVzNrZlMwL0h4SXVLTFA3QWVyVktkdittTnIxSnh5SmRhenRvSUhtSlJmdWxrY2VobUdEelVzZlpHWERaMS9Db1NQbWJkVnFwUnhJeStiUXZnMEVGcGtSVVZnSU8zZkR0ejhvNTdCbVY3UVMvUExhS0toWlE5bm00dzFQUHFiOG5ENEwwVEZ3TkU0Sk9nRFlIYTM4RkRWb0lQUXpDVkw0YXBsbFlJUTlseTQ3M2hZZ3dCLzgvZTIzMGVrZ1QyZS9UVkVEbjRKcVZZdHZCMUNqdW5INTZUN1F6YkZhb256NWxlMzNwS1QySFlDRGg2RDNZMG9nU0g0QlZLb0lyVnZDYjVzZE8wZlJUQXJXZ2hTR0RTNmQzd1hUTWpaWlRtWjh1Rk1qWHpVdjFWSGF4cit1dk81Q0NDR0VFQUpRWmpvUEhEaVE5UFIwb3FLaU9IcjBLRWVQS2xrQ0F3SUNERUVEblR0M3BucjE2dlpPeFpZdFc4akx5MlBZc0dGVzkxdWJoVjIzYmwzRGN0RkJZNEJXclZyUnRHbFRObS9lek1pUkl5MEd3dGV1WFV0MnR2Vi92K3N6SjNoNmV0cWQ3VzdLeGNXRjU1OS8zckQrNFljZkdzb2M5T25UaDFHalJobEtKbXpZc0lIRml4Y2Jzalg0K1BqUXIxOC9CZzRjYURFQTI2aFJJeFl2WHN6eTVjdlpzR0VETzNic1lNZU9IWGg2ZWpKMjdGaUwwaEtPZVBycHAzbjg4Y2U1Y2VNRy8vblBmK2pac3lkOSsvYTFhR2Vhb2NCZWtNS3RXN2NBcGFSQXg0NGRuZTZQTFdGaFlZWnpGNVdYbDhmVnExZFJxOVU4OE1BRFZ0dVVwQlNKbDVlWFlmbmF0V3ZFeHNheWYvOStEaDQ4U05idHp6aWVucDcwN2R1WHJsMjdzbS9mUGpadTNNajU4K2M1Zi80ODMzLy9QV3ExbXRxMWExT3paazFxMXF4SjFhcFZxVnk1TXBVclY4YmIyeHVBQlFzV1VGaFlpSitmSDVtWm1XWjkwQWZHTkduU2hQcjE2M09uWW1KaXlNek1wRisvZm5ZekdpUW1KaHJLb0F3ZlB0em02OXE2ZFd2ZWVlY2Rac3lZd2NxVksvSDM5K2ZaWjQxQjc3R3hzZXpac3dlQWwxOSsyYW5zRWtVMWJOaVFWMTk5bFU4Ly9aUXpaODR3WThZTXBreVpja2ZuRkVJSUlZUVFRcFFkQ1ZJb1MrRlZsYlQvZWdrWHlxNHZkK0xDUldPUVFqWHJIMXp2bWNRcnNHU1pzbnppbE5JM1IrZ0t3ZGYzN3BaQmFOSUlScjFzdnUzOFJaZzF6ektqZ1VvRk15Y1pBd3VLT25SRUtYVndOc0g2ZmxPWHJ5aHA5WHQwVTBwTW1BNGUxNjF0Zk85K1dRYy9ycko5bmc1dGlyK1dMVG9kdkRHaCtIYW1udXNQVHo5WjhtdmEwakJDS1gvaHJBZ252aEQ2K2p1Z2xJTVVRQWxNV0hNN1BXcjdOdkRLUytEdERWb3RiTmxlL1BGRnY3d3BXdTZoUlRQb1lsTGY5V29TVkNsaFhXRi9QK095czJVcGhCQkNDQ0ZFdVJRWUdNaVRUejdKazA4K3lZVUxGemgvL2p6cDZlbGtaQ2lacnBLU2tvb05VdGkzYngrQmdZRTBiZHJVYmp0VHg0NGRBNVRaN3hVcVdBKzQ3ZFNwRTdHeHNjVEd4dEt5cFhuQTZjcVZLN2wrL2JyZGE1dzdkNDV6NTg0NTFCK1ZTbVVXcERCczJERGk0K01aTzNZc2p6enlpRm5iN3QyN3MzNzllanc5UFhuMDBVZDU1SkZIRElQWDF2ajcrek42OUdpZWV1b3BObXpZd0I5Ly9JRzd1enNQUGZTUVEzMnp4dFBUa3hNblRuRDI3RmtXTGx4SWpSbzFhTjY4dVZrYjArQVBlMEVLNDhhTlkvanc0YXhldlpyT25Uc1RFUkZoMktmVDZRd0QzN2JjdkhuVDZ2YWlaUTVNeGNmSE0yYk1HRUpEUTFteXhIYVpRZjF6VWh5TlJzT1pNMmNNNVQzaTR1SXNubzlHalJyeHlDT1AwTFZyVjF4Y1hOQm9ORHo3N0xNTUhqeVl2Lzc2aTEyN2RyRjM3MTZ5c3JJNGRlb1VwMDZkTWp0ZXJWYnp6VGZmY09yVUtRNGRPZ1FvZy9qejVzMHp0TW5QenlmbmR2YkNsMTU2eWFHK0YyZnpaaVhBdlZ1M2JqYmI1T2JtTW5YcVZMS3pzMm5mdmoyOWV2WGkrdlhyaHN3ZnBqNy8vSFBDdzhONTdybm4rUEhISC9uMjIyOTUrT0dIQ1EwTlJhZlRzV0RCQWdDYU5XdEcrL2J0Uzl6dmMrZk9VYU5HRFhyMTZzV1pNMmRZdjM0OW9BU29TRFlGSVlRUVFnZ2h5aWNKVWloTGxTdVpyMXRMdlY4ZVhEUHB0N2UzTWxPL3JPckhwNmJCNzF1ZFAyN1AzdEx2UzFGeGY4TzJuVW8yQllDZGUyRHgxOVpMRmVoMDhPbDgrTCtwU3ZwOVVBSW85dXlGVFg4NEhueGhPRjhoYk5vS08zWkRyMjVLeVljS1FjYjlpVmVWSUFWYjZ0U3lmRjdMcTd5OHUxOVdwZEJLeVk3U3BIS0JQbzhwdjI4QUx3K0ZxOWVVWjh3ZWRaRS8rVnFUWjgvYld5a05vcGVlRGorc2hMZkdscXlQWVZXTXkrWDFiNXNRUWdnaGhDaXg2dFdyRnh1UVVGUitmajRuVDU0MERQd1dKenM3bTVpWUdCWXVYQWdvOWU1dHphcCs4TUVIQVlpTGk3TUlVdmpxcTY4b3RQSnYrSU1IRHpKMTZsUnExS2pCWjU5OTV2QjlGTzE3UkVRRTMzLy9QVDQrUGlRbkp6TnAwaVN6L1NxVmlvS0NBalp0MnNTbVRZNlZkWE56YytPLy8vMHZMNy84TWhrWkdXYXovdlcyYmR0bUdBQTNsV1VsMDFuMzd0MzU2NisvMkxadEc5T25UMmZod29WVXFtVDhET2hva0VMbHlwVVpOR2dRUzVZc1ljbVNKY3laTThkcy85YXRKZmk4Zm8vTm1ESERVSFpEejlYVmxTWk5tdENtVFJzNmR1eG9scGxoMGFKRnJGcTFpb0VEQnpKOCtIRGF0bTFMMjdadDBlbDB4TWZIYytUSUVZNGVQY3JKa3ljTnIzMnZYcjBJRFEwMUJGLzA2TkdEaGcwYm1sMVRyVll6Wjg0Y3RtL2ZUdVBHamUvNHZ2THo4OW0vZno4cWxZcGZmdm5GYlB2Tm16ZVpPWE1tQUkwYk55WXNMSXlzckN4Njl1ekpvRUdEaUl5TVpPTEVpV2JudTM3OU91dlhyMGV0VnJOaXhRbzBHZzJ0V3JVeXZEWnIxcXpoN05tenVMaTQ4UC8rMy84cmNiK1BIei9PdUhIanFGV3JGaE1tVEdEMDZOSFVybDJiWHIxNk9mUjNRZ2doaEJCQ0NIRi9raUNGc2xTcG92bDZlUjNJUzc1aHZsNnhJbVE3T1loZUd0NTlFenpzMTNwMDJPNjlzRDJxZE01bGFza3lwZFJBMUI3WXZNMSsyNnRKc09ocmVLZzlSTytEL1gvZCtlQzZSZ05yZm9WMUc1VjA5WjA3S2hrZVBsdG9QVmhDcjBOYjY5dmQzTUJORFRuVzAyN2VsMlo4VXRZOUFIY1A4NUlmMXRoSnZZbXVFRDc5QWo2WnJnUUZ1Ym9xd1FUalA3RC9kOFEwU0VGWGFGNFNvVjl2ODhDVkpjdEtIbXdVNEcrZXNlUHlsWktkUndnaGhCQkMvS3VrcHFaU1dGaFliR3IrY2VQR2NlclVLVU9KQkpWS3hhdXZ2a3J2M3IxdEhxT2ZCWjZhbWdvb3MvcHpjKzEvdnZycHA1OEFlUHp4eHgyK0I0REN3a0pEYVFJUER3OVVLaFUrUGo2QU12UDc5T25UVHAzUEduMmdnRXFsSWlnb3lHcWI3T3hzbTJVc3JIbnR0ZGM0ZWZJa2lZbUpUSnMyamJsejV4cEtBbWhOQXB6dEJTbUFVdExpaHg5K0lEWTJsdlBuejFPalJnMURYNy84OGtzQXZ2dnVPM2J2M3MyWU1XTm8xcXlaNGRnTEZ5NHdZOFlNUUhtUGlnYWRKQ1FrR041M3ZZc1hsZThmOHZMeU9ISENzaVJoUUVBQVlXRmhGdHR0NmQrL1B6RXhNZFNxVll0bXpaclJ0R2xUbWpkdmJuZ1BIYVZTcVdqUW9BRU5HalF3bEVDNGN1VUs4Zkh4aGhJbERSczJKRGMzbDFkZWVZWGtaTXZQY21xMXVrUmxQS3pSNlhUb2JuOEczTDdkUEJPZlJxTXhiQXNJQ09ERER6OGtPVGtaTnpjM3NyS3lpSTZPSmowOTNWQzZCWlRTTEtDVWZQRHo4MlAwNk5HR2ZVbEpTWHp6elRlQTh2dGpXcExGR1VsSlNVeWFOQW10Vmt0R1JnWStQajY0dXJyeTJHT1BsZWg4UWdnaGhCQkNpUHVIQkNtVUpkTjA2RkIrVTZJWC9kTEQyM0lHeHozUnVHSHhBNytPT3VOQUdZV1MwR3JoL2FubU0rMzc5NFcrVDlnL3JuRkRHRms2NlIzUkZjRFEvd2Y3RGlnL2FqVllxZHRxNE9ZR0QxdEpIZXJuQzVQZVZRYklwMzRNdCs1aXFReG5KSnlIMmJkbk9hVm5sRzFmYlBsazJwMmY0M295ekY4TTQxOVgxbjE5bEVDZENaUEIxcGV0YXBQQWgvd2lRU2tKNTQzTDBUSEtzOUdrVWNuNlZxMnErZnJseEpLZFJ3Z2hoQkJDL0t2b1UvMEhCQVRZYmVmaDRZRzN0emRhclphQ2dnSjBPaDJyVnEyaVNwVXF0R3JWeXVveGFyVWFIeDhmUSttSlBYdjJNRzJhWS84dW56OS9QdlBuejNmaVRveG16NTV0TmdpdkZ4Z1l5TEpseTV3K1gzcDZPa09IRG5XbzdXT1BQY1lycjd4aXNYMzkrdlZXeXlKNGVYbng3cnZ2OHVxcnIzTGl4QW0rK2VZYmhnOGZEamllU1VGL25nY2ZmSkNvcUNnT0hEaGdDRklBcUZtenBxRnZ1M2Z2SmlZbWhyNTkreHIyVjZ0V2pSOSsrSUZEaHc0eGJOZ3dwa3laWW5iOEo1OThZalBJNC9yMTY3ejY2cXNXMjd0Mzc4NzQ4ZVB0OXRsVXMyYk5XTE5tRFRxZGpxdFhyd0tRbUdqN00wMWFXaHFnQk1ERXg4ZmJQYmV2cnk4UFAveXdZYjEzNzk1MDc5NGRYMTlmaXlDRksxZXVNSDM2ZEx2bk04MEFNbjc4ZUVOUVNWR3Z2LzQ2OWVyVlk4MmFOUmI3Qmd3WVFHQmdJSXNYTHdhVTk5ZkZ4Y1VRMk5PMmJWdWlvNk5adlhxMW9leUVWcXZsMTE5L05keERVUmN2WHNURHd3TXZMNjhTbDZwSVRFems3YmZmSmowOUhSOGZIMmJNbUdFV0pDR0VFRUlJSVlRbzN5UklvU3laenZvdkxGVFMwSmRIUldmM2wxYWdRRWxwdFNVYm5GYXJJY2pPQjE2VnluaHZIaWIzNktJeXYyZTEvUzlzTEVvQnVLbnY3V3RtT25zZTdBY29nSkpGd1hSV3ZONHJMeXNENHdBVHg4TzAvN3Y3WlJRY2tYRVREc2VDUHV2anZYaHQ4N1NXcit1OXNQOHYrRzB6UE41RFdRK3ZDbU5HS0ZrV3JESE5wRkEwYzhhQlEwcEdqTXhNV0dpN2pxdERHdFF6TG1kbFFWcjZuWjFQQ0NHRUVFTDhLK2hMRnVUazJNL29wWjlwWDFoWVNFSkNBai8vL0RQYnQyL24vZmZmWi9IaXhWYkxUQlFXRnFMUmFBejE2NnRWcThiQWdRT3Ruajg1T1pudDI3ZWpVcWw0OHNrbmNYZTNuN0V2TFMyTmpJd01BZ0lDTExJYTZBZDZyYkZXb2lFbko4ZlFyL1hyMTF1a3M5ZG5hSENFV3EyMmVnMTdRUVlOR2pTZ2I5KytyRm16aGhVclZ0Q2hRd2NpSWlMSU0vbStvcmpYQXpDOEJ4Y3VYTEM2djBXTEZvU0hoM1B3NEVIaTQrT3BWMC81REZGWVdNaXFWYXRZdlhvMW9KVGlzQlpNMHJWclYzeDlsYytwR1JrWlJFVkY0ZVBqd3lPUFBHSm9jK1hLRlE0ZVBGaHNYNjN4OGZGaDE2NWREZ2V5Z0ZMS29yaHlGdTNidDJmS2xDbUc5UVlOR3Roc201dWI2MVRXalhQbnp0bmNwMzl1OUs5WlVTNHVMamIzUGZ2c3MwUkhSN05telJyNjlPbER4WW9WK2ZYWFgwbEpTYUY2OWVvVzVWTkF5YTZ3ZE9sU0xsNjhpSitmbjVXejJwZVFrTUE3Nzd4RFdsb2FYbDVlVEpzMmpmRHdjS2ZQSTRRUVFnZ2hoTGgvU1pCQ1dUTDlZSysxazJyL2ZsZDBrTHVZV1JWM1hmeFptS1I4YVlYS0JUeTl3TnFYWEJXQ2xFRmJmWHI4R3VFd2U0YnQ4emFLZ09WV0JtK3JobG5mWGhMNStYY25JNEdyQ3J5OVMzWnNyKzdHNWN3c1k4RENUNnRnNE5QS2V2MjZNR0VjVEo5MWZ6ekxYODIvdDRFZlh5eUduYnNkYjM4enMvaWdCbTh2ODc4UnRuejNvL0w2MTZtbHJMZHZBeWZqWWVNV3k3YW12NXRGTXlsb3RiQm5UdVBqcHdBQUlBQkpSRUZVTC95eDQ4NmZ3V1ltOVZLUFdhWmJGVUlJSVlRUXdocjlBTDkrWm5weFhGeGNESFhxazVPVGlZdUxZL1Btell3Y09kS2k3YzJiTnlrb0tLQkNoUXFBTXFOZm55WEFWRTVPRHErL3JtUXJHelZxbE5rc2YxdVdMRm5DbGkxYkdEaHdvTlZ6T2lNL1B4K05SbU9ZelY0V2hnMGJSblIwTkowNmRUS2s2ZGNIS2FoVUt0VHE0cjlLMHBkR3lNek10THBmcFZJeGVQQmdQdnJvSStiTW1jUDgrZk01ZWZJa24zNzZLWmN1WGNMZDNaMGhRNGJ3ekRQUFdEMSswS0JCaGtIcitQaDRvcUtpQ0FvS1l1ellzWVkydTNidEtuR1FBa0NsU3BYbzJMRmpzZTBTRWhKSVRFeWthdFdxWmxrZnJMRVhsRkJVOWVyVldiOSt2ZDAyV3EyV3A1OStHb0RseTVmajcrOXZ0WjJIUjhrL0gwZEVSTkNtVFJ0aVltTDQ3TFBQZVBQTk4vbnV1KzhBZU9tbGwydytwMzUrZmpScVZIeDJ2cENRRU1OOWVucDZzbjM3ZHViT25ZdEdvOEhIeDRlWk0yY1NFUkZSNHY0TElZUVFRZ2doN2s4U3BGQ1c4Z3VNeXc1OHlMOXZGUjFJTFRwRHU2elVycW5NOXI5NUU2Yk5zdHcvb0I5MDZRUi83b01sMzk3Ny9sbHo4TEN4VkVGcHFsc2JaazUyL3JqNmRaWFhFZURVYVNXYmhENUk0VklpZkRRYnByeW5QQU9OR3NEcm8ySE9aNkFydEgxT0FSOU1nOFNyOXR1TWVoa2VlZGgrRzFEK2pueTJFR1ovQk82M2d4Q0dQZy94WitCTWtaazBwbjludEZZeWFIeTl6UHp2VWtsNGVrRGRPc2IxMkwvdjdId2w3Y1Bkekd4UnBDNnVFRUlJSVlRb0hkN2UzbFNxVkltLy8zYiszNUIxNjlZbExpNk9sSlFVcS92MTU3UTNpS3pSYUpnOGVUSUpDUWtFQkFSdzdkbzFGaTFhVk95MTQrTGlBRGh5NUloRiswY2ZmZFJRNHNBUjZlbEtGcktTekQ0dkxWNWVYaXhhdE1nUWFBREthd09PWlZFQU9IOWVLU2VuejF4aFRaY3VYZGkwYVJPSER4L210ZGRlTTVSS2VQREJCeGs3ZGl4VnFsUXA2UzJVaW9pSUNDWk5tbVMyTFM0dWprYU5HcUV5K1V5d2FORWlWcTFhUlljT0hjeUNWTFJhYmJHbE1leFJxVlJXTTJHWU1pM3Y0T25wV1d4N1BaMU9SMXBhR3FtcHFSUVdGcEtkbmMzaXhZdTVkdTBhU1VsSmpCNDkyaXpBNEpWWFh1SFFvVVBzM2J1WHNXUEhrcG1aU1dSa0pPM2J0eS9aelpsd2NYSEJ5OHNMalViREYxOThZUWhZcUZTcEVsT25UcVZPblRyRm5FRUlJWVFRUWdoUkhwWGprZkYvQU5PNjhTcVZVaS8rVGdjSXk0SkhrUzhwY3UrRGxQOEFqUnRDemR0cFBoL3RDbHUyRy9kVkRJYUhId0pYVjZoVVVVbHpYNXowRFBqNzlxeHdWMWRvKzZDeW5KT2psQmV3NW1veEE5RWwxYjROVksrbUxQOTlFbUtQM1ozclBHOHlhMlhyZHVqUnpYei82YlB3MzRVdzdsVndjWUUycldERU1GajB0ZVc1bk0xc1lLT1dwdE8yN2J3NzJSMmFOWUVxb2FWLzNwSzRrZ1EvcjRJaHp5bnJhbGNsWUdUY1JOQ1laRVZ3Ti9tQ3pGb3dVV244L1duVlFybStYbHdaQkNrc1czenZyeW1FRUVJSUlVcEYyN1p0MmJCaEE4bkp5VlNxVk1uaDQ4NmNPUU5BeFlvVnJlN2Z1M2N2b0tTaHR5WXJLNHYzMzMrZjQ4ZVBBMG9KZ1ZXclZqblRkVTZkT3NXcFU2Zk10a1ZFUkRnVnBIRHg0a1hBZnBtSWU4RTBRQUdVMGdOZ08ramcxcTFiL1B6enp3UUhCM1A1OG1VMmI5NE1RUDM2OWUxZVo5eTRjWXdlUFpyNCtIZzhQRHg0OTkxM0hjcGVVQkxWcTFkbjh1VEpKUW9BS1N3c1pPblNwZnp3d3c5MDd0eVpkOTk5MTI1R2llam9hR2JQbnMyQUFRUG8xNi9mSFdVeUtDMC8vZlFUVVZGUnBLYW1rcDZlanM0a3NEcy9QNStWSzFjQ1NwQktRRUNBMmJGVnExWmw1TWlSeko4L242U2tKTHk4dkJnM2JseXA5VTJmcGVINjllc0FOR25TaEE4Ly9KREFRRHNsT1lzb0tDaGc5ZXJWSERod0FMVmF6VFBQUEVOa1pHU3A5VkVJSVlRUVFnaFJ1aVJJb1N3VkhSajM5bGJTd0pjM1JiNjhJRHU3YlBwUjFHKy9RN2N1VUNVRUJnMkV2ZnVWY2dVQS9mc3FzOG9MQ21EeFVzZk9kK2t5ekoydkxIdDZHSU1VVWxLTjIrK1ZEbTJWZ0FCUVpvemZqU0NGSm8yVUVoZWdQSmZSTVpaQkNnQXhCK0hIVmNhQWhzaW1FR2oraFFZcVZlbVZ4SERXOHArTjc3c3RsU3RCMk8xWk9pbXB5bnRkbkRmRzNEOUJDZ0FiTmtIYjFrcldESURRRU9qWUZ2N1lhV3hqT3V2SnBLWnNxZXJheWJoODhUSmNUYm83MXhGQ0NDR0VFUDlJRHovOE1CczJiR0RGaWhXTUdUUEdiTjlmZi8zRjFxMWI2ZG16SncwYU5FQ3RWblB0MmpWKytlVVhZbU9Wd1BFdVhicFluUFBHalJ0czM3NmRaczJhR1VwS21FcElTR0RLbENra0ppYlNvVU1IeG8wYmg2dXJLMnZXckNFeU1yTFlGUDdmZnZzdHYvenlDMDgvL1RRdnZQQ0MyVDVuQjZlam82TUJwZXpFd1lNSGFkR2loZG1zL2JLU2M3dUVvcTBnQlM4dkw5YXRXMGR5Y3JKaFc5V3FWZW5aczJleDUvN3d3dzk1OTkxM3ljM05aZCsrZmJScDArYU9NaERZNHVmblI0Y09IWncrVHFQUjhQSEhIL1BubjM4Q1NubUM0dDZUWThlT2taMmR6VmRmZmNYYXRXc1pObXdZM2J0M0w5UDNNaTB0alRObnp1RGo0MFBObWpVSkRRMGxKQ1NFdFd2WDR1L3Z6OHlaTXdrSkNiRWF4S0hWYWcyQlFLQUVwV3pldkpuQmd3ZmZVVm1Ta3lkUDh1MjMzeHJLY3JpNnV2THNzODh5Wk1nUXN5d1J4ZEhwZEV5WU1JSERodzhidHYzMTExL01uajJiSmsyYWxMaC9RZ2doaEJCQ2lMdEhnaFRLVXRFMGxKVXFsczhnaGNwRlpyY2szeWliZmhTVlh3RExmb0IzM2dBZmIzaTJQL3h2cVJLMDBPVWhwYzM2VGZZSHBFK2NoTUczMHpVVzNNWDA4YzRxTG0xL2FURE5vdkRiWnZ0bFBGYXZoeHJoRUZJWlpuNnFaSjJvWkgwRzAzM3BvWGJ3M08zNy9XTW5mUGxWMmZhbkpIU0ZNSDh4ZkRJZGJtbGc4VGV3NzRCNUc5TXYrdTVHZG9tS3dkRFlwT2JvamwxM2RyNEtRY3J2OGMyYnpoMlhubkZuMXkyT2o3ZjVheW1FRUVJSUlVcE4wNlpOaVl5TTVOZGZmNlZQbno1VXExYk5zRStuMDdGdDJ6YTJiZHRtY1p5TGl3c2pSNDYwbWhyKzY2Ky9KaTh2ajJIRGhwbHRMeXdzWk5PbVRjeWZQNSs4dkR4NjlPakJtMisraVVxbElpb3FpbSsrK1ladnZ2bUdWcTFhTVhqd1lMUDA5NmIwTStyVmFuV3g2ZmJkM2QycFc3ZXV4VXgxVUdhVDYrL3Q0c1dMVEpnd2dZQ0FBRHAxNmtTWExsMW8zTGd4YXJXYXVuWHJPalNJbjUrZno2MWJsbGtEdFNYNExKQ1JvZndiMjk3OTllL2ZueU5IanVEdDdVMmRPblhvMWFzWDN2K2Z2ZnNPYjZwc3d3QitKeDJVTGxvS0xTMmxwWXhDUzltMXJFS2hpQ0REVHhBUlJVQVVaYXVBb0NLN0FxSWdpRXdGQldYSVVGQ2dMR1dXV1RhRkFsM1FQZWlnZXlYNS9qZ21UWnJSZEtiZy9idXVYRFE1N3publBSa240YnpQK3p6bTVtcnRaRElaenA4L2o1MDdkOExWMVJXZmZ2b3BGaTllakFVTEZ1RFlzV01JRFEzRjlPblQ0ZVhsVmU1K0trdEtTZ0lBalgzUVYwUkVCSll2WDQ2b3FDalVyVnNYczJmUDFpdlR3d2NmZklBWFgzd1I2OWV2eDYxYnQ3Qml4UXJzMzc4Zmt5ZFBScnQyN1NyY244cDQ2NjIzTUhyMGFGaGFXcW84ZnZEZ1FaaWFtbW90cXhBZUhvNlZLMWNpUER3Y0ppWW04UEx5d28wYk4vRExMNy9nK3ZYcm1EWnRHcG8xYTZaM1AyUXlHYTVkdTRiOSsvZmp5cFVyaXNkYnRHaUJUejc1Qk0yYk55LzNzUVVIQitQR2pSdHdkbmJHN05temNmdjJiV3pldkJrLy9mUVRWcTFhVmU3dEVSRVJFUkZSOVdPUWdpRWxwYWpldDI4SVJFUVpwaStWb1R3WW5aMGpESkRXRnNIWGhYVHo5ZW9CNTRRWktYanpkYUdVUUdJU3NQY1AzZXRMWlVCK0JjcFhXRnNKNVErZWxuTndWVjkxbFdhdi9EdWpwVXIxNzFzeUl6OHZIemg2b3V4MTF2MEl5R1RhWitqcms1MUFXVDFyd05xNmZPdFVsSEUxRDk3WGxOaDRZUFY2NFA1RHplODk1WkliMVpGSllWQi9RUHp2TEJxSkJEaDd2bkxiOC9JRUpyOFBYTDB1bEJ1NXBXZkdrQTgrRkRLTVZKZlpId00rbmF0diswUkVSRVQvY1JNbVRNRFVxVk94WU1FQ2ZQLzk5NHJTQXgwN2RzUzhlZk53K3ZScHhNZkhJenM3RzliVzFtalZxaFVHRGh5SWxpMWJxbTNyOE9IRE9ISGlCSHIzN3EwU1pCQVRFNFBWcTFmajl1M2JFSWxFZVB2dHQxV3lJUFRzMlJOejU4N0ZqaDA3Y1BYcVZWeTllaFc5ZXZYQ3ZIbnpLblZzRFJzMnhQcjE2MVVlUzBsSndaNDllL0RubjM5Q0pwUEIzOThmYmR1MnhmSGp4eEVhR29xREJ3L2k0TUdEYU5DZ0FmcjA2WU5aczJicFZVSWlNREFRZ1lHQmxlcXZuTHdNaHE3MCs4T0dEY093WWNQVUhwZElKSkJJSklvKzdkdTNEekV4TVFDZ0dMRDM5dmJHcWxXcnNHREJBa1JIUjJQNjlPbm8zcjA3Um80Y0NROFBENzM3ZWV6WU1mejExMThRaThVSUN3c0RBTGk3dTJ0dG41VWxUQlFwSGZSUlhGeU1YYnQyWWNlT0haQklKSEIxZGNYOCtmUGg0dUtpZFJ1bE5XdldEQ3RXck1ESmt5ZXhjZU5HUkVSRVlPYk1tZkR6ODhQRWlSTzFsaWFwTHBvQ1kzUkpTVW5CYjcvOWhrT0hEa0VxbGNMYTJocUxGaTJDbDVjWGR1L2VqWjkrK2draElTR1lPSEVpZXZic2lkZGZmeDJ0VzdmV3VyMlltQmljUFhzV1I0OGVSV0ppU2NZOUJ3Y0hqQmt6QmkrKytHS0ZNMDNJeTZUMDc5OGZIaDRlOFBEd3dPN2R1eEVWOVF4ZVl5TWlJaUlpK285Z2tJSWh4Y2FwM25kcElwUWtlTlkwVmZwUGVua0hvcXRMMnphQTE3OFhNcEpTZ1BBb29ReUJUMmVnMjc4MVNCT1RnTmYrVjdKT1ZUejNMWnNESDR3VG5wTS9Ed3VsQnFwREE3dVN2OHNxWlZCZTlXMkY4aGh5QjQ4QU9Yb0VRaFRvQ09hUVNvSHBuNWV2SDI4T1YzMTlxbE05cFhTV3RhVmNTVVZkdnFwOW1YSzVoNElxRGxLd3FTY0V0OGhkdVZiNUlCMXpjOERZU0NpdDR0MEpHUG1PNW5iSktjRHBjeVgzWmJMSzdiY3NJZmRLZ29QQ0k2dDNYMFJFUkVUL1FjMmJOOGYwNmRQeHpUZmZZUDc4K1ZpMGFCRXNMUzFoYkd5TVhyMTZvVmV2WG1WdkJNQ1pNMmZ3L2ZmZnc4M05EVE5tekZCWmxwQ1FnSkNRRU5qWTJPQ3p6ejVENTg2cVFhaGlzUmgrZm43bzFhc1hUcDQ4aWExYnQyb3NKU0dSU1BEdzRVTUErcy9Zejh2TFEwUkVCRUpDUW5EMTZsWGN2bjBic245L3d3NGFOQWhUcDA2RnNiRXhCZzhlakxpNE9Cdy9maHpIangvSGt5ZFBzSGZ2WHV6ZHV4Y3RXN2JFU3krOWhMNTkrMnBNenc4SW1SMDBsWnNvTEN6VW1FMGhORFFVUlVWRmFOaXdJYXlzckZDblRoMFVGaFlpS0NnSXg0NGRBd0NOZ1NCbHVYcjFLcVQvQmhITFo3VjdlM3RqekpneEtnRUk3dTd1MkxScEU5YXVYWXRUcDA3aHdvVUx1SGp4SXBZdlg0Nk9IVHZxdGE4R0RSb29YZzlUVTFQNCsvdWpiMS9oL3luNStmbDQ4T0FCYkd4c1lHNXVqdno4Zk96YXRRc0FZRzl2cjloR1lXRWhQdnJvSTBWNWcxZGZmUlh2di84K1RFMU5rWlNVaEtTa0pGaGJXOFBVMUJTUmtaRTRlMWJJSUtjdENNRGYzeDgrUGo3NDhjY2ZFUmdZaURObnpzREl5QWlmZjE3Ty95UFhBSmxNaGp0Mzd1RFlzV000ZWZJa2lvdUZ6STNkdW5YRHh4OS9qUHIxNndNQTNuampEWGg3ZTJQbHlwVUlDd3ZEMmJObmNmYnNXVFJwMGdRVEowNkVqNDhQc3JPemNlL2VQZHk2ZFFzWEwxNVVCS2JJdWJpNDROVlhYOFdBQVFNcVhkN0QwVkVvMzNqdDJqVzgrdXFyaUlpSVFIWjJkcG1sV29pSWlJaUl5SEFZcEdCSVR6T0Z3VFY1dVFSM3phbjFhalZqWTlVZ2hZZmgydHZXSkMrUHNnZTRPN1FUYm5KVkVhU1FsUTI0dVFwL2QyeFhQVUVLeHNiQXZ4Y0dBQUJQVXJXM3JZaEJBd0R6ZjFONHBtY0l3UmJQdTRaS0pVdlNNZ3pYaitxbVhEKzJxak1wREIxU0VnUWhrd0g3RGxSK20xWVdKWDluNkhoZEloOEJhMy9RdlMyeFNIaWRrNUoxdDJ2dERsaFpDbGxZdEFrOExnUlB1RFVGd2lKMGIwOVorN1pBWHorZ3NaUHcvTis4QXh3TUJITFZVL0FTRVJFUi9kZTk5TkpMU0VsSndkYXRXeFZaRmZUSkhnQUlzK0IzN05pQjdkdTN3OUhSRVY5KythVmFtUUlmSHg4c1dMQUFyVnExZ3AyZG5aWXRDV1VrK3ZidGl6NTkrdURodzRmbzM3OC82dFNwbzdobFoyY2o1OTlBWjIxcC9DTWlJckJueng2a3BLUWdQajRlcWFWS1A0ckZZblR2M2gxdnZQR0dXdGFBeG8wYlk5eTRjUmc3ZGl5dVg3K093TUJBWExod0FXRmhZUWdMQzhPbVRadnd5aXV2WU5La1NXcjdIVGh3SUtaTm02YjIrQjkvL0lFTkd6YW9QWDd0MmpWczI3Wk42M05oWm1hR0lVT0dhRjJ1VFg1K1NiYkZUcDA2WWV6WXNmRDA5TlRZMXRyYUduUG16TUdBQVFQdzQ0OC9ZdURBZ1NvQkNqMTc5b1M3dTd2V3dJeU9IVHZpd0FIaC95SjE2OVpWbVpsdlpHU0UyYk5uS3dJbWxDa0h2c2lERzlMUzBqQnIxaXg0ZTNzcmxrVkhSMlBPbkRscTY0dEVJblRvMEVIYlV3QkxTMHRNbno0ZHZYdjN4cFl0V3pTK1hyVkJlSGc0WnMyYXBYaU9tamR2am5mZWVRZGR1M1pWYTl1OGVYT3NXN2NPSjArZXhQYnQyeEViR3d0alkyTjRlWGxoN3R5NXVIejVzdG82Wm1abTZOS2xDd1lOR3FSMzRJaytmSHg4NE96c2pKczNiMkxvMEtHSzRJcWhRNGRXMlQ2SWlJaUlpS2hxTVVqQjBCNkVsUVFwdEd3T2lNWFZtNmE4cXJWb0pneWF5ejBJTTF4ZmxCVVZxNWRwTURZV0JoYUJpcFZ3MEVkaVVrbmdpYXNMWUdzakRQUlhwZGJ1SmNjQkFIRUpWYnY5NnplQi93MFUvdDZ4VzNlR2hPZUJTQ1M4aitVU3F2ajVyRTJVTDh6bVYyRlpsaWJPUVA4WFMrNWZ1UVk4anRIZVhsL0tGeDVUMDdTM0d6RlVLQTN4MDYvcUpYUHEyd0wvR3dUMDZDcWNXeWQrclBrYzI2azlNRzQwNE9nQVpHWUN0KzRBaFJwS2Y0aEZRQzlmWVorMk5zQW5jNEc0ZU4zSElSWUJrOFlEZlVyTitHdlpIT2p0Q3l4Y1ZuYndCQkVSRWRGLzBLaFJvK0RnNElCdnYvMFdFeWRPUlAvKy9URjgrSENOS2ZjQllURDh3b1VMMkxadEcrTGo0OUcrZlh2TW56OGYxbHJLeUhYdjNsM3Z2b2pGWXNXczdMeThQT1RsNVNrZWQzWjJ4aHR2dkFFdkx5K042N3E0dU9EZXZYc3FLZTRiTldvRVQwOVBkT3JVQ2QyNmRkUGFSK1g5ZTN0N3c5dmJHeGtaR1RoMjdCZ09IVHFFeE1SRXJRUCs1YVZyMXJtN3V6dW1USm1DUm8wYWxYdTdmbjUrQ0FzTFE4dVdMZUhuNTZmWE9wMDZkZElZU1BIbW0yL3FYRThzRml2S2c1Um1ZbUlDVjFkWGxSSUF0cmEyOFBmM1Z5dFQ4ZnJycjJQUW9FRnEyVEZjWFYxVjdoc2JHOFBKeVFsdnZmV1dYbGttT25ic2lMVnIxNWJaemxCYXRteUpNV1BHSUR3OEhJTUdEVUxuenAwaEVvbTB0cGNIOGZqNysrUEtsU3R3Y1hHQnViazVCZzhlckFoU2NIQndRTHQyN2RDalJ3OTRlM3Ryek81UldhYW1wbGkrZkRuV3JWdUhXN2R1d2Q3ZUhxKzk5aHBlZnZubEt0OFhFUkVSRVJGVkRRWXBHTnExbTBEUGZ5K01tTmNGMm5nQWQrNGF0ay9sOFlKU1NzeWlJdUMybmpYanE5dStBK296dVVjTUV3WVdBV0RjSktHL3lwcHF2dEJWYnJmdkFpLzJGdjd1MEE0NGRiWnF0aXZucXpTRFFTSUJCcjBFQkYwcWU2QlVYM2REZ1pnNElDMGRPQjFVTmR1c3pkcDVDVFBuNWJ6YUFQR0p1Z2ZGbjFVV1NoZllxaXI0UkNRQ0pvOHZDWnlSU29IZHYxZk50bTJWNnQxcWV6M3NHd0pEQmdLbUpzQlhpNEJmZGdrbFN1VEVZbURnUzBJL0FhSGt5NlZnOWUya3Bna0JDZ0JnYlEzMDdnVWMvMGU5blhVOVlQeFl3T3pmQzJ1VDNnUG1CdWcranJkSHFnY295RFZzQUh3MkE1ajFCVkFzMGIwZElpSWlvditnRjE5OEVlN3U3dGk4ZVRPT0hEbUNJMGVPd05IUkVSNGVIckMxdFlXWm1SblMwOU9SbUppSU8zZnVvS2lvQ0RZMk5wZ3laUXFHREJrQ0l5T2pzbmVpSnpNek0wWFpBNmxVQ29sRUFpTWpJNVhaK3BxWW1KamcwMDgvUlhSME5KeWRuZUhtNXFZMUU0QStiR3hzOE1ZYmIyREVpQkVJQ1FsQjI3WnRWWllQSFRvVWZmcjAwVnArWU5pd1lXcUQ4Z0RnNit1TFk4ZU9vYkN3RUlXRmhTZ29LSUJFSW9HVmxaWFdnZjgrZmZwb0xJTlIydmp4NC9VNHNvcHhkM2ZIaVJNbjlHcjd3dzlDQmpaNXBnQmRyNTJtOGgzMjl2WTRjZUlFWkRJWlpESVpSQ0tSemtIODhuQnpjOFBSbzBmTHRUMVRVMU85ajEyYndNQkFsZnVqUm8wcTl6WkVJaEc2ZE9taXVOKzFhMWNzV2JJRWJtNXVhS2ljdWJBYTJkdmJZOUdpUlRXeUx5SWlJaUlpcWp3R0tSamExUnZDWUxtOC9sN1hGNTZ0SUlVdVNrRUt0MEtxTDBQQnMrUjJTRW1RUXNjcURsSndjMVVkN0RReUFsNGZLdHdlUnd2QkN1Y3ZDZGtjS3VQUHcwREl2Y3B0NDFsUTF3eDQ1eTNWeDE1N1JTaGRjUGVlRUtSeEtmajV5U1pobzNTUk1xK0tNaWtNSGlCa0JKQTdlQlNJanEyYWJUZFFTcnVibUtTNXpiaTNoUUFGUUNnemNmT082dklucWNEOWg0QkhLK0grZ0JjMUJ5azhqaEVDZE5yOG0xNTN5TXZBaVpQQ05wVmxaQUFIRGdFalh4UHV0M1lIWHV3RC9IMUtjLy9xMndLRCtwZmNQMzRTT0JNRXVEZ0RvOThVZ3RPYU5BYjhlZ0wvbk5hOERTSWlJcUwvT0JjWEZ5eGV2QmdQSHo3RTJiTm5jZm55Wlp3NWN3WVNTVW1RcDVXVkZYeDhmTkN0V3pmMDZ0VkxyYnhEVlJPTHhXVUdKeWp6OHZMU21tbWhva1Fpa1ZxQUFnRFkyZG5wTEdHaGkxZ3NocG1aR2N5VVM4VTloOHJ6Mm1sU2xjRUp5cW95cU1iUWZIeDhETjBGSWlJaUlpS3F4UmlrWUdqNStVTHQ4KzcvUnB4Mzd3SnMzYUUreTc4MmF0VVNhT1JRY3Yvc2VjUDFwVGE1YzFjWTJCU0poRm42WWhFZ2xXbHZmL1VHa1A1VStGdmJRQ3dnRExMTytsQUlUTkRFMVVXNGpSb0JoRWNLd1Fybkx3a1pFWkpUZ00yL0NPMWtlcFFUT1gydTdEYTEyWldyZ0ttcDhIZFJzZVkyTnZXQVR6NFVTaFdVSmhZQmJkc0l0L2ZIQWhldUNNRW1vUTlLMnV6N0UvajczMEhsbUxqeTlTOWdYdGxsWGN5citLSnFBenZWSUlXczdNcHZzN1U3TU9xTmt2dkpLYnF6S0pRZThOZDFBVTRzRWdidjVUUjlObnc2QXk5MEtybi85eWtnUmtPQXhMbUxKVUVLWHA1QVl5Zk5tVWVPbkNnSlVuQjBFTFovK2FwNnU3OE9DNEZJOGlDS3QwY0FsNE0xUDZmdDJwUWNaK2dENEllZmhiOGZoQW5QeDhUM2hQdWQyak5JZ1lpSWlLZ003dTd1Y0hkM1Y4ekt6OHpNUkg1K1BteHRiV0VpRC93bklpSWlJaUlpb2xxUFFRcTFRZUR4a2lBRkswdkF0MXZWbHdpb0RnTmZLdms3TFYzejdPVC9vcXhzNE5GandLMHBZR2tCTkhVRkloOXBieDhXSWR5MHNXOElEQnNDK1BjV0JtN2xObTRCVXA0SU03QzdkQWFVNnpxMmFDYmN4cndwekNJL2V4NDRHd1RrNWxYKytKNEZhelpxWHlZV0NjL2xtOE9CZWtwMVg0K2NFRDUzTC9ZV1BvUHkxSjVtWm9CL0wrR1drQVNjUGd1Y09pY01obXNhRU5lSGRjVlR1MWFZOG14K29QTFpObXh0Z0UrbUtaVjVrQUVidGdDRmhkclhLYjJzcVl2MndCd2ZiK0c1bHlzZENGTFhESGh2VE1uOTdHeGcxejdOMjdwNEdYaHZkRW13UU8rZXdJN2Q2dTJ1WEFQU00wcktUTHprcnpsSW9iQUkyTDRiK0hpeWNOL1NVZ2dPMnZpVGVsdmxGTHYzSDZvdVV3NTZzZEdjaXBlSWlJaUl0TE8ydG9hMXRYWFpEWW1JaUlpSWlJaW9WbUdRUW0xdy82RXdTQzFQbVQ1NFFOVUdLVnk1Qmd3ZlhYWGJBNFFaeEYxZUtMbC81SGpaTThOck8wM3BIczNxQ0FPUWxoYXEveW9QS0Rac0FBVE1GUWExTGN3QkN3dGhBRld1allmdUlBVk5ySzJGVWhFOXUvMmJqYUZVMzNiL1VUS0wvMWFJME0rdVBrQ2Zub0JuYXlHTEF5RDg2OUZLdUkwYkRRUmZFd2JZYjkvUm5kMmhJa3JQWERJMjFyMjhMTXJITEJLcHJsK1JUQ01ON0FDL0hrSnEvb1lOVkplZENRSiszaTY4aDMvWUttUXo2ZW9qQkN4NHRpNXA1K2dBdlBrNjhNWnJ3TTNid210dzlZYmgzdnZPVG9DZG5SQWtsSm9HNU9hcXR6RTFCZjQzRUJnMG9PUXhtUXk0OTBDOXJiN002d0tmelFCc2JFb2UyL05IMmFWcVV0Tktzb3dBd0x1amhmZHVUQndnVDlWYnR5N1F1aVV3N0g4bDYrWGtxbitHeG8wRzdPcVgzTit4UjN0MmlLeHNvWHhKKzM5VDRmYm9vamxJUVNvVnpyM0RYaEh1dC9NUzNpc3BUOVRiQmwwVUFqL2s1MjMvM2tLZ3krTVkxWFk1T1NWL096bXFMbFBPUktQY2pvaUlpSWlJaUlpSWlJaUk2RG5HSUlYYVl2dHVZTkVjNFcvWEprQ3Y3c0RaQzRidGt5NXZEaStaUVoyV0RodytidGorVklYMlN2VkJpNG9BUDE5ZzJvU3kxek16SzBrbHI0bG5hK0RnRWUzTDY1b0pnNWR1cmtDenBrSVpEWmNtSlFPNXlwNmtBbHQrRVVxRUtNc3ZFRW8wbkQ0blpGN28wMU9ZTGE0OEdHOXFBdlRvS3R6UzBvWHNDcWZQQWJFYTB0NlhWeU1IWU8wSzdjdkZZbUNYaGxubSt1cmlyYnIrcC9PQmlDamQ2NWlaQ2MrbFp5dWdZM3ZodVMwdHZ3RFl0UmM0ZkV6MThjS2lmN05QbkFjYU93TDkvSUhldmtLQWl2eDRPblVRYmhsUGhjQ1B2MDhCU2NuNkhjLzhKYnBMZXdCQ0ZnemZicnJiT0RrQ3N6OVc2bmVoVUVLbW9GQzRtWm9BRFJxb1p1QUFnSXRYZ014TS9mcGFtbGtkNEl0WlFITzNrc2V1M2dEMkhTaDczYng4NFhWcjBVeTRYOThXbUtySForemttWklnQmtCNDN2MTdsZHdQaXlnSjJ0RW0rSHBKa0lKOVE2SC9tdDVEcDgrVkJDbUlSRUJmUCtBM0xTVXNsTS9iWWhFdzVpMGdZTGxxbTN2M1MvN3U0ZzM4YnhCdzdHL2h0UnYzZHNteTBGSlpGb2lJaUlpSWlJaUlpSWlJaUo1VERGS29MZTZHQ29Obzh2cnFJNGNERjRNck5tTzh1alYxQVhyMktMbi8yKys2VTd6WFJrMWRnSW52Q3VVUENvdUU5UHR1cmlYTDQrS0JoTVNLYlRzN0cwaCtJZ1NiR0JrSkFRd2lrVENEdkcwYm9ITUhZWEMydnEwd3VLOVBtdmZrRkdHVzlyRi95bjZ1azFPRVRBdTcvd0RhZWdKOWV3dURvOHFaQ09yYkFxOE9GbTdoa2NDMm5hcXA1NThsWm5XQUpzN0NjOW5JQVhCeEZsNWZCd2Yxd1htNVlnbHc1aHl3OTRBUStLRkxYSUtRV1dISEhxRGJDOENBZm9CN2k1TGxOdldBb1lPQlZ3Y0J0KzhDSjA0Q1Y2N3F6bFR4OUtrUUtLSkxRWUh1NVlEdzJpa3pOUlZ1dXFTbEMxa2pLbXJDdTBMd2g5empHTjNsTlVyYnRoT1k5NmtRUUtHUG1GaGc3LzZTK3pZMndOVDNTKzRYUzRBTm00WFBseTdCMTRIeFkwdnVkKytxT1VnaFBsRTFzMDN2bnRxREZPNkdDdGtqMnJZUjdyZjNFaktuM0ExVjNkNmxZS0RydjVsblJvOFVic3B5Y29VZ0Z5SWlJaUlpSWlJaUlpSWlvdjhBQmluVUpqOXVGV2JkVzVnTE0zM2ZHQ2JNMUsxTnhHSmcwdmlTd2QrN29jSXM1MmROZkFMZzNMaWtScjJ5aENTaFJJWUl3a0J6NllIdW5Gd2dPUmxJU2hIU3dDY3IvWnY4UkpqSkRnRExGZ29EblpZV1FzRENvMmdnTFUwWTVEYldzTi9Tc3JLRjhnem5Md04zUWlwV251SE9QZUZtYWZsdnFZUGV3b0MrTXVmR1pjL3FMMHR4c2VhVStOVkZPWGpIcks0d3M5L1NvdXoxRXBPRTBnNy9uQ2s3U0VEVFBzOWVFRzdObWdxdm8yL1hrcUFBa1VnWXBMYXhGb0lVYWtKYXVwQU53cXhPMlcxbE1tR2dmdk0ySUQyajR2dmN1VmNJMG5Dd0Z3YmdGMytsdWN5RU5xRVBnRS9uQVFQN0M4RU9OdGFxcFVHa01pRVFKeWtadUg1TEtDV1RyeFN3NGVJTW1DZ0ZZdnp4RnhBZFcvWitVOU9Fa2hITm1ncC82OG9rY2VFeVlHc2psSDc0cDR6ejI4Njl3TEkySmZjOVc2c0dLUURBK3MxQ1ZoUGw3Qk55QlFYQXQ5OXJMMVZCUkVSRVJFUkVSRVJFUkVUMG5HR1FRbTJTbGc1czJRWjhPRW00LzhwQTRQSlZZVlp2YlRGdkNpQklBQUFnQUVsRVFWUjBTTWxBVzE0K3NQWUh3L2FuUE83Y0xVa1puNWNuUEs5Ti84MmVJSlVLZzVhMzd3SjcvaWdaQlAvOVQ2RnRjb29RbEpDVXJQK0E3UFdid3I4SlNVSndCeURNeWo5eEVuaTVuM3I3MURSaFp2ZjloMERJUFNEcWNkbXp3L1dWblMyVU5EaDhER2p0RHJ6VVY4Z0tZR0lpRFBKV1p0QWFFTElSVEpwZU5YMHRyNHdNSWRQQjFBL1VseFVYQzgvcGpkdkF0WnRBMUtPcTJXZmtJMkQ5ajhBdk80RitmWVNBQmJ2NndyS2Z0bGNzb0tTMHdPTkNzQXlnKy9VSldDNEVhSmlZL0p0SndhVGtieE1UWWNEL1Nhcnd2aXB2WUlZbUtVK0F1UUhBNVBlQmpWdUFweFVvR3hFVEIyeXFZUG1QMnlIQXpEbkFSNU9FSUNOOXlrekk3ZG9yQkR5VWxUWGs2Ti9Bb2FQNmZmN0NJb1J5RjNWTWhhQXlUZGtaY25PQmVRSEFrSmVCWGoyRUFJL2NYT0Y4czNlL2NGNGdJaUlpSWlJaUlpSWlJaUw2anhESlpGVTFDbHJEaG84MmRBK3F6d2ZqZ0pmOGhiK1RVNERaODRWQlprUHphQVVzL0Z3WUdKVEpnSlhmQzJuTXFYeHNiSVJTRTRsSlFrbUorQVFoeTBKTno2UzJzZ1I4dXdFblRnbUQrYys2Qlo4THgvUTRXaWhCRUJZaGxFT29pWklwWXJHUXp0L1ZSUmdJcCtvbkZnR1dWcm96SXRRVVU5Tm5yK1JOZGR2M3E2RjdRRVJFUkVSRVJFUkVSRVJFdFJTREZHb2pzVmlvMmQ3V1U3aC9Pd1Q0OHV1cW1aMWRVWGIxZ2E4RGdIcld3djNkdndON3l6R0RtWWlJL2pzWXBFQkVSRVJFUkVSRVJFUkVSRm93U0tHMkVvdEthdDBEUUVGaDFhWCtyd2dqSThCRXFUcUljbzE0SWlJaVpReFNJQ0lpSWlJaUlpSWlJaUlpTFl6TGJrSUdJWlhWcmtBQWlVUzRFUkVSRVJFUkVSRVJFUkVSRVJFUlZaRFkwQjBnSWlJaUlpSWlJaUlpSWlJaUlpS2kvd1lHS1JBUkVSRVJFUkVSRVJFUkVSRVJFVkdOWUpBQ0VSRVJFUkVSRVJFUkVSRVJFUkVSMVFnR0tSQVJFUkVSRVJFUkVSRVJFUkVSRVZHTllKQUNFUkVSRVJFUkVSRVJFUkVSRVJFUjFRZ0dLUkFSRVJFUkVSRVJFUkVSRVJFUkVWR05ZSkFDRVJFUkVSRVJFUkVSRVJFUkVSRVIxUWdHS1JBUkVSRVJFUkVSRVJFUkVSRVJFVkdOWUpBQ0VSRVJFUkVSRVJFUkVSRVJFUkVSMVFnR0tSQVJFUkVSRVJFUkVSRVJFUkVSRVZHTllKQUNFUkVSRVJFUkVSRVJFUkVSRVJFUjFRZ0dLUkFSRVJFUkVSRVJFUkVSRVJFUkVWR05ZSkFDRVJFUkVSRVJFUkVSRVJFUkVSRVIxUWdHS1JBUkVSRVJFUkVSRVJFUkVSRVJFVkdOWUpBQ0VSRVJFUkVSRVJFUkVSRVJFUkVSMVlobk4waWhucldoZTBCRVJFU2w4ZnVaaUlpSWlJaUlpSWlJaUloMGVIYURGSnE2R3JvSFJFUkVWQnEvbjRtSWlJaUlpSWlJaUlpSVNJZG5OMGpCallNZ1JFUkV0UTYvbjRtSWlJaUlpSWlJaUlpSVNJZG5OMGloVHkvQTJOalF2U0FpSWlJNVl5T2dyNStoZTBGRVJFUkVSRVJFUkVSRVJMWFlzeHVrME5nUkdEckUwTDBnSWlJaXVUZGVBeHdiR2JvWFJFUkVSRVJFUkVSRVJFUlVpejI3UVFvQU1Hd0k0TVRCRUNJaUlvTnpjd1grTjhqUXZTQWlJaUlpSWlJaUlpSWlvbHJ1MlE1U01ERUJKcnhyNkY0UUVSSDl0NGxGd09UeGdQalovbGxCUkVSRVJFUkVSRVJFUkVUVlR5U1R5V1NHN2tTbEZVdUEzYjhEZng0Q3BNLys0UkFSRVQwVHhDTGdsVUhBeU9HQXNaR2hlME5FUkVSRVJFUkVSRVJFUk0rQTV5TklRUzQ2RnJoeEd3Z0xCeDZHQTJucGh1NFJFUkhSODZXK0xlRGVBbWpaSE9qWUhuQnhOblNQaUlpSWlJaUlpSWlJaUlqb0dmSjhCU2tRRVZXam1KZ1lIRHAwQ0UrZVBGRjV2SHYzN3VqVnF4ZE1URXdNMURNaUlpSWlJaUlpSWlJaUlpS2lad09ERklpSXlrRXFsZUxTcFVzNGMrWU1pb3VMRlk5YldsckMzOThmN2R1M04yRHZpSWlJaUlpSWlJaUlpSWlJaUdvM0Jpa1FFVlZBWm1ZbURoNDhpTWpJU0pYSEhSd2M4UExMTDZOSmt5WUc2aGtSRVJFUkVSRVJFUkVSRVJGUjdjVWdCU0tpU25qdzRBR09IeitPakl3TWxjYzlQRHpRcjE4LzFLdFh6MEE5SXlJaUlpSWlJaUlpSWlJaUlxcDlHS1JBUkZSSjhoSVFaOCtlUlZGUmtlSnhJeU1qZE8zYUZUMTc5b1NKaVlrQmUwaEVSRVJFUkVSRVJFUkVSRVJVT3pCSWdZaW9pdVRrNU9EdnYvL0c3ZHUzVlI2M3NMQkFuejU5MExGalJ3UDFqSWlJaUlpSWlJaUlpSWlJaUtoMllKQUNFVkVWUzBoSXdPSERoNUdRa0tEeWVNT0dEZUhuNXdjUER3OEQ5WXlJaUlpSWlJaUlpSWlJaUlqSXNCaWtRRVJVVFVKQ1FuRHExQ2xrWkdTb1BHNXZidzgvUHorMGJ0M2FRRDBqSWlJaUlpSWlJaUlpSWlJaU1nd0dLUkFSVlNPcFZJcmc0R0NjTzNjT2VYbDVLc3NhTldvRVB6OC91THU3RzZoM1JFUkVSRVJFUkVSRVJFUkVSRFdMUVFwRVJEV2dzTEFRNTgrZng2VkxsMUJjWEt5eXpOSFJFYjE3OTBhTEZpME0xRHNpSWlJaUlpSWlJaUlpSWlLaW1zRWdCU0tpR3BTZm40K0xGeS9peXBVcktDd3NWRm5tNU9RRVgxOWZ0R3JWeWtDOUl5SWlJaUlpSWlJaUlpSWlJcXBlREZJZ0lqS0Fnb0lDWEw1OEdaY3ZYMForZnI3S3NnWU5HcUJIang1bzI3WXRSQ0tSZ1hwSVJFUkVSRVJFUkVSRVJFUkVWUFVZcEVCRVpFQ0ZoWVc0Y3VVS0xsMjZoTHk4UEpWbDllclZRL2Z1M2RHaFF3Y1lHeHNicUlkRVJFUkVSRVJFUkVSRVJFUkVWWWRCQ2tSRXRVQlJVUkdDZzROeDhlSkY1T2JtcWl3ek56ZEg1ODZkNGUzdERVdExTd1Axa0lpSWlJaUlpSWlJaUlpSWlLanlHS1JBUkZTTEZCY1g0OXExYTdodzRRS3lzN05WbG9sRUluaDZlc0xIeHdmT3pzNEc2aUVSRVJFUkVSRVJFUkVSRVJGUnhURklnWWlvRnBKSUpMaCsvVHJPbnorUHJLd3N0ZVdPam83dzhmRkJtelp0WUdSa1pJQWVFaEVSRVJFUkVSRVJFUkVSRVpVZmd4U0lpR294cVZTS216ZHZJaWdvQ0UrZlBsVmJibTV1RG05dmIzaDdlOFBDd3NJQVBTUWlJaUlpSWlJaUlpSWlJaUxTSDRNVWlJaWVBVktwRkdGaFliaDY5U29pSXlQVmxvdEVJcmk3dTZOVHAwNW8zcnc1UkNLUkFYcEpSSVowTWlrRTE5T2pFSjN6QkRHNXFZYnVEaEVSVlZJVGN6dTRXalJFSjFzMzlIRm9ZK2p1RUJFUkVSRVJFUkZWR1FZcEVCRTlZOUxUMDNIOStuWGN2SGtUdWJtNWFzdXRyS3pRb1VNSGRPellFZlhxMVROQUQ0bW9KajB0eXNYYWg4ZHdOUzNDMEYwaElxSnEwc1d1QmFhNkQ0Q2xzWm1odTBKRVJFUkVSRVJFVkdrTVVpQWlla1pKSkJLRWhvYmkyclZyaUk2TzF0aW1hZE9tNk5TcEUxcTNiZzBqSTZNYTdpRVJWYmZiR1kveDdmM0RlRnFrSHJCRVJFVFBGN3M2VnBqWmVqQThyQnNidWl0RVJFUkVSRVJFUkpYQ0lBVWlvdWRBYW1vcXJsNjlpbHUzYnFHZ29FQnR1Wm1aR2RxMWE0ZE9uVHFoWWNPR0J1Z2hFVldIRmZjUDRuektBME4zZzRpSWFraVBocTN3U2VzaGh1NEdFUkVSRVJFUkVWR2xNRWlCaU9nNVVseGNqSkNRRUZ5N2RnM3g4ZkVhMnpnNE9NREx5d3RlWGw2d3RyYXU0UjRTVVZVNWwzSWYzOTQvWk9odUVCRlJEWnZSZWpCNk5teHQ2RzRRRVJFUkVSRVJFVlVZZ3hTSWlKNVRpWW1KdUhidEd1N2N1WU9pb2lLTmJabzBhUUl2THk5NGVuckMzTnk4aG50SVJKVXg5L1p2dVBzMDF0RGRJQ0tpR3RhbW5qTytiRGZTME4zNHo4bkp5VUZ4Y1RFc0xDeGdiR3hzNk81VW1lZjF1SWlJaUlpSWlLaDJNMXE0Y09GQ1EzZUNpSWlxbnFXbEpkemQzZUhqNHdOcmEydGtabVlpSnlkSHBVMW1aaWJDdzhOeDZkSWx4TVRFQUFCc2JXMWhaR1JraUM0VFVUbjg5dmdDY2lYcTVWMklpT2o1TjZSeFowTjNvVm85ZmZvVVptWm1PdHVzWGJzV1Q1NDhnYXVyYTQzOGRwMDVjeWJXcjErUE5tM2FvSEhqeHRXK1B3Q0lpNHZEbVRObmtKaVlpS1pObXdJQTR1UGprWmFXQmhzYm15clpSM1VlMThHREJ4RWZIdzhuSjZjcUQ0QTRkKzRjd3NMQzRPRGdBRk5UMHlyZHRpYTNiOStHbFpVVlRFeE05R29mR1JrSlcxdmJLdTFEVGs0T2poMDdocXRYcjZKZHUzWlZ1dTNhTERNekU0V0ZoYWhUcDQ3T2RyWHh2RkZkamg4L1h1M3YvYVNrSk1URnhjSE96ZzRpa1VobjI4dVhMOFBLeXFyTTU3KzJ5OHJLUW5wNk9yS3pzMkZzYlB4TUJXN0paREt0cjFORVJBVE9ueitQM054Y09EbzZhbXdqa1VnZ0VvbktmSzNMSXBGSThPREJBeng1OGdRMk5qYVYrcHhGUjBlalhyMTZsZXBQZVQxNThnUTdkdXlBaDRlSDN1Zjdpb3FNakVTOWV2WFVudlB3OEhBa0pTVnBmUDdpNCtNUkd4c0xFeE9UY24zZU5tM2FoS0NnSUx6d3dnc1FpOFVhMjl5NGNRTkJRVUd3c3JLcTF1YzlLaW9LZ1lHQlNFaElRSXNXTFFBQVlXRmhTRWhJZ0wyOWZhVzJIUlFVaE45Ly94MFpHUmxvMmJLbHlyTEN3a0k4ZWZJRWxwYVdGZHAyVGIwM3NyS3l5dnkrazh2SXlFQnViaTdxMUtsVDZjOXVhVkZSVVlpT2pvYTF0YlhHNDlWMXpxbE5ucWZmb3MvYTkzSldWaGFPSERtQ3g0OGZLejdyK2lvb0tNRGh3NGRoYm01ZUk5OEQxZlViT3prNUdSWVdGbFcydmVmVnMvTnJpNGlJS3NUVTFCVGUzdDd3OXZaR1VsSVM3dDY5aTN2MzdpRTlQVjNSUmlhVElUSXlFcEdSa1RoMDZCQmF0bXdKTHk4dnRHelo4cG42anpuUmY0VVVNcVFXWkJtNkcwUkVaQUNwQlZtUXlLUXdFbW0reVB5c08zRGdBTFp1M1lxSkV5ZGl3SUFCR3R1RWhZWGh6ei8vUklNR0RiUzJlUjVFUkVSZ3pabzFjSFYxaForZkh3b0xDekZ2M2p6RXhjVmgyTEJoR0RObVRLMGRGTHgwNlJMV3JGa0RBSmcyYlJwZWVlV1ZLdDMrbWpWcmtKR1JnUzFidGxUN3hiL1kyRmpNbkRrVDF0YlcyTHQzcjlZQkhybFZxMVloTURBUW4zenlDZnIzNzE5bC9RZ1BEOGVhTldzZ0Zvdmg1K2NIWjJmbkt0dDJkY2pMeXl0WGU3RllySEZnWnVUSWtiQzJ0c1p2di8ybWRkMy8wbm5qOE9IRFdMMTZOYXlzclBEenp6K1hlZkZlS3BVaU16TVRUNTgrUlVaR2h1Sm1hV21Kdm4zN2FsM3Zqei8rd0I5Ly9JSFdyVnZqKysrLzE5b3VQajRlYytmT0JRQnMyYklGTGk0dUZUc3dBOHZLeXNMRWlST1JuSndNYzNOejdOeTVzMExidVhQbkRyWnYzNDR2dnZpaXhzcHJob1dGWWNtU0paZ3dZUUs2ZGV1bXRqdzRPQmhidG15QnY3OC9PbmJzcUxZOEtTa0pTNVlzZ1pPVEUyYk5tcVUyTUo2V2xxYjQvRTJjT0ZIbk9UQTdPeHNmZnZnaEFHRG56cDFvMkxCaGhZN3B6cDA3bURGakJqcDI3SWl2di81YVpabFVLa1ZCUWZtQzliV2RYMHBidlhvMUxsKytqRnUzYm1IdDJyWGwya2Q1SkNjblk4S0VDYkMxdGNVMzMzd0RWMWRYeGJJRkN4WWdPVGtaVzdkdVZRc2UzTDU5TzA2Y09JSHAwNmRqNE1DQmV1L3YyTEZqeU1yS3d1VEprN1VHanB3K2ZScUJnWUV3TXpPcjFzOXhkSFEwdG03ZGlwWXRXNkovLy83SXo4L0hnZ1VMa0pLU2dwZGVlZ2tUSmt6UStkazVmdnc0SGoxNkJGOWZYM2g2ZXFvc0N3NE9SbUJnSUxLeXN2RHl5eStyTEZ1OWVqV0Nnb0l3YWRJa3RXWDZxSW4zUmxGUkVkNTY2eTJJeFdLc1g3Kyt6T0RSaVJNbklqVTFGYnQzNzBiOSt2WEx0YStqUjQ4aU1EQVFYMzc1cGNibmUrL2V2VGh4NGdRR0R4Nk1qejc2U0czNXVuWHJrSmFXaGlsVHBzRE96azd2L2ViazVPRHg0OGQ0OU9nUkhqOStqT1RrWk15Yk4wL25lVVVpa1NBbEpRWEp5Y21JalkxRmRIUTAyclp0aXg0OWV1amMxL1AwV3hRdzdQZHlXbG9hWW1OakZUZGpZMk84Kys2N090ZDU4dVFKMXExYkJ4c2JtM0wvSHI1MDZSTFdybDJMUm8wYVlkdTJiV1grOXE2czZ2aU5IUlVWaGNtVEo2Tm56NTZZTVdNR3pNek1VRmhZQ0lsRVVxN3Q2UHY5OVN6anlCTVIwWCtJZzRNREhCd2M0Ty92ajRTRUJOeTdkdzkzNzk3RjA2ZFBGVzBrRWdudTM3K1ArL2Z2dzhURUJDMWF0RUNyVnEzZzd1NyszSDhwRWowcnhCQkJDbGJzSWlMNkw1SkM5dHdHS0FEQ2JPamMzRnlzWExrU1o4K2V4WXdaTTlDZ1FRT1ZOaWRPbkFBQTlPclZxMXdERlVaR1JqVXkwNm1xeUg5N3k2dDBtcHFhWXVUSWtmaisrKyt4ZCs5ZUJBVUY0Wk5QUHFsMXMrcGpZMlB4MVZkZkFRRDgvZjJyL0tLd0xvbUppWXA5bDBlUEhqM3crdXV2YTF4MisvWnRBSUNQajQ5ZUYwazdkZXFFd01CQXJGNjlHczJhTlZPYnphbE1JcEhvZmJIU3c4TURYYnAwd2VYTGw3RjE2MWJNbmoxYnIvVUF3TmpZdU5vdjhDcVRTQ1RsZnQxZFhWMnhlZlBtQ3UydnBzNGJNcGtNT1RrNXlNN09SbVptcG1MQVB5MHREYW1wcVVoT1RrWmlZaUsrL3ZwclNDUVNuWUVWcFZsYVdtTE1tREU2MnlRbkorT0hIMzRBQUx6OTl0c3dOamJHc21YTFVGQlFvSElyTEN4RVFVRUJjbk56a1ptWkNVMlZmdXZVcVlOdTNicHBMUHNvbFVweDVzd1pBTUx6cGN1NWMrY0FBQzR1TG5vTmhCajZPZFNrcUtnSUFRRUJTRTVPQmdEazV1Wmk4K2JOR2dmbWRKRklKRmk5ZWpXaW82T3hkT2xTTEYyNlZQRzVPM3YyTEFJQ0FzcmRON20zM25vTDQ4YU4wN2pzNk5HamlJdUx3L3o1OHpGdzRFQk1talJKN3dDMjgrZlBZOFdLRmNqT3pzYURCdy9RbzBjUDlPelpVNlhOMDZkUHNYLy9mZ0RBaEFrVEtud001WEg4K0hFQWdKZVhsOXF5cUtnb1RKdzRzVnpiMCtmOGN1alFJVnkrZkJrQThONTc3eWtlLy9YWFgzSHo1czF5N1E4QXZ2cnFLNjB6N2srZE9nVkErQncyYWRLazNOdXVEcEdSa1FDQVZxMWFWZXQrNU85TitYZWZtWmtaUHZyb0k2eFlzUUxIangvSGxTdFhNSDM2ZEhUdjNsM2orcnQyN1VKc2JDenExcTJyRnFRUUhSME5BSXJzVTNKU3FSVDE2OWRIWGw0ZXZ2MzJXNXcvZng0elpzelFlMkMvcHQ0Ym9hR2h5TS9QaDVPVFU3Vm03U29zTE1TK2ZmdncrUEZqekp3NUU5OTg4NDFhaHE1YnQyNEJBRjU0NFFXMTlTOWN1SUEvLy93VGdQQTd6OWZYVitOKzd0eTVnMjNidGlFckswdHh5OC9QVjJ0MzkrNWRORzNhRk51M2IwZE9UZzd5OHZLUWxaV2xFbGhYK250TWZyN1M1bm43TFZxZDM4dUFrSlVqT1RsWjdaYVltSWk0dURqazV1YXF0RGMzTjhlNGNlT3FMWnVHL0J6NXlpdXZWUGozcXlGL1kwdWxVcXhhdFFyRnhjWEl5OHRUblBlV0xGbUNDeGN1Nkg4UUFOcTBhWVBWcTFlWGE1MW5EWU1VaUlqK294d2RIZUhvNklpK2Zmc2lMaTRPOSs3ZHc3MTc5NUNabWFsb1UxUlVoTkRRVUlTR2hrSWtFc0hWMVJXdFc3ZUdoNGRIaFZPa0VSRVJFUkZwTTNic1dIVHMyQkhMbGkxRGNIQXd4bzhmandVTEZpaG1mMlpuWitQSWtTTUFTbVlVNmN2WDF4Y0xGaXlvbG41WEIvbkFxUElGdG43OStzSEx5d3ZMbGkxRGFHZ29mdm5sRjZ4WXNjSlFYVlR6NU1rVGZQcnBwNG95Yy9mdjM4ZjQ4ZVBMWEs5VnExYVlOV3RXcGZlZmw1ZUh1M2Z2bG51OTBnTWF5b0tEZ3dHZ3pCbDdjbjUrZnJoNDhTTCsrZWNmTEZ1MkRKczJiZEk2VUxWanh3NzgrdXV2NWU3dm1UTm5GQmVyOVRGcDBpUU1HemFzM1B1cEtKRklCSDkvLzNLdFU1azAzelYxM2poMjdCaFdybHhaNWpwMzd0eEI0OGFORlFPNytyQ3pzOU01d0Y1VVZJUkZpeFloTnpjWDNidDNWN3llNGVIaGlvRTVPUk1URXhnWkdTRS9QeDkyZG5ad2MzT0R0YlUxcksydFlXVmxCU3NySzFoYlc2T29xRWpqdm9LRGc1R2FtZ296TTdNeXMwNmNQWHNXQUhSbVpWQm15T2RRRTRsRWd1WExsK1BHalJ1d3NyTEMrUEhqc1hidFdodzZkQWcyTmpZWU8zYXMzdHN5TWpMQzNMbHpNV1hLRkZ5N2RnM2J0MjlYOUtkQmd3WmFCMTAxU1U5UFIyaG9xT0srcmxtNjA2Wk5ROU9tVGJGaHd3WUVCZ2JpMXExYitQcnJyM1YrcHFSU0tUWnMySUFEQnc0QUFKeWRuVEY3OW14NGVIam8zY2Zxa3BXVmhWT25Ua0VzRnV1YzhXNXVibDVtQ25INU5hMnloSVNFWU4yNmRRQ0ExMTkvWFNYanhPUEhqeFhCYXVXaEtUaEk3dVRKa3dDQUlVT0dWR2tBMmNhTkd4WEJCc3JrQTR4ejVzeFIyMStqUm8wd2JkbzBSRVJFd01URUJHNXVibFhXSDAza0Faakt2MjI2ZE9tQ0gzLzhFZDk4OHcydVhMbUM5ZXZYbzFPblRtckJOcmR2MzBac2JDeU1qSXcwWnBKNC9QZ3hBS2dkZzFnc3h2ang0OUdoUXdjc1g3NGNseTlmeHZqeDQvSFJSeC9Cejg5UFozOXI4cjBoRDNqbzNiczNBQ0Z6enNhTkc3VnVSejdnUDJiTUdLMkR4ZmIyOXRpeVpZdktZNmFtcGxpMmJCaysvUEJEUEhyMENMTm56OGJLbFN0aFpXVUZRQmpnVDA1T2hyR3hzVnIybGNqSVNDeGZ2aHdBTUdyVUtLMEJDb0R3bTFBZTdDQVdpMUd2WGowMGJ0d1k5ZXZYUjZOR2pSUTNKeWNuNU9Ua2FQeHVOalkyaHAyZEhlclhyNDhHRFJyQXpzNE9kbloyY0hCdzBMbmY1L0czYUhWOUw2ZW1wbUxreUpINmR4VEM2NW1Ta2dKN2Uzc1VGeGNqUHo4ZnhzYkc1Y3J3ZHZIaVJVWGdaV254OGZFQWhFeFpnWUdCWlc2clU2ZE9tRFp0bXNwamh2eU4vZXV2dnlJME5CUTJOamFZT1hPbTJqcmR1M2N2TTl0U1hsNWV1ZnJ4TEdPUUFoRVJvWEhqeG1qY3VESDY5ZXVIbUpnWVJjQkNkbmEyb28xTUpzT2pSNC93Nk5FakhEMTZGSTBhTlVLclZxM1F1blhyU3RlTkl5SWlJaUtTYTlldUhUWnUzSWhseTVZaE1URlJaUkJpKy9idHlNL1BoNHVMaTBvcXpyUzBOTnkvZngrMnRyWnFneXozN3QxRFJrWkdyUzJOb0kwOFNLSDBRS0tqb3lOV3JWcUZ2WHYzMXFxMDlVK2ZQc1ZubjMybW1JME1sRnhrTEV2cEdYeVY1ZUxpZ2cwYk5wVFpMakF3VURINElKZVhsNmVTYWU3R2pSc1FpOFZ3ZG5aR1ltS2k0bkVyS3l2azVPUWdJeU5EYmJ2Ky92NDRkKzRjdW5idGlxaW9LSTM3YnRLa0NaeWNuT0R0N2EzdllWV1lyb3Y1MVVFc0Z1UHp6eit2MFgzV3hIbWpWYXRXc0xlM1Z3enlaMlJrSUNvcUNoMDZkRUN2WHIxUXYzNTkxSzlmSDg3T3puank1QWtBNFgyaTZRSzFYSEp5TXRhdlgxL204WDMzM1hkNCtQQWhtalJwZ2s4Ly9WVHgrTktsUzFGUVVBQXpNelBVclZzWGRldldoYkd4TWY3KysyOHNYNzRjdlhyMXd1VEprOHZjZmxGUkVZcUxpd0ZBTVNEZzcrOFBZMk5qbGRJZHlwa2xvcUtpOFBEaFF3RENqSGZsejBkcE5qWTJNRE16TStoeldGcEJRUUdXTEZtQ2l4Y3Z3dFRVRkFFQkFXalRwZzJzcmEwUkVCQ0E3ZHUzbzdpNEdPUEdqZE43SU5uTnpRM2p4NC9IaGcwYnNIMzdkclJ0MnhZZE8zYUVwNmNuRmkxYXBOanYrdlhyNGV2cnF6WkxPVDA5SFh2MjdNRzFhOWNBQ0RNb1I0OGVqYzZkTyt2Yzc1QWhRK0RoNFlIRml4ZWpWYXRXWlpaWkVJdkZ5TXpNaEVna3d0Q2hRL0hlZSsvVmFLYWh2THc4TEYyNkZNT0dEVk1iQlAzcnI3OVFVRkFBTHk4dkZCWVdJaTR1VHJGTXVieUptNXRibVFFdmFXbHBlT09OTjNTMmlZbUp3YUpGaTFCY1hBeHZiMisxd2N5eFk4ZmkxVmRmMWZmUUZMUUZwOTI1Y3dlUmtaR29VNmNPQmd3WWdJY1BIMkxUcGsySzVmTFNyTXVXTFZQTFppb1BTTnF6WncvKytlY2Z4ZU1qUm94QWx5NWQ4UGp4WTQxQkdmS0FnQWNQSHFndHk4bkp3YjE3OTFCVVZBUW5KeWVOYlpUWjJ0cFdhcGEvL0p3cVA5L0kyZGpZWU1tU0pUaHc0QUM4dkx3MC9tYVRCNXY1K3ZxcWxSaElTRWhBVnBaUUVsTmJOZ2h2YjIrc1c3Y084K2ZQUjBSRUJJS0RnM1VHS2RUMGUrUDY5ZXNBaElCVVFBaHVhdCsrdmRidFhMOStIVVZGUmZEMDlOVDYrZFgyKzZwaHc0Wll1blFwcGsrZmpxaW9LSnc4ZVJMLys5Ly9BRUF4TU5xNWMyZlVyVnRYc1U1dWJpN216Sm1EM054YytQdjc2eDNFTldUSUVFeWRPbFhuZVZUKy9lSGc0S0FvbHlNUHJDdVA1K1czS0ZCejM4dDJkblp3ZEhSRVFrSUNSQ0lSNnRXckIxdGJXOFgyWEZ4YzhOcHJyOEhlM2w1eFUvNThYcmh3QVFFQkFlVU9Ccy9KeVVGc2JDekVZckhhKzFkK1gza2lwU1lTaVFSRlJVVWFNMFlZNmpmMjFhdFhzV1BIRG9qRllzeVpNMGZqKzJyVXFGRndkM2ZYdWQzRXhFUUdLUkFSMFg5VGt5Wk4wS1JKRS9UdjN4L1IwZEc0ZS9jdVFrTkRGUkdvY29tSmlZb3Z6SHIxNnFGNTgrWm8wYUlGM056Y25xazB1a1JFUkVSVSs5U3JWdzlMbHk1RlJrYUc0Z0psWkdRa0RodzRBQ01qSXdRRUJNREp5VW5SL3JmZmZzUDkrL2N4Wk1nUWpCNDlXdkg0a3lkUEZETlpsVk85M3IxN0Z3c1hMdFM3UC9JTDMwdVhMb1d4c1g2WFV0cTBhYU95ajVpWUdNeVlNVVB2ZmNvSEZWSlNVclNtZi8zOTk5OEJDQmZ6ZHV6WVlaRGprdmZ4czg4K1EzUjBOT3p0N2ZIMTExK1htVVo1MjdadCtQMzMzeUVXaTh1Y3dhVjhvVlpaUVVHQjRrS3RjcDF0a1VpazEvOUpOTlhtUG52MnJNYnNGTysvLzc3Sy9YZmVlVWNsRGJvbWUvZnV4ZDY5ZXpVdVc3VnFGVjU4OFVXOCtPS0xaZmJ6V2ZYdHQ5L2l6cDA3WmJiejl2YkdsQ2xUa0p1YnE1aWhLVmRjWEl6TXpFeVZDOS8xNjlmWG1JcS91czhiYm01dTJMRmpoK0wrM3IxNzhjTVBQNkJ0MjdZWU1tU0lTbC9rQSt5bXBxWTZzM0JvQzJKUjl2UFBQK1BZc1dNQWhNRkk1UklOVlJXQXNtM2JOdXpldlZ2bHNjREFRTFVaak1xREVNckxkQVVSQU1EQ2hRdlJvMGNQZ3oySHBTVW5KMlBCZ2dVSUR3K0h1Yms1dnZ6eVM3UnAwd2FBY0l5ZmZ2b3BsaTlmanQ5Kyt3MVJVVkg0L1BQUDlhNDVQblRvVUZ5NGNBRzNidDNDVjE5OWhSOSsrRUZsY1AzV3JWc0lDZ3BDWUdBZzNOemNNSExrU0xScjF3Nzc5dTNEb1VPSEZBUDBZOGFNVVJ2QWwvdnJyNzhVSlV5VW1aaVlJQ1ltQmg5KytLSGlzZFRVVkFEQ3dJbnlUTk9DZ2dKWVdscmkzcjE3YXE5Zmh3NGRWTkxhVjZXaW9pSXNXTEFBTjI3Y1FIQndNSDc4OFVkRnlZUHM3R3pGOTFwSVNBamVlZWNkbFhVLytPQURkT3JVcWNyNkVoY1hoMW16WmlFakl3TXVMaTZZTzNldTJrQ3EvQnBaVmRtM2J4OEFZT0RBZ2JDMnRrWjRlTGpHMmZpNmdnWGk0dUpVZ2pma002YVhMVnVtc2Yyd1ljT1FsWldGMzMvL1hlTjM0N1p0MndBSWc3blRwMC9YMmY4QkF3Wmc1c3ladUhUcGtsNVpVVXFULzdaSlNFalErdHRHMlZkZmZZWG16WnNqT3p0Yk1VTmNVK3ArK2ZOVnYzNTluUk9wN08zdDhkMTMzMkh2M3IwNkExaHErcjJSbXBxS2UvZnVvVTJiTm9wZ3VpNWR1cUJMbHk1YTF4azVjaVJTVTFQeDJXZWY2VjI2UXBtYm14c1dMVnFFK1BoNGxhd2w4b0hSMHFWZnpNM044ZUdISCtMa3laT1lOV3VXM3FuK3kxTnl5c3pNck1JWlhaNm4zNkx5dnRYRTl6SUFmUFBOTnpBeE1ZR05qWTNpdFRwLy9qd1dMbHdJWjJkbmpabExxa3IzN3Qwcm5PbnUxS2xUV0xwMHFjWmxodmlOL2ZEaFF5eGV2Qmd5bVF3VEowN1UraDJ1L0o3UnBqeWx5WjUxREZJZ0lpS3Q1UFdyQmd3WWdNZVBIK1BldlhzSURRMVZxMFgxOU9sVFhMOStIZGV2WDRkWUxFYVRKazNRb2tVTHRHalJnbGtXaUlpSWlLaEN4R0l4NnRldmo2Q2dJSGg1ZVNFZ0lBQVNpUVREaHc5WEdXaVVTcVU0ZXZTb1loMWx2Lzc2SzRxS2l2RENDeStvWFBRc0xpN1dPQU8rTE1xWnhzb2lEd0NvN0Q1bE1sbVo2OGxuNVJuaXVHSmlZaFN6MXV6czdQRE5OOStvdkQ2YW5ENTlXakVRTldQR2pESm5PbTNmdmgwN2QrNVVlMXg1aHJpdnIyK0Y2dEdYNXVUa3BDaFZFQklTZ3VUa1pIVHExRWx0SnBTYm01dGlOcUZjZW5xNll2WlpXYlROMkt1S3VyUGp4NCt2RmVYNVVsSlNFQnNiQ3g4Zkg0MkRHY1hGeGJoMjdab2l4WEZSVVpIR1dyMmxIM2QwZE5TNnorbzhieGpDN3QyN1ZkNzdJbDErR1ZvQUFDQUFTVVJCVkpFSVVxbFVNZkNzamZ3em5aZVhoNVNVRkszdHpNek1WR2FxR2hzYnE4M2VCb1FhNXNwWlhiS3pzM0g4K0hFQXdxQ2Z0a0dXeE1SRXlHUXlyVE9IRFNFb0tBamZmdnN0c3JLeVlHZG5oNENBQUxSczJWS2xqYisvUDh6TXpQRGxsMS9pOHVYTG1EcDFLbWJObWdWUFQ4OHl0eThTaWZESko1OWc2dFNwR0Q1OHVOcE1ZQjhmSCt6WXNRT0JnWUhZdDIrZnlzQ3lsNWNYeG80ZGl3NGRPdWpjUjNKeU11N2Z2MStPb3habXBHcWFsYXBwT3cwYU5Dalh0dlZWVkZTRWdJQUEzTGh4QXlLUkNETm56bFFaNU4yNWN5ZXlzckxRcEVrVHVMcTZxcTJ2bkFtbHNoNDhlSUI1OCtZaFBUMGRqbzZPV0w1OE9Td3NMUEQwNlZOWVdWbFZhUmtHdWJpNE9GeThlQkhHeHNhS0Fmb09IVHJncjcvK1VyUVpQMzQ4a3BPVHNXblRKclZ6M2VyVnEzSHk1RWxNblRvVkw3MzBrdUx4eWs0VU9uLytQQUFobUVGYkN2THIxNi9qOXUzYmlpQ3B3c0xDQ3YzZWtKTktwWHF0THc5cXVIWHJGZ29MQ3dFQXUzYnR3cTVkdTFUYUpTUWtLUHFsYnlhZitmUG5xOXdmUFhvMFBEMDlEZkxlT0hQbURHUXltVnJXbFBQbnp5TWtKRVRqT3ZMSlpOdTNiOWQ0M3ZieThsSUo4SXFLaWxJSllGS21uSTFHWGtaaXpabzFXTHQycmNiMlE0Y09WYmx2WVdHQjMzNzdUV1BibXZDOC9SWlZWaFBmeXpXZGNjdFFxdk0zZGtSRUJENzc3RFBrNWVWaDRNQ0JPc3VzbFNkby9iK0FRUXBFUkZRbWtVaUVwazJib21uVHBuajU1WmNSRnhlSDhQQndoSWVISy80aklDZVZTdkg0OFdNOGZ2d1kvL3p6RDZ5c3JCUlpGcG8xYTZieGh4VVJFUkVSVVdrU2lRU2JObTNDL3YzNzhmYmJiOFBQenc5QlFVRnFNeXUzYnQycW1GSDR5eSsvd05QVFV6RnpwVjY5ZXJDeXNsSkxTZHUyYlZ1VlFRRnRDZ3NMTVhueVpKVzBzWjkvL2ptNmRldFc1cnJhTG1KYldGaW9YVnpYNU9uVHB4ZzllalNNakl6S3JNc3VId0N1NmVPNmZQa3lsaTFiaHB5Y0hOalkyT2gxVVRnME5CVGZmUE1OQUtHT2N2LysvY3ZjWjRNR0RWUUdFU01pSWlDVlN1SHE2cW9ZbkNscnYvcHEyN1l0MnJadEM1bE1obEdqUnFGT25UcFl1SEFoRmk1Y0NDc3JLOHlkTzFlbHZYeVcxc21USi9IdHQ5OWkvUGp4S3VtZmYvLzlkeVFuSjJQU3BFbDY3Zi93NGNPVlBvWlJvMGJWaWlBRnVjV0xGMnU4V1A3MDZWTU1IejVjN2ZIR2pSc3JVaVMvOXRwcnNMYTJ4czgvL3d4QU9EWmRxdk84VVpOa01oazJiOTZNUFh2MkFCQktIc2dEaEJJU0V0U09SNXVqUjQ4cWdqRTA4ZlB6VTNsUER4dzRVSzJ1TXdEODhjY2ZLbW1yLy96elQrVG01c0xGeFFXYk4yL1dPcU4yeUpBaHlNL1ByeFZCQ2hrWkdkaXdZUU5Pbmp3SlFCakFtemR2bnRhWnR0MjdkOGZLbFN1eGNPRkN4TWJHNHFPUFBrTC8vdjN4L3Z2dnEyUkcwS1JSbzBiWXNXT0h5dldQNzcvL1hpMGd6TlBURTVjdlgxWU1DaVlsSmVISWtTT0t0UFp5TFZxMDBEanJmTVNJRVhqMzNYZkxQbmc5blRoeG9rS3o0L1dSbjUrUGhRc1g0dHExYXhDSlJKZ3hZNFlpclQwZ0RLRHUzNzhmZGVyVXdkS2xTOUdvVVNPTjI0bUlpQUFnWk5yUWxxbEdydlFFRzduZzRHQXNYTGdRaFlXRmNIQnd3SW9WS3hTQkdRc1hMa1J4Y1RGbXpweXBzMFo4UmZ6eXl5K0tnV2g1U1E2eFdLeVNVbCt1VHAwNmFvL0x6Nk1tSmlZYTF3R0FUWnMySVMwdFRlVXgrZnRyeFlvVktwL1ZIajE2b0huejVvaUtpb0tkblIwbVRweUk3T3hzWExod0FiYTJ0dkR4OFZHMGxRY3l5R2YyKy9yNjZ2VjdvN1RNekV5OC9mYmJzTFMwMURqZ1c1cjhNeVFQVmdDRXJDRGFaR2RuNjF5dXkrREJndzMyM3BCbmlTajkyL0g2OWV0bFBzOEhEeDdVK0hoaFlhRktrSUtSa1ZHWkFVaEpTVWtBb0NpM29DL2xERDgxN1huOExhcnNlZjVlQm9SeUVhVXpLZWxMK2J5Z2orcjZqWDM5K25Vc1dyUUl1Ym01Nk5Hamh5TGJWMnhzck1iZ3VyNTkrNVlaMUp5Ym02dVdOZU41eFNBRklpSXFGNUZJQkdkblp6ZzdPNk4zNzk3SXpjMUZSRVFFd3NQREVSRVJvWmF1S0NzckN6ZHYzc1RObXpjaEVvbmc2T2lJcGsyYndzM05EVTJhTktrMVA0cUlpSWlJcVBaSVRVM0ZsMTkrcVRKNzdKMTMzbEVNMmdQQ0lONzI3ZHV4YTljdUdCa1pZZkxreWRpMGFSUG16WnVIano3NkNQMzY5Y083Nzc2TE1XUEdxSlV5MERZb1VOcnUzYnVSbkp3TUl5TWpTQ1FTR0JrWjRhZWZma0tQSGowcUZYeXJ6NzVsTWhrQUtQYXJ6MHpKbWp5dVAvNzRBeHMzYm9STUpvT3pzelBtenAyTEJnMGE2RXhmbXBpWWlMbHo1Nkt3c0JDOWUvZkc4T0hETmJZM05qWlcrWC9Da0NGRFZDNWd2djc2NjhqSXlNRDgrZk5WNnRCV0pPMjdOaUVoSVVoSlNZRy92ei9xMXEyTE8zZnVhTDJnbUpXVmhRMGJOcUNnb0VEbG9uQlNVaEsyYnQySy9QeDhGQlVWWWRxMGFYcW5SejV3NEVDNVoydU9HemV1ekJuMnp3S1JTS1QyUHRibmZWM2Q1NDNUcDArclpDVzRkZXNXQUtGOGpQSmdxYk96czlZQlZuM3QzNzlmRWFEdyt1dXZReWFUS2RMRVcxaFlZTkNnUVRyWGo0dUx3ODJiTitIbTVxWno5cisyMnUyNktLZmtIelZxbE03M3RId0FRZjVjMXVSektGZFVWSVMvL3ZvTDI3ZHZSM1oyTmtRaUVkNTQ0dzJNSFR1MnpESTNIaDRlV0w5K1BaWXVYWXJidDIvajJMRmp1SERoQWthTUdJSEJnd2ZyREFZcWZTNDllL1pzbVRQSFUxSlNGRUVVeW5KeWNqUUdLWWhFSWhnWkdhRzR1RmhsUm0xNWljVmkxS2xUUisvelUzbWxwcVppL3Z6NWVQandJWXlOamZIWlo1L0J6ODlQcGMxMzMzMkg0dUppdlBmZWUzcTk5a2xKU2ZqaGh4OHExQjl6YzNNVUZoYkN6YzBOeTVZdGc1MmRIUURnNzcvL1JraElDSXlNaktyOHVRZ1BEMWU4dHRWNUhlejgrZk5xazRua1RwMDZwWEsvVWFOR2VQVG9FUUFoWUVFa0VpRXhNUkVyVnF4QSsvYnRGVUVLang0OVFsaFlHS3l0cmRHK2ZYc0Erdi9lS0UxKzdQbjUrZVZhdjBPSERsaTFhcFhHWmVucDZWaThlREVBNkF3OEtvdXJxeXVpbzZOci9MMGhMN1dyeWJoeDQ3U1dJWmd5WlFyUzA5T3hZY01HallGVHBaOWZGeGNYUmNDZkpqRXhNUmcvZmp3QVlQbnk1V2pSb29XK2g2RFQ2ZE9uRVJvYXFuRlovLzc5TVhqdzRBcHYrM24vTGFxdnlud3ZoNGFHSWpFeFVhM2R3NGNQQVFnQllhWFBIUURRc0dGRGVIbDVWYnJ2MXRiV2NITnpxOUM2NmVucGluTlllVlQxYit3REJ3NGdOemNYWGJwMHdSZGZmQUd4V0l5b3FDaE1uRGdSWGw1ZVdMSmtDY3pNekJUdGh3MGJCbmQzZDUzN1MweE1aSkFDRVJHUlBzek56VlZtR3lVa0pDaXlMQ2pYeUFPRUMwTHg4ZkdJajQvSGhRc1hJQmFMMGJoeFkwV1dCbWRuWjcxcjRSSVJFUkhSOCtuaXhZdFl1WEtsSXEzdTdObXowYlZyVndBbHN3Z2pJeU94ZnYxNjNMcDFDMkt4R0xObno0YS92ejlzYlcyeFpNa1NmUDMxMTdoNjlTckdqaDFiNFZsTk1URXgyTE5uRHp3OFBDQ1R5UlMxNnc4Y09JQ2RPM2RpM0xoeFZYYk1taWhmek1yTnpWVUxVc2pMeTZ2UUFFRlZIWmVucHlmTXpjM2g0ZUdCTjk5OEV4TW5UaXhYUDA2ZlBvM1RwMDlyWERabzBDQjgvUEhINWRxZXN1TGlZa1JIUjVmWlR0ZUFvZnlDckhJNUIyMDJidHlJakl3TXRHM2JWcVZXdG9PREF3SUNBakJuemh3Y1BIZ1FFb2tFSDMvOHNWNERIR1ptWmxwVDlUNXJObTdjcVBHWTVhbTdxMEpObkRjT0hqeW9zWGE4dlBTaG5ISzY1NHlNREpWVTBLVnBldzc2OU9tRGJkdTJZZFNvVVJneFlnUTJiZHFrV0daalkxUG01K1B2di8vR3paczMwYUZEQjUzN3I0aGZmdmtGV1ZsWmNITnpRKy9ldlhXMmxVcWxBRW9HSm12eU9aUklKUGpubjMvdzY2Ky9LZ1pnTEN3c01HSENCTFJwMHdieDhmRTYrNjdzd3c4L3hMNTkrM0QwNkZGa1pXVmh5NVl0MkxGakJ3WU1HSURYWG5zTkppWW1hb01YVmxaV2F1bjZUVXhNRkFOSmN2S1o1YzJiTjFjYmhJMk9qc2JVcVZQTDdOL3UzYnV4ZGV0V3ZZK250Sll0VzZxa2U5ZEdVNkNFM0R2dnZLTVdlQUFJczQzbnpwMkxKMCtlb0c3ZHVsaTBhSkhHT3QyZE8zZEdmbjQrVHAwNmhUTm56cWd0Yjlhc0dhWlBuNjdTNXkrKytFSm5mek16TXpXbXQyL1RwZzNlZSs4OURCa3lCQllXRmdDRVFKQWZmL3hSY1p5YXlrMVVocWFBQ3FsVXFyWHV1S2FhNWZMQnhhS2lJclZscHFhbU1ESXl3ZzgvL0tBSWNpeUxXQ3hXWkdXUmY5ZkoxMVgrL3BHbmtQZno4MVA3WHRJM1FFYitlMFdldXI2Z29BQkZSVVY2QjJ4WVcxdHJIUkNWRCtUWjI5dWpWNjllZW0xUEcwTzhOdzRjT0tCMW1hV2xwZFpnS1BrZ2EvMzY5U3NjbUtGczA2Wk5rRXFsNk5telo1VUZLQURDUUhKNmVyckdaWjA2ZGFyVXRwLzMzNkw2cXN6MzhvRURCelFHeDhrOWZQZ1FTNWN1Vlh2YzE5ZTNTb0lVdkx5OHNHREJnZ3F0ZStyVUtZMTlLMHRWLzhaKy8vMzNVYmR1WGN5YU5Rdkd4c2FReVdSWXMyWU5wRklwN08zdFZmNVBCd2pubEtkUG4rcmNabmxLOFQzck9CSkVSRVJWUmlRU3djbkpDVTVPVHVqVnF4Znk4dklRR1JtcHlMSWdyNWNtSjVWS0VSTVRnNWlZR0p3N2R3NUdSa1p3ZG5aV0NWcW9qbHB2UkVSRVJGVDc1T2ZuWTlPbVRUaDA2QkFBWVFicjNMbHpZVzl2RDBDNEtCOGNISXdqUjQ3ZzBxVkxBSVJaUEo5KytxbGlabC9QbmoyeGN1VktCQVFFNE9USmt6aDkralQ4L1B6UXIxOC9kT2pRUWUrTDRWS3BGS3RXclVKUlVSR21USm1pcU1ucjQrT0R4NDhmWTgrZVBlamJ0Ni9LekttcUpoYUxZV0ZoZ1p5Y0hFVUtXK1grVFpvMENRMGFOTUQ3Nzcrdjkyem9xanl1MXExYlkrM2F0WEJ5Y2xMTUdoT0x4WlZLZ1p5V2xsWWxGMnZqNHVMdzNudnZWWGo5b3FJaW5ENTlHalkyTm1YV0tMNXc0UUtPSHo4T1UxTlR6Snc1VTIwd3ZrT0hEbGk0Y0NFV0xGaUF3TUJBV0ZoWTRJTVBQaWl6RDJ2V3JDbjNiTTNTLzkrcUxYUU53RlJXVFo0MzNucnJMYno4OHN1S2ZXL1lzQUdabVpubzBhTUhmSDE5Rlk4cjEzYVdTQ1FJQ3dzcjkzSFoydHBpOCtiTmlwVHdtdWdhSEpRL1hseGNySFZHYWVsWm92cHljSENBdGJVMXBreVpBcWxVcXZQLzdQSkJWVU04aHl0WHJzU0pFeWNVK3g4eFlnVHk4L1B4N2JmZmxudGJjdE9uVDBkd2NEQ0Nnb0tRbjUrUEF3Y080SVVYWHNEOSsvZng2NisvcXJUMTlmWFZPUEJTT3JoTUhtU2hhV2E2dGd3NjQ4YU53NWd4WTlRR1dabzJiWXBtelpycGZUeFpXVmtJRGc1VzNPL1hyeC82OU9tajlUV1ZseHpSUk5OZysrSERoN0Z1M1RvVUZSV2hVYU5HV0x4NHNkWVpzeU5Iam9TZm41L1djM2ZwWXpVMU5VWGp4bzIxOWdmUW5ZR2w5T3owNzc3N0RtbHBhV2pTcEFuZWZ2dHR4TVhGNGF1dnZ0SzUvYks4L1BMTEdEaHdJRTZlUElrYk4yNm9MUThLQ2tKQVFJREdkU2RNbUtCMXUydlhybFY4Zjh2Tm1UTUhmZnIwVVJzTTB5VXFLZ3FabVpsd2NYRkJtelp0QUpTOEg1WFBEZW5wNlJDSlJPamJ0Ni9hTnZidjM2OVhSb3UvL3ZwTDhYcFlXbHFpb0tBQTJkblphaG1LVnExYUJUYzNOL1RyMTA4UkpGQ1dpeGN2QWdCZWVPRUZ2ZHFYcFNiZkd6azVPWXJ6bExMQXdFRDhuNzN6am12aS9PUDRKd3ZDQ0NCYnRpSUlpbElWeFkyamlxSzJnb05hUjExMTFOMWFkN1hXVlZkdHRkWlo5N2FLU3ZVbkR0eTRCNGdnZXdpQ1FDQVFFaUFoeWUrUDlLNEoyUXhYNy8xNjhZSmNucnZjSFpmbm5udStuKy9uR3hNVG8zVWJaV1ZsQUlDZmYvNVpxOXVXdjc4L2hnd1pvbEVRQThpRHZmZnYzd2VMeGNMWXNXTzFPaEZvdzlqWVdLWC9DQXNMVXlsNWRmUG1UYlhYZm41K3Z0N0NnSDc5K3FGZnYzNGY3VmpVRU9weVh3NElDRkFyaExsNDhTSkVJaEVjSFIyVlNyOFExS2VRNVcxVDMyTnNWMWRYTEZ5NGtId2RHUm1KK1BoNFdGaFlxQlhPekpzM3o2RFAvdGloUkFvVUZCUVVGQTJHaVlrSldyWnNTVDdzRUM0TGFXbHB5TW5KVVZGM1N5UVNaR1ZsSVNzckN6ZHUzQUNUeVlTenN6TmNYVjNoNnVvS0Z4Y1hneDY0S0Nnb0tDZ29LQ2dvUGh5V0xsMUtUdUovOXRsbm1EcDFLdW15RlJrWmlaMDdkNUoxbGMzTXpCQWFHb3J3OEhDVjhXSExsaTJ4YytkT0hEcDBDSkdSa2JoMjdScXVYYnNHTnB1TkdUTm1vRy9mdmpyM1pjK2VQWGorL0RuNjl1MnJJZ0NZTW1VS3BreVpncFVyVjJMejVzMEdqMDgxMlhZVEJBY0hrM2E3RmhZV0VBZ0VLQzR1VmdyR3hNVEVJRGMzRjdtNXVYcVZnV2lvNDZwWlo5WE16RXdwNDl0UTl1N2RxMWVOYWwyWW1abWhjK2ZPT3R2bDVPU290U0MrZi84KytIdytRa05EdFdaYTVlYm1ZdDI2ZFFDQWlSTW5hZ3lZZGVqUUFmUG56OGVxVmF0dzh1UkpXRmhZYUxSdkp2Z1lMRjU5Zkh6QVlEQ3diTmt5dFJQbVFxRVFhOWV1clZYSkFZSzMyVyswYTllT2JKK2JtMHNHaUpvMmJZcFBQLzFVYVh0RXNNVEd4a2FydmJhMlRIbHRBZ1ZBditCZ1pHU2t4bnJsNGVIaFpGOWpDRU9HRE1HQUFRTlFWRlNFNmRPbm8xKy9maGc4ZUxCS084VmEwVVF3NUcyZXc5R2pSK1BXclZzSURBekV4SWtUNGVqb2lBc1hMcER6RStxMncrZno0ZWpvU0ZxODE2UlpzMllJQ1FuQnk1Y3ZjZlRvVVZoWldhRkRodzVJVFUwbHJ5bUpSS0kxczd4bThJKzRQcVZTcWNwN21sd2lHQXlHMnI2cGMrZk9Ccm44SkNjbks0a1U2SFM2MW51S05vdHNGb3VsRk1UWnVIRWpIajkrREVBZUpGMjZkS25XR3Zjc0ZndHVibTQ0ZCs0Y2twS1M4UDMzMzZOejU4NVlzR0FCdVc4TnhlWExsM0h0MmpVd0dBd3NXTEFBeHNiR3FLeXN4TXVYTCt1MDNmYnQyNk9zckl5c0c5K2tTUk1sSzNnckt5dTBidDI2VHAraHVDMEFTRXBLd3VuVHAvVmFaOFNJRVRoMDZKQ1Nxd2h4UFZaWFY1UEw1cytmajFHalJta1ZoZGpaMlNtSktRa3lNek5WdmcrTkdqVUNsOHNGbDh0VkVpa28ycHQ3ZUhqZ2swOCswWGtNZkQ0Zmp4NDlBZ0MwYnQzYTRPQzZ1cUM2SWcxNWJRREF5Wk1uVVZsWkNYZDNkMlJsWlpIdjUrYm1rdVZ3TkVIMEE1cEtLUkEwYXRSSXF5QkdFYkZZWEtmQSt1clZxK3NrRnFtcXF0SlkrcUltaEF2RHh6b1dOWVM2M0pmNzlPbURQbjM2S0xWNyt2UXB6cDA3QjBCK2Y1NHhZMGFkOWs4YnQyL2ZSbkJ3Y0szVzFkYzFwaVlOT2NiT3pzNG14MlpUcDA1Vlc0b2xLQ2hJN1hKRktpb3ExQXFZUGtZb2tRSUZCUVVGeFZ1amNlUEdhTnk0TWJwMTZ3YVJTSVJYcjE0aE96c2IyZG5aeU0zTlZSb3NBZktISWtLMFFHQnJhMHVLRmx4ZFhldkYwb3lDZ29LQ2dvS0NndUxkTTI3Y09DUW5KMlBHakJrcTJYcDkrdlRCdVhQbndHYXowYmR2WC9UdTNSdW1wcVlhdDJWaFlZRnZ2dmtHWVdGaGlJeU14SlVyVjJCa1pJUnUzYnJwM0krWW1CZ2NQMzRjMXRiV2FqUGVtelp0aW9FREJ5SXlNaEliTjI3VWFUZE5vRGlScGkxRFN6RXdZRzF0amJ5OFBCUVhGeXUxSVdxM2QralFRZTg2cmcxMVhQb1NFUkdCZ3djUG9uUG56cGc3ZDI2OWJWY3FsU0lwS1FrNU9UbGtWcGV0cmExZVdVcVJrWkZxSjRham9xSUFRQ1ZvcWtoVlZSVisrdWtuQ0FRQ2RPN2NHZjM3OTBkQlFRR1p3YS9JbGkxYjRPYm1oaEVqUnVEbzBhUFl2MzgvZXZUb29iYnVPcEVGL2NzdnZ4Z2NsRnU4ZURGS1NrcmVpeEo2YVdscGFOZXVIZHExYTRla3BDU043UWl4Um1abXBrcEdyVDY4cTM2anBqMjB0c3hGYmRuY2hvaU1hdUxtNXFaWE9SSk4xQ1VMa3MxbUl6RXhFV2xwYWRpMmJadmFnS0ppWDZiT3NhR2h6MkhqeG8xeCtQQmhwY0I0U0VnSVFrSkMxTFpmdm53NWJ0KytqZERRVUlTRmhXbjhQRUF1d0ZtK2ZEbjUrc3N2djhTWFgzNEpRRjVxWSszYXRXclhFNHZGU2lWaEZFbExTOVA0bnI1b2M4NVFoN2JNYW5VWVlwRk5DQlNHRFJ1R0NSTW02TDJlaVlrSmpJMk5BYWgzbHlDUXlXUTZTOGJvVTRZZ1BUMGRXN1pzQVFBRUJnYVNkY0pkWEZ5d2ZmdDJuZXYvOE1NUEtDd3N4S2hSbzVUY1FBQjVjSGpQbmozZzhYaHdkblpHZUhpNFVnWis2OWF0c1hIalJwMmZZUWh2M3J6UmF0MnVTSEJ3TUR3OFBKVDZYcUZRQ0VCZUdrb1JYYTRWUTRjT1ZmdTlHVE5tRFBMeThwU1dPVGc0SURVMUZWd3VWNmtmSWh4eG1qUnBvcGRBQVFDaW82UEp2bWJObWpWNnJhT0l0cUI2UTE4YkpTVWxPSFhxRkJ3Y0hOQzNiMSt5cEFRZ3Q0Ly8rdXV2RFQ0ZVRjVEZ4YWtWeEpTVWxKRC9hdzhQRDQxQ0lwRklSQW96UEQwOU5icGNjRGljT3Uybm01dWJpa3ZJblR0M3NIYnRXblR0MmxWcGJGZWJzYzZITkJZMWxQcTRMeE1jT25Tb3p2dWpMNDBhTlNLL1c0WlNWRlNFdExRMHZkczM5Qmk3cXFvS3ExZXZSbFZWRlJ3ZEhWV2VJL3IxNndkL2YzLzA2dFZMcmFoTEVZRkFnR2JObW1rVVRYNU12UHVuRmdvS0NncUsveVJHUmtidzlQU0VwNmNuQUxtYTgvWHIxNlJvNGRXclYyb2ZtSXVLaWxCVVZFUm15NWlhbXNMRnhZVVVMVGc1T1gwMHRWc3BLQ2dvS0Nnb0tQNUwrUHI2NHZEaHd6QXpNME5oWWFHS1RUYWRUb2RFSXNILy92Yy8vTzkvLzlOcm15d1dDNy85OWhzbVRKaUEwdEpTcllFdVFEa3pmc0dDQlJxelhDWk5tb1JuejU3aCt2WHJhTjY4T1lZT0hhcHpYNGlKUVd0cmE3VzF3L2ZzMllNelo4NG9aWGpiMnRvQ0FBb0tDc2hsQ1FrSlNFaElBQUF5S0thTGhqd3VmYW1xcWdLZno2OXpTUUtKUkVJS1BqWnQyb1QwOUhRSWhVTDQrdm9xMVN1dkxkWFYxWGp3NEFIb2RMcFM3ZmpxNm1xVWxaV1JRUkEvUHo4NE9UbWh2THdjL2ZyMXc4aVJJOUdtVFJzc1diSkVhWHNGQlFVNGQrNGNtRXdtVHB3NGdjcktTZ1FFQkNnSkZDb3JLOGxqK3ZYWFgydTk3NnRXclNML0pnS1ZiRGJiWUV2YittRGp4bzBHV2ZRSEJBU1FHZE9HOEs3NmpTdFhycEIvWjJkblk4S0VDWmcyYlpyTzhpQzFwWFBuenJDenM0T1Bqdys1TERBd0VJR0JnZlg2T1ZldlhzV1RKMDlVbHF1cmpkeW5UeDg4ZnZ3WVY2OWV4Y3FWSzdGdDJ6WWw5d2Rkd1pDM2NRNjFaZTYvQzJnMEducjI3S20wVEN3VzQ5YXRXK0J3T0NyQlVvRkFnUHYzNyt1OS9STW5UdURFaVJQMXNxOTF4Y3JLQ3ZQbnoyK3c3MFJDUWdJR0RCaFFwMjF3dVZ3c1hyeVk3QzhWZzFiR3hzYmtmSlUyaUlDVm5aMmQydmEydHJhZzArbVlPM2V1aXVDUVFDcVZHaXdZQWVUWFUwMVhtSzVkdTVJWjBMb2d4Q0NLRUNMS2dvSUNDSVZDcmNLdTJrS1VjMUVVTHdnRUFsS2tZTWpZNC96NTh3RGtyZ0lTaVFUMjl2WTZYV2pFWWpHU2s1UEo5ZFR4TnE0Tnd1bG4rdlRwR3NkR1FxR1FkSnd4Rkd0cmExTEVwVTRRazVXVlJkNTNPM2JzaUI5Ly9GSHJmT3FtVFp0dzRjSUZTQ1FTTEZxMHFGNkRwMFRTR29QQjBGajJSdDE3aHZLaGpFVVZlWnYzWlFCNDh1UUo0dUxpWUdwcUNxRlFDSWxFZ2pWcjFxQmx5NVoxRnRLcG8yWExsbXBMSStuRHRXdlhzSHIxYXExdDN1WVllOE9HRGFSb1FyRi81WEs1MkxScEUvbGEzZjlURzVjdlgwYmJ0bTExQ2lnL1ZDaVJBZ1VGQlFYRmV3R0R3U0NGQmwyNmRJRk1Ka05CUVFHeXM3T1JsWldGVjY5ZXFSMkFDWVZDSkNjbmt3OFlkRG9kOXZiMnBHdEQ0OGFONGVEZ1FBa1hLQ2dvS0Nnb0tDZytBSWpNTEpGSVZLc2E1RFVoSnVEb2RMck9MTzNDd2tMTW16Y1BBb0VBNGVIaGFOT21qY2EyYkRZYml4Y3Z4dlRwMDdGcjF5NVlXMXZyekdnbUxKUk5UVTNWVHJJU0U3U0tBWWZHalJzRGtGdkJBdkxNVWNKQ3RFdVhMaHB0eTkvbWNiME5rcEtTY1AvK2ZjVEh4eU14TVpFOGwvSHg4YURUNmZEMjlxNjMvWlJLcFpCS3BRQ2drbzFhV1ZsSkxyTzB0TVRTcFV0UldGZ0lGb3VGOHZKeXhNVEVnTWZqS1dWSFhicDBDWURjOVlMRDRlQ2JiNzVSK2N3dnZ2aWl6aFBtbWlEY005NEZiRFliUzVjdUJTQVBDaWxPaUJjWEY4UGEyaHBTcVZSRjJNSGxjc2tzOWVycWF2RDVmUEoxUlVXRlN1M2t0OTF2UEgzNkZEazVPV0N4V0JDTHhlRHhlTWpQejhmU3BVdXhhdFVxcmQreDJzSmtNcEdVbEtUVmxVSmZ2dm5tRzQxQ0pZRkFZTkMxT0d2V0xMeDgrUks1dWJsWXNXSUZObTNhUkQ1N0syYXgxd3lHdkl0eitEN0FaREtWNmxZRFFHbHBLVzdkdWdWSFIwZVY5ekl5TWd3U0tYaDRlSkNab2dTdlhyMUNTa29LN08zdDRlZm5wL1Flbjg5WEt2ZFFuNnhmdjk2Z3V2QlZWVlZrMzBzRTdHdVd3RkRNWUdXejJYQjFkUVVnRitJSmhVSzR1YmtwQllZa0VnblMwOVBWZmg2UHg4T2lSWXRRVkZTay8wSFZncDQ5ZTBJcWxjTFB6dzgzYjk1VTIrYkJnd2Y0NFljZkRONjJqWTBOamgwN3ByUk1tL3VFUGlnS0J4SVNFaHBFWkVLTWJUSXpNOGxsRVJFUkVBZ0VjSFoyMXVwaXBNalRwMC9KOGhsejVzekJoZzBiNE9MaW90SEpoQ0F5TWhMSnljbXd0clpHcTFhdFZONS9XOWVHbzZNanZMMjkwYWRQSDV3NWMwWnRtNnRYcjJMejVzMjEydjdhdFd2SmtnZzF1WFBuRHRhdlh3K0JRSUNBZ0FEODhNTVBPdWROWjh5WWdUZHYzdUR4NDhlWU5tMGE1c3labzFVb1J3VEU5Y2xZSjRRWTJyTDczelZ2Y3l5cXlOdTZMd1B5UG5QcjFxMEFnTUdEQitQSWtTTklUazRHajhkRGRIUTAzcng1ZzRrVEo5YXIrRlZkcVNOOTBjY3Q1MjJOc2ZmdTNZdnIxNitEeldhVDF3WkJaV1dsUWZkeWRieHZvc3Y2aEJJcFVGQlFVRkM4bDlCb05EZzRPTURCd1lITUppZ3BLVUZXVmhicHRsQlNVcUt5bmxRcVJYNStQdkx6ODBtM0JUcWREanM3T3lYaGdxT2pJeVZjb0tDZ29LQ2dvS0I0ejdHeXNzS0JBd2NNWG8vSDQySE1tREVHdFo4M2J4NEtDZ3JRdW5WcmpCMDdWdWM2bnA2ZW1EaHhJclp2MzQ2MWE5ZENJcEdvMUhSVmhKaUFyUmxnSlNBbXRCUkZDbTV1YmdEa1djYUEzQXI1eFlzWFlEQVlldFVNZmh2SFpTaTFtZGc4ZS9hczJycXNjK2JNUVZCUUVCbWtWcXoxWFZ1TWpJd1FFUkdoc256NDhPR3dzcklpUlNJc0ZnczBHbzBzNzlDeFkwZkV4TVRnOU9uVEdEOStQQUQ1NUNtUkdUcG8wQ0NkbngwVUZGUnZ6eWkzYnQzU2EvSzJJV0V3R0dqYnRpMldMVnNHVjFkWFRKNDhHWUI4RW56VXFGRm8wYUlGRmkxYXBMSmVSVVVGYnQrK1RiNFdpVVJLcjNYUjBQMEdFVXpxMGFNSExsKytqTmF0VzJQZ3dJRll0V29WbGkxYmhsOSsrYVhlbnpYejgvUDF0bkRYeGJoeDR6U0tGRUpDUWpCbHloU1Y1ZWZPbmNQdTNidFZscHVZbUdEQmdnV1lPWE1tRWhNVHNYZnZYa3ljT0JHQTlvek50M2tPaTR1TDlhcW5YVnBhQ2dBNGVQQ2drb3VLT2x4ZFhaVnMrOTgxTGk0dTZOeTVNNEtDZ2xTQ1pLZFBuMFpLU2dxOHZiMVZSQkN2WDcvR2poMDc0T1RrVk8vN3BNa09YaE56NTg0bDdlUUpZbUppbERKM2h3NGRTZ2F3UFQwOXlhellQLy84RThlT0hVTklTQWlHREJsQ3RxK29xTURKa3lmQllEQlFWRlNrNUU0MGYvNTg1T1Rrd01iR0J2NysvdlgyL2FxSnM3TXpSbzhlclZkYkRvZWpWd2tuc1ZpczFoNCtJaUpDNVJ6cXd0UFRFOE9IRHlkZks1WmJmZjc4dWQ0aUJiRllyRGJRcUs1bVBPRXFRSWdVaW91TGNmejRjUUR5OGhENjJyQVQ2d1FFQkNBNE9Cam56cDNEa3lkUGtKR1JvZkU4VmxaV2tzS09vVU9IcXZSTmIvUGE2TjY5Tzd5OHZQUTYzbWJObXFGRml4WjZiZmZ4NDhmSXpjMVYrNTVBSU1DdVhidElCNHIrL2Z0ajFxeFpldlczVENZVEsxZXV4QysvL0lMTGx5OWp5WklsNk55NU00WVBINjVXTkV2Y0g4OUprd0FBSUFCSlJFRlVBNjVjdVlMWTJGaWw5L2g4dnRKcllveGNWNmNFZlhuZng2S0t2SzM3TWlEdlE3S3pzNVhLbS9qNitxSmJ0MjVZdjM0OVRwdzRnWktTRXN5ZE85ZmdjZ21hcU5uUE54UU5PY1krZVBBZ2podzVBaU1qSTh5Wk0wZWw5SXlUazVQZURqY0E4TWNmZitEaXhZdVlPblVxK3ZmdkQ2QjI1VTArRkQ3ZUk2T2dvS0NnK09obzFLZ1JHalZxUk5iVUVncUZ5TXpNSkVVTGI5NjhVYnVlVkNyRm16ZHY4T2JOR3p4NzlneUFmRUNxVHJqd01kLzBLU2dvS0Nnb0tDZytSTlJOV0FxRlFvU0hod09RVDlMVm5HdzBKQ09udkx3Y0N4WXNRRTVPRHR6YzNMQjgrWEs5eDRSRGhneEJibTR1SWlNanNYNzllb2pGWW8zMXpnbWJaMDMydU1RK0sxb3JFM1Z0VTFKU1VGQlFnRC8vL0JNQUVCNGVUbWFRdnV2ajBoZkNLYUkyV1hKTm1qUkIvLzc5MGJadFczenl5U2Y0K3V1dndlUHg0T2ZuWjNBZ1RCODBDVWxvTkpyRzk3NzQ0Z3ZFeE1RZ0lpSUNuMzMyR1d4dGJmSDMzMytEeStYQzNkMGQ3ZHExMC9tNXMyZlAxcmg5UTNueTVBbHAyLzB1WVRBWWtNbGtpSWlJUVAvKy9lSG01b2JyMTYranFLaElwVll5blU2SG1aa1pHamR1VEFhQVI0d1lBUTZIUTRwRGlIYTZhS2grSXkwdERURXhNZkR6ODFNS2d2WG8wUU81dWJuWXQyOGZkdXpZUVRwbWxKYVc0cnZ2dnRPNHZaclpkcnJvMDZlUDJvQTdVUStieVdUQ3k4dEw3YnJUcDA4bkJVK2FZREtaYXMrZHR1K3RqNDhQQmc4ZWpJaUlDSnc0Y1FKZHVuU0JyNjh2UkNJUjJZYXc2d2JlL2ptVVNDUktKWE4wVVY1ZXJ0YkZVWkhhQnRLcXE2dFZhcFFUUWFPY25CeVY5L1M5UG9LQ2doQVVGR1R3L2pnNU9aRXVKZThhUmRlRmlvb0taR1ZsZ2NQaHdOblptVnhPbEFtb1NkZXVYWEhzMkRGY3ZIaFJTYVJnWW1LQ2poMDdZdm55NWJoMjdScCsvZlZYbUp1YjQvang0OGpKeVFHSHc4R2FOV3R3L2ZyMWhqc3c2QjhRYmRHaUJWYXVYS216WFdGaG9kcHlUM0Z4Y1FZSnVnQjVjSmdRS1VpbFVyeDQ4UUpXVmxZUWk4VzRlL2N1eG8wYnA5ZDJkdS9lclRaZ3FnNUNwSkNjbkF5UlNJUWRPM2Fnc3JJU1BqNCtLdVZRTlBIOCtYTThmdndZQU1qOUh6VnFGSll1WFlyTm16ZmpsMTkrVVh2ZWQrL2VqWUtDQXJpNHVHRHc0TUVxNzcvTmE4UEt5a3BuWFhxQ2R1M2FrWUZtUU42di9mSEhIK0J3T0NvQzFKVXJWNnFJRkNRU0NhS2lvckIvLzM0VUZ4ZUR5V1RDMU5RVStmbjVLdUlsZldBd0dHQXltWWlKaVVGTVRBeWFOR21DRGgwNm9FK2ZQbkIzZHdjQU1udTl2THhjcFM4anhvUUVoRWlzUGt0SXFPTkRHb3NTdkkzN01pQVhLTzNkdXhkME9oMFRKMDVVdW9ZKy9mUlQwT2wwckYyN0ZwY3ZYMFpGUlFVV0xWcFVMODRYRmhZV0JybnVLTUxqOFhTT2F3Z2Fjb3hOdU9UTW16ZFByVUNLUnFNWk5HNGd4QlFzRnV1dENYZmVKVlFraG9LQ2dvTGlnOFhVMUJRdFdyUWcxY1Jpc1JqNStmbkl5OHNqZnhjV0ZxcFZiaFBsSkFvS0NraEZMNDFHZzdXMU5lenM3TWc2ZHZiMjlyQ3hzWGtuZFZ3cEtDZ29LQ2dvS0NqVVUxMWRqY3JLU2pLYnZiWnd1VndzV3JRSTZlbnBzTGEyeHVyVnF3MmV3Sm8rZlRwNFBCNXUzYnFGVFpzMjRkV3JWNWd3WVlLS0lJQ3dVTllVWkNFbWN4VW5PdDNkM1dGbVpnYUJRSUJGaXhaQklCREF4Y1VGbzBhTmVtK09TMStJTExtYTliUDFZZGl3WVFhMXo4cktxbGYzQjMzdzlmVkZZR0FnN3QrL2o4MmJOK1BiYjcvRndZTUhBUURqeDQ4MytEcU5pNHZEeFlzWDlXNGZHQmhZcXlEbDIyRGN1SEY0OE9BQkRoNDhpRVdMRnVIWXNXTndkWFZWRWI1d09CeTFsdGMwR2sxajVyOGgxRWUvc1hmdlhnREFaNTk5cG1JRlBuTGtTTkJvTkF3YU5JaDhyN3E2R25GeGNYWGJjUVUwMWVUbTgvbVlQMzgrYkcxdGNmVG9VYlhyTnVRejdiaHg0eEFURTBObUJnTWdneUYwT2wycDMzamI1OURXMXBiTVlMeHo1dzQ2ZHV5b05wdnk1NTkvUmt4TURDWk9uS2cycS9QeDQ4ZXd0N2VIcTZ0cnJUTklaVEtaMmd4NFFDNUlxUGtlVWY1QUUyRmhZVG9kVXdnUlJFeE1qRjZPTHQ5ODh3Mlp1ZG1RQ0lWQ21KaVlrTmVsb2hBbE1URVJNMmZPaEwrL3YwcXRjcUxldHlMTm16ZUhwNmNuMHRMUzhPREJBM1RvMEFFeW1ReG56NTdGenAwN0lSYUw0ZS92ajhyS1NwaWJteU1rSkFRM2I5N0V6ei8vakNaTm1qUzRTT0Z0c1hEaFFrZ2tFa2lsVXFWcmRPTEVpU2dvS01DaFE0ZFVMTU1Wdnd1eHNiRVFDb1hvM3IwN0tpb3FjT1BHRGVUazVNREZ4VVhuWjl2WjJha051R2RtWnFwY282YW1wbkJ6YzBOMmRqWjI3ZHFGNk9obzBPbDB6Sm8xUzY5K1NySDBWY3VXTGNueU1KMDZkVUtiTm0zdzlPbFRIRGx5QkNOSGpsUmE3OGFOR3poNzlpeG9OQnJtekptak5zRDZvVndiNWVYbE9IZnVISnlkbmZWeXlUcC8vankyYk5rQ1FDNkcrZmJiYjdGMjdWclNnZFpRVEUxTnNXZlBIdXpkdXhlWEwxOUdSa1lHQ2dvS2xQb1lJb2c3YTlZczlPdlhUMm45bXpkdllzV0tGZVJyd2dHRUtBWFNVSHpzWTFGRkRMa3ZpOFZpckY2OUdpS1JDSU1IRDRhSGg0ZUswS1ZYcjE2UVNDUll0MjRkYnQrK2pRTUhEdWpsNnFZSk56YzNoSWFHd3RQVEU4SEJ3U3J2WjJSazRNOC8vOFRjdVhNMWlubFNVMU54NmRJbHZSeG9GS252TWZiUW9VTWhGQW9SRkJTa0lwckl5TWpBdm4zN0ROby80ajczOTk5LzQ5R2pSK1R5c1dQSEdueXNId0tVU0lHQ2dvS0M0cU9CeFdMQjFkVlZLYXRNSXBIZ3paczNTdUtGTjIvZXFLaDJBZm1ERHBmTEJaZkxWYkxJbzlQcHNMVzFWUkl1Mk5uWjZheHJURUZCUVZIZjJCaHpZR05rRG1GMUZYSXFpdXQ5Ky8wYWY0Sk1RUUZTK2Ztb2xtbWZGUDBZc0RYbXdKak9RbTREbkV0ZHNCa3MrRm80NDBWcERrVFNhdDByUVA3L2QySTNRaEwvdGQ3cnFNUEpwQkg0NGtyd3EydFgrNUVHd001WVBzSEpFd3ZydEMrNkNIRnFBek9tTVVwRlFsektyNzhnRDhXSER6SHh5ZUZ3YXIyTjdPeHNMRnk0RUFVRkJUQTNOOGVxVmFzMENnaTBRYWZUc1hEaFFwU1hsK1BwMDZmNDY2Ky9FQjhmanlWTGxpaHRqNmlMVFpSd3FJbTZjaEIwT2gxdDJyVEI3ZHUza1pXVkJSYUxwWks1eE9WeTBhaFJJeklnOGJhUFMxK0lTVHZDYnJzaFliRlllbVZsbFphV2FzMndsa3FsS0NrcFFYRnhNV1F5R1FRQ0FYYnUzRWsrWDN6enpUZEtGc2RUcGt6Qmt5ZFBjUGZ1WGN5WU1RTjhQaDl0MnJSQjU4NmREVDZHbkp3Y3RiYkNtckMydG40dlJRcFZWVlZ3ZEhSRWVIZzQrdmJ0aSt2WHJ5TXpNeE1MRnk1RVJVV0ZRYUtYakl3TVJFZEhvMWV2WHJXYXBLMXJ2M0huemgzY3YzOGY5dmIyNk5hdG05cXlJRVIyTXhGZ3Q3YTJ4clp0MnpSdU15Y25SNnRMZ0w0UUlxZmFCRjdxQXhNVEUrellzVU5KWkVWa3ppcG1hNzZMYzBoa01PN2F0UXNuVHB4QXYzNzkxTFluK2xCMW1ZdHYzcnpCaGcwYklCS0pzR3paTXExMTJMWEJZckVRR1JtcHRLeTB0QlJEaHc1RnMyYk44TWNmZnlpOWw1R1JnVW1USm1uY1htVmxKY1JpTVp5ZG5aVmNlQlRoOFhnb0xDeUVxYW1wMWdEZ3ExZXZVRmxacVdRSDNwQmN2SGdSSjA2Y1FFaElpRUhsbVRReFpNZ1FyRnUzRHR1M2I0ZWJteHMyYmRxRUowK2V3TWpJQ0ZPblRrVm9hQ2daQVBmMDlNVDI3ZHNiUEd2YlVGSlRVMVZzd3RWUlZWV2xkam54WFR0MjdCZ2VQbnlJNmRPbksvV1ZiRFliTDErK3hJNGRPN0I0OFdJVlI2YW9xQ2dBOG1DL1VDakVqUnMzRUJrWmlhbFRwK3JjcDZGRGh5SXNMRXhsK1pneFkwaVJwaUlCQVFISXpzNG1oV2xoWVdHa2U1UXVMbHk0Z0pjdlg0SkdvMkg2OU9sSzczMzMzWGVZT25VcTl1M2JCenM3Ty9UdDJ4ZUFQQ2k1ZHUxYUFITGhZT3ZXcmRWdSszMjlObXBDOUkvNjNzOEdEaHlJSjArZTRKTlBQc0ZubjMwR09wMk9UWnMya1VLb3VMZzRMRm15Qkc1dWJ2ajk5OTgxYm9kbzUrRGdBQnNiRzh5ZE94ZGZmZlVWTGw2OENFOVBUNlh4SWVGMnEyN01HQmdZaUNOSGpwRDlGcEU4cHU4MVVGcyt4TEZvYmRIM3Znd0FHelpzUUhwNk9teHRiYldLWHZyMDZZUHk4bkpjdTNZTkkwYU1xUFcrWGIxNkZlYm01cGcwYVJLWVRDWVNFaEx3NnRVcitQcjZrczlKKy9idHcvMzc5ekYzN2x4czJMQkJyVkNoV2JObWFOeTRNZGF2WHc4Nm5hNVc3S0NPK2g1ajkrM2JWNlBBcXF5c0RERXhNWHAvbGlMcDZlbms4eU1BdFgzc3h3QWxVcUNnb0tDZytLaGhNQmh3Y25KU3FyRW9rOGxRV0ZoSWloYUlIMFhiSzBXa1VpbnB1cUFJaThXQ25aMGRLVndneEF0MW1TeW5vS0NnMEVaSTR6WUljKzJBT0Y0V2xqMC9xYlA5SjQwOE1OaWxQZjVJamtKQlZabld0aTRtMXBqY1RGN2pkVWZxRlZ6TWUxWXYrL3krUWdQd3JjOUErRmc0NDFGeEdqWWtSdFk1Mkc3R01BYUhaWUw4U3QzMjJwMXRtMk9HZHorSVpSSWN6cnlOc3prUGRhN1QxN0UxaHJ0MVFyVk1ndFV2SXZDMEpMTlcrem5GcXc5YVdycmlTdjV6YkV1NVpQRDZwZ3hqN09nZ256QmZsM2dPZDR1U2E3VWYrakRZcFQzc2pDMlFMU3lpUkFvVVNoQ1RqUGIyOXJWYVB6NCtIa3VYTGdXZno0ZUZoUVhXclZzSE56YzMwbDY4SnE5ZXZRSUFiTjI2VlcwZ2FNcVVLVmkxYWhVMmJOaUE2T2hvdkh6NUVqTm16TURldlh0aFptWUdxVlNLbEpRVUFPb25ZR1V5R2ZMejh3RkFaUkt1ZWZQbXBIM3pwRW1UVkt6Y2QrL2VqV2ZQbm1IMjdOa3dNek43cThlbEwyVmxaV1FtOU5HalI4SGxjdkhGRjEvQTBkRlI3MjBZZ3BPVGswcXdUeDJSa1pIWXZIbXowckpqeDQ3aHhvMGJLQzR1Qm8vSFU4cGtycTZ1eHNtVDh2dXZpWW1KU25hL2k0c0xKazJhaEsxYnR5SS9QeDhtSmlhWU8zZHVuWTdseXkrLzFHcTNmZVhLRlRMd29nOFNpUVNuVDUvR3c0Y1B3V1F5TVd6WU1ESUx0U0hZdG0wYldmdWFxQjhPZ0F6RUdaS0ZsNWlZaUdQSGpvSE5adGRLcEZEWGZ1UFVxVk1BUUU2cTZ3UGgxcWNKd3VLNnJ1VGs1QURRN05UeU5xalpKeENCVkVYaHhMczhoMjNhdE1GZmYvMkZpeGN2d3Q3ZUhxTkhqOVpyUGJGWWpGV3JWa0VnRU1ERHd3T3RXclhTYTczNmdNdmxBZ0NNalkyMXRwczJiUnJhdDIrdjlyM1RwMDlqMjdadCtPU1RUMVJjQ1JTWlBYczJYcng0WWZBKzh2bDhuRGx6QmtGQlFRWTVucFNXbG9MTDVlTGh3NGYxSWxMbzNiczNJaUlpa0pLU2dyRmp4MElpa2FCTm16YVlQWHUyMG53UXdmc1loT1p5dVlpT2pxN1ROaW9ySy9IWFgzOUJJQkNvRlMyVmxaVWhMUzBOdi96eWkxSkpoUHo4ZkZ5N2RnMVdWbFlJQ0FoQVZWVVZXQ3dXb3FLaU1IcjBhSTF1VEZaV1ZtamF0S25HLy8yYU5Xc2dFb2xVcnVIQXdFQ2NQbjBhZ054R2YvejQ4VXJ2bno5L0huRnhjUWdMQzBQejVzM0o1UVVGQmRpMWF4Y0FvSC8vL2lwaktnY0hCeXhjdUJCTGxpekIrdlhyVVZ4Y0RBOFBENnhZc1FKaXNSakJ3Y0g0NG9zdnRKM0M5L0xhcUVsQ1FnSUFrS1VWZEVHbjAvSGpqejhxTFZQOG55UW55NS9ubWpkdnJ0VmVuaEQ3S2Q1cjdPenMxUGFuV1ZsWkFOUzdJeGdiRzhQT3pnNkEvTG9uN3MrS3dzLzY1a01haTlZWCt0eVhEeDA2UlBZNzMzMzNuYzd4Zldob0tBWU9IRmpyVWc4U2lRVGJ0MjhIajhmRDVzMmI0ZXZyaTB1WEx1SDgrZk9ZTm0wYUtWSllzR0FCdnYvK2V5UWxKV0hldkhuWXVIR2owbng3UlVVRlRFeE1FQnNiaXp0Mzd1RHUzYnV3c2JGQlFFQ0EzdnRTWDJOc2JRNHdyVnExSXQyY2hFSWgvdmpqRHd3ZE9sU3JnT1dQUC83QXhZc1hNWFhxVkNWbkkxMWpnUThWU3FSQVFVRkJRZkdmZzBhamthSUNmMzkvY2ptWHl5VUZDNFNBUVZ0ZFVyRllqTmV2WCtQMTY5ZEt5NDJNakdCdGJRMXJhMnZZMk5pUWYxdGJXMnZNYnFDZ29QaTQyTlQyS3ppYTZGZGZzaWF2QkZ6TWUzYW96dnZBWVpyZ1c1K0I0RERaK0szZE9Pekx1STZvdkZpTjdidlkrUUFBcW1VUzNDbDhxYkZkWFdEUzZPQ3dUR0J0WkE1ckkzUFlHSnZEenRnU0RteEw3RTY3Q3A1WUNGOExaOWdZMTA3czlaeVhqVkt4VUsrMmcxMDZ3TmRDWHVNMnI2SUUxVklKYkl3NU1LWXpZZlRQanpHZEJTT0c0bXNtekZsc1dMSk0vLzB4a3YrMllKbUNTWk5uNEgzMzlBRFN5N1ZuUXdUWit3SUFXRFFHRWtwejlOcm5UcmJlQUFDcFRJYVhaYTkxdEZhUEtjTUlMU3hjUUFjTldZTENXbTFEQnRVeVNoUVVieHNpSTBVb0ZPTFJvMGRvMjdhdFFmYmJlWGw1RUFxRmFOU29FZGF0V3djUER3K0lSQ0pTU0tDSm10YW5CSHcrSHl3V0N3c1dMSUNEZ3dOT25qeXBOTkdYbEpRRVBwOFBOcHVOWnMyYWtWbXRabVpta01sa2lJaUlJQU1LaXBtTjkrL2Z4NEVEQjhqWDZpYkJYcjE2aGFLaUlsUldWcUtzck95dEhoZUJsWlVWaGc0ZHFqWWdJcFBKc0gzN2RvaEVJckJZTElqRllwdy9meDcvKzkvLzBMdDNiM3o1NVpla2xYU1hMbDNnNE9DZzBXMUNGN2EydHBnMmJacUtuYlVtV3JWcWhXblRwaWtGdkV0S1NwQ2FtZ296TXpNMGFkSUVqbzZPY0hCd3dKa3paMkJoWVlFMWE5YkF3Y0ZCclRCWkxCWWpOVFdWZkYxUlVZR29xQ2lNR2pYcXZTZ2ZKNVZLc1hEaFFpVjc1OGVQSDJQRGhnME5Gbmp0MEtFREdieEtUMC9Idlh2MzBLdFhMeklvUUpUdTA0ZDI3ZG9CQUI0OWVxUmk0NjBQZGUwM3VuVHBBaHFOOWw0NlZ0eTZkUXVBUFBBYkh4OFBQeisvZDd4SDh2TU1LQWREM3VVNURBZ0l3T1RKazdGdDJ6WWNPSEFBZG5aMktoYms2dmpsbDErUW1KZ0lLeXNyckZ5NVV1Y3pmVWxKU2EzMzhmNzkremh5NUFqTXpNeEFvOUZJMFVCdDYzVTNKTVhGeFRoMTZoUWlJeU5SVVZFQmYzOS9nMFFLaEFDRENGVHFRODI1RjBYb2REcG16NTZOV2JObW9icTZHajE2OU1EaXhZdjEzdmI3UUpzMmJmRDk5OS9yYkZkU1VvSnAwNmFwZmUvTW1UTW9MUzFGV0ZpWTJ1QndVRkFRSWlNakVSc2JpK2pvYVBUdTNSdUFYUEFvbFVveGZQaHdHQmtad2NqSUNMMTc5OGJGaXhkeDVNZ1JqWTRlZmZyMDBXcHA3K3pzaktxcUttUmtaTURjM0J3T0RnNlF5V1JrbndYSVM3L1VESGltcGFVaE9qb2FOalkycEVoQktwVml6Wm8xRUFnRXNMYTIxaWh5YTkrK1BYNzQ0UWVzWExrU2YvNzVKN2s4SkNRRXMyYk4wcml2SHhLRVZYMUtTZ29lUFhwa1VHQzJKdFhWMWJoMFNTNWM3OUNoZzlhMmhLQldWMkMvb3FJQzJkblpzTEN3ME5tV0NPQjZlM3ZYeWJIMll4cUxOaFRxN3N2RTMyRmhZWHBmUjRyZlZ5Y25Kd3dZTUVCRlJLMkp1M2Z2Z3NmandjUERBNzYrdmhyYm1aaVlZT1hLbFpneFl3WXlNakx3ODg4L1k5V3FWUUNBd3NKQ2pCOC9IdDI3ZDhmY3VYTXhhdFFvSERwMENELzk5Qk0yYjk3OFh0MHo2WFE2S2Z3NWYvNDhidDY4aVlTRUJHelpza1dqb3dkUmhrZWRzOVBIQ0NWU29LQ2dvS0NnK0FjYkd4dlkyTmdvS1hkTFMwdEowUUloWENndkw5ZTZIWkZJUklvZGFtSnNiS3hSd1BCZkdIaFEvSGVaNnpzSTdheWJRbEJkaFVYUGptak42amVpTTlIVG9TVTYyRFNEbTZrdExGZ21rRUlHbmtpQTVMSTgzQ3hNeE9QaWRJM3JBd0FkTkN4dE5SVE5MWnhRVkZtR1JiRkh3YSt1ck8vRDBnaWJ3UUtiWGp0bHVUR2pmb2JvL09vSzdFeTlncWxlZldES01NYVVabjNReWRZYlc1T2pVRmpqL0ROcGRQUnRMTGU4ekJFV283bUZhcmFSUGtobE1qd3B5UUFBQk5wNEljVHBFNWd4MlRCanNtSEJZc09Vb1ZuNWZiY29HWGVLa2pEWXBUMDYyTlRPNXZHSHVPTW9MZFV0VXZEaU5NYVhIbDBBQU1uOFBCekl1QWthalliZjJvNkZHYlB1NnZUZURxMlFYbjVWNC91MnhoejRXY2tuUFZMNCtVamhxMXFnMXNUSnBCRmNUZVZaUFkrSzAxRWhVZS8rbzR2Mk5zM0FvTkVoaFF4M0NwTnF0UTFLb2tEeE5qQXlNb0tYbDVmYWdNZjkrL2R4OWFyOE8wYVVOckMwdEVUMzd0M1JzMmRQK1BuNWdjbGt3c3ZMUzJPV1Q1OCtmV0JqWXdNSEJ3YzRPenVUbjBsTWxOWms3dHk1U0U1T3hvOC8vb2kyYmR1cXZFOWt0dEJvTkl3ZlB4NGhJU0ZLazdKRVRlT0FnQUF3R0F3Y08zWU01ODZkQTRQQkFKMU9KK3MxOSsvZm53eWF4c1RFWU1XS0ZhaXVyb2FWbFJWNFBCNzI3OStQYnQyNktXVVZFeG5VSGg0ZWNIZDNmNnZIUldCalk0UEpreWVyTEM4b0tNRFdyVnZKNFBEMDZkUFJ2SGx6SERod0FERXhNYmg4K1RLdVhMbUM3dDI3WTlTb1VmRDI5b2EzdDdmYWZkVUhEb2VEd1lNSDY5M2V3OE5EWlNMenl5Ky9WSnMxR2hrWkNTTWpJNDFXeEttcHFkaTRjU05TVTFQQllySGc1K2VIcDArZjRzQ0JBM2p5NUFsbXpKaUJwazJiR254TXQyN2RVcWx2cTRnaEZzRVBIejdFMDZkUDRlTGlnbm56NWlFdUxnNjdkKy9HbmoxN3NHblRKb1AzVFI4NmQrNU1scnVJaW9yQ3ZYdjNFQndjVEY1djZzcndhWUs0cmhNU0VpQVFDRlRFTWczZGIvVHQyN2RCWFNlMFlXeHNEQ3NySzdVWmpqZHUzQ0FEVnFtcHFaZ3padzRjSFIzUnQyOWY5T25UaC96T2R1clVDWjZlbmxxZk82dXJxOVVLOVd2V2xOY0h3dUZBOGZQZTVUa0U1RUdZcEtRa1JFZEhZOU9tVGZEeThvS25wNmZHOW9jT0hjS1ZLMWZBWXJIdzQ0OC82blNxZVBUb0VmYnMyUU1BZVBIaUJYZzhuc1phMmdRMEdnMTBPaDBNQmdQMjl2WmtoalJCczJiTkRPclhhZ3Z4UDlZbDNNbk56Y1hKa3lkeDZkSWxjaDFMUzB1RDNIV0FmNE9keEwxS0c4UzlSQ3dXcXcxTUN3UUNuRHg1RXE2dXJwZ3laUXArLy8xM1hMOStIVjVlWGhnMmJOaDdJUkxUQnlNakk0TkVHelVwS2lyQ2tTTkh3T0Z3TUdyVUtJM3R4bzhmajFtelp1SHc0Y1BvMWFzWDd0NjlpeHMzYnNES3lncURCZzBpMncwZlBod1hMMTVFUkVRRWV2ZnVyZlc3UWppUTV1VGtJQ2NuQjdtNXVjakp5Y0dyVjY5STIvK3BVNmRpOE9EQjJMQmhnNUxWK2w5Ly9ZWGc0R0NsdnBjWTJ5Z0dQbi8vL1hmRXg4ZURUcWRqOGVMRldvUEFKaVltc0xPekk2OHpPcDBPZDNkM1NDUVNnOFJwN3lPSER4OUdjbkl5NkhRNjB0UFRzWERoUW5oNmVpSThQTHhXQXJBalI0NGdQejhmbHBhVzZOaXhvOWEyaEZCSVcra1lBSGoyN0Jra0VvbE93WnhRS01UWnMyY0JRRytyZmsxOFRHTlJSUnI2dmh3U0VvTFkyRml0cFlXMDBheFpNOHllUFZ2djlrVEpJMFdIQUUxWVdWbGg5ZXJWV0xkdW5aSXJYRlpXRmlvckt4RVhGd2NhallZeFk4WWdNek1UdDIvZnhnOC8vSUN0VzdmcUpSS3B6ekcyUGd3Wk1nVHg4Zkc0YytjT0ZpMWFoRTJiTmhsODcvd1lvVVFLRkJRVUZCUVVXckMwdElTbHBhV1N2VnhWVlJXS2lvckE1WEpSWEZ5TW9xSWlGQmNYZzh2bDZxemZXRlZWUlFvZWFzSm1zOVVLR0d4c2JENWFTeWVLL3daZnVIZEdGOXZta0FGWW4zeE9xMEFoMEtZWkpqWDdGTlpHcW5hU2ptd3JPTEt0ME4zZUY0bGx1ZGo0OG05d3EvaHF0eU9GREw4bFhjQXZiYitDaTZrTjVyZjRIRXZqVGtENmxzS3JDNThkQVlOV3U4bVBhcGxVZHlNOXVWMzRFc2xsci9HdHowQTB0M0NDdjVVN2ZtczNGc3VmLzRVay9yK1pTTjN0ZmNsejdtRm1oOFV0YTFmclRnb1podHphQ0VEdXlORGFTcnY5cEF3QVgxd0JubGdBYzVaeXhvTVVNcjNLTDlCQmd4RmQvOGNhYXlOekxHd3hHRXdhQXp5eEVPc1N6a0x5enpsL1ZKeUdJUHQvTXpyRk1na3Fxa1dva01oL25Fd2F3WWpPUkxhd0NBbWx1ZUNMSzFCZVhRbCtkUVhLeE1TUEVLVWk3VUtKVHgxYmdRNzVaT201M0VkNjdYY1BoZjI2OXNad0sxNkNYZzd5aWFKNEExd25hdkl1cG5tZFRheXhPM0JLcmRiOStjVVpwSmFyQ2djcDNtL3M3T3hVTEZJTEN3dHg0c1FKbkQxN0ZqS1pETDE2OVVLclZxMXc2ZElsSkNZbUlqSXlFcEdSa2JDMXRVWFBuajN4L2ZmZmE4MUtVaGVVMXhTOEl5YTBqWXlNOUJLV0tnYnlLeW9xeU1uNEhqMTZBQUE1K1NtUlNDQ1JTTUJtczlHblR4K01IejhlTXBrTWYvMzFGNW5WR0JnWWlFV0xGdUhiYjc5Rldsb2FmdnJwSi96ODg4OWdzOWtvS0NoUWNXQjRXOGVsamR6Y1hQTC9RWlJVR3oxNk5FSkNRZ0FBeTVjdlIzSnlNbmJ2M28yblQ1L2l4bzBidUhuekp2cjI3WXR4NDhhOVU2dGxRektCQWZsMWVlellNZno5OTkrUVNxV3dzTERBOHVYTDRlZm5oK1BIajJQUG5qMklqNC9IbENsVDBLMWJOd3diTmd3K1BqNTZiLy8xNjljb0xOVHVmTU5tczFVQzYrb0Nqc1JFYkhCd01IeDlmZUhyNjR2ang0OGpJeU5ENy8xNWw0akZZclJzMlJLNXVibUlpNHREcDA2ZGxONXY2SDZEdytHOHM5SitpbUlQZ3Z6OGZCdzZkSWlzSXg4V0ZnWnZiMjljdUhBQmNYRnhPSERnQUE0Y09BQi9mMzhFQndkajFLaFJPcDhyTDF5NGdBc1hMdFRMUGhQQmRzVWcvYnM4aHdSejVzeEJXbHFhenFBckFMUnUzUm9XRmhhWU1tV0tUaHZ5eE1SRUxGKytITlhWMVdqUm9nVVNFaEx3MDA4L1lkbXlaYkMwdE1TdnYvNEttVXoxV2NUQ3dvTDhIMHFsVXV6Y3VSTmlzUmpWMWRXd3NMQ0FrNU5UdlFkVmVUd2U4dlB6WVdabUJtTmpZN3g4K1JKcGFXa0FWTXVoS0piVFdMNThPZTdkdTBjZWg3ZTNOMEpEUXhFVUZBUVdpNldVMEtITmxWSW1rNUZXOE9xQ2M0UjRTU3FWNHNTSkV6aDQ4Q0FxS3l0VnNud3JLaXB3OXV4Wm5EaHhBbncrSDE5Ly9UV0dEeCtPMHRKU0hEeDRFTHQyN2NLalI0OHdjK1pNTWt1NlBwRktwU2dya3ovYnZnK0I3KzNidDZPaW9nTGZmZmVkMHZlTU9KK0VXS05GaXhhWU5Ha1Nnb0tDOFByMWE2eGJ0dzZBUEhpcm1HSHQ2dXFLM3IxNzQrclZxMWk1Y2lWKy8vMTNNcUFXRXhPRHg0OGZJejgvSDY5ZnYwWitmcjdhK1RBV2l3VjNkM2U0dUxqQXdjRUJLMWFzd08zYnQyRmtaSVJGaXhaaC8vNzl5TWpJd002ZE81WGNJWWh5VkVTbTljbVRKOG5nNXVqUm85RzZkV3VWenhLTHhiaHg0d2JPblR1SHhNUkVBQ0RMdno1NjlBamJ0bTNEcVZPbkVCb2FpdURnNEFidGkrcnIydWpac3lmOC9mMWhZV0VCSG8rSDNidDNrLzNGOU9uVDBiSmxTeHc1Y2dRM2I5N0U2dFdyc1dmUEhvd1lNUUx6NTgvWFdWSkhLcFhpOE9IRE9IandJQUJnN05peGFsMElDR1F5R2Rtdks3cCtxWU1RQlFZR0JtcHRkL1RvVVFnRUFuQTRITkxWbzc3NGtNZWlpalQwZmRuVTFCVExseSt2OXo2TWNHa2pYQUVBdVVQS2t5ZFB3R2F6MGJkdlgzSTU4ZG1LSmRZSVhGMWRzV1hMRnFWbHhIRVFjL1UwR2cxejU4NUZSa1lHY25OejhmZmZmK1BMTDcvVXVZLzFPY2JXQnhxTmhnVUxGbURtekpuSXlzckN3NGNQeVdkRGRkdi9VQVIyZFlVU0tWQlFVRkJRVUJpSXNiRXhuSjJkMVNyKytYdyt1Rnl1MGs5eGNURktTa3JVVGtnb1VsbFpxYlo4QkNDZk9MYTB0QVNIdzRHbHBTVXNMQ3lVZml3dExXdGRENHlDb2lIeHNYRENNRGY1QlBMRnZHZGtscjA2Z3V4YllGYnpFRElBS3BSVUlaWC9Cc1dpY3BneGplSE5hUXhMbHR4ZTFkZkNHU3RiZjRFRnp3NXJETFNXaUFUNEl6a0tpMXFHb3FXbEs0YTRCZUprOXIxNlBUNU44R29aL0cwSUNxcmtUaEpqbWdiaGMrY0FwSmJuS3dWc2pla3NqSER2Q2dBUVZGZUJKeFlvclc5RVo4TE9XSzVDTHhhVnE4M2dkMlJiZ1VHam8xcjZielprY2xrZWJoVytSSGwxSmNyRkZlQlhWNktUclRkOExaeVJLU2pFaXZoVEtCVUxTWUZBVFhLRVhNeDZ2RS9uOGJXMmNzZnlWc04wbjRoL2ptVmh5OEZvWkdTR2Fwa0VQeWVjQVZmMDcyVHFydFIzbTY1R0FBQWdBRWxFUVZTcjJKOXhBMVVTTVNvbFloVlJ5Mi90eHNMTjFCYVB1T2s0bUhsVHI4OEVBQ2FOQVhQbXY5bkluenJJTGJWTHhVSWtsdWJBaXFWcUcxeGVYVWtLVnVpZ2tlS0NTcWtZSmFKeU5ESFRuV1dWTGVRcW5WODdZd3UwK3NmQm9iV1ZPeUs2YWErVG5saVdpMFd4Ui9VNHdvYUhRYVBEUm8xNFNSOVlkSWJ1UmhUdkpSVVZGVWhMUzBOOGZEd2VQWHFFdUxnNGNqdzFZTUFBVEo4K0hVd21Fd01IRGtSdWJpNHVYYnFFUzVjdW9haW9DQ2RQbnNUSmt5Zmg1ZVdGdm4zN29uZnYzdThzTUVZRVQyeHNiTkNsaTl6RkpUZzRHTDE2OVVKbFpTV2tVaWtaR09meitWaTFhaFh1M1pQZnIzcjI3SW41OCtlRHdXQmcvdno1bURObkRsNjhlSUVaTTJZZ05EUVVEeDgrQkNDZnhIL1hBWks4dkR6Y3UzY1BkKzdjUVd6c3YrV0Y3TzN0TVdQR0RKWHNQRzl2YjZ4YnR3NlBIajNDcmwyN2tKNmVqcWlvS0Z5L2ZoMURodzdGOE9IRFNWdDFzVmlNcXFvcW1KcWFJaWNuaDV6NEo0SWx6NTQ5SXkxZzY4SzhlZk0wMW5WWFJDYVQ0Zm56NTRpS2lrSjBkRFFabU9uVXFSTm16NTVOT2wyRWg0Y2pJQ0FBR3pkdVJFcEtDbTdldkltYk4yK1MyYjY2YkpXSmJXaXJsd3ZJcyt5cXFxcFFVbElDa1VpRU8zZnVRQ0FRZ01WaUtXV1NFWm1Qang4L3h1REJnNUdXbG9ieTh2SjNhb3RMV09NekdBeEVSMGNqS1NrSjVlWGxLQzh2aDBBZ2dGZ3NSbkZ4TVFZT0hFaldVZ2FnVnFRQXZOdCtReXdXazltL3hET2RSQ0xSS2dKUjE4N0Z4VVh0czUxTUprTm1aaWFlUFh1R21KZ1lQSHYyakR4M1k4YU1JU2ZrZS9mdWpaeWNIRnk0Y0FHWEwxOUdiR3dzWW1OanNYWHJWdlRxMVFzREJnelFHSnhuTXBscWhRd2lrVWh0MW1aaVlpTEVZakhzN096QTRYQmdiR3dNa1VpRTI3ZHZrNEUwZlMyZ2dmby9oNW1abVdSd1NwSFpzMmZEeU1pSXJNTU9nQXl3RnhRVWtNdlpiRFlXTDE0TWMzTnpwYllFSEE0SGpSczNSbloyTmhZdlhvekt5a3JTVW43ZXZIbUlqWTNGNU1tVE1XVElFSFRyMWsxRkFGQVRPcDJ1VVNRams4a2drOG5xcGEvUHpjMVZtL2xxYjIrdlV2cmxmLy83SC9uMzNidDNBY2dEaitIaDRTcHR6YzNOd1dhelVWbFppZVBIajJQMDZORXdNakpTYWxOUlVZRno1ODZSdGUzVmxab2h5dWJFeE1RZ0ppWUdSa1pHR0RObURNTER3L0g0OFdNQThpRDJ5SkVqd2VmTFJldmR1blVqNzdGanhveUJwYVVsdG0zYmhxZFBuMkxDaEFubzBhTUgrdlhyQjM5Ly8xcWR3M3YzN3BIM0lWTlRVOURwZEZ5OWVoVUNnZnpacVM0T0NBVHg4ZkZLMmNLYTBKUWNNM0xrU0ZoWVdPRFRUejhsbHlVbEphRzR1QmgwT2wwcFkzZllzR0hnY3JuNDdydnZJQkFJMEs5ZlA3VlorTk9tVGNPelo4K1FrNU9ESlV1V1lNMmFOV0N6MmNqTXpGUnlhYkt3c0lDN3V6czhQRHpnNXVZR0Z4Y1h1TGk0d043ZUhuUTZIV2xwYVZpNWNpVnljbkpnYW1xS0ZTdFdvSFhyMW5CeWNzTE1tVE54NXN3WkdCa1pZY0tFQ1Nnb0tFQlJVUkhzN2UzaDZPaUl5TWhJN055NUU0QzhYSVZpOEZFaWtlRHAwNmU0ZnYwNjd0eTVRMzZQT1J3T2hnOGZqaUZEaG9ERll1SGV2WHZZdm4wN2NuTnpzV1BIRHV6ZHV4Y2RPblJBbHk1ZEVCQVFvTlB4UkJzTmVXMlltcG9pSlNVRnAwNmR3dFdyVjFGVlZRVTJtNDJaTTJlU1pUYVdMRm1Dbkp3Y0hEMTZGRmV1WE1HbVRadHc4dVJKakIwN0Z0MjdkMWNKZEVxbFV0eTdkdzhIRGh3Z3hVbURCZzNDd0lFREFjajdRS2xVQ2pNek03QllMREFZREhDNVhCdzllaFQ1K2ZsZ3NWaGFTMFRsNWVYaDFxMWJNREl5MHVyczhPalJJeHcvZmh3QU1HTEVpSHJKS1A4WXg2SnY0NzVjMS90S1lXRWhZbUppd09Gd3dHYXp3ZVB4Y09USUVRREtBdWY5Ky9jREFQcjE2NmZrV0VZSVF1N2Z2NDlCZ3dacG5kOU9UMC9IK2ZQbkFTZ0xzODNNekxCMDZWTEV4c1lpTkRSVXIvMnV6ekcydnJEWmJLeFlzUUpjTGhjK1BqNG9MQ3lFaFlVRitUL095OHNqNzNOMUtYL3lJVUdKRkNnb0tDZ29LT29SSWpPazVrU2ZWQ29GajhkVEsyQWdIcXExSVJLSlVGaFlxRlhocVU3SVFQek40WERxNWFHWmdzSVFtRFE2Wm5qM0J4MDBjS3Y0T0pCK1EydjdadVlPb0FFb3F1TGpVT1l0eEJRbVFTejdOK2pOb05FUjNOZ2Y0NXIyQkpOR2h5UGJFbU9iOXNCdlNacFY1UStMMDNDcjhDVzYyZmxndUZ0bjNDMUtRWTZRVzErSHFCVmJZNDdCWlF1ZTg3THg2cC85czJLWndxSkc4TnFDSmM5eU5XYXc0R2FxWEw5T0lLblM2aXl4TC8wNjRrcXlrTXpQVXdwY2g3dDNncTJ4ZkFKK1hlSTV4UEd5bE5idGJ1K0xPYzBIQUFCK2ZINlMzRDhDVDNNSHJHOHpHZ0FRclpEaHo2K3V3Qzh2LzFacTYyWnFDMThMWjRpazFTZ1dhUytkVTk4WTBabFkzRElNemN6bEQ4bVBpdE9SVktZc0NoTklxaUNRVktsYnZVNjB0L0hFUE4vUFZKWmJza3cxdWdQOEVIY2M4YVh5REtJMjFrMWc4OC8vaUUxblljTS81MXNYWSsvOW9TVGlHZURjdGxZdUNJRTJYdUFvT0Ywb09sZTB0bkxYV0NMalN2N3pXbnlhZWtwRUFrVGtQS2pWdXZtVnZIcmJENHFHSlMwdERTZE9uRUJoWVNGZXYzNU4xcXNtb05QcDZOeTVNOExEdzFWcW1EbzdPMlBjdUhINDZxdXY4T1RKRTF5NGNBRXhNVEZJU1VsQlNrb0tkdXpZZ2M4Kyt3eFRwMDU5bTRjRWtVaUUwNmRQQTVBSER4U3oybGdzbHNvazNKTW5UM0R2M2ozUTZYUk1uRGdSdzRiOUs4SnEwcVFKMXE5Zmp3VUxGaUF6TTFQSm5yOW56NTROZkNTcWNMbGN4TVRFSURFeEVRa0pDV1RHRklHam95TkNRME14Y09CQWxTQ1ZJZ0VCQVdqYnRpMHVYcnlJdlh2M2dzZmo0ZkRod3poLy9qekdqaDJMQVFNR0lEczdHMU9tS1BlWERnNE9wQmhBTEJhVEFhKzZvQzZZcVk3VTFGUjgvLzMzWk1hWHA2Y254bzRkcTlZbTJkUFRFMXUzYmtWMGREUU9IVHFFbkp3Y01KbE1uUmJJL2Z2M1IzQndzTTRzcXNMQ1FvM1pZbDI3ZGxXYWVPN1FvUU5jWEZ6dzdOa3poSWFHa29FdWZTZHo2NHYwOUhUczI3Y1BSa1pHcEx1RGg0Y0huajkvanIvLy9sdWx2VXdtZzFRcWhadWJHNXlkblhIMzdsM0V4Y1VCZUwvNmpaeWNIQlc3WkI2UHA1ZUZzbUs3UC8vOEUyNXVicWlxcWtKRVJBVHk4dktRbVptSmpJd01wZXgwRm91RkhqMTZZTVNJRVNwWnJTNHVMcGcwYVJMR2p4K1BPM2Z1NE15Wk00aVBqeWV6U24xOGZOUzZBNFNFaEdER2pCa3ErM2Y2OUdsczI3Wk5aZm5qeDQvSm9JTTYyR3kya24yOEx1cjdIQzVmdnB3VVBlakxxVk9uY09yVUtiM2FkdTNhRmN1V0xjUDU4K2ZCNS9QaDYrdUxHVE5tZ0U2blkvbnk1VmkvZmozdTNMbURuVHQzWXVmT25hRFQ2ZUJ3T0dBd0dHcC9wRklwcXF1cklSYUxTVGNGNG0rSlJJS1pNMmNxbmMrV0xWdENMQmFybEtmUmhhZW5KMXEwYUFHSlJBS1pUQVlURXhONGVIaGcrUERoS3BuVWl2MTMrL2J0TVg3OGVJMWxid0NnVjY5ZXVIRGhBaWtBMGtiZnZuMVZoQnRTcVpRTVhBS0F2NzgvdnYzMld6ZzV5Y3ZSL2ZYWFh3QkFCZ2c3ZE9pQUNSTW1xSlRUK2Z6enorSGo0NE5mZi8wVnFhbXBpSTZPeHZYcjE3Rmx5NVphV2JsZnVYSUZOMjZvZjU2MXNySXl5Q0ZIRXdLQkFDa3BLYlZldjBtVEpwZzVjeVkyYk5pQWE5ZXV3Y1RFaEhUQ2FOMjZ0VkpHOCt2WHI3Rm8wU0xrNStlaldiTm1TaTRHaW5BNEhNeWRPeGVMRnk5R2ZIdzh2dnZ1TzZ4WXNRSkJRVUV3TnplSHU3czczTjNkdFFiNXo1OC9UNWJyYU55NE1aWXVYVXBlUTAyYU5NR2FOV3V3ZVBGaW5EaHhBdGV2WHlmdnJiMTY5U0xiME9sMHRHL2ZIZ3NXTElCWUxNYlZxMWZKRWthRUdBQ1FCNk1IRHg2TVFZTUdLVjNMSFR0MlJQdjI3UkVWRllYRGh3K2pvS0FBdDIvZnh1M2J0d0hJSFJkV3JGZ0JOemMzZzg5N1Exd2JPVGs1K1AzMzM1R1FrRUQyKytibTVoZzBhQkRDdzhOVnpyZUxpd3UrLy81N2pCdzVFdnYzNzhlMWE5ZXdjdVZLZUhwNll2SGl4WEIxZFVWaVlpS2lvNk54NTg0ZGNtNlJ6V1pqd29RSlN1VUpybHk1Z3IxNzkycmN0eSsrK0VLcjQ4S3BVNmNnbFVvUkhCeXNVWGdna1Vpd1ljTUd5R1F5ZUhsNUlTeXNkazZPLzRXeDZMdStMK3ZMNzcvL3JuWTVJYVlCZ0ZHalJzSGEyaHBEaGd4UmF0T3BVeWV5UEZwWVdKakc0SHhsWlNVcGJpVWNzQlJwMnJTcFhxWFZHbUtNYlFnT0RnNXdjSENBVENiRHhJa1RJUlRLNTJ3WURBYnBmTU5tczlHaVJRdHRtL2xvb0VRS0ZCUVVGQlFVYndFNm5VNldiNmlwV0pWSUpPRHhlQ2d0TFZYNVhWcGFDajZmcjlPRkFkQXRaTEN5c29LNXVUbk16TXhVZmhOL201dWJVNDRNRlBWR2Y2YzJjREtSUDF3Y3licU5TcW51bW5rM0NoS3dMZVV5cXRTMGxjaWt1UEQ2S1FEZ2EwKzVGV0JYT3gvc1NyMENvWnJzZm9KREdUZlJ5ZFlMVEJvRFk1c0VZZVdMMDdVNUhJTnhOYlVoOTFOZnRxZGVKa1VBZzEzYTQzTVg5ZG1jelRsTytLM2RXS1ZsZDR1U3NTNVJmYzF4QXNMSmdrbWpvMW9tUlN0TE4vSXpIaGFucVFnVUFLQ1RyWHdTanlzcVZ4RW9BTUNZSnQxQkF5Q1NWdU5rOWwzdEIvaU9ZTkVZV05neUZLMnQvcDEwMHFkZmZWOEljYXBkN2VacUJaR1BPWk9OWUVkL0FISlhrMHQ1OHN5UzFmNWZnczFnNFhoMkRPNFhLVStLVmtqazM4TXYzRHZEUTROelE3L0cvZ0Q4MWI0WG5SOWZieVZXK05VVmlNeDlYQy9ib25oL2NYTnpRMEpDQWxrL0dKQlBMclpvMFFKdDI3WkZwMDZkZEdhczBPbDBCQVFFSUNBZ0FEd2VEMUZSVWZqNzc3K1JuNS8vVGlaNmpJeU1NSEhpUkZ5OGVKRzBsOVZHVUZBUVJDSVJuSnljMUZxTGUzbDVZZWZPblRodzRBQWVQSGlBNnVwcTlPclZxODUxZkdzRGpVYkRybDI3bElLbWpSbzFRc2VPSFVsN1luMG43K2gwT2tKQ1FoQVVGSVQ5Ky9majdObXo0UEY0S0M0dUJpQ2ZmS2ZSYUpESlpLRFJhUER3OE1EczJiUEp5Y1YyN2RvcFpYVFdGbjFMckhsNWVXSE1tREZJVFUzRmdBRUQwSzVkTzYwVG5UUWFEYjE3OTBhdlhyM3c0TUVEdUxtNWtabDUydFpSRENocHdzN09EdTNidHdlWHk0VkVJb0ZVS29XNXVUbGF0V3FGa1NOSEtyVTFNakxDMnJWcnNYWHJWc1RHeHNMZTNoNURoZ3pScXk1d2ZlTGs1SVNNakF4SUpCS1ltSmlnVzdkdUNBOFBSMVJVRkJ3ZEhja01YT0xIMmRtWnpNWUZnTW1USnlNMU5SVVZGUlh2VmI5aFptYW1VcEtoTmhEWGhyR3hNVEl6TTBuYmJFQWVNUFQzOTBlSERoM1F0V3RYblU0UFRDWVRRVUZCQ0FvS1FscGFHaUlpSWhBZEhZM016RXc0T0RqVWVWKzF1WEI0ZTN0ajJyUnBlcGVKQWVyL0hQcjQrSkFCcElhQU9QNndzRERjdUhFRFM1Y3VKY1ZvWm1abStQSEhIL0hzMlROY3Zud1phV2xwS0NvcWdrQWcwRmttVWgwTUJnUGR1M2RYV3JaKy9mcGE3VGViemNadnYvMm1WOXVaTTJjaUx5OFBnd1lOMHF2ZS9iUnAwOUNvVVNQRXhzYXFUY2lnMFdobzFLZ1JBZ01EOGRsbnFpSmVPcDJPa1NOSFlzdVdMWmc4ZVRKQ1EwT1YrdGVtVFpzaUxpNE9YbDVlbUR4NU12ejkxWTlEQWJrVitOYXRXM0gxNmxXY09uVUtuVHAxcW5XdGVYZDMxVEoyYkRZYnpabzF3NVFwVStvbEN6d3dNQkFyVjY3VTJVNWI0QXlRMzZPaW9xSWdFb25BWnJQUnNtVkx6Sm8xUzZuTnBVdVhrSnViQzA5UFQ2eGJ0MDVyMERrZ0lBQ0xGeS9HNnRXcllXcHFDaE1URTFoYlc2dDFGMVZIMDZaTllXeHNqTTZkTzJQT25Ea3E1OHJQenc4N2R1ekF3WU1IY2UvZVBRaUZRblRwMG9XOGgvbjUrV0hac21VSUNBZ0FrOGtFZzhIQXc0Y1BTWUVCazhsRVlHQWdRa0pDRUJBUW9ISHN3V0F3RUJJU2d1RGdZTnk4ZVJNUkVSRmtXWWllUFh2V1NxQUFOTXkxNGVMaUFtTmpZMWhiVzhQZjN4K0JnWUZvMzc2OXp2azZKeWNuTEZ5NEVDTkdqTUMrZmZzZ0ZBcEpGNldTa2hLY09YT0czTCtRa0JBTUd6WU10cmJLeVE5dDI3YkYvdjM3bGF6M21Vd21HamR1akVHREJ1SHp6ei9YdWc5ZmZmVVYwdFBUTVdiTUdJMXRHQXdHcGs2ZGl0OS8veDFMbGl6UmE3eWpqdi95V0ZRVDlYMWYxZ2M3T3p0NGUzdERLQlNTOHl4MmRuYm8xYXNYK3ZYcnAvVDU2dnJncGsyYjRzY2ZmOFRCZ3dmeDZ0VXJ0U1dTQWZuL3lNYkdCbTNhdE1GWFgzMmxWNms2ZFRURUdMdTIrOUcwYVZQRXg4Y0RrTWNIV0N3VzNOemM4UFhYWC85bm5CUm9zZzlwZG82Q2dvS0NndUkvaUV3bUl3VUxOUVVNeEEraHRLd1BXQ3lXVmlHRDRtOXRTbVNLaGlYMDFvWjN2UXRhWWRJWTJCMDRHWllzVStSVjhqRHQ0VzZkb1VwUGN3ZWtsYi9SdVcwNmFEalFhVHFadmYzajg1T0lWUk5jVjJSeXN6Ny9CRk9CZWM4T0lZWGY4UFhwMnpUeXdGSy9vZUJYVitKeVhweld0bDNzbXNPQmJZbnRxWmNSOVUvd2VHeVRJSHp1MGg1U3lDQ1N5aWN5bVRRR21EUzYybVg2aUJRQXdNWFVCdk5iZkk1dEtaY3dwVmtmdUpyYVFDZ1JZYzdqZlNpb0tsTnE2OFZ4eE5wUFJwSFo5MnNUenVJZTk5OUE5aWVOUExETWJ5Z0E0R3p1SSt4THY2NzFzNmQ1QmVOVHgxWkk1dWRoL3JQRGF0c3NiREVZSFd5YUlWdFlaSEM1QjBYM0FRSU8wd1FMV3c2R3I0WHlKQnB4dm5vNXRNUVVyNzdRQnlhTkFScmt6aFNheWxRbzhtZGFOS0x5WXRISjFwdDBVamlXRllOc1laSGE5czA1alVuUkNIRXNIbVoyMk5UMkt3REFvK0kwbkg2bDNVMWdwRWRYdExTVVoxTitjZWMzVXZEenBYdFhESFByQ0xGTWdrbjNkNUFsU1E1M25nRlRoakcycGtScGRENVkxRElVcnFiLzF1U2tnUVlIdHR5YXZrUWtVQklWR2ROWmFHUWtuNGdiY210am5VVUtPenRNZ3AyeGhkN1h3MzhGWGFVNlBtVGk0K09SblowTkZ4Y1hOR25TcEY1S05NaGtNc1RIeDJ1MXBtMW95c3JLYW1VSityNFRHUm1KSjArZXdNL1BENTk4OGdtYU5tMWFML1ZUTXpJeWNPSENCVXlkT3BXY1hCWUlCS0RSYURBeU10SlpaNW5pdjhYSDJtOEFjbmVBTTJmT3dOM2RIVjVlWG5CeGNhbnpOc3ZLeXBDWm1hbFUwNTNMNVlMSDQ4SFMwbElsWUtVTHFWUUtrVWdFa1VpRXFxb3FTQ1FTY0RpY2VnbmFma2h3dVZ5RGFwZ1RMZ25WMWRVUWlVUms0QXVRQnk2SXZvOU9wNU92LzB2bk5DTWpRMjNwQzdGWWpJaUlDQXdaTXNUZ3dLWlVLcTJYY2hsRThQWmRsMW5TaGE3ampZaUlRTy9ldmZVZW44VEd4cUo1OCtaYUJRMmFLQ2twcWRlQVcwVkZCYlp1M1lwV3JWcWhhOWV1dGY1dVpHZG40OG1USi9qODg4L3JaZnhTbjllR1lwOVFsLzFSM0pjOWUvYkF6YzBOWGJwMDBTdkFTNVNab2RGb0J1Mkx2dnZPNS9QcmZNLytXTWVpMUgzNXYwVnR2MnNmQTlSVEhRVUZCUVVGeFhzT2pVYURsWldWVnZ1ODh2SnlGZkdDNG10OXJXdUJmeTNLOUxFcFl6QVlZTFBaTURFeGdZbUpDZGhzTnZsYTI5OG1KaWJVNVBKSFRuZDdYMWorVTZyZ1F1NFR2Y0tVK2dnVUFIbUFPTGVpR040Y2VVWkF6WklJNmppZis1Z1VLUXgwYW9kTlNlZjErcXo2b0V3c3hNSE1tMXJiTkRHM0o0TytOY2tvTDhEY3B3Y0JBS005dWlQTXRRUGllZGxZOXZ3a2dIK0R6L3JRemM0SDMzZ0hnMDFuNGFzbVFWZ2Nld3hqbW5SSFFsbU9pa0RCaW1XSzczMC9BdzJBREFBTndHeWZFS3lJUDRVWHBYTGIzT1N5MTlpVmRoVTk3RnZnVlBaOXZmYmhiZUpzWW8wbGZtRndaTXY3enljbEdaREtaQWl3L3RjQ2tFNmpnMFV6YklLVERocm9lcXpEb0tsT1RyMG9mYVVpcE5ER0VOZEFBUEwvd2FITTI4Z1NhQzc3QXdDQzZuL0xWWWovRWJMWUduUHd1VXNBQUhrSkJwNUNDUWg5V1AwaVF1bTFKY3NVK3pySzYrVnVTN21FaDhWcDVIdUJOczJ3b01WZ1VGRFVGajgvUDUwMitJWkNvOUhlZWFEeFl4UW9BUElheGcxaEdkdWtTUk1WNjJscVlwVkNFeDlydndISTNmREdqaDJydTZFQldGaFlLQWtVQUhrOWFFTUM3SXJRNlhUeWVlKy9qS0huajhsa1VzL0VXbEFuVUFEa1NSWERodyt2MVRiclMxVHd2b3NUQ0hUdHA2R2xmclM1VnVpaXZqT0NUVXhNTUhkdTNVVzdibTV1dFhaUVVFZDlYaHYxRWFpc3VUL2p4NDgzZUI5cXN4LzZybE1mb3NLUGRTeEszWmYvVy93WHhRa0UxRWlJZ29LQ2dvTGlJNEFvMWFBcHM2YWlvZ0pWVlZVb0x5K0hRQ0JRK3FtNXJMS3lVdS9QbFVnazVIcUdvaWh3VVBlYkVqaDgyUFIya0U4VVMyUlNYQ3Q0VWUvYlZ3eitFbzRDMnNpcEtNYkxzdGZ3c1hCQ0p6dHZiRXU5aEVxSjd2SVRId3RNR2gzam12WlVLaHVRd3MrRG9Mb1NXMU9pVk5xN210cGdjY3N3MkJuTGcycS9KVjFBVjd2bUNMRDJ4TEpXdzdBajVUS3V2b21IVUNMQ2hkZFB5VEljaXZoWnVvTE5VTGFqdERXV1QwS1lNWTJWaEFJQVVDV3B4dlBTN0RvZnF5S3RyTnhJZ2NJRGJpcldKMGJpVzU4QlNtMXVGN3hFWElsMkp3NkNaYTJHd2Nta0VTN214U0xpbFc1UlJsbDFoYzQyMm1oaVpvL09kczBCQUErNEtUb0ZDb0JjZEFISVJRMkVpMEdRZlFzWTBabW9sSXB4SWl1bVR2c0VBSXFQenJKYU9pVzB0L1lFaDZWNzBvUzRoc3lZYlBSeVVMVysxMFJTV1I1eUs0cHJ0VzhVRkJRVUZCUVVGQlFVRkJRVUZCUVVGQTBMTmNOUFFVRkJRVUh4SDRCd090RG14cUJJV1ZrWkJBSUJLaW9xd09mek5Zb2JoRUxEc25FVnFZdkFBWkFybU5sc05reE5UY2tzRkNhVENSYUxwZlp2VFcwMExhY1V4N1hIa21VS0gwdTV0Zjd6MGxkS21kMzFBWk5HaDR2cHY3Vmw4eXQxdTM0QXdEMXVDbndzbk1DaU1SQmc3WW5iaFMvcmRiODBZV2RzZ1ExdFJtdHQwOWlrNFdyTnVacmFZSTdQQURReHN3Y0E4S3Nyc0RucEloNHBaTDhUR05HWitOd2xBTVBjT3BIdUFvY3liK0ZHUVFMdUZpVmplYXZoOExGd3duVHZmdWhrNjQyOTZkYzFCb0tuZVFlVEFvR2FPSnRZWTNITE1LVmxoVlZsbVBSZ0ovbmFuTW5HcDQ2Nk14aGRURFZuRjBUbFBVTndZMy9FbDc3QzNyUnJha3NQVkVyL3o5NTloMGRWcFE4Yy8wNUw3d2tocEpDRVFHaWhLd2dFV1pvb3E0aXNaVldLQ29vZ29nS0xIYVNwZ0lDTENCWlFGRUhBS0N4TmVoR0lZcWlocFJKS2VrOG1JY25VM3gvRERCbW1aQUlKdVBzN24rZmhNWFBQdmVlZWUrZE9FblBlODc1cXFtc2NDMWpSNkEybGRhNXBhaXd5VHpTR01WSDlrQ0pCaDU2MWw0NDRkSXowZXZTOWNhd0FQMTg5eW9uaWl3UzUrdFk3aTRMMWM5d0lFdExkWXZYQVp5SmlpWEJ2NHZEKy9rNGV2QnJ0ZU0zMHI5UDNpaUFGUVJBRVFSQUVRUkFFUVJDRXZ5Z1JwQ0FJZ2lBSWdnVXZMeStIMHhKWFYxZFRWVlZseXRadzdkbzEwelpiLzYycXFrS3R2cjFWN01ZQWg2S2lvdHZxcHk2MkFoa1VDb1VwSGRmZCtFZjlzdFBmVVIxOXdwRmVYMnQ5c2ppandmdnYxYVExemxMRDZ1b3k5VFd1VmhZNmROeXBra3NRMmZmNkdKdmZzU0FGSjZtY0tJK21kK1JjTnhzYWNnOGpJdnVZQWc3T2xXV3lLR2tyeGFvS3MvMzhuVDNwMzdROWZ3L3VhaXJUVWFWVjhXWGFIZzdtbndjTUdTdW1KNjVuYk1zQlBCRFVrVzUrTGVqaUY4bnZCU25zeURsVnJ4SUdqdkJ6OHVDVlZvTnZxdzg5TU9QTUJzclZ0NWZSNEc3d2NYTEhVMkdvRTdvejV6Ulhyam4ybk11dkJ4Q29kVnF6N1JtVkJXUTRrSW1oUHVjQVE3YVUyNkZENzFBMkZFZElrZUFrRmYrTEt3aUNJQWlDSUFpQ0lBaUM4RmNuL29JakNJSWdDTUp0TVpaanFHK05RWjFPWnplSW9mYTIydHVycXFyUWFyVjFuNkNCYURRYU5KcUdtVUJyVUg5enZkc2pzS21OVjdEcDYyUmxkb1AyN1NsM1pWVEUvYWJYZTNQUFdsMGRiODJWeWdLcXRDcGNaVTYwcmpYR3hwWmJYY2JNTXovWjNlZlY2QWRwNTIyOVhNdXRDSEQyNUxYV1E0anhEZ01Nay9VL1gvMkRIeThkTWQydlppNCs5QWhvUlRlL0ZyVHpEalVGbGdBY0tVeG0xY1VERk5Zb3pmcFY2N1VzVDkxRll1bGxubS9SRDM4bkQzbzNhVTN2SnEwcFZsWHdaMUVhaWFWWE9GNThrVmVQZllPa1ZwK2hidjRzNmpvS01KU2FlUGYwT3JPK2IzNFhOWHF0eGZtdGNaTEs4WFB5c05udWFJRENZNkgzOG1SNHJ6clBCVEEwOUI2R2hIU3h1Ky9JK0tWbTJRenFxMVJWeVd2SFY5Ry9hWHNTaXRKcDV1TERROEZkK1BiaWZydFB2T3g2UUlxbVZwRENwT2lIYUhzOXU4bk5YR1JPQUl5STZNTS93bnBZdEtjcGMxbVl0TlZzbTF4NkkwcnFkb01VTXE4VjhkcnhWYmZWaDFHMFp6UG1kWDYyUWZyNnE4dk56U1VsSmVWdUQ2UGV3c1BEQ1E4UHY5dkRFQVJCRUFSQkVBUkJFQVRoTGhOQkNvSWdDSUlnM0JWU3FSUTNOemZjM054dTZYaWxVbWtLWWxDcjFhWmdndHBmMS81WDMzMVVLbFVEWC9IL0grRzFVcmhmcW1pWWxkc0E3akpuM284WmpyK3pKd0JGTlVwK3lUenE4UEY2NE1xMVFscDdCaFBpNm1kS285OVlMcFJuTWZuRWQ2aDAyanBMVWl4SitSVTNtWk5Eay9LT2NKTTUwOUl6Q0RCTTBuK2F2STJUSlpmTTluR1ZPL0ZVZUM5Y3JtZWxVT3UxeEJjazg1L01oRHBYM0I4cFNPYlB3alNHaEhSbGVHaDN2QlN1K0RsNThHQ3p6a1M0QjNLME1OWGkzdDRYME1yMHRmNzYrZXpKcmlweGFQSzZvMDg0TXpzOFVlZCtkWkZMWmFaN1VlZStFcWxaTmdGckpIWmJIYmN2N3h5dFBZUDVvTU1UdU1nVWFQVTZ2c3M0YUhOL21UR1RRcTM3Nisvc1liUDBocEczd3MyVVJhTzJFcFZsU1I1RnJXd0Z0eHVrSU55YTA2ZFA4K2VmZjk3dFlkUmJ4NDRkUlpDQ0lBaUNJQWlDSUFpQ0lBZ2lTRUVRQkVFUWhQOU9ucDZlZUhwNk52cDUxR3ExUlZDRDhiVmVyNy9sZnpxZDdwYVBCVGpCWDNkeXFxbUxOMkFveFZDanU3MnlIa1pCTHQ2ODAzNDRZVzcrQUZUcjFNeTdzSmxLVFUyOStzbXZMcWUxWnpBeWlSUS9aNDhHQ3dxNFdaUkhVd0t2M3dlQTV1NEJEaDBYNU9wTGlhcUNwUExieTBCeDVWb2hTNU4zOEhCSU56NUoya0tSbGV1OFdKSFBzcFNkREc3V2lTTUZ5Und1U0VLcHFYYjRIR3E5bHY5a0pyQXQ2d1RkL2FQbzE3UTkwWjdCTEU3YWFqWDRJN1pKbTl1NnBzYTJKZXM0KzNMUE5saC9kUVZoMUVkR1pUNzVOV1UwZHd0Z1dPaTlYS29zTUpYaHVKbk1Tcm1IZFpmajJaRnoydXIrcjdWK0NHZXBnaDA1cDBrc3ZXelJyclNTaWNKVmRpT1k0K2F5RXNLZE1YandZQVlQdnIxeUtJSWdDSUlnQ0lJZ0NJSWdDSGVMQ0ZJUUJFRVFCRUd3UTZGUW9GQTR0cnI2VGxwODZLOGJwT0RyNUE1QXNhcWlRZnFMYmRLRzhhMEc0U1p6QnFCQ1U4MUg1emVScXN5cGQxK2x0VmFGK3lqY0d5MUk0Y0ZtblJrWTFPR1dqajFXZkpHNTUzNjU3VEVjS1V6bVNHR3k2ZlVuWFVZUzR1Wm5kZDhvenlCR3RlaDdTK2M1V3BqS3A4bmJpUzlNUVNhUldsMVozOW9ybUdCWDg1SXdmUVBiMGNHbk9jdFNkalpxUm91YjdjZzV4WW1TRFBLcnk4eTJWMnZWVkdzYkpxakdudmRqL21IemVxVTI4aStvZEJvV1hOakNKMTFHNEN4Vk1LSFZBMXl1TE9DU2xZd1hjcWt4U09GR21ab0w1VmsyeHpNeDJqRFJuVjZSeSsrRmx1VURCZ1oxWUV4VWY3TnRMcldDRk41bzgzZFV0YzdsSm5jeWZiM3dlbm1QYnk4ZXNCb0FJUWlDSUFpQ0lBaUNJQWlDSVB6L0pJSVVCRUVRQkVFUWhBWWpsOGhNSzdscnRKbzY5cmJQUmFiZ3BhaUI5R3ZhM3JUdGNtVUI4eTlzSnJ1cTVKYjZyRDBKN1N4ci9GK0ZpMnFVNU5lVU83U3ZyNU1IUWJXeUx4Z3BwREthdXhreU1YZ3BYQUZ3bGlsTTI3eWRYQjNxMzBXbWNMaWNRWDA0T1pENi8rL0JYYzFlQjdwNE01YnpKY0lBQUNBQVNVUkJWS24xUTBpUjRDU1Y4V25TOWpzV3FKQmNua1BXdFdJQS9KMDhHclR2RWxWbG5kZFIrMzdWUithMUlsYWs3ZU9WNk1FNFNlVzgyVzRZVTA1OHh6V3RlV2thaFVRR05GeUdBMThuZHlKcWxYQzUyYzNCSjdVWmozT1hPemZJV0FSQkVBUkJFQVJCRUFSQkVJVC9EU0pJUVJBRVFSQUVRV2d3eGxYY0FHcjlyUWNwaExuNTgxYTdZYVlKVUQyd0xmc0UzMTg4ZUZ0cDlHdFBvc3V1VCtZMnBvUDVGMWg5NlRlQ1hMenhWTGlTcXN3MWEzK3dXU2VTeXJPNVZGbkFrT0F1dkJnMXdLS1A1bTRCL0x2YmMyYmJXbnNHVzJ4elZISjVOaHN6Yno4VHg0c3RCem8weWUvcjVFN1BnR2pBVUlhaXVWc0ErZFZsck1rNHhDdlJnK25UcEMwYW5ZNGxLYi9lOXBnY01TQW94dXA5YmdoamozNUJVUjBaUkg2NStpZFpWVVZXMjZJOGdoZ1MzTVhtc1h2eXp0RFpONExlVFZvVDVPTE54T2dIbVg5aHM5aytjdW4xSUlXYlBuL04zUUtZMStWWkFNYjhzZHdpdUtHMmwxc09vbS9UZGh6T1QrSndRUkpiczQ2YnRYZjBEVGNGeVdSV0ZYT3FPTU5tWHdBNXR4aFVKQWlDSUFpQ0lBaUNJQWlDSVB4dkVrRUtnaUFJZ2lBSVFvT3B2WHI3VmxlTWQvWUpaMXE3UjNHVkdkTEdsNmdxK1hmeWRrNDNRTHI0MnRrVGFuU05uOW9md04vWmszOTNlNTVpVlFXdkhWOWxTbzBmNk96Rm1LZ0JTSUR4Q1N0c0hxOURienBHTHBFaGwwak50aG5kL05xV1lsVUZSNHZTYkxZLzJLd1RibkpuTGxVVWNLTEU5dVR6eU1qN0hUcmY4TEFleUNWU0xsVVdrS2JNTlUxdTc4azdnNCtUTzg5R3hOS3ZhWHVVbWlxK3ZYakFvVDRiU25VRFBBT0diQkNPUCtzblN6STRXM2JWYWx1VlZtMDNTQUhncS9ROWRQQnBqcGZDbFo0QjBUd1ExSkZkdVltbWRybU5UQW95aWNTVVNVTmlvNnlFa1pOVWpvdFVnVUlxNDNUcFpZdlAzcnpPejliYVY4YktpL3Z0OW1kUHFKcy9QL1orN1phUHI4MVd1UXpoZjQ5ZXIyZno1czBVRnhmajdlM05zR0hEa05ZS2toTWNwMVFxcWF3MGxFTHk4ZkhCeGNXbFFmbzlkZW9VZm41K05HL2UzTzUrUlVWRlhMaHdnZGpZMkhxZkl5VWxoZjM3OS9QaWl5LytUNzMvZXIwZWljVDY5N1AwOUhUT256OVBhR2dvWGJwWS8zbWgxV3FSU3FVMisvZ3IwbXExcEtRWVNnNjFiTm55TDFscXJTNWJ0MjVGcVZReVpNZ1F2TDB0TTJNMWhGMjdkcEdibTB1L2Z2MElDd3V6dWQrNmRldllzMmNQdnI2K3pKczM3NVkrSDMvKytTZEJRVUYxZm9ZUEhqekkwYU5INmR1M0x6MTY5S2ozZWV5cHJLeGszNzU5bEplWDgreXp6OVo5d0czS3o4OUhxVlRpN3U1T1VGQlFvNTlQRUFSQkVBVGgvenNScENBSWdpQUlnaUEwR0sxZWgwYXZSUzZSbVlJTTZpUEdPNHgzWTRhYkpscFBsR1R3YWRKMmxKcXFCaG1mcSt4RzJ2a3FqZTJWNUEycHFFYkpxWkpMZFBkdnlaUE5lL0xEcFVNQVBCbmVDN2xFeW4reWpsRmdweVJFUmtVK1UwK3VCbUJreFAwTUQrdk8yZElyekRqelU2T005OG5tdmZCMWNtZFg3bW03UVFxT2FPTHN4WVBOT2dId2EvWXBXbm1hLzhFMzd1b2ZOSFAxb1gvVEdIb0dSQk4zNVE5VFc1aGJBQnRpMzZqekhIVk51TnZ6OUpGLzIyeHpsaXJ3ZFhJSElLKzYxR1lSaHk2K0VVeVBlZnlXeDFCZjVlb3FWcVR2WTNLYnZ3UHdjRWczOXVTZU1aV1pNQVpNT0JxMFVsL09VZ1ZSSGsxTnJ3T2R2V250R1V5eU12dVcrcE1pYVpReUpNTC9McTFXeThLRkM5bTllemZlM3Q3TW56Ly9mMnFDK2s1U0twVzgvUExMNU9mbjQrYm14dHExYXh1azM4T0hEek56NWt3Q0F3TlpzbVFKL3Y3K052ZGR2bnc1Qnc4ZXBIdjM3c3lkTzdkZTUvbnl5eTlKVEV3a0lpS0N3WU1IVzdUcmREcjBlc2RMQ1Vra0VyTm42Y3laTS96d3d3KzgrKzY3ZUhsNTFXdHN0eW8xTlpXNWMrY3lidHc0ZXZic2FkR2VrSkRBeXBVcjZkKy92OVVnaGJ5OFBPYk9uVXR3Y0RELyt0ZS9rTWx1WkkwcUtpcGk2ZEtsalRyK3NXUEhFaElTQWtCeGNUSHIxcTBENE9XWFg3YjdPYTJvcUdEU3BFa0FyRjI3bGlaTmJKY1pzaWMxTlJWZlgxOENBZ0tzdG11MVdsUXF4MzcvVXlnVXlPV08vZGswS3l1TDVjdVhvMUtwY0hWMVpkaXdZUTZQdVQ2MmJObENVbElTN3U3dU5vTVVjbk56K2Y3NzcxR3IxVnk5ZXBYVTFGUmF0MjVkci9Qb2REcm16WnRIZVhrNXMyYk5zdm9zR3FXbXBySjc5MjZhTjIvZTRFRUthV2xwTEZteUJLbFVTdCsrZlFrTkRXM1EvbSsyYXRVcWR1L2VUV3hzTERObXpHalVjd21DSUFpQ0lBZ2lTRUVRQkVFUUJFRm9ZSVUxRlFTNWVCUGc3Rm12NC95ZFBabldicWdwUUdGVFpnTGZaUnhzMExFRnV0eVlaQ2lxVVRabzMvWjhlL0VBWGYwaWVUVDBYbmJrbk1KRnFxQmYwL1lVMUpTejd0SVJxOGQ4bi9FYmF5NGRSbTl6ZXJ4eEdNc0YxR2h2ZjVMNzJZaFk1QklaSmFwSzl1V2R0UWhTQUZpZXVndU5Yc3U2eS9Fb05kV203UkpBY1FkS2N0alMzVCtLeVcwZUJnekJEQTJSZGFHaEhDcTR3UDJCYmFqU3F2a2lkWmNwUUFFYVAwaWhyVmN3TW9rVVBaQ2l6S2ExWnpCL0QrbENjdEt0QlNrVTFTaFpmVDF3NTNZRnVmand6L0JlRGRLWDhOZDA3ZG8xUHZ6d1E0NGVQWXFQancvejU4OG5Nakx5YmcrclRucTluc3JLU2lvcUtpZ3ZMNmUwdEpUUzBsS0tpNHNwS2lvaVB6K2YzTnhjNXMrZmoxYXJOVTNzT3NMRHc0TlJvMGJWZTB4cXRaclpzMmVUbjU4UEdPN3RpaFVyZU8yMTI4OXMwck5uVDJKaVlqaDc5aXp2di84Ky8vNzN2NjJ1akQ5Ky9EZ0hEeDVFSXBIdytPUDFEL1lhUFhvMFU2Wk1ZYzJhTlF3YU5NaGlFbnp5NU1tY08zZk80ZjdDdzhOWnNjS1EyVWlyMWZMcHA1OXk1Y29WUHZ6d1F6Nzg4RU5ULzcvOTlodXpaOCt1OTNpTm5ubm1HWjUvL25tcmJUdDI3Q0FySzR2cDA2Y3paTWdReG84ZjczQjJpeU5IanZESko1OVFVVkZCY25JeXZYdjNwaytmUHFiMnlzcEtEaDgrZk12amRzU1RUejVwQ2xJb0t5dGo0OGFOQUl3Yk42NVJ6d3VHQUk2Wk0yZmk3Ky9Qd29VTHJRWXE3Tnk1azhXTEZ6dlUzeXV2dk9KUXNJRkdvMkhCZ2dXb1ZDcmF0bTNMQXc4OFFGVlYvWU5yWFYxZDdiWVhGeGVUbEpRRVlQYSszbXo1OHVXbzFXcWFObTFLWGw0ZTgrZlA1NHN2dnFoWGRvcWtwQ1RLeTh0eGQzZm5ubnZ1Y2ZnNFIyaTFXclJheDBxM3RXM2JsaDQ5ZW5EMDZGRldyVnJGdEduVEhENlBYQzYvS3dGc09wMk93NGNQODl0dnY1R2NuRXh4Y1RGNnZSNS9mMzg2ZHV6SThPSERpWXFLcXJPZjB0SlNObTdjU0h4OFBMbTV1Y2hrTWtKQ1FoZ3dZQUJEaHc2MUdVQlRWbGJHbWpWck9ITGtDRVZGUlhoNmVuTFBQZmN3ZXZSb3U5a2h0bXpad3BJbFMyamR1clVwTUVRUUJFRVFCS0d4aVNBRlFSQUVRUkFFb1VIbFZaY1M1T0tObTh3WlQ3bXJ3MWtRUmtYY2o2ZmM4QWZhWGJtSkRSNmdBSVpKVEFDbHBwcEtiVTJEOTIrTmsxUk9xYXFTbjY4ZTVlcTFJaXJVMWJ6WVpnQlNKSHgzMFhDTnpsWldrdXZRbzlQYi95T3VzMVJCWjk5d1duZzA1Y2ZMMW9NZDZrTXVrZUVoTjB5RzFBNFl1QlZkZkNQb0c5Z09NQVNjYUd4Y2kwYXZZM25xYm92dEJUWGxMRS9kVmVkNUlqMENHUm5oV09tSitxaGR3dUZPbFFhcGp3VVh0bGdOUkhDNlh0SkUxUUJCSnRiMENXd0xHQUlVNHE3OHdidnRoOU1yb0RWclhRNlRXMTNtY0Q5VldoWFh0RFVVMWlnNW1IKytRY1lXNWRHVW9hSGRBTXR5RjhKL3Y4dVhML1BCQngrUW1aa0pnRXdtWThHQ0JRNGZIeDRlenB0dnZ0bFl3N05yNTg2ZExGeTRzTTc5enB3NVEwaElpR2xpMXhIKy92NzFEbExRYXJYTW16ZVBreWRQNHVucHlkaXhZMW02ZENsYnQyN0Z4OGVIMGFOSDE2dS9tOGxrTXQ1Nzd6M0dqUnRIYW1vcVgzenhCYSsrK3FyWlBsVlZWU3hhdEFpQUVTTkcyQ3hkWUZSVVZHVDF2cmk3dTVPVGs4UDgrZlBOSnFWOWZId0lEdyszbUF5OWRPa1MxZFhWaEllSFcwd0tCd2NIVzF6REs2Kzh3dkhqeC9uaGh4OU05emtnSUlCZXZSd1BpQ29wS2VIQ2hRdG1ZN2JsMVZkZkpTSWlndVhMbDdOOSszWk9uejdOL1BuekNRd010SG1NVHFkaitmTGxiTnEwQ1lEUTBGQ21UWnRHMjdadExhNXY5ZXJWTnZzNWQrNGNIMy84TVYyN2R1V05OOHd6R1MxZHVwU2pSNDh5WmNvVU9uZnViTE1QZTFrekdsdHdjRER1N3U1a1oyY3pkZXBVRmk1Y2FITThDb1hDNXZ0UVdWbUpXdTM0ei8xbHk1YVpnbUV1WExqQW80OCtXdi9CQTNGeGNYYkxSUHp4aHlIYlZOdTJiVzArRHp0MjdDQStQaDV2YjIrV0xsM0szTGx6T1hYcUZDdFdyR0Q4K1BFT2orWFBQLzhFb0cvZnZ1VG41NXMrcTliazVPUUFzRzNiTmhJU0VtenVGeDRlenFSSmsxaXpabzNkNTlDV2d3Y1BjdkNnNC85dk1INzhlSVlQSDI1NnZYSGpScFJLSlQxNzlxUlZxMWIxUHIvUmlSTW5PSHYyTEtHaG9mVHYzOStpL2V1dnZ5WXVMczVpZTI1dUxybTV1ZXpaczRmeDQ4ZmJEWUE1Zi80OE0yYk1vTFMwMUd4N1Nrb0tLU2twN051M2ozbno1bGs4dzBWRlJieisrdXZrNXViaTcrOVA1ODZkdVhUcEVudjI3Q0VoSVlHbFM1ZGFEVlFvTGk1bTVjcVZTS1ZTM25qakRSR2dJQWlDSUFqQ0hTT0NGQVJCRUFSQkVJUUdkYkVpajA0KzRRQkVlVGJsVk1tbE9vL3hWcmlaSmo5Vk9nMnJMaDVvOEhHNXlaeG81dW9MUUhwRlhvUDNiOHV5ZThmaTcrUmh0VzFxMjBjQVVHcXFXSGM1dnQ1OWg3cjU4Vlk3d3g4NTkrU2VzVnMyd2hGQkx0Nm00Z20zbTJuaXBaWURBY2lyTG1ONzlzbDZIMStsVlhIU2dXZEhXNDlVM3ZYaGZ6MFRTS1dtNWc3bnNuQ010UUFGdVVTRzlQbzcyQmlaRkR6bExzUTJhUVBBMGNJMGpoZGZwTEJHU1lDeko4KzErQnNmbi8rUHczMjllL3BIbS9mVlUrNWlNMGpHVSs1S3FKc2ZGOHF6TE5yU0svSjROdjR6L0owOUhYcCtnMXk4aWZGcGpnUUpwMHN1a1grYm54K2g4ZXpjdVpPbFM1ZFNYWDNqdVNncUtxS29xT2d1anNweHJWdTNKakF3RUU5UFQ3eTh2Q2d0TFNVakk0UE9uVHR6Ly8zMzQrZm5oNStmSDZHaG9SUVdGZ0xnNmVuSmxDbFRiUGFabjUvUHNtWEw2ajJXbXBvYTVzNmR5KysvLzQ2VGt4T3paOCttZmZ2MmVIbDVNWHYyYkg3NDRRYzBHZzNQUC8vOGJVMVUrZnY3ODY5Ly9ZdU5HemZ5eEJOUFdMUi8rZVdYNU9mbjA3bHpaMGFNR0ZGbmY2V2xwYXhmdjk1bSs5NjllODFlaDRhRzh1MjMzMXJzOS9qamoxTmRYYzJDQlF2dzlmVzFlODdJeUVqR2poM0w4dVhMK2VHSEgralFvUU5kdW5TaFhidDJ6Snc1RXpEY3oyWExsaEViRzh1OTk5NXJkbnhKU1FrYk5temcrUEhqQUxSdjM1NlJJMGZTclZzM3UrZDk1SkZIYU51MkxiTm16YUoxNjlaMWxqNlFTcVdVbDVjamtVaDQ3TEhIR0RObURFNU9saVczNUhLNTNaWFUyZG1HakRndUxpNFcreG16T2ZqNCtOanRvN0ZWVlZYeDRZY2ZNbno0Y0l2QWxwQ1FFT2JQbjg4YmI3eEJWbFlXVTZaTXNRaFUwT2wwQUhUdjNwMFBQdmpBNmpubXpKbmo4R1Q0NXMyYjJiSmxpK2wxaHc0ZDhQUjBMSk9ZVHFjaklTRUJyVmFMVkNxdHM3U0U4UmtmT0hDZzFmYWtwQ1NXTEZrQ3dLUkprL0R4OFdIcTFLbTgrT0tML1BMTEx6UnQydFJzMHQ0ZVk4YU5CeDU0Z09ycWFoSVRFK3M4eGpnSmI0dXh6RVp3Y0hDRFoyZXdwbW5UcG1hdk4yN2NTRTVPRGdFQkFiY2RwTEIrL1hwNjlPaGhOVWhCcFZJUkVCREFrQ0ZEVE05RFlXRWh4NDRkWTl1MmJhalZhajcvL0hOYXRHaEJ4NDRkTFk3UHo4L24vZmZmTjJXeUdERmlCQjA3ZGtTcFZQTHp6eitUa0pCQWNuSXk4K2ZQTjMwZk1scTZkQ201dWJrTUhEaVFLVk9tSUpmTFVhdlZ6Smt6aC9qNGVMNzY2aXVtVDU5dWNjNWx5NVpSV1ZuSkUwODg0VkNXQjBFUUJFRVFoSVlpZ2hRRVFSQUVRUkNFQnBWVWZpUHRleHV2WUllQ0ZEcjZORGROamwrc3lLZEs2MWk5NFBxSTlnbzJuU09sL05aUzA5K0tFbFdGMld0andFSlJyZTBWNnZxbkJRWkRRSWhTVTQybjNJVXV2cEhzeWoxOTZ3TUZZbnlhbTc3T3FTcTVyYjdTbExrRXVmaXc2dUlCbTFrVS9zb2kzQTJyRkxPcWl1L3lTQnpuS3JzeEtkVVkyUjhHQm5YRVNTcEhoNTc0d21UMHdQYnNrNHlLdko4ZS9xMkliZEtHd3dWSmRmYmpLWGRoZnBjUmJNOCt5ZmJzazJqMWhrbWpVRmMvWG9qcVQwZWY1a3c2L2kzWk56MkRJeVB1WjJob04ycTBHc1llL2NLaUJFYzc3MUJlYU5FUEh5ZDNKaDViU2JYVzlqMFlGWGsvajRiZWF3cnEwT2gxZkpPK2oxOXpUdFh6cmdpTnFhaW9pTVdMRjNQMDZGRUErdlhyeDhTSkV4MUtXNTZlbnM2Q0JRdkl6czRtS0NpSWlSTW5Odlp3YllxTWpHVE5taldtMXovOTlCTmZmZlVWSFRwMDRKRkhIakhiMXhpazRPVGtSTy9ldlczMm1aR1JVZTl4NU9mbk0yUEdETkxTMG5CemMyUE9uRG0wYjk4ZWdOallXTjU4ODAzbXpadkh1blhyeU1qSTRPMjMzN2E3NnIrMkxWdTJzSExsU3F0dEw3Lzhzc1cyeXNwS3dMRHkvT2FKVTNkM2Q3UDdWZHVERHo3SWhBa1R1SFRwRWlFaElWYWZoYWxUcDNMdDJqV0w3VVZGUlpTVmxSRVlHRmhuZ0lMUlk0ODlSbng4UEtkUG4rYmpqei9tcTYrK01sdnRmdnIwYVE0ZlBzejI3ZHVKakl6a24vLzhKeDA3ZGlRdUxvNnRXN2RTVTFORFRFd01vMGFOc3BrdFl2UG16ZXplYlpsUlNLRlFjUFhxVlNaTm1tUjJEUURIamgwenkwNVJVMU9EaDRjSDU4K2Z0d2h1NmR5NU0yUEdqSEhvZXYvSzFHbzFNMmJNNE9USmt5UWtKUEQxMTE4VEZoWm10azk0ZURpelpzMWkyclJwWkdWbHNXSERCck1NQW5sNWhpQlZOemUzMng3UHI3Lyt5bWVmZlFaQVZGUVU2ZW5wMU5UVU1HdldMRHc4ckFlbkdsVldWdkxSUngrWkFoVGVlZWNkdTUrMW5Kd2NFaE1UVVNnVTlPdlh6Nkk5TnplWG1UTm5vbGFyR1Rac0dQZmZiOGd3MWJScFU2Wk5tOGFzV2JOWXZudzVYbDVlTm9NY2pGSlNVcmg4K1RKUlVWRzBiOThlblU3SDVzMmJiZTcvM1hmZjhmUFBQek5xMUNpN1pWdU1RVThEQnc2c2N3ei96ZnIzNzgrNGNlUE1Bb1dpb3FMbzBhTUhiZHEwNGVPUFB3WmcwNlpOVm9NVVZxNWNTWGw1T1RLWmpQbno1eE1kSFcxcTY5S2xDOU9uVCtmbzBhUEV4OGR6N3R3NTAvZncwdEpTamh3NWdvdUxDeE1tVERBRnZTZ1VDc2FQSDA5OGZEeS8vLzQ3YXJYYTdQdG1Ra0lDQnc4ZUpEQXc4SlpLQndtQ0lBaUNJTndPRWFRZ0NJSWdDSUlnTktqRWtzdW9kQnFjcEhMdTlXdnBVSWFBSUZjZjA5ZWhibjU4Mk9ucGVwM3o0L09iS0s5am9yKzdmMHZUMThlSzArdlYvKzM0MThrZnpGNXZpSDBEaFVURytEKy9SbDFyOG41SXNQMVUxOWJvZ2NUU3kvUU9hRTFYdjRqYkNsS1FTYVQ4UGFTcjZmWDBtTWRKS0U3alNFRXlKNG96ek1icWlCMDVwNUJKcFB4UmxIckxZN3BidkJTdWRQR05BTURYeVoyQlRUdHdwREM1VVlKbkdsTHRJQVY3RS9TM3drZmh4dkN3N2dBY3lyOUEzdlhTRGx1eWpqRWdLSVlRVnovR3R4ckVwY29DTXEvWlg5MytURVFmZ2x4OGVLRkZQNm8wS3Zia25RSGdtbFpGWjk4SUpNRGdacDM0OXFhTUtublZwY2dsTXVSeUdRODA2OFRtckdObTdmNU9ua1I1R0ZaT2pvam93NHIwZlZiUFB6eXNPNCtGR3E1Rmh4NEpFdVFTS1MrMkhFaDJWUW1uU3kvWDcrWUlEVTZqMGJCNTgyYSsvLzU3S2lzcmNYSnk0cVdYWG5Jb2picGFyV2JkdW5Xc1hic1dqVWJEb0VHRG1EaHhZb05NU3Y0M08zejRNSXNXTFVLcFZPTHY3OC9zMmJNdFZoUDM3OThmRnhjWDVzeVp3OUdqUjVrNGNTTC8rdGUvYU5ldVhaMzlxOVZxS2lzcmtVcWxWbGZ4Mzh5NE1oOHdsV1RRNlhTbTFkYTJ5R1F5ZERvZGI3LzlOczdPenZ6d3d3OFdnUXEyTWtCY3ZIZ1J3S0lNZ2owU2lZU3BVNmN5Y2VKRUhuLzhjWXRWOHQyN2QyZk5talZzMzc2ZHVMZzRQdnJvSTFOYlRFd01vMGVQdGxzZUFRekJJMGxKZFFkNDFWWmVYazU1dVdYMkYydjkxQzZEQVRCMzdsekt5aXpMOHhqN08zZnVITk9tVFROck13YkZmUHZ0dC96eXl5OFd4N3E3dXpOanhnekhMNkNlMUdvMXMyZlA1dVRKazBna0VxWk1tV0lSb0dBVUV4UERtMisrU1g1K3ZrVVdqMU9uRElGb0lTRWh0eldlYmR1MjhlOS8veHN3WkMwWU5HZ1FVNmRPSlRrNW1WZGZmWlZaczJiWkhGOWlZaUx6NTg4bkx5OFBGeGNYM243NzdUckxoK3pZc1FPQXJsMjdXanlEVjY1Y1lkcTBhUlFWRlhIdnZmZGFsSFdJalkxbHdvUUpmUDc1NTh5Yk40L3M3R3hHamh5SlJDTEJtcDA3ZHdLWXloRklwVktMMGlpMTFaNE10N2VmUFo5Kyt1a3RIVmZiMkxGajZ3d091Uk9NUVFQV0RCZ3dnTTgvL3h5bFVzbmx5NWEvYXhRV0ZySi8vMzRBaGd3WlloYWdBSWIzWXZ6NDhhYkF2VzNidHBuT2w1YVdobDZ2SnpJeTB1SVpDUW9Ld3NmSGg5TFNVbkp6YzAzUFprMU5qVm4yamRyZmx3VkJFQVJCRU80RUVhUWdDSUlnQ0lJZ05LaHFuWnBUSlpmbzd0K1NGaDZCQkxsNDExbXIza1B1WXZaMVc2LzYvZkZZSVpIWmJaY2lvY2YxSUlYQ0dpV3BTdHZwYVAvYm5DNHhCQ2wwOEFsSEpwR2FWcVhmYkgvZU9Yd1VibVJVNWx1ME9Vc1Z2TnI2UVVKZC9VemJYR1FLK2pScFM1OG1iYW5TcXZpenlCQ3djTExrRWhxOTFtNS9BT2ZLTXJsVVdkQXdGM2tIeVNVeVhtczlCQmVaWWRLcmliTVhyMFFQNXNXV0EvaWpNSlY5ZVdkSkxMMXNLbFZRcWFraFJXbW94K3hJSUVjWDMwZ0NYYnlzdGtWNTNGNEtiUituRzVPdzlnSXFuby9xaHdSUVNPVTRTUTNYK1Zob2R4NEk2b1N6VEU2QXMrWDR4clVhaElmY0JSMTZObHo1M2JSZG85ZXhQSFVYY3pyK0V6ZVpNeDkwZUlMM1R2OW84elBmMGlPSUI1b1pWZzVtVmhXekwrK3NxYTFZVmNHRnNremFlWWZTcjJrTVAyUWNNcnVuQi9MUE16THlmanprTGd3TjZjYTI3Qk5tei91aGdnczhFdEtOVnA1QlBCVGNoVDI1Wnl5ZVFTa1NobDBQVURoWmNvbjVGLzZEbTh5WkdSMGVwN2xiQU1QRHVvc2doYnNzTVRHUnhZc1hrNW1aQ1JnbWxLZE9uVXJ6NXMzWnNXTUhCdzhlWk1hTUdWWW5VNDRlUGNxeVpjdkl6czdHdzhPRDExOS9uYjU5Kzk3cFMvaExLUzB0WmZueTVlemJad2phaVltSjRmMzMzOGZQejgvcS9yMTY5V0xod29WODhNRUhaR1ptOHRwcnJ6RjQ4R0JlZlBGRnN3d0N0dlRxMWV1V0o2c3pNako0NmFXWHJMYUZoWVh4MVZkZjRlWGx4ZGF0VzZtc3JLUnYzNzVvTkJvMEd2UHlObE9tVEVHaFVKQ1VsTVQ3Nzc5djJtNE1nRGg2OUtqVkVoVHIxNiszR3VBUUZCVEVtalZyY0haMk5tMzc3TFBQcUtnd3o1VFVybDA3amg0OWFpcExrcGVYeDYrLy9zcXZ2LzVxdGwvTGxpMnRudi9KSjUva2hSZGVzSHI5dDJMMzd0MHNYTGpRWXZ1Wk0yY29LaXF5K0F3WmcwV1VTaVVYTGx3d2F6UGV1NnRYcjVyS1FoaFZWMWM3WE9MZ1ZsUlhWL1BCQng5dy9QaHhKQklKa3lkUFp0Q2dRWGFQc2ZhNVAzTGtpQ21JNDc3NzdyTjVyRXhtK0oweVA5L3k5eHU5WHMvS2xTdE5wVWZHang5dnlvWXliOTQ4WnN5WXdlblRwNWt3WVFMUFBmY2NqejMybU9tWktpNHVac1dLRmFhc0djMmJOK2U5OTk0ak1qTFM3cldvMVdwVDRNRE43MWx5Y2pMdnZQTU81ZVhsdEd2WGp2ZmVlOC9xTXp4czJEQXFLeXRadFdvVnExZXZKalUxbFNsVHB1RGo0Mk8ybjFxdFp2LysvVWlsVW91TURXdlhyalY5WDY0dE5kVVFqSHJ3NEVHdVhMbGkwZTdyNjh1TEw3NW85eHEzYmR0bXQ5MFJ6ejc3N0Y4aVNLRXVRVUZCS0pWS3ErL1RIMy84Z2Y1NkdiTUhIbmpBNnZFaElTRkVSMGVUa3BKQ1FrS0NhYnZ4KzVHWGwvWGZNVDA4UENndExUWDdmdm45OTkrVG01dExuejU5Nk5Hanh5MWZreUFJZ2lBSXdxMFNRUXFDSUFpQ0lBaENnOXVSYzhxVXVXQndzODU4bDJHL3RxKzhqaUNEMjlYZHZ5VisxOHNzN015NXZaSUlmelducjVmVGNKTTUwY296eUt6Y1JtMC9YejFxc1UwdWtkRW5zQTFQTnU5RmtJdGg4aW56V2hFZm50dEk5NEJXL0Myd0hSSHVUWENWT2RFM3NCMTlBOXR4VGF2aWFHRXFCL0xQY2FiMGltbXkzcHBLVGMxdFgxOUQyNXQ3bHFPRjFyTTdSSGswWlVLcndiVHdNSlI2T0Y1OGtRcE5OVDBEb25HU3lyay9zQzMzQjdhbHNFYkovcnl6N01zN1M0b3loemRQV1U5TGJvMHhHMEZqYU9sNUk4aEJhU2V6eUlDbU1SYmJnbDF0cHo0ZjBEU0crL3dOSzY1MzV5UmFsR0U0VjViSjFxempQQnpTRFg4bkQrWjFIc0c4Qy8vaGZKbjVaSVlVQ1JPaUh6Q1ZXUGdtZlIrNm01NmdRd1ZKdFBNT3hWUHVRbmYvbGh3cFREYTFxWFFhOXVhZTRkSFFlL0YzOXFTN2YwdCtMMHd4Ty83YmkvdjVzTlBUU0pFd05tb0E3eVd1TTJ2M2RYTEg4M3BRMUtiTVA2bldxcW5XcXRtZWZaS1hXdzZpdWJ2OTJ1OUM0d3NJQ0tDeXNoSlBUMDlHang3Tkk0ODhnbFFxUmFWU3NXUEhEczZkTzhlNzc3N0wzTGx6VFJOMjU4NmRZK1hLbFp3NVk4akswYWRQSHlaTW1HQ3hndnh1T1hEZ0FBVUZOd0ptVHA4Mi9CdzZkKzRjUC8zMGsybDdhR2dvUVVHM0Y2eGtwRmFyMmJ4NU16Lzg4QU1WRlJWSUpCS2VldW9wUm84ZWJWcjViRXZidG0xWnRtd1pIMzc0SVltSmllemN1WlA0K0hpZWZQSkpIbjc0NGJzeUVlams1RVJrWkNSS3BaSWZmL3dSZ08zYnQ3TjkrM2FMZmJ0MDZjTDgrZk01ZS9Zc3BhV2xGdTNWMWRXbVFJTGFqSk9EMXRRT1VBRDQ3YmZmclBaZFcwRkJnU2s0cERaajdmZWJTU1FTWkRJWkdvMEd0ZnJXcytGSXBWS2NuWjF0cnBRMyt2SEhIODNleXhNblR2RG1tMjl5MzMzM1dkUzZuek5uRGdjUEhtVDY5T2xtRS93cWxZcS8vLzN2dHp6V3VoUVZGVEY5K25SU1VsS1F5K1c4OWRaYnR4UjRsSmlZYUVxejM3VnJWNktpb216dWE4eXk4Tk5QUC9ISEgzK1lNblU4L1BEREJBVUZzWDc5ZW1ReUdaTW5UemFiU0haM2QyZmV2SG1zV0xHQ3VMZzR2dmppQzdadDI4YlRUejlOV2xvYVc3ZHVSYVZTSVpQSkdENThPTTg5OTV4RFdVZDI3OTV0S3ZOaHBOZnJpWXVMNDV0dnZrR2owZENsU3hkbXpacGxkeVg4czg4K1MyQmdJSXNXTGVLUFAvNWc5T2pSUFAzMDB3d2ZQdHcwamgwN2RxQlVLbEVvRkJiUC9KOS8vc201YytkczlwK1dsa1phV3ByRjltYk5tdFVacEdDMGFkTW1tNWxRYkhuKytlY3Q3czlmbFU2bk0vMHNhTm15cFVWN1ltSWlZQWhHdVRtTFFtM3QyN2NuSlNXRjB0SlNDZ3NMQ1FnSU1IMldiZDBMWXlraFk0QmFSa1lHY1hGeHVMbTU4Y29ycjl6NlJRbUNJQWlDSU53R0VhUWdDSUlnQ0lJZ05MaVRKWmU0ZXEySU1EZC9CZ1oxWU1PVjMrMnU3UDQ2ZlM5ZnArOXR0UEVNRGIwSGdCcWQrclpLSWpRbW1jVDRSMWs5N25KbkFwMjk4SkM3NHFGd052eFg3a3c3NzFBQUlqMENtZFB4S2R6bExtWlpLTnA3aDlrTVVqRHlkWEtudlhjWW5YMGp1TSsvRmU3eUczK0VUbFhtOE5INVRaU29LdmxQWmdML3lVd2czTDBKL1pxMnAyOWdPM3dVYnJqSm5Palh0RDM5bXJhblNGWEJiL25uMlo5M2pxdDFwUGkzTjU0d3R4c1RpVjRLUXpZQUY1bUNqajdoZFI1dkRDZ0FRNUNCOVBwOVRMU3hHcjVHcDZaR2RXUHl4MGtxcDV0ZkpBT0RPdExWOThacVJzTXErODJvZEJxK1R0dkwvWUZ0R2RTc0k1SHVnUVE0ZS9KRTg1NDgzcnduNThxdXNqczNrZDhMVXVwZEVxTSszT1hPQkxuNGNLbXl3R3EyREErNUM4TkM3elc5dnZuOXFOVFVjS2dnd0pKbnpnQUFJQUJKUkVGVUNaVk9nMXFuUVdYNnB6VjdyZFpwR1JUVWdmYmVobFRBc1UzYU1DRjZNQURaVlNVV0pSaU12cm00SDE5bkQzb0h0TVpMNGNyc2prK3hOZXM0Nnk3SG16NzdqemUvajBoM3cvdjFSMUVxSjY4SDJOVDJSMkVLTDdVY2lBVG8xYVMxV1pBQ3dLN2NSQjY5ZnAyRG0zV3lDRks0VUo3RkgwV3AzT2ZmaXZiZW9YVDNiOG1mUlRjbVRhcDFOOTU3ZitjYkszOTluUXkxd0t2LzRpVTkvajhJRGc1bS92ejUrUHY3bTYzT2RuSnk0cU9QUHVLZGQ5NGhNVEdSZDk5OWx5ZWVlSUs0dURqVHBIL2J0bTE1K2VXWEhTcFBjQ2R0MmJMRk5QbFUyNGtUSnpoeDRvVHBkV3hzcktrbWVHbHBLUk1tVExEWnA2MnlDRnF0bHIxNzk3SjY5V3B5Y3cxWmc5emQzUmszYmh6dDI3ZTNXQVZ2ejZSSms0aUxpek5OWEs1Y3VaSTFhOWJ3NElNUDhvOS8vS1BCQWlycVk4V0tGVlJXVnRLclZ5K0xkUHJuenAzajdObXorUHFhQjEzMTY5ZlA3aVRwdEduVHpGYUlGeFVWV1V6MGVYcDYwcXhaTTdOdENvV0NuMy8rMld4YmVYazVJMGFNSUNvcWlzV0xGNXUxWGJseWhZa1RKOVo1amV2WHIyZlZxbFYxN21kTHExYXRXTFpzMlMwZjN4aXNCV1VZUGZmY2MxWUREOUxUMDNudnZmY29MQ3pFMWRXVm1UTm4wcVdMWldtc3p6Ly9uR1BIek12L2RPM2FsVmRmZlJXVlNzVjMzMzFIWEZ3Y09wME9MeTh2SmsrZWJIZXNRNGNPSlQ0K252VDBkSzVldldyV2R1Kzk5ekpwMGlTYU5XdkdQZmZjWTNHc1RDWmozTGh4OU83ZG14a3pabkQxNmxYbXo1OXZhZzhQRDJmR2pCazJTMEhjVEtmVG1iSTJHS2xVS3Q1Nzd6MU9uandKR01xMFRKMDYxYUxzaVRXREJnMmlXYk5tekpzM2o5emNYRmF1WEVsSVNBaDkrdlJCcDlPeFljT0dPdnY0NktPUENBK3YrL2V6c3JJeWk5SVRkWEZ4Y1RGbHN2aGZ0R1hMRmxOdzA5Q2hReTNhalprb3dzTEM3QVpyMUg1K3NyT3pDUWdJSURvNkdxbFV5c1dMRjhuS3lqSXJhV0xNOE5LaVJRdTh2YjNSNi9Vc1hyd1luVTdIQ3krOGdMKy9mME5kb2lBSWdpQUlRcjJJSUFWQkVBUkJFQVNoVWF6TytJMTMyaitHaDl5RjRXSGRXWFBwOEYwWnh6MStMVXpsSS82VGVZeHlPeXZNN3lSZkp3L2M1RTVVYTFXNHlaM3AwOFJRSTd0TVhVVVAvMWE4R3YyZ3pXTTk1YTZtU2VUYVlueWFtekltUkhrMHBhbUxOLzdPbmdTNStCRHM1a2VFZXhOOEZKWjEyWXRVRmZ4eTlTZzdzazlackd5L1hGbkFxb3NIK1A3aVFicjZSZEsvYVF6MytyZEVMcEhpNytUQlk2SGRlU3kwT3hjcjhqbVFmNDdkdVlsVWF4MWZBZHJGTjRKWG94K3kyQjdvN00zTURyWW5OYXg1cnNYZlRGLy80OUJDaTJzQnc3MkxjRzlDdEZjejJubUhFdU1kaHBQMHh2OFcxZWpVYkxqeU81dXVKcGlPcjlUVzhHdk9LWDdOT1VVcnp5QWVhTmFKUGszYTRDeFZFT01kUm94M0dDOUZEZVJBL2psMjVTUnk1VnFoelRIT1B2dXpSWVlCb3g0QnJYaTk5UkNyYlZLa2ZOSmxKQ3FkaHZTS1BIS3JTaWxYWDBPcHFjYlB5WVBlVFZyamZmMjlMVlpWbUVwUUdPWFhsTE1vYWF2TmNkVW1rMGpKcVNxbG1hc1ByN2NlZ2hRSkdyMk9SVWxicWRGWmYyLzF3S2RKMi9DSWNhR1RUemhTSkF3TnVZZitUV09ZYy9ZWE5Ib3RUelR2Q1JoS1VheEl0MXhkREZDcXZrYWFNcGRXbmtGMDg0dkVTU3BIcGJ1Um1qaTdxb1MwaWx4YWVnVFIwU2ZjYWptWnRaY08wOTIvSlZJa2pJam9RMEpSbWtWNWptalBab3hwMFI5ZkozZmtFaG1QWFM4QmNicEVsSHI0SzRpSWlMQzYzZFhWbGZmZWU0OFhYM3lSeE1SRTA4Ui9VRkFRbzBlUHBuZnYzbld1SHI4Ym5ubm1HUjU2Nk1iM3VlWExsMU5lWGs3djNyMkpqWTAxYlcvYXRLbnBhNjFXYTBxalhoOExGeTQwcFpOWEtCUTgrZVNUVkZkWHMyalJvbHNlL3h0dnZFRkNRZ0tIRHgrbXVycWFUWnMyY2UrOTk5N3hJSVUvLy95VDdkdTNFeGtaeVh2dnZXYzJLVnRlWHM2WU1XT1F5K1dtUUE4aloyZG5talF4WkVuSnlzb2lMeStQeU1oSVV6RER6Wk9pMjdadFkvWHExV2JiWW1OanJaYXhjSFYxTlh0dERCNlJTcVVXYmJaV3pULy8vUE9NR2pYS1lod1JFUkcwYU5IQzZqSFdLSlZLcy9Udmd3WU5vbCsvZnZWZW1kNFlsRXFsemJhYUdzdXNTOXUyYmVQenp6OUhyVllURkJURXJGbXpiSlpGS0N3c3RDaEQwTHg1YzhEdzNxYWxwYUhUNldqYXRDbXpaODgyKzV4WjQrUGp3eGRmZkVGcGFTbVZsWldtN2NZVjZNYnlEdGF1NDh5Wk14dzVjb1REaHc5VFhsNE9HREprR0xOMFhMNThtY21USjlPdFd6ZmF0bTFMZEhRMGtaR1JOak1nN051M3p5S3d5TW5KaWZEd2NNNmNPY1BMTDcvTW80OCtTa1pHQm52MzdpVXNMSXpCZ3dkYjlHTU1pSXFKaWVHKysrN2o2NisvNXB0dnZrRWlrZENuVHg4QTl1L2Zid3Bzc3NmWDE5ZjBlYkxuVm9JTmxpeFpVdS92NGJYZkkwZG90VnFiUVY0Nm5TRUlWSy9YMTdtUEkzUTZIWldWbFdSa1pMQnIxeTUyN3R5SlZDcGwvUGp4dEczYjFtSi80LzJ2Ni83V3poSlVYRndNR01vOERCdzRrRjI3ZGpGejVrd21UNTVNZUhnNDU4K2ZOd1ZNUGZQTU13QnMzYnFWQ3hjdTBMcDFhNXZQc3lBSWdpQUl3cDBnZ2hRRVFSQUVRUkNFUnBGUW5NNkprZ3k2K2tZeU5PUWU5dWFlc1ZtbnZySElKVEpHWDUrNExxeFJzdkhxbjNmMC9QWkVlUVl5cmUyakZ0dFBsVndpdDhwNkNtbU5Ya2RoVFRuNTFXWGtWNWVUVjExR2ZrMFpRUzQrUEIzZW16WmV3VWlSb0VOUHo0Qm8vaEZtdTc1c3RVN055ZUlNRGhVazhXZFJtdFhWK2JYcDBIT3MrQ0xIaWkvaXBYQ2xYMkI3QmdaMUlOVE5zUHFxaFVjZzduSm5mczArVlkrN2NHYzgwYnduWFh3akNITHhNYTJZdjFtWitocDdjcyt3SmVzNFplcHJOdnRLVmVhU3FzemwyL1Q5OUc4YXcwUEJYUWgyOWNWZDdzemZnN3Z5OStDdW5DakpZUGJabjYwZXI5SnB6RmJ6Mzl4bWkxSlRSWm42R3Q0S045cDZoWmdDYjI2bUIxYWs3NjN6L2JSblg5NVpqaFducyt5ZXNjZ2tVblRvV1pLOG5mU0tQTHZIYWZRNjVwejltZWRiOUdOSXNHRzFhMkxwRlpLVjJielY3bEhrMTdOY2ZKOXhrS0lhMnhOV0NjWHB0UElNUXFYVEV1cm14OFVLODdyZ0IvUE9FK1RpdzIvNUYxQmJ1YzZyMTRvNFVwQkVueVp0Q1hQenA3MTNHR2ZMYnF5Ry9UcHRMM002UFlXNzNKbVJFZmVidHBlb0tsbC9KYjd1R3lUY0ZlZk9uV1BYcmwzczM3K2ZxaXBEc0ZuejVzMFpObXdZbnA2ZUxGNjhtSG56NWpGdTNEZ2VmL3p4dXp4YWM5MjZkVE45blpXVlpacThiTkdpQlFNSERqVGJOeU1qQXdCL2YzKysvZlpibTMzYVdwVS9jdVJJRGgwNlJJOGVQUmc3ZGl4QlFVRnMzNzZkOXUzYjIreEhxVlFTRkJSa2N6VnR5NVl0R1RKa0NFbEpTZno0NDQvNCtQalF2WHZqbGE2eEpqczdtNDgvL2hpRlFzR2tTWk40Ly8zMzZkKy9Qd01HREVDdjEvUGhoeDlTV2xyS3lKRWp6VllRMzJ6YnRtMzg5Tk5QdlBQT08vVHIxOC9xUG5LNTNEUnByTlZxN1paZU1ENkxSc1l5RWpxZHpxTE4xcVNuVENhek9xSGJxMWN2bm4vK2Vadm52dG5OTmVxbFVxbmRjZ0tmZnZxcDJYbExTa3BNL1h6MDBVZG0rMTY0Y0FHQXVMZzQ5dS9mYjlwdXIwUkdiZmJTK0NzVUNyT0o1b1VMRjNMOCtIRUFPblhxeFBUcDAvSHk4ckxaOThTSkUwMzM2Zmp4NDJaWkpHUXlHZE9uVHljdUxvN0hIMzhjZDNmcnZ3Tlk0K1BqZzQrUGo4MzI4dkp5a3BLU1NFNU81c3laTTV3OWU5YnNXV25ac2lXREJ3K21mLy8rNU9YbHNYdjNiZzRjT0VCSlNRbDc5KzVsNzk0YkdjUjhmWDFwMXF3Wi92NytlSHQ3MDZwVksvcjM3OC9LbFNzQnc3TVFIMy9qNTlQTEw3L01rQ0ZEVElFYlY2OWVaZjM2OWR4enp6MVdneFRPbmozTCt2WHJVYWxVM0hmZmZiaTR1SmhsYXFtcHFiSDcvYWEyaW9vS3lzcnEvbjNlWG1DS0xkYkt0elMwSlV1V3NHVEpFcnY3SERseTVMYkttQnc1Y29RUFB2akFiSnRNSnFOdjM3NDg5ZFJUdEdyVnl1cHh4dThaYm02V0FjVzExUTVxcVIza00ySENCSzVldmNxRkN4ZDQ5ZFZYelk0Wk1XSUVmZnYycGJpNG1KVXJWeUtWU25uampUZitFa0ZNZ2lBSWdpRDgveVdDRkFSQkVBUkJFSVJHODNuS1R2N2Q3VGs4NUM1TWpINlE5eExYMTMxUUEzb21vamVocm43b2djOVNkdGljSEw2VGR1Y2tJcE5JdVZDV2hVcW5RU0tSb05YcktLd3VaM2Z1R1E0WEpPRWtsWE13L3p4NTFXWFgvNVdTVjExR1VZM1NTbTRBOEhQeW9GL1RHSEtxU3ZCMWNxZElWY0hQVjQ4eU1LZ0QzZ28zOUVCK2RSa1hLL0pKcjhqbGZGa21LY3FjVzU3SUxsZFg4WitzWS93bjZ4aHR2VUo0b0ZrbmVnVkU4MTNHQVRUMUxIbHdJTzg4aC9LVGJta2M5dFRPb25DMjlBcFBoL2ZtNXJWNXVkVmxuQ3pKSUtFb2pkTWxsNjFtWHJEbG1sYkYxdXdUYk0wK1FTZWZjQjRPNlVwWHZ4WklrWENtOUVvRFhZVzU3S29TVTdhRW0rblFrMXFldzlyTFIyeVd1cWlQY25VVm55UnQ0ZjJZZjdBaytWY09GVGoySG1uME9yNU8zOHY1c2t3R0JuWGcwNlJ0QUN5OHNKWFJMZnJTek5XWEhUbjJTNjc4bG4rZXk1VUZuQ2kraU1iS003b3JONUVkT2FmdFBtcy9YanBDc0tzZnF5NGVNQXRRQUVpcnlPWHRVMnNaR2RtWGR0NGhhUFY2VGhabnNDcmpBQ1dxK3EzSUZCcVBYcThuS1NtSkkwZU9jT0RBQWZMeURFRXlFb21FbmoxN01tellNRHAzN3N5MzMzN0xraVZMa01sa3ZQMzIyL1R2My84dWo5eStBd2ZNUzZib2REcWJrMFEzcjhTdnpkYmtjN05telZpelpvM1pwTzZRSVVNWU1zUjZscGFaTTJkeStQQmhIbnZzTVlZUEgyNTM3RzNhdEdIbXpKbDI5N0UyT2U4b1c1UDRZRWhYcmxRcW1UWnRHaVVsSlp3K2Zacmp4NC96L2ZmZkV4d2N6TW1USituZXZUc2pSb3l3ZXc3anZiYTNXdnVaWjU0eHJUamVzMmNQOCtiTnM3cWZXcTIybXJJZERLVUtiTFU1U3FQUjFPdGVXc3RJWU0vQmd3ZXRiaThzTEdUZlB1dlpib3lsVmVxclBtbjhqUUVLVHp6eEJHUEdqS256T0g5L2YxT0F6YVZMbG1XRTNOM2RxYTZ1NXEyMzNxcm5xS0Z6NTg2TUdUTUdNTHpmSzFldTVOS2xTMXkrZkpuQ1F2T3NTVEtaakU2ZE90R3paMDk2OXV4SmNIQ3dxYzNMeTR0V3JWb3hmdng0TGw2OFNFSkNBb21KaWFTa3BGQldWa1pKU1lrcFNBVGdrMDgrWWQyNmRSUVdGdEt5WlV2NjkrOXZGcVFnazhsc1pwYTRGZXZYcnljdkw0OXUzYnBaTFUxVDI5U3BVeHZzdkViR2pDR0xGaTJxOTZUNXUrKytTMGxKQ1hLNS9UOXhLeFNLT2t0aWFEUWE5SG85RW9uRVpuOWFyYlplMlJScUg1ZVltSWlMaXd2UFBQT00yZk1CaHVmTDJLKzk0S0tiMjJ0LzMzUjNkMmZ4NHNYczI3ZVBreWRQVWxWVlJWQlFFUDM2OVNNNk9ocUFaY3VXVVZsWnlSTlBQRUZVVkJRQWFXbHA3TjY5bTZ5c0xKeWNuR2pmdmoxRGhneXgrek5JRUFSQkVBU2hJWWdnQlVFUUJFRVFCS0hSRktzcVdKeTBqWGRqaHRQZU80d25tL2RrdzVYZjc4aTV1L2hHbUdyWHgxMzV2VUVtYmgzMWVlcE9Qay9kYWJYdDYvUWJLK2VlT3ZLcDFYMVVPZzJmSmp1K21xeFlWY0g0aEsvTnRsVnBWY3c0OHhNQU9WVWxkbGZwMzQ0TDVWbGNLTS9pNjdROVhOUGFubUFDNi9kRmh4NWRQUU1iNnV0Q2VSYWJNeE5vNXVyTDVjb0NMbGJrazZ6TWJyQUo2ZE9sbHpsZGVwa2dGeC82TjIzUDFxempadTFuU3EvdzVxazFnR0dWdnkyL0Y2YncyS0ZQYkxhL2MvcEhKSUJDS3NkWktrY2hsZU1rbGFFSHlsVFhHandJNTFUSkpkNDQvcDNkOGhXMkhDbE01a2hoc3VtMVdxOWxSZm8rcEJhaElwYU13VG0yT1BJczUxU1hNdlhrYXB2dEdaVUZ6RG9iVjJjL3dwMVZXVm5Kc1dQSFNFaElJQ0Vod1pUR0dneXJtZ2NOR3NUUW9VTUpDZ29pUHorZk45OThrMU9uRE5sYlhGMWRpWXVMSXk3Ty92czZjK1pNaDFLVk41WTllL2FZdnI1eTVRcGp4b3pobFZkZXNWcmYvbGJaVzNYZTJPTGo0Mjk3Y3Q2YXh4NTdqTWpJU0RwMzdnekFkOTk5eDFkZmZjWEJnd2ROQVN3ZE8zYXNjMlcvc2IwaFZnOUxKQktMYkF4cXRacERodzdoNmVuSnZmZmVhOVpXV1ZuSjBhTkhIZTUvdzRZTmJOaXc0YmJIYWN1UFAvNW9sbGxBclZZemE5WXNZbU5qNmQrL2Y1MFR1c1pqL3ZHUGZ6VG91SHg4ZkhqenpUY2I5RE54OWVwVmtwTHFIeEJaTzYyK1FxR2dvcUxDRkVUaDd1NU95NVl0aVltSm9VT0hEclJ2Mzk1bTJRWWppVVJDVkZRVVVWRlIvUE9mL3dRTUtmNHZYcnhJVmxZV21abVpOR25TaEU2ZE92SDU1NThETUg3OGVFcExyV2ZZYWdnVkZSV3NYNzhlcVZUS3l5Ky9iSlpod1pyZXZYdmo2ZWxaWjc4cWxjcG1zQXNZc280WVA0K2ZmbXI5OTJGSHpKMDcxL1MxTWFqSHhjWEZJaERKbUpYQ252bno1N043OTI1NjkrNXR0YndMR0w3M3hNWEYyUTBrNk5hdEc2dFdyVUt2MTNQdDJqVnljbkk0ZHV3WWUvZnVaZWZPblJ3OGVKQlpzMmJScFVzWDB6RzF4NnZWMnYrOVdLTzU4WHZRemMrY1RDWmowS0JCREJvMHlPSzRoSVFFRGg0OFNHQmdvS2tzenJwMTZ5enV6YUZEaDlpMGFST2ZmUEpKbmVWUkJFRVFCRUVRYm9jSVVoQUVRUkFFUVJBYTFZbVNESmFsN0tTemJ3U2hibjc0TzNsUXBLcG8xSFBLSlZLNis3Y2l2aUNaZ2hvbGF5OGZhZFR6L1ZWZHJpeTRZK2VxSzBEaGJsdVZZWDNGYUVQS3JTNjErcXhWYUtwSlVlWTB5RG4wR0NicEd5dm81R2EzRXFCZ1QzMnlWUWovLzF5N2RvMUZpeFp4N1pxaDVFcGdZQ0N4c2JIRXhzYlN2bjE3cEZJcGVyMmVMVnUyOFBYWFg1dXRNcStvcUNBMU5iWE9jOWhicmQvWVRwNDhTV1ptSmdxRkFyVmFUV2xwS2JtNXVVeWZQcDI1YytlYVRWajl0M0p4Y2NIWDEvZVdqdFZvTkJRVTJQNjVaUXhRME9sMC9QSEhINmJKNHNqSVNDNWR1c1NLRlN2NDlkZGZlZjc1NTduLy92dXQ5bUdjM0t0cjFiVWo1SEk1YjcvOXR0bTJzckl5RGgwNlJGQlFrRVZiUmtaR3ZZSVVJaUlpVEN2TWphNWV2VXBxYWlxQmdZSEV4TVNZdFNtVlNyTnlEN1o4OXRsbmFMVmEvUHo4eklJMXRtN2R5dW5UcDBsTFM2TnYzNzRPQmJ1NHVMaXdldlhxQmswWnYyREJBaUlpSWhxc1A0RHAwNmR6K3ZScDNubm5IVnExYXNYQ2hRdHQ3bHRUVThQWXNXTXBLeXVqUTRjT1ptMWp4NDZsZS9mdXRHelpFb0J4NDhhUm5Kek16ejliTC9GVUh6ZG5RQmswYUJCWHJseWhZOGVPL1BiYmIzYVBOVTcyTzVxdG9qWVBEdzhDQWdLSWpZMTE2TDZQSERuU3RBTGZudUxpWXJ0QkN2Lzg1ei9OeW53MHBQWHIxK1BuNTljb2ZZOGVQWnJSbzBmYjNjZkZ4Y1dzN0V4MGREUjkrL2JseVNlZlpPclVxUlFYRnpONzlteFdyMTV0Q2hTU3krWElaREswV20yZFdWR01aV1hBZnNhZDJtcHFha3hsTGlaTm1vU0xpd3ZIamgxajVjcVZ1THU3TTIzYU5McDE2MFoyZGphZmZ2b3A1OCtmNTVOUFBtSEJnZ1VPOVM4SWdpQUlnbkFyUkpDQ0lBaUNJQWlDME9qMjVwMWxiOTdaTzNZK2pWN0hsMm03NzlqNUJFRVFoTnZYcEVrVFhuLzlkUzVldkVpZlBuMU02YW1OTWpJeStQenp6MDBwNTRjT0hjcHp6ejFuZDhMNXpKa3p6Sm8xaTVxYUdycDI3VXBnWUdDalhvTTltelp0QXVCdmYvc2J1M2Z2cG1QSGpqejg4TVBNblR1WEdUTm1zR2pSb2x1YVpMU211TGpZb2lhNU5jYmE4cXRYcjY1em9qVXNMSXlQUC83WWFwdTN0emN0V3JTZ1c3ZHV2UFRTU3hidEZSVVY3TnExaTJIRGh0bWMwTTdPem1ibXpKazI2N0dyVkNvT0hUckVUei85UkhwNk9pNHVMcnoyMm1zOC9QRERwS2VuODhVWFgzRHExQ25tekpsRDU4NmRyVTRrR29OVW5KMmQ3VjdyM1JRYUdrcXZYcjNvMjdldlJmbVNYMzc1aGRUVVZLS2pveTJDSUxLenMvbnl5eTh0MHNpREliQWpQei9mYkZ2dDF5cVZpclZyMXdMdzhNTVBVMU5UUTI1dXJzTmoxdWwwcHYwREF3TnZLMmloZG5hSGh1TGs1TVE5OTl4RFNFZ0lxYW1wSkNjbm00SmVicloxNjFiS3lzcnc5L2ZuNFljZk5tdno4ZkV4QmNCa1pXVlJYVjJOajQrUFJkWU1vNHNYTDVLZW5rNmJObTBJQ3d1enVrOThmRHlWbFpVV1dVQUdEaHpvY0RDTmNkSzZyaklCdG93YU5ZbytmZm80dEc5TlRZMURaVWdjTFQvU3QyL2ZCdnUrZCtqUUlkUnF5NnhTSjArZUpEazVtYkN3TUhyMzduM2I1OW0zYngvNStmbDA2dFNKdG0zYk9ueGNXRmdZWThhTVljR0NCU2lWU2c0ZE9zU0REejVvYXZmeDhhR29xTWdzaTVBMVJVVTNzbkk1bXVuZysrKy9KemMzbHo1OSt0Q2pSdy9Ba0VVQjRJVVhYcUJYcjE2QUllanJndzgrNE5sbm4rWFVxVk5rWldXWkJWd0lnaUFJZ2lBMEpCR2tJQWlDSUFpQ0lBaUNJQWpDWDBLL2Z2MHNVdWdYRlJXeGF0VXFkdTdjaVY2dng5L2ZueWxUcHRpY0dEVDYvZmZmbVRObkRpcVZpbnZ1dVllWk0yYzZsTUsrTWFTbnB4TWZIMDlNVEl4WkxmbS8vZTF2WkdWbHNXclZLcjc4OGt0VHF2V3lzakttVEpsaXM3L2FLMm10MFdxMUZwUFM5bFJVVkZCUllUL0xrYjBWdXdNR0RHREFnQUUyMjk5ODgwMVNVbExJeWNuaGxWZGVzYnBQY0hBd24zMzJtZFdKMW0rKytZYXRXN2VpVkNxUlNxVTg4TUFEakJvMXlqUkJGeFVWeFlJRkM0aVBqK2Vycjc2eU9RRnR2RVpiZ1JEMW9kRm9tRFp0bXNVMmdNek1USXUydXQ0em83NTkrOUszYjk5Nmp5YzRPSmlaTTJkYWJWTXFsWXdjT2RLaGZ0YXZYOC82OWV2cmZYNmp0V3ZYM3RXU0tyWklKQktlZXVvcEZpMWF4TktsUy9uaWl5OHNnZ0R5OHZKWXZkcFFLdWlGRjE1d2FOSS9KQ1RFNHIwMldyTm1EZW5wNlF3WU1JQmh3NFpaM1dmczJMRldNd3JVSnlPSnNSeUVJMlVZckxIMzJiM1phNis5ZGt2bnNPWDExMS9IdzhPalFmbzZjZUtFMWRJWXYvLytPeHMzYmlRMk5yWkJnaFMyYmR0R1ltSWlZOGFNcVZlUUFtRDJ2ZW5LbFN0bWJXRmhZUlFWRlpHWm1XbTNqK3pzYkxOajZwS1JrVUZjWEJ4dWJtNm03NzlxdFpwejU4NEJXQVJEK2ZyNjBxRkRCMDZjT0VGcWFxb0lVaEFFUVJBRW9kR0lJQVZCRUFSQkVBUkJFQVJCRVA1eUNnb0syTGh4STVzM2I2YW1wZ2FKUk1Ld1ljTjQ3cm5uY0hkM3A2YW14dXFLZUwxZXp3OC8vTURxMWF2UjYvWGNmLy85dlBYV1czY3RRQUhnMjIrL0JRelpId29MemN1b1BQdnNzMGdrRWg1NTVCRlRtMGFqSVRFeDhaYlBGeEFRd09iTm13RTRjdVFJOTkxM245WFZ5aDkvL0RIeDhmR01IVHVXb1VPSFdyUWZQMzZjd01CQXdzTENiSzZPLysyMzM5aS9mejhQUHZnZ1BYcjBJQzh2ajA4Ly9SUnZiMi9lZXVzdEFGNTk5VlVtVDU3TXBrMmJhTmFzR2NPSEQ3Zm9KejA5blZtelp2SDQ0NC96eUNPUG1MVkpwVkxVYWpWQlFVRUVCUVdoVUNqNDhjY2ZyWTdudGRkZUl5WW1odVRrWklzMjR3cGxIeDhmcThmV2gxNnY1OEtGQzFiYnFxdXJMZHAwT3AzZC9vWVBIMjUxRlhodHhpQ0krUGg0aTN0a3pZUUpFM2pvb1lkUUtCVEV4c1phM2VmU3BVdGtabWJpNnVwS3QyN2Q3UGFYbHBaR2JtNHVDb1hDdEJyN1ppNHVMbldPNjNaY3UzWU5WMWRYSkJKSnZZOGRQSGd3R3pkdUpDTWpnMisrK2NZczY0ZEdvMkgrL1BsVVZWWFJwVXNYSG5qZ2dZWWNkcU15VGxyZmlVd3gzYnQzZHlpb1FLVlNjZmp3NFhyMW5aaVl5STRkT3h6ZXYwZVBIcmNVMEhNMzFYNXViLzZaRkIwZHphbFRweWd1TGlZM041ZWdvQ0NyZlp3OWU5YTBmMTJmTjcxZXorTEZpOUhwZEx6d3dndjQrL3NEVUY1ZWprYWp3YzNOemVyN2FkeXZydUExUVJBRVFSQ0UyeUdDRkFSQkVBUkJFQVJCRUFSQitNdElUMDludzRZTkhEaHd3RFN4MjdseloxNTY2U1ZhdFdwRlpXVWxjK2JNSVRjM2wwOCsrY1Jza2lZdkw0K0ZDeGR5OHVSSndGQS9mZVRJa1E1TmFPcDBPdlI2UFJLSjVMYlMxZC9zeUpFakhEMTZsTURBUVByMDZjUEdqUnN0OW5ubW1XY0FURUVLZm41K0xGKyszR2FmbVptWmRqTXRTQ1FTWEYxZCtmcnJyOW13WVFNUFB2aWcxZjJOMTZsUUtDd3lKZVRsNWZISko1K2dVcW1ZTVdPR3pVbnA3ZHUzYy96NGNWcTBhRUdQSGoyNGR1MGF4NDRkTTAxeUFiUnAwNGFKRXlleWVQRml2dnp5UzZLam80bUppVEhycDZTa2hKeWNISll1WFVwZ1lLRForWjUrK21tZWV1b3AxcTFieDlxMWF6bDE2cFROYTQrS2lxSkxseTVXMjY1ZXZZcEVJaUVnSU1EbThZNVNLQlJzMmJMRmJGdFpXUm1QUC80NExWdTJaTm15WldadEdSa1pWa3RoR0ZWWFY2Tldxd2tKQ2JHWjZhRzB0SlNDZ2dMYzNOeG8xcXlaemI2dVhyMUtkWFcxS2FqQnpjMk5HVE5tV094WFZGVEV1SEhqQUVPZCtvRURCOXJzTXlzcnk1VHA0NldYWHJLWkdhQ3g3ZGl4Z3cwYk5qQmt5QkJHalJwVjUvNXF0WnFxcWlxOHZMeVFTcVZNbVRLRjExNTdqWjkrK29tb3FDZ0dEQmhnbXNoTlRFekV4OGVIcVZPbjFtdE1XcTNXNm5iajl5KzlYbTl6bjRhUWxKUUVRSXNXTFJydEhFWXZ2UEFDVVZGUmRlNVhYRnhjN3lDRnpNeE1kdTkydkZ5Ym41L2ZmMTJRUXUzdlhSRVJFV1p0UFh2MlpNT0dEUURzMmJPSEVTTkdXQnlmbTV0cnlvRGdTSW1PclZ1M2N1SENCVnEzYm0wVzJHVE1JbEpUVTROT3A3UDRtV2ZNN3RGUVdTNEVRUkFFUVJDc0VVRUtnaUFJZ2lBSWdpQUlnaUQ4WmFTbHBiRnYzejdBTUxrOWF0UW9pOUlPbVptWnBLZW5NM2Z1WEdiT25JbFdxMlh6NXMyc1dyV0s2dXBxdkwyOW1UeDVzcW5PdGlQbXpKbkRvVU9INk5hdEd4OS8vSEdEWGMvUFAvOE1HQ1oySGEweEw1Rkk4UFB6czlsZVZsYm1VRDlkdW5RaExpNk9IVHQyRUJnWTZIREtmN1ZhemR5NWM2bXNyQ1FpSW9JT0hUcFkzYStvcUlnVEowNEEySjNnQnY2dnZYc1BxcnJPL3pqK09sd0VPUUthaXRvRlJRRlJVdkpDSkY0cnR6WXZyY21ncVRHWmJscHJLdTYwdWNtdWlEV1ZPcFc3a3pZeHkrb1d2OFlHYVZndEszSzRlVW5FMFJoU0E4V1FNZ2s4WEJZSnVaN2ZIOHc1SXg0T0Y4Vmoxdk14NDR4OHY1L3pQWjl6T045VHp1ZjFlYjgxWThZTTVlVGs2T0RCZzlxeFk0ZmVmUE5OU1MyTGR0N2UzaG8vZnJ5aW9xTDAvdnZ2NjlWWFg5WFdyVnV0aTZIWFZzeDQ0NDAzTkhMa3lGYkhEaDA2cEUyYk50bDkvZ3NYTHFpaW9rSjMzbm5uTGFtcVlla2ozMWIxajZ1dFdMSENiaXVUanovK1dPKysrNjd1dSsrK05rTUhGdEhSMGRhRlRIdWFtNXYxK3V1dnE2cXFTcjYrdm5hREhaSlVXbHFxdi83MXIvcjU1NTgxZnZ4NC9lRVBmMmozMnAxUlhWMnRsSlFVVFowNlZkN2UzcDErWEZWVmxVd21rM0p5Y2pvTUtadzVjMGFiTm0zU2tpVkxyTjhGdzRjUDE5S2xTeFVmSDYvTm16ZkxiRGJyNk5HalNrOVBsNnVycTJKalk3dFVrZURreVpQNi9lOS8zKzZZN2R1MzI0Uld1a3RaV1puT25Uc25TVjF1UFhBOTZ1cnFWRnRiMjZseDEydmh3b1Y2NXBsbjdKN2Z2MzkvdS9mNnJmTE5OOS9JeGNWRlFVRkJiWjR2S1NsUlFrS0NwSmJXSE5jR3Y0S0RnelYwNkZDZE8zZE9TVWxKbWo1OWVxdHFDbWF6MlJwZU14cU5tamx6WnJ2ektTOHZWMEpDZ3B5Y25MUm16WnBXUVFSdmIyLzE3dDFibFpXVktpb3FhaFZ3YVc1dTF0bXpaeVcxM0M5WHE2cXEwb2NmZnFqOC9Id05HREJBaXhjdmJqY3dCUUFBMEI1Q0NnQUFBQUFBNEJmajBVY2YxVTgvL2FUUm8wZTM2dDl0WVRRYTljWWJiMmpseXBVNmN1U0k0dUxpVkZSVVpDMTVIaDRlcmpWcjFuUzVwTDlsVWJjN2VwWmZiZUxFaVRJWURMYytDR2h1QUFBUzFFbEVRVlJreCsvNDhlTzFmUGx5dmZ2dXUzci8vZmZWdjMvL0RoZFVKZW10dDk3UzZkT24xYnQzYjczNjZxdDJkL2FucHFiS2JEYnIzbnZ2N2RSQzFaLy8vR2NOR2pTbzFlTHlaNTk5cHJTME5LMWF0VXBQUGZXVTh2UHpsWjJkcmZYcjEydjc5dTF0TG1DN3ViblpWSDdvMGFOSHE1OTlmSHkwY09GQ0JRWUdTcEoyNzk0dHFXWEJmZmZ1M1lxSWlKREJZTkNzV2JOVVVWSFJacldOaW9xS0RsK1RQZG5aMmZyd3d3OWxOQnBsTUJpc242OXJkMC9mS3VmUG43Y3VOaGNYRit2Sko1OVVRRUNBSG5qZ0FUM3d3QU1LQ0FpUXdXQlFYbDZlWG5ubEZWVlVWQ2dnSUVBdnYvenlkYlZhc0NndkwxZHljckwyN3QycjJ0cGFoWVNFZENta1lBbDc5Ty9mMythY3BYSkJVMU9URWhNVGxaaVlxS2FtSnYzdmYvOXJOUzR5TXRMYVRzYXkyTzNtNXFZTkd6YllWUGpvaUkrUGoyYk1tTkhtdWR6Y1hKMDRjVUpoWVdGMkF3UXBLU21xckt6czBuTmV6Vko1SUNnb3FGdmFtSFJrOWVyVk4vMDVibGNsSlNYYXRHbVRRa05ETlhueVpBMGRPbFE5ZS9aVVpXV2xqaDgvcnBTVUZHdUZnbFdyVnRsOHJ4b01CajMzM0hOYXUzYXRmdjc1WjBWSFIrdnBwNTlXVUZDUUtpc3JsWnljck96c2JFa3RvVGRQVDg5MjU3TjkrM2JWMU5Rb01qS3l6ZW9YMDZkUDErN2R1N1ZqeHc3RnhzWmFRM1NmZlBLSlNrdExOVzdjdUZiZjZ5YVRTU3RXckxEZWd5ZFBudFNKRXllVWtKRFE0VndBQUFEYVFrZ0JBQUFBQUFEOG9uUzBROXBnTUNnME5GUjc5KzdWNGNPSEpVbDMzWFdYbGkxYjFxWHFDUllsSlNVcUx5K1hwT3Q2ZkhzZWVlU1JkbmVwMzJ4ejU4NVZmbjYrMHRMUzlQYmJieXNnSUtEZGN1MkppWW5hdjMrL1hGMWR0V0hEQmcwWU1LRE5jWTJOamZydmYvOHJTWm8xYTFhbjV1THA2V25UOHVENzc3K1hKQTBhTkVnR2cwRnIxNjdWc21YTFZGcGFxbzBiTjJyejVzMXlkbmJ1MVBXdjV1UGpZOTJOblorZnIzMzc5c25KeVVrdUxpNTY3NzMzbEpPVG81ZGVlc2x1MjRKang0N3AzLy8rdDZTV3hiakt5c29PRjRFdHJVS2NuWjNsNCtPalU2ZE90VHJ2NysvdmtEWUpEUTBOa3RSdTJ4SS9Qejl0MjdaTkpTVWxPbkRnZ0xLeXN2VHR0OS9xekpreit1Q0REM1RISFhjb0lDQkFSNDhlbGRsc1ZraElpRFp1M0dnM3NOS1JDeGN1S0NrcFNhbXBxZGI1ZVh0N3kyZzBkdWs2SlNVbGtscnVkM3Zuc3JPenJZdTVNMmZPMUpRcFUxcU5xNm1wc2FscU1tREFBSGw1ZVhWcExsSkxXR0xSb2tWMno1ODRjVUxqeDQrMyszdFBUMCsvN3BCQ2JXMnR0WDNNNzM3M3UrdTZSbGZkZi8vOW5Xb0JVRjlmMytWMkR4WUhEaHhRY1hHeDNmT2xwYVhYZGQyYnpYSy81ZVRrS0NjbnA4MHhIaDRlV3IxNnRhWk5tOWJtK1RGanhtamx5cFY2NTUxM1pES1o5TlpiYjdVNmJ6QVlGQlVWWlRjWVk1R1RrNlBNekV6NStQalkvZTlwVkZTVWNuSnlkT1RJRWYzcFQzOVNTRWlJTGw2OHFPenNiUFhyMTA5cjFxeHBOVDQ1T1ZrbWswbVRKazNTb2tXTHRHdlhMbVZtWmlvNU9WbUxGeTl1ZHo0QUFBQnRJYVFBQUFBQUFBQis4V3ByYTYwTEw0Y1BIMVpqWTZNa3FXL2Z2bnJ5eVNjMWE5YXNUcmRUdUZaZVhwNmtsbkxwZmZ2MjdiWTVTeTBMODdkNmwrbWFOV3RVV0Zpb2h4OSt1TU4rOHFOSGo1YVhsNWVlZSs0NUJRY0gyeDJYbHBZbWs4bWt2bjM3dHFvUzRlN3VMcW1sbkg5YnZjNnZWbDFkclhQbnpzbkp5Y2xhSXQzVDAxUHIxcTNUaXkrK3FJc1hMNnEwdFBTR3lva1hGeGNySmlaR3pjM05XckJnZ1I1KytHRnQyTEJCeDQ4ZjE3Smx5L1RpaXk5cXdvUUpyUjV6K3ZScHhjWEZxYkd4VVNOSGp0U3BVNmUwY2VOR3hjYkd5dHZiVzF1M2JwWFpiTFo1TGk4dkwzM3h4UmVTV25iMXg4ZkhxNkdoUVkyTmpmTHk4dEtkZDk3Wjd2dHhQU29ySzFWU1VpS2owU2czTnpkOSsrMjNLaXdzbEtST3RTMFlPSENnSWlNakZSa1pxZExTVWlVbEpTa2xKVVhsNWVYV2hYNUpjbloyVmtaR2hzTEN3anAxajF6ZGtpUXVMazVIamh5eHZtZUJnWUY2NG9rbk5IWHFWTG02dXVyeTVjdldzZTIxRWpDYnpUcC8vcndrMjRvVTlmWDErdnp6ejYwLzkrL2ZYMy81eTE5YUJZU3FxcXEwWjg4ZXBhU2tXS3NyVEpnd1FhZE9uVkp4Y2JGZWVPRUZUWnMyVFJFUkVUWmw3bitKZHU3Y3FjcktTbmw1ZVRrc3BMQmt5WklPdjBPa2xvb1oxeHRTK1BISEgxVldWdGJ1R0hkM2Q1dTJMWjBKNTl4TTA2Wk5rN096czdLeXNuVG16Qm1aVENZMU5qYXFWNjllOHZYMVZXaG9xR2JNbU5GaDJHbjI3TmthUG55NGtwS1NsSmVYcDZxcUtubDdlMnZVcUZHYU0yZE91OS9MVWt1cmpYLys4NStTV2lvMldMNlRyK1hoNGFHMzMzNWJpWW1KT25EZ2dQYnUzYXZldlh0cjFxeFppb3FLc21rNVpBbU96SnMzVC83Ky9scTBhSkV5TXpQMTNYZmZkZll0QWdBQWFJV1FBZ0FBQUFBQStNVnBhR2hRUVVHQjh2THlsSnVicTl6Y1hPc2lsQ1FOR3paTUVSRVJldkRCQjY4N25HQmhLY1UvYWRLa0c3ck85V2hvYU5BUFAvd2dTZGFXRlUxTlRlMHUvTFExN3U2Nzc1YXJxNnVLaW9wVVgxOXY4NWpvNkdqMTZORkRCUVVGMW1PV3hlSFMwbExyY1hkM2Q4WEV4S2hYcjE2dHhscDRlbnBxMEtCQk9ucjBxQ1JwenB3NXJkNS9IeDhmdWJpNHFMNitYanQyN0ZCRVJJVGMzTnhzcmxOZFhhMzQrSGcxTlRVcEpDU2sxZTdzVWFOR2FlM2F0Um83ZG15YkMzcHIxNjYxV1loc2FtcXlHWmVXbHFhdFc3ZXF0clpXWThlT1ZWUlVsRnhkWGJWdDJ6WnQyYkpGQnc4ZTFQcjE2eFVaR2FtbFM1ZksyZG5aR21xNGN1V0tac3lZb2RXclYrdWxsMTVTYm02dWxpOWZyb2lJQ0UyZVBMbkRBSUNUazVQOC9QemFQR2MybTJVMm03dGxNZlhDaFF1S2pvNjJPZTdqNDZOUm8wWjErUGltcGlZVkZCUW9OemRYUjQ0Y3NkNExralIyN0ZqVjFOUW9QejlmeDQ4ZjEvSGp4eVcxaEF6Q3c4TVZIaDV1OXpWKzl0bG4xcjkvOWRWWGtxU3dzRERObnovZlpsNjlldldTdTd1N3JseTVvbzgrK2toUlVWRTI3VHRxYTJ1MVo4OGVhOVdCYTY5aE5wdXRuOE5wMDZZcE9qcGFScU5SemMzTnlzM05WV3BxcXJLeXNxejN4dURCZzdWaXhRcU5HVE5HVlZWVjJyNTl1OUxTMHBTZW5xNzA5SFFOR3paTWt5ZFAxb1FKRXpSa3lCQzd2NnVmZnZwSi8vclh2OW84WjNrdnYvcnFLMTI2ZEtuTk1kZmJVdVRnd1lQNitPT1BKVWxQUC8yMFRmdVQ3dERZMkdqOXpyVzAwcWlycTJzM1NHSlJWMWNucWVYM1lobmZvMGVQVGxWRm1UOS92clVLU250enE2dXJVMFZGaGVycjYzWG8wQ0hWMU5USTFkWFZia1dNdzRjUGEvYnMyWGF2YWZsc2REVE84dHF1NWVUa3BLbFRwM1pMYTUvQXdFREZ4TVJjMTJQZDNOejB3UWNmZEdxc3A2ZW5ubi8rZVQzLy9QTWRqcldFeFE0ZlBxeWdvQ0JyaUtrellTZ0FBSUMyRUZJQUFBQzREUVY0RHRLWjZvdTNlaG9BQUFjTDhMeitIZVczZzV5Y0hPM2Z2MTlGUlVYNi92dnZXNFVTSktsZnYzNTY4TUVITzFVUm9Dc3NpNGtUSjA3c3RtdDIxZzgvL0dEVEFxR3lzdExtV0Z1dUhwZVFrQ0JmWDEvRnhjVlpRdytkbFp5Y3JPVGs1RTZOblRScGttSmpZL1czdi8xTmp6MzJtQUlEQTF1ZGQzWjIxaE5QUEtHa3BDVHQyclZMdTNidGF2ZDZibTV1V3JwMHFjM3hoeDU2eU81alJvd1lZVk9kd21ReTZmVHAwNUtrd3NKQ0pTUWtXRXV1aDRXRjZlOS8vN3QxNTdXSGg0ZGlZMk9WbUppby8vem5QMHBLU3RMSmt5ZTFZY01HZmZycHA2cXVydGFJRVNPMGN1VktPVGs1S1M0dVRsdTJiTkdoUTRjVUh4K3YrUGg0T1RrNXlkUFRVODdPem0zK2FXNXV0aTd5V3FvcFdQN2UxTlNrVmF0V3RWb0lEUTRPVmtORFE2ZEs2Vjl0MkxCaEdqbHlwSnFhbW1RMm05V3paMDhOR1RKRTgrYk5hN1dEdXE2dVRtZlBubFZaV1psS1MwdFZYRnlzNzc3N1R1ZlBuMisxNkdvMEdqVmx5aFROblR2WFdxMmdwS1JFbVptWnlzakkwTm16WjFWUVVLQ0NnZ0x0M0xsVEF3Y09WSGg0dUJZc1dOQXFVSEoxeUNBME5GUkxsaXlSdjcrLzNkZngwRU1QYWQrK2ZVcE5UVlZxYW1xN3IvbVJSeDZ4V1JoMWMzTlRURXlNVHAwNnBaa3paeW92TDA5ZmZQR0Zzck96VzdWVDhQUHowNElGQ3pSMTZsUnI4TURiMjFzdnYveXlJaUlpdEdQSERoMDdka3lGaFlVcUxDelV6cDA3NWVIaG9YWHIxaWtzTE14bUxwY3VYZEpISDMzVTdueXZEbmgwaCtMaVlyMzIybXVTcFB2dXU2L1Q3VmE2NnBOUFB0RzJiZHRhSFZ1OWVuV1hybEZTVXFMSEgzOWNVa3U0YVByMDZYYkhQdmJZWTNyMDBVZGxNQmphdldaWldaa1dMbHpZNXJsSmt5YlpEWlEwTnpmcnlwVXJIYzY1cytOK2EyYlBucTFQUC8xVXUzYnRVbkp5c2hvYUd1VGk0bkxUUG44QUFPRFhqNUFDQUFEQWJjalA2RU5JQVFCK2cveU12KzRkaTRNR0RWSldWcGExbFlPN3U3dUNnNE0xZHV4WWpSczNUa09IRHUxd0FhdXJMbCsrcktLaUlnMGVQTGpOUHZjM205Rm9WSGg0K0ExZng4UERRNUlVRkJSa1U2YTdPMTFkWm4vY3VIRnRqbm4yMldkMXp6MzNLRHM3VzJWbFpXMjJSbkJ6YzVPdnI2L216SmxqZHplK1BZc1hMOWE5OTk3YjZsaFdWcFplZWVVVk5UUTBhTjI2ZFNvdkw1ZUxpNHNXTDE2c2VmUG10Zm01ZWVxcHB6Unc0RUM5K2VhYnFxeXNsTHU3dStiT25hdk16RXl0WDcvZXVqUGZhRFJxdzRZTit2cnJyL1hsbDErcXNMQlFseTVkVWsxTmpmV3oyaFhPenM2YU1tVktxMk5idG16cDhuV2tsbnZrSC8vNFI2Zkd4c1hGdGJsejM5ZlhWNk5IajFaNGVMakdqQmxqVTVsazRNQ0JtajkvdnViUG42OGZmL3hSNmVucHlzaklVRkZSa1VwS1NuVHMyREdiVU0ycVZhdDA4ZUpGelo0OXUxTTd5MWVzV0tFK2Zmb29OemRYMWRYVk51Y05Cb1A2OU9tanNMQXc2NkwzdGZ6OC9LeWZKWGQzZDZXbHBhbWhvVUd1cnE0S0R3L1g0NDgvcnRHalI5dWRRMkJnb0Y1Ly9YVVZGUlZwejU0OXlzaklVSFYxdFlLRGczWC8vZmUzK1pnUkkwWm8wNlpOSGI0K2UxNTQ0UVZyR2YzTzh2WDExVFBQUEtOOSsvWXBKaWFtdzRvY1BYdjJWTy9ldmEzZkVaM1ZyMSsvZHQrdnJ1clRwMCs3NXcwR1E2Y3FMZlR2MzEraG9hRXltVXhxYW1wU2MzT3pldlhxcFZHalJtblJva1UyNDU5OTl0a09Lek4weGJwMTYvVE5OOTkwMi9WdUY3Nit2dHE4ZWJQZWUrODlGUlVWeWMvUFQ4dVhMOWZnd1lOdjlkUUFBTUJ0eW1CdTYxK0tBQUFBK0VVN2U3bEVhMC84bjVyRi84b0J3RytGa3d6YU1pWktRM3Y5dW9NS1dWbFphbTV1bHIrL3YrNjY2NjV1RHlYZzltVXltV1F5bVhUUFBmZTBXOTQrSXlOREJ3NGMwQi8vK0VkcmlmTDI1T2JteXQzZFhjT0hEN2MrVDkrK2ZUczlMMHVWaE1iR1J0WFgxOHRzTmxzL3R3YUR3YnFJN09Ua1pQM1phRFIyK3ZyZFplL2V2ZnJ5eXk5MTk5MTN5OWZYVjM1K2ZobzVjcVJOVllyT09uLyt2TkxUMHhVU0VxSXhZOFowODJ4dlhHWm1wdXJyNnpWeDRzUXVMOUJMTGEwd3Z2NzZhL243Kzh2YjIvc216UERHV0FJWUFBQUF3TzJJa0FJQUFNQnQ2dDB6WHlxMUpQZFdUd01BNENDejdoeXJwY1BzbDhBSEFBQUFBQUM0SGJSZkR3d0FBQUMvV0l1R1RKS25pLzFkaEFDQVg0ODdldlRTb2lHVGIvVTBBQUFBQUFBQWJoaVZGQUFBQUc1amx4dXY2SjJDejVWdE9udXJwd0lBdUVuRzN6Rk0wY05ueU9qaWRxdW5BZ0FBQUFBQWNNTUlLUUFBQVB3S3BQOTBVc2NydnRQNW1qSjkvN1BwVms4SEFIQ0Q3dkhvSzE5alA0M3Q0NmVIQnR4N3E2Y0RBQUFBQUFEUWJRZ3BBQUFBQUFBQUFBQUFBQUFBaDNDNjFSTUFBQUFBQUFBQUFBQUFBQUMvRFlRVUFBQUFBQUFBQUFBQUFBQ0FReEJTQUFBQUFBQUFBQUFBQUFBQURrRklBUUFBQUFBQUFBQUFBQUFBT0FRaEJRQUFBQUFBQUFBQUFBQUE0QkNFRkFBQUFBQUFBQUFBQUFBQWdFTVFVZ0FBQUFBQUFBQUFBQUFBQUE1QlNBRUFBQUFBQUFBQUFBQUFBRGdFSVFVQUFBQUFBQUFBQUFBQUFPQVFoQlFBQUFBQUFBQUFBQUFBQUlCREVGSUFBQUFBQUFBQUFBQUFBQUFPUVVnQkFBQUFBQUFBQUFBQUFBQTRCQ0VGQUFBQUFBQUFBQUFBQUFEZ0VJUVVBQUFBQUFBQUFBQUFBQUNBUXhCU0FBQUFBQUFBQUFBQUFBQUFEa0ZJQVFBQUFBQUFBQUFBQUFBQU9BUWhCUUFBQUFBQUFBQUFBQUFBNEJDRUZBQUFBQUFBQUFBQUFBQUFnRU1RVWdBQUFBQUFBQUFBQUFBQUFBNUJTQUVBQUFBQUFBQUFBQUFBQURnRUlRVUFBQUFBQUFBQUFBQUFBT0FRaEJRQUFBQUFBQUFBQUFBQUFJQkRFRklBQUFBQUFBQUFBQUFBQUFBT1FVZ0JBQUFBQUFBQUFBQUFBQUE0QkNFRkFBQUFBQUFBQUFBQUFBRGdFSVFVQUFBQUFBQUFBQUFBQUFDQVF4QlNBQUFBQUFBQUFBQUFBQUFBRGtGSUFRQUFBQUFBQUFBQUFBQUFPQVFoQlFBQUFBQUFBQUFBQUFBQTRCQ0VGQUFBQUFBQUFBQUFBQUFBZ0VNUVVnQUFBQUFBQUFBQUFBQUFBQTVCU0FFQUFBQUFBQUFBQUFBQUFEZ0VJUVVBQUFBQUFBQUFBQUFBQU9BUWhCUUFBQUFBQUFBQUFBQUFBSUJERUZJQUFBQUFBQUFBQUFBQUFBQU9RVWdCQUFBQUFBQUFBQUFBQUFBNEJDRUZBQUFBQUFBQUFBQUFBQURnRUlRVUFBQUFBQUFBQUFBQUFBQ0FReEJTQUFBQUFBQUFBQUFBQUFBQURrRklBUUFBQUFBQUFBQUFBQUFBT0FRaEJRQUFBQUFBQUFBQUFBQUE0QkNFRkFBQUFBQUFBQUFBQUFBQWdFTVFVZ0FBQUFBQUFBQUFBQUFBQUE1QlNBRUFBQUFBQUFBQUFBQUFBRGdFSVFVQUFBQUFBQUFBQUFBQUFPQVFoQlFBQUFBQUFBQUFBQUFBQUlCREVGSUFBQUFBQUFBQUFBQUFBQUFPUVVnQkFBQUFBQUFBQUFBQUFBQTR4UDhEUEFXRU0zV2JuaDBBQUFBQVNVVk9SSzVDWUlJPSIsCgkiVGhlbWUiIDogIiIsCgkiVHlwZSIgOiAibWluZCIsCgkiVmVyc2lvbiIgOiAiMTAiCn0K"/>
    </extobj>
    <extobj name="C9F754DE-2CAD-44b6-B708-469DEB6407EB-7">
      <extobjdata type="C9F754DE-2CAD-44b6-B708-469DEB6407EB" data="ewoJIkZpbGVJZCIgOiAiMjgwMTcyMTI2NjAyIiwKCSJHcm91cElkIiA6ICI2MTcyNzY3ODkiLAoJIkltYWdlIiA6ICJpVkJPUncwS0dnb0FBQUFOU1VoRVVnQUFDRk1BQUFIZUNBWUFBQUJkS05iM0FBQUFBWE5TUjBJQXJzNGM2UUFBSUFCSlJFRlVlSnpzM1hsOFZOZGg5Ly92SGMyTVJqdGFRUWdoc1MvQ0lKdlZ4amFMalFFN2h0aW1qWjJrVGVKMGViS25UZk0wVGZwN21yUk4zQ1p1bWlaZDBtYXhZN3ZHTWRoZ3M5bG1NMkJBWmhHTDJMV0FMQW50K3piNy9mMGhhNnhCSTJra0JETDI1LzE2OFFMZGMrNDVaM1l4NTN2UE1VelROQVVBQUFBQUFBQUFBQUFBQUFCSmttV2tCd0FBQUFBQUFBQUFBQUFBQVBCaFFwZ0NBQUFBQUFBQUFBQUFBQUNnQjhJVUFBQUFBQUFBQUFBQUFBQUFQUkNtQUFBQUFBQUFBQUFBQUFBQTZJRXdCUUFBQUFBQUFBQUFBQUFBUUErRUtRQUFBQUFBQUFBQUFBQUFBSG9nVEFFQUFBQUFBQUFBQUFBQUFOQURZUW9BQUFBQUFBQUFBQUFBQUlBZUNGTUFBQUFBQUFBQUFBQUFBQUQwUUpnQ0FBQUFBQUFBQUFBQUFBQ2dCOElVQUFBQUFBQUFBQUFBQUFBQVBSQ21BQUFBQUFBQUFBQUFBQUFBNklFd0JRQUFBQUFBQUFBQUFBQUFRQStFS1FBQUFBQUFBQUFBQUFBQUFIb2dUQUVBQUFBQUFBQUFBQUFBQU5BRFlRb0FBQUFBQUFBQUFBQUFBSUFlQ0ZNQUFBQUFBQUFBQUFBQUFBRDBRSmdDQUFBQUFBQUFBQUFBQUFDZ0I4SVVBQUFBQUFBQUFBQUFBQUFBUFJDbUFBQUFBQUFBQUFBQUFBQUE2SUV3QlFBQUFBQUFBQUFBQUFBQVFBK0VLUUFBQUFBQUFBQUFBQUFBQUhvZ1RBRUFBQUFBQUFBQUFBQUFBTkFEWVFvQUFBQUFBQUFBQUFBQUFJQWVDRk1BQUFBQUFBQUFBQUFBQUFEMFFKZ0NBQUFBQUFBQUFBQUFBQUNnQjhJVUFBQUFBQUFBQUFBQUFBQUFQUkNtQUFBQUFBQUFBQUFBQUFBQTZJRXdCUUFBQUFBQUFBQUFBQUFBUUErRUtRQUFBQUFBQUFBQUFBQUFBSG9nVEFFQUFBQUFBQUFBQUFBQUFOQURZUW9BQUFBQUFBQUFBQUFBQUlBZUNGTUFBQUFBQUFBQUFBQUFBQUQwUUpnQ0FBQUFBQUFBQUFBQUFBQ2dCOElVQUFBQUFBQUFBQUFBQUFBQVBSQ21BQUFBQUFBQUFBQUFBQUFBNklFd0JRQUFBQUFBQUFBQUFBQUFRQStFS1FBQUFBQUFBQUFBQUFBQUFIb2dUQUVBQUFBQUFBQUFBQUFBQU5BRFlRb0FBQUFBQUFBQUFBQUFBSUFlQ0ZNQUFBQUFBQUFBQUFBQUFBRDBRSmdDQUFBQUFBQUFBQUFBQUFDZ0I4SVVBQUFBQUFBQUFBQUFBQUFBUFJDbUFBQUFBQUFBQUFBQUFBQUE2TUU2MGdNQUFBQUFBQURBcmFtcFNhcXJNOVhaS1JtR0laZHJwRWNFQU9HejIwMlpwaFFkYlNvNTJWUkNnaUhENlBvREFBQUFHS1pwbWlNOUNBQUFBQUFBQU54YWlvdWwxbGJKNXh2cGtRREE5Yk5ZL0lxSjhTczcyeStyMVNxTGhVV2RBUUFBUHU0SVV3QUFBQUFBQUdCUXpwNlZuTTZSSGdVQUREZFRWcXRIa3lkNzVIQTRGQkVSTWRJREFnQUF3QWdpWGdzQUFBQUFBSUN3RlJjVHBBRHdVV1hJNjdXcHBNUlVXMXViZkN5OUF3QUE4TEZHbUFJQUFBQUFBQUJoYVd6czJ0b0RBRDY2RExuZERsVlZkY3JsY3Nudjk0LzBnQUFBQURCQ0NGTUFBQUFBQUFBZ0xIVjFFaGRxQS9qb3M2cTlQVm90TFMyc1RnRUFBUEF4UnBnQ0FBQUFBQUFBWWVuc05FZDZDQUJ3VTVpbVE2MnRyZko2dlRKTjN2c0FBQUEramdoVEFBQUFBQUFBSUN5R01kSWpBSUNieFpUSDQ1SGI3U1pNQVFBQThERkZtQUlBQUFBQUFBQmhjYnRKVXdENHVJaVV6K2VUMisyVzMrOGY2Y0VBQUFCZ0JCQ21BQUFBQUFBQUFBRGdHcVpwc3MwSEFBREF4eGhoQ2dBQUFBQUFBQUFBQUFBQWdCNElVd0FBQUFBQUFBQUFFQUtyVWdBQUFIeDhFYVlBQUFBQUFBQUFBQUFBQUFEb2dUQUZBQUFBQUFBQVB2SzR1bnprK2YxK1ZWWmVHdWxoNEFaeXVUcjZMUE42UFRkeEpBQUFBTUQxSTB3QkFBQUFBQUNBajd4Tm0zNm96WnVmVW10ci9RM3R4elROQVlNYnAwL3YxSUVEL3l1UHgzVkR4eExLZ1FNdjZLV1gvcmJmU2U4YlpkdTJuMnJyMXAvcTZ0V2JFNmh3dVRyVTBkRjhVL29hakxxNk1yMysrbzkxL3Z5QlB1dDRQQzY5OHNvLzZKMTNYcFRmN3g5MEgrKysrNm9PSGZxOU9qcGFRcGJYMXBicXpUZi9ZMGl2aDdLeU03cDQ4V0N2NDRjUHY2ejE2NzhycDdPdFY1bmY3OWZXclUvcnJiZitTNTJkcllQdUV3QUFBQmdKMXBFZUFBQUFBQUFBQUhBalZWZVhxTDYrWEhGeEtZcU5UYnF1dHJ4ZXR6bzZtdFhlM3FTT2ptYTF0ZFdydGJWZXJhMTFhbTJ0VjF0YnZlNjk5NDgxZWZLQ1B0dTRjdVdrcXF1TE5YLytXdGxza1VGdEQ5Y0tHaFpMaENJaWVuLzExOTdlcE5iV09wbG04QVQ5d1lQcmRlblM0YkRiZitLSnArUnd4QXhxVExObTNhZXFxaUlkTzdaWmE5YjgzMEdkMjVlR2hxdmF1L2MzeXNsWnJ1blRGd2VPVjFSYzBKdHYvcnV5c3Vib3Z2ditOS3kyTGx4NFI1Y3Y1dy9MdUNRcExXMkM1czU5dU5meGtwSmpxcTR1MGJoeE9YMmVXMVoyUmcwTkZZcU1qSkhGTXJqcjRYdytyODZmM3kvVDlHdkJna2RDMXFtdkw5Tjc3eFhJTUF3OThNQ1h3MjdiNy9mcjNYZGZWWE56dFpLVHh5c2xKVE5RbHBxYXJUTm45dWpreVRlMGFORzZvUFBPbk5tdDJ0cFNwYVlhaW93YzNQTUdBQUFBR0NtRUtRQUFBQUFBQURDaWZENnZxcXFLMU5oWUthZXpWYVpwS2lvcVhvbUo2VXBQbnlLTEpXTEFOdnBiNWVIQ2hYY2tTVk9tTEpMWDZ4N1UyQ3lXQ0xXM04rbU5OMzZoam81bWVUek9mdXNiaHFINit2SkFtTUxqY2Nrd0xMSmFiUVAydFdIRDk5WFcxakNvOGZWbHpweVZmVTZraCtMemVlWDF1alZ6NWhKRlJQUTkxdkx5YzJwc3ZDcnBnOURIRzIvOFFwV1ZoV0gzVlYxZG9tZWUrWHBZZFpjdi94TmxaYzN1cy96WXNkZlUwRkNoNXVhcW9PT3BxZGt5RElzdVg4NVhjM09ORWhMU0J1eXJxYWxLNWVYbndocFhPQXlqZHdqQ05FMFZGUjJSWVZnMGZmbzlmWjdiSGVxWU92WE9RZmRiWG41T0hvOVRreWN2a05WcUQxbG4yclRGdW5UcGtFcExUNnV5OHBMUzA2ZUcxYmJGWXRIU3BaL1g1czFQYWYvKzUvVEpULzVOSU93eGFkSjhIVHYydWk1Y09LRGMzTldCc0UxTFM2Mk9IWHRkTmx1a2xpLy80cURESVFBQUFNQklJVXdCQUFBQUFBQ0FFZEhlM3FUOC9LMHFMajRhQ0VORVJrWkxNdVJ5dFV1U2JMWklUWm8wWDNmYzhRbkZ4SXdLMlk3VDJhYm5uLytyQWZ2THo5K3EvUHl0Z3hwamJ1NXF6WnUzUnAyZExUSk52K0xpVWhRZG5hRG82SGhkdm54Q2NYRXBtamR2aldKaUVoVWJtNlNZbUZHQjhFZjN1REl6WjJuVnFxOE8yTmVvVWVudjMvNitOVFZWeWVmemF0U29NU0ZYbnVnV0haMHdxTnZaYmU3Y2grVnd4UFpadm4vLzgrK0hLVDZRa1RGRE1USFh0K0pIWC9wYlNhU201b3BLUzAvSmJvOVNidTdxb0RLNzNhRVpNKzVWUWNFdW5UaXhYVXVYZm43QXZoWXVmRXdMRmp4NjNXT3VxYm1zTFZ0K0VuVE02L1hJTlAycXJMeWs5dlpHWldmbnltYUxEQW9CZGE5UzRuUzJxN1QwbEF6RG9wU1U4WDF1eGVGd3hBYXRiTkt0cU9pSUpHblNwQVhhcytjM2ZRYUl2RjZQSWlOalZGQ3dXd1VGdTBQV3ljcWFyV25URmdjZFMwa1pyNWt6bDhycGJKUFg2NUxkSGlXcEswZzBiOTRhdGJVMUJnV2dEaHg0UVQ2ZlIvZmUrNlRpNDFORDlnTUFBQUI4R0JHbUFBQUFBQUFBd0UxMzd0dys1ZVZ0bE1VU29Sa3o3bFZXVnE3UzBySURrN0IrdisvOXlmS1RPbjkrdndvTDM5V2lSZXMwYythU1htMVpMRlpsWmMwSjJVOVZWWkZjcm5hbHBtWXBPanAwR0tNL2lZbnBNZ3hEbi9uTWo0TldsL0Q3L2ZyTmI3NnM2T2lFZnJmMEdJelZxNzgyWUoyWFgvNDdOVGRYYTlXcXJ5a3VMam1zZHN2S3pxaWk0b0trcmpDR0pCMC92aVd3QXNXOGVXc0NkYytkMjlmbmFnYVMxTkJRMGV2WWJiZmRIOVk0aHBQUDU5V0JBODlMa3ViTVdSVXloREpuemtwZHZIaFFoWVY1eXM3T1ZYWjJicjl0R29ZaHd6Q3VlMnloMnRpeTVTZXFxM3N2OFBPVkt5ZjE3TFBmQ0tyelIzLzB0QnlPV0JVWEg1SFA1NVVrdmZMS1AvVFp6NUlsbit1MWNrVm5aNnV1WERtaHVMaGtaV2JtNkoxM1hwREwxZEh2ZUNzcXp2ZFpscEF3V2s1bnU5YXYvNXVnNDZacHlqQU1sWmFlQ25uZWlSUGJBdi91RG5NY09QQ0NEaHg0SWFqZTJyVi9yYVNrakg3SEJ3QUFBSXdVd2hRQUFBQUFBQUM0YVV6VDFLRkRMK25jdVgyYU1tV1JGaTFhRjNJbEJJc2xRbVBHVE5LWU1aTTBlL1lEeXN2Ym9JTUgxNnV4c1ZKMzNmV3BvQWxydTkyaEJ4NzRVcTgyR2hxdTZ0VlgvMUhSMFFsNjhNRy9rTjN1R1BLNHc5bW00OE9xc3JKUUJRVzdnbzZkTzdjdjhPL2MzRldCZng4L3Z1VzYreXNzekZOTFMrMlF6czNJbUtFeFl5WVBXTy80OFMxcWFLaFFZdUpZM1hiYmZTSHJSRVhGYWY3OFQrcmd3Zlhhdi84NXBhUmtLVFkyc1ZjOTB6UUh2ZjFMS09GczU1S1JNYVBYdGpWVlZVV0I3V1A4Zm45Z2xZaUpFK2VHM09LbXVycEVyYTExSVZjbXVYanhvUHgrbjZaUHYxZUdZZWpUbi82bm9kNmNBSS9IcFFrVDd1aDEzT3QxNmZMbEU3TFpISDBHVlJvYUtsUmZYNmJSb3llRlhKV2llMVVMQUFBQTRNT0lNQVVBQUFBQUFBQnVtdno4clRwM2JwOFdMbnhNczJldkNDcHJhMnRVUmNVNWxaV2QxYng1YXpWcTFHaEpYWlBpeTVZOXFhU2tEQjA1c2trT1I0em16bjE0d0w0T0hueFJwdW5Yb2tWL2NGMUJpbHZkM0xrUDYvYmJINVFrN2Q3OVB5b3JPNnZISC85aElNVFNjNnVJejN6bXgvMXU4M0hnd0F1NmRPbFF2LzBWRnVhcG91SkN2eXRjWE1zMC9mTDV2SXFJc0EwWXBxaW91S0RUcDkrU1lWaTBkT2tYK3QzdVpNYU1lMVZhZWxybDVXZjExbHYvcVFjZi9LWWNqcGlnT3AyZHJmcmYvLzIvWVkrMUw2TkhUOUthTmQvdXQ4N3k1Vi9zZGY5dTJ2U2p3S29WSlNYSDFkcGFwL0hqYjlOOTkvMXB5RGIyN3YydFdsdnJaQmpCUVF1djE2T3paL2RLMHJDdGxpSjFQVCt1M1NiRjUvTnF4NDZmUzVLV0x2Mjhzck56MWRoWXFaTW4zOURjdVE4clBqNUZVdGQ5KzhvcmY2KzJ0bm90WGZxRndIRUFBQURnVmtDWUFnQUFBQUFBQURmRmUrK2RVWDcrTnVYbXJnb0tVdVRuYjFOSnlURTFObFlHanVYbXJ1NTEvcHc1SytWMHRpay9mNXZTMGlZb00zTlduMzJkUHIxVFZWVkZNZ3lMU2txT3E2VGtlTmpqVEUzTlZtN3V5c0RQZVhrYmRlWEt5WkIxNitwSzlkSkxmOXZyK0NPUGZEZnMvbTYwaUFocmo4QkIxNG9lTmx0a1VJaWltOFZpa2NWaTZiT3R3V3lEOGRuUC9pUmtINkZjdVhKU08zZitjc0I2RFExWHRYUG5MMldhcHViTy9ZUlNVakw3clc4WWhwWXQrNEkyYi80bjFkZVhhZHUybityQkI3K3BxS2k0UUoySWlMNjNpUm1NeE1UMDZ6cmY1L1BxK1BIWEpVbTMzLzVRbi9WTTA1U2tYaUdTYytmMnFhT2pXVkx3U2lyNzl6K3Y0dUtqZ3g1UFgxdHdlRHd1N2Q3OUsxVldYdExjdVdzQ3ExSjRQQzRWRmIwcnE5V3VlKzc1aktUdUlOUVh0V1BIejdWMTY5TmFzZUpMU2szTkd2UllBQUFBZ0pGQW1BSUFBQUFBQUFBM25OL3YxN3Z2YmxSYTJnVE5tN2MycU96U3BjUHlldDJhTm0yeHFxdUwxZFJVMVdjN0N4WThxc3JLU3pwOGVJTXlNbWFHblBpdnFibXNJMGMyU2VvS0I1U1ZGWVExUnRNMDVmZjdaSnIrQWV1NjNSMWh0ZmxoNTNTMkI2M1VzSDU5L3lFUW44OGJkdHNORFJXS2lBaHZlNVNXbHJvQjY3UzNOK21OTjM0aGo4ZXA3T3pjd0dvYkEzRTRZclZxMWRlMGRldlRhbWlvMEpZdFQrdisrLzljU1VsakpVbVJrZEVodDRtNTJhNWNPYUdXbGxwTm5EaFhhV25aZmRieiszMlNnc01VSG85THAwKy9HYkorU3NwNCtYeWVRWThuMUJZY2JXMk4ycm56djFSWDk1NVNVc1lyS1dsc1VOQW9MaTVGaFlXSGxaRXhQV2lMa29rVDU2cTQrS2kyYlBtSjVzLy9wSEp5bG9YY3dnUUFBQUQ0TUNGTUFRQUFBQUFBOEJIVTdwRkttaVgvd0xtQW02SzA5S1NhbXFyMGlVOThxOWZxQml0WGZrV2pSbzJSWVJqYXNlUG4vWVlwRE1QUWdnV1BhZHUybityS2xST2FPSEZ1VUhsYlc2TjI3ZnJ2UUNEaXlTZi9QZXd4MXRXVmFkT21IL1k2dm1qUk9pMWF0QzdvMk91di8wVFYxY1ZLU2NucWMyc0hwN010ckg0N09sckNudXp1bmtodmIyOE1xMzVVVkZ6STdUWTZPMXQxL1BoV1ZWWmUxTHAxZnhjNFBuWHFuZjBHSU1yTHo2bXg4V3BZZmIvKytvL0RxaGVPNXVZYTdkanhiMnB2YjFSeWNxYVdMWHN5NkhuazkvdDEvdncrVFo2OFVKR1IwYjNPSHpWcXRCNTY2QysxYmR1L3FybTVXcHMzLzBoejU2N1I3TmtyQnJYYXhvMDBhZEo4alJvMVJ2SHhhVHB6Wm8vR2pjc0piSFhUVTZnd1JYNytWblYydG9ac2QrYk1KWm81YzhsMWo2K282S2dPSFZvdmw2c3JTRlJYOTE2ZnE0bnMzdjJya01kOVBxL3k4amJxL1BrRG1qUG5BVTJjT0MvczFVc0FBQUNBbTQwd0JRQUFBQUFBd0VmSTgyZWxIWmVsbW1GZU9NRmlTRTlOSFByNVY2NmNWRnhjaXRMVHAvUXFHK3oyQ0dQSFRsVmNYSXF1WERrWkZLWndPdHUxZmZ2UDFON2VOUFNCaHFHcXFralYxY1hEMXQ2ZVBiOVNaV1hob003WnN1WHBzT3F0V1BGL0F0c3c5TFJwMDQvazgzbVVuTnkxVGNiTW1VczFmdnh0eXN5YzFXdjdpSjdxNnNyVTFsWXZtODB4WU44UFBQRGxzRmVtcUtrcDBmSGpXMEtXMWRhVzZvMDNmaUduczAwSkNhTzFjdVZYZWdWRUxseDRSNGNPL1Y3NStkdjArT00vRERsQm41aVlyclZyLzFwdnZ2bnZhbXlzMUpFanI4cGlzZWkyMis0UDFDa3N6Rk41K2Jtd3hpeEo0OGJOMUpRcGk4S3VQNUNNakJrcUt6dWp3NGRmVmtKQ210YXUvVTZ2Y0VoM1VNaGk2WHFjR2hxdXFxQmd0NktpNHBXU2txbXlzck5COVgwK2J5Q0FNUmhXcTEyR1lhaXU3ajNsNVcxUVpXV2hiTFpJTFZ2MnBNYU9uVDZrMjlmWjJhS0RCOWVydXJwWSsvYy9MNi9YbzV5Y3BVTnFDd0FBQUxqUkNGTUFBQUFBQUFCOEJGUzJTMzkvU0Nwc2xISlNwTlVUcFpuSmtuVVlMN3IzbGwzSCtDb0xsWlUxZTlqR2twbVpvOUxTVTRHZm5jNDI3ZGp4Y3pVM1Z5c3pjNVlhRzYrcXJhMUJIbzhyN0RiRFhSM2krUEV0c3R1ajVIWjN5dS8zYXZmdVgybjgrTm1hTW1YaG9HK0hKS1dtWm9jZE9xaXFLcExYNjFaNitwU3d6b21LaXBmVUZZSTRmZnF0UUZBZ0pXVzg1c3g1UUE1SFhGQ0lvYjQrdkFlNXUxNUd4Z3lOR1ROWmZyOC9jUDh0WExoT0hvOVRTVW5qd2w3MVlkU29NVXBMbTZqWTJLVEFZOVk5bWU5eWRjanJkU3M1T1ZPclYzOWRVVkZ4UWVkNlBDN2w1MitWSk0yZXZhTGZsUTdpNHBLMVpzMWY2K0RCRjlYYVdxZWNuT1ZCNVRVMWwxVlVkQ1NzTVV0ZFcyRU1Ka3p4empzdjlncXJ0TFlHYjNHU21UbExreWJOVjNIeFVlM2QrMXV0WFBtVmExYmhDRjZaNHZ6NWZUSk52KzY2NjFPNmZEbS9WNS83OXo4M3FOdlU3WkZIdnFlVWxFejUvWDdWMUZ4V2FtcTJsaXo1bkF6RFVHbnB5WUViQ01IaGlOUERELytWQ2d2elZGRnhmbGhXekFBQUFBQnVGTUlVQUFBQUFBQUFId0UvT0NnMU9LVi92RWRhTkxpRkhzSjJmSWhoQ3RNMDFkSFJyTGk0bEdFYlMyeHNzam82bW1XYXB0cmJtN1I5KzgvVTNGeXQ5UFFwdXYvK1A5ZkdqVCtRSkQzNzdEZUdyVStwYTRXTnExY3Y2bzQ3SGxKKy9qWjFkTFNvcGFWV0pTWEgxZDdlcU56Y1ZZTnVjK0hDeDhLdSsvTExmNmZtNW1vdFdmSjV4Y1VsaDNYT3UrKytvdE9uZDBwU1lGTCtnUWUrSkljalZnVUZ1NVdmdjIzUVkrNFdFV0hUbURHVFZWeDhWRysvL2N5UTJ3bmw4Y2QvcUxpNFpJMGJOME9yVjM5RFNVbGpaYmRIOWFwMyt2UmI2dXhzVVdMaTJLQlZKdnBpdHp1MGJObVQ4bmhjc2xnc0lldXNYUG5Wa0t1b2RLdXNMTlNiYjRhL2hVeTNVR0dIVU82Kyt6T3FyYjJpc3JJenlzL2Zxcmx6SHc2VWRZY3B1bGVteU02K1hXNjNVeE1uemczWi92anh0d1ZDTllQUkhWcEpTOHZXMnJYZlVWSlNoZ3pEMEtWTGg1V1h0M0hRN1VsZElaNEpFMjdYMUtsM2F1clVPNGZVQmdBQUFIQ3pFS1lBQUFBQUFBQzR4ZjN1akZUVUpQMXN1VFJyK1BJS3c4YmpjY2swL1lxTWpCbTJOaU1qWTJTYXB0enVUbDI2ZEVqTnpkWEt5SmloRlN2K2o2eldEMVpzQ0dkeXZadlQyYWJDd3J3K3k3MWV0L0x5TnNwdWoxSk96akxsNTI5VGJHeVNGaTkrUXR1Mi9hdU9IdDBzcDdOTml4YXR1NjdiTnR6Y2JxZGlZaEsxYU5FNlhicDBXR1ZsWndKbE9UbExOWDM2M1NIUGN6cmI5TkpMMzFOVzFod3RXL1preURyWHJyS1FsVFZIWThaTXZxN3hGaFc5cS9yNjhxQmpZOFpNQ2xtM3BhVk9wMDY5S2FrcmdHQ3hSSVRkVDM4cldOaHM5Z0hMaCtMeHgzOG9oeU0yNk5pV0xVLzNXaEdrTy9EeCt1cy8xb2tUMnpWbXpCUmxaSFJ0cmVIemVTVjljTitQSFR0TmFXa1QrdXh6MHFUNW1qUnAvcERHMnkwNWVWemczd1FoQUFBQThIRkJtQUlBQUFBQUFPQVc5MnFodEd6OGh6TklJWFZOV2h1R1JTNVgrN0MxNlhLMXl6QU0yZTFSeXMxZEpkUDBLemQzZGEvSi9jRUVHK3JxeXZvTlUrVGxiVlJyYTUwV0xueE1kbnQwNEhoeThqZzk5TkJmYU51MmYxVkJ3UzU1dlc0dFh2ekU0Ry9VRFRKejVoTGRlZWNmeW1xMTZkS2x3MEZsRmt1RUxKWUl2ZlBPaXlvcU9xSkhIdm11RWhMU0pIMnc3WWxoV1BvTkZ2UTBkdXgwelpxMTdMckdXMXQ3cFZlWW9pK0hEcjBrbjgrcjZkUHY3aFc0dUhqeGtNNmUzYU1ISC93TE9SekRGK1M1SGpaYlpLLzdzcSt0VU5MU0ptaldyUHRVVUxCTHg0Ky8zaU5NMGZXNGRHL3pZaGhHdjQ5UFRjMFZsWlFjRzlRNEl5S3Ntai8va3lITExsMDZySU1IMXcrcXZXNHBLZVAxOE1OL05hUnpBUUFBZ0p1Tk1BVUFBQUFBQU1BdHJLWkRhdmRJdVdralBaSytHWWFoNk9nRXRiYldEMXViYlczMWlvcUtsMkVZTW95SW9HMFFib1RTMGxNNmYzNi80dU5UbFpQVE95eVFuRHhPcTFkL1hkdTIvVlJ0YlEweVRmOE5IYzlnOUZ4Vm9DOE5EZVh5ZUp5S2prN29WV2FhZm5rOHJsN0hMWmFJWHVHVm5zNmMyYXZEaDM4ZjFoZ2ZlK3ovS1NscGJGaDF1eFVXdnF1eXNqT0tpVW5VZ2dXUDlpcXZxeXRWZlgyNTNuNzdHYTFjK1pVK1F3c2ZadlBtclpWcG1ycmpqb2NDeDdyREZEMVhZT2xQUTBPNUNncDJEYXBmcTlYZVo1Z2lMVzNDa0ZkZmNUamloblFlQUFBQU1CSUlVd0FBQUFBQUFOekN5bHE3L3M2S0g5bHhEQ1E5ZllyS3k4OE9XM3RsWldlVm5qNTF3SHJQUFBQMXNOczBUVFBrOGZyNmN1M2QrMXRKMHIzMy9wRWlJcXp5KzN1SEpWSlRzL1RRUTMrcHBLU01RVzAzTWRKTTAxUlRVN1ZpWTVOQ3JuQlFXbnBLeno3N2pWN0haODFhcmp2di9NTUIyNTgrL1c0bEpJd09XVlplZmxZVkZSY0dQZWIyOWlZZFB2eDdHWWFoWmN1ZVZHUmtkSzg2Q3hldVUwWEZCWldWbmRIcDB6czFaODREWWJmdjkvdERQc1k5eTI4R3E5V21PKy84ZzZCalhxOWIwZ2NyVTRScjBhSjFtajc5bmdIcnZmTEtQNml6czZYUGNyczlXdVBHNVF5cTc1NzhmcjhzRmt1ZjVaMmRyWEk0WW0vSjhBc0FBQUErV2doVEFBQUFBQUFBM01LODc4L3BSbnpJNXgyenMzTlZWSFJFbFpXRlNrK2ZFbFJtbW1ZZ3lQREIzeDlNWmw4NzhYcjE2aVcxdHRacHdZSkh3dW8zWEM1WGg4ckt6dlE2ZnY3OGZuazhMczJjdVhUQUFFZHFhbGJnM3haTGhFYVBucVRFeE1HdHVIQ3oxZFJjbHN2VkxydmRJWS9IMVN0UWtaZzRWbE9uM3RucnZKU1U4V0cxUDJIQ1hJMGJOeU5rbWN2Vk1lZ3doZC92MTk2OXY1SEwxYUhjM05XOW5rL2RyRmFibGkxN1VxKzk5czg2ZW5TejB0T25LaTB0TzZ3K3RtLy8yYURHZERPNTNVNUpYYXRIRElaaFJJUzlYVXQvOXUxN1Z1WGw1NFo4L3VPUC8xQnhjY205anBlWG45ZisvYytwdmIxUlVWRnhXcnIweVQ2Zk53QUFBTUROUUpnQ0FBQUFBQUFBTjF4V1ZxNFNFa2JyNk5GTmV2amhid2RkZGY3R0c3L29OVG03ZWZOVGdYOC84Y1JUaW8xTmxOUVZ0amh5NUZVbEpJeFdkdmJ0QS9hN2JObVRZWSt4cnE0c1pKaGk1c3lscXFzckhmVFdCblo3bE5hcytmYWd6aGtKbHkvblM1SmFXK3UxWjgrdmRkOTlmeGEwaFVSQ3dtak5ucjFpeU8wWEZ1YXB1cm9vWkZsVlZlR2cyenQ4K1BlcXJDeFVhbXIyZ051N3BLWm1LVGQzbFU2YzJLNjllMytqUngvOTI3QUNCZW5wVXhRWkdUdGd2WEFESmNQSjQzRXFJc0kyNGlzM3JGcjFWVW5oaitITW1kMTloakRhMmhxMGE5Y3ZaUmdXVFo2OFFLV2xwN1Y3OS8vb0QvL3c3eFVWeGRZZ0FBQUFHQm1FS1FBQUFBQUFBSEREV1N3V0xWcTBUbSsrK1I4NmZueUw1czFiRXloTFQ1OHF1ejJxejNON1hvRi85T2htMWRaZTBRTVBmTG5mclFLR3dqUkRiOTJRbERSV3ExZC9ReEVSdy9OVm10ZnJldjlmZzU4TTkvazh3ektHYmgwZExicHc0WUFjamxoTm5yeFFaODdzMXRhdC82SWxTejQzYkpQWWx5OGZsMkgwL1ZoWnJmYXdnZ0ZkVzN1OEhBaC9qQjA3VGVmTzdaUFA1NUhYNjc3bWowdGVyMXNlajB0dWQ0Y2txYVdsVm5sNUczVFBQWjhkc0srNWN4OE9heHVaVUxvZm8xQzMrZm5uLzJwSWJYWnJhMnVRMys5VFRNekk3K3VUa1RGelVLL0I3c2N0bElxSzgvSjRYRnErL0l1YU5HbStpb3FPYU8vZTM2cWk0b0ltVDU0L0hNTUZBQUFBQm8wd0JRQUFBQUFBQUc2SzhlTnZVMjd1YXAwNHNWME9SNnhtelZvdVNjck5YUlhXK1FVRnUzVHExSnZLelYydHJLelp3ejYreXNwTGtxVEl5T2hlWmFHT2hjUG44NnE1dVZvT1I1d2lJcXlxckN4VVEwT0ZETVBTYjRERTYvWEk0M0hLYm84S2hEaHFhMHZWM3Q3NC9uaGloalFlcDdOTmttU3hkTFY1NU1pcjhuaGN5czE5VUxtNUsrWDNlM1h1M0Q2OThzcmZhK3pZNmUvZkJvK2N6blpaTEJHU3VyZGc4Y25uODhvd0RNWEVqQXJabDgwV3FhaW9PTjEzMzUvMXVSVkhWeHVXd0tTOHgrTlNYZDE3SVc5alVkR1JvQW41VTZmZUhQRDJHb1locXpWU01UR2oxTkhSckFzWDNsRjJkcTR5TTJlRnJEOWx5aUtscG1ZcklXSE1nRzJicHRrckJHS2Fwb3FMajBwU3lQc2xOVFU3Y0Q5MmEyZ29sOGZqQ2pwMjllcEZtYWFwMGFNbkJWWUo4ZnY5eXMvZkprbEQyanFtcUNoUHRiV1hCNnpuZExhRzFWNXA2YWxCclk3UjJscmZaNWxoZE4wbkxsZW5KTW5yZFV2U3NBV1lBQUFBZ0tIZ3QxRUFBQUFBQUFEY05QUG1yWkhUMmFiRGgxOVdRME9GRmk1OGJNQ2dndFBacm5mZjNhaExsdzVyK3ZSN2dsYTFHS3JHeGtydDJQRnpPUnd4c2xydDhubzlxcTh2a3lTTkdSTjY0bitvWG4zMUgyV2FadEN4akl6cC9WN1YzOWJXb0EwYi9rNlNBbUVEbjg4clNVcE1USmZkN2dpNy8wT0hmcSt5c2pQeSszMXFhMnRRVkZTODdIYUhUcC9lcWNMQ1BNWEZKU3NuWjZra2FmSGlKNVNkbmF0angxNVhSY1Y1U1ZKWjJSazkvL3kzUXJZOWUvWUtMVno0V01peWFkUHUwclJwZC9VN3RzcktTOXF4NCtlS2pJeVcxUm9wcDdOTlBwOUhxYWxadlc1alRzNVNuVCsvWDFGUmNZcVBUMU5VVkp3aUkyUGtjTVRJYm85V1pHUzA3UFpvMmUwTzJXd08yZTFSUVZ0NnZQdnVLenA5ZXFjT0hIaEI2OVo5UCtSOW1KWTJRV2xwRS9vZGM3Zmk0bU42KysxblpMWGFaYlhhWmJGRXlPTnh5dTN1Q2dTTUgzOWJyM05XcmZxcUhJN2c3VU0yYmZwUklFRFNyYjYrWEhsNUcyUVlGa1ZIeDh2aGlGVkhSN002Tzd1Q0RqTm0zQnZXR0s5dHM3R3hjc0I2WHE4N2FEV1l2dXphOWQrREhrTmZ4bytmcGNqSUdCMDY5SktLaXZKVVUzTkZVVkZ4R2p0MjJyRDFBUUFBQUF3V1lRb0FBQUE4UHJZaEFBQWdBRWxFUVZRQUFBRGNOSVpoNko1N1BxUEV4SFFkT2ZLcUxsL08xOHlaUzVTVmxhdlUxS3pBbGU2bWFhcTJ0bFNscFNjRFd6bmNkZGVubEpPemJGakdFUitmcW82TzVzQktEOTByTEV5YU5GOVRwaXdhbGo2a3JpdnJ4NDZkcHBhV1dwbW1LWnN0VWlrcFdWcXc0SkVCeHhjUllaWFA1NVZwK3VYeitXV3hSQ2dsWmJ6dXZQTlRneHBEZFBRb3RiYld5V0t4S2lGaHRCWXNlRlJTVjJBaklzS21GU3UrRkJRNnlNaVlvWXlNR1dwcmExUnQ3UlYxZERUSjZXeVQzKytYYWZyZlg1bWk2Ky9ydmE5U1VyS1VtRGhXZnI5UHB1bFhmSHlLRWhNek5ILytKM3ZWdFZydGV2enhmeHh5WDNQblBxeXlzclBLeVZrYWRIdUhLaTB0VzVJcGo4Y3BqOGNwcWV0NTFCVk9XUll5VEJHdStQaFVTVjJyZ0xTM042bTl2VW1TRkJPVHFEdnVlRWpaMlhNRzNlYkNoZXMwYTliQXI1K1hYdnBiZFhhMjlGbHVHQllaaHFFbm5uaXEzKzFicnBXWHR5R3dhc2UxSEk1WXJWNzlkUjArL0h2VjE1Y3JMUzFiZDkzMXhKQlhoQUVBQUFDR2cyRmVHNHNIQUFBQUFBREFMZVBkU3VsN0I2UmYzQ2ZOU0w2eGZSMC9Qcnp0dGJVMTZ2angxMVZTY2x4ZXIxdUdZY2poaUpQVXRkV0FhWnF5V3UyYU9IR3U1czVkbzlqWXhHSHQzKy8zUytxYUFCL01kZ1UzazJtYWdWVXQrbHZKWXFqYTI1djYzS2Jqb3lqVTFodzNRMnRydlh3K2orTGowd2IxT1BwOFh2bDhIbm05SHRsc2tjTVNBa0g0YkxiVFNrbEpVV3BxcW13MjIwZ1BCd0FBQURjWksxTUFBQUFBQUFCZ1JNVEdKbXJKa3MvcDdycy9vNnRYTDZxeHNWS2RuUzJCVUVWaVlyckdqcDJtaUlnYjh4WFdqUWduRExjYkhmVDRPQVVwSkkxWWFDWXVibWhKcDRnSXF5SWlyTExibzRaNVJBQUFBQUFHUXBnQ0FBQUFBQUFBWWJIYlRibmR3ejhaSFJGaFZXWm1qakl6YzRhOWJRQVlHcGVra1F2Z0FBQUFZT1I5K09QM0FBQUFBQUFBK0ZCZ3MxZ0FIeCs4NFFFQUFIemNFYVlBQUFBQUFBQkFXS0tpbUZ3RThQRmdtaDB5REVNUkVSR3NUZ0VBQVBBeFJaZ0NBQUFBQUFBQVlVbEpNUlVSNFIvcFlRREFEZWFSWWRUSllySElack1ScGdBQUFQaVlJa3dCQUFBQUFBQ0FzSXdhWlZGTWpFOHNmdy9nbzh1VTFDeUxwVjFXcTFWMnUxMFdDMStqQXdBQWZCenhXeUFBQUFBQUFBRENscFZseW1yMWpQUXdBT0FHNlpCaHZDZXIxYXJZMkZqWmJMYVJIaEFBQUFCR0NHRUtBQUFBQUFBQWhNVXdERm10VmsyZTdKSE4xaWJKTzlKREFvQmg0cFZVTDhPNHFJaUlDTVhFeEdqVXFGR3lXcTFzOHdFQUFQQXhaUjNwQVFBQUFBQUFBT0RXWWJGWUZCa1pxY3pNVmxWV05zbmxpcFBmNzNpL05ISkV4d1lBZzJFWUxwbW1KSFZJcW4xL2F3K2JvcUtpbEpTVXBNaklTTGI0QUFBQStCZ2pUQUVBQUFBQUFJQkJzVnF0aW91TGs4MW1VM056czlyYXF1VDFldVgzKzJWMnpVd0N3QzNETUF4WkxCWlpyZEdLalkxVlFrS0NIQTZIckZhK1BnY0FBUGc0NDdkQkFBQUFBQUFBREpyVmFsVjBkTFRzZHJ0R2pSb2x0OXN0ajhjam44OUhvQUxBTGNNd0RFVkVSTWhtczhsdXQ4dG1zOGxxdGJJaUJRQUFBQWhUQUFBQUFBQUFZR2dzRmt0ZzR0SGhjTWcwVFlJVUFHNDVobUgwK2dNQUFBQVFwZ0FBQUFBQUFNQ1FNZkVJQUFBQUFQZ29ZcTB5QUFBQUFBQUFBQUFBQUFDQUhnaFRBQUFBQUFBQUFBQUFBQUFBOUVDWUFnQUFBQUFBQUFBQUFBQUFvQWZDRkFBQUFBQUFBQUFBQUFBQUFEMFFwZ0FBQUFBQUFBQUFBQUFBQU9pQk1BVUFBQUFBQUFBQUFBQUFBRUFQaENrQUFBQUFBQUFBQUFBQUFBQjZJRXdCQUFBQUFBQUFBQUFBQUFEUWczV2tCd0FBQUFBQUFJQmJVMU9UVkZkbnFyTlRNZ3hETHRkSWp3Z0FBQUFBTUZMc2RsT21LVVZIbTBwT05wV1FZTWd3dXY3Y2lnaFRBQUFBQUFBQVlOQ0tpNlhXVnNubnV6Vy9GQU1BQUFBQURDKzN1K3YvaDgzTmhscGIvWXFKOFNzNzJ5K3IxU3FMNWRiYk5PUFdHekVBQUFBQUFBQkcxTm16WGF0UytId2pQUklBQUFBQXdJZVIzMjlSYTJ1RXpwK1hPanM3NWJzRi93TkptQUlBQUFBQUFBQmhLeTZXbk02UkhnVUFBQUFBNE1QUGtOZHJVMG1KcWJhMnRsc3VVRUdZQWdBQUFBQUFBR0ZwYk96YTJnTUFBQUFBZ1BBWWNyc2RxcXJxbE12bGt0L3ZIK2tCaFkwd0JRQUFBQUFBQU1KU1Y4ZldIZ0FBQUFDQXdiS3F2VDFhTFMwdHQ5VHFGSVFwQUFBQUFBQUFFSmJPVG5Pa2h3QUFBQUFBdUFXWnBrT3RyYTN5ZXIweXpWdmovNWFFS1FBQUFBQUFBQkFXd3hqcEVRQUFBQUFBYmsybVBCNlAzRzQzWVFvQUFBQUFBQUI4dExqZHBDa0FBQUFBQUVNUktaL1BKN2ZiTGIvZlA5S0RDUXRoQ2dBQUFBQUFBQUFBQUFBQWNFT1pwc2sySHdBQUFBQUFBQUFBQUFBQUFMY3F3aFFBQUFBQUFBREFNTHBWbHF6OXFHbHVycEhUMlQ3U3c4QXQ3bGE1U2hLRDE5SFJJby9IMVdkNVUxUDFUUnpOeDA5TnpSWFYxRndaNldFTXFLT2o1YWIyMTk3ZXBOYldldmw4M3B2YUwyNXRUVTNWcXEwdDdmTjN6dmIySnRYV2xzcmw2aGgwMjN3T2pyenE2cEtQL09Od0s5MCt3aFFBQUFBQUFBREFFR3pjK0FPOTl0by85enErWjgrdjllcXJQMVJkM1h2RDN1ZjY5ZC9WYjMvNzFTR2ZYMU56UlhsNUcxVlhWelpnM1RObjltcmZ2dDhOcW4yMzI2bTh2STBxS1RrKzFDR0c1UEc0OU5aYi82V3FxdUkrNjd6OTlqTjY0WVZ2My9TSnNLRTRmMzYvamh6WnBKYVd1cEVlU3RqY2JxZGNybzVlWDM1WFZGelF0bTAvVTJkbmE1L25tcWFwQ3hmZVVWSFJrUUg3cWFtNXJGLy8rc3ZhdlBtcGZyOW9OMDFUR3pmK3ZYNzk2eStydnI0OC9Cc2lxYUhocXZidmYxNU5UVlZCeCt2cXlyUmh3L2RWWEh4MFVPME5KN2U3VTF1My9vdjI3UG5OaUkwaGxPYm1HcjM0NHQvb3VlZStwVE5uOW96MGNFSzZjT0VkUGZ2c04vWGVld1c5eWxwYWFyVng0dyswZCs5dlFqNnZMbDNLMDhhTjMxZCsvdmFiTWRUcjVuSjFxS09qZWFTSE1TaGJ0ejZ0YmR0K2V0M3RORFJjMWRtemI0YzlTZXh5ZGVqa3lUZkNldi9wN0d6VnhvMC8wRXN2ZlUrdHJmVWg2L2g4WHIzNDRuZjB4aHYvUHFoeDkyWEhqcC9ycFplK2QwTitaOEROY2JNK0gzdmF2Lzg1YmQ3OGxEd2VaOGp5YytmMmFmUG1wMVJaZVdsUTdkYlVYTkhMTC84L2xaVGtEK3E4Y0hWMnRvWU1EdTNjK1V0dDNmb3ZRd29rRnhjZjdmVjUzdFBod3kvcm1XZStyckt5czBISDNlNU9QZlBNMS9YNjZ6OGVzSS8rZ25qRHJhVGt1RjUvL2NmYXVmTy9ibmhmVG1jYlFhNHdXRWQ2QUFBQUFBQUFBTUNOVkZkWHBycTYwckRyWjJYTlVWUlUzSUQxT2pwYVpMZDdnbzc1ZkY2Vmw1K1YxK3RSYkd6eW9NYzZFTlAweSsvM0Rmbjhob1p5RlJUc1VrcEtsbEpTTXZ1dFcxdDdXVVZGUjVTUk1VT1RKeThJcTMydjE2MkNnbDJhTm0yeEprNmMyNnY4NU1rM1ZGTnp1ZDgybGk3OWd1eDJSOUN4cXFvaWxaZWYxWHZ2bmRadHQ5MnZ1WFBYeUdxMUJjcGJXdXBVVTNOWjQ4Yk5WSFIwZkZoakhVa0ZCYnZWM0Z5dHpNeWNzSjVyb2Roc2taSzZKbUp1MUJmaGhtRW9JcUxySytUTm01OVNjM08xL3VpUG5wYkRFUnVvYy9seXZxNWV2YUIzMzMxRlM1ZCtQbVE3cG1ucXdJRVhGQlVWMSs5enllLzM2K0RCOVRKTnYrYlBmMFNHWWZSWnQ2am9pQm9icjJyY3VCd2xKNDhMK3phWnBxbDMzbmxCMWRVbHlzNitYYU5HalFtVVJVY255T2xzMDc1OXp5azVlYnhHalJvOVlIdGVyMGRsWmIwbjd3ZVNtanBCc2JHSnZZNzcvVDVWVmhZcUxpNGw4UE5BajI5OWZibmVmdnVac1B0T1M1dWc1Y3UvR0haOXQ3dFRPM2YrVXUzdGpaS2tzMmYzYXRLaytVTis3dDRvWHE5SEhvOHo1SHRrZkh5cXhveVpyTkxTVXpwNmRMTVdMSGdrVU9aMHRpa3ZiNE1zRnF1eXMrY0VuZWQyZHlvL2YxdkkvdXoyS04xeHgwT1NwRDE3ZmlQVERHOFNjUFRvU1pvMWEvbUE5Um9hcm1ydjN0OG9KMmU1cGs5ZkhEaGVVWEZCYjc3NTc4ckttcVA3N3Z2VHNQcThjT0VkWGI0OGZKT2phV2tUTkhmdXc4UFczbUJjdlBpT3pwelpJNnZWcG1uVEZnOVkzK2xzMDlHam16VjY5S1FCUDhzT0gzNVpMbGU3Sms2Y3E3aTQwSi9ocG1tcXZiMUpVVkc5UDJzNk9wcVZuNzlOY1hISm1qTm5aVmkzcC92NTJ2MWUrMkZ5K2ZJSkZSYm0zWkMyci8yc1AzTm1qNjVldlhoZGJkNTExNmNVRzVzVStQbWo5UGw0TS9qOVBoMDQ4THhhV21yVjBkRWtTYXFzTE5RYmIvd2k3RFl5TW1ib2dRZSsxR2Y1L3YzUHFhTGlndGFzK2JaU1VzWUhqbGRYRi9jYk91bExWVld4OXV6NWpaS1RNN1YyN1YrSGZCMTV2UjU1dmU1ZW53Mm1hY3JyZGN2cmRmZmJSM0h4TVIwOHVGNHJWMzVGbzBkUDdGVis5T2htVlZSYzZMZU51TGprc042dm5jNTJIVHIwZTBuU2JiZXRHTEIrdVB4K3Y5cmFHdFRjWEszNitxNy9GOVhXbHFxdHJVSExsajA1NHMrOUQ3c1AzN3N6QUFBQUFBQUFQbFo4UHErcXFvclUyRmdwcDdOVnBta3FLaXBlaVlucFNrK2ZJb3NsWXNBMnpwOC9vS3Fxd2w3SDA5SW15dTN1MExGanI0Yzluc1RFc1VPZUpDd3ZQeWVQeDZYeDQyZkw0WWdKKzd4WFh2a0h0YlRVRGxpdit3dmZaNTc1ZWxqdExsNzhoS1pPdmJQZk9pMHR0U0ZYU01qTW5LWGk0cU02ZGVwTk9SeTk3NCtJaUFpbHAwOE5heHpkYW1vdXE3VDBsS3hXZTY4eW44OGowelRsOS9lZStNak16TkhhdGQvUm5qMi8xdW5UTzFWYWVsb1BQdmpOd0dUMDJiTmRWOHBYVkZ3SSs3NjUvZmFIbEp1N1VpMHR0ZHEyN1Y4SGRUdkN0V3JWMTVTWW1CNTBySzZ1VE0zTjFVcElTRk5zYkxLZWZmWWJRMnI3QzEvNGhheFdtNjVjT2FGZHUvNW5PSWJiUzJKaXV0YXQrN3QrNjh5YnQxWWxKY2RVV0ppbjZkUHYxcGd4azRmYzM5R2ptd0pYWisvWThXOGg2NHdibDZQNzcvOXo1ZWR2bFNSVlZKelRyMzhkZXVJbU5qWlpqei8rajBISHpwelpyZXJxRWsyY09FOWp4MDZUMS90QklNcHVqOUtpUmV0MDZORHYxZGhZRVRRcGR5MkxKVUlXaTBWT1o5dVE3djlseTc2bzdPeGNOVFplbGMzbTZETzRjZmJzMjhyTDI5QnZXNnRYZjBPdHJYV3kyU0pEdmxZL1lLcTF0VDVraUtNdmJyZFRiNzc1SDJwc3ZLckpreGNvTWpKR1o4L3UxWTRkUDljblB2R3RYc0duRDdNbFN6Nm5UWnU2VmczeStieUJTYmZ1Q2ZTbFM3K2dwS1NNb0hQY2JxY0tDbmFGYkM4cUtpNFFwaWdwT1NaSnNsb2oreDFEOTFYazRZUXBqaDE3VFEwTkZXcHVEcjdpT2pVMVc0WmgwZVhMK1dwdXJsRkNRdHFBYlRVMVZhbTgvTnlBOWNKbEdDT3o2TG5mNzFkeDhURkZSTmcwWVVMdndONzFLQzQrcXVMaW8wcE9IcWRGaS81QVV0ZFMrd1VGdTdSa3llY0NBYlpRT2p0YmRmcjBUcDA5dTFjK24wZVJrZEdhUHYwZVJVWkdEOWh2OXdSdk9ML3IzR3pOemRVcUxUMTFROXErOXJPK3J1Njk2KzVyM3J5MVFUL2Y2cCtQTFMyMWZZYTVXbHBxSkVrSEQ2NFArZHlwcis5YWdlek1tVDI2Y3VWa2lQR1AxWnc1RHdRZHk4dmJxSWFHQ28wYmw2T2NuR1h2SCswS0hHUmt6RkJxYW5hLzR6MTE2ZzM1Zko0K3k1M09kcFdWblZWTXpDZ2xKL2NmNkEzWG1ERmRJYW1pb2lNNmR1dzFMVno0MkxDMDIxTmJXNzFjcnZiM1AvZitNaWdFSW5WdnVYSkZFUkcya0NGUXI5Y3R0N3R6d0g3OGZyOTI3LzZWT2p1N1ZsZ2JUSWhGa21iT1hLcUZDeDhOL056U1VxdURCOWVycGFWV3JhMzFRWUUvd3pBVUg1K3FpUlBuQmo2M3ZGNVBXS0ZBdzdBRUJaby9EZ2hUQUFBQUFBQUFZRVMwdHpjcFAzK3Jpb3VQQnBiUDdacDRNT1J5dFV2cXV2cCswcVQ1dXVPT1R5Z21abFNmYlZWWEY2dW82RWpRSkgzM1ZXZ0xGanlxMU5RSnFxZzRwOU9uZDJyV3JPWEt6THp0bWhaTTdkNzlLM2s4VGtWSEovUnF2NkxpZ2hvYkt6Vmx5c0orSjBjdVhUb2tTWm95WldHWTkwS1gwYU1uQmE1RTcwOTUrVm41ZkY1bFpNd0lxOTNvNkw3dnMyNFhMeDdTeVpNNytpeHZhS2dJT2JGdHRkcjFoUy84UEt4eFhPdUpKNTdxRlRiWnVmTy9kZVhLaVQ3UFNVNGVwMDkrOG05MDRNQUw4bmljZ2VkRGEydTl6cDgvb0ppWVJHVm16Z3JVcjYyOW92cjZNbVZselZaVTFBZVBhVVhGT2JXMjFnZWVLMzYvWDA1blc5aGo3dzYwR0labHdDdUpRMzBwZmZIaU81S2txVk1YeTJaemFQcjBlMVJjZkZRK24wZFRwOTQxUU44dUZSVWRrV0VZc2xpNkpqTWpJMk9Wbmo0bDdQR0hIcWVwcXFvaUdZWVJOTmtUem5QUzRZalI3YmMvcUx5OGpUcDA2UGQ2NUpIdjlydWlSRjh1WGp5bzA2ZDNLaUVoVFZPbjNxV1NrdU9LajA5UlNrcFdVTDM0K0ZUbDVXMVFTMHV0eG8rL1RhTkhUOUtsUzRlVmxKVFJhNExEYm84SytybTZ1a1R2dnZ1cXBLN0o3KzRKOEZBR21vQzc3YmI3dFdqUk9rVkdSdXZ1dXo4ZFZIYmt5Q2E1M1oyYU9YTkpyOG41Ym1scDJXcHBxZFhtelU4cEkyTzZIbnp3bXlIcmpSbzFKbkRGcU1malZHbnBhY1hFSklaOHpMT3piKy96Nm1lcDZ3cjk1NS8vcTM1dlYwOGRIUzE2NjYzL1ZHM3RGWTBiTjFOTGxueE9obUdSeTlXdW9xSWoycnIxYWExWThhVStyK0QvTUhqcnJmOEt1dHJkNy9mSzZXd1B1aCs2QXc0SEQ2N1h3WVBySlhVOXp4NTk5SHVLaVJtbHozKys5L3ZmYTYvOXM1ek80S3VvMDlJbWFzMmFiL2M1bHNIYy96VTFWMVJhZWtwMmU1UnljMWNIbGRudERzMlljYThLQ25icHhJbnQvVDdtM1JZdWZFd0xGanc2WUwyQngzVlpXN2I4SlBEeitmTUhkUFZxLzFka2Qrc0tEWFJORm9aajhlSlA5L3FjS0M4L3A4N09GazJac21oWWd6eE5UZFU2Y09CL0ZSa1pvL3Z2Ly9QQVJPRjc3NTNXNWN2NXNscnRJZS9uK3ZweW5UbXorLzMzY0svczlpak5ucjFDczJiZEYxYVFRdW9acHZqd1RkZk5ucjJpeDZSNjMwNmRlbE1uVG16WHpKbEx3bjZlOVJWT1dibnlxNFArVE51OSszOTZiZUVnM2ZxZmo1MmRyUU91RERMUXRsUjliZk9Sa1RFOUtFeHg2VktlenA3ZHE3aTRGQzFiOW1TdmNXWm16dEp0dDkzWGIxOEZCVHY3TFM4c1BDelQ5R3ZhdEx1SDlIdENYeFl2L3JTcXFvcFVVTEJMbVptek5IYnN0R0ZyVzVMbXpGbXBqbzRXblRtelc5dTMvNXMrOFlsdktTbHBiSThhWGR1N1BQYlkveGN5M05aWDRQTmFlWGtiQXUrbk1UR2pRdnhmcFRlM3V5T3d0ZDYxUWVYWTJDUTFObDZWM1I3OS91L0M4VHAvZnI4eU1xWnJ4WW92OVhvTmJ0bnlrN0MyRzBwSkdhOUhIdmx1V0xmcG8rTEQ5KzRNQUFBQUFBQ0FqN3h6NS9ZcEwyK2pMSllJelpoeHI3S3ljcFdXbGgyNHVzN3Y5NzAvbVhSUzU4L3ZWMkhodTFxMGFKMW16bHpTYjd0UFBQRWpPUnl4Y3JrNjlOeHpmeW1wYTJuZHVMamt3QkwxU1VrWkdqY3VPSXhRWEh4TWJuZW5Ka3k0SStURVlHRmhuZ29MOHpSdTNJdytKMGc2TzF0VlducGFFUkZXSlNWbDlMbmZlayt4c1VreURLUFhaR3hmWG56eE8rcm9hTzUzQ2VWcjFkV1ZxYkR3c0tTdVplT2xydHRUVzl1MTNjYnMyUThFd2g4VkZSZVVtSmdlTWxBaWRTMFZQM0hpdlBjbnNicStDUGY3L1lIN3RudUpaby9IR2JqOU5wc2pNQ0hXMmRraXd6QjZUWEtIeTJhTDFQTGxYNVRQNTVWaEdESk5Vd2NQcnBmUDU5R2lSWCtnaVJQdkNOUjk2NjMvVkVORHVaWXMrWHpnTWV2c2JGVlIwYnV5MlJ5YU9uV1JKR25VcU5GaGgwSXVYejZoWGJ2K1c0WmhhTTJhYnlzdGJjS2d4dTkwdHV2aXhVT3lXdTJhUHYxdU9Sd3h1dWVlejZpcHFWSlZWVVZhdVBDeGZpY0lLeXNMVlZSMFJBa0pvd092bGJGanAycnMyRzhOYWh6WDhubzlldWFacjhscWpkUW5Qakg0dG1iT1hLcUNndDJxcnkvVHhZdUhncllrQ0JaNjh1VDgrUU02ZVBCRlJVWEZhZFdxcjh2aGlORzVjMitydGJWT3Via1BCbTFKVTFwNld1ZlA3MWRDUXBxV0wvOFQrWHdlblQyN1YxZXZYbEJ1N3VvK3Q2OXBhYW5UenAyL2xHbjZsWkV4UStQSHp3NVpMeTl2ZzVLU3htcnExUDYzRCtnT2J0aHNrWm94NDk3QThaS1M0M0s3TzVXYW1xVzc3bm84TUdIa2RMYjNtaGp1ZmozMkp6TXpSNW1aT1pLNlZoY29MVDJ0MU5Sc0xWdjJaS0JPZWZuNVh1ZDFMMjl2c1ZpR2RNVjdkWFdKZHUvK0g3VzNOMm5DaE51MWJOa1hBKzBzV2ZKNVdTd1J1blRwc0RadCtwSHV2Ly9QaG4zeWFyaDR2UzU1UEU3ZGNjZERpb2l3OVRqdTFva1QyNVdlUGtYanh1VUVuWFB1M0w3QVZjU0dZWVNjOU8wT005MElQcDlYQnc0OEwwbWFNMmRWeU0rY09YTlc2dUxGZ3lvc3pGTjJkcTZ5czNQN2JkTXdqR0dadkx5MmpkcmFLNEdKdlBDWVlkZGZ1SENkcE9EWFRQY3FSQVA5TGpBWWJXME4ycjc5Wi9KNjNYcm9vVzhxUGo0MVVEWjM3c09xcURpdndzSThqUjA3TFdpbHAvcjZjcjM2YXRmS043R3hTWm81YzZsbXpMaFhObHZrb0xhVzZBN2RmUmkzK2VoYWdXZmc5NC9hMml1U3BPenMzSDVYOEFpSHpXWWZRaHVobjl1Myt1ZGpXdHFFa0dFdXFXdjFwdXJxRW4zNjAvOFU4bmVxL1B4dE9uMzZMUzFiOWtWbFpmWCt2T3U1dWt4cDZXbnQzLytjYkxaSVBmREFsME91ckZaZlg2YWlvdjZERzM1LzM2c2ErUDErRlJUc2xpU2RQTGxkcDA2OUVWVGVIVlQ5M2U5Q0J3dTdaV2JPMHYzMy8xblFNYnZkb2J2dWVseHZ2ZldmMnJmdmQvclVwLzVCWjgrK0hRaXZkblEwUytvS3pCMDl1aWx3bm1sMmhTQ2FtcXEwY2VNUEFzZnZ2dnV6R2pObVVsQWZpeGF0VTNOenRjckt6dWpFaWUyNjc3NC9DWlMxdFRWSVVwKy9PNGZqNk5IWGRQYnNYaVVrakpiTkZxbTZ1dmVVa3BJWjlQdkZ0WnFiYS9UbW0vOGhxV3Q3bGR6Y1ZVSGxGa3VFUHYzcGZ3cjgzTkhSb3ZQbjk4dHFqZXozTlRadVhFN0k5NlB1clF3L2pqNTg3ODRBQUFBQUFBRDR5REpOVTRjT3ZhUno1L1pweXBSRldyUm9YZEQrMHQwc2xnaU5HVE5KWThaTTB1elpEeWd2YjRNT0hseXZ4c1pLM1hYWHA0WTRLZFQxcFdtbzVjbTd2OVM5L2ZZSGg5QnVsM1BuOXNrMC9mTDUvTnF3NGZ0aG5mUEhmL3pUb0lteWNQZjM3cmsxd2JXNnR4L28xdFJVcFRObjlnVFZLUzgvRy9oQ2RONjh0WXFKR2FYNituSWRPdlNTMHRPbjZNRUgvNkxYWkdGUjBSRVZGT3pTMWFzWGc2NnViRzl2MUVzdmZTK29ia25KOGNDRTJmVHA5K2llZXo0anY5K241dVpxT1J4eDF6MFI2Zk41ZE9MRWRzWEhwNnFzN0l6UzA2Y0VCU21hbTJ2MDNuc0ZrcVNHaHZMQWRpU25UcjBwcjlldE8rNTRhTkNCam82T0ZoMDQ4SUlrYWRhcyt3WWRwSkM2bmlNK24wZXpaaTBQbXF5SWowOTdmNnVicXlIMzQrNVdYMTh1U2IxV1lCaHBFUkZXelp1M1J2djIvVTdIanIybVNaUG1CWDFSMzczc2Q2aEp1Y2JHU2gwOCtLSWNqaml0V3ZVMXhjZDNYZTI3WXNXWHRHWEwwM3JublJlMGR1MTNkUGJzWHVYbmI5UGl4WTlyNHNTNW1qMzdBZGxza1lISm55MWJudGFoUSt2MThNUGY3dlgrME5IUm9qZmUrSGxnNmV5VWxQR2FOU3YwMWRaSGpyeWl1TGpVUHN2NzQvVzZkZVRJcSs4SHBENGJHTWV4WTYvcjlPbTN0SGJ0ZDVTY1BHN1E3UTVGYzNPMU5tejR2ckt6YjllS0ZYOGU5bmwrdjA4blR1elFpUlBiWlpwK3paNjlRdlBuUHhMMG1yVllMTHIzM2orV3d4R3IwNmQzYXZ2Mm4ybkdqSHMxZi80bmh4eVV1dEZtemJwUGhtR1IyOTJwMk5oRU9aMXRPbkZpdTlMU0ppbzNkNVU2T2xya2NyVXJNVEZkVjY2Y0hOUnFOY1B0K1BFdGFtaW9VR0xpMkQ2dkJJK0tpdFA4K1ovVXdZUHJ0WC8vYzBwSnlRcTVmWXRwbW9GSnl1dlIxN0x1aXhjL29UdnYvTU93Mm5qKytXL0pNQ3o2N0dkL01uQmw5YjdLdW51cmtvU0VOS1dsVGREZXZiOE52S2I3MDMzN0d4b3F0SDM3endMSDc3MzNjM0s3TzdWdDIwL2xkTFpweXBSRjd3ZmVEc3JwYkpmTDFmNys4NkRyZFh6bzBFc2FPM1phWUNzZDAvUXJQWDJxY25LV0tTdHJUdUExMHRIUnJBMGJ2cS9aczFmbzl0c2YxTldybDdSdjM3TjlqcS83Tm16WjhwT3d0MDk1OU5HL0RYdmxpeHZOTkUxVlY1Zklab3ZVbURIWHR3ckVSOUgxZkQ1Mmg3bGNybzVlUWRUczdOdVZtRGhXa1pFeElWK2JvMGRQMUxScGl6VnExSmgrSjg2TGk0OXAzNzVuWmJGWXRITGxWNjVaY2VFRDNhSGlvU29zUEt6MjlrYkZ4U1dIM0k2cXJ1NDltYVpmaVltaCsrL1cxL1piV1Ztek5YUG1FazJjT0U4V1M0Uk0weC80WGJrNzVPSDMrNjc1L2Juci93VmQ3NU1mSEErMXFwaGhHRnErL0U5VVVMQkx0OS8rd1dwQkhSM05hbXk4cXFpb3VDRUZpVXpUMUxGanIrbmt5VGNVRTVNWVdLVnF5NWFmNkoxM1hsUkxTNTNtei85a3I5K2JMMTA2ckVPSFhwTEg0OUxFaVhPMWRPa1hoaTJRdFd6WkYwTCszMnl3cTF0OWxCQ21BQUFBQUFBQXdFMlRuNzlWNTg3dDA4S0ZqMm4yN0JXQjR4VVZGM1RseWdrMU5WVXBJc0txaElUUnlzbFpydmo0RkVWRnhXblpzaWVWbEpTaEkwYzJ5ZUdJMGR5NUR3KzY3KzZsdEx2LzdsWldka2IxOWVVYVAvNjJJVTkwZXIwZW5UdjN0cVN1cStaQ1haMVdVM05aalkxWGxaRXhJL0JsY004cnBhV3UvWTFmZnZuL0RkamZNODk4cmMreWVmUFdCSVZDc3JKbTYvSEhmeWlwYTJ1REkwYzI2YTY3UGhXNE1yOTd3aW81ZVp3bVRweW5rcEpqT25ic05TMVk4RWlnRGFlelhYbDVHeFFSWWRYZGQzOG1hTEk2TWpJbXNFZTF4K05VZnY0MnBhWm1hK0xFcnYzc2s1TEd2ZC8zY2JsY0hZRXRDNjdWL1VXeHk5VVI4a3ZjYmcwTlY3VnIxeS9WM0Z5aisrLy9NeTFZOEdqUVZkbHV0MU43OXZ4YS96OTc3eDNleG5XbWZkL29BRWtBSk1FRzl0NTdFU1ZLb2tpYTZySWt0N2pFVG16SEcyZVR2RWsyMld5eTY3M2V6ZWJkWkpOdm5VMVBOc25HSlc2eVpGdXkxVHZGSWxLazJIc3ZJQW4yQm9Mb21POFBDQ09DR0JSU2tpM2I1M2RkdWtUT25KazVHTXpNT1p6bmZ1NkhvaWp3K1NKY3Z2d1hQUGpnOXlHVkJpQXhjVHZNWmhOU1U1MWJWVE5SWHY3NnJXQnJzRjFkZG5mUTZWYlExbllKQUpDVVpKdFY3ZTBkQ01BaUxIQW1wcGliczRvcEloeTIrYVNJamMxSFoyYzVvcUp5N0Y3b1c0TkZhNE9qZ0tYdS9OYXRUMElzOWdlUEo4RGlvcVVPUEo4dnd1Yk5qOEhQTHh4TFM5T1ltUm1CVHFjR2w4dW56Ly9xdHR1MlBRVmYzMUFzTFUzVCs1WkkvS0ZTemVETW1WOURwWnBCZEhRT0JnYnEwZEp5RWUzdFZ4ay9oOGxreFBCd0UxNTk5VnNPUDJ0R3htNWtaKyszVzM3ejVrZFFxV2FSa2JIYnhpSEQzejhTSnBNUlZWVnZNNG85N2hmR3hycHcvZm9STEN4TWdNY1RvckR3R2ZvK1hndUx4VUorL2lQdzlRMUJSY1diNk9pNGhzSEJCbXphOURCaVkvUHZxWFBEYWlZbkIrZ0F1ZlhaZnVYSy80TEZZdHVWUXpwejVwY3dtMDA0ZE9pSGR2dXBxenVCL3Y1YVBQNzRmOXhCWC9yeHlpdmYzUEQyZ09VN2FHbTVBQmFMN1RJNGxwUlVpT0hoRm95T3R1UENoVDlnMzc3djJHV1VhelFxdlBYV1A5MVJud0JMS1NxbUVpWWNEbmZkQWJ5Tk9oYzBOMSs0dGIzRnZXZGlvby9PQ0hjSGcwR0xzYkhiSlVtTVJoMUVJakYwdWhVQWpvUEZQSjRRSGg1U3JLd3Nvcno4RGV6YTlYVUFGbEhXZ1FQZnRXdXYxUzVEcjlmUTRqZVR5ZUJXUDlYcUJiYy95MGJjWnU0VnM3T2pNQmkwaUlyS3VpL2ROZTRITmpvK0FwYjU1ZW5UdndTZkw4U2VQZCtpaFJNOG5nQkxTOU8zeGtYN2ttNERBL1VRaWNUdzh3dkQzTnc0K3Z0cmtaZzVtdUFBQUNBQVNVUkJWSjE5d09iNGs1TUR1SExsZjhIaGNGRmEraUxrOG5ob05DcmN1UEUrVWxLSzRlOS9lNjZSay9NZ0VoTzNPLzJjUjQ0d2wzNHdHSFNvcS9zUUhBNFhCdzU4ajFFUThlYWIzNGRHbzhMQmcvKzA0ZkZqNjlZbjZaL1QwM2ZTZjJkVVZMeUpycTVLRkJZK2cvRHcyNlV6ckM1MlBqNXlQUHp3djdyY1A1OHZSRTdPQVp0bGRYVW5ZRElaRVJlMzJlRjJiRFlYS3l1TDBHaFVFSWx1QzBuTVpoUEt5bDVEZjM4ZHZMeDhzVy9mZDJoUjNJRUQzOFA1ODc5RFM4c0ZqSTkzWWV2V3B4QVFFSW1aR1FWcWFvNUJxZXdCbTgxQmZ2NGpTRXNydlcvbkZaOFZ5Sk9OUUNBUUNBUUNnVUFnRUFnRUFvSHdzVEF5MG9hR2h0UEl6TnhqSTZTNGV2VVY5UFhWQXJBRUxZeEdIUlNLZG5SMmxxTzA5R3NJRDA4RllBbGdhclhMYUdnNGpZQ0FLSVNGcGE3citGYkhoOUhSRGlRbWJxT1hOemFlQlhCbnJoUmRYWlYwSm5OQ1FnR2lvckx0Mmx5Nzlqcm01OGVSblgzQXpqNTRMVkpwSU9NK25MR3dNSUdob1VhNzVkYnNmY0FpZkxEODc4Vll6bVRyMWllaFZIWmpjWEVLRkVYUkwyZXZYejhDalVhRjdkdWZSa0JBcE0wMmZMNlEvajVYVnBiUTBIQWF2cjRoTnQveDB0SU1ybDkvRndBUUgxL0EySDlMTm1JOXpwNzlOZno4d2tGUmxnekVMVnNlbzl2MDlkV2lvdUpOR0kxNlJFZm5JalEweFNZd3Q3QXdpU3RYL2hlenN3b2tKKzlBZkh3QlRwNThHY2VQL3hRN2Rud1pVVkZaS0NoNDNPVzVYRXRyNnlVb0ZPM2djTGdvS1htQk1RdlVGWTJOWitpZzNkcUFwMVZ3b2xUMk9MUUFweWdLbzZNZEFPQ3dCbng5L1VsTVR3Kzc3RXRZV0FwU1V0YnZ2T0FNTnB1TlE0ZCt3TGpPbXZIcDZMeVpUQ2FjUGN0c1piNldDeGYrNkhhZm5uMzIxNWljN0lkS05ZUDQrQzNJeVRtSWdZRjZoSVFrT2l5TFVGVjFCTDYrSVVoS2NodzBrc25zblVFR0J4dlEybm9KTWxtb25kZ3JJaUlkRVJFWkdCNXVkbUh6L3Nrd096dUttemMvcE4xY2dvTVRzR1BIczR4T0IydUppOXNNUDc4SWxKVzlpcG1aa1Z2WjF4OGhOZlVCSkNadWMxcTI1bTdBNTR0bzU1bmw1Vm5Nenl2aDZ4c0NvVkFNbVN3VWs1UDlkTnYwOUYyNGZQa3ZxSzM5d09aNVB6azVnTjdlYWlRa2JJT25wMzFRc3FucHZJMDF2SlhWUVRFQUVBcTlFQnFhRE1BeTNnd09Oc0RUMDV2dW4zV1pJK2JteG0rVm9xR1FrM1BBWWNrYUt5d1dDOFhGeitIRWlaOWhkbGFCMDZmL0cvdjJmY2VtWHh3T0Z4RVJHVTczNHc0K1B2STczc2VkTUQrdnBNdFZXWG5zc1IvUk52M09XRnFheGdjZi9BY0NBNk94ZCsrMzZlVmNMaDhzRmd1Yk5qME1nMEVEa1VnQ29kQUxJcEVFQW9FblJDSXhCQUpQc05sc21NMG12UGZlanpFM04wb0xJNWl5MXdIUUphNnNZMnhJU0pMRFVnMFVSZEZsRFo1NTVoZE94UWdta3hGdnZHRXBNN0ZXaUhrdm1ab2F3dW5ULysxd3ZmVThEQTAxT3hXaFdRa01qTUcrZmQ5MnVGNnYxNnpiR1dhdFNKYUpUK3Y0eU9YeUlKZkhvYTN0Q3E1ZGV3MFBQUEIzVUNqYVVGWDFEZ1FDVHhnTU9zYnRCZ1p1UWlMeHg1WXRYMEJuNXpWMGRGekR5RWdyU2twZW9POW5mLzlJQkFiR0lEZjNJRjJxcWJiMk9IcDdhK0RwNlcwanByQ0lpaVFiK3Z5MXRjZWgwU3doTmZVQmg4NFM5eU5hcmRyTzJjZlQweHNzRmd0bXN4bTF0UitncDZjYUFvRW5VbEpLSE83SHp5OGNrNVA5ZVBQTjc5UDMrS1pORHlNbHBSaGNMaDgrUHNIWXUvZGJOdU9QV0N6RG9VTS9SSFgxVVhSM1YrSEREMzhHbVN3TXM3TUtBSlo1WUVIQkUvRDFEWEY0M0pxYTk5RFpXVTcvYm4xZWpveTAyTjJyWC96aXo5MDhLNTlQaUppQ1FDQVFDQVFDZ2ZDeHNyQUF6TXhRMEdnc0wzOTB6SC8zRVFnRUFvRndYOFBuVTZBb3dNT0Rna3hHUVNwbDNiVjY1SjlWekdZemJ0eDREd0VCVVhaWi9VdEwwMGhOTGFHZEtFd21JNXFhenFLaDRUUnFhbzdSWWdyQTh2SlJxZXhCZGZVeGhJUWtyeXQ3emZwQ2RHU2tGUWFEamc3Q1c0TnRwMC8va203cjR5UEg0Y1AvN1BaK201ck8wcjliQXlscnNXYWR1dk1pMmNjbkdIbDU2M00vR0J4c1lCUlRPR05xYWhERHd5MDJ5eXpPR1RMY3ZQa1JBRUN2WDBGL2Z4MUVJakZVcWxuVTFYMUl0NVhMNHhFYWFwdjl2WmJoNFJaVVZMd0puVTZOdUxqTkNBbEpaR3lYbXZvQVptYUdNVHJhZ2NGQnkrZXdadm9aRERwVVZiMkQzdDRhc0Zoc2JObnlCYVNtM241eHJWWXZvTFgxRWpvNnltQXlHWkdVVklndFc3NEFOcHVEM2J1L2djdVgvNHhMbC82RWtKQkVaR1h0ZHloR1lHSmdvQUUzYnJ3UEFPRHpQZERVZEJZbEpWOXhlM3ZBNHFEZ3lBa0JzSnhIRG9jSGhhTE5Sc1N5bXFtcFFhalY4NUJJL0IyVytaaWFHc1RvYUFjNEhCN2pQaXhsWkF4M1ZOZDdJMWdEWXdJQnMrTklaR1FtdkwyREhHNVBVV2FjUC85N1NLVUIyTExGZlRFTWg4TkRYTnhtc0Zoc3hNVGswZmVnVE9hNERubDE5VkdJeFg1TzY1U3ZwYlgxRW4yTnhNZHZ4ZEJRRXpTYXBWdi9WTkJvbHJDNE9Ba0FxSzM5QUpHUm1ZdzE2ZThGcnNhbCt2cFRhR2c0QlFBUUNEeVFuZjBnYW1zL3dMRmovN2F1NDFBVWhmejhSOURZZUFacTlUeHUzSGdQV3EzS3h1SG1YdURqSThlZVBSWTNpTGEycTZpdWZoZVptWHRwc2N6cXNnN1IwVG5vNzYrRDJXeXlDY0pQVHcvRHkwdUcvUHlIR1kreHNtSzVibUpqOCtuczhiV2lpT1RrSW5oNXlaQ2VYZ3JBY3MwUERqYkExemNVeGNYUEE3QTh4eXlaNHZiT01tcjFBczZkK3kwTUJpMGlJelBkRnZjSmhWN1lzK2YvNE5TcGx6RTNONGFUSjE5R2FlbUx0RlcvUU9DQlhidiszcTE5M1FsVFUwTm9iajd2dEkwbDRHM0N4WXQvWWx3ZkVaR08rUGd0ak92cTZrN1lDU2NjWmZLdjVYWTdGcU1yaHZVN2N3YWJ6VUZKeVF2dzh2S0ZVT2dKZ2NBREN3c1RtSjRldGlsTG9OT3AwZEZ4RFFEbzVXdzJHMncyc3h1SFZxc0dZSGxXdVhvbVdEOC9pOFgrMkp4ZkxNYzF3MmpVUXlRU3c4dnJ0Z2pUYkRaaWRuWVVRcUVYZkgzOTdKWUxCSjZRU1B4dDlqVTlQZVN5N014NkJIUHI0ZE02UGdMQTVzMlBZWEZ4OHBiYmhBUTlQZGZCNVFxd2QrKzNhR2NyWml5ZnM2RGdDUWlGWG1ob09JM2p4MytLUFh1K2llRGdCTERaYkJ3NDhEMzZlcHFZNkVkUHozWDQrTWlSblczcndGQmIrd0Z1M3Z6UTdnaXJZU3BUcDFUMm9LT2pEQjRlVWtaSHB6dWh1N3ZLemsxbTE2NnYzN1Z5VStYbGY4UHdjTFBOc21lZWVSbDh2Z2RPbnZ3dlRFME5nc1BoWXVmT3J6a1ZIeFlWUFl2NitwTTJmeC80K01qQllyR3dmZnZUTUJoMGpNSkRqVVlGc2RnUFFxRVh0TnBsV2tqQjRYRGg0eE1DdFhvQlhsNHloNkpGbVN6VVJqZzZPNnZBL0x3U0hoNVNXdVJuNVg1eXU3a2ZJV0lLQW9GQUlCQUlCTUxIUm44L29GSUJKaE1KTkJFSUJBTGgwNDFlYnhuTEZoZFpVS25NOFBRMEl6TFNEQzZYKzdHKzRQNDBNVHpjaElXRkNSdzQ4RDI3bDlnUFBQQlZtNWVRSEE0WDJka0gwTnA2R1l1TGt6YkNCMHNXNlNNNGZmcS9NVFRVNk5DQ25nbTlYZ1BBWXFrOE9OaEFCMjFXTzF5WXpVYU1qWFc1bGVWb3BhWGxFalNhSlFRR1JtTnljZ0FMQ3hPTTdaYVhaOEZpc2R4NlViKzRPSW1XbG90dTl3R3cxSU5mTDFOVFF6WkNFR2RvTkNyR3RxN0VGR3IxUERTYUpZU0dwdGhZTUsrRnp4ZGkxNjZ2MzZwZGJRbTJzTm1jVzluYWY4VFMwalJFSWdsS1MxK2tuVDA2T3lzd05OU0lzYkZPVUJRRnNWaUdUWnNldHJrdVFrSVNjZmp3djZDOC9HOFlHK3ZDMkZnWHhHSS9SRVJrSUMydDFPa0xjS1d5RjJWbHI0Q2lLQ1FuNzBCSHh6WGFIVUtsbXNXMWE2OWgwNlpIN053NlZrTlJGSzVkZXgxbXN3a3NGb3N4azlxU2VScVAwZEYyVEU3Mkl5Z28xcTdOd0VBOUFDQW1Kcy9oc2F3ODl0aVBHSjFISmliNmNQTGt5eTYzdjl1b1ZKYlNHNDZFUkY1ZVB2RHk4c0hjM0RqanZUYy9QdzZLTXQ5eUhIQWNjTElpRkhyYUhHdHRhWm03WGVaRG8xSFIzMnQxOWJ0MjdUa2NIanc4cEpCSS9MRzBOSTI2dXVQWXZ2MXBsNThEc0Z5RDU4NzlGc0R0WU9ycS9rVkdaaUl1emo0QWJUMlBybXozWTJMeTBOcDZFWEZ4bTVHVDh5QjRQQ0dHaHBqZEV5WW0rZ0NBOGZvRUxJS28rUGdDdExaZXhOaFlwMTB3N3BQRSt2emZ2djJaVzZKK2kwdU15V1JBWEZ3K29xTnpRRkhVcmVXMjk2aFZURkZZK0F4OVBqMDlmV0F3YU9rMjdqamU4SGdDeG1mZzR1SVV6cDc5TmRUcWVjaGtZU2d1ZnQ1bW5EU2J6ZWpzdkliWTJId0lCQjUyMjN0N0IyTC8vdS9pOU9sZlluRnhFaWRPL0JRNU9RZVJucjd6WXhONXJxd3N1QzNtYzlUTzhpeTJ2NVlWaW5ZTUR6ZERLZzJnUy91c3hXUXlicmpFaEZhcnhwdHYvcVBMZHRIUnViU1F6bktkWDhLSkUvL0oyTmJMeTllaCs0M3RzUzJCZEhmRVZiZkxRWHg4cmhTcmlZckt0cmwrRnhZbWNPellqeEFSa1lIQ3dtZm81U3JWTEk0Y2VRbmg0V2tvS25xV1htNDBHcHlXS0xNU0dabmxsaXZPYW9hSG14MEtXZGZ5YVJzZkFjdmN0N0R3eTNqLy9SK2p2ZjBxT0J3dTl1Nzl0a05oSlVWUm9DaUtEcEN6V0N6azVEd0lYOTlRMU5kL1pMT2Q5ZThXbzFHUDh2TFg2V090dlovazhqaVhKY1phV2k3WUxRc0lpRVpLU2pGQ1FwSVluMTkzd3ZMeUhEMHVXY2RIcGpuRWJTSFMrcDZINGVGcHRGdUVRdEZHWDJOc05odloyZnZSMEhBYWhZVmZjdW5jSTVINDA2SzZ0YkJZTEZvTW9kV3FNVDA5aUxHeExveU90bU4rWGduQU1vNUhSK2NnUER3ZG82UHRHQnhzUkVkSEdWMWVVQ29OaEs5dkNDUVNmMXA4NGVFaFJWemNacHZ5SSsrLy8vOEFXRXJGT2VvUGdSa2lwaUFRQ0FRQ2dVQWdmQ3kwdHdOYXJldDJCQUtCUUNCODJqQ2IyVkNwV09qc05DTTJWZ09oVUFnT2gyVDNyR1ZvcUFsaXNSK2pJd0RUUzNPcjB3ZUx4YmF6c3c0T2pvZFk3SWVob2FZTmlTazRIQzdhMnE3UVlncHJWck9sbjgwWUcrdENZS0R6TWh5clliTTU0SEM0S0NwNkhoOTk5SE9NajNmWnRkRnExVmhjbklKTUZ1YVc0R1orZnB6T2RMOVhURTBOd2RzN2lORitYS25zQVVXWkVSek03Q0poeFZrbTIveThFbjE5dGNqTlBRZ3ZMMThFQlZtK2UwZVcxS3ZoY0xqMHZrVWlNWXhHUFFJRG8xRmErcUtOR0VXclhjYm9hQWY4L01LUmtMQU5DUWtGakFFMWljUVBCdzU4RjBORHpXaHBPWS9KeVFFb0ZHM0l5enZzc0E4ek13cGN1UEFIbUV4R0pDUnNSVmJXZmpyakdBQWFHazVCcWV6RlJ4LzlITW5KUmNqTlBjU1lIZGpjZkFHVGsvM3c5NDhBbTgyMUtUdXdtb2dJeTB2eXpzNXl1MkMxVnF0R2QzY1ZBUGZFRlBjYlMwdVdZQkZUQUdzMXAwNzlBanFkMnVINmdZRjZXbFRpakxpNHpUWkJ2TFhjN1RJZnljbEZXRnFhaG9lSEZKNmUzaENKcExldVF3cCtmaEdRU2dNQVdNcmdIRG55RWtaSE8ram5rU3Y0ZkJFQ0E2TUJXSUpkazVNRHR6TEJMZGJlVWlselZyTDFQbk9WdmUvdEhZaW5udnFaVFNidmdRUGZZMno3Mm12ZmNib2VzQVNGOC9JT083MjNQZ21PSEhtSmNYbGIyeFcwdFYyeFd5NFczODYwWDE2ZWgwZ2t0bm0yWkdmZmRvNDRlL1kzdERqRGlyWDB3ZVJrUDA2YytKbmQvaU1qTTVHWnVRZlQwOE00ZCs2MzBHcVhJWlVHWXZmdWI5aDlaMTFkbGJoKy9WMDBOSnpHRTAvOGhORmR3Y2RIamtPSGZvRHo1MytIK1hrbGFtcy9BSnZOUmxyYWJkZUYzdDRhV2d6bURxR2h5VGFCT0dlRWg2ZlRZOG5wMDcvRTlQUVE5dS8vcmsyWkFDYU1SajNlZSsvZm9kVXVNNWJ1MHV1MXFLaDRFd0NRbi84b0xsejRnODE2clhZWjVlVnZnTWNUM0VGdzBCSjQ5dlQwWWZ5OFdxMEtYVjJWTm1VOTh2TWZnYjkvSkthbmgyekdOQzZYQjdIWUg3R3htOXpLanJjNjFyampXR1hOK25mWGtlUFRTbXBxc1YzV3ZDc1dGNmZjRmxQY2I3Z3pQbElVaGI2K0cvUnpKaXdzbFo1UEc0MEd1NUl6VmtFQm04MjJ1VDVEUTVNUkVwSUlGc3RTdW1iMUhLNm01ajBzTGs0aE5EVEZSaUFxbFFaaHg0NHZ3OTgvMHFWb3dOdGJEay9QMjNNMGlxSmdOcHZvOGNDZCtaL1JxQU9MNVhxZXpPSHdrSlB6SUYxVzY4eVpYMkZzekRML1hsNmV0eGxqcmFLbDVlVTV6TTJOMDh1dGdqaWowV0N6SExBSUlGYVhCRHgzN25jMjExaFlXQ3JtNXNiUTFWWGhzcStyKzd6YXJXbHljZ0Nqb3gyWW54L0gzTnlvalZpTXcrRWhQTnhTSWl3cUtvc1dvc1RGNVdQclZpM0d4am94T3RxTzhmRnVMQzVPMHM4U0sxbForK2k1QTJCeEhWa3R1allhRForWU1PdlRDQkZURUFnRUFvRkFJQkR1T2YzOVJFaEJJQkFJaE04NkxCaU5QQXdNNkJFZXZnd3ZMeThpcUZpRFV0bUxpSWgwdDl0Ymc0MWhZU21NNG9Pd3NCUTc2MTFYYURSTEFJREV4TzFvYjcrSzhmRnV1a2EwRld2R2JFU0U2NHhTSzVtWnV5R1RoVUlpOFVOQVFEU0doNXV4dURoRkIxQUJZSExTa2pubmJubUppSWlNZFFlR2hvYWFVRmIycXNQMVpyT0pydlZlVWZFR2pFWTlrcE4zMkRsTG1NMW0xTlFjdytMaUZBNGYvbWVYd2JEVnFGUXpBSUMrdmh0MDhEOHJheCtHaHBwdy92enYzZDdQNXMyUElTM3RBUUFXTWNYKy9kK0ZXQ3lEMld4Q1JjVmJxMXBTa012aklKVUdZWFpXZ2V2WDdWMEIxckozNzdlaFVsbGNRaHk5U0I0YjY4VEZpLzhEZzBHSGlJZ01iTnYyUmJzYTd0dTJmUkZlWGpJME5aMUZlL3RWREEwMW9xRGdDYnNnL2NoSUN6Z2NIbmJzZUJaVlZXODc3RmRzYkQ1cWE0K2p2LzhtOHZJTzJ3VFhXbHN2M3JML3ozSVp6TGdmbVp3Y0FHQXByK0dNZ3dlL0Q3UFpOaWlrMVM3anpKbGZRU0x4UTJucDE5dzZucXZzMTd0ZDVzUEx5d2VscFYrMVdkYmFlaGsxTmNkc3JtVVBEd24yN3YwV0FnS2liZ1htNTEzdVd5WUx4YjU5RmhHRE5STThNREFXTzNlK1NMY1pIZTIwMjg0YVNPTHhtTzIvVjNPM0xOSHZSN3k4WlBEeGtTTTlmUmZZYlBmQ0liMjkxYkRhNHdNV2R4MVBUOGVaOHRQVHc5RHJOZkR3a05ETHJOZXh5V1NnblMyc3l6V2FKVm9NbzlPdHdHalVReVlMdzk2OTM0SklKTGJadDhHZ284dXdwS2Z2WkJSU1dCR0xaVGg0OEFlb3Fub2JLdFVNVWxKS2JOWlBUUTJpcjYvV3hhZS9EWjh2Y2x0TXNicVVSVnBhS2E1YytWOTBkRnhGYWVtTFRyZHJiNzhLclhZWmNua2NRa09UN2RZckZLMVFxK2NSSDcvRkpqQjQrN2hjek13TVE2MWVRR3hzUHNMQ1V0enFMeE1TaVI5amVhMjV1WEYwZFZYYUxHT3hXSWlKeVVWTVRPNkdqd2VBemp4M0pJcGF6VzFuaXMrMm1PTHpocXZ4Y1dGaEV0ZXZ2NE94c1M1SXBZRmdzOWsyODh4TGwvNEVoYUtOY2R2WjJWRzg5dHEzR2RmbDV6K0M5UFNkQUlDZW5tcDBkcFlEc0hVekdoM3RvQVdnMXZtZEsxU3FhVXhNOUNFeU1nc2NEaGZIanYzSXJlMnN2UDc2UDdqVnJyVDBxNGlLeW1aY1YxZDNuUEZaVjFuSlBBZGJYSnpFKysvLzJHYlpRdys5QkQ4LzUzT1czdDRhK2g1MkJ4NVBhQ09tTUp0TjlQT2R4eE5BTG85RFVGQWM1UEo0QkFiR09KeWo4dmxDUkVWbElTb3FDNERWMFdJSUN3dEtMQ3hNUXEvWDJKV0tXdTBzdDdBd2dTTkgvZ1hidGoyTnlNZ010L3YvZVlhSUtRZ0VBb0ZBSUJBSTk1VDVlVXRwRHdLQlFDQVFQdnV3b05jTE1URXhnN0F3SG9SQ0lTbjVjUXVLb3JDeXNtaVQ2ZXNNclZhTnlzcTN3R0t4a0ozOUlHTWJMeThaVmxZV1FWR1UyN2E5eTh0ellMRll5TXpjaTY2dVN0VFdIc2VoUXorZ3Q5ZHFsekV3Y0JOaXNRd2hJYzRkR2RaaURlQkVSbVpoZUxnWjNkMVZOaTlNKy90dkFnRGs4Z1RHN2RmQ1lyR2RCczJZY0NZTTZPd3N4K2hvSjUyRlIxRVVJaU16RVJhV1pwY3AyTk56SFl1TFU0aU4zUVJ2N3lDbm1ZUWNEZzhxMVF3Nk9xNWhaS1NGenJBRUxKbkswZEU1NEhDNGtNdmpNVHVyd016TUNLS2pjOERuTXdlN2xjb2VMQzVPMmprOFdHdUNHd3hheGl4QXBiTFhZUi9Ya3BkM0NMNit3UTdYOS9iVzROcTF2NEdpeklpT3prRng4VmNZNzJVT2g0dWNuQU9JaXNwQ1dkbHJtSjFWNE9MRi8wRjBkQTYyYm4yU0xrY1JFNU9IaElRQ2x5SUlQbCtJcEtSQ3RMUmNRSFB6ZWRwT2ZYbDVIdTN0VjJtYjdrOGJack1aNCtQZEFJQ0FnQ2pHOWM1SzFQVDMxNEdpeklpSXlIQzcvSTVHbzRKR283SXI5MkhsVHN0OEFCYnh5L2J0WDNTclA2dHhWMUIxcDFnRFgxNWV6dDFBUHV1c0xqL2dMckd4dDkxZnJPSUhpcUp3OWVvck51MzgvTUpwNXdkZjMyQTgvUEMvMHV1MDJtVzg4Y1kvSWpnNDBjYjlhSGw1SHUrODg4LzA3NkdoU2RpNzk5dnc5UTFtRkxXMHRGeUFSck1FSDU5Z0c1Y0pSL0Q1UWhRWFB3K0RRZWR3RHJKNzl6ZWRYb2RLWlMvT24vK2R5Mk01SWlvcUcxSnBJQVlIR3pFeDBlZXdMTXppNGhRYUc4K0F4V0lqUC85UnhqYWhvU2tRaTJYWXZQa3h1K3g3d1BKNXQyeDVISmN1L1FsVlZlL2dzY2QrdE9GeUgzcTloaTRac0pxbEpkc2dzbGFyeHRHai94ZUJnVEhZdmZ2cmpQdnA2NnREWXVJMmwvUEFpUW5MMkdVVjF6akRXdjZLaUNrK083Z2FIL3Y3NjNEMTZxdWdLRE9TazR1UW4vOElSa1phY1BueVg5RFdkZ1ZidHo2QmtKQWt1L0pYZXIwR3c4UE5ZTEZZaUkzTlp6eTJqNDlsSHFSVTlxS3k4aTF3T0R4YXNHTmxkTFFEcmEyWE52VFpKSklBQkFjbklDS0NPVmcvTnpjS2xXb1dnWUhSRUFwdmk4aU1SajNHeGpvaEVIalFqbVpNZUhoNE8xd1hHWmxwTS9hMXQxK0Z3YUJGV2xxcGpkdWQyV3hFUzh0RmlFUmlKQ1JzczltSE95WDVEaC8rRjNSMVZhQzYraWdLQ3A2Z0hlL1cwdHRiZzZxcWQreWVoWEo1SFBidS9SYTh2R1RnY0xoNDc3MS94L1QwOEliUGVYSnlFZU84WkhwNkdBcEZHeUlpMGpFODNBSXVsd2U5bm9WTGwvNkV3c0l2SVQ3ZVBkSGM1eGtpcGlBUUNBUUNnVUFnM0ZObVpnQ1QreVhIQ1FRQ2dVRDRsTU9GV3UyQnBhVWw4SGc4SXFhNGhjR2dBMFdaSVJDNHJnbHVNT2h3N3R4dm9WTE5ZdlBtUjIyc2hsY2pFSGlDb2lqbzlScTNhekF2TGs3Qnkwc0dEdzhKNHVPM29MT3pIUDM5ZFlpTjNRUUFhR282QjVQSmlPVGtvZzNYbVkrS3lrSmw1VnZvNnFwQWR2WitjTGw4YUxWcURBMDFRaVFTdTUwMU96OC9ocHFhOTlaMTdLVWw1bHJ5WTJOZEdCeHNCSWZEZzQrUEhQUHpTdXpZOFNYRXhPU2h2djZrdzZCWlgxK3R5eXptNHVLdmdNUGhvSzN0TWxnc051VHlPQ2lWdllpTnpiY0pZc2JGNWNQRFE0b3paMzZGZ0lBb3hxQ2dYcS9Ga1NNdlFTRHdRRlNVOC9JdGdZRXgyTHZYUHRodE1HaEJVUlJqVVBMczJkODRMTEVCV0RJRTYrdFBvcW5wSEFBZ1BuNEx0bTkveHVWOTdPc2Jnc09IL3hrTkRhZlExSFFXQXdQMUdCL3Z4dGF0VHlJNk9nZUppZHZjRHU2bHBwYWd2ZjBxT2p2TEVST3pDWUdCMFNncmV3VUdndzV4Y1p1ZGlrQSthWmFXcGlHUitOc3RIeHV6aUhoa3NqQzdySHZBRW5RK2Z2d25MdmZmMG5JUkxTMFgxOVduMk5oTmpBNHZBUUZSNnhaTXJXVjFGdkhZV0plZDBHTmhZWUwrWDZGb3Qxbkg0d2tSRk9SK0thR05ZRDIrdDNlUVcrMkhocHJzeEFKcnNRWnpYUWxOZHU3OGV6dkhtMCtTOHZJMzBOOWY1M1o3b2RBTFR6NzVVd0NXRWc4Y0RnOEdneFpEUTAwQUxHSTBrOG5ndHJqSEZZNnVoYVdsR1RRM253ZGdjY0p4VmxacExjN0VlRHdlMytYNk80SE5acU9nNEhHY1Bmc2JsSmUvZ1ljZi9sYzdzWi9KWk1UVnE2L0FhTlFqTzN1L1F3Y2tnY0FEKy9iOUF3UUNEenQzSUN0UlVWa0lEVTNCNkdnN1dsb3VJaXRyNzRiNlBUczdpcE1uWDNhakpRV2RUZzJEd2JaVWowYWpRbHZiWmJTM2w4RmcwRUtuVXp2dGk5Rm9vQVBwcmtwcVdkcC9Qc1FVQm9QZXJYSVF0bEQzcEM5M2k0Mk9qeUVoeWZEM2owQk96a0g2bVdxOUR3WUhHMUJROERqdGZMUWFoYUlkdzhQTm9DZ0ttWmw3YVVIcVdxYW5oM0grL085Z05wdFFWUFNjM1JpUWwzZllMUkduMWMwck0zTVBNak10MXp5SFkvazdhTmV1djJmYzV2TGx2MENsbWtWKy9xTTJyak1xMVN5T0hIa0pFa21BdzIxZEVSV1ZUYnRXYUxYTGFHbzZDNUZJZ3MyYmJVVmJPdDBLV2xvdXdzTkR5dWhLNHdvdWw0ZjQrQUxVMVoxQWUvdFZKQ1Z0dDN0T20weEd0TFJjQUFER2MybDE1RkdwWm1FMDZoRVVGTXNvUUJrWXVJbnA2V0hrNWg2MEszK28wNm5SMUhRT1pyT1JzWi9WMVVmQllyR1FucjRidzhNdDhQS1NvYVRrNzNEcTFDOXc3ZHByME90WGtKcGF3cmd0d1FJUlV4QUlCQUtCUUNBUTdpa2FEWVhWRnFrRUFvRkFJSHpXb1NnaFZLcEpTS1ZTY0xuY0RRZmxQMHZ3ZUFLd1dHem9kR3FuN2ZSNkxjNmQrdzJtcDRlUW5iM2ZhUmF1VHFjR2k4VnkyNTUrWVdFU0JvT1dEcUJtWk94R2IyOE5ybDkvRjhIQkNkRHJ0ZWpvS0lOSUpFRnk4ZzZuKzVxWkdVRnQ3WEhvZEdxNzQvTjRBaVFuNzBCcjZ5VTBOWjFEYnU1QnRMWmVoTWxrUkh4OGdkdEI5YVdsYWRweTJWMllzbllCeTR0YVg5OFFSRVJrb0wrL0RoVVZiNEs2RlhjSUNvcWpYM3dEUUhkM0pUUWFGUklUdDlsa0NnSkFmMzh0VktwWkpDVVYwc0lZWDk5Z2NEZzhGQlE4anVqb1hGQVVoYmZlK2lmR2ZnUUhKMEFzOWtONysxVWtKeGZabll2NitvK2cwNm1SbC9lUW5UUEZXdGhzWnVlTzQ4ZC9pcVdsYWJ6d3doOFl0M0hFL0x3U1Y2KytndGxaQlZnc0ZuSnpEeU16YzdmVFBxemRkMjd1UVlTR3BxQ3M3QldvVkxPNGZQa3ZXRjZlbzIyMDNjSFQweHU1dVFkeDQ4YjdLQzkvSFZGUjJWQXFlK0hwNlkzTm14OXplejlHSTNNd2FtM1c2ZDFBbzFHaHV2b29scGRuY2ZDZy9YZmYzR3dScDhURk1XZkhDb1dlak5zWmpYcGN2ZnBYNkhRcktDNytDanc5SFdlaDZ2VWFhRFJMRUFyRk51S3F0Y0Vwb2RBVDI3Yy9EVi9mVUVhaDFnY2YvQWZNWmhNZWZmVGZIQjZMQ1V0SkdPYTZobDFkRlhadUtqSlpxSTJMd2IxZ2JNeFMrcU9tNWlnaUlqTG9tdldPRUFnOFhKWmhtWnB5cjF5THEvdjM0OFprTXNCbzFDTXpjNDlMUVVKMzkzV2JlOGZEUTRybm52dU5UWnU1dVhHOC8vNlAzU3FoY2lkY3YzNEVKcE1SaVluYjdBUVgzZDNYMGQ1K0JmdjIvUU9FUXRkQ3hZK2IwTkJreE1Ua29iKy9EdGV1dllhU2toZm8rUkJGVWJoeTVhK1luaDZDWEI1blowZS9Gb25FdGF2VnBrMFBZV3lzQTgzTjU1Q1FVT0JXVnZsYS9QMGpVRmo0WmJ2bFMwdFR1SGp4Znh4dU56azVnSzZ1Q3ZUMzM0VEpaSUNYbHk4MmJYb1lpWWxiblI2dnU3c0tKcE1CbnA3ZWJqcFRXSzVMTG5kOXJsV2ZOdTdFRmNVZFBtM2o0NkZEUDZCL241MGRSVTNOc1Z2N1hzTHM3Q2hqS1lycDZTSDY1NUdSVm9kaUNvTkJCNE5CaDRLQ3h4bkw3SEE0WExmbXJkYmdQcHZOY2R0VnpWcDJUaVNTdUdoNVoxaEZjSTRjY3U0VVBsK0kxTlFTTkRXZFEydnJKV1JrMk00ZDYrdFBRcVdhUlh6OEZyZks1dm41aFRQT0crZm14akE5UFl6azVDSTdFYmxLTlVzTGdkZlMyMXVEeWNsK3hNYm0yd2g2dkwwRHNXL2ZkM0RxMU12bzc2OWJWMm16enlORVRFRWdFQWdFQW9GQXVLZVErQkdCUUNBUVBuOVFNQmdNME92MUVBZ0VSRXdCUzIxeER3OHBWS3BaaDIxMHVoV2NQV3NWVWh4QVRzNEJwL3RjWHA2RlNDU3hPNy92dlBNdmpPMnQ5YVN0bHNGaXNReDVlWWRSWFgwVVpXV3ZRcS9Yd0dReUlpL3ZFR1BXcDE1dnlVQ3RySHpMWlVtSjlQUmQ2T3FxUUZQVE9majZocUtsNVNKNFBBRlNVb3FkbzdtbGFBQUFJQUJKUkVGVWJyZWFpSWhNN056cHZOYjhXZ1lIRzNEcDBwL3RsZ2NIT3k0dEVoS1NTQXRNQmdZYW9OR29FQkdSZ2UzYm43WnB0N0t5aE5iV2k1REp3ckJ0MjFOMis1RktBK2gyam1DeFdNaksyb2Z5OHIraHVmazhzclAzMCt0R1J6dlExbllGUGo3QlNFOTNiV1h2Q0pQSnNPNnMzWTZPY3RUVUhJWEpaSVJBNElHaW91Y1FIcDYyb2VNSEJjWGc0WWYvRlJVVmIySmlvcytoNWJNejB0SktNVGpZZ0ttcFFUUTFuUU9MeFVKeDhWZldGVEI5NzcxL1gvZHgxd3RGVWVqcXFrUmQzWEhvZEN1TURnZ0tSVHQ5dnppcUs4NW1jMnl5VXEzN3ZuejVMOUJvVk5pMjdTbEVSelBYUmJmUzFWV0ppb28zc1huelk0eFp1aDBkMStpc2JzQmlyVysxMTErTlJxTUNSVkZ1T1dCd3VYeGFlSldiZThndUkxU3A3TVhJU0F2Q3c5UHRTaW93WlNEZkNSS0pIekl6OThMUEx4eUE1Vnd2TEV3Z0tDZ1dFeE45dEowN24rK0JoeDU2aVRIWUpaZkg0K0RCNzZPdDdRbzBtaVZHOGNWcnIzMEhBSER3NFBkdGxwdE1ScnJFelVhdStYdkYyakpRbVpsN1hRYjZ4c2E2YUZjUFIxaUZNNnZGRkhOelk0eU9IYU9qN1RiTEtjcTlEUHJlM2h0UUtOcmc2ZW1EVFpzZXRscy9Nek9NMmRsUmxKVzlpdDI3djNGZnpqVzJiMzhhczdNS0RBelVReVNTWU11V0w4QnNOcUc4L0c4WUdtcUVWQnFJblR2L2ZsMk9HNDZReVVJUkU1T0h3Y0VHVEU4UEl5SWlmZDM3NEhMNTYzTC9XVnljd252di9Sano4K01BQUxIWUR4a1p1OXdTVHVyMUdqcVFucGhZNk5iM3A5ZmJYM2VmUlNJaTBpRVNyVThNbzFDMFFhMmVkNnZ0cDJsOFhJMUtOWXV6WjM4RERvZUhoSVN0Nk9pNGh2bjVNVVl4eGRCUUUvaDhFWGc4QWZyNmFoek9xNEtENDdGang1Y1JINy9GenZtbHZ2NmsyMjVRVmpGdlkrTlplcHZWRGo5ck1adk5tSjBkQlk4bmdGaDg3MHBSbWMxbTJoVWlQcjdnbmgwbkkyTVBlbnRyY1BQbVJ3Z0tpcVBuTkNNanJXaHB1UUNSU09Ld2xORzlaSGw1SHRYVlI4SGg4QmovcnZMMURjYStmZCtCUkJLdzRmSklueGZJMlNFUUNBUUNnVUFnM0ZQMCt2dnZwUTZCUUNBUUNQY1dBVXdtRS9SNlBjeG1NeW4xY1F1NVBBNmpvKzJNNjdSYU5jNmMrUlZtWnhYSXl6dU16TXc5THZlblVMUkRMbyszV3g0V2xtcnpRakFnd1BKQ2MzQ3dBUUJzZ3VRcEtjVVlHTGlKc2JFdUFFQklTQklTRXV3elNmVjZEVjBlUXFuc2hZOVBNTFp1ZmRKaHBxcUhoK1dsYVdYbFc3aDgyU0p1MkxUcElhZVo5V3VoS1BPNmJhNk54bzFuVmE2c0xLS3k4aTBBc011cUE0RHE2bmRoTWhrM2JKOXVKUzV1TXpvN3k5SFFjQnB5ZVJ6azhuak16bzdpMHFVL2c4Y1RvS1RraFEwSDFpaUt3c3JLNHJwZnpJdEVZcGhNUmdRSEo2S282TmwxZlU5TThQa2lQUERBMzBHdFhyQ3JZKzRPTEJZTFVWRTVtSm9hQkdBcGFiTGVqTXJvNkJ5bkFiYzd6ZENjbVZHZ3F1cHR1by9oNFduWXV0VldaS1BScUhEdDJ1c0FMSUtKN3U0cThQa2lPNXZ0dFZBVWhjckt0K2g3dHFibVBaY2xiNnlCbk5yYUQzRHo1b2YwOHJDd1ZKU1dmaFUzYjM3azBobG5OVGR1dk8reWpVZ2twc1VVcWFuMlFpa1dpNDJSa1JZRUJ5Y3dDanp1bEpXVlJRd01OR0J3c0I3YnR6OXRZMUhlMkhnR0FKQ1FzQlVURTMzMGNqYWJEVCsvTU9oMEsxQ3JGK3l1ZGF0RHorTGlGTmhzcmt0Um01WHIxOStGUXRFR3ZWNkQ2T2hjdTVJT2E3RUVFQ25JWk9IM3hNVkNwWnBCYmUxeGpJOTM0L0RoSDlMTFRTWWpXQ3hYWTdKcnNZUFZJV0IxMy9sOEVjTENVbTJPTlRqWUFBOFBLZU5ZdFZaQXRCcTFlZ0hWMWUvZUVsSTl6MWpLS2ovL1VZeU5kVUdoYUVOTHkwVmtaT3h5Mlc4clpyTVpaak96azVGMS9kMkF4eE5nMTY2djQvVHAvMFo3KzFXbzFRdlE2WmFoVlBiQzJ6c0llL2QrMisweVhlNlFsM2NZMmRrSGFISGZlbGxlbm1jTUhxK3NMREsyWDFsWnhNcktJa0pEazVHY1hJVHc4RFJhRkxHeXN1alVIYU9xNmgybzFRc1FpY1JJU1NseXEzOVdFWStyZStaZTMxLzNtclMwVXNaN3hobm56djNPYlRIRnAzRjhuSnNieDdsenY0Vk9wOGJldmQ4R1JablIwWEVOQ3d1VGRtMG5Kdm94TzZ0QVVsSWhoRUl2TkRhZWdVTFI3ckRNbkNNQm5Fd1dodGhZaTJPRzBhaUQyV3dDbjg5OHY2clY4MUFvMmlDVGhjTFB6K0srNEV5NE5qYldDWlBKZ01EQWhIVUx3ZFRxQlV4T0RpQWlJdDJsQUtDdTdqZ1dGNmZnNHlOM3U4eWV1L1QwVk1QYk93Z0JBVkhnODRYWXNlTlpuRG56SzF5OCtFZnMzLzlkYURSTHVITGxmd0d3VUZyNm90dUMyTG01Y1hSMVZkb3R0NWJ5Nit1N3dWam1nNG5tNW5QUTZWYVFuLzhJSkJKL1JzR3pWWVJKY0E0UlV4QUlCQUtCUUNBUUNBUUNnVUFnM0dVb2lvTFJhSFE3QS9YelFHUmtKdnI2YXFGVTl0cGthV3MwS3B3NTh5dk16WTBoTCs4dzB0TjMyUVZ5MWdwU3hzZDdvRkxOWU5PbWgreU9zMjNiVTNZQjdLbXBJVXhPOXNQUEw5d215TUppc1NDWHgyTnkwbUpkNytnRnVzR2dBNHZGQnB2TlFWN2VRMGhOTFhFcGtvbVAzNExHeHROUXF4ZkE0WEFSRlpYanRQMWFob2ViOGRwcjMxN1hObmVDMGFoSFdGZ0srdnR2NHVUSi8wSjRlQm9TRXdzUkZwYUN4c2F6R0Jpb1IwUkVCaUlqcys3b09HdzJHMFZGeitIRWlmL0UrZk8vUjI3dVlUUTBuSVRScUVOcDZZdnJ5Z3BleTh6TUNNeG1Fenc4MWllR2lJckt3b0VEMzBOUVVPeGR6ZTdlcUNpanBlV2lUVEIvWXFJUFpXV3ZvckR3UzI1bkRtN2E5UEJkei9hME9pL2N1UEUrZW50clFGRVVSQ0lKdG01OWdxNU5ia1dyVmVQOCtkOURvMWxDWUdBTUNncWV3S2xUdjBCcjZ5WHdlQUtITmRoTkppUEt5LytHdnI1YTJ0RkJxMTJHUU9EaE5BZytOVFdJd2NFR2hJYW0yRHhmeEdKTGVRQkgyYkVVUmFHam93ejE5U2NoRWtsZ05sdWUyeHdPRjFxdEdqazVEeUlwaVRsci9HNWNLenllQUtHaHlTN0xabGl4QmtKR1I5dng5dHMvcE1jWWpXYUp6bndlR21wR2YzOGQvUDBqSERxc3pNOHJjZXJVTDVDUnNjdkdnWUxQRjJMUG5tL2hvNC8rUHpRMG5BS1BKM0JacHFhcDZSeTZ1aXJnNHlQSDd0M2ZjQ21rV0Y2ZXg2bFR2d0NIdzhVenovekNyYy90RGpNekN0cHR4Q3ErV1Jzd2ZlT043N20xTDJzWkkwZm9kQ3MyN1NJaTBpRVVlaUUvL3hHNmpWYTdqTUhCQnZqNmhxSzQrSGw2dVZxOWdLV2xhVHUzRWl0bXM1a3ViNU9adWRkaE95NlhoK0xpNS9IaGh6OUhYZDBKeU9YeGpLVnJtRGh6NWxkdXRic2JTS1VCMkwvL3V6aCsvQ2NZR21vRUFIaDYrdURCQi85eFEySXpaM2g1K2Q3UjlzdkxzNml2UDJtMzNORmNUaW9Od083ZDM3UVRieGdNT3J6OTlnOFJIMStBd3NKbjdMYXJxWGtQZlgyMUFJQnQyNzdvdHFERTZoemdyTHpadmJxL1BrdDgyc1pIUzNtMnQyQTA2bEZTOGhVRUI4ZGpabVlFd0cxaGx4V0tvbEJiYTVrL3hNY1hRQ1FTbzZucExHcHJQMEJJU09LNnhLcVJrWm1Jak15RVZxdkdxVk12dzhORGl1TGlyekRPZnhXS2RpZ1ViUWdQVDNNNHZxK212ZjNLcldPc2YwNXBLYVAyWjRTR0ptUHZYbWJYSDRxaTBOUmtjY2xnc2RqWXNlUFp1emEvMDJoVUtDOS9BOFBEelNndS9nb0NBcUlBV0p6ZXRtejVBcXFyaitMa3laZGhNR2hCVVJTS2k1KzNLOVBrREtXeWh5NnB0UnFUeVhLTjFkWWV0MXZuNkJrVkdabUY2ZWtocEtiZWZVSG41dzBpcGlBUUNBUUNnVUFnRUFnRUFvRkFJTnh6SWlJeUlaVUdvcTd1T0I1ODhQdjBTODJlbnV1WW14c0RBTlRWblVCZDNRbWI3VmdzRmw1NDRZLzA3NVlYeFI5QUtnMjBlUW1ia0xBVlFVR3hqTm1HMXVCSWFtcUp6ZkxtNXZOMEdRV0tvbTYxWXlFNzI3Wit1NmVuTjNidi9nWU1CaDJDZzExblM2NnNMT0hLbGI5QXJWNEFpOFdDeVdURWlSTS94ZmJ0ejdodFBlN2pFN3h1dS95NXVUSDA5dGFzYXhzckVvay9pb3VmeDZaTkQ2T3Q3UXE2dWlvd1BOd0NrVWdDaldZSlVta2dpb3FldXlzdm83MjlBN0Z6NTlkdzVzeXZVRjM5TGdDZ3BPUUZSRVptYm5pZkZFWFIyZmhLWlErT0hIa0owZEc1aUk3T1piVEFYb3VqZ09YSGlVNjNnb3FLTnpBNGFBazRwcWFXSURnNEVaY3YveGw5ZmJWWVdKaEFTY2tMVHJPdXQyejVBblM2RmFjWjBSdGhhV21HTHRQVDAxTU5BRWhNM0liOC9FZnNBbnZMeS9NNGQrNjNtSjhmaDRlSEZLV2xYNFdIaHhRN2QzNE5aOC8rQmcwTnB5RVFlTnJkajJyMUFpNWUvQjlNVHc4aExtNHpDZ3UvQkFENDZLT2ZRNmRiUVViR2JzVEhGekFHY3JxNktqRTQyT0RRQllJcFEzWjJkaFRWMVVlaFZQWWdMQ3dWUlVYUDRjeVpYOEpzTm1ILy91L2k4dVcvb0xiMkF3d1BOeUV2NzZHN2RvMVlIVlNFUWkrSXhUS2JZQkFUYzNQajZPK3Z3L0J3TTExT3dHalVReVNTSURvNkI5SFJ1YlRMd2ZUME1NcktYZ1dIdzBOaDRaY2Q3dE5nMElDaXpGQ3JGK3pXU1NSKzJMWHI2emgxNm1YY3VQRStnb0xpSEFicEJ3YnFVVmQzQXA2ZVB0aXo1MXR1QllXdExqOGhJY2t1UzI2NGcxTFppNnRYLzBwL0ZqYWJnK0RnUkVSRlpTRWlJc09tN2RhdFQ3a1VlelExbllWVzY5ekY1TGFZd3ZKNWQreHdmSzVYWXpJWmNmejRUd0N3OE1RVFAySHNTM1gxdTFBcWUrSHZIK2t5S09udkg0SE16RDFvYkR5RHExZi9pb2NmL2xlM3pxbGNIZ2VCd0xXUTRVNHpsczFtRXdZR0d0RFVkTWJHYVVtdHRnVDgwOU4zSVNvcSs2NWNCM2VEb0tCWUhEaGdMN2labXh2SCsrLy8yRzY1aDRlVThYbXMwNjJBb2lnc0w4L1pMRGVaaktpcWVnZmQzVlVBZ0p5Y0I5YzE3bGtEckZhUkdCTjMrLzc2TFBGcEhCK0hoNXR4NWNwZklSSkpzR2ZQLzZHRDhsWnhvZGxzc3RsL2MvTjVURTRPSUNZbWozNXVKeVJzUTFkWEJlcnFQa1Irdm4zSklGY0loWjZRU29Nd05OU0lxcXAzc0gzN0Y5ZTlqOVYwZGxaQW9XaUhVT2kxb2JKUWV2M0tyWDdkZm9aWlNxYjBBTERNaFNXU0FMUzNsNEhGWXFPdzhCbjQrMGZjVVorQjJ3NDFIMzc0Y3hnTVd2ajVoZHZ0TnpnNEVaNmUzdlI0RkJxYXN1NlNReWtwUmRpeTVRdDJ5OHZLWGtOdmJ3MmVldXBuZG1PdFNqV0xJMGRlc3RzbUpDUVJVdW1MNjNaSnJLeDhtMUc4YXhWMGZCNGhZZ29DZ1VBZ0VBZ0VBb0ZBSUJBSWhIc0FjYVd3aGMxbVkvUG1SM0grL085UlgzOFN1YmtIQVFCU2FSQ2lveDI3TnF6TlJxK3JPNEhwNlNIczJ2VjFtNWVEbHBJUjlzSE92cjQ2akk2MlF5THhSMHhNSGdEYmdBYUh3OE1ERC93ZERBWXR5c3BlUTMzOVI1aWRWV0Q3OXFkdExIbmRmUkU3Tk5TTXlzbzNvZEdvNE9jWGp0TFNGM0h6NW9mbzY2dkZoUXQvUUZoWUtuSnpEN29NVWttbGdTNHp3dGN5T05pd1lUR0ZGVTlQYitUbEhZS1hsdytxcTQ5Qm83Rmt3aTh2ejZLbTVoaFNVeCs0SS9jSXdQTFNlMjBaaGVibTgrRHpSUWdOVFhZcTJCQUt2ZkRzczcrMnVTNFdGaVpRWFgwTW82UHRrRW9ERVJxYWpMNitXalEzbjBkejgzbElwWUdJaWNsRlFjR1RFSXRsOTJXQWFXQ2dIalUxeDI0SmNOakl6MytFRmdYczNmdHRYTHIwSjh6TWpPQ0RELzREbVpsN2tKYTJrekVReTFTWDNSMnMyYTJPem4xTnpWSDZaNmswRU51M1A4MTR2L1gyM3NEMTYwZWcxMnNnRnN1d2I5OTM2TUJWU0VnaUNndWZ3YlZycjZPNitpaUVRakZpWS9QbzdhcXIzNFZPdDRMRXhPM1l0dTBwc0Znc0dJMEdoSWVubzZYbElpb3Eza1JMeXdYazV6KzY3dURFYXVibXh0SGNmQTc5L1hYZzgwWFl0dTJMU0V6Y1p2UFpSU0l4OXUzN0R0cmFMcU9oNFJST25mb0Y1UEo0cEthV0lEdzh6V1YycjBham91K2RzYkZPTEMxTlE2V2FvZitaVEVZODhzai9aYnlYMWpyempJeTBvS25wTEFCTDhENHFLaHN4TVhtUXkrTnQrcXhRdE9QeTVUL0RhTlNqcU9nNStQb0cwNW5zVFAwREhMdW5CQVJFb3JEd1MyQ3gyRTdkRHNMQ1VwR1l1QTJwcVEvQXk4dkh5Um01alRYWUd4VjFaeTQzVnJ5OWc2RFZMaU00T0JFeE1YbUlpc3B5S09xSWk4dDNlZjkzZFZXNkZGTll6NTlRS0Y1WFh6a2NMcEtTQ3RIUWNCb2RIV1UyejNoTGFZK2pkSG1iNE9BRWRIUmNnOGxrZ05Hb1gvTlBCNk5SRDROQlJ3Y1dsNWFtVVZOekROdTNQKzJ5SHprNUQ2NjdqSUlWazhsU1RzcVpVOHpNakFMOS9iWG83YTJoejFWWVdDbzJiWG9JMDlQRHFLczdnZmw1SmE1ZGV4MVZWZThnSWlJREVSSHBrTXNUNE9FaDJWQy9uR0VWdjNDNS9MdStieWFzUVZkUHo5djN4T0xpRks1ZS9TdW1wNGNCV01wcFpXZnZ0OXQyY1hFS0FvSG5MVGNleS8xdE1oblIzWDJkRnRvRkJqck9jci9iOTlkbmlVL2orQmdSa1lHc3JIMUlTaXEwZVY2clZETUFZRk4ybzYrdkZqZHZmZ2lCd05NbUdMOXAwME1ZSG01R1M4c0ZlSG41dWwxV1pqVkZSYy9pd3c4bjBOVlZnZURnQk1URTVOcXNkL2R2bnM3T2NsUlZIUUZnY1pMYnlIek1PclphbldqbTVzWngrZkpmd09NSndXWnpVRm41Tmc0ZCtnSDI3LzhITEMvUE9TM3Z3ZUZ3RVJ1N3lhV3J6ZXpzS0MzOE5ocjF5TWs1aU16TVBmVGZJZlB6U3JTMFhLQmRTZno5STdHOFBJdlIwWFljUGZwdnQ4U2dXejZSK2VkR0hIdXM0eERoTmtSTVFTQVFDQVFDZ1VBZ0VBZ0VBb0ZBK0ZnSUQwOURadVplTkRhZWdWRG9oZFRVRWtSR1ppQXlNc1AxeGdCYVd5K2h1Zms4TWpQM3VoVk1YVnFhd2ZYcmxwZTJtemMvQ2phYmc3bTVjVnk5K2xmTXpZMkJ6eGRoOSs1djBPVTlCQUlQWEx6NEp3d05OV0p5c2c5NWVZY1JGN2ZGcll5dXhjVXAzTGp4UG9hSG13RlluRElLQ3A2Z3Jkamw4Z1RVMUJ5RFF0RUdoYUlOSVNGSlNFb3FSRVJFT3VibXh0SFpXUTdnZGszMDJWa0ZLaXJlY3V1OFdMRytYQjhlYnNieXNxVjJ1S2VudDAzQXh0cG1iY2FaMFdqQXhFUWZob2ViTURqWUFJMUdCUTZIaDR5TWZSQ0wvZERTY2g3ZDNWWG83cTVDU0VnaVVsSktiT3JEVzdGbTRxNE5ObHN0Nzl2YnkranMrdmo0TFVoTDI0bjYrcE1ZR21yRXVYTy9oVlFhZ05qWWZJU0hwME1tQzNWUVhvR04yVmtGbE1wZUtCU3RtSmpvQXdESVpLSFl1ZlB2SVJiTGtKLy9DRVpHV3RIVGN4MEtSVHNhR2s2am9lRTBnb0ppRVIrL0JWRlJPZmRGTGZtSmlYN2N2UGtoblZIcDVlV0w0dUt2MkZoQ3krVnhlT2lobDNEbHlsOHdPVG1BbXpjL1FtZG5CZExTU3BHWXVHM2RMK2RYVmhiQlpuUEI1NHZBWnJOaE1oblIybm9KQUJ4bTdLYWtGR040dUFYSnlUdXdlZk5qZHRmUDdPd282dXBPUUtGb0F3QUVCa2FqdFBSRnUvM0Z4Mi9CL1B3NFdsb3U0dHExMXlBU2VjSER3NXV1SGI5MTY1TklUdDVCdCtkeWVjak8zby9rNUNJME5KeENSOGMxeG12Q0dseHg1RHFnMGFpZ1VMU2h1N3NLRXhOOVlMTTVTRWpZaXJ5OHd3NUxEYkRaYktTbjcwUjBkQzdxNm82anY3OE9TbVVQQkFKUFJFVmxJU1FrQ1hKNVBDWW0rakEwMUFpMWVoN0x5L05ZV1Ztd3lkNjBuaE1ybnA3ZUVJdjk2SE9vMWFyQjR3bm8zNGVHbWdEY2RqMklqczdCM053WVltTHlFQmFXWW5kdkdZMTYxTlllUjN2N1ZiQllMQlFXZmdteHNadHVuUTgrL2ZsWE16VTFDQUFRaS8wQkFCVVZiOXExc2RMZlgyZHpMQUM0Y09HUE5tM1dPZ29CbGhJYnhjWFAyUzJmbU9nRGk4VkdlUGpHQlRHckVZbkVlUHJwbDkyNm43dTZLc0JpT1JmQ1dBUGhqakNaakJnZHRYeW5QajdCYUdnNERhMTJHUWFEUmVCZ01sa0VEM3E5QmdBd1B0Nk50OS8rSWIzZW1rbmUzSHdlU1VtRjlQM2IxMWRyRThCcWJqN3Y4dk93V0N4d3VRSjRlbnBqWldVUlhWMlZpSXpNUkZoWUttUDd1TGpOOFBlUGhGVHFPcWhNVVpUZHZVWlJGSDA5ckE3c2FyVnFLSlU5R0Ivdnd2QndDOVRxZWJwL1VWSFpTRXNycGQxVGZIMURFQjJkZzU2ZTYyaHZMOFBpNGlUNisrdm8vVXFsQVpESnd1RHJHNHE0dVB4MUJ3SU5CaDBvaXFLdkI3UFpqTDYrR3dDdzRkSU8xdStTeTdWOFZ4eU81VG16MW5uQ3lzeU1SVEFobFFiQWJEYWh1ZmtDR2h0UHcyUXlnczNtWU92V3A1Q1l1SlZ4MjRzWC80ajVlU1VBaTZNT204MkJYcThGUlZsRVZtRmhxZlM1Wk9KdTMxOTNFK3ZZdi9vNS9mNzcvdzlMUzlNQWJtZTluejM3RzZkaUhTYXNJcDhUSi82VHZtNExDNzlrRi9SM3hmMDJQb2FFSk5IaVl5dEdvd0Z0YlpZeUdWYXhXMHZMUmRUV2ZnQU9oNGRkdTc0T2tlaTIwRXNnOE1BREQ3eUFzMmQvZyt2WGoyQjVlUmE1dVlmY0xoc0dXSzdGMHRLdm9iZTMycTVzQ1FDNjdBaVB4MXlDWnUwY09TL3ZNT04rTFAyMUNKbFZxaGtZRERxYk9RNUZVUmdaYVFVQWVIcjZRcXRWNDhLRlA4QmcwR0wzN205Q3IxL0IxYXV2NE9USi84SzJiVTg3RlZJQWxqRnlkUmttWjdEWmJIaDUrYU9rNUFYNCtZWEJZTkNodjc4SlBUM1ZHQi92QWdDSVJCTGs1aDVFUXNKVzZIUnFWRmNmUlY5ZkxhNWZQNEs2dWhOMDZaU2dvRGdid2ZacTV1ZVZ0TVBKYXF6M1NYOS9uWjB3ekpGd2NxTTg4Y1JQR09kR1d1MHlvd1BHNXdFaXBpQVFDQVFDZ1VBZ0VBZ0VBb0ZBSUh4czVPWWVoRmE3ak9ycW81aWJHME4rL2lNdXJlRzFXalZ1M0hnUFBUM1ZTRXpjYnZkaW1RbVR5WWdMRjM0UG5VNk4yTmhOaUlqSVFIMzlTVFExbllQWmJJSk1Gb2JpNHVmaDR5T250d2tMUzhXaFF6OUFXZG1ybUpzYlEzbjVHK0J3K0hUMnZDTWFHczZnb2VFVUtNb01UMDhmYk52MkZNTEQwMnphSkNadVJYaDRHbTdlL0JBOVBkY3hOdGFKc2JGTzdOMzdMUmdNV25SMVZkaTBWNmxtN0phNXkvVDBNSjM5NnVNamg0OVBNS3FyM3dXWHk2ZGZ4bnA3QjBHblcwRnQ3UWUzTXU1RzZVQ0dRT0NCOVBTZFNFa3BvYlBONCtMeU1UVFVoTWJHTXhnYjY4TFlXQmVrMGdEczIvY1BFQXE5OE5aYi93UStYMFFIWkszN2IydTdES1d5QnhNVC9YUXdLREl5RTFsWisyaDNqcDA3WDRSUzJZdUdodE1ZSCs5Q2ZmMUoxTmVmQkk4blJIUjBEZ29MbjBGMTlUSE16WTFDcFpyQjh2S2NUUmFrVEJhR2xKUWlHK0VMaDhORlZGUVdvcUt5c0xLeWhON2VHblIxVldCaW9nOFRFMzJvcWpxQ2dvTEhrWmk0YlVQbitHN1ExVldKaW9vM0FWaUNqaWtweGNqTlBjUW9qdkR5OHNHREQzNGZyYTJYVVYvL0VkVHFlZFRVSElORTRyOXVsNGJLeXJmcGdJWWxZRVhSNTlOUkVEWWtKQWtQUGZTU1hja1VpcUp3N2RycnRDTUtoOE5GZHZZQnBLZnZjaWhDMnJUcFljelBLMjhGL1RqdzhaRmp4NDR2UXl6MmMxaFhYQ2owUkVIQjQ4ak0zSXZSMFE2Y09QRXpjTGw4OEhnQ21NMW1PcEFoazlrN3ZyUzJYc2FORysrQm9pandlQUtrcEJRalBYMlgyMDRLWGw0K0tDNStIams1QjlIYWV2SFd0VlNKcnE1SzVPYy9DcEhJQzMxOXRYUjdEb2NISHg4NXhHSS9TQ1QrTnYrTHhYNTJnby9yMTQrZ3Y3L3VWbUNMUlFjRnJkbm5Fb2svU2txK1l0Y3ZzOW1NN3U0cU5EYWVobHE5QUpGSWpLS2k1eEVhbWtTMzRYTDU4UEdSUTZuc3dlblR2NFNIaHhRYWpRcGpZNTFnc2RnSURVMEdBSXlPZGpnTURETmh2WDZjWVEySXJjWmcwR0Z1YmhSeWViekRRTkpHY0ZjWVZWUHpubHZ0MXZiOTZ0VlhNRDA5REQ1ZmlPWGxPV2cwS3NqbGNmRHk4c0hBUUQwZEpGNExqeWNBbis4Qm9kQVRFa2tBQkFJUDhQa2VVS2xtb0ZUMm9MMzlLakl6OXdDd1dMdDNkcFpESkJKRElnbUFTQ1NHUU9BSm9kQVRmTDRIdlMyZkx3U1BKd1NmTDdKNVZ0eTQ4VDd0NFBMb296OWlQQ2NCQVZFSUNJaHk2eHowOTk5RVdkbXI0SEw1NEhMNVlMTTVNQmkwdExEQU9zWjFkMWVodlB3Tm0yMTlmSUlSRzdzSnNiSDVqUGVaOVQ1TVNTbkd4RVEvaG9lYk1EVFVoS1dsYVN3dVRtRnhjUXF6czZOSVN5dDFxNityR1J2cnhNV0wvM05MYU1LSDBXaWd4NTc0K0FLMzk5UGVYZ2FOWmdrY0RwY1dPRmxGRER5ZUFGSnBJQllYSjNINjlDOXR5bTRZalhyNi9nZ05UWWJSYUVCdmJ6Vk1KaU5kTHN1WjI0dTN0NXdXVTZ3dWpjTGpDWkdRVUlDY0hNZnpuM3QxZnptQ3l4VWdMQ3dWTWxub211VjhoSVdsd3NjbkdHKysrZjFiMXcrWGZzYjQrTngyNUpGS0EybHh5dDFtYllrTmQ3amZ4a2NycDA3OUFrYWpBVnd1RHdzTEU5Qm9WUEQyRG9KVUdvU3paMytMMGRGMmNEZzg3Tm56VGNaeFZDNlB4ODZkWDhQNTgzOUFTOHRGS0JSdHlNOS8xS1hZWURYZTNvSEl5enNNdlY2RER6NzRDUVFDRDNBNFBKak5SbnJPdVZib016SFJqL2IycXhnY2JBQkZtVys1UVQxRk84VXh3ZWNMSVpPRlluWjJGRWVPdkFSUFR4OWFJS05XTDBDaldRS0x4VVpZV0FycTYwOUNwWnBCZXZwT2hJZGJ2aCtWYWhZM2IzNklreWYvQzJLeERGSnBJTzFhc2ZvZllDbVRZaklaWVRZYmIvMS8rL2N0Vzc1QXoxTmxzbERzM3YwTkJBUkVZMlZsRVdmUC9oWktaVGM5YnhhTC9aQ2FXb0xFeE8zMEdDOFVlcUc0K0hta3BaV2lvZUVVUmtaYTBkdGJRMThQKy9kL2w3RjBvUFh2QTBkVVZiM2orc3U2UTNnOEFlTmMxRG8vK1R4Q3hCUUVBb0ZBSUJBSUJBS0JRQ0FRQ0lTUERSYUxoZTNidndnZkh6bHFhei9BNEdBRGtwTjNJQ0lpRS83K0VmUUxVNHFpTUQwOWpPSGhKdHJxdktEZ2NhU2tGTHQxSEE2SGkrVGtZblIxbFdQYk5rdDlaNEhBRXhSRklUdjdBTEt5OWpHK3pKYkpRbkg0OEQvajVzMlB3T2NMWFFvcEFDQThQQlZ0YlpkdkJXbDNPblFLOFBDUW9MRHdHV1JrN0VaTHkwVzZySVhaYk1henovN2FyYysxWGxnc05oWVdKckN5c2dpS29pQVFlQ0FscFlRV2tjelBqMk42ZWdnaWtRUWhJVW1JanM1R1NFaXlYY0RYa21Gc0VTY01EVFhoNXMyUElCSko2RUFaajJjSk1uSTRYSVNHcGlBK3ZnQThuZ0JLWlErVXlsNzQrTWdSSFoyTHVMak5qTm5CY25rYzl1Ly9EcGFXcHRIYmV3TUtSU3RtWmhSMGhyMVlMRU5iMjJVQWx1Q3luMTg0QWdOakVSYVd3bGl6ZmpVZUhoSmtaT3hDZXZwT2pJOTNvN096SEtPajdRZ0pTWEs2M2IwbVByNEFBd00zd2VNSmtadDd5RWJZd3dTTHhVSjZlaWxpWXplaHNmRTBSQ0xKaHNwZHlHU2hHQmxwQVVWUmRKRFJzcThNNU9RODZIQzd0WUVpYTUvOC9NTFIxMWVMK1BndHlNcmE1ekw3bThWaW9hVGtCYWhVTTNRUUxpNHUzNjIrZTNoSUlCSjVZV1ptaE80N2k4V0NsNWN2MHRKMk1nWXBrNUsyWTI1dUZDRWhTWWlNek55dzFiOUU0b2V0VzU5RWZ2NmpVQ2hhb1ZUMklqVzFCSHE5aGhhRFNDVCs4UENRT2kxVnN4YVpMQlFEQXpkdHhFd2hJVWxPdndzQVVLdm5VVmQzSERyZENxS2lzbEZROEFSamlZU2lvdWRRV2ZrMkppZjc2Y3g0SHg4NWNuTVAwZmZ2WTQvOTZHTXBUVFUxTlFpS29oQVJrWG5QajhYRU04Lzh3dVgzZitiTUw3R3dNR216VENvTnBBVXpQSjRRRVJFWjJMcjFTUUNXREd1RFFVdUxKcXpDQjRIQTAySEFkSEZ4Q2tlUC9sK01qTFRRWWdvdWw0OG5udmlQRFgrMm5Kd0hvVkMwSXlXbDZLNVl5VnZ1SlFvR2c1WjJUR0t4V0JDTFpVaEpLYWJGRkxHeCtXaG9PQTJ4V0lhd3NGU0VoYVd0cXhSVVVGQU1nb0ppa0ovL0NGU3FXVXhPOW1OeXNoK3hzZmtPbldhYzRldHJlYVpRRkFXRFFRY1dpdzBmSHpreU0vYzVkWFJZaTlsc3hNaElDd0FXK0h3aGNuTVAyb2d4TFBmVlc1aVk2TVA0ZURlOTNQSThraUV6Y3c4ZGlDMHQvUnI2KzJ1UmxiWGY1V2NxS25vTzI3WTlSUWQyclNLdzFVNERqdmk0N3k4dkx4L3MyZk5OdStVaWtaaGVQampZZ0ptWjRWdE9KMnpJNVhISXlOaWFEaC9qQUFBZ0FFbEVRVlJEdHkwdC9lckgwbGQzdVIvSFI4QlN6a09wdElnOGVEd0JvcUt5c1huell4Z2Fhc0xvYUR0OGZJSlJVdktDMDNzdkxDd1ZCdy8rRThyS1hvVktOY3NvZUhNSFBsOEVpakxUYmhTQXhiVmp0UU9ORmJWNkRnTUROOEZtY3hBZmIzR0RjdWRhTGluNU85VFVXRVMwVmhFd2k4VUNoOE5GWUdBME1qTDJRQ3lXSVM0dUh4TVR2Y2pOUFVSdm01VzFGeUVoU1dodnY0THA2V0VvbGIzckZnRUlCQjd3OVEyeFdXYWRNMG9rL2pDYmpRQXN6anNKQ1FVSURVMXhPTzc3K1lWajE2NnZZMmxwR3QzZFZSZ2NiRUJZV0NxamtBSUFrcE9Ma0ovL3lMcjZ1N3c4aDJQSC9tMWQyeERXQjRzaUJUd0pCQUtCUUNBUUNQZVErdnBQdWdjRUFvRkFJSHo4OEhndDhQUHpnNysvUDNpOGU1TnhaK1dHRW5pcEF2anRBMERTeGh5czNlWnVqK3ZMeS9Pb3IvOElBd1AxTUJyMVlMRllkQTE2clZZRmlxTEE1ZklSSFoyRG5KeURibWVTcjhac050c0V0SmFYNXplMEgxZVlUTVoxV1NiZkx5d3RXY3ArU0NSK0xscmFRbEVVOUhxTlMxY1JhN21Salp6ejFmYk9ack1KQ3dzVGtFZ0NOaFJnVzRzMXcvT1RadTMxK1dsbFpXWFJvUVg2dmNUNmFuczk0b1hQRWtwbEx3QUtjamx6VUlady85TFhWNGZvNkd5N3NpMTNBbE5wam8rRCsvRTVaZ21HVzg3SDUvWDVjTGN3R2cxWVdwcUdVT2k1NGVlODlmdTQzNjZUajRPN09UNHkzZU05UGRXSWljbHpldzVxTkJxd3NEREJLQURaU0g4QTUyTndiMjhOUWtLUzd0a2NZV1ZsaVZGSXVCYXoyUXl6K2JiN3hPcStXL3JQb245bnN6bE9SV2s2M1lyTE5zNzRwSjdWOXhNZjU5L0tkd01pcGlBUUNBUUNnVUFnM0ZPSW1JSkFJQkFJbjBlSW1HSjltRXhHakk5M1kzNWVlY3UrMXlLcThQR1JJemc0NFZNcFVpQVFDQVFDZ1VBZ0VBZ0VnaTJmTmpFRitVdVVRQ0FRQ0FRQ2dVQWdFQWdFQW9Id2ljTGhjQkVXbHJLdTJzMEVBb0ZBSUJBSUJBS0JRQ0RjU3o1L25qb0VBb0ZBSUJBSUJBS0JRQ0FRQ0FRQ2dVQWdFQWdFQW9GQUlCQUlUaURPRkFRQ2dVQWdFQWdFQW9GQUlCQUluekdXRFVEL0F0QThkZmYyeVFLUWZQZDJSeUFRQ0FRQ2dVQWdFQWdFd24wTkVWTVFDQVFDZ1VBZ0VBZ0VBb0ZBSUh4R1dEWUEvMVlKTkUvZi9YMnpXY0IvUnQvOS9SSUlCQUtCUUNBUUNBUUNnWEEvUXNRVUJBS0JRQ0FRQ0FRQ2dVQWdFQWlmQWZybWdSK1dXMzUrSmdYSTlBY3lBdTd1TWVycjcrNytDQVFDZ1VBZ0VBZ0VBb0ZBdUY4aFlnb0NnVUFnRUFnRUFvRndYL0wvczNmZVlYRmRaLzcvVG1ObTZMMzNEcUpKQ0ZBREZkUWxxMWl4WXp0MlhCTEgyV3lLVXpiSkp2bGxrK3g2TjIyVGJPSk5uSFhrbnRpV0phdFpFaElTQ0VrSUJLS0Q2TDBPekFERDlIcC9mNHp1WllhNTB5Z3E5djA4RHc4ejk1NTc1Z3pjT2ZmT2ViL3Y5MjF1TG9YQm9FTklTQ0xDdzVPdDlrdWxrMmhySzBkVVZBYkN3cExCNWZMdTJkams4bW1NajNjREFDSWkwdUR1N3Ixc2ZSTUVBWUlnQUFCc050dmxZOGZHT2hBZW5nb1dpM1ZmeG5BdlVhbGs2Tyt2UjJob0V2ejh3cGIwbnUweE95dUNWcXRFVUZDczA2OHhOVFVJRm91RmdJQ29aUnNYUVJBcjloNlhpbGFyUWx0Yk9RQWdNREFHVVZHcjd2T0lQcHY4dFJrSTl3QitzUWtJOWJqZm8yRmdZR0JnWUdCZ1lHQmdZR0JnZUxoaHhCUU1EQXdNREF3TURBd01EQThrOWZYbm9OT3BrWk96aDFaTU1URFFnTGEyY3JTMWxXUExsdWVSbEZSd3o4WTJOVFdBcTFmZkJBRHMzLytkWlJWVDFOYWVRbFBUUmZqNGhPRHh4My91OUhGeStUVE9uLzhEcE5KSmJONzhMSktUMXk5NkRFTkRMYmgwNmM4QWdDZWYvQzk0ZXZvdHVpOVhxYTA5RGExV2lmejhSOEhqOGUyMjdlK3ZSMlhsK3dDQUkwZCtDbi8vOEJVWlUyUGpCWFIzVjRQUGQ4ZjI3VitsUFI4WFVsMzlFU1ltZXNEbnUrUHh4LzhkQXNIU0k5dGxaVWVoMGNnUkY1ZUxsSlFOWUxNNVZtMysvdmNmUUtOUklDNHVGMXUzUGs5dE54cU5HQnBxUVd4czlwTEhRWWRHbzhUdDIyY0FBT25wbXhreHhYMkNCZUQ3Qll5UWdvR0JnWUdCZ1lHQmdZR0JnWUZoT1dERUZBd01EQXdNREF3TURBekxpRXdtQVlmRFc5YmcrdjFtZW5vTVNxVjAwY2Y3K29hdVNEQyt2NzhCQU1EaDhCQWJtN1BzL1Q5c2VIcjZnODgzUlZCcmEwOGhMbTZOUXpIQ1Voa1phVWRwNlYrY2JoOFZsWUh0Mjc5aWMvL29hQWNhR3k4QUFJYUgyMUJVOUVXN3dvVytQbE85Z1lDQXFCVVRVdWoxT2d3TU5GRFBnNFBqSEI2alZNNUJKT29GWURyL2wwTklvZFdxTVRqWUJJTkJoN2s1TVZKVE45RzJNeGgwTUJqME1CcjFGdHVycW83aHpwMnJpSXJLUUdIaDAvRHc4RjN5bUJnZVBQSkRnY1JQNGI5V3I5ZUJ4V0tCdzFtZVpTeVpUQUtDSU9EdEhiZ3MvZDBySG1SM0dnWUdFdExkaXNWaVBkRG5xMUk1ZDAvdjF4V0tXUmlOQnJpNyt5emJYTWJnT2tybEhIZzh2czE3NU5sWkVYeDlRKzd4cUJpV0M1R29ELzcrRVN2K0hXaWxNQnFOeStvS3FOV3E0T1ltWExiK2JNSE1id3dNREo5Mm1KbU5nWUdCZ1lHQmdZR0JBWUJhcmNEWnM3K0JYRDZOb0tBWTdObnpMWmNXQW94R0F4b2F6cU9oNFR4V3JkcUs5ZXNmZDNpTVhENkRNMmQrRFkxR2dhaW9EQlFYdjNoUEY1MWxNZ2tVaWhtYisxa3NOa0pDNHRIUWNJNEtXaStHOWVzL2o0eU1yWXMrbmc2RlloWlRVd01BZ0ppWXJFVXZtQkVFZ2NIQkpwZVBtNXdjb0I1UFRQUkFvMUc2M0llM2R4RDgvU05jUHM0ZUJRV2Z3OW16djRGU0tVVlQwMFdzWFh0Z1dmdGZDRUVZb2Rkcm5XN3ZxRzFZV0RLeXMzZWh1ZmtTWkRJeHpwMzdIVmF0Mm9yOC9NUGdjdDBzMms1UGoyRjh2QXNBNE9jWGhzSEJadGZmQUFDaDBNdXVRR0pnb0FFNm5RWUFrSkt5MGFseU1nTURqVlNabElTRS9FV05pNjVQZzBFSEFFaE8zdURTWEdFdzZERXpNd1lBR0I1dXhZa1R2MEJoNGRPSWkxdXpMR05qdVAvTXFFMi9vM3p1N3ppYzVjNmRDalEyWHNDR0RVODZkRXRScStWNDk5M3ZJVEF3R29jUC8yaFpYdi8wNlY5Q3ExWGhoUmRlQldDNmh0KytmUVpaV1RzZ0VIZ3V5MnVzQkNkUHZnSTJtNFBpNHEvQXl5dGd4VjZIbkwvc3pUUE56YVdRU2lleGJ0M25IdHFnbFMycXFvNmh1L3NXRGg3OEFYeDhnbTIyYTJ3c1FYTnpLWXFMdjR5SWlMUjdPRUpUd0cxeXNnK2hvWW1MN3FPaTRtMU1UNDlpKy9hWDRPVVZnTUhCSm95TmRTRTNkLytTZ20rdHJXV29ydjRJNmVtYnNYSGprNHZ1aHc2MVduN1h2U3NVcWFrYkY5MlBTaVhEOGVNL2g1dWJBUHYyZllmMjgyUXc2UEhoaHorQnYzOGtkdS8rK2xLR0RRQzRjT0dQbUprWnc0RUQzMGRJU1B5UysxdHBybHg1SFN3V0c5dTJmY2xtbTdxNlR6QTFOWURObTUrRlVPaDFEMGRubTQ2T0c2aXVQbzV0Mjc2RTZPaE1pMzF6YzFNNGRlcVhDQTFOd0k0ZC8yUTF4M1YxVmVQYXRiZXhaczBqV0xObTc3MGM5cUxRYUpRd0dIUndkMyt3THY1aThUQnUzbndmU1VucmtaWldTTnRHcDlQZ3pKbGZJeVFrQVJzMlBMRXNBb0txcW1Ob2JTMURWdFpPRkJROHV1aCtqaC8vT1lLRDQxRlU5TXlTeCtRS3c4TnRxS3g4SDdtNWp5eUw0NkpTT1lmangzOEdnY0FUQnc1OGYwWHZieDYyK1kyQmdZSEJWUmd4QlFNREF3TURBd01EdzJjZW85R0l5NWYvaXRuWkNmRDVIdGl5NVhtWGhCU2pvKzJvcWpxR21abHhsMTdYMDlNUFJVVmZSRW5KSDlIZlg0L2J0ODhnTCsrZ3E4TmZOTzN0MTlEVWROSG1maDVQZ09lZSs4TTlHNDhyZEhkWFU0K1RrdFl0dWgrRFFZL1MwdGVXTkJheXRJR3JaR1JzYzBwMFkwNXQ3V203QWhqQTlIL1Q2ZFFZRyt2QTFhdlRkdHNXRmo2OWJObERoWVZQUXlpa3ovQnNhRGlIcWFsQmgzMncyV3prNXg5R1pHUTZ5c3ZmZ0ZJcFJWdGJPWWFIVzNIbzBMK0N6M2VuMmpZM1g2SWU5L1RVb0tlblpsSGpqb2hJeGQ2OUw5dmMzOUZ4SFlCSlhMUnExVGFuK3V6cHVRVUFZTE01U0VqSVc5UzRGdExYVjN0M0hDeWtwR3l3MmM1b05ONXRONzhvemVGd3NYZnZ5NmlyTzRQR3hoSm9ORXBjdnZ4L1NFc3J3dnIxank5N0JsbFhWOVdpUkVvc0ZodFBQdm1meXpxV3p3cXpKcjBQQWg2U21MWldxNEpDTWV1U0dHc2xhV3E2aUthbWkranBxVUZ4OFlzUFpDQkFKT3FEUkRJQ0w2OUFlSHI2TDZrdnZWNExwVklLaFdJV1NxVVVjcmtFTXBrRU1wa1lNcGtFY3JrRVJVVmZSR0tpYlRIWXdFQWpSS0plNU9VZHRCQlQ2UFZhU295eFZOaHNEdTM4MU5sWnVXZ0JIUW1QSjdBb2hXU09UcWVCUnFNQVFSanQ5a0cyTXhvTlRyMm1YcTl6Mk9kQ3VGdzNxNEN2MFdoRVdkbmZNRERRZ0sxYnY0U0VoTFV1OVVraWs0a2hGZzlSUXIyZW5ocjA5ZFdodDdjRzY5WTlqc1JFKzlldm5wNWFEQSszSUNWbEk4TERVeFkxQmxlWm1SbEhjM01wK0h3UHhNZm53czFOc0toK3FxcU9RYU5SSUQ0KzE2WXdpU0FJS0JTenRQYzJTcVVVOWZYbjRPVVZnT3pzWFU2OUpubWVQQ3haMjhQRHJWWkMxb1ZNVGZWamVMZ05Cb1BlYnJ2Ky9nYUxlL2ZsWk11VzV5M09BNzFlQjUxT1RmdTU5UFlPUW1ob0lnWUhtMUJiZXdyNStZZXBmV3ExSE5YVkg0SE41bHFKL0xSYUZlcnJ6OUcrdnB1YkVHdlc3QU5nS3NmbTdHYzhKQ1FCR1JtTzd5dW5wOGRRWG40VXExWnRzeEFRalk1MjRPTEZWeEVUazQzaTRoZWRlczJPamh2bzc2OTNxcTB6QkFmSElUZjNFYXZ0ZlgyM0lSTDFJVExTZHNtMzRlRldURStQZ3MvM1dEWW5odmo0dFdodExVTkx5MlVrSjYrSG4xL1lvdnFabVJtM0VxaFVWcjRQclZibGRCL1IwWmt1ZndmdzhQQ0RYRDZOVzdkT0lDWW1lOUh6RzBsbDVmdlFhSlJJVFMxY2NhSG93emEvTVRBd01MZ0tNN3N4TURBd01EQXdNREI4NW1sdXZrUmx1Ry9hOUpUVFFZcWhvVlkwTjEvRStIajNvbDg3TWpJTnExWnRRMnZyRlRRMWxTQXlNaDFoWVVtTDdtOHhtS3pUNTdQdGpVYUR4UUxrdG0xZnh0YXRwcXkwOCtkL2ovSHhic1RFWkdQNzlwZHM5bGxUOHpGYVdpNERBQUlDSW0yMjYrMnRSVVBEZVFEQTRjTS9kbW9CaGlBSWRIWldBZ0RjM1gzc0x0UTVnc1ZpT1Z3b3BoK0RrVm80NW5DNEZvRnJaMkd6WGY4Nk5qalk2TFJvUnlUcWcwalVaN2ZOeG8xUExtblJ5enhnRmg2ZWF0TXl2NzM5bWt2OWhvZW40TkZIZjRMeThqY3dPdHFPaElROEN5R0ZXRHhNQ1JiYzNYM0E0MWt1Tm1vMENxalZjZ0NtaGZPRi94K2owUUNaVEF6QUZLd3pSNnRWVXdGZXVWeENmYjZqb2xhQnplWkFxWnl6R3ErNVRmanNySWdxOFJFVUZBdTVmQnB5dVgxUkM0ZkR0YnZnSzVOSk1ESnlCd0FRR2JuS1FZa08rb3h5TnB1TnZMeERDQWxKUUZuWlVlaDBhclMzWDROU0tjWE9uZjlrZDN5dW90ZHJGeFVrZjVEdDRCayszV1JtN29CRU1vTCsvbnFjTy9jN0ZCVTk2ekNRdkJLUUxqaDBkSFRjQUdBU0VMcjYrV0t6T1ZBb1psRlM4aWNvbFZMb2RHcTc3VmtzRmlTU0VVcE1vZE5wd0dLeG5YTG0rZWlqbnptYzg1d2xPM3VYUmJDVFpIcDZGSU9EVFl1Ky91cjFXcW9zMXZMZzNOeFZYdjZHUmRrb1p6aHk1S2NXWmF4ME9nM0t5bzVpYUtnWlFVR3hpSXJLY0trL2M3aGNrd2lHdkpZWEY3K0lzTEJrVkZjZlIzbjVVY2hrWXF4ZXZjZm04UzB0cFJDTGh4QWJ1M3JSWXpESDN2bFBFaGdZamVqb0xBd05OYU9wcVFRNU9iYkhSN0pRbE5QYlc0dmUzbG9FQkVSaTNickhBSmp1bVZwYUxtUHo1bWZ0T3Eyb1ZESTBONWVpcmEwY0JvTU9mTDQ3VWxNTExlNVJiRUhlV3krODczaFFNWjBYOXMvdGVRR24vWFpTcVdoUklrdG5XRmpXekJHYk56K0xreWRmdVNzazBsUG5CaW13MmJMbGVTdm5PSzFXVFgydldZaFE2RVdKS2ZyNmJnT1kvMnpaZ3B5RG5SRlQzTDU5R3RQVG81QktKeXkyQndYRmdzVmlvNysvSGxMcHBGMFhIWkxaMlFucWZuSTVvSnQvQ1lKQVQwOE5XQ3cyVWxQcFhTa0FVS0tPNU9UMXl6YWVrSkI0SkNibW82ZW5CbDFkVlV0eXAxaElmMzg5VkNxWjArMkZRbThMTWNYMDlDaTZ1cW9jSHVmcDZRK1pUSXpMbC8vcTBNSFEzZDBIV1ZrN2FQZmR1Vk5CWFc5YVc4dlExbFp1dDYrd3NDVHMzdjBOaCtPenhjTTJ2ekV3TURDNENpT21ZR0JnWUdCZ1lHQmcrRXd6T3l0Q1hkMVpBRUJNVERiaTQzUHR0bGVwWkxoejV5cDZlMnNobFU0dXl4ank4ZzVoY0xBUk1wa0VGUlZ2NDdISGZuWlBzenI4L1NQdzZLTS9vWjYzdHBhanF1cEQ2cmw1eld0eXdaM05adHZNSXRKb2xGUTJmMGhJZ2wxeGlFb2xwOFFCem1heVRreDBZMjV1Q29EcGYwWUd6VjNCelUwQUx0Y05IQTRYenovL1I1ZVA3Kyt2eCtYTC93Y0EyTFBubXdnTFMzYTVEeEx6NEQwd0gwd2dDS05GNEo3TGRVTjYraGFvVlBQYlhLbXJhNzVnVExMVUJTKzlmajd3c1JoUmlqMkVRaS9zMmZOTjlQWGRSbno4Zk5ZdFFSQzRlZk45RUFRQk56Y2hqaHo1ZjFiWlZ0ZXV2WXZPemtvSWhWNTQvUEZmV0MzeU56ZVg0dGF0RXdDQXBDVExSZHphMnBPNGM2ZkNhanhEUXkzNCs5Ky9UenZXRjErY2R6ZnA3THhCUFJhSmVuSHk1Q3NPMzZ1UFR3Z2VmL3puTnZlM3RwWlJuNDlWcTdiWTdjdlJZbVowZENZT0hQZytMbDU4RlFyRkxESXp0enNjbjZ1RWhDUXNxb1FJSTZiNGJFTVFCTzExZ0F6V0xYeHN6bEt6V3JsY0hvcUxYMFJ0N1NrME5WMUVlZmxSZUhyNkxhbUVncXVRNVV3Y1VWLy9DZXJyUDNHcDc1eWNQVmk3OWdCVXFqa1FoQkZlWG9Gd2QvZUJ1N3MzK3ZzYjRPVVZpTFZyRDhERHd3K2Vudjd3OFBDbDVoQnlYRkZSR1U2Vk92RDFEWE1ZV0o2ZG5ZREJvSWV2YjZqZCt4MUgxdlhidG4wWnNiRTVEc2Uwa1BmZSt4ZWI1OUppY0hidUNndExBcGZMZzA2bnh1QmdNN3k4QWhBU2trRHRsMGhHTURNemhyQ3daRW8wWjE1dVF5NmZ4cVZMZjRGRU1veXdzR1RzM1BtMUpXVXVrMEphY3dGdGV2cG1oSWVuNHZidDAwaExLN0o1N09Ua0FNVGlJWGg0K0NJbXhuNnBIbWR3OXZ3M3A3R3hCSTJOSlE3YjVlVHNvWnpmWm1kRnVINzk3K0R6UGJCOSswdVVRR2hvcUJuOS9mWGdjdDJ3WmN0elZuMUlKQ05vYmIyQzN0NWFHQXg2dUxrSmtaVzFBeGtaeFU0SktRRHo2L1BEc1J4dk5Cb2N6cTJrQzRNalVWTlcxZzZzV3VXNDVGOVQwMFUwTkp4SGV2cG01T2M3RndoM3BzelFwVXQvd2RoWUovWGNhTlJEclZaWW5IT2t3S0d5OG4xVVZyNFB3Q1RJZmZUUkg4UER3eGZQUGZjL1Z2MmVQdjBycU5XV0FmYmc0SGdjT1BBdk5zZml5cmsrT1RtQXdjRW11TGtKcllSRGJtNENwS1VWb2FYbE1ob2F6dE9ldHdzcEtEamk5Ti9WL3JqNmNmYnNieXkya2M0NzQrTmRVQ2htRUJ1YkF4NlBieUdTSXY5WGFyVUNnNE5OWUxIWUNBeU1oa3dtb1gwZGdjQ1Q2dVBHamI4N05UYVZTZ1l2cjBBb2xiTW9MMy9EWWZ2dzhCU2twRGd1R2ZURUU2L1kvSzVLRUVZME41ZWlzYkVFQkdGRVdGZ3kwdE0zVzdTWm01dHlXbHpPNWJwQkpPcWx4TmtFUWRCZVovejh3bWpGRk9QajNiaDU4MFB3K1I2SWlyS2ZkREE2Mm5IM3UrWFM3c0VmdHZtTmdZR0J3VldZMlkyQmdZR0JnWUdCZ2VFelRVM054ekFhRFdDeDJDZ29PT0t3L2NSRXQ1WE5hM3g4THJoY042ZXlUZWpnY25uSXl6dUVzakpURm1CcmF4bXlzM2N1cXErVlpuNFJ5ZmFDUzF0Yk9iVnd0bnIxOHRjYmJtdTdTajF1YjcvbXN1c0JBS3hmLzNsa1pEaGUxTDBYM0xwMWdoS2ZtRE0zTjJVUnZNL00zSTUxNno1SFBaK2FHc1MxYSs4Z0pXV2p3OHkyM3Q1YTNMcDFBbXZYSGtSUzBqcXJCYm5xNnVNV2YwZHppK0pqeDM1cTBmN1paLzlBTGE2VGdpSVdpdzJCWURtemZIRzNYeGFWMVVXS1FlcnJQNkVjTjlhczJXY2xwREFZOUJnYWFnRUFSRVNrV2IxWHJWYUZ4c1lMQUV4Q0lrY0NLbGZRNjdYbzdMenA4bkgyZ29sYXJacHlZdkh6QzNQb3hPSk1acGkvZnpnT0h2d2hSS0xlRlhIQ0NRaUlSR1ptOGJMM3kvQndZekRvcWZOei9yZWV1bDVNVFBTZ3BPUlBObzhYaTRkdzlPalhhUGN0ek41ZkRDd1dDL241aHlFVWVrRXNIcnFuUWdyQUZJQ3dGWlNlbU9pQlJxTkFVRkFNM04zdE9kUFE0K2NYQmhhTGhTOTg0ZGNXN2hKR294RkhqMzRON3U0K2RrdDZ1TUtlUFk0elc0OGQremRJcFNMczN2ME5teVVXSGdTTVJpTjE3UmtmNzdhNlZrc2tJd0JNRG1jTFN4aTR1UW14Y2VPVEZ0dklhL1hzN0FRR0I1c1JFcEtBclZ0Zm9QYlgxcDdHek13WU1qTzNJeVlteStMWS92NTZYTC8rSGpRYUpaS1MxcUdvNkJuYWVWNnJWZUg4ZWV1Z0x4MmtNTFc4L0ExYVFTVDVlVXhOM1lUVTFFMFcreG9hVFBmQ1NVbnJZRERvWURDcnFFQTZkeG1OQm9kdUU2UnJCSWZEc3huUUpBampvaHhJU0lLQ1lnQ1l4Q2puei84QmVyMFcrL2E5REcvdklLcE5idTRqR0IxdFIzZDNOY0xEVXl5eTVTV1NFWHo4OFg4QU1HV05wNmR2UVZwYUVYZzh2c1B5Rmd2ZkIvRHcyT0FUaE5HaDZKWXNFZU9vSFp2TmNVckFPelUxQUFCVUlINjUwT3MxME9uVVdMTm1uNFVibjE2dlJVUERlWVNGSlZuZFg5MjVVMEdWZFdDeFdMVGpXYTd5RkhRWURIcGN2LzR1QUNBN2V6ZXRhQ2M3ZXhjNk95dlIzVjJOMk5nY2grSXljNEg4VXFEcjQrelozMEFzSHFLZUR3dzA0cTIzdm1YUjVwbG5mZ3VCd0JPOXZUWFVaK2ZFaVgrMytUcWJOeitMNU9UMU1CaDBMcGZ6SXgzb0hHRnY3akhIbG1oOGVub00xNjY5amFtcFFmQjRBaFFVSEVGcTZpYXJ2MUZzYkk2RmdGK24wNkM2K2pnRUFnL2s1UjJ5KzlxWEx2MEZIQTRYR3pjKzVmRDdsbGc4aEV1WC9ndzJtNFBkdTcrTzRPQTRtMjBIQmhyUjIxc0xvZERiNm5ybEtnL2IvTWJBd01EZ0tzenN4c0RBd01EQXdNREE4SmxGTEI2aUxHZVRrdFk1Wlk5cVRraElQSEp6RHlBaUloVlZWY2VXTkpiNCtMVm9hRGlQbVpseE5EV1ZZTldxclU3WmFkOXJ5SVVTV3d1aWVyMFdyYTFsQUV5TDE0NnlZVnhGS3AxMDJTTGJGWFE2amMzc0tITmtzbmtMODdrNU1maDh4M1ZvQlFKUGkzSVFTK1hPblFwTVQ0K2l1dm80L1AwakVSNU83NDZoVk01Uk5YTnYzUGc3L1B6Q3FjQUNpY0dnczJrYlR5NlUwekUrYnNyeTgvVU5XVkZiMS83K0J0eTZkUUk3ZG53VlRVMFhBUUFCQVZHMFdZNXRiZVdVZThmZ1lEUG01c1FXNVVjYUcwdWcwU2dCQUd2WEhyUzdxTHg5KzFkczd1dnNyTVR3Y0p2RnRvNk9HOUJvRkFCTVFxTEl5SFM3NzZ1azVGWG9kR3E3QzQrZG5UZW9iTW1zckoxMngyc3c2Q25CazNtd2dBNTNkMi9FeFMyUE5Uc0Rnek5VVjM5azVmcFNVZkUyS2lyZUJnRHMzdjExV25HUDBXaUFTTlFISG8rUHdNQm8ycjY1WERjUUJPRzBCVGY1T2FFcjI1T1FrSStFaEh5TGZRS0I1NG9HelFCVGxqRmR5WjNwNlRGOC9QRi93TjNkQjN2M2ZudEpUZ1FQNG4zRmc4VElTRHQ4ZlVPbzV4Y3Z2b3FBZ0NoczMvNFNaREt4eldEZTZHaUgxVGFoMEd2SndTa0FVQ2htVVYzOUVmcjY2dTRHMDU2MHluZzJ4MmcwWUdwcXdLcUVHeDFrTUhOdWJ0S3VXR0hoNTJweWNvQVNMZHB6aCtqb3VFR1ZwN0VGV2NxRngrT2pxT2dacS9IZHZuMGE0K1BkMkwvL3UzYlAzNnFxWTJDeDJNak5mWVEyNkQwOVBZWno1MzRIdFZxT3BLUjFVS3NWNk95c2hGcXRNQ3NOWnJxKzNyejVBY0xEVXlBUWVBRUFsV20rYXRWV3hNUmtVM09CVWluRlJ4LzlERmxaTzdCNjlWNk1qWFdob3VJdG0yTWs3MDNPbnYyTjArS1FSeC85aWRQT0Y4dUowV2dBUVJBT3p5RzkzblNQdUJ3QlZJSWdxTGsrTkhSbFNoNW1aQlNEeFdKRHExWEIwOU1QYXJVY0RRM25FUndjajV5YzNWQXE1NkRSS09EbkY0YUJnY1pGdWQ4dEYzVjFaekU5UFFvL3YzQ2JBbFdoMEF0NWVZZFFXZmsrcmwxN0I0R0JNZkQwOUxOcVJ4REVvc3F2TGNTWmNrOFJFV2xXM3drbUpucW9lMW1qMFlpV2xpc0FUQWtKZE44ZlJLSSt5R1JpNnJ6aTh6M3crT08vY0dxTTE2NjlnNG1KSHV6WjgwMTRlZEdYSHpUSDNQM0hGWXhHSXhvYlM5RFFjQTVHb3dFeE1kbll1UEZKQjZYNDV1RndlSmlaR1lWSTFJZnc4RlJFUktUU3Roc2Fhc1hnWUJOQ1F4TWR6Z1ZpOFRET24vOERkRG9OZHUzNm1sMGh4ZVRrQU1yS2pvTEw1ZC85VzlrWE5uNmE1amNHQmdhR3hjQ0lLUmdZR0JnWUdCZ1lHRDZ6a0VGL0FFNVp6d0tBbTVzNzB0TTNJekd4QUNFaDhjczJGaGFMaGZUMExWVFF1NmZubGxVVzRJTUF1ZkJ1eStaMFlUQjV1V2x1dmtTOWRreE10c05Nb2l0WFhvZkJvRU5rWkRyUzArZkxJOWlxUWVzb001cU9hOWZlY2FwZFJzWTJyRi8vdU5YMjdPeWRTRW9xb0o2M3QxOURUMDhOUER6OHNHM2JsNmp0SGg2V2k2TWJOejRKaVdRSUVza0l5c3BleDZGRFA2SmRRTDErL1YxS1BMQjU4M05XUWdvQVNFdmJiSkdSSnhZUFVnNHNtemMvYTFGYm5nem1TNldUbEdWeVJFU2EzZmRPTHJ5UzU0YXpHSTFHMU5hZVJITnpLUUNncDZjR2h3NzlDTlhWSDJIOStzZXRGbURIeDd0UlUzT1NlcTdUcVZGUzhrZnMyL2NkYW5HVHJOODhPenR1bGZtN0VIdWxLc3p0b2sxak5WRGpkSGYzd2VyVmU1ME9MdGl5eE5YcE5HaHF1Z1FBOFBEd1JXSmlQZ3dHdlZVR05Ba1oxQUJNOWNrZEJiRVdFaEtTQUQrL01KZU9ZV0J3RnZOeVNCTEpNRVNpUGtSRXBGRkN4dERRSkVSRlpWZ2RSMXFpKy9pRVlQLys3OXJzWHk2ZndmdnYvNnRMWTdKVnVtY2hodzc5SyszY2VTK29yUHdIQ01LSWRlc2VXNUtRZ3NFK1JxTVJKU1Yvc3JpdjhQWU94dUJnRXlvcjM4ZW1UVThoTWJIQTRwaWFtby9SMG5JWisvZC9CeUVoODA0bUgzendJNHZTR1l0RnI5Zmg5T2xmUWFHWVFVQkFKRFp2Zmc0QkFaRk9IUnNRRUlYRGgzOWt0MDFWMVVkb2JiMkM3ZHRmUW5SMHBsUDlFZ1NCNm1xVGdOalhOOVRpL29CRXFaeUZUQ2FCVU9odDRmNUFoNzBBSHB2Tndjek1HS2FtQm5EOStudll1dlY1Mm5aVFU0Tm9heXNId0VKOGZDNXRBRkVvOUtMdWhicTdxMm12b3p5ZUFPN3VQbEFxcGJoMjdWM3MzR2x5d2drTWpNYisvZCt4YXE5V3k2SFZxaWlIRW9OQkI3bDgycXJkUWhTS1dZZHRTRlpTcUdvUDhuN0NVUW0zK1FENTBzOTNpV1FFT3AwYWNYR3JYUlpuaUVSOU9ILytEeFpqS1N2N0cxZ3N0dFU5NnZuenY0ZlJhTURCZ3orMDZxZTI5aFI2ZTJ2dytjLy94eUxmaGFuRTJ4dHZPQzZKWkkvUjBRNDBOMThDaThYR2xpM1AyLzE3cEtVVllYQ3dHU01qYmJoMDZjL1l1L2RsSy9jQ2xVcm05UFhPSGlFaENYWkxtQURBdG0xZnNuS05PM255UHluWGlyNitPc2hrWWtSSFo2SzQrRVhhUHNyTDM0Qk1KZ2FMWlRyL1dTeVcwMGtQNURucjZlbnY5REZ6YzJLY09HRXAxaGdiNjhTYmIzNFRnTW1keC93N25FUXlnb3FLdHlHUkROOTFkWGpDN25jR2hXSVd2YjIxVnRzREFxSWdFdlhoMnJWM2JLNUZrQ0pVUDc5d3RMUmN0dHBQT2tzTkRqYWp2UHdvZERvTnZMd0MwZC9mZ1A1KzJ3a0lRMFBOTUJoMDhQVU52VHQvemhNZm4yc2xDUDgwelc4TURBd01pNEVSVXpBd01EQXdNREF3TUh3bTBlazA2T3U3RGNDMFNCb1lHT1hVY1JFUnRqTkhsa3BpWWdHcXF6K0N3YUJIVjlmTkIxSk1RUzVRam85M3dtZzBXbVRxbWdlVC9mekNFUjF0UDFEdEtrcWwxR0x4bThQaDJnMkc2L1U2eWxVaEtDaldZZUI4SVJ3T2IxbXNjQjFsZ25sN0Ixa0VHOGhzVHk3WHphN05QSmZMdytUVWdNUUFBQ0FBU1VSQlZOYXRYOExKazY5QXBaS2hvZUVjQ2d1ZnRtalQybHBPOVplWGR4Z0pDV3RwKy9MM0Q3ZHBrUjhlbm1vbDBpQUlBamR2ZmtBSlc1S1ROOWg5ajJSbTJPUmtQNnFxamlFZ0lKcjYyM0k0UE1USFd5OUFLcFZ6S0N0N0hlUGozVlE3UDc4dytQdUhZKy9lYjFtMTcrdXJ4OVdyYjRJZ2pPRHgrTmkxNit1b3FIZ0xVdWtrVHAvK0piWnZmd25Cd1hIdzlnNUVmdjVodStOZERIZnVWRUNobUFGZ3lyUjFKaERneU9tbHFla2lsZWtWRXBJQU5wc0R0VnFPNjlmZmM5ajN5TWdkakl6Y2NYYjRBRXpsYnhhS0tRd0dQZTBDOEVMTXN6ZWxVcEZMWlk5aVlyS1p6TFRQQVBIeHVWUlpuY2JHRW9oRWZVaE8zb0RFeEx4bDZaL0g0enRWcXFLdnI4NmlISTR6cFg3b0FzYjNndWJtVWt4TTlJREZZcU92cnc1OWZYVk9IeHNVRkl1Y25GM1U4K3JxNHhnWWFLUnRLeFlQNG9NUGZtSzEzVkV3L242eE1GanFLbnE5MXVwL0twT0pRUkJHK1BnRVkzWjJBZ0JRVUhBRVY2KytpWTZPNndnSWlMUnloREN2RWI4U3ppVmNMZytGaFU5RElobEdWdFpPaTlmUTYzVW9LL3NiMHRLS0Z1MENSam80a0FGeFoyaHJ1d3FScUE5ZVhnRTRmUGhIdE1IMmxwWXJxSzcrQ0hGeHE1Zmt6c0Zpc2JCbHl3djQrT04vUjAvUExZU0ZKVm5kR3h1TlJseS8vaDRJZ3NENjlZL2J6TVFXQ3IyUW4vOG9kRG9WaEVKdkNBU2VFQXE5d2VkN1FDajBBcC92QVRhYkRhUFJnT1BIZjRIcDZSRXFjR2hlK3N3YzBzbU1GSVJFUktUaHVlZm9TNndRQklHMzMzNFpBUERNTS85dDl4N0JZTkRqM1hkTndqRkh6aEFyQlhudnl1UFpGM0NSQXBXWm1YR0VoaWJZYlRzNU9ZQno1MzVuY3ovNWR4NFlhS0tDMlBZSUNVbWc3Z2ZkM0lTVVlFOHVsMkJtWmh6Ky9oRVFDTHdRRUJBSmthaVhPaTRyYXlldVhIa2ROVFVmV3dpL1JhSStkSGRYSVNWbEU2MjdRR1BqUmRUV25yVGFMaFI2V1R3WENEeXBRTFRCb0VkL2Z6MDhQSHlwOFpIYmJERTlQWWJTMHRkQUVBUnljL2M3L0k3S1lyR3dkZXZ6T0hYcWw1Qklobkh1M08rd2QrL0xGdU15ZldlaUx5UGxDa3NWM0JvTWV0VFZuUUVBckY2OXoyYTdlWmUxZXhPNjRuQzRGa2tTbzZNZGNITVRVbTVZNVBjWW85R0Fob2J6YUdpNEFJSXdJamw1UGRhdGU4emhQYXhNSnNhdFd5ZHM3cGZMcCszdUIyQ3pyR1ZRVUN3Q0FxSlFXdm9Yc05rY0pDYm1vN2UzRmwxZDlHVUh5Yjh0V2ZKbGVub0UwOU1qRnZ0OWZVT3R4QlNmcHZtTmdZR0JZVEV3WWdvR0JnWUdCZ1lHQm9iUEpNUERyWlRMUW16c2cyRjE3K1ltUUhoNEtvYUhXeUVTOVVHcGxNTGQzZWQrRDhzQ3ZkNVUrMXFsa21GOHZNdENXREl3MEVnRms0T0NZdERiZTl2aVdCK2Y0Q1ZsOXRiWG43T29UZTJvSElkU0thVWVMM1IxY0lZREI3N3Z0TWpHSHUrODgxMlhIUm1jeGM4dkRQbjVSMkEwNnBHUllXa0JQRDA5aHBvYTA4SmNXbHFSUlZCdEtSQUVnYXFxWTFTZ1BqWjJ0Y05NMmFTa2RXaHB1UUtDTUZvNHdnQkFXRmlTbFpoaVlLQVIxNisvUndYby9mMGpVRno4SW54OVE2MzZsc3RuVUZ0N2tySmY1M0I0Mkw3OXF3Z0xTOEx1M2QvRUo1LzhGZ3JGTE02YytUVldyZHFHMWF2M09xdzM3Q3BxdFFMMTlaOEFNR1hDa2U0WGpyQlhYMWlobUtYRVNaYXdiR2FLRWdSQkNZZzRIQzVZTERZVkVHR3gyQTRYcGVuMjYvVmFxZ3lEczR5T2R0RGEzdHZpeUpHZk1tSUtoaVhENTd0ajY5WVg3TGJwNnFwQ1QwOE5XQ3dXQ0lLQTBXaEFYRnd1WW1PWEhtUmFiaVluK3ltbkhUYWJqZUhoRnFlT0k5K1hyUUN3T1ZxdGNrbGp2RitRQWR6QXdCaXJER2h6SmlaNm9ORW9FQmFXYkdIbFBqTFNadFdXRkZCNGU4K0xLYmhjSG9xTFg4VFpzNzhGV1FMQ0hQUDVkcVdJaWxwbEpaWXdHUFM0ZlBrMURBKzNnU0NJUllzcHlMK0pScU95MmxkVmRRd1JFZW1JaWxwRmlSOW5aeWR3Ky9ZcEFNREdqVTg1ZEMxWURnUUNEeFFWZlJHWEx2MFpXcTMxT0JzYkwwQWlHVVppWWo0eU11eTd6R1ZsYlhmNGVtdzJCOXUyZlJtZW52NFFDRHpBNTd0amRuWUNVMU9EOFBPYkY1MXFOQXFMakhIVHNXeXcyZFlsUmdEVGZRSmd1a2R4ZEE4eUgreGtyM2g1SVZ1UWM0TTl4d21qMFVpMW01NGVkU2ltSUFnajlIb3RoRUl2ZUhyT081SVlqWHBJSkNNUUNEemg3eDlvdFozUDk3QnlPSm1hR3JBUUsvdjVoV0gzYnBNYlJHdHJPYXFxUGtST3poN0V4dVlBQU9WYUFaaUVmYjI5dFZRcGsvaytCK0hwR1lDQ2drZHB4NjlVbWpMdUV4TUxxSE4vb1NnaVBYMExQRDBEcUhOTnJaYWp2NzhlL3Y2UjFQVkpwOU5BS1BSQ1lLRDFkeUtGWWhZbEpYK0NUcWRHYkd5TzB5NS9Bb0VuZHUvK0JqNzU1TGVZbmg3RjJiTy94ZmJ0TDFGQ2FUN2ZuYmFNMUwxbVlLQUJjM05UZHgxa1ltMjJJOCs3aFhPclRxZEJaZVg3ZGw5amVub1VBRkJUYzlKdUNZK2dvRmlzV21WeUxmVHc4TVhldlM5VCsxNS8vYXNJREl5MjJDWVdENk9pNGkxTVQ0L0N5eXNRaFlWUE81MWdFUktTWUZPSXNGVEkwaXY1K1k4aUlDQVNFUkZwTnUrRnVydHY0ZXJWTjVHWnVSM3IxbjNPYW45SHh3MmJndTFQMC96R3dNREFzQmdZTVFVREF3TURBd01Ed3oxQXFRZjBSa0JudFB5dE53STZ3L3kyaGZzdDJwbjlOaEx6UHdiQzhybVJBQXhHZ0lDZC9UVGJscnFmM0ViY2Zhd3pBbXdXOEYvTFZ3bGpXUmtkYmFjZUwzWVJlaVdJakV6SDhIQXJBSk85cUROWnR2Y1M4NFhMdnI3YkZvdEk1dlhsdTdxcXJETFRVMU1MRnkybWtFb25yVW9XT0xJYU5SZFQwSlcvZUpoUXFXVDQ0SU1mMjIxVFYzZlc0cm5Cb0tlQ2FWMWRWYlNXMW41K1lUaDB5SGxiZktWeUR0ZXZ2MHU1WFpEV3RvN3c5NC9BbmozZlJGM2RXY3pPamxPQk1NQzB3RWlpMWFwUlZmV2h4Ym1UbGxhRWRlc2VzNnJSTEJZUG9iMzlPcnE3cXlpUmpaZFhJTFp2L3dxVlNlYnJHNEpEaDM2RXNyTFhJUkwxb2JYMUNqbzdLNUdTc2hGcGFZVzA0b3pGSUpFTVU5blJCUVZISE5hVEpqSFBhbDVJYmUwcEtsQm5qa0RnZ2VlZi95TnRmeE1UdlRoNzlqY0FnRTJibmtaaVlqNk9IalhabEtla2JFUmg0UmVjR3BjdG5CRmtPSXZSYUZnV1czQ0dUd2RHb3hHenMrTTRmZnBYTnR0SUpNTlcyY3FCZ2RGNDVKSHZPZlVhYXJVYzFkWEhFUldWQWJGNEVGcXRDdEhSbWFpcE9ZR29xRlgzTEFQV0dlVHlHVnkrL0ZkcURuL2hoVmVkUGxZc0hzYkprNjlZYlYrMzduTld3Wk16WjM0RGthZ1hnWUV4TnEzYnpWMW43S0ZVenRIT1dYU1FuMzFTZ09rSW9kRExJbkJQWGtNS0M1KzJteW5kMEhBQnQyK2ZSa0JBRk5hdmY0emFYbHI2R294R1M3RUpHWUR6OTQvQTBGQXp0ZDNQTHd4UFBmVkwybm1kdkNleVZhcHBKZEJxMVNndC9Rdkd4am9SRnBaczB5Wi9ibTRLbHk3OWhYWmZjSEFjY25KMnc4M05KR0pUcTJVVys0ZUdXdEhhV29idTdsdDQ2cW4vQXBmckJxMVdqVXVYL2dLZFRvT2twSFVyZHUrc1ZNNVozYzhBUUdUa0traWxrN2grL2U5bVd3bXord1hXZ24wbWhFSXZyRjE3QUlBcDRQZmVlNDduaS9qNHRWU1p0ZVRrRFdocHVZeFRwLzZMdHEybnB6OFZzTGNIK1RseVJzeEpmbzZjdlpkWUNjalBtRWpVaTdxNnM4ak5mY1NxalZJcHBRS2pVMVA5QUlxYzZqc3VibzJGWThuczdBUSsrdWhuaUluSlJsSFJNOVIybVV5Q0R6NzRNYUtqTTdGbHkzUFVkcjFlaHpmZi9NWmkzaFlseUNrc2ZBWXNGb3Q2bndhRERrbEpCWWlQendWQkVIZTNXNVkwSk1VVVJVWFBVTmNMRHc4L0MyZVhEUnMrNzNBTVBCNmYxckZGS3AzRWhRdi9jN2VzVHhTMmJuM0J3aUhQYURTaXZiMENpWWtGdEFKVVg5OFE3TnYzSFp3NzkzdElwU0tjT3ZXZnlNMDlnS3lzSGN2aXRMY2NKQ1Rrd2RjM0ZON2V3V2h0TFVOazVDcjQrb1pZdGJNbHBqQVlkRFpMM1Mxa2NMREo3bjZkVGtPSktaeWhxYW1FdWs3STVSSmN1T0JZSE1IbmUrQ1paMzRMRm90Rk9RRUJzTHIrdUFycEttRk9WdGFPSmZXNUZCNjIrWTJCZ1lGaE1UdzQzeFFaR0JnWUdCZ1lHTzRoYWdPZzBRTWFnK214MWdDbzlYZC8wenpYMkdpaklYLzBaby9ObnV1VzlqMlpZUVVSaWZvQW1ESW8vUDJkcXo5OUx3Z09ubGVmaUVSOUQ1eVl3andyc0wrL0h1dlhmNTVhRE9Gd3VMUlppdk9aOFl0ZnlMdDkrelFWVk1ySTJJYlcxaktvVkhOUUt1Zmc3dTVOZXd5WldRb0FIaDcrTHIrbVdpMkRYTzVjb01jK2hPTW1qbm9nQ0lmbFF1eGhLOERsYXA5c05oc1N5VEFBMHdMaDd0M2ZjTm85eFZHSm5QSHhibFJVdkVVNWp2QjRBbXplL0VXTEdzUVRFNzBZR21yRzBGQXpabWJHcWUwY0RoZVptZHV4ZXZWZXEzUFEwOU1QKy9kL0QvWDFuNkM1dVJRNm5ScXRyVmZRMm5vRmZuN2hpSW5KUmtSRUtzTERVNXorTzlDOXR5ZWVlQVhkM2RXSWo4L0YwRkFyWkxJcG0vV1BTV3paR0E4UHR6bTlXR3lPZWRCenVkMDNBQ0F0clhCSmx1M21ORGFXb0xiMjFMTDA5U0R5MjJGZ1NydThwWTZjWWZJaE14cVltaHJBK0hnbmhvWmFjUERnRDVHWVdJQ3BxWDVJSkNPSWlzcXc2U29razRreE90cnVrZ0NpdXZvNHRGb2xDZ3FPVUZiemVYbUg4ZEZIUDBOOS9Ubms1UjFjbHZlMFZOUnFCYzZmLzROTGRjY1h3OFJFajRYMS9WSXhMOHZrTENiSEI4ZnMyUEZWaTRDMVJtT2E2enc5N1YvYjA5S0swTng4Q1cxdDVVaFAzd3dmbjJDcXY0VklKTVBnOFFSVXlRWnpiQVY5dEZwVEVOVThTR2FMZ1lGR2xKZS9BV0IrN3UvdHZXMVJlb1VVQmw2NThuK1VRRThnOE1TVFQvNG5BSlBJNXRLbC80VkVNb0xJeUZYWXNlTWxPMk5UMlF3bWtwOGI4djVwNGJuVzNId1JnT2wraTd5bXpzNU9ZRzV1Q2dFQmtkaTBhV25DUEh0b3RVcDBkRngzK2JpZW5sdTAyNzI4QWlreEJVQ0FJQWg0ZVBnaEtXbWRWVnUxV29hT2poc1dyaTRGQlVjUUZCU0xxYWtCNkhRYWFqdVh5NE9YVnhBU0UvUHRacitUU0tVaUFJN1BXV0QrUExnWHpoKzJNQmNrMTllZmc3dTdEOUxTTE1VUzVIc0NUQUx3aHdGYnd1VFcxaklyNXpSZ3Zyd0RZUHI4Q1lWZUZ0ZWROV3ZtblNNdVhQaWpoVmdZbUhjZ0U0bDZjZXJVTDYzNmo0M05RVTdPYmt4TkRhS2s1RTlRcStYdzhRbkJybDMvYlBYLzcraTRnWnMzUDBSOS9Uazg4Y1FydFBPT24xOFlEaDc4QVM1ZWZCVXpNK09vcWZrWWJEWWJtWm56cml6ZDNkVXVsWUdMakV5bi9id3Nsb2lJTkF3UHQ2S3E2aGg4ZklKeDhPQVByY1FoODJYdzZLL3h3Y0Z4S0M3K0N1MitxMWZmeFBoNEYvYnQrNDZWb3dsZ0VwclpLemRqaTRDQWFHb09JTzgvUWtPVEFKaStUNDJQZDhIRHd3LysvaEVBZ0xHeER0b3lGbkw1RE41LzMza2hPeDJiTmoxbDhYbDA5bnVpMGFpLys5dGdNWitSa0hPUHdhQ245cFBPRi9aNDJPWTNCZ1lHaHNYQWlDa1lHQmdZR0JnWUhuZ1VPa0N1QTJSYVFLNjFmS3pVQWFxRllnYTlwU0Jpb1dDQ0VUZ3drQm13QU9EdkgvNUFXVXlTQ3pBQU1ETXpkaDlIWW8xZXI3TW9zNkhSS05IVlZZWDBkTk5pVGxwYUlkTFNMTXNiek0xTjRjTVAveCtBcGRYWlZhbE1XWk5SVVJuSXlkbERMWGlPanJZakthbUE5aGd5U01UajhSZmxRSERoQW4zMi8vMUFyOWM2ZEpDWW5aMkFqMCtJUzZJVlYyclZrc0dmNHVLdm9McjZJMnpaOGp3Vm1Gb09aREl4SmFRSUNJaEVjZkZYclBxZm5oNUZVOU5GNmptZjc0SFUxRTNJeUNpMkthb0JUQ0tRdFdzUElEMTlDeG9henFHajR3YU1SZ05tWnNZd016TUdvOUd3SkRFRllEclAwdE0zbzYydEhEZHZmZ2dXaXdWUHp3REV4TkFIMU0xZEdjd1g1alVhSmE1ZmZ4ZUFhUUdUejNkM09qUGN2QjJmdi94aUNnYm5TWE1IZElRV0hEWWJiQTRITEpvU0FjdUp4Z0JJTlVDRWwrTzI5eE90Vm8zUjBUdVV1MDFyNnhVQUpndHlUMDgvRkJaK0FRTURqU2d0ZlEwQkFaSEl5enRFMnc5cFE1MlE0Snpnc0x1N0d0M2QxVWhOTGJTNEZ2bjRCQ010clJCTlRSY1JIWjFwVVRQOWZxQld5M0hod2g4aGxZb1FGWldCbVpreHlPWFR0RUVQV3pqckRsRlhkeFp1YmtKb3RTb1lqWHBjdWZJNm9xT3piRjVUSFJFVUZPdjBOV1Zpb2dkNnZSWmhZVWxPSFNNVXpzL3ZScU1CMDlPajRQUGRIWW9ZQkFJUHJGNjlEN2R1SFVkRnhkdll1L2RsbTBFaFUyQXMwZW9hYWk5SVJZbzZXQ3lXeGYrSXZGNlMyN2hjTi9ENUh0VDVwZFdxTVRVMWNMZXN3WHpwaUxtNUtjaGtFdmo2aGxMbFM4aEEvZWhvTzY1YytSczBHZ1dTa3RhaHFPaUx0UGV2NUgxYVNFZ0M5dXl4ZEhJUmk0Znd5U2YvVFFXeFNMR1N1ZFBYNUdRL3hzZTd3ZWU3V3dnQ2c0TmpVVmo0QllTRnBkeVRqT0t3c0dUczJ2WFBTKzZIN3A3STJ6dVFWancxUFQxbTVZTEdZckdRa0xBV0NRbHJselFPVWdEcTQyT2RoYitRK2N6dCt4ZHNKTy9Ic3JKMm9LUGpCaW9yMzRkQTRJVzR1UG5TaUpPVC9RQUFMNjhBeUdRU3pNNkthRjBHSGdROFBRUGc1eGVHckt5ZFRqdkpkSGRYd2J5OGowSXhZN2RzNE5TVXlmSEkvSDZVZENBd0dIU1Vzd1c1WGFXYW83NzNhVFJLNlBWYUJBUkVZYytlYjBJb3RMeVk2M1FhcXB4Y1Z0WU91M09mbDFjQURoejRBU29yL3dHWlRJeFZxN1paN0orYzdLZEs0em1EbTV2UUpUSEZqUnYvc0JJNnltUmlpK2RSVVJsSVNNaERiMjh0eXN2ZndLNWQvN3pBaFlQZW1ZS0V3K0hhZEIwMEY0dlJ0U0ZMVnJxS3FWemlMdXE3YldKaVBqWnZmaGFBU1FROVB0NkZ0TFJDcWpUTHUrOSt6KzVuT0RJeUhaR1Jyam44U0tVaXRMZGZzOW8rT2RtUE0yZCs3WFEvYlczbGFHc3J0N24vOXUzVHVIMzdOQUNUQTlqaHd6K3kyOS9ETnI4eE1EQXdMQVpHVE1IQXdNREF3TUJ3VDVCcDUzOFVPbURPVEJnaE45dG4vcHdVVFh3YTRITUFMaHZnc1MxLzAyMmpmblBvMjdseEFEWk1KVFJZTElERE1qMG1meFkrcC90eDFJYXVUNWFEL1d5V2FibkovTGtiQjZpcnU5OS9mV3ZrOG1scW9kczg0K2hCZ012bFFTajBoa28xQjdsY2NyK0hZNEc1RFRTNWNOcmFlZ1ZwYVlVMkEvam1HWmN4TVk1dGtHMnhjK2ZYY09iTXIxQlFjQVJDb1JmMStzNklLWUtENHhjbG1PRndlTXRpaTd0WVJ3bWRUbzNhMmxNWUdHaUVYcStsTWxQcG1Kc1Q0L3IxZCtIaDRZZjgvTU1XYmc1TFpXWm1ESGZ1WEVWUFR3MlNrdFloTCs4Z3NySjJZbnA2Qk5QVEk0dnEwOHNyQ0lHQlVSYmJrcFBYWTJwcUFBYURIaHMyUEVFYnJFbFBMOExzN0RpVVNpa1NFdFlpT2pyTHBjeDBkM2R2Yk56NEpISnpIMEZQVHkxNmVrenVEOHVaa1I0UmtRWXUxdzE2dlJibDVVZHg4T0FQYVlWRTVtSUs4NFg5bXpjL29MS0UxNnpaaDhIQkpxZkZGRkxwdkJ2TGd6YTNmZGJZRndBY0N1MUFZR0FnZ29LQ3dPT3RiUER4MWpqdzQrdEFqRzFOMFgybnZQd045UFhWV1p6N2taR3JrSkd4RlJFUmFSYmJlRHcrZW50cmtadDd3R3IrMW1pVTZPMjlEUjVQNEZTQWMycHFFTmV2dndkM2R4OWFjY2FhTmZ2UjMxK1BzcksvNGZEaEg2K0lxNHN6eU9Vek9ILytENUJLUlFnTFM4TDI3Uy9oK1BHZkF3RGVldXRieS9wYUF3T05HQnZyeEpvMSsxQmZmdzVLNVJ6bTVxYlExMWNIaFdJR09UbTdYZTZ6b09DSTAyMlBIZnMzU0tVaWJONzhISzBUaEQwa2toRVlESG9xSTVqazJyVjM0ZUhoaStUa0RSWjlabVlXWTJDZ0FTSlJMOHJMajZLNCtDdTA5d1MyYXN4TEpDTzBaVlBNZWY5OStrQVQrWDg3Y3VTbkNBdExRbGpZeXdCTXptTm56dndhTVRGWktDeDhtbXBmVzNzYWpZMFhrSnQ3Z0JMaTZmVTYzTHAxQWkwdGx3R1kvczcyN054Sk1RV1BKN0FaY0NXRFdHVFdObm50SUFnQ1ZWWEhBQUNyVisrMXloWlBTZGtJQUtpb2VKdHllS05EcXpWbDUvZjAxR0IwdE1ObU93OFBYK3piOTIzYWZTd1cyeW5IajhXZzFhb3dNZEZqdFgxdXpqTGdxMVlyY096WVR4RVNrb0JkdTc1RzIwOVBUeTFTVXpjNXZNK2NtREM1dHBpTHBtMUIzamZlejJEanpJeXBuRUZjM0JwRVJxYmp3b1Uvb2J6OERYaDRmQWZCd1hFQWdKR1JOZ0JBVnRZdVZGYitBMzE5dDdGbXpiNzdObVo3bUpjUGNaYkV4RHpxTVNsK0lBaUNjcGdoQ1F5TXBwd2YvUDNEOGVpalA2SDJxZFZ5dlB2dTl4QWVub3JkdTc5T2JWL29UaEFabVlZOWU3NEZmLzl3V3FlVDV1WkxVS25tNE9jWGJ1RXlZUXMzTndHMmJuMEJPcDNHNXJtNWE5ZlhFUmFXUkxzUE1EbkdYYnpvZklrcGt2NytlcWZhYmRyMEJVeE5EV0I0dUJYMTlaOVlsSkt4VndidmZ0UGJXd3ZBOG51dFdEd0VBUER6bS85ODYzUWF1OWUzNE9BNFpHWVd1L1RhSXlQdHRHSUtEdzlmcDg2TDJka0pEQSszSWlnb3h1b2FDcGhFNjZPajdRZ0xTMEpnb0trMHB6TnVFdy9iL01iQXdNQ3dHQjY4S3hJREF3TURBd1BEQTR0U2J4STZrRUlJMlFJUmhHemh0cnR0RmM0bHlOMFhQSGlBa0d2NmNlY0JBaTRnNEpqRUQyNGMwM00zam1tYjI5M3RmQTdBNTg0L0ZuQUJON1pwbTNsYndkMTlEQThlNXRhMXpwWW91SmU0dTN0VEpTd2VKTXpIazVXMUU1V1Y3ME1xRldGb3FNVm05ajI1NEJRVUZHTXpnOGdaM053RU9IRGdCM0J6RXdBQXdzTlQwZGxaaVpHUk96QWFqVllMaFVybEhHVTVhbStoMEI0SERuemZLdUMvR041NTU3dlFhQlFPMitsMEdveU9kbEFMVWtxbEZJMk5KUUFjTHpqVjFwNkV3YUNIVENhR3A2ZHJnYW1GRUFSQlpTUUNRRW5KbjZqSFpEYlJsU3YvUndtU0ZrTjYrbVlFQmxxWGk5aXc0UWxLd0tKU3lXemFNUVBBOEhEcm9sOS8zYnJIa0pHeEZSa1pXMkUwR3NCbWMyamJ2Zm5tTjJtM0E3QndhVEhIMXpjVUd6YytpWXFLdDZIVGFWQmEraG9PSGZwWDZ0d2xNUThvazhJUmdpQW9xK3lBZ0NqazVPeDJXUFBaSERJempNOTNoN3U3OTVKck1qTXdMQ2N5bVFRY0RoZng4Ymt3R1BUbzc2OUhVdEk2UkVWbFdMVGpjbmxJU2xxSE8zY3EwTjlmYnlXWWFHcTZDSjFPamR6Y1J4ek9qU3FWREtXbHI4RmcwR1BMbHVkcGhSSkNvUmVLaXI2SWl4Zi9GNWN1L1JuNzluM2JKWkhXY3RIVmRSTlNxUWdSRVduWXNlT3JGb0l5WjRJa0pHcTEzRzZaSUwxZWkrcnE0M0J6RTJMVnFxMm9yejhIVDA5L2JOejRKTTZkK3oxcWEwOUJyWlpqM2JyUExlbjlyQlNrVURJOGZMNXMxT3lzQ0YxZE4wRVFCT3JyenlFOFBCVnBhWVdJalYwTk5wdU40dUlYY2ZyMEwrK1cyamlLd3NKbnJPWmtXd2dFbnBTSXdCeTlYa3ZkNHdnRW5vaUp5YmJaeDBKUkFpazJjSFQrR28xR25EbnphMGdrdy9EdzhNV1dMYzlidVNpcDFYTEt4UUlBZGI5QmQ2NlRRU3dlVDNEM054OGVIbjZReVNUUWF0WG82TGlCeWNsKytQZ0VJejE5aTgxeEtaWDJCYi9rdFVlblV6dHdTckcrajVqUFNLZS9MaThIRXNtSWt5Vm1DR2cwQ3VoMEtvdXRLcFVNcmExWDBOWjJGVHFkR2hxTkFxdFg3N0haaTE2dm82N3Q1dWV0N2ZiM1A5ZzRQdDRGQVBEekN3ZVB4OGU2ZFkraHF1cERYTHIwWnh3NDhBTnd1VzRRaVhyaDVSV0k1T1QxcUtrNWdaNmVXMWk5ZXUreUNKRlhnbXZYM3FVK3M4NWdYbUpIclphQncrRkJwMU5UUW5HQ0lHQXc2Q3p1NTVaQ2FHZ0M3ZmE1T1RIbHlyWnAweGRzM3JQU1lVK1F4T081T2R5L0dKNTQ0aFdMT1Frd2xYUWl5d1NTa0lLUE0yZCtqWWFHOHdnTlRhTEtBWkwzMlBmaldtd1B2VjZIam80YjRQRUVpSXhNcDdhUGpMU0J4V0loTkRRUndQeTV3ZVd1akNCc0laNmUvazVkczd1N2IyRjR1Qldob1VtMDdUczZibUIwdEIzUjBWbDJSWHZtUEl6ekd3TURBOE5pZUxDdVNBd01EQXdNREF6M2hSazFJRkdiZm90VndMVEs5RnlpbXQvMm9OVGc1bk5Nb2dmM3V3SUlEN2U3UWdnek1ZVDczUjhoYi82M3g5M2ZRck45Z3BWYm8yTjR3TkhwMU5UakIvR0xQTG53WWpEb1FCREVBN01vYWI1d0hoS1NnTEN3Wkl5UGQ2RzI5aFNpb2pLc0JBMFRFNzFVcGs1S3lxWWx2NzU1NENNK2ZpMDZPeXVoVXMxaGNMRFJ5b25CUEpCRWwzbnpJTkhjWElxaG9SYUlSTDFXQzdJY0RnL1IwUmwyWFQxRW9qNzA5WmtzWUZhdDJvYWdvQmlYeDZCU3lUQTgzSWFSRWRQUHdwclBIQTRYRVJIcGlJN09CR0JhWU5acVRVRVNGb3NGTnpkM3VtNFhRSmoxUzM5T201L3J6dGIvWFF6bVFnaDdpOUtMZmYzazVQVVlIVzFIVDA4TnBGSVJLaXJleG80ZEw5a1pnK21yT1l2RlFtSmlQdHJicjZHNCtFV1hGc3dKZ29CWVBBakF1Y3d3Qm9aN3pZWU5UOERYTnhSY0xnK05qU1YyczFjek1vclIzbjROZFhWbkVCdWJRd1ZVWm1iRzBkcDZCUUtCSnpJeTdHZDBxbFF5bkR2M095Z1VNOGpPM2tVRmFlaUlqczVFZXZvVzNMbHpGVmV1dkk3dDI3L2kwdWR2T2NqSjJRMkNNQ0luWjQ5VkFNa1ZZWU5ZUEd4WFRGRmRmUnd5bVJnRkJVY3M1dTZBZ0VqczIvZHRuRHYzZTdTMFhJWmVyOFhHamRhaXQvdE5WMWNWQUZqOFAzMTlRL0RZWXo5SFM4dGxkSFZWWVd5c0EyTmpIZkR3OEVWYVdoRlNVd3V4ZS9jM2NmNzg3OUhYVjRmSnlYNXMyZks4VTJKTFQwOC8ycXoyL3Y0RzlQYldnc2NUUUtOUklpZG5EN3k5blhNRUlxK0ZqZ1M5YkRZYnVibVBvTGUzRmhzM1Bta2x5dWpwcWNXTkcrOWgyN1lYRVIxdEVpV1JnbUc2dnNuN1gxSk1BWml5NmhXS0dYUjNWNk91N2d3QVlOT21wKzBHTWZmcytZYmRjYmUwWEVGMTlVZElTeXR5K1J6UzYwM2lDeFpyNVQ1L1FVRXhLQ3A2MW1yNzNOd2tTa3RmczNtY1NOU0hqbzdyNk8yOURZTkJCMDlQZitUblA0clVWR3V4alRtZG5aVXdHSFR3OFBCMU1uT2JMQTl6YndLeEM1SEpKSkRKSkFnSWlLU0M3UmtaV3pFMU5ZQ2VubHVvclB3SGdvUGpRUkFFNHVOendlWHlFQk9Ualo2ZUdnd05OZHNWRnQxUERBWWQ5SG90Y25KMk81emZPenR2V3BUdWNYZjN3ZlBQVzViL201NGV3NGtUdjdENFBLMEVOMjkrQUlOQmo5VFVUVmFDaTg3T20yaHJLOFBldmQrK2I2NUtDK0h4K0ZZaURWdmZaWU9ENDVDUlVZeVdsc3VvcXp0akpxWXd6UU91bENOY0NaVEtPYlMwbE1MSEp4U3BxUnZSMGxJS3VYd2FhOWNlb0FTUFNxVVVJbEVmQWdOanFQL0IvRnhyK3pOc05CcGNLdUVGT0YvRzYxN3lzTTF2REF3TURJdUZFVk13TURBd01EQjhpaGxYbUFRUkJpTXdMRE1KSkVpaEJDbVNrS2djOTdOY0JBZ0FIejdnelRjVE9mQXN4UkNrVU1MVHpTU2NvUGJ6QU0vNysxMmE0Vk9FZWNENmZpL1MwR0crd1BjZ2lTbWswa25xc1pkWElMS3pkMko4dkFzek02WWEwK25wUlJidG01dE5XVlNtV3J1THE4RnVpL0R3RkFpRlhsQ3BaR2hwdVdJbHB1anNyTHc3emdBcVM4aFYxR29aNVBLWkpZK1ZMdlBTbk5iV0sxUlpCM084dkFMd3VjLzlERnd1RDlQVG8zanJyWmRwanpjYTU0UHluWjAzcVBmdURDa3BHN0YrL1dQNDhNUC9aeUV5TXFlbzZCbkV4NisxV0JCOCt1bmZvTCsvQVpjdi94VnNOaGRQUFBFZnRMYkU1clMzWDhlTkczOEhBSnRPSnJaSVRkMWtsYjN1S2xxdENoVVZiN3QwREZrTG1ZNmVubHQyN2NzM2Jmb0NSS0kreUdSaURBdzBvSzJ0M0tMK3ZMbVl3anhvbFpoWWdPRGdPUGo0QkxzMFZvbGtCQ3FWcVJUUGd5NGdZdmhzNG9yVGo0OVBNRkpTTnFHajR6cnE2ejlCWHQ0aDZQVTZsSmNmdmVzeThhUmRad0ZTU0RFek00NklpRFNzWFh2QTRXc1dGQnlCV0R5SXdjRW1sSmEraG0zYnZyeGlaUWJvWUxNNUZqYm5LOEhnWUJQYTI2L0IyenZJWWo0aUNRaUl4SjQ5MzhTNWM3KzdXeEx0d1hLM21ad2NFQVhHQkFBQUlBQkpSRUZVZ0VReURCK2ZFQVFHUmx2czgvRUp4cVpOVDJIdDJvTm9iNjlBVzFzNUZJcFozTDU5QnY3K2tZaUp5Y0wrL2QvRHhZdXZZbTV1Q3A5ODh0K0lqRXhIUnNZMlJFYXVjdmxlNjg2ZENnQ202OFRseTM5RlkrTUZwMHNKek15TUFZQlRUbEl4TVZtMDE4elIwUTVVVkx3RkZvdHRJYktReVV5bEt1aEtQWkVpRHZQMllXSEpHQnhzUWxYVk1SQ0VFZW5wV3hBZW51elUrMWdKU0djTlIvY1VTNEhMZFlPL2Y3alQ3YVhTU1J3Ly9ndnEvMGJlQXljbmIzQ1lPYS9WcXREVVpISVpTMDB0Y3VvODAycXRSUy8zRXRLOVllRzlkV0hoMDlCcVZWaTc5Z0RPbi84RFdDd1dVbE1MQVpoRTB6MDlOV2hvT0kvbzZLd0g1cnNMWVAxZEtpZG5qOE81ZlhTMEE3T3pFM2JiMEltVHBxZEhhVjNOUmtiYUxMWTc2KzVHT2dtWXl2ZzlhclZmTEI2RVJES0NxMWZmeEs1ZC8veEEvZDJkWmUzYWd5QUl3cUpFRENrYW9DdjVkNitZbWhyRUJ4LzhDQWFESHRuWnV5Q1ZUcUt4c1FSQ29aZUZtTE9qNHdZSXdvakV4UG52dXM1OGhoc2JTeWdId3VWQ3A5UGd2ZmYreGVaKzhwcmUybHBHV3k3RTFXdit3emkvTVRBd01Dd1dSa3pCd01EQXdNRHdFQ0xWbUFRUllxVkpFR0h4YzNmYjNNb2s4MUlJdUlBdjN5U09JSCtiUHpiZjVzTTNpU0lZR0I0VXpCZG1WaXJ6ZlNtUVkyS3gyQTVyTU45THlFVmtEdzgvdUxrSkVCV1ZnY0RBYUlqRlE2aXZQNHVFaExYVUF2M1lXQ2NHQjVzQkFHbHBSUzQ3Z0V4TzlsdUlCQmJDWnJPUmtySVJqWTBsRUlsNk1UblpUOVZ3SGh2cm9rcDhwS1lXTG5waDhjS0ZQenB1dEF4NGVnWkFyVllnT2pvVENRbHJNVDdlamJhMmNyRFpYT3BjTlJxTk5zVU81cmlhNFVTZWE1NmUvcGlaR1FPUHgwZDBkQlk4UEh6UjNGd0tBSWlJU0tkZGRJNk96Z1NmN3c2TlJvbWVuaHFrcDIrMjh6bzZORFNjQXdDRWhNUmJXT002ZzU5ZkJHSmo2ZDA1dEZvVkZkU0tqczZ5R1NCWlRObWM1T1QxTnZkTlRRM1lGVlB3ZUh3VUZUMkRjK2QrRHdDNGRlc0V3c0tTcWF3dFc2S3VnSUJJQkFSRXVqeFdzblk1QUVSRXBMbDh2RE8wdDErbnNzS1h5bkxaWWpOOGVzbkxPNFQrL25vME5wWWdJQ0FLUFQyM0lKR01JREV4SC9IeHVUYVBtNXNUNCtMRlZ6RTdPNEhnNERqczJQRlZwMXdtdUZ3ZWR1LytCczZlL1MyR2hscHc5dXh2c1dQSFYrM1dQQjhmN3daQUlDQWcydW15RVl2QlhzbWhoZGdLMGtra0l5Z3Zmd09BU1NUSDRYQnBTd0VGQmNWZzM3N3Z3TjgvNHA2N2N6aUN0THJQeU5obTg5b3VFSGhnOWVxOXlNcmFpZTd1V3hnZjc2TEVDTDYrSVRoOCtFZTRmdjA5OVBYVllXVGtEa1pHN3FDNCtFVzc1OVJDUmtidVlHeXNBNUdScXhBWHR4cGhZY25vNnJxSnhNUjhxekljZEV4TTlBQXdsWE5hRENNamQzRDU4bDlCRUFSMjdud0pJU0h4MUQ2SlpBUUE0T3NiWm5XY1Vta1NicHFMS1dKamMxQmQvUkVJd29qQXdHZ3JGNVNLaW5jUUhaMkp1TGpWaXhxcnF5Z1VKaEdyVU9pMVlxOGhsODlROXpqbW1KY0JYTGhkcVpRaU1qSWQ2ZWxiRUIyZFNaMS9TcVhVcnNOSVplWDdVQ2htSVJSNllkVXEyNlZUekNIdjl4ek5LU3MxLzNSMTNRUmdMYWJnY25uWXRldHJxS2s1Q2JWYWpyaTROWlFiUzNoNE1nSUNvakExTllqT3prcWtwaTdka1c2cHlHUmkxTlNjeE5oWUp3NGQraUcxM1dEUWc4Vnk5UDNLc2RpQnpMQTMvOXU3dVFrdHhMOWtTU3QzZHgrRWhWbUxsTXcvdXd0UktHWlJWZlVoV0N3V3RtNTl3Y3FaQmdBS0NqNkgwZEVPREErM29ybTVGTm5aT3gyT204Um9OTm90QjNldlNzVnh1VHlzWC8rWXhUYnkrOGxLSkQzWUU3S0lSSDFvYlMwRFlQcCs0ZVVWaUp5YzNZaU96c0lubi93V2VyMFdSVVhQVU4rTHRGbzFXbHZMd09QeExSSUh0RnBUeHBJOVVWaFVWQVppWXJLZ1VNeWlvZUU4UWtJU0xQb3dHUFNvcWpvR0R3OC9xb3pRN093RU5UNDYyR3lPemU5TGdPa3pJUkwxd2NjbjJFcVFDQUJ6YzFPWW5PeTNlZnhDVm1wK1U2bGtFQWc4SDBweEVBTUR3NmNYUmt6QndNREF3TUR3QUtFM0FsT3FlY2NJYzRHRStYUGRDbnl2SmNVUjFJOEE4QmNBM203emo3M2NUTUtJWUdmYzNCa1lIbURNYlNWZERUN2ZDK1lYWUI2c2pJM0p5VDRBc0ZoOHljczdqQXNYL2djcWxRelhyNytIN2R1L0FyMWVoNXMzUHdCZ1dyRFB6dDdsOUd2TXpJeWp0dllVQmdlYkhMYk56TnlPdHJaeTZIUWEzTGp4RHh3NjlLOWdzVmlvcVRrQndDUkdvYXR6N2l3Y0RtOVpGbkVjQ1hiV3JYc012cjZoMVA5N2FtclFxbzJ2YndnT0hQaSt4VGE1ZkJybDVVZEJFQVRpNHRZZ00zTTdiZitEZzAxVUFHcno1bWZoNHhOQzdSTUt2UUdZUkFPZW52NklqczRDbDh2RDRHQXpiYURCSEE2SGk2U2tkV2h0TFVOemN5bFNVamJhek5DOGZmczA1YjZ4ZHUwaHUvMjZpbEk1aDlyYVV3Qk1iaDZ1Wkp1dU5PSGhLVWhOM1lTT2poc3dHUFJvYTd1S3dzSXZBTEE4TDVZajg0NFVPZkQ1N25ZWDU1Y0NRUmdmU0FFYXc2Y1RnY0FEeGNWZnhvVUxmOFNWSzY4RE1KV1lLaXkwbmYwL01uSUhaV1YvZzBhamhKOWZHSGJ0K3JwTDdoSjh2anYyN24wWlo4LytCaExKTUU2YytIZHMyUEI1V21HVlhENkRUejc1YjNBNFhEenp6SCs3L2daZHdGNXdaQ0VhalJMRHc2MVcyOXZicjBHbjB5QTlmUXR0VU04YzgzSlJiRFlISVNFSjhQTzd2M1ByOEhBckJnWWF3T2U3SXlscEhRQlRVS3lwNlJJaUlsS3RTbHh4T0Z5a3BtNjBLc0hnNWlaRWNmR0xTRWpJUjAzTkNmajZocm9rcEZDcFpMaDI3UjJ3V0N6S1NTUXY3eERPbnYwTnJseDVIWWNQL3hpZW5uNDJqOWZwTkppYUdvQlE2TzJ5QXhFQTlQVFU0T3JWdDhCbXMxRmMvS0tWYTVOSTFBc1dpMlgxOXpBYWpkUjVZUzYwSUYwSUFKTzdnUGwxWEsvWG9xdnJKc2JIdSs2Wm1JSVVneXptYitNc2Nya0VkWFZucmJiYkNyTDYrQVJqMTY2dlc0MUpwOVBnSC8vNElaS1ROOUM2a2xSWEgwZFBUdzBBazFzVlhUQ2NEclZhRHNCK0lIYWw1cC9Cd1daSXBaTUlEbzZEcjIrbzFmN0p5UUUwTjVlQ3plWWdMOC95Zmk0djd5QktTbDdGclZzbkVCNmVBbS92b0dVYmw3T0l4Y09ZbU9nR1lQcjdBOVlaOE8rKysxMm4rdUx6N1pmTm1IZDZNYldMaWNtQ1FPQ0pnb0lqVkJ1MVdvNysvbnI0KzBkaTY5WVhxTzBLeFN6bTVxWnNsaG95R28wb0x6OUtsUkN5MVk3TDVXSHIxaGR3K3ZTdlVGdDdDbUZoeVFnT2puWHEvWjAvL3dlbjJ0MFBTUGVDbFNqSE9UMDlDc0R5ZS9iTXpEZ3FLdDdHMU5RQUFNREhKd1JyMXV4RGZQeGE2UFVhbEpTOENxbDBFcG1aMjVHUWtFY2RWMWQzRmhxTkFqazV1eTArMy9iRUZBS0JKM2J1L0JwOGZFTGc2eHRDelJIUjBabElTNXQzZWRUcE5LaXFPZ2FoMEl2YXJsYkxFUjZlaW9DQVNCQUVnWk1uWDBGcWFoSGxEc25oY0MzT3M0VjBkOStDU05TSHFLZ00ydkpodzhOdGFHMjk0cFJyMGtyTWJ5TWo3YmgyN1Iwb0ZETVFDcjJ3WmNzTGlJeGNHWUU0QXdNRGc2c3dZZ29HQmdZR0JvWjdqRWdKVE1pQk1RVXdvVEE5bmxBQzQzSmcybkhTOGFMdzVRUDVZZk9DQ0QrQjVXTkdITUh3V2NQRFkzNlJXeTZmdm84am9ZY2NrNmVuL3oxNXZkblpDUnc3OW0vVWM2MVdhZFZtWm1ZY01wa0VBQ3lDTUpHUmFZaUxXNDMrL2diMDk5ZWpzN01TWXZFUVptYkdBWmlzZE8wdHJ1aDA4N1dHcmw5L0Y3Mjl0VTViM3dvRW5raFAzNEttcG91UVNJYlIwbElLUHQrREVpT2twR3hZVW1iamdRUGZkOG1XM2hidnZQTmR5cmFhRG1jV1BibGNONHNBT1VFUXFLMDlDWUlnd09kN1lPUEdKMjIrMTZxcVl3Qk1DNE8ybkJheXNuWTRIQU1kMmRtNzBkNStIVEtaR0sydFpiUVpjZVBqM1dodHZRTEFWRlprdWUzRHpSMU1WbUxSZGFtWXNnYmJrWnBhYUNFc01xOTd2TlRNdTRtSkhzcU5KU0VoMytWczhzbkpBZmo3aHp2OCswVkVwRkZCektVeU5OU012cjY2WmVtTDRkTUxuKzhKb2RDYnloaVBqczYwS1Q1cWFibUNXN2VPZ3lBSUJBZkhZZWZPcnkycWhyeTd1emNlZWVSZmNQbnlheENKK2xCUjhUYWtVcEZWNEZBazZnVmcyNzFuT2JFWEhGbUlXRHhNSzZaSVQ5OENzWGlRTm9CaUR6YzNJUTRjc0cwYmZxKzRkY3NrbE16UGY1VDZlL2YwMUtDMjlpUnFhMDMzZHJHeE9ZaUxXNDJRa0VTSHpsNnhzZG1JanM1MFNTQ20xYXB4OGVLclVDaG1rWkd4amJwK2g0VEVJeWRuRHhvYXp1UDgrZC9UQnQ1SjJ0dXZ3V0RRSXlZbTJ5WEJwdEZvUkYzZEdUUTJsb0RINDJQSGpuOUNSRVNxUlp1NXVTbElwU0lFQmNXQ3grUGo0c1gvaFVvbGc1dWJFSEw1TktSU0VYeDhRaWlIcEs2dWF0VFduZ0tMeFFaQkdOSGNmQkVwS2ZPbEs4anlibjUrMWk0WEt3RkJFQmdlYmdFQUJBVTVGeEJlREtHaGlkaS8zenFnUGowOWhoTW5mbUcxM2QzZGgvYi9xZEVvUVJDRTFYY0pnMEdQeXNyM3FiSnJ1Ym1QdUNTSUlzWExkS1ZhU0ZaaS9qRWFqYWl0UFFrQVdMTm12OVYrbFVxR0sxZitEd1JoeE5xMWg2eitKbVNtL2VCZ00wcExYOFArL2Q5MU9zQzZWTWJIdTFGZWZwUVM3ckxaSElTSHB5SXVialZpWXJJdDJtN2MrSlJERVd0ajR3V28xYmJ2M1FIcnNqbjJTc09aWXpEb2NmTGtLd0JZZU9LSlYyakhVbFgxSWNiSHV4RVVGT3V3L0ZOUVVBeHljdjQvZS9jZEhsVitIbnI4ZTZaTG80b2FRaEtTQUFrSkJBZ0JvdGRkRnRocTF1djFGcmQxbXAzWXFYYWVYT2ZlSk01MTRwdG14eTNWM1J1dnQxYzZTMWs2Q0FGQ0VrS285OTdiMUhQL0dPYWdRVzNVRUZyZXovUG9XWGJtbE4rY21Ua3pjOTczOTc2N3VYSmxQOGVQLzRTbm4vN2ZmcjBtWW1OVE1KdUR4bHh1dUFvRzA4M2hHSml5cFBZeloxNmhyYTBXZzhHRXFycTF5a0NEenpFV1N4QXRMVlVFQjBleWF0WGp0NzlMNitqc2JPTFFvUi9SMmRsSVFzSlNuMVlyZFhYRkZCUWNJeUFnWk1qRWdkRVNCZ3dHbzFZdHllMTJhY25yOCtlUDNRTFJZZ25TMXUzdjc2YTF0WWFTa3ZORFdtMU9WRUxDVWhJU2xvNjZ6SFNkMzNwNjJqaDY5RDlRRkIyTEZtVlRXWm5IaHgvK0Y4OCsrN2ZUV3FsSUNDSDhKY2tVUWdnaHhCVHJzSGtTSXhwNm9kNmJNTkhydWEycEQxeit4UWo5WXRKRFpNQXdmNEYzL2gwUkFIcXBqaWVFRDZzMURMM2VnTXZscEx1N2VhYUg0Nk92cjFNTHN0NnJHVjB1bDFNTHhJNmt2RHhYKy9mZExRVFdyWHVXMnRvaTdQWit6cHg1QlpmTEU5eU9pRWdnSTJQSHFOdHRiYTNXL3UyZDNXSXdtRml4WWpkNWVZZkdyQnlTbWJtSHNySWN1cnM5c3d5OVZVZk1aaXRyMXV3ZGRkM1o3UHIxbzdmTE84T0dEWjhlOFNKVGFXbU9Oc3NxTTNQM2xJOGpNRENFWmNzZTR1clZnMXkrL0I1eGNlaytDU2hkWGMxYUtYS3JOZHhudHQ1VUdWeVcyMlM2LzdJRFRTWUx6enp6TjBNdWx2dFdwcGhjRXNqZ25zdUxGMjhZOS9vNU9lL1MxRlJPU3NwYU5tNTgzdWMrUlZHMFdaMFJFZkUrSllnblkyQ2doK3JxQW0wZlFneG10dzl3OWVvQjh2S09vS3B1WW1OVGFXZ280ZEtsZDJob0tHSDkrbWVIQlBKQ1FpSlJWWldrcEpWczMvN0ZTVlY4Q1F3TTRiSEgvcFN6WjM5RFhkMU5saThmbWlqbURXYmVxeG43L2hxcDUvbWNPZlBZcytlUFJxd2dORjdlRXZjdy92ZnY0R1F5ZjYxZCt3eDVlWWQ5S2s3Tm43K01MVnMrUjFsWkRyVzFSUlFVSEtlZzREaG1zNVhrNUN3V0xseE5iR3pxaU9jWW5VN25keFd3bnA1MkRoMzZJVzF0dGNURUxQUUpxb0VuK056VVZFNXQ3UTNlZmZmL3NYMzdidzBKU2ptZGR2THlEZ1A0ekVBZWU5OXRIRHYyWXhvYnl3Z0ttc1BPblY4YU5zRHByVkRrZlUwR0JvWlNWWFZkdXo4cUtwRXRXejZQb2lpVWxGeThYV0ZEeDY1ZGYwQmg0UW1xcXE1ei92enIydWVBOTd2aG5EbHh1TjF1djU4MzcvZEF0OXZsVndVNFJkRmhNQmlwcVNtZ3U3dVZvS0E1RTI2QmNpOTV2MzhNVHRMdTdHemkrUEdmYUltOUsxYnNJaXZyc1NIcmRuWTJZVFpiTVpzRHRkZW55K1hrNXMyemxKZGZBVHlWZUVZeUhlZWZ3c0lUdExmWEV4T3pZTWhyMTJicjQ5Q2hIOUxUMDBaY1hOcXc1MFR3SkNvME5aWFQxbGJMdm4zZjVkRkgvd2lMWmV5QS9XU0ZoYzNWWnUwdlhMaUc1T1NWSXlaeXBLU3NIVFBab0tqbzlKakpGUDM5M1FCWUxPTUw5T3IxQnRMVHQ1Q2J1NC9Dd2hNK0NjMmUxaDZ2YWIrNzVzMWJUR0hoU1Z3dUIwNm4vYTQvRzA2bkhZZkRwaVhDZDNVMWMvNzg2MnplL0preHg3RnExUk5qVmlrYWlmZGNNRnk3bEYvOTZtc1QycVpYVDA4YmJyY0xxelZrVXR2eDB1bjBXZ0lGZU1hOFlNRnFuOCtTZ0lCZzl1ejVRMkpqVTMwUzhVNmRlcG5PemtZV0xjcG15NWJQYWZkMWRiWGNUaXhTMmJ6NXhTRkpFM2ZhRlkzOEdKeE9CeWRPL0l6VzFtcVNrN05Hckt3MzBpUUQ3L2w1Y01YQnNkeDUzaWIydlhzNnoyKzF0VGR3T0d6czJQRmJMRnk0aHBLU2l4dy8vbE5xYTR0WXRHak5rSDBJSWNTOUpza1VRZ2doeERnTk9EMUpFdlc5ZHlWTjNQNzN3QlMxQUE4eit5WkhSQXlUTkJGOC8wM0FGV0pXVUJTRk9YUGlhVzZ1b0tPakFZZkROdTJ6U3YzVjFGU2gvVHNpNHQ3TUJBb0ttak5zNG9FMzRLS3FxcGJvRUI0ZU8rUmlUMUJRT0pzMnZjaXhZei9XTHFEcjlRYTJiWHRwMUJueUxTM1ZWRlJjOWJrdE9UbUw5ZXVmeFdvTjB3SU9vekdaTEd6ZCtnWDI3ZnNPTHBkVDIzOTI5dE1UbXBFODJNQkFOejA5N1pQYWhzY1VadEhocVJLU2svTXU0SGt0dDdaV0V4MjlRT3RiN2RYVDA4NjVjNjhDbmtESVZGVVV1RnRXMXVOVVZ1YlIzbDdIMGFQL3laTlAvam1CZ1NIMDluWnc4T0FQR0Jqb1FhODM4c2dqWDU2V0dZcGRYWGNTb2dZSE5PNG53d1YxQnlkVFRLWXlSV05qbVRZTFBUWTJkVUl6Q08zMlBoeU9nV0ZuczV0TUFYeis4OThkOGNMcndFRHZpTysxam81R1ZOVTk3S3ptWmNzZUlqMTlNMDZuM2E5QVMyTmpHUzB0VlZnc1ZoSVNNa1l0Znk3dWY5N1p3M2NIOWdjR2VybHg0eU91WHorS3pkYUwyV3hsdzRaUHMyaFJObzJOWlJ3Ly9oT3FxL09wcVNra0pXVXRHUmtQRVJFUkQwQmk0Z3AyNy80cThmRkxwaVJCUjY4M3NIbnpaN0RaK29ZOWR6VTBsS0FvT3I5bWs5NUw5ZlhGQU1PT2VhTG5ZRy9TcGNVU2pGNXZvTDcrRm0xdHRTaUtidFQzb3RQcHdPRVl3R1FLMEo3cjV1WktMZEEwVmhuOXdSSVNsaElYbCtiejNKck5nU3hldklIRml6Y3dNTkJMUmNVVnlzb3VVMWRYUkZIUktZcUtUaEVRRU1LQ0JhdFlzR0ExTVRFTEp2VGFLQysvd3FsVEwyT3o5UklWbGNTdVhYOHc1TFdyMDNtU0VvNGMrUStxcS9NNWVQQUh6Sisvbk96c3ZZU0h4NktxS2lkTy9JeisvbTZTazFmNlZmbks3WGFSbjMrTTNOd1BjRGhzeE1XbHMyUEhidzk3enJYYit5a3NQSUdpNkxUUCswMmJYbVRkdWsvaGROb3hHaTBZREVaVVZTVW41ejJ1WE5tUG9paHMzLzVGRWhLV0VoNGVTMk5qR1lXRko5SHA5R1JrUEVSSnlRVUFvcUtTcWFyeVZCc1lqNktpMHhRVm5SNXp1Y2pJK1R6eHhOZTB0Z3daR1R0bUpNbk9XNXJmbTVqci9Xd2VxWXBkUzRzbm9CZ2FHbzNiN2VMYXRjTmN1YklQbDh1SlRxZG40OFlYaHJTWjhUcHk1TisxS201R294bWRUby9kUHFBbFF5VWtaSXphc211cXp6OHRMZFZjdlBnV2lxSmozYnBQK2R6WDE5ZkZvVU0vcEtXbGl0RFFHSGJzK0owUks3OVlyV0U4OU5EdmN1REE5Mmh0cmVhdHQ3N0ZqaDIvdzl5NUl5ZUdqRmQ3ZXgzZys5MHFJQ0NZejN6bW4vMUtqaW9xT29XaWpGN0JhM0NpN25CY0xpYzFOWjd2VE9IaDg4ak4zY2ZBUUE4T2h5ZkJ3ZVh5SkR4NFgxTjFkVGY1OWEvL1FydmY3ZlpjTkxwMjdSRHA2VnQ4cXUwTVRtRDN0dWtiamFJb0dBeG1yTll3K3ZvNktTbzZUVkpTNXBBV1FGNHBLZXVJaWtvaU5IUm9HNWU3cWFvNjVMMm9xcXJXSHNocURSdXlUbFJVMHBEZmYyMXROVU1TcStycWJxS3FLakV4QzdYbjB1MTJrNXU3RDJEWTFsSUdnNG1zck1kR3JkcHl0K3pzcDhuS2VoeTMyNFdxcWxnc1FjTytmdSt1OUFPd2JkdExsSlJjOEVsSTcrcHFZZi8rN3pJdzBNUHk1WThRSDcvVTV6ZzVIRFp1M2ZJa3RnMzNuZHpsY2xKV2RwbkxsOStudTd1RjhQQllObTE2Y2NoeVJxTVpnOEZFVDA4clRxZDlTT0sxOXplMHYxVjhYQzZubHNnUUVCRHExenBlOStMODVuMVAybXllOTR6M2Q5SlVKWUFLSWNSa3lkbElDQ0dFR0VGVEgxUjNRMVhYN2I5dXFPNmF1bFljb1dhWWF4MzZGMnVGR0NzWVI2OU1LNFNZcEppWUJUUTNWNkNxS3MzTkZjeWJ0M2ltaHdUY0tYMEpFQjJkZkUvMmFUWUhqanJqbzd6OGlrOExnZUZFUnlkak5GcHdPRHduU2FzMW5NREEwUy9VaElSRUVSNCtqN2EyV3N4bUsxdTNmbDRyWFRvZVVWRkpoSVhOMVM3YTZIVDZLU2xKZStEQTl5ZTlqZWtRR2hyTjVzMmY1ZnIxSTdTMjFwQ1hkNFRyMTQ4U0g3K1VwVXUzRVIrL0ZKdXRqOE9IUGVXOUZVWEgxcTFmbUxiQWhMYy83M3Z2L1NQZDNTMTg4TUUvczJIRDgxclBXMFZSMkxidEM5TldKcml1N3FZMmpudlZHbWNxM0puVlBmSEtGS3FxYW0xY2dERkxRWS9FVzQ1NHVPTlhWM2VUMDZkL3pkcTFuL1I1ZjFaV1h1UHk1ZmNaR09qbHVlZit6dWZDdE52dFp2LytmNlcrdnBpNHVEUWVmZlNQaDJ5M3FPZzBPVG52RVIyZHhDT1AvUDZJWTdQWittNEgwQXUwMnl5V0lIYnUvUEtVQm1mRTlMdDY5UkNGaGNmUjZReDBkN2NBbnRuRTRDblJmdlBtR2NyS0x1TnlPVkFVSGVucFcxaTkraWt0Y0J3VHM0QlBmdkt2dUh6NWZmTHpqMUZjZkk3aTRuT0VoODlqL2ZwbmlZdExHN004OVVRTWw0RGdjTmhvYTZzaE5qWjEwb2w3azlIZVhzK0JBOS9IWXJGaU1KaHdPaDFheGFlNWMxT21kRjl2dmZXdElUTms0K0xTUm0ybjBkUFR4dXV2ZTlxSUtZb09uVTZuSlQyR2g4ZjZYUlhDYTdRRVRZdkZTbHJhSnRMU050SGIyOEhObTJjcExqNUxkM2NMQlFYSEtTdzh3VFBQL0ExaFlmN1A0Z1U0ZmZyWDNManhFUUJKU1psczIvYlNpQW00ZXIyQlJ4NzVNdWZQdjBGQndYR3FxdklBMkxYcjk4bkxPMHg1K1JYTVppdnIxajA3NW41dHRqN2VmLytmYUcrdlIxRjByRjc5SkptWmUwYjhMTDk2OVNBMld4K0xGMi9Vdm45NUtndVpmY2JiMGxMRjFhc0h0Yy91NU9Rc3dIUCtmK3l4UDJILy9uOGxQLzhZK2ZuSEFFOGdiTjY4eGJTMzF4RWZ2OFRQb3pZK29hRXhGQmFlcEtPamdkRFFHTkxUdDA3TGZvWlRVSENDL3Y0dTlIcURGcHowQnZtTVJqT2hvVEYwZGpheWI5OTNmUUs0VHFlZHlzcHJBTVRITDhIcGRIRHIxamxjTGllaG9URnMyL2JTcUczY3dzSml0ZSt0ZzRQTVJxT0Z4WXMzc0dyVmt5T3VPeDNubjdLeUhGd3VKMWxaai9uOC9uQTZIZHIzdTlEUWFCNTc3RS9HM0dkc2JBbzdkMzZaSTBmK0E3dDlZTXdrTG9QQlRFSkNocFlZZCtkMkV3a0pHWVNIeitQbGw3K093V0JDcHpOb3lTMTNCOXY5UFo5NGszYkdjbmV5MS9IalA2VzV1UktUeVVKUFR4djkvZDNFeHFZUUZCUk9XZGxsTGNuamJrYWpHWk1wRUl2RlNraElOR1p6SUNaVElOM2RMZFRYRjFOUWNGd0wxaTlkdW8wYk56NGlJQ0NZa0pCb0FnS0NNWnV0V0N4V1RLWkFiVjJUeVlMUmFNRmtDdkI1ZjErNDhDWjVlVWM0ZGVwbG5ubm1iNFk5SnRIUnlYNy94aXd0emVIRWlaOWhNSmh1SDM4OURzZUFsaVF5Zi82eUlldnMzdjJWSVVteWI3Lzk5N1MwVlBuYzF0cGF3L256cjZNb09nSURRN0JZZ3VqcjY5UXFmZ3hYdmNkZ01JMzd1NjVlYjVod1FENG9LTndua2FLaG9aU2pSLytUL3Y0dUZpM0tKanQ3TDVXVmVSdzc5dDlZTE1FWURDYjYranB4T0FhSWprN1dXaXIxOW5aUVdwcERVMU1aTlRXRjJ1L2w1T1FzTm0vK3pJanZrYmk0TkNvcjgzanJyVzhSSGg2bjNkN2YzMGxqWXhsNnZWRTdoOS90M0xuWEtDNCtweVhTOWZWMTRYQU1vQ2k2Y1g5WHVoZm50L256TXpDYnJadzkreHRLU3M3VDFGUkJRRUR3ZlhPTlJnZ2hKSmxDQ0NIRUE4M2hodHFlT3drVDFkNmtpVzVQQllySnNCb2hKaEJpZzRaUG1MRElwN0FRTXlvaFlabDJvYml5TXUrKythSHV2ZkJ1TkZxSWpaM2FRTWpkQWdORGlZaUlIN1U4cUtxcVhMMjZIL0RNMEV0TDJ6UmttWjZlTnZidCs0NTJZUWc4MVFMMjcvOHVlL2I4MFlndEtFd21DN3QyZllVVEozN0s1czJmSGJHLytHajYrN3M1ZlBqZnRBczI0Sms5ODk1Ny84aUdEYytOT0dQR0gxUFZxM2M4L2RqOW9kUHBTVWxaUzByS1dtcHJpOGpMTzB4TlRTSFYxZmxVVitjVEhCeXA5ZmtGMkxEaE9iOW13RTVHUkVROE8zZCs2WFpmNFNZT0hQZ2VnRGJyZGNHQ1ZkT3kzNjZ1RmkyWTRYSTVlZVdWLzBWeWN0YWtaaURmSzNiN25mZkxSSk1wcmw4L3FyVnhTVWpJbU5BNVExWFZRYVhLZlpNcDNHNDNaOCsrU21kbkkwZU8vTHRQSU5MaHNOSGFXZ05BVmRWMWtwTHU5Q1RYNlhSYU1LKzJ0b2ptNWtxaW9oSjl0dDNjWEVGL2Z4ZVZsWG1VbDE4WnNWVDU0RVFLUmRHaHFtNEdCbm80ZlBoSGZPcFQzNVEreXJOSWFHaVVWcEhDYkxhU2tiRkRxMXJTMmRuSXJWdm4wZXNOcEthdVorWEt4NFpVMndGUFVHcmR1bWRZc21RYnVia2ZVRkp5RVlQQk5HbzUvT25RMUZTT3Fxb2tKdnJmSjN3NmhJUkUwZGZYcVZWNlVCUUZxeldNaFF2WFRHazFJcjNld0x4NWkrbnFha1pWVll4R001R1JpV1Juajk1T0t5UWtTbXVycHFwdVhDNjNsdkM0ZnYybnAyeDhkN05hdzhqS2VwU1ZLL2ZRMEhDTG9xSXo2SFQ2Y1NkU0FDeGYvZ2cxTllWa1pPd1lzM1VaZUQ2ak4yejRORWxKS3lrb09NNzI3UzhCc0dqUldtN2NPTVhXclo4aktHanNLa3BtY3lBTEYyWlRWcGJEdG0wdkRRazAzMjN4NG8yVWxsNWk5ZXFSZy9EZ2FmV3hmZnRMV0sxemhpU2tSVVRFczNmdlgzTHAwanZVMWhaaU1KaFp2LzVUbUV3V1ltSVdzR2ZQSDQ0NTdvbHlPR3lVbGVXd2FkTm5KdFdpWjd6Y2J1ZnQ3OTRLSnBPRjFhdWZKRFgxVHJ1c2JkdGU0dlRwLzZHaG9VUkwzZ1RQZXkwb0tJTE16TjFhc3VqREQzK0owdEtMckZ6NTJKaVBZZHUybDlpMDZRVmNMcWMyWTk1b05QdjFtVFlkNTUvVnE1OUNwOU96Y3FWdnlYNkR3VWgyOWw3eTg0K3hjK2VYL1A3TVRVaFl5cE5QL2psMmU5K3cxYWtHQ3dvS1ovZnVyd3k1UFNBZ1dMdTl2RHlYbHBiSzJ4VUFkTVRHcHJCaXhjVGExMzMycy84eTV2ZXUvZnUvUzBlSGJ3dkUwTkFZclZLZjBXZ2hNWEdGMWhKbnpacFAzSzdDRStpVCtHQTJXMGRNT092c2JPSzExLzZLcXFvOExXQnZNSmg0N3JsdlRlaHhnU2VwdHJxNmdLVkx0MDFKMVVWUHdGekY0UmpRZnVjcGlrSndjQVJMbDI0Zk5wbkNYOTUybHFycXByZTNRL3QrWUxXR2s1WDFtTS8zeXZ0RlVkRXArdnU3U0UxZHorYk5uMFZSRkNJaTRsRlZWZnNjOWlZQmJkcjBvdlk3eEdnMGs1ZDNpUDcrYnZSNkE4bkpXV1JrUERSbVV2Q0dEYy9qZHJ0cGFMaWwvYTREei9maGlJaDRzck0vT2VKN01qeDhuay9paTE1dklEeDhIbGxaajQvNW5yeWJ5V1NaOXZPYnhSTEVuajEveUxsenI5TGFXa04wZEJJYk5qdy9MVlVOaFJCaUloUjFwTVpMUWdnaHhNZElqd01xTys5VWw2aTZYWEdpb1JmY0Uvd2tOT3M5aVJFeGd4SWtCaWRNU0FzT0lUd3VYNTdwRVF6UDdYYno4c3RmeDJicnhXb041L25uLzM1U2dkZHo1MTdUa2pNeU1uYXdmdjNZc3c0bHdJZk9BQUFnQUVsRVFWVHYxdDVlenh0dmZCT0FSWXV5MmI3OWl4TWV6MVFwS0RqQjJiTy9BV0RKa3EzYVJVT3YxdFlhRGgzNm9YWUJMQ0lpZ2Y3K0xpMDRHeHdjd2M2ZFh4NHpDRENjbi8vOGozRTRCc2pNM01PYU5VOE51YisydG9nVEozNm03V3ZPbkRpaW81TjlTa3JIeHFheWNlUHpmbDgwcXE0dTRPREJId0N3ZCs5ZlRra1N3aTkvK1dmWWJMMSt2eTR1WG55YmE5Y09FUm9hdzdQUGZ0T3ZmYlMyMW5EMTZrSEt5bko4YnAvbzhhK3N6T1B3NFg4RDRQbm52KzFYNEtlM3Q0TWpSLzVkNjZNTG51Ty9jK2VYSm5RaHpHNGY0UExsOXdEUHpLMjVjeGY1M04vZDNjcWhRei8wU2FRWnpHb04weElyb3FPVGNUaHNvMjdQNjh5WlZ5Z3NQQW5BMXEyZkgzRjhKU1VYcUswdEF1QjNmbWQ4cGMvQk00djQwcVYzQUhqaWlhK1BlRUhWTzV0dndZSlZQUFRRNzJpM3Q3UlU4OTU3LzRqTDVjQmdNUEhNTTM5TmNIQ0V6N3B1dDV1Zi9NUlQ5U0V0YlRPYk53OHRJOXpUMDg0cnIvd3Z3SE1SZm5EdjQ3eThJMXk0OENiZ0NkUnQyZkpaN1Q2SHc4YXZmdlUxWEM0SDhmRkwyYlBucXo3YmJXd3M0NzMzL2hGZ3lOakJVemI4dGRmK0R3NkhEYXMxbkdlZi9lYVE0RVpMU3pWdnYvMTNBS3hjK1NoWldZL1QxRlRPL3YzL2lzdmxZUFhxSjFtNTh0RmhqOXY5d0dqTUl6SXlrcWlvS0l6RzZRME9YcWlIdnp3RlAzZ0kwaVBHWG40eUp2TzU3cjBFTmR6bmJYSHhlUklTbG80clFhYTN0ME9iMWZxZ2NyczlaYk1WUmJsdkU4aFVWZFdlKzlFcVdkeXZoaXQxUHhGT3AyTmNpUUtlNCtZZXRTTEhZSGI3d0xpcmZkeFAzRzczckh4OVBBaW00ajNnZERybzZtckdZckdPV2IxdXRIR29xdnF4ZVoyVWxGeGl3WUlzdjkvai9waXE4OVY0ZFhlMzRuSTVDQW1KSHRmejQyblQ2TURwZEF5cHBITy9jYnRkbEpmbnNuRGgwSXFPcXFyaWRydlE2ZlRESHYrR2hoS2NUanN4TVF2djY4Y29oQkQzeXIzOHJUd1ZaRTZzRUVLSWp3MFZhT3k5MDVxanVoc3FiMWViNkxDTnVmcUlJZ05nZmdna0JIdis1b2RBUWdoRVNhdHVJV1kxblU1SFd0b21ybDA3Ukc5dk85WFYrWk9hWFRNVnZHV2tnWHRhNG5nazNkMnRYTHIwTnVDWlVYUDNiTFdLaW11Y09QRlRyWHhuVkZRaWUvYjhFUU1EUGV6Yjl4MTZlenZvN203bDNYZi9nUTBiUGoxc1ZZdUo4QWJaQ3dxT2E4R1plZlBTMkxuelM1aE1GdWJNaWVmY3VkZFFWVGYxOWNXOCtlYi9KU1ZsTFN0VzdKN1FyTlI3YmJ6NTdrNm5uY2JHVXBxYnk0ZmMxOTNkeWx0dmZZdTR1RFF5TWg0aUlTRmp5aSt3RGd6MFVsQnduTHk4dzBPcWNOVFhGL1BxcS8rYmpJeUhTVS9mUEs0Z3FjbGtHVGI1WkdDZ2w4TENFK1RsSGRaZWV5a3A2MWkyN0dGdTNUcFBTY2xGK3Z1NzZPM3QwRXFWVzYzaExGeTRoc1dMTnpGbnp0QWV6Q001ZWZJWGZpODdYb09UVHU0dWh6d1diMFVXbDhzQlFIYjIzaUdKRk9BNXp5bUtncXFxOVBTMERyc3RiMWx6dU5OeUFUeXZuY3VYM3djOE16QlhyL1pOYURJYXpjeWZ2NHp5OGx4cWF3dnA2K3YwQ1k3RXhDd2dNbkkrTFMxVmxKZGZHWEovWUdBSUsxYnNJaWZuUFhwNzI3bDI3ZENRMHMzZWt0bUtvckJ5NWFQb2REcm16bDFJWXVKeXlzb3UwOVpXNjlmeEV2ZVAwYzQvcWFuanI2UXdYTC8yQjgxc0NDcmV6NGtlL3BpcXNZKzM0b0xudVBrZlpKM05pUlF3TzE3TEQ2cXBlQThZRE1aeGZRY2JhUnl6K1Z4eXQ5SGFMRTdVVEIyZjRiNkgrc1BiaHNOa3V2OHZzT2wwK21FVEtjQnozRWRySnpKU0VyY1FRb2paUVpJcGhCQkN6RXB1MVpNb2Nhdjl6bDlKeDhSYmN4aDFFRDg0V1NMWWt6Q1JHT0twUUNHRStIaGFzbVFiMTY4ZnhlMTJjZjM2MFVrbFU2eGYvK3lFcWxGNDJXeDlGQmVmQXp4SkNXT1YvWnh1THBlVDQ4ZC9vZ1dyTXpNZjFXYit1bHhPTGw1OFM2dkVBUkFYbDg3REQvOHVKbE1BWm5NZ1R6enhkUTRkK2hIdDdYVzRYQTVPblhxWnNySWNObXg0emlkZ08xNWxaWmM1Zi81MXJSS0dvaWhrWnU0aEsrdHg3U0w4MHFYYmlJbFp5SWtUUDZPOXZRNVZkVk5jZkk1YnQ4NHpmLzV5MHRNM0V4ZTNCSjFPUjFkWEN6WmJyN2I5cnE0N0pWUTdPdXBSVmZlRXgrcmxkcnNBVHdCOGNBQWRQQ1ZZN3c2dWRIVTFBNlAzaG5jNGJOVFYzYVNzTElmS3ltcysvV2pqNHRKWXRlcEphbW9LS0NnNGpzM1dSMjF0RWJXMVJZU0d4cENSc1lQVTFQV2psamoyVnZzWWJSd3RMZFhjdkhtYTR1SnpXaEtGVHFkbitmSkhXTEprSzVjdXZjT3RXK2V4MmZxNGZQazlybHpaUjFKU0pzbkpXY1RGcGZ0ZHJVSlZWVG83RzZtcnUwbE5UUUZWVmZrK3owdHE2Z1kyYjM0Um5VNVBSTVF6WkdjL1RWMWRFY1hGNTZpb3VJckw1YUMzdDUyOHZNUGs1UjBtSWlLZVJZdldzV2hSOXJUTlp1L3Fhc2J0ZG8rWXZOUFVWS0cxSjlIcmplTzZBRzIzRDNEbzBJKzBjc0xKeVZrc1hicDl4T1VEQThQbzdXMm5wcWFRVTZmK2gram9KSzFkUmx0YnJaYkU1U21iblFwNGp2bEhILzFTZTE1WHIzNXkyR09Wbkp4RmVYa3VxcXBTWG42RnBVdTMrZHlmbHJhWjA2Zi9CMVYxVTFSMGhxd3MzeW9TeTVidDVNYU5qK2p0N2VEYXRjT2twMi94U2Jqd3p0enp0aUx4SHFmKy9xN2I5OC91d0tFUVFnZ2hoQkJDQ0NIdWI1Sk1JWVFRNHI3bmNFTjVwMi9pUkZtSDUvYnhDak43a2lUbTMwNlc4Q1pQekxYQ3gyZCtneERDWDBGQjRTeFpzbzM4L0ErcHE3dEpiZTBONHVMU1oyUXNWNjdzMTNyUnJsa3plZy95ZStIa3lWL1EyRmdHZUdhWUwxKytFL0NVN2o5MTZtVnR4amhBZXZvV05teDR6bWRHWVhCd0JFOCsrZWVjT1BGVEtpdnpBRTliampmZStDWXBLZXZadlBrejQ1cUJXRk56ZzV5Y2QzeVNFVUpDb3RpeTViTmFBSGl3eU1nRTl1NzlCbmw1UjdoMjdTQU9odzFWVmFtc3ZFWmw1VFVpSXVMNXhDZSt3WVVMYjFKUmNXWFlmUjQvL2xPL3grZVAwdEpMbEpaZThybnRrNS84SytycWltaHZyOE5zdHRMWDEwbGxwYWRTUUZEUUhNQlQ5cnFqbzU2MnRscGFXNnRwYkN5bHFhbGlTS0pIWk9SOE1qUDNrSnk4RXZBK2I0OVFVSENDL1B5ajlQZDMwOW5aeUprenI1Q1Q4eTVwYVp0WnVuUTdWbXNZcGFVNVZGWGxZVElGQWlxbHBaNTJJVHFkWHFzbTRYUTZhR3dzcGE2dWlQTHlYSi9ldlFCSlNabXNYdjJVMWxKbDI3WXZzSGp4Qm5KeTNxT2hvUVMzMjBWWjJXWEt5aTZqS0RxaW81T0lqRXdrS2lxSlJZdXlVVlUzRFEwbHQvc210OVBaMlVoblp4TnRiVFUreVNLREgrL3ExVStSa0xEVTUzYWRUa2Q4L0JMaTQ1ZGd0dzlRVnBaRGNmRTVHaHRMQVU5TGxOYldON2g0OFUzaTRwYVFrckp1eEptQlgvakM5MFo4UHMrZmY5Mm5wY3hncmEzVkhEMzZYNWpOZ1VSRkpXRzFoaE1RRUl4ZWI2S3JxNG5TMGt2YTh6ZC8vckpSWjdJTlpyY1BjT0RBOTJodXJnQTh5VGlqdFNJQlQ0dU42OWVQQXA1ZXowVkZwNFpkTGpWMXZmWmNGeFFjMTNyRFIwYk9aOG1TYmNPdWs1Q3dWRXZNS0MvUEhaSk1zV0RCS3M2ZS9RMXV0NHZpNGpPc1hMbkhaOGFrd1dBa00zTVBaODY4Z3N2bElEZDNINXMydmFEZFAzZHVDbnE5RVpmTHdZRUQzMmZac29kb2FpcW52djRXNEtsSUkrNDlrMG5GYnBkdnprSUlJWVFRUWdnaHhzdHpmV2MyVlp1U1pBb2hoQkQzRlpzTFNqdDhFeWNxT3NFMWpvcm5PZ1htQmQxSm1QQldta2dLaFVENTVCTkMzQ1VyNnpGS1N5L1IzOS9GdVhPdjgvVFRmem1sZld2OTBkSFJTR0hoQ2NBVGtJNkxtOWtBWVdWbG5oYjBONWtDMkxidGkraDBPa3BMY3poKy9DZGFHd3FqMGNLbVRTK09HSWcybVN6czNQbGxybDgveXFWTDcrQjJ1MUJWbGRqWWxIR1djbGE1ZnYyb2xraWgwK2xadHV4aHNySWVIN1ZrdGw1dllPWEtQU3hldkpITGw5K251UGlzVmlWaTFhb243cHR5MGdNRFBjTUc1UmNzV0ExNEtsc2NPUEI5bjJvUlhnYURpZm56bDdGa3lUWmlZMU9HM0c4MG1zbk0zRVZHeGc1dTNQaUlhOWNPMHQvZmpjM1d4N1ZyaDVnL2Y3bFdKcitrNU9LUTlSTVRWNkFvQ3YzOTNieisrbDlqcy9YNTNLL1hHMGhPem1MRmlsM01tUk0zWlAzWTJGU2VlT0pyMU5mZm9xRGdPRlZWZWJoY1RsVFZUV05qR1kyTlpTeFpzcFdVbExVb2lwNmNuSGUxSko3aEJBU0VrSlNVeWFKRmEvMnEzbUl5V1VoTDIwUmEyaVk2T2hvb0tqcE5TY2tGK3Z1N1VWV1ZtcG9Dek9iQUVWL0RvL1UwSHUwOEVSYm1TU2l4MmZxb3FTa2NjVG16T1pEc2JQK1RwMXd1aDVaMEZSd2N3ZTdkWHgyejcvTHExVStocW01dTNicmdVNFhGS3lBZ21FV0wxckptelNjQVQ5TE0xYXNIQVUrMWlpMWJQamZpZThWa0NpQTJOb1c2dXB2MDlYWGdjamw5RWtQTTVrQVNFakpvYTZ0bDhlS051RnpPSWUvWnhZczNrcGQzbU83dVZrcEtMcENkL2JSV3F0NWlzWktkL1RUbnpyMUtaMmNqcDAvL1dsc3ZOamFWQlF0V2pYWEl4RFFZWnljaUlZUVFRZ2doaEJEaXR0bjNnMUpDU2tJSUlXWk1uM05RaTQ3Yi82M3U5clR3OEpmRkFBdkRZRkVZTEFxSGxIQklDZ0hEL1JFZkUwTE1BbVp6SUZ1M2ZvNkRCMzlJZTNzZHVibjdXTDM2eVh1MmYwODUvVi9nY2preG02MXMzUGpDMkN0TnM4VEU1YXhaczVmTGw5L2o0WWQvajVDUVNBQ1NrMWRTWEp4T1RVMGhjWEhwYk5yMG9uYmZTQlJGWWZueW5TUWtaSERxMUs5SVNNZ2dOWFg5T0Vla3NHUEhiL0htbS8rWDZPZ2sxcXpaUzJob3ROOXJCd2FHc0huemk2eGE5VGpYcjM4SXFDUW1yZ0JnKy9ZdlRra3JqNGt5R0V5RWhjM1ZadmNEQkFkSGtwYTJpWlNVdGJlWE1aS1p1WnV6WjErOWZYOEVzYkdwSkNhdUlENStxVjg5MkEwR0k4dVdQVVI2K21ZS0NrN2NUcVJZcGlVazNIMDh6V1lyY1hIcGJOandhY0FUY00vTTNNT0ZDMitpS0RybXpsM0VnZ1dyV0xod2pWL3RPbUpqVTRpTlRjRm02Nk9pNGdyVjFRWFUxZDNFWkxLUW5mMjB0bHgyOWlkNS8vMS9BanlCL0xDd3VVUkd6aWN5TXBGNTh4WlBxdGQyV05oYzFxMTdodXpzdlZSVVhLV282QlNOaldVKys1OHF3Y0dSUHMvcDNmUjZBL1BuTDJQTm1yMkVoRVQ1dmQyQWdHQWVlK3hQT1hIaTUyemE5QUpCUWVGanJtTXdHTFUyUkE2SERaZkxpZWZpaGFlMzg5M0pHQWFEa2IxN3Y4R0pFejhqTGk2ZGlJajRVYmVmbGZVNHExYy9SVXpNZ21IdjM3cjE4NWhNQVNQT090SHJEV1JtUGtwMTlYWFdybjFHUzZUd3lzallqdFVheXBVcisybHZyOGRpQ1dMUm9teFdyWHJ5dmttSWV0QUVCS2c0SExObkZwRVFRZ2doaEJCQ2lQdURxdmFoS0FwNnZYN1dWS2RRVkZYbUZBZ2hoTGczNm5vZ3Z3VUtidjlWZEkxdi9SRFRuWVFKYi9KRWZMQzA1eERpZm5mNThreVB3RDhYTDc3TnRXdUhVQlFkZS9iODRUMnJEbkhwMGp0Y3ZYb1FSVkhZdGVzclExb1d6S1NlbmphdDFZU1h6ZFpIYmUyTkNjMElWMVYxVWorVTdQYUJJWUhXQjRYRFlhTzZ1b0M1Y3hjUkdCZ3k2ZTNaN1FPb3F0dXZSQWd2dDl0RlZkVjE1czFMbTVMblFWVlZiTFkrTEJhcnorMzE5YmNJREF3bE9EaHkyb1BsTmx2ZmtHUFEzZDJxVlFFWktVSEFYMjYzRzZmVGpzdmx3T1Z5NG5JNTBPbjBXSzFoOTd3Q3puaDVMeFhNbG9zYjl5T2pNWS9JeUVpaW9xSXdHc2RPZXBxTUMvWHdsNmZnQnc5QmVzUzA3b3IyZGhlVmxRb3VseVN6Q0NHRUVFSUlJWVR3bHdNb3gySnhNRy9lUEVKQ1F0RHI3KzlySXlDVktZUVFRa3dUbCtxcE5PRk5uc2h2Z2ZZQi85ZVBDaGlVT0hFN2VTTGEvM2lQRUVLTTI1bzFuMEJWM2ZUMHRGRlJjWlhZMk5ScEQrUjJkN2ZTMWRYQ2dnV3JpSTlmZWw4bFVnQkRFaW5BVThsam9xWDFKeHVVZlZBVEtjRFRibUxCZ3F3cDI5NUVqcVZPcHljcEtYUEt4cUFveXBCRUNtRFlkaVhUWmJoa2t1RGdDSUtEcHlZYXJkUHBiaC9yMmZmYWxTUUtNWkt3TUIwdExVNjZ1aFFrclZrSUlZUVFRZ2doeE5oVW9CT2RyaGVESVJDVHlUUnJxazFLTW9VUVFvZ3AwZXZ3VFp5NDJRWTIxOWpyS1VCY3NDZFpJbVZROGtTSWFkcUhMSVFRUGhSRlllM2FUOTdUZlFZSFIvRFFRNzk5VC9jcGhCQkNURlppb3NxTkd3NmNUdm5TTG9RUVFnZ2hoQkJpTEgwb1NoVUdnNUdnb0tCcHI5NDRsU1NaUWdnaHhJVFU5dzVLbm1qMnYyV0h4UUJMSW1CcEpDeU5nQ1dSRUNpZlJrSUlJWVFRUXN3S2lxSmdNQmhZdEtpZjBsSTdEb2NGdWJ3a2hCQkNDQ0dFRUdJb0o5Q0pvbFNpMSt1eFdxMkVoWVZoTUJobVRVVk0rYlVyaEJEQ0wxMTJ1TndBbHhzOS8yM3U5Mis5NkVCUDRrUkdwT2UvQzBKQk56cytJNFVRUWdnaGhCREQwT2wwbU0xbUVoSzZxYS92d0dZTHh1MzJ0ck14eitqWWhCQkNDQ0dFRUVMTUhFV3hvYW9BZlVEejdkWWVSZ0lDQXBnelp3NW1zM25XdFBnQVNhWVFRZ2d4QW9jYnJqZmZTWjRvNlJoN0haMENDOFB1SkU0c2k0U0lnT2tmcXhCQ0NDR0VFT0xlTWhnTUJBY0hZelFhNmV6c3BLZW5BYWZUaWR2dFJ2VmNPUk5DQ0NHRUVFSUk4WUJTRkFXZFRvZkJFRWhRVUJDaG9hRllMQllNaHRtVm5qQzdSaXVFRUdKYWxYWGVxVDZSMXd4MjErakxXNDEzV25aa1JFSjZCSmoxOTJhc1FnZ2hoQkJDaUpsbE1CZ0lEQXpFWkRJUkZoYUczVzdINFhEZ2Nya2tvVUlJSVlRUVFnZ2hIbENLb3FEWDZ6RWFqWmhNSm94R0l3YURZVlpWcFBDU1pBb2hoSGlBZGRqZ1l2MmQ2aE1kdHRHWE4rcGdTU1NzaXZIOHBZUkx5dzRoaEJCQ0NDRWVaRHFkVHJzd1pyRllVRlZWRWltRUVFSUlJWVFRNGdHbktNcVF2OWxJa2ltRUVPSUJZblBCdFNaUDhrUk9BMVIyamIxT2NpaXNtdXRKbmxnZUpaVW5oQkRqWnpLcDJPMno4OHV5RUVJSU1UR2VMT1haZXJGb3ZHYnpoVEVoaEJCQ0NDR0VFR0lra2t3aGhCQWZjOTEyT0ZzSHAybzgxU2NjN3RHWGp3aTRVM2xpMVZ3SU05K2JjUW9oUHI1a2Nxb1FRb2dIajN6NENTR0VFRUlJSVlRUXM1MGtVd2doeE1kUWh3MCtxb2JUdFhDMUNkeWpYTXNOTU1DS2FFL3lSRllNSkliY3UzRUtJUjRNQVFFcURvZk1WaFZDQ1BIZ1VOVStyVWVzVkd3UVFnZ2hoQkJDQ0NGbUowbW1FRUtJajRtbVBrOEN4YWxhS0d3WmVTNmNUb0cwT2JlVEorYkMwZ2pQYlVJSU1WMGlJMVY2ZTkyNFhMcVpIb29RUWdoeER6aFFsQlowT2gxR28xR1NLWVFRUWdnaGhCQkNpRmxLa2ltRUVHSVdxK254SkZCOFZBMGxIU012WjlUQm1ybXdLUjQyeG9IVmVPL0dLSVFRWVdFNldscWNkSFVwZ0FTVWhCQkNmSnlwUUNjNlhTOEdReUFta3dtZFRwSUpoUkJDQ0NHRUVFS0kyVWlTS1lRUVlwWXA2WUJUTlhDcUdxcTZSMTR1MEFCcjU4SG1lTWllQ3hZNTR3c2habEJpb3NxTkd3NmNUdE5NRDBVSUlZU1lSbjBvU2hVR2c1R2dvQ0NNUnNsaUZrSUlJWVFRUWdnaFppc0pyUWtoeEgxT3hkTzI0MVF0bks2Qmh0NlJsdzB4ZVNwUGJJcUhyQmhQUlFvaGhKaHBpcUpnTUJoWXRLaWYwbEk3RG9jRitSb3FoQkRpNDhVSmRLSW9sZWoxZXF4V0syRmhZUmdNQm1ueklZUVFRZ2doaEJCQ3pGSnlGVnNJSWU1VG5UYllWd2I3U3FHeGIrVGxJZ004eVJPYjQyQlpGT2prV3EwUTRqNmswK2t3bTgwa0pIUlRYOStCelJhTTIyMjVmYTk1UnNjbWhCQkNUSVNpMkZCVmdENmcrWFpyRHlNQkFRSE1tVE1Iczlrc0xUNkVFRUlJSVlRUVFvaFo3R09UVEhHc01aL2M5bktxZWx1bzdtdWQ2ZUVJSWNUVUNZWGcwSkh2dGdFZjlzQ0hONEdiOTJwUVFreE1RbUFFaWRZb3NzS1QyUjZ6ZEthSEkrNHhnOEZBY0hBd1JxT1J6czVPZW5vYWNEcWR1TjF1VkU4MFNnZ2hoSmgxRkVWQnA5TmhNQVFTRkJSRWFHZ29Gb3NGZytGamM4bEZDQ0dFRUVJSUlZUjRJTTM2WC9hZGpqNStXSHlJbkxiU21SNktFRUlJSWNaUTNkZEtkVjhycDV1THVOQjZpNitrN2liSVlCbDdSZkd4WVRBWUNBd014R1F5RVJZV2h0MXV4K0Z3NEhLNUpLRkNDQ0hFcktNb0NucTlIcVBSaU1sa3dtZzBZakFZSHFpS0ZCMGQwTktpMHQvdk9SNDIyMHlQU0FnaGhCQkNDQ0hFVERHWlZGUVZBZ05WSWlKVVFrTVZGRVdadFMwd1ozVXlSVjVISmQ4cDJrZW5ZNVQ2OTBJSUlZUzRMMTFvTGFFazl4ZjhXZHJqcElmRXpmUnd4RDJrMCttMFlKUEZZa0ZWVlVta0VFSUlNV3Q1THdvTi9udFFsSlpDZHplNFhBL09ZeFpDQ0NHRUVFSUlNVEs3M2ZQN3NMTlRvYnZiamRYcUppbkpQV3NuSHN6cVpJckREWG1TU0NHRUVFTE1ZcTIyYnZiVjVVb3l4UVBvUVFzMkNTR0VFQjgzQlFVd01ERFRveEJDQ0NHRUVFSUljYjl5dTNWMGR5dmN1T0ZtMGFKK0xCWUxlcjErcG9jMUxyTXYvZU8yVTgxRm5HbStPZFBERUVJSUljUWtuV20reWFubW9wa2VoaEJDQ0NHRThGTnBxU1JTQ0NHRUVFSUlJWVR3aDRMVGFhU3NUS1ducHdlWHl6WFRBeHFYV1p0TWNhais2a3dQUVFnaGhCQlRSRDdYaFJCQ0NDRm1oL1oyVDJzUElZUVFRZ2doaEJEQ1B3cDJ1NFdHaG41c05odHV0M3VtQitTM1dadE0wVFRRTmROREVFSUlJY1FVa2M5MUlZUVFRb2pab2FVRlp0bEVJaUdFRUVJSUlZUVFNODVBYjI4Z1hWMWRzNm82eGF4TXBuQ2owbXFUYVJCQ0NDSEV4MFdyclJ1WE9udXlVWVVRUWdnaEhsVDkvZXBNRDBFSUlZUVFRZ2doeEN5a3FoYTZ1N3R4T3AybzZ1ejRiVGtya3lsMEtMaVpIUWRZQ0NHRUVHTnpvNkpYWnVYWEVpR0VFRUtJQjRxaXpQUUloQkJDQ0NHRUVFTE1UaW9PaHdPNzNTN0pGRUlJSVlRUVFnZ2hoQkRpNDhWdWwyd0tJWVFRUWdnaGhCQVRZY2JsY21HMzIzRzdaMGVsYWttbUVFSUlJWVFRUWdnaGhCQkNDQ0dFRUVJSUljUzBVbFZWMm53SUlZUVFRZ2doaEJCQ0NIRS9tUzBYNjhUOXcrR3cwZFpXTjlQREVQZlliSmtsK1hIVDJkbkV3RUR2VEEvamdkUFdWb2ZUYVovcFljd0tiVzExay81TWNMbWNVelFhSWU2ZDZUdy9xNnFLemRhSHcyR2JsdTE3TlRWVjBOUlVNYTM3RUI5Zmtrd2hoQkJDQ0NHRUVFSUlJVDcyM243Nzczam5uVy9UM2QwNnJmdFJWWFhNeEkyOHZDT2NPdlUvMDM3aGVLTEt5Njl3NmRLNzlQZDNUM2diZVhsSE9IVG9SL1QwdEUvaHlDYW50cmFJcTFjUDB0dmI0ZGZ5VjY3czU4MDMvNWFyVnc5Tjg4aG1SbDFkTVdmT3ZFSmxaZDVNRDJWR3ZQSEdOM24zM1g4WWN2dXhZei9tcmJmK2pwYVdxaW5mNXl1dmZJT2YvdlFyRTE2L3FhbUM4K2Zmb0tXbGVzeGw4L09QYy9Ma0w4YTFmYnQ5Z1BQbjM2Q3M3UEpFaHpnc2g4UEc0Y1AvVGtORDZZakxuRGp4TTE1KytldjA5WFZONmI2bnc0MGJIM0h4NHR0MGRiWE05RkFteGUxMjg4RUgvOEl2ZnZFbjAzYXVycTR1NEoxM3ZrMWg0Y2xKYmNkbTY1dng0NzEvLzNmNTRJTi9tZkQ2UlVWbmVQWFYvME5IUitNVWprcmM3NXhPTzhlUC81UmJ0ODVQS2xudjQzcCtibSt2NTVlLy9GTSsvUEMvcDN6YmczM3d3VCt6Yjk5M0pyMmR0clk2Q2dwT1lMUDErYlc4emRiSDFhc0hLU201T09heUZ5KytUWDcrOGNrT2NWSnUzanhEZmYydEVlK3ZyUzJhOVBuY2F6WWx1aHRtZWdCQ0NDR0VFRUlJSVlRUVFreW54c1l5V2x0ckNBNk9KQ2hvenFTMjVYVGE2ZXZycExlM2c3NitUbnA2V3VudWJxVzd1NFh1N2xaNmVsclpzdVZ6TEZxVVBlSTJLaXF1MHRoWXlwbzFUMkUwbW4yMlBWVVhGblU2UFhyOW5VdC9UVTNsOVBWMURydnMvUG5MME9uMHQ4Zmc0Tnk1MXhnWTZDRTlmY3VFOTE5Y2ZJNmVubFlzRmlzdWx4T0h3NGJMNWNEcHRQdjgxMjd2MTQ1bGIyLzdvR1BiUVViR1EyUmxQUVpBZnY0eHFxcEdEL29uSkdTd2JObkRJOTVmVlpWSGZ2NHhZbU5Uc1ZyRFJ0MVdaMmNUK2ZrZllyRUVzWGp4aHZFZmdHSDA5blp3NXN3cms5N090bTB2WVRKWmZHNjdlZk1NZFhVM2h5eXJLRHEyYmZ2Q2tOdWRUanNuVC82Y25wNDJYQzRuaVluTEp6MnU2ZExTVWsxTFM2WGZ5eWNtcmlBZ0lIak01ZnI2dWpDWkhENjN1VnhPYW1vS2NEb2RCQVZGakh1c1kxRlZOMjYzYThMcnQ3WFZjUDM2VVNJakU0bU1UQmgxMmVibWNrcEtMaElYbHo3cStXZ3dwOVBPOWV0SFdieDRJd3NXckJweS85V3JCMmxxS2g5MUc4TzlQaHNhU3FpcEthQ3FLbzlseXg1bTFhb25NUmlNMnYxZFhTMDBOWlVUSDcrRXdNQVF2OFk2azY1Zi81RE96a1lTRXBiNjlWb2J6dUJ6LzB5cHF5dkNadXNsSWlLQm9LRHdhZG5IclZ2bmFXNnVKQ2twYThMYjZPdnI0cDEzL2g2VEtZQlBmT0liMm10bnNsVmtkTHA3TzllNG82T2UzdDUyUHZqZ1gzajg4VDhqTEN3RzhMeWVHaHBLeHJXdE9YUG1zV3JWRTRBbkdIM3UzS3VqTHI5aHcvTlVWRnlodjkrL1lMalpiTlUrZjZkVGVma1ZidDA2UHkzYnZ2dGNsSjkvYk5qUHlmSFlzT0hUNC80ZVdWTlRTRW5KUlZwYnEwbEpXVGZoZmN2NUdWcGFxb2lNbkQralk3aDU4elQ1K2Njd0dJd3NYcnh4ek9VSEJucTRkT2tkWW1JV2p2bFpmTzNhSVNJajU1T1JzVjI3cmJqNFBCVVZWOFkxeHF5c3g0bU1UTUJtNjZPK3Zuak01WFU2QS9Qblp3Qnc0Y0piTEZ5NG10allGQUE2T2hycDdXMG5MaTROZ0lxS0s1U1c1ckJreWRaeGpXbTJrMlFLSVlRUVFnZ2hoQkJDQ0RHalhDNG5EUTBsdExmWE16RFFqYXFxQkFTRUVCNGVTMnhzaWhib0g4MW9WUjZLaWs0RGtKS3lidHpsekhVNlBiMjlIUnc4K0FQNitqcHhPQVpHWFY1UkZGcGJhN1FMcGc2SERVWFIrVnlZSHNucnIvOE5QVDF0NHhyZlNGYXMyRVYyOWw3dC82OWVQVWhsNWJWaGwvM2M1NzZEMlJ3SVFFN091L1QydG1PMWhuUHAwdHNqYmo4cEtaUGs1T0dEWXkwdDFiUzMxNUdhdWg2RHdjU1JJLzg1cmd2QkJvT0pnSUJnT2p2dnpONXRiNitudHJiSUowRmtNSmZMT1dYQmI1Zkx5YkZqUDhibGN1SjI5L0diMy96bHVOYmZ2djJMSkNWbERybmQ0UmdZOFRrWUQ3ZDdhSm40eHNZeVNrb3UraHdmbDh1Sm9pakRKbFBrNUx4SFQwOGJRVUZ6dUhuekRNbkpXU1FrTEozMDJDYnF4bzFUTkRRTW5Ra1pIYjBBdTcyUG5KejMvTjVXZVBpOENRZTRhMm9LY1Roc3pKKy9ISXZGNnZkNmI3NzVmK25xYWg1ek9lLzU1MmMvKzBPL3RydHg0L09rcHE0ZmRabXVydVpoWit3bkpHUlFXbnFKYTljT1liRU1QUjU2dlo3WTJGUy94dUhWMUZST1plVTFEQWJUa1B0Y0xnZXFxZzc3K2t4SVdNcFRULzBGeDQ3OW1MeThJMVJXNXZIb28zK3NCZkFMQ280Qm5obXYvaDZibFNzZkl6TnpGMTFkemV6Yjk5MXhQUTUvN2Q3OVZjTERZMzF1YTJtcHByT3prZERRYUlLQ0l2ajV6LzlvUXR0KzZhVWZZREFZcDMzOEZrc1FGeTY4T2V6OWJXMDFnT2U1TzNIaTUrUGVmbGpZWERJemQ0LzQrZXQwMnFtb3VBcEFVdEtLY1ZkajhpWUZCZ2FHTUhkdUNxV2xsemg3OWpkczJmSlpBRDc0NEY5b2JCeDVOdjFZUHZ2WmY4WmlDWnJ3K3VPMWR1MG42ZTF0cDZ6c012djJmWWNubnZnYUlTRlJORFdWalR0WWFyUDFhUCsyMi91cHJTMGlLaW9ScTlVMzBOL2IyMFp6Y3lVT3h3QmxaWmQ5UGxkVlZjWGxjcUFvdWlHZnJjSEJFZmNrbWFLenMzRktQaGVIYy9lNXFLV2xhdEw3V3IzNnFYR3Y0OTFuYXVyWWdmZkp1Qi9QejFQcDJyVkRYTHo0TnN1WDcyVHQyazlPNmJiOTVYYTdLUzNOUWE4M2twdzhOS0ZsT25SMDFGTlplUTI5M29DaWpKNEE1bkk1VVZVM3k1ZnZCRHpmRDQ0YytZOHg5MkUyVy9uYzU0YXZ1bE5jZkphaW90TWozditna0dRS0lZUVFRaEhDb3BnQUFDQUFTVVJCVkFnaGhCQkNDREVqZW5zN3lNMzlnTkxTUzFxUXhSUFVWN0RaUEwyWmpVWXpDeGV1SVN2cjhSR3JDUXdNOVBDclgzMXR6UDNsNW41QWJ1NEg0eHBqWnVZZVZxOStrdjcrTGxUVlRYQndKSUdCb1FRR2hsQmVmb1hnNEVoV3IzNFNxeldjb0tBNVdLMWhXdktIZDF3SkNSbnMzajEyYWYrd3NGZ3RxV0VrSFIwTnVGeE93c0xtanBoWUFCQVlHRHJzN1Z1M2ZnR1R5WUtxcWh3Ly9oTkEwUzY4MTlYZEpELy9ReFJGaDgzV3F3WEJCdk5lcUEwT2pod3htZUxHRFUvNTM3dG5ZS2FuYnlFZ0lCaUR3WXpSYU1aZ01ISDI3S3NZREVaMjdmb0tBUUhCV0N6Qm95YWVQUGZjM3crWkdlbnY4Kzh2VHhzRlQ0dUhPWFBpaUlwS0duT2RqbzU2YldheHdURDZqUE9ZbUlYczJlTmZRR0t3ZDkvOUI5cmI2MFpkNW9VWC9oOFdTeEFPaDQxZi92SlBDUTJOSHJKTVdWa3UxNjhmWmU3Y1JlemMrV1hlZXV0YmZQVFJMM25xcWIrWXR0bnBZMmxzTEtXazVLSlBFTWpwdE9OMnU4ak9mcHFvcUdScWF3dkp5enRDUnNZT0VoS1czYlVGbFE4Ly9HOGNqb0ZoWC91MXRVVzB0OWVUa3JKMjFQZFljZkZaQUZKUzFvNXIvREV4Q3drT2poeHp1WnFhQWx3dUozRng2WDV0TnpCdzlBb3FBRGR2bnVYcTFRTWozdC9XVnN1QkE5OGJjcnZCWU9LbGw3N3Yxemp1OXZ6ejN4NlNiREpXMGxSRVJEeWYrTVQvNHRTcGwzRTRCclR6ZVhkM0t6ZHVuTUpxRFNjaElVTmJ2cm01Z3RiV2FoSVRseE1RY09jNXJhMHRwTHU3Vlh1dHVOMXVCZ1o2OEpjM29XVzRBUExkVkhWbzVZT2JOejNKZWFtcEd6RWFMYVNsYmFhMDlCSXVsNFBVMU5HcjJEaWROa3BLTHFJb2lsWVZZYnJIYjdmM2p6bnp2Nk9qZ1k2T0JyL0g0QlVibTBKNitoWisrY3MvSFhQWjExLy9tM0Z2ZjNCUzRLWk5MOURZV01yTm0yZUlpMHRqNGNJMVJFY25qMWpobzd1N2xjN09SZ0lEUTVrekoyN1laWFM2ZXhzZTh5UzN2VVJ2Ynp1TmpXV1VsZVdTbWJtTHpacy95OGFOei91MWpZR0JYbDUvL2ErSHZXL3AwaDFEemwzRnhlZTBkajlQUCsyYkdGaFRVOGlCQTk5bnpacFBzR0xGSXhONFJKTzNmUGxPbGk3ZFB1WnkxNjRkNHNxVi9TeFpzcFhzN0tmOTJ2WklyNDFkdTc2aXpicjMxNGNmL2hmVjFRVWozdC9UMHpaaVpiSEt5andVUlNFMk5zV3ZWbk9Lb3B2VVovSDlkSDRlN09EQkh3emJQc0o3M0dwcUNvWk4xbGl6NWhPWXpZRmN2UGcyZXIzQjUvUHp4bzFUMU5VVmpmaTRCdk5VaFhMNzNVNWs0OFlYaGh6SG1wcEMrdnU3U0VsWk42VEN4M1RidWZQTFl5YTlmdlRScjdoNTh3eEdvMmRzWVdGemVlS0pPOStQUC9qZ1g4ak9mcHJ1N2hhcXEvUFp0dTBsQUwrUzFoOTBra3doaEJCQ0NDR0VFRUlJSWU2NXdzS1RuRC8vQmpxZG52VDBMU1FtWmhJZG5hUmQwSE83WFRRMVZWQlplWlViTno3aTFxMExyRnYzekxCbFpYVTZBNG1KSzRiZFQwTkRDVFpiTDFGUmlYNEZKdThXSGg2TG9paTgrT0kvK2dUNTNXNDNQL25KN3hNWUdPcDNDZjJ4N05uejFUR1hlZTIxdjZhenM1SGR1NzlLY1BENEt6SE1uNStCeFJKRWMzTWxMcGVUNU9TVjZQVUd1cnRiT1hyMHYyNVhCUW5pcWFmK1lzajJXMXRyMkxmdnU3aGNqaEVmYzM5L043ZHVuU2M4UEpaNTh4YjczSmVadVdkSWdDQTM5d09jVGp0UlVZbmplaHhkWFMzbzlZWXgyM1dNMTlXcmh5Z3NQRUZVVk5MdEdmOU5iTm55dVZGYktqUTBsSEw0OEk4QVdMcDBPL0h4b3dmS2RUcWRGdVN4MmZwR0RPNDNOVlhRMkZoS2V2b1dEQWJqdUVyUzE5VVY0WGE3bUQvZnQzMUhTMHMxSjAvK0hMTTVrRzNiWHNKaXNiSjE2K2M1Y09CN0hEejRmWjU0NHV0akp2Uk1wK2VmLzNzc2xpQnN0ajR0UUJzY0hFRndjQVM5dmUyQUo4SGw3bU5jV3BxRDNkNVBjbkxXc08rTFc3Zk9jK3ZXZWVMajAwZDhmUDM5M1ZSVzVxSFhHNWd6Sjg2dm9GZFEwQndVUldIVHBoZjhlbnkvL3ZWZjBOZlh5U09QZk5tdjVjSHpuTjI2ZFE3dzlHb0hiK3NFVHpuMzVjc2YwUUtvdGJWRmhJZkhqcGhNVlZSMG1nVUxWdDhPQWltQTUxem1QYmI5L2QyQXA0cUs5L0VialJZdG9OVGYzNFdpS0poTUFYNlBmekNqMGN5T0hiK2xWVTFSVlpVeloxN0I1WEt3YnQybldMRGdUb0xXNGNQL1JsdGJEVnUzZmtGN3p2cjd1eWtwdVlEUmFDRTExWk9zRlJZVzQzZFNTSG41Rlk0ZS9VOFVSZUhKSjc5T2RIVHl1TVkvTU5ETHpadG5NUmhNcEtWdHdtS3hzbm56aTFveTFkcTFueHcxd0ZaZmY0dVNrb3VFaHNab24zWFRQWDYzMjgzenozOTd5TzAzYjU0bU4zY2ZDeGFzWXUzYVovemEvOTMwZWdNNm5YNkV6MStWeWtwUGE2YTR1UFJoZzZ0akNRdTdVeFhFWkFwZ3k1YlBzWC8vdjNMcTFNdEVSaWF5YnQzSTR6NXc0QWQwZGpheWJ0Mm5XTGh3OVlqTDlmZDNjK2pRai93YXo4Q0FKOG56blhmK24xL0w3OXIxQndRRUJHTzM5MU5SY1pYZzRBaGlZMVBadWZQTGxKWGxhRWtFVXhXVXJhc3J3dW4wcmY3UjJGZzI0dkxlQkpxeFdnWk5KNTFPNzFjZ3Q3bTVBdkJVeFpwc2l4eWowVFNCYlNpajN2dkdHMzg3WnVXeWQ5NForajRjanRVYXhnc3ZlRjVqcy8zOFBGaDA5RUxNNXFFVm4rejJmcXFxcmhNWUdEcHN0YVRHeGxMS3kzTlJGQjBQUGZRN3hNY3YwZTVyYnE2Z3JPenlPQjZsNnZmeW52T2k3M2k5VlRxbXFzV0Z5K1drcmEzVzV6YW4wMDV6czZlMTJYaXJiTm50ZlFEYWNUWWF6Y3lkdThobm1mRHdlWUFub2ZMdSs4VElKSmxDQ0NHRUVFSUlJWVFRUXR3enFxcHk5dXh2S0N3OFNVcktPdGF0ZTJiWU10czZuWjY1Y3hjeWQrNUNsaTkvaFBQblgrZk1tVmRvYjY5bnc0WlBveWgzTG15YlRKWmhnNU50YlhXODlkYTNDQXdNNWRGSC8yUlNBUXQvMm5UTUp0WFYrUUFrSmEya3Y3K2JBd2UrajkzZXg4cVZqM0wxNmtFT0h2d0JUenp4TmUyNWFXd3M0OUNoSDJHMzkvUHd3NzlIV05qY1liZGJXSGdDbDh2SjBxVTcvQnFId1dEV0FsVGo4ZFpiM3lJeU1vSEhILzh6bjlzUEgvNTNhbXR2REx1T3krVXBiNzF2MzNlMTE4K2pqLzR4TVRFTGJvLzlJeTVkZXB2ZzRFaDI3LzRLTFMxVkhEejRRL2J2L3k2UFBQSUh6SjI3Y01nMkN3dFBjdTdjYTdqZEx0TFR0N0IrL2JOK1A0Ymk0bk9jUGZzcVR6NzU5V0ZuVHA4Ly96cU5qYVZFUmlhTXV4MURWWlhuK1IwYzVHeHVydVRBZ2UvamRydDhrbkhpNHRKWXYvNVp6cDU5bFFNSHZzY2pqL3pCalBkRkg1NW45dXB3WmE2dlhUc0l3TXFWajA1NDY0V0ZKMUZWTnk2WDIrOVo5SU5iNUlDM2JQN1FNdXAzY3pvZEk5N25DUzdlZVl3ZEhRM2s1eC96V2FhbXBvQ2FHczhzNmRXcm44SnFEYU8xdFlhelozOURiR3dLano3NkowT1NiMHBLTG5MOStsSHE2bTZ5ZCs4M3RQZEFiMi83a0ZZMlpXV1h0WUJUV3RwbU5tOStFYmZiUldkbkl4Wkw4TGdTZTRiamNqbTRjbVUvSVNGUlZGZm5FeHViNGhPbzYreHNvcXJxT3VCcFJlRjkvVis3ZGdpbjAwNVcxbVBqRGhqMjlYVng2dFRMQUdSa1BEVHVSQXJ3dkVaY0xnY1pHVHQ4Wml5SGhFVGZibFZWcDUxUGh0UGE2bW1yRVJrNWY5ejdudWo0ZGJxaHM5emRiamUzYmwwQVlObXluWk91U0RQYzUrK3RXK2Vwck13ak1uSStqejQ2c1ZZb2Q0dUxTeU05ZlF0T3A1MkFnSkhQVVIwZGpkVFdGbUsxaG8xWVFjbkw3WGFOV2ZFSDdsUmxBays3aUxHcWduaTNEZERYMThuSms3OGdLV2tsc2JHcEJBUUUrMVdOWWJ6S3kzTzFCSlk3WS9BOUgxMjQ4SmIyT0x5dGxVcExjM3lxTGtSRkpZMmFnSEt2cWFwS1kyUFo3Y0R3K0NwSzNFdDZ2WEhTeWJWM1Y1SDVPSjJmczdLRy8zeHVhNnVqcXVvNmMrYkVzMzM3RjMzdXk4M2R4K1hMNzJNd21OaXg0N2RKVFBSTkVOMjQ4WG0vdjNmOTZsZC9ocUxvK014bi9zbXY1ZTlPQU92b2FLQ21wcERRMEdpaW81TTVmdnluOVBkM2pia2RieldodHJaYTl1Ly9WKzMyTFZzK2o2cTZoeVRaZEhRMGFMZWxwVzBlTmdHMHI4K3pYN001VURzWHRiWFZVbGQzRTZQUk11V0p4a0tTS1lRUVFnZ2hoQkJDQ0NIRVBaU2Ird0dGaFNkWnUvYVRXazlmdTMyQXFxbzhHaHBLNk92cnhHeTJFaFdWeU9MRkc5SHJEUVFFQkxOOSt4ZVpNeWVPaXhmZnhtS3hzbXJWRTJQdTY4eVpYNk9xYnRhdCs5UTlMOGQ3djZ1dXprZW4wek4vL25KeWN6K2dzN09SelpzL1ExcmFKZ0lEd3poejV0ZTg5ZGJmOGZERHYwdHQ3UTB1WC80QW5VN1B3dy8vSGtsSncxY0JHUmpvNGZyMUQ5SHJqVU5hZkl6RWFEUVAyOE43b2tKRG83V1plWU01blE1dFptdFkyRnp0OWVDZG5Ycmx5bjV5Y3Q3RGJMYXllL2RYc1ZpQ2lJOWZ3dmJ0TDNIOCtNKzAwc2pMbGoyRW9paDBkYlZ3K3ZUL1VGdDdBMFZSeU03ZXk0b1Y0KzhQN25BTWNPellUOWk3OXhzK3dibkt5bXMwTnBZU0c1czY3a1FLOEFUYkF3S0N0WUJyZlgweGh3NzlHMDZualczYnZqaWt4UG5TcGR2cDdtN2wrdldqdlBQT3QzbmtrZCtmMGRuS3cvRUdKcjMvOWFxdXpxZTF0WWI1ODVjUkVSRS9vVzA3blE0S0MwOEFrSkNRTVd4bGg2YW1jdHJiNjRpTFN5Y29hQTdnQ1o0TjF0WFZ6R3V2L2RXWSsvdlp6MGF1UXJONjlaTStTU0dKaWN0NTdybS9BNkNzTEllTEY5OW13NFpQYTFWSHZBR2ZpSWg0Rml4WVRWbFpEams1NzJydEVjQXpvLzc4K2RmUjZ3MXMydlNpVHpLYTJXelYrczg3SEFQazV1NGpLaXFKQlFzOC9lRG56SW0vdmUvTDJHeDlJd1lMdlFFOG02MXYyQVE1cjdhMk9vNGUvUTg2TzV0NCtPSGZKVHY3YVpLU01yWDc3ZllCamgzN01hcXFZaklGOE9HSC84MFRUM3lkME5CbzB0STI0M2E3eU1oNGFNVHRqK1NqajM2QnpkWkxlUGc4VnE5K2F0enIyMng5NU9jZkJTQTkzWGRXY2xoWURBRHQ3ZldqSmxPMHRYbVRLY1pYaVFjbVAvN0J5c291MDkzZFFsUlVFcEdSODdVMlcrTmhNSmg4WGtlRHVkMHVMbDkrSDRDc3JNZUhYZWJsbDc5T2YzODN2L1ZiL3phdTRPK0dEYytOdVh4dTdnZW9xa3BpNG9veGw3VmF3OGFzREdLejlmSDY2Myt0VlFZSURBemwyV2UvT2FGcUc5TnA0OFlYUm0zekFYRDkraEZVVmRXZU8wVlJ0UFpHNEVsY1NFbFpkMThsVTdTMjF1QndER2lWdE81WEZvdVZMVnMrTzZsdDNGMDE0VUU1UDkvTmJoL2dvNDkrU1hsNUxsWnJHSTg4OGdmRGZpZlI2dzNqZmsxTXRMTEp0V3VIYjYvditmN1kwRkJDVDArYjMrczdIQVBVMXQ1cFNlSjAyckJhdzltNjlmUGFiU2RQL29MZzRBanR2QmthR2tObDViVWgyN3AxNnp3WEw3NEZlQkl3RlVYUkVqbFhyTmpsYzI2K2NPRk5MWUZhVlZWT24vNGZYQzRuZG5zZmI3enhUUUFXTDk3RXNtV1RmOTQrenU3Zk00OFFRZ2doaEJCQ0NDR0UrRmlwcXNvbk4zY2ZtWm03dFVRS2dOTFNpNXcrL1d2QWM1SFM0UmlndVBncytma2Y4dVNUZjY1ZCtGMnhZaGNEQXozazV1NGpPanJacDMvejNmTHlqdERRVUlLaTZIeG04ZmtqS2lxSnpNdzdnZkh6NTkrZ291THFzTXUydEZUeW05Lzg3eUczNzkzN0RiLzNkNi8xOVhYUjFGUk9Ra0lHSnBPRjdPeW5pWTFOMGFvWUxGbXlCYjNld0VjZi9aSjMzLzBId0pPazhQRERYMkxPbkhramJ2Znk1ZmR4T0FZd202MStWL0l3R2kyNFhFN2NidmVrWjFNQ1d0RGhidGV1SGRLU0tUWnVmTjRuNE5uUjBjQ1ZLL3NKQ0FqbTBVZi9SQXVNQWl4Y3VBYVRLWkRqeDMvQ2hRdHZVRloyaWFpb1pJcUtUdUYydXdnSmlXTHIxczlQcUZSeWF1cDZLaXV2VVZGeGxVdVgzdEZLMXJ2ZGJpNWVmQnZBcjZTaHU3VzIxdERUMDBaYTJpYnRzVis2OUM0QU8zYjh0aGFFdWR1NmRjK2cxeHU0ZXZVZzc3enpiVEl6ZDVPWnVlZStxY3JpRFJUVTFCUnFqdzNneXBVRHdPU3FVaFFWbldaZ29BZUF4WXMzRER1Yi9lVEpYOURlWGtkVzF1UERWaWtaTERRMFpzd1o4WGZyNkdnWXRxZTkwV2pXZ2ovZTB0MW1jOUN3N1V3MmJueWUrdnFiZEhZMitRUk16NTc5RGYzOTNXemUvQm1pbzVOODFqR1pMTnI1dUsrdmk5emNmY3laRStkemp1N3FhdUhzMlZjQlNFM2RNT3o0UGFYREwzUGd3UGVJakp5UHFucmFvS3hmL3lsdG1aS1NpNXc2OVRKT3A1MEZDMVlUSDcvVUo3RFYwZEhJc1dNL3ByVzFtaVZMdHBLYXVvSDMzLzluM243Nzc5bTY5Zk1rSjY5a3c0WlBqM2tzNzNiOStsR3Fxd3ZRNnczczJQSGJFM3BOWDdteUg1dk5rNmcxdUNvRjNBbG8xdGNYazVhMmNkajFWVldscHFZUVlFZ3kwMWltWXZ4ZWJyZUwzRnhQb3NPS0ZmK2Z2Zk9PaStPODgvOTdDd3RMNzcxMzBZUVFSUkxxeldxMjVSSzMyRG5iY2VKY21pL3Q3cGZML1M1M3VWeHk5N3VTNmhRblRsempic3VTMVR1Z2hnUUNKRVNIcFM0ZGxnN2JmbitzZHNTeWhVVkN0dXpNKy9YeXkyTG1tV2VlMloxNVpuYStuKy9uZXhkdGJWVWNQZnE3QmZkejk5M2Z0VHZ2VlZlZlpIUjBnTURBYUt0TThsdGx2dnRFZDNjVFRVMFhyN2VWb2ROcGIza091M1RwUTJabXBxNkxwNHhNVFkxeCtmSUI4dkoyMzFLL0Z5L3VZV2hJUFcrNzlldWZjbElRYXNSZ01GZ3NtZnMzUUViR1JpR2IzMkF3SUpGSWhMbmlsVmUrWTlYK2R0UGJxMkwvL3YrMXU5N3NwS0ZTVmZMblAzOXozdjVDUWhJY3VxSE16RXdLODcyenpCWHhmVng4MnVkbm5XNkdTNWYyT2p6RzZlbng2LzEzYy83OHV3Q29WQldNanZZREVCcWFSR1BqQlJvYkwxaHNGeGdZdldobDl1WmphRWd0bE5zeTg3blAvUXRHbzNIZWJVZEcrbmovL1I4VEVoTFA5dTAzemt1eklDMDVlYVd3N1BUcGwzRjE5YkJZWmt0TUVSNmVRbFJVQmthalFSaURVdWxOVkZRNkNRbDVGbTNIeGdhWm1OQVFGcGJDMEpBYUR3OC9abVltMGVsbThQRUpwYTJ0aXNuSkVWU3FTdHJicndqYm5UdjN0c1VjZC9ic1d4YlBYbjl0aUdJS0VSRVJFUkVSRVJFUkVSRVJFUkVSRVpIYmpzRmc0TUtGZHdrT2pyUEtxdlh4Q1dITGxxOFFHWm1PWE83QzJOZ1F4NCsvUUc5dkMxZXVITE40bVplZmZ6OXFkVDNuenIxRFJFU2F6Y0JLYjIrTEVJeVdTcVVXTHdjZFlUUWFNUmowd290N1I5aHlQL2kwME5abXNnRTNCOVdsVXFrZ3BKaVlHS0doNFJ5MXRTWFgxOGt3R1BTTWpQUngvdnc3UkVkbkVocWFoTDkvaE1WblB6U2twcWFtZU1Gak1XZjRtVVFZMWxiR2k4SE16SlNRVVdnTFg5OVF0bXo1Q3A2ZUFmajVoVm10ajRoWXdvb1ZuNk9vNkJYNitscUZXdFlCQVZGczMvN05CZGUwbnMyYU5ZL1QwOVBFbFN2SGlJN09Janc4bWZyNnN3d1BkeE1Sc1dUQlFWZTQ4ZjNHeGk2anBPUXYxTllXNCtMaXl0cTFYeUFxS3NOaEZucDI5blpjWEpSY3V2UWhseThmSUNnb3hxSlV5Q2VKMlNxN3JlMEtXdTIwRU9UcDZXa0NUT1ZielBqNWhiRjc5L2VkN3JlaTRxRHd0N2tXL1Z6R3g0Y0JCRmNLUi9qNWhaT1h0ekQzZ0phV2NwdGlDa2YwOXJaWTJmcWJuRE1DaEFEV3pNd0VUVTBYVVNxOUdCMGRFSVExQUdGaHlVUkdMbkc0ajliV0tvcUxYMk42ZXB5a3BCVkVSS1RhYkplUnNZbisvbFk2T3E3UjBtSTZEck5EalZZN3paa3piOURRY0I2SlJNcktsUStSa1hHakZORDQrREJYcmh3VHlnU1pTK1pJcFRMdXV1dHJIRC8rQXNlTy9aNklpRlNXTGR1NW9PdWl1Ym1jQ3hmZUEwQ2hjS2VpNGlBYk4zN1I2ZTNCWkd0ZlhYM1M3dnF3c0dSa01oZmEyNjlhaUZobTA5dmJ3dmo0RU43ZVFRc3E4N0VZNDUvTjFhc24wR2g2Q1F5TUppNXVHYjI5S21Kamx6bTFiVitmaXZIeEljQjJ1UjB3WFQvbWMyL2x5b1VMWCtiUzJGaHFKWWEwSnk3UTZXWW9MbjUxMW5oYmVlT043MU5ZK0poRm1ZS0YwTmZYU2sxTkVkbloyNitMNkF3c1diS1dxcW9qSkNldndzY24rS2I2QlZDckc0VDV5eEhPdWplZE92VVNwMDY5dEtBeHZQYmE5NGlPem1UOStpY1h0TjFpWWpRYXJwZHU4Y0xUODRaSXpHRFFNVERRZ1p1YkovNytnVmJMWFYwOThQWU9zdWlycjA4bDNDdnNjZVRJYnhmM0FPemdqT09MUkNLOUpiSFBuVDQvNjNRelhMbHl6S2xqR1IzdHQ5bldMSTZhUzN6OGNrRk0wZHVyb3JMeXNNUCtUWUlZUFVlUC90N20rcGlZTEFzUncyd3VYdHhqSlp4dzFwbm1SanZKVGJ0aXpDVW9LSVp0Mjc3dWRIc3ZyMEMyYkhtV1AvN3hiMW0yYkFkRFExM1UxNTlseTVabkJRSFY0R0NuSUJnRWsrdlhiTkg2eElTRzd1N0dSUm4vcHhGUlRDRWlJaUlpSWlJaUlpSWlJaUlpSWlJaWN0dHBiYTFnZUxpYlhidStZeFZvQ2c5UHNmamIwOU9QN096dEhEbnlHNGFIZXl6V21Vb3FQTUQrL2YrTFNuWFpLc3QrYkd5SVk4ZCtMd2dpbm43NjEwNlBzYisvblE4KytIZXI1U3RXUENpNEJwalp1L2UvNk9scElqQXdobnZ1K1o3Ti9wek5mSnlZR0VHdjF6clYxcHdkYVE1b3pZZFM2V1gxd3RlODdkU1VLUnV3czdPV3pzNGF1cnJxNk85dnhXZzBvbFI2azV0N0wrbnBHK2pyVTNIdDJtbmEyNi9RMlZrRG1Nb2IrUHVIczNyMTUvSDNqNlNvNkJXTVJvUERGOFVuVHZ6UkttZ3dPR2lxVlgva3lHOXNXald2V1BHUUF6Y00yeGJ6YzdsNjlUalQwK040ZXZyYnRXU2UvY0xZWURBd1BLeW1xNnVlN3U0R09qdHJtSm1aQkV5ZnA3dTdEd01ESFF3TXRQUEdHOThuTWpLTjBOQmt3c0tTOFBNTGR5SXdjbVBjYm02ZXJGNzlPRWVQL3BhaW9wZTU1NTUvb0t4c0h4S0p4SzdMeG55MHRsWWlrOGtKRDAvQnl5dVFnWUUyOHZKMmMrREFMNXphUGpaMkdidDJmWWZPenBvN1JrZ0JDTitCWHErbHBhVmNDSHBZZm5jNk9qdHJGNVJGWEZWMWpNbkpFVUpDNHVucGFXWjR1TnRtdTdHeEFTUVNpYzBTSUhQUmFIcW9xanJxOUJqQUZNaFlLTDI5S2dzaGlDTW1KMGR0dHAxUFRERStQc1RrNUFpUmtla1VGajVxdDUxQzRjYldyVi9GYURRS3dVeXBWTWJnWUJkSGovNldrWkUrbEVwdk5tOStWbkQycUtrcFJxVzZUR2RuRFVhakVTK3ZBUEx6NzdlWTF5TWlVdG05K3g4cEtucmwrbHhWaTVkWElERXhTOG5NM0l5bnA1L2RNYW5WRFp3NjlTZU1SaU5wYWV1NGR1MjA0QTR4T2pyQTZkTXZrWi8vZ0pWYngyeU1SaU9uVDcrTXdhQkhJcEhZekVTV3kxMElDMHVtbzZPYW5wNG1tNDROWmtIQTNLeGhSeXpHK0djelBqNU1lZmwrQUpZdnZ3ZUE0T0JZdG14NTF1RjJCb09Cc3JLOXFGU1hrY25rckZ6NWtOMXlKaVVscjZQVHpaQ1NVaml2ZzRzekRBMnByVEt6N1lrTHpweDVnK0hoYnJ5OEFoa2Q3V2RxYXBUcDZYR09IMytCdnI2dDVPWHRYcEFEa2xZN3plblRMNkZVZXJOMDZWM1UxcG9FZzB1WDNrVmRYUW5GeGEreVk4ZTNic2xWeWRYVmcwY2YvWW5kNDJsb09POTBYeWtwaFVKcEp6TTlQVTNVMTUrenM4V2RSVnhjanNVY016emN6VHZ2L0FzeE1Vc3R5bWVNamc3dzVwcy9zQktCNkhSYWh5V1V6TVRHTG5NNGI5aWl0YlhTcnRET0htKzg4WStDNjRJOUFnSWl1ZjkrYTNjelovazB6TTlQUGpuL3M0ZEtkWmtMRjk1bmNuSUVwZEtiRFJ1ZUlqallmc2trOC9qTlRFd01PeTFHdE5mT2RFNVlpeW5hMjZ0cGJhM0V4eWNZamFiWDVyWjZ2ZTYybEtBeE8zSUIxTlFVMGRGUjdkUjJNVEhaaElkYmxvZ3pHbzNYeFg3MmhIRDllSHNIMGRWVmkwUWlKVGc0bnE2dU9tRjljSEFjZlgycU82NjgwY2VGS0tZUUVSRVJFUkVSRVJFUkVSRVJFUkVSRWJudHFGUVZlSGtGT3AxUlBERmh5Z0szWldVZkhwNk1sMWNnS2xXRnhVdmRxYWx4RGh6NHVaQkJmcnZvN201MEtwdlVXVTZjK0FOcWRjT0N0dG0zNzcrZGFyZGx5MWNzNmwwRDE0TkNKWlNYZjBScTZtcHFhMHRvYnI2RVRPWkNiT3d5RWhMeWhGcnpSNDc4aHY3K05oNTc3RCtZbVptaXM3T0d6czRhZW5xYW1KalE0T2NYVGxYVlVYcDdXMGhJeUdOc2JOQnVNTHEvdjgxS1NHTitVZHpYMTJvem0xdXJuYko3YkxiYXoyVmtwSitLaWtPRWhDUVFGQlREMWFzbnJOcDBkdFl5TktSR28rbG1ZS0NEL3Y0MkMzR0xyMjhvWVdGSlJFVmxrSkt5R3FsVWlrYlRTMHRMT1IwZDEram91Q2E0QTBna0VqdzlBL0QyRHNMZDNZZjQrT1ZFUjJjQ04relc1NDQ3Tm5ZcFNVa3JhR2c0ejU0OVAyRmlRa05xNm1vQ0FpTG5QVDViK1B0SDB0ZlhTbU5qS1NrcHE5aTkrL3NPYTZuUEpTZ29sdERRaEVVSmhDNG1aakdGVENibjZ0VVRncGhpZG5hbVNsVkpaMmN0SVNIT2oxMHFsU0dUeVZtLy9tbjI3djFQdXJwcXJkcE1UWTJqMGZRU0VCRGxWT0IwYUtoTGNCTzRYZlQycXZEMURiVVpxRktyNnpFYURZU0gyODVTTmpNN0dEV1hvU0UxalkybDVPYmVnNmVuUDZHaHBybmJtV3hybVV3dTlLMVVlcUhUelJBU0VzL216YzlhaUZHbXBzYm82TGhHWUdBMEtTbXJTVWxaWlRNZzVlMGR5SzVkMzBhbHFxU3E2akE5UGMyMHQxOTFXR2FodjcrZEkwZCtnMTZ2SXlXbGtHWExkbkx0Mm1saGZYbjVSNmpWRGV6ZCs1K2twYTBuTi9kZW0yNEhsWlZINk9scElpZ29CcWxVYm5mdWo0bkpvcU9qbXBxYUlpc3h4ZFRVT0hWMVp3RG54UlNMTlg0elJxT1JvcUpYaERuVldRSEd5RWdmcDArL1RIZDNJejQrSVd6YTlDVzdjMU5WMVZFNk9xNGhrOG5Kejc4Zm1QOTgwZW1tYlFiM3pCYjRPVGs3eWM3ZUJzRGh3OCtqVnRmYjdLZWk0aEQxOWVjSUNJZ2tLK3N1VHA1OGthaW9EQ0lqMHpsKy9BOVVWUjJodjcrTlRadStaRldteFI0bEphOHpOS1JtdzRhbkxZU0NDb1ViT1RsM2MrYk1YN2g0Y1E4RkJmYzcxWjg5N0lrUUhWMmZzd2tNak9hUlIvNGROemRQcTc0U0V2TEl5ZG5sVUFUbXpMMzBzMFJHeGdiQ3dwTG5iemdMamFaM3dXSUtNSDIzOWtTSjlod1huT0hUTkQ4N0V0a09ESFJ3NGNKN2dsQTNLaXFEZGV2K1pzR09YOUhSV2NLOWNQLytuOUhYcDJMbnptOFRGQlRqY0R1ZGJvWjMzLzFYcHFiR2JKWU9uSm1ab3JqNE5RQUtDaDdreUpIZldLeWZtaHFqcU9oVlhGeGMyYkRoNlFXTjJSNWFyY2xOcmFXbG5ORFFST0c3c2xYdXd4NmVuZ0ZXWW9ySnlWRUF1eTV3R2swM29hRUpHQXg2cEZJWlFVRXhORFZkRk02dHdNQm82dXJPV0FuZy8xb1F4UlFpSWlJaUlpSWlJaUlpSWlJaUlpSWlJcmNkdGJyQnFkcnBNek9UcUZTVlhMandQaTR1Yml4WnN0Wm11NmlvZElzWGkxTlRZeHc4K0VzMG1oNmlvaklZR3VwaWJHelFxUmZMWnB4MWh5Z3IyNGRDb1dSbVpoS0RRY2Z4NDM4Z09qcUxwS1FDcC9jMW02Q2cyT3UxMk9lbnU3c1JuVzZHc0xBa3A3WlJLcjJ0bHNubENyS3l0bkQrL0xzME5Kd2pOL2NlVWxKV0VScWFaT1dxTURFeElvaFRGQW8zNHVLV0VSZG5zb1EzR0F4SXBWSjZlaHB4ZC9kaDFhcEhyRjQweithaGgzNWtsUTFhVVhHSWl4ZjNzSFhyM3hJWm1UYnY4Wmd4dit5ZGo1S1MxekVZZEt4YytaQlZ2VzB6VFUwWGhVQ25UT1pDUUVBa3djRnhCQWZIRVJxYWhJZUhMNis5OXZlMHQxZVRtcm9HQUIrZllMS3p0NUdkdlEyZFRzdkFRRHY5L1cwTURMUXpNdExMOExDYXlja1JWcTE2Uk5pUDJTM0ZWdUJ3NWNxSDZPcXFaWHg4R0JjWFZ5RnIvR1lvS0hnQWxlb3laV1Y3U1V6TVJ5YVQ0K3JxYnZHaTMyQXdvRmJYNCtjWGpydTc1VG1pMHpsM0hYemNURTZPQUpDYXVvYnE2cE4wZGRWWnZkUTNaNXpHeEdSYmJXK1A3T3k3Q0FpSXhOczdrT0RnZUZwYks5Rm9laTNzKzN0NlROYld6b3JCWW1LV0xqaXdvbEpWY09yVW4rMnVOeGowZ3JOS2NmR3I2SFF6cEtXdHMzS1dNQmdNbkQvL0RocE5MN3QzZjMvZVlOSnN6RFhxR3hzdkNOZkVzbVU3VUtrcWZjVXpIQUFBSUFCSlJFRlVPSHo0ZWFmN1diSGljMlJtYmdKTXdicWRPNytObDFjQUJvT2U0dUxYWjdVMEVoYVdoSTlQS0FNRDdadzkrOWE4ZlcvZi9oeWpveWFYRUhzdU1KMmROUnc5K2p1MDJtbGlZcGF5ZXZYbnJaeUNWcS8rUEo2ZUFWUlVIS1M2K2lRcTFXVldyWHJFU256VzFsYUZUT2JDdW5WUGN1Yk1YK3lPS3pHeGdOTFNEMmhxdWtSZTNtNkxjakJYcmh4RnE1MGlObmFaelZKQ3QzUDhacTVkT3lXNFdqaExiVzBKWjgrK2hWNnZKVDE5QS9uNTk5djl6THU3bTJhVjE1SUxnb1dYWG5yTzRUNWVmdmxiTnBlYnoxMlpUQzRFY08wSm1hcXJUM0h4NGg2VVNpODJiMzdXd3VVbEtpcWQzYnUvejVFano5UFZWY3VlUFQvbHJydStOdS8zY08xYUVZMk5wY1RINTlvVW9pMVpzZ2FWcXB5cXFpTUVCOGNKOThXUG05cmFFb2FHdXB4cXUyelpUcXRsZXIwV3FWUU1FOTR1M055ODdONExXbHJLRjlUWFoyVitCcE1ZcEt4c24vQVp1TGk0a3A5L3YwWHBrYm1ZK3JUdGlpQ1ZTcEZLVGFLTnpNek5uRGp4UjY1ZE84bm16WTVkZDZxclR6STFOVVpZV0pMTlo5RDI5aXVNancrUm5MelNwaHVQVkNxbnY3K1Y4ZkZoRWhNTGlJcEtkN2cvV3hpTlJ2cjZWSUlvVjZQcHBiVDBmY0FrRXRIcFRKK0ZTUWpteWY3OVAyUDU4bnRJUzdQK2ZYVDI3RnMwTlYzRTF6ZkVhbDFmbndvQWIrOGdLMUdhMFdoZ1lLQURYOTh3OUhvZFVxa01YOTh3K3Z2YkNBb3l1ZDM0KzBjeVBOeE5ZS0R6enhTZkpjUlpVa1JFUkVSRVJFUkVSRVJFUkVSRVJFVGt0bUkwR3BtWTBPRGxGV2kzemJGakw5RFdWaVU0RmJpNmVyQjkremZ0MWlQMzlBeGdZa0tEMFdoa2ZIeVlBd2QramtiVFExaFlFcHMzUDh1NzcvNHJNSDhnWjZHb1ZCVjBkZFdSazdPVDh2TDlURXlNTURMU1IzTnpHZVBqUTBJRzdVSllTRG1IdDkvK0lScE5EK3ZXUFduVHRjTlpFaEx5T1gvK1hWU3FDdExUTjFCZmY0NzI5cXRXN2N6QjIzUG4zclphRng2ZVNreE1Gdkh4dVdSbGJYVTYyM2MySGg0bWNjWEVoR1pCMnhrTXVubkZKSFYxWituc3JDRXRiUjFCUVRGMnhSVDUrZmNUSFoySm4xODQzdDVCVmxtNkJvT2VxYWxSdkx3Q2JXYnd5dVV1aElURTI3VzlOMk0rdDIxbGRycTZ1dVBqRThMNCtEQnl1ZUtXN0tKZFhkMUpUOTlJZWZsSHRMVmRJU1ltUzhpQU5RY3FHaHN2Y1ByMHk2eFk4U0NabVp1RmJZZUcxSHo0NFgrUWtKRFBtaldmditreDNBN0d4Z2FSU0NSa1oyK250cmFFMHRJUHVQZmVmeEMrazZtcE1acWJMK0hsRldDM2Jydzl6QUdRMk5obHRMWldVbGQzaHZ6OCs0VDFUVTJYQUFnTGN5NGpVeUtSTHJnMnVpTmhnTW5ldTBad0ZUQWFqY1RHWmhNVmxXa1ZkS3F2UDR0RzAwdGlZajYrdnFFT0JXVXltUXVqby8xY3UzYWF0cllxUmtiNmhIWFIwVm5FeHk5SEpwTVRGcFlzQ0liaTQ1ZWpVTmpPYkZXcjY5Rm9lcXdjRXN5QkhhMTJTaWlWWUxtZDg4NDhlWG4zT2lqOUF3ME41emw5MmxSMktENStPUnMyZk5GbUVGNG1rN044K1M3aTRwWng2dFJMREF5MGMvVG83NGlQWDA1aDRhTzR1WGtDcHN6K2xKUlY4d2JmRlFxVCtLK3E2Z2lWbFljRnkvMnhzU0dxcTA4aWtVaFl2dnp1ZVk5dnNjY1Bwcy8zL1BsM0FkUDhNRDA5TWU4NHdHUXJyOWRyMmJueld3NnprVWRIQnl6S2E4M0duaU5PUzBzNWVyMk9oSVE4bS9PcXE2dHo5NVB5OGdPVWxlM0Z4Y1dWYmR1K2diZDNrRlhKSEYvZkVPNjU1eDg0Y3VRMzlQUTA4ZUdILzhtbVRWK3lHL2hzYjYvbTNMbTM4UFQwdHpzUFNpUVMxcTE3a3ZmZSt4R25UNytFaDRlZjAyNGZpMGxIeHpXcmU3ZlJhTGhlZHNERjRyT2RQZGVEU1hpbDA4MDRkRFFSK1dUUmFIby9VL096V3QxQVZkVlIydHFxTEpacnRkT2NPZk1HWjg2OFlYZGJwZEtMeHgvL3IzbkhFQmVYZzQ5UENDMHRsK251YnJSWmRnbE1uKzNseXdlUVNLUVVGRHhvczAxa1pEcGVYZ0dzV1BFNW0vT2JRdUhHeXBVUGMrelk3emx6NWcwKzk3bC9XZER6VzJkbkRTZFAva2x3alFEVEhMMXMyVTdpNDVmajRlRXJpTlJjWE53SUMwdkcxZFdkbnA0bWNuSjJXUFJsTUJqbzZxckZ4Y1hWcGl2VnRXdW5DUWlJdXU1TUlXRnNiSkRhMmpNWUREcEdSL3ZSNldidzlnN0NZTkNqVUNqeDk0OGdPRGhPRVBLNXVYbXdaTWxhaTdIK05TR0tLVVJFUkVSRVJFUkVSRVJFUkVSRVJFUkViaXRhN1RSR284RmhjTVRmUHhLRFFjZms1Q2hEUTEzWDY1ei9nUzFidm1MVFV0elYxUU9qMGNqTXpPVDE0R0VQRVJGTDJMTGxLeFpCeWJuQkEwZE1UWTA1ckUrdTA4MXcvdnk3S0JSSzB0TTNVRjYrSDA5UGZ3b0xIMlgvL3A5eDhlSWVwcWJHV0xIQzlrdlpPd2wzZDI5OGZFS0VUTFdhbWlLSHRiMXRsY2VReVZ5SWlibDVSdzY0SWFhWUhTU1lEOVA1WkVTaFVOcHRNekRRd1premIrRHRIVFN2V01YTnpZUFkyR3hLU3Y0aTFCS2ZqVjZ2RmM2MVU2ZGVtbmQ4dWJuMzJxekhiczR1bE11dGcrdzFOY1YwZGRVaGtVaVluQnpsN05rM2I4a3lPaWxwQmVYbEg5SFJVVTFNekZMT25Yc0hoVUlwaUNtaW9qS1FTQ1MwdEZ5MnVFWmFXc3JSYXFjeEdIVDJ1djdFMEdoNjhmUU13TjNkbStUa2xkVFVGTkhVZEZFSTFsWlVIRUt2MTVHV3R2Nm1iZXZqNHBaUlV2STZ0YlhGNU9Uc1JDNVhNRFUxamtwMUdhWFN5K21zMDZHaFRpRjQ3U3dqSTdacnNYZDIxdExTY2htWnpBVS92ekNHaHRTc1cvY0ZFaEx5S0N2YngrSER2N2E1WFdOaktZMk5wUTczdVdIREY1SEpaRnk5ZWh5SlJFcFlXQkpxZFFPSmlRV3NYZnVFMEM0cHFRQjNkeDhPSFBnNXdjRnhOdWZWbVprcDNuenpCN2k2dWhNWHQ5eHEvV3hDUWhMWXZ2MmJWc3UxMmltNzEvYkJnNzkwV0Y3SllOQlRWcmFQaW9wREFDUW5yMlRObWlmbUxjdmk3eC9CN3QzZnA3ejhJeW9xRHRMY1hFWlhWeDJGaFk4U0g3K2MxTlRWVGdmSE1qSTJVbDE5a3BxYUloSVM4Z2tKaWVmVXFUK2gxVTZUbExUQ1laRHhkbzFmbytubDZOSGZZVERveWNuWlJXOXZzK0JRY2ZMa242d2NMMmFqMFpqT3ljckt3MVJXSHJaYXIxQW9LU3g4aklNSGY4bms1QWlSa2VrTURMUlp1TnZZbThjNk8ydVluQnhsL2Zxbm5DcWRNeGV0ZHBxU2t0ZHBiQ3pGMWRXRGJkdStRV0JndE4zMmJtNGU3Tmp4ZDV3OCthS1F5Zi9RUXovQzI5dFM1Tm5kM2NUUm83OURJcEd3Y2VNekR1OHpIaDYrckZuekJNZU8vWjREQjM3T2poM1BFUndjdCtCanVSVTJiLzZ5MWJMR3hvdWNQUGtpTzNZOFp6ZVFERGZ1dSs3dXZyZHRmSGNpV3UzTWdsekxUQmh2eTFqbVkzQ3c0MU0vUDgvTVROSFVWRXBOVFRFREErM0M4dmo0NWZqNmhqb2NpNW5LeWlOT3RRT1RTOFdxVlE5ejhPQXZLU3A2bGZ2di95Y3JzYUplcitQa3lUK2gwODJRazdQVHJvT1RxNnM3TzNaOEMxZFhkN3R6WlZ6Y01pSWowK25vcUthcTZpakxsbTEzZXF3R2c1N0p5VkVDQTZOSlNNamp3b1gzOFBJS0ZKeEQ1aUtSU0lpS3lxU3A2U0xqNDhONGVOeTRkbHRheXBtY0hDVWxwZERxbmpVMHBFYXZiMlBObXNlQkd5NWJ4Y1d2QXVEdEhjd0REL3l6SUJoUktKUW9sVjdzMnZVZFFjd0JzSHIxWXc0Rkw1OWxSREdGeUIyRmw5d05NUDNZR2RkTllYQndrMHJ4RHFkcllvaFIzZVRITkRybjhaQzVJcjF1MlRodDBESnpCLzRBZFFhNVJJck9odUpPeEJvdnVSdWpPdnQxWEVVK0hVUzZCNkNlSEVLL2lPZTlsQnN2Y0J6TmFTSWlJaUlpSWlJaUlpS2ZaVnhjWEpGSXBBNkQ5Yk16ckxUYWFjcks5bkhseWpGT25ueVJCeC84b1ZYNzZlbHhKQklKQ29XUzdPeHRHSTBHc3JPM1c3MUFYSWl3b2IrLzNhR1k0dno1ZHhrZDdhZWc0QUdMekwrQWdFaDI3dndXKy9mL2pDdFhqcUhUelFoWnlYY3kzdDZCYURROTZQVTZIbjc0M3hnZTdrYXA5TElJckh6MDBmL1ExNmZpcWFkK1piVzlzL1hjSFdGK2tUNDBwSFo2RzNOV25MMmEydFBURTBMd2NQMzZwK3phUXMrbHNiRlV5UHkzeFh4aUd6TTVPZFpXNnVaeEFWWlpvYU9qQTF5NDhDNFNpWlR0MjcvSnlaTXZDdmJ5enBUR3NZVzNkeUN1cmg0TURYVWhsVXFKajE5T1RVMFJ2YjB0QkFmSG9WUjZFUndjUjA5UEV4TVRJMEtwRDdPRFJYTHlxcHZhNysxaWVMZ0hyWFpLY0p4WXV2UXVHaHJPYy9ic1c0U0hwekF6TThXMWE2ZFFLcjFKUzF2bnNLLysvalpLU3o5Z2VucmNLaWprNHVKS1d0bzZybHc1UmtYRklYSno3K0hLbGFQbzlUcVNrMjNYaTdmRnlFZ2ZOVFZGQ3pwR1cxbXZBSkdSYWZqN1J4QVRzNVNtcG9zVUY3K0c4ZnJyaGREUUpMS3pid1J1NnVwS21Kd2NKVFYxTlc1dWx0ZEhVMU1wbzZNRExGbXlWaEMyK2Z1SEk1TzVzR3JWdzhUSDUySTBHbm45OWIrM09ZN3c4QlM4dkFLcHJqNUpXdHA2cTgraXJHd3YwOVBqNU9YZE4yK211MVJxMjduamd3OSt3c2hJSDg4OFkxMHV5RkhBZldoSXpjbVRmMkpnb0IySlJFSnU3bTZ5cys5eU9JYTVmZWZtM2tOa1pEcW5UdjJKMGRFQmpoLy9BMk5qZzJSbGJYRzZIdzhQWDNKejcrSENoZmNvS25xWnVMZ2MxT29HUER4OFdiSGljNS9JK0VOREU1bVptU0FoSVkvbHkzZHg4T0F2aGUzVTZucWhqSk1qN0pVSGNYWDE0TXFWbzJnMFBZU0VKTEJseTdPOC9mWS9BN2UzVk5ETXpCU0hEdjBYR2swUFhsNkJiTnYyRFp1MjluT1J5MTNZdlBsWnpweDVBM2QzSHlzaHhjQkFCNGNQL3hxOVhzdkdqYy9NNnpZRXBrRHE4dVgzVUZhMmx3TUhmc0gyN2Q5MGFydkZSS2ZUOHVxcjN5RWxwWkJWcXg1MmVydnVibFA1b29DQXFOczF0RHNTZXdLME94Ri8vOGhQOWZ6YzJGaEtVZEdyUWhrOVg5OVFKQklwUTBOZHBLZHZjQ2oybVUxMTlTbW4ycG1KakV3aklTR1BwcWFMbkQ3OUVoczNQaU9JTEkxR0l5ZE92RWhmbjRxd3NDU1dMZHZoc0srNTg0UXQ4dlB2bzdQekdwV1ZoMGhKV1lXN3U0OVQ0d3dLaXVPaGgzNGt1UEJkdVBEZXZOdWtwaGJTMkhpQnExZFBVRkJ3UDJBNnBzcEtreEF2SThOYWlPSG5GMFo4Zks3d2JCY1VGTU1YdnZBenROb3AzbnJybndEVDgwQmZYeXVBMCtQL2EwSVVVNGpjVWJ4UThDeHVVcE5LN0xteWwyaWI2TGZaVG9xRUg2VGZoNGZjallaUk5YczdMbkcydjk1bTIwK0NuMlEvU3JTN2FaSjlxZVUwSDNaY3ZPMzczQnlTU1p5bmFkSTkyVk5ONDFqM1RmVWpsMGhaRjV6RzdxaDh6dmZYODdxcVpER0hTWXBYT012OVRRK1VyZU45bk9tdlc5VCtid1dGVkU2aVZ5alhOQjBMM3ZZL3NqK1BoOXlWbXBGTzNtazdSL09ZN1d5QzI4V0tnQ1JXQmlaVFB0VEM1YUVXUnJRTEV4bDV1eWo1N3BLN3FSN3U0S3FtamJvUk5UcWovcmFNVllxRUh5OTloQ3ZEYlp6cHE3TjduWnY1dDZ5SDhaU2JIdkwrb2lyaDRxQzF5dFZENXNxNGZxR0tZdXR4L1hUcG84Z2xNcXFHVy9sTnd4RTBXdWRzRHgzeDArekhTUFl5V1VIKzM2cTN1S3BwbjJlTHhTZkJNNFFmWnQ1NGdmeHZWOStuWWRUNUY1VWlJaUlpSWlJaUlpSWl0NHBFSXNIZDNZZlIwUUduMnJ1NHVMSml4WU0wTnBZeU5LUzJDUGFhR1JzYlFLbjBSaUtSSUpISW5MSlB2eFZhV3l1cHFTbkMyenVJOVBRTlZ1c0RBaUxadnYyYjdOLy92NHlORGRvTmpONVptRjRzNjNRenFGUVZGQlc5UW1IaFl6YnJNRHVxZlgwcnVMdDc0K0hoS3poa09JTkcwd09BaDRmLzlTVVNvVFNHVHFmbDJMSGZNenJhejZwVkR5OG9xUFg1ei8rbnplVm56NzVKZmYwNTFxMTdrcmk0WlhhM04yZG0yc3RrTnBjeVVTcHZuTXRHbzVIVHAxOUdxNTBtSjJjWEVSR3ByRno1TUNkTy9KR1NrdGNKRFUyOGJzbDhRN3hpTURoM2JybTVlVEkxWlJJd0pTVGtVVk5UUkdOanFaQTVIUmFXVEU5UE14MGQxU1FucjZTL3Y1M2g0VzY4dkFLZERuQXNObSs4OFk4Mmw1dHQ3RU5EVGRtVVhsNEI1T1h0NXR5NXR6bDE2cy9NekV5aTErdkl5N3ZYcG5obVpzYjBucVNrNVBWNUxjdXpzclpTVzF0TVJjVWgvUDBqcWFvNmlvdUxxODNyM2g0eE1kbHMyZUs0VnZ0Y1dscktPWGJzQmF2bGpzb3JSRVNrQ2dLVDVtWlRWbXBNekZJaCs5VE14TVFJVjY0Y0pTQWdpdFdySDdQcXh4ekltWmdZc2JzdmlVVENzbVU3S0NwNmhjckt3eGFpb1k2T2ExeTllZ0kvdjNDeXNweDNBNXFMWHE5MVd2eGs1dHExSXM2ZmZ4dTlYb2VycXp2cjF6OUZkSFRtVGUwL05EU0IrKy8vSjRxTFg2Tzd1NUhrNUpVTDdpTXpjek10TGVYMDlyWlFVWEVJaVVUQ2hnMWZ0RnNHNlhhUDM4M05rN1ZydjBCOGZLNVYrOGNlK3crSC9YM3d3VS9vNzIvalMxLzZuZDAyMDlNVERBeDBzR0hEMHd2KzdtNFdoY0tOeE1SOEJnYmFXYmZ1Ynh5NlI4eEZJcEhZdkFhNnU1czRjdVI1Wm1ZbXljdmJUVUtDOWVkbGo1eWNIVXhPYXJoMjdUVDc5LytNd3NKSFNFa3BkR3JiNmVseC92eG5heGNBdUZFYXlwaytkTG9aWEZ3c2crUlhyeDRYQkhJQWVYbjNzWHIxNDBMSm1zWkdreml3dlB3amZIeWV4c1BEbDVVckg4TFQwNS9QTWpFeFdTaVZDd3NXdDdkZlpYeDhhTUg3bXBqUWNPaVFiZkdHd1REL3UzY2ZuK0JQOWZ3Y0haMkpwNmNmSVNFSnBLU3NKalEwZ2VMaTF4a2E2cnJwY1RqTG1qV1BNekRRVG5OekdVcWxOeXRYUG9UQm9LZW82QlZVcXN2NCtJU3daY3ZmTG9vd09DQWdrb1NFUEZwYXl1bnJhM1ZhQ092bTVySGdFbmxoWWNrRUJFUlJYWDJDSlV2VzRPMGRSSFgxS1FZR09vaUx5N0hwZ0dRMEdraE5YZTFRTUF3M1N2dVpYZU5FYmlDS0tVUStsYVQ1Uk9JbE56MGtwWGlGSTErRUNlL1RUbzUvSENzRGt3R29IMVhmdEppaU1DaVZyeWViNnJ2ZUU1SExJWFVsQTlPTFZ3Y3AyVHVNejBXYkxDVkwrbXJ2S0RIRjE1UHZZblhRRWc2ckszaTUrVFJUQnVkVTFIRWVRWVFyVFRlWWdvQWtYbXl5dGo2OTNXd0t6U1RYUDU2MXdVdVlNZWg0K3Z4dkZ5UXVLQWhJSXRNbm1reWZhR0FWLzNudFE4NFBPRjhQYlNFczlZdGhpWGNFUzd3amVDaDZKYitvTzhDcFh0c0tkNEFZajBEaGV2ZHlzVmJPYmczTjRvbTR0Znk1K1JRbmVxenIrenBMcWsrRUlOcEk4Z3BqWkJHRUZBREdPOENOUWlhUkNwOGhtRVJUSWlJaUlpSWlJaUlpSWg4M1lXRkpkSFJVTDJpYkd5ODRyWityMjl1ckNRdExucmNQZTBFS1d4aU50cC9mQndZNk9IbnlUd0NzWGZzRU1wbmNaa0E3S0NpR25UdS9qYjkveEtLOG5MMmRURTlQME52YmdwdWJKNjZ1N2tMOTZwc040dDBNQm9NQnFWUktjSEFjTFMyWEdSbnB0OGdBbkptWkZJSmtCUVVQc0h6NTNTaVZYdlQzbXpMbm1wc3ZBVVl5TWpieTFGTy9SSy9YY2VUSWIranFxaU1scFhCQndXL0FaaWJtOVBRRUtsVUZNcG1jbUpnc20yMW1qeGV3VzYvY1hNWmh0dk5IWmVWaDFPcDZBZ0tpaE96SWhJUmNtcHBLYVcydDR2ejVkMW0zN2dzQVNLV21WN25tc2lQdnZmZHZaR1JzSkRWMXRkVyt0TnBwSmlhRzhmWU9Bcmd1eXZDZ3VibU1GU3MraDFRcUpTUWtBVEFGV3BLVFZ3cXVHeWtwaFE3TFpFeE9qdUxtNW5uVHBUUWNFUldWWVpGUkd4eHNFc08wdEpRRGx1ZG5ldm9HbXBzdjBkbFpDMEJFeEJLYkFjeVptVW5CZmx5dGJzRFBMNXpDd2tjNWV0UjJnTmpkM1p1Q2dnY3BLWG1kNDhkTjRvYjgvUHNzN0xUbncyZzBMTmhHZm5acGhJVXlNYUdocE9SMXdPVGFNWmR6NTk1Q3I5Y3R5SDdjRmtsSks2aXBLYUs4ZkQ5aFlVbUVoU1V6TU5EQnNXTXY0T0xpeXNhTno5ejAzR2MwR3BtWTBPRGxGYkNnN1pSS0wvUjZIZUhocWF4Zi8rU0N2aWRiS0JSS05tMzZFdVBqdzdpNWVTNTRlNGxFUWx6Y2NucDdXd0NUWmI0amNkTEhNZjZiRVlVNGk2dXJPOXUyZmYyMjlXOFBldzVBTjROS1ZjbUpFMzlFcjllU2tiR0pqSXhORHNxZkdHMnVLeWg0a0ptWlNTRVRYNjF1WVBYcXgrWU5Qa3NrVXZ6ODdKZC9nZmxkb014Q3ZibWwxTnJhcmxyTTB6azV1MGhOTmMyUkRRMFhVS3NiQ0F0THByZTNtZmZmL3pFYk4zN1JxYkpkSmtHYWtZQ0E2SGxkRHU1RU1qTTNPL1g4T0p0RGgzNTlVMklLdlY3cjhObFhzb2p2YU8vRStWbWhVUExRUXoreXVXN2Z2djllVUYvMjNNanM0ZUxpeXRhdFgyWC8vditsdXZvazQrUERURStQb1ZZMzRPc2J5dmJ0endsaTFjVWdMMjgzT1RtN0JQSEw3U1F2YnplSER2MktFeWRlWk5XcWh5a3RmUis1WEdIWEFXbGdvSU5YWHZuMnZQMmF4Y28rUHZNNy9meTFJWW9wL2dweGs3bVE3T1g0QnIxUW1zZDZHUHNZU3h5c0NFd1MvajF0MEhLaHYvRmoyL2RubmFMZWE5d2ZsVSswZXlBS3Fad25ZdGZ3ODdvRG4raVlIb3RaemJid3BUZTE3ZVZCRlQrcjJ6OXZ1MDBoR2F3SldnTEF0ckJzY3Z6aitGWGRJYWRjQkFxRFVvVi9YeGx1bzM4UnhTZk80Q2wzSTlzdlZ2ajdYSC85Z2wwYVpsOVRFL3BwTGcwMkw5cjQ1bUwrbkFGbUREb3VEdGl2ZDJtTjVZdWFGSzl3dnBTNENibEV4amVTdDdFNktKVmYxUjlrYU1hK2RiQTljdjF2WkN1ZDZhdTlBeVFRSWlJaUlpSWlJaUlpSXA4dFltT3phV3dzdmY3eS9zWnZFSU5CVDBYRllkTFMxZ25aV1FhRGdTdFhqakUrUG9TUFQ0aVYzV3hYVnoyam8vM2s1OS9uMUg2ZFpYcDZRc2lBbjAxTlRSRmE3VFJwYWV2bmZRRS91KzZ5VkNvakpDUmgza0RKeDhtWk0yOHdPdHJQeUVnZjA5TVRaR1JzUXEvWDBkbFpnNTlmR0s2dTduT0N3S1pmUjdZQ3d4S0o5S1ljSzNRNkxWZXVIRU90cm1mSGp1ZUlpc3FrcGVVeUt0Vmx3VkpmcTUzbXRkZitudno4KzhqSTJJaEM0U1lFYlpxYnk1REo1QXdOZFhIK2ZETitmbUZFUkN5aHJHd2ZIUjNYaUlsWmFqUHorR1lvTGYyQW1abko2NlVSSEw5MG41b2F3OFhGMWE3ZHRkbFMzVnphUksydTU5S2xENUhKWE5pdzRXbUw3VmF0ZXBTdXJqcnE2OCtTbUpoUFJFU3FJQ3labVpsRXE1MWlhS2lMbHBaeUN6SEZtVE52NHVycVRtOXZNMXJ0dEhDK1NpUVNJaVBUYUdxNmlGcGRSMFRFRW9LRDR3a0lpTUxQTHd5RHdVQlRVeWtTaWNSdTRMV2pvNGFpb2xjWUh4OUNxZlJpL2ZxbmlZeGNZclB0emJKNjlXTldBZXplWGhVOVBVMEVCa1piQkNra0VvbmdyZ0hZRFZocnRkTklKRktrVWhsNWVhYnp5VkhKQ0RBRm55OWYzcy80K0RBeW1YemVHdk56YVcydDVLV1hubHZRTnJlQ1RqZERWRlE2VFUyWDJMZnZ2NGlPemlRMWRTMVJVZWxjdm55UTV1WXlZbUtXRWh0cjMxbkZHYVJTS2V2WFA4V2VQVC9sOE9IbnljM2RUWG41UG5TNmFUWnZmdFptUnF5ejlQZTNZVERvTGNSR3poQVh0NHhkdTc1RGFHamlvZ3A4YmxiVVVGVjExTUtxdmJ1N2tWT24vc3phdFYrd1dTYm1UaHYvWHhzcVZTWEhqdjBPbzlGSVZ0WldDZ3J1cDZMaUVCY3Y3ckc3emF1dmZ0ZHEyYlp0MzJEOStxZHdkL2VscXVvSXpjMlhTRWtwdEhqZXNZVkNvV1QzN3Y5elM4ZGd6dkt2clMyMmNKYmFzZU01bS9OaWJlMFp6cDU5QXorL01MWnQrenBEUTJxT0h2MHRCdy8ra3B5Y1hTeGJ0c1B1dVRnMk5zUkhILzBQTXBtY0o1NzRuMXNhOTE4RFhsNkJQUExJanorV2ZkMko4N01qMHRMVzRlVTFmd2tOZ0V1WDl0N1VQbng4Z3RtNTg5dDg4TUcvbzFKZEJreXVDM2ZmL2QyYkVzczU0dU4wZEltS1NpY3BhUVVORGVmWnUvZS9NQm9OYk5qd05KNmV0aDBsUEQzOTdaWXpPWC8rSGVIZmZYMnRlSHI2ZnlwRlVyY2JVVXpoQUI4WGQySThnZ2gxODhGZDdvcE1JbVZjTjBYdjFBZ05vMnBHUDBieHdHSVNvZlRuWHpQdDEyaTdHWDU0NVIycWhsc1h0VTlINUFmY2VBZ29IV2hrMmtrSGdmbVFJa0VodmZYTFFqb3I0Q3VYU0lYU0piZUN6bWk0YldVWFptTUVYbTQremYvTmVBQ0F0Y0ZwN09zc28ybXM1N2J2Mng1S21ZdEZWdjFDY0pmYnp4aVpUWEZmTGNuZVlXd05OWWsyZ2wxOStGSFd3eHhTVi9DS0E1Y0toVlRPNXRBYldSRm4rK3NXNWZzRzBCcjE2SjJ3aFYwVm1HemhOSEN3cTJKQisvR1F1WkxsZStObDM3bitodHQycnNrbE1ncG1DVGVjRTM3WS95RTVxcHVrYzJLUUdBOVRwczB5djFoK3Vmd3BmdHR3Wk1HbGZ3b0Nib3lydUs5MlFkczZSRlJsaUlpSWlJaUlpSWlJaUFBbTIzc2ZueEF1WHZ5QXUrLytudkNpM21Bd1VGYTJsL0x5ZmRkZjRMa3pOamJBOVBRRWNybUN0V3Vmc09qSGFEUlNXdm8rUGo0aFRnVUdOMng0MnVreDl2ZTMyeFJUcEtXdHA3Ky9sUlVySHJTeGxYMFVDaVgzM1BPOUJXMXp1d2tKU2FDOS9TcHl1U3RaV1Z2SXpiMFhyWFlLclhhYW9TRzEzUUN3cmVXUmtXbHMzKzY4OHdlWTZtZVhsbjdBK1BpUUVPeUxpMXRHU2NuclhMdDJtb3lNVFVpbFVpWW1OT2oxV2lIajFveEtWY25nWUNkSlNTdElUbDdKZ1FPLzRQanhQN0I3OS9kSlRWM042T2dBR3pZOHRTak9JRFUxeGRUV0Z1UHE2dUZVR1pucDZYRzcxc2dURXhyNis5dVFTS1FFQmNVd01USEM4ZU4veEdnMFVsajRxR0M3YnNiVDA0Kzh2TjJjUGZzV3hjV3Y4ZUNEL3l5OCtKK1kwQWgyN25QM056TXplZDJ4dy9UOUxGOStqN0F1S2lxRGpvNXFvZHlPbTVzSDk5Ly9Bd0JhVzZ1dWw0aklzaG1FSFJzYjVOaXgzeUdSU0VsTXpLZTF0WXJqeDEvZ29ZZCt0T0JzVVZ1a3BCUVNHcHBvWlZNUFVGYTJENENNakkwV3l5c3JEd3RsRkl4RzQvVjJFbkp5TEFNR0hoNiszSFhYMTlCcXB3a1BuejhiZVdKaWhCTW4vc0Q0K0RBU2lRUzlYc2VlUFQ5aHpab25uTGJ1OXZNTFg3QWJ3T0JncCtBT3NsQzh2WVBZc09GcDh2UHY1K3JWRTlUV0Z0UGFXb1ZTNmMzazVBZytQaUdzWC8vVW9nVHJmWDFEMkxMbEt4dzQ4SFBPblhzTGdJMGJuMW1RY0cwdVJxT1J5NWROeVZ4cWRUMXZ2dmtENHVOemlZL1BKVEF3YXQ3dDV3dFlmeHhNVDA5UVhQd3FMUzJtZ0YxR3hrYkN3MU01ZnZ3RkdodExHUjd1WnVQR1oyeG1MZDhKNDcvVDZlOXZwN2ZYVkE1cWJHeG8wUUtoa1pGcFJFZG40ZThmUVc2dWFiNE1Db3ExbW0vQWRFOEFJMHVXV0pmQzh2SUtRQ0tSVUZCd1AxNWVBWGg0K00zN3ZlN2MrYTFGT1FhekM4cklTQjhuVC82Sm1CamJTWWxxZFFQbDVSL1IxVlYzWFVqeFRlUnlCVUZCTWV6ZS9ZOGNPZklieXNyMjBkL2Z4b1lOVDl0MFlqSzcvRVJFcERsMGFoS0J3TUFvNUU3R0poYUxPM0YrdGtkQ1FwN1RKY1VxS2c0dHVIK0RRVTl6Y3prVkZRY3NCTUhqNHlaQlVGYldWdUxpY2o2MTU3RlpUR0UwR3ZEeUNpQXlNczF1V3pjM1Q1c3VabUFTRFp2cDZXbGFzR3ZMWHd1aW1HSU83aklGZDRVdHBUQW9sUVJQKzFZbVJxQnlTTVVISGFWVURiZDlmQU8wd2Y5SnU1ZWxzN0xTSGZIbEM3Ky96YU81L2FUNVJCTGtlcU8yNUtrZSsrVUJGa3FHYi9TaUMwMGVqMTNENDdGcmJybWZrcjVhL3FmMm81dmVYaTZSRWVYdW5EcHVhR2FNdG9sK290MEQwUnAwTFBXTHdlQmtyZGYyaWNIYkt2cHdSbFFpazBoeGtTenNwY21NUWNkdkc0NVNQcWppYThsMzRTVjNRd0pzRDhzbXh5K09YOWZiZHFuWUdKS0JqOHVOekpTdkpHN2hLNGxiRnJSdmU3elVjcG9QT3k3TzIyNjJtS05wckllNjBZWFZITXNQVExRUVk1enFXWmp0N2tMSTlZL0hYWGJEM3U1WTk1VjV0NUhOK3FFL3QyUkcxK1FRZjEveE9sOUszTVRtRU5QbjRDbDM0M3RMN3VHd3VwSVhtMDZnZGVKOFRQRU9GMHExOUU1cnFCOVZPM1U4VHJINHJxZTNqRUlxWHhUUmo5NW9jT3J6RlJFUkVSRVJFUkVSRVFGVHh0eUtGUTl5K1BEemxKWHRFNElXTXBtY1RadStSR05qS1NNanZVeE5qZUxsRlVoU1VpTHA2UnN6aiswbkFBQWdBRWxFUVZRdHlqNEFYTHk0aDc0K0ZWdTNmblhlN1BLRllyVHoyOWZmUDV6dDI1K3ptVlY4TStoMDVwZTZDLy9Cb05mZldrSkpZbUsrVlpESWFGU1FtV203am5aall5bVRreU0yMTVzZEZ1WmpldHJrSG5qZ3dNL1JhSHFRU0tTa3AyOFFnczBLaFpMazVKWFUxcFpRVlhXRTdPeHRURXdNQStEcGVjTlNlbXhzaUpLUzE1REo1R1JuYjhmWE40UzFhNS9nOU9tWE9YTGt0OXg3N3ord2FkTXpkc2Rocmo4L242MjIwV2lrb3VJZ2x5N3RSU0tSc21uVE0vTUtCc2JHQmpFWTlIYXpBcHViVFdVcVRJSUJWeTVkK3BESnlSR1NrbGFRa3JMSzVqWnBhZXRwYUxpQXdhQmphbXBjS05taDBmUUlvb081V1oyRmhZOWdNQmh3ZFhXM0duTjgvSElTRXZKc1hqZDFkV2NBU0VteC9iSzlzN01HclhhYWpSdS9TRUpDSG8yTnBadzgrU2M2TzJ0SlRNeXo5N0U0amNtUzNEcncyTmg0a1k2T2FyeTlnMGhJTU8xSHI5ZHg1c3diMU5XZFFTWnpZZE9tTDZIVlRuSHExRXVVbGUxbFlLQ2ROV3NldDZoRFB0c3h4aEVxVlNVbEphOHhPVGxLWUdBMG16Yy95NlZMSDlMWVdNcVJJNzhoS2lxRDNOeDdDQXlNZHRpUGowK0k0TExpTEMwdDVUY3RwakRqNGVGTFh0NjllSHI2Y2U3Y08weE9qZ0F3TmpiQStmUHZrSkd4NlpheWs4RlVZbW0yOHdLWWhDMEtoWkxJeURTSGdnMDNOMCtlZlBJWEZ0Zmc4SEEzNTg2OVEwZEhOVDQrSVVSR3B0SFlXRXBsNVdFcUt3L2o0eE5DUWtJdXExWTlpcGRYd0IwWitHcHVMdVA4K1hldUMzQ2tGQlE4UUdibUpnQzJiMytPWThkK1QzOS9HKysvLzJPeXM3ZVJtYm5scGx4OVBrME1EL2R3NWNveHUrdG5aa3lKcW1mTy9BVjc5OEtvcUhSaVk3TVpHZW5uMEtGZm9kT1pYR2FLaWw1bTE2N3YyczJlOXZRTUlDV2xVQ2dUNUFpNTNJVXRXNzVpY2Q1R1JLUVNFWkZxMWJhcDZTSUdnNEdWS3g5eTJHZGEycnA1OXd2YzFEUEYzUHVZMFdoRXBhckF6eStNN096dG5EejVKOVJxNndRenRicUJqejc2SHlRU0tSa1pHOG5OdmRmaVduSjM5MmJYcm05ejdOZ0xEQTUyTWowOTRWQk1FUmQzYXk0M2Z3M3MyUEYzSC9zK3hmblpKTHhxYWlxbG9lRThrNU1tQi9Hb3FBenk4KytqcjYrVml4ZjNNRFNrNXZUcGx6bHo1ZzFpWXBZU0U1TkZXRmdLN3U3ZTgvUytjS2FuVGFYRTV5djVzeEN1WFR2TnVYTnZBNmI3L3Vqb0FPKysreVBXcm4zaXBzdjE5ZmUzTVRrNXN1aU9ZNThWUkRIRkxEemtycnlRLzJYY1pmTmY4QklnMnkrV2JMOVlqblJYOGZ1R294ZytvZlJqaGRSbEFVRXhDV082S1VwbVpWM0hlQVFSNVc3NllkbzlwYUhSaVNDaXI4S0RESjhicWpObkF1MXlpWXdRTjVNdHA5NW9vSHRxMk1reFc3SWw5SVlDZkhCbWpJb2gxVTMxODlkR2lKc1AvNXZ6Tnd2ZXpsVHFZeTFQeEZvcmJtM3g5VXQvb25OeWNNSDdjWllQMmt2NVMydUp3elliUTlMNVJ2TE4xWUM4TU5CQVE1bWE3eTY1bXlYZUVZRHBzOXNXbm0wbHBwQkxaT3lPdlBVWEJyZEN0SHNnU1Y0M3NsZjJkbDVhY0IrYlFtN2NZTHVuaHAwcWJYS3pyQSs1b1pCMGRsOVNianpBR1d6VUw1NHg2SGkrL2pEVncrMzhiZEpXd1YzbXJyQ2xKSGlGOEIvWFBtUmdudElyRzBQU2hYKzdTUlg4Wk9tajg0N0x6SnV0Wno1eFVkMUMrWmRGRW8xVkRiZnl3eXZ2ek45UVJFUkVSRVJFUkVSRTVEclIwWmxrWjIvbjh1VUR1TGw1a3BHeEVZbEVRbno4Y3VMajU3ZlJ2M0xsR0pXVmg4bk8zdTUwaHZoQ01BY2diSlZ6dU5tNnlucTlEbzJtQnpjM0wyUXlPV3AxQTRPRG5VZ2tVcUZzZ3kxME9pMWE3UlFLaFZJSXVQVDF0UW8xdStmV1JyOFZUSFdXYmJ0dWRIYzNNams1c21CWERqTmpZMFAwOTV2Y1REV2FIc0xDa2xtMTZoRTZPcXJadS9mL3NYWHJWNjg3S054TlkyTXBseTU5aUZRcUUyclMrL3FHWE4rMmw0TUhmOEhrNUNnclZ6NGtMRTlPWHNuUVVCZFZWVWM1ZmZwbE5tLytzczF4YUxYVHd2Yzd0MnpNYkFZR09qaDc5azI2dXh1dkIrcWZJU0xpeG90bG85Rm9GWXd3aVM5TVdaTWhJUWxXZlJvTWVxNWNPUXFZTWdrQkNnb2VSS24wSmoxOWc5MnhTQ1FTTm05K0ZxWFNkTzZFaEpnQ2c4M05aWUpqeDF4QmkwS2h0TWpZcnFzN1EydHJsZDE5bUdsck15VTcxTllXQzhJS3VWekJ4bzFmdkQ0V1U5TEs5UFFrWUNvckFUY1hESFNXa1pGK3pwNTlFNEFWS3g1RUtwVXhPTmpGeVpNdk1qallpVUtoNUs2N3ZpWmt0cnE2dW5QMDZPOVJxUzdUMDlOSVh0NXVrcEpXT2lXNjBtaDZ1WERoUFZwYkt3R1RVOGFxVlk4Z2w1dEtzSVNGcFhEKy9EdTB0MStsdmYwcUVSRkxXTEprTFRFeFdRd09kbEZUVXdTQVZtc0tFQThNdEZOYy9QcUNqbmQwdEI4d2xRZ1pHek5kNXg0ZXZ1VGs3TFJxTS9kejErbTBkSGMzMHRwYVFVdExPWk9Ubzhoa0xpeGR1Z012cjBDcXFnNVRWM2VHdXJvelJFU2trcDYra2Vqb1RLdHplV3pNOUU1dnJyUEwxTlFZTFMzbFZGZWZFa29LSkNldkpETnpDMlZsKzFDcExuUG8wSy93OFFrbU1iR0E2T2dzQWdJaWJRYnVKQklwQXdQdHFOVU50TGRmRWNyZkJBUkVzbVhMMytMbEZVQkJ3UU8wdFYyaHZ2NHM3ZTNWbEpmdnA3eDhQNkdoaVNRbnJ5UXVidmtkWVVQZTNkM0VwVXNmQ25PTHA2Yy9Helo4a2REUUcvTkFXRmdTOTkzM0EwNmMrQU05UGMxY3VyU1htcHBpTWpNM2s1cTYrbzRJUHRwQ3I5ZGRMM056YzZLUHlVa050YlhGODdhcnJiWC9udGZWMVozUTBDUU9IZnFWY0I4eUdBeVVscjdQbmowL1pjV0t6eEVWbFc1MW5nVUdSbG01V2psaU1jdXIzRzdNYzVUWmxhaTV1WXpKeVJHU2sxZVNtSmlQd1dBUTVzMkxGL2NRRjVlRHYzOEU3dTYrckY3OUdLR2hTWGg3QnlHUlNERVlEQmlOcHYvMGVoMEdnNTVWcXg1bWZIeVlxYWxSNUhLRmhTZ05UTThFRW9tVTZPakZmd2E3VmN4ejAyeWgwbnZ2L1JzakkzM0FEU0hLd1lPL25GZFVPUmV6a0hYUG5wOEs1OHZhdFY4Z0lTSDNsc2R0Wm5SMEFLMTJ5bTVBLzdNMlB4ODQ4QXVucnoyZGJzYXVxSFZxYWh5MXVwNnVybHBhVzZ1RTUyU0pSRUpjWEE2Wm1adUY1eWQvL3dqaTQ1ZFRYMytXNnVwVGFEUTlORFZkcEtuSmxORHE0eE5NUUVBVS92NlJKQ1VWTExoMGgxWTdqZEZvRkk3ZllERFEySGdCTUxuWE9NTHNHdVpvemgwYkcrVHMyVGRwYmEzQzFkV2ROV3VlSUNvcWczUG4zcWEydHBqRGg1OG5NaktOckt5dEZvS3dvU0UxSDN6d0U1dDl6c3lZbnVzYUdpN2NzZGYybllBb3BwaUZpMFJtSmFTWU1lZ1kxbzR6cmRmaEtYZkRUMkg5UTNWcmFCWkttUXYvVzd2LzR4cXFYUWFtUjYzS0VZUXAvU3pLVHZSTWFTd2NEajRmdTFvUVUxUU50L0xiaGlQejd1Zlp4TTJDbUdKb1pweTZrZmt6NGFQYy9ZVmcvcWh1a2krY2UzNytBNXFEdTB6QnFzQWJOak1uZXE0dXFvaGxVaitEYXJ6dmx2c0pWL29KQWQzQm1URkd0Sk8zM0dmdjFNZ3Q5L0ZwUmVMQW1lQjJNRGd6eGo5VnZza1g0dGR4YjBRdVRXTTkvTEx1b0ZXNys2THlCWUhRbEY3THBjRW1tLzNGZTRZSXJnZGRrME0wMnltWjR1M2lUcGJ2amN5R0NaMTErUXVGVkc1eFBXOE51M0Z6MDJnbktCdHN0aXV1TW9KVlNad3dOMS9TZlNLRnY2dUdXNGwyZDY1V21aa1I3UVREMm9sNTI0VzQrWkEzcTBTUE02NFVBTkpaMzcranNpZW5lcS9ST1RuSTk5UHVFK2JxRURkZlhPWjVPRlpJNVJRRzNuaTQ4SFpSNHUwUzRkVFlUTzBkdjFDVjNJbldGQ0lpSWlJaUlpSWlJaUtmSUxtNTl6QTFOY2E1YzI4ek9OaEpRY0VEOHdvVnBxYkd1WERoWGVycno1R2F1a1p3dGJnVmhvYlVIRHo0Uzl6Y1BKRExGZWgwV2dZR1RJTHYwTkRGdFZ4Ly8vMGZZNXdqRG8rSVNIVVk1QjBiRytTZGQzNEltRjV1UzZWU0lSRGc1eGQyUndRU25jRWNnRkFvbEJRV1BrcGlZajVnS21QUjFIU1JJMGQreS9idDN5UXNMSWwxNi82R0V5ZitLR1JWU2lSU0FnS2lhRzJ0NU9USlA2UFZUcEdXdHQ3S1dTTXY3ejRHQmpvWUdlbEZxNTNHeGNXVjF0WXFUcDU4RVlWQ2lWeXVZR0ppQksxMkNqKy9NS3N5RmthakViVzZubXZYVGdrVy9mNytFYXhmL3hRQkFaRVdiYytlZll2R3hndTR1WG5pNHVLR1hLNWdiR3lBOGZGaEZBb2xxYW5XN3FRcVZRVmpZNE1vbGQ3QzhVdWxVckt6dDgzNytjMTJ1Z2dMUzhISEo1aWVuaVo2ZXBxUXllVHoyakVQRG5ZS3dUZG5NSXNxQUl1U0c5SFJHYmk2ZW5EMjdKczBOcDZudDFlRlV1bEZlSGlLMDMwdkJMMWV4NUVqenpNOVBVNWlZajR4TVVzcEs5dEhSY1VoREFZOUFRRlJiTmp3dEVWNWxLaW9ETzY5OXg4NGRlclBEQTUyVWxUMEtqS1pZbDdualBMeUE1U1hmNFRSYU1ERHc0L1ZxeCt6eXV4TVRTMGtPanFUUzVjK3BMNytMSjJkTlhSMjFyQjkremZSYXFlc2dzYWpvLzFPQlpKdDBkZlhTbCtmU1lEazV4ZUduMTg0NTg2OWhWeXVFSUtDdnI2aFRFOVBVRnI2UGdNREhRd09kZ2p6ZzZ1ck8xbFpXMGhQM3lpY1AwbEpCYWhVRlZ5K2ZJRE96bG82TzJ2eDhRbG14NDV2NGVibXlldXYvejBLaFZMSTRqWDNmL1hxY2RUcWVycTdtd1RubnRqWWJKWXQyeUc0YzJ6Wjh1ejE4Z0g3NmVxcXBheHNIMlZsKzNCeGNTTStmamxyMXo3QnVYUHZNRGpZd2Vob1AyTmpneGJ6WVVCQUZPbnA2eTJFTHpLWm5MaTRaY1RGTFdOaVlvU0dodlBVMWhiVDNkMUlkM2NqWjg2OHlhcFZEOXUxTGY4NHFLMHRvYmo0TmNEMDdqSTlmWU5WdHI4WlQwOC83cjc3ZTF5NWNweXlzcjJNanc5eC92dzdlSHNIM1JaaDRNM1EzbDdOeVpNdjR1Ym1oVUxoeHNTRWhzbkprWnN1UVJJU2tzaVRULzdpbHNZa2xjcTRjT0U5TkpvZUVoUHp5Y3pjak5Gb1pHcHFqS3FxSXh3Ky9HdGNYVDN3OFFsR29YQkhJcEZjZjQ4c3NmaTMwV2pBWU5EUCtVOUhWdFpkeE1mbjNOSVlieWZGeGEvUjJWbURUT2FDVE9hQ1hxOWxlTGdiUUFoNDF0U2NCaERLbmlVbnJ5QWlJcFhMbHcvUTNGeEdkL2ZiTjczL2h4LytOd3N4aFZZN3plQmdCMkZoeVZZaWk5dUJYTzVLVkZTRzFYMVlMbGNRRlpXQm4xODRyNzMyUGVSeUJWS3BYQkFiK1BuZGNOL3g4UW01YVVIUWZEZ1N4RHBEYWVrSDFOZWZSUzUzUlNhN01mN1pqaW82bmZZek96OUhScWFoVkRybkJOSFFjTTdtOHJxNk14UVZ2V3F4ek04dm5NVEVmQklUQzJ5NmhibTR1Sktldm9IMDlBMTBkemZSMmxxQlNsWEJ5RWdmR2swdkdrMHZBd01kZGgzYkhOSFpXY1BSbzc5RElwRUl2eTNNMzAxeXNyVUxtVjZ2NC9YWC93R0ZRaW1JaU9lV2ZUUFQwbExPc1dNWDBlbG1pSTdPcExEd01lSDQxcXo1UEJFUlN6aC8vbTA2T3E3UjBYR041Y3Z2RnNTWVVxbk00V2M5UFQxQlU5TkZvcU16clVRclNxVzMwMDUwbjJWRU1ZVU5SblZUSE91dTRteGZQYzFqUFJiQmVpKzVrc0tnWkI2T0tjUjNWZ0J0VGRBU0x2UTNjcWEvN3BNWXNzRHpEWWU1UE1lcDRaV1ZYOE5MYm45aW54M29tL3ZEM2hZK0x1NXNETWtRL3Y2dzg5TEhadk8rTm5pSklGSXdBc2VkRE1ZNlM4T29tbStWdjN6TC9meGkrWk5DUUhwdlo1bFRwUnB1TjJPNktUN3FMUHRZOXJQWUtHZVZoWmk2UlR0VFp6Rmc1S1htVTF6VGROQTAyczJNUVdleFB0alZod2VqQ29TLzMydS93THZ0dHEwWWY1anhvQ0NtZUx2dEhLZDdiWmVtK2R1a3JXUmhldEFaMFU1UzFGdGoxZWJYdVU5YmxMbVpqWStMTzYrdC9JYmRZN0lsWXRvU1p2bURiV3ZvVXJhRzJxNnJaNDg5SFJkNXVlWDB2TzEyaGVjSVFwQXBnNWJEYXVkZTVzaG5xVzMxODh3MURhUGQvSDNGYS93Zy9YNmlQUUw1NzVxOWRFOXBIRzZ6T1RRVGowV29YL2RZekdvU3Zhd2ZMQ0pubGRmNVF0dzZoOWZJOE13NHY2eTNGdTRzTnFPNktZZkNsSVgwSXlJaUlpSWlJaUlpOHNuamNqMGVyL3RrRERNWGpFUWlZYzJheitQbkYwWnA2ZnUwdEpTVGxyYU9tSmhzZ29KaUJFRzkwV2lrcjYrVjF0WUtybDA3alY2dlpkV3FoeDFtOGk4RWIrOGdKaVkwRmhsc0hoNitKQ1RrQ2U0Qmk0Rk1KaWM4UElXUmtUNk1SaU11THE0RUJzYVFuMy9mdk9PVHllVG85YnJyV2FNR3BGSVpnWUhSckZ6NThLS043M2JqNHhQTXBrMWZ3c2NuMUtKa2kwS2haUHYyNXpodzRHZlUxNThsTEN5SitQamx1TGk0VVZyNlBpTWpmZVRrN01UVjFSMDNOeThNQmoyWm1ac3BLSGpBYWg5U3FaU05HNS9CYURRSWdVdy92M0IwdWhtaFRyWmNyaUFzTEpuQ3drZXRNaUZIUi9zNWZQajU2NW1QM21SbmJ5Y3RiYTFWOWllWU1wN3I2a3FFb0xiNVdDSWowOGpMdTg5bTVtRjBkQlloSWZFa0o2KzZKU2NIcVZUSzVzM1BjdUxFSDVtWTBKQ2ZmLys4QWEzOC9Qdkp6YjMzcHZkcHhzM05rKzNidjhtNWMyOHhNTkJCY0hBc3ExWTlldE9PTGZNaGs4bEpTOXRBYlcwUnExZC9IakM1c1JpTlJuSnlkckZzMlE2YllxU0FnRWgyNy80K2x5N3RSYUZ3YzZvRVNYUjBCbGV2SGljOWZRTlpXVnZzT2dXNHUzdXpkdTBUTEYxNkYxVlZSNFh2M1dBdzNITFEyQjRTaVpUaDRXNG1KalFZalVaY1hkMUpUOThvQkZ1R2hycm82MU9oVkhvVEViR0UrUGdjSWlMU3JFcEltREowVGNFdmxhcUNTNWYyb2xSNkM0RVlGeGMzeHNZR2tjbmtSRWFtazV5OENoY1hWOVRxZXRUcUJ2ejh3b2lQenlVcGFZWE5jendzTEltZE8vK09rWkUrR2hvdTBONStoZjcrZGtFODVPVVZ3TldyeHdIVDNCWVlHRTFJU0NKUlVlbjQrQVE3L0F6YzNiMVp1blFyV1ZsYjZPcXFvNmFtaUk2T2FndkhtRStDNU9SVk5EZGZ3c1hGamR6Y2UrMEd3TXhJSkJLeXNqYVRtSmpQNWN2N1VTcTk3eGdoQlpnQ2VDWlhvRkVtSm9hUlN1V0VoNmRTV09pOGUrdHNwRklwVXVtdHYyOUxTbHBCVjFjdGE5WThEcGcreDRLQys0bUxXMFp0YlFuOS9hMW9OTDNvOVZvTUJ2MTFwNFg1SDRna0VvbUZnOGlkaUpkWG9KQ3Ric2JEdzVlMHRQV0NDQ1FoSVIrUUVCd2NhOUZtOWVySFdMWHFFWHA3V3hnZDdXZDhmRWo0LytUa0tETXprMmkxMHhnTU9nd0dBMXlQZ1Vra1VpUVNLZjcrNFVKcEtUTzl2UzBZalVaaVlySnY2M0diOGZUMFk5dTJyMXN0VnlxOWhPVXRMZVgwOTdkZWQ0MlNFaGFXeE5LbE40U0s5dHlxN2dTQ2dtSm9iaTdEYURTZzFVN2g0ZUZMY0hDOHhYT09YTzd5bVoyZnM3SzJDTTVTODlIU1VtNXplV0ppQWVYbCsvSHlDaUFxS29Pb3FNd0ZsYklLRFUwZ05EU0Jnb0lIR0IwZEVNU3FpWWtGTjFXS3lkL2ZKUHd4R28xb3RhYXlSS1lTUERzRWQ0elp5R1J5WEZ4Y0dSM3RSeUtSRUJJU3o3SmxPMnoySFJ3Y3grQmdCOW5aTzRpTnRZN2Z4TWZuRUIyZFNWWFZVYnE2YXNqSzJpcXM4L0VKdG5rdEFienl5bmVReWVSRVJDeGg2ZEt0VnVzek16Y0paYXZBOU14N084cWgzT2xJak03Y1dlNUE3aXYrNzBYdjA5dEZ5WU5SSy9pTHFzVEszV0V1L2dwUC90K3l4d2xRM0xETnF4M3A0dnVWZjFuMGNjM0hQMmM4eURJLzA4M3lSMWZmZFNpbStNSzU1eG5WV2Jva1BCNjdoZ2V1QjRVUHFTdjRmYVA5V21aejI0L3Fwdmp5aGQvUCsza0J4SGtFemV0TThVYmhjMEpXL1hObEw5RTIwVyt4L21jNWYwT3N4NDJidURQN25ZL0I2VEcrZHVuRlcrNW5OclBGRkMrMW5GNTBNY1ZQbGo1S21OSlNWZWNoZDhYbHV1WGloSDZhR1lObDBQbXJGLy9JcEg3R1lwbW4zSTB2SjI3bVJNL1ZCWlZMMlIyWlI3UjdJSyszbGpnc24vRFBHUTlhQmFuOUZCNkNHR0JVTjRsNjByTGNTMGxmTGZ2bWlENytKZk56TFBVMTFiYjhiY01Sam5RN3RxZWNYZWJqMG1Bei8xNzl2bk1INWlReWlaUWZaejFDcXJmcHhqd3dQY3BYTDcxb0piZ0FjSk82OE9jVlg4Vk41b0lSZU9yOGI5RFljSEVJZGZQbDE3bFBJN3Z1b3ZCeXkybjIyRGh2WHNqL3NsMHh4WHpNdmU3a0VobC9LSGpXUWhoMk03emJmcDdYVlk1THJ5aGxDbDRzK0lvZ2pQbW9xNXdYbTA3TTI3Y1VDZSt0K1k3dzkwK3FQK0NpSFFlUTJiaEpYY2p3amJickZqSzcvOS9tUDBPd3E4bGg1S2ZYOW5CcHdMVE5mVkg1UEI1cnlpaDZvL1VNNzdiWkZzdVlCWGV6NStLYnBXOTZoQytYdm5CTGZkZ2kyU3VNLzh6K3ZQRDNQMWErUWMxSTU2THY1MWI1WU0xM1Ara2hpSWlJaUlpSWlJaDhLaG1ZaElmM3dkOHRoMTIzT1M1UXRzZ2EvYkd4SWNySzl0TGNYSVpPTjRORUlzSE56WlFSTlRVMWl0Rm9SQzVYRUIrL25PWEw3N0daWVhZcm1BSUl6TXBndmZNd0dvMUNZTWlaY2dXTGpma3p1bDM3TmhnTVR2VTlNdEpuRmRoWlRGcGFMbU13NklpTlhlYTA0TUVVdURNNjFYNTZlZ0tGUW5uSG5tZDNLblBQajdHeG9VV2ZCOENVSFhvN1M1YmNMa1pHVE85T1p3dVZuTUZvL1Avc25YVjRITmVodnQ5bE1UT0RSWmJNekJSREhNZU9BMjJTTnB6OHlrMmJ0dWt0M043ZTN0Nm1rRko2eXhCb2s3UkJPM1pzeDNiTUVKUE1Jb3VaR1piMzk4ZHFWN3RhbExReXBPZDlIai9Xekp3NWMyWjJablpuem5lK3o0UldPK1JSREdPSkd4blBNYmU0eElENVd1bnViaVlrSkdaY0hWU2owZXQxUHFsbm9uaDcveEpNRExXNjN5Nit5Qk1tazhtcHNHTGsvbXYrenI5VnJubno3d0RMZDdHOXlFK3YxOUhaMldBbnByalYwT3QxOVBhMjRlY1g2RGFHeXgyVzMwci9UdGVqdUQrYnVSbnZ3NWJ6MFp2bkMwdmNqbFFxbTVUZmlGcXRHakI1ZEZKeEZtTTNtU2dVbDRpS2lpSTZPaHFGNHNaL24zdmkxdmkydUU3MDZvYjRXK1ZCcjhwMmF2dDVyZm9ZWDhvZVVibmxoQ1NnbE1xZGRxamV6RWh0TFBEMVJ2ZWp2djFsU201UEdGRWU3bXc0NXhOQmd6Zk1ERSt6RTFJQUx1TU14b0pxa215ZUpwTVFoYi9iRHZBQW1ZcUFVWU1ucEtPaUJsSUNvdmordFBzSVZ3WXlNenlWWndwZm9kMk5NTUpDZ244NEQ2UXVNVWNqUk9md1J1MUozcTQ3NWJUc2xPQll0NjRvd1hKL2dvUHRsNWM1aVl4SkR4eFJRRFlNZFhwczQyVGdKMVV3T3lLZEUrMWxQSnErd2lxa0FIaTU2b2pMNjM1OS9Bejhoczh4ZzhsSWtOelBxWmppd2JRbFZpRkZqMjZRWFkzbkoyRXY3RmtkbTI5M0hua1QxV0VoVkJGZ1BhUDBSczhPQjJ2anBsdUZGQWFUa2ZmcXozcTFIZVdvaHhwdjc2OXFvK3ZZRlZ1V1JPZGFoUlJONm03T2RKUmJ2WWhzSTJWTW1Id2FLU1FRQ0FRQ2dVQWdFUGlTU0g4SVZrSkZ0K2V5Tnh0QlFlR3NXUEVJUzVkK2lzYkdVcnE2bWhnYTZyV0tLc0xENDBsSXlKbTBEbytiN2VXck0yNjAwR095ajVHMzlVK21rQUlnUFgzV21OZHg1bHpoaXNseWNQaTRNL3I4bUF3aEJYRExkS3FPWnF3aUNnc1NpY1NyYzNJaXg5dlc0VU1xbFJFUjRYMmtxaWR1QmlFRjNCcmZJUjhIeGlLa0FHNHBvWVEzbUg4SE9QKytrY3NWdDdTUUFzejdNQlkzQVdmYzZOOUtOd0p4Znpaek05Nkh4M0krbXRzL2VmdmdiU3pndjl2MU0xWStQdDhvTjREUkhYVVNJRUlaNk5GUy9tWkRiaU9tMEhtd2ZkOFFQNU1BbWZsR08yVFE4bjZqYzN1ZHllRHU1UG5YYlZ1MkxJcktabkdVKy96SjBVU3BSbktGVnNUa01TVW9ka3pybisrcTVrRExsVEd0TTFhYWhycm8xUTBTcmd3a1dPN1BzM21iK2ZiRjE5RjdPQWMrbjdYZUdyVWlsOG9vNzJ1ZTFIYm1oQ1FRb2pBTExnd21JOVg5YlI3VzhEMUovaEY4TS84dVlsUWhWUGEza0JJNDhxQjZzdjBhUjlzYzR6Z0FJcFZCM0pNeUVnVWlsMGg1Sm5jVDM3cjRtcDBvSUVZVndwTG9YT3YwdTNXbnZSSU4vTEY4UDNzOVJHVXNqOG5qNlJ4SGF5Z0pjSmZOTlhXMXA1N3ZYdnFueDIxYStOZVNyMWpQQTcySDZBMjVSTWFteEpIOHdSUHRwYlJwZXIzYWptcVVZTXFYWWpXNVJNcURhVXVzMHpzYnprMUlMdkhic2ozNDJVVFNXUGptMUMwa0I1Z3QxbjVSc3BQSy9sYTc1WUZ5bFoxcmhFQWdFQWdFQW9GQU1CN3V6b1kzUytDZWJFZ0s5bHorWmtNbWs1T2NuRTl5Y3Y2TmJvcEFJQkFJQkFLQlFDQVFDQVNBRUZOTWlGN2RFSHFUMFU2TTRLa2orbVpFWnROK21SdjFrVndpNDg3RU9kYnAzWTBYR05CckpyVnRGcktDNDVnV21tS2RibGIzOE96NWYzaTFibnBRRFA4OTdUN3I5Sk9uLzRqV01OSWhhOFQ5WjVZYUdNVlNtNDd1c1pJZUdHUG5yT0FOdmJvaHQyS0tad3BmY1hDYStFcnVSaFpFWmdIdzI3SVBPTlpXWXJkOHRJT0l6bVRnK2VJZFBELzdJVlJTQlZuQjhUeWV1Wm8vdVlsNTJSQS9rL3pRSk92MDN5b09jckc3eG1YNUw1MTlrZEZuMU5yNEdUeVlhdTdBUHQxUnp1K3Y3WFhiemswSkk1M3dKYjJOREJnOG4zTUdHL3UyVUlWNyt5SlBMSTdLNWt2WnQxdmRKZTVQWGNKL1hYNlRGVEZUdVN0cG5rUDdMU2lsY3I2ZXQ5bkJtU01qS0labjh6YnpYTkUyRE1QM2kxWk5MMTg4ODFkdVQ1akY3SWgwZGpkZDhLcHQzcmdsdUZxNk9EcUhlTDh3Ni9RYnRTZTgycVlGMi91R3pvT2p6UjJKcysyaVNTd3hMbElrL0hYaDU5eXVPL3I4K1ZiK1Z1dHhHdytIVzR0NHFmS1F1VjBKczRrYlBnYTl1aUVPTkU5TXdOU2g3WGM2MzdhOUxlb2VCM2NWZCs0dEFvRkFJQkFJQkFLQnR6dzBGVTQwd05jUHdmZVhRRzdFalc2UlFDQVFDQVFDZ1VBZ0VBZ0V0elpDVERFQkZCTFpLRmNIQTkzYWdSdllvdkVodDdFa25CT1J3WXZESFkyaldSTlhRTGd5RURDUERuK3Z3VHViZmwrd05XbUIzWFNJd284Ky9aQlg2OW9hNUdpTU9qcThpTEs0MlhFMk90OW9JeURRbVF4ZXhhL1VEM1h5VXVWaFBqUGxOZ0J1ajUvSjFaNDZqcmVWT3BTTjh3dmprWXdWMXVsOXpaYzhPcE00aTdOUUc3UjIrK0V1V2lJdkpKSEYwVG5XNmYzTmw5eHV6MEt2VFoxWndmRnNpSi9CeWZacmFBejJ4MFJyMUxzVUkwaVI4SERHQ3JZa3pyV2I3eTlUSXNIY0tYKzR0Y2pwdWdFeUpkOHR1TWN1Q3VUMzEvYnl5ZFRGUkNpRG1CT1J3WDlOdTVlZkZHMjNDcEthMU4zOHJmS2cxMUZERTBHS2hQdFRGbHVuUzNzYnVkUmRPN1k2N0VSa3JzVVVnWElWOXliYlg3K2RtaEhSZ2J1NEdtY0V5NzJ6cFhMWm5tRm5IU2tTTmlhT1dMaHViemd6YVpGRlVodVJtc2xIVVNGampUaXl1SWpZVG84bkpzbUUrVDRxRUFnRUFvRkFJTGc1K2Y0UytNRUorT0ordURjSE1rSWhPbUF5aldNRkFvRkFJQkFJQkFLQlFDRDQrQ0xFRkJNZ0w5UStSNmk0cC82V2RLYXc3VkJMOUk4Z05UQ2FtZ0g3S0FVcEV1NUttbWVkM3RkOHlXbEgrV1NRRVJURHdxZ3N1M2tCTWhWS3Fkd3J5LzlnbTg3YVhwMTNBZ3hYbkd3djQ0WFMzUk9xd3hXUFphNWtYZHlNU2FuYkhYdWFMckE4Sm8rOGtFVE9kRlp3cGJ2T29Zd1VDVS9uYkxTZUs4VzlEVzRkTEh4QnBES0laM0kzV1IwNFd0UTlEbTRicmlqdGJVUmoxRmtqSWo0elpTMmZtYkxXb2R4L1hYN0RxWWdnU2hYTU03bWJ5QXNadWNiMUppUC9xRHJDZGc4aW9yeVFSTDZjYzd2VjhRQmdlLzBaOWpaZm9ucWdqZitlL2duOHBBcW1oYWJ3eTltUDhFTHBicTcwT0I3enlXUkR3a3lTaG1NbkFQNDVSbGNLc0hlTWNPZE1jVi9LSW9JbUtJQ1lESXlZZVByY1MyeE1tTVZ0Y2RQWjFYQiswclpsNnlKakszb2FMMkdLQUY1YytQa0oxZkY5RzdlZXNkQ25IK0xoazcrZDBMWUZBb0ZBSUJBSUJKTkhiQUQ4OWpiNCsxWFlYUVZ2T2Vya0o0UlVBczlsK0xaT2dVQWdFQWdFQW9GQUlCQUlibGFFbUdJQzNKdXkwRzU2WjRQN1VmbzNLeXFaL1dtd05EckhRVXdScVFxMjZ4eGVIcFBId3Foc3AvVTlVL2p5aEVVTHRqeVV2c0xCNmg4Z3dUK2M2bEh0ZEVhTTMwaThRUHNFWFNrTUprTHo2ZFFBQUNBQVNVUkJWT09ralY3WEd5ZFBpS09VeWgxaVFXejVXOFZCOGtJVDJkZGtkbjRZUFdKOVUrSWNxOHRDbDNhQVg1ZnVRaTZSSVpmSUhPb0N4NmlPc1pMb0g4RjNDdTRtU2pVUzlQdkg4bjFlaTVVR0RWcGVyVDdHNHhtclhKWXhtSXlVOWpZNXpGOGFuY3RucDZ3bFVLNnl6bXZYOVBGODhRNUsreHBkMWhlbEN1YStsRVhjRmpmTjdsanZhYnJBUzFXSEFTanJhK0pIVjk3bDIvbGI4Wk1waUZhRjhJUHBuK1JvYXpHdlZoK2pWZFBqMWY1TmhFQzVpdnVIWTFZQUNydXF1TkJWUGFZNmJCMTV3TFV6Ull3cWxEc1NaamxkQm1aQncyTWYvYzd0dG1hRXAvR1ZuSTNXNlNkUC9RR0R5Y2dmNWo5bEZjdjh0ZUtBMTBJYmpZMEFTMjNROFU3ZGFkNnRPKzBqdndqbnlHemNmNHkzb09CT0lCQUlCQUtCUUhEcjhWQysrZCtBRGlwN3dKZVBtL3JycXdVWENBUUNnVUFnRUFnRUFvSGdoaUhFRk9QQVg2YmtzMVBXTWkwMHhUcnZhRnN4WnpvcmJtQ3J4bzlLcHJTYlhoeVZ3NnZWeCt6bWplNkdENWI3dTZ6UFhhZjlXSmtXbXNMTXNGVHJ0TTVrUURIY2daOFlFT0dsbUNMVStuZnpVTGZQMm5ZcjhiMkNlOGdQVGZaWXpwMzR3RUs0TXBBL3pIdktiWm5QbmZrTHplcnhIZXQxY1RONExHTWxmcklSUWNjYnRTYzVQOFlPL3gwTjUyZ2E2dUwyaEZta0JVWVRJRlBabmNpVmZTMTJjUVgrTWlYL2I4cHRySXlaYWxmUDJjNUtmbDI2aTM2OTJ1bDJzb0xqV1JzM2pWV3grWGJpRXAzSndNdVZoeDJpVUM3MzFQTHRpNi94cmZ5dFJLdENrR0FXSnkyT3p1RmtleG52TnhaUzJ1dGF0REZSSXBYQk5BOTFFeHdjaDk1azVHOFZZNDhWa1kwUzBiaHlwbmh5eW1xWGdoc0w3bUpld1A3ZU0yVFEwcUUxUjRUWWloOEdEUnFQOWJoak1vVVVBREtibUErREQ1d3BSdE92VjArcUs1SktLc2QvMVBlRVFDQVFDQVFDZ2VEV0lGQUIwNko4VytjNUlhWVFDQVFDZ1VBZ0VBZ0VBc0cvQ1VKTTRRVitVZ1VoaWdDU0FpS1lGWjdHaXRpcGRtS0N3NjFGL0tac3p3MXM0Y1FJbEtuc3BoUDh3OGtKVG5BN0N2OTY4WERHY3V2ZmJacGVEclVVY2Qrd0k4aVVvRGlPdDNuMkxFMEpHSGx6MURqVU5hSDJ5Q1JTQjljR1h5R1hpaFJiTU1jSXFHeUVGRHNhenZGNnpmRngxWFcyczVLem5aVWV5K1dFSlBEVm5EdUl0UkhlR0RIeHo1cmp2Rm43a1VQNXpLQlk1a1Jrc0RRNmwyU2J1QXdMeGIwTi9PSGFQbW9IMjUxdXIycWdqYStlZTVuUFpLMWxXWFF1WUhaN1dCYWR5N0xvWEpyVlBSeHZLNkd3cTRyUzNrWU1QdXdvcngxczU5a0wvMkJoWkJZSkFlRTBESFdpa2lyWW5EU1hiWFduMGJsd21iREZ3Wm5DaVpoaVZXdys4eUl5Sjl6ZVlNWEl2ZGFWb0dVOGhDb0NlQ2IzRHJkbG9tM09oOVd4QlJTNEVTU2Q2NnppUFJjUk1MYUNFbDkrbGhaK1ZyeURTOTAxUHEvWHdwMkpjN3dTV2drRUFvRkFJQkFJQkFLQlFDQVFDQVFDZ1VBZ0VIeWNFR0lLSjhTb1F2amovUC9uc1Z4RmZ3di9xamx4eXpwU1dMQ05NN0J3WitJY1NrdEd4QlN0bWw3dU9mcHpwK3V2aml2Z0MxbnJBUmpRYStqelVZZG5xQ0xBTGxyazcxVkg2TlVOY1I5bU1VVmVTS0xIT2lSQVdsQzBkYnF5djJWQ2JWb1VsYzBpRi9FbU56TWx2WTBNR1NZbm5zUVptZ25FZkp4c0wrT2x5a044S20wcEwxWWVaRS9UUlIrMnpKRWd1Ui9mSzdpWEFKdVI5MzM2SVg1ZXZKT0xUanFvbjh4Y3pSMEpzNTNXVlRQUXhodTFKem5SWHVaeHV3TUdEYjhvMmNtQmxpczhrYkdLSkJ0UlJweGZLUGNrTCtDZTVBVVU5emJ3N1l1dmoyUFAzUE5SeHpYb2dOVEFhTDZlZHlkSi9oR2tCRVR5ODVLZEh0ZVZqaEpUakJaZ2hDc0RlU0pqdFhXNmNhaUxCUC93Y2JVenhFWk0wYWZ6blpoQ0paVXozY2IxeGhOeGZtRjI5NlBSdEtwN1hTNVRTa2UrYWlkRFRDRVFDQVFDZ1VBZ0VBZ0VBb0ZBSUJBSUJBS0JRQ0R3UFVKTU1RNzBKaU43bXk1eW9PVUtGUlBzbkw4WnNPMnMxSnVNeUNWU0ZrVm5FMVVWVEx1bXo3ck02TUlNZjI1RWh2WHZzNTBWUHVzczdORU44c01yNy9DRDZaK2dacUNkbzIwbEJNaVVtRENMSkRLRDQvQ1hLUmt5YUYzV2tSb1liZWNrOFhINHZNYUNuMHpCdklncHZOOVlTSmQyd0dQNUtGVXdTNk56MmRkOGlRRzk1anEwMEV4NllEU0xvbkpZRkozTlY4Kzl6SHNOWnpuYVZ1eFZteWRLdjE3Tm44cjM4NVdjalFDVTl6ZnowNkwzYU5NNDd4eC9wZW9JdVNHSlpBYkZBdWJyb3JDemlqMU5GempuaFF2R2FDNTBWZlBsY3kreU5EcVhyY256U1ErTXNTN1RHdlg4N3RyZWNleVY5NnlLelNmSlB3S0FwZEc1MUE5MjhxL2FFMjdYR2UyaU1qcm00d3RaNjYwaUxSUHd1MnNmOE1QcDk0K3JmWW4rSXlLVEZuWFB1T3E0MGRpS0tmUmVPSDhJQkFLQlFDQVFDQVNDV3hPVHlZUkU0cnZvVThISEU1UEp4TUJBTjNLNUFqKy9JSS9sTlpwQlRDYWpWMlVGTnhjNm5ZYSt2ZzRpSWhKdWRGTnVLbnA3MndnSUNFTXU5K3orMjkvZlJWRFErQWJvQ0FRQ2dVQWdFUGdDSWFZWUIzS0psSTBKczlpWU1JdFdUUTl2MTU1aWYvTmxsMktEbXhtWlJFcVEzTTg2ZmFTMWlOV3hCVWlSc0RGaE5xOVVIWGE3dmtJaVkwWjRtblg2by9aclBtMWZhVjhqZjY3NGtJYkJUZ0FHRFZycUJ6dElEb2hFTHBFeUp5S0RZMjBsTHRlM2JWdXp1cHNlM2VDRTJ0TTQxTVdGcnVvSjFlR0svTkFrVWdPalBSZjBnaGxocVN5T3ltWldSRG9LaVl4bkw3enFsVERod2RTbHJJck41LzdVeGV4cnZzeGZLdzc0cEQydXlBbEo0UGZ6bmlMT0prN0I4dHJKRzNlWXNmTEVSNzkzNnB4eXVMV0kzSkFFNUJJWmZ5emY3N2JEVzJ2VTgvUGlIWHdoZXdPbk84bzUxbFpDcDdaL1F1MHlBVWZiU2pqYVZrSk9TQUtyWXd0WUZKWE5HelVucUIvc2NMbWVRaUx6R0R1anNJbVljTVkvcW80d05TU0pyT0E0QUQ2WnVwanFnVFpPZGJpK2xrZlhxVFBxclgvUENrOWpqbzNBYW5mamVZcDdHdHkyd1IzSmdTTmlDbmZIWXF5MGFucDU0UGl2M1piWm5EU1hCMUtYQVBCRzdVbmVyVHZ0c3F6ZWhZaE1pc1JPVERGYWVDSVFDQVFDZ1VBZ0VBZ2MyYnYzZDdTMzEzTFBQZDlEcFFxNDBjM3htbmZmL1Yra1VobHIxdncvZ29NZEl5RnZCVG83R3psN2RodEpTUVZNbmJyYzh3b3VhRyt2NDhTSjE4bktXa1JlM2pLblpYUTZEZSs5OTFOaVl6Tlp2UGgrcERkQi9HbDlmUkZ4Y1ZPUXk1V2VDNDhUaldhQTExLy9Gb21KdVd6YytCV1A1WGZzK0JsZFhVMDg5dGh2dk9wOEZrd2VEUTBsdExWVms1VzFrTUJBMSs2VkZzNmYzOFhGaXg4d2I5NVdaczVjZngxYWVIMXBiQ3lqcXVvY1NVbjVwS1pPOTNxOVhidCtqVnJkejBNUFBZOU01cnA3NHVqUmYzRHQyaWsyYi80R1VWRXB2bWd5UlVWSE1CaDBaR1V0eE04djBDZDFDZ1FDZ1VBZytIZ2p4QlJPNk5ZTjhvTXJid0VnUVlKS3BpQlFwaUxlUDV5TTRGZ0tRcE9SRDl2Y3g2aEMrVnpXT2haSDUvQ3pvdmNZTUZ5LzBmeStJRUpwcjJwL3ArNDBLMlB6a1NKaFhkeDAzcTc5eU8wK0xZN09zWGJtYW93NnprK0MwR0IvODJXNzZiT2RsU1FQUnlJc2pzcHhLNmFZSFo1dS9kc1hiYXZzYitIUEZSOU91QjVuUEpXNVp0eGlpZ2hsRUdIS2tRZUFWYkg1ZHN1ZFJibU1KaWtna2hXeFV3RlFTUlVNK0NpdXhkb0dtWW9aNGFrc2lKeGluUmV0Q25FbzV5ZFRvTk1iUElvQXhvZnJFVUovS3Q5dko0Y3FDRTNtT3dWM3U2MHRNemlXQjlLVytLaHQ4UDFMYjFMYTIwaHBieU4vS3QvdjBlWGxpY3pWUEpHNTJtMFpUK2hOUnA0djNzRXZaajlNb0Z5RkJQaEt6a2FldmZBUDZseUlGMlNqWWo1c3hTZlZBMjBZTVNGRlFyTzZtNzlYSFJsMzIrUVNLZkUyMFJxdTJqTmUxQjdpYUd6M1MyOHl1QzMvOWR3N21SN3UrY0grTjNNZkJ3ZmgzY2g1R2FrSzVwVkZYd0NnZnJCelVpSmVCQUtCUUNBUUNBU0NtNTNCd1Y0R0Jyb3hqZFA1OHVqUlZ5a3ZQeldoTnR4MTE3Y0lENC8zdW54TFN5VWRIZlVFQjBjUkZCUXhvVzNmU05yYXFxaXB1VVJ0N1dWQ1E2TkpUTXdiVnoyVmxXZHBhYWtrS1NuZlpabTZ1aXQwZGphZ1VnV09TVWh4NmRKKyt2cmF4dFV1QzNLNWtnVUw3ckdiVjE5ZnpKNDl2eUVrSkliVnE1OGtLaXJaWVQyRFFZOWVyMFduMDZEVkRxSFRxZEZxaDlCcUJ4a2E2a2VqR1VDdDdtZHdzSWVob1I1VXFpRFdyLys4MSsweW1VeVVsaDRuSVNHWGtKQ29DZTJqcnpFYURlemQrM3VmMXJsKy9SZVFTQ1JVVlozbjJyV1BmRnEzaFpVckgwT3A5T1BLbFFQVTFsNXlXelk1dVlCcDAyNXp1YnkyOWhKWHJod2dQajdibzVpaXA2ZVZLMWMreE04dmlKeWN4ZU5xKzJnR0JybzVmbnppN3drc3g4U1cwdExqTkRhV09wU1ZTS1NzWFBtb3czeTlYc3Zod3kvUjM5K0p3YUQzV2t6UjM5OUZYMTg3cWFrejNBb3BBRkpUWjFKU2NveTllMy9QUGZmOHAwL0VkV2ZQYmtlakdTQXhNVStJS1FRQ2dVQWdFSGlGRUZNNFFXdlV1KzE0RDVTcjJKSTRqNjNKODVBUGQvak9DRXZsMmFtYitlL0xiOTFTRGhYUmZpT2QyV3Fqam9haFRpNTBWVE03UEoxQXVZcjdVaGJ5a2h0M2lqc1NabG4vUHR4YWpNWkQ1NlF2T05wYXpOYWtlUURNaTh3a1ZCSGcxSEVpVEJGQVFkaklnMjloWjlXa3QrMTZJVVZDYm1naWM4SXptQjJSVHBvYkVZYmFxSE1qSVJqaG9iUmxTSWRMTnF2Tmppc1RKUzB3bXRrUjZjd0p6eUFuSk1HaEU5NjJqZWM3cXpqWmZzMGFMOUtoN1VlS2hQQmhrWWpCWktSN2pNNGlLcW5jem5uRjVPYmFITDFFS3BGNmRIM3dOVkliTzFoZnhlVjRRNnVtaDkrVTdlRS9wbTRCeklLV2IrVnY1V3VGcnppTjBaRkw3WVV1V2h1M2hTN3RBSmU2YXlrSVRlTDU0aDJvalRycmVUVldzb0xqN2M2Wm1vR0p2U3liVEFMa0tvTGwvaDdMQmN2OTNDNlhJckhXNDQwSVNpQVFDQVFDZ1VBZ3VCVXhHUFJVVnA3RDN6K1lwS1NwazFDL0RyMWVTMHhNT2dyRjJINVhkM1kyTWpUVWk4bmsrUHlvMDdrZWJGSlNjZ3lBckt5RjZQV3U0MGlkSVpYS1BIWXErZ0tqMFlqQjRQNjlUVWJHWEdwckwxTmRmWUd5c3BQRXhHUzRMUytUeVpHT2VrWTBtVXlVbDU5R0lwR1NtK3ZjbFFLZ3Fxb1FnT3pzUlY3dWdabnE2dk8wdEZTTWFaM1JLQlIrRG1LS21KZzBVbE5uVUYxOWdlM2JmOHppeFo4a0wyODU3ZTExdlBmZVR6MGVPMmZJWkhLTVJvUERNWEpGWjJjRFI0LytnOWpZRERadmZuYk0yNXRNakVZamRYVlhmRnFuSlJxbnA2ZUZtcHFMUHEzYmduSFlUYk9ycTRtR2hoS1gxNXJCb0Njb3lEZU9NZ2FEbmdNSC9vTEJvTWRvSE9TZi8vek9tTlpmdGVweDB0Sm1Pc3pYNmRRK09VNUdHNGRSQ3kwdGxaU1huN1k3UGdhREhvbEU0bFJNY2Zic2UvVDNkeElVRkVGcDZYSFMwMmVUbk94YVBHV2h2djRxZ05QOUcwMUtTZ0c1dVVzcEtUbEdVZEVoWnMzYTZIRWRnVUFnRUFnRUFsOGp4QlRqWUVDdjRiV2FZMXpwcWVVL0MrNnhDaXFtaDZXeU5uNDZIelJOem8vL3ljQTJYcUZWM1FQQTl2cXpWa2VIT3hKbnM3dnBBaTNEeTJ6SkNvNGpLM2hrbE1hdXh2T1QzRm96VlFPdDFBOTFrdVFmZ1Z3aVpWMzhkTjZzZFZTdnI0aVphdTNFSGRCckppMmU0M3FURjVMSWR3dnVJVURtMm5KU1k5Unh0ck9TNDIybG5PdXNKRlFSUUp5ZmE4VjhZa0FFODIwY0kzWTBuQ1ZTRlR5dTl1bE5CdG8xZmF5TG04SG5zdGE2TFZzLzJNSGZxNDl5b2FzYTdhZ0h1U2RQL1FFcEVsNWMrSGxDRlA0WU1mSFZjeTg1amVsd3hUTzVkN0FzMmp5SzVtcFBQZjNqZE5zd0FmMzZvWEd0Nndsdk91QmRNV2pRT2h5MzBTaWxNZ0prbmw4ZW51cTR4czZHYzJ4S25BTkF2RjhZWDhxK25aOFdiM2NvcTVDNmp2a0FjMXpRbVk1eUt2cGJQRzdYSFROdFlucDZkVVBVRHJaUHFENW5oQ3NEZVNwekRRQ1YvYTI4VmVmZFNKaTdrK2N6SmNnY2pmSlM1U0dNSnFOTElaMnRtTVNFZTFHUExVWW5MMjhGQW9GQUlCQUlCSUtQQXpxZG1rT0hYaVEyTm5OU3hCUVdsaTE3aUlpSWhER3RjK2pRUzA1SHlLdlYvZno5NzEvM3VINWg0VTRLQzNlT2Fac3paOTdPdkhsYnhyVE9lS2l0dmNTK2ZYL3d1bng1K1duS3kxM0hIUUlzWEhnZjA2YVpuNm4wZWgwbWs1R21waklHQnJwSVM1dUpRcUd5RTZGWXhDMXE5UUExTlJlUlNLUkVSYVhRMStmY2lkRFBMOGhCRUxOcDA5ZTgzZ2RudlBMS00wN25LNVgrckYzN1dTNWUzTXVaTSs5eTdOaHJEQTcyTUdQR0JrSkNvcEhMRmNqbFN1UnlGUXFGQ3JsY1NWTlRHWDE5SFJRVXJDRThQQjZsTWdBL3YwQlVxa0Q4L0lMdzl3OFprK3RHVTFNWkFJbUprM2RkVEpUUTBCaTJiaDJiT0dBMGI3LzlQL1QxalR6alQ1Kytsdno4VlI3WHUzanhBODZmMzhYVXFTdVlQOSs5bTZpRjBlZlAvZmYvaUlBQWU2ZFViNjl2Yi9ub283ZG9iNjhGSUNJaWtlam9OQTlyUUhkM0U4M041UURJUFF5dWlJM041UGJidnp6bWRtM2YvaE82dWhyZGxubnd3Ui9qNXhlRVRxZmhsVmVlSVRRMHhxRk1aV1VobHkvdkp5NXVDbXZYZm81MzN2a2hSNDY4d3BZdC8wRlFVTGhEK2FxcTg5YmpZUkhrdExWVjA5UFRhaTB6YmRvYXpweHhmQWVsMVE2aFVnWFMzOS9KMGFPdk9peWZOKzh1NFRBaEVBZ0VBb0ZnVWhGaWlnbHdxYnVXZCtwTzg0bVVFUVg5bllsemJpa3hSWExBaUdXZ3hVTC9VbmNOcFgyTjVBUW5JSmZJZURoOUJUOHJmczloM1lmU1I3SXpyL2JVWDlkUjQwZGFpM2d3ZFNsZ1B1WTc2cy9aV2ZCTGtiQXhjY1ExNDNoN2laMWwvM2pKQzBuazJiek5FNjdIR2VsQmpnOG56dEFaRFc2RkZBQy92N2FQdzYxRjF1bi9uWEcvMDBnTlZ6eVZ1UVl5dlM1dVI3TzZtOCtkK1F1ZDJqNkhaWDM2SVRvMC9WWW5qZXFCTms1M2xMdXN5NGlKWTIwbGJFeVloVUlpWTJWc1Bqc2F6bm5WanBTQUtKWkU1MXFuMzZnOU9jWTlHYUZmUDhUREozODc3dlhkOGNiU3I0NDcwdVNWcXNNZTd6Y3JZcWJ5bFJ6dmxQc3ZWeDFoWm5nYVNjTXhPb3Vpc3N6WDE2aGpycERZZjNYb2pmYlgxdEhXWXZRK2NOYVlFWjVxL2Z0eWQrMkU2M05HZ0V6Rm9xaHNBUHhrU3FqemJyMjhrQ1RtUnBoSGFMMVplNUlmWG4zSGFibjdVeGZ6eVpRUk84OExYZFhXR0NsZm9aVEtKdFZGUmU3Q1VVWWdFQWdFQW9GQUlMaWU5UGEyMDlGUlIyZG5QZTN0ZFhSMDFMRnk1YU1rSk9TNFhNY1N4ekFXWEVXTFNLVnlVbE5uT0YzVzNGeU9Sak5BZEhRcUFRSHVyZitkTVpZNEVWOFFIQnhKYUdqc2hPcm83KytrdTd2WmJ0Nk9IVCt6ZHBnQ1ZGZGY0S1dYbnJZcjg5QkR6K1BuRjBSRnhXa01Cck13LysyMy84ZmxkbGFzZU1UQnVXSXM0b1R4TUdQR09zTERFL2pvb3pmSXlscUVYSzdnM251LzU3VHMzcjIvcDYrdmd5bFQ1aE1kbmVxMGpDdjYrenZadWZNWHJGbnpGUDcrNWdFdDFkWG1nVXJlalBDL2NVaGNPcjcwOTNmeTFscy9JRDE5Tml0V1BPeDFqVktwekN2M2pyWTI4MEFwaTFCbkl2VDJ0aU9UeVQzR2RZeVZDeGMrb0tqb0VOSFJhZlQydHRIYjI4cnk1UTg3alkyeDBOeGN3ZDY5NXZkTytmbXJTRXB5SDY4amxVcXQrNi9SRExxTXYyaHRyYWFscFlLOHZPWEk1WW94WFR1TmpTVVlqUVpTVXV6ak85cmI2emg4K0NWVXFnQldybndNUDc5QVZxeDRoTjI3ZjgyZVBTOXc1NTNmY0doUFRjMUZCNUZhVVpHOUUzSlcxZ0pLU282NmJJL0YvV2MwTTJkdUVHSUtnVUFnRUFnRWs0b1FVMHlRdmMyWDdNUVVpZjRSUkNxRDZORDIzOEJXZVk5dEIzNzk0TWdvZ0RkcVR2S2ZCV2E3dzhWUjJjd0lTK1ZpZDQxMStkeUlUS2FGcGxpbnZSM043WXA0dnpBK2xiYk02dzdCUFkwWHVEdHBBWDR5QmNGeWZ6WW56YlhyTEY4YWswdU1hc1IxWTIrVCsweEViNGxVQmJOb25JNE52cUpOMDJ2OTI5YUJZblZzZ2JWejkyYWdWVzF1NTVCQnkrbU9jbzYybFhDaHE1cU5DYk40UE1QemFBTUxoMXFMMkRnY0o3TXViam83Rzg1NU5hNy9rWXdWVmtlQTByNUdMdG1jdjVORlZuQWM4eUxNRGgvdG1sNzJOdnZtdkx0ZTZFMEdmbE8yaCtkbVBtZzlkZytuTCtkS2R5MVZObUtwMGM0VW85MHhmQ0draUZRRzJUbmZYSS9QYnpLdzNRZUE2V0VwQk12OXh1U3c0b252NUhzM0drY2dFQWdFQW9GQUlMZ1ZNQnFOR0ljRjIyZk9iS09ucDRXT2pucTBXa2UzUUpuTS9UdUU3ZHQvN0xOMktaVityRnYzT1lmNW5aMk52UFBPRHdrSUNHWGp4cStpVkxxUDlyc1pTRXVieGNLRjkwNm9qaXRYRG5MeTVMK2NMa3RNekhQb0dHOXVMa2VuTXo4SEdZMUdMbC8rRUlDTWpEbE9POUZiV2lycDYydDNHc21nMWFxNWZIbmZ1TnR1Tk9xUlN0Mi9FazFKS1NBcGFhcFBoUnZkM2MyMHRsWVJGMmQrYnpBMDFFZFBUeXVuVDcvRGloV1BNRGpZYTNVbXVIUnBINUxoS05EKy9pNEFEaDE2MFRyUGx2bno3eVk0MkRmeEZCUEZaREtoMDZuUjY4Y21ZdksyN3BhV1NoUUtGWEZ4V1JPdTc1MTNma2hVVkxLRDA4bmV2Yitub2FIWTZUb1dBZEQ3Ny8vUytsbHMzUGdWWW1QTjcrT0tpbzV3NXN5N0JBZEhzV0hERjJsdnIyWFBudjlqMTY1ZnNtN2RGNGlMY3h5NVZGUjBtSk1uMzhCb05KQ1h0NXhGaXo3aDlUNlVsWjNreElsL3NYbnpONGlJU0hSWS90RkhiOUxTVWtGVVZETHg4ZGxlMXd0UVcydDJrTEFWa2JXMTFiQjc5d3NZalFZMmJQaVM5YnhMVE14bDBhSlBjT0xFdjlpOSs5ZXNXL2NGTy9lUFpjcyt6WklsRDFCWGQ1VVBQL3dUaXhaOWdweWNKWGJiazh1VlBQcm9yNjNUZXIwV3VkeCtNSm16eUp6UlpTejA5cllUR0JqbWRZVFM0R0N2ZzJPSlFDQVFDQVFDQVFneHhZVHAwUFRScHgreXMrcVBVb1hjRW1JS0tSSzdqcjVyZlNNakNncTdxcmpVWGNQME1MT3EvdW1jalR4OTdpWDY5RU1vcFhJZXkxaHBMWHV4dTJiY0VScmh5a0Era2JLWXRYSFRrSTFoOUhPZlhzMzdqWVhjazd3QWdIdVNGM0N3NVNwdG1sN2tFcW5WdFFMZ2FrL2RoT01HTEJoTVJuUStjTGh3aGx3aTgyb0VlSTl1a0pQdFpaeHNMK04wUndXYVlVZU9aVFl1REtNNTNGcmtORTRpVWhYRTNJaVJCN25qN2FYMDY5eDM4cTZPSzdBNktWenFycVZwcU11aGZXQjJxUGhwOFh1YzdhaVkwREc3MXRka2RVcEpDb2hrVld3QkIxcmNaM1N1aXMyM1J0VVlNZkczaW9QajN2NVl5QTVPNEw2VWhZRFpyZVZXRTFNQWxQVTFzYVArTEZ1UzVnSG04M0pMMGp4K1ZickxXa1k1NnFXVHA2aVI4YkFxdHNBcTZEQ1lqSnh5NDJCeXN5SkZRazZ3dmFXd1RDSmxTWFFPZTI0aEJ5T0JRQ0FRQ0FRQ2dXQ3lNQnIxTkRkWDBORlJaLzNYMWRWbzdiQzBqRVQyOHdzaUlTR1hxS2hrSWlPVEtTMDlRV05qaWN0T05BczVPVXZ3OHdzYVU1dHFheTk3dE1HMzVmangxekNaakN4Y2VOOHRJYVM0SHF4ZS9ZVERjWC8zM1I5WlhTc3FLOC9SMTlkT1NzbzAxcXg1eW1rZEJ3LytqYjYrZGlST25CeTEyaUVLQzkrZlVCdWRpU211WERsQVp1WThxMHVFcngwd2Ftc3ZjK3JVMjJ6YVpJNFppWTVPUlNxVlUxWjJrcWxUVjlMUVVJekpaRUlpa1ZnZEtzQXNJZ0RzNXRreWMrYnRQbTNuelVwSFJ6MDZuWnIwOUZsZWQ1Q1BoOURRR0xUYVFZZjVlcjNPNm93UkZoWm52ZDR0RGhIbnorL2k3Tm4zVUtrQzJiRGhTL2o1QlpHVU5KVlZxeDdqNE1FWDJibno1OHlmZnpmVHBxMUJJcEhRMjl2T3NXT3YwdEJRakVRaVlmNzhyY3lZc1g3TTdkWHAxQnc0OEZlMmJ2MjIzWEdwcWJsSVMwc0Y4ZkhaWXhaU0FOVFhYOFhmUDVpWUdQUDd0YWFtTWo3NDRIZm85UnBXcm55YytIaDdRVXQrL2lyNitqcTRmSGsvMjdZOXg3cDFuN2U2Y2Noa2NtUXlPZlgxVjVGSUpHUmt6S1d3Y0NkR281RkZpKzZ6MW1FNWxoMGQ5YnovL2k5WnVQQmVxek5OYzNNNUJ3NzhsWlVySHlNaHdmUCs3Ti8vQi9yN085bXc0VXZXZlhERmh4LytoZXJxODl4NzczODVqVFVSQ0FRQ2dVRHc3NDBRVS9pQUlZUFdycVBhNk5XNCtjbmhycVQ1cklpeHoxWDBjeEVKa1IrYWJJMkxNR0tpdUtmZWJ2bWZ5ei9rbDNNZVJTNlJFcTRNNUl2WjYzbXVhQnVQWjZ3aXdkK2NmMmNDWHE0OFBMcHFweWhzSGxSbEVpbWZUbHZHcHNUWnFNWnBUNyt0L2d3YkUyYmhMMU9pbE1yNWZOWTYvdnZLVzJ4TlhrQ3MzNGdyeFp1MUUzUE5zT1ZrZXhrL0x4bGI5cW0zUEpXNXh1ckE0SW1mT29sZGNjZXIxWTVXZUJMZ0I5TS9hWjArMDFuQjg4VTczTlpURUpyTStuaXpJbDF2TXZDTGtwMVc4Y1JvdEVZOUo5dkx4dFJPVi95eitqai9OYzM4Y1BXcHRLVWNieXUxaWtoR0U2a000c25NMWRicEQ1b3VVdGJYNUpOMmVFSnVvNDZmTE5ITjllQzFtdVBNaTV4Q3JGOG9iOVY5eEJzMTloRXBqbUlLMysvcjZyZ0M2OS9udTZwY25tZmVJSmZJaVBNUHMzUGZ1UjdraENRUU9KeHoycXp1SVc3NHZuUkh3bXlmaWluNjlXcWZ1SUc0UWlXVjQrOGhXa2dnRUFnRUFvRkFJUENFV2oxQWEydlZjRXlIMlhtdXJhMkdIVHQrWmxjdUpDU2FvYUUrZERvMXExWTlRWHg4bG9NTmYyV2xPWXJRazVpaW9HQU5FUkVKYnN1TVpuQ3d4MnN4eGFWTCsyaHVMa2Npa1ZKWmVjN2FMbStJams1ajVzeXhkNXhPaE1qSVpKWXQrelFSRVVrVHJpc2hJWWVsU3g4a05uWnNHYUVHZzU1ejU4enZOR2JOdXNObE9ZdUF3Rm1uZVdCZ21OMEk5ckh5NnF2ZmRKaFhXbnFDa3lmZm9MQndKd3NYM21mdHdOVnExZXpmL3dlWGRYVjBtTitsSFQvK3Vrc3hUV0JnT0N0V1BFSkhSeDFTcWN3dVltWCsvTHVwcjc5S1VkRWhHaHRMQWJqMzN1OFRGalpTNXEyMy9wdXVyaVllZmZRRjVQTEppM2djS3dhRDN2bzUyYzREOCtlbjF6dSt0ekhIZVRnWHFiUzJWdlArKzc5d3VUMUxCRTkxOVVWZWZQSExIdHNYRzV2SnhvMVBleXczbWdVTDduRTYvK0xGRDZ4aWlpVkxIckM2VVlEWmRlVDgrVjM0K3dlemNlTlg3VDYvek14NUtKVUJIRHo0VjA2ZGVvdkt5ak5FUjZkVFVuSVVvOUZBU0VnMEsxWThZblVzR1F2WjJZdW9xYmxJZGZVRnpwelpabldjTVJxTm5ENzlMZ0J6NXR3NTVubzdPdXJwNys4a04zZXBkZC9Qbk5rT3dPclZUNUtSTWNmcGVnc1gzb3RNSnVmQ2hUMXMyL1ljTTJkdVlPYk0yNUhMRlJpTlJtcHFMaElibTBsQVFBZ05EY1ZXRnlKYmpFWWpSNDY4Z2tZellIZVAxMnJWREEzMXNtZlBiOWl3NFl0dUk1NDZPdXJwNktoSG9mQno2dGd4R2orL1FJeEdBK2ZPN1dEMTZpYzhsaGNJQkFLQlFQRHZoUkJUVEJBcEVzSVU5cmxzWFRmUWxXSjZXSXJuUXNNc2pCcFJFRmYxdHpKbzBOb3RyeC9xWkdmRE9lNGFIcUUrUDNJS3orVGV3Ykxva2R5K2ZjMFhxUnBvOVdwNzhjTUNESUFBbWNycUttR2h1TGVCck9BNDVFNUdIVGlqWDYvbVg3VW5lVFI5QlFBenc5UDR6SlRidUMxdW1yVk1ZVmVWWFR5SllJVE5TZk1vQ0RVcnhQdjBhbjVYOW9ISGRlNFpkbDBBT041V09xRU83ckZ3b2J1R29wNTZwb1ltRWFFTTRxa3BhL2kvc2owTzVWUlNCZC9LMzBxQWJGakpydTNuNzFWSHJrc2JBZnh0TEdZSEo4SFM4bnFoTmVyNVpjbjdtREE1ZFhWUjJleW5FUk42SHd0SDVrWmtFdTgzOHJMVWt4T0pKMEtWQWZ4bXptT1U5RGF5ci9raXg5cEtKOFZOWXpRTElrZGVoSHpZZkprRlVWT1lFaFJIVWtBa3M4UFRLZXlxOHNsMmZsYThZMUpqVU81TW5ET21hQjZCUUNBUUNBUUNnY0FaWldVbk9IWHFiYnQ1Q29VZmFXa3ppWXBLSVRMUzdEcWhWUHF4YmR1UGFXdXJKaWtwSFpnd0x3QUFJQUJKUkVGVXo2bXpoTUdnRzE1ZjVYYWJWNjhld005dmJGR2RIUjExWHBWcmJhMnlkbFpLcFZMcTZpNTd0WjdKWk1Kb05GZzdocThYL2YxZEhEdjJLZ0JWVllVK3E3ZTYrZ0tyVmozdXRRTklkZlY1ZW52YnlNaVlRMHhNbXN0eWxrNVdaMklLaVVUaThiTWZLK25wczJob0tLYWk0Z3lIRDc5TWRmVUZsaTkvQ0lDR2hoS1A2MXM2MloxaEVVKzB0OWNTSGg1dkYxTVFFWkhBMnJXZlE2TVpwS3pzSkVsSitYWWQ4VGN6cjc3NlRUU2FBYWZMcXFvS25aNW5VNmV1WU1tU0I1eXVZeklaMGV1MStQc0hFeFEwRWx0aU5PcnA2S2pIenkrSWlJZ29oL2txVlNBaElkRjJkYlcxVmFQWDI3L25uQWhhclpxTEYvZTZYQjRXRnNmYXRaOGxLQ2lTOFBCNGgrV0ppWGtzWEhnZlI0NjhRbHRiRFcxdDVtZjR5TWhrYnIvOXkxWTNsUEd3Yk5tbmFXbXA0UExsL2FTa1RDY2hJWnV5c2hOMGR6ZVRtSmpuNENEaERiVzFacWZWdExSWkhEdjJHaVVsUjFFb1ZDeGYvakRKeVFYb2RLN2ZlYzJjZVRzS2hUOW56MjduL1BsZFJFZW5rcG82ZytibWE2alYvUzZGR0JZdVhkcExlM3N0R1JsejdNcW1wQlN3ZXZXVGZQamhuOWl6NS8vWXVQRXJUbU5Ud1B4OUF6Qmx5bnlQb2p0TG0wdExqMU5SY1lZWk05WVRHVGx4d1psQUlCQUlCSUtQRDBKTU1VRUt3cEx0Um1uMzZBYnAwUFRkd0JaNXp3SWJNY1dwam10T3k3eFdmWXhaNFdta0Jwb2ZTbXlGRkMzcUhsNnNPT1QxOXBiSDVEbWQzNkhwNCtXcXd4eHRLK0gxSlU5N0xhWUFlSy8rRFBNaU1za1BOZi9JM1JBLzA3cE1aekpjdDNpSFc0MnM0RGcrblRZU2hmTG44djEwZXhCR0xJbk9ZZVp3N0l2ZVpPU2ZOU2NtdFkyaitXUDVmcDZmL1JBS2lZdzFzUVVVOWRSeG9PV3FkYmtFZUNiM0RqS0RZcTF0Zkw3NFBZWU12bnQ0OWtTMGFpUmJzVS9ubU9kN0sxSGUzK3h5bWEyYnpHU0lFaDVJSGNuTjdOVDJjNmFqWWtMMUJRNkxhM0pERXNnTlNhQnBxSnZpM29ZSjFla0pLUktXMjdnRW5ldXNaTkNnWVVwUUhBQVBwUy9uUWxmMXVKeU10RVk5QjIzTy9jNUpGdkRWRGJSYnQzYzlyeWVCUUNBUUNBUUN3Y2VMdUxnczh2TlhFUm1aUkZCUUJMdDIvWnFJaUVSV3JueDB6SFhwaHVNcDVYTDNIZXFXbUJCZjA5L2Z4Zjc5ZjdRS0loNS8vUCs4WHJlOXZZNTMzLzFmaC9rNm5RYU5abklHTEVpbE12UjZEZlgxUlpOU3Z6TUhBbGRrWnM0akxDeU9rSkFZcmx3NTRGSTg0RTVNY2VyVTIwNUh0SHVMd2FCREpyTjNlRkFxL1ZtOStnbVNrcVp5N05ocjFOUmM1UEJoRSt2WGY5NnRDOGFCQTMraHR2WXltelo5amFnbzV3T2NKQklKYW5VLzNkM04xcEgrdHFTa1RPT3R0LzRiWUZ3eER6ZUtyS3dGRHAzcVEwTzkxTlplSmp3OHdXbTBnamRPSnVucHMrMEVGOTNkemJ6NTV2ZEpUWjFoRmJnQTlQVjE4TTkvZm9lVWxHbDI5eEc5WHNlTEwzN0p5NzJRZUZYcXlwVVAwV2dHQ0FxS29MKy8wMm1aNU9RUmgwMmowVWgzZHhPTmpXVTBOMStqb2FFWXJkYjhuc2pmUDVpQWdOQmg5NFE2WG4vOVd5UWxUU1V1THB2NCtDekN3eE84Y0NBWmFiZWZYeEJMbDM2YWZmdCt6NUVqTDdONTh6YzVkMjRIRW9uRXBjdUdKMnBxTGlLVHlVbEl5Q0U0T0lxT2pscm16YnVMWGJ1OGM0UkpTNXZGcGsxZm82R2htTlJVczhOdFJjVVpKQklKNmVtelhhN1gxSFNOczJmZnc5OC9oQ1ZMSG5SWW5wNCtpeFVySHVIUW9aZll1L2UzYk5yMGRRZjNJYjFleDdWcnB3Q2NYbS9PQ0F3TUl6ZDNHVmV2SHVUTW1XMXMyUEJGcjlZVENBUUNnVUR3NzRFUVV3d1RLRk14YU5DTXFWdExpb1FIMCt4L2xKM3F1SFlEUXo3Z04yVjdLQm9WMTJGTHY5Nzh3MzFlUkNhUnlwRlJBMGRibmF2c2RTWUR2eWg1bjUvTityU2RhTVNJaVJmS2RxTjJFYlV3bW9MUVpHYUgyejlFR1RHeHE2R1FWNnVQZVYzUGFFekFyMHQzOGFzNWoxb2pTeXk4Vm4yTWhpSG5EempqSlNNb2xxY3kxL2kwVGdzV1FjaGtFeWhYOGZXOE82MmlGU01tTW9OaXFlaHZvWEdveStrNmNYNWhmR2JLV3V2MCs0MkZOS3U3cjB0N0xkUU90dk5hOVRFZUdYWWkrY3lVdFhScUI3alFWWTFNSXVYcG5OdVpiK01FOE9meUR5bnA5VDduMWhmRTJiZ3B0Tjhpb3FyeFlPdkFvVFg0Vmt5eElISUtHVUVqK1pSdjE1MmFjSVJGa01MZWFyVkRNL251UVF1aXBoQ3VOTHNXMVE5MVVqWFFTdE5RRncrbUxpVlFyaUl0TUpxMThkUDVZQnh4SDRNR0xiKzk5Z0VHRDhjbHdUL2M1VFZ0SWQ0dmpHbGhxZXh0ZHQyT0M5MDFYT2l1SVM4a2NkSkZLQUtCUUNBUUNBU0NqeTh4TVdsV0p3SzFlbUsveWJWYXM1akNrenZCbGkzLzRYU1V1RHVPSFh1Vjh2TFRMcGVyMVFQczJ2VXJCZ1o4KzB4Y1huNktZOGRlODJtZEZnSUR3M2pnZ2VlOGpzYTRldlVRWjg2OGE3WG85NFEzSTc5dFNVek1vNjd1Q2lkUHZrRm9hQXhidHZ3SEtsV0FYUm1MVUVVcWRYeDFlZlhxUVd1Y3hIZ1pMYWF3a0oyOWlNaklaSTRjZVlYRmk4M1JxTzdPTTRuRUhGa2hseXZkbHF1dE5Uc3V4c1JrT0N6VDY3VkVSYVVRR0JoR1FrSzIxL3R3bzFtMDZCTU84eW9yQzZtdHZVeDI5aUttVDEvclpLMmJDNG5FczVpaXQ3ZWRDeGYyRUJ1YlNYUjBLbGV1SEhBbzA5QlFRbGRYRXowOXpYUjAxTlBlWG10MTBBR3pjMFY4ZkJiSnlRWGs1Q3hGS3BYUzA5TktWVlVoOWZWRjFOY1hVVk56eWRxbW9LQklRa0tpQ1FnSUpTTmpEaWtwWmhkZW85SG90TjFwYVRQSXlsckl0V3Nmc1czYmp4Z2M3Q0UzZCttNEhSWWlJcEpvYTZ1aHZQdzBPVG1MdWV1dWI2SFJEREpseW55djFvK09UaU11THRQcUhHRTBHcW1xT2s5YzNCUUNBa0tkcnRQZjM4V0hILzRKTUxGNjlaTU85d1NBbnA1V1FrSmltRDE3RTRXRk85bXo1d1h1dWVkN2RtVXJLOCtpMFF3UUdabnNVdURrak9uVDExRmNmSVM2dWlzME41ZVBLM1pGSUJBSUJBTEJ4eE1ocGhpbUlDeVpMVW56K1AyMXZkUU5kbmdzcjVUSytWTDJCbktDUjlTdldxT2VkK3RjUDNCTGtYQmIzSFJ5UXVKcEdPcGtaME9oejBkMWQybjd2ZXJrdnM4bXJ1RmFYN1BiZFZyVVBUUU5kVm5kS1FBRzlPb3hPWEFVOWRSenJyT1NPUkhtaDhhR29VNStXZksrMHdpQnNkS3RIYUJtb0kyOEVQc012RFpONzRUckhrMkNmemdKTm5FbHR5UW0yTnQwaWR2alp4S3BDa2FLaEMxSjg5aVNOSStyUFhWODBIU0prKzFsMXVpR1VFVUEzeTI0bTJDNXVVUGFJbXE0RVd5dlA4T004RFJtaHFXaWxNcjVkdjVXZmxueVByZkZUYk1UNit4c0xIVGJPVHdaS0tWeXNrSkdYdEkxREhtK2o5eXErTnU4S0ZNYmZlZFVvSlRLZVRSanBYVzZVOXZQdnFaTEU2NDNSTzV2TnozWlRnNEFkOXZFR0Ixb05yODBVeHQxN0dvOGI3My9QcEsrZ290ZE5XTVdKazBQUytXTDJldDVwZW9JeDlyc2hYQXlpWlM3a3VheEltWXF5UUdSZk9uY2k5UTcrVTZMOVF2bDZaeU4xdnRtUlgrenkvdngxTkFrUHAyMmpMeVFSSDVUdG1mQ3NTc0NnVUFnRUFnRUFzRkUwV3FIa01rVUhqdENQWFZ3TzhQU09lNE10YnFmM2J0Zm9LZW5oZVRrQXJxNkd1bnY3M1JyZVQ4YTJ3NVdXNlJTMlpoRkNkNGlseXNkb2pHR2h2cG9iNjhsSWlLUndNQXd1L0lXTndpcFZEYXVPSTFqeDE1emNKVG82MnUzbTA1T0xpQXpjeDRWRldjNGVQQnZyRi8vQmJ2UDA1MHp4VU1QL1h6TWJiTGwxVmUvNlhaNVpHUVNXN2QrZTBMYkdFMVVWQXJ6NXQxRlFrS093ektGUXNXcVZZOWJuUXR1WlZwYXlnR3pROFhOanRGb3NJdGNjY1d4WTY5aU5PcFp0T2dUbEplZmNscW1vdUlNcGFYSEFiTlFKekl5aVppWWRHSmkwb21MeXlJd01JeC8vT05aNnVxdWtwdTdESURRMEpoaHdkSUc5SG9kSFIxMXRMZlgwdEZSUjI5dks5M2RUUXdOOWJKNDhmM1c3VmhFUnM3dVU0c1dmWUxHeGhJR0JycFJLRlRNbWJONXpNZkV3b0lGOTFCZGZaNXo1OTVqeXBUNXlHUnlWS29BVnExNjNGckdhRFRTMUZSR2VIZ0NBUUVoZHV1UGRxdHBicjZHUmpPQVJDTGp3Z1Z6Yk8vZ1lDOWdzazRyRkg1b3RVUE1ucjJKNHVJakZCVWQ1TGJiUG1OWHo2VkwreWdwT2NxcVZVK1FuYjJJOFBBRUI5RkZVWkhaUmRsYlZ3b0xRVUhoWkdVdHBMVDBPR2ZQYm1mVHBxK05hWDJCUUNBUUNBUWZYNFNZd29hOGtFUitQZWN4em5kVmNhRDVDbGQ2NnVnWkZYMFFxZ2hnUVdRV1c1UG4yWTFDQjNpOTVqak42aDZYOVQ4MTVUWTJ4TSt3VHM4T1QrZTdsLzdsMjUzd2dobGhxV1FGajNUNnZ0L29PaXZUVDZiZ2V3WDMyZ2twQUlMbC92eG94Z044NzlJYlhyay9HREh4ZlBFT25wdjVJTjI2UVg1YXROMG5kdkhCY24rK2s3K1ZuSkFFaDJWZno3MlRuT0FFWHE0NjdIRUU5NzhUQXdZTmI5ZWQ0dDI2MHl5TXl1S09oTmxNSFhiRnlBOU5KajgwbVQ3OWFnNjBYT1Y4WnhXZnpWcEhuSjlaTlQ1bzBQTHo0cDJURXUzZ0RTYmdKMFhiK09IMCs4a01pa1Voa2ZGc252M0Q0YTdHOC95MXduR1V3R1N6SURJTGhVMUV6WUxJTEhwMVF4VDExTjlRdDVySndCS2JBYUIyOFNKd1BEeVl1c1R1dnZwbTdVbDBwdkZidDFxd09FU0FPWXBKNzRNNjNiRW9Lc3NhNTZFMjZ0alhQQ0lJZWJmK05HdmpweE9tQ01CZnB1VHJlWGZ5N1l1dmUzMU5TWkh3Uk9ZcW9sVWhmQzEzRTh1aWMzbXVhSnQxdWNGazVMYTRhZGJqZUh2OFRQNWM4YUZEUFIyYVBydGp2VFZwUHMrWDdIQzZ6Y2N6VmxuamN4N0xXTW01emtxSDcwYUJRQ0FRQ0FRQ2dlQjZvZGZyR0J6c0lTakk4MENId3NJZEtKV09vNXZkMGRwYTZYUitmMzhYdTNiOWlwNmVGdUxqczdqdHRzOVlveGxlZXVucE1XM0RHVGs1UzhqSldlSzVvSTlvYkN6bHdJRy9rSlkyazdWclArdlR1cXVxWEw5bnNtWHAway9SMWxaTlhkMFZDZ3QzTW1mT25kWmxGakdGTTJjS2k1REdtWmpHYURTd2UvY0x5R1J5Tm14d0h2WHd3QU0vOHNxUndKZUVoRVF4YytZR3dMVXp5NVVyQjlCb0Joem1tenVkemZFbVVxbDlKM3BvYUJ4VHB5NzNjV3ZIaDE2dm82TGlER0R1OUZhcisxbTY5Rk5PQlRFM0EwYWozcVZEaVlYUzBoTTBOQlF6ZGVvS29xTlRYWW9wNXMrL201U1VhWVNISnhBU0V1MXdmaG1OQnRUcVBvS0RvNXllZTNLNWd0allER0pqSFoxTGJMRTRzamc3cGlwVkFLR2hzUXdNZENPWEt5ZDAzRldxQVBMelYxTll1SlBhMnN1a3BrNjNmclpaV2VZQkl1WGxwemg4K0dVV0xyeVhhZE51czY3YjFkWEU5dTAvSmpOelBzdVdmUXJBS2hScWJDeWhzZEYrVU1pWk0rWjNHcHMzUDh0ZGQzMmI4UEI0M243N0IzUjNOOVBmMzJXOTF4c01laW9yenlLVEtVaE5uYzZVS2ZNYzJ0M2NYRTViV3cxeXVkSnJGdzFiWnN4WVQxblpDWnFhcnRIVVZFWjgvSzNqRkNNUUNBUUNnV0R5dURsL3pkNUFKSmhGRHBaUjdqMjZRZnAwUXhneEVTejN0K3VVczJWYi9SbTIxWjl4V2E4VUNXdmlDdXptNVljbWt4UVE2WFRVOEZqNFpjbjdLSWVWMUQwNjl5cDJLUkllU2g5NXlPclE5RG1NYkxZUW92RG4yL2xiN2R3M1RJeWs4a1VvZy9qZkdmZnprNkx0WGxtL3E0MDZ2bi81VFFiMEdwOTBabVlGeC9HMTNEdUo5UnV4aCt2VkRSR2lHQm1GZm1maUhLYUZwZkNuOHYwK3NhYy8yVjdHQzZXN0oxeVBNeDdMWE1tNnVCbWVDL29JSXlaT3RKZHhvcjJNaktBWU5pZk9aVWwwRG5LSmpHQzVQMXNTNTdJbGNhNjF2TmFvNTdtcjcxSTcyTzZtMXNsSGJkRHh3eXR2ODV1NWp4TWt0NDl2Mk5kOHlXbkg4V1FUS0ZQeFlKcjlTNjhWTVZOWkVUT1ZUbTAveDl0S09kWldRbGxmMDNWdjIyUVFiaE1SNUF0UkZKaXY1enVUUnM2M3NyNm1jVVZnT0NOS05USkNvbm5JdFF1RUJMTTdodVdmN2ZrVnJRcGhlbGdxU3FrTXBWUk9oTTB4c0VVcGxmTll4aXJyOU42bWkvVHIxZGJwSVlPV1Y2b084K1ZzczFWdVpsQXMzOGpiekhOWDM4WG9oZXptanNUWnBBUkVXYWZQZDFVNWxEbmFXc3g5S1lzQVdCbWJ6OStyampoRUtlbE5SajVvdXNqOXFZc0JXQlNkVFV4VktLMGFSMEhnWHlzTzhLTVo1cnphSUxrZlQyU3U0aGNsNzN0c3EwQWdFQWdFQW9GQTRBc2FHa3BRcS90UUtQd3dtVXhVVkp6QlpESVNIWjNtY2QyYW1rdGo3alMzZE9LUHBxenNCRDA5TFNRbTVyRjI3V2VSeTBjNllXMDdFajJoVnZkejdkcEhZMnJUWk5EVlpZN0ZEQTkzSEp4aXdXZzB1SFhka0VwbFRqdHM3Ny8vZi9IenMzOW0yckhqZVRvNjZ1em1LWlYrckZyMU9PKzk5MVBPbjk5RlhGd1dpWW01Z090T1k1MU93NGNmL2htVktwQ1ZLeDkxK0h6YjIrdG9iQ3gxZTM2Y092VTJCb09PWmNzZXN2c2NMV2cwZzFSVW5DRW5aNGwxKytmUDcrYkNCY2YzUVJhbmtSMDdubmQ2cmozeXlLOGNCQkN1S0MwOVRuKy82d0ZMbGhIM3RpUWxUYjFweEJRWEwrNWhhS2lQM055bHFOWDlsSldkcEx1N21iVnJQK3N5MnVGR29kTnBNSmxNS0pYK0xzdDBkTlJ6L1BqcmhJUkVzMkRCUFc3cjgvTUxKQzF0SnNlT3ZZWmU3L2lleEdEUVlUS1owR3FIT0hUb0pZL3RtenQzaTFQQm1GNXZ2aDdsY2tmSG1PTGlvelEybGlLUlNCZ2E2dVBFaVgvYU9VbU1sYXlzaFJRVzdxUysvaXFwcVRNNGVmSk5sRXAvcTVnaU9ia0FpVVJDVmRWNXUzdGdWVlVoT3AwR284MmdrWlNVNlE0eFE5dTMvd1NUeWNoZGQzMXJlSitVMW1zb08zc0pwMDY5UlhIeEVlYk4yMkt0VjZzZElqdDdzVXZISE1zMW1wZTMzTzFuNjRyUTBCaFNVMmRRWFgyQmMrZDJzbW5UTTJPdVF5QVFDQVFDd2NjUElhWVl4dFdvNEZCRkFLRUsxNk1ZK3ZWcS9sVCtJVWZiaXQzV2I4U0V6bWhBSWJPM2o5UDVZSVIvbjk1N0c4Q3R5Zk90STR3QjNxay83ZFMxSVRrZ2t1L2szMjBuVkdoV2QvUGpvdTE4SVdzOVdjSG1VZGVoaWdCK01QMlR2RlI1eUszRGhRVmZqR2FXRE8vSGc2bExrZG5ZMmxYMHQvRERLMjh6TFN5RkwyWnZRRGs4ZWlFdE1Kci9uZkVBaDFxdThtcjFVVG9tWVBGdk1Ca2RPaVY5aGQ1NDQ5d3pLdnRiK1ZYcExsNnVPc3hucDZ4bGZxUmpMcURlWkdSMlJEcXQ2bDZuSGE3WGkremdlSjdNWE9NZ3BBQllFcDFMaTdxSEhRM25KdXllMFREWVlSVm1hTjFrc1VhcGduazJiNHVEVTQyRkNHVVFkeWJPNGM3RU9iUnFlampXV3NxeHRtS3FCdG9BYzBlMTVUd2VhOXpEdytrcnVEL1YvY2dscFJlV2xXTmx5dkQxRDlDblU3c3A2UjBoQ24rK2tiY1o2YkJVeTJBeThydHJlOTFMQzJ3V1N0M1k4QUtrQlkwNDZ6UzVPY1l6dzlQNDE1S3ZPRjIyTm00NmErT211OTBPd0ZPWmE0Z2VGbThNNkRXOFZldjRrdlJneTFVV1JtWlpyN081RVJsOFkrcG1mbG55dnR2ek5sSVZ6SU9wSXphVnRZUHQ3SFVTZzNMRVJrd1JJRk95SW5hcVUySEszdWFMM0pleUVKbEVpaFFKbTVQbThCY25yaTdGdlEyY2JDOWpVWlI1Uk1heTZEejJObDNpU2srZFExbUJRQ0FRQ0FRQ2djRFh0TFJVY082Y3ZZdWFUQ2Fub0dDTngzVzNidjBPRVJHdXhRTE9PSFRvSmFkaWg1a3pOMkF5R1prNTgzYUhEdjZGQysvMXV2NzI5cnFiUWt6UjJWa1BRRlJVcXNzeUZ5N3NzVnJ3T3lNall3NXIxanpsTUYraFVEbDBkcm9TdGNURXBGTlFzSWJMbC9kejd0eDdObUlLODd1WDBjNEJFb2tVblU1TlhkMFZwRklweTVjL2JGZDNVMU1aWUk0VjBXZ0dIU0lBenA1OWo5TFM0d1FHaHFQUkRDQ1hPejdMTnpRVWMvejQ2NVNVSE9YdXU3OExtRjBNOUhxdDAwZ0RaN1MyVm8wcC9nWGc3cnUvYTQxeHNPVzk5MzVHVDA4TER6NzRZNGR6ejVseng0MmdwdVlTNTgvdlJxSHdZKzdjTGFoVWdSdzc5aXFscGNmWnR1MDUxcTM3QWxGUnlUZTZtVmFHaHN6UnhmNyt3VTZYYXpTRDdOdjNCNHhHQXl0WFB1WjFCRTk1K1dsMGJ0NlRlQ3VtbWozN0RwZnRBck1ReVphK3ZnNU9uWG9MaVVUSzdiZC9tWU1ILzBwNStXa3lNdWFTbXVyNVhZWXpRa0tpVUtrQzZlcHFSQ3FWa3BFeGgrTGlJN1MyVmhFVGs0Ni9mekF4TWVtMHRGUXdPTmhydlM0c0RoYloyWXV0ZFVtbFVxUlMrM3VDVkNyRmFEUTVGVWJrNWk3bC9QbjN1WHg1UHprNVN3Z0lDT1hzMmUyQWEvRmFlM3NkZFhWWGtjbmtUSisrZGx6N0REQjkranFxcXkvUTFGUkdjM001Y1hHTzcwZ0ZBb0ZBSUJEOGUzRnovT0srQ1RqZlZjMS9YSHlOVFFtem1SMlJRWURNL1kva3hxRXU5amRmWWwvelpidFJ4KzU0by9Za2o2YXZzRTRmYkxsS2k1dFlFRitUNUIvQkoxTkhmc2pXRDNXeXAvR0NRN2xGVVZsOE1mdDJ1MlBRcE83bVB5LytrdzV0UDkrLy9BYmZuM2FmTlNwRUxwSHlaT1pxcG9lbDhJZnlmWFJwSFMwSmZVVjZZRFNmelZwSHRrMU1DY0NaemdwK1hyd1RqVkhIMGJZU210WGRmRE52QzVFcTgwT1JCRmdWbTgreW1Gd090RnpsbmJwVDEvWFlYeDhtWmxFNUl5eVZyY256bVJIbS9FVktnRXpKMXFUNWJFbWFSMkZuRmJzYnoxUG9aRlQ4WkpFZUdNUFc1SGtzamM2ejI5TkJnOVo2cmdiSWxIdzZiUm0zSjh4aVYyTWhIelpmR2JlQXAwUGJ6NjdHOHk2WCs4dVViRXlZeGQzSkMreXVsY090UmJ4VGQ1clZzZmtzajVscTUyWVRvd3JsN3VUNTNKMDhuNGFoVG82MEZuT281U3F0bXZGbGlRYklsQjd2VmI1bWJrU21uY2lxZFlMWGtSUUpYOCs3MHlwQUFIaXI3aU5xaHNVbXJ0QVlkZmdOdjFSTEQ0eHhXUzVhRlVMK2NJd05RTzNBNURtcnJJN041N2E0YWRicDEycU8wZWZpKytIL3lqN2daN09pcmNkeVlXUVdQNXJ4QUQ4dTJrYTdwcy9wT3ArWmNwdDFuOEVzeEhIbVpsRS8xRW4xUUJ0cHcvRk1xMk1MbklvcHVyUURuTzRvdDRva1ZzYms4MHJWRWFlQ2pwY3FEek0zTXRNYVpmT1pLYmZ4OUxtWHZITFRFQWdFQW9GQUlCQUlKa0pxNmd3MG1nR3JZMFJnWURqcDZiTUpEWTJodWJtY3lzcHpaR2N2bnZTT1dxbFVaaGREY1N1ajFhcXByeTlHSXBHUWtPRGF4ajQwTkphd3NEaVh5NzF4Qi9HR3VYTzNZREtaN0RxUUxXS0swYzRSY3JtQzlldS93TTZkUDZlczdDUnl1WklsU3g2d0xyZDBWS3ZWL1p3NjlUYkxsejlrWFZaWStEN256KzlDcFFwazQ4YW5DUXgwUGlpaXR2WXlBREV4anBFTGMrWnNJajE5dHNkOWV1ZWRIOUxSVWUreG5DMmpoUjhXTE00V0tsV2dVeWVORzgyMWE2YzRldlR2Z0luVnE1K3dDaFNXTDM4SWYvOWdMbHpZdzQ0ZFAyUDE2aWZIM2JIdmEzcDZXZ0FJREl3WW5pT3hSbVBvOVRyMjcvOGpmWDN0TEY3OFNZL1JHN1o4NmxNL2NUci94SWwvVWxaMmtoVXJIaVU5ZlpiTDlYZnZmb0dXbGdxWHJncURnK1ozTVA3K0krOVFUQ1lUaHcrL2pFNm5ZZmJzVFNRbTVySm8wU2M1Y09BdkhEdjJLbkZ4VTZ6bmxuUjR3STNSeXdGZGZuNUJxTlhtOTd5Wm1mTW9MajVDZWZscFltTE1qczd4OGRtMHRGUlNYMytWN094RnRMZlgwZDNkVEhCdzFKaEVDRWFqRWJXNnorcGdvbFQ2TVdQR2VzNmMyY2JSby84Z0xtNEtmWDBkWkdiT2N5bVFzOFNGWkdjdm5wQVRpaVZ1cGFXbGtzTEM5OW00Y2VJeFRnS0JRQ0FRQ0c1dGhKakNodExlUmtwN0c1RkpwQ1FIUkpJVUVFbVlJZ0NWVElIUlpHSkFyNlpMTzhDMXZpYTZ4OUZCdTczK0RHVzlqV1NISk5BdzJNblp6b3BKMkF2bnFLUUt2cHE3eWRvUkJ2Qml4VUc3ampDbFZNNFRtYXRaTjJyMDliVytKbjUwOVYzclBnOGF0UHpucFRmNFd0NG01a1ZrV3N2Tmo1eENRVmdLZjY4NnpONm1Tejd0WkF1UUtiay9kUWwzSk02MmpsNEhzMXZDUDZxUHNuMVV4TXExdm1hK2ZPNUZuc3hjdzZyWWZPdDh1VVRHdXJqcDNCWTNqWlB0WmV4dnVzU0Y3aHFmdGZOR0V1TTM4aUJsTkhsMzdET0NZbGdhbmNmUzZCeTd6bXd3eDdLOFhYdUt5djRXdGliUHB5RFUvR0pLaW9TNUVSbk1qY2lnV2QzRDdzYnpmTmg4bVFHRGR5TXVJbTNpRVV3ZXpoR1pSTXJzOEhRMkpjNWhlbGlLM1RJakpuWTNudWNmMVVlWkZaN0dVNW0zV1lVTGtjb2dIa3BiemdPcFN6alpmbzJUN2FXYzc2cEdiWmlZcTRoU0txY2dOSm1sMGJrc2pNckNmNVNRNFd4bkJiKzd0aGV0VWM5TFZZZDVwZW9JTThQVFdCbWJ6NExJS1ZhM0ZJQkUvd2dlU0YzQy9hbEx1TnBUeDhHV0s1eG9LNXMwNXhOM0JNdjl5UTFKb0VQYlI0ZW0zNmtBUllMWitlT3BUUHZSWHhOMUovaE0xbHFtaFk1OHRoZTZhL2hYelFtUDY3VnIrcXl1UWV2aXA5T3A3ZWRLZHgzYTRlTW5sOHBJRG9qa3ZwUkZxS1FqTDVzdWQ5ZmExYU16R3FnZGJFZGowS00xNnRFWnpmOXJiUDYyLzJkQWE5Q3hQbjRHcVlFampoZXp3OVA1Zk5aNjYvVFZubnEzWXB3Ky9SQS92UG9PUDVuNUlBRXk4eWlNektCWVhwanpHSCt2T3NLZXBndDJWOGZLbUtsMjk5dWpiU1ZjR3JVdnRoeHJLN0dLS2JLRDQ0bFdoZERtUkxTenQrbWlWVXdSS0ZleE9DcWJRNjFGRHVWYU5UM3NiRGpIMWlSejVtaFNRQ1RyNDJld3U4bFJrQ2NRQ0FRQ2dVQWdFUGlTeU1na0ZpMzZoTk5sM2QwdFhMMTZrTUhCSHVSeUpZT0RaaWU2ems1emhNWFJvMzkzYVFmdkNtZnJ6cGl4d2VxWTRJd1hYL3l5MS9XYnZIeGVuMHlxcTg5YnhRb2RIZlhFeDJjNUxaZVpPZmU2Q0Vqa2NnV0xGdDFuTjg4U2xURGFtUUpBcWZSbi9mb3ZzbTNiY3hRVkhTWThQSkdwVTVkVFhYMlJycTVHUWtOalVDcjlLUzA5VG14c0pqazVpNGVkTDNhZ1VnV3djZU5YWElwRVRDWVQ5ZlZYQVVoTG0rbmpQYjIrTkRWZEEweEVScVk0T0JuNGdzSEJYajc2NkUwcUtzNGdrVWhadXZUVHBLUk1zeXN6Yjk1ZHlHUUt6cDNid2I1OXYyZmh3dnNvS0ZqdDg3WjR3NElGOXpCbnpwMzQrd2ZUM201K0YxaFplUll3VVZDd21zY2Vld0dEUWMvZXZiK2pzYkdVbkp3bDVPZXZjbC9wS0p6ZGJ6U2FRYXFyTHlDVHlVbE5uZTcybnFUVm10MkhsVXJud3ByZTNsWUFBZ0pHaEVBWEwzNUFVMU1aa1pISnpKcTFFVEJmdXhVVnA2bXB1Y1JISDczRmloVVBBeU5PSnBiWWtiZmYvaDhLQ2xiei85bTc4L2lxN3Z2Ty82KzdhVi9SamlSQUlBa2tkckVMakRGZ2JMekZlTUZMeGlGcDA2Wk5POTNtTjlOSE1wMjJNNTF1TTVPbVNadTBTZHZFZHJ4Z080NXRZb3d4WmdkaE1BaUJoVUJDSzFyUnZsN3A2bTYvUDY1MWhkRFZpa0FTdkorUHgzazh6Rm0rNTZ0N3BTdnJuUGY1ZkJZczJNRE43SFliVm1zcllXR2Vhd3VlVUVZd3BhWG5XTHYyV1l4R0kzRnhudXNVVlZVRnBLZXY4NGFaNXM5ZlA2QmlUR2RuQzExZExWaXRiWFIxdGRMZDNVWm5ad3NPaDQwMzMvd3VYVjB0ekppUnhGTlAvWGZ2TVlzWGI2V282QlExTlZlb3JTM0VZZ2xnOWVxbmZMNHUxZFZYcUtxNmhNRmdaT25TaDN6dU14YUxGbTNoK3ZWU3Fxc3ZjLzE2NmFCQVRYZDNCd0VCSVdOdUl5VWlJaUxUazhJVVBqamRMc3E3R2lnZjRjbm84YmpjWHMzbDl1b0pIM2M0QnVCUEZqekszSkQrcDdjUFg3ODBvS3JBd3ZBa3ZwMzJFRE1EQi9iak85bFl5QThMOXcxNlV0bm1zdk8zbDk3ajYzTTM4VVRpU3UvNklKTWYzMHA5a01jVFYvTFd0UnlPMTErK3BVaUZ4V0Rpa2NRc25rNWVRK2hOYlIycXU1djVRZUZIWE8ybzgzbXMxZG5MRDR2MmNiS3hrTithdDJYQTAvUkdES3lQbnMvNjZQblUyOXA0cy93azU1ckxlSFhkN3cwN253MHhDOWdRTS9RRmxJbnl5TXpsUERKemNGTDlaNldIK1hYMU9lNlB6YVRMMFVPSG93ZW55OFh5R1NrRDJyZDArWGdhM29pQnhLQVpaSVluc1NnOG1ZWGh5UU9xSnZSeDRlWjQvV1ZlTFR0Rzg1Y3RVWEpieWtnTGplZm1ncEZuQUFBZ0FFbEVRVlRwNURXc2prcnp4bG5pQThMNXh0eE52REJuUFVldkY3QzNKcGRLYTVOM3JFMnhtYmh3MDJudndlYXlFeGNRenRZYndqcWRqc0VCRExQQnhLTHdKTlovR1ZqdzFjNmpzS09HZnk4K1JIR241NzAvMVhpVml5M1grR3JLZlR3WXZ4anpsNkVoczhIRWZURUx1QzltQVE2M2swdHRWZVMzVmxMY1VVdHg1L1ZocThxWURTYmlBeU9ZRXh6RHZKQTQwa0lUbUIrVzRCMzdSajB1Tys5Y084VjdsV2NHZkwrN2NKUGJVa1p1U3huQkpuL3VpMTNBNXJqRjNqWTU0UG41WEJTZXpLTHdaSDRyZFN1bkdvbzRmUDBTWDdRTmZhTzh6eS9LajNIMCt1QWIzemRhRTUwMktBQnhNeGN1dnJOd2gvZDlkYmhkZER0dDJKd09iRitHRTJJRHdnZUVzUUNhYkIxODNqVCtVTmpONGEwR1d6di9jUG5Yby9yTXVOaDZ6ZnM5YnphWStFOXo3aHZ4bUpMTzY5N3ZtVDcxdGpiKzhOekkvVXB2bGpWanJqZE1zUzU2UGp1U1YzbmJ0YlRaclh5L2NPK0lZMVJabS9qTEwzN0pYeTUreGh1b0NEVDU4ZHVwVzNsazVuTGVxZnlNWS9XWGlmSUw0VGZuOVY5c3NqcDcrWG5wNFdISFB0TlVQT0ExV1I4em4vZHZDcDBCWEdpdG9LbTMweHR5MnBhdzFHZVlBdURkYTZmWkZyK1U0Qzk3c3o0L2V6MUg2Z3ZvZGc3dUJ5c2lJaUlpY2lkMGRucisvb3lNbkVsNStYbmEyL3V2NDVqTmZqUTNqKy82eTgzSDl2UU0zeTUwTERmZGJUWXJsWlg1NDVyWFJIQzczUlFVSFBIKysvangxM2p5eWUvY2xwdnR0NkszMS9QMytsRHRGWUtESTlpMjdkdGN2SGlBOVBSMWRIZDM4TmxuYndPd2JObDJvcU5uOGY3N2Y4Zng0Njloc2ZnemI5NXFLaW91c25idHM4TldNV2xzdkVaM2R3Y1dTd0F6Wjg2ZitDL3NEdW5zYk9IREQ3K0h5V1RtcFplK04rSGoxOVVWODlGSFA4RHB0Qk1ZR01hV0xiODFaQ2duSyt0UmpFWVRuMy8rUHBXVmw4ak0zRFRoOHhrTlA3OEE3L2Q1YWVrNVRDWXpMUzAxZlBaWktaR1JDU1FtWm5EdTNLK3BxaXBnOXV5bGJOanc0b1NjOTh5WjkranQ3U1lqWStPUTFVZjY5UFIwWXJINGU2dVIzS3l1cmhqQUd3YXFyUzNpN05rUE1Ka3NQUERBYnd3NExqdjdCV3BxQ2lrcXlpRTFkVFdKaVF1OEZTOTZlN3V4MjN0b2FhbWhyQ3gzUUpqaTVNbmQrUHNIVVY5Zml0MXVJeUhCOHdDR3dXQWdLU21Ua3BMUHFhMHRKREV4ZzlqWXVVUkZKUk1abVlETDVhS2s1QXdHZzRIMDlIVUQ1djNSUi8vb3JRWnlJNVBKd293WmljeWV2WFJRSlJpVHlVeFcxcU1jUHZ3ejNHNDNzMmN2SVNRa2N0QVk0R25yWXpiN01YZnVDa0pEbzRaOWpVZGp6cHpsaElmSEVoZVhPcUFLU0ZYVlpZNGRlNVd1cmhZQ0EwUFp0T2szU0VyS3VPWHppWWlJeU5TbU1NVTlZRmZLL2F5TzZpK3RWbTlyNDZjbG53SVFaZ25rNnltYkJsUnZBTS9OMURmS2ovT2VqNXR2ZmR6QXowdVBVTmhldysrbFArUzlHUWd3TXpDU3A1SldrOXRjTnVvMktEZUw4QXZtenhjOTdXM1YwVDgzSis5V251YVgxMDdqY0R0SEhPZGNjeWtYV2lwNE5ER0xaNVBYZW04RTlwbmhGekppUzRHcDV1bmtOU1FIK2Y3andJV2IwazdQSHloK1JqTy9rL29nYzBKaVNBcUtHblF6L0VaV1p5K0g2cjVnYjAwdWRUNWFOMXp0cU9QdkNqNGdPU2lLWjVMWHNpRjJnYmRLU0lEUndrTUpTM2tvWVNtL3JQeU0xOHRQQUhCZmJBWlprU2xEbnZOcVJ5M2dxWXp3YU9KeUZvVW5reDQyYzhoNVhtbXY0YTFyT2VTMWxBL2ExdVcwOGRQaVQzbjMybWM4bGJ5R3JmR0xCMVNDTUJ0TUxJMllQYUNOeWYrNCtCYjViWlVrQkVTd05YNEpNL3hEbU9FWFFueGdPTkgrWVFPcW9BejFtaDJzKzRJUHFqNm5xWGY0aTJ0ZFRoc2YxMTdnNDlvTEpBVkY4V0Q4WWpiRkxpVE0wbCs2TWNCbzRZRzRoVHdRdDVBR1d6dnZWcDcyMlo3Qk82YkROdko1ZlFSV2ZPMXp2YWVWK0FEUGt3MW1nNUZRY3lDaHcveUdjTHBkL0xEbzQxSDlEUHJ5WVB3U0hwdlpYeHJWNnJUeHQ1ZmVIN0l0eHMwK3FQcmNaMFdWb1ZpZHZmeW9hUCs0NXVyTC95bjRBSlBCeUF0ejF2UHNyTFhlOVE2M2krOWQvcENtSVZwMTNPeHFSeTEvZnZGdC92dkNwd2FFbTVLQ29wZ2JFc2Z4K3N2ODhZSkhCNFNLWGlrOU9tSTdwVXByRTNVM3ZLZERoU25jd0xINkFtL0ZpWXl3Uk9JRElxanJhUjIwYjVmVHhnZlZuL1BpYk05RmxqQkxJRjlKV3NudVVWUVNFUkVSRVJFWnlQTzNWbC8xZ1pzOThjUi9BeGp5aG1LZnZzQkRkSFF5SzFZOE51Uis3ZTJOTkRaV01IZnVpa0hiV2xwcWNidmRRNWFPSDQwSEh2aU5VZS9iMkZnNXFXR0tLMWRPME5CUVFYaDRIT25wNi9qODgvZjU2S1B2OC9ERC81bUFnSkNSQjdoRDdQWWVUQ2JMc0U5K3g4VE1ac3VXYjlMUjBjVCsvVCtpbzZPSjVPU0YzaHU1bXpaOW5VT0gvcDFEaC82ZDVjc2Y0WkZIL21qRTd5bFBwUUtZUFh1SnR5WENkSFQ5dXVmQmg4VEV6REZYWnhtTnVMaDV6SnlaVG1Ua1RKWXZmM1RFTU02eVpROFRIaDdMckZsTFJud1BicmZ5OGdzME4xZVRscmFXOVBSMWZQVFJEemg0OE45NDhzbnZzR0RCQmpvNm1uamdnVzlNeVB0LytmSnhybHc1anI5LzhLaXF2TmhzWFFRSCt3NE1XSzF0TkRaZXcyQXdFaE16RzZ1MW5ZTUgveDIzMjgzNjlTOFFHVG13SlhKSVNDU3JWajFKVHM1YkhELytHczg4OCtmZW4zR3J0UTJMeGZPZTNYeSszdDV1Nzg5QlVsSW1LMVk4NGQyV25MeUlxcXBMZEhSNGdtd0JBY0hlYWhJVkZSZnA3dTVnOXV3bGcxcm9aR1JzeE9tMEV4WVdRMGhJRkdGaDBYejAwVC9pY2psNTZDSGZEN2FWbHVaeTRzVHJnQ2ZJVVZ4OEJvRHM3T2NIaFZJV0xOakFyRm1MUjkyK1pDUkdvNUdubi81elRLYitDMk9kbmMxOCt1bS9ZakFZU1UzMWhMTU9IdndwTzNmK0wyOXJHeEVSRWJrN0tVeHhEd2l6OVA4UFpxL0x3Zis3L0d0dnU0TzAwQVEyeGc1TTBOYjF0UEs5eXg4T2VvSjdLRG1OUlpSMFh1Y1A1ejlDUmxpaWQ0eS8rT0tkY1FjcEFGcDd1emhjZjRsbmt2dHZWT2ExbFBNZkpZZW82bTRlMDFnT3Q1TVBxajduWU4wWFBKRzRrb2RuTHZOV3VuaTE3QmhsWFEwRW0vMTlsc0dmU3F4ZjNoaXY2VzRlTWt4eCtQb2xiMHVXWHBjRGs4RklTbkNzejMwZGJpY1hXNjl4cXJHSUUvVlhSdFZpb3RMYXhQY0w5L0xXdFJ5ZW5iV09qYkVaM3RDQjArM2lhUDFsNzc3WHVocUhERlBVOWJSeHNxRVFnRTVITjBzaVpudS9mMjVrYzlrNTFYaVZBM1VYS1dnYnVkOW9VMjhuLzFaeWtOMFZPV3lNeldCVFhDYXBJWVBMZHg1dnVPeHRVZEZnNnlBN0p0MTc0M2s0ZHJlVEN5M2xuR2dvNUhUVDFYRzFEcW15TnZIejBpUDhvdXdZYTZMVDJCYS9oTVVSc3dkRU4yTDh3MGE4WVQ2UnFxM05vL3I2QVVvNzYvbHB5YWNVdHRlTSszeEhybDlpVFZRcUsyYk14ZWF5ODFmNTcxTFdWVC9xNDl2c1Z2NUw3cXM4bnJpQ3BaRnppUEVQdzg5b3B1ODZtOXZ0ZWErYWJaMFV0RmZ4NjZxejFFL2d6N2ZkN2NUdWRtSzk0ZUt2Ry9oaDRiNVJWUlc1VVVubmRmN3IrVi93cDVsUGVxdVdIRys0ek11bFI0anlDeUh5aHRZNCtXMlZmRkkzZE1EbVJxZWJpdmxLNGtxNm5iMVVXWnN4R1l3NDNZTXZMSnhvdU1MRENjczQzbkNGVCtzdStneFM5UGwxMVRrZW03bkNHd0xLQ0VzYXk1Y3FJaUlpSWdKNGJzQ1p6WDYwdHRiUzNGd3pLTWd3bXB1dDE2K1hlc3U2My94RWM1L2EycXRjdW5TWThuSlBDejUvLytBQjdUcWNUZ2NIRHZ3cmJXM1hDUStQSXlWbE9YUG1MQ2NtWnJiUDhTYUMyOGYvazk4cDdlMk5mUDc1K3dDc1cvY3NTVWtMYVcydDQrclZ6M2o3N1Q5bjJiTHR6SnUzNnBiUDg0dGYvSCszZEh4blp6TXVsNVBnNE9IRDgwNm5nNktpVTV3Ky9TNTJldzh4TVhQWXZQbTN2TnZuemwyQndXRGc4T0dmazV1N2w3S3k4NnhldllQazVFVStReG91bDR1clYwOERNSHYyOUc3eDBSZW1TRWtaWFBYMDFybHhPSHJac3VXM3ZXdnM5cEVmNUVoS1dvakw1Y1RsR3Q5REdST2hzN09GRXlkZXcyUXlzMnpaZGlJaTR0aTQ4U1dPSG4yRlR6NzVGNzd5bFQ5bHk1WnZEbm04MCttcDNHc3dEUDhaNVhhN3ljdmJ4OW16ZXpBWWpHelo4czBSYjdqM2ZkOFBWWDJodERRWDhMVGJzRmo4T1h2MkE3cTcyMGxMVzh2OCtkaytqOG5NM01UVnE2ZHh1UnowOUhSNVczYTB0VjMzaGlsQ1E2TUhITE4rL2ZPNFhDNzgvWU1HelhudTNCWE1tN2ZLNTJkMFllRkpBT2JQSDl3eVpQSGk0U3VtM3FpenM0WFRwMzlKYWVrNURBWURhOVk4UTFSVUVwOSsraE9LaTg5UVZWWEE4dVdQc0dEQmhnR1ZhNEtDd29jWnRkOW92Lzl1REZJQVZGZGZ4bTYzc1huemJ6SnYzaXFLaTg5dytQRFBxSzYrUW1ycXJYOXVpb2lJeU5TbE1NVTk0SWRGKzJpd3RmUHNySFdEMm1LY2F5N2x4MWYzODUvVHQrTjB1L2l3K2h4dlZ1UjRTL3VQMXZXZU5yNTc0VTBlU2xqS1U4bXIrYXY4ZDJuNzhvYityWGlqL0FTWllVa0VtdjE0cGZRb0Yxb3JibW04VGtjUGIxU2M0TjNLMDJ4TFdNTHM0QmgrWFgwTzhEeWQvOXRuZm5yTGM3NFRxcXpOcklweWUwTU1MdHcwOUxSenJQNHliMTBiK0pUNG14VW5CMVNScUxlMWNibXRtblBOWlp4ckxzRTZ6aEw5TmQwdC9LRHdJOTZ1eU9HRk9ldFpIN09BRDZ2UFVYVkRtNC9yTjkyVWRlTUpUdVMxVlBCSzJWRnYreGczOE9PaS9memppcTlqTWhqcGRUbkliNnZrczhhcm5HaTRNcTQyQWgyT2J2Ylc1TEszSnBmRXdCbXNpcHJIMG9qWlpJUW4wdU8wODIvRmg3ejdPdHhPWGkwN3luL0wrTXFnY1RvZFBaUjIxbFBZWGtOKzJ6V3V0TmNNYW5zelhnNjNpNU1OaFp4c0tDUStJSnh0Q2N2WUVyZUlNRXNnZWEwVm5Ha3F2dVZ6Zk5GNmpiKys5Q3ZQK1liNWcvSGwwaU44VkhNZVA2TVppOUdNdjlHTXhXakN6MlRCejJqQzZYYlIxbXZsYWtjZDE2eU50end2dTl2SjN4YTh6eCtrYitmUTlYeXVqQ09ZMGVIbzRZMktrN3hSY2ZLVzV6TmViMTNMWVc1SUxDdWo1dkV2VnovaGVNUGxrUS95b2FtM2srOWNlSVBuWnExalVjUXMvcW53WSsvNlA4bDlsVyttYm1aZFZEby9LUHhvMUdNZXJQdUN3dllhemphVllCK21na2hwWnoxZi8rekhvL3ErN25IWitWWGxhYllsTE9XTjhoT2NiQ3djOVh4RVJFUkVSRzQwWjg0eWlvdlA4TjU3ZjAxVVZOS1E3Ung4NmU3dW9MWFZjMjFqL3Z6MUEyNzRXYTN0RkJlZm9ham9KQzB0bm1xSXdjR1JMRnk0aWFpb2dlMGQzRzRYUzVkdW82VGtMRFUxaGVUbGZVeGUzc2VFaGNXUW1ycWFlZk5XRXhFUngwU3FyUzBDR0xIYy8wVHI2bXJsbzQrK2o4M1dSWEx5SXBLVEZ3RncvLzI3Q0F1TDRmejVqemg5K2wxT24zN1hlNU8xdVBnTURRMFZYd1lQREJpTlJnd0dBMDZuQTZmVDhlV05jUWVwcVd2SnpOem9QVmRNekp4QlQvVTNOMWNOdXVGZVUxT0kyKzBtTG00ZVpyTUY4QVFhY25NOWJSTWpJMzFYQzJsc3ZFWjVlUjVGUlRsMGRYbXVPNlNucjJQOStoZTk0L1JKU2NraVBEeWVvMGRmcHJIeEd2djMvNGpRMENoU1VySklTSmpQakJtSkJBZEhZREFZcUtvcW9MdTdIWlBKUW5MeVFsK241dkRobjNIa3lNaXRJcDFqZVBDaXRyYUk0dUtoSzhOYXJaN3FvVGs1dTMzZXhMZFkvRm03OXBrQjYrcnFpakVZak15YXRXVFEvcmVxcmEyZWwxLyt3d2tmZDZLMHRIaXVMOXo4dmREV1ZzKytmVCtndTd1RGRldDJlbisyMDlQWDBkSlN3OFdMQnpoNjlCVzJidjN0UVdPQ0p6RFM5L003M0kzN3BxWXFjbkoyVTFkWGpNbGtZY3VXYjVLWTJQOGdtOXZ0SGhUbThZUXZQTmNCNHVMbURSclQ1WEx5eFJjSEFFaEw4engwdG1iTk13UUdockZ3NFFORHpzVmdNTEIxNjdjSURBekZaRElURitjSm5wV1dudk4rWC9XMURPbmo1eGM0b0VwTlllRkpLaW91RG5tT1B0ZXVmUUhBbFN2SHZjRUtzOW1Qelp0L2M4UmpBWnFiYXlnb09FSmg0VWxjTGlkQlFlRnMzUGcxNzgvaVUwLzlHVWVQdmtKdGJSR25UcjFOYnU1ZTVzMWJ5YUpGV3dnUDkvMFFXVk5URmY3K3dkNzJKdVhsNTdIYlBRLytqYlVTaitITEtybzJXemZRWDFucDV0Q0ZpSWlJM0gzMDIvNGU4V2JGU1U0MkZQcThDWHJvK2lXQ1RQN2t0MVZTZm92dEx2YlhYdUNUMmd1NHgzbjhDeWQvTUdqZFgxLzZGZDNPM25HUDZZdk5aZmVHS0thajE4cVA4MXI1Y1c4bGcrRmVtN3FlVnY3MTZnRTZIZDFjYnF2MlZxMllLTFU5cmZ6RGxiMzg4dHBwNm0wRDI0UDB0YlVZamFydVpuNVl0STlPZXcvNWJaVVRGbGdBcU81dXBycXFtZmVyUHNkc01CTHVGMHlIbzN2QVBxY2FyM0w0K2lWNlhRNXF1MXVvN203aFdsZmpvSy9wZHFucmFlUFZzcU84VVg2QzdKaDBpanQ4VjRZWmErQ251YmVUNXViaFc0R0E1L1VmYThXWDBYTGhac2Z4L3pkb3ZkUHQ0dnVGZTIvTE9lK2tmeXI2bUlYaFNaeSt4ZkNMMCszeUJFTnVDb2ZZWEhaK1ZMU2ZOL3hPaktsYVNhVzFpY29id2szREdjdlAyOTZhWEg1ZGZRN1hoSDRxaTRpSWlNaTlKanY3ZVV3bUMrWGxlVFEwak8zQkNZUEJRSEJ3Sk9ucDY4aktlaFR3VktFNGYzNnY5d1k5ZUc1S0xscTBtVGx6bHZ0OGt0cHM5bVArL1BYTW43K2U3dTRPU2tvK3A3ajROQTBORmVUbTdpVTNkeTlKU1psczMvNEg0L29hVzFwcTJiZnZoOTVLSEE2SG5hWW1UNFhFK1BpMGNZMDVYbGV2bnFham80bUlpUGdCYlVrTUJnTlpXWStTbHJhV3k1ZVBVVlYxeVJ0Q2FXOXZvTDE5NU90RTJka3ZEUGozd3cvLy9xQWJsZSs5OXpjME5nNnM0dGZVVk1Wbm43MkR3V0FrS0NpTWdJQVFyTlkydXJzOWJSTXpNdm9ER3RYVlY3aHdZVCtOamRldzJmci9Ma3BJU0dQRmlpZElTQmo2OVp3eFl5WlBQdmtkaW90UGMrSENKOTRiNXhjdmVtNU9iOXYydTh5ZXZaU1NFaytnSVNscDZOWVlZV0d4QkFXTjNHNnl2cjVzVk5VYUFKcWFxcmx5NWZpSSsvWGRvTDZadjMvd2dEQ0YzVzZqdWJtS2hJUjBBZ0tDZlI1ekt5d1dmMjhZWjd3cUsvTkgvZnFZelo3elJVVWwzYlRlaitUa1JVUkd6dVMxMS80clpyTWZScU9aems3UHRZMGJ3emdWRlJjNGZQam4yTzA5WkdadVl0R2l6UVBHV3JWcUIwMU5WYlMzMTJPMzI3QlkvS21vdU1qaHcvK0JuMThnWnJNZlZtczdkbnNQa1pFSmc5cFl1TjF1YW11TEtDZzRRbG1acHhMT2pCbUpiTnIwalVIenpzbDVpK0xpMHdRRWhHQ3hCR0EyKzlIWjJVUlhWeXQrZm9Fc1dIRGZvTmVndkR5UHpzNW1BZ1BEU0UzMXRPazBHbzBzVy9id2lLL2ZqWlV1RWhMbUV4NGV5L1hySlZ5L1hvTEpaQ1loSVgzWTQ1dWJxNm1vR04yMVBlZ1BWUURlWU5aSUxsMDZRazdPYnNBVFRsaTBhRE5aV1k4TkNKMkZoa2J4MkdOL1FrbkpXYzZlL1lEMjlnYXFxeThQYUVOeXM0OC8vaWR2YU9SR2taRXpSL1Z6ZktOWnN4Ymg3eDlNVHM1dWlvcy9vNzYrbk1EQVVHYk9uRCttY1VSRVJHVDZVWmppSGpMYzArUWYxdVJPMkhrbSt2YmFlQ3NuM0F0Rysxb2ZxQnM1UVg2ckpxSmF3Ykg2OFQzVlB4WU90NHNtVzRmUGJUOHMybmZieno4U2g5dDVSMTRIbVRpZGpwNWJEbEtNeHAxcyt6SWN4eVNXSlJZUkVSR1J1NGUvZnhBYk43N0V4bzB2NFhEWXg5VCt3bVN5REFwSEJBYUdVVk5UU0ZCUU9LbXBhMGhQeng1VFZZbkF3RkFXTGRyTW9rV2JhV3Fxb3JEd0pFVkZwM3crSlQ1YVlXRXhXSzF0ZEhXMUFIMGhrQWptelZ2bGZicjhUbG15WkN2WHJ4ZXpmdjBMUHF0aWhJWkdzWHIxRGxhdjNvSGI3Y1p1dCtGdzlPSjAybkc1bkxqZGJ0eHVsemVvWWpBWXZseU1RejRWUHBLK2xnTnV0NHV1cmxadmxZbmc0RWl5c2g1bHpweWwzbjFqWTFOb2I2K250OWRLWk9STVpzOWV3cng1cTVneFkzQzdVRjhNQmdOcGFXdEpTMXRMZlgwNVpXVzUxTllXRWhXVnpPelpudk9zWC84Q3NiRXBoSVZGRHpuT2loV1BrWktTTmVMNWZ2V3IvMDFUMDhpdFNnRXlNemNPMmFaaFBPcnJ5M0M3M2JldFZVbFFVQVJidHZ6V3lEc09ZL2Z1UHh0MW1DSWtKSktISC83OVFlc0RBME85Njh2S2NtbHNyUGl5Nm9PUmhJUTBsaTd0RHhvRUJJVGljamxadkhncmE5WThQV2dzbzlISTVzM2Z4TzEyZVlNMGtaRXpjVGg2dmZNMG0vMUlTRWhuL2ZvWEJsV1c2T2hvWlAvK0grRnc5QklZR01heVpkdkp6Tnc0cUVJTFFIUjBNb1dGSndZRWxmejhBa2xLeW1UVnFoMkVoZzV1Nnp0cjFoTGk0dWFTbnA1OVM1VVFqRVlqVzdkK2kwT0gvaDJydFkzVnE1OGFNWEN6ZXZWVHJGdzV1SkxyUkZxd1lBTmxaYm5FeDZleVlNRjlRN1k2QVpnM2J5Vno1NjZnck93OEVSSHh3ODQvSm1iMmdLb2FGb3MvOGZHcHJGMjdjOHh6REFnSVlmdjJQK0RVcWJkb2Fxb2lObllPMmRtK1AwOUZSRVRrN21KdzkvMFZOTTM0ZXNwWlJFUkVwcS8zN3J1MTNzb2lJaUlpY3Z1ZG04SkZIaHNiSzRtS1NocDBvM084K202aURsV2xZRFJjTGs5SXBDOThjRGZyNkdqQzZiUVRGaGJyc3hMSVVEeHRRK3c0SEhZc0Z2OGhYKy9Pem1iOC9BSzlKZnZsN3VKdzJHbHZieUFnSUhqWU5ockQ4WVIrM0Q2Ly85cmJHN3dCbnR1aHJPdzhMcGVET1hPV2p6cncwQmRVR3MzK05wc1ZQNy9BdS81ejVIWnd1Vnk0M1M2MTVCQVJFWmtpTEphTFJFZEhFeE1UZzhWaUdmbUFTYWIvZ3hBUkVSRVJFUkVSa1drdk9qcDVRc2U3bFJCRm43R0VDcVk3WDAvVWo0YkpaTVprTW84WWtnZ0ptVEd1OFdWNk1Kc3R6Smd4YytRZGh6RmNhT2wyQmlrQVVsS1dqL2tZWDVVcmhxSUtDT1BuK1J5K2R6NkxSVVJFWkdMcC95SkVSRVJFUkVSRVJHUlUvUHltWllGVEVSRVJFUkVSbVhTZTZuL1RxZHFXd2hRaUlpSWlJaUlpSWpJcTA3TlpySWlJaUlpSWlFeSs2ZmNIcGNJVUlpSWlJaUlpSWlJeUtvR0IwKy9pbDRpSWlJaUlpRXcrdDl1S3dXREFaREpObStvVUNsT0lpSWlJaUlpSWlNaW9SRWU3TVpsY2t6ME5FUkVSRVJFUm1WYnNHQXlOR0kxR0xCYUx3aFFpSWlJaUlpSWlJbkozaVlnd0VoenNaRHFXWnhVUkVSRVJFWkhKNEFiYU1CcTdNSnZOK1BuNVlUUk9qNWpDOUppbGlJaUlpSWlJaUloTUNiTm51ekdiN1pNOURSRVJFUkVSRVprV3JCZ00xekNiellTRWhHQ3hXQ1o3UXFPbU1JV0lpSWlJaUlpSWlJeUt3V0RBYkRhVG1tckhZdWtFSEpNOUpSRVJFUkVSRVptU0hFQVRCa01oSnBPSjRPQmdJaUlpTUp2TjA2Yk5oM215SnlBaUlpSWlJaUlpSXRPSDBXakUzOStmNU9RT2FtdGJzZGxDY2JrQ3Z0enFQNmx6RXhFUkVSRVJrY2xqTU5od3V3R3NRTU9YclQwc0JBWUdNbVBHRFB6OS9hZE5pdzlRbUVKRVJFUkVSRVJFUk1iSWJEWVRHaHFLeFdLaHJhMk56czQ2SEE0SExwY0x0K2ZLbVlpSWlJaUlpTnlqREFZRFJxTVJzem1Ja0pBUXdzUERDUWdJd0d5ZVh2R0U2VFZiRVJFUkVSRVJFUkdaRXN4bU0wRkJRZmo1K1JFUkVVRnZieTkydXgybjA2bEFoWWlJaUlpSXlEM0tZREJnTXBtd1dDejQrZmxoc1Znd204M1RxaUpGSDRVcFJFUkVSRVJFUkVSa1hJeEdvL2ZDV0VCQUFHNjNXMEVLRVJFUkVSR1JlNXpCWUJpMFRFY0tVNGlJaUlpSWlJaUl5TGhONXd0aklpSWlJaUlpSWtPWmZyVTBSRVJFUkVSRVJFUkVSRVJFUkVSRVJHNmphUnVtU0F0Tm1Pd3BpSWlJeUFUUjczVVJFUkVSRVJFUkVSRVJFWmxLcG0yWUlpVTRkcktuSUNJaUloTkV2OWRGUkVSRVJFUkVSRVJFUkdRcW1iWmhpZ2NURm1ORS9UaEZSRVNtT3lNR0hrcFlPdG5URUJFUkVSRVJFUkVSRVJFUjhacTJZWXJVa0hpMnhpK1o3R21JaUlqSUxYcGs1bkxtaHFneWhZaUlpSWlJaUlpSWlJaUlUQjNUTmt3QjhOVTVHd2cxQjA3Mk5FUkVSR1NjWnZpRjhOVTU5MDMyTkVSRVJFUkVSRVJFUkVSRVJBWXd1TjF1OTJSUDRsWjBPbnI0NTZLUE9kMVVQTmxURVJFUmtURllPV01lZnpUL0VZTE4vcE05RlJFUkVSRVJFUkVSRVJFUmtRR21mWmlpeitIcmw4aHRLYU9pcTRGS2E5TmtUMGRFUkVSOFNBNktZbFp3TkZtUktXeU9XelRaMHhFUkVSRVJFUkVSRVJFUkVmSHByZ2xUaUlpTXg5K2Vob01WL2Y5K0toMit2V3p5NWlNaUlpSWlJaUlpSWlJaUlpSWlrODg0MlJNUUVabE1mN29hVnNYMy8vdFhSZkRqdk1tYmo0aUlpSWlJaUlpSWlJaUlpSWhNUG9VcFJPU2VaalRBLzF3UHkyTDcxeWxRSVNJaUlpSWlJaUlpSWlJaUluSnZVNWhDUk81NWZpYjRtL3NVcUJBUkVSRVJFUkVSRVJFUkVSRVJENFVwUkVSUW9FSkVSRVJFUkVSRVJFUkVSRVJFK2huY2JyZDdzaWNoSWpKVjlEcmh1OGNocjc1LzNTTno0WTlYZ21IeXBpVWlJaUlpSWlJaUlpSWlJaUlpZDVEQ0ZDSWlOL0VWcU5pUUNIKzJEc3lxNXlNaUlpSWlJaUlpSWlJaUlpSnkxMU9ZUWtURUIxK0JpcVd4OEZjYklNZzhlZk1TRVJFUkVSRVJFUkVSRVJFUmtkdFBZUW9Sa1NIWVhmQlhPWkJUMDc4dUpSeis3eWFJOEorOGVZbUlpSWlJaUlpSWlJaUlpSWpJN2FVd2hZaklNTnpBOXo2SGo4djYxOFVGd2ZjZWdQamdTWnVXaUlpSWlJaUlpSWlJaUlpSWlOeEdDbE9JaUl6Q201ZmhQNzdvLzNlRVAvemQvWkFhTVhsekVoRVJFUkVSRVJFUkVSRVJFWkhiUTJFS0VaRlJPbGdCZjM4R1hGOSthdnFiNEx0cllYM2k1TTVMUkVSRVJFUkVSRVJFUkVSRVJDYVd3aFFpSW1PUWV4Myt4d213T2Z2WGZXMmhaeEVSRVJFUkVSRVJFUkVSRVJHUnU0UENGQ0lpWTFUV0J0ODlCZzNkL2V1eVo4SjMxMEdBYWZMbUpTSWlJaUlpSWlJaUlpSWlJaUlUUTJFS0VaRnhhTytGUHpzT0JVMzk2K2FFd2YrK0QrS0RKMjllSWlJaUlpSWlJaUlpSWlJaUluTHJGS1lRRVJrbnB4dis0WFBZWDk2L0xzUUMvM01ETEkyWnZIbUppSWlJaUlpSWlJaUlpSWlJeUsxUm1FSkU1QmE5ZHhYK0pROWNYMzZhR2czdzdXWHdaTnJremt0RVJFUkVSRVJFUkVSRVJFUkV4a2RoQ2hHUkNYQ2hBZjdpQkhUYSs5ZHRuZ1Yvc2hJQ3pKTTNMeEVSRVJFUkVSRVJFUkVSRVJFWk80VXBSRVFtU0YwWGZPY1lWSGIwcjBzTWdmKzFBV2FIVGQ2OFJFUkVSRVJFUkVSRVJFUkVSR1JzRktZUUVabEFQUTc0UDJmZ1dGWC9PajhUL0pkVnNHWFc1TTFMUkVSRVJFUkVSRVJFUkVSRVJFWlBZUW9Sa2R2ZzF5WHc0L05nZC9XdjI1NENmN0FDTE1iSm01ZUlpSWlJaUlpSWlJaUlpSWlJakV4aENoR1IyNlM0RmY3eXBLZjlSNStVY1BpTDlaQVVNbm56RWhFUkVSRVJFUkVSRVJFUkVaSGhLVXdoSW5JYldSM3d0NS9CcVpyK2RmNG0rT1lTK0VvcUdBMlROemNSRVJFUkVSRVJFUkVSRVJFUjhVMWhDaEdSTytEZEl2anBCWERlOEltN1lBWjhaeTBrcWtxRmlJaUlpSWlJaUlpSWlJaUl5SlNpTUlXSXlCMXl1UW4rNWpPbzdScTQvbHRMNGRuNWt6TW5FUkVSRVJFUkVSRVJFUkVSRVJsTVlRb1JrVHVvMXdrL3o0ZGZGc0tOSDc1cGtmRGR0WkFjT21sVEV4RVJFUkVSRVJFUkVSRVJFWkV2S1V3aElqSUpMamZCMzUrQnFvNytkUllqZkcwaFBMY0FqSWJKbTV1SWlJaUlpSWlJaUlpSWlJakl2VTVoQ2hHUlNXSjN3U3Y1OEhZaHVHNzRKRTZMaEQ5ZEEzUENKbTl1SWlJaUlpSWlJaUlpSWlJaUl2Y3loU2xFUkNaWlVRdjgvV21vYU85Zlp6YkNWelBoeFF3d3FVcUZpSWlJaUlpSWlJaUlpSWlJeUIybE1JV0l5QlRnY01GckJmREc1WUZWS3BKRDRZOVd3dEtZeVp1YmlJaUlpSWlJaUlpSWlJaUl5TDFHWVFvUmtTbWtwQlgrNXJPQlZTb0ExaWZDdDVkRFhORGt6RXRFUkVSRVJFUkVSRVJFUk15aHVlY0FBQ0FBU1VSQlZFVGtYcUl3aFlqSUZPTnd3WnVYUFpVcW5EZDhRbHVNOE94OGVERVRBa3lUTno4UkVSRVJFUkVSRVJFUkVSR1J1NTNDRkNJaVUxUlZKL3pnTEp5dkg3ZytLaEMrdFJRMno1cWNlWW1JaUlpSWlJaUlpSWlJaUlqYzdSU21FQkdaNHM3VXdvL3pvS3BqNFBvRk0rQ1BWOEs4aU1tWmw0aUlpSWlJU0dkbko1MmRuZGhzTmd3R0EzYTdmYktuSkNJM01Kdk51TjF1L1AzOUNRa0pJVGc0R0lQQmdNRmdtT3lwaVlpSWlJaE1lUXBUaUloTUEwNDN2SGNWZm5FSnVtNjRObWtBSHBrTHY3RVl3djBuYlhvaUlpSWlJbklQcXF1cncycTFva3RMSXRPRHdXREEzOStmbUpnWXpHWXpScU54c3Fja0lpSWlJaktsS1V3aElqS050Tm5nWjEvQVI2Vnc0NGQzc0FWMkxZU3ZwSUZKRDVlSWlJaUlpTWh0VmxsWlNXOXY3MlJQUTBUR3dXQXdFQmNYUjBCQUFDYVRhYktuSXlJaUlpSXlaU2xNSVNJeURaVzN3L2ZQd3FYR2dldG5oc0RYRnNMbVdXQlVxRUpFUkVSRVJHNkR1cm82dXJxNkpuc2FJakpPYnJjYmc4RkFkSFEwSVNFaENsU0lpSWlJaUF4QllRb1JrV25zV0JYOGF4N1VXd2V1bnhVS1gxc0U5eWQ3V29HSWlJaUlpSWhNaEs2dUx1cnI2M0c1WEpNOUZSRzVCWDJCaW9TRUJBSUNBdFR5UTBSRVJFVEVCNFVwUkVTbXVWNG52RjBJdXk5RGozUGd0cFJ3K1BvaVdKODRPWE1URVJFUkVaRzdTMjF0TFZhcmRlUWRSV1RLY3pnY2hJZUhFeFVWaGNWaW1lenBpSWlJaUloTU9RcFRpSWpjSlZwdDhIb0JmRmdDOXBzZUVrdU5nSzh2aHJVSmt6TTNFUkVSRVJHNU81U1hsK04wT2tmZVVVU212TDRLTTBsSlNRUUVCR0F3cUxhbGlJaUlpTWlORktZUUVibkxOUFY0UWhVZmxZTGpwbEJGUnBTblVzV0t1TW1abTRpSWlJaUlURzhWRlJVNEhJN0pub2FJVEFDWHk0WGRiaWN4TVpIUTBGQzEraEFSRVJFUnVZbkNGQ0lpZDZuR2JuaXRBUGFWZ3ZPbVQvcU1LUGp0cGJBNGVuTG1KaUlpSWlJaTAxTkpTY2xrVDBGRUpwRFZhaVUrUHA3SXlFak1adk5rVDBkRVJFUkVaRXBSbUVKRTVDNVhiNFZYTDhFbjVlQzY2Uk4vWVRUc25BL1ppYUJpbmlJaUlpSWlNaEtGS1VUdUxsMWRYY1RFeEJBZEhZM0ZZcG5zNllpSWlJaUlUQ2tLVTRpSTNDTnF1K0RWZkRoNGJYQ29JaWtFbnBrUEQ2V0FSVlU5UlVSRVJFUmtDQXBUaU54ZEZLWVFFUkVSRVJtYXdoUWlJdmVZNms1NE9SK09YSU9iZndHRSs4T1RxZkNWTkFqem01VHBpWWlJaUlqSUZLWXdoY2pkcGF1cmkram9hR0ppWWhTbUVCRVJFUkc1aWNJVUlpTDNxT3BPZUtmUTAvNmoxemx3bTU4Skhwb0RPeGRBUXZEa3pFOUVSRVJFUktZZWhTbEU3aTRLVTRpSWlJaUlERTFoQ2hHUmUxeDdMM3h3RmQ0dmhqYmJ3RzBHSURzUm5sc0FtVkdUTWowUkVSRVJFWmxDRktZUVgreDJPM2E3SFl2Rm9odnkwNHpDRkNJaUlpSWlRek5POWdSRVJHUnloZm5CU3d0aDkrUHd4eXNoS2JSL214czRXUTEvY05Dem5Ld2UzQnBFUkVSRVJFUmtLckphclNQdWMvYnNXYzZjT1VON2Uvc2RtQkU0SEE3YTJ0cG9hMnVqdTd2N2pwelRicmVUbDVkSFhsNGVEb2ZETzQreXNySUpPOGVwVTZmNDBZOSt4S2xUcHlaa3ZMcTZPcnE2dWthOWYzTnpzL2RybXlndWw0dmk0bUkrL3ZoalhDN1hoSTR0SWlJaUlpTFRnM215SnlBaUlsT0R4UWlQem9WSDVzSm5OZkIySVh6UjBMKzlvQW4rNGlURUJYbjJlWFFlUlBoUDNueEZSRVJFUkVTR1VsZFh4NXR2dnNteVpjdTQ3Nzc3TUpzSFh3Snp1VnljT25XS25wNGVVbE5UYi91YzNHNDNlL2JzOFZiM2VPNjU1NWcxYTladFA2L2RidWZBZ1FNQXBLZW5ZemFiT1hEZ0FQbjUrY3liTjQ4dFc3WVFIaDUrMitjeEZ1Kzk5eDZkblozczJyV0wyTmpZWWZmTno4L25rMDgrSVNNamcrM2J0MC9ZSEd3MkcvdjI3YU9ucDRlWk0yZXlaTW1TQ1J0YlJFUkVSRVNtQjFXbUVCR1JBUXpBdXBudy9RZmdYN2ZCcG1Rd0d2cTNYN2ZDei9OaDV4NVB1T0x6T2xXckVCRVJFUkdScWFXam93T2owY2paczJkNTVaVlhxS21wR2JSUFNVa0pQVDA5eE1mSEV4SVNRbTl2NzZpWDhUaDU4dVNBTmlsSGp4NGQ5MWhqNFN0SXNtelpNaUlpSWlncEtlSGxsMThtTHkvdnRzOWp0RnBhV3VqczdDUTBOSFRFSUFWQVltSWlKcE9KL1B4OHpwOC9QK3krYnJjYmg4TXhxc1Zpc2JCNjlXb0Fjbkp5c05sc296N1c2WFJPeUdzaElpSWlJaUtUeStCMnUzVVBURVJFaHRYUURlOFV3a2VsME9PamNtcHNrS2VxaGFwVmlJaUlpSWpjM1c0TUEweTBycTR1eXNyS3FLMnR4V3ExMHQzZFRXQmdJRUZCUVNRa0pKQ1Nra0p3Y1BDb3gydHJhMlB2M3IxVVYxZGpNQmpZdUhHajkrWTR3QnR2dkVGMWRmV1k1eGtZR01qdi8vN3ZqK21ZYytmT2NlalFJUUMyYk5uQzJiTm5hV3RyWTg2Y09lellzY05uNEdHaXVGd3V2dmU5N3dId083L3pPNFNHZW5vNzl2YjJjdkRnUWZMejh3a0tDdUxyWC8vNm1GN2ZHeDA3ZG96VHAwK3paczBhTm03Y2VFdnp6YzNONWVEQmcyUmxaYkZseTVaUkhYUHg0a1gyNzkrUHlXUmkxNjVkUkVWRitkeXZzcktTM2J0MzM5TDhSaU0xTlpVZE8zYmM5dk5NaEs2dUxxS2pvNG1KaWNGaXNVejJkRVJFUkVSRXBoUzErUkFSa1JIRkJNSzNsOEhYRjhHbjViQzNGRXBhKzdmWGYxbXQ0cFZMbnFvV2o4MkRsZkdlS2hjaUlpSWlJaUxEcWErdjUvang0NVNWbGRIM3pJL0ZZaUVnSUlDNnVqcnNkanQ1ZVhrWURBWlNVbExZdUhFak1URXhJNDRiSGg3Tzg4OC96N0ZqeHpoLy92eUFsaHJGeGNWVVYxY1RHQmhJWW1LaWQ3M0w1YUswdEJTajBjamN1WE1Iak5mUzBrSlRVOU9ZZ3crZmZmWVp4NDhmQitDQkJ4NGdLeXVMbEpRVTNuampEY3JMeTNudnZmZDQvUEhIQ1FnSUdOTzRvMlUwR2pFYWpiaGNMbHd1bDNlOW41OGYyN2R2Wis3Y3VRUUZCWTA3U0hHclhDNFhIUjBkM24vM0JYYmk0K05wYTJ2enJqZWJ6WmhNSmxwYld3ZU5FUk1UUTBSRUJGRlJVZlQwOUZCWFZ6ZG9uNUNRRVB6OS9aa3paODV0K0NvR2lvdUx1KzNuRUJFUkVSR1IyMCtWS1VSRVpGd0ttK0hERWpoOERYcDhWRENORFlKSDVucUNGYXBXSVNJaUlpSnlkNWpJeWhRdWw0dkRodzl6L3Z4NURBWURHUmtacEtXbE1XdldMUHo5Ky8rSXNObHNYTHQyamF0WHIzTDU4bVhjYmpmTGx5L25nUWNld0dnY1hRZmJqbzZPQVJVWlhubmxGVnBiVzNua2tVZFl1SENoZDcrYW1ocGVmLzExa3BPVGVmNzU1NzNyM1c0M3I3NzZLdlgxOWR4MzMzMnNYYnQyeEhNNkhBNzI3OTlQUVVFQjRBbFNyRnk1MHJ1OW9hR0J0OTkrRzZ2VlNtUmtKRHQyN0JpeW9zTE5mdmF6bjlIZDNUMnFmUUdzVml2Z3FhcGhNQXdmZTMvbW1XZUlpNHZqUnovNjBhakh0OXZ0Mk8xMkxCYkxtS29iL043di9SNXRiVzM4OUtjL0hYSGYyYk5uczN6NWN0NS8vLzFSajMrakRSczJzRzdkdW5FZGV6ZFRaUW9SRVJFUmthR3BNb1dJaUl6TC9CbWU1ZHZMNFdDRkoxaFJmRk8xaXBmejRkVXZxMVU4T3RkVHJjS29jaFVpSWlJaUl2ZThucDRlUHZqZ0E2NWR1MFpxYWlxYk5tMGlNakxTNTc3Ky92NmtwYVdSbHBiR3VuWHJPSExrQ0xtNXVUUTFOZkhFRTArTXFxSkRhR2dvOWZYMUdJMUdUcDgrVFd0cksvSHg4V1JtWmc3WTc4S0ZDd0NZVENiY2JyYzNlSEQ1OG1YcTYrc0pEQXdrS3l0cnhQTTFORFR3NFljZjB0allpTWxrWXR1MmJTeGF0R2pBUGpFeE1iejQ0b3U4OWRaYnRMUzA4TnBycjdGbHl4WVdMbHc0WXVDaHJ3M0tXSTNtR0lmRDRUM0hXUFdGS3NiQ1lyRjQzNGVXbGhacWEydUppWWtaVkgwa0tpcUswTkRRQWU5WloyY25JU0Vob3pyUFVOVk16cDQ5UzNOejg1am1mTFBGaXhlVGtKQndTMk9JaUlpSWlNalVvOG9VSWlJeVlZcGFZRzhKSEx3R1BZN0IyNk1DNFlGazJEd2IwbjFmSnhVUkVSRVJrU2xzSWlwVE9Cd08zbjc3YmFxcnE4bk96aVk3Tzl0bmVLQ3hzWkhyMTY4UHFCd0JuaW9ST1RrNTVPVGtrSmlZeU02ZE8wZHN2WEhwMGlVKytlUVRrcEtTV0xod0ljZU9IZU9aWjU0aE9qcmF1MDlaV1JudnZ2dXV0OVZJZG5ZMjY5ZXZCenhoaXBNblQ3SjA2VkpXclZvMTdOZDI1c3daUHZ2c001eE9KNkdob1R6eHhCUE1uRGx6eUdPNnVycDQvLzMzcWFtcEFTQXBLWWtISDN4d3dOeHU5cy8vL005MGQzZnoxYTkrZGRqOSt2emlGNytndWJtWm5UdDNqbmpUMzJLeFlEQVk2TzN0SFhGY2dJOC8vcGpDd2tMdnY1Y3RXOGI5OTk4L3FtUDkvUHdHL0h2djNyMFVGQlR3M0hQUFVWcGFTbDFkSFk4Ly9yalBGaVF0TFMyOC9QTExaR1JrOE9DREQySXltUUNvckt6a3pKa3pQUGJZWXdNcW5BeGw5KzdkVkZaV2ptcStRN201d3NsMG9zb1VJaUlpSWlKRFUyVUtFUkdaTU9tUmtMNFNmdmZMYWhWN1N6d0JpejVOM2ZETElzK1NHQUtiWjhHVzJaQVVPbmx6RmhFUkVSR1JPK3VUVHo2aHVycWFqUnMzc21iTkd1OTZtODFHUlVVRlpXVmxsSldWMGRIUndZd1pNd2JkcERZWURLeGZ2eDZ6MmN5eFk4YzRjT0FBMjdkdjkza3VoOFBCNGNPSHljdkw4NjVMVDA5bndZSUZBMXFFbEphV3NtZlBIdHh1TjluWjJSUVVGSkNUazRQTlp1UCsrKzhuSXlPREJRc1dNTnd6U2NYRnhSdzlldFJiNVdEZXZIazgvUEREQkFVRkRmdDZCQWNIODl4enozbm5XVlZWeFN1dnZNS1NKVXRZdVhMbGtCVTd3Rk5CNCtaQWdpOTlZUk9YeXpXcS9XRncwTUdYaW9vS0Nnc0xNUnFOdUZ3dWpFWWpGeTllWk5teVpVTldnaGlLdytHZ3VMaVlrSkFRa3BPVE9YMzZOSldWbGQ1S0dUYzdjT0FBRG9lRDN0NWViNURDN1haejhPQkJHaG9hZU9lZGQzajIyV2RIRmFnQTJMRmpCN05telJyVG5HOE9rb2lJaUlpSXlOMUZZUW9SRVpsd0FTWlBXNDlINTBKWkczeFE3QWxYZE45d0RheTZFMzVSNEZsU0krQ0JXWjRsZHZqcmpDSnlGK2pzN0tTenN4T2J6WWJCWUJoektXZ1JFWkdwd0d3MjQzYTc4ZmYzSnlRa2hPRGdZQXdHdzRqdEdlNTFaV1ZsWExwMGlZeU1qQUZCQ3ZCVUNLaXZyeC8xV0d2V3JLR2hvWUg4L0h3eU1qS1lNMmZPZ08yTmpZM3MzYnVYK3ZwNmJ3Qmo3ZHExQTk2anJxNHVjbkp5dkdHTFpjdVdzWDc5ZWpJek0zbnp6VGM1ZCs0Y05UVTFiTnk0a1Ztelp2bDhmeXNyS3psNThxUzN1b0hCWUdERmloVXNXYktFN3U3dVViZmp5TXJLSWpJeWttUEhqdUYwT3NuTHkrUENoUXVrcHFheWV2WHFZYXRiaktRdlVHQ3oyUVp0NiszdDlWYWpHQXVIdzhHbm4zNktuNThmNmVucDVPZm5rNW1aU1ZGUkVRY09IT0NGRjE0WTA1Z2xKU1gwOXZheWRPblNFWS9Mejgrbm9xS0N3TUJBdG03ZDZsMXZNQmg0K3VtbjJiMTdON1cxdGJ6OTl0dnMzTGx6VklFS3M5azg2cUJKbjc0UWg0aUlpSWlJM0owVXBoQVJrZHNxSlJ6K2FBWDg3akk0VlFPSHI4R1pXckM3K3ZjcGJ2VXMvM1lSRmtkN1FoV2Jaa0hZMks1amljZzBVRmRYaDlWcUhmYXBUaEVSa2VtZzcybDVxOVZLZDNjMzdlM3R4TVRFWURhYkIxUThrSDV1dDV0ang0N2g1K2ZINXMyYkIyMjNXQ3lrcDZlVGxwWUdlRm8rakdUejVzMlVsSlJ3OU9oUlpzK2U3YjBKZi83OGVZNGNPWUxENFNBNE9KakhIMytjNU9Sazd6eHFhMnZKejgvbjBxVkxPQndPekdZejk5OS9QMWxaV1FCRVJrYnkwa3N2c1dmUEhtcHFhbmpycmJkSVRFeGsyYkpscEtTa0VCZ1lDTUFYWDN6Qnh4OS83SjNQL1Buem1UdDNMdnYyN2VQczJiUGplcDJ5c3JLd1dDeWNQWHNXcDlQSjFhdFhtVEZqeG9TRUtYeTE3amgwNkJCVlZWVmtaMmVUbVprNTZqRnpjbkpvYm01bTA2Wk4zc0JJY0hBd3ExZXY1c1NKRStUbjU3TjQ4ZUpSajNmcDBpV0FFZWZRMXRiRzRjT0hBYy83ZjNQbGo5RFFVSGJ1M01tYmI3NUpYVjBkdi9yVnIzajIyV2RIYkFXVG01dExVVkhScU9jTFVGdGJPNmI5UlVSRVJFUmtlbEdZUWtSRTdnaC9FMnhLOWl4ZGRqaGVCWWV1UVY0OXVHNjRwL3BGbzJmNTUvT3dJZzQyejRZTmlSQ28zMWdpMDE1bFplV29lMitMaUloTUoyNjNtNTZlSHFxcXFvaUxpeU1nSUdES1BMRitvV0ZpeHd1NWhXTnJhbXFvcjY4bk96dmJaK3VMR3lzWmxKV1ZqV3JNb0tBZ1ZxNWNTVTVPRGpVMU5TUW1KbkxxMUNsT25EZ0JRSEp5TW84Ly9qakJ3Y0dBNStiM2UrKzlSMWRYRndCR281SE16RXcyYk5oQWVIajRnTEZEUTBONTRZVVh5TXZMSXljbmgrcnFhcXFycXpFWURDeGR1cFFISDN5UXpNeE1jbk56TVpsTTNILy8vU1FuSjFOWFYwZGlZcUxQK1haMWRkSGEya3BBUUFCUlVWRSs5NG1KaVdISmtpVXNYNzZjTTJmT1VGdGJTM1oydHM5OTMzbm5uU0dyT015WU1ZTVhYbmdCd0J2KzZPenNIRFNmZ29JQ25FNm56Nm9WUXlrdExlWDA2ZE5FUmthU2xaWEZ5Wk1udmR0V3JWcEZYbDRlaHc0ZElpRWhnZWpvNkJISHMxcXRsSldWRVJzYlMyeHM3SkQ3T1J3T1B2amdBM3A2ZWtoTFN4c3llQkVlSHM3T25UdDUvZlhYcWFxcVlzK2VQVHo1NUpQREJwMUtTa3BHbktlSWlJaUlpTnhiZEd0S1JFVHV1R0FMUEp6aVdWcHRjT1NhSjFoUjBOUy9qOHNObjlkNWxuOHdRbFljWkNmQytrU0lHRjNMV3hHWlF1cnE2aFNrRUJHUnU1N0w1YUt1cm83bzZHaENRa0ltTFZEeHF5TFlYdzRsclJNN3J0RUEvNUkxL3VPTGk0c0JUL1VHWDhiYkltWCsvUG5rNU9SUVVsTGlyUjd4eFJkZmtKcWF5cVpObXdiY1FFOUlTQ0FsSllXcXFpb3lNakpZc21RSllXRmhRNDV0TkJySnlzcGk0Y0tGWEx4NGtmejhmRnBhV2xpeVpBbmdhZk93YytkT0FnSUN2UE9QajQvbnhSZGY5RGxlYm00dUJ3OGVKQ2twaVIwN2RnejdkWVdHaHJKbHl4YWYyL3FxZkEzWFFpUWtwRC82MGhjbTZRdVI5RGwzN2h4T3A1UEF3TUJSVjVGb2EydGo3OTY5R0F3R0hucm9vVUhmNTJhem1jMmJON05ueng3ZWYvOTlYbnJwcFJIYmJCUVVGT0J5dVVhc1NuSHc0RUd1WDc5T1dGZ1lEejMwRU0zTnpjeVlNV1BRZnJtNXVYUjNkN041ODJiMjc5OVBTVWtKVjY1YzhUbCtSRVFFTnB1TnpaczNFeGNYTjRwWG9OK0pFeWNvS3lzYlZSc1JFUkVSRVJHWmZoU21FQkdSU1JYaEQwK21lWlo2cXlkVWNhZ0NTdHY2OTdHNzRIU3RaL24rV2NpSWd1eVpubkRGN0tHdmU0cklGTkhWMVRYcVh1RWlJaUxUbWNGZ3dPMTIwOWpZaU1WaUlTQWc0STYyL09pMHcxK2M4RlNqV0JJREx5MkVaVEVUZkpLTzhSOWFYVjFOU0VqSXFDb1ZqRVZmZUtXNnVocndWR0hZdFd1WDl3YjN1KysrT3lCRTRIYTc4ZmYzcDdTMGxOTFMwbEdmNTVGSEhtSFZxbFYwZEhRUUdocnFYZDlYOWVGT2NqcWRBT3phdFl1SWlJZ0IyOHJLeXRpelp3OFdpOFc3cm0rK0hSMzliMkJ2Ynk4WExsd0FQTlVrUm1xREFRTXJRMlJuWjN0YnA5eHMvdno1WkdabVVsQlF3TjY5ZTlteFk4ZXdZWm0rb0UxRlJRWDE5ZlVBTkRSNHlxb2NPblFJUHo4L1FrTkRDUXNMdzJReThlQ0REL0xtbTI5aXM5bjQxcmUrTmVqbjdOeTVjN1MydHZMVVUwL3g4TU1QMDlMU01pQkk0WEE0Y0xrOHZTZDl0WndaclEwYk5yQmh3d2FndjRXS1d2MklpSWlJaU53OUZLWVFFWkVwSXpZSW5sL2dXYW82NEdDRkoxeFJQYkFTTFplYlBNdC9mQUdKSVo1UVJYWWlMSXp5UEMwbklsTkxlM3U3OTJLMWlJakkzYzVnTU9Cd09HaHZiOGRpc2R6Um02ci85d3dVdDhKL1hRMFB6Yms5NXlpNWhUQkZWMWZYb0ZZYUV5VThQSHhBQzRzYkt3VTBORFFNQ0JHTVYxOGJqQnVERkpQQjdYYmpjRGdBVDhVSlB6Ky9RZHVCQVdHS3Z0ZTl1Ym5adSs3VXFWUDA5UFFRR2hyS2loVXJSanl2MCtuay9mZmY1L3IxNjh5Y09aTjE2OVlOdS8vV3JWdXBxYW1ocEtTRVR6LzlsSzFidHc0WnFPajdlbnkxZCtrTFdzVEd4ckpyMXk0eU16TUpEdy9uNk5HamRIWjJVbHBhU21wcXFuZi95c3BLV2x0YkNRd01KQ1VseGVmUDRLOS8vV3Z2dUJQdHNjY2VJeU1qNDdhTUxTSWlJaUlpZDViQ0ZDSWlNaVVsaGNLdVJaNmxyQTFPVmtOT05SUzFETnl2dWhQZUtmUXM0ZjZ3TnNFVHJGZ1pELzVUbzAyMXlEMXZMUDIzUlVSRTdnWkdvNUdPamc3Q3c4TXhtODNqYmw4eEZpZXJQY3Z2THJ0OVFZcGJaYlZhaVltWjZGSVpIb0dCZ2Q1S0JrUDUydGUrUm1SazVKakhmdlhWVjJscGFSbHh2OTI3ZDlQVzFqYnNQbjNWQzhyTHkvbkpUMzR5NHBpN2R1MGlJQ0Jnd0RxYnplWU5UUGhxTDJHMzJ3RUdoQ3o2cW9HMHRiWGhjRGhvYVduaDdObXpBR1JuWjQ5WWxjTGxjckYzNzE3S3lzb0lEZzdtOGNjZkh6RW81Ty92ejZPUFBzcnUzYnZKeTh2RDVYS3hiZHMybno4UE8zZnVIQlMrM2JObkR4VVZGZXphdFl1d3NERHZjWDNCa0NWTGxuRG8wQ0hPbkRreklFeHgvdng1QUJZdlhqemlISk9Ua3ljc0hGTlZWVVY3ZS91RWpDVWlJaUlpSWxPRHdoUWlJakxscFlSN2x2K1VDUzA5Y09MTFlFVmV2YWNGU0o4Mm02YzM5UDV5OERQQmlqaFBzR0o5SW9UNURUMitpTnhlZCtJR2tvaUl5RlJqdDl2cDdlM0YzOS8vanZ3dWZMY0k1b2JEMCttMy9WVGo1dWZuNXcwVFREUzczZTR6V0hBanM5azhxSW9Ed0J0dnZFRjlmVDFQUC8yMHo3WVZvMzMvMnR2YlIzMHp2YTk2eVVoOFZmZnFxOEFSRUJEZ013VGhLMHdSR2hwS1lHQWczZDNkMU5iV2N2VG9VVnd1RjBsSlNTeGV2SGpZT2JqZGJ2YnYzMDloWVNFV2k0V25ubnFLc0xEUjlWdWNPWE1tMjdkdjU4TVBQK1RpeFl1NFhDNGVmdmpoUWErcHIvZWxieDkvZi85QmdSTHdoQ1Z5Y25Lb3JxN202dFdycEtXbFVWOWZUMkZoSVVhamtheXNyQkhudDJMRkN0TFMwa2IxdFl4a3o1NDlDbE9JaUlpSWlOeGxGS1lRRVpGcEpUSUFIcC9uV1hvY2NLYk84d1RlbVZyb3VPRzZiSzhUVHRWNGxuLzRIT1pGd1BJNHlJcUR4ZEVRb04rQUluZE1YOWxtRVJHUmU0WFJhTVRwZE5MYjI0dkw1Ym9qclQ1S1d1R3BLUnlrQUFnS0NxS3JxK3Uyak4zWjJVbFFVTkM0anJYWmJOanRka3ltV3l0dDk0MXZmQU8zMjAxVlZSV1JrWkVFQndjUDJ1Zml4WXNjUG55WWVmUG04ZGhqanczYTN0cmFTbk56TTNQbnpnVjhod3hhVzFzQmhndzA5RlVGdXpsY01uUG1URXBLU2podzRBQk5UVTJZVEtZaEswWDBjVHFkN051M2o4dVhMMk0wR25uaWlTZUlqNDhmY245Zk1qSXlzRnF0SERwMGlQejhmRG83TzNuMDBVZkgvWDcxOGZQelkrM2F0Unc1Y29TREJ3K1NuSnpNb1VPSEFGaStmUG1ZSzA1WXJWYU9IRGt5NnYwaklpTEl6czRlMHpsRVJFUkVSR1I2MGEwa0VSR1p0Z0xNc0RISnM3amM4RVVENU5SNHFsYlUzbkNOMW8ybmQzUnhxNmNkaU1rQUdWR3dQTllUc01pSUFzdWRhMlV0SWlJaUl2Y0F0OXVOdytId3RtTzRuZXE2b01zTzhZUHYzVThwMGRIUlhMbHloWjZlSHArVkJzYXJ1N3ViNXVabU1qTXp4M1c4MVdvRnVPVTVXU3dXaW91TDJiTm5EMUZSVVR6Ly9QT0RBZzE5d1JxRHdUQW9LT0YwT3Zua2swK29yYTFsM2JwMWJOaXd3ZWQ1R2hzYkFZaUtpdks1dmJ1N0d4Z2NwcGd6Wnc0bEpTVTBOVFVCOE1BRER3d1lvNmVuQjVQSmhNVmlBVHloakE4KytJQ0tpZ29BdG0zYjVnMTVqTldLRlN2bzd1N20xS2xUbEplWDgvTExML1BZWTQ4eGE5WXNuL1B2NnVyeWhrTE9uRGxEYjI4djdlM3RwS1dsc1hMbFN1Kyt5NWN2NStMRml6UTNOL1BxcTYvUzF0WkdVRkFRNjlhdEcvTWNiVFlibHk1ZEd2WCtDUWtKQ2xPSWlJaUlpTnpsRktZUUVaRzdndEVBUzJNOXkrOHVnN0kyVDFXS2s5VlEyRHh3WDZjYjhoczl5eThLd044RWk2STl3WXJsc1pBVzZSbFBSRVJFUkdRNnVQNWxrRGorMWg3MHYrMVNVMU1wS0NpZ3RMUjAzTUVIWDBwTFMzRzczZU82MGQvZDNlME5VNHkxa29FdmNYRnhCQVFFVUY5Zno1NDllM2pxcWFkR1hmSGkyTEZqMU5iVzR1Zm54L3o1ODRmY3I3YTJGb0RZMkZpZjI5dmEyZ0FHVlg2NHNhSkVlbm82eTVjdkg3QzlxS2lJdzRjUHMzcjFhaFl2WHN5Nzc3NUxmWDA5Qm9PQjdkdTNzM0RoUXZidDIwZERROE9nYy9hMUhzblB6NmU4dkh6UTlzek1URFpzMkVCZ1lDQ0hEeCttcTZ1THQ5OStteGRlZUlIZTNsNU9uanhKVjFjWFhWMWRPSjNPQWNmbTVlVUJZREtaQnJVa01adk5QUGJZWTd6Kyt1dmVyM3ZidG0wRUJnYjZmRzFHSXpFeGtSZGZmSEhJN2UzdDdmemtKejhaMDVoRlJVWGs1K2RqczlsWXNHREJvTmRlUkVSRVJFU21Kb1VwUkVUa3JwUVM3bGxleklEMlhzaTkzci9VM1ZSWjJPYUVjOWM5QzBDd0JaYkY5bGV1bUQyNmRzQWlJaUlpSWdQY2lhb1UwOG1jT1hQdzgvUGo4ODgvSnlNalkxQjdDWWZEZ2N2bDh2NDNlRjdEM3Q3K2ZuNFdpMlhBY1c2M203Tm56K0xuNTBkS1NzcVk1MVJTVWdMOC8remQrVk9VZDk3di8yY3YwRFE3Q01naXF5Z29pb3E0eEJoY295Wk9OR1pNWm1MdVpDcVpPWk9xYzUrNjcxTTFkZjZNVTNXbUt1ZDg2OHljdVdmbXZ1OGtrNHhKUnBNWVRZd2JiaUNMZ3NvaXlDYXI3UFJHMDkzWDk0ZE9YM1pMTnpUUUxvbnZSOVZWZEYvcnB6ZE0rTHo2L1haUHlqYzNONU9mbnordG9zTmN4TVRFOE9xcnIvSzN2LzJOOXZaMlRwMDZ4Y3N2dnp6cmNYVjFkVlJWVmFIUmFOaS9mei9KeWNsKzkzTTZuWFIyZGdMdVNYK0x4WUtpS0VSR1JxTFJhT2p1N3FhdHJRM3dEVStNam81eS9QaHg5YjYvMWg0akl5UFk3WFpNSnBNYWJOQnF0ZXpmdjUvQ3drSUFob2FHNk8vdkQvZzRQTWM5Yk1tU0pZQzdRa1ZjWEJ4ZmZ2a2xwYVdsWkdSazBOTFNRbTl2TDNxOW52ajRlR0pqWTRtTGk2T3RyWTJ4c1RFT0hUcEVhbW9xVVZGUmZzZmQwOVBqODFtN2VmTW1XVmxaQzNvZFErbnk1Y3RjdW5SSnZYL3YzajNzZGp1Yk5tMTZncU1TUWdnaGhCQkNCRVBDRkVJSUlYN3lZc05oZTZaN0FYY0xrSnArcVAwaFhERnU5OTNmUE9XdWFIR3AyMzAvM3VBT1ZheEpocFZKa0JmM2VNY3ZoQkJDQ0NIRVQ0SEJZR0RqeG8xY3ZIaVJtemR2VHFzeWNPTEVDWnFhbW56V2pZeU04UHZmLzE2OS81dmYvSWFFaEFUMS9zMmJOeGtZR0tDc3JDemc1SGx5Y2pLUmtaSG85YjUvQmhzZEhhVzh2Qnh3aHpkT25EaUJUcWRqNmRLbEZCWVdzblRwVXZSNlBVbEpTWVNGaFFVOU9aK2Vuczd1M2JzNWRlb1V0MjdkSWkwdGJjWktCQjBkSFh6MzNYY0FiTnUyamZ6OC9JRDd0clcxWWJmYk1ScU5wS1dsY2VmT0hZNGZQNDVHbzBHbjA2a2hsSlNVRkJZdlhneTRuOE8vL2Uxdm1Fd21JaU1qc1Znc05EVTEwZGJXNWhOQUdSNTJsL1JMU2twaThlTEZ2UFhXV3d3TkRmbFUvUGpsTDMrcEJsNjhYYnAwaWFxcUtrcExTM24rK2VlbmJmZTBOd0YzaFpMMzNudVB1RGozLzFobFoyZnpYLy9yZnlVcXlyZFB6ZC8vL25mR3hzWklUazRtT2pwNjJqa3RGZ3VuVDU5VzN6TzV1Ym0wdDdmVDB0TENYLzd5RjNiczJNSHk1Y3NEUHBlQkRBOFBjK3pZc1lEYlBjOXhNR3cyRzFldVhFR24wM0hnd0FFQXZ2NzZheTVkdXNTNmRldW10WG9SUWdnaGhCQkNQRjBrVENHRUVPS1preFlGKy9QY2l3SzBqN21yVXRUMnc0MzdZSHZvYjJPamszQzIwNzBBUk9xaGNCRVVKY0hLUmU0bEt1eXhQd3doaEJCQ0NDRitkRXBMUzZtdnIrZjA2ZE0rRS83Z3J1cVFtSmc0NC9IZUxUUDYrL3M1ZmZvMDhmSHhyRisvUHVBeFAvLzV6MzN1MisxMjZ1cnF1SHo1TXBPVGt5eGF0SWpubjMrZWhvWUdCRUhERXdBQUlBQkpSRUZVN3Q2OVMzTnpNODNOellTSGg1T2ZuOCthTld2SXpzNzJXeFVoa09MaVlycTZ1bkE0SEt4YXRXckdmUk1TRXRRQXc0WU5HMmJjdDdhMkZvQ0NnZ0swV3ExYWZVSlJGQndPQjFxdGxxeXNMRjU4OFVXMFdpMXRiVzE4L2ZYWFdLMVc0dVBqZWVPTk42aXNyT1Q2OWV0OC9mWFh2UFhXVzJvNHhkTyt3L09heE1YRnFZRUhqNGNES1I2ZTEwV24wd1VWRVBBK2IxaFlHR0Zod2Y4UGxkMXU1OGFORzF5OWVoV2J6WVpHbzJIbnpwMlVsSlNvajNkOGZKeGp4NDZSbHBiR3hvMGJ5Yy9QOXdsMHpNUm1zNm5WUFFJSkN3dWI5bHg0MnBONFgyZDBkQlNYeTBWdWJxNGFrc25KeWFHNXVablIwZEdBclZxRUVFSUlJWVFRVHdjSlV3Z2hoSGltYVhqUUV1VHdjbkFxMERqMFEwdVFBV2dZQXNkRFg3eXlPQjYwRFBISWpuMFFyaWhLZ3N5RnQxc1dRZ2doaEJEaUp5Y3NMSXpYWG51TkR6LzhrQysrK0lMRGh3K1RsSlFFd0k0ZE85aXhZMGRRNTdsLy96NWZmUEVGV3EyV1E0Y09CWnprQi9jazkrRGdJSDE5ZlhSMGRORGEycXBXRjhqSXlPREFnUU5FUjBkVFVGQ0ExV3Fsb2FHQit2cDZCZ1lHdUgzN05yZHYzeVltSm9haW9pSldyVnJsVXhrRFlIeDhISXZGTXUyNmE5ZXVSYXZWTWpRMDVMTXZ3T1RrSkgxOWZlcjZuVHQzb3RQcGZOWjVhTFZhVWxKUzZPenNwTDI5SFVDdGRCRVhGOGZ2ZnZjN3BxYW1jRGdjR0kxR3RGb3RpcUp3OGVKRnJsNjlpcUlvSkNVbDhjWWJieEFWRmNXMmJkdm83dTdtL3YzNy9PZC8vaWNiTjI3RTRYQXdOamFHWHE5L2FpZjRoNGVIdVhuekpuVjFkVml0VmdBV0xWckV5eSsvcklaS2NuTnplZSs5OTlTS0ZiMjl2Unc3ZG96SXlFaEtTMHVEYXEyUm5wN09rU05IWnR6SDAzN0diRGJqZERvWkdocFMyNjk0VjlId2hFYjYrL3NaSHg5SHI5ZlQyOXNMdU1ORFFnZ2hoQkJDaUtlYmhDbUVFRUlJTHpxTk93eFJsQVJ2RjRITkNYVUQ3b29WTndmaDFxRC80enJHM2N1SnUrNzcwV0d3WWhHc1NuTC9YSmtFRVRyL3h3b2hoQkJDQ1BFc1NVcEs0cFZYWHVIWXNXTjgrT0dIdlBUU1MzTnF4OURVMU1USmt5ZFJGSVVEQnc2b1lRd1B1OTNPbVRObm1KaVlZR3hzakxHeHNXbXRLZExTMGlndExhV2dvTUNuNG9UUmFLU2twSVNTa2hJR0JnYW9yNi9uOXUzYlRFeE1jUFhxVmE1ZXZVcG1aaWFIRHg5V0F4eFhyMTdseG8wYmMzb091cnE2K0kvLytJK2c5alVhamZ5My8vYmZxS2lvQU54Vktid2ZzMWFyeFdBdytMUWhHUjBkcGJhMkZrVlJXTGx5SlMrKytLSmFNU0k4UEp4Zi9PSVhIRDE2bEw2K1BpNWN1S0FldDJ6WnNobURLVStLM1c3bjAwOC9aV0ppQW9Db3FDZzJiOTVNY1hIeHRQRkdSa1p5NE1BQmVucDZLQzh2cDdPekU0ZkR3ZEtsUzJlOFJrSkNBci83M2UrQ0dzOGYvL2hIeHNiR3BxMlBpNHZ6cWJaaU5Cb3BLaXJpMXExYi9PRVBmMENqMGVCeXVWaXhZZ1ZHb3pHb2F3a2hoQkJDQ0NHZW5LZnYvNDZFRUVLSXAwaUVEamFtdVJkd1Y2bG9HWFdIS200UHVYOE9XcWNmWjVxQ2EzM3VCVUNyY1ZlLzhLNWVrUlkxL1RnaGhCQkNDQ0dlQlhsNWVSdzVjb1F2dnZpQ1k4ZU9rWldWeFpZdFc4akl5UERianNIbGN0SGQzYzJsUzVmbzZ1b2lKaWFHUTRjTytVeGNlNFNIaCtOME90VXFEdUNlMUU1UFR5Y3pNNVA4L1B4cDFTWDhTVWxKWWRldVhXemJ0bzJtcGlhdVg3OU9UMDhQaXhZdDhwbkFUMHhNSkRNemM1N1B4T3c4SVlpeXNqTHUzNy9QOXUzYlp6MG1JU0dCMTE5L25ZR0JBWXFMaTZkdE54cU52UG5tbTFSVlZYSHIxaTNNWmpOTGxpeGg1ODZkSVI5L0tJU0hoN04vLzM3S3k4c3BMaTZtc0xCdzF0Qkhlbm82di9qRkx4Z1lHTUJtczAwTDNmZ1RiQ3VRbFN0WDB0cmFpdFBwUkZFVTlIbzlTVWxKUFAvODg5UEd0V2ZQSGlJaUltaHNiRVJSRkFvTEN5a3JLd3ZxT2tJSUlZUVFRb2duUzZNb2l2S2tCeUdFRUVMOG1BMVlIZ1FyYmc5Qnk0aTdYY2hzNGcwUHdoVXJrNkF3RWNLQys5dWRFRDhxcmEydFQzb0lRZ2doeEdObk5wdEpTa29pT1RtWnNMQ3dSM3F0R3dQd3UzUHdQN2ZEbWtmY29TSFUvNjViclZhdVhMbkM5ZXZYY1RxZEdJMUdsaXhaUW5SME5FYWpFYXZWaXNsazR0NjllMWl0Vm5RNkhXdlhydVc1NTU2YjhadjlFeE1UTkRjM2s1Q1FRSEp5Y3NoYUt0eS9mMThkMjVOZ3NWaUlqSXg4SXRjV1AwMlA4M2VWRUVJSUlZUVFQelpTbVVJSUlZUllvSlJJOTdMOWh5K2oyWjNRTkF5M2h1RDJEd0dMMGNucHg0MU93cVZ1OXdMdTZoVlpNYkEwSHBZbXVIOHVTNERZOE1mM1dJUVFRZ2doaEhpY2pFWWpPM2Z1cExTMGxNYkdSbHBiVzJscmE4UGhjS2o3aElXRmtacWFTbDVlSG9XRmhjVEd4czU2M3BpWUdOYXZYeC95OFNZbko0ZjhuSE1oUVFvaGhCQkNDQ0dFZUh3a1RDR0VFRUtFV0xnT1ZpZTdGNDl1MDRQcUZiY0dvWDBNSGk1ZTRWS2dmZHk5Zk4vNVlIMUN4QThCaTNqSWk0ZjhlTWlNY1ljdmhCQkNDQ0dFK0NtSWpZMWw0OGFOYk55NEVZREp5VWttSnljeEdBd1lESVluUERvaGhCQkNDQ0dFRU04aUNWTUlJWVFRajBGR3RIdDVNZHQ5MytxQUJxL1dJTGVId0R6bC85Z1JHMVQxdVJlUE1DM2t4RTBQV1VSSlZWWWhoQkJDQ1BFVElDRUtJWVFRUWdnaGhCQlBtb1FwaEJCQ2lDZkFxSWVTeGU3Rm85Y01kMGZoN2hpMC9mQ3plMko2QlF1QUtSZmNHWEV2M2xJaWZRTVdTK01oUFJxa2lJVVFRZ2doaEFnRnZWN3YwNEpEQ1BIajVYUTZBZEJvNVA4WWhSQkNDQ0dFOEVmQ0ZFSUlJY1JUSWkzS3ZUeWY0YnUrYWRnZHJPZ1lnNVpSZCtCaTNPNy9IQU1XOTNLbDU4RzZDQjNreHNPNkZGZ1M0MTZ5WTZXS2hSRGk2WGZ0MmpVY0RnY1pHUmxrWldWTjJ6NHlNa0pOVFEyNXVibGtaV1doMXorKy83MFpIeCtucTZzTGdKeWNIS0tpb2tKMmJrVlJVQlIzbEU2cjFjNzUySTZPRHJLenN4YzBNYktRTVR4T1pyT1o1dVptTWpNeldiUm8wU09iREJvZUhzWm1zNUdXbGhiME5mcjYrdEJvTktTa3BDeG9YUDM5L1N4YXRHamU3KytwcVNrc0ZndmdicVB3cUo2anljbEphbXBxQUZpOGVERjVlWG1QNURyaXlmUDhiaEJDQ0NHRUVFSUlJWDdxSkV3aGhCQkNQT1VLRXQyTHR4R2JPMkJ4OTRkd1Jkc1lkSXk3SzFZOHpPWjB0eFJwR1BKZEgyZUF6Qmozc2lRR01tUGR0OU9qUVNkZlRCSkNQQVV1WDc2TTNXNW44K2JOZnNNVXpjM04xTlRVVUZOVHc4c3Z2MHhSVWRGakcxdHZieThuVHB3QTRKZS8vR1ZJd3hUbDVlVlVWRlNRbUpqSXIzLzk2NkNQR3g4ZjU5TlBQMlZrWklTWFhucUpWYXRXelhzTXJhMnRmUEhGRndDOC8vNzd4TWJHenZ0Y2MxVmVYbzdOWm1QYnRtMkVoNGZQdUc5emN6T25UNThHNE4xMzN5VXBLZW1Sak9ucTFhdmN1bldMaUlnSURoNDg2UGY5K0xDelo4OXk3OTQ5SWlJaStNMXZmb1BSYUp6emRSME9CeDk5OUJHS29yQm56NTU1dmFidDdlMzg0eC8vQU9DZi8vbWZpWXlNblBNNWdtR3oyYmg0OFNJQWE5ZXVsVERGVDFoNGVEaFdxL1ZKRDBNSUVRSk9weE9OUm9OT3A1UHFGRUlJSVlRUVF2Z2hZUW9oaEJEaVJ5Z2hBdFpId0hxdk5pRXVCYm9tM01FS1Q4amk3cGk3VW9VL1k1UHU1ZWFnNzNxdHhsMGhJek1HbHNRK0NGeGt4cml2SzRSNDlnd09EbUl5bWVaOWZHSmk0aU9aakw5ejV3N2dMam0vYk5teWtKLy94eVkyTnBhSUNQY3Y2dkx5Y3BZdlh6NXJHR0dodkNmcWc1R1hsOGVCQXdjQ2J1L282T0RxMWF2cXVmZnUzVHRqY0tHcHFRbUFsSlNVUnhha2NEZ2M2bnNOSUQwOWZkWmp6R1l6M2QzZGdQdjlQNThnQmJpZkQwODdoY1dMRjgreXQzOHlPU1pDTFNZbUJwdk5KaFVxaFBpUlV4UUZ1OTJPWHE4bkxDeE0vcjBRUWdnaGhCRENEd2xUQ0NHRUVEOFJXbzI3ZlVkMkxHelBmTERlNG9EV0VhaTdEL2NtM0lHTHJna3dUL2svajB1QmJwTjdvZGQzVzRRT0Z2L1FqaVExR2xLakhpeHBVZEk2UlB5NFdhMVdQdjc0WThiSHgwbE5UZVh3NGNNemx0V2ZtSmlndnI2ZXRyWTJ4c2JHc0ZxdGhJV0ZFUmNYUjBaR0JzWEZ4YVNrcE14NHpmSHhjVDc2NkNOc05odDVlWG04OHNvcmovVVAyV05qWTB4TVRBVGNydEZveU1qSTRQTGx5K3FrOVh6czJyV0xrcEtTZVIvdno4VEVCTDI5N2w5U1M1Y3VuWGRvUUZFVVdscGE1bnhjWDErZmV2dmV2WHZZYkxZNW55TStQcDdrNU9RNUh6ZVRIVHQyOE5GSEgyRXltYWlzckdUcjFxMGhQZi9ERkVWaGFpckFQeWgrekxadlptWW1HemR1NU5xMWE0eU9qdkxKSjU5UVVsSkNXVmtaWVdHKy84Z01EZzZxclZZV0xWbzByOWNSSURJeWNzYUFSSE56TTNhN3U3L1c2dFdyZzJxM2NlZk9IWFdpZWVYS2xmTWFsK2M4NEg1ODgzMnZ5SVMzQ0xYbzZHakd4OGZuOVh0UENQSDBtSnFhd3VWeW9kZnJDUThQZjZyYmVna2hoQkJDQ1BHa1NKaENDQ0dFK0ltTDFNUHFaUGZpYld6eVFiRGkzZzlMMXpqMG1NSGhwMTBJdUZ1R2RJeTdGMytpdzM0SVZqd1V0UEFzQmwxb0g1c1FvZUp5dVRoMjdCaERRME1ZalVaZWZ2bmxnQk9taXFKdzVjb1ZLaW9xMUcrTWUweE9Uakl3TU1EQXdBQzF0YlVVRnhlemE5ZXVnT2VLalkxbDM3NTlIRDE2bEthbUpoSVNFbmpoaFJkQy92Z0N1WEhqQmhVVkZRRzNoNGVIODYvLytxK1BiVHh6Y2Z2MmJmWDJRdHA3T0ozT09WVlc4TWZUMm1DdTFxOWZ6ODZkTytkMFRIbDUrWXdCR0hDL2JuYTduWTZPRHNiSEEvekMvc0dlUFh1Q0NnY0VZKy9ldlFGYlNGeTVjc1VuZ0JLSVZxdGwyN1p0NU9ibTh2WFhYMk15bWFpcHFlSHUzYnU4L2ZiYmF1VU5nTXJLU3ZWMlEwTUREUTBOOHhwM2RuWTJiN3p4UnNEdGRYVjE2dGpXcjE4ZjFEazk3MCtkVGtkaFllRzh4alUxTmFXR21GYXNXREd2YzhDVHFVeHg2OVl0V2x0YjUzeWNScVBoL2ZmZmZ3UWpFcUdXbkp6TXZYdjNKS3dqeEkrVXcrRlFnOERSMGRIVEFvdENDQ0dFRUVJSU53bFRDQ0dFRU0rb09JTjdXZlZRVlhTWEFuMW0zNkJGMTdqNzl2QXNYMEEwVFVITHFIdnhKellja295UUZBbkp4Z2UzazR5US9NUFBhUGs3bm5nQ0tpc3IxVys0Nzk2OWU4YVdGS2RPbmFLK3ZsNjlIeE1UUTNKeU1oRVJFWmhNSm5wNmV0U1FSVjFkSFJhTGhWZGZmVFhnaEdaT1RnNGxKU1ZVVjFkVFVWRkJUazRPbVptWmZ2ZDlWRFFhamMrRXVzdmx3dWwwcXZkZmVlVVZmdmF6bndIdzZhZWYwdFhWUlg1K1BnY1BIZ3g0enZQbnoxTlZWUVV3NHpmcUd4b2F1SExsQ2dEdnZQTk9VQlA3aXFLb0U5elIwZEhrNXViT2VzeE01ak9CNFAwYzZYUzZlWDJiVTZlYmU4THN6cDA3REEwTkJiVnZUMDhQUFQwOU0rNnplL2Z1T1kvQm0vZEVhbFpXRnZIeDhYNzN1M0hqeHB6T201V1Z4VHZ2dk1PSkV5ZG9iMjlueFlvVlBrR0svdjUrTmJBUUhSMDlyVEtKMVdyRmFyVUM3Z29nRDc4K0xwZUwwVkgzUDFZUGI1dWNuRlEvdzJOalkrcnZodHpjWExSYUxXYXplZHA0bzZLaTFOdkR3OE5xaTQvVTFGVEd4OGRuRGJYb2RMcHBiVXE4SzJKY3ZIaHgxdERPNXMyYkgyc1lheVpUVTFOenFsamlJU1htZnh3OC8yWXNYcnlZdnI0K0ZFV1IxMDZJSHdsUFJTbXIxWXBPcHlNcUtvcjQrSGowZXIxOGpvVVFRZ2doaFBCRHdoUkNDQ0dFOEtIVlFIcTBlOW1VNXJ2TjVvUitNL1Nhb2M4RWZaWWZmcHJkaTJtV2VaTnh1M3U1T3haNEg0UE9IYlJZNUJXNDhBUXRQT0dMeEFpUVAvV0pVQmtlSHVieTVjc0E1T2Zuei9vdDh2NytmZ0RTMDlNcEt5dGp5WklsUG45OHR0bHNuRHQzVGcxY3RMUzBVRjlmVDNGeGNjQnpscFdWMGRMU3d0allHQ2RQbnVUZGQ5OE5XYldBWUNRbkovT3JYLzFLdlY5VFU4UDMzMyt2M3Rkb05PcGo5RXllYTdYYWdBRUNtODJtaGgweU1qSm1ESWRZcmRhZ3d3RWU5KzdkVXlmQzgvUHoxVW56dVFnUER5Y3NMQXk5WHM5Ly8rLy9mYzdITnpVMWNmejRjUUJlZi8zMUJRVmd2Q2Z2QVhVQzNlVnkrVXpjNi9WNjFxMWJoOFZpVWRlNVhLNmdneHdPaDJQYSsycWhKYjI5Sjh4RC9hM1dxS2dvRGg4K1RHTmpvOC9uVWxFVVRwOCtqYUlvR0F3R2Z2V3JYMDJyaUhIeTVFbnE2K3VKakl6a043LzV6YlFKb212WHJuSHUzRGtBVnExYTViUHR3b1VMWEw5K2ZkcDRXbHRiK1QvLzUvLzRIZXYvK0IvL1E3M3RlZThEZEhkMzgrLy8vdSt6UHRiRXhFUisvZXRmKzZ5cnJxNmU5YmlIT1J3T242b3Q4T0IzRnJnclp2aHJpUk1aR1VsK2Z2NmNyeGRJUmtZR3k1Y3ZuL054TXBIMzQ2SFZhakVZRENRbUpqSTRPSWpUNlZSL24waXJBQ0dlTGk2WEMwVlJjTGxjVEU1TzRuSzVDQXNMdzJnMGtwaVlpTUZna00rdEVFSUlJWVFRQVVpWVFnZ2hoQkJCaTlCQmRxeDc4Y2M4OVNCWTRWbDZ6UThDR0RhSC8rTzhUVHJobnNtOUJLTFZ1S3RjSkVTNGwzZ0R4RWRBd3NNL0k5ekJpekQ1MjZDWXdmbno1OVZKb08zYnR3ZDF6UGJ0MnlrdExmVTc4UmNSRWNHK2ZmdXcyKzFxaWY0Yk4yN01HS2JRNi9XODhNSUxmUFhWVjR5T2psSlRVOFBHalJ2bjk0QWVzV0JLdXRmVTFLaUJnTTJiTjRkOERMVzF0ZXJ0Njlldis1MzRuczJ1WGJzb0tTa0o1YkRtN2Z6NTgzNHJONHlPanZwTTNwZVdsckpqeHc3MWZsOWZIeWRQbm1UMTZ0V3p0cDlvYUdqZy9QbnpiTjI2bGFLaW9tbnYzYk5uei9xTXdlVjYwTy9wVDMvNms4LysvL0l2LzZKT3VveU1qQUR1eVZQdnloR2hvdEZvMUJZWG5qREk1Y3VYMVlvYlc3WnNtUmFrY0RnYzNMMTdGM0JYZm5uNHNVNU9UbkwxNmxYQUhTUXFLQ2dJMlhpbnBxYTRlZlBtbkk5N3VFcEpXMXViR29MWXUzY3ZpeGN2Wm1Sa2hDKy8vQktBUTRjT0VSTVQ0M05NZEhRMERvZURVNmRPQmJ6TzJiTm4vYTdQeU1nSWFaZ2lPVG1aMHRMU2tKMVBQSjMwZWoweE1UR0VoWVV4TmphR3lXVEM0WENvRTdkQ2lLZUxwNnFNWHE4bk9qcWF1TGc0SWlJaUhtdUFWd2doaEJCQ2lCOGIrYTlsSVlRUVFvUk1WQmdzalhjdi9waW1ZTkFLUTFiM3owRUxETm5jUHdkL1dEZGlnOW4rL081U1lIVFN2YlROVU9YQ0kwSS9QV2dSYjVnZXhvai9vZldKZkMvMjJkSGYzMDlMU3dzQVJVVkZKQ1FrekhyTTNyMTdTVTFOblhXL2pSczNxbUdLdnI0K3YxVUJ2QlVXRm5MbHloV0dob2FvcUtpZ3BLVGtxZnpqdG1lU1BWQ0xpcW1wS1dwcWFnQjNpNE84dkx5UVhuOWtaSVRtNXVhUW50T2IzVzZmdFNVRDRMUFA2T2dvUnFOeDFtT01ScU5QTzRpRnVuNzlPdmZ2MytmY3VYTWtKeWVUbFpYbGR6K3oyY3pwMDZleDJXeDgrKzIzSkNVbFRYc1BPeHlPZ0cwWnZLdG1QS3l6c3hPQWhJU0VlYlV0Q1ZaemN6UG56cDNqMVZkZnBhS2lBb0NVbEJUV3JWczNiZC9hMmxxMW9rZExTd3VqbzZNKzdVZXVYcjJLemVidVc3VjE2OVlacXlFY09IQWc0TGI2K25yYTJ0cDgxdFhWMWFtVlVwNTc3amx5Y25KbWZGeWZmZllaZHJ0OTJuUG5hWDJUa3BMaU40aTFhTkVpdjcrdkppY25pWXVMODFubmNEalU1K1BoYlZhclZRMCtDVEVmZXIyZXlNaEl3c1BEaVkrUHgyNjNNelUxaGRQcGxFQ0ZFRThSalVhRFRxY2pMQ3pNcHpxWFZLUVFRZ2doaEJCaVprL2ZYMmVGRUVJSThaTVZIZVplY2dKVXRnQjNVR0xZOWxEb3drL3d3aEpFbFFzUG13TjZIZTdxR0xQUkFKRS9qRE1xREtMRGZXOUhlYlo1M2ZaZUh4UHVycHdoZmh5OHkrajdtNVQxSjVnZ0JVQlNVcExQZmF2Vk91MmI1TjQwR2czcjFxMVRKNzF2Mzc0OVl6V0xKOFhwZEFLQksxUThQSmtjYXBXVmxlcTE4L1B6V2IxNjlZejdmL25sbHpnY0RuSnljbnhlNCtUa1pMLzdkM2QzYy9UbzBUbU42ZVRKazBIdHQzNzllbmJ1M0RsdC9ZWU5HMWk1Y3FWNi84YU5HOXkrZlp1WW1CaCs5ck9mcWVzZmZ2L3MzcjJiL3Y1K0JnWUcrUExMTDNubm5YZjh2c2RPblRxbGhnZGVmdmxsdisvaGRldldrWnVicTk3djcrOVgyOSs4OU5KTFBsVW5QT0dEa1pFUk5Vd3hXMmpBRXd5YWEwc1dsOHZGaFFzWHVIYnRHdUN1c1BIT08rOXc5dXhaZHV6WU1TMkUwTlhWeFlVTEY5VDdkcnVkbzBlUDhvdGYvRUo5YnRhc1dRTzRXL3pNVm8xaHBxb1Zuc2Z1NFhRNjFYRkdSMGV6ZWZQbW9BTlIzbytqc2JHUjd1NXVBRFp0MmhUVThSNEdnNEhmL3ZhM1B1dThXOUw4NmxlL3dtQXdxTnZPbkRrenIzWWlRbmpUYXJYcXhHeEVSQVNLb2tpUVFvaW5rS2R0bS9jaWhCQkNDQ0dFbUptRUtZUVFRZ2p4Vk5GcUlNbm9YbVppYzhKOUN3eGIzZUdMRVp1N1VzWElEN2RIdkc1UHVXWStsemNGZDdzU3MvOHZhQWNsWFBjZ09CSnJBSU1PalBvZmxqQ3YyMzZXQ0wwN3pPRzVIeFUyLzNHSW1kbnRkaG9iR3dGWXZIZ3hpeGN2RHVuNVBhRURqN0N3MlYvTWxTdFhjdmJzV1p4T0ovWDE5VTlsbU1KVG1hS3pzeE9YeStYempVYnZ5ZVNrcENTV0xsMGEwbXViVENadTNicWwzdGZwZEROT2hqc2NEcldxUWxwYTJwemJHT2oxK3BCTU5BU3ErT0NSa0pEZ1UyWEEwNklpTEN5TUpVdVd6RGkrL2Z2MzgrLy8vdTlZTEJZdVg3N00zcjE3ZmZhcHFhbWh0YlVWZ0xLeU1nb0xDLzJlS3lrcGFWb0F5Q01ySzR2WVdOOFVuS0lvbkQ1OVdwMHdYYlZxMVl5UDBWTVJvYmUzbHpObnp2aDgzdlI2dmQvUWd0bHM1c3N2djZTcnEwdmRiOUdpUlNRbEpmSDY2NjlQMjcrcHFZa1RKMDdnY3JrSUR3L250ZGRlNDV0dnZtRmtaSVQvL00vLzVPREJnNlNucHhNZkg4KzJiZHRtSE85OFhMOStuWW1KQ2NCZG1TYVlJSVhuK2ZQK0hOWFgxd1B1MzB1aGFFSGkzYkpsUHU5bmg4T2gvcTZjaVhkUVptUmtaRTd0VHZMejh4OUpteGp4K01qRXJCQkNDQ0dFRUVLSW55SUpVd2doaEJEaVJ5bENCNWt4N21VMjVpbDN1R0xVOWlCZzRSMjhHSnQ4RU1pWVM4V0xRT3hPR0hhNno4bkV3czhYcG5VSEt6d2hpNmd3MEd2ZDYzVS8vTlI3L2RRL3RNN2ZQdjcyRFg5RVZYNmpIODFwRit6dTNidHE0R0g1OHVVaFAvL2c0S0I2T3lJaUlxaUpRb1BCUUhaMk5uZnYzcVducHdlVHlVUjA5TlAxREhxQ0FSYUxoYTZ1THJLenM5VnRMUzB0Nm1SeWFtcnF0QW5ZaElTRW9DdDcrSFBseWhXZmtNcHM3VGhNSnBONmU2YXFJSUVjT1hJa0pDR2JEejc0WU00VkdZS1ZsSlRFOXUzYmNUcWRyRisvM21mYjRPQWc1ODZkQTJEdDJyVnpybklRaUtJb25EbHpodmIyZHNEOStVbEpTWm54bUtLaUlxcXJxM0c1WE5NcUlXUm1aazRMRGR5NWM0ZFRwMDZwejF0eWNqS3Z2UElLaXhZdG1uYnU4ZkZ4eXN2THVYMzdOdUFPWFJ3OGVKRE16RXdPSHo3TXh4OS9qTWxrNHFPUFBxS2twSVRubm5zdXFMWXNjMkcxV3RWS0hyR3hzV3IxaTluNGE1dHorUEJoV2x0YmlZcUtDc25rdEhlRmdQbVVjM2M0SEh6enpUZHpPcWFqbzRPT2pvNmc5My8zM1hjbFRDR0VFRUlJSVlRUVFvaW5qb1FwaEJCQ0NQR1RGL1ZEbTQ0bFFjeEp1eFNZc0lOcENreDJkeEREOUVPbEN1LzdKdnYwOVF1dGFCSElsQXVtN0REK0kyeHJyOVhBLzFmeXBFZmhuL2RFbjNkN2cxRHhmTHNjM0pQRndjckp5VkVyRTNSMmR2cTBmM2dhZUZkWmFHeHM5QWxUbU0wUGV1bmN2SGx6MmpmVDE2eFpNKzh3eGNqSUNIVjFkVDdyWmd0VGVJOW5QbUdLcDRuRll1RVBmL2pEalB0Y3VuVEo1NzdUNlZRbjYyL2V2T2xUMWNOajBhSkZ2UDMyMjBHUHcydzJjK3JVS2JYYVJWUlVGTHQyN1pyMXVPVGtaQTRmUHN5bFM1Y1lHaHBTMjQ0QXBLZW5xN2NuSnljNWMrYU16M3RuN2RxMTdOaXhZMXFsaC83K2ZtN2N1TUhObXpmVmtFMWNYQndIRHg1VVF6Q0ppWW04ODg0N0hEOStuSjZlSHFxcnE2bXZyMmYxNnRXc1diUEdiemhqUGdZR0J0VGd3N1p0MjRKdTcrRXZUS0hSYU9aY1JTV1lhM2pPdlJCYXJYWmFhNVg1Y3JsYzB5cjQvSlMwbUl4ODBaVktXRzhZWWVGNkhuWFJCdE1QLzQwd2JKdDVQeUdFRUVJSUlZUVFRZ1JQd2hSQ0NDR0VFRjYwR29nenVKZjVtdkFLV2xpbXdPWnd0eVd4TzJIeW9aODJoKys2aDI5UCt0aytsN1lsSXJDZW5oN0EvUzMyNU9Ua2tKNjd1N3ZiWnpJNDJHK3BnKy9FY2s5UHoxTVhwcGljbkZSdk56YzNzMnZYTG5YaVdLZlQrVzFuNGdsZ0xHUWl0N3k4WEowVVhyOStQZFhWMVpqTlpzeG1NMUZSVVg2UEdSb2FVbTgvM0tZaUdCYUxaZGJBUmpDOEt3TXM1Qnl6dFF1WmlhZmR5Y1BtZWs2TlJrTi9mejhBUnFPUm4vLzg1MEZYVDhuT3p2WUozenlzcTZ1TGI3NzVockd4TVFEQ3c4UFp0MitmVDlXSzd1NXVXbHBhYUcxdDlYbDlkVG9kcGFXbFBQZmNjOVBlZ3pFeE1iejU1cHRjdm55WmE5ZXVZYmZicWE2dXBycTZtcVNrSlBMejg4bk96aVlyS3l2bzU4SGZZL3Z0YjMvTHJWdTNLQ3dzNU83ZHU0eU9qbEpTTW5PYXpQUGU4QTVmL09sUGYvSWJNdkFPUlh6eXlTZCtxMHlzVzdlT0RSczIrS3p6UHRkOEtsTjRLeTR1NXNVWFgxelFPVHl1WHIxS2VYbDVTTTcxTk9vMEcyaXgrUC9kOUNpTlNKaENDQ0dFRUVJSUlZUUlHUWxUQ0NHRUVFS0VXRXk0ZTNtVUhnNWVQUHd6cUhXZW9JYkxmZC94Q0VJYVQydjNkSmZMcFU3RUppVWxMWGlDMGR2QXdBQmZmUEdGT2ttYWw1YzNwOG9YM3NFTzcxWWhUd09IdytFek1XdXoyYmg1OHlacjE2NEYzS0dSaDRNakl5TWovTC8vOS84QUZsUUZ3R0t4QU83bmM5T21UV3FyaVBiMmRvcUtpdndlNHduTWhJZUhrNWlZT09kckhqMTZkSjZqRGIycHFhbFpLMGdNRFEyUm1KZzRwOUJLc0JVVTRNSEUvOEdEQnpsejVnejc5KzhuSVNFaDZPTm5NelkycGdZcFVsSlNPSERnd0xUejM3OS9uOHJLU3ZXKzBXaWt1TGlZOWV2WEJ3elZnRHRFc0hYclZ0YXRXOGZseTVlcHI2L0g2WFF5T0RqSTRPQWdMcGRyUVdFS2NML1AxcTFiUjAxTkRkOS8vejBhalliWTJOaUFWU2E4UDB2ZTFSNUdSa1ptRGVCNDJ1azh6THZpaDRjblNLUFJhRUxTTmtRRVorZmlVVFpGZDVPVWxFUnljckxmb0ZrbzNSaUEzNTJEcGZHUDlESkNDQ0dFRUVJSUljUXpSY0lVUWdnaGhCQS9RZ2FkZS9reCtLRWJ3Rk5sZkh4Y25heU1pNHNMMlhuYjJ0bzRmdnc0ZHJ1NzNucGlZaUl2dmZUU25NNmgxK3VKaW9yQ2JEYUhwQ3BDS0hrQ0RlQiszc2JHeHFpdXJtYk5talVCSjJsYldsclUyOHVXTFp2M3RROGRPc1NISDM3SXRtM2JpSXFLVXEvZjBkRVJNRXpSM2QwTnVLdDl6Q2N3bzlmclF6TDVQTitLRW5hN25Rc1hMdERTMHNMVTFCVHZ2Lzkrd0gxSFIwYzVkZW9VTVRFeGxKV1YrVlJ6V0tqQndVRnFhMnRwYUdpZ3FLaUlGMTU0Z1kwYk56SXdNTURBd01DOHpoa2ZINisyNHZCWXRXb1Z2YjI5T0oxT2R1L2U3VGZvc1hidFdvYUdoakNielJRVUZMQjA2ZEk1QlVLaW9xSjQ4Y1VYZWY3NTUybHNiRlJibjJ6ZHVuVmVqOE9mN094c3dzTENtSnFhNHV1dnYrYXR0OTRpS1NscDJuN2VsU2E4d3hRSERoendHNllZSHgvbjNMbHpBT3phdGN0dmVNUmZZTW56K3loVTdUbUVFRUlJSVlRUVFnZ2huaFVTcGhCQ0NDR0VFTThjczltczNnNjJSY0ZNWEM0WEZ5OWVwTEt5VXAwRVRVNU81dWMvL3ptUmtaRnpQcDhuVE9FOXpxZUI5M2cyYk5qQTZkT25HUjRlcHJXMU5lQzM3eHNhR2dCSVRVMGxKaVptM3RjMkdBeTg5ZFpiR0F6dUhqeFpXVm5VMTlmVDN0Nk95K1dhRnBZd204ME1EdzhEc0dUSmtubGQ4OGlSSTlNbS9PZmpndzgrd0dxMXpycWYzVzZubzZNRWIyWEVBQUFnQUVsRVFWU0RycTR1QUV3bUV4VVZGUUN6ZnF2OXdvVUxPSjFPeHNiR0Zod1FVaFRGSjhqejJXZWZxYmM5VlE2T0h6KytvUFlsYTlldTlkc3VZdmZ1M1dxQXhXS3g4SWMvL0NIZ09lN2V2VHZ2NisvWXNZT1NraEpLU2twd09wMEJnd2IvNjMvOXI0RG44TmVLQTl5Qmh0MjdkL1BOTjk5Z3Q5czVkdXdZLy9SUC82UytkejBDaFNtV0wxL3U5N3llOWlvQXVibTVmcXVDZlB2dHQvVDI5dnFzTTVsTTZuai8rdGUvK216elZMZ1lHQmhRdC8zaUY3OGdJaUxDN3hpRUVFSUlJWVFRUWdnaG5pVVNwaEJDQ0NHRUVNK2N5Y2xKOWZaY3Z0WHV6OGpJQ0Y5OTlSVjlmWDNxdW9LQ0F2YnUzVHR0OGpSWW5vbHpoOE9Cb2loUFRXbCs3d24yakl3TU1qTXo2ZXJxb3J5OG5MeTh2R21CaHU3dWJuVUN1TGk0ZU1IWDkzNCtDd3NMcWErdngydzJjK2ZPbldtVkdEd1ZCMkQrWVlySDVkcTFhN1MydHRMVDB6TnRnbDZ2MTVPWGx4Y3dyQUx1NTdtcHFRbUFrcElTVWxOVDV6d0dpOFZDVzF1YnVqemNMa0tuMDVHVGs4UFNwVXNCZDNzTnU5Mk93K0ZBbzlFRU5mbXVLSXA2M2tEdmFlLzFpcUxNdTZySGJBSzEySGpZZksrL2F0VXEydHZiYVdob1lIaDRtSk1uVDNMdzRNRjVqV0V1UmtkSEExWUxVUlFsNExhcHFTbDFtM2ZJUXdnaGhCQkNDQ0dFRU9KWkptRUtJWVFRUWdqeHpQR2VMRnhJbUtLNXVWbjk5amxBZUhnNE8zYnNXSEJ3d0R1VThEU0ZLVVpHUnRUYmNYRnhiTnk0a2E2dUxnWUhCNm1ycTJQdDJyVSsrMWRXVmdMdUVNVEtsU3RET3Bhc3JDd2lJeU94V0N4VVYxZFBDMVBVMTllcjQ1eHZtTUppc1lTazFjcHNGUnlxcXFyVTZnSGU0dUxpZU8rOTk5RHI5ZHkvZjUvZi8vNzNmby8zbnBTdnI2OVhIM3N3VnE5ZXpjNmRPL25qSC8rb3ZvOGZ0bmZ2WGdvTEN3a1BEMWZYL2ZNLy96UE56YzBjTzNZTW5VN0hmL2t2LzJYVzhOQ05HemY0OXR0dkFkUlFSckNLaTR2Snk4dWIwekVQbTV5YzVKdHZ2cG5UTVRPMTZibDkrellkSFIwQnQrL1pzNGVlbmg3R3hzWm9ibTZtcHFhR2twSVNkYnVueWdkTUQxUFUxdFp5L3Z4NWtwT1RlZXV0dDJZYzQ3LzkyNzh4UGo3Tzd0MjdXYlpzMmJTV0lqZHYzbFFEWk5uWjJYNWJqbmhiYU1CTUNDR0VFRUlJSVlRUTRxZEMva29paEJCQ0NDR2VPZDZUaGZQOTV2blZxMWNwTHk5WDc2ZWxwYkYvLzM2L3BmZm55alBKcXRWcXAxVjdlSklHQndjQmlJbUp3V0F3a0plWHgrTEZpK252NytmU3BVc1VGaGFxRlFvNk96dHBhV2tCM0MwZFptdFQ4VEIvVlJxOGFiVmFWcTllVFVWRkJkM2QzZlQwOUpDZW5xNWUyOVBpbzdpNGVONWhsS05Iajg3cnVMbUtpNHZEWnJPUmw1ZEhZV0VoOSs3ZG82YW1CcDFPcDc1WFhTNVh3TENEdDJEMjhlWjVyOFhHeGpJNE9FaDRlRGhMbHk0bE9qcWFhOWV1QVpDVGsrTVRwUERJeThzaklpSUNtODNHN2R1M1diZHUzWXpYdVhMbENnRHA2ZW5rNXViT2Faekp5Y2tzVzdiTTc3Ykp5VWxxYTJzQnlNL1BEeGdXbUUvYm5GV3JWZ1hjMXR2Yk8yT1lJanc4bkgzNzl2SEpKNThBY083Y09USXpNMGxPVGdabURuVTVuVTZtcHFaOEFoZUJURTFOTVRVMWhjdmxtdllhMk8xMjlia0JkMXVqblR0M3puck9RT3JxNm55cXZpeUVWTUQ0NlRDWlRKaE1KaVluSjlGb05JK3Nvb3dRUWp3cGVyMGVSVkV3R0F4RVIwY1RGUldGUnFONWFnTFBRZ2doaEJEaTBaRXdoUkJDQ0NHRWVPWjRUd3pQWjlMbnlwVXJYTHg0VWIyL2NlTkdYbmpoaFpBRkh6emZJdmMzZ2YwazlmVDBBTEI0OFdKMVhWbFpHWC8vKzkreFdDeDgrKzIzSERod0FJZkR3ZW5UcHdHSWlJaGc0OGFOUVY5amNIQ1E4dkp5TllneGs5TFNVbXByYTdIYjdYejMzWGU4L2ZiYmFEUWF6cDgvRDdnREZ3dXBFcUxYNjBQeVIvTFozbU03ZHV3Z01URlJyZXpnYVkzaUxURXhrU05IanZpc201aVk0S3V2dmtKUkZBb0tDbGkvZnIzZjg3ZTJ0bEpSVVFHNEt5MTRCMzZpb3FJQWQyZ2dOamFXcFV1WG90ZnJhV2xwVWNNVWdlajFlb3FLaXFpdXJxYXFxb3JWcTFjSHJHcFFYbDdPeE1RRUFDKzg4TUtNNTUwcnM5bXNCcHZpNHVKbXJiendPR1ZsWlZGY1hFeGRYUjFPcDVQYTJscjI3TmtEK0ZhbWVGVFZJTzdkdStjVFdtaHBhY0hoY016N2VpNlhTMElRd2tkZlh4OFdpMlhXQ2p4Q0NQRmo1dmszMjJLeFlMVmFHUjhmSnprNUdiMWUvMVFGbjRVUVFnZ2hST2hKbUVJSUlZUVFRanh6WW1KaTFOdHpiZVBRMnRxcUJpbDBPaDM3OSsrZjFtSmlvVHhqaW8yTkRlbDVBeGthR3VKUGYvcVRldDltczAzYlozQndrTEd4TVFBeU16UFY5VGs1T1N4ZnZwem01bWFhbXBxb3E2dWp2Nytmb2FFaEFEWnYzcXhXcS9ESEV4d0JPSFhxRkEwTkRVRlB5a1ZHUnJKMjdWb3FLeXNaR0JqZzJyVnJHSTFHK3ZyNkFIZEFJREl5TXFoeitYUGt5QkdmNE1oOGZmREJCMWl0MW9EYjA5TFNaajFIV0ZnWUdSa1o2bjFGVWZqa2swOVFGQVdqMGNpdVhidlVZTVREenA0OUM3Z0RHWUVxTFd6WXNHSFdNZml6YWRNbWJ0eTR3ZWpvS0RVMU5YNkRNMTFkWFZSWFZ3UHV0aUpaV1ZuenVsWWczaFZNNWxvQjVYSFl2bjA3SFIwZHJGbXp4dWY1ZVZ4aENvQ0VoQVJzTmh0V3E1VmJ0MjZ4WnMyYWVaMHZKeWNuWkMxN1dsdGJhV3BxQ3NtNXhKUFIxZFUxNTJvNFFnanhZNmNvQ2phYmpYdjM3ckY0OFdJaUlpS210ZXNTUWdnaGhCQS9IUkttRUVJSUlZUVF6NXpvNkdoME9oMU9wNVBSMGRHZ2ozTTRISHovL2ZmcS9YMzc5b1U4U0dFeW1kUkoxdmo0K0pDZU94Q24wNm0yeFFpa3VibFp2WjJUaytPemJlZk9uWFIwZERBNU9jbnAwNmZWeWUyVWxCUktTa3BtUE8vQXdJQjYrL2J0MjRCN1FuelRwazFVVmxiT09sRzNlZk5tbXBxYUdCc2I0OUtsUzJvMUQ2UFJTRmxaMll6SC9waFZWVlhSMWRVRnVKLy9RRUdLeHNaR2VudDdBWGZ3SWRTaW9xSll2MzQ5RlJVVlhMeDRrZXpzYko4QXlzaklDTWVPSFVOUkZHSmlZdGkrZlh2SXgyQXltZFRibnVvZVR4T0R3Y0I3NzcwM0xURGhYYkhrVVlSQUZFV2hzYkVSZ0dYTGx1Rnl1YWlxcXVMYXRXdXNYcjA2NkcvU2FqUWE5WE9Wbkp4TVVWRlJTTVpudFZwcGEyc0x5Ym5FNDlmWDF5ZEJDaUhFTTgzbGN0SFgxMGRTVXBMNi94WkNDQ0dFRU9LblI4SVVRZ2doaEJEaW1hUFJhRWhKU2FHM3Q1Zmg0V0hzZG50UUxUVmFXbHJVNmd6cDZla2grNGEyTjgvRU54Q1NxZ2pCaUkyTjlSczg4UHhSV0ZFVUdob2FBRmkwYU5HME5nb3hNVEhzMmJPSEw3LzhVZzFTZUtwMnpQU0g1ZjcrZnU3Y3VlT3pycUNnZ0IwN2RoQVRFME5sWmVXc1l6Y1lETHowMGt0ODhza25PSjFPdFFKRVdWa1pScU54MXVObllyRlk1bHk1eEo5UWw3LzN0RUlCOTN0NVlHQ0E5UFQwYWVHYmlZa0pOZndUeWtud2gyM1pzb1hXMWxZR0J3YzVmdnc0UjQ0Y0lTb3Fpb21KQ1Q3NzdET3NWaXQ2dlo1RGh3N05XS1ZrdnJ3RFVkNVZaNTRtL2lwUGVJY3BIc1VFek4yN2Q5WGZWOHVXTFNNaUlvS3FxaXBHUmthb3JhME4yQmJtWVFhRGdYLzVsMzhKMlBMR2FyVUcvS3dORHcvamNybjh0bDRwTFMxbHpabzFURTFOQlZWQnBydTdtNEdCQVNJaUlzakx5M3NxZ3pQUENyUFpQR08xSFNHRWVCWm9OQm9VUldGd2NKQ3dzREFpSWlLazVZY1FRZ2doeEUrUWhDbUVFRUlJSWNRektUMDluZDdlWGhSRm9hK3ZMNmpXQXgwZEhlcHQ3MVlYb2RUVDA2UGVEcWI5UXloRVJFU3dZc1dLZ051Ym01dlZ5aFdCQWlScGFXbUVoNGVyMzFTT2lZa0pXQzNCSXo0K25xU2tKTzdmdjQvUmFHVGZ2bjNrNStmUGVmeHBhV2trSmlhcXJVVjBPbDFJZ2loSGp4NWQ4RGtlaFlTRUJQYnUzVXRWVlpYYTNxU3Fxb3JjM0Z6V3JWdEhibTR1TnB1Tnp6Ly9ISXZGZ2xhcjVhV1hYZ280R2I1UWVyMmUvZnYzODlGSEh6RTZPc3JISDMvTTd0MjdPWG55SkJNVEUyZzBHbDUrK2VWSEZnN3E3T3dFM0svNzQycU5Fd3FQdWpKRmJXMHQ0UDZjcGFXbG9kRm95TTNOcGEydGpZc1hMNUtYbDBkQ1FzS3M1K25zN09TNzc3NWoyN1p0UHAvUGxwWVdMbDI2aE5WcTViZS8vYTNQQkpMTDVlTFRUeitscTZ1TDdPeHMzbmpqaldubnJhdXI0K0xGaTZTbHBYSG8wS0dBMTdmWmJIejExVmMrVlN5TVJpT0hEaDN5YVgwakhwL3g4WEZjTHRlVEhvWVFRanh4R28wR2g4UEIrUGc0WVdGaEVxWVFRZ2doaFBnSmtqQ0ZFRUlJSVlSNEp1WGw1VkZkWFEyNEp3V0RDVk40dnVVTjd2WUo5KzdkQy9wNjBkSFJIRGh3WU5iOVdsdGJBUWdQRDJmSmtpVkJuMzgrb3FLaVNFbEptWEZDVlZFVXJsNjlDcmduelZldlhqMXRuL0h4Y1Q3NTVCT2ZrdStqbzZOOCt1bW5IRDU4T0dDb3dtQXc4TnBycjNIaXhBbjI3dDBiMU1UdXc4eG1NMTk4OFlVYXBBQjMyNUtQUHZxSVhidDJVVnhjUE9kemV1ajErcEFFRUx3bnpVTkJwOU5SVkZSRVVWRVJIUjBkVkZaVzB0N2V6dDI3ZDdsNzl5N3g4ZkZvTkJwR1JrWUEyTFZyMXlPdmNwS1Nrc0xCZ3dmNTRvc3ZHQmtaNGU5Ly96dmdubVRZdjM5L3lOdmhlSXlPanFxZkdhZlR5Zi85di8rWDVjdVhVMWhZU0hwNitpTUxrSVNDOStmRlgrV0toYmg3OTY0YVB0aTBhWlA2UE96Y3VaTy8vT1V2Mk8xMmpoOC96cHR2dmpsalZSNlh5OFgzMzMvUDhQQXcvL2pIUDNqdnZmZElURXhVeCs5cDA5UGEyc3F5WmN2VTQ3UmFMZEhSMFlBN2hOYlgxMGRxYXFyUHVYdDdlekdiemJTMHRORGMzTXp5NWN2OWpzRTdTS0hWYW5HNVhGaXRWajcvL0hOKy9ldGZCMVhWUW9UVzVPVGtreDZDRUVJOE5iUmFMUk1URThURnhZWHN2eDJGRUVJSUljVFRROElVUWdnaGhCRGltWlNWbFlYUmFNUnF0ZExjM015T0hUdG0vZU9uZDFuenNiRXhuM0RGYk9MaTRtYmRaM0J3VUEwRkxGMjY5SkgzWGw2L2Z2MnNwZjZ2WDcrdVRwaXVXclZxV2pCaVlHQ0F6ejc3REpQSkJMZ24xUzBXQ3lhVGlZR0JBVDc4OEVOZWZmVlZVbEpTL0o0L05qYVdYLzd5bC9NYWYwZEhCeWRPbkZDdm5aeWNURnBhR25WMWRUZ2NEazZkT3NYdDI3Zlp2WHUzM3pZRHN6bHk1RWhJUWdnZmZQREJJeXVKbjUyZFRYWjJOZ01EQTFSVVZORFkyT2pUOWlJdUxvNzA5UFJIY3UySEpTVWxrWnljVEY5Zm43cHV5WklsNU9ibXp1dDhlcjFlZlgvNmUvK01qWTN4K2VlZnE2MWxBRXdtRXpVMU5kVFUxQkFkSFUxQlFRR0ZoWVdrcGFYTmVqNS9idDY4R1hDYko2d3lYMmF6V2IwZHFHWEZ4TVFFcDA2ZHd1bDArdXovNVpkZkF1QndPTlQzdjRmZGJ1ZmJiNzhGM0svL3FsV3IxRzJKaVlsczJyU0p5NWN2TXpBd3dCZGZmTUZycjcwV3NESkdkWFUxZzRPRGdQdno3d2xTQU9UbjU2UFg2M0U0SE55NGNjTW5UQUZRVWxLaXRnZXFyS3ljRmliYnVuVXJqWTJOMk8xMnpwdzVRMjV1N3JSeDlQZjNxMEdLNTU1N2ppMWJ0dERiMjh1bm4zNkt6V2JqeG8wYlBQZmNjMzdITGg0ZG1TZ1VRZ2hmVTFOVDJPMTJEQWFEL0k0VVFnZ2hoUGlKa1RDRkVFSUlJWVI0Sm1tMVdvcUxpNm1vcUdCaVlvSzdkKyt5ZE9uU0dZL3huclI5Rkc3Y3VLSGVYcmR1M1NPOVZqREd4c2E0Y09FQzRLNlVzV1hMRnAvdGQrN2M0Y1NKRStvMzdGTlRVM245OWRleFdxMTg4c2tuVEV4TU1EWTJ4b2NmZnJqZ0toSGVKaWNudVhUcEVqVTFOU2lLQXJoREJRY1BIc1JnTUpDU2tzS1pNMmR3dVZ4MGRYWHgxNy8rbFpVclY3SnAweWFmeWVDbmxlY3hCV3RxYW9ydTdtNTZlM3VuYlJzYkcrT3ZmLzByMmRuWnJGKy9ucnk4dkpEL2tkOXF0VkpUVThPMWE5ZW1WZUhvNnVyaWozLzhJNldscGF4WnMyWk9WUVFNQmdNN2QrNzBlNzNhMmxxdVhidW12dmVLaW9vb0xTM2wxcTFiTkRRMFlEYWJNWmxNVkZkWFUxMWRUVXhNREN0V3JLQzR1SGhPd1pwdnZ2a202SDNucXIrL1g3MXROQnI5N21PMVdxbXJxNXZ4V0crS29uRDY5R2ttSmlZQWVPR0ZGNmFWSE4rMGFSTnRiVzMwOXZiUzJkbkp4eDkvekt1dnZqcXRSY3JZMkJpWExsMEMzSi8vRjE1NHdXZDdlSGc0ZVhsNU5EYzMwOTdlanNsa1VxdFJnTHVWMHVMRmkrbnY3K2ZPblR2VHRrZEZSYkZ4NDBZdVhyekl4TVFFbFpXVlBQLzg4ejdYOEFRNU5Cb05temR2UnF2VmtwR1J3ZEtsUzJscWF1TCsvZnQrbndmeGFEa2NqaWM5QkNHRWVHcG90VnFjVGlkMnV4Mlh5eVd0UG9RUVFnZ2hmbUlrVENHRUVFSUlJWjVaNjlhdG82cXFDcWZUU1ZWVjFheGhpdmZlZSsrUmpjVm1zNm5mZ2s5TlRTVWpJK09SWFNzWURvZURyNzc2U3AyczNyeDVzMXFWd3VGd2NPSENCYlZOQ2tCT1RnNEhEaHpBWURBUUVSSEJtMisreWVlZmY4N2c0S0JhSmFLeHNaRmR1M2F4YU5HaWVZK3JxYW1KczJmUHFwUEZua25XTFZ1MnFIKzhYcmR1SGVucDZadzRjWUxCd1VGY0xoYzNiOTdrMXExYkxGMjZsRFZyMXBDVGs0TldxMlYwZEJTYnphYWUzN3Zhd05EUTBKeUREZjU0UWpnV2k4V25hZ080cXprODNPTEJVMWxpcGovRzIrMTJPanM3YVdwcW9xV2x4YWRsUkhaMk5sdTNicVd0clkyYW1ocHNOaHNkSFIxMGRIU1FtSmhJU1VrSnExYXRDbGlOQUh5ckpnU3FrTkxmMzA5ZFhSMjNidDFTUXhRNm5ZNE5HemF3ZHUxYXlzdkx1WFhyRmphYmpZc1hMM0xseWhYeTgvTXBLQ2dnT3p1YmlJaUlnTmYzcGlnS3c4UERkSFoycXUxTVhDNlh1bjMxNnRXOCtPS0w2SFE2VWxKUzJMWnRHeDBkSGR5NmRZczdkKzdnY0RqVXlmckt5a3BTVWxKWXVYSWxLMWV1RE5pQ1pxRkdSa1pRRkNWZ2VLZTN0NWVXbGhiQVhZSGo0U0JEWW1JaUsxYXNRSy9YbzlQcDBPdjFoSVdGcWJlOTE1ODVjMGF0ZkhMNjlHbHUzYm9Gd01xVksxbXhZc1cwYSt2MWVsNTc3VFUrL3ZoamhvZUg2ZS92NTg5Ly9qUGJ0MjluOWVyVmFMVmFGRVhoNU1tVDZ1dTZkZXRXdjg5VlFVRUJ6YzNOS0lyQ25UdDNwb1hBMXF4Wnc3ZmZmb3ZMNWFLK3ZuNWFGWWtOR3padzQ4WU45ZlZaczJhTlQrREMwNEpFVVJUTVpyTmE0Y2Rpc2Zoc0YwSUlJWjRrUlZGd09Cd2grZTlHSVlRUVFnanhkSkV3aFJCQ0NDR0VlR2JGeE1Td2R1MWFxcXVyMVluYW5KeWNKektXSzFldXFCUGlaV1ZsVDJRTTNrNmVQRWxQVHcvZy9vYjVoZzBiQU9qdTd1YmJiNzlWdnpFT3NIYnRXbmJ0MnVVeitSOFhGOGVSSTBjNGNlS0VPbW5jMGRIQm4vLzhaMWF0V3NXZVBYdm05TTI5OXZaMnlzdkxmY0lJOGZIeDdOdTNqOHpNekduN0wxNjhtTGZmZnB1cXFpb3FLaXF3Miswb2lrSkxTd3N0TFMya3BLVHc5dHR2Yy83OGVacWJtLzFlOCt1dnZ3NTZmTUZvYUdoUTJ4NTR2UHZ1dTNSMGREQTRPSWpSYU1Sa01uSG56aDBBZFlMZDVYSXhORFRFL2Z2M0dSZ1lvTHU3bTc2K1BwOUFnZWN4Yjk2OG1lWExsd01QWHJmYTJscXFxcXF3V0N3TUR3OXordlJwTGw2OFNIRnhNU1VsSmNURXhORFkyRWhyYXlzR2d3RkZVV2hxYWdMYzRRaFBOUW1IdzBGM2R6Y2RIUjAwTnpkUGEzT3hiTmt5dG03ZHFsWitlUG5sbDFtOWVqVVhMMTdrM3IxN09KMU9tcHFhYUdwcVFxdlZrcHFhcWk0clY2N0U1WExSM2QzTnhNUUVKcE9KNGVGaFJrWkd1SC8vdms5WXhQdnhidDI2bGJ5OFBKLzFXcTJXM054Y2NuTnptWnljcEttcGlaczNiOUxkM1EyNFc5TU1EQXh3L3Z4NWNuSnlLQ29xOGhzNkFQalhmLzNYZ0svbjJiTm4vVmFOOEZ6aitQSGpSRVJFa0pxYVNreE1ESkdSa1lTRmhURXlNa0pqWTZQNit1WGw1VTBMMU9UbDVVMTdYSUVNRGc2cTdVMDhsUnJpNHVMWXZYdDN3R01pSXlONS9mWFgrZkRERHpHWlRHcHJrS3FxS3Q1NjZ5MXUzYnBGWjJjbjRINmVBMVhLeWMzTlJhdlY0bks1YUdwcW1yWmZRVUVCMzMvL1BVNm5rL3I2ZWpadjN1eFRHVVd2MTdOcDB5Wk9uejZOdytIZ3lwVXJ2UGppaStyMkpVdVdxSzFFamg0OXl2cjE2K250N2FXcnF3dHdCNGVFRUVJSUlZUVFRZ2doSGhVSlV3Z2hoQkJDaUdmYWxpMWJhR3hzeEd3MmMvYnNXZDU1NTUyQTM4Ui9WSWFIaDZtdHJRWGNFOUpQZW9Ld3BhVkZuZlEzR0F6czM3OGZyVlpMWTJNalgzMzFsZnF0dS9Ed2NQYnMyUk53SXRwZ01QRHFxNjlTVlZWRmVYazVUcWNUUlZGWXNtVEpuSUlVaXFKUVZWV2xCaWwwT2gybHBhVnMyYkpsMmlTME43MWV6K2JObTFtOWVqV1hMbDNpNXMyYmFwV0k1NTkvL3FrcHd4eW9sVU5oWVNIZ0RsTWNQWG9VazhrMGJaK3dzRER5OHZKWXQyNmQzMUJKZUhnNG16WnRZdjM2OVZ5L2ZwMktpZ29zRmdzMm00M0t5a3J5OC9PSmlZa0I0UGJ0MjlPT1g3cDBLUnFOQnJQWnpMLzkyNy81VlBFQTkydFJVRkRBeG8wYlNVNU9ublo4Wm1ZbWI3NzVKbDFkWGRUVTFORGEyb3JUNmNUbGN0SFQwME5QVHc5cjE2NmxxS2dJblU1SGVYbTVHdUx4SnlvcWltWExsckZ5NWNxZ3FyY1lEQWFLaTRzcExpNW1hR2lJdXJvNmJ0KytqY1ZpUVZFVTJ0cmFpSWlJQ1BnZW5xbnl3VXp2SDAvMUZadk5SbnQ3ZThEOUlpSWlGaHllS2lzcm82MnRUYTFJWVRRYWVlMjExekFZRERNZUZ4c2J5OXR2djgxWFgzMmxoaFBXclZ1SFhxK25vcUlDY0QvR2ZmdjJCWHlzQm9PQkpVdVcwTm5aaWNsa3d1RncrSHdtSXlJaXlNM041Zjc5K3hRWEYrTjBPcWQ5WmxldlhzMjFhOWNZR3h2ajl1M2JsSldWcVdNM0dvMXMyN2FONzcvL251SGhZYjc3N2p2MXVNek1UQW9LQ3ViNGJBa2hoQkNQaGxTbEVFSUlJWVQ0YVpJd2hSQkNDQ0dFZUtaRlJFU3diOTgrUHZ2c013WUhCN2x5NVFwYnQyNTliTmRYRklWdnZ2a0dwOU9KMFdqMCtWYjJrNUtmbjA5WldSbVhMbDNpNE1HRHhNZkhBdytDSHA0S0hpKysrS0s2TFJDTlJzT0dEUnZJemMzbDFLbFQ1T1hsc1dyVnFqbU5SNlBSOExPZi9ZeS8vT1V2cEtXbFVWWldSa0pDUXRESFIwVkZzV2ZQSHJaczJVSjFkVFdLb3BDZm53L0EvdjM3ZWVtbGwrWTBubEFLQ3dzak1URlIvWFkvdUN0dXJGNjltcFVyVndJUHZyMy8vZmZmQSs2cUE1bVptZVRuNTVPYm16dGpvTVJEcjlkVFdsckttalZycUsydHBiS3lrcnk4UERXUThQRHphVFFheWM3T1p1Zk9uWUQ3T2R5OGVUUG56cDFEcTlXU2taRkJRVUVCSzFhc0NLcGRSMlptSnBtWm1kaHNOcHFibTJsdmI2ZXpzNVB3OEhDMmJkdW03cmQ5KzNZKyt1Z2p3RDJSbjVpWXlPTEZpMGxOVFNVckswdXRlakVmaXhZdFlzZU9IWlNWbGRIUzBzS05HemZvNmVueHVYNm94TWZIKzd5bUQ5UHBkQ3hkdW5UTzcrVkFjbk56MmJScEUzVjFkYnp4eGh0QlAwL1IwZEc4OGNZYmxKZVg0M0s1S0NrcEFlRHR0OS9teElrVFpHZG5rNUtTTXVNNXRtelp3dGF0V3dPR1cxNTY2U1VNQm9OUFJRcHZudERUM2J0MzJiNTkrN1FRU0VsSkNWRlJVVnk5ZXBXaG9TR01SaU1yVnF4ZzY5YXRUMDBnU2dnaGhCQkNDQ0dFRUQ5TkdrVmlzMElJSVlRUTRoRnFiVzE5MGtNSXl2bno1Nm1zckVTcjFYTDQ4T0hIVmgzaXdvVUxWRlJVb05Gb2VPMjExNEl1N2Y4NGpJK1BxNjBtUER6ZnRQZFVUWmdMUlZFQ1RxZ0dZM0p5Y3RadjIvOVUyZTEyMnRyYVdMSmtDVkZSVVFzKzMrVGtKSXFpQkJXRThIQTZuZHk5ZTVlc3JLeVF2QTZLb21DejJUQWFqVDdydTdxNmlJNk9KaTR1N3BGUGx0dHN0bW5Qd2RqWW1Gb0ZKSmpxRnpOeHVWeE1UVTNoY0Rod3VWdzRIQTYwV2kzUjBkRWhyNERqY3JrWUdSbFJxMklzbE9kUEJRdjV6RDdyekdZelNVbEpKQ2NuRXhZVzlraXZkV01BZm5jTy91ZDJXRE56L21YQmZpei9yZ3NoeE9QeU9IL2ZDeUdFRUVLSXgwc3FVd2doaEJCQ0NJRzdWTDZpS0l5UGozUG56aDB5TXpNZitVVHUyTmdZWTJOakZCUVVrSnViKzFRRktZQnBRUXB3Vi9LWVQ1QUNGajRwKzZ3R0tjRGRiaUtVTFEzbTgxenFkRHFXTFZzV3NqRm9OSnBwUVFyQWI3dVNSOFZmbUNRdUxvNjR1TGlRbkYrcjFXSXdHQjdMZTFlcjFZWXNTQUVTb2hEUEhwUEpSSFIwOUpNZXhvSlpMQllpSXlPbnJlL3Q3YVc3dTV2UzB0STVuM040ZUpqVzFsWVdMMTVNVmxhV3VyNnBxWW54OFhGV3JWcmw5L2Q1YzNNelZxdVZKVXVXaFBUMzA0L1ZwVXVYbUppWVlOT21UYk5XSlpxY25PVFNwVXVVbHBiNi9lK3h1ZnI0NDQrWm1wcmk5ZGRmOS90YXplUnZmL3NiazVPVHZQTEtLeVFtSms3YmZ1SENCZXJyNnlrcksyUDE2dFVMSHFzUVFnZ2hoQkJQRXdsVENDR0VFRUlJZ1h2aWNQdjI3WS8xbW5GeGNienl5aXVQOVpwQ0NDR0VlR0I4Zkp5VEowOXk3OTQ5M24zMzNRVzEzbEVVaGFtcHFaQ05MU3dzYkU3QkpyUFp6Si8vL0dkU1UxUFp1M2N2TVRFeEFFeE1UUERoaHgraUtBbzVPVGx6YnBuVTM5L1B1WFBuV0w5K3ZVK1lvcTZ1anZiMmRuSnpjLzFPMEYrNWNvV0JnUUgyN3QyN29EQ0Z3K0dncGFXRlpjdVdUYXZxMDlmWHgvWHIxOG5QejFkYmVBVjd6a0N0bUJZcTBPdlcxTlRFME5BUXExYXRtdlY5OXQxMzM5SFEwTURBd0FCdnZQSEduQUsrWFYxZGRIZDNVMUJRb0Y2bnY3K2ZxYW1wZVQzbXdjRkJyRlpyd1BmMjVPUWtGb3NscE85OUlZUVFRZ2dobmhZU3BoQkNDQ0dFRUVJSUlZUVF6NlNvcUNqR3g4ZHhPcDJjTzNlT1E0Y096ZnRjNCtQai9PRVBmd2paMkg3em05L01LZHh4NXN3WnJGWXJvNk9qUHVHR21KZ1lDZ29LYUd4czVPTEZpN3o2NnFzaEcyTWdrNU9UM0w5L0gyREJyZE51M0xqQm1UTm5pSW1KNGRlLy9yVlBHNFhHeGticTYrc1pIUjJkVTVqaTY2Ky9wcm01ZVVIakN1VDk5OTlmY0RXSkxWdTIwTnpjVEZkWEY5ZXVYV1BUcGsxQkgzdjc5bTNxNnVwd3VWeHMyYkpsUWVPWXIrYm1aaTVldkRpdll3c0xDNS9ZdUlVUVFnZ2hoSGlZaENtRUVFSUlJWVFRUWdnaHhCTm5OcHRwYTJ1anQ3Y1hpOFdDMVdyRmFEUVNHUmxKV2xvYXVibTVSRVZGQlhVdWw4dUYzVzRQYXQvbm5udU9FeWRPME5MU1FtdHJLeGtaR2JNZW85Rm9BcmJ3MFdnMHBLU2tCSFZ0Zis3ZnZ6L25DZ0l0TFMwME5qWUM4T0tMTDZMWCsvN0p6ek01ZitmT0hkcmEyc2pOelozeGZHYXptZkx5Y2dCR1IwY0JhRzl2NStUSmsrbytnNE9EZ0x0OWhjRmdJQ0VoUVozMDcrcnFRbEVVRWhNVEY5UTZhV3BxaXF0WHJ3S3diTmt5bnlBRndKbzFhNmlxcXFLcnE0dXVycTZnVzBWRlJFU29sVHRDUVZFVVRDWlR5TTZYbUpqSWxpMWJLQzh2NTlLbFM2eGN1VEtvOFNxS1FsdGJHOEM4MnNmOTcvLzl2MUVVaGQvKzlyZUVoNGZQK1hnUG04M0cwTkRRdkk0TjVmTW9oQkJDQ0NIRVFrbVlRZ2doaEJCQ0NDR0VFRUk4TVFNREE1U1hsOVBXMW9haUtJQzdWVUpFUkFSOWZYMU1UVTF4L2ZwMU5Cb051Ym01bEpXVmtaeWNQT001dTd1NytkdmYvamJuc1h6KytlZEI3UmNiRzh2Nzc3L3ZkMXRZV0JqdnZQUE9uSy90OGNFSEgyQzFXb1BlZjJKaVFnMDVGQlVWK2EwRXNXalJJdGFzV1VOdGJTMm5UcDNpVjcvNmxkL1dIQjQybTQzNitucWZkVU5EUTM0bnlEMFZIakl5TXRRd3haMDdkd0IzQUdJaHFxdXJzVmdzaEllSHMzbno1bW5iRXhJU0tDd3NwS0doZ1hQbnp2RlAvL1JQUWJWRzJidDM3NExHOVRDNzNjN3ZmLy83T1I5bnRWcnA3T3owdXkwdUxvN3c4SER5OC9QcDZla0p1RTlxYXFwNi85NjllMHhNVEtEVmFoa1lHR0JnWUFCQURlYzBORFJNQzBsRVJFU3dmUGx5ZFR5ZXorQkNGQlFVa0pHUndYZmZmVWRYVnhmUFBmY2NLM2NwekhvQUFDQUFTVVJCVkZhc21QR1lVNmRPMGQzZFBlUDdVZ2doaEJCQ2lNZE53aFJDQ0NHRUVFSUlJWVFRNHJGenVWeWNQWHVXMnRwYU5Cb05LMWV1Wk5teVpXUmxaZmxVZlppY25LU3pzNU03ZCs3UTBOQkFXMXNiNjlhdFk4ZU9IV2kxMmhtdm9kUHBpSStQRDltWUhRNEhZMk5qcys0WGJGV01oWEk0SFB6akgvL0FhclVTRnhmSHpwMDdBKzc3d2dzdjBOcmF5dmo0K1AvZjNwM0dSblhtK1I3L2xXdXh5L3VHRFJnSTNqQTJPeGdUekw0bFppZlFuWkNPUXMrTVJtcjFiWTM2eFczZHQxZjM1ZFhWMVV4R285RW9NOU05NmpTVGhyREVFTUlhek9DMkRXRVpNTGJCWUp2TkJyemlsYkpydlM5OGZhYUs4bEltUU5Mays1RlFYT2M4NTV5blRoMFN3dk9yLzE5ZmZmV1ZkdTNhTmVMOVMwaEkwSzkrOVN0SmcxVXZUcDQ4cVhuejVtbjU4dVhHbUtOSGorckJnd2Y2OE1NUGxaaVlLTFBaTEdud2M2MnZyNWMwR0pRNWRlclVpSFBLeU1nWXNUMUhXMXVieXN2TEpVbUxGeThlc1NySnNtWExkUHYyYlQxNThrU1hMMS9XNHNXTFI3emU2K1IydStWMnU0TzJ1MXd1OWZmM3kyUXlxYjI5WFVlT0hCbjFQRFUxTmFxcHFSbDIzNXc1YzFSVVZHUzh2bnIxcXFUQnorRGt5Wk5CNDB0S1NvSzJKU1VsR1dHS2x5VThQRnpoNGVGS1NrclN3NGNQNVhLNWxKU1VOT294M2QzZGt2U2Rxcm9BQUFBQUx4dGhDZ0FBQUFBQWdEOWo4LzcvMnVPMTF2LzYrWWV1djc5ZnhjWEZldkRnZ2JLeXNyUjY5V29sSkNRTU96WThQRnpaMmRuS3pzN1cwcVZMZGU3Y09WMjllbFh0N2UzYXRtMmJJaUlpUnJ4T2RIUzAvdXF2L3VxbHpmdmh3NGRqVnJ4NDBTb0ZMK0xVcVZONjh1U0p6R2F6dG0vZlB1cTlDQThQMTZaTm03Ui8vMzdkdTNkUHg0OGYxNlpObTRhdDVCQVdGcWJJeUVoSk1scHJXQ3dXWTl2UUdHbXdzb0gvOW9hR0JxT3l4bERMaVpGRVJVVU5HNmJ3ZXIwNmZ2eTRQQjZQa3BLU1ZGQlFNT0k1aHRxTGxKZVhxN1MwVkpNblR3NnBWY3VyZHUzYXRXSERDd2NPSEpBazJlMTI3ZGl4UTlMZ1BadzhlWExJNSs3cTZncXFFdExSMGFFN2QrNG9MQ3hNeTVZdE04SXRrbFJhV2lxUHg2UEN3c0tneWhUanJRUlJVbEtpaHc4ZkdxK0hRaERmZnZ1dHFxcXFqTzA3ZHV3d1dyd010WW9aaWNQaFVFOVBqeVRDRkFBQUFQaGhJVXdCQUFDQVY4cGlzUXo3clR3QUFONVVIbzlIa2tKcU4vQ3laTVJKOVU5ZjIrVytFN2ZiclVPSERxbXBxVW1GaFlVcUxDdzA3dFd6Wjg5VVcxdXJ4NDhmYTJCZ1FPSGg0Wm95WllyeTh2SmtzVmlVa0pDZ0hUdDJxTHk4WE9YbDVUcDA2SkRlZi85OVdTeWgveFZYVjFlWHpwdzVvNHlNREMxWXNDQm8vOTI3ZDFWYVdxb2xTNVlvT3p0N3pPb1h6ek9aVE45cFFiaTF0ZFZveXpDYWI3NzVSdFhWMVpLazlldlhLelUxZGN4anBrNmRxclZyMStyTW1UT3FxYW1SeCtQUnBrMmJ4blgveGxKWldTbHBzR3JDODBHSmhvWUdYYjkrWFZsWldab3paNDRTRXhPSFBVZFpXWm1lUEhtaXNMQ3drT2EzWk1rU05UUTA2TW1USnlvdUx0YlBmdmF6WVN1U2RIUjA2UFBQUDMvQmR4Yk1icmVQR05heDIrMEIxUmc2T3p2bDhYZ1VGeGNuaThVU0VIeEpTa3JTcmwyN1FyN3VwVXVYZE83Y3VZQnRKU1VsOHZsOG1qZHZYbEJMbExLeU1uazhIczJmUDMvRUNoK2g2dXpzVkhOemM5RDJucDRlSXhBaHlRakNTTkxUcDZQL3kybW9IWW5OWm51cGxXUUFBQUNBNzRvd0JRQUFBRjZwbDlGM0dRQUFqQzRyUVNwcmtwNzBTUk8vMjFycEszZnExQ2sxTlRWcDVjcVZXckpraWJIOTh1WExPbi8rdkJGR0dWSmRYYTNMbHk5cjkrN2Rpb3lNbE1sazBySmx5MlN4V0hUKy9IbWRQbjFhR3pkdUREZ21MaTVPSzFhc0NGaXc5bmc4dW5UcGtpb3FLdVIydTlYWTJLaVpNMmNHZlRPL3JLeE16YzNOT25Ma2lPTGk0bFJRVUtEWnMyZkxZckVvTVRGUm16WnRDdnAydnorcjFhbzllL2E4OFAzNWgzLzRCNk95dzBqT25qMXJ0SFRJejgvWDNMbHpRejcvZ2dVTDFOZlhwNHFLQ3RYVzFxcXJxMHZidDI5WGJHeXNNZWJ5NWN2R2d2bFFXNU83ZCsvcTJMRmp4cGpXMWxaSjB2bno1NDIyTERObnpsUkRRNE1rS1RVMU5TaE04Zmp4WTBuU3BFbVRSbXp2VVYxZHJRc1hMa2dhREVsTW5EaHh6UGRrc1ZpMGRldFdmZmJaWitycjY5UCsvZnYxd1FjZkdKVVJobmk5WGoxNzltek04NFZxdEQvbnpwbzFTN05telRKZS8vYTN2MVY3ZTdzMmJkcWtLVk9tU0pJYUd4dURqbXRvYUZCc2JLeVNrNU9OYlFNREE2cXJxMU5lWHQ2d0lTMlh5eVdmenllcjFhckN3c0x2OHBiR3RIWHJWaVBzNDNBNDlNLy8vTS95K1h4YXMyWk53SE5vdFZxTkVFeG5aNmRjTHBkUjVlUjVRL2NoTlRYMXRZYlFBQUFBZ0xFUXBnQUFBTUFyWmJQWnhsd1FBQURnVGVMeGVHUXltV1EybTEvYnd1Qi9XekFZcHZnLzMwci9hN2tVUGZ5YTVmZnU3dDI3cXE2dVZtNXVia0NRUXBKdTM3NHRzOW1zQlFzV0tEMDlYVGFiVGMzTnpTb3JLMU43ZTd2T25qMnJMVnUyR09PWExGbWkxdFpXVlZWVktUYzNWOU9uVHpmMnhjYkdHdC9POS9sOHVuMzd0bkVlYWJCQ3cvcjE2MlczMjlYUjBhRkhqeDRwSVNGQmt5ZFAxdTdkdTFWVFU2TUxGeTZvcTZ0THAwK2ZWa1ZGaFpZc1dhSzVjK2NHTEpDUHhPbDB2b3piRmNUdGR1dk1tVE82Y2VPR0pHbnUzTGxhczJiTnVNK3pmUGx5U1ZKRlJZV2VQSG1pMy8zdWQxcTFhcFhtelpzbms4bWtodzhmcXE2dUx1Q1lqbzRPZFhSMEJKMnJ2cjdlK0xtNXVka0lHQXpYMnFHM3QxZVNGQk1UTSt5ODd0Ky9yeE1uVGtnYS9JeVdMbDBhOG51S2o0L1hqaDA3OU1VWFg2aXJxMHQ3OSs3VnJsMjdBaXAySkNVbDZkZS8vblhJNTN6VmtwT1Q5ZDU3N3htQm5zcktTcDA2ZFVvUkVSSDY2S09QbEpDUUlKL1Bwd01IRHVqUm8wZTZlZk9tTm03Y3FPenNiQ1VrSkJnQkdJdkZvcDA3ZDZxcnEwdDJ1MzNFeWlaZXIzZkVmYUZXWVBHdkVsSmJXMnQ4M21GaFlVRWhvNWlZR0VWSFI2dTN0MWVOalkxS1QwOGY5cHhEejlCSUFSc0FBQURnKzBLWUFnQUFBSzlVVEV5TSt2djdxVkFCQVBoUjhQbDhjanFkc2xnc3NscXRyeTFNRVcyVi9rZUI5RC9McEYrY0hQeDUzb3QzbW5nbGZENmZ6cDgvTDV2TnByVnIxd2J0VDA5UDEvYnQyd1BhRUV5ZVBGa1JFUkg2NnF1dmRPZk9IWG05M29CRjM3VnIxNnErdmw3LzhSLy9vYmZlZWl2Z2ZudTlYdFhVMU9qaXhZdEdDQ0ErUGw0clY2NVVUazZPSkttdHJVMzc5KzlYWDErZlltSmk5QmQvOFJlS2lJalEzTGx6Tlh2MmJOWFUxS2lpb2tLZG5aMzY1cHR2OU8yMzMyckpraVdhTTJmT2lLMG5uRTZuUHZua2s1ZHl6L3oxOVBTb3VMallxTzZRbDVlbmQ5NTU1NFhQdDN6NWNzWEd4dXJNbVROeU9wMDZmZnEwcmwrL3J0V3JWd2RVSHdoVlIwZUgvdkNIUHhpdnU3dTdnOGFNRnFab2FtclNsMTkrS2EvWGE3UnpNWnZOQVdOOFB0K292NmVtVHAycWJkdTI2Y2lSSStycjY5Ty8vL3UvYSszYXRabzNiNTZrd1JZc28xVVZlZDBpSWlLVWxaVWxuOCtuc3JJeWxaZVhTeHI4YklmYVhaaE1KcTFldlZwSGp4N1YzYnQzOWZ2Zi8xNWJ0bXdKQ0I2VWxwYnE0c1dMWTE3dm4vN3BuNGJkYmpLWjlKdmYvR2JjODc5OSszYkE2NkdnbFAvdjBiUzBOTlhXMXVyaHc0ZkRoaW42K3ZxTUtpaVptWm5qbmdNQUFBRHdLaEdtQUFBQXdDc1ZIUjJ0N3U1dTlmZjNmOTlUQVFEZ2xYTzVYUEo2dmJKWUxMTFpiQ0YvMi90bFdKWW0vZC9WMHYvK1Z2cnY1d2Ezelp2dzhzNXZrdlRMYVM5Ky9LTkhqOVRTMHFMQ3drSkZSa1lHN1IrcENzRlFtd2UzMnkybjB4blF1aU15TWxMNStma3FMeS9YbzBlUGxKYVdadXo3NG9zdjlPREJBMG1TM1c3WDIyKy9yZm56NXhzaGlKYVdGdTNmdjE4T2gwTnhjWEhxNnVyU1o1OTlwdmZlZTAvSnlja0tDd3ZUN05temxaZVhwNnFxS3BXVmxhbW5wMGZmZlBPTkprNmNxRW1USmdYTU15d3NUQ2twM3ozQjB0cmFPbXdJdGJxNjJnaFNMRm15UkN0V3JQak9ZWjI1YytjcUpTVkZSNDhlVldkbnA5cmIyMlV5bVVZTWlvem00c1dMOHZsOG1qVnJsbXBxYXRUUzBoSTBacWcxeUZCUVlFaGRYWjJPSGowcXQ5dXRpSWdJN2RxMUsrQnpsZ2JETVo5OTlwbFNVMU5WVUZDZ3hNVEVZZWVSbFpXbEhUdDI2T2pSbzNJNm5UcDE2cFR1M0xtakRSczJCTFg5K0NIbzcrL1g4ZVBIVlZkWEo1UEpwUFhyMTJ2Ky9Qa0JZOUxTMHJSbnp4NTkrZVdYYW1wcTB2NzkrN1Y2OVdvdFdyUkkwdUR2ZzZTa3BCR3YwZEhSSVovUHA4VEV4R0dmbWVkREs2SG82ZW5SM2J0M2pkY1hMMTVVYjIrdjZ1cnF0R1hMRnVPYzZlbnBxcTJ0MWIxNzk3Unk1Y3FnODl5NWMwZlNZSldPaElTRWNjOERBQUFBZUpVSVV3QUFBT0NWbXpCaGdob2JHNmxPQVFCNG83bmRiamtjRGxtdFZrVkhSOHRxZmYyOU51YWxTSisrSzExdmtlbzZCLy81UXpIVU5tS29La1NvK3ZyNkpFbFdxMVhoNGVGQiszTnljbFJlWHE3Nit2cUFNRVZoWWFGYVdscTBjT0ZDNWVmbkJ4eGJYVjJ0MDZkUHkrVnlxYUNnUUN0V3JORHAwNmRWV1ZtcHZYdjNhc09HRGNyTHk1TTBHSktZTzNldTh2THlkUG55WlhrOG5xQWdoVFJZYmVIblAvKzU4ZnJpeFl1S2lZblJqQmt6eGhWTytKZC8rUmYxOS9jSExYcS8vZmJiYW05djEvVHAwelZod2dUOTR6LytZOGpuSE1uR2pSdVZrWkdodi96THYxUlpXWm1Ta3BJMGJkcGdZcWFucDBmLytxLy9HdEo1NHVQanRYYnRXajErL0ZocjE2N1ZvMGVQOVBUcFUvWDE5Um1WUnA0OWU2YSt2ajVGUmtZYTdTbWt3VllSWDMzMWxieGVyK3gydTM3NjA1OE91NmhlVlZXbGxwWVd0YlMwYVBMa3lTT0dLU1FwSXlOREgzNzRvUTRkT3FTZW5oN2R1M2RQYlcxdEFXR0tpb29LbzEzS2VHemN1RkZUcDA0ZDkzSCtXbHRiOWZqeFk2V21wcXE0dUZoZFhWMktpSWpRbGkxYlJteUZFUmtacWZmZmYxK25UcDFTZFhXMXpwNDlxOWJXVm0zWXNFSDUrZm5Lejg4ZjhYcC85M2QvSjVmTHBkMjdkd2RVZnZrdUtpc3I1ZlA1bEpLU29wYVdGdVhtNXVyV3JWdTZmZnUyamh3NW9tM2J0c2xzTmlzek0xTW1rMG5OemMxcWJXM1ZoQW1CQ2ErclY2OUtrbkp6YzEvS3ZBQUFBSUNYaVRBRkFBQUFYcW1oYnplbXBxYnF5Wk1uWTVabkJnRGd6NDNQNTVQTDVaTEQ0WkRaYkZaVVZKVGk0K05sc1ZpK2wvL21SVnNIcTFRc1M1TTA2K1dldTc3K3hZOXRhbXBTZEhTMGtwT1R4M1ZjWldXbHBNR0tBOFBkeitUa1pFVkhSNnVwcVNsZys5U3BVL1hMWC80eUlNamdjcmwwNXN3WlZWVlZ5V1F5YWNPR0RVWVZnSGZmZlZjeE1URXFLeXZUc1dQSFZGMWRyWFhyMWhtTDloYUxSVysvL1haSWM3NXk1WXJPbnordnlNaElUWjQ4T2FnU3cyaisrcS8vZXNSOW16ZHZsaVE5ZWZKRXo1NDlDL21jSXhtcUhtQ3hXTFJxMWFxQWZVUFB0YzFtR3pZOElnMVdpM2o0OEtHY1RxZW1UWnVtUFh2MktDSWlRaWtwS1hyNjlLbWFtcG8wWThZTVNZT1ZTU1FwTlRVMTRCeHBhV2xLU0VqUXdNQ0FQdmpnZzJGREVtNjMyMmlCa1phV3BqbHo1b3o1M2xKU1V2VHpuLzljeDQ4ZjE2UkprNEphU0RnY0RuVjFkWTE1bnVIbU1sN2QzZDNHY1FjUEhwVFQ2VlI0ZUxoV3IxNnRycTR1SlNjbmE4ZU9IV05XWnJCWUxOcTBhWk5pWTJOVlVWR2hycTZ1N3lXc1BEQXdvS3RYcnlvdUxrNlRKMDlXUzB1TFltTmo5Wk9mL0VTZmYvNjU2dXJxOVBYWFgydkxsaTJLakl4VWVucTZHaG9hZE8zYU5XM1lzTUU0ejkyN2Q5WGUzaTZielJaVWpRTUFBQUQ0SVNCTUFRQUFnRmN1TEN4TTRlSGhTa3hNVkZ0Ym16d2VqMUgyL0hXV1B3Y0E0R1h4ZXIzeStYenllcjBhR0JpUTErdVYxV3FWM1c1WFltS2l3c1BEK1cvY2MvcjYrc2JkWnFHaG9VSFYxZFVLQ3dzYk5jZ1FGeGVuM3Q3ZW9PMytRWW83ZCs2b3BLUkVYVjFkQ2c4UDErYk5tNE1XMkFzTEN6Vng0a1I5L2ZYWHVuZnZudjd0My81TkN4Y3UxTUtGQ3dPcUtZem14bzBiS2lrcGtUUVlLajF5NUVoSXh3MG5QVDFkSzFhc0NOcWVtcHFxWC8vNjF3SGIydHZiOVljLy9FRm1zMW0vK3RXdlJnM3kvUGEzdjFWUFQwOUlGVE1TRWhMMC92dnZEN3ZQN1hicmIvLzJiNDNYUSsxYnBrK2ZydHJhV3QyK2Zkc0lVd3kxaEhnK21CRWRIYTJmL3ZTbjhucTlJejRmMzM3N3JYcDZlaFFXRnFaMzNua241SkNTM1c3WHpwMDdSdzBjRkJRVWpOaGl4dC9ubjM4K2JPdVNrVFExTmVuR2pSdDY4T0JCUUdoanFGWE45T25UTldmT0hKbk5abVZuWjh0bXM0Vjg3dVhMbHlzaElVRlpXVmtCbjJGM2Q3ZDZlbnFDeGcrOS8rYm01cURxTGtPaDUvRzRldldxK3Z2N1ZWQlFvTzd1Ym1ON2NuS3l0bS9mcmkrKytFTDM3OTlYVjFlWDR1UGpOVy9lUERVME5LaW1wa1lyVnF3d1dyaGN2SGhSa2pSbnpweWd0aTRBQUFEQUR3RmhDZ0FBQUx3V0ZvdEZNVEV4c2xxdDZ1cnFVbTl2cjl4dXQ3RVlCUURBbjZPaENrd1dpMFhSMGRHS2k0dFRSRVRFdU5vNi9GZzhlL1lzcU1UL2FGcGFXblQwNkZGSjBxcFZxMGF0YUdHMzI5WGEyanJzdnZiMmRwMDllMWIzN3QyVE5MalEvKzY3NzQ0WWpoaHFlL0hOTjkrb3RyWldseTVkMHBVclY1U1RrNk5GaXhhTldLVkJraTVkdXFSejU4NFpyL3Y2K293MkpTOWlwRVZ1azhrVXRQamUzOTh2YVRDY01GdzdGSDlEVlJKQ1djRDMrWHh5T3AzRDd2TjRQTU51bno1OXVpU3B2cjVlYnJkYlpyTlo5Zisvck1uekFSWnBzRVhLU0xxNnVveEY5L3o4L0hGWE5wRTBhdmdpTEN3c3BQc3czaW96RHg0OENHZ2pZaktaNVBQNVZGUlVwTm16Wnh2bnE2aW8wT25UcDhkMTdpRVpHUmtCcjY5Y3VhTExseStQT1A3Z3dZTkIyMkpqWS9XTFgvd2k1R3YyOVBUbzIyKy9sY1ZpMGJ4NTgxUmFXaHF3ZjlxMGFkcThlYk5TVTFPTmlpeVptWmxLU2twU2UzdTdTa3RMdFdIREJ0WFUxT2podzRjeW04MWF2SGh4eU5jSEFBQUFYaWYreng0QUFBQ3ZqY1ZpVVdSa3BHdzJtK0xqNCtWME91Vnl1ZVR4ZUFoVUFBRCs3SmhNSnBuTlpsbXRWdGxzTmxtdFZsa3NGaXBTak1CbXM0MjRLUCs4am80T0hUaHdRRTZuVS9QbnoxZCtmdjZvNDEwdVYxQ0FvTG01V1pjdVhkS3RXN2ZrOC9tTVZoWUxGaXdZYzJFOEtpcEsyN1p0MDkyN2QzWHUzRG0xdGJYcDVzMmJ1bm56cG1KaVlwU1ptYW1zckN5bHA2ZExHcXcyY09yVUtkMjhlVk5XcTFXYk4yL1dXMis5WmN6dGQ3LzduUndPaDNidTNLbXBVNmNhMXlrdUx0YTllL2UwZWZObVpXVmxHZHN2WExpZ2l4Y3ZqcXRhUVh0N3V5U0YxRkprS0FSaHRWckhITnZTMHFKUFB2a2s1SGxJZ3d2MGFXbHBhbXBxVWsxTmphS2pvOVhUMDZPWW1CaE5uRGh4WE9jNmUvYXMzRzYzNHVMaXRHelpzcUQ5ZCs3YzBjMmJON1Y1ODJhamJja1BRV0ppb3JLenM1V1JrYUhNekV6dDI3ZFA3ZTN0U2toSUNIait3c1BEaDIwZE1qQXdJS2ZUS2F2Vk9tTFZocEdlNDZsVHB5b3BLY2w0WFZsWkthL1hxOW16Wnh0Qkw0L0hFeEQyQ05YWnMyZmxkRHExZVBIaUVlYzFjK2JNb0hrdVg3NWN4Y1hGdW43OXVqSXpNNDNxTGN1V0xSczFUQU1BQUFCOG53aFRBQUFBNExVS0N3c3pGcHNpSWlMazgva0lVZ0FBL215WlRLYWdYeGhlWkdSa1NGVWFuajU5cW4zNzlxbXZyMCt6WjgvVyt2WHJ4enltdDdmWGFESFIxdGFta3BJU294TEZFTFBack11WEw0LzZ6ZjNSUkVWRnFhK3ZUejA5UGJwMjdacWVQWHVtOVBSMDFkWFZxYVNrUkoyZG5ZcU1qTlN1WGJzQ0FnTmxaV1Z5T0J4S1NVa0pxTXJnY0RpTWIrWm5abVlHQkNlR0Z0ZkhxakRoNy9Iang1S2tsSlNVTWNlNlhDNUpvWVVwN0haN1FORERuOC9uVTFWVjFiRDc1c3labzZhbUpsMjhlTkdvQXZMOEl2dFlhbXRyVlZkWEowbmFzR0ZEVU1XWGdZRUJuVHAxU3MrZVBWTjBkTFRXcmwwN3J2Ty9Tams1T2NySnlSbHozTWNmZnp6czlxRXFKM2w1ZVhybm5YZkdkZTJaTTJkcS92ejV4dXZxNm1wNXZWNnRYTGxTVVZGUmtnWXJ4YnhJbU1MaGNDZzhQRnhMbGl3WjEzRXpac3hRUmthR0dob2FkT2pRSWZsOFBrMmNPSkdxRkFBQUFQaEJJMHdCQUFDQTE0N0ZKZ0FBZm55U2s1TjE2OVl0OWZmM2ovaU45czdPVHYzeGozOVViMit2Y25OelZWUlVOT2FmR1J3T2h6bzZPcFNYbHlkcE1JRHc2TkVqU1ZKNmVycVdMRm1pNHVKaU9Sd09EUXdNdlBEOGQrM2FKWmZMcGNyS1N0WFgxMnYxNnRWNjhPQ0JEaDgrTEdtd0dzRG16WnNEdm1WLzdkbzFYYjU4V1dGaFlVRUw0cGN1WFpMSDQ5SHMyYk9EUWhOREZUeENEVk40UEI0MU5EUklrcVpNbVRMcVdLZlRhUVJaUXdsVHhNYkdxcWlvYU5oOWJyZDd4REJGYm02dXlzcksxTm5acWM3T1Rwbk5aaTFjdUhETTZ3MTU5dXlaMGY1aTBhSkZSaFVRZitIaDRTb3FLdEtoUTRkMDVjb1ZUWmt5UlRObXpBajVHaGkvdVhQbnl1Vnl5VzYzai92WW9xSWlmZnJwcDBaWWFOMjZkVlR5QVFBQXdBOGFZUW9BQUFBQUFBQzhjbGxaV2FxcHFWRkRRNE1SZlBEWDFkVVZFS1RZdEdsVFNPSExob1lHK1h3K1pXUmtTSkppWW1LMFpjc1dSVWRIS3pVMU5XRHNSeDk5cE9UazVISE4rOU5QUDVYRDRaQTBHRlNZTW1XSzNHNjNMQmFMNHVMaVZGQlFvTWpJU09YbjV4dno5WHE5K3RPZi9xU0xGeTlLa3RhdVhhdEpreVlaNTJ4cmF6TkNGc045TTMvb2VxRXVXTis2ZFV0T3AxTTJtMDNUcDA4ZmRheC9xNVZRd2hRK24yL0U5aXhEN1VLR1k3Rlk5UGJiYnh1QmlMeThQS05DUlNqWFBISGloQndPaDVLVGs3Vnk1Y29SeDJabVptcisvUG02ZHUyYVRwNDhxWWtUSjRaOEhXa3d0TkhXMWpibXVPRmFjYnhwdG0vZkxrbEJGVUQ4NWVUa3ZGQUF3dTEyR3kxYmhwdzVjMGE3ZHUweXFtV001dmJ0MjZxcXF0TEF3SUJtenB5cEJRc1dqSHNPQUFBQXdIZ1JwZ0FBQUFBQUFNQXJOMzM2ZE5sc05sMjZkRW01dWJrQlFZbnU3bTd0MjdkUFBUMDl5c3pNMUlZTkc0WmR2UFp2aFNFTkxycGZ2bnhaTnBzdG9IS0JmenNOZjJhek9lZ2NMOEovc1huVnFsVUIrMXBhV25UcTFDbWo3Y2JLbFNzREZuNGREb2VLaTR2bDhYaTBlUEhpWWNNZHZiMjlra0lMVXd3TURLaXNyRXlTTkh2MjdGRVh3b2ZHRDcySFVNSXFMUzB0K3VTVFQ4WWNOOUt4L2o4UERBeUVWRzNqd29VTHFxK3ZsOWxzMXRhdFc4ZDhUNnRXcmRLOWUvZlUyZG1wcjc3NlNydDM3dzU1d2IreXNsS1ZsWlVoalgzVFpXZG5qem5HYkRhUCs3d2RIUjA2ZHV5WW5qeDVJbW53T2EycHFWRnpjN04rLy92ZnE2aW9hTmpLSTBQS3k4dU5aMXlTR2hzYjVYUTZ4OTFxQkFBQUFCZ3Z3aFFBQUFBQUFBQjQ1Y0xEdzFWUVVLQS8vZWxQcXFxcTBwdzVjNHg5bFpXVjZ1cnFraVRWMTlmcjcvLys3NE9PTjVsTStzMXZmaE93cmFxcVNpMHRMVnE1Y21YSUxURmVsWTZPRGwyNGNFRTFOVFh5K1h5eTJXd3FLaXBTVGs2T01hYTN0MWNIRHg1VVIwZUhKazJhcE9YTGx3OTdycDZlSGtsU1pHVGtxTmYwK1h3NmVmS2t1cnE2WkxQWlZGQlFNT1k4bno1OUd0SzVoOWp0ZHFQcXgvTzhYcTl1M3J3NTdMNXo1ODdwK3ZYcmtnWXJZRFEzTit1UGYveWpkdTdjR2RBSzVYazNiOTQwRnM1WHIxNGRVaVVSbTgybWQ5OTlWL3YyN1ZOVFU1TXVYcnlvcFV1WGpubWNKTVhGeFNrK1BqNmtzVkxvMVVKKzZMcTd1eVVGQjVSZUpxL1hxNnRYcjZxMHRGUnV0MXRtczFrYk4yNVVibTZ1c3JPemRmVG9VZlgyOXVyQWdRT2FOV3VXVnF4WUVmUnM5UGYzcTZLaVFtYXpXZHUyYlpNa0hUdDJUR1ZsWlZxd1lNRXJuVDhBQUFCQW1BSUFBQUFBQUFDdlJYNSt2bTdjdUtFelo4NG9KU1hGYU1OaHQ5dVZtSmc0NnJIUFYxRm9ibTdXbVRObkZCOGZyMFdMRnIyeU9ZL0c1L09wcnE1T04yN2NVSDE5dmJFOUt5dEw2OWF0QzJnM2NmLytmWDM5OWRmcTdlMVZZbUtpM252dnZXRXJMclMxdGFtdnIwL1M0RUwvU0x4ZXIwNmNPS0hhMmxwSjBwbzFhMFlOS1F5NWMrZU9KQ2twS1Ntazl4Z2JHNnRObXpZTnU4L3RkZ2VGS2R4dXQwNmZQcTJxcWlwSjBycDE2elJ4NGtSOThjVVhhbWxwMFdlZmZhYWlvcUtnZ0VaZlg1L0t5OHQxN2RvMVNZT1ZNNTQrZmFxVEowL0s1WExKNC9ISTVYTEo3WGJMNVhJWlB6dWRUdVBuSWVYbDVabytmWHBBYTVXUjVPYm1hc1dLRlNIZGk1RU1WUktSUW11ZDhuMXBiVzNWZ1FNSFpMRlkxTkhSSVVtYU9ISGlpT085WHE5UnlXUzhGU251M3IycmtwSVN0YmUzU3hwOGxyZHUzV3A4SmxsWldmcjQ0NC8xNVpkZjZ1blRwNnF1cmxadGJhM216NSt2aFFzWEdzOStaMmVudkY2djB0UFRsWldWSldtd3lzM3QyN2ZWMmRtcGxKU1U4ZDBFQUFBQVlCd0lVd0FBQUFBQUFPQzFzRnF0MnJsenAvYnUzYXZEaHcvckp6LzVpWktUazdWbzBhSnhCU0phVzF0MStQQmhoWVdGalJoS0dFNUpTY200SzFnNG5jNFI5NWxNSnRYVzFocEJpclMwTkMxYnRreHZ2ZldXTWFhbnAwZWxwYVdxcnE2V05MaDR2WFBuVHZYMDlNamhjTWhtczhscXRTb3NMRXd0TFMwNmMrYU1NUzRpSW1MWTY3YTF0ZW5reVpONjlPaVJKR254NHNXYU8zZXVzYisxdFZWT3AxT3hzYkd5V3EyeVdDenE3KzlYZFhXMU1ZOVFXanFNcGJtNVdkSi9WV3ZvN3U3V2tTTkg5UGp4WTVuTlpoVVZGU2t2TDArU3RIdjNiaDArZkZnOVBUMDZlUENnOHZMeXRITGxTaU1BNG5LNUF0cHR1TjF1WGIxNk5hUjVtRXdtMld3MjJXdzJPWjFPT1oxT0hUOStYSHYyN0JueDJjakp5VkZpWXFJUjZBbEZVMU9UekdhemNVL05ack1HQmdaMC92eDVTWU5WSG9idVJYOS92L3I3KzJXMzI5WFQwMk5VWGhtYXo2MWJ0NHpneUhDR3FwUFUxZFVad1lmaExGMjZOT0I1RzAxOGZMemEydHJrOVhwbE1wbVVscFlXVUIybHNiRlJOcHZOK0QxeS9mcDFlYjFlU1FvSUJvM20zcjE3S2k4dlYxTlRrN0Z0OXV6WldyTm1UZER6bkp5Y3JEMTc5cWkwdEZULytaLy9LYmZicmN1WEwrdktsU3Y2OE1NUGxaYVdab1FxbXB1YjFkM2RMWXZGWXJUUUNTVThCQUFBQUh3WGhDa0FBQUFBQUFEdzJpUW5KMnZyMXEwcUxpN1czcjE3dFhIalJzMllNU1BrNDJ0cmEzWGl4QW41ZkQ1dDI3WXRwRFlRUXg0K2ZQZ2lVeDVWVVZHUlltSmlsSk9URS9BdC80R0JBWldVbEtpbXBrWWVqMGVTTkgvK2ZLMVpzMFlXaTBWNzkrNDFGdGlmWnpLWmhtMEIwdG5acVV1WEx1bkdqUnZ5ZUR3eW1Vd3FMQ3hVWVdGaHdMaUdoZ1pqZ1g4NEtTa3BtalZyMW91OFhlM2Z2MTl0YlcweW04MUdSWWEwdERSVlZsYXFwS1JFVHFkVENRa0oycnAxYTBCUUlUVTFWUjkvL0xHT0hqMnFodzhmcXFhbVJrbEpTWHI3N2JjbERTNzB6NTA3VjFWVlZVcE9UbFpzYkt6c2Ryc2lJaUprdDlzVkhoNnU4UEJ3UlVSRUdBdis0ZUhoUmhqRi83MGZQSGhRN2UzdEtpc3IwNnBWcTRaOUgybHBhVXBMU3h2WGV5OHZMOWU5ZS9kRzNEOFVISkVHMjc3czNiczNZTC9GWWxGQ1FvS2t3YkJFS005algxK2ZVYWxrT1BQbXpUTituang1c3ViTm16ZGkxUkdyMWFxLytadS9rYy9uTThJZy9rcExTOVhZMkJoMFhIcDZla2p0TlByNit2VDExMThiODAxS1N0S0dEUnMwZGVyVUVZK3gyV3hhdDI2ZGNuTnpWVkpTb2tlUEhxbWdvTUQ0Yk94MnUyYk5tcVhxNm1wOSt1bW5NcGxNOG5xOUJFUmViUUFBQnhaSlJFRlV5czNOZldOYXJnQUFBT0NIaXpBRkFBQUFBQUFBWHF1TWpBejk3R2MvMCtIRGgxVmNYS3hwMDZhcHNMQlFhV2xwQ2dzTEN4cnY5WHJWMU5Ta3NySXlQWHo0VURFeE1YcnZ2ZmZHVlZWQWtqWnYzanhtTzVIbjdkdTNiOVRxRkJhTFpkZ0YrL0R3Y0hrOEhuazhIaVVuSjJ2OSt2VUJpOG9USmt3SUNsTllyVlpObkRoeHhHb0RKU1VscXF1cmt6VFlObUhUcGsyYU1tVkswTGdKRXliSVpyTVoxeDlpdDl1Vms1T2pGU3RXaEZ6TjQzbHhjWEc2Zi8rK3BNR0Y4UFQwZEJVV0Z1cisvZnZ5K1h6S3o4L1hzbVhMaGwxOGo0cUswZ2NmZktBclY2Nm9zYkZSUzVZc0NkaS9aczBhclZ1M2J0aG5JRlFaR1JuS3pjMVZZMlBqcUl2NEx5STFOWFhZTUVWVVZKU3lzN01Ebm9Pa3BDU0ZoWVVabFIyaW9xSzBhdFVxbytwRFhsNmVwazJiOXAzbjVOOEtKaWNuUnprNU9hT09IeTBVa1pLU0VoQ21zTmxzbWpadG10YXZYeC9TWEtLaW9yUjE2MWFkT0hGQ1M1Y3UxYXhaczRMYTg0eGs4dVRKK3VpamozVHYzcjJnKy9MT08rOG9JaUpDdDI3ZGtzL24wOHlaTTdWeTVjcVF6Z3NBQUFCOEZ5YWZ6K2Y3dmljQkFBQUFBQUNBSDc2aGRoWXZpOFBoVUVWRmhhNWR1eWFQeHlPNzNhNHBVNllvT2pwYWRydGREb2REdmIyOWFteHNsTVBoa05sczF2ejU4N1YwNmRJL2kyK2x1OTF1TlRRMEtEczdPK1JGNWRFNG5VNGRPM1pNbVptWm1qMTdkc2loQTdmYkxVa3ZIS0FZanMvbkMzcFBUcWN6cEFvR3I1ckQ0VkJZV05pNFc3cU1oOC9uMDlCZnE0NzJPZmg4UG5tOTNxQXFFRDlrUSsvdFJVTXR3ejBiYjdLK3ZqNGxKeWRyd29RSkFWVlNBQUFBOE9lUE1BVUFBQUFBQUFCQzhyTERGRU82dTd0MTY5WXQxZGZYNjhtVEo4Yml2L1JmMVJveU1qSTBjK1pNeGNiR3ZwSTVBTUNMSUV3QkFBRHc1aUpNQVFBQUFBQUFnSkM4cWpERjh3WUdCalF3TUtEdzhQQlhXbDBBQUw0cndoUUFBQUJ2cnBkWDJ3OEFBQUFBQUFCdk5JdkZFbEExNGxVaFJBSGd6NEhINDVHa0gxVmJFd0FBZ0IrVEYydDhCd0FBQUFBQWdCOGRDcHdDQUFBQUFINHNDRk1BQUFBQUFBQWdKRGFiN2Z1ZUFnRDhZSGc4SHBsTUpwbk5acXBUQUFBQXZJRUlVd0FBQUFBQUFDQWtNVEV4TEJnQ2dBWXI5VGlkVG9XRmhjbHF0Zkx2UmdBQWdEY1FZUW9BQUFBQUFBQ0VKRG82V3VIaDRkLzNOQURnZStkeXVlVDFlbVd4V0dTejJSUVd4bCsxQXdBQXZHbjRFeDRBQUFBQUFBQkNObUhDQkw2QkRlQkh6ZTEyeStGd3lHS3hLRG82V2xhcjlmdWVFZ0FBQUY0QndoUUFBQUFBQUFBSWljbGtrc1ZpVVdwcXFxVEJNdmNBOEdNeDFOcWpyNjlQWnJOWlVWRlJpbytQbDhWaUlXUUdBQUR3QmpMNStMOWVBQUFBQUFBQWpJUGI3VlpQVDQvYTJ0cms5WHFOOHZhVXVRZndwdkY2dmZMNWZQSjZ2Um9ZR0RCYWU5anRkaVVuSnlzNk9sb1dpK1g3bmlZQUFBQmVBY0lVQUFBQUFBQUFHRGUzMjYzKy9uNTFkWFdwdDdkWGJyZmJXSFFFZ0RlTnlXUlNXRmlZMGRvakxpNU9FUkVSQkNrQUFBRGVZSVFwQUFBQUFBQUE4RUs4WHEvY2JyZGNMcGVjVHFkY0xwYzhIZytCQ2dCdkZKUEpKTFBaTEt2Vktwdk5KcXZWS292RlFqVWVBQUNBTnh4aENnQUFBQUFBQUx3d244OFg5QXNBM2pRbWt5bm9Gd0FBQU41c2hDa0FBQUFBQUFBQUFBQUFBQUQ4VUljTUFBQUFBQUFBQUFBQUFBREFEMkVLQUFBQUFBQUFBQUFBQUFBQVA0UXBBQUFBQUFBQUFBQUFBQUFBL0JDbUFBQUFBQUFBQUFBQUFBQUE4RU9ZQWdBQUFBQUFBQUFBQUFBQXdBOWhDZ0FBQUFBQUFBQUFBQUFBQUQrRUtRQUFBQUFBQUFBQUFBQUFBUHdRcGdBQUFBQUFBQUFBQUFBQUFQQkRtQUlBQUFBQUFBQUFBQUFBQU1BUFlRb0FBQUFBQUFBQUFBQUFBQUEvaENrQUFBQUFBQUFBQUFBQUFBRDhFS1lBQUFBQUFBQUFBQUFBQUFEd1E1Z0NBQUFBQUFBQUFBQUFBQURBRDJFS0FBQUFBQUFBQUFBQUFBQUFQNFFwQUFBQUFBQUFBQUFBQUFBQS9CQ21BQUFBQUFBQUFBQUFBQUFBOEVPWUFnQUFBQUFBQUFBQUFBQUF3QTloQ2dBQUFBQUFBQUFBQUFBQUFEK0VLUUFBQUFBQUFBQUFBQUFBQVB3UXBnQUFBQUFBQUFBQUFBQUFBUEJEbUFJQUFBQUFBQUFBQUFBQUFNQVBZUW9BQUFBQUFBQUFBQUFBQUFBL2hDa0FBQUFBQUFBQUFBQUFBQUQ4RUtZQUFBQUFBQUFBQUFBQUFBRHdRNWdDQUFBQUFBQUFBQUFBQUFEQUQyRUtBQUFBQUFBQUFBQUFBQUFBUDRRcEFBQUFBQUFBQUFBQUFBQUEvQkNtQUFBQUFBQUFBQUFBQUFBQThFT1lBZ0FBQUFBQUFBQUFBQUFBd0E5aENnQUFBQUFBQUFBQUFBQUFBRCtFS1FBQUFBQUFBQUFBQUFBQUFQd1FwZ0FBQUFBQUFBQUFBQUFBQVBCRG1BSUFBQUFBQUFBQUFBQUFBTUFQWVFvQUFBQUFBQUFBQUFBQUFBQS9oQ2tBQUFBQUFBQUFBQUFBQUFEOEVLWUFBQUFBQUFBQUFBQUFBQUR3UTVnQ0FBQUFBQUFBQUFBQUFBREFEMkVLQUFBQUFBQUFBQUFBQUFBQVA0UXBBQUFBQUFBQUFBQUFBQUFBL0JDbUFBQUFBQUFBQUFBQUFBQUE4RU9ZQWdBQUFBQUFBQUFBQUFBQXdNLy9BMnYvN3RhdnZWUmNBQUFBQUVsRlRrU3VRbUNDIiwKCSJUaGVtZSIgOiAiIiwKCSJUeXBlIiA6ICJtaW5kIiwKCSJWZXJzaW9uIiA6ICIxMiIKfQo="/>
    </extobj>
    <extobj name="C9F754DE-2CAD-44b6-B708-469DEB6407EB-8">
      <extobjdata type="C9F754DE-2CAD-44b6-B708-469DEB6407EB" data="ewoJIkZpbGVJZCIgOiAiMjgwMTg2MzM3OTAzIiwKCSJHcm91cElkIiA6ICI2MTcyNzY3ODkiLAoJIkltYWdlIiA6ICJpVkJPUncwS0dnb0FBQUFOU1VoRVVnQUFCWmdBQUFHdENBWUFBQUNiVlJISkFBQUFBWE5TUjBJQXJzNGM2UUFBSUFCSlJFRlVlSnpzM1hkNFZPZVpOdkQ3VEpGR0d2VmVrQVFxQ0JDaWlDSjZCMk1EeHJqaDJFNWlKM0UyVHRuc2w5MTh1OGxlMmQ3ejdTYWI1aVIybkRpeEhXT0REZGpZZEJBZEJPcTk5OTVITTVwNnp2ZkhTSU9HbVpGR0k0RWtjdit1aXd2Tm5QYk82R2hBOTNuTzh3cVNKRWtnSWlJaUlpSWlJaUlpSXBvZzJYUVBnSWlJaUlpSWlJaUlpSWhtSndiTVJFUkVSRVJFUkVSRVJPUVJCc3hFUkVSRVJFUkVSRVJFNUJFR3pFUkVSRVJFUkVSRVJFVGtFUWJNUkVSRVJFUkVSRVJFUk9RUkJzeEVSRVJFUkVSRVJFUkU1QkVHekVSRVJFUkVSRVJFUkVUa0VRYk1SRVJFUkVSRVJFUkVST1FSQnN4RVJFUkVSRVJFUkVSRTVCRUd6RVJFUkVSRVJFUkVSRVRrRVFiTVJFUkVSRVJFUkVSRVJPUVJCc3hFUkVSRVJFUkVSRVJFNUJFR3pFUkVSRVJFUkVSRVJFVGtFUWJNUkVSRVJFUkVSRVJFUk9RUkJzeEVSRVJFUkVSRVJFUkU1QkVHekVSRVJFUkVSRVJFUkVUa0VRYk1SRVJFUkVSRVJFUkVST1FSQnN4RVJFUkVSRVJFUkVSRTVCRUd6RVJFUkVSRVJFUkVSRVRrRVFiTVJFUkVSRVJFUkVSRVJPUVJCc3hFUkVSRVJFUkVSRVJFNUJFR3pFUkVSRVJFUkVSRVJFVGtFUWJNUkVSRVJFUkVSRVJFUk9RUkJzeEVSRVJFUkVSRVJFUkU1QkVHekVSRVJFUkVSRVJFUkVUa0VRYk1SRVJFUkVSRVJFUkVST1FSQnN4RVJFUkVSRVJFUkVSRTVCRUd6RVJFUkVSRVJFUkVSRVRrRVFiTVJFUkVSRVJFUkVSRVJPUVJCc3hFUkVSRVJFUkVSRVJFNUJFR3pFUkVSRVJFUkVSRVJFVGtFUWJNUkVSRVJFUkVSRVJFUk9RUkJzeEVSRVJFUkVSRVJFUkU1QkVHekVSRVJFUkVSRVJFUkVUa0VRYk1SRVJFUkVSRVJFUkVST1FSQnN4RVJFUkVSRVJFUkVSRTVCRUd6RVJFUkVSRVJFUkVSRVRrRVFiTVJFUkVSRVJFUkVSRVJPUVJCc3hFUkVSRVJFUkVSRVJFNUJFR3pFUkVSRVJFUkVSRVJFVGtFUWJNUkVSRVJFUkVSRVJFUk9RUkJzeEVSRVJFUkVSRVJFUkU1QkVHekVSRVJFUkVSRVJFUkVUa0VRYk1SRVJFUkVSRVJFUkVST1FSQnN4RVJFUkVSRVJFUkVSRTVCSEZkQStBaUlpSWlJaUk2SDZTZEQzQVlDZGdISVFneUNDWjlkTTlKQ0lpbWlrVTNwQWtDVkNxSWFuRElmZ0dReEFFQ0lJdzNTT2JOUVJKa3FUcEhnUVJFUkVSRVJIUi9TQjFsZ05EQTRCa251NmhFQkhSRENkQ0R0SGJEMUpJTWhRS0JXUXlObjl3QndObUlpSWlJaUlpZWloSkxmbUFTVGZkd3lBaW9sbEVBbUNHRXFhd2hWQ3BWSkRMNWRNOXBCbVBNVHdSRVJFUkVSRTlkS1RPY29iTFJFUTBZUUlBaFdTQzFGbUJ3Y0ZCV0N5VzZSN1NqTWVBbVlpSWlJaUlpQjRxa3E0SEdPcWY3bUVRRWRFc0pRaUF0NlNIcnFjRkJvTUJvaWhPOTVCbU5BYk1SRVJFUkVSRTlIRFJ0QU1TSzg2SWlNaHpDaG5nYTlGZ1lHQ0FWY3pqWU1CTVJFUkVSRVJFRHhlMnhpQWlvaW1na2xtZzBXaGdOcHZCYWV4Y1k4Qk1SRVJFUkVSRUR4bGh1Z2RBUkVRUEJRRW1rd2xHbzVFQjh4Z1lNQk1SRVJFUkVkSER4V0tZN2hFUUVkRkR3RXN1d1dLeHdHZzBzZy96R0Jnd0V4RVJFUkVSRVJFUkVUa2hTUkpiWkl5REFUTVJFUkVSRVJFUkVSRVJlWVFCTXhFUkVSRVJFUkVSRVpFTHJGNGVHd05tSWlJaUlpSWlJaUlpSXZJSUEyWWlJaUlpSWlJaUlpSWk4Z2dEWmlJaUlpSWlJcUlaS0xlOEh1OThkZzFYOHlzZGxwbk1ablQzRFhxMDN6Nk5EcGR5eTVGYlhqL1pJVTZLeFNMQ1pEYkRZaEVmNkhGMWVnT3FHdHRSMzlyMVFJODdXeGhONXZ1Ni9reWlIVExnNDB1NUtLdHJuYko5bXN3VzVKVFZUZmk4MWc0WlVGelRqSXFHdGlrYnkyUU42dlRqcm5QbzlFMWN5YXVBeVR4N3p3T2FQTVYwRDRDSWlJaUlpSWpvVDlYMWdpcTBkdlZoV1dvOEVtTWo3SmFWMURUalNsNGxkSG9qMWk5TnNWdjI3c2tieUMydnh6TTdWanNzRzA5clZ4LytlUElHNHFOQ3NUdzFZZEt2d1ZPL09Id09KVFV0MkxBc0JTODh1czZqZlVpU2hLTVhjNkEzR1BHNTNXdmQycWErdFJzL2VlOE1Ja0lDOEk5L2RtQkN4eHZTRzZFekdEMFpxaU1KQ0EzeWMzeGFrc1lNYldVeUFVcUZ3bTc5OGZyRENvSUFRUkRjR3RhUDNqMEZpMFhFdmszTGtKNGNaN2RNRkVYSVpIZHJGZDg3ZFFNM2lxcng5Njg4Z2VBQXRWdjduMG1Pbk12RzljSnFSSlRXNFFkZmZod0toWHpTK3l5b2JNUWJSN01Rb1BiQlAzM3RBTHk5bEc1dDE5elppNThkT29zZ2YxLzgremVmY2JyT2d6dzNMdHd1eGZGTHVYaDYreXFYbnpFTmJkMjRlS2NNUWY2K0UvNGNvb2NMQTJZaUlpSWlJaUtpYVhMcVJpSGF1d2ZnN2FWMENKaGJ1L29CQU5GaFFYYlBTNUtFUUQ4ZkdJeG12UDNwTmVTVjErUHplOVlqUU8wekpXUDY1Wkh6S0s5M3I0cnlSOTk1M3VQamFMVFc2a2cvSDVYSCs2aHQ2Y1NabThXUUpBa0t1UnpQN0Z3OTdqYWlhQTNjNUxLSjM5U2RsVnVPWXhkekpyeWRNd3FGSEQvOTdvc096L2RwZFBqK3p3KzczRzV4VWl5Kzhld08yK05qV1RrNGRiMW96R085K3ZRMkxFbUpHM01kQU9qb0dVQmRpN1d5MjFmbGJiZk1hRExqSDM1OUZNbHpJdkQ4N2pWUWVYdEJKaE5nTUpweDlsWXhudGt4L25zLzAremZrb0djOG5wMDlBemd6SzFpUExwdXlhVDNtVjFjQXdDSUNROXlPMXgyMTRNOE43UkRCdHRuVEc1WlBWNThiQjJDL0gzdDFybFpWQTBBV0xGZzdvUXEyZThOd21uMjQzZVRpSWlJaUlpSWFCcFVOclNqdlhzQU1wbUFEY3NjcS85YXUvb0FXSU9xMFFSQndCTmJWaUFsTGdwdm5iaUNvdXBtL05QcngvQzVSOVpneGNLNWt4NlhyN2NYQXYzR0RxdmJ1d2NtZlp6QklRTUFRTzNyUGM2YXJpWEdSdURncnRWNDc5Uk5uTDlkQ3FWQ2ppZTJyaGg3bytGaVRUY0xlcDN5VlhraExNamZvMjFOWm92dGV6c1dwVUtPUllreHRzY2FyUjQxelowdTEvZnpWVUh0NDJYM1hKOUdCNFBSL2VEdjFuQTRHaHNSaktRNTloYzhydVpYb25kQWk3YnVmcWk4cmNmWnNtSWhMdHd1dytYY0NqeTZiZ244ZkQyL1dEQWRBdjE4c1dOMUdrNWN5VWRSVlJOMnIwMTN1OUxibVNHOUVjVzFMUUNBek1WSlV6Vk1Cdy9pM05pN2NSbm14MGZodHg5ZlJuR045VFBtcTA5dXdZSzUwUUNzcldhdTVsY0JBTTVsbCtCY2RvbmI0MStlR28rdlByblY3ZlZwNW1QQVRFUkVSRVJFUkRRTnJ1WlhBQUNXcHlZZzBNKytNckNyVHdPZDN0cUtZVjVNdU5QdDA1Smk4YjJYOXVLMXcrZlIyTjZEa3BwbXB3SHpHMGV6VU50eU4zd3ltUzBBckxmay8rMHY3S3Nodi9iVU5ueGg3NFp4eC83cXY3ODE3anJqMFdpSEFBQWhBWTV0SWlaaWM4WUM5QTNvY1BKNklVN2RLSUtQeWd1UHJFMTN1ZjVJeXdCUEtwaEhwQ1pFZVJ5UXRYVDI0cC9mT0Q3dWV2NXFGYjcyMURiYjQrS2FadnpzMEZtWDYrOWFzeGc3TTlQc252djFoeGVRVzk3ZzFyZ2tTY0xOSW12QXZEbGpnZDB5VVJSeDdwWTFRTnd4NmhnUklRRklUNTZEd3FvbUhENlhqWmYyYlhUcldQZFRYa1VETHVlV3U3Mit3V2lHVWlHSHQ1Y0NQM3ZmOWZzN1dvRGFCMTkwOG5OeXE2UUdack1GS204bGxxZkd1ejJHaVhwUTU4YjhoQ2o4N1pmMjRjM2psOURkcjBWOFZJaHQyV2RYQzJBd21oQVZHb2pJMEFEYjgvMkRRNmhyNlVLQTJnZnpZc1BzOWxmVDNBbU5WZzh2SmVQSWh3Mi9vMFJFUkVSRVJFUVBtRTV2UUU2WmRaSzllOE04QUxZMkJRRnFuekY3MndZSHFQSGRMenlHMHplSzhNaWF4VTdYR2RBT29hZGY2L0M4eFNJNlBQK2dKdXJxMDJoaEhwNEVMVFJ3OHIxN0g5KzhISjE5R3R3cHJjUFJpemxJaUE2elZWcmVhMlR5Tlpsc0VpWE1NOGpJQlFQNUpGOVBYa1VEdXZvMDhGZXJzQ2JkdnZyMndwMHlkUGNQSWpUUUR5dnZ1WWh4WU9zS2xOUzI0R1pSRFpha3hDTmp3ZlQxOVFhQTd2NUJsTlMwVEhpNzBscjNKL29MY1hIT1p0MnhCdHRyRmlkTmVYc01UMHpGdWVIbnE4SzNEdTZFUnFlM3RVMXBhdS9CK2R1bGtNa0VmUDJaYlFnUHZoc3duN3BlaUxxV0xtektTTVdlRFV0dHovZHBkUGpCYTBjQUFKc3lVajBlRDgxTURKaUppSWlJaUlpSUhyQ0toblpiK0hQeWVnRk9YcmRmM3RVM0NBQXdXeXo0NmFFemJ1M3p0U1BuN1I3djJiQVVpYkVSK05iQm5SQkYwZlo4ZVgwYlhqdDhIbkdSSWZqTEYzZmJiZk9nS2d1Yk9ucW45SmlDSU9DTGV6ZWdxMCtEOU9RNGwrRXlBRmlHZXpETEJNOHJtR2VTa1lzRVFmNlRDK3BIS3BTM3Ixb0U1YWpKN2pUYUlYeHlPUStBTlV5VzNWUDVIUjBXaE4xcjAzSGlTajdlUFhrZGM2TkRFUkk0dWFyMHlWaXhJQUVKVWFIMzlSaEtKNU1CbHRXMTJscWZiRncrSDlvaEE5cDcrdDNlNTBqUGRiTkZSRTF6aCsxNVg1VTNva0lEUFJyblZKMGJnaUFnUU8yRDNQSjZKTStKd0J2SHNpQ0tFbmFzWG1RWExvdWlpR3NGVmJadFJqdHhKUTltaTRpMHhGaUhmdk0wK3pGZ0ppSWlJaUlpSW5yQVJpYWFBekJtdGFWT2IvU29HaE1BTmk2M1ZnbGF3N0M3Z2RoSU9DWUl3clJWV1RhUENwakw2bG9kSmpMMGhGSWh4M2MvL3hqazhyR0RZN1BGR3V4TGtNWmNiell3bVMyb2FMQk95QmdSN0ZsUGFBQ29hZTVBZFZNSGZGVmUyTExDdnFMKy9UTzNvRGVZa0JJZjZiTEg5KzYxNmNncHEwZHJWeDkrOU81cGZPZUZSOGFzdkwrZmd2elZMZ05WVVJTUlg5bUk1YWxqVjFsbmw5UWlLalFRY1pFaFk2NDMycmxieFFBQWxiY1NNZUhCeUNtcngrc2ZYWFIvNE1NR2RYcjg4UGVmMlI0dlNvekJ0dzd1blBCK3B1cmNBS3p2MjVIenQzRSt1eFI3Tml6RmlnVnprVnZlZ01jM1o5aXQ5L0dsUEhUMFdQdXpmM0k1RDRteDRiYUxQWDQrS3FoOXZMRjM0N0pKallWbUpnYk1SRVJFUkVSRVJHT3dXRVJVTkxTaHRhc1BFb0RJa0FDa0prUkJxZkQ4VityVWhDaUg2dUVSQTlvaHZQNVJGZ0RnbFFOYkVLRDJiT0swcVFodDc1ZW05aDdiMThYVnpkaTZjdUdVN0hlOGNCa0E5QVlUZ0x0VjRqT1Zkc2lJdHorOVpudmNxM0ZzYzNJK3V3UTZ2UkhSWVVHWTR5UU1IYm1Zb05IcHh6elcwWXM1QUt6bjVlaUxEcGR5eTNHN3RBNEt1UXpQN2NwMHViMUNJY2ZYbjltR0gvNytNM1QxYWZBLzc1ekVkMTdZUFcwaHN6T2lLT0kzeHk0aHA2d2VhOUtUblBaUUJvRDhpZ2E4ZWV3U2xBbzVYbnhzSFZhbkpZNjc3NXJtRGhSVk45czlwL2J4d3R5WU1CZGJPTkliVEdqcjdvZGNMck1MdHFOQ0hLdVhIK1M1MFQrb3crc2ZaYUc2Nlc1VjliNU55N0ZudzFKYk5ic2tTZmowYWdGT1hpK0VUQ2JnMloyWk9ISXVHNy80NEJ5ZTM3MFdhOUtUc0g5TEJ2WnVYT2JXenlqTlBneVlpWWlJaUlpSWlGeklLYXZEQjJlejBhZlIyVDJ2OXZIR2dhMHJzSDVwaWtmN1ZmdDRJemt1MHVteUszbld5ZjlDQXRYVDBzKzJwYk1YLy9LYmorL2IvaVZKUWxsOW0rMXhSVU1iREViVGhLcXAvK2VkaytnZHNBL1ZGc3lOeGd1UHJodDNXNFBKMm1kNlVLZUhkc2dBdFkrMzI4Y2RVVlRkN0RCQm9ydEdla0NQeDJBMDRXcCtwY3ZsT1dYMU9KYVZDd0I0Wkszei90dlI0Y0VBYW5IbzlFM2NMS3FHS0Vvd1d5eDQ1Y0FXaEE2M3NjaXJhRUJsUTd2RHRuVXRYZmpnYkRZQTRPa2RxeEFUSGp6bWVNT0MvUEhOZzl2eFArK2NRbGZmSVA3bE44ZngvTzYxTHF1ZUh5U0xSY1FiUjdPUVY5RUFRUkNRbXVDNmhVcGFZaXpXcGlmamVtRVZmbnY4TXByYWUzQmc2d3FIbGcrakhidVk2L0JjYWtJMC92cUxlOXdlWTBWREczNzB6aW40KzZyRzNlNUJuUnNGbFkzNHc2ZlhNS2pUdzFmbGhTL3UzWUFsS1hFQVlBdVhtOXA3OE1IWmJGUTB0RUVtRS9EU3ZvMVl0V2dlL0gyOThadGpsL0RXSjFkUVd0dUN2UnVYMnJYVG9JY0xBMllpSWlJaUlpSWlKODdlS3NhUmM3ZWRMdE1PR2ZEMnA5ZlEyVHVBSjdhc21OTGpGbFkxQWJBR1haUDEyK09Ya0ZmUmFQZmNTRC9teHZZZWZQdi92V08zTENVdUVrOXVXd0ZKc3JhUFVEanBOUXNBNXVIKzBaNm9hZTdFNEhEVlpFUklBRHA2QnBCVFhvKzE2Y2x1NzZPN2Y5Qmhnc0o3THdLNG90RU8yYjV1NmV4RlNueVUyOGNkWVRKYm5FNmNPSldDQTlUNC9zdDdiWS9MNjl2d3hsRnJaWHRXVGpuZU8zVURBTEE2YlI0eUZ5YzUzY2VtNWZPUlUxcUh4dlllVzRpc1VNZ1I3TzhMd1BwOS9PakNIWWZ0R3R1NzhkTkRaMkEyVzdBOE5kN3BSSlRPeEVXRzRodlBiTWN2ajF5QWRzaUFONDVtb2I2MUMwOXVXK24rQzU5aVpyTUZyeC9OUWtGbEl3UkJ3TXVQV3dOUVZ4UUtPYjZ3ZHowaVF3Tnc5R0lPenR3c1JtdFhQNzY4ZnhOVTNvNFhRWXFxbTJ5dEtCNlUrMzF1R0UxbUhEbDNHNWR5clpNV3pvc0p4eXNITnRzcTBzMW1DNHBybW5HdG9Bb0ZsWTIyTWIyMGJ3UG1ELzg4WlN5WWkwQS9YN3orMFVYY0txNUJka2t0Vmk2Y2k4ejBKS1RHUjduOGJLSFppUUV6RVJFUkVSRVJUWnZxUG1EUU9MWDdYRElGKzZob2FITVpMbzkyNm5vUjRpSkRwNnhLVXp0a1FIR045VmI3NUxoSUdJeW1DVzJ2Vk1qdEptR1RKRUNVN3VrMUxBaVF5UVNJb2dTVDJXSjN5L3JvZFNOREEvQVBYejNnOURnL2VPM0loTVkxV3RGd2dCN2s3NHU5RzVmaXpXT1hjYjJnYWtJQjg5Ky84b1F0Qk04cHE4ZnZUMXgxZTl2MjRSNnhBRkRkM09sUndMdzBKUTR2UDc3UjZiTGJwWFY0KzlOcmlBb054Tis4NUZpSjJ0clZqLzk4NjhTNHh4QUV3TS8zYm51VTBlSG1xa1Z6Y1NHN0JBdm1SdVBabmF0ZDdzTlg1WTN2dmJ3WG5iMGFhSWNNa01rRWVDa1Z0blBrV0ZZT09ub0dJQWlDN2YwMG15MzQ1WkVMME9tTm1Cc1Roczg5c21aQzUyRmNaQWkrLy9KZS9QTElCYlIxOTd2Vll1SitHZEFPNGRjZlhrUjFVd2RrTWdGZjNyOFo2Y25qWDdocDdlckR6c3cwaEFUNjRhMVBycUNvdWdrLy9NT24rT2F6Tyt6YWZoaU1KcngzNmlZQTYrdHVITlg2WlRSUkZHRzJpRk0yaWViOVBqZGVPM1FXWlhXdEFJRE5HYWw0WnNkcTIrZkVwZHh5ZkhqK2p1MmNVSGtyc1gzVkl1ek1USE80Q3lGcFRnUis4Slg5K1BScVBySnl5cEZkVW92c2tscDRLUlY0YmxjbTFpNXgvMmVlWmpZR3pFUkVSRVJFUlBSQUZYVUJ2OG9IU3J1bmZ0OHlBVGpsT2xOeDIvRXN4MXZlWFRsNk1XZktBdWJza2xwYkM0WGZIcjg4NGUyL2VYQ0hYZVh6bC9admNycmVtWnZGK1BEOGJleGFrK1pRZ2QzUzJldDBtOUgrK2RXbkpqdzJ3QnEwWlpmVUFnQ1dKTS9Ca3VRNEtCVnlWRGEwbzYyN0gxR2hqdjFtblJrZDFDa1VFK3ZwMnRiZGIvdTZ1ckVEV092K3Rnc1NvaUhmdGhLUklRRXVXM29vaG9NNFY1TW9oZ2Y3NDhsdEt5R1R1VzY1TUI2anlZd2RtV253OWxMZ1RsbWRXOXVFQlBoaFhuUzQ3WEZsUXp2T1paZENKaE93ZmRVaW5MbHBuYVJPb1pEanF3ZTI0UEM1Yk96TVhJei8rNVAzSnpRMmY3VUsvL1huQi9IZEx6eUt1cFp1cC8xL0g0U2E1Zzc4K3NPTDZCOGNnbEloeDVmM2I0SkdwOGZmL3VJSXZ2M2NMc1JHT0cvNVlUSmI4Tjl2bjRTWFVvRlhudGlNYno2N0hiODhjaEV0blgzNHo3ZE80SnZQN3JDOXB1Tlp1ZWp1SDRTUHR4ZWUzTFlTLy92SDB3NzdhMnJ2d1I4K3ZZYklrQUNYUDQ5VGFTck9qWDJibHFHK3RSdlBQWkxwY0lGZ3plSWtaTjBwZzVkU2dUWHBTY2hNUzRUSzI4dmx2dFUrM25obXgycHNXN1VJbDNMS2NhT3dHbDVLeGJTMC82SDdod0V6RVJFUkVSRVJQVEN2RndDSHlvQmdGYkF2Q1ZnZUNRUzZ6aVk4TXpUK0ttUFJEaG5zSnJRYVQxZWZCaTJkdmVQMnFIWEg1ZUZiMGtjcWpFTUMxUWoySDN1aU5MUEZndnBXYTFvdmM5RW50cmltR1gwYUhSWW54U0xRejNmUzR3U3N2WlRINmt2clRGNUZBN3I3clpQclphWW53ZHRMaVJVTDUrSkdZVFZPWGl2QVMvdWNWd1ZQRlkxMkNCMDlBMUFvNVBEM1ZhR2lvUTBtczhVMjRkbDQ1c2FFSVQ0cUJEWE5uUmdZSEVLQW44K0V4NkQyOGNiT3pMUUpiemRhUTFzUDN2bnMrb1MyV1o0YWo2UTVFYmJIdDB0cUlVa1NIbHUvRkpHaDlyMXhFNkxEOEpjdlBvcW05aDdFUjRVQ0FBYUg5T2pwMThKWDVZV3dJSCtIL1p2TUZyUjI5Y0ZyZVBKTHBVS0JsSGpuZmNidnQwdTU1WGovekMxWUxDS0MvSDN4OVdlMkl5NHlCTzk4ZGcwYXJSNmZYczNIS3dlMk9OMzJhbjRsdEVNR2lLS0U2TEFncUx5VitJdlA3Y0xQM2orTC9zRWgvUGM3Si9IOWwvY2lQRGdBaGRYV2F2d0RXMWU0bkl6VElvcG82dWhCUTFzM1ZpeWNpNlh6NCsvYjZ3YW01dHhJakkzQXYzM2phYWk4bGVnZDBPS1hSeTdZclMrVHlTQ0tFcTdsVitGYWZwVmJ4MURJWmZqdUZ4N0QvczNMTWFnelRLam5PczE4REppSmlJaUlpSWpvZ2ZpbzBob3VIMXdBZkQ0TlVOMm5GcHhTL2VTMjd4a1luUEEyWFgyRGt3Nll5K3BhME5MWkJ3QjQ4YkYxK1AwblZ4RVpFb2cvZjI3bm1OdGw1WlNodnJVYkFXb2ZwTGlZT1BCU1Rqa0tLaHZ4ZjU1L1pNb0M1dXlTV2x6S0tjZk96RFMzUTdQejJhVUFnSmp3SUNUR1dnT3R6UmtMY0tPd0dyZUthN0Zudy8yZENLeDArTGIvK01nUXhJUUg0VXBlSlFxcm1pWlVUZG5acThGL3YzMFNBUENQZjNZQUVTRVBmdUt5NEFCZnJFNUxSR3RYSHhyYmV4QVpHb0NFcURDbjYxWTNkYUM3ZnhCS2hYMEVsTEV3QVRYTkhYaDAzUkxrbER1dmRKMFRHWUx2RGZmNlBaZGRnc05uczdGc2Zqdyt2MmU5dzdwMUxWMzR6N2RPVEZrYkNFOUprb1NpcWlaWUxDTG14b1RoMWFlM0lVQnR2UkR3eU5wMFhDdW9RazVaUFNycTJ6QS93YjQ5aXNGb3dtZFhDd0FBMjFZdHRMV2VtQnNUaHIvNDNDNzgrSStuc1d4K3ZPMGN6VWhOUUd0M1B6WXVuKyt5OGo4aE9neTcxNmJqMDZzRitPT3BHMGhOaUhiYXkzbXFUTVc1QWR4dHUyRXlXOURRTnZuYlRVWjZMc3RrTW84dXpORE14b0NaaUlpSWlJaUk3cnVXUWVEWCtjQzJlT0NWcVdpU2ZCOTVPUWxieHVQdE5mbGZyMC9mS0FJQUxFcU13ZHIwWkdUZEtVTnBiY3VZMWRFR293bW5yaGNDQUhaa3BybWNPR3ZJWUcxMDdhT2F1bUJMcHplaXVxa0RVYUdCYmdYTXBiVXR0c3J3TFNzVzJwNmZHeE9HdVRGaHFHdnB3cEZ6dC9HMXA3ZE4yUmp2TlRJaDJZSzUwWWlMQ3NXVnZFcGtGOWRNS0dCdUhXNnhvVlRJRVI3c1dNazdWUVlHaC9EVFEyZHNqd2QxQnR2WGNaR2hlUG54amFodDdzUi8vZjVUQUhEYUU5cHN0dUQ3dnpnTUFNaGNiTi9xWUg1OEZGNDVzTVd1Qi9kWWh2VEQ1NUNMZGdoR3N4a0E0S1djM3NuYkJFSEFsL2R2d3VrYlJkaTlMdDB1UEEwTDhzZVdGUXR3UHJzVWZ6eDFBOS8vMGw2NzVaOWRLOENBZGdpQmZqNE9WZVp6SWtQd055L3RRY2lvSHN5cjBoSVI2RVpZdW50ZE9ySkxhdEhacThIeFN6bDRkbWZtcEY3ai9UNDNuUEZYcS9EUFgzdHl3bVBWNlBUNHdXc2ZUbmc3bWwwWU1CTVJFUkVSRWRGOWQ3emErdmMzTTZaM0hPNElDL0tIeWxzSnZjRzlpYzFrTWdGeGsrd3pXOW5RaHRKYWEzWHR6c3pGQUlESDFpL0ZhNGZQNDkyVE4vQ1hMKzUyMm83aTZNVWM5QTdvRUJrYWdLMHJGcmpjLzlEd2ExR3J2TzJlUDNPekdCZHVsOWtlNzh4TWN6dHNIZFRwQVZnbjZ4dVAyV3pCZTZldGs2R0ZCdnBoM1QyVGUrM2RzQXcvZS84czhpc2JrVi9STUNWdEJDcnEyOURXMDQ5TnkxTUJXTnRqNUZVMEFBQ1dweVlnTWpRQUttOGw4aXNiMGRrNzRIYmxkR3VYdGNvOE5pSjR6QlloYmQzOStLc2Z2emZ1L2hiTmkzSGFtOWRzRVZGUzB6TG10dk5pd3hFWkVvRDI3Z0duNzl1bDNISm90SHJFUjRWaVVhTDk1SGFDSUV5bytycXJUd01BQ0E1MDNyTEZhTElHek43SzZXOTk0TzJseEw1Tnk1MHUyN3RoR2JKTGF0SFczWThQem1iaitkM1dKdHpWVFIwNGZjUGFoL3FwN1N1ZHRuQzR0eldJcXo3TzkxSXFGSGg2K3lxOGR2ZzhMdDRweDdvbEtaUHFUWDIvencxWG5MMG5lb01SZi8zVER5QUlBbjcwbmM4NS9Fd1loczhMZXJoTnJCTStFUkVSRVJFUmtRZHErb0RFSUNCZ3F2c3Qzd2R5dVF5WmFlTlg5STNJU0UyQTd6M0I3VVJJa29RUEw5d0JBQ1ROaWNDQ3VkRUFnQ1VwY1Znd054clZUUjM0N0ZxaHczWjNTdXR3OFU0WkJFSEFDN3ZYdWF4ZUJvRGVBUzBBVEtnOXhzaGtnNjcwYVhRQWdCQVhnZU5vcDI0VW9hTm5BQUN3WjhOU2g2clp0S1JZVzcvZTkwN2ZoRVk3dVViYVYvTXI4Yi92blVicHFCRHVVbTRGTEJZUmNaRWhtQk1aQXFWQ2daVUw1MEtTSkZ2MXVEdHFtam9CV0NmOEc0c2tTZEFPR2NiOU0xSmRQbUlrcUkwSUNjQlB2dnVDN2MrckxpcTdIMTF2dlNYZ3d3dDNZRExmRGZQNkIzVTRjU1VmQVBEMDlsVnV2ejVYUnRxM1JMb0lwVTFtQ3dCTWU0dU04ZmlvdlBDRjRSWWZsM01ya0pWVGpqNk5Ecjg1ZGdtU0pHSGx3cmxZdGNqOW4zOTNqZnc4UzVLRTQ1ZmNuMFIwdEpsNGJsaEVDVWFUR1JhTFpjSTkyZW5oTWJOLzZvbUlpSWlJaU9paDBEaGduZEJ2dHRpN2NSa0txNXZRMDY4ZGN6MS90UXBQYmxzNXFXTmR5YXRFWFVzWEJFSEF3VjMydDg2LytPZzYvTnR2UDhiSGwzSVI3TytMdGNPVnZ4WDFiZmpkeDVjQkFQczNMeDl6TWpXZDNocGtLaFZ5U0pKa3QyeG5aaHFlMkxMQzdybVJ5dVR1ZmkxS2FwcVJHQnR1Rnh4SmtvVFdybjViTlhCTTJOaFZuT1gxcmZqMHFqWE1Tb21QeEpyMEpLZnJQYmNyRS8vNjVzZm8wK2p3K3RFcy9NWG5ka0VtbTFoZG5DaUsrUEQ4SFp6TExvRmNMc1BpNURrQXJOWExaMjVhUStSdHF4YloxdCs2Y2lHdTVGWGlhbjRWTm1Vc0dMY1NYVHRrUUVsdE13QWdJY1o1WDlzUjBXRkIrTHRYOWs5by9BQ2dOMXFyelgxVlhuYnRHMXkxc2xpMWFCNHUzQzVGZldzMzNqOXpDeTg4dWc2aUtPSzN4eTlEcHpkaVRYclNwQ2ZiRzlUcDBkVFJDMEVRa0JnYjduemN3MVh5MDkwaXd4MkxrK1pnWjJZYXp0d3N4cUhUTjNIbVJoRjZCN1NJQ2cyMFZUVGZEMDlzeWNDRjI2VjR5c1BQakpsNGJnd01Yd3lhekVVMm12MFlNQk1SRVJFUkVkRjlaNUVBeFN5Nmg5YlBWNFUvUDdnVFAvL2dIRHA3TlU3WENmTDN4VGVlMlk3Z2dQRXJlRjNwNlIvRVI4UFZ5K3VYSmpzRW5LRkJmdmpTL2szNHhRZm44UHNUVjlHdkhVSk1XQkRlT0pvRnMwWEUydlFrUExJMmZjeGpkUFJZeDI4eVczRDZaaEVlVzc5MHpQWDlmRldZRnhPTzJwWk8vUFRRMlRIWGpRa1BRa0owcU12bG5iMEQrUFdIRnlHS0VwUUtPVjdZdmRabGxXTk1lTEJ0TXJUS2huYTgvZWsxZkg3UGVyZXJJb2NNSnZ6cy9YTW9yVzFCZ05vSFgzMXlDNUxtV0NjUy9PakNIUmlNWmtTR0JHQjEyank3WXk2ZEg0Zjhpa2E4ZS9JNi91ckZSOGZzU1p4YlhnOVJ0SWIwWjI4V1kybEszSlJYYlE0T1dmdnArcmc1RVp4TUpzTVg5MjdBdjczNU1hN2tWU0lrMEE5ZHZScVUxN2NoTE1nZkIzZXVudlNZcmhkV1E1SWtKTWRGdUF3U1I4TFBtVjdCUE9MQTFoVm82dWhCYVczcjhFUjNjbnpqMmUzd1VkMi8yeXdTb3NQdzBqN0hmc2p1bW9ublJ0dHdUM0ozN21RWWl5aUtPSmRkaXBLYVpzaGxNdXpJWElRRmMyTW1QVDU2TUdiUlArOUVSRVJFUkVSRUQwNWthQ0QrOWt2N3NHL1RNa1NIQlVFUUJBaUNnUEJnZit4ZW00NGZmT1h4U2ZWUkZVVVJieDYvakNHREVRRnFINGRLNGhGcGliSDR5aE9iSVpNSk9IWXhCNjhkUGcrVDJZSU55MUx3K2VGYi9jZFMxZFJ1Ky9ya3RVSmJEK0d4ZlBYSkxWaWJub3phWHZZaEFBQWdBRWxFUVZUWWlHQ0VCZms1L0ltTERNSEc1ZlB4cllNN1hRYXN2UU5hL1B5RGM5QU5UdzczNG1QckVCa2FPT1p4OTJ4WWFxdW92RjVZamQ5OWZCbWlPSGFyamdHdHRlSzZ1cWtEcGJVdGlJc013ZmRlM21NTGwrK1UxdUY2b2JVSitOTTdWamxVUlQreFpRVmtNZ0YxTFYzNDRPd3RsOGNSUlJGWk9lVzJ4OVZOSFhiOXE2Zkt5UGNuSk1EUDdXMml3NEpzd2VYeHJGeGNLNmlDajdjWHZ2N01OcWhjVE1ybkxyM0JaS3YrWHI5MHZ1djFSZ0xtTVZxMVhNMnZSRTF6eDZUR014WDBCaU1PbjgxR1dWMmI3VG1UMllMZmZYd0ZMWjI5MHppeXNjMjBjd080TzNHbXdXaEdTVTN6dUQrdnpraVNoSjhlT29zUHo5OUdXVjByaW11YThaUDN6cUt5b1czOGpXbEdtQjJYbFlpSWlJaUlpSWltZ2JlWEVvK3RYNHJIMWkrRkpFbVFKR25DYlJ0Y2VmL01MVlEzZFVBUUJIeDUveWFvZlZ6ZllxN3lVaUxZWDQzdS9rRUExZ25hb3NLQ1lMR0lZL1plQm9EeTRSQnQ0YndZbE5hMjRNZnZua2I2Y09zSVY0TDhmZkdGdmVPSDE2NjBkdlhoSisrZHNmVnAzckY2RVZhNzBkZGFKcFBoSy9zMzR6L2VPb0hlQVMxdUZkZGlRS3ZIeS9zMklzRFB4K2syUlZWTnRxL1RrK2ZneS9zMzJTWWphKzdveGR1ZlhRTUFyRnVTak1WSmpxODdLalRRVmptZGxWT09vQUExZGp1cENyK1VXNEdtOWg0SWdvQm5kcXpDKzJkdTRZT3p0K0R0cGNENnBTbmp2eWx1YW1ydkFlRCtCSElqNWthSElUVFF6M2FPaEFhcUladUM2dW8vbnJvQmpWYVBtUEFnWkM1Mi9UM1VEVmZYT3BzSURnQUtxeHJ4OXFmWG9CaXVaSGZWS3VWKzBnNFprSlZUam90M1NxRVp2akNSbGhpTHRLUllITCtVaStxbUR2enJteDhqTXkwSjIxWXRuTlFGcElseUo1aWRqbk5EcVpBalBpb1VmcjZPbjA5RjFVMjRXVlFEd1Bvei85TkRaK0hucTBKR2FqeFdMcHFINUxoSXlHVXl4RWVGUWpIR25RRkYxVTBvcTJ0RlpHZ0F2ckJuUFNvYjJuSDBZZzZPWmVYaXJ6Ny82SVJlSzAwUEJzeEVSRVJFUkVSRWJoaXBZSjRLWjI0VzI2cGg5MnhZaXZrSlVRN3JtTTBXM0NtclE5YWRjdFMyV0NlV0N3LzJSMFJ3QUlwcm1uSDRiRGJPWjVkZzY4cUZXTGNrMlducmdpRzlFUlhEVllEUDdjckUwWXM1eUMydng5WDh5aWw1SGM0VVZUZlplcndDd0labEtSUHFVeDNnNTRPLytOd3UvUGZiSnpHZ0hVSlpYU3YrNWMzamVHNVhKaklXekxWYjEyQTAyVUt6ZFV1UzhjS2phMjBYQU5xNisvRy83NTJHM21CQ1RIZ1FuaDJqSGNCajY1ZWl2TDROMVUwZE9IWXhCN29oQTU3WWttSGIxOERnRUQ0ZW5waHR6ZUlrYkYyNUVQMGFIVTdkS01MYm4xNURWV003RG14WjRUSUVkNWNvaWlpcXR2WjRIcThmOU9odEx0NHB3OGVYODZBM21CQ2c5b0hKYkVGVFJ5LysrVGZIc1dGcENuYXRXWXlRUVBlclhrZWN1SktQVzhVMVVDamtlR25meGpIUC8rYmhTUUJkdlFjTDU4WmcxYUo1eUM2cHhWdWZYRUZYbndaN055NmI4SmdtU3BJa1ZEVjI0Rlp4TmJKTDZtQVlyclFPOHZmRkUxc3lrTG5ZR25Rdm14K1A5MDdmUkVGbEk2NFhWdUY2WVJWUzRpT3hQRFVCeStiSFQ2b1ZqanY2Tk5aZXhuNHVMalJOMTdrUkhLREc5MTdlYS9kYzc0QVdaMjRXNCtLZE1raVNoTlZwaVVpYUU0R2JSZFdvYWU3RXBkd0tYTXF0UUpDL0wxWXRtb2N2N2wyUG1IRFhvWGhidDNVQzBMWHB5VWlNalVCaWJBVE8zQ3kyVFN4Sk14OERaaUlpSWlJaUlxSUg2Rkp1T1Q0OGZ4c0FzR0xoWER5MmZvbHRtU2lLS0sxdFJVNVpIZklxR213aHJkckhHenN6MDdCOTFTSW9GSElVVkRiaXlQbmI2T2dad0pGenQzRThLeGVMaytaZzZmdzRMSm9YQTMrMU5lUzdrbDhKbzhuYWV6Z2lKQUF2N2RzQWs5bHNDNnF1RjFSRGJ6QWhkVzQwUWdMVUNGRDd1T3hCTEVrU1JGR0NSUlR0L2hZbENkR2hnVEJiUkJ3K2wyMFhYbTlkdVJEUDdGZzE0V0ErSWlRQTMzbmhFZnpzL2JQbzZodUVScXZINng5bElURzJCRjk1WXJNdDdQUDJVdUxieiszQzZSdEZPTGhydFMwUXJtN3F3SzgrdkFDTlZvOEF0USsrL3ZSMmw1VzFnSFdTdEQ5N2Nndis2L2Vmb2F0UGd6TTNpMUhkMUlFdjc5OEVsYmNTUHoxMEJqcTlFU3B2Slo3WW1nRUEyTDhsQTRJZzRPVDFRdHdvck1hZDBqcWtKa1Raam1NeVcxRGYyZ1daVElCOFZOWDd5SHMyOGg0YVRXYVl6QmJFUmdTanVhTVgyaUVEL05VcWg4bjBSb0wwa1I3SGtpVGhkbWtkVGx6T1EzdVBOYUNiSHgrRkx6K3hDUmFMaUhjK3U0N2ltbVprNVpUalVtNEYwaEpqc0hweEloWW56bkdyei9BbmwvTnc0b3AxY3NibmQ2K3hoWm90bmIzd1ZYbEQ3V09kYUU0VVJWd3ZyRVpwYlFzQUlDWE8rYVJ4Q29VY0x6KytFY0VCYXB5K1VZUVRWL0xSUDZqRDgyUDA1ZmFVMld4QlpXTTdTbXFha1ZOZWJ6ZFpaNUMvTDdhdlhvVE5HUXVnSEZYOUh4eWd4cXRQYjBOdGN5Yyt2cHlMMHRwV1ZEYTBvN0toSGUrZnVZVzR5QkFreG9aamJrdzQ1c1dFamR2dXhSV2Qzb0N5dWpiNHFwVHc4ZmFDWENaRDM2QU9wMjlZMjVDNDJtOVJkZk8wblJzR293bU43VDJvYnVwQVNVMExLaHZiYlJPR2JsdytId2QzWmtJdWwyRlRSaW82ZWdad283QUsxd3VyMGFmUjRjek5ZcHk1V1l6NHFGQ3NTVS9DNnJSRWg3czF3b0tzQVhkcGJRdTJybHlJeHZZZTZQUkdSSWQ1OWg3VGc4ZUFtWWlJaUlpSWlPZ0JpZ2tMZ2t3bUlDMHhGaS92MndpelJjVE5vbXFVMUxTZ3RLNEZlb1BKdG01SW9CcGJWaXpFcHVYejdRTFNKU2x4V0p3VWkyc0ZWZmpzV2dGNityWElMYTlIYm5rOUFHdWw4NnRQYjBOOWF4Y0FZTlZ3ZXdvdnBRSmZmMlk3THVXVzQrUzFRdlJwZE1qS0tiZnJMVHhSd1FGcS9PdlhuOExSaXptMmNGa21FL0RjcmpYWXVOeDF6OTd4UklZRzRtOWUyb3ZmSE10Q2FXMHJBT3NFaEVIK3ZuYnJoUWI1NFhPNzE5Z2VsOVEwNHhlSHo4TmlFUkdnOXNGM1huZ0VvVUhqVisvNkQ2Lzc0eitlUmtmUEFJWU1KbmdyRmZqNSsrZlExR0h0eTN0d1p5WUNoc043UVJDd2Ywc0dGc3lMeGtjWDdxQyt0ZHNXM0FOQVY1OEcvL0c3RTI2LzNoOTg1WEVjeThvQkFLeGNPQTh5bVF4dmZYSUZWWTN0VUNvVWFPK3hUcVlXRnhXS2M5a2x1SkJkYWdzV1ZkNUs3TitjZ2MwWnFiYXc5cHNIZDZDd3FoSEhzM0xSMU5HTG91cG1GRlUzWTA1RU1MNzM4dDR4VzcyOGUvSTZMdWRXQUFDZTNia2FhOU9UYmN0ZU8zd2VYWDNXNHlvVmNwZ3RvaTFzWEpJU2g0VG9NSmY3RlFRQkI3YXVnSmRTZ1U4dTUrRktYaVhrTWhtZWUyU055MjBtS3EraUFXOGV1d1NUMldMM2ZHcENGRFlzbTQvbHFRbGpUdVE0THpZY2YvN2NMalMxOStCYVFSVnVGbFZEcHplaXNiMEhqZTA5eU1vcHgvcWxLWGp4c1hVZWpVOGhsK09ObzFtMjkreGVPMWFuT1R3blNkSURQVGRhT3Z0dytrWVIrZ1oxNk96VjJGcmRqSkRKQkN4TmljZXVOWXN4NzU2d095SWtBSTl2enNDK1RjdFJVdE9DYXdXVnlLdG9RRU5iTnhyYXVuSGsvRzFzeVZpQXAzZXNzbTJ6T0NrV2thRUJLSzl2dzNkKzlFZFlMTloySWR0V0xmTGdIYWJwd0lDWmlJaUlpSWlJNkFGS2pvdkVWdzlzd2FMRUdNamxNc2drQ1NVMUxiWndXQzZYSVQxcER0WXZTMEZhWXF6TDZrNlpUSVlOeStaajNaSmszQ21ydzRYc01sc3JqVldMNWlFNkxBaWJNeFlndjZJQkc1ZmREWG9GUWNEbWpBWFlzSFErS2hyYVVOblFodGF1Zm1oMGVoaE5acnZLWkZFVUlVbUFCR3NZWmczRlJzWmpmVzc5MHBUaHNIVTVxcHM3WUxhSStNS2VkWWlMREozMGU2WDI4Y2EzRHU3RWxieEtaSmZVNEV1UGo5Mm1BYkMrdjNPanc2QWRNdUFiejI1SFdKQy8yOGNMRGxEanI3LzRHQTZkdm9WOW01WkI3YXRDV0pBL2FwbzdzVGtqMVduZjROU0VhUHpOUzN2UjJONkQ0cHBtTkxYM1lFQTdCSVBSRExQRkFvdEZoQVRZM2t2Zzd2c3BETCtYa2FFQmlBd0pSRlJvSURwN05kaVphUTBaUXdMVXRqQlhJWmNoUFdVT3RtU2s0dnp0TW5UM0QwS3BrR056UmlwMnIxdml0SWQzZW5JYzBwUGpVRnJiZ2tzNTVTaXVhY2JuOTZ3ZnQ0LzRsaFVMVU4zVWdjZldMOFdLaGZadFNlS2pRbTFqR2dseEE5USt5RnljaUgyYmxydjFQdS9aWU8xcGZqNjdGT3Vtc0g4MUFDeE9qRVZZa0Q5YXUvb1FGeG1DRlF2bll1WENlVzVkWkJodFRtUUludDI1R2s5dVhZSGltbVlVVmpXaHFMb0pLbS9sbU8xV3h1T2xWQ0E4MkI4ZHc1WEZJOC9GaGdkajM2WmxtQnZqR05DTG92UkF6NDJvMEVEVXRuU2hxMDlqV3o4MDBBOUpjeUt3WUY0MGxpVEhqZGt6SHJCK3pxUWxXZnRiYTdSRHVGWlFoU3Q1bGVqcTB6aUUwa3FGQXQ5K2JoY09uYjZKOG9ZMmhBU29zWDExMnBUMk5xZjdTNUJjWFRJaElpSWlJaUlpbWlMUEhnZld4QURmY2I4VnI4ZWsrdXYzL3lCVHpHQTA0ZERwbTBoSmlNS3lsSGkzV2hnNDA5YmRqOUxhRm14WnNjQVd4T2FXMTJONWFzSlVEdGNsN1pBQktpL2xtQldpRDJvY01rSHcrSDBjVGFjMzRMT3JCWGh5MjhvcGIrVndMMG1TVU5uWWp2bng5ajI1TFJZUk10bmRIdUNpS09KS2ZpVldMcHpydFBlMkswYVQyZFpHWWJManRGaEVpSklFbVNDTU85R2tLMzBhblVORitsVG82dE5BTHBOTmVkOWtTWkpnTUpxaDhuYmRibVVpKzdMK2dWcy9Mdy82M0tocWJFZGJkejhpUXdJUkV4NDBicURzRG1zLzdIYWt4RHYybkovSkN2dlZDQXNMUTNoNE9KVEt5WC92SDBZTW1JbUlpSWlJaU9pK1k4Qk1SRVN6RVFQbThVM3ZKVVVpSWlJaUlpSWlJaUlpbXJVWU1CTVJFUkVSRWRGRFJaSlB2aTBDRVJHUndXSnRQWEsvMitQTWRneVlpWWlJaUlpSWlJaUlpQnl3czdBN0dEQVRFUkVSRVJIUlEwVlNUdjJrWVVSRTlLZEhhN0pPb0NpWHkxbkZQQVlHekVSRVJFUkVSUFJ3VVlkRGhHSzZSMEZFUkxPWVNSVFFiWkJESnBOQnFWUXlZQjREQTJZaUlpSWlJaUo2cU1qVW9SQzkvWGhqTXhFUmVVUUNNR0FVb0xVb29GQW80T1hsQlptTU1hb3JmR2VJaUlpSWlJam9vU09GSk1FRVR2WkhSRVFUcHpNQkRWb2xGQW9GL1B6OG9GUXFwM3RJTXhvRFppSWlJaUlpSW5xb0NJSUFoVUlCYzlnQ0RFcmVNSXZUUFNJaUlwb056Q0xRWTVDaFlzQWJjcmtjYXJVYVFVRkJVQ2dVYkpFeEJqYWxJaUlpSWlJaW9vZU9UQ2FEdDdjM05JSHowTjdkQWorTERpcVpCUUlBTHptYlp4QVJrWlZSRkNCSkVuUm1HYm9NTW1qTkNpaVZDdmo0K0NBa0pBVGUzdDVzanpFT0JzeEVSRVJFUkVUMFVGSW9GUEQzOTRkU21ZRCsvbjYwRHc3Q2JEWkRGRVZJRWtObUlpSzZTeEFFeUdReStQcGEyMklFQmdaQ3BWSkJvV0I4T2g2K1EwUkVSRVJFUlBUUVVpZ1U4UFgxaFplWEY0S0NnbUEwR21FeW1XQ3hXQmd5RXhFUkFHdTRMSmZMb1ZRcTRlWGxCYVhTMm4rWmxjdnVZY0JNUkVSRVJFUkVEeldaVEdZTEMxUXFGU1JKWXJoTVJFUjJCRUZ3K0VQdVljQk1SRVJFRHdWSjF3TU1kZ0xHUVFpQ0RKSlpQOTFESWlLYWZncHZhNUNxVkVOU2gwUHdEZjZUL2FYNVQvVjFFeEVSM1c4TW1JbUlpR2pXa3pyTGdhRUJRREpiSDAvemVJaUlaZ3l6QVFJQVdJeVE5QU93RFBwQkNrbm1iYjlFUkVRMFpmZy9DaUlpSXByVnBKWjhRTmRqQzVlSmlNZzVHU3lRRy9xQjFnSU1EUTNCWXJGTTk1Q0lpSWpvSWNDQW1ZaUlpR1l0cWJNY01PbW1leGhFUkxPR0FFQWhtU0IxVm1Cd2NKQWhNeEVSRVUwYUEyWWlJaUthbFNSZER6RFVQOTNESUNLYWRRUUI4SmIwMFBXMHdHQXdRQlRGNlI0U0VSRVJ6V0lNbUltSWlHaDIwclFERWl2dmlJZzhvWkFCdmhZTkJnWUdXTVZNUkVSRWs4S0FtWWlJaUdZbnRzWWdJcG9VbGN3Q2pVWURzOWtNU2VMMHFFUkVST1FaQnN4RVJFUTBTd25UUFFBaW9sbE9nTWxrZ3RGb1pNQk1SRVJFSG1QQVRFUkVSTE9UeFREZEl5QWltdFc4NUJJc0ZndU1SaVA3TUJNUkVaSEhGTk05QUNJaUlpSWlJcG9la2lUOVNiVElrSFE5d0dBbllCeUVJTWdnbWZYVFBTUWlJaHFMd3R2NmI1TlNEVWtkRHNFM0dJSWdRQkI0RitOTXhJQ1ppSWlJaUlpSUhscFNaemt3TkFCSVp1dmphUjRQRVJHNXdXeXdOc1N6R0NIcEIyQVo5SU1Va2d5RlFnR1pqQTBaWmhwK1I0aUlpSWlJaVA2RVBjelZ5MUpMUHFEcnNZWExSRVEwKzhoZ2dkelFEN1FXWUdob0NCYUxaYnFIUlBkZ3dFeEVSRVJFUkVRUEhhbXpIRERwcG5zWVJFUTBCUVFBQ3NrRXFiTUNnNE9EREpsbkdBYk1SRVJFUkVSRTlGQ1JkRDNBVVA5MEQ0T0lpS2FRSUFEZWtoNjZuaFlZREFaT1VEdURNR0FtSWlJaUlpS2loNHVtSFpCWTNVWkU5TEJSeUFCZml3WURBd09zWXA1QkdEQVRFUkVSRVJIUnc0V3RNWWlJSGxvcW1RVWFqUVptcy9taG5rZGdObUhBVEVSRVJFUkVSQThaWWJvSFFFUkU5NDBBazhrRW85SElnSG1HWU1CTVJFUkVSRVJFRHhlTFlicEhRRVJFOTRtWFhJTEZZb0hSYUdRZjVobUNBVE1SRVJFUkVSRVJFUkhOR3BJa3NVWEdETUtBbVlpSWlJaUlpSWlJaUlnOHdvQ1ppSWlJaUlpSWlJaUlaaFZXTDg4Y0RKaUppSWlJaUlpSWlJaUl5Q01NbUltSWlJaG9WdE1iakNpdWFZYkpiSEY3bTk0QkxjcnFXaWEwalNmYXUvdHhPYmNDSlRYTjBHaUhuSzR6MWRVMzdkMzlxRzN1bk5KOVBveUc5RVpjdUYzSzZpY2lJaUtpU1ZKTTl3Q0lpSWlJaUNZanA3d2Vmemh4RFFxRkhJOXZXbzZkbVduamJuTWxyd0tmWGkyQVhDN0RxMDl2UTFwaXJFZkhybS90UWt4NE1KUUt1ZFBsaGRWTk9ITHVOZ0RnNWNjM1luVmFvc002ZnpoeEZSWlJ3c0ZkcStHcjh2Wm9IQ05FVWNUdlBybUN1cFl1ckVsUHdqTTdWazE2bjVPaE41alEzdE9QaE9pd2FSdURNNFZWalhqcms2dlFEaGxnTWx1d2E4M2k2UjRTRVJFUjBhekZnSm1JaUlob2xyaFZYSU4zUHJzKzducmZmM2t2SWtNRGJZOUZVY1QvL2NuN2JoMGpJVG9VM3pxNDArbXkxeis2aUtMcVp2Y0dPNFcrdUhjOU1oYk1kYms4dTdnV0FHQTJXNUE4SjhLdGZlYVdOd0FBQkFCSnNlNXRjNi8rUVIzKzYvZWZRaWFUWWRQeStYaG14MnFIZGRxNysyMWZ4NFFGT1JsSFBhNFhWZ01BS2hyYThJVTk2N0Z3WG94SDR3R0FNemVMVWRmU0JRQm82dWlGbCtMdWYvY0hkWHFJazZqV0ZRRDRxMzJjTGhORkViMGFIVHA2QnREWTNvT0d0bTQwdHZlZ28yY0FnaURnUDc3MURBTFVQdmpKZTJkUTNkVGg4UmgrOEpYSEVSYms3L0gySStJaVEyeGZINytVaTBYellqQm4xSE5FRDVMQmFJTEpiSUczbDlMbHhhb0hxYWQvRUZxOUFiNHFiNFFHK2szM2NHYUZsczVlZFBVTklqRTJISDYrS29mbDFVMGQwQTRaa0pZWUM3bmNzeHZKRFVZVHZMMlVUcGQxOUF6QUlvcUlkdkx2ekV4bk5KbmhwWFEvbXBybytpTzYrd2FoMGVtUkVCMEtRUkRHWExlb3VnbHpvOE9jZmk4bjYxeDJDUTZmemNhYTlDUjhjZStHS2QrL0swYVRHVmZ6S3dFQW01YW5lbndlRXJuQ2dKbUlpSWhvQWl3V0VWcTl3ZllMamxybC9jRCtrMjRSUlJoTjVuSFhjeFloYW9jTWJoMURwemU2WEdZMG1kMDYvbFN6aUtMTFpUMzlneWl2YndOZ0RjZm54WWFQdTcvMjduNjBkdlVCQUpha3hFSGw3ZndYOXZGY0s2aUNLRW9RUlF0aUk0S2RydE0ySERBTGdvQ29VYUgvaUtVcGNYaDBYVHBPWGk5Q24wYUhuN3gzQmx0V0xNQ1QyMVpPT0dpcWJ1ckF4NWZ6QUFCS2hSeGZlbndqRktQMjhmL2UvZ3p0M1FNVDJ1ZG9JWUZxL092WG53WUFhTFJEK09Cc05ub0d0T2p1SDBULzRKRExWaE9TSktHZ3NoRWJsczJmOURra2lsUFR6aUxJWDQyRHUxYmp6V09YWWJHSWVQL3NMWHpuaGQxVHNtK2lpVHArS1JmbnMwdng1TGFWRG5kZ2lLSTQ0VlkrTXBrQXBjTHpYL1UvdnB5SEc0WFZXSjRhajY4K3VkWGovVGpUMFRPQS9rRWRVdUtqSEpibFZUVGdXbjRsWG5oMExRTDlmS2YwdVBmYnBaeHlaT1dVNDgrZjIrbjBJdUhoYzltb2ErbkNENzk5MEtQUVVqdGt3RCsrZmhRSlVXRjRhZDhHcUgzdTNwblMzTkdMLy9qZEovQlhxL0M5bC9hNnZCRG9paVJKWTM0dTMzcytTWkkwYm1zaFFSREdEWEZIL09qZFU3QllST3pidEF6cHlYRjJ5MFJSaEV4MjkvOVk3NTI2Z1J0RjFmajdWNTVBY0lEYXJmMlB1SEM3Rk9leVN6QTNKZ3gvL2NVOUx0ZnI3QjNBejk4L0J3RDR1MWYyejhqUVhwSWtsTlMyVE9qdUs3M1JoUGZQM0FJQXJGdVN6SUNacGh3RFppSWlJcUl4bU0wV0ZOVTBvNkNpRWRYTkhlanMxZGo5WWlXVENRZ0w4a2RTYkRpV3pJL0g0c1JZdTFEdmZ2bmV5M3VoR1BYTFFVMXpwMXZWeld2VGs1Q1M0UGlML1pYY0N0U00wN2YzcTA5dWNTdmcrNXVmZlFDOXdZU0R1ekt4TmozSllmbC8vZjVUdEhUMllkZWF4WGhzL1pKeDl6ZFcwSHF0b01yMi9kaStldEc0K3dLc2xlQWpNaGM3anM4ZGtpVGhXbjRWQU1CWDVZVlZpeHhiWHdCQWE1YzFZSTRNQ1hCNlhzaGtNankrT1FQekU2THgyK09YTWFBZHdzVTdaU2lwYmNITCt6Wmlib3g3clNWNkI3VDQxWWNYWUxGWXcvaG5kcXkrcjc4VSsvbXFVTkhRaHY1Qng3N1NNcG1BWmZQakVSc1JndGp3SU15SkRIR29ncHdmSDRWOW01YTVkYXlxcGc0Y3U1Z3o1anBkZlJxVTFMYTQvd0tHQmFoOVlCRkZMRXFNeGFYYzhnbHR1eTQ5K1lIOHJOT2Z0cnlLUnJ6KzBjVUpiYk00S1JiZmVIYkhmUnJSNUh4NC9qYnlLeHVSc1NBQnJ4ellZcmZzNUxVQzFMZDI0M0p1QmZadWRPL3pvVStqUTExcjEvMFlLZ0FnTVNZY0FYNCs2T2dad08zU09wZnIxYmQxQTdEZVVWUGI0amllUG8wT0FIRHVWZ21VTHFwdkEvMThzSDVwaXRObFI4NWxRNlBWUTVJa3UzQVpBR0lqZ3BHZVBBZTU1UTM0dzZmWDhQVm50cnYxMmthUDdmcy9QK3h5K2IzbjA3R3NISnk2WGpUbVBsOTllaHVXcE1TTnVRNWd2ZUF3Y3RmTnZlMmNqQ1l6L3VIWFI1RThKd0xQNzE0RGxiY1haRElCQnFNWloyOFZPNzFyeUJWSmtuQzcxSHEzMDFoM1JBRkFUbGs5QUNBcU5IQkdoc3Rtc3dXLyt2QUNpcXFic1dmRFVydWZGWlBaQXRIRlJmblJGeEVNeHJFdjlIb3BGVzVmSUNBYXdZQ1ppSWlJeUFtejJZSUxkOHB3OW1ZeEJ1NlpuRTNscllSYTVRMnQzZ0M5d1lTT25nRjA5QXpnZW1FMUF0USsyTGttRFZ0WExMeXYxU0hSWVlGMkZVWE9najVuRXVkRVlHMTZzc1B6WmJXdDR3Yk1FNjJJVThobFRtL25IYWxHa3NzRWw3Zjd1bUkyVzZBeldLdXNKVW15M2U3cHIxWWhlVTZrdy9jS0FIeTl2V3hCb0NpS3VGWmdEWWE5bEFvRSt2bWdzYjE3M09QR2hBWGJmVC9MNjl2UTFhY0JBS3hmbXVJMEJPL3EwOWdxeDhjTGloZk1qY2IzWHQ2RFgzMTRFWFV0WGVqb0djQ2QwbHEzQXVZaHZSR3ZIVDRQalZZUEFOaTBmRDQyTHAvdnNONnpPMVpEUDg0dmxXUHhVdDU5allJZ1lOK201ZWdkMENJMDBBK2hRWDZvYW16SHg1Znk0T1B0NVJBYzNVdnQ0NFhrdUVpM2pqdm9SdlY5UTFzUC9uanlobHY3YzJhOEFOdVpsUXZuTW1DbUJ5WXlKR0RjWHViYUlRT0thOFp1WTNRK3V3UTZ2UkZMVXVJUUh4WHE4WGhLYTF0UTNkU0JpSkFBcDczbG5hbHY3VUorWlNNQVlPV2llUTdMTjJXazRnOG5ydUhDN1ZKc1c3WFFyZjd4bFkxdGVQUFk1WWtOZmdKR2d0SzI3bjU4ZkNsMzNQV3ZGMWFOdWZ6azlVS1h5K0tqUXAwR3pBV1ZqYmhlV0EybFFvNm50cStFd1doeVdPZkExaFVvcld1RmwxSUI3WkRCN2dLME04NENSS1ZDamtXSmQ2dXZOVnI5bVA4djhQTlZRZTNqWmZkY24wWTNibmc1MnNnRjM5aUlZQ1RkMCtMcWFuNGxlZ2UwYU92dWg4cmJlcHd0S3hiaXd1MHlYTTZ0d0tQcmxyaGREVjVjMDR6K3dTRjRLUlZZdjlUeC8wQ2o1WlpiQStiVmk5MDdyeDgwaFVLTzZMQWdGRlUzNDhTVmZFaVNoSDJibGdNQS91ZWRrN2JBZml4Ly9kT3gyNmI5NDU4ZFFFUkl3SlNNbC81ME1HQW1JaUlpdWtkOWF4ZCsrL0ZsV3p1Qk9SSEJXSmFhZ1BUa09ZZ0pDN0lMbGN4bUMxcTYrbEJRMllqOGlnWTBkZlRpeUxuYnVKSmJnUy90M3pTcFgrQ25pdGx5dDVwRkpwdmRGU2tGVlUxT3EvazBXcjNMQ3F6Lzg4SWptRDk4TzNaeFRiT3Rrc3hvTXVNL2ZuZkNyZVArNTdlZVJZRGYzZHVPcitSVkFMQUdyWnN5VXAxdVU5OTZON2gySnlnTzhsZmpMMS9ZalhkT1hvZEdxOGVCclN2RzNVWnZNT0VuaDg2Z3NiMEhBTEJ3WGd3TzdzcDB1dTRpRHljeWRPWGVJS1NqeC9QMkcxTkpvWkJEOWdBcXJ3VE03cDhsbWwzU2ttTEhyZGlzYiswYU4yQytjTHNVWFgyRENQTDNuZFMvVCtYMXJUaDF2UWlMazJMZERwaVBaVmtEMm5reDRWaWVtdUN3UERNdENTZXU1S09uWDR2UHJoYmdxZTJyeHQybm40L0s2ZWRyWjYvMUFsK0EyZ2NoZ2E1YktSaU1aclIyOVVFbUU1eStIeVBWd291VFl2SGp2M3plNVg0T244dkdsYnhLdlByME5xUTZ1VXZvUisrZVFuMXJOLzdsMWFmZzUrczhPQi9kQ21KRWQ5OGczdnJrQ2dCcmRlby92WDdNNVJnQTRFNXBIZTZNVVdrOTR0Kys4YlJEaXdsL3RRcGZlMnFiN1hGeFRUTitkdWlzeTMzc1dyUFlvYVhMcnorOFlKdmpZRHlTSk9GbWtUVmczcHl4d0c2WktJbzRkNnNFQUxCajFERWlRZ0tRbmp3SGhWVk5PSHd1R3kvdDIraHkvMmF6eGRaaWErVGY3TlZwOHlDWHlleEMrdEV0UUpvN2VtMy9kaWZGUnFDN2Y5RGwvdjE5VlhhOW9QVUdFM29HWEs4L1FqTjhJWHpJWUVSTForKzQ2d2VvZlJ5QzlDZTNyY1NnVG8vcmhkVzJDWXNmVzc4VVMrZkhJemJjZWNzdW84bU03QkpyRmZlYTlDVEluWnh2STN3OGJCMUdmOW9ZTUJNUkVSR05jcU93R205L2RnMFdpNGlvMEVEczM1S0JaZlBqWGE2dlVNZ1JIeFdLK0toUTdOMjRESGtWRFRoNjRRN2Fld2J3d3o5OGhzOC90czd0WDc3dmw5NEJyZTFyMVFRcmhwMzUxZy9mSG5PNWViaGY2QjlQM2NDaDRYNS96cGFmdkY2RU04Ty9RRHF6WVdtS3k3RFVVMWwzSnRZR1lZUkNjZmNYTVozZVlLdkNteHNkQnJORnRQVmFIcTJzN203TEJqOGZsZE4xbkhsa2JUck1aZ3M2ZWpWMno4c0V3YTZpU0R0a3dNL2ZQMmVyVm9xTERNRXJUMngyR2xMOEtUbTRjelUyTEhPczRDYWFTYnI2TkxaYjFnZDExcnNQQmdaMXRzQkpJWmZiL2J5YnpTSjArckdyK1EzVDBDUGZYZGNLS2xFNjNNYm13TllNcCt2STVUTHMyN2djYjMxeUJlZXlTN0ZpNGJ4eEw4NHRuQmZqdE9meFc1OWN3WTNDYXF4T216ZG1VRjNWMkk3L2Z2c2tmTHk5eHV6TEs1UEo0TzFsL1d5MVdFUjA5dGwvUHFmRVJ5SFF6eGNxTHlWNmh5OWlqcGE1T0FtTGsrWmd5R0NFeVhLM3A3YVB0OUpsdjJtOXdZUmZIamtQbmQ0SWxiY1NxNXhVZlkvSXEyaUFScXZIMnZRa3QrNnM4UGJ5UEFvYTZRa3VuK1FGNjd5S0JuVDFhZUN2Vm1ITlBlMjBMdHdwUTNmL0lFSUQvYkJ5b1gxTGl3TmJWNkNrdGdVM2kycXdKQ1VlR1FzY0wxWUF3Q2RYOGh4YWVWekpxOFNWdkVxNzUwYjNHcithWDJGNy9rZnZuaHB6L0gvMjFGYTcveCtXMUxaTXFKMU5ma1VqOGlzYXgxMXYvNVlNN0Y2Yjd2RDhDNCt1UTNlL0ZoVU5iVGh6c3hpWmk1T2NyamRpUUR0a0M1aWYyNVU1NFR2SWlNYkRnSm1JaUlobzJNVTdaVGgwK2lZQVlITkdLcDdkdVhyY3NFNlNKTHZiVEpmTmowZDYwaHdjT25NVGwzTXI4TnZqbDZFM21GeFd1VDRJN2FNcVM4T0RKMy9MNDBoQUxKTUo5eVhNdEZoRVNKSTA1dVIrQUxCbncxTEV1S2pVcVczdXdOTHN4aHdBQUNBQVNVUkJWTmw3d3V1bTloNWJkVjk2OGh6c1dyTjR6UDBmdjVTTHlvWjJBTENyOU9uVDZHenZRVzFMSi83eDEwZkhma0VBM2ppYU5lNDY0MUY1Sy9HajcxZ3I2TnE3Ky9HTHcrZHRWY056SW9MeDdjL3Rnby9LZWh0eFRsa2Q1a1NFOEJaWG9obnE5eWV1Mmo1ZlJweTlWV0w3M0lvT0M4TGZ2YkxmdHV4U2J2bUUrNFRQRk4xOWcvamdiRFlBNitSaXppYjRHN0VtUFFuWEM2cFEwZENHTjQ1bTRYc3Y3M1hvT1R6ZHV2c0hYWDd1bjBEK21OdWV1R0svZkhWYUlsNSszTEVLMTJ5MjRCZUh6NkdwdzNyQndjL0hHOC92WHV0eXY0M3RQZEJvOWZqLzdOMTNlQnYzbFMvODc2QVRZQUY3THlMRkpvbWllcU42bHkzSlhYYmlGaWR4MnZvbXV5bDNON201Ny9aTk5zbG1iMkpuNHppSkV6dHhsV3pMc2lTclYwb1VTWW1reEU2S3ZmZUdYbWJlUHdZWUVVUmxKNlh6ZVI0K0pJRUJNS3pBbkRtLzczbHk1MnFmb2tVbW8zK0lQMm10RGhqZmtMMng3QjNLTzFZdmNvaVpHdEhxY2R3MnNQYXhiU3VkWG1kRWg2bXhkMzBXVHVUZXhydW44cEFVSFlxUU1Ubi9vNG5GSXBjeFZoYUwxV0dGbDg1Z1JGNXBIUUIrcUsyN2xUQjlRMXB3SE9jMmhrUWRvTVFDRHlkR2VnWTFhTzNxUjBpUUNva2VWaEcwOVF4NlhCa2tGb3Z3dGNlMzRwM1ByK094YlN1RldRZHZIYzhWVGxxTk52cHIvZjBubCtGdW9jK0c3RlNYS3d3SThZWUt6SVFRUWdnaDRJZTYySXZMeit4WjY3UmMwNDdqT0RSMzlxR2lvUjJWRGUwSUMvTEhDL3MzT213akZvdnd4YjNyRVIybXhvZG5DL0QrbVh3RXFCU3o5b0k5djR3L1lKTExwSWdPRFpxeSszM2wwRTZYbldOLzk4dDNZVENhOFlVOTYxeDJrdjc3bTUraHRhc2ZlOWN2d2NFdHpwMXNmemg2MmFjbHZtbUpVVUwwaFd1T0JlYlIyWmNITnk5SFhHU0l4L3YzazkvTGx2UTBhSENtZGZVTjRXZHZuNFRPd0dkUngwWUU0MisvdUVjb3dnd01hL0hXOFd1d3NpejJycy95ZVZqV1RHcnZHY1N4eTc3bEhuZE5JbnFqcXJFREF5TmE3eHY2S0RUSTM4dnZIQ0crV1pRY0t4U0VHdHQ3MGRrM2hNVG9VR0dvV0hDQVkxZHJUTGphS2FOMkxJM09LT1RIemhVc3krS3RFN2t3R00wSURsVDZOSmp0K1ljMzROL2YvQXg5UXhxODhmRWx2UEwwam5IUEFKZ0ppNU5qSjN6eVdLczM0dTBUMTF4ZVp6Q2E4THVQTDZHMnVRc0JLZ1ZHdEFabzlFYThmOXA5enJ3OXl1R1RpN2M4Umgvd09jN2VvMGZjTVZ1c3FHbnVCQUJFQkFkTStIN3EyN3BSMTlvTnBVS0dyU3NkWDI5OWVMWUFCcU1acVFtUldKbnBlaURmM3ZWWktLcHFRa2Z2SVA3NzNUUDQ3ck43bkNJLzdEWm1wK0taUGV1Y0xqOWZXSUVqdGhNZkFOOWtZRENhRVIybXh2Lzk2a0czUSs3KzlyL2VoZEZraGtUcytuWEJncGd3b1NQYWxmT0ZGVGpTMVkrMGhDaThPT2IxNDJnZm5TOTBPbEUrbHNwUDd2Ulk5VzA5UWhUWWFLTUhWTmUyZERsZGIrZnFkUjBodnBoNy82VUpJWVFRUW1aWWQvOHczajdCWnh3K3VuV0ZVM0ZaWnpDaXVMb1psUTN0cUdyc0VBYTNBVUR3WXZjZFBOdFdaVUp2Tk9Peks4VjQrOFExeEVVRVQwa0hNUUFjT1hmVG9mdGtVT044TUFFQTdUMERLS25oOHhDelUrUGRMcDIxUjJmWWk1YjNtNWF1Zm1FeWZIWnF2TmZpTWdDSFNleWpPNmpDMUFINDNuTjdQZDYydXFsVDZNRGFzMzRKbHFURVRXUzNIZGp6czBPRC9DR1hTYUV6bUpDUkZJMnZQYlpWNkZ3RytDeFErOUw3NlNxTVh5MnV3Wkh6aFE2WHNiYURWNjNlaU8vODRoMkg2dzd0V3VPUTJkelZQNHpQcjdzZmRqVlZ6aGVVbzZ6T2N5YnRlQ3hQVDZBQzh3UEthbVZSMDl5Smp0NUJjT0NIN3FVblJrMjQ4RGw2S2Z2aGN3WG83QnZDeXN3RlRwbTJkaGxKMFQ1bE1NKzFBdk83cDI0SW5kb3ZQTHdSQ2greVhjUFVBWGpoNFJ5ODhmRWwxRFIzNG8yUEwrTnJqMitaYzBWbXBVS0cyQWpYcTJpOEdYTHpuQTBBcjMxNEhuV3QzWkRMcFBpYnAzYmdQOTg2Q1lQUkxIVFh1bUtQclNnb2IvRDR1SEtaeEcyQldhczM0YThucnd1ZnV6bzVaeDhTR1IybWR2azhhbi9PR1hIUlFUdmFVZHRnMWZURUtJZW9oaXZGMWJoWjJRaUpXSVJuUEVSa1NTUmlmT3VwN2ZqNTI1K2pkM0FFdjN6bkZMNzc3RjYzUldadmRBWWpMaFJXQWdEMjVTeDFXMXdHQUt0MWFpSkNwc3MvZi8weGw1Y1BhL1g0KzEvencvMSs5dTFERkpGQnB0emMrZzlOQ0NHRUVESUwzajJWQjZQSmdyVkxrckhIUlg3ZDNaWnVoNE91OFhnb1p5azZld2RSV05HQTkwN240OXZQN0pyczdnS0FUMHVsZFFZalh2L29JbGlXai9IWTZhWndBVUFZZ3RUZFA0eS9ucnlPK0toUVdLeFdXQ3hXSkVhSElpTnBmbmUwSEQ1WElNU1oyS2V0ZTJOdjlobGJsSmRKSlZnWUgrbnh0dGR2Mzh0NDNMb3lFK29BMXhtYkV5R1JpUEZRemxMVXRYYmp1WDBiSUI2MVRMZXFzVjBvcE1kRkJMc3RWazJXeFdvVml0aXVqTDF1Yk55SnR5WEVvdzFwOUtodjZ4bi9Ub0wvV1kwZXdqUmVZNzhPVDBVSGN2OHFxbXJFNFhPRlRsMkJLajg1SHR1MjBtbmc1WFF3VzZ3dWw3MlBwamVhUFY0LzAwN2szc1kxMi8vQ2gzS1dJaU1wMnVmYkxrOVB4S05iVitEb3BTS1UxYlhpVisrZHhUZWYzRDZuNGpJS0t4cUVUTnVwdEM0ckJjMmRmZmptazl1UUdNMy9ud3hUKytOZnYvbUUyOXY4NTFzbjBOamVpNSs4OHVTRUl6S01KclB3ODNLbHFLcEpHTlM0WjczcmlLbm84R0FBRGZqZ1REN3l5K3JBc2h3c1ZpdGVmbXlyMExGZlV0UHNGQThEOEozODlpaVZKM2V1ZGh1QlpSZW1Ec0FyVCsvQUw5ODVqZDVCRGY3dGo4Znd4YjNyM1hZOWUzSWk5emEwZWlOaUk0S2RNcC9Ic3A5TW5ZMFRIaU5hUGJSakdnRVVNZ25VQVNxWXpCYVB6OHVqbXlNME9xTndVc0lWaVZnRXhhaFZYSVQ0Z2dyTWhCQkNDSEhMWkFVc0hHQmhBZGIyM3NMeWwxblplNTliYmRkeEhQOHhhMzhEZjVuOWN3NmpQclp0Ty9heTBkdGFYVnhtMys0NTkzRjc0MUplMzRicXBrNzR5V1VldThNa0VqSFNFNktRbFJxUEpTbXgrS2MzamdvNXZONGMyclVHcFhXdHFMVEZha3pGOHNPYzdGU2hveFhnYzRGTDc3WUtuemUyOStMTlkxZlFZeHNVdDNWbE91STlkTzJ1V1p5TXo2Nld3R3BsK1FQTVVRZVp6ejIwWWRMN081dUdORHBvZFB5QjFlYmxhVDUzbk5tTG91NXlGdDFoV1JaM2JEK0w1Tmp3S1MwdTIrVmtwenJGanhpTVp2ejFaQjRBdnR2NXVZYzJRQ1FTb2FxeEhVTWEvWlE5ZGtpZ0Nxc1hMY0RDK0h2TDljMFdLMzd4bDFQZ09BNStjaG4rN3RuZFkyN2orQWZyYlFueGFDVTF6ZmpkUnhjbnRLOHZQN2JWNmJJN3RTMU9YWE5qTlhmMjRmQzVBdHh0NlJZdVc1V1poTWUyclp6UWZwRDU2MXhCT1Q0NmY5UGxkVnE5RVg4OWVSMDlBOE40ZE92VS9tNE1hL1VJVlBrSm4xOHRyc0hWNGhvUHR4Z2ZsdU5ndHJndVJ0bFhiM0FjUEd6RHViemM3dEt0S21FVng4ck1KSmRSUFdObkdJeTFaMzBXakNZelByOWVpcnJXYnZ6N201L2hLNDlzOWhvVk1sT1dwc1pqeDVwRkU3cnRpTmJnTnB0LzQ3STBMSWdKSC9OY3hjQm9jbjhDd1I1L1lESmJJUlo1UHRIZzduOWZjS0FLUDNwcHYvQjVkVk9uc0krWGk2cUZpSTQxaXhkZzdaSVVsL2V4ZVhrYWlpb2IwZExWTHhTUkpSS3hFUGxpc1ZqeHljVmJUcmRyNmVyRHF4K2NoY1ZpeGZMMEJMY3haV1BGUjRiaWI1N2FnZGMvdWdpdDNvZy9ITDJNcG81ZVBMNTlsVSszdHdzT1ZFSGxKOGVoWFd2QXNoekVZdmUvbC9iZmZVL2JUSmN6TjhxY1lqUHNRd28vdTFMc05WTEQ3c2UvL2NqajlhTUhIeExpS3lvd0UwSUlJZk9Bd1FvWUxJRFI5dDdoNDFIWEdTMkEzdmJlTU9xOXdRSU1HQnlMd2ZhUHJleTlJcktWNWJlZjYwUU04SnozR0VlZm5DOG9COEIzNDdqcmpGb1lINEZmZk9mcENTOG45RmNxc0dkOUZqNjlWSVJ6QmVWVFVtQitldmNhaCs2WnlvWjJod0x6NmJ4U29iaWNrUlNOSjdaN3psd01EbFRoZnoyOUUwY3ZGYUdqZHdnV3F4VmlrUWdTc1FnSlVhNEwwNjk5ZU03bGtEOTc0ZjI5MHpmd3dka0N0OWVmeWl2RFdSY0hRMWFyNStGKzR4WGtyOFQvL2VwQjNDaXJ3OUtGOGVqdUg4YmxXMVY0Y3VkcXo4dGdiVVVXVDNtV3JsUTNkUXFkUXN2ZFRMZWZMRmY3L2Q3cFBDR0g4OERtNVVMbjI5bjhjbFRVdDAvWlk5c1BQUDJWQ3VHeU83VXRRb0ZESkdJUUgrbDZjTkUzbjl3T0s4dU9xMmkvSkRrVy8vbnRRd0Q0UVZlVFljL2NWQWNvY1dqWEdxZGM5R0d0SHA5ZUtrSmVhWjN3OVNURmhPR3BuYXVSSERzM2lscFRxVnJuajMrcFM0ZTRRUVNSV0l6cExwY01HSUhpYnVDdDh1bDlIQWJBODFOd0VyS211ZE50Y1htMDAzbGxpSThNblZEbjVGamxkVzM0N0dveGttUERjV2pYdllpQTZEQTFrbVBEUGQ1V296ZmdkazJMVDQvejNxa2JlTytVKzB4ZmdEKzU4KzJmditOeEcxZU9YeTBSaHRrbHhZVGh4ZjA1VHYreitnWTErSzkzVGlFbk94VmJWMmE0ZmY0OXVHVUZKQkl4UHJ0U2dvRmhMZjdycjZld2ZWVW1EbXhlTnV0TC9CVXlDY0xWRThzaGxudFpXVEgyUkdqdjRBais5ci9lOVhxL1AzenRzTWZyWlZJSmZ2WDlaMTFleHpCdytMOCtPczVrOWFJa1hDeXNRRVpTTkE3dGN2OENUS21RNDRjdjdVZlB3QWkwZWlORUlnWXlxVVI0cmZEcDVTSjA5dytEWVJqaGY2ekZZc1hySDEyRXptQkNVa3dZdnJCbm5jZGkrbGp4a1NINDBVdjc4ZnBIRjlIWk40UTFpNU45dnEzZHpqV0xzV2xaR2daSGRQanBuNDlqUTNZcXRxM0tkTnB1ZEhTV3V3em02cVpPL09SUHg5MCtsajArcFBSdXE4ZnRYRVdVaEtvRGhCTXNHcDNCWVVaQlNueWt4NjdrOFlqM01IeVFFSGVvd0V3SUlZUk1JNE1WMEpvQm5lMU5PK3BOWndhMEZ0Zlgyei9XV2ZpUFBmY0prWWthMXVoUjFkZ0prWWpCcHVYT3cranNwbUlpKytibGFmanNTakVxR3pvd290VWpZRlJuMm5UNDhpT2I4ZXYzenlESVg0a1g5K2M0eENpNGs1NFlqYjkvOGVGSlA3YTduR2RmcjU4T0RNTmdmZFpDMUxkMTQ5ZnZuNFBSWklaWUxQTFk1V1F2ZEk4M3h6anZ6bDNoNDgrdjNjR1pHMlVUMjJrQTMzcHlCNUo4aUpJb3JLZ1hzamZURXFLd1o1M3I1Y3ZUcGZTdTU2SVd4L0hMcEdWU01RRCsrK211TTlJVlAxdWh3MTcwZDNWaXd4ZHlxUVIrY2hrR1IzUjQ0K05MV0p3Y2kyZjJySVhhWDRsemhSVTRkZjBPakNaK3Y5UUJTank2ZFFYV0xFNitiNk14bW5SK0dEVFA3RExvamhIZ0w5TmNZQll4d1BOVGNCTHltQzBPd0JkSEx4Vk51c0I4NnZvZElRZmZQdXd2TVNvVUwrelBRWFNvMnV2L0FxM2VpT3kwRmdRSHVNK2hsVW9rWHY4SFc2MnMwRjNzN3JuRHZzMVloODhWQ0ZtMlNURmhlT1hRVHBkUkFzZXVGR0ZnV0l1VDEyNWpSVWFpeCtpTGgzS3lFUjRjaUxlUDU4SmlaVkZRVVk5dHF6Sng0V1lsVHJuSmNyZlljbkl2M0t6RUZRK2QzNXlIN0hpN3g3ZXZ3aFlYdy93S3lodThaaDVQRmFWQ2hoMXIzRWNlWFMydXh1Q0lEdnMyWkVIaUlicGhvcm5CSnJNRk85Y3VobHdtd2EwcTcwTjRBWDdseW9Mb2V5ZEZhcHU3Y0w2d0VpSVJneDJyRitGc1B2K1BRQ0lSNDJ1UGJjV1I4NFhZdFhZSi9yY3RKOWhYQVNvRmZ2YnRwL0dERi9haHNiM1BweGtMcnNobFVqUzA5NksxZXdCSHpoY2lKbHlOOUVUSFdCZnJxTTU5ZDY4TmRBWVRtanY3dkQ2ZVZtOTBpSzN3eGRhVkdjSlF4S0txSnZ6K2swdkNkY3ZTRXJBc0xVRjR2cDBJc1VnMDRlZFhRcWpBVEFnaGhMaWhOWHQrTTFpQVlST2dOZDByRkd0Tjk2N1h6SzBveEFtVGl3R0pDQkF6WTk2TEFNbm9qMjNYTVl6dFBmaURmSkh0TXRIWXoyMlhDUi9iYmlNVzhlK0YreGwxVy91MlU3VXFzYnE1RXh6SElUVStha3FLeUo0b0ZYS2t4RVdndHJrTDFVMmRXTFZvd2JRKzNvaFdqMjJyRmtFaUZxR3lvV1BjdDQ4SlZ5UE1TMmZXSzRkMlRzdTA4VDhjdll4YmxiNGR3STVYZkdRb1FnSlY2T2dkeE5uOGNzUkdCTHRkNm5zdklzUDNBclBlWUhJWXNqWFpvWW0rSENTMmR2WGpuYy96aE0rM3JzcHdLSWgrN2JHdFRobkk3cFRWdGVGUHg2NENBQjdidGhJYmx6bG55NDc5ZnJBc2l6dTFyUTZYYWZWRzlBMXBrR0RyZ3Fwb2FNZHJINXp6YVIrOE9iQjVPUjdLV2VyMmVrL0Y0STNMMHJCMFlUdytQRmVBVzVXTktLOXZ3eisvY1JRQktqOE1EUFBkWWxLSkdMdlhMY0h1ZFVzbWxkODhIK3dPNjBHMFZJZXdzRENFaDRkREtwM2VqdEJEeDRCMU1jQjN4N2Q2ZlVLNFNjNjYwK3FOcUd2dDlyNmhUZS9nQ05wN0Jyem14bzVtdGJLNFZkVW9yRDdSR1V3SURmTEgzZzFaV0pJU2k0RmhMVVFpQmhtMklwZjlkOVNUc2RzR0tCVU9CZVgvNytWSHZON0hXOGR6Y2FPMERzdlM0dDB1a3o5K3RRUm44OHVkL2taV1pDVGgydTFhSkVhRjRWdFBiWGZaWmR6YTFTOFVabmV2WFNJVTB6MVp2V2dCWXNMVWVQUFlGVHk5ZXkxQzFmNndXbG1QbWJNQUgyZGdZbjA3bWVYdXZzYitIeGFKR0Vna1ltUW1SV09ETFgrYjR6Z2N1MXlNenI0aHJNOUt3ZEswQkkrUHBkVWI4ZjZaZko4THZrcUZ6T1AvdmRLN0xSZ2MwV0huMnNYVDhucW11ZFB4ZWNZWHk5TVRIT0pNYmxZMGdPTTRQSlNUamNoUXg0SEhpZEZoK041eis5RGExUzg4YjJqMEJ2UVBhYUZVeUZ5K0hqRmJyT2pvSFlUTVZsQ1hTaVJJVFhDZWoxQlEzb0NxSnVmWFFhNmVuOWRscGFDeW9RMEY1UTM0dzlFcitORkwreDBHQjQ1ZVllWHV0WUczZUFuN1NwcDFXU2w0Y2Y5R3Q5dDlkTDdRNThpTDBZcXJteDBLeitOeGFOY2FsNTNiaFBqaS9uN0ZSQWdoaEl6UmIrQ2pJZ1lNL0ZMZGZqMHdZZ0o2OU1DZzRkNzFnK05yS0pnUkFUSysyS3VRQUFyYmU2ZlBKWUNmN2ZLeDF3VXJuSXZEOXNMdzZJL0ZESC9idVc2eXhRTUFhTEYxbUtRblJVMyt6bnlRa1JTRDJ1WXV0SFQxVDN1QnVheSt6ZXZ5WjA4ZTM3N0s3WUM0My83d3hRbmZyeSsrK3VnV2ZQWFJMVjYzZS9YOXMyNDdiVmczQlZXcFJJeVhIOXVDbi96cE9Nd1dLOTc1UEEreDRjRXVPNTRtMHNHY2U3c1dGdHZ0NGlORDBOTFZEMytsQWwvWXM4N24rN0F2SVFiZ05iOTVjRVNMM3h3K0wzVGRBczRGMXZFc0l4OWRMSkpLeEQ0VktzcnEyakNzdlpmeGJESmI4TE8zVDJKRWE4RDNuOTg3cm9MYlJJM3VwUFFXYVJMbzc0ZXZQcm9GS3pLUzhPNnBQR2oxUnFFWWw1WVFoUzhkMk9oUVVDQVBwdjVoemJodjB6dW84Zm4zL1ZSZUtTNFdWanI4N1d4Y2xvb3Y3RmtIa1VpRVg3NXp5dVVndFBINjNuTjd2UTRsbllqOW01YTV6RlZPaVl2QWQ1L2RpK2l3SUxkRDBENjZ3TWVPaEtrRDhOREdiSjhmTXpZaUdELyt5a0hoZjl6MjFabFl2M1NoeTIzZlA1MlBzcnBXYkZ1VjRiSHp0Nm1qRDcvLzVCS1VDaGwrOU9VRExyZFJqZmsvR0tZT3dLcy9lRTc0bk9NNHZQTjVIanI3aHBDZEZvL25IM2FPQkhGbFBNTWhoN1VHdlA3UkJiZlgyNTh6L25RczE2ZHM0Q2QzclBaNkVubTA0RUFsMWl4T1JrZnZJRnE2K2hFWkdvakVLTmNkOVhXdDNlZ2Iwamo5L0Zka0pxSytyUnY3Tml4RlViWHJrOGh4a1NING9TMEgybDZJWFphV2dPY2Z6bkhhdHJHOUYvLzUxZ212SndMMVJoUDBSdDlQOW41eDczbzBkdlNodTM4WWZ6aDZHZDk3YnEvd1dtUDB5cHZ4em1lWWFRRXFCZElTZkh0OVc5L1dqWUZobmZjTkNmR0FDc3lFRUVMdUM1MWF2a2pjcStQZjkrc2RpOGdEUm1Cb2xvckdRWEpBSlFXVUV2NjlTZ29vYmU4RFpIeEJXRG42Y2dtZ2t0M2JQb0NHT0UrYjNrRStvOWpUY3VLcHBBN3djM2pjK2VvLzN2d01wbkhFRzB4VVZrb2NudGpoUGp2YVlyVUZoNDlUZEpnYVQrOWVpNytldkE2enhZcmZmWHdKUDNwcFAvd1VqbjlzOWtLeHJ3ZVJMTXZpNGsxK2FYaVkyaDlmZlhRTC92RjNuMENqTTBBZDRPZFRobTlMVjU5UUtGaWVudWl4QUdBd212QS9oeTlnY0dSMkR3cXYzK0VIUWlaRWhRckxnclY2SS9SR0UxNzk0QnorL3NXSGtKWVFoWC83MWhOdTc2TzVzdzl2Zk14M1hEMjVjeldXZWVqK1U3cVliRCs2UTFzc1pqQ3MxY05nOUx5TUpDNGlHTjk0WWh2ZU8zMEQ3VDJEQUFDajJReVQyU0w4RE55UlNTWFRNcnlSekIweUR6RUQ3c2hsdnQvbVNsRVZoclY2aEFTcG9GTEkwZExWajRpUUlLR1FsWkVVN2ZHNXFXZGdCQTN0UFlnSUNVUlN0UHZvaklCUm1icFZqUjFvN09oRlZHaVF4Nzh4WHhXVTE2Ti9XSXUwaEVpSC8yOEpIdkpiYjFZMG9LcVI3eVo5WnZmYWNVY1FqUzdjS2hWeXR5ZkI3Q2VkZ2dQOUVScmtQcERiZm5LSllSaVAyMWtzVm56di83M3Y5ckhzMmJjVjllMCtaU1c3c25WbGh0dEJvaWF6eGUxcUpIdm50VVFzUWsxenAwK1BOZnFrcE4yd1JvOVhQemdyZkc0ZmpndndxMzllT3JnSkRXMDkrTm5iSndFQUx4M2M1SFFmRm9zVlAvcWZJd0NBdFVzY3M1RFRFcUx3OG1OYmZZcnNBdmdWUVFEZzUrSi9QZ0RoZFFnZnZlVGV4bVdwZU5MRmE0bEx0NnB3OUZLUjArVnltUlF2SGRpRW43MTlFdlZ0UFRoMnBWZ1k0ams2SW1PdUY1aGp3NE45T2xrUDJGYU9EVS9QeWpIeTRLQUNNeUdFa0RuTnpBSTlPc2ZpY1k4TzZOWGZ1M3pRTUQwWnhYS3hZekZZSlFYOFIzMHN2TWxjWENZRkFtVjhuQU9adXd5MkE2ekFhYzVEdGd2eTV3dFM0K21rY2FlNXM5L2g0S1o3d0xGb3ZURTdGZXV6VXFBem1QQ2ozeHdCeTNKNFlvZnJIRW03MDNsbDl3WXpSYnN2RUhUMUQzdGRsandWNGlJOEYwNzNyRitDeU5BZ2w5YzF0ZmZpY2xHMTI5dm1aS2Vpc3FFZHR5b2IwVHM0Z3IrY3ZPYTBwTlcrTE5yWGlJeUM4Z2FoV0xGejdXSkVoQVFpYzBFTUtodmFjUzYvSEY5NzNIdUIrZGpsRXVIalBldmQ1eWhyZEFhODl1RTV0SFQxQStBN25XZWowTncvcEVIcDNWWXdESU5sNlFsbzd1eURUQ3JCVng3WmpGYy9PSWZCRVIzKzUvQUZmTys1dlI2TE4wT2FlL3Z1N3lmM3VLMHJvNWV3U3lVU3ZILzZCb3FybThmOTlUUjE5T0dmM2pqcWRidlVoRWg4OTltOTQ3NS9NbitFcVFPZ2tFdTlucWl3NDRkYitwNzltcDRZalpTNENLelBXb2lQTDk0VS9wYnRIc3JoTzN2N2hqUW9yMjlEV0pBL0ZpWEhDdGZubHRTZ29iMEg2WWxSK09MZTlUNDladW5kRmx3b3JNVHk5SVFwS1REbmx0U2d0cmtMajJ4ZDRkTUpOS1BKTEhRdnI4eE13dUtVV0lmcldaYkZ1WUlLR0l3bUhOeXlZbEw3WnU4TVYvbE56Vmw2a1lqQitpekhPS1ZCalU0WXFwZ1NGNEc0Q00vZDYwTWFQVXBxbWlFU01WaXpPTmxwMEYraW0rZmRSN1lzaDU5Y2hzMXVucjkvOWQ0WlZEVjI0RisrOGZpa1ZsOVlyS3pYZ2JBTFlzTVJHUktJcnI1aDNLNXBSdmFZMzZNcnhkVVkwUnFRRUJYcThQc0s4RVg4aUJESGFBeFBoQ2FBSU5kZmsvMTFpTnhMdEk5WUpISzVrc2RURm5sU1RCaTJyY3JBaGNKS25MbFJqdXpVQkN5SURYZm9ZSGJYb1Q5WGRQWU40ZDFUdnNXYU5IWDBUdlBla0FmQjNQNkxJSVFRY3QvcjBOb0t4VHFnMi9iV002cVFQRHo1T3B3RHBTMHFJa1RCdjFjcmdGRGIrMkFGRUN3SFF2eUFTR3BNZXlDNEdsQTBNNDgzK1RNUHYvakw1eDZ2RjlrR3RRVDVTN0JvUVN6SzZscHgvZlpkN0hTelZOaHFaWEh0TnQrSm1oUVRobFFQeXlwLzlOTCtHUms4cWZEU0RiZ29PZGJ0OGsrNVZPcXh3QXdBVCs5YWc2ckdEbWoxUmhSWE4rTnFjWTNEc0VkN3A1SXZIWFlXaXhYSHIvTEZZWldmSEJ1VzhrdWY5MjNJUW1WRE80cXJtMUZlMzRiRll3NjRSN3RSV29leU9qNkxkWDFXQ2hMZGRDVU9qdWp3cS9mT29MTnZDQUNRdVNBYXF4WXR3RjlPWFBlNm4xUHR6STB5c0N5SGpLUm9oMDdKekFVeDJMOHBHNTlkS1VGTFZ6L2VPcDdyTVpOeXN2U2ppb0FxQlMzN0lKTW5Gb3V3ZG5HeTEvOGpkaXZTRThlVmZlc3BlM1cwMnpVdE9IeXVBSnVYcHpzVjdPYWJvNWVLTURpaWc4cFBqa083bktjd05uYjA0dWlsSW5BY2g0VG9zRWtWd2JzSCtGVUk0V3JmQzVxZWlFUWlQRE1xNmlpL3JBNGZuQ2tBQUd4YW5vWm5kcThGQUJ5N1VneC9wY0x0YysyRndrb2NPVitJbXVaT0hOcTV4cWxBNjhxZTlWbFQ4Qlc0WnkvVVJvUUU0c2RmdVJjVFV0blFnZDhlY1k3bDJKZXpGSC8rTEJjZlg3eUZSY2t4UXFGMVNLTVRUbEs3NmhnZUwvdktra2czUldsNzEvaDBaZVVmM0x3Y3QydGFzQ0lqVWVqS3R6K21wd0dZTE12QmFISi9Zc3BpdXc5djIvazZPOEdkd1JFZHJub1ljRW5JVktNQ015R0VrR25UcXg5Vk1OWUJYYU9LeDkwNlBzSmlxZ1RLZ0RBL0lGekp2NFg1MlFyR1ZEUW1IdGlYWFk3T3dKeE85c2Z4azA5c2tCWTdhbW1teXMreGtHRmxXYmVkZHV1WHBxQ3NyaFVkdllNb3FtckNpb3hFcDIwdTNxb1VPbUQzYlhBL1NBaUEyNjdoK1NaQTVZZER1OVlJUSswdTNxeEVUdlpDWVltNi9hRGJsd0x6bGVKcTlBM3htYTNiVnk4U2JwT2FFSVhsNlFrb3JtN0d1NmZ5OEtPWERqajk3QUErUC9QRHN3VzIvVko0akFacGFPOFJpc3RKTVdINCt1UGJVRkl6L203ZHlSb2MwZUxhbmJzQStPRjVZenZ6OTIxWWlycldialMyOTJLTGJlcjlkTkhwN3kzbDlsY3E4T2pXbGRqcEprTjhyT0txSm1HUTBuTVBiVUIwbU92ZjcvYWVRV0hJVlZpUTc5bWxaUDdhdjJrWlN1dGEwVC9rZWJoZWdFcUJ4N2RQeitUQzlwNEJBRUI0aU92ZnVlcW1UdUYvMkZnSE5pOGJWODd1ZEtwcWJNZWxXMVVBK0w4elZ5dUhrbU1qc0hQTklwek5MOGZieDY4aDdzdkJFOXIvMXE1K0lRTEMzZC96UlBVT2p1Q2o4emRSVXRNTXFVU001eDdhSUdRcEQydjBPSjFYaHBTNENMY0Y1dTJyTXhFYm9jWmJ4Ni9oOVk4dUlpVXVBcnZYTFVIV3dqZ2gvcU52U0lPL252VDloS0U5bXVpUG4xN3hPWEprMTlyRndna0xnNjNJcVZUSUhMcHkzUlZRVnk5YWdJczNLOUhVMFljUHp4YmcyWDBid0xJcy9uVHNLblFHRTlabHBiZ2N0amNlR3AwQnJkMERZQmdHeWJIaExyZXh2K2J4RnBFeFVYS1pGRC8reWtFb1JyMW1NNW05RjdWdjE3YjRGSk5TVUY2UGd2TDZ5ZStvRzJrSlVmaldVOXQ5MnZhdDQ3a1RXdlZEeUdoVVlDYUVFRElwL1FhZ2RjVDVyVjBMV0NaMzRsMmdsanNXajhQOTdyMFBVd0lSU2tBNnQyUFF5QndWYWx0Mk9haVptV2lCd1JHOTdYSEh0L3pmenQ3cHdqQU1mdjZkcHgyeUtDc2IydkhyOTgrNnZOM3k5RVJFaDZuUjBUdUlUeTdlUXRiQ09JZUQwQ0dORGlkejd3RGdjeitYcHNZNzNRZkxza0xuem13WXo2QzY4Vml6T0JrM0t4b2dsMHJ3eGIzckhZWUdXbndjOGplczFlUDRWYjVyS3poUTZUUWM4WWtkcTFIWjJJSCtJUzErZStRQy92WUx1eDJXNW1yMVJ2em04SG5valNZd0RJUG45bTF3V1lTMnkwNk5SMGlRQ3NFQktyeHlhT2UwZlcrOE9YYTVCQmFMRllFcVB5eExTMEJlNlYySDZ4bUd3VXNITmtGbk1DRWlKQkM5Z3lQb2NwTnRiQytZQTBCYjl3REs2OXRjYmhlbzhuTVpRekE2SGtUdHI0U2ZRb1lJK05hNTJOVFJKM3djSFJia2Rxbi9wWnRWd3NmYlYyZjZkTjlrZnZOWEt2RHRwM2ZoTjRmUG8yZkFkWGErT2tDSnYzbHF4N1FOaHF4djZ3RUF0d1BWdXZ1SDNXYUdiMStkT1NjS3pEcURFVytmdUFhQXo4UDExSmw4Y1BOeVZEWjJvTFdySDI5K2VoWGZmMzZ2MjJHdTd0eXNhQURBRDR6ekg3V3lZaklHaHJYNC9Qb2RYTHRkQzVibGtCSVhnWFZaS2VnWkdNYlJTN2NBQURwYlp2Q3dWaTljNXM1WEg5Mk0vTkk2UHdlZlZRQUFJQUJKUkVGVVhDMnB4VytQWEVCb2tEL1dMa2xHVG5ZcVRHYUw4SFAzWkd4VVZWMXJOd0QrT2N2YmtFSE5xSk55OW85OVBma3RFb253NHY2TitJODNQME51U1MxQ2d2elJPekNDNnFaT2hLa0Q4TFNMN3ZUeHlpdXRBOGR4V0JnZjRYWmxnTDB3UGwwZHpBQWNpc3VBYjduUFNvWE00OS9kaU02QWdXRXRWRjdpb0FaR3RCalJqcThieDkyQTQ4bGdXUmJuQ3l0UlVkOEdzVWlFbldzWElTTXBac29maDh4L1ZHQW1oQkRpbGQ0Q05BM3poZU0yRGRBeXpFZGJOQTRCeGtuV20veWxmTEU0WXRSYnVKTHZOZzVUQXRFek0zdU5QS0RpYlVzZXF4czd2SGJ0VG9WcTIyQ2orQ2pmY3pwSHN4OU1LV1JTbnliVTJ6RU1nd09ibCtHTmp5K2hkM0FFSDU3Tng3UDdOZ0RnWXp2ZS9QUXE5RVlUSkdLUnkyWExBRkRaMklIWFBqZzNvZjJlTElaaDhELy84TUswM2YvTGoyMTFXVVQydFlQNXc3TUZRdmZ1RTl0WE8yMGZHdVNQTCszZmlOYy91b2k2MW03OC91aGxmT1dSelpCSkpkRHFqWGp0dzNOQ2dlamdsdVV1Qy95amlVUWlmR0hQT3FUR1I4NWFjYm11dFZzb0tHOWJuZW0yMDgxZnFSQUtQRGNyRy9HcGk0RktZNTNOTDhmWi9IS1gxMldueGVNYlR6aDNaUFhZc2pvRFZBcW5ZWTFUb2J0L0dEY3IrUUZJR1VuUmlCdEgxaTZaM3lKRGcvQi92bndBNXdzcmNMT2lVVGdaRXFiMng4cU1KT3hhdDNoYzBSamowZGplaTQ1ZVBpWWc3MDZ0eTY3UW5PeFVQTFhUOVlxSDZTeTgrWXJqT1B6eDB5c1lHTlloTWpRUVQrMzBYSHlVU01SNDhlRWMvT1RQeDlIUTNvTmpsNHZ4cUp2QmQ2NTA5dy9qa2kzV1pNM2laQzliKys0dko2K2pzcUVkL2tvRkRteGFoazNMMDNEeFppVXVqanJ4Wkk4MEdCalJPVncrbXNWcUJjdHlTRXVJd2hmMnJzZVdsUms0ZnZVMlNtcWFjZkZtRlRZdVMwTjBtQnEvK3Y2emJ2ZWxmMGlESStkdm9yaTZDZEZoYWxoWkZ0Mzl3OGhjRUkzS2hnNkVCdm5qeVIycm5US3UzYkgvam9VRStuN3lPenBNalM4ZDJJUS9ITDJNWTVlTEFmQ3J3cjcxMUhZbzNBemw4NVhCYU1iWi9ESUFRRTUybXZ2dDdBWG1jUTZLbkF5aGE5cEQvbko2WXBUSFNLanpoUlU0Y3E0UVdRdmpQRWJsZkhTK1VGaGQ0NHU4MHJ1NDI5eUZ4U2x4QUlDYTVzNEpENXkwNHpnT3IzNXdUaGpNQ1FBVkRlMzR1eS91OWhpbFJoNU1zLytNUXdnaFpNNFlOZ0VOUTBEVEVGOVF0cjlOTk1wQ0xuWXNIby85T0VvSnlHYnVOU0VoVGpLU29zRXdER3BidXFBekdLZXRTQUR3SFZ4M1c3dkFNQXpTRTZJbmRCLzJKYjkraXZFWEZaZW5KMkpGUmlLS3FwcVFXMUtMK0toUWJGNmVqaVBuQ29XcDg0OXRXNFhvTUxYTDI0c1lac0xGQ3ZzQk5UQ3hnb2RvbXFkbHVpb2dXeXhXSVRQYjB6N2ZyR2pBTFZ2aE1TMGhDaXN6azF4dWw1MldnSWR5bHVMa3RUdTRVOXVDWDc1ekNsL1lzdzV2SGI4bUhOeHZYSmFLdlQ1bWJTNnhIVURPbGxQWCtZNTNsWjhjMjN5TXYvQ1R5NkFPY0oxVlpMR3kwT2o0Snh1bFF1YjJlKzd2NTdvYjBWNzBjNWZWT1ZtbjgwcUYzd2QzUzk4Qm9HZGdHTlZOL045VDVvS1lDYTlXSUhPTFhDYkZRem5aZUNnbkd4ekhnZU80Y1hmVlRrUnV5YjM4MUx6U09vUUUrV1AvcG1VTzI0aEV6S3lkYVBLRzR6aDhlTFlBRmZYdEVJbjRGUTIrUEFmRVJZWmczNGFsT0pGN0cyZnl5N0U0SmM2bnlJVVJyUjZ2ZjNRUlJwTVo2Z0FsTmkxelg1d2NyeGYzNXlDM3BCWTdWaThTdWxxM3IxNkU3YXNYQ2R1ODlzRTVsTmUzNFFmUDd4TXllOGY2L1NlWFVGVFZKRHp2eElRSDQydVBiMFYzL3pDR05EcVBuZkJhdlJFWGIxYmliSDQ1ekJZcmRxNVpoRWUyck1CdkRwOUhkLzh3bm44b0I3VXRYWGp2OUEyODl1RTVMRTZPeGU1MVM1Q1c2TGtRMkdvYk1CbnJaVWpoV0VuUllRZ044aGZpb1VLRFZCQ040K1MzTysrZHZvRVJyUUV4NFdxc1hlTCtKSUU5R3NuYjc3K1ZaVjFtSFZzbXNDcHJ4UFk4SlhjeEl5STJYSTFIdHE1QTFCVEZpQzFaR0FlVlVvRTBONy83OXBQZ1dyMEp2L3ZvSWtwcW1oMytUdFFCU21RdDlPMjFRbVZETzNvSE5VNlhsOVcxb3FxeEE1R2hnWGpoNFJ6VU5uZmg2S1VpZkhxNUdOOS9mdDhFdmlweVA2TUNNeUdFUElENkRiYmk4WmhDOHBEUisyM0hrb21CV0gvYld3QVFGd0RFMlQ0T21acFZpWVJNbTBDVkg5SVRvMURWMklIY2tscnNYcmRrMmg3cmFuRU5XSlpENW9JWUJQbzdaMC82d3Q3bHFwcGdJZnlaM1d2UjBONkxnV0V0M2orZGo4cjZkaUc3TnpzdEh0dFd1UzhVWmk2SThkaFJaYlpZTUtJMUlNUkZRZTM5MHpkd3VhZ2FZV3AvL09zM24zQzR6bWd5ejhuaWlHSFV3YWk3Z2tqUHdERGVzVTFvbDByRWVHYlBXby8zZVdEemNyQXNoMU41cFdqcTZNTlAvM3hDdUc3YnFreTNYWWh6VVhwU05NcnEyckF2WjZuUFA3OHRLOUt4WlVXNnkrdnEyN3J4ODdmNXdaV0hkcTNCMmlVcFB1OUwvNUJHV0Vic0xrWmdNZ2FHdGJoUlZnY0FpQWxYdSt3SzVEZ09SeThWNFd4K3VWQ0lGb2tZUExWekRiWk9jLzQwbVZrTXc0eHJCY2xFMWJWMkM0Tlh2L0hFTmh3K1Y0Z1R1YmZSM2pQZ01HeHVybXJ0NnNmaFVTY3d3OVFCeUx0ekYxZUxhMkF5Vy9nM2l3Vm1peFZHay8xeks0d21NMHdXcTFEODR6Z09mejUrRlQvKzhrR1BxeE5hdS9yeHU0OHZvbmRRQTdHWWozQVlHMjh3R1VIK1NqeThNZHZ0OWJrbE5TaXZiME5LWElUYjRqSUFhSFQyT0FySHJ5VWlKQkFSYms2UWRmWU40VnBKRGE2VzFNSm9NaU05TVFxUGIxL2w4bkhXTEU1R1drSWtqbDB1eG8yeWVwVFh0eUV4T2hRNTJXbFlucDdnRkJuQ3Npeks2dmhJSWxmeFE2NndMSXRMdDZydzJkVVNHSXhtQktyOFlMWlkwZG85Z0gvOTR6RnN6RTdGN25WTFhMNGU4T1pFN20wVWxOZERJaEhqU3djMmVmeGJhN01OQWZUMm1pcTNwQmE1SmJYajNoZFhHbXpSSmE0eXhDTkRnM3crU2V5TDlNUm9wQ2U2YjBob2JPZjNaZlRmMkw0TlM0V2h0MUdoUWZqaTN2VStQZFlmamw1Rzc2REc2ZnZkMmNlLzdseWZ0UkRKc1JGSWpvM0EyZnh5WVFBaklhTlJnWmtRUXU1alBYcm5JbkxURUtCeFA3RFlKVEVEUlBzN0ZvL2pBdmlpY3JnU21QN0RMRUttejQ0MWkxRFYySUZUMTB1eGNWbXF5eTdtRWEwZVAvN3R4dzZYMlE5K2IxWTJPQXhZVzVZV2o1Y09ibmJZVnFzMzRsUmVxZkI0RTlWdTYzU2RhSGRNZ01vUHJ4emFnWi8vNVhNWWpHWmh2eE9pUXZIbGc1c25YRFNwYit2RzJ5ZXV3V1MyNGdmUDcvTTVpN1N1dFJ1L2Z2OHNjbXdIbys2NlcyZURRNEhaUlllendXakc2eDlkRkpiTFByMTdyZHZ1NzlHMnJjNUVjVTBUdXZydVphWUdCNnF3WS9XaUdTbGFUWlYxUzFKd3E3TFI1KzdsNlZSdE83Z0dnQVZ1aGtGTlJxREtEMS9jdXg2Zlg3dmp0bnY1OUkweW5MbkJMK2xtR0FZY3g0RmxPWHh3SmgrUklZSElYRUI1bGNTUnZhUFNaTGFneGRaQmF1OXExZXFOK010SlByTjR6ZUlGeUU1TFFHUm9FSDd6NFhrVVZ6ZWp0SzRORWNFQnR2dXhRS3MzUW1LTHFlRTREbGFXZzhWcWhkbGloVndxUWNDWVlsaEpUUXUrODR0MzNPNmJ4V3IxYVR0UHVmeXQzUU5DNFF2d25CVTlsbGdzZ3NwUERvVk1pb0VSTGZxSHREaDhyZ0F2dUlnVE1GdXNPSE9qREo5ZnZ3T3JsWVZFTE1MTGoyMUZSdExFVmdxTmwzMkd3WlhpYXZqSlpYaitvUTF1dCtVSDEvV0RZUml2MmRnZHZZT29hR2pIellvR05MYjNBZ0NTWThPeEwyZXAxeFVzNmdBVlh0aS9FVHZXTE1hSjNCS1UxTFNncVNNUDc1KzVnYlNFS0tRbFJtRmhYQ1FXeElTaG9xRWRXcjBSQVNxRjB6QTllMmV5L1NRcngzRzRXZG1JRTFkTGhEejl0SVFvZk9YUnpiQmFXYnp6ZVI3SzY5dHd1YWdhVjRwcnNEZzVCbXVXSkdOSmNweFAwVVhIcjViZ1JDNC96K0NMZTljSkJlLzJuZ0VvRlhLby9QZ2hoQ3pMSXErMERwVU43UUNBMUhqUDNlMWlzY2p0U2lYN3JJWFJHdHA2WUxaWUVSS2s0bGZVU0NRd1c2d29ybWtTb3FFOG5VU1lDVHFERWJtMkUxQU13MkQzdXNWNGVPTXlTQ1ZpRkZVMWVieHRTMWNmWkJJSjVESXB4Q0lHL2NOYUliL2JmOHo4aHpBMWY1S2dzcUVkMjFabG9xV3JIenFEYWNxSFo1TDdBeFdZQ1NIa1BzQ0J6MGF1N1FkcUI0Q2FBZjY5ZHB5RlpKa1lpQThBRWdOdGIwSDgrMWgvWUpwWHFCTXlhNWJZbHQ3V05uZmg4TGxDbDNsNEhKeUg2ZGl4TEFjVGUrODZWd2ZjSDU3Tmg4SElkeDB0VHZZdEUzRXNvOGtzREptS0R2ZGV5SFRIVHk1RHVEcEFLR2dBZ0Zna1F0K1F4cWNDNldoYXZSSEhMaGZqYWttTjBMWDUzdWtiK05aVE83emVsbVZaL09YRU5aak1GbHk4V1ltckpUWFlrSldDUGV1emZPNTZxcWh2RXc2QXgycXlIWkJQMUxCV0wzd3NIOU1GWjdXeStOM0hGNFVPbnRXTEZpQW5POVhqL1EwTWEzSHhaaVV1M2FweStoMFpHTmJpbjM1L0ZGdVdwMlBYdXNVSThwODdoWFozL0pVS3ZISm81NHpFQkhoVFd0c0tnTzhZbm82aWtsZ3NRazUyS3RZdFNZR3Jjd0FzeStLc3JiaThLRGtHTHorNkJRYVRCYjkrL3l3NmVnZHg1a1laRlppSms1LysrWVREY0V1QTd5QWQwZXJ4cS9mUG9xdHZHR0ZxZnp5OW0xOFpFUlVhaEI5LzVRQ09YeTNCMVpJYTRmOVBRWGs5Q3NycjNUN09WeC9kNGhUZHczR2MyK2UwaVd6bnl0b2x5VGliWDRZaGpSNHg0V3FvL1pWUStjbWg4cFBEVHlHRFVpR0RVaTZEbjF3R1A0VU1DcGtFZm5JWkZES3B3eERVb3hkdjRmU05NdVNWMW1GRlpwSkRjVldyTitMZjN6eUdnV0YreUdkNGNBQmVmbXdMNGlPbnQvaFgwOVNKaHZZZVZEZDFvTHFwRXl6TElTSWtFQzgvdWdXUm8wNEEvK3E5TTlEb0RKQkl4R0RBb0tOdkVBYWpHVXRTNHR4MlYzTWNoMSsrY3dwM1cvaUNuMHdxd2Jxc0ZHeGRtWUhFNlBHdDBJaU5DTWJYSHQrR2dXRXRyaFJWNDBaWkhhb2FPMURWMkFGL3BRTC8rUElqK1BReW40dS9Lbk1CUkNJUjNqcWVpN3N0WFpCS0pPanE1MzgvNDZOQ2NiNndBaGNMSzRYblhJVmNpa2Uyck1DV0ZlbkN5ZEZYbnQ2SjByc3RPSGE1R0szZEF5aXJhME5aWFJ2aUlvTHh3NWYyZTN5K2VQZFVIcTRXODVFd2gzYXR3ZnFzaGNKMXZ6MXlRWWh2a0VyRXNGaFo0VFhIMHRSNHI5K1hqZG1wTHJ2KzdWbklZMVUwdE9QNDFSSzM5eWVYU2JIWnpXcWNtYUpVeUxGejlTTGNybTNCaS9zM0lpbkc5OStOOTAvbnV4d2lxWkJMa1RZbVYzbEpTaXdpUXdOUjNkU0o3LzczZTdEYUN2S2pvMkVJc2FNQ015R0V6RE1jZ0pZUngyTHkzUUZBTjQ3WC93b3hrRENtaUp3WXlIY3BVeDJaUElpZTNic2UvL0duNDdoUldvZVk4R0RzV3V2WXBlZ25sK0xMajJ6eTZiN0dEc2s1bFZlS2d2SUd5R1ZTbjVjcXVuTG5ib3R3UUJVYlByNmNSSUEvYUwxYVhJTlBMdDBTdW01RklnWXN5NkdodlFmLzlzZGoyTFFzRFhzM0xQWGFTV3l4V0hHbHVCb25yOTJCMXBhQktKV0lzWHZkRXV4Wjd4d3pZdC92MFVRaUViNzExQTRjdTFLTVc1V050dnVzUWU3dFdtek1Uc1BlRFZsZU82RlA1NVg1K3VXUFcxTkhuL0R4Nk54Zmk4V0tQeHk5TEF5OGlRd054TFA3WFA5Y3JWWVdsWTN0eUMycHdaM2FWdUg3d0RBTU5pN2p1N2J0UldlTHhjb2Z3TitxeFBMMFJHeGFub2EwaEtnWjcycldHMHpDeDk0ZVcrVTNmWm5sdmhyUjZuSG5iZ3NBWUdGYzVMVHVrN3RCaGtNYVBYUzI3OXV1dFV1Z2tNdWdrTXV3ZFZVRzNqdDFBMjA5QTlPMlQyVCtpZ2xYbzZ0L0dCS3hDUDVLT1RZc1RVVktYQVJhdXZwaHRsZ1JxUExESzRkMk9xeXFrY3VrZUdMSGFoemNzaHpsOWUxbzZlekQ0SWdPR3IwUlZpc0xsdU5ndGJMZ3dIZlFjeHlIeGNuM1RtNDh0blVsRG01ZVBtVmZ3NnNmbkJNNkg4ZGlHQWIvKzRXSEpoMkI5UENtWmJoVjFZUkFsUUxoWTdwK1ZYNXk1R1NuNGVTMTI5aTJNaE1ITmkrYmtjaWx2bUVOanRvR2xvWUhCMkR6aW5Sc1daSGgxQ1dyOHBNTHp4VU13eURJM3c4ck01THc2TllWYnUrYllSaGh4Y1N5OUVRc1NZbWQ5TERHNEVBVkh0bTZBZ2UzTEVkVFJ4L3UxRFlqSVRvTWZuSVpva0tEMERNd0lyenVDUWxVQ2NWY2lWaUVyTlE0YkYyUmpnczNxOUEzcElGVUlzYVdGZW5ZdTJHcHkvKzNXUXZqa2JVd0hwVU43YmhTVkkzeStqWTgvM0NPMTVPUlcxZG1vSzYxR3cvbFpEdWRFRW1JQ2hYMnlYNkNObERsaDdWTGtuRmdDbitmN1dJOG5NUlBqQTdGb1YxcjVrUysvb0hOeS9Id3BteElQUXdjZEdWeFNxd3drRkxFOE4zZDRjRUIyTFlxMHlsdVJDcVI0RHZQN01ZSFovSlIzZHlKa0VBVmRxeFo3UFdrT25rd01aeXJWL3lFRUVMbWpHRVRVTllMVlBieGI5WDlnSDRjeGVRSUpaQ3NCaGFxNzcyUG1mM1hSSVJNR3RlVU42WDNWMWhSanpjL3ZXbzd1RnVIalZNd0hPaEtjVFhlTzNVREFQRHlZMXV4SWlOeHd2ZjF4c2NYVVZ6ZERLbEVqSjkvNTJtbmcrZzd0UzM0N1pFTEFJQi8vdnBqRGxtT1pYV3QrUFJ5c1RESUJ3QnlzbE54Y010eUhEbFhpTUtLQnVGeWlVU01sUm1KeU1sT2Rab1F6cklzQ3NvYmNQeHFpVVBuY0haYVBKN2E2ZjZBNjVmdm5FSnRjeGZpSW9MeGY3NXkwT242cG81ZUhMMVU1RENsWENJUlkyTjJLdlp1eUhMbzZDMnFhc0x2UDduazhYczExdDg5dThlaEswZG5NS0puWUFSeEVTRXVpNFphdlJILzhhZlAwRCtrQlFCODk5azl3dmZpVDhldW9LQ2MvMzRGQjZyd3ZXZjNJbFI5Nyt1MldLeW9idTVFVVdValNtcWFoY0tqM2RMVWVPemZsTzNRWWRmZU00QWo1d3RSMmREaHNHMkFTb0dsQytPeE9DVVdLYkVSSG5NbTg4dnE4T2ZQY2dFQVgzOWlHNWFsSmZqMHZSbU5aVm44eitFTEtLL244emlmZjNnRE5pejEvU0F5dDZRRzczeWVCNVdmSEwvNDIyZUV5N3Y2aHREYzFlZmhsa0RQZ0FhZlhTa0d3R2MxcDhSSGVOdytNaVFJQ1ZHaCtQUlNrUkEvODZVREc4ZVYzV3czdW5QdUg3LzI2TGdqYUhRR0k3NzMzKzhEQUY1NE9BZnJsL0tkZC9ibDNxNnl4K2VTMGlFVndzTENFQjRlRHFsMGVvdHpoNDRCNjJLQTc2NmExb2NCTVBYUEVUUEpiTEZDb3pQNEhEZDB2K3NiMGlBa1VPWHlwQmZIY2VnWkdIR2JYenhkQ2lzYUVCT21IdmRndkxtRzR6alV0blE1ZGE1YXJTeEVvbnQ1NHl6TEl2ZDJMVlpsSm8xcklMTEpiSmwwZ2R5K24vYVRLQ0tHY2VoeWQyZElvOE93Vm84QXBkKzRJN2pzM2ZzV0t3dVQyUUlyeTBLbGtQc1U5VUZtemt3K2Z4SHZxSU9aRUVMbUVEUExkeVhiaThtVmZVQ1h6cmZiU2tSOEYzS0srdDViYWpDZ291ZGFRbnl5ZWxFeVJyUkdIRDVYZ0hjK3owTjd6d0NlM0xGNlFoRUFMTXZpdzdNRnVGeFVEWURQNTUxTWNibXJid2kzYS9rdXpTVXBzWkRMcEdqcDZrUHZvSWJ2SU9LQWl6Y3JoZTJEQTFWZ1dSWWxOUzA0YzZQVW9SdFhxWkRocVoxcnNDNkxMOFI5K1pITldKbVpoSTh1M0VUUHdBZ3NGaXZ5eStxUlgxYVBrQ0FWc2xNVHNIMTFKcG82K25EMFVoRjZCMGVFKzRvT1UrT0o3YXVFb1dlVkRlMW9hTytCeWs4T21VUUNobUZRMjl5SjJ1WXVBSEJiQUVpTURzTjN2ckFiRmZWdE9ITCtKanA2QjJHeFdISHBWaFd1M2E3Rm8xdFh1RnlPK1RlSGRyak5YaXlwYVJZS3JtT3hMSWVmL3ZrRXBCSXhFcUpDRVI0Y0FIOC9PWlIrY2d4cjlMaFYxU2dNalF2eTkwTnk3TDFpNS9xbEMxRlkwUWgvcFJ6ZmVXWVhRdFgrME9nTUtLeG9RRVY5TzZxYk9wd2lNQ1FTTVZha0oyRFAraXpFdU9nK2p3a1B4cmVmMlkzYTVpNGN1MUlrTEkwZTBScHc3WGF0TU9nckl5a2EvK3ZweWNkU25MbFJoaHVsZGZCWHlpR1hTaUFSOHdmcXJkMEREai9maVhUS3UxSlczK1p5R2JJN2w0dXFoYjhkZDdhc1NJZWZYSXJ6aFJVQStHTDh5b3drajdjNWVlME8ybnNHRUJ5Z2hFSXVnMHdxUWMvQXNQRDlaUmdHWVJQb1NsTXE1RWlLQ1VOamV5OE9ueXZFa0ZZUHE1WEZhVnZobStJeHlIaEpKV0lxTG8vaXFWdVVZWmdaTHk0RGZEVFMvWUJoR0tmaU11QzhZa01rRW1Iejh2SEhRa3hGY1JuZzk5T1hvdkpvUWY3S0NVZE9NUXdEdVV3S09lYkdhaDFDNWdNcU1CTkN5Q3hxMHdCVmZVQkZIMURWRDlRTkFoYm5XUk5PQW1XT1hja3BhaUFwaUIvR1J3aVp1TzJyTXlHWFNmRHVxVHhjdkZtRjZxWk9QTEpsQlphbXh2dDhIN2RybXZIcDVXSjA5QTVDTEJiaHVYMGJoR0x1UkIyN1VneVc1UmVkcmJQbEVuYjJEZVBOVDY4NGJadVJGSTN1L21HOCtzRlpER24wRHRldFhyUUFUKzVZN2RRSm01MldnTVhKc2JoMjV5N08zaWdUdXBQN2g3U29hR2pESTF1V1F5UmloT0pqZ0VxQkE1dVdJeWQ3b1VPeGMwUm53R2RYM09jV2JsdVY2ZkhyWEpRY2l4OG5SZU5xU1MwK3UxSU1yZDRJaTVWMW15MG9rMHJjTG9mMnRHVFVYNmxBZ0VxQkVhMEJkYTNkYnBkNEEzd1c1T2dEN1l5a0dEeTlleTBXeGtVSVdadFNpUmpYYnRlaXJkc3hDaUVpSkJBYmw2VmhmVllLL0pVS2VKT2FFSW52UGJjUGRhM2RPRjlRanBLYWU3RW9mbklaRHUxYU15V1p4K29BSlRwNlBVK0FYeGdmTWU2OFQzY0NsQXJFMllZMVRSVjFvQXFmWGk0V2l2bjdOaXoxV255d1dDeTRWZG5vOXZwTnk5TEdYY0N3ZTNyWFd2enluVlBRRzAzNDFMWjBIdUNYY1QrVXMzUkM5MGtJSVlRUU1sOVFnWmtRUW1aUXd4Qndwd2U0M2MyL0h6UjZ2NDFVQkN3TUJqSkNnRVdoUUVZb0VFMU5MWVJNbTV6c1ZNU0VxZkhuNDdsbzd4bkViNDljUUh4a0NKYWxKeUpyWVN5aVE5VU9SU2lMeFlxT3ZpSGNxVzNCN1pwbVlYaGVSRWdnWGpxd2FWeURWOXpac1dZUmFsdTZFQkVjS0JTN28wSURoUXhsZ0MrMnBpVkU0WXQ3MXlFNFVJVzBoQ2doK21KeGNpd09ibG51Y2VxNXhKYXJ1R2xaS29xcm01RjM1eTRxRzl2eDNMNE5rTXVrV0o2ZWlPWHBDWWdPVTJQM3VpVXVDN3ZSWVdxSGZRTDR6TkRvc0NBOHZERWJDNzFNZWdmNExxa3RLOUt4WnRFQ25MekdUNU1mM1VFOFZTS0NBNFV1NWJFWWhzR0NtRERzMzdUTVpmZnBsakhEZmVReUtiN3h4RGI4OU04bklKTktzRElqRVNzekYwejRaNThTRjRHVXVBZ01ER3VSWDE2UGdySjZQTFp0eGJpSE1Mb1RIUllFaG1GY1ptTUhxdnlRblJidk1TTjB2TllzVHNhYXhjbFRkbjkyZllNYTFEUjNJa0NwOEttekxpTEU5ZGNkSEtqQ3Fzd2s3TiswYk1MN2toUVRoaCs4c0E5SEx4V2h0cmtMWXJFSWk1Tmo4ZmkybFZBSDBKUDJiT0RFTWpCV2svY05DU0dFekR0R0s5OVpOZE96S29oN2xNRk1DQ0hUaEFOUVAraFlVQjcyNFRnbnhoL0lET0VMeVptaGZKZXlaUElOYTRUY2Q2WTdYOU0rZE8xOFlZVlRJVktwa0VHcGtFTm5NRHBsN0Fhb0ZOaTVaakcycjhxY2NEZWtLeDI5ZzdCWVdjUzc2QVFkbTVVSUFBYWpHU2R5UzdBaE8zWENoVW1kd1RpdXJNWFJPSTRmTURVVkhiZWphZlZHWWJKOVRGZ3dGUEtKNXdCeEhBZXp4VHJxelFLR1lSQ2dWRXhvVU5TSVZnOS9wV0xlSGV6WWYxWU13OHk3ZmE5dDdvTEtUK1l5ZXNRVGxtWEJzaHhFSW1iS2YwZm5tL3MxZzVsdHZVVUZaa0lJdVU4WnJVQ05Sb1h3OEhDRWhZVlJCdk1jUUFWbVFnaVpJaXpIUjF6YzdnSHVkQU9sdmNDSWwrTWFsWlR2VE02MEZaT1hoRkZtTWlHK21xa0JUaGFMRmFWMXJiaFQyNEs2MW03MERtb2NPaUFaaGtGNGNBQ1NZOE94TkRVZVdTbHhVMXBZSm9TUTZYUy9GcGl0WFpVUUdUeEh3UkJDQ0ptZitnME0yazBxUkVaR0lpUWtCQklQMFdoa1p0QlBnQkJDSm1IUUNOeG9Cd283Z2FJdTd3WGxRQm13TkJ6SWp1RGZrc2MzcUo0UU1nc2tFckV0SG9JZjBtZTFzdERvRFRCYnJKQkt4UEQzVXpnTnd5R0VFRExMVk9GZ0RScUlZSm50UFNHRUVES0Z6Q3lEUHFNWUlyRUlVcWwwM3EyK3VsOVJnWmtRUXNiQnd2S2R5WVVkZkZHNVljano5a0Z5SUR2OFhsRjVBUldVQ1puM3hHTFJoS2VTRTBJSW1Sa2lWU2dzbWg0d3hrRlE2WUVRUXU0UEhJQmhFd090VlFLbFhBS1pUUGJBUjEzTkZWUmdKb1FRTDdwMVFKNnRTN21rR3pCNGFJUlJ5L2xpOHJJSVlHa0VrQlE0Yy90SkNDR0VFRUx1NFVKU1lPNG9oUXlVeFV3SUlmY0RuUmxvMWtvaGxVcmc3KzlQMmN0ekNCV1lDU0hFaGFwKzRGb2JjSzBWYUI1eHY1MUVCQ3dPQTlaRUFhdWlnSlNKemRFaWhCQkNDQ0ZUaUdFWVNDUVM2TU15WU9xcGhvSXowdEJrUWdpWnB5d3NNR3dXb1VramhWZ3Noa3FsZ2xxdGhrUWlvWWlNT1lJS3pJUVFBc0RLQWNWZGZGSDVlanZRcDNlL2JiUUtXQjBOckk0Q2xrY0NDcHJsUlFnaGhCQXk1NGhFSXNqbGNvd0VMVUJYWHp2OHJUb29SRll3QUdSaW1uVlBDQ0Z6bVlsbHdIRWNkQllSZW8waWFDMFNTS1VTK1BuNUlTUWtCSEs1bk9JeDVoQXFNQk5DSGxnR0s1RGZ6aGVWOHpzQXJkbjFkZ294SDNteEtvb3ZMTWY2eit4K0VrSUlJWVNRaVpGSUpBZ0lDSUJVbW9paG9TRjBhVFN3V0N4Z1dSWWNSMFZtUWdpWjZ4aUdnVWdrZ2xMSngySUVCUVZCb1ZCQUlxR1M1bHhDUHcxQ3lBTmx5QWprdGdIWDI0Q2lMc0RNdXQ0dVNBNXNpQUZ5NG9DVmtZQ1VUb3dTTXVkd1loa1lLK1ZxRWtMSVJCbXQvTExpKzMxNXNVUWlnVktwaEV3bWcxcXRoc2xrZ3Rsc2h0VnFwU0l6SVlUTVlRekRRQ3dXUXlxVlFpYVRRU3FWUWlLUlVPZnlIRVFGWmtMSWZjOWdBYTYwQXVlYStCZ01kNGNSVVNvZ0p4YllHTXZuS292dTcyTXRRZ2doaER6d0hwemlxa2drRWdvVENvVUNITWRSY1prUVF1WUJobUdjM3NqY1F3Vm1Rc2g5aWVXQW01MThVZmxhRzJDMHV0NXVRUkN3TVk0dkt0T0FQa0xtRjA2cXBBNW1RZ2laQksyWkVickRIb1FEZGlwTUVFSUlJZE9EQ3N5RWtQdEtkVDlmVkw3WURBd2FuYTlud0hjbmI0emxDOHRScWhuZlJVTElWRkdGZ3pWb0lJSmx0dmVFRUVMbUhUUExvTThvaGtqTWQvWlM0WlVRUWdnaEUwVUZaa0xJdktjMUEyY2FnWlAxUU1PUTYyMVMxTURPUkdCWEVxQ1d6K3orRVVLbWgwZ1ZDb3VtQjR4eEVGUVdJWVFRMzNFQWhrME10RllKbEhJSlpESVo1VmtTUWdnaFpNS293RXdJbWJkS2U0QVQ5WHkrc3NsRkJFYTRIN0REVmxST0RKejUvU09FVEQ4dUpBWG1qbExJUUZFWmhCRGlLNTBaYU5aS0laVks0Ty92RDZsVU90dTdSQWdoaEpCNWpBck1oSkI1UldNR1RqVUFKK3VBNWhIbjYxVlNZSE1jMzYyOE5BTFUxVWpJZll4aEdFZ2tFdWpETW1EcXFZYUNNMEpDRFhpRUVPS1doUVdHelNJMGFhUVFpOFZRcVZSUXE5V1FTQ1FVa1VFSUlZU1FDYU1DTXlGa1hpanA1cnVWYzFzQk0rdDgvWkl3NEtGa1lGc0NJS1VDRXlFUERKRklCTGxjanBHZ0JlanFhNGUvVlFlRnlBb0dnRXpNemZidUVVTElyRE94RERpT2c4NGlRcTlSQksxRkFxbFVBajgvUDRTRWhFQXVsMU04QmlHRUVFSW1oZUU0YnQ0ZmZWM29La1BSUUFPYXRiMW8wZlhOOXU0UVFnaVpZZkhLVUNTcXdyRWllQUcyUlM2ZTdkMGhzOEJpc2NCZ01HQm9hQWdhalFZV2l3VXN5K0krZUpsRENDRlRnbUVZaUVRaVNDUjhMRVpRVUJBVUNnVWtrcG5yT1RwMERGZ1hBM3gzMVl3OUpDR0VFRUptd0x6dVlCNHk2L0JhelduYzdLK2I3VjBoaEJBeWkxcDBmV2pSOVNHM3B3cjVmYlY0Slcwdi9DV0syZDR0TW9Na0VnbVVTaVZrTWhuVWFqVk1KaFBNWmpPc1Zpc1ZtUWtoRHp5R1lTQVdpeUdWU2lHVHlTQ1ZTaUdSU0toem1SQkNDQ0ZUWXQ0V21POE1OdUdYVlNjd1pOWVlzS2VYQUFBZ0FFbEVRVlROOXE0UVFnaVpRL0w3N3VKdTBWdjRYc1orWkFiR3p2YnVrQmtrRW9tRW9vbENvUURIY1ZSY0pvUVFHNFpobk40SUlZUVFRcWJDdkMwd24rbThROFZsUWdnaEx2VVpSM0NpdllnS3pBOGdLcG9RUWdoeGhkUDFBNW9ld0tRQnc0akFXUXl6dlV1RUVFSWVaQkk1M3d3alZZRlRoWU5SQnMvclk1bDVXV0MrMmxPRmF6M1ZzNzBiaEJCQzVyQnJQZFZZRzVxS1RlRVpzNzByaEJCQ0NKbEZYRTgxb0I4R09Bdi8rU3p2RHlHRUVBS0xFUXdBV0UzZ0RNT3dhdnpCaFN5Y3R4Rlc4MitQQVp6dUtKbnRYU0NFRURJUDBQTUZJWVFROG1EajJtOER1bjZodUV3SUlZVE1OU0pZSVRZT0FSMTNvTmZyWWJWYVozdVh4bTFlRnBpN0RjT3p2UXVFRUVMbUFYcStJSVFRUWg1Y1hFODFRTEdLaEJCQzVnRUdnSVF6Zyt1cGdVYWptWGRGNW5sWFlHYkJvYzg0TXR1N1FRZ2haQjdvTTQ3QXlyR3p2UnVFRUVJSW1XR2NyaC9RRDgzMmJoQkNDQ0UrWXhoQXpobWc2MitIMFdnRXk4NmZZOWw1VjJBV2dRRkxxVm1FRUVKOHdJS0RtSmwzVDNXRUVFSUltYXlSTG9DYlg5MWZoQkJDaUVRRUtLMGpHQjRlbmxkZHpIVFVUUWdoaEJCQ0NDSGsva0xSR0lRUVF1WXBoY2lLa1pFUldDd1djTno4YUxLbEFqTWhoQkJDQ0NHRWtQc01NOXM3UUFnaGhFd1FBN1BaREpQSlJBVm1RZ2doaEJCQ0NDRmtWbGlOczcwSGhCQkN5SVRJeEJ5c1ZpdE1KdE84eVdHbUFqTWhoQkJDQ0NHRUVFSUlJWVRNRVJ6SFVVUUdJWVFRUWdnaGhCQkNDQ0dFa1BzZkZaZ0pJWVFRUWdnaGhCQkNDQ0ZrRHBrdjNjc0FGWmdKSVlRUVFnZ2hoQkJDQ0NHRVRCQVZtQWtoaEJCQ0NDR0VFRUlJSVlSTUNCV1lDU0dFRUVJSUlZU1FlYUN6YndnbnI5M0IxZUthU2QxUGJYTW5QanBmaVBMNnRpbmFzOW5Ic3F6SDYzc0hSMkN4V0QxdW96TVlvVE1ZcDNLM3BoWEhjWGoxZzdONDlZT3o2QnZVdU4ydXJLNFZyVjM5TTdobnZodlc2SEUydnh4bjg4dGg5dkx6QVlDU21tYWN6UzlIWFd2M0RPemQzTmZkUDR6dS91RngzZVptUlFPdUZGZERxL2Y5ZC8zU3JTcThkVHdYOVczZXYrOS9PbllGZnpoNkdRYWplVno3TlJFV2l4VVhiMVpDYnpCTisyTVJ6NmpBVEFnaGhCQkNDQ0dFK0tpNHVzbGxFWEpnV0l2UHJoVGpSTzd0U2QzL2U2ZHU0TGRITHVCT2JZdlRkZTA5Zy9qc1NqRXUzcXljMUdNMGQvWGpYRUVGNmxxNkhDNjNXS3d3V3l3VGVyTmFXYWY3TXByTWJ0L0dab3V5TE92MXpaMkM4bnI4eXg4K2RWdGtMYXRyeGIvOThSamVPcDdyTWRQMGs0dTM4RTl2SEVWeGRaTzNiK0djd0hFY0t1cmJVVkhmRHFQWmRUR3Z0YXNmYjN4OENmLzU5a2xjS0t5WTJSMzB3WW5jRW54ODRTYnFXcnNnbFlnOWJqczRvc01majE3R0p4ZHZRZVVuOS9reFR1V1Z6dGtDKzJTZHlDM0JQLzd1RTV6S0szVzZycmk2eWVWSmxlTzVKWGp2MUEzMER6di92YmdyM05jMGRlQkdhUjE2QmthODdsTmhSU051VlRiQzZ1V2tqeXNqV2ozKys1M1RLS2xwOW1uN3crY0s4T0haQWh5OWRHdmNqMFdtbG1TMmQ0QVFRZ2doaEJCQ0NKa1BXcnI2OE1iSGx5Q1ZpUEhkWi9jaUtTWk11SzZ0WndBbnI5MkJYQ2JCanRXWlVNaGw0NzUvazltQy9QSjZHRTFtTEVxT21jcGQ5OGtQZnYzQmhMc09NeGZFNE52UDdCSStmLzlNUHE3ZHJuVzcvVDk4NldFa1J2UGZQN1BGZ20vLy9CMlA5NThRRllvZnZyVGY2WEtXWlhINVZoVzYrb2J4MysrZXh2ZWUyNHZnUUpYRE5oSEJnUkF4SXR5c2JFUndvQXFQYjEvbGREOHRYZjI0ZHZzdU9JN3orRDNRNm8wZUMyZEt1UXdTVzZIMDVMWGJPSnRmN3ZIckd1MmJUMnhIV21LVXo5djdJanc0QU12VEUxRlFYby9ENXdwUjNkU0pGL2ZuUUtud3ZVQTdYYnI2aHBCN3V4WU13K0NSTFN1OGJ2LzV0VHV3V0Ztc3lFaEVWR2lRVDQ5eDVrWVpQcjFVaE5ONXBmajY0MXVSa2VUNGQyVzJXTDEydjNzamwwa2RQbi85eUFYMERXc25kWjhBRUIwYWhDOC9zdG50OVVhVEdTVTEvSW1vN05SNGgrdE81NVhpNktVaXJGNjBBQzhkM0FTR1lidyszc1dibGZqd2JBSDJycy9DSTF1OS96eGM0VGhPT0lrakZubC96TEd1M2JtTG11Wk8xTFYxNHh0UGJNT1NsRGpodXV0M2FuSHBaaFd5MHhMdzhNWnNBTURlRFV1UlYxcUhxeVcxV0plMUVBdGl3eDN1cjZHdEI2OS9kQkhKc2VINCtoUGJKdlExRWQ5UWdaa1FRZ2doaEJCQ0NQSEJaMWRLQUFDUm9VRklqQTUxdUc1eGNpeENnL3pSTjZUQnVZSUs3TiswYk56M1gxalJBS1BKREtsRWpEV0xrcWRrbjhjak1pUVFCdE85NHFwV2I0SkdaNENmWElaQWY0WEwyeGlNWmd4cDlHNjdUK01qUXhBU2RLL2dXOXZjQloySDVleVJvWUVPbjFzc0xQcUczTWMvaUVRaWZPdXBIZmo1WDA2aXEyOFkvKys5TS9qK2Mzc1JvUElUdG9rSUNjU1hIOW1FMzN4NEhtZnp5eEVWRm9RTlMxT0Y2em1Pdy91bmI0RGpPR1NueG1QOTBvVnVIKzkzSDE5RWJYT1gyK3RmZm13clZtUWsydmJkT3E2Qy9VUTZQcjJSeTZSNDZlQW1wTVJINFBDNVF0eXBiY0ZQL25RQ1gzdDhDK0lqUTczZndUVGhPQTd2bk1vRHkvTEZ5Si8rK1lUYmJmZHV5RUoyYWp4eWIvUFJNSGZ1dHVJN3YzQi9RaUl5SkJBLyt2SUJBTUQ2ckJRVWxOZWpyWHNBcjMxNEhpOGQySVNWbVVuQ3RqLzUwM0YwOUE1TzZtdjV6ZDgvRDVIb1hrQkFaLzhRdXZyR0Yxdmhpc2hMVWZqNm5ic3dtUzNJU0lwR2RKamE0YnIxU3hmaTBxMHFGRlkwSU1qZkQwL3NXTzN4dmxxNit2RHhSYjRMZURLL2g2TlhNa2pFbmp2U1hkbXpiZ21hTzNwUlhOMk1OejYraE85OFlUZFM0aUlBQURxRENTMWQvUWdOOGhlMkR3NVVZZWVhUmZqOGVpbmVQNU9QZi9qU3d3N0Y5TGFlQVF4cjlSZ1ltWHpCbjNoR0JXWkNDQ0dFRUVJSUljU0x1dFp1bE41dEJRQTh1bVdGVTBjZ3d6RFlzejRMNzU3S3c3bUNjbXhjbGdwMWdNclZYYm5FY1J6TzNpZ0RBS1FsUkdGRVo4Q0l6dUN3elpCR0I0QXZBSG5MWFJXSkdJU3BBM3grZkFENGh5ODVkZ2ovLyt5ZGQzZ1UxNzMrMzUyZDdkS3E5NHFFdWdTU3FBTFJlemRnYkREdWlSMG5qcDBieDBtY2Z1L1BzWE50SjNFY080bnR1Rnpic1EyMjZSMEVvZ2tRQ0FGQ1FrSVM2cjN2U3F2dE83OC9WanZhMVhaVnNNL25lWGpZMlRsejVzdzI3YjduUGU5My81bENITGx3RTlucGNUWmR2NEJSRlA5bzMxbnc3UWpNaTJZa0lTdHRVTEI5N1pORHFHbnFzTm1XejZQeDMwOXZ0TGl2cWIwYkwzK3czK0c0SlNJQmZ2ekFVdnp2L3gxQ1c1Y2NiKy9Nd1F2YlYwSW9HSFNXcHNhR1kyVldHbzVldkltYy9GdVlsUklMTHRjb0NwNHB2STJxeG5aSUpTSnNYNVhsOEZ3bS9Mdzh3T2NOU2lyZHZRcTdZdkxDYVluWXRIaWEzYjVlKytRd0d0dTZYVHJ2Y0ptZmtZQ3dBQis4dHpzWEhUMjl1Rm5aT0tFQzgrbXJaYWlvYTRWUXdIUDZPdVhSWEh5dzl5d01CZ1orWGg0UUNSMnZEdkExYzdCN1NrVDQ2VU1yOE5hWHgxSGYyb1VQOTUyRlJxdGpKeEZFQXA3RjYyUW9ER04wQ2dOdzJNNmMzejY1SGd6c1I3RU14V0JnY081Nk9ZN2tGYkdUTDdIaGdRNWZNd3pEc0ZFNWFaUERyVDRQZktRUy9QRCt4Zmp6WjBlUWMva1d3Z0o5TVRzdDFtWmZ2UW9sM3R0MUdqcWRIbFBqSXJCeGtmM3pPc05jbkRhOXY5eUJ3K0hnaWZYejBmblpFZFMxZE9LZlg1L0VpNCtzUW9pL053SUdYaWV0UTY1MStldzBuTDFXanJxV1Rsd3F2bVB4ZVdPYVBBajE5eG5PNVJEY2dBak1CQUtCUUNBUUNBUUNnVUFnT0VDcjArT3p3M2tBZ0lTb1lLVEVodGxzTjJmS1pKeThVb0xXVGptK09Ib0pQOXF5eE9WelhDMnRZWVdUa3FwRy9PRzlQWGJidG5YSkhlNEhqR0x0V3k5dVo3ZlZaczVrVXk2cjNzQlkzRDkwcWIrc1R3a0FGbTdnb1pqNmNwYWY2d2hUY1RkNkdJS1VDWDl2VHp5OWFTSGUrdkk0dXVRS3RIWExFUm5zWnhHQnNIeDJLZ0JnNGZSRTZQUjY2UFI2eVBxVWJIN3J0cFd6d2VmUjdHUENvN2tXemxSekhsK1hqY2tSUWV6MngvdlA0WEpKbGMyMkZNVUJqN1l2djlpTEwxQ3B0Zmo5ZTd1ZFhMbVJ2MzUrREpTVFNJTDdsOHpBTHg5YmczUFhibVBWbkRTWCtoMEw3alMwNFp1VFZ3QUFUMjljaUtSSm9haW9hMEZzZUtETngvdnJuTXRvN3VpQnI1Y0V2L3YrZWdqNFBNajdsTkFiREZaeEtMYVFpQVQ0eWJibCtNdC9qcUs1b3dlZkhzcURWQ0pDU213WWZ2N29hb2ZIMXJkMjR0V1BEZ0lBWHZuUlpwZWlSV2czM2d0RkZmWFlmYXFBZmUrSCtIdGp3NElNVEkyUGRIaGNmbkVWbTRmOGRjNFZmSjF6eFdML1Q3ZXZRSHhrTU81Zk9nTmZIcjJFejQ5Y1FHU3dMMElETElWV25VNlA5M2FmUnFlc0R6RmhBWGh5dzN5WDRqUk15QlZLZEp2RmdhZzFPZ0RHMTN4ZFM2Zk5ZNlFTa2NQbmpVZHo4Y3ptUmZqVC94MkVYbTlBMzhCRW04bWwzZDR0QjhNdzdEaUZBaDZXejA3Rm50eXIySC9tR21ZbXg3RGl0bW5pSmp5SUNNeGpEUkdZQ1FRQ2dVQWdFQWdFQW9GQWNNQ2UzQUswZHNyQm83bll0bUsyM1haY0xvVnRLMmJqYjE4Y3g4M0tCdVJjTHNIU21TbE8rOWZxZE5neklISktKU0pJUFd3THVrcVZCcDJ5UHRCY0NzRkRsc1FQWmFpaitEZi8zQVdGMHJJNDRmRkx4VGcrNEpxbWFTN2Uvdm5ERnZ2ckJ3cWpCZmxheGxaWWpGMXZGSWZOM2J6dTBpVXpDbFJlSHVKaDl3RVluZCtQcko2TG1MQUFCQTZNK2Ewdmoxc1ZMck5WRUEwQTN0dVZhN0g5L05abFNKbzAvbG5ZSmd5TUFiMEtsZk9HZ05WemF3c3VSY0hQeXdQM0xSeStRM1drdEhiSzhON3VYQmdNREZiTVRrWFNwRkJjdW5rSG54dzhqOHpFS0h4dnczd0xrYm10UzQ1cFNkRlFhM1NZbFJvTEFaOEhwVXFEdjN4K0ZDcTFGczgrc0FTUndjNmQyQktSQU05dlhZby9mM1lVaWRFaFNKb1VNcGFYNlpTNmxrN3NPbG1BOHJvV0FJQzNweGhyNTZVakt5M1c3cVNHQ1oxT2p3UG5yZ0V3UnZQd2VkYUN0c2RBRWNUNUdRa29xMjZDajFSaU03ZGFwemVBUzFFSThmZkdqN1lzY2Z0OWZLR29FdnRPRjFyZGJ6QXdkbU5QWE1sNDlwRks4TXptUlpBSUJRZ2FHSGVBanljRWZCcHFqUTZkc2o0TDUvdkNhWW00MDlDR2xWbHByTGpNTUF3YTI0ME81cGl3UUxldWkrQStSR0FtRUFnRUFvRkFJQkFJQk1LWTR5c0V1bDNUeXU0cVNxdWJrRnRRQmdEWXNEQ1RGVHZza1JBVmdrWFRrNUJiVUlyZHA2NGl5RmVLdE1rUkRvODVldUVtdW1RS1VCUUhQOTIrd200QnM4S3lXdng3ejJrRStFanhtNEdNV1ZlSkNQSmxsOS8zOXF2UUxWZEFLaEhCMjlNbzZnNTFEN2QzeTFIZjJnVU9oNFBKRWZiRkdlVkFueU1SbUV1cUdnRTRGckpkeFY0TVFKQ3YxTXFoYlkrMmJ2bXdpeDJPSm1LaEFILzcyVU4yOXhzTURGNTQ4MHNBd0M4Zlc0TVFmOXV2bTFjL1BvaTJMam5FVHFJbHhocVZXb08vZlhrY3ZRb1ZrbU5Dc1g1QkJnQWdQVDRTeC8yOVVWaFdDNUhnRWg1ZVBRY0FjUERjZFJ3NmZ3TUFNRE5sRXVJaWpZNXhrWkNQV2FteE9IRDJHdjc2K1ZFOHUyVXB1ODhSM3A0U3ZQVDRHbmlJYmVlSmp5ZnZEN2lHUlFJK2xtZWxZc21NWlBCb0xnd0dBN3BrZmZDUlNpeWN4RnFkbmwwbGNQU2k4Zk1pSlNZTVAzNXdxZE56ZmYrK0JYWkZhNkdBaCtjZVhJcCtsUVlTa2Z1Rkh3VThHcDZTd2NlVFlZQytmaFU0SEE0OHhKYjlxZFJhYUhWNmw2TXpob3JDSEE0SFVjSCtLSzlyUVZsTk03TFRCd1ZtUG8vR0QrOWZiTkcrcnFVVGZmMHE4R2d1d2dPSmczbXNJUUl6Z1VBZ0VBZ0VBb0ZBSUJER25NaytRS0g5Mm1oM0pVM3QzWGgvejJrQVFGeGtFQlpQVDNMcHVFMkxwcUc2cVIwMVRSMTRmL2RwL1BEK3hVaU9zUjJyVWRQVXdUcHFsODFLc1NzdWo1U2ZiRnZPM2o1NTVSYSt5Ym1DdVZNblkvMENheWNod3pENDZzUmxBRWFIcEtOWUFMbkNHS05oTHhmM1lsRWw3dFFQT29nN2Vpd0w5aW1VYXB5K2FoVHdaNlJZRnpZMGlXcDlTcFhGc25oM2VYVHRYSmRkakcvdlBJRmJWVTNET3M5bzQwZ1VONWpsM2ZKNVhMdHRsV3JqSklCSU1MRUNzMURBeDZ5VUdGVFV0K0lIbXhheG9xZFF3TU16bXhmaHRVOE9nV0VZYUhWNmZIbjBJaTdldkFPSzRvRGljSEM1cEJvaUFSOFBMcDhGRG9lRDFYT25nTS9qWXRmSkFueWRjeG0vZW1LdFM2K05zUktYODI1VTRHemhiWnY3bHM1S3dZemtTUmIzbVRLYWYvM2tXZ3NuN3Y0ejEzRHNVakhlK01tRDdGZ3ZsMVJoVCs1VnZMQjlCWGcwaldPWGlzR2p1ZGk2WXBiRE1mMTl4M0gwOUNxdDdqZTlCOS9mZmRwbWRNdVdwVE9RTkNrVVJ5NFU0ZngxWTJGRms1UCs2NXdyMkgvMkdpUkNBWDc5NURvc21wNkVSV2FmaXgwOXZmamR2M2JEMjFPRVY1L2RZdEh2am1PWGNLYnc5b2ppZE9JaWcxQmUxNEtTTzQzSVRvOTMyTmFVbVI4ZkdleFdiQWxoZUJDQm1VQWdmT3NKRUVqUnIxZERvWE8rYkd3ODRBQnVsSHdnRUFnRUFvRkErSFlRNncwY3JRWXVOUUd6Snk1MXdHVjZlaFY0NTZ1VFVLbTFrRXBFZUdMZFBKZkZUWnJtNG9lYkYrUDFUdytqVTlhSGYzeDlFbytzbm12VFhkdmFKUU9QNXNMSFU0STEyVk5IK3pMY2htRVk3RHllaitJN2phQW9EallNdUV4dEllOVQ0dHJ0T2dCR2g3UXRLdXBhVVZGbmUyYWhYNlhHKzd0UG82ZTNIOEYrWHBneU9keXFqWStuQkFJK2pTNlpBdi96L2w1NGVZaWgwK3NSSHhrTWl1Slk1UjZ2enA1cVVlVHJidURVbFZLY3VsSTZZZWRYRHJpeFJTNFdxUnRMTml6TWhGcWp0WEs4Qi9wSzhkdnZyWWZCd09EdG5TZFFVZGNLc1pDUHB6WXVBSmVpOE05dlR1Rk00VzNJK3BSNGJHMDJoQUllbHM1TUFaK21rWkVRYWZYZVZDalZWa1V5QWNCVExCeVdVOWNac2o2bDNjeGh1VUlKdFVhTDd0NSs5ajY5M3NEdTB3M2M5aEFKV0NGVXJsRENReXpFb2ZNM2NQRGNkUURBa2J3aVBMSm1MaUlDZlNIZzAvaHczMW1iNTFzK094VVpDVkZvN1pLejhUTzJHRHJaWThMMGV1bFhxcTJPVnlqVlVDalZiTmJ5VURSYTQvMThHOEsxNlRwdGliMWRzajY4K2NVeHEvdC85Y1JhaXdtdXhPZ1FIRHAvQTZVMVRkRHJEUTdkMEVVVjlRQ0FwSmg3NEEvT3R3QWlNQk1JQkx0c2k1b0xEMXFJcTExVktKYlZRMk93L1VmRUhwaytrN0E4WkFxS2UrcFJMS3RIamFKOWpFYnFtRjhtYjBDc1J4RDY5UnJrdFpmaG54WEg3YlpOa29iQmd4YmlTdGVkTVJ2UHhvaVptT29kalg5VkhFT0xTalptNXlFUUNBUUNnVUM0bTFnYUJld3FCLzVTQVB4N0JlQTkraHJQcUNGWEtQSDJ6aHgweXhYZzBWejhhTXRpcTZKVXp0eTBVZzhSZnJKdEdkNzg0aGk2NWYzNDVPQjUxRFMxNC80bE0xaUJSYXZUSXowK0VwTkNBNkJVYTJBWVVuUnZLRnFkamoyM28zWkRjVFVhUXQ2bnhLZUg4dGpJaXMyTHB5TTh5QmZYYnRmaXdObnJFQWw0NFBOb2NDa0tHcDBPdGMyZDBHaDFDUER4UkVKVXNNMCtIMWcyMDhLOStmYk9ITlMxZEVLdDBlSFZqdzZpVTlZSEhzM0ZVeHNYMkJTZWFKcUwrNWZNd0k3aitXanRrclBGMEZKaXc5SFRxN0FTeVV3eElHTk5sMXlCbHM3QjcvSXFCOCtIZ005ektPN0tGVW9ZREdOalFkSHFkR3doeG9tT3lBQ01NUWRDTzA3cThyb1c3RGllRDVWYWkwQmZLWDUwLzJJMmt1YUY3U3Z3OXM0Y1hDK3ZRKzBIKzdCOVZSWlNZc0l3UHpQQlpsL25ycGZiekFiZXNEQVRLN05HdjhEaDR1bUp5Qm95Z2JUMzlGVmNMcW1Ha005RGFVMnpWY1kzQUx6eDZSSDI5cHJzcVJBT3ZFNjY1QW9jdTNnVGwwdXFBUUNMcGlkaDgrTHA0SEE0ZUh4ZE5tcGJPdkdSSFlGNXFMRCtweDl2c1puVFBKUnZjcTdnNHMzQjM4RWJGbVJpN2J4MEFNWWlsamNxNnZIdzZqbVluaFJ0Y1Z4SlZTUGlJNFBCbzduUWFJMnZOVnVmT1RyOVlESFB4clp1OUtzMGJMU0pUbSt3S1hnUGZWL0VoZ2ZDVXlKRXIwS0ZpdnBXSkViYnp0THU3T2xqTStRekU2S2NYanRoNUJDQm1VQVlJemdBYU03ZHR3eURBYUJqOUU3YmNUa1VWb2Rtd0lNV1luVm9CbTczTnVHbDYxKzRkYTRGZ2NtWTVSZUhXWDV4TUlEQms1ZitCWm0yMy9tQkxyQTZOQU1TV29EcjNUV283RzF4NkFnT0V4dmRGR0l1SDFxRC9XdjM0VXZ3ODZUMThPRkxjSzY5RFArdVBJbGVuZldTb3BFUUx2YkQxcWk1NEhHNGVHdmFFM2kzOGdSeVcwdEc5UndFQW9GQUlCQUlkeU9lZk9DVmVjRHpKNEduamdHL3l3S21CRXowcUt4cDY1TGo3enRPb0ZObUZEc2VYNWVOcUJCL3EzWTdqdVdqUTlhTFpiTlM3WW9jQVQ1Uy9PemhWZmo3amhObzY1TGpUT0Z0bE5VMFkvdXFPWWlMRE1LZlBqNkk1bzRldDhmWTBpbkRmLzNGdGUvbVFnRVBiNzVnUDhmWHhPV1NLdXc0bHMvR0tXeFltSW5GTTVJQkFMNVNpZDF4aGdmNjRMRzEyVGFYMnB2T2J4NUxRRkZHVVY3QXA3RThLeFZIOG9yd3pPWkZDQTJ3bjVHYW5SNlBhWW5SYU91V2cyR014UlQ5dkNUZzBUVHVHeWdXTmxRY0cycyszbi9PYVJ0bTRFZkt2UFE0YkY0eXcyNjdWejQ2Z0lZQk1XeTBNUmZjSnpvaXd4NXRYWExzemkzQWpYS2o0M1JteWlSc1hUN2JJbllsSXNnUHYzeHNEVDdhZHhaVmplMTRaMmNPWnFmRll1MjhkUGg1ZVZqMTZTRVNJTWh2TU5PN3A3ZmZydXQyTkJBSytGYkN1Y2tKN09VaGdrUW93TlQ0d1N6MlcxVk4wT3IwU0lrSkEwMGJYYmhCZmxKd0thT0c4SDhIemtPaFZFUEE1Mkg3cWl5TFNacEFYeW44dlQwd1pmSkQySEU4SDVkdTNzR1RHK1poeWtEVys5QUlDcEdBNTlJazA5QUpIcHJtZ29ieFB0UDdsdVpTRm4yMWRNcnd6czRjaEFYNjRMZmZXdytGeXJocTJOWmtoc25CM0NQdnh4OC8zSS9RQUcvODd2c2JBQUQrM2g1NDdma0gyTGIvOC81ZW01TkZIQTRIR2ZHUk9IdXRIS2NMU3UxKzl1WVdHRmNNeElZSFdrME9Fc1lHSWpBVDdsbm1CaVRnKzdGTFhHNWZMbS9DbjI3dHRiby9VdXlQWDZYYzUvYjVqemJmd0w2R0szYjNwL3RFNC9lcDk3dmQ3MWlqTW1peExlOHRwKzB5ZkNiQmd4NzhJcGpUWXJ2U3NqMW9Eb1hwZm9NWmFqZTZhMGROWE9aeUtEd1FtUVV2bmhnUFJXVWpyK00yL2x4NndHYmJBSUVVUW1yd0QyQmRmNGZkZmgrSm5nOGZ2dkdQejd5QVJFenhqc1MvNzV4RVhydnRMQzEzb2NEQjgvR3J3QnVZZUtBNEZPb1U5c2RESUJBSUJBS0I4RzBqU2dwOHVCSjQvVEx3UWk0ZzVRTmhuZ0RQdFpwUExzRUI4R2ZyS0YrWGFPMlU0UytmSDBXdndsaWs2cEhWYzVDWkdHMnozZmtiNVRBWUdIaUloSFpGRGdEdzgvTEFMeDVkamZkM24wWjVYUXRhdStRb3FXcEFYR1FRUE1RQ2l3SlpZNEV6VVZHbjA2T3N0aGxLdFFaS3RRWmlJUitQcnBtTHFmR1JiSnV3QUI4OCs4QVMxazNJNFFBMGw0dEFYeWw4aHhRamN3ZC9MdytzeVo2S3RtNDUycnJsTGgyVEdoTnVJVHlheExUeHpsaU5EdlczRU5FYVdydlpQR29USnNmbWNCNGZWeHpxNXU1T2pWWnY4eGhabjNGTU5KZUMzbUNBWG1NVStiZ1VOZUc1dFAwcU5RNmR1NEhUaFdVd0dCaElSQUpzWDVXRkREdU9Vejh2RC96czRaVTRuRmVFdzNsRnVIVHpEaTZYVkdGRzhpU3N5RXBEaUw4MzJ6WTdQZDRpby9mOTNibHNuTXQ0MGREV0RRQUk5SkVpMEZlS1p6WVBGcUg3elQrL1FaZE1nY2ZYWlZ0TXdOUTJHMzhmS3BScWhQaDc0K2xOQzIzbXNsTVVCUUdmQW5jZ3g1cEgweTZ2VkJoTkxoWlZBakFXYWdTTUJmNEEySXdoMFE0NDZVTUR2UkVhNEkybTloNDB0WGNqTk1BSEZFVkJLaEd4YlIyOVorWk1qY1BaYStVb3FteEFhNmZNcXZCcXYwcU44emNxQUFCejArTkdjSFVFZHlBQzgxM0FjL0VyTWNQUHVKU2lvYjhMZnlqNkNsb1hIS1ltK0JTTkpHa1kvQVFlOE9LSndRRG8wNm5RMk4rRnl0NFd0L29DQUgrQkoxNmVzaFVTMnZqSDhyUHFjempSVXVSV0grT0JnS0xoelJPNzNONlRKN0o1UDQvaUlsam9iWE9mSTZTMDdmNitMY3dQVEdSdkszUnFuRzF6THpOc2luY1V4TnpCUHlwbjIyNk4ydGltK2NiQXkreTVkK1FBRGhkYlpzRTVFblRmcTh3QkFDd0tTZ0VBZVBIRWVERnhIV2I2VHNaN2xTZlFyeC9aY3J2dDBmTVE1em00ZEhCSGJSN3U5Rm5tMGYwbVpTTlN2U09ISGpvaWpqUmR3NmZWdHBkUEVRZ0VBb0ZBSUl3My9pTGc5UVhBNVdiZ2RoZFEyUVAwamsrcWdWUDh2VDJSRUJtTWErVjErTjZHK1hhRnJyMm5DMkV3TUJBTCtiaC95WFNuL1VwRUF2eGsyekljT244RHRjMmQyREJRV08rRjdTdEhkZnl1d2d4WWF5K1hWQ1AzYWhsVWFpMmUzclFRbTVkTXg2eVVHSGhLTEgvcjBEUVhxYkhXK2NnalpkK1phM1p6YSszeHUrK3Z0MXRRMEJGYW5XMEIxaGF1eEZWc1hqd2RreU9DMk8yUDk1K3p5b00yT1RaTklxQ3JHQXdHbHgzcUpsNzc1SkREL1RxOVpaL0xacVZnMDJMbnI5MnhvRnV1UUc1QktjNWRMNGRxd09VYkZ4bUVMcGtDUnkvY3hORUx6czFOSWdFUG5tSWhXcnZreUMrdVFuNXhGYUpDL0pDZUVJV00rRWdyMFhHODZaWXIwQzFYUUNqZ0ljREhFenFkSG5xem9veW05NkJhb3dPUE5qNEdGTVZCV0lBUEtJb0RrWUNQbHg1Zlk1VlZQUnoyblNsMDZUVlkzZVNlK2NsZ01DQy8yTGhxd0pSNzNqT1FNKzNsWWEyWG1DSisrRFNOek1Sb05MVmZ4OVhTR29lckYyd1JGZUtQNkZCLzFEUjE0RVIrQ1I1ZVBjZGlmMjVCR2RRYUxTUWlnVldjQjJIc0lBTHpCTE01WWhZV0I2VUNBUHIxYXJ4VGZ0UmxRVGpPTXhnUFJHWmhpbmNVK0pUdHAxTEw2SkhYZmh0NzZpODdkRzZhMDZIdXhZZDNUdUhYS1J2QkFmRDA1S1ZvVm5haldGYnYwdkVUUWI5ZWpXYWw5Wkl0Q1MwWWxuZzhHalFyZTdDejdvSmJ4NndPellEbmdIQzl2N0VBU2p1Q1pwcFhKSks5akYvd3JuWFhvTHpYOVFySGppSWlURWhvQVdiNURjNzA1YlFVdVoyL1BEZGdNQXRMcGRmaVVrZUZXOGM3WXZHQUFBd0FMU29aQ3J1cTdMWU5GL3RaYkRzU21OVUdMZjVlZmdRM2Vtcnh6T1JsRUhLTk04RHpBNU9RNkJXS044c09vVXcrdkdyUzh3S1NzQ2xpSnJ0ZElxdkg3dnA4cTNaOGlyWndYSThHdkxzd3FvVkFJQkFJQkFKaFpvangzMWpBMUE3dk9DNlh3aFByNTJGSlN4ZWlRNjFqTVFDZ29xNEYxOHVOVHNqN0ZrNnpFbVB0UVZFVTFzM1BjSnJkUEJibzlRYVUxalNodkxZRjVYVXRxR3N4eGpHWVlrQTRIQTUwZWoyV3preUJXcU4xSzkvWkJKOUh1MzFkcWJGaENQYnpRa0ZwTlF3R0JwbUpVYUM1MXQ5ZDFWb3RHNTlnYTc4ci9PMEwrM1ZZeGdxRjBoZ1hJQnhHY1QxWG5lMjlpa0hIcUNuR3dCRXF0UlphbmQ0cVJtRThVS28wK1BMWUpWd3RxMkZGL05qd1FOeS9aQWI0UEM1ZS9tQS8rNXAwaFY4K3RnWXRuVEljT0hjZERhMWRxRzN1Ukcxeko2NlYxZUtYajYwRzVhYXdQNXFZUGlNU0lvUEI0WER3emNrck9GTm92VEwydC8vYXhkNmVHaCtCWnpZdlJrU1FMMnFiTzlFbFY5aDBMN2QweW1BWUVLdE5NUkpkc2o0MHRYZXpiUUo4QnVOQmNndktSdWVpaGxCOHB4R3lQaVVTbzBQZzUyMk1LZW5vNlFVQW03RVVwZ2tYSHMzRnRLUm9IRHgzSFFXbE5WZzMzMzRoVVh1c3pFckR1N3R5a1Y5U2hTVXprMW4zdWx5aHhLa3JSblBiMGxrcGRxTjdDS01QZWFRbmtGU3ZDRHdVbmMxdXYxTitERTNLYmdkSEdPRlROSjZadkF3TGcxTGc3TThIajhQRndzQmtaQWNrWW1mdEJYeFRmOG1sc1JWMDNjSGVoc3ZZR0Q0VE5JZkN6NVBXNC9tckg0OWF4TUZvY3ljS3JLMEFBQ0FBU1VSQlZFdldpRmRLZGx2ZFA4dHZNbDVLZGozK29sMHR4L01GSDl2ZHYzM1NQS3dOelhTcHJ4WlZEM2JVdWljd1p3Y2tEZ3JNRFFYbzFOais0MHBGVVdZQ2N6VU9ORjUxNnp6T1dCQ1l6RTVhR01EZ1VOTTF0NDRYVWp6TThSOFVtUE02YmtObGNQOUxxaTI4ZUdKTTh4MHNubkMwK2JyRC9PVllqMEZYUVl0S0JvVmU3ZlFjWjlwdW9hSzNHYjlLdm84VnFBTUZYbmhsNmpiOHRmUWc4anJjaTh5STlRakNqK05Yc052ZEdnWGVMRHZrY053RUFvRkFJQkFJaEltQm9paTc0ckxCWU1DTzQwYVRRRXhZQUxLSHNmemFuZ2lyMXh2WS9PT1JJdUR6TEFURWZwVWEvL2pxcEZXN1NhRUJXREl6R1VtVFFpQVdDdEN2VXVObmIrNFkxamxmZW55TnphenFuUHdTRk55cVpyZk5DK09aaENXRlVvMlNxa2FrSjBSWlpNMmFPSG5sRm02VTF5TW1MQUNCdmxLci9hNFE1Q3VGZ005RFExc1hEQVlHRVVHKzdITlIzOW9GaGhtOHI2MWJ6anByUjBMZmdNRE00WENzNGpQTTBlc05GdHNVUmVIMTV4OTAyci9CWU1DenIzMEd3RmdFenhVbjZDY0h6K1BTelR2Z2NzZGZmQlVKK2VCeUtSZ01ER0xEQTdGcTdoU2t4SVN4Ky8vMXE4ZXNqdWxWS0IxTzRnVDZTcEUyT1J6bGRTM0l1MTZCNGp1TmVIeGQ5b1NLeXdCd1lTQ2lJUzNPbUl2czYrV0J5T0JCODFOamV6ZjBlZ1BDZzN4QkRid09BN3c5QVFBcE1XR29iZTVFWVZrdFZzK2RZdFgzbno4N3drNWVtUGc2eHpLKzgrZVBybUp2MzdjdzA2VTRsTUxTR2xRMXRydHllUUNBRS9uRkFJQjVHWU8vL1pzN2pPOXYwN1dZWTRySTRORmNCUHQ1SWNESEUyMWRjalMwZGlFOHlOZXF2U09teGtleUx1YVA5NS9ETHg5YkF5Nlh3dWRITHFKZnBZR25SSWhGMHhLZGQwUVlOWWpBUEVFSXVUdzhuN0FLMUlCRWZMNjlEQmM3eXAwZTUwa0w4YnZVellqenRKN3ExeGgwNk5Zb0lPTHlJUjBTQjBGektHeVB6b1lITGNEL1ZaOXhhWXhmMU9SaHVtOHNJc1Ira1BKRWVEWitCVjR0MmVQU3NmY3lqb1JRdlF2dTMzdVJvWTdacGNHRFZYVUxPdStnVjZ1MDY2clZNd1lyMS8yOHdDVFcvUXNBWmZKR1JJcHRmMG0zUjV0YUJwWGUrcmxZSGpJRk5NZjRaVUZqME9Ha2syeG84L2RLaFJ0Tzd5WmxOMzV4L1hQOE5IRU5aZ3dJMm8zOVhTanNyblp5cENXaEloLzhKbVVUSzlockREcjg2ZFlldTVNSGZ5MDdCSUdkRlFuRFphVFJIZ1FDZ1VBZ0VBZ0VJN2xYeTlEVTNnT0s0dUNobFZsV1luRlRlemYyNUY3RjF1V3pXVWVmcTVSVU5lSmYzNXdhbFhGdVdqd2R5MllOcnZyemxJZ2dGUEFRR2VTSDVKaFF5UHFVeUMwb1JXSjBNS2JaV1VKdW5tZnJpUFp1T2V0TXRJVXhaOVZ4SWNQWmFiRW9xV3JFaVV2Rm1KNFViZkc0YXJRNjVPUWJJL0ZXWktYWjY4SXVFVUcrb0NnT3RxMllqUkIvYi96WFg3NkFXcVBGTHg1ZHpZcHVQL256NTlCb2Rmalp3eXNoNFBPdysxUUJhcG83YkJZcWN3ZVRtM05QN2xYc3lSMWRVOUJ3MGJNdTBvbVJneDVjTmd0WmFaTVJIMldNRGxTcU5GQnJ0ZkQydEhhOC9uM0hjWlRWdE9EVlorK0h0NmQxUEtaR3E4T3Vrd1ZZT2lzWkNWRWhTSWdLZ1U2bm4vQnM2YkthWmpTMGRVUEE1N0VSRGN0bnAyTDU3RlMyalNtRCtTZGJsMWxrTUFQQWxMZ0lITTRyd29VYkZWaVpsV29sbGs5TGpJWnFZSlZCVldNYk9ucjZFQmNaQkIreng5RFRyTStGMHhKZHltZHU3WlM1TERCWE5iYWhzcjROVW9rSTZRUEZDdzBHQXh0NVkwc3dOaFZaTk1WK3BFME94NmtycGJoMnU5WnRnUmtBdGk2ZmhkYytPWXo2MWk0Y1BIY2RBYjZlS0tvd3JuVFl0R2o2aEdSU2Y1Y2hBdk1FOFVqMGZBUUlqRE92Q3AwYTcxZGF6eWJiWXBKSGtJVmcxdERmaVpPdHhUamZYb1lPZFM5N3Z6ZFBqT3lBUk53Zk9kc2lxM1pEK0F3VXkrcFI0Q0JTd0lTTzBlTWY1Y2Z3dituR2lzTXpmR014THlBSjU5cmR5K0s5MjZITXZyd1ltTytlcHpSUUlNVjdNNSsydTMrbTMyUjhPZmNuZHZkZjdDakg2Nlg3TGU1YkZtejV4ZS9adUJWd2x6K1c3TWJWSWE5VENod3NENTdLYnA5ckwwT2ZUbVczRHpHWGp4RFI0Q3grUlcrTFcyTlE2alY0dFdRUHRrZG5ZM253Vkx4U3N0dHViSWt0UWtVKytPT1VyV3poUUFCNHAveW93M0hjcmFzRUNBUUNnVUFnRUw3cmRNcjZjT0NzY1dYZml0bXBDQXUwZG92dVBuVVZKVldOK0dEZkdmeHMrOHBoQ1YwMGw3SlkzdTRPM2IwS3U4N2IxNTkva0hVMW43eml2RDdLNzUvYTROSTUvL1R4UVpzNXlxYVlqY2ZXWm1OYTBtQ1c5VjgvUDRhYUlWbXZtWWxST0hCT2l2cldMbHdvcXNUY3FZUE84TVBuYjZDbnR4L3hrY0dZTXVBR2RZY0hsODlpYit2MUJxZzFXdEJjeHdYdVJpT2JXS3ZUbzZQSGFDb0pDL1J4bUlIYjNOSER1anZIR3ZPWWdvbEFLT0N4NG5KVll4dmUyWGtTMGFGK2VIN3JjcXUySWY3ZUtLMXVSa0ZwTlpiT1RMSGFmNmJ3TnM1ZXU0MkMwbXE4K3V6OUVQQjV3M3JQS1pScW0wWHBoZ1BETU94a3dwd3BzY01TT2FOQy9CRWU1SXVHMWk3a2wxU3grY1ltdHEyY3pkNyt6K0VMNk9pcHdPSVp5V3lodmZIZ3hDWGpwTSs4akhoV0FMOVYzUVN0VGc5dlR6SDh2S3duMkRSYVM0RTVOVFljcDYrV1dibXg3U0hyNjRlWHg2QytGUlhpajJXelVuRDhVakdPWFNwbSswMk9DY1hzdEZoNzNSREdDQ0l3VHdDaEloK3NDQmtVeWI2cHY0UmVuZjNsTXJibzE2dnhlYzE1SEcyNkRvT05oZlk5Mm40Y2JDckV1Zll5L0hIS2d4WTV0QTlIejNOSllBYUEyNzFOdU5CUmpqbit4dXFyajB5YWgwc2Q1VzRYRHJ5YkVYRUhaNlZWWStEMEZISDUyQmcrMDNsRHdNSjVmbC9FVENoMXRzZVQ2ajM0eFNyVE40YU4xWEJFaTZvYnB4d1V3eHN0b2lVQk5oMzI3cUt6NFJhZjdoY0xmOEhnVXB2RFRZVU8rNWpzR1d3UkkxTXVieDdXV0Q2dk9ZOTlEUVVPeGV5aGhJcDg4UEtVQnkzRTVSMjFGM0N1Zld6eXJ3Z0VBb0ZBSUJBSVl3ZkRNUGowWUI3VUdoMmlRdnl3Smp2ZFpydnRxN0x3eHcvM282YXBBM3RPWDhXV3BhNzlEakFuMk44YnYzbHkzYkRHK2NIZU03aGFXbU56MzNnTGl1b0JNY2xETEhEcWxxVW9DcHNXVGNPN3UzTHhkYzRWVEE0UFJKQ2ZGOHBxbW5FOHZ3UThtb3V0SzJZNTdNTVdWMjVWSXlVbUZHS2hVVHhzSDNBVSs5b1F2OXhGb1ZSYnhGNllDcGladUYzYkRJWXhGb0w4elpQckhPWlR2L0xSQVRTMGRvMTRUSzVnR3FlejE0TXA0NWZENFl4WlpuaGtrQi9FUWo1S3E1dHh2YnpPU2lCTmo0L0NxU3VsS0N5dHRSS1l0VG85NjJ4Zm5UMTFXRUt1VXFYQkYwY3ZRaVRrNDZHVldjTy9FRE55QzhwUTE5SUpIczNGeWpuR2VJczl1VmRSVm1QNVcxVFdaM3p0dkxYamhJWHBMY2hYaWljM3pNZjhqQVI4Y2ZRaURwKy9nZWxKMFNOeW5QL3o2MU11NVhPYng5YzRZK09pYWZEeUVDRTdQWjY5NzBxSmNiVnZwcDNpcUJxekluOEFFQjhaak5lZWU4REt3VzJMRS9rbHVGRmVoeGNmV1dWeC80WUZHYWlzYjBWVll6dlVHaTJrRWhFZVg1dHRweGZDV0VJRTVnbmdrVW56d1IxWTR0K3A3c1doUnNjaTJWQ2FsTjM0ZjhYZm9GWGwvTTB2MC9iampkSURlSFBhWTJ3Y1I1UWtBS0VpSDVmeW5nSGdzK3F6bU8wZkJ3b2NCQWlrV0IyV2lYME5WNXdmZUk5Z1hnUndMTnlqWWk0Zld5Sm5PMjg0QkZlem50TzlvNUR1YmZzRDNKeWludHB4RVpqTkM5bnBHSVBMb2l5WHc3RVF5blUySmpHU3BJUDVYQXpnTkYvYlBLWURBSDZldE03bWhNeElxZWh0d1J0bUx1NGthUmhlU3I3UFlzSmdUOE1WaTZLUEZEaGpNaFlDZ1VBZ0VBZ0V3dWlUYy9rV3l1dGF3T2ZSZUhMOWZMdjV0VDVTQ2JhdG1JMFA5NTNGcVN1bFNJZ0tHWmJyOXR0QWI3L3hkNENyTVJOVDR5TXhLelVHK2NWVmVIdG5EcmF1bUlXUDlwMER3ekRZdkdTR3k1RWRnSEZDWVArWmF6aDY4ZVpBTnJSUllEWTVwMFA4clF1bjJhSzhyZ1VlSW9ITmJPTjNkK1U2UE5hVU81MFFGVHp1UlIwZDBkWnRGTmtkT1hhYjJydng4Z2ZHM3pjL2YzUVZZc0lDeDJRc05NM0ZmUXN6OGVHK3M5aDE4Z3FtVEE2M2lJT0lEUStBVU1CRGRWTzdWUmJ6dVd2bGtDdVVDQXYwR1ZiV2JrVmRLLzd2NERsMHlXd1gwaHNPRGExZDJIdmE2RjVla3owVjBvSHh0bmZMYmJyOFRjZVlZMXBWblpVV2kyTVhiNktqcHcvN3oxekQ1aVV6aGoydThqcjNWdks2UXFDdkZGdFhET29jUGIzOXVIYmJXRjExV3JMdDJCMVRSSWFBYjVRaXVWektxYmlzMXVpdzQ3aHg0c3hXNGN2RzloNTJwUUFBOUtzMUtLMXB4c3lVR0pldW82RzFDeWZ5UzlEZTNZdkpFWUZZTTh6SkNnSVJtTWVkWUtFM1p2a05MdmM1MUhUTkxUZHdpN0lITDEzL3dpM0hjMTEvQjBwbERVanhHdnhpRStzUjVMTEEzS0xxUVg1SEpiTDhqZU5lRjVxSkF3MEYzeHB4TE5GTXRLenZ0LzJoUDFvWXdFQmowTm5kTDZCNHJPTldiZERhZllScERwZk5JZFl4ZXVnWTI1bG5uSUUrM2VINXF4K2pzZC94N1BrUDQ1ZGphWkIxL2xtUTBBdHpBd2IvdU8rcXYrUnlvY000enhDOG5yNmQzZFlacksrSk0rUzJLV2JHVmZ3RTFvVUdSZ1B6ZUpyRlFhbjRZZHd5MEp4QlI4Q0J4cXY0ZEVqMitmZGlGME5DQy9CUlZTN2tXdmRXTUJBSUJBS0JRQ0FReG8veTJoWldOSHBnMlV5blJlYW1KMC9DOWZJNlhDMnR3YWVIOHZEYjc2MjNtUi83YmNma2h2U1Z1dTRXZm1obEZscTc1S2hwNm1DTEVtYW54MkZCWm9LVEk0MmlNZ0NvMUZxOHV5c1hSUlgxRUFuNEZrNWRrK2diSHhuczBuZ0tTMnR3cHZBMjFzNUx4NXJzcVJiNy9MdzgyQ1g1NW9nRVBMUjF5WEZsNEZ3elU4ZC9xWDU5YXljQURnSzhQU0VVR0g4UE1neUQzSUl5dEhYSkFRQVJnZll6Yis4MEdITjRwUklSSm9VR2pPbFlweWRQd3JHTE45SFExbzI4RzVXWWx6SG9pS1VvQ3ZHUndTaXFxRWZ4blVaa1RURkdSZlNyMURpY2R3T0FNWWZYbllKK09wMGUzK1Jjd2FtQ1VqQU1BNmxFaFBzV3VtYnVja1N2UW9sM2QrVkNxOU1qS3NUUElnUDlpZlh6OEpqQjh0ZjkvL3g3TDdybC9mampEemZEUXp3bzlwdXVoYWE1V0w4Z0F4L3ZQNGVUVjBveEpTNFNjWkZCY0lYeXVoWkVteFhjL05VVGEyMitWb2R5OE54MXV5c2duSEhvL0hWb2RYckVSUWJabkpCZ0dJYU55SEFtNERJTXcyWk12L25GTVhUSytpQVJDZkRZRUdmeWpmSTZmSHpnUE5RYUxRUjhHbUloSDkzeWZueTgveHdhV3J1d2ZuNkd3OGlVc3BwbXZQTlZEcHRMWHQzVWpvYTJMcHR4TFFUbkVJRjVuRmtUbHNtS1pCcUREamt0Ulc0ZDM2WjJmY21DT1ZWOWJSWUNzemZmT2tEZkVZZWFycklDczUvQUUxbis4Y2pydUQyc3NkeE5DQ2dlWnZvTjVoa1Y5OVNQNmZsdXk1dnc2eHRmMnQzL3p2UW5FU1l5L3FGLzlzcUhkZ3ZCUFJTVnpicWlQNjAraXdPTnRndEdCQXU5OGE4WjMzZHJqQWFHY1Q1NVlHZjNmZUV6V2FlOFVxK3hPeTViY0lmTTZtc1orMEw4M2Nwc3Z6ZzhGNy9TNHI3RFRkZndVWldsdXlGYzVJc1ZJVlBCNVZESTlKMkVWNHIzNExZYkJRZ0pCQUtCUUNBUUNPTkRVM3MzUHRoM0JnWURnNHlFS0l0c1lFZHNYVDRMWlRYTlVDalYrT1RnZVR5L2RkbGQ1V0lkYXpwNmVxRlNheUVXOHQwUzEvazhHcW14NFJZWnpZRytYakFZREU1RnhKNWU0MnJVdzNrM1lEQXdDUEgzeGpPYkY3RVRBc1YzR2xCUzFRZ3VsN0piMkhBb1NyV0dIZGRRSGwrWGpja1Ixb0lmd3pCNDg0dGpNQmdZaEFaNFkrb0VPTmh2bE5majBIbWpBRXRSSEFqNVBHaDBldWdHY3A2bnhrYzRMRUpaMWRnR0FFaVBqeHlYMSszS09WUHd3ZDR6T0hxeENObnBjUmJuVElnS1JyZGNZZkVjSER4M0hRcWxHclBUWW0wK0I3WlFEbVNUSDg0cllpY2pacVhHNElGbE05a0lsZUhTcjFMajdaMDU2SlQxUVN6azQ2bU5DeTFlcjdiaUxVelhLT0RUZGdYWG1Ta3h1RnhjaFpLcVJyeTc2eFJlZkdTVlF5Zi9yYXBHSEwxNEV4VjFyWGo1aDV2WSs0TjhwUzY1Y29kYjFMS3FzUTBYaWlvQkFPdm1aZGhzWXhLWE9SeU8wM2lXcHZZZVZ2VHRsUFVoSml3QVQyMWN5SDZXYUhYRzRvNW5DbzJhbEZRaXdvOGZYQUl2aVJqLytQb2s2bG82Y1NLL0JDVlZqWGhrOVZ4RWgvcmJQTS9lMDFlaDF4dXdibjQ2a3FKRDhaOGpGMUJhM1l5eW1tWWtSbzg4OXZPN0JoR1l4eEVLSEN3SVRHSzM4enNyMGV0R3B1dElHT3FhMWR0eHZOcWpSTmFBRnBVTXdVTGowcEdGUVNsM2xjQWNMUEsyaUdZd0VTRzIvVUZpWW4zNE5FaG80eDhUbFY2TDY5Mk9aK3ZNbmNJaWVtUVZoYjl0QkFxOHNDUjRzQ3J1NGFaclVPaGNDK3NIQUlwaitZWFJsb041ZDhObG5HaTU2VkovYWQ0UitNSGtaZXoyNjZYN1VhZm9jSERFOEZFYmpGOVdidmJVb1UrbmdnZHRYTHJ6UmUxNWZGMTN5YXI5OXlZdllXTnlEQXlEaGpGMnpoTUlCQUtCUUNBUTNFT3ZOK0JVUVNrT25iL0JGcXZqODdqNDR1aEZhSFY2YUxRNmFMUTZhSFY2cUFkdUcvL3BvZFpxb2RIcVdSR3JyS1ladVFWbFdEd2p5ZEVwN3pwTTErME14a2FoOU92bGRRQ0F5R0EvcTMzMmFPbVVZZWZ4ZkRhck50alBDeTJkTXV3K1ZZQkxOeXV4ZXU1VVpDWkcyUlE4KzFWcVZBK0kwZ1lEZzh6RUtEeTZaaTRycXQxcGFNTkgrODRCQUpiT1RMWW9GT2JvV2t3NXVYNWVnd2F0aUNDaklVZ2tzUDE3Y04vcFFsVFV0UUl3Rmd0MFJhQTFpV21qSmVhYUY2QTBHQmowcTR4Q09VVnhNQzB4R3R0V09JNXdyS3czQ3N4VDQ4ZEhITTlNak1LaTZVbVlseEZ2OVJnc25wR014VE9TMmUyV1Robk9GTjZHU01ESHBrWFRYT3BmcGRhZ3B0bjQrakRsWWorME1zdWxpWVp1K1dDTUpzMjFMWXhxdERwb2REclFOQmMvMkx6SVpvRzdvWmppSW1nN2NUc21IbDQ5QjY5OGRBQjkvU3E4dXlzWHYvLytCb3VJSHROS2djK1BYRVRmUUN4TmVKRHZzRExYZFd5aFNkZFhxL2VyMVBodzMxa1lEQXl5MGliYmRWbTNkUnVkOCtadWJYdGNIQkNyQVdCQlpnSzJMSjNKWG5OUlJUMit6cm1Dam9FODlhZ1FQengxMzBKMnd1U0Y3U3V3OC9obFhMeFppYWIySHJ6MnlTRk1TNHJHK3ZrWlZxdFBtanRrNE5GY3JKNXJYSjJRblI2UHIwNWNSbE43RHhHWWh3RVJtTWVSVk85SWk0elpTeDNsNDNadVg3N2xCOXh3bHVUbmQ1UmpRN2d4OTJlcVR4U0VYQjVVZXRlK2RJdzE0U0pmUEJJOTM2MWo0anlEOFVEa1lKRC9pWllpcUF5T3I4YzhvM21PZnp4eVcwdFEzZGNLQnNZSkJPRkF3VUIzaXpaK0czZzhaaUY0QTdFUUtyMFcreG9LM0RxZXdoQUhzNDBvRWJsVzZmSnJkMjNZNERLblhwMEsrUjBWWXg3cm90Q3JzYWZoTXJaRlplTWY1VWR4dXMyNk92ZThnRVNMek96UHFzOUNvWGRkaUNjUUNBUUNnVUFnakQwY0RwQjNvOXhDWk0wdmRxMVFPbUJjQWk3ZzBXREFvRmVod3A3Y0FxVEVoQ0xJaGF6WGh0WXVQUGZHZjRZMWJwTlFhUXV0VHNjNktldWFqUVlIdmdOWDQzLzk1WXRoalFFWUxQWTFkVWpSTm9QQndEcU5UWTdVenA0K0hMdDBFM2szS21Bd01PRFJYRHk0ZkJibVRvM0QrZXZsMkgzcUtwcmFlL0RCM2pQdzloUWpLeTBXR1luUnJOQUxHTjNMMmdGeGJOMzhkRll3MHVuME9IRzVCSWZPMzRCZWIwQmlkSWhOaDZWRUpJQkdxME50U3ljU29vekNVcjlLamJvV1kzU2d2L2RnMUo2andvMm5yNWJoMktWaUFNRGlHVWxJaVFtejJOL1dKUWRGY2NDbmFWWUFyR3hvUld1WFVTVDBjSkNMN0E0WkNWSDQ1MHVQb2wrbGdVYXJnOTVnQUlmRGdWUWlkRm9zVHE1UW9xT25GMElCajMwc1JwTytmaFUrM0hmVzVyNnZUbHgyZW54N2R5LzdPdmxvL3ptYmJaN2F1TURDbFh5bThEWlVBdzdtdU1nZ1BMRnVIbnlrbHF1NnkycWFvRlJySVJFS3dPZlJvTGtVWkFvbDlwNDIxc3p5bEFqdHhreDRlMHJ3MDRkV29LR3QyeXArcGExTGJuUXA4M2dROEdrd0RJUDg0aW9vbEdxSWhYd0k3VXhVRFBZdHh0TWJGMkxIOFV0NFl0MDhDM0c1dkxZRmR4cU1rd0Y5L1NwRUJQbGkzZngwcEUxMlBqRlFmS2NCTkplQ2tNOEhsMHVodmJzWFJaVU5BT0JTMFQzQVdHanh2VjJuMFNWVElOQlhpZ2VYRzk4YlNwVUc5VzFkOEpLSXdPZlI2Rk9xOEhXT3NZNVhtSTA4ODZHc3pwNkNzdHBtWkNaR3NlL2w4dG9XSExsUVpGRXNjZEgwUkd4YU5OMGlCa1BBNStIUnRYT1JGQk9LbmNmem9WQ3FjYlcwQm9WbHRVaU5EY09DekVTa3hCcmZsLzdlSG1ocTcwRkpWU01TbzBMWXZuMmszNzFJbzlHQUNNemp5RXkvd2V3bEhhTkhZVmYxdUowN3ljdnlEMXVOb3QzdFB2STdLMW1CbWNmaElzTW5HaGM3S2tabGZPTk52R2NJZnB1Nm1jM0psV3VWK0xydW90UGpic2thMk50ZVBMRkZackNKUFEyWDhXbTE3VCtZMzFaU3ZNTFpDQlVBK0tydW90c2lPejNVd2V5bXkzNG9NOHlpVDY1MzE0eGJadmpCeGtLVXk1dFJMTE9PVzVIUUFqd1JzNGpkTHU5dHhzblc0bkVaRjRGQUlCQUlCQUxCZFNpS3dycDVHZmh3MzFrRSsza2gwTmNUSGlJaHhFSStKQ0lCUkVJK3hBSStSQUkrUkVLZThYOEJIOEtCNWU0bUY2YThUNG4vZm44dmxHb05QajJVaHhjZldlWFVwVXBSbkdFTGpRcWxtaFZhaC9MeUIvdlIwOXNQaXFKWTRkeFJEbTlzdUd1RjNScmF1aTJFK0t1bE5haHI2UVJGY1pDWkVJV205bTc4ZmNjSmlJVUNLTlVhOVBUMlF5amdRYXZUNDk5N1R1TjZlUjBNQS9tMGlkRWhlR2psYkFUNEdKMkcyZW54eUVpSXd1RzhHemgzclJ3OXZmMDRjdUVtamx5NGlhYzJMa0Jtb3RHQkdocmdnNmMzTFVSVGV3K1d6VXFCVHFkSDd0VXluTDVhaWk2WkFnQXdNMlVTSGxrOTEyYUJ4cmlJUUZ3dXFjYmJPM1BnNStVQkRzZm9YbGFwdFpCS1JBZ1BkQzZLNWQyb3dNN2orZXhqdDNHaHRidDJUKzVWMXQwOUZLbEVoQ0EvOTJyTU9JTEQ0VUFpRWpnczVtZUx5bnFqKzNySzVBaTd4U3hIZ2xhbnR4QUpoNHRjb1lSY1lmczNwMjdJUk11U0djbTQwOUFHSVorSHg5Wm0yN3l1NHNwR25MeGliUkF5a1pVMjJlNCtBUER5RU50MHh2L2o2NU5zN2pWZ2ZGNU1Udm5aYWE3bGM4ZEZCdUczMzF0djlka3hPU0lRY1pGQjZPanB3K2JGMCswNi9HMng3M1FoR3RxczYzS0poWHlIbndzbUdJYkJlN3R5VVY3WEFrK0pFTTlzWHNTdUdHREE0TTNQajlrOGJ0RjA1eXM1eEVJQmZ2N0lLcmEvbk1zbDJIVnkwTUFXN09lRmgxYk9ScHlETFBVWnlaT1FQQ2tVdTA4VjRFSlJKUmlHd2MzS0JvUUdlTE1DODVLWnlmanMwQVc4c3pNSE5NMkZUcWRIb0s4VXFiSGhUc2RJc0lZSXpPTklzdGZnaS9ST1g2dFR0K3hva2VZVmlXRGhZRTVQcDdwM1dFdnlLM3Bib0dQMHJDaWJJQTI3YXdUbTI3MU4rRSsxOWV4bGtsY1lIb29hRElMbmNpaHNDSitPYlZGejJldGdBUHlqNHBoTGNTVjMrbHBSMkYyTlRKOUpkdHRVOTdYWjNVZUJBNkdEb25zY014ZXZnTXV6MjVZMnkzT2lPWlRkZGdMdStGUS9sZkxFNkZEM3dsL2dpUlpWRHc0MHV1ZGVCZ0F1WmJtRXg1YUQyVlZpUFlMZ1orYmF2OXJsdXR0a3BHZ01PcHZpTWdBOEhic1VQZ1A1NXpyR2dIY3JqZ01BcER3UlhrcStiOHpIMXFudXhWL0tEbzc1ZVFnRUFvRkFJQkMrRFdRbVJpRTFkcHRMMmFYMmtIcUlzSEhSTkh4MUl0L0t6V3VQMEFBZi9PYkpkY002M3dkN3o5Z3QwaFhxNzQzMjdsNEFlZ2dGUE14TGoyZUZGbHU4K01ncWw4NzVwNDhQb3E1bDhQZWxwMWdJb1lDSHJMUllTRDFFRUF2NWtDdFViTnlFajFTQ0xVdG53TWRUak1yNk5oZ01EQ0tDZkxGK1FZWk5ZVWNpRW1ETDBwbFltWldHYzljcmNMR29BdUdCdnF5NGJDSWxKb3gxRE5NMEZ4VjFMZWlTS2VEdEtjYVdwVE9zMnB1emVmRU1hSFVHbE5VMHMySWdSWEVRSHVpRHJTdG11MVJFTGkwMkhCRkJ2dUJ5S2Z6NGdTVTJpNHRGaGZxanFMS2VGZFFCZ011bEVCN29nd2VXelhUcUxoNFBxZ1lLL0xuNmVuVVhMdzhSL3VjSEc4ZWtieE5ESjJob21vc2ZiRm9FaXVMWUZXQkRBcXl6alRrY0RueWxFc3hJbm9UVjJWT0dOWmI0eUNBTGdkbFVXSEI2c2pHMndWVnNqWnVpS0h4L3d3TGpwSlNMcm1NVEtiRmgwT3IwMEJzWTZBMEdVQndPQW53OHNYWmVPa1F1WkRGek9CeXN5RXBGbjFLRlI5Zk10Y2lHRmdzRkNQU1ZzdGROY3lrRSszdGorZXhVVEhFeGs5ejhjM2RCWmlJdUZsVkMxcWZFeWpscFdKaVo2TEI0bndtSlNJQkgxc3pGb3VsSk9IRHVPbFJxTFRZc0dGenBQR2RLSFBSNkJqbVhTeUJYS0pFOEtSUVBMSjA1ckhnUkFzQmhiQVVtM2VWc1BQZm5pUjZDMi9BcEdsL01lWjdOWFQzUWVOV3E4TmRZUUhPNGVDUGpZVVJMQml1L2ZsMTNFVi9VNWcycnY5ZlN0eVBlMDdoTXBremVoRi9kR1A2eXFaR3lPQ2dGejhVYnYvUVVkRlhobFpMZFZtMW0rVTFtaGJ0U2VTTitYN1FUdjB2ZGpDbG1FUVVmM0RtRlEwMkZMcCtYVDlGNE9Ib2U1Z1lrd0lmdndVckNPc1lBSGFQSHp3by9SWk55Y0NiUWorK0JEMlk5TTR3ckhGMktlbXJ4aDV0Zlc5MGZLSkRpdlpsUHM5cy9MdmdJamNvdWgzMDlHN2NDUzRQVEFBQVhPOHJ4ZXVsKzBCd0tHOEpub0ViUmpxdGRWUWdVU0RITFA4N2xRbi9tenhVQVBITHhIZlFOTTZQOHNVa0xjTitBMjU0QjhNU2xmMXJFbTB3RVdmNXgrRVhTQm5iN3k5bzhmRFhnbWgrdjEwaUxxZ2MvdlBMQm1KL25ibVBQdkJjbmVnZ0VBb0ZBSUJER0dhYlcrZXJFOFlKaEdIVEsraXhpRmlZS2c4RUFnNEZ4S000WUJtcWh1Q0txMnFPK3RSTytVZzhMOTZ6QllBRER3R3FKUHdERVI5bDNJdHBDcTlNN0ZZSDYrbFc0V2xhTHVWTW11eVJHalFZS3BSb1VoK09TUUdkNkxyaGM2anRWQVBKdWhXRVlxd3h1RHNlK0lPMHVwdWVidytHTWlUUDhic1gwbUk3MGNleVdLeUFTOEp4R2lqakNsV0toZHhNM1pSTDQrL3NqSUNBQVBONzRtQWRId3NSUGozMUhpSkw0cytJeUFGVDF0WTc1T1RrQW5vdGZhU0V1OStxVWJtZmptbE9qYUdjRjVraUo2d1ViN2haMGpBRi91clVYZjV5eUZSRmlQN3hiZVFLNXJTVnU5YUV4NlBCUlZTNCtxc3BseGVWN2JwWm1ETkF4QnV5cU55NEptK3VmZ0IvRkw0ZVlLNERHb01PeDVodE9qeDlhNUU5cnNMMjB6MmsvNEdCQjRHQVJpR1psTjN6NUV2anlKUTZPY284YVJidGJ6M21nUUlwbjQxYXkyM2Y2V3ZHTmplSi9CQUtCUUNBUUNJUnZIeHdPNTY0UWx3R2phT3hNWHhrTkFTWWl5UHEzb3ExKzNSV1dUYmppTVBRUUM3RWdNMkZZL1E4WGQrSW9YSGt1Q09QSGFJckp0dml1UHQrajlaZ096Y3dlRHZlU3VId3ZRZ1RtY1NKUWFGbk1vVlVsRzlQejBSd0t6eWVzd3J5QXdYd2JCc0JidDQrTXFLQlltOW00eFZ3QkpMUUFDdDI5VmFCTXBkZmk1ZUpkOE9LSlVkZmZNYUsrM0JXV1cxUTkyTnR3WlVUbmRBY3BUNHlIb3VhTzIva0FvOEM3SVh3R3hGempsNnVuWXBlZ1dkbURvcDVhaDhlWklrdE1ERGNpWTZwUEZCdERBUUNoSWgvOE5mT3hZZlZsajIxNWI3a2NjVU56dUhneGFSMGs5T0NYemM5cnpsbGtRc3UxU3Z6dnJiM0RHc3VLa0hSaytCaVgreWwwYXJ4ZGZzUnVXK1ZkVXBTVFFDQVFDQVFDZ1VBZ0VBZ0V3cmNISWpDUEU0RUN5N0QrTnJYY1RzdVI0ODBUNDVmSjl5RlJHbXB4L3dkM1RvNDRpN1p0aURBZUlKQkNvWE8vWU9CRXNpNXNHbGFIdXA1MTVJekNybXI4Kzg1SnUvdjFqQUdkbWo0QVJ1ZXJLMjdlMFNKUUlNV0tFR1BWVlpuV3RhSjdBaTd0TUNjYWdJVWJmeWdHTVBoejZRSDhFN1k0NGdBQUlBQkpSRUZVTmZOUlNHZ0J1QndLUDA5YWh4ZXZmZVp3WW9Wbk5wdG9BRFBzb255TGcxS0hkZHhZOGFPNDVZanp0S3krckJvaTlHb1pQZkk3SzRmVmY0WlpIdmhJK2lFUUNBUUNnVUFnRUFnRUFvRkFHQTVFWUI0blBIbVcxVVI3WFJUNzNHV2Fid3llaTE4Skw3UHpHY0RnL2NxY1VSRTJoN3FWeGZUd3FodFBKSjYweUtMbzRVanhjUks5MEtQdHgvZnozeDIxODdsRG0xcnU5cm4va3ZIb0tKeFhocmZMaitLbFpHUG1zQWN0eEs5VE51SVgxejZIMm83emwydm1ZTllOTXg3RGwrK0IyZjd4N0hhL1hnTXgxNWpSMUtIdVJZbWQ0bnZPU1BZS1I4REFKSkdlTVVEUEdKd2NZV1J6eEN3c0Nrb1oxamtKQkFLQlFDQVFDTU9INGZMQjBXc21laGdFQW9GQUlMaU5XbStNRnJtWDh0bUp3RHhPQ0tqQmg1cUJNY2QzTk9GVE5CNmJ0TURLbVN2WEt2Rm0yVUZjZHhKUDRDcERZd0djT1YwSkFJL0R4WmJJcklrZUJybzFmVGpTZkgzY3pwZmZXWUdEVFlWWUcycXMwaG9wOXNkejhTdng1N0lETnR2VFpxN280YjQvVm9kbVdQVHpadGtodkppMEZnS0tCeUdYaDM5V0hIZTdieUdYaDMvUC9BRzdmYjY5REZyR3VRQytOQ2dORDBmUGMrdGNCQUtCUUNBUUNBUUNnVUFnRUw3cjNIdVZ2b2pBUEU3d3VZTVA5WEN6WmUwUktmYkh6NVBYSTF6a2EzSC9qWjVhdkhYN01MbzFpbEU3MTlEQ2F6enEzbnNKZlYxM0Vmc0djcEFmajEySXBVRnBBSUFUTFVYNHBPcU0wK1BGdEFEdlRIOFMvSUZycit4cmNkaWVUOUhZRWpsN2hLTWVPVFdLZHBjRVpybFc2VFNlUXN6bHM5ZnZpRStxVGlQQk14Unhuc2JpSFhNREVsQXFiOFNocGtLcnR1YXZwZUVVK09OVE5KYUhUR0czSzNxYlVkQjFCM250dDdFNEtCVWV0QkR6QTVLUTAzclRyWDdYaEdiQ2d4WUNNSDdFZnpOUXlOQVJDd09UOGNQNDVleTJ4cUJ6NmZFaUVBZ0VBb0ZBSUl3T0RFOU1ITXdFQW9GQXVDZFJhSTFGSjdsYzdqM2pZaWFLeHppaE53d3VxYWNwNXhWdlhXVmVRQktlalY4T2dabVRXRzNRNHJQcWN6WkZ2SkVpR0NLU2FWd3NkRGJXVFBlTndaNTVMN3JVVnN2b29kVWJCY3d6cmJkWWdYbU9md0krdUhQS3FjTjFjWEFxS3hhcUROcHh6VlFlRDM1OTQwczBLcnNjdG5rMmJnV1dCcWM1N1V2SEdQQzMyNGZ3WnVaajdHUDJlTXhDbFBjMm9hTFhVcGpubWIwdmRDNDRoSWV5S2pRRG5yU0kzZDR6TUlsd3JQa0dtOHU4TG53YVRyVVd1NXp2TE9XSnNDRjhPcnVkMzFtQmh2NU9oOGVzQ0ptS3B5Y3ZCUVhqSDRGK3ZRYnZWK2JndnhKV3UzVTlCQUtCUUNBUUNJUVJJQW1BUWRVSENxTnI3aUVRQ0FRQ1lTelJHampvVkhOQmNTbndlRHdpTUJNc01ZK1dvTUFCemFHZ2N6SEgxUjRQUkdaaFc5UmNpL3NxZWx2d3Q5dUgwS1RzSGxIZjloanF3aHhhck94ZW8wUldqeTVOSDN6NUhwRFFBaXdNVE1IeEZ2dUNNYzNoWW0xWUpydWQwM0xUS3BkNktBcTlHZytjZjNQVXhqeGNtQWxhWXRHazdNYVh0WGw0Yk5JQ0FNWW9qQmNTMStLbmhaOVl2SDdNQmViaHhGaHNDcC9KYnJlb2VuQ3BveHdBVU43YmpLS2VXa3p4amtLazJCOGJ3bWRnVDhObGwvcDladkl5VnJUV0dIUk9IZTdydzZiamlaaUY3TGFXMGVOUEpYc2dINlBNZFFLQlFDQVFDQVNDYlNpSkgzUjk3ZUNvZTNCdi9EUW5FQWdFd25jZEJvQmN3NEZDVDBNc29NSG44MEZSbE5QajdnYnVqVkYrQzFEcUxKZG5qYlE0M3Rhb09SYmlNZ05nZC8xbHZIVDk4ekVUbHdIQWd5ZTAySFltcm80dGcxOFZlN1Q5S09pcXN2cm5MTDZDQVhDa2FUQTJZbXZVSEFzMytGRFdoVTFEb01BTGdGRmMzKzFDWEFJdzRKcWU0SDhqbmRBWUNmc2JDbERSMjh4dUJ3dTlNUzhneWFJTjMreHhkMWRnWGg4MkhWTGVvSHQ1WDBPQmhaeitVZFZwMXJXOE5Xb09nb1JlVHZ1Y0Y1Q0lMTE9DZ1R2ckxxQkYxZVB3bUg2ejk0T2VNZUN2cFFkUlBNekNnZ1FDZ1VBZ0VBaUVrY0g0eGtJTC9rUVBnMEFnRUFnRWwralhBblVLSG1pYWhvZUhCM2k4ZTZmdUdSR1l4NGtPdGR4aU8wQWdIWFpmYy8wVDhHRGtISFpiWmREaTFaSTkrS3ptck10TC80ZkxVR0d1ZmNoMWpTZm1qdGRTV1FOZUtkbHQ5ZStidWt0Tyt6blVWSWcrblFvQTRNT1hZSFBFTEp2dGZQa2V1TjhzUzNsWGZmNm81bHQvbXpHQXdkL0xqMExMNkNIWEt2RjY2VDZjYUNteWFNTWZwb1BabCsrQmpXYnU1VmFWRENkYkxIT1dheFh0eUJtNGowL1JlQ241UGdpNTlqK29ZejJDOEtQNEZleDJqYUlkZSt1dk9CM0wyZlpTOU9xVTBERjZ2Rkc2SDVjNksxeStEZ0tCUUNBUUNBVEM2TUhoY0VEVE5IVCtpZWhqQk5CTm5OZUNRQ0FRQ0FTSDZBeEFsNXBDdVZ3QUxwY0xEdzhQZUh0N2c2WnBFcEZCc0tSVkpiUFlEaEo2NFU1ZnE5djllUEhFK0hIOFNuWmJiZERpNWVKZHVDVnJHUEVZWGNGY0dPL1RxYUNjd01JWjVuRWQ3anBlelZIcU5kalhVSUR0MGRrQWdNMlJzMURZWFlVeWVSUGJoZ1BnaGNRMUVIT05Eb2hXbFF6N0d3dnM5a21CZzgvblBqL3NNWTAxWmZJbS9NL05yOGYxbkEzOW5maHI2VUdVeWhzaDAvWmI3UmR3aCtkZy9uN3NZZ3V4K0tPcVhHaHRaRGgvVm4wV0dUN1JDQkJJRVMwSndDK1Q3OFBMTjcreG1wUUpFRWp4bTVSTkVBNDRxaFU2TmQ0bzNlL1M1STNHb01QaHBtdW82RzNCMWE0cWw2K0JRQ0FRQ0FRQ2dURDZVQlFGZ1VDQVhxOUphTzFzZ29lK0gwSktEdzRBUG5kaTR1TUlCQUtCUUFBQWpZRURobUhRcjZQUW9hYWcwTkhnOFdpSVJDTDQrdnBDS0JUZU0vRVlBQkdZeDQzNklZWEJvaVFCdURDUUVlc09EMFJtV1locG4xYWZIVGR4R1FDaUpZSHM3VHBGeDdpZDF4WWU5R0JjUi84SWhlNjlEVmN3UHpBSkVXSS9VT0RnaGNTMWVQSGFaMngyN3Jhb3VVanhpZ0JnZE9PK2RmdXdVeEZVNkNCcVk2SVpXcXh4dkhEazZMVW9WS2wzVFdCTzk0bTJpTEc0M2wyRHk1MlZOdHYyNlZSNC9kWisvQ2w5RzJnT0YrbmVVZmhaMGpyOHJld1FLMGo3Q3p6eDMybGI0TU9YQURBKzEyK1U3bmNyZG1aSDdRV1gyeElJQkFLQlFDQVF4aGFhcHVIcDZRa2VMd295bVF5dGZYM1E2WFF3R0F4Z0dDSXlFd2dFQW1GaTRYQTRvQ2dLWXJFeEZzUEx5d3Npa1FoY0x0ZjV3WGNSUkdBZUoyVGFmclNwWld4K2I3dzAxTzArdUJ3S2k0SlMyTzFlblFySG11MFhwQnR0YUE0WGt6d0MyTzNiWnBtNkU0RVhUOHplbHR0d3hMcURqdEhqNzdlUDRMV003YURBUVlCQWlqK2tic0h2aW5ZZ095QVJXeUt6MkxaNzZpK2pWTjdvc0Q4R0RBNDNYUnZSbUV3RUNiMHd6VGNHZ1BGMWxOZCtlOFI5T3NzU25naEVianFZSmJRQXo4WU54bGpvR0FNK3VIUEs0VEdWZlMzNDhNNHAvR0R5TWdEQUhQOTQrRTN4d0t1MzlrREtFK08vMDdiQWorL0J0ditnOGlSdTlOUzZleW4zSk9rKzBWZ2FsSVp3c1MvVUJoMnVkOWRnWDhPVkVVL2VFQWdFQW9GQUlFdzBORTFETEJhRHorZkQyOXNiR28wR1dxMFdlcjJlaU13RUFvRkFtREE0SEE2NFhDNTRQQjc0ZkQ1NFBHUCs4cjNrWERaQkJPWnhwRXpXaE1EQUFZSFpNd1FVT0c1bEpzZDdoa0RFSFN4U1VkSGJEUDA0Rm02TDh3d0d6Um1jUWJsdEZpRXhFUVNKdk5uYm81R0ZYTm5YZ3Y5VW44T2prK1lEQUdJOEF2Ry82ZHNSSnZabDJ4VEw2dkZsYlo3VHZoZ0EvNzV6MHFYenhubUdvTHF2RFRvYnNRNEFNTXR2TWlzd2Q2aDdiZmJySi9CRXA3clhwZlBkclppL3RsVXVpSnJQeHEyQXY4Q1QzVDdVVkloR1paZlQ0NDQyMzRDRUZ1TGg2SGtBZ0FScEtGNVBmeGhpV2dEUEFWYzhBK0NET3lkeHBQbTZnNTYrSFZEZzRObjRGVmdjbEdweGY3eG5DQllGcGVEM1JUdlJNaVRpaDBBZ0VBZ0VBdUZlZzZJbzlvZTdVQ2dFd3pCRVhDWVFDQVRDaE1QaGNLeiszWXNRZ1hrY0tlaXF3dnpBSkFDQW1NdEhxbmNraXR4d1IwWkpBaXkyQXdSU1BCSTlmOWpqdWR4WmlkdTlyb3ZFTS8wbXM3ZTFqQjQzdW11R2ZlN1JJRXprdzk1dVVZNk9JM2RQdzJVRWk3eXdQSGdxQUNCQzdNZnVhMVIyNFg5djdSMDFVWjlQMFhnNGVoN1doR1VpdjZNQ2I1VHVIMWFKeGloSkFQNmM4VENLWlEzNHN1WTh5aWZZV1Q1Y0pHYVJKeXE5MW1IYjVjRlRMYUl4NnZvNzhFWE5lWmZQdGFzK0h6ckdnTWNuTFFCZ1dielNBQWIvS2orT25OYWI5ZzcvVnZIb3BQbFc0cktKQUlFVXYwN1poQmNLUDRGdUhDZXpDQVFDZ1VBZ0VNYUNlL21ITzRGQUlCQUlkek5FWUI1SHJuUlZRc3Zvd1J0d0FXZjV4N2tsTUh2eVJCYmJFV0kvQ3dIVVhUbzF2VzRKekxQOTQ5amJON3Byb0RJNEZnSEhFazlhWkZGdzBCWG5xcXQ4ZE9jMFp2aE9abk40VFp4c3VRbUZUajBxNTBqM2pzTFRjY3NRSWpTNnNMUDg0L0hVNUtWNHZ6TEhyWDRvY1BCYy9FbzJVemc5UFFxRjNkWFlVWnVIaXQ2V1VSbnJlT0Z0OW5nN0toNlo2aFdCcHlZdlliZlZCaTNldUxYZjdVS1B0WXAyeUxWS1NJZThyMlNhZnB0RkNMK04rUEk5c0Rac0dydDlyUGtHY3R0S0VDVU93R014Q3lEbThoRWg5c1BDb0JUa3RIdzNCSGNDZ1VBZ0VBZ0VBb0ZBSUJBSTdrRUU1bkZFcGRmaWNtY2w1dm9uQUFEbUJpVGdvenU1YklFeFowaG93VmdPenlHSjBsQUVDd2NqS1U2MzNacXdzUUJBaWxjNGUxdXVWYUpqbE9JaG9pUUJlQ0Z4alpXNERBQ1BUbHFBSks5d3ZGK1pNK3p6K2ZFOThHVHNZc3d4Yzk4Q1FLOU9pWnErTnJmNzgrS0xyVVR2VEo5SnlQU1poS3RkVmZpeU5nOTMrbHJkNnZQVnFkdWNScmVJemVJc1JnTi9nU2U4elRLMWUzVXFtKzFDaE43NFJmSUcwSnpCUEtMM0tuUFE0TVlFUTRaUE5MWkVaaUZKR21aenZ3OWZnbCtuYkVTcHZCR2ZWWjkxbXJjOTBZekVoRFBWSndyY2djZnlscXdCNzFhZUFHQ012MkhBNEVkeHl3RUEwM3hqaU1CTUlCQUlCQUtCUUNBUUNBUUN3U1pFWUI1bkRqVVdzZ0t6SnkzQ3ZNQWtuR290ZHVsWUxpWnVPZGVhMEV6MmRwZW1EeGZieXlkc0xBQXd6UytHdlQwYWtSQjhpc2I5RWJOeFg4UU0xbUVPR0svVmgrL0JQdkl6ZkdPUlBpTWFKNXFMOEUzOUpaZXpuNFZjSGphRno4TDY4R2tRVUlQRjdBeGdrTk55RS8rcFBtdFhWT1Z5N0llN2Qyc1UrTVBOcjVEaEU0MUhKeTFBdEZtTXlqVGZHRXp6amNIRmpuSjhVWFBlWlJGMnFLTjNQREIzMFFKQW00M01YMytCSi82UXRvWE5TUWFBVTYzRnlHMHRjZHEvQnkzRWdzQmtyQXhOUjdqSTEyS2ZqdEZqZC8xbDhDZ3Uxb1ZOWTNQR2s2UmhlSFhxTmxUMHR1Qkk4eldjYnl0emVUSm9QUEhsRCtaUXU1c2phQzdxRHhYU2I4a2EyTnMrUE9zSkZ3S0JRQ0FRQ0FRQ2dVQWdFQWdFZ0FqTTQwNnB2QkVWdmMySTh3d0JBS3dQbStheXdQeGhWUzQrck1vZHkrSFpKRUFneFd3engrMmhwa0szaWhPT05ueUt0bkFBWCt1dWR0aldoQzN4alFOZ1htQVNIb21lYjFFd0RnQXVkcFRqNytWSGtPZ1ppdWNTVnNHWDd3RUE0SEc0V0IyYWdXVWhVM0NoL1RhT05kK3c2M0tsT1Z3c0Q1bUNCeUt6NEdVbTVnSEdvb0x2VmVTZ3NzOXhsSVY1OXJhOUdJaHIzVFc0M2wyREJZSEplQ2c2MnlJK0pNcy9IclA4NDNDbTlSWjIxT2FoVFMxM2VMN1JJbHpzQjMrQko3clVmZWhVOTBLaHQ0NFg0Vk0wN2d1ZmdYVm1Bak1EUzNFVE1JckxmNXl5MVNJcitYWnZFOTV6RUNuQzQzQXh6VGNHOHdPVE1OMHYxbUxpd01TbHpncDhXblVHelNwamhuZE95MDE4TDNZeE1uMG1zVzNpUElNUjU3a0tUOFFzeE1XT0N1UjNWS0NvcC9hdXlDUU9FRWlSNWgzQmJyc2JXOU5uNW40M0wyWUpBQ0ZtUlRUNzdFeCtFQWdFQW9GQUlCQUlCQUtCUUNBUWdYa0MrTFQ2TEY2ZThpQUFvM2k0SURBWlp5WTRjc0lSRDBWbnM1RUVYWm8rL0gvMjdqdTh6ZnM4OS9nWElNQzloMGhLSkxYMzN0WmVsaXpMdHJ3ZEo3Ymp4SW1UTm0zU25MUk4wclE5YmROMTJxWnRPcEltY2VQWXNlTzk1Q1Zic21UdExXcFNGTVVoVWR3aUtXNkMyT2VQbHdRWE9FVUtHdmZudXQ2THdEdC9BS0dCR3crZTM0Y2xtUUVkeitvUjB3a1BNdHFGZUlHajFmbUFFVloyREdETm1GalNXaTBPME55aHI2OFpFOHVTcHZEWTZDWGRLbG9kSGhlL3U3U1A5MHVPQVhDeXRwRHZIbitCTDQ5ZHhkcVVHWmhiNjVtdHBpQldqWmpHcWhIVEtMWFZjTERxQWtlcjg3blFVSXJGRk1UNjFGazhuTDdZRjB5M2FYRForTjJsZld3ck8rV0w2Y2RHak1EbWR0RGdzbUZ6T2ZEZ3hXb0tZbmJjR080ZDFWNDkzbHRyRGk5RzY1SjlsVG5jTjJvZWoyWXNJYXkxbFlVWkUydVNwN05peEJTMmxaM21qY3NIZSt3ei9CZW5YK3R6MHNTbng2MWlSZExVWHZjWkZSYkhENmM5NEx2djhMaXd1UjA0UEM3c2JpZFdzNFdrMEdqZjg5bm1RRlZPdDdHdFM1N1pLVnkrMUZUSjM1NTV1MXZnSG1VSlkxNzhXQllsVEdCZS9GaENPMVNMZDNUOGFnR3ZGUjdvRnU2WDJtcjQyN052TXk5dUxFK01XY0c0eUJHZHpyMGhaUlliVW1iUjdIWndxdVlTMmZVbDVOU1hVdEJZTVN5QjgxZkhyU2JTRWtxOTAwYWpxd1dIeDRYVDQ4YUxseEVoTWR5Wk1yTlRSWHlacldaQTU4K3FLL0xkdmlOaElnK21MV1JyNlVsR2hjZnp0ZkZyZmR0dTlEWWhJaUlpSWlJaUloSTRDcGdENEd4ZEVVZXE4MWlVTUFHQUw0MVp4b0hLbkJ2eTYvZGpJNUpZT2FJOVNIejEwdjRCVDZZMmxJTE5GaDdKV095N2Y2YjJNcFd0RmJuUFRsakg2aEhUYUhDMllQYzRpYkNFZG1xblVOQllRYlExalBVcHM5aVlPcWRieFRJWWxiTS95LzJVMGk1QlhZT3JoWi9sZnNySHBTZjQ2dmpWekl6SjZMUjlaRmdjRDZjdjV2NjBoWHoveE10TWpSbkZzK1BYZGRySDVYWHpVVWttYjF3KzJDbnNCdmphK0RWTWowbnZzSytISUZQWDZCVXlyeGIwK1J5NXZHN2VMVDdLem9vc25ocTdrclhKTTN6bnNaaUN1Q3QxTnR2TFQvY1lNTmM2bXFsMk5QWjZEYnU3NzlkQVhwZEpCb1BObGs0VjVmNVVPeHI1ZGY3T2J1dmZ2SHlRYVRGcHpJck5vTVIybGI4Kzg2YXZJbnBzeEFqdVNKekk3TGpSVEl4SzdSWll0M0Y0WE95clBNK1c0bU5jYnE3cWRSeVpOUmZKckxuSWtzUkpQRDU2S1JuaGlaMjJod2NGc3lSeEVrdGFLK2tQVnVYeXo5bGJlajNuWU1RRlI3SWlhVXEvOXo5WU5iRFdOVzBmakxROWppK1BYY1dYeDY3cXRFK1R5ODYyc3RNRE9xK0lpSWlJaUlpSTNENFVNQWZJci9JK1kzcE1PaEdXRUVhRXhQREZNY3Y0N2NVOWdSNVdKMlpNL01Ha2piN0E3bXhkRVo5VkJIYWlyeVdKa3pxMWYvaXc1TGp2OXVXbUtpeW1JTDhUOURXN0hXd3JQODNTeEVrOE9XWkZ0KzJWOW5wZUxkemZaei9maTAxWCtMK24zMkJ5OUVnZVRsL01ndmp4bmVMTVZ5N3Q0MkxURlFxYktsbVhQTk5YQVh1ZzZnSy92YmliQ2orOWhRRUttNm82QmN3V1AzMlhzK3RMMkZ0NXZ0ZnhkVlRuYk9hL0wzekMxdElUZkgzOE9xWkVqd1JnUy9FeExqVlY5dnM4ZzFYdGFLVEY0K3l4aXJnam94STlqMS9tZmVhM3I3VUhMei9OK1lnL20vWUEvM1J1UzZkd1BEakl3a1BwaTN5OWs3c3FzVjNscy9JejdDZy8wMk9mNjU0Y3JMckF3YW9MTElnZngrYTBCZDArV0FBb2FMekNmK1o4UEtEejlsZFJIMEY0UjJmcUxyT3p2SC90ZGpyNjJZVlBHUkVhdy9qSTVHN2I3QjRuUDhsK253YVhiY0RuRlJFUkVSRVJFWkhiZ3dMbUFLbDJOUEpjL2c2K08za1RBUGVuTGVSZ1ZTNjVRekJoM1ZCNU9HT3hMM1N5dVIzOFY4N1dBSThJZGw4NVIyeHdCRStQWFVWK1l6bEhyK2I3dHBVMFg4WGxkWGNLR3AxZU45bDF4Yng0Y1RmVjlnWStLVHZGMU9nMFgxVjJqYU9KTGNWSCthajBCSzRCVkpEbjFKZnlEMW52a2hvYXk3cVVtYXhPbms2RDA4YVc0cU9BRVlqK01tODd6NHhmdzI4S2RwRlRYOXJyK1Vwc1YvRkN0OXBibDlkRGVVc3QreXZQODA3UkVkeURhTU9RMzFqQm41MTZoUlZKVTdrcmRSYXZYejR3NEhOMDlXRnBKb2VyY3dGNm5landyOCs4U1pRbEZHdHI5WEt3MllMVkhFU0kyWUtsdGFWSmxiMmU4M1VsZlZaTjF6aWErUDdKMzNWYm4xTnY5R0wrZzRsMytkYlZPMjBjcU1waDE1VnpmVDczL1hIc2FnSEhyaFl3SmlLSnUxSm5zeXhwQ2xHV1VPcWN6ZnhEMWpzRDduM2NYNWVicW5GNVBaZ0FrOG5VclRyYjRYRlJhcXRoejVWc1BpZzVOcWplNkUxdU96ODY5U3FiUnkxZ1ZmSTBVa0pqYUhMWk9WMWJ5T3VGQnlucDUrU1FJaUlpSWlJaUluSjdNbm45elh4MmczdHc3MDhDUFlRaDgzc1Qxbk5YNm13QXJ0anIrSlBNbHdaY1pUa2Nwc1drOGVPWmp4RmtNdU1GL2lWN0N3ZXJjZ005TEo4TktiUEliNndndjdIQzcvYTI5aEwrK3VKR0JJWHd2YW4zc3ZkS05uc3J6dzhxdE8zS0JFUmF3b2FrMHRNRW1GcUR4RUJPcG5pemVYTE1DcUt0WVJ5b3VzRHBtc0poZmU0c0pqTUxFOFpUNDJqaS9CQUUyQVBWOWhyUjY2Ti8zbDN4SjRFZWdvaUlpSWlJaU1ndFN3RnpnSmt4OFZjekgyVldyUEhWKzFPMWhmejR6RnNCRFk0U1FxTDQxN2xQRVdNTkIrRFZ3djI4Y2ZsZ3dNWWpJbkl0RkRDTGlJaUlpSWlJREI4RnpEY0FNNlpPazUvWlBjNkExaVVHbWN4WU83U1pHSzZ2LzR1SVhBOEttRVZFUkVSRVJFU0dqM293M3dBOGVHK29FTmZ0OVF4SjJ3Z1JFUkVSRVJFUkVSRzV0WmtEUFFBUkVSRVJFUkVSRVJFUnVUa3BZQllSRVJFUkVSRVJFUkdSUVZIQUxDSWlJaUlpSWlJaUlpS0Rvb0JaUkVSRVJFUkVSRVJFUkFaRkFiT0lpSWlJaUlpSWlJaUlESW9DWmhFUkVSRVJFUkVSRVJFWkZBWE1JaUlpSWlJaUlpSWlJaklvQ3BoRlJFUkVSRVJFUkVSRVpGQVVNSXVJaUlpSWlJaUlpSWpJb0NoZ0ZoRVJFUkVSRVJFUkVaRkJVY0FzSWlJaUlpSWlJaUlpSW9PaWdGbEVSRVJFUkVSRVJFUkVCa1VCczRpSWlJaUlpSWlJaUlnTXlrMFpNTWRZd3dNOUJCRVJ1UWtrQkVjR2VnZ2lJaUlpSWlJaXQ3U2JNbUNlRno4MjBFTVFFWkdid0t5NDBZRWVnb2lJaUlpSWlNZ3Q3YVlNbUdmRXBBZDZDQ0lpY2hQUXZ4Y2lJaUlpSWlJaXcrdW1ESmlYSjAxaGJFUlNvSWNoSWlJM3NORVJTU3hQbWhMb1lZaUlpSWlJaUlqYzBtN0tnRG5ZYk9GSDB4OGkyaG9XNktHSWlNZ05LQ0U0a3IrYy9oREJaa3VnaHlJaUlpSWlJaUp5U3pONXZWNXZvQWN4V0kydUZ2Nzd3aWNjcnM0TDlGQkVST1FHc1NCK1BOK2R2SWtJUzBpZ2h5SWlJaUlpSWlKeXk3dXBBK1kybjFka2tWbHprY0ttU29xYXF3TTlIQkVSdWM3U3d4UElpRWhrWHR4WTFpYlBDUFJ3UkVSRVJFUkVSRzRidDBUQUxDS0JVV1dESCt5R3d2cjJkZk9TNGNmTElUUW9jT01TRVJFUkVSRVJFWkhyUXdHemlGd1Rtd3YrWWgrY3V0SytMaTBLL25vWmpJa08zTGhFUkVSRVJFUkVSR1Q0S1dBV2tXdm04Y0pQajhQSEJlM3JyR2I0L1Rtd2VVTGd4aVVpSWlJaUlpSWlJc05MQWJPSURKa1A4K0ZuSjhEcGFWKzNPQlYrZEFkRVdBTTNMaEVSRVJFUkVSRVJHUjRLbUVWa1NPWFZ3di9kQjFlYTI5Y2xoY0ZmTG9WcENZRWJsNGlJaUlpSWlJaUlERDBGekNJeTVKcWM4RGNISUxPaWZaM1pCRitlRGwrYWF0d1dFUkVSRVJFUkVaR2Jud0ptRVJrV1h1QjM1K0RGczhidE5qTVNqV3JtaE5CQWpVeEVSRVJFUkVSRVJJYUtBbVlSR1ZaWlZmRGpnMUJ0YTE4WGFZVy9XQUlMVWdJM0xoRVJFUkVSRVJFUnVYWUttRVZrMkRVNTRUOHpZVWRoNS9VUFQ0Sm5aNEhGSEpoeGlZaUlpTWh0b3FVV2IzTVZPRzJZekNadzJRTTlJaEc1aFhtRGdzSHJ4V3NOeHh1YWdDazBCcFBKaE1ta2ZwRnlhMUxBTENMWHphNGkrTmVqWUhPMXI1c1FDejlZREdOakFqY3VFUkVSRWJtRjFlU0R2UUc4N2tDUFJFUnVReDdNZUN3UmVHTEdZTEZZTUp0VllTVzNIZ1hNSW5KZFZkbmc3dy9CbWNyMmRXWVRQRFlabnBvT0lVR0JHNXVJaUlpSTNHSXFzOERWRXVoUmlNaHR6dXNGcDhtQ00zb0NvYUdoQkFYcGphL2NXaFF3aThoMTV3WGV6b0gvUFFNdVQvdjZFZUh3L1VVd1owVEFoaVlpSWlJaXQ0cWFmR2lwRGZRb1JFUUFJMlJ1OGdUampzb2dNakpTSWJQY1VoUXdpMGpBRkRmQ3Z4NkJNMVdkMTYvTGdHL05oWmlRd0l4TFJFUkVSRzV5dGhxb0sxUmJEQkc1b2JnOFVPV01KSHBFT3FHaG9XcVhJYmNNQmN3aUVuQmJMOEl2VDBLanMzMWRWREI4Y3pac0hCdTRjWW1JaUlqSVRlcHFMdGpyQXowS0VaRnU2aDBtbWtOR2twQ1FnTlZxRGZSd1JJYUVBbVlSdVNIVTJ1Rm5KK0R6eTUzWHoweUVQMTRFYVpHQkdaZUlpSWlJM0h5OEZhY3hlWng5N3lnaWNwMDUzRkJvaXlZdExZM1EwRkJNSmxPZ2h5Unl6UlF3aThnTjVWZzUvTnN4dU5MY3ZzNWloZ2NtR0pNQVJ1Z0RYaEVSRVJIcGcvZktHVXh1UjZDSElTTFNqZDBOK2ZWaGpCbzFpcWlvS0xYSmtGdUNBbVlSdWVIWTNmRGJMSGd6Qnp3ZC9vYUtEalpDNXMwVElFZ2Y4b3FJaUloSVQ4cU9CM29FSWlJOU9sTVZURXBLQ25GeGNWZ3Nsa0FQUitTYTZXTVNFYm5oaEFUQnM3UGdseHRnVWx6NytucUgwVWJqYTF2aFFHbmd4aWNpSWlJaUlpSXlXRjZ2RjVmTGhXbys1VmFoQ21ZUnVhRjVnVzJYNFBrelVHM3J2RzE2SW54M1BveU5DY2pRUkVSRVJPUkdwUXBtRWJtQm5hNjBrcFNVUkdKaW9pYjZrMXVDQW1ZUnVTblkzZkJHRHJ4K0hscGM3ZXROd1BveFJzVnpYR2pBaGljaUlpSWlOeElGekNKeUF6dGRhU1V4TVpHa3BDUUZ6SEpMVU1Bc0lqZVZXcnRSemZ6SnhjNzltVU9DNExFcDhQZ1U0N2FJaUlpSTNNWVVNSXZJRFV3QnM5eHFGRENMeUUycHNCNStjUktPbG5kZUh4dGlCTTMzVDFEUUxDSWlJbkxiVXNBc0lqY3dCY3h5cTFIQUxDSTN0Vk9WOEIvSDRISkQ1L1hSd2ZEb1pIaHdJb1JxVWw0UkVSR1IyNHNDWmhHNWdTbGdsbHVOT2RBREVCRzVGck9UNEg4M3dsOHNnZEhSN2V2ckhmRHJNL0RGRCtIbGM5RHM2dmtjSWlJaUlpSXl0Rnd1Ti9zeXozTTlhdHFhYlhZT244N2xYSDV4di9aM3V6M3N5enhQVmw3UmtJN2pSUFpGWHY1Z0wvdFA1SFRiNW5TNnFLNXQ4SE5VLzlUV04vSE85c08wMkIzWE1rUVJrV0dodWo0UnVlbVpUYkE2SFZhbHcrNGllQ25MYUtFQjBPQ0FGODdDbXpudzBDUjRaQkpFNkFOaUVSRVJFYm1CWGFtdW82NnhtWW1qVTd0dE8zbitFdnRQNVBEa3ZTdUlpUW9Qd09qNjV4ZHZiT2RzYmhGNWw4dDUrdjVWbUV5bVlidFdkVzBEdjNsM0YrUFRrNWsyUHEzUC9ZK2ZLK0RsRC9hU21oVEh0UEZwQXhyYndaTVhLSzJzWWU2VU1ZeExUKzYwTFN1dm1IMlo1Mmx1c2JOczd1Uk8yMzczMFQ1T1pGL2lzWTFMdW0zcmo1Yy8zTXZaM0NJdUZKYnh3NjgvTU9EamUrTDFlbkU0ZTY3R01adE1XSzJXVHZ2MzlhR0J5V1R5KzV3Nm5LNWgvY0NoNjFoRjVQclJuendSdVdXWTZEbG9ibklhOTkvT2dRY21HbjJhSXhVMGk0aUlpTWdONk8zdGh6bVZVOGk4YVdQNXhxTjNkdHEyZGU5SkNrc3IyWHM4bTN0WHorL1grV3JybTdoVVdqa2NRd1ZnWE5vSW9pTTdoOTEzTDU5RGJtRTVoMDdsNG5aNytPcURxekdieldUbEZmSGNXenNHZFowZ3M1bC8vZjZYcjNtOEM2YVA0NlBkbVpSVjFuRDRkQjUzeko3WTcyTS8yWGVTaXVvNlFvT3QzUUxtc3NvYUFGS1Q0anF0OTNxOXhFU0dZM2M0ZWVuOVBaekl2c2lYTjYvczlwejFaTSt4YzV6Tk5hcXRIMWk3MExmK285MlpuTDlZMnUreHQvbWpKKy9HWWpFbXJLbXRiK0xQZnZydWx2aVNBQUFnQUVsRVFWUnFqL3ZPbUpqT0gzNXBvKy8rZXp1Tzh1bitVNzJlLzF1UGIyRFc1TkhkMXYvNGY5NmlxbWJ3VmR4OW1UWStqZTg4ZWZld25WOUVlcWFBV1VSdU9iMEZ6YzB1ZUNVYjNya0FHOGJDdzVOZ1ZHUkFoeXNpSWlJaTRsTllXc21wbkVJQUZzNFkzMjM3cWdWVCtlMzdsZXc4a3NYYXhUTUlEd3ZwODV5NWhXWDgrcDNQaDN5c2Jmd0ZpdU16VXZqMkV4djVqNWMrNXVqWmZNeG1FMTk1WURWdXQ0Y1d1M05RMXhsb0ZYUkJVUVgxVFRhLzJ5WmtwRkJSWGNmaDA3bUVodml2UEVtS2kyWlVjcnp2Zm01aEdSWFZkWmpOSnBiUG05SnQvN0txV2dCR2plZ2NNSnRNSmg2OGN4R1R4cVR5d251N09adGJ4Ti84L0MyK2RNOXk1azhmMSt0anlMOWN6dXVmSEFSZy9kSlpUQmszeXJldHRMS0czTUt5WG8vM3gxOFZzZFVTMUtuNnU2RzVoWUtpaWg3UEVSa2VTa1NYMTE1dFF6TjJSOCsvMnp0bVRhU2h1YVhIN1lkUDU5SmlkN0p5d2RST3YrdUdKaHVaNXk2U0VCdkZqSW5wUFI0L3NrdXdMeUxYandKbUVibGw5UlkwdDdqaC9UeGpXWmdDajB5RytjbTluazVFUkVSRVpOaTl0K01vQUdQVFJqQjM2dGh1MnhmUG1zaUh1ek81V3RmSXgzdFA4TWlHTy9vOFoyUjRLR05HSlhWYlgzbTFuaWFibmVqSU1PSmplcTY2c0R0Y2xGWFdZRGFieUVoTjdMYTlhOURZWmtKR0N0OTg3RTUrL3RvMndrS0NjYnM5ekppWXpuLzgyVmY2SEhOSHRoWUhQL3ozVndaMERNREhlMC80S245N2tsMVFRblpCaWQ5dGF4ZlA0TEdOUzN6MzkyV2VCMkR1MUxIZDJwTlUxZFRUYkxNRE1IYlVDTC9ubXo0aG5SODkrd0EvZjIwYlJlWFZaT1VWOVJvd1YxVFY4b3MzUHNQdDlqQnRmQm9Qcmx2WWFmdm0xZk5aczJoNnI0L1BuN2JxNVk2aUlzTDQvY2MzK081bjVSWHhYNy83cE1kejNMVnNOdXVYenVxMDdwZHZiT2RFOXFVZWorbXI0ajRycjRnV3U1TkhOOXpScWRWRlFWRUZtZWN1a3BZY3p4YzNMZXYxSENJU0dBcVlSZVNXMTF2UURIQzAzRmhHUjhPREUySDlHQWpwL244dUVSRVJFWkZoZGVCRWppL3NmT2pPUlg3M0NRb3lzM25OQWw1NGJ4YzdEcDFsd2ZSeGpPa2gwR3d6ZFh3YVUvMzBKbjdodlYwY09wWExvcGtUZWcycTh5Nlg4NVBmZkVCWVNIQ2YvWC9QRjVTdys5ZzV4cVVsczM3cExHWk16T0R2di9NNGNSMEM3SkJnYzYvbjZNcnQ5blJiNTNLNWNYdU05VTZYR3dBditDcG96U1lUc3lhTkppRTJxdC9YOFhxOW5TcG5KMlMwVjZBMDIreGtucnNJd09xRjA3b2RlNm5FYUVFU0hSblc2YkYyRlJjVHlmZWYyY3kyQTZlNWE5bnNIdmU3VWwzSHYvMzJJeHFhYktRa3h2THNJK3N3bXpzL2I4bUpzVnp2R3BtMjV6b29hR0Mvd3padXR3ZVgyOTNyUGc2bkMwK0hLdXUyYTNxODNoNHJwSzJXb0c3UGo0aGNQd3FZUmVTMjBURm9QbEptdE1rNDN1RmJYNFgxOE5QajhQd1p1R2M4UERBQkVzSUNObHdSRVJFUnVZMVUxemJ3eHFkR0s0U2xjeWI1bmVDdnpSMnpKM0xnWkE0WExwWHgzRnM3K2RHekR4QVJIbnE5aHRxcnF0cUdibFdzdlFXdWcvWFJua3kyN2ozWmFWMUJVUVYvOUk4dkFKQ1Jtc2lQdnZFZ1lGUkF2L0hwUVJ4T0Y4OCtzczd2K1Zyc0R2N3h1ZmVZTVRHZFRTdm1kbnMrTHhTVytZTE9yWHRQZHJ0MlZhM1JXOWpsOXZDZkwyL3QxMlA0K1d2Yk90Mi9kOVU4eHFVbmM2bmtDajkvYlJ2MWpUWVM0Nkw0N2xPYkNBc05wckc1aFlpd2tHR2RNTEV2VitzYUFZaU5paGpVOFRzUG4rWHQ3WWQ3M2VlUC8rVWx2K3ZQWExqcysvMTIxVlBmWnhHNVBoUXdpOGh0eHdRc1RqV1c0a1o0S3dlMlh3Sjc2d2ZwOVE1NE5SdGVQMitFMFk5TWdzbnh2WjVTUkVSRVJHVFFQQjRQTDd5M214YTdrN2pvaUU1dEdYcnk1YzByK2J0ZnZrTjFiUU8vZlBNenZ2MmxqWjNhQ3R4b1d1d09YempaRjB0UUVDTVNZbnJkSnlvaWpPVFdmVnh1RDlXMURWZ3RRYjVXSHdteDdhRzIyV3lpb0tpQ2l1bzYwbE1TMkxoOFRyZnp2Zm5wSVNxcTY3QTdYYXhkUEtOYndPenh0RmZVbnNzdjduRmN6VFo3cjl0N3MzTEJWTEx5aXZqRjY5dHh1dHdreEVieHZhZnZKVGJhQ0hOLzhmcDJYRzQzWDk2OGtwRWpydjhiRktmVHhZWFduczhqNHFPdjZWeFR4NDNxMU44YVlQK0pIR3d0RHRZdW5vSFozQjZpMXpVMGMvUnNQa254MGN6dUVpTG5GcFpUT0l3VFdJcEkvOXk0Ly9xSWlGd0hhWkh3M2ZudzlWbndVVDY4bHd1VnJmT0FlTHp3K1dWam1SQUxtOGJCdXRFUTRYOE9FQkVKdEpaYXZNMVY0TFJoTXB2QVpRLzBpRVJFQXM0YkZBeGVMMTVyT043UUJFeWhNWmhNcG9CV1FONk0zRzRQRnk2VlVsWlZpOWZySlRraGxzbGpVb2NzMFAzZGgvdDhrN1U5ZmY4cVFrT0MrendtTVM2YXArOWZ4Uy9mK0l3TGw4cjQ1WnVmOGMxSDc3eGhRK1lMbDhxNlZlejJKRFVwanIvNjFpTzk3ck4yOFF6V0xwNEJRRkZaRlgvL3EzZkpTRTNrVDUvWjNHM2ZrR0Fyeno2eWp2LzM2eTFzMlhtTTBTT1RtTnBoc3J6TWN4ZlpmeUtIc05CZ3Z2UEVScjl0TlNhUFNlVlB2bnFmMzdIVU56YnpxemQzQVBDTlIrOGtPbkp3WDROTVRZeWx2S29XcDh2TnFPUjR2djJsamI1dytmRHBYUEl1bDJNMkQ4K2YzeWFiblpmZTMrTzdYMVBmMUcyZm5ZZlAwbXl6azVvVVIxcEtRcmZ0Vm92eDJ1dHRJcjgyODZlUDZ6WlI0c256bDdDMU9IaHczY0p1UFppUG5zMW5aRkpjdDFZdWIyMDdwSUJaNUFad1kvN0xJeUp5blVWYTRRdFQ0TkhKc0xjWTNzbUZyS3IyN1htMThKK1o4RDhuWVdVYTNEME9abzh3cXFGRjVBWlFrdy8yQmt6ZTFxOGlkRy9WS0NKeVd6SzVIY1pQZXgwZWV3T2VwZ2c4TVdPd1dDenFWOXBQbWVjS2VPUFRROVIyQ2R3aXdrSjRhUDFpbHMyZGZFM24vMmgzSnZ0UDVBQ3dhZVZjcG5RSVB2c3lkK3BZSGx5M2tIZDNIT1ZzYmhFL2ZlbGp2dlg0aGh1bVhZWS9jZEVSM1NwWDIzZzgza0ZYLy9ZbExTV0JMMnhjUWxsbExXTTdUSGhZWGR2QWI5L2ZqZFVTeEI5ODhhNGVLNE1qd2tPWmtKSGlkMXZiNUgveE1aSE1tOVo5WXNhQkdKK1J3Z1ByRnJKNjRUVGZCdzIyRm9ldnJjU0dwYk5KVFlxN3BtdjRZM2M0ZmE5RGZ6TFBYZVM5bmNjQTJMamNmKy9va1NPTWNiMzI4WDRPbmNyRjQvSGdjbnY0eHFQckJ0UUxXMFJ1UGdxWVJVUTZNSnVNdGhpcjBvMmV6Qi9rdzJlWG9MRjFMZ21uQjNaY05wYVVDTmc0MWxnUzFhdFpKSEFxczhEVmQ2V01pTWp0em93SGs3TUJUM1UydHVnSmhJYUdFaFFVK0ptTlR3MUQ4V0hQVTZjTnpHY0hUL1BXTnYvOVl0c3FQcTlVMS9GZ0R4UHk5V1hYa1N3KzJIVWNNQ282NzFzOXY5cytYU2VlNitxdTVYTm9jVGpadXZjaytVVVYvTjB2MytIckQ2OWxmQTloYUtETm1Kak9FL2V1OEx1dDJXYm5lLy84MnlHNXpzOWUvWlNjaTZWK3Q3VUZ3Z0J1andlMzI0UEpaUExiTy9sUHYzb2Y2YW1KdlY3cjlJWExBRXlmMEgwaXhjSG8yc0xqbFkvMlVkOW9JemtoaG50V3p1VktkUjNQdi92NU5WMWorYndwblNxSTQ2SWorUE52UHVTN24zT3hsT2ZlTXFxeWR4ODl4NnNmN3dkZzBjd0pMSjQxMGU4NVY4NmZ5dkdzQW9yS3EzMFYrUlpMRUhIUjNmczF1MXp1SGlmc0c4Z2tmLzRtZ0JTUjYwOEJzNGhJRDBaSHd4L09oVy9PaGoxRjhIRkI1emRBNVUzd3dsbDQ4U3dzU0RHcW1wZU9CSXVLZ1VTdW41cDhoY3NpSWdOZ01vSFY2OEpSVTBCalZBYVJrWkVCQ1puZnVRQnZYNENLNXFFL3Q5a0UyNVpmKzNrdVhDcnJNVnp1Nk5QOXA4aElUV1QrOUhFRE92OEh1NDd6MGU1TUFNYU1TdUlyOTYvcUZpUlgxemJ3azk5OHdQSjVVMWk5Y0ZxUGxjbjNyMTJJMVJMRSs1OGZwNmEraVorODhDRnJGMDluODVvRmhBVGZudjNkWXFQQysremozQjhXUys5L1BwcWFXOGpLS3dKZzR1alVIa1BUbmxndFFiMSttK0RRcVFzY1BadVAyV3ppbVlmV1lMVmFzRHVjWENxNXRrOW1wazlJNzNUZlpESVIyZUgxRlJyUy9ycFpPR004T3crZlpjcTRVWHlobC83ZzRXRWgvT2diRDFKNXRaNG1teDJ6MlVTdzFmKzNKVjdiZW9EWHRoN3dlNTdCVFBJbklvR2xnRmxFcEE5V3M5RjdlZDFvS0d1Q0QvTmgyeVdvYWMyMHZNRFJjbU9KQ29ZVmFiQW1BMlluR1c5d1JHU1kyR3JBM2hEb1VZaUkzSFJNSmdnMU9haXFLY2RxVFNjME5QUzZ0Y3RvZE1KZjdUTSt0Rjg2RWphTWhUbEpmUjgzWU81clA4V1duVWY3dmUrN080NE1LR0IrNDVPRDdEeDhGakRDNVo0bTZOdXk4eGcxOVUxOHRDZVRlZFBHOXRyNll0UEtlU1RGeC9EaWx0MjRYRzZPbk1sbjdlSVo3RHg4bHExN1Qvbzl4dVUybnFpZGg4K3k1MWgyaitmMnRsYVROdG5zZk9jZmZ1TjNuNGZYTDJiVndtazludU42S2IxeWxjeHpGMW03ZUliZlZoSzJGZ2V2ZjNLQVpYTW5NM0YwNmpWZjcralpmRjhWN2ZQdkRMeXErTnRQYk93VzlyWXBMcS9tMVkrTkVIYm14QXhHanpUK3NLUWt4dkxuMzNpd3ozUC8vTFZ0MU5RM2NjK3FlY3pwTWpsZVRGUjR2OGZvY0xwWXYzUVdJVllMeDdNSytuVk1mRXdrWTlONnJxS2ZQaUdOdE9UdWZad0hLdWRTNlRXSDdTSnk3UlF3aTRnTVFHb0VQRHNMdmpZVERwWWFWYzFIeTQwSkFRRWFITWE2andzZ1B0Um90YkVtQTZaZCsvK2RSS1FyV3hWNGh5QkJFQkc1RFZuTUVHNXFvcjYrSHF2VmV0MEM1ci9hWjh4dDhUZkxZRm4vV3cwUFhObTFIZDdVM0VKK1VVVy85NitxYWFEMHl0VWUrL2QyTlgvYVdQYWZ5R0gweUVUKzRJdDMrYTB5TGk2djVzaVpQS0QvZlhjWHpoalB5S1E0ZnYzT1RoNi9leGtKc1ZHNDNCNGNUbGV2eDNrOFhoeWUzdmRwMDlPNTJzTHF2aHcvZDVHOHkvNmZXMitIdGdqOTVmRjRLSzJzQVNDL3FJSWYvOC9iZ0JIYyszdk9QdGwza2tPbmNpbXV1TXFQbm4zZ21sLzdlNDRid2J6WmJNTGo4UklmRSttM0pVUkhMcmZITnpHZHVZZjJKN1gxVGZ6M3E1LzZLcUxOSFNwWHJGWkxuMjA3QUlLQ2pNY1dGeDNSci8xN2NybXNpcGMvMkR1Z1krWk9IZU8zVGN1OGFXTVpPU0tPa1VseHhNVkVEbnBNYlNxcWFxbXFiU0RqR2g2ZmlGdzdCY3dpSW9OZ05obHZpcGFOZ2lvYmJMMElueFIwL3BybjFSWjROOWRZa3NPTm9IbnRhQmgzN2QvVUV4SEE2N1Jwb2swUmtXc1FHdVNsb3FHQm1KZ1lMQlpMcjMxK2g4TGJGNHpLNVdFUGw0ZkExYnJHQVI5VFZkUFE3NEI1ZkVZS2YveVZlMGxOalBWYnVRendWdXVrYm9seFVkeXpjbTYveHpFcU9aNi8vTDJIZmIvUGRZdG5zSFRPSkwvN3Z2cnhmczdtRnJGbTBYVHVYREt6eDNNV2xsYnhxemMvSXp3c3BNZksyWWl3a0g2TnI5bG1wOWxtNzllK3ZUbWVWY0N4ckh5eUMwcG9zYmUzcFlnTUQyWE9sREdrSk1aMk82YTJ2c2xYT2Y3RVBjdXZPVncrWDFCQzZSVWozSDdxdnBXOHVHVTN5UWt4L05GVG0zbzlidmZSY3hTV1ZoSWRHZWEzaXJxaHljWi92L3BwdDRrbEF5VXVPb0pGTXlkUVZsbERVWGsxeVFreHZtcnFydktMS3FpdWJjQnE4Zis2THF1c1plL3hucXZsQjJ2OTBsbEVSV2hpSEpGQVVjQXNJbktORXNQZ3FXbnc1RFE0V3dtZkY4SHVJcWpyOFAvbWltWjQ3Ynl4WkVUQm10R3dOZ05HWGZ1SDlpSzNyMkVPUWtSRWJuVmV3T2wwNG5BNENBa0pHZmFBZWRzbG1KVjA0NGZMQU1FOWhMNjlHV2l2NDk0cUxvK2R6ZWQ4UVFrQVg5eTByTWNRdWljZGY1ZmhZU0dFOXhEK3RoVU14OGRFa2hBYjFlUDVhbHFEVGhQMHVsOS9MSnM3bWNkNjZPTnJhM0h3dzM5L3BWL24yWE04MnplSlgwaXdGYnZEU1VacUlqLzgrdjJZeldiKytmbjNLUzZ2N25TTXgrdkYxVHBoM0wvLzlxTitYZWVuUDN5Nnh5RDYwLzJuQUpnMlBvMGxjeWF4NitnNXNndEtlcTFtdHp1Y2ZMTFBhRm15ZnNtc2JqMmVhK29hK2VsTEgxTlJYVWRNVkRpVHg0ejBWYklQcC9vbVc2ZEpEaHViMitlNFNFOU41Sm1IMW5DeCtBci85T3N0QUR6ejBKcHU1M0M1M1B6WlQxOEY0STdaL2ljQ3JLbHZKTHYxdFQyVUZzK2FNT1RuRkpIK1U4QXNJakpFVE1ETUpHUDV3N2x3NGdyc0xJUjlKZERVWWE2UHl3M0d4SUF2bm9XeE1iQmtwUEZHYTFJOHFzWVVHUUNUMnhIb0lZaUkzTlJDZ3NEdGR1TndPUEI0UE1QZUppTy9GcDZhUHF5WEdES0pjZEdFaGxnN1ZjYjJ4bXcya1o0eU5EM1I3QTZucjNwNS92UngzZnJ6ZWp3ZVBqdDRCcHZkd2YxckYxN1R0ZW9iamEvZjliZjZlQ2lZemFZZXcvaTJYc2I5a1o2U1FHSnNGQXRuakNjc05KaC9mTzY5VGhQbXhVVkhkR3JuVWRmUVRFT1RqZEFRSzRseDBkM09kN1d1a1dhYm5haUlzSDcxSjg0dExQTUZwUnVXemdMZ25wVnorZmxyMi9qZGgvdjRrNi9lNS9kRG0zYy9PMEpOZlJQSkNUR3NXZFQ5RDhRbiswOVJVVjFIZUZnSTMzbmlibzVsNWZmdkNibEdMcGViYy9uRnZlNHpObTBFeVFreFZGVFhjU3Fua05sZCtqcnZPWjVOUTVPTmpOUkVwbzFQODN1T0ZmT25zbUwrMUNFYnQ0amNHQlF3aTRnTUE3TUo1aWNieTNjOVJwL21uWVZ3cUJSYU9yU251MWhuTEs5a0d6MmJsNHlFSmFPTTQ2elhweFdpaUlpSTNNYThYaTh1bDJ0UXZXOEhJcS9XK0Rrc0Uvb05nNkFnTTR0blRXVDMwWFA5Mm4vZTFMRTlWZ2tQMUx1ZkhhRzJ2b21Jc0JDKzRLZlM5MUpKSmUvdU9Jclg2MlgweUNUbVRCa3o2R3RkdVZvUFFGSjg5OEQxUnZmSWhqdDh0NHZLcXJwdGYvYVJkYjdiamMwdC9PMHZqTjdNMzN4c1BWUEhkUzZqOTNnOC9PVi92VUd6emM0ZmZIRURZMGFONlBYYVhxK1h0MXMvQkJpZm5zeVUxdlBObWp5YUtlTkdjYjZnaEsxN1Q3S3BTMnVUNDFrRjdEcDZEcFBKeEpQM3JlaFd2UXl3Zk81a01zOWQ1SStldkp0UnlmSERIakMzaGZBakVtTDR5MjgrNUZ1ZlhWREN6MS9iMW0zL1RTdm44cHQzZC9IMjlzTk1HemZLVjExZjE5RE1oN3N6QVhqMHJqdTZIZWZ4ZUhDNmhuL3VqSTRmTW9qSTlhT0FXVVJrbUZuTnhpenBTMGVDM1cxTURyaXowQWlkblIyS05LNjJ3RWNGeGhJYUJQTlRZT2tvSTNTT0RnN2MrRVZFUkVTdVZkTk4rS1dUKzFiUDU4eUZ5MzMyWTQ2S0NPUGg5WXVINUpybkMwcllkZFFJdFovYXZKTG95TzZWdE9QU2s3bHp5VXkySHpqTmkxdDJrNVljNzdjaXR5L0Y1ZFcrQ2VUNk00SGdVUEY0dkw3cmR0WFhaSVNEOWVLVzNkUTFOTE55d2RSdTRUTEE1MGV5cUs1dFlNYkU5RDdEWllCOW1lZTVWRktKeVdUaThidVhkdHIyMUgwcitQdGZ2Y3Y3bng4akxqcUNKYTM5cnk5Y0t1VTM3KzBDNElGMUMvMzJYZ2FqSGNXZmYrTkJZdnVZS0hDb3RMVCtMc0pEZ3p1MVltbWJJTENyaFRQR3MvTndGb1dsbGJ6K3lVR2V2RzhGSG8rSDU5LzluR2FiblR0bVQvVDcyRTZlTCtSWGIzNDJQQStpZys4OWZTK1R4dmgvYmtWaytDaGdGaEc1amtLQ1lIVzZzZGhjY0tRTURwUWFQeHM2dlBGcWNjUCtFbU14QWRNVGphQjU2U2hJdjdhMmR5SWlJaUtkREhmMThzMHFNanlVUDNyeWJ2NzcxVStwYkszMDdTbzJPb0kvL09KZHhNVmMrOFFhelRZN0wyN1pEY0R5ZVZONnJVeStmODBDc2d0S0tDNnY1dGZ2Zk02ZmZ2VytBVmR0SGoxclZNYW1wU1FRR1I0NitJRVAwUDRUT2V3L2tYUGRycGVWVjhUWjNDSUFpc3FyT1hUcUF2T25qZk9GcVpkS3J2RHVqcU5ZTEVIY3YyWkJuK2U3V3RmSU81OGRBWXgrMHVsZGVta254RWJ4dFlmVzhMTlhQeldDN2NabVJpYkY4ZHhiTzNDNTNDeVpNNG03bHMzdTlSclhLMXlHOWw3TFlTSDlxMmd4bTgxODVZRlYvUDJ2M21WZjVua1NZaU9wdkZwUHpzVlNFdU9pdWdYdWJaTGlvbGd4ZjBxL3gzVzFycEdzdkdMaW9pT1lNVEc5N3dOYXhVUzJUL1RuOFhqWWNlZ3NXZm5GQkpsTnJGOHl5MWR0TGlKRFN3R3ppRWlBaEZsZ1ZicXhlTHh3dHNvSW13K1dRRW1IUWhrdnhyYXpWZkRjYVVpTmdIbkpSb1h6dkdTSUhOaDhNaUlpSWlMU1Q4bUpzZnpGTng5aXg2RXpIRDFiUUhtVjBlc2pNUzZLK2RQR3NXSHByQ0ZwamVIMWV2bmZ0M2Y2ZXZQMk5BbGVHNHNsaUsvY3Y0cC9lTzVkTGhaZlljdk9Zeng0NTZKK1grOUtkWjJ2VW5yeHpPczdPVnA0V0FneGZpcXpPeG94aEMwN3BrOUk1MisvL1JpN2pwN2p3TWtMdlBEZWJsNy81Q0NMWjA1Z1hIb3lyMjA5Z012bDVxc1BydTRXRm5mbDhYajQ5ZHM3c2JVNGlJNE00OEYxL250Z1Q1K1F6ck9Qck9PNXQzYnczbzZqdnZYTDUwM2hpWHVYRDlsakd3cGxsY1pyT240QUg1S2tKc1h4MVFkVzg5eGJPOWl5OHhnQVlhSEIvTUVYN3lLMGg2QTZQVFdSSis1ZDBXMTlVVmtWNyswOHhwZnVXZFpwQXNuVE9ZVms1UlV6S2puZWQ1ekw1ZWI5ejQreGRPNWtVaEpqZXgyajErdmxQMS9leXZuV2lTQUJ6dVdYOEwybjcrbXhlbHhFQms4QnM0aklEY0JzTW1aVm41VUV2emNiaWhyZ1FJblJUaU9yeWdpWjI1UTF0YmZTTUFFVDQ5b0Q1eG1KNnQwc0lpSWlNcFJDZ3Exc1dqbVBUU3ZuNGZWNjhYcTlROXJqMWV2MTh2cldBNXpMTDhac052SE1RMnNJdHZiOVZqMHRKWUZOSytieTRlNU10aDA0ell5SjZmMEt6aHFhYlB6UDY5dXhPNXpFUmtjTXFLcDBLTXlmTnRadjBEaWNFdU9pZVdUREhXeGVzNEJEcDNMWmNlZ011NDZlODRYc0V6SlNtRGQxYkovbmVmMlRnK1FYVldBeW1majZ3MnVKNktYeU96UWttTGpvU0twckd3QXdtVXlrSnNYaWRudjg5bDRPbEtKeW8zOTEyZ0FucVJ3ektvbUUyQ2pmNDB1SWpjTHNaMUxEbnRoYUhIeTQremlmSDhuQzQvSHkzRnM3K01IWDd2YzdNV0tiRDNZZFo5dUIwMncvZUlZNVU4YXdjZmxzUm8vMDM5ajliRzRSNXkrV2twd1F3OVAzcnlLM3NJeDNkeHpsdlIxSCtkTm5OZy9vc1lwSTN4UXdpNGpjZ05LajRBdFRqS1hlWVV3T2VLQUVqbFZBUzRmV2RGN2dRbzJ4dkhZZWdvTmdabUo3NER3KzFnaWhSVVJFUk9UYW1VeW1YZ093Z1NvdXIrYU5Udzl5NFZJWllBU2hCMDVlWU0reGJCeE9sMjl4dXR6WUhVN2ZmWHZyVDFmcnBHbGVyNWZmdkx1THYveTlod2tMN2JuVlFYRjVOYjk0WXp0Vk5RMEVCWm41eXYycmVxdzRIV3JKQ1RIY3ZXSU9ZM29JQkh0anN4dTk1SHA2NnZ2YjVLWFpacWV1c2RuWEZzSmlDY0xsY3BOM3Vad2YvUHNyTEowemlWVUxwdm1kOUhEN2dkTytTUi92WFRXUFNXTkdkdHZINVhKei9Kd3hrZC9GNGl1QU1ZSGlpUGdZc3ZLS2VQUFRRK3c0ZEphMWkyZXdkTTZrSVpzWTBoK3YxMHVUelE3MC9IN0E0L0g0Mm9lazl6Tmc5bmc4N0RwNmp2Yy9QMGFMM1VsMFpCaE9sNXZpOG1wKy9JdTNXVDV2Q25jdG05MWpSYlRMNVdiUDhXdyszbk9DeHVZV3pHWVRxeFpPNDc3Vjh6djkyZkswdHU3cHVPN09KVE54dWQzc1BwYk5pZXlMbk1pK3lOUnhvN2huMVR3bVpLUjB1azdidHcyV3pwM011UFJreHFVbnMrM0FhVW9yYS9yMU9FVmtZQlF3aTRqYzRLS0RZY01ZWTNGNjRGdzFaRmJBOFhJaldQWjArQisxd3czSEs0emx1ZE1RRXdKelJ4aGg4NElVU0FycitUb2lJaUlpY24wVlYxVDd3bVV3V2xkY3FhN3IxN0ZCUVdZaXdrSUlEUW1tcHI2UnEzV052UEhwUVo2K2YxVzNmWjFPRjlzT25PYmp2U2Q4RmJUZmVHVGRkZTFIbTV3WXkvMXIvYmVVNktpMnZnbUxKUWhMa0JsTFVCQTJ1NE1QZDJjQ25kczQxTlkzQVJCc3RYQXFweEF3cXMwNzhuZzhYQzZySXVkaUtXZnppc203WE83ck9iNWcramdlWHIrWUpwdWRUL2VmNGxoV0FaOGRQTU9PUTJlWlBpR04xUXVuTTMxQ0dpYVRpVDNIc25sNysyRUE1azhmeDZhVmN6dGRJN3VnaE9OWkJaek1LYVM1TmRTTkNBdGh3N0xackZzOEE0c2xpTk01aGJ5MS9UQlhxdXQ0YTlzaHR1dzh5b3lKR2N5Wk1wcHA0OU9JaWhqOGY5UlA1eFRpZExrSkRiRVNHbXpGWkRKeDVFd2V0aFlqbUkrUDlUK0p5OW5jSXBwc2RxSWl3aGlYMW5seXcrcmFSdC96QzBaZ2ZTeXJnQTkzSGFlaTlUVTZhVXdxWDM5NExXNjNoNWMvM0VkV1hoRzdqNTVqejdGc3BrOUlZL0hNQ2N5WW1FRllhREFPcDR0OW1lZlpmdUEwTmEyL3UxbVRSL1B3bll0SWlvL0cyZnBoU2R0emVpTDdJa0NuL3VCUkVXRThldGNTMWkrWnhjZDdUN0F2OHp6WkJTVmtGNVF3YVV3cW0xYk05YjJtRStPTXgzd3V2NWcxaTZaVFZGWkZjNHVEMUtUZVcydUl5T0FvWUJZUnVZbFl6VEE3eVZpK09nT2FuSER5aWhFb1o1WkRjWmRKenV2c3NLdklXQUNTdzQwMkd0TmJsN0V4Um5zT0VSRVJFYm4rRnMrYXlMWURwNmxyYUdia2lIaGlvOEtKQ0FzaElqeVU4TkJnd2tORENBOExJU3pFU2xoSU1LRWh3WVNGQmhNYWJPM1VadUhkejQ3dzZmNVRIRHg1Z2ZuVHhqSmpZb1p2VzFOekMzLzN5M2Q4b1Y1U2ZEVGZlR1Jkbi8yR0ErVWYvL2M5NmhxYS9XNWJNSDI4Ny9hK3pQTys0TG5ONkpIR1k4bzhWOERXdlNjcHE2cjFWWGtEV0MxQkxKNDFrYldMcHpOeVJEd0FjVEdSZk8zaHRXeGVzOEI0RGs5ZDRHeXVNVEhndFBGcGZPZkp1eGs1SWc2ejJjVDBDZWs4OCtBYVhDNDNoOC9ra1pWWFRIWkJNUzEycCs4YThUR1JyRmswblpVTHBuWUt2R2ROSHMyTWlla2NPSG1Cai9lYzRHcGRvNjhLRjR6Znk3Y2UzMEJxVXR5QW43UERaL0k0bmxYZ2QxdFVSQmhqUjNXdkd2ZDZ2YnkzMCtnUHZXRDZPTXhtTXkrOHQ0dTh5K1ZZTFJZcXFvMEs0SXpVUkhZY09zUE93MW0rZGhpaElWWWVXTHVRVlF1bitTcU12LzNFUnM1Y3VNeVd6NDlSWEY3dGV3N1RVaEw0MGJNUHNHMy9LZC92S3owbGdVYzIzTUhrc1VZVmVMUE56dmYrK2JjRUJabXhXb0p3dXR5NDNSNEFwdnI1RUNRMk9vSXYzYk9jZFl0bjhNNW5SemlWVThpRlMyVTRuQzUrTUhZa0pwT0pHUlBTU1U2SUllZGlLZi9ubjE3MG5XL2RIVE1IL1B5S1NOOFVNSXVJM01RaXJMQnNsTEVBVk5xTXl1YmpGWENpQW1ydG5mZXZhSWFLeTdEanNuRS8zQUpURTR5d2VVYWljVHRNL3pLSWlJaUlYQmNtazRrZmZPMyticFczQTNYdnFua2NQMWRBZEdRNFNYR2QyenRFaElleWZONFVQdHFUeVpwRjA5bThac0UxWDI4NGpVdEw1dVQ1Uzc1S1k3UFpSSHhNSkhmTW1zakc1WE44K3lWM21PUXRKTmpLdFBGcHJGOHlDekI2S3BlM2hzdXgwUkZNSHBQS25DbGptRDRodmNmKzFrbngwVHg1M3dydVdUbVhyZnRPc2kvelBHc1hUL2VkNzV1UDNzbTA4V2tFQlpreG0wMWs1Ulg3d3VHZ0lETXpKMmF3Zk41a3BrOUk3N0dOaXRsc1p2bThLU3lkTTRualdRWHNQSkxsYTZXeGNNYjRRWVhMQUNPVDRqamVaVjJ3MVVKNlNnS1AzbldIM3pZb0hvK1hsTVJZS3EvV3MyR3A4YnpGeDBSU1ZXT0V5QlpMRURNbnByRjY0VFJmdUd5MUJMRnE0VFR1WGo3SGIvL3BtWk15bURrcGcreUNFbllmUFVkV1hoRmYzcndTczluTVhjdG1jNjZnaEJYenBuREg3SW1kbnFQd3NCQmlveU9vclcvQzdmWmdNcGxJaUkxaTZaeEpMSnd4dnR0MTJpUW54dkw3ajI4Z3Q3Q005M1ljNVlsN2wvdk9hN1ZhK081VG0zaHQ2d0Z5THBVU0h4UEpuWGZNWk5uY3lRTjhka1drUDB6ZXRyKzFSVVRrbHVJRkx0WVpsYzNISytCMEpkamR2UjlqTmhsVnpXMkI4L1JFbytwWjVJWlUxdld0bElpSUROVHBTaXVKaVlra0pTVmh0UTVmNkhqcUN2enhMdmpYMVRCN1JOLzdYN1BiOE4rSTZ0b0c0bU1pL1lhYlhxK1h5cXYxakVpSUNjRElCcy9qOGZUWjk5cnI5ZnJkbm4rNW5MaVl5QjU3QWZlbHZyR1o2TWllL3lOc2R6aDViZXNCSm8wMnd1dmVla0xlZ0tRQUFDQUFTVVJCVkYvM3ByeXFsdXo4WWxZdm1qNGsvYjBITWhHbDErc2x0N0NjU1dNNlR3N3BkbnN3bTl1ZmQ0L0h3NzdNSEJaTUh6ZWd2dEVPcDZ0ZkUxYmVqcTdYMzcwaTE0c0NaaEdSMjRUTEEzbTFjTFlLemxWQlZoVlV0L1I5WEd3SVRJNkhTWEV3TVI0bXgwR0Nlam5MamVBMkRBOUVSSWFhQW1ZUmtldFBBYlBjYXZSUmtvakliY0ppaGlueHhzSWtZMTE1RTJSVkcyRnpWcFZSOGV6cDhyRmpyUjBPbHhsTG03aFFJM0NlMUJvOFQxTG9MQ0lpSWlJaUluSmJVc0FzSW5JYlM0a3dsbld0ODhEWVhKRGRHamlmclRKdU43dTZIMWZUNGo5MG50eGE1ZHdXUGlkMGI4MG1JaUlpTXV5ODVtQk1Ia2VnaHlFaTBvMjk5ZjNWVUxSRUVibFJLR0FXRVJHZk1Bdk1TellXTVBvNEZ6ZkFoYXR3b2NaWWNtdWdwWWZRK1ZDWnNiU0pDWUV4TVVaZjV6SFJyVDlqak1rSlJVU0dTb3ZkUVg1UkJaTkdwMkx0WjYvSG1ycEdLcXJyR0orZTNPOWpCcU9pcXBZTGhXVWt4RWFSbnBKQVZFVDNyM3YwMUQvMFdxN1ozT0pnYk5yMTZFTXdNRjZ2bHhQWmw0Z01EKzNXOHpNUTNHNFBiMjgvRE1DbzVQaE9rei9WMWpjUkV4V3VBT0NtcFU2UUluSmowdDlPY2l0U3dDd2lJajB5QWVsUnhySnV0TEZ1SUtGem5kM291WGpxU3VmMWlXSHRZWFBiejlIUkVCSTAzSTlJUkc1Rm1lY3U4dHYzOTJDeEJISC9tZ1dzWHpxcnoyUDJacDduNHowbkNBb3k4NjNITnpCOVF2cWdybDFZV3NuSXBMZ2VRK296dVpkNWE1c1JZRDd6MEJvV3paelFiWi9mdnI4SHQ5dkQ0M2N2SGREa1NmNTRQQjUrODk0dUxwVlVjc2ZzaVR4MjE1SnJQdWRRcWFscjVOOWYrcGdyMVhVa3hFYnhWOTk2NUlhWS9Hbm40Yk1Bekp5VTRRdVlLNnBxK2NrTEh6SjJWQkpmZVdEMURmTWNTdjk1TFdHWUhNNUFEME5FcEp0bWgvSEJjbEJRa0Q3RWxGdEc0UDlISnlJaU41VnJEWjBCcW16R2NyUzg4M2xUSXJvSHorbFJSdjlvRVlFalovSjQrWU85ZmU3MzU5OTRrT1RFV045OWo4ZkRuLzdrNVg1ZFkvVElKTDd6NU4xK3QvM3F6Yzg0bTF2VXY4RU9vYTg4c0lwNTA4YjF1UDNJMlh3QVhDNDNFekpTK25YT0U5bVhBT1BycWVQVGt3YzFycnFHWnY3cDExc3dtODJzbkQrVnh6WXU2YlpQZVZXZDcvYklwRGcvNDdqSXdaTVhBTGhRV01iVG0xY3lkWHphb01ZRHNQM0FhUzZWVkFKUVhIRzFVNERiMk55Q3grTVo5TGxOSnBQZkN1eitpb3VKSkM0NmdpdlZkVlRYTnJCMTd3bnVYN3R3ME9jYkNrRkI3Zi9BZURwTVFyRC9SQTROVFRaT1g3ak1QenozTHIvL2hRMk1TbzRQeEJCbGtMeGhpWGdjVFpoeEIzb29JaUkrVGc5VTJVeVl6V2FzVnFzQ1pybGxLR0FXRVpGcjFsUG9YTjRFbCtxTXlRTXZ0UzVGRGNaL3JMcnlBbVZOeG5LZ3RIMjkyUVRKNFRBeUVrWkZHVDlIUnNLbzFwOVdoYzl5bmJuZEhwcHNMVGljTG9LdEZpTENRanVGVk1OOWJZZXpoMDl1T3ZEMzFjc21tNzFmMTJodTZYay9oOVBWcitzUE5iZTc1MUQwYWwwak9SZU52elJHajB6cVYxdUlpcXBheWlwckFKZzFLWVBRa09CQmpldkF5Unc4SGk4ZWo1dTBIc0xIOHFwYXdBaG5VenFFL20xbVR4N04zU3ZtOE1tK1U5VFdOL0VmTDI5bDljSnBQTHgrOFlCYmQrUmZMdWY5WGNjQnNGcUMrTnBEYTdCWTJyOGE4aS9QdjA5RmRWMVBoL2NwUGlhU2YvanVGd2Q5UE1BWE5pN2hiMy94RGw2dmwrMEh6N0Iwem1TUzRxT3Y2WnpYeW1JSnd1Vnk0M2EzQjVFUHJWK014UkxFeDN0T1VGWFR3TC84NW4yZWZXVGRvQ3ZkNWZvemg4WGlhcXJDNUtwSDhZMkkzQWk4UUYwTE5Ebk5oSWRiQ0E0T3hteldteG01TlNoZ0ZoR1JZV0VDVWlPTVpjbkk5dlVlTDVRMGRnNmRMOVZCY2FPeHJTdVB0ejE0UGw3UmZYdGlXSHZZM0RHQVRvdUVVUDBySjBQQTVYSnpOcStJVXptRjVCZFZVSG0xSHErMy9jVnFOcHRJakl0bWZIb3lzeWVQWnNhRTlFNmgzbkQ1MFRjZXhOSWgyQzRvdnRLdjZ1WWxjeVl4YVhUMzNyZDdNODlUVU9UbkQxa0gzM3owVGp6ZXZqc0gvdURmZmtlTDNjbmpkeTlseVp4SjNiYi8wNiszVUhxbGhnMUxaM0hQcW5sOW5zL2F5L081LzBTTzcvZHg1eDB6K2p3WHdPRXplYjdiZDh5YTJLOWp1dko2dmV3L2tRTkFlRmdJQzJlTTk3dGZXNUNkbkJEajkzVmhOcHU1ZisxQ0pvOFp5ZlB2Zms1OW80MWRSODl4cnFDRVp4NWN6WmhSL2V1alhGUFh5Qy9lK013WHhqKzJjUW1wZmlxbUEyM2tpSGlXenBuRS9oTTV1Rnh1M3R0NWxHY2ZXUmZRTVZsYkErYXVyKzNOYXhZUUZ4M0JLeC90cDhYdTVHZXZmc3BmZit0UlJpVEVCR2lrTWxEZW1ORTRxN0lKTmwzL0Q4WkVSTHBxdHNQbE9oTldxNFhJeUVpc1ZrMU1JN2NPdmZVV0VaSHJ5bXhxcjNaZTJlRmI0QzZQVWQzY01YaStXR2RVUWZjV1o3VzEyemhWMlgxYmRMRFJkaU1sQXBLNy9Cd1pBY0hxK1N5OWNMbmNmSDRraSswSFQxUGZhT3UwTFRURVNrUllLRTIyRmxyc1RxNVUxM0dsdW82REp5OFFIUm5HaHFXeldiTm8rckJXTnFjbXhuYXFjSzFyYU83WGNlUFRrLzJHdnRrRkpYMEd6QU90cUxWWWdnZ0o3djdtcWExYUp5akk3SGQ3YjF3dXQ2L0sydXZGRi9KR1JZUXhJU09GK3NidXowTjRhSWd2M1BWNFBCeG9iVWtSYkxVUUV4Vk9VVmxWbjljZE9TSyswKzh6NTJJcFZUVU5BQ3liTzludmMxTlZVKytySEI4ektxblg4MDhaTjRvZlBmc2d2M2hqTzVkS0tybFNYY2V4cklKK0JjeTJGZ2MvZjIwYkRVM0c2M1RsZ3Ftc21EKzEyMzVmdUhzcExmYkI5NlFOdGc3Tlg1cjNycHJIaWZPWHVHUFdSTzVlTVdkSXpua3RncTBXYkMwT3Y1WHlLK1pQeFdxeDhPS1czVHg2MXhLRnl6Y1JrOG1FeFdMQkZqTUJ4OVY4UXMxT3Rkd1NrWUJ3ZVl6SzVjSTZvKzl5UkVRRXNiR3hXQ3dXdGNpUVc0WUNaaEVSdVNGWXpFYmY1YkZkM3JzN1BWRGFhRlE5bHpaQWFST1VOQmpyS3ByOVZ6MjNxWGNZeTRVYS85dTdCdERKNGUyM1IwWnEwc0hiV1dGcEpjKy84N212blVCYVNnSnpwNHhoNXFRTVJpYkZkYXBFZGJuY2xGYldjRHFua0pNNWhSU1hWL1BXdGtQc1BaN04xeDVlUzBacVlxQWVSdnNZT3dSbjVwdjhqY3pwQzVmNTFadWZkVnZmMEdUanozNzZxdDlqdnZmMHZVd2FZMVJ0WitVVlUxdmZCQmd0UC83eHVmZjZkZDEvL3VNbmlJNE05OTNmbTNrZU1FS3NWUXU2aDdrQWhhWHR3ZlhZZmdURnNkRVIvTWxYN3VQbEQvZlMwTlRDUTNjdTZ2T1lGcnVELzNqNVk0cktxd0dZT200VWo5KzkxTysrMDY2aHQzTlh1WVZsL05mdlBobjA4UjZ2bDMyWjU5blgrandPUkZwS0F0OS9aak9GcFpYWUhVTlhtZHJjNHVEQ3BiSnU2K05qSXZuaXBxV2tKTWI1dGdkYmcvcGRYUzZCWXphYkNRa0pvU0V5bmRxclpVUUYyUWtOOG9CSi84YUx5UEN5dTAzZzlkTHNoTXBtb3kyRzFXb2hMQ3lNK1BoNFFrSkMxQjVEYmlrS21FVkU1SVptTmNQb2FHUHB5dDNhUHFPMG9UV0FibXdQbzh1YmpHcUIzdlFWUUlkWklDNFVZa09NbjNHaEVCY0NzYUdkMThlR1FOVGdXcmpLRGVqUXFWeGUrbUFQYnJlSGxNUllIbGkza0RsVHh2UzR2OFVTUkVacUlobXBpZHk3ZWo0bnoxL2kzYytPVUZGZHh6OC8vejVmM3J5U1JUTW5YTWRIMEYxTlhhUHZkbWpJdFg4ZDh3Ly8vdmxldDd0Y1JpL2JWejdheDJ0YkQvUzQvWk45cDloKzhFeVA1MWsrZHpLUGIxcDJEU1B0YnRmUnJFRWRad2xxVDZPYWJYWk81UlFDUm1XeXkrM3g5VnJ1S0x1Z3hIYzdNanpVN3o3K2JGdytCNWZMelpXcjlaM1dtMDJtVGhXMFRjMHQvUGVybi9vbTlVdFBTZUFiajk1NVhkNndlcjBFcEI4M3RGLzNwUS8yVXR3YXJBK0Zzc29hL3UzRkQvdTFiMnBTSEgvMXJVZUc3Tm95ZkN3V0MxRlJVVml0VnVycTZpaHZiTVRsY3VIeGVEcTFPeElSR1E0bWt6R2hYM2k0MFJZakppYUcwTkJRTEJiRmNYSnIwU3RhUkVSdVdrRW1vOWR5V3FULzdWZWFqYUM1dk1tb2RpNXZoUEptcUdoZDF4ZWJDMnl0b1hWL0pJUjJEcDhUdzR6Z09TNFVZa0xhQStrUjRYMmZTd0pqMTVFc1h5QzZhdUUwdnJCeHlZRER1amxUeGpCellnYXZiZDNQM3VQbmVmNmR6Mm14TzFpNVlOcHdETGxmT2s3c2xoUjM3Uk9xdFFYRVpyTnBXTUpNdDlzSWZ0eWUzajhsdW5mVlBFYU84RCs1WGtGeEJaOTFDYStMeTZ2Snlpc0dZT2FrRE81YU5ydlg4Mi9aZVl6Y1FxTml0V043ak5xR0p0OXpjTEg0Q24vOXN6ZDdmMERBYzIvdDZIT2Z2b1NHV1BucEQ3OENHQk1WL3V5MWJWenBVR1gvM2FjMkVSWnFmTnFWZWE2QXRPU0VZV3Zwa0JBYnllWTFDM3JkNThLbFVzNjNUc0M0ZE00a0VvZmd0UWNRSFJrMkpPZVIyNGZGWWlFOFBKemc0R0JpWTJOeE9CdzRuVTdjYnJkQ1poRVpOaWFUMFJMRGFyVVNIQnlNMVdyRllyR29jbGx1U1FxWVJVVGtsalVpM0ZobStXbDk2dkVhdlp0OUFYVHJ6N1lBK2tvZjdUZjhxVzR4bHY0SXN4aUJjMnhyR04zcGRtdWxkRXlIMithYnU2dkJUU0h6M0VWZnVQekZUY3RZdGJCeklOeGlkM0RrVEI1bmM0c291VkpEYzR1ZDBHQXJvNUxqV1R4ekFndG1qUGYxMFFzS012UEV2U3NZbVJUSDY1OGM1TldQRHhBVkVjYmNxV092KytNQ09IUTZGNENRWU91UVR2ejI3Uzl0WktxZnRndmYvWDh2MEdKMzhxVjdsck44M3BSdTIvL3VsKzlRWEY3Tnh1V3p1WC90d203Ym4zdHJCOGV6Q3ZxOC9xUXhJMzJ0TC96ckhEQnYzWGZTZC92K05RdElTMG5vOWZ4aEhhcTllNXRvOEhxcnFLcmxuNTUvbitiVy9zNmprdVA1UDA5dElpSThGREFxMWw5NGJ6ZHVqNGU3bDgvaDN0WHpoM3dNQ2JGUmJGbzV0OWQ5WEc2M0wyQmVQbThLNDlLVGgzUU12LytGOVRoYmcvNXI4ZnJXQTJRWGxCQWVGc0wzbjluY3IyTXN3OWhmWFlhSDJXejJoVHVob2FGNHZWNkZ5eUl5N0V3bVU3ZEY1RmFrZ0ZsRVJHNUxabFB2QWJRWHFMTkRyUjFxV3FDMnBmMTJUWWZidFhaalc4c0FNdzZieTFqSytsRkpEUkFhQk9GV1k0bXdRcmlsdyszVys3N2JWb2l3ZE4vL1NqT0VXSXh6QlFjWlAwUDFQd0VBcmxUWDhlS1czUUE4ZU9laWJ1SHlrVE41dkxiMWdDL1FhMk5yY1ZCVDM4VFozQ0tPbnMzbm00K3Q3MVRwdW1ieERHeDJKKzkvZm93WHQrd21MVG1CcFBpaHFlSjhjOXVoVG05UzJ2b0tkMVY2NVNvbnoxOENZUGJrMFozNlIzZlUxanFqdWNVeEpPTzcwUlNWVlpGNTdpSmdQQTk5aGN0ZzlBbHUwN0hhS0RFdW1qLzU2bjI5SHB0enNaUVBkaDBINEs1bHM1azVLV013dys2a3JYOTJRbXdVSVZZTHpUWTdVOGFONHB1UDN1bXJYQWJqdGRIV1JpS1F3WGpIRmhyQkE1d2dzajhTWXFPRzVEd3hVY2JYU2h4T0Z5bUpzVU55VHJreEtkd1JFUkVaSG5wYktTSWk0b2VKOXNyaU1mM01BOHVhT29mUGRWMUM2Tm9PZ2ZWQXRiaU41ZW9nanUyTDFXeE1kdFFXUHJmZERnbnFFRVpiT3E5djI5YnB2Z1dDeldBeUdRRysyV1E4ajc3YkpxT3RpYWwxZmR0dGYvdjZPOVpzQWpQR2VJYmE3ejdhaDkzaFpQR3NDWDdiSmh3NmxVdXp6WTdWRXNUTVNSbU1IVFVDcXlXSThxcGFEcDdLeGU1d2N2ckNaVDdlZTRMN3VsU0xibG81bDdMS0dvNmV6ZWVWai9ieFIwOXRHcEl4N3ptVzNlYyt6VFk3Ly9QNmRqd2VMeWFUaWZWTFp2YTRiMXRZZDZXNmpwZmUzME5HYWlJdXR4dVgyOFBvMUVTbWpCczFKT01PbERjK1BZVFhhendQZmJWMmFOT1dMM2NONVlPdEZpWmtwUFI2N1A0VE9iN2JheFpOSnpZNlltQUQ3b1hGRXNROXErYVJkN21jcCs1YjJlbERqZk1GSmI0Z1BTMGxnZlZMWnczWmRRZXF4ZTcwM1E0SnZ2YmUzOE1sTE1RSTUxMHVOMjYzcDlQektTSWlJaUo5VThBc0lpSXlSRklqaktVL0doeXRBWFJyK054MnU2NWpHTjM2czk0eDhIWWRBK0gwR0V1anMrOTlieFJtRTJ4YlBqVG55c29ySXVkaUtXR2h3VHgyMXhLLys1aE1zSHJoTk81Wk5ZK29pTTc5WDljdW5zSGYvdUp0bkM0M2U0OW5kd3VZQWI1dzkxTE81RjRtdTZDRTdJSVNwZzVCV0x0czdtVE1IWHFuMURZMGMrYkNaZC85U3lWWCtQVTduMVBaT2xIYzZvWFRTRTlON1BGOGkyYU01LzNQaitGMmU5aC9JcWRUUVByVTVwWFhQTjVBcW10b29ySForSFJtNVlLcGpFcjIzN2U1cTdZZTBBTnRoK0R4ZURqZE9nbmd1UFRrSVEyWDJ5eWJPN2xiKzVFV3U0T1hQdGdMR1AyeG43cHZCV2F6bWZNRkpkUTFOZy9adGVOaklwazR1cmZXSkFhN28vMHZsYUdZWEhLNGhJZUYrRzdiN0E0aVcxdU4zQTdlS1VsbVcza2MxaklyMW1BTHcxbmMyOWo2NVlqaCtLQlVSRVJFQWtzQnM0aUlTQUJFQlJ0TFdqKy80ZDNzQXBzVG1selE3RFNXSnFleDNuZTd3LzFtUC9zbWhZUGRaVlJDTzl6dFAyOTNiUlBCYlZ3MjI5ZkR0cXNuNzExQlhJei8yU1JISk1Rd2JYd2FwM0lLcVcrMDBXeXpkd3FzQUNMRFE5bTRmQTd2N1RqSzlnT25oeVJnZnZ6dXBWZzd0QjNJemkvdUZEQi9zdStVTDF5ZU1tNFVqMnk0bzlmenhjVkU4cDBuN3ViZEhVY29xNnpGNVhZVFpEWmpzUVNSMFVNN2lmOTY1Uk8vRTlXMFRZRDN5a2Y3ZkgydC9XMy9aTjhwdG5lWmlBK01TZjZHVWt4VUJQLzM5eC9tMEtsY1prM0s0RXAxSGJ1T251UFJ1KzdvOWV2eWJlTUlHdUJrUERtWHltaHFiYWN5YitxWVFZKzdOLzdHL2NwSCs2bXViUUJnODVvRmpCNXA5UC9aZHVBMDUvS0xoK3phYzZlTzZWZkFiTE8zdDFzNWZEcVBvRUUyazA5TFNlalg5UWFyWTZEYzBHUzdyUUxtdmRVeDVEVVAvUWNndlJuTXQzaEVSRVRreHFhQVdVUkU1Q1lRYmpHV3ZydkdEcHd2Y0hhQjNkMjZ1TURoTWZwRTJ6dXNiM0cxaDlOdCszWGM1dlFZMWRadGl4ZHdlNHlmdm5WZThORGhkdHRDNS90ZGozRjdqZk1QcGZyR1pzNy8vL2J1T3o2cSswd1grSE9tYXRSN0Y2aWlDa0lDSVlyb0hSc3dOblpjNDlpTzdXeXlLVGZaN0dhVG04M2UzVTF5ZHpkNzEybU95enAySFBkR01aamVPeW9nVUVVZGRkVGJTTlBPM0Q5R09raE0wV2lRcU0vMzgrRmpaczQ1djNPbUNNTXo3N3h2VFJOa01nR0w1eVRiM2M5ZXVEekNZMVNnYk8vcjlVdm1KR1Bua1R5VVZqZWliMkRRcWhKNnNyM3c4SEw4OXIwOThQRnl4emMyTDNYcWEvK0pNZUg0eVRjZnV1bHoyK3Z6N096MnFTQUlBaGJNbm9IcStsYjg5cjA5ME9rTmtNdGxlR1IxdHQxalJpcVlsUlBzSDN4NlZQWDNWeWN1WXQrcFM2NWROSUR2UExFRzBSSEI0KzZYZTdrUzV5OVhBZ0JtUklmWmJQVnlxNDFValFQQVovdlB1cnpPbW9XejdBYk1YVDM5Nk9qcGQybGRENDBhWVVGKzhCM3V3UXdBUFgzYVNSMkVlYWY3NzFsWGNLbE5pY0RBUUFRRkJVR3BuTHBLODhKcndJK09BbkZzYzAxRVJIVFBZY0JNUkVSMG4zTWI3cWZzclJwLzN6dEs4ODB2VVY3YkRMUFpqSVRwWVZaVnh4Tnh0YVVEQUJEbzUyVzMxNnk3Um8yNHFGQlUxRFdqdktZSmM5UGlYRDZmTS9xMFExaVJuUWFGWEliUzZzWUpIeDhlN0lkQVA4Y055TC83NURva3gwVzZlb2wydmZuWkllUVhWMC82dWdBUUZSb0FmeDlQTkxkMTRjRHBTNGdNOFVmMnJBU2IrNDVVTUUra1JjYmdrQjRYaG9jcUFyQWFERGxSUmllcXVSdGFPdkRlcnBQUzdlWHpVc2RVT0wvODJDcW5xOEtMS3V2eDV5K09BQUFlWGpYUHFnMEg0UHdIQkgwRGsxT3FPbnFBNFkzT0ZGWmc1NUU4bDlaTlM0akMzejY1RGo2ZTF3UG03ajRuSjY4U0VSRVJrWVFCTXhFUkVkMjNyamEzQXdDU1lzSmRYcU80c2g0Tnd3R3p2YUJ5UkhKc0JDcnFtbkcxdVgzS0ErYWlpbnA4c1B2aytEdmE4Y2pxYkxzRDRsNzd4WXN1cit1TUY3ZXV4SXRiVjQ2NzMrL2Uzd09ablJZWG90bDI0M0tsVW9HWEhsMkpYNzJ4RFFhakNlOTllUUlSd2Y2SXRORUdSS3BnVmpqL1YrYVRCV1ZTQzVDbzBBRFV0M1RBMDkwTlR6N2dmTlB3N1lkemNhMmpCd0RHVk5mYTB0MDdnRDk4dUc5TXYrTWIyMmRNWk1DZWFsUzF0bEloZC9tREY3UFpqSzVlUzJWeGJGUUkvdjc1VFJNNlB2ZHlKZDRhRHJwSGh2Qk5GZjlSMzFEbzdwdThYdFZFUkVSRTl3c0d6RVJFUkhUZmF1K3k5Q2oyODNiY0FzT2V2b0ZCYWFpYWw0Y0dxeGZNZExqL1NGallQdHduOTI3MXk5ZS9nTjVnblBMenpKd3h6V0h2NkpFZ2Q2TENndnp3K0laRitPdk80ekFZVFhqdGt3UDQyVXNQVzFYS2pxenZiQVd6S0lvNGZLNElnS1dhL2NXdEsvRlBmL2dFL2RvaCtIcTVJellxWk53MTZwdmJwWEE1SXpuR1lSWDVrRTZQUDM2NEQ5MjlkMTdWYlZmdkFNVGg2YVNCdms0Mm14OWxhRlJnN2lqa3pzbE14TXlFS0t2N1d6dDY4RCtmSHdaZ3FlaGVPSHVHMVQ0anI3ZXZ0d2RVU2dYMEJpTmEycnNuZksxRVJFUkU5enNHekVSRVJIVGZHdEpaUWl4dno0bjNReDRkN3Nsa0FsNTRlRG5jeHFtMDlCa09tQWVIOUE3M2M4YlY1dll4clFxdURRLzBHNUdUbVlnRjZRblFEdW54ajY5OEFGRTBZK3VhK1ZnNjEzNnY2YjJuQ3JIN1dBRUFJRG9peU81K3JSMDl0eVJnamh3bk9GMjdLQjJoZ2JZYnV0WTJ0ZUZZYm9uZFl4ZGxKS0trcWdINXhkVm83K3JEdXp1UDRlWEhWby9aeDJnYURwaWRiQWx4L25JVnVvYXZlZldDV1FnTzhFRnliQVJLcXh0eDRNd2x2QnkxZXB3VmdCMmoyajJzeTdIZlI3bGZPNFRmdjc4WDljUFY4NzdlSG5kVTBGelRjRTM2ZlVpQXo0U1BIL25aQkJ4WE1IdDd1c1BiMDNHVnQ0K1hPNkxDQWgzdUV4TGdnL3FXRGdiTVJFUkVSQzVnd0V4RVJFVDNMYk9kTmdyajBla04rTU1IKzFEYjJBWUFlR2JqRWlURlJrelorV3o1ejdlL2RMaGRKcE5CSnBQQlI2bEFTbHdraWlycWNlcENPVmJacWJJMm1VU2NHaDVPRngwUlpIZW9HZ0Q4N0tVdG1MeEhZcC9iT0swZFV1T2pNQ1BhOW5XcVZVcUhBVE1BUEw1K0ljcXFHekV3cU1PRjBscWN5QzhkTSt4eHBHK3gwb21BMldnMDRjdWorUUFzdytOR0ttWTNMTWxBYVhVakxwVFdvcml5SHFueDF0VzJJODRXVnFDb29oNEFzR0QyREV3UHR4M3lkL2NPNEpXL2ZpV0ZvY214RWNoS2k4TzdPNCtQZTUyM3lwVzY2MDNTbmFuY3ZwRjI2SHJ2YW5jSFBaZ25TMWlRSCtwYk90RGMxZzJ6Mld6VlpvVHVBVVBkTUd2YkFjTWdCSmtBR0crdVB6b1IwUjFEb1laWkZBR0ZPMFJOQUFRM0h3aUN3UCtYMFMzRmdKbUlpSWp1V3hvM3kxZnZlL3NIblQ1bWNFaVAzMyt3RjlYMXJRQ0Faell1eGdJYlg3KzNaZVE4am9hV09TS0sxd2UxZWR6UU5zQWtpbU9xUGtkYk9Ic0dpaXJxMGR6V2hZS1NHbVNteEZqdGMrUjhrVlFCdTJGeGhzUHJDTEZUTlh5MzhmTFE0R3ZyRjBwRDdRNmZLOGFpakVUSVpKYVdHQ05WMnM3MFlENmVYNHFPNGRZbksrZlBoSEs0bDNIQzlEQmtKRWZqUW1rdDN0OTFFajk3YVFzODNOMnNqci9XMFlPUDk1NldybXZyNm15NzU2cHB2Q2FGeTlFUlFmalcxMWJqNHFqQmdyZWJLSXJTOWNoa0FtSWpneWU4aG5aVWxiK3Q1MnV5UlVjRTRmemxTdWowQmpTMmR0cnN5VTEzc2E0cVFOY0h3VHpjVnNlNW1aZEVSSGNIbzg0U0podDZJT2o3SUE1NFFQU0poa0toa1A1T1F6VFZHREFURVJIUmZTdkExOUo3dWJ2UHVkWUNBOW9oL083OXZhaHJhb01nQ0hoMjgxTE1UM2M4MkcrMGtRRmlBUzcwcEFVQTNYRGdLUWdDZnZQalo4WlVwcFJXTmVDMzcrMnhlVnhHY2d6Q2d2elEzTmFGTHc2ZXc4eUVLQ2tBQllDZVBpMTJINzhBd0RMd2NGYmlkS3MxUkZHRXdjV2V4NU5oSW9QcUptTGV6SGprRmxWQnJWVGdxUWNYai9tSG1OSEpDdWJlZnExVXZlem43V0hWaTN2cm12a29yVzVFWjA4L1h2MW9QLzdYMXg4WTAzWmpRRHVFUDN5NEQ0TkRlZ2lDZ0djMkxuWVlxcVluVG9lL2p5Zjh2RDN3M2FmV1RkbHo0NnJTNmtiMERML1hrMklpWExvKzdlRDE2dEliUDB5WkN0R2pxc1dyNmxzWk1OOUwyb29CNDlEdHZnb2lvcWsxL0MwNUdVUUloajZJSGFVWTlJNkhtNXNiNUhMblduMFIzUXdHekVSRVJIVGZtamJjbDdXc3BnbnJ4Nm5hN1JzWXhDdC8vUXFOclozRFBaZFhZRTVxN0lUT1YxYlRhRG12aStIVmtNNVMxZW1tVms3b2E0K0NJR0RUOGpsNC9aT0RhTy9xdzhkN3orRHBqWXNCV05wMnZQWEZZUXdPNmFGUXlQRzE5UXR0cmxGYTNZamZ2Ny9YcGV1K1dZSWc0RS8vOU0wcFcvK2xyU3ZIQk80anJsY3dPLzZIMmNkN3owaDl0YmV1bVcrMVZvQ3ZGNTdic2h4LyttZy9xdXBiOGNabmgvRE5SMVpBcFZSZ1FEdUUzMyt3Vnhyc3QzbkZYSnNCLzJneW1ReFBQckFJQ2RQRDdyaHdHUUQyblNxVWZ1OXNkZitOK2dhdWY2dmdWZ1RNMDhJQ29WWXBvZE1iVUZMVmdLVlpLVk4rVHJvRnVxb1lMaFBSZlVjUUFLWFpDSDFYTmZxOXBzSFQwNU1oTTAwNTFzb1RFUkhSZlNzcEpoeUNJS0Npcm5sTXhlU051bnNIOEYvdjdFSmpheWZrY2htKzlkanFDWWZMMmtFZEtxKzJRQkFFSk1hRXUzUzlJeTB3SEEwOXN5Y2pPVVpxalhHeW9Bekg4MG9CQUovdU80c3J0WlordVErdm1vZXdJRCtieDhzRUFTcWx3cVZmTXRuMU1OeVY0OVdxcWEySnNCVXVHNDBtcVdlMnlzYjJFWGxGVmNndnJnWUF6SWdPcy91K1NFK2NqZzFMTEI5aVhDcXZ3Mys5c3d0MVRXMzR6VHU3cEY3ZU9abEpXSmN6MjZsclRrdVlka2VHeXlWVkRkTDd5Y3REZzluamhPWDI5QS8vUEdyY1ZMZms2NzBLaFJ6SnczM1VTNm9hb05QYmJqZHpMTGNFYjN4NkVPY3VWY0JnWTlCbFcyY3ZUaGFVNFdSQm1kUXloVzZUd1M1QXg5ZUFpTzVQZ2dDNENYb01kclZBcDlPTmFiTkdOQlZZd1V4RVJFVDNMVzlQZHlSR2g2R3NwZ2tuQzhxd1psRzYxVDZkUGYzNDczZDNvNjJ6RndxRkhOOTZiRFhTRXV3UGFyUG5SRUVaUk5HTTVOZ0llSHU2dTNTOTF6cDdBYmhlMGZuRWhrV29hYmlHcnQ0QmZQalZLWlJVTlVpOWN0TVRwMlA1dkZTN3h5YkhSZUozUDMzTzduYUR3WWcrN1JEOGZUeXR0bjM0MVNrY3l5MUJvSjhYL3UxN2o0L1pwdE1iN3NpZ2RHaFV3R2d2WUc3cjdNVjd1MDRBc0ZRNVA3RmhrY00xTnkyZkMxRTBZKy9KaTZocmFzT3YzOXd1YlZzK0x4V1ByVnN3Q1ZkKysrajBCbnl3KzZSMGUxMU91czN3M2htOS9aWVdHMTRlbWttNXRodnBEVWEwZGZiaVdtY1Baa3dQZzRlN0c5SVRwK05pV1MwTVJoTXVsTmJhYkgvVGVLMFRCU1UxS0NpcFFWSk1CSHlHSDUvWmJNYTJnK2R4NE14bDZZTUptVXpBWTJzWFlKbURueXVhUW9QdGdQbjJ0ZlVoSXJyZEZETEFYUmhBYjI4dmxFb2wrekhUbEdMQVRFUkVSUGUxVlF0bW9heW1DWHRPWGtST1poTGNid2h2ZHg3SlE5dHdzR3N5aVhqajA0TjIxNUxKQkx6eWsyOVkzVCtnSGNLZUV4ZUd6emZUYXJ1em10cTZBQUNoTGc3WjgvTFE0THRQcmNOLy9Ia25oblFHS1Z5ZUZoYUlGeDVaNGZLMDhlcjZWdnhseHpIb0RVYjgvZk9iNEdjalpMYWw2bW9MZnZ2ZUhpektTTVRhUmVudzlmWnc2ZnhUWWFRZENXQTdZQjdTNmZHbmovZExWZVdQYjFoa3QvcDd0QlhacWJoUVdvUFc0WllZZ0tWdjg2b0ZNKy82YWU4Zjd6bU45aTVMeFdpQXJ4ZVd6RWwyYVIyajBZUytBVXRiQTg5SkdQRFgwTktCL2FjS2NXMDRVTDdXMlNzTnRBU0FYM3g3S3p6YzNaQ1pFb09QOTU3R2tNNkEvYWNMYlFiTUk2K2JoMFlOSDYvckh4VHRPMVdJL2FjdkFiQzBkREdielJCRk16N2FjeG9oZ2I1U2RUVGRPbWJESU83dW55Z2lvcHZuSmplanRhOFBQajQrVUNnVWQvM2ZOZWpPeFlDWmdSUzFsZ0FBSUFCSlJFRlVpSWlJN210cENWRkltQjZHaXJwbWZMTHZETDd4MExJeDIwWFJMUDNlYkRaTGZYbHRzZmVYOW8vM25zR1F6b0RFbUhDa3hrKzgraG13VkllT0JOM2h3ZU1IbWZabzFDb0UrWG1qdnFWRHVrOHVsNkdqdTgrcGdIUzBBZTBRZGh6Snc0bjhNcWxxODRPdlR1RTdUNndkOTFoUkZQSHV6dVBRRzR3NGNyNFlKd3JLc0hEMkRLekxtVzJ6Q3RxVzRzcDZ1MjBJYXB2YW5IOGdOdlQyWCs4QjdLWWVXMkZ0TW9sNDdlTURhTHBtQ2Z5ejB1S3dLQ1BSNFhwZFBmMDRmTDRZUjg4WFd3MUw3T29kd0MvKytDbVd6azNHbW9YcFk0TEx1OFcrVTRVNGZmR0tkUHZaelV0Y3JsNisydHd1dlovOEhIem9vTk1iME5IZGgvYXVQblQyOUtPanB4OGQzWDNvNk81SGUxZXZ0RjllY1RYeWh0dVkyS0lZN2t1cFZpbXhJSDBHanB3dlJ0TzFMcHkvWElsNU0rUEg3TnN3L0hNejByOGRzTHlYUjhMbGxMaEl2UFRvU2d6cERQanRlM3ZRM05hRmZhY0tHVERmRGd4UmlJaGdCbUF3R0tEWDY2RldxeGt3MDVSaHdFeEVSRVQzdmFjZnpNRXYzOWlHczRVVmlBajJ4K3FGczZSdHk3SlNNTlBKbGhpMnZucTQ5K1JGbkw5Y0NiVktpYWNleUhINUdpK1YxMG1oVzBTdy80U1BONXZOT0pGZmlpOE9ucGVxYm1VeUFhSm9SazNETmZ6cmE1OWo4Wnhrck0rWlBXNGxzZEZvd3ZIOFV1dytWb0NCNFY2NVNvVWNheGFsWTUyTk5pTWoxejJhVENiRGQ1NVlpeDFIOHBCZlhHMVpNNjhVSnd2S2tKT1poUFU1czhldGhCNDlURzZ5MVkwS3FFZFgwUnFOSnJ6NTJTR1UxVFFCQUVJQ2ZLU0JpVGN5bVVTVVZqZmlSSDRwTGwyNUtqMFBnaUFnSjlOU3RYMzRYREdPNWhiRGFEVGgwTmtpSERsZmpJemtHQ3laazR3WjBXRzMvQitDSThNS1I2N1RHY2Z6U3JEdDRIbnA5dHBGNlpnUjdWcWZjUUE0Y3I1WStuMjRndzg5dmp5YWo0Tm5ManU5cnJ0R2pXQi9id1Q1ZVNObytML0IvdDRJOEwzK1BsdS9lRFpPWDd3Q25kNkFqL2FjUmx4VUNBSjh2UUFBMXpwNnBQZDdUR1N3ZEV4UG4xYnE0YjVtNFN5NHFWVndVNnV3ZkY0cVB0aDlFbzJ0blU1ZkkwMGV3YVFmZnljaW9udWNXZzZZVENibzlYcUlvc2cyR1RSbEdEQVRFUkhSZlM4azBCZlBiRnlNdDc0NGdpOE9ub2ZHVFlXY3pDUUFRR3hVQ0dLalFseGE5M2hlS2JZZnlnVUFQTHQ1S1lJRGZGeSt4b0xTR2dDV0lOZldrTURSVmJHeUc0TEJvb3FyMkg0NFQ2cStCSUJGR1luWXZHSXVQdDEzRnJsRlZSQkZNNDdsbHVEVWhYTE1TWWxCVG1ZU0VxYUhqVmxIRkVXY3YxeUZMNC9tajZrY1RrK2Nqc2ZXTFpDQ3VCczF0M1VEQU54dUdFNFlIT0NERjdldXhKcUZzN0R0VUM3S3Foc2hpbVljenl2RjZZdFhrSk9SaVBXTE15YTlvbGM3cUVOYlZ5OGlRd0lnbDF2L1EydEFPNFFEbzRMTDBTMUozdDE1SElYbGRRQXMxYlhmZTNyOW1CN1NScU1KNWJWTnlDK3V4c1h5T3F2aGtiTm1UTVBHWlhNUU5Wd0IrOWk2QmNqSlRNU24rODZpZFBqeDV4ZFhJNys0R2w0ZUdzeWFNUTFwQ1ZHSWl3cHh1WGUzczBSUlJGNXhsWFRiMFhEREVidVBGZURMby9uUzdZemtHRHkwTXN2dS9udFBYb1JHcllLZnR3ZThQVFh3ZEhlRFJtMFo1TmZaMDQ5amVTWElMYnArRGVrT2hnUW1UQXUxQ3BqZDFFb0UrL3NnMk44YklZRytVcUFjRXVBRER5ZmFiWGg3dW1QanNqbjRiUDlaYUFkMStNM2JYK0o3VDY5SFdKRGZtQXJ0MFQ4Ym8xLy9ybEd0TjNxRyswaFA5WkJLSWlJaVI4eG1NNHhHbzgwUC9Ja21DLysyUTBSRVJBUWdhMlk4K3JSRCtHVHZHYnozNVFrMHRuYmkwYlh6WGFyMEVFVVJIKzg5ZzJPNUpRQ0F4OWN2UkdaS2pNdlgxdHJlTFlXYWFRbFJVS3VVcUc5dVIzdDNIencwYmdETU9EeXE2dFBQMndPaUtPSmlXUjMyblNvY1U0M3JybEhqc2JYek1UOTlCZ0RnaFVkV1lHNXFMRDQ3Y0E1dG5iMHdHazA0ZDZrUzV5NVZ3dC9IRSttSjA3RnlmaHJxbXRxeDdkQjVxY2N1QUlRRitXSHJtbXlwN1VkcFZRTnFHcS9CUStNR2xkTFM1KzlLYlJNcTZwb0JBTUgrM2pZZjMvVHdJUHpnbVEwb3FXckFwL3ZPb3JtdEMwYWpDVWR6TFlIM2xsWHpzQ0k3emVxNHYzMXlyVlVJUHVKaVdTM2UzbmJVNWpiUmJNYXYzOXdPcFVLT2FXR0JDUEwzaHFlN0d6dzBhdlQwYVpGZlVvTytBVXVMREI4dmQ4UkdYditBWWVIc0djZ3Rxb0tudXh0KzhNd0dCUGg2b1Y4N2hOeWlLaFJYMXFPOHBzbXFCWVpDSVVkbWNnelc1YVFqM0ViMWVYaXdQNzcvekFaVTFEVmp4K0U4VkY1dEFRRDBEUXppMUlWeW5McFFEZ0JJaW8zQTk1NWFkOVBWUi90UEZlSk1ZUVU4M2QyZ1ZpbWtGaEVOclIxalh0K0lFUHVWOGdQYW9URmhPd0FreDBiZytTM0xIRlkrRjFjMlNPK0g4V1NseFNFeU5NRHU5b1RwWVZpMVlDWkNBMzBSRXVDRGtBQ2ZTUW5oVnkyWWllcUdWaFNVMUtDcmR3Qy9mR01ib3NPRHBOZEZxWkFqZnRTSFR1NGFOYUlqZ2xEYjJJWlA5cDFCVDc4V0pwTW9WZGl6UFFZUkVSSGQ2eGd3RXhFUkVRMWJrWjBHdFZLQjkzZWZ4Skh6eFNpdmJjSkRLN0l3eTBFVjVZMEt5MnF4L1hBZW10dTZJSmZMOE16R0pUYUhoVTNFamlONVVpL29CY1BCY0V0SEQ5NzYvTERWdmtreDRialcyWXZmdmI4SFBYM2FNZHV5MHVMdzZOcjVWaUZjZWxJMFV1T2pjT3BDT2ZhZnZpUlZKM2YyOUtPa3FnRVByY3lDVENaSTRhT1hod2FibHMvQm9vekVNV0ZubjNZSU80L2t3eDViSWZGb0tYR1IrUG0zSHNhSi9ETHNQSktIZ1VFZGpDWVIwZUZCTnZkWEtaVmpxa2RIVXlycy96WFgwOTBOWGg0YTlBME1vcXErRlZYMXJYYjMvZHE2QldPcW5KTmlJL0Q0K29XSW54YUtrT0hLWnFWQ2pwTUZaVmF0RUlJRGZMQTRNd2tMWnM5d2FsaGR3dlF3L04xekcxRjF0UVVIejE3R3hiTHJiVkUwYmlwOGJkMkNTZmxxcTYrM0I1cUhCMGJhRXo4dEZOUHRQTzhBck1MbHVhbXhlRzdMY3BzVjRhT0ZCZms2RlRCbkpNZlliVDB5d2wyanh0WTE4OGRkeXhVdlBMd0NicW9UT0gzeENveEdreFF1QThDU3VjbFcvYVVmWDc4US8vWE9MZ3dPNmFWdkxRQ0F0NmNHRHl6Sm5KSnJKQ0lpY2hhcmwybXFNV0FtSWlJaUdtVlJaaExDZy8zeDl2YWphTHJXaFZjLzJvK28wQUJrSk1kZ1prSVV3b0w4b0ZESXBmMk5SaE9hMjdwdzZjcFZYQ3lybFlibkJRZjQ0UGt0eXhBZEVXenZWRTViTlg4bUt1cGFFT3p2TFlYZG9RRStVZzlsd05MT1lFWjBHSjU2SUFkK1BwNllNVDFNYWpXUUdoK0p6U3V5eGd3bXU1RkNJY2ZTckJRc25wT0VDNlcxT0gzeENrcXJHL0RNcGlWUXE1VElTSTVCUm5JMHdvTDhzSFpSdXMxZ055elFkOHcxQVpiMkFXRkJ2bmh3NlJ6RVR3c2Q5N0hLWkRJc3pVckJ2Sm54MkgyOEFBQmNibEhpU0xDL3QxU2xmQ05CRUJBVEdZeU5Tek9SSEJkcHRYMXBWc3FZMjJxVkVuL3p0ZFg0OVp2Ym9WSXFNQ2MxRm5OVFkxMSs3ZU9taFNKdVdpaTZldnB4N3JLbG12emhWZk1tUElUUm5yQkFYd2lDWVBNZm05NmVHcVFuVHNlV2xmTWNydkgweHNWb3ZOYUp6cDUrYkY2UmhUVUxaem5WczNuSm5HU0VCL2xoVUtmSGtNNEF2Y0VJZzlFRWt5aENJWmZCejlzVHFmR1JEc1B0VzBFdWwrSHJtNWNpTXlVV0I4OWNRazFqRytSeUdiTFM0bXcrTjlFUndmajc1emRoMjZGY1ZOUTFReTZYSVRVK0NvK3N6aDYzcHprUkVSSFIzVTR3ODJNTUlpSWl1aHMxMjYrVW5ReVdvV3VYY2ZCc2tWVVE2YTVSdzkxTkJlMlEzcXJIcnBlSEJxc1h6TVNLN0xReFFmVE5HbWtiRVdVakpEYVpSTWhrd3BpQWIwaW54NjVqQlZpVWtlaHlNS2tkMU1GZG8zYnBXTFBaRExQWlBPbkRaQWEwUTJqdDZBRUFoQWY3V2ZWMW5naXoyUXlEMFFURGNNaHBNSm9nQ0piWDBGNWx0Q045QTRQd2RIZTc2eWEwajd4V2dpQk02TnBIaHQ2TkhuaEhkNTlMYlVvRUJnWWlLQ2dJU3VYRTMvZk9LcndHL09nbzhGL0xnUFJiOFphWjR2OUhFQkhkTFc3Vm4vTjBmMk1GTXhFUkVaRU5Db1VjYTNObVkrWDhtYmhjY1JXRjVYV29xbTlGZTFjZnRJTTZLVmdXQkFGQi90NklqUXhHZXVKMHpFeVlOcW5COGdoSEliR3R0Z1J1YXRWTnR3OXdOVndHTU9HdzBsa2U3bTZJZGFMZGhETUVRWUJLcVhCcW1KMHp2RHcwazdMT3JlYnFhM1V6UXl1SnlMSHUzZ0Y4dXY4c2xBbzV2dkhRTXVuK3ZvRkJmTFRuTkdTQ2dCY2VXWEVici9EdWM2cWdERDM5ZzVpVEVpTzFPSEtGZGxDSHl4Vlg0ZVdoUVlxTmI3bmN5R1FTY2Fid0N2eThQYVNaQlpQaFFta05paXNiRUJNWmpFVVppV08yR1F4RzlBNE0yaDIrTzU3dTNnRWNQbGVFRFVzeWJ1cURYQ0s2ZnpCZ0ppSWlJbkpBb1pBUHQ0ZXdET2t6bVVUMGE0ZGdNQnFoVkNqZzZlNDJidDlaSWlLaWlSalNHNUJmWEEyVlVqRW1ZTlliak1ndnJvWXdpUUh6dFk0ZTlQUnJiUTVOdlZoV2kxTVh5dkgwZzR2aDQzWHpRelJ2cDJONXBiamEzSTd3WUwrYkNwZzd1dnZ3OXJhamlJc0tjU3BnemkrcHhudGZua0JZa0I5UzRpSW45SUhlbVl0WDBOVFdoWXlrYUt0MlVjV1ZEVGhaVUFidGtNNHFZSDUvOTBsY0tLM0ZZK3NXV0cxenhudTdUcUNvb2g1WDZwcnhrMjgrTk9IajdUR2J6ZEFiakhhM3l3UmhUSS83a1cvWU9HTHZRMUs5d1RpbGZZZHZ2RmFpK3gxL0dvaUlpSWdtUUM2WDNmWC95Q1lpSWhyeCtZRnpLQ3l2UTJaS0RGNTZkTldZYlh0T1hFUmRVeHRPNUpmaXdXVnpuRnF2dTNjQXRVMXRVM0dwQUlEWXlHQnBXSzFPYjNENnVKR3cwV0F3VHVnNFYxb21qVFkzTlJhN2p4V2d1YTBMNXk1VlRtanc3OTZURjlIYTBRTTNsZElxWUI0WjFucmpONXpNWmpOOFBOMmgweHZ3MTUzSGNhRzBCbC9mdE1ScXdLODl4L05LVUZSUkR3QjRhRVdXZFAvdVl3VW9xMmx5K3RwSGZQL3A5ZEkzdTdwN0IvQ1ByM3hvZDkrMGhDajg3WlBycE52YkQrVmkzNmxDaCt0LysvRTFOb2N4Lzh1ZlBwT0dFMCtGbExoSWZPL3A5Vk8yUHRIZGhnRXpFUkVSRVJFUjBYMm9ycWtOaGVWMUFJQ3N0RGlyN1V2bkp1UGRuVzA0Zkw0WUs3TFRuR3FkVkZIWGpMZStPRExwMXpwaWRLRDQvVisvTStIakozcHRyLzc4QmFmbUNWVFh0NkxYenZEWStHbWhhTzNvd2JsTEZYQlQydzZzZy95OEVSSGlMOTJ1cUd0R2EwY1BaRElCT1psSlZ2czN0M2NEQUNLQ3h3Yk1naUJneTZwNW1CRWRobmUySDBOUlJUMyt6NnVmNGNrSGNqQW5OZGJoWTZpNjJvS1A5NTRCQUt4ZU9BdEpzUkhTdHFhMkxsVFVOVHM4M2haYlZjUktoWHhNOVhlZmRnalY5YTEyMS9CMGQ0UEhEZSs5N2o2dHd3OEs1czlLUUo5MnlPNzJjNWNxTUtRellNbmM1REVWMEgwRGd5Z29xVUdBcnhmU0V1eTNOQW1mcE1HN1JQY0tCc3hFUkVSRVJFUkV0MURWMVJaOGVhekE3blpIYlFRQVMyajN5bCsvY3JqUE14c1hqOXVEZC91aFhBQkFUR1N3MUFwcXRPeFpDZGgxckFDZFBmMzQ2c1FGcDNyN2U3cTdJVG9peU9yK3RzNWVEQXpxNE8ycGdiK1BwOTNqZFhvam10dTZJSk1KbUdaanNPM29vTkhXZG51YTI3cGdNSm9RNk9jRmR6Zlhad3pZODlXSkMxTGxyejJsMVkwb3JXNjB1VzFGZGhvZVc3ZEF1bjJ5b0F3QWtKRWNZL1hOcWZhdVhta1dSRXlFN2FtWnFmRlIrT21MRCtIVmovYWp2cVVEeFpYMURnUG0xdlp1dlBiSlFaaE1JbExpSXJGbFpkYVk3WnVXemNIeWVha09INTh0dHVaU2VIbG84RGVQcjVGdUYxZlc0L2Z2NzdXN3h0cEY2Vmk5Y05hWSsxNy81QUF1bE5iYVBXYThpdnZpeW5vTTZReDRkTTM4TWEwdXF1dGJVVkJTZzhnUWZ6eXhZWkhETllqb09nYk1SRVJFUkVSRVJMZFFuM1lJWlhhQ1JtZU5kL3g0YlNCT1h5aVh3czZIVjgyenVZOWNMc09tNVhQeHp2YWpPSFMyQ0hOVFl4RnRKOUFja1J3WGlXUWJ2WW5mMlg0VVp3c3JNRzltdk1PZ3V2SnFDMzd6OXBmUXFGWGo5di85NlV0YkhHNGY3VmR2Yk1QVjVuWnNYVE1mczVPaW5UNE9BSXhHRTB5aUNBQXdHRTBBQURPdVA4Y3lRY0NzR2RNbk5GVFBiRGFQcVp5Tm4zYTlCWVoyVUllQ2tob0F3TEtzRkt0amF4c3RMVWk4UFRYd2N4RFcrL2w0NHUrZjM0VDlweTloN2FKMHUvdGQ2K2pCLzN0M04vb0dCaEVhNklzWHQ2NjBxdG9PQ2ZSRmlKM2pwOHJJYyszcXJBdVRTWVRSWkhLNGo5NWdoRGlxeW5ya25LTFpiUGRuU0ttUU8xWFZUblEvWWNCTVJFUkVSRVJFVXlwdStOdmtsZDFBdXVOODhyNlFIQnVCZi83T28zYTN0M2YxNGc4ZjdMTzdYUkFFL09MYld4MmVJOUJCMk5uUjNZZFA5bGxhSVN5Y1BjUG1nTDhSODlNVGNQcGlPYTdVTnVQTnp3N2pweTgrQkE5M040Zm52dGZzUGw2QVBTY3Vqcm12dXI1VmF0RXhMU3hRQ3JzSGgvVDRaTjhaNkExR3ZMaDFwYzMxaG5SNi9Qck43VWhMaU1LR3hSbFd6K2VWdW1ZcDZOeHo0cUxWdWR1N0xiMkZqU1lSdjN0dmoxT1A0ZFdQOW8rNS9lRFNUTVJHaGFDMjhScGUvV2cvZXZzSEVlam5oUjg4c3dFYU54WDZ0VVB3MEtnbk5KUndzblgyOUFNQWZMMDhYRHIrOExraWZIN2duTU45ZnZTZmY3VjUvK1VyVisyMllMSFg5NW5vZnNhQW1ZaUlpTzVLWnBrS2dxaS8zWmRCUkhUWDBnMTNZYmdWQVpLbkV2QlFBaTBEVTM2cXU0SmFwVVJvb085TnJlSHE4YUlvNHAzdHh6Q2tNOERQMjJOTVd3Wjd2cjVwQ2Y3dDlTL1EwZDJIMXo4OWlPOCt1VzVNVzRFN3dmLzd5eTZIclVWYWhuc1dmM0h3UFBhZXZHaDN2MmxoZ1hqeWdad3g5M2w1YUJBUzRBUEFFdXAyZFBkQnFaQkxyVDRDZks5WEVjdGtBcXJyVzlIYTBZT28wQUNzeTVsdGRZNVA5NTFGYTBjUGRBWWpWbVNuV1FYTW9uaTlvcmFrcXNIdXRXb0hkUTYzTzdKa2JqS0tLK3Z4MnNjSFlEQ2FFT0RyaFI4Kyt5Qjh2UzFoN21zZkg0RFJaTUxYTnkxQmVMRC9PS3ROUG9QQmlDdkRQWitEL2IxdmFxM2sySWd4L2EwQjROU0ZjZ3dPNmJFaU93MHkyZlUvQTN2NnRNZ3Rxa0tRdnpmU2J3aVJLK3BhVURlRkF5eUo3bVozMXY4UmlJaUlpSnhtUFRTR2lJaWNkNnYvRkUwUEF2YlhBcyttV1FMbnU0bkpKT0pLYlJPYTI3dGhOcHNSRXVDTHhPaXdPeTVrZGNiN3UwNUt3OXFlM2J3VWJtclZ1TWNFK25uajJjMUw4Zm9uQjNHbHRobXZmM29RTHorNjZvNTYvTFdOYmRBYmpGQTV1Q2FWVW9IdTNnRjA5MXAvMGlHYXpUQWFUVkFxckk5ZmtaMkdGZGxwQUlENjVuYjg4bzF0bUJZV2lCOC92OGxxWDdWS2lSZTNyc1QvZldzSGRoek93L1R3SUNTUEdwWlhVRktEVXhmS29YRlQ0WHRQcmJQWlZpTXhPZ3gvOTl4R200K2h0MStMTno0OUJBQjQ2ZEZWOFBiVTJIMjhqb1FGK3FLbHZSc0dvd2tSSWY3NDdwUHJwSEQ1M0tVS1ZGNXRnVXdtVE1rSFVBT0RPdngxNTNIcGRwZU4xK1B3dVNKb0IzVUlDL0pEWkdpQTFmYVIxOG5SSUw4UmMxSmpyUVlsWGl5cnhlQ1FIbHRXWmxuMVlNNHRxa0o0a0o5Vks1ZlA5cDlsd0V4a3g1M3pmd01pSWlLaUNUQXJOQkRHNlM5SlJFVDJhZldXSHJCeXVmeVdWREYvT3dONGVUL3duK2VCLzNNWHpjNHFLS25HSi92T1dvV1NIaG8xSGw2ZGpVVVppYmZweWladTk3RUNuTHBRRGdEWXNDUURTYU9Dei9Ga0pNZGd5OG9zYkR1VWk2S0tlcnp5MTYvdzdjZlgzSEh0TW43MWd5Zmc2Y0kxalRkb2JpSWlRd1B3dFhVTDBOeldqWmhSQXc4N3V2dnc3czVqVUNyaytNNFRhKzFXQm51NHV5RitXcWpOYlNQRC8veDlQSkdaWWoyWWNTTGlwb1hpb1pWWldKYVZJbjNRTURpa2w5cEtyRm1ZanJBZ3Y1czZoeTA2dlVGNkg5cFNVRktEN1lmekFBRHJjbXozamc0UHRselhSMStkd3RuQ0NvaWlDS05KeEV1UHJweFFMMndpbWh3TW1JbUlpT2l1Wk5ZRVF0UVBRQWJIdzF1SWlNaWFRUVRhQndYSVpESW9sY3BiRWpDSGVsaEM1djg4YndtYXZ6Mzd6dS9IZlBETUpYeTIzM1lQMTVFcXpHc2RQZGhpWjBqZW5lVG8rV0o4ZVRRZmdLV2ljK095T1ZiNzNEaDQ3a1pyYzJaalNHL0FuaE1YVVZYZmluOTcvUXQ4ODVFVmlMTVRodDR2L3ZqaFBwVFhOTm5jTmhJSUE0QkpGR0V5aVJBRXdXYnY1QjgvdHhGUllZRU96M1hweWxVQVFHcTg5U0JGVjl6WXd1T0QzU2ZSMnorSWtBQWZQTEFrQTljNmV2RG5iVWR1Nmh3NW1VbGpLb2o5dkQzd3M1Y2ZsbTZYMXpUaHpjOHNWZG5IY2t2dzRWZW5BQUR6WnNZamUxYUN6VFdYekVsR2ZuRTE2bHM2cElwOGhVSU9QMi9yZnMxR284bnV3TDZKRFBrem1jVHhIaXJSZllzQk14RVJFZDJWWkJwZkdBZmFJUmg3Y2Z2R3p4QVIzWDNNQUhxR2dBR0RETzd1Q3FoVUtzaGtzbHR5N3JYUlFLZzc4Ty9uZ1I4ZHRkeVhIdVQ0bUlrU0FQd21hZHpkeG5XbHR0bHV1RHphdmxPRm1CWVdpRG1wc1JOYS83MHZUMkJnMFBiWCs0ZDBqcitoWXphYjhmb25CK3h1RHdud3hVTXJzNlRiWHg3TngrNWpCUUNBNklnZ2ZHUHpVcXNndWFPN0Q3OTUrMHZrWkNaaFdWYUszY3JrelN1eW9GVElzZk5JUHJwNkIvQ2JkM1poUlhZcU5pMmZDN1hxOXZjKytXRDNTU2prOGdrZjE5T3ZkZm1jdmw3dUNCN3UwWHd6RkFySDF6MmdIVUp4WlQwQUlHRjZtTjNRMUI2bFF1N3daLzFzNFJYa0ZsVkJKaFB3L01QTG9WUXFvTk1iVU50NGMyMGhVdU9qeHR3V0JHRk1sYm1iK3ZyN0ppc3REb2ZQRlNFcE5nSmZjOUFmM0YyanhrOWYyb0syemw0TURPb2drd2xRS1JVMkg5OUhlMDdqb3oybmJhN2p5cEEvSXJMR2dKbUlpSWp1V21hZjZUQzBsMElsMkIvcVEwUkVZMmwxd05VZUFVcWxBcDZlbmxBcWIyMG9tQjRNdkxFV0tMd0dWSFpiL25zbjJuRTQxK2w5dHgwNlArR0F1YWl5M21ZdllHZGRLSzIxdXkwNklnaUFKV0QrWk84WkhENVhKTjF2YjBEZmpzTjU2T29kd083akJjaE1pWEhZK21MRGtrd0UrZnZnTHp1T3dXZzA0ZnpsS3F6SVRzUGhjMFhZYzhMMkFEMmp5VklaZXZoY0VZN25sZHBkMnp4Y1RUb3dxTVAzZnZXMnpYMGVXWjJOcFZrcE5yY1ZsTlRZWFh1eU5WM3JSRUZKRFZaa3A5bHNKVEU0cE1mSGUwOWpVVVlpRXFhSDNmVDVjb3VxcENyYVAzOHg4YXJpN3o2MXppcnNIZEhRMG9FUHY3S0VzRE1UcG1GNnVPV1RuOUJBWC96c3BTM2pydjNxUi92UjFUdUFCNVptWXZZTncvRjh2TnlkdmthOXdZalZDMmRCclZRZ3Y3amFxV1A4ZlR3UkUybS9pajQxUGhLUklkWjluQ2VxdkxicHBzTjJvbnNWQTJZaUlpSzZLd21DQUlWQ2dVR2ZlT2c3cStBbU0wQnhhd3J3aUlqdVNrYlJVcmxjMTJQcHUremg0UUZmWDE4b0ZJcGIwaUpqTkU4bHNDakM4Z3VwVTNDQzVwczdmRUE3aEtyNlZxZjNiKy9xUTlPMVRyczlkVzM1enVOcnBLL2ozNml6cHgvLzgvbGh1OGNLZ29BZjJ4a0NCNHl0Q0oyVEVvTlRGOG94UFR3UTMzbGlyYzBxNDRhV0RweS9YQW5BK2I2N1dXbHhDQS95dzF0ZkhNYmo2eGNod05jTFJwTUl2Y0h4aDc2aWFJWmVkTzZEWVh0cmpZVFZ0dnp5KzQrNzFJTzV0TG9ScjMxc3Z5b2NBRVJSUkZOYkZ3Q2dxcjRWLy9Lbnp3RllnbnRiejluZWt4ZHh0ckFDRGEyZCtPbUxEOTMwTndXTzUxdUNlWmxNZ0NpYTRlL2phYk1seEdoR2t5Z05wcFBaK1RudjdoM0FIejdjSjFWRXkyVFg5MU1xRmVPMjdRQUF1ZHp5MlB5OFBaemEzNTZyemUxNDc4c1RFem9tSXpuYVpwdVd6SlFZaEFmN0lUeklEMzQrbmk1ZjA0alc5bTYwZC9kaDJrMDhQcUo3RlFObUlpSWl1bXZKWkRLbzFXcjBlVWFodTdNWlhuSWQzT1FpSUFEcWlYODdsb2pvbnFNekNZRFpESzBCYU5OYTJtSW9sUXBvTkJyNCsvdERyVmJmc3ZZWWQ1UE9udjRKSDlQZTFUZWhnTmxSQ09ldVVZOTdmR3hVaUZQbmlac1dpaDk5NDBHRUJmcmFyRndHZ00rR2g3b0Yrbm5oZ1NVWlRxMExBQkVoL3ZqNXR4NlJQcUJZbVoyR2hiTm4yTnozdzY5T29haWlIc3ZucFdMVmdwbDIxNnhyYXNjYm54NkV1MFp0dDNMV3c4SHpvMVlwWFdyVm9YVFFuaUsvdUJwNXhWVW9yVzRjMDc3RTA5ME5zNU9pRVJyb2EzVk1kKytBVkRuKzFBTTVOLzF6VmxiZGlLWnJsbkQ3bVkxTDhKY2R4eEFTNElQdlA3UEI0WEhIY2t0UTE5UUdiMCtOelNycXZvRkIvT0hEZlRkVlRUK1ovTHc5TUc5bVBKcmJ1bERmMG9HUUFCK3BtdnBHVmZXdDZPanVnMUpoKzMzZDNOYU5FL24ycStWZHRYcmhMSGg1YUNaOVhhSzdHUU5tSWlJaXVxc3BGQXA0ZVhsQnFWU2lwNmNITGYzOU1CcU5FRVZSK3BvdEVkSDlUaEFzQS8zYzNTMXRNWHg4Zk9EbTVnYUZuV0RtZnFleUU4UTZjaWYwSDdiSFVjVmxYbEVWeXFvYkFRQlBiRmhrTjRTMlozVDF1N3RHYlRjY0gvbGZzcitQSndKOHZleXUxelVjZEFxQXcvM3NtWW9lek1melM2VWhmbXFWRWpxOUFkUENBdkdUYjI2R1RDYkRmL3g1SnhwYU9zWWNJNXJOTUE1WHFQLzN1N3VkdW9aWGZ2S3MzU0I2MzZsQ0FFQktYQ1FXeko2Qm83a2xLSzF1ZEZnNXI5TWJzUGVrcFdYSjZnV3pySG84ZC9YMDQ1Vy9mb1hXamg3NGVMa2pNVHBjcW1TZlNyMERnMk9HSFBacnIvY2lqd29MeFBNUEwwZE53elg4KzFzN0FBRFBQN3pjYWcyajBZUi9mT1ZEQU1EOGROdURBTHQ2KzFFNi9ONmVUTm16NGlkOVRhSzdIZjgyUVVSRVJIYzloVUlCZDNkM3FGUXErUHI2UXEvWHcyQXd3R1F5TVdRbW92dWVJRmhhWWlpVlNxaFVLaWlWU2lnVXRvZGhrVVdnbnpmYzFNcHhoKzJOa01rRVJJWGVmSS9YVzAybk4walZ5M05TWTYzNjg0cWlpSU5uTG1OUXA4Zm1GVm0ybG5CYTczQ0E2Nmo2ZURKTVJRL21xTkFBQlBwNklTc3REaG8zRlg3OTV2WXhBL1A4dkQzR3RQUG82ZE9pYjJBUWJtb2xBdjI4cmRicjdPbUhkbEFITHcrTlUvMkpLK3FhcGFCMHpjSlpBSUFIbG1UZzFZLzI0LzFkSi9GM3oyMjAyZVptMjhIejZPb2RRRWlBRDViUHMrNUZzL2RVSVZvN2V1Q3VVZU43VDYxSFhuR1ZjMC9JVFRJYVRTaXBhbkM0VDB4a01FSUNmTkRhMFlQQzhqcWszOURYK1hoK0tmb0dCakV0TEJBcGNaRTIxMWc4SnhtTDV5UlAyblVUa1gwTW1JbUlpT2llSUpQSnBOREV6YzBOWnJPWjRUSVIwVEJCRUt4K2tYMXl1UXpac3hKd0xMZkVxZjB6azJPY2FtdHhwOWwyOER5NmV3ZmdvVkhqYStzV1dHMnZiV3pEdGtPNU1Kdk5tQjRlaE5sSjBTNmY2MXBuTHdBZ3lOODZjSjFNVTlHRGVldWErZEx2NjV2YnJiYS91SFdsOVB0KzdSRCs5VFZMYithWEgxdU41TmlJTWZ1S29vaWYvLzRUYUFkMStNNFRheEFkRWV6d3VzeG1NejRmL2hBZ0xpb0VTY1ByelVxY2pxVFlDSlJWTjJMUGlZdlljRU5yay96aWFoek5MWUVnQ0hoNjQyS3I2bVVBeU1sSVJFRkpEYjcvOUhwRWhQaFBlY0E4RXNJSEIvamc1eTgvTE4xZld0MklWei9hYjdYL2hpVVplSHZiVVh4KzRCeFNZaU9rNnZxZVBpMTJIU3NBQUR5NmRyN1ZjYUlvMnUxdlBwbEdmOGhBZEw5andFeEVSRVQzRElZbVJFUTBXVFl1bTRQTFY2Nk8yNC9aeTBPRFIxWm5UMmp0SVowZW9tai9ROUFoblg3Y05iU0RPb2ZiNVhLWnc3WWRaZFdOT0pwckNkQ2YyYlFFM3A3V2xiU3hVU0ZZdFdBbURweStoTC9zT0liSUVIK2JGYm5qYVdqcGtBYklPVE5BOEdaTVJRL21pZmpMam1QbzZkTml5ZHhrcTNBWkFJNmNMMFpIZHgvU0VxTEdEWmNCNEdSQkdXb2IyeUFJQWg1ZnYzRE10bWMyTHNZdjM5aUduVWZ5NE9mdGdRWEQvYSt2MURiaDdlMUhBUUFQcmN5eTJYc1pzTFNqK05sTFcrQTd6cURBeVRJMC9CNXdkMU5adHFHUkFBQVBNa2xFUVZTTmFjVXlNaUR3UmxscGNUaDhyaGgxVFczNGVPOFpQTDF4TVVSUnhKKzNIWUYyVUlmNTZRazJIOXZGc2pxODhlbkJxWGtRby96dzJRY3hJOXIyYzB0MHYySEFURVJFUkVSRVJIUURUM2MzZlAvcDlmakRoL3ZRTmx4OWV5TmZidy84N1JOcjRlZmpPYUcxLy8ydG5XaHU2M0w1MnN4bU0zNzRIKzg2M0NjdUtnUS9mbjZUelczYVFSMytzdU1ZQUNBbk04bGhaZkxtNVhOUld0MklocFlPdlBYRkVmejR1WTBUcnRyTUxiSlV4a2FHQnJoVVhUd1JVOUdEMlZuRmxmVW9xcWdIQU5TM2RPQnM0UlhNU1ltVnd0VGF4bXZZZGlnWENvVWNtNWZQSFhlOXpwNStmSEh3UEFCZ1VVYWkxV0RJQUY4dnZQRHdjdnp4dzMyV1lMdGZpL0FnUDd6NTJTRVlqU1lzbUQwRGF4ZWxPenpIclFxWGdldTlsalZxbFZQN3kyUXlmT09ocGZqbEc5dHdzcUFNQWI2ZWFPdnNSWGxORXdMOXZLd0M5eEZCZmw1WVBDZko2ZXZxN09sSGNXVUQvTHc5a0pZUU5mNEJ3M3c4cncvNkUwVVJoODRXb2JpcUFYS1pnTlVMWmtuVjVrVDNBd2JNUkVSRVJFUkVSRGFFQlByaWY3LzhNQTZkdll6Y29tcTB0SGNEQUFMOXZEQW5KUlpyRnM1eXFUVkc4RGh0SWt5aWlHc2RQUTczR2E4U09ORFA5b0E4czltTS8vbjhzTlNiOXpFYnJURkdVeWprK01ibXBmalZtOXRRMDNBTk93N25ZY3VxZVE2UEdlMWFSNDlVS1owOWMrcUhvMDFGRDJabnBjWkg0VisvK3hpTzVwYmc5TVVyZUdmN01YeTg5d3l5WjhZak5pb0VIKzA1RGFQUmhPZTJMTE1LaTI4a2lpTGUrdnd3Qm9mMDhQYlVZTXRLMnoyd1UrT2o4T0xXbFhqenMwUFlmaWhYdWo4bk13bFBQWmd6bVEvdnBqVzNXWDUrL0Nmd2dVeFlrQitlZTJnWjN2enNFSFljemdNQWFOeFUrTTRUYStGbUo2aU9DZ3ZFVXc4dXRycS92cmtkMncvbjRja0hGbzBaSUhtcHZBN0ZsUTJJQ1BHWGpqTWFUZGg1SkE4TE14SVJHdWpyOEJyTlpqTis5OTRlbEEwUGdnU0FrcXBHL1BEWkIreFdqeFBkYXhnd0V4RVJFUkVSRWRtaFZpbXhZVWttTml6SmxQcjczMnpmMWI5NWZJM0Q3UzN0M2ZqblAzNXFkN3NnQ1BqRnQ3ZE8rTHhtc3hrZjd6bU5rcW9HeUdRQ25uOTRPVlRLOFdPQnlOQUFiRmljZ1YzSENyRC85Q1drSlVRNUZaejFEUXppVHg4ZmdFNXZnSyszeDRTcVNsMDFGVDJZSnlMUXp4dGIxOHpIcHVWemNiYXdBb2ZPWHNiUjNCSXBaSStmRm9yTTVKaHgxL2w0N3hsVTFiZENFQVI4ODVFVjhIRHdtTnpVS3ZoNWU2S2p1dytBNWYwUkZ1UUxrMG0wMlh2NWRxbHZzZlN2anB6Z1FNem9pQ0FFK0hwSmp5L0Exd3V5Q2JSRUd4elNZOWV4ZkJ3NVh3eFJOT1BOenc3aEgxN1k3TEN0MnBkSDg3SC85Q1VjT0hNWnM1T2lzUzRuSGRQRGcyenVXMVJSajdLYUpvUUUrT0RaelV0UlVkZU1iWWR5c2YxUXJ0MXZFUkRkYXhnd0V4RVJFUkVSRVRuaGJ1NzEzOURTZ1UvMm5jR1YybVlBbGlEMDlNVXJPSjVYQ3IzQktQMHlHRTNRNlEzU2JkM3dmNDNEUTlQTVpqUGUzbllVUC8vV0k5QzQyVzkxME5EU2dkYytPWUQycmo3STVUSjhZL05TdXhXbmsybXFlekE3T3o1WU82aERUNzlXYWd1aFVNaGhOSnBRZWJVRi8vRGZIMkRoN0JsWU9qZkY1dEREQTZjdlNRTW1IMXlhaVJuUjRWYjdHSTBtNUpkWUJ2blZORndEWUJtZ0dPenZnK0xLZW55Njd5d09uUzNDaXV3MExKdzlZMHFIVUpyTlpnd005d1MzOTlNaGlxTFVQaVRLeVlCWkZFVWN6UzNCemlONUdOSVo0TzJwZ2NGb1FrTkxCLzdsdGMrUms1bUV0WXZTN1ZaRUc0MG1ITTh2eFZmSEw2QmZPd1NaVE1EU3JCUnNYRFpuek0reE9Ed1VldlI5cXhiTWhORmt3ckc4VWx3b3JjR0YwaG9reDBiZ2dhV1ppSjhXT3VZOEk5OXNXSmlSaU5pb0VNUkdoV0QvNlV0b3VvazJPRVIzR3diTVJFUkVSRVJFUlBlNGh0WU9LVndHTEswcnhtdkRNVUl1bDhGRG80YWJXb1d1M241MDl2VGprMzFuOE96bXBWYjdHZ3hHN0Q5OUNWK2R1Q0JWMEw2MGRlV2s5Nk1kMEE1Sm9TWmdDVGtCb0wycmQ5d0JpTGIwOUZsNk1CdU14akhQaTRkR0RjTnd1SzVTS2xCWVhnY0FWaUcyS0lxNDJ0eU84cG9tRkZVMm9QSnFpM1JOYzFOajhjanFiQXdNNnJEdlZDSHlpcXR4OE14bEhEcGJoTlQ0U0N6TFNrVnFmQ1FFUWNEeHZGSjhmdUFjQUdCT2FpdzJMTWtZYzQ3UzZrYmtGMWZqWW5tZDlEZzlOR3FzV1pTT2xkbHBVQ2prdUZSZWg4OE9uTU8xamg1OHR2OHNkaHpPUlZyQ05NeE9tbzZVdUVoNGVXamdxa3ZsZFRBWVRYQlRLK0dtVWtJUUJKeS9YSW5CSWN0Z1NuOWYyNjFaaWlycU1UQ29nNWVIQnJHUlk0Y2JkblQzUzg4dllIa3Q4NHFyc2V0b1BscUhYNHNaMFdINDVpTXJZREtKZUcvWFNSUlgxdU5ZYmdtTzU1VWlOVDRTMlRQamtaWXdEUm8zRmZRR0kwNFdsT0hBNlV2bzZoMEFBTXhLbkk1SFZzMURrTCszOUhxT1BLY1hTaTF0VlVaWHZudDVhUERvMmdWWXZXQVd2anB4QVNjTHlsQmEzWWpTNmtiTWlBN0Roc1VaMG50NnBCMU5TVlVEbHM5TFJYMXpPN1JEZW9RRk9XNnRRWFF2WWNCTVJFUkVSRVJFZEkvTG5wV0EvYWN2b2FkUGkvQmdmL2g2dWNORG80YUh1eHZjM1ZSd2QxUERYYU9HUnEyRVJxMkNtMW9GalpzS2JpcmxtRFlMMnc2ZXg3NVRoVGh6OFFybXBNUWdMV0dhdEcxQU80Ui9lLzBMS2RRTDh2ZkdTMXRYanR0djJCWDdUMS9DdmxPRlZ2Zi8zLy9aY1ZQcjFqYTI0Wi8rOElsMGUvM2kyWkRMWk5oMXJHRE1mdFBETFkrcG9LUWFlMDVjUkhON3QxVGxEVmdxb3JObkpXQkZkaXJDZy8wQkFINCtubmpoa1JYWXRIeXU1VGtzdklLaUNzdGd3SlM0U0h6djZmVUlEL2FEVENZZ05UNEt6MjlaRHFQUmhIT1hLMUZjMllEUzZnWU02UXpTT2Z4OVBMRjhYaXFXekUwZUUzalBTcHlPdElRb25MNTRCVjhkdjRET25uNnBDaGV3dkM3ZmZuek51SDI4YlRsM3VSTDV4ZFUydDNsNWFCQVRZZDFHd213MlkvdGhTMy9vdWFteGtNbGtlR2Y3VVZSZWJZRlNvVUJyaDZVQ2VGcFlJQTZkdll6RDU0cWxkaGh1YWlVZVdwR0ZwVmtwVW9YeGQ1OWFoOHRYcm1MSGtUdzB0SFJJejJGa2FBQisrdUpEMkgrcVVIcTlva0lEc0hYTmZDVEdXS3JBdFlNNi9QQS8zb1ZjTG9OU0lZZkJhSUxKSkFJQWttMThDT0xyN1lFbkg4akJ5dXcwZkhId1BBckw2M0NsdGhsNmd4SC9FQk1PUVJDUUZoK0ZrQUFmbE5jMDRYLzkrMStrOVZiT256bmg1NWZvYnNXQW1ZaUlpSWlJaU9nZUp3Z0MvdUdGelM2MWp4anR3YVdaeUMrcGhyZW5PNEw4eHJaMzhIQjNRMDVtRW5ZZkw4RHllYW5ZdEh6dVRaL1BudEJBWDZRbFJFM0oyamVlWjNUUGJiVktpWlM0U0t4ZU1BdUFwYWR5eTNDNDdPdnRnY1RvTU14T2lrWnFmSlRkL3RaQi90NTRldU5pUExBa0EzdE9Yc1RKZ2pLc3lFNlYxbnY1MFZWSWlZdUVYQzZEVENhZ3VMSkJDb2ZsY2hsbUpreERUbVlpVXVPajdMWnNrY2xreU1sTXdzTFpNNUJmWEkzRDU0dWxWaHBaYVhFdWhjc0FFQjdraC93YjdsTXBGWWdLRGNDamErZmJiSU1paW1hRUJ2cWlyYk1YYXhaYW5qZC9IMCswZDFsQ1pJVkNqcGtKa1ZpV2xTS0Z5MHFGSEV1elVyQStaN2JOL3RNelowekR6Qm5UVUZyZGlHTzVKU2l1ck1mWE55MkJUQ2JEMmtYcEtLbHV4T0xNSk14UFR4anpITGxyMVBEMTlrQjM3d0JNSmhHQ0lDREExd3NMWjg5QVZscWMzY2NkRXVpTHYzbDhEU3JxbXJIOVVDNmVlakJIV2xlcFZPQUh6MnpBUjN0T283eTJDZjQrbmxnMWZ5WVdaU1JPOE5rbHVuc0o1cEh2YkJBUkVSRVJFUkhkQzVwdmpNQm9NblYwOThIZng5Tm11R2sybTlIVzJZdmdBSi9iY0dWVHkydzIyM3pNVlZkYjRPZmphYmNYOEhoNis3WHc5blMzdTEybk4rQ2pQYWN4WTdvbHZIYlUrOXFSbHZadWxGWTFZTm04MUVucEpUNlJvWmRtc3hrVmRTMllFVDEyT0tUSkpFSW11OTdiWEJSRm5Dd294OXpVMkFuMWpkWWJqRTROckx3ZlhXcFRJakF3RUVGQlFWQXFwK1lESHlJR3pFUkVSRVJFUkhSdlljQk1SQVNBQVRQZEd1Ti96RVJFUkVSRVJFUkVSRVJFWkFNRFppSWlJaUlpSXJxbm1HV3V0UkFnSXJxWDZJeVcvMDVHU3hRaVJ4Z3dFeEVSRVJFUjBUMkduU0NKaVBnbklkMHFESmlKaUlpSWlJam9ubUpXYUc3M0pSQVIzWFphdldVd3BWd3VaeFV6VFNrR3pFUkVSRVJFUkhSUE1Xc0NJVUordXkrRGlPaTJNWWhBKzZBQW1Vd0dwVkxKZ0ptbUZBTm1JaUlpSWlJaXVxZklOTDR3S1R6NDlYQWl1aStaQWZRTUFRTUdHUlFLQlZRcUZXUXlSb0EwZGZqdUlpSWlJaUlpb251TzJXYzZER2JGN2I0TUlxSmJUcXNEcnZZSVVDZ1U4UFQwaEZLcHZOMlhSUGM0QnN4RVJFUkVSRVIwVHhFRVM3Qmk4SWxIdjFFSm8zaTdyNGlJYU9vWlJhQkRDNVIzV3ZvdWUzcDZ3dGZYRndxRmdpMHlhRW9KWnJPWjN4b2lJaUlpSWlLaWU0N1JhRVJmWHg4R09wdmhKZGZCVFM0Q0FxQm1lMllpdWtmb1JRRm0wUXl0QVdqVFhtK0xvZEZvRUJRVUJFOVBUOGpsL0VPUHBoWURaaUlpSWlJaUlycG5HWTFHREEwTm9hZW5CLzM5L1RBYWpSQkZFZnluTUJIZFN3VEJNdEJ2cEMyR2o0OFBOQm9OdzJXNkpSZ3dFeEVSRVJFUjBUMU5GRVVZalVZWURBYm85WG9ZREFhWVRDYUd6RVIwVHhBRVMwc01wVklKbFVvRnBWSUpoVUxCd1g1MHl6QmdKaUlpSWlJaW9udWUyV3kyK2tWRWRLOFFCTUhxRjlHdHdvQ1ppSWlJaUlpSWlJaUlpRnpDV25raUlpSWlJaUlpSWlJaWNna0RaaUlpSWlJaUlpSWlJaUp5Q1FObUlpSWlJaUlpSWlJaUluSUpBMllpSWlJaUlpSWlJaUlpY2drRFppSWlJaUlpSWlJaUlpSnlDUU5tSWlJaUlpSWlJaUlpSW5JSkEyWWlJaUlpSWlJaUlpSWljZ2tEWmlJaUlpSWlJaUlpSWlKeUNRTm1JaUlpSWlJaUlpSWlJbklKQTJZaUlpSWlJaUlpSWlJaWNna0RaaUlpSWlJaUlpSWlJaUp5Q1FObUlpSWlJaUlpSWlJaUluSUpBMllpSWlJaUlpSWlJaUlpY2drRFppSWlJaUlpSWlJaUlpSnlDUU5tSWlJaUlpSWlJaUlpSW5JSkEyWWlJaUlpSWlJaUlpSWljZ2tEWmlJaUlpSWlJaUlpSWlKeUNRTm1JaUlpSWlJaUlpSWlJbklKQTJZaUlpSWlJaUlpSWlJaWNna0RaaUlpSWlJaUlpSWlJaUp5Q1FObUlpSWlJaUlpSWlJaUluSUpBMllpSWlJaUlpSWlJaUlpY2drRFppSWlJaUlpSWlJaUlpSnlDUU5tSWlJaUlpSWlJaUlpSW5JSkEyWWlJaUlpSWlJaUlpSWljZ2tEWmlJaUlpSWlJaUlpSWlKeUNRTm1JaUlpSWlJaUlpSWlJbklKQTJZaUlpSWlJaUlpSWlJaWNna0RaaUlpSWlJaUlpSWlJaUp5Q1FObUlpSWlJaUlpSWlJaUluSUpBMllpSWlJaUlpSWlJaUlpY2drRFppSWlJaUlpSWlJaUlpSnlDUU5tSWlJaUlpSWlJaUlpSW5JSkEyWWlJaUlpSWlJaUlpSWljZ2tEWmlJaUlpSWlJaUlpSWlKeUNRTm1JaUlpSWlJaUlpSWlJbklKQTJZaUlpSWlJaUlpSWlJaWNna0RaaUlpSWlJaUlpSWlJaUp5Q1FObUlpSWlJaUlpSWlJaUluSUpBMllpSWlJaUlpSWlJaUlpY2drRFppSWlJaUlpSWlJaUlpSnl5ZjhIQm82Rko2UE0rNFFBQUFBQVNVVk9SSzVDWUlJPSIsCgkiVGhlbWUiIDogIiIsCgkiVHlwZSIgOiAibWluZCIsCgkiVmVyc2lvbiIgOiAiMTAiCn0K"/>
    </extobj>
    <extobj name="C9F754DE-2CAD-44b6-B708-469DEB6407EB-9">
      <extobjdata type="C9F754DE-2CAD-44b6-B708-469DEB6407EB" data="ewoJIkZpbGVJZCIgOiAiMjgwMTgxMDE5NzIyIiwKCSJHcm91cElkIiA6ICI2MTcyNzY3ODkiLAoJIkltYWdlIiA6ICJpVkJPUncwS0dnb0FBQUFOU1VoRVVnQUFDQ1lBQUFSVENBWUFBQUM5WHJDS0FBQUFBWE5TUjBJQXJzNGM2UUFBSUFCSlJFRlVlSnpzM1hkMDFQZWQ3Ly9YTkduVUt5QkFBb1JFNzlWZ3VzR0FzYkZ4TDBtY1pKTTQyWFhLM214eTl5YTVlM096djV4TmRqZkpKcm5KeWE0VDIwbnNCTnRyRzNBQmJHeUtBV09hQU5GQlFnaEpDUFd1MGRUdjc0K0JNVUp0UnRKSWdKNlBjM1FpZmIrZjhwNUJBVm1mMS9mek1SbUdZUWdBQUFBQUFBQUFBQUFBQUNBTXpQMWRBQUFBQUFBQUFBQUFBQUFBdUgwUlRBQUFBQUFBQUFBQUFBQUFBR0ZETUFFQUFBQUFBQUFBQUFBQUFJUU53UVFBQUFBQUFBQUFBQUFBQUJBMkJCTUFBQUFBQUFBQUFBQUFBRURZRUV3QUFBQUFBQUFBQUFBQUFBQmhRekFCQUFBQUFBQUFBQUFBQUFDRURjRUVBQUFBQUFBQUFBQUFBQUFRTmdRVEFBQUFBQUFBQUFBQUFBQkEyQkJNQUFBQUFBQUFBQUFBQUFBQVlVTXdBUUFBQUFBQUFBQUFBQUFBaEEzQkJBQUFBQUFBQUFBQUFBQUFFRFlFRXdBQUFBQUFBQUFBQUFBQVFOZ1FUQUFBQUFBQUFBQUFBQUFBQUdGRE1BRUFBQUFBQUFBQUFBQUFBSVFOd1FRQUFBQUFBQUFBQUFBQUFCQTJCQk1BQUFBQUFBQUFBQUFBQUVEWUVFd0FBQUFBQUFBQUFBQUFBQUJoUXpBQkFBQUFBQUFBQUFBQUFBQ0VEY0VFQUFBQUFBQUFBQUFBQUFBUU5nUVRBQUFBQUFBQUFBQUFBQUJBMkJCTUFBQUFBQUFBQUFBQUFBQUFZVU13QVFBQUFBQUFBQUFBQUFBQWhBM0JCQUFBQUFBQUFBQUFBQUFBRURZRUV3QUFBQUFBQUFBQUFBQUFRTmdRVEFBQUFBQUFBQUFBQUFBQUFHRkRNQUVBQUFBQUFBQUFBQUFBQUlRTndRUUFBQUFBQUFBQUFBQUFBQkEyQkJNQUFBQUFBQUFBQUFBQUFFRFlFRXdBQUFBQUFBQUFBQUFBQUFCaFF6QUJBQUFBQUFBQUFBQUFBQUNFRGNFRUFBQUFBQUFBQUFBQUFBQVFOZ1FUQUFBQUFBQUFBQUFBQUFCQTJCQk1BQUFBQUFBQUFBQUFBQUFBWVVNd0FRQUFBQUFBQUFBQUFBQUFoQTNCQkFBQUFBQUFBQUFBQUFBQUVEWUVFd0FBQUFBQUFBQUFBQUFBUU5nUVRBQUFBQUFBQUFBQUFBQUFBR0ZETUFFQUFBQUFBQUFBQUFBQUFJUU53UVFBQUFBQUFBQUFBQUFBQUJBMkJCTUFBQUFBQUFBQUFBQUFBRURZRUV3QUFBQUFBQUFBQUFBQUFBQmhRekFCQUFBQUFBQUFBQUFBQUFDRURjRUVBQUFBQUFBQUFBQUFBQUFRTmdRVEFBQUFBQUFBQUFBQUFBQkEyRmo3dXdBQUFBQUFBSUNCcXJaRnFtdzI1SEJMSnBuazlQWjNSUURRT3lJc2hneERpcllaU29reWxHQTN5V1R5ZndBQUFHRGdNUm1HWWZSM0VRQUFBQUFBQUFOTmZyWFU0SlM4L0dZR3dHM09MSjlpYkQ2TlN2REphclhLYkdZalh3QUFnSUdHWUFJQUFBQUFBRUFmTzFrdXRYajZ1d29BNkVPR0lhdkpyZXdFdCt4MnV5d1dTMzlYQkFBQWdENUVOQlVBQUFBQUFLQVA1VmNUU2dBd0FKbE04aGcyWGFnMjFOallLSytYczJzQUFBQUdFb0lKQUFBQUFBQUFmYVRHNFQrK0FRQUdKSk5KTHBOZFYyb2NjanFkOHZsOC9WMFJBQUFBK2dqQkJBQUFBQUFBZ0Q1UzJTeDVPVlFUd0VCbXRxcEowYXF2cjJmWEJBQUFnQUdFWUFJQUFBQUFBRUFmY2JoSkpRQ0FZYkdyb2FGQkhvOUhoc0hmaXdBQUFBTUJ3UVFBQUFBQUFJQStZakwxZHdVQWNCTXdETG5kYnJsY0xvSUpBQUFBQXdUQkJBQUFBQUFBZ0Q3aThwSk1BQUJaSStYMWV1Vnl1ZVR6K2ZxN0dnQUFBUFFCZ2drQUFBQUFBQUFBZ0Q1bEdBWkhPUUFBQUF3Z0JCTUFBQUFBQUFBQUFBQUFBRURZRUV3QUFBQUFBQUFBQVBRNWRrc0FBQUFZT0FnbUFBQUFBQUFBQUFBQUFBQ0FzQ0dZQUFBQUFBQUFBQUFBQUFBQXdvWmdBZ0FBQUFBQUFBQUFBQUFBQ0J1Q0NRQUFBQUFBQUFBQUFBQUFJR3dJSmdBQUFBQUFBQUFBQUFBQWdMQ3g5bmNCQUFBQUFBQUF1RFVaaHFGamU5OVQxdVE1aWt0TTZlOXkrb1hIN2RLdVRYK1MxK3RSMHFDaG1uUFh1cUQ3N3YvZ1RkVlZsY2xpc1dycHVpL0tZZzM5VjNXTmRUWHlldHl5UmRvVkhSdmZhZHY2bWtvWlBwOGk3RkdLaW9scmM5L244Nm1ocGxLU0ZCVVRwd2g3VkVpMXVKd3RPbjM0SThVbHBtajB4RmtoOWUwTGpxWUdGWnpPVWRxSU1Vb2FORlFtazZsZjZqQU1RNWZPSDVmaDgwbVNFbEtHS0duUTBINnA1VlpSVUNjVjFrbDV0ZjZQL0ZyLzlheEVLVHRSeWs2U1JzWkptWW45V3ljQUFBQTZSakFCQUFBQUFBQUEzVkpXZkVFSHQyL1VvUjJiTkcvbG81cDh4MTM5WFZLZk83YjNQVjA0ZFZpU05HSFc0cUQ3bFpkY1ZPN0g3MHVTeHM5YTFLMVFnaVJ0ZSsxM3FpeTlwTkVUWjJuNUkxL3B0TzNydi91LzhubzhHajlya1JiZCs1azI5MXVhRy9YYWIvK1BKR24rNnNjMWVlNnlrR3JadC9WVm5UdTJUOUZ4Q2NySW5peGJSR1JJL1R0aUdJYnFxeXNVbDVnaXM4WFM2dDdCN1p2a2FtblczQlVQZFRsZndla2M3ZDI4WHBMMDhOZitqNUlIRCt1VitrSjFiTzk3T3JoOVkrRHJ4NTc5NTM2cDQxYnhid2VrU29jVUYrRVBJVHc4eGg5SWtQd0JoYnhhYVhlUnRNVXRwVVpKMzUzYnYvVUNBQUNnZlFRVEFBQUFBQUFBMEMzNUp3NUs4aThjcHc0YnFTMS8vWCtxcXlycjFUbW16bCtwaWJOYkwvaTdYYzVlbmFNalpyT2wwOEJBZlUybGpsME5GNlJuVDFKRzlxU2d4ejY4NjIxSmtzbHMxdlFGcTN0VzZFMWl4cUkxT245OHY1b2I2cFQ3OGZ1YXRYUnRVUDE4UHA5Y1RvZGFtaHZWMHRTZ3BvWmFOZFJVcXI2bVFuVlZaYXE2VWlTM3k2bDdQdk5OcFdkTkRQUXJLVGlqbzN1MlNKS0s4azlxOGRxbk5XelUyQTdudVJZZ1NVbkw2TGRRUWxIZVNSM2FzYW5WdFFNZnZxa1ZqMzYxMzNad3VGa2RLWk4rdUZkNmRvYTBLclA5TnNsUjBwenJOcHZZV2lDdDJ5RDlhSUUwYlhEZjFBa0FBSURnRUV3QUFBQUFBQUJBeUh3K253cXVMdlRHSmFZb0xTTkxUWFhWZ2FNQWVvdXJwYm5WMTA1SHMvNzg3OS91MVRrNk1tYnFQQzFkOTRWMjcvbDhQdTE0ODNsNVBXNUowdVdDTTNyeEo5L3NkTHdSWTZkcStjTmZWbmx4Z1lyelRrcVNESjlQci8vdVIwSFY4L2wvL0tYTVpuTUlyNkJ2eFNjUDBzVFpTM1R5d0E2VkZKelJ6Q1gzZGJqWWZ1N1lQbjI4NVJWNVBPN0FrUVpkS1R4N3JGVXdZZWpJc1pxMllKVnlQMzVmRFRXVmV2ZlB2OUNrdWNzMGQvbURzdG9pV3ZXdExyK3Mwb3ZuSkVsSmc0YXE4Rnh1dDE1alZIU2NCcWQzc0VyZWhmS1NpL3Jndi85TGhtSElZclZwU1Bwb1hiNTRWaGZQSE5YSFcxN1JnalZQZG12YzI5SExwNlNqNWRMNnRWS01MZmgrcXpPbEJjUDlnWVk1VmRLVEU4SlhJd0FBQUVKRE1BRUFBQUFBQUFBaHUzenhyQnhORFpMOEMvaVNkTWZkajhoNVE1RGdSb2QzdnFYNjZncU5HRE5GV1ZPNjNuTTlaVWg2ejRzTmc0TWZibEI1U1VIZ2E1L1hLNS9YMjJrZnI4Y3RyOGVqUFp2LzJ1cTZ4KzBLUzQzaFVsWjhRWnRmK21XNzl3ekRIektvdWxLa1AvNzBXMjN1SjZRTTBVUFAvRUJldDd2RG5TOHNWcHVpNHhJVUc1K2s2TGhFeFNZa0t6WWhSU2xwcmI4WHpHYXo1aTUvVU9takoyckh4aGZVM0ZDbmt3ZDJxQ2p2aE5aOTZYdUtqSW9PdEwxMmJJWWs1UjAvb0x6akIwSiszWkkwUEhPODFuenU3MFB1ZDZVb1grK3QvNDA4YnBkTUpwUHVldmpMeXNpYXBQZlcvMFlsQldkMDZ0QXV5V1RTbmFzZkgvQTdKN3g4U3FwMlNEOWIycjMrY1JIU0w1Wkp2em9zclQ5Tk9BRUFBT0JtUVRBQkFBQUFBQUFBSVR0emVIZmc4K3dwZDBoU1VFY1puTmovb2FRS0phUU1VZmJrT1NIUGE3SGFOSFB4dlNIMUtUaWRvNXFLVWtuU3RBV3JaTEVFOXl1eGxMU01kcStmT0xCRHVmdTJTWkt5cDh6Vnducy9vN0xpQzlxNTRRVk5ucmRDaythMHY2SnFNcGwxNE1NTnFycFNKRWxhc09ZcGpabDZoeXBLTG1yN20zL1FtS256TkhQSmZSM1dFOHB1Q1Q2ZnI4M09FbDZQUjVKMDd1akhnV000T25MZ2d6ZmJIRG53dVgvNG1TeFdxd3lmcjhzd1JVZjNiN3h1ajQ3VmtnZStvRWg3dE96UnNZcUtqVmRFcEwzVHNXODBMSE9jSG5ybWYydkhoaGRVY3VHMHNpYk5hUlZLcUx4U3BMemoreVZKMFhFSnNrVzBIdC9wYUZKTGM2TWsvNjRQSmxQcjk5bm44d1oyQWpGYkxDSFZKa21GNTNLMS9ZMC9CRjc3d25zL28xSGpwa21TVmp6Mk5XMSs2VDlVY2JsUXB3N3VWRXRUZzVhdSsyS25SNGpjem82VStYZEs2RzRvNFhyZm1pWDlqKzNTcEZScDZxQ2Vqd2NBQUlDZUdaZy80UUlBQUFBQUFLRGJtdXByZGZIc1VVblNzRkhqbEpEU2Q0ZTVXMjAyelZxNk5xUSt0WlZYUGcwbTNMbXExYUoxcU03azdORW43NzBtU1JvMGZKUVczZmM1V1cwMlhUcVhLMGRUZ3c1dDM2akUxTFRBd3ZQMWl2Sk9YZzFtU01OSFQ5REUyWXNsU1dYRitYSTBOU2gzM3piRkpRMEtYTzhwdDdPbDNldkI3KzdnYm5YTk1BeEowcUJoby9Ua3QzNGlTV3BwYnBEUDYxVjBYR0tIWTVXWEZDaDE2QWlaelpZMkMvdFdXNFJHakpuYzVXdnBTbFJNbk83NXpEZDE0ZVFoalo0MHUxWE5IMjllTDhNd0ZHR1Awc05mL1NmWm8yTmI5ZjNvN1pkMDlzaGVSY1hFNmJGbi83bk5qZ1c1KzdacC83WTNKRWxqcHMwUHVpYkRNSFIwejFZZDN2bVdETU9ReVd6VzBnZStvT3pyZGdxSmlMVHJuczk4UysrdC80M0tpaS9vd3FuRGFxaXQxUEpIbmxGY1lrcDMzb3BiMmcvMytvOXY2QzAvV2lCOWZvdTBZVjN2alFrQUFJRHVJWmdBQUFBQUFBQ0FrSncrL0pFTW4zL0wvb216bHdTdU81b2ExRmhYM1duZmEwK05PNXJxVlhHNXNOTzJTWU9HeVdvTDRZRDVNRHU4ODIzbGZQU3VKQ2t1S1ZVckgvKzdRSDN6N241RWxhV1hWRmFVcisxdi9FSDNQZjF0RFU3UFZIMTFoYzduZmlKSmlvNUxsQzNTTGhtR0ZxLzlYR0RjNlF2dlVYbkpSVjA2bDZ1UHQ2eFhkR3k4Um8yZjNtNE5INzM5VXVEcGYrblRYUkFLVHVmb2hYLzVldUQ2dkpXUDZ2NHYvczlXZmQvNTg4L2w4M28xYXZ4MFRaMi9zczNZcnBabWJWMy9HMG5TbEhrcmxEbGhacXY3MTU3aXQxaXRpazFJMHVXQ3M5cis1aDhVbTVpaSs3L3czWFozRTJpb3JkTE9qUzhxTmo1SjgxYy9IdFN1R3QxbE1wbVVkWFVYRHEvSEk0dlZxcHhkNzZpcytJSWthZWJpZTl1RUVyd2VqeTZkUHk3Skh4YTVNWlRnYW5IbzZPNHRrcVRrSWNNMWV1S3NvR3BwYnF6WHJrMS9WSEgrS1VtU0xTSlN5eDc2a2thT25kcW1iV1JVdE83NTdMZTA3ZFhmcWFUZ2pDb3VGK3JONTM2c2hXdWVDcnllZ2VEZkRralB6cEJpZ3Z5Ly9GdDUwcTl6cEJmdWtVYkV0ZDhtUGxMNnlsVHA1d2VsZnhnNGJ5VUFBTUJOaVdBQ0FBQUFBQUFBZ3ViMWVIUW14MytNUTFSc3ZFWmV0elBBeGROSHRHZnpYNE1hSisvNEFlVWRQOUJwbXdlZitZRlNPemhPb1QvWXJoNHhrSmlhcGpXZi9YdEZ4OFlIN3BrdEZxMTQ1Qm05K2R5UFpUS2I1VFA4d1kzeWtvSkFtT0d6Ly9EdlNodVJyYXF5WXNVbUpBZjZta3dtTFh2d2I3VHg5LytpRmtlVExOYU9WMlo5WG04Z2pIQTl3ekJhWGZmNWZCcVNNYnBWbTJ1TDd2YVl1RGIzSlA5aStqV3hpU250dHJtZUxkS3VGa2VUSEUwTk9yaDlvKzY0KytFMmJmWnRmVlZlajF0MTFlV0JNRXU0Rlp3K292MGZ2S0c3SC8yYWpuMzhuaVQvc1J5VDVpeHIwL2Jrd1IxeVhIM2RoZWR5VlY5VHFmaWsxTUQ5bzN1M3l0blNMRW1hdmV5Qk5zR0Y5dVFkUDZDUHQ3NHFwNk5Ka3BTUVBGZ3JIdnVha2djUDY3Q1BMU0pTcTU3OHV2WnVXYSt6Ui9iSzFlTFE5amVmVjk2SmcxcHd6eE90dmw5dVJ3VzFVbVd6dENvenVQWWxqZEp6eDRKcnUyYTB0T09TZEtsZUdoSGZkWHNBQUFDRUI4RUVBQUFBQUFBQUJPM3MwYjF5TkRWSWtqS3lKN2Y3bEx6SmJPNXdJYlc1b1ZaZWowY1I5aWhGUnNXMGJXQVlhcWl0NnRXYWU4dlUrWGZMNS9NcGE5SnNSZGlqNUhZNVc5MjNSZHExL09HdktDWWhXVkV4Y1hLN25JSFhZb3VJbE5VV29kaUVaTVVtSkxmcGF6S1pkTmZEWDViRmFtdHozMlF5eVdxTGtDVE5XcnBXaytaK3VzQytjK09McXEyOG91R2pKMmpPWFovdVY5OFhDOW1EaG8zVXpNWDM2ZkRPdDVTN2I1dlNzeWRwZU9iNHdQMkMwMGRVZUM1WGtqUjk0V3FOR0RzbHJQWDRmRDRkL0hDRGN2ZHRreVRsblRpZ2RWLyt2ajU1Lzc4MWY5VmpiYjVYU3d2UDY4Q0hHd0pmdTUwdDJ2cVhYK3ZlcDcrdG1Iai8wUlRqWnk2U0pOVldsTGE3MjhIMWFxdks5UEdXVjFSeTRYVGcyc2h4MDdUMGdTOG93aDdWWmYwV3ExV0wxMzVPS1VQU3RlLzkvNWJoOCtuU3VWeVZYRGlsS2ZQdTFyUUZxeFJ4TlJ4enV5bXNsK0lpZzJ2ck02Ui8zZS9mRGVGcVpxUkxzUkhTeFRxQ0NRQUFBUDJKWUFJQUFBQUFBTUF0ek9Wc1VkN3gvU3JPUDZYR3E0dmdzWWtwU3MrYXFPd3BkL1RxUXFiSDdkYlJQVnNDWDdjWFNwQ2srS1JCZXV6Wkg3VjdiK1B6UDFWRnlVV05tNzVBODFZKzB1WitTM09qWHZyWmQzcW40RENvclNqVks3LytRY2o5M0M2bi92alRiM1ZyenBqNFJEMzE5eitWSk1VbHBpZ3VNU1Z3NzFwZ0lkSWVyVUhEUm5aci9KNll2bkMxTHA3T1VWVlpzY3FLTGdTQ0NVNUhzL1p1V1MvSmYwVEM3R1VQaExXTzVzWjZiWC9qOXlvdFBDOUpzbGh0U2hvMFZNbURoMm5OWjl1Kzd4ZE81V2pueGhkbCtIeUIzUXAyYmZxajZxckx0ZW41bjJyRm8xL1Y0UFJNeFNlbGF1N3lCenVkMjlIVW9KeGQ3K2gwenU3QXJoQzJpRWpOWC9XWXhzMVlFUEpybVRSM21RWU56OVRPRFMrb3JycGNYbzlIUi9kczBhbERPelY1N2wyYWRNZGRzcmNYNnJtRjVkVksyWW5CdFYxL1dxcHlTRTlQa241Mk1MZytZNUtrOHpYUzRwdG5BeFlBQUlBQmgyQUNBQUFBQUFEQUxhcmdWSTcyYmxrZjJNSGdtcXF5WWhXZVBhYkRPOS9XZ2pWUGF2VEVXYjB5MytuRHU5UlVYOXNyWTkycUlxTmlBay9UQjZPNW9VNkdZY2dXRVJuVVUvUHRpWTVOQ0xsUFdkRUYrYnl0ajN6d1hWMDBkelRVcWZUaXVUWjlXcTRlUFNCSjlkWGxiZHFZekdZbHBBelJsYXVMLzlka2pKbXNwTUhEbEpTYXBvSlRPWktrL0pNSDVXaXNsOWxpMGVpSnMzVHg5SkZQWDA4STcxOHdMcDQ1cXQzdnZLeVc1a1pKVXZLUTRWcis4RmVVbUpyV3BtMWpYWTBPYnQ4UU9FYkVZclZweFdOZjA5Q1JZN1Q2TTkvVU8zLzhtWm9hYXZYV2kvK21TWFB2MG94RmEyU1BiajhFME5MY3FOeDkyM1RxNE01V08xeEV4Y1pyMHB5bE1sdXNPcCs3djl1dmE4cjh1NVc3NzMwMTFGVEtNQXk1V2h6SytlaGRIZnY0UFdWTm1xTlpTOWZlTmtjODVOVktENDhKcnQzTHA2U2ZMcEhxbkYyM3Z5WTdVZHB3dnV0MkFBQUFDQitDQ1FBQUFBQUFBTGVnM0gwZmFQKzIxenR0MDlMY3FBOWYvNzBhNzY3VzFQbDM5MmcrbDdORlIvZHNEYTZ4WWJRNXF1RDZlNUxrODNuYmJkTmh2NXZFL0ZXUGF2NnFSNE5xMjlMY3FKZC8vbDFKMHAzM1BLR3gwK2FIczdSV3RyLzVCelhXVmJkN3IvQmNidUNJaFk2Y1BMQkRKdy9zYUhYTkZtblhpa2UvcWc5ZWY2N2RQdGNXKzYvbjgzcTErNTJYVzEwYk9XNmFNckltZFRwL01Gek9GdTNiK3FyT0hkc1h1RFpoMW1MTlcvbW9yRFpicTdhVnBaZDBPbWUzemgvYko2L0hIOWlJUzByVmlrZWVVZXJRRVpLa3hKUWhXdmVWNzJ2NzY3OVhXZkVGbmRqL29jNGUzYXR4MHhkb3dxeEZiWUlPNzcvNk81VVY1UWUram95SzBSMTNQNnlXNWtZZCtPRE5IcisrYXpVKytKVWZhTi83cndXQ0lsNlBSeVVGWnpSLzllTzlNc2ZOSUw5V3l1b2lyK0wyU1QvNVJMby9XNW8yU1Bxb09QanhzeFA5b1FZQUFBRDBINElKQUFBQUFBQUExNmwzU1hrMS9rVXNoNmZyOXNFeVNacVUxRHRqRlowLzBXVW80WHI3dDcyaGhKUWhHamwyYXJmblBMaDlZK0NKOUs3VVZaZDNlV3hCZXd2Zm5mRjZQUEw1dkVHM3Y1N1A4QVUrOTdoZEhSNUIwUmxiUkdUSWZZcnpUOG00R3NRWWR2V0lnNzVpaTRnTUhQUFFXeUlpN2JLWUxUMGUxMkw5TkRUUVdGZXRGLzdsNjBIM3pabzBSMHNlK0x4S0M4OXIxNlkvcXVIcThTVzJTTHVXckgxYW1STm5CdHBlS2NyWHBYTzV1blF1VnpVVnBkZk5iOVdVZVNzMFk5R2FOcThsTmo1SjkzM2hPOHJaOVk1eTkyMlQyOW1pRS9zLzFJbjlIeXBwOERDTkhEdE53elBIYTFqbU9OMTV6eFBhK0llZlNKSW16RnlrV1V2dmx6MDZScm43dG5YcmZlbElTbHE2N252NjJ5bzhsNnVqdTdlb3ZLUkFpKzc3Yks4ZTAzSXJlRDVYOGhuU2w2YjBkeVVBQUFEb0RvSUpBQUFBQUFBQWtseGU2YitPU1p2eXdqTysyU1Q5SlBUajV0dndlYjNhdS9XVmtQdnQyL3FxMGtkUGxNVWErcStEeW9vdTZQU2hYWktraEpRaGlvcUowNVZMSGI5UkpwTkoxZzRXOGowdXB3ekRrTVZxbGRuU2ZpMXVaMHViYXgrOS9lZDJuOGdQMVY5LytiKzYxZTl6My9tWjdOR3hnYS8zdmZlYVR1emZIblQvOWIvOFhzaHpSa2JGNk9udi9qemtmazVIcys3Ny9IYzZQSUtncDc3NHZWLzNlSXpUaHo0S2ZINXRCNE5nWEF1bk5OUldCa0lKS1VQU3RmeVJaNVNRTXJoVjIrcXlFaDNiKzE3ZzY4aW9HSTJmdVZDVDcxaXU2Tmo0RHVjd204MmF2ZXgrVFp5elZFYytlbGRuanV5UnordFZUZmxsMVpSZmxzL24xYkRNY1VwTnk5Q1Mreit2MUtFamxEUm9hS0QvMVBsM2Q3cERTVXR6bzE3NjJYY2tTVE1YMzZ0WlM5Y0c5ZHBIanAycWtXT25xcnFzUk1sRGhnZlY1MWFSbGVqZk5TRzVnOU5PY2l1a044OUxQMTdvRDR3NVBGS3oyMyt2MFNVMXVhVVlXL3Q5SlgvUUxMdDNUeEFCQUFCQWlBZ21BQUFBQUFDQUFhL0NJWDE3dTFUYUpLMGNKUzFNOTI4VjN0bENWM2NjdnR6ek1Vb0t6cWlocGpMa2ZnMjFWU3JLUDZsUjQ2YUYxTS9uOVdyM3V5OEhudnhmZE85bmRHVDM1azc3eENjUDFtUFAvcWpkZXh1Zi82a3FTaTVxMHR5N2RNZUtoOXJjdjM3UjltWVdHUldydUtUVUR1OTdQVzQxTjlSSmtxSmk0N3UxeTRBOUt2aGdnZFBScE54OUgralMrVnhkdVpTbjFVOTlRK21qSjRROFowKzkrOUl2VlhINW9xYk1XNkZaUys3cnNuMVViTHp1ZnZScjdZenpIL0o2M0pveWI0VXlKM3k2QzBKVVRKd2thZXkwK2Fvb3VTaXYxNk03VnovUjV1Z0dTWm80ZTdGcUswdlYzRmluckltek5XTHMxSkNDT2RHeDhWcXc1a25OV3JwV2VTY09LaS8zRTBuU25HVVBCTnFNbVhwSDBPUDFsdHN0bENCOWV0VENuS0h0Mzk5ZjZ0OHQ0ZnU3Mjk3NzVvZlNwRlRwVjNkMVBEN0JCQUFBZ1A1SE1BRUFBQUFBQUF4NC83cGZhbkJKdjFraGpVL3U3Mm82VjFwNHJ2dDlMNTRMT1pqZ2NyYW90dktLSlA5aThOQlJZN3NNSm5UcWFzREJiRGFIMUczVStCbUtUeHJVclNrTFR1Y0V0dktmdG1DVkxCM3MxTkNaRzRNRk14ZXYwY3pGYXpwc2YyMUhCWXZWcGtmKzlvY2hoUXlDNGZWNFZGcDRUbzdHZWtuK3dFcEp3Wm5BL2U2OHh0N2dkclhJN1d5UjErTU9xcjNWYXRPUWpORnRycHRNSmtsU2JHSkt1L2NsNmM1N25naTBjelExNkpWZi82RERlWXJPbndpcW52Yk1XL21vSnM5ZHBzbHpsOG5uOVhicktCQjBManRKMmwzVThmMDFvNlZaUTFwZk8xNGh2WFJLK3M0Y0tUT2g4L0hQVlV2TFIvYThUZ0FBQUhRZndRUUFBQUFBQURDZ2JjcVRqcFpMUDVoMzg0Y1NKQVdld3U5VzM4YlErOXFqWTVTUk5VazFsYVdhdi9yeGJzOTlqYy9yMzRyZmJBNXRjVGR6d2d4bFRwalJyVGxySzY5OEdreTRjNVVpbzZLN05VNndHdXRyZFBxdy82aUNjVE1XOUdvbzRkeXhmYnAwTGxmRithZmtkamxiM2JORlJHckUyS25LbkRCVGc0ZG5TdklmWGVGME5QZG96aG1MNzlYMEJhc0NYM3ZjTHJVME43WGI5dHFmcjl2Wm9zYTZtamIzelJhTG9tUGpBMGN5aFBwOWNMMXJvUVJKTWd4REhyZXIyMk4xeHV2OTlLZ0pRZ25oTVRKTzJ0cEpsbVY0clAvamVvMVgyMDlNbFViRWRUNStrOXMvQndBQUFQb1B3UVFBQUFBQUFEQ2d2WlB2ZjlwMjJZaityaVE0M1RrU29LZDl4MHlicjlpRVpFVkUyb05xWDFkVnB0Ly9jOXZ0K2ErWDg5Rzd5dm5vM1c3VjAxOE83M3hiWjQvdTdiS2R4KzJTMStOZnpNNC9jVkNGWjQvMmVPNzByRWxhdlBaek9yUmprNXJxYTl2Y0h6NTZnbFk5OFd5Ym93cGN6cFllTDlnYlYwTUUxeFNjUHFLZEcxL3N0TStwUTd0MDZ0Q3VOdGNUVW9ib3NXZC9GRmpzTjRkd3RFS3d4czljcUl6c3lUMGF3K1YwYU5lbVB3WGQvc3Fsdk1ET0lsMjVQbEJTZGFWSVozTDJCRGVKeWFUeE14WUVYZE90SkROUlNvbVN0aFpJcXpON2QreDM4Nldoc2RLSUxuWlZBQUFBUUhnUlRBQUFBQUFBQUFOYVNhTzAvQllKSlVoU2ZITDNqak9RL0l2QzNURjY0c3h1ejNrN2NUa2Q3WVlDT3VOME5NbnA2UG5jTGMyTmtxUzR4RlExTjlZclBXdWl4a3lkcHlPN042dW0vTElpN2RGdFFnblh5NXd3UTVQdldCNzBmRjZQUjV0Zi9tVzc5OHdXUzRjaEY2L0hMY013WkRLYjJ6MU80bG8vVjR2L1RZbUlqQXE2cG1BbERSNnVVZU9udDN2UDFlSUlCQ1pHakoycTVNSEQybTNYZlBXSWpHQ2RPN1pQWjQ5MEhWcTVVZUc1WEJXZXl3MnFyZWsyRGlaSTBuZm5TdXMyU0F1R1MzRkJaS2dXcDBzZlBOWjVtOW9XNllVVDBoc1A5RTZOQUFBQTZENkNDUUFBQUFBQVlFQnplZjFQMDk0cVJveWRxdjNiM3VoVzM0NFdhM3ZMMk9sM2F2U2syWEsyTkN2UzN2YTRoS2I2R3IzeFgvK2ZKR25sNDMrcnRCRmoyclJ4dGpUcjFmLzN2OE5hWjNmTlhmNlFaaS9yZUlXem9iWks3L3pwWjNJNm1wV1NscUg3bnY2MlRHWnpVR00zMUZhcHViRk9Gck5GcWNOR3RybHZNdm5IbWJYMGZpVU5HcXFvR1ArKzlMa2Z2eC9VK0ZFeDhVb2JrUjFVVzBueXVEdmVWejlyMG14bFRacmQ3cjJOei85VUZTVVhOWFgrM1pxNy9NRU94M0EwK1JmK28yUGpnNjZwTnpRMzFldmc5bzJTcExqRWxBNkRDYUd5V0t3aDdVaHliUmVMamdJYzdRbjJlK2xXOXFNRjBnLzNTcjlZMWp2ai9YQ3ZmMHdBQUFEMFA0SUpBQUFBQUFCZ3dISmQzYUhlMUhtem0wcGl5aEJsVHBpaGd0TkhRdXFYTlhtT0VydTVZMEt3TEZhcmFpcEw5ZjRydjlXNEdRczFhOGw5cmU1ZnZuZzI4SG5xMEpHS2pHb2JYckJGMnJYdXk5K1RKQ1dtcElXMTNsQlpyRlpaT3ZoMW1zZnQwczROTDhqcGFKYkZhdFhTZFY5VWhEMzQzUUJPWHozNndCWnAxeGYrc2YyZENpUnAyS2l4SWRjZExqNnZWNFZuajJuaytPa3lkN0JvYmhpRzZxc3JsSkF5dU5YMWh0b3FTVkowWEdMWTY3eWU3K29SRzFMUGprVzUwWUkxVDJyQm1pY2wrWS92eU1pZTNPR2ZmMHR6bzE3NjJYY2tTVE1XM3FOWlM5ZTIyODd0Y3VyMDRZODBhYzZ5VG5mRHVKMU1HeXpOcVpKK2VVajYrL2F6TDBIN3hTRnBRYm8wT2JWM2FnTUFBRURQREl5ZmFBRUFBQUFBQUc0amQ2NStRdVVsQlVFZkt4Q1htS0k3Vno4ZTVxcjhqdTNacXFiNld1WHNla2N4Y1lrYVAzTmg0Rjd4aFZPU3BKajRKTVhFdDc4Z2JUYWJOYWlkSFFOdVpqNnZWOXZmZkY1VlpjV1NwQ256VmlnNk5qNXcvRUl3dk41UEY4emI2MmMyVzBJS090ekkyZEtzNnZMTFFiZjNYVmRQUi9KT0hOU3VUWDlVWEZLcTdudjYyNHBOU0c1MXY3Nm1VanMzdnFpNnFqSTkvTFgvMDJwM2hOcktLNUtreE5TK0RaODBOOVlGUG85b1oxZVBudkQ1Zk5yOXpzczZkL1JqRGNuSTBwclBmcXRINFlkZG0vNmtndE01T3BPelJ5c2UvV3F2N2U1d3MzdHlnclQrdFBRL3R2dDNPNGlQREsxL2JZdC9wNFFGNmRKajQ4SlRJd0FBQUVKSE1BRUFBQURGOUxTU0FBQWdBRWxFUVZRQUFPQVdFeDJYb05WUGZWUHZ2L0xid0pQbkhVbElIcXhWVDM1ZDl1aStPYTlpeVFPZlYyTmR0Y3BMQ3JUbjNiK29xYjVHTTVmY0o2L0hvNEpUaHlWSjZWa1QrNlNXdnVEemV2WEI2OCtwOE95eHdMV2plN2JxNko2dDNSclA3V3dKUEUxL3ZkU2hJL1RnVjc3ZjdUcnpUeHhVL29tRDNlNS9JOE13ZFB5VGJaSWtXMFNrWXVLVDJtdWt5dEpMOG5yYyt1anRQMnYxazErWEpEbWFHdFJVWHlOSlNoNDh2TmRxQ2taOVRVWGc4M1pyN2dHejJSellPYUtzS0YvYlh2dFByWHo4NzdxMTI4SHhUejVRd2VrY1NWSkVwRjF4aVNsQjlTc3J1cURLSzVka2o0cnBkTmVHbTkyVEU2UkpxZExudDBoZm1TcXRHUjFjdjNmenBSZE8rQU1ON0pRQUFBQndjeUdZQUFBQUFBQUFjQXRLSGp4TTY3NzhmZVY4OUk3TzVPeVcxOVA2Q1hlTDFhcnhNeGRwMXBLMTdSNlpFQzVXVzRSV1BmVjFiZjd6ZjZpcXJGZzVINzJySzBYNVNrM0xrTlBSTEVrYU0zVmVuOVVUVG02WFV4KysvbnNWNVoyUUpFWEZ4aXNpc25zTHdZNm1lcmxhSERLWlRJcFBIdHptZm15UUM5TWRNWm5Oc2xoQysxV2d4KzNxOEY3aDJXT3FMaXVSSk0xWXVFWW1VOXNEVWVLVEIybnU4Z2UxNzczWFZIVCtoTTdrN05ING1RdFZXbmhla3Y5N2ROQ3dVU0hWMUZPWEM4NEc1cjV4aDRmZXNHRE5VMnFxcjFWUjNna1Y1NS9Tam8wdjZLNkh2dHpoVVJmdEtUaDlSUHUzdlNGSmlrdEsxYW9udnk1YlJPZmJCamdkemRxeDRYa1Y1WjBNWExOSHgrcnV4LzlXYVJsWjNYc3gvV3pxSUduRE91bm5CNlh0aFZKY3BEUW1TY3BPOUg5SVVsNnQvK05jdGRUa2xvYkdTbTg4MEw5MUF3QUFvSDBFRXdBQUFBQUFBRzVSOXVnWTNibjZjYzI1YTUxS0M4K3JzYTVha3FIWStHUU5IVFcyeThYTXNOVVZGYVA3LytaL2F2YzdMeXZ2K0FGZExqaWp5d1ZuSkVsRE1ySTBkT1NZZnFtck45VlZsV3ZiYTc5VFRVV3BKQ2xqekdTdGVPU3JzdHBzYXF5dlVjNnVkelJ4OWhLbERoMFIxSGg3TjYvWHFVTzdaSTJJMUdQUC9xalg2NTB3YzVFV3JIa3k2UFlldDFzdi91UWI3ZDR6REVNNXU5NlJKQ1VOR3FyTWlUTTdIR2ZTM0dYS08zRkFGU1VYOWNtMjE1V2VQVW1GWjQ5S2tvYWtaM1ZyTjRIdXFxK3BWT0U1Lzg0V1hvOUg2My8xUFdWT21LblJrMlpyU1Byb2RzTVZvVEtielZyK3lGZjA5aDkvcHFvclJTbzRsYVBkdHBlMCtQNm5neHIvY3NGWjdkand2QXpEa0QwNlZ2Yzg5VTFGeGNSMTJlLzZVSUxKYkpiaDg2bWx1Vkh2ci8rdEhuMzJSMEdOY2JQNmh6blNwWHJwWXAxMHZrYmFjTjRmUnBBK0RTa3NIeW1OakpkR3hIYytGZ0FBQVBvUHdRUUFBQUFBQUlCYm5DMGlVaVBHVE83dk1scXgyaUswN01HL2tTVGxIVDhRdUY1YldhcVB0NzZxY2RNWEtDVXR2Yi9LNjVHQzAwZjAwZHQvbHF2RkljbS9BOFRpdForVDJXS1J6K2ZUOXRkL3I3TGlDenA3WksrR2poeWpxZk5YYXNUWUtmMWNkZS9KTzM1QVZXWEZrcVJaUzlaMnV1QnVNcGwwNStvbnRPbjVuOHBxaTFCZFZaa0t6K1ZLa2taUG5OVnJOVmx0RVpwOHgxMlNwTlMwakRiM0cycXI5UDRydjVYUDZ3MWNhMjZvMDhrRE8zVHl3QTdGeENVcWM2SS9wREI0ZUdhWDQzWEdGaEdwbFUvOG5UYisvbC9rYUdwUVNjRnBOZFpWZDNrY2c5ZmowYTYzL2lTdnh5T3JMVUtybi9xR0VsTGE3cDV4bzhvclJZRlF3b3hGYXpSenlYMHFMeW5RNXBkK0tXZExzODdrN05hTVJXdENlZzAzbXhGWFF3ZUxRL3VqQUFBQXdFMkVZQUlBQUFBQUFBQjZuYU9wUVlkM3ZoMElKWmd0RmhrK241eU81c0JpY0dKcW10S3pKaXA5OUVRTkdaR3RpRWg3V0dweHU1eUJ6M3Z5Vkh4TGM2UDJibmxGRjA0ZUNvdzFjOGxhelZ6ODZhS3YyV3pXM0xzZjFyRTlXM1hwL0hHVkZwNVhhZUY1cGFSbGFNNWQ2NVNSUGFuN0wrUW00SFk1ZFhEN0JrblNvR0VqTzkwdDRackJ3MGRwMFgyZjFhZ0pNNVIvL0lEY3poWlpyRlpsVHVxOVlFSkVwRjN6VnozVzVucUxvMG1uRHU1VTdzZnZCNzRQeGt5ZHB5bnpWdWg4N2lmS08zRkFqc1o2TlRYVTZzVCs3VHF4Zjd0aTRwT1VOWG1PeHMxWXFPVEJ3N3BWVDJ4OGtwWS84b3lPN042c1pRLytUVkE3Rmxpc1Z0Mzc5TGYxNGV2UGFkYlMrelZvMk1pZzVxb3B2eXpKLy8wNFk5RWFtYzFtcFdWa2FlVFlxYnB3Nm5EZ3lBMEFBQUNnUHhGTUFBQUFBQUFBUUsrcHJTclQyWnc5T25Wb2x6eHVseVFwTGpGRkt4NzdtbXkyU0owNHNGM25qbjRzajl1bDJzb3JxcTI4b2hQN3R3ZmFKUTlKVjlLZ29ZcUpUMUpNWEtKaTRwT0NQZzZoUFMyT0psVmN2aGo0MnRxRDR5MTJidnFqaXM2ZmtDUkZSc1hvcm9lK3BQU3NpVzNhcFdWa0tlM0paMVZkZmxtSGQ3NmxpMmVPcXJxOFJGYXJyY094blMzTmt2ekJobEE0SFUzK2ZoWkxwKzFPNSt6V3VXUDdRaHE3UFNhVFdSTm1MZEd4dlZzMWQvbERiZTY3SE0yQmR0Y2JQM09oWE00V0hkbXpSWkkwWnRwODJhTmllbHpQalF6RFVGMVZtUzVmUEt2aXZKTzZsSGRDaHM4WHVEOTIrcDFhZE85blpMWllsSkwyaU9hdWVFaVhDODdvM0xGOXVuam1xTHdldDVycWE1VDc4ZnZLL2ZoOXBReEpWL2JVZWNxZU1sZlJzVzNQQ1NndkxwQ2p1YUhEZWliTlhhYnlrb0pXMTl6T2xzRG5kZFhsZ1Iwa3JwbTU1RDRaaHEvTjlldWxaV1FyTWlwYWtnSkh0aGlHb2ViR3VzRE9ESTZtZXYvOU1BVitBQUFBZ0ZBUVRBQUFBQUFBQUVDUFZKZGYxcVh6eDNYcDdER1ZGVjhJWERlWlRCbzNZNEhtM1BXZzdOSCtSZWdGOXp5aE9YZXRVOUg1NHlvNGMwVEZlU2NEVDdJMzFGYXBvYlpLaFdlUEJjYVlPSHRKbDhFRXI4ZWpWMy96VDRxd1J5a2lNa3EyU0x1c1ZwdmNMcWNxU3d2bHZMcFlucEE4T09TRi8rc3RXL2MzMnZUOFR4V1hsS3JGYTU5V1RIeGlwKzJUQncvVDNZOTlUZVVsRjFWZlV5R1B4NjNjZlIvSWFvdVF6UlloaTlVbXM4V2k2dkxMS2ppZEkwbUtpbW03K0gyOW8zdTJ5akFNMlNMdHFyeGNxSWJhS2tsU1RIeFNwLzBNbjA4ZW55dUVWOXMrcTgybUdZdnUwY1RaUytUMWVuVDY4RzdabzJObHRVV29yQ2hmZGRYbGtxVFloT1EyZlE5dTN5aEhZNzBzVnB1bUwxamRvenA4WHErdVhNcFRVME90bXVwclZGZFZwcnJxY2xXWEZiZmFJZU9hMUtFak5IdlpBMjEyckRDYnpmNWRPN0lteXVWczBZV1RoM1R1MkQ2VkZlVkxrcXJLaWxXMTdYVWQrT0FORGMrYXFERlQ1eWw3OHB4QS8wTTdOcW1rNEV5M1gwZitpWVBLUDNFdzVINXJ2L0FkcFkzSWxpU2xqUndqaTlVbXI4ZXRMWC81dGFiY3NWemxKUVVxTFR3dlNScVdPYjdiOVFFQUFBQzloV0FDQUFBQUFBQUF1czNsYk5HSHJ6K24yc29yZ1dzbWswbWpKc3pROUlYM0tEV3Q3YUh3RVpGMlpVMmVvNnpKYytUMWVGUjFwVWhseFJkVVhueEJOUldYVlY5VElhL0hvNmpZZU0yNWExMlhOVmlzVmxsdEVZRXQ3VHN5WWZhUzBGL2dkU0tqb3JYMmk5K1ZQVG8ycENNaEJnOGZwY0hEUitub25xMDZ1SDFqcDIzSHpWalE2ZjN5a29KV3dZMXJSb3lkMm1tL3pBa3pOUG1PNVYwWGU1WFg0OUhtbDMvWjRmM0lxR2c1bWhxMDU5Mi90TGxuc2RxVWtUMjUxYlg2bWtxZFByUkxralI5NGVyQVUvM2RaYlpZZEdqSHBsWkJtQnRGeGNacjFManB5cDU2aDlJeXNyb2NNeUxTcnZFekYycjh6SVdxcmJ5aU16bDdsSGQ4dnh4TkRUSU1ROFY1SnhWcGoyNFZUTGdaMktOaU5IZkZROXEzOVZYVlZaVnB6K2EvQnU0TkhUVldveWYyM3BFWkFBQUFRSGNSVEFBQUFBQUFBRUMzUlVUYXRlckpyMnZqSDM2aTZMZ0VaVTZZcWJIVDVnZTk4R3l4V2pVNFBWT0Qwek1sK1JmT0RjTlFVME90REo5UEVmYW9vTVpKSGp4Y2RWVmxiYTZiTFJZbHBRN1ZoRm1MTldIMjRxQmZWMGVpWXVLNjNUZDVTTG9zVnF0OFBsK3I0d1ZNSnBNU1U5TTBmdVlpVGI3anJrN0hTRXhOYXhWTWlFMUkxdlFGcTd0Y2VJK0tpUTg4WVI4TWo5dmRaWnVvbURoRlJrVUhkcVN3V0sxS1RCMnF1Y3NmVkd4QzZ4MGM0cE5TdGZ5UlozVHk0QTVOWDNoUDBIVjBadTdkRCt2dEYvOWRrbVF5bTVXWW1xYlV0QkZLSFRaU3cwYU5VL0xnWWQwZU96RTFUZk5XUHFLNXl4L1V4Yk5IZGVid2JwVVZYOURjRmEyUHIxait5RFB5ZWowOWVoM2RjZU14R0pQbkxsTk1iSUtPN042c21zcFMyYU5qbFQxNXJtWXR2YjlIdTRRQUFBQUF2Y1ZrR0liUjMwVUFBQUFBQUFEMEI1ZFhXdk9HOUtVcDBwTVR3ai9mNGM0ZjZMK2x1VjNPd0ZuMy9jVjNiYkhmTUhUdFYxNFc2ODM3WE02MWdJTFpZZ2w2QndhUDJ5MjNxMFVtazFsV1c0U3NObHVuN1YwdERobUdJWXZWMW1YYjdqS3V2dDhtazZuTDEzR3RYVzhwTFR5djZOZ0V4U1dsaG4wQjN1bG9WbVJVZEZqbkdFaHNsYmxLVFUzVm9FR0RaQXZUOXlZQUFBQnVIamZ2ZjVrQkFBQUFBQURnbHRIZm9RUkp0OXlUNFdheldRcXhacXN0dElCQnNEdE85RVF3Z1lUcjIvYW1vU1BIOU9wNG5TR1VBQUFBQUhUZnJmVmZhd0FBQUFBQUFBQUFBQUFBNEpaQ01BRUFBQUFBQUFBQUFBQUFBSVFOd1FRQUFBQUFBSUErRW1FMityc0VBT2gvSHFlazNqL2FBd0FBQURjdmdna0FBQUFBQUFCOWhGZ0NBRWo4YlFnQUFERHdFRXdBQUFBQUFBRG9JMUZXRnVNQXdIQTN5MlF5eVdLeHNHc0NBQURBQUVFd0FRQUFBQUFBb0kra1JobXl5TmZmWlFCQS8vRzVaV3F1bE5sc2xzMW1JNWdBQUFBd1FCQk1BQUFBQUFBQTZDT0owV2JGMkx4aUczTUFBNU1odGRUSjdHbVMxV3BWUkVTRXpHWitSUTBBQURBUThGTWZBQUFBQUFCQUh4cVpZTWdxZDMrWEFRQjl6OVVzVS8wbFdhMVd4Y2JHeW1hejlYZEZBQUFBNkNNRUV3QUFBQUFBQVBxSXlXU1MxV3BWZG9KYk5tK2o1UFAwZDBrQUVINCtqK1Nva3FuNnJDd1dpMkppWXBTWW1DaXIxY3BSRGdBQUFBT0V0YjhMQUFBQUFBQUFHRWpNWnJNaUl5T1ZFZHVnMHVwYU9jMXg4bG50L3RNZHJKSDlYUjRBOUFxVDF5bkRrT1J1bGh3Vk1ydWJaTFhaRkJVVnBlVGtaRVZHUm5LTUF3QUF3QUJDTUFFQUFBQUFBS0NQV2ExV3hjWEZ5V2F6cWE2dVRvMk5WK1R4ZU9UeitXUVlSbitYQndDOXhtUXl5V3cyeXhvZHJkallXQ1VrSk1odXQ4dHE1VmZUQUFBQUF3ay8vUUVBQUFBQUFQUURxOVdxNk9ob1JVUkVLREV4VVM2WFMyNjNXMTZ2bDNBQ2dOdUN5V1NTeFdLUnpXWlRSRVNFYkRhYnJGWXJPeVVBQUFBTVFBUVRBQUFBQUFBQStvblpiQTRzMU5udGRobUdRU2dCd0czRlpESzErUUFBQU1EQVF6QUJBQUFBQUFDZ0g3RlFCd0FBQUFDNDNiRm5GZ0FBQUFBQUFBQUFBQUFBQ0J1Q0NRQUFBQUFBQUFBQUFBQUFJR3dJSmdBQUFBQUFBQUFBQUFBQWdMQ3g5bmNCQUFBQXdPMnV0a1dxYkRia2NFc21tZVQwOW5kRkFORC9JaXlHREVPS3RobEtpVEtVWURmSlpQSi9BQUFBQUFDQTJ3dkJCQUFBQUNDTThxdWxCcWZrTlZob0E0RHJ1Ynordnhmcm5DWTFPSDJLc2ZrMEtzRW5xOVVxczVrTkhnRUFBQUFBdUozd1gvb0FBQUJBbUp3czkrK1c0RFg2dXhJQXVMbjVaRmFEeTZMVGxaTEQ0WkRYeTlZeUFBQUFBQURjVGdnbUFBQUFBR0dRWHkyMWVQcTdDZ0M0aFpoTThoZzJYYWcyMU5qWVNEZ0JBQUFBQUlEYkNNRUVBQUFBb0pmVk9QekhOd0FBUW1ReXlXV3k2MHFOUTA2blV6NmZyNzhyQWdBQUFBQUF2Y0RhM3dVQUFBQUF0NXZLWm81dkFJQnVNMXZWcEdqVjE5ZkxaclBKYkw2OW42bW9iWkVxbXcwNTNKSkpKam5aS0FJQWJpc1JGa09HSVVYYkRLVkVHVXF3bTJReStUOEFBQUFHRW9JSkFBQUFRQzl6dUExSi9LSVJBTHJMc05qVjBGQ21oSVFFV2EzVzIzYnhKci9hdjhPTzE3ZzlYeDhBUUhKNS9YL0gxemxOYW5ENkZHUHphVlNDVDFhcjliWVAzd0VBQUZ5UG4zd0FBQUNBWG5hYnJwOEJRTjh4RExuZGJybGNMaG5HN2JrRnpjbHkvMjRKN0xBREFBT0hUMlkxdUN3NlhTazVIQTU1dld5VEF3QUFCZzZDQ1FBQUFFQXZ1L1pVRkFDZ202eVI4bnE5Y3JsYzh2bDgvVjFOcjh1dmxsbzgvVjBGQUtCZm1FenlHRFpkcURiVTJOaElPQUVBQUF3WUJCTUFBQUFBQU1CTnh6QU1lVHllMjI3SGhCcUgvL2dHQU1BQVpqTEpaYkxyU28xRFRxZnp0Z3poQVFBQTNJaGdBZ0FBQUFBQVFCK3BiT2I0QmdDQUpMTlZUWXBXZlgwOXV5WUFBSUFCZ1dBQ0FBQUFBQUM0S2QxdXV5Vklrc045KzcwbUFFRDNHQmE3R2hvYWJzc2RnZ0FBQUc1RU1BRUFBQUFBQUtDUG1FejlYUUVBNEtaaEdISzczWEs1WEFRVEFBREFiWTlnQWdBQUFBQUFRQjl4ZVVrbUFBQ3Vza2JLNi9YSzVYTEo1L1AxZHpVQUFBQmhSVEFCQUFBQUFBQUFBSUIrWUJnR1J6a0FBSUFCZ1dBQ0FBQUFBQUFBQUFBQUFBQUlHNElKQUFBQUFBQUFBQUQwRTNaTEFBQUFBd0hCQkFBQUFBQUFBQUFBQUFBQUVEWUVFd0FBQUFBQUFBQUFBQUFBUU5nUVRBQUFBQUFBQUFBQUFBQUFBR0ZETUFFQUFBQUFBQUFBQUFBQUFJUU53UVFBQUFBQUFBQUFBQUFBQUJBMkJCTUFBQUFBWUFCcmJxalR3ZTBiNVdocUNOc2NMbWVMaXZKT3l1TjJCOTJuc2I1R0pSZk9oTlRuWnNmN2dOdVJ6K2VUMStQcDd6STY1WEsyeU9sb2x0dmw3TEtOeCszcXc4cDZ6OG1ETy9YK3E3L1QzczNyKzd1VW9GMHB5dGM3Zi82Rm11cHJlenlXWVJpOVVOSHR3K3Z4cU9EMEVUWFVWb1hjMStmenFicjhzcXJMTDh2cGFBNURkUjB6REVNK24wOCtuNDgvVXdBQWdOdVF0YjhMQUFBQUFJQ0I2TkNPdDFSVFdTcEp1blBWNDRxSlQrenpHZ3BPSDlHT0RjL0w2L0dvc2I1R3k5WjlNVXp6NU9panQvNHNpOVdxMmNzZTBOVDVkM2ZaNTh6aDNUcXllN1BNRm90V1B2NTN5c2llRkpiYStoTHZBMjVIUlhrbnRQMk5QMmg0NW5qTlcvbW80cE1IaFgxT2o5dXRFd2UyYThvZHkyV3hkdjJyclRlZis3RWFhaXFWbmpWUjkzem1tKzIyZWUwMy95UkhVNE5HVFppaHV4LzlhbStYSEhaVlY0cFVlUGFZRWxLRzlObWNYbzlIZTdlczE1UjVLNVEwYUdoSWZTc3VGK3J0Ri85ZGt2VGg2OC9wdnMvL2c4d1dTN2ZxcUswcTAwZWIvcVFKczVkb3pOUTd1alZHWDNDN25Lb3FLMVpNWEtMaUVsUENPbGQ1OFFWOThOLy9KVW1hdmV4K3pWaTBKdWkrRlNVWDlkYUwveVpKdXUvcGIydm9xTEVoejE5VFVTcXYxNlBVdEl5UStwMDlzbGU3MzNsWmtyUnd6Vk9hTUh0eHlIUGY3Z3JxcE1JNkthL1cvNUYvTmRlVGxTaGxKMHJaU2RMSU9DbXo3MytzQkFBQTZCTEJCQUFBQUFBOWxuZjhRT0FYeVoxNThKa2ZLUEc2UlJPZno2ZVhmLzdkb09ZWU5HeGtod3RLSDd6K25Jck9ud2l1MkY2MDVJRXZhUFRFbWQzcWUvbmlXWlVWNVV1UzVpeDdvRGZMQ2xwNjFrVFpvMkxWMUZDcnZOejlHajk5UWJjV0lMcVNmL3lBSlA4aVZscEdkbEI5THA0NUlra3ltVXdha3BIVjdia3Zuam1xSFJ0ZTZIYi96aVFOR3FwMVgvNWUwTzM3ODMwQXdxWHc3REY1M0M0Vlh6Z2xlMHljSktteHJsbzFGYVU5SGp0cDBGREZKaVMzdXRaUVc2VXRMLzlLZGRYbGFxaXAwS0w3UHR2amVicGo5N3QvVVY3dS9rN2JSTVhHNjRsdi9MalZ0ZExDODlyMjJuOEdOY2ZrTys3U3pNWDNkcnRHeWI4WVhsZGQzcU14cmtrWmtpNlR5UlQ0K3NNM2ZxL0NzOGQwNGVRaExYdm9TeG81ZG1yUVl3MGFObExqWml6UTJTTjdWVlo4UWZzL2VFUHpWejBXY2sxZWowZWJYL29QTmRYWHF2SktrVktIam1nVGtuajlQLzlacnBiZWVmSi8xcEsxR2pkalFaZnRuSTVtMVZSY1ZtWHBKVldVRnFxcTlKSnFLNi9JTUF4Tm5MTlVDKzU1b2xmcTZjamxpMmNEbjJlTW1SSlMzL0tTQzVJa2s5bXNRY05IaFR4MzFaVmliWDc1bC9KNlBWcjkxRGVVeHI5ZHZlYmZEa2lWRGlrdXdoOUNlSGlNUDVBZytRTUtlYlhTN2lKcGkxdEtqWksrTzdkLzZ3VUFBTGdSd1FRQUFBRGdOdUh6ZXRYaWFKTEg3WkxWRmlGN1ZFeTNuejRNZVc2Zk43anRyOXZabHRmcGFBcHFEbWNuaXdvZWw2dGZ0dC8yK2J4OVBtZHZza1ZFYXQ3S1IvWGhHNytYSk8zWi9GYzkvTlYvNnRYdm04YTY2c0FDeWFCaEl6VTRQYlBMUHJWVlpZRkZ6UkZqcHlvaTB0N3QrUTJmTDJ6Zkc2R00yOS92QXhBT2htSG8wdm5qa3FTTTdNbUI3OUdMWjQ5cDM5WlhlenorL05XUGEvTGNaYTJ1eGNRbktjSWVKVWs2azdOSFF6S3lOSGJhL0I3UEZTcXYyOTNsM3dHZWRvNk84SG85UWYrNzF4dC9kMVZlTHRRN2YvNUZqOGVScEMvOHIxL0pGaEVaK0RwNzhsd1Y1NStVMitYVXRsZC9wN2tySGdwcUo1aHI1cTk2VEpjdm5sVkRUYVZPSHR5cENiT1h0QW92QnNOaXRXcit5c2Ywd2V2UHlldHg2OFBYbjlPNkwzOWZWcHN0MEthNW9TN285N3dyTG1kTHE2K3J5eStycXZTUzZtc3FWRmRkcnZxYUN0VlhWM1E2WDBuK3FWNnBwVFBYL3IySlRVZ09lZGVDSzFkRGs2bHBHYkxhSWtLZSs5TDVYTFUwTjBxU3RyejhLNjE4L084MGZQVDRrTWZCcDQ2VVNUL2NLejA3UTFyVndZOFB5VkhTbk9zeU9Wc0xwSFVicEI4dGtLWU43cHM2QVFBQXVrSXdBUUFBQUxoRmVUMGVGZVdkVU9IWll5b3J5bGQ5VFVXcjgzaE5aclBpRTFNMUpDTkxJOGROVTBiMjVLQzJ2TzZwQjcveWZaa3RuODVUWG53aHFOMFV4azZiMys3VCttY083MVpaOFlWTys2NTQ5S3N5REYrWGMvemxQLzVSYm1lTDdyem5pWFlYc2phOThLK3FLYitzcVhldURPb3BWWXZWMW1XYm05M29TYk9VKzhrMlZaUmNsTnZsVkUxRnFWTFMwbnR0L0xOSDlnYStMeWZQV3hGVW4rdWZRaDR6ZFY2djFaSTVZYWJTUm83cDhUZ0hQOXdROG9MaHpmUStBTDJsdkxoQWpzWjZTZExvU2JQYmJXUHJScURHZmNQaTcvWE1ack9XUGZnbHZmbmNqK1Z4dTdUbjNiOHFkZWhJSlE4ZUZ2STh2U0Y1eUhBdGUvQkxyYTZkUExCZFozTDJkTmwzenZJSEZSMGIzK2I2SisvL3Q1eU8zbm5DUDV4R1Q1cWxxTmg0Ylh2dGQzSTZtclYvMnh0cXFLblUvTldQeTlGWXI0ckxGN3NjWTlTNDZUcDVjSWVtTDFpdDJvcFMxWGF4MDBaMFhLSUczL0FVZitiRW1jcWFQRWY1Snc2cXBxSlUrN2U5cmdWcm5nemN2LytMMzVYUDkrblBDRDZmVjJaejV3RThyOGV0VXdkMzZuenVKNEcvdTRla2o5YncwUk5hdGJ0NDVxZ083M3lydzNFaW82STFlSGltVXRJeWxKS1dvZVFoNlVwSS9uU1YrUGduSDNaYVIwZUdqUnJYNGIvVkxtZEw0T2VtVWVPbmh6ejJ0ZDJjQnFlUDdsWnRNeGF0a2R2bDFMRzk3OG5qZHVtOVYzNnJsWS8vcmRLekpuWnJ2SUh1NVZQUzBYSnAvVm9wSm9RZk8xZG5TZ3VHK3dNTmM2cWtKeWQwM1FjQUFDRGNDQ1lBQUFBQXR4aXZ4Nk9UQjNjb2Q5KzJ3SUxRTmJaSXUreFJNV3B4Tk1udGJGRmRkYm5xcXN0MTd0ZytSY1hHYTlxZEt6VnB6ckt3N3FTUW1EcTA5Wk9LalhWQjlldm9xZGVTQzZlN0RDWmNQMTh3TEJacnE2YytyekdielA3L05WdmF2WDh6cTZzcVY5N3h6cmNWNzBoVVRMeGk0cE0wWnVvZHVuam1TT0Q0Z0dEWkl1MkJwMlM5SHMrbnUxc1loczRlMlh0MWpqaWxaV1NyK1lidldVbUt0RWNIUWpNK24wL25qbjRzU2JMYUloUWRtNkRLSzBWZDFwQThhRmlYMzlkcEk4ZTBlZnE2TzNKMnZkTmxNT0ZtZmgrQTNuTGgxQ0ZKL3BEV2lBNjJpLy9zdC84OXBMK2pQVzYzWHZ6Sk56cHRrNUF5V1BOWFA2N2RiNzhrcjhldEhSdWUxN292ZmE5UHduYzNzdnovN04xM2VGVG5tZkQvN3pTTmVxK0FKQ1NFUUJRSjBVRVVBNmJheHRqQlBYYUtVelp2TnNrbW15M1ordTYrdThsdWRyTzdUbjZic3RrNGNlTGVNRGJOWUhwdkFnbVFoQ1RVaFhvdm85RzAzeCtqT1dpWUdXblVRZHlmNjVwTG8zT2VjODR6aDlHYzRUejNjOTlhblV0UWhLOS9rRmZiSnMzT0pDVENkU3J6cGFPN1J5MHdJU0kybnNlKytIMWFHMnVWSU1FRnE3WVNuekxYcSszUDdIK2Jwcm9xMUJxTjIyQzh1TVNaUFByU243THY5Zi9DME5WQjNxWGpxTlJxb3FjbGMvVEQzM2pkeit3VGU3MXFOejB0azQxUGZkMWwrY290ejNLN3RFRHBRM3pLUEJKUzdlL0owTWhZcFozWlpHTFBhLytPM2orUVJXc2Zjd2x5c05sc0ZPV2U1OUxSM1hTMXR3QVFFaEhEMGcxUHVCM2tUMHJMSlBmTXB3U0hSUkVVSGtWSWVEVEJZVkdjLyt3RGVuc01wR2FzWlBtbW5SNWZ6N21ENzNuMXV1KzJZc3N6U21CQ2ExTWRuVzNOeXJxbW1ncHNmWUVZZmdIQlZKWGt1OTFIWE1KTXVqcGE2ZTVvVlpZWkRWM0tkMHNmdlIrMUZjVWUrNkJTcTRueEVMeXdkTU1UV013bXJwOC9nc1ZzNHVBN1ArZmhwLzZJaEpuemh2WkNIM0N2NTBHekFmNzlvZUZ0SCtRRC83RU9YcmtNYitWTGNJSVFRZ2doSnA0RUpnZ2hoQkJDQ0hFZmFiaGR6dEZkcjlMV1ZBZlk2ejFQVDhza1llWjh3cUttT0EzS1dNeG1XaHB1VTE2WVMzbkJWWnJxcWpoMzhIM3lMNTlrL1pNdkV4bVhNRkV2UTJHMW1KWG5LclY2QW50eS8ydHZhZkI2WU1lVHE2Y09ER3M3djRBZ0pUQ2hvakNYejk3L0g1YzJocTRPM25ybEIyNjNmL1NsN3luWk1xcUtiOURWTjBoaU52WHkwZi8reUtzK3ZQQzlIN3VkZVR4UjVEeUl5YzVpTmxQVWw5Vmp4dHpGNHg3TU5Uc3ppNUlibDZndXlhZTVycG9MaHo5a3hlYW5BU2pLUFkvRmJGTGFPakl3ZExXM2VNeGtZTzVyMzluYTVOSW1lbHJ5cUdWa3NGbnVsQUFhait1ZWo2OGZzUWtwQklkRktjdDBQbnBpRTFLODJyN1RNVGdmSG8zYVEzL0RZNmJ5eUV2ZlkrOGYvaE1mdlI4THNyWlFXMUhzTVZERVpyTmhzOWs4N204Z0dvMzdmZnI2QjVDMTlUbmxjL2ZFSjc5bjV6ZitIbC8vUUtkMlZiZHUwRngvRzR2WlJGWHhEUkpUMDFuNDBHTkV4c1pUV1h5RGk0ZDMwVlJYQllCL1VBaUwxajVHNm9LVkh2c2FGaFhIRi8veUZaZmxsNDd1SHRMclVxblZIbCtiZzgxbWMzcGZPOXc0ZjRTOFM4ZmRiblB4eUVjZTkvZmNkMzdFdGJPSFBHNTc1ZVErcnB6YzUzRjdyYzZITC8zZ3B4N1hMOS8wRkQyR0xvcHp6Mk14bS9uc3ZWL3k2QmUrN3hJTUl0eTdVbWZQbEREY29JVCt2ck1Jdm5zRTVrWkNldFRnN1lVUVFnZ2h4b29FSmdnaGhCQkNDSEdmS01vNXg0azlmOEJxc1JBYUdjdVM5VHNHVE5HcjBXcUpqRXNnTWk2QlJXc2ZwYXpnS2hjTzc2S3RxWTZQZi90ajFqejJFaW56bDQ3akszRGxHUEFBMFBrTVBkMzMzVjc5NFI4UHVONWl0Z2RDbk5yM0ptY092TzF4ZmM3cEExdzdkOGpqZm1abHJpSnI2N01qNk9ub1U2blZ3Nm9GRFhmcW1Ic3pNT0tPZGhRSEpHOWNPamFzN1liVDczdVpuQWR4cnlzcnVJTFIwQVhBcklXckpxUVBXVnVmNDROZi9TTVdzNW5xa256TXBsNjBPaC9PZnZxdTByZitXaHBxQmkwdDFGaFQ0ZEptK2FhblJpMHdvZjkxejhmWGIxajdhTGhkcnN6bWQraG9iUUxBYkRKU1ZuRFZhVjFFYkR5QkllR29OUnFzRm92VDdQcUJkTFczS3VjeE5ESnV3TFpoVVhFODlvWHZvOVA3NGg4WVRQTGNSU1RQWGVTMjdkRmRyMUorTTRlWkdTdVl2L3hoZ3NNaXZlclBZSkxtTENSeFZnYmxOM01JQ0E3RDFHdDBDVXlZUG5zQnozNzduN2x5Y2g4M3I1eXlCMjhXNWhJYUdVdHJZeTFnendLMElHc0w4NVp0R0hKR3B1RktXN2phcWZ5RU82Mk50YnozOC8vcnNseW45MFh2RjZEODd2ZzMwK3A4Qml3NXBWYXIwV2gxVHQ4ZExHWVROcHNObFVvMWFMbXF3WUtSVkNvVmE3ZC9nWjd1VHFxS2J3MlBPcHNBQUNBQVNVUkJWSkNVdHZDZUNJcTlYL3o5YVh2NWh0SHlEMW53aGYyd2E4Zm83Vk1JSVlRUVlxamtqb1VRUWdnaGhCRDNnUnNYajNGbXYzMGdmYzdpdGF6WThzeWdNdzBkTjVZZHBzOWVRTUxNK1p3KzhEWUZsMDl5ZE5lcjlCcDdtTE40elpqMmZTQ096QThBd2VFam44TGxDQ3hRcWRYRG1vazVHS3ZGZ3MxbXcycTFETjU0bkUxTFRodHc1cUlucGw0anYvdVg3d0NRdm1JalN6YzhNV3A5V3JqMlVjS2ozQS9tMVZXVmNPM2NaMDdMbW1xcnFDcStBVURDelBsa1pHMGVjUCtYanU2bXByd0k0SjR1WHlEblFVeEdqcXdDb1pHeHhNYlBtSkEraEVSRWs3bDZHNzA5QmhhdmUxeVpvZS9iYjVBV29MZW4yMzVOVkt2eDBic1BCbkFNNXFvMUdwZEF1Y0VHYUlmQ2NkMXpsRjRhanV2bkQxTjg3WUxiZFYzdHJSeDY5NWRPeTFZLytubG1MMXhGY0ZnVXJZMjF0RGJWZW5XY3BuN2xZN3daVUhaWGx1SnVGNC9zVnZwZVhaTFB3aldQdUcxbk5wbXdtRTNvL2Z5OTZxdkR5aTNQRWhvWnk2SzFqM25NMk9BZkdFelcxbWZKeU5wTTl2RTlGT2FjVllJU2ZIejllT1NsN3hFWkd6K2s0MDZrcFJ1ZVVLN2RkVlVsZlB6cWp3SFkrc0szQjgyTXNYelRUcWRTRTIvLzlLL3BhRzFpWnZweTFqNytoUkgzVGExVzgvRE9yNUYvK1FUemx6L3M5TDFVZVBiakMvRE5UQWp3OHFQbjQyTDRhVGE4dWhVU1BGU1NDZGJEVjlQaEp4ZmhUNWVNWGwrRkVFSUlJWVpDQWhPRUVFSUlJWVM0eDVYbVpTdEJDVm5ibm1QTzRyVnUyOWxzTmhwcktxaTZsVWQxU1I1Qm9aRXVONVhWR2cyckgzbUJzS2dwbkQzd0RtZjJ2NFZmUUJCSmFabGovanJjS2NvNUI5aG4zWVVOTWh0ektMWTgveTJtSmJzVzB2M2R2LzRKSm1NUHE3WTl6MnczTTN3Ly9OVS8wVlJYUlViV0ZwYXNmOXhsL2VIM2YwMUozdVZSNitka055VXhWU2xONE02MXUzNi9lbXEvOG56eHVzZVYrdG1lNlBvTk1JN213T0Zvay9NZ0pwdm11bXB1bDkwRVlNYThpYzI4azdsNm04dXlwLy80SDUxK2YvdG5mME5IU3lQVGt0UFk4dnkzM083bjlaLzhHWWF1RGhKUzA5bjQxTmZIcEs5V3E1VmJOeTRDRUQwMWFkajd1WHVXTzl6SmZBTzRySE1FTElWRlRiRUhKalRVZUhVY1Iwa0RjTzJ2dlpUSE9XWmxabms5MkZ4dzViVHkrUllVRnNtMnovOEpmZ0d1bzZqMVZhVWMyLzA3ZlAwRGVlVEY3M29NTUhBbk1DVE1KY0R1NXBYVG5EbndqdWVOYkRibGFXK1BnWTkrL1VPUG42WFRaeTlnM1JOZjlyby80NjAwTHh1QWdPQXdZdUpuY092R0pScXF5d2dLaTJUdWtvRnJBclMzTkNxWk42YTYrUTQxWERvZnZWTHVTUXl1dEJVYXUyR3pseDhSMVozd1B6bmV0ZDJXREVjcm9LSWRFcVRxa3hCQ0NDRW1nQVFtQ0NHRUVFSUljUTlyYTZybitNZXZBZllaY1hjSEpSZ04zWlFWWExFSEk1UVdPS1d1RGdnTzg3amZlVXZYWVRJYXVIVDBZNDUvL0JvUk1kTkdKV01Cd0xtRDd6a05VblIxdExwdDExeC9tN0tiOW5UVGliTXlQQTQ4T0dhdTlocTZSNlYvOXlLenFSZFRyM0ZJMjJpMHVqSEpDakZSR21zcktjMjNENmdrenNvWWREQWV3R2ExS3MrOU9SY3Q5ZFV1S2M2SHcyb3hqM2dmbm96SGVSQ1RUNit4aCtKcjU2bTZsVWRuMzhCaVlHZ0UwMmJNSVdYK01uejBJeStWMDEvMnliM0s4K0dXSTVnc09sdWJPTDN2TGFkbERiZkwzTFl0dkhxRzdvNDJBSkxudUM5ekFLRFYyVlBrdXl0SEFiRG1zUmRaODlpTC9ZNVh6a2YvK3lNQVFpSmllUHFiLytCMnUvQ1lxWlRtWjJQbzZxQ3J2WldBNEZDUGZRQ29LUzhFN0ZtSW9xWk9kMXAzNHBQZlUzenRBc1hYenZQUWppOFRHT0w1T3dmWWd4Sk85WlhJQ0E2UDRwRVh2K2R4bS9MQ0hOcWE2bWhycXVQVTNqZEdQSFBmYXJFNEJXNE14bWF6ZVd4dk5wdVU1NzNHSGo3OG4zOXkyNjZudXhPQW0xZFBLOTkxK3B1WnZweEZheC8xdWsvZXNObHNTdkJreXZ5bHFGUXFLb3V1VTVSN2pwajRHWU1HSmxUZHlsT2VUMG1hUGFwOUc0NmlhK2RwcUNrZnNFM3FncFVUbHJGbHJKUzNRNUNYRmJLc052alg4L1pzQ0QxZWZrME85SUd5TmdsTUVFSUlJY1RFa01BRUlZUVFRZ2doN21HbjlyNkJxZGRJU3ZveXQrbmNheXVMT2ZISkg0YTE3OHpWMjJocHFPSFc5WXVjMnZjbTJ6Ny9uWkYyRjREOHl5Y0diV00wZEhQbzNWOWdzMXBScVZUTUgyQW1YVkJvQkFCdHpmV2MrT1FQUk1ZbFlER2JzVnJNUk1ZbE1qVjU0bStlajlTdVgvOXd5TnVzMnZZOGFSTllobU8wbmZ2MFhhWDh5T0tIdG51NWxYMldxN2V6YVF1eVR5bnA1KzlWNDNFZXhPUlNtcGZONmYxdlllanFjRnJlVkZkRitjMGNMaC83aEt4dHp3MDRFRDRVemZXM2xWblozaWpLT1l0cUNBRXovUU50UmszZmpIamJJTTJHdzlEVlFkNmw0NE8ycTY4dTQ4d0JlL1lqdjhCZ1V1WXY4OWcyT0N5U3RxWTZpbkxQNHg4WWdtOUFFRmFMR1l2WlRQS2NSUzZCaE40R1hQWFBlbEJmVlVMU25JVWUyNXA2amRSVzJFdkV4RXhMUnVkelo2VFUwTlZCWTAwRkFEWGxSWHo0UC8rUGh4Ny9FZ21wODkzdTYvcjVJNXo5OUYwQXdxS25zTzN6ZjRKL29PZFIwVVVQYmFldXFvU2Fza0lLYzg0U0VaZkF2S1hyWE5yMUdMcXdXbHhMSytsODlFNzlkUWdJQ21YN2wvL0N6V3Z0NGYxZjJJTTVOajM3ZjRpSWNTM2pjTzdnZTByUW1JUE5hcVdqcGRIajZ3QjdCb2JlSG9OcjMrLzZleDBOTldXRmRMVzNBREJqN3RCejlkOHVLd0FnTENwdXdIK2Z1MW5NNWdHelNTV21wZzhyZ0ttdThoWjFsYmNHYkJPYmtETHBBaE9LV3lGbDRKZ2h4VnY1MEdTQWwrYkN2MS8wYnB1WllWRFVBbXZ1bjJvbFFnZ2hoSmhFNUs2RkVFSUlJWVFRSHZSYXdHTHJlMWdIZWQ1djJXaXBMTDdCN2JLYitQajZzV0xUMHg3YmFiUmFwa3lmUlVKcU92RXA4M2p2NTMrUHhlemRqTzZWVzU2aG91Z2ExU1g1Vkpma2owcnEzbG1aV1U2RFVOM3RyVlFVM1VsV1gxOWR4dEZkdjZHOXVRR0FPVXNlR3JDVzg0ejVTN2wwN0dPc0ZnczNyNXptNXBYVHlycitNMGJGSGJmTENta2NaSmFoUS8vM1NuMTFLYmxuRDNsOW5CbHpsd3c2NDlZYlhaMXR5dXpTdEVWckNJK1o2dFYyamdFcHRjYTcvOXFxTlJyVWFzM3dPdG5QVUdiZURzVjRuUWN4ZWVTZS9ZenpoOTRmc0UxUGR5ZUgzLzgxblJ1YlJ5V2QrcFVUZXdkdjFNK3BmVytPK0pnT1J6NzhEZTB0RFM3TFoyZXVjbHVlWnp6NEJRU1JPSHVCMDdLRzZqS2FhaXVWM3d0enpuSm0vOXZLNTIzVzF1ZlE2anlYWFVsZHNKTEs0aHRZekNheTd6cmY3Z0pNeWd0ZDg3aGJ6R2FYWUtYb2FjbW9WQ3BzTmhzMUZVVURCaVpVM2NwVCtqczFlWTdUT3IrQUlIWjg1UWNjK2ZBM1ZCVG1ZalIwOCtuYi84M0NOWSt3Y08yalN0WWtpOW5NaGNNZmN2MzhFUURpcHFleThhay9RdS9uNy9hWVZvc0ZzOW1FMmRUTDB2VlBzTy8xLzhMVWErVGN3ZmVJakV0d0dZRGU4N3QvcDhWTldZcUZheDVoMFVPUHVTeFhxZFZ1c3pRWSsyVms4dlVMZE52bTd2SVlZQStBZUhqbjExeVdGK2FjVmI3M0pLYW1Nek45dVV1Ym9GSEtVdFZmVWE2OVBGWlk5SlJCcysxMHRiZnk3bi8vbmRNeVMxODJpTmJHV243N28yOTdmZHp0WC80TGpuMzBXNC9yUC9kSGYwZjRNQUlUQW9MRDNKYjY2RS92RnpEay9kN3JpbHZoY3pPOWEvZDZIdnpMV21nYlF0S3RsRkRZVlRUOC9na2hoQkJDaklUY3RSQkNDQ0dFRUpPQzBRS2R2ZEJwc3Yvc05vUEJETjBtKzArREdYck1kNTQ3bHZkWXdOQ3ZqZU14WEdvVi9DaHJkRjdUdFhPZkFaQ1J0UVZmZi9jM1htUGpVM2p4K3o5eE96UFFHNzcrZ1N6STJzTEZJeCtSZS9iUXFBUW1yTnp5ck5PQVMxVkp2bE5nUXM3cEEwcFF3dFNrMlN6ZnVIUEEvUVVHaDdIMStXOXo0Y2d1V2h0cXNGak1xTlVhTkJvdEVYRUpicmM1OE9iUDNLYTBkd3l5bk5yM3BqSnoxZDM2bk5NSHVIYk9kWURlM2N6TTBUQjc0YW9oMzF5UEdDQ1lvNkl3VjNuL0RFVk5XU0UxWllWZXQ0K2VtalFxZ1FrQmdTRjg3by8ranFMY2N5U2twdFBXVkUvZXBXTXMzL1RVZ0xYTHJkYStBWGt2Z3cyV2JkenBkdGJ0VVAzKzMvN1VZNHIxa1JpdjgzQS91Tm9JKzIvTlJsT3FScTNSNEYwRisrR3g5VDJPVjBIdkdFelc3MDhGekIwNDQ3M1hLb3V1RHhxVTBOLzVReDhRRWhGRFltcjZzSTlaVzFFODRNeG9kOEtpNGx5VzlSaTZNSFMybzFLcENJMk1kVm52YnJBWm9MbXV5dTI2K0JsekIreUR0UzhMdzBCL1I4TVZHQnJCNmtkZWNGcDI4Y2h1SlREQmFPZ20rOFJlcFZ4UDV1cHRKS1ZsRHJqUDVEbUw2TjdTVHY2bDQzUzAybWZrcTlVYTlINEJCSVZGT3JWdHJLMmtwZjYyMDdJckovZHg2OFlsbDh3RVBucGZJdU1TYUxoZFRtWHhkZUFaajMzb2Y5MTIxMStkajU1TnozeUQ4NGMrVUs0MzJTZjJZckdZV2JyaENWb2Jhem4wN2k5cGJheFZ0akgzR3RuL3hpdVl6U1lzZlErenlSNklZTFdZc2RuY1IzZmFyRmFPdlA5cm52ejYzK0RySCtpeHorTk5yZEc0QkhmWWJEYk85ZnU3REE2UEhqQUFaTFFZRGQzY3VuRUpnTlNNRllPMkg2aGN4VURyUEd6Z2Zkc2h5RnkxZFZKbGh2TFdyVmFZTWNoWEs1TVZmblFPdHFkQVJoU2NxUEorL3ltaDlxQUdJWVFRUW9pSklJRUpRZ2doaEJEaW5sUFpBWTBHNk9oMURqYm9OTjFaMXRYM3ZLTVhXb2N3UytoKzBkM1p6dTNTQWxScU5Xa0xWM3RzNTJuVzRWQ2tMVnJEcFdNZlUxMlNqNkdyWTlEWmFTTzE3b21YMmYvR0svZ0hockQyOFMraTFndyttRG9sYVJZN1h2N0xFUjk3c0ZUM0U1VUtmLzd5aDkwT3pvMEdid0llSElQc0dxM083YXpRL3F4V0N5Wmp6NmowclQrVlNrVnF4Z3JxcWtyWS8vb3JtSHFOcU5VYWxtMzhuT2UrOUFXS0REVHorSDRqNThHdXBCVmFUUU8vRjBlVENpaHVzVC9HMG1nRnIxa3RGazY3Q2E0YXpOa0Q3ekF0ZWM2d1B1dXNWcXVTL1VEdjUrODB5M3dnTzc3eVZ5N3Z6ZHl6aHpoLzZBTTBXaDA3di9IM1R1dk1KaE8vL2RHMzNPNHJlZTVpdWpydWpLZ1ZYRDdwWGVmN0JrNVZZeHJpNHA3ZXo1OXRMM3lIUGEvOWhMbkwxcE94Y3BOWDI4MWJ1czZyUUNySE9YQmtRdWhxYitIeXNVK3cyV3g4OHJ0LzQ1RVh2K2VVQVNCKzVud2FicGZUM3R4QVMwT04yOEFSczhsRStVMTdGb2J3bUtsdTJ6aU91WHpUVG9MRG96aXovMjBDUThLWnYvemh2dGNkb0FSVk9EVGM5aTZUanp0ZEhhMGMvZWkzYkhudWo1VUFrNDFQZndPTDVVNDA2WWUvK244ZWd4c2MrM0NVYk9pdi96WkhQM29WcmRiMXM3VC8rMjRnbGNVMzZHeHI5cXJ0YUNyTU9ZdkZiRUtsVXBFeWIrbWc3ZjBDZ25qc2k5OVhmcy9QUGtseDdublVHZzNiWHZqT2tNcXZoRVRFOE1MM2Z1eTByQ0Q3SkplUGZlTDlDeEJEOHB0Y3NOcmdaZmZWVTRRUVFnZ2g3bGtTbUNDRUVFSUlJY1pWZmZlZFIwTTMxUFg5YkRKQWJSZTBqMDJHOUdIVGEwQ2pBbzI2NzZlYjUrcCt6N1dqTk9aUlUzWVRtODFHWE9MTVVRaytHSWplejUvWStCblVsQmR4dSt3bU0rWXVIdFBqOVhSM01HL3BldFJhTGRXbCtVUGVQaXhxQ3NGM3pSaTkyNWJudjhXMFVjaitjTGZENy85NnlMT0ZKNUpHcStXbFAvdkpnRzFNdlVaKzl5L2ZBV0Rlc3ZVczNmREVnTzByaTI5dzRNMmZqVm9mN3hZUkUwOWdTRGd0RFRYa25qMUVlTXcwWnFhN3I4V3VaQXFZaENVTUh2VHo4R1FLUEJPYVMyUmtKRkZSVWVqR01PaWkxd0xiUHJBUDhEdzMraDhiTGk3Zkhyek5ZS3BMQ3dhdGJlOU9SMnNUbGJkdU1IMVd4cEMzdlg3K3NESXpmK21HSnptNTUzV1BiZU5uek1YM3laZUJvUWQ4YWJSYW52MzJQd091Z1ZVTDF6emk5UHZON0ZOT2c4cGQ3YTB1ZytFQTVyNFU5Y2FlYm1vcml0MGUxeEhnWXpSMHVXMmo5d3Z3T0VBL21ON2VIbFpzZmhxMVZrdDVZZTZRdDQ5TG1JbVBtMVQ0cGw0anhkY3YyTnNrcG5LNzdDWUJ3V0drcjlqSXlUMnYwOTdjd0o3Zi80VEh2dkI5SmJ0TjRxd01zby92QWFENDJubVdyTi9oc3QvaWErZVZnRFZ2WnQvUFdieVdnT0F3UWlKaWxPQkd2NEFna3RJV2N1dkdKY0tqcGhBWUVvNU83NHZPeHhlZGp4NmQzaGV0VG8rUDNyZnZ1UTgrUHI1b2ZmVG9mUFJvZGZhZkdxMldEMy8xVDdRMTExTlZmSU1iRjQ0eWI5bDZBRUlpb29kMEhtMVdxOGRzSEE3RCtidnFMKy9pTVpkbEpYbVhtWnFVTm1iZjU2eFdLemN1Mk10bFRKMHhCLytna0VHMzBXaTF4Q2FrS0w5Zk9Md0xnSmhweWNSTlR4MXlIKzRPUHRMNStBNTVIOEp1UnFnOWEwSzRoK29YdVEzd1lSSDgweXJuVEhCd0ozZzdZSUJMWm5HclBXdUNFRUlJSWNSRW1EeDNMWVFRUWdnaHhEMmh0Z3R1ZDBKVmh6MzRvTGJyVGlCQ28yRnNqeDJnZ3hBOWhQbUNuL2JPdzFjTC92MSs5OVBkV2U1WTV0K3Y3VUEzODd3eEdvTk9qVFVWQUV5WlBudmtPL1BDMU9RMGFzcUxhS3lwR1BQQWhNcWk2eU9xT2I1czQrYzgxa24vNnQvOWN0ajc5Y2FHblY5bEExOGQwMk5NSnZ2Zi9Da3FsZnRabHphYis1ejVXcDJPRFR1L3hxNWYveENMMmNUSlBhOFRIajNWYmIxc0pWT0FtOW10OXhJNUQySzAxWlI3WDNMRlpkdXl3bUVGSmxUMERhakhURXRtVm1iV2dJRUpJUkhSUXg0MGRsQ3BWQVNGUmd4cjI1Szh5NXc3K0o3SDlYV1Z0L2prZC84KzRENXF5Z3JkdGttY2xjR21aNzR4ckg3bG5Eb3dvcUMySFYvNUFWRlRFbDJXNTEwOGhzbllRMHo4REh1Smg3S2JnTDA4a05IUXhZWER1K2hvYVdUdkgvNlQ3Vi82TTN6OUE0bU1qU2NzS282V2hocUtjczZ4NktIdExxV1BycDgvRE5pejZLUm1yUFNxais1S2hDemY5QlJaMjU3SFJ6K3lRZW9WbTUvbXdGdi9IN0VKS1NTUDREdUtYMkF3RCsvOG1zdHlVNjlSQ2JoYjljZ0xiZ05RcnB6YVQxWHhqUUgzMzFSYjFWY2k0NDd5d2h5dW5mdU1zS2c0dHI3d25WRXBmK1I2M0VvNldwc0FlN21UWGIvK29iTE8wM0t3QjNINkJRVFJhK3lodnJvVWdDbEo0eENkSlFia0tMV3d4RU1jMVBrYWU3YUV2M0tUTU9iYmgyRnVKTHl5M3ZQK0pUQkJDQ0dFRUJOSkFoT0VFRUlJSWNTUVdHMzJMQWZWSGZZQWhHckhvOE1laEdBYXBmcmNHcFU5eU9EdVI2aUgzMFAxOXN3RmswVjczNHpQL3VtWHg1Si9rUDBPcGJ1WnB2ZVRELy9ubjRkV0YzbVlFbWJPWi9tbW5XTituUHVkeFd3ZXZKRWJZVkZ4WkcxOWxoT2YvQUdMMmNTaDkzN0prMS85YTVjWnc0NFUzdmQ2cGdBNUQySzBkWGUwRFgvYnp1RnRPek45T1kwMUZheDkvSXRLS3YyQkhIem5GNEM5L0VMS3ZDWERPcWJ3ek5SckpQZnNJUUJTRjZ5a3ZxckVhWDFHMW1iYVd4c3B1SHlTdHFZNlR1OTdpdzA3N1lGMXN6S3pPSGZ3ZmJvNldybDEvYUpUTnBiSzRodEtWb0hVakJVam11WHZ5SjVRVm5DVlhxT0I0UEJvWXVObktPdWJhcXRvcXF0RXJkYVFNdjlPK1lIS291dlVWNWVpOXc5azN0SjF4TStjeDVydEx6RXpmYmxMRU1WUWFEVE9XUUljK3BjbENZK2VTa3g4c3V0cjhSKzh6TldWay9zQUNJdWVRazlYQjRhdURqUmFIU3FWaXBhR0duYS8rcTlzZS9GUENJMklHZlpyY01jUm5BYjJ6d1ozbncrbVhxTVM5T3JndURaVmwrUmpzOXEvd0k5RnRpa3hOQ2xoY0xMUzgvcHR5YkRvcnJmUXRRYjRReDU4Zndra0RaSXdvN0FaTnJqR09Ra2hoQkJDakF1NWF5R0VFRUlJSVZ4WWJWRFRsL21ndXVOTzhNSHREdnR5aStmeXZZUHkwVUNFcnowOWFmK2ZFWDRRM3ZjendnK0N4NiswK0QzSlpPd0J3QzhnZUZ5TzV4OW92NHZaMnpQeXRCYU50UlZvK2cyUXRqZlhPNjJmdFhBVk16TlcwTnZUelp1di9BQ2IxY3J5VFR0Slc3VFc0ejV6VGg4Zys4UmVBS0ttVFBmWXJxMnBibHdDRTdwaVhHZXRDMWNaV1pzSmpZeDF1NjZodW95OFM4YzlianNyTTR1cVczbVU1RjJtbzZXUjQ1LzhubzFQZmQycGpXTkFYdVBsZ0x5aHM0M20rcEduTlBHVTVjQ1RlKzA4aVB1ZlZqZjhpK1J3dDAyZXV4aU56c2ZyVEFqVkpmbVlUYjE5czgvSEp6QWhiZEVhbDVJbjFTWDVIUG53TndDczJQS014eUNKOTMveER4aTZPa2hNVFdmTjlwZGMxbnNLL0RHYmVtbTRYZTYwN083Z2ozVlBmSm0xajMrUnl1THJmUGJlcndCN0ZvU3dxQ2tlWDh1QnQzNUdUVmtoT3IwdklXNEdzcStkTzB4UGR5ZDZ2d0JTNWkxMUNVd0F5TnI2SEIzTkRmUjBkN0ppeXpQSzhsa0xzcmg4ZkE4bVl3OVhUdTVqeHJ3bHFOVnFyRllyRi90UytxczFHaGFzMnVLeGYwTng0Yk1QYVd1dVoxWm1sbE5nUWtWUkxwZU9mb3hPNytzVW1GQlJkSTI4UzhjSmlZaGgzdEoxZlgzMkxuUERSR21zcmFTczRBb0E4NWF1NTlMUjNRQk1TNTVEK29wTm5QajROYnJhVzlqejJrOTQ1TVh2RHJzc2lEc0J3V0VzV0xYVjdicUtvbHlhNjZvSkNBNWpadnB5cDNXT0lMZmJwUVVBcU5ScTJsc2FsT0RZd1lTRVI3dk41Q0ZHSmpFSURwZzhyNThhYUgvMDE5blhmazRrSkF3U1E5TmxzaDlEQ0NHRUVHSWl5RjBMSVlRUVFvZ0hYSmNKYmpaRFNSc1V0OWhybXBZT2Z5SW0wZjR3TGNoK3d5dzJ3RG5nSU53WGdoN3dnQU52OWErWmZiOGQ3NVBmL3R1QTY5VnFOV3ExR3EwdWhHa3o1bEJaZEoyYlYwNHpmL25EYnR0YkxSWnVYajBOUU5UVTZjUWx6dlM0N3llKzl0Y3dEdWRPYWlkN0ozN0dYSSsxcW5VNi9ZQUQ4Z0FydHo1TGRXa0JSa01YWmZsWHlMOThrclJGcTVYMWpsbWlHcDEzSlF5dW5qckExVk1Idk96OTZMblh6b080L3dXSFJ3MTdXM2VEM043UStlaTl6bnhnNk9wUWdzUUNnajFuL2pHYmV2bnRqNzQ5NEw0aVlxYXgvY3QvN3RWeHRUcWRTNjM3L2tFRDA1TFQ4UFVQdkhzekp5cU5adEEyL2JYVTMrYWovLzNSZ0czVUdnMXFqWWFFbWZQUisvbGpOSFJUZVBVTVdkdWVjOXUrdWY0Mk5XWDJjaDF6RnE5MUtZWFEyZGJNMVZQN0FYc3d4dDJ2V1RtdVdzMkduVjlEcFZJNVpWcng4ZlZqenVLMTVKeitsTGFtT3ZJdkhXZnUwblhrbmoxRVUxMlZjdHpBa0hDdnprRnZqNEVEYi82TTFBVXJTWjY3MktXL1pyT3Byejhhci9ZM1ZteFdLNTF0TFM3TFRiMDl5dk1lUTZmYk5vTUZQWjdaL3pZMm13Mi93R0JTNWk5VEFoTUFVak9XWTdWYU9QbkpIekIwdHJQMzkvL0J0aGUvUzNpMDU4Q1VvUWdNQ1dQSitzZmRydXRxYjZHNXJwckFrSENQYlhxTjlxQlVtOVhLMFYydmVuM2MyWXRXUzJEQ0dFZ0t0ZisvNlVBcGJFa2EzWDN2dlFWeGdaQXdTRllGSVlRUVFvaXhJb0VKUWdnaGhCQVBDQnRRMVdFUFBDaHB0Zis4MVFxTnc1Z2dIK0VIMHdKaGFsOEF3clFnKzJOS0lPaUduMkZYOUtQdkcwQXdkTFdQeS9FY3g3azdSYnkzck5ZN004ajFmZ0YzcmJNb0dTRHVscHF4a3NxaTY3UTAxRkNhbDAzU25JVXViYTVmT0VwWGV5c0FtYXUzRGRpUDBVNlBMQ2FXWDBBUUs3Yzhvd3lVM0xod2hGbVpXVW9xYjhkQWtWWTd1UWZrNVR5SXV5V2twblArMEFmRDJuYjY3QVdqM0J0WEhTMTNabHdIaFVZTzJIYXdBZCtSWnNHcHVuVURzRitiaGh1VTRZNE5leENjU3EzR1IrOTg3VFNiZXJHWVhhYzhhN1JhWnN4YlN0N0ZZOXk4ZW9hTVZWc0lkQk80Y2ZISVI0QTlHR1Rlc2cwdTY4OGNlQWVMMllSTzcrc3hxTS9CVXltR0JWbGJLTHg2QmtOWEJ4ZVBmRVJvVkJ6WngvY0E5cytjUldzZkczQy8vZFZWbFNpUHR1WjZsajM4cE5ONmExOVdsNUZrK2hnTlhSMnR2UFhLRHdac2MvRHRudzk1djhYWEwxSlhlUXVBekZWYjNRYUt6TTdNb3FlN2s0dUhkOUZqNktLOXBXSFVBaE5HeWk4Z21LQ3dnZjlPSFhxNk81WHZkQ29tVVEyMWU4eWZMWVVkdXlCcnFuZEIzV3Vtd1dkUEQ5eW10UWRldlE0ZnVJOVBFVUlJSVlRWUZ4S1lJSVFRUWdneFNkVjNRMEV6RkRUWmZ4YTJRTThReXB5SDZsMEREeHpQOVJNNzRlMkJFQmdTQWFBTXlJKzE3Zzc3Y1lMNmpqdFU1bDRqQUNxVmloZS8vKzlPOWNlclN2TFovL29yYnJkTFNzc2tMQ3FPbG9ZYXpoLytrUGlaODUxdTZIZDN0SEhscEwyRXc1U2syU1NtcHJ2c3cycTF1aDBBR2k4NkgvMkVIZnRCa0RKL0tiZXVYMFRybzJmMUl5ODQxUmQzREhacHZCeVFYN0orQjZtamtBNzgvWi8vWDR3OTNZTTNIRVdqZVI3RS9TODBJb2FrdEV4Szg2OE1hYnNaODVhTVN3QlhRODJkTEFXUmNRa2UyMm0wV2picy9OcUErN3A3MEg4b0tvdHYwTkpRQTBEQ3pQbE8xNmFSY2x6M1loTlNlUFNsN3ptdHUzaGt0NUxSNEc0Wldac3B5RDZKeFd6aS9LRVAyUEM1cnppdHJ5aTZUa1ZoTGdEcEt6ZmpIK2hhMHNuVWQrejBGUnZ4OVE5d1dlOE5IMTgvbGo3OEpNZDN2NGFwMThqKzExOVJzaWV0M1BMc2tBSVY2NnRMbGVkVHBzOXlXbWV6MmVqcDdsU09PZEU4QlVjNEFtQTBXcDNiOTRuRllzWm1kUzNqWStqcTROeW43d0wyN0NDekY2NTJhZU93SUdzelBWMGRSRTFKWlBxc2pPRjBmMHdzMzdTVDVadDJEdHF1dWY0Mm4vek9uaFZMNyt2UDNMNHlHOFBSM2RudTlyMHQ3dmlITFBqNzAvQWZ3ei9OVHY3K3RIMmZRZ2doaEJBVFNRSVRoQkJDQ0NFbWdTNFQ1UGNGSURpQ0VWcU4zbTJyVTBOaU1DU0gyaDh6UWlFMURBSmtmR3RDT1FaeWJwY1drTG5hZmQzZzBWVGRWMTg0WW9BQnBJSDA5czJlMCtsOWh6VHdvMUtwV1BUUWRqNTc3MWQwdERSeTl0TjNXUDNvNXdIN1lNYVJYYitodDhlQVJxdGxaYi82MkU1OUw4bm53SnMvRzFhL1IwcWxVdkdWdi8zRmhCejdRYkpoNTlmY3prRHRQNURrRGEyUGZuUUdRa1p4Y0hNb1J1czhpTWxoNVpabnFhOHU5VHFBTFNnMHd1UG42R2lyTExvT2dGOWdNSDRCbm91WnExUnF0d0ZubzhGbXMzSGx4RjdsOTNuTFhUTVBqSVRqdWpmVXdJbkE0RERTRnEzaHhvV2psTnk0UkdKcU9pbnpsd0wyd2RvVEg3OEdRRWg0Tk9rck5ycmRSOXFpMVhTME5wSytZdE1JWGdHa1pxeWdvdkFhcGZuWlNsQkNhc1lLa3VjdUd0SitITmtDVkdvMXNRa3BUdXNNWFIzS3ZvZFNJbU1zQklhRTg5eDNmdWl5M0dqbzV2Zi9aZzh1ZWVURjd4SVRuK3pTNXRoSHY2TW85NXpMOGxONzM4RFExUUhBaWsxUG9kRU9mS3ZWbXdDQXNXRHE3YUc4TUplT2xrYmFXeHJvYUduRU55Q0l0ZHRmOG1yN3p2WVdEcno1VTNwN0RHaDFQbXg1L2x1RVJjVU51UjltazRuVCs5N0Vhck95YnNlWGhyejlneVFqR3BZMHdYOWRnajlaUExKOS9jY2x5Sm9HODd4TGpDR0VFRUlJTVdZa01FRUlJWVFRNGo1anNrSlJDOXpzbHcyaHV0TzdiVVAxOXNBRHh5TTUxQjZVb0paTXJQZWNLVW16VWFsVTFGUVVZVFIwZTB6RlBCcU1obTVxSzRwUnFWUXVNeDI5NWFqUFBKeVpyVWxwbVNUTldVaHBYallGMmFlSWpFMGdiZkVhemgxOFQ2bXh2WFREa3g1dmdLdlU2bUduaCs0L0EzSTQrMUNwcFhiSmVIQTNHRzh4bTVYQnJvbE9EejVlUm5JZTJwc2J1RjEyRTRDcHlXa0VoUTR2TzRxNGQvZ0hoYkRsK1c5ejhPMy9wcU8xYWNDMkllSFJiSDd1ajhkbFlOaGlOaXZ2TlVObk8vVlZwVVJQRytWQzZWNjRjbklmZFZVbEFNUWx6aVF5Tm41VTl6K1M2OTZTOVR1b0tNeWxvN1dKVTN2ZklEZzhtdkRvcVh6MjdpOHhkSFdnVXF0WjkrVExidi9tQVJKVE0vQVBDdlc0M2x0bWt3bjZTbEk0R0h1Nk1adE1YdS9iYXJFb2dRblJVNU5jc2dpMU50WXF6d1BjbEsyNFgxaXRGZ0RVcWp2WC9jNzJGc29LcmdJd05XbTIyM0pVNDhGbzZLYWpyWW5PdG1hNjJwcnBhRzJ5Lzk3YXBKei81cnBxbHpJVnlYUHNBU2p0TFkxY09iR1h4ZXNlZDBMMzJ3QUFJQUJKUkVGVUp5QTQxR1gvUGQxZDdILzlGYnJhVzFHcDFUejgxTmVIOVRmZDN0TElaKy85aXFiYVNvTERvNGJ4U29lbXJyS0V4dG9LZlAwQ2lFK1pkMDlrN0JpcTU5TGdyWHo0N2hGN3RvUGdJU2JwYXUyeFowckltZ1pQRCs4cnZoQkNDQ0hFcUpMQUJDR0VFRUtJZTF5dkJhNDNRazRENU5UYkF4SE1ycGxrWGZocklUVWNab2ZEN0FqN0RKbFF5VGgvMy9BUERDWnUraXh1bHhaUWNPVVVHU3RITml0eUlBWFpKN0ZaclV4TlRodjJiUEwyNW5yQVhzTjdPTEsyUGtkOVZTbGQ3UzJjM3Y4V1ZTVjV5czMreEZrWkE2WUxucGFjeHBkKzhGT1A2ODBtRXozZEhRU0doTHVzTzczdkxmSXVIU2NvTEpKbnYvVlBUdXRNdlVZcDArQkdUOS9NVUFDMWV1THF1amdHQmVIQkNVeHdaN0R6WUxQWnVIQjRGOWZPSGxJQ0dGUnFOU3MyUDgzY0pRK05Xei9GMkFpUG5zS09yL3dWMlNmMjlKVUhjSzdacE5GcW1iMXdOWXZXUGphbUFXNzlWZDY2NFZSZTU4eW43N0Q5UzMvdVZINWtyQlZmdTBEMjhUMkFQWk5JMXJiblIvMFk3VTNEdis3cGZQU3NmZnlMN1AzRGYyTHFOWExnelo4UkhqTlZDYVJZdXVGSm9xWWtldHhlbzlVU0d6OWplQjN2WStqcTROQTd2MUNPNlZCK000ZDlmL2hQSG43Nmo3ejZUbEIvdTB6SjJ1SXV1TEd4cGtKNUhqTENNaUxsTjNNb0s3aEs2b0tWeENYT0hORytCdExhVklkT3AwZW45MFdqMGRKY1gwMTFTVDVnRHdoeUNBd09ZMnB5R25XVnQxalZsKzFwSW56d3EzLzBLbk9LWDJBd0llSFJCSWRGRVJRV3hiVGtOTXltWGc2OSt3dWE2Nm9wemM5bThickhtYlBrSWVYdjFXd3ljZkR0LzZhMXNSYVZTc1ZETzc1RWZNcmNJZmV4TlA4S0p6NzVQYjA5QmdCVXFMQmFMS2cxby84OXdtam81dWl1MzFCWmZFTlo1dXNmeU1abnZqSGl2NXVKOEZ3YXpJMkVMK3lIcjZiRE50ZUVIbTd0dlFXdlhyY0hORWltQkNHRUVFTGNLeVF3UVFnaGhCRGlIbU8wd0xVR3lHMkFxL1gyekFnVzI4RGJhRlNRRkdJUFFFaUxzQWNqSkFTREpFSzR2NlV2ZjVqYnBRVmNQYldmMlptcjNBNHFHYm82ZVB1bmYrMjB6REV3ZGV2R0pXVndIMkQ2N0FXc2UrTExUbTE3REYxYzZhdURQWC81dzhQdWEwdjliUUJDSTJPSHRiMWZRQkJibnY4V0gvLzJ4NWlNUFVxL0krTVNXUC9reThPdUMxNVhXY0x4ajEvRGJPcGwrNWYrbk1BUTcyWnIxbGJlWXYvcnJ6QXJNNHVNbFp2ZHppQ2M3SXlHYmxRcUZWb2Z2VEpBMGQ3Y3dMVnpueWx0QWlkdzFyMGpqVG84MklFSmc1MkhuTk9ma252bUlHQXZQV0t6MmJCWnJaelovemFoRVRGTVRVNGJ0NzZLc2VIckg4REtMYyt3WlAwT2FzcUw2R3hyQm13RUJvY1ROejExM0FPc2NrOS9DdHg1dnpWVWwzRjYzNXRLbVo3UjBseC9Xd20yNmUvQzRWM2s5UFVCWU9XV1o0YVZjbjRnM1IxdEdIdTZnZUZmOStJU1o3TG1zWmM0dnZ0M0dBMWRTb2FndEVWclNGOHgvT3V4TnlxTHJuUDg0OWVVRWdSQm9SRXNYcitETS92Zndtam9wcTZxaFBkLzhRK3NmdlR6SktWbERyZ3ZSNzhCNGhKVFhkWlhGT1lBOWxKUEllSFJJK3AzZDJjN2hUbG5LY3c1eXhmLzhoV245M1pKM3AxeUZJNUFpZUU2OStsN1ZCWmZkN3Z1N3RjNGQrazZwcy9PSkRoczVDTy9WdXZBa2NlZTFvZUV4eWlCQ1g0QlFRU0hSeE1TSGsxSVJBd1ZSZGVvcTd4RlRQd010bi9wejF6M2FiRXdZKzRTMnBycU1mVWFPZnZwdXhSZVBjT3FSMTRnY2tvaVJ6NzR0Uks4c21MTE02VE1XK0xsYTdFb3p5OGQrWWp5d2x6bDkxbVpXYXpZL1BTWUJDVUFUa0VKS3JVYW05VktUM2NuQjkvNmI1NzY1ajhNV0Y3bVhwVWVCYnQyd0U4dXdwRnlDUFNCbVdIMlIwcmZWOVRpVnZ1anNObGU1aTh1RUQ1NGZHTDdMWVFRUWdoeE53bE1FRUlJSVlTWVlEMTlnUWhYNiszQkNEZWJ3VHBJSUVKY2dEMElZWFpmUm9UVWNOQkpSdmxKSjM3bVBPSVNaMUpUWHNUWlQ5L2xvUjFmZEdsanM5azgzb0MzV2EyWXJYZldtZnZOWUhVNGUrQWRUTVllcGt5Zk5hd1pjR0RQTE5EZTBnQkFXTlNVWWUwRHdNZlhqK0N3S0pwcUs1VmxhcldHanRhbUlROHE5WFIzY2Vub2JuczJpTDZCaXRQNzNtVHpjOThjZEZ1cjFjcUpqMytQMmRUTGpRdEhLY2crU1dyR1NoYXMydUkyNjhKa2xYMWlEOWZQSHdIdWxLeXc5UnNVQ1l1S0czUTJiZVd0RzNTMHVVOHgzMUJkTnFMK0dUcmJsZWM2SDk4UjdXdXNUZFI1c0ZxdFNsREN0Qmx6MkxEemE1aU1QZXgvNHhWYUdtcklPZjJwQkNaTUlqb2ZQUWt6NTAxb0g2cExDNVJCektRNWk5RDcrcE4vK1FRRjJhY0FXTEg1bVJHWEh3Q29LUy9pNER0MzB0TGZ2SHFHMlF0WEV4QWNpbi9nblJudGl4NTZqTmtMVjQzNGVIZHI3SGVkQ29zZS9uVXZLRFFDdlo4L1JrTzNzc3hzNnFXbnV3dGYvK0ZsSUJxSTBkRE54U01ma1gvNWhMSXNJbVlhVzE3NE52NkJ3WVJIVFdIZkc2OWc2R3pIYU9qaXMvZCtSZEtjaFN6ZDhLVEhnZmVxVy9ZQllJMVdTOHhkczlGYkdtcW9LUzhDN0o5Qnd3MHlWUHJmRnd5aTg5RTdCU1VVNVp6aitNZXZLYi9mdUhpTUdmT1hlbDIrUTZQVktjR1pBY0doUk1ZbHVBMU1TRjJ3a3VtekZ6Z3RTNWc1ZjhTdkN5RHYwbkh5TGgwZjFyWkxIMzRTc0dlazhORTdYd2RhRzJ1VlVodnVxRFVhRnF6YVF2TGN4WnphK3diVkpmazAxVld4KzlWL0pTSm1HazExVlFBc1hQdm9rTExzZFBZckwrTUlTdkR4OVdQTll5OE5HdXd5RW8yMWxVcFFRdWJxYlN4Yyt5ajExYVhzKzhOL1llenBwaUQ3SkptcnQ0M1o4Y2Zhbnk2QmluWW9iN2VYOXR0VlpBOUdBSHVBUWtvb2JFaTBsK3BMR0Y0U05DR0VFRUtJTVNXQkNVSUlJWVFRNDh4Z3RnY2c1TlRieXpNVXRRd2VpSkFRQkJuUjlzZUNhQ25KOENCWjllam4yZlUvLzB4UjdqbkNZNmFTdm1LajAzb2Z2Ui9ybm56WnEzM2RQYWgrOWRRQmlxOWRRT2VqWjlVakx3eTdqK1dGdWNyZ2Yzak0xQ0Z2YjdQWnlMOThrZ3VIUDhUVU4vdmJNY090dnJxVUQzNzEvMGhidUpvRnE3WU9tcm5BWWphVGYva0UyU2YyWWpSMEFmWUJoNHlWbThqSTJ1TDIySGRUcTlWc2Z2YWJYRHE2bTVLOHk4bytDNjZjWW5ibUtoYXMydXFTZWNGcXRUcWxMdmZ5aFN0UHphWmVUTDNHb1czZnoxak1pSTdvTjZCanUydVdwdDR2d0t2M1RQOVp5Nk90b2FaY2VlN3JIK2pWTnVjUHZjL0Z3N3RHZk95aHpzYWRxUFBRZjFaMytzcE4rT2g5OGRIN01uZkpPazd0ZTVQbSt1b3g2NWQ0OEZpdFZpNGQyYTM4bnI1aUkyRlJVMmlzcmFDaHVveUM3RlBVVmQ1aXdhcXRMaVVuaHFJMC93cEhkLzBHaTltTVNxMUdvOUhTMWQ3QzNqLzhKdzg5L2tYbUxWc1AyQWRCVXpOV2VMM2Z3SkJ3TkZvZGZ2NkR6Nll1NzhzQ29GS3BDSThlK25XdjE5akQ1V09mY09QQ0VhY1NLemFybGFMY2MxUVVYV1BCcWkzTVdieDJWRExDT0s2emw0N3VWcTZOQUNucHkxaTE3WG5sR2hJZU01VW52L3JYSFA3ZzE5UldGQU5RbXBkTitjMmN2a3dPRzUyK1MvVDJHSlJBbE9pcFNVNUJKemFialRNSDNsRituN1VnYThTdm83dkRQZ0liRUh6bkdweDM2UVNuOTcwSjJLOU5PaDg5blczTkhIampwNngrN0VVU1U5TkpTRTNuMGNoWTFCcjN0MEcxT2gzTE4rMVVmcCt6ZUMweDhUTXdtM3F4MmF4b3REcENJMklKaVhETitEQWFRUWtqTlZEWkQyOEZoMFd5N2ZQZm9mamFCYzRkZkE5RFY0Y1NsQkNYT0pORmF4LzFlbDhXczVueW16bE95eUppNDNuNHFhK2o5L1ducmE4TWlqczkzWjNLYzBOM3g0QnQrM1A4MnpneWVLbFVLakpYYjBPdFZoTWJQNFBFMUhSSzhpN1RYSGYvWC9jUytvSU9WaytiNko0SUlZUVFRZ3lkQkNZSUlZUVFRb3lEc25ZNGZ4dk8xY0NOUmdsRUVONExqWWhoOVdNdmN2VEQzM0Roc3cveDBmczV6ZjdVNm5SZXA5WHRMLy9TQ1M0ZStRaUF0ZHUvNFBabXU3ZEs4N01CZXdDQXUvclMvUWZzVlNybjFCNFZSZGU1ZE9RajVlWTMyRlA4TGw3M09PY092c2V0NnhleFdhM2tYVHJPemF1blNacXppTm1acTF4cVMxdXRWbTVkdThEbDQ1L1EwVytXWHVLc0RGWnNmcG9nRHlVSFdodHJBUEM1YTZaNVNFUTBHM1orbGZUYm03aDRlQmZWcFFYWXJGYnlMNStnTU9jTXN6SlhrYmxxcTFKcittYjJLVTcxRFl3TXg2NWYvM0RZMityMHZuenhMLzVyMk50N01pVnBOa3ZXNzhCbXMySzFXTERaYktnMUdvTERvcGlXTWhmZllkUlY5NWJSMEUxN1N3TVJNZFBjcG5ydTZlN2kydGxEeXUvZXBsSzNXaXhZTFpiQkc5NGpSbm9lK2dlc2RMVzNLTSs3TzlzQTBJNXppbjh4dVYwOHZJdjY2bElBa3Vjc1VnWkx0ejcvYlE2KzgzTnFLNHBwYWFqaDZLNVhsVzBzRmpPWGorOUJvOUU2dmNldEZnc1dpeG1MMllUSjJJT3AxOGp5elU5Um1wZk42WDF2WXJQWlVLblZiSHpxNjZqVUdnNisvZCswTmRYeDhXOS9UUHpNK1NTbExTUXlOcDRlUXhjK2VqK2xITTFBZG56bEJ5N0h2L1BUak5WcUpUZ3NFcXZWU25sZnVhSFloQlNYR2VwdzU3cDM5OSt0eFd6bTV0WFRaQi9mbzVSUlVHczByTmo4TkZPbXorTEloNytocWJZU282R0w4NGMrNE9xcEE4ekt6R0oyNXFwaFhhZHROaHVsK2Rsa245aXJETmlDL2JOaCtlYW5tWjNwR2l6Z0h4VENJeTk5ajh2SFBpSG56S2ZZclBacndJMExSOG03ZUl6cGFaa3MzN2lUd0pCd3FtN2xLWUZyL1VzYzJHdzJUdTE3azl1bEJmWjEwMU9IbEpYSkVZeGh0VGdIc0xRMjFnSVFGR3JQM25EOS9CSE9mdm91QUhvL2Z4NTU4YnNBN0g3MVh6RjBkWER3N1o4ek5XazJ5WE1YRXowdDJTbWJ4a0Q4ZzBLVTY3dUQxV0xCMUd0VTNoTTJxM1ZVeXp6Rno1ekg3TXlCczN0MGRiUnladi9ibzNaTWQxTG1MeVUrWlI3bkRyNUhZYzVad0o2aFpQK2JQMlBWdHVjOWZwL3E3OGJGbzNUMUJaR0EvWHZkeWkzUG90WHB1SEp5SDVlT2Z1eFZYeTRmKzRUTHh6N3hxdTNMZi9OejFHcTFjdDJ6Mld4MGQ3WXAvVFYwMmJNTDZkejh2UW9oaEJCQ2lQRWpnUWxDQ0NHRUVHUEFaSVVyZGZaQWhQTzNvYTU3NFBZU2lDQUdrakp2Q1QxZEhaejk5RjFPN25tZDV2cHFsbTk2eXF1QmxydFpyVmJPSG5oSFNSZThjdXV6Sk0xWk9PeSt0VGJWS2JQaTRtZk9RK2VqcDdHMmtvNldSbno5QXJBQk4vcktBWUI5bHFOalVDZm56S2MwM0w0ejIxdnY2OC95elUrVG1yRWNnUFZQdmt6eTNNV2NQL1ErN2MwTldNeG1pblBQVTV4N25zQ1FjQkpuWlRCdjJRWWFiNWR6NGNndU9sb2FsWDJGUmNXeGJPTk9aU0NrcWlTZitxcFNmUDBEME9wOFVLSGlkbm1oa21JNjJFUGQ2NmdwaVd4NzhVK291cFhIdVlQdjBkSlFnOFZzSnUvaU1XNWVPYzNTRFU4b3MzUHZKZk9XYldER3ZDVWptc2taR0J6R2dsV3VXU2FHWXZOemYrd1NST0pRVm5DVll4LzkxdTA2bTgzS1IvLzdJelJhSFpGeENRU0hSZUhySDRqZUw0RHV6alpLOHk0cmczcitRU0hFVEV2MnFqL1QwektKalU4WjNvdnA1OUxSM1VQS21qQlI1MEh2NTAvVTFPazBWSmR4OXROMzZlNW93MnExa0hQR25zRkJ5amlJMFZKZW1FdHVYNUNNajY4Znl6YmVtWDJ1OS9QbmtaZSt4OVZUQjhnOWUxREpqQVAyYkN6WngvY011dis0NmFuNDZQMjRmUHdUZTFDQ1NzV0d6MzJWeEZrWkFHeDg1aHVjM1BNNmhzNTJLZ3B6cWVoWHo5N0JrVjFCcmRHZ1ZtdFFhelNvVkdwc05pc1dzeVA0d09JeG0wTmM0a3dlL2NLZlVwUnpWdm03bTU1bXYzNVdGdC9BYXJYZ28vZkQzR3VrSk84eUFQNUI5b0hyM2g0RE42K2U0ZHE1UTNTMTN4bXdEWXVLWTgzMkx4QTlkVG9BTzE3K1M2NWZPRUwyaWIyWWpEMFlEVjNrbmpsSTdwbURSTVRHTTMzMkF0SlhiUEtxSEVadFJURW45N3l1RE9ZN0pNN0tZT1dXWjEweS8vU25WcXRac3Y1eGt1WXM1TVRIdjFkS0xObHNObnA3RE1vQWY5bk5xOG8yanNERW51NU9qbjcwVzZyNjB1bjcrZ2V5NXJHWEJ1MXZmNDZzREIydFRWeS9jSlNJNkttME5kY3JnUTZSY1FsWXJWYXVuajRBMk10SWJIcjJtMFRFMnFlUWIvdjhkemkyKzNkMHREUlNYVnBBZGQ5MkRpcTEydjRlVUt1Vjk0RmpHWURWYXNGcTducy85QVdvM0MwbWZnYmJ2L1JuUTNwZEF3a0tpWEFwRTNHM3UvOHR4NHJlejUrMWozK0I2Yk1YMlArdXVqcW9LcjdCQjcvOFJ4YXZlNXk1UzljTitQMWl6dUsxVkJSZG82YXNrTXpWMjFpOGJ2dTQ5QnNnTm5FbUdxME9pOW5FL2pkK3l2eGxHNml2TGxXKzcwMUptajF1ZlJGQ0NDR0VFSzRrTUVFSUlZUVFZcFEwOWNEWmFuc3d3cFU2TUE0d0tWY0NFY1JRelZ1MkhxMlBubE43MytER2hhUGNMcnZKa3ZVN1NFeE45M29mWlRkenVIVGtJMW9hYWxCck5LeDU5RVZtOWdVQkROZWxvN3VWMlpLT2xObHRqYlVjK2ZBM0xtMm5KTTJtdmJtZS9XLytsTzZPTnFkMU0rWXRZZm1tcC9BUGRDNklPMzFXQnZFejVuTHo2bWx5enh4VXNpRjB0alZUZFN1UEpldDNvRktybGFBRXY0QWdGajIwblZtWldVNkJHejFkSFZ3KzVubUczbURCQmRObXpPSEpyLzh0QmRrbnVYVDBZNHlHTHF3V00xRjlnMGtSc2ZGa1pHMGVjQjlqUmFOMUhhQUtEQWtiY05CcHZPaDBQaDdMVEdqZDlOdkIxejhRdjRBZ0RGMGQxRlhlR3JBKzlvck56N2pOSnVCT1hHSXE4NWF1ODZydFFLNmMzRGVrd0lTSlBBOHJ0enpMbnRkK1FtK1BRY21TQXVBWEdNekMxWTk0L1JxRUdFaFFhQ1E2dlM4bVl3OXJIbjNSNWZOSHJWYXpjTTAyNWk1NWlMS0NLOXd1dTBscll5M0dubTU3UUlERlloOE10bGl3M2xVNkJtQjI1aXJVYWpYcEt6WnkvdEFIckg3MDgwNTE2aE5UMDRuOXh2K2xJUHNrcGZuWlRrRnZEamFyRmJPMUY0WllkY2RoeHJ5bFdNeG1MaCszeitEV2FIVWt6MWtFUUZuQkZRcXlUN2xza3pBem5hS2NjNXpjKzRaVDlpQkhpYUVGcTdhaTBkNjVOYWZXYUVoZnNaR1o2Y3ZKUFh1SS9Nc25sRUNPcHRwS3dxTGl2QXBLQUhzR2xmN0hEQW1QWnVuRFR3NDYrTjFmWkd3OFQzejFyeWpNT2N2bG94K2oxZm53OEZOZlI2M1JZREdicVNpNjF2ZDZ0RVJOVGFMc1pnNG5kcittbEpEUit3V3crZGx2RWh3VzZmVXhBUkpuTGVEOFp4OWdNWnM1MjY4Y0JOaURDcExuTEhKNlA2emI4V1ZpNDJjb2JXSVRVdmpjMS8rVy9Nc25LTW03VEVOMW1kTStiRllyRnF1VmtlVFBTWm0vZEFSYjN4OFNaMlVRRXorRFUzdmZvRFQvQ3FaZUkza1hqekV6ZlRsNlAzK1AyMmwxUG14NTdvOHB5RDdsOHYwcWVjNWl3bU5HdndhQkkxREMxeStBcFE4L3lka0Q3OURXVk9lVXpTcHVlcXJ5Tnl1RUVFSUlJU2FHQkNZSUlZUVFRZ3lUMVFZRnpYRHV0djFSMHVhNXJhOEdGc2JBc2ltd2ZBcEVTQlpSTVF5ek03TUlqNXJDc1k5K1MwdjliUTYrL1hNaVl1TkpTc3NrZnVaOHdpTGpuQVk0TEdZekxZMDFWQlRtVWxad1ZabnhHQkllelVOUGZGbVpvVGtTODVjL1RHMTVFY0hoMFVxUVJFaGtyRklyRyt3M3FPT21wN0xxa1JjSURBNGpMakdWVzljdkFqQXRaUzVMMWoxT1pGeUN4Mk5vdEZybUxGN0w3SVdyS2N1L1FtSE9HYXBLOGxuejJJdm9mUFFrcFdVeVBTMlRzTWc0TXJJMnV4MEFEbzJLYytvVDJGTlpoMGJGc1dqTm84UW1ERDZMWHExV00yZnhXbExtTFNYN3hGNEFaWVo2OUxRa29xY2xlWG5XaERlQ3c2T1ZXY2wzVTZsVVJFOU5ZdUZEanpGdGtzLzZIK2w1aUo0Nm5lMWYvbk11SHQ1RlRYa1JhbzJHK0JseldiYnhjNk9haGx3ODJNS2pwN0RoYzErbHFiWnl3Q3c4ZWo5L1ptVm1NY3ROQ1FGdnBDMWFnMXF0Y2J1OTNzK2ZqS3pOWkdSdHhtd3kwZDNSU25kWE94WlRMeGF6Mlo1K3Z5ODdnbU1Xdk0xMjU1cmdHTmhVWWY5cDYxdm1XSjQ4ZHpFYXJaWUZxN1p4WnY5YnBLL1lxQVRUaFVWTlFhVlNZYlBaK3ZvU3dJeDVTMGhmc1JHcjFjS1ZVL3RwYTZwRG85V1NtckdTaFdzZmRRbkU2ODh2SUlobER6OUo1cXF0Rk9hY3BmRHFHYm82V2xtNTVWbXZ6NVd2ZnlEcm5uaVp3eC84bWdXcnRqSjc0YXBoWlZwU3FWVE1XckNTR1hPWDBHUG9WRXBYZEhlMkVSNDlsZnFxRXFLbkpxSFY2WWlLUzBUZDl6MGtQR1lxRzUvNkk0TERvNFo4ek1DUU1EWSsvUTB1SHQ1RlMyTU5Wb3NGbFVwRmNIZzBpOWR0Snp4bUttQi9QMmgxUG03ZmN6b2ZQZWtyTnBLK1lpTzl4aDc3KzZHakRaUEppTFh2UFdBMm03RDFsV1l3bTAxS1pnVGxQUFg5Kzk5NUg5eDVQbVB1ME10b3VlUElKaEFabHpob1c5K0FJS1c5dDVtQ1JzclhQNUNIbi9vNlJibm51WFIwTjV1ZS9UOERCaVU0YUhVK2JvTStReUtpUjFRK3pCdnpscTRqSURDRUt5ZjMwZEpZZzY5L0lDbnpsckxvb2UzRCtoc1FRZ2doaEJDalIyVnovSzlKQ0NHRUVFSU15Z2JrTnNEeFNqaFJDYTFHejIzakF1eUJDTXZpN0ZrUmRISWY3SUZ4K2ZiZ2JVYkNZalp6N2Z4aHJwLzd6R1hBVXUvbmo0K3ZQNzA5M1JnTnpqVkUvQUtDbUw5aUkvT1dybmNLWUJpcGxvWWFMQll6a2JIeEx1dXNGZ3NxdGRvcDVXK3ZzWWZzNDN1WWxabEZXRlRjc0k1cE5IUjdkV1BjSFp2TmhzMW1rNXZUWTZTbnU0dTJwam9Bd3FLbnVLMi83aTJielliRmJNSnNObUV4bWV5emYxVXEvQUtDUEdZZ3VGZkllUmc1WFdNdWtaR1JSRVZGb2ZOeWx2aHc5RnBnMndmdzhueDRiaHppWE1iNkdpSEdYdG5OSEtZbXpYYjUrN1BaYk5pc1ZwZnNKWTAxRlZRVVhTTnQwUnI4QW9LR2RjemhYdmNjcFMvR2lxR3JnKzZPTnFXTVFsVkpQbzIzeTBsZnVVbXVzNU9NMVdxVmY5TXhNbDdYT3lHRUVFS0lpU2FCQ1VJSUlZUVFnN0FCMXh2Z1dDV2NxSUtXSHZmdDFDcVlIM2tuR0NIUjgwUTRNY21OMTZDVEk0MXkrYzBjNnFwdTBkSFNTUCt2OXlxVml1Q3dLS0tuSlpNNEs0T0VtZk5ITlNCQkNDSEdrZ1FtQ0NHRWVCQklZSUlRUWdnaEhoUnlWMUlJSVlRUXdnMGJjTDNSbmhYaFJDVTBlUWhHQ05IRDBsaDdNTUtTV0FpUSswaGlIR20wV3BMU01wVTYyMWFMaFo3dVRzeG1FMXF0RGwvL1FMYzE1NFVRUWdnaGhCQkNDQ0dFRUdJOFNXQ0NFRUlJSVVRL054cmhlSlc5VkVPVHdYMmJVRDJzbmdZUHhVTjZOSXhkY2x3aGhrYXQwZUFmRkRMUjNSQkNDQ0dFRUVJSUlZUVFRZ2duRXBnZ2hCQkNpQWRlWFRjY0tJR0RaZmJuN2dUN3dLcStZSVFGMGZheURVSUlJWVFRUStXanR0RnJsUzhTUWdnaEFMTVJzSmRnRTBJSUlZU1k3Q1F3UVFnaGhCQVBwQjR6SEsyMEJ5TmNhM0RmSmxCbkQwWllHdytMWWlRWVFRZ2hoQkFqWjV2b0RnZ2hoTGlIeUZWQkNDR0VFQThPQ1V3UVFnZ2h4QVBEQmx5cGcwL0w0RlFWR0MydWJRSjBrRFhWSG95d09CWTBFb3dnaEJCQ2lGSGtwN1ZoNnBVdkdFSUlJY0JtNmthbFVxSFJhQ1JyZ2hCQ0NDRW1QUWxNRUVJSUljU2tWOU1GKzB2Z3MzS29kMU9xUWEyeVowVFluR1FQU3RDcHg3K1BRZ2doaEhnd1JQclo2T3ExWWtHK2NBZ2h4QVBOYWtMVjNZaGFyVWFuMDBsZ2doQkNDQ0VtUFFsTUVFSUlJY1NrWkRERGtRcDdxWVliamU3YkpBVFpneEUySjBHb2ZuejdKNFFRUW9nSFU2aS9tc1p1TSswbUZTQ0RVRUlJOFdDeVFVOGJhbk1YV245L2ZIeDhVS3NsWUUwSUlZUVFrNXNFSmdnaGhCQmlVaWx0ZzExRmNMamNmYW1HUUIyc1M0Qk4weUV0WXZ6N0p4NE1QbW9idlZZWmJCSkNpR0V6R3dFbTdlelJ4QkFiK1kwbXpQaE1kRmVFRUVKTWhONXVWTzBWYUhVNkFnTUQwZWwwRTkwaklZUVFRb2d4SjRFSlFnZ2hoTGp2bWExd3NncDJGOE4xTjlrUnBGU0RHRysyaWU2QUVFTGM5eWJ2SjZsS3BVS3IxWklTWXVCV2N5OG1sUytvNWZhTUVFSThFS3htTUxhaGFpdEhvOUVRRUJCQWFHZ29XcTEyMGdiakNTR0VFRUk0eVA5OGhSQkNDSEhmYXU2Qmo0dGhid20wOUxpdVR3aUNUVW13UlVvMWlISG1wN1ZoNnBVYmkwSUlNVncyVXpjcWxRcU5Sak1wQjJyVWFqVjZ2Wjc0d0E1cW1sc3hxb093YW4zdDhSaGErZElpaEJDVGljcGl4R1lEVE4xZ2FFQnQ2a0tyMCtIbjUwZDRlRGg2dlY3S09BZ2hoQkRpZ1NDQkNVSUlJWVM0NytUVTI3TWpuS29HNjEwVEt0VXFXRFVWZHN5RTlLaUo2WjhRa1g0MnVucXRXSkFiakVJSU1XUldFNnJ1UnRScU5UcWRibElHSmdCb3RWcUNnb0xRNlhTMHRiWFIyVm1MMld6R2FyVmlzMDNlakJGQ0NQR2dVcWxVcU5WcXRQNytCQVlHRWhJU2dxK3ZMMXF0M0tJWFFnZ2h4SU5CdnZVSUlZUVE0cjdRWTRhRFpmYUFoUEoyMS9XaGVuaDBCbXhQZ1hEZjhlK2ZFUDJGK3F0cDdEYlRibElCazNOQVRRZ2h4b1lOZXRwUW03dlErdnZqNCtNenFXZVJhclZhL1B0ZVoyaG9LTDI5dlpoTUppd1dpd1FuQ0NIRUpPTElBcVRUNmZEeDhVR24wNkhWYWlmMU5VNElJWVFRNG00U21DQ0VFRUtJZTFwVkozeFVCQWRMb2R2c3VuNU9CRHllQW12alFTdjNkTVE5SkRIRVJuNmpDVE0rRTkwVklZUzRmL1IybzJxdlFLdlRFUmdZaUU2bm0rZ2VqVGxIWmdpdFZvdXZyeTgybTAyQ0VvUVFZaEpTcVZRdUR5R0VFRUtJQjRrRUpnZ2hoQkRpbnBUWEJHL213YmthMTNVNk5heExnQ2RUSVNWMC9Qc214R0JVS2hWYXJaYVVFQU8zbW5zeHFYeEJMVis5aFJEQ0k2c1pqRzJvMnNyUmFEUUVCZ1lTR2hxS1ZxdDlJQVp1WklCS0NDR0VFRUlJSWNSa0ozZEhoUkJDQ0hGUHVWZ0xiK2JEdFFiWGRkSCs5bElOMjVJaFdDYWhpM3VjV3ExR3I5Y1RIOWhCVFhNclJuVVFWcTB2MkFDdGZxSzdKNFFRRTA1bE1XS3pBYVp1TURTZ05uV2gxZW53OC9NalBEd2NYMTlmU1hFdGhCQkNDQ0dFRUVKTUVoS1lJSVFRUW9nSlo3WEJpU3A0T3grS1cxM1hMNHl4bDJ0WU1RWFVNcGxRM0VlMFdpMUJRVUhvZERyYTJ0cm83S3pGYkRaanRWb2xUYmNRUXZSUnFWU28xV3EwL3Y0RUJnWVNFaEtDbjU4ZkdvMW1vcnNtaEJCQ0NDR0VFRUtJVVNLQkNVSUlJWVNZTUdZckhDeURkd3FndXRONW5Wb0ZhK1BoODNNZ01YaGkraWZFYU5CcXRmajcrK1BqNDBOb2FDaTl2YjJZVENZc0Zvc0VKd2doSG5ncWxRcU5Sb05PcDhQSHh3ZWRUb2RXcTVWTUNVSUlJWVFRUWdnaHhDUWpnUWxDQ0NHRUdIYzladGh6Qzk0cmhDYUQ4enFkR2paTmgyZlRJQzVnWXZvbnhHaFRxOVhLWUp1dnJ5ODJtMDJDRW9RUW9vOUtwWEo1Q0NHRUVFSUlJWVFRWW5LUndBUWhoQkJDakJ1akJYWVgyMHMydFBjNnIvUFZ3cU16NEpsWkVPWTdNZjBUWWl6SllKc1FRZ2doaEJCQ0NDR0VFT0pCSllFSlFnZ2hoQmh6Sml2c3ZRVnY1a056ai9PNklCL1lNUk0rbHdxQnVvbnBueEJDQ0NHRUVFSUlJWVFRUWdnaHhvNEVKZ2doaEJCaXpGaHM4R2twdko0SDlkM082eUo4WWVjc2VHeUdQVnVDRUVJSUlZUVFRZ2doaEJCQ0NDRW1KeGtHRUVJSUljU29zOXJnYUFXOGRnTnVkenF2aXd1QVoyYkRsaVRRcWllbWYwSUlJWVFRUWdnaGhCQkNDQ0dFR0Q4U21DQ0VFRUtJVVdNRFRsYkJhOWVodk4xNVhiUS92RGdYTms4SHRlci9aKysrbzZPNjdyV1BQOU9rVWErSVhrWHZ2VGVERFc2eHdkMUpIRHVPUzZwdjNwdmNGS2ZkbEJzbmNkcU40eVEzanVNVzI5aHh3UVdEQzhYMEtqcWlDeEFnSk5UNzFQUCtNVEJDcU0xSUk0M0s5N09XRm5QMk9mdWMzMmdrR0dZL1orK3dsQWNBQU5EdUZGZEwrWldHcWx5U1NTWTVQT0d1Q0FBNmp3aUxJY09Rb20yR1VxSU1KZGhOTXBsOFh3QUFBR2hiQkJNQUFFQkliTTJSbnQ4dkhTK3UzWjRZS1gxMmhQU1p3WktOR1JJQUFBQW5rSW9TQUFBZ0FFbEVRVlQ4VGhSS1pRN0pZekJBQmdDdHdlbngvZjFhNGpDcHpPRlZqTTJyQVFsZVdhMVdtYzM4QnhVQUFLQXRFVXdBQUFBdHNqdFBlbTYvZEtpZ2RudU1UYnB6bUhUSE1NbHVDVTl0QUFBQTdkWEJQS25hSGU0cUFLRHI4TXFzTXFkSm1mbGVEVTZva3QxdWw4WENmMVlCQUFEYUNzRUVBQURRTEdmS3BLZDIrWUlKVjRxd1NFdUhTUGVPa0dKdDRha05BQUNnUFR0UlNDZ0JBTUxDWkpMYnNPbGtvVlA5NHNzVkd4dExPQUVBQUtDTkVFd0FBQUJCcVhCSnp4MlEzajB1ZVkyYWRvdEp1bkdRZFA5bzMvSU5BQUFBcUt1b3lyZDhBd0FnVEV3bU9VMTJYU2pLVjErYlRYYTduV1VkQUFBQTJnREJCQUFBRUJDdkliMXpYSHJ4b0ZUbXJHazNTVnJRWC9yU0dDa3RPbXpsQVFBQWRBajVsWkxIYVBvNEFFQXJNbHRWb1dpVmxwYktack1SVEFBQUFHZ0RCQk1BQUVDVE1uS2xwektrN0xMYTdhTlNwY2NtU3VtSjRha0xBQUNnbzZseUdmSkZPd0VBNFdSWTdDb3J5MVZDUW9Lc1ZxdE1KdjV1QmdBQWFFMEVFd0FBUUlQT2xrdC8yUzF0ejZuZG5oWXRQVHBPbXRjM1BIVUJBQUIwVkl4N0FVQTdZUmh5dVZ4eU9wMktqSXdrbUFBQUFOREtDQ1lBQUlBNktselM4d2VrZDQvWG5tcllicEh1R1NIZE5VeUtzSVN2UGdBQWdJN0s2V0hnQ3dEYUJXdWtQQjZQbkU2bnZGNHZ5emtBQUFDME1vSUpBQURBejJ0STc1L3doUkpLbmJYM0xld25QVEplU3JHSHB6WUFBQUFBQUVMSk1BeTUzVzRaaHRIMHdRQUFBR2dSZ2drQUFFQ1NkS3hJK3RVMjZYUnA3ZlloU2RKakU2VVJLZUdwQ3dBQUFBQUFBQUFBZEd3RUV3QUE2T0txM05Jeis2VDNqa3RYM2lPU2JKY2VHaXRkTjBCaXdtRUFBQUFBUUdmRWJBa0FBQUJ0ZzJBQ0FBQmQyUHF6MHRNWlVrRjFUWnZOTE4weFRQcmNDTW5PT3dVQUFBQUFBQUFBQU5CQ0REY0FBTkFGRlZSSlQrNlFkbDZvM1Q0bVZmck9OS2xuVEhqcUFnQUFBQUFBQUFBQW5RL0JCQUFBdWhDdkliMTVWSHJoZ0ZUdHFXbVBzVW1QakpOdUdoUysyZ0FBQUFBQUFBQUFRT2RFTUFFQWdDN2laSW4weEZZcHE2UjIrN1NlMG45TmxSSWp3MU1YQUFBQUFBQUFBQURvM0FnbUFBRFF5Ym04dmhrU2xoMnUzWjVrbC81amtqUzdkM2pxQWdBQUFBQUFBQUFBWFFQQkJBQUFPckZEQmRLdnQwbm55bXUzM3poSWVuU2Nid2tIQUFBQUFBQUFBQUNBMWtRd0FRQ0FUc2pwa2Y2eFgzcnJhTzMybmpIU2Q2WktZN3FGcHk0QUFBQjBMb1poYU8rbUQ1VStlb3JpRWxQQ1hVNjc1M0c3dFgvckowcEs2Nlh1ZlFiSkhoM2JwdGZQT1gxTVNkMTZ0dmwxdTVxOGM2ZmtkRlNwVi8raE1sc3NUUjVmbUh0T0IzZXVreVIxN3pOSVE4Zk5hSEVOeFFXNWlrL3FKclBaSE5EeDUwNW1LdTljbG13UmRvMmV0cURGMXdjQUFBQ3VSakFCQUlCTzVtaVI5SXN0MHZrclprbEl0a3VMQmtqM2o1WnNnWDB1QlFBQUFEUXA5K3hKN1ZpelhEdlh2cVBwaSs1a1FMTUpoek0yYU1lYTVUS1pURnJ5OE9OdEZoQW9LY2pUbGc5ZlYvYnhBK3JlTjEwMzNmZi9aTEcyL3NlQzFaWGxpb3lLa2Nsa3FuZS8xK1BSNmFQNzVLaXEwUENKczF1OW5yYXlmOHZIT25sb2x5THQwYnIzbTAvSUZoSFo2UEdiVnkxVHp1bGpraVNyTlVJYTE3THJHNGFoRlMvK1hoNlhTNU1YTE5ISXlYT2I3SFBtMkg0ZDJMWkdNZkdKL0I0REFBQ2dWUkJNQUFDZ0UzbnVnUFR5b2RwdE42ZExENDlsMlFZQUFBQ0Uzb2tET3lUNUJrSlRlL1hYeWxlZVVrbEJia2l2TVhiR29qb0RxeTZuSTZUWGFJalpiQW5aQUw3TDZkRHVEUjlJa2dhUG1hYlVIbjFEY3Q1QTJDTHR5czg1TFVuS3pUNmg5ZSs5cUd1V1B0anExLzNvdGIrcXNxeFlJeWJOMWVocEMrdDhMejljOXJUT25qZ2tXNlJkNmFPbk5EbUFYNThQWDMxYTUwOGRDVlhKVGJycmF6OVRUSHhpZy91OUhvK3lUeHlVSkNWMzc5M2tjenA1Y0pjL2xDQkpCN2V2MGVBeFU5V3RWLzltMTVpZmMwYVZaU1dTcEtpWXVHYWZCd0FBQUFnbGdna0FBSFFDdVpYU1R6Wkt4NHRyMm1KdDBnOW5TSk43aEs4dUFBQUFkRjVlcjFkWmgzWkprdUlTVTlTamI3b3FTZ3BWVnBRZjB1czRxeXRyYlR1cUt2WGlrLzhaMG1zMFpNalk2WnEvNUFIL2RtVlppVXFMTGdiY3YxdXZBZjdCK0YzcjNsTlZSWmtrcWVlQW9UcDdNclBSdm9rcFBSU2JrTlNNcXV1S2pvM1hOYmQ5U1N2LzliOHlERVBIOTI5WDk3NkRBN3FUdnJuT0hEdWczT3dUa3FTc3pBeU5uYm1vempFRFIwelUyUk9INUhKVTY4anVUYzI2VTkvamRzbnRjcmE0M2tBWmh0SG8vdk9uajhybHFKWWtEUnc1cWRGajNTNlh0cTkrUzVMdmQ4aHN0cWlrTUUrZnZ2dUNsajcwZUxORE1XZU83WmNrV1cwUjZqdDRkTFBPQVFBQUFJUWF3UVFBQURxNGowOUxmOW9sVmJscjJzWjBrMzQ0WFVxSkNsOWRBQUFBNk56T256cmlIMmdmTW5hNkpHbmFkWGZJY1ZXUTRHcTcxcjJyMHNLTDZqZGtqTkxIVEczeU9pbmQrN1M4MkJBNW1abWhMYXRlQy9qNGV4NzdIOFVscGlqdmJKWU9iRnZ0YjEvLzdvdE45cDF4L2QwYVBmV2FldmVWRlJmNFo2c0lSbUpxRHhWZHpGRkNjcG9jVmVYYXMzRlZ3SDBIalp5aytPUnVBUjFyR0laMnJuM0h2ejFsd2RKNmwzTklIejFGMjFlL0xVZFZoZlpzWEtsaEUyWUZQV3ZDaU1uejFIZkltS0Q2QkN2NzJINmR5em9jMExGbmp1NlRKSmxNSmcwY1BxSFJZemV1ZUZsbHhRV1NwTG1mK1lMTVZxdmVmLzYzS3NvN3I1MXIzOUcwNjI1dmRyMlMxSGZ3YUZsdE5pMTc2b2VxS2k5dHRJL0g0L3NQWlVWcHNaNTc0ckdBcnZQNWJ6M1pyRmt1QUFBQTBEVVJUQUFBb0lPcWNFbFBicGMybnF0cE01dWtCMFpMOXd6M1BRWUFBQUJheStGZEcveVBCNCtaSmtucU8zaFVrLzE4QS9RWGxaRFNYWU5IVHduNnVoYXJUUlBuM2hSVW42ek1EQlZkekpFa2padTFXQlpMWUIrSnBWeTEzSUxGWXBYVkZ1SGZOZ3hESHJmTFg5ZlZnKzhtazBsdWwwdnIzM3RSaG1Fb01pcEdjWWtwRFY2dnRPaWluTlZWa2lTcnRlRzEyRW9LODdSanpmS0Fua05EL1hldWZUZW9Qa2xwdlFJT0pwdzh0RXNGRjdJbCtYNG1lZzhhWHU5eHRvaElqWjF4blhhc1dhNnFpakx0MmJoU1V4WXNDYXF1Z1NNYUgvd1BoYXFLMG9DQ0NWNnZWeWN2elNMU2ErQndSY2NsTkhqc3dSM3JkR3pmVmtuU2lFbHoxV3ZnTUVuUzZHa0x0WC9ySjlxMzVXUEZKYVZxNU9SNVFkVmFXcFN2aStkOXkzWU1HalZaa3VSMk9vS2FWYUl0WjZBQUFBQkExMEV3QVFDQUR1aElvZlRqVFZKQlZVMWJ6eGpwSjdPa3dRMHZkd29BQUFDRVJFVnBzVTRkMlNOSjZqVmdtQkpTMHRyczJsYWJUWlBtZnlhb1BzWDVGMnFDQ1RNWEt6SXF1bG5YSGpGcGprWk1tdVBmUG52aWtGYSsvQ2VaekdiZDkrM2YxbnYzK05ybHo2bm9ZbzRzVnF0dXZPK2JTcjBxN0hCWi9vVnN2ZnZQMzBpU2V2UWI3SitGb2lrV3ExVW1rN2taejZacFZ3WXZBbFZWVWVhZlZjSmtNbW5LZ3FXTkhqOXE2alU2c0gyTnFzcEx0WGZ6UnhvNGNsS0QzNlAyN3N5eC9mNlpDWWFObjluZ2NSZXlUMmpMaDY5TDhzMWljZVhNQ0pPdnVWWG5zakpWbUh0T20xY3VrejA2VG9OR1RneTRobU43dDBpU0l1M1I2ajkwckNScDBUMWZrOWZqYnF5YkRteGJvNnpNRE5talkzWGRYVjhPNkZwWGhuUUFBQUNBcGhCTUFBQ2dBL0VhMG9zSHBWY3lmWTh2V3pSQWVteVNaTGVFcnpZQUFJQ09LTUlpMmN5MWw4VkMwekozclpmaDlVcFNyVHU2cXlyS1ZGNVMyR2pmeTNkalYxV1UrdS9zYmtoU3QxNnkyaHFlT1NEY3pwM01sQ1IxNjltLzNsREN3UjNyZEh6Zk5rblNqTVYzTnpqZ1hsMVpvVTllLzVzOGJwY1NrdE4wM2QxZmtjVWEyTWQyQys5NHhEOEFIV29YejUvVzhuODhFVlNmalN0ZTlpL3hNV0xTWEtYMGFId3BEbHRFcEtZdnVsTnIzM3BXaHRlcnRXODlxeVVQZmI5RExoRndkTTltU1pJdDBxNyt3OGJYZTB6ZTJTeDl0T3hwR1Y2dklxTml0UGplcjlkNnJsYWJUZGZmK3cyOTgreXZWRkZXckhYTC95a1poZ2FObXRUazlRM0QwTkZMd1lUQlk2ZjVmNGJTZWc5b3NtOVdab1lrWDlDbFI3L0JUUjRQQUFBQUJJdGdBZ0FBSFVSdXBmU3p6YjdaRWk2THRrci9OVldhMDM2VzNRVUFBT2h3QmlaSUo0ckRYVVhINFhHN2RUakR0NHhEVkd5OCtnOGI1OTkzS25PM05uN3dTa0RuT2I1L3U0N3YzOTdvTVVzZitVRzd2bnYrOHZUK1BRY01yYlB2ek5IOS9ydmkwMGRQcVRYVHdwVU13OUNhdC82aHN1SUMvMEMxUFNxbTlZcHVSY2YyYnRXcHc3NlpOT0tTVWpYMTJ0c0M2amQ0OUJRZDM3ZE4yY2NQcURqL2d0WXRmMDdYM3Zsb25hVXhyblRoekhIbFgxb3VvaldZemVhZ2xsR29xaWpUbVdQN0pVbHB2UWZXRzZqSk9YVlVIeTU3V2k2blEyYUxSZGZkOVdYRko2WFdPUzRtUGxIWGYvWWJldmY1SitWeVZHdjFtODhvLzhJWlRWbXdwTkh2eWJtc3cvNWcwTkJHWm13QUFBQUF3b0ZnQWdBQUhjQW5wNlUvN1pJcXI3aVRiMlNLOU9PWlVtcFUrT29DQUFEb0ROSVRmZSszOGlxbHRPYk44TitsSE5tenlYOUhmTi9CbzJXMjFKMjJ5MlEyS3pZaHVkNytsV1hGOHJqZGlyQkhLYksrQVhqRFVGbHhRVWhyYmczVmxlVXF1RFF3M252UWlGcjdMcHc1cmsvZStMdC9Wb2xUaDNmcnVTY2VxL2M4Vnk2WDRIUlU2YTIvLzZMT01RTkhUTlQ4SlErRXN2eVFLOHc3cjAycmxrbnlMZUV3NzViN2c1cjFZUDZTQi9UbS8vMWNsV1VsT25WNGp6YXZYS1paTjk3YjRQRlptUms2c0cxTmkrdHVpTWxrQ2lxWWNPVXNJdldGQjA0ZDJhczFiejRqajlzdGs5bXNhNVorU1QzN0QybndmTW5kZSt2NnozNURIeTM3aXh4VkZkcTc2VU1WNXA3Vm5KdnZVMHg4L2V2M0hkNjFYcEp2eG9hckF6MUZGM01hbmYzQ2MybXBoNHJTNGdaL1ZpV3AzOUN4V25qN1F3M3VCd0FBQUJwQ01BRUFnSGFzeWkzOWVwdTA4VnhObTlrazNUZEsrdHdJMzJNQUFBQzB6RzFEcFk4dkJVRi9VZjlON2UyYTAxR3Q0L3UzNmV5SlF5cS9OS0FmbTVpaVB1a2pOWGpNTkVWRTJrTjJMYmZMcFQwYlYvcTM2d3NsU0ZKOFVqZmQ5YldmMXJ0ditiTy8wc1Z6cHpScy9DeE5YM1JIbmYzVmxlVjY2YmZmRGszQnJlamtvVjJTcEVoN3RIcjJyejFqd3VramUrVnh1eFFaRmEwaFk2Y0hQSUJ1ZUwxeWU1MTEyaThIRnk2TGlVdlVrTEhUSlVteDhmVUhRRUloTWlwR2cwYjZsaENJaVU5cThMaUswbUt0ZXVVcHVSelZrcVRSMHhZMk91aGVIM3QwckJiZS9yQSsrTmNmNVhHN2RXam5wN0pZYlpwMjNlMzFEdlNielphQWw3dG9EcFBKSFBDeGJwZXp3ZGZZNDNacisrcTMvUHN0VnB1dXZmTlI5UnN5dXNuejl1aWJybHNlL0k1V3ZmS1V5b3J5bFgzOG9GNzc4NDgwYnVZaWpaMjVxRmJ3bytoaWpySXlkemQ0THNNdy9NdW9CUEo4R25MMXp5SUFBQUFRS0lJSkFBQzBVMGNLcFo5dTl0MjVkMWxhdFBTejJkTGcrbStRQVFBQVFETU1USkMrUEU3NjgyN3A1NXQ5UzJYWk84Z25KbG1ITXJScDVhditHUXd1SzhnOXE5Tkg5bXJYdXZjMDY4WjcvWVBMTFpXNTYxTlZsTEx1aFNUL01oVDloNDJUMlZ4N0VIdmFkYmZMRm1sWHQxNERWRktZSjBtS2prdlFncVZmcW5WYzF1SGRPcmg5cmFKaTRyVHc5b2ZyWENOand3YzZmMm01aU1zOGJyZWlZeE0wWS9GZC9qWkhWZVhWWFVNaTBoNnQyVGQ5enIvdDlYcnJQRmVubzFvZnZ2cG5WWlFXU1pLNjkwM1hsQVZMbW5XOUh2MEdhOTR0OTJ2Tlc4OUtrdlp2L1VTVjVTV2FkOHY5ZFVJSTA2NjdYZE91dTcxWjF3bTF6RjBiNUtpcXFOTmVuSDlCYTk3OGh3cHl6MHJ5eldTdytPNnYxcnYwUjBNU1U3cnIxZ2UvcTlWdi9GMDVwNC9KNDNZcFkvMEtuVHF5UjBzZi9vSC85Ymd5TU5TVWViYytvT1R1dlFNK1hwSzJySHBORjg0Y0Q2b1BBQUFBY0tVTzh0OXNBQUM2bGplT1NuL2ZLM21ObXJaciswdi9NVW1LNGw5dkFBQ0FrRnN5UklxMFNrOW5TQSt1OGkyYjFTdFdzZ1IrMDNTVFRKSkdOWHpUZWREMmJmbEUyejUrbzlGanFpdkx0ZnFOWjFSK1hhSEd6cml1UmRkek9xcTFaK09xd0E0MkRMbWNqZ2IzU1pMWDY2bjNtQWI3dFNQbEpZWEt6VDRoU1VwTTdhR0w1MC9YMm0rTHRHdmkzSnNrU1NYYmZjRUVpOVZXWjBDNklPOWNnL3NrS1hyM3hqcHRtUmtidEdYVmF5MS9FczJ3NUtIdnExdXYvdjV0dDh1bGoxLy9tMy9nUFM0eFJkZmQ5ZVVXeldTUVBucUtxaXZMdGZuU2N6eHhZSWRLQy9PMDRQYUhGWitVMnJJbjBBbzhicmYyYi9tNDNuMUhkbS95ZjIrUzBucnAyanNmVldKSzk2Q3ZFUlVUcDV1KzhKODZ1SDJ0ZHF4WkxvL2JwUm1MNy9hSEVrcUw4blhpNE02QXo1ZVFuRlpucVllbTJDSkNOL01LQUFBQXVpYUdOZ0FBYUVjY0h1bko3ZEs2N0pxMmFLdnZycjA1ZmNKWEZ3QUFRRmR3dzBCcFluZnAzMGVrbzRYUzF2TlN0U2QwNXplYnBDZG1oZVpjMmNjT05CbEt1Tksyajk5VVFrcDM5Ujg2dHRuWDNMRm11YW9yeXdNNnRxUXdUOC8vNmo4YVBlYmc5clU2dUgxdHdOZjN1TjN5ZXB2M2duZ05yLyt4MitWc2NBbUt4bHc1YmY3aGpKckF3UGJWYjljNXR2ZkE0YnJ4dm04R2ZZMk94RkZWcVE5Zi9iTnl6NTZVZEdrMmdIdS9ycWlZdUhxUFA3QnRqUkpUZTZoUCtzZ216ejFxNmpVeW1jM2E5TUdya3FTTDUwL3I3V2YrUnpNWDM2MGg0NmFIN2ttRXdNRWRhMVZSNXB0RnhCWVJXU3RZTTJYaFVoWGtubFZVVEp6bTNQeDVXVzBSa3FRWG4veVduTldWR2psbHZtWmVmM2U5NTkyODZqVWQyckZPRWZab2ZlRy9maWVUeWFUUjB4YW8zOUN4eWp0N1VyMnVDTEpzLytRdEdWNXZ2ZWNCQUFBQTJndUNDUUFBdEJPNWxkTGo2NlhUcFRWdC9lS2tYODN6TGVFQUFBQ0ExdGM5V3ZyNmhOWTcvNjd6TFQrSDErUFJwbFhMZ3U2M1pkVnI2ak5vWkxQdVpzL05QcW5Nblo5S2toSlN1aXNxSnE3UmFkMU5KcE9zVnd6a1g4bnRkTWd3REZtc1Zwa3Q5ZGZpY2xUWGFWdi8zb3YrNVJOYTRwVS9mcTlaL2U3NzltOWxqNDZWMitYVW9VdmZDOGszR0gzNWVYZzk3bGFmOGFGUCtrak5YL0xGWnZVOXRHT2Q4czVsU1pMbTN2SUZtYzNCQlRUaUVuMHpGcFNYRkduVkszOVMwY1VjU1pMRmF0VzFkejZxcEc0OTYrMVhYSkNyclIrL0ljUHJWVkphTDkzNCtXOHFPamErMFd1Tm5EeFBVZEZ4V3J2OE9YbmNMam1ycTdUdW5lZDE0dUFPTGI3MzZ6S1pUUDVqcXlyS1ZGS1FHOVJ6dVZwTWZKTGlFbE9DNmxOVlVhYU05U3NrU1dtOUJ5b3lLa2JaeHcvNDk1dk5aaTIrNTJ0MWZ1ZThYbzhNdzJnMFRHQjR2VElNbzA0WUp6NHB0ZGJNRWVleURpc3JNME9TMUwzUElIOVFwREVyWHZwRHJlOWZJRHh1VjFESEF3QUFBRmNqbUFBQVFEdXdPMC82NzAxU3hSV2Y5Y3p0STMxM21oUVovTTFjQUFBQTZNVE9aUjFXV1ZGKzBQM0tpZ3VVZmVLZ0Jnd2JGMVEvcjhlakRTditKZVBTRWd4emJ2cWNkbS80b05FKzhjbHB1dXRyUDYxMzMvSm5mNldMNTA1cDFOUUZtbmJ0YlhYMlYxZVc2NlhmZmp1b0d0dlMwYjFiNUtpcThHL1BYL0pGRFJnK1hwSnZKb1VONy8rci9vNkdvZktTb2xwTkxrZVZiNWZYVzJlZjVKdmQ0V3FKS2QyYnRSeUFKSjA1dXM4ZlRFZ2ZOVVZXbXkzb2N4aUdvUStYL2RrZlNyQkZSR3JSM1Y5VnI0SERHdXl6YzgwNy9rSDR1TVRVSmtNSmx3MGNPVkV4Q2NuNjVQVy8rV2NsU0I4MXBjNmdldmJ4QS9yMG5SZUNmaTVYR2pkcnNhWXVYQnBVbngxcmx2dEROTk91dTczZXBVNWFzcXhGVTd3ZWp6YXY5SVdVdXZVZW9QVFJVd0lLSmhBeUFBQUFRRGdRVEFBQUlNeGV6WlQrdVY4eUxtMmJUZElqWTZVN0d2NWNEd0FBQUYxWXp1bWp6ZTk3Nm1qUXdRU25vMXJGK1Jja1NVUEh6VkRQQVVPYkRDWTA2bExBd1d3MkI5VnR3UEFKaWsvcTFxeExabVZtK0FmU3g4MWFMRXNETXpVMHhtcUxrTWZ0MXI3Tkh6V3JockxpQXIzNnY5K3ZkMTlGV1hHRCt3SzFkOU9IaWs5T1UwcVB2clh1cUE4MWs4bWthNVk4cUJVdi9VR0c0ZFgxOTM1RGFYMEdObmg4N3RtVC9qdjZyYllJemJyeDNxQ3VsOVo3Z0c1NzlFZjY5TjBYRkJPWDJHNldjbkM3bkRxNmQ0c2thZUNJQ2VyUmIzQ2IxM0F4NTdUL2QzUEc0cnQwOGZ6cGdQb3R1dWVyU3VuZU42aHJyWC8zQlozTE9oeDBqUUFBQU1CbEJCTUFBQWlUYXJmMHEyM1N4bk0xYlFtUjBzOW1TYU5hNzNORUFBQUFkSENWWlNYTjcxc2VmRjk3ZEl6NnBvOVNVWDZPWmx4L2Q3T3ZmWm5YNDV1YVB0aGxCQWFPbUtDQkk1cTN6a1p4L29XYVlNTE14WXFNYXQ1YWFmdTJmS3l5NGdKSnZrSDIrbVkwYUl6VkZsRnIyK3YxK0w4ZlYrK1RKSS9IM2VoMC81ZFZscGRxKytxM0pVbUR4MHpWTlVzZkRLcXVZQ1YzNzYzclAvc05XU3hXSlhmdjNlQnhobUZvNjRmLzltOVB2dVlXeGNZbkJYMDllM1NNRnQvelZYa0QrRjdjOUlYL1ZHSnFqNERPYTNpOXpWN2F3MnFMVU4vQm81Vno2b2ltTDdxcldlZFFrTXNwWEMydDkwREZ4Q2VwMzVBeDZ0NW5VTURCQkh0VXJHSVRnbnNkR2xwMkJRQUFBQWdVN3lnQkFBaUQ4K1hTNHh1a3MyVTFiWU1UcFYvT2xaTHQ0YXNMQUFBQTdWOTlBOWl0M1hmSXVCbUtUVWhXUkdSZ2IxWkxDbkwxek0rKzNPZ3hHZXRYS0dQOWltYlZFdzdWVlJYK21TSUdqcHlvMG9JOEZlU2ViYnJqcFJraUVsSzYxMW5lNHNEMnRkcXk2alhGSmlUcjN2LzRaWjJ1YTkvK3A0N3YzOTdrSlVxTEx2b2ZKM1hyMVhSTklkQ3RWLzhtanptK2I1dC82WWlVN24wMGF1cUNGbDB6a0ZrMjdOR3hBUzhWRVVqUW9URkR4ODFRbi9TUlFRL3llejF1U1pMVkd2eFNHbGN5bVV5YU1Qc0dwWStaMnFMekFBQUFBRzJCWUFJQUFHMXN4d1hwNTV1bFNuZE4yNDJEcEc5TWxHekJ6V1lMQUFDQUxpZyt1WG5MR1VpK3dmSG1HRFJ5WXJPdjJWa1U1MStReSttUXhXclYxSVczNlpQWC94WlFQNmVqV2xMTEI2RWJrMy9GbmZKSmFZRUZFekozclpjcHdPVTBCZ3dicDlpRTVLQnFjbFpYYWR2cXR5VDVCdEJuMy96NUJvTUZGOCtmVm5KYWIxbXNIZXVqeXY3RHhza1U1S3dIaG1ISTQ3NFVUR2hCeU9peUVaUG5CdDFueFV0L0NMcHVqOXNWOUhVQUFBQ0FLM1dzZC9zQUFIUndMeDcwZlYxbU5Vdi9OVlZhMkM5OE5RRUFBS0JqNlRkMHJMWjkvR2F6K2c0WVBqN0UxZFEyZFB4TURSbzFXWTdxU2tYYTZ5NlhVRkZhcERmLzcrZVNwRVYzZjBVOStnMnBjNHlqdWxLdlBmWERWcTJ6T1hyMFRkYzFTNzZvd3J6emlrOEtmTzAxbDZOS2ttU05pR3l0MHZ5ekVraFM5NzdwQWZYWit0Ry9tejdva29Ua3RLQ0RDVHZXTEZkVmVha2thY1NrdVVyclBhRE9NVzZYUzlzK2VWT1pPei9WeUNuek5UTUVTNFcwcFVCbWNMaGFSV214LzNGVWdETTdoQm9oQXdBQUFJUUR3UVFBQU5wQWhVdDZZcXUwTmFlbUxTVksrcDg1dmlVY0FBQUFnRUFscG5UWHdCRVRsSlc1TzZoKzZhT25LTEdaTXlZRXltSzFxaWcvUng4dGUxckRKc3pXcEhrMzE5cC8vdFFSLytQVW52MFZHVlUzdkdDTHRHdkpROStYSkNXbTlHalZlb09WUG5xS0JsMWFtaUZRemt2QmhFQ1h3UWlXMSt2VjJST0hKUG1XUzdCSHhRVFVMNWk3OVFPZFdlR3luTlBIZEdqbnA1S2t1TVFVVFZtNHRON2p6QmFMTHA3TGttRVlPcmg5clhyMkg2cUJJeVlFZGEyT3BxdzQzLzg0Smo2NEpTQkNaZEU5WDFWSzk3NUI5Vm4vN2dzNmwzVzRsU29DQUFCQVYwQXdBUUNBVnBaZEpqMitYc3FwcUdrYm1TTDlZbzRVMy9LWk93RUFBTkFGemJ6K0h1V2R5NnAxOTNWajRoSlQydXh1OUwwYlY2bWl0Rmdabjc2dm1MaEVEWjg0MjcvdjdFbmZBSHBNZkpKaTR1dFA2SnJOWm5YcjFiOU5hbTJPWUtmQXI3dzBhMERPNldOYWR0Vk1FTTVxWDJpaG9xeTR6ajVKcXE0b2EvTDh1V2VPeTFIbCs4OUdUQkN6R3R6MzdkL0phZ3Y5OGhJdXAwUHIzM3RSa3U5N05YL3BndzJHTXN4bXM2NVoraVc5OWZkZnlPMXk2dE4zWDFCS2o3NUJ6VWpSMFZ3OGY4ci9PS2xiWU10dWhKbzlLbGF4Q2NHRklzd1dQa1lHQUFCQXkvQ09FZ0NBVnJUM292VEREVktWdTZidGptSFNJMk1sYzNDZlp3SUFBQUIrMFhFSnV2NnpqK21qWlUrcnJMaWcwV01Ua3RPMCtONnZ5eDRkMnlhMXpidjFmcFdYRkNydlhKWTJybmhaRmFWRm1qanZabm5jYm1VZDJpVko2cE0rc2sxcWFROEtjczVJa3R3dXA4cUs4dXM5eHZCNkc5elhsTXlNRGY3SDJjZjJLei9uakZKN2htK3R1SzBmL1Z1bGhSY2xTUlBtM0tnZVRTd3RrWkNTcHVtTDd0VEdGUy9MNWFqV21qZWYwUzFmL0k3TUZrdXpybDllVWloTGdJUG9ob0tiL1NJVWNrNGRsU1JGMnFNN2JRQWpOL3VrOGkrY2tUMHFSbjBIajFhRVBTcmNKUUVBQUtBZElKZ0FBRUFyK1RSYit1Vld5WFBwc3k2TFNmcmVOT21hOEgxR0NBQUFnRTRrT2EyWGxqejB1RExXdjYvREdSdmtjYnRyN2JkWXJSbytjWTRtemZ0TXZVc210QmFyTFVLTFAvdDFmZkRpSDFTUWUxWVo2MWZvUXZZSnBmYm9LMGRWcFNScHlOanBiVlpQT0ZWVmxLbWl6RGVyeGJ4YjcxZWY5RkcxOWgvZHMxazcxaXhYVEZ5aWxqejhlSjMrbTFhK3FsT05MTmxSWGxLb3JNd00vN1poR0ZyM3p2TmE4cVh2dDhwc0NFMDVjV0NIRG1kc2xDUjE3ek5JRStiZUZGQy9FWlBtNk5TUlBUcDcvS0F1bmordEhXdVdhOXAxdHplcmhnOWYvWE96K3JVRlozV1Z6bVZsU3BKNkRSb2V0anBXdlBTSG9HZis4TGhkVFI3anFLclUycmVmVmZieGcvNDJlM1NzcnJ2N0swMEdWQUFBQU5ENUVVd0FBS0FWdkpJcC9YTi96WGFNemJkMHc1ak9lVU1NQUFBQXdzUWVIYU9aMTkrdEtRdVdLT2YwTVpXWEZFb3lGQnVmcko0RGhzb1dFUm1ldXFKaWRNdUQzOUdHOS8rbDQvdTM2M3pXWVoyL3RENTk5NzdwNnRsL1NGanFhZzFyM3ZxSFRDYXpKTWt3dkxYMjVaM0w4ai91TldDNG9tUGphKzIzWG5wOVRHWnpuWDJTWkxVMkhpN1l1ZlpkZVQwZVNkS3dDYk4wWlBjbUZlV2QxNW8zbjlIQ094NlJ4ZHAySC8wVlhEaXI5ZSs5SkVteVJkbzFmK21ETXB2TkFmZWZlL045ZXVOdlA1V3p1a3I3dG55c1B1a2oxWHZRaU5ZcU55eU83Tm5zRHhEMUh6b3ViSFVFRWpKb2ppdERDU2F6V1liWHErcktjbjMwNnRPNjgycy9WVlJNWEt0Y0Z3QUFBQjBEd1FRQUFFTElhMGkvM3ltdHF2bjhVU2xSMHUvbVMzMzREQVlBQUFDdHhCWVJxWDVEUm9lN2pGcXN0Z2hkcy9SQlNkTHgvZHY5N2NYNU9kcTg2alVOR3o5TEtUMzZoS3U4a0xsNnBvb3JIZCszVFpJVUZSdXYySVNra0Y3M2ZOWVJIZHUzVlpJVWw1aWkyVGQ5VHBGUk1kcTMrU09kUHJwUEgvenJqN3JtdGk4cE5qNjAxNjFQM3Rrc2ZmVDZYK1YyT1NWSnMyNjR0OGxsQ2d6RGtNZnRrc3Zwa012cGtOdmwxTkJ4TTNSZzJ4cEowcnAzbnRmdGovNVk5dWlZb0dxNTdxNHZLejQ1TGVqbjBOcExuYmhkTHUzZitva2tYM0Jqd1BEeHJYcTl4aXk2NTZ0SzZkNDNxRDdyMzMxQjV5NkZpK3FUZnlIYkgwcVlNT2RHVFp4M3MvTE9aZW1EbC80b1IzV2xEbWRzMElRNU43YW9iZ0FBQUhSc0JCTUFBQWdScDBmNnlTWnB4NFdhdG9FSjBtL21TVW4yOE5VRkFBQUFoRU5WUlpsMnJYdlBIMG93V3l3eXZGNDVxaXAxY1B0YUhkeStWb21wUGRRbmZhVDZEQnFwN3YwR0t5S3lkZDQ0dTV3Ty8rTmdwN0J2eW9LeEhuWUFBQ0FBU1VSQlZJekZkNm5Yd05yVDh0c2lJbFZkVmFIVFIvZEtrdm9QSFJ2U2ExWlZsR25kTzgvN3Q2Y3NXQ0t6MmF5cEM1ZXFyQ2hmV1prWnVuRG11Tjc0eTM5cjVKVDVHajV4VHBOQmdlWndWbGRwOThhVk9yaDlqVCtnWWJIYWRQcklYbVVkMmlXMzJ5VzN5eW0zeXluUEZZOWRUa2VUZCsxWGxwVm80NHFYZGUyZGp3UlZVM3h5bXBMVGVqWDdPZFducXFMTS85aHNzVFRySEhzMnJsUkZhWkVrYWZpRTJXR2J6VVNTN0ZHeFFRZGx6SmJHUDBZdXlqc3Z5ZmY3TldIT2pUS2J6ZXJSTjEzOWg0N1Z5VU83VkpoN3J0bjFBZ0FBb0hNZ21BQUFRQWlVT3FYdmZTb2RMYXBwbTl4RCt1OVprcjE1bjFzQkFBQUFIVkp4UWE2T1pHelVvWjJmK3UrZ2owdE0wYlYzZlZrMlc2UU9iRitqbzNzMnkrMXlxamovZ29yekwvanZrbzlMVEZGeTl6NUs2dFpUTWZGSmlvbExWRXg4a2xKNzltdDJQZFZWRmJwNC9wUi8yeHJpQWVIWWhPUjZCOEl6MXEvd0Q5WVBHRDZoV2VkMlZsZEpxajBZN25JNjlOR3l2L2dIdWZ1a2oxVDY2Q21TZklQQ0MrOTRXRnMvZWtNSHRxMld5K25RM2swZmF1K21EeFdmM0sxV1FHUDNoaFd5MmlKa01wbGx1bXJKQmNQcmxXRjQ1ZlY0NVBWNjVYRzc1SEc3WkkrTzFhVDVuL0VmNS9HNGRXakh1bHF6Um5qY0xtVmxaalRyK1Y0dEt6TkR4L2R2MStBeFV4czlMcWxiTDQyYnRWaFM2R2MrY0ZaWEtmdjRBVW0rNzI5RVpGVFE1OGc1ZlV4N05xMlM1SnN0WWZ6czYwTmFZM3R3T1doaEdJWXF5MHNVbDVnaVNhcXFLUFh0YjZYUUVRQUFBRG9PZ2drQUFMUlFicVgwN2JWU1RrVk4yNDJEcEc5T2tzeWh2UmtMQUFBQWFKY0s4ODdyekxIOU9uTmtyM0xQbnZTM20wd21EWnN3UzFNV0xQVlB5VC9yaG5zMFpjRVNaUi9icjZ6RHUzWDIrRUgvZ0hsWmNZSEtpZ3QwK3NoZS96bEdUcDdYWkREQjQzYnJ0VC8vU0JIMktFVkVSc2tXYVpmVmFwUEw2VkIrem1rNXFpb2xTUW5KYVRKZk5RamZYTEVKeVhJNnErc05PaFRuWDlDZWpTc2wrY0lXdlFlTkNPaWNXWm03WmJWRnlCWnBWMG4rQlowOWVVaVNGSE5wT1FhUDI2MFBYdnFqOHM3NTFvNkxpb25Ubkp2dnEzVU9rOG1rR1l2djFJRGg0N1ZqOWR2KzE2TzA4R0t0NC9ac1hCWEVzL1VaTS8zYVd0dFJNWEVhUFcxQnZlZUtqSXBXWkZTTUl1M1JpckJIKy82TWlsWkVoRjIyeUNoRlh2RmEyU0x0c2tYWUZYSHB6MU5IOW1qenltV1NwTTBybDZuWHdPR0tqbzF2c0s1dXZmcXJXNi8rUVQrZnk5WXVmMDZPeW5KWmJaR3lSVVRLWXJYSmJMSEk3WExxN0lsRHFpcjNEYTZuOU9ncnE4MFcxTG1MQzNLMStvMi95L0I2SlVsVEZ5NXQ5V1VqTHN2Y3RVRmJQL3EzSkY5ZzRMSVZMLzBoNkpsRExzOXdjZWJvUGozM3hHT1NwSjc5aCtqNnozNURrdFNqL3hCWnJEWjUzQzZ0ZlBsUEdqTnRvZkxPWlNubjlERkpxak9yQ0FBQUFMb2VnZ2tBQUxUQWtVTHA4UTFTU2MyTlIzcDBuSFRuc1BEVkJBQUFBTFFscDZOYXE5LzR1NHJ6YTlZME01bE1HakJpZ3NiUHZrR3BQZXF1WlI4UmFWZjY2Q2xLSHoxRkhyZGJCUmV5bFh2MnBQTE9ubFRSeGZNcUxib29qOXV0cU5oNFRWbXdwTWthTEZhcnJMWUkvM1R5RFJreGVWN3dUN0FCaSs3NWFvUDdkcXhaN3A5RllPek1SUUdISVRKM2ZxcHpXWWZydFBlN3RCU0V4V3BWZEh5aWRFNHltYzFhZVB2RERVN0ozN1AvRU4zeTRIZVVmeUZiWjQ3dVU5N1pMSlVXNXNsUlhTbVgweUd2eDExcnNEb1FsMmRtdU5MWUdZdmtkam5WcmRjQUpYYnJxZGlFWkVYYW8xdTBaTWJJeWZOMDRzQU81V2Fma0tPNlVpY1A3dFRvYVF1YWZiNm1tRTFtWlI4LzJPUng0MmZmRVBTNTkyNWM1VjhLb3YvUXNSb1p3cC9CcG5nOGJ2K3NKYlhhbTFoR296R0dZZmpQZWVXNTdWRXhtbnJ0YmRxeTZqV1ZGT1JxNHdlditQZjFIREJVZzBaT2F2WTFBUUFBMERrUVRBQUFvSm0yNTBnLzJTUzVmRGUreUdhV2ZqSlRtaDdhNVV3QkFBQ0FkaTBpMHE3RjkzNWR5Ly94aEtMakVqUnd4RVFOSFRmRFA1VjdVeXhXcTlMNkRGUmFuNEdTRmtyeURYNVdsQlhMOEhvVllROXM2dnprdE40cUtjaXQwMjYyV0pTVTJsTWpKczNWaU1sekEzNWVMVEZwL2kwNmYrcUlvbUxpTld6OHJBYVA2NU0rVXZPWGZORS9EWDVhbjBHMWdnbXhDY2thUCt0NjllaWI3bStiYzlQbmRQRmNscVl2dWtzOUJ3eHRzcGJVSG4zckRZZElrdGQ3ZWJrR2oyLzVCaG4rTy9zbFhRb1htR1F5bVdReW14VlJ6M1Q4a1ZIUm1ySDRyaWJyQ0liSlpOS2Nteit2VmE4OHBSblgzNjBCdzhhRjlQeFhTMHJyM2VBK3M4V2k1TFRlR2ovN0JnMGNFZnlTSEhOditZS2lZdU4xOXNRaHpWLzZZTUQ5N0RGeGlrdEtiZGJTRVpjTkdqR3h3ZGMrRks2dWJmVFVheFFUbTZEZEd6NVFVWDZPN05HeEdqeDZxaWJOdnlWa001VUFBQUNnNHpJWndVYWpBUUNBVm1aSnY5OGhYZjVITk5ZbS9XYStOTFQrbTVVQUFBQUFTZEt1eG0vbzc5QmNUb2QvZ0QxY3ZKY0gxUTNEUHh1QXhScWUrM0xPSER1Z0NIdFVyVkJCSUF6RGtOZmprY2xzYm5BdzExRlZxY2lvNkZDVTJhNTV2ZDQySDlDKy9ITnorYzlRWGQvdGNnVzlEQVJhbnkxL24xSlRVOVd0V3pmWmVIMEFBQUJhRlRNbUFBQVFwR2YzUzY5bTFtejNqUEdGRW5yR2hLOG1BQUFBSU56Q0hVcVFRamVJSEFyOWhveHVWaitUeWRSa21LSXJoQktrOEx5ZWw1ZWdhTWxTRlBVaGxBQUFBSUN1am1BQ0FBQUJNaVQ5WWFmMHdjbWF0dUhKMGhOenBiaUlzSlVGQUFBQUFBQUFBQURRcmhGTUFBQWdBSWFrMzJ5VFBqNWQwelloVGZybFhNbldmbTdLQWdBQVFEc1hZVGJrOUliMlRtd0FRRE80SFpKQ1B6c0dBQUFBNmtjd0FRQ0FKbmdONlpkYnBYWFpOVzB6ZTBrL25pbFpDU1VBQUFBZ0NFYTRDd0FBWE1MZnlBQUFBRzJKWUFJQUFJM3dHTkxQTmt1Ynp0VzB6ZTBqL1hDR1pPYW1DZ0FBQUFRcHltckk1ZVNOSkFDRW0rR3FsTWxra3NWaVlkWUVBQUNBTnNCOW5nQUFOTUJqU0QvZVdEdVVzTENmOUtPWmhCSUFBQURRUEtsUmhpenlocnNNQU9qYXZDNlpLdk5sTnB0bHM5a0lKZ0FBQUxRQmdna0FBTlREN2ZXRkVyYmwxTFJkUDFENjNuU0pqeXNBQUFEUVhJblJac1hZUEdJS2NRQUlGME9xTHBIWlhTR3IxYXFJaUFpWnpYeE1EZ0FBME5wNHh3VUF3RlZjWHVueERiVkRDYmNObGI0OWhWQUNBQUFBV3E1L2dpR3JYT0V1QXdDNkptZWxUS1ZuWkxWYUZSc2JLNXZORnU2S0FBQUF1Z1NDQ1FBQVhNSGhrYjczcVpTUlc5UDIrWkhTVjhlSHJ5WUFBQUIwSGlhVFNWYXJWWU1UWExKNXlpV3ZPOXdsQVVEWDRIVkxWUVV5RlI2UnhXSlJURXlNRWhNVFpiVmFXY29CQUFDZ0RaZ013MkR1UUFBQUpGVzVwZTkrS2gwcXFHbjd5bmpwOXFIaHF3a0FBQUNkazl2dFZsbFptWElLSytRd3g4bHJ0ZnRXZDdCR2hyczBBT2cwVEI2SERFT1NxMUtxdWlpenk3ZDhRMVJVbEZKVFV4VWJHeXVyMVJydU1nRUFBTG9FZ2drQUFFaXFjRW5mK1ZRNlVsalQ5dGhFNlpiQjRhc0pBQUFBblp2YjdWWjFkYlZLU2twVVhsNHV0OXN0cjljclBxb0JnTkF5bVV3eW04Mys1UnNTRWhKa3Q5c0pKUUFBQUxRaGdna0FnQzZ2d2lYOTUxcnBSSEZOMi9lblNRdjdoNjhtQUFBQWRBMWVyMWR1dDFzdWwwdE9wMU11bDBzZWo0ZHdBZ0NFaU1sa2tzVmlrYzFtVTBSRWhHdzJtNnhXcTh4bVZqa0dBQUJvU3dRVEFBQmRXcFZiZW15MWxGVlMwL2F0S2RJTkE4TlhFd0FBQUxvV3d6RHFmQUVBUXNka010WDVBZ0FBUU50aXJpb0FRSmRWN2ZFdDMwQW9BUUFBQU9IRUlCa0FBQUFBb0xOanZpb0FRSmZrOGtyZlh5OWxGdFMwUFRhUlVBSUFBQUFBQUFBQUFFQ29FVXdBQUhRNUhrUDZ5U1pwLzhXYXRxK01sMjRaSEw2YUFBQUFBQUFBQUFBQU9pdUNDUUNBTHNWclNEL2JMRzNQcVdtN2I1UjArOUR3MVFRQUFBQUFBQUFBQU5DWkVVd0FBSFFaaHFSZmJwVTJuYXRwdTIyb2RQK29zSlVFQUFBQUFBQUFBQURRNlJGTUFBQjBHWC9ZS2EzTHJ0bitUTHIwMWZIaHF3Y0FBQUFBQUFBQUFLQXJJSmdBQU9nU25zcVFQamhaczMzOVFPay9Kb1d2SGdBQUFBQUFBQUFBZ0s2Q1lBSUFvTk43N29EMHp2R2E3WVg5cEc5TkNWODlBQUFBQUFBQUFBQUFYUW5CQkFCQXAvYjZFZW5sUXpYYkMvdEozNTBtbWNKWEVnQUFBQUFBQUFBQVFKZENNQUVBMEdsOWNscjYrOTZhN1NrOWZLRUVNNmtFQUFBQUFBQUFBQUNBTmtNd0FRRFFLZTNPazM2enZXWjdjS0wwMDFtRUVnQUFBQUFBQUFBQUFOb2F3UVFBUUtlVFZTTDlhSVBrTlh6YlBXT2szOHlYSWl6aHJRc0FBQUFBQUFBQUFLQXJJcGdBQU9oVUNxcWsvMW9uVlh0ODIvRVIwdSt1OGYwSkFBQUFBQUFBQUFDQXRrY3dBUURRYVZTNnBXK3RrNG9kdm0yN3hUZFRRbHAwZU9zQ0FBQUFBQUFBQUFEb3lnZ21BQUE2Qlk4aFBiNWVPbHZtMnphYnBKL1BrUVluaHJjdUFBQUFBQUFBQUFDQXJvNWdBZ0NnVS9pZkxkS0IvSnJ0NzB5VkpxU0ZyeDRBQUFBQUFBQUFBQUQ0RUV3QUFIUjQvOXd2clQ5YnMzMy9hT25hL3VHckJ3QUFBQUFBQUFBQUFEVUlKZ0FBT3JSUFRrdXZaTlpzTCt3djNUY3lmUFVBQUFBQUFBQUFBQUNnTm9JSkFJQU9hM2VlOUp2dE5kdFRla2pmblJxK2VnQUFBQUFBQUFBQUFGQ1h5VEFNSTl4RkFBQVFyS3dTNlJ1ZlNOVWUzL2JnUk9sUEM2VUlTM2pyQWdBQUFBQUFBQUFBUUczTW1BQUE2SENLSGRKM1A2MEpKWFNMa240MWoxQUNBQUFBQUFBQUFBQkFlMFF3QVFEUW9iaTkwZzgyU0lYVnZ1MElpeStVa0JnWjNyb0FBQUFBQUFBQUFBQlFQNElKQUlBTzVmYzdwU09GTmRzL25DSDFqdzlmUFFBQUFBQUFBQUFBQUdnY3dRUUFRSWZ4N25IcG8xTTEyNThiS2Mzc0ZiNTZBQUFBQUFBQUFBQUEwRFNDQ1FDQURtRi92dlRuM1RYYmszdElENHdPWHowQUFBQUFBQUFBQUFBSURNRUVBRUM3bDFjcC9YaWo1RFY4Mi8zanBaL01sRXpoTFFzQUFBQUFBQUFBQUFBQklKZ0FBR2pYSEI3cDhmVlNtZE8zSFd1VG5wZ3JSVm5EV3hjQUFBQUFBQUFBQUFBQ1F6QUJBTkN1L1hLcmRLclU5OWhza240eFIwcUxEbTlOQUFBQUFBQUFBQUFBQ0J6QkJBQkF1N1hzc0xUcFhNMzIxeWRJbzFQRFZ3OEFBQUFBQUFBQUFBQ0NSekFCQU5BdVplUkt6KzZyMmI1aG9IVEw0UERWQXdBQUFBQUFBQUFBZ09ZaG1BQUFhSGR5S3FTZmJwYU1TOXVqVXFYL056bXNKUUVBQUFBQUFBQUFBS0NaQ0NZQUFOb1ZwMGY2NFFhcHd1WGJUb3lVZmo1Yk1wdkNXeGNBQUFBQUFBQUFBQUNhaDJBQ0FLQmRlU3BET2wzcWUyeVM5TFBaVW54RVdFc0NBQUFBQUFBQUFBQkFDeEJNQUFDMEcrdXlwWlZaTmRzUGpwRkdwb1N2SGdBQUFBQUFBQUFBQUxRY3dRUUFRTHR3cmx4NmNudk45cVR1MHIwandsY1BBQUFBQUFBQUFBQUFRb05nQWdBZzdKd2U2Y2NiSllmSHQ1MFNKZjFvWm5ockFnQUFBQUFBQUFBQVFHZ1FUQUFBaE4zVHU2WFRwYjdIWnBQMDg5bFNyQzI4TlFFQUFBQUFBQUFBQUNBMENDWUFBTUpxWGJhMDRtVE45aVBqcEtGSjRhc0hBQUFBQUFBQUFBQUFvVVV3QVFBUU5oY3FwQ2UzMTJ4UDd5WGRNVFI4OVFBQUFBQUFBQUFBQUNEMENDWUFBTUxDN1pWK3ZGRnllSHpiYWRIU0Q2YUh0eVlBQUFBQUFBQUFBQUNFSHNFRUFFQllQTDFiT2xuaWUyd3hTYitZSTBWWncxc1RBQUFBQUFBQUFBQUFRbzlnQWdDZ3pXMDZKNzEzb21iN2F4T2tRUW5ocXdjQUFBQUFBQUFBQUFDdGgzdFRBUUJ0NmtLRjlLdHROZHR6KzBpM0RBNWZQUUFBQUVBNEZWZEwrWldHcWx5U1NTYi9VbWNBQUFBQWdLNHR3bUxJTUtSb202R1VLRU1KZHBOTUp0OVhSMlF5RE1NSWR4RUFnSzdCYTBoZi9WZzZYdXpiN2hVci9YMnhaTGVFdHk0QUFBQWdIRTRVU21VT3ljTW5Nd0FBQUFDQVJwamxWWXpOcXdFSlhsbXRWcG5OSFc5aGhJNVhNUUNndzNvNXN5YVVZRFpKUDUxRktBRUFBQUJkMDhFODMyd0poQklBQUFBQUFFM3h5cXd5cDBXWitWSlZWWlU4bm80MzNSN0JCQUJBbThncWtWNDZXTE45L3locFlFTDQ2Z0VBQUFEQzVVU2hWTzBPZHhVQUFBQUFnQTdGWkpMYnNPbGtvYUh5OHZJT0YwNGdtQUFBYUhVdXIvVFR6YjZsSENScGNLSjA3NGp3MWdRQUFBQ0VRMUdWYi9rR0FBQUFBQUNDWmpMSmFiTHJRbEdWSEE2SHZGNXZ1Q3NLR01FRUFFQ3JlM2FmZExiTTk5aG1sbjR5eTdlVUF3QUFBTkRWNUZleWZBTUFBQUFBb0FYTVZsVW9XcVdscFIxcTFnU0NDUUNBVm5Xb1FIcmphTTMyMXlaSVBXUENWdzhBQUFBUVRsVXVVZ2tBQUFBQWdKWXhMSGFWbFpYSjdYYkxNRHJHL3pNSkpnQUFXazIxVy9yNTVwcnRTZDJsbTlQRFZ3OEFBQUFRYmlabURnTUFBQUFBdEpSaHlPVnl5ZWwwRWt3QUFPQ3BET2xpbGU5eHJFMzYvdlR3MWdNQUFBQ0VtOU5ETWdFQUFBQUEwRUxXU0hrOEhqbWRUbm05M25CWEV4Q0NDUUNBVnJIemd2VGhxWnJ0NzA2VEVpUERWdzhBQUFBQUFBQUFBRUJuWVJnR1N6a0FBTHEyTXFmMHhMYWE3WVg5cFJtOXdsY1BBQUFBQUFBQUFBQUF3b2RnQWdBZzVINjlYU3B4K0I0bjI2WEhKb2EzSGdBQUFBQUFBQUFBZ002bW84eVdJQkZNQUFDRTJFZW5wSzNuYTdaL01FT0tzWVd2SGdBQUFBQUFBQUFBQUlRWHdRUUFRTWdVVkV0L3pxalp2bTJvTks1YitPb0JBQUFBQVBnYzNidEZKdy90MHNYenB4czhKdFIzVzUwOHRFdHVsek9rNXd6VWhld1RLaW5JQzZyUDJST0hWRnFVMzBvVm9UNkdZY2hSVlNsSFZhVThibmV6ajJtUERNTm9WM2N3ZWoyZUpvL0p6em1qdlpzK1ZNNnBvM0s3WEEwZTE5aStsdks0M2JxUWZhTFZ6by9BOFZxRW4yRVlPcko3VTZ2K3psM042YWh1czJ0MUZlV2xSVHA3TWxOblQyYktXVjBWN25JYWRlcklYcjMxZjcvUVcvLzNpNEIrN2dvdW5OV3lwMzZvSFd2ZVVYbEpVVWhyYVcvdjVWeE9oMDRmM2FmVFIvZnB3cG5qclhLTnJzQWE3Z0lBQUozSHI3ZEpsWmMrSStnZUxUMDhOcnoxQUFBQUFGMVJaWG1wb21Qakc5enZxS3JVOFFQYmxaVGFVNzBHRG12RHl0cFdWL28rVkphVnlPMXlLajY1NFdUNDVsV3Z5ZVdvVm54eU45Mzk5Wi9YMlYrWWQxNGZ2LzVYVFY5MHAvb1BiZmwvNWs0ZjNhZlZienlqbVBna3picmhIdlVmTnE3RjV3eVVZUmhhKzlhektpOHBWRnhTcXBZKzlMZ2lvNkliN2VOeU92VFJhMytWeCsxU3ovNURkUFA5MzJxamFqdWY4dElpblRtNlR5TW56MnZ5MklyU1lyMzZ2OStYSkUxWnNFVGpaMTlmNTVpU2dsejkreS8vTFVtYWNmM2RHajMxbWhiVlYxcVVyM1hMbjFQdmdjTTFjZDdOTXBsTUxUcGZmVnhPaDlhODlheGk0aEkxNjhaN1crVWF3U2d0dktpUFh2K3JCbzJjcElsemIycnd1Sk9IZG1udnBnOGxTWGQ4NVNkSzZ0YXozdU5Xdi9tTVBDNm5adDU0cnhKVHVvZXN6cU43dDJybm11V3FyQ2pWa29lK3I5UWVmVU4yN283QU1BeVZGbDZVMitWVVNvOCt6VHFIMSt0VldWRytvdU1TWkl1SWJIWXRYZjIxYUErOFhxL1d2L3VpanUzYnFtUDd0bXJSUFY5VFJLUzlWYTlabUhkZTc3L3dPODIrNmJNYU5ISlNxMTZydWJ3ZWo5d3VaNjB2cDdOYUxrZTEzRTZISEk0cXVSelZjbFpYeW5IcGE4eTBoVXJ0MlM5c05XY2R5dERXai80dFNmck1BOTlXajM2RHcxWkxVNXpWbFNySVBTdEpNZ3h2azhjZnp0aWdzcUo4N2RtNFVrUEdUUTlaSGUzeHZkeTJqOTlVNXE3MWtxVDVTNzdZcmwvSDlveGdBZ0FnSkZhZmtUSnlhN2EvTzAyeU1TOFBBQUFBMEthcUt5djArdE0vVmxKcVQ0MlpjVzJkRDVYZExwZVdQZlVET2F1cjFHdkFzR1lQeUQvLzYyL0s4RGI5WVdVb3hDZDMwKzJQL2lpb1BtM3hmZkI2UFBKNDJ2YnViWXZGS3JQRlVxZDk5NFlQZEdqbnA0cExUTkhpZTc5ZVp6Q3hzcXhFcmt0M1FDWjE2MVdudjJFWVd2ZjJQMzJEbDh2K29tRVRabW42b2p1YlBRRGlxS3JVeGhVdlM1SXFTb3ZrZHRmY2NlZDJ1ZVIwdE94dXdZaklLRmx0RGE4Wm1KdDlRdVVsaFpLa3hKVHVUWDZRTFVuWnh3N0ljNm5PN24zVG0xWFhHMy85cWNxS0N4bzladUNJaVpxLzVJRmFiWHMycnRLK0xSOEhkSTJGdHorczNvT0cxMm5QdjVDdDk1NTdNdkJpUXlRaHBidHVlK1FIL3UzczR3ZTErczFuNUhKVUt5SXlTb1BIVEczem1ocmpxS3JVZTg4L3FjcXlFdVZtbjFCbGVZbm0zUHo1a0Y5bjFTdFAxYnFiOHVwd1FuVlZoVjc5NC9kRGZ0MVpOOTZyb2VObTFHbGYvLzVMS3NvN3IxMTU1K1Z4dXpWbHdhMzE5ajkvNm9na0tTWStxY0ZRd3NIdGEzWG02RDVKMHFZVnIraW1ML3kvRUZVdm1TUlZsQlg3YW43M1JTMTkrUEdRaFRvS2M4L3BuWC8rT2lUbnFrKy9vV08xOFBhSEd0enZjYnZsY2xiTDVYVElVVjJwcXZKU1ZWV1VxcXk0UUtXRmVTb3R2S2lpaStmbGNqb1VsNVNxZTc3eGl6cm5NQXpEMzdlNnNseFY1YVdxS0N0U1dYR0J5a3NLVlZxWXA1TENQSGs5SHMyKzhiTWFNWGx1czU5UFozNHRPZ3JENjVXenVsS1NsSFA2bU41LzRYZTY0WE9QS1NvbXJ2RitodEdzMThydGNtbk5tOC9JVVZXaDFXODhvL2hIMG1TU1NYbG5UemFyL3ZyMFRoK3ArS1JVU2I2L2oxZS8rWXdNcjFlRzRaWFg2NVhYNjVIWDQvSDk2WGJMNi9YSTdYYjUzbk81WGZLNFhjMmFpU2F0MTRBNndZVHM0d2RWVWhqYzNmajFpWXFPVmZyb0tjM3F1MnZkZXpxNFkxMkxhMmlPZWJmZTMrSWdxc3ZwMExIOTJ5UkpmWWVNRG1sUUxWenY1UnB5OXNRaGZ5aWgzNUF4R2pKMldralAzNVVRVEFBQXRGaUZTM3I2aWlVY3JoOG9qV1VKQndEd0s2Nlc4aXNOVmJra2sweHlORDJMS2dCMGVoRVdRNFloUmRzTXBVUVpTckNiWkRLWnduNVhhVWUzZC9PSGNqbXFsWGN1UzNsbnMrb015RnR0TnZVYk1rYkg5Mi9YK1ZOSGxIOGh1MWwzUWJxZGpqYWJvdHpsZEFUZHB5MitEL3UyZkt3ZGE1WUhYVnRMVEY5MHA4Wk1YMWlyemUxeStUOFVscVRFMUI1MStoVmR6UEUvVGs3clhXZS95V1RTdkZzZjBPbzNuMUZKUWE2TzdONms4MW1ITmUvV0I5U3ovNUNnYWpRTVE1Kys4N3dxeTBva1NVUEdUbGY2cU1uKy9hZU83TkhhdDU0TjZweFhtM2ZyL2ZVT3ZsNTJkTzhXLytOUlV3Szd1ejdyOEc3LzQvVFJ6UnRNZHprZFRTNWQ0WEhYblJiWjVYVElVVlVSMERXODN2cmZTQnBlYjFpV3piajZtbGNPWm05NC8xOUs2ZEczd1FIdWNJaU1pdFpuN3YrMlZyM3lsRW9LODNRNFk2Tmk0cE1hblVXZ09TYlB2MFVyWC9tVFBHNjNNbmV0bDhsazBxd2I3NjA1d0RCYTVmVnFhTG1HQmJjOXBQZWVmMUtsaFJlMVorTkttVXdtVGI3bWxsckh1SndPNWVlY2tTVDFIVHlxM3ZOY3lENmhiWis4S1VtS2lVL1VOYmQ5S1lUVlMwUEdUVmRteGdibFpwOVF3WVZzSGQyN1JjUEd6d3pKdWIxRzYvNk8xUGU3ZmFVMWJ6K3JVNW03R3ozbXNyS2lmRjA4ZjFyZGV2WFhSNi85VlJmUG41TExVUjNVdjRmSDltOXJVVENoTTc4V0hZWEZhdFcxZHo2cU5XLzlRMW1adTFWd0lWdnZQZjliM1h6L3R4cWNFYXE0SUZjci8vVy9HalA5V2cyZk9LZlJFTi9WTm4zd2l2Lzl3b2hKYzVYYW82LzJiZmxZMno1K015VFBSNUt1dmVNUmZ6QWhNaXBhK1RsbkF2NzNMeEFXcTFWV1c2UnNFYjR2YTBTa2JMWkltUzExaDBJUDc5NFk4TzlrWTVLNjlXeDJNQ0dZZi85RHpSdUNwWkVPN2xqbkQ3NE9IajFWbGVXbEFmV3pXS3hOQmczQzlWNnVQdFZWRlZyLzNvdVNKSlBackdFVFp6ZTZORnBqN05HeGlrdE1DVmx0SFJIQkJBQkFpejI5V3lxOTlQK0p4RWpwSytQRFd3OEF0Q2NuQ3FVeWgrUXhHR2dEZ0NzNVBiNi9GMHNjSnBVNXZJcXhlVFVnd1N1cjFTcXptYW0zbXFPeXZGUUh0NitWSkVYWW96Uis5ZzMxSGpkeThud2QzNzlka3JSanpYTGQ4Tmx2QkgydDZZdnViUFZnd29GdHEvMTNTZ1dqTGI4UDdjSEpRenY5SHdvUG56UzMzbkJQY2Y0VndZVHVkWU1Ka3BUU280K1dQdnk0TnE5Y3BxTjd0NmlzdUVBclh2eTl4a3kvVnBPdnVWVVdhMkFmSSs1Yys0NU9YN3FiT2lFNXJmWmdiQnR3T3FwMTh1Qk8zL1ZUdXF0UEF3T3NWL2U1ZkFkNFNvKytTazZyTzZ0RU1JWk5tS1hSMDJvSFNOWXRmMDRGRjdJYjdSY1pGYTNwaSs2czAxNVpYcW9kcTk5dXRHOXF6MzU2NEh2LzIyUnRCM2VzMDQ3VmJ5czZMa0YzZmUxbmRmYWZQcnJQSHh5NS96dC9rS21KdjQrdi9ubUxUVWpXN0pzK3A3VnZQU3UzeTZtUFgvK2JibnZrQjdMYUlwcXNyYTNFSjNmVHpmZC9TKysvOER1VkZPWnAxN3IzbE5aN29QcWtqd3paTlhvT0dLcjVTeDdVbWplZmtXRVlPclR6VTVrdEZzMVlmSmNreVdxTHJQZTFycy91RFN2a3FLcFVTdmMrR3RKSUlFZVMwdm9NcXJjOU9qWmVOMzcrbS9yLzdKMTNXQnhYbXU3ZlR1U2NNd2dCQW9RUVFSSklCRW1nbktNVkxBYzVlenhqeis2RW5kMjVNN043OSs2TWQyYzgyZmFPYlFWYnNuSVdRZ0lKQVFKRUVpTG5uSE5xYUpyTzk0K21DNXJPVGJSOGZzK2pSMTFkVmFlcUt4N085Mzd2ZC92MGY0TTd5a1poUmlLWUJvWUlpZHBLTGROYVYwWTU0WGdveWFJZDZ1dEM4c1ZQSVJJS3dXQ3lzT253ZTJyTDVlaEw1T1pEVkRaOVRkSFRXUXVHVDJWbDFOWlp5NmJOU3J3SURsdjN1dW9NSmhOR0p1WXdNYk9Bc1prbHpLMXNZVzVsQnd0ck81aFoyc0p5SXZONGRLaWZFbnBOaDg1Z3dOalVBaWJtbGpBeG0vaG5iZ1V6UzJ1WVdkak02SGNCMzU5enNaaWhNeGlJTy9BV0hsMzdBczNWeFJqdTcwYkMxNTlnMTZ2L0RCTnpTNFhsc3hJdlluUjRBTmxKVjhBeU1NU3kwQ2l0dGxPUW5rQUZndTJjUGFobkZaM09VUHY4Rm9tRTFIT0R3V1JwRkJoUGY2Y3NYN01SbzBQOW9ET1pZRENZWURCWkUrNVFUREJaTE9uL1RCWTF6Ui9ud3RqTUFvWkdKcFRvZ01reUFNdlFDRXlXQWZVM1JGdERKWnpjbDZyZGR5TmpVNWhhV0NsOFB6N0dvY1F0QmtiR0drdWltSmhKejBObFFRWlZybUh2Ry8raXNyODFGUS9mRlRBeU1kTzRIQUE4UzdzRGlWZ01hd2NYK0V3THVyZlVscUs3dFI0QUVCcXpRNnQzcnJVVys2Y09BWitIMGlsdVQ2azNUMnU5cnJ0UEVMWWQvNkhLK1l1aEx5ZERMQmJqOGJVdndXRkxIV1FrWWpFZVh2NWM3L1o4Z3lNVm5MTytieEJoQW9GQUlCQm1SRWt2a053ME9mM0RNTUJVZXpFdWdVQWd2TkNVOXdEajgrdndUQ0FRQ045SnhLQmpoRTlEWlo4WVBwWmNHQmtaZ2FIRXJwNmdudWZwQ2RSQWFralVOaGlabUNwZHp0SGRHMjVMQTlGV1g0RzJ1bkswMXBXcnpJNVZSVkJFM0l6M1Z4UDE1Zmw2Q1JQbTZ6ZzRlZmlvekxMdWJLbEZaMU1OQUNCdzFYcXRCcDJyaTdMQVlRL0IwTmhFWldhWWcrc1NoZStxbm1jQ2tBYTUvTU9pbGE0M05hdkwzc1ZMNVQ2d0RBeXhmdTlyc0hmMXd0TUhseUVSaTFGZDlCU0JxemRvbGQxVlU1eU5vc3dIQUtTRCtWdU9mYUF3b08vazdvTk5oOTdSMkpZNjdGdzg1YWJIdVJ3cVU3eStMSi9LS3ZaYnVSWmN6b2pDK25RNlErNjZxQ3ZObzdKM25UMTkwYWRCUUFCSU05N01MS3hWenBzK0lLNU5rSURKTWxEcUJESGMzNk5SbUVDajBiU3FKOCtZeUJwVnRUeVRPZmtIUGRQQVVDK2htRS9RYXJUV2xhR3VKQmZEL2QzSVRyb3lKK1VTWm9LSnVTVTJIM2tmdDA5OURBR2ZoN1RiWjNINC9YL1h5aXBhVzd3RHd6QSsveTYra0FBQUlBQkpSRUZVZGhSWmlSY0JBR1c1ajhGZ3NyQW1maitZTEphQys0a3F5bkpUd09PT3dkekdYdXQxbEdGdVpZdHR4MzZJdTJmL0FKRlFvUENlclo4SUFyRU1ET0htclNqU3lIMTBBN3p4TWRCb05NUWZlaHNPcnFxZkpZQzBwdnFvbmtGaVUzTXJHQmdadzhNdkdLVTVLVHF2NzdOaWpWcTdlM3RuenhsYm1NdklUN2tKWGZLZFBYeFhZTU8ra3pwZmE2N2VBVmkrWmlNTWpVMWhaR0lHWXhOenJkc2c1K0s3dzlnb2UrTCtaRkxDQXpxRGdVMkgza0h5bGMvUldsczJLVTU0N1NkeTRvU0dpZ0owTkZZQkFPeGR2ZUNucFpDa3FqQUx6OU1UQUVqTHVHdzU4Z05LakJnVUVhZTJ6L2ZvNmhkb3JId09HcDJPVjMvMlI1MGNHZ0FnZlAwdUFOSWdkMEhhWGRnNWU4aTVMTWtRaThYSWUzUURGYy9TRVJxekhhRXhPMVMyeVdFUElmblNaekEyTmNlNjdVZFZYbC9LM2tzQ1BnK1gvLzRyY0VjRllCa1k0dUM3djRLWnBYWWlINUZJU1BVbHhCTHR5cDI1TEpFdko5WmNVd0piUnplbDIzeitKQUVpc1JpV3RvNElpZDRtTjQvTFlWUENoS0NJT0lWK3AxQWdRSGRySFZ5OUE3VGFMMjBvejB2RitOam9yTFczMlBweU1uSWZYa2Y3eEgzRllESkJvK25lTDlLM0JNbUxDaEVtRUFnRUFrRnZCR0xndnljZFF4SG1DR3pRM1FXV1FDQVFYa2pxQjRnb2dVQWdFSFNDUm9OUXdrTERBQjhlRnFNd016TWo0Z1FkNkd5cW9lcWVtbHBZWWZrYTljS0JWUnYzb3IyaEVoS0pCSm4zdnNXaDkzK2pWVkJ6c1RPZng4SEp3d2RPSGo1SzV4Vm1KRkxDaE9Wck5pb3RyekNkMXZweWNOaERNREF5UWZpRzNWcnR3MUJmRnpVUXZYVDVhaGdaS3hkaDlIWkkxZVRHcHVaYUNRd0NWNjJIdGIwTFVtK2V3b1o5YjJpMVRsMXBIcDdjbWJTNTNYVDRYYVcxaHMwc3JXRm1xWDRRV0ZjU3p2NUJybHlGalB6SHQ1U1cyM0QyOU1XdTEzNUNUZGNVWlZHZnkzSWZveXozc2NadEJvVEhJbnJuY1QzM1dCNnhTTlpwZkhFY3R0WnRQWUwyK2dwd09TT29lcDRKRDk4VjhGeTJFanp1R0JvckoydEI4aWJxcHdOQVgyY3pKYlNaQ3BjemFRM2QwOWFBS3FaODRNdkxQMVNsQUVrZDF2Yk9VbmVIbTZmQkhXVWpMK1hHckFzb0FsZXR4MkJQQnlxZXBRT1FpZ3g4Z3lNWHJMeUZuYk1INGc2K0JUcWRJU2ZFRXZCNWFLMHRBd0M0KzY1UTZwQVNmL0J0WkNkZGhyM3JFcTBDeWVYNXFlaHNydFY3WHpralE4aDdkRU92ZFoyOS9OUUd3eGNTSnN0QUx3R01wWTJEM2dGOGNpNitPNlRmUG91Mitncll1M3BoMzV1L29MNlhpaFBleFlNTGYwVm5jeTFNTGF6Qk1qU2k1Z3Y0UENwYm4wYW5JMmJuQ2EzS28xVStlNExNeEFzQXBLNDkyMS8rVUttTGdDb0dldG9CU0FVbXVvb1NwdkxvMmhkb3F5c0h5OUFJOWk1ZVZMa0hHWFE2SGNQOTNSQUpCU2pNU01TU2dEQ1ZmYXVDOUxzUUNRVVlIUjVBZjFlclR2ZE5TZlpEY0NmS0VZU3QzNjBnRU9CeHgyQmdaRHducGVlZVByaU04cnhVMkRpNllzL0puODlxdnp3cjhRSnFpck1SdkhZelZzZnZseE1kQ2dYeXBVK21sZ1FTaVlTZ0NTYVhsUWJtYVJnZEhrUlI1bjBBVXFIamhuMG5ZYVRoUG0rdUtxTGVoY3I2bFl1eEwxZFprSUd5M0VsQmxwMlRCN2E5L0NFTXB0eDdtcWg2bm9tbkR5NUJKQlRDd01nWS91RXhXcS83b2tLRUNRUUNnVURRbTNQbFFQZkVHSUlSRS9qNTdKVnVJaEFJaE84MGcxeHArUVlDZ1VBZzZBaU5CajdOQ0YyRGZYQm5zV0JrWkVUS09tZ0JuemVPdE50bnFlbklMWWMxRGc3YnUzaGlXVmcwcWdveU1EbzhnTXpFQzlpNDcrUmM3K3FjOG4wOER0V0ZrNE93cnQ0QkdPcnJVbGhHSkJSaXVMOGJnTlFPVjlreXlqQTJOY2ZXb3o4RWc4bFVXTWZZMUVJdXNGWmJrb3YwMjJlcGJMRFkzYS9BZFltL3pyOW5JZWhwYjlLclRqQjlGb1ZUbkJHcFBiQ0JrZkdNMnlyTVNFUmhScUxLK2VJSnkyME9ld2luZjZ0b295eWJEd0JuUC81UTdiYU9mdmhibFZiK2hzWW1pTmg4Q0dtM3pnQUFHaXNMNGJsc0pUZ2pROGhJT0s5MG5jYktRalJxcVBkZFg1YVArcko4dWUvc1hEejFFaVlBMG16dStySjh0TlNXb3Jvd0MvNWhNYkNmNXNneFU5WnVPNExCdms2TURQWmgwK0YzNTAyVVVQRXNIYzlTNzJpMXJFUWlwcHhtbXF1TDhjM3ZmNkp5MmNiS1FxVkJhanNuZCt4NDVjZlVOSk5sc0dBbFBPZ2FNbG9mWGZ0aW52WmtjVURPeFlzQms4WEM1cGZlUjJGR0lsYkg3Wk1URUQxUFQ2Q3M1bGRFeE1QV3lVMWplMFZaU1pRYkQ4dkFFRnVPZnFEVDgwa29FSUE5MEFNQWNQTDAxZVduS0JBYXN3TnRkZVVROE1hUmV1TVU5cnp4YzRYZ2Y4U1dRMml0TDRkSUtNVFRCNWV4NDhSSEN1MzBkYldpcHVncEFLbWR2NnB5WHNvWUhSNUF5ZE5rYXQycFRoRUNQZzlGbVE5UW52Y1lFWnNPSW1CVnJENC9VeTJ5a2hBRDNlMTRmUDByYkRuNmcxa1JRTlFVWjFObE9tcUtzN0Y4VFJ3bEVCV0x4VGp6TzlXbHpNNU5leGNjZk8vWHNIRndRYzdEcTVTamdVUWlRV2R6alZwaDM5aklNQjVmL3dxQTFLVWdmT09lR2YybTZjeEZYNjZ1TEI5WkU2SWRZMU56akkrTm9ydXRBZmZQL3dWYmp2NUFvK0JLZXAxZW9nU1h4bVlXMkg3OFE2M3V6UmNkSWt3Z0VBZ0VnbDQwc1lGTFZaUFQ3d1FEZGpNZlF5RVFDSVFYZ3I0eFFFUmMyZ2dFQWtFLzZFeHdZQUkybXcwV2kwV0VDVnFRL2VBeVZmTEFPekFjM29IaFdxMjNKbTQvV210THdXRVBvYTRrRi9iT25ocExOTlNYUDFOcXB6cGJtRnZhd0hQWlNyM1duYy9qc0ZoZ0QvVlJuN1dwN2R2VlVvZXJuLzM3akxjYnVlVXdWa1RHUXlLUjRIbDZBcDQvdVVmTmk5MzlDbFdPZ0QvT1JVTkZBWmFGUnMxSmR1RjByTzJkRWI1ZXRkdEVkdkpWaGZyanNvdy9BSWcvOUk3S1FEc0FqQXoyVWVJWFdVbUUyVUFtSERHM3N0T3dwR2JFSWhGRVFxa0RnN0tzOTVraWtVamtzaW5WNFJzY2djYks1L0R5RDZHdUNUcWREa001Wnc4SmVGeHB4Z09EeVZJYVBKVkl4T0NQY3dGSUE2eU1hWTRKZFByTVJDSitJZXZRVWxzS2lVU0M3S1FyMkhQeVp6TnFienIwQ1FjUlNLQzNnRUlmaEFJK2VGemRqZTFGUWdFbFV0Q0ZxZTRYQUxEdHVPcGdGMkYrSWVmaXhjSFEyQVNSV3c3SmZkZlpYSXZTbkVjQXBKbm9tbHlYaEFJQk11OTlpOXFTSEFBQXk5QUkyNDkvQ0VkM2I1MzJaYkMzZ3hJa3VuajY2YlR1ZEp6Y2wySlphQlNxQzdQUTA5NkkwcHdVQksvZEpMZU1sYTBqL0VPalVWbndCTzBObFdodnFKUXJUU0NSU0pEOTRESWtFZ25vREFiVzczbE5wNzhqc2hJdlFpamdnMGFqSVdiWENibDE2WFFHR2l1ZlE4RG5JVGZsQmp6OGduVnlsdENHbFZGYjBkNVloWTdHS3JUVWxxSXdJMUZseVRCdDZlMW9SdVk5YVhCZDVtWTFVOWVxNXBvU05GWkluWS9zbkQzUTE5bUM2c0lzK0FaSEtuVVNFd21GZUhUMUg5VDdLSHJIY1pVT1g4RGk2TXMxVnhjajdkWVpTQ1FTR0JxYll0ZnJQMFZYY3kweUVzNmpwNzBSdDA5OWpDMUhmZ0FiUjFlbDY0OE9EK0RSdFMvUTJ5NTFMTE4xZE1PV1l4OW9MQnZ4ZllFSUV3Z0VBb0dnTXhJQUgrY0E0b21nbTc4TnNGdTVneW1CUUNCOEwrRUtKSGlSckhnSkJBSmh2cEV3akRBeTBnMUxTMHN3Snl4RENjcXBMYzZoc3FDTXpTd1FwWU8xdktHeENUYnVmeFAzdnZrakpCSUpjcEt2d3RqTVFtbHRYeG5GbVEvUTM5MDI0LzFXaGVzU2Y3MkVDZk45SEFoU250Ni9STm55QWtEMHpwZXhMRFNLbW42V2RnZmxlYW1veUU5RDNNRzN0Q3BwTVJPTVRNeXdKREJNNWZ5QzlMdHk5Y2NIZXp2UlhGME1BRmdTRUFwdk5lc0NBSE9LclRKOWxvUUpnNzJkNk90c0FRQTR1dWtXRkZLSG8vdFNwUUgyMHB3VTVDUmZoYW1GRlk3LytHT0YrVTFWUlhoNDVYOEJBSy8vNHE4S1FaMmh2aTZkeEMxYmpyd3ZOMjFsNTRSWGYvWUpOVDNLSHNURlAvOHJBR210OFpWUld4WGFtTHJOMWZIN0ViUm1vOWJiMTRhMmhncnFjM2RyUFpwclNtYXQ1cjBNZFVHWXVjSTdNQncyanBvek05c2JLcWtzNFlEd1dIZ0ZoT3ExUFFORDNiTlZPcHRxWUdubnBEYUlKR09jeTBGWlRncENvcmZQeURJZUFNSmlkOEpSUlNrZVhjbE1PSStSb2Y1WmFXc2hJZWRpL21sdnJBS0xaUWg3VnkrOSs3cmpZNk5JdlhtS0VnaEViVCttMWgyRHp4dEh3dGVmb0wrckZRQmdhR1NDN1NjK2tuT0tHZWR5NUo1Wk9jblhxREpaVTVGSUpoMTJIbDc5aDlyZllHNWxpMFB2LzBidGIxa1Rmd0JOVlVYZ2NUbG9xSGlHRlpIeENtMnVqTnFLcXNKTU1Ka3NzQWQ2NVlRSnRTVTU2R3FwQXdDRXI5K3RVMlo2WFdrZVdtcExBVWpkRzZZNzV6Q1lUTVRzT29HRXJ6K0JnRGVPclBzWEZkNXZNNFZHbzJIanZwTzQ5dmwvZ0RjK2h1ZnBDWEQxRHRDN2J6QTZQSWlrUzU5U1FyT1lYU2ZnUE0zWmdrNm5ZL2ZyUDVYN3Jyb3dpK3BUN3pqeGtad1lrR1ZnaUl5NzV3QklYYmgydi81VFBMNytGWnByU3BCMjZ3ejJ2LzFMT1VjdGlVU0N0TnRuMGQzV0FBQUlpb2hUMjA4REZyNHZWMTMwRkJrSjV5RVJpOEZrR1dEYjhSL0J5dFlSVnJhT2tFZ2t5RXE4Z0pHaGZ0dzY5VHVzaVQrQTVXczJVdGVwV0N4R1JYNGFucVhlcGh3bHZKZXZ3dm85cnk2WWE4MWloQWdUQ0FRQ2dhQXpkK3FBT3FrN0dPZzA0QmVSSlB4R0lCQUlVeUh4TXdLQlFKZ2hFZ2tFQWdINGZENE1EUTJKTUVFRjdRMVZTTC83RFRVZHMrdUV6c0V2WjA5ZnJJN2ZqN3hITnlDUlNKQjY4elRvTkxyS0FVRTZremtuV2RneWFIclk0eS9FY1Znc3JONjRGeXNpNHRVdWszcnpORWFIQjJCa1lvYk5MNzAzSzl1VlpmWmJPN2dBa0E3WWI5ejNodHp4NnU5cVEwVitHZ0Jnak1PR3Nhbm1ZTmQ4TTdWbWNVak1EbzNMUzZhVU9WQjNIN1RWVjBEQUc1ZjdqajNZcTNUWnFXVVhWQVdFcDlZUjUwL0xTaWZNbk5iYU1ybnBndFE3OFBCZE1XL3ZudWJxWWhSUENBTjJuUGp4akFPOU1zd3NiUlRxbzA5SElwRWdKK2tLQU9sMXRqcHVuMXhRYVM1cGI2eEMwc1cvdzhqRURKc092d2NIVnkrVnk0Nk5zcEY0N2s4WTdPMUVhMTBaTmg5NWYwYVpwellPcm5DYkV0Q2NDYm9HbXpxYXFwSHc5U2RxbDRuZDh4b3NyR2Z1b0tJdDM5ZHpzZEFVcE41QmQxc0RiQjNkY09EZC82UHoraEtKQkttM3psQWxISUlpNHVEdUc2UjJIZGFVb0t5RmpUMjJIdnNockd3ZHFlK0crcnB3NjlUSGlOeDhDUDVoMFFDa0xpcENBVjl0dTVwY1ZtUkJXblVZbVpoaTNmYWo0SEU1Q0FpUFZmb01OcmV5eGVhWDNvT1R1NC9jczJwc2xJMmNwS3NBcE1JOFpTSTNWZlIzdFNGendyTGYzdFVMb1NwY0NwdzlmZUVYc2c0MVJVL1JYRjJNaG9ybkdvUGd1bUppYm9tMVcxOUMya1I1cklyOE5MMkVDV0tSQ01tWFBnVjNsQTBBQ0luZWptVWg2NVF1TzkzbDRGbmFaQWtnQnpkdnVXc202ZUtuNEhKR1FLUFRFWGZ3TFRCWkJvamFjUndkelRVWUdlckh3eXVmWS92TEg0SEJaRUlzRmlQOTlsazBsRDhEQUxqNUxFZkVwb002L3haTnpHWmZyakRqUHA2bDNwNll4OExtSSsvTFBROER3bU5nYkdxT3RGdG5JT0R6a0oxMEJRM2x6N0IyMnhIUWFEUmtKSnlueEtZTUpndnJ0aDJoN2lQQ0pFU1lRQ0FRQ0FTZEdCd0h2aXlabkQ0UkNMaVpMZHorRUFnRXdtS0VMeUlCTkFLQlFKZ1JURU9JUkNMdytYeUl4V0pTemtFSkF6MGRlSGoxZjZuQnRlQzFtL1hPOEYyNWJndllnNzJvS3NpQVJDeEd5dlV2RVRseVdHazVnMzF2L21KRyt6M2JMTlJ4V0N4b2NpQVlIUjZneWx0NCtZY290ZGlkQ2Y2aDBhZ3Blb3JJclMvQnlYMnAzTHpzcE10VUJ1ZTZiVWZuTGRpcExaMU5OVlNHblhkZ09PeWMzRFd1TTNVd1cxMzVnUDZ1VmlvYlZSM2xlYW1vTDhzSEFIZ3VXeWtYSEpxS3NhazVHRXdXUkVJQjhoL2Z3dGpvTU9oMEJrUWlJWVFDQVVLaXQzMTNuNU9TeWZwbkMxRUpyYityamJLRU5qUXlBVzk4RFAzZGJXaXBLZEhMdldXNHZ3ZFBIMXhTT2k5NjU4c3d0N0pWK0g1c1pCamRyZlVBNURPUTU0UHl2RlFNOW5ZQ0FGYXUyenB2OTJsbmN5MlNMbjRLa1ZBSURuc0kzYTExYW9QaFRKWUJ6Q3h0S1llUlcxLytGdkdIM2xISS90VVdzVmdFb1VEM2NoV3p3ZmpZS0RxYmE5VXVveWtJUEp0OG44L0ZRc0xuamFPblEycnpibVh2ckZjYkpVK1QwVlpYRGtEcXVETTE2TnZkMWdBSDF5VUt3WDBhallZMW13NmdLQ01SbTE1NlQwN0lLUmFMcFFGWDNqZ3lFczdEMHNZQnpsNlRKUnFZTEFORWJwWXZJNkdKNnVLbmxKMzlWTm9icXBCeS9VdVY2eFdrM2RWcE8yS1JrQkkvOUhlMTR0d2ZmcXAwdWZWN1g1UHJKN1kzVmlIbDJwY1E4TWJCWUxLd2NkOGIxUHVVenhzSGQ1UU43dGlJOUg4T1cwNzhrcE44RlI2K0syWk5UQ2JEZDJVa0dpb0tZTzNnZ2xVYjkrclZCcDNCd1BLSU9HUWtuSWZmeXJWWUhhZGRPMEtCQUQwVDdnWUFxSDZjN0xQQnhEdGkxY2E5VkwvSjFNSUtHL2UvZ1llWFAwZG5jeTBlWFB3NzF1OTVEUmtKNTlCV0wzVWtjblR6eHViRDc0S3Vod0JaSGJQZGx6TXh0d1NOVGdlVFpZQ3RSejlRK2x6ejhnL0IzamQvZ2RRYnA5RGYzWWJ1dGdiYyt1cDNvTkZvMVBGeTl2UkZ6SzVYWUduck1KT2Y5OEpDaEFrRUFvRkEwSWxQOG9GeGFibEt1Sm9CTHdjdTdQNFFDQVFDZ1VBZ0VGNU1KQklKaEVLaDNJQVlRUXA3c0E4UHZ2MHJsWkh0NFJlTU5ac096S2pOcU8zSHdPZU9vYUdpZ0txejN0ZlpncWdkeCtReXBSWVQ1RGhvcHFtcWlQcnNIUmcrNiszVEdRenNlZU5mRklMaTVYbXBWT0ROeXo4RTNvRmhHQjhiUmV0RUFHVzI4UFFMaG9HUjd2YnhBTkRiMlR5UktVZER4R2J0TXZqRVloSDFXVjBwQjF0SE45aTdMWkg3cnJtNm1NcGNGQW1GeUg5OGk2b0p6akkwUXVTV3d5cmJvOUZvOEZ1NUZwVUZUekF5MUkrYzVHdlVQRk56SzRURmFzNFFuR3Y0NDF3a2Z2c1hwZk9pZHh5SG5iT0gwbmtML1l5WDFWZ0hnT2hkSi9EazdqY1E4TWJ4L01rOXZZUUpmQjZYQ3NSTVI1dU00ZmxrcUs4TGVTazNBVWd0dVlQWGJwNlg3YmJVbHVIUjFYOVFHZGFSV3c1alJhUjY1eGNEUXlOc1BmWUJjcEt2b1N3M0JWek9DTzZkK3hPaWR4elhLeHYxOFkxVGV1MzdiR0RyNUE3ZjRFaUY3d1Y4SGdxbVpDcFBoek15aExhR1NwMjJaV3B1QldzMVFlL3YrN2xZU0RxYmE2Z0FxY3NTZjkzWGI2cEIva1JtdDVHSkdlSVB2UU02ZzRHaC9tNDh1Zk1OdWx2ckVYZndMYVZscWR5OEErRGl0VXpoM1YyUWRnZTlIYzBBcE8vdXFhSUVRSm9CSHJBcVZxRTk4Y1R2b05Gb0NrS0lydFk2cGNJRXNWZ0VIcGVqOFAxc0lCVHdWWXA3eEVJaDlYbTR2d2VKNS81TVRSc1lHU1AxMW1sS2hDQ2FzcXd5T094QmxHUW5JMHlGdzhKTTJIemsvUmtMRHBlRnJJT2Rrd2RzSEYyMVhxZTlzVkx1ZDZmZE9nTnpLenVzM1hvWU5Cb042L2U4QmtzYkI2eGN0MFZ1UFUrL1lFVHZPb0dNdStmUTBWaUZTMy83SlhWOU8zdjVZY3VSSDh5Sm84bHM5K1dXaGF5RGlha0ZqRXpORmNwNVRNWEt6Z21yNC9ZaDlkWnA4TGhTSnl0WmY0WmxhQVR2NWF2azNLNEk4aEJoQW9GQUlCQzBKck1keU9tY25QNUZCTUFnU2NFRUFvRkFJQkFJQk1LODBkZlZpZ2NYL2tZRk9HMGQzUkIzNEUybGRyZGlzUmpQVW0vRE56aFNiV0FDa05hWTNYamdUZEFaRE5TVjVnR1FCdXg2TzVvUXUvdFZPTHJyVjk5MnJpREhRVHRrOXJtR3hxWnc5bG8ySjl1WVBuQSswTk9CM0VmWEFVZ3p6MkoydndKQUdnQkl1M1ZtVnJkOThMMWZ3MFpQWVVMdzJzMVlFaENHM3ZZbW1GcFlveWdyQ1k1dTNtcXpmc1dpeWNGc2RhVWMzSHlXWTAzOGZybnZCbnM2cU91MXY3c05GYytrWlM3b0RBYmlEcnlsMGJZOVl2TkIwR2cwTk5lVVREZ20wRUZuTU9Ha1luKzdXK3R4K3JjL1ZQd05FNEVDRG50STdYd0FPUHZ4aHdyelZRa0p4R0tSMHVBVEFJV3lGcXJhbSsreVBXS1JDSFdsdVFDazk0aVhmd2o2T3B0Um5KV0V2czRXdE5TV3dVT0RMZnAwbUN3RE9SRUduOGNGZTBCNUdZKzU1TVlYLzRYaC9tNjF5NGpGSXVxYVpnLzI0cHZmLy9Pc2JEdGk4MEVFcmxxdmRGNWRXVDdTYnAyaEFsWlJPNDZwWEhZNk5Cb05hN2NlaHBXdEk3THVYNFJFTEVaR3dua005bllnY3N2aDcwelpKMHRiUjZYQi8vR3hVYlhDaE9icVlpb3pXRnQ4Z3lPeFlkL3JTdWVSYzdHd1RDMGhvMnNwaS82dU5pUmQvZ3dTc1JnMEdnMXhCOStDcVlVVkFNRFl4QndEUGUwQXBCYjNTL3hEbFdhcFQzOTNONVFYb0NqekFRREExTUlhc2J0ZjFXcGZSb2NIY2ZFdi93cEFLa0pUSmx6UXhJcklUWHFWSzlDV3ZxNVdGR1hlVi9qZTB0WUJqbTdlNko1d0NPQ09zcW4zOUhRWVRDWk16Q3hoWW1ZSlkzTkxkTGZXZ3p2S1JsSG1BL2l0WEFjelMvM0xtUUFBanp1RzJvbjNrU3BrNytlUmdWNlU1YVhLemV2dmJxTStWeGRtZ1RGRkJORFpvdHloeFd0WmlNSit5L3ErTWxwcVNpQ1JTQ0FXaXhDMS9Tam9kTHBLSVlaUDBCcFVQODlFVDNzajlWd3hNREpHek00VE1KaWpJUDFjOU9WVWxVTVJpOFhvYnExSFMwMEo2c3Z6cVJJcWdGUWNKQklLSU9EeklPQ05JeXZ4SXA3ZXZ3UTdGMDg0ZS9qQzBjTUhqbTdlTURZMW44R3ZmWEVnd2dRQ2dVQWdhSVZBRFB5MVlISjZoemNRb09oQVNDQVFDQVFDZ1VBZ3pCb0xuVW03Mk9ob3FrSHk1YytvSUorWnBRMjJIUDFBWlNaL1RYRTJpck9TVUp5VmhDVUJZZGgwK0IyMTdkUHBkR3pZZHhJbTVsWW9tYWgzUHRUWGhidG5mNCt3OWJzVnNyS0grM3ZBNVNnZndOVVdhM3NYbmEzREY4TnhFQXI0YXEvUHFkbG1RZ0ZmdTB6cEtlMnBXNTVHbzJ0bEd6elUzMDBOdHZONVhGejQwNzlvM2djVk9IbjRhanh1Z1BSM3A5NDhCWkZRQ0JxTmhnMTdUOHJaUkM4MnpLMXNZVzVsaTRkWC80R215a0lZR3B0aS85di9wdFJ1SDVDMzJXZW9jVXpRaElPckYrSU92bzNNaFBQWXNQOE5yWUpTTEFORFJPMDRocWdkeC9UZUxqQVJqRktUaGFscHZpb1lUQmI4dzJPb2FlNG9XN3NnNmdJS0UxcHFTOEhsakFBQWxnU0VnazZuSXlnaUhtVzVLUkFKaFNqS1NOUlptR0J0NzR6OWIvOGJOZDFjVTRMa1M1L055djRPOTNkVGdVTmxySWpjUkFWWjFHVU1LME1pRmtNb25wM3lBYXF5ako4L1NhUUM3elFhRGRFN1g0Wi9XRFQ0dkhHdGdsWmpvMnlNajQwaVlGVXNUQ3lza0hMdFM0aUVBcFRsUGdaN3NBOXhCOTVVNjJ4alpldUlQU2QvTHZmZDhFQTNMR3djUUlQKzExN3FyZE1ZR2V6VGUzMXRvZEhwU3A4N0lxRUFFb2xFNlh5R2luY0ZPUmNMVDB0dEtRRHBNOFBNMGticjlkaURmYmgvWWRJdEttejlicmhPY1Z3d05EYkJpb2g0UEg5eUR5T0RmYWdvZUlLZ05SdlZ0dG5YMllLMDIyY0JTQU8xOFlmZW50ZnlTNDV1M2xnU0dEWm43VFBWWEl0QmtadkFlWGdOcHVaV01MR3dnb21aSlV6TnJXQnNaZ25UaVdrVE0wdUY0MUg1N0FreUV5OUFKQlNnc3VDSjFxVVNWTUhsc0pIOTRMSld5L1ozdDZsZFZ1YUVvd2tyT3ljNVlRS2ZONjd3M283YWZneVppUmRRa1o4Mk1YMVVhVnNORmMrUisvQWFWVDZNYW5PY2krdi8rTC93VzdrT2dhczN3TWJCUmF0OTA0VzU3TXNOOVhlanE3a1dIVTNWYUtzckIyOThURzYrczVjZi9NTmlzTVEvRkNLUkVIV2x1YWdwemtadmV4TWtFZ2w2MjV1a29zM3Nod0NrcGJtczdKMWg0K0FLTTB0Ym1GbmF3TXpTQnBZMkRvdXU1TmxjUW9RSkJBS0JRTkNLYnl1QWdZa2tCMk1tOEk3dWpvWUVBb0ZBSUJBSUJBSkJUMGFIQi9EZ3d0OG91MlZMVzBmc09QRmpsUmxhUW9FQXo5TVRxR2tITFRQUmFEUWFJallkZ0pXZEU3SVNMMEFrRklMSk1vQ1hmNGpDc29VWmlYSTI2UHF3N2ZpUDRPNnpYT3ZsRjh0eHVQTHByK1V5cGRSeDg4dmZhcldjakpIQlBwejkrQ09WODYzdG5YSG8vZDlvYktlbTZDbjFXU0lXVXdGWWZlQlBHNGhWUmVhOWJ6SFFMYzNVdEhad2dhdjNaTERFM3RVTHIvN3NqMXB2OCs3WGY4QmdUd2NNalV4dzVFZi9UK2t5K3BaeG1JNm4zMG8wVlJhQ3grVWcrZkpuMlB2R3Z5aTFISjZhWmFldWxJTTJNRmtHaU5wK0RDS2hBTTAxSlRxdFM2Y3pOTjQzanU1THNlZmt6MmF5aTBvWjZ1dkMxYy8rWGVGN2xvRWhZbmErVEUxM3RkUXBCRGdHZXpzVnJMczU3RUhxOCtqd0FMcGE2aFRhbmhyb0dCbnNVN3FNdVpVZGxUR3NMYkpTR2dEZ0h5WVZWWmlZV2NBM09CSlZ6elBSM2RhQXRvWktuYk9aNTRyQm5nN2tQNzZsY241QWVDd2xUTml3N3lSRVNvUUpZb2tZMlVsWE1OalRBUUR3V2JFRy9xSHE3ZmZGWWhIU2JwL0YyTWl3OUR6dk9nRVRNMHVWeTV0YjI4dE5Dd1VDWkNTY296SnhhWFE2WW5lL0Nqc25keVNlbDViLzJIRkM5VE5QUm5GV0VzcHlVK0RpdFF5eGUxN0ZydGQrZ2dmZi9oVzg4VEcwMUpRZzRldFBzTzM0ajFSbXBESlpCbkt1TiswTmxYaHk5eHhNVEMyd2R1dExlZ2RHdzJKM1lueHNGSlkyYzF0TFBDQXNScWt3NmRhcGo5SGIzb1NseTFkaDQvNDMxTFpCenNYaW9MK3JqWHIydWZ0b0wzN2lja1p3Lzl1L1VGbjlmaUhyRUJxelhXRzVvSWg0bE9hbVFNQWJSMUZHSXBhRnJGTXBGQm5xNzhhRGkzK24rbFV4dTE2WlUvZUN4WVozWUJpOFZWeHZkODc4SGdNOTdiQno5c0N1VitVZFpmeEMxcUcrNGhrQ3dtTm52VlFXalVaVDZuSXgyOUJwOGlMRXV0SThpSVFDR0JxWlVBRjRuK0FJQ0FSODVENjhob3I4TkppWVdTQTBabEtvM0ZKVGlvTDB1K2pyYktHK2MvTlpqcENvYmFncXpFUmRTUzVFUWlFcUM1NmdzdUFKSlVMeDlGc0pDeHY1ZDhWTW1XbGZqc2NkUTI5bk0vbzZtdEhiMlV5NVlreEg5aHU4L0VQbHhBOE1KaE9CcTlZamNOVjZqQXoxbzdtNkdDMjFwZWhxcWFQdUx5NW5CRnpPQ0RxYmF1VGEzUFhhVDlTNlBMeG9FR0VDZ1VBZ0VEVFNNd1pjcnBxY2ZtTUZZS1k1UVlkQUlCQUlCQUtCUUNETUVtYVdOb2pkL1FyU2JwMkJqWU1ydHAvNFNLMGRhRmx1Q2pYb2JldmtqcUNJT0oyMnR5eGtIZXlkUFpGeS9VdUViOWc5SnhsTytrQ09nM1lJQlFKVUYyWUJrSW8zUm9jSElCSUtFTGhxUFZ5MExPblEzOTJHd294RUFJQ0p1ZWFBNy9NbjkxQlRuRTFOVDg5NnBkUHBPbVdEVVFQbU5Kclc2M1cxMU9ITTd4VExEOGlRRFF4UHgyOWxKRG9hcTFCYmtvT0I3blk4dVhzT2NRZmVWRmh1YWwxaUpuTm1meFNuM1R5dHQxaUV5VExBeVgvOXE5SjU0UnQySTN6RDdwbnNtbHFzN0p6dzlxLy9WNjkxOHgvZlV1dWlVSjZYaXZKcDl0VFRLY3ROUVZsdWlzTDNrVnNPSzdYSFYwVkhVdzBsY0hCMDg1YXJKYjF5M1ZaVUYyWkJJcEVnNzlFTnVMNzliNHZDbXA3T1lJQmxvRHFiblRiRjZjTEIxVXRodmtnb1JPcXQwNVFvd2RVN0FPdjN2S1pWQUd6VDRYZVI4UFVuRVBCNWVKWjJCenRmK1NldHNyeUgrcnVSY3UwTFNyQmthR3lLVFlmZmhZdVhIN0tUcnFDOW9SSUEwTlBXQ0FlM0pTcmI0WEhIVUYyWUNRQVk3T3VFc2FrRnpLMXNzZXYxbitMK3QzL0IyTWd3K2pwYmNPZk0vMkQ3eXg5cExJMHkxTitOUjllK2dFUXNCcE5sTUtOU04zNHIxK3Ewdks3WGtnUVMyWW82clRjZGNpNFdENDJWejZuUEhuN0JXcTNENDQ3aC9yZC9wVXJEZUFlR0kzYjNLMHF2SjBOakV5eGZ2UUZGbVEvQTVZeWdMRGRGTHBnc1k3aS9CL2UrK1NNVmZBMk4yUUhmNEFqZGZzelV6UytDNStSc0lweXc1VmRXam9qQlpDcUlGV2FMbFZIYlp1ekFvQ3NTaVFRaDJJVFlBQUFnQUVsRVFWUmxFMkk5cjRCUXFnOEpBTUZyTjJGMHVCOGRqVlh3VzdrT1FnRWZOY1U1cU1oUHhXRHZaTTFuYTN0bnJJN2ZEOCtKYTlyWjB4ZEJhK0pRa0g2WEtsM1MzZGFBN3JZRzVDUkxYU29DVjI5QVNQUTJ1WDFaaUw1Y2UwTWxKYzZhanJHcE9WeVcrTVBWT3dEdVM1ZkR4RnhlbUNkenp3Q0Fsejc0djdDMGRZQzVsUzJDSXVJUUZCRUhrVkNJN3JZR2RMWFVvYWV0QVgyZHpYTDlQNThWYTc1WG9nU0FDQk1JQkFLQm9BV2ZGVXBMT1FDQXV6bXcxMmRoOTRkQUlCQUlCQUtCUVBnKzRyTmlEUmhNRmx5OGxxa04xSEk1SXlqS2t0cDl5eXlhcDljUzFnWWJSMWNjZlBkWEdvTldoa1ltT1BRRHhReHFWWFExMXlMbCtwYzY3NCtNeFhBY1ZrUnVBbitjcTNLZGpxWnFLdWdaRkJFSEEwUE5tZjNWUlZuZ3NJY21BZ3FxYlplTnpTdzB0bFZibkkzeHNWRUFRR2owZHJSUEROUU9EL1JvWFFwZ2FxM2pGWkdiMUM5YmtvdUN0THRhdFR1WFNDUVNuZXpycHhLMTR4aDYyaHN4M04rTitySjhPTGg1SzloZmkwU1RGdlYwSlhXSkZ3UFZSVTlSbkpVMEw5dmFkdnhIR29PT2l4V1o2QVlBQXFlZFp3c2JlL2dHUjZLbU9CdjlYYTJvTGNtRjM4ckkrZDVGQlR6OGdySDU4THQ2clRzMnlzYWpxLzlBZDJzOUFNRGV4Uk9iRHIrcmRWYXVvNXMzb3JZZlEwYkNlYkFIZW5IcnE5OGhadGNKZUM1VGJhZkpZUS9oMXBlL3BVclRXTnM3WTh2UkQ2aHJKbmp0RmxRV1BJRklLRVJleWczc2V1MG5LdHNxeVg1SXRSTzhkak5WenNiR3dRVzdYLzhaN24zelI0d09EMkI4YkJSOG51cG5NeUFOeGlhZSt6UDFEQjhiSGNhMXo3Vi9oMmxpK1pxTlNvUEFzcHJydWlKN3BzMmtmQXc1RjR1TGhncHByVndqRXpNNHVpL1Z1UHpvOENBZVhQZ3JGUVIyOXczQ3h2MXZxQlc1cklqY2hOS2NGSWlFQXBSbVA4THlOWEZ5WlRyNnU5cnc0T0xmTURZeURFRHFBS0NQcUcxcTBKNmh3M3ZSMk13Q1hnR2hBS1RpeDRIdWR0dysvZDg2YjE4ZCs5NzZWMWpiT3l0c2E3R3pFRUs0eHNybkdCN29nYW01RlJ6ZGw4b0pFd0JnN2RhWDBGaFppUHpIdDlCVVZTaFhjc3pTMWhGaHNUdXhOR2kxd3I3YnUzaGkyN0Vmb3ErekJhVTVqOUJRVVVBNUZuQkdocFM2bXl4RVg4N1ZPd0NPYnQ3b2JtdUFoWTA5SEZ5WHdORjlLWnpjZldEdDRES2pjOEpnTXVIaTVRY1hMei9xdTlIaFFmUjN0Mkt3cHdNZXZpdjBidnU3eXVMc1FSTUlCQUpoMFZEV0IyUzJUMDcvWkRWQWY3RUVzQVFDZ1VBZ0VBZ0V3bmVHSlJNRHErckllM1NER2lnT1dMVmVhZWFzdG1nVnRLTFJZS0pGc0Z5R3dTelVVRjNvNDZBcFVNOVA0bExDaE5DWUhUQXlNZE80amRiNmNuRFlRekF3TXBsUnhydFlMS1lzNmswdHJMQTBhRFhNYmV4Ulc1S0Q5b1pLREhTM3c4YlJWVzBiUFcyTlZHYTdwMTh3YkozY1ZDNWJYWmlGaklUekFLUjIvcURSbEdZWHpnZVd0bzRLbVhkVGVaWjZXMlVKRHBhQkllSVB2bzJiWC8wV0VyRVl1USt2S1dUU2k0U1RnOW5xZ29Sakk4UG83V2lXKzA0NFpSQWZBSTU5OUR0SUpCTGtQNzZKc3R6SE1EWTF4MHMvL0UvUTZjcnZPYUdRajB0Ly9TVUV2SEU0dUtyTFp1Wmd1TDliNWZ6WlJEeGxjRjhiTnV3N3FiQk9RZHBkVkR4TEJ3RHNmK2VYTUxOUUxNc3kzTitETzJmK0J3Q3dKbjQvbG9WR0tTekRaS211SVQ2ZGxwcFNkRFJLYlNHdDdaMnhkUGtxaFdYQzF1OUNYVmtleENJUm5qMitoU1VCb1NxdDBCYzdiZlVWU0x0OWxzcUtkdlVPd09hWDN0UDU5L2lIUlFNMEdqSVR6b1BMR1VIeTVjL2hzMklOd2pmc1VTcFFNYld3UWtqMGR1US92Z1UzbitXSVAvaTJYR0RVMU1JS3kwS2pVWkdmaHM3bVd0U1Y1c0ZueFJxRmRrYlpnM0xQdE1CVjYrWG1XMWpiWWRkclAwSFN4YjhqZXVmTHNITnlWL2tiaHZxNmNPL2NuNmhnTEFBSStEeTVJTnRjSWN2U0hSc2RWbHErUmRWelU3WnZ5aXpKdFlXY2k4VkRmMWNiOVl6MkNnalZLSmdjN08zRS9XLy9TcmsvT1h2NVlkTWh6YUlpSXhNekxBdU5Ra1YrR25qalk2aDhsbzZWVVZzQkFFMVZSVWk5ZVpvSy92b0dSNnAwWDlERTFQT2x5elZxNStRdUo3VHE2MnJWT3hpdENvbEVvblJiaXhHNS9zVThDeC9GWWpHZVA3a0hRQ3BRVVhZZDBHZzBkRFpWeTVWd2MzUmZpcFhydHNEREwxamp0V1BuN0lHTis5OUE1SmJEcUMzSlFWMXBIdGlEdlVvZFF4YXFMeWNUNjdFTWpDRGdUejZQcDVlZ21vNUFNSGtQOE1iSEtHR3dPcGdzRnR5OEF5bDNpZThiUkpoQUlCQUlCSldJSmNBbitaUFQ2OTJCb085bU1nU0JRQ0FRQ0FRQ2dmQzlvTHV0Z2JMVE56RzN4T3E0ZmFxWGJXMlFxL0g4SXJIUXg0RS9KY0Nrem5wOUxxZ3Blb3JoZ1I0QTBqclRkQVlEVHU1TDRlSzFEQjFOMWNpODl5MTJuL3laeWtGa2tWQ0k5RHRmQTVBT2pxL1pmRkRsdGtxeUh5TDM0WFVBVXZIR3BwZmVRK2E5YnhkTW1HQmlacUhXeXJ2a2FUSTRVRDZZRFFDMlRtNElqZDZPNTAvdVFTd1NJZlhHS2V4LzU1ZFVBSGRxbGgxRFRTbUgycEljdWNGN1pjZ0NEMHVEMXFBczl6RzRuQkcwMTFlb3JLMWVVL3lVT3E3QjY3YW9iTmR2NWJwNXk3NHp0OUp0Z0dCcUlGUkdUM3NqQUtsVnNxb2c1dFJCZmdiTFFDdWhqeXFFQWdHZVByaEVUWWV0MzYzMFhqQzNza1hncXZVb3kzME16c2dROGgvZndycHRSL1RlN2tJd1BzWkJYc29OdWN4WFd5ZDNoRy9ZamFHK0xyM2F0SFYwUTJqTURpcUlWVmVhaC9xeWZDd0pDSU4vZUF5YzNIM2tnbW9oMGR0Z1lXMlBKWUZoU285eitQcmRxQy9OQTI5OEREbkpWK0d5eEY5QjZKYWRkSVd5N2w0VGYwQnA4TlBjeWhZSDN2MlYyaUJ2UzIwWjBtNmVCbTk4REN3RFE2eUsyd2REbzBtaFhFZGpGZlhlQ0lxSWc1MnpwOXo2cGRrUDBkL2RCbE56SzZ5TzN5ODNqejgraHFjUExnTlEvY3lYQlYwN20yb1U2b3VyUWl3V1kzekM4bHVYVWpqS0lPZGljVkJUL0pUNnZEUlFVUlExbGE3V2VpUmYvQlM4OFRFQVV1ZVNyVWMvb0Z3cU5MRWljaE1xbjZWRElwR2dKUHNobHEvWkNQWkFMeDVlbVN6SDR4c2NpZlY3WDVPN0pzWkdocEg3NkRxaWRoeFgrdHllQ245aTN3REEwTWhVcS8xU2hxV05BN2FmK0FpQVZGamEzOVVLWTFOenhHcFpiZ1lBeGpramVITDNHNGlFUWhnYW15cFk3aytuNGxrNjhsSnVxcHd2RXhUMmQ3WGk3SC8vV09WeTI0OS9PT04rNUZSM0Vmb00zRkgwb2VKWk9nWjdPa0NqMGVBZkhrTUo5NmF6TW1vcjZzdWZ3VHN3SEw3QmtaVElWUmRCQ1pObGdJRHdXS3lJM0FRZWw2TlVoTEZRZlRuWjlWSmJrb3UwVzJlMC9rMVR1WDNxWTYyWDNYVG9IWlY5dmhjZElrd2dFQWdFZ2twdTF3R3RFeVdQV0hUZ0I1cVRrZ2dFQW9GQUlCQUlCTUlDSVJhTGtYbnZXMnA2M2RZalNnZVVSNGI2OGVUdU9YUTBWbUhUNFhlMWNoLzRMckVZanNQWWlIVEFsR1ZvTksrWmIwS0JBTStmSkFDUUJySDh3MktvZVpGYkR1UG1sLytGN3JZR2xPWThRdkRhelVyYnlFbStTZ1V0UTZKM3dNcldVZVgyWk1GM0dvMkdEZnRPd3MwN1lMWit5b0lSRXIwZGpWV0ZHT3pwd1BCQUQxcHFTckEwYURVQStickdUQ1hDQkZsMkpvUEpVZ2pZOFhsY3BWYnVEcTVlc0had3dXQlBCNTVuM0lOWFFLaEMwRkRBNTFHbEIreGRQT0h1czF6bC9odVptTUxJUlAvZzBId3lOc3BHZjFjckFNREpZMzVxUmhabTNNUElVRDhBd01GMWlkcjdQaXgyRjJwTGNzSGpjbENSbndhZm9EVndjRlB0VnFFTHhVK1RzVktOd0dRbWlJUkNsT2Vub2lqelBuaGNhZENRem1EQTNTY0l6ZFhGdUhQNmYyWmxPMjQreTlGV1Z3NkpSSUtHaWdJMFZCU0FaV0NJa0pnZENKbkl6QVlBNytYaEt0c3dNakhGNnJoOXlFeThBQzVuQkdtM3ptRDd5eDlTOTBCdGNRNmFLZ3NCU091Vks4dmlsNkVxRUM0V2kxSDQ1QjRscGpBME5zVzI0eitTYzlFUmk4VW95VTRHQUJnWUdXTjEzRDY1ZTFnc0VpSHIva1VBZ09leWxmQU5qcERieG5CL0QvV1pwU0tReTU4NEYwWW1aakEyTlZlNm45UGRUa2FIQjZqbmlxbTVvcHVJcnBCenNmRElSQ25tVnJad25tTHRQaDMyUUM4U3ovMlpldTk0QllSaTQ3NDN0QllsQUZJSEMwLy9FRFJWRm1KOGJCUTF4ZGtJQ0krRnViVWRSZ2I3RUJLOURhczI3bFY0NXp5NSt3MWE2OHJSMzlXS25hLytzOXB0VEJVNW1WcnFmNDJ5REF5cFBvVGhyaE80ZmVwamNEa2o2R2lzUXVTV1F4clhGd29FU1BqbUV5b2JmdVArTjJCa3JQNWRLQklLdFJKU1NpUVN0Y3RKSlBxVmFabktWR0hDVkpIT1hNUGpqdUg1UkNrdTcrV3JsTG9XeVRDenRNR0puL3dlZERvZER5NzhIYTExWlhwdmQ4L0puOCtwT0hvbWZUbkMzRU9FQ1FRQ2dVQlF5cWdBT0R1bGYzRThFTEJkZlAxNUFvRkFJQkFJQkFLQk1FRlI1Z01NZEV2cnNDMEpDRldaaFVPajBkRGIwUVFBU0wvek5XeWQzTCt6ZGVLVnNSaU9neXk0WkdGdFB5dnRhY3Z6SndtVXZXMzRoajF5Z2d4Ykp6Y3NYN01SWmJtUGtmZm9CaXhzSE9BMXJUNThXZTVqeWxiZjBjMWJMcmlvak9Xck55SXo4UUkyN245RHFSMytkeEVHazRuWTNhOGkrZkpuaU4zMUNqejhKdDBIcGc1bUszTk1FRTdZK1laRWIwTlk3RTY1ZVhmTy9CN2RyZlZLdHhrYXN3T1ByMytGZ2U1MlZCWmtJSEJWck56ODUwL3VVWGJua1Z0ZlV0cUdVQ0NZbGVDSVBqQVlUSzB6V3FkU2xwdENCVjJWMlRuUE51ME5WU2pPU2dJQTBPaDB4T3c2b2RaKzJ0RFlCR3ZpOXlNajRUd2tFZ2xTYjUzRy9yZC9xVEdEV0JORm1RK1EvL2dXbGdhdFZoc0UwaGV4V0lTYW9xZVVLTUhhd1FVYjk3MkJzWkVodEV3cklTQTcvb0IyZGMxbHl4dWJXV0Q3OFIraHRhNGN1WSt1WTdDbkE0QlVBT0VUcERwZ3JRei84QmcwVmhXaXZhRVM3UTJWeUV1NWlZaE5COURmMVVZRm9GbUdSbGkvOTNXZDJnV2s3am1aOTc2bDNnbW1GbGJZL3ZKSHNMWjNsbHV1TUNPUldtWkY1R1lGWVZGVFZSRVZtUFR5RDFIWXpsUXJid05EWTZYN3doMlRadjZFUkc5VFdnNW9mR3dVNS83d1U3bnYranRicU05bVZyYktmK1FzOG4wNUZ3dkp2cmYvRGMzVnhSRHdlV3J2dWFuMjhjRnJOMlBOcGdNYTcxR0pSQUllbHlQbktyTjg5VVowTnRVZ0xIWW5sb1ZFZ1VhaklYanRaakNZTEN3TFdhZlFSc1d6ZExUV2xRT1FIajlERGNIOXdWN3B2VStqMDJHaG80dU9LdXhkUExFeWFpdUtNaCtnTk9jUmJCeGQxV2JRQ3dWOEpGMzZETDN0MGo3ZDZyaDlhZ1Y4TXB5OS9CQzU1YkRLK1NYWnlSZ2JHWWFwaGJYYUVsNjZ1Z2NwUS9hOEJxVFAxL21DUnFkREtCU0FScU1wOUZ1VW9hbjB5R0poSm4wNWQ1L2wySFB5NTFwdnE2bTZDQ1ZQcFdLcVRZZmVnWW01bFZicldhb1IvcjdvRUdFQ2dVQWdFSlR5VlFuQW1YaFAyeHNEUi8wWGRuOElCQUtCUUNBUUNBU0NhZ2E2MjFHWUljMUFOTFd3UXZUT0V5cVhOYk8wUWZTTzQwaTllUm9DM2poU3JuMkJQU2QvUHU4MWJlZUN4WEFjdUp3UktpUGJ5czVwUm0zcHdrQjNPMHF5SHdJQWJCeGRFUkFlcTdETW12Z0Q2RzVyUUc5N0V4NWYvd3FiWDNxUEdyeXZLYzVHVHZKVkFJQ3BoVFUySDNsZlk3RFpaMFVFVE13czVRWjhYd1FjWEwxdzlFZi9wWkNaT3RXdVdKbUZ1YXlFaDY3Qk1PL0FjQlJuUGtCL2R4dnlIbDJIeTVKbGxGTkZlME1WU2lmT3EwOXdCSnpjbHlwdEkrR2JUNmlnekh5emF1TWVoTWJzMEdtZDhiRlJWT1NuQVpDV2NWaTZmUFZjN0JyRjJDZ2JxYmRPVTRIMWxldTJVRGJVNmxnV0dvV2FvcWZvYm1zQWU2QVhHWGZQSWY3UTIzcnZSMmxPQ3ZJZjN3SWd6WnllbnUwOUc3QU1EQkYvNkIzY1BmTjdCSy9iZ3VDMW0wRm5NR0RyNUlhM2Z2VTV0WnhFSXNIWmp6K0NVTUJIUUhnc29uY2UxOWkyVEdCalpta0RRQnJBY2ZkWmpvN0dhbFFVcE1NN2NCWE1kTXlhcHRGbzJMRDNkZHo0NHYrQnl4bEJ5ZE5rME9rTTFKWmtVL1hybzNlK0RITWRBL01jOWhEdWZmTW5LZ2psdXNRZkcvYWRWTEIzcnl2TncvTjBxZE9NcFkyRGdwT0ZSQ0pCOGRNa2FyN0xFc1VCTXY3NFpMYXpnWkhpL1M4U0NzRWRaUU1BVEMxc2xPNnZrWWtaM3Z3L253R1lEUDUxdHpVQWtBWVBiUncwWDY4ejVmdHdMaFlhT3AydTBxbGxkSGdBN01GZWFwcEdweU42eDNINGgwVnIxVGFYTTRLTGYvbFhlUG9GSXlnaUhrNGVQbkR4OHNQUkQvOUxUbEFWdUdxOTB2WDd1bHFSazN3TmdQUTVzbUgvR3hvRDBXMzFGUUFBT3lkM3ZRUnFxZ2pmc0FmZGJRM29iS3JCazd2bndESXdVbnJjeHJrY1BMejhPYnBhNmdCSVMzK0VSRy9UYWh0MlR1NHFTd2dCUUcxeE5zWkdobUZzYW80VmtmSDYvUkF0R2VycnBENmJXODY5Q0VtR2dhRVJQUDJDWVdoc3FsZWYxZExXRVd0VkNDYW4wOS9WU3IzLzVnTjkrM0pHSm1aS1MwWjFOdGZDM3NWTG9iMkI3amJxczQyakd5eHRIYWhwL2poM1VUNkhGcHJ2L2wrY0JBS0JRSmgxR29hQmhDbUpIRDhNazVaeUlCQUlCQUtCUUNBUUNJc1BrVkNJeHpkUFFTd1NBUURXNzNsZG81Vzd6NG8xYUtrdFJYMVpQdm82VzVDWGNrUHJnVVZGSkhMV3lacmdUbVIrenpZTGZ4eWt0RTFrR2dLQXM0ZnZqTnJTRnBGUWlMUmJaNmhTQVd1M0hsRWFUR0F3bWRoMCtGM2NPZjNmNExDSGtIVHBVMFJ0T3dxQmdJL2NoOUpnaEtHeEtiWWUvVUNwMWZoMG1DeldDeWRLa0tITUxudnFZUGIwTER1aFFFQWRmMTBIb1drMEdtTDN2b1piWC8wT0FqNFBqNjc4TDNhOS9sUHd4amhJdlhrS0Vva0VacFkyaU5wMlZNMytHaWdkWU5jRzJlOWlNSm1nMFhULzQ1OUcxeTBZSlJhTDhmakdLU3JRR1JBZU82ZkNLQUdmaCtUTG4xR0JZWHNYVDRURjd0SnFYUnFOaHZWN1g4ZjFmL3duUkVJQkdpb0tZUDNFRldHeHVna3hBS0E4N3pHcW5tZEs5OEhWQ3g2K2MzZnZXTnM3NC9nL2ZhejJtaGpvYnFmT3ZhMmE0TnhVT094QkFJRFp0T0M2eTVKbGNGbXlUTSs5bGRiMjNuTGtCMGo0NW84UUNRVW95cnhQelF1TjJRR2ZJTjJGSzFKeDJuRTh1WHNPcXpmdVJmQzZMUW9aNXhYUDB2SDAvaVVBMG5zNi90QTdDdGRpMWZOTTlFMDRGNnhZdTFscDFqcC9mRExiV1prTk8zdXdseExGcUF2cVQzOXV5eHd1YkJ4Y2RiTHdud2t2K3JsUVJrSGFYWXh4cE0rSE5YSDdZV2c4ZjFiNk1xcWVaeUluK1NyMVhHUVpHR0xUNFhmaHRqUlE2emJHeDBZaEZvblFXRmtJRzBjM3FrU09OaTR2WE00SWtpOTlSb2xIb3JZZjArZ2kxZDNhZ05IaEFRQUFuY0djMVNBc25VNUgvTUczY2Zmc0h6RGMzNDJVYTE4Z1p0Y0pMQXVOb3BicDcyckR3eXVmVTJMUXdOVWIxRG9nTEdaa1pZMW9OQm9zYkJ3MExEMjdCRVhFdzlyQlJhOTFEWXlNdFhLbkFLUkNtL2xHMTc2Y0tzcHlIeU1uK1NxY1BIMng5ZWdIWUJrWWFseUhQODdGcmE5K0IxTkxHNnpkK2hKczlEekdMeUpFbUVBZ0VBZ0VCVDdKbi93YzZnQkV6YjBvbTBBZ0VBZ0VBb0ZBSU9qSjB3ZVhLQnZ0NEhWYjRPcXRuZDFaMVBaajZHeXV3ZGpJTU1weUg4TjFTWUJlUVdZZWR3eFhQdjIxenV2Tk5ndDlIR1NVNWp5aVBydnFFRkNZQ1RuSlY5RS9rYkhsR3h3SkZ6VjFxODBzckxIcjFaOGc0WnMvZ3NNZVJHYmlCV3Flc1prRmRwejRNUms4VmNIVUd0UFRBNzVUYThNYjZGRWYyczdKSGFzMzdrVmV5azBNOW5iaS92bS9nTWZsZ01zWkFZUEpSTnpCdDlRR2ZIWnBxZ1BlMzAyNU1FeGxxbjE4eks1WDVETDRCWHdlbUN3RHJTeit0VVVpa1NEN3dXVzBOMVFDa0FiUVYwWnBsOTJxRHlLaEVBK3YvQy9sSm1Gb1pLSTA0S2tPUzFzSFJHNDVoS3hFcVpWOVFkb2RtRmxhcTdVV2x5RUw1QU9nUkFrT3JrdXcvY1JITXk0Sm9RbE5RcFhHeXVmVVoyZFB6U0lxc1ZnTXpvaTBWSXl1R2ZQYTRPQzJCTDRySTFGVmtFRjlwOGxDWFJOK0s5ZkN5ZDBIRmpieVpYWDR2SEZrUDdpTW11SnNBTklTRkhFSDM0S3RrNXZjY2tQOTNjaDlkQjBBWU92b0poY1VuY3I0MkNqMVdabjF2U3lqbGthamFXM2YzZGZaZ3VFQnFlaFAyOERmYlBFaW40dnBDUGc4RkdZa1FpS1J3TkxHWWQ1RkNhUERnOGk4ZDU0cW55RER5dDVaSjFFQ0lQKzgwU1g3WGZhY2xLMi9MRFFLdmlzanFmbDJMcDd3RGd4WGVBYzlTN3REZmU1dXJjZVZUMytOeUMySDRiTmlzcHlMMTdJUW1GbmE2blZjalUzTnNlT1ZIK1BPNmY4Qmh6MklKM2ZQb2ErekJSR2JENkk4UHcwRmFYY2dFZ29CU0IwVzlCR016U1oyVHU0SWlvZ0RBQmliYUJaM1RrVW1UTEN5ZDU0M0VaSU1SM2Z2ZWQzZVFxT3VMemNkaVVTQzdLUXJLTTlMQlNDOXpqdWFxdUdwUmZtcGd2UzdHQjdvd2ZCQUQyNzg0ejhSRUI2TFZSdjNMb2p3YWJGQmhBa0VBb0ZBa0NPMUJhaVdpbDNCb0FIL1BMZHVpZ1FDZ1VBZ0VCYVlzWkZobE9lbklpZ2lYcXZzV0gzZzg4YlIzVm9QWjA4L3JRZGFSdG1ER083cmhxUDcwamtabk9ucmFxVUczeHhjbDh6WmI1OU9WMnM5YkIzZHRNcXlrQ0dSU0ZBK1lYZHQ1K1JPWlQ4UkNJQTAwQ1VMZHRsT0JEYTF4ZERZQkRFN1R5RHAwcWNBZ0xUYlozSG8vZC9BWkI1cjI4NFdpK1U0bEdRL3BBUUM3ajdMTldZYnpnYlZSVTlSOFN3ZGdOUlNOMnJITVkzcldOallJM2p0Wm1RblhaSDdQaUFzUnFIZU4yRVNXU1lyQUlYbitGUWJabjFMZUt5TTJvcmhnUjVVRjJaUldjRUFFTHZuTlRpNjZSYzRFQW9FS0VpN2c5S2NSd2hidjB1ckd0SXlVcTU5Z2JHUllZVEU3TUNTZ0ZDZEJBb0RQZTBLMy9FblNxYklyTDhaVENZMjduOXp6b0l3UW9FQUtkZS9wRVFRTkRvZGNRZmYwaXVvSHJocVBicGE2bEJmSnMza2VITG5Hd2dGZkpXVzZES21sOWV3ZC9XYUYxR0NKZ1I4bnR4elE1dHJsc01lcEZ4QnpHZjUyVGJVMTRXYzVLc0t3VmtPZXhCWFAvOTNyTnQyQk42QjRYcTFQVDBRM2xqeEhObkpWNmwrb0RRNy8yMkZRQk9YTTRJSEYvNEdBVzljYXFtLzY0UktXL3V4MFVrbklGVVc0SURVK1VEYmN5L3Ird0dBNTdJUXJkYVpEVjcwY3pHZDdyWUd5czNDMDMvK2pyTklLRVRGc3pRVXBDZklCVXBaQm9aeTd4cGRtQ3FRczdMVDdsMHVGb21RY3YxTGRMZEtyWE9kUEh3UXZVTytyTXV5a0hWWUZySk83cnVLWitub2FLd0NJQlUxY2tmWjRISkdrSHJ6TkdxS3N4R3o2d1RNcld5eEpEQU1Td0xEOVBvOWdGUk11ZWZrei9IZzR0OHcyTk9CaW1mcHFDM0ptWFNXTURUQytqMnZxU3lQTVo4NGVmam85WGRhZDJzRHVKd1JhUnZ1NU8rOHVVWmRYMjRxUWdFZktkZS9vcHhyREkxTnNmbWw5N1FTOGdGQXhLYURNREl4UjJGR0lrUkNBU3FlcGFPKy9Ca2lOaDJBWDhpNldSVjlmdGNnd2dRQ2dVQWdVSXlMZ00rTEpxZjMrd0hPbXNYRkJBS0JRQ0FROU9CWjZoME1UZ1F4MW0wOUFsTUxxM25maDhiS1FxVGVQQVdSVUloUjlpQTI3anM1Ujl0NWppZDN2Z0dEeWNTcWpYc1J2SGF6eG5XcUNqSlFtSkVJT29PQkxVZCtNS3VaWXV6QlB0dzk4M3NJQlh4WTJ6dGovOXUvbkxXMjFjSG5qU1B4M0o4Z2tVamdHeHlKMk4ydmFMV2VMTHNVa05aTkpjSUVnb3pxd2l3cTI1M0JaQ0h1NEZzYTYvdUt4V0lJQlh3SUJYd0llT013dGJDR2s0Y1B1bHJxd09OeWtIN25hMncvL2lPZDlzUEF5Qmk3WC8rWlhyOWhOckp1Rjh0eGFLb3VSbDdLVFdvNkpHYnVNL2ZhR3lxUmtYQWV3RVNaaGtQdnFCMWtGWXZGYUtrdFJWRkdJbm83bWhYbVAzOXlEMDNWUlZpMWNTODhmRmQ4NXdaTngwYlpWTmF0TXZnOHJzcDUyc0Nkc1BxbTBla0tHZmQ5RTltT0RDWVRGdGIyQ3V0cWk1MnpCNm9MczZocE9vTUJEbnNRWXJGWVk2M3Y2VFRYbENBNzZRcEdCdnNBQU0vVEUrQzJkRGtjWEwwMHJsdFhta2NGSmxPdWZRRnJCeGVFeHV5QWQyQzR4dXVpTFBleG5PaWwrR2tTSEQxOHdHUVp3TUJRbW5ITE1qQkUvTUczRmJLaVp3c3Vad1JKbHo2VkV3WnMyUHU2emhuSVU0bmQvUXFHZWp2UjM5MEdpVVNDck1TTEdCbnN3K3E0ZlVxZk9XTWp3NmdyeTZPbTdWMDhzZVBFanhkY2xBQUFUKzlmQW8vTEFTQzFQOWNHOW1BdjlkbHNsbXFnRC9mM29DanpQbXBMY3luUkE0UEp3dXE0dldpdUtVRm5VdzI0bzJ5a1hQc1NGWjVwQ0lyY0JFKy9ZTDJlVGUwTmxTaElUNkFDc0lCVVlMSDU4SHNLMStISVVEL3VuLzhMZGU5RWJqNms5cjZSV2Nrem1DeWx6K0MyQnFrWXg5RjlxVmI3eWg3b1JXMUpEZ0RBeHRGVnEzdDJwbnhmenNWMHB1NkQxendKUUJvckM1SDc2RHIxbXdEQTBzWUJzWHRlUlZIbUE3VFdsVkdsWjNSaFV2VEYwa3BzSkJhSjhPamFGMml1TGdZZzdaTnRPdnl1eGo1VWRXRVc1U0REWURLeDg1Vi93dGpvTU5KdmZ3ME9leER0RFpXNDl2bC9ZSFhjUGl4ZnMzSEdmUWxqVTNNRXJZbEQ1cjF2SVpGSTVBTExNVHRmbmpkUmdrZ294TWhRSDlnRHZkTC9CM3N4TXRnSE15dGJyTnQyUk85MjYwcHpxYy91dmtHenNhdmZhUmF5THllanY2c05xVGRQWWJCWE9sNWpiZStNTFVjLzBFbHdUR2N3RUJxekhVdURWaVB6M3Jkb2I2Z0VqOHZCazd2blVGMzBGREc3VG54dnhjQkVtRUFnRUFnRWltdlZ3TUNFU05mQ0FIaDFmcDNpQ0FRQ2dmQWRwcTQwandxTXFHUC9PNytVc3hFV2k4VTQvNGwyd1N4N0YwOXNmL2xEcGZNZVhmc0NyYlZsMnUzc0xMSis3K3Z3MWpNRHBLT3BtaG9JMHlXemR6WnhXeG9JSTJNemNFYUdVRmVTQy8rUUtEaXJzZi9XbC9wUzZhQzhTQ2pVT2d1a3Fhb1FnTlR5VnR0QlhHMlFTQ1JJdTNVR1FnRmZXdE43ejJ0eld0ZDZLaTIxcFpUZHFES0hockZSTm94TnpiOXpnVURDL0RQYzM0UDgxRnRvckppMDRUWXhzMEQrNDFzUUNRUVFDYVgvWklGMzZwK1FUMTJEcW1pckswZDVmaHFXYXhtb0FnQWFqVDRuMXY4eU8yYTZpdnIxaStrNFZCWmtJQ3Z4QXBWMUdieDJNNXhtOGRtbGpJN0dhaVJmL3B3S0lLM2JkaFEyanNycjhJME9ENkMySkFlVkJSbHlWczhXTnZhSTNISVlEQ1lMMlE4dVk2aXZDd1BkN1VpKzlCbk1yZTBRdUdvOWZGWkVMSWlMaGo0RHo4UDkzVWkvL2ZVYzdJMzAvU0d6V2xhV2hTc0w3RmpidStnc0lBQ2sxM04yMG1WS0RFQ2owU0NSU0NBV2laRDM2QVpxaTdNUnZuNDN2TFJ3TGhqbzZVQmV5ZzI1dnBHOXF4ZldiVHVxRU5DVFhiUFQ4VjYrQ2tJQkg4K2ZKSURESHNKZ1R3Y2VYLzhLejlNVEVMNWhONVlFaENuZGo3eVVteWpPU2dJZ3pXUVY4TWJSV2xlTzVFdWZJV2JYQ1d3ODhDWU1qVTNoSHhZTk8yY1ByWTRObmM2QW1hVU5BTURRVUhQOThwNzJKankrOFpWYzBHL2Q5cU55OXVMNndHUVpZTnZMSCtMdTJkK0RQU0FOMHBka1AwUjdZeFdpZDc2c2NHeU56U3pnN2hPRTV1cGkyRGk2WXZ2TEMrK1VJSkZJOEhTS2JiNjV0UjM4UTZPMVdyZW5yWkg2UEQzelhSZkVZakhhNnl0UThTd2RyWFZsY3RlZ3EzY0FvcllmZzZXdEE0SWk0bEh4TEIxNWoyNUFLT0NqczdrV25jMjFzTEN4UjBENGVuZ3ZENGVaaGJYYWJRa0ZBalJXRktBOFAxVkJqQlc0YWoxV3grOVhPQ2V0ZGVWSXYzMld5bUFPaW9pbjdObVZJWkZJME5VaWRVUlFKcmJyYVd1a3JrVnR5L3ZrUEx4R1BkdVhyMUc5N1pueWZUc1h5cEQ5UFdac1pnRUh0eVZhcmFNdllyRVlEeTc4alhKeEFhVFAraFdSbXhDK1lRK1lMQlpNekMwQlNOL2I1WG1wQ0FpUDFTZ1VFQW9FcUM3TVJHdWQ5Sm52NmgyZzhUMGs0UE9RZXVNVW1pZXl3WTFOemJIdCtJL1V1c2p4eDduSVRyb2lGeUc3RjBBQUFDQUFTVVJCVkRTTzN2a3lyTzJkWVczdmpFUHYvUnBaRHk2aHJpUVhRZ0VmMlVsWDBGUlZpTmc5cituc0lDVVdpOUhkVW9mR3FrTFVsZVpSUXFycFBMNXhDc1ZaU2ZBT1dnMVB2K0FaQlhvRmZCNUdod2VvZjJNVEFlekIzazVjK1BNdndHRVBLVjNQMVR0QVk5dENBVi9GOXdJMFZCUUFrTDR6WFpkb2J1dEZaeUg3Y2hLSkJLVTVLWGlXZW92Nlc4SFRMeGdiOXIraDh2M05HeDlUdTAwTGF6dnNPUEVSYW9xemtaTjBGYnp4TVhTMzF1UDZQLzRUb2RIYkVScXpRK005L3FKQmhBa0VBb0ZBQUFDdytjQ2x5WDR4M2d3R1RNaGJna0FnRUw1VGlFVWlqSE01RUFyNFlMSU1ZR1JzT205LzRJakZJcFYvYk11aFpQQmIxU0NEd25KcS91QVQ4dm5hYlgrV0VZdEY4NzdOMllSbFlJaklMWWVSY3YxTEFFQm00Z1VjZlBkWHMzcmRqQTRQb0tPcEdvQlVYS0xOZ045UWZ6ZVZuZURoRnp5cmcvZ2xUNU9wQVVpUGlTd3ZaVm5EMm1EajRLcVRxRUVtdGdBQTc4QlZDdk9UTHY0ZEhQWWd2UHhERWIzenVNSjhBa0VHZTZCSExoZ1BTRE1FWlZtQ015WDM0WFc0ZVFmQzB0WkI3WElldml0Z1ltNnBzVDZyUGt3TjVCaXBxQkc5R0k3RE9KZURqSVR6YUtxY3ZMK1hCcTNHbWswSFptVWZWREhRMDRFSEYvOE9rVkFBQUFpTDNRbi9NUG5nSW51d0Q4M1ZSYWd2ZjZaZ0oyOXNab0dWNjdZZ2NOVUc2amwyOE4xZm9TenZNWW95N29NM1BvYVJ3VDdrUHJ5T3ZFYzM0T0RtRFMvL0VEaDcrc0hXeVYydndMc3VkTFhVVWVkeExxNHZaZlIxdHNERTNFcWxDS01zTjRVS2psbFBzOGdlNk9tZ0xMUTlmRmNvWFY5MnJxYS9ZN21jRVpROFRVWlozbU9JUmRKK2hiR1pCZUlQdmcwK2o0dU11K2ZBNVl4Z3NMY1RqNjU5QVNzN0p3U0V4OEpuUlFTTVRPVHZEZlpBTHdvekVsRmJra01GR0kxTXpMQTZiaCtXaFVZcEZSSU05VTZXb0pqNnZxWFQ2ZkFQaTRiUGlnaVU1ejFHVWRZRDhNZTVHT3JyUXNxMUwySHQ0Q0lWU3ZpSGdFYWpRU3dXSStQdU9TcGdaV3BoaFoydi9ETnFpcDlTR2NCWFAvc052SmV2Z3VleWxXQWFHSUxQR3dlVFphRHhlckt3c2NleGozNDc1VmdLSVJJSklSYUxJSjc0VEtjellHeG1nYUxNQjNqK0pJRUs2dExvZEt6Zi9hcGN2ZlNaWUdKbWdSMG5mb3g3My95UnVrYjd1MXB4KzlUSENGdS9DK0hyZDFITDBtZzB4QjE0Q3hrSjV4Q3grUkJWVi9yV1Y3K2oramtBSUpHSXFjL0tCTHV5UG01elZSSE8vRTY1U0pmYUpwMk8xLy9sejBybjlYVzFJdlBldDlUemdNa3lRUHpCdDdVcXBURTJ5a1psd1JNQTB2STNsamJxM3cvVGtVZ2s2R2xyUkVORkFSb3FubUZzWkZodXZxMmptOVNweFcveS9xSFJhRmkrZWdPOGxvV2dNQ01SMVVWWkVJdEVZQS8wSXZmaE5lUSt2QVk3Wnc5NCtZZkExVHNRdG81dUN2MnlnclE3S01sK0tQZWRzNWNmMXNRZlVCQ1NqSTl4OEN6MU52VTdBYWxUMWRxdGg5WCt0dEtjUjVSUVJabVl0alEzQllBMDhPdmhvemtidXFZNG14STZXZG82d20vbFdvM3I2TUwzK1Z3b1B4WU5BS1J1Q1hNdERxYlQ2ZkJidVpZU0pyZ3U4VWZrMXBma3hKMmV5MVpTcmpsUEgxeEdkdElWTUpqcTc5SHBmd2V2aUloWHUveklVRDhlWHY2Y0tqMWxhR3lLSFNkK3JOSmxRU2pnbytwNUpvcWZKbEhYQzQxT1I5VDJZM0xYcDRHUk1UYnVPd212WlNISVNEZ1BIcGVEenVaYTNQakhmeUp5NjB2d0Q0MVN1MS9zZ1Y1ME5OZWdzNmthclhWbDRISGwvLzQzTmJmQzhvZzRlQzBMUVZuZVkxUVhaa0lrRktLL3V3MzkzVzNJVDdrSlV3c3JPTHI3d043RkMzYk9IckMyZDFZcXRoam9ia2Q1ZmlvNEkwUGdzQWZCWVE4cWJFK0dTQ2hRS1Vvd05yT2doSE9xRUl2RmFLdWZMSTFpT0tWZlc1S2RUQWx4ZllNajU2eTAwVnd4UGphcTF0MWdLb005SFhPOE56UHJ5NDJORENQdDlsbTU4azlyNHZkalJlUW1sYzhHc1VqMC85bTd6L0M0cnV2USsvL3BCYjMzU29BZ0NJSmdKMWpGWGtSMVVSS3RZa2VXWlNlTzIwMzN6YjF4M3ZjNmR1cU5aU2N1Y1k4bFdjMmlPcHRJaXIwWHNLQ1M2SVhvUk1mMCsyR0FBWWFZQVFhTkFNajFleDQ4T0RON24zUDJBSVBCek5scnIwVjUwVUQ2YWEzZWUvRGs3SndWeEtmTzVlaUh2M01HZ3RudFhEejZNWFVWeFR6MGhUOGYxZU9jNldUS1NRZ2hCQUN2NVR0TE9RREUrOFAyeVEwU0ZrSUlNUUZzVml0Vk42NVJVWlJIZmRWTjJsc2IzVmE1S0pSS0FvUERpVXFZUlZKR0RnbHA4KzdLeXZESFgvNmZLRlVENTJtb0x2VXBtOExzbkJVZVYrc1hYamhHZmQ4RkkyODJQZlVWdDR1NjNyejI3MytOeGRUTHl1MjdQRjdrZS85WC8wUnJReTN6VjI3eHFRYnpTQmVKWm9MVXJNVmNPWDJBeHBweUxHWVRyWTExRTVwV3VlalNDZGZ6Y2w3dUpwLzJ1WEZsSUoxbCt2eUptVWdBcUNrcjVOeWg5MXkzSzRyeVhCZCt4MkxYTi83QjU5VllWb3ZGdFhJMU9EeDZ5TS9ZM050RDg2MHFIQTZIVzIxY0lUeEpTSjlIVk1Jc3QvVEQ0SHpkMXh2ODBPcU42QTErYVBRR2RIb2pPcjBScmQ2QVJxdEhxemVnMVJuUTZQVE8yMzNmTlRvOXAvYTlSZW4xODlpc0ZvNTg4RnNlL3FPL0dQWWlmV3JXWWxLenhsWm4ydHpidy80M2Y0eEdxMGV0MWFIV2FGR3JOU2hWS25xNk90eitOaVBqVTZmZHo4RnVzM0g5M0dkY092cXhXK0Rjdk9VYnlkMnljOUluTjRMRG80bE9tRVZOV1NIemxtOWs4YnFIQWFncExhU2lPSS9xRzlkcGEya1lzbDlRV0JUemxtOGdZOEdxSWU4SmxDb1Y4MWRzWnM2aU5WdzlkWUNyWnc1aU1mWGljRGlvcjdycCtqbXIxQm8yN2Z5eTI2VFZXTmlzVnQ3K3lkKzdmbGNxdFFhVlNvMjV0NXZhaW1KWHY5Qkl6MWtnUElsS21PVTF1eEk0SjRSdk45M3kyRlowNlFUNTU0OFFFQnhHZUV3aWVtT0Fhektqc2JiY3JkNzZuZld5ODA3c0hkVG0vSnNvdVhJR3ZkRWZqVTdQN2FaYnJoVjZmbjJyaXR0Ym04Zy85eG41NTQrNGdoYkF1VEp2OVVQUHV5NnFSLzNKZHpoMytIMktMaDdINFhCd3Ura1dwL2E5eFpsUC8wQk0wbXpTc3BlUk9IcytwL2E5eGMycloxMy9jeFZLSlZsTDE3Rm83VVBvREVZY0RnZm5EMytBem1CRXF6T2dVbXZvN2U3a1d0K2tLVUNnaDhsbXRVWkR6cXF0ekZtMGhvdEhQK0w2dWM5dzJPMjBOdFR5NmRzL0l5dzZnZTNQZllPZXJnN1g1SVRCTDRBZEwvd1pRV0dSTEZuL0tHcU5qa3ZIUHNaaU5sRjA2WVJicVlwK0tyVWFwVktGVXFWeWZsZXFRS0Z3QlIvWTdUYXNWb3NyNE9CT2k5YnVJR3ZaQm9vdUhYZjEwV2gxYkhqaVMrTitydDRwSURpTVIxLzZHN2RTRVFiL1FJK1pCOVFhRGVzZi82TGJmZjNaV3p3Wkx0RFc0WENNR0lqcjZiV3FwclNBNitjT3V6MkhkWG9qVzUvOUdoR3hTYTc3OGs3c283MjFFYTNPZ0ZxclE5WDNmcjZqclpteS9BdXVTYnUwN09VK3ZjYjFkbmM1SnhodlhxZXk1S3JIMVBReHliUEo3aXNKNEkxZllEQ3JkenpMZ3RYYnVIUjhqMnMxTmpnbm9acnFLamwvK0FOVWFqV2hVZkZFeHFXd1lQVjJqUDZCTE4zd0dBMDFaZHlxdkVIOHJMbGtyOWhNL0Iycm15MW1Fd1VYanJxQ3NxQnYwblhiTGpLWHJLV3Vvb1NycHo5RmIvVHYrOXRSbzFTcHNaaDZhYWdwYy9zZmRPZHpvTEcyZ3JLKzFkQnAyY3RIRFA1dHFDbm4rTWV2dTI2djJQcjBoQVNDeWUvQ3MrYjZhbGRaZ0x0VkRpQXRleG1kYlMwRWhVVjVQR2ZTN1BuTVhicU8vSE9mQWI3OTNmZlRhSFVzMzd5VDJKUU1yMzE2dWpwNDd4ZmZkMDJHNnd4R0huemhXeDR6TGpYVWxGT1dmNEdpeXlmZEZoTUVCSWZ4d0tOL1JFeFN1c2R6cEdRdUpDSTJtVS9mK1puck0rYXhEMzlIemMxOFZ1OTREcDNCU0c5UEY4MTl6NW1tdWtwdVZkMFlFaVFEenQ5Ly9LeTVwR1V2SnpWemtldHZhTlgyWFN4Yzh5QUZGNDVTZlBra25XMHRBSFMxMzZiMCtubEtyNTkzSFVObjhDTXdKSnlBNEhDTUFVR2t6ODlGbzlWVGVQSDRpRDlUaFZKSlFIQVlnU0VSenE5UTUvZUFrQWdDUThLSEJFOGVlUHRuZExRMm9UUDRPWVA5RkFwYTYydGM3OG1jeDNObWoraHNiK1h5OGIydSsrZE5ZbmFVeWRMUjJqVGgyUTJtNnIxYzg2MHFhc3NLQWVkemZNTVRYM0piVkZGWFVjSzVnN3N4K0FlaTBlcFJLQlRVVjVlNkFsTzFlc093R1VjQWpBRkJiSHYyYXhSZU9zSHBmVzloTVp1WXMyak5zUHZjaXlRd1FRZ2hCRTA5OEY3SndPMlhjMEFwR1lTRkVHTGFzbG10WEQ5M21DdW5EZ3k1cUtUUjZkRWIvT2p0NmNKaTZxV3RwWUcybGdhSzgwNjVWa2RtTFYwL3Faa1Vnc05qM0NMOWZaMWtqVXFZNVRGWW9LYTBZTVRBaE5HdUxGQ3AxQjVyamlvVnpndC9TcVhLcDVxazAwbGJjNE5iZmNyUk1QZ0Y0aGNZUXZyODVaUVhYbkpiMmU4TGpVN1AvQldiQWVmejB6Vko1M0M0Smg4TWZnRkVKNlRSN2VGQ3FFNXZkRTJRMmUxMmlpK2ZCSndyK1l6K1FhNjYzY01KallnZDlubmRjYnVaZysvOEhJZkRnVUtoR0ZOUWljUGhjSnM4R28zS2tpdXVpNHFlZ2kzcUtrdGNrMG5lVnRzS01kanlUVTlTZGVNYTRiRkpCSWRIWS9RTEhIYVZqaTlXYkgyYW10SjhURDNkTk5hVzAxaGJNV2wxcmJWNkE1MXRMU05tTjlEbzlHUXRXKysxZmFwK0R1VkZlWnplLzdicnRzNWdaUFdEejQwNVVHTzBsRW9sRzU3OEV0Zk9IR0xKK2tkYzkzZDEzT2I2MmNQdWZWVXFrdWNzSkhQUm1tRW5LL3BwZFhvV3IzdVk3QldiS2J4NGpPdG5EN3N1K0FPazUrUk95RVN2U3ExR3FWQ09tTFZtWHU3d0t6OEhVeXFWdy83L0htNHlOYVJ2eGVwSVdUY2lZcFBJV0RDdzZyT2x2b1liZlNXTHdxSVRYQ3RmTHgzOTJHTndTR0o2TmljKytUMEZGNDY2QlpUNkJRU3piUE9UcE0xYjZ0WmZiL1Juelk3bnlGcTZuc3ZIOTFCNi9ieXJ4RU5OYVFHenNwYWcxUmxvYmFoMUhTOTV6Z0tXYlh6Q0xkdUhRcUhnNXZWenJ0WEVkNHBObVROc0NteWR3Y2lLclUrVHVlUUJ6aDc0Z3l2OXQ5RS9FSU9mODhKL1lubzJkWlVsYkh2dUc2NXpLeFFLRnE3WlRzcmNSUlJlT0VaNTRTV1BQMStiMVlxTjRVdXNER2RXOWpMMFJqKzJQUE5WM3YvVlB4RVlHc0dtcDc3aVZrSnNJaG44QW5qbzgzL091VU83S2Jod2xFMDd2NHhmWUxCUCsrYXMydWFhRkp4by9jL3gvZ3dXNVVXWE1mZTZsMFZKemx6SXF1MmZHN0tpMUdhempqaFJGeEFTenFKQldTR0djL3pqVnlrckdQcWVVbWZ3STMzK2NqSVdyaDVWR1NEL29GRFc3SGlPNVp1ZTVPYTFjeFJkT3U3MittR3pXbW1zS2NmZ0YraDZiRXFWaXMxUC96RzkzWjBlVjRQZmJyckZCNy8rWjdlVjBpRVJNYXg5NUF1dTEzMmR3YytuUU5ZRnE3Y055UXpXMmRhQ3crRkFyZEdTN1VPQTdzMXI1MXp2TmVjdVhVZEMyc1RVV0pYZmhXZjlnUXhhdllHWXBJa3ZaK2ZOZ3RYYmhtMWZ0WDBYV1V2WGNhdnFKbGF6eVd2Sm5YNHF0UnBqUURBeGllbXV6Q3plR1B3Q0NBZ0pwN2U3RS8rZ1VMWTkrM1dQci8zSFBucDF5T3VCUnFzak8zY1RPYXUyanBqTnlEOG9oSWUvOEJlYzNQY21oUmVPQVZCV2NKSFpDMVlTSEI3TjJ6LytqdGV5V2lxMWhwamsyU1RObmsvcTNNVWVVKzZEOC8vUDRnY2VZdEhhSGRSWGwxSmVjSW1xRzllR1RGcWJlcnBvN09taXNiWUN2OEJnRnE5N0JLMU9UMEJ3R0IyM205Rm9kUVNFaEE4RUgvUUZJQVNFUk9BZkZEcXE0Q0M5d2M4dGk5YWRzcGF1ZDEyN1VDcFY2STMrZExXM2tybG96WWlaeXFhajBYeXVkampzSTVaU2c2bDVMd2ZPZ09lbEd4K25zYWFNTlErOU1PUnZ5UzhnZU5qclV2M1hRM3d4WitFcVloTFRLYzQ3TmU0eVV6T1JCQ1lJSVlUZ2wxZkExdmNlTnkwWVZ2bStJRVVJSWNSZDFsaGJ3ZUhkdjNKRlpZZEZ4Wk9jdVpERTlHeENJbUxkVmovYXJGWmFHMnVwS0w1Q1JlRmxtdXVyT2IzL0hRb3VIR1BERXkvNVhOZDNNdGx0QXg5TUZaT2NGdnBlMTk3YXlNV2pINC9yR1Awck5rYkw0QmZnK2lCZVdYeUZUOS81cnlGOWVybzYrUDByMy9hNC8wT2Yvek5YdG96cUc5ZnA2bkNteXJSYXpMejNpKy83Tklibi91eWZ2YVpzTlBWMHMrK04vM1JiNmJQMmtjOHpLMnRvT1FWdnVqdmIrZlR0bjdrdVlNNmF0OVMxNnRVWEJlZWRxV2dWZlNsYzcxUTlhUFdHQkNZSVgwUWxwQktWNERtVHdGZ1ovUU5adHZFSkNpOGRaKzNEbngvVkpNVlloRWJGZTcxb3FOSHFpRXBNWTltR3g0Zk5UREpWUDRmVXVZdG95TjNFMWRPZmtqcDNNU3UyUGVQMU5XaXk2STMrYmtFSkFMTnpjbW1wcitiYTJVUEVwY3doTldzSnlSa0xScHlvOEVUYkYzUTJiL2xHcW0vbVUzTGxOS2FlTGxadDJ6VlJENEdReUZpUGsvZjlxMjBYcm5sd3lJcmF5UklZRW9GQ29mQTZBZFEvZ2Jkay9hTnU3N2VDd3FLWXZXQWx4WmRQc256ems2NzdRNlBpM0I2YmYxQW9DMVp0SXpveERZMVdUOUhsRTlpc1ZneCtBV1N2Mk93MldlRkphR1FzRzU1NGlTWHJINlh3NGpGdVhEMURVRmcwR1gycHNWYy8rQ3luOXIzRjhzMVBFcDJZNXVVWWNYUzBOcms5UnYrZ1VCTFM1ckYwdzJNKy9aeUN3NkxZc3V1clZKY1djUEd6RDFuMTRFRHBvWVZyZDVCbDZpRThPc0hqZnJsYmRwSzdaU2ZtM2g2Nk9tN1QwOVdCeldweFprV3cyWnpsR1d3MkhQYStiYnNkaFVMaE5nbWhRRUgvNlB2YjFCcXRLd0FoTERxZUhaLy9INFJGeFU5NkdSQzFSc09LclUrVHMzS3JxeTY4TDlMbkw1L0VVVGtwbFVvTS9vR3VvQVNGUWtIaTdQa3NXTDNkYThCWlhHb21sNC92d1c2M3UyV21VQ2dVR0FPQ1NjcklZZkc2aDcyVzE3blR5bTI3cUNrcnhOemJnMGFuSjJuMmZHWmxMU1YrMXR4eEJVbHJkWG95RjY4aGMvRWFiamZYVTFsOGhjcmlLOXlxdW9uZTZNOERqM3plcmIvZTZPOTFZak00UExxdlhNbGhORm9kODFkdUlXZmxWcmUvOGVDd0tKUXFsYXZVaXR0WTlBYkNveFBKWFBJQXFYZXN2Z1hueXZFVlc1L0diT3J4S1hCbCtlWW51ZDFVaDgxbUpYZnp6aEg3KzBwK0Y1NjV5cnVsWjArN0d1L0I0ZEZlU3l1TVYzYnVKdkpPN0dQYnMxLzMrdDVseWZwSEtTdTRoS21uaTRDUWNESVhyV0hPb2pXamVqK2hVcXRacytNNUl1TlNPUEhKNnl4ZTk0Z3IyQ1puMVRZdUh2bkkxUzg4T3BHb2hGbkV6NXBMZEdMNnFESTlLaFFLb2hObUVaMHdpOXd0TytscXY4MnRxaHMwVkpmU1ZGZnB6SXhoNmdWZ3hkWm5YR1dMdGovM1RUUTYvWVMrZnd1SkdQcWVzVCtUWmRyOFhISldibkhkYi9RUFpNdXVyM0xvblorelpQMmpFemFHOFZQNC9QTVBqMDNpc1pmK3hxZSsxYVVGN0huMWxmRU1iRVJqZlMvWGIvRHY1MDRCZlJreUJtY3dVYW5WQklaRU1HZlJHdVl1WFRlcXNRYUZSYkowdzNUNnZkODlDc2RJNFZaQ0NDSHVhZFVkOE9JZVhCL3NYOWtBV2VGVE9pUWhoSmp4TGt4UzZieVN2Tk1jL2VoMzJHMDJnc09qV2JyaE1aTG5MUEI1Ly9MQ3k1dzl1SnUyNW5wVWFqVnJILzc4aEVWbkYrZWRjcVh3ZS9IYlAzSzdzRDc0QStoVFgvMTd0d3NzdDV2cmVmcy92d1BBeHAxZjluZ1I2ZkR1WDNIajZsa2k0cEpIL05EN3ErOTliZGoyL2doOWhWTHBjZVdEcTEyaEdQYmlWTWJDMWF6YVByNkptUTkrL1MrdWkyRjMvbHpHb3JxMGdBTnYvbVJNKy9aL3VGWW9sYTYwdmFOaDhBOWsxOWUvQzBCWi9rV1BnUW5ER1J5WXNPZjFIN2xOMHZ2cTgzLzVmejFlS0RPYmV2bmsxUis0cFZydTZXeEhvVkN3OXBIUCsxUzM5MWJWVFQ1OSsyZXVEQ1Z6bHp6QXl1MjdmRTdWM3RiY3dGdi8rWGVBczI3c2xtZit4SzNkNFhEdzJyLy9OVDJkN1lSRkovREVsLy9XcmQxdXQvUEw3MzRWNksrdis3UlA1NTNwTkUxWENBOFBKeUlpQXMwTXE3YzZuTW42SHpGUkhBNEhEb2RqUWxKSGorVzgvZTcyK2Uva3k4L0JicmZUVkZjNWFWa2x4c3B1dDJNMjlmZzhlVGlkalBYNTEzeXJHcXZGakZadkdIYlZ2eTlzVmlzMnF3V3IxZUtjTkxmWm5CbDhBb0tHZmQyL2NmV3N4L2RWOXI0SjNqc2ZVOG1WTTloc1Z0S3psNCtwMUpiRDRjQmlOcmttV0ViTDA2Uy91TGRZekNiMnYva1Q0bEl6U1p1M0RQOGczd01xWWVEdmNUelBrNXF5UW5BNGlFbWFQZWtUditiZUhucTdPd2tNalJqVmZuYTduV3RuRHBJK1AzZkVOTnhqWmJmYmZYNWRNNXQ2d2VFWWQvYWZPOG52UXZUckR3UWJLVU5nYlhreFNwV0txUGpVY2YrdmFHOXRJakJrNElLenpXcWw4Tkp4SW1LU0NJdE9tUFNTazUxdHJYUzJ0eENkTUd0U3p6T1lyNitoVm90NTBnUHBab0xwOEY3T1YxUDFlY21ibWZhNVdUSW1DQ0hFZmU2bmx3ZUNFbGJHU2xDQ0VFSk1WOWZQZmNiSlBXOEF6a25SRmR1ZUdmV0hvT1E1QzV6cGcvZStRZUdGWXh6ZS9Tdk1wbDdtTGxrN0dVUDJTWC9tQjJEVUY2NDhHU253WUx6c05wc3pmYko5NkNxZHFSYWZtc21MMy83aHFQZXptRTM4NWgrL0NUalREeTdiK1BpRWpXblJBdzhSNm1IVkNFQjlkU2xYVDMvcWRsL3pyV3BYVUVKaWVqWTVxN1lPZS96emg5K25yc0paajhyVEJWYXJ4Y3orTjMvc0NrcVl1M1FkaXg5NG1JLysrOTlvYmFqbHlQdS9wYld4anFVYkh2UDZmTGwrN2pOTzdYc0xSOThFenJKTlR6Si94Y2lwZUFjcnZIak10WjJTT1RUNDVsYmxEVmZRUTB0RERiLyt2dmVhbXRmUGZUWnNtdVZ0bi91YUs4aERpTEdZcW9uSzZUWkI2c3Q0bEVybHRBdEtBT2U0Wm1KUUFvejllUkFXSFQ5aFkxQ3AxYWpVYXJTTWJsTFFXN0NudC84djQxMDFyMUFveGh5VUFGTWYvQ01tbjBhclk4Y0wzeHJ6L2hQeHVoeVhNbWRjKzQrR1ZtOFkwMlMrVXFrY1ZRcnVzUmpOMzl0NC9xNkhJNzhMMFUrcFV2a1VuQkk3Z1o4cEJnY2xnUE4vYmRZb1Y1aVBoMzlReUtpRHM4YkwxOWRRQ1Vwd21nN3Y1WHcxM1Q2M3pEUVNtQ0NFRVBleDYwMXd1czY1clFDK25ET2x3eEZDQ09GRldmNUZWMURDcWdjL3g5d2xEN2kxbTAyOTNMaDZscW9iMTJodHFNSFUyNDFHcXljME1vNjArY3VabGJYRTlhRkpxVkt4WnNkemhFVEVjbXJ2bTV6Yzgzc01mZ0drWkM2ODY0OExuRmtnd0huaE5DUjhmRkh4ZzIxNzl1c2VVei8vNXArK2hjWFV5K29IbjJYT290VkQydC85MlhkcHJxOG1aOVUyajJuMURyN3pjMHJ6TDB6WU9POTFzVW16aDUwa3Yzckg3Y3ZIOTdpMmw2eC9kTVNMRXhyZHdJV0dPMnRiOW5aM3N2ZjMvK0VLU2tpZHU1aVYyNTVCb1ZDdzQ0WC93WjdYZmtqenJTcXVuTnhQZmVVTjFqMytSYmNMWnJlYjZ6bis4V3ZVbFJjRHpyU1BHNTU0aWZoWmM0Y2QwNTJzRmd2RmVhZGN0OVVlYW5EZXVIckd0ZTJ3MjdIYXpVUDYrTnB1bTRaQk0wSUlJWVFRUWdnaGhCQVNtQ0NFRVBleEgxMGMyTjZlQ3ZHU0pVMElJYWFkdHVZR2puemdMSkd3Yk9QalE0SVNibHc5eThrOWIyRHE3WGE3Mzl6YlExZDdLMVUzcm5IejJqazJQL1VWdDFVUjg1YXR4MkxxNGZ6aER6anl3VzhKaTRxZmtJd0ZBS2YzdiswV1BkN1ZjZHRqdjVhR1dzcUxMZ1BPOVBiZTBqZHF0TTVWUSthZWJvL3Q5d0tyeFl6RmJCclZQaXExNXA1YTdkaDBxNHF5QXVlYms2U01ISjlXVEF5dWZ6ejRaOUZ4dTVrOXI3N2lxdTJkbUo3TnVzZGVkRDB2RFg0QlBQU0ZQK2ZRdTcrZ3F1UWE5ZFdsdlBPVC80OEZxN2N4YjlrR3JwNDVTTjZKdmE0TUhERko2YXgvL0NXZmFnUGZLZi84RVhxN083MjJtM3Q3dUhIMUxBQVJzVWtzWEx0ajZPTjBPRnhsT2hKbnovY1lWTlBQVTExdklZUVFRZ2doaEJCQ2lLa21nUWxDQ0hHZk9sa0xOL3JtaVRSSytHTDIxSTVIQ0NHRVo4Yy9mZzJMMlVUYS9PVWUwOXFYWERtTnFiY2JsVnBENHV4c0l1TlNVS2sxM0c2NlJVbmVLU3htRTVYRlY3aDA3Qk1XcjN2WWJkK0ZheDZrdGJHT205Zk9jZnlUMTNudytXOU95SmdMTGh3ZHNZK3BwNXNEYi8zRWxSNC9lNWlVblFIQllRQzB0VFJ3OU1QZkVSNlRpTTFxeFc2ekVoNlRSRnpxM1V0TE9sbDIvL3g3bzk1bjlZUFBram1GWlRnbTJ1bDliN2xxY0M1Wjk0aVBlemtMVXQwWjFLTFdhTkViL1dscmFTQjE3bUxXUC83RkllbEt0VG85VzNmOUtaZVA3K0hDa1krd1dTMWMrT3hETGg3OTJCWHdvTlpvV2JyaE1iS1dyUjlUcWthcnhjS1ZVL3VIN1ZPY2R3cXJ4WmtCWWQ3eWpTVE5uaitrajMxUUFFWmdTTGpIUGtJSUlZUVFRZ2doaEJEVG1RUW1DQ0hFZmNqdWdQKzZQSEQ3cVF3STFrM2RlSVFRWXJveTI4RG02UHV5ajdBOTZQdEVxYnB4bmRyeUlyUjZBeXUyUE8yNWswTEIzS1hyV0xSMkJ3WS85OVEzODVadDRBOC8rei9ZckJZS0xoNGJFcGdBc0hMYk0xU1dYS1dtdElDYTBnTGlQSlEvR0syTWhhdFFERnE5M3QxK204cVNnYVQ5RFRYbEhONzlTOXBiR2dHWXUzVGRzS3U4WjJVdjQveG5IMkMzMlNpNmRJS2lTeWRjYldzZmZtSGM0NzBYMVpZWDAxUlg0VlBmL3F3QUFBMDFaVnc1ZGNEbjg4ektXanFtTEFKMzZ1cHNjMlVWeUZ5OGx0Q29PSi8yczl1Y1pRdVVLdmVQdGdhL0FCNTg0VnNVWERoSzFySU5Yak5MS0JRS01oYXM0bmJUTFZmV2dzRlpHT0pTTXdtTkdudXR5NkpMeCtucGJCOTIvTmZPSEFSQXB6ZVNrcmxvek9jU1FnZ2hoQkJDQ0NHRW1NNGtNRUVJSWU1RCs4dWh1aStqY0lBV25wbjVDMDJGRVBlb0xndDBXNkhIQ2owVzUvYzdiN3Z1dTZQZGF2Y1FOT0JoMno1b3UzY0NTck1yRmZEOVZlTS9Ec0RWMDU4Q2tMTnFHM3FqbjhjK2EzWThqMzlRaU1lMm9MQkk0bWZOcGFJb2o1N09ka3c5M2VnTVJyYytlcU0vQzFadDQ5eWg5N2h5NnNDRUJDYXMzTFlMdFVianVsMWRXdUFXbUpCM1lxOHJLQ0V1WlE2NW0zY09lenovd0JDMlAvc056aDdhemUzR09tdzJLMHFsQ3BWS1RWaE1vc2Q5OXI3K0k0K1QwZjJUOE1jL2VaMlRlOS93MnA1M1lpOVhUdytkb08rZkNKOW9jeGF0Um1mdy9EdjJKbXlZWUk3SzRpdXU1ODlvMUpVWFUxZGU3SFAveUxpVUNRbE04UE1QNHNrLy9qdEtycHdtY2ZaODJwb2J5RC8vR2JsYm5obzJVNEhkM2hlWW9GUU5hVk5ydEdUbmJ2SzRYM2RuTzFVbFZ5a3R1RWpOelh3Y0RvZXJMU0E0akk3YnpRQlVGT1ZSVVpTSDN1aFBiSElHMFlscFJDV21FUm9ST3lRRHc1M01wbDR1bjlnTE9BTWdCcCtqWDlIbGs2NXp6VjZ3MG1zNWsvdFJwd1hPTkVWaDdEWmliRkl5d285N3hsQUFXWjVmc29VUVFnZ2hoQkJDaUh1YVhQVVFRb2o3ak5VT3Y3NDJjUHY1dWVDbjhkNWZDQ0ZHcThzQzdXWm9NMEczeFRtNTFCOUkwRzJGM2pzQ0NYcjY3dXU2STlEQVBEbnp2ek5HZDJjN3RXV0ZLSlJLTWhldDhkclBXMUJDdjhHVDNkNG1Vak1YcitYOFp4OVFVMXBBVDFmSGtNd0xFMjM5NHkreDU3VlhNUG9IOGNDamZ6VGlCQzlBYkVvR2o3MzBOK00rOTBnVHYxTTFNWnlkdTRuZzhPaEpPYll2QVErbW5pNEFWR29OYW8xMjJMNTJ1dzJMcVhkQ3hqYVlRcUZnZHM0SzZxdEwyZlBxSzFqTUpwUktGY3MzUCtsOUxIMkJJb01EWVR5eG1FM1VWOTJrcnFLRW10SjhHbXZkczBub0RINWtMRmpKbkVWckNBcUxwS0dtbktKTHh5bk52NEM1dDRmZTdrNUs4eTlRbW4vQk9WYWxrdUR3YUVMQ1l3Z09qOFl2S0JUL3ZxK2cwRWdVQ2dVWGozeEVkMGNiQU9uemN5bk9PelZrN0plT2ZRSTRuM2ZlZ2lqdVY1MW0yTjhVTmRYRG1IQVRHYndtaEJCQ0NDR0VFRUxNSkJLWUlJUVE5NW5kSmREYzQ5d09NOENqYVZNN0hpSEU5Tlp0ZFFZWXRKdWd3d3kzVGM3YmJTWm44RUc3Q2RyTTBOYnIvTjQ2OFhPVlUwNnJBcFdpNzBzNXdyWVMxS012USs5UnZySkJkUUFBSUFCSlJFRlVYWGtSRG9lRG1LVDBJVmtPUnFPNXJoS0FnSkJ3TkZyUGRYdDBCaVBSQ2JPb3F5aWh0cnlJV1ZsTHhudytYL1IyZHpCdjJRYVVhalUxWlFXajNqOGtJcGJBa1BCaCsyeDc5dXZFVDBEMmh6c2RmT2ZucnNucG1VQ2xWdlA1di95M1lmdFl6Q1orODQvZkJHRGU4ZzBzMi9qNHNQMnJibHhuNytzL21yQXgzaWtzS2dIL29GQmFHK3U0Y3VvQW9WSHhwTTlmN3JHdksyUENvRklPRG9lRDIwMjNhS3F0b0xHdWdvYWFNcHJxS3QxS05JQXpHQ0Y1emdLUzV5d2tQalhUTFVBbU1pNlp5TGhrVm0zL0hEVmxoVlFXWDZIcTVuVTZXcHVjNTdEYmFXMm9wYldoMXUyWXNTbHoyUEhDdDJodHJPUGEyVU1BaEVUR2tyRm85WkRBQktWS1JYYnVKczRjZUllTUJhc21KUFBFdlNUYUQvN3ZuQ3VFaDRjVEVSR0Jab1RnazVua1F1M0lmWVFRUWdnaGhCQkNpSHVOQkNZSUljUjl4R1NEM3crYS8vbHlEcWc5bDF3V1F0eURlcTE5UVFSM0JCYTBtd1lDRHZxREQ5cE4wRHdOZ2d6MEtqQm93S0FHbzlyNWZmQnR2UnI4TmFBYmROdW9jV2FDOFJRMDRDMm9RRGxvV3o4QjZjSW5ZdEtwcVMrZ0lEWjU3UFYycW01Y3A3bStHb0QwYk04VHUvM2lVak9wcXlpaHFhNXkwZ01UcWtxdWNmeVQxOGU4Ly9MTlR6Si94V2FQYlMvLzNVL0hmRnhmYk56NU1odDVlVkxQY1MvWjgvb1BVU2c4djlsd09Pd2U3MWRyTkd6YytXVjIvL3g3Mkt3V2puMzBLcUdSY1lSRnh3L3A2OHFZb0I2WXRQN3dOLzlLZmRYTklYMFZDZ1VSc2NuRXBXWVNsNXBKVk1Lc0llVStYdjIzdjZTbnE0TzA3R1dzZi95TEtGVXFFdEt5U0VqTEFxQ3pyWVhhOG1JYXFrdHBxQzZscGJIV0xlQmg5WVBQQW5ENndEdXUrM08zUElVQ3p4RkwyYmtiQ1ltSUlUZzh4bU83RUVJSUlZUVFRZ2doeEwxQ0FoT0VFT0krOHRGTjUwUWtRRklnYlBSY2xsc0lNVVBWZFVGVE45enFob1l1YU9nZStLcnZkZ1ltM0ExYUZRVHJJRkFMQVZwbm9JRGVTMkJCLzIzWDloM3Q5N1AyMjg2VjJTT1ZhdkNtcDZ1RFl4LzlEZ0NEWHdEWlhpYnkreGtEbkt1MU8vck9PMU85KzEvL2dOVmludlR6Sktabms3dGw1NlNmWjZheldjZjJ3aE1TRWNPcTdiczQrdUh2c0ZrdEhIajdwenp4OHQraTFSdmNqMjl6SG45d3hvU0ZheDVrNytzL1FxM1JFaEdYVEdSY0NsRUpzNGhKVEIreS8yajVCNFV5T3llWDJUbTV6dk5icmJRMDFOQmNYNDNWYkNJb0xCS0F3R0JuUm8rMCtjdUpUODJrdnFyVTZ6SGpaODBkMTVpRUVFSUlJWVFRUWdnaFpvTDcvSEt2RUVMY1B5eDJlQzEvNFBZTFdWTTNGaUhFNkxXYkJ3VWFlQWc2YU9rQnh5U2NWNldBUUIwRWFTRklOL1FyVU9jTVFnanFDMFFJMFlOR01yRk1DSXZKbWJMQzRCYzQ2bjNOcGw3MnZmR2ZkTFhmUnFGVXN2N3hsOURxOU1QdVkvUVBjdTdiMnpQNndkNmg2VllscWtFVHhlMHREVzd0R1l0V2s1NnpBbk52TjYrLzhtMGNkanU1VzNhU3VmZ0JyOGZNTzdHWGkwYy9CaUFpTnRscnY3Ym0rcnNTbU5BVk5YVDF2aGdxWjlWV2dzT2pQYlkxMXBTVGYvNkkxMzB6RnE2aSttWStwZmtYNkdodDRzaUgvODNtcDc3aTFxYy9NR0h3OHkwaExZdWRmL0lkZ3NLaXNKaDZYWmtaN0hZYnZkMmRQbzNiWnJQNjNEY3dKSUtJMkNTMyt6S1hQRUJaNFNWV2JIbmE2MzVtVXk5MUZjVStuY1BoR0hpRmIyOXRvcUw0eXJEOUkyS1RNZnFQL3JWRENDR0VFRUlJSVlRUVlySklZSUlRUXR3bkJtZExpUFdIdFRLZklzUzBZWE1NQkJ6VWQ3c0hIVFIwUVVQUHhHVTdDTkE2Z3d3Q1BRUVpCT25jMjRKMXpwSUlZbW9Nbm9nY0RZdlp4TDdmL3dlTk5lVUFySDM0QmVKU1J5NEhNZGJ6ZWZMaHIvOWwySGFsVW9sU3FVU3RDU0orMWx5cVNxNVJkT2tFMmJtYlBQYTMyMndVWFQ0QlFFUmNNakZKNlY2UC9maVgveFltOExGNG85RU9IK2dobkJKbVpSR1RQTnRqbTBhakd6WXdBV0RsOWwzVWxCVmk2dW1pdk9BU0JSZU9rYmw0amF1OXY1U0RTdVArWWhVUzRTeU5zUHNYMzZPamRmUlpRTXJ5TDFLV2Y5R252aUVSTWV6OGsrKzQzUmNhR2N1RHozMFR2ZEhQNjM3dHJZM3NmK1BIb3g1YlpmRVZLa2NJVE5pMDg4dWt6RjAwNm1NTElZUVFRZ2doaEJCQ1RCWUpUQkJDaVB1QXhRNi9MeGk0L1lVc1p6MTFJY1RkMWR3TDFlMVEyUUZWSFZEVjd2eGUzelV4MlE0TWFvZzBPcitpL0FhMkk0d0QyeXI1MjU4eGRIMHA1M3U2Mm4zZXg5emJ3OTdYZjBSOXRUTnQvSnFIWDJCMnpncWY5dTAvejFoVDNkdnRkdGUyenVCM1I1dk5sUUhpVHJOelZsSlZjbzNXeGpySzhpOTZuRXk5ZHZZd1hlMjNBV2VhL3VFRWgwV05kdWhpR2pQNEJiQnkyek1jM3YwckFLNmZQVVRHd2xVb2xjN1VMUDNaTWRUcTZSZEZGUm9WTjJ5N1VxRkVyZEg2Zkx6K3g2cFFLdDB5UkhpaVVFcnFHaUdFRUVJSUlZUVFRa3d2RXBnZ2hCRDNnVDJsME5JM0h4VHJEK3NUcDNZOFF0ekxMSGFvSGhSNFVOblJkN3NkdXNlUjlVQ3BnSEREUUlDQjIxZGZFSUwvOUp1WEUrUGdIeFFHNEpxUUgwbHZkeGQ3WC84aGpiVVZLQlFLSG5qa0M2VG41UHA4dnU0TzUza0MrczQ3V2xhekNRQ0ZRc0VMZi9HdktCUURVVERWcFFYc2VmVVZqL3VsWkM0a0pDS0cxc1k2emh4OGw0VDBiTlNEVnI5M2Q3Ung2Wml6aEVOc3loeVNaczhmY2d5NzNZN05haG5UdUNlQ1JxdWJzblBmRDlLeWwzSHoyam5VV2gxcmRqem5Da29Bc1BlWGN2QVNtTERwcWE5Z3MvaiszTmozKy8vQTFOdE4vS3k1TEZyN2tFLzdqQ2E0WUxEUXFEaGUvUFlQZmVwcnQ5djU1WGUvQ2tEVzBuV3MyT3E5UklTNFAzVzEzOGJVMjAxb1pPeW85bXVvTHFPaDFwbGhKM1BSR2xUcWUrY3lVZEdsRTdTM05oRVFITWFjUmF2SGZKekcyZ3B1WGpzSHdMemxHL0VQQ3Btb0lRb2hoQkJDQ0NIRWZlWGUrY1FwaEJEQ0k1c0RYczBmdVAzOFhNbVdJTVJFYU80ZHlIZ3dFZGtQL0RYdVFRWlJkMlE3Q0RmSTMrNzlKanpHR1VWV1cxYkl3alhiaCszYjA5WEJKNi8rZ0piNkdoUktKUnNlZjRuVXJNV2pPbDlOV1NFQVlURmppMTR6OTJWRTBPajBia0VKSTFFb0ZDeGU5d2lmdnYwek9scWJPTFh2VGRZODlEemdMQzl4YVBjdk1mZjJvRktyV2JudEdjOWpMeTFnNytzL0d0TzR4MHVoVVBDbC8vMlRLVG4zL1dUanppKzdCYXowNjg4aTRDMHdJVHc2WWNoOVpsTXZyWTIxUk1XbkRtbFRxbFFBNkkzK1JDVzR0NXQ3ZThhY1VVU0l5WlovL2pNdUg5OUxRSEFZRzU1OG1jaTRaSi8ycXlpK3d1WGpld0JJejE3dWMyQ0N3K0h3cVFTUThpNWs3N0RiN1ZqTnBpRi9ueVZYVGxOWFVVSlV3cXh4QlNhME50Wnk5ZlNuQU15YXQxUUNFNFFRUWdnaGhCQmlqQ1F3UVFnaDduR0RzeVZFR21GajB0U09SNGlaWkhEMmc4cSt3SVB4WkQ5UUt5SE9IeElDSUNHdzczc0FKQWM1eXpBSU1WaHN5aHdVQ2dWMWxTV1llcnJSR1l3ZSszVzEzK2FUVjMvQTdhWmJLRlVxTmozMUZZOVpCWVpqNnVubVZ1VU5GQW9Gc2NrWll4cXZ4ZXo4WjZQVmpYN2lOaVZ6SVNsekYxR1dmNUhDaThjSmowNGtjOGxhVHU5L203cnlZZ0NXYlh5Q2tJZ1lqL3NybEtOTGlUK1l6V2JGMFZlR1lpekhrSlQ1ZDRlbm9BU2IxZXFhR1BYMWQ5ZlZmcHQ5di84UFdwdnEyUERFbDBqSlhPalRmdm5uajNEMjRHNFdQL0FRV1V2WHV3SVlacEwybGtacXk0c0FpRXZOSkNCNGJObFJ4UFJVVm5BSmdPN09Ob0xEbzkzYXJCWUxWb3NadmRIUDA2NWpjdUN0bjFKUmxEZGl2eGYrNGwvUkcvMzUvU3YvRTB0ZlpwM1JXdmZZaXlTbXovUGEzbGhUem9lLy9WZWlFOU5ZdmVNNUtla2poQkJDQ0NHRUVOT1VYQUlYUW9oN21NMEJyeGNNM0g0aFMrckxDK0hKUkdjL0NOWU5CQjRrQmtCODMzYU1uMlE5RUw0eitnY1NrNXhCYlZraGhaZU9rN055eTVBK25XMHRmUHk3ZjZlOXBSR1ZXczNtcC82WWhHRW1iN3dwdkhnTWg5MU9YR29tUnYvQU1ZMjN2YVVCQUoxaGJCTmZxN1ovam9icU1ycmFXem14NS9kVWwrWlRYbmdaZ0tTTUhMS1dyZmU2YjN4cTVyQXA4YTBXQzczZEhmZ0hoUTVwTy9ISjc4ay9mNFNBa0hCMmZmMjdibTBXczBuS05IalEyOVhoMmxZcXAyNkN2ajhZQm53TFRHaStWYzIrTi83RFZSN2wycG1ESkdYa2pMaWl1N3VqamRQNzM4Rm10WEI2L3pzVW5EL0tpbTNQa0pDV05iNEhjSmM0SEE3T0h0ek4xVk1IWElFY0NxV1NGVnVmSm12cHVpa2VuWmdJTFEyMXREWFhBNUNRTmcrdFR1L1dYbE5Xd0lFM2YwSkViRExMTno5SmRHTGFYUjlqYjNlbks4UEphUFdYYlBHbXBxd1FoOTNPcllvU0RNYUFNWjBEblA4ckhBNDdDb1hTWXpDVUVFSUlJWVFRUW9qeGtjQUVJWVM0aCswdmg0WnU1M2FrRWJiNGx0RlZpSHZhYlJQa04wTlJpL09ydUFYYXgzQ2R2RC83UVh4ZjFvUEVRT2QyY2hBWTVSMldtQ0R6Y3pkUlcxYkk1ZU43bUxOdzlaQ3NDZWNQZjBCN1N5TUFkcHVOVDkvNUw2L0hVaWlWL05GZi8yREkvYjA5WFZ6cVMrT2RuYnRwekdOdGJhZ0ZHTEpTMTFjR3Z3QzJQZnQxUHZqMVAyTXg5YnFDRXNKakV0bnd4RXVqS2c4eFdIMVZLVWMrK0MxV2k1bEhYdndybjFOdzM2cTZ5WjVYWHlGajRTcHlWbTdGTHpCNFRPZWZ5VXc5M1NnVUN0UmFuV3Z5dnIybDBaWFNITUIvQ2xmZDk1Y1BnWkVERXlwTHJuSG9EejkzcmRoT241L0xtb2VlOXluTnZERWdpRWUvK05jYy8vZzFHbXJLYUd0cFlPL3JQeUlwSTRjVlc1K2U5cGtIOGs3czQ4ckovWUN6OUlqRDRjQmh0M055enhzRWgwVVJsNW81eFNNVTQxVmVlTW0xUFd2ZTBpSHRkZVhGT0J3T0dtcktVRTl3c0ZWRWJCSzVXNTV5dSsvUzhUMVUzN2lPUnF0RG8zVVBrcGk3ZEIxSkdUa2pIdGRtTWJQL1RkL0s1RlNXWEFFZ01pN0ZhM1loWHh4KzcxZVVGMXdpTENxZUo3N3l2OFo4SENHRUVFSUlJWVFRbnNsbGN5R0V1RWZaSFBDNzZ3TzNuODJVYkFuaS90TmxnWUptS0c1MUJpRVV0a0J6eitpT0VheHpCaDdFOXdVZjlKZGhrT3dING01SVNKOUhURkk2ZFJVbG5OcjNGdXNlK3lPM2RvZkRQbWpiTWV4cVZHOFQrNmYydm9uRjFFdHNjc2FZVjRCYnpDYmFXNTBCRWlFUnNXTTZCb0JXYnlBd0pJTG1XMVd1KzVSS0ZSMjNtNzJXY2ZDbXQ3dUw4NGZmZDJhRDZGc2xmdUtUMTluNnVUOGRjVis3M2M3UkQvNGJxOFhNOWJPSEtieDRqTms1SzFtd2VwdkhyQXYzcW90SFArTGFtVVBBUU1tSy9ySVhBQ0VSTVNObTJLaTZlWjJPdG1hUGJZMDE1ZU1hWDA5bnUydjd6c25QZm5hN25ZdEhQdUx5OFQwNEhBNFVDZ1ZMTnp4R3pxcXRvenBYV0hROGozenhyeWk4Y0l3ekI5L0ZZdXFsb2lpUDZwdjVMRjczTU5tNW0zd0tjcmpiN0hhN0t5Z2hmdFpjTnU3OE1oWlRMM3RlZTRYV3hqcnlUdXlUd0lSN3dNMXI1d0RuYTJoaSt0QlNQdjBsUFB3Q2dnbVBUcGpRYzJ0MUJyY01EQTZIZzViNmFnQVMwck5ScWQwdk93V0ZSUkh2dzNQTzFOUHQwL2x2TjllN1hrdENvK0pwNlF1U0Exei9FNjBXczl2OWc2azFXZ0pEd24wNmx4QkNDQ0dFRUVLSThaSEFCQ0dFdUVjZHJCaklsaENxaDYwcFV6c2VJU2FieWViTWZ0QWZnRkRjQ3JXZHZ1MnJWa0tzMzBENWhmN3ZrdjFBVEFlckgzcWUzZi8xRDVSY09VMW9WQnp6VjJ4MnRjMWRzbzZFOUd5Zmp1TnAwdlR5OGIzY3VIb1dqVmJINmgzUGpYbU1GY1ZYWEpQL29WRnhvOTdmNFhCUWNPRVlaL3NtZk1FNUVlNncyMm1vS2VNUFAvcy9aQzVhdzRMVjIwZk1YR0N6V2ltNGNKU0xSei9HMU5NRmdFcXRJV2ZsRm5KV2JmTjQ3anNwbFVxMjd2cFR6aDkrbjlMOEM2NWpGbDQ2enB5RnExbXdldnVRekF0MnV4MmIxVExhQis3YXRGck1ZNjYvRGt4S3lZbXdRUk9ZZ3dNU3dGbXl3NWZuVE42SmZSTStybjZOZFJXdWJiM1JmMGg3ZTBzamgzYi8walZwcWRIcFdmZllpeVI3V2EzdGNEZ3dtN3hIcnlrVUNqS1hyQ1Z4OW54T2ZQSTZGY1ZYc0ZrdG5QMzBYVzVlUGN2YVI3OHc0Wk8rNDlYZDBZYXAxL21HY1A3S0xXaDFlclE2UFZsTDEzUDhrOWRwYWFpWjRoR0s4YXFyS09GMjB5MEEwdVl0RzFLQ29MdXpmU0JRWUxadi95L0dvNkdtak82T05nQlM1eTZlOVBNVlhUenUyaTY0Y0pTQ0MwZUg5R20rVmNVZmZ2ci9lOXcvSmltZGg3N3c1NU0yUGlHRUVFSUlJWVFRQStSU3V4QkMzSVBzRG5nMWYrRDJjM05CTS8wVzhRa3habFk3M0x3OVVJNmhxQVVxTzV6UC9aRW9GWkFjQ0JtaEExK3B3WkpSUkV4ZndXRlJySG40QlE2Lyswdk9mdm91V3AyQk9ZdFdBeENWa0VwVVF1cVlqbHR3L2lqbkRyMEh3QU9QZklHZ3NNZ3hqN0dzNENMZ0RBQ0lUYzRZMGo1NHdsNmhjUCtIVkZseWpmT0gzcU81YitJTUlHUGhLcGFzZjVUVCs5L201clZ6T094MjhzOGZvZWp5Q1ZMbUxtYk93dFhFSktXN0hjZHV0M1B6NmxrdUhQbVFqdHNESy9SSFNyZC91NmtPQU8wZEsrNkR3aUxadVBObDV0ZHU0ZHpCM2E0YTVnVVhqbEtjZDVLTWhhdFp1SG83eG9BZ3dEazVkdnlUMTBmOFdYbXorK2ZmRy9PK0dwM2VZNW1POFlwTm1jUFNEWS9oY05peDIydzRIQTZVS2hXQklSSEVwMldoTi9oTitEbjdtWHE2YVc5dEpDd3FIcVZLTmFTOXQ3dUxxNmNPdUc3ZldVS2tPTzhVSi9lODRRcjJDSTlKWk9PVEx4TVlHdUgxbkpYRlY3QlpuYlhzdldWZ0FQQUxER2JMcnE5U25IZWFVL3ZleE56YlEzTjlOZS85NHZ0c2YvYnIweW9Ed2VDQWxhNzJWdGQyZDZkejRuaWkwL3FMdTYvdzRqSFhka2JmLzRiQnlnc3Z1UUt3RW4wTVpCdVA4Z0puV1FtTlZrZEMycnhKUFplNXQ0ZUNRWTlmQ0NHRUVFSUlJY1QwSm9FSlFnaHhEenBjT2JCU1BGUVBENDV0emtxSWFjSHVnSXIyZ1hJTVJTM09vQVNyZmVSOXdabjVZSFlvek9rTFFrZ1BrVUFkTWZPa3pWdEtiMWNIcC9hOXhiR1BYcVdsb1liY0xVK05LWFc4M1c3bjFONDN5VDkvQklDVjIzZVJNbmZSbU1kMnU3bWVpcUk4d0ZsNlFxUFYwWFNyaW83V0p2UUdQeHpBOWI1eUFBQitnU0hZN1hZcUNpK1RkM0lmamJVRHE5NTFlaU81VzU5bWRrNHVBQnVlZUluVXJDV2NPZkFPN1MyTjJLeFdibHc1dzQwclovQVBDaVVwSTRkNXl6ZlNWRnZCMlVPNzZXaHRjaDBySkNLRzVadDN1c3BUVkpjVzBGQmRodDdvaDFxalJZR0Myb3BpNmlwS0FBZ005UnlZRVJHYnhJTXZmSXZxbS9tYzN2ODJyWTExMkt4VzhzOTlSdEdsRXl6YitEanpsbThZODg5dnNzeGJ2cEZaODVaNkxlSGhDLy9BRUJhc0hwcGxZalMyZnU1clE0SkkrcFVYWHVhejkzN3RzYzNoc1BQZUw3NlBTcTBoUENhUndKQUk5RVovZEFZL3VqdmJLTXUvUUU5WEJ3REdnQ0NpNGdmZTdOanRkZ292SG5jRkpXUXRXOC95VFUrNnBaUS92UHRYOUhSMW9EZjZvOVpvNmUzdXBMTGtxcXY5emtBSFQyYm41QktYTW9mUDN2OE50V1dGQklkRkVaM28rYkZPRlozQlNFUmNNbzAxNVp6YTl4YmRIVzNZN1RieVRqb3pXVXluSUFveGVxYWVibGRnV0VCSXVNZU1IYVg1RjF6YkI5LzUrWkRYQkp2TjZ0cCsvUWQvNC9WY1VRbXplUEQ1YjQ0NHB2S2l5d0FrenA0L0pIc0RRRmRiaTl2cnZqZFdIekxJWEQxejBKVmxaK3Zudmtaa1hMSmIrLzQzZmt4OWRTa1JjY2xzKzl6WFBCNURxUndhK0NTRUVFSUlJWVFRWW5KSVlJSVFRdHhqN0E3NDdmV0IyN3ZteUNTc21GbnNEaWhwaGJ4R3lHdUFxNDNRYlIxNVA0QW9vM3NtaEl4UU1NaTdIWEdQbUxkOEEycXRqdU1mdjhiMXM0ZXBMUzlpNlliSFNKbzl0SjY0TitWRmVady85QjZ0alhVb1ZTcldQdlFDNlgxQkFHTjEvdkQ3cmpUL3MzTldBTkRXZEl0RDcvNXlTTi9ZbERtMHR6U3c1L1VmdWxKOTk1czFieW01VzU3QzZCL29kbjl5Umc0SnM3SW91bnlDS3lmM3U3SWhkTGExVUgwem42VWJIa09oVkxxQ0VneCtBU3hlOXdnWkMxZTVCVzcwZG5WdzRiTVB2RDZPa1lJTDRtZk41WW12L0c4S0x4N2ovT0VQTVBWMFliZFppZWliQ0F1TFRpQm4xZFpoanpGWlZPcWhrMy8rUVNGRHlrMU1CWTFHNjdYTWhOckR1UHZwamY0WS9BTG82ZXFndnVvbTlWVTN2Zlpkc2ZVWnQ2d0tTcVdTelUvL01YdGUreUdMSDNpSUpDK2xHMnBLQzd5ZU95MTd1ZGZ6RGVZWEdNeUR6MytUcTZjL0pTWnB0bHZ3dzNTeGN0c3VQdnJ0djJIdTdYRmxTUUV3K0FleWFNMk9LUnlaR0sraXl5ZGNXVDQ4L1QxMXRyZHlxeS80Q2hpeDNJelZZaDVUVzcrVytocmFXeG9CNzJVY3JwdzZ3SlZCMlU3R3FyT3QxVlVxSmlFdGk4VDBvZGtaK2w4WGxFcVZ4M0l2UWdnaGhCQkNDQ0h1cnVsMzFVUUlJY1M0SEtrYXlKWVFxSVVkczZaMlBFS014TzV3WmtDNDNOQVhpTkFFWFQ2VWFRL1I5d1VmaERpL3p3bHpQdWVGdUpmTldiaUswSWhZUG52djE3UTIxTEwvalI4VEZwMUFTdVpDRXRLekNRbVBjWnNZdFZtdHREYlZVVmw4aGZMQ3l6VGZxZ0lnS0RTU2RZOS9jY2pxMHJISXp0M0VyWW9TQWtNalhVRVNRZUhSS0pSS1Y4Q0NXcU1sSm5rMnEzYzhoMzlnQ0RGSnM3bDU3UndBOFdsWkxGMy9LT0V4aVY3UG9WS3JtYnZrQWVZc1drTjV3U1dLODA1U1hWckEyb2RmUUtQVmtaSzVrT1RNaFlTRXg1Q3phcXZIaWZEZ2lCaTNNWUV6MVhod1JBeUwxejVFZEdMYWlJOVZxVlF5ZDhrRHBNMWJ4c1dqSHdPNFZ1cEh4cWNRR1ovaTQwOU4rQ0l3Tk5LVkZlRk9Db1dDeUxnVUZxMTdtSGdQcS80TmZnRTg4ZVcvOVhyczBNaTRvZnY0QnhJWmw4S3lqWStqTi9wZXBrS2hVREIveFdhZis5OXRrWEhKUFBMRnYrTGN3ZDNVVlpTZ1ZLbEltSlhGOHMxUDRoY1lQTlhERTJOa3RWaEduT0F2T0gvRVZjWWhkOHRUSGt1WjNMaHl4cFZWWWNPVFgwS3Q4ZnhtU3VkRDZaYis3QTBhclk3NFdWa2UreWhWS3ArekZBd1hETkhXZkF1MVJvdk5hbUhKaHNkOE9wNFFRZ2doaEJCQ2lLa2xnUWxDQ0hHUGVYM1E0ci9QWllKT3NwT0thY2J1Z05JMlp5REM1YjZNQ0NNRkl2aHJCc294ek83TGhCQmh1RHZqRldLNmlZeFA0Y2svL2p1dW5qbkl0ZE9mMG55cml1WmJWWncvN013R29ETVkwZXFObUh1N01mVjB1KzFyOEFzZ2U4Vm01aTNiTUdFcnU2UGlVOW54K1Q5elN3Y2VIcDNBbC83WGp3R3cyMndvbEVxMzlPR3JkenlIMFQrSWpJV3JDSW1JOGZsY1NxV1MxS3pGcEdZdHh0VFRqYzVnZExWdGZ1b3J3KzQ3ZUV3T2h3T0h3ekdtVWhnQVdyMkIzQzA3eDdUdmRLVFI2bmo1NzM0NlljZUxTYzdna1JmL0NvQ1F5Rml2L1ZMbUxocjJ2SSs4K0pjNEhBNXNWZ3RXcXdXYnhlSmM4YTFRWVBBTDhKcUp3UmM1cTdhU3MycXI2N21nVUNqR1ZmWmlKSkh4S2J6NDdSOEJqT2x2VDZsVWp1dDNGQjZkd1BibnZqSG0vY1gwVTNqeEdEMmQ3VjdiYlZZclJaZE9BTTVndEhuTE4zaDhqamRVbDdtMjQxUG51cjJ1amxaWjRTWEFleGtIZ09XYmR6SnYyZm9SajJYcTZlYS8vK1hQdkxiSHBXYXk2K3ZmcGJMa3FzY1NGa0lJSVlRUVFnZ2hwaDhKVEJCQ2lIdklwUVlvNjh1TWJWRERJeU12L2hSaTBqbHdaa1RJNjh1SWNLVVJPa2NJUkFqVVFrNGs1RVE0djZjRTNaV2hDakZqcU5ScUZxemFTdmJ5alZTV1hLV2lLSS82NnB0MHREWmg2aGtJU0ZBb0ZBU0dSQkFabjBwU1JnNko2ZG1Ua21wK3VPQ0N3U24yKzJsMStuRlA3STluOG15eUo2SHZkM3FqSDNwajZvUWNTNkZRb05ab25hdTRKeUVnN1c0OUY1eVB3M3ZwQ2lGR3cyYTFrbmR5MzdCOWJsdzk0OG80TW1meG1rbC9ucmMxTjlEYVVBdDRMK013a1k1OS9KcHJ1NjZ5eEdPZjI4MzFBTFMzTnJyMTkwVEttZ2doaEJCQ0NDSEU1SlBBQkNHRXVJZThVelN3L1VpYVpFc1FVOE9CTTBEbWNqM2tOVG9ERVRwR0tFc2NvSVg1RWJBZ2NpQVFRYVlNaFJpWlNxMG1KWE1oS1prTEFXZDJndDd1VHF4V0MycTFCcjNSMzJOZ2dCQkNpSm5yK3JuRGRIYzRvNUVWQ29XclhFTS9tOVhxS2plalVxdVpuYk5pMHNkVVhacnYydGI3QlV6NitRb3ZIUE81YjA5bis0ajlzNWFPbk1WQkNDR0VFRUlJSWNUNFNHQ0NFRUxjSStxNjRFeWRjMXVwZ0tjeXBuWTg0djdoQU1ydktNM1FQa0lnZ3IvR0dZaVFFK2tNUmtnTmxrQUVJU2FDVXFYQ0dDQXBSb1FRNGw3VjFYNmJpMGMrQWlBZ09Bei80RERxeW92ZCtoUmRQa2xuV3dzQUdRdFhvemY2VC9xNDB1WXRJKy9FUHJyYVd6bjI0ZTk0L09XL25kUXNJYjVrWmFndEw2SzN1eE9kd1krNGxEbkQ5dFhxcEVhWUVFSUlJWVFRUWt3MkNVd1FRb2g3eEp1RkE5dnJFeUI0N0dXWGhSaVJ4UTduYjhISkdqaGRCNjI5dy9mM3V6TVFJY2daUUNPRUVFSUlJWHgzNXRNL1lER2JBRmkyOFFtS0xwOFkwaWR4ZGphRkZ4TzQzVlRIZ2xYYjdzcTRkQVlqRHp6NkJUNzUzUSs0M1hTTHE2Y1BzSEROZzBQNm5mMzBYYzRmZm4vYzU5dTQ4K1VSKzN6MDIzK2pycUtFNFBCb24vb0xJWVFRUWdnaGhKaGNFcGdnaEJEM2dBNHo3QzBidVAxTTV0U05SZHk3Mmt4d3N0WVpqSEN4SGt3MjczMzlOSkFkN2d4RXlJbUV0R0FKUkJCQ0NDR0VHSStHNmpKdVhqc0hRRlRDTEZLekZuc01UUEFQRE9HUkYvK1M4cUk4L0FLRDc5cjQ0bExta0p5NWtQS0NTK1NkMkVmbTRnZlFHLzNjK3Rpc0ZteFd5MTBia3hCQ0NDR0VFRUtJNlVNQ0U0UVE0aDd3M2cydzJwM2JPUkhPMWVoQ1RJVHlkbWNnd3FsYUtHeDJsbTN3eEtpR2VSSE9iQWc1RVpBZUlvRUlRZ2doaEJBVHlUOG9GSVZTaVZLcFpNMUR6dy9iVjYzUmtqWnY2VjBhMllBRnE3WlJYbkFKaTlsRWNkNHA1cS9ZNU5ZK2QrazZrakp5QUxqNDJZZlVWNWNTbTV4QnptcjN6QTQyaTVuOWIvN0VkZHZoY0tCUXlKdExJWVFRUWdnaGhKakpKREJCQ0NGbU9Jc2QzaThadUwwelkrckdJbVkrdXdPdU5Eb3pJNXlxZ2JvdTczM2pBeUEzRmxiRU9yTWpTQ0NDRUVJSUljVGtNUVlFa1p5UlEzaE1FaUVSTVY3N05kWlcwTjNaNXRNeDIxc2FYTnZWcGZtb05WcXZmYlU2QXpGSjZjTWVMeUxXT2JiV3hqcktDeThOQ1V3SUNvc2lQdFdaM3EzemRqUDExYVhVVjVjU0VaT0V6bUIwOVhNNEhPejZ4ajhBVUZad2tROS84Njg4K1B3M2g0enYydG5EVkJibGVSeExjMzAxQUMwTk5Yenl1eDk0N0JNUUdzR2FIYzhOKzVpRUVFSUlJWVFRUWt3TUNVd1FRb2daN21BRjNIYVdtU1hhenpsUkxNUm85RmpoVEowek04TFpPdWowa2wxWHBZRDVFYzduMk1vNGlQSHozRThJSVlRUVFreU94ZXNlSVNnc2F0ZytsNDU5UW9XWHlmcmhIUHJETDRadEQ0bUlZZWVmZkdmRTQwUWxwdEhhV0VkVFhjV3dtUTVTTWhkeGN1K2IyS3dXQ2k4ZUkyZlZWbGViUXFGQWIvVG4yRWV2dXNwWEhIcjNsMng1NWsvY2p0SFdkSXVhc3NKaHgyTXg5WHJ0RTliZE9lTGpFVUlJSVlRUVFnZ3hNU1F3UVFnaFpyZzNCbDFqZTJZT3lLSjE0WXVtSGpoVzdTelJrTmNBTmk4MUdnSzFzRHpHR1l5d0xBWU04czVCQ0o5b2xRN01kbmxGRmtLSU1iTTZJMjhsZmIrNzRUSWw5Rk9wTmNObVBoak1aclBpc0R0cndvMjBqNi9IOUFzSWRoN2JhcVducXdPamY2REhmanFEa1RtTFZuUDk3R0h5VHV3alBXZUZxMjlUWFNXZnZmZHJXaHZyQURENEI1S3hjTld3NTV5WHU5SHR2dnp6Uitob2JTSWdPSXk1UzllNXRWVVU1WEdyOG9aUGowY0lJWVFRUWdnaHhNU1E2UVVoaEpqQkx0UkRkWWR6MjE4RDIxS21kanhpZWl0cWNaWm9PRmtEWmNOazkwMEpjZ2JmS0Y5R0FBQWdBRWxFUVZRaTVNWkFacGlVYUJCaUxMekUrZ2doaFBDWnZKS08xY1luditSejMzT0gzdWZ5OFQwQVBQdXRmM1FycHpCV1NxWEt0VzB4OVlLWHdBU0ErU3MyVTNqeEdLYmViazd0ZlpQMWozK1JTOGMrNGRMeFBhNkFpVm56bHJKeTJ5NzBSdS9wdWd6K2djeGZzZG50dnNyaUszUzBObUVNQ0I3UzF0WGVLb0VKUWdnaGhCQkNDSEdYU1dDQ0VFTE1ZRzhYRFd3L21nNGE1ZFNOUlV4UFY1dmdRRGtjcVlJdUx5VWFBSlpFT3pNanJJeURxUEZmanhiaXZtZFFPN0NZSmFwSENDSEd5bUhwUnFGUW9GS3BKR3ZDRE5OY1grM2ExdWowdy9iMUR3b2xaOVUyTGg3NWlOTDhDelRXVmREUjJnU0FYMkF3SzdkL2p1U01uRWtkcnhCQ0NDR0VFRUtJdTBNQ0U0UVFZb2FxNm9EenQ1emJTZ1U4bmo2MTR4SFRnOG5tTE05d3NnYk8xa0dubDJDRVVQMUFpWWJGMGFCWGVlNG5oQmliY0lPRExyTWRHeEl4Sm9RUW8yYTNvT2h1UXFsVW90Rm9KREJoR25NNEhOU1VGaEFZR29sU3FhS3k1Q3BsK1JjQVp4WURiMlVjQnN0WnVaV3lnb3UwTnRTNmdoSXlGNjlsMmFZbjBJNFEyRENSQW9QRENZdUtKeWdzYXRUNzJtMDJxbS9tMDNHN2ljQ1FDT0ptelVXcGxQY0FRZ2doaEJCQ0NER1lCQ1lJSWNRTTlWYmh3UGJtSkFqV1RkMVl4TlM3V0EvN3l1QjRqVE00d1pPMFlGZ1I1eXpSTURzVTVCSy9FSk1uMktpa3FkdEt1MFdCL0xVSkljUm9PS0MzRGFXMUM3WFJpRmFybFFuZWFVeWhVSEQ2d0R1MDFOY01hY3RjdE1hblk2ZzFHalk5OVJYZSsvbjNzSmhOcU5RYWttYlB2NnRCQ1FETE56ODVwdjFhNm12NDlPMmYwZGJTNExvdkxEcUJiYzkrM2FmQURDR0VFRUlJSVlTNFg4aW5leUdFbUlFNnpIQ2dZdUQycnN5cEc0dVlPbFVkOElzcnNPdEQrS3NqY0xCeWFGQkNxQjYycGNBL1B3QS8zUUpmeUlJTUNVb1E0cTVJQ25LZ1pwZ2FLa0lJSVlZeWQ2Tm9yMFN0VnVQdjc0OUdvNW5xRVlrUnhLVU0vVEF5WjlGcUZxN2RNZUsrcHA1dXpoMTZINk5mSUJ1ZWZCbWxTb1hOYW1IZm16L202dWxQY1RnY2t6Rms3SGI3aEJ6SDFOUE5KNis5NGdwS1VQUUYwVFRmcXVMVHQzODJJZWNRUWdnaGhCQkNpSHVGWkV3UVFvZ1o2TjBTc1BaZFMxc1VCUWtCVXpzZWNmZDBtT0ZBT1h4YUFjV3RudnZrUk1BRENiQWdDaExsdVNIRWxGQW9GS2pWYXRLQ2VyalpZc2FpMElOUzNub0xJWVJYZGl1WTJsQzBWYUJTcWZEMzl5YzRPQmkxV2kybEhLYTVyR1hyQ1ltTXhXNjFZZ3dJSWp3bUNiL0E0R0gzTWZWMGMrM3NJYTZkT1lpNXQ0Zk14V3RJVEovSCtzZGY0dEM3djhCaHQzTjYvenRVbFZ4ajFZUFBFaFFXT1dIanRWb3MxRmZlQUVEdk43NDN5MFdYVDlMVDJZNUNvV0RMcmo4bElTMkwvSE9mY1hMdm05UlgzZVJXNVEyaUU5TW1ZdGhDQ0NHRUVFSUlNZVBKMVZFaGhKaGhMSGJZWFR4dys2bU1xUnVMdUR1c2RqaGQ1d3hJT0YwTE5nOEx4K0w5WVhPeU16dENtT0h1ajFFSU1aUlNxVVNuMDVIZzMwRmR5MjFNeWdEc2FqMDRBTFhVM3hGQ0NJWE5oTU1CV0xxaHB4R2xwUXUxUm9QQllDQTBOQlM5WGk5bEhHYUFnT0F3TWhhczlOcnVjRGl3MjUxcHZYbzYyemg3Y0RmNTU0OWdNZlVDb05ab3NkdWM3YWx6RjZIVGY0TlAzL2taNXQ0ZWFzb0tlZnNuZjAvVzBuWE1YN0ZseElBSGI0b3VuK1RVM2pkUnFUVll6TDNZckZZQUl1TlNSdHpYM0RkT1lFaVF6TzJtT3VkeDRsTkpUSjhIT0FNMUxoMzdoSjZ1RGxvYmFpVXdRUWdoaEJCQ0NDSDZTR0NDRUVMTU1JY3JvYk12TTNoOEFDeU5udHJ4aU1sVDJBTDd5K0d6U21nM0QyMFAwTUs2QkdkQXd0eXd1ejgrSWNUSTFHbzFBUUVCYURRYTJ0cmE2T3k4aGRWcXhXNjNUMXA2YWlHRW1Ha1VDZ1ZLcFJLMTBZaS92ejlCUVVFWURBWlVLdFZVRDAxTWdNYWFjbGZnd2VYamUxMzNLMVVxTWhldlpjSHE3Umo5QTEzM3g2WE80YkdYdnMzaDNiK2tzYllDaDkzT3RUT0h1SDd1TTFac2ZacXNwZXRHUFlhSTJHUXNaaE1XczJuZ3ZyaGtzbk0zamJodjljM3JybTJ0emowQ1dLTjFCaHIyZExWanQ5dFJLcFdZVGIydTg2aTFFb2dvaEJCQ0NDR0VFUDBrTUVFSUlXYVlqMjRPYkQ4NWUrckdJU1pIY3cvc0szZG1SNmpxR05xdVVzQ3lHR2N3d29wWTBNZ2lRaUdtUGJWYWpkRm9SS3ZWRWh3Y2pObHN4bUt4WUxQWkpEaEJDSEhmVXlnVXFGUXFOQm9OV3EwV2pVYURXcTJXVEFuM2tQT2ZmZUIyVzZGUWtENC9sOFhySHNZL0tOVGpQa0Zoa1R6eXhiL204dkU5WEQ2K0I1dlZTbVJzTXJOelZyajFVNmsxcURWYTFCcnRzR01JRG85bTQ4NlhjVGdjS0pVcUFrTENDWTJNYzN1ZTVaOC93czFyNXpENEI2TFRHMUVxVlRUV1ZkQllVdzZBVG04a0lDVGM3Ymp4czdLNGR1WVE3UzJON0gvenh5Um5MS0E0N3hSV2l4bUZVa2xNa254Z0UwSUlJWVFRUW9oK0VwZ2doQkF6U0hrNzVEYzd0M1VxNStTMG1Qa2N3TGs2ZVA4R25LMXozcjVUZWdoc1NZYU5TUkE0L0hWWEljUTBwRlFxWFpOdGVyMGVoOE1oUVFsQ0NORkhvVkFNK1JMM2ppWHJINld1b2hpN3pVYmk3UGtzMy93a3dXRlJJKzZuVkNwWnRIWUhzM05XY1BuNFhoYXZlOWlWb2FCZjdwYWQ1RzdaNmRPeFV1Y3VIcmFQMFQrSVc1VTN2TGJQeTkwNDVMbVprSlpGeXR4RmxPVmZwS3JrR2xVbDExeHRDMWR2eHo4b1pNU3hDU0dFRUVJSUljVDlRZ0lUaEJCaUJ2bHcwSFd5RFltZ2wreTJNMXFYQmZhVXdRYzNvTFp6YUh1WUhqWWx3L1lVWjlrT0ljVE1KcE50UWdnaDdrZVJjY21zM0xZTHU5MDJwaklNL2tHaHJON3g3Q1NNekYxSVJLekgrd09DdzhoY3ZKYjVLN2Q0Yk4vd3hKZklpOXBMMGFVVGRMYTNFaFFhU1hidUp1WXNXajJad3hWQ0NDR0VFRUtJR1VmaGtLVmFRZ2d4STFqczhPUjcwRzExM3Y3UFRaRGhPZk9wbU9ZcTJ1RVB4WEN3QWt3Mjl6YWRDbGJGT2JNakxJb0NwY3hoQ2lHRUVFTGNVeTdVVHR5eDdEWWJkcnZkV1JKRExXdFBKa3AvWmlNSktoUkNDQ0dFRUVKTVo1cW1LNFNIaHhNUkVZRkdvNW5xNFl4SVByVUtJY1FNY2FoeUlDZ2hLVkNDRW1ZYW13T09Wam5MTlZ4ckd0b2U1dytQcHNIV0ZQQ2IvdThmaEJCQ0NDSEVOS0JVcVZDcUpJM2FSSk9BQkNHRUVFSUlJWVNZZUJLWUlJUVFNOFJITndlMkgwK2Z1bkdJMFducGhROXZ3c2MzbmR1REtZRGxNZkJvT2l5SmR0NFdRZ2doaEJCQ0NDR0VFRUlJSVlTNDEwaGdnaEJDekFEbDdWRFE3TnpXcVdCVDh0U09SNHpzU3FNek84THhhbWUyaE1FQ3RMQXRCUjVMaHlqajFJeFBDQ0dFRUVJSUlZUVFRZ2doaEJEaWJwSEFCQ0dFbUFFK3VER3d2VGtaOUpLdGRWb3kyZUJBdVRNZ29heHRhUHVzWUdjd3dzWkUwTXJ2VUFnaGhCRGl2cVJWT2pEYkpWZVdFRUlJSVlRUVFvaHhzSm9BWmxRWk9nbE1FRUtJYWM1aWgzMWxBN2Nma3pJTzAwNWRGK3d1Y2Y2ZXVpenViU29GcklsMy90N21oVS9OK0lRUVFnZ2h4UFRoR0xtTEVFSUlJWVFRUW9qL3g5NTloMGQxM21rZnY2ZHBScjBoRUVXSUlqcW1tbWFLYVk0TGNZdEw3Q1IyaXBQTnB1NG03Nlk0dSsrdU43dTIzOTFrRTZlczAxMlQySEdKUzl6QW1HTEE5QzVBZElFazFMdEcwbWphKzhkSU14SklNS04yTk9MN3VTNWRlczZaNTV6ekd5RkFtblBQNzhFVlJOOXZsd1FUQUdDQVczOHU4RTU4U1pxVUpvMUpNclllaEp5dGxaN05sYllXWGZwWXVrTmFNMTY2TFVkS3NmZC9iUUFBQUJpWVlxMSt1VnVpNXgwdEFBQUFBSUNCeCs5dWxNbGtrc1ZpaVpxdUNRUVRBR0NBZSt0MGFMeG1uSEYxSU9SNGxmVGNFV2xuOGFXUFhUTkV1bjFDb0V1Q0pUcCtGZ0FBQUVBL0doTHJsN1BGSjYvTVJwY0NBQUFBQUloR1ByZE1qUlV5bTgyeTJXd0VFd0FBUFpkZkY3Z0pMa2wyaTdReTI5aDZybllIeTZRL0hwWDJsMTM2Mk9LUjBnUFRwSnlVL3E4TEFBQUEwU01senF5S1JvL3EzQ1pKMGZIaUVRQUFBQUJnb1BCTHpiVXllNXl5eHNVcEppWkdabk4wQk44SkpnREFBUGJHeWRENFkyTWtoOFc0V3E1bXUwc0NnWVFqRlIzM20wM1NpaXpwTTlPa3JFUmphZ01BQUVEMHlVNzI2MWlGV3g3RkdGMEtBQUFBQUNDYXREVEtWSGRlVnB0TkNRa0pzdGxzUmxjVU5vSUpBREJBTlh1bGRmbWg3ZHNuR0ZmTDFXcGJrZlNubzlLSjZvNzdyZVpBVU9UK0tkTHdlR05xQXdBQVFIUXltVXl5V3EzS1NXN1M2YW9XdVUwT3ljekxNd0FBQUFDQXkvQjVKRmV0VExYblpMRllGQjhmcjVTVUZGbXRWcFp5QUFEMHpNYnprc3NiR0U5T2s4WWtHVnZQMWNMbmx6NHNEQVFTenRaMmZNeHVrZGFNbHo0NVdVcDNHRk1mQUFBQW9wL1piSmJkYmxkV1FyMktxMnJrTWlmS1ozVklma2xXdTlIbEFRQUFBQUFHQUpQWEpiOWZrcnRSYWlxWDJlMlUxV1pUYkd5czB0TFNaTGZibzJZWkI0bGdBZ0FNV08rZUNZMC9QdDY0T3E0V1ByKzAvcHowNTJOU1lYM0h4K0p0MHUwNTB0MlRwQ1M2N1FJQUFLQVhXSzFXSlNZbXltYXpxYmEyVmcwTkpmSjRQUEw1ZlBMNy9VYVhCd0FBQUFBWUlFd21rOHhtczZ4eGNVcElTRkJ5Y3JJY0RvZXMxdWk2MVI5ZDFRTEFWYUxZS1IydERJeHRabW5sYUdQckdjdzhQdW05czlLTGVWS0pzK05qeVhicHJvblNIUk9rT1A3SEJBQUFRQyt6V3EyS2k0dFRURXlNVWxKUzFOTFNJcmZiTGEvWFN6Z0JBQUFBQUNDVHlTU0x4U0tiemFhWW1CalpiRFpacmRhbzZwVFFodHNzQURBQXZaOGZHaS9Ma21Jc3h0VXlXUGtsYlRndi9lR1FWTmJZOGJFaHNZSGxHdGFNNDJzUEFBQ0F2bVUybTRNdkxEa2NEdm45ZmtJSkFBQUFBSUFnazhsMHlVYzBJcGdBQUFQUXVuYkJoTlhaeHRVeFdPVldTTC9ZSjUydTZiaC9SSUowMzJUcFkyTWthL1NGRFFFQUFCQ2xvdm1GSlFBQUFBQUF3a0V3QVFBR21LT1ZvU1VGa3UzUzNHSEcxak9ZRk5aTHZ6NG83YmpRY1grYVEvcnNkT25tc1pLWjE0TUJBQUFBQUFBQUFBQjZGY0VFQUJoZzFwOExqVmRuYzZPOE45UzRwR2R5cFhmT1NMNTJYWEVkMXNDU0RmZE9rdXdzMlFBQUFBQUFBQUFBQU5BbkNDWUF3QURpOFVrZnRBc20zRERHdUZvR0E1ZFhldm00OUpjOHFja1QybTgyU1d2R0Jib2twTmlOcXc4QUFBQUFBQUFBQU9CcVFEQUJBQWFRWFNXUzB4MFlaeVZLT1NuRzFoT3RmSDVwWGI3MGRLNVUyZFR4c2NVanBTL1BsRVlrR0ZNYkFBQUFBQUFBQUFEQTFZWmdBZ0FNSU92elErT1AwUzJoV3c2V1N6L2JJNTJ2NzdoL2NwcjB0ZG5TbEhSajZnSUFBQUFBQUFBQUFMaGFFVXdBZ0FHaTJTTnRLd3B0RTB5SXpMazY2Y245MHQ3U2p2dEhKa2hmbkNFdEhXVk1YUUFBQUFBQUFBQUFBRmM3Z2drQU1FQjhjRjd5K2dQakdSbFNlcXl4OVVTTEpvLzAxR0hwOVpPU3Y5MytGTHYwd0RUcDQrTWxpOG13OGdBQUFBQUFBQUFBQUs1NkJCTUFZSUJZZnk0MHZvRnVDV0g1c0ZENjMvMVNaVk5vbjkwaTNUMUp1bit5NU9CL09RQUFBQUFBQUFBQUFNTnh5d1lBQm9ES0p1bHdlV0JzTVVrcnNveXRaNkFyYTVSK3NrZmFVeExhWnpaSk40NlJ2bkNObE9vd3JqWUFBQUFBQUFBQUFBQjBSREFCQUFhQTk4Nkd4b3RIOGs3L3J2ajgwc3ZIcGVlT1NDNXZhUC9ZWk9uaGhkSzRaT05xQXdBQUFBQUFBQUFBUU9lNDlRVUFBOEM3N1lJSnExbkdvVk41VmRLUGRrbm42a0w3WXEzUzU2WkxkMDRJZEV3QUFBQUFBQUFBQUFEQXdFTXdBUUFNZHJ4S0tuRUd4dkUyYVg2bXNmVU1ORTYzOUx0RDBsdW5PKzYvTmxQNnpqd3BQZGFZdWdBQUFBQUFBQUFBQUJBZWdna0FZTEQxNTBMalZkbVMxV3hjTFFQTmh2UFNrL3VsR2xkb1gzcXM5UFhaMHRKUnh0VUZBQUFBQUFBQUFBQ0E4QkZNQUFBRCtmelN1dnpROXVwczQyb1pTRXFjMG85M1N3ZktRdnRNa202ZklEMTBUV0FKQndBQUFBQUFBQUFBQUVRSGJ1MEFnSUgybHdXV0twQ2tWSWMwTmQzWWVvem05VXN2SHBQK2VGUnkrMEw3czVPazd5K1FKcVFhVnhzQUFBQUFBQUFBQUFDNmgyQUNBQmhvUzJGb3ZISzBjWFVNQk9mcXBQL2NMcDJ0RGUxeldLUUhwMHQzVDVUTUp1TnFBd0FBQUFBQUFBQUFRUGNSVEFBQWcvZ2xiUzRJYlM4ZFpWZ3BobnZ0cFBUYmd4MjdKTXdhS24xM3ZqUTB6cmk2QUFBQUFBQUFBQUFBMEhNRUV3REFJTGtWVW4xTFlKenFrS1lOTWJZZUk5UzRwRWUzQjVhMGFKUG1rTDQ2VzFxZVpWeGRBQUFBQUFBQUFBQUE2RDBFRXdEQUlGdmJMZU93WktSMHRhMVVzUDJDOUtOZFVsMUxhTi9DRWRMM0YwZ0pOdVBxQWdBQUFBQUFBQUFBUU84aW1BQUFCdG5TTHBod05TM2owT3lWbnR3dnZYTW10TTlobGI0K1c3cHBySEYxQVFBQUFBQUFBQUFBb0c4UVRBQUFBNXlzbHNvYUErUEVHR25XVUdQcjZTK25hcVIvM3lZVk8wUDdjbEtrZjFzc0RZODNyaTRBQUFBQUFBQUFBQUQwSFlJSkFHQ0E5dDBTRm8rVXpJTjhIUWVmWC9yek1lbTVJNEd4RkZpNjR2NHAwbWVuUzVaQi92d0JBQUFBQUFBQUFBQ3VaZ1FUQU1BQW13dEM0eVdEZkJtSDBrYnAwZTNTMGNyUXZ2Ulk2VjhYU2RPR0dGY1hBQUFBQUFBQUFBQUErZ2ZCQkFEb1orZnFwS0tHd0RqV0tzMGRabXc5ZmVuOWM5SXY5a3FObnRDK0pTT2w3OHlYNG0zRzFRVUFBQUFBQUFBQUFJRCtRekFCQVByWjFuYkxPQ3dhSWRuTXh0WFNWNXh1NlVlN3BLMUZvWDJ4VnVtYmM2VWJzbzJyQ3dBQUFBQUFBQUFBQVAyUFlBSUE5TE10N1lJSlN3ZmhNZzc1ZGRJUFBwVEtHa1A3SnFWSi8zcWROQ3pPdUxvQUFBQUFBQUFBQUFCZ0RJSUpBTkNQeWhxbFV6V0JjWXhGbWovYzJIcDYyNVpDNmZHZFVvczNzRzAyU1orZUtqMHdOVEFHQUFBQUFBQUFBQURBMVlkZ0FnRDBvdy9iZFV0WU1GeXlXNHlycFRmNS9OSWZEa3QveVF2dFM0cVIvbjJ4ZEUyR2NYVUJBQUFBQUFBQUFBREFlQVFUQUtBZnRWL0dZY2tnV2NiQjZaYitiWnQwb0N5MGIxeXk5T2d5S1NQV3VMb0FBQUFBQUFBQUFBQXdNQkJNQUlCK1V0Y2lIYWtJaksxbWFkRUlZK3ZwRFFYMTBnOCtsSXFkb1gzTHM2VHZMWkJzWnVQcUFnQUFBQUFBQUFBQXdNQkJNQUVBK3NubWd0QjQ3akFwTHNyL0JkNXhRZnJQN1ZLek43QnROa2xmbWlIZE04bll1Z0FBQUFBQUFBQUFBREN3UlBsdE1RQ0lIaDhWaGNaTG8zZ1pCNytrWjNLbFB4ME43WXUzU1k4c2xtWVBOYXdzQUFBQUFBQUFBQUFBREZBRUV3Q2dIN2g5MHY2eTBIYTBMdVBnZEV2L3NWM2FVeExhbDUwa1BiWk1HaFpuWEYwQUFBQUFBQUFBQUFBWXVBZ21BRUEvT0ZBbWVYeUI4Y1JVS2RsdWJEM2RjYUZCK3Q1bXFkZ1oycmRrcFBUd1FzbHVNYTR1QUFBQUFBQUFBQUFBREd3RUV3Q2dIK3dxRG8zbkR6ZXVqdTdhWFNMOXgwZFNveWV3YlRaSkQxMGpmWEt5c1hVQkFBQUFBQUFBQUFCZzRDT1lBQUQ5WUhjVUJ4T2VQeW85bXh2YWpyZEpqeXlXWmc4MXJpWUFBQUFBQUFBQUFBQkVENElKQU5ESEtwdWt3b2JBT040bVRVazN0cDV3K2Z6U1l6dWtUUVdoZmRsSjBtUExwR0Z4eHRVRkFBQUFBQUFBQUFDQTZFSXdBUUQ2Mk5haTBIaGVwbVF5cnBTd3VYM1N2MitUZHJUcjlMQmtwUFR3UXNsdU1hNHVBQUFBQUFBQUFBQUFSQitDQ1FEUXgzWkYyVElPelI3cGV4OUtSeXBDK3o0eFVmcnFMT05xQWdBQUFBQUFBQUFBUVBRaW1BQUFmY2p0ay9hV2hyWVhEUEJnUWwyTDlOMU4wcW1hMEw3UFRwTWVtR1pjVFFBQUFBQUFBQUFBQUlodVpxTUxBSURCN0dDWjVQRUZ4amtwVXJMZDJIb3VwNnhSK3ZyNmpxR0ViODRobEFBQUFBQUFBSzRPcnVKaVhmanpINDB1QXdBQVlGQ2lZd0lBOUtGZEphSHhRRjdHb2FoQit0WUdxYW81c0cyUzlQMEYwcXBzUThzQ2dFR2pwbG1xYVBTcnlTMlpaSkxMYTNSRkFEQnd4Rmo4OHZ1bE9KdGY2YkYrSlR0TU1wa0NId0FBOUtmcUxSL3F4TVBmVjlIVFQydnF6MytoK0NsVGpTNEpBQUJnMEtCakFnRDBvVjNGb2ZHOEFScE1PRlVqZldOOUtKUmdNVW1QTENhVUFBQzk1WFNWbEY4dDFUYWIxT0lsbEFBQUYydnhtdVQybVZUck1pdS94cVJUbFQ2NTNXNzVmRDZqU3dNQVhHVXk3LzJrWnIvNm1tUXhhLzk5OThwVlVuemxnd0FBQUJBV2s5L3Y5eHRkQkFBTVJwVk4waWYvRmhqSDI2VFg3cERNQSt4Tlg3a1YwdmMzUzgydE44bGlMTkovTHBIbURETzJMZ0FZTEk2VVNjMGVvNnNBZ0Nqajk4dHFjaXNuMlMySHd5R0x4V0owUlFDQXE0eXZwVVY3YnI1UlpvZERjOS80bTB4V0dnOERBQUQwRkIwVEFLQ1BiQ3NLamVjT0czaWhoQjBYcE85c0NvVVM0cXpTajVjVFNnQ0Ezbks2aWxBQ0FIU0x5U1NQMzZZelZYNDFORFRJNjZYVkRBQ2dmNWxqWWpUMTU3OVV3OUVqS25ucEwwYVhBd0FBTUNnUVRBQ0FQcktySkRRZWFNczRiRHd2L2QrdGtydTFPMjVTalBURUttbHF1ckYxQWNCZ1VkMGsxYnVNcmdJQW9wakpwQmFUUXlYVlRYSzVYQ3pyQUFEb2R3blRwbW5vTFd0VThJZmZHMTBLQUFEQW9FQXdBUUQ2Z05zbjdTOE5iVjgzd3JoYUx2YldhZW5SSFZMYk9qNXBEdW1uSzZWeHlZYVdCUUNEU2tXajVHWEJOQURvR2JOVlRzV3BycTZPcmdrQUFFT01mUEN6YWp4MVV0WGJ0aGxkQ2dBQVFOUWptQUFBZmVCd3VlUnFmZTEwYkxLVWJEZTJuamFiQ3FRbjlvYTJNK09sWDY2V3NwT01xd2tBQnFNbU42a0VBT2dOZm90RDlmWDE4bmc4OHZ2NXR4VUEwTCtTRnl4VWJQWVlGVDM5QjZOTEFRQUFpSG9FRXdDZ0Qrd3FEbzNuRDVCbEhMWVdTZis1UGJROUtsSDYyU3BwYUp4eE5RSEFZR1V5R1YwQkFBd1Nmci9jYnJkYVdsb0lKZ0FBRERIcW9TK3Fjc01IOGpxZFJwY0NBQUFRMVFnbUFFQWYyTnR1R1lmNW1jYlYwV1pmYWNkUVFtYTg5RDhycEhTSGNUVUJ3R0RXNGlXWkFBQzl3bXFYMSt0VlMwdUxmRDZmMGRVQUFLNUNRMis3WFg2dlZ6VTdkaGhkQ2dBQVFGUWptQUFBdmF5dVJUcGJHeGpiek5MMERHUHJPVm9wL2ZNV3lkUDZPbTZhUS9vSm9RUUFBQUJFQ2IvZnoxSU9BQUREMkZKVEZUdG1yS28vMm1wMEtRQUFBRkdOWUFJQTlMSkQ1YUh4OUNHU3hjQTN6WjZwbGI2N1dYSzNoaElTWTZTZnJHVDVCZ0FBQUFBQWdIQ2xMRmlnNm0zYmpDNERBQUFncWhGTUFJQmVkckFzTko0eDFMZzZDaHVrLzdOUmF2WUV0aDNXd1BJTm94S01xd2tBQUFEb0Ryb2xBQUNNbEx4Z29aekhqc3BkVTIxMEtRQUFBRkdMWUFJQTlMTDJ3WVNaQmkzalVOWW9mWHVEVk44UzJMYVpwZisrWGhxWGJFdzlBQUFBQUFBQTBTcGwvZ0pKVXQyK2ZRWlhBZ0FBRUwwSUpnQkFMMnJ5U0dkckEyT2JXWm8ycFA5cnFIRkozOTRvVlRVSHRxMW02ZEdsMHRUMC9xOEZBQUFBQUFBZzJqbXlzbVNKaTVQemVKN1JwUUFBQUVRdGdna0EwSXYybFVwdFRXYW5wa3NXVS85ZTMra09kRW9vY1FhMnpTYnAzeGRMYzRiMWJ4MEFBQUFBQUFDRFNmelVxWExtRVV3QUFBRG9Mb0lKQU5DTERwV0h4ak9HOXUrMW16elNQMjJTenRlSDl2MWdvYlJnZVAvV0FRQUFBQUFBTU5qRTUweFFBOEVFQUFDQWJpT1lBQUM5NkdCWmFEd3JvLyt1MitLVnZydFpPbGtkMnZldGE2WGxXZjFYQXdBQUFBQUF3R0FWbHpOQnp1TjU4dnQ4UnBjQ0FBQVFsUWdtQUVBdmFmSklwMnNDWTdOSm1wTGVQOWYxK3FWLzJTb2Rxd3p0KzhJMTBwcHgvWE45QUFBQUFBQ0F3UzQrSjBmeSs5VjQ2cVRScFFBQUFFUWxnZ2tBMEVzT2xFbisxdkcwZENuRzB2Zlg5UG1sSDM0azdTc043YnRua3ZTcEtYMS9iUUFBT3VOeHUzVms5eVlWNTU4d3VwU2c4eWNPNjhEVzkzUmc2M3Z5dFh1SFcxbmhXVldWWGVpejY3NzU5SS8wNGkvK1JiczN2TjRuNXk4clBDdG5YVTIzamkwdFBOUEwxWFN0dXJ4WWg3YS8zMi9YUTlkY1RZM3krLzFYbnRpSm9qTjVPcFc3V3lYblQvVnlWUUFBUkllNG5BbVNwS1l6L2ZkekZBQUF3R0JpTmJvQUFCZ3MyaS9qTUhOby8xeno5NGVrYlVXaDdWdkdTVitlMlQvWEJnQU1MS2R5ZCt2c3NYMlNwS2x6bDJua3VQNVBxZFhYVk9yMTN6K3U1c1lHSmFjTjFWMS8vNit5V0kzL2xTUC8rQUVkMzc5TmtqUjl3U3FaeldZMTFGWnA3WXYvSzFkem82YlBYNms1MTM5Y01YWkhyMTYzb2JaU3pyb2FOVG5yZS9XOGJkYjk1VWsxT2VzMWVlNVNMVjN6NmJDT2FXNTBhdk9ieityOGlVTmFkT085bXI1Z1paL1UxdWJROXZlMTgvMVhKVW1wUTRZcmE4TDBQcjNlMWNyamRzdGl0Y3BrTWwxMjNnZXYvRloxMWVXYU9PczZ6Vm0ySnFKcjdOL3l0b3JQblZUMnBKbktISjNUazNJQkFJaEs5bEdqSkVuTkY0cXVNQk1BQUFDZE1mNVZRZ0FZSkE2V2g4WXpNdnIrZXR1S3BKZU9oN2FYWjBuZnVyYnZyd3NBR0ppcXl5NG8vOWgrU2RLb3NWTU1DU1lrcHFScjZLaHhPbi9pa0dxcnluUmcyM3VhZS8zSCs3Mk9pMW1zdGt2MmVUeHV4U1VtcTdteFFZZDNyTmVaSTN1MDdMWUhOV3I4VkFNcWpGeDFlWEV3OERBaWUyTFl4OWxpN0dxc0QzUloyTEh1WmFWbWpOREljWlA3cEVaSm1qQmpvZlp0Zmt2dUZwZDJiM2hkbzNLbVhmSG0rV0RuODNybDlYcUNuNzBldDd3ZXR6d2V0enp1bHVDSDE5MGlkNHRMTGE1bWVkd3V1VjNOYW5FMXFhVzVTYTdtUnJtYW5ISTFPZFhjMkNCM2kwdWYvUHAvS0NtdDZ4OUNxOG91cU9oc25pU3BvYmFxdjU0dUFBQ0Roc2xra24zNGNEVVhFVXdBQUFEb0RvSUpBTkFMbWp6U3FlckEyR3lTcGcvcDIrdWRyWlVlM1JIYW5wUW0vV0NoZEhXL3pBOEFHQWdXMzN5ZmlzNGNsZGZqMGNGdDd5bG4rbndscC9kVEs2RXVXRzB4d2JIUDU1VmtVMHI2TU4zeDBNUGE5Y0ZmbGJ0emc1ejFOWHIzVHovWHJDVTNhZDdLTzR3ck5rd1hXbTh3bTh4bVplV0UzNFhBWXJWcTVTZStxTmQrOTZqY0xTNXRmUDBwM2YyVmY1TWpOdjZ5eDNuY2JwVVhuZTFXcmFQR1Q5WFpZL3RWV1Zxb2d4K3QwN0NSWXlNK1IxeGlpdUhmUjkyeGZlMUxPbjdnSS9tOFh2bDhYdm5iTFNYUzI2b3JpaThiVERpeWE0T2t3UGZBbkFFUUdBSUFJQnJaaHcrWDYwTGZMUVVHQUFBd21CRk1BSUJlY0xCY2FsdXRkMHE2RkdQcHUyczUzZElQUHBSYXZJSHROSWYwNk5KQUlBSUFBS01sSktkcDJyd1ZPclQ5ZlpuTkZwVVZuVFg4aHJLMVhjZUVRREFod0dLMWF0R045MnJVK0duYS9NWXphbTV5Um5TVDMwam5UK1ZLa2thT25hd1lSMnhFeHlhbkQ5VzFLMjdYOXJVdnFhbWhUa2QyYmJ4aVp3dG5YYlhlZXU0bjNhNjN6ZTRQWHV2V2NWT3Z2VjZMYjdtL3g5ZnZiMG1wR1hLN21udmxYQ2FUU2RZWXUySmlISXB4eE1vVzQ1RE5IdmlJaVhFb3h0NzE5MEdUczE0bkQrMlVKRTJadTB3SlNhbVh6TW5QTzZDTnJ6M1Y1VG04SHJjazZmeUpRM3I2OFc5Mk9XL1piUTlxL0RUYWVBRUFCaWQ3SmgwVEFBQUF1b3RnQWdEMGdvTmxvZkhNUGx6R3dlZVhIdGttbFRjRnRtMW02YkZsVW9xOTc2NEpBTGc2K1h3KzdmL3c3VzRkNi9WNlpJdXhhOEtNaGFxckt0UGVUWCtMK0J6VDVxK1FJeTZoVzllL21LVjl4d1N2OTVMSHMzS202YTYvLzFlVkZaMVY1dWljWHJsbWIvSjZQS29xQzcwQTd2ZjdWWngvUXBLVW1qRkM1UmZPZFpodk5sdVVuamxLNTAvbXl1ZjFkSHJPK0tSVTJXUGpOWFRVV0tVTkhhbjh2QU5kWG4va3VDa3lXeXhLU0U3cmhXZlRQYjMxdmREZmhvM08wZWdKMThoaXM4bGlzY3BpdGNsaXRjbmErdGxpdGNscUN4bEtXL3NBQUNBQVNVUkJWSHcyVzZ5eVdtM2FzK2xOMVZkWEtNWVJxOXUvOEwxUUFDSEczdTFsTUE3dldDK3Z4eTJiM2FIWlMyL3BkSTdmNTVQSDNYTEZjL245L3N2TzYrenZHQUFBZzRVOWM3aHFkKzh5dWd3QUFJQ29SREFCQUhwQmgyQkNINzRwOUtuRDB2NTIxL3JlQWlrbnBlK3VCd0M0ZXZtOFh1M3JaakNoemRFOW03dDk3UGpwOHpyY2pHNXVjdXFGSng3dTFybmFkMGw0OGVmL0hQYk4zVnMvL3gwTnljelNDei83Z1pvYkd5SytidHZOMnhNSHQrdDA3dTZJang4L2ZaNlczZnFBR2h0cTlmcnZIKzkwenVFZDYzVjR4L29PKyt5eDhYcndPLytqVGE4L0xWZVQ4N0xYS0RpWnE0S1R1WmVkYzg5WEgxSEtrRXpkL3crUFJmWUVvQ0daV2JyeC9xOUZkTXpoSGV0Vkw4bGtNaXRsU0dhUGEzQTFOUWIvTHM2ODdtUEJ2MWMrcjFkNSs3ZHF3b3lGc3NYWU5YenNKTjM2dVgvcThqd2Z2ZnVpS2tzTGxUazY1N0xMblNTbkQrdHh6UUFBREZUMjRjUFZVbDR1djhjams1V1gxZ0VBQUNMQlQwOEEwRU5OSHVsa2RXQnNOa25YRE9tYjYyd3JrbDdNQzIzZm5pTXR6K3FiYXdFQVlES1paRzNYYVNBU1hvOWJmcjlmSnBOSmxuYkxLRVJZUU1mdEs3eExPNUxhd3VYMytTUko3aFpYajY3dDkvbms4VVYrZkZ1dEYvOVpCTCsrWnJNc2xrdC9wYlBGMklPZkkzbStYYnBNa01QcjhYUUlmdlFHaTlVbXM5bmNxK2U4bWgzOGFLM2NybWJGSjZYb21vV3JnL3Z6OW0vVHRuZGUwSjZOYjJyTkE5OVNldWFveTNZTWFWc3l4QjRiUHlBN2l3QUEwQi9zbVlIUVlFdHBxZXdqUnhwY0RRQUFRSFFobUFBQVBYU29YUEszamllbFNUR1czcjlHUWIzMDZJN1E5cVEwNld1emUvODZBQUMwc1ZpdCt2ekRQKy9Xc2EvOTdqRlZGSi9Ya0JIWnV1T2g3L2R5WmRLb25Hbkt5cGtlOXZ6cXNpTGw3ZHNxU1pxeDZBYkZoN2trUWR2U0JRdFdmMEx1Q0lJSm5oYVg5bXg4UTM2L1A3Z3ZkZWdJVFo2ek5PeHpTRkpxNjd2bEU1TFRnbjhXZnI5ZkwvenNZVG5yYXJUd1kvZG8rdndWWFI1L2NZZUR3alBIbEQ1c2xHTGpFeStaMjloUUowZGNRc1NCZ0Mxdi9WRW5EKzI0OHNRSWZPeStyeXA3NG94ZVBlZlZxcUd1V3JrN1A1QWt6VnR4UnpEZzR2VjRkR0RydTVLa2hLUlVwUTNqeGdvQUFPR0lHUko0TjRxN3FvcGdBZ0FBUUlRSUpnQkFEeDJwQ0kybjlVRzNCS2RiK3NHSFVrdnJteEhUSE5LalN3UGRHUUFBdUJvTkhUSG1zamZrTDFadzZrZ3dtSkExNFJxTkdETXhvdXRObXIwNG92bTdOM1FNSlVoU1RVV0pzc1pQVTNKNno5WjhLaXM2SzJkZGpVd21rOFpObWFPRDI5YnE4STcxeWh3OVFhdnYrYnN1ajJ1c3I5WDZsMzhqczltc3hiZDhTdU9uWFJ1cXJiSlU3enovaElhT0dxdVZuL2hpdDdvVjlLZzdoZ0tCaTE3cDdvQU9kcTU3UlY2UFJ4a2pzcFV6WTBGd2Y5NitMWExXQlZwK0xienhYaFdlUHFxSzRuT1hQVmREYlpVa3FiYXlWUHUzdkhQWnVUWjdiRVIvUndFQWlCYTIxRlJKVWt0VnBjR1ZBQUFBUkIrQ0NRRFFRM2xWb2ZHVThONkFHVGEvcEVlMlNjV3R5MFBiek5Kank2UVVlKzllQndBd3VIaTlIcmxiWEJFZFl6WmJaQm1rNitTMlh3YkJFK0hYSlZMMU5aVTZ2R085VEdhenpHYUx2QjYzYkhhSDNLNW03ZnJncjdyaDNyL3YwZm5QSHQwblNjb2NuYU80eEdTMXVKclY1S3hYUzNQalpZLzdhTzFmNUhZMVM1Smk3TEVkSGp2MDBUbzU2NnAxOW1pMU5wbWYxdkk3UGg5eE9DRmxTS2J1L3NxL1JYUk1lelVWSlhyNXlVZTZmZnhBNW5GSEZyaG9IMnFKNUZpejJTeXpKZFM2Sy8vNFFaMDV1bGVTZE4zTjk4dlV1aVNIdThVVkRCYU1uVHBISThaTTFMWjNYdERSUFp2RHVrNU5SWW4yYkh6enNuTVNrdE1JSmdBQUJpVnJhekRCWFZWMWhaa0FBQUM0Mk9CODVSRUErbEZldTVEODVQVGVQZmN6dWRMK3N0RDI5eFpJT1NtOWV3MEF3T0N6ZmUxTDJyNzJwWWlPR1RkMXJsYmQvYVUrcXNoWU5yc2pPRzV4TlhVNngrLzNCMi9jOXNTMmQxK1ExK1BXNURsTFZIQXFWODY2R28yWk5FdGxoV2VVbjNkQTUwL21hdlNFOEplaHVGaCszbjVKMHBncGM4SSs1dnlKdzhGQXc3aHAxeW9yWjFxSHh4ZmZmTC9xcXl0MElmKzRUdWZ1bHNsczF2TGJQOWNyWDQrclhYTmpnNTcvOFQ5MTYxaFhrMU5QUC82TnNPZFBtTEZReSsvNFhIRDcrUDV0d2ZFN2YzeEM4dnZsODNubDlYZ2tTUmFyVFF0dnVGdVNsSjZacGV4Sk03dFZaM3RGWjQ3SjQyN3BVZmNNQUFBR01sdEthekNobW1BQ0FBQkFwQWdtQUVBUEZOUkxqWUhYZHBVVUl3Mkw2NzF6N3lxVy9uUTB0SDE3anJROHEvZk9Ed0JBdU9xcUs0STN4TVBSMUZBbktiQjh3S0h0NzRkOTNMQlI0elVzYTF6RTlWMkozUkg2RDdxNXlkbnBuUE1uRG1udjVyYzBmY0VxNVV5ZjErR2Q1K0U2ZFhpWENrN215bUsxYWZiU05TbzRsU3RKTWxzc3VuYmxIZnJnbGQ5cTJ6dC8xdkN2L0p0c01aRzNQeW9yeWxkOVRXVmdHWWVwYzhNNnBzWFZyRzN2dmlCSnNzZkc2N3FiUG5uSkhJdlZxaHMrK1JXOTgveFBWWDdobkU0ZDJxbVlHSWNXMzNKLzJMVjV2UjVWbFYwSWUvN0Y2bXNxcmp3SkVSazVib3JPbnpna1NjRnVHZTNOV2JaR0NjbUJkbCtUNXl6UjVEbExnbzgxT2VzVkc1OTR5VEhOVFU3VmxCZExDblR0YUsvb2JKN09IVDhvU1pxK1lHWHZQQWtBQUFZWXM4TWhzOTFPeHdRQUFJQnVJSmdBQUQxd3JGMjNoS2xEZXUrOEJmWFNEN2VIdGllbFNWK2IzWHZuQndBTWJxUEdUMVY2Wm1ScHR2UmhvN3A4ckxyOGduYSsvMnJFZFRqcnFpTTY3dG9WdDRVVlRDZ3JPcXZET3o2NDdKejRwSlRnelh0N2JIeHd2NnV4b2RQNVIvZHNWbVZKZ1RhLzhZemlFMU0wY3R6a3NPdVdwSWJhcW1BQVlQYlNtNVdRbk5yaDhYRlQ1eWgzMURpVkZwN1JqdmRmMGRJMW40N28vSkowT25lWEpDa3plNExpRXBMQ09tYkwzNTVYUTIzZ2hmUHJicjZ2MDV2TmtoUmpkK2ltVDMxRGJ6NzlJOVZXbHVyb25zMktUMHJWckNVM2hYV2R1cXB5dmZyckg0WTE5MnBpdGNWbzFwS2JJenJtK0lGdGFtcW9rOFZxMHpVTFY0ZDkzSkRob3p0czUweWZwL2pFRk5sajQrV0lqWmM5Tmw3YjNuMUI1NDRmVkhMNnNDN1BYWERxaU5iOTVVbE52Zlo2elYxK20yTGFkUnk1Y0RaUEg3enlPMG5TRi8vdnI0SmROYndlajdhOUUvaitUeG1TcWNsemxrYjBuQUVBaUNiV2xGUzVLd2ttQUFBQVJJcGdBZ0QwUUY2NzMwT25wUFhPT1pzODBnOCtsSnBiT3pHa09hUkhsMHBtdWlrREFNSTBadElzVGJsMldaK2MyMlozeUd5K2ZEZUJGbGVUL0Q2ZlRHYXpZdXl4Vnp5bnE0c3VCbDBwUEgxVWhhZVBYbmJPOERFVGc4R0VHTHRERnF0VlhvOUhUYzc2UytiV1ZwWUZ6NWVlbVJWeEtNSG44Mm5qYTArcHBibEp5V2xETldQUnh6cWROLytHdS9TM3AzK2t2TDFiTkdyY1ZJMmRFbjdxME8vMzYvU1JQWktrY1ZPdkRldVkzRjBiZGVib1hrblMyQ2x6bEROOTNtWG5PK0lTZE5PbnZxSFhmLys0WEUxTzdkN3d1dUtUVWpWaHhvSXJYc3RpdFNvcE5TT3N1anJqODNwVlcxVjI1WWxSeG1xTDBieVZ0MGQwVE9IcEkycHFxT3ZXc2UwNTRoSTZmSThWbmprVzdHaXdkTTJuWmJGMi9uSkE0ZW1qOG5tOXl0MjVRV2VQN3RPS083K2c0V01tU2dwOEgwcVN5V1Rxc05USDdnMnZxN2F5VkpKMDNVMmZsTmxzN25iZEFBQU1kTGJVVkpaeUFBQUE2QWFDQ1FEUUE4ZmIvUjQ2T2IzbjUvTkwrdUZIVW5Ici9SbWJXWHBzbVpRU2ViZG5BQUQ2eE0yZit1WVZ1eHE4OXJ2SFZGRjhYa09HajlZZEQzMy9zbk05YnJlZWZ2d2JWN3l1eitjTGpzMFdTNWZoQ0krN1JWTGdobkI3Y1FuSnFxK3BWR045elNYSEhOajJYbkE4ODdyT1F3V1hzMnY5WDFWeS9wUk1KcE9XM2ZaZ2x6ZDhNN1BHYThLTWhUcDVhSWUydlBXODBvZU5VbEphZURmekwrUWZWMU5EblV4bXM4Wk5uWFBGK2VVWHptbm4rNjlJa3VJVFU3VDA0NStSdThYVjVSSVNQcDlQSDczN29ySW1UTmVxdTcrazkvNzhDL204WG0xNTYza056NTU0U1FlSU5rbHBHY29ZT1VaSnFSbGErWW1Id25vdW5hbXZxZFQ3Zi9tVkpJVVZaa0ZrM0MwdWJYdm56NUtrU2JNWEI0TUduVmwwNHozS0hKMmpMWDk3WHM3NkdyMzkvRTgxZC9tdGdjNFBiY0dFZHNHRGlwSUM1ZTRNZERDWk9PczZqUnczcFErZkNRQUF4ck9scEtpRnBSd0FBQUFpUmpBQkFMcko0NU5PVlllMkovZEN4NFRYVDBxN1MwTGIzMXNnNWFUMC9Md0FBRVE3bjljVEhNOWJlYWRtTE9xOERmMkx2L2dYMVZkWFhCSk1TRWhPVTMxTlpYQlpnemIxTlpVNmVXaUhKQ2s1YmFqR3RuWlpDTmVwM04wNnZHTzlKR242Z2xYS0hKMXoyZm5YM1h5ZlNzNmZWSDFOcGRhKytMKzYvYUh2ZDJpVjM1VXpyZDBTa2xJelZGcDRKcmkvcnJYTFFITmpnODZkT0JUY1gzSGhuSHhlcjB4bXM2NjcrVDd0My9LTzh2WnQwZDFmZWFUVGtFRngvZ2tkMi91aGp1MzlVTmZmL2prdC9maG45T0diejJuSm1rOTNtTy96K2VSMk5RZTNwODFib1duelZraVNYRTJOVjN3ZVhZbXh4MnJOZzk4T2JyZWR5MlF5S2NaQlVLR25kcjcvcXVxcXloV2JrS1FGcSsvcWRFNURiYlZLQzA5ci9MUnJOWGJLYkdXTUdLUDFyL3hHNVVYNUtqaDFSRE1XZmF6VDRNK1F6Q3pkKzdVZjZ1U2hIUkV0UFFFQVFMU3lwYWFxTVQvZjZESUFBQUNpRHNFRUFPaW1rOVdTTi9DbU1ZMUtsT0p0UFR0ZmFhUDAyNE9oN1ZXanBlV1JMUThPQU1DZzVmRzRnK1BMM2NnUDNqaTFYaHhNU0pkMFVuWFY1UjMyNzkzME4vbGJ1ekhNVzNsSFJDM29Td3BPNjhNM241VVVXQUppM3NvN3JuaE1qTjJoNVhkOFhtODkreitxcVNqUitwZC9veHZ2KzFxWFhSYmFPT3NDblI1cUswdTE3c1VuTDNtOHNyU3d3LzZIL3VWSkphWU9VWE9qVTBOR1pHdjl5NytSMysvWHFjTTdOV3ZKVFpjY2Yvcklia21TeFdyVG1NbXpGR04zYU9qSXNVb1prdGxoWGxuaEdmM3RtUjlmOFhuMkZwdmRvYzk5NzRsK3U5NWdkT2JvUGgzYis2RWthY21hVDhzZUczZkpISS9icmJVdi9sSlZwVVU2Y1hDN2xuMzhBU1VrcCtyV3ovNlQ5bTk1UjlQbXI1REZhcFc3eFNWSmwzVGVTRXJMME56bHQvYjlrd0VBWUFDd0pDVEk2NHhzS1RJQUFBQklMUHdJQU4yVTErNE5sMU42b1Z2Q1l6c2tkMnVYNmhTNzlNM0kzckFKQU1DZzVtb012ZmhydTB3d3dkc2FZTGo0eG1seStqQkpnWmIyRFhXQmxrZGxSZm5CYmdrWkk3STFOb3dsRXRyVXRBWUV2QjZQYkhhSFZ0MzFwU3VHQzlwa2pzN1J6TVUzU3BLS3poelR4dGVmNnJCVVJXZVMwNGRxeVBEUmwzekVKaVFGbjIvNy9aSTBjZVlpelZpMFdnbEpxUm94ZHJJazZlanVUZko1dlIzTzdXcHExS25EdXlRcEdFcVFkRWtvQWRHbm9xUkFtOTk0UnBJMFljWkNqWmswVTVMazlYaFVVMW1xOHlkelZYenVwS3cybTZiUFh5bXJMVWFGcDQ3b2xWLy91ODRlM1NlTDFhcHJWOXltMlBoRVNWS0xxMGtTeTIwQUFLNXVscmc0ZVJzSkpnQUFBRVNLamdrQTBFM3Rnd21UMDN0MnJyZE9TMGNxUXR2Zm5kL3pEZ3dBQUF3bXJxYlFpNzl4OFVsZHpndStvL3VpOEVMYTBCSEJjV1ZKZ2VJU2t2WFJleThHOXkyODhkNndhNm12cWRRN3p6OGhWNU5USnBOSksrOThTTW5wUThNK1hwTG1YbityU2d0T3EvamNTWjA5dWsrYnpFOXIrUjJmNzdKanc2SXU2dHU5NFEwZDJQcXVobzRjcTFzZStNY3VyemYxMnV0VmRPYVluUFUxT25sb2h5Yk5YaHg4N05pK0xjRkFSOXV5RE9HNDdmUGYxYkNzY1dIUGowVGI4NHBXRlNVRndTNEZrV3BiYnNUamRtbkwyMy9xMWprbXpGaW94T1IwdmZQY1Q0TmRST3FxeXZUcWIvNUR6cnFhRG4rZnJsbTRXc096SjJqUzdNVWFPbXFjMXIvOG0wQTNqMWQrcTVtTGI5VDhWWGNHNXpwYlF6MnhsL2s3Q0FEQVlHZU9qWld2c2Z0TFdBRUFBRnl0Q0NZQVFEZmxWWWJHazN2UU1hR3lTZnIxZ2REMnl0SFMvT0hkUHg4QUFJTlJRMTBvRVJpYm1OenBISS9iSFZ5V3dSYlRNWmlRbmprNk9DNHZ5bGQxMlFXVkZ3WFdCcDQ4ZDZreXM4YUhWWWV6cmtadlAvL1Q0QTNhZWF2dTFPaUoxNFQvUkZxWkxSYmRjTzlYOUxkbmZxVHE4bUtkenQydGx1WW1yYjdueTdMYWVqK2RtRDFwcGxLR1pLcW1va1I3TnIycGNkT3VsUzNHcnBibUpoMzZhSjBrYWRpb2NYMFdOTGphMUZlVksyL3ZsaDZkdyt2eGRQc2NHY096bFRwa3VGek5vWnNtcFlWbk9zeXhXSzFLU0VwVHhvanM0TDdVak9HNjQ0c1BhK05yVCtuYzhZT1hkTTFvKzc2UFMwcnBWbDBBQUF3R2x0ZzRlUWttQUFBQVJJeGdBZ0IwZzlNdEZUVUV4aGFUTkw0SHI4MCt2bE5xYnUyb25HS1h2aDUrRjJrQUFLNGE5ZFdoMWtJSlNhbWR6bWxyTXk5ZDJqRWhJVGxWOFVtcGN0WlY2MVR1TGpYVzEwaVNZaE9TdEdEVko4S3JvYVpTYnovLzAyQXRVNis5WGpPdisxaEV6Nk05ZTJ5Y2J2cjBOL1htVS84bFoxMk5DazdsNnExbmY2d2I3djJLNG52NXhxL0paTkxjNWJmcWcxZCtwOGI2V3UzWitLWVczWGlQOW4zNGR2RGQ4M09YMzlhamF4emRzMWs3MzMrMVc4ZmU4OVZIbEpEY0MydGpEUkFtczFsV1cweTNqdlY2M1BMNy9aTFU3WE9ZTFJiWlkrTTBMR3U4ZkQ2dmt0T0dLaWsxUTBtcEdVcE15MUJpY3JyaUVwTmxNcGt1T2RZV1k5Y045LzY5enA4OHJPeUpNem84VmxGU0lFbEthVjBhQlFDQXE1RWxOckNra2JleFVaYTRPSU9yQVFBQWlCNEVFd0NnRzQ2MTY1WXdNVTJ5ZHQ1MStZclc1VXNIeWtMYjM1MHZKWFh2OVdjQUFBYTE2dklMa3FURWxQUXViOWEyYjAvdmlJMi81UEdSNDZib3hJR1BPb1FjbHQvK09jVTRZanZNOC92OWw5eXdyYWtvMFR0L2ZFTE91a0NnWWN5VTJicnU1dnU2OTJUYVNVaEsxVTMzZjBOdlB2TWp1VjNOS3I5d1RxLzkvakd0dXV0TEdwNDlJZXp6K1B3K09ldHFWRjlicVlhYVNybWFHelZ0M3ZJT2M4Wk5uYXNqb3plcTVQd3A1ZTc4UUk2NGVPWHUvRUNTbEpVelhTUEhUZTdSYy9GNlBNRmxBeUxWZGlOK3NCZ3plWlkrLy9EUHUzWHNhNzk3VEJYRjUyV1BqZGVEMy9tZkh0VngyK2UvRTlhOGRYLzVsWXJPSEx2aXZMWS8zLzFiM3RHQnJlOTFPUzgySVVuM2ZlTS93eXNTQUlBbzB4Wkc4RHFkQkJNQUFBQWlRREFCQUxvaEw5Uk51dHZMT05TNHBGL3VDMjB2ejJJSkJ3QUF1bEpSZkY2U2xKb3hvc3M1enRZdUNKSmtkMXo2SXZHNEtYTjA0c0JId2UyWmkyL1VxUEZUTDVtMzZmV25KVWtUWjEybmtXTW5xNlRndE5hOStHUXcrSkNWTTEwcjczeElOUlVscXEwczdiSWVqOXN0S2RCcElUL3ZRSmZ6eGt5ZXBUVVBmRXRyWC9pbG1wejFhbXFvMDl2UC9VUXpGOStrdWN0dmxkZmpWa050bFJycmE5WGtyRk5qUTYwYTYydlYyRkNyc3FLemtxVGkvQlA2OHhQZkQ1NHpQVFBya21DQ0pDMzkrR2YwMTk4K0txL0hyVDBiMzVRVTZDNngrSmI3dTZ3dlVuR0p5YnIzYXorODRyeXFzaUs5K2RSLzkvaDZMYzFOMnZuQlh5VkpzWEdKdW5aRnp6by9YSTI4SG5kRW9SS3Z4M1BaeHowdHJwNldCQURBZ0dWdURTUDRtbGpPQVFBQUlCSUVFd0NnRy9MYWRVeVluTjY5Yy96WFRxbXg5VFhkRkx2MHpiazlyd3NBZ0dqVDNGZ2ZISnZObGs3blZKY1hxOGtabURjc2EzeVg1eXJPUHg0Y3gxKzBMSURQNTlPcDNGM0JiVnVNWFhPdnY3WFQ4MVNXRnFxNjdJS2NkZFh5ZWIxNi82VmZCVy9FamhvL1ZUZmMrL2V5V0swNmVXaUhEbTViZTRWbktGMDRtNmNMWi9PNmZQeEwvL3ByWll6STFtMWYrSjdlKzlQUFZWdFZKci9mcjlMQzAvSjV2VHEyOThPd2xrZ3dtYzFLU0VwVlFuS2FzaVpjMCttY2xDR1ptcmZ5RHUxWTkzSnczNHhGTnlneHBacy8wSFJXaDhra1c0ejlpdk1zVmx1dlhLK2s0TFR5OW02UkpFMmVzNlJYem5tMVdYREQzWnE5dE91YkswM09lbjN3NnUvazkva2tTZkZKcVZyMHNYc1VtNURVNlh5emhaY2FBQUNEbDhVUldETE02M1JlWVNZQUFBRGE0OVVDQU9pR28rMkNDVk82MFRGaFU0RzB1eVMwelJJT0FJREJ6dDNpa3RmamtTM0dMb3MxOEd1SXE2bFJ1emU4SHB5VDBNWE44Y0xUUjRManpPd0o4dmw4T3JabnN4S1MwMlNQUzVEVkZxT0tDK2VVdTNPREpNa2VHNitVSVpuQlkzdytuemE5L3JSTzUrN3VVTS9KUXpzdXVaSHQ5L3RWVnhWWVp5azVmWmlHalJxbllWazV1bkEyVDltVFptclZYVjhLMW0reFdMdGNWa0lLdGIwM21jMnloSEdqTmlsMWlHNzd3bmUxOW9YL2xTVGRlTi9YWkxYWkZKZVlFcmllMWFxRXBEUWxwZzVSUWtxNkVwUFRWVlo0UnVkT0hOTHc3QWxhOCtDM0wxbUM0bUpsUmZrNnZHTjloMzBIdHI2cmhPUTBUWnk1NklvMWhzUHY5OHNkeGp2bXZSNTNyMXl2dE9CMGNKdzlhVmF2bkhNd2EzRTFxN0trUUpVbEJhb29QaSsvMzZjVmQzNmh5L2srbjAvclh2emZZQ2hCa3B4MTFkcnk5cCswNUpaUGFkdzAwclVBZ0t0TGFDa0hPaVlBQUFCRWdtQUNBRVNvdEZHcWErMTBHMmVWUmlSRWRueGRpL1N6dmFGdGxuQUFBRndOTHB6TjA3cS8vRXBTNEIzMVpvdWxRenQ0aTlYYVpUZUVrNGQyU2dvRURvYU9IQ3V6MmF6RE85YXJ2cWF5MC9uWExGd2xzOWtzS1hCVGRlTmYvNkF6UndQLytjWW1KTW5qYnBIYjFheGRIN3ltN0VrekZSdWZHRHkyb2JZcVdGZmEwSkdLY2NUcXB2dS9ycng5V3pUbDJ1dUQ1NVdrdWN0djFkemxuWGRka0tRL1AvRjlPZXRxTkhIbUlpMjc5WUVyZm8wa3lSR1hvRFVQZmx0ZWp6dllkU0I3NGd4OSt0di9yYmhPM3AyK2U4TWJPbmZpa014bXkyVkRDVDZmVDRkM3JOZmVUVzhHbjEvR3lERXFMOHFYMStQUjVqZWVWWDdlQVMyNjhkNGVkMDlvcksvVk0vL3ZIM3AwamtpVUZnYUNDYllZdTBhT25keHYxeDNvZkQ2ZjZxckxWVjFhcEtxeUlsV1hYMUJWYVpGcVc0TTNiVWFNbWRUbE9UenVGbTE4N1NrVm5BcUVnMll0dVVrWkk4ZnF3emVmazZ2SnFROWUvWjN5angvUTRwdnZsejJXTmJZQkFGY0hTM3k4Sk1uYjNHeHdKUUFBQU5HRllBSUFST2g0VldnOGJVamt4Lzk4cjFUZkdteElqR0VKQndEQXBmeCtmMFRydlV1U3orY05qcjFlVDFqdldPK0sxUlp6eFhmZVJ5cHQyS2pnMk8vM2R3Z2xtTXhtTFZoOWx4S1NVaTg1cnZ6Q09WV1dGRWlTeGs2WkhRd0dwR2RtWFJKTU1KbE1takozbVdZdXZrbFNvUDM4eHIvK1FVV3R5eWdrSktkcHpRUGZVdjd4QTlyNS9xdHlOVG0xOGJXbmROT252aEU4YjAxRnFLVlIrdkRSa2dLaGlXbnpWL1Q0YXhBdXE4MG1xeTIweklFdHhoN1cwZ2hkS1RxVHArM3JYbEoxMlFWSmdhLzNvaHZ2MWJSNXkzVnM3eFp0ZS9jRitYMCtuVHQrVUlXbmoycnluQ1c2WnVIcUhnVVVMdGRKb2pNWGY3KzFmVDlmNmZ2UTUvT3ByUENzSkNscndqWEJiaGJSek8zcW5ac2NSM1p0N0xCa3g4VnNkb2N5aG1kci9QUjVuVDVlV25oR205OTRWcldWcFpLazdFa3pOWGY1YlRLYnpjcjQ4di9WcHRlZjFvWDg0enFkdTF2RjUwN28rdHMvcDFIanB2Uks3UUFBREdUbW1NRFBPVDVYOTMvZUJnQUF1QnBGLzZzMkFORFBUbFdIeGhNdXZYOXlXYnVLQThzNHRQbW5lU3poQUFDNFZHMWxxVjUrOHBGdUg3OTk3VXZhdnZhbGJoOS81OS85czRaa1puWDcrTTRrSktkcDNxbzc1Zk42NWZmNzVQZjVaREtaRkorVXFzenNDVXBKSDlicGNmczJ2eFVjVDVtN0xEaSs3cWI3ZE0yaUcrUjJOY3ZuODhwcXRTbHQyS2hnOTRQaWN5ZTE0YSsvVjJOOXJTUXBPVzJvYm5ud1cwcElTdFgwQmF0MC9zUWhGWjg3cWFJengvVCtYMzZsWmJjOXFOajRSQjNmdjAxUzRPWjliMzhOK3BQZjc5ZjVrNGQxY090N0tpMDhFOXlmbURwRXkyNTlVQ1BHVEpRa1RabTdWQmtqeCtqRE41NVZaV21odkI2M2p1emFxS083TnlscndqWEttVDVQb3lmT2lDZ1lFWitVb2svOTQvL3JVZTF0eXpQRXhpVmVkbTVGOGZuZ2toQmpwOHp1OWpVSGlvcVNBdFZWbDB1U0hMSHhQVHBYMW9UcHdXQ0N4V3BWMnJCUnloZ3hSaGtqeG1qb3lERktUaC9XYWZDam92aThEbXg3VDJlUDdndnV5N2xtdnBiZCttQXd3Qk9mbEtKYkh2aEhIZHkyVm5zMnZhbkcrbHE5KzhlZmFjYWlHM1R0aXRzSFJVQUVBSUN1bUZwL0x2SkhHQ1FHQUFDNDJ2RnFBUUJFNkdTN1lFSk9CTUVFcDF2NjcxMmg3ZXV6cE1VamU2OHVBQUQ2eXZEUkUzVEhGeCtXSktVTXlleldPVXdtazJZdHZqR2lZODZkT0tUekp3OEhhc2llb0NHdEhReWt3STNSK0tTVVRvL0wyN2RWVzkvK2sveCt2eVFwYzNTT1Z0MzlkOEdsRU14bXMxYmY4Mlg5N1prZnE2YWlST2RQSHRhZm4vaStZdU9UNUt3TC9FZWZtVFUrNG5mOUR3UXRybVlkMlBxdVRoN2FFUXhsU0lHZ3hiUjV5M1h0aXRzdkNSa015Y3pTSFYvNmdYSjNidENCcmUvSzFlUU1CQnRPSE5MNUU0ZTArcDR2aDNYVGYrTE1SY3JLbVNhejJSSjJ2Vzg5OXhOWnJUYkZPT0lDZFpsTUtpL0tEM2JKU0IxMitSK1cyZ0lNRnF0Vm84WlBDL3U2UnFxcEtORmJ6LzFFanRoNHhkaGpaWTJ4eTJxMXllTnVVVW5CNmVEM2JVcEd6OWI2U2trZnB1dHYvNnhTTTBZb2ZkZ29tUzFkLzdrME9ldVZmMnkvVGg3YTBTSElZckhhdE9DR3V6UnQzdkpMampHWlRKcTE1Q1psWmsvUStwZCtyU1pudlE1dGYxOUZaL08wOHE0dmRoazJBZ0FnMnBsYk8xdjVXZ2dtQUFBQVJJSmdBZ0JFNkhSTmFCeEp4NFJuY3FXYTFpNS9pVEhTUDdDRUF3Q2dDL2JZZU0yTThDWitiNHFMVCtxd0hlT0lWY2FJN0g2dm8vMnlDdk5YM3hYMmNTUEdURkpzUXBJYTYyczFZOUVObXJmcXp1QTd2ZHM0NGhKMDYrZS9vdzJ2L0U1RlovUGs4M3FEb1FSSm1yNWdWYytmZ0FGc01YYlZsQmNIUXdrbXMxa1RaaXpVbkdWckxyczBnOWxzMW94RnF6VjV6aElkMmJWQlIzWnZVbE5EbmVhdHVqUHNUZ1QyMkRqWlkrTWlycm5nMUpGTzkxdXNWczFadXVheXg1WVdCb0lKSThaTVZvemRFZkcxalpDVW1pRlhrMU5ORFhXWG5UZnp1cDcvR3pCeDVxSXJ6dG05NFhVZDNMWTJHSWlRQXFHRDhkUG5hZDZxT3p0ZFlxVzl6S3p4dXVOTFA5QzZGNTlVWlVtQktrc0s5TTV6UDlXOVgvK1BEa3VTQUFBd1dKaHNnWmZVL2ExZG13QUFBQkFlZ2drQUVBR25XNnBxWGZZM3hpSU5EN1BEYmtXVDlPYXAwUGJmeldRSkJ3QkExMkxqRXpWLzFaMUdsMkc0R1l0dTBJWDg0MHBLR2FLaEk4ZUVmVnhTV29adStjdy9xcmFxVEdNbXpleHluaU0yWGpkLzVoOTA4dEJPblRpd1RkWGx4WXFOVDlUMEJhczBadktzM25nSy9jNWtNbW5wclErbzZjVW5sVDE1bGliT1hCVHNGQkdPR0x0RHM1ZmVvcG5YM2FpaXMzbkt5dW5iTGdSakpzMlMvSDc1dkY3NS9EN0o3NWMxeHE2VTlFeE5YN2pxaXUrNkx6a2YrQUVybXY2OHpCYUxVb2NNVjJWcDRTV1AyUjF4U2hzMlVuT3V2MVhEc3NiMVN6MlQ1eXpWNFIzcjVmVjRaSStOMTRRWkN6UnQzZ29scFdXRWZZNkVwRlRkOXZudmFQTWJ6K3JjaVVOYWVmZVhDQ1VBQUFZdGs2VXRtT0ExdUJJQUFJRG9ZdkszZjFzRUFPQ3lkcGRJRDM4WUdNL0lrSDZ5SXJ6akh0OGhmWEErTUI2UklEMTdpM1RwaXI0QWdNRmk3d1dqS3hnOG1wdWNzbHBqdU1tSlFhbnQxL0cyenhkMzl1Z3ZaNDd1bGQwUnArSFpFeSs3NUVNNGFpcEt1cjNrUzFkc0ZZYzBaTWdRWldSa3lNYS9CUUFBZzdtS2k3Vjk0VHhOZXZ5L05QeFRuemE2SEFBQWdLaEJ4d1FBYmRqN2V3QUFJQUJKUkVGVWlNQ3BVSWRuNVlTNWpNUFoybEFvUVpLK09wdFFBZ0FBNFhMRWh0bWVDSWhDSnBPcHcyZWpqSnZhZTJ1TTlYWW9BUUNBZ2Naa0NRUUovVjQ2SmdBQUFFVENtTGRqQUVDVU9sVVRHdWVraEhmTWJ3K0d4bFBTcFlYRGU3Y21BQUFBQUFBQTlJL2dVZzRFRXdBQUFDSkNNQUVBSW5BNndvNEpSeW9DeXorMCtZZmVlek1hQUFBQUFBQUErbHZyMGt0K0g4RUVBQUNBU0JCTUFJQXd1YnhTWVVOZ2JERkpZNUt1Zk13djlvWEdLMGFIMzJVQkFBQUFBQUFBQTQvSjNMb0VrODl2YkNFQUFBQlJ4bXAwQVFBUUxVNjNXOFpoYkxKa3ZzSlN3QjhXaHBaK3NKaWtMODdvdTlvQUFKZlg0cFY4a3Z6K3dPdUhmclYrYmgxNy9aMC9kdkV4bmM3cDVCZ0FBQUFBZzVQSmJKSEVVZzRBQUFDUklwZ0FBR0U2V3hzYWowbSsvRnlmWC9yTmdkRDJuUk9rWVhGOVV4Y0F0R254QnJxN3RIMXVQL2I0QWpmZnZUN0owL3JaNisrNDM5dlovb3NlaStSWVg3dVB5OTNJdjF3UTRPTEFRRmRCZ0pZQjlKcWcyU1E5dnRqb0tnQUFBQUQwQ1paeUFBQUE2QmFDQ1FBUXB2YkJoTEZYQ0NhOGMwWXFiUXlNNDZ6U0E5UDZyaTRBQTF0OVMrQ21lWE5yU0tEWkk3WDRKSmNuRkJ4bzdpSk00UEowc2QvYmVRZ0JBQUFBQU5DM1RLM0JCUGxaeWdFQUFDQVNCQk1BSUV4bkwxcktvU3N0WHVtWjNORDJwNmRLOGJhK3F3dEE5empkVXBOSGF2UklUZTVBT0tEWkU3cko3Mm8vN21xZlIzTDdBdWR4dFE4ZXRJWU4wRHRzNWtBWEFwTWt0WDV1VzA3SEpNbGs2dmhabmV4ckcwdnR6aFhHdks2dWNibHpYV21wSHdBQUFBQlJ6TVFQL0FBQUFOMUJNQUVBd25TcWZUQWhwZXQ1cjV5UWFseUJjYnBEdW10aTM5WUZYQTNhUWdPTjdjSUV6WjdXY2V1K3RuQ0EweDNZMTl3V092Q0V0dHVPSFVodC8zdUx3eHE0Z1c4eFNWWno2OWdzV1Z1MzJ6N2E5Z1VmYi9zd2hSNjN0YzI5Nk5qMmM5cTJMeDUzZGwzTHhjZTJlOHh1TWZvcjF6ZjJYakM2QWdBQUFBQjlnbHdDQUFCQXR4Qk1BSUF3VkRZSGJuWktnWnRvR2JHZHo2dHJrVjQ4RnRyKzBzekFqVGZnYWxmWEV2Zzc1SFJMemhhcHdkMzYwYnEvL2RoNTBmNzZGcU9yajB5Q0xSQVNpTFVHUGp1c2dYODNZc3hTak9XaWozYjc3SmJBVGYzMmoxL3B1Rmgra2dNQUFBQ0Fma1l5QVFBQW9EdDRPUnNBd3RCK0dZY0pxVjNQKy9PeHdMdXhKU2s3U1ZxZDNiZDFBZjJwcnFYMXc5WDYwVHB1Y0xjR0R5NEtHVFM0UThzbEREUnROL1ZqclpMRElzWGEybzNiQlFyaXJKSzlmY2lnM2VQdDU4VmFBNEVFQUFBQUFNRGdacmJialM0QkFBQWdLaEZNQUlBd25LME5qY2NrZHo2bm9rbDY3VVJvKzV0eis3WW1vQ2VxbTZYYUZxbmVGZmhjNTVKcTI0VU42bG9DblFwcTJvVVFqSlJna3hKaXBQald6NDcyd1FKcjUrUGdSMXNIQTB2Z2N6d0JBZ0FBQUFCQVQ1bm9uQUFBQUJDSlFSRk0yRkNhcTMzVlozWGVXYUdDeGtxanl3RXdTQ1VPRDN6ZTNDaHQzdEw1bkxqTTBQaVJQRWw1ZlY0VzBIZHNyUjhKVXFMUnRVaHl0bjZVdGUzd3RINE1jRmx4NmNxT3o5Q2MxTEZhTVd5YTBlVUFBQUFBQUhyQTUzSUZCbjYvc1lVQUFBQkVtYWdPSnRTNkcvWExFMnUxcCtxMDBhVUFBQUIwcXFDeFVnV05sZHBhbnFlZGxTZjE5WWszS2NIcU1Mb3NSTEhLa2tLZE9QaVJKR24weEJrYU9YYXlvZldVRlo1Vi92RURrcVJyRnE1V2JQeEFpREwxclQwYjM5VDVFNGVVa2pGY0t6L3gwQlhuNSs3Y29OTzV1elYrK2p4Tm5yTlVWaHV0V3dBQUFLSlhheUNCamdrQUFBQVJpZHBnd3FHYWMvcEozdHVxZFRjYVhRb0FBRUJZZGxhZTBxbDl6K3IvVFA2NHBpU05OTG9jUkNHLzM2OHRiejJ2OGd2blpJK04xK3hsYTR3dVNXVVg4blZ3MjFwSjBzU1ppNjZLWUVKRGJaVXFTd3RsTXB2RG1wKzNiNHVxeTR2bHJLL1IxSG5MKzdnNkFBQUE5S2xnb3dTQ0NRQUFBSkdJMm1EQ3VwSkRoQklBQUVEVXFYVFY2KzBMK3dnbW9GdU83ZDJpOGd2bkpFbnpWOTBwUjJ5OHdSVkpQcTgzT0RhYkxiMSsvbmVlZjBJVkpRVzlmdDV3M1B1MUg4b1IxN092Y2NuNVU2b3VMNVlrVFp1L1F1WXd3d3dBQUFBWW1QdytueVNGSFZJRkFBQkFRRlFHRTdhVTUybGIrWEdqeXdBQUFPaVdiZVhIdFNCOWdwWm1HTnVDSDlHbHZxWlN1emU4RnR6ZXZ2WWxiVi83VXE5ZlorcTg1VnF3K2hOaHovZTRYY0d4MVJiVDYvVzRtaHZsYW5MMitubkQwL04xZy9kdmZWZVNaTEZhbFQxeGhob2I2c0k2THNidTZKT3ZKd0FBQUhySXoxSU9BQUFBM1JHVndZUzF4UWVNTGdFQUFLQkgxaFlmSUppQXNQbThYbjN3NnUvVTB0d1UzT2R4dC9UUnRUd2R0dDkvK1RmS1A3WS9yR1AvOU5QdmhYMmRwUi8vakNiUFdYTEZlZFBtcjFCamZlMFY1em5ycW5WMHoyWkowdWlKTXpSczFMZ09qK2Z1MnFDbWhqckZ4aWRxK29KVllkVm90ZG5EbXRlVnNxSjhGWjQ2SWtueWVqeDYrY2xId2o1MndRMTNhY2FpRzNwMGZRQUFBUFFCZ2drQUFBRGRFcFhCaExMbThONWxCQUFBTUZEeDh3d2lzWDNkeXlvdnlwZkpaTkx5TzcrZ3pLeWNQcnRXak4zUlorZnVqb2t6RndYSGZyOWZ4dzk4cElrekZzcHM2YmhzUkduQm1XQXdZZVM0S1pvK2YwV0h4ODhjMmFPbWhqbzU0aEkwYThsTmwxeW5wckpVa3BTU1BxelhhdCs3NmMxZU94Y0FBQUFHaHRCU0RnUVRBQUFBSWhGMXdRU2YvS3AwMVJ0ZEJnQUFRSTlVdXVybDlmdGtNYkV1S1M3dndOYjNkSFQzSmtuU3dvL2RvNXpwOC9yMStqTVczcUNjYVYxZmM5dTdMNmpKV2EvRWxIUXRXSDNYWmM5VlgxdXBuZSsvMnEwNldwcWJ0TzR2VDZyNDNFbVZuaitsNjIvL2JMZk8weG1QdTBYclgvcTFHbXFydEdUTnA1Vnp6ZnpnWTM2L1gxNVB4eTRTZnI4ditKakg3UTd1TjVsTXNsZ0R2MkxsNXgxUTRlbWprcVM0eEdRdHYvMXpWMXdZWXQvbXQxUmFjRnFTbEppYzN0T25CUUFBZ0w3UStyT2d6UHd1QndEL243MzdqbStydXZzSC9ybFgwL0xlZThkMmJHYzZ6aVo3QUlFTUNLV01NbHU2ZUVyNzY5UDF0SDNhcDN1WDBkTFNBYlNNUWlrUVZuWklRaUJrTzRrekhLODQzbnZJUTF1NnZ6L2tYRnVla2l5UGhNLzc5ZUtGN3RVNTV4N1praUxyZk0vM1MwVGtpV3N1TUVHRUFJY1BhcjBTRVJFUlRTWUhKQVlsMEtpS1RoN0NpZjF2QVhBdWVsOHErQkNYQ2o3MCtYVVdycnNEaWROeWg3d3ZPakZ0eVBNQTBOWFJDbU9QTTJnNE5qa1RxVGw1STE2bnBhRjYxTGs0SEE2SVEzekpxOUpvb1ZDcEFRQWxaNDhnT0NJR2M1YmVPT3A0N3Zobys3L1EzbHdQQUxoNDhnT2s1ZWJMYzZpdHVJU2RMejA1WkwvV2htbzgvNHV2eU1jYVAzL2MvODNmd1dhMTRNanUxK1R6aGk0OVRJWnVwSThRVkZKZGRrRU9Tb2hMeVJyMVowbEVSRVJFazBOeU9MK2JGdmozSEJFUkVaRkhycm5BQkNJaUlpS2lUNEtDUTl0eDZ1QzdBSUMwbkhtb3UxSXNMNTc3bXRsazhLcmZ1YVA3NU51cDJXTmZTSGM0SEhqMXllOGlhKzVTWk9YZGdJQ2dVUGsrUVJDd2N2T0RlT012UDRHeHV4TW45NytGNlBoVXhLWmtqdW1hRjA5K2dOTENvd0FBLzZCUXJMdnppME1HUm5qaTVJRjMwSzF2QXdCRXhDYWhwYjRLUi9iOEIvSHBPZEQ2K1E5cTM5bmVnZ1BibmdQZ0RNQll0dkcrTVYyZmlJaUlpTWFSZ3hrVGlJaUlpTHpCd0FRaUlpSWlvaW5tNUlGM2NQckRIUUNBeEl3WldIWGJ3L2pYRTk4QjRNeHVrSkNlNDVQcnZQdVAzOEJpTW5yVnQ3SDZNaTZlL0FBQUVCd1doY1NNR1dPZWo3RzdFejFkSFNnNHRCMHFqUmF6RnE5enVkL1BQeEFyTmoyQVhmLzZBeVJKd29GdHorSDJML3d2dExyQmkvM3VxQzY3Z0k5M3Znb0FVS2sxdVBHdVIrSG5IK2pTSmlvdUJSc2YvSWJMdVk5M3Zvcld4aG9FaDBkamViOGdBbEZVb0s2aVdBN1l5SmkxQ0V0dXZndXYvK24vME5QVmdVUHZ2SUIxZDM0Umd0QlhqOWhrNk1hZVY1K0cyZGdEQUZpeDZRRUVoVVo0OVhpSWlJaUlhUHhKdllFSkFnTVRpSWlJaUR6Q3dBUWlJaUlpb2lrbUxUY2ZoVWYySWlvK0JXdnYrQUpFaFVLK0x6QTRER0ZSY1Q2NWpyZnBaL1d0VGRqMytsL2tMMldYYnJqYlpiSGRXMTM2VnZsMmNGalVrRzBTcCtVaWMvWmlsSnc5Z3A2dURseTVkQnJUODI3dytGcWRiYzE0LzQyL1FaSWtDS0tJMVZzZlFYaE13cUIyYXEwZllwS215Y2QybXcwZHJZMEFuTUVNL2U4ekd3MTQ0NWtmQXdBQ1E4S3g1T2E3b05ab3NmU1dlN0RuMVQraHN2Z3NUdXgvQ3d2VzNBWUFNUFowWWNkTFQ4aVpNT2F0M0lUVTdMa2VQeFlpSWlJaW1rRFMxWXdKWS8vOFMwUkVSUFJKd3NBRUlpSWlJcUlwSml3cURtdTJmZzZ4S1ZsUXFsUXU5OWxzVmxndDVrbWFHVkJmV1lyMzMvZ2JqTjJkQUlEWlMyOUVmRnEyVzMwRjlIMTVleldvb2IvMnhscjVka2hFN0xEakxGci9LVFRXWEViK3FrMUl5NW5uN3RSZEJJU0VZOXFNQlNnNmRRakxOOTZQSkRjelBqUlVsOEZ1czhySGtpUzVCR1dvL1hRd2RPdXg4cmFIb2Rab0FRREptYk13YS9FNkZCN1ppN09IZHdOd1psUFkvZXJUNkdwdkFRRGtMbGlGdk9VYnZIb3NSRVJFUkRSeDVJd0pYZ2I1RWhFUkVYMVNNVENCaUlpSWlHZ0tTczZhUGVUNWcyODlQOEV6Y2JLWVRUaDE4RjFjT0w0ZmtpUUJBS2JQVzRiNXE3ZTRQWWFxZDZFZUFGb2Jhd2JkWDFseVZtNFhGQlk1N0RnYVB4M3UrTklQSVk0aGZhNG9pcmpobG5zd2ZkNHlSTVFrdXQydnV2UzhmTnRzTW1EYjMzNk91VGZjak5TY1BHajhkTGo1bnNkUVdYSVdNWW5wTHYwV3JMMGR4cDR1bEJZZXhkbkR1MUY0WksvOHBmYXN4ZXV3Y04xV3J4OExFUkVSRVUwZ2gvT3pNRmpLZ1lpSWlNZ2pERXdnSWlJaUlycUcrQVVFUWFsUysyU3M3bzVXT2NoZ09NYWVMbHc4Y1JBWFRoeUUyZGdEd0ZsUGQ4R2EyekJyOFRxUHJoY1lFZzQvLzBBWWU3cHc2ZlJIa0NRSGdzT2pZYk5hVVY5WmdycUtTd0NBdEp4NWcwcER0RFhWb2U1SzhZaVA1YXFHeXRKQjk1dU0zYjMvNzhINTR3ZGM3bXVvS2h0eXpOejVLMTNtSVVrU0xsODg2WEpOU1pMdy9wdC94MHJIUTVnMll6NzhnMEtRazc5aTBGaUNJR0RleW8yNFVud0dWck5KRGtxSWpFL0J2SlViaDMxY1JFUkVSRFMxU0hZN0FFRG9WMjZOaUlpSWlFYkh3QVFpSWlJaW9tdkkwcHZ1UW1wT25rL0dldUUzL3kwSEd3eGt0OW53L2h0L1ExWHBPWmV5QzVGeHlWaDI2MzBJajBrWWR0eFhudnd1VEladXhLZGxZLzJudnlTZkZ3UUJlU3R1eGVFZHIwQnlPSENwNEtOQmZmMkRRcEczNHRaQjV4dXJ5bkJrMTcvZGVsd1ZSUVdvS0NvWThqNWpkNmZiNCtUa3IzQUpUS2l0dUlTZXpnNzVPRHdtRVJHeFNiaFU4QkVPYm5zT0FEQnR4dnhCNDlodE5wdzd1ZytuUDl3Qm05WGljbDl6N1JXOCt0VDNNR1BoR21UTlhRby8vMEMzNWtaRVJFUkVrME55OUFZbU1HTUNFUkVSa1VjWW1FQkVSRVJFUklNb2xFckVKRTFEWmJHenZFSm9WQnp5bHQyQzFKeThRZGtNQnJKYXpMQlpMYkRicklQdXk4bGZBVC8vSUJTZk9ZeXU5aGJZN1RhSW9nTCtnU0dJU1pxR25Qa3JSMTJjRjBSeFRHVWN2RlY4K2pBQVFLUFZ3V3d5QUFCdXVPVmVHSHU2VUZsOEZnZTNQUWYvZ0dERXBtUUNjQVlrWERyOUVjNGUzaVVITkFpaWlKejhGVWpPbkkxVEI5OUJZODFsR0h1NmNHTC9Xemg1OEIwa1pjeEU2dlM1U015Y0NhMmYvNFEvUmlJaUlpSWFoZDBadE11TUNVUkVSRVNlWVdBQ0VSRVJFZEUxNU5qN2IrTE00VjArR2N0aU5vNTQvOHhGYTJFMjlpQWhQUmV4eVJrK3VTWUFwR2JQUldyMlhLLzczM1RQVjVDUWx1MnorYmlqczcwRkZSZFBRYVhXSUQ0dEc1Y3ZuZ0xnekFLeCt2YlA0YjBYZm9lQW9EQkVKNmFqcDdNRFJhY080VkxCaHpEMmRNbGpKRXpMeGNLMVd4RVdGUWNBaUUrYmpvcUxCVGgxNkQyME45VkJjamhRV1h5Mkx4Z2tNaFlMMTkyQnhHbTVFL3BZaVlpSWlHaDRrdDBHQUJDVS9HcWRpSWlJeUJQODlFUkVSRVJFZEEzcGFtOUIxK2pOeHN4dXM2RmIzNGJNMlVzQUFQcldKZzk2U3dBQW05WGlZVCtud05DSUVUTWlqSmF4WVR3VWZyd0hraVFoT1dzMkJNRjFia3FWQ2pmZTlTaXF5ODVqOTZ0UG8vWnlFU1JKa3UrUFQ1Mk92SlViRVpPWVBtamMxSnc4cEdUUFJWVkpJYzRkZXgvMVYwcmsrenBhR3hFZVBYekpEQ0lpSWlLYWVKTGRXY29CTE9WQVJFUkU1QkVHSmhBUkVSRVJYVU1XcnR1S3VOVHBQaGxyK3d1L2g4VTBkTmFFOXBaNmJQdnJ6OFkwZmtOVkdWNTcrZ2NlOTd2cnNaOGhNQ1RjNVp5OWQyY2FBQ2dVRS90blRGZEhLMHJPZmd3QXlKeTlCS1dGUndlMTBlb0NVSGhrTDlxYjZnQTRTemFrWnVkaDlwTDFpSWhOR25GOFFSQ1FuRFVieVZtejBkNWNqNUl6SDZQOHdrbUVSY1ZCRnhqcyt3ZEVSRVJFUkY2VFdNcUJpSWlJeUNzTVRDQWlJaUlpdWdZc3VmbHUyRzFXeENabklDQTRES2NPdm92cThnc1FCUkZMTnR5TmlKaEVqOGY4ek5kL0EwbVNvTGdHMHREMkx6c2hUbkJnd3RHOXI4TnVzeUU0UEJyeGFkT0hERXdRQkFGemJyZ1p4L2U5aWVsNU55QTlkNzRjVkdDMW1OMitWa0J3R1BKVzNJb0ZhMitIMldqdzJXTWdJaUlpSXQrUVN6bE04R2RTSWlJaW9tc2RQejBSRVJFUkVWMEQwbkx5NU50bkQrOUd3YUh0QUlCWmk5Y2hPQ3pLbzhYdmdTUkpHbFFlSVNROEJyZDkvbnRlalhjMUUwTjBRaHFXYkxqYjQvNjZnTUZaQXZwbmR0Qm9kVjdOeXh2MWxhVzRVblFhQURCejBkb1IyNmJuNWlNOU54K0NJT0Q1WHp3R205WGkxVFVWU2lVZS91NGZvZFg1ZTlXZmlJaUlpTWJQMVZJT2dvS2xISWlJaUlnOHdjQUVJaUlpSXFKclNPR1JmVGorL3JaK3gzdFJlR1R2bU1hOFljTTl5TTVmN25KT3FWS05tSVhCWWJkREhDWjlyU0E0djZSVmFiUmVaWElZaXRuVWx6M0FMeURJSjJPNnc5RzdJeTRnT0F4WmM1YU0ySFpnY0FjUkVSRVJYWC9rd0lScklPc1lFUkVSMFZUQ1QwOUVSRVJFUk5jQWg4T0JJN3YrallzblA1RFArUWVGUXEzUmVqeVd5ZGdEWTNlbmZLenljQXhEbHg0N1huNFNhVG56a0xmOEZvLzZGcDA4QksxL0lGS3o1M3JVcjcyNURvQXpXNEkzajlsYmNhblRvUXNNeHNKMVc0Y054QmhKV3M0OFpJNFMwSEJWYWVGUmxKOC80ZkUxaUlpSWlHamlTTGFycFJ3OC8yeElSRVJFOUVuR3dBUWlJaUlpb2ltdXA3TURCOS8rQitvcUxnRndaZ3d3ZG5kQ0VBUXMzM2cvb2hKUzNSNnI3Tnh4Zkx6clZRRE9IZjRMMTIzRnRKa0wzTzdmMmQ2Q0hTODlnYTcyRnB4cXFvTkNvY1RzcFRlNjFiZitTZ2tPNzN3RmtpUWhMV2NlbHR4OEYvejhBMGZ0SjBrUzJocHJBUUFoRVRGdXo5VVhydjZNRTZmbGV0VS9NRFRDN2I0TlZXVmVYWU9JaUlpSUpvNWtZOFlFSWlJaUltL3cweE1SRVJFUjBSUldmdjRFRHU5OEJXYWpBWUlnWU1IYTI1RTdmeFVPdmZzQ3lzNGR4enZQL3hxNUMxWmgzc3BOSTJZU2FHMm93WkU5cjZIK1Nna0E1NEw1eXMwUElpWnBtdHR6YVd1cXc4NlhuNFNoU3c4QWlFM09RSGIrQ3JmN3R6YlZBb0lBU0JJdVh6eUZ1aXZGdU9HV2UwZk5udERSMGdDN3pRb0FDSTlOY3Z0NnZ1SnRVQUlSRVJFUlhYK2szcytsZ29KZnJSTVJFUkY1Z3ArZWlNaHJJU29kT3F5RzBSc1MwWFVsTXpBV1dvVWFoUjJWa3owVm91dGFTME0xanUxOVE4NlNvTlVGWU0zV1J4Q1htZ1VBV0hYYnc0aE56c1NSM2EvaC9MSDlLQzA4aGhrTDEyREdnbFZRYS8xY3hqbjk0UTVjS1RvTkFCQkVFVE1Xck1hOGxSdWhVbXZjbms5RGRUbjJ2UEkwekNibnYvMHAwK2RnOWUyZmc4S0RuV0l6RnF4Q2RFSWFEbXg3RHZyV1JwZ00zZGozbjc5ZzJzd0ZXSHJ6M1M3ejdxK3krS3g4MjVOQUNpSWlJaUlpWDVQc3ZSa1RWUHhxbllpSWlNZ1QvUFJFTkVuQzFRRUkxd1NpcEt0K1RPTW9CUVhtaGFYaFdHdXBqMmJtbmhUL1NEeWU5d0NhekhvVTZXdnhWczBKWE9scG50QTUwQ2ZiM2NsTEVhRFU0bFRiWlp6WFY4UGlzSG5VUHk4MEZldGpaK0Y4UnpYTzY2c243Zm1yRWhTWUhab3NIN2VZdTZic2EybE9TREx1U0ZxTTNPQUVkRnFOK0srVHo2SExacHpzYVJGZGx3cVA3TVd4dlcvSXg4bFpzN0gwNXJ2aEh4VGkwbTU2M2cxSVNNL0J4N3YramNyaXN6aDE4QjJjUGJ3TGFUbnpFSjJZanRMQ295N2xBVkt6NXlKLzlSYUVoRWQ3TkorTEp6L0FrZDJ2d2RIN0pXelczS1c0NFpaN0lZcWl4NDh0TWk0WnQzLytlemk2NTNVVW5Ub0V3Rmxlb3FHcURDdTNQSVRZNUl4QmZjck9Id2ZnREtxSVQ4MzIrSnBFUkVSRVJMNGkyWnpmUHpCakFoRVJFWkZuK09tSmFKTGNHRHNibjBwYWpHWnpKdzQyWHNDL0tnOTdQTVp0Q2ZPeE9XRStnbFU2ZlBmc0t5anFyQjJIbVE1dFdhUnpVU0JLRTR5SXFDQzhVSEZvd3E1OVBSRWhRSUlFeWMyMjg4UFQ0YWRRNDJEVHhYR2YyMVNtRUVSc2lKdUxBS1VXRytMbW9yaXJEdDg1OHkrUHhsZ1JsWU9GNFJsWUdKNEJCeVE4ZlBUUDBFOUNCcEFnbFIrK2wzdTdmSHlnOFFLZUt0azU0Zk53UjNwZ0RIS0RFd0E0NS8zWjlGVjRvbmpISk0rSzZQcVVNV3NSaWs0ZGdnQUJpMi82OUlpbEJBS0N3N0QrMDE5Q2Rka0ZITmoySE16R0hwU2NQWUtTczBma05yckFZS3pjOGhEaVU2ZDdOQStiMVlJUHQ3K01zc0pqOHJtNXl6WWdmOVdtVVhxTy9DK2JVcVhHRGJmY2c2U01tVGo0OXZNd0d3M28xcmRoK3d1L3g5eGxHekIzK1MxeTBFTnpYU1hhbStvQUFIRXBXZERxL0QxNkRFUkVSRVJFdmlRSEppZ1ZrendUSWlJaW9tc0xBeFBvbXJVME1ndWZTMS9qZHZ1U3pqcjg0dUpiZzg0bjZTTHdQN2xiUEw3K3J2cXplTHZtaE1mOXJsb1dsUU1BaU5RRUlVRVhNV0xicllrTFlaY2NPTmg0d2FWMFFxZzZBTUVxSFFEZzF2aDVFeGFZSUFCWUZ0VzNzSEd5dFJ4dGx1NXh2KzdTaUN6Y21iellvejQvS0h3TmVxc0JNNElUc1RsaHZrL20wV2JweHA5TDkvaGtyRFV4TTNGNzRrTHNxaitEOXh2T29kdG1HckpkZmxnNnZweXhIcUZxZjNSYWpUamNYQXlyWkIvejlYODk1ek5JOUE4Zjh6aStjS3lsMU8xRjdybWhxUWhROXRWUjM5ZHd6cU5yS1FVUitlRnA4dkhaOXNwSkNVcTQxcnhkY3dJcm8zT1I0QmNHd0JuYzhYN0RlWnpUVjAzeXpJaXVQMzcrZ2RqNDREZWgwZXFHTFpWZ012U2d1YllDRGRYbHFLOHNRVk50QlNTSFE3NWZFQVJJa2pOQXdOQ2x4NDRYbjBCd1dCUWk0MU1RRnAyQXNLaDRoRVRFd0Q4b2RNak1CNTF0emRqN24yZlExdWo4ZktGUXFyQnl5NE5JeTVrMzR0d05YWHFZalFhNXowaVNNbWRpeStlK2kzMnZQWVBXeGhwSWtvU0NROXRodDl1d1lNMXRBSUJqKy9veVIwelBXemJpZUZOUlcxT3RTNURJU05xYkppN0lsSWlJaUlpOEk1ZHlZTVlFSWlJaUlvL3cwOU1VOEpYTW16QS9QQjBBVUdOb3d3OExYM043d1ZFcnFwRGtINEVFWFRnQ2xGcW9SU1VNZGpQYUxUMG82MnBBczduVDQvbEVhQUx4azFsM3dWK3BCZ0M4V1BFaDlqWVVlanpPZU5PSVNvVDBMc3E3STFBMWRNMWlsYWhBakRaa3lQdEdFcVFjZWp4M1pBWEZJVVliTEIvdmJUZzdiTnNRbFE1M0ppMkdXbFRpdnRUbCtML0MvOGlMZ1BzYXptRmp2SE54WUZGRUJ1TDl3bEJyYlBONlh1N0tEMHRIcENaSVB0NVZmMmJjcndrQUFTb3Rra1lKNGhoSUtUZ1hXc0kxZ2NnUFN4dWx0WHNhVEIwK0dVZUVnTnNURnlCR0c0d0hVMWRnYzN3K1BuLzhMN0JKamtGdG0weDZoS3FkTzBTRFZINVlGalVkK3hzdmpIa09Hb1VTV25Ia1JhT0pvaGJkL3lkcGViL0FtQjZiR1llYWlqeTYxcXlRWk9nVWZYWFZEMzNDTTFDNHl5WTU4TmZTZmZqeHJEdmxjNTlOWDRXdkY3d0FoMXQ1UDRqSUU3cUF2bjlyRFYxNnREZlhvYm0rQ3EzMVZXaHBxRUpuMitDeUw4SGgwVWpObm91VTZYTVJFaEdEcXBKQ2xGODRpWnJ5QzdEYmJOQzNOVUhmMWdTY095NzNFVVFSZ1NIaDhBOEtoWjkvRVB3RFF6Qi85UlowdGpmTG1RcjhnMEt4L3E0dkl5SW0wZVY2bHk4V29Lbm1NbFFhTGRRYVo4QllhYi9zQ3NGaFVhTSt6cURRQ0d4NitOdjRjUHRMS0NzOEJsMWdNR1l1V2l1UFgzK2x4Tmt1TEJJcDArZTQrK09iTXFwTHo2TzY5UHhrVDRPSWlJaUlmSVFaRTRpSWlJaTh3OENFU2JZMWNTRldSODhBQUJqc1p2eXhaTmVvUVFraUJOd1FOUjJyb25JeEl5UkpYbmdkU3BXaEJlL1ZGbUJmUTZIYlMwWXQ1aTQ4Vzc0ZjM4MjlEUUtBejA5YmkzcGpPODdycTkwY1llSVo3R2JVR3djdkZ2c3JOVjRGSFl5M2xiM1pFZ0NnMmR5Sk0rMVhobTI3S1NGZlhyQnROM2ZqWW1lTmZGK1ZvUVZGbmJYSURvcUhDQUYzcHl6RmI0dmVIYitKOTlvUU4xZSszV2pTanpoL0d0Nks2QnlYNStmdStyTkRCaVVBenQ5MWNXY2Rzb0xpQUFDM0p5N0V3Y2FMbjhqRllIK2xCZ3ZEKytxUDcyc29oTVZoODJpTXBaRlo4bTJUM1lxakxhVSttOS8xN3B5K0NxZmJyMkJ1YUFvQUlOay9FbmxocVRqWmRubVNaMFowZmZwNDE3OVJWbmdNWnRQUVdWMVVhZzNpVXJJUW41NkR4UFJjQklWRnV0eWZQbU0rMG1mTWg4MXFSWDFsQ1dvdkY2SHVTakhhbW1ybDdBcVN3NEhPdG1ZNTBDRjczbklvbEVva3BPZGcvcHJiVUZsOEZ1dnUvQ0w4L0FNSFhkOWs2TWE1by91R25Kc2dpc2ljczhTdHg2bFVxYkJxeTBPSWpFdEJlSFNDZkMydExnQ0NLRUp5T0RCLzFaWWhNenRNZFlJb1F1SG1ianE3M2VhUzlZS0lpSWlJcGg0NU1JRVpFNGlJaUlnOHdrOVBrMmhHY0NMdVNibEJQdjVqeVc3VUdkdEg3ZmVUV1o5R1RtK043OUVrNlNMdzVZejFXQjA5QTcrNitKWkxHWUNSbkd3cngxczF4M0Zid2dJb0JSSGZ6TjZFeDA0OVAyVlRuVi9VMStKbkY5NGNkSDVoK0RSOEo4ZjlNZzNONWs0OGR2TDVZZSsvTjNVWmJvM0w4MnFPVnlrRUVVc2kraFpGMzI4NFArelNzcjlDZzV0aSszWUd2bHQ3Q3ZZQkM5ZHZWQi9EOTN2cjB5K0p5RUpHNEVtVWR0VzdQWjl2Wm05Q1hsaXErdzhBY05saEg2RUp4TCtXZnRXai91NnE3bW5GdDg2OE5PUjlSMXRMOGZ1aTl3YWRYeGFWamE5azNnUUE2TEtaaG56T24yZ3J4eCtLZDNrMGx3UmRHSDQrKzI2UCtveEVMU3B4YjNMZjY3L2Jac0k3dFNkSDdQTnUzU2s1TUNIZUx3eHJZbWFPT1p2SmQ4KzhBbkdFNEtieDlyWHBHNUFYNnRuemIwVlVqaHlzNDRDRTdYV25QZXF2RlZVdXI4SERMY1V3T2F3ZWpmRko5MkxGQjVnVG1vTFQ3UlY0dGZKamo5NXppTWd6MmZPV28ralVJZm5ZTHlBSVVmR3BpRTNPUUV4U0JzSmpFdDFhckZlcVZFaWNsb3ZFYWJrQUFKdlZndWE2U3JUVVY2SzFvUVlkTGZYb2FHa0FCQUg1cXpiSi9XWXZXWStaaTlZT2U0M3c2TUdmU1ZVYUxjS2k0akZ2NVVhRVJzWjY5SGhuTEZqbGNoeVhrb2tsTjkyRjZ0SnpTTXNkdVlURVJCSVZDaWlVU3JjQ0RtWXRYaWVYcFJqTmlmMXY0OHhITzhjNlBTSWlJaUlhUjFjREUwUVZ2MW9uSWlJaThnUS9QVTBTclVLRng3SnVoZ2dCQVBCUjh5VWNhU2x4cTIrdzJyVjhnVjF5b01OcVFJL05CRCtGR3VHYVFIbmNxNllIeGVFbnN6Nk5iNTk1R1FhN3hhM3IvT3ZLWWVTSHBTTlJGNDRnbFI4ZXpid1JQNyt3emEyKzE3S1JGaWp0RHZkS2JJeGtVWGdHZ25yTFNqZ2dZVi9qdVdIYjNoS2ZCeitGczZTR3dXN0duaUVXb1UrMVhVWkZUeE5TL2FNZ0FQaHl4bnI4dHdkcDFkVlQyTTRqQUFBZ0FFbEVRVlRpMkZMNUt3UVJpbkZhMk5hTThHVy9KRWxEWmhlNVdoWUZBSTYybEF3SzVBQUFtOE9PTHB2Um83bjAyTXdldFIvTjVvUjhoR3Y2ZHA2K1huVVV4bEZlbXg4M0Y2TXFhYkZjenVLdTVDWDRxUG5TcVAxRzBtUDM3ZVB5bE0yTjE5VEE1K2ZhbUpueTdaT3Q1ZWl5R29kOUR0c2x4NkRueWJLb2JHZ1ZmZTB2ZGRaNlhDS2t5YXlIeVg1dEJUT0lFUER5MHNkOE5wNEVDVG5CQ1M1bEhjYmlSR3M1Zm45cGNMQVIwU2RkYUdRc1Z0LytPVWlTaEtpRVZBUUVoZnBrWEtWS2pkamtETVFtWjdpY054c04wUGk1ZnRZY0tmQWhPakVOai96Z0daL01hVGc1K2N1Uk9YdlJ1RjdEVThzMzNvZmxHKzhic2MxRC8vT1V4K1BPWDcwWjgxZHY5blphUkVSRVJEUUJISElwaDZsUkdwT0lpSWpvV3NIQWhFbHlYOHB5UkdxY2RZTjdiR2I4dGV4OWovcmJKRHNPTnhmalFPTUZGSFhXdXFReFY0dEt6QWxOd1oxSmk1RWVFQzJmVDlDRjQ3N1U1ZmhMMmREcGRvZTZ4dE1sdS9ITE9mY0FBT2FIcFdOWlpEWStiUGFzbHZ0VUp3cDlRUndPYWZ6VDRtOU02TnZ0ZDZ5bEZLM21yaUhiaFdzQ2NWdmlBdmw0ZC8zWllSZWcvM0g1SUg0MDA3azRtT0lmaWRzU0YrQ042bU5EdHIyZXFVV2xuRjRlY0FiOFRFVXgybURja2RpM3dGSnY2c0QydW9KUiswa0FYcTM4R04vS2R1NWtEVk1INE1HMGxmaHo2Wjd4bXVxa2k5SUU0UzhMUGovcy9RdkNwK0dWRVRKMkhHa3B3YStMM25FNXQ2NWZZQU1BUEpweG84ZnordW1GTjNIcUdpeGRNSllncFBFZVR5UHlJd25SY0ZLejU0N2V5RWNHQmlWTUZVcVZlcktuUUVSRVJFUUVBSkJzem8wS2dwSi94eElSRVJGNWdwK2VKa0djWHlodWpKMHRINzllZmRTajNkc0ZiUlY0cjdZQVRXYjlrUGRiSERZY2J5M0RxYmJMK1A2TXJaZ1RraXpmdHlabUp2NVo4WUhiTzMyTHUrcndjVXNKbGtSa0FnRHVTMTJHb3kwbFErNVV2MVpkelVnQUFLWXg3RHgzUjFaUUhMSUM0K1RqYlRVbmhtMzd1ZlRWOHFKZmw4MkVONnVQRDl1MnNLTUt4MXZMc0NCOEdnRGc3dVNsT045UmplS3V1bEhuOVB0TDcwRXBLTnlhLy8vT3VCMFpnYzZVekcyV2Jueno5RXV3K2lDTHhIQWNRMlE3R01tOHNGUm9lbjltZXFzQjV6dXF4Mk5hWS9hbGpCdmxVZ1FBOEh6NUFkamNmS3hIV2twd1FWK04zT0JFQU1ENm1GazQzRnlNd283S2NabnI5U2JGUDFKK0RvK0ZPNWtlaUlpSWlJaUlpT2o2STFsN015YW9tREdCaUlpSXlCTU1USmdFOTZVdWwxUGZ0NXE3c0wxMjlKM1MvVDEzK1lCYjdleVNBOCtVN3NHZjV6OGlGM1pRQ1Fya0JDV2dvTDNDN2V1OVdIRUlpeUl5SUVKQXBDWUlHK0x6OFBZSUMrclhtaGh0aUh4YmJ6V002N1UyeGVmTHR5L29hNGF0eXo0M05BV0x3dnRTSzc5ODVVTjAyMHdqanYzMzh2MllFWklFblVJTmhTRGlHOWtiOFkzVEw0NzZtTnd0QTdBNmVvYkxndTZMRllmUVp1bDJxKzlFV2R3YlFBTUFoNXVMM1M1bk1aRTJ4TTNGckpBaytmaFlheWxPdEpWN05NWXpwWHZ4K0x3SDVJQ1NyMCsvQmY5ZDhBSmFwOWp2WXlxNnZWOFdFcHZrR1BWMWRaVkNFQkNvOU92WDk5b0xUSEJBd2xkUC9jTW5ZLzFvMXAwSVVUbDNWYjlTZVJoSFcwckhQS1poa3N1S0VCRVJFUkVSRWJuamFzWUVrUmtUaUlpSWlEekNUMDhUTEVZYmdvWDlGcHkzMTUwZTErd0RqU1k5YWd5dFNOU0Z5K2ZDMUFFZWpkRmc2c0N4bGpJc2puRE9lMk5jSHQ2dE9Ua2xGMzI5TVQwb1hyNWRiV2dkdCt0RWFZS3dLS0x2ZDcrdFp1Z01DR3BSaWM5UFd5c2ZYKzV1d3A3NnM2T08zMnp1eE4vTDM4ZGptVGNEQUNJMGdmamZHVnZ4L2NKWDNjNlFNWndnbFI4ZVRGc2hINWQyTmVCZzA4VXhqZWxyU2tIRXZMQjArWGlrTWc1WlFYSDRuNXd0SG8ydlZZdzloWFN5ZnlRZVNPMzdPUnJzWnJkTHEvUlhZMnpENjFYSGNGZnlFZ0JBc0VxSGIrZHN3ZmZPdnVMVyswbUNYeGgrTmZkZWo2L3JLMTg0L2plM0F3SUdldXpVODZnMXRJM1k1a3VaNjdFMmV1YWc4OUhhWUN5Tm5DNGZ2MUY5Rks5V2Z1eldkVE1DWS9Ick9YMC9NNXZEczJ3ZVUwV1ZvY1VuNDlqN1pmaG9zM1Q3YkZ3aUlpSWlJaUtpcWM1eE5XT0NtdVhHaUlpSWlEekJ3SVFKZGt0OG5weTl3T0t3WVY5RDRiaGZzOVhTN1JLWTRNMU8zKzExcCtUQWhIQk5JQlpIWk9Kd1M3SFA1amhaTktKS0xuOEFZRnhULzI5TldnaXg5N2RmWTJnZHRqNzlselBXdTJSeCtGdjVQcmREUUE0MFhzQ2NrQlFzajhvR0FLUUhST043dWJmalorZmZoTW5oZlhEQ3cybXJYSGFMUDN0NXY5ZGpqWmZab1NuUTlRWVB0RnE2VWRSWk8yemJNSFdBeSs5OUl2Z3AxUGhHOWthWEVnN1BsUjlBdTZYSHEvSCtVM1VFTTBNUzVaSU9HWUV4K0ViMlJ2enE0dHVqQmcySmdnaWRRdVBWZFgxQmtOOEZQZWVRcE5HRG9vYTVlMHZDQXZrMWFMUmI4Rzd0S2JldnF4QmM1MnlWYkc3M0pTSWlJaUlpSXFMcmgyU3pBcUk0MmRNZ0lpSWl1dVl3TUdFQ2lSQ3dvbmZCR0FDT3RaYWh5OHRkdzU3UURkanAzV1R1OUhpTUMvb2FOSmowaU5FR0F3QldSdWRPcWNDRUdMOFFseFR0VnlYcUlrYnN0eWxoSHZ5VnpnVmFrOTJLTSsxWFJteHY2N2RMMkUvcGZsUjBnbDhZMXNiTWtvK0h5OHh3Yyt3Y3JJaktrWTkzMUozR3BjNDZ0NjhEQUUrWDdrYThMZ3pwQWRFQWdCbkJpZmp4ckR2eGsvTnZlUFY4V3hxWjVUS25JeTJscU94dWhsYjBiUjA5QnlSWUhONHY5aTV4S2VNd2ZMYUV5U0FBK08vcHR5TEJMMHcrZDZTbEJPODNudmQ2VEFjay9PN1NlM2c4N3dFRTk2YlVYeEErRFYrYmZnc2V2L1RlZFpMUHhIZWlOTUZZRXpORFB0NVJkeG85TnZkTEI0aUM2eGNPMTJyR0JDSWlJaUlpSWlJYUc4bG1nNmp5N2ZkaVJFUkVSSjhFREV5WVFETkNrbHgyblI5dEtSbjNhMnBGRlZMOEkrVmprOTJLc3E0R3I4WTYxbEtDelFuekFRQ3pRNU9oVmFqR1hDTEFWeEw4d25CZnluS1ArbVFFeHVET3BNWHk4ZDZHd2xHekN1aXRCdm4ya29oTUhHaThnSXJ1Umtod0JwNWNUZmZmWlRPNjlIc2diWVc4VTN2NCtjVGk0ZlJWOG5GNWR5T2V2M3pRM1ljanN6aHMrTVdGYmZqRm5Ic1FxUW1TeC83TjNQdnc2NkszY2JtN3llMnhFdnpDOEY4Wk43bWNXeHlSZ2NVUlgvVjRYcU5wTUhYZ1N5Zis3bFZmRVFMbTk4dUE4Rkh6eUVFengxdkw4RlR4VG8rdWthQUx4eS9uM09QVi9CNU1XNGw1WVdueWNhdTVDMzhxM2VQVldQMjFXM3J3aTR0djRjY3o3NVF6TVN5TG5BNlZxTURqbDdZUEcraFJZMmpGNTQ0OU0rYnJlNnQ3d090aklqeVl0aElxUVFIQStUNzRkczFKai9vUGZQMWF4eEJFTTVybFVkbFlISms1ZXNNUnZGYjVNYmJWblBEUmpJaUlpSWlJaUlqb0tvZlZDa0hKcjlXSmlJaUlQTVZQVUJOb1FYaTZmTnNtMlZIUVZqSHUxOXljTU44bGRmeWVock5lNzBvLzFsb21CeWFvQkFYbWhxYmdTRXVwVCtZNTBUSURZL0g5R1Z1aDdGMm83TFFhOForcUk2UDJ1Nml2a1c4SHEzUXVOZWV2MmxaekhDOVVISktQYzRNVGtCK1dQcWhkZnpIYUVId25aN004SDRQZGd0OFd2ZU5WMlEzQVdjcmdCNFgveGs5bjM0MXdkUUFBSUZvYmpGL091UmN2WFA0QTIrc0tSdDFScnhWVitIYnVGbWdWVXo4Q2ZGWklFZ0tWV2dCQWsxbVAwcTc2RWR2YkpRZDY3Tzd2bGdlY3FmKzlzVFZ4SVRiRjU4dkhWc21PWDE1OEc5MCt5cFpTM0ZtSEo0cDM0SnZabStTbDgwWGhHZmp4ekR2eHN3dmJCZ1hKQU01c0M2MldicDljLzFxUUc1d2dsNklCZ05lcWpnejVjeG1KY21ER0JHbjhNaVlvQkJFS1lXd3BJWldpd2tleklTSWlJaUlpSXFMK0pKc05nbkxxZjE5R1JFUkVOTlV3TUdFQzVRUW55TGZMdXh0SDNaMC9GaUlFYkl5Zmh6dVQreklDMUJuYjhVcmxZYS9ITE8xcWdFMnl5NHZuV1VIeFV5WXdvYmlyRGk5VmZEam9mSFp3UE81SnZrRStWZ2dpTmlmazQrN2twZkxqa09Bc2YrQk9tWVB5N2tZVXRGY2dMelIxMkRZVi9USVNDSER1MUI1SmpEWUVQNTE5RjhKNkF3Z0E0T21TWFdndzZVZWR6MGdhVEhyOG9QRGYrT0hNT3hDbGNaYmdVQWtLZkRaOU5aWkhaZU5uRjdhNVpJQVk2Q3RaTjd1VUhuQkFRczB3SlNpOEZhajBRNmphZjh6akxJbk1rbTkvMURSMVNvemNGRHNibjBsWjVuTHVtZEs5S092MkxtdkpjSTYwbE9DWjByMzRZc1k2T1RnaEt5Z09qK2Zkajk5ZWV0ZmpjaURYbXlDVkRpM21Ma1JvQXRGZzZzQzd0WjVsU3dBQXhZQ0YvdkhNbURCUjdrcGVJZ2ViZVVyVHI1VEw1NmV0eFdmVFYzczF6aTh1dklYQ2prcXYraEpOZFdwUmdzVXhjcllrSWlKeVEyLzVMVUhnZXlvUkVVME5rc1VLVWMzQUJDSWlJaUpQTVRCaGdxaEZKWkowRWZKeFNlZklPN3E5R2Q5ZnFVR2NYeWh5Z2hPd0lpb0g4ZjBXbGN1N0cvSHpDOXZHVkhyQkp0bHh1YnNKbVlHeEFJQ3N3TGd4ejl0WHVxd21uTmRYRHpydnI5UzRIQXNBWm9ja3kwRUpBUEJzK1g0Y2J5MXorMXEvdXZnMlBwT3lERXNqc3hDcURwQVhnbTJTQXpiSmp2THVScm50cG9UNW1CWVFNK3hZVjRNU3d2c0ZKZnlyOGlOODdLTXlIM1hHZG56cjlNdjQvb3piWGViUll1NGVNU2poYyttcnNTVENOWlY4ajgyRXI1NzZoMC9tZGRXR3VMbDRKSDNObU1ZUUlXQmhlTjl1K0NwRHkxaW41Uk8zeHVVTldxeDlvL29ZOWplZUg3RmZxbjhVbXMyZEhtZFUyTk53Rmc3SmdTOWxycGZMRG9SckF2SFRXWGZobGNyRDJGWjlISTVSODJSY240NjBsT0JFYjhhWEt6M05zRWtPUkdtQ3NEQWlBKy9Xbm5KcmpJbk1tSEJlWDQwZGRhZkhORVpWeitpdkE1V2doRlljK3hjcEtrRWhsOG53bElJTERIUWQrMlMrNHhJUmpRZStveElSMGRUaXNMR1VBeEVSRVpFMytBbHFnaVQ3UjdpazVyN2NiL0hhVzM5ZDhIbEVhb0pHYk5OcTZjYmJOU2V3bys0MDdENVlTTHZTMHl3SEppVDVoNDk1dklsbWt4ejR4Y1czOE5OWmR5RlJGNDVueXZiaVFPTUZqOGF3T0d4NDd2SUJQSGY1Z0J5VU1OUlhaUWwrWWJnbmVhbDhiTENib1ZPNEJrck1Da2x5eVJpd3Q2RVFKMXZMa2VvZjZkR2NSbEpyYk1mM3pyNkt6MDliaXpYUk0xQmxhTUdUeFR1R2JYOTM4bExjRXBmbnMrdVBOd2NrbEhVM3lGa3M3a3RkanBPdDVSNlhhdkNsT3hJWDRkNlVHMXpPSFd5NmlKZXVETTdxMFo5U0VQRS91VnNRcVBMRC9vYnplS2YySkJvOXlKeXhyL0VjTEpJTlg4bThTUTYrVVFpaUhFanpwNUk5UHMvV2NLMndTUTY4VVgwTUFMQTBJZ3Rmemx3UG5VSURpOE9HM2ZWblIrMHZEZ2hNc0RxOEs3UGlqbVpUSjQ3NEtEaUppQ2FQbjFLQzFjTGdHeUtpc1pLc0JnaUNBSVZDd2F3SlJFUTBKVWhXS3dTVmVyS25RVVJFUkhUTllXRENCSW5TQnJzY2U3TFk2SzJUYlpleHZmWVV6dXVyZlJLVUFBQk4vZWF0VTJqZ3I5U2d4elo1QzhEZU1ObXQrTW41TnhDczBvMTVkLzF3ZTNkRUNQanE5QTFRaTg2WFdMdWxCM3NhenVMVFNVdGMydTFwS0VTUHpZei9OLzBXN0c4OGorT3RaZmg5M2dOam10TkFqNTE2SHRXR1Z2eXhaQmNLT3lweHBic1o1bUhLaUd5TW40YzdreFlQZWQ5VTlsVHhUand4NzBHRXFIUUlWd2ZncyttcjhWVEp6bUhiaTRMZzhVN3hxNy9Ma1lnUThNV01kVmdYTTh2bC9MSFdVdnl4Wk5lby9XK09teXNIRzIySW00dDVZV240OG9tL2U1VHA0RkJURVpwTm5jNEFCNldmZkQ3VlB3cmZuM0U3SGozeDdLQ2dqVkMxdjgrZmR3RHdZc1doVVRORVREUVJBalluekplRGhCNUpYNE42WThlbzVRU1V3dlZYeXFHL0UyM2wrRVB4Nk0vUnE1NmM5NkFjVlBYYzVRTTQySGpSN2I1UHovOHNBcFZhaitkSWRLMko4SlBRWTNIQURuSDB4a1JFTkRTSEZZS2hCYUlvUXFWU01UQ0JpSWltQk1uS1VnNUVSRVJFM21CZ3dnU0pHcERab01uY09lN1h6QTlMUTM1WUducHNadXhwS01UclZVZGdzRnZHTkdiVGdJQ0tTRTBRZW16Tll4cHpvbTJNbjRjTmNYTjlObDVCV3dYK1Z2Nit5N25OQTBvNC9LMThIeUtHeVc1eHVLVVl6V2M3VWRwVmozbGhhVDZiMTFWbWU5OEM2cUdtb21IYmJZeWZoNGZTVnNuSEZvY05leHNLcjRuc0NYcXJBYytXNzhkL1Q3OFZBTEF5T2hmYjZ3cGN5bXIwdHpBOEE2OHMvYXJQNTdFNVlmNlFRUW0vS1hwMzFPQWdQNFVhV3hNWHVweDcvdkpCcjhvdkZIWFc0bHVuWDhLM2M3WWdwVGY3aGsxeTRGY1gzeDR5azRRSUFTRXFuY2ZYR1kxVzRmcy8waldLMGNzUEtJVGhGd0Vka1BEYm9uZngrN3o3NGEvVVFDR0krR2IyUm56ajlJc2pCb3lwUk5GbGpPdXRMSWJOWVVlWHplaDIrLzZQMzJpM2VOU1g2Wmpwa3lKRUo2TEZZRU9uVlFEQWhUUWlJczlKZ0VrUDBkWURwVTRIdFZvTlVXU3dGeEVSVFQ0SE15WVFFUkVSZVlXQkNSTWtjTUNpWDVmVmswV2NvVDFadkVQZXhhMFdWZkJUcUJDbERVYXlmeVRtaENiTE80TDlsUnJjbGpBZlN5TXo4YlB6MjhhVUpXQmdkZ1NkVWpOTXk2a3JVT21IR0cySXo4YnJYNHJocXY2N3FZKzFsdUpJU3lrMnhzOGJkb3lTcm5vQXpzd0tBMU80Si9sSElONHZEQURRWXU1Q2FXL2I0YWhGcFV1QXczRFpFZnE3UDNVRmJrdVlMeDlmWGJ4VmlnbzVNRUdyVU9OcldSdEdIY3NUY2IyUHl4YythcjZFbTJKbkl6YzRFUUtjaittSDUxN3oyZmp1ZUx2bUJHTDlRdVRnaEVOTlJYaXFaS2RiR1V2dVNGeUU0SDd2RXdYdEZUaldXdXIxWEJwTWVuenI5RXQ0T0gwMWJvcWRqWmNxRHFHb3M5YnI4YWFLMzgyOWY4eGpOSm4xK0VQSkxud25aek1BSUVDcHhYZHpiOE8zVHI4ODdPdEYwUzlqZ20wY3l6Z1EwZlVsT1ZoQ1VZc1ZOdkJMU3lJaWoxa01FRHFyb0ZTcEVCQVFBSldLTzFPSmlHaHFrR3hXaVB4M2lZaUlpTWhqREV5WUlKcCthZUFsT0hlamo5VUZmYzJ3OXlrRUVTdWljdkNabEdYeXdubVVKaGovTi9OVCtPL1RMNkRkMHVQVk5VMERGdTA4VFlmL1NmRmg4eVU4bEw0S25WWWovbFM2eCsxKzVkMk4rSFhST3k3blBwZStXZzVNT04xZU1lcDRNZHBnMThBRSsvQ0JDUXBCeEZjeWI4S0txQnlYODArWDdNS0p0bklzanNpVXo2a0V4YUIyVTgxclZVZnhvNW1KQUlCWklVbEk4QXREamJGdFVMdE9xeEhWL1FKMFVnT2lvVk00RjQxS3V4cGdHV0p4V3FOUXVXVEJHSW9ERXY1VXVnZGFoUm90NWk2OFVQR0JXL09PMEFUaTF2aSt6QlJXeVk2L2xiMC9RZy8zV0NVNy9sSzJGeDgyRitIaUNPOFhBMzNsMVBOb01YbVgxZVUzY3orREJGMjRWMzBuMHJIV1VyeFhWNEJiZXdOdmtuUVIrRXJtVGZqdHBYZUhiSy9zbDRYQkYrL2ZSSFQ5RXdRQlNxVVMwNEtOS0crendDcG9BVGZLQWhFUmZlSTViSUJaRDBGZkNZVkNBWDkvZjRTRWhFQ3BWTEtVQXhFUlRRbVMxUWFCcFJ5SWlJaUlQTVp2UnllSVd0SDNvNTZJMnVSMnlZSDlqZWRSMkZHSm44NjZDOUhhWUFETzNmMFBwNjNDN3k2OTU5VzQxZ0U3aFZYWDRCZnMvNms2Z3JkclRnQUFIa3hmaWJYUk13RUFleHNLOGMvTG95OGs2NVFhL0RIL1lUbGJSVmwzdzZBMmVxc0JaOXF2WUh0dEFUckhtQjNEdjE4dGRuZEtjYWdIQkl1TWxESGhTeG5yQndVYlBGdStIL3NiTDNnNHk2bWhzS01TTmNZMkpQUUdjcXlLbm9FWHJ4d2ExTzZDdnRvbEFPVEJ0SlhZSEo4UEFQaXd1UWp2MXA0YTFDZFNFNFF2WmF3SEFMUlp1aEdrOGtPWU9nQlhlZ2FYTW5uODBuc2VKYXQvS0cyVi9Id0NnRGVyajZIQjFPSEJDQ1B6SkNnQkFDeDI2NkFnSkhlTmQ0bURUcXR4MUd2b0ZHcVhuK2R3L25uNUlMSUM0NUFSNkF3NFdScVpoYUxPV215dkt4alV0djk3M2NEM1FTS2k0WWlpQ0kxR2c4U0FMdFMzZGNBc0JzS2gxRHFqVksvQnJGTkVST05Gc0pzaFNRQ3NCc0RZRE5IYUE2VktCVDgvUDRTRmhVR2owYkNNQXhFUlRSa09xeFdpa29FSlJFUkVSSjY2OWxhVnIxRjJSMThxZDZXb0dLR2xiN1dZdS9CMHlXNzhlTmFkOHJtbGtkUHgzT1VEWG1WTjBBeFk3QnRxWi9sa3lBOUx3N1psMzNDcnJWV3l3MnAzTGl4KzBIaFJEa3hZRXBHRnY1ZnZIM1UzOU9xWUdmS2lwOGxoeGU3NnMwTzIrMlBKTHE4elUvUVgwRDh3WVVBcGphSDBYNUMxT0d3akx1RisxRlNFTmRFekFEZ1hsUDlTdWhkN0dncUhiTnRqTStQYloxNTJiOUp1V2hHVmpVOGxMZmJwbUtkYXk1R1E0QXhNeUExT2NLdlBoMDFGY21EQ3JmRjUyRjViTUdqeHU5bmNpUitmZngwQU1DMGdCcitiZXo5VW9nTGZPZk15R2t4Nmw3YWVMTTNQQ0U3RWtuNlpLV29NclhpOTZwZ0hJM3l5ZlBmc0s2Z2RJZ3RHZjQ5bTNJaTFNVE5ISGNzbU9mQkU4WFk4bnZlQS9McDVNRzBsU3JycVVOcmxHbkNrNnZlK2JaTVltRUJFN2xNcWxRZ01ESVJLcFlKZXIwZDNkd05zTmhzY0RnY2thWHlEdVlpSXJqV0NJRUFVUlNoMU9nUUVCQ0E0T0JoYXJSWktKYis2SUNLaXFVT3lXaUg2K1UzMk5JaUlpSWl1T2Z6cmZvTDAzMzBzUW9CU0VHRnpvKzY4TDV6VFY2SEIxSUVZYlFnQVFBQXdNeVFKaDVxS1BCNXI0QzVrMHdobEFxNEZGL1RWYUxOMEkwd2RBSCtsQml1amNyR25ZZWhBQXdCUUNncVhsUHY3R3M2aFo1aGdBVjhFSlFETzBneFhOWnRIVDYvZlB6dUhlWlFnaXpNZGxmaWc2U0p1aUp5T3AwcDJqdmljY01BeDZvS3dwenFzQnArT0J3QkZuWFhZM0hzN05TREtyVDdsM1kyb05yUWlVUmVPS0Uwd0ZrWms0RWhMeVpCdE44VE54VU5wSzZFVW5BdlZQNWo1S1h6NzlNdm9zbm1lR1VNaGlQajh0TFh5c1FNUy9saTZlOVNGN3lSZEJCcE4raEd6WVpCNzZvenRlS1h5TUI1SVhRSEFXYkxoNjlOdnhmOHIrS2ZMKzF2L3dBU1djaUFpVHltVlN1aDBPcWpWYW9TRWhNQmlzY0JxdGNKdXR6TTRnWWlvbHlBSVVDZ1VVS2xVVUt2VlVLbFVVQ3FWekpSQVJFUlRqc05xaFRJNGFMS25RVVJFUkhUTllXRENCREhhWEZQdzY1U2FNYWY0OTBSRmQ1TWNtQUE0MDlKN0kwQ2xkVGtlYmxGK1l2VFZGKzJ3R2xEV05iaWtRb2hhaDJrQk1jT09JQUhZV1hjRzk2YmNBQUM0SzNrSlBtaTZPT3lDNzhiNGVZalNPQU1GVEhZcjNxd2UzNTN0QW9Cb3Y3N2ZXNE54OVBUK0xoa1QzQWdjZWJiOEFENXF2b1NUYlplOW11TlUwMnp1eTE2Z0ZwVUlVdm01OVZyYlZuTWNqMlhlREFDNEoza3BUclNXdXdRSUJDcTFlRFR6Uml3TXo1RFAyU1VIUG1vcWd0SHUzZXRnUzhKOEpPckM1ZU5kZFdkUTNGazNiSHVWb01DZHlZdXhKV0VCRGpkZndoUEZPN3k2THJsNnArWWtsa1JrSWlNd0ZnQVFvdzNCc3NoczdPMlhQYVIvaVJRR0poQ1JOMFJSbEJmWnRGb3RKRWxpVUFJUjBRQ0NJQXo2ajRpSWFLcVJyQllJS3ZWa1Q0T0lpSWpvbXNQQWhBblNNbUNuZTZRbWFFSURFNHgyMThBSWg1ZGZoRWYzMjcwUHVMZURmN3owMzhGY3BLL0JyNHZlR2RSbVlmZzBmQ2RueTRqamJLOHJ3T2FFZkFRb3RRaFYrMk5yNGtMOHEvS2pRZTNDMUFHNEkybVJmUHhHOVRHZlpVVVlUcnd1SENxaDczSFdHZHRIN2RNL01NSGt4bzc2THB2eHVnbEtBQUNMM1hYUjJGL2hYaERRb2FZaTNKMjhGSkdhSUNUb3d2SHA1TVY0K1lyemVaQVhtb3IveXJ3Sm9XcC91WDFGVHhQK1VMd1RGVDNOWHMwelZodUNPL3VWc1dnMmQrTEZpa01qOXRtVWtJODdFcDNQd1JWUk9iaW9yeG0yOUFhNXp3RUpUNVhzd3UvejdvZlJac0V6Wlh0d3BLWFVwWTJhR1JPSXlBZTR5RVpFUkVSRWRPMXpXSzBRVmFyUkd4SVJFUkdSQytaRW5DQ05BMnJRRDF6Z0gyOWhta0NYNDNaTHQxZmo5TSswMEcwekRRcDRtRWd1bVFIR3NGQm90RnZ3ZHMxSitYaHIwa0pNRDRwemFTTUErUHIwVzZCVE9LT2hHMDE2dkZON0V1TnRabkNpZkx2TzJBNjlHNlVQdElxK1A0ek05ay9lQW1xUVd1ZFZQN3ZrY0FrTXVDMWhBV2FISk9OcldSdnd2ek8yeWtFSk5zbU9mMVVleGpjS1h2UTZLQUVBL2l2ekp2azVMQUY0cW5qbnFJRWtiOWVjd0pWKzEveHMrbXFrK2tkNlBRZnFVMk5veGUrTDNzTmpwNTRmRkpRQUFCb0ZNeVlRRVJFUkVSRVJFZUF3TTJNQ0VSRVJrVGVZTVdHQ1ZCdGFYWTZUL1NQeDhUQTE3SDFOcTFBaEp5amU1Vng1ZDZOWFk2WDRSOG0zcTNwYXhqU3ZzUXBROXBXVk1Jd3hRT0t0bWhOWUhwV05SRjA0UkFqNCt2UmI4WTNUTDhvNzdlOU9Yb3JjM2lBQkJ5UThXYnhqUWhZbjg4TFM1TnNYTzJ2YzZ1T242UHZEYUxpU0ZON3dVMmp3bzVtZjh0bDRBQkErSUdER0YvTDcvY3dBb00yRHJCWWZObC9DMnBpWm1CV1NESVVnNHY4R1BONEwraHI4dVhRUGFvMXRZNXJqcHZoODVBUW55TWZ2MVo3Q2VYMzFxUDFza2dPUFg5cU8zK2JkQjVXZ2dGcFU0cHM1bS9IMWduL0M1RWJaRGhyWjBkYkJBUWxYYWNSUGRzQVBFUkVSRVJFUkVUbEpWZ3RFTlRNbUVCRVJFWG1LZ1FrVFJHODFvTW1zUjVUR21Ta2hjOENPZkhlSUVLQlJxRHpPVW5CWDBoS1g3QUoxeHZaQmdSTHVVQW9LcEFiMDdjNHU3cXIzZUF4ZkNsYjE3WXp2ZENPVHdFaHNraDFQRmUvRXIrYmVDeEVDSWpWQitPR01UK0YvQzEvRkRaSFQ4YWwrS2ZlM1ZSOUhVV2Z0bUs3bmpuQjFBUExDVXVYajR5MWxidlZ6Q1V6dzRXSzFVaEF4S3lUWlorUDV3dUtJVE5RYTJ0QnBOVUFoS2pBL0xCMGI0L1BsKzZzTUxSNEhaL3k1ZEE5K2wvZUFuQjBEY0dZSCtXZkZCOWpYY0c3TWMwN1NSZUF6cWN2azR4cEQ2NmdsSFBxck1yVGd4WXBEZURodEZRQm5TWWd2VGx1SEo0cDNqSGx1VjZrVkttaEY3LzdBRm5GOXBpajNZOFlFbjFFSW5pZHJtaE9hZ3JYUk01R2dDNFBaWWNPWjlpdDR1K2JFbUlQU2lJaUlpSWlJaUR6bHNGZ2dzSlFERVJFUmtjY1ltRENCTHVuckVCWFZHNWdRR0FzUkFoeVEzTzd2cDFEamlYa1A0aTlsKzNDeXJkeXRQcHZpODdFNVliN0x1VmNyUDNaLzB2MWtCTVpBS2ZUVldTL3VyUE5xSEYrSjlndVJiN2Q3c0N0K09HWGREWGlwNGtQY243b2NBSkFXRUlWZnpya1g4Ym93dWMxNWZUVmVxVHc4NW11NVkxTkN2cnpJMjJrMW9xQzl3cTErNDVVeFlTcTZMV0UrTWdKamg3MS9UMzJoeDJNMm1QUjRxbmdIdnBPelJUNVgxZE9DSTgxanozQ2lGVlg0WnM0bXFIcGZSemJKZ1NlS2Q4QXEyVDBhNTkzYVUxZ1FQZzB6ZXJONHJJakt3Wm4yS3pqWWRISE1jd1NBUDh4N3lDZmpYRS82djY1TVhBejNXckJLQjUxQ0l4L2JKY2VJN1VVSWVEVHpScXlPbnVGeVBqTXdGcXVpYy9HRHduK2pZVUNwSkNJaUlpSWlJcUx4SkZtdEVOV2EwUnNTRVJFUmtRc0dKa3lnazIyWHNUd3FHd0NnVTZneEl5UUpoUjJWSG8wUm9RbkU5M0p2dzVXZVp1eXVQNHZDamtyVUdkdGQybWhFRldhRkpHRnpRcjVjZnFEL0hENXNMdkpxL2d2Q3A4bTNyWklkWjl1dmVEV09yOFQ3aGNxM0c0d2RQaGx6VzgxeHhQZ0ZZMzNNYkFCQW9pNWN2cS9XMklaZlhueHIxSVUwWDRqUmhtQkQzRno1ZUZmOUdiZXY2NW94d1hjN3U3dHNSbnorMkY5OU5oNEFySStkallmU1ZucmR2N0NqYXRqQWhJTDJDdXlzTyszeG1OT0Q0bkNzdFF5dlZSM0JuYjJaTW5LQ0UvQ0xPZmZnWnhmZVJPTVlGa0VmemJ3UkNYNTlnUzR2VlJ6eXVxektINHAzNGNsNUQwTGJ1NVAvQzlQV29hU3JmdEQ3QWZtR2Y3L1NNU3liNFIydHFNSWo2V3Rjem5WWVJzNTJjMy9xOGtGQkNWZEZhb0x3M2R6YjhmV0NmOEkyQWUvTFJFUkVSRVJFUkFEZ01MT1VBeEVSRVpFM0dKZ3dnVTYwbGNFcTJlWGQwb3NqTWp3T1RMZ3F4VDhTWDZoTEluTUFBQ0FBU1VSQlZKaTJGZ0Jnc0Z1Z3R4cGd0bHVoVTZvUm9Ra2FNcDM2QlgwTmZsUDBqdGZ6WHhTUklkOCsyMzRGcGtuY2pSK285RU9rSmtnK3JqVzIrV3pzNThvUFluN1lOSVNxL1YzT3Y5OXdEajAyczgrdU14d1JBdjRyODBZNU8wVzdwUWZicW8rNzNYODhNeWI0K25kdTh6QlR3RUNGSFpYWW1yalFaYnlLN21ZY2FEeVAzZlZuUGNwSWtoK1docnVTbHlKWXBjTWp4LytDVnlvUFE2ZFE0OWI0ZVFDY1FTcVA1ejJBNThvUFlGK2o1eVVkN2toY2hCc2lwOHZIcDlvdTQrM2FreDZQYzFXVFdZOS9WaHpFRjZhdEF3Qm9GU3A4TGVzV2ZPZk15eDQ5N3FGMFdvMWpIZ080dmhid1EvcTlIM2hhVHVlVDV1VWxYNEVBQVNhN0ZXYUhEVGFIRGFJZ0lsSWJKUC83QnppRG5XcEdLQ3NVcGc2UVgzOEFzTHYrTEE0MFhVQ3lMaElQcEsyQVRxRkdvaTRjSzZOemZWSm1oWWlJaUlpSWlNZ2REaXRMT1JBUkVSRjVnNEVKRThoa3QrSjRheG1XUm1RQkFKWkdadUc1OGdOdXAzRzN3d0diNUlCeVFIMXVuVUlOWGIvRjZJRWNrTEN0K2poZXJUenM5YTdTNlVGeGlOSDJsVTd3VmNwNGIrVUdKOGkzTzYxR3RKaTdmREp1c244a3ZqNzlsa0ZCQ1FCd2Yrb0taQWNuNEs5bCszeDJ2YUhjbjdiQ0pkUEZQeXMrOENnZ0lFRFZ0N083ZXdJQ0tTWlRZVWNWN3Y3NFNmZ3AxSEJJRXZUV2tYZGZEeVRBR1hCelIrSmlwQVZFQVFBTTlyNmYyYk9YRHdDQXZEanFwMURqMGN3YnNUUXlDODlmUG9ncVE0dGIxN2czWlpsTEFFV2JwUnRQRnUvMGFLNkFNeHVLVnVIOFR5T3FVTkhUakFhVEhqRmFaNG1Zak1BWWZEcDV5WmpMalh6ejlJdG9NbmVPYVF4M0tRYThuNDNtNTdQdkhqVm9ZcVQzUTI5RWFBSVJvdExKeDEwMmswL0h2OTVVOXJRZ095amVKVWhxS0c5VUh4L3hkems3TkZsK2ZselUxK0Nac3IwQW5HV0VKRWo0Y3NaNkFNQzhzRFFHSmhBUkVSRVJFZEhFY1RnZ3FuejczUU1SRVJIUkp3RURFeWJZOXRvQ09UQWhVT21IWlZIWjJOOTQzcTIrSnJzVmo1NzRPelltNUdOUmVBWWlOSUVqdHRkYkRmaXcrUkoyMUJhZzNqUzJVZ2UzeE9YSnQ5c3MzVGpTWERLbThjWnFYbmlhZkx1a3EzN000NmxGSmU1SVhJUXRpZk5kZHZTMldib1JxZzZRODAvTUQwdkhuUGtwMkZ0ZmlOZXJqNkxkMGpQbWEvZDNjK3djYkk3UGw0OC9hTHFJRHp3TUFrbjFqNUp2ZC9oNGZyN21yK3lyeCtmdC9ueVQzZXJXenZ6K0FUMXFVWWtiWTJkalUzdys0dnFWQkFHY2dTNzlQWHY1QU9xTTdmamN0RFZ5SnBJNW9TbDRmTjREMk45NEh0dXFqdzliUGlFOUlCb1BwcTNFakFFbFZhb05yYmdqYVNIVW9oSnFVUW1WcUlSR1ZFS3RVRUVqS3FFUlZkQW9YUCt2RnQxN3U3NGphUkVLMmlwUTNGWG5WdnZKRnFudHkzemlUZ2FOSUpYZmVFNW5TUDEzN1FOQTA0QnlIanFGR2pORGtyd2VQMURwK3BnaXRJRlkySzkwemxoMVdBd1QrbnlvNmcxTUdJN0pZY1diMWNmeGRzMkpFY2ZwSHd4UzFGbnJjdDlGZlkxOE8xUTFPSkNNaUlpSWlJaUlhRHc0VE03TkNzeVlRRVJFUk9RNUJpWk1zS0xPV3BSMjFTTWpNQllBc0NsK250dUJDUURRWk83RXMrWDc4V3o1ZnNSb1E1RGtINEZ3ZFFEOGxHb0lFTkJqTTZQTFprUkZkNVBQYXMxSGFvS3dLQ0pUUHQ1ZVYrQ1ROTy9lVW90S0xPazNuOVB0RlNPMnZVcVNCczlaQUxBc0todjNwU3dmRk9oeHBLVUVUNVhzeFBUQU9Id2w2MmFFcVFNQUFDcEJnUTF4YzdFdWRoWStiaTdHN3Zxemd4Yk52TEUrWmpZZTZTM1BBUUJWaGhiOHVYU3ZSMlBraGFZaXVuZjNQQUNVZFRlTWVWN2pLYWZmZ3IxNW5OUCtUK3Q5elFIT0hkYnp3dEpjN204MmQrSS9WVWZ4L2hBN3IzZlduMEdOb1ExZnpib1o0YjNQRXhFQzFrYlB4SnJvbVNob3U0emZYWHJQSmNXL3YxS0RuOCsrZThpQWd0a2h5Wmdka3V5cmgrWkNoSUN2VGQrQXI1NzZCeXdPbTF0OVRBNnJ5NDd6aVNwVmtCNFFqVVJkaEh3OE1DaGtQQ1hvd2hHaENVU2J1UnV0NWk3MDJBZG5GMUdMU214Sm1JK04vUUlUSkxndWlnTkF0RFlZMzhuWjRyTzV6UXhPd3N4Zzd3TWRCanJkZmdVL1B2LzZvUE1PT09UM2NzY1E3NC9lZXJQNkdJNjBsRUFoaUJBRnNmZi9nRU1DT3EwR2xIYzN1dlhjN0oveEpWNFg1bkpmckY5SXYzYk1ZRUZFUkVSRVJFUVR3MkYyL3EwcXFobVlRRVJFUk9RcEJpWk1naGNxRHVFbnN6NE53Rms2WUVWVWpzZTc0Z0dnd2RTQmhqRm1RbkRIUFNrM3lMdk4yeXpkZUsrMllOeXZPWktWVWJuUUtadzc3U1VBSjFyTEFUZ1hFZnN2ZG9rUXNMZzNPd1VBR1BvdHRvb1FzRFJ5T3U1TVhvd0VQOWNGTDR2RGhwZXZmSVIzYWs4Q0FNNTBWT0pycC82QisxTlhZSFhNREhuWHZFcFFZRVZVRGxaRTVhRE8ySTRqTFNVNDBWcU9rcTQ2ajhNMnRpWXV4TDBweStUTURBMG1QWDUwN25XWSs1VndpTlFFSVRjNEFXMldIclJidW1Hd21XRzBXMkN5VytHblVDTS9QQjJQcEsrUjI3ZFp1bkZKUC9hQUNXK0ZxSFNZRmhpRExwdEpucXZaYm9NRERvU3BBN0ErWmhibTlGdWNieHpINTNKR1lDeld4c3dZOHI1MlN3OWVyejZLUGZWblJ5eDFjazVmaGErZStnY2VtYllHSzZKeVhPNDcyVlkrYURHL3gyYkd6dm96TGhrd3hzb0JDU2E3RlVhN3hmbGY3OC9WYUxjZ3ppOE1pYnB3QUVDTU5nVDNwUzdIcytYNzNScTN4MmJHMDZXN2ZUYlBWUDhvTEFpZkJvUGRETFBkQ3BQRENvdmRCb3ZEQm9ma2dDaUlTUGFQd0cySkMrVG5QQUJjN200Y2RlenZGNzZLQnVQSXo1VUgwbFpnV1dUMmlHM2kvVUpkZ2drc0RodU1kZ3NzRGh2TWRpdFVvaEtSMmlENTlYN1Z4eTNGSHBjTW1hcGV2dklSWHI3eWtjL0hiVEozK3FRVXlBVjl0WHg3VVhnR2JrdVlqNTExWnhDdkM4Tm4wMWZMOS9raU1JeUlpSWlJaUlqSUhaTFYrVjJkd0ZJT1JFUkVSQjVqWU1Ja09LK3Z4dkhXTWl6b1RkVjlUOHBTZk54Y0RLc2JhY3duV3FwL0pKWkg5UzN3dlhMbHNOdTdzTWVEV2xUaWpxU0Y4dkc1amlvMDl5NkFQVEp0RFZaRzVhRExhb0xaWVlXL1VvdEFwVlp1ZTdtN0VVRXFQNnlMbVlXYll1Y01XUXJqb3I0R1Q1ZnVIcFJ0b3N0bXd0T2x1N0dqN2pRZVNsODVhRGR6bkY4b3RpWXV4T2FFK2ZqVzZaZFEwZFBrMXVOUkNpSytsTEVlcTZQN0ZzMWJ6RjM0WWVHLzBXYnBkbWtyQVBocTFnYTN4Z1dBMTZxT1RHcG1DNTFTZysvbDN1NTIrMk90WmVNMkY0ZmtjTzRJNzdmR3JMY2FzSzM2T0hiV24zSDdPZDFqTitPSjRoM1kzM2dlRDZXdFFvcC9KRjYrOGlGMjFaOGRzdjJiMWNkd1k4eHNhQlY5VWZSbWh4VmRWaE82YkViNS96MDJFN3F0Wm5UYmpPaXhXZEJqTjZISFpvYmg2bjkyQ3d4Mjg0Z2xLMkswd1hoeTNrTnlob1piNHZKd3BLVmswTzcraWVDQWhMdVNsM2pVeDJpMzRHaEw2YWp0T2l3R3RBNTRiUXhrdG8vKyt5enJjczBtY3JXc3hraGFMZDFEQm5zNGdDbjUvbjJWT3lVeXBxS3JBVitMZXpQazNKKzZBdmVucm5CcDAyTXpZMDk5NFdSTWo0aUlpSWlJaUQ2QkhCYm54aFJSemNBRUlpSWlJazh4TUdHUy9MVnNIM0tERStHdjFDQktFNHk3VTViaWhZcERrejB0RnlJRVBKcDVrN3hqK0x5K0d2c2FCNmU1bjBpTEl6SVJxZW1yU2Y5ZTdTbjVkbFZQQzVTQ0FxSHF3ZlhHRFhZTDlqUVVZa2xFSmo2VHNtelEvYzNtVHJ4U2VSZ0hHaStNZVAyS25pYjhvUEExWkFYRllXdmlRdVNIcGJ2c3AvN1hsWS9jRGtvQW5JdWgvUU1rcnZRMDQ2Y1gza1NydVd0UTJ5WnpKN3B0SmdUMEM3WVl6bzY2MDlnOXpHTDVSS2t6dHNOa3Q3b3N5Zy9uYkVjbFBtajBQR3VJdThxN0cvR24wajM0V3RZR09DRGg3WnFUK0hmbHh5NFpLVHhSMkZHRnJ4ZjhFN05EVTNDbS9jcXc3VHF0UnZ5dC9IMkVxdjFSMmxXUGFrTXIyaTA5M2o2TUVUV1k5SGk5K2lqdVNiNEJnRE1HWTEzTXJFa0pUS2pxYVhiN2R3ODRBeG4rWExyWEphdkplR3UxZE1Qa3NFSXJqajVIWjJhV012eWxiTitRdjcvS25tYmMrZEhqNHpCTGVycGtONkswd1VnUGlCNTBuOWxoeFcrTDNrR1hiZUpLZ0JBUkVSRVJFZEVubThONk5UQ0JwUnlJaUlpSVBNWEFoRW5TYXVuRzM4cmZ4OWQ2ZDhCdlRwaVBJeTJsS08ycW4rU1o5ZG1hdEZCZURETGFMZmhEOGM1Sm5oSHdRZE5GaEtqOThVRHFDcFIzTitCRVc3bDhYNjJoRFRiSkRxV2drTTlaSlR1SzlEWDRaOFVIYURWM1lWZjlXV1FISmNoWklOb3RQWGk3NWdTMjE1MzJhRmR4Y1djZGZuNWhHMksxSVZnVE14TXJvM1BSWlRYaTdab1RIajBlZzkyQ0g1MTdIVi9JV0lkUXRUOStYL1FlVENNc2xsL3BhVVoyVUR3VXZhVTErdXUybVhCUlg0T2Q5V2RHWEN5ZlNOV0dWbVFFeHJpY2t3RFlKUWRNZGd2cWplMzRxTGtZMitzS3hqMjd3d2RORnhIckY0TGl6anFjOXNIUFJ3TGMram52Ynp3LzVtdTVhMXYxY1N5UHlrR2tKaEF2Vlh5STkrb21wK3lLQktESzBJTDBnR2dJZ2pDb0hNTFZOdDAySTRyMHRkaFdjeHlYT3V0OGR2MzM2Z3B3ck5XWmZXR2tRSkQvTy9jZkJDcTFVUFZtUzFDTFNxaEVCVFNpRXNyZTBqQXQ1azVjMHRlT21xV0J4a2VQM1l6dm5uMEZtK0x6c1NJNkJ6SGFZUFRZekNqc3FNUy9LNCtnMXRnMjJWTWtJaUlpSWlLaVR4Q3BOMk9Db05aTThreUlpSWlJcmoyQ0pFbi9uNzM3RG92clB0TSsvcDJoZHhBU1JRS0JFS2ozTHF2TGttWEx2Y1lsY2V6WTJTU2J1dGxOc2lsdmRqZnZ1OG51cHRueHBqaDJiQ2UyWXlleVkxdFcxSXZWck42eEtrZ2dRRFRSKzlUM2p3UERBQVBNRENBaysvNWMxN2s0WjA3N2dXamlkNS9uR2J4YTczNjZkL2ZQQm5zSS9lYUxtU3RabFR3VmdMS1dHdjdsNkt2VTJab0hlVlF3SVNhRkgwMStpQUNUR1NmdzB6UHZzYytMTXV2WHlpMUpVOGl0THlXM201NzBBU1pqS3RUbWRIVFpGeEVRd2pmSDM4SHVzalBzTGorTDNjTXh2aklCa1lGaDErekpYVE1tQXMwQm1ERmhOcG13T096WFpibDJFMkJxblpSMjRoekV4aEtmSEtNakUybXdOVlBTWERQWVErbkMvZk5oTU51TWlGeFAzbG4wTDRNOUJCRVJFUkVSRWZGU2ZYWTJoMisvbFVrdi9JR2h0NndhN09HSWlJaUkzRkJVTVdHUS9UNW5LOGxoY1V5SkhVbENTQXovUFA1T2ZuVHFyVUdkdElzUGllTGI0Kzl5UFpYL1p2N2U2eXFVQUxDNXBPZWU0ajJGRFJyc0xmemY3TGY3ZFR4T3VLYmx4QjA0c1RoczEreCsvbktDNGdqWFdIZGhuZXVCUGg5RVJFUkVSRVJFNUVibWF1VVFwRllPSWlJaUlyNVNNR0dRT1hEeUg2ZldFR3h1LzZjWTdJbTdha3NEWHp6NGdtdTdwOVlDSWlJaUlpSWlJaUlpSXA4RWF1VWdJaUlpNGo4RkU2NEREcHpYMWVTLzNlbm9sL1lHSWlJaUlpSWlJaUlpSWg4WGp0WmdnamtrZUpCSElpSWlJbkxqTVEvMkFFUkVSRVJFUkVSRVJFUkVybmNPaS9Gd21WbzVpSWlJaVBoT3dRUVJFUkVSRVJFUkVSRVJrVjQ0TEMwQW1JTlZNVUZFUkVURVZ3b21pSWlJaUlpSWlJaUlpSWowd3RuYXlzRVVIRExJSXhFUkVSRzU4U2lZSUNJaUlpSWlJaUlpSWlMU0M0ZFZyUnhFUkVSRS9LVmdnb2lJaUlpSWlJaUlpSWhJTDF5dEhFTFV5a0ZFUkVURVZ3b21pSWlJaUlpSWlJaUlpSWowd21tMUFXQUtVakJCUkVSRXhGY0tKb2lJaUlpSWlJaUlpSWlJOU1KaHNRQmdEbFl3UVVSRVJNUlhDaWFJaUlpSWlJaUlpSWlJaVBUQzJkYktRY0VFRVJFUkVaOHBtQ0FpSWlJaUlpSWlJaUlpMG91Mmlna21CUk5FUkVSRWZLWmdnb2lJaUlpSWlJaUlpSWhJTHh3dEZvVVNSRVJFUlB5a1lJS0lpSWlJaUlpSWlJaUlTQzhjRm92YU9JaUlpSWo0U2NFRUVSRVJFUkVSRVJFUkVaRmVPQ3d0Q2lhSWlJaUkrRW5CQkJFUkVSRVJFUkVSRVJHUlhqZ3RGa3hCQ2lhSWlJaUkrT09HRENaa1JTVVA5aEJFUkVSRStrUy96NGlJaUlpSWlOeFlIRllyNWhBRkUwUkVSRVQ4Y1VNR0UwWkZKQXoyRUVSRVJFVDZSTC9QaUlpSWlJaUkzRmdjTFdybElDSWlJdUt2R3pLWXNESjVNbVpNZ3owTUVSRVJFYitZTWJFcWVlcGdEME5FUkVSRVJFUjg0TFJZRkV3UUVSRVI4ZE1OR1V6SWpFeGlSZEtVd1I2R2lJaUlpRjlXRDU5T1JxUXFKb2lJaUlpSWlOeElIQllMcHVDUXdSNkdpSWlJeUEzcGhnd21BRHlXdnBDb3dMREJIb2FJaUlpSVQ0WUVSL0pZK3FMQkhvYUlpSWlJaUlqNHlLR0tDU0lpSWlKK3UyR0RDZEZCWWZ4bTlsUE1qYzhjN0tHSWlJaUllR1hXa05IOGF1YVRoQVlFRGZaUVJFUkVSRVJFeEVjT1M0dUNDU0lpSWlKK0NoenNBZlJGWkdBby96cmhIbmFVZnNUUnFrdmtONVJUMEZneDJNTVNFUkVSY1VrTmoyZGt4RkJteEkxaWVlS2t3UjZPaUlpSWlJaUkrTWxwc1dLT1VUQkJSRVJFeEI4M2REQ2h6YkxFaVN4TG5Eall3eENSajZtTmwrQm5oNHoxcWNQZ1JMbXhQbkVvUEx1OC9iaDZLeno4UGpUYmpPMmZMSWJaU2RkMnJQNm90Y0MyZk9QOXpLM3V1dDlzZ2xsSmNPc291R2s0Qk42d3RYWkVSRVJFUkVSRVJQem5zRmd3cVdLQ2lJaUlpRjgrRnNFRUVaR0JOQ0t5ZmIzSjFyNSt0Z0pzanZhSitzZ2d1SDhNdkg3YTJQN0R5UnNqbUJBZERQZG1HVXR1dFJGUTJKWnZCQllBSEU0NFdHd3NFVUd3WUFRc1RvR1pTUkNra0lLSWlJaUlpSWlJZkVJNHJCYk1RV3JOSnlJaUl1SVBUU21KaVBSaVJGVDdlbUVkakd6ZHRqdmhUR1hIWXg4Y0M2R3RrYStjYW1NeS8wWXlPaGErUEIzK2VoZjg4Q2FZbTJ4VVRHalRZSVhOZWZDRFBYRC91L0NUL2JDM0NLeU93UnV6aUlpSWlJaUlpTWkxNExSWU1LdGlnb2lJaUloZlZERkJSS1FYUTBLTnlnQldCelRhSUNzT0x0Y1orN0xMWWZMUTltTTdWMDE0NlJUTVNiNzJZKzZyUUxOUkZXRnhDbFEydzVZOG81SkNRVjM3TVkwMjJIYlpXRUlEWVY0eUxFNDEzZ1lIRE43WVJVUkVSRVJFUkVRR2dzTmlWU3NIRVJFUkVUOHBtQ0FpNG9YVUtMaFlZNndudTdWMk9GWUdqNHp2ZU95RFkrSHQ4OUJzTTZvbTdDbzBKdmh2VkVOQzRWUGpqQ1duR25ZVkdPOVRvVnRJb2RrR0h4UVlTMGlBVVdtaExhUVFxcDgwSWlJMFYwUGpWU2ZXSnNCa3d0NHkyQ01TRVJINTVBZ0lkdUowUWxDNGs3QjRKNkV4Smt3bVl4RVI4WVhEMHFLS0NTSWlJaUorMG5TUmlJZ1hVdHlDQ1hHaDdhK2ZLamNxS1FTNU5jYUpESUpIeHh2VkVnQitkeHptRCs5NHpJMHFNOVpZUGpjWjhtcGJRd29GeG5xYkZyc1JYTmhWYUx6UDB4S01vTUw4RVpBWVBuaGpGeEVaTEpXNTBGSUhUcnNtUDBSRVJBYUQzV0w4REc2cE1kRlM1eUFvd2tGTXVvUEF3RURNNW8vQmY5UkU1SnB4V3EyWWdvSUdleGdpSWlJaU55VDk3MHRFeEFzam85dlhLNW9nclhYYjZvQVRaVjJQZjNBc0pMUk93cGMxd3BwekF6L0dheTA5R2g2ZkNDL2VDbjlhYllRVk1tTTdIbU4xd0tFUytOOWo4Tmc2ZUhJRFBIL0MrSmpabllNemJoR1JhNm5zSTZOYWd0TSsyQ01SRVJFUkFCeG1MSFVCWEQwRFRVMU4yTzM2SVMwaTNuTllMSmlEUXdaN0dDSWlJaUkzSkFVVFJFUzhrT29XVENpb2c1bEo3ZHVIUzdzZUgyU0dMMHh0MzM3OU5GUi9qTXQyRDQ4MHFrVDg3aGI0OHgzd0QxTmgzSkN1eHhYVUdTR05mLzRBN24wSGZ2UWhiTXI3ZUg5c1JPU1RxeklYYk0yRFBRb1JFUkhweklRSnB5Mkl5b3RPNnV2ckZVNFFFYTg1clZiTXdhcVlJQ0lpSXVJUHRYSVFFZkhDeUtqMjljdTFjTnNvK050NVkvdElDVEMxNnpsTFV1R3Q4M0Ntd21odjhQc1Q4TzA1MTJTNGd5b2hIQjRhYXl3VnpYQ3dHUFpmZ1NPbDBHeHJQNjdSMXQ3eUFXRHNFS1Bsdzl4a0dETUVWUEJjUkc1a1RWVkcrd1lSRVJHNVBwa3dZYktFVWxWeWxhRFVJRUpEUTlYV1FVUjY1TFJZQU5US1FVUkVSTVJQQ2lhSWlIZ2hQYVo5dmFBT3BpYUEyUVFPSjF5cU1aNzRqL1ZReWUvck0rR0xtNDMxelhsdzM1aXU3UTQrenVKRGpSREhiYVBBNW9DVDVYQ2dHQTVjZ2NMNmpzZWVxelNXUDMwRTBjRXdMUUdtSjhMMEJFaUo4bng5RVpIclZlTlZ0VzhRRVJHNTNwa0poSVp3YW10ckNRb0tVakJCUkhya3NGb0IxTXBCUkVSRXhFOEtKb2lJZUNISURNUENvTHpKQ0NOY2JZSXB3K0I0bWJIL1VBbXNUT3Q2WG1ZczNEb0tObDR5dHA4OUFzL2RmTzNHZlQwSk5NT01SR1A1MGpRb2JqQXFLUndvaGhObFlIVzBIMXRyNlZoTklUNnNOYWlRWUp5ZkVENDQ3NE9JaUxlc1RVNVUrMFZFUk9UNkYrQU1wYTZ1bEppWUdBSURBekdaOVBOYlJEeHp0Z1VUVkRGQlJFUkV4QzhLSm9pSWVDazEyZ2dtZ0ZFMVlWWlNlekRoY0RmQkJJQ25wOENPeTBZN2h6TVZzUDB5TEI5NWJjWjhQVXVPZ0h1empLWFpEc2RLMjZzcHRIMmMyMVEwd2JaOFkyazd0NjJpd294RXo5VXFSRVFHaytZMFJFUkViZ3hPbkZpdFZpd1dDeUVoSVFvbWlFaTMyaW9tcUpXRGlJaUlpSDhVVEJBUjhWSnFGQnd0TmRZTGFvMWd3b3NuamUwakpkMmZGeHNDbjVuWWZ1enp4MkZSaWxHRlFReWhBVEIvdUxFd0V5N1h3ZkZTSS9oeHZNeW9vT0N1dUFHS0w4R0cxa29VYWRIdFFZVnBDUkNwdnhHSXlDQ3pXelNwSVNJaWNpTUlKQVM3M1k3RllzSGhjS2lkZzRoMHk2bGdnb2lJaUVpZktKZ2dJdUtsa2RIdDY1ZHI0Y0d4RUJFRURWYW9ib0dMTlpBUjQvbmNCOGJBMmh3b2E0U0tabmdsR3o0LzVkcU0rMFkwTXNwWTdzb0VKM0NweHFpb2NLd01UcFViSDNOMytiWEc4bDZPc1owV0RST0hHc3VFZUNOVUlpSWlJaUlpNG9uVDZjUm1zK0YwT2dkN0tDSnlIWFBhMmxvNTZFL3FJaUlpSXY3UWIxRWlJbDV5bjl3dXFEUGV6azAyV2pPQTBjNmh1MkJDb0JuK2VUWjhaNmV4dmVZY0xCc0ptYkVETjk2UEN4UEd4elVqQnU0ZkF3NG5YS2d5UWdySFNpSDdxdEVtdzExYlVHSDlSV003T2hqR3g3ZUdGZUpoYkx4UnBVRkVSRVJFUkVSRXhCc09TMnZGaEVCVlRCQVJFUkh4aDRJSklpSmVTdXRVTVFHTWRnN3V3WVNIeG5aLy9zeEVXSkVHVy9PTnlmV2Y3SWZmcjRJQVZmdjJpZGtFWTRjWXk4UGp3T2FBTTVXdGJSOUs0WFFGV0IwZHo2bTF3SUZpWTJtN1JrWU1UQmphSGxaSWlyajI3NHVJaUlpSWlGd2ZWQzFCUkhyVFZqRkJyUnhFUkVSRS9LTmdnb2lJbCtMRElEUVFtbTNHUkhkVk04eEpidDkvcXR5WUVBL3FvU1hwVjJmQXdXTGovUHhhZU8wMGZIYml3SS85NHl6UURKT0hHc3RuSmhqL0J1Y3JqWURDUjFlTnQ1WE5IYzl4T0NHbjJsald0clovaUFzMUFnb1RXb01LWTRiMC9HOHBJaUlpSWlJaUlwOGNUcXNOQUxPQ0NTSWlJaUorVVRCQlJNUUhvMk9OeVc2QXZGcVluZ0RwMGNhNjFRRW55NDNLQ04ySkNJS3Z6WVQvdDgvWWZ2MDBMRWsxcmlIOUk4amNXZ1ZoS0R6WVdzR2l0TEU5cFBEUlZjaXROc0lKN3FxYVlVK1JzWUJSeVNJOUJyTGlqSlliV1hIR3YzK29mbktLaUlpSWlJaUlmT0k0ckcydEhQU0hBUkVSRVJGLzZMY29FUkVmcEVlN0JSTnFqR0RDckNRam1BQkdPNGVlZ2drQVMxTmhheDdzTHpZbXgvOXJQL3htcGRGZVFBWkdZamdram9UbEk0M3RGanVjcTJ3UEs1eXVnSnFXanVmWW5VYUFJYmU2L1RVVGtCSUZtWEVkQXd0UndkZnNYUkVSRVJFUkVSR1JRZERleWtGL0JCQVJFUkh4aDRJSklpSStTSTlwWDg5dkRTUE1IUTV2blRmVzkxMkJMMHp0L1RyL1BCdWUyQUFOVnFPZHdKcHo4S2x4L1Q5ZThTd2tBS1lNTTVZMlJmVnU3Uit1d3FVYTZOeGwxZ2tVMUJuTGpzdnRyeWVFdHdZVldnTUxXWEVRSDNvdDNoTVJFUkVSRVJFUnVSWWNGaU9ZWUE3U245UkZSRVJFL0tIZm9rUkVmSkRtMW5JaHI4WjRPM1VZaEFkQ293MEs2NHpBUWxvdnJSbmlRbzBBd3k4T0c5c3ZaOE9DRkVpSkhKaHhTKzlHUkJyTHlqUmp1OWtPRjZzaHB3b3V0QzU1dFdCemREMjNyTkZZOWhhMXZ4WWRiQVJaMG1OZ1ZJeFJiV05VTEVTcUZhV0lpSWlJaUlqSURjZFZNU0ZRLzdFWEVSRVI4WWVDQ1NJaVBuQ3ZtSkRUV3VMZmJJS0ZLYkE1ejlqZVV3aHBFM3EvMXVvTTJKSVBwOHFOeWU3Lzl5SDhlaVVFcUtYRGRTRTBBQ2JFRzBzYm04TUludVM0QlJaeXE2SEoxdlg4V2d1Y0xEY1dkME5DM2NJS3JZR0Y5QmdJMDA5a0VSRVJFUkVSa2V1VzAyYjg1OThjcEdDQ2lJaUlpRDgwRFNJaTRvTWhvUkFhQ00wMlk2bG9Oa3IyTHhqUkhrellYUWlQZVJGTUFQak9IUGpjUnJEWWpjbnVsMDdCNTZjTTNQaWxid0xOTURyV1dGYWxHNjg1TWRwQTVGUzFMcTJoaGVvV3o5ZW9iRGFXbzZVZFgwOEk3eHBZU0l1RzRJQUJmWmRFUkVSRVJFUkV4QXNPYTJ2RkJMVnlFQkVSRWZHTGZvc1NFZkZSVml5Y3VtcXM1OWNZd1lRNXljWUVjbHZBb0tRQmtpSjZ2MVpTQlB6ak5Iam1pTEg5bDdNd054bW1EQnU0OFV2L01tRzA0RWlKaEtXcDdhOVhOY09sR3FQQ1FsNU4rM3FEMWZOMTJ0cEJIQ3p1ZU8xaDRaQVNaU3lwclc5SFJCcWZPMlpWMXhBUkVSRVJFUkc1SnRvcUpxaVZnNGlJaUloL0ZFd1FFZkZSV2t4N01DR3ZCbVlrUXBBWjVpVEJuaUxqOVQxRjhNQVk3NjUzeDJnNFVtcFVXZ0Q0di92Z3hWVVFFOUwvWTVkckp5N1VXR1lrZG56OWFsTnJTS0VHOG1yYkF3dk5IdHBCT0drUExIU3VzQkJvaHVTSTFxQkNsQkdNYUFzdXhJY04yTHNsSWlJaUlpSWk4b25rQ2lhb1lvS0lpSWlJWC9SYmxJaUlqOUtqMjljdjFyU3ZMMHh4Q3lZVWVoOU1BUGpXSERoYkFlVk54cFAyLzdrZi9tZEovNHhYcmk5RHc0eGxkbExIMTBzYjJ3TUxsMnFNME12bE9xTUtoeWMyQnhUVUdVdG5vUUd0WVFYM0pSSlNveUZTRDNhSXlDZVEwK25FWkZLWkdSRVJFUkh4WDFzd3dheUtDU0lpSWlKK1VUQkJSTVJIbzJQYjEzT3EydGZuRHpkSzZ6dWNrSDBWYWkwUUhlemROY01ENFljM3dkZTJHVS9KSHkyRnQ4L0QvVDZFRytUR2xoaHVMUE9TMjE5cnE1aFFWQWVGclNHRXd0YWx0Tkg0WFBPazJRNjUxY2JTV1VTUWNaK2tDRWlNTU42NnJ5dTRJQ0kzZ25XN1g2UFowc1RvbEFsTUg3dWd4Mk9yNnlyNDA5OS93Y3p4aTVrNzZXWUNBd2JtdjBCRlpYazRuQTVTRXpNRzVQclhxOEt5UzBSSHhCRWRFZHY3d1ozUExiMUl5alg2ZUpWWEZaTlRrTTM4S1NzSDdCN25MNTlpeExCMElzS2l2RHJlNFhCd0x2OEU2Y2xqQ0F2MW9nZVlGOG9xcjJBeW1SZ1dsOXo3d1lETmJxT3c3Q0xweVFQL1MrZVY4bndxYTh2SUdER2U4TkRJZnI5K1Uwc2pwWlZHQ2JLVWhBeWZ2OVpyNmlzcHZub1pnTEZwVXo5eFlhYnpsMDlSVm1ta3JHK2FjZ3Rtc3hrd3ZzYURBME5JR0RKOFFPNzc4dHFmVXQ5WXc4VFJzMWcrKzU0QnVZZUlTSDl4V28zZWpLcVlJQ0lpSXVJZi9SWWxJdUtqckNIdDY1ZHFqTWxoczhtWThKMlcwRjV5ZjFlQjBhYkJXK1BqNFlsSjhISzJzZjNDU2FNTndLaVkvaHU3M0ZoTXRBY1dPcmVFc0R2aFNuMTdVS0d3RGdwYnR5dWF1cjltZzlXbzlPRmU3Y09kZ2dzaU41NzZ4bG9pdzZPNzNWOVZlNVhqNXo5azlvU2xQUjUzSXpsejZSaE5MUTJFQllmM0dFeXcyVzI4dGUzM1ZOZFZzTzNnTzRRR2h6TnovS0orSDA5TmZTVi8zdmdjVFMwTkRJMU40dkhidnpuZ0grdTN0cjNBbVV0SEdScWJ4SmNlK0xjQnZWZFAvckw1TnpRMDFURnozQ0p1WC9TWVYrYzBOamV3ZHVjZk9YLzVKS3ZtUDhUY1Njc0hkSXo3VG01aHk0RzNBUmdhbDB4VzZxUit2MGRWN1ZYZTNQUnJBTWFsVCtPaGxWL3M5Wnk4NHZPczJmbzhnN2oxVWdBQUlBQkpSRUZVQUl1bXIyYlpyTHY2UEk0dEI5NGl0L0EwVWVFeGZQN2U3L2Y0ZVpoZmZJSDNkcjVDVFgwbFQ5Mzlyd3dmbHRibisvZGsvNm10Wk9jZUlqQWdrRzg4K3QrRTkxTVlvMDF4ZVQ2dmJYZ1dnSzgvOGhOaUl1TjhPai92eWpuZTIvbEhBSDd3MUc5OERpWlliVlphTEQzOEV0WlBRb0xEQ0JxQUozWFA1UjNuMkxtOUFNeWRkRE5tczVtYStrcmUzUFJybWxzYW1UTnBPVXRtM0VGSWNHaS8zcmVtdm9MYWhtb2FtanlVQVJNUnVjNDQybG81cUdLQ2lJaUlpRjhVVEJBUjhWRm9BQ1JIUUhHRE1UbWNWd3NacmVHQmhTUGFnd2w3aW53TEpnQThPZ0VPbDhLcGNxTlUvMy9zaGQvZEFxSDZiaTJkQkpnZ05jcFlPbXV4RzlVVmlqcUZGaTdYR3NHRW52UVdYQWdQOUJ4WVNBdzMxcjJ0RWlJaS9lTmk0Um4rdlBFNXhxWk41YWFwcXhpUmtONWhmMEZKTGkrLy8xTUFBc3dCTEo1eHU4LzNLQ3k5eUt2cm4rbVg4WHBqNnBqNXJGN3dTTDljYThQZU43aFNuZzlBWnVwRVpveGIyQy9YZFdlejIxaXo5WG1hV2hvQVkxTDZXZ1JBbkE0SFRxY1RoOFBoY1g5RFV4MFZOYVY5dXNlSWhGRUVtQU82M1Y5ZVZleWFURXdiN3YwVDk4RkJJZFExR21WOU51OWZ3N0M0NFdTTUdOZW5zZlprU3RZOGRoNWRoOFhhd3ZaRDc1S1pNckhmbjRiUHpqM29XaCtSTU1xcmM4N21IWE90ajB6SzdQTVltbG9hdVZSMEZvQ29pTmhlUHcvam9vZlIyRnlQMCtsazNlN1hlUHFlNzdxZWt1OXZWcHVWODVkUEFqQTJiVnEvaHhLdUI2ZHlEckJ1OTJzRGZwODdGbjE2UUw2WEJRWjBuV1N6MmF4RWhjZlEyRnpQL2xOYitlamlZZTVhL0RpalV5YjArLzFGUkc0RVRudGJNRUYvcEJFUkVSSHhoMzZMRWhIeFEyYWNFVXdBbzUxRFd6QmhRUXI4NnFpeGZyVFVtT1NOOENGSWJ3TCt6M3g0ZXFQUkNxS3dIcDQ3Q3QrYTA2L0RsNCs1a0FESWpEV1d6cHB0VUZRUEpRMVEyZ0FsamExdlc1ZmVnZ3VOTnFOU3lLVnVnZ3VoQVJBZjVyYUVkbDBmR3Fhd2pVaC8yWEg0UFJ4T0IyZnlqakYxelB3dSsxTVNNNGlPaUtPMm9ZckRwM2N5ZjhvdFBqOXA2M0E2c05vcy9UWGtYdGxiLytEYlY5c1B2ZXQ2K2pjeUxKcTdsenpSNzVQUlRxZVRkejk0MlJWK1NFOGV3NkxwcTdIYWV2bG02aVl3SUhCQVNzYm5GR1M3bnY3MjF6Y2YrNThlSjdjdlhURW13YzBtTTVrK1ZDRUlEQWprdnVWUDg4STcvNG5GMnNLN08xN2lTdy84VzYvdERLdzJLMFhsbDd5K2o3dlJLUk00YytrWXBSV0ZmSGhpTXlNU3ZRc1B1SXNLanlVK0pxSEw2MDZua3hNWDlnUEc1TzZNc2IxUEdqdWRUczdsSFFjZ0lpeUtVY1A3SHN3NG4zOENoOU1JcWt3YmMxT3Z4MGRIeExKa3hwMXNPZkFXSlJVRkhEcjlnZC9WSzVwYUdpbXZ1dEx0L3NMU2kxaXNMUUFNSDViRzVaSWNyNjl0d2tScWtvOXAzMEVRRXpuRXA2K0R2Q3Ruc2RsdHhNY2tFaGM5ektmN0RJU2d3UFowcWNOaEI0S0lqMDNrcVh1K3k3YURmK05BOW5icUdxcDVmY092V0RqdFZyVmRFSkZQSktmVitEM1ZIS3hFdm9pSWlJZy9OQzBnSXVLSDBiR3cyMmhoUzI1MSsrdnhvVEJ1Q0p5dE5Gbzg3THNDSzN5c2lqc2tGSDR3SDc2OTA5amVsQWRURStDVzlKN1BFL0ZHYUtEeCtUdTZtMWJnM1FVWDJzSUw5YjNNdFRYYmpmT0w2bnNmeDFDMzBNS1FzUGJ0SVdGdUFZYnVIOVFWK2NRN2wzK0Nvdkk4d0hqYWVremFsQzdIbUV3bVprOWN5cmFENzFEZlZNdkI3TzBzbUxiS3AvdkVSZzNsbG5rUDlzdVl1K04wT2x5bDl2dkR2cE5iMlhOOG8yczdhK1JrY2d0UGUzMStVR0F3NDBkTjcvVzRkYnRmNC9URkk2N3R2T0x6L09UbHIvazAxc2Z2K0NicHlkNVhHL0NIKzRSamI1eE9Cell2d3lFNWw0MytVNk5HakNNME9NeW5NY1hISkxCczF0MXMydmRYNDNQem94MHNtWGxIaitmVU5sVHhwM1cvOE9rK25tdzc5STVmNTgyYXNNUmpOWSs4NHZOVTFwUUJNRFZyWHE4QkN6RGFCdFExR2ltL3labHorNlZTd2VsTFJqbzJNQ0NRQ1JtemFHcHA3UFdjYVdQbWMvVHNiaHFiamNvWDNwd1RHQkRVSmVCVVVKTERtNXQvNDlVNGZmMWFEd3dJNUh1ZisxK2Z6aGtNbzFNbStGUko0T2V2ZlF0YlV4MVR4OHhuNGJSYkIzQmszZ2wwK3pjMWdnbXRyd2NFc21yK1E0eE9tY2g3TzEraHFibkJwd0NHaU1qSGliTTFmS3FLQ1NJaUlpTCswVzlSSWlKK3lIUnJXWnRUMVhIZndoUWptQUJHZU1IWFlBTEFqRVM0Znd5OGZkN1kvdmtoR0JsdGhCNUVCbEt2d1FVN1hIRVBMalIwWE84dHVPQzZqczJvQ0ZMWVc0QWhBR0pDSURZVVlrTmFsOURXMTl5MlkwTWdMaFNDQnFZQ3RjaDF4K0Z3c09QUWU2N3RtK2ZjMSsyeHN5Y3M1Y01UbTJscWFXRHZpWTFNSFRQZnAxWUQwUkd4ekp0OGM1L0cyeHVyemRyalpLWEQ0ZkI2NG5ibmtYWHNQTHF1dzJ2SHp1MTFWVS93Um5SRWJLL0JoRTM3MXZoMHpjSDA5VWQrVEhob3BGZkhadWNjNG04Ny90RGxkWnZkUmxsbGtXdmI2WFNTVjJ6OG9qSXNicmlyYWtRYnN6bUFwUGdVTGx6T3h1N3dISFNJam9nakxDU0NsSVJSSkF3WndkbldDZ0tlWkl3WVQ0QTVZTUNlRnZkRzI4ZlE2WFM2V2xnQUhENjkwN1UrY2ZSczZodHJ1NXdiSEJSQ2NGQ0lhL3ZvMlQydTlhVDRWRXF1RnZSNi81aW9lTUpDd2ozdXEyMm9KcmZnSXdER2o1b0JPUG5wbi82NTEydTYyN1R2cjJ6YTk5ZGVqNXMrZGdGM0x2NU10L3NEQTRMNnBRcUkzVzV6VllEb0Q4Kys4VDJjUFZ6UHZUTE1yOTc4WG8vWEdocWJ6S2RYZngyQTgva24yWHRpazgvamFXbzJ5cThkT2JPTEM1ZFArWHorZ3FtclBBYlMvQlVVMEI1Z3Nyc0ZFOXBrcGs3a2kvZi9rS0t5Uy8zU2VrUkU1RWJVVmpGQndRUVJFUkVSLytpM0tCRVJQN2lYeU0rcDdyaHZhU3E4YUxUUTVWQUp0TmlOMHZxKyt2d1VPRmNKMlZmQjdvVHY3NGJmcnpLcU1vZ01sdEFBbzNWSlcvdVN6cHJ0VU5Ga0xKWE5jTFVKS2x1M0s1cmJYKyt0WllUNzlab2JvYlQzQnppTjhRVzZCUlpDT29VYVF0MWVVNUJCYm5DN2o2Mm5yTFZzK3ZoUjAwbE56T2oyMk9DZ0VCWk52NDNOKzkraTJkTEVoZy9mNE1FVlg3aFdRKzJUK3NaYVBqaXlsdExLSWo1MzE3ZDduT3gwT0J4cytQQk5qcHpaQlVDQU9ZRFlxS0ZlMzh0cXMxRGIwSlkyN1BrK2Y5L3p1aXVVRUJvY3h1MkxQazFZc09jSjQ4NE9udDdCK1h6akY0VmhjY2trRGtueGNud2R2M0U2Y2JyZWR0NFhHTkQvLzgycmI2emh4WGQvNG5IZi9sTmIyWDlxYTRmWHdrSWkrTmJqUCtmZEQxNm1xYVdoeDJ0ZktNam1Ra0YyajhmODQ0UC96dERZSkw3K3lJOTlHL2dBYUdwcDRCZXZmOXZqdmovOTNYTkZoOFV6Ym1mcHpEc0JhR3h1NEZ4K2V3amozUTllOXVxKzl5OS9tb21qWjNuY2QvVHNidGNrL3R4SkF4c2s2czNuN3ZvMlNVTlQrM3lkN1lmZVk4L3hEZDN1YjdZMGRRakxsTG0xa3JoU25rZE5mUVZndEJwSlNjeWd0cUVLcDlQcDFiMXJHNnA3M0IvbUZ2U3BiNnFsb0RUWHErdDZVbE5mU1UxOXBjL24xVGQxRGNBME5UZnd6QnZmOVdzYzdsVVNmdlhtOTcwT2x6eDU1N2RJR3ByS3MyOThqOGJtWGhLbkhyUUZRazZjMzBkMjdpR2Z6NTgwZW5hUFFSa1JrZjdrc05zd0JhaXNuNGlJaUlpL0ZFd1FFZkhEMERDSUNESW1WeHVzeHFScFl1dDhSRklFcEVWRGZpMVk3UEJoRVN3YjZmczlBczN3bzRYd2hVMVEzZ1ExTGZEOVhmRGNDazJteXZVck5BQkdSQnBMVDFyY0Fnd1Z6YTNoaGVhdW9RWnZBd3h0bW0xUVlqT3FOM2dqSkFBaWd5QXkyRmlpT3ExSEJFTlVjUHN4N3V2aCtpMUtCc21WOG54Mkgxc1BHS0dERlhQdTcvV2NPUk9YYy96Y2g1UlZYZUhNcFdNY083ZVg2V01YRFBSUSsreHMzakhYaytVbmN3NHdOV3VleCtNYW11cDRlL3VMNUYwNUJ4aFB0bjlxNVplODdrdGYyMURORzV2KzF4Vk1XRGJyTG8vSFdXMVczdDcrZ2l0WUVCd1V3aU8zZnJYSFlJaTdVemtIWGVmR1JRM2xzZHUrM3UwVDhPN3FHMnU3blFpdnJDbmpKeTkvdGNOclgzdjRQNzBhank5TUpsT0hsaEEydXhXbjA0blpaQ2JBUXhDaXJUcEFjRkFJTnJ1UDM4dzkzYitIc0lqTmJ1c3dxZG9mQWdPQytxVzlnaWZIenU3eHVsMkdPN1BaODBTSXcrSGdXT3ZYU1ZweUZzT0hwZUZ3T0hqNkh2OG1xSHZqYmZXTmdYYWxMSS9YTmp6cmNkK2FyYys3MW9NQ2cvbnVrNzl5YldlbVRtTDRzSzRselVvckNqbVhmd0tBUmROWGU1eVlQM1oyRDNXTk5RUUhoblRaRnhJVXlqODk5dDllai8rNXYveUFocVk2bHM2OGszbVRWM2g5M2k5Zi93NHQxbWFQKzR5Z2tzWGpQbC80OGpYYkZvaXhXRnY2ZEcrSDA0SERqL1A3NC91TGlJaTNuRmFicWlXSWlJaUk5SUYra3hJUjhkUFlJWEMwMUZqUHFXb1BKb0JSTmVHUFJqVmR0dVQ3RjB3QWlBNkdIeStHTDI4MVFnNDUxZkRmQitBSDgvczJkcEhCRmhJQXd5T05wU2MyQjFTMVFIVXpWTGNZUzAyejhWcE5wOWVyVzR4Z2dpOWE3SzBoQ2M5LzMrK1IyZFF4c0JBUjFIMklJYkp0bjl0ckFYMnZjaTJmUUZhYmxmZDJ2dUthQ0ZveDkzN2lvbnV2Q21BMm03bDkwYWY1NC9zL3crRjBzR0h2R3d5TEcwNUt3cWh1ejdIWmJSdzlzN3ZmeHU1SlNtS0d4d25DTmpQR0xXTGZ5UzFVMVYxbCs2RjNtVEJxWnBmZTlpVVZoYnl4OFRucUdtc0Fvd3JCdzdkOG1iam9vVndwenlkNTZNZ2VuL3pOTDc3QTMzYjhnYnJXSjZRWFRWL04xREZkZjlEVzFGZngxdGJuS1NyUEE0eEtDWS9lK2xWU3ZBd2xYQ3c4dzNzZnZBSkFWSGdNbjE3OURhSWp1dW1iY3gyS2lSemltdHgxT3AwOCs4WjNxVzJvNXBaNUR6Sm4wckp1eit0YzRlQmk0UmtTNDFPSUNJdnFjbXg5WXkzaG9aRStCd0xXN1g2Tmt4ZjIrM1JPYng2KzVSKzlLcE0vZnRTTWJxc1lXQ3pOck4zMXB3NnYyZXcyRG1SdkF5QXFJcGI3bHovZDQvWFBYRHJLZ2V6dEFCNERJR0FFZU5vKy8rZE5NaWE0eldaemoxOWJBNm04dXJoZldqRFV0NzVQM1RFSEJIUUl5emlkRGxmZ3c3MmRoSHNMRFlBeGFWT1lOWDV4bCt1ZE9ML1BGVXhZTXVPT0xwK0hEVTExN0RsbVZIQVlsejdONDVpQ2cwSzRVSkROeGNMVDNZNDdQaWFSV1JPV3RMOGY1Z0NDZzBMWWZ1ZzlyTGFXYnMrYk91WW1rdUs5cTdBQ2tKa3lrY3pVU1Y0ZlgxWlY1QXFDeloreWtwZ0k3OXFtdExWWFdUSDNQcXhXNzRNRkZsc0xPdzYvMTZHS1JVTGNjR2FNVytUMU5RQ0d4aVg1ZEx5SVNGODRWVEZCUkVSRXBFOFVUQkFSOFZObWJIc3dJYmNhRm94bzMzZHJSbnN3NFhDSk1XRWEyL1hCS3ErTWlvSHZ6NE4vYTIxai9VRUJqSTZGUjhiN1AzYVJHMFdnR1lhRkdZczNyQTZvYWphV0dyZkFRb2RnUTB2Ny9wWStQR0RyY0VLdHhWajhFUklBNFVGRzVRV1BienV0aHdVYTRRZFArNVZ4K09UWXNQY055cXVLQWNnWU1kN2o1RnAzVWhNeldETHpUblljZmcrYjNjWWJHLytYSis3OEY0YkZKWHM4M21xenNISGZYL3BsM04xWk51dXVIaWRQeldZemk2YXZadTJ1UDFIWFVNMmhqM1p3MDlSYk9od1RFem1Fd0FBanJEQTVjdzYzTDN5TTRLQVFqcDNkeTdvOXI1R1pPb2w3bDMyTzBPQ08zMGlzTml1N2o2MW43NG1Ocm9teFcrWTk0UEhKNVl0RlovbmI5aGRkWmNvanc2SjU5TGF2ZVQxSldGQjZrYjl1L1IwT3A0T3drQWcrdmZvYlhnVksyb1NGUnZERW5mL1M0YlVQRHE4bHIvZzgwUkZ4M0xmOHFRNzdJc083NmJmVFQ0cktMbEhiVUkzSlpHSjh4Z3oybnRqRS9sTmJHWm1VeFlNci9xSGI4K29hYTFpejlYbk1aak9yRnp6YVlVSy9vcnFVVjljL1EwckNLTzViL3JSZjFRcE1KcFByYzhFZlRxZlQ1NmV2aDhVbE0ySFVESS83UEpXMVAzNytRMWNKL2dWVFZ6RXlLYlBINnhlVjVibldBODFkLy92dWREcGRGVlFBcjhJVUErMmRIUzlkay91a0o0L3BVQW5oWXVFWlZ3V0ZMei8wSTJJaTQvcjFmdG01aDNBNEhaaE1KaWFPbnQzdGNRVWx1YTR3aVNlalJvenJFRXhvYytUTXJoN2JucVFtWmZvVVRCaWVrTjVqYUtpem5JS1BYTUdFck5USnBBOGY0L1c1Z005VmVMWWZlcTlMYTQycjFTV01UcDFJZkV5Q1Q5Y1NFYmxXbkRhN0tpYUlpSWlJOUlGK2t4SVI4Vk9tMjk4NmN6dTFvUjBXQnBPR1F2WlZZL0p5ZXo3YzU5dmY5anBZTUFJK014RmViUTA3L09HVUVVNlk0M2t1U2VRVEs4Z01DZUhHNG8wV085UmJvTjRLZFpaTzYxWmp1ODVpdEpTbzY3VGU1SHNWN2k3M2JyRkRWZStIOXFyYmtJUGJlbWlnY1Z5d0dVSUNJYmh0UGNCWWdnTGExNFBkRnJXc3VIN3NPdnAzanAvL0VEQktodCsxK0hHZnI3RncycTBVbGwza3d1VlROTFUwOE5yNlovajA2bTk0RENjWWs3d0Qrd2xnTXZVKytUdzVheTRmSEhtZjJvWXE5cHpZeUl6eEhaK21EUXNKNThHVlg2VDRhbjZIaWJHNlJ1T0g4NFhMcDNqeG5SL3p5S3F2RUIrYkNNRFp2T05zM3IrRzZqcWpCMzFrV0RSM0wzMkMwU2tUdXR5L29DU1gxemM4NjVwQVM0Z2J6cXdKUzZpdHI2VFdpNzd3TGRabTF1LzVNeGFyOFNUMG5JbkxxS290cDZxMjNPUHhBUUdCWGNZUllBN29Nb0VkRmhJQkdHWHFlNXZjN20rbkx4MEZZR1JTSmxIaE1iUlltbWxvcXFQWjB0amplWnMrL0l1ckJIMUlwNkRJaHljM1U5dFF4ZWxMVlpnL2VKbDdsajdwY3poaGFHd1NYM3JnMzN3Nng5M1Y2aEorcytiZi9UNi9OMWFiaFQydElZTElzR2ltajEzb3hWbnRFN2VlS2lhY3VYU1Uwc29pMTNibjZpRG44MC95OXZZWC9SdHdKMW1wazNpZ2grQkptK2lJT0FLNmFUdmhpMlpMSTAwdFBYOU9YVXR0VlRuU2tySTZWRHNKTUFjU0VoVHErcHhlUE9OMkZrNjd0ZHZyZFBkOXIzTjFrYzc2RXJyeGhudjFDVXNQbFJ2NlEzVmRCZnRQYmNWc01tTTJCMkN6V3drSkNxWEYyc3kyZzMvam9aVmZITkQ3aTRqNHkybXpxbUtDaUlpSVNCL29UODBpSW40YTdWWjkrWUtIbWNXVjZVWXdBWXgyRG4wSkpnQjhkaUpjcklhOXJYOTcvdEUrK08xS1NPMWFDVmxFdkJRU0FDRmhFTzlsUlliT2FpMGVBZzJ0Nis1aGh2cE9RUWQvcXl4MHB6OUREdDFwQ3phMGhSdUNBMW9ERHViMkVFUG5rRU5vQUpqTlJ0dUtBQk1FdEs0SG1qdHVkMWozOUZycmVtQVArOXpmaG53TS8xWjQ0c0orUGpqeVBtQk1QTjZ6OUVtaS9YZ2EyR1F5Y2YveXAvbmp1cDlUZlBVeWRZMDF2UEwrVDNsbzVaZElTODdxY0d4b2NCamYrOXovOXN2NCt5TEFITUQ4S1N2WnRPK3Z0RmlhdUZoMHBzc3hTZkVwWFo0a1hqempkbElUUjdObTIrK3ByQzNuRCsvOUY0dW0zMDUyN2tHS3IxNTJIVGM1Y3c2M3pIdlFZMnNCZ05TazBjeWZ2SklQVDI1bTB1alozSHJUcC9qWnEvL2k4Vmh2N0R5NnJzZjlZU0VSZk92eG4vdDlmVThLU25PN0JBRzZVMTVkM09zeFovT09BVEErM1hPbEFFL09YejdsQ2pSTXpKaEZadXJFRHZ0dlcvQUlWWFZYeWJ0eWp1emNRNWhOWnU1ZStrU1BiVGh1Tkh0UGJLSzJ0V1hJNGhtM2QybEw0b2w3U3dSenA4bCtwOVBwK3I3UTAvbFdXLy84MExGNGVaMkhiL2xIa29hbTl2bCsydys5eDU3akcvcDhuZjdnZERxWk0zRVpsNHJPa2pWeWNvZDlVOGZNWStxWWVhN3R5OFVYeUNzKzMrMjE0bU1TUExhTE9malJEbGVBeVpOSm8yZVRNR1E0MzNuaUdUL2VnOTZGQklXNjFsc3NUUjZQY1RxZC9mSTF1V0h2Rzlqc1ZtYU1XMGhPUVRhMURkV01UWjlHWWRsRnp1WWQ1OExsYkxKR2V0K0dRa1RrV2xIRkJCRVJFWkcrMFc5U0lpSitTbzB5SnNEc1RpaHJOQ1lkSTkzK3ZyeDhKUHpxaUxIL1FoWGsxMEphZE4vdStiMTU4T1V0a0ZjTHpUYjR6azc0OVFxSUMrMzlYQkhwZjlIQnh1S1BGanMwV3FIUjFzM2I3dFk3dmRaa015cXpETFJtbTdGSTc4d21lQ1dqLzY1M29TQ2I5M2UyOTZsZk1lYyt4cVpQOWZ0NndVRWhQTExxSzd5Ni9wZVVWeFhUMU5MSXEzLy9KU3ZtM3MrOHlUZjN4NUQ3M2ZTeEN5Z295V0hoOU5Va3hhZnc5OTJ2ZTNYZXFCSGorTlRLTC9INmhtZHB0alN4NWNCYnJuMnBpYU5aTWZkK1VoTjcvOGRhTWZjK1JxZE1ZTlNJY1ZodHZwWDZ2eDc4WmZOdisrMWFSV1Y1Vk5kVllES1ptSkF4MDZ0eldpek5iTmo3Qm1BRUwyNjk2Vk5kamdrTUNPUlRLNy9FcSt0L3laWHlmRTdtSENBNE9KVFZDeDd4ZW14MnU0Mnl5aXRlSDk5WmRkMVZ2OC8xUm5tVk1iYUV1T0hNR0xlb2w2TU5Ea2Q3ejZHZ1RrL01uN3l3bjZ2VkpUMmVQeklwazhmditLYVBJL1dzclVySEo1SEpaR0xxbVBrZUF3V2Q1UldmN3pGUU1XckVPSS9YMlhkeVM0K3RISktHcHBJd1pMaDNBL1pEYUVoN3VhbW1acy9qT0gvNUpEdVByR1B1cEp1WmxEbmJyOG9ZcDNJT2NxRWdtOENBSUJaTnY1MmNnbXpBQ0tFdG4zVVBiMjM3UGV2My9wa3ZKZjhid1VGKzlzSVRFUmtnUnNVRS9UbGRSRVJFeEYvNlRVcEV4RTltRTJURndkbldLczY1VlREVnJSMXFXS0RSZ21GWG9iRzlKUStlN21QYjM1QUErUEZpK01KbTQ2bnJza2I0MWdmd3F4VXF0eTV5bzJtckx0QWZIYkNiYmRCZ2c2YldTZzN1SVlhMjExcnMwR3dIaXgxYWJHQnhHT3NXZTN2RkJmZnR0dlZtZSsvM2w0Rno4c0lCMXU3OG8rdXA2Um5qRmpKL3lrcVB4MWJYVlhEaS9ENW1UVmpTN2RQL2JTTERvM244OW0veTJ2cG5LSzBzd3VGMHNIbi9HaTVkT2N2cUJZLzJlMi8ydmdvT0N2R3FoSHliMm9acXpsNDZ4cG04bzF3dXllblF4M3gweWdRV1RMM1Y1LzdwbzBhTTYvTGF2TWtydUdYZUF6NWRwenR2Ylh1QjB4ZVA5TXUxT25NdjBkNGJwOU9CemQ1OUNpazc5eUJnbExPUERQY3VjZm4rN2xlcGFXMTdjZHRORDNmNytSa1NITXFqdDM2Vmw5ZitsSXFhVWc2ZjNrbDBSRnlQWmZIZFZkYVc4N3UzZitUVnNZUGh3UlZmSUwvNEFtWnpBRmFiaFIySDMyUFI5TlU5ZnIzYTNZSUo3aFVUbWxvYTJYcndiNzNlTXp3MGt2VGtQcGJ0OHRHYm0zL1RiNjBjQmtKWlpSSG44MDkyZWIya29zQzFmdUh5S1krVkFjSkNJa2hOR3QzajlSZE91NVU1RTVkMXU3K3RKY2ZYSC9rSlRxZVRpcHBTRG1idllPbk1PeGsvcXZzcUpPN0JBVzhVbFYxaS82bHRQUjRUSFJIckNoaTVCMDhhVytvOUhuLzQ5RTVLS2dwNGIrY3JSRVhFa3VIaCsySlBhdW9yWFNHbFJkTnY2L0t6WmtMR0RGS3lNeWdzdmNpVy9XOXgrNkxIZkxxK2lNaEFjOXBzbUFJL2h1WFpSRVJFUks0UlRXT0ppUFJCcGxzd0lhZTZZekFCakhZT2JjR0VyZm53MUJUb2EvSFRoSEQ0eVdMNHArMWdkUmpWRTc2M0MzNit6S2pnSUNLZlBLR0J4c0lBVms5cHNMYUdGUnllUXd6ZEJSdXNEcU55ak4wSjl0WjFoeE5zanZadDkzMzJ0bjFPY0hqWTM3YlA0N21PajFlUVl2K3ByV3plMy82RWYyYnFSRzdyNGVueER3NnY1V1RPQWZhZTJNankyZmN3Yi9LS0hxOGZFUmJGWisvOEY5WnNlWjVMVjg0Q3htVGNiNHYvblFkdS9vY3VwZmF2bE9kanMvZXRXa0JxNHVnQktjMWZVMTlGZnZGNUxwZGNJTC80QWhVMXBSMzJSNFJGTVNWckhqUEdMU0krcHVNUDYzZDN2RXhwVlJIRFlwTzViL2xUL1RxdS9PSUxYQ25QQTJEV2hLVmVsZTRmQ0Y5LzVNZUVoMFo2ZFd4MnppSCt0dU1QSHZjNW5VNCt5ajBNd0lTTVdWNWQ3MkQyRGxmZ1l2eW9HVXpLbk4zajhlR2hrVHg2NjFkNThkMmYwTlRTd1BaRDd4SWRFY2VVckxtOTNpc3dJSkM0NkdGZWpjc1R1OE5PWlUyWjMrZDdJeTA1aTZhV1JsNTQ1eitwckMybitPcGxQblA3UHhIWXpkT1g3aFVUQXR5TzJYYndielEwMVFGR1JaRmo1L1lPNkxoOVVkc3drSTJGdkdlMVdUbWZmNExxdWdvV1RGdmxldjN3NlowY1ByMnp4M1Avc3NWemxaRVJ3OUo1NnA1LzliaHYyOEYzT2dSSnVyTjR4dTBBcm4vekRYdmZvS0EwbCtXejcvRTY3T09OM01MVDVCYWU3dkdZOU9ReHJtQkNTSEFvZ1FHQjJPdzIxK2VXdTRxYU10ZjFrdUpUZlE0bE9Cd08zdG54RXMyV0pvYkVKREIveWkwZWoxczU1MzVlZnYrbkhEbTdtNHlVQ1l3Zk5kMm4rNGlJRENTbjNhNktDU0lpSWlKOW9OK2tSRVQ2SURPMmZUMjN1dXYrdWNsR2U0ZDZLMXh0Z2hObE1DMmg2M0crR2pjRWZyUVF2ci9ibU9ETHZnci91US8rejAxOUR6NklpSGdTRVdRczRwMHJmWHp3L2ZTbG94MUNDZVBTcDNIZjhxZTdmUXE1dExLSVU2MVBzdHNkZGtZbVpYbDFuOURnTUI2NzdXdHMzUGNYMTBSZFhOUlFVaE83UGhHOFp1dnpycWZlL2ZYZEo1OGJrTW41STJkMnN1ZjR4ZzZ2aFlWRU1DNTlHdU5IelNCanhIak1aclBIY3l0cVNpbXRLTVJzOHJ5L0wzSUtzdGw3WWhNQVU4Zk1IN0JnZ3MxdW82QTBsMHRGWjdoWWRJYWxNKzhha1B2a1hUbEhmVk10WnBPWkNSbmRQOW5kNWtwNXZxdDlSbFJFTEhjcytqUVdhMHUzNWRrZERnY2JQbnlUck5SSlBIRHo1L256eHVld08reXMyLzBxYWNsanVxM2tNU1I2R0NPR3BSTVhQYXhQNFpMcXVnclhoSFJJY0pqZjErbE5XRWc0STVPeXFLd3RwNkEwbHcxNzMrRE94Wi94ZUt6ZFF5dUhncEpjanA3ZEE4QzBNVGN4SW1GVXQ4R0VpMFZuMmJUdkwvMHk3clRrTVY2MTFyaDMyZWVJajBuczgvME9uOTdKOGZNZituWHVsdjFyeUMwOFRZdTFtVkhEeDNVSUpneVVBOW5iZXF3MjBtYnVwSnNKYmYzOE9uRitId1dsdVFCc1AvUXUydys5Mit2NTl5eDlzdHVnanNQaGNLMEhtQU02Vk5sd1o3VlpnSzdWVkNMRFk2aXVxNkN1c2V0L2JQYTZmWSs5YWFyblVFRlB0aDc4RzVkTGNqQ1pUTnkxK1BGdXd6aXBTYU9aa2pXUGt4ZjJzMjczcXlUR3B6Q2tENEVqRVpIKzVMQmFWVEZCUkVSRXBBOFVUQkFSNllQUmJzR0VIQThQaDVsTnNDSWQzcjFnYkcvSjY1OWdBc0RzSlBqMkhQaXZBOGIycmtKNDdpaDhyZmQ1QWhFUnVjNk5UNS9PckFsTE9IeDZKMU95NW5IWDRzZTduVmdIMkxML0xWZTdndGtUbGpKOFdKclg5ektiemF4ZThBanB3OGV5ZWQ4YUhsanhCVUtDQjdEOFJoODFOTlc1SnRYYXpKOXlDMGZPN0NJMmFpaWpVeWFRTVdJQ0k1TXllL3lZM2NnY0RvZnJZMUJkZDVYLytlTS9kYWhtRVRCQVQvSjlkTkdvbGhBWFBZekMwb3V1MXl0cmpTb0RqYzMxSFVya1g3bWFqOTFoeDJ3eWM5dE5EN1A3MkhxT250M05seDc0ZDQ4aGc3emk4eHc1czRzalozWng5NUludUdQUnAxbTc2MC9jdnZDeERzYzdIQTVhck0ydTdka1Rsekc3dFhSK1U0di81ZjlEZ3NONC9QWnZ1cmJicm1VeW1Wd1R5WjN0T2JhQmZTZTMrSHl2MnhZOFRGSDVKY3FyaWpsMmJpL0RoNlV6Yy95aUxzZDVxcGhRV2xrRUdOVWxicDV6TCtmeVQzUjdINHUxbWZLcVlwL0g1MGxNWkx4WHh3MkxUU1pwYUdxZjd4Y1pIdVBWY1E2SGc4c2xPUjFDREtjdkhYV3RkdzdDckp6N0FFbERVM24xNzc4RTRKRmJ2MEpLUWthMzEyOXNxdU8zYi8wSERxZUQ0Y1BTZXgzUFoxWi9vME5iaERhdnJQc1pGbXVMYTd1MHNvZ05INzRKUUd4VWZJL1ZQa29yQ21sc050b3I5TlNheGU1b0QwWXNuMzB2ODZkNHJwenozSnMvb0tydWFwZHJ4VVFPb2JxdW9rc0lyYnF1Z3BNWDlnTXdKQ2FCQ2FObWRqc0dUN0p6RHJILzFGYkFDR2FNVE1yczhmamJibnFZeXlVWHFLNnI0TTFOdithcHUvLzF1djY1SkNLZklBNkhLaWFJaUlpSTlJRitreElSNllPc09LTkNnUk80VkdPVUdBL3NOQWV5TXEwOW1MQ3pFTDQrRTRMN0tXQy9JZzNLR3VHbFU4YjIyaHhJRElkUCtWWlpWVVJFcmpNbWs0bmJibnFZRVFtam1KSTV0OGYyQnptbjVibGtBQUFnQUVsRVFWUUZIM0d4NkF4ZzlBdGZOdXR1dis0NVlkUU14cVpON2JVM2ZOYkl5ZHk1eVBQVDNaN3NQYkdSQTluYi9ScFRaeFpyQzMvZStGeVhsaEpoSWVGODQ5SC9IclJXQ1FQTlpyZFJXSHFSZ3RKY0xwZGNvS0EwMXpYQmFUeFJiMHhlQndZRWtwS1FRV3hrUExWOXJHN2hTVzJEOFJSMVJVMHBiMjcrVFpmOXBSV0ZIVjcvd1ZPL0lTNXFLSTNORFF3Zm1zYWFyYy9qZERvNWxYT0FoZE51N1hMK1I3bUhXdCtQSU1hbFR5TWtPSlFSQ2FNWUdwdlU0YmpDc291ODh2N1Ardk5kNjFGSVVDamZlZUlaai9zY1RnZU9Ua0VaYndRRkJuUC84cy96NHJzL3dXYTNzdkhETjBrZU9ySkxxTWo5Q2Z6QTFvb0prelBuc1BYZzI5eSs4REVpd3FKNnZFL3kwRFR1V2Zxa3orUHpKTHFiaWhXRDVVcDVQb2RQNytSYy9nbWFXaG82N0FzTkRtTkN4a3ltWk0zclVnRW1LRENZdEtRc1FvSkNhYkUyVTFDU1MxYnFwRzd2cysva1poeE9veExCbk5ZQVRFK0d4UTMzMkpMQjVGYlhyS0s2bE5mWFArdjZPcTV2ckdIaHROdVlNVzVobC9NT245NUYzcFZ6QU15ZHRMekgxZ1kyVy92M3hwNG04dHVDVFlGZGdnbnh3QVdxYXNzN3ZQN0JrZmRkSDRQbHMrL3hLZlJWVUpMTDJsMS9CSXdXRU10bjM5UHJPU0hCb2R5ejlFbit1TzduWEswdVljM1c1M2w0MVplN3JiSWdJbkt0T08xMitKZ0dYMFZFUkVTdUJmMnZUa1NrRHdMTmtCNWpoQktjR08wY3hnN3BlTXpZSVpBY0FjVU4wR3lEdlVXd2JHVC9qZUhSOFVhYmlMVTV4dllMSnlFK3pBZ3RpSWpJamN0a01qRTFhMTZQeDlnZGRqYnQrNnRyKzVaNUQvWHBxZExlUWdrQWdlWkFuL3FnQndWNkx0dnZLNXZkeGw4Mi81YmlxNWU3N0h2MmplKzVuaWIyL2JyR1JGNUpSUUUvZWZsckhmWXRtM1VYOHlaN2Z1TDRXaW9veWVIVjlaNG54b09EUXBnNWZqR2pobzhqTFhtTUs1eHh1ZVJDdjQ4alBpYUJocWF1djhUVU5WUlQzMVJMY0ZCSWx4TCtVOGZNZDYyUEdqNk9pMFZuT0hUNkErWlBXZG5oODYycHBaRlRPVVk3a3JaUUF0QWxsSEM5R1pzMmxYSHAwenp1YTdFMHM3R0hOZ29KUTRaenk3d0hXTC8zRGV3T08yOXZlNEhQMy9mOUR0VVpQRlZNQ0FrTzVhR1ZYeVJqeFBoZXh4Y1RHZGR0MmYrQjh0TGEvK2t4VE9VdGV5OXRFUzRWbmUyMjFjTS8zUGNEWXFQYUt6dzRIQTVYVlptZ3dDRE1aalBwdzhkeUx2OEU1L0tQczN5MjUwQlhZM09EcTgxTlp1b2s0bVA3M3FLaXBPSXlhM2YraWFhV0J0S1NzNWd4YmhIdjczcVZkYnRmNDhMbFU5dzg1MTZHeGliUjFOekF0a1B2dU5wMkxKeDJXN2ZqZEkzWExhQVJFdFQ5ejRLMjczdWRxMG0wZmYxYXJDM1UxbGNSSFJsSFVWbWVxMXJDOEdGcFRCamxmWG0yaW1vanhHU3oyd2dKQ3VYK216L3ZkYmhnWkZJbUM2YXVZcy94alZ3c09zTzdPMTdpdnVWUGYyd3I0WWpJamNGcHQyTUswUGNoRVJFUkVYOHBtQ0FpMGtmamhoakJCSUN6bFYyRENRQzNaYlJYTmRpYzE3L0JCSUN2em9EeVJ0aDN4ZGorbjROR09HRjZQN1dORUJHUjY5UCtVMXVwcUNrRmpFbXpDUm1lSjR5c05pc1YxU1g5VWw1OU1EZ2NEdDdlOWdLWHJwejF1TjlpYmVuUzNzRlhUcWV6eXpXODZSZnZMWlBKL3o5aWg3aE5WRWVGeHpCcXhIaEtLd29vclN3aUtqeVdsWFB2NzQ4aDltclYvSWM4dnI3OTBIdnNPYjZCRVFtaitNenFiM1I3L3F3SlM3aFlkSWE2aG1wT1h0alA5TEVMWFB1T250bnRtaXlkN2NWVDZXMmV2T3ZicENaMlg0YS9MOXJlcjU0a3hxZDBDRis0YTJ5dTd6R1lBREJ6L0dKT1h6eENYdkY1cXVxdXNuN1BuN2x2K1ZPdS9mWU9GUlBhLy92dVRTaGhzSFN1YURKUTRtS00xZ2RKOGFsTXpweExaSGcwNyt4NENlajY5ZWIrdGQxV2VXSlM1aHpPNVorZ3ZLcVlpMFZuUEg1TWR4NTVuMlpMRXdCTFo5N3AxYmplMmZHU3gzWXFiV01ZRXAzQTBOZ2tIQTQ3ajZ6NmlpdlE4OTdPVnppWGY0THpsMDh5UG4wNmw2NmNvNm1sZ2Rpb2VPNWMvRGlqaG8vdDlkN3VsU01pZWdpUXRWVnE2QnhlU0JneTNMVmVVbEZBWkhnTUcxdmJUUUNzbXVmNWU0QW4xWFVWdkxyK0dacGFHakNaVE55Ny9DbmlZM3o3ejhtU21YZFNVSnBMZnZFRlRsODZpdm1EbDdsbjZaTUtKNGpJb0hFNkhKaThDUEtLaUlpSWlHY0tKb2lJOU5INGVOaHd5VmcvWFFGM2UyaVp1aks5UFpod3BCU3FXeUMyZng0Z0JZeDJFais4Q2I3MUFXUmZCWWNUZnJBYi9tc0pUQjdhZi9jUkVaSHJSM1ZkQlR1UHJBT01pYmJWQ3g3eGVGemVsZk9zMi8wcWpjMzFmUDdlN3hNWGZXUDlZSEE0SEx5ejR5WE81WjhBakRMMk9RVWZkWmlBdTIvNVU3MCtYZDJkTFFmZXBxS21sQ0hSdzdobDNvTWQ5ZzJOUy9aLzRPQ2EwSVNlKzhMM0ppWnlDQ3ZuUHNEb2xBbXVpY00xVzU2bnRMTElxL01MeXk1MWVBcS9KMjFCbDRFd05tMHFRMk9UdUZwZHdnZUgxekl4WXhiQlFTRTBXNXI0OE9SbUFGSVNNd1lzYUhBOU1wbE0zTEg0TS96dXJSOWhzMXM1bTNlY3l0cHloa1Fiays1dGsveDlLV0ZmV0hyUlZZYS9MNFpFSjNoVkxlWHVKWjhscm5YOG50UTFWQk1WRWR2cmRZNmUzZU42VXQrVGtZbVpmUEgrSDdxK0ppNFdudW4yMlBxbVd0ZDZlR2drWUZUbWlBeUxwcjZwbHQzSDFuY0pKcFJjTGVESW1WMEFUTXlZMWFYTlJuZTZDMUMxQ1E0SzVkRmJ2NHJENlhCVkxCZytMSTA3RnovT21pMi9vNjZ4aHRPWGpnTEc1OGZrekxsRWhFYmhkRHA3clVUaDNzSWxLaXpHNHpGV205WDErUkRjS1ppUUZOK2VuaTRxejZPczZncEY1WGtBekJ5M2lOU2tqbTB4dWgxSFF6V3YvdjJYMURaVUFYRHo3SHNaTTNLeVYrZTZDekFIOE5ES0wvSEsreitsdktxWTdOeERORnVhZUhERkZ6NjJyWHRFNURwbnQwT0FnZ2tpSWlJaS9sSXdRVVNrajhhM1Y0bmxiSVhuWTRhRndkUmhjS0xjQ0Exc3VnU2ZHdGUvNHdneXc0OFh3OWUyUWw0dHROamhYM2NxbkNBaThuRzFidmRycmtuTEZYUHY2MUMyM0YyTHRZbksxbjdoYjI5L2dTZnUvTllOMDZmYjRYRHc3Z2N2ODlIRnd3Q2tKNC9oenNXUDg4dlh2OVBodU5FcEV6cHNYeXc4dzZiOWYrWGhXNzdjYXhCajk3SDFnRkdWWUV6YWxINGNQYTcyRWtHQndYMzZtRWVFUlRGL2l2OHRKZDdjOUd1L3orMVBKcE9KcFRQdjVLMXRMMURYV01PT3cydFpOZjlCZGgzOXV5dG9zblRtWFgyNngrSFRPOWx5NEcyL3p2M0hCLytkbUVnUHBhOEcySkRvWVN5YmRSZW5jZzV5Ly9LblhhRUVBR3ZyMTNoZmdpMnZybittenhWRkFPNVk5R2xtakZ2b2NWL1MwSkhjcy9SSkFMSkdUaVlzSk56amNmdFBiV1A3b1hkNGVOV1hlNjM2RUJ3VVNzYUk4ZDArSFI4Wkh1MTFXNW1hdXZaZjBxTWo0Z0JqMG52MnhHWHNPUHdlK2NVWE9IRituNnY2aGRWbTRlM3RMN3JDQXpmUHViZlhlNWhNWmt3bUUxOTU2UDhTRVJiRjlrUHZjdkNqSGN3WXQ3QkQ2Q2tvTUppR3BqcXE2cTVTVmxsRVVka2w4b3JQVWQwNlJwUEpSRnBTRmlVVkJUUmJtdGg5YkQyN2o2MG5PQ2lFeENFcHhFVU5KVG95anVDZ1VMSkdUaVp4eUFqWHRhdnFycmEvbjVGeEhzZlo0aGFZNmx3eElTWXlqdWlJT0dvYnFzak9PVWhkWXpVQWtXSFIzRHozdmw0L0J0QmFLZUh2djNTTlpkYUVKZHcwOVJhdnp2VWtMQ1NjeDI3OUdpK3QvVzlxRzZySktjam1qK3QreGtNcnYwUzBGd0VYRVpIKzVIU29sWU9JaUloSVg5d1lmNUVVRWJtT3BVVkRjQUJZN0ZCVUR3MVdpUER3QU0vcURDT1lBUEJlRGp3MHpxaDAwSi9DQStGbnkrRHIyNHl4S0p3Z0l2THhkT1RNYmk0V0dVOEhaNlZPWWs0UHBlL0hwazFsK3RnRkhEdTNseXZsK1d6Wi94YTNMWGo0V2cyMVQ5Nzk0R1d5Y3c4QlJ1L3pCMWQrc2RjSi92ckcydGFlNWxaZVcvOE1UOXoxTGFMQ1BUODVQTkJLcmw0RzJpZENCNHN2azlwT3A4UHZGaFpPaDRQYWhtcHE2aXFvcnErZ3VhV1IyUk9YZGpobVFzWk1SbjYwZzhzbE9Sekkza1o0YUFRSHNyY0JSanVTakJGOVMyN2E3RGEvSitHZFRtZWY3dDBYY3lmZHpPeUp5N3A4ZnJlOUwyM3RCL3JDYkRKN2JESFFFNmZUMld0cmhwS0tRaExpaGpNbGE2N3JOWnZkaHRQcEpNQWM0QW9XTkRZM3NPZjRCbXgyRzMvWi9GcytmZHZYZTN3Q1B5aytoYVQ0Rkk2ZDI4dmIyMTdrdnVWUDlWb3hvRHVsbFlXQUVVYUljUXR4elp1OGdtUG45bEJkVjhIbS9XdElTY2hnU0V3QzcrOTYxVlU5Wk1YYys3c05mcm0vdi8vODZaOFNFQkJJUUd1SmI3UGIyN2JLQ0FBSHNyZXphZDlmUGJ5L3FZd2ZOWjJwV2ZPSmpvekRacmR4NGZJcHpsOCt5YVdpTTlRMlZGTlFta3RCYVM1Z2ZGMjd0ME1CS0s4eStyckZSc1YzKzNYdlhtMG1MRFNpeS82TUVlTTVmdjdERGlHSHU1YyswYVhxaXFjS0RsZXJTM2h0L1RQVU5oaUJodkhwMDdudHByNy92SW1Pak9PUlc3L0tLMnQvU291MW1TdmwrYno0em8rNS8rYlBrNWFjMWVmcmk0aDR5MmxYS3djUkVSR1J2bEF3UVVTa2o4d21HRCtrUFhSd3VnSm1KM1U5YnVsSStQVXhxTFZBV1NNY0xJYTVmYXNRN1ZGc0NQeGl1UkZPS0dsb0R5ZjhiR25INmc0aUluSmpxcWdwWS9QK05ZRHhKUDFkU3o3YjZ6bXI1ajlFZnNrRkttdktPSFQ2QTBhTkdNZTQ5R2wrM2Q5cXQxQlJVK2IxOGMyV1JyL3VBekF5S1pQczNFT0VoWVR6OEtvdmQvc1V0cnZJOEdoV3pYK0l2Kzk1bmFxNnE3eSsvbG1ldU90YlhyY3k2Qy9sVmNXdWliMkttbEwrOE81L3NXajY2bjZ2eXVDTnJ6L3lZMWY1K3Q1azV4emlienYrME9WMWk3V0ZtdnBLNmhwcmFHaXFwYjZ4aHJyR0d1b2JheWdxTTNwYTVSV2Y1NWsvLzZ2cm5LVDQxQzdCQkRDZXZQLzkzLzRUbTkzS2pzTnJBZVBKN2U3YWtmZ2pLanlHTHovMG8xNlBLNnNzNHFXMS85TnY5L1dYMld6R1ROY25NUHN6bURCL3lrcXZudngzVjk5WXl5OWUvM2EzKzFzc3piejAzbjhSSEJUS0xmTWVkSVVUbm4zanV6UTAxYkZnNmlyWFBjTkRJM2hrMVZmNDQ3cWZZN1ZaZUdQenIzbnFydThRSDV2WTdmV3pjdy94L3E1WEFXTnlldVhjKzMwYWY1dkMwb3NBSkF3WjBTSDhFUlFZeEszelA4V2JtMzlEVTBzanIyLzhGYU5USnJvQ1VabXBrNWcxZm5HdjE5KzhmdzJIVCs5azJheTdXRFI5ZFlkOVY4cnorT0RJKzY3dHJOVEpKTVFOSnpRa25NUWhLYVFtaldaa1VsYVhwLzhEQXdJWlAybzY0MGROQjZDbXZwS2lzanpLcW9xb3FpMW5hR3dTRVdGUkhjNHBiZzFERFlzYjN1MVk2MXBEQXdDaEhyNm5qcytZd2ZIekg3cTJGMHhkMWFVcURSakJNWUJwWTI1aTFJaHhGSlRrdG40Y2plQkRadW9rN2wzK0ZGZXJTM3BzRVdPMUdjR1g2cm9LenVZZDcvYTRjZW5UK016dC84UWJtLzZYaHFZNjZwdHErZFBmZjhHQ3FiZXlkT2FkM1ZiV0VCSHBUMDY3SFpOYU9ZaUlpSWo0VGNFRUVaRitNQzYrUFpod3BwdGdRb0FKYnN1QXY3UzJuVjJiTXpEQkJJRDRVUGhGYStXRThpWWpuUEN0bmZEVEpRb25pSWpjeUt3MksyOXQrNzFyc3ZLdUpaL3RNakhsU1hCUUNQY3NlWUtYMy84cFRxZVR0YnYreFBDaGFkMlcrdTVKVHNGSDVCVDgwT2Z6L0RGcndoSnlDMDh6ZThKUzRtTVN2RDV2NXZoRmxGWVdjdmowVHNxcXJ2RFh6Yi9sMGR1KzFpOHRMRXdtazJzQ3NhZWd4UFpENzNiWUxpclA0ODNOdnlFeFBvVkYwMWN6UG4xNmg2ZU5rK05IWXJHMlhQTUFoYmVPbk5ubFZZc0VzOGxNZEdRY01aRkR5RXIxM0ZOK2FHd1N5MmZmNHdyWWdERnAzdHRUNmI0d21Vd2RubEx2VG45TStBOGtpN1VaNkZzcmg0RjArdElSYkhZYk5uczljVkc5bCtjYWtaRE92Y3MreDVxdHo5UGMwc2lmTno3SDUrNytUb2Z2WXprRkh4RVpIa05TZkFyajBxZVRrcGhCWWVsRjlwM2NRbnhNWXJmdEpMcGpzOXZJTFRvTkdHR256c2FrVFdIUjlOWHNQcmFlNnJvS2pwelpCY0N3dUdUdVgvNjBUL2Z5NUVwNVBsZks4MTNiY1ZGRCtlSURQNlNpdXBSMWUxNmpyS3JJZFU5dnpKbTRuS1V6Nyt6eWVubFZNUTFOZFFDa0puWmZpU0t2K0p4clBTYWlZK3NTaDhOQmRzNUIxM1p3VUFoTFBOd0xvTFNpa0xLcUs5UTJWR0YzMlBucmx0KzZxcTJNVHBuQVE2MFZiazVlMk0vZUU1dDZmYjh1WFRuTHBTdG51OTMvdzgvL2p1SEQwdmpjWGQvaDlZMi9vckttREtmVFNXRnBMbmFIWGNFRUVia21uQTQ3NWlEOU9WMUVSRVRFWC9wTlNrU2tIN2hQOXArcDZQNjR1elBiZ3drSGlvM0tDUW05UC96cGw0VHc5c29KbGMzUWJGTTRRVVRrUnJkdTk2dVVWaGdseVdkUFdFcFc2aVN2ejAxSnpHRGU1QlhzTzdtRjVwWkczdm5nSlI3Ly8remRkM2hVNTVuMzhlOVVqWHFuQ3lFUVJTQjY3MkF3WU55ZHhIR2NlQk43MTQ1VE5rN1o5RTAyNjJTVHJMUEo1blUyaVZNZEozR0pZOGR4Q3daamVqZGdFSWdpMFFSQ1FraENRbjAwNWJ4L0hOQklSa0p0UmlPaDMrZTY1dEp6enB4eWp6UWFqZWE1ejMzZitzVXVsMGJ2S1I5YS9za3VUVGl0bXZ0aHlpb3ZjS2JvT0dlSzgxaTc4MFZ1WFhCL3QrT3gyK3g4L3Y0ZnRubS8zKy9uN2QwdmNiemdJQUJKOFFPWWxEbUgzWWZYVSsrdW82UzhrSmZXLzVyVXhNRXNtSElMRTBiT3dHcTFNbi9LU3VhenN0dnhYVFY1ekZ3bWo1bmI2ZjJ5TTJlU25Ubnptdld4VVdZeWh0MW1KeTRtaWNUWUZCSmlrb21QVGFidzRpbnlDbkpJSHp5NlE4K3A4eGZQc092UStoYnJ0aDFZUTN4TVVwZGlibzFoR0RSNjNPMXUxMTZiZ25Cek4xNUpUT2hBa2tVNDdEKzZGVEFuOGEvWGxxRzVySXlwTEpsK081djJ2VTVGZFJtN0QyL2dwcGwzTnQzL2J1NUc4czhkSm4zd2FENSsyNWU0ZC9tai9QYnZQNkNxdG9JMTI1OG5OYUhqNXdMSU81dlQ5RndZTTd6MWlpWFR4aTFreitFTnVLOGtnZ0JrajVwRmhOUFY0Zk8wWlh6R05HWlBYTjYwbkJTWENvRGIwMEJCY1g2bmo1YzFZbHFyNjA4VzVqYU4wd2VOeHUvM3MvZm9adUpqa29pS2lNRmhkMUpVVnNEdXd4c0FpSXlJSmlVaGtFM3Q5L3RidE04QnMxSktUdjZ1YTVKQkRNUGdVcFZaT1NjNWZpRERCbzRrYldBbXA0dU9NVFo5TWg5WTluQlRJcGpOWnI5dVlzM1ZSTHVPdGhwSmpFdmhvVHUrd3ZOcmZ3N0FmU3MvZzhQZXV4T01ST1FHNHZPRFdqbUlpSWlJZEprU0UwUkVnaUM3MlFWaVI2NlRtREFnQ21ZTk50czRBTHg2QWg0T1lVWG53ZEdCNUlUTGJpVW5pSWowVlQ2L2o3ZTJ2OENoSzFleXBpWU9abmtIU3ByNy9ENDgza1lhUFc0OEhqZmowcWR3NFBnTzZ0MjFGQlRuc3lObkhmTW5kMjR5Zk9UUUxGYk0rVkNYSGtkWEtoWjA5U3BZcTlYS0I1Yzl3dS8rL2dNQVprMVkycVhqZEVaaHlTbmUydm1YcHF1ajdUWUhkeTMrQk1NR2ptUlc5bEoySFZyUDdrUHY0UFkwVUZwUnpDc2JmOC9tZmErelpNWWRUQmc1bzFjbmlZeEpuOFFYUC9vRU1WRngxOXkzNGQxWHlTdkl3V3ExWGZjeCtQMStkaDFhejZaOXJ6VmRXVDAwZFFUblM4L2c5WGw1ZGZNekhEdHpnSlZ6NysxMjlZVHF1c3Y4OEErUGRlc1lIVkZTWHNqQnZKMnQzbmMxcWFDckRNT2dycUVHTUZ0ZDlEYkZaV2M1WDNvR2dDbGo1bmRxMzRWVFYxTmNkcGFrK0FFc25YRkhpL3RLTHAxdnNSd1RGY2U5TnovSzA2ODlnYy92NDYvcmY4WEQ5M3lUMktqNERwMXI5NkYzQUxPOVIvcmdNZGZjZitUVWZ0N2M5bXlMcEFTQWpYdGY1ZnpGMDZ5ZS81RXVWWmU1S2lveWxyU0JJOXU4UHpJaW1zYys4djEyai9QekY3OU5kZDNsTnUvUHlkL2RkTHloQXpLd1dxM3NPclNleXVyVy96bVpNM0ZaMCt1cjMrL25ieHQveDVGVCt3Q0lpWXpENDIzRTdXbmduVDJ2TURaOWNvdXFGcGRyTGpYOURnOUlHb3JMR2NsSFZuMlcvY2UyTWlOcmNZdlg3U1hUYjIrMXdzTlZQMzN1YTFUVlZqSjV6Rnh1WC9SQXU5OEhnQ2hYRFA5MDZ4ZngrandkcW93aUloSXNodCtQUlJWYVJFUkVSTHBNaVFraUlrR1FFQUVwa1ZCV0Q3VWVLS3lCWVcyMGNyNWpWQ0F4WWMwcGVHaWkyZVloVkliRm1HMGRQcjhCcWhzRHlRbi91eFJHZC8welZoRVI2U0duengvajdkMHZjNkg4WE5NNnB6MkNWemIrRHEvWGc5Zm53ZU50eE9OdGJERnU5TGp4Ry83ckhudlQzdGNZTlhROGcxTFNPaHhQaE1QRmdLUzIrNWQzUmYyVnlWY3dyNW9ObGloWE5QZXYrbGVpWERGRXVxSmIzZWJxRmZOZFRRcncrLzJjS014bHorRU5uRHAvdEdtOXl4bkpCNWM5d3JBckU1SXVaeVJMcHQvTzdBazNzZVc5ZjdEdjZHYThQaStYcWtyNTI0YmZzZXZRZXBiUCtnQWpobHc3Y2RvYk9CMFIzWm9BUEhYK0dPdDJ2c2pGaWlMQS9EbXZuSHN2TXljc1lkL1JyYXpaL2p4K3c4L3hnb09jTER6Q3RIRUxtRE54ZWJjU0ZEcmIvdUQ5endHLzM5ZnErdWFPRnh4c3FvNFJiS1VWeFUzUHp5aFhHMjhzdzJqSHdYV0FtWURUVnFVTHd6QmFYVyt4V0ZxdGhsSlRWMFZWYlFVQWcxUFNtOVlQU1Uxbitld1BzSGJuaTlUVVYvR1BiYy94NFJXZmFqZkd2SUljenBXY0JNeXFDTTNQVjFsZHpsczcvMEplUVU3VHVySHBreGs1Tkl1M2Q3K00xK2NoNzJ3T3A4NGZaZDdrRmN5ZGVITlFLaWdZaG5ITmM2b2p2MXZYZXg0V2xSWTAvWTNJeXBqYTlEZ0hKYWRkazVoZ3NWaVlucldJK1pOWEFWQmJYODNmTnY2TzArZk5zbTd4TVVrOGNPc1hPSDdtQUcvdmZwbDZkeTJ2YlB3OTk2LzYxNmJqbGxWZWFEcmU0T1RoZ0psNDFoTUpZRmM1N0E1VlNoQ1JudWYzZ3hJVFJFUkVSTHBNaVFraUlrR1NsUXhiemVyYUhDdHZPekZoOWhDemNzTEZPcWhxaEkxbllYbDY2OXNHUzNvYy9IZ3BmR0dEbVRqUjREVVRGYjYvQ0Nhbmh2YmNJaUxTUFNjS2Mxc2tKUURtVmNxbDNUKzJ6Ky9qNzV1ZTVsL3Uva2E3MVF4bWpGOU1nN3VPQVVsRHUzL2k5emwwTXREVHZLMEVncTVLVGhqWTVuMDFkVldVWHk0Qk9qZUo3ZmY3T1ZkeWttTm4zdVBJcVgzWFhNV2NNWFFjdHk5OG9OVko5VWhYTkN2bmZvaloyVGV4Y2UrclRWVXdpa29MK09PYlAyRk0raVNXejdxblJZbjExdFEzMWdGZ2J6WXg1L2Y3Mlh0a2M0Y2ZSMGRsWjg3czBzUzRZUmprbnozRXRvTnZVVmh5cW1sOVltd0t0eS82cDZZa2pPbFpDeG1hT29KWHR6eERTWGtoWHArSFBia2JlZmZJSmthblRTUTdjeVpqaGsvcVZHSkVYSFRDZFZ0dWRDVDJxeFBhVWMydUZBK21ndUo4QnFjTWIvVngrZjErTnUxN3JXbTV2ZWREUit3Ky9FN1FuaC9sbFNVY09XMWVYVDlsN0R5aTN2ZDdlL1gzNmVydlYydGFxNGJ5M3ZGdFRlUDBRYU5iM0RjNyt5WUtpdk9vZDlleXVwVzJMTTBySGxpdFZ0eU5EYnkxOHkrQW1SZzBLL3NtQU9yZGRldzR1SmJkaHpjMEpYN1liUTZXemJxYjJWZTJ5Umc2anI5dmVwcWkwZ0s4UGc5YjlyL0p1N21ibUROeE9UTW5MTUhsakd6MU1WWFhYYWFnT0orNmhocktLczFNNURORngzbng3YWVvcnJ0TWRXMGxkUTNWZlAzQm43WDVmZW1LemZ2ZmFCcFB6MXJVTkY0MTd6N21UcndadDZjQnY5K0gzZTVnWU5Ld3B1b0hCY1g1L0czRGI1dGV3NUxpQi9CUHE3OUFYRXdpczdPWGtYYzJoNExpZkU2ZFA4cGYzdjRsZHl6Nko2SWpZM252K0hiQVRERHFUR0tiaUVoZlp4aCtMTmJlVytGS1JFUkVwTGRUWW9LSVNKQ01Td29rSmh3dGJ6dlp3QUxjTmdwK2Y4aGNmdTFFNkJNVEFFYkd3NCtXd0JjM21va0piaDk4WlJOOFl3NHMxdWVKSWlLOTFvTEpxOWgvZE9zMVpjYnROanVSRWRGRVJrVGppb2pDNVl6Q0ZSRkZaRVFVVG9jTGx6T3l4ZGNJcDh2ODZuQmhzOWw1NXZYL29hSzZqSXNWUld6Wi93WTN6YnpydW5GMHR1VkRjNmVManJOMS81dEVPQ054T2lLdzJ4elliUTRzRmdzVlZhWGtuenZjdE8yd0FXMlhQTytxUm8rYmw5Yi9tcWpJV0NJam9uRFluWGg5WG82ZGVhK3BISGxLd3VEcjduK2gvQnpuTDU2bTRFSStCVVY1MS93OHdMeXFlK0dVMVl3ZE1ibmRtQkppazdsNzZVUE1HTCtFZFR0ZmJDcUpuMWVRdzRtemg1azZiZ0dMcDkzVzFEcGgzOUd0MUx0cmNkaWRWTlZXVUZDY0IwQjhkRkxUTVgxK1g5TkViREFOSDVUWnFjUUVkMk1EMnc2c0lTZC9WNHVrRGF2Rnlzd0pTMWc2NDg1ckp1TUhwYVR4OEYzZllQZmhEV3c3c0laNmR5MkdZWkIzTm9lOHN6bDhhUGtueWNxWTJ1NjVKNCtaUzJiYUJLeWQ2UC84eHpkK2d0M3V3T1dNd3VtSXdJS0Y4NlZubWhLQ0JpYTJuWXl6WU1vcUZreTVwZFg3NmhwcWVQS0ZiN2E1N3orMlAwZFo1UVVHSkE0aE5YRUlVYTRZb2lOamNUYzJjTEl3dDBWTGczRWoybi9zN2ZINnZFM1A5KzQ2WFhRTW05V0d6KzlqenNUbDE5eWZtamlFeXVweWpoY2M1SzBkZjJING9OSFhUWDVxYUt6bmROR3hwcllZa1JIUmpCdzIvcHJ0N2xyeUlIYWJBNnZWU2tWVkdmdU9iaUV5SWhxYnpjYUI0enNBODNrV0dSSE4zemI4dHFsYXdNS3BxekVNZzAzN1h1ZmQzSTNVdSt1YWpqbGk4Qmh1WGZneGt1TUhOSzFMU1JqRVA5LzVOZmJrYm1UajNsZHA5TGlwZDlleWNlK3JiRC80RmxQR3pHUGVwQlhrblQzRTI3dGZ3dU50QkdEdmtjM1hKSCtVVlY1b1VXSEE2WWhvVWYzQTNWalBzMnVlYlB1YmZVVmRzOG95emVVVjVKQi8xdnpISW4zd2FBYW5ERys2THk0Nmdiam9oRmIzMjM5c0cyOXVlN2FwcXNYd1FabDhjTmtqVGE4NVZxdVZEeTMvSkg5NC9YOG9xN3hBL3RsRC9QUzVyeEVkR2RkVTFTSnQwS2hPVnlZUkVlblQvSDRJWW5VdkVSRVJrZjVHaVFraUlrR1MxZXlpeUdPWHJyL3RiYVBnRDRmQmI4Q1JjamhUQlNPdWJka2NkR01TNGNkTDRLdWJvY1lEUGdPK3V4TXUxTUtIeDRYKy9DSWkwbm1Scm1oV3piK1Aycm9xQnFjTUp6RXVsZWpJMkc1UEJxMWVjSC9UWkZoTy9pNFdUTGtsWkwyNmsrSlNPWE5sSXYxNkJpV25rWm1XSGZUek94MFJsRndxYkxNL3U5VmliWEdWOGZzOXUrYkpwcXZuM3kvQzRXSmN4bFNtanAzUDhFR1puWTR0YmVCSUhycnpxeHc2c1lmMXUxK21wcjRLditGbjM5RXRPQjBSM0R6N0F3Q2N1M0NDbkJPN3I5bC80dWpaVFdPTHhSS1NTY0xPOWxKMk9pSW9yU3h1K241YkxWWW1qWjdEb21tM1hyYzFnOVZxWmU2azVVd2J0NEE5dVJ0NE4zY1ROZlZWTEp0NWQ0ZVNFZ0FpcnlUbmROYUpjN210cnJmYjdDeWNkdXQxWXJhMStYdHo5V3I4dHFRbURxRzBvcGlTUytkYkpDRzgzNndKUzRQU1BpVjcxRXltWlMzczFENzFEYlg4ZGYydnJsay9ZL3hpSm95YVNVRnhIa2x4MTViZm1qdnhaazZjTzR4aEdPekozY2llM0kyZE91K0tPUjlzdFV4LzgrKzEzZTVnUjg2NmE3YkpISjdOL21OYk9YYm1BQUJEQjJRd1kvd1Nmdm5TZDFxME5VaU1UZUdtbVhjeFlkU01WbU93V0N6TXpyNko3RkV6MmJ6L0RmWWYzWXJmOE5Qb2NiUC8yRlptamwvQ3dLU2hUVWtKVGtjRXNWRUp4RWJGRTNQMUZobEhkRlNjK2RVVlMxUms3RFZKUG43RHo4bkNJNTM2L2pUWFBPbGgrYXdQZEhpL0VVUEdFaE1aUjNYZFplWk91cGxsTSsrK3BvcEZsQ3VHQjIvL01pOXQrQTJuengvRDUvYzFKU1VBek01ZTF1VzRSVVQ2SXNOdmRQcDlrWWlJaUlnRUtERkJSQ1JJeGlhWjFSQU00RVFGZVAxZ2IrUC8xVGluV2FWZzQxbHorVzk1OE1YV1B4TU5TWnkvdUJuK2JaUFpUZ0xnTnpsbWNzSmowM3NtQmhFUjZaekpvK2NFL1ppamhvMW5ZdVlzQUZiTy9YRElraExBN0ZudWNrYlMwRmpmNnYxUnJoakdwazltK2F4N1dpM3ZIZ3dEazlPdVNVeXdXVzBNVGsxbjZmUTdHSTdnMmZzQUFDQUFTVVJCVkpROHJNMTlWODY5bDkrOStzT21LNHNUWXBNWk5Xd0NvOU95eVJpYTFlMCs1eGFMaFVtalp6TTJmVEtiOXIzR250eU5ERWdjd3RJWmR6WnRreFRmc2lWRmZFd1NzN09YTVdGazRJKzMzV2JuNncrMmYrVjFxRmtzRm01ZitBQXYxUCtDY2VsVG1EeG1idE5WMkIwUjRYU3hjT3BxNWsxZXllbnp4OGhNbXhEQ2FHSHNpQ2tZR1BqOFBneS9Id01EcHoyQzVJUkJ6TWxlZHQxMklOM1Iyb1IrYzRteEtjek9Yc2JNQ1V1Q2NyNzRtQ1JHREI3VHFYMXE2cXJhdkM4eUlvcHhJNmEwZXQrSUlXUDQyQzJQc2ZYQUdvcExDMXF0TU5LYzFXSWxPaXFPSVNucHpNcStpWXdoWTl1TkxUWXFIcWNqZ2thUEd3QlhSQlFqaDR4ajFiejdjRVZFY2VKY0xzVmxCWHpncG4vQllYZXdmTlk5dlBUT2I0aUxUbVRlcEJWTXkxclliZ3NiZ09qSVdGYlAvd2h6Smk1bis0RzNyaVJ5clNZNVlTQ0ovbFErOWNIL0lDNDZrUWlucTkxanRjWVZFY1ZuNzMyODNlMmVldWx4YXVxdi9Ybk1uWFF6WjRxT2t4Q1h3dEFCSXpwODNxUzRWRDYyK3ZOY3Vuenh1bFZlSWwzUmZPeVd4OGpKMzgyQnZPMlVWaFFUSFJuTDdPeGxiZjc4UlVSdVdINC9LREZCUkVSRXBNc3N4dFZQMTBSRXBOc2VXUXVucnN4NVBMa014cmQ5VVNDSHl1QUxHOHh4aEExZXZBT2l1emV2MFNtVmJ2alNSaWhvOXZubW9tRm1hNGUyRWlwRVJLUmppdmFGTzRLTzhmdjlJVXNFdUI3RE1Kb20rUzBXUzR1eTVqMXg3cXRmTy9QWTl4L2Joc1B1WlBpZ1RPSmprdHJmb1JzdWxCZmlzRGxhVEloN2ZWNDhIamRZTE5odGptNG5RMGpYK2YzK3B0WWJjZEdKeE1ja2R1dDRIcThIcisvS3pldkJiL2lKaW9nbTBoVWRqSEQ3TGEvUFMwVlZLYW1KZ1RZdGVRVTVqRXFiZ0swVHJUN2U3M0pOQlRGUmNkMDZSckRWTjlSaXR6djF1dEFOWlk0Y1VsSlNTRTFOeGVIUTkxRkVXcmRuK1ZLaVI0OWh3aSt2clNZa0lpSWlJdTFUeFFRUmtTREtTZzRrSmh3dHYzNWl3c1FVU0k4ekV3UGNQbGgzQnU0ZTNUTnhBaVJFd00rV3c3OXZoWnhTYzkyV1FxamNETjliQ0ZINkN5RWljc01MUjFJQzlId3l3dnZQM2Z4clIwMGJ0eUFVNGJTcXRlb05kcHU5UTFkM1MraFpyVmJTQm80TTJ2RWNkaVdhaElMZFptK1JsQUF3Sm4xU3Q0L2IzVVNVVUZBU2k0aElEL0g3SVV6dllVVkVSRVJ1QkxvbVZrUWtpTVkxUzBRNFd0NzJkbGZkMmF3VjljdDU0Ty9oR2paUmRuaGlzVmtwNGFxY1V2alg5V1pGQlJFUkVSRVJFUkVSTVN0dWhTdTVWa1JFUk9SR29NUUVFWkVneW1xV21IRHNVdnZicjhndzJ6Z0FYS2lGYmVkREU5ZjEySzN3N1hsdys2akF1b0lxK1BUYlVGVFQ4L0dJaUlpSWlJaUlpUFE2aHFHS0NTSWlJaUxkb01RRUVaRWdHaEVIem1hSkJ1WDExOS9lWllOYm15VUUvT1ZZNkdKcnoyUFQ0WkhKZ2VXTGRmQ1o5WENpTW53eGlZaUlpSWlJaUlqMEdrcE1FQkVSRWVreUpTYUlpQVRaeEpUQStGQlorOXZmT3hhc1YvNnZQWDRKRGw0TVRWd2RjZTlZK05iY1FEelZqZkRZTzdDL0pId3hpWWlJaUlpSWlJajBDa3BNRUJFUkVla3lKU2FJaUFUWjVBR0JjVWVTREZJaVlkbnd3UElMWWF5YUFMQTREWDY0S05CaXd1MkRyMjJCZHdyQ0c1ZUlpSWlJaUlpSVNOZ1lZRkZpZ29pSWlFaVhLVEZCUkNUSUpxWUd4am1sSGR2bi92R0I4YnNYNE5UbDRNYlVXZE1Hd3Y5YkJ2RVI1ckxmZ0Ivc2h0L2ttR01SRVJFUkVSRVJrWDVIaVFraUlpSWlYYWJFQkJHUklCdWZESTRycjY0RlZWRFYyUDQrYWJFd1ozQmcrUzlocnBvQWtKa0F2N2daQmtRRjF2M2xHSHhsYzhjZWs0aElmMloxS290TFJFU2tML0RpQm5RVnRJaDBnR0VvTVVGRVJFU2tHNVNZSUNJU1pEWUxqRThKTEhlMGFzS0hzd0xqaldlaHJENjRjWFhGd0NoNGFnVk1hZGFlNHNCRmVHUXQ1RldFTHk0UmtWNVBlUWtpSWlKOWhQNW9pMGhuS0RGQlJFUkVwS3VVbUNBaUVnS1RtclZ6T0hpeFkvdE1USUd4U2ViWWI4Q0x4NE1mVjFmRU9lR0p4ZkRoY1lGMVpmWHcyRHZ3ajFQaGkwdEVwRGV6UjJxU1EwUkVwQy93R0hWWUxCWnNOcHVxSm9oSUIraDl2b2lJaUVoWEtURkJSQ1FFSmpkTFREalV3WW9KQUI4ZEh4aS9jUktxZTBuTEJLc0ZIcDRFL3pFUFhEWnpuY2NQUDlrTFA5eHRqa1ZFSkNBeXhRQ2JYaHhGUkVSNk16OGU2aXhsV0sxV0hBNkhFaE5FcEgxK3ZjY1hFUkVSNlNvbEpvaUloTUQ0WkhNeUgrQmtKZFI1TzdiZjNDRXdMTlljTi9yZ3RST2hpYStyRmc2RFg2NEl4QWl3dmdBKzl3NlU5b0xXRXlJaXZVVlVnaFZIdEE5ZFVTVWlJdEpiR1RSd0dhKzFGcnZkanRQcHhHclZ4MlFpSWlJaUlpS2hvdis0UkVSQ3dHbURyR1J6YkFBNUhheWFZQUUra2hWWWZpVy85MVVqU0l1RnAyNkdPWU1ENi9JcjRKTnI0YjBPdHEwUUVla1A0dE1Oc0h2Q0hZYUlpSWkwb3BFNnFpeG5zZHZ0eE1URTRIQTR3aDJTaVBSMkZndUdvY1JqRVJFUmthNVNZb0tJU0lnMGIrZVEwNGtKKytYcGtCeHBqaXZkc1BaMGNPTUtCcGNkdnJjUUhwcG9KbE1BVkRYQ1Z6ZkRDOGZDR3BxSVNLOWdzVml3MiszRVozcndPV3J3MDhIU09TSWlJaEpTZnJ6VVU4NGx5M0ZzTmh2UjBkRWtKQ1JndDl2VnlrRkVSRVJFUkNTRWxKZ2dJaElpazVvbkpuU3dZZ0tBelFJZkdoTllmdUVZK0h0cFF2NzlXZkRFRW9pK2NuR1IzNERmNXNDL2I0VUd6Y0dKU0Q5bnRWcUppSWdnSnMyRE8vSUNidXRsZkxqeDRnNTNhQ0lpSXYyS3oyTCsvYTJuZ2twT1VXVTlpOFBoSURvNm1xU2tKQ0lpSXRUR1FVVGFad0ZVTVVGRVJFU2t5K3poRGtCRTVFWTFLZlhLLzZ4QVhnVTArc3dXRHgxeGV5WThrd3YxWHJoUUN4dlB3ckwwVUViYmRWTUh3SzlYd3JlMndxbkw1cnBkeGZEbzIvRGRCV2JyQnhHUi9zcHV0eE1iRzR2RDRlRHk1Y3ZVMUZ6QTYvWGk5L3RWQmxaRVJLU0hXU3dXckZZclVmWW9ZbUppaUkrUHgrVnlZYmZyNHpFUkVSRVJFWkZRMDM5ZUlpSWg0clRCbUNRNGZzbXNKSENvREtZUDdOaStFVGE0ZDZ5Wm5BRHdoOE93ZERoWWUybGwwWUZSOFBPYjRiOTN3Nlp6NXJyQ2F2alVPbmgwQ3R3MktyenhpWWlFazkxdUp5b3FDcWZUU1VKQ0FvMk5qWGc4SG53K241SVRSRVJFZW9qRllzRm1zK0Z3T0hBNm5UZ2NEdXgydXlvbGlFakhXU3lxbUNBaUlpTFNEVXBNRUJFSm9jbXBabUlDd01HTEhVOU1BUGpRV0hncEQybzlVRndMYjUyRzFTTkRFMmN3T0t6dzczTmhRZ284ZFFCOEJqVDQ0S2Y3WVB0NStQSXNTSEtGTzBvUmtmQ3dXcTFORXlBdWx3dkRNSlNVSUNJaTBzTXNGc3MxTnhFUkVSRVJFZWtaU2t3UUVRbWhTYW53NG5GemZLaTBjL3U2N0hCL0Z2d214MXorVXk3Y1BNSk1BT2pON2g0TkUxUGh1enZnZkkyNTd0MEw4T0FhK0xlWnNIQlllT01URVFrWFRZQ0lpSWlJaVBSZEZxc1Z3KzhQZHhnaUlpSWlmVll2bjk0U0VlbmJKZzJBcTFOUXVlWFE2T3ZjL25lUGhqaW5PUzZ0aHpkT0JqVzhrTWxNZ04rc2hEc3lBK3RxUGZDZk8rRDd1NkRHRTc3WVJFUkVSRVJFUkVRNnkySzFnUklUUkVSRVJMcE1pUWtpSWlFVVpZZFJDZWJZYjhEUlM1M2IzMm1EQnlZRWxwODcydm5raG5CeDJ1QnowK0NKeFpEWXJJWERock5tOVlUOUplR0xUVVJFUkVSRVJFU2tVMncyREY4ZitWQkdSRVJFcEJkU1lvS0lTSWhOR1JnWUgrakNaUHh0b3dJVCt4VU44RXArY09McUtkTUd3dE8zd0lLaGdYVVZEZkNWemZDei9YMG4wVUpFUkVSRVJFUkUraStMemFyRUJCRVJFWkZ1VUdLQ2lFaUl6V2lXbUxDM0M0a0pEaXQ4L0gxVkV4cTgzWStySjhVNDREdno0V3V6SWRvUldQL3FDWGg0TFJ6dlpDVUpFUkVSRVJFUkVaR2VaTEhhTU5US1FVUkVSS1RMbEpnZ0loSmlrd2VZeVFVQVI4dWh4dFA1WTZ3ZUNZT2p6WEd0QjE0OEhyejRldEx5ZFBqZEtwaVlHbGgzdmdiKzlSMTQ1akQ0alBERkppSWlJaUlpSWlMU0Zvdk5CcXFZSUNJaUl0SmxTa3dRRVFreGg3WGxSUHorTGxSTnNGcmduN0lEeXk4ZU14TVUrcUtVU1BqSlVuaDBTaUJodzIvQW40N0FaOTZHd3Byd3hpY2lJaUlpSWlJaWNnMmJGY1BYeDBwWWlvaUlpUFFpU2t3UUVla0IwNXUxYzloM29XdkhXRFljMG1MTmNZUFBiT25RVjFtQUQ0NkJwMVpBUm54Zy9ZbEtlUGd0K0dNdWVGUWRVVVJFUkVSRVJFUjZDWXZWaHVIVGh4VWlJaUlpWGFYRUJCR1JIakJqVUdEOGJoY1RFNndXK0VTenFnbC95NE9xeHU3RkZXN3BjZkRMbStHK2NXYXlBcGdKQ1gvTWhVLzhBOTY3R05id1JFUkVSRVJFUkVRQXNEcnNHRjVWVEJBUkVSSHBLaVVtaUlqMGdGRUprQkJoamkvV2RiMWR3ZUkwR0htbHdvREhEMy9LRFU1ODRXUzN3cjlNZ3AvZUJBT2lBdXRMNnVETG0rRHhIVkJlSDc3NFJFUkVSRVJFUkVRc0RpZCtKU2FJaUlpSWRKa1NFMFJFZWtndzJqa0FQRGd4TUg3dGhEbUJmeU9Za0FLL3Z3VStQQTVzbHNENkxZWHc4VFh3VWg3NGpmREZKeUlpSWlJaUlpTDlsOVhod1BEMDhkS1ZJaUlpSW1Ha3hBUVJrUjR5dlZrN2g3M2RTRXlZT3dTeWtzMnh6NEJmdk5lOXVIb1RsdzBlbmdTL1hRWGprd1ByRzd6dzFBRjRlQzBjdXhTKytFUkVSRVJFUkVTa2Y3STRuUmdlVlV3UUVSRVI2U29sSm9pSTlKQlpnd1BqOTByTXBJS3VlbXg2WUx6OVBCd3M3ZnF4ZXFPMFdIaHlHWHh0ZHFBRkJrQkJGWHgyUGZ6NFhhalNSUW9pSWlJaUlpSWkwa09zRGdkK1ZVd1FFUkVSNlRJbEpvaUk5SkNFQ01pSU44Y05QamhTMXZWalpTYkF5aEdCNVNmM3dZM1k1V0I1T2p5ekd1N01oR2JkSFZoekdqN3hEL1ByamZpNFJVUkVSRVJFUktSM3NUZ2NHRjVWVEJBUkVSSHBLaVVtaUlqMG9Pa0RBK085SmQwNzFzT1RJY0ptamd1cTRNMlQzVHRlYnhYdGdIK2RCcjlhYVNaa1hGWFZhRlpPK094NjgvR0xpSWlJaUlpSWlJU0sxYUZXRGlJaUlpTGRvY1FFRVpFZU5IMVFZTHozUXZlT2xSQUJIeDBmV1A1dER0UjZ1bmZNM214a1BQeHlCWHgrT3NRNkErdVBYNEtIMThKVEI2QmVudytJaUlpSWlJaUlTQWhZSXB6NDNRM2hEa05FUkVTa3oxSmlnb2hJRDVveUFCeFhYbm1QWDRLYWJpWVNmR2dzRElneXh6VWUrTk9SN2gydnQ3TUF0NDB5Mnp1c3lnaXM5eHZ3VWg0ODhDYThkZ0o4NnU4Z0lpSWlJaUlpSWtGa2pZakExNkRFQkJFUkVaR3VVbUtDaUVnUGNsaGhZbXBnZVY4M3F5WTRyUERJNU1EeUszbHd2cVo3eCt3TDRwendielBoLzVaRGVseGdmYVVibnR3UEQ2NkJUZWRBK1FraUlpSWlJaUlpRWd6V2lBajg5ZlhoRGtORVJFU2t6MUppZ29oSUQ1cytNRER1YmpzSGdDVnBrSlZzam4yRzJkS2d2eGlYQkw5WkNaK2FBcEgyd1BxaUd2amVUdmowMjdDL0pIenhpWWlJaUlpSWlNaU53ZVp5QVdBME5vWTVFaEVSRVpHK1NZa0pJaUk5YlBxZ3dIaGZrQ2JOSDVzZUdPOHNnb09sd1RsdVgyQzF3QWZHd0o5dWhidEdnODBTdUMrL0FyNnlHYjY0RVU1VWhpOUdFUkVSRVJFUkVlbmJyQkVSQUdybklDSWlJdEpGU2t3UUVlbGhtUW1RWVA0dnk4VTZPRmNkbkdPdUdCRllmbklmK1B0Wkg0T0VDUGpzVkhobU5Td2IzdksrbkZKNGRKMVpSYUdvSDdTNkVCRVJFUkVSRVpIZ3NrVkdBZUJYWW9LSWlJaElseWd4UVVRa0RHWU5Eb3gzRndmbm1JOU1oZ2liT1M2b2dqZE9CdWU0ZmMyZ2FQajZITFBGUS9Qdk04Q21jL0NKTmZELzlrR0ZQa2NRRVJFUkVSRVJrUTZ5eGNZQzRLMnFDbk1rSWlJaUluMlRFaE5FUk1KZzdwREFlTWY1NEJ3eklRTHV6d29zLy80UTFIcUNjK3krS0NNZXZyOFFmbm9UakVzS3JQY2I4UHBKZU9CTmVQb3cxSG5ERjZPSWlJaUlpSWlJOUEzMks0a0p2cG9nbEw0VUVSRVI2WWVVbUNBaUVnWXpCNFA5eWl2dzRiTGdKUkRjT3c2U1hlYTR4Z08velFuT2NmdXk3QlQ0ditYdytBSklqd3VzYi9EQnMwZmdZMi9BeTNuZzhZY3ZSaEVSRVJFUkVSSHAzZXd4VnlvbTFLaEhwSWlJaUVoWEtERkJSQ1FNWERhWU9zQWMrdzNZV1JTYzR6cXM4TG5wZ2VYWFQ4S1I4dUFjdTYrYk44UnM3L0RsV1RBZ0tyQytxaEYrZVFBKzlpYThsQWNOcXFBZ0lpSWlJaUlpSXU5amk3dGFNVUdKQ1NJaUlpSmRvY1FFRVpFd21UYzBNQTVXT3dlQStVTmgwYkRBOGhON3dHY0U3L2g5bWRVQ0swZkFNNnZoMFNrUTV3emNWMTRQVHgyQSs5K0FQK2FhRlNkRVJFUkVSRVJFUkVBVkUwUkVSRVM2UzRrSklpSmhNbTlJWUx5N09MaXRCRDQ3RGFJZDVyaXdHcDQvR3J4ajN3Z2NWdmpnR1BqemJmRFI4V1lGaTZ1cUdzM0VoUHRlTXhNVnlodkNGNmVJaUlpSWlJaUk5QTcyMkNzVkU2cXJ3eHlKaUlpSVNOK2t4QVFSa1RCSmpvVFJpZWJZN1lNREY0TjM3Q1NYV1JIZ3FtZVBRSEZ0OEk1L280aXl3NFBaOE56dFpvTEMxV1FPZ0FhZjJkcmhvMi9BajkrRjg3b2dRa1JFUkVSRVJLVGZzc1dxWW9LSWlJaElkeWd4UVVRa2pKcFhUZGhaRk54ajM1SUJrMVBOc2NjUC83TW51TWUva2NRNXpRU0Y1MitIUnlhYmlSMVhlZjJ3NWpSODRoL3crQTQ0VVJtK09FVkVSRVJFUkVRa2ZHd3hNWGhyVkRGQlJFUkVwQ3VVbUNBaUVrWnpod2JHMnd1RGYveC9tMlcyTFFBNFdHcE9zRXZib3V4dzcxaDQ5amI0d2d3WUVoTzR6d0MyRk1LajYrQnJXOHp2cDRpSWlJaUlpSWowSC9iWVdIelZxcGdnSWlJaTBoVktUQkFSQ2FQTUJFaStjblYrZVFQa1Z3VDMrSU9qNGVQWmdlV25Ea0JWWTNEUGNTTnlXT0hXa2ZDSFcrRGY1OEtvaEpiMzc3MEFYOW9JbjNzbitKVXVSRVJFUkVSRVJLUjNzc1hFcW1LQ2lJaUlTQmNwTVVGRUpNem1Ed3VNZDRSZ2t2dmVzVEFpemh6WGV1Qm4rNE4vamh1VjFRSkwwdUJYSytBSGkyQlNhc3Y3ajVURHQ3YkJ2N3dGN3hTQTN3aFBuQ0lpSWlJaUlpSVNldmE0V0h3MXFwZ2dJaUlpMGhWS1RCQVJDYk41UXdMakhlZURmM3lyQmI0eTIvd0tzUEVzdkhzaCtPZTUwYzBjQkQ5WkNrOHVnemxEV3Q1M3BncCtzQnZ1ZndQK2RBUXVOWVFuUmhFUkVSRVJFUkVKSFh0TUxGNGxKb2lJaUloMGlSSVRSRVRDYk5wQWlMQ1o0NU9WVUY0Zi9IT01TWVI3eGdTV2Yvd3V1SDNCUDA5L01ENFp2cmNBZnJjS2xxVUhFajRBeXVyaG1jUHdrZGZoOFIxdzhHTDQ0aFFSRVJFUkVSR1I0SElrSnVLdENISWZUaEVSRVpGK1Fva0pJaUpoWnJYQTdNR0I1VzBocUpvQThHQTJESW8yeDJYMThQVGgwSnludjBpUGc2L1Boai9mQ25ka2d0TVd1TTlud0paQytOSW1lSEFOdkpKdnR0RVFFUkVSRVJFUmtiN0xrWkpDWTNsWnVNTVFFUkVSNlpPVW1DQWkwZ3ZNR3hvWWJ3OVJZa0tFRGI0OE03RDg4bkhJMWYvUzNUWWdDajQzRFY2NEhSNlpESU9qVzk1L3JocCsvaDdjKzVwWnFlSkVaWGppRkJFUkVSRVJFWkh1aVVnZGdLZThITU13d2gyS2lJaUlTSitqeEFRUmtWNWc3cEJBUzRBREY2RWhSRzBXSmcrQVZSbm0yQUMrdndzYXZLRTVWMzhUNTRSN3g4SWZiNFVmTG9MNVExdTJlWEQ3WU0xcGVIUWRmSFk5ckRzREhuLzQ0aFVSRVJFUkVSR1J6bkdrcGdMZ0xTOFBjeVFpSWlJaWZZOFNFMFJFZW9Gb0IyU25tR08vQWJ1S1FuZXV6MDQxci9JSEtLbURuKzBQM2JuNkl3c3dZeEQ4NTN4NC9qWjRZRHdrdTFwdWMrd1NQTEhIcktMdzFFRW9yZzFMcUNJaUlpSWlJaUxTQ2M0VTg4T2J4ckxTTUVjaUlpSWkwdmNvTVVGRXBKZFlPQ3d3M2xZWXV2TzQ3UEROT1lIbHRXZEMxejZpdjB1T2hJOW53M08zdzdmbndkUUJMZSt2Ym9TWGpzTURiOEpYTjVzL0I3K3FRWXFJaUlpSWlJajBTczRVczJKQ1k1a3FKb2lJaUloMGxoSVRSRVI2aWNWcGdmR09JclAwZjZoTVNJRVBqd3NzLzJnUFZMcERkNzcrem1hQlJjUGdSMHZnRDZ2aEEyTWd4dEZ5bTMwbDhCL2I0YjdYelNvS3B5NkhKMVlSRVJFUkVSRVJhWjB6OVdwaWdpb21pSWlJaUhTV0VoTkVSSHFKSkZlZ25VT2pMN1R0SEFBK2tRMFo4ZWE0eGdNLzNCM2E4NGxwV0F4OGFncThlQWQ4ZVJhTVRXcDUvNlVHczRyQ0kydmg0Ylh3NG5Gem5ZaUlpSWlJaUlpRWwrTktZb0tuckN6TWtZaUlpSWowUFVwTUVCSHBSWnBYVGRoOExyVG5jbGpoVy9QQWZ1VXZ3ZDRMOFBySjBKNVRBcHcyV0RrQ2ZyNGNubG9CdDJTQXk5WnltOU9YNGRjSDRjT3Z3VmMydzlzRjBPQU5UN3dpSWlJaUlpSWkvWjNGWXNHUmxFU2pFaE5FUkVSRU9zMWlHSWE2V1l1STlCS1hHdURlMTh5eDB3YXYzQVVSdHV2djAxMS9QUTYvT21pT0hWYjQzU29ZRWhQYWMwcnI2cjJ3N1R4c0tEQmJPL2hiK1F2dHNzSDhZYkJpQkV3ZEFGWkx6OGNwSXAxWDJRQmxkUWIxSHJCZ0NXbTdIaEVSRVJGcG05Tm1ZQmdRNVRCSWpqU0lkMW13V015YlNFZTh1Mkk1c1pNbU1lNS9maEx1VUVSRVJFVDZGQ1VtaUlqME1sL1lBSWV1Sk41L2N3NHNIUjdhOHhuQXYyMkVnMWZhSTQ1T05LL2kxNFIzZUYxMnc2Wno4RTRCSENsdmZac2tGOXlVYmlZcGpJenYyZmhFcE9OT1hvSnFOL2owcmx0RVJFU2tWN0hpSjlyaFowUzhIN3ZkanRXcTRyTFN2b01mdlErck00S0pUejhUN2xCRVJFUkUraFM5MnhZUjZXV2F0M1BZRk9KMkRnQVc0QnR6SWNwdUx1ZFh3SitPaFA2OGNuM3hFWEJuSmp5NURKNjlEUjZhQ09seExiZTUxQUF2SFlkSDFzTERhK0hGNCtZNkVlazljaSthMVJLVWxDQWlJaUxTKy9peFV0MW80MmdaMU5mWDQvT3BySlcwejVtU1NrTlJVYmpERUJFUkVlbHpsSmdnSXRMTExHcVdtTEM3bUI0cDk1M3NnczlORHl6L09SZnlLa0ovWHVtWWdWRndmNWJaWnVPcEZmRGhjV2ExaE9aT1g0WmZIelJiZ1h4bE03eDFHbW85NFlsWFJFd25MMEdETjl4UmlJaUlpTWgxV1N4NERRZW5MaG5VMU5Rb09VSGFGVEZrS1BXblQ0YzdEQkVSRVpFK1I0a0pJaUs5VEpJTEpxYWFZNjhmdHAzdm1mTXVUNGQ1UTh5eEFYeDNCelRxODVoZUp6TUJIcDRFTDk0QlAxNEt0NCtDYUVmTGJmYVh3UCs4QzNlK0F0L2FCbXRPUTNGdGVPSVY2YThxNnMzMkRTSWlJaUxTQjFnc05GcGNYS2lveCsxMjQvZjd3eDJSOUdKUkdSbjQzUTE0eXNyQ0hZcUlpSWhJbjJJUGR3QWlJbkt0Sldsd3FOUWNiejRMeTRiM3pIbS9QQXYrK1MyekhVQnhMZnppQUh4K2V2djdTWGhNVGpWdmowMkhYVVd3OFN4c0tRUlBzOC9RZGhhWk56Q1RHdVlPaFRtRFlVeVMyY1pEUkVLanJFN3RHMFJFUkVUNkZLdWRXcUtvcXFyQzRYQmd0ZXA2TG1sZFpFWUdBUFVGQlRoU1VvSjY3TXBLS0NzenFLOEhpOFdDVzhuT0lpSjlqdE5wWUJnUUZXV1FuR3dRSDIvQllqRnZJdjJkeFRBTWZXUXFJdExMWEdvd1MvSUQySzN3dDdzZ3FvZFN5UTVlaEM5dENpei9ZQkhNSE5RejU1YnVhL0RDbmd0bW9zS084MURUUmp1SE9DZk1Id3B6aHNEMFFlQ3k5V3ljSWplNm5Bc0dIci8rNFJRUkVSSHBVM3lOeERVVU1HellNRnd1bHlZUXBGV05wYVhzbURHVnJKOCt5Y0M3N3duYWNVK2VoT3BxVURjUkVaRWJoOVhxSnpyYXo0Z1JmdXgydXhJZnBkOVR4UVFSa1Y0b3lRV1RVaUduMUd6bnNQMDgzSnplTStlZVBBRHV6SVJYVDVqTFA5Z0Z2MTRKS1pFOWMzN3BIcGNkRmcwemJ3Q0h5c3hLQ3V2UFFGMnpYdmRWaldhTGh6VlgybUxPSEdRbUtjd2RBZ09pZWo1dWtSdU5Qc01XRVJFUjZZTU1BNC9IUTJOakl4RVJFVXBNa0ZZNVUxT3hPSjNVRnhRRTdaaTV1ZERRRUxURGlZaElMK0gzVzZtdXRuRDBxSi9NekhwY0xoYzJtNjRRay83TDlwM3ZmT2M3NFE1Q1JFU3U1ZmJCN21KejdQUERUVDJVbUFBd2JhQjV0WDJsMjR6allDbXN5Z0NyUHBQcGN3Wkd3ZXpCOEpFc21EZlVUREJwOEVKNWZjdnRpbXBnVHpHOG5BZGJDNkdzSGlMc2tCS2xsZzhpWFZGWXBkOGNFUkVSa1Q3SGFzZGFlNEhJeUVoY0xwZXVhcFEybGExZGc5WGhJR1hscW00ZjYrUkpxS2tKUWxBaUl0SkxXZkQ3clZSVk5SSVo2VmJMS09uWDFNcEJSS1NYcW1xRWUvNXVqbnU2blFOQVNSMDhzaFpxcjdRQ3VDTVRQamV0NTg0dm9YWFpiU2ErN0NxQ3ZSZGFWbE5vTGo3Q1RHeVlNOFNzcWhDcFdrc2lIYkt2S053UmlJaUlpRWhYT01weVNFMU5KU1VsQllmREVlNXdwSmM2OHBsUDRiNXdnYWt2djlLdDQxUlVRRUdCMmplSWlQUVBYbUppeWtoTGkxTUNwUFJibWw0UUVlbWw0cHd3T2RXc1Z1RDF3N1pDV0RHaTU4NC9NQXErTlJlK3RzVmNmdTBFakUrRzVUMVl1VUZDSno3Q2ZENnRHR0Urdnc2WG1Va0t1NHFnc05tVkdwZmRzTzZNZWJOYnpSWWpjNGVZMVJjR3F1V0RpSWlJaUlpSTlFT1JHUmxVN3RuZDdlT1VsU2twUVVTay83QlRXeHRGVlZXVnFpWkl2NlZudlloSUw3WTRMVERlZUxibnp6OWprTmtDNEtvZnZ3c0ZWVDBmaDRTVzNRcFRCc0NqVStBUHErRlB0OEtucDVndFBlek4zaWw0L2JDL0JINytIbnowRFhob0Rmd21CdzZWZ2wvMWwwUkVSRVJFNUFhaEFyUFNuc2dSR1RSZXZJajM4dVZ1SGFlK1hzODFFWkgreERCY1ZGZFg0L1Y2OVg1RCtpVlZUQkFSNmNXV0RJY245NXZqZlNWbXVmMmViT2NBOEdBMkhDa3pLemQ0L1BDdGJmQ3JGU3JwZnlNYkhBMzNqREZ2OVY2ejFjT3VJclAxUTZVN3NOM1phamg3RFA1eURLSWRNQ0hGclBJeEtSWEdKb0hWRXI3SElDSWlJaUlpSWhJcU1lUE1xemlxRHg4bWNmNzhMaC9Ib3YrYlJVVDZHUU9QeDBOall5TVJFUkZZOUlkQStobE5LNG1JOUdKeFRwZyswRXhLOEJ1d29RQnVHOVd6TVZndDhCL3p6YXZqSzkxUVZBUC90UXUrdDZCbjQ1RHdpTFREd21IbXpRRHlMc0d1WWpOUkliOGlzRjJ0Qi9ZVW16Y0FsdzNHTjB0VUdKY01EdFZwRWhFUkVSRVJrUnRBOVBqeFdPeDJhbks3bDVqUTJLZ0pLUkdSL2lVQ244OUhZMk1qZnI5ZjdSeWszMUZpZ29oSUw3ZGloSm1ZQUxEdVRNOG5Kb0NaSVBINEF2ajhCak5CWWxjUlBIKzBaWnNIdWZGWk1Dc2hqRTJDajArQWlvWkFrc0srRW1qd0JyWnQ4Smx0SC9aZmVlNDZySkNWZkNWUllRQk1TQWFuTFN3UFEwUkVSRVJFUktSYkxGWXJzWk1tVVgzNFVMaERFUkdSUHNZd0RMVnlrSDVMaVFraUlyM2N3bUh3di92TVNkOGo1VkJjYTViYTcybmprK0hSeWZDTEErYnk3dytaNnlZUDZQbFlwSGRJZE1FdEdlYk5aOER4UzVCVGF0NXl5OHdxQ2xkNS9JSDdPQUkyaTVuZ01DblZmQTVscDZnOWlJaUlpSWlJaVBRZGNaT25jbW5McG5DSElTSWlJdEpuYUFwQVJLU1hjOXBnOFRCWWU4WmNYbk1LSHBvWW5sanVHUU9IeTJCTG9Wblcvejkzd0s5WFFrcGtlT0tSM3NObU1STlZ4aWZEZmVQTXlocW5Ma1BPUlRNWjRWQVpYSFlIdHZjWlpxTE5rWEo0NFpqWk1pUXp3VXhVbURUQXJLd1E3UWpmNHhFUkVSRVJFUkc1bnRncFV5aDgrbmY0NnV1eFJlcURFUkVSNlRoVlM1RCtTb2tKSWlKOXdJcU1RR0xDdWpQdzRFU3pySDQ0ZkdVMm5LaUVvaHFvYW9SdmJZT2ZMUU83Mm1GSk0xY1REVElUeklRV2dMUFZnVVNGbkZJb3F3OXM3emNncjhLOHZaUm5yc3VJTjZzcFRFcUZLUVBNbGlJaUlpSWlJaUlpdlVIY2xDa0ExT1FlSm43R3pEQkhJeUlpSXRMN0tURkJSS1FQbUpScVZpVW9xemR2NzVYQXRJSGhpY1ZsZys4dWdFKy9EVzRmNUZlWTdSMCtOeTA4OFVqZk1Ueld2TjAyeWx5K1VIdWxtc0tWUklYek5TMjNQMzNadlAwOTMxd2VHQVZqa21CMG9ua2JtNlJrQlJFUkVSRVJFUW1QeUJFWndLeWtZd0FBSUFCSlJFRlUyR0pqcVRtc3hBUVJFUkdSamxCaWdvaElIMkFCVm1YQW40K1l5K3ZPaEM4eEFTQTlEcjQ2R3g3ZllTNi9kc0s4b24zUnNQREZKSDNQb0dqenRtS0V1VnpwaGdNWEE4a0tweSszM0w2a3pyeHRMUXlzUzQwMGt4VXlFMkhNbFdTRmhJaWVld3dpSWlJaUlpTFNmOFZQblVibDdsME0vY1NENFE1RlJFUkVwTmRUWW9LSVNCK3hzbGxpd3VaejhOaDBpQXpqcS9paVlYQm5Kcng2d2x6KzRXN3ppdmF4U2VHTFNmcTJoQWhZa21iZUFHbzljTEEwa0tpUVgyRzJmR2l1dEI1S3o4UDI4NEYxeWE0clZSV3VWRmNZazJoV0hCRVJFUkVSRVJFSnBzVDVDemo5MDU5ZytIeFliTFp3aHlNaUlpTFNxeWt4UVVTa2p4Z2NEZU9UNFVnNWVQeXdwUkJXamdodlRKK2FZbDdWbmxNS2pUNzQraGI0eGMzbVZmQWkzUlh0Z0hsRHpCdVlyVU5PVnNLSkNqTkpJYjhDemxTQjE5OXl2L0lHS0MrR1hjV0JkUWtSZ1JZUVk1TE1aSVVCVVQzM1dFUkVSRVJFUk9UR2szcnJiWno4d1g5UnVXc1hpZlBuaHpzY0VSRVJrVjdOOXAzdmZPYzc0UTVDUkVRNnhtY0VKbHRyRzgwcUN1Rmt0Y0NDWVdacC9lcEdjK0o0ZDdGWm10K3BDd1VreU94V1NMMVNsV1BlVUxodEZIeDRIQ3dZYXE1TGlUU2ZrMVdONXU5S2N3MCtLS3FCUTJXdzZSeThuQWQvejRmOUpWQlFCVFVlOHprYjZ3elBZNU1iVDNGMTZJNTk2V0lSRFhVMVJFYkhkbWg3bjlkTHlka1R4Q1lraHk2b0swcUxDcmhRa0U5VVREeDJoMzZoZXNMWnZFTTRYVkU0bkIzclkrUDMremx6N0FDUk1YSDk2bWQwL3RReFNzNmQ1RkxKZVpJSHR1dzlWVmxlZ2lzcUpreVJCVTlEWFEyYi92NDBobUVRbHpnQWF6dFhiVlpWbEhIdVpDNlhMaFlSbTVDQ3pkWXoxeTFVVjVaVGRhbVV1dXJMdU92ck92eGFKaElxVlJWbDVCL2F6WUNoWWY3bktrVDhQaCs1ZXpkejhmd1pvbUlTY0xwNmJ5a3hkMzBkUi9adUpuWG9DQ3dXUzlqaXNOV1ZFQlVWUlhSME5EWmRBUy90c01mSGMvSE4xOEh2SjJueGtrN3ZYMXpjL2paeVl5Z3JPMGR1N2lhR0RCa2IxdGM0a2U3dytieDRQQTM0ZkI1c052c04rMXcrZFdvL1BwOFhseXMySkkvUlp0TjdEZW0vVkRGQlJLUVBXWndHUDl0dlRyb2VMRFhMMktlRytYT2xhQWY4OTJMNDlOdm1oUEQ1R3ZqV05uaGlzVG1STEJKS0RtdWdFc0pWZnNOTU5yaGFWZUZFQlp5b2hIcHZ5MzJyR21GZmlYbTdLdElPYWJHUUZnZkRyM3hOaTRWaHNlYTVSSHFEM1crL1JPSEpJMFRGeG5QM3c5OGtLaWF1elcyTEMvTFovT29mcUxsOGlUdi8rV3VrRGtrUGFXeUhkcTNuNU9GM3NkbnQzUC81LzhZVjFYTWxkT3BxcXE3N3ZhaXFLQ1B2d0E3R3oxeHkzZTM2a3FxS010YSs4SE1BUm95YndzMzNQdHJ1UHNWbjhsai8xMThCTUhYaGFtWXN2YU5UNTZ1dnFlcGFzTjJRUENnTnU4UFJyV1BrN0Z4SDRVbXpKOWJvU2JPYjFoZWVPc3Biei8yTTRablpMTGp0WTMzNnViRnozVjg1ZmZROVRoOTlqOWszZjVCSmM1ZGZkL3NMWi9QWi9Pb3pBTno3bWNlSlR4NFE4aGpMTHhUeStoOStoS2ZSRGNDMFJiZVNOR0JJMEk1LzliaWhZTFhhc05uYi9nakY2L0hRNks0UDJmbXZja1pFZHZuM29UKytUcmJuM1ExLzUrRDJ0UmlHUVVMS0lJYU56T3FSODY1NTdtZGNMaThoSmk2UjJ6NytwV3Z1UDdKM016azczd1pnMlFjZTd0YmZiNS9QeTg2My9nSkFRc29nWXVJVDI5a2pQTTdsSCthZGwzK0RwOUdOS3lxYU1aUG5oanNra1E1TFhYa0xKYSs5U3VhMy95UGNvY2o3R0liQit2Vy9CaUFpSW9wRml4NElTeHk3ZDc5TVRvNzV1aDRibThLNGNiMi91c2FPSFgvaHpKbjNzTnVkM0h2djQxMCtUa05ERFJFUjBXMU83dnI5UGdvS2NuQzdheGszYmtHWHp5T2QxOWpZUUhWMUdTNVhETkhSQ1IzYTU4aVJ6ZXphOVZjQVB2S1JIeEFUMC9QdkszSnpOK0YyMXpKMTZ1cVFKQTNVMVYxbXc0YmZZQmdHeWNscDNIUFBONE4rRHBIK1RJa0pJaUo5U0t3VDVnODEyemdBdkhVS0hwZ1EzcGpBYk4zd2cwWHcrUTFtbTRtY1VuaGlEM3hqVHJnamsvN0lhb0dNZVBPMjRrcTdFd016YWFaNUc0ajhDclBTUjNQMVhzaXJNRy9OV1RDZjUrOVBXQmdlWjdhSkVPa3A3dm82enA4K0JrQjBiRUs3RTBkeGlhazAxTlZnR0FaYjMvZ3pkLzNMMTdGYVE1Tmw0L1Y0T0p1WEEwRDYyQ2s5bXBSd2RYSTVmZXhrSnM5YnlZQ2hMWHNkWFRoM2t0ZWYvaEVBVnB1TmFZdHU3ZlE1dkI0UGh1RnZmOE1nc2p1YzEvMmc1ZVRoUFUzampsN3BlK2JZZTAzalFjTXpPeFhQZ1cxck9QN2U5azd0RXd3ZmVQVGJRWjI4YnU3ZzlyVVlmajhGZVRsYy9OVjNXWHpuSjBqTDdBVnZyanFwOE5SUlR1VHNCbURveUN3bXpsa1d0R09melR2RTNvMnZNbVBwblF3Zk03SEx4Nm1ycVdMdEN6OXZrVHlRKys0bU1pZk9EbHBTeERQLy9Ya013Mmgvd3k2WU9HYzVjMVo4c00zN1R4emF6ZFkzL2h5U2N6ZTM4TGFQTVc1YTV6KzA3NG5YeVpMQ1UvempUei90OUg1ZE5XYnlYT2F2L2tpM2pqRjA1SGdPYkhzTGdEMXZ2OHpRUjc3WkkxZisxVjYrUkhWRkdZYS85YjhyN3ZwYXFpdktBUEI1UFNHUEIrRE04WVBRaWQrZkVlT21CUFg4cVVOSHdKWHYvZjdOYjVDWlBhdmR5aThpdlVYS3lwVVUvTitUMUo4K1RXUkdhS3V2Yk4zNkxDZE83TDd1TnBHUmNkeDMzL2RhckNzdXp1ZnR0NS9xMERteXMyOWkyclRXL3c3OCtjOWZ4dU1KWFNKZ1crNjc3NytJak94OGxTWERNRGh6eG56LzI1WDlnMlhreUJrY09yUWV3ekRZcytkdmpCZ3hCWmVyZC9kQmRidHJxYTJ0eEc3dlhwVzFkZXQrU1YxZEpWbFppOGpPWG5aTmxhNjFhMzlPWWVFUkhBNFhvMGJOeE9Iby9JY3NhOWYrbktLaTQ5MktzelB1dmZmeERrL2toMU5qWXdPMXRSWFUxVlZTVlZWR2RYWGdWbFZWaHR0ZEM4Q2tTVGN6ZS9ZSGduTE9wNS8rSEQ1ZjE5KzczSC8vZnhNVjFmYm5IT2ZQSDJQbnpoY3hERDlWVmFVc1dmS0pMcCtyTGZuNXU1ditwOGpLV2hUMDQ0djBkMHBNRUJIcFkxWmtCQklUMXAzcEhZa0pZSmJTLy9vY2VIeUh1YnpockRseDIxdmlrLzdOQWd5TE1XOUwwZ0xyUytwYUppcmtWMEJGdzdYN0cwQnhyWG5iODc1U216R09sb2tLVnlzdURJMEIyNDFaMFU3Q3FDRHZZTk1reHBncDg5cmRQam91Z1dtTGIyZjMyeTlSZnVFY1I5N2RSUGJzbTdwMGJuZDlIUldsUlczZVgxSjRxbW5DTVhWSU9oZk9udWo0d1MwV0JxV042bEpjQUhzM3Zvcmg5M1BtNkh1dFhtRTVjTmhJb3VNU3FhMnE0TWplelV5YXU2TFRWeHkvL2VJdm02NjQ3eWwzUC9KTlVnYWx0WHFmWVJqa0g5d0ZnTTN1WUd3SEppb053K0RNOFFNQVJFYkhNaVJqWEtmaWFlK0s4YXQ4WHJORWpjVnFiVFVScHVsK2k2VkRrMDZobkNSYzlaSFBzbjNOOHh4L2J6djF0ZFdzZmY3L21MN2tkcVl1WE4zcTloV2x4Zno5dHo4SVdUenRHVEZ1Q2t2dmZxakZPbmQ5SFZ0ZSt5TmcvbHlYM1BWZzAvZk03L09SbjdPTDBaUG5kam9wcWVoTUhuczN2a3JKdVpNQWJIdnpXVDZZL2gyY0VhNU94KzN6ZWxuLzRsUFVWcG1aZjROSGpPRkNRVDd1K2xyZWV2NW4zUG5RVjRQYVRpTWlNcnJiVlRhdWFxaXJhWHJPWGs5TWZCSnBtZGtkUG03Um1XUDR2Rjdpa3djU2w1amE0ZjFpNHBNNnZHMXpQZkU2YWZqOWVEMk43VzhZSkQ1Zit6K1g5Z3daTVlhTXJHbWNQcnFmOHBKQ1RoemEwNktxU24reS9zV25PcFhZOC9DMzI1N2dOQXlEK3RyTzk3VWFPMlUraDNlL1EzVmxPYm52Ym1SVTlxeE83Vyt6MlltSWpPcjBlVVc2SzNiU1pKeXBBeWorNjR1TS9NcFhRM291bjgrRDEzdjkxMXF2OTlyRUFaL1AyelFKMlo3ckhkL2pjYmQ3L2xBSVZlSmhUMGxOVFNjcmF4RkhqbXpHN2E1bHo1Ni9oYTE2UTA4NmUvWXdKU1htZThuVHAvY3phZEtLYTdiSnlKaEdZZUVSUEo0R2poL2ZUbloyNS85ZjdjanZSVEExZno1V1ZCUno3TmpXSGp0M2N4a1oweGcwS0pOTGw4NXo0c1FlYW1zcnFLMnRwSzd1TW5WMWxSMU9JcnI2TXdvR3cvQ2JyZVhpVWp1Y1pPTDMrNmlvYUwrdnplWExGM25ubmQ5Z0dINXNOZ2ZaMmNGTHhtNHVQOS84UDl2bGltSDBhRjExSnhKc1Nrd1FFZWxqWmcweXI5Q3VkSnVUcElmS1lHSkt1S015TFJvR0QwMkUzeDh5bDUvSmhTR3hzR3g0ZU9NU2FjdkFLUE8yWUdoZ1hWVWpuS3VDczlWUVdCMFlGOWVZYlZUZXI4WURSOHZOVzNOV0N3eUphWm13TUR3TzB1UE1GaWdpWFhINnlINEFiSFk3SThmUHdGMWYxKzQrWTZiTTVkaityVFRVbVJNRUhkbkhabmRjTXlGMTRkd0oxcjN3aXc3RnVmdnRsenUwWGVCOGRoNzZ4djkxYXArckNvNGZwUFQ4R2NDc0FKQStadEkxMjFnc0ZpYk1YTUtlZDE2aHZxYUt3M3MyTUdYK3lpNmRyN2NvUHBQSDVVc1hBUmc5ZVE2dXlQYXZ1Q282YzV5NjZzc0FaRTZjM2VtSjZnVzMzcytDVys5dmQ3dmZmLyt6K0x4ZTVxKzZqNndaMTE1aDh2ei8rd1kxbHk4eGRlRnFwaSs1dlZNeEJKdk5ibWZSN1ErUU9qaWQ3Vys5Z09IM2MyRGJXNHlhTUpPNHBHc25pdzNENk5HSjEvZnp0bkxsOU5ZMy90dzA0Yi80ems4MFZWSnBxS3ZoalQvK2hJcUxSVlJYbG5lb2JZZGhHSnc3a2N2aFhldWJxck9BZVFWOTJ1aHN2SjdHVGljbStQMStOcjM2QjBvS1R3RXdiTlI0VnQ3M0dRN3VXTWZlamE5U2RhbVVkUy84Z3RVUGZDRm95UVJMNzM0b2FKVXYxano3WkllU2tvYU5Hcyt3VWVNN2ZOdy8vL2pMMUh1ckdUTjVMbE1Xck9wT2lPM3FxZGZKMklRVTVxejRVRkJpYm90aCtGdjlHOU5RWDh2elAvMTZsNDk1MWViWG5tSGJtODkyK2hqWnMyOWk1azEzZGVuOE55SjNmUzNQL3VRcjNUckdyblV2c1d2ZFM1M2FKeTB6bTFYM2Y3WmI1eFhwcWlFZmU0Qnp2MzZLOU05OURwc3I5RDAzazVLR3NuVHBQN2RZbDV1N2dXUEh0clc3Nzh5WmQ3ZDZSZkt1WFgvRjdiNysvd29mKzlpUDJqMytwVXZuZWUyMUp3QzQ1NTUvSnk2dTVYdXF4c1o2bm52dWF3Q3NXUEZwaGd3WjIrNHh1M3ZWZm04d2JkcHQ1T2Z2d3VOeFUxbFpqTmZyd1c3djJudWZzckp6dlA1Nit6K0w1ckt6YjJMbXpKNzdXMlVZQm52M3Z0cTBQSFBtM2EwbUhJOGFOWk05ZTE3QjdhN2x3SUUxakIwN3Y5TlZFN0t5RnBPVzF2WEtYaDF4N3R3aHpwOC9kczM2cXFwU0RoL2VFTkp6dHlVMk5wVkJnekx4ZWowY1BMaTJ3L3RaTEZhaW94T0lpVWtpT2pxUitQaEE5VExETU1qTjNRVEFrQ0ZqU0VvYTJ0WmhybXZ4NG84emFGREhLdlRWMVZYeDdMUFhmOTlRWFYzT20yLytiMU9DMWVMRkh5Y2w1ZG9rL29hR0dtcHFLcTVaZjFWTVRDSXVWOXNKMFdWbDU2aW9NQy9JR0Q5K1NaZC9SMFdrYlVwTUVCSHBZNndXV0pZT0wrZVp5K3RPOTU3RUJJRDdzK0RNWmJOaUFzQVR1MkZ3Tkl4UERtOWNJaDBWNTRRSktlYXRPYjhCUlRWd3J2cktyU293dnR4S0VycmZNQk1iQ3F0aDUvc3VNbzkyd0lBclNSRURvczF4ODF0S3BQbTdMdEpjYlZVbDUwN21BcENSTlEwdytPT1BydTFMZlQwNzE3N0l6clV2dHJ2ZDJLbnpXWFI3MjFmdzJPeU9vRnpGN3ZONTJ5eGozUkYrdjU5M053WSs3SnExN0o0MnR4MC9jd2tIZDZ6RFhWL0x3ZTF2TVdieTNFNzFVTStjT0x2TmRnbjVPYnVvcml6SDduQXlhZTdOSFlyN3dMWTFBQ1FQU210MWtoQWdLaWErYWZ6K3EwK1A3TjNjTkI0MVlTWjFOVlhYN085d1J1QndCajdVTzdZLzhFRjE4cUEweWk2Y2F6ZlcyUGprZm5IMWFkYU1SY1FtcHJEaDVkK3k1SzRIVzAxS0FMTWlRVmRLM0hkVStZVnpGRnhwaVpLUk5ZM0UxTUV0N2s5OFgwdUxvM3UzY1Bxb21iQTBZK2tkTFNialhWRXh4Q1drVUhHeGlBUGIxakFrWXh4RFJveHA5YnhlVHlOSDkyN2gwTzUzdUZ4ZTByVGVabmVRTlgwaGsrYXVJRHF1OCtWcWZWNHZHMS81SGFlUG1pV1VCd3pOWVBtSFBvblZabVBLZ2xXVVh6akw2YVB2VVZKNGlyVXYvSnliUC9SSm5FR1l6UEY1UFMxYVJuU0h2NTNYcUlLOEhBNXU3L2dId1ZjMTFKc2ZxaDdkdDRXeitZYzZ2Zi9rK1N2YmZPMW9yaWRmSjZQakVvTGFScVExWG8rbjllUzNJQ1VOR1g0L1huL25qOU9ScWhwOXhhanNtVXhmM0hyUzJQNHRiM0RpMEo1Vzd4UHA3NFkrK0NEbmZ2MFV4YzgveDdBSC83bjlIYnJKWm5PUWxOVHlmWUhMMWJGV0JSa1pVMXRNUkY2MWQrK3I3U1ltZEdUQzJHWUxUT1RaN2M1cjl2SDdmUzIyN1VycC9uQXFMRHhLU1VrbnFzTTFFeHViZ3MzbVlPalFMQTRlZkt2VCt5Y2wvWC8yempzc3FqdmYvNjhaR0liZUJSUlFRRkZSRUFFVkZRVjcxelVhMC90dU5ybTd5U1pic3VYdTNudDNmOXRyZHBQc2JyWWxwcHZFeEs3WXdZYUtvQ0lpZ2xKRVFIcWZZWmh5Zm44Y09UQXlEUVRGNUx5ZVp4NW16dm1lTXN6TU9UUG44LzY4MzZGRVJpWWlDS1orT3dRTWh0TlFmeWdweWFHaFFmeTlFUjQrbWRCUXkyNXRLcFdhS1ZNV2s1MjlGYTIyalhQbjl2UmJRQkVabVhEYisyc1ByYmJWb2pCQnFYUzZMZUZNNzlkUm9WRDJpYnF3UmZmWXdNRFJxRlN1R0F3NjFHb1AzTnk4Y1hmM3djM05DMEVRdUhvMUc0QzVjeDhqUER3V2QzY2ZxNy9uQlVFZ0srdGpBR2JOZW5EQXdnU2pVZSt3WTRPOTkzSkhSek83ZHIxS1I0Y29PSmd4NHo3R2pwMW1jZXlWSzluUy9sdGkxcXdIaVkyZEQ4RG5uLytTbHBZYXMvbTlCYXZuejZlVGw3ZlA1cjZOSEJuTnNtVXYyaHdqSXlOamppeE1rSkdSa2JrSFdSelJJMHc0WEFFdkpvTExNSXJmL1A0TXFOZENYcDNZWWY3ZlIrQ054YUtOdm96TXZZcFNBV0ZlNHUxV0ErUU9QWlMzM2lKWWFJV3FEakJZcUdkMDZLRzBSYnhaMjFhZzIwM2hnZ1h4d2toUGNCMUduM21aTzBOaDdsR3BpQitiUExTRkgzdXNlZWI3VmlNRytrUDJvVzFTZ1g0Z25EMjZtNlphVWZrVEdaTkFjSGlVMWJFcUZ6VUpjNWR6Y3Q5bXVqcTFuTmp6RVlzMlBPZnd0bXhaZTlkVVhLV3R1UUdWaTlvaEJ3Q0RYaTg5NzhDUm94MWF4bGIzNmE1My8yUnhlbUxxU21uZG5ab095bS9HT0FCa2JIM2I3allCRnF6L0dtTW5XNzdvY3pjb3ZYUVdmWmVGekIwN2RMUTFTL2VMem1kWkhaZVl0b3BPYmJ2Rk1XTW5UOGZOdzJ0SVhSNEtjNDlKd29TeGs2Y1JPU25SNnRqeW9qeU9wMjhDSUhKU0lsUG5MTzh6WnM2cXg3ang5NStoMDNhUXNlVXQxajMzUDdpNjkzWFgyUGJXYjgxeTdOVnVIc1FrcFJJM2MrR0FJeFlNK2k3MmZmeDNLa3N1QWVBM1lpUkxIMzVCRXNzb0ZBcm1yWDBHVGR1cjFGd3ZvYXEwa08xdi80NmxENytBbCsvdEtWcjNmK0pZaHZaZ29HMXZsZUl1QmtKN1N5UHRMWTBEMnE0ajNNbmo1TjFFNWVMS292dS9ibk9NeVdTazZId1cwZkd6Y0ZMYS95TFYxZFZKVTIwVndXSFcvMmZkK0FRRU83eXZRNDFCYis2czByc1FaVElhemVZckZJbytFVDBxdFNzK0FYMExsZ0F1NnY0TGg4YkZ6U0FteVg0K3N5QUlhTnBiOFBEcXZ3aHEzNmEvb2V1MDd3Z2xJek9VcUh4OEdmWDRFMXo3Kzk4SmZmSnBGUDEwcGhwcUJLRkhES0JRREs5OXU5ZW9xaXJzVjNlNkplcnF5Z2EwWEZSVUVwR1JpYmk3KzVDWWFGOHMyOVdsbGJyNWV3dEdoaHF0dGswcURpc1VDcVpQdjgvbStNbVQ1NU9mZndpdHRwWHo1L2NSR1psa3NSdCtPQkllUHBtbm4zNXRRTXRXVkZ3a1BmMTFRUHcvZmVVclAyREVpREg5WG85U3FlU2hoMzZKaTR0YkgxZThtcG9TU1pqZzZ4dUNoMGYvejdNRFlmZnV2d3pLZXBxYXF0bTc5dzNhMmtTYjBvU0VGY1RIRDQ3N29jSFFaVk1VNFlpWTUyNUUyOGpJM092SXdnUVpHUm1aZTVCeHZoRHBJeFkxT3cyUVVRRkxJdTcyWHZYZ3JJU2Z6NEZ2N0lmS2R0SHEvZ2NaOE9ZUzhMcjMzZmRrWlByZ29SSmRRVzUxQmpFSll1UktSUnRjdnhrSjBTMWFhTFloSERjSlVLc1JiN2EyS2JzdWZIa3dtVXdVbmhXNzNVZU9pV2JFcURHWVRDYldmbTFndHRYMkdNeXM5NkdpcnFxY3MwZDNBMkl4YmNhaTlYYVhtVHhqQVpmUG5hQ3B0b3JTUzJlNWZQWTRFeEpTaG5wWGh3V0ZaNDhOcUtOWGVVdnh6bVF5VVhFbDMrWXkzUjNtamJXVlVwRzlOOTBGOEpiR1dvdnp1L0h5Q2NBLzJMeEQ1OVNCejJocnFuZG8zNjJSdWUyZEFTMDNPam9PSitmaDhka29QbitTSXp2ZlF6Q1pDQWdPSTIzTmszMjZucnBmNzdpWml6aHplQnNkYmMwYzMvMGhDKzkvdHMvNnVsK1RnT0F3SnMrWXo5allHV2F4Q3FXWHpsSlhWY2I0cWJQeGRhQUFxOU5xMkx2cHIxTEIzajg0bE9XUHZ0UkhGT0dzVXJIMDRSZlkvZjZmcWErK1JsTmROZHYrOHh1V1BQUk5na0lIL3VYV3l5OFFGNWYrUlU1WW83V3B6aUgzQlpYYWxVZS8vVnVIMS92eDZ6OUIyOUZHMHJ6VnhNMWM1UEJ5SDd6NkEvUTZ4OFE1WDZianBKT3pzMDBoajZhOWxmUVBYNmZoUmdWZXZvRU94ZEljMzdPSmd1d010Rk9TU1Y2MHZsL3VFWnEyRnVxcXl4MXl0UmdvWGJwT3NVdXoxMmUxVTlQT2UzLzRudFZsOW41a0hwczBJalNDdFYvOTRaRHRJNENIdHg4aG8yMWJPUnYwZWc1dmZZdXEwa0lXcm4vV2JpeUt0cU1OTjQrZXpuQ2xrNnpZbFJrZWhILzllYTcvNTkvVTdkcEowR3I3RVVwM2t0N1c1aTR1dCtkT1ZGMWR6SjQ5MW91T2d0Q1RnYmg1ODg5c09xMmxwNzl1TTE1czNyeW5pWXBLR3RpT0RoRk9UczRENnBBWEJKTlU2SFJ5Y2g2UVFLUmJYT0RoNFV0U2tuMnhiRTFOaVNSTThQRUpvcjI5a2ZyNmF3NXRxN3M3WFJCTWxKWDFDSnlkbkZTRWg5dU96RHAyN0FPMFd0SHRMU1ltbFlDQU1KdmpWU28xTTJkdTRQRGgveUFJSmc0Zi9nOXIxLzdvbm5QVDZBK2RuZTFrWnZiOExvbVBYem9nVVVJM3JxNzJvLzN1SkdGaGszRnpjOHpGeFdqVVUxS1MwMmQ2VlZVUkJ3NjhLVG01VEoyNmpHblRIRHUyK3ZnRXNXN2QvMGlQdDI3OUZVMU4xUmJIeHNZdTdMZnJSbUhoTVlxTFQvWnJHUmtaR1JGWm1DQWpJeU56ajdJMkdsNDlJOTdmY1hWNENSTkFMSnIrTmcyZTN5Y0tFMm8wOE9PajhNZjVvSkxGK1RKZkVwUUtDUFVVYjVpN2NhTXp3bzBPcUxzcFFLalRpSitUN3NlMUd0RGJjSTkyeEhYQjJ3VjgxT0NyQmwvWFh2ZHZQdlpWOTB6elZvT3NZeGkrbEJXZVJkTW12dGl4Tnd0WVNxV1NFYU1HZnVIaWRtaXVxNzZ0Q0ladU5PMVczc0IyTU9qMVpHN2JLTzFEOHFMMWVQdlp6elZTS3BYTVhma1lPOTc1QTRMSnhQRTlIK0UzWWhSQllaWWpHb1lya1RHSlZsME11cm82T2JMOVhiTnBSb09CL0ZNSEFmRHc4bVhCK3EvWlhIL3BwVnp5VDNWM1Zwbi9aTlRyT3RtMzZXOE83V2ZCbVV5enlJbGJ1WnFmemRYOGJLdnpKeWJOWmU3S1I4Mm1xVnpVT0t2NmZ5SFlhTkJMRjhrSHNqd0FneEJmTWhoVWxSV1JzVzJqOU5qTjA1dk03ZStnMDNTZzY5U2cwM2FnMDNaWUxLYVhGT1F3dG5BNkVST25tazBmUFg0S2NUTVhXWTE2YUdtbzRmenh2WncvdnBjblh2bVR6WGlQMnNveURuMzJMOXFheGE2bTRQQ3hMSDNvbTFhWFVidTVzK0t4bDluejRXdlVWWmFoN1doajV6dC9JREYxRlZObUw3RlpyTEJHeXZLSHpXSXRib2M5SDd6Rzlhc0ZEbzFWdWFpcEtNN25lb24xOFQ0QndVeWFsaVk5VmlxZFVMbW95VDYwRFlNTnU5dng4Yk1KQ0xGOVViODNkL0k0YVRRWXVKUjcxT0Y5R3dqQllWRzNkYzV6OC9DU0N0bVhjbzdnR3hoQ2JQSUNxK05ycjVkeTZlYnhxNnEwRUpQUmFIWHNyWnc5dXB1Y3pKMDRxMXg0OU51L05ZdlVHVXdLem1SeTd0Z2VvdU9TaVorekRFOXZ2eUhaemxCZzBPdnAwbWxSS0JTNGVYaWhhV3VtcnJLVXJrNHQ2UisrenV6bEQ1bDlUcnBwYjJuaTJPNFBhS3F0WXQzWGYvS2xpQnFTdWJkd0NRaGcxQ09QY3VWblA4VjNkZ291QWNNbjA3TGJybHlsY2gyRUFxWmdWbUFmQ3JyWGJ5OVM2VzZRbExUYUlWSEFyWlNYNTdGdm4vZzlldkhpLzdKYjNCOE0ydHNicFBzK1BzRlVWVjAySzRZN2d0Rm9ZUC8rSGpjcUR3OWZIbm5rTjFiSEZ4ZWZsSVFNWGw2QnpKaGhQVWFxTitQR1RlZktsVk5VVk9UVDNIeURqSXkzV2JUb09adkNsaHMzcmxCZmJ6K2VicUFvbFVvbVRlcDdQaG9Namh4NUQ2MVdkTUFLQ0Fnak1YSFZrR3puYnBHUXNKeVFFTnZDeEc0MG1sWXpZWUlnQ0p3OXU0ZmMzSjBJZ2dtRlFzSE1tUnVJamJYKzNhMHZDcHlkSFhNSjhmSUtkSGhmdTZtb3VOaXY4VEl5TWozSXdnUVpHUm1aZTVTRm8rSHZaNkhUQ0pjYW9Ld1ZJaHh2NHJramhIakFyMUxodTRmRkFtdEJBL3pxSlB6dmJMa0FLaU9qZG9JeDN1TE5HczA2YzZGQzdTM0NoY1pPMFYzQkVpWkJYTDVaQitVTzdFKzNrTUZYRFQ2dXZRUU0zZUlGVjNOQmc1ZUwvRG0rVXdpQ0lIVzhBa1BhZmVrb2g3ZThkVmUzZjN6UFJ6VFZpZDBPb1ZFeHhFeXpieEhkVFhCNEZFbHBxemx6ZUJ0R2c0SDBqOTVnOVZQZncyL0VTUHNMRHhQOFJveTAyaG5jcVdudk02M28zQW5KOWowK1phbmR6dFhheWg1cldhV3o5WitNUGdIQkZ0MDF1cnZrdmZ3Q2NmZjA2VE8vdnJvY284R0FoN2Nmbmo3K2ZlWTMxbHkzMnFHKy9ybi9zVGpkSHIyTHkwLy9hR0JXcThPRmtQQ3h1THA3U3ErMUkwWHpianRwd1dUaTJPNFBHVG5HWElBd2MvSDlWcTNiQWJRZDR2dkh5VmxsdFJBb0NBTDVwdzV5NnNEblVqRThQRHFXUmZjL1o5YlJiUW0xbXp1cm52Z3VoejcvTitXWHoyTTBHTWcrdEpXckY3T1p1K3J4ZnJzbjZMdDA2TFNEWSt2ZVh4SFdqWXFya3JESEVxR1JFeTBXWEMvbEhFR243YkM2WEVqNHVINEpFKzdrY2RLZzd5SXIzWHFXNzJBd2JmNmEyeEltS0JRSzV0LzNESi8vOHhkMHREWnpjdCtuQkllUHRiaE9mWmVPaksxdkl3Z0N6aW9YbGp6NERUeDlIQy82dTNsNEk1aE02SFdkWE0zUFptTGluQUh2dHkydVhEaUZYdGRKd1psTUtlTEp4ZFdkRGQvNHFkbTRzc0p6WkIvYUNrRHFtaWZNb2ltY0hMeGczMStjbkZXTWk1c0JRRUJJT0RxdEJpZG5sWFFzS0wyVVM4Yld0MUc3ZWZERUszL0UyMzhFcTU3OEhydmZlNVcyNWdhTzcvNUlkQlJKNnluU0ZKNDl6c2w5bjBxT0lTZlNOekgvdm1jQVViRFhwZE1TTUFneFV6SXl0MHZrS3orZ01UT0RDMDg5UWNMbXoxR3E3MzdIdDhsa2txemNnNElHVjVENzFGT3Y5UkVSMXRkWHNHWExMd0c0Ly83L3c4ZkgvRHVHVHFmaDNYZS9BOEN5WlM4U0ZoYlRaNzN2di8rSzFIRXZZeG1kVHNPSkU1dnc5dzhqUG42SnhURXRMYlhTZlYvZkVFbWdNbFEwTmxaeC9MZ1lOYVpRS0VoTGU3SmZyZ2Z6NWozRlo1LzlISTJtaGJLeWM1dzRzWW1VbElldGppOHR6WlVjSVlZQ2hVSXhKTUtFd3NKamxKZWZCMFFIaXZuenZ6cGtJcCs3aGRHb1IyOURkTnViVytNUWpoMzdnTUpDMFRGU3BWS1Rtdm9rVVZGOWYvK1dsT1FRR1psb1U3d2lJeU16L1BoaUhlMWtaR1JrdmtTNE9zUGlDTkV0QVdCck1idzh2Tnp0QU5IYS9rY3o0ZitkRUI4ZnZRNy95WU92M2YyNm1vek1zS2RiR0JCdDVWcTRTWUI2YlYrbmhkNENoallINCs1NkN4bHdJTGE2dDVEQnpIMmgxMzIvWGlJSFdjZ3djRW92NWRKWVV5azl2dlZIZDNsUkhvYysrL2VnYkVzc0l0ck82QWJSbG5rd2JKTzdPalg5TGg3bUh0bEYwVG54cEtKU3U1SzY1b2wrYjNmcW5HWFVYaS9oV3ZFRmROb09kci8vWjFZODl2STlKVTV3RklPK2k3UEhSR0dMbTZjM0V4SWNLWkQxS0o1c1hTQ2JQdjhyRmdVU2IvM3FCWXdHQS9HemxsZ3NobjdXRVRXSkFBQWdBRWxFUVZUMGwvK212YVdSQ1ZObmt6U3ZiN2ZabG4vOWl2cHF4eXhtalFaRG4zejBPMGx0WlJrdERmMi93T3Z0UDhLaDNIcExLSjJjR0Q5MU5sZnpUK1BtNFgzejVvV2JwL2pYMWMwVFYzZFAxTzdpWDFkM1QxelVyaFNjeVJTTGZlMnRuRHVlM3EvM2UwZXJhT1ZyU1VnQ29xMzZrZTN2Y3EzNGdqUXRKaW1WMmNzZmN0anh3Rm1sWXZFRHo1T2J1Wk96UjNjakNBS05OWlZzZit1M3hDU2xNblhPY2p5OEhjdkVQYmo1bnc2Tkd3eVVUczZvMUs2NHFFVmI3TVRVbFV5ZHM4enFlR3UyelErLzlDdWIyK2xQQWZsT0h5Y1ZDc1dRZnc3N1kzZXQ3OUpaZERoUUtKU2tySGlFZzV2L1NXTHFLcno5UmxnOEI1M1krekV0aldJaFo4N0tSNjJPVXlnVXVMajJ0VU9QbWp5TkUra2ZZelRvS1RpVE9TVENoTWFhU3BwcXF3QVlGVEZCRWhZcGxVcDhBMFBNeDliMmZJZnc4UGJyTTM4b1VMbW9KZEVBd0xGZEgzTDFZamJSVTJZeWU5bURGcGZ4OWd0azVSUGZZY2ZHUDlEUjJrUm5SeHVDSU5CVVc4WHhQUjl4NDlvVmFleTR1Qm5NWExJQkVOMFhVbFpZTDFySnlOeHBuTDI4aUgvL0k4NnNXTWFsbDcvRjVMLy9ZMGkyMDk3ZXdQSGpINWxOcTZzcnN6aTJxT2dFR28zb1ZHWXJGc0haV1N3ZzYzVFdoWEwzT280V1Nudmo3T3d5TEF1ZkowOSt5cFVycDNGeXltWDA2RGo4L1BxZW83dGpHN3k4QWxDcjNZbU1UR1RrU01zT1diZVNsZlVKNWVYbmNYSlNzV0ZEaitqTjJqbTVvNk9aOVBUWDBldEZBVmxzN0VKR2pvenUxM055ZGZWazRjSm4yYjM3enhpTkJnb0tNbkZ5VXBHY3ZON2lhNkJVT2cxcFFYOGdjUnYyYUc2dUlTdnJFK254N05rUFduenQra05HeGthTVJyM0ZlWjJkUFovbjNOeWRxTldXSFZQR2pJbG4zTGdadDdVZnZkbTkyM3JjaXowU0UxZHgvWG9CS3BVcml4WjlIVi9mdnQ5ZGNuSjJrSnU3aTRpSUJPYk5lK29MSGZzaEkvTkZReFlteU1qSXlOekRyQm5YSTB6WVh3YlBUd1hYWVJpdm1Sb0czNWdLZjdzWlNiZXBFQUxkeERnS0dSbVpnYU5VUUpDN2VMT0d3UVJOT21qUlFYUG56Yjg2QzM4N3hiL3Rsbi9MOXFHL1FnWUZvSFlHTjJmeE9PWG1MQXFzWEoxNzdrdC9uY3dmMnh1akhIN1hpQVlOUVJESXlkaGhlNHpKaEVIdm9BTEZEb1l1eDlhejVLRnZFRGdJWFluWmg3Wng3dGdlaDhjWG56OHAvVDhVQ2dYejFqNDlJT3RxaFVMQmd2VmZZK2M3ZjZTKytocWF0aFoyYlB3OWl4LzRMMGFPK1dLZG5NNGYzMHRIYXpNZ0ZrenRkYTZEZVllNFVqa012MWpjcEwybGtYMmIva1pFVEFLSnFTc2RYcTdpeWtXN052OVhMcHltcnFxTTVNWDMyeXlzWHo1M25NS2MvbHZZUjArWk9XQmhBa0R5b25Va0wzTE1GcmViaVlsektjdzVTbkQ0V0pMU1ZsRlJuQy9ONjJodHN1cVlJQWlDNUtMaEV4QnNOczlrTW5IeDlHRnlNbmRJWGN4T3ppcm1ybnlVNlBpWi9kby9FRCtiU2ZOV0V4UVdSZWIyZDlDMnR5SUlBZ1ZuTWlrOGU0eHhzVE9JbTdVWS82QlJOdGZqNXVrdFJYYm90QjEwZFdweGNuYkczY3U2c01Ga05Fb0NqTjdpSzAxYkMwYUQ5WlBqK1BpWmpPLzFYS3V2RlZOZFZtUjF2RTlBRU9QalovV1pmdkgwWWF0T0lRQmpZNmZqSHpTS3AzN3daNnRqNE80Y0oxMWMzWGptdjkvbzl6YUdpZ09mL3NPdWswajJvYTJTaTRBdE1yYStiWFdlU3UxcThmVndVYnNTTlNtSjRyeVROTnlvb0xheXJOK3VIL2E0Zk82NGRIOWkwbHlyNDB3bWs4TlJKRU5GUjJzelJlZFBZRFFZYkg2V0FMeDhBMWo1K0xjcEw4cGpZa0lLSi9kOXlzWHNET204NU9NZlJNcktSd2lObklqSlpPTE00ZTBVbmM5aXpkT3ZXQlZPeWNqY0RWekR3NG5iK0M3bkhsalBtZVZMQ0gzeWFZTHZ1dytsMm5YUXRxSFZ0bEZRWUQweXE1dmEyakpPbkJBNzJOM2N2QmszTHRucVdHL3ZRRnBhYWlndVBvVzd1dyt1cmw2WVRBYU1SZ05SVVVsNGU0OFl0UDIvRzJpMWJXemMrRksvbDl1dzRhY1dDNk4zbTZTa05aU1dua1d2N3lRemN5TnIxdnlnei9mV2hnWXg1aUE0ZUN3Z2RwODdXc0R0SHFkUUtQRHlzaDFMMHRYVnlkNjliOURSMFNSdGIvcjB0ZjE2UHQyRWhJd2pMZTFKRGgzNkR3QVhMaHhBbzJraExlM0pQaUtFNU9UMUpDZXZIOUIyN2daYWJSdnA2YTlMRGdFalJrVGc1emNLblU2RFdqM3dlS0xTMHR3K3JnT1dxS3dzdERyUHc4TnZVSVVKQVFGaHVMaVlDempyNnNyeDhnckExZFhjZGM5a01sSlRVOUpyWDN4WnVmSTd1THY3V0l4anVIcjFETG01dTI2dXM0eXVMdTJnQ0JNMG1oWmFXK3RzanZIMUhUa0ljVGd5TWw5dVpHR0NqSXlNekQxTXBBL0VCSWhSRGpvajdDc1Z4UXJEa1hYam9hVUxQcmg1WGV5TnM2QnlncFVEdnlZdkl5UGpBTTVLR09FbTNoeWxvUk5hZTRrV21qdkZ6NjgxWVlNakNFQ25RYndOQlY0dWZRVVBDZ1VvdWZsWElZb2psSW9CVHIvNTJKRmxuQlFRTzBqWHhvdnpUdEpjZjhQbW1KRFI0MWoxeEhjR1pYdHF0K0g3QTd1aU9KL01IZTlLajJjc1drZkVoUGdCcjAvbG9tYnB3eSt3KzcxWGFhcXJScWZWc091OVYwbGV0SjY0bVFzSFk1ZUhCVTExWWtldFg5QW9KaVphTDE3MXhtVHE2VFIyY2tESWNEY1FCSUY5SC8rZGhwcnJOTlJjeDhsWlJmeHN5eGEydDVLVHVjT21NS0hpeWtVeXRtMUVNSmxvcXF0bTRmcG5IY294ZCtUelk4dXF2NzkwNlRyN0xVcGEvdGhMdUhsNEFlRHQzeU5FT0hONEc4bk85L2Q1bnJwT0RRVm5NcVdDZlZCb2ovMXp4WldMWk8zOXhNd3h3dHQvQkxISkN6bTIrME9PN2Y2dzM4K3BOOUZUWnFMdjZ1VEtoZE9BS0J3b09wOUYwZmtzeHNaT1o4RzZyL1paSm5ueGVnUkJJREltRVM5ZjhRTDY2WU5iT0g5OEwvN0JZYXo5NmcrdGJxKzUvZ2FmL2szc0JsengyRXRTVjNsSlFTN3RMUTBFam5Rc1JxQzZyTWltNENvMGNxSkZZVUplMW42Yjc0L0FrSEM3Z2d6NU9EbDhtSkNRUW5IZVNVQ002UmhNWVlMUllLQTQ3eFFBcnU2ZVJFeVlhblZzZFZuUm9CNTNCa0x1MFYwWURRWVVTaVh4S2RiZFJMcng5UEZIcVZTeTZmV2ZTUHV1VXJ1U01IY0ZzVE1XU080Y1RiVlY1R1h0dzJnd3NPZUQxMWo5MUN1NHVnL2Y3ekV5WHo1OGtwS1l0anVkdktlZTRQSVBYcUhzdFQ4ejY4U3BRVnUvbTVzWFk4YVlmLzdyNnNxa1FqUkFVVkVXSjA1c3dtZ1VmNFNscER4c00zTjkvUGpaVkZSY3hHalVTMFcvYm13NUxYeVpLUzQraFZicmdGSWZhR3FxbHU2WGx1YlMxRlRsMEhJS2hZSzR1RVY5cG50NitqRmp4bjBjUC80UmRYWGxuRCsvbDRTRTVkTDg5dlpHMnRzYmdSNWh3bEJnTU9qWnYvOU5HaHF1QTZJN3crTEZ6OStXazhIWXNkUHA3R3pueEFreEt1cnExV3hhVzJ0WnNPQlp2TDBEQjJXLzd6UjZ2WTcwOU5kcGE2c0hSRGVHdXJveXRtLy9IVXVXZklNeFkwUnIyWUdJRk1MRFk2MEtFNnFxQ3FWalFIQndGQzR1bHRmdDZ6czQ3b0Z6NWp5S3lXUms5T2dwdUx2M1pKZW1wNytCd2RDRnA2Yy95NWE5YUxhTXdhRG55aFh4K05ndFpyRDJPbGRXWGlJemN5TUFhclU3eTVkL0N3OFB4MXpWN0ZGU2trdFdsdTE0c2tXTHZrNWtwT1ZZUlJrWkdjZVFoUWt5TWpJeTl6aXJ4b3JDQklCdFY0YXZNQUhnNlZpeGlMbnpwc3ZEcTJmQXhRa1dEend1VmtaR1pnZ0ljQlZ2amlBZ3hrWDBkbDJ3Nk1wd1U5VFEwaVc2T0F3MmJWMHdYQkpJbFFyNGRjcnRyMGVuMVhENndPZDJ4N202ZXpJeXdqRTd6c0ZpMzZhL0RWcVVneU1VNTUwaWMvczdVc2ZreE1RNVRKbTEyT0xZdHVZR2lzNW5NV2xhbWxTQXRZYTdwemNybi9nT3U5Ly9NNDAxbFFnbUV5ZjNmVXBWYVNFcEt4N3BWNmI0Y0dYUmh1ZW9MaTlHcVhUQ29PL2l6T0Z0Sk14ZFlmTi8wOXNDM1paalFxZTJnL2FXSnF2emRaMGFpL083WDhjdVhhZkYrYjJGRWRaUUtCU2tyWG1TSFJ0L2o3NUx4K2tEbitPc2NtSHk5SGwybDYyckxLT2lPSi93Nk5nKzgycXZsM0xnMDMvMHVFWUlna01XOWM0cUY1NTQ1WTkyeDczNysrOE9XcEh3MUlIUCt1M1dNRzMrR2hMbXJnQWdJQ1NNa1dPaXFTNHZwdVo2Q2R2Zi9wM05aZFZ1SGtSUEVaMEJxa292ay83aDYyYnpKeWJPSVhueC9UUlVYeHNVRnhkbmxRdHpWajdDK0ttenlVci9tS2E2bm92NW95SW1tSTAxR2d3SWdrQk1VazhHc0VFdmRtYjNkZ0Rwbm1ZSm84Rmdkcjk3N09qb09MUGxsVTVPTmwwMHBzNVp4dVFaODYzTzc3NUkvL0JMdjBZUUJGb2Fhc2cvZlppa2VhdUpqTEYra1ZQdGF2c0N0WHljN0V0bzVFUm1MMy9JNHJ6RzJrcDhBMGRhZkMwYmE2dHdkZlBBM2N2SDRyS1hjbzZRZjhwMm52WElNZEY0KzQrZ3RiR09xL25aekZxeXdXTHN3MEFvTFR3ckhVY21KczZ4ZVl6cTdhd0FJQmlObkRyd09mRXBTM0c5QTJMRXBycHFMcDhWOXlGNnlreTgvYXdYazB3bUUxZnpzOG5KMkU1YnMvZ0RWNkZRTUNGeER0UG1yY0hOd3d1ZFZvTkIzNFhheloyQWtEQlNWanpDa2UzdjBseC9nMzJiL3NyS0o3NXpWK045WkdSNlk5SjFVdlRmUDBKWFZZVXFJSURReC9zZnEyTUxUODhBNXM1OTFHeGFkdlkyU1ppZzAybkl6ZDBsUlJja0pLd2dNakxCNWpxam9wTFFhRnE1ZENsVEtwNHFsVTZvMVI1NGVWbisvRzdjK0swKzB3U2hKeFpzOCthZjJZeEJTRTkvM2VLeHVMdVFPcGc0Tzdzd2ViTDFjN1ExckZuZkErVG5INVRpRXZyRDVjdkg3USs2aVRWaEFrQk1UQ29sSldlb3JpNG1OM2NuWThiRTQrOHZDaG12WCs5eHpPa2QzOURWMVVsT3puWjBPZzN6NWozVjczM3ZqVTZuWWUvZU42UnVkNVhLbGFWTFg4RE56ZkwzaS96OFEvajZoaEFXTnNudXVpZFBubzlDb1pRaVMrcnF5dG15NVpmTW52MGcwZEg5ZCthNm01aE1SdmJ2ZjFONnIvajVqV1QwNkNtY1A3L1hiSnhHMDhybm4vK2M4UEE0a3BQWE85eVp2MmlSNVRqRzJ0b3lLaXA2WE5KbXpGaEhTTWpRWERnMkdQUUlnc21zYU44N09tWGl4TGxVVk9SVFVYR1JrcEljd3NQTmY0dU5IVHNkQUVFd29kZnJMRWFvVkZZV3NuZnYzekFhRFRnNXFWaXk1SnUzSFlOaENaVktqYjkvbU5tMCt2cnlJVGt1eWNoOEdaRy9yY3ZJeU1qYzR5d1lEWDg3Q3gxNktHK0ZpL1V3ZVJpTGgxOUtFdmYxOE0zZmJiODdCU29sekx0OVIzQVpHWm03Z0FMd2RoRnYySzV0U09oTm9zdUx6Z0NkUnZGK3B3RzZqRGNmRzNxbTZZdzlOK2x4cittZHR6N3VkZDhrMk4rWDRjenBnNStqN1JEbEZoTVNVcVFMKzhPQjd1N3BPOEdGa3djNHVXK3o5RGg4M0dSU2xsdlBrajZUc1owcmVhYzRmenlkNlF2V0VqZlQ4a1c4YnR3OHZGajk1UGZZLytrL3FDb1ZyUzJ2RlYrZyt1OC9aZUg5WHlkczdDUzdSVmFUMEZQNHRHWEYzazN2Q3hvbW85SG1Na3FsMDIwWFdVYU9pVWFuMWJEbFg3K2t0YkdPK3VwcnJIejgyMWJYYSthWVlLUFQ2ZGl1RDJ4dTE1NVZldjZwZytTZk9taG43NjBURUJMRzRnZWVaOCtIcnlPWVRHU2xmNHliaHpkUmsreDNzR1FmMmtybzJFbG1GOEliYmx3bi9hTTNwTmM3UERxV1JmYy81MUQ4eGQzRzNudWtkOUc5Tnd2di96cW5EM3hPZVZHZVZjR0UyczJkVVpFVFNVcGJMUldoUjBWT1lOeVVaSzdrbmNMSFA0ZzVxeDVqMUUyQmxKZmZDQ243L1hZSUhEa2FFSXZMNjU3N0h5N25IdVBzc2QzNEJvUXdNWEdPMmRqUC92RnpNK2NHUzlSVmx2SDJyMSswT2FhYnovLzVDNnZ6cGk5WXk5UTVmYnUrVHgvY1lpYnFzVVozN0VqM2EzWjh6MGZVVkZ4bCtvSzF1SHQ2MjFyVUtuZjdPSG1yQTBsZFZibGR5MzU3QkllUHZlMDhiMmNYdGVSODBac3JGMDZUdWYwZElpWk1aZjU5ejVnSjdUbzE3WnpjOXlrR3ZZNlpTelpZZExkd2RmZnNNODBTNCtObmMrYndOb3dHUFZmeXM1azBMWFhnVDZZWGhibWlJRW1oVU5oMHd1blVkRkJXZUJhRlFpRVZDWS92K1lpMjVnYXVGZVd4L05HWGhsUllJZ2dDeC9kOGhHQXk0YXh5SVNsdHRjVnhKcU9Sb3J5VDVCM2ZTMHRqclRROWFsSVNTZlBYNE5zclFxYXE3REtIdC95SE1lUGptYmxrQXhPbXpxYmhSZ1VYVHgrbTVub0p4M1o5UU5wWG5oeXk1eVFqMHg4dVBQTVVMV2V5R2Z1VC95WDBpU2NHTmNiQkVkUnFkMWFzZUltZE8vL0k1TWtMaUk5M3pGa3FOblkrc2JIOUw5NzNScUZRMk8yV3Y1MXUrb0dpVXFtWk1lTytJVm0zUXFIc1kxdC9LeWFURWIyKzgrYSt1TnFOVERNWXVqQWFiWjlQRlFvRmMrYyt6bWVmL1QrTVJnTVpHVyt6ZHUyUFVDcVZWRlJjQk1ETEs5Q3NlSnVkdlVXS0FZbUttc2JvMFgzRnVvN1EzdDVFZXZwcmtoT0VrNU16aXhZOVo3VlEzTnhjdzhtVG14RUVFMzUrbzFpeDRtV3pqbnBMVEpxVWhwdWJGNGNQdjQzUnFLZXJTMHRHeGthdVhzMW02ZElYekw0cmFMVnR0TFRZL2o1b0R3OFBQN3V4RmYxRkVBUXlNOStoc3ZJU0lFYXFMRnYySWxldW5MWXdiaU5hYlJ0RlJTZTRkaTJQbVRNM0VCMXRQWDdGSHVmT09SNmJlTHNjUHZ3V1pXVm5IUnA3OE9DLzdJNjU3NzRmRXhqWWM3RllGQ1g4RmFOUmo1T1RpcVZMdjBsSXlOQTRnZmo2am1UTm1sZk1wbTNhOUJOSnNDVWpJM043eU1JRUdSa1ptWHNjbFJLV1JNQ1dZdkh4anF2RFc1aWdBSDZVREZvOW5Ld1d1NjEvZFZKOEhpbWhkM3Z2WkdSazdnUXFwWGp6dkVPMXZrNERHSVdiTjVPZCszYm1teHhZempRSWpoQTNLcTVTbUhzTWdQRlRaeE1VR21sVm1GQlpVa2pXWHR0Mmc0NHljc3g0VWxaWUwyWjFNLysrWi9wa3pRK0Vnak9aRkowN1lYVithVUd1V2JFdFl1SlVGcXo3bWxXM2hzYWFTcTcyc24wUEdSMXRjZHl0dUxpNnNmelJiNUdWL2pFRlo4U0xkRjUrZ1FTSGo2VzFzWTVQL3ZxL0RxMUgyOUhHeHQvMEw3ZTJPTytrWlBkdGlVblQwaHg2VGV5aGRuTW5aSFEwclkxMTFGUmM1ZmllajBoZC9iakZzYjJMcTdhaUhKeWNuVkVvckhlT0R4U2pRVy9XYVdlTDBLZ1k1cTU2akNQYjMwVVFCREsydm9XN3B6Y2hvMjEzQWpYVVhPZEMxbjdpVTVZQzRtZHU3MGR2ME5XcEJjU0MySzBGeStHSzJzM0RwbHVEUWErM1dwQjM4L0NTaW5qNkxsMmZ3cnFUczhxcU1HUE9pa2Z3SHpHS3lUTVdtSTN4OVBFYmRKdC9wVkpKekxSVW91Tm5ZZEQzRmZMNEJnUmJkVEhRdExlaTAzYmc1S3l5M2ExdE5FcEZVUi8vSUt1dnZUV0hnZnhUQjYwS1FIb1RtN3hRNnB3dk9wOUZUWVZvSldaUHlOUE52TFZQRXoybDV3TDFjRGhPM3NxQlQvOUJlMHVqUSt1MXh0TS9lbjFJUkVIbmpxVkwvK2ZLMGtLYTYyL2dIOXp6STZTMnNneWR0Z09Edm92TWJlOVFVcEREM0pXUDRlSGRmNHZnNlBpWm5EbThEWUFyZVNjSFJaalFXRnRGZFZrUkFLUEhUNUVpU3l4Um1Ic1VvOEhBcUlnSlZKVmRCaUJpWWdJWHN3L1RYSCtESFJ0L3o0ckhYc1luSU1oc09RVzNKd2pwNWxMT1VXbGY0MU9XV1JSQkdQUTZOcjMrRXpQQjQ1Z0o4U1NsclNZZ0pLelArSmFHR293R0F5VUZPY3hhK2dBQU14ZmZUMjFsS1hXVlpSU2R6eUp3MUJpSDNITmtaSWFTcTcvNGY3UmtuMkhLZXgvZ241cG1mNEVob3F1cmsxbXpIa0NwZEthOFBLL2Z5NDhjR1cyMzJQN1VVNi9aZEJJYUtPKy8vd3BhN1hEeHhMTlBhT2hFbGkvdjZ4N1JtL0x5UFBidCt4c0FDeGMrUzNpNDlXZ3hnTk9udC9UcHFMZUVqMDhRaVltcnlNN2VTa05EQmVmTzdTRTJkcUhVS2Q4ZEVkRE4xS25MS1NyS3dtRG80dGl4RDlpdzRhZW9WR3E3MittTklBanMzZnVHSkVwUXFkUXNXZklOUm8yYVlIV1pNMmUySWR3VWRIdDVCZG9WSlhRVEdabUloNGMvQnc2OFNVZEhNeUIyMTk4cVlLeW95Q2N6ODUxK1BZOWJpWTlmT3FqaUZhUFJ3SkVqNzBvaUJKVkt6YkpsTCtMcDJUZjdVYUZRTUhIaUhCb2FycVBWdHRMWjJVNUd4dHNVRldVeGQrNmplSHVQNk5lMkd4dXJLQzgvMzJkNmUzc1RucDZETDB6MDlnNGtJS0R2dVh1Z09EdTdTUGVMaXJJNGN1UTlCTUVraVJKQ1F5Y08yclprWkdUdUxMSXdRVVpHUnVZTHdGZkc5UWdUTWl2Z3hVVHdHTWJOZlVvRi9GOEsvREFUenRlSmhiNmZuWUNmejRIa3dYZmdrcEdSK1pMamVoZSs4ZVk0RmhkcWxjYWFTa0RzeXB5eDhEN0tML2U5b05DTnZxdlR6T0w4ZHZEMGNhdzd4SGZFU0FKRGJ0L3F4dDNUc2sxMk54RXhDVXlhbGtiQm1VeWlwOHdrZGMwVE5pOThudHkvV1Nwb1Q1bytqeEdqSE04S1VpcVZwS3g0bUZFUkU4amE5eW1MN244T0Y3VXIybmJITW1QdkpHZVA3U0V2YTMrL2wwdFovaEIxbGFXU3RmYUlVUkhFSlBYdHRuWFVNV0grMm1lSXRPQk9jUHJnRmpSdExjVE5YR1N4c0dTUExmLzZGZlhWamx2aTl1NllOUm9NSE5ueEh2Zi8xLzlaZmE4RWhVWlNXMWxLVHVZT0lpWW0wTnBVeC81UDNwUTZ2Q2Ntem1IT3lrZHZ1MXQ3dU5QZTJrUnovUTBBUm8wWmo4cWxmeGVrVlM1cVNkaHhwM0JXV1JaS0xIbm9HMWFYT1gxd0MrZVA3OFUvT0pTMVgvMmgxWEhOOVRmNDlHOC9sZFpucWRQZUVWWTgvakpxQ3hiNU96Zit3Y3dkcGJHbWtoTjdOZ0hnNVJ1QXQ1LzFpODBOTmRmcDFMUURZc1JGYjRiRGNmSmV3R2d3Y0h6UFI1TEl6eWNnbUdVUHY0QzN2L24vZlhSMExPdSsvaE1PYjMxTGluM1ovT2JQU0ZuK01PUGladlJybTU3ZWZnU0hSVkZ6dllTYTZ5VzBOTlQyRVFIMGw0dlpoNlg3azZkYjcyaldkK21rODhUWTJPbVNNQ0ZzM0dSQ3hrUkw0cEVkNy95QlZVOSsxOHlWWUxBRVdlUGpaNkYwY3FLczhDenhzM3M2dFc5Y3U4S1ZmTEZBWXpRWTZHaHRRcUZVTW5ieU5PSlRsdUVmTk1ycU9ydUZQQjdlZmxMVWh0TEppWVhybitYemYvNkNnSkJ3SWlaTUhaVDlsNUVaS08zNStWVDg2NS9FdmYzT1hSVWxBSncvbjA1SlNjNkFsMSs3OWtlTUdOSDNQREZ5NUhpZWZmYk4yOWsxdXp6MjJPK0hkUDFmTktaTVdVSkpTUTRORFJYazV1NUNwOU5JYmdzUkVlWVJIaDRldmt5ZHVvd3paN2JUMGRIRW1UUGJtRFhyZ1g1dFQ2RlFNSC8rTSt6YTlTcUNZR0xac2hjSkNvcTBPcjZtcG9UUzBseEFMRGlucFBSUGVCMFVGTUc2ZGY5RFp1WTdlSGo0M2hOUkRqcWRodjM3MzZTNldoVHBpZUtOYjVxNUFOeEtaR1Fpb2FFeG5EcjFHWVdGWXFOQ1ZWVWhtemYvak1URVZVeVpzc1JoSVZCMjloWkFkSUhvNkJBRmdKV1ZoZVRsN1dQOCtObk1udjNnb1A3ZVNVNWVQMmpyNmtZUUJISnlkbkQyN0c1QWRCb1JCVEIzTnNwU1JrWm1jSkdGQ1RJeU1qSmZBTUs4SUM0UUx0U0xGdW03UzJDRGRaSHlzRUNsaEYrbXduY1B3K1ZHVVp6d2Y4ZmhkMmt3cFg4aVlCa1pHWmt2SE9QaVpuRDZ3R2ZNV2ZtbzNmenZ3SkZqbUxmMjZVSFpycWYzOE1vS1Z5Z1V6RjcrRUVHaGtZeWJrbXp6d2tuRmxZdFVsb2oybUI3ZXZreWIvNVVCYlROeVVpSmpKc1JMaFJtMW00ZGt2VzZOeStkTzBOSGFoRXJ0U2x5eS9VNXhrOG5FdVdPaXJXWkFTRGhqeGsreE9qWW90TzhGUHNGa3dtQ3lIUzloQ1dlVkN3dldQOHZXZi84YW8wSFBpZlJOQkk0YzNhY3cyYnZyMjhuWnZBaXNjbEd6K0lIbkFSZ3hLcUxQTmhwdVhDZnZ4RDRFUWFDcTdESWJ2dkhUZmhlOGt4ZmZUMWVuQmk5Znh5MmdaaTdaUUdOdEpWMmRXcFk4K0Y4Mkw5ak5YZlVZbi8vcmx4Z05Cdlp1K2l1dFRYVUlONjFPRWxOWGtqVFBzdDM0RncyeDAvNVRBQjcvM2g5czJ0UHJ0QnBLQ25LWW1Eam5DeS9ZdUYzOFJveXlITW5RNi8vVzNGREQ3Zy8rSWdrVk5PMHRUSjJ6dkU5RUJVREJtU05TVVRrMmVRR1JNZWJGaGVGd25MVEc2T2c0NWxweFpySEUrZVBwNUo4Nk5LQjlza1ZMUXkwSE4vK1RocHJyZ09pMHN1aityMHZPRmJmaUV4REVtcWUvejdsamU4Zzlzb3V1VGkySHQ3eEZlVkVlYzFjK2FuRVphMFJObmtiTmRURjN1emp2Sk5QbXJ4bnc4OUJwTlZ6Sk93VkFRSEFZb1ZIV093VUxzalBRYVR0d2NYVmp6SVI0anU1OFg1b1hNU0dldERWUGtySDFiVHk4ZkhGejk4Sm9NRWlDbFZ2Rkx3UEZXYVZpWWtJS0V4TlM2R2h0cGpqdkpFWG5UcGpGTlFDbzFLNnNlT3hsZ2tMN25sTjZjLzFxQVJWWFJWdnlrV1BNblQ2OGZBTlk4L1QzOFEwTWtZOVJNbmNWd1dpazhQdmZKV0RoSWdJV0RLNTcwSENpc2JHS0F3ZitjVWUybFpTMG1yRmpwOTJSYmQzTEtKVktVbE9mWU92V1h5TUlKdkx6eGJnMGIrOFJoSVQwZFJLTGkxdk01Y3ZIYVd0cjRPTEZ3MHlZa0lLL2YvOXNUUDM5UTFtMjdFV2NuSnh0TGlzSUFpZFBmaW85bmpadHpZQTY5bDFkUFZpNjlCdVlITEFvWExueU8vajZPaVl5RlFRVEgzNW9YYnc2RU5yYkcwbFBmNzJYbzRRcnk1ZC9pK0RnS0x2THVyaTRNWGZ1WTBSRkpaR1orUzRkSFUwWWpRYXlzN2RTV3BwTFd0cFQrUHRiRi9FQlhMOWV3TFZyRndEUkJlTEVDVkVNZStsU0pnWkRGd1VGR1dpMUxjeWI5d3pPem9QYjJYYjllc0dBQlZIQndWRk1tSkFDZ0ViVFNrYkcyMUlFaG9lSEg4dVd2V2ozdWN2SXlBeC9aR0dDakl5TXpCZUVWZU5FWVFLSWNRNzNUMkNRVERpSERsY24rRzBhdkhRUXlsdkJZSUlmSFlIZno0TkpneHZwSmlNakkzTlA0YUoyWmZFRHp4TWFGV04zcktlUG41bXQ5NTFnKzF1L0c1UUwvMGFqZmR0emhVSkJkTHp0amhpVDBValczaytreHpPWFBIQmJYYnk5aTIydTdoNTJDOVhsbDgvVDBkcUVwN2VmUTBWdGcxNHZDUk1DUjQ3dWR5Rjh6SVI0SWlaYTdnanQwbldTbFc0OTJzTS9hQlF6bDl6UDhkMGZZVElhT2ZqWnYxajM3SS9OQ25TMkhCT1VUazVXdHkwSUFzZDNmNGdnQ0NpVVNoYmUvMnkvUlFrQW95TDYzd0dqVkNwWmRQOXpOenZxZTRwcW5kb096aDNkUTNWNWtUVE5QemlVdUptTHlEdXhqNVlHTVlkV29WUXlkK1dqVEVoSTZmZTI3elk2YlFjYmYvdnlFSzFidzhYc3crUmw3VWV2NjhSa05EQjVodGlsYlRLWmFMaFJNU1RidFlXN3A0OWtxOTl3NHpxNzNudlY1bmlEWGhUeDFGZGY0OTNmZjlmcXVHNXJZWUJ0Yi8zV1preUpiMkFJYTU1K3hlcDhXelRjdUVibTluZlJhVHNZT1NhYWlZbHpPYkxqUFk3dWZKOXJ4UmVZc2ZBK2ZBTkQ2TlIya0gxd2l4VHJNM1hPY3FZdnNDd2t1TnZIU2F0am5KMHRpelNzNE54UEcybEh1SExoTk1kMmZTQ0pRTWJHVG1mNmdyVjA2VHJwMG5YYVhIWjgvR3g4L0lNNHZtY1RPbTBISlJmUDBOSFNTSGkwNDFuY1VaT1NPTG52VXdSQm9EanZKRW56VmcvNC9Ia3A1NGowZm82MUVaZWk3V2pqL0FuUitudGl3aHlMUW9Qb0tja29sRXJDeDA1RzdlYU9UcXVSNWcyV01LRzlwWW55eStjb0xUekxqZkppczRnZW40QmdWQzVxNnF1dm9kZDFzdTAvdjhITjA5dXFTMCtYVGl0RjdRQk1UT3pyOXVNM1FyYmVrN243WFAvUHYrbTRmSm5ZZjc4OTVOc3lHTHFvcXlzM202YlJ0Smc5bmovL0dkTFNucUtpSWw4U0VxeGQreVA4L0t3WDl0TFRYNmU2dWdpVnloVWZIOHZSYlVham5wYVdtdHQ4Qm83UjFhV3hQMGdHZ01EQWNLWk1XV3dXL3pCaFFvckY4NDZ6czRwcDA5WnkrUEIvRUFTQnJLeFBXTG55Mi8zZXBpVkhqVnU1Y3VVVXRiV2xBQVFFaERGNThvSitiNmMzampnR3VMcDZPaHdWNFlqUW9UL1UxMThqUGYwTnRGclJlVSt0ZG1mNThwY2MrbC8xSmpRMGh2dnYveit5c2o2bXFDaExXdmVXTGI4a0lXRUZVNmN1dC9pL01KbE1raEFrUER5V3dNRFIwcnpVMUNjNWQyNFBOVFZYS1MwOWkwYnpaNVl0ZXhFWGw4Rnp3R3Bzck9UeVpjc3hsUFl3R3ZWTW1KQkNUVTBKKy9mL1hZcHpDUXdjelpJbDM4RERvMiswbHRGb3NQd09ZLzRBQUNBQVNVUkJWT255SnlNak0veVFQN0V5TWpJeVh4RFN3dUN2THREYUJWWHRjTFlHRW04Ly9udkk4VlRCSCtmRGl3ZWd1Z04wUnZoK0p2eHBQb3dmWG8yN01qSXlNbmNVUjBRSmQ0dHV5L3Zod29XVEI2UUNjL2k0V0tJc3hBdUFLQWhvYnJneEtERVV2ZW5xRW90YkxtcmJHYnlEUlVCd0dPUGpaMW1jMTZscHR5bE1BSWhKU3FXa0lJZnFzaUxhbXVvNXR2dERGcXo3cWpTL3QyREV5Vm44eWJqbnc5ZXB2dG0xYll0dXR3WEJaR0xYdTMreU85NVJsajM4SXFNaWJkdEJ1YnIzMk9jYjlGMWNPSG1ROHlmMm9yZFFmRXhLVzBWcFFRNXR6UTJBK0QrNUYwVUozUmg2UlFRTUJoMnR6ZVNmUHNTbE01bG04UVBYU3k0eGFmbzhGQW9GWFowYXR2NzcxNE82WFVmb1hhQTNtWXpvdEIwT0xTZVlUQTZQN1YwQXRUemZlcEhrOEphM0xGNGM3UzRvZS9zSDRSc1lnc2xrWk9uREw2QnlVZU1URUV6bXRvMlVYejdQdGFJOEltSVNxQ3E5akU3YmdaZHZBS21ybjdENy9yZkgzVDVPM2cwRWs0bUNtKzloSjJjVmFXdWU0R0oyQnB0ZSszRy8xclBpc1pmSXlkeEpiV1VwTXhhdmQraFkySTI3bHc4aG84ZFJYVjVNZTBzak44cUxHVGtBOFpYUllDRC90T2dtNGVIdHk5akowNjJPUGJYL00zUmFEUXFsa2tuVDUxa2ROeTYyWngyYTlwNWlwcHVINDJJU1M5VGZxT0RZcmcrb3F5d3ptNjVRS29tWU1KV1lwRlJDb3liU3FlMGdZOHRiVkZ3UlhSQWNpVTVTdWFpWnZtQnRIOGNFR1puaGdFbXZwK3kxUHhPeTRRRmNSdzE5UjI5VFV4VmJ0OW8rRHl1VlRpaVZUb3dlSFlkYTdZNU9wNkdvNklSVkcvM0d4aXJKZG43U3BEU3J4VW8vdjFGczJQRFQyM3NDRHVMbWRudkhwQzhiaVltcktDbzZJUlYwYlJYRHg0NmRSbDdlUGhvYUtxaXF1a3hwNlZraUl4T3NqaDhJWFYxYVRwMzZIQkNGbEhQbVBHWlZXRkJYVjQ2L2YrZzlXMlFXQklHOHZIMmNPYk5kRW5wN2VRV3lkT2szOGZNYm1Iak94Y1dWdExRbkNRK1A0OWl4OTlIcE5KaE1Sbkp5ZGxCV2RwYTB0S2NJQ0RDUHpqdDNiby9rMUpDWXVNcE1mT3ZpSWpvMzdOMzdCdFhWeGRUVVhHWFhyait4ZlBsTHVMcjJqU0s3SFVhTWlHRGh3bWNkR252dTNCNHB1Z0xBejI4azd1NithTFZ0VEp3NGg5bXpIN0w0dnJoK3ZZQVRKemF4YU5IenNwT0NqTXc5eEwxNWxKZVJrWkdSNllPekVwWkd3cWMzcjVOdHYzSnZDQk1BZk5VOTRvU0dUdWcwd0NzWjhPb0NpTElkUHk0akl5TWpBOVJjTDVHczZHOEhiLzhnaDdwYjA3N3lwTTA4OUk2MlpqeTgrbll6M0VwaDdqR0s4MDcyYXg5dnBhMjVnWnpNbllBWU81Q3l3dktGMXFxeUlvN3VmSTlPVFR2M1BmdGp2UDBjandtd2hTQUlhTnJFZ283YWhoWCtjRUtoVUpDNjZuRTJ2L24vTUJyMGxCV2VvN1d4VHNwYTd4YWVkSXNTUUxRbTdoM3g0QWo5SFc4TGsrRFkrOXRvTUZDWWU1U3p4L2JZTEhKMXgxcnNmT2VQR0ExNkxwM0pKQ2cwY3NEdUk0SWcwTkpRYTM4Z2d2MGgvVVR0NXNFVHIvelI2bnlEWHMvYnYzN1JvWFhkcUxoS1FYWUdKUVU1WnNlVTBkRnhKS1N1dEd1MWZxY0pIRG1hcDM3NEY0dnpkSjBhTXJhK1RYVlpFVzRlWGl4LzlDWHBQVzRKZlplTzlBOWZwK0ZHQlo0Ky9peFk5elg4Z3kzYkV0dHlVNmdxTGJTNXp5b1hWNVk5OGlLQ3lTUTVpb3dZTlliVTFVK3cvOU0zMGJTMVVGcVFlM003Q3NiRkplUHE0U1U2a1F5dzAvNXVIeWZ2RmdxbGtrVWJudVBBSjIrU3N1SVJBa0xDdUppZEljMnpWZmdRQkVFNkZycDUrckRxeWU5U1UzR1ZrUEN4L1JJbWdCam5VRjFlRE1DTmlpc0RFaVpjeVQ4dEhkTmlreGVaSFo5N1UxTlJJcDFYSnliTXdjczN3RXhjWkkyTzFpYnB2cnZYN2YwQTh3MElRZFBhTEQwT0NBbG5YTndNeHNVbG0zM0hjSFh6WU5rakw5TGFWRTlqYlNXR0xwMlpxMEp2RkVvbDdoN2VCSTRhYzF0T0h6SXlRMG45M25TTWJXMkVmZlZyUTdxZDdzK0pRcUhFeGNWY0ZHc3dkR0UwOWhVUU96azVNM2JzREFvS01yaDgrUVR4OGNzc1d1bG5aMjhGUUtWU0V4dHIzWm5GMlZubHNFMit6SjJscnE1TUVpVUFuRHIxR1d2WC9yZEZNWUJDb1NBNWVSMjdkNHZmcGNyTHp3KzZNQ0U3ZTZ2a0hCQVRrMHBRVU4vdmtnYURubE9uUHVQU3BVd21UWnJIN05rUER1byszQWxhVyt2SXlOaElUYzFWYWRySWtlTlp0T2k1UVNuNFIwVWxFaHdjUldibVJpb3J4ZSthRFEzWDJidjNyeno0NE0rbDd6UjFkZVhrNXU0Q1lOeTRaSUtDSXFpcEtURmJsMHFsWnVuU0Y5aXo1elZxYXE1U1gzK05uVHYveUlvVkx6dnNNdUVJenM0cXZMd2NzOE5WcWN6UDdTNHViaXhkK2sycXE0c1lOMjZHeFdXMDJqWXlNamFpMWJheWMrY2ZlZmpoWDZFYUF2Y3RHUm1ad1VjV0pzakl5TWg4Z1ZnWjFTTk1PRjRKalozZ2Y0OWN0d2x5RjhVSjN6b291ajUwNk9HN2grSFBDMkNNTEpDWGtaR1JzY251OS80c2RlUGVEbk5YUFdZeDR4d2dNR1EwODlZK0RZaEZTcldidThWeEYwNGVKUHZRRnBZKzlFMjdyZzhxRjFkQ28ySWNzdU8weHRHZDcwdkZvK1JGNi9EeXRYenhRNi9UMHRwWUI4Q2h6LzdGNnFkZXNWclk2UThkclUzUzluMzhnMjU3ZlhjS2IvOFJUSnUvaGlzWFRyTmcvZGZNQ3JaR3ZmaDhldHQ1ejFyMm9OVXVja0V3Y1hqTFc3UzNOS0p5VWJOb3czT29ITEFETFRwL1FyS3BqNXFVUkd5eTlRdmdma0cyTzJCTUpoTkY1MDZRZTJTWFdZSE56ZE9icVhPV1UxWjRsdXF5SXJObGdrSWptUGVWcHpqNDJiOFFCSUhNYlJ0Uk9qa3hkbkwvYzR5TkJqMmYvUFYvKzczY2NDSC8xQ0ZLTCtYU1hIL0RiSHBFVEFJSmMxZFk3SjUzY1hYbnZxODcxbmwrK3NEblZKYUkrYkRqNG1ZUU4ydnhnUGZWM2JPbmFLcFFLQ3pHaFZTWEY1TzUvUjNhbXVwUnVhaFo4ZmkzOGUvMUh0SzB0VWpkNTFObUw4SFZ6VU1jOTlqTDdIN3ZWUnBxeElpSTVNWHJpVWxLZGVnWXBWQW9VU2dVUFBEQ3ozSHo4Q0w3MEZZdW5qN014TVE1ekZ5eVFScm5ySEpCMjlGRzI4MWliRzFsS2RWbGx5WDNEb1ZDUWNpWWFCcHVWTkRWcWVYczBkMmNQYm9ibFlzYS8rQXd2UHdDOGZUMlErWGl5dWpvT0t2aWlkN2M3ZVBrM2NUZDA1czF6M3kvei9USjArY3hhK2tEVnBkcnJyL0JwMy9yNlFaV0twVUQ3dEtQakVta3VyeVl1Sm1MQml6dWlaZ3dGZTJDVnE1Y09FVk1VdDhZZzI3Y2JoYitWUzVxRXROV09ieitwcm9xNmI0dDRhRTFhcStYb3V2VUVEWjJFczRxRlRPWGJxRGhSZ1hqNHBMdFJpeDQrd1ZLSXBoeng5SXB1M3dPWjJjVnE1NjBIcjBpSXpNY3VmSEp4L2hNbjRGSGRQL0ZSLzNCWUJERlJpRWg0MWkxNmp0bTg3S3p0M0h1M0I2THk4WEhMNld3OENoR28xZ0VYcmpRWEVCeDdWbysxNjdsQVRCbHlsS0xCVXFqMFdBVytYVW5VU2lVT0R1cjdzcTI3eFVFUVpBcy9MdHBhTGpPaFF2N2lZOWZhbkdaME5BWW9xTm5FaDQrbWJGanJidnhESVRxNm1JS0NqSUI4UElLWVByMCt5eU9VeXFkcUtzclJSQUVMbDQ4ek1pUjR3ZGRJREdVWExwMGxGT25OcVBYOXdnQkowMUtZOWFzQjIvcmQrNnRlSGo0c256NVM1dzdsMDVPemc0RXdVUnE2dU9TS0VHdjEzSDQ4RnNJZ2drbkp4VXpabGorZjRNb1RsaTI3RVYyN2ZvVDlmWFhhR3Fxb3JyNjhxQy9CMjRIRHc5ZnE2SUVnTXpNZHlUUnkvVHBYNUZGQ1RJeTl4RDM5aTlNR1JrWkdSa3p3cnhFbDRUY0dyRWZiOGRWZUhMeTNkNHJ4d256Z3QvTmcrOGRoblk5dEhYQnR3L0JueFpBaEN4T2tKR1JrYkdMdlE1UVMvVHVDclZHdzQzcitBV05NdXNtTnhvTUNJS0Ewc2xKdXVEU3FlbmczTEU5R0EwRzluMzhkNVkvOWhJaDRXT3RyamNnSkl5QWtEQXVuejNPd2MvK3pZSjFYKzFYUi9DbG5LTlNzVE04T3BiSk0rWmJIVHRtUWp3VEVsSzRmUFk0ZFZYbG5OeS9tWlRsRHptOExXdlU5cktxOWdtNFI2eUtiaEtidkpESjArZjNLVHgyaTF5Y2VsMzh0VlZZeWo2MGxmYVdSZ0JTVmp4QzJOaEpkcmRkVjFVdWRmV3EzVHhJV2ZFd3JnTnduREFaalJUbm5lVHNzVDIwTmRWTDAxM2RQWWxQV2Nxa2FmTndWcW1vS0w1Z2NmbW95VW0wTk5aeTV2QTJCRUhnMEdmL3ByMjVnZmdVeXhkdnY2aWNQYnBidXE5MmRXZjgxTm5FSktYaUUyQmRiS05VS2gyeSs3OTg3b1QwT1EwT0gwdnE2aWNzRnJ0dnh4R2dtN2JtQms0ZjNFTEp4VFBTTkgyWGpveXRieE0zY3hGakowOUQ2ZVNFcHFPVjg4ZkYvT1VKVTFOd2RmUEFvTmRUVW5DR3pwdHhEMGFEbmhON05sR1FuY0gwQldzWk15SGU2djRaRFFZZSsrN3ZjWEp5UnVua0JJZ1gyYnYvOWhaUDVKODZSTmJlVC9xc0l5QWtuTWlZQktMalorSHA3WWZSWU9CYThRV3VGZVZSV1hxSmp0Wm1haXF1VWxNaGR1STVxMXdjaWg4WkRzZkpMenR1SGw0c1hIOTdIZFJxTjNlbXpsbkcxRG5MYkk3ejlnc2taUFM0UHU0RTlxaXJFblBxblp4VkF6cVgxVmFXa3JYM0UzejhnMWozM0UrSW1wUkUxS1FrQU1xTDhyaDRTaFFDemJ2dkdadjcxZHBVUjExbG1VT0NtS0x6V1Z6Sk80V0xxeHVMTmp6WDczMldrUmxNOUMzTk5CNDl3cVMvdkQ3azI1SWl4Rno2RnlIbTZlbEhURXdxRnk4ZXBxVGtER1BHVEpHS2ZocE5LMGVPdkFPQWowOFFVNlpZRmhEbTVPemcvUG05dDdIM0F5YzBkQ0lyVnJ4OFY3WjlyM0RwMGhIcTY2OEJNSDc4YkNvcTh0RnFXOG5KMlVsa1pDTGUzcGFGWi9QbVBUWG8rNkxYNnpoeTVGMUFGRjNPbS9lTTFXZ1FwVkxKL1BsZjVmUFBmNEhCMEVWbTVqc0VCSVRqN1QzOG5adDBPZzFueis2V1JBbHF0UWR6NWp4S1ZKVGx5S3piUmFGUWtKQ3duRkdqSmxCZFhVeFltUGk3U3hBRU1qTGVwcVZGak8yYU5tME5IaDYySFF5N1l4MjJiLzhkc2JFTEIxMlVVRjkvamExYmYrUFEyUGIyeG42dE96ZDNGeFVWK1FCRVJpWVNFNVBhWjR6Qm9LT3M3SnowdVB2WTZRaHRiZlVjT2ZLZTJiVE96dlorN2FPTWpJeDFaR0dDakl5TXpCZU10ZEdpTUFGZ3h4VjRiQkk0M2Q0MTNqdktPRi80ODBKNCthQW9UbWp0RXUvL1liNDRUMFpHUmtiR09sTm1MV2JHUXV1ZEVaYlF0TGZ5d1ovNmRwTjIwNlhyWk50YnYwSGw0c3JNSlJza2NjSkhmL2tSMm80MjRsT1dTdHQwZGZkZzZjTXZzUE9kUDJMUWQ3SHZvNyt5NXFzL3dOZEdrZU5xZmpaSGRvZy8rajI5L1VoZXZONmgvVzVwcU9Ya1ByRWp5TTNEaTdRMVQ5cGRadGJTQjdoUlhreExZeTBGMlJtRVJrNGtZdUpVaDdabmpkNEY3M3N0ODFxcFZJS0ZMaDVMd2dSclZKWmM0dHl4ZEVCMGpBaTJJVVRwcHJHbWtqMGZ2SWJSWUVDaFVMQmczVmY3TFVvd0dnd1VuYy9pL1BGMHFkTWNRS1YyWmNxc3hjVE5YR1N4azk0U0NYT1hvMmxycHVDTTJORjErdUFXbXVxcVNWbnhzTVByY0hKV3NjNUI5d0FBRjNYL2lnbTI2T3JVOE5GZi90dnFmR3ZXNkxjU0ZCcEp6TFJVb2laTncxbGwvdHJYMzZpZ3JiR084T2k0UHZOc1VWZFZ6dkhkSHdMZzVSZklrZ2YveTJMQnNhbXVtdjBmLzUxWnl4NGtmRnovVkxXQ0lIRGoyaFh5VHgraXZQQ2NKSmlhTW1zeExtbzM4ckwyMDNDamdveXRiNU45YUN1TEgzZ2V4UzN2Kzd5c0E1dy9uazZuUnJ6Z09HTFVHTUxHVGliLzFFR2E2Mit3LzVNMzhmRDJZMkxpWE1iRnplZ1RjWEJ5MzZjVW5NbGsydncxSk14ZGNjdi9vSXljakIzUzQvRG9PUHlDUnFGMmRjYy9PSXlROExHRWpJN0d3OXY4aTY2VHN6T1JNUWxFeG9nZGcrMHRqZFJXbHRGVVcwbHJVeDIrZ1NHNGVYalovTi9jN2VPa1VkL2xZTVNKU0ZlblprRGJrVEZuOXJLSENBZ0pzei93Sm9JZ1NPS1Z3SkR3QVhWMzZtNitkcTNOOVgzT0hacldaaXB2UnB6WUUwTDJoNWFHV2lwTEMxRzdEVzRtdG96TVFLamJ2aDBuVjFjQ2x3eTlzRkd2SDVnd0FXRDY5TFZjdTVaSFcxc0R4NDU5Z0xkM0VQNytvUnc0OENaYWJSc0toVmdndHVaTTRPVGtqTE96aThWNTlqQWE5VGRGaVAwWFVvdmJsdDBTYk5IY1hNUEprNXNCY0hQell0YXNEWXdlSGN1QkEvL0VhTlJ6OU9qN3JGejU3VHUyUHlkUGZrcHJxK2pDbEpDd2dwQVEyNzhSZkh5Q21EbHpBOGVPZllCZTM4bWhRLzlpelpydlMwTFAvdExlM3Vqdys4elI3OHFXVUt2ZFdiejRlWGJzK0QwalI0NG5MZTFKM04ySFBwTTJPRGlLNE9BbzZYRjI5bGFwQ0I4Y0hFVmMzQ0tIMXVQcTZzbDk5LzE0U053R0RJWXVtcHFxektaMUh3ZVVTaWV6MTlab2REd0NzS0RnQ0RrNTRuZHJMNjlBVWxPZnNEaXVvNk9aL2Z2ZkhNQ2VpeUtFeTVlUEQyaFpHUmtaKzhqQ0JCa1pHWmt2R0ROSHdnZzNxTk5Dc3c0T1g0TkZZKzcyWHZXUENHOVJuUENkUTZJd29WMHYzdi85UEpqZ2Y3ZjNUa1pHUnViTFJXbEJEa2FEQWFPaEhTOEg4c2FEUWlPWWY5OHpIUGowSCtnNk5hUi8rRHBmZWVZSFpnVzBpaXNYY2ZmMElTQWtqSWlKQ1FTSFJWRnp2WVM4clAzNEJBUmJqWlBveHFEWGMzRHpQNlVDZXRxYUorMFc2RUMwdGs1Yit4UTczdjQ5Z2lCd1pQdTdCSTRhZzZkMzM0eGRSOUMwdDNMMVlqWUFuajcrK0FaK01iSjI5VGU3U1hwSE9WaENFQVNwNnh5Z3BiR1dqMS8vQ1g0alJoSWVIY2VZOFZNSUNvc3lLM0pWRk9kejhQTi9vOWVKMjVpNVpJTkREZ3M5KzZhak1QY29GMDRlb0tOWGhybVRzek9UcDg4blBtVVpydTc5TDFLbHJIZ1lOMDl2cVlCY25IZVNtdXRYbWIvMkdZTENJdTB1cjFBbzd0cnJMd2lDNUZneFVGWS85VDFDUm8rek9yKysraHBIZDd5SFN1M0srdWYreDJvVVFHODA3YTNzLytSTmpBWURMcTV1TEh2NEJZc0NGS1BCd042UDNxQ3R1WUc5bS81SzZ1ckhHUjgveSs3NjIxdWJPSGQwRCtWRjU5RzB0VWpUUjBWTUlHWEZ3OUxyTVduNlBBck9aSEloYXo5S0p5ZjhSb3lpdWNFOHNzTFYzWU5PVFR0Qm9aRWtwcTRrUERvV2dKaWtWTTRjM2taeDNrazZXcHZJeWRoT1RzWjJmQUtDbVpDUVF2enNKWGIzczY2cVhPcEdCMUdnY2Yvei8wdHpRdzNIZHI1UFUyMGxsM0tPMkYxUE41Tm5MQ0JwM21xNzQ0YkRjYkxpeWtVcXJ0eTdFU2YzS3YwUkpRRGN1SFpGRXVYWWkyQ3lSdmZ5N3A0K3QrMThJaU56TDFLemJTdUJ5MWFnZEIzNkxNM1dWbEh3cFZiMy8vdU9TcVVtTGUwcGR1MTZGYjFlUjNyNjYvajdoMG9aOURObXJHUEVDT3NYa0pLU1ZwT1VaUDBjMU5IUmpJdUxtOFVpNStiTlA2T3BxWnJ4NDJlUm12cTROTjFrTW1FeUdlV1lCZ3QwMjlUYks4NmJURVl5TXQ3Q2FCVEZYek5tck1QRnhZM0l5RVJHajQ3ajJyVUxWRlZkNXZMbEUweVlNSHZJOS92cTFXd0tDOFc0dHVEZ0tCSVNWanEwWEV6TVhNckt6bkg5K2tYcTZzckp6dDVLY3JKam92VmIyYnYzalFFdE54QkdqQmpEZmZmOUdGL2ZrTHR5RGpTWlRCUVZuUUJFQVU5cTZwUDkyZzlMbjlkdUFkSkFSRVRqeDg5bTlPZzRUQ1lqN3U2K3VMcjJIS3UyYnYwTmRYVmxUSisrVm5KbXFhaklKeUJnTkYxZEdydUNxNUtTWEU2YytBZ1FSU0ZMbDM3VHFoT0hRcUhBeGFVbmZyS3JTK093Q01YTEs4QnEvRWxBd0dpSDFpRWpJMk1kV1pnZ0l5TWo4d1ZEcVJCZEUvNGxSZ095K2ZLOUowd0FVWnp3bDRWaWxFT3pEalFHK0c0Ry9ISU94Tjg3RWQ0eU1qSXk5enlYY284Q29wVy9yVmlHM2tUR0pKQTBielU1R1R0b2E2b24vOVFocGkvNGlqVC9ZdlpoS29yekdUa21tbFZQZnBkRkR6elAxbi8vbW83V0pvN3YrUWhmTzlzNnV2TTlHbXF1QTJMUnNidUk2QWpCWVZIRXpWeEVYdForZEowYU1yYTh4Y29udnRQdmkwaUNJTnpNYlJlN095Wk5TK3ZYOHNPWnJwdWlBWHVkTXdxRmdoV1B2MHh6L1ExS0NuSW91WGlHcHJwcTZaWjNZaDlxTncvQ28yTVpNMzRLMVdWRmtpc0JRUExpOWNRbUwzQjR2MW9iNjlqNjcxOUxuYm5kK3hBZFA0dWt0TlY0K2d4TVlOSk5ZdXBLUEx6OU9McnpmUVNUaWRiR09yYS8vVHRpcHFXUmxMYktZbEU5YUZRRVhWcU5RKzRTUTRYYXpZT0hYL3FWMWZsR280SDNmbTg3cTkyZXFFSjNNOTVBcit0MHlFV2lVOVBCN3ZmL1RFZHJFMDdPS3BZOCtBMnIyM0J5ZG1iQnVxK3g1OFBYNk9yVWtybnRIVG8xSFV5WlpidlR5ODNkaTZxeXk1SW9ZV1RFZUdLVEZ4SXhJZDVzbk1wRlRmenNKVXllUG8vbWhob0V3ZFJuWGVQalorSGpIMHh3ZUpUWmRBOXZYOUsrOGlSVDV5d24vOVJCaXZOT291L1MwZEpRZy8rSVVYYi9Ed0NSa3hLSlMrNTVMdDcrb28yeVh0ZEpkWG14USt2b1RVU01ZOWJBdytFNE9aeTVmUFk0WllYbnJNNi9XeG5xZDRQZXgrWFI0NmNNYUIwZHJVMEFBeGI2eWNqY3l4aGFXbWpKUGszWVYyOHZzc1VSTkpvV2REcnhlNUN2NzhBRWtTTkhScE9hK2dTWm1SdlI2VHFvcmk0Q0lDWW1sU2xUSE91eXRrUlJVUlluVG54TVVGQWt5NWE5NEhDbmUxN2VQdkx6RHpGbHltSW1UVW9ic0NQRHZZeFcyNGF6c3d2T3ppNG9GQXJSRGVyR0ZVcExjd0h3OUxRdENEMTY5SDNxNmtRUjVKZ3g4WXdmM3lQd1RFbDVtS3FxeXhnTVhadzZ0Wm5SbytOd2M3TXZWQndvRFEzWEpRdDhsY3FWZWZPZTZaY1RUMnJxNDJ6ZS9ETzZ1clRrNWUwbkxHd1NvYUVERTgzZFNmejhyTWZlRFRWS3BaTEprK2R6NXN4MjVzNTlERi9mMjRzWFZDcVZQUDMwYXdOZTN0WFZBeGNYTi9ic2VZMldsaHVrcFQxRmFPaEVpMk96c2o0bFAvOGdFUkVKekovL3RNM1BmMW5aT1RJeTNrSVFCSnlkWFZpNjlBV2IvM2R2N3lBZWVPQm4wdU51Y1pRdDNOeThDQWdJdzg4djFHSThoSXlNek9BZ0N4TmtaR1Jrdm9Dc0dnc2I4MEZ2Z2l2TlVOQUFrK3czdGcwN3dyM2c5VVh3NGdGUm5OQnBnQjhlZ1YvTWhhUjdLOFpiUmtaRzVwNmt2dm9hZFpWbEFJeWZhai9MdkRjSmMxZFFYMzBOSC84Z3BzMWZZemF2c2FiUzdMRzdwemVMSDNpZTdXLy9EcFBSeUlGUC84RzZaMytNdTVlNURhYkphT1I0K2lhdVhEZ05pR0tKNUVYMnUyaE1SaU1HZlJmNkx0My9aKysrdzZPNjczeVB2ODhVemFoM0lZa2kwVVN2cG9PTkRSZ3dkaHkzMklrVHh5bE9kOG9tbSt6TjNXeXlTZTdlM0UzWlRYUEtKbzd0SkhhY3hIRTNCbHdBZ3pHOVMvUWlKQkFTQ1BVeS9mNXgwRWhDdlhGVVBxL25tVWZubkRsejVpdHBOQXpuOXpuZkh6NmZoNnlKTXptMmZ4dWV1aHFLOGs5d2NOc0daaXp1V3V2ZG5XKzl3TG5qWmdvd01qcVdTVGRjdnhNWHBjV0ZIRC93WHF2M05ZUUt1aXNVQ29XdmZIVzZPbmZWWDBKS09yTnZ1cDNaTjkxTzJhVWlUdWZ0NFV6ZUhzb3VGZUdwcStIa3dSMmNQTGlqMldQbUxiK2I2UXRibjcrNExYRkpxU1NrcEZOY2FGN1ZsNVV6bmJuTDd5WXh0ZmRPQkU2WXVZam8yQVEydmZnRWRUVlZoRUloOG5adDR1U2hIYXk4LzNOa1pPYzAzMy9XWWliTTZ0cmZSbDlvTHl4ZytMcmVsdjFhZGRYbUZYdDJoNlBEYVRlOG5ucldQZk56eWtvdVlOaHNyUGpBWnpxYzVpUnR4R2pXZk9RcnZQNzB6L0RVMWJMamplZncxdGUyZU85b3l1NXdzUGkyRDNJNmJ3OVQ1aTBqS2ExbFVNQ2MvdUFNeFFXbktDNDR4ZVdMQmR4ODE4ZGJoQ1QrOXRoM2NFZEdrem84bTlSTTh4YVhsQm9laUk5UFRtUHhtZzh4ZC9uZG5EMjZqOXFxaWs0UDlFZEd4YllJUERUVlViQ2tzY1p2TitzTTBaYis5RDQ1Zk13a0ZxejhRSmNlMDZDMUtUOTZrOC9yd2VmMTlPbHpEQVFWcFNXY09XSU9mQ1dtWlpLYTJiMUVlMjJWMmNFbVdzRUVHWUxLdHBudHZoTVg5ZjNuZ2N1WEM4TExpWW1kQzhpMUpqWTJHWmNyS2h4eUFMUHRlbjE5VGJPcm16dWpyS3lJZDkvOVN6amdjUDc4a1hEUW9DT1ZsWmZacytjVmdzRUFPM2I4Z3dNSDFsOE5LTnpjSjYzbCs2dlhYLzhacGFWbW1OQXdiRUNvMlpYZGJRM3FBaHc0c0o3ang4My9GMFJHeGpYclJnRVFFNVBFRFRmY3lZNGR6K0h4MUxKdDIxOVp2cnh2UWpRbEpXZllzT0hYK1AxbXQ2YkZpejlFWEZ6N0hmZENvUkNCZ0ErZnovejg0ZmQ3eWNsWnlPSERid093YWRPVDNIdnZ0N3Y4dXJ6MTFzOFNGOWYxcTVyYzdxNU5MOWRmVEp4NEl4NVBMZVBIejdlNkZEUEF2K1ZQWExoZ1R1TlVWWFc1elgxVFVrWmlHRGJPbnQzSHE2K1dzWHIxbzYzK0RnNGZmcHZ0Mi84ZW5nNW14WXJQTkp2S29yZU1IVHVIc1dQbjlQcHhSYVE1QlJORVJBYWhhS2ZaSmVIMU0rYjZDeWNHWmpBQklDUGFEQ2Q4NVcwb3JUUERGdi83SGZqdUVuUGFDaEVSNlRzSHRtMEF3TzV3dHRsYXZhMTJpSVpoc09JRG4ybHhoVXh0ZFdYNHlzcVVqTVlCa05UTUxPYXZ1SmYzMXYrTnV1cEt0cTU5aHBVUGZDNTgvL2t6UjlueHhqOG92ZGg0UXRZUjRXTGpDNC9qOS9zSStIMzRmVjc4UG0relpaL1hReWpZOGdycHBuWnZlcG5oWXllVGtqNnkzZjNBYkR2Lzd1dC80ZGkrZDhQZjU0M3ZlNGdJZDlmbitlMnUvR01IeUQ5Mm9FK09YWGFwS0R3SGVFY0QwSzFKVE0zZ2hxVjNNSHJpTEhadmVybk5PbmUrOVFJbkR1MGdLMmM2bzNLbWt6WjhkS2V1eHA2Ny9HNTJ2UEVjODFiY1MrWTFJWUgyZUxvd2QvMklzWk81Ny9QL3pydXZQY1BwdkQwQUpDU25remFpOTA5K1hhdW1xbkY2Q3E3ajFlbkJRUHRYaDRldmhvNXYvd05sYlZVRmJ6NzNQMXk2a0k5aEdDeTcrNU9NYW1NQVB4UUttWVBEbm5wOFBuT0FlTmFOYTlpK3dad2ZlZCtXdGZoOVhoYXN2Sy9ONXhzK1psSzQ5WHhWZVNtbHhZV1VYaXpnOG9WOExoWGxod01WRFp3dXQvbTlObm5mcXE2NFFuWEZGU3BLaThPaEZ3QlhaQlJwdzhlUVBtb2N3MGFPSlRVem13aVh1MVBUVExUSFBLSGEvSGZibVM0VW5mbjc2Qy92a3cyY0xuZXJnWkdlcUsrckRpOGJYYmdDODFwanA4NWxlaWVtNGdDSVMweHR0dDRRYUxqMmQrTDNlYmxjZEs1VHgyeVlZaU1ROEhQeDNNa1c5emVkbnVWS3lma1c5N2ZHSFJYVDVTbGwzbHYvdC9EdnZqT2RmNXAyaDZtcnFTSXlPaFp2ZlYyNHhyZ2t0YmFUb2FmczNhM0VUSjJLSTc3djU1WFB6emMvVnhtR1FWTFM4QzQvM3V1dFo4K2VWOGpOZlR2OEdkNHdiSVJDUVU2YzJNNjVjNGVZT1hOMXB6b1gxTlZWc1cvZld2THlOb2U3RVVWRnhUTi8vcjJNR3pldnhmNnQvWjhoTGk2RjFhdS95SzVkTDNEcFVqNzE5ZFhzM1BrQ0J3NXNZTWFNbGEwR0ZBSUJmNWU2Mmx6YkthbmhNMGQzR0lhdFQ2YWNTRW9hRVE0bVhGdHZZbUltczJmZjBlcmpqaDdkeXM2ZEw0UnJXNzc4VTYwTzZrNmR1b3lUSjNkUVhuNlJrU09uZExxdTJ0ck9UU1hoOWRheGI5L3I1T2ErVFNCZ2RwT3oyNTNrNXgvZ3pKazkrUDArL0g0dmZyK1hRS0J4MmVmemhLZWZhTHVHQ3JadWZab1ZLejdkNmJyQnZGbytLYWwzUDRQVTFWV0ZsenZiRWVSNmlZeU1aY0dDdGo4ejk2YmEyc2IvcjdUMitYVDc5dWZDWVptWk0xY3pjV0xiMHpTT0g3K0FpSWdvM25ycmQxeTZkSmFYWC80aHQ5MzJaV0pqemY5emhFSWh0bTkvanNPSDN3TE0xOVd5WlkrMCt6cE9TUm5KMUtuTGlJeU1hN2I5ZmUvN09xRlFFSWVqdDBKUG5ac1dRa1JhVWpCQlJHU1F1bTlDWXpCaGN3RjhmaVlrOXYxMGgzMGlJeHArdmh5KzlKWVpUZ2lFNE50YjRkdUxZRW5YL3k4dUlqSm9IZDd4VnJPV3pEMVJYbHJNbWF1RHNoTm1Mc0lkMWZ3cUZZZlRQRmxaVVZyYzVqRmFhOXQ1Yk4vVzhITDZOVmRSVDUyL2pLTDg0M2pxYWxpeTVzRm05eFdlekcwMjJBWnc2ZnhaTG5YaWUrbElNQkJnMDR0UGNQY2ovN3ZkcTNSTEx4YXk4Y1UvVUZaeUlieHQ4VzBmVWpNeXV3QUFJQUJKUkVGVUlxdWJyYSt0VUpSL2dwU01VYTBPaEFhRFFmWnNlam04M3BVQkxtOTlIVVhuVGxCMDlqaUZwL09hL1l6QWJBMmZualdlYzhjUFVuYkpiS0ZaVm5LQnNwSUw3Tis2RG5kVURLUEdUeU5yd2d4R2pKMGNmbjFkS3lOclBIYzk4czFPMXdWbTJLTGh0ZFBXY2EvbGpveG0rWDJmWW5UZURlemUrQkxMNy90MG4xL0JYVmRUeFlrbW5UQWlYTDBUZHFtdmJUeUphalE1aWVxT2JQeWJ2bEp5dmtXSGtnWituNCtMQmViQWFWdmRLYnllZW83dTNjTCtyZXZDMHo1RXh5Vnk1c2hlamg5OHp3d2ZlRDM0dlBYNFBQVjRQZlhoQUV4N0RtMS9rMkF3d0tMVkQ3UzdYMFZwQ1g5NzdOc3R0a2ZISlpJK2Fwd1pMaGd4bHFSaHd6RU1JOXhOQU14dUNCLzdYeitqOUdJQnhRV251Rmh3a292blRsSlhYVW5CeWNNVW5Ed01tSVBnUzI3L01CUGI2WkJSVzFWQlVmNEo2bXVyS2I5c3ZzNHZuRDNHRzMvN0RiVlZGZFJVbFZOZlc4WEh2L21MRHIvMzd1Z1A3NU5nRG5CNzZtdEpTdXY5RCtxbm12enVtcjZHdXlveU9yWkxJWXNHb1ZDSUMyZVBtYzkvVFhpcnN1d3lyeno1NHk0ZHI2NjZzc1BIdkx2Mkw1MDZWdmFrV2R6NmdjOTArcm56ZG04T3Y3NWpFNUtaMEluT1NGR3hDZUhsamM4L1RrWjJEdWRQSHdsUGE5UlJkNVF6Ui9hMkczcXJ2RklDWEowdnU0M09RQTNLT2huWUVPbHJaZTl1SldWRjE3cEFkVWN3R0NRLzM1eUNKajE5WEt2enFqY004bDQ3YUJvSStEbDI3RjMyN24wMVBMaHFzOWxadVBCK01qTW44UGJiajFOYVdvREhVOE9PSGY5Zy8vNTFUSml3bUlrVGx4QWYzenh3NVBYV2NmancyeHc4dUNFOHlHOFlOcVpOVzg3czJYZTAydW5BNS9OUVhXMEdycTY5Zi9qd2lRd2YvazFPbjk3RDd0MHZVVkZSZ3NkVHc4NmRMM0RvMEp2TW1MR0tTWk9XaGdNQm16WTl3ZW5UZTdyODh3TnpZUG5KSjcvY3JjZUNPVTNDeXBXZjYzakhMcG80OFVZU0V0SUpCZ09FUXNHcnJlcGRKQ1NrTTJyVTFGWUh3WThlM2NxV0xYOE9yOTk0NDBmSXlHajlQZGhtczdGMDZjTVlocTNUZy9XbHBZVmN2R2hPT1JVVjFYN29KaER3azVlM0tSeEtNTGY1d2xOUjlOU1pNM3M1ZVhKbnE0R1hwaElUTTVreHcrenUxTnVkRDd6ZU9nb0tybjRtTkF3aUlxNWZLTjBxd1dDZ3hXdXZzdkl5SjA1c0Q2ODduWTN2UTllR0NDWk1XTXpjdVhjMWU3elhXd2VBM2Q3NFdUSXJhenEzM3ZwWk5tejRGWldWbHlrdExTUTJOcG5xNmpJMmIzNHEzSG5CNVlwbTFhb3ZkTmdwSVQxOUhPbnA0MXBzZDdtaU92TnRkMXBscGZrSjIyNjNia28va1lGS3dRUVJrVUVxS3c2bXBjS2hTeEFNd1VzbjRXT2RuMXEyM3hrV1pZWVQvdWx0S0trMXY2ZnZ2Z3RmblF1M2piYTZPaEdSL2lIZzk0Y0hCM3Jxd3BtajJPeDJnb0VBMHhhMG5HODJNVFdUcXZKUzhvOGRZTnU2djVJK2FueTdnMVhlK2pvdW5Ea2FIbWh3UlVZellzemtGdnZkZk5mSHNUdWNMVUlOTTVhczVzamVMZml1bWFyQTduRGdpb3cyYis0b0l0eFJ1TnhSdUNLamNFYTRpWEJITnYvcWN1T01jT04wdWJIYkhienkxSStwS3J0TVdja0Y5cjd6S25PWE5UOTVBbEJmVzgyZXphOXlaTTg3NFN0TDdRNG5TKy84S0dPbnp1MzRoOW5MWmk1Wnpjd2x0N1Y2WDMxdE5jLysvRi9iZk95N2E1K2gvUEpGRXRNeVNVek54QjBWWTE3eDZxbW44RlJ1czJrMnNpZk9hdmJZWUNCQVRWVTUxUlZYcUtrc282SzBtQ3NsNTdsU2NwN0tLeTJIUHUwT0IxazVNNWc2ZjNtNGxmMjg1WGR6cGVRQ3AzTjNjenAzTnhWWEI2SHFhNnM1ZnVBOWpoOTREN3ZEd2ZEUms4aWFNSU1Kc3haM2VsNTdUMTB0cnp6MVk2S2k0NGh3UitGd1J1RHoxbE40S2kvY0VTQzVpd09SWXliUFp2U2tXWjJ1b1NNbDU4L3k1dDkvUzRRN2tnaFhKQTVuQkE2SEU1L1B5K1dpZkx6MTVzazZtOTFPU3Nhb2JqM0htYnk5QkVOQklpTGM1bFFVVGNKS01mRko0ZVdFSmlHRGQxNzVJemt6RnJVSWJnU0RBYzZkT0JTZVFxQ2hPOEcxYWlyTDJQbm04ODJ1aG16b1JOQlZ6Z2dYRWE1STZ1dXFDZmo5NU83Y2lHRVlMRngxZjV1UGlVOU9JeW8ySHNNd3lNaktJU043QXBuWkU0aExUS0c0NERTbHhZV1VsMTZrdXZJS3RaWGw3TjN5R21DR0RhSmlFN0RaYktSbVpwR2FtY1hVK2NzQU01eFZkUFk0UmZuSHVYRDJHSFhWbGFTUEhOdnNlZk4ydjhPT041NExYLzJldDN0emkzQlkrZVdMbEYrKzJPejdhL3A2OG5ycWVQM3BqdWZ4YlpoaXBUMVd2azgycTZPTFV6NDBkZUhNTWZadWVZMElWeVRPQ0JkMmh4Tzd3NGxoR0ZTV1hhTGd4T0h3dnQzcFlySncxZjE0Nm11Yi9TMjA1Y0MyRFZSZUtRbi9yVGFFRWhxbU9JcFBHcmh6eTUwN2ZvajMxdjh0dkQ3LzF2czZGYjdLbmppVG5XODlUeWdZNVB5Wm81dy9jelI4WDBKS09obFo3WGV5MmZIR1B6cFZYeWdZWlBOTFQzVnFYeEVyK2F1cXFEdDltdmk1N1ErWTlvWVRKOTRMaHdxeXMyY0RVRkNRU3pBWUlDSWlFci9mRXg2d2o0b3lRMFJlYngzSGptM2owS0UzcUtscHZNbzVNVEdEbTI1Nm1MUzBiQUR1dXV0L2NmancyK3pkK3hvK1h6MGVUdzBIRDI3ZzRNRU5KQ2VQSkR0N0p0T25yK1RBZ1hVY092UVdQbC9qdnpNalIwNWx3WUlQaE9lMVAzcDBhM2hLQ0p2TlFURG81K1RKSGVIMi92SHhyYjkzamhsekE5blpzemg2ZEF1N2Q3K014MU5EWFYwVjI3Yy94NEVERzFpKy9GTnREcnhiNmVhYlA0N2Y3KzNSUUhWNitsalMwOGQydk9OVm9WQW9QUGdMTUd2V0dpWk1XTlR1WTVLVFI3UzZmZTNhbjFKZlgwMUVSQlJPcHh1SHcwbDlmVFhGeGFmQ25Ta3lNeWUwZSt6SXlGaW1UbDNHL3Yzcld0em5ja1hoY2tYamNrVVJFUkVWL2hvUjRjYnBqTVRsaWlRaUloS24weDIrbWZlNU9YdDJQOXUyUFF2QXRtM1BrcGs1a2Fpb3VCYlAwU0ExTll2VTFPNU5TUVN3Y2VNVGVEelZPQnd1bkU0WGRyc1RtODJPMysrbHNEQ1B1anF6ZzBSeThzZys2WnpSMzJ6ZS9CVDUrUWR4dTZPSmlJZ2tFUEJUVVZFUzd1b1JIeitzV1VCcTU4N253Ni9Mbkp5RnpKMTdGOFhGcDRtS2lzZHVkMUJRY0ppS0N2T2locGlZNWwzWVJvNmN3aTIzZkJJSWtaMDlnMU9uZHJGMTZ6UGhJRU5jWENxclYzK3hSVkRxZXNuTjNRZ1k0YitSc3JJTG5EbXpEMmo1dlloSXh4Uk1FQkVaeE80ZWJ3WVR3QXdtZkhneU9Icyt6YkJsaGtXWjB6cjg4MFlvcURLYlp2MWtGMXl1aFljNjM0MU9SR1RRR2p0MUxwTm0zOWlseDlUWDFmRG0zMy9iWXZ2a09Vc1pPMlV1UmZuSGlVdEtiWEgvdElXM1VuRHlNS0ZRaU55ZEc4bmR1YkZMejd0ZzVYMDRuQzFQNkxUVjB0d2RHYzNpMVIra3RxYVNsSXhSeENXbUVoa2QyK2tyNE51eVpNMkQ0VUhCRXdlM00zUEpiUzFxMlB2T2ErVHQyaFJlVDB6TjRKYTdQMGx5ZXVzbitQcWF6V1p2OCtmVTBWWG9pYW1abEYwcTRrcngrV1loaEd0Tm1YZExpeGJzKzk5ZHg1NU5yN1I3ZkljemdoSGpwakJtMG14R2pwOUdoS3ZsMVh4SmFaa2twZDNKbkZ2dTVQTEZBczdrN2VIVTRWMVVsWmRlL1I3OG5EdHhDTHZUeWNUWmJiZit2SllyTW9yNm1xb1czUnFhNnM2QWFXK0ZFZ0FTa29kUlUxa1duaHFoTFZQbTNvSXJzbnRYOVp6SzNSMmVNNzZwQ0hja0k4YzJmbUJLemN4aVZNNTB6aDAvU0UxbE9mdTJyRzMzdUlscG1ZeWIxdnE4dFltcEdlVE1YQlNlNHNUdWNPQ09qTUVWRlgxMUFMeHhVTHhoMlIwWmJRWTAzRkZFdUNKeFJab0Q1ZzJocE1MVFIxai9sMThTREFRNHZPTnRrdE5IdGp1TndqMmYvaGFSMGJFdHRsZVdYZUxkdGMrMCtwangwK2EzMnRrRnpOOVZRdkl3SnQxZ3ZxZFdsSllRbjl6OFpHalNzT0hoVUlJendrVlViQUpSc2ZGRXhaaTN5Smc0b3FMamlJeUp3eDBkUzJSVWJJdXJ4VVBCSUlXbjh0cjh2cnJDeXZmSjNoS1hsRXJSMmVNZDdwZWNQcEtSNDdxZXVrN043UHlBaGJlK2xxTjd0N1o1LzdXaHZmaWtOTzcvd3ZlNlhGTnZjYmJ5ZnR1YVVDakV6cmVlRHdlMkpzNWV3dWhKc3pwNGxDa3VNWVZsOXp6QzdyZGZwTExzRXFGUUNMdkRRZHFJTVN5NS9jT3RoaHRzZG51UFg0T3RDUVQ4SFU1Qkl0TFhLbmFaWFZ6aVpzem8wK2NKQlB6czJXTitCclBibll3WmN3TUFaOC91NCtqUmx1OVRvMFpONThTSjdXelo4blN6VnZsMnU1TVpNMVl5YytadHphNVl0dG5zVEo5K0srUEhMK0Rnd1RjNGN1U2RjUGlndExTQXhNUU1IQTRuSGs5dGVIdHk4a2ptejcrWDRjTW5ObnZ1a3BJekhEdjJicXZmaDhzVnpkaXhiWWQ2YlRZYmt5Y3ZaZXpZdWV6ZCt4cTV1UnZEZzZBTlUxZGtaODhrTmphbC9SOVlIMGxJYU5rNUtqSHgrczh4YWhnR1M1ZCtqSmRlK2s5bXpGakpuRGwzZHZ0WWJuY3M1ODhmYmZOK2x5dWFHVE5XZDNpYzZkTlg0dmQ3U1UzTkppRWhnNWlZSkZ5dXFCNTlqcDQ4ZVNtblR1Mml1UGdVSGs4dHAwL3ZadXJVWmQwK1hrZHNOaHNGQmJrZDdqZHpadXNCOGNFbU1UR1RreWQzTmdzaU5YWHQ2Mjd5NUpzNWUzWS9JMGRPWmVIQys2bXFLdVhsbDMvWTRuR1JrWEd0aGwzR2pERURWMGVPYkdIcjFxZWJiSi9Ea2lVUDluckhnNjdJenovSStmTkhXcjF2L1BnRjE3a2FrWUZQd1FRUmtVRnN5WEJJaVlUTGRWRGxoVGZPd3BxK254NjVUeVc3elhEQ3YyeUdZMWN2d25zcUY0cHI0YXR6d0hiOXBtTVdFZWwzWXVLVHlNaHUvMnJGYTlWZU13ZDdVNjdJS0xJbnptejF2c3pzSEc3N3lKZlp2K1YxTGhYbHQ3aEM5MXFHelVaVWRCd3BtVmxNbmJlTXpOSHRYM25UbXZFemV2OC8vU1BHVG1iY05QTXF0NFdySG1oMXNHMytpbnU1ZkNHZnl4ZlBNV1BSS21ZdXVhM1AyL3IzbGRaQ0prM0ZKcVl3ZGY1eXBzeTl1Y1Y5VStjdjUvQ090L0RVMVlhM3hjUW5rWktaeGJBUlkwa2ZOWTZVakZGdER2UzJKaVY5SkNucEk1bTc3QzVLQ3M5d0tuY1haNDdzcGI2Mm1ubkw3K244Tjlad3ZNeXNabGRVZ3psSW5wS1J4Y3pGcXhtVk02M0x4K3hORWU1SVloT1N3eUdNcGd5YmpmaWtOQ2JPWHNMVStjdTcvUndwR2FPYUJST2NMamRKYWNPWmYrdTlMY0lPdDk3L1dZN3NlWWVMK1Nlb3FTcS85bERZYkRiY1ViRU1Hem1HQ2JPV3RCbzBhWEREMHZjUm01QkMxb1FaSktTa2QrbDEwSm9SWXlaeHk5MmY0SzNuZnNmNDZRdmFERVUwYUMyVUFHYWc0bHJSc1Fsa1Q1ckZuRnZlMytsNnJnMGxBS1FOSDgxOW4vc08wWEdKN2Y1czJ1TnlSM0gvb3gwUFpqLzNtKzlSMTg3N2RRT3IzaWQ3UzB4OEVoSHV5SEQza0d1NW8yTEltakNEZVN2dTZmRnJyQ05KYWViVUgwMDdnVGdqWENTa1pqRHJ4alVNSDlOOE1NN3VjTFQ2T3VsdkRNUGcxdnMveDh0UC9KRGtZU05ZdUtyOXFWS3VOV2J5Yk1aTW5rMHdHQ1FZQ0dCM09Ob2RlSm93YXpFVDJwa0NwYnQydmYwUys3ZSszdXZIRmVtS3FvTUhjQ1ltRWpHczg5TmZkWWZkN21EbXpEVnMyL1lYcGsrL05YelZlR0ppWnJQM3FZYUIvK25UYnlVWURMQnYzK3RVVkJSanR6dkl5Vm5FN05sM3RIdkZlV1JrTFBQbjM4T3NXYmR4L1BoN0hEKytqWnFhY2hZdCtpQUFjK2E4bitMaVUweVpjZ3ZqeHk5bzlXOC9LYW5sZTZmYkhVTmEybWptemJ1blU0T0xMbGNVQ3hkK2dNbVRsN0o5KzNPTUg3OGcvTGl4WStlMkcyNFlLbEpUczdqampxOTFxZE5DYXhJVFc1L2FJVEl5bHVIREozSEREWGNTRTVQWTRYSE0zMW5iM2EyNnd6QU1icnp4STZ4Yjl3c1dMbnlBN095K0RRQWxKclk5QlpYTlppY3BhVGd6Wjk3RzZOR2RDL01OZEttcDJWZGZIeUZDb2REVktVYWN4TVdsTVhueTBoYmhndGpZWk82NTUxdmg2VnBpWTVOeE90M2hZSVBUNlNJbFpSUUxGdHpmNnBRdkRTWk1XRXgrL2dFdVhqekpraVVQZGppRngvV1FraktxV1REQk1Hd2tKS1F6YyticUh2OE5pZ3hGUnFqcHB3UVJFUmwwbmpzR3Z6bGdMbytLaGNkdmc4RXdkdThKd1BlM3dmYWl4bTF6MCtHN2l5R2k1ZlI3SWlMWDFaNjJMOWlXZmlnWURIWTR3RlZiWFluZjV5VXUwWm9ydElMQllMaDllSFJjSWpIeEhaOGdiSS9mNXlQZ04yOSt2NDlRTUlncktyckRPZHZQblRpTXoxTkhmRW82Q2NuRCt1UXEyRkFvUk9XVlN6MGE0QXNHZzAybTNlamZJWktHRTMyOU5jamFjRHpETUhxMTI0TlZMaGFjYWpHRlFuYzFuUDRZREQrWDY2MHo3NU45b2VIMURGajZtaDZNcjUwcnhlZUpTMHJ0ay9meGdjNTUrU0FwS1Nta3BxYmliS1c3azBpRGd4LzdLSWJkenJUSG4rajJNZmJzNmZ5K1o4OGVZUGp3aVMwRzljejN5bUNMK2VBdlh6N0h1WE9IbURUcEppSWpXdy93ZGNUanFlMzJsY3E5L1JsSCtsWi8vUXhweFdlUWhuLzNHNzdxTmR4OTNYa2ZhT2pPRWhQVDhkUmIxMHZUejZTOThYcHdPdlZaUTRZdUJSTkVSQWE1V2o4ODhETFVYWjF5L1AvZUNQT3VmNmU1UGhFTXdZOTN3WWF6amR0eUV1RkhOME8wUHRPSmlJVVVUQkFSRVJFWm1CUk1rTTU2ZCtZMFJuemlFYksrOU9WdUg2TXJ3UVFSRVJrY0ZFeVFvVXhSTHhHUlFTN0tBYmMzdWNqczc4ZXNxNlczMlF6NHhqeDRjRkxqdHVObDhJVTM0VkxyM1Y5RlJFUkVSRVJFUkhyRVcxS01yNnlNbU1tVHJTNUZSRVJFWk1CUU1FRkVaQWk0TjZkeCtvWjlKWEN5NVJUQ0E5b25wc0dqVGFaNEs2eUN6NzhCQlZYVzFTUWlJaUlpSWlJaWcxUE44Uk1BUkkwYlozRWxJaUlpSWdPSGdna2lJa05BYWlUY1BLcHgvUitEcUd0Q2c3dkd3M2NXZ2YxcUFxT3NIaDU5RS9KS3JhMUxSRVJFUkVSRVJBYVgyaFBITVp4TzNLT3llblNjaUFqTnNpd2lNclI0QURBTW80UDlSQVluQlJORVJJYUlCeVkyTHI5MXpoeTRIMnh1SEFIL3VSVGNkbk85eGdkZjNRaHY1VnRibDRpSWlJaUlpSWdNSGpVblRoQTFlZ3lHcldlbjEwUEtKWWlJRERGNjQ1ZWhUY0VFRVpFaFlsd0NURXMxbDRNaGVQNkV0ZlgwbFpscDhJc1ZrT3cyMS8xQitNRU8rTjFCZmV3VEVSRVJFUkVSa1o2ck9YbUNxUEhqZTN5Y3lFaWRxUkFSR1VwQ29Wb013OEJ1dDZ0cmdneEpDaWFJaUF3aDkwOW9YSDdsSk5UNXJhdWxMNDJPaDkrdWdnbEpqZHYrZWhUK2RjdmcvWjVGUkVSRVJFUkU1UHFvUFhHY3FISGplbnljbEpRUWRudXdGeW9TRVpIK3o0ZGhYTVptcytGME9oVk1rQ0ZKd1FRUmtTRmtZU2FNaURXWHEzM3d3aUR0bWdDUTRJS2ZMb09iUmpSdTIxa0VuMzhEU21xdHEwdEVob1lJbTY1OEVoRVJFUmx3L0pyM1dUb1dxSy9EZCtVS1VkblpQVDVXUW9LTjZPZ0E2dkVvSWpMWWhZQUtiTFlhSEE0SEVSRVIySG80SFpESVFLUlh2WWpJRVBQZ3BNYmx2eDRkM0IwRW5EYjQ5aUo0ZUdyanRvSXErT3dHeUwxc1hWMGlNdmpwdEtLSWlJaklRS1JQY2RLeHV0Tm5BSEJsRHUrVjQyVmxoWEE0ZkwxeUxCRVI2YTlxTVl4ek9Cd09ZbUppY0RxZFZoY2tZZ2tGRTBSRWhwZ1ZXWkFXWlM3WCtPQ2xrOWJXY3owOE5CbSt1OWdNS2dCVWV1R2ZOc0s2TTliV0pTS0RWNlJESjdWRlJFUkVCcHFRVC9NK1M4ZnF6eGNDNEI0K29vTTlPMllZQmc2SGczSGpmRGlkMWNBZ3ZucEVSR1JJOGdPbEdNWXg3SFk3TVRFeEpDUWs0SEE0OUZsRGhpUUZFMFJFaGhpYkFROU5hVnovMjFId0JLeXI1M3BaUEJ4K3NjS2M0Z0VnR0lJZjc0SmY3VGVYUlVSNlUwcGtDRHVhSzFaRVJFUmt3QWo2TUdvMTc3TjByTDZ3QUFCWFJrYXZITTltcytGeXVSZzUwa2RrNUVWc3RnckFjL1VtSWlJRGpXRTB2SWVYQWFleDJjN2hkRHFKam80bUtTa0p0OXV0YVJ4a3lISllYWUNJaUZ4L0s3UGhUN2xRVW10MkQzajVKSHhnZ3RWVjliMXhDZkRibGZBdm0rRnNwYm50K2VOd3RnSytzd2lpMVVGTFJIcEpRcFNOeTdWK0tuMEdvSlBhSWlJaUl2MWJDT29yc1BscmNFUkZhZDVuYVZkOVFTR3VqQXdNUisrZFduYzRITVRHeHVKME9xbW9xS0M2K2lKK3Y1OWdNRWdvcEtzcFJFUUdJc013c05sc09CeFJ4TVRFRUI4ZlQyUmtKSGE3M2VyU1JDeGpoUFRKUmtSa1NIcnROUHozYm5NNUxnTCs4ajV3RFpIUFJQVUIrTjQyMkZuVXVDMDlHdjdqUnNpS3M2NHVFUms4UXFFUVBwK1BJNWZCVDRUVjVZaUlpSWhJZTd3MUdGZU80WFE2U1VwS0lqVTFWVjBUcEUySFAvMEl2dEpTWnYzamhWNC9kakFZeE8vMzQvUDU4SHE5K0h3K0FvR0F3Z2tpSWdOTXc5UlFUcWVUaUlnSW5FNG5Eb2REd1VjWjhoUk1FQkVab2dJaCtOQXJjS1hlWFAvOFRMZ254OXFhcnFjUThFd2VQSG5ZWEFhSXNNUFg1c0x5VVZaV0ppS0RSVEFZcEs2dWpsTlhRdmdNTjlqVXJFeEVSRVNrWHduNndWT0JVWkdQM1c0bk5qYVdZY09HRVJrWnFZRURhZE9lOTkxTzVLaFJUSDdzMTMxeS9GQW8xT0ltSWlJRGoyRVlMVzRpUTUzT2pvcUlERkYyQXo0eUdYNisxMXgvOWlpOGJ4dzRoOGk1RndQNDhHU1ltZ3IvL2k1VWVjRWJnQjlzaC8zRjhLVWJoczdQUWtUNlJuaXUySmdxaXE2VTQ3SEZFblM0elRTVXcyVjFlU0lpSWlKRGtoSHdFQW9Cdmxxb3U0VE5WNFBENlNReU1wS2twQ1JjTHBkQ0NkSXViMGtKOFRmTTZiUGphL0JLUkVSRUJpc0ZFMFJFaHJEYnhzQ2Y4OHl1Q1ZmcVllMXBlUDg0cTZ1NnZtYWt3dTlXd2JlMndNbHljOXZyWitEb0ZmamVFc2lJdHJZK0VSbllORmVzaUlpSVNQOFVudmM1cW5IZVo3ZmJqY09oMDZYU3RsQW9oUGRTQ1JHcEtWYVhJaUlpSWpMZzZKTzJpTWdRNXJUQmc1UGdsL3ZNOWFmellNMllvZGNwSUNVU2ZyRUNIdHNIcjU0eXQ1MnBnRSt2aDI4dWdFV1oxdFluSWdPYncrRWdLaXFLaUlnSUVoSVNORmVzaUlpSWlNVTA3N04wbDcrc2pGQWdRRVJxbXRXbGlJaUlpQXc0Q2lhSWlBeHh0NCtGWjQ0MGRrMVlmd2J1R0d0MVZkZWYwd1pmdVFHbXBjS1BkNEl2Q0hWKytQWld1RzhDZkdxNk9mMkZpRWgzMkd5MjhBbHZ0OXV0dVdKRlJFUkVMS1o1bjZVN3ZDWEZBRVNrcGxwY2lZaUlpTWpBbzJDQ2lNZ1E1N1RCQXhQaDEvdk45V2VPbUZNOEROVkIrT1dqWUV3OC9OdFd1RmhqYm52dUdCeTZCTjlmQWtsdWErc1RrWUZMSjd4RlJFUkVSQVkyVDBrSmdEb21pSWlJaUhTRCtwT0ppQWgzaklXNENITzVwQlkybkxXMkhxdU5qb2YvV1FWejB4dTNIYnNDbjFvUEJ5NVpWNWVJaUlpSWlJaUlXTWQ3eVR3cEVKR21qZ2tpSWlJaVhhVmdnb2lJNExMREJ5YzFydjhwRndKRHZNTjRsQU4rY0JOOGNocllybDdnWE9HQmY5NEl2ejhJL3FDMTlZbUlpSWlJaUlqSTllVzdmQmtBcHpvbWlJaUlpSFNaZ2draUlnTEErOGMxNzVyd1ZyNjE5ZlFYSDVvRVA3a0ZVaVBOOVJEdzdGSDQzQnRRV0cxcGFTSWlJaUlpSWlKeUhmbkt5N0ZIUldtS05oRVJFWkZ1VURCQlJFUUFzMnZDL1JNYjE1L09nK0FRNzVyUVlGb0svSDQxTEIzWnVPMU1CWHg2UGJ4ODBycTZSRVJFUkVSRVJPVDY4WmVYNDBoSXNMb01FUkVSa1FGSndRUVJFUWw3L3ppSWRwckw1NnRoNHpscjYrbFBvcDN3Ynd2aFgrWkRwTVBjNWczQXovZkMxemRCdWNmYStrUkVSRVJFUkVTa2Iva3F5bkVxbUNBaUlpTFNMUW9taUloSVdLUUQ3cC9RdVA3SFhIVk51TmF0V2ZDN1ZUQXB1WEhidmhMNHhPdXc2NkoxZFltSWlJaUlpSWhJMy9LWGwrRklTTFM2REJFUkVaRUJTY0VFRVJGcDVwNmM1bDBUM2ltMHRwNytLRDBhZnJZTUhwb010cXZUU2xaNjRadnZ3SC92aHZxQXRmV0ppSWlJaUlpSVNPL3psYXRqZ29pSWlFaDNLWmdnSWlMTlJEcmczcHpHOVQvbGdwb210R1F6NE9HcDhKTmJJRFd5Y2Z0cnArRlQ2K0JrdVhXMWlZaUlpSWlJaUVqdjg1V1g0NGlQdDdvTUVSRVJrUUZKd1FRUkVXbmhuaHh3Tzh6bC9FcllvcTRKYlpxV0FyOWZEVXRITm00cnFvSFB2d0dQSHdKZjBMcmFSRVJFUkVSRVJLVDMrTlV4UVVSRVJLVGJGRXdRRVpFV1lweHdYNU91Q1U4ZFZ0ZUU5a1E3NGQ4V3dqZm5ROVRWUUVjd0JIODVBbytzZzd4U2Erc1RFUkVSRVJFUmtaNEpCWU1FYW1wd3hNWmFYWXFJaUlqSWdLUmdnb2lJdE9xK0NjMjdKbXc3YjIwOUE4SHlMTE43d3V4aGpkdk9WOE9YM29KZjdJVjZ2M1cxaVlpSWlJaUlpRWozQmFxckFiQkh4MWhjaVlpSWlNakFwR0NDaUlpMEtzWUpkNDl2WFA5VHJuVzFEQ1JwVWZERHBmQ05lZWJQc01GTEorRmpyOFArRXV0cUV4RVJFUkVSRVpIdUNkVFVBR0NQanJhNEVoRVJFWkdCU2NFRUVSRnAwd01USWNKdUxwOHNoM2NLcmExbklGbVpEVS9jQmdzekc3ZGRyb04vM2dRLzNBazFQdXRxRXhFUkVSRVJFWkd1YWV5WW9HQ0NpSWlJU0hjb21DQWlJbTJLY2NJREV4clhmN3NmL0VIcjZobG9FdDN3L1NYdzdVV1E0R3JjdnVFc1BMd1d0aGRaVjV1SWlJaUlpSWlJZEY2Z1JzRUVFUkVSa1o1UU1FRkVSTnIxd01UR1FmWGlXbmpoaExYMURFUTNqWUEvM0FiTFJ6VnVLL2ZBdDdiQXYyMkZrbHJyYWhNUkVSRVJFUkdSanZtcnpha2NITkV4RmxjaUlpSWlNakFwbUNBaUl1MXlPK0NUMHh2WC81UUxsVjdyNmhtbzRpTGdtd3ZnLzk0SXllN0c3ZTlkZ0krOURrL25nVS9kS0VSRVJFUkVSRVQ2cGNhT0NWRVdWeUlpSWlJeU1DbVlJQ0lpSFZxVkRkbHg1bkt0SDU0NmJHMDlBOW04REhoaURhd1owN2pORzRBbkRzTW5Yb2Q5SmRiVkppSWlJaUlpSWlLdGF3d21xR09DaUlpSVNIY29tQ0FpSWgyeUdmRG83TWIxVjA1QllaVjE5UXgwVVE3NDZoejQyVExJaW12Y1hsUURYOThFMzlzR3BYWFcxU2NpSWlJaUlpSWl6UVhxNndHd3VWMFdWeUlpSWlJeU1DbVlJQ0lpblRJekRSWmttTXZCRVB4bXY3WDFEQVpUVXVCM3ErRHpNODJ3UW9OM0N1SGh0ZkRYb3hBSVdWZWZpSWlJaUlpSWlKaUNEY0VFbDRJSklpSWlJdDJoWUlLSWlIVGFaMmVhM1JNQXRoZkJmazA3MEdNMkErN0pnU2ZYd1BLc3h1MzFBZmpkUWZqa09qaDR5YnI2UkVSRVJFUkVSQVNDZFdaclE1dmJiWEVsSWlJaUlnT1RnZ2tpSXRKcEkyTGhmV01iMTMrNTEreWVJRDJYNUladnptODV2VU5oRlh4MUkvekhkcmhTYjExOUlpSWlJaUlpSWtOWmVDb0hsNElKSWlJaUl0MmhZSUtJaUhUSncxTWJweDA0V3ducnoxcGJ6MkRUTUwzRDU2NlozbUhqT2Zqb1duZzZEendCNitvVEVSRVJFUkVSR1lxQzlmV2F4a0ZFUkVTa0J4Uk1FQkdSTG9tTGdJOU1hVngvL0NEVSs2MnJaekN5R1hCdmE5TTcrT0dKdzJaQVljTlpVTE1LRVJFUkVSRVJrZXNqV0YrdmFSeEVSRVJFZWtEQkJCRVI2Yko3eHNPd0tITzUzQVBQSHJXMm5zR3FZWHFIeDFiQXhLVEc3YVYxOE1PZDhLbDFjT0NTZGZXSmlJaUlpSWlJREJWQmowY2RFMFJFUkVSNlFNRUVFUkhwTW9jTlBqMmpjZjJ2UitGeW5YWDFESFlUa3VDWEsrQzdpMkZFYk9QMnM1WHd0WTN3clMxUVdHVmRmU0lpSWlJaUlpS0RYZERuVnpCQlJFUkVwQWNVVEJBUmtXNVpPaEltSjV2THZpRDgvcUMxOVF3Rmk0ZkQ0NnZoUzdNaG9jbTVrTzFGOElsMThMTTlaZ2NMRVJFUkVSRVJFZWxkSVo4WHcrR3d1Z3dSRVJHUkFVdkJCQkVSNmJZdnptNWNmak1mVHBSWlY4dFFZVGZnem5IdzU5dmhvY25nc3B2Ymd5RjQ1UlE4OUJvOGN3UzhBV3ZyRkJFUkVSRVJFUmxNZ2o0Zk5tZUUxV1dJaUlpSURGZ0tKb2lJU0xlTlQ0UmJSald1LzJLdmRiVU1OVzRIUER6VkRDaXNHUU0ydzl4ZTU0Yy9IRElEQ3ErZE5nTUxJaUlpSWlJaUl0SXpJWjhQdzZtT0NTSWlJaUxkcFdDQ2lJajB5R2RtZ1BQcXZ5WjVwYkQxdkxYMUREVXdXQWhDQUFBZ0FFbEVRVlNKYnZqcUhQamRLbk9xaHdhbDlmRGZ1K0hqcjhQbUF1dnFFeEVSRVJFUkVSa016R0NDT2lhSWlJaUlkSmVDQ1NJaTBpTXBrWEJ2VHVQNnIvZUJQMmhkUFVOVlZoeDhkekg4NUdhWW1OUzQvWHcxZlA4OStOd2I4T1JocVBGWlY2T0lpSWlJaUlqSVFHVk81ZUMwdWd3UkVSR1JBVXZCQkJFUjZiR1BUSVlFbDdsY1hBc3ZuclMybnFGc1JocjhjZ1g4NkdhWW10SzQvVVFaL0RrUFB2aUtPZFZEdFFJS0lpSWlJaUlpSXAwVzh2c3hGRXdRRVJFUjZUWUZFMFJFcE1mY0RuaDRhdVA2SHc5RHBkZTZlZ1JtcGNGUGw4RVBiaks3S1RTbzg4TXpSOHlBd3U4UDZ2Y2tJaUlpSWlJaTBobWhZRUFkRTBSRVJFUjZRTUVFRVJIcEZiZVBnUkV4NW5LdEgvNlVhMjA5WXBxYkRyOWJCVis1QWFLYm5EK3A5OE96UitHQmwrRTNCNkRjWTEyTklpSWlJaUlpSXYxZU1LU09DU0lpSWlJOW9HQ0NpSWowQ3BzQlg1amR1UDdTU1Npc3NxNGVhV1F6NEk2eDhOZjN3U1BUSWQ3VmVKOHZDTThkZ3dkZmhWL3ZoN0o2NitvVUVSRVJFUkVSNmE5Q2dRQ0d3MkYxR1NJaUlpSURsb0lKSWlMU2ErYW13NHcwY3prWWd2L2ViVzA5MHB6YkFSK2NDTS9jQVorZENZbnV4dnU4QWZqSGNUT2c4Ris3NFh5MWRYV0tpSWlJaUlpSTlEZWhVQkREYnJlNkRCRVJFWkVCUzhFRUVSSHBWWS9PQXVQcThvRkw4RWErcGVWSUsxeDJ1Qy9IRENoOGNUYWtSRGJlNXd2QzJ0UHc4RnI0MWxZNGVNbTZPa1ZFUkVSRVJFVDZqVUJBd1FRUkVSR1JIbEF3UVVSRWV0WG9lTGhyZk9QNnIvZEJwZGU2ZXFSdFRodThmeHo4K1hiNHlnMHdMS3I1L2RzdndGYzN3aGZlaEUwRlpoY01FUkVSRVJFUmthRW9GQXdwbUNBaUlpTFNBd29taUloSXIzdGtldU5WK0pWZWVHeWZ0ZlZJK3h3MnVHTXMvT2wyK1BvOEdCN1QvUDVqVitEL3ZBY1B2UVl2bklENmdEVjFpb2lJaUlpSWlGZ2xwSTRKSWlJaUlqMmlZSUtJaVBRNmx4MitOcmR4L2ExOE9GQmlYVDNTT1RZRFZtWERFN2ZCZHhiQjVPVG05eGZYbWlHVEQ3NE1qeCtDSy9YVzFDa2lJaUlpSWlKeTNZV0NDaWFJaUlpSTlJQ0NDU0lpMGlmbXBzT3lVWTNyUDlvRkhsMXBQeURZRExoeEJQeDhPVHkyQXBhT05MYzFxUGJCWDQ3QWc2L0NqM1pDUVpWMXRZcUlpSWlJaUloY0Y2RVFodDFoZFJVaUlpSWlBNWFDQ1NJaTBtY2VuUTNSVG5QNVlnMDhjZGphZXFUckppVEJ2eTJFcCsrQSszSWdxc2s1R0g4UTFwK0ZqNzhPWDlzRW13dk1iU0lpSWlJaUlpS0RUU2dVQXJ0T3A0dUlpSWgwbHo1SmlZaEluNG1MZ0MvTWFseC8vamdjTDdPdUh1bSsxRWo0N0V6NDY1M20xMkZSemU4L1VBTGZmdzgrK0FyODRaQTU3WU9JaUlpSWlJaklvQkVLWWRoME9sMUVSRVNrdTR4UUtCU3l1Z2dSRVJuY3ZyWVJEbHd5bDdQajRIOVdOWjhhUUFhZVlBaTJGTUp6eCtGSWFjdjdEV0J1QnR3NUZ1Wmw2UGN0UW5rNW9jdVhvYTRPd3pEQTQ3RzZJaEVSRVJFUlM0VWlJaUFVSWhRVlJTZzVHU00rSHNNd3pNL0wvZENPcFRlU2RQUE5qUC91OTYwdVJVUkVSR1JBMHFSWUlpTFM1LzU1SG54eUhYZ0RjTFlTL240TUhwaG9kVlhTRXpZRGxvNDBiOGV1d0t1bjRPMXo0QW1ZOTRlQW5VWG1MUzBLMW93eGIwbHVTOHNXc2NhcFUxQlZoUkVJV0YySmlJaUlpRWkvWVhpOTV0ZUtDb0pWVlFTam93bG1aK053T0xEMTE4NEUvVFEwSVNJaUlqSVE5Tk5QZUNJaU1waGtSTVBIcGphdVA1VUxSVFhXMVNPOWEwSVNmRzB1L08xT2VIUVdaTVUxdjcra0ZwNDhiRTd6OEwxdHNMZlltanBGTEpHYkMrWGxvRkNDaUlpSWlFaWJiTUVnOXFvcU9IS0V1cm82QXYzeDgzTW9oSUdDQ1NJaUlpTGRwV0NDaUloY0YvZmx3UGhFYzlrYmdCL3Z0TFllNlgzUlRyaHJQRHkrR242NkRKYVBBbWVUVHhyQkVMeFRDTi9ZREErOVpnWlVpbXV0cTFla3o1MDZCZlgxVmxjaElpSWlJaklnR0lEVDd5ZDAralRWMWRYOUxwd1FDb1hVTVVGRVJFU2tCeFJNRUJHUjY4Sm13RGZtbVY4QkRseUNEV2V0clVuNnp0UVUrT1lDK091ZDhPa1prQm5UL1A2aUd2aFRMbno0VmZqeTIrWlVFTFYrYTJvVjZSTmxaVkJWWlhVVklpSWlJaUlEaWdHNHZWN3FMbDdFNC9FUURBYXRMaW5NTUF3RkUwUkVSRVI2UU1FRUVSRzVia2JIbTUwVEd2eG1QMVI2cmF0SCtsNWNCTncvQVo1YUF6OWNDamVPYUF5bk5NaTlERC9kQS9lK2FFNzFzUDJDMlYxQlpFQzdmRm5UTjRpSWlJaUlkSU1EaUtxcG9iS3lzdDkxVFJBUkVSR1I3bk5ZWFlDSWlBd3REMDgxMi9sZnJERkRDWS90TmErc2w4SE5BR1lQTTI4VkhuZ3pIOTQ0Q3lmTEcvZnhCYzNYeGp1RmtPQ0NaVm13TWh2R0pWaFd0a2kzaGVycU5QdXNpSWlJaUVnM3VVTWhpcXVxaUkrUHgrRndtTjBLK29OK1VvYUlpSWpJUUtTT0NTSWljbDI1N1BEMXVZM3JiNTJEWFJldHEwZXV2M2dYM0pzRHYxa0pqNjgyT3lva3U1dnZVKzZCNTQvRFp6ZkF4MStIcHc1RGZxVTE5WXAwUzM4NWNTb2lJaUlpTWdDRkFKL1BoOWZySlJUcUp5MzFES1AvQkNSRVJFUkVCaUFGRTBSRTVMcWJrV1plQ2QvZ0o3dkFvKzZNUTFKV0hIeDZCdnpsZmZDRG0yRFpLRE84MGxSQkZmd3BEejY1enJ6OU1SY0txNjJwVjZTekRLL21xUkVSRVJFUjZTNFhFQWdFOEhxOUJJTkJxOHN4S1pNZ0lpSWkwaU9heWtGRVJDengrVm13L1lJNW5jUGxPbmppRUh4MnB0VlZpVlZzQnN4Tk4yOTFmdGhjWUU3MWNPQlM4LzN5SzgxZ3doOXp6VkREelNQaGxpd1lFV05OM1NJaUlpSWlJdEkzUXFFUWZyKy8vM1JNQUVMQi9sT0xpSWlJeUVDampna2lJbUtKR0NjOE9ydHgvZmtUY0x6TXVucWsvNGgwd09yUjhKTmI0Sms3NE9OVFd3OGU1RmZDVTdud3NiWHd5RHI0Y3g1Y1VDY0ZFUkVSRVJFUjZTdjlLQ1FoSWlJaU10QW9tQ0FpSXBaWk5ncm1wSnZMd1JEOGNJZjVWYVJCV2hSOGVESTh1UVorc3hJZW5BUWpZbHZ1ZDdZU25qd01IMTBMbjFvUFR5dWtJQ0lpSWlJaU11RDFwMjRKR0lhQ0NTSWlJaUk5b0trY1JFVEVVbCtiQ3crdkJXL0FIRnorK3pGNFlLTFZWVWwvTkM3QnZIMWltdmxhZWFjQXRoVENtWXJtKzUycE1HOVBISVpSc1RBL0V4Wmt3dFFVc0d0T1VCRVJFUkVSRWVtbUVBb21pSWlJaUhTWGdna2lJbUtwMUVoNFpCcjhhcis1L2xRdTNEUVNNcUt0clV2NnQrdzR5SjRDSDUxaWRrYllWR0FHRlU2V045L3ZYQldjTzJZR1hxS2RjTU13TTZRd1B3UGlYZGJVTGlJaUlpSWlJZ09QWWJPcFk0S0lpSWhJRHlpWUlDSWlscnM3Qjk3SWh4TmxadWVFLzNnUGZyNGNiTHE2WFRvaE04YWM0dUhCU1ZCU2E0WVV0aFRDa2RMbSs5WDQ0SjFDOHdZd0lRa1daSmdkRmNZbmdsNXVJaUlpSWlJaTBpWkQvMnNVRVJFUjZRa0ZFMFJFeEhJRzhLOEw0RlByd1JlRW8xZmdUN253OEZTcks1T0JKaTBLN3A5ZzNzcnFZWHNSYkw4QWU0cWgzdDk4MzJOWHpOdFR1WkRvTnJzb3pNK0FPZWtRcVU5SUlpSWlJaUlpMG9SaHFHT0NpSWlJU0Uvb3RMdUlpUFFMSTJMaGk3UGh2M2FiNjMvT2cxbkRZSHFxdFhYSndKWG9odHRHbXpkL0VBNWVNb01LT3k3QStlcm0rNWJWdzdvejVzMXVtTjBVWmcrRFdXa3dPUVdjTm11K0J4RVJFUkVSRWVrbk5KV0RpSWlJU0k4b21DQWlJdjNHbWpHdzY2TFpoajhFZlA4OStNTnFpSTJ3dWpJWjZCdzJNMmd3ZXhoOGZpWVVWcHNCaFIxRlptREJIMnpjTnhDQ3ZGTHo5dWM4TTVRd0pjVU1LY3dhWm9ZVzdPcmdLU0lpSWlJaU1xUVlOb09RZ2draUlpSWkzYVpnZ29pSTlDdGZud2RIUytGU25Ya1YrLy9iQWY5eG85VlZ5V0F6SWdaRzVNQzlPZVlVRDd1TEc0TUtWK3FiNytzTHd2NFM4L2JFWVhBN1lGcksxWTRLdzJCTVBOZ1VWQkFSRVJFUkVSbmMxREZCUkVSRXBFY1VUQkFSa1g0bHlnSGZYZ1JmZXN2c21yQ2pDRjQrQ1hlT3M3b3lHYXpjRGxneTNMd0JuS21BZmNXd3I4VHNwbERqYTc1L3ZkL3M3TEhyb3JrZTdZVEp5V1pYaGFrcE1Da1pYUGJyK3oySWlJaUlpSWhJM3pJTUc2RmdzT01kUlVSRVJLUlZDaWFJaUVpL015a1pIcG9DZjh3MTEzKzlINmFsd3VoNGErdVNvV0YwdkhtN0p3ZUNJVGhSWm9ZVTloWkQ3bVh3QkpydlgrTnJIbFN3R1RBMndRd3BURWt4dXlza1IxNy83ME5FUkVSRVJFUjZrYzBHQ2lhSWlJaUlkSnVDQ1NJaTBpOTlaRExzTElLalY4eFcrdDk5Ri81bkZVVG9TblM1am13R1RFZ3lieCtjYUw0V2o1U2FRWVY5eGVaeTRKcE9uZzFoaGhObDhNSUpjMXRhVkdOSGhTa3BtdjVCUkVSRVJFUmt3REVNZFV3UUVSRVI2UUVGRTBSRXBGK3lHZWFVRHA5Y0IzVitLS3lHWCsySHI5eGdkV1V5bERsdE1EM1Z2RDA4QmJ3Qk16eHorTExaVFNIM01sVDdXajZ1cEJaS3pzSEdjK2E2Mnc1akV5RW5FY1luUWs0U2pJcFZXRUVHam0zSGpqRnArSEFTWTJJNnRmKzYvZnNwcmFyQ01BenVuRE9IR0xlN1QrbzZkZkVpbDZxcUdEZHNHQ2x4Y1gzeUhIMmgzdXVsenVzRklDRTZHc1BvdlRlRDBxb3FxdXZyQVhEYTdXUW1KZlhhc2Z1emQvTHk4QVVDak0vSVlGUktTb3Y3ejVhVWNQVENCU0ljRHBaTm5XcEJoWVBYb1hQbnlFNU5KVGF5YysyQ2dzRWdCL0x6eWNuSUlMcVAzaHV1VlYxZnozdkhqN05pMnJSZS9YdnJENnJyNjlsLzlpd0E4OGVOdytuby9HbWZxcm82OWwxOTdNeXNMT0tpb3Zxa1Joa1lTaW9xdUZoZXp1aTB0RTcvUFV2dnFLeXRwYUsyRm9EaFNVblliTFplZnc2UHo0Zkw2V3oxdnVMeWN0NDZmSmpGRXlhUWxacmE3bkUyNStXUkhCdkwxSkVqZTczRy9zaXdxMk9DaUlpSVNFOG9tQ0FpSXYxV1doUjhmUjU4YjV1NS91b3BXSkFKQ3pLc3JVdWtRWVM5TWFnQUVBTE9WWm9CaFlhd3d2bnFsbytyRHpRR0dScTQ3T1lVRURsSmpZR0ZyRGlGRmFUL0tTb3I0NC92dkFQQSsrZk00YlpaczlyZC85aUZDN3k0YXhkZ0RvemZNWHQybjlXMi91QkJEdWJuQS9EdGUrOGRNSVB3Ynh3NnhHdDc5d0x3NDRjZTZyWGdSbUZwS1Q5NjVSVThQak14ZGZ2czJRUG1aOUpUTCszZVRZM0h3NzN6NTdjYVREaHg4U0l2N3RwRnRNdlZaOEdFeXRyYWRnZDJMMWRXc3UzNGNXNmVQSG5RREFCZnJxemtzZlhyQVppWm5jMW5iNzIxdzhjY0x5cml0MisrQ2NDYVdiTzRjODZjUHExeDk2bFQvSG5MRnVwOVBnTEJJS3RuenV6VDU3dmVTcXVxK1BPV0xRQk1IeldxUzhHRVM1V1ZQTE4xS3dDWmlZbUQ1blU1R05WNlBEeTFlVE4zeloxTFJtSmluenpIbTRjTzhjNlJJd0I4ZnVWS3BtZGw5ZnB6RE1YM3ljN1ltSnZMNi92M0EvREREMys0VjcvM2hyOXpmekRJVjIrL3ZVVTRLeFFLOGFzTkd5aXVxS0Nrc3BLdnJGblQ1ckdLeTh2NTIzdnZFUWdHdVdITUdENjFmSG12MWRsZkdUYTdPaWFJaUlpSTlJQ0NDU0lpMHEvZE5BTFdqSUcxcDgzMS83Y2QvbkFiSkYyZkMrcEV1c1RBREJOa3habXZXNEJLTHh5NjFCaFdPRkZtVGdseExVOEE4a3JOV3dPRkZlUktkVFgvL3ZlL2Q3amZBNHNXc1hqQ2hHYmJmcmx1SFdkS1NqcjFQUC81NFEvanNIZHVycHlHZ1grQU1jT0d0YnR2TUJqa2IrKzlGMTczQlFJOHZYVXJuMXU1c2xQUDFSVTE5ZlhrRmhTRTZ4b3FBL0J0cWF5dDViSDE2OE9oQklCTnVibk1IemVPdFBqNGJoMnpyTHFhZ3RMU2puZnNaWk9HRCsvUzRHcC9jS1N3a0Yrc1c4ZU1yQ3hXelpoQmRscGFzL3RQWGJ6SWoxNTVCUUM3emNidDNRanNuQzR1NXFkcjEvWkt2WjJ4TUNlSER5MWUzTzQrTzArZENpK1B2dVo3Ymt2REZmb0E0OUxUdTFkY0YyUW1KdUlMQkFCNGVmZHVwbzRjeVlqazVHNGZ6K1B6OGVzMzN1aHd2eld6WnBHVE1ialR0WmNySzl2dFZyTTVMNDkvN05qUks4KzFaT0pFN2wrNHNGZU8xZHZXNzkvUGk3dDNkL3Z4TjAyYTFPN2ZXakFZNUhkdnZjV1I4K2ZKS3l6a20zZmQxZXYvNXZrREFYYWZOdjhEbGhnZDNTZFh3dy9WOTBtckZaV1ZjZVQ4ZVFBMkhEeklxaGt6bXQxdkdBWnJaczNpaVUyYk9IcitQRWZQbjJmaThPR3RIdXZaYmRzSVhCMmtuejl1WE44VzNrOFlkcnM2Sm9pSWlJajB3TUE2dXlNaUlrUFNvN1BnWUlrNW5VTzFENzcvSHZ6a1pnM095c0FRRndHTGg1czNNRU1KWnlyZytCVXpwSERzQ3B5dEJIOG53d3BPRzR5S2crdzR5SXFIN0hoek9UMWFmeE9EVVNnVXd1djNkN2hmb0pVVHBIVmVMelVlVDZlZnA3TU9ualBuSkltTmpHUjhCNE9JVzQ0ZTVmeVZLd0JNR1RHQzNNSkNEdVRucyt2VUtlYU9IZHZwNSt5TXJVZVBobjhPTjAyYTFLdkg5Z2NDN0dveTROcVIrZVBHOVVuYjVjN3lCd0w4NXMwM0thdXBBU0FuSTRNVEZ5OVM0L0h3aTNYcitKZjN2NzliWFJtT1hyakFVNXMzOTNhNUhmcVBEMzZRNU5qWTYvNjhQZkhTN3QwRVF5SDJuVDNMd3B5Y0Z2ZVBHVGFNeE9ob3ltcHEySnlYeDhycDA3c2N2Z2gyOHYyaHQvaXZEdWEzSlJRS3NmM0VDY0RzanJMa21yQlVXNDlwbUhZZ05qS1NpWm1aUFMrMEE1bEpTZHcrYXhZdjc5bERNQlRpeWMyYitlWmRkMkh2NXQ5c0lCams2TlZCdnZZc3pzbWhxS3lNSDd6NFlyZWVwNm1QTFYzSzdERmp1dlNZc3lVbC9PWnFaNHEyTlAwZC8rYU5Oem9Nck1XNjNmenJQZmNBc1BmMGFmNndhUk8zelp6WjVnQ3lQeERvdGRlczd6cSs5cnNxaFBuYWRqbWRwSFpoV3FHeTZtcHFQQjZDSFF4Ni9uMzc5dkRBOG95c3JENEo0aDNNejZmMjZtZUk1ZE9tOWNtL2FVUGhmZElmQ0hUcE0xYURZSlBIK0FLQmJyM2VIWFo3cTFQVlRNL0tZc0g0OFd3L2NZSlg5dXhoUmxZVzZRa0p6ZmFaTjI0Y3IrN2R5NlhLU3RidDM5OXFNR0hIaVJQaDErSE5reWYzU1VlTi9zaXcyOVF4UVVSRVJLUUhGRXdRRVpGK0w4SU8zMWtNbjN2REhMdzlkQW1lem9PSHBsaGRtVWpYT1cxbTk0T2NKbDEzdXhKVzhBWGhWTGw1YXlyQ0RxTmlyNFlWNHE0R0Z1TE53SUx5Q29QRGc0c1hON3VhT0JnSzhYK2VmNzdEeDQwWk5vd2JKMDVzc2YxNFVSSHZIVC9lcFJxcTYrczVmYlVMdzZ6czdIWUhLaTVjdVJLK01qWW5JNE5IVjYvbWwrdlhrMXRRd0xQdnZzdllZY05JaW9ucDhEbmZ5Y3NMWDkzY25rMTVlZUhsOHBvYTNqcDBxTVBIZEdSaFRnNVJMaGYxUGwrWEJ1Um5qeDZOeTZKZ1FqQVk1TWxObXpoZFhBekE1QkVqK01LcVZXdzRjSUNYZHUvbVVtVWx2OXF3Z1g5YXM2YkxBengybTQySWJuUXVDQVNEemNJekRyc2RXeXVESlcxcGJXQ2xQenVRbjgvWlM1Y0Fzd05BYTRNMWhtRnc4NVFwdkxCeko1VjFkYng5K0RDcnVqaWxRRXBzTEI5WXNLQlhhbTVMTUJUcTlCWHV4NHVLS0ttb0FHREIrUEZFZHlMOGN1ekNoZkE4NnRjejBMTnl4Z3kybnp4SlpXMHRjOGFNNmRiQVlXdXlVbE5KYVJLaUthMnFDcjhXSEhaN3A4Tm1IV2t0ak5ZUmZ6QkkrZFd3VW1kVTE5ZDN1bzU2cjVlbnQyN0ZId2p3eXA0OU9PMTJWbDV6RmZhMUhsaTRFSGRFUktmcmFmRHN0bTNOT3NIMFo2UFQwdHB0ZzMrdHA3ZHNZY3ZSbyszdTg4cWVQV3pNelFWZ1ZFb0tEeTlkMnVwK0Y2NWNhZk4xWXJmWk9nd3pOSVNNM0U1bnAwSkdYVFZVM2lmLzVlbW5PeDBTYmN1L1B2dHN0eDczeVZ0dVlXNGJYUXp1WDdpUVErZk9VZVB4OE16V3JYejFqanVhM1c4WUJpdW1UZU12Nzc3TDhhSWlTcXVxbWdVRXk2cXJlWGFiT2QvaWlPUms3cDAvdjFzMURrZzJkVXdRRVJFUjZRa0ZFMFJFWkVBWUhRK2ZtUUdQN1RQWC81Z0xjOUpoVXZjNzc0cjBHeDJGRlk2WG1WL1BWRUNnamJFVGJ3Qk9scHUzYTQrZEdRTWpZczJ2dzJOZ2VLejVOVFZLb1lXQkpEazJ0dGxBUWtkWFZEWklpWTF0OVVyRVFERFk1V0RDcnBNbnd3TjQ3YlhzcmZONitjMmJiK0wxKzRsd09Qam9UVGRoR0FZZldiS0U3ejczSERVZUR6OWJ1NVp2M0hsbmg0T1hMKzNlM2VXVCtpL3UydFdsL2RzeVplUklvbHl1WGpuVzllQVBCSGg4NDBiMm5Ua0RtSU5pbjFteEFydk54dXFaTXpsWFdzcStNMmM0WFZ6TVkrdlg4NWxiYnlXeUN3T0Q4OGFOWTE0WFdqV0hRaUcySGozS2k3dDJVZVB4WUxmWldEVmpCbXRtemVyMDFDR3RDWFJpZ0xYaHJiTEc0NkcwcXFyRi9RMnZxUkMwZW45VENkSFJuYjZhUGhnTThsS1QxOTg5OCthMXVlL05reWV6NGNBQmFqd2UxaDA0d01LY25DN05JNTRRSGMzeWFkTTZ2WDkzK1B6K05nZmNRcUVRVlhWMTRmWE5UY0pCYzhlT3BmSnE0S0FwbDlPSnkra01yMjl0TWdnN01qbVpnc3VYTzZ3cE9UWTIvSGQ1TUQrZjM3Lzlkc2ZmU0N2OGdRQ0dZYkIyM3o3Vzd0dlhwY2QrWmMyYVZxZXl1WEhpUkpZMENZTDlkZHMyemw2NmhHRVlqRXRQeDJZWXZUSklPaW9scGN1UHlVcEo0WHYzMzkvdVBvVlhydkEvVjdzcVBMSnNXWWZQMC9CMzRZNkk0RE8zM3NyUDFxNGxFQXp5L002ZE9CME9icG5TZG9wNDdyaHgzZXJjOHR6MjdmUnNtUGY2Q1FhRFhRcFJCRHNJeUt6ZnY1L1g5dTRGekgvYlA3OXlaWnNCczUrOCttcWIvM1pHdTF6ODVLTWZCY3hPRjArMkVyeHJDTkI0L0g2KzhmVFRIZGIreGRXckdkL0pxVXFHMHZ0a2Z4WGxjdkgrT1hQWWZmbzBEeXhhMU9vK2kzSnlxS2l0NWNhSkUwbHNFaVFOaFVMODhaMTNxUE42aVhBNCtOU3laUU51dXFXZU1PeDJkVXdRRVJFUjZZR2g4OGxSUkVRR3ZMdkh3M3NYWUcreE9aRHd2VzN3K0cwUXBYL05aQkJxTGF6Z0Q1cFRtcHl0Z1B3S3M2dkMyUW80WHczQk5zNWwrNEtRWDJuZVdudU9hOE1LQ2kwTUh2NnJKMDI3Y21WNlI3WmREVEtreGNjenRvMXBIRUtoRUgvWXVERjg1ZlQ5Q3hlRzV4eFBqSW5od1NWTCtNUEdqUlJYVlBETDlldjVwOXR2Yi9jcWZKZlQyVzdIaEZBb0ZMN2ZNQXljUFJqd3ZsWnJQN203NXM1bGRTdFhiTDZ5WjA5NHdNZ0tYcitmWDIvWUVHNnJuSkdZeUtPclZvVUhnUTNENEJNMzM4eC8xOVp5dXJpWW94Y3U4TU9YWCtiUlZhdjZaSnFFVXhjdjh1eTJiUlNVbW5QUmpCMDJqSS9jZUNNWmlZa2RQTEpqbHlvcitmZS8vNzFUKzY3YnY1OTErL2UzZVgrdHg5UGgxYWpmdnZmZVRyZEtYN3R2SHhmS3lnQ1lOWHAwcTRQWERWeE9KN2ZObXNWejI3ZFQ1L1h5bDIzYitNeUtGWjE2bnY2Z3h1TnBjOER5djE1N3JkWHR0OCtlemZ0dXVNRjhmSDA5Ky9QencvYzlzV2xUcDU3M2tXWExtSE4xS3BnZXQya1BoYnJWZmFDakFlUUd1WVdGQUdTbnBoSWJHUW5RNTRPa1RkVjRQSndwS1dGR2RqWk9oNE8wK1BoMjkyL2FKU0VoT3JyRC9adkt5Y2pnb3pmZEZQNDkvblhiTm1MZDd2RHZhaWc2WGxURWw1OThzc2ZIQ1lWQ3ZMaHJGK3NQSE9EL3MzZmY4VTJkOS83QVAwZlRHMC9BQzlzWWd4ZGdNTXRzYkRZaHEwblQ1Q1p0MDR5T216YnB1TDBqdmJlOTk5ZVZ0dmUyVGRLVk5tMUdtelpOR2dJRU1Ic1lnMW5HZ0FFYmc3RXgzdHZHUSt1YzN4K1NEckl0eVpKc0k0L1ArL1h5eTVaMHp0RmpXVG9DUFovbit3V0FFSDkvZkgzTEZnVDcrdy81MkNaUmRQb2FjclhLaHpzMVJ5YlNlZkxyVzdaNGRJNDVldVdLL0crdXIyN2M2RkdJeDlwRzVJMERCMUJjVlRYZ2RrbVNJQWdDWHRtKzNlbHhEdlNyUUdYNzd5NkR5WVFmYk50bWQ3OEFIeC84OFBISDNSNzNhTWRnQWhFUkVkSFFjQ3FIaUlqR2xKZVhBTS91QlZwN2djWWU0S2VuZ2UvYVgrUkJOTzZvRkpZMkRVRUFZdTllYnhTQnFrNXpTTUVhVnFoc0IycTZIQWNXQU9laEJaVUNpUEExQnhRaS9JQXBmbmQvbm16NUNsQVAzSTlHajlZN2R3Q1l5ekFQaDl2TnpmSWs4MUk3RlJnQTh5ckl0NDhleGFWYnR3QUFPZW5wZlZZUEErWlY5dzN0N2Zpa3NCQTNHeHJ3NjMzNzhIeE9qc1BLQklOOXFMMy80a1Y1cGVMRGl4WmgzWnc1YnYxZUkrVnlWWlZMTFNnQW9LN3RicW1UNGx1MytwUTNEL0gzUjF4RWhOUDl1M1U2L0dydlh0eXd0RytJRGczRmk1czJEYWhHb1ZhcDhNS0dEZmpGN3QyNDFkU0UydFpXL0hqN2R2enordldJbnp6WjFWL05xZkw2ZXV3K2YxNmVCRkVybFZBcGxlalc2M0c4cEFTUFptVUJBTGFkUGcyZHdZQjVDUWxJbWpyMW5wWHdIMG1WalkzeXludXRXbzFQT1ZrRmJKV2Rsb1lUcGFXb2FXM0YrWnMza1Y5YWltVWpVRFo5TkRwZVVqS2dIN3NySEZXdldKMmFpaWx1VEtTNzYxWnpzMXRWWnBvNk91U0ExdXpZMkVHMkhobS8zTE1IblQwOStOYldyVWlZUEJrZDNkMm9ibWx4dUgyZFpieUErZms4V0YvN2xKaVlQcGNYSnlXaHFiTVRPOCtkQXdDOGRmUW9ndno4TU5QRmxmVGpUWkN2TDFMN1BVYk9sRGMweU04Wks2UEpoTGVQSHNXWkd6Y0EzQTBsdUJvbysveXFWY2ljUGgwQVVGUlppVGNkVkJqeFVhdnh3c2FOTG84Vk1ML25Pd29oT1RMUnpwTXhZWjZWOTV0a1V4VWlOaXpNclNvUi9lbU54bUZwSVdPUHMrREtXR201NGk1Qm9ZQTBUbjgzSWlJaW9udUJ3UVFpSWhwVEptbUIvOHdDdm5IWWZEbnZOdkRKRGVDK2lic1lpd2dxaGJuZFNVSy8rUmlEQ056cU1JY1ZLdHZ2QmhkcTd3eStzczBvQXJWZDVpOUhmRlRBWk4rK1lZVUltKzlUL2MxVkdlamU2OVhyMFdsWitSbytUS3ZoODB0TDVaL3RUVEwxYnlPUUhodUxSeHlVTEw4dk14TXRkKzdneExWcktLbXV4ZyszYmNOWDFxOTNlVlc2VmV1ZE8vakVVcVZneXFSSnlFNVBkMnYva2ZSdVhwNWIvZHl0K3BmVXpwdytIYy9sNURqY3ZxS2hBYjgvZEVodVI1QTRaUXIrZWNNR2gwRVBQNjBXTDIzZWpGZjM3RUZGWXlNNmUzcndzMDgrd1gzejUyUDluRGtlQndSS2EycXdwNmdJSlphS0RRQXdMejRlajJabDRiZjc5K05XVXhPbVdpYU5XKy9jd2Y2TEZ5RktFbzVjdVFKL3JSYnpFeEt3SURFUk15TWpJYmhSNWVOenExWWh5azRWaHAvdjJvVmVnd0haNmVsMjI0NmN1bjRkaDRxTDRhTlc0K3RidGd5NHZhYTFGVy9iS1cvdWlNRm94RnRIajhvcjZUKzFlTEZjS2NRWmhVS0JKMWVzd005MjdvUW9TZmhyZmo2aVFrS1E0Q1FvWWpTWmtIZjFxc3RqODhUMEtWTUdEY1RZc3Y3OTdPblY2L0hPc1dOOXJqT2FURGhZWEF6QXZETC8yZXhzcDhjdnZIa1RoeXpiTzJvRE1qY3VyczlFdWM1ZzZOTTJ3cEhPbmg1SWtnU2xRdUcwdGN5WjY5ZmRDaWJZcmxDZUV4Zm44bjZldUZ4VmhjS2JONUVhRTlQbm5CL2s2NHUycmk3ODdzQUJ2UHpRUXlpdHFjR2Jodys3ZE13UENnb0czZWEzenowMzRMck44K2JoVmxNVExsUld3bWd5NGRkNzkrTGI5OS92OXZsOVBJZ0tEY1huVjY5MmVmdS81T1gxQ1NiVXRyYmlENGNPeVdHUzZOQlFmSFhqUnJjcUpTZ1ZDcm5NdnJPV05FcUZBak1jVkVKeXhOV1dVbFlUL1R6cExaL095cElyMWRqemoxT25jSzIyRm1xbEVzL2w1UFFKUlZpckt0aXlWblB3VWF2eGhUVnIrbXh2eTlVV1NHT09Vc2xnQWhFUkVkRVFNSmhBUkVSanpwd0k0TEZrNEgxTFcrSmZuUWN5SmdNeHcxK0ptbWhNVXl1QXhHRHpseTJEQ05SYlFnZTFkNEE2bTU5cnU0QXVGejlyNnpVQ3R6ck5YNDc0cW9CZ0xSRHNZdzRXQldzZGZQY0JRbjBZWkJndXA2NWZoMlQ1NE45WmlXUlg5ZXIxS0NncmMzcjdHd2NQNG9xbGJIbFNaQ1NleThseE9zSDg1SW9WTUlraVRsMi9qcWJPVHZ4NCszWThzWHc1RnMrWTRmTEU5TjlPbkpCWDVIMDZLMnY4ZmdodWh5UkpPRmhjakk5T25aSW5lZEpqWS9IRnRXc0g3ZlhzcDlYaW0vZmRoejhjT2lSUEhuNTg1Z3pPM0dQcDRRZ0FBQ0FBU1VSQlZMaUJwMWFzY0xsNlFtZFBEd3JLeW5DOHBBVDFOcE5wc1dGaGVIalJvZ0dycWExMFJpTXlwMDlIVVVVRkRDWVR1blE2NUpXVUlLK2tCRUcrdmxpUW1JZ2xTVW1EOXJjSHpJRVVleE5EMXVlQ280b1QxMnByNWUzczNlNXU2ZTIvNXVlajFsS2FQQ1U2R2l0VFVsemVkL3FVS2RpYW1ZbnRaOC9DYURMaDlkeGNmR3ZyVm9kdEwvUkdJOTQvZWRLdDhibnIvZ1VMM0pwd2l3d0p3ZnlFQkx1MzJiWUhzRHB4N1JvNmVub0FBQnZtemgxMFFyU2lvVUgrV2VYQzY5eGdOT0lIMjdaaGNsQVE3bCt3d09sejZUL2ZmeCs5QmdObVRKMktiMjNkT3VpeFhXVU5Kb1Q0KzN1OGF0cFZOeHNha0Y5YUNxVkNnWENibGVTZlc3VUtyKzdaZzdhdUx2eng4R0dzbnpzWGlVN2VFM29OQm5rU1BDb2tCTDQyMVZ0Y0pRZ0NubDY5R2ovNitHUFV0N2NqMk4vZm8rT01CNklvdXJWcTNMWkZTRU43TzM2NGJadGNlU2MxSmdiUDVlUU1lQ3lybXBxZ1Vha3dKYmpmUC9aR29ZbDhudXpzNmNFRm05WTFnN0ZXcUFLQTB6ZHV1Rno5S3RqUEQrblRwdlc1emxsTGxvOHNvUVFBK1B6cTFYS0lxckt4RWJrWExrQm5NT0JybXpiMTJlZnhaY3RRMGRpSW10WldmSFQ2Tkw2eFpjdVFLanFNTllKU0NjbURhajlFUkVSRVpNWmdBaEVSalVsZm1BMmNxd091dDVrbldiK1hEL3htUFNjMWlWeWhWcGlEUEk3Q1BKMTZjMENoemlhc1lBMHdWTjl4Nzc1NmpPWXZaNVVYYkdtVWQ4TUtRUm9nVUFNRVdMNzdxODN0STZ5WHJUOEhxTTNiajNkSHIxN0ZSVXVMQkdkMEJvTzhFam5FMzkvaGlrTGJEN203OVhwTWNqS1pmZlRxVmZUbzlYWnZ1OW5RZ0RjUEhVS1RaY1YrV213c3Z1VEM1TGhDb2NEVGE5WWdMREFRdTgrZmg5NW94RnRIanVESTVjdjRkRmJXb0lHS2dtdlg1QS81SjArYUJJUEpoS0tLQ3FmN0RHYkcxS2tlOVhHMjUzdVBQT0p5SC9xOUZ5N0l2Y08vLzloamZhb2QyRnNkM3RuVGczZU9IWk5iWmdEQXlwUVVmR2JwVXBjckhxaFZLbnhwM1RwOFVsaUkzZWZQUTVJa1ZMZTA0SlVkTzdBeUpRV2JNakxzcnNydDBldFJYRldGd3ZKeVhLaXM3UE03eG9TRllXdG1KdVlPc2pwOGFuQXduc25PaHM1Z1FPSE5temg1N1pvOE1kTFIwNE5EeGNVNFZGeU15SkFRTEowNUUwdVNraERvNit2UzcrVU51d29MNVY3Z1BtbzFQcnR5cGR2SDJKaVJnZktHQmx5NmRRdGRPaDErc1hzM1h0cTgyZTZrbXlBSURxc0dEQmVGRzFVcjNLVTNHdVZTN2tHK3ZsanVRa2wyMjFlUzdlL3VxOUhJay82MkxWQU9GUmVqb2IwZERlM3RLSzZxUWtaOFBCNVlzTURoNDJuNzNSRS9yVmErTCswZzV6ZWR3WUNTbWhvQUkxOHRBUUJhTGRWWlFnTUMrbHdmNk9PRHAxZXZ4aTkyNzRaU29VQkNSQVQrNWY3N0hSNm52TDRlUDlteEF3RHd4UExsYnErZ3QvTFJhUENsZGV2dy9zbVRlQzQ3MjJrbGl2SHNXbTB0WG56ckxZLzJuVHhwRWpabFpHQm5ZU0cyWm1aaVUwYkdnT2RvVzFjWFh0KzdGM3FqRWM5bVp5UE5TeTFEWERIUno1T05IUjM0YzE2ZVIvZnpvUXZWUzZ5U282TUhCQlBza1NRSjI4K2V4YjZMRndFQUR5NWNLTGY4QU16bmFXc0ZyTkthR3N5S2lwSnZVNnRVK09MYXRYaGx4dzdVdGJYaGZ6LzVCRjlhdDg1aFNHUzhFVlFxQmhPSWlJaUlob0RCQkNJaUdwT1VBdkRkWmNCenVVQ3Z5VnllL2pkRndOZm1lM3RrUkdOZm9HWGlmNmFEenhlYmU0R21icUNoRzJqcUFSb3RQemYzQWcxZFFIMjM1L2V0TjVtUDFlREJNWHhVUUtCTldFR2pOSDlwbFhkL1ZpdnUvcXl4L2RteW5YeTdBbEFvek9jYXBRQW9GZjIrTy9sWk0wS2ZnMTkwWWFXZEpFbDQrK2hSdVJUMHVqbHpIRTYyMmZhbmZ2UFFJY3hMU0lBa1NUQVlqUWowOWNWU3kyU2h3V2pFd1V1WDdONVhibEVSZHA0N0owOU96NHVQeHpQWjJXNU5CdHkvWUFIQ0F3UHgxL3g4R0V3bVZEUTI0aWM3ZHVDNW5KdytINUxicW1scHdWK09INWN2TjdTMzQ3Zjc5N3Q4bjQ1ODQ3NzdocTBYdW84Yks0UnRIeThmamNaaEd3WlJGSEg0OG1Yc1BIY092WlpWdUdxbEV2KzBZZ1dXSkNXNVBVWkJFTEExTXhQVEowL0cyMGVQb3NOUzB2N29sU3M0WGxLQ1JUTm1ZTjNzMllnS0RjWEZ5a29jdm53WnBUVTFBd0lYYWJHeFdKT1doclNZR0xmYU1HalZhbVRObkltc21UUFJjdWNPQ3NyS2tGOWFLcmVscUcxdHhUOU9uY0toNG1MODhQSEgzVHIydlZKUVZvYWQ1ODRCdUx0U1BLVGY1TEFyQkVIQXM5blorTjlQUHNHdHBpYTBkM2ZqcHp0MzRzdnIxaUdwMzNQU1Y2UEI2MS80d3JDTTN4djJYcmdndHpuWk1uLytvQ0Vtb085S2N0dktLTE9pb3ZDZGh4OGVzUDI2T1hPZ1VhdXg4OXc1ZE90MEtLcW93TVhLU3F4SVNjSDltWmw5SnNxdHh4NnM0a3BhYkt6TEU3OVhidCtHMFRKeE5kdXlUMzVwS2ZURFhQNTdlWEl5MUNxVkhBd0xzUk1tU282T3hyOVlWcGFMa29SdW5jN2g4V3hYOStzTUJxZmJXcW1WU3J0L3c4aVFFTHkwZWJNcnY4YTRaUnVjc2JyVDI0dW1qZzY3bFducTI5cmtTaUlBc0huK2ZNeExTTEE3NGFzM0d2SHJmZnZRM20zK0IxTmxZK093QlJOdU5qUTRyUnFqVmFrUTYwSkZHeXVlSndHTlNuVlBKdTdEWEhoY3JTMDF6cFdYQXdBMlpXUmdZMFpHbjIyU0lpT1JIQjJOa3VwcTdDb3M3Qk5NQUlBcHdjSDQ2c2FOK01YdTNhaHZiOGVQUHY0WVQ2NVlnVVYyV2llTk53cVZDcExSNk8xaEVCRVJFWTFaRENZUUVkR1lGZWtQdkxnQWVPV1UrZktPNitZMkQ2dEg3Mklob25FaHpNZjhOY3RKdStpV1huTmdvYlVYYU5VQjdUcWdUUWUwOTFxKzYrNSsxdzNUb3FOZW8vbXJzV2Z3YlVlU1FnRDIyWjlQSDVMMDJOZytrMDRTZ09NbEpmTGw5dTV1dkhYa0NLNVdWd013bDlOZm5acnE4SGp4RVJHSURBbEJiV3NycnRYV3lpdldBV0RSakJseU1NRzI1THF0dHE0dTdMOTBDYUtsLzdDakZaMnVXRHByRnBJaUkvSE9zV01vcTYxRlNuUzB3N0x3T29NQnZ6dHdRQzV2clZRb2h0VENRWlFrZVFKeE5MdGNWWVcvbnp6WnAyVkNSRkFRY3RMVDhkN3g0M2pQSnFqaGlTVkpTZWcxR0hENituVUE1bFlHSjY5ZHc4bHIxN0F3TVJHYjU4M0Q5Ym82ZVJJMzBOY1hDeE1Uc1RvMTFXbVphRmVGQmdSZzg3eDUySlNSZ1pMcWFod3ZMVVZSUlFWTW9vaWxzMmFOeWxCQ2NWVVYzamw2Vkw3ODhLSkZtQnNmNy9IeHRHbzFYdGl3QVQvZnZSdTFyYTNvMXVudzgxMjc4S25GaTVFemUvWndESGxVcUxHVWNvOEtDY0dLNUdTWDlyR2RKRlc3RUh4U0tCUllrNWFHaFltSjJIN21ESTZYbGtLMGhHN08zTGlCLzNqd1FibTN2V2c1dG5JWW4yUFdhaTRhbFVxZTBQdm8xQ2wwdVREUjc0NkZNMmIwQ1NiWUJzNXNUUWtPeGpmZWVjZXRZNytXbSt2U2RxdFNVL0g0c21WdUhYdThTNCtOUllDUHo0Q3krdVgxOWZqWnpwMFFKUWtQTFZ3NG9ETFFqYm82MUxhMUlkS21MWU85eVd5anlZUTNEaHpBcmFZbUFPYUtPWnZuRDE4NisvWGNYS2ZQMWNpUUVIejNrVWRjT2hiUGsyWXhZV0V1UDJZanFhNnREWDg2Y2dTVmpZMEF6RlVmcnRYVzRxZVdTaW0ycktHWGE3VzFlR1g3ZHJzVklyUXFGWFFHQS9SR0kvNTQrREJPWHJ1R1I1Y3NRVlNvay84a2pIR0NTZ1hKT0x3aE15SWlJcUtKaE1FRUlpSWEwOWJGQWNXTndDN3pnZys4Y2dxWTZnOGtqOS9QUW9qR2hGQWY4NWVyNnJ1QnRuNmhoVTY5K2V1TzlidkIvUE1kZzNtYmlXWk5XbHFmMVpDaUtQWUpKcHdyTDVkRENjSCsvdmpTdW5WT3kvb0xnb0FYTm16QSt5ZFA0a1pkSFhyMGVpZ1ZDcWlVU2t5M3JPVFVHUXpZVlZnSXdEd1pZTHVhTmlRZ0FNL241T0NQaHcvajZkV3JrUklUQThCY1F2MERTOW5obnozNXBOMFMzbDI5dmZqV24vOE1BSGgweVJKa3A2Y2pJaWdJMzlpeUJjZExTcEFSSDI5M0lsb1VSZnorNE1FK2svT1BMRjZNTmVucGd6eDZqaFhldklrM0RoendlSDluSkVuQzJSczNjTHkwRkM5czJPRFN5bkI3U210cUJrd1NMazlPeGlPTEYrTldjelAwdzdCeVQ2TlM0WW5seTdGMDVreThmL0trM0FjY01LOUtqd3dKd2RiTVROeHVhY0dpeEVTa3hzUzQzRGJDSFlJZ0lDVW1CaWt4TWVqczZVRithU21XenB3NTdQY3pWS2ZLeXZEMjBhTnlVR041Y2pMV3pabGpkOXZtems2Y3ZIWU5xMUpUQjIxSkVlVG5oMjlzMllKZjdONk42cFlXaUpLRUR3b0tVRkpUZ3llV0xmTm9sZkZvODhXMWExRldXd3VsUWdHOTBZanRaODlpODd4NVRoOGIyMkNDc3lDUzNtaUV4dVoxRnVEamczOWFzUUpaTTJmaXozbDVxR2x0eFl5cFUrVlFBZ0E1NUtUeDhQVnB6NDM2ZWdEbUFJLzFkYUpWcStYN2NzUmdNa0d5aEwxY0NXQUlNSzkrYnJsajdyTTBOVGhZcmpqU2Y3dmgvUDFzdVRMT2lVS1NKT2lOUmtRRUJTSEM4aHl6ZmQrTURnMUYvT1RKS0srdngxL3o4L0hOKys3cjgxNFhFeFltVjFqUUdReFFDTUtBOXcyVEtPS05nd2RSWEZVRkFKZ2JGNGZQTEYwNklyOVBaRWdJL0d5cS8zVDI5c29WbVZ6QjgrVG9JWW9pRGhVWDQrT3paL3VFTVVWSmtzOVh6dHhzYUhEcGZxNVdWK1AvZmZRUjVpY2tZSGx5TXBLam9rWmxzSEFvQktVS2tuSDBCMXFKaUlpSVJpc0dFNGlJYU14N01ST283QUNLbXdDRENMeWNCN3l4d2J5aW00akdoaWwrNWk5MzlCcUJUbXRZUWQvMzV5NkR1YzJMM21RK0wraE41c29NZXV1WGVQZG5nODFsblFub0dhUFZXYlBUMDlIYTFZV3IxZFg0OHJwMURsZk8yZ29MRE1SWDFxOTNlUHZ1OCtmbGFna2I1czdGanJObis5eWVIQjJOSHo3K2VKOVdCSklrUWJKTVF2UXQrSCtYWk5rT050OEI4NlQwaXBRVSsvdElFdDQ2ZWxTZWpQR1duZWZPWWZmNTh3T3V0MWQxNGVTMWEzam4yREVBNXNER2huNmxrbDAxS3lvS2kyZk13S25yMXpGNTBpUTh1WHc1WmxwV1lVY0VCdUxSSlVzOE9xNnRhWmF5M01uUjBmalBoeC9HOGRKUzdENS9IbE9EZzdIY3NxcDkvZHk1SGgzN3hVMmJZQkpGdC90OUIvcjZEaWd2UFJvY3VIU3BUOC92dE5oWXB5dkdkNXc5aTFQWHJ5UDN3Z1U4dUhBaDFnNnlxamZRMXhmZjJyb1Z2OXUvSHlVMU5RQ0FTN2R1NFh1MXRYZytKMmRBdWZiS3hzWkJKN3dIa3pobHlqMmRQRXFLakVTM1RvY2ZiTnVHeG80TzNHcHF3dGUzYkhINEhMRU5Kamg3SHIyV213dEprckFwSTZQUDR6Ujl5aFI4NStHSGNiQzRHQXNURStYcmJVTTlXclY2S0w5U0gvY3ZXSUEzRHgxQ2MyY25kaFVXNHY0RkMvRER4eDhmZEwvWGMzTlJYRldGNk5CUXV5MHE3TG5WMUFSSmtoRGc0NE1BSHgrN3dRUi9IeCs4K3ZUVGJ2OGVJK25mM252UG8vMUdjNFdiMnRaVy9NOC8vdUhTdGxYTnpYanA3YmVkYmpNM0xnNWZ0bm1QTmhpTitNT2hRM0pycDluVHB1RzVuSndSQ1lrQjV1Q2Y3ZXZvVkZrWi9uVGtpRXY3OGp3NVVIVkxDMTdadm4xSVkzQW1JejRlWDFpelpzRDE1Mi9leFBheloxSFgxZ1lBOE5OcThlU0tGWmc2RE5XT3JFUkp3cUhpWXB5NGRnMlNKT0ZjZVRuT2xaZmo4NnRXWWNrb0RCY09oYUJTc21JQ0VSRVIwUkF3bUVCRVJHT2VRZ0QrWnpud3hiM21FdTd0T3VEbFk4QnJhODM5NG9sb2ZQSlJtYjhpbkMrczg0NXo5LzR1ZFFZRGtxWk9SVUpFQktwYldsRGQwdUxXL2tHK3ZuMTZYamQxZE9CZ2NURUE4MlIxV2t6TWdHQUM0SHlTY0RqOS9lUkp1YzJBcjBhREhyMytudHh2ZnlaUmROcDcyOWJDeEVSOGZPWU1PbnA2c1BmaVJheElTWUdmVnV2Ui9UNnhmRG1pUWtPUm5aYldad1Z0U0VEQXNKZXZWaWdVV0ptU2dxeWtKT2o2VldQbzZ1MUZxVTNiajVFMnowSDFERzhwdkhtenoyUmJSbnc4bnMzT2RyaUt2N3FsQmFkdjNBQmdmdTRrVFozcTB2MzRhalQ0MnFaTmVQL2tTUnk5Y2dVQUVCNFlpTVIrcGQ4QjRIY0hEc2dyNWozMTJ0TlBlMXpSdzFOK1dpMlNwazVGWTBjSGJsaFdrRCsxY3FYZGJWMXA1WEN1dkJ4bGx1Zm1hN201aUEwTHczM3o1OHRsNHhVS3hZRFYydDAyNWVwOWJWYUdEOVhDeEVRVWxwZmpmRVVGY291S3NDUXBhVmhhbnRoakxlY2Y1V0wvK3JhdXJqNkJNRTlOOHZOek9pR3VNeGh3cTZrSlNaR1JkbThmelFFRFQ2bFZLcm5pd1hDd0RSamU2ZTNGci9mdFE3bGxkZnVjdURnOG41Tnp6OTZEM2NIenBIMmlLQTVMaFNOSERIYU9YVlpiaXpjT0hwUmY4L0VSRVhndUo4ZWw4S3E3UHJ0cUZUS25UOGNIQlFXb2EydkRuR25UeGwwb0FRQUVsUnFpWVl5bW1JbUlpSWhHQVFZVGlJaG9YQWpTQUQ5Y0NmenpBZk9xNSt0dDVyWU8zOG55OXNpSWlPNk4xcTR1L0hyZlBvLzNUNCtOeFFzYk44cVhqNWVXd21neVFSQUVmR3JSSXJrVTg3MG1paUxleTgrWDIxWUUrdnJpNmRXcjhlcWVQUUNBcHM1T1hLK3I4L2o0MWhXRXJwcWZrSURaTmozRHJZb3FLdVMrOGxacWxRcnI1ODdGaHdVRjZOYnBzUC9pUlR5d2NLRkg0OVNxMWRqZ1ljVUNUNmxWcWdHVE1QWHQ3U1BXK3NLZVh6L3pqTk5nd3BYYnQ5SFkwVEhnZXFObEl2dFdVeE5PbFpVTnVOMDZtV3NVUmJ1MzJ6c21ZQTVLckVwTnhkRXJWN0FrS1FtZlhiblM2ZVRzaHdVRjhvVFE2dFJVeEVWRU9OeTJQNFZDZ2NlWExjT3NxQ2g4Y1BJa3ZyaDJMWHlHY2ZKOE9PMDVmeDc3TDE1MGU3L1BMRnVHbTQyTnFHMXRSWDVwS2VJakl1eFdUWEdsWXNLY2FkUHd5SklseUMwcXdwM2VYbFExTitNMysvZGorcFFwZUhqUklzeXdNOW5aYWFrSUE1amJQZ3luUjdPeVVGeFZCWVBKaE8xbnorSzVuSnhoUGI1Vnd1VEp1Ry8rL0VITDMxdjkrMS8vT2l6QmhCOTg1ak5PSnpjdlZGYmlqNGNQWTNWcUtoNWN1SERBYy9mSkZTdWdWYWxRMmRTRUE1Y3VBVEN2MEova1p5NmZWRlJaaVhQbDVsNXRuMSsxU3A3VS92UHg0MzNhSTR3bUVVRkJMbGU2Y0VkOVd4dGV5ODFGazZVYVJ1YjA2WGg2OWVwUkdVb0FlSjUweFgzejV5UFYwZ0xMbnJ5U0VweThkZzBBOE8zNzczZDZyRDhjT3VRd2RKRVVHWWtIRnk3RXJzSkNiTTNNUkU1Nk9oUUtCYmFkUG8yTHQyNTUvZ3ZZOGJtVks1RVdHNHZVbUJpY0xTOTNPV0F5MXJCaUFoRVJFZEhRTUpoQVJFVGpSc0lrNE9VbHdIZnp6WmVQVkFIeGs0QW5VNzA3TGlLaXNTZ3pJUUc1UlVYSVRrdERiSGc0S2hzYjNUN0dVTmU1RzR4R3ZIbjRNSW9xS2dBQVBtbzF2clp4WTUrcUF3ZUxpK1hLRHZmQ3RQQndaTmxaQWRqVTJUa2dtQUFBSzVLVHNlZjhlWFRwZERoWVhJenM5SFNYSnhCSEk2VkNBWDgzcXo0WVRDWjVsYWk3K3c3bWs4SkNwN2VmdVhFRFp5d3JjZTNSR1F3dWx5WUh6TzFHUHJOMEtSSW1UOGJpR1RPY2hpWXVWMVhoYW5VMUFDRFkzeDhQTEZqZzh2M1ltcCtRZ0xseGNRNVhHMXZObmpZTlQ2MVk0Zkp4Y3k5Y3dLRmhldTJJa3VUUlNtQ05Tb1huc3JQeG80OC9oc0Zrd3Q5T25NQzA4UEFCRTVPMnErc2RWVXhRcTFSWU8zczJWaVFuNC9EbHk4Z3RLa0t2d1lEeStucjhiT2RPdXlYRmJTZnpndjM5M1I2L002RUJBY2lhT1JQSHJsN0YrWnMzMGQ3ZExVKzZBOEN4SzFjd1krcFVSSVdHRG5xc2p1NXVWRFUzRHloUER3RFJvYUdJZHVFWS9Ta1Zpa0dmVS8ySmt1UnlwUU5yaFpzalY2NGdPVG9hR2ZIeGlBMFB4NnBVOHovTUZ5WW1RcXRXdzJRVGtsaVFtQ2ovSFJvN08rVmdRdWIwNlhKSTZuWkxDM290RllKR3M3L201M3RjRmVMQmhRdmw5NG1Dc2pMOE5UOWZEbU9zblQwYm4xcThlRlJWa3VtUDU4bkJSUVFGWWJxZHlnNVdsMnhDQTg2MkF4eWZFNjNXejVtREpVbEpmYzQvclYxZHFHMXRkWEcwcnRGYm51K0NJUFJwbVRQZUNFb1ZwQkdzZkVGRVJFUTAzakdZUUVSRTQ4cXlhT0J6NmNEYmxzK1AzaW8yQnhhV1JYdDNYRVJFUTlYUTBZRUFtM0JBL3dvR1V5Wk53bXVXSHVJLzJiRURWYzNObUJzWGgyZXpzeDBlODBaOVBYNnhlemNBODZwYlc3SGg0Wmd6YlJydWQzT1N3T2hpTDNoWC9QM2t5VDZoaEs5dTNJalk4UEErUGRROW1WeXo1YzVFbXllMGFqV3kwOU94ODl3NTZJMUc3THQ0RVo5YXZOanQ0NGlpaUtybTVoRVlvWE9UL1B6NlROakdSVVRnZnovN1diZU9jZkRTSlh4Z0tldjk0eWVlR05hV0FXcWwwdTZrbDNXUzNOSHp3N1lsaDhiT2VDUkpjdGlQWEJBRUxFbEtjam91a3lqaTd5ZFB5cGMvdldUSmtGYnh1dkljVnlrVUNMS1plQnFNZGhqL0RuUGo0cEJoYVpuUVg2OWVqL2R0SG92K29rSkQ4Y2lTSmZocmZqNU1vb2pmSHp5SWx4OSt1RTlyQlZjcUpsaHAxV3Bzek1qQXNsbXpzTzMwYVp5NGRnMmhBUUdZUDMzNmdHMGJiQ3BqaEFVRU9EMnVKNVluSitQWTFhc1FKUWtYS2l1eDBsSU5vcW1qQSsvbG01TzA5eTlZZ00zejVqazh4dEVyVi9CQlFRRTBLaFYrK0puUEROdHE4SzJabWRpWWtlSFdQb1UzYjdwVU1hV3J0eGRYYnQ4R1lENkh6TEZVbVprWkdZbVovVm83MkxibDhWR3JCejMyUTRzV3VUTmtyemw1N1pySFpmczN6SjJMUUY5ZnZIWGtDQW9zRlYwVWdvQkhseXpCbXZUMEFkc2JUYVpSVnoyQjU4blJReENFUHFFRUFQanN5cFg0cCtYTGgvVitCZ3RJakJlQ1NnbFJ6NG9KUkVSRVJKNGErLy9DSmlJaTZ1ZXBWT0I2SzVCdlhueURIeFFBdjFwckRpZ1FFWTFWNzU4NDRmUjJRUkRrQ2QrRmlZbW9hbTdHcFZ1MzBLM1hEL2hBMnVyWTFhc0F6QjhtcjA0ZFdGN20rYlZyM1o3c3NDMnhiVy9DMXgycjA5S1FYMW9xOTVHMlY5NzVrY1dMN1U3VXVNclZpYmFoV0oyYWl0eWlJaGhNSmh5OWNnVWI1ODZGdjV0bDQ3djFldnpvNDQ5SGFJU09iY3JJY05wK29yS3hFZVgxOWRDcTFWZzZhOVk5SEpuWjE3ZHNzYnVhOUp2dnZJTXVuUTRQTGx5SWRYUG1ETGg5LzhXTCtNZXBVL0RYYXUwR0xjcnI2L0dUSFRzOEh0ZUJTNWRRMzk0T3dOd214ZDZrT0dDdUNsTFgxb2JZOEhDUDcyczBpQWtMczF0SkJBRHU5UFk2RFNZQXdNcVVGSndyTDhlMTJsbzBkWGJpdmVQSDhZeE5xTW8yUE9UcU9TblExeGVmWGJVS3ExSlRvVE1ZN0o2UHJDMDlBQ0FxSk1TbDQ3b2pOaXdNZmxvdHVuVTZWRFEweU1HRTQ2V2w4alpwVHNxNUEwQjRZQ0NNSmhPTUpoT09YTG5pZHBqQUc4NldsOHZodVdXelpqa3Q0Mit0V3FGU0txRjFJWmd3MWp5elpzMmdLOTRCYzVqcXZ6LzhzTTkxeWRIUktDZ3J3eVEvUHp5WGsyTzNIWWtvaXZqbG5qMUluRElGRHl4WU1Lb3JLZlEzMGM2VE5ENElLalVrZzM3d0RZbUlpSWpJTGdZVGlJaG9YUHFQSmNDTEI0SHJiWURlQlB6SE1lQTM2NEhnNGEwZ1RVUTBvbXo3Z1B1bzFRTldBM2JwZEhiM1d6UmpCcmFmUFF1VEtHTDMrZk40Zk5teUFkdFVOamJpdktVYXdhclVWTHNUNVo2c3dHenY3Z1pnN3RjKzFBbVM2TkJRUExwa0NaS2pveEU1QXBPRzk0cS9qNDljMHQxZ011RktkZlc0S1hOOCtmWnQ3RGg3Rm9HK3ZsNEpKb3hHeloyZCtPVGNPUURtMEkrOTF4OEFYS3Vwd2J0NWVialQyNHVYSDNvSTRVRkI5M0tZbzRvZ0NIaHE1VXI4ejRjZndtQXlvYWlpQW8wZEhZaXdQQ2JXNmhYOXowbW55c29jVnJib3o3WTZnbFZKVFEwQWM0akszWDdyUzVLU0JqMUhDb0tBeVVGQnFHaHNSR3RYRndEelJMSzFkM3hNV0pqZHdKV3R0TmhZeElhRm9hcTVHUWN1WFVKMmV2cVFRMStBdVExS2JsR1JXL3ZZVnE1dzVvVGw5eE1FQWN1VGs1MXVXOS9XQnNCYzJuNHNUYXE3YXBLL1A4SUNBd2ZkempiVVo3VWtLUW1TSkNFOU50WmhDNkE5UlVVb3E2MUZXVzB0Zk5WcWJCZ0R3UlZnWXA0blBhMmdNUkxlT1haTWJyY3lYTDV4MzMwREtxS01Sd3ExQ3FLZDF5c1JFUkVSdVliQkJDSWlHcGUwU3VBSEs0SG45d0x0T3FDeEIzZzVEL2hsTnFEeXZPSTNFZEU5MVd2endlYy9iOWlBSkpzUGZFVlJ4RmZlZk5QdWZzSCsvbGcyYXhhT1hiMkt2S3RYc1NvbHBVOGZjMUVVOGY3Sms1QWtDZjVhTGJiTW56OXNZMjYwVFA2RkRsTlo5S0ZVUXhoTlZxZW00azV2TDdabVpub1VzdkRUYVBEeVF3KzV0TzFIcDAvTFBic1h6WmlCZGJObnUzMS9WbzZxYlpCamY4N0xreWZMSDE2ODJPR2taSS9CSUw5ZWZuL29FUDVsNjlaUlY0NzlYb29JQ3NMOUN4Ymc5UFhyZURZN1d3NGxBSGVEQ2YwbjVQOSs4cVREZ0pZNzlFWWovcHlYNTlZK0dmSHhDSERoNzJVZHMzVlM4dEt0VzNLQWE4VWdrL1pXbXpJeThNYkJnN2pUMjR2akpTWElIb2J6b3JVS3czQ3JibWxCcGFYdFVGcE16S0R2QmRZV05aUEg4SVR6U0hKVWlRUUFidFRWNFpQQ1FnRG0xODhxTzVXUFJxdUplSjdzdG1sYjhtNWVIdjV5L0xqRGJXMWZtMS83MDUrY0h0ZVR3RU9Jdi8rd0J6NDFZL1R2NGk1QnFZTEVWZzVFUkVSRUhtTXdnWWlJeHEwd0grQUhLOHlWRTB3U1VOb0MvTjlaNE50am96VXRFVkdmRlpTK2J2WmQzcFNSZ1lLeU11aU5Scng1K0REKzdZRUg1RllQdTg2ZlIzbDlQUURnNFVXTDNENjJJNUlreWFYUkk0T0RoK1dZZzJucTdNVDF1anFQOTYrenJOWWRhVkdob1hoKzdWcVA5MWNvRkM2VnNUNVJXaXFIRWhLblRNRm5WNjYwTzRralNaSlhWaWQvODkxM1hkcHU4WXdaK0tjVkswWjROTU12NytwVitmRlBqNDNGbXJRMGg5dk9qWXZEc2xtemtGOWFpc3JHUm54WVVJRFBPRmcxUEZIa3BLZGpUVnJhZ09lc2RlS3Rmdzl6aFVMaDhmUFl0aUtOSjhkd2RROXJDTUhIY3A3TnQxUVQ4Rkdyc1NRcHlhVmp6RXRJd0pSSmsxRGYzbzU5Rnk5aVpVcktrQ2RudDJabVlxMmJvYVdpaWdyODZjZ1JwOXZrMjdTcHNMYXVjS1NtcFVXdUpPRkt1NE94NkwzangrSGpRb3NLYWRBdCttcnI2c0lmRGgyQ0pFbFFLWlY0UGlkSGZvN1pxbXhxa3QvN0t4b2EzTHFQZzhYRktMeDVVNzdjYUtmcWlDY202bm15eWVieGN5Y1VOQktWRmg1YXRBZ1BMZUovaWowaHFGVVEyY3FCaUlpSXlHTU1KaEFSMGJpV0hBcDhjeUh3azlQbXkvc3FnT25Cd0NPT0Z4OFJFWTBhUFRhcjY5d05ENFFFQk9EaFJZdnd0eE1uVU4zU2duZU9IY01YMXF4QlVVVUZkcDgvRDhEeWdiK0xLM1pkY2F1cFNhN3lFRDk1OHJBZDE1bUR4Y1U0V0Z4OFQrNXJ0S3RzYk1SNytma0F6SDNwdjd4K3ZkM0p5OXJXVnZ4bS8zNDhscFdGdE5qWWV6cEdWeWRZWEMzUFA1bzB0TGZqZzRJQ0FFQ2dyeTgrdDJyVm9QdDhPaXNMWlhWMWFHaHZ4NUVyVjVBY0hZMk0rSGlQN2w5dk1xSEIwcS9kRmJhcmQwY0xoVUlCZTRXdEhBVVRmdnJra3g3ZHo5OVBuc1FoeTNsalhudzh2cmh1blVmSDZjOW9NdlVKL1Z5b3JFUzk1VzhTRXhxSzJ0WldYTEswakZnNmF4YTBMa3hZQStiZ3hQbzVjL0J1WGg3YXVycFFVRlkyYUl1RXdTZ1ZDcGZ2MzBvOVNBc0p2ZEdJZ3JJeUFPYktQZW1EbkY5TzJaU1NUNG1PZG1zc1hiMjlBR0MzRFpHdEhyMGVINTA2QmNEOHVyeC93UUszN21lb21qbzdvYkFKdm9pU0pFOUtlOXFTbzF1bnd5LzM3SkZESFk4c1h1d3d1SGJnMGlVY3VIVEpvL3U1Y3Z1MlIvczVNNUhQazdjczFVRVVnb0J2YmQwNm9EMlhwMzUzNEFCYTd0eHhlWHRKa29hbDBreC9Lb1hDYmpobXZCRlVhc0RGdGpaRVJFUkVOQkNEQ1VSRU5PNnRqd2ZLV29GdDVzOUo4YnNpWVBva1lQNzRYSmhGUk9PSWJVOTBQNjNXN2YxWHBhYmkwcTFidUh6N05zN2N1SUZlZ3dGWHE2c2hTUkxDQXdQeDJaVXJoM080ZlZaV3pycEhmWWFWQ3NXUVB0eTNuU1J5UlVkUEQycGFXZ1pjMzluVDQvRVloa05IZHpkK3UzOC9qQ1lUZkRVYXZMQnhJd0xzVE5nWlRTYTh4MmVuOXdBQUlBQkpSRUZVdm5jdm1qczc4YXU5ZS9IVXlwVk9TNFVQdHhjMmJIRHA3eFhzNzM4UFJqTjhERVlqM2poNFVKNUEvOXlxVlE1N3d0dlNxdFg0L0twVitPbk9uWkFrQ2U4Y080YTQ4SENFZU5BSzVYSlZGZjZycXNydC9jWUNhK0RKMDRsY1d6dk9ucFZEQ1FCd3U2VUZSeTVmUnRiTW1XNVAxUGQzbzc0ZTI4NmN3U1EvUHhoTkpubXlVQkFFTEVsS3dxN0NRam00NEd5VnVEMkxrNUt3czdBUWJWMWQySGZ4SXBiTm1qV2txaWVmRkJZaXQ2aklyWDFNZzB6R25iNStIZDJXQ2M5bHMyWkI0ZVMxM3RuVGc2TlhyZ0FBSmsrYWhOaXdNTGZHVXRIWWlOL3MzNDk1OGZGNFlNRUNoRHRvQlhHanJnNTVKU1VBTU9Rd2h6dGVmdWdoU0RDM1RySnRwWFM1cWdxdjVlWkNvMUxoMWFlZkJtQmVTYTgzR3VYSHkxRmJBOEFjL25oOTcxN1V0cllDTUZlbFdPM2t1YVJWcTZHeUhOY29pbjBxTVExbVRWcWEzWEwvL2g3OGV3VGdlYkswcGdZQUVCMGFPcXdWUWxhbXBLQ2pwOGZsMTFCblR3KysvWmUvRE52OVc2WEh4dUtGalJ1SC9iaWpqYUF5QitSRVhTOFVXdWZCS0NJaUlpSWFpTUVFSWlLYUVMNmNBVlMwQStjYnpLVlMvL3NFOFBwYUlOYng1MzVFUkY1WFk1bDRDUEwxOWFqZGdpQUllQzRuQnovNzVCUGNibTZXVityNmFiVjRZZVBHUVZlYXVzTm9NdUdrcFVSNWVHQmduNG1Za2ZUSTRzVllNNFIrNjRVM2IrS05Bd2RjM3Y1UWNYR2ZTYzNSb0t1M0Y3L1l2UnV0WFYxUUs1WDR5dnIxbU9xZ2xZWktxY1N6MmRsNGRjOGU5T2oxZVB2b1VYVDE5bUx0bkRuM1pLeXpvcUlHWFhVOUZyMmJsNGZibHRXd3ExTlRCMTBwYm12NmxDbFlPM3MyOWwrOGlHNmREbjg4Y2dUZjJMTEZLNjAyUnF0ZXk2cmxvUVFIT250NjhGNStQczdiQktnQWMzbjZ2NTA0Z1kvUG5NSHk1R1NzVGsxMU9NazltTVFwVTFCVVVkRm5SYlpDRU9UUzgrY3M5ejAvSVFFUmJ0NkhTcW5FbXRSVWJEdHpCZzN0N1NpOGVST1owNmQ3TkU3QWZNNTJKNVRsaXNPWEx3TXd2L2NzSFNUdzlHNWVuaHc0eVVsUGQvdjVyak1hWVRTWmNPYkdEV1RObk9rNG1HQnBXd1FBR1hGeGJ0M0hVRXdKRHNiVjI3ZnhXbTR1c21iT3hLZXpzdXcrZit2YTJ2RHpYYnVnTXhqdy9OcTFTSTJKY1hqTVhyMGV2OTIvWDI3Rk5EOGhBWThQMHRiZ3llWExzWERHREFDdXY5OUZoNGFpVzYvSGd1blRrVGgxNnFEYnUyb2lueWR2MU5YSlFhVVp3L2lZQXNER2pBeVA5dzMyOTRkMmlPL0piZDNkYmdWZXhqcEJaWDRkUzNvRHdHQUNFUkVSa2R2RzN5ZENSRVJFZGlnRTRIdkxnQy90QTJxN2dDNEQ4Qi9IZ04rdUIveUh0amlPaUdqRVdEL0FqeDdDSkw5U29VQk1hS2g4TE1CY0RyMmh2ZDNoNUxVbmpwZVVvTU5TTldDd0NTa2FQcjE2UFY3TnpVVk5heXNVZ29BdnJsMkxwRUdxVlNSTW5veVhObS9HTC9mc1FiZE9odzlQblVLM1huL1BTNXlQQnlaUnhOL3k4M0hhVXBJK01pUUVuMXE4MktYOTlFWWpkQVlEZEFZRE11TGljS0swRkYwNkhjcHFhN0h2NGtWc21EdlhyYkdrUkVmajBTVkxQUG85N0xYOGNNZnQ1bVk1bU5SZjd4QkxvVXVTaER1V3N2MCtIZ1FUakNZVDhrcEs4TW01YzNMNWNoKzFHbDljdHc0Nmd3RjdMMXpBellZRzlCb01PSERwRWc0V0YyUE90R25JVGsvSHJLZ290KzVMcFZUaTBhd3MxTGEyUWhBRWhQajdZMTU4UE1LRGd2Q0hnd2NoU1JJQVlMMkhRYUNWcWFuWVUxU0VYb01CdVVWRlF3b21iSmsvSHpsdWhyb3UzcnFGdDQ0Y3NYdGJhVTBOcWkzVlpGS2lvNTJ1K3YvNHpCbGNyS3dFWUg1Lzg2U1NRYmROS2ZwZ1B6K0gyMW1EQ1ZxMUdzbHV0b3NZaXFxbUp2enV3QUdJa29UeWhnYUgxU1lDZlh3UUdoQ0FtdzBOZUQwM0YvKzBmTG5kRmt0dFhWMTRmZTllK2IwOE9Tb0tYMWl6WmtRbTVyOXgzMzNEZWp5ZUo0RzlGeS9LUHkrYk5jdmo0d3kzSjVZdHc1d2hCblorczI4ZkxsaGV6eE9CUW0zK0tGMDBHakcwZDA0aUlpS2lpWW5CQkNJaW1qRDgxY0FQVndKZjNnLzBHczBCaGUvbEE2K3NNZ2NYaUloR2svYnVibFEwTmdMd1BKaFFVbDJOOS9MejVkVzdDa0dBS0VsbzcrN0dyL2Z0UTNwc0xPNmJQeC94a3ljUGFheWRQVDNZY2U0Y0FIUG9ZVVZLeXBDT2R5OFpMQ1dsQVFDV1NVTm5WcWVtMm0xOWtGZFNndU9XY3VIdXNsMXA2TTdiVVh0M045NDRjQUNWalkwUUJBSFBaR2NqZmRvMHU5dEtrZ1Nkd1lCZXl3UVBBR3llTnc4ZlducDk3ejUvSG5xakVZOTRPR0hqTGZYdDdYWmJRMWduQVZ1N3VsQnBlUjNac3ZabU40bWkzZHZyWGVoQlhsSmRqWCtjT29VcW05Q1BWcVhDbTRjUHcyQTB3bUF5UVc4MFF0L3ZaNTNCQUhHUTU5cU9zMmVSR2gzdHNHKzhQVDVxOWJCWEtyRUdBZ0R6K2NPUkM1V1ZJell4VmR2YUNvTmxaYis5OWlTT2RIUjM0M2hKQ1k2VmxLRE44dmNHZ0xpSUNEeXpaZzBtVDVvRUFNaUlqMGRaYlMzMlhyaUE0cW9xU0pJay96NHhZV0ZZUDJjT0ZreWY3clF0Z2EyVmRzNS90YTJ0Y3JXRXRKZ1l4RVZFMk4xM3NET1FyMGFEcGJObTRWQnhNYXFhbTFGU1hlM3haTHRhcVhTN1JaQ3pWaHEyYlNHV081aDRsU1FKSDU4NWc3MFhMZ0F3VC9SK2Z0VXFqOXJ4dE5yOFRVTWRsUFFYUlJFM0d4b0FBTE5qWTRjY3dIRlZmVnNiWHMzTlJhL0JnQ0JmWDd5d1lZUER4OXJmeHdkZjM3SUZ2enR3QUplcnF2QnVYaDQ2ZW5xd2FkNDhlWnZxbGhhOGxwc3JQNDlUb3FQeHBYWHJuUDQrSzFOU29ETWErd1FRNTB5YmhwODk5WlJiN3pQT0RQNk95Zk1rQUJSWFZjbEJuSm1Sa1loeHMyMEpqUzZDMG53ZWxBeERDOTBSRVJFUlRWUU1KaEFSMFlRU0d3ajhWeGJ3Y3A3NXc3VHpEY0N2emdOZm5lL3RrUkVSOVZWWVhpNy9QTnZPWkxQQnBnUjMvdy9DYTFwYXNPUGNPUlJWVk1qWEpVeWVqR2V6czNIbXhnM3NPSHNXb2lTaHVLb0t4VlZWU0k2T3hvcmtaTXlOaTNONzRrYVNKTHgxNUlpOGVuWHQ3Tmt1OVl3ZUxhN1gxY2svdTlMYUl0amYzKzZrNGtWTG13eDNpYUtJcTlYVjhtVlhTdFgzNnZYSUt5bEJibEdSdkFJOHhOOGZoVGR2NHVTMWEzTDRvTmY2cGRmM2ViNDRjdURTSlpoRUVZOHRYZXJSNytJTmJ4ODk2dlQyd1ZwdjlCb00rTkhISDN0MDM1ZHYzKzR6MlFhWSs5N0RUdERCWFNaUnhKK09ITUYvUFBUUW9LL0pWYW1wNk5icGhsUlp4WkhUTjI3SVB3OW42eGRiWmJXMW1CWWVidmU1TDRxaUhIb0NNR2lWbDdhdUxoUlhWZUZjZVRsS2EycjZUR3o2YWpUWW1wbUoxYW1wQTBJR1NaR1JTSXFNUkhWTEMvWmV1SUN6TjI1QWxDVGNibTdHSHc4ZnhyYlRwNUV6ZXphV3o1b0ZIdy9hNmlnRUFmUGk0M0crb2dKYk16UHRibU1TUmRSWUtnNDRhOTJUazU2T3E5WFZXRDluRG1ZT1VoMWx1SFZhcXVJQTVtQ0RWVlZUazN3ZUMvVDF4ZHo0K0FIN2R1dDArT1Bod3lpdXFnSmdma3lleThseE9LbXNzdmtiZGVsMENPNFhpcWl3QkE2Q2ZIMGQvazF1TlRYSjU3NTVDUW1EL243RG9iYTFGVC9mdFF1ZFBUM3cwMnJ4NHViTmZhcEg5RmdxaU5pK3JqVXFGYjY4YmgxZXo4MUZTVTBOTHQrK2pYVno1a0NsVk9KNFNRaytLQ2lRQTJWWk0yZmlxUlVyQmczS1BMQnc0WURyVkVvbEFvWXhuR0hic2tUbFlEd1QvVHpaMU5FaHYwOEpnb0NIRnkwYTl2c2ZDcU1vRHJrTncyQUJrdkZHc0p5TFJQM0VhVjlCUkVSRU5Kd1lUQ0Fpb2dsblVTVHc3QnpnOTVhS210dXZBd21UZ1BzU3ZUc3VJaUlya3lqaW9HVXlOZERYRjBsVHA2S2p1eHVsTlRVSTlQV0ZTcW5zMHljOXhOOGZBRkJlWDQvOUZ5L2l2RTBnUVJBRXJKczlHL2N2V0FDVlVvbU5HUm1ZUFcwYVBpZ29RSWxsSXFta3Vob2wxZFh3MVdpUUhodUxsU2twZzdZRHNQcWdvQUNYYjk4R0FJUUZCZzZwMS9GSXFXMXRSVjVKQ2Z5MVdtaFZLbWhVS2tnd1Q0NFVsSlVCTUUrU3VkdnozWmF2Um9OZ3k5L0JYbW50WCszZEs2OVE5bEdyb1ZHcFlEQ1pjTFc2V2k1L0hoMGE2bEl3cExXckN4K2RQaTJYaFFlQWxqdDM1UDdWN3RDcTFmRFZhSENudHhkR2t3bUhMMStHSUFqNGRGWlduKzEyRlJiS3E1eHRXU3NUZFBiMDRHdC8rcFBkKzdBdFlmN05kOTkxZTR3QThLUEhIeCt4aVhGUGJadzdGM2xYcjZLMzM2U09TcW1FdjFZTGY2MFdmbG90L0RRYTgzZkwzOTVYbytuejNjZjZYYTJHU3FuRXozYnVSRk5uSjJwYVcvRkpZU0VldERQQmFNdmRVdWEyU210cXNLdXdFTDRhRGJScU5kUktKZFJLSlFSQlFHTkhoenlKREFEVG5WUlcyWmlSZ1UwT1h2dDNlbnZ4OHQvKzVuRGY5L0x6VWRmV2hxaVFFRVNGaENEQXh3ZUJ2cjdvMWV0eCtmWnQrZlVCQVBOc0pyd2xTVUpqUndjcUdodFJYbCtQMHRwYTFMYTJEamkrdjFhTDFXbHB5RWxQSDdSQ1FIUm9LTDZ3WmcwZVdMQUFlNHFLY1BMYU5aaEVFYTFkWGZpd29BQ2ZuRHVIVmFtcFdKT1dKci9lWFRFbE9CalByMTJMcG80T2hBY0ZvYUtoQVFlTGl4SGc0eU9IRUVwcWF1UXFBSk9kbkl2Q0FnUHgzVWNlY2ZtKzNXVVNSZVJkdlFvZnRWcCtUaWlWU3JSMWRXR1BwU3FDU3Fuc0UwQ3JhMnVEU3FtRTBXVENrcVNrQVJVUUx0MjZoZmVPSDVkL1A1VlNpYWRYcjhaY0p5WGt3MjBlZzNlUEhjT1NtVE9oVkNnZ1NSSXFHeHZsOTUzcFU2WTRQSWExallOS3FVUmFUSXliajRUN1d1N2N3VTkzN2tTM1RtY09KV3phQkpNb29yYTFGWDVhTGJwMU92bTlQYXhmbFFlVlVvbXZiTmlBYmFkUDQ4R0ZDOUdqMStQZHZEeDVwVDFnYnIvaEtOZ3kwcXpoRTM4ZkgyaFVLcGhFRVVjdVg1WnZEM2ZRdW1NaW55ZXRsVE9zZ1o2TmMrY091VUxWY0h2andBRnZEMkhNRVN3aE9zbklZQUlSRVJHUkp4aE1JQ0tpQ2VteFpLQ3NGVGhpK1J6cDFVSWczQmRZNGw0cllTS2lFWkYzOVNxYU9qc0JBSXRueklCQ29ZQUU0TTNEaHdkczY2L1ZJaVlzREQvKytHTzU5WU5WZkVRRUhsKzJiTUFLLytqUVVMeTBlVE9LcTZxdzUveDVlZkttUjYvSCtZb0toeE9NL2RXMHRDQy90QlNBZVdML21UVnJYRnJ4ZjYvNWFqUk9WODBEd0pxME5JZGx5bjAxR3J5NGFSTUF5T1hmKzFzN2V6Yld6cDd0OFBpOUJnTXVEVkpWd2RXKzg1RWhJVmc2YzZiODJLdVVTZ1Q0K01nVFBMYVRQZGFmL1MwVG9INGFqZm03WlNMSXV1cjI2dTNiZUgzdlhwaEVFWWVLaXhFYkZ0YW5aWVhSVW1MYm1jRnVkM1ViZXh5dHgveksrdldJSFlHeTJGWE56Zmoxdm4xT3QvSDM4Y0ZubGkxRFIzYzNwb1dISXlJb0NJRyt2azdMM2J2aWllWEw4ZXFlUFFDQWdySXliTXJJR0xIWFZVUlFFSzdWMWc2NlhXeFlHTkpqWXgzZXJsUW9ISTV4c0dvZFVTRWhxRzF0UlhWTFM1OFFRbjlyMHRMNmxHQ3ZhMnZERDdadGc5SE84UVZCd0l5cFU3RnMxaXhrSmlSQTdlYmZKQ3d3RUUrdVdJSE44K1lodDZnSSthV2xNSWtpZWcwRzdMMXdBVDE2UFo1WXZ0eXRZd0ozSjlzRGZYMXh4bWFWZGYreHIwNU5kZnZZdzBXcFVHQlBVUkhhdTdzZGJyTXdNYkZQQUd2aGpCbVlGaDZPdjUwNDBhZU5neWlLK01PaFF5anNGNlQ3MHJwMUR0dFpXS1hGeEdDU254L2F1N3R4K2ZadE9ZalEzNHJrWklmSHNMNjNKVWRGZVZUcHdsMmhBUUZZbTU2T1l5VWxlR0hEQnNTRWhlRlBody9qMVBYckE3WmRuSlEwNERxTlNvWEhsaTZGd1dqRUs5dTN5LzhPQ1BEeHdWTXJWdGl0UkhHdkdFd21mSFQ2dE4zYmtxT2lFT1RuWi9lMmlYeWU3TkxwMEdvSkRLWkVSMlBML05GWG9zOWZxM1g3L05pZk5kZzRVVmdySmtoRHJEUkJSRVJFTkZFeG1FQkVSQlBXdnk0R2FydUEwaFpBbElEdm5RQmVXUW5NSFYwTFdZaG9BcHFYa0lDQ3NqTFV0N2ZMSVlGSmZuN3cxMnJsMHYwS1FVQlVhQ2dleThyQ0pEOC9MRTlPbG9NSlVTRWh1Ry8rZk15ZlB0M3AvYVRIeGlJOU5oYmw5ZlhJS3lsQjRjMmIyREJuanN2OWw2TkNRL0Z2RHp5QTEvZnV4ZjJabVU1WHJ0cFNDSUs4dXRMZEh1ZWVDUGIzbDFlcjJ0S29WSWdJQ3NLaXhFU3NkUklLVUNvVVNCbmlhdHZZc0REY3FLdXpXL0k0TWlRRUcrYk90VHRSNWNqV3pFeUVCd1ppYmx3Y3BnWUhEMXJXZXpBcE1USDR3cG8xK1AzQmcxaVNsSVRGTTJiMHVYMUpVaElTdkxqUzAxRnArd0FmSDRRNDZDOC9GTGI5NjUxWjRzYmZ6RldwTVRGWVpIbjhIOHZLR3RHd1QyaEFBSHcxR3JtOGZIOEJQajZZR3hlSGh4Y3RHdkp6ekpIQktwV0VCd1lpSnowZHE5UFMrbHh2ZmQzc0tpd0VZQTdvekl5TXhPellXTXhMU0hDcm9vRWpvUUVCZUdMNWNtekt5RUR1aFF2SUx5MkZXcWtjOHFyMXNNREFBZWNrSDdVYVVhR2h1RDh6MDJGN2czc2xOaXpNYmpBaDBOY1hjK1BpOE1qaXhRTnVteEljakJjM2IrNXpuVUtoNlBQM3padytIWTh2VzRZQUY2cWZhTlZxdkxSNU0vNXg2aFFxR2h0eHA3ZFh2azJsVkdMS3BFblltSkdCTkNlQkdXdXJub3g3T0tHL2VmNTg1TXllTGI5dVk4UEQrd1FUUWdNQ2tEVnpKckw3UFo5dHFWVXFmRzdWS3Z4ODF5Nmt4Y2Jpc3l0WGVyMUZVblJvS0FSQjZGT3BKOERIQjhsUlVRTXE3UFEzVWMrVDA2ZE13V05MbCtMMDlldjQ4dnIxYnJmS0drbldzVHk5ZWpYUzdiUUxjOGR2OXUzREJadktIdU9kd3ZKY1l5c0hJaUlpSXM4SWtqVEJtb0VSRVJIWjZOQURYenNBM0xaVXY5WXFnVmR6Z0VUbkxZeUppSnl6NlludXFWNjlIdGRxYXpISFRxbHJVUlFoQ01LQWxnR2ZuRHVINlZPbUlOWERTWFNkd1FDbFF1SDJoK2NHbzNISUsrNUdtbWpUVHNEZVkzY3ZtVVFSb2loQ2xDU29sY29SbS9EMXhJMjZPaVJPbmVydFlVeDRvaWg2NVhraFNaSTg4VGpZNjBRVVJUa01GZUx2UCtTQWlNRm9oTUZrTW44WmpSQWxTYTcyNFlqT1lNREI0bUlrVHBtQzZaTW5qL2g1cUsyckMzVnRiVWlPamg2Mlkxb2Y4K0g2ZTR1aUtFL2lCL3I2ZW5TdXM1NmZyRUVxQWVhUVFmOFdEYTRlNjgzRGg3RjA1a3luSVlMeHp2WjE1YXJiemMySUdZR0tNRU5oZlMvMTl2dW9kU3lqL1R3SmpJMS9JNDFtRjlWcWhJZUhJeUlpQXVwUlVKV3JyZUFraWg1N0ZKbmJkeUl3WTU2M2gwTkVSRVEwNWpDWVFFUkVFMTV6RC9EQ0FhRFIzUDRUUVJwek9DSEdmcXRVSXFMQkRVTXdnWWlJaUlob0lodHR3WVNPczJkUitLa0hNZS9EanpCcDRTSnZENGVJaUlob3pCazlTM09JaUlpOEpNd1grT2xxY3lBQk1GZFIrT1pob01GeGExMGlJaUlpSWlJaW1rQUVEVnM1RUJFUkVRMEZnd2xFUkVRd1YwZjQ2V3JBMTFKbHM3blhIRTVvMHpuZmo0aUlpSWlJaUlqR1AwRmxEaVpJQnIyWFIwSkVSRVEwTmpHWVFFUkVaSkVZRFB4NEphQzJ2RHZXZHBuRENYZTRHSUtJaUlpSWlJaG9RbE5ZMmttSUJuNUlRRVJFUk9RSkJoT0lpSWhzcElVRC8yODVvQkRNbHlzN2dIODlDdlNhdkRzdUlpSWlJaUlpSXZJZVFXMHVzU2pwV1RHQmlJaUl5Qk1NSmhBUkVmV3pZQ3J3blN6QWtrMUFhUXZ3OGpIQUlIcDFXRVJFUkVSRVJFVGtKUXExQmdBZ01waEFSRVJFNUJFR0U0aUlpT3hZR1FOOGE5SGR5eGNhZ2YvT0IwVEplMk1pSWlJaUlpSWlJdStRS3lhd2xRTVJFUkdSUnhoTUlDSWljbUJEUFBDVmpMdVhDMnFCSDUwQ21FMGdvc0ZJR28yM2gwQkVSRVJFTkdicExOOEZRWEM2M2Iwa3NHSUNFUkVSMFpBd21FQkVST1RFd3pPQnAxTHZYajU4Qy9qbE9lK05oNGpHQ0lrUkppSWlJaUlpVDQzR2YwMHJWT2FLQ2FLQndRUWlJaUlpVHpDWVFFUkVOSWpQcFFQM0pkNjkvTWtONEkrWHZEY2VJaHI5SkY5ZmJ3K0JpSWlJaUdqTTZwWWtDSUlBcFZJNWFxb21DQm8xQUVEU01aaEFSRVJFNUFrR0U0aUlpRnp3WWlhd1p0cmR5KzlkQlQ2NjVyM3hFTkhvSm9XSFExUXF2VDBNSWlJaUlxSXh4d0NnU1JDZ1VDaWdWcXRIVFRCQm9mVUJBSWdHZzVkSFFrUkVSRFEyTVpoQVJFVGtBZ0hBdnk4R2xrVGV2ZTdYUmNEZUNxOE5pWWhHTVVWd01FeisvcU95QkMwUkVSRVIwV2dsQVdnSDBLVlFRS1ZTUWFQUlFLRVlQUjloQzBvbFJMM08yOE1nSWlJaUdwTkd6Ny9xaUlpSVJqbUZBSHgzR1RBMzR1NTFQenNOSEx2dHZURVIwZWdseGNYQllPbERTMFJFUkVSRWcrc0djRXNRb0ZLcEVCQVFBTFZhN2UwaDlTRm9OSkJZTVlHSWlJaklJd3dtRUJFUnVVR3RBSDZ3RXBnVmFyNHNBZmorU2VCc25WZUhSVVNqakdENU1OVXdZd2J1cU5Vd2VudEFSRVJFUkVTam1CRkFNNEJTUVlCU3FZUy92eitDZzRPaFVxbEdUU3NIQUZCb05CQjFlbThQZzRpSWlHaE1ZakNCaUlqSVRUNUs0SlZWUUZ5UStiSW9BZjk1SExqYzVOMXhFZEhvb2xBb29OVnFZWWlOUloydkw5b1ZDdWdBc1BBckVSRVJFUkdnRXdUb0FMUUNLQWR3UzZHQVdxMkd2NzgvUWtORG9kVnFSMVViQjhBU1REQXdtRUJFUkVUa0NkYVdKU0lpOGtDQUd2amZOY0JYRHdDMVhZQkJCUDcxS1BDamxjRHNpTUgzSjZLSlFhVlNJVEF3RUdxMUd1M3Q3YWk3Y3dkR294R2lLRUtTSkc4UGo0aUlpSWpJNndSQmdFS2hnSitsZmNPa1NaUGc0K01EMVNoc2l5YW8xWkQwRENZUUVSRVJlV0wwL2V1T2lJaG9qQWpXM2cwbk5QY0N2U2JnMjBlQjcyUUJ5Nks5UFRvaUdpMVVLaFg4L1B5ZzBXZ1FIQndNdlY0UGc4RUFrOG5FY0FJUkVSRVJUV2lDcFhXRFdxMkdScU9CV3EyR1NxVWFkWlVTckJRYUxVU0R3ZHZESUNJaUlocVRHRXdnSWlJYWdzbCt3Qzl5Z0c4ZUJocTZ6WlVUdnBjUC9OdGlJQ2ZPMjZNam90RkNZU2xMcTFLcDRPUGpBMG1TR0VvZ0lpSWlJb0k1bk5EL2E3UVMxR3FJT2pabkl5SWlJdklFZ3dsRVJFUkRGT2tQdkpaanJwWlEyUUZJQUg1MEN1Z3lBUGZQOFBib2lHaTBHTzBmc2hJUkVSRVJrWE1LclFZU0t5WVFFUkVSZVdSMDFzUWlJaUlhWThKOGdWL21BRWtoZDY5N3RSQjQ1N0wzeGtSRVJFUkVSRVJFdzBlaDFrRFU2NzA5RENJaUlxSXhpY0VFSWlLaVlSS2dCbjYrQnBnZGZ2ZTZkeTREdnp4bnJxSkFSRVJFUkVSRVJHT1hvR0V3Z1lpSWlNaFREQ1lRRVJFTkl4OFY4SlBWd05Lb3U5ZnR2QUg4dUFBd01aMUFSRVJFUkVSRU5HWXAxR3BJRENZUUVSRVJlWVRCQkNJaW9tR21WZ0RmV3dia1RMdDczY0Zid0hmeUFJUG92WEVSRVJFUkVSRVJrZWNVV2xaTUlDSWlJdklVZ3dsRVJFUWpRQ0VBLzdZRTJKcDQ5N296ZGNDM2p3QzlSdStOaTRpSWlJaUlpSWc4bzlCb0dVd2dJaUlpOGhDRENVUkVSQ05FQVBCaUp2QzV0THZYWFdvQ3ZuNFk2T0RuR0VSRVJFUkVSRVJqaXFEUlFOVHJ2RDBNSWlJaW9qR0p3UVFpSXFJUjlsUWE4TFg1ZHkrWHRRSmZQUUEwOTNodlRFUkVSRVJFUkVUa0hvVmFEWWtWRTRpSWlJZzh3bUFDRVJIUlBYRC9ET0RmRjV1cktBQkE5UjNncXdlQjJpNnZEb3VJaUlpSWlJaUlYTVJXRGtSRVJFU2VZekNCaUlqb0hzbUpBNzYzREZCYjNuMGJ1czJWRThyYnZUc3VJaUlpSWlJaUlocWNvTlZBMURHWVFFUkVST1FKQmhPSWlJanVvV1hSd0U5V0FUNUs4K1UySGZEU1FlQktzM2ZIUlVSRVJFUkVSRVRPS2RScWlIcWR0NGRCUkVSRU5DWXhtRUJFUkhTUHpZNEEvaThiOEZlYkwzY2JnVzhkQVU3WGVuZGNSRVJFUkVSRVJPU1lRcU9GeEZZT1JFUkVSQjVoTUlHSWlNZ0xab1lBcitZQVlUN215M29UOEozandORXE3NDZMaUlpSWlJaUlpT3hUYURTUVRDWnZENE9JaUlob1RHSXdnWWlJeUV2aWdvRFgxZ0pUL2MyWFJRbjQva25nTDFlOE95NGlJaUlpSWlJaUdralFhQUFBWW0rdmwwZENSRVJFTlBZd21FQkVST1JGay8yQTE5ZWFRd29BSUFINFV6SHduVHlnMStqVm9SRVJFUkVSRVJHUkRZWEczSk5SMU9tOFBCSWlJaUtpc1lmQkJDSWlJaThMMXByYk9peUt2SHRkUVMzd3BmMUFmYmYzeGtWRVJFUkVSRVJFZHlsOHpQMFlHVXdnSWlJaWNoK0RDVVJFUktPQXZ4cjR3UXJnOFpTNzE5M3VCSjdmQzV4djhONjRpSWlJaUlpSWlNaE1vYmEwY21Bd2dZaUlpTWh0RENZUUVSR05FZ0tBWjJZRC81a0ZxQzN2MEYwRzRGK1BBdStYZUhWb1JFUkVSRVJFUkJPZW9ERUhFeVNEd2NzaklTSWlJaHA3R0V3Z0lpSWFaVmJGQXErdEJTSjh6WmRGQ2ZqOVJlQjcrWURPNU4yeEVSRVJFUkVSRVUxVUNyVWFBQ0FhOUY0ZUNSRVJFZEhZdzJBQ0VSSFJLRFFqR1BqZEJpQTE3TzUxeDZ1QnIrd0hHbnU4Tnk0aUlpSWlJaUtpaVVxaDFRSUFSRDJEQ1VSRVJFVHVZakNCaUlob2xBclNBRC9QQmpiRTM3MnVzZ1A0NGw3Z1VxUDN4a1ZFUkVSRVJFUTBFUW1XaWdtU25xMGNpSWlJaU56RllBSVJFZEVvcGhTQWYxa0V2SlJwL2hrQU92VEFONDhBMjhxOE96WWlJaUlpSWlLaWlVU2gwUUFBUkwzT3l5TWhJaUlpR25zWVRDQWlJaG9EN2tzRS9tK051WW9DQUlnUzhLdnp3UGRQQWdiUnUyTWpJaUlpSWlJaW1nZ1Vha3N3d2NDS0NVUkVSRVR1WWpDQmlJaG9qRWdMQjM2N0hvZ1B1bnZka1NyZ24vY0R6YjNlR3hjUkVSRVJFUkhSUkNCb3pjRUVTYS8zOGtpSWlJaUl4aDRHRTRpSWlNYVF5WDdBNit1QWxURjNyeXR2QjU3ZkMxeHA5dDY0aUlpSWlJaUlpTVk3aFZvTkFCQVpUQ0FpSWlKeUc0TUpSRVJFWTR5UEV2aXZwY0F6c3dIQmNsMjdEdmo2SVdEbkRhOE9qWWlJaUlpSWlHamNVbWkwQUJoTUlDSWlJdklFZ3dsRVJFUmoxT01wd1BkWEFENHE4MldUQlB6eUhQRGpVNEJCOU83WWlJaUlpSWlJaU1ZYndWSXhRVElZdkR3U0lpSWlvckdId1FRaUlxSXhiSEVrOE90MVFLVC8zZXNPVkFJdkhRSWF1cjAzTGlJaUlpSWlJcUx4UnFIVkFBQkV2YzdMSXlFaUlpSWFleGhNSUNJaUd1T21CUUsvWFEvTW4zTDN1dElXNExtOXdJa2E3NDJMaUlpSWlJaUlhRHdSMU9aZ2dxUm54UVFpSWlJaWR6R1lRRVJFTkE3NHE0R2ZyQUllUzc1N1haY0IrSy9qd0svT2UyOWNSRVJFUkVSRVJPT0ZRbU9wbU1CV0RrUkVSRVJ1WXpDQmlJaG9ISGx1RHZEREZlYWdndFcyTXVENXZlYWdBaEVSRVJFUkVSRjVScUUyLzJkYk11aTlQQklpSWlLaXNZZkJCQ0lpb25GbVVTVHcrdzFBU3RqZDY4cmJnUy9rQXBlYnZEY3VJaUlpSWlJaW9yRk1ZTVVFSWlJaUlvOHhtRUJFUkRRT1RmWURmcEVOUEprS0NKYnJtbnVBbHc0QmY3d0VtQ1N2RG8rSWlJaUlpSWhvVEJMVWFvaDZCaE9JaUlpSTNNVmdBaEVSMFRpbEZJRFBwd1AvbHcxRStKcXZrd0M4ZHhYNDZnR2d0c3Vyd3lNaUlpSWlJaUlhY3hScU5WczVFQkVSRVhtQXdRUWlJcUp4Ym5ZNDhJZU53S2RuM2EyZWNLMFZlRFlYMkZYdTFhRVJFUkVSRVJFUmpTbUNXc05XRGtSRVJFUWVZRENCaUlqby83TjMzM0Z4NWZlOS8xL1RodzZpU0RRSmhFQklxUGRWV1pWdDJtcG5kK08rcnV1U3hIRnk0OXprMnI1eHlrMSt2dGVPWThmMnhuWWN4eTFleDJXOTJZMjNhdFhMcWt1b0M0UkFvZ3JSK3pEbC9QNDRZdENJb1F5Z0JhVDM4L0U0RHcybmZtY1lpdmkreitkekY0aHh3S2NXdzljM1EvS042Z2tlUDN6aktIeGhEN1RwWmc4UkVSRVJFUkdSWVZsZFRneTFjaEFSRVJHSm1JSUpJaUlpZDVGRnFmRHZXK0dCV2Yzcmp0VEJ4MStENDljbWJsd2lJaUlpSWlJaVU0SEY0U0NnVmc0aUlpSWlFVk13UVVSRTVDNFQ0NEMvWEExL3ZkWjhETkRpZ2IvWURjK2RBRzlnWXNjbklpSWlJaUlpTWxsWm5VNE10WElRRVJFUmlaaUNDU0lpSW5lcERWbndvNGRoYVZyL3VoZEw0ZG5YNFZ6anhJMUxSRVJFUkVTa1JpbXFBQUFnQUVsRVFWUkVaTEt5T3B3RWVsVXhRVVJFUkNSU0NpYUlpSWpjeGFhNTRXdWI0SFBMd0drejExVjN3T2UydzdlT1E0OXZZc2NuSWlJaUlpSWlNcGxZbkE1VlRCQVJFUkVaQlFVVFJFUkVoQ2Ztd0w4K0JITVMrOWU5ZkFrKytob2NyWnU0Y1ltSWlJaUlpSWhNSmxhSGs0Q0NDU0lpSWlJUlV6QkJSRVJFQU1pS2hlY2VnR2ZtZzlWaXJtdm9odisxQjc1eUVOcFZxVkpFUkVSRVJFVHVjaGFIS2lhSWlJaUlqSVo5b2djZ0lpSWlrNGZOQWg5WkFPdXk0R3VIb2F6RlhMLzlLaHlwZzg4dWd5MHpKM2FNSWxOUkk0M1VHWFYwMElIRllxR0hub2tla29pSTNFRmNoZ3VBR0NPRzZjWjBraTNKV0N3V0xCYkxCSTlNUk9UT1kzWFlWVEZCUkVSRVpCUXNobUVZRXowSUVSRVJtWHdDQnZ5bUJINXlCanorL3ZYTHA4TmZySVprOThTTlRXUXFPY2M1V21qQmgyK2loeUlpSW5jQlc4QkdmQ0NldVlHNTJPMTJyRllWeXhRUkdVK25QdklNdnJaV2xyMzQ4a1FQUlVSRVJHUkswZjlPUlVSRUpDeXJCZDR6Ri83OVlUT00wT2ZZTmZqb3EvRHlKVkM2VVdSb3h6aEdBdzBLSllpSXlEdkdiL1hUYkd2bUJDZm83dTdHNy9jUGY1Q0lpSXlZMWVGUXhRUVJFUkdSVVZBd1FVUkVSSVkwUFJyKzMwYjQ0aHBJTktzRTArMkRieDJIejIySDJzNkpIWi9JWkhXT2MzU2lMeEFSRVprQUZ2QTRQSnd6enRIUjBhRndnb2pJT0xJNG5SaGVCWTlGUkVSRUlxVmdnb2lJaUl6SWxwbndvNGRoYTI3L3V2T044UEhYNE45UFE0LyszaTBTMUVBRHpUUlA5REJFUk9SdVpvRnVkemZWM2RWNFBCNENnY0JFajBoRTVJNWdzZHN4dkwwVFBRd1JFUkdSS1VmQkJCRVJFUm14T0NmOCtVcjR4bWJJakRYWGVRUHcvSG40eUt1dy9lckVqazlrc3FpbEZqOUs2NGlJeUFTelEwdDBDMjF0YmFxYUlDSXlUdFRLUVVSRVJHUjBGRXdRRVJHUmlDMU1oWC9iQ2grY0R6YUx1YTZ4Rzc1eUVENzdGcFMxVE96NFJDWmFwNkVXRGlJaU1qbjQzWDdhMjl2eCtYd1loakhSd3hFUm1mTE1WZzRLSm9pSWlJaEVTc0VFRVJFUkdSV0hGVDYyQUg3NE1DeE42MTkvb1FrKzh5Wjg4eGkwcWJxbDNLVXNXQ1o2Q0NJaUlpWUR2RjR2dmIyOUNpYUlpSXdEVlV3UUVSRVJHUjBGRTBSRVJHUk1zbUxoYTV2Z0h6YVlqd0VNNEhkbDhPRlg0TVZTQ09odjRIS1g4Vmc4RXowRUVSRVJBQXlYZ2QvdnA3ZTNsMEFnTU5IREVSR1o4aXgyQjRiWE45SERFQkVSRVpseUZFd1FFUkdSY2JFNjNheWU4T25GRUcwMzEzVjQ0YmtUOEluWG9majZ4STVQUkVSRTVHNWxHSVphT1lpSWpCT0x3NDdoVThVRUVSRVJrVWdwbUNBaUlpTGp4bWFCMzU4TFAzc1VIczRsV015K3NoMCt2eFArN2dCYzc1N1FJWXFJaUlpSWlJaU1tc1ZteC9DcFlvS0lpSWhJcEJSTUVCRVJrWEdYNElMUHI0VHZQUWlGMC9yWDc2a3kyenQ4dnhqYWVpZHVmQ0lpSWlKM0cxVkxFQkVaSDFhSGdna2lJaUlpbzZGZ2dvaUlpTncyZVlud25mdmhpMnNnSmNwYzV3M0FyeS9DaDM0SC8zRU9ldlQzSEJFUkVSRVJFWmtpTEhZSGh0OC8wY01RRVJFUm1YSVVUQkFSRVpIYmJzdE0rUEVqOEtINTRMangyMGVYRDM1OEJqNzBDcnhZYWdZV1JFUkVSRVJFUkNZemk5ME9nT0gxVHZCSVJFUkVSS1lXQlJORVJFVGtIZUcyd1VjWHdIODhCby9NQnF2RlhOL2lnZWRPd0VkZWhUY3JJS0Fxd3lJaUlpSWlJakpKQllNSnFwb2dJaUlpRWhFRkUwUkVST1FkbGV5R1Axc0JQM2tFTm1YM3I2L3ZncThlaGsrK0FmdXJKMjU4SWlJaUlpSWlJb094cW1LQ2lJaUl5S2dvbUNBaUlpSVRJajBHL3ZjOThNT3RzQ2E5Zi8yVk52anIvZkNIMjZENCtzU05UMFJFUkVSRVJPUldGb2NEZ0lEUE44RWpFUkVSRVpsYUZFd1FFUkdSQ1RVckh2NStBengzUHl4STZWOWYwZ3lmM3dsL3VSc3V0VXpjK0VSRVJFUkVSRVQ2QkZzNUtKZ2dJaUlpRWhIN1JBOUFSRVJFQkdEdU5Qam1GamgyRFg1NHlnd21nUG54c1RmTnFnb2ZtQS96a3lkMm5DSjN1NTZPSG83OC9Balp5N0xKWHBLTnpXRWJjditPaGc0YXloc0F5RnlVaWNQbGVDZUdTVWRqQjU0T0R3QTJoNDNFak1UYmZrM0RNTEJZTEdHM0Jmd0JyaDY3U3Nyc0ZHSlRZc2QwbllBL3dMazN6Z0dRc3pxSDJPVCs4M1czZFZPMnJ3eUFnazBGT0tPZFljL1JlS1dSK3RKNjRxZkhNMzN1ZE94Ty9kZHdyS3BQVjVPY2s0dzd6ajJpL1FPQkFGWEZWVXd2bUk0cnhqV21hOWRkcU1QWDZ5TTZLWnBwMmRNaU92YktzU3RrTGNvYTltdDVOSXBmS2dZZ3JTQ045SG5wdyt3OXVDdEhyOUJZMFlqVmJtWEp1NWVNMS9CRVJFUkdSY0VFRVJFUmtkSFJYNTlFUkVSa1VsaytIWlkvQUh1cjRNZG56TllPQUFkcnpXVmhLbnhnSHF5Y01iSGpGTGxiSGYvMWNTcFBWRko1b3BLbFR5OWwzdjN6aHR5L3ZyU2Vnejg1Q01CamYvY1lqclRiSDB4b3JtcG0yOWUyNGZPWWZ5eGU4T2lDMng1TThIUjZlT01yYjVDM0xvL0Mrd3RESm5rOW5SNWUrZHRYNkducklmL2VmRlorWU9XWXJ1WDMrVG4xOGlrQWtuT1RRNE1KcmQzQmJUTlh6QncwbUZCeHFJS0xPeTVpc1ZoNDZ1dFBRZmpkUnFXN3JadW8rS2hCdDNjMGRIRDV3R1h5TitVUHVkOVUwdEhRd2U3bmRnT1F0U1NMZXo5ejc3REgxSmZVcysvNyt3QW9lcVNJeFU4c0h2WDFELzMwRUoxTm5lU3N5bUh0eDllTzZCaFBwNGQ5LzdxUGF4ZXZrYk02aDdVZkc5bHg0WGc5WHF3Mkt6WjdhTGpoN0d0bmc0L0hFa3lvT1ZORCtjRnk3RTY3Z2draUlqTGhMRGJ6NTUyQ0NTSWlJaUtSVVRCQlJFUkVKcVVOV2JBdUU5NjZBajg5QzNXZDV2clQxK0VMMXlFdkVkNC9EKzdOQW12NEc1UkZaSnpWbnErbDRsQUZBRFBtemFEd3ZzSnhPM2YxNldxS1h5cG04YnNXazdrd2M5VG42VzdyWnZkenU0T2hCSURTWGFYa3JzNGxMaTF1UElZYTFyRmZIcU9qb1lQaWw0cXh1KzNNM1R3M3VNMFY0eUl4TTVHNnRqcktEcFJSOUVnUjBZblJ0MjBzSTNHOTdEb0FpVm1KZzRZWFJxUDJmQzI3dnIyTHJNVlp6SDlvUHNrNW9XVnVycGRkWjl2WHRnRmdzVmxZK09qQ2lLL1JjTG1CSGQvY01TN2pIWW5jZTNKWitmNmh3eVFWaHl1Q2oxTnlVNGJZczEvbGljcmc0N1E1YWFNYjNCZzRvNTNCSUVIRm9RcVNjNUpEM3JlUktObFp3dG5YenBKUmxNSGFaOWRpdGFwcnBJaUkzTGtzRGpOb2EvZ1ZUQkFSRVJHSmhJSUpJaUlpTW1sWkxmQmdEdHczQzdaZmdWOWU2SytnVU5ZQ2YvODJaTWJDZXd2Ti9leWFCNUU3Ukd0dEsyOTg1WTBKdTM3V2txd0JkMTE3dWp3Yyt1a2hBTnh4YnU3NTJEM0J0Z1VCZjREeWcrWGszcE1iOFlUa3RaSnJuSHJwVkhDaS9QRFBEL1BZM3p5R3d4MTVaUVcvejgvZTcrMmxxN2tMZ09rRjA2a3ZyY2ZUNldIbnQzZnk0RjgraUR0MlpHWDJJMUY5cGpvNE1aMlVsVVQreHZ3Qis4eC9hRDUxNStzSStBS2NmUEhrbU81T0h5dXZ4MHR6cGRrdlovcmM2ZU42N2xNdm5jSUlHRlNlcUNUM250d0IyMU5tcHhDZEZFMVhjeGVsdTB1Wi8rRDhpRnNJQkFJQmZMM3YzRVJBd0JjWWNydGhHSlFmTEFmTXRpRjU2L09HUGFkaEdGU2RyQUxNcjZmcGhlUDdlUmdKaThYQ21vK3U0ZFgvOHlvOWJUMmNmT0VrYVhQU1NNcE9pdmhjMXk1Y3crZngwWDY5ZlV5aEJLL0hDeEMyK29LSWlNaGswVjh4d1QvQkl4RVJFUkdaV2hSTUVCRVJrVW5QZGlPZzhFQU9IS3lCWDV5SGM0M210dW9PK0tlajhKT3o4UHNGOEZnZXVQVWJqa3h4aG1HOG94T3Z0L0o3Qi82UjlmQi9IQTVPK0svNTZKcGdDZjZlamg2Mi85TjJXbXRhNldqc0dGRTVlc013cURsYnc4VzNMbEozb1M2NDNtcXprckVnQTErdkwrSmdRaUFRNE9DUEQ5Snd1UUdBOVBucGJQeWpqWngvOHp6Rkx4WFRjYjJEUGYreWh5My9Zd3QyeC9oOWsvRDJlRG55OHlPQU9kRzc2a09yd2s3TXppaWN3WXg1TTZnN1gwZkZvUXJtcko5RFd2N0k3NUl2UDFnZW5QdzJBa1p3L2NuZm51Ujh6UG1ROGZRNStPT0QySjNtYzEzMHJrWEJPL25yenRjRno1RStmL1RsOVc5VlZWeEZZNFg1elRsMVRpcFppN0lHN0dPeFdDallWTURKRjAvUzA5YkR4UjBYbWYvUS9JaXVFNXNTeTdMZlh6WXVZeDZNRVRBNDhjS0pFZTE3cmVRYTdmWHRBT1N1eWNVVjR4cittSXZYNkc3dEJpQm5kYzZFVlJod3g3bFovY3hxZGorM0c3L1B6NVZqVnlJT0puaTZQRnkvWkFhTDBvdkc5bjU2K1lzdjQrbjBNSGZMWEphL1ovbVl6aVVpSW5LN1dPem03MWVxbUNBaUlpSVNHZjNaWGtSRVJLWU1DM0JQaHJtY2JqQURDb2RyelcyTjNmQzlZdmo1ZWZpOWZIaXlBR0p2Znl0N2tkdkNIZWRtd2FNTGJ0djVteXVicVQ1VkRVRDJzbXdTMGhOQ3RpZG1KSVo4WExxbmxNcmpadG41UlU4c0lxTW9vMytzc1c1aVUySnByV25sM0d2bm1GRTRnK2tGNGUvKzl2ZjZLZDFUeXNYdEYybTcxaFpjYjNQWW1MTmhEdk1lbkRlcUZnZCtuNThEUHp3UUxJMmZuSnZNK2srdngycXpNbi9yZkpxdU5sRjVvcEtHeXczc2VXNFA2eis5SG1mVTJOc1hHSWJCMno5K094allLTmhjTUtCMXdjMldQYjJNMS83K05mTzRINzNOdzMvMThJakgwWDY5UFNURTBhZXY4a0U0ZlNFTmdJSXRCY0hITmFkckFMQzc3S1FWakU4TGdVQWdRUEZMeGNHUGx6eTVaTkI5OHpmbGMrN05jL1IyOW5MMjliUGszcE1iRExxTVJIUmk5TGkyRVFuSDUvVU5Ha3d3RElPZTlwN2d4Nlc3UzRPUFo2MmNSWGRiOTRCajdDNDdEbGYvRDZXeWZXWEJ4MG5aU1RSVk5nMDdwdGprMkZHMTNUajl5bW44dlVQZjBlbU9kNXVmQXdOT3ZuaHkwUDNTOHRQSVdKQVJzcTd5V0NYK0czZU14cVhHMFZMVE11QzRudmFlc092Qi9IN25qaHYvU2lZaUlpSzNpeW9taUlpSWlJeU9nZ2tpSWlJeUpTMU1nWVVib0x3Vi92TTg3S3lFZ0FIdHZmRFRzMmJiaC90bm1RR0ZXZkVUUFZxUnlMamozQ3g2Zk5GdE8vK2xmWmVDd1lSWksyWXhjOW5NUWZldE9sWEYwZjg4Q3NETVpUTXBlcmhvd0Q2clByU0tWLzcyRlhvN2V6bnc3d2Q0NUs4ZUNYdlgrSnYvNzgyUWFneXVHQmR6N3AzRDNQdm1qcnJGZ3EvWHg1N3Y3cUh1dkRscG41Q2V3S2JQYmdwT0Fsc3NGdForZkMzYnY3R2Roc3NOMUYyb1k5dFh0N0h4c3h1SlRZNGQxVFg3bkgzdGJMQWNmL3owZUJhOWEralBXV0ptSXZNZW1zZTUxOC9SMmRUSndSOGZaTU5uTmdSYllnd2xhMGtXc1NubWVQMWVQMGVlTjZzMEZENVFHQklrNldycTR0Ui9ud0pneWU4dHdSMXZ2cTU5ZDhFYmhrSDFhZk56bjVDZUVLeHdNSlM0dExoaGd3Tm5YejFMYTAwckFObExzMG1kblRyb3ZnNlhnd1VQTCtENGI0N2o3Zlp5OUJkSDJmRHBEY09PWTdMd2RIcDQ4UzllREx0dCt6OXREN3Qrd2FNTGdsL1RuazVQOEgwRDhQYVAzaDdSZGRjOXU0NVpLMmJoOS9vSGhCLzZLbUQ0UEQ0Nkdqc0FzRnF0UkNkRlU3S2pCRStuWjlqejk3VDEwRncxZU5BRnpMWXR0d1lUTHUyN0ZIeDg2R2VId2g1WHRxOHNKSXh4czV0Zkd4RVJrYW5BNmpCL3p6UjgzbUgyRkJFUkVaR2JLWmdnSWlJaVUxcHVBbnhoRFh4aWtSbEdlSzBjZXYzZzhjTXJsODFsWVNxOGV3NnN6ekxiUW9qSXlKUWZMT2ZRenc1aEJBeVNzcEpZL1pIVkF5YlIrKzZVbm5mL1BJcGZLcWE3cFpzanp4OWgvU2ZYRHpoZlh5Z2hLU3VKZ3MwRnpGbzFLNlN0UXVXSlNob3JHcG05ZGpieDA0ZFBGSG02UE94NWJnL1h5OHd5OG9tWmlXeitrODBEUWhFMmg0MU5uOTNFam0vdW9PbHFFNjIxcmJ6NWY5OWs0eDl0SExMQ3dWQ3F6MVJ6K3I5UEEyQjMydG53bVEwaGQ4UVBadUZqQzZrOVUwdHpWVE5WeFZVYys5VXhWcngzeGJESFRjdWV4clRzYVFCNFBkNWdNQ0Y5ZmpycDgvckw1emRWTmdXRENWbExzNGhQQzMwZGE4L1YwdE5tM3UzZldOSElXLy80MXJEWFh2V2hWY3haUDJmUTdZMVhHam56NmhuQXJBeXc5S21sdzU2ellFc0JaUWZLYUsxcHBmSkVKV1g3eThoYmx6ZnNjWGVDc24xbHdhK2JTRmh1L0FDclBWL0xubi9aRTNhZnF1SXFxb3JOMElNcnhzVlRYMzhxdU0wVjR5STZLZktLSk1DZ2dZVzZpM1UwWFJtKzJvT0lpTWlkUkJVVFJFUkVSRVpId1FRUkVSRzVJNlJGd3g4dmcyZUs0TVZTZUtrVU9tN2N3SEw2dXJra1I4SGplZWFTTUh3TGNKRzcycldTYTd6OTQvNDd1ZDN4Ymc3OTVCQ2VUZys5WGIzMGR2Ymk2ZlRnOHd6c3JYdjEyRlVxVjFhU3ZTUTdaSDNtb2t3Szd5OGN0TlZEMjdVMnpyMXhqbk52bk9QcGYzcDZ5TEwxalJXTjdQdkJQam9iT3dGSXlVdGg0eDl0eEJVZC9vdmJHZTFreTU5dVllZTNkdEpZMFVoUGV3L2IvbkViQ3g5YnlMd0g1MkcxV29kOVRZTFh2dExJZ1g4N2dHR1lkNm12ZW1iVmdIWVlnN0haYmF6LzlIcmUrTW9iOUhiMVVyS3pCSnZkTnFMSi9QRlFmckFjTUN0SjJCeTJBZHNOd3dnR1NHd09HeGFMQmF0dDhOZkc1L1Z4OE1jSGczZnNMMzFxYWJDeXcxQ3NWaXVyUHJTS3QvN3hMWXlBd2RGZkhDVWhJNEdVM0pSQmovSDcvRnphZTJuUTdlTWhaWFlLeWJOR0hsYkpYcGJOckJXendtN3o5bmc1OU5QUUNnSituNThMMnk4QUVKVVl4YnBuMXcxNS9zcmpsVnpjY1JFdzN6dGprYjBzbTFVZlhEV3FZMy81MlYrR0RWT2NlY1VNcERpam5XejkwbGJzcnRBL01mejJ6MzhMUU9IOWhjemZPai9zdWUxTy9WbENSRVNtRm92ZC9ObGwrQWYrSGl3aUlpSWlnOU5mQUVSRVJPU09rdWlDankyQUQ4eURiUlh3MGlXejNRTkFZemY4K0F6OHh6blltQVh2em9kNW83dFpXdVNPbDVxWGlpdldoYWZETEFGZmU2NTIyR01zVnZPT2JpTmdjT1Q1STZRVnBJVnNYL3IwMGdGMzhOK3M3MDUrbThNMmFDakJNQXd1YnIvSWlkK2VDRTZHWnl6SVlNT25ONFNkYUwrWk05ckovWisvbi8zL3RwK3E0aW9DdmdERi8xWE1sU05YV1AzTTZoRlZUMml1YkdiblArL0UyMk1tbndvMkZaQ3pNbWZZNDI0V2x4ckh1ayt1WTllM2QyRUVETTV2TzA5dlZ5OHJQN0J5eUJEQVdQVjA5QVJiQ09TdXlXWE5SOVlNMk9kYXliVmdPNExILzgvalJDY09mWWY5MFY4Y3BiWFcvQ1k3WTk0TTh1L05IL0Y0VW1lbnN1anhSUlMvVkl6ZjUyZlhkM2J4d0o4L01Hakl3OWZyNDlndmo0MzQvS094NklsRkVRVVRFdElUQm0yRjB0UFJNMkRkNVFPWGcrL3orUS9OSjIxTzJvQjliblp6cXcycjNYeHZwT1duOGRBWEhnclpiL2R6dStscDZ5RzlLSjFGVDVodEVZWjdMeG1HTWFJMklvT3BQRkZKZlVrOVlENlhvVnFqMkJ5MlViZHJFUkVSbVd3c3RodkJCSitDQ1NJaUlpS1JVREJCUkVSRTdrZ3VHenlXWnk2bnI1c0JoYjFWNERmQUY0RHRWODBsUHdsK0x4ODJ6d1RIN1pzUEZCbVR4b3BHMnE2MVJYeGNYR29jS2JNSHZ3TjlLRmFibGRsclozUGw4QlhjOFc3YzhXNWNjUzZpNHFOd3g3bHh4Ym9HTEE2M2c5TGRwUno1eFJGNjJubzQ5L3E1a0VsbUMwTlBnblkxZHdFUU15MG03UGFlOWg0Ty9mUVExYWVyZyt2eTc4MW4rZnVXajdqaWdjMWhZOE5uTm5ENmQ2YzUrK3BaRE1PZ3BicUZOLy9mbTh5NWR3NUZEeGNOT2huZlhOWE05bTlzcDdlckY0Q3NKVmtzZTgreUVWMzNWdW56MGxuN2liWEJ5Z3RsKzh0b3JXMWwvYWZXRDdoK1IwTUhyLzdkcTJIUHMvdTUzU0hQdmErS0E4QnIvK2UxNE1SelRISU1NNWZQREZaRENQZ0RZYy9YM2RvZGZPeU9HM29pK2N3clo3aDg0RElBRHJlRE5SOGVHSFFZenZ5dDgybTQzRUQxNldwNk8zdlo4YzBkYlBuVExXSERDUmFMWmN4VkE0YlRGNjY1SFh5OVBzNitlaFl3SzVEa3JSOUI2NHIrVDJmd3VUdWpuQVBDRTMzYlhER3VFUVVyNmk3V2NleVh4MWovcWZVa3pBaDlyYysrZHBiVzJsWldmbUFsRHZmZzdVbmE2OXV4MnF3NFk1ek0zVEozK09jaUlpSnloN0RjQ1A4WmZyVnlFQkVSRVltRWdna2lJaUp5eDF1WWFpNHRIdmp2Uy9DN3kyYjFCSURTWnZqcVlmanVTVE9jc0RVWENwSW1kcndpdHlyYlh6YXFFdmE1YTNKSEhVd0FXUHJrVXBZK0dWbUxnYndOZVZ6YWU0bVV2QlFXUHJhUW1qTTF3VzJkelozRXBjV0ZQYzR3ak9EZDRYSFRRL2NKQkFLVTdDemg5SCtmRGxZcXNEbHNyUHJnS25MWDVFWTBQakFudUJjOXZvaVUyU2tjL01sQmV0cDZNQXlEMHQybGxPMHJJMmRWRG9VUEZKS1lrUmc4cHZaOExmdC9zRDhZU2tpZm44NjZaOWRGMUFMaVZyT1d6OElJR0x6OW83Y3hBZ1lObHh0NDVXOWZZZG5UeThoYjF6OXBIUWdFOFBXR3Z5TXY0QXNRSUh6SW9DK0VBT0RwOEZDeXF5VDRjVWREUjloanVsdk1iNDdPR09lUWQ5eVhIeXpuMUgrZkFzelg4NTZQM1VOMDB0RFZGY0t4V0N5c2ZYWXQyNysrbmFhclRYUzNkclB0YTl1NDl3L3VKUzAvdEpxQU04ckplNy96M29pdk1WbWNlK01jWFMxbStHYkJvd3V3TzRiLzczaGZWUkFBaTIxMG9Za05uOW1BMytjUGZuNHFEbGR3OENjSENmZ0RiUC82ZGg3OW0wZHh4Wmd0VUM2L2ZabmlsNG9CYUxqY3dMcG4xNUdjazh6R1A5NklFVEJDcWlMTWYyZysyY3V5Nldqb0dMWmFpWWlJeUowa1dERkJ3UVFSRVJHUmlDaVlJQ0lpSW5lTlJCYzhVd1FmbUEvN3ErR2xVaWkrYm01cjc0V1hMNWxMYmdJOGxBTVA1RUJDK0hiMUloT21id0p4S0o1T3o3aGR6OXZqSFhSU2ZEQ2IvMlJ6OEc3N200TUlwMTQ2aGUzcGdXMGF2RjFlU25hWEJDc21wT1QyaHlscXp0Wnc3RmZIYUwvV0hsd1hteHBMNFgyRkhIbitDRWVlUHhMeGM3cFo3cHBjdkQxZUtnNVhBR1lsZ2N0dlgrYnkyNWVadFhJVzZ6NnhqZ3R2WGVERUN5ZUMxUWhTNTZSeTd4L2NPeTUzNytlc3pNRWQ1MmJ2OS9iaTdmSGk3Zlp5NkdlSEtEOVl6dUxmVzB6cTdGUmlVMko1MTFmZU5hYnJsTzRxNWR3YjU0SWZkMXdQSDB6b216aVBUUm04TEgvTm1Sb08vdlJnOE9NbFR5NGhhM0hXcU1mbWNEblkrTm1ON1BqR0RscHJXK250Nm1YN043YXo5S21sRk41WE9PcnpUamF0TldiTGk0U01CT1pzbURPaVkyNnViREdTSUVNNE53Yzh6cng2aGxNdm00RVNtOFBHaXZldkNQbWVrck02aDVhYUZpNXN1MEJIUXdkdmZ2Vk5sajI5YkVCRmhMWnJiVng0NjBMdzQ4cmpsVU9Pb2VaTVRiQXRURGgybDUxbFQ0K3Urb2lJaU1nN3pYTGpkMEJqa0FwVUlpSWlJaEtlZ2draUlpSnkxN0ZaNE40c2M2bHNoeGRMWVZzRmROK1lleTF2aGU4Vnc3K2VnalhwOEZBdXJNa3dqeE9aU0hhbm5hZSsvdFN3KzczdytSZkdMWnh3NG9VVEVWZHJXUFRFSWhZOHNnQ0FwS3drMHZMVHFDK3RwK0Z5QTl1K3VtM0lZMTB4TG5MVzVBQm11ZmxkMzk0VnNqMXZmUjdMbmw1RzA5V21pQU1UNGRpY05sWitZQ1d6MTg3bTJDK1AwVnJiR3R3MmZlNTBEdi84Y01qenoxaVF3YnBQcmh2WE84Um5GTTdnb1M4K3hQNGY3S2U1c2htQSt0SjZ0bjExR3cvOHp3ZEl6VXNsSmlsOGU0dVI4UFg2Z2kwWG9oS2k2Rzd0cHFlOUIwK25aMERRcGEzV2JCa3lXRENoL0ZBNUIzOXlNSGduZjk3NlBPWTlNQy9zdmgyTkhaUy9YVTcreHZ4aDIwSkV4VWR4MzUvZHg0NXY3cUNsdWdVallIRDgxOGU1ZHVFYUt6NndZa3pQZjdMWThPa04xSmZXWTdGWjhQZjZPZjdTY1JZOHNtREkxK2JtWU1Kb0t5WUE5SGIzY3Vpbmg2ZzhZUVlJM1BGdU52N2hScEp6UXRzK1dLMVdsajIxak5TOFZONyswZHY0UEQ2Ty9lb1kxOHV1cy9yRHEzRzR6TllPM2EzZEVYMWZhSzVzRHI2M3czSEZ1QlJNRUJHUnFjUFdGMHdZKysraUlpSWlJbmNUQlJORVJFVGtycFlkQjU5YkJwOWFCSHVxNEkzeS9pb0tBUU1PMUpoTGdndnVuMlcyZXNnZDJQcGM1SzR3WElVQXZ5OThPZHYxbjFyUHlkK2VwT3BVRmIyZHZXSDNjVVk3bVZFNGc0V1BMd3hPUXMrWU80T2MxVGxVSEtvZ0xpMk9WUjlheGZTQzZZQlpOV0haNzQ5OUluUGF6R25tdFFwbjhQQmZQVXpadmpMT3ZucVcrQm54ekZrL2g3cVVPaTRmdUV6QUg2Qmdjd0dGOXhYU1Z0YzI1dXZlek9hd2taaVJ5SU4vK1NERi8xWE14ZTBYTVF5RHBVOHRKVFV2TmJoZndCK2d1NjA3NHZNM2xqZlMwOTREd0pxUHJtSFBjM3Z3Ky93MFhHNGdjMkZteUw1OWs4YzN0N0hvYytHdEN4ei96ZkhneHhsRkdheDgvOHBCcjN2cTVWTlVIS3JnN090bldmTHVKUlRlUDNUMUEzZWNtL3YvL0g3MmZYOGZkUmZxQUtnK1hjMjF2N25HK2srdEo2TW9JL1I1WFdrTWFWY3hHcWw1cVZnczcxenFMQzAvRFUrWGg5Zis0VFU2cm5mUWZMV1pMZjlqeTZCZld6Y0hFNnoyMGJVTmFielN5UDRmN0ErMjcwak1UR1RqSDIwa1p0cmdZWS9zSmRuRS82OTRkdi9MYmpxdWQzRDEyRlZhYTF2WitFY2JpVTJPeFIzblp1YnltY05lKytxeHF3QWtwQ2VRa0RINEQwOUhsQ1BDWnlVaUlqSngxTXBCUkVSRVpIUVVUQkFSRVJFQjNIWjRNTWRjNnJ2ZzlYS3ppa0p0cDdtOTFRTXZsSmpMbkVRem9MQmxGc1E3aHo2dnlKM0NGZU1hc2xxRHordmpWMy84cTdEYjNIRnUxbnhrRFFCZWp6ZGtzaFhNaWZuQnl0U3YvTUJLRWpNU0tkaFNFTEpQVEZMTXVKZjV0MXF0NU4rYlQrNDl1Zmc4NWgxd013cG5zUHk5eXpFQ0JnV2JDamp5aXlPVTdpNGQxK3NtcENmdzZGOC9pczF1WTluVHk1aTFjaGJWcDZvSFZDSm9ybXJtamErOEVmSDVIL3JDUStTc3pzSFg0eU45WGpweE0rSm9xV29aRUV6b2J1c09CaGppTStKRHpuSDErTldRVUVMV2tpeldQYnNPcXkzOFpIbExkUXRYRGw4QndQQWJwT2FuaHQzdlZzNG9KNXMrdDRsanZ6d1dmSjFqVTJKREFocDk5bjEvSDUxTm5TTTY3MkRlOCszM2pMcEZ3bWk1b2wyazVhZlJjYjJENjJYWE9mcUxvNngrWm5YWWZTTnQ1ZURwOUZDMnY0emFjN1cwMWJXeDZJbEY3UC9CL21Cb2FPYnltU0dWRDRhU2tKN0FnMy81SUh1L3U1ZnJaZGRwcldubHpmLzdKbzk4K1JFUzBoTlkvOG4xdzU3aitXUFBBK2I3WmZHN0ZnKzd2NGlJeUZSZ3VmSDdqNElKSWlJaUlwRlJNRUZFUkVUa0ZtblI4T0VpY3psMTNheWlzTHNLZW01VTZyelVBdDg1QWQ4OUNjdG5tQzBoTm1SQmpHNzRGQm1ncTdtTDFqcXpQY0wwZ3Vram1oQzltY1BsWVA1RDgyL0gwQVpsZDloREpvSHo3ODIvcmRlek9VUHZsaytlbFV6eXJPUkI5cjV4ak1NMjVKMytobUdFVkJOWTljRlZ3ZEJCOHF4a1dxcGFxQytwRHptbW9hd2grRGdsTnlWa1cvYlNiUEkzNWxPNnU1VGNOYm1zL3ZCcXJOYkI3K0EvL3B2akdJYlo3aUYvVS82d3orZG1WcXVWbGU5ZnlmUzUwem4rNitPcy8vUjZITzdKK1EzMjdHdG51YkR0UXNUSHJYamZDaHJMRzJtdGJhVnNmeG5KT2NuTTJUQm53SDZHM3dnK0RsY3hvYk9way9yU2VucTd6RW9rdFdkcnFUMWJHOXcvTFQrTnVPbHh0TmEwc3ZqM0ZqUC93Y2krbHR5eGJyYjhqeTBjK09FQktrOVVrcjlwK0xZY0lpSWlkN3EraWdrb21DQWlJaUlTRVFVVFJFUkVSSWF3S05WY1ByZTh2OVhEeVJ0emVYNEREdGVheXplT3dyTHBjRzgyck0rRU9GVlNFQUZ1M0duL2EvTk8reWYvOFVuY3NZTlBhbnE2UEZRZXF5UnZmZDQ3V2w0L0VrVVBGNUczUG0vQStxdkhybkx1OVhPQTJTNGhNWE5nSzRSYjdmM2VYam9iTzdFN0kvOXYyV04vOTFpdzVVVTRIWTBkdlB5bGw0TWYyNTEyWXBOakFaZ3hid1psKzh0b3VOeEFkMnMzVVFsUkFGU2ZxZ1lnSmptRzZNVG9rUE5aTEJaV3ZHOEZLYmtwNUt6T0dmTHpVM08yaHJyelppdUc2TVRvVWQ4cFAzUFpUTElXWncxYWxhRlA1dVgrMjk0QUFDQUFTVVJCVk1KTVZqMnphc1RuUGZmNk9TN3V1RGlxTWQzS0NCajRlaVB2TDIxMzJsbjN5WFc4OFpVMzhIdjlIUDNQb3lUTlRCb1E0TGk1UFlyTllRWllHcTgwVXJLemhQclNlam9idzFlTWlFdUxJNzBvSGJ2THp1WS8yVXhyYlNzejVzNkllSnhndG5CWjk4bDFWQjZ2Wk5hS1dhTTZoNGlJeUozRVlqTi9KcXRpZ29pSWlFaGtGRXdRRVJFUkdRR1hEUjZZWlM2TjNmQmFPYnhaQVRWbXkyNzhCaHlwTTVlK2tNSkdoUlRrRHVMcDlQRHJQLzMxN1RsM2w0ZVNuU1ZjMkhZQmI0OFh2OC9QM00xekFRZ0VBalJYTnQrVzZ3NGxLaUZxd09ROG1CUHQ0ZFpYbmFnS1BwNHhkd2JSU1FQM0djeG9nZ2xqTVdQZURDd1dDNFpoY1BYNFZlWnVub3RoR05TY3FRbHVEOGRpc1pDN0puZkljd2Y4QVk3L3FyL2x3N0wzTEJ0VHRZUGhRZ2xnVmdhSWlvOGE4VG50cnZGN3ZiTVdaNUcxSkN2c05tK1BsMk8vUERib3NZa1ppU3g5ZWlsSGYzR1VnRC9BL2gvc1ordVh0dUtNNnYraEVhNWlRbXR0SytVSHk4T2VNM1ZPS3ZkODlCNWlVMktENnlwUFZGTDhZbkZFenlzY2Q3dzdiRERoME04T0RScVE2Rk54dUlMRzhzYXcyN0tXWmxHd3NXRE00eE1SRVhtbkJGczVCQUxEN0NraUlpSWlOMU13UVVSRVJDUkN5Vkh3b2ZubWNySEpyS1N3cHhKcWI4ekxCQXc0V21jdTN6Z0tTOUxNa01LR0xJaFhTRUdtTUo4bjhqdkRoOUxWMHNYRkhSY3AzVjBhY3U2NjgzVVViQ3JBWXJIUTI5WExHMTk1WTF5dk94SkZEeGRGZEtkL1I2T1pVckpZTExnVFJsYnF2cS9Wd3EydEhFWmkrOWUzRHpscEgvQVAvb2R5VjR5TDFQeFU2a3ZxdVh6Z01uTTN6NlgyWEcydzFVUG1vc3lJeDlQbndsc1hhTHZXQmtER2dneG1McHNaZGorZjEwZGJYUnZUc3FlTitscVRRV0pXSXJQdm1SMTJXMDlIejVEQkJERGJoRlFlcStSYXlUVTZHam80OHZ3UjFuMWlYWEI3U01VRXUvays2YXQ4RVpzU1M4YkNERElXWkhEb1o0Zm9idWttWmxwTVNDZ0JJT0FMNE8zeGp1cjUzYXl2WXNPdEdpNDMwRnJiT3VTeG5ZMmRnNFlYRWpJU3hqdzJFUkdSZDVUbHh1OWdDaWFJaUlpSVJFVEJCQkVSRVpFeG1Edk5YRDY1Q0M2MW1BR0ZQVlZRMVc1dUR4aHcvSnE1L1BNeE02UndiNWJaOGtFaEJZbVVZUmkwMWJlTmFML3g1b3B4OGRUWG54cDB1OC9yNDFkLy9Lc1JuZXQ2MlhWS2RwVnc5ZGhWakVEL1dETVhackxnMFFVazV5UVBjZlRrMUh6VnJPb1FueDZQMVRyOFhmN1FIL1FZVFRDaG82RWo0bU51Tm1mOUhPcEw2bW11YktibWJBMFh0NXV0RFp6UlR0TG5wNC9xbkIyTkhaeiszV25Bbk1SZThmNFZZZmU3Vm5LTlF6ODdoS2ZEdzhOZmVuakFSUHJkeEdLeHNPcVpWYno2ZDYvaTkvcXBPbGxGKy9WMjRsTGpBQWg0elFtUHZtb0pBRW5aU1R6eTVVZEl6T2h2RnpMVWV5NWpZY2FRRlR3cURsVlFWVnlGeFdwaDNiUHJCdDN2NWpHRWs1YWZOaURVY3VLRkV3RE1LSnhCZWxIbysrckNXeGZvYnUwZThwd2lJaUtUa2NXcWlna2lJaUlpbzZGZ2dvaUlpTWc0bVpOb0xoOWZDQlZ0TjBJS2xlWmpDQTBwZk9zNEZFNkRsVE5nWlRvVUpJRjE4SmJ0SW9CNWgvM3Z2dnk3aVI3R3FKWHNLT0hxOGF1MDFZV0dLN0tYWmxQMFNGSFl1K2VkMFU2MmZtbnJpTTUvOHJjbnFUdGZCMERPcWh3S0h5Z2M5VmlqRWtiZUdxQ25veWY0bkpKbmpUeFU0ZTgxNzRZZlRhdUR6Wi9iakN2T05maVlXbnZZOVoxZGcyN1BXcHFGTTlwSmIxY3Z4MzUxalBaclpwb3FaMVZPOE03OFNCMytqOFBCS2hCTG5sd1N2TFAvVnQ1dUx4M1h6V0RGdmgvczQ0SC8rY0NvcjNrbmlFdU5ZOUVUaTZnNFhNRzZaOWNGUXduUVgxWGo1bllmRHJjakpKUXduUGkwZU9MVDRnZmQzblNsQ1lyTmNNTmdGUzVHWXRxc2FjeDdZRjdJdXI1Z1FuSnU4b0J0RlljcUZFd1FFWkdweWFxS0NTSWlJaUtqb1dDQ2lJaUl5RzJRRXc4NVJmRGhJcWpxZ04xWHpVb0taUzNtOW9BQjV4ck41U2RuemVvSnkyZkFxblF6ckpBNCtIeWp5SlIxNXRVendjZk9hQ2V6MTg0bS85NTg0dExpQmozR2FyV09xTngvMllHeVlDZ2hKUytGMVI5ZUhYYXkyekFNTEpieFRRRlZuYXdLVnFsSW01czJvbU44dmI3Z01hTUpKc1NueHhPVEZEUG85bzdvb1NzcTJCMTI1ajA0aitML0tnNkdFaXdXQ3dXYkN5SWVDOENsdlplQ3IzL0dnZ3ptYnA0NzZMNVppN1BJVzVkSDJmNHltcTQwY2VJM0oxanh2dkRWRmU0V2MrK2JTOEhtZ2dIdldWL3ZqYW9hZzdSUkVCRVJrWGRlc0dLQ29XQ0NpSWlJU0NRVVRCQVJFUkc1emJKaTRZUHp6YVd1RTNiZHFLUlEwdHkvVDFzdjdMeHFMbUJXWHVnTEtjeFBBWnVxS1FqbTVPUklxd2NBT0tQR3IxOUliMWN2TDMzeHBVRzNqN1I5UkhKdU12bjM1ak56eFV6c2p0RC9qalJWTnRGeHZZT01oUmtEdGcybDhVb2pSNTQvQWtCc1NpejMvc0c5WVVNSnJiV3Q3UG51SHBhL2R6a1pSUmtqUHY5d1NuZVhBbUN4V2dhVXNoK010OGNiZkR5YVlNSjRLTmhjd01YdEYrbHA3d0ZnMXNwWnhFOGYvTTc2d2JUWHQzUDgxOGNCY01lNVdmT1JOY01lcyt3OXk2Z3ZyYWU5dnAyU1hTVk1MNXhPOXBMc2lLOE5adVdKa2JRNDZkUGIxVHVxNjl4T1Zxc1Z3blJLdU51Q0NZbVppZlIyOVJLVk9QS0tKU0lpSXUrNHZwQnJZUHpicDRtSWlJamN5UlJNRUJFUkVYa0h6WWlCOXhXYVM0c0hEdGJBMFRvNGRnM2FiNW9ydTlSaUxzK2ZoeGdITEp0dWhoUldwVU9LNW12dVdoYUxoWVFaQ1JOeWJjTXc2R3pxSE5NNTd2L3orMG1iTTNoRmdlYXJ6Uno2MlNFY2JnY1AvOVhEZzdZQ3VGbDNXemQ3djdlWGdDK0FJOHJCeHM5dXhCM3JIckNmMytkbjEzZDIwZG5ZeWU3bmRyUDZtZFhNdm1mMm1KNFB3TlhqVjJtdU5GTkcyVXV6Y1VXUHJOekp6WlBqZG5may95MzczWmQvTjJUbGg1RUVSZnk5Zml3M3BaNzhYbi9FRlNWOFhoLzcvblZmY0FKOXpVZlc0STRiK1ByZnl1RnljTTlINzJIYjE3WmhHQWFIZm5xSTVGbkpSQ2RGai9qYWZXck8xbER6NVpxSWo1c0tmRDAzZ2duT3V5T1ljTitmM1RmUlF4QVJFUmxXc0dLQ1dqbUlpSWlJUkVUQkJCRVJFWkVKa3VpQ3Jibm1FakRNQ2dwSDZ1QklMVnhvNnI4QnA5TUxlNnZNQlNBekZoYW1tc3VpVkVnZnZKcTczQ0dTYzVMcDdlcWQwTHVtWFRFdW52ai9uaGgwZThBWDRJWFB2ekRrT2VKbkRIMDN2cWZUQTVqVkJPeXU0ZityNHVuMHNPT2JPK2hxN3NMbXNMSHhEemNPR3R5dzJXMnNlM1lkTzcrMUUyKzNsNE0vT1lpbjA4TzgrK2VGM1g4a3VwcTdPUEx6SThHUDV6ODBQNkpqK3ppaUlxK1k0UGY2SXo3bVpnRi9nSDMvdW8vdWx1N2d1c29UbFJUL1Z6RkxmbS9KaU05eitHZUhhYTR5Z3hrRm13cklXRER5U2hRcHMxTW92TCtRODl2TzA5dlZ5NEYvUDhCOWYzYmZ1TGZhbU1yNkttdU01T3RocWdsb01rZEVSS2FxRzhFRTlMTk1SRVJFSkNKMzNsODNSRVJFUktZZ3F3VUtwNW5MTS9PaHkyZFdVdWhiNnZ2bk1LbnVNSmZYeTgyUGs5MmhRWVdjQk5DMDNwMGxiMTBlZWV2eUpub1lPRnlEVDZEN3JMNHhuNytueld3cFlMUGJ3bFk5dUptM3g4dk9iKzJrdGFZVmk5WEMrayt2SnkxLzhHb01BQ201S1d6NTB5M3MvT2VkOUhiMWN1STNKL0IyZVZuMHhLS0l4K3JwOUxEbnUzdUNZWXI4amZsTW16bHR4TWMzWFdrS1BvNlpGbm02NkpHL2VnUjN3dUN2VVhkek42Lzl3MnRodHdVQ0FmYi8yMzdxUytzQnlGaVFRVXQxQzEzTlhaeDc0eHlHWWJEMHlhVkRYai9nRDNEMFA0OVNjYmdDZ0lUMEJKWThOWHlnSWVBUDRPdjE0Zk9ZUzlhU0xDNGZ1SXluMDBOOWFUM24zendmVWNBRFlNYThHU3o3L1dVUkhkTW5YTXVQU0xSVXRYRDU3Y3RodDkzY3JtTTBETVBBMDJHK3Z5YXEzY2Z0MHRIUVFYdDlPd0R1K09FcmJJaUlpRXdtd1lvSnFKV0RpSWlJU0NRVVRCQVJFUkdaaEtMdGNHK1d1UUJjYlllanRXWkZoZUxyMEh2VHpkS05QYkNyMGx3QVloMndJS1UvckRCM0d0aVVWSkNiM0h5WC9EdDVkN3JoSC9xUHQzMVZCR0tTaDU2bzcyN3RadCsvN3FQcFNoTVdpNFcxbjFoTDVvTE04TmMwREh3ZUg5NGVMejZQR1o1WThNZ0Nqdi9tT0FCblhqMkRyOWZIc3FkSFBySGQyZFRKam4vZVFmczFjMkkxZmtaOFJNZjd2WDR1N2JrRWdNVnFpU2pRME1jUjdSZ3l2TkgzWEFkYzIrZm43Uis5VGVVSjh4dEd5dXdVTm54NkErM1gyOW4yMVcxNGU3eWNmL004M1MzZHJINW1kZGdxSFhVWDZqanh3b2xnQ3dzdzcrZy84TU1EK0wxK0F0NGI0WU5lSDM2dkgzK3ZQeGhHTUlicHhYenE1Vk9rejA4bktUdHBKQzhEWUU3YUoyWWtqbmova2VqdDZHKzFZYkVPL2pWU1ZWeEZWWEhWdUY2N1QydHRhN0F5aGl0MlpDMUNKck9EUHpsSTVZbEtySFlydloyOXdYWWp5VG5Kd3g0YmZEL3JaNW1JaUlpSWlJaklsS1ZnZ29pSWlNZ1VNRFBPWEo0c0FHOEFTcHJnVEFPY2JvQ3pEZERlUDRkR2h4Y08xcG9MZ01NS2VZbFFNQTBLa3N5Z3dxeDRzMHFEM0gxNjJudEM3dkFlVFJ1QmNEenRudUJqcTgwYWZPeUs2WjlRYmFsdUlTb2hLdXp4UHErUDY1ZXVBeENmSHI3bGc3Zkh5Nlc5bHpqMytybGdwWUxvcEdncWoxZFMvblo1TUh6ZzdmSGk2ekgvSFVuTGd3dHZYU0RnRDdEaXZTdUczTTh3RE1yMmwzSGloUk40dTgyNzRXTlRZOW55SjF0Q0p2QzdXcnBvS0c4Z0ppa0dWNXdMdTlPT3pXa0RBMXByV2pueDJ4TjBOblVDWnJXQzIzRTMvTTNoazc2eGVibzg3UDNlWHVwTHpFb0pxWG1wYlByalRkZ2NOaEl6RXRueXAxdlk4YzBkZUh1OFZCeXVvS1c2aGJVZlgwdGladWlrZjgzWm1wQlFBa0JqUmVPNGpEdmdEM0RnUndmWStzV3R3MVl6eU4rWVQyOVg3NER4alllK1NoQUF6aGpudUo4Zm9MNjBucVNaU1dFcmtRUUNBVTY5ZkNyNDhWQnRVUHcrZi9EcjRlWVF4Zld5NnlQNnZQUlY3d2dFQWx6WWZtSFkvZFB5MDBZVnBwazJhOXFBNmhKNTYvT1lVVGhqeU9POFBkN2c5NGJ4K240bElpSXlKbjNCWGtNVkUwUkVSRVFpb1dDQ2lJaUl5QlRqc0VKUmlybThGekNBcTIxdytyb1pWRGh6SGE3ZDFQckJHNEFMVGViU3gybURPVGVGRlFxbW1jRUhoUlh1REkwVmplejkvbDRjVVE2Y1VVNXNUaHMyaHcxL3I1L0dLNDNCU1hXcnpUcXFDVWFBcThldllnUU1IRzRIaG1GUXVyczB1QzE2V25UdzhjMGhnME0vUFVUdTJsenN6dEQvaGhoK2crclQxWFMzbXBQcDZmUFN3MTZ6cTdtTGs3ODlHYnpUR3N6cUJYMlQvSkd3dSt3NG9oeDRPandFZkFGS2RwWmdzVmhZL3A3bEEvWTFESVBxVTlXY2ZmMHNqZVg5RTcySm1ZbHMvdHptQVdFTG44Zkh2dS92RzNZTU5vZU54ZTllSFBIWXc2azZWVVhBRjhEbXNPSHI5WEgramZQQmJUSEpNVFJYTmJQL0IvdHB1OVlHUU9iQ1ROWSt1elprVWp3NUo1bjcvdXcrZG4xbkZ6MXRQYlJVdC9EYVA3ekdpdmV1SUg5amZuQy9vcTFGbE8wdEc5Q3F3R3EzNG9weDRZeHg0b3dPWGV4dU84NG9KdzYzQTBlVUE3dmJiajYrc1ZqdFZ0NzZ4N2ZvYU9pZ3RhYVYwNzg3elpKM0Q5MGFJdEtXRHplcnUxakhtVmZPNEl4eVluZlpzVG5NcnhFczBIRzlnNW96TmNGOVUyYW5ERDZHcmZNcGVyZ283RFpQaDRlWHYvVHlvTWNlZWY0SWJYVnRKR1Fra0pDUmdDdldoVHZPamJmSFMrM1pXbHFxVzRMN1ppL05Eajd1YWUvaDZIOGVKVG9wR3J2TFRrTlpRN0NpUUhSUy85ZGU5YWxxenIxeGJ2Z1g0d1lqWUhEODE4ZUgzVy9wVTB0RHZtL1luRGJzVGp0V3UzV0lvOHpuNEk1ell4Z0dOcWVOK0JueHhLZUZCaTRPL3ZRZ1hVMWR1T0pjT0tJY0dBR0R1dk4xOUxTYmJWNlNadzFmWFVGRVJPUzI2L3MvazRJSklpSWlJaEZSTUVGRVJFUmtpck5nVmtDWUZRK1A1Wm5ybW5yZzFQVWJZWVhyVU41S1NBZlVYaitjYXpTWFBtNGI1Q1gxVjFYSVQ0S1o4YXFjUFJYRlRZOHoyeUkwRDcxZndlWUNuTkdqdXh2OHl0RXJWQjZ2SExEZUVlVWdveWdqK0hIeXJHUXlGMlZTZmFxYXJwWXV6cjU2ZHNqekptUWtrTE02Si95MjlBUm1yNTFOMmY0eUFHeDJHODVZcHprWkh1M0VHV00rZGtRN2NNVzRncFBramlnSHp1aitmNTNSVHF3M2VnUFhucTlsOTNkMkUvQUh1TGpqSWtuWlNjeStaM2JJZFhjL3R6dGtvdHBpc1REMy9ya3NmdGZpc0hmMXg2YkdZclBiOFBzR3I5WVFNeTJHTlI5ZE0yNHRDQ29PVlhEMTJOVUI2N09YWmROWTBjaXViKzhpNEFzQTVtVDY0bmN0RHR2R1k5ck1hV3o5d2xaMlBiZUxscW9XckRZcnFmbXBJZnU0WWx5c2VOOEt1dHU2bVRaekdyR3BzYmpqM0FNQ0o1RmErWUdWN1B6V1R2UDVIS3lnNk9HaXNOVUV4a05jYWx5d2NzUlFrcktUeUZpUU1laDJxODA2NkJpSHE5YVJrSkZBYTIwckxkVXRJU0dFV3hWc0xnaDVuN2hpWFZRWFY0ZDlmMlVzN0IrcjFXNGQ4K2Nrbkpzcm9nQnMvY0xXRVIwWGxSREZ6T1V6aDl6SDRYWlFkNkZ1ME8xejc1czdvbXVKaUlpSWlJaUl5T1NqWUlLSWlJaklIV2lhR3pabG13dEFqdzlLbTZIa3hsTGFCSlh0b1dHRkhyL1pGdUpzUS84Nmx3Mnk0MjRFSHhMTWYyZkdRMmFzcWl0TVpzNG9KekhKTVhRMkRxd2tZTEZhaUV1TFk4NzZPV09hNUpzMmMxcElNTUhoZHBDWW1jalNwNVlPQ0R0cytNd0dMdTI1UkgxcFBWMHRYVmh1aWJ0WXJCWmNjUzVTWjZlU3R6NXZ5TllHQ3g5ZlNHeEtMSm1MTTRtZkVSOE1HSXhXK3J4MDFuNThMZnQrc0kvY05ibGhReEhMMzdPY3h2SkdQSjBlMG92U1dmVDRJcEp6QnI5ejIycTFzdTZUNitocDZ3bTJrekFNQXdzV2JDNGJpWm1KVEMrWVBtQ0NkeXltelp3V0VreHd4N3ZKWEpqSjBxZVdZbmZieVZtWlErMjVXdFo4WkEzcDg4TlhwT2dUblJUTmczLzVJTWQvZlp6RXpNU3c0WW5jTmJuak52WSs2ZlBUeVZsbHZ2N0wzN3Y4dG9VU3dBeUdPS0ljd2VvaHQzTEZ1c2hhbk1XU0o1ZU0rVDAybU5qVTJLRzNwOFF5OTc2NUZHd3FDRmx2c1ZpSVQ0OFBhYWNSblJSTjBjTkZwTTd1RDVFc2Vud1JpeDVmTkw2RHZzM0N0ZVd3V0Mwa1ppYXk4UEdGVEMrWVBnR2pFaEVSdVZWZks0ZUpIWVdJaUlqSVZHTXhETldjRWhFUkVia2I5ZmpOc0VKcDA0MndRclBaRW1Ja3Z4emFyWkFWYTRZVStnSUxzK0loSzg1c05YRzMyOE9laVI3Q0FJWmhZQmpHdUUyeTlwM1BZckdFdmZOK3FybGVkcDNVdk5SQnR6ZFdOR0t4V2tiZCt1S2RNdGpuMlRBTXZEMWVuRkdqcTVEeFRna0VBcmN0Q0RDVXZ0Y05HUFk5SFFnRWFLd3d5ODFFSjBVVGt4UXpwbXY3dkQ0QzNnQityeCsvMTA4Z0VBaFcvQmhPd0c5V3dSalBrTXRrTWQ3ZnMrNTJpYWNTU1VsSklUVTFGWWZqOW9WK1JFVHVGcnRtWlRIbnkzOU4xaWMrT2RGREVSRVJFWmt5VkRGQlJFUkU1QzdsdHNIQ0ZIUHAwK09IU3pkQ0NpVTNBZ3VWN1JDNEphM2dDMEJGbTdsUTFiL2Vhb0gwbUlFVkZtYkdtOWVUaVRQZUFZSTdKWkRRWjZoUUFqQmtoWVRKWkxEUGk4VmltZlNoQkdEQ0pxRWplVDlicmRhUXlnUmpaWGZZWVpUenhIZGlJS0hQbmZZOVJrUkU3anpHallDZ2lJaUlpSXlNZ2draUlpSWlFdVMyd1lJVWMrbmpEVUJWTzF4cE15c3E5QzFWSGRCN1M0dnpnQUhWSGVaeW9DWjBXNklMcHNmQTlPaGIvcjN4T0VZM2NJcUlpSWlJeUNRWDhIak1CeXBFTENJaUloSVJCUk5FUkVSRVpFZ09LK1FtbU11dGFqdk53RUpsWDJDaDNmeTN2WGZndmkwZWM3bllGUDQ2MGZiK2tFSmFES1JFbVdHR2hCdExvZ3ZpWFJBLytXLzZGaEVSRVJHUk8xVmZJRUdWZlVSRVJFUWlvbUNDaUlpSWlJeGFlb3k1ckVrUFhkL1dDM1dkNWxMYmNkUGpUclA2UWpoZFBpaHZOWmZoOUFVV0V0MlE0QXdOTHZSdGkzWkFsTjFjM0hZRkdrUkVSRVJFWk95TXdJMFdEZ29taUlpSWlFUkV3UVFSRVJFUkdYZnhUbk1wU0FxL3ZiSGJEQ21FaEJlNnpIL3J1NFkvZjEvMWhTdHRrWTh0emhrYVdJaTI5MzhjNVREWFJkbkJacm14V01NOERyZk9BdFliSHpNOThuR0ppSWlJaU1nVWNDT1lZTEVxbUNBaUlpSVNDUVVUUkVSRVJPUWRseHhsTGd0U3dtK3Y3VFFEQ3MwOTBPb3hsNWFiLysyQjFsNXplNlRhZThPM21oZ3ZWZ3Y4NzkrL2ZlY1hFUkVSRVpFSnBGWU9JaUlpSXFPaVlJS0lpSWlJVERwOUxTSkdvcjNYRENtMDl2U0hGMW85ME9HRmJoLzArTXgvdTMzUUZXYWR4Mzk3bjR1SWlJaUlpTnc1MU1wQlJFUkVaSFFVVEJBUkVSR1JLUzNPYVM1WnNhTS9SNmMzTkt6UUYxam85WU0zWVA0YlhBTGc5ZC9ZZnNzMjc0MXRJaUlpSWlKeWg3cFJNY0Zpc1U3d1FFUkVSRVNtRmdVVFJFUkVST1N1RitNd2wvR3laL3hPSlNJaUlpSWlrNGloVmc0aUlpSWlvNkpZcDRpSWlJaUlpSWlJaUlqSUNCZytuL2xBd1FRUkVSR1JpQ2lZSUNJaUlpSWlJaUlpSWlJeUFuM0JCSXZkTnNFakVSRVJFWmxhRkV3UUVSRVJFUkVSRVJFUkVSa0J3K3NGd0dvZngxNXdJaUlpSW5jQkJSTkVSRVJFUkVSRVJFUkVSRWFndjJLQ2ZZSkhJaUlpSWpLMTZMY25FUkVSRVpFcHdOUHA0ZEJQRHdGUStFQWhhWFBTSm5oRVUwdFhTeGZWcDZvQnlGeVVTWFJpOUR0Ni9lclQxYlJVdHdBdzc4RjVXSzFtUnJ5aHZBRzd5MDVpUm1MRTU3eXcvUUpYamx3QkM2ejU4Qm9TMGhOR2RGejlwWHBPL09ZRUFBV2JDOGhkblJ2eHRXV2c2dFBWSk9jazQ0NXpqMmovUUNCQVZYRVYwd3VtNDRweDNlYlJUUzVkTFYwRHZnWU53K0RTM2t0a0xzd2tPdW1kL2ZvVUVSR0pSTUJuVmt5d09GUXhRVVJFUkNRU0NpYUlpSWlJaUV3QnZsNGZWY1ZWQU14Y01YT0NSL1BPcXo1ZFRmV3BhbFo5Y05XUSt6VmVhYVM5dnAyVTNCUmlVMktENjF0cld6bnkvQkVBNG1mRXYrUEJoS3FUVlpUdEx3Tmc3bjF6c1ZxdGREWjFzdnU1M2ZSMjlUSjN5MXdXUHJZUWgzdGtmK0R1YU95ZytMK0s4WHY5WkM3S0hIRW9BZUQ4RytkcHJHakU3clNUc1NCalZNOW5xcWc0VWtIbDhVb0E1dHc3aC9SNTZiZmxPaDBOSGV4K2JqY0FXVXV5dVBjejl3NTdUSDFKUGZ1K3Z3K0Fva2VLV1B6RTR0c3l0c21tdTYyYmw3N3dFZ2taQ2F4NDN3clM4czJRMWM1djdhVHVmQjFYOHE5dzM1L2RoOFZpbWVDUmlvaUloR2Q0VlRGQlJFUkVaRFQwMjVPSWlJaUl5QlRYVnQrR3orTWI4M25jY2U1M2ZNSitKTXIybDNIb1oyYTFpTmlVV09ZL05IL1FmVXQybGxCK3NCeEhsSU9uL3ZFcHJMYkowYjNPNXJBRkgxc3dKMXo5WGo5UkNWRjRPanhjZU9zQ1Y0NWVZYzJIMTVBK2Yvako4Nk8vT0lyZjY4ZHFzN0wwNmFVakhrZmpsVWFxVDV1VkkvSTM1dC9XTy9YUHZuNTJ6Ty9MakFVWnBPYWxqdnI0MXBwV0trK1l3WVFaODJiQXZERU5aMUFWaHl1Q2oxTnlVMFowVE4rNGdGRlZRS2t2cmFlNXFqbmk0MFlyS1NzcEdDSVlpNXJUTlJpR1FVdDFTMGhsaEZrclpsRjN2bzc2MG5yT3ZuYVdCWThzR1BPMVJFUkViZ2ZqUnNVRXF5b21pSWlJaUVSRXdRUVJFUkVSa1NudThNOE9VMTlhUCtiekZONWZ5TEtubDQzRGlNWlg5ckpzenJ4NmhzN0dUb3BmS2laMVRtcll5V3JETUtnOVcyc2VzeVI3MG9RU0FHek8vbUJDd0IvQTVyQVJQejJlaDc3d0VDZC9lNUtMT3k3UzNkTE56bS90WlA3VytTeDU5NUpCejNYK3JmUFVuS2t4eit1d2NlZ25oNGE5L3JwUHJpTTZNWm9UTDV3SXJxczVXMFBENVlaaGo1MnpZUTZaaXpPRHJUQ0dZM1BZbUxsc0poZTJYY0RUNlJuUk1ZTnhSanZIRkV4NEp4aUdRZm5CY3NCODdubnI4MFowVE5WSnN3S0tPODdOOU1McEVWLzN5dEVybE80dWpmaTQwY3JmbUI4U1RQQjcvZmk4UXdkUExCWUx6aWhueUxxKzkxRnFYbXBJVlpPOGRYbGNQWGFWMm5PMW5QN2RhVElXWkRCdDVyUnhmQVlpSWlManhEQUF0WElRRVJFUmlaU0NDU0lpSWlJaU1xazVvNXpjODdGNzJQNzE3UmdCZ3dNL1BNRFcvNzBWVjNUbzNmNTFGK3JvYWU4QllPYnl5ZFh1NHVhS0NRRi9vSCs5M2NieTl5d252U2lkZ3o4K2lLZlRNMlI3aGZyU2VvcGZMQTUrN08zeGNyM3MrckRYOS9YNktOdGZSbjFKZjRDbHRhWjFSR05QTDBxbnE3bUx0My8wOW9qMmQ4VzRtTG1zLy9WUHlFZ2dmbnA4eUQ3ZGJkMDBsSm1oaUl3RkdTR3ZENWlUMXplL1RwUFp0WkpydE5lM0E1QzdKbmRFVlNpdVhieEdkMnMzQURtcmM3QmF4eGFpY2NlNXgzVDhVUHErcG01MTlEK1BCdHVURE1aaXNmRCs3NzQvK0xHM3gwdnRPVE04bExzbWQ4RCtLOTYzZ2xmKzloVUMvZ0NIZm5hSXJWL2NxcFlPSWlJeTZRUzhac1VFaTEzQkJCRVJFWkZJS0pnZ0lpSWlJakxGclhqZkNucTdlem41MjVNMFhHN0FIZTltL2FmV2oralk1cXZOSFB2Vk1RQWNVWlAzajZ0cGM5SW9mS0NRODIrZXA3T3BreU0vUDhMNlQ0WSt4NzY3MWdIMmZuOXZ5SVJtSU5BL3liM3pXenVIbkFndWVyaUlvb2VMeG5IMFlIZjIvOWNyM0lSN1JsRUdqM3o1RVJyS0d3WXQ2OTljMWN6dTUzWVQ4QWR3eDdtNTUrUDNZSFBZS050ZlJrdFZDOHZmc3h3R21jUDFlWHdjLy9WeHdBd0tyUHpBU2dLK0FNWC9WVXhVUWhTRkR4UU9PdmJZNUZoOHZiNEJrOStlVGc5R3dNRG1zT0Z3OTc5M1hMR2hFL001cTNJbzJocjZldGFjcldIWHQzY0JzUEtESzRsSmlnblovc0xuWHhoenRZWGJ4VENNa01uNm02c1d6Rm81aSs2MjdnSEgyRjEySEs3KzE2aHNYLytFZmxKMkVrMlZUY05lTnpZNUZtZTBjOEI2aDl2QmsxOTdja1JqOTNxOEJQd0JyRFpyeUhpR01wNmZpNHJERmZpOWZpd1dDd21aQ2JUV0RRekh6RncrazdacmJTeDZZaEZ0MTlvR2JIZEdPNG1LanhxWDhZaUlpSXlHdjZzTEFGdTBmaDZKaUlpSVJFTEJCQkVSRVJHUktTNHhNeEV3SjV3YkxqZmc3ZktTbXBjNm9qdU5teXY3ZTlRbnBDZmN0akdPaDBWUExLTG1kQTJ0dGExY1BYYVY4a1hsNUs0Mjc3cnVidXZtNnJHcndYMzlYditnNXduNEFnUVkvRzU4dnkvOHNaNU9EeTk5NGFWUmpmM21NTUxMWDNwNXhIZUJQL0EvSHlBcE80bkdpa1oyUDdjYmI0OFhxOTNLaGovWVFPcnNWSm9ybXlsLzJ3eGtWQlZYRFdqRjRlbnkwRmJYUnNtT0VydzlYaXhXQy9kODlCNm16WnhHMllFeUdpc2FBWmhlT0oyNW0rY09PWlpiSjc5ZisvdlhhSzVxWnM2R09XWW80aTdoNmZUdzRsKzhHSGJiOW4vYUhuYjlna2NYc09qeFJjSGorOW80QUNPdVJMSHUyWFhNV2pFcnd0R0cydjJkM2RTWDFwT3hJSU5ObjkwMHBuTVYzbC9JekJYaEs1T1V2MTFPeGVFSzdLN1FQem4wQlRJTXcyRGJWN2NOZWY2KzRNcXQ4amZtcy9MOUswY3hZaEVSa2ZIUkgweUludUNSaUlpSWlFd3RDaWFJaUlpSWlFd3lYbytYdXZOMUlldDZPM3VEajV1dU5JV1V2cmM1YkdRVVpSQXp6YnpyM08vejA5UGVNNks3aWx1cVdvS1BKM3N3d1dhM3NmckRxOW4yMVcxWTdhRVZEeTd1dUVqQUY4QmlzYkRoTXh0d3hvVGVXZDUwcFNsWU1XRDVlNWVUbEowMDZIWDZYc2RiR1lhQnI5YzN4bWN4ZEdqaVZvRkFnTWFLUnQ3NitsdkJPODNYZm13dHFiTlRBZk51K3dXUEx1RE1LMmU0OE5ZRjNQRnU1ajg0SDRDUzNTV2MvTzFKckRZcmovN05vMWhzRnR6eGJxYk5uQVpBM3RvOGFzL1djdlhZVlk3LzZqZ3h5VEZrTGNvYTgvT1RvWlh0S3hzMC9ESVVpMjF5dFRSSVNFOFk5SHRHNVlsS0FLS245VS9ZTkYxdG91bnE4SlVoUkVSRUpydEFkMTh3SWZ6dmpDSWlJaUlTbm9JSmhpaHZvd0FBSUFCSlJFRlVJaUlpSWlLVFRIZHJOM3UvdDNmUTdSZmV1c0QvMzk2ZEI3ZDUzM2NlL3p5NENBSzhLWXFIU0Yya2VFbXlic2tLWlZ1MnJOaU9IRWRKNmpwSmt6VHRKdWxzZHpOcGQ5dWR6cVM3NldRblRkckpkTHR0Wm51NGJZNGVTWk1tc1IzZmxtOUoxbWxkcENTTDRpR0psMGp4dmdEaTJqOFFQaVFNZ0FRUGlLVDhmczE0QkR6UDczbndBL2hRRnZuN1BOL3Y1VU9YemVldUxKY09mdnVnTXZJenpHMERIUU1KQlJONlc4SVZFMndPbTlMejArY3c2OXRqMlpwbDJ2TEpMU3FvS2pBclJZd09qT3JLNjFja1NTdnVXcUhpVGRHTDY1UERBRmtyc3VLMlMwaFU0ZnBDRlcwb1NuaDhYMnVmZWJkNDFmNnFpQVhicWJoejNMS24ycFd6S2tmZFRkMnErV0tOU3JhVVJJelorT2hHOVZ6clVWdHRtem91ZGFqeXdVcFpMQlpsRjJmTDd3MEhLZXBlcU5PdXorNkthR2toU2JzK3YwdDlMWDBhdURtZy90YitwQVFUL0Y1L1ZIdURzWkdKb00zWTBKZ3Mxc2lnU1NnVW12ZDVKRVBKMXBLNFZReDhIcCtPLy9CNHhMYUFQNkRMcjRhL2QxT3pVbFh6eFpvcHozL2ozUnQ2NzdYM0pJV0RPWXVSMytlWHpSNzVxNFd4b2ZEWGQzTElwL2I1V3ZQeHBvT2JWSFp2V2RTNWZ2bkh2OVRZeUpnMkhOaWdpbjJ4SzNpOC83VUFBTGpkQWlQaGY5ZFFNUUVBQUdCbStJa2VBQUFBV0dRc0ZvdHNqc2gvcWdmOEFZV0M0Y1ZhcTgwcXd6Sng5N1RWRVY2d3pDeWF1SHU1djcxZitlWDVVNzVPTUJoVWYxdTR4M3ZPcWh4WkxKWXB4eThXbFE5V1Jqdy8vOHg1Y3dHKytxSHEyektIM05XNTA3WSttS3l0cnMwTUpoUnRMSnIyYS9OK2U3NjhSN2NhYjJsNStYSjVSN3hSKzdkL2Vyc2FqalNvY2wrbGZCNmZKQ21qTUVQRm00dlZjclpGOVcvV2ErM3V0WEl2aTc2emIrZG5kMnFrYjBTRjZ3dWp6dTFJZFNUY2RpS2V1aGZxVlBkQ1hkejlMM3p6aFRtZGZ5RmxGbVpxNWRiWTdRdzhRNTZvYlkxSEcrVVpDRyt2ZnFoNjJvRE1lS3NOU1ZGVlFoWmFaMzJuenY3aXJESUxNN1hyYzdzaTlnMTFEMG1TM0xuaDY2MjNwVGVpZllYVmJsV0tLeVhxbk9QWFdyejlBQUFzQm1ZckJ6Y1ZFd0FBQUdhQ1lBSUFBQUN3eUtRdFM5T3YvOVd2UjJ4NzQ3dHZxSzIyVFpLMDZ6ZDNhZldPMVZISHBlZW55MnF6S3VBUHFQZEc3N1N2MDlQY1kxWVNXTFoyMlR6TWZHRnNQTEJSRm90RkkzMGppL1o5VEE2YWpJY29abUpzWkd6S0tocmo2cDZQSFFBSUJVTjY4VTlmblBIclB2Yk54NVNXbXpiajR4YWpvRDhvbjljM28yTXNWc3U4VlNyd2ovbk5yNDh6dzZuU1BhWFRIelNwY0VRaTgyaDhwMUhCUUREdS90SCs4QjJlSTcwanVucjQ2cFRuV3Z1aHRWT0dsWHF1OStoVzR5MTFOM2RyL1VmV1Ixd25RMTNoWU1KNFdLcjJ1ZHFZNXdBQVlDa2FEeVpZbk00Rm5na0FBTURTUWpBQkFBQUFXT1I4WHA4NkxuZE1PODVpc1NoN1piWnVOZDdTcllaYjA0NXZPVDl4QjNOQlZjR2M1cmhRaHJxSE5OZzVxT0l0eFFvRlEycS8xQjV6M09TZ1JzKzFuaWtYYjhmbGwrZEh0UmlZTFp0ejRrY3YzMmpzeGZGUUtEVG42Z1NMMFYyUDNhWEsvWkZWTGpvdWRlaXQvL2VXSk9tai8vdWpTczJLYkR2eTlCODlMZTl3ZEdXSXVUajlrOU02L1pQVE16cG01YmFWMnZPbFBmUHkraGRmdXFpUnZ2QkN4b1lER3hKcVNUQmVKVVdTRE92MDE4YkpmejJwZ0Q4dzdiaSsxajZkK0pjVFU0NVp0V09WTENueHIvOTE5NjdUeFJjdnlqUG9NVnVGU0pKbjBHTzI2c2hha2FXTzl6cDA0OHlOYWVjRUFNQlNFUmdkb1ZvQ0FBREFMQkJNQUFBQUFCYTU5cnAyQmYyUkMra0JmeURtSGRSNXBYbTYxWGhML2UzOThnNTdsZUtPWHc2OTdVSzRBb1BOWVZOZVdkNzhUbm9lWEgvM3VnNy8vZUdZK3o3enQ1K1JKRFVmYjliNVo4N1A2THhuZm5ZbW9YR2YrTTRuNUV5Ym56dmhIQzZIK1RqZWdudnIrVlpkZVBhQ0t2WlZhUFdPMVhGREVUVmZxdEdLdTFiTXk3eGl1WDc2dW81OS85aThuYyt3R0ZHTDhKUGZtOFZtU1dpUmZxa2JiNXVTV1pTcHNudktFanBtY29BbWtjOG9lMlYyMU44VjQ0YTdoODFyeis2MEszMTUrcFRubXE2MWk5VnVWZVgrU3AzOStWazFIbTNVaG85c2tEdkhyWjdyUGVhWWpQd012ZktkVnlTRjMvZFExNUJacFFVQWdLVXFPRElpcTh1MTBOTUFBQUJZY3U3ODMvNEFBQUFBUzF6ejhlYUk1OFBkdzNyK0c4K3JmRys1S2g2b2lOaTN2SHk1THIxeVNWSTQwTEI2WjNUTEJ5bGN5cjJ2dFUrU1ZMaWhjTjdLMWQ5dVZydFZkcWM5S2VlZXFucEJkMU8zTHI5NmVjcmpYVmt1cmR5MlVwSWlBaUxlb2RqQmhQbzM2OVY3bzFmSHZuOU1yaXlYQ2lwalY3R3dXSk83a0I4dkVESFNOeEt4VUQ1K1ovN1k2SmlHdW9mTTdUYUhUYzcweFZmYXVMQzZVTmtsMlRNNkpxczRhOTVlLzU3ZnVVZWQ5WjB5cklZQ1l3RzkrL1M3MnZDUkRWTitWcE0vNzBRcUpuejRmM3c0NW5iUG9FZlBmdjFaODNsZVdaNzIvdGU5TTVoOWJPdnVXNmVMTDEzVTJQQ1lMcjU0VVRzK3MwTTkxOExCaFBUOGREVWViZFRnelVGSjB0Ykh0K3J0dndtM0l6bjc4N002LzNSMG9NZy9GbTV6Y3VHWEYySzJKWEc0SERyNDdZTnpuamNBQUhNUkdCbVIxVVhGQkFBQWdKa2ltQUFBQUFBc1lpTjlJMm85M3lyRE1CUUtoY3U2WDN6eG9ud2VuMDcvNUxRQ3ZvQ3FINm8yeHhkVUZzaHF0eXJnQzZqbFhFdmNZTUsxVTlmTXg2dDJyRXJ1bTVpbG5GVTUydm5abmVienRndHRham5YRWpHbWFuK1ZxdlpYM2U2cHFmMWl1OW92eG00Yk1XNTUrWEl6bUdCMzJtV3hXUlQwQitVWjlFU05IZXdjTk0rWFhaSWRGVW93RE1NTWp4Z1dRMWZldktMR0k0M3o4VllrU1pzL3NkbDhUYXR0SXV3eE9aengydjk1VFFNM0I2S09iWHFuU1Uzdk5KblA1N1A5d1h3cTNseXNkZmV1VzlBNUxGKzNYTjRScjE3NDVnc2E2aHBTNy9WZVBmRDdEOFFOQmswT0psaHNzMjhyY3VySHA4ejJDdlBKbm1KWDFZTlZPdmYwT1RVY2FWRDFJOVhxdk5JcEtmeGU5YXZMcDNoenNRcXJDczNqZ29IZ2xPMVU0dTAzTEhkZXF4TUF3TkxqSHh5VWhZb0pBQUFBTTBZd0FRQUFBRmpFR280MEtCUUtxYUN5UUIyWE95UkptejYrU2ZWdjFxdS9yVjluZjNGV29WQkk2eDllTHlsY1FhQ2dxa0N0NTF2VmVyNVZQbzh2cXFKQU1CalVlNis5SjBseXVCMWFzVEY1YlFIbUlpMDNUV1Y3SmtyZWV3WThVY0dFMnlrVURKbVBMVlpMM01vQzQzZDkyeHlSUDI2bFpxWnF1SHRZbzMyalVjZlV2VGh4ZDNqVmg2T0RGaG41R1hyaXUwK1l6ODg5ZlM2aVpQNWNUVjYwTHRsU29wSXRKZk4yN3FHdUliVmZpZ3h4OU43b05SOTNYZTNTUUZwazRHR3FSZXVsTHNXVm91WHJsbXVvYTBoZERWMDY5YU5UMnZXNVhUSEh6clNWUXl6WHoxelg5ZFBYdytkSXNjbnZEVitmMTA5Zmw5MWxqd2dNek1hNnZlR3FDVDZQVDdYUDFxcXJvVXRTT0ppd3ZIeTVMcjE4U1RzK3N5UGltTEo3eTJKZVk0Zi83ckI4SHA5S2EwcTFjdnZLcVAzeHZ1Y0FBTGlkZkgxOXNtVmtMUFEwQUFBQWxoeUNDUUFBQU1BaTVmUDZkT1gxSzVLazFidFdtOEVFaDh1aEI3NzZnRjcrODVjMTNEMnNjMCtkazkxcFYvbmVja25TbXJ2WHFQVjhxd0srZ0pwUE5FZmRKZDV5cGtVanZTT1NwTEk5WlV1MmpjUDdEZHdjaUZtTklGR09WSWV5VnNRdjNSLzBUeXdTYi9yNEpsVTlHTHRTd3pOLy9JeUdiZzFGQlJQY09XNE5kdzlycEdja1l2dFE5NUNham9VckRxUXZUemVyTENUQ2FyZnF3SjhjU0hqOFpDTzlJenIwblVNSmo2LzVVbzBadXBDa1k5OC9wc0hPUWEzY3RsSVYreVphaXFTa3BVUWMxM0NrUVExSEd1S2U5K2cvSHAzQnJCZVh1aGZxZFBtVnFWdDZ4TEw5VTl2VjNkU3QvdlorTlJ4cFVPN3FYSlhkVXhZMUxoU1lGSWFaUmNXRW9WdERPdjdENDVMQ2dSUHZrRmVkOVozcWF1aFNXMjJiREl1aGJVOXNVL2w5NVRNKzl6aEhxc05zNlRENTYxeFFWYURVakZROThIc1BLRFVqTmVLWWpQeU1tSUdJOGVCQldsN2FuQU1UQUFBa2k3Ky9YNjQxYXhaNkdnQUFBRXNPd1FRQUFBQmdrYXAvbzE3ZUlhL2NPVzdsVitSSDdFdk5UTlhlcit6VnkzLzJzbnlqUHAzKzk5UEtyOGhYWm1HbVZ0eTFRaW51RkhtSHZicDg2TExLN2ltTEtNbC82ZEFsU2VGRndQRXd3NTJnOXJsYU5aOW9udlh4ZWFWNTJ2K0grK1B1RC9nQzV1UDNWNkdZYkh6eDN1cUlESHk0YzkxU3ZUVFlOUml4L2NJdkw1alZHRFlkM0NTTEpmRUZhTU13bEphYmx2RDR1Y2d1em81NFBoNjhTTTFNVmQ3YXZMakhXZTNXcUpCR01CQ1V6K09URkE3YVRMNCtKY2s3N0oyUEtTZGRLQmlLQ0dza3l1YXdxZVpMTlhycFd5OHA0QXZvMUk5UEtYdGx0bkpYNVVhTUMvZ25yam1yZldZQm9vQS9vTU5QSHBadjFDZDdxbDNiUDdWZFIvN2hpQ1Fwc3pCVG9WQkkzVTNkT3ZXalV4cm9HTkRXeDdmTzZOcWJyR0pmaFM2L2V0a003K1N1eVRYRENPKy9iZ0FBV09yOGZYMnlaK2NzOURRQUFBQ1dISUlKQUFBQXdDSTBOanFtaXk5ZmxDU1YzMTl1OW1xZkxMTWdVM3UrdkVkdmZ2ZE5iWDE4cXpJTE15VkpWcHRWNi9hdVUrMXp0UnJzSEZUemlXYXQyUlcrcSt2YTZXdnFidXFXSkpYV2xNcVZmZWYxeHpVTVkwYUx1QUZmUUtGUWFOcHhreGZMcHdvbWpBY1liQ21SUDI1bDVJZEwvdnE5Zm8zMGpzaVY3VkozYzdkWkxTRm5WWTVXYmsyOFdzSmk1OHgweW1xM2F2MGo2N1h1dnNpcUhXMTFiWHJqcjkrUUpEM3lQeCtSTzlzZHNmKzVienduMzRndjZqTmNiSW8zRmF0NGMzSE1mVDVQT0RBVVQxWlJscmI4MmhhZCt0RXBCUU5CSFhueWlCNysyc055cERyTU1iT3RtQkFLaFhUc0I4ZlVjeTNjN21QSFozWW9OWE9pYW9IRDVkQ2VMKy9SNGI4N3JMYTZObDE1L1lxR3VvWlU4NlVhMlZQaVg5dnhwR2FrcXJTbVZQVnYxa3NLZnk0QUFOeXBmSDI5c3VjUVRBQUFBSmlweGYxYkhnQUFBT0FENnR4VDV6UTJQQ1piaWsybE5hWHllWDB4eHhWV0ZlclJiendhZGRkOHhRTVZ1bnpvc3Z4ZXY4NDlkVTdGbTRzVkNvYk1oVktidzZicVI2cVQvajRXUWtaQmhnNThQZkgyQnEvLzFldHF2OWcrN2JpeDRUSHpzVFBER1hlYzN4dStnLzc5NFlYTW9renpjYytOSGprem5UcjE0MVBtdG0yL3ZpM2hPWThMK0FKNjZkc3Z6Zmc0S2ZKdS9HUTQ4TDltMTJKaXJzZmVUbG5GV1ZxN2UyM01mWjRoejVUQkJFbGFkKzg2M1RoOVF6ZXYzTlRRclNHZC9MZVRxdmxQTmViK2lJb0pNMmk1Y3VablozVHQ1RFZKVXVtZVVxM2VzVHBxak0xaDA3Mi9lNitPL2VDWW1rODBxNjIyVGEvK3hhdmErNVc5Y3FiRnY3N2p5UzZacUl3dzJqODY0K01CQUZnS2dtTmpDbm84c21kVEVRZ0FBR0NtQ0NZQUFBQUFpMHpQOVI1ZGZldXFwSERBd09GeXhBMG1TSXBaeWovRm5hTDFqNnpYdWFmT2FhUjNSR2QrZGthR0RIa0dQSktrRFFjMlJOMmxqcWtOOXd5Ymp5ZmZmVDZaMytjMzJ6SzhQNWlRdlhMaUY5Zzl6VDNxYit0WGQzTzRla1haUFdYS0s0M2ZEaUdlVUNoa25nTkxqMkVZMnZtNW5YcitHODhyNEF1bzVXeUxCcnNHbFo2WExra0src0t0RVdaU0xhSHV4VHBkUG5SWlVyZ0t4N1luNGdkZUxGYUxkdi9XYnRtZGR0Vy9WYStlYXoxNjVjOWYwZjFmdlgvR0xVS3V2bjNWZk54d3VFRWJIOTJvRkhkS3pMRm5mM0ZXRjM1NUlXcjdlSHVQQzg5ZTBNVVhMMGJ0dDZmYWRmQmJCMmMwTHdBQTVwTy9yMWVTWk04aG1BQUFBREJUQkJNQUFBQ0FSV2E4dFlERDVWRFZoNnRtZlo3S0J5dlYrRTZqQm04T21rRUhLWHlYZCtXRGxmTXgxUStVb1Z0RDV1TjRMVEI4b3hNQkVwc3o4c2N0ZDdaYnJteVhSbnBIMUh5aVdhTjk0YnZLblJsT2JmN0U1bG5OeVdxMzZ1R3ZQVHlyWTBmN1J2WG1kOThNUDRuUkttUXVBdjZBZ29GZy9QMitpVW9BZ2JIQWxNRWJtOE1tdzVqbkNTNGk2WG5wdXV1eHU5UjhvbGsxWDZ3eFF3blNwTFlnanNSK2RELy96SG5WUGw4clNYTG51SFhmZjdsUE52dlV4eHFHb2UyZjNpNFpVdjJiOVJyc0hOU3JmL0dxSHYyVFJ4TnVpZExkM0cyMmpSaWZkLzBiOWRwd1lFUE04VUYvVUVGLy9PdGp1djBBQUN3VVgxK2ZKTW1lVFNzSEFBQ0FtU0tZQUFBQUFDd3llYVY1eWl6TVZNVytpb2grOHpObHRWbTE1NHQ3OU5LM1h6SVhpYTEycTJxK1dDT0xOZkU3c0JFMjBEWWdTWExudXVNdUZFOXU5eERyYnZHQ3FnSTFIbTJNQ0Rucy9zTHVxSzl6S0JSS2FESGVNQXhsRm1ST095Nld6SUpNUGZIZEoyWjE3SFRPUFhYT3ZHdC9PczkrL2RrcDl6LzJ6Y2RtZlBmK1VsT3hyMExsOTVkSHRXdndqNFhiZ2lRU0VHaXJiVE5EQ1E2WFEzdS9zbGVwR2JFcmU3eWZZUmphOGVrZE1peUdtbzgzNis3ZnZEdmhVSUlrMWIxUUowbHlwanVWdGp4TnR4cHU2ZkpybDFYMTRhcVk1eW03cDB6Rm00dWp0aDk1OG9oOEhwL1c3RjZqVmR0WFJlM243eTBBd0VMemp3Y1RjZ2dtQUFBQXpCVEJCQUFBQUdBUjJ2N3A3VnErYnZtY3orTWQ5c3BpczVqQkJNTmlhS1IzWk5hTDJXT2pZenI3ODdPU3BKVDBGRzE2Yk5PYzV6amYvR04rM2J4eU0rSHgzbUZ2UXVONnJvZnZDTThxeW9vN1pxUnZ4SHpzY0VXSFNsWnVYYW5HbzQzbTgrcUhxbFZZWFJnMTdwM3Z2U05KV3Z1aHRTcW9MSmh5WGxOVkc1Z05lNHA5K2tGVENJVkM4elNURHc2THhTTEZXSE9mU1RDaGNIMmhscTFkcHNHYmc3ci85KzVYWnVITXY4ZTNQN0ZkMVE5Vnk1VVZ1eUpJTEwwdHZXbzUxeUpKS3Q5YnJzeWlUTDNkOExiR2hzZlVlTFJSNis1YkYzVk1Sa0dHaXRZWFJXMGZEeDVrNU1mZVB4WHZzRmZ0RjlzMU5qeW0zTlc1eWwyZE82UGpBUUJJeEZoWGx5VEpzVHgvZ1djQ0FBQ3c5QkJNQUFBQUFCYWgvUEs1LzdLejRXaURUdnpMQ1lXQ0V3dkZmcTlmYi96MUc5cjVHenRWV2xNNjQzTjJOWFNadmVSTDk4ejgrTnRodUh0WXIvN0ZxL042enY3MmZua0dQWktrWmFYTDRvNjcrZDVFSU1LVkU3bTRHd3dHMVh5aTJYeHVTN0ZwNDBjM3hqeFBiMHV2K3R2Nk5kSTdNbVV3d1QvbTEwKy8rdE9FM2tPaUh2Ky9qODg0bkREWU9haldDNjFxcTIyVFF0S3V6KzlTeWRhU3VPTzdtN3IxN2svZmxTVGQrN3YzS2lVdHVyckV1TlRNeE83NnZ4UDVQYjhLSmppbUR5WVlocUh0bjlvdXcySW91M2oyZmE5bkVrcVF3dFV4cEhDN2liTDd5dVJ3T2N5V0paZGV1YVN5ZTh1UzNvcmordW5yT3Y3UHgrWHpUSVIwMXR5OVJycyt2eXNjK2dBQVlKNTRPOW9sU1k2Q3FZT2pBQUFBaUVZd0FRQUFBTGpEK0R3K25melJTVFVmbjFnRTMvQ1JEUnJxSGxMejhXYUZnaUVkLytmamFxdHIwODdmMkJtejVVQTh0eHB1bVk5amxXSlBsbEFvcFA3Mi9vVEdHb1l4b3pMMEFWOWcycnY4Mit2YXpjZkwxeTFYTUJoVS9adjFjdWU0bFpLV0lwdkRwdTVyM2JyeTJoVko0VFlPR1FVWjVqSEJZRkR2Zk84ZFhUdDV6ZHptOS9yVmRLeEpaWHZLSWw0ckZBcHBzSE5Ra3BTZW56N3QvR2U2a0J5THordVRielR4eWd2ZVlhOTVOMy85bS9WNjc3WDN6SDNPREtmY09XNjVjOXp4WDIvU2EyV1haTXVkSFgvc0I5bjRRcnN0SmJFZjNYTlczdDZ5MHEyMXZ3cWpTQ3Avb0Z6T05LZWtjS3VHODgrYzE5Q3RJZDA0YzBNcnQ2NU0yaHk2R3JwMDVCK09tTi9EaHNWUUtCaFMwN0VtdWJKZDJ2U3h4VmZWQlFDd2RIbmIyNVZTVkpUMDBCMEFBTUNkaUdBQ0FBQUFjQWRwcTJ2VHlYODlxZUdlWVVuaFJmcHRUMnhUK2Q1eWhVSWhPVndPWFhrOXZIaCs0OTBiNnJyYXBVMGYyNlExdTlja2RHZnhlRERCbG1LYnRzWEFmQW40QXpyMmcyTVJpL3FYRGwxUzFZTlZNY2RuRkdUb3dOY1BKSHorMS8vcWRiVmZiSjl5VE5QeEprbVN3KzFRN3BwY1dTd1dYVDUwV2NQZHd6SEhWK3lyTUQvUFlEQ29vLzk0Vk5kUFg1Y1VYcmdQakFYazgvaDA5aGRuVmJ5cFdNNTBwM25zY00rd2d2NXc2NDJzRmZIYlJramh1OVFQZnZ0Z1ltOTBDdlZ2MWV2a3Y1Mk11OTg3N0ZYbmxVN2R2SEpUWGZWZDZtM3BOZmVOdHdtUkpGZTJTMFViaWhRS2hUNFF2N0R2YStsVDR6dU5NZmROdm50L05rS2hrTHhENFRZamR1ZmMybXNrUThBZjBMcy9DVmU5c0tmYVZmWGhpZS9Ic252S1ZQdGNyWUtCb0M2OWZDbXB3WVNMTDExVUtCU1NLOXVsZmY5dG4xeFpMaDM3WWZqdmkvZGVmVThiRG15UTFaWjRVQWtBZ0ttTUJ4TUFBQUF3Y3dRVEFBQUFnRHZBUU9lQXp2ekhHYldlYnpXM09kT2QydjNidTFWWVZTanBWNlhlbjlpdXJCVlpPdlhqVXdyNmcvSU1lSFQ4bjQvcjhxdVh0ZkhSalNyZVhCdzNvQkFNQm5XcktSeE1XTEZ4eFcxWjdQTjVmSHI3Yjk5V3grVU9TZUhRd1VCSCtMMEd4Z0txZnFqYTdFdS8vVlBidGVuam04em5pZHI5MjdzVjhBWGl2cC91YTkzcXZSRmVpQy9aVW1KK1B0a2wyVkhCQk1Nd1ZIWnZtYW9mcnBZa2VRWTlPdnFQUjgzNXUzUGNldUQzSDFETDJSYWQrZGtaalEyUDZlZy9IZFhlcit3MXp6dlFNV0NlNzNiZkFSOVA0enVOT3ZNZlo2SzJHeFpEZWFWNUt0cFFwS0lOUmRNR0tlWWlGQXFaVlJvU05UazBFZlFINWZQT1BpeGdjOWlpd2hZdDUxclVjcTVsMXVlY1NuOTd2d0srZ0NSTjJlcGlKalljMkNEUG9HZGVxbXljZS9xY1dkbmpyc2Z1VW9wcllvN09kS2RXYmx1cDVoUE5zanZ0OG8vNVpYTk0vUHBob0dOQWJYVnRVZWNjLzNvTjNJeTlmMXp1bWx6ejlmcmJ3cFZVMXU1ZXEvUzhjSVdSRFFjMjZOckphL0tQK1RWMGEwaVpCWmx6ZkxjQUFJUjVPdHJsTEZxeDBOTUFBQUJZa2dnbUFBQUFBRXZZU08rSTZsNnNVOFBoaG9oRjJJTEtBdTMrN2QxS3pVaU5PcVpzVDVseVYrWHE2UGVPbW90Ni9XMzlPdnozaCtYT2RXdjl3K3RWZGs5WjFIRzkxM3ZOaGRLU0xTVkpla2NUUElNZXZmSFhiNmpuZW84a2FmWE8xYnI3QzNmcnlKTkhkT1BNRFoxLzVyeWFqalZwMVk1VktscGZKRmVPUzZrWnFUTU9KampUbkFvR2d3b0ZRaG9iSFZQUUgxUXdFRlNLTzBWV3UxVzF6OWFhWTlmZHU4NTh2UDFUMjFXMXYwbytqMC9CUUZCV3UxWFp4ZGxtOVlQTytrNGQrWWNqR3UwZmxTU2xMMC9YdnQvZkoxZTJTeFg3S3RSNnZsV2Q5WjNxdU5TaHQvL21iZTM2L0M0NTA1MXFPTklnS2J6b24xMlNQZjNuTk9TWjBmdU54ZStkZXNGLzFiWlZaakRCbWU1VTRmcENyZGk0UWdYVkJYS2tPc3h4UG85UG93T2owNzdlK0djaVNjUGR3K1oxRlUrS08wV2VRWStlKzVQbnBqMTNQS2QvY2xxbmYzSjYxc2MvL0xXSGxWTXlmMEdSenZwT1phL01sajBsdWhwQ01CalUrV2ZPbTg4bnR3V0pHaHNJeHEzYUVNL1FyU0VOM1JwS2FHekFILzIxNldybzBudUh3dTA3c2t1eXRlNitkVkZqS3ZkWHFuaExzVlp1aWE2V2NQWHRxN3I2OXRXNHI5bjBUcE9hM21tS3UvL0JQM2hReTh1V1M1cW9KakhTTzJMdW4zeDlKZG9HQXdDQVJIamIyNVc1ZmNkQ1R3TUFBR0JKNGlkMEFBQUFZQWtLaFVJNjllTlRVWUdFRkhlS05uOXlzMG8vVkRybDhka2wyWHJrYTQrbzdvVTYxYjFRWjU1anBIZEU3bVh1bU1kME5YUkprcXcycXdyWEY4N1RPNG52K3VuclppaGh4Y1lWdXZzTGQ4dGlzV2ozYisyV3crMVF3K0VHRFhZT3F2YTVXdFUrTnhFZU1BeERGcXRGaHNXUVlabDRiTEZhSkVNS0JVTUsrQU1LQlNiK0hPOVBQOW5CYngxVXo0MGV0VjRJVjZGWXZtNTVSQVVEVjVZcjdwM25WdzlmMWNsL1BXbWVONjhzVDN1K3ZNY01pbGdzRnUzNW5UMDY5SjFER3VnWVVPdUZWajMxUjAvSm1lRTBGMWp6U3ZNaTdqS1B4VC9tMTgvLzRPZUpmcVN6NXNwMmFlZG5keXE3SkZzNUszUGl0bW00Y2VhR2p2M2cySXpPZmVnN2g2WWRVL2xncFVyM1RIMU5MNFRxaDZ1MS9wSDFNZmQ1aDd4NjVtdlB4RDMyNUwrZDFFREhnREtMTXBWWmxLbVV0QlE1MDUzeWVYeHFyMnRYWDJ1Zk9YYXFJRkRBRjVqeFp6NVhWb2RWRnF0RndXQlF1ejYzSzJhVmxaeVNuTGhCRG92Vk11TUFVY1R4azE2dmNIMmhlbHQ2MWZoT28yeE9teklMTWxYM1lwMGtLU00vUSs3czJIK2ZBUUF3VTZGUVNHTWRIWElXMHNvQkFBQmdOZ2dtQUFBQUFFdVFZUmhLVzVabUJnb01pNkcxSDFxclRRYzN5Wm5tVE9nY0ZxdEZHeC9kcURWM3I5RzVwODdwMnFscjJ2YkVOclAxdy92ZGFnaTNjY2l2ekw4dFBlOUxhMHBWKzF5dFhEa3UxWHlweGx5TXREbHMydlhaWFZxOWM3VWFEamVvOVh5cmZKNkpFdjJoVUNqbVhkNHpzYXgwbVZ6WkxqV2ZiRGEzYmZua2xvU1B6Ni9JbHpQRHFkSCtVVlh0cndxM21IamY0cTB6emFuOWY3aGZSNTQ4b283TEhRb0dnaEYzZlZmc3E1alRlNWh2Wlh1aXEyamNUaW51RkZVL1ZMMWdyeCtyK29qRmFvbFo4VURTdEZVZ01vc3kxZC9lcjc3V3ZvZ1F3dnVWMzErdXJLS3BXMlJNRjJDWmkxanRNM0pLY3JUNWs1dmxHL1hOcXQzSTVrOXNWdVcreXZtWW5xb2ZxdGFOTXpjMDJEbW9LNjlmTWJjYkZrUGJudGcyTDY4QkFJQWtlVnRiRlFvRWxMS0NWZzRBQUFDelFUQUJBQUFBV0tLcTlsZXA4MHFuckhhcjd2cllYY3JJajEvdWZTcHB5OUpVODhVYWJmem94aW5QMFhtMVU1SlV2TGw0VnE4elUxYTdWWnMvdVZtRjFZVXhGMTd6eS9PVlg1NnZZREFvVDc5SG8vMmo4Z3g1RlBBRnd1MFlmdFdTd1h3ZUNDb1VESVh2OWpjVThhZGhHQW9wWklZSGN0ZmtTZ3AveGpmZnU2bTBaV25LWFoyYjhOelQ4OUwxd084OW9NSE9RUlZ2aXY5NXBiaFRkUDlYNzFmVDhTWTFIbWxVZjN1L25PbE9WZXlyVU1ubTZkdGwyQncyL2RwZi9sckM4NHFuNGUwR25melJ5VG1mWitXMmxjcXZ6Si96ZWQ3UDdyVExrZXJRNW85dm52ZHpMNVMwdkxTcDl5OUxVOFcrQ3BYdkxaOXluTjFwMStOLytmaDhUaTNDei83N3orUWQ5a1p0TDk5YkhyUFN5TzNtY0RtMC93LzM2K3d2enFyMVhLdDhYcDl5VitkcTA4YzJhZm02NVFzOVBRREFIV1NrUGh5QWM2MWVzOEF6QVFBQVdKcU0wR0w0VFFJQUFBQndCM2xMYjkyMjF3cUZRbkhMNm1OK2VJZTlzamxzc3RxdEN6MFZVekFZRGxvWWhpR3JiZkhNNjRNZ0dBeXF1N2xiVXJqRnhWeGJCZmg5ZmdWOTRRQk53QmRRTUJoVWlqdEZLZTZVYWVmQk5ZQkVaWjNQMHJKbHk1U1hseWU3UGZrVmJ3RGdUblRqeWI5WDQ3Zi9WUGZXTjhxSTBjWUlBQUFBVTZOaUFnQUFBTENFRVVwSXZ1a1dpQmVDeFdLSmFnMkIyOE5pc1NodmJkNjhuYzltdDBteldDZm1HZ0FBNFBZYXFiOGlkMlVsb1FRQUFJQlo0bDlSQUFBQUFBQUFBQUJNWWZocXZkSXFxeFo2R2dBQUFFc1d3UVFBQUFBQUFBQUFBS1l3ZFBHaTBxcXFGM29hQUFBQVN4YkJCQUFBQUFBQUFBQUE0dkJjdjZiZzZLamNWRXdBQUFDWU5ZSUpBQUFBQUFBQUFBREUwWGZpaENRcFkrdldCWjRKQUFEQTBrVXdBUUFBQUFBQUFBQ0FPUHBQSEZmR2xxMnl1bHdMUFJVQUFJQWxpMkFDQUFBQUFBQUFBQUJ4OUowNHJ1dzlleFo2R2dBQUFFc2F3UVFBQUFBQUFBQUFBR0x3OWZWcXRLbEoyVFVFRXdBQUFPYUNZQUlBQUFBd3oxSkNLUXM5QlFBQUpFbUcxd2ovYVJnTFBCTUFXSnB1UGYrOERJZERtVHQyTHZSVUFBQUFsalNDQ1FBQUFNQThDeW0wMEZNQUFDQ00veVVCd0p5MC8vVGZsZmZ3SXpKc3RvV2VDZ0FBd0pKR01BRUFBQUNZWis2UWU2R25BQUNBSk1reVlwRmhHTEphclZSTkFJQVo4clMwYU9EZGQ3WGk4Ny9KbGRVZkFBQUVla2xFUVZTNTBGTUJBQUJZOGdnbUFBQUFBUE9zSUZRZ1c1QTdxZ0FBQzh2d0diTGZzc3Rpc2NodXR4Tk1BSUFaYXZ1WEg4cFZ0bzQyRGdBQUFQT0FZQUlBQUFBd3o1WlpsaWtqa0VINWJBREF3Z2xKMW42cjdNTjIyV3cyT1J3T1dTejhHZ2dBRXVWcGExUEw5NytuNGkvODFrSlBCUUFBNEk3QVQ2UUFBQUJBRXBTSHl1WHdPUlo2R2dDQUR5aGp4SkR6dWxNMm0wMXBhV215MiswTFBTVUFXREpDd2FEcS92T1hsYnA2dFFvKzllbUZuZzRBQU1BZGdXQUNBQUFBTU04TXc1RE5adE5HMzBhbERxWEs4Rk02R3dCd20vZ2xXN2RON3ZmY3NscXRTa3RMVTFaV2xtdzJHNjBjQUNBQkEyZk82UFNCaHpWOCtiSTJQdmxQc2hEc0FnQUFtQmNFRXdBQUFJQWtzRmdzU2tsSlVabXZURmtkV2JMMzIyVjREVm04L0JNY0FEQy9MRjZMREs4aGE2OVZ6a2FuVXErbnltNjN5KzEyS3ljblIwNm5rellPQUpDQTluLy9zZDQ5K0ZFWlZwdTJQL3VDbkNVbEN6MGxBQUNBTzRZUkNvWG9mQXNBQUFBa2lkL3ZsOGZqVVg5L3Y0YUdodVQzK3hVTUJzVS93d0VBODgwd0RGa3NGck45UTJabXBsSlRVMlcxV2hkNmFnQ3dKQXhkdktpQk02ZFY5QnVmVytpcEFBQUEzSEVJSmdBQUFBQkpGZ3dHNWZmNzVmUDVORFkySnAvUHAwQWdRRGdCQURCdkRNT1ExV3FWM1c2WHcrR1EzVzZYeldhalVnSUFBQUFBWUZFZ21BQUFBQURjQnFGUUtPby9BQURtazJFWVVmOEJBQUFBQUxBWUVFd0FBQUFBQUFBQUFBQUFBQUJKUXowL0FBQUFBQUFBQUFBQUFBQ1FOQVFUQUFBQUFBQUFBQUFBQUFCQTBoQk1BQUFBQUFBQUFBQUFBQUFBU1VNd0FRQUFBQUFBQUFBQUFBQUFKQTNCQkFBQUFBQUFBQUFBQUFBQWtEUUVFd0FBQUFBQUFBQUFBQUFBUU5JUVRBQUFBQUFBQUFBQUFBQUFBRWxETUFFQUFBQUFBQUFBQUFBQUFDUU53UVFBQUFBQUFBQUFBQUFBQUpBMEJCTUFBQUFBQUFBQUFBQUFBRURTRUV3QUFBQUFBQUFBQUFBQUFBQkpRekFCQUFBQUFBQUFBQUFBQUFBa0RjRUVBQUFBQUFBQUFBQUFBQUNRTkFRVEFBQUFBQUFBQUFBQUFBQkEwaEJNQUFBQUFBQUFBQUFBQUFBQVNVTXdBUUFBQUFBQUFBQUFBQUFBSkEzQkJBQUFBQUFBQUFBQUFBQUFrRFFFRXdBQUFBQUFBQUFBQUFBQVFOSVFUQUFBQUFBQUFBQUFBQUFBQUVsRE1BRUFBQUFBQUFBQUFBQUFBQ1FOd1FRQUFBQUFBQUFBQUFBQUFKQTBCQk1BQUFBQUFBQUFBQUFBQUVEU0VFd0FBQUFBQUFBQUFBQUFBQUJKUXpBQkFBQUFBQUFBQUFBQUFBQWtEY0VFQUFBQUFBQUFBQUFBQUFDUU5BUVRBQUFBQUFBQUFBQUFBQUJBMGhCTUFBQUFBQUFBQUFBQUFBQUFTVU13QVFBQUFBQUFBQUFBQUFBQUpBM0JCQUFBQUFBQUFBQUFBQUFBa0RRRUV3QUFBQUFBQUFBQUFBQUFRTklRVEFBQUFBQUFBQUFBQUFBQUFFbERNQUVBQUFBQUFBQUFBQUFBQUNRTndRUUFBQUFBQUFBQUFBQUFBSkEwQkJNQUFBQUFBQUFBQUFBQUFFRFNFRXdBQUFBQUFBQUFBQUFBQUFCSlF6QUJBQUFBQUFBQUFBQUFBQUFrRGNFRUFBQUFBQUFBQUFBQUFBQ1FOQVFUQUFBQUFBQUFBQUFBQUFCQTBoQk1BQUFBQUFBQUFBQUFBQUFBU1VNd0FRQUFBQUFBQUFBQUFBQUFKTTMvQi9RSVErQmlsNS9JQUFBQUFFbEZUa1N1UW1DQyIsCgkiVGhlbWUiIDogIiIsCgkiVHlwZSIgOiAibWluZCIsCgkiVmVyc2lvbiIgOiAiMzMiCn0K"/>
    </extobj>
    <extobj name="C9F754DE-2CAD-44b6-B708-469DEB6407EB-10">
      <extobjdata type="C9F754DE-2CAD-44b6-B708-469DEB6407EB" data="ewoJIkZpbGVJZCIgOiAiMjgwMTg2MTUxMzg5IiwKCSJHcm91cElkIiA6ICI2MTcyNzY3ODkiLAoJIkltYWdlIiA6ICJpVkJPUncwS0dnb0FBQUFOU1VoRVVnQUFCb1VBQUFIc0NBWUFBQUFVNDZSWkFBQUFBWE5TUjBJQXJzNGM2UUFBSUFCSlJFRlVlSnpzM1hsVWxIZSs3L3RQamN5b0NCSm5NWUNLY1l3akdPT1FPQ1JSazNUYUpKM3NwRHM5N1gyNjkwbWZjMWIvZmRiNTQvNXh6NzczN0pXOU8rbE9yOTdkTzUyWTlFN2lnREdqaVFOR05NNVJFVVVVRVZCQVpJYWl4dWYrd2ExbmcxUkJGWUtvdkY5cnVSWTg0NitxSGdwOFB2WDkvaXlHWVJnQ0FBQUFBQUFBQUFEQWZjMDYxQU1BQUFBQUFBQUFBQURBNENNVUFnQUFBQUFBQUFBQUdBWUloUUFBQUFBQUFBQUFBSVlCUWlFQUFBQUFBQUFBQUlCaGdGQUlBQUFBQUFBQUFBQmdHQ0FVQWdBQUFBQUFBQUFBR0FZSWhRQUFBQUFBQUFBQUFJWUJRaUVBQUFBQUFBQUFBSUJoZ0ZBSUFBQUFBQUFBQUFCZ0dDQVVBZ0FBQUFBQUFBQUFHQVlJaFFBQUFBQUFBQUFBQUlZQlFpRUFBQUFBQUFBQUFJQmhnRkFJQUFBQUFBQUFBQUJnR0NBVUFnQUFBQUFBQUFBQUdBWUloUUFBQUFBQUFBQUFBSVlCUWlFQUFBQUFBQUFBQUlCaGdGQUlBQUFBQUFBQUFBQmdHQ0FVQWdBQUFBQUFBQUFBR0FZSWhRQUFBQUFBQUFBQUFJWUJRaUVBQUFBQUFBQUFBSUJoZ0ZBSUFBQUFBQUFBQUFCZ0dDQVVBZ0FBQUFBQUFBQUFHQVlJaFFBQUFBQUFBQUFBQUlZQlFpRUFBQUFBQUFBQUFJQmhnRkFJQUFBQUFBQUFBQUJnR0NBVUFnQUFBQUFBQUFBQUdBWUloUUFBQUFBQUFBQUFBSVlCUWlFQUFBQUFBQUFBQUlCaGdGQUlBQUFBQUFBQUFBQmdHQ0FVQWdBQUFBQUFBQUFBR0FZSWhRQUFBQUFBQUFBQUFJWUJRaUVBQUFBQUFBQUFBSUJoZ0ZBSUFBQUFBQUFBQUFCZ0dDQVVBZ0FBQUFBQUFBQUFHQVlJaFFBQUFBQUFBQUFBQUlZQlFpRUFBQUFBQUFBQUFJQmhnRkFJQUFBQUFBQUFBQUJnR0NBVUFnQUFBQUFBQUFBQUdBWUloUUFBQUFBQUFBQUFBSVlCUWlFQUFBQUFBQUFBQUlCaGdGQUlBQUFBQUFBQUFBQmdHQ0FVQWdBQUFBQUFBQUFBR0FZSWhRQUFBQUFBQUFBQUFJWUJRaUVBQUFBQUFBQUFBSUJod0Q3VUF3QUFBQUFBQUFEdWQ2MnRyV3B0YlpYYjdaYkZZcEhYNngzcUlRSEFIV1czMjJVWWhtSmlZcFNZbUtpRWhBUlpMQlpaTEphaEh0cXdZakVNd3hqcVFRQUFBQUFBQUFEM3ErcnFhclczdDR2YmNBRFF5V0t4S0NZbVJtbHBhYkxiN2JKYWFXcDJweEFLQVFBQUFBQUFBSU9rb3FKQ0hvOW5xSWNCQUhjbGk4V2k5UFIweGNiR3ltYXpEZlZ3aGdYaU53QUFBQUFBQUdBUVZGZFhFd2dCUUM4Q2dZQ3FxNnZWMnRvcXY5OC8xTU1aRmdpRkFBQUFBQUFBZ0FIVzF0WW1sOHMxMU1NQWdMdWF4V0tSWVJpcXE2dVQyKzFXSUJBWTZpSGQ5d2lGQUFBQUFBQUFnQUhXM056TXpVMEFpSURGWXBIUDUxTnpjelBWUW5jQW9SQUFBQUFBQUFBd3dOeHU5MUFQQVFEdUdWYXJWUzB0TGZMNWZESU1ZNmlIYzE4akZBSUFBQUFBQUFBR21NVmlHZW9oQU1BOXhldjF5dVB4RUFvTk1rSWhBQUFBQUFBQVlJRDVmTDZoSGdJQTNET3NWcXY4ZnI4OEhnK3ROd2Nab1JBQUFBQUFBQUFBQUJoU2htSFFQdTRPSUJRQ0FBQUFBQUFBQUFBWUJnaUZBQUFBQUFBQUFBREFrS05LYVBBUkNnRUFBQUFBQUFBQUFBd0RoRUlBQUFBQUFBQUFBQUREQUtFUUFBQUFBQUFBQUFEQU1FQW9CQUFBQUFBQUFPQ2VjTzNhTmRYVTFDZ1FDQXoxVUFhRllSaXFyNjhmc09QNWZENWR2bnhaUHArdnoyMnJxcXJVME5Bd1lPZStGNXcrZlZvblRweFFSMGRIUk51WGw1ZnIrUEhqYW05dkgvQ3hWRlpXcXFpb2FOaTlCcmp6N0VNOUFBQUFBQUFBQUFCM0o4TXc5TlZYWDJucTFLbkt5c29LdTUzUDU0czRxTEZhcmJMYiszZGI4clBQUGxORFE0TnljM09WbDVmWHIyTUVlVHllMjlxL04wNm5NK3A5NnVycTlQbm5uK3ZHalJ2NjRROS9xSWtUSjk3Mk9Nckt5clJqeHc0NUhBNzkvT2MvVjBKQ1F0aHRQL25rRTdXMHRPanh4eC9YM0xsekl6cSsxK3VWWVJoaDEzZDlIZ3pENkhWYlNiSllMTEpZTEJHZHV5dTMyNjJHaGdiVjE5ZXJvYUZCalkyTldydDJiWi9YV1VGQmdWd3VseVpQbnF6WTJOaGV0MjF1YnRZbm4zd2lsOHVseXNwS2JkcTBLZXB4OXViRWlSTzZjT0dDSG4vOGNZMGFOV3BBancxMFJTZ0VBQUFBQUFBQUlLUno1ODdwOU9uVE9uMzZ0Sll1WGFxOHZMeVFOKzBQSFRxa3c0Y1BSM1RNL2dZNkZSVVZhbWhva01WaTBheFpzNkxldjZ0QUlLQTMzbmpqdG83Um05ZGZmejNxWUNneE1WSHQ3ZTN5Ky8zS3o4L1h5eSsvckpFalI5N1dPSXFMaXlWSmt5Wk42alVRdW43OXVscGFXbVN4V0pTWm1Sbng4Zi95bDcrb3Fha3A1RHFIdzZIZi9PWTM1dmRYcmx6Unh4OS8zT3Z4Rml4WW9KVXJWL1pZN25hNzFkTFNvdWJtWnZOZlMwdUxtcHFhMU5EUUVMSnlaOEdDQlVwUFQ0LzRzZlRHNi9VcVB6OWZMcGRMbzBlUDFycDE2d2JrdUpIYXVuV3IzRzUzVlBza0p5ZnJxYWVlR3FRUjRWNUdLQVFBQUFBQUFBRGNROXJhMmxSV1ZxYnIxNitydmIxZExwZExjWEZ4aW8rUDE5aXhZNVdSa2RGckFCQ05tVE5ucXJHeFVZV0ZoVHAwNkpCcWEydjE1Sk5QS2lZbUp1VDJEb2RERG9jajVEcVB4OU5yRzdPK0tuZE9uejR0U1daVlIzOHFmV3cybTJ3Mlc3ZGx5Y25KVVI4bm5KYVdsaDdWTUlaaHlPdjE5cm12MVdyVnVuWHI5TkZISDhudjkrdnExYXVLajQvdmN6K0h3eEV5cUhPNVhDb3RMWlVrelo4L3Y5ZGpYTGh3UVZMbmM1dVltTmpuT1c4MVpjcVVibFU1d2ZPR0cyOVNVbEszWlIwZEhiMjJaSHYzM1hlamFxdm1jRGpVME5DZzlQUjBHWVlodDlzdGk4VVM5cnJ0VFRDa3E2NnVOc2U2WmN1V2lQWjk3YlhYb2o1ZktOZXZYNWZMNVlwcW4yaTN4L0JCS0FRQUFBQUFBQURjQTJwcmEzWGd3QUdWbFpXWndZUEQ0VkJzYkt5cXE2dmw5WHAxNnRRcFdTd1daV1JrYVBueTVVcExTN3Z0OCtibDVXbmt5Skg2OHNzdmRlblNKVzNac2tYUFAvOTh0K0FwT0o1NTgrYnAwVWNmRFhtY1BYdjI2UGp4NDJIUEUybmx6cFVyVi9wZDViTjY5ZXB1QVluRll0RXZmL25MWHZjNWN1U0lidHk0b2FWTGx5b2xKYVhYYlgvM3U5LzF1Qm5mM3Q2dXQ5NTZLNnB4ZWp3ZWZmbmxsL3J5eXkvNzNQYkZGMS9VaEFrVEpIVldRQVdEdDdObno4cnY5eXNsSlVYanhvM3JFYUlGSzVrQ2dZQ0tpb29rZFZZVWhhdjhDZTRURnhmWFkvbWFOV3MwWXNRSVNaMnRCUC81bi84NTdERW1UcHlvSC96Z0I5MlduVGh4UXQ5ODgwM1lmU1pNbUdDR1FyR3hzWXFQajFkY1hKeXFxcXBrczltMFlzVUtKU1VsS1RrNVdjbkp5ZDNHNkhLNTlPYWJieW91TGs2Ly92V3Z3NTRqbEVBZ29NOC8vMXhsWldYbXNyYTJOclcxdFVWMW5JSHk5My8vOXlHZi82N3E2K3Yxemp2djNLRVI0VjVFS0FRQUFBQUFBQURjeFFLQmdQYnUzYXVUSjAvS1lyRW9KeWRIV1ZsWm1qUnBVcmZLQjdmYnJhdFhyK3JpeFlzcUxpNVdXVm1aNXMyYnA1VXJWOHBxdGQ3V0dHYk9uS21rcENUbDUrZHI0c1NKUFNwWVdscGFKQ2xzbFZBa2VxdUs2ZWpvVUNBUWtOMXU3OWQ4UFVIOUdWOTVlYm11WExtaU9YUG05QmtLOWVWMnhuNnJVUFA1bEplWDkyalJWbDlmM3lORTZ4cVFsSmFXbWxVNkJRVUZLaWdvQ0h2T2h4OStXS3RXcmVyWGVJTmgxYTJWV3BGNDVKRkhsSnVicS9qNGVMTWlxYU9qUS8vNnIvOHFtODNXWnlWVWYvaDhQbjM2NmFjcUtTbVJ6V2JUMDA4L2JZWnY0Vnk1Y2tYNStmbVNPdHNrOXFacmdDZjlaN0RxOS91N0JYaGRyeG1iemRiblBFbjllWDR4dkJBS0FRQUFBQUFBQUhlcGpvNE81ZWZuNityVnE4ck16TlNLRlN2Q1RrSWZFeE9qckt3c1pXVmxhZW5TcGRxM2I1OU9uRGlobXpkdmF1UEdqWXFOamIydHNVeWFORWsvL3ZHUGU3VCs4dnY5cXF5c2xLVGJtZ1BuVjcvNlZjamx0YlcxZXZmZGR5VkptemR2MXZqeDQvdDlqcUZrc1ZqMCt1dXZEOWp4L3ZqSFA0YXQ2ckZZTEwyMjhlc3FXTDBWSHg4ZmRwLzI5blo1dmQ3YkNoeWFtNXNscVYrdERRZXFIV0trM0c2Mzh2UHpWVjVlTHF2VnFvMGJOMnJxMUttOTdsTmZYNjh2dnZoQ2t2VFFRdy8xT1cvVzFhdFg5ZEZISC9WWXZtZlBIdTNaczBlUytsWGRCUFNGVUFnQUFBQUFBQUM0Qy9sOFBtM2J0azFWVlZYS3pjMVZibTV1eUxsajZ1cnFWRk5UbzVrelo1ckxSbzBhcGFlZmZscUZoWVVxTEN6VXRtM2J0SG56NWo2ckRHNVZWVldsdExRMHMxcmgxa0JJa2s2ZVBLbm01bVpaclZaTm5qdzU3TEdDMVVyUnpBMWpHSVoyNzk2dFFDQ2duSnljUVF1RTJ0cmF3czVSRkt6bWFHMXREVHYycEtTa3FKL2J3WlNTa2hKeVBwdWFtaHI5OWE5L05iK3ZxcXBTWldXbGJEYWJYbm5sbFpDdnJ5UnQyN1pObHk1ZHVxMVFLTmlDN1hhcnJRWmJRME9EdG0vZnJwczNiOHBpc2VpcHA1NVNabVptci91MHQ3ZHI2OWF0Y3J2ZG1qSmxpdGFzV2RQbmVXSmlZcFNlbm01KzM5VFVwSTZPRGlVbEpabFZjN2NiNUFLaDNEM3ZWQUFBQUFBQUFBQk1YMzMxbGFxcXFyUjgrWEl0WHJ6WVhPNTJ1MVZlWHE2eXNqS1ZsWldwcGFWRktTa3AzVUlocWJOYUpDOHZUM2E3WFFVRkJkcTllN2ZXcjE4ZjhmbXJxcXIwSC8veEgwcE9UdGJHalJzMVpzeVlIdHVjT1hORysvYnRreVRObmoyNzE0cU9ZQmhRWEZ5c3lzcEtNeVRLeWNuUnNtWExRdTV6OHVSSlhidDJUWGE3WGJtNXVXR0RtOTQ0SEk2UVlWcFhYMzMxbFVwTFMzdmQ1cE5QUGdtNzdrYy8rbEhZd01waXNjanBkQTU0V3krNzNTNmJ6ZGJuWSt2TndZTUhKZjFuZThCd0FvR0FKSVZ0UTdoLy8zNHpPTHkxcFowa1hidDJUV1ZsWmJKYXJabytmWHFQOWNGQUxkUmNQWTJOamJwKy9YcVA1VjZ2MXh4YmNYRnhqL1UybTAzWjJkbmhIbEpJRlJVVjJyNTl1OXh1dDV4T3A5YXRXNmVNakl4ZXJ6dS8zNjl0MjdhcHNiRlJLU2twV3I5K3ZmeCt2L3grZjdmdGJxM2VHanQyckY1NTVSWHorNTA3ZCtyQ2hRdGFzbVNKNXM2ZEc5VzRnV2dRQ2dFQUFBQUFBQUIzbWJLeU1oVVZGV25HakJuZEFpRkordHZmL3FiYTJ0cUlqN1Y0OFdMZHVIRkRaOCtlMVl3Wk16Umx5cFNJOXJQYjdZcVBqMWREUTRPMmJObWlkZXZXYWNhTUdaSTZXNEh0MmJOSEZ5OWVsQ1NOR1ROR2p6NzZhSy9IeThuSjBaVXJWM1R4NGtWekRpSkpZVU9ObXBvYU0zRHkrWHo2MDUvK0ZORzRiL1hpaXkvMk9SZk1oQWtUd29ZMmxaV1ZhbXRyMCtUSms4TldidlEySDVMZGJ0Yy8vTU0vU09yWnV1MTJ2UHp5eTdlMS84V0xGMVZlWG00R2JyMEpCajNobnFNTEZ5NkUzYmV1cms0N2R1eVExQmsraFFvT1UxTlRKWFVHaG8yTmpiTGI3Zkw1ZkZxNGNLSGNicmUrL1BMTHNNZjMrWHphdFd0WGorVnhjWEZSaDBJcEtTbEtUazZXeCtQUnM4OCtxeTFidGtUMW10WFgxK3Yzdi85OTJHUC85S2MvaldvOHQycG9hSkRMNWVwMW0zQXRCWUVnUWlFQUFBQUFBQUFNYXgxK3FheFI4dmo3M2paU2liZXhyMkVZS2lnb2tOUHAxS3BWcTNxc2R6Z2N5czdPVmxaV2xpVHAwMDgvN2ZPWXExYXQwcVZMbDdSLy8zNU5uanc1b3VxUzlQUjAvZWhIUDlMV3JWdFZWMWVuWGJ0MjZjYU5HM3Jra1Vka3Q5dk5ZR3JTcEVuYXVIR2pXU2tTanQxdTE4YU5HeFVJQk9SMnU4MmdJZFIrSFIwZDJybHpwL3grdjJ3Mm14a2FSS091cnE1SHRVWTRDeGN1REx2dW80OCtVbHRibTNKemMvc01sMjdsOFhqMHhodHZSTFZQZi96MnQ3K05laCs3M2E3Um8wZHIyclJwU2twS01wL3JVSUxQWTdqMVhWdlArZjErL2VFUGY1QWtWVmRYNjRNUFBwRFA1MU5LU2tySTYxbVN4bzBicDFtelp1bk1tVFBkcW9JU0VoS1VsSlFVc25MbXlwVXJhbXhzbE0xbTA2eFpzM3FzajRtSjZlWFJoNWFRa0tETm16ZkxZckVvTGk3T1hKNlNrdEx2OW9CdXQzdkFncHIzMzM5L1FJNkQ0WTFRQ0FBQUFBQUFBTVBTWjVlbHJTVlNlZlBBSHRkcWtYNC92Ly83WDd0MlRiVzF0Y3JOelExWmdmTGlpeSthb1U1d25wYSt4TWZIYThHQ0JTb3NMTlMxYTljaW5wc25PVGxaTDc3NG9qbTMwY21USnpWbnpoeU5HREZDUC96aEQzWGx5aFhOblRzM3FoWm1WcXUxMnczM1cvbDhQbTNmdmwyTmpZMlNwSkVqUjNacnN4V3B0OTkrVzgzTkEvemk5a052anpXVVlDVklURXhNMkhadEF5RWpJME9USjArV3krWFNKNTk4SXNNd3RHSERocEN2WmJCOVhMaFFLRFkyMXJ4V2czTXdTWjNCWW1abXBscGJXN1ZwMDZaZWc4TjE2OVlwTHk5UHJhMnRranF2azlUVVZObHNObzBiTjY3YnRoMGRIVHAzN3B3NXBzY2ZmenlLUjk2N1VEOXptelp0Nmxjd0tYV0dWeDk5OU5IdERrdVNOSDM2OUQ3YkVMcmQ3ajViSVdKNEl4UUNBQUFBQUFEQXNOTG1sZjZ2dzlLUjY5S1VaT241NmRMc05DbDJJS2Q4YWVsN2szQ0NOM1NuVFpzV2NuMS81NUNaTm0yYUNnc0xkZW5TcFloRElhbnpodi9telp1MWMrZE96WjQ5V3lOR2pKQWtqUm8xU2w5Ly9iV0tpb3FpSGt0YVdwcldybDNiWTNrZ0VOQW5uM3lpeXNyS3FJODVFS3FycTNYNjlPbHV5MjdldkNsSk9ucjBxQmxFU0oyaFRWOHQ4NXhPcDM3OTYxOUhOWVovK3FkL2tpUTkvL3p6U2s5UGoycmZhRm10VnJsY0xwV1dsc3JuOHlrdExVMUxseTd0c1YxZm9WQTRobUVvSXlOREZvdEY1ZVhsRWUwVHlWeEF4NDhmSDlCV2ZQMVZYVjJ0anovK1dMR3hzZnJaejM0Mm9NZXVyNjlYZVhsNXR5cW8xYXRYOTlxcVVPcThYZ21GMEJ0Q0lRQUFBQUFBQUF3ci8rZVk5SDJ0OU44V1NFOU9IWnh6WExxTlVLaXFxa3FKaVluOXJrd0lKelUxVlltSmlhcXFxb3A2WDd2ZHJtZWZmYmJIOHBxYW1qN25PQWtsVkFXTXorZlRaNTk5cHRMU1Vsa3NGczJiTjA4blRweVExTCs1ZUlMdDZhTFIwTkNnNzcvL1B1UzZXMiswSnlVbDlSa0toVkpWVlNYRE1KU2FtaHAyanFMYjFkallxSC83dDMvcnNUeFVPNzNVMUZTdFhyMWFYMzc1cFE0ZVBLZ0hIbmhBR1JrWklmZUx0b1dheitmVDU1OS9IdFUrZmMwRjFON2VydVBIajh2cGRKclh4ZkhqeDFWVFU2TzFhOWRHSFZ6ZERyL2YzNi9yUDVSZzhQYjk5OS9yOE9IRDVyeGJvVnJqQWJlRFVBZ0FBQUFBQUFERHh0NnIwdjRLNlIvbkQxNGdkTHZhMnRyTWFweUJObUxFQ0xNOTEwRDR4Uzkrb2ZQbnordkxMNy9VMUtsVHRXSERockRiR29haDk5NTdUL1gxOVQzbTV2RjRQTnF4WTRkWlRiSm16UnFOR2pWS0owNmMwTTJiTisvSXZEeGRQZlRRUTFxeVpFblk5WC82MDUvNmZld0RCdzZvb3FKQ2l4Y3YxdkxseS90OW5ONzQvWDdWMTlkSHZQM3MyYk5WWGw2dTgrZlBhOWV1WGZyeGozOXN6aEVVUEo0VWZhV1ExV3BWVGs2T1hDNlh5c3JLRkJNVG93Y2ZmRERrdGcwTkRicCsvWHFmd2RPQkF3ZmtkcnUxWk1rU0hUNThXSDYvWDRXRmhlcm82RERiMVBWblBxRTdyYm01V1JjdVhOQzFhOWRVV1ZtcDl2WjJTVExuNmhvNWNxUW1UWnJVNzdtTWdIQzRvZ0FBQUFBQUFEQnNiTDhvWll5UU5tVU85VWpDYTI5dlYxcGEycUFjT3k0dVRqZHUzSWg2UDhNdzlObG5uMm42OU9tYU9uV3EyY0xPNlhRcUp5ZEgrL2Z2MStYTGw5WGMzQnkyd3Fta3BFVDE5Zld5Mld4NitPR0h1NjA3ZE9pUUdRaXRXclZLczJmUFZrVkZoYVRPNnBTeFk4ZEdQZVpyMTY2RnJJeUpSRXhNakVhTkd0V3ZmZnNTYkVjM1dLK3hKSTBlUFZvdnYveHlqK1YxZFhYYXNtVkx5SDNXckZtanlzcEt0YmEyNnBOUFB0RUxMN3hnVm5UMUZRcDkvdm5uSWRmWjdYWTkrZVNUOHZsOGV1dXR0K1R4ZVBUSUk0OG9PVG01eDdiYnQyK1hKT1hrNUlSOVhOWFYxVHB6NW96aTQrTTFkKzVjSFQ1OFdEYWJUYzgvLzd3Ky9QQkRsWmVYNjI5Lys1dWVlKzQ1SlNRa2hEM08zZURxMWF2YXQyK2YrYjNGWXBGaEdKb3paNDZXTEZrUzhqa0NCZ0toRUFBQUFBQUFBSWFOUzQzU2s2RUxGZTRhWGR0aURUU3YxOXV2S29ycTZtcWRPM2RPNTg2ZDAydXZ2YWJSbzBlYjYreDJ1eFlzV0tCdnYvMVdYMy85dFY1NDRZVWUrN3ZkYnUzWnMwZVN0SERod2g0MzdCY3VYS2lpb2lJdFc3Wk1zMmZQN3JadXhJZ1JJWS9abDdmZmZsdk56YzFSN3plWVhDNlhXUkhTMTN4QkgzMzBVWi96UnozMjJHTmg1NTV5T3AwOWx2Vlc2Uk1URTZQSEhudE1PM2JzVUZWVmxZNGRPNlpGaXhaSjZtd0RKNFZ2SHhjTThNS3gyKzJhTVdPR1RwMDZwV1BIam1uVnFsWGQxdGZVMU9qU3BVdXkyKzA5QXNNZ3I5ZXJUei85VklaaEtDOHZUdzZIdzF3M1pzd1l2ZkRDQy9yYjMvNm0ydHBhL2UxdmY5UG16WnU3VlRzTmhtQ0x3djYwckV0S1NsSjJkclltVDU2c3laTW42OENCQTdwdzRZTEdqQmxESUlSQlJTZ0VBQUFBQUFDQVllR0dTM0w3cGNsMytmM1crUGg0dGJXMURjcXhXMXRiKzV5b1BwU0xGeTlLNnB4L3Btc2dGTFJnd1FLZE9uVktGUlVWT243OGVMY2IrNFpoNklzdnZsQkxTNHRHamh5cHBVdVg5dGcvUGo1ZVAvbkpUeFFYRnhmMTJPNGx3ZkFrTVRGUktTa3B2VzRieVZ3MXdiQm1vR1JsWlNrN08xdGVyMWN6Wjg0MGw0ZWJVeWg0L2wvODRoZG0wT2YzKy9Vdi8vSXZQWTY5Y09GQ25UNTlXcWRPbmRLY09YUE02OGd3REgzenpUY3lERU9MRnk4T1crR3pkKzllMWRmWGE4eVlNWm96WjQ3Y2JuZTM5YW1wcWRxOGViUCs0ei8rUS9YMTlkcTVjNmRlZXVtbGZqNFRrUW0rUmwwRHFrZ0Z3NkJvdlBubW0xR2ZCN2dWb1JBQUFBQUFBQUNHQlgvblBPNnlXNGQySEgxSlRVM1YrZlBuMWRIUm9kalkyQUU3cnN2bFVuMTlmYS90dWNJcExTMlZwTEJWS1E2SFEydlhydFhXclZ1MWI5OCtqUjQ5V2xPbVRKSFVlVE8vcEtSRURvZERHemR1REZ0dEVpNFFNZ3lqWHlGWklCQ0llcCtnMHRKU05UUTA5SHYvY002ZlB5OUpFVldDdlBUU1MyRmI4UVVOeG53ejY5ZXZsOFBoNkZhbDVQVjZRNTR2dUR3aElhSFBzWXdjT1ZMejVzM1Q4ZVBIdFd2WExyMzAwa3V5MiswcUxDeFVWVldWVWxKU3pNcWtXMzMvL2ZmNi92dnZaYkZZOVBqamo0ZXRvQm96Wm95ZWZmWlo3ZHExUzJ2WHJvMzRNZmRYc0JWZ1ltTGlvSjlMNm54OGZWV1ArWHcrYzF4QUtJUkNBQUFBQUFBQXdGMGtNek5UNTg2ZDArWExsL3NWNElSeitmSmxHWWFocVZPblJyVmZYVjJkZVpNNU96czc3SFpUcDA3VmtpVkxkUGp3WVczZnZsMVBQZldVTGw2OHFLS2lJbGtzRmozeHhCTjl0a3dMcGI2K1htKzk5VmJVKzkyT3BxWW1OVFUxRGVneHZWNnZMbCsrTEtsenZxUHk4dkplSzBWc05sdklGbkNEN2RaekdvWVJzbjJjeitlVHgrT1IxV3FOT0p4YXZueTVMbCsrck5yYVd1WG41eXNySzB1RmhZV3kyV3g2NnFtblFoNm5vcUpDWDMvOXRTUnAwYUpGR2pkdVhLL25HRDkrdkg3NjA1OE9TbUIycTJCWVdsRlJvWTgvL2xoTGx5N1YrUEhqQisxOFAvemhEL3VzOUx0NTg2YisvT2MvaDExZlVsS2lzMmZQeXUxMmEvcjA2Wm8zYjk1QUR4TjNPVUloQUFBQUFBQUE0QzR5WmNvVU9aMU9IVDE2VkRObXpPaFJHZUR6K2N3cW1PRE5lc013dXMxRGRHdWxoMkVZT25ic21KeE9wekl5TXFJYVQ3QjFYRXBLU3ArVks4dVdMVk5iVzV2T25EbWpIVHQyU0pKNXc3KzNRS2szVHFkVEV5Wk1pSHEvcTFldlJ0MWV6V3ExeXVGd2FQYnMyVnEyYkZuWTdkNTY2NjJvUTRmVHAwL0w2L1hLWXJHWUxkTmVldW1sZnMzeGRDZDF2YTY2QmtiQm9EQ2ErVy9zZHJ1ZWZmWlp2Zi8rKzdwOCtiSVprcTFidHk1c1lPaDBPaFVJQkRSMjdGamw1dVpHZko2dVg4K1pNNmRmTGQ0ZWZ2aGhlYjNla0ZWc3AwK2YxdlhyMXlWMVh1TmxaV1VxS3l2VHhJa1R0WFRwVWpQd0d6MTZ0TmF1WFh0YnIvUHk1Y3ZsOC9raUNna1RFaEswZXZYcWtGV0doWVdGT25qd29QbDlaV1dsUEI2UEZpOWUzTyt4NGQ1REtBUUFBQUFBQUFEY1JXSmlZclJvMFNKOSsrMjNPbnYyckdiTm10VnQvV2VmZmFZTEZ5NTBXOWJRMEtBMzNuakQvUDVuUC91WlJvMGFaWDUvOXV4WjFkYldhdm55NVZIZm5DNHVMcGJVT2Q5TVgveCtmNCtRWU9USWtSb3hZa1JVNSt3cUtTbEpQL2pCRDZMZTcrMjMzMVp6YzNOVSsweWJOaTFzaTd5dWZ2T2IzMFIxM1BiMmR2Tm0vS0pGaTNUMTZsVmR2MzVkMjdkdjEzUFBQVGNvVlMxZHc1eWc0TnhBMGVnNnQxSFhZS1dtcGtaU1owdXphQ1FsSlduY3VIRzZkT21TSkNrMk5yYlhOb25wNmVtYU5tMmFWcXhZMGEvbnllbDBhczJhTlNIWEdZYlI2NzZoZ2tHUHg2UERody9yeUpFamtxU2NuQnl0V0xGQzMzMzNuVG12VmtWRmhSbGlUWjA2VmJObno0NTYzRjFGczM5c2JLem16NS9mWTNsSFI0Y09IVG9rbTgybWpSczNTcEkrL2ZSVEhUeDRVUFBtelJ1U3FqUU1EVUloQUFBQUFBQUE0QzZ6WU1FQ25UbHpSbDkvL2JYR2pCblRyWW9pS1NsSktTa3B2ZTV2czluTXIydHFhdlQxMTE5cjVNaVJldmpoaDZNYVI5ZldjYjJGUWg2UFIyZk9uTkhSbzBmVjB0SWlTUm83ZHF5NS8xLy8rbGRObXpaTkR6Lzg4S0MyMStvcUdJRDBOUWZMblZCUVVDQzMyeTJuMDZrRkN4Wm85dXpaZXUrOTkxUlJVYUYzMzMxWGE5YXNHZERuNWViTm05MUN3dHR4N2RvMVNaMVZWRjNEbTJEcnRHaENvY3VYTCt1YmI3NVJZMk9qYkRhYmtwS1MxTmpZcUsxYnQ1cnRCME05RHhzMmJCancxOUhsY3Ftam8wTlM1Mk9MWlB1aW9pSWRQWHBVcmEydGtxU01qQXl0WGJ0V2RydGRxMWF0MHNLRkMxVllXS2d6Wjg3byt2WHIycnAxcXlaT25LZ1ZLMWJvZ1FjZUdORHhSNnV4c1ZHQlFFQVpHUm5Lek15VTFGbVZXRkpTb3NiR3hxakRQZHk3Q0lVQUFBQUFBQUNBdTR6RDRkQ3p6ejZyTFZ1Mm1OVWt3ZFp0SzFldTFNcVZLeU02em8wYk43UjkrM1paclZZOTg4d3pVVmRhQkt1RUVoTVRROTdVdm5idG1vcUtpbFJjWEN5MzJ5MnBzMzNWbzQ4K3Fwa3paNnFwcVVtN2QrOVdXVm1aTGx5NG9Bc1hMbWowNk5IS3pzNVdabWFteG93WkU5RU4rZDRFSzFsaVltSmt0Vm9WQ0FSVVVsS2l0clkyY3p6aEdJYWhQL3poRDdkMS9xNkNJVU5YUjQ4ZTFaa3paeVJKdWJtNWlvK1BWM3g4dkRadjNxeXRXN2VxcnE1Tzc3Ly92c2FPSGFzSEgzelEzSysrdmw1U1o2Z1ZmSTRzRm9zQ2dZRDhmcjhDZ1lEWlNqQXhNYkZiYXorTHhSSzJYVnFvQ3FMR3hrWTFORFFvS1NsSkNRa0o1cjdYcmwzVC92MzdKWFZXN0FTRG1iYTJObDI1Y2tWU3o3QXdPQmRUMTJ2dDJyVnJPbmp3b0xsUFVsS1NObTNhcExTME5CVVVGT2pFaVJObU83a3hZOFpvMXF4WmV2REJCODBLczRFSWhJNGZQNjdZMkZqRnhNVEk2L1hxKysrL040K2RsSlFVY2grWHk2V3lzaktWbHBhcXRMVFVEQm9kRG9lV0xsMnFSWXNXZFJ0YlVsS1MxcTVkcTRVTEY2cWdvRUFYTDE0MGc3OFpNMmJva1VjZTZWWTExOWJXcHBpWUdQbjlmdFhWMVVtU1djbm44L24wOXR0djMvYmpuak5uanBZdFcyYWV0NmFtUnMzTnpiTGI3V2I3dTNDUEgvY25RaUVBQUFBQUFBRGdMcFNhbXFvTkd6WW9QejlmVzdaczBmcjE2Nk9hbCtmQ2hRdjY0b3N2WkJpR05tN2MyT2Q4UUxjeURNTU1oVEl6TTgyYjN6VTFOVHA5K3JRdVg3N2NyVDFiVWxLU0ZpNWNxRGx6NXBpQndJZ1JJL1RjYzgrcG9xSkNCdzhlVkVWRmhXN2V2S2xEaHc3cDBLRkRjanFkZXVLSkp5SnFUUmZPNmRPblZWQlFJT2svdzROZ1c3RFJvMGYzMmJvdVdOazBHTTZmUDY5OSsvWkprc2FORzlldFVtdk1tREg2OFk5L3JQMzc5NnVvcUVqWHIxODNiOUo2SHlsQkFBQWdBRWxFUVZSTDBxNWR1eUkrejYydmIwcEtpbDU3N2JVZTI5WFUxT2l2Zi8xcmorVXRMUzM2K09PUGV6M0h3b1VMemE4TEN3dmw5L3VWbXBxcTFOUlVuVHAxU3Q5OTk1MmNUcWQ1VGFTbnArdnk1Y3M2ZE9pUVdXMWtzVmcwWjg2Y2JtME1WNjFhcGRtelo2dWdvRUNYTGwxU2JXMnR2dm5tR3hVVUZPaTExMTZMYXM2aTNody9mdHdNckxxYVBuMjZlYjM2ZkQ2VmxKVG8yclZydW5idG1tcHJhN3UxbUhNNm5abzllN1lXTGx5b3hNVEVzT2RLU1VuUjAwOC9yWXFLQ3UzWnMwZTF0YlVxTGk1V1NVbUo1czJicDBjZWVVUjJ1MTEvL3ZPZnV3V0pGb3VsVy9qYTN0NSsyNDg3R0FMR3hjVnA1c3laS2lvcTBoLy8rRWN6WUp3eFkwYklPWk53L3lJVUFnQUFBQUFBQU81U1U2ZE8xWTkrOUNOdDM3NWQrZm41bWpScGtuSnpjelYrL1BpUUZUYUJRRUJWVlZWbUFKT1VsS1Jubm5tbVcvdTVTTFczdHlzaElVRk5UVTFtdXltcDg4YjR1WFBuNVBGNFpMRllOSG55Wk0yWk0wZVptWmxocTM0bVRweW9GMTU0UVhWMWRUcDE2cFF1WExpZzl2WjJqUjgvdnR1eCt5TXRMYzM4T25nRFB5NHVUbVBIanRYS2xTdDdyVEt4V0N6NnIvLzF2OTdXK2J2NjR4Ly8yRzBPbnBFalI1cHQxelp1M05qaitZbUxpOU82ZGV1VWw1ZW4wdEpTWGI5K1hjM056WEs3M2ZMNy9lWS93ekFVQ0FSNnpJRmp0VnJsY0RpNlZSajFSMitCWVZKU2t2THk4cnJOdFRSeTVFaEpVbDVlbnZsOU1BeXlXQ3dhTTJhTVZxNWNLWmZMWlFaZFdWbFpXclpzV2NoenBhYW02dGxubjFWZFhaMU9uanlwOCtmUEt6YzNkOEFDSWFtejFkdlZxMWRsR0lZTXcxQjhmTHdtVFpxa3hZc1htOXZZYkRhZE9IR2lXempuZERvMWFkSWtUWjgrWFptWm1XRXJzRUtaT0hHaVhubmxGWjA2ZFVyZmZ2dXRPam82ZE9QR0RiTzk0NmhSbzdwVjYrVG01cHB6Z2RudGRyMysrdXUzL2JpN1huTnIxcXhSYkd5c3pwOC9MOE13TkgzNmRDMWZ2dnkyejRGN2k4WG9hell0QUFBQUFBQUE0RDVRM1NhOS9LbjAyMFhTMmltRGU2NUxseTRONlBGY0xwY09IVHFrVTZkT3llLzNLeTR1VGhNbVRGQmlZcUxpNHVMa2NyblUydHFxeXNwS3VWd3UyV3cyelowN1YwdVhMcjN0S29DV2xoYkZ4Y1YxYXdkV1dscXE5dloyWldabUtqNCtQdXBqR29haHlzcEtwYWFtRGtpVlFpQVFrTlFaU0VUYWFzem44MGxTMUMzMW9uWDA2RkZObmp6NWpzelo0bmE3MWRqWUtJZkQwZWU4VTdjeURFTit2MTgrbjA5ZXIxZCt2MTlPcHpQczYxdGVYcTdKa3lkM1d4WjhIYm9HRWNYRnhYcmdnUWZNc0NNU1BwOVBWcXYxdGxzTDlzZjE2OWYxN2JmZmF0eTRjWm80Y2FMR2pSczNJTmRJZTN1N0Nnc0x0WGp4WXJOZG05ZnJWU0FRa00xbUcvVHI4RjdRMXRhbTFOUlVwYVdsUlJXK0lUcUVRZ0FBQUFBQUFCZ1c3dVZRS0tpNXVWbm56NS9YcFV1WFZGMWRiUVliVXVjOEp3ODg4SUNtVHAycTZkT25EMmlWQlFBTU5rS2hPNFA0RVFBQUFBQUFBTGhISkNjbmE5R2lSVnEwYUpHa3pzb1F0OXV0bUpnWWM0NFdBQURDSVJRQ0FBQUFBQUFBQnBqZGJ1OVd4VE5ZQ0lNQTNBLzhmcjhrUmR6K0VmMTM1NXN5QWdBQUFBQUFBUGM1Wm13QUFOeU5DSVVBQUFBQUFBQ0FBZVowT29kNkNBQnd6L0Q3L2JKWUxMTFpiRlFMRFRKQ0lRQUFBQUFBQUdDQUpTVWxjV01UQUNKZ0dJWThIbytzVnFzY0RnZnZuWU9NVUFnQUFBQUFBQUFZWUltSmljejFBd0FSOEhxOUNnUUNzdHZ0Y2pxZHNscUpMUVlUenk0QUFBQUFBQUF3Q05MUzB2akVPd0Qwd3VmenllVnl5VzYzS3pFeFVRNkhZNmlIZE44akZBSUFBQUFBQUFBR21NVmlrZDF1VjNwNnVxVE85a2dBZ0U3QmxuRnRiVzJ5Mld4S1NFalF5SkVqWmJmYkNkTUhHYUVRQUFBQUFBQUFNQWlzVnF0aVltS1VrcElpd3pEazgva1VDQVFVQ0FTR2VtZ0FjTWNGQWdINS9YNTV2VjYxdGJXcG82TkREb2REQ1FrSlNrbEpVVXhNREszajdnRDdVQThBQUFBQUFBQUF1Ri9aN1hZbEpTWEo0WENvcWFsSnJhMnRaamhFOVJDQTRTaFlTUmxzR1RkaXhBakZ4c2JLYmlldXVCTjRsZ0VBQUFBQUFJQkJaTGZiRlI4Zkw2ZlRxWkVqUjhyajhjanI5Y3J2OXhNTUFSaFdMQmFMYkRhYkhBNkhuRTZuSEE2SDdIWTdGVUozRUtFUUFBQUFBQUFBTU1pc1ZxdDU4ek0yTmxhR1lSQUlBUmlXTEJaTGozKzRjd2lGQUFBQWdCQmFXMXZWMnRvcXQ5c3RpOFVpcjljNzFFTUNBT0NlWkxmYlpSaUdZbUppbEppWXFJU0VoR0Y3RTNDNFBtNEF3TjJEVUFnQUFBQzRSWFYxdGRyYjIvbjBMZ0FBQThEbjgwbVMydHZiNVhLNTFOemNyTFMwTk5vRkFRQXdCUGpOQ3dBQUFIUlJVVkdodHJZMkFpRUFBQWFCWVJqcTZPaFFaV1dsWEM2WC9INy9VQThKQUlCaGhWQUlBQUFBK1A5VlYxZkw0L0VNOVRBQUFManZCUUlCVlZkWHE3VzFsV0FJQUlBN2lGQUlBQUFBa05UVzFpYVh5elhVd3dBQVlGaXdXQ3d5REVOMWRYVnl1OTBLQkFKRFBTUUFBSVlGUWlFQUFBQkFVbk56TXpla0FBQzRneXdXaTN3K241cWJtNmtXQWdEZ0RpRVVBZ0FBQUNTNTNlNmhIZ0lBQU1PTzFXcFZTMHVMZkQ0Zjgva0JBSEFIRUFvQkFBQUE2dnkwTWdBQXVQTzhYcTg4SGcraEVBQUFkd0NoRUFBQUFDREo1L01OOVJBQUFCaDJyRmFyL0g2L1BCNFBiVndCQUxnRDdFTTlBQUFBQUFBQUFBeGZobUVNaS9aeHJhMnRhbTF0bGR2dGxzVmlrZGZySGVvaEFjQWRaYmZiWlJpR1ltSmlsSmlZcUlTRUJGa3NGcm8yM0dHRVFnQUFBQUFBQU1BZ3FxNnVWbnQ3KzMwZmZBRkFiNExkR2RyYjIrVnl1ZFRjM0t5MHREVFo3WFpaclRRMXUxTjRwZ0VBQUFBQUFEQ2s3dWV3cEtLaVFtMXRiZmYxWXdTQWFCbUdvWTZPRGxWV1Zzcmxjc252OXcvMWtJWU5RaUVBQUFBQUFBQmdFRlJYVjh2ajhRejFNQURncmhVSUJGUmRYYTNXMWxhQ29UdUVVQWdBQUFBQUFBQVlZRzF0YlhLNVhFTTlEQUM0cTFrc0ZobUdvYnE2T3JuZGJnVUNnYUVlMG4yUFVBZ0FBQUFBQUFBWVlNM056ZHpjQklBSVdDd1crWHcrTlRjM1V5MTBCeEFLQVFBQUFBQUFBQVBNN1hZUDlSQUE0SjVodFZyVjB0SWluOC9ISEd5RGpGQUlBQUFBQUFBQUdHQVdpMldvaHdBQTl4U3YxeXVQeDBNb05NZ0loUUFBQUFBQUFJQUI1dlA1aG5vSUFIRFBzRnF0OHZ2OThuZzh0TjRjWklSQ0FBQUFBQUFBQUFCZ1NCbUdRZnU0TzRCUUNBQUFBQUFBQUFBQVlCZ2dGQUlBQUFBQUFBQUFBRU9PS3FIQlJ5Z0VBQUFBQUFBQUFBQXdETmlIZWdBQUFBQUFNRkN1WExtaXRyWTJKU2NuYSt6WXNiTGJlLzZYeHpBTVdTeVdBVHRuZVhtNVJvMGFwZVRrNUFFN1pyUmNMcGUrL3ZwcnpaczNUeE1tVElob24rcnFhbjMvL2ZkYXRteVpFaElTb2pyZlFEK0h1SC9VMTllcm82TkRZOGVPamZnYXFhNnVsc1ZpMFpneFl3YnN1cnFicjFHMzI2MFRKMDVJa3RMVDB6VjE2dFFoSGhFQUFQZWVzaWFwdkVrcWJlejhkNm14Yy9tREk2WE1rVkxtS0dseWtwUXhjbWpIZVRjaUZBSUFBQUJ3VC9ENy9hcXRyZFVERHp3UTltYnZpUk1uZE9uU0pVblMzLy85M3lzcEthbmJlby9Ib3c4KytFRFRwazNUNHNXTGIvdW1jWE56czNiczJDSERNTFI0OFdJdFdiSmtTRzVFYjkyNlZkZXZYOWVWSzFmMDRvc3ZLalUxdGRmdERjUFFWMTk5cFpxYUdoVVhGK3ZWVjEvVnFGR2pJanBYZlgyOVB2LzhjODJkTzFjelo4NGNpT0hqUG5MNDhHRVZGUlVwTmpaV216WnQwcVJKay9yY1orL2V2YXFzckZSc2JLeCs5ck9mS1M0dTdyYkhzV3ZYTHJsY0xrMmJOazBQUGZTUWJEWmJqMjErLy92Zm05czgrZVNUNXZKQUlLQkxseTRwS3l2cnRzY1JTa2RIaDc3OTlsdEowdHk1Y3dtRmNGKzRkdTJhYkRhYjB0TFNaTFhlZlkySlRwOCtMWi9QcDV5Y0hNWEd4ZzdaT0F6RFVFbEppYXhXYTlqM21LdFhyNnF5c2xLNXVibGhqM1BxMUNuRnhNUm94b3daZ3pWVTNLS2lva0tqUjQ5V2ZIeDgyRzBNdzlDVksxYzBaY3FVZnY4OUdBZ0VRdjRNQlFJQm5UOS9YbVBIamczN04xdFRVNU9hbTVzMWNlTEVmcDM3WHZLL2owaDFMaW5KMlJrQS9TQ3JNd3lTT3NPaDBrYnBRSVgwdVZkS2paTit1MmhveDN1M0lSUUNBQUFBaHFHbXBpYlo3ZmFvSzBTRzBzV0xGL1hKSjU4b05qWldxMWV2Vms1T1RvOXQ2dXZySlVreE1URTlBaUZKT25EZ2dHcHJhMVZiVzZ2TGx5OXIvZnIxRVljaG9YejExVmZ5ZUR5U3BOYldWdk1HZ0dFWWFtOXY3L2R4SmNsdXR5c21KaWFpYlI5Ly9IRjk4TUVINnVqbzBNY2ZmNnlYWG5vcDVPTVBPbmJzbUdwcWFpUkowNmRQai9nNThQbDgrdkRERDlYUzBxTGEybHFscDZmM0NLRCs4cGUveU8xMlIzUzh2dVRtNW1yMjdOazlsbi8xMVZjNmQrNWNyL3NtSkNUbzV6Ly9lYmRsRlJVVnlzL1BqK2pjOCtmUDcvV0czRkNQNGMwMzM1VFg2NDNvT0FQcEY3LzRSZGdiWWo2ZlR4Y3ZYalMvSHpkdVhKL0hhMnRyVTFWVmxTUXBKU1ZsUUFJaHQ5dXQwdEpTK1h3K05UVTFoYnlHZ3VQMSsvM3krLzNkbHUvWnMwY25UNTdVMUtsVHRXYk5tbDUvbGdCMCt1eXp6OVRRMEtEYzNGemw1ZVVOMm5uY2JyY2FHaHBVWDErdmhvWUdOVFkyYXUzYXRTRXJnN3NxS0NpUXkrWFM1TW1UaHp3VTJybHpwNXhPcDE1Ly9mVWU2MTB1bDdadjMyNytiUkhxZDhETm16ZTFaODhlK2YxK1dTd1dUWjgrZmRESDNSOCtuMCtscGFYS3lzcnFFY3hYVjFmcjFLbFR5c3pNVkdabVpsVEhEQVFDQXoxVVNaTEQ0UWdiNVBoOFBtM2J0azBlajBldnZ2cXF4b3daRTNLN0hUdDJxTFMwVkk4OTlwam16WnNYOVJpdVg3K3V6ei8vWExtNXVUMWUxNU1uVDJyUG5qM0t6czdXcGsyYlF1Ni9aODhlbFphV2F0R2lSWHIwMFVlalB2Kzk0R1NOOUQ4UFNyK2FKNjNOQ0wxTlNweTBjT3gvZnY5Rm1mVDBkdWwvNVVselFyOTB3dzZoRUFBQUFIQVBjYmxjK3VDREQ5VGMzS3dISG5oQXp6MzNYSjgzUXJyeSsvMDZmUGl3RGgwNnBQbno1MnZWcWxWOTd0UGMzS3ozMzM5ZkhSMGRtanAxcWpaczJEQWsxVEJuenB5UkpMTTExYTJDTjRBbGhhMlV5YzNOVlhOenMwcExTMVZWVmFWMzNubEhLMWFzME55NWM2TWV6NUVqUjFSV1ZpWkpHajE2dEZhdVhHbXVhMjl2MTF0dnZSWDFNYnVhT1hPbW5uamlpWWkyVFU5UDE5cTFhN1ZyMXk1SlVrdExTOWdiMlEwTkRXYVZ3dWpSbzdWNjllcUl4MlMzMjdWeTVVcnQzTGxUUHA5UE8zZnUxQ3V2dk5MdEdteHJhNVBMNVlyNG1MMEozaFM3bGMvbjZ6TVFDYld2MysrUGVHdytuNi9QOVVNNUJxL1hPeVNoVUcrVFA1ZVVsSmlQZWRhc1dSRzlOMTI4ZU5FOFpxaWd0eitDZ1pBa1BmVFFRMUc5WC9sOFB0WFYxVW1TTGwrK3JILy85My9YbWpWck5HM2F0QUVaRzNBL3FxaW9VRU5EZ3l3V2kyYk5tblZieDNLNzNXcHBhVkZ6YzdQNXI2V2xSVTFOVFdwb2FBajVnWXNGQ3hZb1BUMjlYK2Z6ZUR3cUx5Ky9yVEdIa3BDUUVGRXdmcXU0dURpdFg3OWUrZm41T25qd29FYU1HTkd0S3Rjd0RIMzU1WmZ5Ky8zS3lja0pHUWo5MjcvOVc2L25lT21sbHhRYkc2djgvSHl6dWpwU3I3enlTcC9WeUVIZmYvKzk5dXpabzZTa0pQMzBweitWdytFdzE1MC9mMTVuenB4UlkyTmpWS0hRcDU5K3FwS1NrcWpHSEtsZi92S1hZVnNCbDVXVnllUHhhT1RJa1dFRElhbnpiN2ZTMGxJVkZCUW9PenM3Nmc5ZitYdyszYng1VTd0Mzc5YUVDUk9VbUpob3JwczFhNVlPSHo2c2twSVMxZFRVOUxqbUwxNjhxTkxTVXRsc3R2dTJrdnU5YzlLcFd1bUREVktDbysvdGc5WmxTSG5qTzhPa2hUZWxGeW13SXhRQ0FBQUE3aFdCUUVENStmbTZlZk9tNHVMaTlNUVRUMFFWQ0YyNWNrVjc5dXpSelpzM296cHZjbkt5MXExYnA0OC8vbGdYTGx6UXFGR2o5TWdqajBRNy9OdlMxTlNrSzFldVNKSXlNakpDVnJZME5EU1lueDVOUzBzTGVaeTR1RGc5ODh3ek9uYnNtQW9LQ3VUMWVyVjc5MjZWbHBacTNicDEzZjd6M1p1eXNqSVZGQlJJa213Mm01NTY2cW1vWG92KzJMMTd0eGxDaFdPeFdCUUlCTXh3S0JTMzIyM2VNRzl2YjlkZi92S1hzTnRPbmp4WmE5ZXU3YlpzMnJScG1qRmpob3FMaTNYejVrM3QzYnRYanovK3VMbit4UmRmN0JZYytQMytrSzI3dXZMNWZEcDU4cVNLaW9yTWZjZU5HNmNwVTZiMHVsOWFXcHFlZXVxcGJzdU9Ieit1MDZkUDk3cWZKQzFmdmp6a3pacTllL2VxbzZPanovMkhlZ3ovNWIvOGx6NlBYMWRYcHkxYnRraVNYbjMxVlkwYzJiMnB2dHZ0MWgvKzhBZEowalBQUEJOUnE3ZXVOL1Z1Rlh6TVZxdFZEei84Y0ovSGttUldXOWxzdGdIN3RIdHhjYkdrenArSGh4NTZLT3gyd2ZlTHJtMTY3SGE3Tm0vZXJHKy8vVmJmZmZlZE9qbzZ0SFBuVHMyZE8xY3JWNjRjOEovem9xS2lxRy9LU3AyUDdaZS8vT1dBamdYM2xyYTJOcFdWbGVuNjlldHFiMitYeStWU1hGeWM0dVBqTlhic1dHVmtaQXhZTlhDNGdENG8rTE1mck1McGEvdFFiRGFiYkRhYjNuMzNYVFUwTkVTOG44UGhVRU5EZzlMVDAyVVlodHh1dHl3V1M4U1Z0bTF0YmRxeFkwZlU0KzFMWm1hbW5ubm1tWDd0bTUyZHJTVkxsdWpZc1dNOWZoZWNQSGxTVlZWVkdqTm1USS9mejBFdExTMGhsL3Q4UGhtR1liNzNCUUlCK2YxK2pSZ3hvcy9ucTZHaElhb1BJbmk5WGgwK2ZGaVNsSldWMWVOM3g1dzVjM1RzMkRGVlZGU29vcUlpNG5abnNiR3hBMXE5YVJpR1dsdGIrOXd1V0FYYlY3dSs3T3hzVFowNlZXVmxaYnAwNlZMWVN0VndKazZjcVBuejUrdkVpUlBhczJlUE5tN2NhSzV6T3AyYVAzKyt2djMyV3gwNWNrUWJObXd3MTNWMGRPaWJiNzZSSksxY3VUTGk0TzVlOHQ0NXFkNGwvVDhyK3JkL2tsUDZQeXVsTjQ1TEh4UVREQkVLQVFBQUFQZUlJMGVPcUtLaVFwTDAyR09QaGYwMDQ2MHVYNzdjYmQvK21ESmxpdWJQbjYvang0L3J1KysrMDVRcFUrNW92L0pnbFpEVTJWSXJsT3JxYXZQclVKVkVYUzFZc0VCang0N1ZqaDA3MU43ZWJ0NVlpMlFPa2RyYVduM3l5U2RtZVBIRUUwLzArTlJvVEV4TXQvL0k5OGVJRVNPNmZkL2EybXBXUXZXbXJhMHQ0bk80WEs1ZXExYkMzU2hadlhxMXlzdkwxZDdlcmxPblRtbnExS2w2OE1FSEpYVldId1g1ZkQ1OThNRUhpb3VMVTE1ZVhvL1h4VEFNblR0M1RnY09IREJ2WXFXa3BHajU4dVVSdlJaMnU3M0hqWS9lZXYxM2xaMmRIVEpjL1BiYmI2TUtoWVpxREU2bnM4L2pkdzNqSEE1SGozMjZ0dUN4MiswUkhiT3JyZ0ZqVTFPVCtSNlRrWkVocTlVYThscnNlcE82dnI3ZWJCMzN3QU1QbUZVQmZUMm0zbTUyM1JvZzkrZm1vZFZxMWZMbHl6VisvSGp0MnJWTEhvOUhwMDZkVW10cmE3OXY4b2JUMzRxdm9hald4TjJodHJaV0J3NGNVRmxabWZsN3lPRndLRFkyVnRYVjFmSjZ2VHAxNnBRc0Zvc3lNakswZlBueXNCK1VpTlFiYjd3UjBYWlhybHlKZU50YnJWNjlXdlBuejllRUNSUE1VQ2cyTmxieDhmR0tpNHRUVlZXVmJEYWJWcXhZb2FTa0pDVW5KeXM1T2JsYnkwbVh5NlUzMzN4VGNYRngrdld2ZngzUmVXMDJXNTkvTXdSZHYzNWRVdWZ2dWI3ZUwxTlNVaUk2WnRCSEgzMWt2aDlLTXNPYkF3Y082TUNCQStieTRIdnV6WnMzOWJ2Zi9jNWNucHljck5kZWUwMlM5SnZmL0Nia09kNTU1eDNWMXRiMldMNXk1Y28rZitlKy8vNzczY2JYbCtQSGo2dTl2VjFPcDFOTGxpenBzWDdVcUZHYVBuMjZpb3VMdFcvZlByMzg4c3NSdmErRkM4TDZ5K1B4OUhuTmVyMWVNeFRLeWNuUnUrKysyK3ZmVGw2dlZ3NkhRNGNQSHphRHNWQ3lzcks2VlprSExWdTJUQmN2WHBUVDZlenh3WnE1YytlcXNyS3lSL1hxN3QyNzFkTFNvdXpzN0g2MXJidmJuYXpwckJEcWJ5RFUxZXNQUy85dGp6UXpWWnA5ZTIrTjl6UkNJUUFBQU9BZVVGOWZyOExDUWttZG56N3Q2eFAxN2UzdE9ubnlwSXFMaTZQNnhHMXZsaTlmcnRMU1VqVTFOZW1MTDc3UVQzN3lrMEd2anBFNmIxeWZQWHRXa2pSeTVFaGxaSVJ1SU40MUZIcmdnUWY2UE83NDhlUDFkMy8zZDlxeFk0ZXlzN01qQ2lIcTZ1cjA0WWNmbW5QbTVPWGxoWHd0N0hiN2dMZWJXcng0Y1VUdHRiNzU1aHUxdGJVcE96dTd4OWhLU2twMC92eDV4Y1hGZGF2dUNTZGM1VlJjWEp3ZWUrd3g3ZHk1VTVMTTYrSFdNS1NzckV4MWRYWHkrWHdxS3l0VFptYW1jbk56bFo2ZXJzdVhMNXR6UEFYUGxaZVhwNGNlZW1qUUppbnZHb0lNMVUzMXUyRU1BNldnb0VDblRwM3FzZnpTcFV0aDJ5Zis5cmUvTmIvdVdrMVZWVldsdi83MXIzMmVNeVVsUlQvOTZVL0RyajkrL0xoNW83eXZHMlBCdVlUQ1ZiSTkrT0NEZXVtbGw3UjE2MWExdHJacXdZSUZmWTR2V3VQSGoxZDJkbmJVKzkzcjF3NmlGd2dFdEhmdlhwMDhlVklXaTBVNU9Ubkt5c3JTcEVtVHVsVjV1TjF1WGIxNlZSY3ZYbFJ4Y2JIS3lzbzBiOTQ4clZ5NXN0L3ZyYjBGM1IwZEhRb0VBdjBLbHJzS1ZwSTg4c2dqeXMzTlZYeDh2UGszUmtkSGgvNzFYLzlWTnBzdDdBZEQraXM1T1ZrdnYveHlSTnYrMHovOWs2VE9ZR0w4K1BFRE9vNWdRRHg5K3ZRZTcwbGVyMWNsSlNWS1Nrb0tXZEY1N3R5NUlXa25HazVkWFozNU4rdkNoUXZEVnF6bDVlV3BwS1JFMWRYVk9uYnNtQll1WEhnbmh4bXg0dUppZVR3ZVRabzBTU2twS1dwdWJvNm9EV3hmcjBud0dPKzk5MTZQdWUyc1ZxdHFhbXIwM252dmhkejMwS0ZET25Ub2tLVE85NFpnMjlQYTJscTk4ODQ3UGJaLy92bm5oM1F1cmR2MVB3OTJ0b3diS1A4clQzcjFjMm43MHdOM3pIc05vUkFBQUFCd0Q5aS9mNy84ZnIrc1ZxdFdyT2o3WTNJVkZSWG1mOGlEcGsyYkpvZkRZUVlzMGJMYjdYcmtrVWUwYTljdU5UWTI2c1NKRTFxMGFGRy9qaFdOc3JJeXM0cGs2dFNwcXErdkQ3bmR0V3ZYekhGS2lyaE4zcnAxNjJTejJYcHM3M1E2dTFVWjFOYlc2c01QUHpUL0V6OXIxcXlRRTBBUGxxNXpFNVNYbCt2WXNXUGFzR0ZEajV0dysvZnZsOVE1cjlLdHdWVHd1WE00SEQzV1ZWUlVhUC8rL1hyeXlTZERWcS9jYXRxMGFjck16RlJwYWFtU2twSkMzdnpJeXNyU0wzN3hDeDA2ZEVpblQ1OVdhV21wU2t0TE5YcjBhUFA1RG42SytPR0hIeDcwa0xGclM1MUlXd3ZkeldPb3FLalFSeDk5Rk5HMnZiVUpsS1N0VzdmMkdqUTg4Y1FUQXpxWnVkZnI3ZGQ3VVcrdENOMXV0MWxWT0hyMDZMQUJjbENvOW5HM1NrMU4xY3N2djZ5cXFxcEJxWTVNUzBzYmxMQUo5NWVPamc3bDUrZnI2dFdyeXN6TTFJb1ZLOEsrVDhmRXhDZ3JLMHRaV1ZsYXVuU3A5dTNicHhNblR1am16WnZhdUhGanYyNE0vK3BYdndxNXZMYTJWdSsrKzY0a2FmUG16UU1TbEF4VXk3dDcxZXJWcXhVZkg2K09qZzd6dFdwb2FGQkpTWW5TMDlQTnVRWWJHeHZObHFEbno1OGZzdkhlS2hBSTZQUFBQNWZmNzlmbzBhTjcvVHR4MUtoUldyeDRzUW9MQzNYZ3dBR05HemR1d01PMmdSRDg4RVB3Z3diaGZoNzZxN0d4TWVRY2dtMXRiZVp5dTkwZTluZDBjQnViemFhMnRyYVFWYnE5elFkNHQvdmZSNlJmell0OERxR2RwZEsvbkpEK3ZGNmFGS1pZT0RsRyt2bHM2Zjg5S3YyUHV6T0xISFNFUWdBQUFNQmRycWFtUnFXbHBaSTZKN0NONUlaOVYrUEdqZE95WmNzMGVmSms3ZG16NTdiR01uMzZkQjA2ZEVnM2I5N1VkOTk5cC9uejV3LzZqZnl1TGROT25EaWhFeWRPOUxxOXorZnI4d1o0SkxyT0IxQmFXcXBQUC8zVW5DZGg1c3laM1ZxWW5EeDVVams1T1hja2FLaXJxOVBXclZ2bDkvdTFiZHMyUGZ2c3M3ZjE2V3lwTTZqWXVYT24ydHZidFdYTEZ2Mzg1eitQNkxHc1hyMWFLU2tweXN2TEMzc2RKQ1FrNkxISEh0UGl4WXQxOE9CQkZSVVZtWUZRVEV5TW5uLysrWDVQRUI2dFlDam1kRHE3dFJ5Nmt3WjZESDFWdXd6VThmdTZvZFJidThRelo4NzBtQS9yOU9uVFpzQzZkT25TUHVlUDJycDFxendlVDYrUDg4eVpNK2JQNktKRmkzb051WUp6YTBqcTh6MHNJU0doWDlVOHdFRHcrWHphdG0yYnFxcXFsSnVicTl6Y1hQUGFibTl2MTRVTEYzVDkrblc1M1c3RnhNUm93b1FKeXNuSmtkMXUxNmhSby9UMDAwK3JzTEJRaFlXRjJyWnRtelp2M2p3Z3Y3Y053OUR1M2JzVkNBU1VrNU56Vjk3TXYxczBORFNZbGJWQlhxL1hyT2k0TmNBK2R1eVlEaDQ4cUJkZWVDSGs3OGUydGphOTg4NDd5c2pJdU8xV3RWTG5oMG0rKys2N1hyZUo5SU0yQnc4ZVZIVjF0YXhXYTBSelh5NWV2RmlYTDE5V2RYVzE4dlB6OWFNZi9hakgvSGRTNSsvT0R6NzRJS0l4UkNJdUxzNXN0OWVicXFvcTFkVFVLRFkyVnBtWm1RTjIvcTVDdFRvMERFTmZmUEdGenA0OXErenNiRzNhdEVsU1ozVlJTMHRMdDdiRkpTVWx5cy9QMTVneFkvVERILzV3eUQ3ME1oaktHcVc2ZG1sdDc1L3hNRlcxU24vOFBySnRuNWdxN2IwcVhXMldKa1hXa2Z1K1FpZ0VBQUFBM09XT0h6OXVmaDFwbi9EWTJGak5uVHRYTTJmTzdGWmhjcnNzRm92bXpadW5yNy8rV2gwZEhUcDM3bHpVaytqZWE4NmZQNjlkdTNhWk41QnpjbkswZnYxNjg2WmNTVW1KdnY3NmF4VVdGbXJObWpVUnRhRzdIYW1wcVpvelo0NU9uRGloaW9vS2JkdTJUYzg5OTF5L2IvSjVQQjV6YmlWSldyVnFWY1EzRkpLVGsvWG9vNDkyVzNiNjlPbGV3OGV1NFlMYjdkYTc3NzRiZHV5Wm1abDY2cW1uSWhwTFh3S0JnUGxwNm9IOG1iaGJ4dkNiMy95bVI4VkxUVTJOMlpMdEp6LzVTWTlBT2RpU1NaSis4SU1maEF4bTNuenpUZlBhNkUxdjdSS3ZYcjNhN1h1LzM2K2pSNDlLNm13YnVHVEprb2l2MzNDaGtNZmowWkVqUnlSSlNVbEptakZqaG53K244NmRPeGR5KzY2ZnlxNnZyKy9XeWk0UzQ4YU51eThuOHNiZDU2dXZ2bEpWVlpXV0wxK3V4WXNYbTh1UEhUdW1nb0tDSG0ybmlvcUtkT3pZTWIzd3dndUtqNCtYeFdJeGcvdUNnZ0x0M3IxYjY5ZXZ2KzF4blR4NVV0ZXVYWlBkYmxkdWJxNFp5RWJENFhCMEMyOGJHeHZOZVh1NkNsYWlCZ0lCRlJjWDkxaHZzOW51NnVEVzcvZjNtTXZITUF4ejJhM3Z6ZVBHalpQWDY5WDI3ZHYxNnF1djlqamV2bjM3ekhabW9kVFgxK3ViYjc3cHNieXhzVEhrOWdQVlpyaW9xTWljUTJmeDRzVVJ0ZksxMiszYXNHR0QzbjMzWGJXMXRlbkREei9VODg4LzMyTmV4VUFnRU5Idm9raEZXamtUckxwM09wM2Rmc2NXRnhkM20rOHlXcHMyYlFyN3Q1WmhHTnF6WjQvT25qMnIwYU5IbXordjdlM3RldnZ0dDVXUWtLQ2YvZXhuNW5peXM3TTFlL1pzblQ1OTJ2eXcwUDBTREpVM1Mwa1JQcFNBSWYzZjMzVldBWFZFZUtra09xVXJUWVJDQUFBQUFPNHlIby9IdkltY25wNGVjVVhGNU1tVE5Ybnk1RUVaVTA1T2p2YnUzU3UvMzY4elo4NE1laWlVblozZDdST1JvUnc5ZXRTc3B0cXdZVVBZdVhDaUVXemIwdlhHNzhLRkMvWG9vNCthTjdGOFBwLzI3dDBycWZQVG0zZXE3YzJxVmF2azlYcDE1c3daVlZSVTZOTlBQelUvUlJvTnY5K3YvUHg4Y3o2bXZMeThpT1l0NmswZ0VJaHFiZ1BETU1KdWYrdk56bHMxTlRWcDkrN2QzWloxblZ1cXE3Tm56NnExdFZWUzd3RkdjRjZMU09ZTHVGdkdjSzg1ZGVxVTJVWnYwYUpGRVFWQ3dSdDQ0VnE5SFRseXhHeVpNMjdjT05sc05yVzN0K3ZMTDcvczg5aFhybHpSbFN0WEloMitwTTRxdVZ0RElaL1BGMUVicDY2dmEwTkRRMVJ0OURJek0rL3BlU0VRbmJLeU1oVVZGV25HakJuZEFpVzBzL3NBQUNBQVNVUkJWQ0dwOHdNSk5wdE44K2JOVTBaR2hweE9wMnBxYW5UdzRFSGR2SGxUZS9iczZSYXFMMTY4V0RkdTNORFpzMmMxWThhTVBxdnplbE5UVTZOOSsvWko2cnp1Ly9TblAvWHJPQysrK0tJbVRKaGdmbi8xNnRWZWYyWjlQcDkyN2RyVlkzbGNYTnhkSFFxTkhqMWEvL2lQL3lpcDg3M3NkNy83blp4T3AzNzV5MTlLNmd5MXVyWUNIVGR1bkJZdVhLZ2pSNDdvdSsrKzA1dzVjOHgxVjY5ZTFibHo1elJseWhUTm5UczM1UG5xNit1amVrOTcrdW1uelErMCtIdysvZk0vLzdOc05wdisrMy8vNytZMjc3Ly92cXFxcXNJZW83eThYRjk4OFlVa2FlTC94OTU5UmtkOXA0bWUvMVpVbFZUS0NSQkNJQUdTQ0NKS0JObEVrMnlEQ2JZYjIyMTd1ajNkMDdzOW9YZG0vR1pmN0QzM25OMnpkOC9ldVRNOTZZNTdUdmZPYVk5dGJHT1N5UWFEQ1NKSlJCRVVrQUNoZ0ZET3F2VGZGMFg5clpJcUtVdndmTTZwSTZuK29YNHFWZEx2K1QzUGs1ek1zbVhMZ3I3OXFLZ290bTdkeXRkZmYwMXpjek9mZmZZWk8zYnM4UGpNR3hzYnkxLzkxVjhGZmM2aFVGbFo2Zk4rYkc1dTV1SERod00rdDYvUE4zYTduU05Iam5EdjNqMGlJaUo0ODgwMzFXencwTkJRMHRMU0tDb3E0dTdkdTh5ZVBWczlidTNhdGVxWVB2MzBVN1p1M2ZwY0xGd29iWUxwZlJQSHZQcmlMdFIzd2dlejRiOWZDZTZZR2RGUTBnZ3JocjQ2N0pnblFTRWhoQkJDQ0NIR3NMS3lNdlVmeDdFeTRSRVNFa0pLU2dwbFpXVlVWVlhSMXRZMkpFRVlYeXdXUzhEekh6bHlCSEN0dGgzS3ZpZmdDZ3JObWpXTGlSTW45c25VdW5qeElpMHRMUURNbno5L3hESlFOQm9ONjlldnA3MjluY3JLeWdFMzNsWVVSUzFodG1EQkFyODlram83TzlVZUxEMFpEQWF2NWVzc0ZndnZ2ZmRlbit1dFZxdGEzbS9idG0xZUEzNm5UcDJpdUxnNDRQZzdPanJVV3YvK1ZGZFhjK0xFQ2NCVkNzeGY0Q3N5TXBLR2hnYnUzTG1EeFdJaE5EUVVoOE9CdytGZzVzeVpmVlowajRVeGpDZWRuWjNxeXV1SWlBaVB5VTUvM0k4OWI1bENyYTJ0YXVaUlR4cU5SZzJ3OWFZb2lrY2ZCcTFXcXdZbnRWcHR3SEo4M3JhN0ovUDY0K0hEaC8yYVdQelp6MzRtUWFFWGhLSW9uRGx6QnFQUnlKbzFhL3BzbnpadEdtKzg4WWJIWW9SSmt5WmhNcGs0ZVBBZ0pTVWxPSjFPajBEcW1qVnJ1SC8vUGovODhBTXBLU2wrU3l6NjB0WFZ4WUVEQjNBNEhPaDB1Z0ZOUE5mVjFYbWRGSStMaS9NYTZIanc0QUZOVFUzb2REcm16cDNiWi90WXo0clFhRFRxODdibis2aS81M0p1Ymk0SkNRbGtaR1I0WlBna0p5ZXphZE1tdjBHOW5wOUxjbk56MWV1Ly9QSkw2dXJxMUo4M2I5Nk0wK2tNS2pELzl0dHY0M1E2dmI2bVZsWldzbS9mUHB4T3AxcXlzUGRycEtJb2ZoOXZ5Y25KYk5teWhRTUhEdERlM3M3bm4zL09talZyMVBjSWpVWXo2Rks1L1hYMjdGbWYyN0t6c3dmODJRdncrcnMwTmpaeTZOQWhOVnN1TWpLU2MrZk9lZXpqenBZNmUvWnNuL2NPOS9PZ3NiR1JUei85bEp5Y0hISnljbnkrRDQ0SHBVMndJNGdFL05JbStNODc4TjlXUW5OMzhPZWZIZ1Y3U3dZK3Z2Rk1na0pDQ0NHRUVDSm9YWGF3T3NIbUJKdmoyVmMvMzFzZFlPOXh2ZFhwK3RrYXhMRU9KemdCUlhHVkEzQmZGSjU5ZFYvWFl4LzNOblY3citON0h1dFFYTGNEb05YQS94ejQvM1hEcXVjL2ZJR2FwbytrcVZPblVsWldCcmhXclE0MnUyUXdhbXRyMVFtVDRRcWNiZHk0MFd0cExuY04vdkR3Y0Y1KytXWEFWVkxFVy9Ca29DWk9uRWhNVEV5ZjY3VmFMWnMzYjZhbHBXWEFxMEgxZWoydnYvNDZNMmJNQ0hqZmZmSEZGMTU3Q2l4ZnZ0eGowcW5uK0NJaSt0Ymo2T3JxVXI4M204MWU5d2wyQWlNME5MUlB1YjdxNm1xUE1qMkZoWVdjUEhsU25ZQjg1WlZYL0U2QXpaMDdsL0x5Y3V4MnV4cThjUE4ySDQyRk1Zd250YlcxNnNUZ3lwVXJneTRiNXk4b2RQYnNXYTlOdXMxbU03LzV6Vys4bnEreXNwTFBQLzhjZ0EwYk5wQ1ptY25mL2QzZkFhNzdmLzM2OVVHTnk1ZGdBa3ZCY2pxZEFiUG14clB6RGVFY2VKeU1ybHlMVnFlai8yR0svbkU4K3p4dzdBSFU5TzNIUG1RMFFPNGc0bmRWVlZYVTF0YXlmUGx5UWtORCsyejNsWW5oTHRsbHQ5dXhXcTBlZ1lmUTBGQVdMMTVNWGw0ZVZWVlYvZTREWkxmYjJidDNyL3FlR3hVVnhRY2ZmTkN2Y3dCODhza25hdUNpcDBtVEp2VlpYT0V1VlF1dTUvKzZkZXY2Zlh2ZVZGVlZlYzA2Q3NhQkF3ZUNmbjVQbXphdFgyTytjT0dDeDN2ZzA2ZFAxZmZOK3ZwNk5WRGg3azhIOVBuTTRjN0VqSTZPOW5qc3JGMjdsdTd1Ym94R28vcWFxZFZxY1RxZDZqbDZ2dGIwZmwzVmFyVnFNTkQ5T2w1YVdzcTMzMzZMM1c3SFpES3hZOGVPUHNFdXA5UEpwNTkrU21KaUlqazVPVjQvMDRBckUzTHIxcTE4KysyM1dLMVdqaDgvVGtsSkNldldyZXRUVG02NDNibHpoNHFLQ294R285ZlNpRHFkYnNoZTQrMTJPOWV1WGVQY3VYUFk3WFoxb1VKTlRZM1h6R09Ed1VCWFY1Zlh4VFB1eDQ3TlppTXZMNDhiTjI2UWxaWEYzTGx6Ui93K0hBcjNteUF0UUthUXpRbi85MFhZTWgzbXhjT1p4OEdmZjNxVUs2RDBJcEtna0JCQ0NDSEVPT1pRbmdWcUhORGxlUGExOTgrK3JnL2k1MjdIanhkbmNLVzN4UkNycXFvQ1hKUDM4Zkh4b3p5YUgvV2N0S21xcWhyVm9GRFBjazMrU25JTlJ1K0FrTTFtNCtEQmd6aWRUalFhRGErLy9ycTZRdlBJa1NORE9vRzdkdTFhZnZqaGg2Q3pDZHpaRGhjdlh1eVRQZUdlOUdscGFlRWYvdUVmUExiNXluQ1lNbVVLMjdkdjcrK3dSMFJrWkdTZnlmdXpaOCtxQVptdXJpNHVYTGlnVHVnc1c3WXNZRkFsUFQyZHRXdlhjdjM2ZFhYaVU2ZlRZVEtadkRhL0hndGpBUHI4UFh0eloyZjU4czAzMzNoZHhUM1V3WWlVbEJSKytjdGZjdnYyYlRJeU1pZ3JLNk9wcVNuZ2ltdDMrYmplUWFTeXNqSnUzNzdkNzNIMDdFMHhISmszV1ZsWlF6WjVmZkhpUmI4cjFzZTdvbVl6VGJhUnpRRFFBRGVmd3MzYWdMc09tRllEdVlOWWNPSXVpZHJmOXpWM0dVV0R3ZUExZ3lZOVBaMjh2RHp1MzcvZnI2Q1EwK25rMjIrLzVmSGpmc3k0RG9HQ2dvSUI5U3NLeE9GdzBOemNQS0JqM1dWQWgzcGZnS3RYci9yYzF0allxQzVHOGNjZEZPcTk2S0puRDZKZHUzWlJVVkhoOHh3T2g0Ty8vL3UvOTdydHJiZmVZdXJVcVJRVkZhbWZoY3htTTIrOTlaYlhUTmJDd2tKcWEydXByYTFsMHFSSlBvTkNBS21wcWJ6enpqdnMyYk9IMXRaV0hqeDRRRjFkblVkQTQ4S0ZDd1BxNTdOcDB5YVNrd1BYQ2V2dTdsYkxJeTVidG93ZmZ2akI2ejdkM2YxSVNla2xQRHdjalViRHc0Y1BPWGJzbVBwWXpNcktZdTNhdFFQdUUrbFdXbHJLaVJNbmFHMXQ1ZUxGaXlRbko0L0xvRkF3Zm4vVDlYL3FSMzJUQ0lVZkVoUVNRZ2doaEJnbFhYWm90MEdiemZXMTQ5blhZQzd1ZlcxRGw0d2d4aUNuMDZsbVpzVEZ4Zm5zcFRFYWVnYW9lcFlpR1dtS29uaE1DTy9ldlh2QTU5THBkUHpxVjc4S2F0L3Z2LzllWGFXN2JOa3lqNTRJdzhGdXQvZXJUdy9nc2ZMWG0yRFA1MTRwdkczYk5vOEF3WC84eDMvNGJkVGMxdGJHSC83d0I3L25Qbno0c05lVnR2MmRSUFBGWkRMeDVwdHZzbXZYTGhZdFdrUk9UazVReHkxY3VIQlFaV0hHMGhnR1VnWnR1Qm1OUmhZc1dNRFZxMWM1ZWZJa0dvMkdpSWdJcGsrZjduWC9ubys3bnVQdDZ1cmkrUEhqZ0N0d0d4SVNFblFmcHA3N1NUbTIwZlh6YWJYOEpLR2N1TGc0NHVQamg3M1VVVTA3L1BRUWZKd05Hd2JlVmljbzkrOFAvTmpLeWtvc0ZrdS9NMEZ2M3J3SnVMSXV2QVY2NCtMaXNGZ3NmdnZEOUdhMzJ6bDgrRENscGFWb05CcjErUXNNS0dEajc3MmpwNDZPRGdvS0NqeXlOUW9LQ25qeTVBa2JObXdZMU90WFFrSUM3Nzc3YnIrTzZabGRHQnNiRzlReDdoS3RnWmhNSmtKRFEvbmdndy82WFE3dkQzLzRnMGRHa0RzTHkxc21ibThKQ1FrZXp6bEZVZFFGU2IyRGh2WDE5UjdadmtsSlNVUkhSOVBkM2MxUGZ2SVRyOEdlbmhtdlNVbEpYc3YvZVJ2VGh4OSt5SkVqUjVnNGNTSnBhV2tlMnpzN093Y1UwUE9XVWVwTmNYRXg3ZTN0VEpvMGlkbXpaM3NOQ2wyN2RtMVF3ZnBmLy9yWGhJYUdFaGNYaDZJb1JFWkdzbmJ0V3RMUzByaDQ4YUlhMkJ1b3hZc1g4NmQvK3FmY3VYTUh1OTArYkgxR2gxdGFsQ3RiS01iSDAram1VOWhUQXYvblM5QnBkMTA2bm4yOGJiTzYvbDhPOC9PVzBwK2VSYzhiQ1FvSklZUVFRZ3hDaDkxVnQ3aXBDNXF0cnUrYnUxMGZRRnV0MFA3c3cyaUgvZG5QendJNmJmMmIyeDFUUXZWZzBJRkI2N29ZZGFCLzlyMzdlcVBXYzUrZTM0Zm9RYWY1OGRpZTIvVTlqdFZyWEt0c05lNnZ1TDc2dlE3WFYxMnZuN1c5OW5kdjAycGNZNERCVGR3TWw1YVdGblhpWkt5dDd0UHI5WVNGaGRIZTN1NjFCTXhJS1M4djl3Z2c5Rno5MzEvQjlsYTRkZXVXT3VrR3NHalJJby90di83MXI0T2U4RHA3OXF6YWorYTk5OTd6T3FHaTErdVpQSGt5UzVjdURlcWNRODA5T2RYZlBqWTlnNXErOU95VE1GeXNWaXRyMXF4QnA5T3BLKy83SXprNWVkRDlLa1ppREwvNXpXK0dKWEQ4TC8veUw0TjZYdm1Ua3BLQ3dXREFack54Nk5BaDNudnZQYThUNEQyRG16MG5nZDJyb01FVm5DMHRMUTA2S05TejlKS3Y3Q3NoUmxON2UzdS8zL3ZkbVhOYXJkYnZlMFprWkdUUXdYZXIxY3ErZmZ2VWJOWDE2OWNUSFIzTjFhdFhxYSt2NTdlLy9XMi94dGdmWjgrZXBidTdtNlZMbDNMeDRrVWNEZ2Q1ZVhsMGRYWFIxdGJHRzIrOE1lRFg1NUNRa0g2WHozT0xqWTBkOExHK0RDWWp0L2VDRnZmZjl2dnZ2KytUY1JJYUdzcnJyNyt1L3J4aHd3YTE1Q0M0QWlkLy8vZC9qMDZuNnhNMDI3dDNyOGQ3bU1WaTRhMjMzc0xwZFBwOHJGNitmSm5XMWxhMFdpM3IxNjhQK3JPVzJXeG0rL2J0Zmo5UDVlVGsrQ3lqMk5NWFgzemhVZEkxa05UVVZFSkNRdGkwYVpQUDhjYkV4UGhjeUJBTTkzdFpXRmdZNzd6ekRxR2hvZXJmcXFTa0pPRG5wMEF5TWpLSWpvNG1LeXRyVU9jWmJlN3lidGtUdlcrL1ZPM0tFdnJmdmNUbi92SWt6STZEMy9adHlhYVNvSkFRUWdnaGhNQ3BRRXVQd0U1VDk0L2YrN3B1TEdUcWhPaDZYUFQ5L0ZrSEpyMHJNR0lLY0l4aDdDU3B2RERjSldEQTlZLzNXT01PQ3ZVYzUwaTdkdTBhNFBybk9pb3FpdnI2ZXBLVGsxbXdZRUZReDl2dGRvNGVQWXJUNlNROFBEemcvZzhmUGxRekUzenB6d1JWendsdW85SG9NMk1oSVNFaDZIT09GV0ZoWVd6WnNxWFA5VGFiVGMzb1dyOSt2ZGZWMWhjdlhxUzh2SHhJeG5IcDBpV0tpb29HZlB6Nzc3L3ZNV0UybHNhUW5Kek14eDkvUEppaEJmVHJYLzg2cVAzOGxhL3pWWUl1TmphV1YxNTVoU05Iam1DMVd0bS9mejgvL2VsUCt6eUh2QVdGRkVWUlN4OGxKQ1N3Wk1tU2ZnWGMzQk51SnBPSnNMQ3dJZTBESnNSUTZPam82RmZaMk5yYVdyNzk5bHZBMWEvTFg0YVIyV3ptNmRPblFaMzN3b1VMYWtCb3pabzFaR1ZscWM4OXZWN1B4SWsrWm12OXFLcXFDbGlhc3FhbWhsdTNiaEVhR3NyOCtmTzVlUEVpT3AyT24vemtKM3oxMVZjOGZQaVFYYnQyOGVhYmJ4SVdGdGJ2TVl4RjE2NWRHMUQyZFhoNHVCb0VWQlJGRFpaN3l3WWJhQTlDZjdmdFMzTnpzMXJ1YnZIaXhRTzZiWDlCSksxV2k5RVl1UFJrc0lFb3Q3Q3dNSGJ1M0VsTVRJelBSUkV6Wjg0Y3NoNS92VE82M24vLy9TRTU3L05nZWpTYzlWM2xrRmRUWVZHaTUzVzNuc0tuZCtCdnMyRmFnTGg2Y1FPc0haOUpWSU1tUVNFaGhCQkNQUGVlZEVCOUo5UjF1cjQyZHJrdUxWYlBJRS9yMEpjckR5akM2RXBwRHpXNHZ2YThoQnZCck85N2ZaalJsYTNqL2xrOHYzcldLaDlzYmZIaDRDNDNZcmZiVVJTbDMvOTBEMVpkWFIxbFpXVUFaR1ptTW5ueVpJNGVQVXB0YlMycHFhbEJsU0RLejg5WEo0T3pzN01EM3Q2K2ZmdGs4amhJT3AzT2ExbTlucVZuNHVMaXZLNjI5dFpVWGZSVlYxZkgvdjM3UitTMmNuTnp5Y2pJOExtOXYrVU4zZWJNbWNPREJ3KzRlL2N1RFEwTkhEMTZsRGZlZU1OakgyL2w0elFhRFptWm1keTRjWU10VzdiMHE0eVVvaWhxOCs2eDFLdE5pSjU4TmJqM3BxR2hnZDI3ZDJPMVdway9mejZMRnkvMnU3L05aZ3Q2QVVOMmRqYTNiOS9tcFpkZTZwTjFFQmtaeWM2ZE80TTZUMCtmZlBLSjN5eGpkL2Fnb2lqazV1WjZ2SjhuSkNTd2MrZE9kdTNhUlcxdExidDI3ZUx0dDk4T2FtSEhXRmRhV3NxREJ3LzZmVnhzYkt3YUZOSm9OUHpGWC94Rm4zMmVQSG5DcmwyN2dncWlESlh2di84ZXU5MU9aR1FrdWJtNWZiYVhsSlJ3OSs1ZFhudnR0VkVwWmVwUG9NVTRpcUlNK0gxUHE5WDYvVncvVk9YaitwdmhQUmFsaE1OUlAzZHprc1YxNmNsZGtXTldIRXdKOExMUWJuUGR4b3RvN1AxbktZUVFRZ2dSSkhlUXAyZXc1Mm12NjFwR0lOQVRib1RJRUlnT2dTalRqOSs3QXpqdTRFMm8zdk5uMDlqNjMwZU1RVDJERDJNeEtOU3pWTlZvQklXdVhMbWlmcCtkblUxa1pDVGZmLzg5M2QzZDNMcDFLMkEvbHU3dWJpNWZ2Z3k0Z2hEK1NtelUxTlNvRTI3Z3l0d2FxcjQzQS9Ia3lSTSsrK3l6WVRuM08rKzhNNkNWMzZQQlpyT3BrL3R1dlRQWFhudnROVjU5OVZYS3lzclVBTXI3NzcvdmQ4WHk3dDI3cWFpb3dHZzBCcHhVR2MweDJPMTJqekpvdzZsbk1NK2JUWnMyK2R4MjU4NGROZFBBbS9YcjExTlZWVVZ6Y3pQRnhjVmN2WHJWNC9uYnN3OUV6NG5EV2JObU1YSGl4SDVQZk5YVzFxcXJ2NGU3SDVnUUF4VWFHaHBVSm01all5TmZmdmtsN2UzdHpKa3poMWRlZVNYZ01XMXRiVUVIMzBORFEvblp6MzRXZEcrY29YRHExQ2thR2hwSVNFaGczcng1SG90a3dMV2c0TzIzMytiTEw3K2tvYUdCQXdjTzhONTc3NDNZK0lhYnIxS2F2WFYyZHZLNzMvMnV6L1hlQWovdTRIcnZiV2ZQbnZVSUVMckx0VG1kVGc0Y09PQ3g3NU1uVHdJUC9wbWlvaUkxZTNQZHVuVjlQc2QyZDNkei9QaHhPam82c0Znc3JGbmpwOGJYR0ZSYlc4c2YvL2pIQVIwYkd4dkx6My8rYzUvYmg3SjgzSGczTFFwaXpYQzBIRFpPRzlwekg3b1BFeTB3Wld4VjZCNHhZKzgvU3lHRUVFSzgwQlJjV1R2MXo0STY5VjAvQm5oNkJudWF1bDNsM29aRHFONFYzSWtLZVhieDluMlA2N1FqT3c4dVhpQTkvNEVlNkdyRTRlU2VxTlZxdGNQU3k4U2YrdnA2YnQrK0RiaHF2N3NuVDdLenN6bC8vanpuenAwalBUM2RiMG1aNzcvL1hwMXdXN1ZxbGMvQTI2TkhqOWk3ZDY4YUVNck56YVdscFlWYnQyNE41YS9VTDRxaUJDeTlNMUJEbFFubGREcTlyZ1R2dWZLOXM3UFQ2ejdCUHQ3cjZ1cjQ5Tk5QL2U3akRpS2twcVppTXBubzZ1cmkxcTFickZ1M3p1YzUzYVdSRml4WUVIQTEvV2lPSVM0dXp1L0UwbEFLVko1cHpwdzVQcmRWVjFmN0RRb1pqVVkyYnR6SWwxOStDY0RwMDZkSlRrNVdzM2g4QmNnVEVoSUdWRnF4NTByODRXcStmZlBtVGZVMWFyQWtPL0hGRkJjWHg3MTc5K2pxNnZKWldyU3BxWWxkdTNiUjF0WkdabVltR3pkdURMaEFvN096azRhR0JtYk5taFgwV0h3RmhCUkZHVkFKV1grUDZSczNibkRqeGcwMEdnM3IxcTN6K2Zza0pDU3dmZnQyRGg0OHlJWU5HL285aHJHaXRiV1Z4NDhmazVtWnFWNm4wK21DeXVqcEdUQVB4UDNlMi92OXhGZG1rcUlvQXk1NzJ0SFJ3WGZmZlFlNCtpNU9tOVozTmo4a0pJU05HemV5Wjg4ZUNnb0ttRHg1OHBDVll4dEplcjArNlA1U1ZxdVY2dXJxZ1B0SitUaFBIK2ZBMXIyUW0rUmFqQm5JaXNsdzRtMy8relIxd1I4SzRaczMvTy8zUEpPZ2tCQkNDQ0ZHWEdNWFZMZkRrM2FvNlhXcDdSajZQajBodW1mWk84OENPYjYranpLNU1uejAwanRIakJFOUp3VEdZbERJdlhKM0pFdVJ1SjA5ZTFaZHpacVRrNk5lbjVPVHc4MmJOMmx0YmVYWXNXTnMyN2JONjRSU1VWRVJoWVdGZ0d0U2VQYnMyVDV2cTZTa1JKMU1tVDkvUHN1WEwrZm8wYU5EK2VzTXlpdXZ2RExvbmtQMTlmVWNPM1pzaUViazB0Yld4aWVmZk9KM243MTc5dzdvM082L3ZWYXI3VFBCWmJQWnZFNlU2ZlY2TWpNenVYYnRHb1dGaFN4ZHV0UnJ1YUV6Wjg0QXJzZjFva1dMeHZRWTlIcTkxNTVNNDlHVUtWUEl5c3JpNXMyYk9Cd09ybDI3eHZyMTZ3SFBpYytoeUpwMFAvZE5KaE9USmswYTlQbThjVHFkRXN3Umd6SjkrblR1M0xsRFdWbVoxd0JPYzNPelIwRG8xVmRmRFNwanQ2eXNERVZSU0UxTkhmUVlHeG9hK05kLy9kZEJuOGV0b3FLQ0V5ZE9BSzczODBEUHo2U2tKRDc2NktNeG1VMGRpTVBoNFBQUFA2ZXlzaEtMeGVJUkZDb29LQWdxTTZzL1FTRmZuOW0yYmR2bVVVYlQ0WER3KzkvL0hwMU94MGNmZmVUMVhQNFdDU2lLd3RHalIrbnM3Q1F1TG80VksxYjQzRGN0TFkzNTgrZHovZnAxamgwN3hvUUpFL3IwMS9Hbm82TWpxQjVNL2JtZitpc2lJb0szM3c0UWdYaW1wcVltNENLUzF0Wld0Vi9tWUNRa0pQZ3QrVnBjWEV4aFlTSGQzZDFrWkdRRTNZdHp0UHpYWFBndjUrRi9yQjZhOC8yWDg2NXp2c2pHMzZ1bUVFSUlJY2E4NXU2K3dSNzM1VWtIV0lkd2NYdUVFZUpESWM3cytocHJobmp6anovSG1hWHZqaGkvZWs0Vys2dTlQMXJjWStyUFAvQkRvYnk4bkpLU0VnRFMwOU5KVGs1V3QrbjFldGF1WGN1K2ZmdTRmLzgrcDArZlp2VnF6LzhncTZxcU9IejRNT0JhL1J4b2hmSENoUXZWY2xaanNieUpyNzQ4WTRHdnZrN3VJS2Rlci9jNmllbHdPUHhPcUx1UFQwcEs2dFBQNHV6WnMxeThlTkhyY1V1V0xPSG16WnZZN1haT256N041czJiUGJhWGxaVngvLzU5d0RVaDZXL2lhelRIWUxmYlJ5M2dFS2dYd21Dc1dyV0todzhmTW0vZVBJOWc3MUFHaFI0L2ZxeVczTXZNek94M0g0dnE2bXJpNHVJQzlpeWJPblZxdnpJeC9MbC8vLzZBVit5TDhXdnExS2tZalVhdVhMbENabWFteDJ0bFMwc0xYMzc1SmEydHJhU2xwYkZ1M1RxdkU5KzlBd0NLb3BDZm40L1JhUFNhdmRGZlJxTnhRQ1VZSHoxNjVITzhUcWVUaVJNbnNuejU4cURPMWZNMVFhL1hNMi9ldktCNkNvNGtwOU5KWldVbDVlWGw2dXU3dytHZ3NyTFNhNmJKVUdVWjl1UXVBZXBleExCa3lSTG16SmxEVWxLU1J3Q3E1OThsTXZMSHVsbzFOVFhrNStlellzV0tnUDF3N3QrL2owNm5ZL1BtelFGZnMxZXVYTW1EQnc5b2Ftcmk0TUdEN055NU0ranM4NXMzYjNMejVzMmc5aDB2MnR2YnVYVHAwcURQTTN2MmJKOUJvYnk4UE02ZlA2LysvUGp4WTZ4V0swdVdMQm4wN1E2WGVRbVFYUS8va0ErLzhkOHlMYUQva1ErNWsyRk80QXFOenpVSkNna2hoQkNpMzFxdFBZSTg3YjJ5ZmpxZ2F3Z1dZMmsxRUdQeURPNzAvTjc5MVNCWlBlSTVackZZME9sME9Cd09tcHFhUm5zNEh0cmEydFNKZzZpb3FCRzdYWnZOcHBZazBldjFyRnExcXM4K00yYk1ZTkdpUlJRVUZKQ2ZuMDlJU0lnNnVmVGt5UlAyN05tRDNXNUhxOVh5eGh0dmVFeDZlQk1kSGMyV0xWdElUMDhmK2wvb09SWVJFY0dmL2RtZjlibStxNnVMZi9xbmZ3TGc3YmZmOWhyUU9uejRzTjlKTVY5bGNBSUpEdzluM3J4NVhMMTZsWHYzN3BHV2xxWk8zTGUzdDNQa3lCSEE5VGZQenM3MmU2N1JIRU5lWHQ2UVRCb05SRXBLU3RDcm92c3JKQ1NFbi8vODUzMG1FWHRtU2c1MnNyZm4vVFozN3R4K0gzL3UzRG1xcXFxWU5XdFduL0ovR28xR25ZU1BqNC8zbTRIWUg1MmRuWlNYbHcvSnVjVDRFUklTUWs1T0R1Zk9uYU93c05EajhYcno1azJhbTVzQlY5RHdILy94SC9zY3I5Rm8rTnUvL1Z1UDZ3b0xDNm10cldYRmloWDlmdTN5Smp3OG5CMDdkdlQ3dUU4KytjVHJZcGZFeEVUUzA5UDlsblQxeDJnMHFobUd2Ym16T3dkcU1NYy9ldlNJcjcvK1d2M1piRFl6ZmZwMDB0TFNtRFp0V3AvZmRiQTloYnh4OTFGekI0RDZHeFM4ZS9jdWQrL2VSYXZWOHVxcnIvcmN4eDFzV0xWcVZWQy9nOUZvWk1PR0RYejU1WmRVVmxaeTZkSWxsaTFiRnRTWUlpTWorL1VaZENUN1lnMVdVbElTYjc3NVpyK1BLeWtwVVJjK2VkUFYxY1dGQ3hmUTZYUnMyYklGZ0VPSERuSCsvSGtXTEZnd0t0bi93WG9uRTc2NEMvL2I5NjRzbjRoK3ZvUTFkYmt5aEhJbnc5dnlrVjZDUWtJSUlZVHd6dWFFaWxaNDNBb1ZMYTZ2ajl0YzM3Y05RUlVycmNZVjFFa01nd21oTU1FQ0U1NTlueGdHQ2FIU3EwY0lqVVpEUWtJQzFkWFZORFEwWUxWYXg4dy9hejFyb2ljbUpvN1k3WjQrZlZxZENNdkp5ZkdacGJSeTVVcWVQbjNLbzBlUE9ILytQTTNOeldSbVpySi8vMzZzVmlzYWpZYU5HemQ2WkJuNU01WURRZ2NPSEJoMDlzUnc5U2NhS0hjV2pLOVNTQU1OeUFDOC9QTEwzTDkvbitibVpyNzc3anVpbzZPSmo0OW4zNzU5ZEhSMG9OVnFlZjMxMXdQZXA2TTVCcDFPTitEZ2lOMXVSMUVVdEZwdHY3TmtZR2pLdC9YMy9EMkRRZ01aczF0bFpTVmxaV1VBSkNjbkQraTFxNnVyQzZ2VjZqVklFeElTd2wvKzVWLzZmTngyZG5iNm5KUnNhR2pBNlhSNm5VUmR2SGd4OCtiTncyYXpFUm9hR25DTWxaV1YxTmJXWWpLWlNFMU5IWkxKZnpFNkZpOWV6SzFidHpoeDRnUUpDUW5xWTlac05oTVRFK1AzMk42UHd5ZFBubkRpeEFtaW9xTDhscVVjQ2U3M0hHL1BsYzJiTndkVkJxOC9PanM3MVV5WmdmWkFkQWRWQm5LT2xKUVU0dUxpbURoeEl1bnA2YVNrcFBnOXgzRDBGR3B0YlFWY0M0NkMxZDNkamMxbXcyYXprWmFXeHRXclY3bHo1dzZMRnkvMktGdmIzdDVPWGw0ZTE2OWZCMXl2NDQyTmpSdzdkZ3lielliRDRWRExxcnJQWjdmYnNWcXRmY3F0NXVYbE1YWHFWQ1pPbkJod2ZKbVptYno4OHN0Qi96N2V0TFcxcWQrUHBRd3pyVlk3b00vOGdkNmptNXFhY0RxZFRKczJqZW5UcHdPdXJNVGk0bUthbXBvR1hZNTR1TDJUQ2JQajRNTWo4SXNzZURYSUtwaUg3cnQ2Q1AzWFhNa1FjcE9na0JCQ0NQRUNVM0JsK0tqQm4yZGZIN2U2ZXZzTVZxejV4MENQTytpVEdBb1RMYTRTYjlLN1I0akFKazJhUkhWMU5ZcWlVRk5UdzVRcFUwWjdTSUNyQkp0Yk1QKzRENFY3OSs2cEV3NHhNVEYreTF6b2REcTJiOS9PM3IxN2VmandJWVdGaFdvZkVmY3ExNTcxKzhlem5oTlY0MUZEUXdNR2d3R2owWWhPcDZPdXJrNXRmTzFyOHFxeHNSSEFaL04xZjR4R0k1czJiZUtycjc3Q2FyWHl6VGZmRUJjWHB6Nm1WNnhZd1lRSkV3S2VaelRIa0p1YlMyNnU3Mkw0cmEydGhJU0VlSjFRK3NNZi9rQjlmVDJ6Wjg5bTQ4YU42dlh1SGpoanNUZkhVR1FLS1lyQ3FWT24xSi85M1gvK2RIWjJBdDdMWmo1NjlJanZ2dnVPbFN0WHFwTnRBS1dscFp3L2Y1N096azUrK2N0ZmVrd0dPNTFPdnZycUt5b3FLbnhtWWQyOGVaTno1ODR4Y2VKRXRtM2I1bk5zWFYxZEhEeDQwQ05nWlRhYjJiWnQyNWd0TVNuOE14Z01iTisrbmM4Kys0eTllL2Z5NXB0dkVoY1h4NkpGaS9vVjJIbjY5Q2w3OSs1RnE5V3liZHUyRVh1ZXU1OHZJU0VoYUxWYW5FNG54Y1hGdExlM0E5NTcwd3hGUUtpZ29BQ1R5VVJJU0FnMm00MGJOMjZvNS9iV3g2MG5wOU5KVVZHUitocHFNQml3V3EzY3VuVkwzYWUvR1NjYWpZYWYvZXhuUWU5LzVjcVZvQUxBdm9KQ25aMmRIcG1MRlJVVmF0bmRoSVFFOHZMeXFLbXBVWU0wUGIrNkZ6dzRIQTZ2R1dqZzZudlhNNHZGWnJONWxIR3oyKzFjdlhvMXFOL1ZQVTZqMFlqVmFzVnF0WExreUJFKytPQURuNC9UOVBSMFltSmkraFhZWnRwKzdRQUFJQUJKUkVGVXI2eXNWQmRVNlBWNmREb2QzZDNkSGozOEJwSkoxTnpjekIvLytNZWc5dTFQRU0vcGRLcC9pLzRJZEJ2dTdQZ25UNTdRMHRLQ1hxOVhGM29GZW02TUZWbnhzSGNyL04wVitQNGhoSWZBakdpWUh1VzZBSlEydVM3RkRkQnVjODAvZlBQRzZJNTdyQmw3bi9hRUVFSUlNU3h1MS8yWTZlTU8vRHdZWkl1U2FKTm5vQ2N4OUZrUXlBS1RnMStFSm9Ud0l6VTFsWUtDQXNBMXNUaFdna0x1bXZnRDdTZlFYN1cxdFJ3N2RneHdyWUxjc21WTHdFa3RnOEZBYm00dWp4OC85c2lFU1VsSklTMHRiVmpITzVKV3IxNDk2R3l0dXJvNnRibDNNSXFLaXRSU09qMG43QWZpMUtsVGF2WkdiOTR5dWRyYTJ0UVYzN0d4c1FPNnplVGtaRFp1M01qaHc0ZnA3T3lrb3FJQ2dQbno1d2NzR3pkV3h1QkxZV0VoSjArZVpOS2tTV3pmdmozb3pKb3JWNjVRVUZCQWRuWTI4K2ZQSDFNcnBudE9qQTEwTWpzL1AxK2QrRXBOVFEwNlM3QW5SVkhVVmVXOUo4K2NUaWNuVDU2a29hR0JmZnYyOGZPZi8xek41TEJhcmRUVzFnS3UxODRaTTJhb3gybTFXalg0K2ZEaFEycHFhdm9FQkt1cnEybHZiNmUwdEpUaTRtSm16cHpwZFh3OUEwTHVDZmpPems3MjdObkRSeDk5Rk5Ra3N4aDc0dUxpMkx4NU0vdjM3K2V6eno1ajA2Wk5QaDhEM2hRVkZYSDA2RkVVUldITGxpMUJsZlFhS2pkdjNsUW4zZDNCSHZkN1IyeHNiTUR5clFOVlVGQ2daaFgzbEpHUkVmQTFSS3ZWY3ZMa1NUV2cxVnRNVE15d2w4MjllL2Z1b0k2L2NlTUdaOCtlN1hOOWNuSXlDUWtKWExwMFNmMGM1NDFHb3lFa0pJU1FrQkJDUTBNSkNRbkJaREpoTXBtNGRlc1c1ZVhsVkZSVXFLK2pVVkZSWkdWbFVWaFlTRnhjSEJFUkVaak5aa3dtRTJheldUMlh5V1RDYURTcVA3dURibTVsWldWODg4MDMxTmZYYy83OGVWYXVYT2wxZkVsSlNmME9kT2ZsNWFrTFRyd1phQTg0aDhQQmt5ZFBCblNzUDVXVmxmejJ0NzhkOHZPYXpXWm16NTdON2R1MytkM3Zmb2RHbzhIcGRKS1ptVG11eXVzQi9FMDJQR3FCQjgxUTBnaDdTMXlCSVBneFFMUTJCVklpWU1ySXRqOGRGeVFvSklRUVFqeG5HcnFndkJuS21uNzgrckRGVlE1dUlDd0dtQnplOXpJbEhJd0RyK0FpaEFqU2xDbFRNSnZOZEhaMlVseGN6T3JWcTRlOHJFcC8xZFhWVVY5ZkQwQmFXdHFneWprRm82V2xoVDE3OXFnVHcydlhyaVUrUHQ3dk1UVTFOVnk2ZEluaTR1SSsyOHJMeS9uM2YvOTNsaTFieHR5NWM4ZlU1UGRBSkNZbURtaUN1NmYrbE1LNWZmdTIydmNHNE5xMWEyUm1aZ1lkbU5McjlTeGU3T29TSEI0ZVRtSmlvdGVnME55NWN6MG16OTNjayt2QW9DWTNJeUlpTUpsTWFuQUhYQUV1ZnlXK3h0SVllbk1IOXR6QnBRY1BIbkQxNnRXZ0FreE5UVTJjUDM4ZWg4UEI2ZE9udVhUcEV0bloyZjNxTCtET3hQUEduVlUxVU82c0FoaFl1YjRuVDU1dzd0dzV3QlVzZnVXVlZ3WTBqcmEyTmpYQUhCMGQ3Ykd0b0tDQXVybzZBT2JNbWVOUjJtdjY5T25vOVhyc2RqczNidHpvODdoZXVIQ2hPZ2w4K2ZKbHRjK0QyMHN2dmNTOWUvZXdXcTE4Ly8zM1RKczJyYy9yMXBNblQ5U0EwTEpseTFpK2ZEblYxZFY4OWRWWGRIVjFjZVBHamFEN2RJaXhKelUxbFhmZmZaZTllL2V5Zi85K3BreVp3dkxseTBsS1N2TDYrdTEwT3Ftc3JPVDgrZk5VVkZRUUhoN090bTNiUnJUY0srRHhYdTBPQnBuTlppWk9uRGlzbjJlbVRadkdvMGVQVUJRRlJWRUlEUTFseXBRcGZqT01lNHFMaTFOZlM5MTBPaDNKeWNtc1hyMTZPSWJzWWVmT25VRXRPT2pxNnVMM3YvOTluK3Q3QjViRHdzS1lPbldxR21USnpNd2tQajZla0pBUU5XampEdUs0TTZ4OC9XMXNOaHUzYjkvbTd0MjdIcDg5VnE5ZXpkcTFhd2Rjbmc5Y2ovUE16RXdlUDM0ODZNODF2U1VtSm5vTkNvV0ZoVEZqeGd5ZkFhaEFZbUppK09pamo0TGF0NmFtaGs4Ly9kVHZQaHFOQnAxT2g4VmlJU01qbzkvanFhK3ZwN1MwMU84KzY5ZXZ4MlF5Y2UvZVBSUkZJU01qZ3hVclZ2VDd0c2FDS2M4Q1BpdUc5dUh5UXBDZ2tCQkNDREZPMlp3OUFqL05VTjdrK3RyYzNmOXpHYlF3eWVJWjlFbCs5alZLeXRBTE1hcTBXaTFaV1ZsY3VuU0oxdFpXeXNyS1JqM0x4VjJHQldEQmdnWERlbHN0TFMxODlkVlhhaTM4V2JObWtaV1Y1WFhmN3U1dWlvcUt1SEhqQmpVMU5lcjFScU9SM054Y3BrNmR5dW5UcHlrdkw2ZWpvNE9USjA5eTd0dzU1c3laUTFaVzFvaXVudTQ1NXZIayt2WHJmUGZkZDRCcllzOWdNTkRTMHNMdTNidlpzR0dEMmpnN05qYlc1OFNRWHEvM21GU2JQMzgrU1VsSjJHdzJGRVZCcDlNUkd4dmJaOUxkelQzWm9kRm9CdlEzNis3dTV2ejU4MXk5ZWxXZHBIUm5WZHkrZlp1eXNqS1dMRm5pTjF0bUxJekJyYjI5bllzWEwzTDkrblcxRjVQRlltSGx5cFZCcjN5T2lvcGl4NDRkbkRsemhwcWFHam83T3psejVneFhybHdKT2pqVU0xQTQxSHF1d3U1dnNLeWpvNE85ZS9lcUpYVldyRmpoTlR0QnE5V2kwV2hRRk1WcmhnR2dsbDhDend5eDV1Wm10Ym02MFdqczArUENhRFNTbXBwS2NYRXhEeDQ4b0sydHphTTA0cVJKazBoTVRPVEpreWVVbEpUMDJSNFdGa1pPVGc3bnpwMmp0YldWeTVjdjl5bC81dzVJYVRRYWxpNWRpbGFySlNrcGliUzBOSXFLaW5qNjlHbFE5NWNZdXhJVEUvbnd3dys1Y09FQzE2OWZaOWV1WFpqTlppWlBub3pGWWxFWGtMUzF0Zkg0OFdNNk96dlI2WFFzV3JTSVpjdVdEV2tXUUhKeU1oOS8vSEhBL1ZKVFUvbWJ2L2tid1BYWUhHZ1F5R1F5QlhWN2J1dldyUnZRN2JqdDNMa1RwOU9wQnBWZytQdXBBYnoxMWx2OTJqODBOTlRyL1RKMTZsUSsvdmhqZGV5OTcvZnAwNmQ3bExqc2o4V0xGNU9XbHRhbjErSlEzVC91d05KUTkwSmJzV0tGR3ZqbytYY05GTVR5ZFI4bkppYjI2ekVKcm1CZG9HTVNFeFA1NjcvKzYzNmR0Ny8wZWoxcjFxeGh6Wm8xdzNvN1lteVRvSkFRUWdneHhpbEFkVnZmN0ovS050ZTJZR21BK0ZEUGdJLzdNaUhNdFYwSU1UWXRXTENBL1B4OEhBNEgrZm41Z3dvS0RmYWZ3SzZ1TGpVallNS0VDY1BhcDhKdXQ3TnIxeTUxZ25icTFLbHMyTERCWTUvT3prN0t5c29vTGk2bXZMemNvMHljWHE4bkt5dUxwVXVYcW4wTDNuenpUVXBLU2poejVnd05EUTEwZDNkVFVGQkFRVUVCTVRFeFRKOCtYVzF3UEpBR3YvM1IwZEhoMGZ0am9CTXFUNTgrSGZScWEzZm1sejhGQlFWOC8vMzNnR3VDenQzNzVMUFBQbE1uM2xOU1Vzakl5R0RTcEVsZWUwVjRZN0ZZK3ZRT2NqZ2NXSzFXbkU0bkRvY0RwOU5KZUhnNFRxZFRuWmlmUEhteTEwa2o5K1IvN3d3MnU5M09yVnUzeU12TFUvc3c2WFE2VnE5ZXpaUXBVemg0OENDMXRiVjBkbmFxMlRKejU4NGxLeXZMSTBBMUZzWUFxSS9kSzFldXFGbDBXcTJXUllzV3NYejVjcStQWDZ2VlNrdUxxM1pzNyswcEtTbTgvLzc3M0x0M2ozUG56dEhZMktnR2gvTHo4OVVnMVZCUGpEWTJOcUlvaWtkbVRVL1YxZFZxRUU2djEzdnQ1ZU5MZDNjM2UvYnNVWVBLTTJmT1pPSENoVDczdDFnc3RMYTI4dURCQTQ0ZlA4NkVDUlBVWUYxZFhaM2EwMHlyMWFxcjJCVkY0ZWpSbzJvWnhaZGVlc25yWXo4OVBaM2k0bUlVUmFHa3BLUlBRSDNldkhrY1AzNGNwOVBKclZ1MyttVDFaR2RuYytQR0RUVW9ORy9lUEkvbmpmdnZxU2dLN2UzdGF1REwvVGdiN3Rjek1UTE1aak5yMXF4aDhlTEYzTHQzai92MzcxTmVYdTdSUjhSZ01EQmh3Z1JTVTFQSnlNam8xM05tT0F3bWMyUTBqZGR4OXpRY21WZ0pDUWtrSkNRTStYbmRScUtFMldBQ2xFSThMeVFvSklRUVFvd3gxZTJ1aG9oRnp5NGxqZEFSZkU5S0FQUmFWM20zMUNoSWkzSjlYVFN5MVNLRUVFTW9QRHljK2ZQblUxQlF3S05IajNqdzRBRlRwMDRkbGJGY3VIQkJuWUFlN2xJVGVyMmUyYk5uazVlWFIxSlNFbHUzYmtXdjExTlhWMGRSVVJIbDVlWFUxTlNvcXozZHpHWXpXVmxaTEY2ODJHc1BqUmt6WnBDV2xzYWRPM2ZJeTh0VGcwNE5EUTFjdm55Wnk1Y3ZvOUZvV0xKa1NaOFYvd094Zi85K21wcWFNSnZOYW5Oamg4TkJaV1dsV2piTWFEUU9lT0x1NU1tVGd4NWpJRTZuazB1WExnR3VJTWIyN2R2VlNhRzMzbnFMSTBlTzBOVFV4TU9IRDNuNDhLSEhzVnF0MXVPaTBXalU3OTNuZGdkK0hBNkhSMkRQTFNrcGlYZmZmWmZDd2tKMWt0dmRVNk9zckF5bjA2azJGQzhxS2dKUUo4eTd1N3U1ZGVzVytmbjVhbkFBWEprZW16WnRZdUxFaVFEODlLYy81ZXJWcStUbDVXRzFXdW5zN0ZRZkR3a0pDY3lZTVlPY25CenUzTGt6Nm1PNGRPa1MrZm41SHIxMlVsTlRXYjE2dFJwY3VYbnpwbHFHenYyWXUzUG5qaHE4OEpXSmxaR1J3Y3laTTdseDR3Ym56NStuczdPVGpvNE9UcDA2eGVYTGw5bThlYlBYc2o1LzlWZC81ZlY4NE9vYjFiTUplVSsxdGJVY09IQUFrOG5FaEFrVENBOFBKelEwRklQQlFHTmpJL2Z1M1ZNem9GSlRVNE1PU25WM2QvUDExMStyZllUaTR1TFl0R21UMzJQUzA5UEp6ODhIWEJtUlBiTWllNW85ZTdiNjJuTDE2bFVlUFhvRXVGWjQrOHFlbkRadG1ocGdLaW9xNnJOZmVubzZKMCtleE9Gd2NPdldMWll1WGVveGFhblg2MW15WkFrblRwekFicmR6NGNJRmoyeUl5Wk1ucXlYcWR1L2V6YUpGaTZpdXJsWkxZS1drcFBqOTNjWDRFaEVSUVU1T0RqazVPWURyOGQ3ZDNhMzJhaEZDQ0NIOGthQ1FFRUlJTVlxYXV1RmVQZHh0Y0FXQzd0UkRlei83ZFNlRXVwb25Ub3QwQlgrbVJycWFLZ29obmkvTGx5L24zcjE3dExlM2MrclVLVDc0NElOaDcrWFRXME5EQTlldVhRTmNnWldSbUdSY3ZudzVkcnVkcFV1WGVwVFI2ajBoRHE1eU5sbFpXY3ljT1RPb1J0Sno1c3hoMXF4WmxKU1VjT1hLRlhYeUdGeDlFSUx0UFJDSXlXVHk2RUhqemFKRml3YThLbG1uMHcxNlJiT2lLQjRyelh2VGFyVmtaMmR6K3ZScFhudnROWThNc2NtVEovUGhoeDl5NDhZTmlvcUtQTzVIY0FWOTNKUDZBNVdabVluZGJpY3ZMdzl3VFpDN1M5ZVVsSlI0RFRpa3BhVngrL1p0amg4Lzd2Rzc2ZlY2Y25KeVdMSmtpY2ZqUktmVGtaMmR6YXhaczhqUHorZjY5ZXZxWTZ5MnRsWXRFemZhWTlEcjlYUjFkYW5YSnlRa3NHclZxajdQeDZxcUttN2R1dVgxL2pTYnpXUm1abnJkQnE2Lzk0SUZDOGpNekNRdkw0OXIxNjZwZjBOZi9iejhaYUw0ZTN5Nnk3QjFkWFg1YlFKdU1wbjZGWWgyWjVzQlJFWkdzbVBIam9EWk1pKy8vREtLb25EbnpoMnZUZVpEUTBPWk5XdVdHaXkyMisxcXNGU3IxYkp4NDBhZnYydElTQWlUSjAvbTBhTkh0TFcxWWJmYlBmNzJKcE9KYWRPbThmVHBVN0t5c25BNEhIMWV4K2JPbmN1VksxZG9ibTdtenAwN3JGaXhRZzBBbU0xbVZxNWN5Y21USjJsb2FGRExQSUxydGJGM3FTY3hNdHlCdXVFbXdTQWh4UFBBdlRCSU1ybUdud1NGaEJCQ2lCSFNib083OWE3c24rSkd1TmNBOVgzbkc3d3lhQ0hKOG1NanhlUUlWeVpRY2dTWVJuWk9XQWd4U2t3bUV4czNidVNiYjc2aHJxNk9DeGN1OE5KTEw0M1k3U3VLd3BFalIzQTRISmpONWtIWDZ3K1dScVBwMC93M0xpNk8xMTU3amIxNzk1S1FrRUJHUmdZWkdSbGUrNFFFb3RWcVNVOVBKejA5blNkUG5uRDc5bTBlUEhqQXRtM2JocXpjVWx4Y25OcXJwQ2VOUmtOVVZCUlpXVmxrWjJjUCtQeHZ2ZlhXb0JzeVYxWlc4dm5ubi92ZFo5NjhlUjZCa0o2TVJpUFoyZGxrWjJmVDNkMU5XMXNiN2UzdFdLMVdOZnZIYnJlcjJVRHU3OEgxTjFBVVJTM24wck9zaS92N3pNeE05SG85UzVjdTVjU0pFMlJuWjZzbHVucmZ2MmF6bVl5TURMS3pzM0U0SEZ5OGVKR0doZ1owT2gxejU4NWwrZkxsZmt2YmhZV0ZzWExsU3BZdVhVcGhZU0dGaFlXMHRyYXlkdTNhTVRFR2NKVW9xNnlzWk9IQ2hjeWVQZHZyNUVsOGZIeWZ4NTNaYkdiU3BFbXNXTEVDazhuays0LzlqTWxrWXMyYU5TeFlzSUJUcDA0eGUvYnNvSTdyajZpb0tEV0R4aHVkVGtkYVdob3JWcXp3bWQza1RXaG9LRHQzN3VUdzRjT3NXN2N1cUV5OG5uMFczSTlkOTJOVHA5UDFlVTNRNi9XOC8vNzdIRDU4bUpTVWxJQWxsWll2WDg1TEw3M2tzK3ptcGsyYi9EWjRkei8reXNyS1dMVnFWWjhnd01LRkN3a0xDK1BpeFl2VTE5ZXJ3YitYWG5ycHVTaUZOUjcxZnQwWFFnZ2h4Z0tOSXU5UVFnZ2h4SkRyc2tOUm95djc1MjY5cXdSY2RYdHd4NFlaWUdZMFpNWkNlZ3lrUk1Ka1MrRGpoQkNEYy8vKy9kRWVRbEIrK09FSExsKytqRmFyNWMwMzN4eXhra0JuenB6aDBxVkxhRFFhdG0vZlRtcHE2b2pjcmo4ZEhSMWV5OE9OZGU0R3gxTFRmbUJLU2twSVNVbnBNMEd2S0FwT3A3TlBCdDJUSjArNGYvOCs4K2JOQzdyUFVXOWRYVjBld1pDeE1JYitjRC9taGpvdzBOemNURnRiRzhDZys0czVuVTVzTnBzYU1MVGI3V2kxV2l3V3k0aG5SZmFYcjJidUluanQ3ZTNFeGNVUkh4L3ZrUlU2SEdyYTRhZUg0T01jMkRETWxWaXJxcXE4WnAwSklZVG95MnExWXJmYlNVeE1KQ1ltWnNqN0dJb2Z5VDByaEJCQ0RKTE5DYVdOcnV3ZmR4K2dSeTBRektvTGt3NW1STHVDUHpOalhGK1RKQUFraFBCanhZb1ZLSXBDUzBzTEpTVWxKQ2NuRC9zSzhPYm1acHFibTBsUFQyZmF0R2xqSWlBRWpNdUFFRWlENDhHYU1XT0cxK3ZkMlJ5OUpTWW1rcGc0dU1aNnZZTXhZMkVNL1RGY2o3bkl5TWdCWmVoNW85VnF4MjBKTEhrK0MxL0N3OFBwNnVxU2pDRWhoQWhBVVJTc1ZpdDZ2UjZEd1NEdnJjTk1na0pDQ0NGRVA5bWNjT3NwM0hnS04ydGQvWURzUWJSS01HaGRQWC9TWTM2OFRBa0hyWHpXRVVMMGcwYWpZZFdxVlNONm01R1JrV3pldkhsRWIxTUlJWVFZN3l3V0N5MHRMWFIxZFkzMlVJUVFZa3l6Mld3NG5VNzBlajFHbzFIS25nNHpDUW9KSVlRUUFmUU1BdDJvZGZVQ0NoUUUwbXBnYW9SbkFDZzFDblFTQUJKQ0NDR0VFT0tGRVI4ZnorUEhqeVZiU0FnaGZMRGI3WFIyZG1Jd0dMQllMTU5lUmxSSVVFZ0lJWVRvWXlCQklKTU9ac1hCbkRpWUd3K3pZOEU0dHN2ZkN5R0VFRUlJSVlhUlJxTkJyOWVUbUpoSVRVMk4yazlPQ0NHRXEyU2N6V2FqczdNVG5VNUhXRmdZVVZGUjZQVjZlYTBjWmhJVUVrSUk4Y0liU0JBb011UlpBT2haRUdoR3RKU0JFMElJSVlRUVFuaHk5OHVLaVltaHJxNE9oOE9obGtXUzhraENpQmVOMCtsRVVSU2NUaWZkM2QwNG5VNE1CZ05tczVtWW1CaENRa0xrdFhFRVNGQklDQ0hFQytsaEMxeXVoaXMxcm9DUUxVQVFhR0xZajFsQWMrSmR2WUNFRUVJSUlZUVFJaEM5WGs5NGVEZ0dnNEhtNW1iYTJ0cXcyKzNxNUtnUVFyeG8zSm1VZXIwZWk4VkNaR1FrSnBNSnZWN0NGU05CN21VaGhCQXZoQzQ3RkR4eEJZRXVWME50aCs5OU5jQzBTRmNBYUc0OHpFK0FxSkFSRzZvUVFnZ2hoQkRpT2FQWDZ3a05EY1ZvTkJJVkZZWFZhc1ZtcytGd09DUXdKSVI0b1dnMEduUTZIUWFEQWFQUmlNRmdRSy9YUzRiUUNKS2drQkJDaU9kV2ViTXJBSFM1Qm03WCtTOEpOeUVNRmlYQ29nbXVyMkhTMTFDSUY0NWVyOGR1dDQvMk1JUVFRb2dYaXNQaEFIZ2gra2RvdFZwMTh0TmtNcUVvaWdTRWhCQXZKSTFHMCtjaVJvNEVoWVFRUWp3M091MlFYL05qTmxCZHArOTl3d3l1RENCM0lDakpNbkxqRkVLTVRUSXBJNFFRUW9qaEpwT2ZRZ2doUnBzRWhZUVFRb3hyOTV0K0RBTGRyZ09IanpsZHJRWXlZMTFCb01VVElDUEdkWjBRUXJnWmpVWTZPLzFFazRVUVFnZ3g1QndPaDFwS1NJSWxRZ2doeFBDVG9KQVFRb2h4UlFIdTFNR1p4M0Qyc2YvZVFKTXRzUEJaT2JpRmlXQ1dkejBoaEIvaDRlRjBkWFZKeHBBUVFnZ3hRaFJGd1dxMW90ZnJNUmdNRWhRU1FnZ2hSb0JNandraGhCanpGT0RXMHg4RFFmVStGdkpyTlRBM0RwWWx3Y3VUSVRGMFJJY3BoQmpuTEJZTExTMHRkSFYxamZaUWhCQkNpQmVDeldiRDZYU2kxK3N4R28zU1pGd0lJWVFZQVJJVUVrSUlNU1k1RmJoZTZ3b0NuYXVFUmg5enRLRjZWem00NVVtd2JKS3JWNUFRUWd4VWZIdzhqeDgvbG13aElZUVFZcGpaN1hZNk96c3hHQXhZTEJZTUJ2a2dMNFFRUW93RUNRb0pJWVFZTTV3S0ZEeDVGZ2g2REMxVzcvdkZtMTNaUU1zbXdZSUUwTXVDUWlIRUVOQm9OT2oxZWhJVEU2bXBxVUZSRkNsakk0UVFRZ3d4UlZHdzJXeDBkbmFpMCttd1dDeEVSVVdoMSt2bGZWY0lJWVFZQVJJVUVrSUlNYXJzVHNoL0FtY3E0RUlWdFBvSUJFMlBjbVVETFU5eWZTK0VFTU5CcTlVU0VoSkNURXdNZFhWMU9Cd090WlNObExRUlFnZ2hCc2JwZEtJb0NrNm5rKzd1YnB4T0p3YURBYlBaVEV4TURDYVRTZDVuaFJCQ2lCRWlRU0VoaEJBanp1YUV5OVd1SGtFWHE2RGQxbmNmdlJibUo4RHlTWkE3R1dKTkl6OU9JY1NMU2EvWEV4NGVqc0Znb0xtNW1iYTJOdXgydXpxaEpZUVFRb2lCY1dmbDZ2VjZMQllMa1pHUm1NMW1kRHJkYUE5TkNDR0VlR0ZJVUVnSUljU0l1ZGNBUjh2aDFDUHZnU0FOc0NBUjFreUJGY211ZmtGQ0NERWE5SG85b2FHaEdJMUdvcUtpc0ZxdDJHdzJIQTZIQklhRUVFS0lBZEJvTk9oME9nd0dBMGFqRVlQQmdGNnZsd3doSVlRUVlvVEpkSnNRUW9oaDFXS0Y0dy9nYUJrOGFQRytUM3FNS3hDME5nV2lRa1oyZkVJSTRZdFdxMVVuckV3bUU0cWlTRUJJQ0NHRUdBU05SdFBuOGlKcGEydWpyYTJON3U1dU5Cb05OcHVYbFhKQ2lGR2oxK3RSRklXUWtCQXNGZ3RoWVdFdjVHdVZlUDVKVUVnSUljU1FjeXFRWCtQS0NzcXJjdlVONm0xeU9LeWRBcTlNaFlsaEl6OUdJWVFJaHZ3VEtJUVFRb2loVUZOVFEwZEhoeXd3RVdJTXM5dnRBSFIwZE5EWjJVbExTd3Z4OGZHUzFTaWVPeElVRWtJSU1XU2VkTUNoKzY3TW9Mck92dHRqemJCNmlpc1lOQ042NU1jbmhCQkNDQ0dFRUNPdG9xSUNxOVU2MnNNUVF2U0RvaWgwZFhYeCtQRmpFaE1UTVpsTTB2OU1QRGNrS0NTRUVHSlFiRTc0b1FLT2xNT04ycjdiTFFaWGY2QzFVeUFyd2RVM1NBZ2hoQkJDQ0NGZUJEVTFOUklRRW1JY2N6cWQxTlRVRUJjWGg4VmlrY0NRZUM1SVVFZ0lJY1NBRkRXNEFrR25Ia0c3bDFMWVdmSHdlaHE4UEJrTWttVXRoQkJDQ0NHRWVNRzB0N2ZUMmVtbGhJSVFZdHpRYURRb2lrSmRYUjBHZ3dHVHlTU2w1TVM0SjBFaElZUVFRWE1vY0xvQzloUzdna0s5UlJoaC9WVFlQQjJTTENNL1BpR0VFRUlJSVlRWUsxcGFXbkE2dlRSWUZVS01LeHFOQnJ2ZFRrdExDd2FEUVlKQ1l0eVRvSkFRUW9pQTJtM3c3WDNZVitLOVYxQldQTHlXQmlza0swZ0lJWVFRUWdnaEFPanU3aDd0SVFnaGhvaFdxNlcxdFpYSXlFajBlajBhalJUSEYrT1hCSVdFRUVMNFZOME9YeGZCOFhMb2NuaHVrNndnSVlRUVFnZ2hoUEJOSm8yRmVMN1liRGFzVmlzaElTSHkvQmJqbWdTRmhCQkM5SEdqRm5ZWHc4VXFVSHB0azZ3Z0lZUVFRZ2doaEFqTWJyZVA5aENFRUVORXE5WGljRGl3V3EwNG5VNHBJU2ZHTlFrS0NTR0VBTUR1aEZNVjhFMFJsRFo1YnROclljMFUrRWtHcEVTTXp2aUVFRUlJSVlRUVFnZ2hSb3VpS05qdGRoU2w5L0paSWNZWENRb0pJY1FMcnRYcTZoZTB2d1RxdXp5M2hSbmc5VFRZTVJOaVRLTXpQaUdFRUVJSUlZUVFRZ2doeE5DUW9KQVFRcnlnV3F6dzFUM1lWOUszWDFCQ3FDc1E5Rm9hbUhTak16NGhoQkJDQ0NHRUVFS0lzVVN5aE1UelFJSkNRZ2p4Z21tendlNGkrS1lZT251VnVKNFpEVytsdzhwazBFclBSQ0dFRUVJSUlZUVFRZ2dobmlzU0ZCSkNpQmRFcDkwVkROcGRETzAyejIxTEo3cUNRZk1TUm1kc1FnZ2hoQkJDQ0NHRUVFS0k0U2RCSVNHRWVNNTFPV0JQTVh4ZDVPb2Y1R2JRd2lzcHNETVRraXlqTno0aGhCQkNDQ0dFRUVJSUljVElrS0NRRUVJOHA3b2RzTDhVdnJ3SHpkMC9YcS9Ud0taVWVIODJ4SnBHYjN4Q0NDR0VFRUlJSWNhZXhzWkc2dXZyTVpsTVRKNDhPZUQrRlJVVmRIZDNFeGNYUjFSVVZNRDlPem82Q0EwTjlidFBmbjQrVHFlVGpJd01JaUlpZ2g3N2VOVGEyc3E5ZS9mUTZYUXNYTGl3MzhmWDFOUVFIaDVPV0ZoWVVQczNORFFRRVJHQlhqKzAwOElkSFIzVTE5Y0RrSnljUEtUbkZrSU1MUWtLQ1NIRWM4Ym1oQU9sOE1WZGFPb1JETklBYTFMZ283bVE0UC96dHhCQ0NDR0VFRUtJRjVEVDZXVHYzcjNVMTllemR1M2FnRUdodXJvNnZ2enlTd0ErK3VpamdPZXZxYW5oaXkrK1lQNzgrYno4OHN0ZUF4Tk9wNU1MRnk3UTFkWEY5T25UQi9hTGpDTW5UcHlndExTVXFLZ281cytmajFhcjdkZnhlL2Z1cGEydGpROC8vSkNFQlA4MTRRc0xDemwrL0RpWm1abHMyclJwTU1QdTQrSERoeHc4ZUJDQWp6LytlRWpQTFlRWVdoSVVFa0tJNTRUTkNZZkw0UE03VU4vbHVTMDNDZjQwQzVMRFIyZHNRZ2doaEJCQ0NDSEd2aXRYcmxCZlgwOVVWQlN6WnMzQ2FyVjYzYzlnTUtEUmFEaDc5aXlLb3BDZW5rNVlXSmpQL2JWYUxYcTludGJXVnJSYUxmbjUrWlNWbGJGcDB5WW1UWnJrc2UvOSsvZnA2dXBpd29RSldDd1duK2YweG1nMGV2eHNzOW40M2U5K0YvVHhnV3pkdXBXa3BLUSsxN2UzdC9QSko1LzRQRzdMbGkxZUExeWxwYVdVbHBZQzBOVFV4S1ZMbDFpMmJGblE0MmxzYktTdHJZM3c4UENBQVNHQXBLUWtkRG9kaFlXRlRKZ3dnUVVMRmdSOVcwS0k1NGNFaFlRUTRqbHc5akg4N2daVXQzdGV2ekFSZmprUHBnZk80QmRDQ0NHRUVFSUlNVTYwdDdkVFhsNU9kWFUxSFIwZGRIWjJZamFiQ1EwTlplTEVpVXliTmkzb2NtSnVWVlZWbkR0M0RuQUZLUDdwbi83SjU3N3Z2dnN1Z0JyUUtDb3FvcWlveU9mK1NVbEp2UHZ1dTh5WU1ZTS8rWk0vNGRDaFExUldWdkw1NTUrellzVUtjbkp5MUgydlhMa0N1TEtLZnZ2YjN3WTlmclBaekovLytaOTdYS2NvQ2gwZEhVR2ZJeENuMCtsem04UGhRS2ZURVJrWnFWN1gzTnlNdytId3VuOTdlenNuVHB3QUlDVWxoVWVQSHBHWGwwZHFhaXFKaVlsQmphZTh2QnlBR1RObUJMVi9kSFEwcTFldjV0aXhZNXc2ZFlvcFU2WVFHeHNiMUxGQ2lPZUhCSVdFRUdJY2U5QUMvMWdBTjU5NlhqOHpHdjZYQlRBM2JuVEdKWVFRUWdnaGhCQmk2TlhXMW5MMjdGbkt5OHRSRkFWd1plMllUQ1pxYW1xdzJXeGN2MzRkalViRHRHblRXTEZpQmZIeDhRSFAyOVRVeEw1OSszQTZuYVNtcGhJUkVVRlJVUkZUcDA0bEpDU2t6LzRHZzRIOSsvY0RNSFhxVktLaW9xaXFxa0tuMDNrTmFQVHNOUlFaR2NuT25UczVjK1lNMTY1ZFk4cVVLZXEyMHRKU0tpc3JNWnZOSGhrNVRxZVRzckl5dEZvdHFhbXBIdWQyOTBBSzFDUG5GNy80UmNCZVJyNzgvdmUvcDYydExlQitzYkd4ZlBqaGg0QXJTUFRQLy96UE9CeU9QdmVKM1c1bjc5Njl0TGEyRWg4ZnovYnQyemwvL2p5WEwxOW03OTY5dlBmZWU0U0g5eTMxNFhRNmFXMXRWWCsrZi84K0FCTW1US0M1dVZtOVhxL1hvOVBwYUdwcTZuT08rUGg0b3FLaWlJMk5wYXVyaTVxYW1qNzdXQ3dXTEJaTHdOOVhDREUrU1ZCSUNDSEdvZVp1K1A4SzRlQjl6K3NuV2VEUDVybkt4UWtoaEJCQ0NDR0VlRDQ0blU1T25UckZ0V3ZYMEdnMHpKbzFpeGt6WmpCbHloU1BvRTEzZHplUEhqMmlwS1NFdTNmdlVsNWV6b0lGQzFpOWVyWFBYaldOalkxOC9mWFh0TGUzazU2ZXp1Yk5tN2x6NXc3WHIxK251Ym1adDk1NnEwOVp0djM3OTlQVTFFUkNRZ0xidG0yanU3dWJmLy8zZjBlajBiRDFTNzlKQUFBZ0FFbEVRVlJxMWFxQXZZaTBXaTJyVnExaTBhSkZhdkREYXJWeTZ0UXBBRmF2WHMzczJiUFYvYXVxcWlnckt5TXBLWWx0MjdhcDF5dUt3aC8vK0VjQTVzK2Y3L2MyRFFhRCtuc29pb0pHby9HNTcrM2J0MGxPVGlZaUlnTEE3NzYrUEg3OEdLdlZ5b1FKRXp3Q1BJcWljT3pZTWFxcnF6RWFqV3pldkJtOVhzL0xMNzlNWldVbGxaV1Y3TjY5bTNmZWVRZVR5ZVJ4enRiV1ZxL2w4QTRmUHV6eGMwcEtDZ3NXTEdEZnZuMCt4OWZVMUtRR2xYcDc2YVdYK2xYR1RnZ3h2a2hRU0FnaHhoRzdFL2FVd0dkM29OMzI0L1VXQTN3d0c5NllBYnIrZjFZVlFnZ2hoQkJDaUJkQ1ZBaG9nTWF1Z0x1T0dWMWRYZXpmdjU5SGp4NHhmZnAwVnExYVJYUjB0TmQ5UTBKQ21ERmpCak5tekdEWnNtV2NQbjJhcTFldlVsOWZ6NVl0Vy9vRUdlcnI2L25paXkvbzdPeGt5cFFwdlBycXEyclFxYmk0bU5MU1V2YnMyY1BiYjc5TmMzTXpGeTVjSUNJaWd0RFFVUFI2UGErOTlocDZ2UjY5WHMvR2pSdjU5dHR2K2VhYmI5aTVjMmRRSmREQ3c4T3ByYTFGcTlWeTZkSWxtcHFhbURCaEFyTm16ZkxZNzhhTkd3RG9kRHFQZ003ZHUzZXByYTNGYkRhemNPSENnTGVuS0FvWExseWdxcXFLSFR0MmVBMzIxTlhWY2VUSUVRd0dBNy82MWErOFprb0Z3eDF3NlZuYXplRndjT2pRSVlxS2l0RHBkR3pidGswdDM2YlZhdG0yYlJ1ZmYvNDVkWFYxZlBIRkYrellzVU1OVElFcnNPVytieG9iRzZtdXJpWStQcjVQTmxoc2JDemg0ZUVlOTJOYlcxdlEyVC8rc3NzZVBueElmSHg4djdLdW1wcWFNQmdNL1M1cEtJUVlIaElVRWtLSWNlSjJIZnkzUzU1OWc3UWFlRDBOL21RT1JCaDlIeXVFRUVJSUlZUVFBa3g2bUJ3T3BZMmpQWkxnMk8xMjl1elpRMlZsSmN1WEwyZjU4dVZvTkJvY0RnY1ZGUlZVVmxiUzJ0cUtvaWpFeE1TUW1abXBCaEdpbzZQWnVuVXJlWGw1NU9YbHFjR2RubVhXb3FPalNVcEtRcS9YczJuVEpuV2JScVBodGRkZVkvZnUzU3hjdUJDdFZrdGRYUjIzYjk5bSt2VHBiTnUyalVXTEZoRVRFNk9lS3lNamc4YkdSbHBhV29MdVUzUDc5bTJPSHovTzVNbVRtVDE3TmhVVkZXemF0TWtqV0ZOZVhzN3QyN2NCZVBEZ0FYbDVlZVRtNXFyampJNk9adDY4ZVgyeW1ieHBhMnZqeXBVcldLMVc4dlB6eWM3TzdyUFBxVk9uVUJTRk9YUG1ERGdnQkQ4R2hkTFQwd0ZYSnRTMzMzNnJsc0Y3L2ZYWFBVcm5nYXN2MHB0dnZzbXVYYnVvcTZ2alAvL3pQOW02ZFN1VEprMENJRFEwbE5kZWV3MkFRNGNPVVYxZHpabzFheWdySzZPbXBvYk5temQ3QkY3Yyt6WTJOdklmLy9FZlpHWm1zbTdkT25RNkhRQVZGUlZjdm55WjExOS9QYWpmMVdhenNXL2ZQdXgyTzYrLy9ycjZ1L2x6NXN3WkxsKyt6Snc1YzlpNGNXUEEvWVVRdzArQ1FrSUlNY2ExMmVCL1hvTmpEenl2WDVBQWY3RUlwdlF0TXl5RUVFSUlJWVFRd29lMEtMaFlEVS9hSVhHTUp5NGNQMzZjeXNwS1ZxeFl3WklsUzlUcjNSbEF2ZVhsNWJGcDB5WXlNaklBVjlBa056Y1h2VjdQbVRObitPNjc3OWkwYVpPNnYxYXJaY21TSlZ5L2ZwM2p4NC8zT1Y5VVZCU2xwYVdVbHBiUzJPaUtwRFUwTlBRcFYrWnQzRzVoWVdHc1hMblNZN3ZkYnVmVXFWTmN2MzVkdlc3bXpKbGtaR1I0bExrckt5dmp3SUVES0lyQzh1WEx1WFBuRG5sNWVYUjNkN055NVVveU16UEp5TWhRK3lzRkVoNGV6cnAxNnpoMDZCQm56NTRsSlNXRmhJUUVkWHQ1ZVRrUEhqeEFyOWV6ZE9uU29NN3B6ZE9uVDJscWFpSStQcDdvNkdqcTZ1bzRjT0NBMnZ0bzY5YXRUSnMyemV1eGtaR1J2UHZ1dSt6ZXZadTZ1am8rLy94ekZpOWVURzV1TGdhREFYRGRmNldscFZnc0ZwS1RrN2wwNlJJVkZSWFk3WGF2NS96dXUrK3cyKzFZclZZMUlLUW9DaWRQbnVUcDA2ZDgvZlhYdlBYV1d3RURROFhGeFZpdFZyUmFiY0FTZ1c2eHNiRW9pa0poWVNFNU9Ua2VnVVFoeE9pUW9KQVFRb3hoeHgvQUp6ZGNQWVRjSmx2Z1YvTmg2YVRSRzVjUVFnZ2hoQkJDakZmdlpFSmVGZnkvVitDL3J4cnQwZmptenBESnpNejBDQWlCSzlnemUvWnNVbE5UaVl5TXBLMnRqVXVYTGxGZFhjM1JvMGRKVGs3MnlCaFpzbVFKVDU4K3BiQ3drTXpNVEtaT25hcHU2K2pvb0xpNE9PQjQzQUdINXVabVdsdGJnLzQ5b3FPalBZSkNkWFYxSERwMGlOcmFXalZvdFhUcFVvL3NvUGIyZHZMeTh0U2cwZno1ODhuTnpXWFdyRmw4OGNVWEZCUVVVRlZWeFlvVks1Z3laVXEvZXY3TW1qV0w4dkp5N3R5NXc2RkRoM2ovL2ZmUjYvVW9pc0lQUC93QXdJSUZDd1pWNnN4OWY2YW5wMU5TVXNMQmd3ZXgyKzJFaG9heWRldFdrcEw4TndJT0R3L25uWGZlNGR0dnYrWEJnd2RjdVhLRjd1NXVObXpZQUxpeWtLeFdLL1BtelF2NHV4Y1dGdkx3NFVQTVpqT3Z2UEtLZXIxR28ySEhqaDNzMnJXTDZ1cHF2dnJxSzk1KysyMi9nYUZidDI0QmtKcWFHdlQ5azVtWnljV0xGMmxvYU9EY3VYTnMyYklscU9PRUVNTkhna0pDQ0RFRzFiVEQvM01aYmozOThUcURGdDZkQmU5a2dONTdmMUFoaEJCQ0NDR0VFQUdrUmNISDJmQi9YWVQvOVR2NFA1YkRoREdXTWFRb0NtZk9uTUZvTkxKbXpabysyMWV0V3VXUlVRT1FuSnpNSjU5OGd0VnE1ZkhqeDMxS2U2MVpzNGI3OSsvend3OC9rSktTb2dZVHBrK2Z6bTkrODV1QTQvbTNmL3MzMnRyYStNVXZma0Y0K01CS1ZseTdkbzNUcDA5anQ5c0pDd3RqOCtiTkpDY25xN2RSWFYxTllXRWh0Mi9meG02M285ZnJXYmx5cGRvdjZQOW43NzdEb3pxdi9JRi83OHlkcmhuMTNuc1hJRVEzWURCZ20ycXd3VFl1eEhiS0psa24yY1R4SnZIbXQ4bHVFaWNieDlsVXAyd2N4ekc0RzdBTkJvenBvZ3VFSk5SNzcyMDBtdEdVTzc4L2hLNW1ORjBhSVFtZnovUDR5ZHc3NzMzdk82UFJpTnh6enpuKy92NTQ0b2tuOE9HSEg2SzF0UlZ2di8wMklpTWpNWC8rZk1USHgwTW1rN20xam5YcjFxRzV1Um5kM2QwNGMrWU0xcTVkaStMaVluUjFkVUVxbGRvRTRUeFZWVlVGWUxTa0hzdXlFSXZGQ0FzTFEwaElDQTRkT3VUMlBKbVptWWlKaVVGSlNZbFZZRzJzbk43RTNrc1REUXdNNE9USmt3QkdmLzRUK3dBcGxVcnMyclVMYjc3NUp0cmIyL0hCQng5ZzU4NmRWaVVHeC9UMTlhR3BxUWtBTUcvZVBMZGZnMEFnd1BMbHkvSHh4eCtqb3FJQzdlM3RDQXNMYy90NFFvajNVVkNJRUVKbUVaTVoyRmNHN0NzRkROejQvdXdnNER1TFI3T0VDQ0dFRUVJSUlZUk16Wm9ZSU1Kbk5ERDArQ0VnVURZYUdCSzZuM0RpRkFQZ2F6RXVoem5VMnRxS3pzNU9MRisrM09aQ1BnQ2JnQkFBU0tWUytQbjVvYk96RXlhVHllWjV1VnlPdkx3OG5EOS9IcTJ0clRiWkt0WFYxZWpxNnJJNURnQzBXaTJHaG9ZZ0ZvdFJVbExpOXV2SXlzcmlBMGdYTGx6QXVYUG5BSXdHc0N6NzM3UzF0V0gvL3YzUWFEVDg2OHZJeU1CZGQ5MEZYMTlmcXpuSHNtZ0tDd3R4L3Z4NXRMUzBvS1dsQlF6RFlONjhlVmkvZnIzTGRVa2tFbXpjdUJGdnZmVVdDZ29LRUJNVGcvejhmQURBaWhVcjNBNHUyY054SElhSGh3RUFhclVhTVRFeDJMMTdOM3g5ZlhINjlHa01EQXk0UGRmdzhERFdyMStQdkx3OHZ1emI4UEF3NnVycUVCSVNZbFg2YmlLajBZaURCdzlDcDlNaE9UblpZUURKMTljWHUzYnR3dDY5ZTlIYzNJd1BQL3dRRHp6d2dNMW5iQ3hyeThmSHh5clR6QjJwcWFuSXo4OUhYMThmenA0OWk1MDdkM3AwUENIRXV5Z29SQWdoczBURElQQ1RDMENkeGI4UGZVVEFsK2NCR3hObWJsMkVFRUlJSVlRUWNpZEtEUUQrNzk3UlVuSlZmVUJ0UHpCaUcwdVpFZFhWMVFCZ2srM2pqRWFqUVc5dkx3QTREQmFrcHFiaS9QbnpxS21wc1FrS1ZWWlc4aGtvanVqMWVqNnc0NDdvNkdnK0tEUi8vbndVRnhjaktTbkpKdE1wUER3YzhmSHhhRzV1Um5wNk9uSnljcUJTcVJ6T0t4QUlrSnViaTh6TVRCUVZGYUdrcEFSOWZYM0l5Y214R3NkeG5OVXhFOWUyY09GQ0ZCUVU0TUNCQXpDYnpRZ01ETVQ4K2ZQZGZuMk8xclo2OVdvY1Bud1lKMCtleEo0OWUrRHY3dzhBV0xseUpWYXNXT0hSWEFENGdCQUFsSmFXZ3VNNGwxbENuMzMyR1RvNk9xQlNxWER2dmZlaXQ3ZlhiaitmYTlldVFhdlZZdTNhdFRoNjlDaHFhbXBRWGw1dU5iL0JZT0NEZ2RuWjJYYURrcTVleCtMRmkzSDA2RkhVMTllanNiRVJNVEZUaUpvU1FxYUVna0tFRURMRHpBRGVyd0QrVm15ZEhiUTZHbmcyRi9CejN1ZVJFRUlJSVlRUVFzZ2tpWVhBM2RHai8zbGJUYzNrajIxcGFZR1BqdytDZ29KY2pqVWFqV2hyYStQTHNxV2xwVGs4TGlnb0NENCtQbWhwYWJGNWJzT0dEVlk5Wjhab3RWcTgrdXFyNERnT3p6enpqTjNNSlVkRUloSC9XQ2FUWWMrZVBYelBtdmZmZjUvUERBSkd5OGRKSkJMVTF0YWl0cmJXN1hOczNMZ1JpeFl0Z2xxdHRpbHJaemFiK2NmMkFobXJWcTFDZlgwOWVucDZBSXlXV1BNMDRHRlBSa1lHTGwrK2pNN09UdFRYMS9PWk5SUExzblYzZCtQNjllc0lEUTIxQ1dnTkRRMmhyNjhQVVZGUlZuMkR4Z0tHRFEwTjZPenNCQUErdyt2RWlSTVFpOFZRS3BWUXFWUVFDb1ZZdjM0OTNuenpUWXlNak9BclgvbUt6ZXNyS0NoQWYzOC9kdXpZZ2Z2dXV3OTlmWDAyQWFleXNqTG9kRG9BbzBHaHljak16TVQ1OCtlaFZxdVJuNTlQUVNGQ1p0QWRFeFE2MFZHQ2EzMTFhTlIwbzJtNFo2YVhRd2doSHBPR0FsS0w3V3RHNEtuTE03WWNRajdYb3VXQmlGVUVJOWMvSG10Q00yZDZPWVFRUWdnaDVITkdvOUhZbEUyYjZOeTVjeWdvS0lCZXIrZjM1ZVRrNEo1NzduRjZuSyt2TDRhR2h2aHR5K1B0S1Nnb2dORm9SR3BxcWtjQklXQTB3d1FZRGNpd0xNc0hoSURSUUlaYXJmWm9QbnRHUmtZQXdHNmZvN0h6QTliWk5tTUVBb0hWbXNibW1pcUdZYkJ3NFVJY1BYb1VaV1ZsaUl1TFEzMTlQYTVjdVlJVksxWWdJaUlDd0dpZm5zTENRa1JHUnRvRWhjckt5bkRxMUNrRUJnYmlxYWVlNGdORFJxTVJBRkJYVjJkejNyR0FVVWhJQ1BiczJZT01qQXkrYk4zUTBCQnFhMnVSbEpURWoyOXFha0ovZno5a01obmk0K1B0QnNUTVpqT3VYTGtDQUVoSVNIRDV1WFJFS0JRaUx5OFBKMCtlUkhOek01cWFtdmgrVW9TUTIydk9CNFVHRE1QNGZlVlJYTzJkd3UwWGhCQkNDQ0VXbW9aNzBEVGNnM05kNWJqVVU0Vi9UYmtQUHF6VTlZR0VFRUlJSVlSNHdmRHdNSUtEZzUyT0VRcUZrRWdrNERpT0R4UlVWbFlpSUNBQWl4WXRjbmljVENiak0wdUdoNGZ4aHovOHdhMDFWVlJVb0tLaXdzMVhZRzM1OHVVT3k2WTkrZVNUZkhrMVQ3eisrdXZvNit0ek9tWXNLTVF3akUyV0RnQmN1WElGcmEydC9QYW5uMzZLNk9ob2o0TmY5cVNrcE9EWXNXTm9iR3dFTUpyOVZWOWZqOERBUUQ0b0ZCc2JDNkZRaU5iV1ZtaTFXcXRlUmpXM1VzMUNRa0tzTW9WMjdkcGxWUllQQUQ3ODhFTTBORFJnejU0OVVLbFUvUGl4QUU1T1RnNU9uRGlCeTVjdld3V0ZybCsvRHNCNVNiaUtpZ3ErTE9IU3BVc24vNGJjV3NlRkN4ZWcwK21RbjUrUFJ4NTVaRXJ6RVVJbVowNEhoWXI2Ry9CeStTRU1HSVpuZWltRUVFSUl1VU5kNnFsRzliVi80RHRwbTVHdWluUjlBQ0dFRUVJSUlWTWtGb3RkWnZBc1c3WU15NVl0QXdDbzFXb1VGUlhoNHNXTE9IWHFGTVJpTWViTm0yZjNPSVBCd0dmSGlFUWlMRm15eE80NGs4bUU2OWV2dzJReUlTVWx4V1hnWm1Sa0JJT0RnMkJaMW1ic3hQNUZsbGlXaFZnc3R0bS9iOTgrZEhaMjRzRUhIN1NiVVdJWktIRzJKZ0IyNSsvczdFUitmajRBNEw3NzdzUGx5NWZSMjl1TG8wZVBZdnYyN1ZaakxjdlF1VXNxbGNMZjN4Kzl2YjBZR1JuaCt6bVZsNWRqelpvMVlCZ0dZckVZRVJFUmFHcHFRbDFkSFYrMmJYaDRHTTNOelFDQXRMUTBxM250dlpheDkwSWlrVUFxdGIyWkxUczdHK2ZQbjBkTFN3dXFxcXFRbkp5TXpzNU9WRlJVOFAyWkhMbDA2UktBMFI1TXpuNk83aENMeFpnL2Z6NHVYcnlJcHFZbU5EYzNJeW9xYWtwekVrSThONmVEUXNmYWl5Z2dSQWdoaEpCcDF6T2l4cUhXYXhRVUlvUVFRZ2dodDRWY0xyZnF0K09LVXFua00zSE9ueitQb3FJaWgwR2hvYUVoUGhOR0pCSmgxYXBWZHNkOThza25NSmxNU0UxTnhaWXRXMXdHWWVycTZ2RGVlKzhoUER3YzI3WnRjM3Z0am95TWpNQmdNTmd0KythdXNUSjVDb1hDYXIvUmFNVGh3NGY1MTVlZG5ZMkFnQUM4K2VhYnFLNnV4czJiTjVHWk9WNUdlbXdOSnBQSm8vTXJsVXIwOXZaQ3JWWWpLQ2dJL3Y3KzZPdnJRMk5qSTJKall3R01aZ3MxTlRXaG9hR0JEd3BWVjFmRGJEYnpaZDJtU2l3V1krblNwVGgxNmhRKysrd3pSRWRINDhTSkV3Q0FCUXNXMkMyOUJ3RGw1ZVY4MzZLeEFPUlU1ZWJtNHNxVkt6Q1pUTGh3NFFKMjd0enBsWGtKSWU2YnMwR2hzMTNseU8rYVhNb3FJWVFRUW9pbjhyc3FzQ1F3R1N1RDAxd1BKb1FRUWdnaFpBcUNnb0pRWGw0T25VNW5OL1BEa1pDUUVBQndHRkRTYXJYbzdlM2xndytPbkRsekJpVWxKV0FZQmpLWkRLZE9uWEo1N3NIQlFmNS9UNTQ4YWZWY1ZGUVVrcE9UM1hrSnZPSGgwUnZCUFhuOUUvWDM5d093RFFxZE9YTUdYVjFkVUNnVVdMOStQWURSYktiYzNGd1VGQlRneElrVGlJdUw0NDhiSzYwMlZyYXR1TGdZUXFFUWlZbUpWajJKSmhvYlB4Wk1Ta2xKd2FWTGwxQlpXY2tIaFVKRFF3R005dmNaTTFhbUx6VTExV2xRVEt2VlFxUFI4QmxSbHk5ZmhsNnZ4K0RnSUpLVGs1R1hsOGVQWGJCZ0FZcUtpdERiMjR2WFgzOGRBd01Ea012bERvTTlKcE1KWjgrZUJRQ0VoNGZ6NjUwcWhVS0J0TFEwM0x4NUUvWDE5V2h0YmVYTDZSRkNibzg1R3hRNjJsWTQwMHNnaEJCQ3lPZk0wYlpDQ2dvUlFnZ2hoSkJwbDVTVWhOTFNVdFRXMXJvTTRGZ2F5K3J3OGZHeCszeHRiUzNNWmpNU0VoTHNQbTgybTNIOCtIRVVGaGJ5MjJPUDNhWFJhSEQxNmxXcmZVYWowYU9na0ZhcjVZTkNqckpZM0RIMmZnUUVCUEQ3S2lvcVVGQlFBQUM0Ly83N3JmcjRyRnk1RXRYVjFSZ1lHTUN4WThmNE1uSWlrUWdBK0pKK0RRME5LQ3NydzMzMzNZZnM3R3k3NTlab05Pam82QUFBUGpNck5qWVdseTVkUWsxTkRSK01DZzhQQndBTURBeGdZR0FBSXBHSTcwTTA4V2RmVjFlSC9QeDhhRFFhYURRYW04eWxzWitWVUNpMFdSZkxzdGk4ZVRQMjd0MkxnWUVCQU1DR0RSdXNYdi9FYzQwRjFhYmFTMmlpaFFzWDR1Yk5tNURMNVh3MjE1akt5a3FVbEpSZ1pHUUVhV2xwV0xCZ2dWZlBUUWladzBHaFR0M2dUQytCRUVJSUlaOHo5TzhQUWdnaGhCQnlPOFRGeFVFc0Z1UEtsU3RJVDArM0t0MW1OQnJ4emp2dklEYzNGekV4TVpESlpOQm9OS2lzck9UN3Y2U25wOXZNYVRhYmNmWHFWWWpGWXJzbHliUmFMUTRmUG96YTJsb0VCQVJneDQ0ZFVDZ1VxS3FxQXN1eUxzdVlOVFEwNE1DQkF3Z0xDOFBERHo5czlkeFlwbzI3YW1wcUFJd0dNaW9ySzVHVWxPUTBJOGNlanVOUVYxY0hBQWdPRGdZQTlQVDA0TWlSSXdDQVJZc1cyYndta1VpRURSczI0TjEzMzBWMWRUVktTMHVSa1pIQkIwNjBXaTJBOFY1RkV3TldhclVhcjc3NktxUlNLYnE2dXFEWDZ4RWFHc3FQaTR5TWhGQW9oRnF0UmtkSEIwSkRReUdUeVpDY25BeC9mMzhJaFVKVVZsYUM0emo0K2ZuWjlQQXhtVXhvYTJzRHk3THc4L09EU3FXQ3I2OHY2dXJxTURBd2dPM2J0eU1zTEF3S2hjSnV1Yi9XMWxhci9rZ2xKU1dJaVlteCs5NG1KU1ZoOSs3ZEtDb3FRbEpTa3B2dnVudENRME94ZGV0V0pDWW1nbVhITDArZlAzK2U3L01FQU0zTnpkRHI5UTc3WGhGQ0ptZE9Cb1U0bU5Fem9wN3BaUkJDQ0NIa2M2Wm5SQTJUbVlPUThlei8xQkpDQ0NHRUVPSUppVVNDeFlzWDQ5eTVjeWdwS2JISittaHBhVUZMUzR2ZFkxTlRVKzFtVjVTVWxLQ3pzeE9yVnEyeUNRSTBOemZqMEtGREdCd2NSR2hvS0I1NjZDSEk1WElNRGc3aTJMRmpNQnFOQ0FvS3dwSWxTMnlDVkdQR0x1NHpEQU94V096eU5RWUhCME11bDFzRkJZRFJrbTlqWmN2R2V2K01sV3BMUzB2akF3bEJRVUVRaVVRT2cwVXRMUzNRNlhRQWdPam9hT2oxZWh3OGVCQjZ2UjZSa1pFT2V5bkZ4Y1VoS3lzTEpTVWxPSEhpQkpLU2t2ak1xN0VNbTdIeWZCT0RRa3FsRW5xOW52L1pCQVFFWU9QR2pWYnZVVlJVRkpxYW10RGQzYzJYam52Z2dRZjRNV1ZsWlFCc3M0U0EwVXlqcjMzdGF6Ymw4TjU5OTEwTURBd2dPRGpZYnBiWThQQXdqaDgvenBlbGk0K1BSMzE5UGFxcnEvSGFhNjloelpvMVNFbEpzVGt1TWpMU0pqRGxMYW1wcVZiYk9wME9GeTVjZ0ZBb3hOYXRXd0VBaHc0ZFFuNStQaFlzV09EV1o0b1E0cDQ1R1JRU2dBRUhzK3VCaEJCQ0NDRmV4TUZNQVNGQ0NDR0VFSEpiNU9YbG9iaTRHTWVQSDBkSVNBZ2ZRR0JaRnJ0MzcwWnhjVEY2ZW5xZzBXajRJRWxHUm9iZHJJNk9qZzRjUDM0Y2ZuNStXTGh3SWI5ZnA5UGg5T25US0NvcUFnQWtKaVppMDZaTmZLQkZwVkxoNFljZnhzV0xGMUZUVTRORGh3N2h3b1VMZVBUUlIvbVNhSlAxNElNUFdtM3I5WG9VRlJYaC9QbnpHQmtaUVdCZ0lGYXNXSUd5c2pMVTF0YWlzcklTbFpXVkVJdkZTRXBLd3J4NTh4QWJHMnMzUUFXQWYwMkJnWUVJQ2dyQzRPQWdoRUloWkRJWnRtelo0alI3YWMyYU5Yd0FUU3dXSXpBd0VBRDRjbkNEZzROZ0dBYSt2cjQyeCs3YXRRdkR3OE9RU3FYdzkvZTNlWDd0MnJYdzhmR3gyeXRwY0hBUXpjM05BT3dIaFVRaUVWL0t6aDE2dlI0M2J0ekF4WXNYb2RQcHdEQU0xcTVkaTl6Y1hOVFYxZkdCd0lNSER5SThQQnlMRnk5R1VsS1N4NWxkd0hnUEtFYy9EMWY2Ky92QmNSemk0K1A1ejNCY1hCd3FLeXZSMzkvUDk4c2loRXpkbkF3S0VVSUlJWVFRUWdnaGhCQnlKeE9KUk5peFl3ZjI3dDJML2Z2MzQ2R0hIa0pRVUJBQXp6STR1cnE2c0gvL2ZnZ0VBbXpmdnQwcU0wZXYxNk9tcGdZQ2dRQ3JWcTNDb2tXTGJJNlBpSWpBamgwNzBOTFNndE9uVHlNc0xNeHVRS2kxdFJVQTNDN3paaktaME4zZGpmYjJkalEwTktDbXBnWkdvNUYvZlZ1M2JvV1BqdzlTVTFPaDFXcFJWbGFHNHVKaWRIWjJvclMwRktXbHBWQXFsY2pNekVSV1ZwWlZBS2E3dTV2UHVCbkxzbEtwVkhqc3NjZlEyOXZyc2srUlZDckZuajE3K08yNHVEaWNPWE1HVFUxTk9INzhPTFJhTGZ6OS9XMnluQURBMTlmWEtsaWswK25RM2QxdE5XWXNnMm1peXNwS0FJQ2ZueC9mTjJoTVdGaVkzZlBaMDl2Ymk1S1NFaFFWRmZFbDd3SURBN0Z4NDBhRWhZVUJHTTBXZXZycHAva01vcmEyTmh3OGVCQnl1Ung1ZVhrT1M3WVpqVVlVRkJSQUxwZERJcEdBWlZrTURnN3lwUXRWS3BWYmE1eG83RDNyNk9qQTRPQWdXSlpGVzFzYmdLbjFsU0tFMktLZ0VDR0VFRUlJSVlRUVFnZ2hzMUJRVUJDMmJObUNnd2NQWXUvZXZiai8vdnZ0bHZseXBLS2lBa2VPSElIWmJNYldyVnY1b05JWWxVcUZCeDk4RUVhajBXV1FLVEl5RXJ0Mzd3YkhjZmpOYjM0RGp1TWdFb25Bc2l3NGp1TURHTkhSMFhhUDErdjFPSEhpQk5ScU5RWUdCakF3TUFDTzQ2ekdoSWVISXk4dkQ2bXBxVllaSnpLWkRMbTV1Y2pOelVWblp5ZUtpNHRSV2xvS3RWcU5peGN2NHVMRmk0aU9qc1pERHowRWxtVlJXbG9LczlrTXFWU0tuSndjZmg2V1pTZVZjUklhR29yWTJGZzBORFRnK3ZYckFJRGs1R1Mzam0xdWJzYisvZnM5T2w5L2Z6L2VmUE5OcTMxZi9PSVg3V1llVGFUWDYvSE9PKzlBclI1dHZhRlFLTEIwNlZMazVPVFlCSlhrY2ptMmJ0MksxdFpXbkQxN0ZvMk5qVEFhalVoTVRIUTRQOHV5dUhyMUtwOFpOSkc5RENkM3lHUXlaR1ptNHViTm0vakxYLzRDaG1IQWNSelMwOVA1bms2RUVPK2dvQkFoaEJCQ0NDR0VFRUlJSWJOVVFrSUNkdS9lamYzNzkrUGd3WU9JaVluQjh1WExFUmtaYWJmTUY4ZHhhR2xwUVg1K1BwcWFtcUJVS3JGOSszYSsvTnhFanZZN0loQUlFQmdZaUxhMk5qNnpCeGdOUHFTbnA5dk5OZ0lBc1ZnTWs4bUUrdnA2ZnA5TUprTkVSQVNpbzZPUmxKVGtWdEFqSkNRRTk5eHpEMWF2WG8yS2lnb1VGaGFpdGJVVmdZR0JmTkJqNmRLbHFLK3ZSMVpXbHR1WlM2NXMyclFKaHc0ZFFtdHJLMkppWXJCMDZWSzNqbE1vRkVoSVNKankrZDB0R3ljV2k3RnAweWFjUFhzV09UazVTRXRMYzVsaEZCRVJnWWNmZmhpZG5aM1E2WFEyd2NPSlFrTkRVVmRYeDI4ekRBTWZIeDlrWjJjN3pEQnl4NFlOR3lDVlNsRmVYZzZ6Mll5MHREU0h2WjhJSVpQSG1NM21PZG1jWi92WmwyWjZDWVFRUWdqNUhOcS84cm1aWGdJaGhCQkNDSmtEYW1wcXZEcWZWcXZGaFFzWFVGaFlDSlBKQkpsTWhxaW9LUGo0K0VBbWswR3IxV0pvYUFqTnpjM1FhclVRQ29XWVAzOCtsaTFiTm0yWkZtYXpHUnpIZ1dFWXQvclFxTlZxVkZaV3d0L2ZIOEhCd1Y0ckM5YlYxY1cvRDJNMEdnMWtNdG1rK3VNUTl4aU5ScGpOWmdnRUFnaUZ3cGxlenJUVGFEUUlDZ3BDY0hDd1I3MmRDSmx0S0ZPSUVFSUlJWVFRUWdnaGhKQlpUaWFUWWUzYXRjakx5ME41ZVRscWFtcFFWMWRubGEwakVva1FGaGFHaElRRXBLV2xUYnEvaTdzWWh2RW9HS0JVS3JGdzRVS3ZyeU00T05obW4wS2g4UHA1aURWM2V4d1JRbVlYK3MwbGhCQkNDQ0dFRUVJSUlXU09VS2xVV0x4NE1SWXZYZ3dBR0JrWndjaklDQ1FTaWRkS3BSRkNDTGx6VVZDSUVFSUlJWVFRUWdnaGhCQXZZMW5XS290bnVsQXdpSkRwWnpLWkFJeG14eEV5MTFGUlRVSUlJWVFRUWdnaGhCQkN2R3lPdHZFbWhCQnloNk9nRUNHRUVFSUlJWVFRUWdnaFhpWVdpMmQ2Q1lRUUx6R1pUSHdQTGNvV0luTWRCWVVJSVlRUVFnZ2hoQkJDQ1BFeXBWSkpGNDhKdVFPWXpXYm85WG9JQkFLSVJDTDZ2U1p6SGdXRkNDR0VFRUlJSVlRUVFnanhNaDhmSCtyMVE4Z2R3R0F3Z09NNHNDd0xzVmdNZ1lBdXFaTzVqVDdCaEJCQ0NDR0VFRUlJSVlSTWcrRGdZTW9xSUdRT014cU4wR3ExWUZrV1BqNCtFSWxFTTcwa1FxYU1na0tFRUVJSUlZUVFRZ2doaEhnWnd6QmdXUmFob2FFQVJrdFFFVUxtaHJHU2NScU5Ca0toRUFxRkFuNStmbUJabGdLOVpNNmpvQkFoaEJCQ0NDR0VFRUlJSWROQUlCQkFJcEVnSUNBQVpyTVpScU1SSE1lQjQ3aVpYaG9oWkFLTzQyQXltV0F3R0tEUmFLRFQ2U0FTaWFCUUtCQVFFQUNKUkVLbDQ4Z2RnWjNwQlJCQ0NDR0VFRUlJSVlRUWNxZGlXUlpLcFJJaWtRZ0RBd01ZR2hyaWcwT1VQVVRJN0RPVzVUZFdNczdYMXhkU3FSUXNTNWZTeVoyQlBzbUVFRUlJSVlRUVFnZ2hoRXdqbG1VaGw4c2hGb3ZoNStjSHZWNFBnOEVBazhsRWdTRkNaaEdHWVNBVUNpRVNpU0FXaXlFU2ljQ3lMR1VJa1RzS0JZVUlJWVFRUWdnaGhCQkNDSmxtQW9HQXY4QXNsVXBoTnBzcElFVElMTVF3ak0xL2hOeEpLQ2owT2VZcmtrUEFNT2pUYTJaNktUd0JHSENZRy84Z1lnQ0lCQ3owbkhGU3g3T01BRVl6MVJBbWhIZ3VTaDZJTm0wZlRGNzhEaEZnL0IrNWMrVjdtQkJDQ0NHRWtMbUdMakFUUWdpWmFSUVUraHpiSHIwWTJ5THpvT2VNYU5mMTQ1c0ZyemtjcXhMSnNEb2tBNGRhcmszYnhjSlVWUVMrbWJvUmY2bzZocUwreG1rNWg3Y0VpbjN3YjJtYndZSERmeFcvTjZuZ3pndVpPekRDR2ZCNjNSbTBhdnVtdEI2V0VjSm9OazFwRGtKdWg2V0J5VmdXbElKcmZYVzQzbGVIUVhvZW54d0FBQ0FBU1VSQlZJUFdvK05WSWhtZVM5K0NtLzNOS0Jsb1JNVmcyN1I5OWdWZzhKTjVqNkM0dnhINVhSVm9ITzUyT3Y2L2N4NkdEeXNGQU95clA0Y3J2VFUyWXhSQ0NUU21rU212NjhWNWo0SmxoQ2pxYjhBZnE0NWh3REE4cFRrQjRNWDV1NUdpREFjQS9MRG9iWlFNTkUxNVRrOGwrb1RpUDdNZjRyZi91K1FEVktuYmJ2czZDQ0dFRUVJSUlZUVFRdTVVRkJTNncrVDR4U0EzSUFFMyt1cHhjNkRaYVJaTHREd1FBQ0FXT1A4WUNNRGd1ZlF0eVBhTndlcVFEUHl1OGdnYU5GMWVYYmRZd09JYktmY2pYT3FISDJmdndpZHRoZmhMOVhHdm5zTmI1RUl4ZnBYN0pIeEZjZ0RBTjFNMzRsZmxIM3MweDEzQmFaanZId2NBeUF0SXhHOHFQc0hacnJKSnJXZGRhRFllaTErSi95cCtEM1dhemtuTlFlWU9FU09jNlNYWVpYQXpNSE5QV0RieUFoS3dLaVFkZXM2SXB5Kys0bEdRWkVsZ01ySjlZNUR0R3dOZ09YNVJlaEFYZTZvbXVXcm41dm5ISWwwVmlYUlZKSGJGTE1OdktnN2pWR2Vwdy9HeGlpQW9XUmtBUUNtUzJqeS9JU3dIVDhTdnd0OXJUK0ZFUjhtazE1WG1HOGtIbjVLVjRSajBRa0FJQU15eklEdEl5QWo0OXhBWXphZ2toQkJDQ0NHRUVFSUlJZDVEUWFFN3pLYUlYQ3dPVE1LMnlEejA2b2Z3cFV0L2RwalpFeVVQNEI4M2FoemZBWDkzYU1hdEM3Q2pkM0cvdE9BSnZOOTBFZTgyWHZSYTZhTEg0dTVDaE15ZjMyNGQ3dlhLdk5OaDJLVEgzdnB6K0ZyeUJnQ2pBWjQrdlFhdjFwNTA2M2lGVUlLbkU5YncyejE2TlFyc1pCUzQ0OXRwbTdFeU9BMEE4TDNNYmZqMnRkZWhNZHBlWUY4WG1vM2NnUGhKbmNOZHY2MzhCRHFUd2U1emdSSWxYbHJ3aEVmelBYUHhGYnVmM1YvbjdvRlVLUEpvcnRxaFR2eXk3RU9YNDJiN09rV01FTy9jOVc4ZXpYbTdQSGY5bjZnWjZuQTZ4b2VWOHNGUUFMalFYZWx4MXN6U29HVCs4YkJwQkZkN2F6MWJxQWRXQnFmemovV2NFVmQ2UFBrOXRTNEhrYXFNd0plUzdnSExDUEZzeW4yNEt6Z052NnY4WkZMbE8vTUNFdmpIK1YzbHN5Q1VRd2doaEJCQ0NDR0VFRUxtQ2dvS09lRXJraU5XRVl3d3FTL2tyQVJDUmdDTlVZZE8zU0NxMUcxUUczVXp2VVFyU2xhR1hJdUxoV2M2eXh3R2hNUUNGc0VTWDM3YldWbWtFeDAzb1dDbGVESitGVmhHQ0pZUjRPR1k1Y2dMU01UTDVSOVB1ZlRad29BRWJJNWN5RzlmNzZ2SHg2M1hyTVpzajFxRVhiSExwM1NlaVJxR3V2QzlHL3NtZGV5bjdVV0lrUWZ5Njk0U3VSQzFReDFPc3dqR1BKTzRGdjVpQlFEQVpPYndjdGtoREp2MGsxckhwWjRxUGlnVUl2SEZOMUx1eDR1bEIyekd4ZnVFWUZsUXlxVE80YTVYcWo2RkR2YURRa0l3OEx1VldUVlZZVEkvU0FXZUJWdmNMVkUyVjlZNVZ5MFBTckhLL1Bpa3RkQ2o0eFZDQ1hMOFl2bnRDOTFWMDFZNmptV0VXR0lSZ0hJdmdPVzRMcmphcUVYTGNDOWlGY0VBZ0FYK2NmanR3cWZ3U3RVeG5PK3U5R2h0U3dMSDEzVzJxOXlqWTUyaTZCSWhoQkJDQ0NHRUVFTElIWStDUWhQSWhXTGNHejRQSzRMVGtPZ1Q2bkNjR2NDTnZucnNiNzQ4YS9yZnJBNUo1eSs0Y2pEalNKdmpDNjZSc2dDcnk1Zk9Nb1VBNEtPV0FwUU9OT081OUMwSWsvb0JHTTBhZWpuM1NmeXQ1aVErYlMrYTFKb2paUUg0ZHRwbXZzSDVnR0VZdjYwNGJET09GUWc5dnNEdWlzUkJGb2VJRVVMb1JzbWl0eHJQSTgwM0VraytZVGpXZmdOWGUydGRyakhIUHhaclFqUDU3ZmVhTHFKQjArWHlPSk9aczF1ZUs3K3JBZ3Y5RS9nNUZ3Y21ZVk5FTGc1TkNLb1p6Q2JvT1BzQkcwOEpHY0dVU3BoeE1LTnV5TGJNbllCaEVLOEltY3JTdkdvMnJ0Tms1dkIyNDNtUGpza0xTT1MveXk3MlZEa3MvUmdxOWNQZElSa0FnQlp0TDg1NUdHem8xUSs1SExNdUxKdC9YRFBVZ1FwMXEwZm5XQnlVWkJWVU90VngwNlBqUFpFWGtBQzVVTXh2SDI4dmRubU0wS0paN01SU2JLM2FQanhmdUJkZlNyb0g2MEpIM3djZlZvcnZwbS9GMGJZYitGdk5DYmRLOEtXcUl2aXN5czZSQVZSNnM5L09MT3gxS3hhd1h2bnVkL1FkU2dnaGhCQkNDQ0dFRVBKNVEwRWhDd3BXZ3I4cy9qTGtRb25Mc1F5QStmNXhtTzhmaDJQdFJmaHoxYWNPczNKdWwzc3NMcmhlNjYxRGgyN0E0ZGhFcFhYQXE5cEYyU2RnOUNMdXQ2KzlqbStrM28rbHQrNVVsd2hFK0ZyeUJzUXBndkhYbXM4OFdxOUNLTUVQTXJmekYxNDVtUEcvRllmUjc2WCtHSlAxZk1ZMnEvSk03dGdRTmc4Ynd1WjVmSzZIWTViajRSalhHVkJYZTJ2eDA1c2YySDN1cnpXZkljc3ZHc0VTRlFCZ1Q4SnEzQnhvUXIzRnhmL1hhay9odGRwVE5zZEtoU0tISmQ4bVloa2g3bytZandlamwvRDlsSURSQzlOdk4xeUEydWhlbG91ZU0rSzU2LyswMmE4UVN2REc4bWZkbW1QTXN3Vi9SN2R1ME81ekN3TGk4WHo2Vm8vbXN6UWIxOG5CakxjYVBBc0srWWtVNDBHaDdpcWNkcERObHVNWE94NFVHdTcxK0R5dXhNaURrS3dNNTdjL2JMbnE4UnozaEk1L3g3WHIrbEV5ME9TVnRkbHpkMmlHeCtjU1lEeGd4Wmx0L3g3b09TUCtVSGtVTi91YjhOWGtEWHcvdDN2RDV5RlJHWXFmbHg1RXo0amE2VG5XV2dTVnBRSXhmamJ2VVpmckd2TldRLzZzdVluQlhUL0szdW1WZVlyNkcvQ2Z4ZTk2WlM1Q0NDR0VFRUlJSVlTUXVZeUNRaFpFak5BbUlLVG5qT2czYURCaU1zS0hsZkpsdnl4dENNdUJUQ2pDeStXSGJ0ZFNiYVNySWhGM3F5d1JBSHpTZXQzcCtHUmxHUCs0VDY5eGVTRnlqTmFreHk5S0QrS1IyT1hZRmJNY0RBQWRaL0E0VTBncUVPR0ZyQjFXZllSZXJUbUp3cjU2dStNUHRWekQ2UTdYcGRrOGNhZmNOYTQxNmZIN3lpUDRVZll1TUJqOUhIOG5iVE8rYy8yZjBITkdoOGN0Q1V6Q3Q5TTI0MFRIVFh6UWRBbGRJL2FERmdJd1dCT2FpVWRpVnlCSW91VDM5K2sxZUxmeEFqNXRMNExSUzcybFBLVTNHUnhtUUJtY3ZQYmJiYTZzMDV2RUFwYlBBQVNBRGVFNS9PTUJ3ekFLbkdUV21RR01USGkvd3FWK3lQU040cmVMK2hzUUl3L3lhRTJEaG1HM2dzNmhVbDhzQ2t6aXQ5M0pFZ0pHczhqR09PdTNkcXF6RkMzYVhudy9ZenYvTnlWVTZnZVJpd3hGc1lERmlxQTBmbHNsa2tFbGluUnJiYVBqblpkR1pHWmpxaEFoaEJCQ0NDR0VFRUlJOFNvS0N0bWhOdXB3dkwwSTU3c3FVVHZVWVpVQnBHUmxXQkdjZ29kalYxajFIbGtabkk1TDNkWEk3NjZZaVNYanZ2RDUvT04yWFQrdTlkVTVIWi9rTTM3SGZ0VWt5Zys5MVhBZTlVTmRlRGIxZnZ5MjRyQlZWb29yRW9FSVA4eDZFT21xOFl1Wng5cHYySlE4c3pSczBrKzY3NDZuNm9ZNklSYTRYeDVOS2hRajVWWUdoTmFrZC9oK0ppdkRJYnVWRlZXcGJvUE9nOWRqcjR5WnBhTCtSaHhydTRGN3cwZXpsYUxrZ2RnVHY5cGg5bGFZMUJmL2xyWUpZZ0dMKzhMbllWMVlOazUxM01SN1RSZXRNc3lXQjZWZ2Q5eGRpSlFGOFB2VVJpMCthTHFNdzYzWG5RYWRwb3Rsb0dHbXMvT2NtU3ZybkM2L3ozdWF6MTZieUZja3h4dkxIR2RicVkxYVBIbmhEMWI3MWxzRWxZREpaZWNkYUw2Q2Y5U2Rkamx1YzBRdS8vUFRjUVljYmJ2aDF2eXN4ZmVHeVVYUXVVcmRqdWNMMzhBTG1Uc1Fvd2pDUzJVZm90MUpkaWN3V241UHdick9aSFZsZCt4ZFNMSzRNV0JNbEh6ODkvekorTlVZY3RJM3IxK3Z3VzhyUDVueVdseFJHM1ZPQTJ5ZXpFTUlJWVFRUWdnaGhCQkNLQ2hraFlNWkg3VVVZRi85T1lkMzlhdU5XaHhwdTRITFBUWDRud1dQSTFEc3d6KzNPWExoakFTRlZDSVpsZ2VuOE51dW1yZUxHQ0ZpRk9OMzJFKzJKOFhGbmlxVVhHNXlldUZ3b3RHQTBBNWtXTnp4WDlqZmdMOVVlMVo2YmpydGF6aG5zeTlHSG9UR1lmdDlsK0lWd1hnNWR3K0EwYjRoamtvVXZiVGdDYjZNMTUrcWpxSE9UaUF0UU93RHFWQ0VWbTJmeCt0K3JlNFVGZ1lrOE5rODk0YlB3MGN0VisxZWFHN1hEZURIeGUvaDRkamxtT2NYQzVZUllGMVlOdGFFWnVKVVp5a0srK3F4UFdveEVuekdlK2NNbS9UNHNQa3FEclpjY2J2a25MY0p3UEFsdHdETTJEcGN1UjNyM0JLNUVFcFc1bktjNWNYLzVVRXBWZ0UrU3lIUzhRQk9sRHdRdTJQdmNqazNCODdyWmVic1lSa2gxb1JtVFhrZW94dlpnVEtoMktvVTUvSDJZcmUrNHdSZ3JBS0JSczUxSUtON1JJM3ZGKzVEbGwrTXk3SnVBakRZRnBYSGI3OVllZ0JYZTJvQUFOdWpGK1B4dUpVQWdEY2I4dkZlNDBXN2M0d0ZKNU9VWVZqZ0grZjBmTWwyZ2thV0hHVVdldHVMTi9lamJMRGx0cHlMRUVJSUlZUVFRZ2doNVBPQWdrSVdCZzFhdkZwNzBxMnh2Zm9oN0tzL2gyZFQ3dVAzcGFvaUlCYXd0ejE3SWxrWkRwWVp2MFA5Z2FoRjJCeVo2M0M4Z0JGWU5XdmZHcG5IWjVoNDI3OWMvaXQvSVRKQTdJTWZaRzduQXlNQWNIT2dDUy9lM0c5MUp6Z0R6SnE4Q2diQVY1TFdZMTFZTmw0dS94am51eXVuN1Z3c0k4Uy9aMnhEakNJSWY2cytnZU1kN3BXc0dxTXpHZkJLMVRIOE1PdEJkSTBNNHRmbGg1eG1IcFFOdHVCSHhlOGlWUldCUjJKWFlMNWZMSVNNQVBlRVp1RWVpd3Z3STV3QmgxdXY0NE9teXg0RkFLZERtTXlQZjJ3MG16QnNISm5CMVRoMk85YTVNV0lCd3FSK3JnZGFXQnlZaE1VV1pkRWNpWkQ1WTJmTVVwZmpKdFBqYURMV2htWmFaV1o2MG5mTVZ5VG5Relh1QkdyV2grWHdHWDBtTTRjUG05M3JmU1FXV3Y4NWRmZnZnSTR6NEdwdmpjdHhLNExURUNMeEJRQzA2ZnB4cGFlYS81NDBXM3hqbW1IK1hHYW1FVUlJSVlRUVFnZ2hoQkQzVUZCb0NpWmV5R01BQklnVkxrc0FlZHZFTGhEMitoNDVveExKQUxqT09KaUtSSjlRdkpDNXcycHRaWU10K0VuSkIxWVhUNWNGcFdCNzFHTDhzZXFvUnlYcHBzdWUrTlY4d093NzZWc2dMRCtFczEzbDAzS3VMeWZkdzVlaCszckt2ZENZZExqUVhlWFJITmY2NnZCSzFhYzQxMVZtVTI1UEloRFo3UmpTTU5TRlg5dzhnRlJWQkI2T1hXNVYxZzhBcnZYVzRVaHJJWXljeVdFUEdHRDBJdmgwWDR4T1UwWHdqMXVHZTJmdHhlL2J2VTVIbVkzQWFHYWc4RllRMkdBMk9TekZaWm5keE1Ic05Lamg2TFBreUorcmorT1lpeEpzcTBMUzhjM1VqVGI3R1FBUFJDL210MjhPTk9NL2l0NXkrOXh2ci9nVy83cGNaUXF4ak5BcW9INit1OEx0akJqSmhOOE5iOTRjd0RJQzdJNWJ3VzkvM0ZJd3BVL1VIeXFQUUhvcjhHWHAzek8ySVZvZUNBQjR1ZnhqMUU0b1c2bGdKZmpGL01lbWNHWkNDQ0dFRUVJSUlZUVFNdE1vS0RRRmd3WXRqR2JPS3V2RzZJWGVCM2VhQUxFUGZqYnZVYXR5V2hXRHJmaXZrdmVzTG1hempCQjc0bGNqVk9xTGx4WThnZityT1lFamJjNUw0VTIzZ3kxWHNTUW9HV0ZTUHdqQTRGdHBtOENaelY0dkU3Z2xjaUhXaDQzM1REblpjZFBqZ05DWVkrMzJMNzcvZGNtWDNTbzNOdEd5b0JRc0MwcHhPZTUvS3c3amRHZXB4L043WWxWSUJ2KzRaS0JwV3M4MUZiZDduWS9sLzlaaDRPbGZrdGJ6Z2MwL1ZCNTErRFBLOFl2Rmo3TjNBZ0N1OXRUZ3hkSUREcy8zZjB2K3hhcDBwaXZ1Wks4NGVuWjVjQ3JDTFRLaTNtbjBMRE5KYVBIOWJPQ2NCNFUyUmVaYTlVSDZxS1VBd0dqQTdHOUx2K3IwMklsQnN1OW5icDlTTDV6VG5hVjRyZmJVNkxvaWN2bXNzRUdERmlmYVN5WTlMd0QwNklmczdyZGNiNGR1QUMzYVhxdm5KL1A5UVFnaGhCQkNDQ0dFRUVKbUZ3b0tUWUdJRVZvRmhBeG1FL3IxbXR1K2p1TCtKdnpyMVZmZEdpc1RpdkdMQlkveHZTLzJOMS9CWisyZWxTbnpCQWN6ZXZWRHFGUzNJY3MzR2dCd3VhY2F2eXIvMk9aTyttMVJlUWlWanBaSEVqSUMxR3M2YmVhNzNmcjBHdnl3NkczOGJONmpDSmFvK01EUVNLblJyWkpQN2xnWm5JNm5FdGJ3MjBYOWpmaEQxVkd2ekQwYnNZd0FPeXd5UDhaWUJnM3RTVmRGWXA1ZkxMOTl3VVVwUDhzQXJjeE9Wb1FyYzJXZGR6SUJHRHdTczV6ZnJoaHNkZGw3eDJZT3E2Qzk0NkNRZ3BYZ29lZ2xWdnQ2UjhhREo1Ymw2OXloWktVZWpiZFpqMUFDWVBROTJCaTVnTjkvc09XSzA4eXdxUkF3NDZFdHM1ZXkyNXhsRjlvejhmZExMR0E5bmdNWURUS09UTlA3UkFnaGhCQkNDQ0dFRURLWFVWQm9DdEo5cmN0c2xRMDB6MGltMEFobnNMbWoyNUVWUWFsV3pkRFBkcGE2ZmV4VS9MUHVESDR4L3pFY2FTdkVYNnMvczhrYUNKSDRZbGZNTW43N1ZHY3B5Z2RicDMxZDd1Z2VVZVAvRmIyTm44OS9ETDRpT1ZoR2dHMVJlVjRKQ29WTC9mQ04xUHY1bjBqTlVBZCtVWHBnU2hrR3JwZ0JmTko2M2VIeklWSmY1QVVrQUFDYWhudFE3T1FpZkxwdkpPSVZJUjZkbjJXRWVDSnVsVWZIS0ZrcHZtRlJXcXhPMDRtYkE4MU9qeG5Rai9lZGlaSUhZblZJQmk1MlY4Rm9Ob0VCQTRtQWhWaklvczlCSUhldXJQTk9kbC9FZkVUZEttY0dBRzk1bUNVRVdHZndPTXNVMmhtekRENVRET1JNQnc1bWZMUGdOV3lNV0lCMVlUazQzT0w0ZDNlcUxQODJjT2FwQjRYOFJITDhmZW5YcGpUSGoyNWxyM2xLYmRUaXlRdC9tTks1Q1NHRUVFSUlJWVFRUXU1RUZCU2Fnb2NtTkdML3VPWGFESzNFZlpaTjV2djBHdFRkcHI0OWxlbzIvT1RtQnlqb3JiWDcvTDhrcitmdkVCODI2ZkdQVzJXVFpvdDIzUUQrdStSOS9DVG5FUlFQTk9LbHNvKzhNbSticmg5L3J2b1VYMGxlanpadEgzNWMvSjVOTDZDSnBFSVIxb1ptT1h4ZWJ6TGllSWZqN0M4enpQaHJ6V2NPbjg4TFNPQ0RRaFdEclU3SGZpRit0Y2RCSVUvNWllVDRqNndIRVhZcml3d0FYcTA1NmZLNHB1RnVEQmwxOEdHbFlBQjhLM1Vqa0dvOXBrcmRodWNMOTM2dTFqbFhLRmdKSG9rZDc2TnpyYThPaFgzMUhzMWhtY2tKT000VUNwSDRZbFBFQXJ2UEFhT0JtYWN1L3RIcHVlYjV4NDMrN0c3NTRxVS93V1RtOEtmRlgrTDdEZjJ0NWdUT3VkbVRiTVFpazFKbk11Q0Rwc3ZZMzNSNVdydFRDUVZDL2pGSHBWQUpJWVFRUWdnaGhCQkM3a2dVRkpvRW1WQ01mMGxhajJ6ZkdIN2YyYTR5WFBGU09iSHBJZ0NEaGJjdTlnTkFRWi85QU0xMGNSUVFXaCtXZ3dYK2NmejJQK3ZPb044d21qM3huYlROQ0pRb3AzMXRQeTg5Z0VHRDF1bVltcUVPZk8vR1BqUnB1bDMyUi9IRThZNWl0R2g3MGE3cmg5cm9mQTBBb0dKbCtGTGlQUTZmVnh1MVRvTkNNMDNQR2ZIZkplL2I3SmNLUlhnaGM0ZlZ2aVdCU2ZoeTBqb0VXUFN2T2RoeTFhMCtQVVl6aHcrYUx1SEorTlVPeDlRNUtWRTRWOVk1dGlaSG1SMldQWFZFak5CaEtTNnhSVUJBd0RCT1MzWk43Sjh6SFFMRlNyUnIrNkZVaHNGbzV0d0tzRTBrWklSVzI0NHloYjZZdEJic2hMRVRqWDBuT1dMNW5taE5lcjV2aitWUFpkZzA0bkllWjZZeklBUUFRb3Z5Y1NZdlpBcE5OR1RVVFdzMnJVVEFVZ2xHUWdnaGhCQkNDQ0dFRUJjb0tPUUdxVUFFbFVpT0tIa0FGdmpIWVhWb2hsWEQ3ZE9kcGZoZDVaRVpYS0Y3RmdURVE4RksrTzFydlhVenVKcFJJUkpmUEpWd043OWQxTitJSTIyRi9IYVNNb3h2c0Q2ZFJJd1FBakQ0OWNJOUhoOXIyUU1qV2g2STN5ejhndDF4bHEvaitZeHROajJWM1BGdkJmL3crSmpaaG9QWmJyQmtySWVLcFVTZk1LdEFTMzUzQlY2dlBlMzJ1ZlkzWDRIV1pNQ21pQVdJa0FmdzViRTRtR0hrVEtoU3Q4LzVkUUxBM3VYZmNPczhYMCs1RjE5UHVkZmx1THlBUkx5NTRwdHV6VGxkR29lNzhYemhHMWdhbUl3SXVUOWF0TDJRQ0VUWUdwV0hBMDJYWVhEU0gyaU1UYWFRbmFEUW10Qk1MQXBJblBKNmxhTHh2d2xEUnQyVTV4dmpLNUxqMjJtYm5JNEp0c2hPV3h1YXhmZHZzNmVndHc0ZnRseTErNXhsWUd3NlNsaitzdXdqRlBVM2VIM2VNVnNpRitKcGkvNXNoQkJDQ0NHRUVFSUlJY1FXQllYc0NKR284T2ZGWDNZNXJtYW9BMjgzbkovMUdVSmoxb1JtV20wUEdvWVJyd2oyMnZ6dHVnRm9YWlErc3lSa0JIZ3VmVE4vWjdmV3BNZnZaemk0RmlNUG10THhZZ0hyMWh4VENYU3BqVHE4Vm1jZGNBaVJxTERSU2ZrclN3d1lmTUZKVmtxb2JIeHR5Y293cDJNei9SeGZmUGFHZlEzbjRDdVdZME5ZRGc2M1hzZmZhazU0bktWMXBLMlFEelFLd0hnMXkydXVyWE11dXRoVEJmUUFzWXBnUEplK0JWR3lBTVRJQS9HcjhvOWRIaXVZRUJTYUdFanlGeXZ3VE1KYWZydFYyNGNJbWYrazFxbXlDQXFwRGQ0TENra0VMSEw4WXQwZUh5YjFjL3I5MHFrYmRQaWNaWUI3T3Z1YUVVSUlJWVFRUWdnaGhKQ1pRMEdoU1RDYU9SeHJ1NEVUSFNXb0dlcVk2ZVc0UlNHVTJOd04vNU9jUjd4NmpwL2UvQUJYSFpTSXMrY0xDWGNqV1JuT2IzL1NXb2l1RWVzTGxxOVVmUXFaMEhFWkswZlNWWkhZRnJXSTMvNUw5WEgwM2lyblpNOVk2VGdkWi9ENFhMZWIxcVRId2VZclZ2dlNWWkVlQklWZzlkNDRFNnNJUnF3WEE0ZVQ4ZWVxVDNHMnM4eXRVbXl1VEdlZ1pTYlgrZWZxNHpEZnhpRFNFM0dyckxJT2I0YzFvWm1Ja2dVQUFPNEtUa1B6Y0MvZWJqenY5QmhXTUNFb05DRlQ2T3ZKOS9Ldnd3emdqMVZISi8yOUdDa0w1QjkzNkFZbU5jZE1zd3dLT2VxL1JBZ2hoQkJDQ0NHRUVFTG1OZ29LVFFMTENMQXhZZ0UyUml4QTU4Z0EzbSs4aE9QdHhiUDZ6djY3UXRLc0x2ak50TFdoV2RnY2tXdTFUOGZaWmhsTnR0U1FhTUpyTGVwdlJJdTIxK1Z4aitiL1psTG5JOU1qVlJXQmI2VnU5TnA4YW9NT3p4ZSs0Ylg1eHN6RU92djBHdjV6ZnF6dHhtMzkvbGtYbGcxL3NRODRON05KblBVeXNoemp6QnQxWjVDaGlrS3lNZ3dBOEhEc2N0UnJ1bkNwcDhydE9RMFdKUnNYK01kWjlWajdwUFU2eWdaYW5LN0JtV2pGZUZDb2ViaG4wdk5NMURreTZQSjdhV3RVSGg2TlhRRUFlS2Z4QXZZM1hYWTQxbEZQSHdFWXE3OFJqdm92RVVJSUlZUVFRZ2doaEpDNWJmWkVDV2FSZnNNdy9xdmtQUUNqcGJZa1FoRVVRZ25DWmY1SVVJWWl5emVhNzFVUkl2SEZWNU0zWUhsd0tuNVoraUUwcHBHWlhMcERteXdDTUZxVG5pL1paalNia045Vk1hazVJMlQrVnBrK2VqY3ZJbWI1UnVPcnllc25kVTR5ZFJ6TStNS0ZQenA4ZnI1L0hOL0Q1SFJuS2Y1V2M5TGgyRWZqVnVEKzhQbGVYK01ZaVVEazFaNVNDbGJydGJrc3pjUTZmM0RqVGErZHoxUGZ2ZTVaWU8yWnhMVjRKbkd0NjRGT0dNMGNYaXI3Q0MvblBna0ZLd0VENEZ1cEcvRjg0UnRvY2hDRUVVN3NLV1NSL1ZLdjZRSUhNd1JnMEs3cnh6L3J6a3g2YlN3alFMakZ6OS9SZWliTFZRYWo1ZXN5bWsxT3h6K1h0Z1U1L2pFdXovbTd2S2NCbTBBand6OEtsQ2p4K3JLdkF3Q2FoM3RuOVBOSUNDR0VFRUlJSVlRUVF0eEhRU0U3OUp3UjEvdnFIVDZ2WUNYWUZya0kyNk1YOFkyNTUvbkY0dm1NcmZoeDhYdXpMbU5vdm44Y291WGpkN0VmYUw2Q0JmN3hTRk5GZ0dXRU9OUjZIVlhxTm8vbi9YSDJUdjV4aDI0QUpmMk5MbytKVjRUZys1bmJyUnFhazl0UGJYUWNkTkJhQkRZTm5NbnBXTDFwOXBmYnUxUGRIejRmL21LZm1WNEczbTI4WU5Pclo3cDBqZ3pnZDVWSDhMMk1iUUFBcVZDRTcyZHV4M2V1dlc2M254a3JzUDZlc1F4YzkrazFLT3B2UkpadkZGNHErd2c2emdDQlJkRERFOG5LY0tzQVZJT21hMUx6M0E1eVZnSWxLM001VHNsS25UNHZBTVBQYzd0TENSSkNDQ0dFRUVJSUlZU1F5YU9nMENSb2pDUFkxM0FPSlFPTitHSFdnM3lBSThjdkZ1dkRjM0MwN2NZTXI5RGFsc2lGL09NUnpzRDM3a2xUUlFBQU5rVXN3UDlXZUJZVVNsVkdXRFUvUDlCODJXVXdMRjRSakIvbjdJVDhWcFlTQnpQTVpyUE4zZnl6VGJ3aUJGOUlXSDFiei9sNjNaazUwNjlxT3BYME4rTHg4NzhEQUN3SlNzYXpLZmNCQUpxMXZmamU5YjF1emZHam5KMUk4aGt0T1ZhdG5wNzNkQ2JXdVNGOEh1Sm11TjhUQUJ4c3ZnS0R5WGxRYU5pa2g5NmlkSnM5WW9FUWNxSHI0TUtsbmlwODNGS0F6YmUrMThLbGZuZzI1WDc4VDlsQm03RWlnZVB5Y1FCd3ByTVVWM3FxcC95N050OC9qbjg4YU5DaWNiaDdTdlBaNHk5VzRFdUo5d0FBYW9jNjhWN1RSYmVPMnhHOW1QOWN2Vlo3Q3B5WmMvaGRiUmtVTXdOdTk2bml6TFByUmdoQ0NDR0VFRUlJSVlRUTRoZ0ZoYWFncUw4Ukh6UmR4cTZZWmZ5K0xaRUxaMVZRS05FbkZMbis4ZnoyWiswbFVCdTF5Tytxd0RNSmE2RmdKVmdlbklwOTllZlFPVExvOXJ4UHhLL2tIL2ZwTlRqZVh1SjBmSW95SFArUjlhRFYzZWV2VkI3RGt3bXIzTHByZlNZcFJUS3JBTmp0b0JMTjd2ZGtLcVFDRWZhdmZNNnRzUnpNZkVuRy9LNEtmRG5wSGtnRUlrVEpBaEFsRDBTRnV0WHA4ZkdLRVA2Q09EQWF3TGpUMWprWHZGNTMydVgzNHVxUURMZjdNdjJqN2d6bSs4Y2g2bFlHNUxLZ1pHeUpYSWlQV2dxc3hva1k2ejl4eGdrbExzOTJsam5zc2VPSmVmN2ozdy9GYm1STVRvWmNLTUd5b0JRQWdGUW9CcHJjT3k1ZEZZVzhXNzJUM20yOGdKL2MvTUR1dUVkaWwrUGhtT1g4ZG1GZlBWOUcxVnZFQXRlOXBhYUNuZVUzR0JCQ0NDR0VFRUlJSVlUTUJoUVVtcUpqN1VWV1FhRklXUUFDeFQ3bzBRL040S3JHUFI0M0hyemhZTWFITFZjQmpKYklPOWh5RmJ0alYwREVDUEdWNVBYNDc1TDMzWnB6WThRQ1pQcEc4OXV2MVoyeTZta3hVWm9xQWovTzNtWFZ4UHlOK3JNNDNsR01KeE5XZWZxU3lCUXhZUEQxNUhzZFBoOGtVZktQMDMwam5ZNU5Wb1k1Zk03YlJqZ0RMdmZVWUdWd0dnQmdVMlF1S3NxZEIxdTJSeS9pSDlkcnVuQ2p2MkZhMXdqY3ZuVis5L28vd1V5eTNKazMzYTdTY1phTVpoTitWM2tFTDg3ZnpXZTNQQm0vQ2lYOWphaXpLTjAyTVZOb1lyYVNOd0pDZ1dJZnE5NXFSYmZoTXpZZExGOERBT1Q0eFVESlNxRTI2cngyamhjeWQzaHRMa0lJSVlRUVFnZ2hoQkF5T1JRVW1xS2VFVFhVUnExVnRrdVFSRFVyZ2tJWnZsRldaWTB1ZEZlaVF6ZkFieDlzdm9JTllUa0lraWlSNngrUHU0TFRjSzZyM09tY1lWSS9QQkUvSHNpNTNsZVBNNTFsVG8vcDF3OURaQkVRK3JEbEt0NXZ1dVRweTVrVldyVjkrTTYxMTZkbDdsL2xQb2tJbWYrMHpHMkpBYkF1TE51dHNaR3lBRVRLQXJ4MDFsRW1NMmUzWjVlUUVXQ0J4ZWZWbnNPdDEvaGd5MTNCYVRqWWZNVmg2YTlrWlRqdUNrN250L2ZXbjcyRDF1bWRnTVpjVnFsdXcwZk5WN0V0YWpTZ3hqSkNiSXRhaFArdE9NeVBzUXhFQTdaQklXOVlFNXJGQjZaTVpnNlhlcXE5Zm83cEpnQ0RWR1dFMVQ0aEk4Q0s0RlFjbVVXWnI0UVFRZ2doaEJCQ0NDRms2aWdvNUFWYWs5NHFLT1NxdDg3dHdBQjRPbUVOdjIweWMzaXI0YnpWR0QxbnhPdDFaL0R0dEUwQWdLOG1iMENqcHR0aFB3d0ZLOEVMbWR2NThqODZ6b0EvVlIxenVaWjJYVCt1OTlVaDF6OGUrNXV2NFBXNjA1TjhWVFBQREROMG5HSGE1cjVUV1dac0RKdEc4Rk03SmF3VVFnbmVXUDZzMDNuS0IxdFIxTitBSEw5WS9qUCtRdEZiTnVNRVlQQ2x4TFY4aU9kR2Z3T3U5dGJlTWVza28vWTE1R05SWUJKQ3BiNTRyK2tpM21tNFlQVzhiVkRJKzFsTmE4T3krTWZYKytvd1lCaWU5RndzSTBTWXpBL053ejNlV0pyYlVsVVJVTENqL1p6YWRRTUlrL29DQURaRjVIbzFLRFJrMUUxck1GTWlZQ0c3MWJPT0VFSUlJWVFRUWdnaGhOaEhRYUVwRW9DQm4waGh0YTl2Rm1RSjNSK3hBSWsrb2Z6MjRkYnJkaTgwbnUwcXc4cVFOQ3dLU0lSY0tNYi95M29RenhmdVJlK0UxOEF5QW53LzR3Rytod2NBL0w3aWlOdDlpRDV1S1VDTnVnUDdHczVOOGhVUmIrRmd4czZ6THp0OGZtRkFvcTFoMkFBQUlBQkpSRUZVQW42UXVSMEFjTHlqR0s5VU9nNzhQWm13R3RzaTgxeWVVMndSYk5HYnBwYXQ4VmJEZWI3SFU0WnZGTFpITGNiKzVzdFdZeDZKWGM2WHd6S2FPYnhhYzlLdHVXZjdPdjh6ZXlmU1ZCRk94OHlreC9KL2UxdUQ0bnJPaUYrWEg0SVpacnVaV0JMaGVQOGFEbWFuWlM0bkl5OGdFZUZTUDM3N1JJZnozbXF1K0lybCtOM0NwMUErMklwUDIyL2dYRmZGdEdRM1RiUWtNSWwvL0ZsN01aWUVKU0hKSnd4UjhrRGsrc2ZqV2wrZFY4N3p5N0tQcHJXODNwYkloVlkzUXhCQ0NDR0VFRUlJSVlRUVd4UVVtcUlzdjJpcnU5RUhETVBvR1ZIUDRJb0FYNUVjajhYZHhXOFBHSWJ4VmtPK3cvRy9LVCtNWCtVK2lWQ3BMd0lsU3Z3b2V5ZitxK1E5ZE45NkhTSkdpT2ZTdDFqMUVYcTc4VHp5dXl2Y1h0UDF2bnE3cGJqSXpIQjI0ZDRxWThuc0l2UE43RjRBd01jaWsyN1lwSGZyR0VmS0JsdHd2TDJZTDRIM1dOeGRLQnRzUnZuZ2FOK2VlWDZ4ZURCbUtULytyWVo4aDlsdmMyMmRFZ0hMWitxUlVkVkQ3UTZmazFpOFY5TVJYSGswZGdYL3VGYy9oQ3M5TlZPYVR5RWN6ZFpKVTBVZ1RSV0JObTAveWdaYnBqU25Ld0l3V0JXU3dXOFg5TlppMkRTQ0pKL1JmbUZQeEs5Q1lWLzlwSUo5ZXM2SWt4MDMrZTJKTnh0NFc1T21teitmZG9xL3Y0UVFRZ2doaEJCQ0NDRjNLZ29LM2FJUVNqQnNHdkhvc3BjQURIWmJCRjhBNEZKUDFZd1hBZnZYbEhzaHYzVnhFUURlcUR2cjlBSzN4alNDL3lrN2lCZm43WVpZd0NKYUhvai9tZjg0Zm5yekE3UnErL0JDNW5hcmdGQitkNFZOS2JyUGl3aFpBTjVjOGMxcG1Wc3lCeS8yKzRnc3lpWTZLUXZsSzViemp3ZW5VRjVyekt1MUp6SGZQdzVCRWlXRWpBQXZaTzdBZnhTOURaWVI0Tjh6dHZFOVhzb0dXN0MvNmJLTDJlYk9PaTkwVjZKdXFIUEs2MklGUW13SXkrRzNqN1hmZ0pHYmVsbXYyVllDVVdhUktUVFZ6SytKbGdRbUljRW5oTjkrdituU2xFdWorWWlrVnRzOUk5T2ZkYm9rS0FuKzR0RnMxMlp0TCtvMG5XalQ5bUYzN0YxUXNCTEVLWUt4UGp3SFJ5ZFJSbTdZcE1jZnFvN0M1T0o5aVpENW8xWGI1M1JNdU5RUDJYNnhPTmJ1ZUIyRi9RMG83RzlBdWlweTJvTnBoQkJDQ0NHRUVFSUlJWE1WQllWdXlmS0x4cmFvUlhpbDZoaWEzT2puSUJhd2VEYmxQcXZtM0hyTzZQVENyZ0FNMW9YbElGVVZqaFp0THo1dXVlYjF1OWMzUml4QVhrQWl2MTA5MUk3UE9vcGRIbGM3MUltZjN0eVBIMlErQUlsQUJIK3hBaitkOXdpNmRJTldKZVBPZHBYamY4c1BlWFhOY3drRGZPNHlOUVJnSUJLd0dKblFTeWxTRm1CVmRrcHQxRG1jSS9SV2p4SUE2Tk5ycHJ3bXJVbVBYMWNjd28remQ0SmxoUEJocGZoUjlrNHdBTjlUcEUrdndhL0tQL1lvdzJHMnIvT2psZ0szemhza1VVSUF4bUY1UjRWUVloVVUrbnZOS1p0ZVdmNWlCZnIxbWxrVzV2R01qQjN2TDZQanZKYzVJaGF3K0VMQzNmeDJyMzRJbjdZVlRYbGVsVVdtMnRpODAyMUg5QkwrOFluMjBmSjNPczZBdzYzWHNmTldKdHVlK05XNDBkZUFkbDIvUjNQbitNWGlYMVB1eGV0MVozQ3VxOXpxT1NFandBTlJpN0E2SkFQUjhrQThXL0IzdXlWT1E2VysrR2JxUnFTcklnRUFOVVB0ZGtzRkFxTmxHaCtQVzRsMFZTUitWM2xreXVYOENDR0VFRUlJSVlRUVF1NUVGQlN5a0s2S3hHOFdQb1hyZlhVNDBWNkNrb0VtbTZiaHZpSTVsZ1FtWTN2MElvUlo5SklBZ0RjYjh0R3VHM0E0LzVlUzF1Rys4SG44ZHE1L1BQNmo2RzJ2clQ5T0VZdzk4YXY1YlIxbndHL0tEN3Q5VWJlb3Z3RS9LZmtBTDJUdGdGUWdna1Fnc2dvSUhlOG94aDhyajg3cGk4UlRwZWVNcUZLM1RjdmN5Y3B3cTFLRW5vaVErWHQ1TmVOOFJGTDhZK25YTWNJWk1HVFFZWVF6UXNnSUVDeFY4Wmt1SE14T00xZ2laUUg4WTA4dkxEdFNPdENNMzFVZXdiZFNONEVCNENjYXovSVo0UXo0NmMwUFBDN2xPRmZXNmN6NnNCdzhsWEEzK3ZRYWZLOXdIOVJHcmNkelNBUWkvR3plb3pDYU9ielRjQjdudXNybjVPKzl3aUpqVW1jeU9CbnBtZDJ4SzZ5Ky85OXR2QUNERi9vVmpXWHNBS05sUDczZEEybWlaVUhKZkprNEhXZkFwKzNqZ2EzOXpaZXhQandIZmlJNVpFSXhua3ZmZ2gvY2VOUHRHeGtFWVBCTTRob0VTMVQ0VHRwbXJBeE93NHVsQi9qblRXWU82OEt5K2ZmeC92RDUrR3ZOWnpiejlJeW9yZDdyN1ZHTDhWTDVSM2JQK1hUQ0dyNlgzbE1KZDZPZ3Q5Ym1iemdoaEJCQ0NDR0VFRUxJNXgwRmhTWmdNQnFzeWZXUEJ6QjZZVTV0MElLREdVcFdablhSenRLQjVpczQwSHpGNGJ3Q01MZ25MTXRxWDZadk5LTGtnWGJ2anZhVW4waU9GekozV0FVVi9sejFLWnExdlI3TjA2ZlhvRW5UZzJSbG1OVitEbVkwYVhvZ1pJVFRmcUZ5TnVzYUdmUnFJTS9TNy9PZXRncEt1R3R0YUJhK21yeUIzNVlMSlY0dG56Um8wS0o3UkkwZ2lSSVNpZjBzcVJNZEpVNHZ2aVlxUS9uSExjT2VmU2FkT2ROWmhoVkJxVmhza2JFRUFJVjk5V2pRZEhrODMxeFpwejBSTW45OE9Xa2Q1dm5GQWdCa01qRittTFVEUHl4Nnh5Ykx5NVVuNDFmeEYrSy9uYllaTzJPVzRlMEd6L3FJelFiK1loLytzYmQ2ekNRcnc3QWxLby9mcmxTM1RhcTBtajFCRWhYL3VGM3JPQ2pKWURSYmFldy9IM2E4N0Z5d1JJVWN2MWlJQlVLSUJTd0NMTjREUzJJQmk2Y1MxdkRieDlwdVlNZ2kyMDlyMHVQMXV0UDRSc3I5QUlCRW4xQjhOMzByWHJ5NTM2MnN0azJSdVlpUkIvSGIxL3ZxYk1hYzdTekR6cGhsQUlDN1F6UHh6N296TmhsclJqT0hvMjAzOEVqc2NnREFzdUFVaE5UNW9uUEU5Z2FNdjlXY3dNL21QUW9BOEdHbGVDWnhEVjcrSEdlMkVrSUlJWVFRUWdnaGhOaERRYUZiSE4zOTdDdVN3OWZpenY2SmhvdzYvS1g2TTV6dEtuTTZQd2N6REp3SklxSFFhci9CQytYanhBSVdQOGpjamlDSmt0OTNvcU1FcHpwTDNaNGpSaDZFSGRHTHNUSWtuYy8rc0NRQWc2Y1M3c2JteUZ6c3JUK0hzNTFsazJvOGZydll2b0k3MDQ3b3hYZ2licFhWUGlFandQY3p0K01IaGZzOERnb0NRS09tbTc5anYxSFREV0MwWkpQbDUydU1qalBnZUhzeC9sRjcydUY4U2xabWxYSG1xUFNUcDVTc0ZGOU52dGNtMEFJQVN3S1Q4WEx1SHZ5eDZpaktCMXZkbkc5dXJITWlzWURGUTlGTHNUMTZFVmhtL1B2RlpPWlFPdERzOGU4Q0E0QVZDTURCekg4WFJNc0Q4Vno2RnV3YVhvYTNHdkp4b2J2S296bWZqRitOUjJKWHVIZ2RRcWZQVDBhU1JYQmJiWEJjM3RCZEtwRU0zMDNmeXI4dkpqT0hQMVlkYy81TmFQR2tnQkU0blQvT0o1aC8zT1lrVTIyK2Z4emVYdkV0dTgrdEQ4dkJlb3ZTZ0k1OEtmRWVCTjhLUW1tTUkzaXY4YUxObUpNZE43RTBNSm4vN09ZRkpPQzdHVnZ4Ni9KRFRqT0dBaVZLN0k0ZDc3ZlhPTnlOWTNiSzY1MnhDQXJKaFdLc0RzMndHMkE3MW40RE8yT1dRc2dJSUFDRHJWRUw4WDgxSjJ6R2xRMjI0RUozSlpZRnBRQUFWZ2FuNDFoYkVVb0dtcHk5RllRUVFnZ2hoQkJDQ0NHZkt4UVV1dVY2WHoyK2QyTWZOa2ZrSWpjZ0FYS2gyT240Vm0wZmpyY1g0ZFAyWXF1N3E1MTVwL0VDdm1CUjN1MWt4MDEwT0NrMzV3NldFZUxmTTdZaFdSbk83MnNhN3NHZnE0KzdjYXdBaXdLVGNGLzRQT1RjeWk2d2xOOWRnWkwrSmp3U3U1d1BqQVZMVlBoVzZrWThIcmNTUjlvS2NieTllRmFXNXdtWUVNQXd6K0lBMW1ROWxYQTN0a2FPWnl5MDZmb3hhQmhHcWpJQ1NsYUtYK1krZ1RmcjgvRnhTd0U0bVBIMHhUK0JBVnkrRTUwamd6amNldDFxMzB0bEgwRW1GRU1zWUNFU0NDRmdCREJ3SnZUcWgxdzJrYzhOaU9jdm9nK2I5RjdKakxzN0pBTjdFdTYyS3NVMmJCcUJBQUpJaGFQWlROSHlRTHc0YnpldTl0YmlyWVo4bDBHZXViTE9NUXlBTmFGWjJCMTNGd0luWklQY0hHakNuNnVQTyt5UEpoUTREazZZQWJ4UzlTaythaTdBRS9HcnJJSlpNZklnUEorK0RUVkRIZGhiZnhiWCsrcmRXcXRjS0hiNW5lcHRlUUdKVmoyaU9xZjRYU3NBZytmU3QvQ0JGQUI0cittaXkweXZFYzdBLzZ6akZTRU94d1ZMVk1qMGplSzN4d0t5MDJGdGFDYldoV1h6Mi9zYXpqbnNDZmI3eXFQNDVZSmcvcjFjR3BpTW44MTdGRDh2UFlCdUIyVVB2NUswam4vTndHZ0dqNzJiQ0pxMXZhalhkQ0ZPRVh4clhWbDJnMEo5ZWcwdTkxVHp3WjY3UXpMeGV0MFp1NEdwMTJwUEl5OHdFYUpiQWRLdkpLM0ROd3RlbTlVM01SQkNDQ0dFRUVJSUlZVGNUaFFVc2xBeDJJcUt3VllJR1FHaTVZR0lrZ2ZDVHlTSFJDZ0NaelpEWTlTaFQ2OUJsYm9OL1pNSWhCeHN2b0xLd1Zha3FDTFFNdHlMcTcwMVUxb3Z5d2p4dll4dGZLazdZTFRjM2M5TER6aThpNXNCa0thS3hLcVFkS3dJVG9WeVFtTnpBS2pUZE9LMTJsTW82bThFTUZyaTU5RzRGYmcvWWdGLzBUeElvc1RqY1N2eFNPeHlYTzJ0eGNYdUtsenRyWUhHT0RLbDErUU5BakJZSFpKdXRjOWIvVVFZTUpBSzdKZFE4OGJjN2hDQXdiT3A5K1B1a0F4K1g3dXVIeS9jZUJOQ1JvRC9tZjg0L01VS1NBVWlQcnZyWW5jVnJ2VFVvRTNYaDM2OTU1OWRvNWx6ZU5GNGJFMnNRQWdSSXdRckVFSmpIT0hMRE40ZG1zbVB1OUhYNFBEU3JGam8rdXNvVlJXQkw4VGZqVFJWaE5YK3h1RnUvUHptQVpnQmZDdHRJMUtWNDgvbkJTUWdMeUFCUmYyTk9OWitBNWU2cTJDMEU4aWFLK3NjRy90NDNFckVLb0t0OXZmcE5YaXQ3aFRPZERyUFhJeVZXeDlucng5T3M3WVhMNVllUU5xdDE1SnE4Vm9TZlVMeC83SWVRdWxBTTk2b1ArdTFVb1d1S0ZrWjBsUVI2TkgvZi9idU96eXE4ODc3LzN1YWVrTUZDU0dRQUZGTU43MmFab050Y0sreDQ4U0oxODRtMmQyVVRYYVQzZXp2eVNiYjhzU2JKNXZkT0k2emNldzRkbHh3Tnk2QWpTbW1JNURvUWdVMTFMczAwdFR6KytOSWcyU05rQUNCRUh4ZTEzVXVOSFB1Yzg0OW84cDg1dnU5bTZsMXRRUU5wQzNBNHFSSlBENXVWYmY3TDdaYTVHdmpiMkphN09qQTdVTU5SYnhTdExQUDQycGN6WUZRZmZXSTZkUzVXempTVUlLN28wMmEzV3BqVkVRQzk0MWVTR2lYbnkySE8zNytkdkw0ZlJRN2EzRDV2TGo5WGp4KzgxOVhsNCs3Yno3Y1BnOXJSc3pvOW5VeWE5Z1l2akYrVGVEMjBjYlNIaUZ3VjgzZU52N2w2QnY4Yk9aRFJIU3MwVFF1S3BsZnpmNEtMeFJ1NDhQeVE5MitWNVlQbjh6YytIR0IyOXVyVHdSK2x3U3pvL3BFSUJTYUVEMkNwTkFZcWwxTlBjWnRMTThPaEVLUjlsQVdKVTRJV2cxYjVXcmt2YklEM0pVMkQ0QzBpQVRXakpqQkIrV0hlcDJEaUlpSWlJaUlpTWkxUktGUUVEN0R6K25XYWs0UDBGb2ZYUjF2S2h1d0YxQW54YVF5SzM1czRIYXIxOFUvSDE3UG1iYjZidU1jRmh2VDRrWXpOeUdUK1FtWnZhNkxWTlJheld2RnUzdXNHOUxxYy9HLytaL3dVWGsyRDJVc1lVSEMrTUErdThYR2dvVHhMRWdZajgvd2M3U3hsT05OcFp4b0xDTzN1UnpuQUszajBkV055ZE9ZR2plS1prOGJUZDQyM0Q0dkhzT0gxKzhqTmlTQ0pVbVR1cTFsMGU3ejBPQnVIWkJycDRZUDQ4K0x2elVnNTdwUWN4UEdkUXVFYWwzTi9GUE9LOVIzUE1ZZjViek1QMDY1bTlUd1lZQlpnWERieU5uY05uSjI0QmluejQzWDc4Tm4rUEZqNERmOCtMcHNmc1BvK05lUDFXTEZZYlZodDlpd1c2M212eDNoVCtmOVhlTXNBM2g4ejlQVXVsdElDNDluZXR6WkY5TDMxSnB0eHh3V1crRGFuWllrVFFwODNPNzNkTnMzS1NhVkI5SVhNek5JUmRzbmxVZDRKdS9qd0xvNS8zRG96OXlSTm9mN1JpOGt2RXQxeXZTNDBVeVBHMDJUcDQwOXRhZllXNXRIZG4wUkhzTTNaT1k1SjM0Y0Q2WXZZbHhVY3JkemV3MC83NS9KNHVXaW5ZRzFjMGFFeFdHeldHbjJ0dFBxYmNkcitMRmlJVDB5aWNmR25WMUxwdDdkZXM1cXJ4Tk5aL2hCOWtzc1NCalBsOGN1SjZWTDljM2syRFQrYmNZWE9GQlh3SXVudDFQWXk4L01GMDV2WTJ2bHVkdFp6azhjM3lQSStUdy9mbjQ0NWE3QTE1dlg4TlBtYytIeWVRUFA2L0N3MkVDVlNLZGFWelA3YWk4OGhIOXMzRXBXZDJuSlZ1MXE0aGZIMysxWDdVbE9RM0hnODJXMzJQaGl4dEkrajhsdnFTU3ZwYUxiZlZXdVJyNTE0TG56bWpmQXJQaXhnVkJvWWVKRTdobzFGMXRIRzd0R2o1UC9kN0x2TlhkS25iWDgrUEI2Zmp6dDNrQXdGRzRMNFluTUc3azE5WHBlSzluTnRxcmpKSVJFOGRpNGxZSGpuRDQzZnlqWWNzNXo3NjNONi9hY0xFNmFHSFI5dnV5R0ltcmRMWUdxdU5Valp2VGFJdlgxNGoyc1RwbEJwTjJjNjRQcGkvbTA2dGlBclNzbElpSWlJaUlpSWpLVUtSUWF3bzQwbHZCcThVNGVHTDJJZHIrSG54NTluY0xXS2dEaVE2SlluRFNSbWNNeW1CbzdpaEJyOEUrMWdmbGkyN3VsKzhrS3NoQjRWeVhPV241MjdHM0dSU1h6VU1hU2JoVktZSzVsMC9tQ05rQmxleVBmelhwK3dJTWhxOFhLc2k2aFNGLzIxSjY2cWxvSDdhdk5wNks5a1pTd1dGcTg3Zno0eVBwdWJaek90Tlh6dDFsLzVKN1I4MW1iT3F0YjROQXB3aFlDQTcrRUN3REhHa3VwZGJjQThJV01KWUhxc2phZm05MGRhOUVzU3BySTMweThoV1pQRyswK0QzYUxsWVF1TGY4S21pdXhXMndzSFQ2SlcxT3ZKek1xcGNkMXFsMU4vT2JVeGg0dHpQd1l2Rm02ajA4cWovSnd4aEpXSms4TnZBZ081cm93bmV1dVBKTzNtUS9LRHcySmVSNXJLdU9IVSs3c3NlYlgzdG84bml2NHRNY2FOTXVTSi9QQTZFV0IyejdEajhWaTZYRjhYOS8zblhiWG5tSi9YUUYzcE0zaDNsRUx1clVIbXgwL2xnTjFCYjJHUXExZVYrQnJvamY5cVRKczlicW9iRzhnSlN3T01GdGdSdHZEaVQ3SGJ6S2Y0ZWRYdVI4R0t0Zk8xMDBwMDFtWE9pdHcyK2x6OGU5SDN6cG41VnhYYjVmdVkwblN4RzV0NTg3RjZYUHo2OXlQTG1pdXdmemZZMjlqczFqNVFzWmk3aHU5SUhDLzEvRHpuOGZmbzdhWEZuQ2ZkNnE1blA4djUxWCtjY3JkM2Q1WWtCYVJ3TmlvWkxaWEhlYzdrOVlTWlE4TDdIdStZR3Nnck81TmliT1dpaTZmMDk1Q0lRUFlWblVzVUFGMFhjeElVc0xpcUFpeTlsS3J6OFhiWmZzQzZ4ckZPTUs1STIwT0wvZWpza3RFUkVSRVJFUkU1R3FuVUdpSWU2Vm9KeE9pVTNtcmRDOG51eXhVNy9IN1dEZHlGc05EWTRNZTErUnA0OU9xbzN4VW50MmpzcWd2K1MyVi9QVEk2MlJFSm5IN3lEa3NIVDZwMndMM1lMNTQreTlIMzdna2xVSWx6djZ2dFZIdmJ1V0Z3bTBEZG0yWDM5UHRlUjVJRTJOU3U3V1A2bzBmZzlkTGR2TkU1bzM4MjlFM2c2NTkwKzczOE9McEhhd3Yzc084aEhGTWl4dE5lbVFTaWFIUlJOaENDYkhaZTRRREEyVmJ4N3YzaDRmR01yL0xlalNiS25JQzFSekZyVFZZc1JEcmlDQTJ5RU4rdTJ3L295SVMrTXZNbTNvRW11MStEKytVN3VmTmtyMjArM3R2Qzlqb2NmTFVxWTJzTDk3TkhXbHp1VEZsV3JkelpkVVg4a0g1b1NFelQ0QVB6aHhrYlVkQWtkOVN5UjhLdG5DMHNUVG9lVCsvMWszWHdLbnJ0Vjh1K3F6WHVYMmUxL0R4ZXNrZVBxazh3aU1aTjdBOGVRb1d6TmFiSDE2bTlseGx6cnBBZ05DWGdwWXFuc25mZkZIZnM1OVdIbVYrUWlhejQ4Zmk4bnY0NlpHejRYdC9OSHFjL0czV0g3bHQ1R3htRE1zZ0tUU0dFS3NkUzhlM24yR1k3ZnZxWEMwY2F5cmwzZEw5VkFWcG4zYWhQSVlQaitIRDZUMzdzOWdBZm5YeUF3NDM5dDdXTFpqOGxrcStmL0FGL243eW5ZeVBOZ1BRN2RYSGVhN2dVeEpDb2hqV1pXMnJJNDBsYkt6b3VUNVFNSHRxODdoajVCemFmRzVLblhYWUxOYWcxV3M3cWs5dzg0aVpiSzgrd2VhS25LQ0JVS2QzU3crd0xuVTJNUTZ6UmVwMU1XbTlqaFVSRVJFUkVSRVJ1WlpZRE1NWWtpVVVkMjEvY3JDbmNNWExpRXppMzJjK0ZGZ0R4KzMzY3FDdWdLMVZ4OWxmbDMvT2xsSG5ZMWhJSkRlbFRHZEY4aFJTd3VMd1kvQ3ZSOTdvVndYQ0h4ZCtNN0N1MFV0Rk8zaXRlSGVmeDBUYnczaDJ3ZGV4WU1GaXNaai9kdG52TS96VXVKbzVVRmZBK3BMZGZiNVR2Uy9UNDlMNTUybjNBVkRXVnNkZjdYLzJvczdYbS8rWjgxVkdoc2NEOEpNajYzdFVsblJsczFpWkVaZmU3eXFQWUN5QXcyb1ByQVBVZFUwZ1IwZXJPTEJnR0FaR1I2V1YzekFBQXo4RTdqZTZmbXdZVkx1YUExVVowMkpIODRNcGQyREZ5dGYzL1M2d0ZsZVkxY0h6QzcrSncyb1BmTzc4R0pTMDF2QmF5VzQrcXpaYkdONlVNcDF2akY4Tm1JSGN4eFZIZUsxNDF3V3Q2UlZ0RCtPRzRaTlpsVEtWa2VIeC9OWCtad05ybHd5VmVVYllRdmpKOUFkNHIreEFyNjJ6T28yT1NPU1hzeC90RWYzNU1haDN0M0t3cnBCWGluZDJxekk3WCtPalUzaDB6SEtlenR0RXllZkN5V2ZtUFJHb2puazZieE1mbFo4N0lJZ1BpV0pzMUhBQXZINGZoeHFLZ281TEM0OW5lRmdzSVZZN0RxdWRVS3NkaDlWR2lNMUJpTlZzOTlmb2RuS3F1WUxpOHdpUXdWd2I2L1dsZnh1NC9SY2RiUkJ0Rml0L00rRVdQcWs4UW5Zdjh4b0tmamo1VHVZa2pPTTNwemF5dWVMd0JaL0hackh5d09pRlRJMGJ6Zi9KZVRXd0psV28xY0ZmWks1a1ljSUV2cDMxWEwrL3Rqclg4TnRmbXg5MGZhdXVRcXoyWHRmTSs3dzdSczVoOVlnWnZIUjZSNCsycUJmcnphWGZHOUR6aVlpSWlJaUlpSWhjTGdxRnJuSUxFeWV3ZlBoa2R0YmtzcmMyNzVLdnFYQmR6RWdTUTZQWlhuM2lrbDRuR0F0Z3dYSlZ0WXE3R21SR3BaQVJsZFRyaTlCV0xGZ3RWbnlHTCtobjdwc1QxbERSMXNCSDVkbTA5TE5sVjE5aUhSRTBmaTZ3R1NyenZGQ2RsV0g2L3JoMlJkbkRtQktieHA3YXZFdDZuV0Voa1JjZHhnOEV1OFdLM3pBdXlkZThRaUVSRVJFUkVSRVJHYW9VQ29tSWlJaWNCNFZDSWlJaUluSWgyaHZBV1dQZ2FRTXNGbng5TDYwcUlwZVJMY1RBTU1BUllSQ2VZQkFXMjlHbHlISnBsbUFRR1N4YVUwaEVSRVJFUkVSRVJPUVNxc3NIVnpNWVByMjRMSEtsOHJuTjcwOVhvd1ZYc3g5SHBKL1lERDkydXgycnRlZGF6U0pEbGI2YVJVUkVSRVJFUkVSRUxwR3FvMmFWVUI5TGFJcklsY1J2eGQxc28rWTR0TFcxNGZQcEcxaXVIZ3FGUkVSRVJFUkVSRVJFTG9HNmZCaWdaV2RGNURLellNSHdPcWdyTUdocGFWRXdKRmNOaFVJaUlpSWlJaUlpSWlJRHJLM2ViQmtuSWtPWEJRc1dkeGoxRlcyNFhDNzhmdjlnVDBua29pa1VFaEVSRVJFUkVSRVJHV0RPR3JXTUU3a2FXTEZEYXdSTlRVMnFGcEtyZ2tJaEVSRVJFUkVSRVJHUkFlWnBNd1o3Q2lJeVFHeEdHTTNOelhpOVhneEQzOXN5dENrVUVoRVJFUkVSRVJFUkdXQVd5MkRQUUVRR2lvR0J4K1BCN1hZckZKSWhUNkdRaUlpSWlJaUlpSWpJQVBPNWxRcUpYQzNzaE9MeitYQzczVnBYU0lZOGhVSWlJaUlpSWlJaUlpSWlJdWRnR0liYXg4bFZRYUdRaUlpSWlJaUlpSWlJaUlqSU5VQ2hrSWlJaUlpSWlJaUlpSWhJSDFRbEpGY0RoVUlpSWlJaUlpSWlJaUlpSWlMWEFJVkNJaUlpSWlJaUlpSWlJcGVCeCt2RzJkNkN4K3NlN0ttSXlEVktvWkNJaUlpSWlJaUlpSWdBVU50WVJXNVJEc1VWZWYwYVgxUitpdHlpSE9xYmF2bzEzdG5lMHVlWTNZYy9abWYyUmhwYjZ2dDF6b0hpOGJyWmYzd2IrNDl2dytQMWROem5JYi8wMklCZFkxdldCcDU4NFh0c3k5b3dJT2M3VTExRWk3T3AzK05yR3lyeCtyd0RjdTFPZnIrZmswWFp2THZ0QmZ4Ky80Q2VXMFFHbmtJaEVSRVJFUkVSRVJFUndlLzM4OHJHcDNoNTQxTlUxSmIwT2I2cTdneC8zUEFMWHRuMEcveEczMkhBbWVvaWZ2blNEOW00ZTMwZ2RBazJoMjBITjdCNTd4dDRMM00xamNmcjV2MGRML0granBmd2VGMEF2UC9aUzd6NHdhOTQrYU9uYUdpdXZheno2WTlYTmo3RkwxNzhPeXBxUy9zY201MjdpNmRmL3drYmRydzRvSE5vZDdmeHp0Ym5PWGp5TTdKemR3M291VVZrNE5rSGV3SVhhbnowQ0U0MWx3LzJORVJFUk9RYU1qNTZ4R0JQUVVSRVJFVGtrdGwxZUJNMURSVU1pMDVrV3VaODNCNVgwSEVPZXdnV2k0VXQrOS9HTUF3bWo1bEZkRVJzcitNdEZpc091NFBtMWdac1ZodTdEMi9tVlBGaDdsajJaZEtTeDNZYm0xdWNRN3ZMU1dwU090R1JjYjJlTTVnUVIyai9IMndRZHBzajhMRmhHQURNdVc0WkpSVjU1QmJuY0xyOEpEZk91NGM1azIrNHFPc01sTnJHS3BxZGpjUkVEaU1sSWEzUDhXbko0N0RaN0dUbjdpSTFNWjI1VTViM090WXdqSDVYRkRuc0lTeWF2b2FQOTczSjFxejNtRHgyTmxhcnJWL0hXcTFXYlAwY0t5SURZOGlHUW1NaWh5c1VFaEVSa2N0cVRPVHd3WjZDaUlpSWlBaXRiYzNrbFJ5aHJQbzByYzRtMmx5dGhJZEdFaGtSdzhpa0RESkhUU1V5UFBxOHpsbGFWY2lXZlc4RFVOOWN3OC8vK04xZXgzN2w5cjhENEdSUk5nREhDck00VnBqVjYvaFJ5ZVA0eXUzZloyTEdETDUyenoveDVwWm5LYW5NNXcvdi9weFZjKzlpMFl6VmdiRzdjallCWmxYUmZ6ejNyWDdQUHp3MGt1OS82VC83UFQ2WXJxR1F6KzhEWU9Ud0RKNjQrMGQ4c1BObHNuTjNzVFhyWFNabHpDUXFJdWFpcmpVUThrdU9BakFwWTJhL3hpZkVEbWZOd3Z0NWQ5c0xiTnF6bmpFako1RVlseEowYkZIRktmNzQzaS9PZTA1TnJmWDg3UGx2OTN2OHhQUVpQTEQ2NitkOUhSRzVjRU0yRkxwcHhEUTJWK1RneHhqc3FZaUlpTWcxd0lxRk5TTm1EUFkwUkVSRVJPUWFWbEZieXBaOWI1RlhlalJReWVLd2h4QWVHa21iNjdTNUpnNWJzVmdzWktaTlllVzh1MGlPSDlubmVldWJhbmgxbzlrQ0xuUFVWT0tpRXpoV2NJQnhhWk1KRFFudk1kNWhEK0cxVFU4RE1DNXRNc05pa2lpdExNQm10VEVpS2IzSCtHSFJTWUdQNDZJVCtQSzZ2K1hqZlcreTcraW5aS1JPRE96TExjcWhwREtmaUxBb1JpV1BDOXp2OC92SUt6bUMxV0psL09ocDNjNWQxMVJGZFgwNURudEluNCt6TDFhckZhdkZpdC93NCs4SWhjQ3NRTHBqMlpjWlAzb2FrV0hSZ3hZSStmMSttbHJQcnJPVVc1d0R3SWlrOUc2dDdldzJCemFibmZxbTZoN25HRDVzSlBFeFNTVEVwZERXM3NxWjZxSWVZNklqNHdnTGlXQmMydVJMOENpNkc1RTQrcEpmUTBTNnN4aWR2MEdHb04rYzJzVEdpdXpCbm9hSWlJaGNBOWFsenVLeGNTc0hleG9pSWlJaU1rU2NPVEJ3NS9MNy9XemMvUnI3am4yS0JRdFRNK2N4S1dNbVkxSW5FUm9TRmhqbmNyZFRlT1lFSjA0ZjRramVYZ3dNNWs1ZXp1b0Y5MkcxQmw5YXZMYXhpaGMvK0M4YW1tdVpQR1lXOTZ4Nm5KeFRlM2g3NjNPa0pZL2xpN2Q4cTBkYnR0YzJQOFB4d2l4U0VrYngxVHYrbm5hWGsvOSs1VWRZTEJZZXV2bXZHWjJTMmEvSDFkVGFRRXhrSEFCdWo0dmZ2djVUNnB0cnVHUFpvOHlZc0NBd3JyU3FrR2ZmL2hrWkl5YndwWFZuSzVnTXcrQ1pOLytWeXRwU1ZzNjlreVV6Yis1eGpkK3MvMmVjN1MzOW1nK1lWVmhnVmg3MTlweDFldWptdjJaRTRtais4MC9mNy9mNTNSNFhIcThiaHoza3ZOcmQvZTBYZjA1RGN5Mi9ldmtmK3h3N1p1UWs1azVlenFzZHdkMzVXakhuZHBaZWYrc0ZIWHMxcTNIa2tKaVlTRkpTRWc2SG8rOERSSzVRUTdaU0NPRGhqQ1hzcXNtbDJkczIyRk1SRVJHUnExaDhTQlFQWnl3ZDdHbUlpSWlJeURXb3plWGt0YzIvNWZTWmsweEluODdxQmZjUkg1TVVkR3hvU0JpVE1tWXlLV01tUzYrL2xVMTcxclAzNkJhcUc4cTVkOVVUaElkR2RCdGYwMURCSDk3NU9XMnVWakpTSjNMSDhxOWdzVmlZUG40K0owNGY1R1JSTm4vKzZIOTQ1TmJ2ME5CU3k3YXNEY1JHeFJPSmQybmVBQUFnQUVsRVFWUVpIbzNkNXVDdUZWL0Zick1URlJIRDdjdSt6T3NmLzQ2WFB2eHZIbDMzUFZJU1IvWDUyR0lpNDZpb0xjVnFzZkpaOW9mVU45ZVFtcFRPOVBIenU0MDdjSHdiQUZhckRjTXdzRmdzQUJ6SjMwZGxiU2tSWVZITW03SWk2RFZhT3Rycm5hLytITk81NWs1bmtIUStQRjQzSHEvN3ZJNEpjWVF5TFhNZUFIV05WWlJWbnlZNWZpVERQMWNObGpRc2xaaklZWUd4QU0zT1JxSWpZdnQxbmMrZnI5UHV3NXVwYmFnOHJ6bC8zc3lKaXhrNVBPT2l6aUVpRjJkSWgwSXhqbkNlbXZzWS81UDdJWHRxOHdaN09pSWlJbklWbWhNL2ptOVB2SlV3bTk0SkppSWlJaUtYbDlmbjVlV1BmazFKWlQ0M3pGckxzbG5yQW9GSVYxVjFaNmlvTGVrV3BpVEVEdWVCbTc3TzFxejMySmExZ1pjLytqV1ByUDBPZHR2Wmx3UGpZNFl6T2lVVHU4M0JIY3NmRGV5eldDemN0ZUtydlBqQnI1ZzNaU1ZXcTVXcXVqSnlUdTBPckFFemY4cEtFdUtTQStlYU1uWTJ0UTJWTkxYV2tUaHNSTDhlWC9hcDNXelkvaUtqVXpLWk1XRWhSZVdudVAyR0wzZDdqUG1seDhnNXRSdUFnckxqYk12YXdMTFo2d0x6akk4ZHp1eEpTL3VzdXZucTdYL1hhOWpSMWUvZS9EZHFHeXQ1NU5adk0zTDRtSE9PN1d4Wjk0TkgvNnZQOHdLOHMvWDVibXN2emI3dUJtNmFmMCsvamdXSUNJdmlyaFZmQmVETkxjOVNWbjJhMVF2dko2L2tDR2VxVDNQUHlzZTd0YmJySEZ2WFZNM1Q2My9DMUhGeldidjBZV3hXR3dDbnkzUFptYjJSZTFiK1JiZUtzOTZjTE1xbXFQeFV2K2NiektpVVRJVkNJb05zU0lkQ0FGSDJNSDR3K1U2MlZCNGxxNzZRb3RacVNweTFmUjhvSWlJaTBvdFJFUW1Namt4azFyQXhyRXllT3RqVEVSRVJFWkZyMUh2Yi8wUkpaVDZyNXQ3RjRwbHJBdmU3M08wVWxCMG52L1FvZVNWSGFXcXRKeUUydVVlRmpjVmlZZm5zMjNEWVEvaDQ3NXRzMlBFaWR5ejdjbUMvMVdwbDhZdzE3RCsramZlMi82bkg5WWZGSkhHeUtKdVRSZG5VTlZVQlpuWFJXNTgrMStlOE8wVkh4TEpxM2wzZDludDlYajdhOVdxZ0Fnamd1akd6bURKMlRyZVdiYWRLanJCKzh6TVloc0VOczlaeUpHOHZXN1BlbzkzZHhvM3o3MmJxdUxsTUdUdUgvcXlPWWJjNSt0V3VyVFBvOGZsOS9XN3YxcDl4QldVbk9GYVlGVml6eUdxeGN2REVEdVpNWHRhdmRaKzY4bmc5bkN6S0pqb3lqb3dSRTlpWi9SRkY1YWZ3K2p4QngyL1kvaUplbndlM3B6MFFDQm1Hd1VjN1g2R3lyb3cvZmZCZlBIekwzeEFXWlAyb1lCNWMvWTF1YTBIMXh6dmIvc2l4Z2dIc3FTZ2lGMnpJaDBLZFZpUlBZVVh5bE1HZWhvakllU2xxZ24vWkJZV05aKytiR0EvLzN5SklqdWo5T0JFUkVSRVJFYm02ZFZiSVRNdWMxeTBRQW5qdXZTZXByQzN0OTdrV3oxaERWVjBaMmJtN21EWnVIbVBUcmd2c2M3YTNjTHhMOVVwdk9nT0h4cFphbWxyciszM3RoTmprYnFGUWRYMDViMjU1bG9yYWtrQm90V1RtTGQycWcxcWNUV3pOZWk4UUdzMlp2SXpsczI5ald1Wjhubi8zU2ZZYytaalN5bnhXemJ1YmpOUUpRYXVuTGxSbnhZekwwOTVqbjl2andtRVBPZS9yZVgxZVB2anN6NFE2d3BnMDVucno4ekIrUHNjTHMzaC94MHM4ZXR2M3p1dWNwNHB6Y0h0Y3pMN3VoajZQeTg3ZFJlR1pFNFNIUm5MTDRpOEU3cmRZTEh6aDVyL20rWGVmcEt5cWtEKzkvMHUrZU91Myt4VU05VGRnNjZvempCS1J3WGZWaEVJaUlrTlJlZ3o4NWliNDM4T3cvcVI1MzhrNmVPd0RlSFFhM0QwZXJBUDN0NjJJaUlpSWlJZ01BWVpoc0hudkc0UTZ3bGl6OFA0ZSswUHNvVnczWmhhVE1tWUNaaXV4dnF4WmVEKzVSVGxzMnZzNlQ0ejh4MENZTUNGOU9qLzh5cS82bk04di8veERtbHNiK0tzSC9vV1l5TGdMZUZTdy85aFdOdTVlajlmbklTbzhobnRXUFU3NmlQR0JhNVJWbnliNzVFNnlUKzNHNi9OZ3R6bTRjZjdkZ2ZXQ0VtS0g4eGQzL1FQclAzNkcwc29DL3JqaEY0eEtIc2VjeWNzWWx6YUZpTERJQzVwWFYyRWg1anMwWGU2ZWE1aC90T3RWaWlwT3NXeld1bTdyOWZSbFc5WjcxRFpXY3RQOGUzQzJ0d0FRRlI3RG91bHIrUFRBTzJUbjdtTG14RVg5UGw5MlJ6dTlhWm56enptdW9ibVdqYnRmQStEbVJROFFHUjdkYlg5TVpCeVByUDBPejczN0pHZXFpM2o1bzEvejhDM2Z3bUUvZCt2c1BVYy82VmVRMkZWWjllbnpHaThpbDQ1Q0lSR1JRV2Ezd2wvT2dFV3A4Tk5kVU44TzdUNTQraEJzT2cwL21BOWorcmNXcElpSWlJaUlpRnlBZGk4VU5JTEhOM0RuVExxSVkwc3JDNmlzTGVXR1dXdUpDSXZxc2I5clpVbGV5ZEYrblRNaUxJcjUwMWF4TFdzRHBWV0ZqRW9lMjIxL2JsRU9sWFhCcTQrYzdhMDB0ellRNmdnak8zZG52eC9IalBFTGlZa2FCc0QyZysrelpmODdBS1NQR045dC9adXlxdE84c3ZFcFd0cWFBTEJhckV6UG5NL3lPYmNURjUzUTdad3hrWEU4dXU1NzdEKytsVzFaR3lpcHpLZWtNaCtMeGNLc1NVdFp1K1Nob0hONTRmMWZkbXROMTFWQ2JES1Azdlk5Z01EejNlSnM3RGFteGRuRTRidzllSDFlMmwzT2ZqOEhwNHFQc09QUWg4VEhEbWZlMUpWODJ2RWNBQ3ljZmhNSFRtemp3MTJ2TUhMNEdKTDZzUlpUYTFzeitTVkhTVTVJSXlVaHJkZHhYcCtYMXpiL2xqYVhrMGtaTTNzTnNlS2lFM2prMW0vejdEcy9vN2dpai9VZlA4TUROMzI5MStmS2ZFeUgrNXluaUZ5NUZBcUppRndocGlmQmM3ZkFiN1BoL1FMenZ2d0crTnBHdUdjQ1BEb1ZRbFZ0TFNJaUlpSWlNbURleVlPM1RrRng4OENlMTJxQjU4YjJQYTQzdWNVNUFFd1pPeWZvL2d0dGx6WjV6R3kyWlczZ1ZIRk9qMURvV0dFV09SMFZLTDF4ZWRvRHdVNS9wSStZRUFpRlpsKzNqSU1uUDJOaStreHVtbjlQdDlCaDVQQU14bzJhUW5INUthWm16bVBXcENYRVJzWDNlbDZyMWNxOEtTdVlNWDRoV1NkMmtKMjdrOXJHU21aUFdocGt0TG5lVUp1cnRkZnpSVWVjclh5S0REZURxdWJQaFVKN2ozNkMxK2NsUERTU21STVg5L25Zd2F6VWVmUFRaN0ZZTE55MjlKRWVMZFFjZGdkckZ0ekgrbzkveHl1YmZzUGpkLzVEb0gxZGJ3N243Y0Z2K0puZVI1WFFoenRmcHJ5bW1OaW9lTll0ZllUYWhrb1M0cEo3ak50N1pBdE9Wd3VyRjk3UGU5dGU0RlR4WVk0VzdBOGFJc1hIREtmZDNjYWFoZmVUbXBqZWoyZmdyQzM3M3lHdjVFaS8xeTBTa1V0SG9aQ0l5QlVrMGdIZm5RTTNwY09UKzZDc0Jmd0d2SFlTdHBhWSsrYWtEUFlzUlVSRVJFUkVoclltTi96ckxqaFFhWFptK01KMU1DMXhnTitJVjNMaGh4Wlg1QkVkR2RldnlwSHpNVHcrbGVqSU9Jb3I4bnJzVzdmMGk5emFaYzJaVHM3MkZwNTY3Y2Y0L1Q2K2VmOVBlclFnT3hlSFBTVHdjVVJZSkYrNys1OENvY2VmUC95ZlFHVVFnTi93RXhZYVFWN0pFZkpLanZUN0duY3NlNVNGMDIra3FiVWhhRnM3cjg4THdCTjMvNGo0bU83MVczbWxSMW0vK1psdTgrd01zYnF1bStUMnVOamZzYjdSd3VrMzlkbGVEY0RqOWZEYTV0L1M3bkp5dzZ5MWdUWjVuemQ1N0d5bUYrV1FrN2VITjdjOHl3T3J2MzdPME85a1VUWUFoV1VucUtnMXY4ZzYxNWY2YU5lcmhEaENpWTJLSnpZcUhydk56cTJMSCtLNWQzK095OTNHdDc3dzd6MHFnUFllL1lTNnBtb2VYUE5OYmwvMlpXb2JLN3NGUWg2dkI4UHdBd1J0WmRoZksrYmN6b281dHdQbTh3bm0ya1RucWtnU2tVdERvWkNJeUJWb1doTDg3ODN3cDJQdzhuSHdHVkRsaEI5c2c2VnA4SmN6SVRsaXNHY3BJaUlpSWlJeU5EMjVGNDdXd3ZmbXdzMWpMczAxemx4RUtOVGliQ1F1S3FIdmdSY2dMaXFoVzJ1MHpoZm9lN1BueU1kNGZSNG1qNTE5WG9FUWdNZnJCc0JxdFdHMzJidFZ3VlRXbGRMVTJuQmU1d3ZHNVdrSENCb0lHWWFCMStjQnpEVjhRaHloUGZZRDNlNGZGcDBJUUcxalplQys3UWZmcDkzbEpDWXlqdmxUVi9VNUo1L2Z4MnVibnFhOHBwaTA1TEhjY1AzYWM0Ni9aZkVYS0tuTUo3YzRodzkydnN3dGl4N3NOUmp5ZXMzSGsxZmFzMjFnWjJDVW5KREcxKzcrRWRNeTV4TVhuY0RIZTkrZzJkbElYc2tSSnFSUEQ0d3ZLajlGWFZNMTRhR1JaS1pOQ1JyUXZQSEovd2JPTzlEdVh2RVlVelBuWHBKemkwanZGQXFKaUZ5aEhGYjR5bFJZT1JwK3RnZHlPOTZrdEwwVWRwK0IreWVaNzJZTFUwczVFUkVSRVJHUmZ0dFVCRHZQd0xkblg3cEE2R0k1MjF0SVBzZDZNUmNqSWl5S3FycXl3SFdlZk9GNy9UcnVXTUVCamhVY3VLQnIzakJyTGN0bjN4WjAzK04zL1FNSnNUM2JtdlhsbVRmL2xickdxbk9PYVhlM0JZS2YwQ0J0eXp3ZGdWaUkvV3dvbEJSblZtYzFOTlhnOVhtcGJheGtWODRtQUpiTnVxM1BLaUcvMzgrYm4veWV2TktqUklYSGNNL0t2K2l6R2lZMEpJeTdWajdHOCs4K3lmNWpXL0g3ZmF4ZDhuRFFZT2lSdGQvQjUrKysrTlg2ajUraHNPd0VUOXo5STJLajRyRmF6T3QxcnNkMC9hUWxmTFRyVlQ3TC9xaGJLTFR2NkJZQVprMWEwdWNjMDBlTUp5WnkyRG5IOUZkeFJSNk5MWFVEY2k0Uk9YOEtoVVJFcm5EcE1mRHJtK0R0VS9EN3c5RG1CWThmWGp3R0h4WENFelBNNEVoRVJFUkVSRVQ2OW1ZdVpNYkJ1bkdEUFpQZWhUaENjYm5iTDhtNTNWNVhvR0xIWVE5aDhZdzFRY2Y1L0Q3MkhkMkN6Ky9qdWpHemVyUmUrenlYcDUyRzVsb2M5cEFlWTBjblovWjZuTU1lMHFPQ0IrQVA3L3ljaXRvU0hycjVyNE8yWHJQUTk3cEtuUlZSNGFFUlFjTWN0N2NqRk9wU3dSUVROWXp3MEVqYVhLMlVWUld5ZWU4YitBMC9vMU15bVRseDBUbXZaeGdHNzI1L2dXT0ZXVGpzSVR5NDVwdm5YQnVwcTdUaFk3aGoyYU84c2VYM1pKM1lnYy92NC9ZYnZ0UWpHQXIyWEhXR1FHRWg0WVNIOW13cmN2M0V4V3pOZW8rU3lueE9uRDdFcEl5WlZOU1djcXd3QzZ2Rnl0d3BLL3FjMy95cHE1aVVNYk5majZVdjZ6LytuVUloa1VHa1VFaEVaQWl3QUhlT2g2V2o0SmxEOEhHeGVYOU5HL3piYm5nakY3NHpCOGIxckpZWEVSRVJFUkdSRG40RDhodmduZ21EUFpOeml3eVBvYlhMZWpzRHFjWFpTR1I0REdBR01xdm0zUlYwM050Ym44Zm45ekY1ekN6dVdmWDRPZGU1QWNnck9jcExILzQzSTVNeXVPL0dKeTU2bmk1M0d4NnZHNXZ0d2wrK3JHK3FCaUNtbDJERzVXNER6RENscTdUa3Nad3FQc3o3bjcxRWRYMDVkcHVkZFV1L2VNN253T2YzOGZhbnozRWtmeDlXaTVWN1Z6MUJhbEw2ZWMxM2F1WmNXdHViK1dqWHEyVG43cUs1dFlHN1ZuejF2TnYyZlY2SUk1U2xNMjloMDU3WCtYRG5LNlNQbU1CSHUxNEJZTzZVNVVGYjc1MUxhMXN6bS9hODN1L3g4VEZKM0REcjNDMzBST1R5VVNna0lqS0VKSVRCRHhmQUhlUGh2dzZZLzVrQk9GRUhYOXNJcXpQZzhla3dMT3pjNXhFUkVSRVJFYmtXVlRuTk5Wc3pZZ2Q3SnVjMmZGZ3FSL0wzMGVaeUJxMzh1RkRPOWxacUdpcVlsam4vbk9NKzJmY1cyYm03c0Znc1JJUkg5eXNBYUd5dU5mOXRxV1BqN3ZYZDlvMU95VHp2S3BQVzltWUF3a011L1BGWGRyVEo2MndKOTNuTzloYWdaMnU1Y1NNbmM2cjRNTlgxNVFEY05QOWVFdU5TQXZ2YlhFN3NOanNPZXdnQUxuYzdyMjU2bXNJekp3Qll0L1NMakI4OTlZTG1QSC9xU3B6dExXdy8rRDRGWmNmNTdlcy81YTZWanpFbWRXS1ErYmZTNG15azNlVUVZR2ZPUnR6dWRocGFhcG1VY1QwTHBwMWQvMmp1bEJWa25kaEJiV01sdjN2elgybG9yaVV5UEpxbGZheDNGRXk3dTQyY1U3djdQWDVrVW9aQ0laRXJpRUloRVpFaGFISUNQTDBhM2krQVp3OURZOGU2b0J0UHc2Y2xjRWNtUERnSlludFdsWXVJaUlpSWlGeXp2T2J5TXRqNjdqdzJxQ2FrVHljbmJ3OTVKVWVZbGpsdndNNmJWM0lFd3pBWVAzcGEwUDJHWWZEQnpwZlpmMnhyNEhibngvM1YwdGJFN3NPYnU5M245WG5PS3hSeXRyZlMybWFHUWpGUkY3Nk96Wm5xMHdDa0pJd0t1cisrdVFhQXFJN0txVTZwd3pNQ0gxK1hjVDF6cHl6dnR2OUU0VUUrMnYwcWk2YXY0ZnBKaTNucHcvK21zcllVaThYQzdjdSt6SXp4QzNoNzYvT0J0WnU2YW00MTM5MlpuYnVMZ3JMalBmWlB5NXpIaWptM0V4RVd4Y2JkcjlIUzFzU2Yzdjhsajk3MmZWenVOclptdlVlTHM1SFd0aWE4UG0rM1l6cy9WemFyamVzbkx1NjJ6MjZ6Yy9mS3gzajI3Wi9SMEJIZ3JWM3lNQkZoa1VHZm0vNFlsVHlPcjl6Ky9WNzNON2JVODE5Ly91RjVuZk40NFVHeWMzZlI3bll5ZGR4YzVreGVkc0h6RTVIZ0ZBcUppQXhSRm1EdFdGZytDcDQ3QW0vbm1hMFEzRDU0N1NTOG13OTNqNGY3SjBIVXVkZkJGQkVSRVJFUmtTdkl1TFFwaERyQzJKbXprYW5qNXZab1crYjFlZkg3ZlIwZmV3QXdNSEI3WElFeERudEl0K01NdzJEWDRVMkVPc0xJVEp2UzQ1ck85bGJlK3ZRUDVKVWNJU0UybVFmWGZKUG9pRmlPbno2SXd4WkM1cWlleDNSVlVIYWNWemM5VFdwU09sOWErOTF1KzZ4VzIzazkvbFBGT1FEWWJRNk9GeDVrWXZxTXdEcEkvZVh6K3dLVk82TlNNbkcydCtEMys0a01qOFppc1ZCU1dVQit5VkVBUmlTZWJmTlczMVREK3MzUEJHNEhheGxYMjFpSjIrT2kyZGxBcTdPSlZtY1RWb3VWdTFaOGxTbmo1Z0JRVTE5T2VVMXhyL05yYVd1aUpVaUx3TkVwNXZwTDg2ZXVKQzQ2Z2RjLy9sOFdUTHVSVWNsak9WbVVUVmxWSVhhYmc3am9ST0tpRW9pTlRxQ2c5QmoxelRVOHNQcnJwQ1psRUJVZUUzVGVwWlVGR0lZUnVKMmR1NHN4cVpQTys3bTlWTFpsYmVEVEErOEdiaGRYNU5IdWJtUEp6SnNIY1ZZaVZ4K0ZRaUlpUTF5a0E3NTVQZHlXQ2M4ZmdhMGw1djN0WG5qcHVCa1czVHNCN3AwSTRmcXBMeUlpSWlJaWNzVUxEUWxqNGZUVmZIcmdIYkp6ZHpGejRxSnUrOS82OUE4Y0t6alE3YjY2eGlyKzQ3bHZCVzUvOC82ZmtCQTdQSEE3TzNjWGxiV2xySng3WjQ4UW9MZ2lqemUzUEV0alN4MGpFa2Z6OEMxL1EwUllGSTB0ZFd6WS9pSmVuNGZodzFKWlBQUG1vQ0VWbUFFT2dBVUxJWTYrMjFZa3g2Y1JHUjRUT0s1VGZWTU5uK3g3Q3pBRHI3YysvUU4ybTUzeG82WXhaZHhjeG8rZWhzUHVZUGl3VkVJY29ZUTZnZ2NhZVNWSGNIdGNSSVJGTVRJcGd4TkZoMWkvK1Jrc0ZnczJxejBRcHFVa2pHSkU0bWdBYWh1citPT0dYOURjMmtCa2VEU3RiYzBjSzh3aXYvUVk0OUltQjg1ZDIxalo4UmhHa3BJNGlxL2U4ZmRVMTVkM2F4bjNwWFYvaTJINGU4enIwd1B2c3Z2d1poWk11NUhsczIvcnNiOXJnRFl4ZlFiZnVPL0h4RVVuQURCMjVIVjg5K0gvUzFSRTk4cW1Gei80RmZYTk5TVEhweEVkMGJNM1ltdGJNeC9zZkRud05aTTVhZ3I1cGNjNFdaVE4wNi8vaE5VTDd1TzZNZGNIZlI3UHBhYWhndGMyL2JiWC9aM1BjWCswdVp4c3k5cUEzV1kzMTdEQ3dodGJmcysyclBlWU4yVkZ2NzZtUktSLzlQS2dpTWhWWW5RMC9OTkMrT0prK1AxaDJIM0d2TC9WQTg4ZmhUZFB3UU9UNE03eEVIcCtiOUlTRVJFUkVSR1J5MnpoOUJzNWxQc1o3My8yWjFJU1JwR1NlTFlGV2t6a01CSmlrODk1dk4xMjltVy9pcG9TM3Yvc3p3eUxUbVQrMUxQcnpMUzVuSHk4OXcyeVR1d0FZTUxvNmR5MTRxdUIwQ2cyS3A0dnJmc3UydysrejZuaXc3eTU1Vm0yWlczZ0s3ZC9uNGl3cUl0NmZGKzQrYSs2M1haN1hHU2QyTUcyclBkb2Q3ZVJHSmZDOHRtM2N5Ui9MNmVLRDNQODlFR09uejVJaUNPVVNla3ptWDNkRFl3Wk9TbG9RQVd3NytpbkFGdzNaaFpXcTVYVWptb2d3ekR3K2p4WUxWWXlVaWV5ZHNuRFdLMVc4a3VQOGVhV1ozRzJ0eEFmazhRWGIvMDJPM00yc3YvWVZ0NzQ1UGM4ZHVjUGlJOUpBcUN5cmhTQWxJNHdLUzQ2SVJEY2RITFlnN2Zzc0hXRVBqYXJyVjlCUjlmek91d2hnWFdNK3NQdGNYSGcrRFoySFBxQU5wY1RpOFhDbWdYM00yL3FDdkpMai9IR0o3K25zYVdPMXpiL2xwRkpHU3lhc1lhSjZUT3dXcTM5T24rNzIwbGU2ZEZ6amdrMloxOUgyN3V1MTZsdnFzWnYrQm1iZWgwVDAyY0E1dHBPeDA4ZnBLNnBtcFNFdEg0L2JoRTVONFZDSWlKWG1UR3g4QzlMNEdTZHVkN1FBZk1OVERTNTRYYzVabXU1aDY0eks0c2MvZnM3VDBSRVJFUkVSQzR6aHoyRUIxZC9rMmZmK1JrdmIvdzFEOTM4Tnd5UFR3Vmc5WUo3V2IzZzNuNmRwN0t1akpjMy9ocXIxY29EcTcvUkxheHdlOXJKTGNyQmFyR3lhdDVkTEp4K1U0L2owNGFQNFF0cnZrbEpaUUdiOTd4T2FsSjYwRUNvdEtvQWdOQ1E4SDdOeStmM1VWMTNockxxMHhTV0hTZTMrSENnc21SVThqanV2ZkVKb2lOaW1UeDJGczcyVm83azdlVlE3azRxYWt2SXlkdERUdDRlWWlLSE1YMzhBbVpNV05pdEtxcnd6TW5BZWoxeko1dnJBY1ZGSi9Dang1N0M3WFhoODNrSkQ0M0VhclZpR0FaYjlyL0Rqa01mWUJnR3c0ZWw4c1ZidjAxVVJBdzN6cnVia29vOEt1dksrUDFiLzg2aTZXdncrTncwTk5kaXR6bDZYYXRvc05VMlZKSjlhaGNIam0rbnpkVUtRTkt3RWR5eDdGRlNrOHh3YkZ6YVpMNXgzNDhERlVSbDFhZDViZk52aVF5UFpzRzBHMWs4WTAyZjEwa2JQdmFjYXdxQkdjSzVQUzVhMjVyeCtyeFUxNThKdFBXTGpvZ0xqQnNXblFoQWVVMHhqUzExMkcwT3lqcldoSXFOdlBCMXBVU2tKNFZDSWlKWHFZbng4TE5sY0t3V25zbUdJK2I2bVRTNDRLbEQ4TXBKczZyb2xqRmdWemdrSWlJaUlpSnl4UmtlbjhxOXE1N2cxVTFQOCt3N1ArT09aWStlVjV1dll3Vlp2TFB0ZVF6RDRMNGJ2eFlJbFRyRlJzWHowTTEvamNmbllWVHkySE9lYTFTeUdRRDQvWDcrNDdsdjRmZjdBMVVnZnI4dnNENU8rb2dKUVk5M2UxeDh0T3RWR2x2cWFHaXBwYUdwQnYvbjJxdU5UTXBnd2JRYm1UeDJkcmNLb0lpd1NPWk5YY0c4cVN1b3FDM2wwTW5QT0p5M2g2YldlblljK29BZGh6NGdmY1I0SHI3bFc5aHRkajQ3OUNFQWs4Zk83dmFZclZZcllaOExyZXFhcXRsLzdGTU13MkJhNWp6V0xuazRVTUVUNGdqbGtiWGY1YVVQZjhXWjZpSSszdmRtNExqcnhsemZyUnJyU3VIMnVIamgvVi9TMUZvUFFGUjRERXV1djRWWms1YjJtRzlrZURUM3JucWMwcW1yK0dULzI1dytjeEtQMTgzNFVkUE9lWTJFMk9IODZMR24raldmLzNubG42aHZydWx4ZjF4MEFpT1N6cTdsRkI0V3lmVHhDOGc1dFp0ZnZmeVBXTERnTi94TXk1eEhlRmhrdjY0bEl2MXo1ZjNrRWhHUkFUVTVBWDY1RXJJcTRROUg0SGl0ZVg5dEcvelhBWGp4R053MUh0YU5NOWNuRWhFUkVSRVJrU3RINXFncGZQWDJ2K1BsalUveDJ1YmZrcEU2a1J0bXJXVjBjbWJRTmw5K3Y1L2l5ankySFhpUDArVzV4RVFPNDhIVjMraldmcTZyM3U3dmpkVnFKV2xZS21WVmhYaDlua0FsU2xSNERGTXo1N0ZveHVxZ3g0VTRRdkg2UElFS0hvRHcwRWpTa3NlU01XSWlFek5tQk5xem5VdEtRaG8zTDNxQVZmUHU1bmhoRnZ1UGI2VzBzb0NrWWFtQjBPUEdlWGZ6MG9mL3pVM3o3K256ZkFteHczbjRsbTlSVVZ2Q3JFbExldXlQQ0l2azBkdSt6NjZjVGVTYzJrMXJXeE9qVThhelp1SDlmWjU3TUlRNFFybHp4VmZZc3U5dFprMWF3dVN4YzNwdFpkY3BMWGtzWDFyN0hTcHFTMmwzT1h1RWg4SDB0OFhjMU14NTVCYm40UGY3QWtIaThHR3BMSnQ5VzQrUWF1MlNod2tQamVSby9qNE1ES2FNbmNPcWVYZjE2em9pMG44V3d6Q013WjZFaUloY1Bydkw0Ym5Ea05mUS9mNHd1MWsxZE85RVNJNFluTG1KaUlpSWlJaGNTcVV0OE9qNzhNUDVzQ3E5Ny9FWDQ4eUJnVDJmczcyVjdRYzNzUC9ZVm54K0grR2hrYVNQR0U5MFJCemhZWkcwdGJmUzdHeWdxUHdVYmE1VzdEWTdzNjlieHRMcmJ5WGlFbFZhR0lhQjMvQmp3ZEt2a0tDcHBaN2pwdzhTSHpPYzVQaVJ4RVFOVEZ1d3lyb3lvaVBpdWoxT1ozdkxSYTk3Sk5KVmpTT0h4TVJFa3BLU2NEajBybG9adWhRS2lZaGNvL2FXdzZzbjRWQlY5L3V0RmxneUVoNllaTGFnRXhFUkVSRVJ1Vm9NNVZDb1UyTkxIVWZ6OTVOYm5NT1o2cUxBT2p4Z3JrT1VtcFRPK0ZIVG1ESnVEckZSK2srZHlFQlJLQ1JYQzdXUEV4RzVSczBiWVc2RmpmRG40L0JwQ2ZnTmM5dFdhbTZURStDK2liQjRwQmtXaVlpSWlJaUl5T0NLallwbjBZelZnVFp0TG5jNzdXNG5ZU0VSaElhRURmTHNSRVRrU3FlbHhVVkVybkZqWXVFZkZzQ0w2K0RlQ1JEZTVlMEN4MnJobjNmQ2w5K0hOMDlCdTIvdzVpa2lJaUlpSWpLVVdFTXVUM09lMEpBd1lxUGlGUWlKWEVKZVhBQllMSHJIckF4OUNvVkVSQVNBcEhENHk1bnc4bTN3K0hSSUNEKzdyN3dWZm4wUUhuZ0hmcFVGUlUyRE4wOFJFUkVSRVpFaFFRczJpRnhGOUEwdFZ3KzFqeE1Sa1c0aUhlWjZRdmRNZ0UrSzRiV1Rab3M1Z0ZZUHZKTm5icFBpWWQwNFdERWFRbTJETzJjUkVSRVJFWkVyalQzY3dPMVJWWUhJMWNCak9MRllMTmhzTmxVTHlaQ25VRWhFUklLeVcyRjFocm50cjRCWFQwSlc1ZG45SityTTdUZUh6QVZhNzhpRTlKakJtNitJaUlpSWlNaVZKRHpSd04zcUI1OGE5WWdNWlg0OE9DMDFXSzFXSEE2SFFpRVo4aFFLaVloSW4rYWttRnRaQzd5YkJ4dFBRNVBiM0tmcUlSRVJFUkVSa1o0aTRxdzRhN3g0bWl5QVhrUVdHWm9NMm1uRWEyMGx3aDVCU0VnSVZxdUNYaG5hTElaaHFDR2lpSWljRjQ4ZmRwVENoZ0k0Vk5WemY2UkQxVU1pSWlJaUluTGxLVzJCUjkrSEg4NDMvODl5S1JtR2djZmpvZVk0NEEyNXRCY1RrVXZDVFN0MWxwTTRIQTdpNCtOSlNrcFN0WkFNZWFvVUVoR1I4K2F3bXRWQUswWkRlU3U4bHc4ZkZVS0R5OXl2NmlFUkVSRVJFYm5XV1N3VzdIWTdzWmx0MU9XN3NYakNzT3FsT0pFaHdZOFhGNDAwV29xdzJXeEVSa1lTRnhlSDNXNVhJQ1JEbmlxRlJFUmtRUGdNK0t3TTNpK0FBeFh3K1Y4dVlYWllQTklNaCtZa20yc1dpWWlJaUlpSVhFNlhzMUtvazlmcnBibTVtYnJ5VnF5dWFPeitNQXpBVHVqbG1ZQ0k5SXZQNHNJd3dJT1ROcXJ4V0Z1eDIrMkVoNGVUbUpoSVZGUVVkcnVDWFJuNjlGVXNJaUlEd21hQkc5TE1yY3BwdHBiN3NBQnEyODM5N1Y3NHVNamNvaHl3TkExV3BzT01KTERxVFRZaUlpSWlJbktWc3R2dFJFZEg0M0E0YUd4c3BLV2xBcS9YaTkvdlIrL1ZGcm55V0N3V3JGWXJFZllJb3FLaWlJMk5KU3dzVElHUVhEVlVLU1FpSXBlTTM0Q0RWV1lRdEtNVW5ONmVZK0pDWWRrb1dEa2FKaWRxK1ZVUkVSRVJFYmwwQnFOU3FKUGY3OGZyOWVMeGVIQzczWGc4SG53K240SWhrU3VJeFdMQlpyUGhjRGdJQ1FuQjRYQmd0OXV4V3RYdVJLNGVDb1ZFUk9TeThQaGgxeGt6SU5wYmJ0Nyt2T0VSc0h5VTJXSnUvTERMUDBjUkVSRVJFYm02RFdZb0JHQVlSbzlOUks0c0ZvdWx4eVp5TlZITm00aUlYQllPNjluMmNxMGUyRllLbnhUQm9hcXo2dzlWT2VIVmsrYVdFbW11UWJSNEpFeE5WSXM1RWJuODJodkFXV1BnYVFNc0ZueXV3WjZSaUlqSTBHUUxNVEFNY0VRWWhDY1loTVZldXkrMFhxdVBXMFJFcmh5cUZCSVJrVUZWMXc1YmlzMEtvdHo2NEdOaVFtQkJxaGtRelVtQlVOdmxuYU9JWEh2cThzSFZESVp2c0djaUlpSnlsYkg2Y1VUNmljM3dEMHBMcHNHdUZCSVJFUmxzQ29WRVJPU0tVZFppaGtPZkZKbi9XUXNteEFhems4MkFhTkZJTXpBU0VSbElWVWZCMno3WXN4QVJFYmw2R1JoWTdCNWlNejJFaFlWaHMxMitkMzBwRkJJUmtXdWRRaUVSRWJraUZUYkNaMld3czZ6M0NpSUxabXU1eFNOaDZTaElqcmlzVXhTUnExQmR2dGsyVGtSRVJDNHRBOFNPQXprQUFDQUFTVVJCVkFOL1NDc3hvMzFFUlVWZHRtQklvWkNJaUZ6ckZBcUppTWdWcjc0ZHRwZkN6alBtR2tSZWYvQng2VEZuMXlHYUdIOTU1eWdpUTE5YlBUUVVxV1djaUlqSTVlTEhpemVxaHVHallnZ0xDN3NzcmVRVUNvbUl5TFhPUHRnVEVCRVI2Y3V3TUxnOTA5emF2TENuM0t3ZzJsTU9yWjZ6NDRxYXpPMmw0K1l4czVMTk5Zam1wa0JjNk9ETlgwU0dCbWVOQWlFUkVaSEx5WW9kV2lOb2FtckM0WEJjOXZXRlJFUkVya1VLaFVSRVpFZ0p0OFB5VWVibU15Qzd5cXdnMmxrR1ZjNno0K3JiemZXSlBpNHliNCtKaGRrcE1DY1pwaWVaYXhPSmlIVGxhVE13RzFPS2lJakk1V0l6d21odXJpUTJOaGE3M1k3Rm90L0ZJaUlpbDVKQ0lSRVJHYkpzRnJNYWFGWXkvTlgxa05kZ2hrTTd5OHlQdXlwc05MZjFKOEZoaFdsSk1EdlpESXJHeGVsbFlCRUJ2UVlsSWlKeStSa1llRHdlM0c0M29hR2hDb1ZFUkVRdU1ZVkNJaUp5MWNpTU03Y3ZUWUc2ZHRoZkFRY3E0RUFsTkxqT2p2UDRJYXZTM0g2WFk3YVc2MncxTnljRjRzTUc3ekdJeU9EeHVmVWlsSWlJeU9WbUp4U2Z6NGZiN2Nidjk2dUZuSWlJeUNXbVVFaEVSSzVLOFdHd09zUGNBQW9hendaRU9kWGc3ckp1U0lNTFBpazJONEMwS0xPU2FGcVMyV291SmZMeXoxOUVSRVJFNUZwaEdBWmVyeGZETUFaN0twZFVld000YXd3OGJZREZncy9WNXlFaUl0SUxXNGlCWVlBandpQTh3U0FzMW9MRllsSEZhVDhvRkJJUmtXdkMyRmh6dTIraVdTbDB1Tm9NaUE1VTlHdzFWOXBpYmg4VW1yY1R3ODhHUk5PU0lDUG04czlmUkVSRVJFU0dycnA4Y0RXRDRkT0xsU0lpQTZHejA0T3IwWUtyMlk4ajBrOXNoaCs3M2E2cTB6NG9GQklSa1d1T3czcDJMYUxIcDBPVDIyd2wxMWxKVk9Yc1ByNm1EYllVbXh0QVRBaE1UVHdiRkkwZkJsYjkzMDVFUkVSRTVJSmR6VlZDVlVmQjJ6N1lzeEFSdVlyNXJiaWJMZFFjOXhPYjJVWllXQmcybTIyd1ozWEZVaWdrSWlMWHZKZ1FXRDdLM0FES1c4MUtvc1BWY0xnR1NwdTdqMjl5dzg0ejVnWVFab1BKWFVLaXlRbG04Q1FpSWlJaUl0ZTJ1bndGUWlJaWw0TUZDNGJYUVYyQm01alJMVVJGUlNrWTZvVkNJUkVSa2M4WkVXbHVuZXNSTmJraHU4b01pQTVYUTM0RCtMdThrYkhkWjFZYVpWV2F0MjBXR0JNTGt4SmdZanhNaW9mMEdGVVRpWWlJaUloY1M5cnF6Wlp4SWlKeWVWaXdZSEdIVVY5UmcyT1VnN0N3TUxXU0MwS2hrSWlJU0I5aVFtQnBtcm1CR1FJZHJUbGJUWFM4RHR5K3MrTjlocmxPVVY0RHZKZHYzaGRxTTl2TVRZdy91NDJNdXZ5UFJVUkVSRVJFTGc5bkRSaSt2c2VKaU1qQXNXS0gxZ2lhbXBwd09Cd0toWUpRS0NRaUluS2V3bXd3TzluY0FMeCt5SzAvR3hJZHFZRVdUL2RqWEQ3ei9pTTFaKytMY3NDRWprcWl6b3FpaFBETDl6aEVSRVJFUk9UUzhiUVpnTm9GaUloY2JqWWpqT2JtU21Kalk3SGI3VmdzK2xuY2xVSWhFUkdSaTJTM211c0lUVTZBQnlhQkFaUTB3L0ZhY3p0UkN3V04zVnZPZ1JrY2RXMDdCeEFmZGpZZ21oZ1AxeVZBcE9PeVBod1JFUkVSRVJrQWVnMVNSR1J3R0JoNFBCN2NiamVob2FFS2hUNUhvWkNJaU1nQXN3Q2pvODF0VGNlNlJHNGZuS3lEWTdWd29zNE1pMnJhZWg1YjF3Njd6cGhicCtFUk1DNnUrellpU3U4NUZCRVJFUkc1a3ZuYytvdGRSR1F3MkFuRjUvUGhkcnZ4Ky8xcUlmYzVDb1ZFUkVRdWd4QWJURXN5dDA0TkxuTnRvcU0xWjRNaWo3L25zVlZPYytzYUZJVjByRkUwTnRZTWljYkV3cGc0aU5CdmRoRVJFUkVSRVJHNXhobUdnZGZyeFRDTXZnZGZZL1RTa1lpSXlDQ0pDNFhGSTgwTnpQWnloWTFkMnM3VlFWRlQ4R1BkdnJPQjB1ZlBPU3JHckZJYUZkM3hjUXdrUjRCVmIxUVVFUkVSRVJFUkVibW1LUlFTRVJHNVFsZ3RaOXZEclJ0bjN0ZnVnNElHY3l0cWdsUDFabkRVNmdsK2pnWVhORlRENGVxZSs2WWtkZ1JGMFdaUU5Db2FVcU1VRm9tSWlJaUlpSWpJMVVkVlFzRXBGQklSRWJtQ2hkbGdjb0s1ZFZYcGhOT05rTjhsTUNwc1BQZTVnbFVXMlN4bU1OUlpWZFFaR0tYSFFLUmpZQitMaUlpSWlJaUlpSWdNTG9WQ0lpSWlRMUJ5aExuTkgzSDJQcThmaXB1aHNBRUtHczJ3cUxBUmF0cDZQNC9QZ0pKbWMrTk05MzJ4b1djcml6cGIwcVhGUUdxa3FvdEU1TXBWVUhxYzVyWkc0cUlTU0UzS3dHSHZtWEFiaG9IRk1uQS95QXJMVGhBZm0weHMxTEFCTytmNWNyYTM4c0ZuZjJidWxPV01Uc25zMXpGbnFvdklPckdkNWJOdkp5b2k1cnl1TjlEUG9WdzlhaHNxYVhNN0dabVUwZSt2a1RQVlJWZ3NGbElTUmwzVTExVjVUVEdKY1NPQ2Z0LzNoOGZycHJXdEdZRFlxUGhMOWpYZTdtNWozOUV0QUl4SVRDZHoxSlJMY2gwUkVSR1JZQlFLaVlpSVhDWHNWaGdiYTI2cnV0emY2akVESXF2RkRJMUttNkdreVF5Q3pyU1l3VkF3alM1ek94S2t1bWg0Qkl5SWdoR1JrQko1OXVNUlVSQVRjc2tlb29oYzQzeCtIeFUxSmFRbXBmZjZZdTNlbzF2SUxjNEI0TnNQL1FjT2UxeTMvVzZQaStmZWZaTEpZMmV6ZU1hYWkzN1J0N0dsbmxjM1BZM2Y4TE40eHMwc3ZmNldRUWxML3Z6Ui8xQldWVWhCMlRFZXZlMzdKQTBiY2M3eGhtR3dZY2VMbE5jVWN6aHZMMC9jL1NNU1lvZjM2MXExRFpXOHZlMTU1bHkzak9uajV3L0U5T1Vxc3YzUUIrU2MyazFZYUFUMzMvaVhaS1JPNlBPWWpidGZvN2dpai9EUUNQN3EvcDhTSGhaNTN0ZjFlRDM4NFoyZkF3WnJsenpNakFrTHovc2MrYVhIZUhYVDB3Qjg3NUVuaVFpTE91OXo5RWU3eThtVy9lOEFNR2Z5TW9WQ0lpSWljbGtwRkJJUkVibktSVHBnV3BMNThaVEU3dnY4aGhrTWxUUkRjVk5IWU5TeE5icUNuODluUUhtcnVRVVRiamVEb3RTb2pzQW9FbEs2QkVpaHRvRjdiQ0p5YlRseCtoQ3ZmL3c3d2tJanVHWFJnMHpMbk5kalRFMWpCUUJoSWVIRVJNYjEyUC9KdnJlb3FDMmhvcmFFVThXSHVXUDVvOFRISkYzd25EWnMveE11VHpzQXpjNkdRQ0JrR0VhZzR1QkMyZTBPd2tMQyt6VjI3ZUtIK01PN1A2Zk41ZVRGRDM3RlYrLzQrNkNQdjlQdXd4OVRYbE1Nd0pTeGMvb2RDSGw5WGw1NC8vL1IxTnBBUlUwSkl4Skg5d2lnbmw3L0U5cmR6bjZkcnkvTFp0L0c5Uk1YOTdoL3cvWVh5Y25iYzg1am84SmorT3NILzZYYmZVWGxwd0l2K3ZkbC90U1YzREJyYmEvN0Izc08vL21uNytQMjlQTEwraEw2bXdmL2xjanc2S0Q3UEY0UEowNGZCTUFDakJ3K3BzL3p0VGliS0tuTUJ5QWhMdVdDQWlHQXdqTW44UHJNUlJkVEVrZGYwRGxVL1NiU1A4M09ScUlqWWdkN0doZXR0YTA1Nk0renNxclRsRlRtc1dEYWplZDl6dHFHU25LTGMwaEpITTJZMUltQis0OFZaTkhZVXN2TUNZdUMvcHc3WG5nUVozc0w2U1BHa3hpWGN0N1h2UnA1ZlY1T256bEorb2dKZlZhQWxsVGtFeGtSYzBGLzAzMTY0RjJhV3h0WU5HTk5uMzhQdWR6dGZIcmdIUlpNdTJsQUtzU2ZlL2RKUEY0M1g3emxXK2Y5KysrUDcvMkNOcmVUZTFjK1RrSmNjby85bit4N2k0TW5QMlBWM0x1WU9YSFJSYzlWcmk0S2hVUkVSSzVoVmd1a1JadmJ3dFR1KzFvOTVscEZKVjBxaTBxYTRFeXIyYXF1TjIxZXMyMWRiMnNjRFF2cnFDcnFxQ3pxV21tVUdLN1dkQ0o5Y2JhMzh0eTdQNmV4cFk3VXBIUWV2dVZiMkcyOS8xbmYxRkxQb2R5ZDVKVWVwYUdwQm1kN0N5R09VR0tqRXhpZG5NbjFrNWFRa3BCMnptczJ0dFR6aDNmK0wyMnVWc2FQbXNvOXF4NGZsQmRQRDU3WUFaanZzZy8yWXJQWDU2V2h5U3h2VEJxVzJtTS93TEpaNjJob3FTVzNLSWVTeW54KysvcFB1V24rdmN5WmZNTjV6MmRuOWtieVNvOENrQmlYd3VvRjl3WDJ0YlkxODRzWC8rNjh6OW5WOVBFTHVIUDVvLzBhbTVJNGl0dVdQc0liVzM0UFFGTnJmYStoVUcxakZWdjJ2dzFBMHJBUjNMTDR3WDdQeVc2enMzcmgvYXpmL0F4ZW40ZjFIei9EWDl6NUQ5MWVyR2wyTnRMbTZ1V2RBK2ZKNVc0UGVyL0g1OEhqZFoveldMZTNaMkRpODNuN1BiZSt6ai9ZYzNCN1hIMWUvMUk0MTRMTkowNGZEQVJWTXljdTdsY2J0eE9uRHdYT09XMWN6NkMzdjA2ZVBnU1lYOVBKOFNNdjdDUmFpMXJrbkJwYjZuaG42eDhwcWN6akwrLzlQeGYxcGdyRE1BYjBaNWpESG5KZWY1dTB0alh6MUdzL1ptUlNCdXR1ZUNUd083T3B0WUZuMy9rWmhtRXdMbTFLbjVXM24xZGVVOHltUGE4emYrckticUhRd1pNN3lDODl4cmkwS1VGZi9OOSs4SDBxYWt0WXQvU0xGeFVLZVgxZVRoWmxNeWxqSmpacjkzZmpuYWt1NHNEeGJVeE1uOEdFOU9uOVBxZkg2OEV3enZFZndJdHdyczliZnNsUlh0bjBHeHoya0hPK0lRSGc5VS8rbDZiV2VtNWQvTkI1LzAxM3ZEQ0w2dnB5Wmt4WTJHY290R0hIaXh6SjMwZEZiUW1QM1BvZHJGWnJ2Njl6dWp5WDBzb0NyaHN6SzNDZDhwcGlQRjQzUHIvdnZPWU1VRmxYUnB1cnRkZnZvM1ozRzYxdHpZUHlCaEs1OGlrVUVoRVJrYUFpSFRBNXdkeTY4aHRRM1FZVkxXYTFVRVVybEhmNXVDNzQ2M2NCOWUzbWRxeTI1ejZyQlJMQ0lERUNrc0loSWR3TWloSWpPdjROTjF2WE9mci90N2ZJVmNYdi8vL1pPKy80S000Ny83KzNxVmNrMUVCSUlDRUVBZ21KSW9Ub3ZacGlqTUdPTWE2SjQ1Uzd0Rjl5eWFYY1hTN0o1UkluY1h4eDRoSjNNR0JNTjcwWFVTUlFSVWhDcVBmZVZ0dC9mNngyMk5VV3JZU0VSVEx2MTJ0Zm1uMmVaMmFlV2MzT3pINC8zNkpuejhtLzB0QlNnN3VySitzWFBHZFhFRElZREZ5NGVZU0x0NDRLM3ZNbXV0Vkt1aHNycUcyczRIcmVXWkppNTdBODVVbTdCbHhmTDM4ZW03ZU5qNC8raWJ4N0dZeTRjWUJGTTlZTit2RTVvcVc5a2VMSzJ3QkVqNDZ6YVlocWJLMUYzMk8wQ0xKakZIWjM4MlRMc3ErVGxuMktVOWYyb3RHcU9YTHBFd3BLTTFrN2Y1dlRuczlGNWJtY3V2NDVZQlJLTmk1NmNjQjFUSnpsOE1WUEtLN0ljemhHSXBHZzErdjQvUFE3ZHNjbzFWM0NPZEhSMWNhYmUvN0Q3dGl4bzJKWk0vY3JGbTJUeGlZeE9Xb0dPWGV2VTk5Y3pZbXJlMWlWdWxYb2YrNng3NlBYM3pjZTZmVTZwRkxIWWFKYW5ZYnJlV2ZKS2t3VEJJTFJ3ZU1ZTjJxaXcvV0NSNHhpdzhJWExOcXU1WjRtbzBkQWRNVGlHUnRzMWxJNm5yWWJwY3I1U0tjdmF3N2YvY3B2Kzl4K1hWTWw3eDc0SHdCZTN2Z1RxKzlOdDFySkh6NzVJUUJibG4yZFNETURwajBVY3Z0NVlqUHlMd0FnbFVoSmpsdlU1N1lBc251aXJXUlNHWk9qWmppMVRtODBXalY1eGVrQUE5NEdZQXh2ZXNoa0ZseWhvRFN6Myt0SkpGSyt2ZlcvaDJCR0lpTDI4Zkx3cGJXekNhMU95NG0wUFR5NTdKVUJiNnUxbzRrLzdmenhvTTN0MWMzLzRYVFVLOERSeTUraVZIWFMxRjZQdSt0OWtjYkgwNDlKWTZlUlczeURNemYyczNucDF3WnRqdlpRcWJ1cGJhb0E2UE8rMXhmcHQ4OXo3TW91ZkR6OWVYWHpMeXl1MmJuRk43aDU1eExOYmZYOUVvWDJuWG1YMnoxUm9JUE50N2YreW03RVRmYmRhd0JFaGsxd0tBaFYxcFhRMXRtTVJDSmhRbVRDa016VHhQeWtOZVNYM0tTMHVwRExXY2VaTTNXRjArdm1GRjBqSS84aWVyM09ZU1R5VUhMNzNrM09waDhZMExweDQ2Wi9hZk1XR1h4RVVVaEVSRVJFUkVTa1gwZ2xFT3hoZk5sNjVGYnI3Z3RFTlQxcDVzd0ZwRTZOalpWNk1BbE85VXE0N1dBT1hnb1lhU1lVQlpvRXBCNHhLZEFkZkYwZjlFaEZSSVlmbDdPT1UxSmRBTUNxT1UvaDZ6WEM3dGhERno3aTVwMUx3bnNmVDMrQ1I0ekMzZFdUdHE0V0ttcUxCV0VnSS84aUhjbzJubHo2aWwxdnpYR2pKekl6YmhGWGMwNXhLZk1vVWFNbkVSRTZmaENQempIbXh6Smo4a0tiWTZyclM0WGwwWDJrclpvMVpUR2pSa2F5NitTYmRDcmJLYXJJcGFxdXhDbGpRazFqQlh0UHZ5MklGK3ZtYjdlS3RuSno5V0RUa3BmNzNKWWovTHdzVmZtT3JsYWEyeHZzakRZYnAyeHplaDlLVmFmRHFKV0F6aGFiN1N0bWIrRmVWVDZkeW5adTVKMGpPbnd5TVdPbUFGaDRPR3UwR3Q0LzlMOTR1SG94ZjlwYVJnVkZXbXpIWURDUVZYaVZNemYyMDliWmJOeW5iekNMWjI0Z05uSnFuL09YeXhRRWpiQ01Ddk53czI4NE1pZDJiS0pOQStLWkcvdjdKUXA5V1hOd1VmUjlvNVBMN2d1VkNybUwxVHJtbnNseW1jS3BiWnFqVW5jTEhzb3RIWTJVVmhjQ0VCVWVoMVFxbzZQTCtsdzBGOEVhVzJxRjFIRmhJeU5wN1dpaXRhUEo0VDVsTXJtVjUzN2V2UXdoamVPWkd3ZUVlajMybUROMTVVTVh0dTJoMGFvSEZDMGhwcm9UNlZTMlUxU2VRMlY5Q1oxZGJTaFZuYmk3ZXVMcDRjT29rWkZFaDA5MmFFZzNSNi9YQzkraHZwaVh1SnA5Wi8vT25kSk1Dc3F5Q1ErTzZuTWRxVVNLcTR1YnpUNkpSRUpJUUxoVCs3WkZiV09GNEJEaUxBV2xXZVFXM3dCZ1ZlcFRWazRkODZldDRmYTlEUEpMYnZWRTkweHl1TDJPcmpZaEFyZTVyUjZBNHNyYkhEei9vVENtcnJrS2dITVpCM0Z6OFdDRWJ4Q3BDY3NCS0ttK2c4RmdJTUEzR0QvdlhoNTUvVUNqVlhQeDFoY0F4RVpPdFJMeGsyTG5rcFo5a3BMcUFrcXJDNTEram5OMzgzU1lrcmEvR0F3RzJydnNwSlhvb2F1N1V4RE1reWM3ZGpMSXUyZDBDaGdiRmp2a2FRMEQvSUtabTdpYU16ZjJjeTc5SVBIalp6bjEyUmdNQm9yS2pkSGwwZUdUKzczZjMzMWtkTGo1OXRiLzd2ZTkyaHlscXBQNjV1b0JyZHR1NTVsUTVORkVGSVZFUkVSRVJFUkVCaFVYR1VUNEdGKzJhRmZmRjR1cU95ekZvOXBPMERqeG02NURBeDBPVXRTQk1ab293TjFTT0Fyc0pTUUZ1b05jakRvU2VVUm9iS25sWFBwQkFDWkVKQkEzYnByRDhWVU5Sb0ZrZFBBNEZzMVlUMFRJZUFzam9sTFZ4Y21ybndsaVMwRnBGcmZ1WENZeDFycCtpNGxGTTlaenAvUVdMZTJOSERqM1BxODg4WE9IcWVzR0M3MWVUMmJCWlFEOHZRT0pIbTI3S0h0bGZZbXdIRFl5MHVZWWM4SkRvbmh4L2IreDY4UmZpSTFNZEVvUXFtdXE0c1BEcjlHdFZnS3dZTnBhNHFLbVc0MlR5K1JNR3B2VTUvYjZRMnJDY3FhTVQrNXozTkZMTytsUXRqRnhiSkxWM0c0WFo1QmJmQU1QTnk5V3pYbXF6MjE1dTlzMnJuaTRlYkl5ZFN0N1R2NE5nSVBuUCtDVlRUL0R3ODNMWXR6ZGlsenFtcXJRNmpRVVZlUVNFeEhQZ3FTMWhBU0dDOUZXdFkxRzcyaHZEMS9tVDF2TDFKalovVXJIMGg5MGh2c2lpRlR5NWR3QWhzTWNCb3RUMXovblJ0NDVxL2JDc215NzZSTi8rdEw5ZWtvWmQrNUhVNVhYM3VWdm4vK3l6MzBHK0FiejZ1WmZXTFJkeXpudDdKUUZ0RG90V1lWcEZtMDFqZVhDY2xiaFZadUdOeTkzbjM1NTJQZEZlSEFVRXdkd3JSQkZvWDllYWhvck9ITjlIMFVWdVlKemdrTHVncnVySjBwVkNScXRtaHVjUXlLUkVEMDZqa1V6Ti9TWlVyR3N0b2dQRHYyKzMzUFplZXdOcDhiNWVvMndHOW5tSW5mbHBRMy8xdTk5bS9qdEI5L3RWOHJTdG81bURwei9BRENtYVIwM0t0WnFUS0JmQ05NbXp1TjYzbGtPbnYrQWx6ZitPeDRPNnIxMHE3c3NuRmNBNnB1cmJScmZiOTh6UnR5RUIwY0pvbEIrVC9yTGlXTVRuVDRPVzZSbG42SlQyWTZMd3BXNWlhdXMrZ044ZzRnYk41MmN1OWM1Y1hVUEw2ejdvVlBYa3Q0Und3K0tXcVBpMSs5OTI2cGRyOWNMRGt1WkJaZlI2clFFK0FZek9taWNWUW8wMC9WWnI5Y0wxL0t4bzJKcGFiZVJqa0pZeDgzaC85RWNaWGNuOTZydjJPeno5dzdFVmVGR1RFUThGWFhGTnNmNGVRVVFOakpDZUY5YVUwaGJaek5TaVZTb2JRa0lhZmx5N2w3RFJXRXBuTHE3ZWdyblJGZDNoOFAwcmM0eWFkdzB4b1JFYytUaUo1UlVGekEzY1pYTkdwM21IRHovSWVXMWQzSHY5WXduOG1namlrSWlJaUlpSWlJaUR4VnZGK05ydkkwc0FRYWdWUVVOU21qbzZ2bHIvdXBwNjNBUWJXUkNvNzh2T0RuQ1UyR01LdkoxQlY4WDhIRTFlMi9XN3V0cTdQTjIrVkt5eTRpSWNQTGFYblI2SFZLSmxDWEpqL2M1WG9LRXBjbWJtRFZsc2MwZi9PNnVIcXlkOXd3cXRaSzhleGtBcE9lZmR5Z0tLZVFLRnMxWXo5N1Q3OURjM3NDMW5OUE1UbGcyOElOeWtxS0tYTnA2dkJQSGo1bENZMnV0elhHbUgrYW02SWlHbGhxbnRyOTIzamJrTXJuVmVCZUZtNFgzWjAxakJSOGQrWU5nZkVxY2tQcFEwMmlNRGg0bkxOK3J6T2RLOWtrMkxYN0p5bkI5NnVwZXdGaGJwYmN3MWRoU1EyNngwWURZdTYra3VvQlQxejVuL1lMbm5FckJNMmxzRWhNaUVyaFRtb21QcHo5cWpjcEtGSXFObk1xM3R2eVNDemVQY1BQT1JRcEtzeWdvelNMUUwwVDR2RjBWYnFST1hVSHk1TVZEbm9LdnJhTlpXSFp6Y1IvU2ZUMk1PWlJXRi9MeEYzKzAyMjl1UUhwenp5OGNHdjgrT2ZxNlF6RnUzWUxuK2hTais0TkdxK2JXbmN2OVhxKzNFSDIzSW8vcWhqSUExczU5aHREQU1UUzIxdkxaNmJjQlkxbzhIMC9MaHc0dkQxODBXaldITG54a2R6L0gwM2JiYkE4UGpocFVVU2c0WURTenBpd2V0TzJKL09PaTErczVucmFiNjNsbmtTQmhTblF5c1pGVEdSc1dheEdGbzFKM2M2OHFuL3lTVytRVVhhT29JcGNaa3hhd2JOWVRmUXJ1TXFtTUVmMUl3ZFlYR3EzYW9aSGV4TU9xZWFMUmF0aDE4azI2dWp2dzh3NWdlY3BtdTJNWHpWaFBRVmtXclIxTjdEMzlOayt0K0tiZHoyK0VUeERmZStaL0FhUEFjK2pDUjB5TG5jdENzNGpFUGFmZW9xVHFEdHZYZm85QXZ4QWhyYXBlcjZld0xCc3dDdE9ITDN4c2QwN2p4MHl4ZS8ycGI2N213czNEQU15T1gyWTNTbXordExYa2w5eWtxcjZVdE95VHBNUXZ0YnUvaDAxeDVXMCtPZnE2UlZ0amE2MlZnT1R1NnNuM3QvME9nRHVsbVhRcTJ3RTRkZTF6VGwzNzNPNzJreWN2WW5uS1pyUTZyVVdFcHVsZXFkYW9VS3E2a0VxazFMZFVDNDR2OXNndXVrWjIwVFdiZllrVFVna2IrWXp3L25yT0dRRDBCcjNOZTgveHREMVdiU1A5UXg5WUtPeU5tNHM3Ymk3dUJQaUZVRkpkZ0VhcjdyT0dWV3VIOFRzY0VqandpRDZSNFljb0NvbUlpSWlJaUlnTUd5U0FuNnZ4RmUwZ0NsK3RNNmFZNnkwV21iOXY3RGFtbyt1TFRvM3hWZFhoM0J5bEVxTXc1TmNqRXBrRUk1Tm81R2RhTm10M0Y1KzRSQjZRNm9ZeTd2U2swSWdmUDhzcGcvMmF1Vit4OEZDMHgreUU1WUlvVkZWZmlsYW5kUmo5RXpkdU9oZHVIcUcrdVpxTG1VZVpFYmR3eUEzNUxXMzNVNlpkeXozRHRkd3pEc2RyZFJyK3N1Y1hEc2M0dzRTSUJLRmVRa0ZwRm52UHZDTVlydUxIejdMd25MMlJkNDdKMFRNZml0QlExMVRGSjBkZlI2ZlhzZVBZbjltNi9Cc1BsRW9FaklXMVB6djFGcDNLZHQ3ZC94dSt1ZVcvbkRxV0ZiTzNFT2dYd3Z4cGErMmVOMTRlUHF4TTNVSnF3bkxPWlJ3aXMrQ0tJQWk1dWJpemJmVjNIcHFod1NRb3VpcmNiQmI2ZnRUbVlNQ0FWcWNGck1XU3djSzBmWVBlY1Npdm8zU0p0KzVjRXRMbW1Nakl2eWdJckhNVFYvV1pubW5IMFQrajBuUWo2M1djNXpPTVJ0RGdnTkUyUmUwQXZ4Q2IxMHlWdWh0LzcwQ0xObzFXTGFSZjlQTU9RR0xtQnRMVjNlRjBlaTBSa2NGR3FlcGk5OG0vVWxKMWg1aUllSmJOZXNKbWJUMEFWeGMzWWlPbkVoczVsYm1KcXpoeGRRL1hjczlRMzFMTnBzVXY0KzdxWVhjL1BwNyt2TExwWjRNMjc1THFnajRqa0ZTYWJwdFJJMFBCNFlzZlUxVmZpbHdtNTRrbFgzWDRXYmk2dUxGK3dYTjhlUGcxaWl0dmMrRGMrNnhic04ybXVDNlZTZ1duQ0JlNThYNHNseXNzSENWa1BTS1FtNHVIUlh0aGVUWmQzY1lmSXIydms3M3g5TEFkcWFqWDY5bC83ajIwT2kwai9VT1ozUk9CWklzQTN5Qm1KeXpuZk1aaFRsL2Z4K2pnS01MTm5FNkdBeEtKUlBnY3pURmdzQklRcithY0FzRFQzZHZtT21CTXE2dlJxcEZKamZlUEczbm5iQXIvSmtISzNkVlRlUDV6ZC9WZ1ZKRHpuMDlMZTRPVmsxRmpTeTM1cGJlUVNxUXNtUDZZY0M0QW5MNitEMTFQalNIWFhwRkN2UjF0K3VKNDJoNUtlOUpNQTBJNjFzdFp4OGtzdkNLMGIxNzZpbkQvTTZVN3RJZXl1MU53ekFvZU1kcmhXSkZIQzlGRUlTSWlJaUlpSXZMSTRTS0RVVjdHbHowTVFITzNmZUdvVVFuMVhkQ2w3ZCsrOVFaak5GTnJQeHdhWlJKalJKS0hBanprWnN1S25tVzUyYkt0TVQzOW9yajB6OHRWczlSSU0rTnMxOVBwalRPQ0VNQklmOHRhS0YzZEhRNXpvMHNrRW1aTVdzQ1JTenZvVm5XUlhYU1ZwTmc1VHUzclVTWDM3ZzMybm5sSDhDU05qMDVtM2Z4bkJjUFE3WHMzT1hKcEIrY3lEckZtemxlR3ZNaHgwSWd3cGsyY3g3WGNNNVJXRjdMejJCdHNYZkhOQVl0emFvMktYU2YrSW5qYXJwajlwTlBpbHErWFA0dG5ickJvdTNubkVrY3ZmMnAzSFFQM0ZmdHV0WkszOXYyM1JlMGJjMklqcDdKaDRmTk96YVV2OUhvOXVYZXZBekNxajVwVFE4VlF6dUdIMi85azVjVmUwMUF1cEdUNzJxYWZXWWtqU2xVWHYvM2dPd0E4dGVLYmpCdHRYZUQ4ZHg5OVh6ZzNIT0VvWFdKSmxXVUtIcDFleDVXc0U0QXhiZURjeEZWT2kxb21veDVBYm5HNlVKTm96dFNWVHExdnd0WEZqVzl1K1MrTHRyemlkUGFjZWd1QXIyNzhkNHZvaTJOWGRsbGNpMFZFSGhaYW5aYWR4OTZndlBZdTg1SldNejlwalhELzZlcnVJSzg0bllxNmUzU3J1M0J6OFNBaWREeVRvMmFpa0NzSThBM2l5YVd2Y0M3akVPY3pEclB6MkJzOHMvcGYreVVpdDdRM2N1VFNEbUxHVEdINnBQbFcvWGNyOGpoOWZSK3BDY3VKalV6c2QvclBoMVZUNk9qbFQ0VTBZeXRtYnlFMGNFeWY2MFNFam1mRjdDYzVjbWtIV1VWWDBlcTFyRi93M0tDSzhEZnpqV25uRWlla01pSEM4dm1oc0N5YjlQd0x4RVRFa3pSaERnRyt3VGEzY1RiOUlGWDFwVWdsVXRiTjM5N24vT1pNWFVsUmVRNVY5YVhzUHZFbXp6MzJBL3g5QXEzR05iYlU4dDZoL3gzZ2tWbmo0ZWJsbE9nWTZCZGljNXo1UFEyZ3ZPWXVaVFZGeUtReVhsci9iL2g0MlVoRkFldzQ5Z2FGWmRtQ1U0R0htNWRGYmJybXRucTBPaTErM2dFbzVDNjR1ZHdYQ3dQOVFubHF4VGVjUHNZcldTYzRjZlV6aTdaamFic3hHQXhNbXpTUE9WTlhXUFNkVFQrSVRxOWorc1Q1RmpYM0JrSnpXNzBRT1d0T1cyZXpVTGNSak01VGdUM0gzOVJXNTNDYjFUMXA3bHdVcm5hRmFKRkhFOUcwSUNJaUlpSWlJdklQaVFRWTRXWjh4ZGorZlNCUTEyVVVlZHJWMEt5Q3RwNVhTNC80MDZvMnZtOVZRZE1BbklSMUJtaFRHMThQaXJtQTVPMWlGTWpjNWIxZUNuQ1hnWnRwdVhlLzNOam40OUwzL2tTK2ZOUWFGWGs5eFpCREE4Y01la1NGM3F6UVBHQlZsTmdXVTZLVE9aNjJHNjFPeTYyQ3kwTXVDazBjbDlUbmNWL0pPaUZFVXoyKzZFVzhCNkVnc3J1ck1ZckRYRGhMaVYvS2twa2JCWU9jUnFzUnZFMjd1anVjTHVyOW9DeFAyWXhhbytKV3dXVktxZ3ZZZCtaZG5sajYxWDV2UjZmWHNmdmtYNm1xTjlhZ1dqQnRiWis1NVozWnBubGFscjR3R0F4MngydTFqdk9GdG5RWWpaWG1WSm5WbGpMblZzRmxvYkQxSkFkcDBCUTluc2JPMXFnWURuTjQxTGlSZDA0d1VNMU9XTzZVZ2RWazlEWDNzTDZaYjZ4SkZCbzRabEJxZU9uTm9xRUdVck5IcTlNS29wOGpURkVCWUl3Y3l5eTQ0bUMwSlRFUkNRNmpHMFQrOFRoMDRTUEthKyt5ZU1ZR1VxZmVqd0JKeXo3SjZldjdoR2crRTFtRmFhUmxuMlRiNnUvZzZlNk5SQ0pod2JTMUtPUXVuTHIyT1ljdmZzeTYrYzlhck9QdkhjaWlHZXN0ak9FbThmWjh4bUcwT2cxbE5ZWEVqWnR1RmVGNDlzWUJxaHZLMkhQcUxmeTlBMGxKV0ViQzMyT1A5UUFBSUFCSlJFRlUrQlFVY2dXQnZpR3NYL0NjdzJqV2gxRlQ2TmlWWFVLVThhd3BTL3IxM0RKOTBuemF1MXE1Y1BNSWVjWHB0TFEzOE1TU3IrTHJOVUlZazVaOWl1cWVXbzZtZEhsRjVibDBkYjhyakRIVnp6dDEvWFBCOFNJdWFnYUY1Y2JVY1NFQjRWWlJRQlYxOXdBWU5YS3MzYlJ4bVFWcFhMejFCUUNwVTFjNDVSUWtsOGw1Zk5GTHZMWHZ2K2xRdHZIaGtkZll0dm83K0hrSFdJelQ2WFZPT1FVNGk3NlBpTlArY2piRFdHc3pJU2JGcmlBRTkrdjJtTzRmOGVPVGlUZXIwZmlYUGIrZ3ZybWE5UXVlWTB4SU5BQmxOVVZXMnlrc3k4SFBPOEJDVUZLcHU4a3Z2VVY4ZExMTis0Wkdxd2FEQVlYY2hYbUpRNXR5ZU9PaUY0Vmo3ZXJ1NFBWUGY0TEJZR0RackUwa3hjNFZ4aW5rTGloNm5IR2FXdXZRYU5WMm4vL0xlejZIc01BSXNaYmRQeGlpS0NRaUlpSWlJaUx5VDArUWgvSGxMSjBhbzhCamloaHFOUWxKYWpNaHlieHZFTVFnRTExYTQ2dEJPWGpiOUhRZ0hKbEVKazg1eUtXZ2tJRkNhbnk1eUhyYWV0cGR6SmJOLzdyMExNdWxSbEZMcEg4VWx1Y0lCcC9ZeU1ITkt3NVExMVFwTEx1N2VqaGxiSFIxY1NNeUxKYWk4aHdxYW90cDcyckYyOE4zME9kbXd0dkR0OC90N3ovN0hnQWpmSU9JaTVvK3FQc1BHaEhHbE9oa1JnZU50ZktTdm5qckN5RTl4L1NKOHkzcS9nd2xFb21FTlhPL1FvZXlqWXJhdTh5Y3ZHaEEyekVZREVKNmtobVRGamlza2FUczdrVFhTMFFFby9lb0xZT2Z0NmNmenovMi82emExWnB1SWIzZmxtVmZKOWlHaC9qeHROM2M3a2xyNkloT1pUczM4czcxT2E2eXJvU2psM2NDNE9YdXc1VG9aTHRqL1gwQ2FXeXRKYXZ3S2w0ZXZuaTZlYVBUYTlIcXRFd2FOODNLVTNZNHpPRlJvcXU3ay9NWmh3Qmo4WGx6UTVVakJLT2VtWUQwOU1wdlVWaVdqYWU3ejZBWXE4eWoyQ1NTL2tVN2dOSDR0Ly9jKy8xYTUxNWxQdmNxODUwZS83WEhmeXFLUXY5RTNLM0lJNnN3alNuUk15MEVJVEJHcVVxbE1tWk5Xa0QwNkRoY1hOeW9hU2pqekkwRDFEZFhjK3pLTGpZdWVrRVluNXF3bkxxbVNqSUxyakFsYXFaRlpLQ3Yxd2doZ3NGZ01IRDdYZ1puMHc4S2FiQWlRMk5ZTVhzTDdtNmVOTGJVVWxGWHpBamZZRVlIamVYWnRkOGpxekNOUzdlTzB0emV3SkdMbjNBaDR6Q3BVMWVRRkR2WHd2aHVqNkdxS2FUVmFUbHk4Uk51RlJqcmx5WEZ6bUhackUzOTNzN0M2WThCY09IbUVhcnFTM2x6ejMrd2VPWkdwazJjaTBRaW9iUzZRSEJNTWRIWVdtdXpCcUtwZmhBWWF3aVpvcENiMnh1c3hyWjNHZE4yOWE2TFpxSzRNcCtENXo4QWpQK2ovdFE1OVBjSjVNbWxyL0R4RjMra3BiMlJkL2YvaHFkV2ZOUENDV2VrZnlnLzNHNi9idDJYU1g3SkxlNVY1aU9YS2ZvVVcweGlsSG1rYVYrTTlBOWp5N0t2Q3c1Q04rOWM0dENGajNCMzllVDVkZitQRVQ0ak1SZ01mSHowVDFUVUZwTmJkSjExQzdZVEc1bElnRzh3UGoyaW9WeW1ZTXZ5VjJucGFNVER6Y3V1TUtZMzZPMzJPUnQ5Wng0eG5sZWNMcHhiVW9uTTZqbk54OHNmYnc5ZjJydGFLYXNwc3B2Q3RhQXNDMkJRYSttSkRBL0VuK1VpSWlJaUlpSWlJdjNFc3lkU0o3UWZwU0E2TlQyQ1RrOE5vMjZ0TVRLcFN3dWRhbEJxb2FPbnp6VEcxTmZaczU2eW42bnUrak8zVHNmTytFT0NoOXhhWkRJWGt5UVNrTkx6MS9ReWV5L2hmcnRwckxCc3E3K25UV1pqakV3Q3c2Zk1yaVgzS204THk5SGhjWU8rZlpPaEJDQWlOTWJwOWFKR1Q2S29QQWN3cG9aNjBPaVNCNkdtc1VJd3BneEd0SUF0SHB1M3plcEhlWFZER1pkdUhRV01CcHRGTTlZRGtIUDMrcUI2dzQ0YUdVbUFuM1hLR0tsVXlxYkZMOUhhMFdUaHRkb2Y1REk1R3hZK3o0U0lxWDBXTTM3djBQOVMzMXh0MVQ0dmFUVUxwcTIxbnA5RWlxOE56MTJscWt0WWRuZnpzam5HbVlnMU1OWVFpSTJZYXRGV1dWOUNUVSs2RTRETWdpdDhjWG1uSUs2dVROM3FNTlhlMUpqWkZKWG5vdFZwaEhvMUpteEY5d3lIT1R4SzFEU1dDNExMa3VUSG5VNTdhQklrelkxNkVvbGtVQTFWNXBHVC9VMkIxUnVwUkdwVi8yaWc2UFU2bTRLc3lEODJCb09CazlmMjRxcHdZM25LWnF2K3FORnhQTEhrcXhZcHAwWUhqY1hOMVlPOXA5OGh2K1FXZXIzZTRseGVucktaZ3RJc1RsejdqSmRIL2RoQ1ROWHI5V1FYWGVYaXJhT0NtT0h2SGNqaW1SdVpOTTU0YjYxcnF1S2pJMytnUTltR2o2Y2ZYKzBSS1pOaTV6QTFaamJaUlZlNWNQTUlUVzMxSEwzOEtaY3pqekZuNmtxbVRraTFHeEU0VkRXRjJqcGIySDNpVFNwN0lqZmpvNU5aUGVmcEFXOXY0ZlRIOFBVYXdSZVhkcURTZEhQazBpZGs1RjlnU2ZMakZoRWF6dExRVXNNNyszOHR2Ry90YUxRYTA5NVR5OFZXRkV4NXpWMTJuM2dUdlVIUENOOGdubGo2Tll0SVNqQ2VRNDRFODRqUThXeGEvREo3VHYyTkRtVWI3eDc0SDVhbmJHYmFSS05ZTDVGSUhyaG00VkFobHlrWTZSL0t4TEZKK0hqNW85UHJySTdmaE9uYTNwOXJzcnVyQnpFUjhSZ01CczZtSHhUdXhWT2lrNFY2UEJLSmhLVXpIK2V6MDI5UlZKSEwzL2IrRnhzWHZXaHhYenA5ZlIrWE1vLzF1YjgvZlBKRG0rMFNpWVIvZi9FdlRzL2JSSjY1WTQwRXNncXZNamxxaHNYMUlEd2ttcnppZEVxcTd0Z1VoVHE2Mm9SMGRERVJRNXNhV2VUaEk0cENJaUlpSWlJaUlpSVBBWk9ReEFQV29PL3NKUmgxYVkxaVVYZlBYNlVXVk5yNzdlYXZiaTBvTmZmZmQzd0pRcEE1WFZwZ2lJU3UvaUtWd05MaFZXTlhvS0syR0REKytCM3NBcS9sTlhjdFJDRm5QZllCUnBzVjNhMm9MZjVTUlNGVGVqMkFTV09IeG1EZTIwQ3MwYXJaZS9vZDlBWTlFb21Fall0ZUVPcVBIRGozdmxVNm53ZGhSY3FUbkx5MmwySXpnZEFScGxSc0YyOStJZFJ0TVdFeWpMUjJOUEdydjMvTG9tLy91ZmRzYmk4eWJBSmJsNy9hMzJrL0ZQeThBbGc5MTlMSWQvcjZma0dRVWFxNk9KOXhXUEJDbjV1NHFrL3hhOUs0YWF6b2F1UEc3WE8wOUlpTlVxa01kMWRQd1JBMDNPWUE4T3Yzdm1YVlp2SVNCbmh6enk4Y0dnYy9PZnE2VFNGa01NOWxnSEdqWXZuV2xsK1NWWmhHM0xocEZKYmwwTnhlMzJlOU5OT3htQnVXMzlqMU02c1VtSUNGZ1BMaDRkZHNHZ3FuVDFwQVN2d1NpemJ6WTVVT0lGTEluS1NKYzFtVnV2V0J0bUhpNHEyam5MNitiMUMyTlJ3NTJ3NTdtMk9SM1pNaWxja1k2Z1JGT29PeDl1VFJFcWpvNkhQNGdKRUFTL29jWlorSzJtSnFHeXVZbDdUYVpzSDVlVW1yYks0WE5qSVNNTllOVVdtNkxTTExQTnk4U0o2eW1QTVpoNm1vdTBlNFdYVHJSMS84VWFqLzVlN3F5ZHpFbFV5ZnRFRDR6dFUwVnZEUmtUL1ExZDJCbjNjQUxlMk52TFB2VjJ4ZStncEJJOEtRU3FVa3hLUXdKVHFaV3dXWE9aZHhpTGJPRnI2NHZKUFF3QWhHQlVWYXpGTXFsUkVjOE9EUE5YVk5sUmJYT2hOWmhXbUNJRFJuNmdvV1RsLzN3QkdGU2JGekNBa0laKy9wdDJscXE2ZWhwUnFKUkRLZ21uNlhNbzlpTUJpSUh6K0w3S0tyMURTVVc0MHhSWE9QOExHc0IxZFFtc1dlVTIraDFXbHdjL1ZnNi9KdldFVVE2dlY2M3Q3M0swSUR4ekE3ZnBsTjV4SXdSb0JzWHZvS2UwNzlEYlZHeGVHTEgzT241QmFyNWp4bGxVNXVPQkVkSHNlNFVSTlJxanI1N05UYkdBeDZIbC84a3MzL3NlbWUwTjlhVUVwVkZ3Zk92YytkMGt3a0Vna3JVN2N5ZmVJOGl6SGhJVkc4dE9ISDdEcnhKdVcxZC9udzhHc3NuYldKNUo0SWJrOTNINGVPT3cwdE5SZ01CZ0o4ZzIzZWc2VjJoQzVIdEhVMGM3Y2lWM2gvNmRaUjJydGF1Vk9heWNaRkx3ajN4T2pSY2VRVnAxTmNlWnZGYkxEYVRuN3BMUUNDL01NZTZRaGxFZHVJb3BDSWlJaUlpSWlJeUNPRUlDNE5JbTFxUzFISjRxV0JicDF4V2FNekdsSjBldENhL3VwdHRQWDgxUm51OTJ2MWZiZVoxdE1NYnJyeFJ4cTlYazk5aXpFeXcyUndHU3hxR2l2NDlNUmZCRVBLK1BESi9ZcEVDaG94U2xpdWI2NGF0SG4xRjRQQlFHWlA0V2lBajQvK2FjRGJra2xsL010VHYrNTdJTWI2QkNaUDZybUpxNFFjOUVPRlZxZnBWNTBlNkVsRjRtQWRaN2VuMVJrVjVNMUxYMEZuWmpULzY5Ny90R21JTTlIZTJTS2tpVFBIZkoxOVo5NUZic09ZWnZLT2ZsRGNYVDE0ZXRXM2VmL1E3MGlPVzhUc2hHVk9yVGR6OGtKbVRuWXNVandLYzVCSUpIMGF3UWF6WUxxenVDaGNtVDVwUHRkeXozRDA4cWRJSkJMOHZBTHNSdjJZaXp6bW50NU5iWFVPejBIQW9yaTJPYlpxa0pqT2RZbEVJdFpPZUlqa2RFR0w1dUVXT3BRQU4ydU5yNkZDS29FbEQrQndZa3JiRkRldWZ5bFJPM3JxbGlua0xrTHRHbk1talozRytZekRGSlpsV1loQzg1UFdVTk5ZVG5MY0ltWk5XU0k0T2dCa0ZxWng1T0luYUxScVpzY3ZZOUdNOVQyUk1oZDU5OEJ2V0QzbmFjRTVSQ3FWa2hRN2h5blJ5YVJsbjBTbjExb0pRb0F4MG1qalQ0VDNsMjRkdzhmTG45akl4SDZKTEgvZTlWT1UzWjFXUXU2Y3FTdG9hSzVtN09pSkJJOFl6ZTgvL29IVDI3VEh1dm5iaVE2UDQ2dVAvNVR6R1ljSTlBdGhiTmdFd0JpWjlNYXVuenExblJFK0kxbWU4aVNWZGZkWW5yS1ppcnBpbWxycjZPaHFFeUsvT3BYdGRDamI4SFQzdG9pb3pidVh3ZDVUYjZNMzZQRnc4K0lySzc5TmdHK1ExVDR5QzY5UTAxaE9UV001bzRMRzJoV0Z3Q2l3YkYvN2ZYWWVlNE8yem1idVZ1WlIxMXhsSVFxZHp6aENwcGtqa2JNOE52OVpJa0xIOTNzOVo1QktwWFIxZDNDbk5CT3RUa1B3clMrWW0yZ3RsdXB0UkpyYW83YXBrc3E2ZTRRRlJyRDc1RjlwYm0vQTNkV0RqWXRldEp0aXpkUGRtMmRXL3l1SExueEVWbUVheDY3c29yYXhndFZ6bjJiV2xNWE1tckxZN3Y1KzlmZHZvZEdxZVhiTmR5MmkvaDZFakRzWE1SZ01oQVNFVTlOWXp1VG9tZVRldmM3dGV4bnNQcW5saVNWZlJTYVZNWDdNRkNRU0NkVU5aZFEyVlJKczltd1BjTDJuRGxkYzFJeEJtWmZJOEVJVWhVUkVSRVJFUkVSRS9zbnhjVEcraGlNcW5hWHdwRE5ZQ2t1NlhnS1R1U0JsVTRTeTBXNTZ6eURXYVJvc1dqdWFCSU9ubjUzb2dJRlFWSjdMWjZmZVFxWHBCaURBTjVoMUM3YjNheHNLdVFJdmR4ODZsRzIwMkVoNThyQzRXNUZuSVNBOFNFRmtaNDNBdCs1Y0pxT253RDFBOG1UTEgvdmYrY3B2K3pSVW16aDlmUi9wdDg4RDhQeGpQeURBTDhScWpFTHV3cGpROGFUMjFIdDQySmdLajlzeU9qbENiOURiVERkbmpxMGFDb09OV3QzTjhwVE55S1Z5Q2txeityMyttTkR4TmcycncyME9QOXorcDBFVmprMzg3cVB2RDJxaGNYUEdqWnFJUXU1aWpMdzc4dzR2clB1aFRZOXE4MmdnYzZQZXBzVXZXOVFCTXRIYTNzaUpxNThCeGtnN0wwL3JtbVNCdnRiZk5aVzYyMm9mSWtQUE40S2hZWFFXZ1lHQmpCdzVFb1Zpa0wxZmVsSFJBZHVQd0krU1lYSEVrTzZLcXZTQnIxdFdVNFMzcDErLzA0T2E3azhUSWhKczN0ZUNSb1RoN2VsSFdVOEJlUk1Sb2VQNXp0UC9ZeUVVYTdScWpsemFRV2JCRlNRU0Nhdm1QQ1ZFU3F5Wit4VjhQUDA1bTM2UXo4KzhTMmJCRlZiTzNpS0lEd3E1Z3JtSks1MmE4OVdjMDV5Ni9qbWU3dDZNRGhxSHY0L3p6enpmMlB3ZmR2dldMM3dPZ0tyNjBrRzVqcGtpTEJSeUJZdG5Xa1pXR0F3R05GbzFMZ3BYUmdXTnRibStRYStucExvQXRVWkZaRmdNTDIzNE1lNnVIb1FFaE5QVVdrZDU3VjBoa3JTeTdoNEFvUUZqTExZUkhoeEZnRjh3M1dvbDIxYjlxMDJ4UjZQVmNDNzlvREErY1VKcW44Y1dFakNhbHpmK2hBUG4zbWRVVUNReFk2Wlk5Q3RWSFFPNlovZlhvUVdncWJXT04zYjl6S3BkcDdlT1hCM3BIOHJLMUMwY1BQOGhaOU1QRWhvWVllWGtKRVFLMlJBYld6dWFoVGwrY3ZSMTFCb1ZiaTd1TEUzZVJITjdBMEgrWVd4ZTlrcWZrVEp5bVp6MUM3Ymo2eldDQ3plUDBOTFI2UFN6NEdDaVVuZHpMZmNNL3Q2QmpBNGVSMDFqT2I2ZUkzaDY1YmY1KzhIZlVsQ2F4YjR6ZjJmam9oZndkUGNtZW5RY2hlVTUzTWc3eCtvNVR3bmJLU3JQcGI2NVduRGlFUG5IUTN6U0VSRVJFUkVSRVJFUkdiYTR5b3l2aDhHREdHNkdDcE8zTDRDM2g3VlJzNy9vOVhyT3BoL2dVdVl4NFlkcThJaFJiRjN4VFp1cGFmckMwOE1vQ25WMHRUM3czQWJLdFI0dlJwbFV4Z2pmSU9xYnE0a01qV0Y2M0FLbjF0ZG8xQnc4L3dGNmc5NXVJV2R6N2xYbWMrakNSdzdIOUVkQU1EZSt1U2pjN0JhUUR4bUVGRHNQR3k5M0h6WXRlZG1xWGExUjhjblIxd0ZZUGVkcG13YlBpemUvb01nczljbURjREh6S0huRkEvK0N2N2orUjRTTmZEREw4VkROSVRJMGhwKys5T2FEVEsxUHZ2dVYzem8xcm5jNlFuTjBkbExRQmZxRnNDcDFLL3ZQdlk5YW8yTFhpVGQ1Y2YyUExDSVV3REpTeU55b1p5OE5uM2thcHFqd09KdUM1dUVMSDFOUmY4K2l6WFROMWVtMS9IWHZmMW4wdFhVWUk0NXFHc3VGdm0ycnYyUDNPeXNpOHFCMGRMWGk1OVcvOUYyRjVUbGtGYVlobFVodFJreVk4UE1Lc0hqR01HRitUOG92dWNYeHROMjB0RGZpNXVMTytvWFBXd2tGODVKV0V6b3lndjFuMzZPNDhqWi8zZnVmekloYnlNeTRSVGJyeGRuaTFwM0xIRS9iRFlBRUNYdE8vYzJwOVd3Uk5UcU9SVFBXV2JXSEJvN2hoOXYvYU5GVzMxek5PL3QvalV3cTQzdlAvTTZoWThqLzdmNDViWjNOeUoyb2R4ZmdHOHd6cS83RlpwOUdxK0ZYZi8rbThON1QzUnN3Q3VSNXhlbmtsOXdVcm11RlBYVWJ3M3BGV1hsNytQTDB5bStqMSt2c3BuZTdrbldjdHM0V3BCSXBxK2M4N2JUVGk0ZWJKMXVXZjkyaG1ERTdmaG56a2xiM3VhMzNEdjZ2UlcyOS9xRFQ2NFJvYkdkSW5KQktjY1Z0Y290dnNQZk1PM3h0NDc5YjFHRXlpVW1tU0ZOVCt1U1NxanNXUXBkYW84TE4xWU9vVVpPWU9tRTJNcG1jMk1pcC9hcXJ0SEQ2WTR6d0NTSTJjcXJGOTZtMW80azJHMUhRcHMrNnVyRU10M2JMKzRsQ3BpQWtNTnpwZlFOY3l6MU50NnFMMVBqbHRIWTJDZTBqL1VQWnZPUnJmSFRrRDl5cnlxZWx2UkYvbjBDU0pzNmxzRHlIN0tLckxKcXhYcmluWGU2cGc1UTRZWTU0bi9zSFJSU0ZSRVJFUkVSRVJFUkVSSVlwcGtnZU1FYUxQQWlOclhWOGZ1WWRxdXBMaGJaSlk1TllPMitibFFIV1dWemt4aC9KV3AybXoyTEdRMEY5Y3pWRlBVYVR5ZEV6aVFnWno0SHpIMURUV003NDhNbE9mV1pwMmFmUTl4U0hUb2xmNm5Cc1hWTVZ1M3FLT292MGpVd210NWxXVDZucUVwYURSb3l5U0Y5a3dxUEhVQ2JpbUxxbUtuYWYvT3REMmRlQ2FXdUppN0tmeG1vZzN1QUFDVEVwRkZmZUpydm9HbzJ0dFJ3NDl6NVBMUDJxeFJoelVXbXdvbmlhMnV1cGJheXcyV2N3R096MmFiUnFvYSsvaGVWRlJQcERWM2RIdjJydTFEUldzUGZVMndBc1NYN2NZWVNSaDV1WFVLK21OdzB0TlJ5OS9LbFF4MjdjcUltc25iZk5yc2d6UG53eXIyejZHVjljMmtIZXZReXVaSjNnYXZZcEpvMmJSdkxreFRaVHg1bTRrbldTRTFmM0NPODdsRzEwS0FmdWFCSWFPTVptdTBRaXNUTHNkNnVOOXlKdlQ3OCtuNE5NcVNXZEVRY01Cb05RUTY0MzlnUnlVMXF5Z3RJc3REb3RNcW1Nd3JKc0FHTEdXS2ZWOVBIMHM3di9sdlpHTHQ0NkNoaWZhNEpHaFBVNTU5NDRlcDZUU21WT2ZRNFA4a3dZNkJmQ2krdC9aTlZlMTFUSnV3Zit4K1k2cStjK1RWbE5JZTFkclh4MittMmVYZk5kSVhyVzlMbkxlKzRmOTZydWNQUE9KWXU1R2d3R0hwdTNqWVNZRkdIdTUyOGU1dkRGandkMERMMEYxS3M1cDBuTFBtbDMvSTZqZjdacTgvVWF3YmUzL3JmVCsyenJiT0ZTNWpIa01nVkpFK2R5NXNaK2kvN0lzQmcyTEhxQmtJQndJUm92Wmt3OGdYNGhOTFRVY1ByNlBsYlBlWXJzb211VVZCY2dsOGxKbWZJZ2xkRkVoak9pS0NRaUlpSWlJaUlpSWlJeVRERlBtU1NYRFR5ZHp1MTdOemx3N24xQlpISlJ1TEpzMWhNa3hjNTVvUG1aRjIvL01rU2h5MW5IaGVXVUtVdng5d25rMkpWZGRLdVYzTXkvMUdjOWxtNjFVdkNFOUhUM0puR0MvYytqcXI2VWo3LzRrL0FaZW52NDBtN0R5L3BoVWQxUXh0L3RHRVllbEdmWGZNK2hFVzg0b2RHcUxZUk93TXI3ZmNQQzUxazNmenRGNVRtQ2dQTGkraDh4MHQrK29XekgwZGNwcVM3QVZlRkdnSy85T2d4ZjloeTBPazIvdktrZkJLVzZ5MkgvdXZuUDJ1M0xLcnJLdmNwOHUvMnI1enhOUlcweHplME4zQzY1eWJYY004eU11Ly85MVpvWlVudlhRTHFSZDQ0VFZ6OGpPR0EwenovbXVHYklYL2I4Z3BiMlJsYWxibVZpWkNKQnZUNy96SUlyZEt1TnVVVEhoc1gyYVV4OWtPdXlpRWhmdUNoY2haU0dmZEhZVXNzblBmZW82WlBtTzZ4aEFxRFdxcXlFa0pxR2NpNW5IU2UzK0FZR2d3RzVUTUdTbVJ1WkViZWd6L3U3cDdzM201YTh6TjJLUEU2azdhR3V1WXFjdTlmSnVYc2RIMDkvWWlMaW1SQ1JJSWdmYW8yS1F4YytJdWZ1ZFJSeUZ6WXVmSUd4bzJJQjR6WDFMM3QrUVZkM0IxdVd2MHBrYUl5d24xMG4zcVM0OGpZYkZqN1BoSWdFb2YzQ3pTTmN5anlHaThKNUp4ZFRlbE4vYjhkcHdjQk1GSkwzTFliVU5KYno2L2UrN2ZROHdHajhEdytPb3J6MkxsbUZhWGg3K05IVzJZeVBwMysvSTFXUFhkbUZWcWZCenp1QWVVbHJyUHJ2bEdTU1hYU1ZEWXRlc0hpT0cwN1lFdkhBOFRYWHpjV2RsYWxiMlhYaVRjcHI3NUtXZlZLbzRhZnArZitaSWswRC9VS0lqWnpLK1BBcGpCOHpoUStQdkVaOWN6VWpmSU1zem5VM0YzZTBOaHdlVk9wdVZKcHVGSElYKzFFMGRyNHprYUV4QkpvSnRobTNMNkEzNkVtSVNSR2NtWFE2cllWbzVTekhydXhDclZHUkVyL1U3cnppeGszck5VMEpDNmV2WS9mSnY1S1JmNEdZaUhnaGNtOWUwaHFMaUN1UmZ5eEVVVWhFUkVSRVJFUkVSRVJrbUdLZUptbWdYdmdYYm41aDRTazRLbWdzR3hZKzMyZHVkR2N3elVrcWtRNUpMUk5ITkxUVWtGV1lCa0IwK0dUQmVKc1N2NVN6NlFjNW0zNkFTZU9tT1N6YWUrektMc0VqZVVueTQzWUxXNWRVRmJEeitCdUM1KytDYVd0cDdXZ2EwQS8yd2NKZ01GZ1l5Z2VUd1lxRTBodjB0UGFrM0RKSGJSWUJwK3p1c0RuRzJmTzlycm1LdC9mOXl1RVltVlFtRkZSMmQvVkFxZXJpVnNGbFZxVnV0YjNOcGlwS3Fnc0FtRDVwZnA4ZTVGL21IRWI2aC9IMUozN3VjTitEaGFlNzR3TFlDVEVwZHZzcTYwc2Npa0l1Q2xmV3pIdUdEdysvQnNESnE1OFJFUm9qRkwxMkpKQnJkVm8wV3JWVDU0eGFvMEtqVmFQVDY2eHFKS2cxS3E3bm5oWGVlM3Y2c1R4bGM1L2J0RWZHN1F0a0Zsd1o4UHJtbUIrL3lEOFBudTQrZERvUk5kUFlXc2NIaDM5UGg3S05oSmdVVnM3ZTB1YzZIVjJ0d25lNnJxbUtFMWYzY0xjaXoyS01YQ2JuYXM0cHJ1YWM2dGU4VFhXK1RIVUgyenFidVpGM2prNWxHMUdqSjFGUW1zV3hLN3RvYm0vQTA5MmJyY3UvWVNGOG5FMC9TRmQzQnlFQjRSYlJGc3J1VHNwcUNwSEw1TVNNaWJjUURVeWlUWC9TdDVwcTlqaVRuc3QwZlhFbUF0bmQxWlBZeUtrMisvUUd2ZDNyUXVLRVZNcHI3M0k1OHhnK1hpTUFIRVpuMmlLdk9JTTdwWm1BVVd6di9WeWpVbmR6Nk9KSGRDcmI4Yjc2WU5lNDRVaHM1RlFtamsxRW8xRmIzSk8wMmg1UnFPZitNV2xjRXBQR0pmVzVQVnZSU2dCWHNrNXc0dXBueEVjbnMzcnUwLzJhNDZTbzZVSmRMakE2SStpMWFoYlAyQ0E4czNaMWR3em9HVlBaM1lHYml6dXBDZjJyUVRseGJDTFI0Wk1wS3M5aDU3RTNNQmdNaEkyTVlIYjhzbjdQUWVUUlFSU0ZSRVJFUkVSRVJFUkVSSVlwNWg2cDlsS1JPT0o4eGhIT3BoOFEzcWNtTEdmaDlIV0RKdUNZUE9wZEJwaCs3a0U0ZlgyZmtJYzlOV0c1MEo0U3Y0eU0vSXUwZFRaejZNSkhQTG5zRlpzZXpubjNNZ1REek5pd1dCTEd6N0s3ci95U204TG5QMzNTZk9ZbHJlYmcrUThIODNBZWlGV3BXd2tPNkYvTytkNDB0RlFQK2pHMWQ3Ynd4eDIyRFNvbWRoNy92NEZ0dk9kL0w1VkljZTFsQk5SbzFZS0IwQnk1VE03a3FKbGN6enZMclR1WG1aT3d3cVlIN09ucit3Q2pVSkU4MllHMy9UQ1lnMEt1SU5BdnhQNGNIeUhHaGswZ0tYWU9HZmtYMGVxMDNNZzlLeGpiekFVZlc0WENCNE95bWlJTFFiU2dOQk9OVm1OWExPNEx2VUdQZm9CaXZvZ0lRSkIvR0RsM3I2TlVkZG4xK205dWErQ0R3NytudmF1VktkRXplV3pldGo2amVycTZPMmxvcVdGS2RESUFicTRlVk5RV0F4QWRIa2Rxd2dwMm5YZ1RwYXBUdU04UGhLZFdmQk8xVmtWRy9rVUt5N0pZbXJ5SmUxVjNoT3QrWkdnTTZ4YzhaM0VOdkhIN1BHblpKNFZhT09aY3lUNkJWcWNsSVNiRlNpZzNSVlQxdmhiYlE2ZlhDZWxuSTBMR094eXIxcWlFNXcxbjBxYjVlUWV3ZHQ0ek52czBXbzFkVVNndWFnWm4wdy9RMUZaUFUxczlNcW1NbVhHTCt0eWZpVTVsTzBjdWZRSkE4dVJGUWxTV09hNHVicXlkdDQyZHg5N2dhczVweG9TTXQxdWI3VkZsM2Z6dEtPUXVGdDhEMHoza0h6MjZNekYyRG1xTkNnODN6MzZ2KzlpOGJmeHA1NCtGWjVjVnM3YzhkSWN2a1llTEtBcUppSWlJaUlpSWlJaUlERk44UE84YlNsbzdtaHlNdEthZ0xGc1FoR1JTR1JzV3Z1Q1VWMlIvTU0zSnQ4ZWo5V0ZSVko1TGZza3R3RmdYS1NMMHZrRkhJVmV3WXZhVDdEcnhKZ1ZsV1p5NCtobkxabTJ5V0wraTdoNzd6dndkTUhyMDJqUGVtSmdSdDFCSVp6VWN2V29EL1VOdDF1VVpEdGp6cWpZMzBOZ3lZT3AwV29jUlMycXRVYVFiRXhMTnRqWGZzZWc3ZlgwL0YyOTlZWE85MUlUbFpPUmZRS3ZUY09McVp6eSsrRVdML3NLeUhBcktzZ0NZSGIvY1lhVFpsemtIclU3N3BVV1BTQ1RTQVFzbGZiRTBlUlBGbGJkSmlwMXJJZmFhQzJ4RFpkUXJxeWtFWUlSdkVNcnVUcFNxVHJJSzA1ZzJjZTZBdGpkdTFFVGlIWWpOL2FHZ0xJdTg0dlJCMlpiSW8wTk1SRHhaUlZjcEtzOWhTdlJNcS82VzlrYmVQL1E3Mmp0Ym1CdzFnM1h6dHp1VnhyV29QQWVEd2NENG5pZ2NIMDgvTml4NkFSOFBQNnVvbWVjZit3RkJQUkY3enZMSEhmK0dVdFVKR0srUFkwS2kwZXEweUdWeS9Md0RtQjIvREU5M2IyWk5XU0xNVjYvWGN6YjlnRkFMWjNuS1pvczBwdlhOMVlKWVpDdDZ3YlEvRHpjdnArYVljL2M2S2swM0xncFh4bzZhNkhCc2YrczdEcVNta0hIYkN1Wk1YU1VJTy9Ialo5bXQ0MlJybndmUGYwaFhkd2RCL21Fc25yblI3dGlZTVZPWU5uRWU2YmZQYytqQ2g0U05qT2pYYzF4WGR6dDFUVlY5anJQbEdQRXc2QzNjR1NPcmpYTjUwUHFjWHlhYmwzd05Bd2FIOThCSjQ2WWhsZlJmeU5IcXRFTGFRUk5mWE5yQjF1WGZjUGdjWk9MMnZaczk2VmU3bUJ3MXd5b1NWMlI0SW9wQ0lpSWlJaUlpSWlJaUlzTVViMDgvNURJNVdwMlc1dlo2cDlmVDZyUWN2YnhUZVAvWS9HY0hYUkJxNzJvVmZqd09SaW82WjlGbzFZTEJSQzVUc0xTWDRBUEc5Q0hKa3hjSlJYM2RYTnlabDdRYU1OWk0ySG5zRGJRNkRWS0psTTFMdjRhZmQ0RERmUWI0QnJGcHljdE1HanU0bitFL092WUtKQ3RWWGZ6MkE2T0k4c3pxZjdVcGFPMDcrNTZRSHRBVy9mVUtOK0hqNWMrMGlmTzRsbnVHM09JYnhFVEVDOGJXanE0MkRweC9IekFLQXlueFN4MXU2OHVjdzduMGcxenFxWWYxc0JrN0twWm5WdjNMa0d6YjFjV05WemI5M0VwME1vOFVHZ3FqbnNGZ0lQZnVEUUFtUmlhaTArdEl5ejdKbGV3VEpFNUlkZHBiV2lLUjROcFQweVE0WURUeDQ1TUhaWDVkM1IzY0xjOFY5aUh5ejBIVTZEaGNGVzVjempyTzVLZ1pGdjl5dUxQeUFBQWdBRWxFUVZUNzFvNG1Qamo4ZTlvNm00a1pFOCtxT1U4Wjc4bTl0R0piQnZJcjJTZHdWYmdSUFRwT2FEZFAwMmFPWEtad0tqcW1MOHhyZ1MxSnRoUXNhaG9yT0h6aEl5cnJTd0JZUEdNRE0rSVdDUDFkM1ozc092RW1XcDJXbFBpbGpEU3J4MktpdmFzRk1EcDY5SVZLM2MzNTlFTUFUSTJaM2FmSXJlcUpsckxueE5DYmdkUVVNbEhiV0c2eG5XNjEwcW1VZUJkdWZrRkJXUlp5bVp5TmkxNjBxcjNXbTZYSmoxTmNrVWR6ZXdON1Q3L0RzMnUrNi9SMUxpUC9JaG41RjUwYU94d3dGK2dHNDF6K3NwZ1FtZERubUlIVWlHcHNxZVh6cys4S3RSRVRZbExJTHJ4S2RVTVpiMzMrUzliTzIwWjBlSnpkOWM5bkhPWnMra0hoZlZsTkVkMXFKWE9tOWkrRm5jakRSeFNGUkVSRVJFUkVSRVJFUklZcEVvbUU0QkdqcWF3dm9hR2xCclZHNWRRUDJqdWxtYlMwTndJd09uaWNUUS9qQjZXcXJrUllEZ2tZTStqYnQ4Znh0RDNDc2FVbUxMZnIzYm9rK1hGcW15b3BxYnJEMmZTRE5MYzNNQ1ZxSnJ0UC9oV1ZwaHVKUk1MYWVkc3Nvb3djTVp3Rm9jOU92ZlhBMFJPT3ZKZS9ERXhSTUJJN1JpcFRYYUwrQ2pJQWkyYXNwNkFzaTViMlJnNWYvSmdSUGtFRWpSakZycE52MHFsc1J5cVJzbkhoQzMwYUNyL01PY2hrOGdHTEkxcWRCb1BCZ0ZRaVJkYUg0ZEFXUTUxK3g5WXhXNlNQRzRMOUY1Ym4wTnplQU1DRXlLbTR1M2lRbG4yU3B0WTZydWVkSlhteWN5bWMzRnpjK2NHenI5azFIQ3U3TzNHM2s5YW5zYVVXdlVGdjArQTlhOHBpcGsyY2kwYXJkaW9Tb3J5Mm1KcUdNdHpkUElrT245eXZPaXNpd3dkWEZ6ZFM0cGR4TnYwQW1RVlhtRHBodHRDWGtYOVJ1QmNXbEdYeFArLy9xOVg2RW9tRWYzL3hMeFp0bVFWWHFHMnNZTkdNOVgzV1N4dHFHbHRxdVhEckM3S0xybUl3R0hCVnVMRjIvamFMKzIxN1Z5czdqdjZaeHRaYVJvMk1aT0gwZFRhMzFkWlRtODZyajlwbkJvT0JneGMrcExtOUFSZUZxMU0xVXhwYmF3SHdkUGQyNnJqY1hUMkZLQ3pyL2V2SkxycG1zKy9FMWM5SXo3OEFHTVh2Nm9ZeVBqajBlN1lzZnhVZlR6KzcrOHNwdXM2NURLTlJma255NDBLTlJVZVkxM0VycjczTHBjeWp6RTFjMWVkNllFeVA1OThQWnlCbm83Zk1zUmR0TlpEb282N3VEbUZaSVg4MFJDSFRkOXZrWkRBVTZQVjZydVdlNGZUMWZXaDFHbVJTR2VzV2JHZHkxQXdtUmlheTU5UmJ0SGUxOHNuUjE0a2ZQNHRGTTlaYm5ZZEtWUmZuTXc0amw4bDVmUEZMU0pDdzk4dzduTTg0eE15NGhZKzBDUGZQZ0NnS2lZaUlpSWlJaUlpSWlBeGpSZ2VQbzdLK0JJUEJRR1Y5Q1dQREp2UzV6cjNLMjhKeVpHak1rTXlyb3E1WVdCNFZOSFpJOXRHYjNPSjAwbStmQnlEQU41alpadW1sZWlPVHl0aTYvRlYySHZzLzdsWGxrMWx3UmNqakw1VklXYi9nT1NaSHozZ284eDVxT3BYdFgvWVVIb2pHbGxvVUNsZGNGVzdJWkhMcW1pb3A3am1IdlQxOGJhL1RWZ2M0NXhYZUd4ZUZLK3ZtYitmRHc2K2gxcWo0NU9qckJJOFlKZFRVV0R4em8wWFJjN3Z6L2hMbnNHRGFXaFpNVzJ1M3Y2MnpCVGNYZDVzR21iL3MrUVgxemRVa3hLUllwRTdVNi9YbzlMb2hTdzMzSUpoUzljSFFSQXJkeURzTGdMOTNJS05HUmlLUlNJZ09qNk9vUEpjek4vWVRIVDZaQU4rZ1ByZHpyK29PUnk1K3d0TGt4NG1KaUJmYTc1Um1jamI5SU1ydVRyNjE1WmNXSHZsNnZaNlBqdnlCa3VvQ3UxRllHZmtYT1h2akFHRkJrV3haOW5XNysxZXF1dmo4ekRzVTlVUVZnZEVnKytUU1Z3Z1BpWExxc3hBWlhxVEVMK0ZXd1NXT1hOcEJTRUM0a043Tnc4MkxBTjlnaCt2Mmp2eW9hU2pueUtVZCtIc0hPcTZYTm9RWURBWUtTclBJdUhPUndySnNvVDBtSXA2VnM3ZFlPSG9VVithei85eDd0SGUyRU9BYnpKUEx2bTR6QXFhdXFZb09aUnNBdmc0aWYvVjZQUWZPZnlDa1lsdythN1BObW02OU1hV3JIZWxuTGRqYXdzODdnUFVMdHR2czAyZzFWcUtRVnFmbDhNV1BoV2VVRmJPZkpHeGtKQjhmK1NNMWplVzgvZmwvczNiZU5zYVBtV3l4WHFleW5iUHBCNFhuSXJsTVFWTnJIWWN1ZkdTc2E2ZlZvTkdxMGVqVXhyODlMN1ZHaFZxanNoQll6cVVmWXR5b1NSWXArK3d4T1dvbWkyYllGdWVjcGIyelJWaDJzWEZOYjJpcEdYQzBWVzlNejZ0U2lkUnViYTdoUUYxVEpaOGNmUjI1WEVGalN3MEFvUTZlQS9SNnZSREYxbDhIajdzVmVSeFAyMDE5Y3pWZ1BHY2ZYL1NTOFArUGlZam54ZlUvWXRmSk4ybHFyU09yTUkyODRuU21UNXJQekxpRlFvUjljMXM5ZW9PZWNXRVRtUkJoakdTS0dqV0oyeVUzYVdxckp5UmdkUDgrQkpHSGlpZ0tpWWlJaUlpSWlJaUlpQXhqeG9kUDRXck9hUUFLU3JPY0VvVk1IdTlnekp0ZldsM285UDY4UGYzWXRQaWxQc2VaYXA2NEt0eWNqclo1RUdvYUt6aDQvZ1BBYVBqWXRPVGxQbzNYQ3JrTEM2WS9Sdm5oSXJSbWtURGpSazIwTU5nKzZpeWI5WVJWSFlqKzB0QmN6WkZMTzV3ZW4xZWNJUlRlTm8vaUdBakgwbllMQmI5N0UyRkQxR3p2YXFWYjFRVkFvRi9JZ1BZWkVUcWV0Zk8yc2YvY2V5aFZuWlJVRndBd2JlSThVdUtYOUxuK2NKaURQVElMcm5EMDhxZU1DaHJMMWhYZmNEcWR6T1dzNDF6TE9VMUsvRkttVDVvL3JHb3ZxTlg5cStuUkg0cktjd1VSWlU3aVNpSEtaL21zelpSVS9TZHFqWXJQVHIzRjlyWGZjK2oxck5mck9YYjVVeHBiYS9uMHhGLzQrcWFmRStCbk5OcXJOU3BxR3lzQUtDekx0a2dESkpWSzhlb1JQKzlWNWxOVlgyb2xDRmJWbDlDaGJLT2dOSXZiOTI3YUxReHZMZ2hKSlZMMEJqMWQzUjNzT1A0R3J6N3hDNmNqSFVTR0R3cTVDMXVXdmNxN0IzN0R6dU52OE5TS2J4RTBJb3preVl1Y2ptQURxRzJxWk9meE41QktwVHk1N090T2k3L0gwM2IzT3hwU2JWYURwemNTaVlUYzRodUNJQlFlSE1YOGFXc1pOeXBXR05QVzJjTHA2L3VFRktKaEl5UFlzdXhWMmpxYlVhbzZjVkc0b3BDN0lwVktxVzJzNEl1ZWUxZll5QWk3UnYvNjVtb09YdmhRRU41VDRwZVNHSnNxOU5jMlZhTFdxUEQxOUVlaGNFVWhkekhXRlN0SUUrWXhJWEpxdno0SFc5UTBsQUVJRVlPdEhVM3NPZmszS3V0TGtNdmtySjIzVFlqdWZuYk5kOWw1L0EzYU9sdlljZXpQVEltZXllSVpHd1FoUzYxUmNkTXNqWnRXcCtGYTdobW41bUZLZGVuaTRvWktyVVN0VWJILzNIdTh2UEVuZGxQUFRSbzdqUUMvRUVMN0VSMWVYbHVNVENyRFJlR0tYS1pBSnBPalVpczVkZTF6d09nZ1lTdDZVaUtSNEdJanFzZUE3UWlpNXJZR210cnE4UEgweDh2ZEIzblBmYUtpcnBpVDEvWUNFQm80UnJpK0sxVmRkS3U2OEhEem9yV2ppZVkyNDNPektSSTE5KzROYnR3K1ovZTRUSkZwZDBvemFXaXRzVHR1YnVKcWkzUGJFZjQrSTZscnFrUnYwQ09SU0FnUGptTGh0TWVFL3JLYUlsd1Via0xrWjBiK0JhSDJvck0xb1lvcmIzTXUvUkRsdFhlRnRvU1lGSmJOZXNMcXV4TTBJb3lYTi95WTA5ZjNjVDN2TEZxZGhyVHNrMXpOT2NYMk5kOGpQQ1FLZis5QUFLb2J5bWp0YUVJdVV3aHBJSDA5bmF1SEpmTGxJWXBDSWlJaUlpSWlJaUlpSXNPWXlMQUp1THQ2b2xSMWN2dGVCc3RtYmVvenA3Mnl1MU5ZYm1sdkZOSlFPSVBwQjU0ajZwdXJCZS9DbUlqNEFlVXc3dyt0SGMzc1BQWm53UkN3WXZhVEJQZFIrTHFxdnBSTG1jZTRmUy9EcXErb0lwZlhQLzBKYzZldUlqRTJkVmdadndkQ1NHRDRBMGVFeWFUTy96VE1MRXpqd0xuM2hmZlhjODh5SldxbTA4S1VYS1pnMWhTajZPSGo2VWRvNEJpYm90RFVtTm5FMmpEQzFUVGNyN2tRNU45M21oeDcrSGtINE83cWdiSkgzQUdqd05YVjNZbUhuUlJmdzJrT3ZhbHZydWFMU3pzRWNhbTQ4cllnOHZSRmMxc0Q1OUlQb3RQck9ISDFNeTVsSGlNbGZpa3pKaTF3T3YyTHljdmRGcWIwU3dQRkZBVUE5dFBwdEhVMGMrakNSMmgxV2pyTnh1ODkvVFpnTkppYWU2ZUQwYWg2Nk1KSGdQRi9rVEErUmVnTDhBc21OV0VGNXpJT1VkTll6czdqLzhmVzVhL2F2VjVjelRsRlhiT3grUHJVbU5tQ0lBUXdJU0lCdVV5QlZxY2gvZlo1cTlvUU0rTVdrblAzT21BVTUzb0w4d3VtUFViTzNldW9OU3FPWGRsRmRIaWMxVHhxR3NvRlFXaHU0aXJtSjYyaHN1NGVIeDc1QTkycUxqTHlMemlkSGtwa2VCRTBJb3hOaTE5bTE0azNlZmZBYjFnM2Y3dGRZZEFXZWNVWkhEai9QZ2FEZ1NlV2ZOV3A5R0ltVE5lVHdXVHR2RzM0ZW8xZzR0Z2tDd0ZVcGU3bWVOcHVzb3V1Q280YzB5Yk9ZM25LWnVReU9lOGUrSTNkNXhtSlJHSXp0Vnh6V3dOWHNrOXc2ODRsdERvdEVvbUUrVWxyaERxREpnckxzamw5ZlovZE9ZY0VoSk1RazJLMzN4RWZIdmtEOVUxVnlHUnk0Um9VSGh6TnpmeExIRS9ialVyVHpRamZJQjVmOUNLaGdmY0ZsNURBY0Y1Yy8yL3NQZjAySmRVRlpCZGRJOUF2bExtSkt3SHc5d2trTVhZT21RVlhDQm9SaHE5WEFCNnVucmk3ZWVMdTZvbXJpenR1TGg2NHUzb0lZb0tyaXp1dUxtNFcxNCtpOGx3K09mbzZEUzAxbkwxeHdLcm1rNG53a0toK1J4eWV6empFM1lvOHUvM3g0MmZaYkEvMEMrR1ZUVCt6YXE5cEtPZHZuLy9TcXIydHM1bVB2L2lUdzdta0pOeFBGZGpZV3N1NyszOWowUytYS1JqUkV4SGExdG5zbEVOVmg3TE40djdVbTJteDl5TzVSd2VOWTFyc1hMc1Jad3E1Q3o5NDlqWDBCajBLdVl2VnMvWHA2L3NvcXlteVdpOTZkSnhUOStsT1pUdjd6dnhkbU85SS8xQldwVDdsMExITFJlSEtpdGxQTWpsNkpzZlRkbE5SVzh6cytHWENlZUR1NWtuOCtGbGtGYWJ4cDUwL1JvSUV2VUhQbE9pWmRsT2xpZ3dmUkZGSVJFUkVSRVJFUkVSRVpCZ2psVXBKaXAzRHBjeGp0SFUyVTFpZVk3Y2d0QW1kZm1qcnc1aFNsUUJNbnpoL1NQZlYydEhNaDBkZW82M0hrRElsZWlaSnNYTnNqdTFXSzdsZG5FRjYvbm1oWUM0WWpjanpwNjBoYW5RY0o5TDJVRlNSUzZleW5hTlhQdVZzK2dFU1ltYVRGRHZIWmkyUG9hYTdKL1hIbzhLTnZQTWN1ZlFKWUV5YjVxSndwYldqaVkrUC9vbTFjNThoSmlLZW1ESHhCSzRKc1NzMEtlUUtsczNhSkx5ZlBtays0Y0ZSYUxScURBWTljcG1DQUw4UXUrbTZDa296QWFNUk1LZ1BjZEFXS25VM1o5TVBjaTMzdEJEdFpJcXF5Q3BNbzdBc216bFRWemlNbGhrT2N6RFJxV3pud3MwajNNZzdKM2dOZTN2NHNpVDVjWnYxeEV6N004ZmZKNUN0Szc3SjZldWZVMVZmU2xkM0I2ZXVmYzdsek9QTVRsam1sRGkwMzB3b0hHeXF6YjdQOXVwVEtGV2ROb3VmVi9kNDV2ZkdZREJ3NU5JTzJqcU5IdCtMcHErM1NyZVZPblVGUmVVNVZOYVhVRkoxaC9jTy9pK2JsNzZDYjYrVVV5M3RqVUtoYlZlRm01Vngya1hoeXZneFU3aDlMNE83bFhtMGQ3VmFwRVljSFR5TzBNQXhWRGVVa1gvdnBsVy9sNGNQcVFuTE9YUGpBRzJkelZ6S1BHYVZQdEFrU0Vra0V1WW1ya0lxbFJJZUVrVk1SRHg1eGVuVU5sWGEvQnhFSGcyaXcrTjQvckVmc1BQNC83SDc1RitKREp2QXZLVFZqQW1PdGpwdndSaTVWbFpieFBuMFE1UlVGK0RqNmMrV1pWL3ZkMVRwaG9YUDk1bW1yamNmSG40TmxZTm9JWVZjd2VLWkc2emFYVjNjME9tMGFIVmFndnpEV0pHNnhjTGhJV2pFS0N0UlNDRjNJV3hrQlBNU1Z6UFdSa1RHOGJUZDNPbTVYdnQ3QjdKdXdYYkdoRVJialFzZU1ScFhoUnM2dmRZaXN0akR6WXVKWTVOWU5HTzkzUWlhdnZEM0R1UmVaYjd4R0JWdVJJWEhNUzlwTmZlcTh0RWI5TXlhc29RRjA5YmF2TVo2ZWZqd3pPcC81V3JPYWNwcUNwa3pkWVZGLzdKWlQ3Qnk5aGFiNTRDelJJZkhNVGxxQm1VMWhVU0VEVzdLNGREQU1UWkZJUzkzSDJMSEpySmtwbTBCcXI4NGNzN3c4ZlJud2JTMUZyV3FBdjFDaEh1dWFUNkxaMjRVb25EaXg4OWliSmh6RVQ2T01FOW5PR2xjRXBQR09hNVA2ZWcrR3hJUWJpRUt1U3JjaUF5YndNclVyVTdOeGRQZG00MkxYK1RndVErWWw3U2ErUEd6K25ReU16RTZhQ3pQUC9ZRGlpdHZFeGxxbWJGZzlaeW5jWGYxSlBmdWRRd1lpQnMzM2ViM1cyVDRJVEhZZWlJVUVSRVJFUkVSRVJFUitTZWpLdjNMbm9GOTJqcWFlZjNUbjZEVDY0Z01tOEMyMWRZRnBSOFdTbFVYZjlyeGI2ZzAzWVNOak9ERjlUOGFzbjFwZFZyK3N2dm5RanE4Y2FNbXNtWDVxeGFHbWE3dVRnckxzcmxka3NIZDhseDBlcDNRSjVjcFNJcWR3NXlwSy9IeXVGOTgrazVKSmlldjdiV0tYZ2p3RFNZMmNpcGpSMDFrZE5CWWh6L09ENTcva0p0M0xnSHcvVzIvSDFDZStxN3VEdDdjOHgrQzErWTNuL3d2L0gzNmp0UUNZeVRVMi90K0JSZ2pwMElDSGl4OVhIMXpOWWN2Zmd6QWM0LzlnUERnY1ZaanJ1YWM1dGlWWFFDNHUzcnd6T3J2QVBEdS90OEl0UW5Ham9vbGJ0eDBSZ2VOdzh2RHQ5L1JMaVowZWgwNm5WYjRxemZvOGZIMFE2L1g4OW9uLzQ5T1pUc1JvZU41ZHMxM3JkWTlucmFIdE95VCtIajY4UzlQL1ZwbzErcTAzTHB6aVhNWmg0UTZUREtwak9VcG00a01tOERlMCs5UTAzZy9Bc2pkMVpQRUNha2t4czZ4RUtpR3d4ekFLQ2hleXpuTjVhempRaFNkVkNJbGVjcGk1aWV0c1huK3FqVXFmdmZSOTlGbzFTUlBYc1R5bE0xV1kzS0wwemx6WXo5TnJYVkNtNmU3TjZrSnk1azJjYjVGMnFramwzWndJODkraWgxYi9QU2xOeTNlTjdYVlk5RHJMU0pyekttc0srSHZCLzRIZlk5ZytJTm5YN080QmhTVzU1QmRlTlhvV1MyVEk1Y3BlcnlzNVNqazk1ZmxjZ1hIcnV5aXE3dUROWE8vUWsxanVURDNLZEV6MmJEd2Vadjc3K3J1NE84SGZpdGNMMXdWYml4SmZwekVDYWxJcFZJTUJnTWZIdmtESlZWM0FGaWVzdGxtV3EvY3V6ZjRyQ2RxYWVYc0xjeUlXMkRSbjM3N2d2QWRYRER0TWVZbFdVYjFhTFFhM3RqMTc3UjF0aUNYS2ZqbWx2K3lFSTd5UzI2eDY0VHhzLzNXbGw4S05SL2VQL1E3U3FzTFNaeVFhbEZEYXJqUm9NZ2lNRENRa1NOSG9sQU1iVjJyaWc3WWZnUitsQXlMK3k0ZjlrQU05ck5GVjNjbkYyNGU1a2JlT1hSNkhlNnVua1NFanNmYnd3OTNOMCtVM1oyMGQ3VlFXbDJJVXRXSlhDWm4yc1Q1ekUxY05lRHI4Y05FcTlOU1dKWk5iT1JVcHczV2psQnJWSHgrNWwxaUl1SkpHSi9pdEhoaUVvWUdLZ1Rad21Bd1dCMlRXcU55T2hwektGRjJkeUtSU2dWUlpDZ3dHQXozblNEcy9COVU2bTZhMitwUnlGM3MzaE1jYlYrcjA2TFZHV3NwNlhSYVhCU3VEdE5tR2d3RzlBYjlrRWU4RHlhbXozR2dRcUN0OC9BZm1ZZDViM25VRUNPRlJFUkVSRVJFUkVSRVJJWTVQbDcrVEorMGdLczVweWlwdWtOeDVXM0dqWnI0cGN6bHdzMGpnZ2Z3NGhsRDZ3a29sOG1KSHorTGN4bUhDQStPNHNsbHJ5Q1h5YWx2cmlhdk9KMmlpbHlxNmt1c0loL2NYVDJaTm5FdXlaTVgyelFHVEloTVlQeVlLV1FYWGVWY3hpSEI4N2l4dFpaTG1jZTRsSGtNaVVSQ2FzS0tCeTZtRExENzVGOXBhcXZIdzgwTHVVeUIvUCszZDkvaFVaMTMzdi9mWitaTTA2Z2lVWVhvVFRUVGV6ZGd3TDJYdUNTTzArd2tUamFiVGJKNXNzK1QvSkxzYnBMZFRYYVRUWE5pTzRuajNyQ3hNUjFNTDZLREVFVUlJVUM5dDJubjk0ZlFHS0VaSVFuUnJNL3J1cmd1NjV4em4zUFBtUkVrNXpQZjcyMHpDWVFDNU9ZZkQ2OUw0M0s0VzkwVC9tTExONzk2MlhPOGxGQW94S1k5eTRHRzkrV2hoYytFRnhCK2RNbXp2THZ1QlVvcmk4ak95d3gvSTdxUnpiQmhzOW14Mld6WWJYWU13eGJlMW5EdUlJRlFnTkFGUWRERjByb1A1SE4zZkp1OVI3ZUV3NVQwZmczZnVEMldlNUJRS0lqTDZjRVhxQTh2SWg0WGt3ZzBoQ2Q3am14bTYvNlY0WW96YUdpZGNzZXNKOElMSzMvK3J1K3kvY0FhTm1Rc285NWZSMjE5Tlp2M3JXRHp2aFgwU0U1aldMOHhUQjI5a0FQSHQxL3pPV3phdTV4dCsxYzMrVGIrb0xTUjNETGwvdkNEdEl6TWpkVFdWZU54ZTdIYlRJS2hBUHVQYlF1dkFSWHQyLzhqQm93bnZkOVlNakkvWnUzT3BkVFdWMU5kVzhtS3JXK3dlZThLN3IzNUN4SGJ6WHozczcrS2VENW8rTForcENvZWdIUEZ1Ynl4NmcrNFhUR2tkdTFIdkRjSnJ5Y08wKzZrcEtLQWc4ZDNoTC9OUGJqUHFHWVBhUWVualdSdzJzaElwMjZtb0NTUHlwcHlkaHhjRzY2Y1NZeExac24wUjZLT2lYSEg4dWlTWi9uejBwOVJXVjFHdmIrT1pSdGZZdXYrVlR4NTUzZllkM1JyT0JEcW1kS0hpY1BuUkR6UHdMUVI0VyttSDg3T2FCWUtEUjh3bnVXYlh5RVlDckluYXhNekwxamZDQnFxSzJhTVdjd0htMTRtRVBTeklXTVp0ODc0Wk41OWV3d090Nmg3NmNQL1p2S29tOGtyeUE2M1FPcUliNzNMdFJmajluTEwxQWVZTW1vK0I0L3ZKT3ZVUG83bEhnd0g4L0JKOWN6Z3RGR01HRGloM2YrMlhBdW0zV3hUYTd4TGNUcGNQTGp3SysyYVIwZUw5Q0QrZWdpRWdLdlM2c3N3akV1R0VTNm51OTFySkJxR2NmNkxBSTVXZjFISE1BenN4bzBUQ0VIcjd1T2x4b3VBUWlFUkVSRVJrUnZDckhHM2N2RDREcXBxSzFpeDVYVytjTS8zci9vM0c0dkw4dGw1YUIzQStZcWFLLytRY2RhNFd3a0UvY3dZczdoSkc2MHQrMWMyVzJ5NGI4L0JqQnMyay9UKzR5NzVRTWRtczNIVGtLbU1HalNaekpPNzJiSi9GWGtGMmVIOTNidjBidGFtcGIwOExpLzV4YnRiUEdiU3lIbnQvdGFuYVRjeGpQYTNqb0hHYjlqNm8rNjMyV3hNSGIyQWxkdmU1SzY1VHpaWlY2QlBqMEY4NmQ0ZnNPdndCZzZkMkJWZVpMaFJ5QW9SQ29hZ2VkYlRhcU1HVFNJUURMRCtmSXN1MCs1ZytJRHhBR1NlM0IweGNCamNaelI3ajI1bDJjY3ZOWGx0cHQzQnRKc1dNbVBNNGlhZkU3dk56dFRSQ3hnOWVBcGI5cTFrMStFTjRkRGxYSEV1WFpONlloakdOWitEdzNSUVYxOFQzdDRqT1kzNWsrOXR0cGgxWGtGMnVKcnRZaDZYbHhFREowYmNCdzN2OTRUaHN4a3hjQ0liTXBheDQrRGFjREFUclYxZVN3ODNiUzM4WGRXNHZrSmRmVTJMYTA5NFhER1gzWkxtNWtsM2MvejBvZkRDOFRIdVdCNWErQXd1WitSMWlob2x4SGJocWJ1K3gxdHJuZ3VITEJOSHpNRzBPOEpocWMyd2NmdXN4NlArSHJ1ZEh2cjBITXpKTTBlb3FDa2pFQXcwZWU4OXJoZ0dwWTJrb0NTUE1VT25Fd2dHbWxSbEFZd1pPcDNOKzFaUVZsbk0vbVBibUQvcG52RGNQVzR2OHlmZHcvSXRyMUpjbnM4SEcvOGVIdGV2NTVEd1oxVStIUkppdXpEdHBvVk1PNzlPU3IydmpqcGZEVzVuekNVL3p5SWlJZ3FGUkVSRVJFUnVBQjVYRExmUGZweVhsLythZ3RJemJNaFl4dHdKZDF5MTYxdVd4YnNiWGlRUURPQnhlVnY4Wm4xSE1neWoyWVBncmtrOXVYdnVrN3k2NHJmMFNFNWp4TUFKakJnd0lkd3VxUzFzTmh2REI0eG4rSUR4bkN2S1plL1JMWnpJTzh5REM3L1NZZC9nN1pyVUM4TXdtbFUwR1laQlVueFh4ZzJkd2RUUkM5cDkva2NXZjczSnVndnRrWnQvZ3VlWC9xekZZOGFuejhKaE9wdjA1Vy9rZExpWU9ub0JVMGN2b041WFIyVk5HWlUxNWZqOTlRUkNnWVoxSWdKK2dsYndrLzgrWHhIVStCRGR3QWgvQTdiaG02eWYvUGVJZ1JNeDdTWXp4aXpodzgwdk0zWDBnbkJMd0l2dnI4ZmxaZVRBaVV3ZHZZQlFLTWpHM1I5U1hKNlBhVGU1YWNnMFpvKzdyVWs3d1l0NVBYSE1uM3dQTThZdVptL1dGdlprYmFheXVveEYweDY2THVZQU1IZkNuZVRtSDJmU2lMbFIxd1hvMWlXMTJlY3V4aDFMYXJmK3pKOTBUNnUrU2UxeHhYREwxUHVaTUh3Mks3ZSt3ZWpCVTlyVktyRWxpWEVwVGRaMnVKaHBOeG5jWnhUekp0NU5sL2l1bDMyOWdiMkhNMlBNSW5ZZC9waEhsM3lEYmwyaXIwVnhvYmlZQkI1YjhrM1c3bnlYWUNqSXBCRnpBWGpxN24vbW5YWFBNeUExUFZ3OUY4M3NjYmN4ZDhLZEVkc3pBdHd4K3duY1RrL1ViM0tiZHBPWlk1WndOSGMvQ3liZjEremgvNlNSYzRuMUp2RHg3ZzhvS2oxTGpEdVdrWU1tTVdmOEhaZTE1b2kwbjgxcEVmSmQrVy9tdTV4dWhVRWlJaGNJMFBEbE1WVkhSYVkxaFVSRVJFUkV1TDdYRkxyUTZ1MXZzMm52UjlnTUc0OHMvbnF6Nm9BclpjMk9kOWk0WnptR1lmRHdMVjlsVU5xSXEzTGRsbFRYVnJiWUsvNTYxZGdQL25KYmdIUldSMDd1cFgvcXNHYWhYYlMxQWM0V25lTG9xZjJNVDUvVjdzOUxiWDFOa3pEa2VwaERXMXp1R2dUUmxGVVdVMWxURGhBMTZHaXRVQ2lFUCtBakVQUVREQWJ3Qi8zWWJYYml2SWtkWGhVWkNvVW9xU2dnSmJGSGg1eXY4YkdLZnAvYjc5TzZwdEM1ZlJZaHZ6NFhJaUpYVzRBNnloeFpkTzNhbFpTVUZLMHBkQkZWQ29tSWlJaUkzRURtVGJ5TGtCV2l2S3FFSXlmMzBLL25rQ3YrRGZDeXltSktLNG9ZUG1BOGczcVB1QzRDSWVDR0RJVGc4dnZCZDNaRCs5MFVjWHUwdFFGNnB2U2haMHFmeTdybXhXSE05VENIdHJoU243bkV1T1IyVmVoRllyUFpHcW9kdVBMVkRqYWJyY01DSVZBWUpOR1pIZ3VmUWlFUmthdk9iOVUwL084eXUxMy9Ua2VnVUVoRVJFUkU1QVppR0FZTEp0OTdWYStaR0pmTXZUYy9kVld2S1NJaWNxUHpwRmo0cWtNUVZQcytFWkdySllTZkdxTUltODJHdytGUUtCU0IvbFVTRVJFUkVSRVJFUkhwWURHSk5oemVJS0NWRzBSRXJnNkxPc29KMktveFRST24wNmwxOVNMUUhSRVJFUkVSRVJFUkVia0NFdnBhWVBxdjlUUkVSRG9GSHpWVUdLY3dUWlBZMkZpdEpSU0ZRaUVSRVJFUkVSRVJFWkVPWmhnR3BtbVNNTWhQMEZGRmlNQzFucEtJeUtkU2lBQzFGRk5pSE1GdXR4TWJHMHRpWWlLbWFhcDlYQVJhVTBoRVJFUkVSRVJFUk9RS3NObHN1Rnd1WXRNcUtUbGJocTArRGpQa3hnSk1YTmQ2ZWlJaU42eWdVWTlsZ1o4YWFpbkViNnZHWVRyd2VEeDA2ZElGdDl1dDFuRlJLQlFTRVJFUkVSRVJFUkc1UWt6VEpDNHVEb2ZEUVhsNU9WVlY1d2dFQW9SQ0lTeEw2dzJKaUZ3T3d6Q3cyV3pFbURIRXhzYVNrSkNBeCtQQmJyZGY2NmxkdHhRS2lZaUlpSWdBTnFkRnlLZldBaUlpSWxkVGdIcUFUMzE3SDlNMGlZbUp3ZWwwa3BpWWlNL253Ky8zRXd3R0ZReUppTFNUWVJqWTdYWWNEZ2RPcHhPSHc0RnBtcW9RdWdTRlFpSWlJaUlpQUhvZUl5SWljZzEwbm4rQWJUWmIrSUdsMiszR3Npd0ZRaUlpbDhrd2pHWi9wR1VLaFVSRVJFUkVBTk5qNGZQci8wQ0lpSWhjVFg2ckp2eE43ODd3SUU4UExFVkU1RnBUSFpXSWlJaUlDT0JKc2NBZXV0YlRFQkVSNlRSQytLa3hpc0lWTkFwTFJFUkVyanlGUWlJaUlpSWlRRXlpRFljM1NHZHFZeU1pSW5MdFdOUlJUc0JXaldtYU9KMU9yUUVoSWlKeUZlaGZXeEVSRVJHUjh4TDZXbUQ2ci9VMFJFUkVQdlY4MUZCaG5NSTBUV0pqWTNFNEhOZDZTaUlpSXAyQ1FpRVJFUkVSRVJwNi9KdW1TY0lnUDBGSEZTRUMxM3BLSWlJaW56b2hBdFJTVElseEJMdmRUbXhzTEltSmlaaW1xZlp4SWlJaVY0RjVyU2NnSWlJaUluSzlzTmxzdUZ3dVl0TXFLVGxiaHEwK0RqUGt4Z0pNWE5kNmVpSWlJamVrb0ZHUFpZR2ZHbW9weEcrcnhtRTY4SGc4ZE9uU0JiZmJyZFp4SWlJaVY0bENJUkVSRVJHUkM1aW1TVnhjSEE2SGcvTHljcXFxemhFSUJBaUZRbGlXMWhzU0VSRnBMOE13c05sc3hKZ3h4TWJHa3BDUWdNZmp3VzYzWCt1cGlZaUlkQm9LaFVSRVJFUkVMbUthSmpFeE1UaWRUaElURS9INWZQajlmb0xCb0lJaEVSR1JkakFNQTd2ZGpzUGh3T2wwNG5BNE1FMVRGVUlpSWlKWG1VSWhFUkVSRVpFSWJEWmIrSUdWMiszR3Npd0ZRaUlpSXBmQk1JeG1mMFJFUk9UcVV1NTNYSk1BQUNBQVNVUkJWQ2drSWlJaUloS0ZIbGlKaUloSVI2a3JnNW9pQzM4dFlCZ0U2Ni8xakVSRXBEWHNUZ3ZMQWtlTWhTZlp3cDF3WTMrNVFhR1FpSWlJaUlpSWlJaklGVlJ5SE9vcndRcmVtQThRUlVRNnM2Q3Y0ZS91K25LRCtzb1FEbStJaEg2aEc3WU42bzAzWXhFUkVSRVJFUkVSa1J0RXdjR0dLaUVyZUsxbklpSWlseTFrdzFkcHArZ3cxTmJXRWd6ZWVIKzVLeFFTRVJFUkVSRVJFUkc1QWtxT1E2RHVXczlDUkVRNmtvR0JGWEJRY3NLaXFxcnFoZ3VHRkFxSmlJaUlpSWlJaUloMHNOclNocFp4SWlMeTZXTmdZUGpjbEo2cnBiNitubEFvZEsybjFHb0toVVJFUkVSRVJFUkVSRHBZVFpGYXhvbUlmSnJaTUtFNmhvcUtpaHVxV2tpaGtJaUlpSWlJaUlpSVNBZnoxMXJYZWdvaUluS0YyUzAzbFpXVkJBSUJMT3ZHK0h0Zm9aQ0lpSWlJaUlpSWlFZ0hNNHhyUFFNUkViblNMQ3o4Zmo4K24wK2hrSWlJaUlpSWlJaUlTR2NWOUNrVkVoSDV0RE54RVF3RzhmbDhOOHk2UWdxRlJFUkVSRVJFUkVSRVJFUkUyc0d5TExXUEV4RVJFUkVSRVJFUkVSRVJrZXVMUWlFUkVSRVJFUkVSRVJFUkVaRjJ1bEdxaEVDaGtJaUlpSWlJaUlpSWlJaUlTS2VnVUVoRVJFUkVSRVJFUkVSRTVBcXlMSXRRS0hUSmlwSmdLSWpQWDMrVlppV2RrVUloRVJFUkVSRVJFUkVSdWVyS0tvczVjSHdIL29DdnhlTktLZ29wS2p0SElCaTRZdk1vS2p0SGNWbitEZFVDcXEwS1NzNnc0K0E2cW1vcXJ2VlVyaXRuQ25QNFlOUExuRHliMWVKeDJYbVovUGFOSC9MYk4zNUlhVVZSbTYrejdjQWFmdnlucDFtNTdjMFdqenQ4SW9QL2ZPbWZXTDM5N1RaZjQwWlNYRjVBYnY2SksvWjdMZEdaMTNvQ0lpSWlJaUlpSWlJaTB2bDhzT252SE1zOVNLK3VmZm44bmQvRk1JeUl4LzExMlg5UlhsWENGKy8rUGoxUzBpSWVFd3FGc05uYS92MzNyRlA3ZVhYRi8ySlpGcW5kK3ZQNU83L1Q1bk5jT0lkQTBOL3U4UmV5MmV5WTlvNTlkSnVSK1RIYkQ2N2xURkVPZDg1K29sVmovQUZmaTBHWjArRUsvN2RsV1pjTTFRekRpUGcrQjRJQlFxRmdxK2JVWGhmTzlVS0hzelBZZVdnOUZWV2w5T3M1Sk9JeG9WQ0k1VnRlcGJEMExBQkhjdll3WmRUOEt6TFBqQ01iOGZuck1ZeFBkejNINnUxdmtYbHlEODg4OENPU0U3cGQ2K2wwS2dxRlJFUkVSRVJFUkVSRU9xRmdLRWk5ci9hS1g4ZG1zK04yZXBwczI1dTFsV081QnpIdER1Nlk5VVRVUU9oU1Npb0tXYmR6S1pVMVpUeCs2eiswNlR3RkpXZDRhODF6NFNBanJ5Q2JMZnRXTVhWMCt4NzJaK2JzNFkxVmYyalgySXVOSHphVFcyZCtwc20yTTRVNVBQZk92N2JwUEorOS9SL3AwMk1Rb1ZDSUE4ZDNBREJ1Mk14V2ovL2RHeitpdERKeVZZekRkUEs5ei8xMytPZmpwdy94OStYLzArTDVwb3lhejhJcDl6WGIvdUdtbDlsOVpGT3I1OVZXcHQza241LzhkY1I5bVNmM0FEQjh3UGlvNDNjY1drZGg2Vm5pdllsVTFWU3dac2U3REU0YlJYSmk5dzZkWjM1SkhpZlBITUV3RE1ZTm05SHFjY0ZRa0RPRk9SMDZsMGdTdkVuRXh5WUI4TWUzZjBySUNrVTlka0JxT2dzbTN4ditlVVBHTW5wM0g4Q0ExSFNBVDNWVjN2Vk9vWkNJaUlpSWlJaUlpTWdOcExxMmttTzVCOGdyUEVsMVRRVzE5ZFY0WEY2OE1mR2tkdTNIb0xTUmVEMXhsenhQZGw3bUpSL2lkNFMwN2dQNTNCM2ZEdjljVmxuTThzMnZBTEI0MmtOMDY5SUxhQWdWOWgzZHlsMXpQbmZKY0tlaXFwU1BkMy9BN2lPYndnK21qK1RzWlZpL01hMmFVM1Z0SmErcytBMCtmejBEVXRPWlBQSm1YbDN4djZ6YS9pWko4U210UGs4a0hsY01LWWs5MnpXMnNxYU1zc3JpaVB2c2RwT0UyQzVOdHBWWGxRQVFGNU9Beldadk5zYTBPd0E0bG51QW1yb3F1aVgxSXEzN2dEYlBhMEJxT2c3VENZQ0ZSVmJPdnFqSE9rd244ZDZrSnR2cWZEVlUxMVpHSGRPdjExRHNMVlJHNVp6Tm9yRDBMRVA2am01MjdsMkhOMkF6Ykl4dElVU3hSN2czME5EQ3JMZzhIOU51TXFUdjZJakg1SmZrc1diSE93RGNOZmRKY3M1a3NUN2pmZDVaL3dKUDNQYXREcTNvK2poajJmbjVtcnozOFY5YlBOYnQ5SEQvL0M4QlVGdFh6Zk5MZjlaaDg0aG0razIzY1BPa3V3RTRWNXlMWlZuTlhyOWxXUVJEUWJyRWRRMXZLeTdMWjkydTk1cUVRaTBGU25KbEtSUVNFUkVSRVJFUkVSRzVBWndyUHMzYUhlOXc3UFRCOExmc0hhWVRqOHRMYmYxSi9BRWZPMW1QWVJnTTZqMkNlWlB1cG51WDFLam5zOXZzdUJ6dURwdWZMMUIvL2lHeG84bERlSmZ6azJzRVEwSGVXdnNuNnYxMWpCa3lqYkhEcGdNTkQ1TFg3bnlYTTRVNUpDZjBZTmE0SlJHdmNib2dtMjM3VjNNNE95UDhVSGxRN3hITUhMdUV0QjREV3pYUGl1b3lYdnJ3VjVSVkZwUGF0UjhQTFBneVRvZUxCVlB1NDZNdHIvSFdtai94NE1Ldk1MRDM4SGJkaDlSdUEzaGswVmZiTlhici90V3MyUHA2eEgzZHU2VHk3TU0vRGYrY2ZlWUlmMTMyWHlUR0pmUE1BeitLR253QTdEdTJEV2hibGRDRmJwdjVLSWx4eVFENEEzNys5Zm12UlQyMmI4OGh6VjcvOWdOcldiN2wxYWhqUmcyYXhLaEJrNkx1ZjIvRFh5a3NQY3VFOU5rTVNodlJaTitlSTV1dzIweVdUSCs0TlMrbGlmM243OHZnUHFPYlZiTUIxTmJYOE5xSzMrSVArSmc0ZkE3OWVnNmhUL2RCSE1uWlMxNUJObSt2K1JQM3pmOWl1eXZkTG5TdStEU0hzak1BQ0FUOVpPZGx0bmk4eCtVTi83ZGhHT0hRN2xJQ1FUK1daV0VZUmpnMGJLMkxnN3VrdUJTKzl0Q1BtMnc3VjVUTEg5NytTWk50cHd1eUFlamJZL0FuRzFVcGRNMG9GQklSRVJFUkVSRVJFYm1PaFVJaFZteDluUjJIMW1GZ01HclFaSWIxRzBQL1hzT2FCQzcxdmpxeXoyU1NlWElQQjQ1dDU5anBnMHdjUG9lRlUrNlB1TjVPLzlSaGZPZXp2K3l3ZWY3MmpSOVNXSHFXUmRNZWpOajZ5cklzbHE1L2tkUDVKK2pUWXhCTFpqd1MzbWNZQm5mUC9UeC9lT3ZIYk1oNG40RzloNVBhclYrVDhXK3MrU01sNVFYaDQ5UDdqMlBtbU1WUjF4bUtwTFNpaUw5KzhGK1VWUmFUbk5DZFJ4WjlMYnpXek9TUjh5Z295V1Aza1UyOHZQelhMSm54U0p0YWVGMXRXL2F1QUdER21NWGhRS2lrb3BBdThWMmJIRmRiVngydTdObDJZRFc3TWplMGVONWJwajdJZ05SaGJaNVA0M3BLN2EyY3NTd0xmOEFYY1Yvdy9IcERnYUFmbjc4KzRqSFJ0a2RibjhteUxQWWQzUXJBbUNIVG11MzNCL3k4c2VvUGxGWVdrZHExSC9QUHQwS3oyV3pjZS9NWGVIN3B6emg4Y2pmTE5yN0VyVE0rMHl3WXV2ajFCSU1CQUVLaFlKTzVObjcrR3F2bjdEWTd0ODE4RkxzdDhuMDhXM3lLTGZ0V0VoZVRFTjdtOWNRMWFlWFhrbGRYL0pZak9Yc1prSnJPWnhaL3ZWVmpMbGRlWVVNbzFDT2xUL2kxTjc2bi9vQ3YyWHRuR0RZY1p0c0NLMms5aFVJaUlpSWlJaUlpSWlMWHFkcjZHbDVmOVh0T25qbkNrTDZqV1RqbC9tWVAvUnU1bkc2RzlSdkRzSDVqbURsMkNTdTN2Y0gyZzJzcExEdkxmVGQvRVk4cjVpclAvaFAxdmpyZTIvQVhEbVZua0JTWHdnTUx2b3hwTjdFc2l6cGZMVFYxVmRUV1Y1UGVmeHo3am03bG5YWFA4NlY3ZjlEa1lYNUplUUZ1Vnd6amhzNWc0b2c1VFZxcHZiUDJlUWFsalNSOXdMaW9GVE5uaTA3eDh2SmZVMVZiUWZmazNueG0wZGZ4dUwxTmpybHQ1cU1ZaGtGRzVrYmUvL2h2bEpRWE1HL2lYUkZEdFd2cFRHRU94MDRmSkNrdUpSeG9mTFRsTmJZZFdNUG5idjkyazZxcExmdFhoZ09iYU9zRFhjam5yMnZYbkJwYjJjVmVFRmEweGRtaVU1ZGNNK20xbGIrTHVEMFFEUEJ2THp3YmNWKzBkWXl5OHpJcHF5ekc1WEEzcXdxcjk5WHg2b3IvNWVUWkxPSzlTVHk0OE9rbUlVVnlRamNldXVVWi92TCtmNUtSdVpHcW1ncnVudnRrazVBMk4vODRMN3ozaTJiWDNYNXdMZHNQcmdVYXFuMisvZmgvc08vb05rNmRPd1kwaENYbFZTWE1HbmRyczdHMTlUV3MyZG5ReXU3bVNmZEVmTDNYbzd6emxVSnZydjVqczMxL2VPdkh6YlpkM0hKU09wWkNJUkVSRVJFUkVSRVI2UlJTemordkxXM2ZNKytyTGhBTThNcEh2eUUzL3ppenh0M0s3SEczWVJnR3dWQ1FuRE5abk1vL1JtVjFHU0VyUkVwaUQwWU9uQmdPU3BJVHV2SGdncSt3UHVOOU5tUXM0NVdQZnNOanQzNnpROWMvYVlzak9YdkRyYkg4QVIvUHZmT3YxTlhYVU9lcmpYaDhjWGsrR3pLV01XL2luZUZ0Y3lmY3laUlI4eU5XRUJ3OHNaTjl4N2J4alo2RGlmY21OdHUvL2VCYVZtMTdrMEF3UU4rZWczbHc0ZE1SMjRVWmhzRnRNeC9GN1l4aDg3NFZiTjYzZ2hONWg3bDkxbVAwVE9uVHF0ZDY4c3dSL3VlVi85T3FZeThXN1g1Y3JIR05temtUN2dnSFZqMlNHeXFtMW1XOHgyTkx2Z0UwaEFnN0RxNERZTjdFdTVnMFltNlQ4eFNVNVBIbnBUOGpLUzZGTDkzN0E0QTJ0eFJyZFB6MFFRQ1NFN3EzYTN5amxNUWVERW9iMldUYmlkT0hLQ2c5UTNxL3NTU2NiMlBYYU51QjFkaHRkaVlNbjlOa2UxbGxFWmtuOTBTOXpxN0REUlZUcHVsb0V2cFYxMWJ5OGtlLzVreGhEbDVQSEk4cytocXhNZkhOeHZmdTFwOEhGbnlaTjFiL2dheFQrM2p1blgvbDNubFBoU3ZYbkE1M2s4OU1WVTA1bFRYbGVEMXg0WFdSM0s0WUttdksrV2pMYXdDTVQ1L0Y0ZXdNTnU3NWtDRjliNkpIY3Uvd2VNdXllR2ZkODVSVkZuUFRrS2tNN3RQMEhsMnZxbW9xT0ZlY1M0dzdscTVKbjZ5MWRhNG9sM3AvSGFsZCsyRmU5RHZkTFNsNjIwdTVmQXFGUkVSRVJFUkVSRVNrVTNDYjBOTUx4OHF1OVV4YTUvMlAvMFp1L25GdW5uZzMwOGZjRXQ2K2N1c2I0VXFEQzYzZjlUNTN6dmtzSXdhTUJ4b0Nqam5qYjhkaE9sbTkvVzJXYlh5Sk8yYy9FZkZhZGI1YUtxcEtXejIzeExqa2NOdXIxa2p2UDVZUE43MU12YitPcXRvS0RNUEE0L0tTa3RpREdIY3NYazhjSHBjWGo4dUwyeFhEK2wzdnNYbnZSNHdjT0RGOGpzRnBJeU1HUWpWMVZRUkRRV3lHclVsTExXZ0lSWmF1ZjVFak9Yc2I1dEZ2TEhmTmZmS1NyYW5tVDc2SGVHOFNxN2EveWJuaVhKNTc1MStaTW1vK3M4YmUycVFhSkpKZ0tFQlZiVVZyYjAwVG9mTXR0Um90Ky9nbERKdU55U1Bta1p6WUVMWWNQWFdBRTNtSDZablNwOG45R1RWb011dDJ2VWQyWGlZNVo0L1N0K2RndGgxWVRmMzV5cC9hK3VwbTcxa2cxTkRTTE1ZVDErTDd1V3I3VytIMXB4clhjcnJRNllKc2p1VWV4R2JZR0RGZ1FyUDlEa2ZEZWpmVnJiZ3ZQVlA2Tkt2c2VXL0RYeWtvUGNQWVlUT2FyU20wODlBNjdEYXoyWmlzbkgxUlE2SGlzbnd5YzVydk81WjdrS1hyWDZTcXRvSjRieEtQM2ZwTmtoTzZSWjNyb0xRUmZQYTJmK1RsajM1TmNYaytmM3pucDR3Wk1vMDVFKzZnUjNKdnZuRDNQNGVQZlgzVkh6aWNuY0dvUVpPYnpQWHZ5LytIMnZwcSt2WWN6T0pwRHpFZ05aM1hWLzJlMTFmK2ppZnYvQTVlVHh5QllJQzMxLzZabzZmMjB5MnBGNHVuUFJUOUJyWkI0OXBDN1ZWZFY4azc2MTVvc3EzT1Y5UGs1OHlUdTdFc2k0bkQ1ekI3L0czaDdjOHYvVG01K2NlNVo5NVRKTVdudEhzTzBuWUtoVVJFUkVSRVJFUkVwTk1ZbEFRYjg2Q29CbEt1WFRlMVN6cCsraEQ3am01bDFLQkpUUUloYUZodlkvVGdLUXp1TTRyRTJHUXFhOHJZdEdjNWVZVW5XYnIrUmZyMUhJTFhFeGMrZnZwTnQxQlFrc2ZlckMyTUdqaUpBYjNUbTEwdksyY2Y3Nng3dnRYemUzVHhzeEhQRTQzRGRQTEViZC9Dc05tSTljVGpjWGxiYk1sVzc2dmphTzUrSEtZenZMaDlmWlMyWm9XbFp3RklqRThKUCtDMkxJczlSemF6WnVjN1ZOZFdZak5zekp0NEY5TnVXdGpxT1U4YU9aYytQUWZ6MXBybktDbzd4NVo5SzltZHVaSHg2Yk9ZTkhKZXN3Q3EwY0RlSTNoazBWZGJmWjBMYlQrd2xsWGIzOFIydmdWZWJ2NXhDa3JQa05xMVA4bUozYW11cldUWnhwY0FtRFArRGlxcXkvRDU2NmozMTFIdnF5VzFXMy9LcTByWWtMR01CeFo4bVIwWGhJZlZ0WlhOcmxkYlZ3MUFqRHUyeFhrZE9yRXI2cjdDMHJPOHR1SzNBTncwWkdyRXFwcXVpUTBWSXZ1UGJhZWt2QURUZEJBSStKazZlaUhEQjR4cjhkcFh3c2E5eTdFc3E4bTJOVHZlWWVPZTVRQjBUKzdOd3d1ZklUNDI2WkxuNnBHU3hwTjNmcGVsRzE0a095K1QzVWMyNFRDZExKcjJZUGdZeTdMSVBwTVovamtVQ21HejJRaUdndmdEUHJ5ZU9PNlo5eFEybTQzMC9tT1pQSEllMnc2czRhL0wvb3Q3NWozRjhzMnZjUEpzRnJHZWVCNWU5TlUyQmJJdDNvYzl5OGs1bThXaWFRK1NrdGlqemVOOS92cnd1a3pSTkg1MkxtN1IxeGlBMnFLMGU1UXJSNkdRaUlpSWlJaUlpSWgwR2c4Tmc0OVB3ODkzd0wvUHZ0YXppY3l5ckhCbHhpMVRIMmkyZjhIa2U1c0ZLbjE3RHVGWEwzOFBuNytlbkxOWkREOWZMZFRvbHFrUGtKV3pqNVhiMytTTHFkK1BXaDNnY1hsSjdkWS82dHh5engyTEdzNWNTdmZrM3BSVUZGTG5xNzFrbTdSUmd5WXhjK3dTSEthRHBMZ1VTc29MMkxSbk9YYTdpV243NUpGbVRYMFZhM2U4QzBDdmxMN241M2ljNVZ0ZTVXelJLUUJpUGZIY1B1dHgzbGo5QjlabnZOL21lVThhTVpmK3ZZYXg4L0I2Nm55MWJOcjdFVnYzcitLdXVVK0dxN0lBREJydTZjWFZQbTI2MXNpNVRCclowT0t0dHI2R3dyS0d3S3R2ejhIVTF0Znc1M2YvbllycWhvcXVsei82ZGRUelpKL0o1RlQrTVp3T04vMTZEZVZ3OW00cWE1cVh5TlhXdHk0VSt1TGQzdzhISklGZ2dGLysvYnRBdzlwR0w3ejNDd0pCUDhrSjNTTitYZ0Y2ZHgvQW1DSFQySk8xbWJ6Q2srSHRrUUtrWUNpSXoxL2ZiRnZEdGYzTjlqVzZlSHRqRmRURlNpdUsySDkwVzdQdFBaSWJXcjJOSFRxZFJkTWVBaXhXYjM4Ym04M08zQWwzUkR4UFJ1Ykh4TVlrTUhua1BCNWI4ZzEySGY2WVF5ZDJNWC95dlUyT1BYWHVHSFgxRFJVMHgwOGY1TVRwUXp5ODZHc2t4Q2J4d0lLdlVGeWUzeVJrWERqbGZ1cDh0ZXpOMnNMdjN2d1IwUEE1ZnVLMmJ6VlpTK3R5bEpRWGtKMlhTY2dLOGJzM2ZzU2trZk9ZUGU2MlMxYkNYU2plbThRamk3NEd3Ty9lL0JHSmNjazh0UEFaQU54T0Q5VzFsZVNjT3hyeDc1WEc5K2RhdGJUc3pIVEhSVVJFUkVSRVJFU2sweGphQmI0ekdmNTlHenl6Q3Y3dk5PaDJuVlVNbmM0L1FYN3hhV2FOdXpYaXcvcElGVFllVnd4SjhWM0pMejRkZm9CK29SaDNMSk5IM2N5R2pHV2NMc2dtcmZ1QWlOZnVrWkxXWXBYTDc5LzZNZm5GcDl2d2FqN2hEL2o0eld2LzBxcGpFMks3OE96RFB3Vmc4c2liT1pGM21HT25EM0xzL0xvMUYzTTZYRXdaTlIrQWJRZlhoQU9oTVVPbXNXREtmZGh0ZGdKQmY3dm1iYmViTEo1ME4rUFRaN0Y2KzFzY3pUMUF2RGVKd1JldGU5TzRUc3lab2h6S3EwcEphRVdWU1RTaFVJaU5lejdFc2l5U0U3cVRlSDRkbmZqWUpFb3JpN0FaTm1KajR2RjY0b24xeEJQamljUHJqc1ByaWVOMFFUYUhzelBZbTdXRlJ4Yy9pOGNkeTlGVCt5TytiOFhsK1FBa3hiWGN2c3Z0aWdsL0Z2MkJUKzVqejVRK0RPMTdFNVUxWmR3Ly8wc3RWckRjTWZ0eDVreTRnOHJxaG5ES2JyUFR0VXV2WnNjZE9yRXJhbVhTYXl0L0YzRjdJQmpnMzE1NHRzWFgwR2pGMXRjSldTR0c5cjBwM0ZZUVlQaUFjWHd4L3Z2aE5ZRnE2cXJZdFBjalRMc1pNUlFxcnk1aDA5NlA2SjdjbThrajV3RXdQbjBtNDlObk5qdDJUOWJtOEg5YmxrVmgyVm1lWC9xemNIdTYzaGNGSmlVVmhRU0RUVU10ajl2THVaTFRkRW5vZGxrdDN4cDFTZWpHd3FuM3MzenpxNVJYbGJCMS95b09IdC9Cd2luM00ySmc4eGFBRi92U1BUL0FiamVidE5lejIweTZYZkNlK2dOKzdwajFPSlUxNWMzbTdQTTFoTXNPMDNuWnIwWGFScUdRaUlpSWlJaUlpSWgwS2d2NlFtb3MvSFFyUFBJK3BIaWd1eGZzbC8rY0ZRQUQrRmJ6QW9oV3l6cTFEeURpMml6UlZOZFdVbHpXOElDL1IzSmF4R09HOXgvUGhveGxIRDIxTDJvb2RMVTBCamdYcTZtcmF0YU9hbERhQ0w1dzF6OXorT1J1S3FwTG03VDljcGhPRW1PVEdUbG9ZcmlDNG81Wmp4TUkrcGt5YWo3OWVnNEpIL3VEcDM1N1dYUHUxcVVYRHkvNkt0bDVtWmltczFrQTBqMjVOMGx4S1pSV0Z2R2IxMzVBY2tMM2RyWEdDbGtoS3FwS3FEMWZXVEp0OUNjdDcyNmIrUmhWTmVXa2R1dVBhVGZ4K2V2Snl0bUh3K0ZrYU4rYkFDaXJMQ2J6NUc3T0Z1WVFIOXVsb2RvcXZpdUZwV2VwcUNwdDBoS3RxT3hjZU83dFlWblcrVFYrRExMek1pOTVQRFNFYk9uOXgwYmQzeldwSjBQNmpHN1hmQzVVV2xISW9leU1KdHRPNUdWeUpHY3ZwdDNCbkFsM05BbUZnSEFnMUpGOC9ub09aMmRnMmswQ3dRQ0Qwa1l5SVgwMnk3ZTh5Z3Z2L1p6SGIvMEh1aVkxdE5jcnF5em00OTBmc0RkckN5RXJoTXZoWm56NkxJN2s3S1d3OUN4dnJ2NGphK0pTbURoaURnTjdqd2lQYTYraGZXOWlRR282NjNlOXo5YjlxNmlzS2VmTk5jK3grOGdtYnAzeG1SYlgrdWtXSWRDN21NTjBjTk9RcVJIMzFmbHFNUXhEb2RBMW9GQklSRVJFUkVSRVJFUTZuZUhKOE53aTJIb0dza3JnUkRuNDJ0LzFxME9kT25lTU9HOWlxeDc0Qm9JQjhncXlXYm50RFFKQlB5TUdUSWc2cmx1WFhzUjVFemwxN2xoSFQ3bk41ays2SjJMRjA3bWkzR2FoMEltOFRFS2hJRFBHTE1aaE9pNTVicWZEeFVNTG4rNnd1VjZzZitxd2lOdE51OGxEdHp6RFIxdGVJemYvT1BrbGVlMitoczJ3MFRXcEoxTkd6V2ZzME9uaDdja0ozWnBVWmxUV2xQUFcyai9oOWNTRlE2SEV1R1Ercy9oWit2VWNFcjdIUFZQNlVsaDZscnpDazAxQ29jTFNNd0IwNzlLK1VDZ1E5UFB1K2hmYk5NYmo4a1lNaFpJVHV2UElvcThSRzVOQWozYUdWQmVxcnExa3pORHBUYXFnc3M2SFFEUEdMSXE2SmxSSDIzRndIVDUvUGNQNmpTSHo1QjZnb1UxZ2RWMGw1NHBPNGZYRWNTZzdnMzFaV3ptV2U0Q1FGY0swTzVpWVBwZVpZeGNUNDQ1bDNzUzcySHQwQyt0M3ZVOXBaUkVydHI0QnZFRzhONG1GVSs1cjFpNnlMUnltay9tVDcySGt3SWtzM2ZBWHpoWG5jaUx2TUw5OTQ0Zk1IbmNiVTBjdmFQYTdlcmJvRk04di9Sa2pCazdrenRsUFJEMzN6a1ByK1hEekt4SDNOWWE3UC81VDVOL1ZHSGNzMzNyMDUrMThWZElTaFVJaUlpSWlJaUlpSXRJcHVlMHdKNjNoVDBjN0U3bjdWYXRVMVpTVEdKdmM0akZyZHk1bCs0RTFUZGIzR1Rkc0JyZE1mYkNGVVpBWW0weFZUWG43SjlkQmZJRjZiRWJ6VUNoU2k3YzNWLytSMnZwcXZ2N1FUOEp0MUpxT0NiQTdjeU9EKzR5S3VQOXE2cHJVazBlWE5MUXhpN2IyVFRSNUJkbFlsa1dQbERROEx1OWx0UWdiY0ZGdzFUOTFHUHVPYmlYejVPNXdJRk5jbGs5WlpURWVsN2ZkOTgxbXN6TnEwQ1JxNjZvNWR2b2dicWVId1gxR1JUeTJwS0tRdklMc3FNRmVuYStHWFljM3RHc2VMUm1ZTm9Ma3hPNEFqQjQ4aFJONWg1bDIweTM0THJFMlZtTm9ZVVQ0bkxhV1ArQm42NEZWeEh1VFNPcytLQndLQWN5ZGNBY3J0NzNKcjEvOVFYaU5yUmgzTE9PR3pXVHl5SGw0UFhIaFkyMDJHMk9IVG1ma3dFa2NPTDZkUFVjMms1dC9uSXJxVXJwMVNXMzMvQzdVSXlXTnArNzZIcHYyTG1mOXJ2Y0pCUDJzM3ZFMmg3SjNjZWZzenphcERMSXNpMEF3MEd6OUxBdXJ5ZWZlTUd5WTl1YnZkOFA0aHQ5MXU4MGU4UjVIR2ljZFE2R1FpSWlJaUlpSWlJaklkYVNtcnVxUzdieE11NG5MNlNZWUNvWWZyaDdPemlBNW9UdFRSeStJT2k3R0hVdkJaVlN3ZEpTZnZmak55ejZIUCtCbjk1R05iTnF6bk1xYWNqSno5dkRvNG1jeERJTjMxNzlJV1dWUkI4dzBzcW1qRnpJa1N2alJxS1gxZFNMNTI0ZS93cklzbnI3Ly8wVmNTd3FhQjAzK2dDL3F2Z3ZuMEw5WFEwaDBKR2N2L29BZmgra2c2OVIrQUliMUczUEp1YjI3L29Yd1Evb0wyL2VaZHBPNzV6NUpJQmpnUC8vMmJlcjlkY3liZUhmRTlaUmVYZEhRdm0vMDRDbFJYOXVKdk1PWG5FdGJYUmg0OWVyYWx3Y1dmUGw4NjcyV3h6WGUyOHNKSnpidi9ZanEya3Jtakw4allzam5jWG1wODlYU3QrZGd4Z3lkem9nQkV6RHQwUi9aTzB3SFk0ZE9aK3pRNlJTWDVYUHM5RUZTRW51MGUzNFhzOWxzekJ5N2hNRnBvM2huM2ZNVWxKN2hiTkVwbG01NGtjL2YrZDFMQnBVbDVRWGh0WjBNdytBSFQvMDI0aHBMZTdPMjh1NzZGd0NZTmU0MlpveFoxR0d2UVM1Tm9aQ0lpSWlJaUlpSWlNaDF4T2x3VWU5cnVZcGg1dGdsekJ5N0JJQ0s2akoyWjI3azQ5MGZzSExibXpnZDdvZ1BZcUdoUXNmbGRIZjRuTnVxTFdzS1hheXFwb0tNekkzc1BMU09xdG9LQUpMaVVoamVmenlXWldFWUJtY0tUMUpZZXJiRDU5MW8xS0RKQUlSQ29ZalZUWmZESC9BMUMzZ2ExMTc1eFYrL1JTQVlhRGFtdXJZeS9EQytrY2ZsNWR1UC93Y0E4ZDVFK3ZjYVJ2YVpUUFlmMjhhNFlUUFlmMndiQU9uOXgxMXlUamxuajdhNDM3U2JqQmc0a1YySE43QjEvMHB1bWZwQWsvM25pbkxKT3JVUDArNWcwb2g1RWMvUk5ha24zL3ZjZjE5eUxwZXJ0U0ZLZFcwbEFCNjN0MTNYS2Ewb1l0UGU1VGhNSitQVFo3TC8yUFpteDB3YU1iY2hDRElkdlBMUmI5aCtZRTJyengvamp1VXppNy9lcnJsZFNvK1VORDUvMS9kWXNmVjE5aC9ieHQxem5teFY1WnBwZDVEYXJSL1Fjb1ZWOXBsUDFwL2FtN1ZGb2RCVnBsQklSRVJFUkVSRVJFVGtPdUwxeEZOOVB1eG9qWGh2SXJQSDM0YUZ4WWFNWmV3K3NqRnFLRlJWVTQ3WEV4LzFYTG5uanZPYjEvNXYxUDNsVmNXdG5sZEwyckttVUtPY3MxbXMycmFmekpON0NGa2hBTHAzU1dYNm1FVU03eisreWZudW5mZUZGc09hN0x4TVZ1OTRHNEFGaysrbGI4OGhiWnAvWS9YSm5xek52UC94MzlvMDlsTCsrUFpQbTIxTFR1ak9Ndy84a0pURW5nUkRuNFJDd1ZDUWt2SUNiSVl0M0NLdGtkc1owK1RuOGVtenlENlR5ZnBkNytGeGVUbFhuRXVzSno3cUdrbndTYlhNMXgvNlNmaHpFd3dGSWxaNlRSdTlrTjJaRzlsNWFEM2owMmVGd3hmTHN2aHc4eXRZbHNXTU1ZdUlqV24rK1d0cnE3MzJzTm5zTFZiaFhLeTBzaENBQkcrWGRsMnZ2S3FFUUREQWpER0xtclNDdTVEVDRjTHBjRkZXV2N6Wm9sTnRPbiswYzNZVWgrbmcxaG1QTUhQc0V1SzlpYTBha3hEYmhTZHUrMWFMeC9qODlXU2UzSTNEZEpMV2ZTQW44ZzV6dWlDYjN0MzZkOFMwcFJVVUNvbUlpSWlJaUlpSWlGeEh1aVgxNHNEeEhkVFcxK0J4eFZ4NndIazlrL3NBUkYwenFLYXVtcUt5YytFcWwwZ0NRVC9GNWZsdG0vQlY4dTc2RndHd0dUYlMrNDlsM0xDWkRFaE5qMWpCY09INkp4ZXJycTFrMjRIVkFJd2RPajFpdTcxQU1OQ3FBTUhqOGtaczlXZUZRaGdSUXErVzVCZWZCaG9DSVBPaWRYY2ExNWo2NGozZmI3Szl1THlBMzd6MkwzamNYcjV5WC9Rd0R4cmF4SFZMNmtWQjZSbmVYdnRub0tIaXpHNnpSeDNqQ3pTRU5WNVAvQ2RyQVRVdlZBSWdLVDZGaVNQbXN1M0FhdDVjOHh4UDN2RWRIS2FEOVJudms1dC8vSHhydzRYTnh0WFVWZkdMdi81amkzUHZDTFBHM2NxYzhiZTMrdmk4Z215QVM3WnlqS1p2ejhIMDZ6bUVHV01XdDNwTWpEdVdMOS83THkwZVUxNVZ3cC9lL2JkMnphazlXaHNJdGRhdXd4L2o4OWN6Y3VCRWh2WWJ3NG04dzJ6Yzh5RVBMWHk2UTY4ajBTa1VFaEVSRVJFUkVSRVJ1WTRNNlR1YWZjZTJjU3ozQUtNR1RXcjF1TFBGRFpVR2NUR1JIK0lleXoyQVpWa01ibUV0bkg0OWgvRHdvcTlkOGxwdHFiaUk1TWQvYXZzRDRLUzRGTVlPTTNrSmV3QUFFa1pKUkVGVW04R1lJZE9hVlp1czNQWW1mYm9QWWxDZmtTMkdISlpsOGU2NkY2aXFyYUJYMTc0c252NXdzMk8yN0Z0SlJ1WkdIbDN5TEFteExWZUpwUGNmUzNyL3NVMjJCWUlCWGwvNU8ySThjU3laL2pBTzA5bXExL2YvUGZjVkxNdml3WVZmNmRCMVloclpiRFlXVFh1SXZ5ejdUd0pCUDRseHlZeUxVbEVHRFdzMitmejEyQXpiSjRIUUpjeWJlQmRIYy9lVFgzeWExMWY5bm1IOXhyQWhZeG1tM2VUZWVVOUZQSTlwZHpCK1dQUjVYQ3hraGRoOVpCTTJ3OGJZb2ROYlBhNVhTdDlXSHd0d05QY0FBTDI3RDJqVHVFYUdZZkR3b3ErMit2MXZIQk9wa3VwQ0hkMnU4R3FxcmF0bTQ1NFBBWmcwY2g3ZHUvVEc3ZlNRbGJPUFk3a0hHWlEySXVyWXc5bTcyWnUxaFRwZkRTTUhUbVRDOE5sWGE5cWZPZ3FGUkVSRVJFUkVSRVJFcmlNRGU0L0E1WEN6ZWQ4S1JnNmMyS1FTeGgvdzg3Y1Bmc21ra2ZQbzMyc29IcGVYcXRvS0RwL0lZUFBlandBWUdTRklzaXlMTGZ0WDRuSzRHZFE3K29OWHc5YjZBT0J5akJzMkE0UG1GVDYxOWRVY3lzNklPT2F4Vzc4WmJ0dDJzYjFaVzlpeWJ5VmZ1dmNIZE8rU0d2VzY2elBlNTlqcGc4UzRZN2wvL3BlYWhWdUJZSUJESjNaUlhKN1BuNWYrak1lV2ZLUE5BVTE1VlFuNUphZXBxQzdqYkdFTzl5LzRNc2tKM2RwMGppdWwzbGVMWVJoWWxrVnRYVFhuaW5MRGE4QmNyS2lzWVUybWFQYzhFb2ZwNE9HRnovRG5wVC9qV080QmpwMFBWbTZmOVRnOVV0SWlqbkU2WE53Njh6UE50bGZYVnJKODg2dU1IanlGd1gxR2hyZjcvUFhzUHJJSnU5MXNNbTd6M2hYMFNFNWpRTy8wVnM4M210eHp4OE50K1FhbURtLzNlZG9TQ0hVR3l6YStSRzE5TlVQNzNoUnVGemRsMUFMVzdWcks4aTJ2OHFXZS95ZmlQZHVRc1l4MXU5NEwvM3pxM0RIcWZMVmFpNmlkRkFxSmlJaUlpSWlJaUloY1IxeE9OMU5ITDJUZHJxWHN6ZHJDbUtIVG11elB6VDlPYnY3eGlHT0g5eC9IeE9Gem1tM2ZtN1dGL09MVHpKdDRGeTZudTluK1lmM0c4UFdIZm9KcHYvS0JFTUNTNlk5RVhWTW9XaWdValdWWjFOWlhBeEFmcFVvS0lDTno0L21xRlFjUDNmSk14Q29nMDI3eXlPS3Y4K0o3djZDZzlBd3Z2djhmUExya0d5MEdUUmRMVHVqR2szZCtsMWMrK2czbmluTjU3dTJmY3MrOHA1b0VHMWRDTUJTa29xcVUwc29peWl1TEthc3Fac0x3MmNURkpBQnc0TmdPM2wzL0FwWmxFZU9PcGFhdWlwYysvQlVQTFB3Sy9TS3NxWFN1S0Jkb2UvdTArTmdrZW5jZndORlQrd0h3dUdMd3VMeXRIaDhLaGNnNHNwRTFPOTZocnI2R1k3a0hlUHFCSDRaZlJ5VEhjZyt5YXZ0YkFQVHEycGZwTnkxaVdMOHhFVnNMdGtaak5jdlFmbU1pL3I1SVpJR2dueU01ZXpsWGxNdTU0bHhtamwxQ3I2NE5GVnJyZDczUG9ld01uQTRYdDB4OUlEeG02dWo1WkdSdW9LUzhnRGRYUDhlREM3L1M1SDJycmEvNXBOcnM1aTlnWVBEVzJqK3hJZU45Sm8yWWk5UGh1dXF2ODBhblVFaEVSRVJFUkVSRVJPUTZNM1gwZlBaa2JlS0RUUy9USXprdFhHWGhNQjE4N3ZadnN5ZHJNNFZsWjZtcUtjZGhPdW1hMUl0Umd5WXh0TzlOemM1MXJpaVhEemE5VEZKY0NwTkgzaHp4ZW8wTDNyZFhZeUFCdE5pKzdYSUVROEdJMnl0cnlyRXNDNmZEaGNjZE9YdzRjbkl2SDJ6OE80WmhjUGZjSjF0YzFON2ppdUV6UzU3bGhhVS9wN1N5aUwrOC81ODhkdXMzNmRHR2NDVGVtOGdUdDMyTDExZjluaE41aDFtMjhXODhmZjhQbzk3alFEQ0FaVmtBRVN1b0dsOW5ZZWtaS212S3Fhd3VvNnFtbk5LS1FxQ2hxdWFuZi81cStCeU5CcWVOeE9QeXNuYm51MnpadHhLQWljUG5NSHY4YmJ6dzNpOG9LanZIMzViOWt2bVQ3Mkh5eUp1YlBJdy9rck1YZ0I3SmtTdDhJamw2NmdBZmJYbVZrb3BDN0RZNzhkNGtTaXVMK1B2eS8yRncya2htakYxQ1dndnQyTEp5OXJGbXh6c1VsSjRCWUdEdjRTeVlmRitUUUtqeGMzRGhYUHYxR3NxaWFRK3ljZmVIbkNuTTRmVlZ2eWM1b1Rzenh5NWg1TUNKRVFQSWFJNmMzQnR1SFRkbDFQeFdqK3RNL0FFZkFBV2xaMWkyOGU4VWxPUUJEVlZ5cjY3NGJmaTQ4ZW16Z0laQWFIM0crd0RjTnVQUkp0Vm5EdFBKd3FrUDhNYXFQNUIxYWg4ZmJuNkZKUmUwZFN5dEtDUmtoUmpRS3ozODk5dkExT0VjUHJtYmtvckNOdjFlU2dPRlFpSWlJaUlpSWlJaUl0Y1poK25rb1lYUDhPZWwvODRySzM3REk0dStUcmN1dlFCSTZ6R1F0QjREVzNXZS9KSThYbG54RzJ3Mkd3OHVmUHF5VzhOVlZKV1NmZVlJSGxjTVRvY2JoK25FSC9DeDU4Z202djExQUNUR3BiVDcvT1hWSlFCTktrdGkzTEhVMWxkenV1QkV4RFpzaDg5WEZuVk43TmxzWDIxZE5SdjNMbWZyL2xWWWxrV3ZybjBwS2p2SDZ1MXZVKyt2dytldnh4K29wOTVYZC83bk91cDlkZmdEOWRUNWFodk9VVi9OM3o3NEpZL2YrZy9oOTZBMVhFNDNEeS82S3F1MnZjbUU5Tm5oUU9oTVlRNDJteDJYdzQzZGJoSUkrdGwxZU1NbnI5Y1RGL0Y4MlhtWnZMUHUrYWpYODdpOEpNV2xrQmlYUWxKOENrbnhYYW1wcStLUGIvK0V3dEtHVm5Denh0M0tuUEczQS9ERWJkL2k1WTkrelpuQ0hGWnNmWVBEMmJ0WlBPMGhlcVNrVVYxYnlZbThRd0FNN1R1bXlYWEtxNHFCcHEzUlR1ZWZZTjJ1OXppUmR4aUFlRzhTOTgvL0V0MjZwTEpteDl0c1A3aVdvN2tIT0pwN2dCN0phWXdaT28waGZVYVRHSmVNWlZrY3lkbkxwajNMeVNzOENVQzNwRjRzbUhJZkEzc1BwOTVYaDJWWjRSRG80UEdkRGZmSkhSdSt2bWszbVRSaUxtT0hUbWY3Z2JWczJ2Y1J4ZVg1dkxQdWVUWmt2TStNTVlzWlBYaktKY09oMG9vaTN0M3dJZ0RwL2NlMUdHQmRDYlYxMVR5LzlPY3RIaE1NQmE3U2JDTGJkM1JiK0hPWVgzeWEvT0xUQUhnOWNmUk02VU9QNURTNko2ZlJ2VXNxWGs4OGI2eitJNGRPN0FJYTFwd2FPV2hpczNNTzd6K09TU1Btc3YzZ1duWWVXazl0WFRXM3ozb01wOE5GMHZtL1Q4NFduYUs4cWdUVDdnaC9UaEs4U1ZmakpYL3FLQlFTRVJFUkVSRVJFUkc1RG5YcjBvdjdidjRpcjYzOEhYOWUrdS9jT2Z1enBQY2YyK3J4aDA1a3NIVERpMWlXZGY0QmZlc0RqV2o4QVIvdnJuOGg2djZrdUJSU1c2akN1VmhaWlRGTDE3K0l5K25CWnJOeDhzd1JnQ1lMenZkUEhVWnhlVDd2cmY4TG0vZCtoTzJDU2lSL3dFZEplUUVBd3dlTWIzYitnOW03d2hVeTBCREluQ25NYVhGT2htSGdjbnBJakUzRzdZcWhyTEtZbXJvcS92YkJML25jSGY5RVVuenJReSs3emQ2a1ZSYkF5bTF2a0hQMmFNVGpVN3YydytPS2liaXZYNitoOUV6cFEySnNNZ2x4eVNUR0pwTVlsMHhpWEFxSmNjbE5xcERLcTBwWXZmMXREaHpmQVRRRVJyZlBlb3hoL1Q0SmVMeWVPSjY0N1ZzczIvaDM5aDNkU203K2NmN3c5aytZTVdZUmRiNWFBc0VBM1pKNjBhMUxMM1llMnNDbXZjdHhPZHlVVnpVRWR6MlMwemlhZTRDUGQzL0E2ZndUNFhzM1BuMFdOMCs4Tzl4MjdaYXBEekIyNkF6VzdIaUhyRlA3T0ZlY3kvTE5yN0o2KzlzOGZmLy9vN1N5aU5kVy9nNkFXRTg4Y3liY3daZ2gwOElCemd2di9aeUMwak00VENlV1pZV3JWUHIzR3Ric0hqbE1KOVBIM01LNDlKbDh2UHNEZGg1YVIwbEZJUjl0ZVkwQnZZY1Q3NDNlWGpBUURQRFNoNytpcnI0R3J5ZXVTYlhLMVJLeVFsRmJRMTR2VXJ2MncyRTY2ZFcxTDZsZCs1UGFyVCs5dXZadDFvNHg4K1FlL3ZiQnI2aW9icWdndkhuUzNVeS82WmFvNTEwdzVUNEtTdkk0ZVRhTGd5ZDJVbENheDJOTHZrbHNURHlqQjA5aDM5R3QvUGNyMzhmQUlHU0ZHRFZvVXRUS1FHbVpRaUVSRVJFUkVSRVJFWkhyMUtDMEVUeDV4ei94eW9yLzVmVlZ2NmRmcjZITUduY3JmYm9QaWxqMUVBcUZPSlYvakEyNzN1ZmsyU3ppdlVrOHRQRHBjUHU1eTVVVTN6VmNIWFFoanl1RzFHNER1R1hLL1pqMjFqOXlUSWp0Z29WRlpVMFpobUVqdFZ0Lyt2UVkzS1J0MTl3SmQrTHoxWEUwOTBDNDRxV1JZUmpFZTVPNGFjalVpSzIreGcyZHdkYjlxNmozMWRJcnBTK3hNUWw0WEY0OGJpOGVseGUzTXdhM0s0WVlkeXh1cHdlUHk0dlQ0V3JTbWl5L0pJOFgzL3NGVmJVVmJObS84ckxEZ3E1SnZacUZRaDZYbDM0OWg3Qmd5bjFSeDhWN0UvbkMzZi9jcW12VSsrcklPclVQZ1BUK1kxazg3V0ZpWStLYkhlY3duZHcxNTdNTTZqMkNqN2ErUmlnVVl1elFHV1NlM0FQQTdQTlZSVjNpdTRiRElNTXc2SkdjeGkxVEg2Q21yb3E4Z215Z1lWMnF1UlB1cEd0Uzg0cXRibDE2OGRBdFQxTlllcFlkaDlaeDhQZ09abzI3allUWUxpVEVkbUgwNENra3hIWmgrazIzTkd1eDE2MUxLdmtsZWZqODlVQkRtRFd3OXdqbVQ3NDM2dXYzdUdKWU9PVStKZzZmdytvZGI5Ty8xN0FXQXlGb3FEYTZkY1puZUhmOUM5dzc3d3Q0bzFSc05iSWJkcnlldUNZVlN5MHhEQVBETUxBWjBhdVZQQzd2SmQvaml1cFNYbmp2RjYyNjVwV1FuTmlkN3p6eHkwdFdYVlhWVmxCUlhZclQ0ZUwyV1k4eklrSm9leUc3emM3RGk3N0dHNnQrejlIY0F3enBNenI4bWIxMXhtZnd1THdjUEw0REM0c1JBeVp3ODZTN08rdzFkVGFHZFhHalNSRVJFUkVSRVJFUkVia3NaM1oxN1BscTZxcjVlUGN5ZGg1YVR6QVV4T1B5MHJmbllPSmlFdkc0dmRUV1ZWTlpVMGJPMmFQVTFsZGoyazNHcDg5bTV0Z2x4RnpCYjlOYmxvVmxXVzFhcytWcXE2NnRKTVlkMnlUb2FhdWNzMGM1Y0h3SGk2YzkxQ0d2dGZHK05ib1M5Ky9RaVF6Y0xnOERVdE5iZFh4dGZRM2xWU1hoTlZxeTh6THBuOXEwR2ljVUNnRk41M3ZnK0E1NnB2U04yTm92bWtBd2dNMndYWmVmbTBBdzBLWmdVNkxiZm5BdGc5SkcwaVcrYTZ2SEJFTkJqdWNlWkVqZjBWZHdaaDJyeUxHUGxKUVV1bmJ0aXNOeGVTMDZyd2FGUWlJaUlpSWlJaUlpSWgyc28wT2hSdVZWSlJ3OHZwT3NVL3M0VTVoRElPZ1A3MnRzNlRRNGJSUWpCazVvMXM1SlJFUTZua0loRVJFUkVSRVJFUkdSVHU1S2hVSVhxL2ZWVWVlcndlMk1DYS9oSWlJaVY4K05GZ3FwRGs1RVJFUkVSRVJFUk9RRzVYSzZGUWFKaUVpclhYOU5HMFZFUkVSRVJFUkVSRzV3TnFlYTg0aUlmTm9GcUFlNHJEWExyamFGUWlJaUlpSWlJaUlpSWgxTm1aQ0lTQ2R3NC8xbHIxQklSRVJFUkVSRVJFU2tnNW1lRys5Qm9ZaUl0STNmcXNFd0RPeDIrdzFUTGFSUVNFUkVSRVJFUkVSRXBJTjVVaXl3aDY3MU5FUkU1QW9KNGFmR0tNSm1zK0Z3T0JRS2lZaUlpSWlJaUlpSWRGWXhpVFljM2lBM1ltc2hFUkc1RklzNnlnbllxakZORTZmVGljMTJZOFF0TjhZc1JVUkVSRVJFUkVSRWJqQUpmUzB3L2RkNkdpSWkwc0Y4MUZCaG5NSTBUV0pqWTNFNEhOZDZTcTJtVUVoRVJFUkVSRVJFUktTREdZYUJhWm9rRFBJVGRGUVJJbkN0cHlRaUlwY3BSSUJhaWlreGptQzMyL0Y2dlNRbUptS2E1ZzNUUHM2d0xFczFyQ0lpSWlJaUlpSWlJbGRBSUJDZ3NyS1NrclBWMk9yak1FTnVMTURFZGEybkppSWlyUkEwNnJFczhGTkRMWVg0ejdlTTgzZzhwS1NrRUJzYmkybWExM3FhcmFaUVNFUkVSRVJFUkVSRTVBb0tCQUxVMWRWUlhsNU9WVlVWZ1VDQVVDaUVIc3VKaU53NERNUEFack9GVzhZbEpDVGdkcnR2cUVBSUZBcUppSWlJaUlpSWlJaGNjYUZRaUVBZ2dOL3Z4K2Z6NGZmN0NRYURDb1pFUkc0QWhtRmd0OXR4T0J3NG5VNGNEZ2VtYVdLejNYZ3I5Q2dVRWhFUkVSRVJFUkVSdVFvc3kycjJSMFJFYmd5R1lUVDdjeU5TS0NRaUlpSWlJaUlpSWlJaUl0SUozSGkxVFNJaUlpSWlJaUlpSWlJaUl0Sm1Db1ZFUkVSRVJFUkVSRVJFUkVRNkFZVkNJaUlpSWlJaUlpSWlJaUlpbllCQ0lSRVJFUkVSRVJFUkVSRVJrVTVBb1pDSWlJaUlpSWlJaUlpSWlFZ25vRkJJUkVSRVJFUkVSRVJFUkVTa0UxQW9KQ0lpSWlJaUlpSWlJaUlpMGdrb0ZCSVJFUkVSRVJFUkVSRVJFZWtFRkFxSmlJaUlpSWlJaUlpSWlJaDBBZ3FGUkVSRVJFUkVSRVJFUkVSRU9nR0ZRaUlpSWlJaUlpSWlJaUlpSXAyQVFpRVJFUkVSRVJFUkVSRVJFWkZPUUtHUWlJaUlpSWlJaUlpSWlJaElKNkJRU0VSRVJFUkVSRVJFUkVSRXBCTlFLQ1FpSWlJaUlpSWlJaUlpSXRJSktCUVNFUkVSRVJFUkVSRVJFUkhwQkJRS2lZaUlpSWlJaUlpSWlJaUlkQUlLaFVSRVJFUkVSRVJFUkVSRVJEb0JoVUlpSWlJaUlpSWlJaUlpSWlLZGdFSWhFUkVSRVJFUkVSRVJFUkdSVGtDaGtJaUlpSWlJaUlpSWlJaUlTQ2VnVUVoRVJFUkVSRVJFUkVSRVJLUVRVQ2drSWlJaUlpSWlJaUlpSWlMU0NTZ1VFaEVSRVJFUkVSRVJFUkVSNlFRVUNvbUlpSWlJaUlpSWlJaUlpSFFDQ29WRVJFUkVSRVJFUkVSRVJFUTZBWVZDSWlJaUlpSWlJaUlpSWlJaW5ZQkNJUkVSRVJFUkVSRVJFUkVSa1U1QW9aQ0lpSWlJaUlpSWlJaUlpRWdub0ZCSVJFUkVSRVJFUkVSRVJFU2tFMUFvSkNJaUlpSWlJaUlpSWlJaTBna29GQklSRVJFUkVSRVJFUkVSRWVrRUZBcUppSWlJaUlpSWlJaUlpSWgwQWdxRlJFUkVSRVJFUkVSRVJFUkVPZ0dGUWlJaUlpSWlJaUlpSWlJaUlwMkFRaUVSRVJFUkVSRVJFUkVSRVpGT1FLR1FpSWlJaUlpSWlJaUlpSWhJSjZCUVNFUkVSRVJFUkVSRVJFUkVwQk5RS0NRaUlpSWlJaUlpSWlJaUl0SUpLQlFTRVJFUkVSRVJFUkVSRVJIcEJQNS93QzYvS0VJamZmRUFBQUFBU1VWT1JLNUNZSUk9IiwKCSJUaGVtZSIgOiAiIiwKCSJUeXBlIiA6ICJtaW5kIiwKCSJWZXJzaW9uIiA6ICIiCn0K"/>
    </extobj>
    <extobj name="C9F754DE-2CAD-44b6-B708-469DEB6407EB-11">
      <extobjdata type="C9F754DE-2CAD-44b6-B708-469DEB6407EB" data="ewoJIkZpbGVJZCIgOiAiMjgwMjg0NDY5NTAxIiwKCSJHcm91cElkIiA6ICI2MTcyNzY3ODkiLAoJIkltYWdlIiA6ICJpVkJPUncwS0dnb0FBQUFOU1VoRVVnQUFCR0FBQUFTaUNBWUFBQUQ2THA4V0FBQUFBWE5TUjBJQXJzNGM2UUFBSUFCSlJFRlVlSnpzM1hkNGxQZWQ3djk3cW5wREVxS0ozaXd3dlJpTXdZQUxKaGhzVE9MRVhtTEhLZHR5enA3ZGxKT1Q3RzQyMlYreUpjbFpaMC8yMmpoT2M2cUpjY0VOYklkaUNNMDBVNFFva2tDSUlvSDZqS2JQUEw4L3hwSVlWQmlWMGFpOFg5ZWxTenpmZWNwSG81SFFjOCszbUF6RE1BUUFBQUFBQUlDWU1jZTdBQUFBQUFBQWdJR09BQVlBQUFBQUFDREdDR0FBQUFBQUFBQmlqQUFHQUFBQUFBQWd4Z2hnQUFBQUFBQUFZb3dBQmdBQUFBQUFJTVlJWUFBQUFBQUFBR0tNQUFZQUFBQUFBQ0RHQ0dBQUFBQUFBQUJpakFBR0FBQUFBQUFneGdoZ0FBQUFBQUFBWW93QUJnQUFBQUFBSU1ZSVlBQUFBQUFBQUdLTUFBWUFBQUFBQUNER0NHQUFBQUFBQUFCaWpBQUdBQUFBQUFBZ3hnaGdBQUFBQUFBQVlvd0FCZ0FBQUFBQUlNWUlZQUFBQUFBQUFHS01BQVlBQUFBQUFDREdDR0FBQUFBQUFBQmlqQUFHQUFBQUFBQWd4Z2hnQUFBQUFBQUFZb3dBQmdBQUFBQUFJTVlJWUFBQUFBQUFBR0tNQUFZQUFBQUFBQ0RHQ0dBQUFBQUFBQUJpakFBR0FBQUFBQUFneGdoZ0FBQUFBQUFBWW93QUJnQUFBQUFBSU1ZSVlBQUFBQUFBQUdLTUFBWUFBQUFBQUNER0NHQUFBQUFBQUFCaWpBQUdBQUFBQUFBZ3hnaGdBQUFBQUFBQVlvd0FCZ0FBQUFBQUlNWUlZQUFBQUFBQUFHS01BQVlBQUFBQUFDREdDR0FBQUFBQUFBQmlqQUFHQUFBQUFBQWd4Z2hnQUFBQUFBQUFZb3dBQmdBQUFBQUFJTVlJWUFBQUFBQUFBR0tNQUFZQUFBQUFBQ0RHclBFdUFBQUFBSWlXMCttVTArbVUxK3VWeVdTUzMrK1BkMG5vUTZ4V3F3ekRVRUpDZ2xKVFU1V1NraUtUeVNTVHlSVHYwZ0JBSnNNd2pIZ1hBUUFBQU54T1JVV0ZYQzZYK1BNVjBUQ1pURXBJU0ZCdWJxNnNWcXZNWmpyL0E0Z3ZBaGdBQUFEMGVlWGw1Zkw1ZlBFdUEvMlF5V1JTWGw2ZUVoTVRaYkZZNGwwT2dFR01HQmdBQUFCOVdrVkZCZUVMdWl3VUNxbWlva0pPcDFQQllERGU1UUFZeEFoZ0FBQUEwR2MxTmpiSzdYYkh1d3owWXlhVFNZWmhxS3FxU2w2dlY2RlFLTjRsQVJpa0NHQUFBQURRWnpVME5IRERqRzR6bVV3S0JBSnFhR2lnRnd5QXVDR0FBUUFBUUovbDlYcmpYUUlHQ0xQWkxJZkRvVUFnd0VUT0FPS0NBQVlBQUFCOUZzc0hveWY1L1g3NWZENENHQUJ4UVFBREFBQ0FQaXNRQ01TN0JBd1Fack5ad1dCUVBwK1BZVzBBNG9JQUJnQUFBRUNQY3pnY3FxeXM3TlF4b1ZCSWx5NWRpbEZGa21FWURFRUNFRGNFTUFBQUFFQXZPSHo0c0xadTNkcXI1emwyN0poS1MwdTdmYzJHaGdiVjF0WjIrTkhXdFY5ODhjV0l0dDI3ZDNkWVQxRlJrVFp0MnFUaTR1SnUxd3dBZlkwMTNnVUFBQUFBdmFHOHZGeHZ2ZldXSG43NFlZMGNPYkxYcjE5V1ZpYW4wOWxyNXpFTVF4Y3ZYbFJ4Y2JFV0xseW9KVXVXeUd3MjY3bm5ub3Q2YWU4MWE5Wm80c1NKZXUyMTEyN2JtK1ZMWC9xU3pPYjIzOTgxREVOdXQxdXZ2UEtLbGk5ZnJybHo1N2JhcDZDZ1FLZFBuOWF4WThjMGNlTEVxR3JzTEhxL0FJZ1hBaGdBQUFBTWFOZXVYZE1ISDN5Z2MrZk94YlVPbDh1bDFOVFVYanVQeVdUU0k0ODhvajE3OXVqZ3dZT3FxNnZUMnJWcjVmZjdOV3pZTUUyZE92VzI1OGpOelpVa3JWdTNydDM1ZUlxS2lyUi8vLzZvNm5ud3dRZVZsSlNrSFR0MktERXhVZnYyN1pQTDVZcllMeFFLeVd3MjY0Yy8vR0dyYzN6Kzg1OVhjbkx5YmE4RkFIMFJBUXdBQUFBR3JQZmVlMDhmZnZpaGtwS1NOR2JNR0pXVmxjV3RsdnI2K3VaQW83Zk9ZektadEhUcFVnMGRPbFRwNmVuTjdkbloyWm8xYTFiVTE4ekl5R2ozc2M0R0lrdVhMbFZ1YnE0bVQ1NnNwS1FrQllOQlNWSkZSWVZPblRxbEJRc1dSTlI2TTd2ZDNxbHJBVUJmUWdBREFBQ0FBU3NwS1VtTEZ5L1czTGx6ZGV6WXNiZ0ZNQTBORFhLNzNXcG9hT2kxOHdRQ0FZVkNJZG50OXFoNnU4UmFLQlNTeitkVFltS2k3cmpqRGtuUytQSGpKVW1OalkzNjR4Ly9xT1RrWkUyYk5rMkppWW1TcEV1WExpa2hJVUY1ZVhseHF4c0FlZ29CREFBQUFBYXNKVXVXeExzRVNXcWVQK1h5NWN2eStYeGQ3c25SbWZOczM3NWRaV1ZsdXUrKys1cURqdTc0NVM5L3FicTZ1bGJ0MFM3cHZIZnZYaFVXRm1ydDJyVWFNV0pFYzd2YjdkYm16WnRsczltMFljT0c1dkJGa2c0ZVBLanE2bXA5K3RPZlp1Z1JnSDZQVlpBQUFBQ0FHTHR3NFlJc0ZvdE1KbE8zVnZqcHpIbm16SmtqcTlXcWwxOStXZSsrKzY3OGZuK1hyK3YxZW5YanhnMU5telpORHo3NFlNUkhVMitXMjVrNWM2YVNrcEwwNG9zdnFyQ3dVSkpVVTFPalRaczJLUkFJYVAzNjlaTENRNnlxcTZ0VldWbXBPKys4VTA2blU2Ky8vanFUNXdMbzkrZ0JBd0FBQU1TUVlSZ3FMUzNWaEFrVFpES1pkT3JVS1JVVUZNVDhQTG01dWRxNGNhTzJiOSt1OHZMeXFIdXF0T1g2OWV1U3BHblRwa1gwWHBHa1NaTW1hZm55NVIydWdDUko2ZW5wK3VRblA2bFhYMzFWUlVWRktpZ28wTnR2djYwYk4yNUlrbjcyczUrMU9zWmtNc2xtczZtOHZGejc5Ky9YNHNXTHUvdzFBRUM4RWNBQUFBQUFNVlJjWEN5SHc2RVZLMVpJa3JaczJhSWJOMjUwZWtMZXJwekhack5wMWFwVjhucTlTa2hJNlBMWFVGbFpLWlBKcEtGRGg3WjZ6R3ExeW1xTjdyWWlJU0ZCR3pac1VDZ1Vrc2xrMHJKbHkxUmZYNi9rNUdUWmJEYlo3ZmJtajZadFNkcTZkYXV1WHIzYXZFSVNBUFJIQkRBQUFFQ1M1SFE2NVhRNjVmVjZaVEtadWpWY0FUM1BhclhLTUF3bEpDUW9OVFZWS1NrcE1wbE1NcGxNOFM1TmtsVFJLSlhVaFQ5NmlrblM0c1RiN3RibkhUbHlSQWtKQ1JvL2Zyek1ack5TVTFPMWI5OCtyVnUzcmxmT0V3cUZ1aFcrU09FQXhqQU0vZWhIUDJwM240MGJOeW83Ty91MjU3SllMTTJCVFg1K3ZxNWN1YUtMRnk5cXpabzE4bmc4K3UxdmY2czFhOVlvTHk5UHYvNzFyelY5K25UZGYvLzlVWWM4QU5CWDhWc01BQUNvb3FKQ0xwZUxPUmI2c0VBZ0lFbHl1VnpOcStEazV1YkthclhHdFVlQTB5OTk3d05wNzVXZVA3ZlpKQzJlMC9QbjdVM256NTlYZVhtNWxpeFowaHdneko4L1h6dDM3dFRGaXhjMWR1elltSi9uM0xsek9uejRzQjUrK09FT2w1UHVTRUZCUWJ2WHVIcjFxajc4OE1Pb1E1NWR1M2FwcnE1T2p6NzZxQ1RKNFhESTZYUktDb2RGTlRVMXpRR3cyKzFXSUJBZ2ZBRXdJUENiREFDQVFhNjh2RncrbnkvZVphQVRETU9ReCtQUjVjdVhsWmVYcDhURVJGa3NsbDZ2bzdoTyt0Sk9xZEV2L2VVc2FXS21OTFAxQ0pWdUtTbnAyZlAxSm8vSG8rM2J0eXNqSTBQejU4OXZicDgxYTVhT0hqMnFkOTU1UjUvKzlLZVZsSlFVMC9OY3VIQkIxNjlmdisxMU9qSnUzTGgySC9ONnZaSVVzWHBSUjhyTHl5UDJkYnZkVVI4TEFQMFpBeWdCQUJqRUtpb3FDRi82TWNNd1ZGRlJJYWZUcVdBdzJPdlgvOTRIVW9wTit2RUQwbU9UZXo1ODZjOUNvWkRlZU9NTk9Sd08zWHZ2dlJFOU9LeFdxKzY3N3o0MU5EUm95NVl0emIyYlluRWV3ekIwNGNJRmpSMDd0c3RMWDkrT3krV1MzVzZQcXBlS3orZlQ5ZXZYTlhyMDZPYTIydHBhcGFhbTN2Yllob2FHRHA4ckFPanJDR0FBQUJpa25FNm4zRzUzdk10QU54bUdvYXFxS25tOTNtNnRjdE5aTHhTRzUzdjUzd3ZDUFYvNnU1S1NFaDArZkxoSHpoVUtoYlJ0MnpaZHZIaFI4K2ZQMStUSmsxdnRNMzc4ZU0yYk4wL2w1ZVY2NVpWWG1udVI5UFI1cmwyN3BzYkdSazJhTktsSHZyYTJPQndPcGFXbFJiWHZsU3RYWkJpRzh2UHpKVW1OalkycXFxcHFjM0xmVzUwNmRVb3Z2dmhpdDJvRmdIZ2lnQUVBWUpCeU9CeTllc09PMkRDWlRBb0VBbXBvYU9qVlhqREhyMHN6Y2dkT3I1ZXFxaXJ0M0xsVDI3WnQ2OWJQaGNmajBhdXZ2cXJDd2tKTm5UcFZ5NVl0YTNmZlpjdVdhZkxreVNvcks5TUxMN3lnSzFldTlQaDVDZ3NMWlRLWk5HSENoQzUvVFIweERFTlhyMTVWVmxaV1ZQc1hGeGZMYnJkcitQRGhrcVI5Ky9iSmJEYTNXOS9OazB5N1hLNXVUeVlNQVBIRUhEQUFBQXhTYmIzamp2N0piRGJMNFhBb0l5TkRWcXUxVjFaR09uRkQyamd0NXBmcFVZc1dMZEtpUll2YWZHemh3b1ZLU1VuUnRtM2I1SEs1dEhidDJrNVAvRnBXVnFhdFc3Zks0WEEwcjl6VDBmZkNiRFpyelpvMWV1ZWRkMVJZV0tqZi9lNTNXckZpaFhKeWNucmtQRE5uenRTWk0yYzBhdFFvSlNjblJ4eHo0c1FKRlJZVzN2WnJtajE3ZG5QNDQzQTR0R2ZQbnVabG9xMVdxeTVmdnF5YW1ock5tUlBkYk1tbHBhVWFNV0tFUXFHUWR1L2VyUTgvL0ZCTGx5NVZTa3BLbS9zbkppYnEwcVZMeXN2TFUybHBxU1pPbkJqVmRRQ2dMeUtBQVFCZ2tPb3J5eGVqWi9qOWZ2bDhQaVVrSlBDOTdhTHAwNmZMWXJGbzU4NmRhbWhvMEpBaFF6cDF2TTFtVXlBUTBPclZxelZ0V25UcGxNVmkwZXJWcXpWcTFDZ1ZGaFpxK3ZUcHFxNnU3cEh6QklOQlRabzBxYm0zU1pPbFM1ZEdQWmZLelVPRGtwT1RWVnhjSEJIZTJ1MTJ6Wmt6UjdObXpicnR1Um9hR3VUeGVKU2ZuNjlEaHc3cDBLRkRXcng0c1JZdVhOanVNUXNXTE5BNzc3eWowdEpTcGFlbmE4YU1HVkhWRFFCOWtjbGd2VWtBQUFhbGt2Njh2QXhhY2JsY0dqWnNtTEt5c25wbHlkNzcvaER1QWZOVWpIdkJ4T04xNnZQNXVqeGhiVTh0bWR5WGwxNDJERVBCWUZDR1ljaG1zM1hxMkdBdzJQeTEzYmh4UThPR0RZdFJsVzFyYkd4VVRrNk9jbk56TzEwN0FIUlgzL3l0RGdBQWdFNHhERU9CUUVDOHQ5WjkzVmt0cUtkQ2s3NGF2a2poM25OZHJjOWlzVFF2bWQ3YjRRc0F4QnVUOEFJQUFBQUFBTVFZQVF3QUFNQUFRZThYQUFENkxnSVlBQUFBOUZsOWVTZ08rcGVtWmRxWnBCcEF2QkRBQUFBQW9NK2lWdzhBWUtBZ2dBRUFBRUNmMVowSmNZR2JCWU5CbVV3bVdTd1dlc0VBaUFzQ0dBQUFBUFJaYVdscDNDeWoyd3pEa00vbms5bHNsczFtNHpVRklDNElZQUFBQU5CbnBhYW1LaUVoSWQ1bG9KL3orLzBLaFVLeVdxMnkyKzB5bTdrTkF0RDcrTTBEQUFDQVBpMDNONWNlQytpeVFDQWd0OXN0cTlXcTFOUlUyV3kyZUpjRVlKQWlnQUVBQUgxV2JXMnRxcXFxSXRvY0RvZk9uRGtqcDlNWnA2clFtMHdtazZ4V3EvTHk4aVF4S1MraTF6VHNxTEd4VVJhTFJhbXBxY3JNekpUVmFpWFFBeEFYck9zSEFBRDZyQU1IRHVqVXFWUGF1SEdqaGcwYkprazZlZktrOXU3ZHE4Y2VlMHlwcWFtZE90K1JJMGZrOS9zN1hZZk5adFBjdVhQYmZLeTB0RlN2dlBLS1B2LzV6eXNqSTBOUytCMzN1cnE2cU01dHRWcVZtWm5aNlpvR0U3UFpySVNFQkEwWk1rUlZWVlVLQm9QTlEwZ1lTb0tiaFVJaEdZYWhVQ2drcjllclVDZ2ttODJtcEtRa0RSa3lSSW1KaWJ4bUFNUU5BUXdBQU9peTB0SlNGUlVWZGZzOHExZXZidldPZENnVVVuRnhzVEl6TTV2REYwazZlL2Fza3BPVE5YYnMyRTVmWi8vKy9YSzczWjArTGlrcHFkMEFwdW1HNzJiMTlmWDZ4UzkrRWRXNTgvUHo5Y2xQZnJMVE5RMDJWcXRWYVdscHN0bHNxcSt2bDlQcFZDQVFhUFA1QjVwNlRqVU5POHJJeUZCU1VwSXNGa3U4U3dNd2lCSEFBQUNBTHF1dXJ0YnAwNmU3Zlo2SEhucW9WUUJ6OGVKRmVUd2V6WjQ5dTdudDZ0V3JxcXFxMHZUcDA2TUtVbXcyVzZ0bGpMT3pzL1ZuZi9ablVkZjIyOS8rVm8yTmpWSHZMMG5wNmVuNitNYy9IdFcraVltSm5UcjNZR2ExV3BXY25DeTczYTdNekV6NWZENzUvWDRGZzBGQ0dEUnJXbXE2NmVmZlpyUEphclhTOHdWQTNCSEFBQUNBTHBzL2Y3N216NS9mN3VOdnZmV1dUcDgrcmM5ODVqUEt5Y25wMUxsUG5EZ2hTYnJ6emp1YjI0NGNPU0pKT25YcWxFNmRPblhiY3l4Y3VGQkxseTV0MVg1cktOT1J0bTdhYW1wcWRPM2FOVW5TOWV2WEpVbm56NTlYVWxLU3JGYXJwa3laMHFVZU9yaTlwbVdFclZhckVoTVRaUmdHNFF0YU1abE1yVDRBSU40SVlBQUFRSi9qY0RoVVVsS2kvUHo4NW5sVnFxcXFkUGJzV2VYbjUydm16SmtxS2lwU1NVbUpIbnp3d1haWE5jbk96bzVKZlJjdlh0VDI3ZHNqMm5idTNDa3BQRnhweXBRcE1ia3V3cmloQmdEMFJ3UXdBQUNnenpsMjdKaENvWkNTa3BLYTIvYnMyU1BETUxSOCtYTGw1ZVhweG8wYktpa3AwZVRKa3pzMWpNY3dERFUwTkVTOWZ6QVliTlUyYTlZc3paZ3hRMUk0ZVBud3d3LzEyYzkrVnVucDZWR2ZGd0FBREM0RU1BQUE5RU0xSHFuT0t6bThraXNnZVFLU0p4ais3TDVsdStuRGVkUGlQeVpKZnpVNmJ1VjN5T1Z5NmVqUm94RnR4Y1hGS2k0dTFwUXBVNXFYSSs2cW1wb2FQZmZjYzUwNjV1WWdTQW9QZzJrYW1uVHAwaVZKa3NWaWtkVnFWU2dVVW5WMWRhZk9iN1BaQ0c4QUFCamdDR0FBQU9namZFSHBRcjFVNVE2SEs3VWZoU3gxSHFtMjZiTkhhdkIxLzFwbWs2UStHc0FjUEhnd1lxbG9uOCtuOTk1N1QzYTdYY3VYTDIrMXY4ZmpVU2dVYXRWdXNWaVVrSkRRcWowdExhM044N1RuL2ZmZmw4L1g5cE5lV1ZtcG1wb2FTZUdlTW42L1h6NmZUei8vK2MralByOGtqUjgvWG84OTlsaW5qcm5WMzUyWjBhM2p1K0xENjlKVDAzcjlzZ0FBOUVzRU1BQUE5TEpxdDNUSklaVTNoRDlmYXBBdU82VHJybmhYRm45VlZWVTZldlNvUm80YzJSeHMyTzEyelpneFEwbEpTVXBMUzJ0MXpQUFBQOS9tdWRvTE5leDJlNmZtYURsdzRFQzdBY3lKRXlka3M5bms5L3Yxemp2dktCZ01hdDI2ZGRxd1lVT3JmUXNMQzFWVVZLUkhIMzIwMVZLNHljbkpVZGZUbnZISlR0bHNOdGxzTnBsTXNWL3Q1ZVFOYVZoS3pDOERBTUNBUVFBREFFQ01OUHFsc3pYU21ScXByRUc2NHBCSzY4TTlYYm9yMVNabEpVcVppVktTVlVxMFNJblc4RWZTUjU4VExUZjkyeXFsM1RwUHJhUDdkZlMwSFR0MnlEQU1yVnk1VWkrOTlGSnorOTEzMzkzdU1RODg4SUNzMXRaLzBzUjZTSS9MNWRLcFU2YzBhZElrRlJVVmFjNmNPZHEyYlpzMmJkcWtKNTU0b2xXb2N2bnlaVW5TMkxGajI2eTN1NzQ0dWxRNU9Ubkt6YzJWelJiN0FPYStQeERBQUFEUUdRUXdBQUQwQUc5UU9sY2JEbHlhUHE0Nk8zK2U0U25TaU5Sd3NKS1ZLR1VsaEQ5bkowbnA5dkMvYzVKdWY1NW9sUFRCQUNZbkowZERodzd0MUR3dlU2Wk02ZFFrdkQzbHdJRURzbHF0bWpoeG9vcUtpalJzMkRCdDJMQkJKMCtlVkdKaW9vcUtpbFJXVnFaNzdybEhLU21SU1VWbFphVU9IanlvbFN0WHRub01BQUFNVEFRd0FBQjBVdENRU3VvaXc1YXlCaWxrUkhkOGdrVWFsU2FOVHBkR3AwbjU2ZEtZOUhCYkwzUmM2Tk1XTEZnUTh6Q2xwcVpHeno3N2JOVDdCd0tCVmpYZHVIRkR4NDRkMC96NTh5TjZzNHdjT1ZJalI0NlVZUmc2Y09DQUdoc2J0V0xGaWxibjlIZzhPbnYyckZKU1VyUnk1Y3F1ZnpFQUFLRGZJSUFCQUNBS0YrcWxJeFhTb1FycHhBM0ozM3JPMXphTlNaY21aMGtUc2xyQ2x1RjBlR2hYYW1wcXpLK1JsSlNrdVhQblJyMy8wYU5IVzAzeWUvbnlaZGxzTmkxWXNLQjVhTkhOenA4L3I2cXFLaTFkdWxSMnU3M1Y0MlBHakZGK2ZyNk9Ieit1ZWZQbUtTTWpvL05mQ0FBQTZGY0lZQUFBYUVPZFZ6cGNFUTVkamxTR2wzM3VpRW5oSGkyVHNxUXBROEtmSjJXRmU3c2d0bjc4NHgrMzJXNjFXdlhGTDM2eFZYdFNVcEx1dXV1dXFNOS85dXhaT1J5UjQ3V21UcDBxdTkzZVptOGR3ekMwZi85K0pTVWxhZmJzMmUyZTkrNjc3OWFMTDc2b3ZYdjNhdlhxMVZIWE05ZzVuVTQ1blU1NXZWNlpUS2FJRmJPQXJyQmFyVElNUXdrSkNVcE5UVlZLU29wTUpwTk1KbE84U3dNd3dCREFBQUNnY0krV0V6ZGFRcGZTK3ZiM05TazhYR2h5bGpSNVNQaGpVbFo0MGx2MHZybHo1N1k1cVcwc2I1NlNrcEkwYlZyYjZ5K2ZQbjFhMTY5ZjE3MzMzdHRtNzVjbStmbjV5cy9QMStuVHA3Vm8wU0psWldYRnF0d0JvNktpUWk2WFM0WVI1WGcvSUFxQlFFQlNlR0p0dDl1dGhvWUc1ZWJteW1xMXltd2U1T05DQWZRb0FoZ0F3S0RsQzBvSHJrbTdMa2tIcjRVbjBtMVBicEkwYjVnMGQ1ZzBmNWlVY3V1S1FvaWIrZlBueDJVUzNyYjRmRDd0M3IxYkdSa1pIZlorYVRKLy9ueVZsNWRyMzc1OSt0akhQdFlMRmZaZjVlWGw3UzRIRHZRVXd6RGs4WGgwK2ZKbDVlWGxLVEV4c2RXeThRRFFWUVF3QUlCQnhSK1M5bCtWZHBkTEI2NUtublpDRjd0Rm1wa2JEbDNtRFF2UDVZSklaODZjMGZYcjF6dmNwN0t5VXBKMCtQRGhWc3N5MzJydTNMbTlzaUtReStYUzd0MjdvOTdmNll4K09hdXFxaXBaTEJZdFc3YXNWYStjeHNaR1NaRTljOGFQSDYrOHZEeVp6V1laaHNHUWgzWlVWRlFRdnFCWGhVSWhWVlJVS0NjblI2bXBxWVF3QUhvRUFRd0FZTUR6aDhKaHkvdmw0UjR2bmtEYis0M0xDSWN0ODRkSmQrYXlJdEh0bEphV3FyQ3dNS3A5VDU0OGVkdDlDZ29LZWlXQWNidmQrdUNERDZMZTN6QU1KU1ZGdC9iM2lCRWo5TG5QZlU1bXMxbVZsWlU2ZE9pUUVoSVNGQWdFVkZSVXBNek16SWdiT1pQSnBJMGJOeEs4ZEtDeHNWRnV0enZlWldDUU1abE1NZ3hEVlZWVnN0bHNTa3hNWkRnU2dHNGpnQUVBREZobmE2U3RGNlNkbDZUR2R1YnBuSndsTGN1WFZvd0pEek5DOU82Ly8vNDJsMWp1cW9TRWhCNDdWMGV5czdQMXpEUFBSTDMvQ3krODBHb1MzbzQwM2FRbEppYXFxS2lvdVQwek0xUDMzMzkvcS8wSlh6clcwTkRRYWhVcW9EZVlUQ1lGQWdFMU5EVElack1Sd0FEb05nSVlBTUNBNHZSTDcxMlUzaTROTHgzZGxvbVo0ZEJsNVJocGFNZWpZdEFCbTgwbW02MS9UWWJUMXFwSXQvUFVVMDkxNlZvWkdSbjZ5bGUrd3RDaWJ2SjZ2ZkV1QVlPWTJXeVd3K0ZRUmthR3JGWXJQOHNBdXNWa01JMDhBS0NmTXlRZHJaUzJsa3A3cjRTSEhOMXFYSVowNzBlaHk3RFlqM0xwRjBwS1N1SmRBbnBRWTJPamNuSnlsSnViMnl2QjJIMS9rRFpPazU1cWV6R29IbE5XVnRhOFNnM1EyMEtoa1B4K3YwYU9IS20wdERSNndRRG9GbnJBQUFENnJTcDNPSFRaZGtHcWRMVitQTlVXRGx6V1RtUVNYYUMvSW54QlBKbk5aZ1dEUWZsOFBvVkNJUUlZQU4xQ0FBTUE2SGVLNjZUZm5aYitkRVVLdGRHUGMwYXV0SHA4ZUpnUkUra0NpQWV2MTZ1NnVqb05IVHEweldFclY2OWVWVXBLaWpJeU11SlFYZDlXWFYwdHM5bXNyS3lzcUkveGVEeXFyNjlYWGw1ZWo5ZGpHSVlDZ1lBWU9BQ2d1d2hnQUFEOWdxSHdTa1ovT0NPZHJHcjllR2FDOU9BNGFjMEVhVGhEakFERVdVbEppZDU2NnkxdDNMaFJ3NFlOYS9YNEs2KzhvbW5UcG1uNTh1VnRIbi9zMkRGbFpHUm8vUGp4c1M0MVpnekRVRjFkWFlmN1dLMVdwYVdsUmJSdDNicFZLU2twZXZUUlJ5VkpQcDlQNzczM25oWXZYdHh1S0xOcjF5NmRQMzllVHozMWxOTFQ2ZklJb0c4aWdBRUE5R24rVUhoUzNaZk9TdVczTEVSamtqUi9lTGkzeStJUmtwbTVFUUhjd3VQeDZNQ0JBenAzN3B5Y1RxZlMwdEkwZXZSb0xWbXlKS2JMbnBlVWxDZzVPYmxMUFRJTXc5REZpeGRWWEZ5c2hRc1hhc21TSlRLYnpYcnV1ZWVpWHBKN3pabzFtamh4WWtTYnorZlQ3dDI3VlZkWHB3MGJOclE2cGpQUDFmSGp4M1hxMUNuVjF0WXFHQXhxeUpBaG1qZHZudTY0NDQ3bWZmeCt2Mzc2MDU5MldPZklrU1AxeEJOUGRMaFBJQkJRYlcydGZ2T2IzK2lSUng1UmZuNStxMzJXTFZ1bTB0SlNuVDU5V25mZGRWZUg1K3NLZXI4QTZBa0VNQUNBUHFuUkw3MTJYbnIxdkZSM3l5SW9DWlp3YjVmSHAwcDVyR0xVWlZhcmxmazFCb2hnTUNpSkphM2I4dEpMTDZtbXBrWlRwa3hSZW5xNmJ0eTRvUk1uVHFpa3BFUlBQZlZVVEVLWVFDQ2cwdEpTVFpvMHFVdmZFNVBKcEVjZWVVUjc5dXpSd1lNSFZWZFhwN1ZyMThydjkydllzR0dhT25YcWJjK1JtNXZiL0crdjE2dFRwMDdwZ3c4K2tOUHAxTml4WTlzOHBqUFAxYTVkdXpSdTNEaU5IejllUHA5UFJVVkZldlBOTjlYUTBLQ0ZDeGRLQ3ErVTF0R1M3enQyN0pEZjc3L3QxNUtjbkt6SEgzOWNyNzc2cWw1NjZTVTkvUEREZXZ2dHQxdnRGd3dHZGZEZ1FSMDhlRENpZmNpUUlkcTRjZU50cndNQXNVWUFBd0RvVXlwZDRkNHUyMG9sVHpEeXNZd0VhZDFFNmRGSlVwbzlQdlVOSkx5amk4RWdLeXRMNjlldmp3Z1BqaDQ5cXUzYnQrdllzV05hc21SSmoxL3ozTGx6OHZsOE9uUG1qTTZkT3hmeDJLcFZxNklLVUV3bWs1WXVYYXFoUTRkR0RLbkp6czdXckZtem9xN0Y0WERvK2VlZlZ6QVkxSlFwVTFyVmM3UE9QRmRQUC8xMHhQdzE4K2JOMC9QUFA2OGpSNDQwQnpBbWswbloyZG50WHM5dXQwY1Z3RWpoTUdmOSt2VXFLU25SNk5HanRYcjE2dWJIVHAwNnBZYUdCaTFZc0VCV2ErdmJHN3VkL3pBQTlBMEVNQUNBUHFIYUkvM3lwUFRPeGRZVDZ3NVBrVDQrUlhwb1BKUHE5aVM3M1I3MWNBYjBiY0ZnVUNhVFNSYUxoVjR3dC9qWXh6N1c2amtwS0NqUTl1M2JWVjFkSFpOcm5qaHhRbWxwYVJHQlJVTkRnL2J1M1J2Vjl5Y1FDQ2dVQ3NsdXQwY1YxblFrRkFwcDdOaXhtanQzcnNhTUdhUHZmLy83N2U3Ym1lZnExc21EVTFKU2xKV1ZkZHM1WDdyQzQvSElicmZMYXJWcXlwUXBrcVJKa3laSmtpNWR1cVRTMGxJVkZCUm82dFNwemZXZk9uVktreVpOVWtKQ1FvL1hBd0JkUlFBREFJZ3JwMS82N2Vud2NDTi9LUEt4S1VPa1QweVJsdWFINTN0QnowcExTNVBINDZFblREOW5HSVo4UHArc1ZxdHNObHV2QlRCRGs2WEt4bDY1VkxlMDlYdzBEYjJMeGMzNXRXdlhWRjVlcnBVclYycjY5T25ON1dmUG5wV2tpQjRoTHBkTCsvZnYxOEtGQ3lPV045NitmYnZLeXNwMDMzMzNkWHNTM295TURLMWZ2ejZxZmJ2elhIazhIdFhWMVduRWlCRVI3UTZIUXovNzJjL2FQQ1lRQ0xUYXZ5MnZ2UEtLekdhekhuNzQ0WWplT1JVVkZYcnR0ZGMwY2VKRVBmamdnODMxdTkxdXZmLysrenA3OXF6V3IxOVBLQW1nenlDQUFRREVoU2NvYlQ0YkhtN1VlRXNQOUFYRHBjZW5TRE9IeHFlMndTSTFOVlVORFEzeWVEenhMZ1hkNFBQNUZBcUZaTFZhWmJmYkkyN2tZMmxpcG5UOGVqaEVUYlgxeWlWN3pPblRweVZKbzBhTjZ2RnpIemh3UUVsSlNicnp6anNqMmlzcksyV3hXSlNabVJuUmR1Yk1HWldWbFVXRUMzUG16TkdWSzFmMDhzc3ZhK2JNbVZxK2ZMbHN0dmc4eWUwOVY2RlFTQTZIUTE2dlZ6VTFOVHA0OEtBU0VoSzBZc1dLaVAwcUt5dmw5L3UxY3VWS0pTVWxSVHgyNU1pUnFHcFlzbVNKdG16Wm9sLzk2bGRhdjM2OTh2THlWRnBhcXJmZWVrdjUrZm02Ly83NzVYSzVGQWdFRkFnRUZBd0dOWFBtVE8zZnYxLzc5dTNUM1hmZjNZMW5BQUI2RGdFTUFLQlhCVUxTR3lYaFhpKzNUcTQ3SjAvNndzendqUjE2UjI1dXJpNWZ2a3d2bUg0cUVBakk0L0hJWnJNcE5UVzFWMi9TUHoxZCtvdDNwUmRPU1g4OXU5Y3UyMjFsWldYYXUzZXZzck96dXoyODUxYmw1ZVVxTGk3V1BmZmNJNi9YSzUvUDF4eXFsSldWYWRTb1VSRnpsSXdiTjA0clY2N1U2NisvcmhkZWVFRnIxNjdWcUZHamxKdWJxNDBiTjJyNzl1MHFMeTlYS0JScTc1SXgxZEZ6NVhBNDlKT2YvS1I1ZStqUW9WcS9mbjJyT1YrdVg3OHVtODJtMmJObnQrcUpNbkhpeEtoKzk0d2VQVnFmK3RTbjlOSkxMK25peFl2S3pNelVhNis5cG1Bd3FPTGlZaFVYRjdjNnhtdzJ5MmF6YWYvKy9jclB6OWZvMGFNNzg2VURRRXdRd0FBQWVvVWg2WTlsNFp1MWlsdUdMVXczR1lEVUFBQWdBRWxFUVZUT2t2NThsalF6dDgxREVTTW1rMGxXcTFWNWVYbXFxS2lRWVJoMDFlOG5ETU9RMysrWDIrMld4V0pSU2txS01qTXpaYlZhZSsxN09ERlQyamhOK25XaGROMGxmV1ZCMys4SmMrellNZTNjdVZPcHFhbGF2MzU5bXhPMmRzZU9IVHVVbVptcGVmUG1hY3VXTGFxc3JOVHExYXVWbXBxcWlvb0tMVisrdk5VeFk4YU0wWk5QUHFuTm16ZHIwNlpOV3JWcWxhWk5teWFiemFaVnExYko2L1hHWlI2VDJ6MVh5Y25KZXVTUlIrVHorVlJmWDYvVHAwL3IxNy8rdGU2OTkxN05uVHUzZWIvS3lrcmw1dWEyK2Jyc1RHQ1lrNU9qcDU5K3Vya1h6VU1QUFNRcFBEUXFJU0ZCZHJ0ZGRydGROcHV0ZWI2WVFDQ2dYLzNxVjdwOCtUSUJESUErZ1FBR0FCQnpaMnFrWnc5THhiZk16VGdxVmZyTW5kS3kvUGpVaGZDN3hBa0pDY3JPemxaVlZaVUNnVUR6RUpiZUdzcUM2SVJDSVJtR29WQW9KSy9YcTFBb0pKdk5wcVNrSkEwWk1rUUpDUW05L2oxN2FscjQ4NjhMcGVKM3BJbFowb1FlN01GbWtyUTRzZnZuOGZsODJyWnRtODZlUGF1eFk4ZHF6Wm8xclliRDlJVDA5SFRObkRsVFZxdFZxMWF0MHJadDI3UjU4MlpsWjJmTFlyRm8yclJwYlI0M1pNZ1FQZm5razlxeVpZdHljbkthMjBPaFVLK0hMOUUrVnphYnJYa2lYRWxhdUhDaE5tM2FwSjA3ZDJyTW1ESE5YMGRsWmFXY1RxZWVmZmJaTnErWG5KeXNMM3poQzFIVmxwalk4bUs0NDQ0NzlOcHJyMm5VcUZHYU4yK2VMbHk0b0owN2QrcVpaNTZSMCtuVUwzLzVTMzNpRTUvUXB6Lzk2UjRQMmdDZ3EvaHRCQUNJbVFhZjlKUGowcllMa2UzWmllRjN6bGVQbDh4MHVJZzdxOVdxMU5SVVdhMVcxZGZYeStsME5xL0N3dENrdnFlcDUxTFQ5eTBqSTBPSmlZbHh1OGw4YXBwMDkwanBsWE5TY2EyMDkwclBuZHRza2hiUDZkNDUzRzYzL3ZDSFA2aXFxa3IzM251djVzMmJGN05lUXF0V3JXb09LMUpTVXJSKy9YcnQyTEZEUjQ4ZTFjeVpNenNNZlZKU1V2VEVFMDlFdEowN2QwNkhEeC9Xd3c4LzNHclZvVmpvem5ObHNWZzBZOFlNWGJseVJaY3ZYMVpPVG80TXc5RFNwVXZiL1QxeTh1UkpPWjNPcU92Ny9lOS9yL0hqeCt1dXUrNlNKTlhVMUdqbzBQQmtZVDZmVHpVMU5aTEN3WlhiN1c2ZUd3a0ErZ3ArSXdFQWVseklDTS96OG91VDRRazZtNlRZcEU5T2xkWlBsaElzOGFzUHJWbXRWaVVuSjh0dXR5c3pNMU0rbjA5K3YxL0JZSkFRcGc5cFdtcTZhWmlGeldhVDFXcU5lMitsaVpuU1Z4ZkU1dHdsSmQwN2Z0dTJiYXF1cnRhR0RSczBac3lZbmltcUhiY0dMSVpocUxLeVVuYTd2VXNUd1Y2NGNFSFhyMStQU1crZHRuVDN1V3FhcTZicDlXZ3ltVlJRVU5EdS9zWEZ4UW9HZzFHZDIrdjE2dXJWcXhvM2JseHptOXZ0WnBscEFQMEtBUXdBb0VlZHFaRitjRWk2VUIvWi90QTQ2Zk16cFhSN2ZPckM3VFZOV21tMVdwV1ltQ2pETUFoZitpQ1R5ZFRxQTIyN2Z2MjZpb3VMTlcvZXZKaUhMMjNadFd1WHJseTVvb2NlZWloaStlUm9HSWFoQ3hjdWFPellzYkxiWS8rTHN6UFBWV1ZscGJLenN5TjZsL2o5ZmgwN2RreG1zem5xK1ZaY0xwZVNrNU9qMnZmS2xTc3lES1A1M0Y2dlZ5NlhTNm1wcWJjOXRyYTJWcG1abWZ5c0FJZzdBaGdBUUkrbzg0YUhHNzE3TWJKOVhJYjBwZm5TMUNIeHFRdWR3dzA5QnBLS2lncEpVblYxdFhidjN0M21QZ3NYTGxSQ1FvSktTa3BVVzF1cmVmUG1kZnU2aG1Gb3o1NDlPbkxraUdiTm1xWHAwNmQzK2h6WHJsMVRZMk5qeER3cnNkU1o1NnE0dUZpYk4yL1c1TW1UbFo2ZXJzYkdScDA3ZDA0T2gwTkxseTZOV0dxN0l3NkhJMkxPbTQ1Y3ZueFpkcnRkdzRjUGx4UmVvVWxTOHhDa2pyenp6anNhUG55NGxpMWJGdFcxQUNCV0NHQUFBTjBTTXFUWGk2VmZuSklhYnhsdTlKbnAwdHFKelBNQ0lENjgzdkJhOXhjdVhOQ0ZDeGZhM0dmV3JGbEtTRWhRVlZXVmR1L2VyYXFxS2ozd3dBTmRIdGJsOVhxMWJkczJuVHQzVHRPbVRkTjk5OTNYcGZNVUZoYktaREpwd29RSlhUcStzenJ6WEUyYU5FbFZWVlVxS1NtUnkrV1N6V2JUc0dIRDlPQ0REMFlNRWVxSXcrRlFmWDI5c3JLeW90cS91TGhZSTBhTWtObHNWaUFRMFA3OSs1V1hsOWZtOGJlR3lBeFZBdEJYRU1BQUFMcXMzQ0Y5OTRCMHZqYXkvZjR4NFdXbE0vbDdGMEFjelo4L1gvUG56NDlxMzRVTEZ5b2xKVVhidG0yVHkrWFMyclZyT3oyQmExVlZsVFp2M2l5bjA2a2xTNVpvMGFKRlhTbGJnVUJBWjg2YzBhaFJvMW9OMFRseDRvUUtDd3R2ZTQ3WnMyZTMyZVBqeTEvK2NwdjdkK2E1R2pwMHFOYXRXeGZWdnBKVVdscXFzMmZQTmk4WExVbG56cHlSeVdUUzJMRmpiM3Q4WFYyZHFxdXJWVkJRSUpmTHBUZmZmRk5WVlZWNi9QSEgyOXkvS1d3NWQrNmNHaG9hVkYxZHJlenM3S2pyQllCWUlZQUJBSFJheUpBMm53dFBzdXNQdGJTUFNaZiticDQwTGJvZTVRRFFwMHlmUGwwV2kwVTdkKzVVUTBPRGhnenAzTmpKek14TWpSZ3hRblBuenRYSWtTTzdYRWN3R05Ta1NaT2FoOXMwV2JwMHFRS0JRRlRuaUdab1RtOUpURXpVNmRPbm15ZnBsYVMwdERROThNQURVUTFCcXF5c2xObHNWbjUrdnQ1ODgwMWR1M1pONjlhdDA2aFJvOXJjMzI2M2E5NjhlVHA4K0xDQ3dhQkdqaHdaVmRBREFMRm1NcGhkRHdEUUNSV04wdiszUHp6WmJoT0xTWHF5SVB4aFliZ1JnQjVVMHQxbGtMckE1L1AxeXNTM2cwMG9GR29PWVRyYnU4anI5Y3BtczZteHNWR0dZU2c5UFQwV0piYXBzYkZST1RrNXlzM05sYzFtNjdYckFoaDQ2QUVEQUlpS0llbTE4OUpQVDBqZW0xWU5IWk11L2NOaWFXenYvUzBNQURGRitCSWJack81eTNQck5BMHJTa3RMNjhtU0FLQlhFY0FBQUc3cnVrdjZ6Z0dwc0txbHpXeVNQbldIdExGQXNuYnQ3MmtBQUFCZzBDQ0FBUUIwNkkwUzZibmprdWVtYVFmR3BFdGZ2MHVhRU4xS293QUFBTUNnUndBREFHaFRvMS82OWo3cFNHVkxtOWtrUFQ1VmVtb2F2VjRBOUE2cjFScjF4TE5BVHdzR3cyTnViMTNhR2dDNmdnQUdBTkRLdVZycG0zK1NicmhiMmthbGhYdTlUTTZLWDEwQUJoL1dpd0FBREJRRU1BQ0FDQytkRFUrMEcvem9uc2Rza2paTWxqNXpwMlNqMXd1QVhtYTMyK1YydTIrL0l4QUR3V0JRSnBOSkZvdUZYakFBdW8wQUJnQWdxZTBoUjFtSjBqOHRscWJseEs4dUFJTmJXbHFhUEI0UFBXSFE2d3pEa00vbms5VnFsYzFtSTRBQjBHMEVNQUNBTm9jY3pjaVYvbkd4bEprUXY3b0FJRFUxVlEwTkRmSjRQUEV1QllPTTMrOVhLQlNTMVdxVjNXN3Y4aExhQU5DRUFBWUFCcm5OWjZYbmJ4cHlaSkwwUkVGNG9sMHpiL1lCNkFOeWMzTjErZkpsZXNHZzF3UUNBYm5kYnRsc05xV21wc3BtczhXN0pBQURnTW5nZnpJQUdKUWEvZEozRDBnSHI3VzBwZG1sZjFna3pjbUxYMTBBY0t0UUtDUzMyNjJLaWdvWmhzRlFFTVNNWVJqeSsvMXl1OTJ5V0N4S1MwdFRYbDZla3BLUzZBRURvTnNJWUFCZ0VMcmlsTDY2UzZwMHRiUVZaSWVISE9Va3hhOHVBR2hQSUJDUXcrRlFWVldWUXFGUTg4MHdOOFhvcmxBb0pNTXdGQXFGNVBWNm00Y2RKU1VsS1NjblI2bXBxYkphR1RnQW9Qc0lZQUJna0RsYUtmM1RYc2tWYUduYk1FWDZ3Z3lHSEFIbzJ3S0JnRHdlaitycjYrVjBPaFVJQkpwdm5vSHVNcGxNTXB2TnNscXRTazFOVlVaR2hoSVRFd2xmQVBRWUFoZ0FHRVJlT1NmOStMZ1UrdWczZjRwTitzWmQwb0xoOGEwTEFLSVZDb1VVQ0FUazkvdmw4L25rOS9zVkRBWUpZZEF0VFV0TjIydzIyZTEyMld3MldhMVdlbGdCNkZFRU1BQXdDQVFONmY4ZWt0NjUyTkkySWxYNjkyWFNzSlQ0MVFVQVhXRVlScXNQb0x0TUpsT3JEd0RvU1FRd0FEREFPWHpTTi9aSXA2dGIybWJrU3YrOEpOd0RCZ0FBQUVEc01hQVJBQWF3dGliYmZYQ3M5S1g1elBjQ0FBQUE5Q1lDR0FBWW9HNmRiTmRza3Y1eWx2VG9wUGpXQlFBQUFBeEdCREFBTUFDOWZFNTY3cWJKZGhPdDByZnZsdWJreGJjdUFBQUFZTEFpZ0FHQUFjU1E5S09qMHBiaWxyYThaT2xmbGttajArSldGZ0FBQUREb0VjQUF3QUFSTXFUdkhwQjJsYmUwRldSTDM3bEhTclBIcnk0QUFBQUFCREFBTUNENFE5SzM5a29IcnJXMDNUVmMrcWU3SmFzNWZuVUJBQUFBQ0NPQUFZQit6aFdRL3M5dXFiQ3FwZTJCc2RLWFdla0lBQUFBNkRNSVlBQ2dIMnZ3U1YvYUtWMm9iMm43NUZUcGN6UGlWeE1BQUFDQTFnaGdBS0NmdXU2U3ZyeEx1dXBzYWZ2aWJPa1JscGtHQUFBQStod0NHQURvaDY0NHBiL2RJZFY0d3RzbVNWKy9TMW8rT3E1bEFRQUFBR2dIQVF3QTlEUEZkZEpYZDRXSEgwbVN6U3g5YzdGMDE0ajQxZ1VBQUFDZ2ZRUXdBTkNQbksrVi9uYW41QW1FdDVPczByOHNsYWJueExjdUFBQUFBQjBqZ0FHQWZ1SjhiWGpPbDZid0pUTkIrdDY5MHJpTStOWUZBQUFBNFBZSVlBQ2dIMmdLWHhyOTRlMk1CT21ISzZXUnFmR3RDd0FBQUVCMHpQRXVBQURRc1F2MXJjT1gvMWhCK0FJQUFBRDBKd1F3QU5DSFhhaVgvbTVuUy9pU1pnK0hMNlBUNGxzWEFBQUFnTTRoZ0FHQVBxb3BmSEY4dE5wUm1sMzZ2OHNKWHdBQUFJRCtpQUFHQVBxZ1M0N0k4Q1hGRmc1Zm1IQVhBQUFBNko4SVlBQ2dqN25ra1A1MlIyVDQ4bjFXT3dJQUFBRDZOUUlZQU9oRG1zS1hlbTk0dXlsOG1aUVYzN29BQUFBQWRJL0pNQXdqM2tVQUFLVHJMdW12M3BQcVBncGZFcTNTZnl3bmZBRUFBQUFHQW5yQUFFQWYwT0NUdnJRek1uejUzakxDRndBQUFHQ2dJSUFCZ0RoekJhUXY3NVN1TllhM3JXYnAzNVpLZDJUSHR5NEFBQUFBUFljQUJnRGl5QitTdnZhK1ZGb2YzalpKK3FmRjByU2N1SllGQUFBQW9JY1J3QUJBbklRTTZWdDdwZFBWTFcxZlhpRGROU0orTlFFQUFBQ0lEUUlZQUlpVDd4K1NEbHhyMlg1cXV2VGcyUGpWQXdBQUFDQjJDR0FBSUE1K2ZsSjY5MkxMOXBvSjBzYUMrTlVEQUFBQUlMWUlZQUNnbDcxUkl2MnVxR1g3bmxIUzM4eU5YejBBQUFBQVlvOEFCZ0I2MGU3TDBnK1B0R3pQekpYK2ZsRjQ4bDBBQUFBQUF4Y0JEQUQwa3VQWHBXL3ZhOW1lbkNWOTV4N0pRdm9DQUFBQURIZ0VNQURRQ3lvYXBXL3ViZGtlbmlMOTZ6SXAwUnEvbWdBQUFBRDBIZ0lZQUlneFQwRDYrbTdKNlE5dnA5dWw3OTBiL2d3QUFBQmdjQ0NBQVlBWUNoblNQKzZWTGpuQzJ4YVQ5QzlMcFdFcDhhMExBQUFBUU84aWdBR0FHUHJKY2Vsb1pjdjJWeGRLVTRiRXJ4NEFBQUFBOFVFQUF3QXhzdjJTdFBsY3kvYkhwMGdyUjhldkhnQUFBQUR4UXdBREFERnd1bHI2OTRNdDIzUHlwTS9QaUY4OUFBQUFBT0tMQUFZQWV0Z05kM2pTM2FBUjNoNmRKbjM3YnNuTWN0TUFBQURBb0VVQUF3QTl5Qk9RL3ZldWxoV1BVbTNTdjkzTGN0TUFBQURBWUVjQUF3QTl4RkRyRlkrK3UxVEtUWXByV1FBQUFBRDZBQUlZQU9naHZ5NXN2ZUpSUVhiODZnRUFBQURRZHhEQUFFQVBPSDVkK2xWaHkvYWFDYXg0QkFBQUFLQUZzeElBUURmVmVxUnY3V3ZaSHBjaGZYRjIvT29CZ0FITlV5ZkRWU1g1M1RLWlRWTEFHKytLTUFBWkZydGtHREpzeVRJU3MyVkt6SkRKWkpMSk5NaG0xT2ZuclUvaTlkbC9tUXpETU9KZEJBRDBWMEZEK3RzZDRXV25KU25GSmozL29EUTBPYjUxQWNDQVZGc2llUjJTRVl4M0pSaEVRaklyWkUxUktHT3NyRmFyek9aQk1vaWd0a1NHMXlFVFAyOTlXa2htQmEwcE1nYmI2N09mNHJzREFOM3cweE10NFlza2ZYTXg0UXNBeE1TTlFzbFRSL2lDWG1kV1NCYS9RNm91a3R2dFZqQTRDRjZESC8yOEViNzBmV2FGWkIxc3I4OStqQUFHQUxwby8xWHBwYk10MjAvY0ljM0ppMTg5QURCZzFaWklBVSs4cThBZ1pqSkpOaU1nbzdaVVRxZHpZTi9rMXBUSTRPZXRYekdaSkpzQ01tcExCdjdyczU4amdBR0FMcWgwU2Q4NTBMSjlaNjcwOVBUNDFRTUFBNWE3Tmp6c0NJZ3prMGxLTlBua3JxMlExK3RWS0JTS2Qwazl6MTBqdzljZ1poTHBmMHlTRWsxK3VXdXZEZHpYNXdCQUFBTUFuUlFJU1grL1IvSUV3dHVaQ2RLMzdwYk0vTFVDQUQzUFhjV3dJL1FaVnJPVWJHcFVRMFBEd094bDRLNld5ZURHdmI4S3Z6NWRBL2YxT1FBUXdBQkFKLzNvbUhTaFB2eHZzMG42OWhJcDNSN2ZtZ0Jnb0RMODduaVhBRVJJdEJoeU9Cd0tCQUlhYU91WjhQUFcvdzNrMStkQVFBQURBSjJ3KzdMMFprbkw5dWRtU0FYWjhhc0hBQVk4bGxWRkgyTkk4dnY5OHZsOEErOEdsNSszZm05QXZ6NEhBQUlZQUloU2pVZjYzZ2N0Mnd1SFM1K1lFcjk2QUdBd01BVjk4UzRCaUpCZ2tZTEJvSHcrMzRDYlo0T2Z0LzV2SUw4K0J3SUNHQUNJZ2lIcG4vZEw3by9tZmNsTmtyNnhLSzRsQVFBR2lacDZaNXZ0ZFEyTnVuYWp0cGVyNlRuOStkMTV3ekFZNG9FK2k5ZG4zMFVBQXdCUmVMRklPbm1qWmZzZkYwdkoxdmpWQXdEb3UzNy85bDc5NUtVL1JyUjljTEpZWDMvMjkyM3V2Ly9EYy9yMmYyOXU4N0c2aGtaOS9kbmY2M1RKNVZhUDdUbDZScjk0ZGRkdDZ5bTdla05PVjh1eXdoNnZUMy83Ynkvb3dQSHp6VzNueTY1cHg4RlRuYjVoMjdSMW45N2JkNkpUeDBoUytiVXEvY1AvMnhSUlYwY0NnYUNxNnlKWHczcGh5L3Y2elJ0N3VNa2NRRjdmZVZoZit2ZGZhZCt4czUwNnJyUzhNdXFQaXFxNkdGWGZtdGZuMXc5KythYmUzbjIwemNjUG5Telc5MzcrdXZ6K1FLL1ZoUGppOWdFQWJxTzRUdnJGcVpidFQ5MGgzY0c4THdEUTc1d3Z1NmFmdjdKVG45K3dVdVB6ODJKMm5hdlhhNVdWbmhMUkZneUc1UFg1Mjl6Zkh3aks1V2w3Nk1lcDRuSlpyUlpOSEQyc1M3VUVBa0g5NTIrMmFzYVVNWHBxM1RKSjByVWJkWEo3Zk1wTVMyN2U3MFpOZ3phL2UwREh6NWJwcVhYTE5DUWo5YmJucm10bzFQdUhUK3YrUlRNNlhkZkl2Q0d5bU0xNi85QnBmV3pabkloNjM5NXpURzZQVDI2dlQwNlhSOWRyR25TanBrRldpMW5mKy9LZktURWhQUFA5dkduajlkK2IzcFBQSDlEVGp5eFQ4YVZLL2VoMzIyNTc3ZFRrUkgzM2YzMnEwelhmaXVDbmZWNmZYNi8rOFFQZHFIWG9menk1S3FwamlpOVZhT3VlRDJXeG1MVmw1MkhObkRKR0tjbUp0ejB1RkFycDMzLytldFMxRlV3WXBmLzVadzlGdExuY1htMzkwNGM2ZXZxQzZwMHVaYVlsYStxNGtWcTdmSzdTVTVNajl0MjBkWjkyZmxEWTZyeDUyUm42MWhjL0VkRzIrZDBET2w5MlRYTUt4dW5ETXhjakhwc3hlYlRlMm4xTVdla3BLbXdqWUoweGViVE01cTczbCtEMTJUY1J3QUJBQnp3QjZaLzJTcUdQL2crYm1DazlQVDIrTlFFQU91ZmlsZXQ2Wis5eEhTdTZlUHVkZThDTjJnWVZUQmdwU2JwZVhhL3ZQditxZ3NHUS9JR2cvdGUvL3JMVi9qYy9ObTFpdmo2L1lXWHpZOGVLTHFoZy9FalpiVjM3cy8xWTBRVTF1cjI2ZDM1QmM5dVY2eldTcFB4aExlOG1MSjQ5UmNOeU12V1R6ZHYxeno5K1dkLzY2NDgzMzNpNjNGNmRLN3ZXNnR6SHo1WXBGREkwSkNPMTFjM2xyWklUN1hJMGV2U0wxMXA2N0FTREliMjk1NWkyL3VsRFNkS1FqRlI5N2JQcjlQYnVZNW8wWnJpeU0xTTFQRGRMVThhT1VHWmFzb1prcE1weTB3M3B0SW41K3NLR2xmcmQyM3QxN1VhZGh1Vms2TWsxU3pxc283RDRzZ3FMeXp2Y0IxM244ZnEwNzhOemVtZnZjZFU3WENxWU1DcXE0MnJybmZyWnl6dVVsNTJoenoyMlF0Lzd4UnQ2NGZYZCtzdkg3NWNweW9tQjF5NmZwMFV6SjNXNHo4MnZ2NXY5OERkYlZWbGRwN2tGNHpVa0kxV1hLMnYwcDZObmRPSmNtZjcrejlkSGhEQXVqMWQybTFVcjc0cjhnekF0SlNsaSsranBDOXB6NUl6eWgyVnIzN0d6c2xnaXc1U3IxMnRWNTJoVVlvSk5iNzUvVk5aYkhwODJZVlMzQWhqMFRRUXdBTkNCL3pvbVZUU0cvNTFva2I1NXQyUmhnUUFBNkRkKy8vWmV2WC9vdEZLU0VqUjEvRWlkS2IwU3Myc1ZsVjZSeSsxVlhVT2puQzZQanA2K0lKL2ZyNy80eFAwNmMrR3FkaDBxMUJlZmFOMGI0UGpaTXUzLzhKeis0dkg3bFpLVTBOeGUxOUNvMHlWWDlMbkhWdWpVK1VzS0JDTW4xS3lvcXBQTDQyMHovTWdmbHEzc3pEVHRQWFpXWTBmbWFzeUkzT2JITGw2NW9TRVpxYTE2RjR6UHo5TTN2dkNvaWtxdlJOeHdYcStwMTg5ZjJSbXhiOGd3RkFnRVpiVmE5UEo3QjIvNzNJd2VucU12UHZHZ3Z2ejBHaFVXWDliY2FlT2JIMnR3dW5YMjRsVXR2SE5pYzlzbkhyeEwrY056MmozZmYvNW1xKzZhT1VrTDdweW82WlB5bTI5VUY4N28rQWJjNmZJUXdNUkliYjFULy9DalB5Z1FDR3BPd2Jpb0EwOUhvMXZQL3ZwdE9WMGVmZkdKVlJxWk4wUlBybG1pbjcreVV5OXNlVjlQclZzV1ZRaVRsR0JUMW0xNmJsa3RsamJiaHc1SjExOS82b0dJMS8zT0R3cTFhZXMrN1RwMFdtdVh6MnR1ZDNsOHlraEwxcm9WODl1OXpzRVQ1L1hDbHZlMThxN3BlblRsQW4zbko2K3FZTUlvUFhyZkFubThQcDB1dWF5REo0cjE1eCsvVHk2UFQ2Lzg4UVA5enlkWEtTOG44N1pmSi9vM0FoZ0FhTWVCYTlMV0N5M2JmelZiR3A3Uy92NEFnTDRuSlNsQmE1Yk4wWXFGMDdYcjBPbVlCakJ2N0RxaXl4WFZrcVM5eDg1cXo1RXo4dmtEK3NGWE5xcTJvVkZtczduVjBDUXBmT1BZMWpDamZSK2VrOVZpMW96Sm8vWE4vM29wWXI0VWZ5RFlQTVRneDV2ZWE5VkQ1dkdIRnV2dTJWTlVYbEd0UnJkWGYvR3Q1MXRkdDYyMkprMkJ5OGVXemRIRDk4N1ZmMzc5TXhHUC8vN3R2VHA0NHJ5Ky9jVlBLRDAxV2U4Zk9pMm55eE14bktndEpwTkpiKzg1cHZ4aDJab3haWXdrNmJYdGgxUjI5WVpXTEpqVzRiRTNLN3Q2UTNlTUg2bEdsMGYvK0tNLzNIYi9vZGtaK3QrZlhSZjErZEY1SWNOUXdmaVJXckZ3dXFhT0g2bS8vUFpQYjN0TWRaMUQvL1g3ZDFSZDc5UmZmL0lCamN3YklrbGFjT2RFMVRZMDZ0VS9mcUJnTUtTTmE1ZDJ1UmRZTko1WnY3eFZ5TFB3em9uYXRIVmZxNG11WFc2dmtoTVQxQjYvUDZDdGV6N1VBNHRuYXQyS2VUS1pUSHBxM1ZMOTdxMjlXdDdRcUVBd3FCZTI3TlpuMXkvWEhSLzFFRHBWWEs0anAwdTFlbW5IUHovby93aGdBS0FOTlI3cFh3KzBiQzhjTHEwZTMvNytBSUMrNmVaM3JtUHRxOCtzMWNFVDUvWDd0L2ZxMmE4OXJSTm55L1RmbTk1VFVtSjR6aEtYMjZ0di9QREZOby9OdkNXWThmc0Qybkh3bE93MnEydzJhOFNjSlg1L1FGLysvbTgwTW0rSUhJMXUxVFkwNnB0L3RVSFptV210enZ1WlIrK042RGxUVysvVXBtMzd0Zkt1NlpvMFp2aHR2NlpoYmJ3algzNnRTcnNQRitteCt4YzA5eGdvS2E5VWRaM2p0Z0hNbUJHNVduM1BiQjB1TE5XTUtXTjBwTEJVaGNYbCt1b3phNVdTbkNpWDIzdmJtbTZXbEdqWGw1NWVvNWZmKzBCMm0xVVAzeHQ1L1IvK1pxdnV1K3RPemZ3bzdFSHNaR2VtNmE4KzlXRFUrNSs3ZUZYUC9lR1A4dmtEK290UDNOOGNSalI1OE82WkNvVkMyckxqc01vcnF2WFo5Y3M3N0JWMXViSkdSMDlmYVBkeFNXcG9kQ3Y5bHFGQ2t0cnNZZU1QQkNXcFZkalM2UGEyR2FRMnNkbXMrdnMvWDY4NlI2UCs1bDhpaHh3MmhZWCtRRkEvL3NON3JYcmtiUHZUY1EzUHpkTC8rZndqSFg0ZDZMOElZQURnRmsxTFRqcy9taXN4SzFINjJzSzRsZ1FBNkNmS0s2cVZQeXg4aytob2RDc3RKYkY1ZUV4S1VvSis4TlZQdHpwbTkrRWl2YjNuV0dUYmtTSTVYWjZJSVVsTmpwMjVLSXZGckNsamg2dXcrTEp5UnFmcHdQSHpiWVlmMHllTmp0aHVXckZvNVYxM1JqWFI3cTBDZ2FCK3VlVjk1V1ZuYU1YQ3prMks5dTMvM2l5WHg2ZFFLQ1NUeWFTdi9jZnZtbnYxL05lTDcwcVMxdCszUUZKNEhwMWI1OHlRSkx2TnFweXM5T1p0czltc0VVT0hLREhCcGtTN1RTT0dEb25ZMzJJMkt6TXRXVU96TXpwVksyTEg1dy9valYxSHRQM0FTV1drSnV0dk5xN1c2SStDbFFQSHordjFuWWYxUDU1Y3BlRzVXWHJvbnRrYWxwT3BGN2E4cjMvNTZXdGFOSE95SHJwblZzUnJvTW1CRStkMTZGUkpoOWYyQjRKS0h6OHlxam9QbmdpdkVuWnJ6elNYeDZ1Y3JEUlYxemxrdDFsYnpmMGlTVmFyUmFHUUlaOC9vSzgrczFZNVdhM0QwYmE4Zjdqb3RpRVMramNDR0FDNHhXdm5JNWVjL29kRlVwbzlmdlVBQVBxUDhvcHFqUmtSdnBtc3FuTW85NllieFVBdzFPYk4xYVZyVlJIYmpTNlAzdHA5VE5tWmFmSjRXNitPOUtlalp6UnJ5cGptWUdmVzFMRjZiLzhKUFhUUHJOdE8ybm5rZEtuU1U1TlVXVldueWc2VzR4MmFuZEZtajVyWGRoelNsY29hTFpvMVdmcytQTmZjZnFPMlFVNlhSMzg2ZXFiVk1iT21qbFZxY3FLZS9OZ1NCVU10SzdOY3VsYWxqTFJrWmR3MDcwYlR5a3cvZVdsN20zVk55TS9UVjU1WjIrWmorNCtmYTNVRDdtTjUzejdsUmsyRG52MzEyNnF1YzJqYXhGRjZhdDJ5aUhsWDNCNnZhdXFkQ256VSswU1NadDh4VGlPSER0RnYzdHlqdmNmTzZ1VDVTL3J1MzN4S1ZtdTQ5MGpvbzlmVUp4OWFySHZtM3RIaDlmL3pOMXVqcXZOTTZSVzlzZXVJaHVkbWFmNzBDUkdQdVR3K25UcGYzdHliTFNVcFFRdG5UTkxhNVhPYlYraTZXVU9qdTgwd3NTM3VkbFpEdzhCQkFBTUFONmwwU1Q4NTNyTDk4U25Tak56Mjl3Y0FvRWtvRk5MRkt6ZTA5S09id0lxcWVnM1B6V3ArM0I4SWFOdEhLLzVjdWxhbG9ka1pTclRiNUdoMFI1em4zWDBubEpSZzEzMkw3dFNidTQ1RVBGWnlxVUxuTGw3VGhpL2NwZU5ueXlTRmwyTisrYjJET25EOHZCYlBudEp1ZmRlcjYzWHhTdmdkaHYvM3UyM3RUa2pxOHdlMGR2bmNWdk5SSENrczFSLzNuNVFVbmpqNDdJV3J6WTg1WFI2RkRFTnY3MjdweVJNSUJ0WGdkQ3QvV0xaU2t4TTE0WmFlQkw5OWM0L3VuVjhRY1lQYk5BVHBhNTlicDVGRGgramkxUnY2d1MvZjFIZis1cE5LVDBucWNETFdlZE1tNkJPckZrVzBmZWU1VjlyZEg3MHZPek5WMlptcCt0alMyUjIrVm04MU5EdERmL2ZVR2gwNldTeEp6ZUdMRkg2ZFNWS0MzZFlqTmU3Nm9GQXZ2WHRBbVdrcCt1dFBQUkJ4TGNNdzlQaXFSVXF3MjJTU1ZOUFFxSU1uem12SHdWTzZjT1c2dnZLWmg1dEQwS2E2TnI5N0lHTDFybzRFZ3FFdTlVeEQvMEVBQXdBMytlNEJ5Zi9SVVBuaEtkSXpkOGEzSGdEb0x3NVZTR2RxcE9KYXlkRkRiK0thSlAxZ2FzK2NxemVVVjFUTDYvTnIwcGh3MEZCU1h0RThCODJrTWNQMHVjZFdhazdCT0VuU1gzNzdwM3A4MVNKTm01aXY2OVgxelV0RFMrRjVVaWJrNTZuaGxtQkdrcmJzUEt5Q0NhTTBlbmhPY3dDVGtweW91MmRQMFJ1N2ptais5QW15dFROWjZidjdUc2htdFdqSm5La3F2bFNoYi96NStsYjdIQ2tzMWZPYnQydnF1TWhoR21WWGIraUZMZTlyUW42ZVNpOWYxeU1yNW12cHZKYmVCajkvWmFlcTZ4d1J2VlBLcjFYcE96OTV0WG43OEtrU2JkdmI4aTVIZGIxVDcrdzdvYjBmOWFUSlNFM1N4b2VYU2dyUHUyR3pXWnR2WEcxV1M3dGZWeE9UU1RKSHVXUnhkOVY3cGFNWHBlSnprc2NJRDEvdTcweVN2aC9qbnplejJheS9lMnBObDQrZmY5TktXVTA4M3ZDWWNadTE3VUF4V2w2Zlg3OTZmYmVPRkpicWp2RWo5Ym5IVnJSYUtjejAvN04zMzJGUm51bml4Ny9UWUJoNlZVRkV4SWE5ZDQzRzNwSm9la3l5MlUyeTJaSzJKM3YyWkhQS250M2Z0ck0xMjVMTmxwUk5UNHdsR252dllLUFpRRlJFUlhvZnByKy9Qd1lHeHFHcDRNQndmNjRyVithdDh3RFBLenozUFBmOXFGUWVzMnptVHgzSm56L2F5dW5jSzJUbTVMdnFEVFhNWnZuZWs5c0dYRjhBQUNBQVNVUkJWRXR2T2ppa0tFcTdsOThXM1lzRVlJUVFvdDZHWERqVlpCYjRmMDBGWGZzK3NCQkNpQjZydEE3K0x4Vk9GRHEzKzRkQVNNc0xoUGcwbzhtQ1NxWGk0TWx6akJnWVQxVk5IVW54dmNpNzVweDFFaGtXNUhvTlVGUldSVkQ5ZGtTbzg1aE9xMkZzY245VUtwVkhPcy9CRTJmSnlidk92Mzk5dWNkN3o1czZrdjBuenZMeHBvTThlZTlkSHNjcnFtbzVrcEhEdERIT0doci8rWWRQU0Q5N2lkRkQrN3ZPc1ZodHJOMlp5b2hCOFF5STc5WFl6dEpLL3ZUaEZpSkNnL2p1b3d0NTVkZnYzOUwzcDM5Y05NdWExS241WlBNaFJneU1aOFNnZU1CWjM4Vm9jczZBTVRSVCs2WXRSN055UFpZK2xoUWszOWN3Zyt5ZmEzYWpWdTFwOVZ5cnpVNXlNelZnYW8wbVhuOS9FMWVMeXJoLy9tVG1UUjNaN2dDSVdxMW01dmlobk02OXd0WENNbGNBcHJTeUJwVkt4WmU3ajVHU2NkNTF2NGJWeTVwdU4zMHZSVkg0MlV1UE5Kc0NLTG8vQ2NBSUlRVE9BY1JiYVkzYkR3NkJJUkV0bnkrRUVBS3UxOEszdGpsbkRqNDNHaFltUWtoSDE4d3E2T0Q3ZGFLR1Q4M2ZXYmVIQXlmT2tSQWJqVnFsNHJmdmJuU2Q0MUFVVjMyTFR6Y2ZRcTFXdWFVQ3RiUUNTbWxGTlo5dk84S2NTY1BkZ2lNTklzT0N1WGZPQkw3WW5rSkNiRFIzVFJ6bWRuemozaE9BYzJXWmtDQURpMmFNNGNPdkR0Q3ZUeFRoOVNrUEgyellUNDNSeEtOTHBydGRxeWdLb2NFR3Z2UElnbHNLakRTSUNnK2h4bWdpTlRPWCsrZFBadTJPVk9KaXdsMkJxcmhlRVdUbFhFYXIxV0RRMzN4SG1qcDZNRS9jTTh0dDMydXZmM3pMN1cxTnFEOHNpSU5WMGFEcm1NeVhycUViUFc4TmlzcXFBSGgweVhRQ21xbkIwdFNOeGE0YnZQZmxQZ3BLS25oeDFXS0d0ck5JYjFNTmdUNjlmMk5udUhpbGlKaUlFRlFxRlNNR3hmUDhZNHNBZVAvTGZkZ2REcDY2YnpiWGlzcjR5WnRmOE50L2Z3SkRnRDlGcFpYdFdsWmRkRjhTZ0JGQ0NPQVhLV0Nxci9jbXFVZENDTkUrdjB3QnJScit1UmdpOVcyZjN4T01IejRBcTgzR3UrdjJFaElVUUhCZ0FIOTg3ZXVBY3dXaDMvL3JLL3Iyam1UZnNUUE1uamlNbE16enZQSzFaY1QxYWpucVgyTTA4Y2NQTmhNV0hNalNXV1BaZCt3TTRFd0xxcTZ0YzIyUEdCUlBaczVsUHQ1MGtObzZNMHRtalFXY0JVVVBuRGpMNHBsalhKK3FMNTQ1aHJNWHIvSDYrNXQ0WWRVaXRoL081R2hXTHQ5OWRLSEhKKys5b3NMNHIrZFdka2hLeE9iOWFkVFdtZDJLa3FhZnU4U2VvNmQ0N2RrVlhMcGFUTDgrVVcwV0UyNWdzOW1wTTF1dzJ1elliSFp5TDEvSFpMRmlNbHVkLzdkWVNUdVh4NVhDTXJlVUtlRTdjdk1MTVFUNE03MGROV1dhS3hKOTVYb3BHZWZ5bURkMVpKdkJGN1BGaWxxbGNrdUhNNWt0YkR1VWdVcWxZbGo5VXRxS29uRGl6RVhYYkJ1NzNlRmE4Y3RxcytOd09MZU45V2xLUnBNWmg2SzRab0FKM3lVQkdDRkVqN2Y1SXFRVk5XNUw2cEVRUXJRdHZSaXlTdURuTTMwaitKS1pmWm5DMGtybVRiMjlDTHpOWm1kMzZta0d4UGVpcEx5S24vOTlMYTgrY3g5YWpabzNQOTBPd0FQeko3UHYyQmxHRElvblFPL0hiOTdkd0ZQMzN1V1dEdFRVRjl0VFhNdlpLc0MyUTg0NktrYVRCWXZWNXRvT0R0VHpuVWNXOEtjUHQ3alNNb3gxWnQ3ZnNKK1l5RkFXenh6cnVxZGFyZWJiRDgvbkR4OXM1bi8rL0JtS0FzL2NmN2NySGVoRzdRMitORTJuYUppWjBGREhKYitnaFBSemVieXdhcEhiTlk4dW1jNlAzMWpOOXNNWlpPYmtNelF4dGwzdkJiRG42R2xXYnp2aWF1TzVTOWNJOFBkRDcrOUhnTjRQaTlWR2VWVXRmanJ0YmRjSUVWMlB3K0hnNUptTERLOFBmTnlLUy9WcGdBWEY1YXpka2Ryc09ZdG5qa0h2NzhmVndqTGUrR1FiWTRiMkp5bzhtTXBxSThkT1hhQzZ0bzdsczhmVE95b01nTFN6bDZpc05qSXVPWkVUWnk1eTl1STFYdjM5UjRBekdBT1FkaTdQbFk3MHYyK3NCaHJUazRUdmtnQ01FS0pISzYyRE41dk1ScjEzb0tRZUNTRkVlNXdzaE1nQW1OVEgyeTNwR05mcUIxOEZ4ZVdzV2phajNUTXdtckphYmJ5OWRqZFZOVVplKytZS3pCWXJtVG41RkpaVThNNjZQWVFHR1hqK3NVVnVuNTdmTTJjQ09xMkd2MzYyZzVHRDRsazBZNHhIaXRIS2VaT29NMWxjcVVJL2ZmRVJBRGJzT1U1bTltVmUrK1lLdC9OZmZId3hXbzBHcTlYR1h6N2VTbVdOa1ZlZnZoZS9KdTliV1cxazc3SFRGSlpXRUJpZ3A3cTJqaDFITXRGcTFJd2FrbkRMczEyT3BPZnc0VmNIblBWYzZzd0VCdmdURXhrS09Bc0lKOFgzWXZoQVo1Q25ZYWdaRlI3QzAvZmZqVmFqWWYydVl6eTljazY3MzIvR3VDR01INVpJZ043UHVUTE5EZTErN2ZXUG1UTnhtS3Q0cThPaDNOTFBWblJOcVpubkthK3FaY3JvUWUwNjMyeXhlaFRXYlNpV2UrcjhGVTZkdjlMc2RiTW5Ea1B2NzBka1dEQko4YjNJeU02anhtakMzMDlIUXA4bzdwNDhrMUgxdFY5c05qdHJkcVFTRXhuS3lNSDlPSEhtSXNNSDltMDFCZWxYLzdaS1VwQjZDQW5BQ0NGNnRGK2tnTEcrUGwrTXdWbkRRQWdoUk50T0ZNS2c4TGJQNjBxV3pCcnJTc3U1MGNMcG93a0pET0JmWCs2anFyYU9iejR3dDgxVmQ1cFNGSVUvZkxDWmtvcHFYbHkxaU9CQVovcFJkVzBkdjNsM0k3TW1KUFBnZ2lsdVM5bzJXRHh6TEVueHZmbDQwMEUyN1QvcEdxZzFhTGhYZXpXc3VQTEJ4djFjdUZMRTExZk1wbS92U0dxTUpySnk4amwyS3BmVHVWZlErL3V4WU5wbzVrOGR5YlhpY2xadlMrSE5UN2ZUcTM3Z21Ed2dqa0VKZmR3Q04yMFpQckF2anl5ZWhzUGhRS3ZSTUhSQW5PdjZ4NWZOcExpOGl0TzVWekNaTFpTVVY3bHF5b3dZR00vLy9YTTk0NFlsdWdJMjdhR3ZuKzNTa2xHRCsyRzEyVjJwSndkUG5pTXlUSmI1dlJQZS9KOW5PdlgrVlRWRzF1eElwWDljdEN1b2Q2T01jM21VVnRhZzFhZ3BLcXNpTjcrUWhkUGQvOWliUDIwVTg2ZU5hdGQ3aGdZYitQWWpDMW85eDJ5eFlxd3pzMnJaakhZSE1pOWRLNmE4cXBhTFY1eFRzdHVxWlNPNkx3bkFDQ0Y2ck8xNTdxbEhyMDBCUDVtZExJUVE3VkpvaElRUWI3ZWlZMDBkTXhpdFZzUG5XdzlUVmxsRHIvcDBndlpRcVZUTUdEZVV3ZjM3RUJIYU9NQ2ZOVDZab1lteERPN2ZlbHJONFA1OStPOXZyWFJidFVjRnR6VmJZOGJZSVF6b0c4T2trUVBac09jNG0vYWRSRkVVWW1QQ2VYREJGS2FOSGVJSzFpVEVSdlBLVTh2SXpMN01ycFFzZGh6T1pNL1IwN3o4eEJJRzl1dnRkdDhmZk9NZW9zS2JYNkVsSk1qQWpISE5yMlVjRmhLSXhXcHpmY0tmRUJ2TnlFSDlBR2VkRzYxVzQxRUErSFk5c21RNkYvSUwrZFhiWDZKU3FZaU9DT0grK1pNNzlEMkVkeHcvZlpIYU9yTkh3TEtwdklJU3Zxb3ZRSzNWYWtnZUVOZnVZTXV0Q2pUbytkNlRTK25iTzdMWjQzMTdSK0p3T05PUTlQNStqQmdVVDJXMWthLzJuc0JQcDJYRnZFbTNWZXhhZEcwcVJSTE5oQkE5VUlVWm52eXFjZmJMa2dId2J4TzgyeVloaE9oT0h0NEFrM3JES3hNNytZMEtqbmZ5RzNneVc2eXV3SVN2cUROWjJKV1N4ZWdoQ1MwT0RKc3FLcTJrckxMbWxsYUVhWThibDk3dGJqS0tkVVJGUlJFZEhZM09sNVpCOHNMemRqdXVGcGExV3NDNndZMUxQL3M2bisyZlBrQm13QWdoZXFRL25XZ012a1RxNFR0anZOc2VJWVFRWFlldkJWOEFBdlIrTEwxclhMdlBqNGtNdmFsVW9KdlZVd2JDb25PMUovZ0MwdDlFMXlFVnFJUVFQVTU2RWV6TmI5eCtjVHpvSlJ3dGhCQkNDQ0dFNkVRU2dCRkM5Q2hXQi96NmFPUDJoTjR3dlhObVZ3c2hoQkJDQ0NHRWl3UmdoQkE5eWlkbjRIcXQ4N1dmNWc3VUxoQkNDSEZiRkxXc0JpSzZGbk45Q3JNdnByWEk4OWI5K1hMLzlBVVNnQkZDOUJnRnRmRFJtY2J0SjRkRGRQdFg5UlJDQ09FVnNsNkU2RnA4dTBmNjlsZlhFOGhQc0d1VEFJd1Fvc2Y0VGFvekJRbWdiekE4T01TNzdSRkNDTkUyUlN1UmN0RzFHQzNPRlp3MEdvM1B6VEtRNTYzNzgrWCs2UXNrQUNPRTZCSDJYWUgwNHNidEgwd0NqZnhPRWtLSUxrOEppTUtCeHR2TkVBSndmcEJUVXFkQ3JWYWowK2w4Ym9BcnoxdjM1dXY5MHhkSUFFWUk0ZlBNZHVleTB3MFc5SWRoa2Q1cmp4QkNpUFpUQjRSaDF3Ykt0SHJoZFFwUWFZSmFxeHF0Vm91Zm54OXF0VzhOcHhxZU40ZTNHeUp1bWtPQnlqcmY3cCsrUUg0aVFnaWY5MDRXbEp1Y3J3TjE4SzB4M20yUEVFS0ltNk9FSm1CVnRONXVodWpoakdhNFhLbENxOVVTRkJTRVRxZnpkcE02aFJLYWdFMmV0MjZuemdLWHEzeS9mM1ozRW9BUlF2aTAvR3BZazkyNC9keG9DSkVDLzBJSTBXMm9WTTRCaFRWMElEVTJIVGI1YUY3Y1lUWUhsQnJoWEptenJrWmdZQ0JoWVdGb3RWcWZTL0dRNTYzNzZVbjkweGRJYUZNSTRkTituZXFja2drd0tCeVdEUEJ1ZTRRUVF0dzh0VnFOdjc4LzFVSHhWSlFWRUt3eG85YzRRQVgrVXE1Q2RBS3pYUVdLZ3RFS3hVWm5Xb2RPcHlVZ0lJQ0lpQWo4L2YxOU5yMmo0WG1yQ2U1SFlWa0JRV3FUUEc5ZFRFL3VuOTJkQkdDRUVENXJSeDZjTG5XK1ZxdWNoWGVGRUVKMFQxcXRsdURnWUhRNkhaV1ZsVnl2cWNGbXMrRndPRkFVcVJBak9vZEs1U3hvYWpBNDB6cENRMFBSNi9Wb3RiNDlqR3BJWTlGcTQrVjU2OEo2YXYvc3p1UW5JNFR3U1ZZSC9DMjljZnZlZ1pBWTZyMzJDQ0dFdUgxYXJSYUR3WUNmbng5aFlXRllMQmFzVml0MnUxMEdoYUxETlN6bHE5UHA4UFB6UTZmVG9kVnFlOHpNQW5uZXVyYWUzais3S3duQUNDRjgwc2Rub0t5KzhHNlFEcDRjN3QzMkNDR0U2QmdOeTZ0cXRWcjBlajJLb3NoZ1VIUWFsVXJsOFY5UElzOWIxOWJUKzJkM0pBRVlJWVRQS1RVNUF6QU52allDZ3FYd3JoQkMrQXdaYUFoeDU4anpKa1RIa2ZsSlFnaWY4N2QwWndvU1FHeVFNLzFJQ0NHRUVFSUlJYnhKQWpCQ0NKOXl2Z0oyNWpWdWYzZXNzd0N2RUVJSUlZUVFRbmlUQkdDRUVEN2w5V09OcjhmMWdzbDl2TmNXSVlRUVFnZ2hoR2dnQVJnaGhNL1lmUm5PbGpsZnExWHcwbmp2dGtjSUlZUVFRZ2doR2tnQVJnamhFNndPZURPdGNYdFpFc1FGZWE4OVFnZ2hoQkJDQ05HVUJHQ0VFRDdoczdPTnkwNEhhT0hySTd6YkhpR0VFRUlJSVlSb1NnSXdRb2h1cjhJTUh6Vlpkdm9wV1haYUNDR0VFRUlJMGNWSUFFWUkwZTM5TFIzTWR1ZnIyQ0JZTWNpNzdSRkNDQ0dFRUVLSUcybTkzUUFoaExnZCtkV3cvVkxqOW5mR3lMTFRRZ2poMDB3VktNWVNzTmFoVXF2QVp2WjJpMFFYb21qOFFGRlFkQVlVZlNRcWZTZ3FsUXFWcW9mOWNTRFBTYytqOVVkeE9GQzBBU2dCVVQyMzczZHhFb0FSUW5ScmI2V0RVdjk2UkJSTWlmVnFjNFFRUW5TbThsd3dWNk5TNnFjOU9yemJITkgxcU93VzUvL05sVGpNMVRocUEzR0U5a2VyMWFKVzk1REovL0tjOUV3MnN6UGdZcTNDWVRWaXJ6V2doQ2Iwckw3ZkRjaFBRZ2pSYlowcmd5UFhHcmUvUGNaN2JSRkNDTkhKaWsrQnFRSWFCcFZDdEVHTkE0MjFHa3JQVUZkWGg5M2VBL3FPUENjOW02S0FBbXJGaHRaV1ZkLzNqVDJqNzNjVEVvQVJRblJiVFplZG5oWUxReUs4MXhZaGhCQ2RxRHdYYkNadnQwSjBReW9WNkJRYlN2a0ZhbXBxZkhzZ0tzK0phRUpGUTkrLzZQdDl2eHVSQUl3UW9sczZkaDJ5U3B5dlZjQ3pvNzNhSENHRUVKMmxyaHpNMWQ1dWhlakdWQ3JRcXl6VWxWL0hiRGJqY1BoZ1RvNDhKNklaUGFMdmR6TVNnQkZDZEV0dnBUZStudDhmNG9POTF4WWhoQkNkcUs1RTBpbkViZE9xd2FDcXBhcXF5amRuQXNoeklscmc4MzIvbTVFQWpCQ2kyOWwzQlM1V09sOXJWUEQxa2Q1dGp4QkNpTTZqV091ODNRVGhJL1FhaGVycWFtdzJHNHFpdEgxQk55TFBpV2lOTC9mOTdrWUNNRUtJYnNXaHdOdVpqZHYzRElUb0FPKzFSd2doUkNlVEpWUkZCMUVBcTlXS3hXTHh2VUdvUENlaUZUN2Q5N3NaQ2NBSUlicVZyWmZnU24yS3MxNERUd3ozYm51RUVFSjByb1psaFlXNFhmNGFzTnZ0V0N3V242dUZJYytKYUkwdjkvM3VSZ0l3UW9odXcrYUE5N0lhdHg4Y0FpRiszbXVQRUVJSUlib1hSVkVrRFVQMFNOTDN1d1lKd0FnaHVvMHZ6ME5KZllwenNCODhQTlM3N1JGQ0NDRmE4dVh1WTF5NVh1cmF2bFpVeHZ0Zjd2TTQ3NzMxZTlsNUpOTmpmMU9mYlRsTVZrNit4LzZzbk12c1NzbHE1b3IyMlhvd25SKy9zYnBkNTE0dUtLR3F4bmhMNzNNcm43ai8rMjgrWU1maDFyOHZvblA4NHUvcldMTTl4V1AvYjk3WndHZGJEbnVoUmU0eXp1WHg2dTgvYXZmNXhqcHpzL3MvMkxDZmp6Y2RiUE42NmZ1aUkybTkzUUFoaEdnUGt3M2VQOTI0dlNvWjlQSXZtQkJDaURhY3ZYQ1ZuU2xaNUY4dnBkWm9JaUkwaU1takJqRi82a2gwdXM3NVJYTHBhaEZiRHFReGVrZ0NWVFZHZ2dNRHFER2F5Y2krREVCbHRaRWdneDZOUnMyNWk5Zm9IeHZkNHIwS2lzdlpsWkpGdno1UkhzZEtLMnBZdmUwSVF4TmppWTJKdU9sMlZsWWJLU2d1YjllNUgyNDhRRmxsRGQ5WU1admtwTDZVVjladzd0STFMRlk3Wm92VitaL1ZodGxpcGJxMmpocWptYW9hSTlWR0UyYUxsZGYvNDJ2b2RGcFNNbktvTVpxYWZZL3h3d1lRRmhJSVFHMmRxZE5XYkpFWkFLMnpXRzNZN0o2QkE0dlZodFZtYS9YYW5Md0MvdlRobHB0NnZ3Y1hUbUhtK09SMm4rOVFGQ3FxYW5uK1oyOTdIQnVXMUpmdlBMTEFiZDhmUDl5TW4wN0xxcVV6NkJVVjV0cC90YWdNLzNiOEd5QjlYM1FrR2I0SUlicUZ0VGxRWFovZUhCVUE5dzN5Ym51RUVFSjBEOXNQWjJLMTJaZzZlaEJxdFpwVDUvUDVjdmN4Y3ZPdjg4S3F4UjMrZmphYm5mYzM3R2ZXK0dSNlI0WHgwaS9lNVRmLy9vVGJPVDk1Y3pVdlByNll5TEJneWlwcmlPOGQyZUw5am1ibFlnandKelltbkpTTUhMZGovbjQ2OVA1KzdEbDZtcVQ0WG03SGRGb3Q0NFlsZHRqWDllS3FSYnk5ZGc5Ly9IQUxTMmFOWmZTUUJONWJ2dzgvblJaL1B5MStPaTFXbTUzS2FpTWpCc1VURVJwSWZPOUlBZ1A4Q1E3VVkzYzQwQUdwbWVjcExLMXM5ajBHOXV2dEdvUUNxTlV5V2IrenJkbWVRbFd0K3dwS0ZkVzFuTTY5d3J2cjlyanRMNjJveG1TeGV1eWZQbllJZ3hMNkFLQW96a0ROb2hsajZCVVoydXA3bTh3V1B0MXlHSnZOUGRqdzZ1OC9jZ1VxQXZ6OStQWDNIL2U0MWhEZ3owOWZlTmhqdjBiajJXZWVXRDZMZDlmdDRTZC8vWUtsczhheGFNWm8xR28xaXFLZzBXaGFiU05JM3hjZFN3SXdRb2d1ejJ5SHo4ODFiajgrRExUeWUwa0lJVVE3UExaME9wRmh3YTd0WlhlTjQ1Zi9XTStwODFjb0xLbHcrMFM4STN5MjlURFZ0WFhjZS9mRU5zL052bFFBd0tWcnhWeXJuNGtTR3gzT2dQcGdpdDN1NE1DSnM5dzlhVGlYQzByWXRPK2t4ejMwZmpxeWN2STlVcFFDQS93N05BQVRhTkR6L0dNTFdiTWpsZEFnQS8zNlJQSG0venpqZHM2K1kyZjQ2S3NEZk9lUkJTME9JRnNMZWwyNVhrcmEyVXVBY3lCZlVGenUybTR3TkRFV3ZiOFVnT3NvTnJzRDZ3MEJFRVZSY0NpSzUzNmNLVFUzN25jNFBHZFZqQmdVejhCK3ZWdDk3eHFqaVUrYlNXbXlXbTA4dEhBS2Zqb3RuMncrQk1BcnYvb1g5dnAwSG50OW0xLzd3OGZOM3ZlMVoxY1EweVQ0RTljcmdsZWZ1WTh2ZHgvank5M0h5TWpPNC90UExVZFIycmQ0bFBSOTBaRWtBQ09FNlBJMjVFSlYvZXlYQ0QwczdMaS9KNFVRUXZpNHBzRVhBSlZLUlZKOEwvS3VGV08ydHA1T2NiTjJwV1J4T0MyYlY1NWFSb0RlRDdQRjJ1cjVwODdubzlOcTJIRTQwNVhHc0hqR0dGY0E1dmpwQ3hoTkZ1NmVQQUpEZ0Q4enh0MTY4VE9IdzhFdi83R2VPWk9HTTNYTTRHYlAyWFl3blpLS2FoNWJPc050ZjBQYWdrcWw0djc1azIrNURXM1plK3cwKzQrZmRXMGZTc3ZtVUZxMjJ6ay8vdTZETWdqdFFBOHRtdXF4NzhkdnJDWjVRSnpIc1ovL2JTMEpzVkdzV2phejA5dlZPeW9jZjcvR29hclJaT0dWcDViUk95cU04c29hMXU0OHlrT0xwbUsyV0treldZZ01DOFpvTXZPTHY2OGpNTUFmY0tiWUdVMW0ra1NIbzlHb1dURnZFa01UWTdsU1dJWldxOEZtdDZOdUl3SWpmVjkwTkFuQUNDRzZOS3NEUG12OGZjU2p5YUNUMlM5Q0NDRnVrYUlvWEM0b3dSRGdUKzhPbnYxeUliK1FyNitZVGYrNEdEN2JjcGhoU1gwQloxSE5odmYrOWsvK1ViOGFpWjJUWnk4eGFrZ0N6ejR3bDMzSHpwQ1pjNW1sZDQwRG5BR1RqWHRQNEsvVFlxZ2ZVRzQvbE1GWCswNjAyWTd3a0NCKzlKMEgzUFpsNXVSenVhQUV2Yit1eGV1c05qdjdqcDFoMXZoaytqWkppOXE4L3lSbkxsemo4V1dOTlRTT3BHZDcxQWs1Zi9rNkFBZFBua04xdzhBMk5NakF5TUg5V20zM28wdW04OURDcVNqQWl6OS9oMGVYVEdkYWZiQW91NzYyU0hNcEpxSmpqUnVXU0o5bW5vMVJnL3Q1QkRUdnBMOSt1aDJIb21DM096QmJyUHorWDEraDk5TVJvUGZqd1FWVE9IdnhHck1tSkx1ZWx5MEgwdGgzL0F6enA0NWk2YXl4NkhSYWtwUDZrbHovWE5ydERyVGExbE9RcE8rTGppWUJHQ0ZFbDdiNUFwVFYxeXNMOFlObFNkNXRqeEJDaU82bnZMSUdpOVZHYVdVTis0K2Y0ZEsxWXA1ZU9RZS9EaTdDKzlqU0dSZ0MvTW5KSzJCWFNoWVRSeVR4dzJmdjh6aHYvYTVqWkozUHgxaG5wcmErMWtWbGpaSFFJSVBybkFNbnpsSlVXdW42TkIrY0ErTyt2ZG91dHR0Y2NlRkRKODhSSEJqQXFNRUpMVjQzZDhvSWRxWmtzVzdYVVo1L2JKRnJmNzgrMGV3NWVwci85OVlhN3A4L21ka1RoN0Z1MXpHUDFXVWM5Yk1GUHQ5NnhPUGVneEw2RUJaczRIcEpSWXZ2cjlWcUdKdWNpS1YrWnBLL245YjF0VFRNUk5DMm8yYUh1RGxYQzh1b00xdGMyOGtENG9ER29FS0RvVGZzRHdzMkVCVWVjb2RhQ1Mrc1drUkNiRFNsRmRYODV4OCs0ZW1WZDVNUTZ5eE9YVnBSemJaREdYenp3Ym11QU1pREM2Y1FHbXhnNDk0VG5EaHprYS9kTTR1a0ptbFJGcXNOZjcrV0E1SWdmVjkwUEFuQUNDRzZMTHNDSHpSWitlZ3htZjBpaEJEaUZ2ejZuUTJVVmRZQUVCd1l3RGRXekdac2NzZm5zelo4OHI1dTUxSEdEeDlBWXQ4WXJsd3ZwZnFHSXFkTFo0MWwvZTVqOU8wZFNXMzlRSzYwb3BybytzRnNkVzBkNjNZNWo1Zlh0eHVjNlZTM01nT2h2TEtHak96THpKczZzdFZQMGZYK2ZzeVpOSnl2OXA0ZzkvSjExMkIxeEtCNC92dGI5L1AybXQxczJIT2NzVVA3ODh2dlBlWnhmVU1kak5kZi9WcXpkVERXYkU5aHoxSG5MM2FiM1k3RG9iZ0Z3WUlNZXNZbUo3cVcvQTB5NkYzSDdQVjFSbVFXUU1mNzZLc0Q1T1lYM3ZSMWkyYU00YjY1emRjNnVscFkxdWIxZFNaTG0rYzAxZEJYSXNPQ0dUY3NrZCs5dDlGMVRLVlNNVGE1djJ2V0dUZ0wyUzZhTVlaUmcvdnh6elc3K2MyN0czbnA4Y1d1UUpMRmFtc3pDQ3Q5WDNRMENjQUlJYnFzYlpmY1o3OHNIK2pkOWdnaGhPaWVIbDgrRTJPZG1ZcnFXakt5TC9PM3ozY3lZZmhGbnI3L2JvOTBnZHQxNk9RNWN2TUxlV0dWY3diSmxnTnBydVduRzBSSGhQRHRoK2Rqc3p0Y2c4aWlzaXJYN0pTZFI3S0lEQTFpOXFUaHJObWU0cnB1NjRFMHZtcW1FTytOd2tJQytjbnpEN20yOXg0N2c2SW96Qmc3cE0xcjUwNGV3WTdEbWF6YmRZeFhubHJtMmg4Y0dNQ0xqeSttcUxUU2JiV1dtN0Z5L21SVzF0ZlIrTmxiYTRpSkRPWFpCK1o2bkZkWjdSeUVoalNaRWRTd1VvNnVqWlFSY2ZOZWZtS0phd1lId0tuelYvamI1enY0citkV0VoM1IvQXlYMTE3L3VOVjB0bzgzSGV5dzl0bnREaFJGd1d5eGtsOVFBc0RpR1dOWU1HMlVLeFZJcDlXZ1ZxbTRjcjJVMkpnSXQyQkZiRXdFUDN6bVB2WWRQOFBnL24xYyswMFdhN3VXb1phK0x6cVNCR0NFRUYyU1E0SDNUelZ1UHpRVS9PWDNqaEJDZEVrMVZ2amtESnd0Zy9QbHp1Mk9vRmJCdGhsdG45ZVdwcCtLejVzNmlqWGJVOWgyS0lNaGliSE1ISjk4KzI5UXI2aTAwclZxUzBOeHoyZWFHV1ExcFZHcktTcXQ1R3BoR1hFeDRRQU1IOWlYc2NuOXVWWlU3bmJ1cEpFRDNWSW9XcUp0TXZnMG1TM3NPMzZHNUFGeDdWcnh5UkRnejh6eFE5bHhPSk9jdkFMWDhzTGduR1hROUI0bDVWV3VsQWx3TGw4TWNLMm9ITFc2TWJBVkZoem9taDBFemhWZjhxK1h1b3E4T2h3T3Qxa0Q1VlhPKzRRRUJyajJOYXlBYzd0cEdDVjFzT2tVcEZaRGpkMzU5MFozZDd2UHlZMHBhdzM5eDduTWN2TkJGclBWaHI2VjlKM3ZQcnFReEw0eHJiNXZyZEhFai83eWVadnRzOXFjZmF5Z3VJSXRCOUlBNTRwTVJhV1ZHQUw4Q1c0eVd3VGdsYWVXVVZoYTZacGQxaUFpTk1nVkRIVTRuSFdZeWlwclBGWWJhdEEvTnRvVmNQR0Z2aSs2QmduQUNDRzZwSjJYb2NqNUlRQ0JPcmhYWnI4SUlVU1hsRm9BdjBxRkNqUEVCOFBjQkFqeGIvdTY5dWpZdVNtTjdwbzRqRzJITWpoMzhWcUhCbUErMkxpZi9uSFI1Rjh2ZGUxckdIQTFOV1pvZndMMHp0Vk1FbUtkTlNiOGRGclhBSzhoNkhGakFDWXNKTkF0TmFFbFRRZDBlNCtleGxoblp2SE1NZTMrT3VaT0hzR3VsQ3krMm5lU2w1OW9ETUNjeWIzQ29iUnNWczZiUkhob0VPK3MzZE5zNnNwUDMxcmp0djIxZSs5eVczbnA0TWx6OU8wZHlhQ0VQaHpOUE05WCswN3lvKzg4NEpxTmxKMVhRRWhRZ050c0E3UEZpa3FsYXJOb2Fsc01PaGdkQS8zNmdFM2xITWgzZDUzMW5MVEVack5qczluZEFnczNDdEQ3dGF1dnRrZERxdEs0WVlrTVRZemwrT2tMSEVyTEpqREFuMmNmbU90S0tUcWFlWjZyUmVXRUJCbjR4eGU3dUhTMXVNVjdOc3o0U1QrWDV6RkRyY0ZUOTkzRnVHRURBTi9vKzZKcmtBQ01FS0xMdVhIMnl3TkRJRUQrdFJKQ2lDNm4zQVN2N1lkQjRmQi9kMEZTeHk0cTVGVFE4YmQwT0JxWGx1MUlneEw2TUdmU2NINzA1ODljK3pLeUw3TjUvMGxYY09WNlNRV0pmV05jQVpoUmcvdngwYWFEVEJnK29NMzdaMlpmNW8xUHRyVjUzb2hCOFR6LzJDTHFUQmEySGNvZ0tiNFhnL3ZIdHZ2ckNBOE5Zc0x3SkZJeno3dlZnc25JdnN6UnJGeFd6cHZrT25maWlDUWVYRGlseFh2OXgrOCtjdHMyMXBrNWxKYk5vMHVtQTlDdlR4VFhTeXJJT0pmSDZLSDlBVGlkZThWdDFoS0EyZEoydlk3Mk1HaWhYeFJFUjRPdTlmcXIzVXNuUENjdGFhaHBaTkIzVUtTMUdRWEY1YTZmZDFGWkZZWUFmM2Fubm1MYm9ReW1qUm5NbzB1bXMzN1hNZDdmc0ovdlBibUVkVHVQY3ZsNkthdnFsMUQvdDY4dGErMzJ2TGQrTHlrWk9menllNDhSMkk1QWtTLzBmZEUxeUU5U0NOSGw3THNDMStwckR1cTE4TURnMXM4WFFnaHg1eWtLcEJVNWd5OS9tZWRNZytocXlpdHJVS2xVSG5VYnRoNU1CNXlCaW82MGZQWjRqMzEyaDRPNFhoRzgrb3h6TmFRZnY3RWFSVkhZc09jNEEvdjFaa2hpTERhYm5iSDFBN0QyZVBXWmU5SDcrelY3Yk0yT1ZCejFLUXQ3ajUybXRzN01rbGxqYi9wcm1UdGxCS21aNXpsOTRhb3JBSE1xOXdxSmZXTUlEdzF5bmVlbjA3clZxMmpMenBRc0RIby9KbzV3TG12WUt5cU01QUZ4N0U0OXhlaWgvY203Vmt4SmVUWDN6Sm5nZHAzWllwVkJhQmZSTUtNckxMajlQL2VidFhabktocTFtaUNEbnNMU1NtSWlRcGc3ZVFUamtoTTVsSmJOTzJ2M3NIejJlSTVrNVBEVHQ5WVFIUjdDN0luREdKTFlkcUF4TmZNOGg5T3lVYXRWYkR1VXdZSnBvOW9Nd2tqZkZ4MUZmcEpDaUM1RjRZYlpMNE5sOW9zUVFuUkZaZ2VZN1BEREtWMHorQUpRWEY3Tm56N2N6SmloL1luckZZSEpiT1hNaGF2a1hTdG01T0IrVEJyWm1OK2FtWDJaUm45YnBBQUFJQUJKUkVGVXd0Sks1azBkMmFGdHFLaXF2V0ZGRXdkL1g3MFRvOG5DbUNFSnJOOTFESUFqR2VkZG40SzNKU1lpdE1YMEQ3MmZEcVBKV2Z0aS90UlJoSWNFTW56Z3pRZWFFbUtqK2ZGM0gzVE4zQ2tzcWFDb3RKSUhGclQ4aVg5YjBzL2xzZVZBR3BOR0R1VEVtWXRVMTlaUldXM0ViTFZ4SWIrUWd1Snl2dHg5bk5CZ0ErTnVXS1hLYkxIaTd5ZC9FSGpEN3RSVFZGWWJDUTdVWTdQWjJYMzBOS0hCQm1McmF4WjFodTg4c3RCVk1QZXR6M1lRSFI3Q1c1L3ZJUDk2S1RQR0RlV0ZWWXY0YXU4SnJwZFUwSzlQRkUrdnZKdGYvR01kSXdmMWE3RndzTTFtWitQZUUydzltTTZnaEQ0a0Q0aGo2OEYwOWg0N3pkd3BJNWsvZFdTemdVM3ArNklqeVU5U0NOR2xITDhPZVZYTzExbzEzRGZJdSswUlFnalJQTE1Od3ZUUTcrWlhSYjVqWW1QQ21URnVLS2R5cjdnS2JjYkdSUERJNG1uTW1wRHNsb0owcmJpY3RUdFNLU2d1WjlXeUdjMHVKWHV6ckZZYnAzS3ZNS3Uremt4MWJSM0ZaVlVNU3VqTjk1NWN5cEgwSE5MT1h1S0ZWWXY0MitjN09YRGlMRFBHRGIzdDkyMmcwYWlaUEtybFg2Uk5pNGcycDJuUjBjUHBPUUNNVFc3L1RKMGJLWXFDM2U3Z1NIb09wM092RUJwa0lDd2trTGlZY0lyTHFsaS82eGluenVmejhPSnBIdlV1S211TUJBWjBURTBSY1hPcWErdlluWG9LcTgyR1Rxc2x2bmNrRHk2YzB1b3prbjJwZ0txYXVoYVBnN05BZEhOKytPeDloTmJQTERGYnJKdzZuOC9USytkZ0NQQW5OTWhBU3VaNWZ2ZmVWOXc5ZVRoM1RSekdQOWZzSmpUWXdQeXBJL25kZXh2NTlpTUw2TmNueW5VL2k5WEdrZlJzdGh4SXA2eXloc21qQnZMNHNwbm9kRnBtamgvS3hyMG4yTHovSkh0U1Q3RnM5bmhtalU5MlcwVkorcjdvU0JLQUVVSjBLWitkYTN3OVB3SENPaSs5V0FnaHhHMXdPTHIrRE1VZ2c1NkhGMDlyMTdrTHA0OG1KRENBZjMyNWo2cmFPcjc1d0Z5UDFXRnUxbWRiRDJPeDJwZzUzaGxVQ1E0TTROa0g3bWJNMFA1OHRlOGttL2FkNUpuNzcyYjR3SGdlWGpTVjl6ZnN4OTlQNTBwUmFNbXJ2LytveFdNMnU5Mmpoa1NEQy9tRkhEaHhGa09BUHhhcmpaU01IS0xDMjQ2Z0tZcENTa1lPQ2JIUlJJYTVuMzg0UFp1aldibXRYdHRnOUpBRWZ2N3lvNFFGR3p3Rzc5UEdET0dQSDI2bVQzUTRNOGNOeFdTMnNPVkFPc0dCZWt4bUs4ZFBYMlRhR01sSjlvWjc1a3p3U0l0cHkrYjlKMis1eGxKVWVPTU1saTBIMHRCcE5RUWE5R3pZYzV3TCtZVk1ISkhFMHl2bjBEc3FqSDNIenhCWVB4dHM3cFNSbU14V3RoL0s0R3YzM2tYTzVlc2NQM1dCNDZjdlVHZXkwTGQzSkk4dm4rbjJmQVFIQnZEb2t1bk1tVFNjVHpZZjR0UE5oOWlWa3NXS3VaTVlOeXhSK3I3b2NGMzgxNllRb2llNVVBa25taFNVZjdqalBnUVVRZ2pSd1JRVitOcWFIRlBIREVhcjFmRDUxc09VVmRhMGE5bm0xa3dmTzRSWjQ1TUpicktrN0xoaEE3QlliYVNmeStQSmUyWXh2cjc0N3JTeFF5aXBxRzdYeWpIUFBUU3Z4ZVdCdjlwN29zWHIvUDEwSEU3UGNRME1veU5DWEFWQlcxTm5zakFzcVMvOTQ2STlqZzFPNk1Qc1NjTmJ2UGF0ejNhNFhxdFVLaUthMU5Cb2F1K3gwNmhVS3I3OThIeTBXZzBhalpxOXgwNVRaN0tnVXFub0h4Zk5rcGszWDh0R2VNZExUeXhoWUJ0THB0Y1lUWHovMSsrM2VrNys5VklXVGg5TmJIUTRZNGYyNTVzUHpNVlBwK1dsWDc2THc2RVFGaExvS3J3THNQU3VjZGhzZGo3YmVwaDl4ODZnMGFnWm50U1gyWk9HdHhpWUJPZ2RGY2JMVHl6aFdGWXVuMjg3d3NrekZ4azNMRkg2dnVod0txVnBhRTRJSWJ6b2x5bXdJOC81ZWtvcy9IUkc2K2NMSVlUd252bWZRMXdndkx1a2s5K280SGdudjRFblo4MkZ6bDBpeDI1M3VLVTUzRWtOZi81MzlDcFF0OE5rdG5DMXNNeFY4TGRCUTBIaGprZ0pBOGdvMWhFVkZVVjBkRFE2WDFvR3lRdlB5WjFRWjdMZzc2ZTk2WjkvbmNsQzJ0bExqQjZTME9weTJjMHhtUzA0SE1wTlgzZXJwTy8zTERJRFJnalJKWlRVd2E3TGpkc1BEL0ZlVzRRUVF2UnNuUjE4QWJ3V2ZJR3VGWGhwb1BmMzh4aUFRc2NOUGtYMzFMQmMrNjFjTi9VVzAzWmFXbUdzczBqZjcxbmtweXFFNkJMV1pJT2pmajdlNEhBWTZUblRVd2doaEJCQ0NDRzZMUW5BQ0NHOHptaUREVTFxbUQyUzdMMjJDQ0dFRUVJSUlVUm5rQUNNRU1Mck51VkNYZjFLbUwwTU1DUE91KzBSUWdqUmRTanFPNXNPSUh5WHVmNXZqYTZZZ25XNzVEa1JyZkhsdnQvZFNBQkdDT0ZWZGdVK3oyN2NmbmdvcU9WM2d4QkNDQmRaTDBKMEROL3VTYjc5MVluYkk3Mmo2NUFBakJEQ3EvYmtRMm1kODNXUURoWVA4RzU3aEJCQ2RDMktOcUR0azRSb0I2TkZRYVZTb2RGb2ZHNG1nRHdub2pXKzNQZTdHd25BQ0NHODZwTXpqYTlYREFhZC9Lc2toQkNpQ1NVZ0NnY2FiemREZEhOV0I1VFVxVkNyMWVoME9wOGJoTXB6SWxyaTYzMi91NUdoamhEQ2EwNFd3Y1ZLNTJ1dEdsWU84bTU3aEJCQ2REM3FnRERzMmtDWlFpOXVtUUpVbXFEV3FrYXIxZUxuNStkelMvektjeUthMHhQNmZuY2ozMzBoaE5kOGRyYng5ZUpFQ0piNmNVSUlJWnFoaENaZ1ZiVGVib2JvcG94bXVGeXBRcXZWRWhRVWhFNm44M2FUT29VOEorSkdQYVh2ZHljU2dCRkNlRVYrTlJ5OTdueXR3bGw4VndnaGhMaVJTdVVjUEZoREIxSmowMkZ6ZUx0Rm9ydXdPYURVQ09mS25MVXZnb0tDQ0FzTFE2dlYrbHdhaGp3bm9pbWJBOHJyR3Z0K1lHQ2d6L2I5N2taQ3BFSUlyMmhhKzJWR1grZ2Q2TDIyQ0NHRTZOclVhalgrL3Y1VUI4VlRVVlpBc01hTVh1TUFGZmhMMlF2UmhObXVBa1hCYUlWaW96UDFRcWZURWhBUVFFUkVCSHE5M21kVE1EeWZFeE42alNMUFNRL1JWdC8zOS9mMzJiN2ZuVWdBUmdoeHgxV1lZWHRlNC9Zak12dEZDQ0ZFRzdSYUxjSEJ3ZWgwT2lvcks3bGVVNFBOWnNQaGNLQW9VdmxDdUZPcG5FVkhEUVpuNmtWb2FDZ0JBUUZvTkw0ZGlaRG5SRFRYOS9WNlBWcXREUDI3QXZrcENDSHV1Qyt5d1ZIL044Q0lLQmdTNGQzMkNDR0U2QjYwV2kwR2d3RS9Qei9Dd3NLd1dDeFlyVmJzZHJzTUxvVkx3M0s3T3AwT1B6OC9kRG9kV3EyMngzejZMODlKejlXUWl0WlFjTGVuOWYzdVFBSXdRb2c3eW15SGRUbU4ydy9KN0JjaGhCQTNvV0VwVmExV2kxNnZSMUVVR1ZRS0R5cVZ5dU8vbmtTZWs1NnJwL2Y5cms0Q01FS0lPMnJUQmFpek9WLzNEWUtwc2Q1dGp4QkNpTzVIQmhWQ3RFMmVFeUc2SHBtTEpJUzRZeFRnODNPTjJ5c0hPMWRBRWtJSUlZUVFRZ2hmSndFWUljUWRjN0lRaW96TzEvNGFXSkRvM2ZZSUlZUVFRZ2doeEowaUFSZ2h4QjJ6SWJmeDlkd0UwUHYyUWdSQ0NDR0VFRUlJNFNJQkdDSEVIVkZtZ2dOWEdyZnZIK3k5dGdnaGhCQkNDQ0hFblNZQkdDSEVIYkhwZ3JNR0REaVhuVTRJOFdwemhCQkNDQ0dFRU9LT2tnQ01FS0xUT1JSWWY3NXhlM21TOTlvaWhCQkNDQ0dFRU40Z0FSZ2hSS2RMTFlCeWsvTzFRZXVzL3lLRUVFSUlJWVFRUFlrRVlJUVFuVzVqaytLN0N4TkJKLy95Q0NHRUVFSUlJWG9ZcmJjYklJVHdiV1VtU0NsbzNGNHh5SHR0RVVJSTRRTk1GU2pHRXJEV29WS3J3R2IyZG91RUQxSTBmcUFvS0RvRGlqNFNsVDRVbFVxRlNxWHlkdFB1TEhuZWZJNzBiZStTQUl3UW9sT3RQOTlZZkhkME5NUUdlYlU1UWdnaHVyUHlYREJYbzFMc3ptMkhkNXNqZkpmS2JuSCszMXlKdzF5Tm96WVFSMmgvdEZvdGFuVVBtY29yejV0UGtyN3RYZklkRmtKMEdvZmlYUDJvd2ZLQjNtdUxFRUtJYnE3NEZKZ3FvR0V3S01RZG9zYUJ4bG9OcFdlb3E2dkRidThCZlZDZXR4NmhSL1p0TDVNQWpCQ2kweHk0MmxoOE45Z1BadmIxYm51RUVFSjBVK1c1WURONXV4V2lCMU9wUUtmWVVNb3ZVRk5UNDlzRFZYbmVlcFFlMWJlN0FBbkFDQ0U2VGRQaXU4dVNRQ09wcFVJSUlXNVdYVG1ZcTczZENpRlFxVUN2c2xCWGZoMnoyWXpENFlNNU9mSzg5VWc5b205M0VSS0FFVUowaWlJam5DaHMzRjZlNUwyMkNDR0U2TWJxU2lRTlFuUVpXalVZVkxWVVZWWDU1a3dCZWQ1NkxKL3YyMTJFQkdDRUVKMWliVTdqNjBsOUlNYmd2YllJSVlUb3ZoUnJuYmViSUlRYnZVYWh1cm9hbTgyR29paHRYOUNOeVBQV3MvbHkzKzRxSkFBamhPaHdkZ1cyWG16Y2x0a3ZRZ2doYnBrc2pTcTZHQVd3V3ExWUxCYmZHNlRLODlhaitYVGY3aUlrQUNPRTZIQjdMa09WYzRVN3d2eGhjaC92dGtjSUlVVDMxYkJrcWhCZGhiOEc3SFk3Rm92RjUycGx5UFBXcy9seTMrNHFKQUFqaE9od0c1b1UzNzF2RUtqbHd4UWhoQkRpbHRqdFhYOFE1TzFQeXIzeC9vcWlTSnFHOEVuU3R6dVhCR0NFRUIzcWFnMWtsVGhmcTRDbEE3emFIQ0dFRUtMYktxK3M0WWV2ZjhUWkMxZGJQQ2ZqWEI0di92d2RxbXR2dm5iSGI5L2R5TjlYNzd5ZEpuTGxlaW4vK1lkUHVKQmYyT2E1aXFKUVhsbHpXLy9kT0NqTUx5amh2Ly8wS1RYRzlpMmJiTFBaS2EyUVZYNDZrOFBoNExmdmJ1U0REZnU5M1pSTzk5cnJIN042MjVGT3VYZCtRUWsvZldzTnA4N25OM3Q4OWJZamZMalI5Ny9IdmticjdRWUlJWHpMbXV6RzF6UDZRcmplZTIwUlFnZ2hiblRneEZrKzJMQ2ZzY245ZWU2aCtSMSsvOE5wMlh5ODZlQXRYZnZva3VsTUhUUFl0UjBlR2tSNFNCQmY3am5PMEFGeHpWN2pVQlFzMWx2N3ROcmhjTngybWtIdnFERFVhaFdmYnp2Q2Z6eDliNnZuMXBrcy9QRDFqMi9yL1g3M2d5Y3hCUGk3dHVONlJhQlJxOWw3OURSTDd4cm4ybSt6MmRtMC95UjFKZ3QxWmdzMVJoTkZaVlVVbDFXaDFhajU5ZmNmUisvdmQxdHRrUmtDelR0dzRodzVlUVVrRDRnajdleWxkbCtYR0JkRGFMQnoxWWFjdkFMKzlPR1dtM3JmQnhkT1llYjRaQUQySHovRFIxL2Qybk1Jb05HbytmTi9mcVBOODh3V0sxWmIrMVlNTXBrdGJEK2N5Y2t6RnltdHFFR24xWkFRRzgzeTJlUG9IeGZqZHE3ZDd1RGQ5WHNwcjZyRllyVzVmUjhEQS95SkRBdG1WMG9XY3lZTjkvZ2VHL1IrRE80ZjI2NDJ0VVQ2ZHVlUkFJd1Fvc05ZSGJDOXllOEFLYjRyaEJDaUt6R1pMYXpmZGF4VDM4UHVjS0JTcWZqNml0azNkZDA3YS9kZ2J5WVlzbkQ2YVA3MitRN3lDMHFJN3hQVlVjMjhhUy8vOGwwY2p1WUhaVGE3blpMeWFsNzgrVHZOSHRkcE5mejJCMDhTb1Bmalp5ODkwdUo3N0VySjR1U1pTN3p5MUxJV3p3blErM0g4MUFYZVdiZkh0Yzl1ZDdCcC8wazJIMGdESUNJMGlGZWZ2cGROKzA0eUtLRVBrV0ZCOUlrT1owai9XTUtDRFVTRUJxRlJTeUpBWnlpdHFPYUw3U25vdEJxMjFQODgydXVaKys5bTFKQUVBQlFGTEZZYmkyYU1vVmRrYUt2WG1jd1dQdDF5R0Z1VFFNaUlnZkU4LzloQ2ozTTM3RG5PcGF2RlBMQmdDbjJpdzFxOHA2cUZZc1RwNS9LSWl3a25LanpFNDFoUmFTV2Ziam5FRTh0bkVSWVM2SEg4V2xFNWUxSlBNVFk1a1VrakIxSmFVVTFLeG5sKzlmYVh2UEsxWlNUMTYrMDZkL1cySXhTV1Z0SzNWd1NiOXAxRW8ybnNyM0V4RVZUV0dBa05NbkQrY2lFNWVkZFJOOG4zN3hNZGZ0c0JHTkY1SkFBamhPZ3dPL0xBYUhPKzdoTUk0M3A1dHoxQ0NDRkVVeHYzbnJnam4reHFOV3JHRE8zdnRrOVJsQllIZFEzWE5EQ1pMVndyS2djZ05DaUF4NWZQeEdxemN5Ry9FTFZhNWZGcE9VQkc5bVVNK3NhWklTb1ZqRTFPSkwrZ2hGKy9zNkhaOTJ6NDVMNmx3TW5QWG5xRTRNQUFBTXdXRzlQSERtSEVvUGdXdjRibXBKL0w0MmhXYm4yYlZFU0dCWE90cUl3YW85bmozTm82TTNhSGc5S0tHbzlqUVFaL1ltTWlBQmcrc0MvZmYyb1pwODVmWWZ6d3hsem5xcG82emwyNnh1U1JBMTM3SGxvNHhhdUJxNTdFYkxIeTVxZmI2UlVaeWcrK2NROWFyZWEyN3psaVVEd0Rtd1FtbWxOak5QSHBsc051KzhKRGd3Z1BEWExidC9OSVpuM3daVEx6cG81MDdUOTFQcC9FdUJpM21WWE5xVFdhK01mcW5Zd2Jsc2pYVjh6eE9LN1Rhc2kvWHNvZlA5ek05NTlhN25HLzNsRmgvT3lsUjl4bVhvMGMxSTgzUHRuRzd0UlRKUFhyamFJb2ZMenBJUHVQbitXYkQ4NGxOanFjWDczOUpZOHZuOG5ZNUVUS0ttdkl2WHlkM1VkUDgrb3o5N0ZwLzBtS1NpdjUxc1B6OGZmVHRkcCswVFZJQUVZSTBXRTJYMmg4dlVScXZ3Z2hoT2hDTGwwdFl1ZVJMTDUyN3l6ZVhiZTMwOTl2ZDBvV29jR0JqQnVXQ01Dbm13K2hVcWw0ZVBFMHQvUCs4UDRtN3A0OHdtM2Z4U3RGL09HRHpjM2VWNnZWTkpzYWNXTzlEZWQ1aWE0VXBTV3p4aEo5dzZmMjYzY2ZJem84aEdsTjBwNEFMbDByWnUvUjB4N0JxcmlZY0ZkZ0tTc25uNVNNSEw2K1lqYnErdGtrMTRyS1dMZnJHUE9uam1SUWduTUp4T0t5S28rMmJ0aHpuUFJ6ZVdnMTdnTjBtOTJPdzZIdzU0KzJlT3dmUFNUQmxUS205L2REcFZLeGFmOUo0bnRIdW1aTnJOdDVsTHhyeGR3OWFiam5OMDUwS3JQRnlsOCsza3BaWlEzZmVtaWVLK2pXSG9QNzl5RXlMTGdUV3djblRsOWs5YllVRms0ZnpieXBvMXo3clZZYkgyODZpRTZyNVlWVmk0aTRJV2pUMUo2anA3SFpIU3laT2JiWjQrR2hRWHozMFlYODVwME4vT1hqcmJ6OHhCSjB1c2JoZG5NQm5vYmdrcVUrR0ZwUVhNN0pNNWQ0N3FGNXJtZHQyZXp4cEdibU1tWm9meTVlS2VLRGpRZjR5Zk1QRVJwc1lNWGNpZnpoZzgzazVoY3lMS252VFg5ZnhKMG5BUmdoUkljb3FJWFRwWTNiQy9xM2ZLNFFRZ2h4SjFtdE50NWJ2NDlCQ2IyWk1ucndIUW5BQUh5eStTRERrdUpRcTlXa1pKN25zYVV6K00wN0cxZzVieElENG51UmQ2MlljNWV1OGVROXM5eXVTMDdxeTE5LzlLekgvVnFiUmZPclYxWVJFbVJvc1MwakJzWXpJTjU5YXVyYW5ha2t4a1c3MVowQjhQZlRzZmZvYWJkOXYvbis0L2pwdEpSV1ZMTm1SeXJIVDExZzZJQTRhdXZNcUZVcURBSCtXRzEyNmt3V2Z2dnVSZ2JFOTJMNVhlT1lQMjBVODZlTjRrWmpreE41OW9HNTd1M1prVXBHOW1WKzlKMEgzUGIvZmZWT2oxbzFDYkhSTEprNWxtT25MakJxU0FMSFQxM2cxUGw4ZnZDTmV3ZzA2REhXZWM2d0VaMG5NL3N5K2RkTCtkNlRTOG0rVk1BWDIxT0lER3M1bUFITzFMSHlxbHErODhpQ1RnM0FITXZLNWUyMXU1azNkU1FyNWsxeU82YlRhZm5lazB2NTNYdGY4Y3Qvck9PRnh4WTFPMlBLWkxhd015V0xDY01IMEN1cTVkU2xoTmhvbnI3L2J2NzY2WGJlWHJ1YmJ6NDRyOVdaYjNuWGlnRVkwTmM1cXkwMkpvSmZ2UHdvUjdOeVBXYW12ZlNMZHdGbmF0Wi8vdkVUMUUzdSs5ZFB0d013YTBJeUR5eVkwdHEzUTNpWkJHQ0VFQjFpUjVQYUw2TmpJRExBZTIwUlFnZ2htdnA4MnhHS3k2djQxa1B6N3RoNzNqVnhHUHRQbkdYOXJtUEU5NDdFMzAvSCtHR0puTDk4blk4M0hlUzFiNjVnNTVFc3hnOGI0SkVxQWM1aXZpVVYxU3lmUFI2QXFob2ovL3ZHYXA2OS8yNlNPK0NUN2xxamlhcWFPbUxhcUsvUndHU3hzbmJuVVE2bG5TTWt5TURUSytjd2NlUkFzbkx5K2V0bjI0bnZIY2tyWDF2R0swOHQ0K3lGcTZ6YmRaUS9mTENad2YzN3NITGVKSSswS1pQWnlyV2lNcmQ5VmJWMTJCME9qLzBtc3hVL1hlTnNtWis4dVJxanlZS2p2dDdPcTcvL3lMVUswbDgrMlFiQXl2cUJkbkY1bFZ2OWpBWitPbTJ6ZFR6RXJaa3dJb21rK0Y2RWh3YXg4MGdtOGIwamVlMmJLd0E0Y2ZvQ20vZW44Y3o5ZDdzRkx3cUt5L254RzZ2eDAzWE9rTFRPWkdINzRRdzI3MDlqM0xCRXBvMFp6T1dDRWl4V0cxYWJIWXZGaXMzdXdHcXpNM0ZFRWxzT3BQRzdmMzNGQzQ4dDhnaFdiaitjU1ozSndwSlp6YzkrYVdyTTBQN2NNMmNDWCs0K3hwb2RxZHcvZjdMcm1ObGlwYnEyanRvNk14ZnlDOW0wUDQzQi9mc3dwOG1zTGExV2c5M2hRTyt2NDcrZVc5bnVyL2Z0TmJ2YlhSQlllSThFWUlRUUhXSnJrd0RNL0FUdnRVTUlJWVJvNnNUcEMrdzdkb1pIbDB4djlaUHJqcVpXcTNsNDBUUmVmMzhUa1dGQnpCcWZqRnF0NXA3WjQvbnZQMy9HdXAxSE9YWXFsMWVmdWEvWjYrdk1GZzZjT09zS3dPUmRLOEZZWjI1M3dLUXRwM0t2QUhDMXNLek4ralFBKzQ2ZDRXaFdMa3RuT1dlMStPbTBybUs0SXdmRmszMnBnTmZmMzhSekQ4MWo2SUE0WGgwUXgvRlRGMWl6STVXcUdzOGxzaytkejI5eGVkMmZ2UG1GeDc2eHlZMVRhMWN0bllHOVNVSGd5d1VsaEFZYkNHMHlBeWlzZmpXZHYzM2UvRExiU2ZHOStQZHYzTlBxMXl4dVRrTWdNZjk2S1lsTkFtNURFK1BZZC93c1AvLzdPbDVZdGFneDdjYnFMQnpZV3UyU3E0VmxMUjVyVUdleU5Mdi9TSG8ybS9hZEJPRDRxUXNjUDlXWUs2L1RhdERwdE03L2F6Vm9OUnJpZTBkU1dXUGtEeDlzNXJ1UExuQVZzaTJ2ckdIYndYU21qQjVFbitqd050c0RzR1RXV0s0VWxyTDlVQWJ4dlNPWlZGK1g2TVRwaTd5M3ZuRUczb1RoQTNoNDhiUm12d2VLQXVWVnRlMTZQMENDTDkyRUJHQ0VFTGZ0VENsY3IvLzlvRlBEN0p1cnp5ZUVFTUlIMU5uZ2ZEbWNyNENxNXNkRE4wMEZQQmx4NjlkZkt5cmp2Zlg3R0Rjc2tic21EdXVZUnQyRUlZbXhqQjZTUVBxNVBHYU1Hd0pBb0VIUDhydkc4ZW1Xd3d6dTM0ZCtMUlNJSGRTdk41OXRPY3kxb2pKaVl5SzRYRkJDVkhnd2tXSEIxQnBOcnNGcmJYMnFUV1cxRWJ2ZG1hYWpVcW1hWFlXbGdkM3VZT3ZCZENKQ2d6aDQ4aHhsbFRVOGZmL2RyYzVFV0hiWE9CWk1HMFdnUVkvZDd1RHpyWWZaZVNTTFJUUEdjTi9jaVZ3ckt1TXZIMi9qSjI5K3dVT0xwakp4UkJMamh3OWdiSEovVjQyWXBzWVBIOERUSzkwTG1YNjQ4UUJGWlZWODc4a2xidnYvdVdhM1d3cFMwZzFGV1QvY3VKL1pFNGN4Y1VUajhvc05LVWl2UG5NdmNURVJYTHBXekcvZjNjalBYbnFFa01DQU5nTk9iVEhhSUwwWXlzdkFwZ0pmV0xUM2RwNjM2dG82eWlwclVCU0Y2eVVWREV2cTYwcXZBYmhuOW5oMnBXUUJqV2szK2RlZHVldWxGZFdvMVNvMGFqVjllMGU2M2ZkV2wzUUg1eXkwbU1oUXdvSUQwZnZyOFBmVDRWY2ZkSGx2L1Y2R0pmVjFCVVlhMUJwTnJObVI2aGJNKzN6YkVUUWFOU3ZtVG16WCsrNDRuSUhWWnVlSjViTUlEVEl3WW1Eakg4WkRFbVA1MXNQenFUR2FLQ2d1NTBoNkR2LzdsOC81MXNQelhYV1R3TG1NZW0yZGliZlg3RzczMTJ1MjJ0enVJYm9tQ2NBSUlXN2JqcnpHMTlQalFDLy9zZ2doUkkvaFVPQ1RzL0JlRnRnN2VCU3FWc0dUTTI3dDJocWppYjk4dkkwQXZSLzN6SmxBZWFYN3lqcFdtNTN5eWhwME9pMUJCbjBIdE5hVG9paVVWOVdpS0FvNWVkZGRLL1lNSFJBSFFFeEV5N05aK3ZhT1JPK3ZJL3RTQWJIMUFZUWg5Wi9JZjdUcG9OdW4rUUEvKzl0YTEydVZTc1diLy9OTWkvZitiT3RocmhhVzhjS3FSUVQ0Ky9Hbmo3YncyM2MzOHZ4akMxMnJIdDFJcDlPaTAybkp2bFRBeDVzT1VscFJ6UlBMWnpKOTNGREFXYnZpdFdmdjQvME4rL25uRjd2WWUvUTBpMmFNYVhIVkpKdk43a29iYWxCUlhVdUEzczlqdjgxbWQxdG05MWhXTGxzT3BydTJTeXRyMkhvb2c0TnAyWUJ6NWFnbmxqdnI2aGowL3VoMFd0ZXkwdzB6SDI2WDBRcnBwWkJhRFRWMjUzUFEzZDNPODVhYWVaN1B0eDV4YmU4NG5NbU93NWtlNXgyN29kOEMvT09MWFFBRUJ2anoyeDg4Nlhic3U0OHVKTEd2NTZwZlRkVWFUZnpvTDU5NzdGZXIxUXdmMkh6L1N6dDd5UmxrR2VtK1A5Q2c1NGttTlpuU3oxN2l4T21MUExCZ2NxczFsaG9jUDNXQkw3YW5NbnBJQW5wL25VZlI3WWpRSUxkQ3YvT21qT1NuYjYzaDdUVzcrZGxMajdpQ2xVYVRtZDVSWVh6L3FlVTRibUxsTnZWdEJoWkY1NU5oa2hEaXRqZ1U5d0NNRk44VlFvaWVRMUhnNVYzT0l1elQ0MkJPUHhqWEMwTDgycjYyM1FwdTdiSXp1VmNvcmFnRzRIK2JHWnhsNWVUenc5Yy9abGhTWDE1OGZQSHR0TEJGcVpubktTeXRZT0tJSk5idWRBN0t0Rm9OcTdjZElTbzhtRU5wNTVnN1pVU3phUTBxbFlvQmZYdVJjL2s2c3lZa2s1Tlh3S3BsTTEzSGt3ZkU4Zmp5bVI3WFpXUmY1ck1ibHVSdFlMWGErR2pUUVE2blpiTm94aGpYNFBUZm5sektIejdZeksvZS9wS1huMWpTN0xWWHJwZXlhZjlKVHB5K1NQKzRhUDdydVpVZTZWQ0JCajNmZW5nK3gwOWRZUFcySS96NW95MzBpZ3hsM0xCRUpneFBJcTVYNC9TSzlITjVwSi9MdS9GdEFQaEJNL3VicGlEMWo0dG0yVjNqWE51ZmJEN0VpSUh4cm1DUG4wNkwwZVNjQWRQVzBzSzNLaW9Bbm95SFY2SkI1MHVyLzk3aTgzYlhoR0ZNSFQyWWxNenpmTHI1RUw5NCtWRlhXazFHOW1VdUY1U3dkTlpZdDVsSGFXY3Y4YTh2OS9HVDV4OGl5S0IzQzdJMUNORDczWEtBOUdwaEdWVTF4bWFQT1J3S3BSWFZuS2xQeGJ0UlVyL2UrT20wRE96WG15V3p4bnFzVk5hYzFNenp2THR1RDRsOVkvakd5am50bW1VVkhockV5TUg5T0pLZVEzRlpsU3ROc3F5eWxpQ0RucCsrdGNZdERlbkdkTUVidDhOREF2bjV5NCsyK2I3Q2V5UUFJNFM0TGFrRlVHdDF2ZzcxaHdtOVd6OWZDQ0dFNzZnd3c5VmErT2xNbU5MRlpyNFBTdWpEZHg1WjBPeXhOejdaUmxKOEx4Wk9IMDFJVU9kVWpUZVpMYXpkZVpSNzVreGc0b2drL3V1UG43SXJKWXRla2FHY3UxVEEvM3pyZnQ3ZnNKL1YyMUo0WWRXaVp1OHhzRjh2RHFmbmtIZXRCSlBaeXBEK2pkOWtQNTIyMlpWamdsb0lPRnk0VXNSNzYvZFNXRnJKd3VtanVmZnVDYTVqOFgyaWVPbnh4Znp1WDEveG0zYzJzTFJKY0FPY3l6dHZPWkJHa0VGUGNHQUFWd3ZMK09sYmExcjkraDJLd3NCK3ZUR2F6R3plbjBaTVJLZ3JBUFBBZ2lsVVZCdFpQbnM4ZmVvSG5GVzFkZnppNyt2NCtvclpETDRoamVLVHpZZmMwcGlpd2tPb01acEl6Y3psL3ZtVFdic2psYmlZY0twcTZraUs3MFZjcndpeWNpNmoxV293NkRzeUdpaGFvdFZxMEdvMVhDK3BJRElzMksyd2RGaXdnYysyNW5DMXFJeG43ci9iTmN1cVlWNUhlRWhnaDh4S3V0SEd2Y2M1ZWVaU2k4ZVBuYnJRN0l3Y2dQLzk3b1AwamdvajBLRG5uamtUbWowSDRDZlBQNFJHbzJidGpsUzJIa3huWUwvZVBQL1l3cHNxTE95b256N1ZOSkJ5OFdvUlNmRzlLQ212WnVXOFNhNlZ4UDdyajUrd2ROWTRwbzRaek82VUxBNm1aYnNLOVI0NGNkWlY4MFowWFJLQUVVTGNsdTFOUHFTYW0rQ2N2aXFFRU1MM0tRclUydUNwRVYwditBSVFGaExZYWgyVWtLQUFSZzNwdktyeGEzYWtFbVRRTTN2aU1OUnFOY3Z1R2tkdG5abVBOaDFrOFl3eHhFU0dzbkxlSlA3dm4rdkp5cm5jN0QzdW5qeUNCZE5HcytOSUpuMml3d2tKTWxCN1EzcE9ld1g0NjdEWkhUejMwRHpHSmlkNkhJL3ZFOFVMankzaWRPNFZESHIzSU03RUVVbUVCUnVZUG5ZSWYvbGtHM2E3ZzdsVFdwOFI4TTdhUFF4TDZzdVNXV1BKTHloeHErMFJFUnBFV0xDQjk3L2N4L2VlWEVwTVpDaEhNbkx3MDJrWmw1em9NUmovZGpPQnRNMzcwNml0TTd1dGNKUis3aEo3anA3aXRXZFhjT2xxTWYzNlJEVmJmMFowbnZ6cnBjVGZVTWRsNklBNC91TWI5N0IyNTFGWEtoaEFuY21NV3EzcWxPQUx3SE1QelcveDJNdS9mSmU3Smd6eldKYjZabFhXR0hsL3czNHVYaWxpeXVoQnJGbzZvOFd2NTBKK29jZnFTb1VsRmFTZnl5TTZJc1Exbyt4NlNRVlhDOHVZTjJVa1dUbjVXS3cyVjFxZW9qaUR1elZHRXhhYkhZZkQ0VHBtdGxodjYyc1JkNFlFWUlRUXQ4eGtnME5YRzdkbDlTTWhoT2hCRkZDcDRQSG4vejRDQUFBZ0FFbEVRVlE3WDl1MlUyUm1YNmF3dEpKNVUwZTJmWEliSElwQ2RhMkpSeGRQY3dVQTVrOGJSVXBHRG5vL0hRdW5qd1lnc1c4TTg2YU9SS3ZSZU56RGJuZFFXbEhEMWFJeVVqTE9VMWxqNUpWZi9ZdW84QkNpd2oxbnZyU2xUM1E0LysrRmgxb05TQXlJNzhXQStGNmNPSDNSYlg5Y3J3aTM5S0h3a0VER0RHMDk1MWpiSkRBU2YwT2hZWlZLeGRkWHpPSFBIMjNocDIrdFlkN1VrV3c3bE1HQ2FhUGFOUmpQTHlnaC9WeWV4OHloUjVkTTU4ZHZyR2I3NFF3eWMvSVptaGpiNXIxRXg2cXFNWExwYWhFdi92eWRabysvK3Z1UFhLL3REZ2NPaCtJNjkyY3ZQZEppRGFLdXBxeXloazM3VG5JbzdSeCtPcTFiUGFTV3JOMTVsTm82RXlNSDljTVE0RTlSYVNXcG1lY0JlTEpKM1ptOVIwK2oxV29ZT2JnZkcvWWM1NnQ5SjloOElBMXcxa1A2Zk5zUnZ0aVJpcVArKzlmd1BYVTRISVFGdHh4MEZsMkRCR0NFRUxkc1R6NVk2eGNsaUErR1FlMWJtVThJSVlRUFVBQi9INXBjY0syNG5MVTdVaWtvTG1mVnNobTNOWE5DclZMeDNFUHpQUFpQSGpXSU1VUDdvOVUyQmx3ZVdEQUZjRjlGNTJoV0x1K3UyNFBkN2tDdFZ0RzNWeVRqaHlXU0VCdk5nTDR4ZkhXTGFRYnQvWnJzanNiVmxEcUxuMDdMZHg5ZHlNLy90dGFWTnFGUnF5a29MbTl6cWQvMXU0K1JGTi9MVmNPbTRYc1hGUjdDMC9mZmpWYWpZZjJ1WXg2ckxJbk85N1Y3NzNLdDBOV1dqWHRQWUt3ejg5Q2lxUUFFK0h1bWkyVmZLbWgyR2ZPbVRPWU9XbmF0RFE2SGc3TVhyM0hneEZuU3psNUNVV0RTeUNSV3pKM1U2bXk3QnZPbWptVG5rVXdPcFdWVFcyY2lPRENBc2NtSkxKNDV4dFhuQzBzcTJIdnNORk5IRDNiVnZsa3hWMUtRZklrRVlJUVF0Mnk3Rk44VlFvaWVTd1dhYmhxQStldVBudlhZdDNENmFFSUNBL2pYbC91b3FxM2ptdy9NN1pUVWlJYkNwQmZ5QzdsMHJSaC9uWmFTaW1xTWRXYlhnQ3N4THBxVjh5YVJHQmREZk8vSVp0dVJrWDJaNTMvMnRzZitwc3MxdDFldDBjVE9sQ3dNZW44MGFoVkhNczZqMDJvSWJLR2VUTnJaUzd6MitzZXQzdE5vYW41UXJDZ0tlZGVLU1R1Yng1R01IS3ByNjdoNzhnaE1aZ3ZiRDJld1ljOXhEQUgreE1WRTBDc3lsSkNnQUVLRERQajc2ZENvVlVTRUJ2SDRzcGtVbDFkeE92Y0tKck9Ga3ZJcVY3SGRFUVBqK2I5L3JtZmNzRVNQSXNHaTg3VzJEUEsrWTJjdzZQM1E2YlJjS3lyamNrRUo4NmFNYkhHbElvRE4rMC9lVWlEd3gyK3M1dit6ZDkvaFVkMVh3c2UvZCtaT1VVTVNLZ2dWQkVKMDBYc0hBemJHNEliWGpsdGlPMjJUVGRuZFpMTXBiN3k3ZVRkYmtrM1dTZnc2aWRQc3VHTnNYREROTk5NUlRRZ0pVQU1Wa0VDOWpxYmY5NCtSUmhwbUpDU1FVRHVmNTlIRHZYZnV2Zk9iWVVhYWUrWjN6aW1ycU9sMG41Mkh6N0t6WFRldEczM2hnZVdrSk1hU1YzeU4zTUl5c3ZKTHNEVGJNS2g2Rmt3YngrcUZVNG1QN1hyZjd1a1RrcGwrazdUSHVzWm1WTDNlcnc1VFo4N21GTkhZMU16eHpQeGVLem90ZW80RVlJUVF0NlNxR2M2V3Q2MUxBRVlJSVlhZXdWYjJhK0dNOGFpcW5uZDNIcVc2cnRIYmthUTNORnFzN0RxU2lkdnRScS9UTVc5cUtta3RGNkxSa2NOWXRhRHpWS2d4aWJGc0NIQ1JsbHRVeG81REhWOVVCaEprTnJMbldCWjJoeE5OMHdnTENlS3hkdWxUTjBvWU1aekZNeWQwZXM3MkxZbGJIVDZUdzZZZFI3SFpIVVJGaExGZzJqaVd6NW5rTGRqNnhIMUxLQzZyNU5LVmNxNldWMU5lWGNlRlMxZHB0Rmk5OVMyKzhNQnl4bzZLdys1dzh2eUxtd0JJam85aDZyaFJnT2Q1VlZVOWo2OWIzSzNuUVBTKy9TZXlLUzMzQkVYMGVoMXBxVW1zWFRLajAyTysvZlE2VWtkMTN1R2gwV0xsdXo5L3pXZmIweHVXM25aTmxQalk0ZXcva2MzMmd4bVlqQWJHSmNjeGE5SVlaa3djM1d1Qmp2R2pSL0s5NSs3M2FWWGQzc1F4Q1VTMnpMYUpqaHpHdUZGeDVCV1ZjZVpDSVNGQkpoNWFOYmRYeGlWNmpxSnAzV2dzTG9RUUxkNitDSC9NOUN6UGlJWC9XZEczNHhGQ0NIRm5yZG9Fb1NwOCtIQXYzMUhacVY2K0EzODJ1OE03VTJXZ2N6aWNWTlUxRWhVZTJtdkZUcnZLWm5kdzVFd080NUpIK2hUbDdRcE4wMmkyMmdreUd6dHR3M3VuWkZZWWlJNk9KaVltQnNOZzZrUGR5KzgzbDh1TnkrM0dvT3I3NVArdHV4d09KMWZMcTRkVVFlZEIrOXJ1SjJRR2pCRGlsdXhzVjU5dmpjeCtFVUlJTVlnTWx1QUxnTUdnRXRlTE0zbTZ3MlEwc0hKKzU5MlRPcUlvU3NCWkJ3UGhJbDYwMGV0MVBwMnIranVEUVdWMFFteGZEME1NSWdQbjFTK0U2RGZ5YTZHa3diTnMwTUh5eEw0ZGp4QkNDQ0dFRUVMMGR4S0FFVUowMis1MnhYZVhKSUpaNXRJSklZVG9KWnJPdnpPS0VIM0oxdExrWnpET3ZwSDMyOUEybUYvYi9ZVUVZSVFRM2FJQm54YTJyYS9wdkppN0VFSUljWnVrWEtIb1h3YjNLM0p3UHpyUk9mbmY3MzBTZ0JGQ2RNdnA2MUJuOHl5SG0yQk81NFhwaFJCQ2lOdWlxVUY5UFFRaGZGanNuc0svZXYzQUtDVGJIZkorRzlvRzgydTd2NUFBakJDaVc5clBmbG1WRERyNTNTeUVFS0lYYVVIUnVOSDM5VENFQU1EaGhzcG1CWjFPaDhGZ0dIUVhxZkorRzdvRysydTd2NUFBakJDaXkrd3UrS3lrYlYzU2o0UVFRdlEyWFZBRUxqVkVwc2FMUHFjQmRWWm9jdWhRVlJXajBUam9XaFBMKzIxb0dncXY3ZjVDbmxVaFJKY2R2T3FKamdNa2hjRzR5TDRkanhCQ2lLRkJDMC9Hb1VuRmQ5RzNMRFlvcmxOUVZaWFEwRkFNaHNIVHJydzllYjhOUFVQbHRkMGZTQUJHQ05GbCs0cmJsdThaMDNmakVFSUlNWFFvaXVlaXdCR2VTcVBUZ05QZDF5TVNRNDNURFZVV3lLbjIxTVlJQ1FraElpSUNWVlVIWFpxR3ZOK0dscUgwMnU0dkpMUXBoT2dTbXd0T1htdGJ2MnRVMzQxRkNDSEUwS0xUNlRDWlREU0VKbEZiWFVhWTNvWlo3d1lGVEZLdVF2UUNtMHNCVGNQaWdBcUxKelhEWUZBSkNncGkrUERobUV5bVFadWlJZSszd1cwb3Y3YjdBd25BQ0NHNjVNaFZ2TitDcEVaQWJIRGZqa2NJSWNUUW9xb3FZV0ZoR0F3RzZ1cnF1TmJZaU5QcHhPMTJvMmxTc1VMMERrWHhGQ1VORHZha1pvU0hoMk0ybTFIVndYMFpKZSszd1crb3ZyYjdtank3UW9ndU9YaWxiWGxaVXQrTlF3Z2h4TkNscWlyQndjRVlqVVlpSWlLdzIrMDRIQTVjTHBkY0ZJb2UxOXFPMTJBd1lEUWFNUmdNcUtvNlpHWUh5UHR0OEJycXIrMitKQUVZSWNSTjJWeHdyS3h0WFFJd1FnZ2gra3ByaTFSVlZUR2J6V2lhSmhlRG90Y29pdUwzTTVUSSsyM3dHdXF2N2I0aUFSZ2h4RTJkdU9acFFRMlFQQXdTUS90MlBFSUlJWVkydVZnUTRzNlI5NXNRUFVmbUdBa2hidXBnU2R2eWtzUytHNGNRUWdnaGhCQkNERlFTZ0JGQ2RNcmhoaU9sYmV0TEpRQWpoQkJDQ0NHRUVOMG1BUmdoUktkT1g0ZG1wMmM1TnRqVEFVa0lJWVFRUWdnaFJQZElBRVlJMGFuMjNZK1dTL0ZkSVlRUVFnZ2hoTGdsRW9BUlFuVElyY0hocTIzcmtuNGtoQkJDQ0NHRUVMZEdBakJDaUE1bGxFT0QzYk1jYVlaSlVYMDdIaUdFRUVJSUlZUVlxQ1FBSTRUb1VQdjBvNldKSUEwSWhSQkNDQ0dFRU9MV1NBQkdDQkdRQnV4djEzNTZtYVFmQ1NHRUVFSUlJY1F0VS90NkFFS0kvaW1yc2kzOUtNd0kwMkw2ZGp4Q0NDR0VFT0lPczlhaVdTckIwWXlpVThCcDYrc1JpVjZtNlkyZ2FXaUdZRFJ6RklvNUhFVlJVQlNaQzk4VEpBQWpoQWlvZmZyUmtnVFF5ZTljSVlRUVFvaWhvNllBYkEwb21zdXo3dTdiNFlnN1EzRjV2b0ZWYkhXNGJRMjRtMEp3aDQ5R1ZWVjBPa21ndVYzeURBb2hBdHBYM0xhOFJOS1BoQkJDQ0NHR2pvcHNzTlpDYS9CRkRFazYzT2dkRFZCMWdlYm1abHd1ZVQzY0xnbkFDQ0g4NUZSRGpkV3pIS1RDckJGOU94NGhoQkJDQ0hHSDFCU0EwOXJYb3hEOWhLS0FRWE9pMVZ5aXNiRlJnakMzU1FJd1FnZy9COXFsSHkyTUI0UDhwaEJDQ0NHRUdQeWFhOERXME5lakVQMk1vb0Jac2ROY2N3MmJ6WWJiTGZsb3Qwb3VxNFFRZnRxbkh5MlY5Q01oaEJCQ2lLR2h1VkxTamtSQXFnNkNsU2JxNit0bEZzeHRrQUNNRU1MSHBUb290M2lXalhxWU43SnZ4eU9FRUVJSUllNE16ZEhjMTBNUS9aaFpyOUhRMElEVDZVVFR0TDRlem9Ba0FSZ2hoSStESlczTDgrTEFwTys3c1FnaGhCQkNpRHRJV2cyTFRtaUF3K0hBYnJkTEFPWVdTUUJHQ09HamZmMFhTVDhTUWdnaGhCZzZXbHNRQ3hHSVNROHVsd3U3M1M1MVlHNlJCR0NFRUY1WEdxR28zck9zNm1CaFF0K09Sd2doaEJCQ0REejlaWGFFMVdhbnBLeXl3L0dVbGxmVDBDUnBWOTJoYVpxa0lOMEdDY0FJSWJ3T3Q1djlNak1XZ3RXK0c0c1FRZ2doaEJoNFNzb3ErZkZ2M3FIUjByVlcxazZuaTZwYTM4NUxyMzc0R2E5L2ZQQzJML0p6Qzh2NDZjdGJjRG9ERjQzOTM3OXU0OWpadkE2UDF6U05BeWZQWTdNN3ZOdHNkc2ROZndMZFg2UEZTbGFlcDlORmRWMGpiMnk5K2VPejJ1eFUxdFJ6K1VxNXovWUxsNjd5enZZakFZK3BiN1R3aDgxN0tLK3E2L1Rjb20vSTVaVVF3dXRZV2R2eXd2aStHNGNRUWdnaGhCaVlFa1lNUjYvVDhkbUo4OXkzZkpaM3U5UHBZdHZCTXpSYjdUVGI3RFJhckpSWDExTlJYWStxMS9Iejd6NkYyV1FFWU02VUZINzd6cWZZSFU2ZWVYQTUrY1hYZWZITkhUZTk3OUJnTS8veDk0OTNhN3hLSjNWdnlpcHEyTFR6R09ubkN2am1rMnR4T0YxODkrZXYzZlNjODZhbTh0ekRLMzIybFpSVjhydE51M254UjgvUjBOVE13Vk1YZVh6ZFloUkY0VGR2N0tDdTBZTEQ0Y1R1Y0dKek9HbTJldXFzNlBVNndrT0QrY1lUOXhBZk94eUFheFUxbkxsWXlHUDNMdks3YjZ2TndhbnNTNnlhbjBac1ZIaTNub3V1a3RrdnQwNENNRUlJQUpvY2NLNmliWDJ4cEI4SklZUVFRb2d1T0pWOWliOThzTis3N25LNTJYYndETnNQWlFBd1BEeVU3My94QWJZZE9NTzQ1SkZFUllReU1pYVNDYVBqaVFnTFpuaDRLSHBkVzNMR2xOUWt2dkxJS3Q3Y2RwaXlpbHJpb3NONWN2MlNUc2VRblgrRjdQeVNUdmNKck9OZ1FuenNjTDd3d0hMKzlONWVYbnh6SjMvMytOMzg0eGZXZTIvLzVhdGJXYk5vR2xQSGpmSnUyN1R6YUxkSFVGeFd5ZXpKWTBoSkdvSEpvQkljWkNJMDJFeFlTQkFoUWFaT2cwUTNja2x0bG41TkFqQkNDQUNPbGJZdGp3bUhxS0MrRzRzUVFnZ2hoQmc0cHFRbTh0MW4xcE9kZjRYWlUxSzgyK3NibThrcExHWCsxRlR2dGtmdldVRFN5T2dPei9YcjE3ZXpZUG80NWsxTkpXMWNFcnFXd016OGFlTTZIVU9qeGRwaEFPWklSaTVMWjAva2t3Tm4rUFJJcG5lNzNlRmt5NTRUZkxUdmxIZmJyTWxqZU9iQkZkNzF1V2xqcWFpdVovZXhjNVNXMXpCKzlFaWZjNCtJQ3ZmWkZ0UXlpNmU3SnFZa01HUGk2RnM2TnVkeUtlZGEwcHVhbW0wQTdFdlA1dlNGeTk1OVprNGN6ZGhSY2JkMGZ0RnpKQUFqaEFEZ2FMc0F6QUpKUHhKQ0NDR0VFRjFrTmhsUkZJVnRCOCtRRkJmRnRBbkpBSHl3NXdSRnBSWGNOVzlLbDg5VlZGckJwSlFFbWl4V25uOXgwMDMzajQwSzU1Ky8rSURQdGlhTGxYOTlhVE1QM0RVSGdCMkhNcmhXV2N2eXVaTkpiaGY4K2RQNys1Zy9MWlcwMUNRQXRoL0t3QkdnZnN1NlpUTlpPbnNpWVNGOSt3M2xwWkxyTkZxc2xGWFc0bkE0eWN3cEFxQytxWm1LYWs4bmpXYWJwNU5WWGFNRnU4TUpRRlorQ1ZIaG9SS0E2UWNrQUNPRXdLMUJlcnY2THd0R2RyeXZFRUlJSVlRUU4wcU9qMkhkMHBtY3pMN0V0QW5Kbk1xK1JIWitDZDk3N241Q2dzMVlXbVptZEZXUTJjaDNubG5QZTUrbVl6U29iRmd4eStmMlg3MituZFVMcGpLOUpkalRYbmwxUFZhYm5iQmdNd0NmdTNjUnYzM25VOFlreGpLdjNXd2N3Q2RnZFBoTVRvZmo2WW5naTl2dDV2VDV5MVJVZXdya25ybFFTSHhzSkFCWHIxZGpNZ1MrUEE4Tk5wTTBNcHBQRHB3aHI2Z01sOXVOeStYbWorL3RCZUR2bjE3SGtsa1RBVTg2MDMrOHZJVkg3MWxJWWx3VUFOLzUyVjl2ZSt5aVowZ0FSZ2pCdVFxd2VBTGtoQmhnY3NlelFvVVFRZ2doaFBEeGs5OXV4bUsxNDNhN1VSU0Y3Ly92bTk0dVNQL3Y3VjBBUEx4NkhnQVZOZlhvOWY3TmVJMEdsZWpJWWQ1MW5VNUhmT3h3ekNZRFpxUEJXNEMybFY2bkl5SXNPR0NoMmV0VnRjUkZSM2hycDB3ZW04akdOZk1aZDhNTUVJZlRpYXJYZC9pNC91Mmx6ZDRPU091V3pmUUdPVzZWMjYyeEx6MGJnSEhKSTlsLzRqeUxab3dIWU8veExENDVZTWRzTW1Kc0Y0aHBzbGhKSFJYSHQ1OWV4emVmWEF2QXZ1Tlo3RHlTeVgvOXd4Tis5OUhhZ2NtZ2R2eTRSTitSQUl3UXdpLzlxT3Rsdm9RUVFnZ2h4RkQzNUgxTGNMbmJpdGtXbDFVU0hoWk1lR2l3ZDF0RW1HZjU1WGYzQkR6SDJLUVIvTk56OXdlODdlalpYRTVrRmZoc2EwMnZDZVRLOVdwR3hrVDZiRnV6YUpyUHVzdmx4dTNXZklJZE43cHIvaFNjVGhkYjlweWcyV3Fub2FtWjRySktuMzFLeTJ1OHRXZkNRNE85bllzQ1VWVTkzM2xtdmQvMjkzZW44L1Q5eTloekxJdEpLUW1zV3piVGU5c3ZYdGxLWEhSRWgyTzhrYTNsZVRIZllpMGEwYnNrQUNPRTRPQ1Z0bVZKUHhKQ0NDR0VFTjF4WTIyUk43WWVaTVhjeWN4TkcrdmQxcHFDOVAwdlBVQkM3SEFLU3l2NHhTdGIrZW0zUDhld2tLQk9PLzNNbVRLV1I5Y3U5Tm4yMDkrLzMrSCtSb1BLMktRUlB0c3FhK3B4dHdzU1dheWU4VFRiN0pSWGVWS0NiSFlITHJlYjhxbzZ3c09DV1RwN0VnQmJQenNOUUVISmRYNzN6cWMrNTkxN1BJdTl4N01BVC90cFRkTnV1VTF6UW13a1JhVnRiVWtkRGllRlY4dFpNWGR5aDhlNFc5S1JXdFhXTndHZTU4RFJMa2psMWpRY0RpZXFxdTlXVnlYUnN5UUFJOFFRZDZVQnJsczh5em9GNWtrQVJvaWh5MXFMWnFrRVJ6T0tUZ0ZuOS9MMVJlL1M5RWJRTkRSRE1KbzVDc1VjanFJbzhrRmFpQ0htYkRtY3JmRDgyNU1VNEg5dU1jUG1aRllCT3c2ZjlhNVgxVFd5ODBnbWh6TnlBUWdQRGVMcERjc0FDRGFiTUJoVWI5dHBnNnJIME1rc0ZBQkZBVjAzZnRmZHY5SlRmTGUxU0MzQWYvN2hBMitIb1BaZS8vaWczN2FzdkJLKytQQks1dDVRTDJiNmhHUmUrdkVYdmV0Zi83OS80c24xUzFnOGMwTExPQlZlZUcyYlQwQ2svWU53T2wxOC8zL2Y5Rzc2NStmdUp6SThGSmZialFKTUdCUFBLeDk4aHRQcFFsWDFuTXNyUnNQVFphb2p4elB6ZWZYRHoveTIvOE4vditxei91N09ZN3k3OHhnLytQS0RKTWZIZEhnKzBic2tBQ1BFRU5jKy9XaEt0S2NHakJCaUNLb3BRTE0xb0dndDNSOENmSFlVZlV0eGVUcGJLTFk2M0xZR1hFMGhhT0dqVVZYVjI2WlZDREY0TlRyZzUrbHcrS3BuZlZvL3VvWWVuUkREK3VWdFJYTGYzbjZFdE5RazBzWjV1Z3NaRGFwM3hrbHdrS25iNXorUlZjQ1pDNFUrMnpwTFFRcmsrYTg5Z3R2ZDlzZHQvNG56N0RxU2lkbGs0QWRmZXRDdlprcG9Td0hmOWdJRnZSVkY4ZmtkYkRTb0FjZG10enN3bXd4ODdiRTFORFJaZWZITkhiaGJac3BZYlo3YUw4bngwV2lheHNuc0FoWk1IOCsrOVBQTW1qU20wM1NpYWVOSDhhT3ZQT1JkLzkybTNWVFZOakI3U2dwckYwLzMyNzg3NlV5aTUwa0FSb2doN3JoMFB4SkNWR1NEMHlyMW53WVFIVzRVUndPT3FnczBEMHZGYkRhajc2U1FwQkJpWUd0MHdKTmJQY3RmbXdFYngvZlNIWlhkZkpkQW9pT0gwV2l4a242dWdJMXI1ck5sZHpvSnNaSFVOell6Tm1rRUNTT0drNVZYaktycUNUWjN2emJKd3VuamVmcitaVDdiZnZqQ1c5MDZSM2hZV3owYVRkTTRtMVBFeW5sVE9IM2hNdWZ5aWxtMVlHcTN4eFZJU0pESjJ4TGFabmRnTW5xKzNiUTduSVFFbVVtT2o2R21ydEc3ZjVQRml0dXRFV3cyWWpZWldUaGpQTnNQWm1BMHFPUVhYK1A1cjIzczhMN3FHeTFjdkZ4S1hIUUVvMFpHVTFCOGphcmFCdVpNU2VGY1hnbFByRnRNU0lCQWt1Zzc4bldKRUVPWTFRV1piV21tTElqdnU3RUlJZnBJZFFHYTA5clhveEMzUUZIQWdCT3Rwb0RHeGtaY0xsZGZEMGtJMFV0K251NzU5eGNyZXpINGNwdTJIOHlndUt6U3B3RHQyWnhDL3ZUK1hweE9GNFZYS3hnMU1yckxNL2FjVGhjTlRjMDRuQzRhTFZZS2lxK1JuVi9DcWV4TEhENlRnOVh1SUNPbmlDMjcwNm1xYmVqV1dIY2ZQVWQ1ZFIwcjUwMWg5WUtwZkxUdkZLWGwxVjA2TnErbzh5alY4UEJRYWxycXNIeDZKSlAvL2VzbkFOVFVOeEVXNGg4TXVWWlpDMERNY0U4SHFQdVd6YVRCWXVVUG0vZHl6K0xwUHNXRWJYWUhXWG5GWkJkY29iYStpZS85NGcxZStXQS9OZlZOT0owdTN0cCtoQkZSNFR6ejRBcUN6VWJlM0hhNFM0OUozRGt5QTBhSUllelVOV2l0UlJabGh1UmhuZTh2aEJoa21xdlI3UFV5ODJVQVV3Q3o0cUN5cGd5RFlSUm1zMW5Ta1lRWVpQSnJQV2xIWDVzQnFmMDBlNlNrckpLek9VWGVOc210SGwrM21IOTdhVE9mSHMza1hGNEpFOGQwL2R1Ky9TZk9zM25YTWNDVDVwTlRXRXFReVROTEpNaHN4TzV3VWxQZmhOR2dkcXZsOHNWTFYvbHczMG51WFRxVG1PSER1R3YrRkU1bUYvRFMyN3Y0OWxQcnZJR1FHOW5zRHQ3YWRwalBUcHpuK2E5dDlHdUwzU28rSnBMcXVrYWFMRllhTEZadlFkN3JWWFVCMDMreUM2NFFHeFh1VFROeXVkd0VtNDFZbW0xRURndngyZmVuTDIveEZnaGVOR004YWVPU21EdzJFWlBSd09zZkgrVHE5V3IrNGZQM29hcDZIbCszbUpmZTNrVmNkQVFiVnN6dTh2TWplcGNFWUlRWXdrNWNhMXRlbXRSMzR4QkM5SkhtS2hSTmlyME1kS29PZ2hVTDlmWDFHQXdHQ2NBSU1jaTAxbnpwcnpOZkFEN2NkNUt4U1NPWWt1cjVRTm5hQXlnNmNoaGYzSGdYcWw3UGgzdFA4c1dIVjNiNW5FdG1UV0QyNURFRW1ZMllqQWEvMmlzL2ZPRXRWczZkN0MyVTYzWnJOLzM5ZC9yOFpmNjhaUi9qazBleWJxbW4xYk5PcCtOTEcrL2lGNjlzNVQvLytBSFBQTENjYVJPU3ZjZFliWGFhbW0xOGN1QU1lcjJPQjFmTjdiU095dmpSSTFFVWhmU3NBdW9hTE41VzNMbEZaYXljTjhWblgwM1RPSlY5aWJTVzV5MHJyNWhYUHp4QVJGZ3dxeGFrOGRhMnc1UmNxMkxqbXZrRW1ZMDh0bllodzBLQ1NCb1o3VDJIMiszbXJ4OGQ0R2hHTGh0V3pHYjhhRTlOZ1drVGtsbXphQnFmZkhhYWl1cDZubHkveEpzT0pmcU9CR0NFR01LT1htMWJuaS8xWDRRWWNqUkhzOHgrR1NUTWVvM3JEUTJFaDRlanF1cmc3b3drM2JyRUhkQ2Z1bzVkYjRMWTRKdnYxNWVlV3IrVWlwcDZ6aGRjd1dxelUxbFQ3eTIybTVhYXhILy82VU5tVFI1RGJGUjRsODlwYnBudDBwRnA0MGZoY0xvNGRQb2lBSWZQNUJBVkVScHczNlptRys5L2ZKRDBjL21ralV2aXEzK3oyaWRWS2pweUdOOTlkZ08vZm4wN0w3Mjlpd2xqNHZuNjUrN0daRFNRZmk0ZmdER0pzVHp6d1BLYlBvWmhvY0hNVFJ2THV6dVBvbW13YnRsTUxsOHBwNks2bnNsamZic1paVndzNG5wVkhSdFd6T2JsZDNkeit2eGxwazlJNXRtSFZtQTJHUmtlSHNwN254NG40Mkloajl3OW53WFRmYU53MXl0citmT1cvUlNWVnJCMnlRenVhMWNJR1dEam12bUFKeFhxZk1FVjdscyt5eThJSk80c0NjQUlNVVFWMVVOVlM5a0hreDVteFBidGVJUVFmV0F3WDZRUE1ScmdjRGl3MisyWVRLYkJHNENwS1FEcDFpWHVnQnU3anJtYlFuRDNVZGV4YTAwUUYzTHovZnBTeExBUTdBNG56Nys0Q1lEaytCaW1qaHNGUUtQRjZrMko2VW1mVzdlWVN5WFgrZG1mUDBKUkZHS0dEL01HSEc2a0tBclhLbXZadUdZK3F4ZE9EZmc3TWlvaWpQL3oxWWY1YVA4cFFvSk0zdGtpUzJaTnhHcHpzSExlRkw5MjJZcWlCUHdpNDRuN0ZtT3gycmg4cFp6NVUxT3BhN1NRT2lyT2IrYU1UcWN3YzlJWWpBYVY4d1ZYZU9LK3hTeWJNOWw3KzZvRlV4bVRFTXZiMjQrUU9DTEs3MzUySGNta3RMeWFwellzWmNtc3dEM0VONjZaVC9MSWFON2Vmb1NRVytoQUpYcVdvclVtcFFraGhwVE51ZkM3RE0veW9uajR5WksrSFk4UW9nK1VuZXJyRVlnZWRLN1NTRnhjSEpHUmthaHE3My9IdG1vVGhLcnc0Y085ZmxjZUxkMjZoT2dMbWdZT1JjWFJCMTNIL25HZjU5OWZkajE3NTliMXdOOEZUZFA2WlJDNHI4ZlZ2aU5TZTNhSEU2TkJwZGxxSjZpYkhhS2NUaGRWdFEyTTZFSnJhWWZENlJkQXVoV1pGUWFpbzZPSmlZbkJZSkNVcHU2U0pHRWhocWowZGdYYzUwbjZrUkJDREhpYXB1RjBPaG1VMzYzVkZFandSZlFwUlFHRDVrU3J1U1JkeDI2aVB3WmZvTy9IMVZIOUZXTkxVS1M3d1JjQVZkVjNLZmdDOUVqd1JkdytDY0FJTVFScCtMYWZuaS90cDRVUVF2Ulh6VFZnNjE2TFdTRjZnNktBV2JIVFhITU5tODJHMnkwNWNFS0k3cEVBakJCRDBQbEtjTFo4WmtnTWhaaWd2aDJQRUVLSW5qRW9aNzgwVjRJbXN3MUUvK0RwT3RaRWZYMjl6SUlSUW5TYkJHQ0VHSUpPWG05Ym5oM1hkK01RUWdnaGJrWnpOUGYxRUlUd1lkWnJORFEwRE1xVVAwM1gvVFFZTVhUWW5KNS8renFkYXlDVEFJd1FROUNwYTIzTGM2WCtpeEJDaVA1TVB1aUxmcVo5MTdIQkZvRHhQRG9oQXBOWHgrMlRBSXdRUTR6VkNlZXJQTXM2QldiRTlPMTRoQkJDaU02MHRnTVdvcjh3NmNIbGNtRzMyd2RkSFJoTmxieDAwVEdMM2ROSlNxL1h5eXlZV3lRQkdDR0dtQlB0WnI5TWpRYXpGRVFYUWdnaGhPaVd3ZHAxVEF1S3hzMmRhN0V0Qmc2SEd5cWJGWFE2SFFhRFFRSXd0MGdDTUVJTU1hZWsvb3NRUWdneFlMaGNnMnVHeFoxZ3N6dW9xV3YwQmtjRzJ5eVYzcVFMaXNDbGhraXFpZkNoQVhWV2FITG9VRlVWbzlHSVRpZWhoRnNoejVvUVE4eXgwcmJsdVJLQUVVTDBjK1ZWZFpSVjFQaHNxNmxyNUdSV0FYVU5saDY3bit1VnRYeDZKTFBieDduZGJvcEtLem9jUzFWdEExZXZWM3ZYYStvYUtTbXJ2T1Z4aXFHbHBxNlJIN3p3SmhjdlhlMXduOHljSXI3MUgzK2hvZW5XaWhVWEZGL2puMy81QnRjcmF6dmRyOUZpSlN1dkdJRHF1a2JlMkhyd3ByTS9yRFk3bFRYMVhMNVM3ck85dHI2Sm1yckdidjg0blYzck9uVGtUQTQvZU9FdDdBNG45WTBXZnZ5YlRYeDZKTFBIWjZzTXR0a3ZyYlR3WkJ5YVRKRVdiU3cyS0s1VFVGV1YwTkJRREFaRFh3OXB3SkozbGhCRHlOVkdxR3o1ZkJaaWdIR1JmVHNlSVlTNG1lMkhNamlha2NzUHZ2d2d5Zkdlb2xWSE1uTDVlUDhwdnZua1dzTERnbnZrZmpidFBFcDIvaFgwZWgxM3pVL3I4bkVXcTUzLy9NTUgzTDl5RHV1V3pmUzcvZjNkNldUbmwvREM5NThCWU52Qk14dzhkWkhmL2N1WGUyVGM0dWJPWExqTTd6ZnREbmpiejc3ekpNTkNlK1kxMU9wb1JpNXZiVHQ4UzhjK3ZtNHhDMmVNOTY1SGhvY1NPU3lVai9hZlltSktRc0JqM0pxRzNSRTRGYWF1d2NLMmcyZjh0cHVOQmg1YVBRK0FVK2N2b3lnS3NWSGhuWTZ0cEt5UzMyM2F6WXMvZW82R3BtWU9ucnJJNCtzV295Z0t2M2xqQjNXTkZod09KM2FIRTV2RFNiUFZVNkJXcjljUkhock1ONTY0aC9qWTRRRDgzOSs5aDhVYXVMYVBwbWtkcGpaOCs2bDdPM3dlT2hJV0VzVHlPWlBZc2llZGk1ZEwrZHBqYTFCVlNiSHBpS0o0THJLYncxT3hWeGRnMWpsUTVTdjdJY3ZwOXN4OEthcnoxSDBKQ1FraElpSUNWVlVsQmVrV1NRQkdpQ0drZmZlaitkTDlTQWpSQTdMeVNrZy9sMy9iNTNuMm9SVitIK2JjYmpkbmM0cUlqZ3p6Qmw4QVRwMi9SRmhJRUpPNmVTSFdtUzg4c0p4Ly8vMzdiTjUxakpURVdFWW54UGJZdVVYZnNqVGJBRmcyWjlXdllPSUFBQ0FBU1VSQlZCSWhRU2FmMjB6R252OFcxK1Yyb3lnS3p6NjBvbHZIL1dYTGZsd0JVbVh1V1R5ZGw5L2RUVWxaSlVram83dDFUcmZiVGFQRjZyUHRlbFVkTlhXTlBMUjZIbTYzbTlNWExqTi9hdXB0WFV3VmwxVXllL0lZVXBKR1lES29CQWVaQ0EwMkV4WVNSRWlReWUvY3YvamU1d09lNThESkMrdzVkbzUvKzhhanR6eVdHeW1Ld3QyTHA1TVVGOFhscXhVU2ZPa0NuVTZIeVdTaUlUU0oydW95d3ZRMnpIbzNLSjRDeEdKd3M3a1UwRFFzRHFpd2VOS09EQWFWb0tBZ2hnOGZqc2xra3ZTajJ5QUJHQ0dHa0pQdEFqQnpKUDFJQ05FRHlpcHFlaVFBODh5RHkvMHUwaTVjdW9xbDJjYUt1Wk85Mnk2VlhLZTB2SWFGTThiN1hWZ0dZaklhTUJrTkZKVldjS0dUTkE2QU1RbXg1QlZmNDF4ZUNSY3Zsd2JjeDZEcVdiVmdhaGNla2VndldtZGFyRnM2azRoaElYZmtQbFc5amhrVFIvdHM2MnhtUitzeHJhdzJPNlhsbnRTNzhOQWdudHF3RklmVHhhV1M2K2gwU3NBQVlXWnVNY0htdGdDVG9zRE1TV1A0OGlPcmZQYjc5RWdtT3c1bEFKNzNXRzE5RTN1T1o3RXZQVHZndURhdW1jL3lkdS9Camt4TVNmQjd6SUg4MjB1Yi9kSUtiL1MzLy9hSERtLzc1cE5yR1JFVnprOSsrMTZIKzdRR3N2N3BmMTczdTYzMXNVOFlFOC9mUFg3UFRjYzdWS21xU2xoWUdBYURnYnE2T3E0MU51SjBPbkc3M1lNMjlVcjRVaFJQd2QzZ1lFL2FVWGg0T0dhekdWV1ZFTUx0a0dkUGlDSENyY0hwZGdWNDU4a01HQ0ZFRDFpemFCcHJGazNyOFBZL3Y3K1A5SFA1UFArMWpkNzBnNjQ2ZU9vaUFJdG5UdkJ1MjNzOEMvQ2tlUnpOeUwzcE9lNVpQSjJIVnM4anYvZ2FIK3c1MGFYNy9lU3oweDNlWmpZWldMVmdLbWN1WE9ac1RwRzNKc1daQzVjcHI2NWp4c1RSRkpkVmV1dHhGSlZXQkR6UEcxc1ArcXd2bVRYUlo1YVA2RGtXcTJjR1RQQU5zMTk2Mjc3aldZU0hoVEJyOGhnQTN0bCtCRVZSZU96ZVJUNzcvZXExYlg1cGI1ZXZsUE9yMTdjSFBLK3E2bm54UjgvNWJYLzk0NE1COWh2VDZSZy9PM0dlNVBnWVZpOW91MytueTgyckgzN0dYZlBUR0pNUXc2aHV6cnJwaWhWekp3ZE0yVHVha2N1aE16bjgwN01iL0c1cmFyYnhieTl0Qmp4cFJjODl2TExEODJmbGxYRG85RVdlM3JBVWd5SHc1VTVZc1BrV1J6OTBxS3BLY0hBd1JxT1JpSWdJN0hZN0RvY0RsOHNsUVpoQnJyWFZ0TUZnd0dnMFlqQVlVRlZWWnI3MEFBbkFDREZFWkZlQnRhVjJYVndJUk56Wno2RkNDTkV0dGZWTlpPWVdNUzU1SkZFUllZQm50czJwODVjWmx6eVNaYk1uY2lLcmdNemNZcDdlc0JSakJ4ZFpJMk44aTExOTU1bjFmaGVVVmJVTlZGVFgzN1MyeEcvZjNrVmhTMENscnNIQ2xldlYzdTRxZFkwV05DQWxjUVJuYzRxb3FLNEh3T2x5QlJ6YjhVemZXVU9UVWhJa0FOTkxtcHB0NkhSS2g2K1IzdlQyOXNOTUhwdUFUcWZqK0xsOG5yaHZDZi96bDQ5NWVQVThVcEpHVUZSYVFVNWhLWisvZjVuUGNaUEdKZ2FzRTlUWkxKcnUxck9wcUs3blhGNEpZNU5HTUhkcXFuZjd0WlppdkxNbmoySHNLTi9wc202M205UG5MMU5SWFFmQW1RdUZ4TWQ2M21OWHIxZGo2dUE1RGcwMis2UlBtWXdHVG1WZll0dkJETysyR1JPVFNZcUxScWNvMURaWStNMGJPN3kzaFlXWStjY3ZyUGM1ZnNiRTBkanNEdExQNWJOMDlpU2YrNnVwYXdSZ1RHSXMwWkhEZkc3THppOWg4dGhFcVYvUlJhMHRoMVZWeFd3Mm8ybWFCRitHQ0VWUi9IN0U3Wk1BakJCRFJQdjZMOVBsTTc0UW9wL2JsNTZOMjYwUkd0d1dMZjVnendrMFRlTnY3bG5BcUpIUlhMbGVUV1p1TVRNbmplbnk3QWFqUWZXcis3SGowRm5TeitYenpTZlhNaVUxcWNOajIzL3p0MkxlRkZiTW0wS2p4Y3AzZi80YUsrWk84WDZqdjJ4TzI4WGdIemJ2SVR1L3hPOWN2LzdoczEwYXI3aDlsbVliWnBPUnF0b0dWTDJlc0JEekhma1dkL25jeVJ3OGZaRVA5NTRrS1M0S2s5SEE3TWxqeUMrK3hsdmJEdlBEcnp6RW5tTlp6SjZjUW1SNHFOL3hSek55cWF4dFlNT0syUURVTjFyNDE1YzI4K1dOZHpGcGJPSnRqMi9id1RPb2VoMVh5NnQ5dGxmV05BQjRBNS90dWQyYU4xVnBYUEpJOXA4NHo2S1dvc0Y3ajJmeHlRRTdacFBSSjlqVlpMR1NPaXFPYnorOURvQXZQTENNMEdBemtjTkNXZFJ1ZHB0ZXArTkl5NnkycExnby92MWJqM2x2VXhRRnZVN0hQMzVoUFFteGJVSFZyTHdTM3RoNmlQTHFlamF1bWU4MzNsMUhNbm5pdmlYZTlVT25ML0w2eHdlNWIva3M3L01xYms0dXZvWG9PUktBRVdLSWFGLy9aYnJVbGhSQzlHT05GcXRmUFlyTW5DTE81aFF4YS9LWVcwcUptREE2bnNmV0xtVDREUmU2cGVYVm5NZ3FJQ1ZwUktmQkYvQ2tUYlNtazRpQncySzFZMm0yOGFOZnZRMTRVbk9takUxazQ1cjVOKzM4Y3p0ME9oMlByVjNFQzY5dEl5b2lsR1d6SjZIVDZiaC94V3grL09JbVB0aHpncFBaQlh6L1N3OEdQTDdaWnVmUTZZdmVRRUZSYVNXV1psdTN4L3pERjk3eXFaZmtjcnN4R3cxY0tybk9JM2N2NEsxdGh5a3RyL2FtQ0Y2K1drNUlrQ2xnaHpGVjFmT2RaOWI3Ylg5L2R6cFAzNytNUGNleW1KU1M0Sk5lOUl0WHRoSVhIZUZkYjYxZnMvdm9PVDdhZDlLN2ZkYmtNYVFram1oNXJCWDg4dFZQdkxjTkN3M2kzNy8xT2NhUDlzMmZuajBsaFlLUzYzeDZKSk5oSVVGKzZaQ0h6K1N3YW40YUk2SWpPSEV1bnplMkhtTHkyRVRXTHA1Kzh5ZE9DQ0Y2Z1FSZ2hCZ0NyRTY0Mk80TExxbi9Ja1QvVTJ1REJydm5wOWtKZGhmWVhKNS92VDl1MyswT045aWN2dHNkcmN2dHRyZit0S1loQXVnVTJMV2s0L0gwcFIySE1yQTduTjUxbTkzQkc1OGN3bVEwOERkM0wvRGIzMksxNFE0d0pWN1Y2ekNiakFBa3hrV1JHQmZsdDgrSGUwK2lhUm9QclpwNzAzRk5tNURjNmUwT2g1UDZwdWFBTXdmdWhPL2tUa083ZUdkVEF5eHVlRFZ3N2RZZW9RQ2Y3MTdwSUQvTDUwNW0zdFN4R0ZTVitxWm1zdktLT1p0VFJIN3hOWDcwMVlmOWduSTlhY0tZZUtaUFNPWnNUaEZMWm5sbWU0UUVtOW13ZkJidjdEaksrTkVqT3d3b2poc1Z4NllkUjczQmtlS3lTcUlqdzRpS0NLUEpZdlcrUjVwYXVqelZOVmh3dVR3cGNZcWllQXNPMit3TzVxYU45UVlQVDUrL1RNYkZRcjc1NUZxaUlzTFljU2lEN1B3cjNnQk1RY2wxeG82S3U2VVpEd214a1Q1MWp4d09KNFZYeTMwS2FiZGF2WEFxcXhmNkZyU3VxV3NrUGphUzBRbXhYWjRsOXNqZDg3bGVWY2ZXejA0emYxcXFUeHBXZEVRWXIzMThrQVhUeC9IRzFrTk1uNURNbHpiZTFTT2RrT3BzY0xvUTh2UEFxa0Z2dnZNS2FtRjRVQy9lZ1JEaWpwRUFqQkJEUUVhN0dwQWpwZjZMRUwzQ3JVR2pBeHBiZ2lpTmpyYUFTdXRQNDQzcmpyYUFpL0FvTGE5bTcvRXN4aWFOOE5haU1Ca05MSjAxa1pCZ2M4QlVqZi96NjNjQ25pdHRYQkxmZUdJdHVZV2xaRndzOHJ2ZDZYSnhOcWVJSUxPUk14Y0tPWE9oc0V0ak5Kc00zTDl5anMrMjdQd1NQanQ1bm1XekorSFdOSnBiT3UrVVhLc0tlSTVOTzQ1NmwwT0RUYXhiTnF0TDk5MFp0NHM3bWlhZ0FKb0xYdXZGQUl4T2djL2ZacUJ3K2cyQnM1WHpwckR0d0drKzJuZUszVWZQOGVqYWhiZDNCNTNRTkkyYStpWTBUU092NkJxenA2UUFlT3NOeFE3dmVEWkxZbHdVWnBPQjNNSXk0bU9IVTFoYXdZVFI4UUM4dWUwd3A3SXYrZXovMDVlM2VKY1ZSZUczejMvSnV4NFhIZUdkNFJVWEhjSGN0TEhlMmloVHg0L2krTGw4MWl5YVJrTlRNN21GcFR3U0lOQ0pvdUIwdXZqKy83N3AzZlRQejkxUFpIaW9wL1Uybm9EVEt4OThodFBwUWxYMW5Nc3JSZ09tcEhwU3BnNmV1c0M3TzQ5MThka0xMQ29pakgvNStpUGVkWjFPeDVjMjNrVlZiUVBEUW9PcHJLa25NN2NZZ0NmdVc4SUxyMjBqdi9nYXkrWk00dkYxaTN2c1BlSnd3N1VtT044QWpTN1Azd0FoaExnWkNjQUlNUVJrbExjdFMvcVJFTjNYN0lTcmpWRFc2UG5BWGRyeWI0MjFMWkRTNU9qclVRNE9tM1ljUmRQZ3NYc1g4YXZYdG5tM3IrK2tYc09UNjVjRUxMQWFPY3dUckNtcnFPWFE2WXQrdDlzZFRoUkZ3ZVZ5Qjd6ZHJXazRuUzcwZWgzNmRqVkRob1VHY2YvS09WaGJVa1NnWmRaQTBnalN4aVh4MjNjK3BiYSt5YnUvMldUd08zZHJOeWVBNk1pd0hnbkEvTytrVEtLam80bUppY0ZnOEwvUG5yWnFFNFFhNE1PSGUvbU95bnIrbEN2bVR1R2pmYWNvdlVrNzVOdVZmaTZmNjFXMXpFMGJ5NVk5NlV5ZmtJeXE2dG04NnhqUmtXRWN5Y2hoMVlJMHYyTFI0QW1pcENTT0lLOGxlSkJYVk1hVDY1ZDZiNStVa3NCVEc1YjZIWmVaVyt3VDRMdFJWRVNZenl5dGVWTlRPWER5QW5sRlpSU1VYUGR1dTVIZDdzQnNNdkMxeDliUTBHVGx4VGQzZUdlZVdXMmUyaS9KOGRGb21zYko3QUlXVEIvUHZ2VHp6Sm8weGpzVGJjNlVzZDRnVWlBdnZyV1RTU2tKckxxaEsxUjdlcjEvL1o0Z3M1RmhvVUc4dGUwd0IwOWR3TjBTRFJtZEVNUHFoVlA1OUVnbVNYRlJQUnFnakE2Q3p5ZkJkMktndDk5dS83aXZkODh2aExoekpBQWp4QkJ3VmdJd1F0elV0YWEyNEVwWmt5ZlkwdnB2dmIzMzd6L1VBR0ZHejArd0FZeDZNT3JBcEc5WmJ2ZGphcm5OYjV1KzdUaS9iWG9JdnZHdmZpOWMyTjZ1K05qaEpJMk03bGFkbDltVFV6b3R3cnQ4N21TVzM1QUNjZURrQmQ3ODVCRDNMcDNoTjV1bDFaYmQ2ZXc4ZkphdmYrNXV2L293aDA1ZjVMMVBqM3RudXF5Y044WGJYdmkvL3VFSjczNGRGZUVOMU9GRzNEazJ1eWRpMmxIWG5wNWd0ZG5ac3VjRTk2K2N3OXkwc2Z5Zlg3L0QzdU5aaklnS0o2ZXdqT2YvZGlPdmZYeVF6YnVPODgwbjF3WThSK3FvRVJ3OW0wZFJhU1ZXbTRNSjdXcWdHQTFxd0hTMzBDNFVwSGE1M041QVJ1cW9PRVlueFBET2pxTlUxdFF6ZjlvNFFnTzBhTFk3bklRRW1VbU9qL0YyR1FKUGtWMjNXeVBZYk1Sc01ySnd4bmkySDh6QWFGREpMNzdHODEvYjZOMDN5R3dreUd6azZ2VnFtbTIrdjFnMVRhT3lwcDZ3NExIVXQ3Unh2OUhJNkFoQ2JoaGJrOFhLcDBmUGVZT2FkeSthanRHZ2V1dkxQTFJxTG1VVk5ieXg5UkFPcDh1djViY1FRdHhKRW9BUllwQ3pPaUd2M1JkOGMrTTYzbGVJd2F6SjRSOWNLVzJaMVZKdUFWY1BUQjgzcXhEV0xwRFMvaWZVQ01OYS9yM3h0aENESjUxRHdEMkxweFBTeFk1R3Q2cSswY0w3dTQ4elBEeVVlNWZNNkhDZnowNmVaMFJVT0pNRGRKd3BxNmdoT2lLTVZRdW04c29IK3drTGtRSU4vVlZEVTdQUC80K21hWHk4L3hUZ1NiL3BMZS92VGljMDJNeUt1WlBSNlhTc1h6NkxwbVliYjI0N3pMMUxaaEFiRmM3RHErZngzMy82a0t5ODRvRG51R3QrR25jdm1zN3VZK2NZR1JQSnNOQmdtdG9WMU8wdXA5UEY0VE01N0RpVXdiLyszZDk0TzRKdFhET2ZYN3l5RllPcTUrSFY4d0llVzFQZlJGaUlmMkNtTlZVd1pyZ25wZW0rWlRNNWtWWEFIemJ2NVo3RjB3UE83bm56azBOY0xhLzJCbnFhclhac0RpZkR3ME01bHBuSGdWTVhxRzlzSmpxeUxjQlVXZFBBM3o2Mmhoa1RSd09lLzlkUGoyVHkyY2tMT0YwdWxzNmF5SDNMWnhFV0VzUytkalBNV2xPVVhueHpKNXQySEtXeXBvRUhWODN0azdia1FnZ2h2M21FR09UYXB4OUovUmN4Vk9UWHdxVmFLS3hyVzY2MTNkNDVSNGJBeUZDSUQvVXN4NFY0cHFDSG1UeEJsMGovNnhKeEN3SjFYdWxwYjI4L2d0WG1ZSFI4RERYMVRYNWRaVFJONC9XdGg3RGFISHhwNDhLQWFRdHJsOHpna2JzWGVBdWdpdjdyeDc5NWh5bXBTY1RIUkdKM09NbktMK0hxOVdvbXBTUjRXeWdEbk1zdDVucFZuVjloMkZ2aDFqUWFtcXc4ZnU4aWI4dnJOWXVtY1R3ekQ3UFJ3RDB0WFhqR0pNYXlldUZVVkwxL1VWaVh5MDFWYlNOWHk2czVucGxQWGFPRjcvenNyMFJIRHZNSlRIU0Z5KzFKcy92a3M5UFUxRGN4WjBxS04wMm52dEhDbGowblVCUUZoOVBGOW9NWlBITDNmTDlXM2RlcjZueTZHYlhLTHJoQ2JGUzROODNJNVhJVGJEWmlhYllSMlZJSU9KQkZNeVo0Nisvc09KUkJ4c1ZDYjBlb3pKd2kvdmplWHY3OVc1OERQTVY4di9rZmYvRWVXMUpXeWMvKy9CRU9wNHZaVTFKNGFOVmNiMDJiUU13bUk5OSs2bDcrOVA0KzloN1A0bXhPRVUrdVh4SXd1Q3FFRUwxSkFqQkNESEx0Qy9ET2tQUWpNY2hVTmNPbE9rK0E1Vkt0WjdtNC90Wm1zMFNZMmdWWFd2NXREYnBFQjNtS2dZcitxWDFSMFBZTXFwNWZmTy96ZnR2dldUd2RuYUp3K3NKbG5uOXhFMVBIajJMVi9EUW1waVNnYVJwdmJ6OUNaazRSeStaTUltMWM0TmJVSGMxNDJYbjRMTloycVJXbDVZRnJqSHk0OTRUUGVseDBCUE9ualF1NHI3Zzk4NmVOSXl1dmhMTTVSU2g0bnV1L3VXY0JLK2ROOFFreWxGYlVzR1YzT21VVk5UeTVmb2xmQUtJN2RJckNWeDlkSFhBc015YU85dW5DMDFyd3R2MnZyUk5aQmJ6eXdYNWNMamM2blVMaWlDaG1UeDVEY253TUtZbXhmSExnVEpmR1liWFpzVmp0ZkxUdkpHNjNSdHE0SlA3dThYdElqSXRDMHpTT1orYXhhY2RSbkM0M2YvZjQzWlNXMS9EKzduVHlpNi94Mk5xRmpCM1ZObTAydDZpTWxmT20rSnhmMHpST1pWOGlyU1ZGTHl1dm1GYy9QRUJFV0RDckZxVHgxcmJEbEZ5cll1T2ErUVNaalYxOSttNHFNUzZLZVZOVFdUcDdvcmV0ZFhzT3A2ZmxXL3ZncWNHZzh0VkhWN012UFpzdHU5TkpQNWN2QVJnaHhCMG5BUmdoQmptcC95SUdBNGZiTTV2bFVwMm5IV2Ryd0tVN3RWbk1lcytzbFpHaG5uL2pROXZXUjRaNDZxV0lnV25WZ2pRTXF2OUhHbDBIVWJQaytCaSs5TWdxcW1vYjJIMzBISWZQNUhBdXQ1ajQyRWdpd2tJNFgzQ0Z0SEZKUEhwUDk3dmo3RDU2am9ZYjZsY0VLc0s3L1dDR3ozcmF1Q1FKd1BTU3g5Y3Q3dEorOXl5ZXpyQ1FJUDc2MFFIcW01cjV5aU9yTVBSQ21rcHIycytsa3VzVWxsWmdNcWhVMWpaZ2FiWjVVM0xHSk1UdzhPcDVqRW1JSlNrdUt1QTRNbk9MK2NaUC8reTMzZTEyZTVjTFNxNmphUm9waVNONGVQVTh4bzZLUTlNME1pNFdzdTNBR1lyTEtrbEpHc0d6RDY0Z1p2Z3cwc2FOSW1IRWNGNzcrQ0EvLzh2SGpCODlrdlhMWjJOUTlWUlUxL3NGTERJdUZuRzlxbzROSzJiejhydTdPWDMrTXRNbkpQUHNReXN3bTR3TUR3L2x2VStQazNHeGtFZnVucytDNmVOdkhHNm5DcStXVTNLdGlwcVdvdGF0YVVPS292RDAvY3Q4OXQxeEtBTzlUb2VtYWV4Tnp5WWt5T1NYWnFRb0NuZk5UeU10TmNuYnBsdmNoTFVXelZJSmptWVVuUUpPbWZVbjdpeE5id1JOUXpNRW81bWpVTXpoS0lweVI3dis5U1FKd0FneGlOMVkvMldPMUg4UkEwQzV4WGRXeStVNktHbm9lb3RQQlVnSWhaU0l0cCt4RVRDaTl6TmJSQjlaczNCYXAwVjRPeElWRWNaajl5N2l2dVd6ZU9udFhWd3F1ZTZkc1pJVUY0WE43dkNacWRBVlAvMzI1OUMwdGhmckt4L3M1OEtscTM3Ny9lb0h6L2lzNndib0I4bkJadUdNOGFpcW5uZDNIcVc2cnBFUkFWSnVla3FqeGNxdUk1bTQzVzcwT2gzenBxWjZaNUpFUnc1ajFZTE9VNkhHSk1heVlibC85Nnpjb2pKMkhEb0x3SlRVSkw3OHlDcG1UUjdqdlZncExxdmtqKy90SlR3MG1HY2VYTUg4YWFrK0Z6SlRVcFA0MTY4L3d2YURHYVNmeXljNk1veXEyZ1pTUjhYNXBTRHBkQW96SjQzQmFGQTVYM0NGSis1YnpMSTViUVd2VnkyWXlwaUVXTjdlZm9URUVWSGRmbzdxR2l6ZTJUN1RKeVF6YmxUSEgyUXVYTHBLenVWU0FDS0doZmgwakxyUmpXbUhvZ00xQldCclFORThNNHB3ZDc2N0VMMUJjWG0rYlZOc2RiaHREYmliUW5DSGowWlYxZHVhcWRoWEZLMzlwd1FoeEtCeXRCUitmTWl6SEI4S2YxM1h0K01SSXBEQ2VzZ3NoN01Wa0ZuaGFlM2NWU0dHbGlCTGVGdWdKU1hjMC9GSGRFSFpxZHM2L0ZUMkpZckxLanZkSnpPM21MS0tHaGJQbkJDd3MwcDdxeGFrTVN5MExWTDJuWi85bGZHalIvTFZSOWNFM0wrMVM5RXZ2L2Y1V3dyQU5GbXNuRHAvbVgzcDJaUlYxQkFTWkdMQjlIR2NPbitaMnZvbWpBYVZ4VE1uc0hyaDFJRGRaZ0JxNmhyNXdRdHZjZi9LT2F4Yk50UHY5dFl1U0M5ODN4TndlV1ByUVE2ZXV0Z3JYWkF5S3d4M3ZnMjFlaWZhVU4vZTYvUlcyT3dPNzB5Vndlakt0U3BHeGtRR2JPbmNudHZ0OWw3Z2RQU2MyQjFPakFhVlpxdTlSOU9NYnBXbWFYZmttL0U3K1g1cmJVUDl5NVc5ZWplK0tyTEJlZXNGbjRYb0xab0dEa1hGTVN3VnM5bU1Qa0FOcmY1TVpzQUlNWWo1cEIvRjlOMDRoR2lsNFpuVmtsbmhlWDFtVm5RdGpVZ0JFc0p1Q0xUSXJKWStkeTZ2bUdObjg3cTA3K0V6T1RmZFovNjBWSjhBVEU5ek9KeGNMYThtdDdDTUM1ZXVrbHRVaHN2bHhtUTBzR3BCR3V1V3ppUWsyTXhEcStaeDlHd3VPdytmWlY5Nk52dFBuR2YyNURIY3ZYaTZ0ejMydnVOWkZGK3I4czZZQ2RRZFJneGNnem40QXA0YUtsM1IvdHZsanA2VDFqU2YvaEI4QVFac1drSy9VbE1nd1JmUmJ5a0tHRFFuOXBwTE5JYU5JalEwZEVBRllTUUFJOFFnMXI0RGtoVGdGWDNCclhtNkVMWE9jRGxYQVkyT3pvOXBQNnVsTmRBaXMxcjZweWZ1VzNKTGRWSTYwcHNYY0xzT24yWExuaFBlOUNCRlVVaEpqR1hPbEJRV3poanY3ZUFDb0twNmxzNmV4T0taRXppZW1jL1d6MDV6TXZzU0o3TXY4ZnpYTmhJZk81ejZwbWFPWnVSaVVQV2tqVXRpM3RUVVhodTdFRUxjTWMwMVlHdm82MUVJMFNsRkFiTmlwN0xtR2daREVtYXplY0NrSTBrQVJvaEJ5dXIwWFBpMm1pMzFYOFFkNE5ZZ3A3cGxoa3NGWkZXQXhkbjVNY1BOTUMzR1V5UjZXZ3drZDl4SlZQUXpSb1BxVitTeXYxb3dmUndaT1VVa3hVVXhObWtFazFJU091eGsxRXFuMDdGd3huam1UVTNsU0VZT2xUVU54TWNPQitDQnUrYXlZY1hzQWZPQmJ5RFRkRVlVZHpjcWJndlJ5Mnd0ZjljRzVXeWI1a3BvcmZraVJEK202aUJZYWFLK3ZoNkR3VEJnL2g1TERSZ2hCcW4yOVY4U1F1RlZxZjhpZW9IVERSZXIyMUtLc3FzOHdiL09SQVhCakJpWUZ1dEpqVXNNWEZwRDNBbDlVRnREOUo3QldnTkd1NTZKNHI3SjFEa2g3aUNyRTNKckRNVEV4QkFkSFQyb2FzREkrMDBNSkhZWEZEVVBJekV4RWJQWlBDQ0NvZ1BqYXlzaFJMZGxTUHRwMFV1YUhIQ3NEQTVmZ2ZSck53KzR4QWEzelhDWkh1TXBDQzJFRUYybHFVRW9kcmtnRlAySHhlNHA5S3ZYNndmRUJWKzNETGJISXdZMURYQTRITmp0ZGt3bTA0QjRQMG9BUm9oQjZxelVmeEU5cUtvWkRsLzEvR1NVZzZ1VHVaTnhJWjZBeTR5V2xLSzRrRHMzVGlIRTRLTUZSZU8yTjZGRDBpSkUzM080b2JKWlFhZlRZVEFZQnNRRlgzZTB0dndWWWlBdzZjSGxjbUczMjMyNnR2Vm5Fb0FSWWhDNnNmN0xyQkY5TnhZeGNCVTNlR2E1SEw3cVNUUHFpRTZCcVRHd01CNFdKOEJJQ2JnSUlYcVFMaWdDWjFNbGlyT2V3WFdwS3dZYURhaXpRcE5EUjNDd2l0Rm9IQkFYZkFPVnkrVythYXQwMFRPcWFoc1lGaEtFNFlhNmJwVTE5ZFExV0JnN3FtdkZKS3RxR3dnUERVWlZmVHNuMkIxT3F1c2FpWTRJODd2dGRtbWFodFBwWktCVVZwRlh0QkNEME9sMnMxOFNReUhDMUhkakVRT0hCbHlvZ2o5bXdyUGI0Ym50OEtkemdZTXZJUVpZT1FwK3VBQzJQQWkvV0FHUGpKZmdpeENpZDJqaHlUZzArZDVROUMyTERZcnJGRlJWSlRRMDlJN1VXaHFxYXVvYStjRUxiM0x4MHRVTzk4bk1LZUpiLy9FWEdwcWFiM3ErK2tZTHYzcHRHeVZsbFFGdi84UG1QWnpJS3ZEYjduYTdhYlJZYit2SGF1dDhWcEhkNGVRM2Iyem5KNy9kVEVWMS9VMGZTeXVyemM1Ly9mRURMclI3anQ3ODVCQy8zN1M3eStkbzlZZk5lL2pObXp2OHRoODZuY052My9tMHkrZjU0M3Q3K2RYcjIvMjJGMTZ0NEYvLzM3dVVWOWQxZTJ5RGpmd2xFMklReXF4b1c1YjZMNkl6TGczT1hQZk1jamx5RmFxc0hlOGJIK3FaNWJJdzNwTmFwSk92b29VUWQ0Q2llQzU0bThOVHNWY1hZTlk1VU9VclJIRUhPZDJlbVM5RmRaNjZMeUVoSVVSRVJLQ3E2cUJMUWJvZFJ6TnllV3ZiNFZzNjl2RjFpMWs0WTd4M1BUSThsTWhob1h5MC94UVRVeElDSHVQV05PeU9yczE4Q0EwMjQzUzVlZkd0bmZ6b0t3OHhMRFRZWjl5bnNpOHhZMEt5MzNIWEttdjV5Vy9mdTRWSDFHYm1wTkY4OWRFMUFXL1ROSTIvYk5uSHhjdWxxSG85bTNjZDQ2dVBydTdTektyTTNHSUtyMVlRSHVycDZPZDB1amlSVmNDU1dSTzdOYjZxMmdZS3IxYnc1UG9sQVcvdjZtdThwcTZSeTFmS2VlemVSVFEwTmFOcG1zL3pIT2grTGMwMmtrWkdkMnU4Z1F5VTJTOGdBUmdoQnFYejdZTDdVdjlGQkpKVERUc0xZVjh4TkhUd3hZeE9nU2xSc0NBZUZpYkFLT2xXTk9oSWU5L0JZMUMzeGNYVEV0eGtNdEVRbWtSdGRSbGhlaHRtdlJzVVR3MEFJWHFhemFXQXBtRnhRSVhGazNaa01LZ0VCUVV4ZlBod1RDYVRwQi9kd09WMm95Z0t6ejYwb2x2SC9XWExmbHh1dDkvMmV4WlA1K1YzZDFOU1Z0bnRpL1JHaTVXaTBncWZiWFBUVW5oMzV6Rk9uYjlNN1BCaG5qRzczTHk3NnhqamtrY1NIR1FpTzcvRXUzK1F5VWhpWEJUZmZYWkRoL2Z6OXZZak9CeE9ucjUvV1lmN2hBYWJBMjUzdTkyODl2RkJ6bHdvNUFzUExDYzZNb3hmdjc2ZDF6OCt5Rk1ibHQ3MDlYVXEreEpKY1ZIRXh3NzNySisvUkxQVnp1U1VCQm90SFgranB1cDFtRTFHNy9xUmpGeE1SZ056MDhZR0hHTlgwOERTc3dyUTYzWE1tWkxDTDEvOWhHR2hRZno5MCtzQy9sM1NOSTFYUC95TWttdFYvT2ZmUCs0em5zRk9BakJDRERJdXpUZGxaS2JVZnhFdDZteXdxeEIyWG9iQ0RtYTRCcXN3Sjg0VGNGa3dFc0tHenQvRElXcmdmR01rT2pjVS9pZFZWU1VzTEF5RHdVQmRYUjNYR2h0eE9wMjQzZTRCOWUybkdGZ1V4Vk53TnpqWWszWVVIaDZPMld4R1ZlVXlLaEJWcjJQR3hORSsyelJONnpRNHJMYTd3TGZhN0pTVzF3QVFIaHJFVXh1VzRuQzZ1RlJ5SFoxT1lYU0MvemVMbWJuRkJKdmI4dTBWQmN4R1E4QlVIRVZSMkxJN0hidkRpVTZub09vOUVkeWkwZ3EvL1VlTmpPYTd6MjRndFlQNko1cW1VVlhid09LWkV6cmNweU0ydTRNL3ZyZVhjN25GUExaMm9YZjJ6MWNmWGMxTGIrK2lyckdaTHo5eVY0ZUJpYm9HQytmeWlubms3Z1hlYlh1T1pRRUVUQUZxTDIxY0V0OTRZaTNnbVRWejRPUUZGczBZajA2bjQzcGxMU09pSTd6N3V0eHU5RGNFZ3Bvc1ZpNWZyU0J0WEpKM202WnBIRGg1Z1ZtVHhoQVdFc1Q2NWJQNHcrWTk3RGlVd2IxTFovcU5ZZGVSVEhJTHkzaHkvWkloRlh3QkNjQUlNZWljcndKM3krZlF4RENwL3pMVU9kMXdwQlIyWGZhMGpIWUh1RWFKQzJtWjVSTHZhUk10VS91SERtbnZPM2dNNnJhNDdhaXFTbkJ3TUVhamtZaUlDT3gyT3c2SEE1ZkxKVUVZMGVOYTMxTUdnd0dqMFlqQllFQlYxVHMrODJWNkxMeVdmVWZ2OHJic081NUZlRmdJc3lhUEFlQ2Q3VWRRRklYSDdsM2tzOSt2WHR2R1hmUFRmTFpkdmxMZVlRQkJWZlc4K0tQbi9MYS8vdkhCZ1B2OStvZlBkampHdi8rdlY3aDcwWFRXTGZNUERnUmlhYlp4THEvWVoxdERVelBOVnM4czB1T1plWDdIQkptTVRBdVExblQ1U2psL2VuOHZOZlZOUFBmd1N1Wk5UZlhlbGpadUZOOTY4bDcrc0hrUC8vNzc5M2x5L1ZJbUJVakJPblQ2SW02M3hyVHhvd0E0ZmY0U3hXV1ZQUFBnQ2hKaUkvbnB5MXQ0YXNOU3hpZVA5RHZXWkd5clhYUXNNNCtHcG1hbVQwam10WThPVUhLdGloLy83VWJ2ckJlbnk0M3hGM2ppYXdBQUlBQkpSRUZVaHNLOGYvM29BT2NMcnZEdjMvb2M0V0dlRktPTWk0VlUxVGJ3K0xyRkFNeWVrc0xwQzVmNWVQOHBaazBhNDNOODRkVnlQdHg3Z3ZuVFVsazZlNUxmK0FZN0NjQUlNY2hrUy9xUkFISnJQTE5kOWhaQmZZQU1rOVlpdXZlTWhrbFJkMzU4b24rUTlyNkR3MkJ2aTN1ajFzZXBxaXBtc3hsTjB5VDRJbnFOb2loK1AzZGFhc3VFaFB6YXR1WCs3dTN0aDVrOE5nR2RUc2Z4Yy9rOGNkOFMvdWN2SC9QdzZubWtKSTJncUxTQ25NSlNQbjlENnM2a3NZbjg3bCsrN0hlK3ptYlIvT3c3VDNaWWE4UnFzMU5jVnVXenJkSFNqTlhtd0tEcXlTMHM4enZHWkZSSmpvL3gyVlpWMjhCZnR1ekhvUG9HdVkwR2xRTW5ML2lkdytseU1TSXF3aWNBWTdYWjJYNHdnMCtQWmhJNUxKUi9lblpEd0JrOUUxTVMrT0ZYSHVKMzczektyMTdieHB3cEtheGJOdE9iYW1Tek85aDczRFBiUmEvVDRYQTRlWDkzT21PVFJyQmcramdzelRZQWhvVUVFUnNWSHZCNUFYQTRuR3o5N0RUZytiMTY5NkpwL01jZlBtRHY4U3pXTEpvR2VBb0VtNHh0SVlNREp5OXdOcWVJcHpZczlRWmZORTNqbzMybnZNOUhxeWZXTFdiQzZKR01pSTZncnJHdFVQTEltRWhXTFpqSy9TdG1kemkyd1V3Q01FSU1NbGtTZ0JteTZ1MmVtUzQ3QytGeWdDTHpDcDZXNVBlTWdhV0pZSkNaTGtOZWEzdGZuUFhTRm5HQWNtdFExenowMnVMMjFZV3dFSDFoZXF6bmk1T2ZwOFB2Nys3cjBkemM4cm1UT1hqNkloL3VQVWxTWEJRbW80SFprOGVRWDN5TnQ3WWQ1b2RmZVlnOXg3S1lQVG1GeVBCUXYrT1BadVJTV2R2QWhwWUw5UHBHQy8vNjBtYSt2UEV1Sm8xTjdOWllTc3RyK09Xcld3TUdUajdlZjhwdmY2ZkxSZUtJS0g3NGxZY0NudS9iVDYvelNUZHlPSnpZSEU2L09pOXZiRDFJZnZGMTcvcXA3RXU4dmYwSURVM05UQjZiU0c1UkdiOTg5Wk5PeCs3V05CYlBuRUQ2dVh4T1psL2l3VlZ6V2J0a0J2dlNzMmxxQ2JJQXZMODduZXE2UnI3eU42czdmekp1c090SUpyWDFUZDcxcEpIUkxKdytqcTJmbldiK3RGU0doUWJUMUd5anFyWVJnTEtLR3Q3ZGVaUUYwOGY1RlBvOWRqYVBzb29hNzdyTDVlWmt0cWVqbE1sbzRIaG1IbVVWdFlBblhTeHlXQWlKSTRaeitzSmxGRVh4bVFFMEZFZ0FSb2hCcG4wQjNqbmRTMGNWQTVEVERVZExQYk5kanBjRlRqRktDUFVFWGU0ZURkRkJkMzZNb24vVHdwTnhWbDdBcURqN2VpamlGalRib2JoZXdXQ1F0cmhDREZhaEJ2amVQUGlYdy9DemRQajZUTSsyL2txbjAvSFkya1c4OE5vMm9pSkNXVFo3RWpxZGp2dFh6T2JITDI3aWd6MG5PSmxkd1BlLzlHREE0NXR0ZGc2ZHZ1Z053QlNWVm1KcHRuVTZtK05tZnZLTlJ3TUdlMjYwZWRleGdMTmlPbkwwYkI1dmZuS0kzL3p3V1F5R2ppK3R6U1lEd1dZalgzNWtGYU1UWXNncjZ0cDlqRXNleVgzTFovSGgzaFBNVFJ0TFhZT0ZIWWN5U0VrYXdhVVNUNEFuWWNSdzdsMDZrMUUzRkNwK2VmTWVkQUVDMWIvKzRiT1VsbGV6N2VBWkZzNFl6OUdNWE85dEcxYk1KajJyZ0syZm5lYUorNVpRV1ZOUFExTXpOWFdOdlBieFFXS0dEK09KKzlxNkpUVmFyTHozNlhHUzRxSW91ZWFaYVdSM09IbmxnODhDUHA0UDk1NzBXZGZyZFJLQUVVSU1YTVVOYmVrbVNXSDkrNCt6dUQzNXRaNWl1bnM2U0RFS1VtRkZraWZ3a25iNzNmM0VJQ1h0ZlFjdWFZc3J4TkN5T0FHZW51S3BCWE8yM1BQM2ZYb3Z6SFNlM2tQbm1UQW1udWtUa2ptYlU4U1NXUk1BQ0FrMnMySDVMTjdaY1pUeG8wZjZCUXhhalJzVng2WWRSeWt0cnlZK2RqakZaWlZFUjRZUkZSRkdrOFdLM2VINXdxQjFGa2hkZ3dXWHk5TkZTVkVVSW9hRitKMnpxcTRSaC9QbTZiYXROVjI2NjJhL2Q2ZWtKdkV2WDAvd3psQ2NrcHJVNmY3dERROFA1ZG1IVmdMd3lnZjdNYWdxOXl5YXhtL2YrUlNndzdiVDl5Nlp3ZWlFbUlDMzdUaDBscWlJTU81ZE1zTW5BQk1aSHNvWEgxN0orT1NSMk93T3JsVjZacTVrRjF6aHNiVUxNUnNOUG1sR0grNDlnYzN1NExGN0YvRS9mL2tZZ0NDemtkOCsveVdmKzhzdExPT1hyMjdseDMvN3NEZVZhcWlTQUl3UWcwajcraTl5MFQzNGFNQ2hLL0J1anFmWWNpQXpZajBmeXBZbFNtdFcwVFd0N1gwYncwWnh2YnFNVUoxVjJ2djJVOUlXVjRpaDdRdFRQSUdZbDg3QVg3T0JIaTdNcTFOZzE1S2I3OWNWbXFaUlU5K0VwbW5rRlYxajlwUVV3RlBmQkNCMmVNZXpXUkxqb2pDYkRPUVdsaEVmTzV6QzBnb21qSTRINE0xdGh6bVZmY2xuLzUrK3ZNVzdyQ2lLMzhVLzRBME9kRVZIZ2FGQXJEWjdTN0htbS8vdTFiWFVhem1YVjNMVGZkdWJrcHJvTFp3Yk8zd1lVOVl1Sk1oODh5NGJTWEZSSFFaNnBrOUladFdDTkF5cS94LzZtUzFGY3pOemluQzdOV1pNSE0yeHMza0JBejNSa2NONDdONUZSSFZoZHBId2tBQ01FSU5JK3dETVJDbXNPbWc0M0xEOUVtek9oZEpHLzl0SGhualNpKzRaQTdHQmE5QUowU2xWOWFTdnFHcVN0UGNkQUtRdHJoQkRWMm9FL05JekdZS3o1YjF3QnoxVWt6MzlYRDdYcTJxWm16YVdMWHZTbVQ0aEdWWFZzM25YTWFJand6aVNrY09xQldtTWpJbjBPMVpSRkZJU1I1QlhmSTFsY3lhUlYxVEdrK3VYZW0rZmxKTEFVeHVXK2gyWG1Wdk1waDFIQTQ3bnA5LytISkVCWnNiYzZQM2Q2ZDFLUWFwdHNCQWFiTzd5ek1OR2k1V1gzOTJOcXVvRHBnZTE1OVkwbkU0WFAvbi83TjEzZUZUM2xmai85NTJ1THFFdUpCQWdnZWk5aU40eDJNWU5YT01TYitLMFRYWEtidGJ4L3ZKTjR0VE5FenZKYm1Jbmpsc2NHMk9Ed2FiM1hnVUlBU29JSVFsVVVPL1N0UHY3WTZTUkJoV2F4QlNkMS9Qd2VPNmRlKzk4UnY2QTVwNDVuM1ArL1ZIbjhxc2xxZVBRNjNXM05NYXV0QVhFcW1xNitHRFo2a0JhSm9rREkxaytad0svZkdNOStVVmxuWW9UejU4NkNxTkI3M0tkNnRvR1o1YVNjMStkbzlaTVpVMjlzL1YzRzZOQjd5em8yeC9JYjJvaGZFakhBcnpTMmNiNzFacGhYUTU4bXRONW1aRkpDM05ibHhpTmkzUVUyQlhpVGtoN1grL2dLVzF4aFJEdTF4ZExrTGl6KzNyQWtSV3lidWR4Vmk2WXd0UXh3M2pwdFEvWmRUU0Q2UEFRc2k0WDgvSlhIK0hkamZ0WnUrMG8zM3pxbmk2dmtUUW9tc05uY3NndktxZTV4Y0tJeFBaMnlnYTlqdkRRb0U3bkJQcDFueFZpdDZ2T1pVbzlzWGRWVEs4SG1YbFhHUngzNjJubkw2eGExR1dMNm80dTVGN3AxSks3cHpvejE3dFNXdEZsaGt2aXdDajhUSVllejcxWVVFSjZkZ0ZQM3orSHdYR1JESXFONE9QdFIvbnVNL2U2QkpzNnRyUnU4OGJhbmVRV2xuYmFEL0NuOTdkMjJqZHFXRHpmK3NMeUc3MGRueUVCR0NGOFJLMFpydFE1SGh1MGtCanMzdkdJMjFmY0FHc3lIZDJNek5kOUV6WEFCQThsdzhva1IwY0VJWHFUdFBmMURwN1FGbGNJSWJyenlZNWpCUHFibUQ5MUZCcU5odnZtVGFLaHFZWDNOeDFrK2V3SlJJV0g4UERpYWZ6Njc1K1NrVlBRNVRVV1RoL0QwcG5qMlhIa0xMR1JZWTZPUEkzTnR6Mm1uL3p4dzVzKzltYVhJS1ZuNVZOMHJZcTZobWEySDBwbnp1UVVUTWFlQXh0MzA2YjlwN3ZNc3ZuTzB5c1ltaERkN1hrTmpjMjh0WDRQQ1RIaHpKem9xTit6YXVrTWZ2LzJaK3crZG82RjA4ZjArTHJQckp4THM5bmlzaSsvcUl6M1B6L0lseDVaU09RQTE1c1VQdy82bWQwTkVvQVJ3a2Qwekg0Wk1jQ3hqbGQ0bDZ4SytOY0ZPSGpWVWUrbG8vaEFXSjNpV0dvazdhTkZYNUliZWlHRUVMZkxycXJVTlRUenhQS1p6c3k4SlRQSGNUUTlCNU5CejdKWmpqSy9RK0tqV0p3NnR0TnlGSEMwTWE2b3J1ZnF0VXFPcGwra3ByNlJGMy96RGhGaHdVU0VkYzU4dVJrL2ZIN2xUUzF6MmJ6L05BWEY1WjMyRDR3ZXdPOSs4RFQrclpralYwb3FlUHZUdlVTSGh6QWhKWkhQOXFheGFmOHA1azRleWFJWlkzankzdGx1L3dMalpySnNydGRpdHZDL0gyeWp1cTZSTDY5YTVQdzhNRHd4bHFsamhyRjIyeEdpQm9Rd0pybjdJc0xSRWFGZFhOZXhKQ2t1S2t5SzhMcDdBRUtJM3VGUy82Vi8vN3ZtVlZUZzBGVllrK1g2LzdCTnlnQjRMQVZteDhzeUl5R0VFRUo0Tm8yaThKVkhGM2ZhUDMxY01oTlNFdEYxV0JLemF1a013UFZMcCtNWnVieTFmZzgybXgyTlJpRStPcHpKbzRZd09DNlNvZkZSZkw3djFHMk5LeXc0NEtiYVVKdU1YYWNYYXpRYUF2MU5ORFdiMlgzc0hKdjJuOExmWk9Dcmp5MGhOaktNSlRQSHNmMVFPbnVPbjJmbjBRem1UUm5KOGprVENmUTMzZFo0M2FHaHNaay9mN0NOUzRXbHZMQjZjYWQ2TDArdm5FdFJXUlgvOStFMm5uMWdYcjlySDkxYkpBQWpoSStRK2kvZXhXSjN0SkZlbTkyK2RLeWphYkdPd012NHJyc0hDaUdFRUVKNGxiWjZJWmNLUzdsY1ZJWlJyNk84dW83R3BoWm5vR0xJd0VnZVhqeU5JUU9qU0lnSjc3TG1TWHAyQWYvK2l6Yzc3YmZidTYveDh2S2YxdHhVZHFmVlppTSsydldEZEZPem1lejhZdExPWCtKMFpqNHRaZ3RqaHcvaXlSV3puRUdkUUg4VER5MmV4cEtaNDlpOC94UzdqNTNqUUZvV2kxUEhzaVIxYktlbFNmLzd3YllianVWdUtpbXY0dTFQOTFKVlc4OFg3cC9EcEZGRE9oMWowT3Y0eGhQTCtNTzdtM2p6azkxVTFkU3piUFlFTjR6V3Uwa0FSZ2dmWUZQaFFvZTJ4SklCNDducXpMRCtvcU93Ym5XTDYzTWFCUllNZ2krTWdvVGJ5N0FWUWdnaGhQQm85WTNOYkR1VWp0MXVSNnZSTUcxc0VtTmEyeVZIaEFXemFNYllIczhmRWgvRi9mTW1kZHFmblYvTWxnTm51anpudVFmbkV4VGdkOE94N1QxeG5yTEtXdWYycGNKU2Z2dVBqYWlxaWw2blpVSktJZ3VtamU2MmhrcWd2NG5WeTFLWk8za2tIMjA3d3VkNzA0Z0pEMkhxZGRraUR5MmF5ckJCTVQyT0piK29qSSsySHJuaG1IdERvTDhKUDVPQnArOWY3bXdWM3BVQklZSDg0SXYzODY5TkI1a3hmdmhkR1p1dlVWUjNMMDRUUXR5eDh4WHdyWjJPeDhFRytPUkI5NDVIZE5ac2hRK3pZRzBXTkxsMjVzT2toZVZENGZFVUNML3had01oaFBBSWk5WkFvQTQrZmRqZEl4RkM5SnJpays0ZWdjZlpmL0lDWWNHQkpBK082YkxyVDArNmF0MXNzVmpSNmJRZVYyOU5WVldQRzlQTlNDL1RFeEVSUVdSa0pIcTk1M2Vva0F3WUlYeEF4K1ZIWTI2OUU1N29RMVk3Yk15Rjk4NUR6WFVaTHlGR2VEQVpIazZXamtaQ0NDR0VFSjVvenVTUnQzM3U5Y0VYdUxWVzBuZVROd1pmdkpGbi90OFhRdHdTbCtWSFV2L0ZZK3pNaHpmUFFtbWo2LzRvZjNoeUpOdzN6RDNqRWtJSUlZUVFRdHg5RW9BUndnZGtTdjBYajNLa0dQNmVEbmsxcnZ0RGpQRFVTTGcvU1ZwSkN5R0VFTUx6cUJvRGl0M3M3bUVJY1ZOYVdwZjFlMVAyamdSZ2hQQnlOUzFRMXRTK1BVSUNNRzV6b1FMK2NxWnpPMm1URGxZUGg5VXA0Qy8vNmdvaGhCRENZMGw1VU9FOXZIRzJ5cTJBRUY3dVhJZnNsMEZCVWt2RUhmSnJIUmt2aDRwYzkyc1Z4ektqcDBkRHFORTlZeE5DQ0NHRXVGbXF6Zy9GYkhIM01JUzRLWTFtUitGZ3JkYnppaHAzUndJd1FuaTVUS24vNGpiWEd1SHRETmllRC9iclF2QUxCOEh6WXlFbXdEMWpFMElJSVlTNFZhcGZCSFp6QXhwczdoNktFRDJ5MktHOFNVR2owYURYNnlVQUk0UzRPN0lxMng5TC9aZTd3MktIRHpQaC9RdGd2dTd6eWRRWWVHRThEQWx4ejlpRUVFSUlJVzZYeGk4VWEwTTVpclVXNzdpZEZmMlJDdFEwUTRORmc3Ky9Eb1BCZ0ViakhRVVdKUUFqaEpmcjJBRnBwR1RBOUxuME12anRNU2h1Y04wL1BBeStQbEhhZ0FzaGhCREN1NmtoZzdHVVg4Q2dXTjA5RkNHNjFOZ0NCVFVLZXIyT3dNQkE5SHJ2cWNFZ0FSZ2h2TmlWZW1ocy9kMm9WV0JZcUh2SDQ4dXFXK0RQcDJCM2dlditoQ0RIVXFNNThlNFpseEJDQ0NGRWIxRVVCWjFPUjFOSUV1YktYRXdhQ3pydlNDd1EvWURWN3NoOHlhOXgxSDBKQ0FnZ05EUVVuVTRuUzVDRUVIMHZxMFAyeTRnQm9QR09mM2U4aWwyRlR5L0NXeG5RMEtFbW5Va0h6NHlHVmNQbDV5NkVFRUlJMzZIUmFEQWFqZFFGSmxCZFdVeVF0Z1dUMWc0S0dMWHVIcDNvYjFwc0NxZ3FqUllvYTNRc085THJkZmo1K1RGZ3dBQ01ScVBYTEQ4Q0NjQUk0ZFV5TzlaL2tlVkh2UzZuQ241ekRQSnFYUGZQR2dqZm1nVGhmdTRabHhCQ0NDRkVYOUxwZEFRRkJhSFg2Nm1wcWFHa3ZoNnIxWXJkYmtkVnZiSDVyL0IyaXVJb3VPdnY3MWgyRkJJU2dzbGtRcWZ6cnBDR2Q0MVdDT0dpWXdIZWtWS0F0OWMwV09DTmRQZzgxMUhrcTAya0gzeHZxcVBRcmhCQ0NDR0VMOVBwZFBqNysyTXdHQWdORGNWc05tT3hXTERaYkJLRUVYZFZXNnRwdlY2UHdXQkFyOWVqMCttOEt2T2xqUVJnaFBCU2R2VzZEa2lTQWRNcnRsMkcxODg0YXI2MDBTcXdlb1JqeVpGQlVtK0ZFRUlJMFUrMHRmalY2WFNZVENaVVZaWGdpM0FMUlZFNi9mRkdFb0FSd2t2bFZvT3Q5ZmVmdnc1aUE5dzdIbTlYV09mb2JuUyt3blgvcUhENHdUUkhzVjBoaEJCQ2lQN0dtMjkyaGZBMEVvQVJ3a3QxclA4eU50Sjk0L0IyZGhYV1pEbUs3RnJ0N2Z0RGpQRENlRmlXNkw2eENTR0VFRUlJSVh5SEJHQ0U4RktaSFRJMVVxVCt5MjBwYjRML2Q2aHoxc3VLb1k3Z1M2RGVQZU1TUWdnaGhCQkMrQjRKd0FqaHBhVCt5NTNaa1E5L1RITnRMUjN1Qi84MUE4WkpScEVRUWdnaGhCQ2lsMGtBUmdndjFHS0QvTnIyN1ZFU2dMbHBEUlpIclpjRFYxMzNMeDRNMzV3RUFaTDFJb1FRUWdnaGhPZ0RFb0FSd2d0bFZyYTNSeDRZS0VHRG01VmVCcjg0QWhWTjdmdUNEZkRkS1RBbjNuM2pFa0lJSVlRUVF2ZytDY0FJNFlXay9zdXRzZGpoYitud2NiYnIvcWt4OEtQcEVHcDB6N2lFRUVJSUlZUVEvWWNFWUlUd1FqbFY3WStsL2t2UDhtdmhwd2Vob0s1OW4wbnJLTEs3TXNsOTR4SkNDQ0dFRUVMMEx4S0FFY0lMWGV3UWdCa3BBWmd1cWNEYUxIanpyQ01EcHMySUFmQlNLc1FHdUcxb1FnZ2hoQkJDaUg1SUFqQkNlSmtXRzF5cGR6eldLcEFVNnQ3eGVLSUdDL3pzTUp3b2FkK25VZURwVWZEVUtNZGpJWVFRWHFxNUdyV3hIQ3hOS0JvRnJDM3VIcEhvQmFyV0FLcUtxdmRITllXam1FSlFGQVZGNldlL3RHViszektaTzhLYlNBQkdDQy9UTWZzbEtReDBHdmVOeFJOZHJvV2Y3SWZpaHZaOUF3UGhKek1sV0NXRUVGNnZLaGRhNmxCVW0yUGIzdlBod25zb05yUGp2eTAxMkZ2cXNEY0VZQTlKUktmVG9kSDBrdzg3VmJtb01yOXYyZlZ6eDlZUWdOcmY1bzd3R2hLQUVjTExYS3h1Znl3RmVGM3R2d0svUEFwbVcvdStCNVBoaFhGZzBMcHZYRUlJSVhwQjJUbXdOcnQ3Rk9JdTBHQkhzZFJocjdoQVUzQVNKcE1KcmRiSGY1RzN6bS9KMmJnemJYUEgwcC9tanZBcUVvQVJ3c3RJL1pmTzdDcThmZ2JXZHVoeVpOSTZhcjNNaUhQZnVJUVFRdlNTcWx3SnZ2UXppZ0o2MVlxNTZoTDFRWU1JREF6MDNSdnB5bHhVQ2I3MEdrVUJQVmJNVmJuVUJ3MzI3Ymtqdkk3a1pBbmhaVHBtd0NTSHVXOGNucUxXREMvdWRnMit4QWJBL3kyVjRJc1FRdmlFcGlwb3FidnhjY0xuS0FxWUZETk5WU1cwdExSZ3QvdmdtcHltU2xSenJRUmZlcGtDbUJRTFRWWEZ2anQzaEZlU0RCZ2h2SWhkaFV1dEFSaXRBZ2xCN2gyUHUyVlh3Y3NIb0x5cGZkK01XUGpQR1JDZ2Q5KzRoQkJDOUtLbWNsQnROejVPK0NTZEJ2eVZCbXByYTlIcjliNVgwNk9wQWtXVjRFQmZjTXlkUnQrZE84SXJ5U3dVd292azE0Sk5kVHdlSE55L3UvbHN6NGR2N1hRTnZqdzlHbjQrUjRJdlFnamhTMVJMMDQwUEVqN05wRldwcTZ2RGFyV2lxcXE3aDlPclpINzNMVitlTzhJN1NRYU1FRjRrcDBQOWx5SDl0S09QeFE1L1NvUFBMN1h2ODljNXVoeE5qWEhmdUlRUVF2UVJhU1hiNzZtQXhXTEJiRFpqTkJwOXE3MndMNzBYRCtUVGMwZDRKUW5BQ09GRk90Wi9HUnJpdm5HNFMwVXp2TFRmTlJBVkh3U3Z6SUc0UVBlTlN3Z2hSTjlwYXpFcitpK2pGbXcyRzJhekdidmQ3bE5MU1dSKzl5MWZuanZDTzBrQVJnZ3ZrdHN4QTZhZkJXQXUxOElQOWtCVmh5WVlNMklkblk1TThpK1pFRUlJNGROVVZaVmxKT0syeU53Um5rUkNnRUo0a1F1VjdZLzcweEtrTTJYd3pSMnV3WmRuVyt1OVNQQkZDQ0dFSjJwdU1WTlFYTjd0VFYvZWxXdFVWUGRPZDZmR0p1bnlJb1FRM2tBQ01FSjRpZUlHTUxjMmdUQnFJZExQdmVPNVd3NWVoUi91Z1Nhclk5dGZCNytjNnlpNEs0UVFRbmlxOU93Q1hubDlIUVhGNVYwKy82ZjN0N0Q3MkxrZXIvSHVobjI4L2VsZTUzWkZkUjIvZi9zekdwdGFYSTU3NzdQOXZQYmU1dHNlNjdHekYzbnB0UTl1ZUZ4eFdSVldxMnRIS2xWVnFhcXA3L1pQYjJZZFNBYURieWd0citiSGYvZ1gydytsMzdYWGxMa2pQSVY4ZHl5RWw4anRVUDlsK0FEM2plTnUybkFSWGt0cjN3NHp3ZThYU1B0dElZUVF0KzVTWVNsYkRwNGh0NkNFRm91VmtFQi9IbDAyZy9FcGlYM3lldWxaK1FRRitERW9OdUsycjNIaDBsWG1UUjNsM0E0SjlDZS9xSndUNXk0eGQ4cEl3SEZqbVpWWHhOS1o0enFkMzlqVVFrbDV0Y3MrdlU1TFhOUUE4b3ZLblB0S3lxdXBiMnptVW1HcGM1OVdxMkZ3WEtUTHRYNzdqNDBrRFlyaGhWV0wwT20wQU5RMU5QR2ZmL2hYdCsvaE55OCtSWENnL3kyK2MzR3pmdmFYajdsYVd0bHAvNXpKS1R4MTN4eVhmYmtGSld6Y20wYmVsV3NvQ294SWpHUFYwaGxFRGdqdWRQN2gwOW5zUEpwQlNYazEvaVlEazBjTjVjRkZVekVhWEZ0TlZ0YzI4TW1PWTV5N1dJalpZaVVoTm9MNzUwOW01TkNCWFk3WFlySHkxNDkyMEd5Mk1EZ3V3bVhPWFM4Mk1ndy9rK0ZtZmd4Q2VBMEp3QWpoSlM3MnMvb3ZyNStCTlZudDIvRkI4TnY1L1NmelJ3Z2hSTzg1Y2lhSHR6L2R5NENRUUdaUFNzSFBaS0Mwb29iNnh1WWJuM3diTEJZckdSY0xtWkNTZU50ZFY2NlVWRkJaVTQ5V295RTlLeCtBa1VNSE1qWTVnYVBwT1l4SWpPV05qM2RoczlscGFHcGhmMW9teDgrMXR3aDhhTkZVckZZYmYxbXp3N2xQVlZWQ2d3TjQ2U3NQdTJUV05MV1lhVEZibmZ1YXpSWmF6QmIrOEIvUE9ZL3g5elB5ek1xNS9IWE5EdDVZdTVNWFZpOUdxOVZndHpzeUM1NVlNWXVoOFZITzR5OFdsdkxoNWtPMzlkN0Z6V3RzYWlFMk1vd0pLWU5kOWlkMkNKNEJaRjh1NGcvdmJpSXNPSkFscVdPcGEyem1RRm9tZVZldjhkSlhIbllKa20wNWNKcjFPNDh6TENHYSsrWk40dkxWTW5ZZk8wZFJXUlhmZVhxRmMwN1gxamZ5Njc5L1NtT3ptZG1UUm1BMDZEbVFsc2xyNzIzbTIxOVlUa29YUVpnUE5oK2k2Rm9WQnIyT1A3Mi90Y3YzWkxYWnNOdFZ2dm5VUFl4T1NyalRINUVRSGtVQ01FSjRpWTRCR0YvdWdHUlg0ZWVIWWQrVjluM0R3eHpCbHdCOTkrY0pJWVM0Kzd5aDZralJ0VXJlMmJDWDBVbnhmR1gxWXZUNnZ2LzRleXJ6TXMwdEZvNW41SkoyUHMvbHVXZFd6bVhLbUdFM3ZNYnhqRncwR29YUDlwNTA3bnY1YTZ1WU5Hb29yMyswQTR2Vnhxd0p3MG03Y0ptSXNDQVdUUi9qY241a1dEQlI0U0g4Mzh0ZkFod0JuZCs4dVlINVUwY1I2Ry9pcC8vK3FQUFl3NmV6V2J2dGlITmYydms4M3Rtd2wrdE5TRW5rOGVVejJYUDhQTlYxRFlTSEJsSGVXc2RtV0VJMDhUSGh6bU9yYWh0dStCN0ZuV3RzTmpOcVdEd1BMSnphN1RHcXF2TCs1d2Z4TXhyNGp5ODlRRkNBNDl1c3hMaEkzdjUwTDFzUG5tSDFzbFFBS212cTJiam5KTU1UWS9uTzB5dWNYWVBlV3IrSEkyZHlTTS9LZDJhTmJkeHprcXJhQnI3ejlBcG5zR1g2MkNUKzMxOCs1dVB0Ui9tdnJ6enNNbzVOKzA1eDhGUVdHbzNDL2ZNbnM2U0xySzJ6MlFYOFkvMGVSaVRHTW54dzdKMy9nSVR3TUJLQUVjSkxkR3hCN2FzWk1NMDJlUGtBcEhYSVJwMGFBeitkQlFhdCs4WWxoQkNpYXhiYmpZOXh0dzI3VDJMUTYvamlnL1B2U3ZBRjRFQmFKbUhCQWF4Y01NVzVyKzNHVnFPNWNVYU0xV3JqNEtrc0hsOCt5N25VcUUyQW41RnZQblVQY1ZGaHhNZUVzK3ZZT1daT2NHUWZxTUNzaVNNNlhhK2hzWm4vKzNBN1k0Y1BZdW5NY2J5MWZvL0w4MldWdGJSWXJNNzlsVFgxbUZ1M0k4T0N1WGZlSk9leDg2YU9ZdmFrRkxSYXg0MzVycU1aK1BzWmlRNTMvWERTOWo0cmErcGxDVklmc2R2dHRKZ3QrUHNaZXp3dTc4bzFTc3FyV1RacnZEUDRBakI5WEJLZjdEakd5Zk41emdETXNiTVhzZG5zTEpzMTNxVmw4OUtaNHpoeUpvZVQ1L01ZbjVLSTFXcmoyTmxjaHNSSHVXUzZSRWVFTW03NElFNWR1RXhaWmExemVkTzZIY2ZZZXZBTVg3aC9EZ0YrUnY3MjhTNUtLMnBZdFhRNkpxTUJzOFhLaHQwbjJIa2tnNlV6eC9IZ29xbTNuVDBtaENlVEFJd1FYcURCQXVWTjdkdkR3dHczbHI1UzNRSS8ydXRhNjJiUklQalJkTGlKejZwQ0NDSHVNa1VCcXdvWjVURG05c3VjOUttbVpqUHAyZm1ramg5T2dMOEp1OTJ4WENmQXoraHljOW1iTGwrOVJ2YmxZaDViUHBQVUNjT2QrMCsyTGcrS2lXaHZZMWhiMzhTbWZXbmNNM3VDeTNqMkhEK1AxV1pqUkdJc1ZUWDFBQmdOZXZ6OWpCZ05ldWV5akV1RnBaUlYxakp0N0RBKzI1dUczYTUyQ3NEWTdYYmUrSGdYZmlZRHp6NHdEMFZSWE1ZQVlMWllVWXJieDJhM3EyZzBHbUlpUWdrTjhuY3Vod0pIYlpqUlNRbFlMRlkrM242VXRQTjUzRDkvY3FmZ1ZselVBTFJhRGIvKyt3YjBPaTFENHFQNDdqUDMzc21QVmx5bm9iVVlzLzhONnFUazVCY0RNR0pJbk10K2pVYkQwUGdvem1UbFUxdmZTSENnUHpuNXhTaUswaW43SkM1cUFQNStSbWZ0b0N1bEZiU1lMWXhJZEwwbVFQTGdXRTVkdUV4K1VSbVJBNEk1a0piSjFvTm5lSHJsWE9mOC9QWVhWdkRtdXQyY3pTbGczcFNSN0QrWmlhSW8zUzVkRXNKWFNBQkdDQytRM1dINVVaUS9tSHdzRzZTMEViNjdDNjQxdHU5N2NpUThQOVo5WXhKQ0NORXpwZlhQL3h5SHZ5MERyUWYyMXN3dktzTnVWeGtjRjhuNm5jZlpkVFFEczhXS3lhaG4wWXl4M0RkdlVxOS95NzU1LzJrQy9JeWRBaUdGSlJYb2RGcWlCb1M0N0R0eExwY0xsNHI0OHFxRnprd1JpOVhLNUZGRCtlOC9mK1E4ZHQ3VVVTakExV3RWK0JuMWZQMkpaUnhKejJGb1FqUVJZWjJMcUxaWnUrMG9oY1hsL1BpRmh6QzBCa251bVQzQjVaakRwN1BKeWl0eTdrODduMGQ2ZHI1eis5ME4remg0eWxHWXphRFg4ZHFQdjhpeHN4ZlpjL3c4MDhZbXNXTHV4RTZ2T3lBa2tKZS8rZ2dGSlJYWTdYYkNnZ052OGljb2JsWmJOeXk3WGFXeXBoNC9vNkhMb3JYWEttc0JpQWp0M01VZ3ZIVmZXNmJTdGNwYVFvTDh1OHdXR3hBU1NHbHJVV2ZuTmNPNnYyWmJtL1daRTRZVEVScmtFbGlKaVFoaDFzUVJmTDQzalEyN0hjdnNGcWVPeGM5a3dHNjM5MW1BVkFoM2t3Q01FRjdnY2szN1kxK3IvM0t4MnBINVV0T2hvK2EzSnNIS0pQZU5TUWdoeE0wSjk0UENPdmpoWG5oNUpvVDB2Qkxpcm11clQzTG9kQllXcTQzVnkyYWdLQXA3ajUvbjg3MXAyTzMySG10bjNLcWMvR0xPWk9YejRLS3BORFdiYVRGYm5FcytMbHk2U3RLZ0dHZjNJSURSU2ZFOGRrOHFyNi9keWMvLytna3ZyRjVNMHFBWUZyYldjd2tMRHVEd21SeSsvOXg5R0ExNjBpN2tVVjNYNk14b09IWGhNb05pdzlsNTVDekZaZFdvcXNyT0kyY0JtRGRsRkRxZGxnTnBtZGpzZG43Mmw0OEJ4MDMwZDU1ZXdRLy81NStkeHYvVm43N2hmR3d5dGhkZWUvU2VWQjVhUEkzalp5K3lidWR4QUdaTlNzRmcwSk1RRTA1cFJVMm5hN1VaSEJ0KzgvZG5BQUFnQUVsRVFWUkJWTGlQZlhqeEVHMFpNQnYzbkdUakhrY1FJeUlzaUlYVHg3QmcybWhuY0xHcHhRelFaWENtYlY5eml3VndCSFc2V3pMbVp6UmdzZHF3MiszTzRJK2ZzZk0xVGEyZGtsb3NWc0NSYVRNa1Bvb0x1VmZJS1NqaGZPNFY4b3ZLQ1EzeTUvNzVreGs3ZkJDbkx1Ung3R3d1T3c2ZnhXalFFeDg5Z05qSU1DSUhCQk1aRnNTa1VVTnY3NGNraEllUkFJd1FYaUN2dytlYUlhSGRIK2R0Y3FyZ3U3dWgyZkg3R2EzaStBQS9TekpQaFJEQ0t4aTE4TXU1OE91ajhQd1dHQmNKY1lHOVY3ZExBWjRaY1B2bk56VTdianpyR3BwNStXdVBPRnZvVGh1YnhFdXZmY0NPdzJlNVovYUVUcTExYjllSFd3NFRPU0NZeFRQRzhwYzEyeWtvTHVlTEQ4NG5ORGlBL0tJeVZpK2IwZW1jbEtFRCtkSHpLM250bjF2NC9kdWY4Y3pLdWN3WTcxaTY1R2N5b0NnUUZ1TElIcGs5S1FXalh1Y013TVJFaE5MUTFNTHhqRnpLcXh3WkNjY3pjcDNINnREeTcwL2VnODNtS05aekpEMkg0ckpxZ2dMOGVQVS8yenNjSFUzUDRkTmRKM2psTzA4QWpyYlU1eTRXT3A4M0d2UVlEWHBNMTkxc244Njh6TjgvM3RYanp5VEF6OGovL1BDWm0vOGhkcVBSQ21mS29Lb1NyQXFvZDN4Rjk3dlQrUjBXSE1EVEsrZGkxT3V3MnV5VWxGZHo4RlFXYTdZY3BxcTJnVWVXVEFmQVpuT1V5OVowa2UzVnRxY3Q0OFJtdDlOZFVsamJma1ZSc05sYnI5bkZPdkdPeDJYbEZmSCs1d2U0VmxtTHFxckVSb1l4T2ltZTFVdG5NRFFobWlzbEZYeTg0eGhmZW1RaER5eWN5cFdTQ2pMemlzaStYRVI2ZGo2MTlVMHNtVGxPQWpEQ1owZ0FSZ2d2NElzWk1EbFY4UDA5N2NFWFB4MzhmQTZNait6NVBDR0VFSjVsYWd5OHRRSSt1QUFYS3VGVUx0UmJldWZhR2dXZW1YMzc1N2NWaXAwK0xza2x5R0xRNjVnMGNnaDdqcC9uU2trRnd3YkYzT0ZJSGNKREFwa3plU1E2blpabkg1akgyNS91NWJWL2JpRTJNaFNkVHN1TWNjbGRuaGNkRWNxUC9tMGxmMTJ6ZzRGUkE5aTQ1eVM1aGFWVTF0UlRVOWZJSDk3ZEJNQTNIbC9xY3Q2THo5M25mUHpXK2ozWTdTclBQN3pBdWErMnZwRURhWms4ZmY4YzlIb2RCMDlsRVI4OWdMTEtXcGNBUzk3Vk1peFdHNGRhbHhtQkk3T2hzcWFlQVNIZEx4MzY0b1B6MGV1MFhLdXM1ZHRmV083eW5NM215TG9aRk5zN0JZSWFMWENtQW83VlFiM04wVFhSMjkzcC9BNExDZXkwMUczaDlORzg4c1o2UjNCeDFuZ0MvRTNPcFdjdEZpc0IxMTJqMmV6NHkrclhtdkZrTk9ocE1WdTdmTDNtRmdzbW94NUZVWngvbjdvNnRpMmJ4cytvSjNGZ0pHT0hEMkxJd0NpR0pVUVRHdXc2Z3ZyR1pqSXZYY1hTbWkwVEh4Tk9mRXc0aTFNZDY5QnI2eHZSNitTV1ZmZ09tYzFDZUlGTEhUc2crVUFHVEY2TkkvalMwUG9CM2FTRDN5K0FaQjhzTGl5RUVQMUJvQjYrMUxtamJPOG92djFUZzF1WC81aTZ5SEJwV3hwa3R2WmVLNmRuVnM0bHdOL2t2UDQzbmxqR21pMkgyWDNzSEhNbXB6aWY2M0tzZ2Y3ODRQbVZnQ01EQlJ3WkMvV056UXhMaUFhNDVYbzFma1lEcHpNdk0zRmtJaE5IRHFHd3BJTDUwMFpUMzloTTN0VXk1M0hsMVhYWVZkVmxIemlLcWZZVWdOSHB0Q3lhUG9aZnZMNk9TMWV1TWJKRGpZL3RoOUtwcVc5MDZRUjFKeUw4NEprRWVERVM5TDJUc09RWjdtQitkeVU0MEorSktZbnNQbmFPNHZKcWtnYkZ1TlJrdWY3L1oxdWRsclp1UmVHaFFhMjFrenJYWWFtb3JuUFdNR3E3VHR2NVhWMHpha0FJUm9PZVZVdG44THQvYk9UdFR6dTNOcmVyamtqYXkzOWEwK1g4L3Q2ejk1STRNT3JtZndCQ2VEZ0p3QWpoNGE0MU90b3pneU5OZEZEbldtZGVwYUFPdnJlN1BmaGkxTUp2NTBud1JRZ2hSTzlMSE9oSXE3eFNXdG5wdWJiNk1BT0NyODhKdUgzWEIxaFVWYVdndUJ5alFjLzk4eWZmOUhXbWpuVVVRdHQ1NUN6WEttdTZQSGZ2OGZPczIzbk11VzF1elNCSXo4NEhZT0gwTWF4Y01JVkpvNGF3LzJRbTBlRWhsRmJVTUNJeGxyaW9BUXh0RGVxQW93anYybTFIWExKbmJsWkNiQVRUeHlYeDdvWjkvTmNMRHhIZ2I2S2d1SndOdTArd0pIVWNBNlB2WUkyTnVDMXRjNkV0OE5qMjl5QW52NWprRHQyTlZGVWx0N0NVaEpodzUvS3l4TGhJTGhXV2tuZmxta3RtV0VsNU5RMU5MY3dZNzhqaUdod2JnYUlvenVWd0hWMHNMRVdqVVp5QlE0QUhGMDExMW8zcDZFcHBCUnQybitUSmUyY1QwRVU3N1k1RnE0WHdCUktBRWNMRGRhei9raGppM1MyWkMrb2MzWTdxSEV2eU1XcmhWL05nWkxoN3h5V0VFTUkzUllRRk16UWhtcFBuTDdGOHpnUmlJeDNSL3ZLcVdrNWs1QklYRlVaMFJOK2xscTdkZHBUY3dsS2VmV0JldDRWTmIxWjZWajdqUmd4MmJvOUpUbkRwUUxQOVVEb3FzSFNtSXhXcHJlUE40aGxqK2ZsZlArR2ZuMWtZbWhCTlhOUUFmdm5HZXVkTk9qaUt0RFkybS9ucC82N3Q5THJmZis2K0xqTjMwczduWWRCckdaTThpTWZ1bWNuUC8vb0pmL3JYVmg1YU5KVTMxdTVpU0h3VUR5enNuZXdYMGJYNnhtWUMvSXd1bVNORjF5bzVjZTRTWWNFQnp1RFhxR0h4QlBnWjJYY3lrd1hUeGpnTDd4NU52MGh0ZlJNcjVyUjNzWm8yZGhpN2ptYXc5VkE2WDB1SWRsNTc2OEV6QU15YzRGanlGT0J2WW5SU1BPY3VYdUh5MVd2T0xKWFM4bXJPWk9VeklTWFJaZDRrdFFaekxoYVU4TTZHZmZ6Ynd3c1lIQmVKdnJVb2RjcVFPRUtDL0huNzA3MmtEQm5JalBISnZkNmhUQWhQSUFFWUlUeWNyOVIvdVZydkNMNjBkVHZTYXh6Qmw3RzlzelJjQ0NHRTZOTGp5MmZ5MnpjMzhOdC9iQ1IxZkRJYWpZYkRwN01CK01KOWM1ekhuYzB1b0xTaXhsbDc0azZvcXNxbnUwNnc2MmdHYzZlTUpIWEM4RHU2M3I0VEYxaXo5VEMvL3U2VE5EYWJzZHJzaEFUNk81ZVdnS1A0cnQydU1qb3B3ZVhjK0podzVrMGR4ZDdqNTNuMG5sUUFubGd4RTN1SElpb1pGd3ZaZFRTRHArK2Z3L1U2RnQ2MVdLM1lWWlcvZjd5TDR4bTV6b3daZno4ai8vN2tNbDU1WXoyL2YvdHpFbUxDK2ZyalM2V1ZjQjg3a0piSmtUTTVqQm9XVDNDZ0h5WGwxWnc0ZHdsd0xJZHJDMkFZOURwV0wwdmxyZlY3K05YZjFqTjlYREkxcmZXQmhpVkVNMmZ5U09jMUV3ZEdrVHBoT0lkUFovUHF1NXRJR1RxUXZDdlhPSk9WejVLWnJobE5qeXlaVGs1K0NhKyt0NWs1azFLY1hiZE1CcjJ6QUhCSGgwOW44OTVuKzBrZUhOdGxTMnlielU2QW40bDNOdXhqMTlFTUhscysweG00RWNKWFNBQkdDQS9uQ3gyUVNocmdPeDJDTHpvTnZESlhnaTlDQ0NINjNxRFlDSDd3L0VyVzdUakcvcE9aS0lwQzBxQm9IbGc0MWFWQWJGRlpGZXQySEtPNHJJcW43cHQ5MjhHRHBtWXo3MjdjUjlyNVBHYU1UK2FKRmJOdWUreFdxNDNLbW5vKzJIeVFMejJ5Q0xQRnlvYmRKOUJvRkQ3ZWZwVEhscys4NFRWVVZhVzhxZzVGVWRpNDV5UUJma2FtamhubTh2NUtLMnJRYWpRdXk1SzZrblc1R0t2VlJtWmVFVjk3YkFualV4SlJWWlhUbVpmWnVPY2tOcHVkcVBBUXJwUlc4cy9QRG5EZnZFbDltbUhVM3lVTml1RnNkZ0ZIMG5Ob2JqRVQ2RzlpWWtvaXkrZE1JQzdLZGVuWGpQSEo2TFFhdGh3OHc2Yjlwd2p3TXpKLzZpaFdMcGppTEZiZDV1bjc1eEFSR3NTQnRFeHlDa3FJREF2bThlVXptVGQxbE10eHNaRmhmUCs1Ky9oNCsxRjJIenVIVHFjbFpVZ2NqeXlaN2hJY2JHaHM1b1BOaHppZWtjdWlHV040Wk1sMDUveXp0TlpnVWhRRnZWN0hvL2VrTW5QQ2NON2ZkSkRmL1dNanFST0c4OGlTNlFUMlVEOUpDRytpcUtycUF6WEVoZkJkWDkwR0YxdUw4UDVpRGt5UDdmbDRUOU1XZkNsdmNtenJOUEN6Mlk2dUdVSUlJYnpYa285Z1lJQ2pBMUtmS2o3Wnh5L1E3dkRwYk43WnNJOHh5UW04c0dvUmV2MnRmVmRaZEsyUzEvNjVoWnE2UnU2ZlA1a1ZjeWQyZSt5THYzbUgxQW5EV2JXMGMydnFOcTkvdElPMDgzazgrOEE4cG80Wnh1L2Uyb2pWWnVmTGp5emtOMjl1WUZCc0JEUEdKeE1TNkkrS28xYWNWcXZCWXJVUjRHZGtjRndrRy9lY1pPdkJNL3pnaS9keitIUTJlMDljSURUSW4xSEQ0aGtVRzBHZ3Z3bWpRWStxcXVoMVdsVEFicmRqczlteDJ1eUE2bXdCL05iNlBkUTNOdlBzQS9Pb2Iyd203WHdlaDg5a1UxNVZ4NGdoY2F4YU1wMzRtSEFPbnNwaTNZNWpORGFiR1JvZnhhaGg4WXhKVG1CdzNPMjNPa3d2MHhNUkVVRmtaQ1I2WDZyQ2V4Zm50N3Y4K3UrZlVsWlp5ek1yNXpKdXhHQ3lMeGR6NlVvcE9xMkdvK2tYdVZKYXlXdi8rWnpMM3pkVlZkbDVKSU5QZHgxbjliSlU1azRaMmNNcjlNeG41NDd3U3BJQkk0U0h1MXpiL25pSWx5MUJLbXR5RGI1b0ZBbStDQ0dFOEZ5cEU0YWowMm41YU90aEttdnFiemw3STJwQUNNTVNvbGswZmN3TnMwbHVSblI0Q1BmTm0wVHFoT0ZjS2l3bHY2aWM3ejE3TDlFUm9mejRoWWY0ZE5jSjFtNDdTbDFEVTZkekg3c25sZXJhQmpidE84V3pEOHhqY0Z3a2crTWlXVEJ0TkFkUFpaR2RYMHg2ZGdGTkxXWnNOanZkZlNlYk9tRzRNd0R6aGZ2bW9OVnFPSnFldzF2cjk2TFRhWm1Za3NqekR5MXdlYit6SjZVd2FlUVFEcDNPNXZDWmJEYnVPWWwvYTBCSTlEL1BySnhMZ0ovUldRZXB0cjZSOVR1UEE0N2xhNDhzbWQ0cDJLa29Db3RUeHpKeFpHS1BuYmlFOERhU0FTT0VCN3RTRDg5dGNqdzJhdUh6Ujl3N25sdFIyUXpmM0FHbGpZNXRqUUwvM3l5WUdlZmVjUWtoaE9nZHZwZ0IwNmJGYk1IWVJldHFkK2pZRGppM29NU2xNMDFIRm9zVm05ME9nRWFqUWEvVFlyWGF5TGhZeU1TUlEyN3BOZHR1RDFSVlJWR1VMb3VobnM2OHpJakVPR2RCMTU0VWwxVTVDeURmTHAvTll1Z0hHVER1NXJOelIzZ2x5WUFSd29OMUxNQTczSXZhTkRkWTRNWGRFbndSUWdqaG5Ud2wrQUs0MUdycEx2Z0NvTmZydUg3VWVyM3Vsb012Z0RQZzBsTVhtZ2twaVRkOXZUc052Z2doaEsrUTB1UkNlREJ2TE1CcnRjTkxCNkN3enJHdEFDK2xTdkJGQ0NHRUVFSUkwYjlKQUVZSUQ5WXhBOFpiNnIvODZpaWNMV3ZmL3Zaa21CdnZ2dkVJSVlUd2Jxcm14a3RjaEc5cnNUcisyMU5HanJlUytkMjNmSG51Q084a0FSZ2hQSmkzQldEZU9RZDdDdHUzVjQrQSs0YTVienhDQ0NGOGdaUXI3Tzk4ZXdiNDlydHpOL25wQ2s4akFSZ2hQSlJkaFlJT0haQ1NQSHo1OUo1Q1J3Q216YXlCOE1KNDk0MUhDQ0dFYjFCMWZ1NGVnbkN6UnJPakdMQldxL1c1VEFhWjMzM0xsK2VPOEU0U2dCSENRK1hYdGtmdG8vekJwSFhyY0hxVVhnYS9QTksrUFRMY1VmZEZmczBKSVlTNFU2cGZCSFk4K0plZzZGTVdPNVEzS1k3T1RucTl6OTFFeS96dU83NCtkNFIza2dDTUVCNHF6MHVXSHhYVXdVdjd3ZFlhTFlyeWgxZm1nRjcrZFJGQ0NORUxOSDZoMkhRQnNwU2dIMUtCbW1ab3NHalE2WFFZREFhWHJsQytvRzErMjkwOUVCOWpWNkdteWJmbmp2Qk9NZ3VGOEZBZDY3OE05ZEFPU0RVdDhJTTkwTmhhNEN4UUQ3K2REMEZTVDA0SUlVUXZVa01HWTFGMTdoNkd1TXNhVzZDZ1JrR24weEVZR0loZTd6bnR3WHVUR2pJWXE4enZYdFZraG9KYTM1ODd3dnRJQUVZSUQ1WGZvZjZMSjJiQXROamdSM3Vob3NteHJkUEFLM05oWUtCN3h5V0VFTUszS0lyakpzb1Nra1M5Vlk5VlVnVjhudFVPRlkyUVZlbW8zUkVZR0Vob2FDZzZuYzdubHBISS9PNWQxOCtkZ0lBQW41MDd3anRKcUZVSUQzV2xydjJ4cHdWZzdDcjg5QkJjckc3ZjkxSXFqQXAzMzVpRUVFTDRMbzFHZzlGb3BDNHdnZXJLWW9LMExaaTBkbERBS09VemZFS0xUUUZWcGRFQ1pZMk9wU042dlE0L1B6OEdEQmlBeVdUeTJTVWtiZk83UG1nUXBaWEZCR3FhWlg3Zmdodk5IYVBSNkxOelIzZ2ZDY0FJNFlIc0toUzJCbUFVWUhDd1c0ZlR5YXNuNFZoeCsvYVh4c0hzZ2U0Ymp4QkNDTituMCtrSUNncENyOWRUVTFORFNYMDlWcXNWdTkyT3FrcUZHRitoS0k2aXFmNytqcVVqSVNFaCtQbjVvZFg2ZGlTaWJhbU1UcGNnOC9zMmRUVjNUQ1lUT3AzYzhnclBJYk5SQ0E5VTB1QUl3Z0FrQklIR2d6SW1OK2ZCNTVmYXQ1Y213dU1wN2h1UEVFS0kva09uMCtIdjc0L0JZQ0EwTkJTejJZekZZc0ZtczhsTnFnOW9heGVzMStzeEdBem85WHAwT2wyL3lWNlErWDM3K3Z2Y0VkNURBakJDZUtEQ0RzdVA0b0xjTjQ3cjVkZkNheWZidHlkRncvZW51bTg4UWdnaCtwKzJsckk2blE2VHlZU3Fxbkp6NmtNVVJlbjBweitSK1gzNyt2dmNFZDVCQWpCQ2VLQ09BWmg0RHlscTIyeURueHdBUzJ0eHVDaC8rT2tzejhyT0VVSUkwVC9JelpYd1pUSy9oZkJka3BNbGhBZnFXSUEzemtNQ01MODVDa1gxanNkNkRmeDhEdmhKQ0ZjSUlZUVFRZ2doYm9vRVlJVHdRSVVkV2xBUDlJQWxTQnN1d3I0cjdkdmZtZ3hEUGF3emt4QkNDQ0dFRUVKNE1nbkFDT0dCT2k1Qkd1am1ESmhMTmZEblUrM2Jpd2JEOGlIdUc0OFFRZ2doaEJCQ2VDTUp3QWpoWVpxc1VObnNlS3hSSUNiQXZXTjVhVC9ZV211L0RRcVNvcnRDQ0NHRUVFSUljVHNrQUNPRWh5bm91UHpJemRrdnZ6Z0MxeG9kajQxYStOa2NSLzBYSVlRUVFnZ2hoQkMzUm02bGhQQXdWenhrK2RIYUxEaFMxTDc5bytudUR3Z0pJWVFRUWdnaGhMZVNBSXdRSHNhbC9vdWJDdkJtVjhIcjZlM2JLNU5nYnJ4N3hpS0VFRUlJSVlRUXZrQUNNRUo0R0hjWDRLMjN3RThPZ0wyMTdrdHlHSHg5d3QwZmh4QkNDQ0dFRUVMNEVwMjdCeUNFY05XeEJYWGNYUTdBcU1EUERrRkZrMk03UUE4L213MDZDZFVLSVlUd0ZNM1ZxSTNsWUdsQzBTaGdiWEgzaUVRdlVMVUdVRlZVdlQrcUtSekZGSUtpS0NpSzR1NmgzVjB5dis4cW1YZmlicE1BakJBZXhwMUxrRDdPZ3BPbDdkcy9TWVVJdjdzN0JpR0VFS0piVmJuUVVvZWkyaHpiZHZjT1IvUWV4V1oyL0xlbEJudExIZmFHQU93aGllaDBPalNhZnZKTlVGVXVxc3p2dStyNmVXZHJDRUR0Yi9OTzNGVXlxNFR3SU5jYXdkTDZ5MWFqUU94ZGJFR2RYd3QvT2RPKy9WZ0tUSW01ZTY4dmhCQkM5S2pzSERSWFE5dk5xZkJaR3V4b0xYVlFjWUdtcGlac3RuN3cvN3gxZmlzeXY5MUdneDFkZjV0MzRxNlRBSXdRSHFSajlzdmRYSDVrc2NQUEQ3ZHZEd21CNThmZXZkY1hRZ2doZWxTVkM5Wm1kNDlDM0VXS0FuclZpbHAxaWZyNmV0KytHYTdNUlpYNTdSRVVCZlJZVWF0eWZYL2VDYmVRQUl3UUhxUmovWmU3V1lEM3JReklxM0U4MW1uZzVabWdsYVd2UWdnaFBFRlRGYlRVM2ZnNDRYTVVCVXlLbWFhcUVscGFXckRiZlhCTlRsTWxxcmtXK2RqbE9SVEFwRmhvcWlyMjNYa24zRVlDTUVKNEVIZlVmemxmQVI5bXRtLy8yMWhJY0ZQN2F5R0VFS0tUcG5KWmR0U1A2VFRncnpSUVcxdnJtOWtJVFJVb3F0emdleHJIdkd2MDNYa24zRVlDTUVKNGtLdjE3WS92UmdaTWk4MTE2ZEhJY0ZnMW91OWZWd2doaExoWnFxWEozVU1RYm1iU3F0VFYxV0cxV2xGVjFkM0Q2VlV5dnoyWEw4ODc0VDRTZ0JIQ2d4UjFDTURjalJvd2YwdDNGUDRGTUdrZFhZOGtCVllJSVlSSGtYYXcvWjRLV0N3V3pHYXo3OTBJeS96MldENDk3NFRiU0FCR0NBOVMwdEQrT0w2UGx3RmxWc0s2blBidGIweUNLUCsrZlUwaGhCRGlWclcxaVJYOWwxRUxOcHNOczluc2MvVTRaSDU3TGwrZWQ4SjlKQUFqaEljb2FRQjdhM0JkbzBCMEh3WkRWT0NWSSszYms2TmgrWkMrZXowaGhCQkMzTHJtRmpNbDVkWGRQbSszMjBrN24wZHRmV092dkY1ajA1MFhITFZZckwweWx1dXBxaXBMUVVTUExCWXI1bDZlZnpMdlJHK1RBSXdRSHNKbCtWR0FJd2pUVnpaY2JIODlrdzUrTkwzdlhrc0lJWVRvNzM3eDEwLzRjUE9oV3o3dmZPNVZmdnZtaG02ZnQxaHR2UDdSRGdwTEtucTh6cnNiOXZIMnAzdWQyeFhWZGZ6KzdjOW9iR3B4T2U2OXovYnoybnVidTcxTzVxV3J2UGliZDdvTjBwekp2TXhMZi95UUZyT2x4L0VJNzZPcUtuOTQ1M05lL00wN2xQWVFGT3pKaDVzUDhjczMxdC95ZVlkUFovUGZmMXJqTXUvZVdMdVRDNWV1dWh4MzZIUTIzLy90dTFpdFVqUlhlQzZkdXdjZ2hIQndDY0QwNGZLanFtWjRJNzE5KzRWeE1NRFVkNjhuaEJCQ3VNdTZIY2ZZZXZCTWo4Zjg0dHVQRXg3YWQ3OTRWVldsdUx5YTBVa0pkM3l0M0lJU09uNFBiMm05MFN5NlZvWFJvSGM1Tml3NHdQbStMbHk2eXJ5cG81elBoUVQ2azE5VXpvbHpsNWc3WmFSem5GbDVSU3lkT2E3YjE3Zlo3VFJjRjdUcGFIaGlIR2FMbFYxSE0xZytaK0t0dnIwYmtpeUV6czduWG1IcndUTmN2bHFHb2tCc1pCaExVc2N4YVZUbjFPYmNnaEkyN2swajc4bzFGQVZHSk1heGF1a01JZ2NFMy9CMXRodzRUV1plRVRxZGxnKzNIT2FiVDkyRGNvdjFhNHJMcXRCcWIvMzcvNnpMUlVTRUJhUFJ0Si9iMk5UQ2diUk1SZzRkNk54MzRkSlZrZ2ZIb05OcGIvazFlaUx6VHZRbUNjQUk0U0dLTzlSLzZjc09TSytlaE9iVzdNemtNTGcvcWU5ZVN3Z2hoSENuRVVQaTBIU1RVcnJyNkRrQy9JeUVCZ1gwMnV2WmJIYXlMeGU1N0d0b2FzRnF0V0d4V3JtUWUrV0cxeGdRRWtoMFJHaVh6NzI5WVovTHQvdHRONGJiRHFXanYrNm1jODdrRkpiUG1jaVZrZ29xYStyUmFqU2taK1VETUhMb1FNWW1KM0EwUFljUmliRzg4ZkV1YkRaSGNHVi9XaWJIejExeVh1ZWhSVk83RFI2dDNYYUUwNW1YWGZaWnJUWjJIVDNId1ZOWkx2dS8vdmhTNHFJRzNQRDlpNXVYbnBYUC8zNndqY1NCa1N4T0hZdlpZdVZFUmk2dmY3U0QrK2RQNXQ1NWs1ekhabDh1NGcvdmJpSXNPSkFscVdPcGEyem1RRm9tZVZldjhkSlhIaVk0c1B1MTc1bVhyckp4ejBtbWowdGkzUERCdkxGMkp6c09uMlZKRDhHNlM0V2xuVEtoU2lwcWlBNFB1YW0vQnlhamdTSHhVZGp0ZGpKeUNoazdmSkJ6L2liRWhETnhaQ0pydGg2aHVjWE1ILys1aFJhTGxaTHlhdnlNQm43KzEwK2MxNWswTXBFVmN5ZDE5ekpDM0hVU2dCSENReFRmaFJiVVI0cmdRR3UycGthQkgwNlRya2RDQ0NGODE2aGg4WXdhRnQ5cGYwWk9JWnYzbitiUlpUTnU2eHY1N2pTMW1IbTFteVU4TzQ5a3NQTkl4ZzJ2c1hENkdCNjlKOVc1YmJQYjJYTGdOSXRuak9WSHo2K2tyckhaK1p6Wll1V1YxOWZ4d01JcEpBMktjYmxPZEhnSUFNY3pjdEZvRkQ3YmU5TDUzTXRmVzhXa1VVTjUvYU1kV0t3MlprMFlUdHFGeTBTRUJiRm8raGlYNjBTR0JWTlNYazFKZWJWenFkT1pySHdVUlNGbHlFRENnZ09vcm1za3dNL1lLUWgwcmJLV3lMQWdGRVVoS01Edmh1OWQzSnFHcGhhKytOQjhwbzlMZHU2N2QrNUVmdmFYVDloODREU0xVOGRpTk9oUlZaWDNQeitJbjlIQWYzenBBZWYvaThTNFNONytkQzliRDU1aDliTFVMbC9qVW1FcC8vdkJOcUlHaFBEa3ZiTXhHdlJjdUhTVmo3Y2Z4YzlrWVBha2xDN1BlM2ZqZm9yTHFqcnRyNjV0SUN1dnFJc3pYTVhIaFBQU1Z4N213cVdyMURjMmMrcENIcWN1NUFIdzVMMnptWkNTeUw4MkhlSnNUaUdwRTRhVGQrVWFWMHNyV1RackhOb09tVElEbzhOditGcEMzRTBTZ0JIQ1EzUmNnalN3RHpLaG02end1K1B0Mnc4UGh5RWh2Zjg2UWdnaCtnZXRBbzE5VTIrMXoyM1lmWUtvOEJCU0p3enYxZXNHK0JuNTNRK2VkdG0zYWQ4cDlwMjh3Q3ZmZnR4bENVVjM5RG90TlhXTi9HWE5kaFpOSDRPaUtKek5MaUMvcUl3aEE2UDRiRzlhcDNNKzJId0l6WFhMUVg3OXZhZlE2N1FjUEpYRjQ4dG5PWmNhZFJ6ck41KzZoN2lvTU9Kand0bDE3Qnd6SjR4dzNMQURzeWFPY0I2N2VmOHBOdTgvamIwMTQrWWY2L1lBOFBzZlBzT1k1QVIrOCtZR1FvUDgrZktxUmM1bEtZWEY1YXpmZVp3VmN5ZjJ5WElrQVRQR0ozZGFCbVF5R2hnL1lqQzdqbVpRVVYxSFhOUUE4cTVjbzZTOG1tV3p4cnNFd3FhUFMrS1RIY2M0ZVQ2dnl3Qk01cVdyL1BXakhRUUYrUEh0THl4M0xuTjdZc1VzYXVzYmVXL2pmbHJNRmhiTkdOdnAzQjk4OFg3bmZBSEl2bHpNNngvdDRCdFBMR05JZk5RTjMxdmJmTjU3L0R5VFJ3L2x5NnNXZFRybUcwOHNKWGx3TEVhRG5yd3IxeGd4Skk0aEE2TTRuWlhQSTB1a3dLSHdUQktBRWNKRDVOZTJQKzZMREppL240WHExbVhiRVg3d3hURTlIeStFRUVMMFJLZUIydTdMZ1hpczA1bVhLU2d1NS9tSEY5eFVRT1JXS0lwQ29MOXJZYlhMUldVa3hrWDJ1TVRqZWxkS0txaXViVUNqMGFCUkZMNzYyQkxXN3p6TzdFa3BMSjAxM25sY2k5bkN0My81Rmw5N2JFbVh5NFIySEQ2TDFXWmpSR0lzVlRXT2IzcU1CajMrZmthTUJyM3puRXVGcFpSVjFqSnQ3REErMjV1RzNhNjZCR0NXejNFRVVjNWRMT1NQLzl6Q0gvN2pXWmVmM2I4OXZJRC9lZXN6Y3ZKTEdKNFlTMTFERTM5WnM0T3BZNFp4eit3Sk4vMit4YTNwcmdaTFd5Y2dmNU1SZ0p6OFlzQ3hKSzhqalViRDBQZ296bVRsVTF2ZjZESkhkeDNONEtPdFJ4Z1FFc2gzbjFsQldFajdoMU90VnNNTHF4ZnordHFkZkxUMUNGbVhpM2xtNVZ5WHVlL3ZaM1I1cllMaWNyUmFEU2xENHREcmIrNFd0S0M0blBUc0FyN3k2R0xuL05WcU5jNXhqa2tlQkRpNkg1MDhmNGxIbDZWeXJiS1c0eG01RW9BUkhrc0NNRUo0Z0pvV3NMUVdkdGNvRU5ON3k5RUJ1RmdONjNQYXQ3ODFHWXk5VzU5TUNDRkVQMlBTUWJVVlBzdUYrNGE1ZXpRM2I4dUIwNFFGQnpCbDlOQStmNjBXczRYTFY2OHhPaW1oVTYyVTY0VUcrWk00MEpFWlVGWlY2MUlISmlqQWo2RUowZnprang5MmVlNGJhM2U2TExzQUNQQTNrVG8rbWNtamh2TGZmLzdJdVgvZTFGRW93TlZyVmZnWjlYejlpV1VjU2M5aGFFSTBFV0UzTHNiYTV0ekZRdjYxNmFCelcxRVUzdG5nNkxUVTFHeW1vYW1GN0h5Y1k1NDBjZ2dQeTAxeG4yc3hXemlUbFU5RVdCQWhRWTVBeGJWS3g3ZDhFVjBVbTI0cjFGeFpVMDl3b0Q5Vk5mWDhhL01oMHJQeVNSNGN5MWNlWGV3TXJMei8rUUV1RnBUdzh0ZFdvZE5wK2RwalM5aTQ1eVNiOXAzaTVUK3RZZEgwTVN5Y1BnWS9rNkhUNjJSZExpSTBLSUJ6TjZqL290TnFYQUlyWTRjUDR2M1BEMUxYMEFRNGlnd3ZUaDNMa1RPT0Q3YlBQakNYL0tKeXJEWTdrMFlONGRTRm52K2VDZUZ1RW9BUndnTjBYSDRVMndjdHFIOTdyUDN4bEJpWUdkZjlzVUlJSWNUTjBDb3dOQVQrY0JJU2dtRDhqVmNWdU4ybHdsSXVYeTNqd1VWVGV6MzdwU3M1K1NYWTdTcG5zd3M0bjN1bFU1Q2tqZGxpWmRLb0lieXdlakVBVjBvcmlicXVNODJVMFVNWjFhSGp5NDFvTkJwTVJzZVNrYkRnQUE2ZnllSDd6OTJIMGFBbjdVSWUxWFdOenN5SVV4Y3VNeWcybkoxSHpsSmNWbzJxcXV3OGNoYUFlVk5HZGVvcVk3ZXI2SFZhVmkyZDRiSy9zS1NDaEppdWEyNE1DT25ERGdNQ2NCUkEvdnZIdTZocmFHTFYwdm5PREptbUZqTkFsNEdSdG4zTkxSYk9aRjdtelhWN01GdXNMSms1amdjWFRuV3BrVlRYMEVSbFRmdUhWa1ZSV0xsZ0NzTVNvdm5YcG9OczNIT1NLNldWZk9YUnhTNnYwZFJzSnIrb0RMdGQ1YTlyZG5TcUZkVEdZclhoYnpMd1B6OThCb0JoZzJKNE5pS1V3dUp5WG4xdk0vLzU1UWNKQ3c3Z2Fta2xDVEhoN0RxYWdkbGlKZTFDSGdOQ0FqbDRLb3ZMVjh0b2JqRTc1Kys0NFlOdnFzdVRFSGVMQkdDRThBQWRPeURGOWZMbmt5MTVrRnZ0ZUd6UXdvdFRlL2Y2UWdnaCtxK2tNRWNtekl0NzROblJNRHZlc1l6VzRLRlpscnVQblVPbjAzWmJPTFMzSFRtVFRYQ2dINE5pSTlBb0NsOS9ZbG1uWTY1VjFQRHluelNNQXMwQUFDQUFTVVJCVk5hNEZORWRrNVNBUnFOUTM5aSt4c3RvMEpOZlZNNmI2M2JmOEhXbmowM2lvY1hUbk50K0pnT0tnbk1aeWV4SktSajFPbWNBSmlZaWxJYW1GbzVuNUZKZTVjaVdPSjZSNnp4V2h4WlZWYW1xZFh4ZytmR3IvMkp3WENUZjZQQitTc3VyK2V1YUhUejd3Rnhtak8vZDJqcml4cXBxNm5sOTdVN3lybHpqM25tVFhBcnoybXlPTk92cjZ3UkJlek1HalVaRGZFdzQwZUVoUEw1OEprTVRvbS82dFVjbkpmRGZYMXZGdGtQcFhiYS9QcDV4MGJtczdVeFdQci82N3BPZGducXFxdkpmcjM3UUtZQVg2Rzl5WnVBRUIvZ1JIT2hQY0tBL0E2TUhzT3VvbzZoMVNLQS9GYVk2am1ma1V0L1lqTVZxYzg3ZlFiRVJFb0FSSGtVQ01FSjRnSTRaTVBHOVdJQzMyUVp2cExkdlB6c2FJcVVKZ1JCQ2lGNmlWZUFQQytIRFRIajduT05QYjlJb3NHMTI3MXlydnJHWmsrY3ZNV25ra0U1MVd2cENZMU1McDdQeW1UOTFGTU1Tb25uOW81MlVsbGQzYWpHOTgyZ0dKcU9lbVIwS0FxZTBacnFrbmM5ek9kWml0VkpkMjhDM24xN1JiUmJCQjVzUDBkanNDTnhzM0hPUzNNSlNLbXZxcWFscjVBL3ZiZ0xnRzQ4dmRUbm54ZWZ1Y3o1K2EvMGU3SGFWNXg5ZTROeTMvVkE2MncrblUxdnZXQVl5TkQ2YXlhT0hjcW13MU9WOUdBMDZ3a09EWFBhM0NRc09jS2tqY3F2S20yRFRPVGhXQi9VMnNLczNQc2ZUOWRiOHpzZ3A0Qi9yOW1DMTJmbTNoeGN3ZFd5U3kvT0cxcG9yTFJZcjE2OXliMjV0RmUxbjFCTWVHc1NQWDNqb3RzYWcxK3RjMmw1M2RQQlVOb05pSTNoZzRSU09wT2R3OU94Rmx4cEQ0SmpybFRYMWZQR2grYzU5cHk3a3NmZkVCWnBiTTNqKzl2RXU5SG9kRHl5WVFuaG8rMXpxMkRYczhPbHNQdDE5Z3YvNDBvTzM5VDZFNkdzU2dCSENBM1FNd1BSbUJzeTc1eHoxWmRxdXUzcEV6OGNMSVlRUXQwcWp3Qk1qNGNGa3lLbHlaRjNXbW52bjJyMjVJdmQwNW1Yc2RwV0pJenQvUTk4WGpxVG5ZTFhhbURFdW1ZSFJBNGlOREdYTjFzTjg4Nm5sem1NdVg3M0d2aE1YZUhqeE5Fekd6c3REdWhNYTVPKzhxYjZlcnNPU2taaldWdFFhUmFHK3NabGhyVmtOM1JWdjdVNTVkUjJKQTZNSUR3bGs5N0Z6dkxCNkVTZk9YWElHZEt3MkczYTdpa0d2NDQvLzNBSTRNaG9zVmh0Nm5SWkZVVmcyYTN5M04rZzN3MS92V09ZMktCYXNDdmhBL0tWWDV2ZkJ0RXplKyt3QUNUSGhmT21SaFVTRmQyNXgyVmJucGFLNnJ0TlNzSXJxT29BK3l4SzVVbEpCZmxFWmo5NlRTbkNnUDdNbnBmRHBydU5NVEVsMEZ1cHRiR3BoN2JZampCMCtpT1RCc2M1elF3TDlHWllRVFcxOUk1ZXZscEU0TUJLVDBZQi9GMHVwaFBBV0VvQVJ3Z01VZDJ4QjNVc0JtR3VOc0RhcmZmc2JFM3UvdG93UVFnalJ4azhINHlJZGYzcFZjZTljNXVTNVMraDBXc1lrZCs0VzFOdGF6QlkyN3ovTjZLUUU0bHVYVkR5eFloYS9mL3R6dGg5S1o4bk1jVlRWMVBPWE5Uc1lIQmZCd3VtMzFwcndsMitzNy9ZNWk5WG1YTWJSbGdteDg4aFpybFhXY1AvOHlaMk8zM3Y4UE90MnRoZUxhK3VnazU2ZEQ4REM2V040WXNVc3dGRjRkL2N4UjVyVHRMRkpUQnViUkl2WndpdXZyMk40WWl4UDNUZkhlWjMxTzQ5ek5EMkhuMzN6c1U3TFRXNkh2dzRHUlVCa0pPajFkM3c1ejNFSDgvdnkxV3Y4OC9NRGpFMU80SVhWaTd2OU9TY09kUHlsek1rdmRnbHdxS3BLYm1FcENUSGh0eFFBdkJYcmR4MG53TS9vekhpNWYvNWtUbDNJNDYzMWUvamE0MHV4MmV5OC90RU9XaXhXSGw4KzArWGNvUW5SREUySXByQzRuUDBuTTFrOFk2d3ppNnEydmhGd0ZKUCt6WnNibk9mWWJIWXNWaHZmK2RWYmdHTUowdmVldlE4aFBJVUVZSVR3QUIwellBYjIwaEtrUDU4Q1crdlhRNU9pWVhwc3o4Y0xJWVFRdnFxNXhVelc1U0pHSk1aaE5QVDkzZnZtL2FlcGEyaGl4WnoyRnN6SmcyTzVmLzVrUHQ1K2xHYXpoVU9uSE4rU3ZMQjZzVXVoMDV2eHkrODgwVzBHekt2dmJlN3gzUFNzZk1hTkdPemNIcE9jUUVSWSs0ZVA3WWZTVVlHbE04Y0JYWGZPNmVpanJVY29yYWhoMmF6eFdLMDJkRG90QmNYbDdEeHlsc2RYek9xVjRJdm8ycFlEWjFCVmVPN0IrVDMrbkVjTml5ZkF6OGkrazVrc21OYmVwZWhvK2tWcTY1dFlNV2RpbjR6dndxV3JaT1FVc25MQlpPZmZ1MEIvRTg4L3RJQS92citGZjZ6YlEyMURFemtGSlh6OThhWE9USjJlWEMydHhHVFVPNWZnaFljRTh1VlZpMXhlOC9EcGJPY1NPcjgrQ2l3SmNic2tBQ09FbTFuc1VOSHNlS3hSSEYyUTdsUjZHUnk4Mm43TmIzZit3a3NJSVlUb053cUtLN0RiVlFiSGRaK2VjemE3Z05LS0doYW5qcjJqMTdwYVdzbU9JMmVaUEhvb3d6b1UxZ1c0Wi9aNDByUHorWHh2R29xaThLTi9XM2xiM1lGZS9PMjdQVDRmR3huYTVmNTlKeTZ3WnV0aGZ2M2RKMmxzTm1PMTJRa0o5SGU1OFQyZWtZdmRyakk2NmVZeWhWWXZtMEZDVERqYkQ1L2w0KzFIbVRKbUdNY3pjcGt5Wmxpbk9oK2lkMTB1S3NPZzE3SDE0Smt1bjA4Y0dNbkVrVU13NkhXc1hwYktXK3YzOEt1L3JXZjZ1R1JxNmhzNWtKYkpzSVJvNWt3ZTJldGphMjR4ODhHbWcwU0VCYkU0ZFp6TGN5bERCN0pnMm1oMkhIWjBLbnBreWZTYm1tOTVWOHQ0NzdQOVBQZkFQT2VTS1ZWMW5hdTE5VTNvOWJxYm5yOUMzRzBTZ0JIQ3pUcG12OFQwUWd0cXV3cXZubXpmZmlDcDk1WTFDU0dFRU43bzh0VnJnR001UW5lS3lxcFl0K01ZeFdWVlBIWGY3TnRxVTkzUTJNei9mckFObzE3bnNwekNack56UE9NaVd3NmNvYVM4bWpISkNlVGtsL0RxZTV0Wk9IME1jeWVQSkNUSS82WmY1MWZmZmJMYkRKZy8vMnRycHhvdlZxdU55cHA2UHRoOGtDODlzZ2l6eGNxRzNTZlFhQlErM242VXg2NWIrdEVkdFl2Q0swYURubmxUUnpFMFBvcC9yTi9EM3VQblVSU0Y0cklxanFibk1IblVVTW1DNlNOTnpXWmF6Slp1QXpDekpvNXcxanlhTVQ0Wm5WYkRsb05uMkxUL0ZBRitSdVpQSGNYS0JWTnVPUVByUmxSVjVSL3I5bEJhVWNOM243blhaYTVtWHk1bXk0SFRuTSs5UXVMQVNPb2FtdmxreHpHS3lxcFlOSDJNYzhsZVJ6YTdvNHZUM3o3ZXlmeXBveG1Ubk1EdjN2b01QNU9CdGR1UDhwMm5WOXlWekRZaGVvTUVZSVJ3czZKZXJ2K3lJeC95SFIwa01Xbmg2ZEYzZmswaGhCRENteTJkTlo2bHM4YjNlTXl5V2VNSkR2RGpuUTM3cUcxbzRvVlZpOUIzRStUb3pyWkQ2VlRYTmZEdEw2d2d3TS9JeFlJUzBzN25jZXpzUmVvYm14bWFFTTJMejkxSDh1QllLcXJyK0dUSE1UN2ZtOGFtZmFjWWxoRE5xR0h4cEF5SnUyRUxZRCtUd1huRGVhV2tndXo4WWd4NkhTMW1DNFVsRll3YUZ1OXlmSDV4T1hhN3lyTVB6R1BjOEVIODdxMk5oSVVFOHVWSEZ2S2JOemRRVWw3TmpQSEpoQVQ2TTMxY01ncU9laUVXcTQwQVB5TldxNDNpOG1wT1hjaERyOU9pMFdnb3I2cWxzS1NDM01KU3psMjhRbkZabGZQOWhRVDZzL1hnR2Q3ZHVKODFXdzR6YStJSUZrNGZRMmh3TDZUNUNxZFgvL081V3pwK3lwaGhUQmt6ckk5RzArNTg3aFhPWk9YejRLS3BqQmdTUjNGWkZXZXk4amx5Sm9lUzhtckNRNE40WnVWY1VpY014Mnl4c25uL2FYWWVPY3ZoMDluRVJJUXlkdmdnaHNaSE9ZTkgrVVhsQUV3Zmw4eWo5NlN5WnN0aENvdkwrY2xYSCtFZjYvZnd5dXZyV0RCdE5ORVJvWVFGQi9Ec0EvTzRXRkNDeFdJRlJXRmthMWN4SVR5QkJHQ0VjTE9TaHZiSE1YZjR1Y1N1d3B0bjI3Y2ZHUUhCc3ZSVkNDR0V1Q21wRTRhajAybjVhT3RoS212cU83V012cEZsczhZekxDR2E0WW14cEoyL3hPc2Y3VVNqVVJnL0lwRUYwMFl6UExHOUlGdDRhQkJmWHJXSWUrZE9aUGV4Y3h6UHlPVmlRUW54MFV0N2VJWE96QllyTzQ5a0FLQW9NR0pJSEhNbXA3Z2NFeDBld24zekpwRTZZVGlYQ2t2Skx5cm5lOC9lUzNSRUtEOSs0U0UrM1hXQ3RkdU9VdGZRMU9uNmo5MlRpbGFyNWYzUEQ2RFhhVm5lV2kvazAxMG5PSjZSUzJ4a0dHT1NFM2orb2Zra2RNZ3dlbnJsWE82ZlA1a3RCMDZ6NytRRlprOUs2WFJ0NFp0R0p5WHcvTU1MbURZMmljcWFlbDU1ZlIwV3E0MGg4VkY4OGFIL243MzdqbytqUHZNSC9wbmQyYTdlck40dFdlNGRHOXVBd2RnUUc3QkRoNFNFaEpEZXl5WDVKYm03bE1zbFIzcENrc3VSUU9nOWdNRUZZeHYzWG1USnRxclZlNWQyVjF2bjk4ZEtvMTFwSmEya2xYWWxmZDZ2bDErZW1aM3lYZTBnUE04KzMrZTVDU3NYWk1sWk54cTFDdHR2V1lWYjFpekVvVE5YY09UY1ZieC9MQitiMWk2U0F6RFJFU0ZZa0oyQ2o5K3hBUmFyRGFjTHluRDdobVdJaXc3SDF4L1ppdmNPbmNlK0U1ZlEydEVEYVZDYTFySzhkQVpnS0tnSTB1QzdsSWltMUo4dkFLOFh1NVlmWHdMY040SHAwdStVRFV3L01xaUFGN2E1L2lZaUl2SzMrOThCVnNjRDMxdzF5UmVxUHp2NlBuNW1zZHI4TXFYaDNPVnJ5RWxQUUloZU8rcStkcnNETlkydFNFK0ttL0IxdlhFNm5mSzBxcktxaGlIMWFmclpiSFo1eW9kQ29aRGJTQTltTWxzQVFHNGxQQktielQ3bWJLTEI4cHRWaUltSlFXeHNMRlF6cVExU0FPN3ZxWGExdkJaUjRTRmVXMlFQSmtrU0t1dWFrUklmNHpFMXl2MytyYTV2UVh4TWhOZDd5bTUzd081d0FIQzFXKy9QMkJxdkdYdmZVY0F3QTRZb3dQeVZBV04xQU04VURLdy9sTWZnQ3hFUjBYajRxNTdFOHZrWlB1OHJpc3BKQzc0QThIZ0lIUzc0QWdBcWxRaGYzcjB2Z1JmM2M5THNOVzhNR1NpQ0lIajk3OEQ5L2swWm9aYVRLQ3BaYzRpQ21uOHJMaEhSbURXNkJXRG0rRjUvYjRpM1M0RU8xNWRSaU5BQU8rWk9iRnhFUkVSRVJFVGtQd3pBRUFWWWsybGdPVzZjQVpoZU8vRDhsWUgxVHl3RTFBeitFeEVSRVJFUkJRMEdZSWdDeU9JQXVxd0Q2NUdqVHhIMzZyVmlvTHZ2UFBFR1lHdm14TWRHUkVRVURDUUZxOG5QZGhhNzYyOXZ0V2ltTzk3ZndXc20zM2NVT0F6QUVBV1FlL2JMZUZ0UUcyM0FxMFVENjQ4dUFoVDgvd1FSRWMwWTdCY3gyODNzTzJCbXY3dnBqSjhNVFFZR1lJZ0N5RDBBTTJlY0JYaGZ2dW9Ld2dCQWNpaHdTK3JFeDBWRVJCUXNKRkVYNkNGUWdKbXNFZ1JCZ0ZMcHZTUFRkTWI3TzNqTjVQdU9Bb2NCR0tJQW1tajlseTZyWi9iTFo1ZE1mRXhFUkVUQlJOTEZ3QWtXTnB1dGJFNmd4U3k0V21LclZEUHVRWmozZDNDYTZmY2RCUTRETUVRQk5ORU9TTTlkZHYwUEFnQnlJb0cxaWY0WkZ4RVJVYkJRNkNMZ0VBMmNEakFMU1FBNmV3R2pUUUZSRktGV3F6M2FFYzhFL2ZlM005QURJWmxUQWpyTk0vdStvOERoblVRVVFCNFpNR09jZ3RSdGRiV2U3dmY1WmY0WkV4RVJVYkNSd3ROZ2s4UkFENE9tbU1rQ1ZIVUtFRVVSSVNFaFVLbFVnUjdTcEpEQzAyRG4vUjAwekZhZ3Ftdm0zM2NVR0F6QUVBVlFvM3NObURGbXdQeXJCTEQzZlYyeUtNYjFoNGlJYUtZUkJOZURrQzA4R3oxMmxmei9QcHE1N0U2ZzFRUVV0Ym5xYjRTRWhDQWlJZ0tpS002NHFTQzh2NFBINFB2T1lERE0yUHVPQW9laFZxSUFhbktiZ2pTV0dqQTJKL0NXVy9iTFBibitHeE1SRVZHd1VTZ1UwR2cwNkE1SlFVZGJQVUtWRm1pVlRrQUFOQ3lmTVNOWUhBSWdTVERaZ0dhVGEvcUhTaVZDcDlNaEtpb0tXcTEyeGs0RDRmMGRPS1BkZHhxTlpzYmVkeFFZRE1BUUJZaUVRUmt3WTVpQ3RLOFM2TEM0bHVNTndQVkpmaDBhRVJGUjBCRkZFYUdob1ZDcFZPanM3RVJEVHcvc2RqdWNUaWNraVJWaVpncEJjQlUrMWV0ZDB6L0N3OE9oMCttZ1ZNN3NTQVR2NzhEeWR0OXB0VnFJSWgrWHliOTRSeEVGU0Z1dnE4Z1hBRVJwQWVVWU1odGZ2anF3ZkY4dXdLUklJaUthRFVSUmhGNnZoMXF0UmtSRUJLeFdLMncyR3h3T0J4OVNaNEQrbHI4cWxRcHF0Um9xbFFxaUtNNmFEQVRlMzRFeDIrODdtbG9Nd0JBRlNPTTRweCtkcWdkcXVsM0xJU3BnUzRaL3gwVkVSQlRNK3R2Q2lxSUlyVllMU1pMNGNEcURDSUl3NU05c3d2czdNR2I3ZlVkVGh3RVlvZ0JwR3VmMG8xZUxCcGJ2ek9iY1lDSWltbjM0Z0VRekdlOXZvcG1MZVZWRUFkTHNGb0NKOVRFRHByd1RPTi9rV2xZSXdFZHovRDh1SWlJaUlpSWk4ajhHWUlnQ3BOazhzQnlyOCsyWVY5MXF2MnhLQXlJMC9oMFRFUkVSRVJFUlRRNEdZSWdDWkt3Wk1CMFc0SU9xZ2ZVSDgvdy9KaUlpSWlJaUlwb2NETUFRQlloN0FDYkdod3lZMTRvR3VpYXRtQU9raEU3T3VJaUlpSWlJaU1qL0dJQWhDaENQS1VpalpNQllITUJicFFQcjkrWk96cGlJaUlpSWlJaG9jakFBUXhRQUVvQld0d0RNYUJrd3U4b0JzOTIxbkJ3S3JJeWZ0S0VSRVJFUkVSSFJKR0FBaGlnQVdnWUZYMFpyTlBpdmtvSGxCK1pOeXBDSWlJaUlpSWhvRWpFQVF4UUFZeW5BZTdrVnFPbHhMUnRVcnU1SFJFUkVSRVJFTkwySWdSNEEwV3pVTW9ZVzFIdXVEU3pmbkFxSURKc1NFZEZzMXRzQnlkUUMyTXdRRkFKZ3R3UjZSRFFEU1VvMUlFbVFWSHBJMm1nSTJuQUlnZ0JCR0Mxdm1ZaG9lQXpBRUFXQVJ3ZWtFVEpnYkU3Z2c4cUI5ZHN5Sm05TVJFUkVRYSs5RExCMFE1QWNyblZuWUlkRE01ZmdzTHIrdG5UQ2FlbUcwMmlBTXp3ZG9paENvZUMzWVVRMFB2enRRUlFBSGxPUVJzaUFPVlFOOVBiOUd6TTVCTWlObXR4eEVSRVJCYTNtUXFDM0ErZ1B2aEJORVFXY1VOcTZnZFlyTUp2TmNEaDREeExSK0RBQVF4UUFnNHZ3RG1lMzIvU2pyVm1UTng0aUlxS2cxbDRHMkhzRFBRcWF4UVFCVUVsMlNPM2w2T25wWVJDR2lNYUZBUmlpQUdoMSt6ZGs5REFCbU5aZTRIeVRhMWtBc0RsOTBvZEZSRVFVZk16dGdLVTcwS01nZ2lBQVdzRUtjM3NETEJZTG5FN09nU09pc1dFQWhpZ0FXdDB5WUlZTHdMeFhOckM4SmhFSTEwenVtSWlJaUlLU3VZWFRqaWhvaUFwQUx4alIxZFhGTEJnaUdqTUdZSWdDb01FNHNCeHZHUHE2QkdDWDIvUWpGdDhsSXFMWlNyS1pSOStKYUFwcGxSSzZ1N3RodDlzaFNWS2doME5FMHdnRE1FUlR6R2dEbkgzL3J6YW9BS1dYYm9iNVRVQlRYNkhlTURXd05uSHF4a2RFUkJSVTJQYVhnb3dFd0dhendXcTFNZ0JEUkdQQ0FBelJGSE12d0J1bDliNlBlL0hkemVtQWd2LzJKQ0tpV2FxL0hUQlJzTkFvQVlmREFhdlZ5am93UkRRbURNQVFUYkcyVVFydzl0cUJnOVVENjl2WS9ZaUlpR2hHNitneW9ycStaVXpIT0oxT0ZGZlVUZmphek9BWUgwbVNPQVdKaU1hTUFSaWlLVFphQWQ0RDFZQ3Q3OHVVbkVnZ09YUnF4a1ZFUkVRVDE5N1pnNmJXemhIL0RIYmdWQ0YrOWN4T2oyMXY3anVGZ3BLcVlhOXp1cUFNdjM3bVhlUVhWWTU3ckMzdFhmanhuMThmOHpuZU9YZ1dWOHByUGJaOTViLytnZmNPbmZmcCtLdmx0ZmptTC84Sm84bXp0WGhudHdudG5UMUQvblIybTRZOVYzbDFJLzcreGdHdmdSQ24wNGxmUGIxelFqOGpJaUovRWdNOUFLTFp4ajBBRStNbEFMUGY3ZDhJTEw1TFJFUTBjUmVMS3JIN3lBWFVOTFJDcTFGajRkd1U3TGhsRmNKQzlINi8xcDlmZmg5Vm8yU3pQUG5EVDBPaEdQNTdVRW1TWURSYjhLY1g5K0xlTFd0dzgzVUxoK3l6ZWxFMlRsd3N3WUZUaFZpY216YXVzVWFHaFVCVUt2RHNPNGZ4bytRNGhCcUdhYzNvcHFhaEZlOStlQTUzMzNvZDhqS1R4blZkaDlNSm85bUN3U0dUSC8vNU5Sak5saUg3RzNRYS9PbzdqM2c5bDBhdHdwbkNNbVNueHVPR2xYa2VyMVUzdEtLa3NoNzNiTDV1WE9NY0RiTmZpR2lzR0lBaG1tTHVOV0NpQjlXQU1kbUJpODBENnplbFRzMllpSWlJWnFwVGwwcng5emNPSURFdUVyZHZXSXF1SGpPT25DOUNTV1U5ZnZEWmowS3JVZnYxZXArOWJ4TnNkdS90aVU5ZEt2VXBTMFFRQkh6c2pnMEkwV3Z4eXU3ajBHdlYyUG5oT2ZRTXloaHhPSnhRS0JUNDJuOC9QZVFjUC9ueS9YSkF4VzUzSUwvWWV6Yk5ndXdVSEQxZmhIT1hyM2tOd0VTRkc1Q2VGQ2V2SHp4OUdRQVFFeG1LNG9wNmVidFRrdERTM3VXeHJWOUVxQjV4MGVHanZtOEEySEhMS3F4Y09ERC8ra3hoT2ZZZXZUanMva2x6b3JCKytUeWNLU3diRW9BcEtLbEdSSmdCYVlteFBsMmJpR2l5TVFCRE5NVkdtb0owcEdhZ1E5S2lXRmNISkNJaW9tQ2tWZ3hNbVExbWIrMC9nNWpJVUh6dnNlMVFxVnovOUoyWG1ZUy92UHcramw4b3hrWXYyU1VURVIweC9OemhVUDB3MWZlSHNmMldWVWlhRTRYbGVSa0kwV3RoZDdoKzRKVjF6VGgyb1JoYjFpMUJWSGlJMTJOMWJvR2xYcXNOLy92cXZoR3Y5ZUo3UjcxdVg3MG9HNS82cUNzQTA5TGVoWlA1SlFDQXY3NHk5SHpITGhUajJJWGlJZHR2WERVZkQzNWtIY3FxR3REWlkwWjFneXRES0wrb0VscU5Hb3R6VXFGVUttQzJXQkVYSGU3eE16VG9ORVBPbDE5VWllSkt6MEJQU253MFh0dDdBb0FySythT20xYmc1S1ZTUklZWmNPVGMxU0huaUlrSXhieHhadkFRRVkwWEF6QkVVNnpkN2N1cndWMlFqcnBOcDE3UGZ4TVFFVkVRU3dzREtyc0NQWXFST1oxT3RIWjBZOE9LZVhMd0JRQVc1NlJDRUFRMHRRWG5HM0E2bmVpMTJLRFhhYkNxTHh0azRWeFhXbXhYandrdjdUcUdVSU1PYXhiUGhiNHZRRkZjVVFlZFJvMlVoSmhoejd0bDNSTGNzbVpzQVNlVk9QQnplMzduRVNpVkN2endjM2NqWkZBdzZidS9lUUczckZtSVc5Y3U5bklPSlFEZ2c1TUZLQ2lwaHJOdjZzNUx1NDRCQUg3K3RRZlIzbVdFMHlraElUYlM0MWhCRUlaTVZXcnZNcUt5cmdYdFhUMW82K3hCVmtxOHgrczZqUXFGcGRWb2F1MUVxRUdIdC9hZkFlRDZ1UnJORnVoMUdpeWJsODRBREJGTnVSa1JnTm5mV0lCejdkZFFaV3hCdGFrMTBNTWhHcGtLQ0Uxd0xmN29Lb0JCWDhyMHYvWmNvK3NQMFdSTDBVY2p6UkNMNVpFWjJEaG5RYUNIUTBUVFJGWWtjUHFLSzNOVElRUjZOTjRwRkFyRXgwU2d0cW5kWTN0dFl4c2tTVUxTbktoSnVlNVAvdkk2bXIwRWR4dyt0aXgrNStCWm5MaFlnc2Z2M1lTTTVJSHBQMFpUTDM3Ly9HNm9WU0srOHZCdGN2QUZBSFlkdm9DR2xnNTgvL0VkdzlaeTBhaFY0NjU3Yys1eU9hNlUxK0srMjlZT081MUlKWW9lWXhyczhYczNBUUFLUzZ2eGgrZDM0NysrOXFBY3lIbDE3d21rSnNRZ1BpYkM0NWdRdlJZbXN3VjdqbHhBYkZRNFFnMWEzTGhxUG01Y05SLzdqbC9DcnNQbjhjMVBiaHR5clYvKy9XMEF3SGNmdTB2T3FDbXVxTU92bjNrWC8vYXBPekZuMEhXSWlLYkN0QTdBZE5wTStHUHhIcHhwS3d2MFVJaUlwcTFxVXl1cVRhMDQwbndWSjF0TDhLV2MyeEFpamkxTm5vaG1uNDlrQUs4V0FjOWVCajRSeExIYmU3ZXN3UjlmMklQbjNqbU1EU3Ztb2FQTGlGZjNua0JhWWl6V0xKN3I5K3YxV3F5b2JXekREU3Z6TURmVk16UGpjbmt0am51Wm9qUFloaFY1dUZSU2pWODlzeE1mdjJNRHJsczhGNDB0SGZqZjF6NkEzZTdBRngvWURBQm83ZWlHemU2QXpXYkgrdVh6OEgrdjc4ZmZYdnNBWDM5a0t3VEJmMUV4cDlPSmVSbEp1R2Z6ZFZpN0pBY1dxODNyZm5hSFk5alhCRUdBV3VYOTBlTzlRK2R4cHJBYy8vYXBPNGU4dGpBN0Jjdm5aMkRQc1h6WTdRNnNYejRQYzlOYzMxWkprZ1NsY21neDQrTVhpbkd0cGdtQXE4VjNmd0NtMitoS1F4NXUyaFlSMFdTYnRnR1kvSTVLL1BycXUraTBEZCtXam9pSXh1WmtheWxLenoyRGI4N2Jocnd3cG1ZVDBmRG1HSURQTFFGK2Z3NFFBRHdTcEVHWUJka3AyTEp1Q1hZZnVTRFhBdEZxVlBqeVE3ZEI3SnNhNDAvVkRhNXM3TFZMY2p5eVZ3QmdXVjRHN3QyOFpzUU9TSUFyUVBDdFQyN0RreS90eGFsTHBWaTlLQnYvK05kQjFEYTJBUUQrL1UrdkRqbW1QOEJSWEZHUDl3NmR4OVlibC92cEhRRlh5bXZ4aCtkM0F3QmUyM3R5MlAzZU8zUisyQ0xERVdFRy9QZlhIL0xZSmtsU1gyY3FGYjc1aVcxZXAwOHBsUW81YzJZd2g5TUp1OFBwVWVORm8xYmh3ek9YY2NQS1BPUVhWYUtodFJOWmZZR3docFlPaElmcVBhYWpFUkZOcFduNzIyZHZRejZETDBSRWs2RFYwbzEzNjg0eEFFTkVvN296RzJneUFmOHNCQzQyQVJ1U2dhUlFWNEZlZjFreXdlTmYyWDBjKzA4V1lPV0NUT1JsSnNIVWE4WEIwNWZ4aTcrL2pXODhzaFhKOGRIK0dLYXNxcjRGZ2lBZzJjdjBKbEZVK2h6MDBXclUrTXJEdDhQaGRFSVFCTng5NjNWb2FlOUdxRUVIalZxRVZxMkNWcU9HUmkxQ28xWkJvMVlCQUo1NTYwT1UxelRCNlhUS2dSNW4zOVFueFRqbmlxVW54dUtySDd0OVhNZjI2dzk2OUZxc2NwdnUvL2pUcXpDYUxmajBSemZpTi85OGQ4VGo5VHJOa0FDT3plNkF1ZGVLTi9lZEFnQlliWGFFaGVqeHhRYzNJeW84Qk0xdFhiaFcwNFIxeTNJQkFCVjF6Y2hNbmpPaDkwRkVOQkhUTWdCenVQa3FqallYQlhvWVJFUXoxdEhtSWx3WFBSY2JZdWNGZWloRUZPUWVXd3hjbndUOCtRTHd4OUU3TEkrSlFnRDJyaC8vOGNVVjlkaC9zZ0MzYjFpS3UyNWVKVzlmdHl3WFAvN0w2L2puMjRmdy9jZDMrR0drQTZycVd5QkpFcjc1UDg4T3U4LzNIOTh4cE5hSk4wcWxRZzdZekUxTFFGbDFJeTZYMWVEVGQ5OE1rOW1DWHp6MUZqNTk5ODFJVFlqQnovLzJMMXkvTkFjUGIxMC9KTWhqTkZzQWVIWkdHZ3VEWG91OHJPUnhIZXZ1enkvdHhhV1NLamo3V2o1dVdyc0lLeGRrUWFNV3NYcFJOb29xNnZEQTdkY1BPZTZOZmFma1FyN3VyRFk3MGhKajhOM0h0Z01BWG4vL0pBcExxNUVZNXdwK1phWE1rYk5qckRZN2lxN1ZZZnN0cTRhY2g0aG9xa3pMQU15ZStndUJIZ0lSMFl5M3AvNENBekJFNUpQNTBjQWZibkV0bDNVQVBWWS9udHd4L2tNdlhLMEFBRGtEb3A5ZXA4R0srUm40NEVRQk9ycU1pQWd6VEdTRUhxNWJQQmZ6aHdsV2xGVTM0dENaS3o0SFFsNS8veVNhMjdydytiNmFMMjJkUGVqc2NXV0FPeVVKamEyZHNOcnNBQUNqdVJkV205MXJoazJQeVZYN1JLOGRYd0RHM2ZkLys2SjhQbC9jc0RJUDkyeGVBOEExRGVtQjI5ZEJyUkx4OUw4T1lzT0tQTGtJNzIzcmwrRG8rU0tFR1hRZVU1SHlpeXBSMjlpR2J6OTZ4NUJ6ZHh2Tkh0MlliRGE3UjUyWmhYTlQ4TTdCc3lpcmFrQnp1NnRlem9yNW1XTit6MFJFL2pJdEF6Qk52Y0haTXBDSWFDYmg3MW9pR284c2Z6ZVhxUi8vb2YxZGgvb3pMdHoxYi9PMU01R3ZoZ3UrQUlDcEx4UEZNRUtuSUhmRkZmVWVYWVdNWmd2MFd0K09kZGRmbHlZMkttek14dzVtc2Rxd0pEY05LeGFNSHNoNGVkY3gyT3dERWJRSFA3SU9nS3NMMG1BeGtXRzRibkUybm4vM0NMNzk2SjFRS2hWbzYrekJDKzhkeGFxRldYSWRGM2NkWFVaRXVoWFV0ZGpzMExvRnQ5SVNZNUVRRzRsZFJ5NmdxYTBMaTNOU0VSNDZ2aTVRUkVUKzRNY1p1bFBEQ1FtdGx1NUFENE9JYU1acnRYVERJZm4zd1lTSWFDcmw5SFhMT1hqNnNzZjJyaDRUemhTV0l5bzhaRW83NG5TYmVxSFZxSHlxQTJPeDJsRGQwSXJjOUFSNVcxTnJKeUo4Q0NDMGRmYkExcGNaQXdDbFZRMVFpVXFreEE4dGNqc2VDYkdSV0RvdmZkUS8yakZPZWJyNzF1dlEydEdEWjk3NkVJMHRIWGppSCs4Z0lsU1BqOTJ4d2V2K3RVM3RTSFhMbHVtMTJLQVpWR0QzdHZWTFVGQlNqWmIyTHV6WXRIcnNiNWFJeUkrbVhRYU1BZ0tjR1BvdEJoRVIrWmNURXBUQ3RJdlRFeEhKbHVXbFkzNVdNdmFmTEVCOWN6dHlNeEpoTkZ0dy9FSXhqR1lMUG5mL3JYSzc1a3ZGVldoczdjU210WXNtYlR6dFhVWkVoUG8yM2FtMHFnR1NKQ0UzUFJHQWE3cE5iVk1iYmxvMWY5UmpqMThveHFXU0tuejNzZTNvTWZYaUg5RGs4UUFBSUFCSlJFRlVVbkVWY3RJVHZMWnNEaWFoQmgyKzhNQm0vT3FablRoVFdJYTRxSEI4K2FIYjVBTEQ3dXFhMnRCdE5DUFRyZE9VMGR5THlFSFR5Zm96Y0xRYXRWeU1tSWdvVUlMN3R6QVJFUkVSMFRncEZBcDg4Y0V0MkhITEtuVDJtTER6dzNNNGVyNEltU2x6OE8xSDc4Q1MzRFI1MzdybWRyeTI5d1NlZmZ2UXBEeW9TNUtFOHVwR3hFV0grN1IvZm5FVk5Hb1YwcE5pQVFEdkhEd0xwVUtCeFc1amR0Y2ZTQUpjd1pyK3FVcjdUeGJBWm5kZzQrcUZFM3dIL2lNTjgxMXFSVzBUM2o1d0JuYTdBenFOR3EwZDNkaDdMQjl0blQxRDlqMTQrakxpb3NNOU1tQTZ1azBlVTdRT25pckVjKzhjeHFxRldkQnIxZmpWMHp2bERreEVSSUV3N1RKZ2lJaUlpSWg4cFZRcXNHWDlVbXhadjNURS9iYXNXNEl3Z3c3L2ZQc1F1b3htUEg3UExYTHI1TEZxNyt6Qld3Zk95SzJpVmFJU0pWVU5hR3p0eE0zWCtSWUl1VlJjaGF5VU9YQTZKYno1d1VrY09uTUZPMjVaaFZDRHp1ditlcTBHUlJWMVNFMklRVUZwTlJibnBLR2l0Z203ajF4QVNudzBGbVJQdkl0UnY1MGZuc1Y3aDBkdmVXVzNPNURqTm9VcXY2Z1NIZDBtWEN5cWdDQUkwS3BWYUdydFJINXhGUzRXVmFLa3NoNHA4ZEg0eGllMklTTXBGbnVQNWVPRGt3WFlleXdmR2NseHlNdE1RazVhQWpScUVZZlBYc1c5VzliZ1RFRVpPbnZNYU8zb1JsTnJKMjVmdnhRV3F3MnY3RDZPbytlTGNPT3ErWGpnOXV2UjBXWEVyNTdaaVY4ODlSWnV2bTRodHQ2d2JNeFRwSWlJSm9vQkdDSWlJaUlpQUd1WDVrQVVsWGgxejNHMGRmWmdqZyt0b3IwSkM5SGpZbEVsekwwRDdhQzBHaFUycmw2QUcxYm1qWHA4ZTJjUFRMMFc1S1FuWU8reGkzai9XRDYyM3JoOHhDRFM1dXNYNDdtZGgxRlE4aTZpd2tPd2Zua3V1bnBjWFlJKzlkR05IaGt5RTdWNlVUWldMY3dhZGIvbmR4N3hXQytyYnNTZW94ZWhFcFhZZlAxaWlLSVNMKzgranRLcUJpeWFtNExQM1g4cmx1U215V1BkZXVOeWJGcTdDR2NMeTNIMmNqbmVQNWFQbUloUTVCZFhJVEV1RWplc3lNT3VJeGV3Ny9nbEtKVUtyRnFZaGJ6TUpQejByMitncmJNSDkyeStEcHZXTGdZQVJJYUg0RHVmdWhQUDd6eUM5NC9sdzI1MzRINHZMYStKaUNhVElFbkRKUUVHcngySG53ajBFSWlJWm9VM04zd3IwRU1nb3RtdS91eVVYOUppdFhtdE96SldraVRCNFhEQ0tVa2U3WkY5NFhBNFliUGJvUkpGMURTMklpMHhkbHhqOE5kN21Td21zd1VxVWVsVHRwSFQ2WVJDNGVxT1pMSGFrQkFiNlhXL3ZVY3ZJamNqY2RpZjJkbkNjaXpJVHA1UUJreCtzd294TVRHSWpZMkZTaFc4UDE4aUNpN01nQ0VpSWlJaWN1T3ZnSVVnQ0Q1MVBQSkdxVlJBcVhRRkNNWWJmQUg4OTE0bWk5N0hsdHlBcTZZUGdGRTdWMjFldDJURTEzMXBvVTFFTkJsWWhKZUlpSWlJaUlpSWFKSXhBRU5FUkVSRVFVdFNzRkFxQlJlTDNmVzNQK3ZxRU5Ic3dBQU1FUkVSRVFXeGFWZXVrR1k0M3BGRU5GNE13QkFSRVJGUjBKSkU3MjJYaVFMRlpKVWdDQUtVU2lXellJaG9UQmlBSVNJaUlxS2dKZWxpNE1UNEN0a1MrWnZOQ2JTWUJTZ1VDcWhVS2daZ2lHaE1HSUFoSWlJaW9xQ2wwRVhBSVJvNDdZTUNUZ0xRMlFzWWJRcUlvZ2kxV2kxM1ppSWk4Z1YvWXhBUkVSRlJVSlBDMDJDVHhFQVBnMlk1a3dXbzZoUWdpaUpDUWtLZ1VnVjNpMjhpQ2o0TXdCQVJFUkZSMEJJRTF3T3ZMVHdiUFhZVjdNNUFqNGhtRzdzVGFEVUJSVzJ1dWk4R2d3RVJFUkVRUlpGVGtJaG9UUGhWQWhFUkVSRUZOWVZDQVkxR2crNlFGSFMwMVNOVWFZRlc2UVFFUU1QeU1EUUpMQTRCa0NTWWJFQ3p5VFh0U0tVU29kUHBFQlVWQlkxR3crbEhSRFJtRE1BUUVSRVJVZEFUUlJHaG9hRlFxVlRvN094RVEwOFA3SFk3bkU0bkpJa1ZZbWh5Q0lLcjRLNWU3NXAyRkI0ZURxMVdDMUhrWXhRUmpSMS9jeEFSRVJIUnRDQ0tJdlI2UGRScU5TSWlJbUMxV21HejJlQndPQmlFSWIvcmJ6V3RVcW1nVnF1aFVxa2dpaUl6WDRobzNCaUFJU0lpSXFKcG83LzlyeWlLMEdxMWtDU0p3UmVhTklJZ0RQbERSRFJlRE1BUUVSRVIwYlRDQjJFaUlwcU9HSUFaUm5aSVBEYk9XUUFBc0RodGVQYmFJWXoxdTVVN2tsWWdYaHNCQURqVldvcUxIWlYrSGlWTnBwVlJtYmduWlExZXJ6NkowMjFsZ1I1T1FDa0ZCWlNDQWxhbmZjVDlvdFVoVUNtVWFPanRuS0tSVFl3b0tMQXFPbHRldjlSUmhSNTdid0JIUkVSRVJFUkVNeFVETU1QNFRQWXR5QWxOQUFDOFduVjh6TUdYZUcwRVBwbDVFeFFRWUpjY2VLUDZwUDhIT1l0cEZDbzRKU2Rza21OU3p2K0pqQnV4UFhrVkFPQ3g3SnR4OFV6bHFNR0htV3hsVkNhK01XOGJDanFyY2JhdEhMdnF6bnY5YitMaDlBM1lPR2NCZWgwMjdLbS9nS2V2ZmVqWGNZU0tXdHlmZGoyZXZYWVlGcWR0d3VmVEtUWDRUdDZkOHZxL1hYZ2V4ZDMxRXo1dmpDWVVkeVd0QkFDMDI0eDRvL3JVaE04NW5FY3piNEpHb1FJQS9MMzh3S3krVDRtSWlJaUlnaGtETUY2c2pjbVJneStkTmhQZXFCbjd3OU9PbE5WUXdKVWF1Nyt4RUszV0hyK09NWmlvRlNLVWdnSmlYNWFFVXFHRUVncUlDa1hmZGlWVUNpWFVDaEZpMzkrcXZtMHFoUWlOUW9SR3FZSkdvWUpHS1VJckw2dWdWYWlnRTlYUUt6WFFLZFhRaTJwb2xXb29JT0NseW1ONHVlcllwTHluM2ZVWHNDMXBPVVJCaVRoTk9PNUtYb2xYcTA1TXlyV21nN1V4T1ZBclJDeVB6RUNFeW9EMzZzNFAyVWNVRkxndXhwVk5vbFdxVUdscThlc1k0clVSK09IQ3U1R29pMFNLUGdZL0xYaDkwZ0p3RXhVaWFyRXRhUVVBb003YzdoR0FXUmFaRGdFQ3pyVmY4OHUxTnNVdmdsNnBBUUE4ZSswUXJHQUFob2lJaUlnb0dERUFNNGhlcWNham1UZko2eTlWSGtPdlkyemZ0Q2Zwb25ETG5JVUFBSWZrbkhEMlMwNW9BcjZZczJWQzU1aW92NWJ1dytYT0dxK3YvV1hWWnhDcE5renhpSUEwUSt5a25idXh0eE03YTgvSldURGJrMWRqZDkxRmROdk5mam0vV2lIS0FicEFjSXdoZTBncEtMQXlLa3RlUDlSOHhldCt5eUl6NUVDQXhXbkQ4WmJpaVEvVXphYjRSVWpVUlFJQUZrZWs0cnNMdHVQbmhXL0NMam45ZWgxL2NNOUNFZDA2SlN5T1NNTjM1MitIU2lIaTdaclRlTGJpTUJ4Qk9INGlJaUlpSXZJL0JtQUdlVHg3RTJJMVlmTDZaN00zNGJQWm0zdzY5c2NGcitGOGV3VStsYlVSU3NIMTBLVVVGUGpMcXMvNGZQMEtZek8rZnU0WmoyMWFwUnFwK2hpZnp6RVo5RXIxc0s4VmRGWmhRMnplcEZ6WDZyVEQ2clREMHYrM3d3YUwwd2FyMDQ0T20zSFU0NWRIWmlCV0d6YnFmdDUwMmN5UUFBaHd2Zi9QejcxMVhIVjg2a3p0dU5SWjViSHRSd3Z2eG9Md2xIR055eC9PdEpYalo0VnYrTFR2NG9oVUdFUlhZTVVKQ1VlYXZBZGcxc1hteXN1bldrdkhITGdjemZNVmh4R3ZqWkN2c3p3eUE5K1l0dzFQWEhrSHpqRlBFcHhjRnJmM0xncEtlVGxVcFFYZ3VxZnVTbDZGK2VISmVPTEtUalJaaHErWnN5SXFFMkxmNzVPVHJhV1RNMkFpSWlJaUlwcDBETUM0dVNFdUR6Zkd6Wi9RT1RiRXpzUHl5QXcvaldoNk9OcGNCSnZUQWJ2a2dOM3B5cXl3RDFxM09lMndPeDE5eTY0Lzk2YXVRVmJJSEFEQUw2KzhqU3BqQ3l4T0d5eU8vcURMeEIvZ3R5V3R3TExJOUFtZkIzQk53MWtia3pQbTR6NXN1andrQURPZHVML255NTAxWHFmVGhZbzZqLzBPTmw3Mit6Z2tBTDh0ZWhlaEtoMFdSNlRLWS90U3ptMzRmZkV1djE5dklqd3lZTndDTUVlYmkxQnZic2YzNXU5QWpDWVVjME1UOEpzVmorQ1B4WHVHelJqNnhyeXRjbWJSanNOUFRPN0FpWWlJaUlobzBqQUEwMmQrZURLK2xIT2J2UDVLMVhIVW1kc1JwUTdCL1dscmNhRHhNcTUyMVk1NERxUGRnbS9PdTBOZWY2djJESzcxTk1uZmRyZGF1bkc0K2VxSTUraTJqVHpGeGVTdzREOHZ2VGJzNjErWXUxbWVtdk5pNVZGY2FLL3dlRDFCRjRtdjVYNEVBTkRyc09IZkw3MHk3TG0rdjJBSHdsWDZFY2NEdUw2Vkg4ODM4MXNTbHNqTHRhWTIxSnJieG53T21sd3FRZWtSV05uZldPQjF2OXNTbDBLdGNQMDY2YmFiVWRSVkIyMWZZZGlKc0VzT2p5bEdkc21KbjE5K0V6OWY4aERTKys3empYTVd3T2l3NEtteS9STytucis0Wi8rSUNxWEhhK1U5VGZqVytXZnh3NFYzSXl0a0R2UktEVzZNeS9QN2xDMGlJaUlpSWdvdURNQUFTTkZINC92emQwRFY5MDMxbXpXbjhHTGxVYWdWSXA1YytXbG9GQ3JjRURjUGUrc3Y0cHF4eWVzNTFBb1JQMXZ5Z0R4VjQxSm5GWjR1UHdqQUZSUkpOOFFpMVJDRFBmVVhKOVRTMkNFNVIrelNZbkg3NXIzVzNEWmtYNXZiNjA2TWZLNWdySzB4RVg4dlA0QnJQZDQvdjhuVVlSMDZWZW9IK1MrUDYxeDVZVW40cnlVUHl1dVBuZnpMcEJaNFhoODNEeUdpYTlxTTBXN0IwZWFpSWZ1SWdnSzNKeXlWMTBORkhaNjcvc3QrdWY1N2RlZnh0N0lQUExiMU9tejRlZUdiZUdMNXh4RXE2Z0FBMnhLWDQySjdKYzRFU2J0d20rU0FFeElVRUtBZUZJQUJYTVc5ZjNEeEpYeDN3WFlvQkFGUFhOa1pnRkVTRVJFUkVkRlVtdlVCbUxtaENmamh3by9LZ1pOVHJhVjQ5dG9oQUs1cEJQK3NPSVN2NTdxbUFQejdvbnZ3L1lzdm9zN2NQdVE4WDV5N0Jka2g4UUJjV1NwL0xOb3R2L1oyelJtc2k1MEh2VktOYitYZGdmOHNlRzNZZ3JZVHBSQUdDcnM2cGVDcWl4Rm8xM3FhVU5CWlBXUjdYbGdTZnJUb0hnREE4ZVppbjZlemZETHpKdHpSMStubWZ5Ni9qUk90SmY0YmJKQnd6MUk2MEZUb3RjWHhocmk4S1MvQzNHVHB3aE5YM3NHL0w3b1hBZ1E4VjNFb2FJSXYvU3dPRzNSS05VUkJDUUVZVXFXbTEybkRUd3RlaHlnb1lRL1NiazVFUkVSRVJPUS9zem9Bc3pReUhkK2RmeGMwZlZNbENqdHI4T3VyNzNvOEtCMXF1b0prWFRUdVRWMkRjSlVlUDFwNEQ3NTg1dTlET3NpOFZIa1VxWVlZcEJsaThldXI3NkxKMGlXL1ZtTnV3Mit1dm92dkw5Z0J0VUxFLzF1d0ExODY4M2UwZThtTW1DajNlaE4yNStROTFIMWozbGFzR1VjOUZIZjloWW9CNEZmTFB6NmhNcXJGWGZYNFFmNUw0eDVILzNRWmxaZHNoV0dQZ3lCM01oS0V3SFUwbWl4cGhsamtoaWJLNjN2ckx3N1pSeFFVdUQvMWVubTlyS2NSVlVaWCsrbEl0UUZMKytydnRGcTZrZDh4OWpvNEkyVm81WGRVNGY5S1AwQ2IxWWlUUVJqODZ1MEx3QUNBV3FIeVd0UElMam5obENRazZhS1ExdmY3STgwUWcwc2QxWGkzN3R4VUQ1bUlpSWlJaUNiUnJBN0FOUGQyb2RkaGcwYWh3cm4yYS9qRjViZThmc1AvWXVVUlpJYkVJVE5rRG41WDlKN1g5cjMxdlIzNDNzVVhzQ0lxRTJmYnlvZThmcWF0RFArcU9ZM2JFNWZpTHlYN0ppWDRBbmpXbS9DMXpmQzRyaU1vNVNsYi9qcmZSSXdsY0VLK2NjOSs2YlNaVUcxcUhiTFAxc1RsbUtNTkIrQ3ExL0xMeTIvTEhYMFdSNlRKQVpocnh1WkpLWlM3cS82QzM4L3BMMmFIRlpGd1pRYXBGU0lzVGh1aTFDRnVnWlpZcE9wamtHS0lIdkxma3I4N1NCRVJFUkVSVWVETjZnQk1yYmtOUHlsNEhWc1RsK1BKa2oyNElXNiszRjFsTUFsQXRha0ZXeEtXZUR5WWVyTXFLc3ZyZHFXZ1FKV3hCU3VpTXJBaWFxQlQwbDlLM2tldkh6citBSUJHTWZDUmVnc20rY3ZGamtvWTdaWXhIWk1kR2k4WFRnVmM0K3N2M0dxWG5IS3JYYVBkZ3VPdHhVUG5iSXlnb2JmRHAvMitOMys3UE4yc242R3Z4Z2tBTElwSXhVOFgzKy9UdWVKMWtmTHlnMm5yc0RWeG1kZjkvbEYrRUdVOWpUNmRNMWlFcVhUWU9HZUJ2Tzd0b3dnUnRiZ25kWTI4dnJ2dXdvanRsR2NUZzFJRGgxc05wUjh1dkJzSnVnaTVuczVJSkxneVpvaUlpSWlJYUdhWjFRRVl3RFZsb3YrYitaelFoQW0zb2ZaRlRtaUN4L3BUWlFmOEZvRFJLZ2NlM0hvZFZyK2MwNXM5OVJleEIwT25wSGlqVmFqd3NZd05TRFhFQUFDY2tQRDNzZ05ZRVpVcHQ0ais3ZFYzOFluTUd4R3JDWU5CMUNCSkY0VW5pL2VneHMrZGtmTENrK1RDcmQ2RXEvUUlEeCs5ODlOZ0tmcG9BTkZlWHpQNDhOQWRiSFlrcng2MWk5R0RhZXZrZ0lMSlljVXJWU2VtWW1oQkoxVWZnNHlRT0huNlVKbytCdEdhVUk5OTVvYkdlejIyMjk2TEttTXpLbzB0cUhUNzIxKy9ENGlJaUlpSUtIak0rZ0NNTzV2VFB1WUhId0dRYThnQThQbDRqVUtGeWFnYW9sTU9aSGVZN0pNWGdQSFYycGdjUEpwNUUySTFZUUNBTHBzWnZ5bDZGeGZhSzdBaUtsUGVyOXJVaXUrY2Z3N2Z5cnNUQzhLVGtSZVdoRit2K0FUZXFENkp0MnJPd095bllGSlJWNzJYREJnTlV2VXg4dmg4YlljOVJ4dU9LSFVJQUZlZG4rRmFpQnZ0dlJNWThkUUxWK2x4ZStMU0VmZFpHSjZDMjkweWZ0NnNQb1Z1KzhndDFNY3JVbTFBU3Qvbk01eUNqaW80M2ZKMGZHMkI3UjZ3QkZ4VGhYdzkxaVk1NEpDYytGTE9Gc3dkRkZUMXRtK3RxUTBWeHVhK1FJc3IyTkkyaVIyc2lJaUlpSWdvdURBQTQrYXA4Z040cXZ6QW1JNkowNFRocjZzZkJ3QjAyODE0NVBpZmZEcnV6NnNlUTd3MllzeGpISWxXcVpLbjhRQkFUd0FmL0ZkRVplS2h0UFhJREltVHQxM3NxTVFmaW5ZTjJ6YTV3MmJDai9KZnh2MXAxK1B1bE91Z0VwUzRQL1Y2YkUxY2pwMjE1N0N6OWl5TWpyRk5leHJzWjRWdkRObTJNRHdGUCttYmRwVGZVWWxmWGZXdEpmQ25NemRpVzE4WHBCY3FqdUI0Uy9HRXhoWXNkaVN2OGdncURxWlZxdkRsM052a0FHS3R1UTF2MVp5ZXRQR3NpTXJFRitkdUdYR2ZqeDM3ZzN4dmhJbzYvSFB0RjhkMXJaLzRPUDBNY0xVMWY2ZjJMS3BNclI0Qm1HWkxGeXFOellqWFJTSlpGd1VBK08vQ2YrRmMrN1Z4alltSWlJaUlpR1lHQm1CbWtFalZRQ3RnaCtTYzhzd0xVVkRnK3RoY2JFdGM0VEhsb3NmZWkyZXZIY2JlaHRHbkxEa2g0Y1hLb3pqWldvSXZ6TjJDckpBNUNCRzFlQ0R0ZXR5WnZCSWZObDNHZ2NZQ2xIUTNUT1pibWJVaTFRYmNOa3IyeTZPWkd4R25jUlhlZFVMQ0g0cDJUMnJCNTJCM3FPa3lTcnNiVUdsc1JvV3hXYzdXK25UbVJpUW51UUl3b2FyaHA3MEJydnBRODhPU2NhbHo3SjJpaUlpSWlJaG9lbUFBWmdhSjFZYkp5KzFXNDRUYU9vOUZ0Q1lVbStNWFkzUENFa1NvQnVxbk9DRmhYME0rbnJ0MlpNelRVOHA3bXZEdDg4L2lsam1MOEdENk9rU3BRNkJYcW5GN3dsTGNuckFVTmFaV0hHZ3F4Sm5XY2xTWld2ejlsbWF0VDJmZExHZS9sSFEzZUsxZGt0OWVpWnZpNWtPdEVQRk83VmtVZGRlTmV0N2xVUmw0Y2QxWHh6U1dUeDUvRWhhbkRTWGREWGkyNHRDUTF4OU8zeUMzQVhkbmx4dzQ0NlVUbVRlaW9KQTdOUUhBbGE1YW40dExONWhkaFovek82cTh0dGp1c0puazViQlJBakE3a2xmajRmVDFPTko4RlUrVjdmYzRsb2lJaUlpSVpnWUdZQWE1UC9WNnVUT1BML1J1OVVRMENoVStubjZEVDhlTlZBaDJ2SkwxQTBWZ0czM3NDalJlb2FJV2EyTnljVU5jSHVhSEozczhCanNoNFhoTE1WNm9PSUk2Yy91dzUzQktUcmx1aCtRbFhDUUIyTmQ0Q1I4MlhjYVdoQ1hZbnJJYTBYMDFWNUwxMGZoNCtnMzRlUG9OYUxQMjRHSjdKWTYxRk9OTVc5bUUzbGRlZURLK04zKzdUL3VtdW5WMG1nbVdScVJoWFV3dUFOZG4rTXkxZy9qcDRnZUc3SGUwcFFodDFoNDhtcmtSTDFRYzhlbmNDZ2crMTFicDEzOVA5ZGRNR2V6aDlBMWVqek03ckY2bm1ua3plTHJTMCtVSFVkeGRQNlp4RHFmTHJTWlF1R3I0d3M3eDJnamMyOWROYW4zc1BGenVyQW5xOXRwRVJFUkVSRFErRE1DNFNkUkY0b0cwNjhkOXZGb2g0cU1wcS8wNG9ySEpDMHVTbDZ0Ti91MGVOUGc2UDE1OHYwZTlHY0NWZVhDNDZTcGVyejdwVXlIYm4vcjRrR3lUSE5oWmR3Njc2aS9nK3BoY2JFMWNodHl3UlBuMUtIVUlOczVaZ01MTzZoSFA0eTNJTTFpME9nVFIwZGsraldzbUVRVWxIcDk3cTd5K3Y3RUFGVDFEZ3g3OXJuVFY0dDh1UE9kemxsV256WVR5bnFZeGpjbTlqZk4wMU81VzZ5aG1VRmVrZmdvSStFcnU3WExRdDZDem1zRVhJaUlpSXFJWmlnRVlOKzVkZWFZYnRVTEV5cWdzZWIzRVQ5L2llM09scXhiN0d5OWhjL3dTQUs3cFRuc2JMbUozM1FWMDJFellrckFFZjF6NUtiOWY5NUhqZjhMaDVpczQzSHdGU2JvbzNEeG5JZGJINVNKT0U0NExIWlg0b0xGZ3lERXFoVkpldHZ2d1FOOXBNNkhHMU9yVGVPSjFrWEpHem5TM09XRXhFdnFLUXZjNmJENWx0b3hsaWx0SmQ0UFBXU2t6UlZOdmw3d2Nvd256dXM5OWFXdmx3R212dzRZL0ZPMmVrckVSRVJFUkVkSFVZd0RHemZMSURIbjVyNlh2NDJEajVWR1BpZEdHNFE4ckhnWGc2b0wwK01uLzllbGF2MW54U2NScnc4YzNVQzgyeFMrU1crbzZJZUg4TUIxWDNFTVFhb1VLQ2dnZTdYdDk5WFQ1aDlBb1ZEamFYSVN6YmVYak9zZEUxSnJiOEd6RklUeGJjUWhaSVhQUWJqVjYzYzhqQU9NY3ZWRHNwWTZxY1hWQm11NEtPZ2F5aC81NTdVTzBXNDB3S0RVakhFR2phWENiQmhpbkhScUFXUkNlakh0VDE4cnJmeXZiaHlaTDU1U01qWWlJaUlpSXBoNERNSDNVQ2hIenc1UGw5VE50NWVoMTJrWTl6dXJ3M01lWFl3RGc5YW9UTUtpMEFBQ0xqOGNNSjFvVGlvZlMxc3ZyRjlzcmh3MUl1TGVtRmdVRjdrNWRnOWVyVG93NWdHSjJXUEhib3ZlOHZsWmxiTUdlK3RFN0hnMUhMNnF4TmlZSG9qQVFQR20xOXNEbXRIdmR2NnluY2RoenViZFR0ZzBUZ0xuYVZZZkhUdjRGQUdBWjVocmVQRmR4Qks5VW5RQUFtQ2ZZSGp2UXFrd3RPTjllQVkxQzVCUVlQN0U2N1dpM0doR3BOaUJHRXdhdFFpWC9mb2pUaE9IYmVYZktSWVQzTlY3Qy9zYkNRQTZYaUlpSWlJZ21HUU13ZlJhR3A4aDFHR3JOYldpeGRFL3E5ZlkxWHZMTGVmUktOYjQvZndjTWJzV0FYNjA2UHV6K3JaWnV0Rmk2NVpvVUQ2V3R3MGVUVjZQRFpvSUFWenRjVWFIRW5nazhoRi9wcXNXVnJ0b3hINmRScUxBMWFSbTJ4NjZXZ3krZE5oUGVxRDZGWFhYbng5WHFPRlRVeXN2OTdZRUhzMHNPdExyVjYvQ1Z4V21iY1BBc21MeGRjeHFOdmN6QThLY3FVd3NpMVFZSWNCV09MdTFwZ0ZhaHd2Y1c3SkFMODFZWW0vRzMwZzhDTzFBaUlpSWlJcHAwRE1EMGNhLy9VdGhaNDNQSEZyWFNjNyt4ZG5weDUydjJUTDhJbFI0L1dIZzNNa1BpNUczN0dpNk5Hdng0b2ZJSXZwSnp1N3l1VmFvUXIvU2NEaldWRCtJcVFZbmJFcGZpN3BUcjVJZFNvOTJDdDJwUDQ1MmFzMlArdWJnTGRXdi8yOStWNXNlTDc4UGMwSVNKRFhvRVh6ajlmOE5tSUFXekN4MlZnUjdDakZQVzNZZ2xFV2tBZ096UWVGUVltL0c5QmR1UjN0ZEJxOU5td3M4TC93WHJHREt2aUlpSWlJaG9lbUlBcGsrY1d6Mld6ZkdMc1RsKzhaalBFU3JxOE9LNnI0NTdEQjg3OWdjWWZaektzaUE4R1YrZnQ4MmpDR3g1VHhQK1ZqYjZOK2tIR2d0aGR6cHdYOXIxU05aRmVkM0hXOXZmeVhEem5JVjRLSDI5L0Q1Nm5UYThXM3NPYjlhY2d0RStzV2s5QmxFalp6VlpuWFk1VzBXalVFMG9VRFlhaFVkVGJwck5TbnNhNU9XRkVTbFlHcG1HeFgwQkdhdlRqcDhWdnNtNkwwUkVSRVJFc3dRRE1FRmt1Q2t5ZzMwc2ZRTjJwS3oyZU5Ddk1yWGd4d1d2K2Z4Tit1SG1xempjZkJWaEtoM0NWZm9oTGFVcmpTMitEM3dDUHBxeVdnNit2RnQzRHE5V25VQ256ZVNYYzhmM2RmVUJnR2JMUUVlYUk4MVhVZHhWQndESUNvMlh1OUMwV1h0d3JMbG9UTmZRS3RXNE9YNmgvRmtZN1JiME9tYk90Q1IvVVFqQ21JTmVkc25oVStlcVlGYlFVUTBuSkNnZ1lGMU1ycnpkQ1FtL3VmcnVwSFlySXlJaUlpS2k0TUlBVEo4VExjV285Ykg5Y0p3MkhHdGpjb1pzdHpydDJGVjMzdWRyS2hWS2JFdGNEc0JWVDhUWFFyam4yNjloVzlKeXVjQnNZV2MxL3Z2eVd4NEZkbjNWWlRQTFUzTjhwVmVxOFZqV0xXTytsamVSYmhrOElhSVduOGk0Y2R6bnV0aFJpUStiQmpwWEplb2k1ZVY2Yzd1OC9FN3RXWGxacjFUamllV1BJRUViZ1NoMUNEcHNKcnhlZmRLbjY0V3I5UGpod3J2bDRFdVB2UmYvY2VsVm43T1lacFBsa1JsanpnNTdxK1kwbnI3MjRTU05hR3AwMjgwbzdXNUFqdHVVTnljay9MNW9GMDYwbGdSd1pFUkVSRVJFTk5VWWdPbnpRV09CVC92bGhpYmlld3UyeSt1MTVqWWs5VTNqc1RodFkzcGdqRktIeUFFWWs5MjM3QmZBVmFQbWY2NjhnKy9PMzQ1M2FzL2d1V3VIcDdRTnRGb2hZdU9jQlg0Lzc0MXg4eWQwdk5saDlRakFaSVhNa1pkcjNRSXc3a3dPSzM1ZStDYithOG1EQ0JHMStGajZCb1NwZEhpNi9PQ0lQOUc1b2ZINGR0NmRpTlc0Mmd1M1c0MzRTY0hydUdac210QjdJUDlTSzBRWVJFM0FhdkxFYWNJUjRsWUlXZ0x3cCtJOUh2ZXB1eWgxQ0ZaR1plRlEwMlc1OXBIWllZTmlVSVlhRVJFUkVSRk5Qd3pBak1HNjJGeDhKZWQydWE1SWhiRVp2eXQ2RDc5Wi9vbHhuYys5UUt4eGpOa3JaOXZLOGZpcHYwN0xZcTlUSmRzdDY2Q3N1MkhZL2FwTnJmaHh3V3Y0ejBYM1FhZFU0ODZrbFVqUngrQjNSZThObVE2bGdJQzdrbGZob2ZSMWNxZW1LbE1MZmxMdytxUjN6cHJPV2l6ZHVOQmVNYVpqaWljNFBXZHBaRG8rUC9kV3ZGQnhkTmlBeDJSYUhKR0tiK1hkZ1ZCeDRMOXpzOE15NGpTM05FTU1Qai8zVmp5YWRSUDJOVnpDVTJYNzVSYnBSRVJFUkVRMHZURUE0d085VW8xSE1tN0U1b1FsY3RXVm9xNDYvTFR3RGVpVjZuR2ZOOHp0d2F4bkhBVm5BeFY4NmJDWjhPRFIzL25sWEw5YS9vZzhWZWlUSjU2RVpRTDFVK3h1YmFxMUNoVnl3d1lDTUtNOXpKZDBOK0NIK1MvakJ3dnZSb1JLajJXUjZmamRpay9pcjZYN2NMeWxHSUFyNitXejJiZDZaTlljYXJxQ1A1ZnNuVkNucHRtZ3d0aU1QNVhzbVpKcmhZbzZmRHBybzV4UjVkNktmS3Jja2JRQ244eThhVWhCWnIxU2cwM3hpN0N6N3B6WDQrYjAxUzNTS2xTSTY4dXVJaUlpSWlLaW1ZRUJtRkdzamNuQlo3SnVRYVRhSUc4NzJsS0UzeGZ0Z3RWcG4xQUFKbEUvVUtPa3kwK0ZaNmVLdndJT2t0dEVINHZENXJmekxvbE1rek5VV2l6ZFByWFZMdXRweEhmT1A0ZnZMZGlPREVNY3dsVjZmQ2Z2VHVSM1ZLTFRac2I2MkhueTQ3VFpZY1hmeXc1Z1grTWx2NHlYL0dQVG5FVjRKUE1HajZ3VDkweXp5YVpUcXZIWjdFMGUwK2xNRGlzT05WM0JiUWxMQUFEYlUxWmpYK01scjhXYUUzUURoYU9ucWhNWkVSRVJFUkZORFFaZ2hqRXZMQkgzcFY2UFpaSHA4amFiNU1BL3l6OGM5dHZyc1loVUc3QXRhWVc4WGo5TWpSSWFueHZqQm1yVW5HNHI4L200WmtzWHZuUCtPVHljdmdIYmsxY0JnTncydU4rWnRuTDhwV1F2V3EwOS9oa3NUVmlxSVFZZno3aEI3bWdGQUhiSmliZHFUdnRjVkhtaTFzYk14V05adHlES3JiQjBuYmtkUHk5OEUzWG1kaXlPU0VXaUxoTFI2aEE4bkw0QlQ1WHRIM0tPRkgyTXZGemV3M3BDUkVSRVJFUXpDUU13ZzZ5SXlzVGRLZGQ1UE1nQndOV3VPdnl4ZURkcXpXMCtuMnREYkI0K04zY1R6QTRiTEE0YjdKSUROcWNES29VU0NicElxUG95TkFEZmd3UUNCSS8yeXBOcDhQU0p5U0M0WGNOZlpZUWoxUWFzaXM2UzEwLzBUU0h5UllSS2p4dm5MTUR5cUl4aDkwblNSMkZ6d2hJY2Fyb3lwdnNCQUg2eStINlBvcXhqcFZGNnRuTCs5MFgzd2pHQlZzMzE1bmI4OHNyYjR6NCtVTUpWZW8vNzg2ZExIdkJZTCtxdXc1UEZlMUZsbXZ4MjZqR2FVSHcyZXhOV1JtVjViTC9RWG9FbnJyNERZOS8wd3VjcUR1RTdlWGNCQUxZbUxrZHhWeDBPTjEvMU9DWkZIeTJDNTgwekFBQWdBRWxFUVZRdmwvVTArblI5RnVnbElpSWlJcG9lR0lBQmtLU0x3cnJZWEd5SXkwTnlYMGVqZnMyV0xqeGZjV1JjUlR6TGV4cWhWMnFnVjJwRzNPOVlTekVLTzJ0OE9tZUlxTVdmVnowMjVyRUVJNldnUUxSbUlGdkE2cWZwUi9lbXJvWFk5MURhME51Si9JNnFFZmRQMEVaZ1ZYUTJWa1ZuWVg1NDhwREFVNjI1RFVwQklRZStFclFSdUM5MUxlNUxYWXY2M2c3a3QxY2l2Nk1TVjd2cTBEWktWa3lhSWNaamVzeEV1VCt3ajRkQ21Qd2cyMlJZTVNoQTF2K1o5VHBzZUs3aU1ONnJPemNsZmNIbWh5Zmpod3Z2aGxZeEVCaHpTRTY4VVgwU0wxVWU4K2hPZHJ5bEJLZmJ5ckFxS2dzQ2dLL2szZzVCRUhDbzZRb0FJRllUaGhoTktBQlhmYWRtUzllbzE0OVNoM2hjMitaV0I0bUlpSWlJaUlMTHJBN0FiSXBmaEsySnk1RnVpQjN5V3BPbEUyL1ZuTUg3OWZuamZxaXBOYmZCYUxmQUlIb1B3RFQwZG1CZnd5VzhXWDFxWE9jUGRtcUZpQlZSR1dpekd0RnVNY0xvNklYRllZZGRja0NqVU9IQnRPdWg2WHQ0N0xLWi9mTEFuS3FQd2EzeGkrWDFQZlVYUEY1WFFFQ2lQZ3A1WVVtWUg1Nk0rZUZKaU5PRWV6MVhma2NsM3E0OWk3TnQ1UkFBcklyT3hwMUpLN0FnUEVYZUowRWJnWVNFQ0d6cHErL1JaVFBqbXJFSmxjWm1OUFYyb2RuU2hRWnp4NVJrWXN3VzRTbzlIa3BiUDJUN2hZNUtQRm04eDZmQWhiOWM3YXhGUVVlVm5QMVNaV3JCNzR0MkRadTk4c2ZpM1hoaTJjY1Jxd21ES0NqeDlkeXRXQldWaGVNdHhkamNkdzhCUUdGbnRieWNvbytHU3FGRXA5VUVvOTBDaTlNR0NhNU1yODltYjVMM016dXNzRHJ0ay9OR2lZaUlpSWhvd21aMUFLYkRhdlFJdmtnQUNqcXJzS2YrSW80M0YzdDhlejFlbnp6eEpKU0NBb0xnbW02amdBQUpFaXhPKzdpbWpqZ2hvY2JVT3VGeCtTSkpGd1hsQktZMzJKME9mQzEzcTl5MnU1OFQwcEFzazVJSnRoenU5NFc1bStYc2wzYXJFYnZxTGtBcEtQQjQ5aTNJQ29sSGlqNTZ5SGpjTmZSMjRuRFRaUnhzdW93NnQ3bzhFb0JUcmFVNDFWcUtSRjBrMXNYT3c3cVlIS1FOQ3Q2RnFYUllFcEdHSlc1MVl6NW9MTUFmaTNjREFMNXovdmtKL1V6OXplYWNmaGtUSnJzRlJvY0YwWEJsaTVnZFZqeGRmaEI3Ry9LbmZDeE9TSGppeWs3OGJNa0RPTmQyRGE5VUhZTjloUCt1dTJ4bS9LendUZng0MFgwSTZ5c092RDUySHRiSHp2UFk3MFJMaWJ5OEppWUhENld0ODNqZElUbUgzRWVYUnNuMElpSWlJaUtpd0pyVkFaZ3piZVU0MUhRRmFZWVlIRzBwd3VHbUsyandvVnZPV05nbGgwZDc1SWt5Mm52eDFiTlArKzE4SS9tLzZ6NkhhTGVDb21QbGhJU0czZzZrdWhVV0JZYldsbkZDd3I5cVRvLzdPdTVlcVRxTy83ZndvMUJBd0l1VlIySHBtOVprY2RnOTJrZjNrd0JVR0p0d3J1MGFUcldXanRxdUduQVZWbjIxNmpoZXJUcU9SRjBrRmtla1ltRjRLdWFISjN0MHkrcC9iNjlWSFpmWEczbzdKdllHQ1RiSmdWOWQyWWtubG44Y3hWMTErRjNScmluTmVobk00clRoMitlZjlUbGNXMmxzeHYvTGZ3bmZuWDhYa2daTmVRUmNXVFFuVzB2bGRXL0J5Y0hCRjZ2VGpwY3FqNDVwM0VSRVJFUkVOTFZtZFFBR0FINWI5TzZVMUlxWXJScDdPNUdpai9GYXp0ZnF0S08wdXdHdlZwOUFnZHVVaTRrNDEzNE5UNWNmeFBMSURMenZsaEh4Y3VVeGJKeXpBRHFsR2hYR1pwUjAxK05xVngwdXRGZWdjd0l0d092TTdhZ3p0Mk4zL1VVQVFMdzJIR21HT0tRYVlwQm1pRUZUYjZmZmczcmtDbEo4NzhJTEtPOXBESXIvZnNjNmhocFRLNzUyOWhsc2lsK0VHK1BtSTkwUUM0Zmt4S1hPS2p4VnR0OGphRnRuYXZPYThTSUI2TEgzNGtwbkRWNnFQSVpyYkZ0TlJFUkVSQlRVQkVtU2d1SDVaVXgySEg0aTBFT2dNUkxnK3RaZUlTZ2c5RTNEbXN4NkZUcWxHbWFIMVdOYm5DWU1IVFlUNjJUUXRDVmdvSE9ZUDZaSSt1TE5EZCtha3VzUUVSRVJFYzEwc3o0RGhxYUdCTGhxWTB5Z1pmSllEQTYrQUVCVEFLZXBFUG1EQkVBS2lwd2ZJaUlpSWlJYXErQ3BCa3BFUkVSRVJFUkVORU14QTRhSWlJaUlwZzNKMWc1WVd3Q0hFWUlnUUhKYUFqMGs4Z2VGR3BJRVFLR0hwSXFCb0lxQUlBZ1FCRytWQkdldVdYVi84ek9uV1lnQkdDSWlJaUthRmlSVEtXRHJCT0FxVmo3OUtoblNzSnhXVjVVemh4V1Nvd3NPU3lna2JRWkVVWVJDTVR1UzlpVmpDV0R2d3F5NXY0ZDg1aUdRdEptejZqT24yWWQzTmhFUkVSRUZQYW43RW1CclEvL0RLYzFjQ2ppaGRIWUNQWVV3bTgxd09HYitaeTUxWHdMczdaaXQ5N2ZyTSsrYVZaODV6VTRNd0JBUkVSRlJVSk5NSllEVEhPaGgwQlFTQkVCVTJDQ1pTdERUMHpPakg4Z2xZd2trM3QveVorNDB6dnpQbkdZdkJtQ0lpSWlJS0doSnRqYkF4azZHczVFZ0FCcWxGYWF1ZWxnc0ZqaWRVOU5OY3lwSjFqYkEzZ1ZXUFhFUkJFQXJXbUhxcXB1eG56bk5iZ3pBRUJFUkVWSHdzalpqdGs3TElFQlVBbnBWRDdxNnVtWm1Sb1NOOS9kZ3JzL2NPSE0vYzVyVkdJQWhJaUlpb3VEbDROU00yVTRyT3RIZDNRMjczUTVwcGxXbTVmM3QxWXorekdsV1l3Q0dpSWlJaUlpQ21zMW1nOVZxNWNQNExNTFBuR1lpQm1DSWlJaUlLSGhKMWtDUGdBSk1yUUljRGdlc1Z1dk1xd25DKzl1ckdmMlowNnpHQUF3UkVSRVJrWi8xOXRwUVZkc3k3TGYzMTZxYTBOcmU3WmRybWN3enYxaXBKRW1jampMTDhET25tWWdCR0NJaUlpSWlQOHUvVW9XZi8vNXRWTlcyZW4zOVQvOTRId2VQWGhueEhNKzlkZ1QvZk9Xd3ZON2ExbzNmL1BVOW1Nd1dqLzJlZi8wby92RFUzaEhQOWM3ZXMvajFYOS96K3RyL1BMa1Q3K3c5TytMeHc4bS9YSVVmL3VKVnRIY1l4M1U4RWRGc0lnWjZBRVJFUkVSRVU2R2t2QUgvZVBsRFBQYlFSbVNteFUzcXRTNWRxVUpvaUE2cFNkSGpQc2VWMGpyY3NHYWV2QjRlcGtkbGJRdk9YTHdtYjVja0NVVmw5YmoxeGtVam51dHFhVDBTNGlLR2JLK3VhMFY1WlJOdXVuNyt1TWFZbkJDRnptNFRYdHQ1RXAvNTJNM2pPb2V2bUFreDFPWGlXdXc5bUkrS21tWUlnb0NFdUFoc3VtRVJsaTlLOTlqdmZFRUYvdmZaL1Y3UDhZc2ZQSWl3VUozSHR1Tm5TN0QvU0NFYW1qcWgxNm14WW5FRzd0cXlBaHFOeW1PL2prNGozdHgxQm9WRk5iRGE3RWhKak1hMlc1Y2hiMjZTWDk0ZlAzT2FhYVpsQUdadWFBSkt1dXNEUFF3aW9obHRibWhDb0lkQVJPUVhGZFhOMkhzd0grY0xLcWZrZWphYkhRVkZOVmk2SUEyQ0lJenJIRFYxYldocjc0RlNxVUQrNVNvQVFON2NSQ3lhbDRKVDU4dVFtNVdBLzN2aEFCd09KNHdtQzQ2Y0xNS1ppK1h5OGR0dlc0bTA1QmkwdHZmQVpyUGpXbFV6bGk1TVEyVk5Dd0JBSlNxUkdCK0pROGV2UXF0VllYNU9FaXdXMjVCeEtKVUtpS0p5MkhGR1JZYmc1blVMVUZiWkNJdkZOdVFCblNaUC91VXEvUG1aZlVoUGljR21EUXRodGRweEp2OGEvdmJjZm15N2RSbTJibG9tNzJzeXUyck4zTEJtSGd4NmpjZDVOR3JQUjhMZEJ5N2lyZDFua1pVZWg2MmJscUt5dWdVSGpsNUdYVU03dnZxWjIrUjd1cXZiaEY4K3VSTW1zeFhyVitWQW94Rng1RlF4L3ZEVVhuemxzUzJZbDUwNHlUOEJvdWxuV2daZ01neHhETUFRRVUyeURNUGtmanRNUkRRVlh2clhNWHg0L0NvTWVnM21aU2ZpYW1uZHBGL3pmRUVsZW50dE9IMmhIT2N1VlhpODl2RjcxbVBsa3N4UnozSG1ZamtVQ2dIdjdqc3ZiL3ZoMTNaZzJhSU0vTzI1L2JEWkhMaCtaUTdPRjFRZ0ppb1VONjlmNEhGOGJIUW9MbDJweGt0dkhZZmQ3Z0FBN0h6L1BJRHo4dXRmZmV3Mm5EaFhDcnZkZ1cvOTUvTmV4N0hodWx4WXJIWmNLQncrZUNWSkVnUkJ3SGQrK3VLdyszenI4MXVSa2pqK2JDQWF5bWkyNEpQMzM0RHJsbWZMMno1eXl6TDg5TGR2WXZlQmZHemFzRkFPaVBWUFc3djk1aVdJQ0RjTWU4NjI5aDdzZlA4OGNqSVQ4TlhQYklGQzRhcFk4Y3dyaDNEaWJDbnlMMWRoeVlJMEFLNzdxYjNEaUs5KzVqWTUyTEo2V1RaKzhwczM4Y2E3cC9IOXI5NDFLZStiYURxYmxnR1lXeE1XWVY5RFBweGdTaG9SMFdSUVFNQ1doQ1dCSGdZUjBZUVo5RnBzM2JRTU42K2ZqNFBIcmt4SkFPYm9xV0pFUmhod3grYmw4cmIrQjF1Rll2U01HTHZkZ2FPbmkzSC9YV3M5cGlBQmdFR3Z3WmMrdFJtSjhSRklUb3pDZ2FPWHNYYmxYR2cwSWlRSldMY3FSOTQzTGlZY2ExZk94Vy8vZHhjUzVrUWdLU0VLa2VFR0xNaE5CZ0M4OHZZSktCUUN2djJGYmVqdU1hTzZyazJldWxKVDM0Wi92UFFoY3JNVEVSR214OEo1cm1QcUd0cXgrMEErN3J0ekRVSU1ucGtVL1E2ZkxFSjlZd2Z1dS9NNmVWdDBaSWlQUHozeTFacmwyVU15ckxSYUZaWXNTTVgrSTVmUjJ0NkR4UGhJQUlDNUx3TkdyL1ArbWZVN2RhRU1Eb2NUbTI5YUpBZGZBT0RXR3hiaHhObFNuTHRVZ1NVTDBtQzNPM0RxUWhreVVtTTlNbDNteElaamNWNEt6aGRVb3JtMUM3SFJZZjU2dTBRendyUU13R1NIeEdOVC9HTHNiYmdZNktFUUVjMUlIMGxjaHN3UVpzQVEwZlRuSGdTWkNoWFZ6U2d1cjhkOWQ2N0IyaFZ6NWUxbjg2OEJBT0pqQitxd2RQV1k4ZDRIRjNEYnhzVWVEN3NIajErQjNlRkFibGFDWE54V294R2gxMm1nMGFqa0FFcDVaUk9hVzd1d2Vsa1czdDEzSGs2bjVCR0FBWURXOW00VWxkWGozanV1d3h2dm5VWmFjZ3dXNUNhanZyRWRIeDYvZ28vY3NneVphWEg0OFBnVjdEdDhDZHR1ZFUxYmVmV2RrOGhNaThPS3hSa0FnQ3pNQWVES3BOaHo4QkpDREJxc1dwcmw5V2V3YS85RjVHWWxEUHM2K2NkdzA5dXNWanNBUUs5VHk5dU1KZ3NVQ2dGcTljaVBmNlhYR2lFSUFuSXk0ejIySjhaSFFxL1R5RlBZYXVyYllMSFlrWnMxZExweWRrWTh6aGRVb3JLbWhRRVlva0dtWlFBR0FCNU9YNC9qTGNYb3Rwc0RQUlFpb2hrbFNoMkNoOU0zQkhvWVJFVFQwdTRERjJIUWE0WUVRbXJxV2lHS1NzVEZERHlRVnRlMTRzekZjbHd0cmNOakQyMlVDNkhhYkE2c1dKU0IvM2ppZFhuZkc5Zk9neUFJcUcxb2gwNnJ4dWMvc1Frbno1VWlNeTBPTVZHaHc0N24yT2tTWktiRklTa2h5bVA3Vzd2UElqWTZESnR2WEFqQU5ZMUlJYmlDUUlWRk5iaGFXb2QvKzlJZFE4Nm4xMm1RbGh5RHk4VzFYZ01zblYwbTFEZDJZT082OFJYMXBZbXhXR3k0ZUxrYU1WR2hDQS9UeTl0TlpndTBHaFZhMjdzaEtwVUlEZEY2QlAzNk5iVjBJVHhNQjVWcTZHTmlWSVFCalMyZDhuNEFFTzNsM3V2UGRtcHQ3L0hMZXlLYVNhWnRBQ1pNcGNPVHF6Nk5QeGJ2eHNuVzBrQVBoNGhvUmxnWmxZV3Y1WDRFV2lXTEtCSVJqVlZKZVFNdUZsYmhydHRXd054cmhjVnFRMmlJSzZoeXBhUU8yZWx6UEFyYUxzaEp4bjEzcnNIZm5qdUFuLzN1WC9qTXd4dVJuUkdQbS91Q0Z4SGhCcHc0VzRKdmZtNHJOQm9SNXk1Vm9LUFRoSkpyRFFCY3RXWlNrNkx4d1pGQzFEZDJRSklrZkhDa0VBQnc0NXA1VUNnRUhEMWRqTHR1V3pGa3JJOCtjQ002dTAzeWc3YmQ0WVFvdWg3SUYrUW00K2ZmdjMvWVdpSHJWdWZnNWJkTzRPNnRxeEZpMEhxOGR2UjBNVlFxcFp3NVExUEhibmZnN3k5OWlPNGVNKzYrL3dhUERCbVQyUXFUMllvZi9QZXJBQUJSVkdKQlRoSSt1blVWNG1MQzNmYXpET21JMUUrblU4Tm1jOERwZE1vMVpYUmE5WkQ5dEZyWHZ5R3MxcUZGbllsbXUya2JnQUdBRUZHTDc4N2ZqZ09OaFRqWGZnMlZ4bVpVbTFvRFBTd2lvbWtsUlIrTlZFTU1sa2RtNE9ZNUN3TTlIQ0tpYWV1VnQwOGdOam9NbXpZcy9QL3MzWGQ0SEdlMStQSHZiTk9xeTZxV0xWbXk1UzczN3NSMllzZU9rOWhKSUowMElDUzBBS0Z6Q1JlNGxIdmhrdkNqQkFJa2dVc2FrSkFlSjNHMzQxN2xvdUltVzlYcVhWcEpXK2YzeDBoYnZKS3JwRjN2bnMvenpLT2QyZG5aVjU2eHBEbDczblA0eTh1YktEL2J5R2Z1WFVKQ1hEUmxsUTNjZGV0OHY5ZE1IRHVDN3o2K21tZit1bzdmUFBjUkQ5MjFpQVU5VTVjaUkwMG9pc0t3QkMwUXNtamVCQ0pNQm5jQVpuaHFQSmJPYmc0Y1BrMURVenNBQnc2ZjF2YWRPNTY2aGc1YTJ6cDVjODArM3Y1d1A1MWROb3BMYTlteDd3UXgwV1orOU0wNzNPUG82ckxSYmJYamNEZ3hHUFRuTGRRNmIwWU83M3gwZ0kzYkN2akV6WFBjMjIwMkI5djNIbWZPdERFWHJEVWlCbFp6aTRYblg5MU1TWGs5cTViUDhDbk1DMXIzbzdrenhtQTBHbWhyNzZMd1JDVkhpc29wTHEzbHlhL2RUbUpQMW9yVDVlcDNhcE9DdGwxUkZKd3VyUlpuWHpXTnZQY1RRdmk2cWdNd3ZaYW01YkkwTGZmQ093b1JZSjBPdU8wdDMyMmZuUUlQWEVTV2JtRURQTEZaZTJ6VXdZdTNRR3JVK1Y4amhCQkNESlY5MVhDOENZcWJvV09BUHZoV2dLZUh0b1RMRlVrYUZzT2krUk13R1BROGZQZGlYdnIzZHA3NTYzclMweEl3R1BRc09PZW11RmRhU2p6ZmZYdzF6NzJ5bVpIcGlhelprTWZwMGpxYVdqcG9iZS9rZDgrdkJlRExuMW51ODdwdmZ1RVc5K01YWDkrR3k2WHkyZnV1OHhuUE43NXdzM3Y5clEvMms1WVN6N1h6eHFNL1ovcEpmV01iZHJ1VDAyVzFUTWc1Zi90Z2s4bkFiU3RuODlxN3U1a3pmVFFaUGQyTjFtekl3OUpwNVpibE15N2lYK3ZTdEZvaHJ4U0tUMEszU2tpMDRsQ0Fwd2JnK2k0NFhzSGZYOXVHdytuaWtVOWQxK2ZVc043T1JiMldYanVaRHpjZDV2MzFlV3phWHNEZHR5MEFJTUprN0xNZE9VQzMxWWJaYkVSUkZIZnJhcXZWMGNkKzJ1dk5mV1RIQ0JIdS9DZitDU0VHVFpRQkRGNy82MVNnb3YzaVhwdWJETXQ3Zm5mYVhmQ0x2ZUFLaGI4K2hCQkNYTlhxT3VFYm0rSEo3ZkJTSVZSYkFqMml3SG5vN2tWTW1aZ0pRR3hNSkYvK3pBcXV2MllTVlRYTkxKdzlsdWlvL3JOQzRtS2orUGFYVnBNNUlvbTBsSGh5c3JYYUxrYURnWnpzVkhLeVV5ODVveUFpd3NqNE1lbnVKVG9xZ3FSaE1Zd2ZrMDVPZHBwN1AxVlZPVlZTZzA2bmtIZTA5RHhIOUZnOGZ3S2pSaWJ4L0t0YmFPL280bWhST1J1M0YzTFQwdW5uclVrakJ0Yk8vU2Q1OXU4YlNSb1d3NU5mdSsyU0NoOWZmODBrQUtwcVc5emJrb2JGME5MV2ljdmw4dHUvc2JtRDFKNml1b2tKdlhWZS9QK1E3YTM5a2lvRmVJWHdFeElaTUVKY1RSTE4yaCtyQUtnWEg0QUIrTklNMkYwRkZqdmsxOE1yUmZDd0pIOEpJWVFJa1BKMitNb0c3ZkhqTTdVUENtSUgrRU52dFhWZ2p6ZVlvcU44NjZHb3FrcjUyUVlpSW95c1huSHhxUTY5TjlHYmRoUlMxOURXNTJzLzNuMk1kOVllY0svM2RyNDVlcXdjZ0dYWDV2YlpBY3JTYWFXNHBJYm0xazR5UnlReVBEV0JZNmVxYUdudDVNN1Y4MWl6SVk5UDNEU0h5TWp6bjBoRlVmajhnemZ3aTJmZTViZlByNlcrc1kxcGt6TzVlZG4waS80K0wwVjhCTnc0RWg1SUFXTUlsU203a3V1N3RLS2VmN3kxazZtVE1ubnNnYVUrOVlVdVJtLzJTb1JYWjZUc3pHVE9sTlZSVWw3dkU2U3JxV3ZCMG1sMVozRmxaU1NqS0FyRkpiVit4ejFkV290T3A1Q1RMZDBVaFRpWEJHQ0VHR0xEdkFJd2lnSVZiUmYvMnZnSStQeDArRTNQMzFzdkY4TGM0VEFwYWVESEtZUVFRbHpJTC9kQWxCSCtmQ01rU01rUFAyK3UyY2ZwMGpvZXZudHh2NFZOTDliUm9uS21UUjdsWHA4eUljTW4wMlRqdGdKVVZXWEZkVk1CU0U2TVpkdWU0eHd1S0tXMXZZdld0azRzblZyaDFOMEhUekVzUHBxSDdscUV5K1hpdlhVSEdUOG1uYVhYVEdiOTFueldiVDNxVTl1bFAvRnhrVXliTklxZCswOENzSGorUktuN01ZVFdiVG1LcXNLbjcxbDh3ZUJMZTBlWHV5QTBhTUhCTlJ2eUFKZ3lLZE85ZmU2TUhEYnZLR0w5eC9sOE1jdVRkYlYrNjFFQUZzN1I2aE5GUjBXUU8yRWtoU2ZPVWxwUlQzWm1DZ0MxOWEwY0tTcG5SbTZXWDBCU0NDRUJHQ0dHM0RDdjMwVXFXbDJZNW03ZjdlZXphZ3pzUEt2TnRWZUJuKzZDNTFZTy9DZU9RZ2doeFBuc3I0R1R6ZkRVZGFFUmZNay9Wa0Z0UXl2TEYxOTVNWEpWVlhsdjNVRTI3eXhpeVlLSjdwdld5N1Z0ejNIKy9mNWVmdm1EZStuc3N1Rnd1b2lQaS9KcEFYemd5QmxjTHBYY0NSbnViV2ZLNjBoTGlXZnloQXlTaHNXd2Ztcys0MGFuY2NlcWVlNTkzdnBnSHhWVmpYei9xN2VoMSt1NDVZYnAvUHY5dlV5YlBJb3hXZjFuTUJ3dEt1ZjlEWGxVVmpVeGIyWU9wUlgxL09GdjY1a3pmVFFycjU5T3hvakVmbDhyQmtacFpUMG1rNTcxVy9QN2ZENHJNNW1aVTdJQitORlRiNUE3UG9QMHRBVHNkaWNGSnlvNFc5M01wSEVqdU1icitzek9UR0hoN0xIc1Bsak03MTlZeDRTeDZaU1cxM09rcUp3VlM2YjR0RE8vNDVaNW5DcDVuOSsvc0k3Rjh5ZGdNT2pZc2U4azVnZ2pkNnlhTzdqZnZCQlhLUW5BQ0RIRWtyd0NMYjJmRVZXMFgzd0FCdURKQmZEb1dtam9ndm91K09WZStPL0ZBenBNSVlRUTRyenlhaUVqQm1hbVhYamZxMEZWYlRQdmZIU0FtdG9XN3IvakduUzZ5eXVWMk5WbDQ1VTNkNUNYWDhxQzJXTzU3eE1MTDN0TURvZVRwcFlPWG50M041KzdmeWsybTVQMzErZWhVeFRlK25BLzkvUVVUdTNQd3RualdEamJjM085WSs4SmQ2YUVxcXE4dS9ZZ0c3WVZjUGV0ODkyRmRKY3NtTWllZzhYODZjV05QUEhvVFQ2QmxPNXVHL3NPbjJIYm5tT2NyVzRtUFMyQnJ6eHlJN2tUTXJEWkhIeTQ2VENiZGhSeTRFZ0pZN0pTbVQ5ckxET25aUGxrWG9pQjA5VnR4MnAxc0s0bk8rVmMxODRkN3c3QXpKK1pROEZ4cmZPUm9zRHdsQVR1dW5VK1M2K1o1SGV0UDNqWElwSVM0OWk1L3dTblNtcElTWXJsM3RzWGNOM0NTVDc3cGFjbDhLMHYzc0piSCt4bnk2NGlESG85RThlbWM4ZXFlU1FOa3pwQVF2UkZVVlZWeW5nS01ZUmVMSUNYaTdUSEtsb1E1aHR6dE15V1MzRzhDYjY2MGRNRjRPdXpZZlhGMTEwVFFnZ2hyc2dYMTBOR0xQem41Y2NYTG9yYXVtOXczOERMN2dPbmVQbU5IVXlabU1GakR5ekZhTHkwenlxcmFwcDU1bS9yYUczcll2V0ttZHh5US8vZGdMNzlrMWRaT0hzY2Q2NmUxKzgrejcreW1iejhVaDYrWnpGenA0L2gxMy8rRUlmVHlhUDNMK1dwWjljd2FtUVM4MmVOSlQ0dUNsVlZVUlFGdlU2SDNlRWtPc3BFVmthS3ovR2UrZXM2c2pLU21UOXJMUDk0YXljbno5Unc1K3A1ZmxrL2JlMWQvT3FQNzlQVzBjVnRLMmVUbGh6UDdnT25LRGhSZ2QzdUpHTkVJc3NYVDJIdWpERitOKy9OTFJZMmJTOWd4LzRUV0swT0ZFVmg5S2dVdnZqd0RWY1VpTWt2TTVPY25FeEtTZ3JHRUNvQ001VFg5OVVtVk0rNUNHK1NBU1BFRUV2MCt0dkRPd1BtVWsxTWhFZW13bDk3c2s3L2VBaG1wR3AvREFzaGhCQ0RyZG9DVTFNdXZOL1ZaT0djY1JnTWV0NVlzNWVtRmd0cEtmR1g5UHJVNURoeXN0Sll0aWozdk5OM0xsWmFTanlybHM5azRleHhuQ21ybzZ5eWdXOTgvbWJTVXVMNS90ZHU0NzExZWJ6NXdUN2FPN3I5WG52UGJRdjhBakM5bWxzdE5EWjM4TVJqTnpGeHJIL0w2YmpZU0w3NytHcGVmbU1IY1RHUktBb1VuS2hnUm00VzE4NGJmOTQyMWNNU29ybnIxdm1zWGpHTC9VZE9zK2RnTVpQSGo1UXNHQ0dFUURKZ2hCaHlPOC9DajNkcWozc3pZQmFrdzg4dll3cVJDbngzS3h5cTA5YXo0K0RaRldDNnRDTDRRZ2doeENXNy9XMjRNVnZyZmpTWUFwRWhZTFhhaVlnSWprL2NYUzZYTzh2a2RHbXRUMmNhYjNhN0E2ZFRCVlIwT2gxR28vNjhCWEc5ajNzeDdIYkhKV2NFRGFSUXpZYVFESmoraGVvNUYrSHQ4aWEzQ2lFdVc5SUFaY0QwdnY0L0YzcnF4NVMyd1o4T1g4bm9oQkJDQ0JFc3dSZkFKMGpTWC9BRndHZzBZRFliTVp0Tm1FeUdDM1lqdXRRYU40RU12Z2doUktpUUFJd1FReXp4bkM1SW9LVnh1eTR6RnkwK0FuNTBqU2VZOC81cDJGTjlKU01VUWdnaGhCQkNDREhRSkFBanhCQkw3S1Bia1V1RnlvN0xQK2JVWlBqc1ZNLzZML2RBay85MGNDR0VFRUlJSVlRUUFTSUJHQ0dHbUVFSGNTYnRzWUluQzZhaTdjcU8rNmxKTUxPbjNsK0hIWjdjQnQyT0t6dW1FRUlJRVdpcVlncjBFRVNBV2UzYTF3dE5xN29heWZYZHQxQSs1eUs4U1FCR2lBRHdyZ1BURzRHcHZNdzZNTDNPclFkVDNBSS8ybm41VTV1RUVFS0k0Q0MveUVRb2srdGJpSEFpQVJnaEFzQm5HbEpQWVA5eUMvRjZPN2NlVEY0dFBMMy95bzhyaEJCQ0JJcXFpd3IwRUVTQVdicTFUQWk5L3Z5ZG5hNUdjbjMzTFpUUHVRaHZFb0FSSWdCOE1tQjZERVFBQnJSNk1OK2M2MWxmWHdvdkZ3M01zWVVRUW9naFowekJoVDdRb3hBQlluZEFZNXV1cDdXMk1mUnV4dVg2OWhQeTUxeUVOUW5BQ0JFQXlYMEVZRXBiQis3NE40K0creWQ1MWw4c2dLMFZBM2Q4SVlRUVlxam9UTU53S1RHb01sTWo3S2dxdEhXQ3hhckhZREJnTXBrdXVYMTJzSlByMjVjckRNNjVDRzl5TlFzUkFDbGUyYWE5bjNsWTdGRFhPWER2OGNoVXVDSExzLzZMUGRxVUpDR0VFT0pxbzVwSFkzY2FBajBNTWNRNnJWQmViOEJnTUJBVEU0UFJhQXowa0FhRlhOOGVYV0Z5emtYNGtnQ01FQUhnblFFVDVmVjc1VXpMd0w3UDkrYkIzT0hhWTZjS1A5b0JKUU9ZYVNPRUVFSU1Oa1ZSTUJnTU9Nd1Q2TENhY0RnRFBTSXgyQnhPYUdwWE9IbldnRjZ2SnlZbWhvU0VCQXdHUThoTlI1SHJXK053UW1NYllYSE9SWGlUQUl3UUFlQWRnUEgrblhKNmdBTXdPZ1YrY2kyTVRkRFd1NTN3bmEzUTBEV3c3eU9FRUVJTUpwMU9SMFJFQkE1akZyVnQwYlIyNnJIYXdXYVhHN05RWVhNb1dPM1EzS0ZRVXFPanZONkEwV2drT2pxYXhNUkV6R1p6eUU1RjZiMituYVpzNnRwand1YjZQdmVjVnpRWXcrYWNpL0FsdVc1Q0JJQjNBTWJoOGp3ZTZBQU1nRWtQdjdvZUh0OEExUlpvc1dwQm1OOHNnNFNJZ1g4L0lZUVFZakFZREFaaVkyTXhHck5vYlcybHRyRURoOE9CeStWQ2xRSWFJVU5SRkhRNkhWRlIyaFNVK1BoNElpTWowZXREdTFCdDc1UWJnMkZVMkYzZjRYck9SWGlTQUl3UUFaQmdCcjJpVFF2cWNuaTJueG1rNlVGeEpuanFlbmg4STdSYXRZNUwzOW9DdjdzQlltUnFyUkJDaUt1RXdXQWdLaW9LazhsRVFrSUNOcHNOdTkyTzAra00rWnZVY05EYmR0aG9OR0l5bVRBYWpSZ01ockRKZ2dqSDZ6dmN6N2tJUHhLQUVTSUFGTFJXMU82aXU2cTJzYklkN0M0d0RzTHZuT0hSOEwvWHdkYzNhVk9SeXRyZ2V4OXJnWmtvK1VrZ2hCRGlLdEhibXRaZ01HQTJtMUZWTldSdlRzT1JvaWgrU3pnSngrczczTSs1Q0M5eTJ5VkVnQ1I3QldCU29xQytweTdMNlJhWW1EZzQ3emsyQVg2MldBdTh1RlE0MFFULzhURThmYjAyVlVrSUlZUzRHc2hObWdobGNuMExFYm9rdDB1SUFQR3VBNVBrMVpaNk1PckFlSnVaQ2o5WTRGa3Zhb1R2YndOcm1GYmRGMElJSVlRUVFvaWhJQUVZSVFJazJTdm9FbXZ5UEI3c0FBekFkWmx3OXdUUCtwRjZyVEN2ZHowYUlZUVFRZ2doaEJBRFJ3SXdRZ1JJaWxjR2pNSHJmMkxKRUFSZ0FMNHdIVzRmNjFrdmFvUnZid1dMZldqZVh3Z2hoQkJDQ0NIQ2lRUmdoQWlRRks4TUdKZFhLK3BUelVNM2hxL084ZzNDbkdpQ2IyNkJkdHZRalVFSUlZUVFRZ2dod29FRVlJUUlFTzhNbUZhclp4cFN0eE5xTEVNM2pxL09nanZHZTlaUHQyaEJtRFlKd2dnaGhCQkNDQ0hFZ0pFQWpCQUI0cDBCVTljSm8rTTk2ME5SQjhiYmwyZkF3N21lOVpKV2VId0RWSFVNN1RpRUVFSUlJWVFRSWxSSkFFYUlBUEVPd0RSMXc1Z0V6L3FaMXFFZno4TzU4S1VabnZWcUN6eStVWnVXSklRUVFnZ2hoQkRpeWtnQVJyemcwbDRBQUNBQVNVUkJWSWdBVWZCdFJlMzkrTXdRWjhEMHVuTTgvSEFoNkJWdHZkMEdYOThNKzZvRE14NGhoQkJDQ0NHRUNCV0dRQTlBaUhDV0dnVU5YZHJqV0tObisxQlBRZkoyWFNZa21PRS90MnR0cWUwdStNRjIrT1pjdUhsMDRNWWxoQkJDQUtqMlpyQTFnTk9Db2lpb0xtdWdoeVFHZ3M2RXFnSzZLRlJqTW9veEFVVlJVQlFsMENNYlVtRjFmY3M1RjJGSU1tQ0VDQ0R2YVVoR2c1WVZBMXJ0bFc1SFFJWUV3UFFVZUdZNURETnI2eXJ3Ni8zdzEvekFqVWtJSVlSUU80dWg4d3c0bWtHMWhmYk5hYmh4MlZCVUc0cXpCYnJQNE93NGhkMXV4K1hkS2pMRXFaWlQ0WFY5KzUzemsyRjN6a1g0a1FDTUVBSGtIWUJwN0lTTVdNOTZJT3JBZU11T2cyZFhRRmFjWjlzL2o4RlBkNEZEZmk4S0lZUVlZbXA3UHRpYkFHZWdoeUlHbVE0WGVsY3JkQlRTMWRXRjB4bjY1MXh0ejljQ0wyRjZmV3ZudkMyc3pya0lUeEtBRVNLQVVyM3F2dFIzUVk1M0lkNEFUa1BxbFJLcFpjSk1TL0ZzMjFZSjMvMFlPZ09Zb1NPRUVDSzhxSjJud05VVjZHR0lJYVFvWU5EWlVUdFAwZEhSRWRJMzVLcmxGS3BjMys1ejdyS0UvamtYNFVzQ01FSUUwTG10cUwwN0lRV3lEb3kzS0FQODZqcFlrdUhaZHJRZXZyd0JLdG9ETnk0aGhCRGhRYlUzZ2IwdDBNTVFBYUFvRUtHMzBkbFdqZFZxRGNtcEthcXRDUnh0U05VVGphS0EyV0NqczYwcVpNKzVDRzhTZ0JFaWdGSzlBakQxUVJxQUFURG80RWZYd0wwVFBkc3EyK0ZMNjJGN1plREdKWVFRSWd6WTZnblhhUmtDREhxSU1uYlExdFlXbWhrUmRybSt6NldkYzB2b25uTVIxaVFBSTBRQWVRZGdxanVDYndyU3VSNmJCbCtiNVNrVzNPMkVuK3lDNTQ2QVN3M28wSVFRUW9RcXAwek5DSGRtZzR2MjluWWNEZ2VxR21KL2NNajEzYWVRUHVjaXJFa0FSb2dBU2pDRHJpZWEwZWtBc3g1aVRkcDZ0eE9xTFlFYlczOXVHd3RQTC9XTUUrRDFFL0N0TGRBUzRzWDZoUkJDQ0JFWWRyc2RtODBtTitOaFJNNjVDRVVTZ0JFaWdCUmdSSXhudmJZVHhzUjcxb05wR3BLMzZTbncvRW9ZNjVXeGs5OEFuMThIUlkyQkc1Y1FRb2dRcE5vQ1BRSVJZQ1lqT0oxT2JEWmI2TlVFa2V1N1R5Rjl6a1ZZa3dDTUVBRTJQTnJ6dUxvamVPdkFuQ3U1cDBQU2JXTTkyNXE2NFJ1YjRiM2l3STFMQ0NHRUNCWGQzWFpxNnZyL1k4RGxjcEdYWDBwYmUrZUF2RjluMTVVWFBiWGJCNmROb3FxcU1oMGx6TWc1RjZGSUFqQkNCSmgzQUtiVzRodUFDY1k2TU42TU9xMG16SSt1QVpOZTIrWlU0ZmQ1OFBQZFlKVzZhVUlJSVFULzg3dDNlZjI5UFpmOHVxSlRaM242VHgvMCs3emQ3dVQ1VnpaVFVkVjAzdU84OHNZT1hucDl1M3U5c2FtZDMvemxRenE3Zk9jT3Yvcm1UcDc1Ni9wK2ozTzh1SXB2LytUVmZvTTBSd3JMK09HdjNzQnF0WjkzUEVJSUVhNE1nUjZBRU9IT0p3UEdBaXRUUGV2Qm5BSGpiVWtHWk1YQkQ3WkRUVS9kbXEwVlVOSUsvN01FMHFMTy8zb2hoQkJpc0hSMldWbTcrUWg1K2FXMHRuZVJFQmZGeExFanVQWEdXY1RGUmc3Nis2dXFTblZkQzdrVFJsN3hzVTZYMXZwa0E5Z2QyaWNkVmJYTlJKaDgvNndmbGhCTjByQllBSTRWVjdGa2dhZVZZWHhjRkdWbkd6aHdwTVM5WFZWVlRweXVac1YxVS90OWY2ZlRoYVd6LzRKdjQ4ZWtZN001Mkx5emlKdVhUYi8wYi9BQ0pCUENYOUhKczZ6ZmVwVFN5bm9VUlNFOU5ZSGxTNll5YTJxMjM3Nm5TMnRacytFUUpSWDFLQXBNR0pQT25hdm5rWklVNTdmdjdvT24yTHlqa0pxNlZxSWlUY3llTnByYlY4NG1Jc0xvczE5THE0VzNQenBBNFlsS2JIWUhtU09TV0wxaUpwUEdYZm4xRG5MT1JlaVJBSXdRQVhadUJzem9lSzAyaklvV3pPaDJnUGtxK0orYUZRZlByWVJmN0lIZFZkcTJzalo0YkMwOFBndFcrdjhkSUlRUVFneTYzNyt3anRxR1ZtWlBIYzJ3aEdqT1ZqZXpZOThKamg0cjV3ZFAzRTVjN01COVN1QjB1amg1cHRwbm02WFRpc1BoeEc1M2N1elUyUXNlSXpFaGhyU1UrRDZmZStuZjIzRTRQZGtudlRlbkd6NHV3R2pVKyt5N2FONEVibDQybmNxcUpwcWFPOURyZFJ3dEtnZGcwcmdSVEoyWXliNURwNW1Razg0TC85amlEcTdzMkh1Q0EwZk91SS96aVp2bWtEc2hvOC94dkxsbUg0Y0x5M3kyT1p4T3R1d3NZdGYra3o3YnYvVHA1WXdZUHV5QzM3KzRlRWVMeXZuVGl4dkp6a3htK2VJcDJHd09EaHd0NGZsWE5yTjZ4VXhXTFovcDN2Zms2V3ArOThKYWhzVkhzM3p4RkRvc1hlellkNUtTaW5xLy93ZHJ0eHpoM2JVSHljbE9aZFh5R1pSVk5MQmxaeEZWTmMwODhkaE5LSXJXUWFLdHZaTmZQYnVHemk0YmkrYU9KeUxDd0k1OUozbm1yK3Y1MnFNcm1UaDJ4SkQvbXdnUjdLNkMyem9oUXB0M2RraTFSWnZXa3hrTDVlM2F0dUlXbUpJY21MRmRxaWdEL0d5UjFoWHBoYU5hYStwT0J6eTFEN1pYd3JmblFrSkVvRWNwaEJBaW5LUW14L0hsenl6M3VjSGNzck9JMTkvYnc4ZTdqM0hyamJNSDdMMjZ1bTM4L29WMWZUNjNhVWNobTNZVVh2QVl5eFpONXU1YkY3alhuUzRYYTdjY1lmbmlLWHozOGRXMGQzUzduN1BaSGZ6aTkrOXgyOHBaak0xTzh6bE9ieERud0pFejZIUUtIMnc4NUg3dWgxLy9KRE9uanViNVZ6Wmp0enU1WnM1NERoV1VrcHdZeTdKRnVUN0hTVW1LcGFhdWhacjZWaXFydEVyN1I0cktVUlNGQ1dQVFNVaUlwclhWUWxSVUJFYWo3NjFGZlVNYnlVbXhLSXBDYkl6NWd0Kzd1RFNXTGl1ZnVYY0o4MmQ1Q3ZMZGNzTk1mdjdidDFtNzVTakxGMDhoSXNLSXFxcjg4NTFkUkpwTmZPOHJ0eElibzJWK1pXV204TkxyMjFtL05aKzdicDBQUUZOekIyczJIR0w4bUhTZWVHd2xPcDFXc2VMRjE3ZXg1MkF4UjR2S21aNmJCY0NhRFlkb2JySHd4R00zdVlNdDgyYU81V2UvZVp1M1B0alBrMC9jUHBUL0hFSmNGU1FBSTBTQW5Uc0ZDV0JDb2ljQWM2THA2Z25BOUxwbmd0WXA2ZWU3UGQvVG5pcDQ1Q1A0eGh4WTNQY0hhVUlJSWNTQSsreDkxN2svc2U4MWYxWU9yNyszaCtyYWdaM3JHeDBWd1ZNL3V0OW4yMGViRHJOdDd3bisrei91UWFkVCtubWxoOUdncDdXdGs3Kzh2SWxsaTNKUlVDZzRYa0Y1WlFQWm8xSjlBaW05WG50M2o5K3hmL25rZlJpTmVuYnVQOG05dHkvMG1ZTFVPOWF2UEhJakk0WW5rREVpa1MwN2kxZzRaeHdSRVFaVUZhNmRPOTd6UFd3K3d0b3RSM0M1dEl5YnY3KzJEWUJmLy9nQnBrek01S2xuMTVBUUY4V2pEeXgxLzF0WFZEWHk3dG9EM0x4c3hxQk1SeEt3WU5aWXYydmJiRFl5UFhjVW0zY1UwZGpjd1lqaHd5Z3ByNmVtcnBXVjEwOXpCMThBNXMvTTRlMFBEM0F3djhRZGdObDMrRFJPcDRzYnI1L3FEcjRBckZneWxUMEhpOG5MTDJWNmJoWU9oNU45aDA4emVsU0tUNlpMV2tvODB5WmxjcWlnalByR3RqNm5Od2tSemlRQUkwU0FEVE5yQld4dFRtMXBzVUp1TW16b3llZ3RiSUE3eDUvL0dNRm9RaUk4ZnhNOGQ4VFRGYW5OQmovWkJkZG53dGZuUUl6eC9NY1FRZ2docnRTNU42aWdGYThGaUlvYzJMUk1SVkdJaWZiTjlDaXRiQ0E3TS9tUzZzMVVWamZSMHRhSlRxZERwMVA0d2tNMzhPN2FneXlhTjU0YnZXcTBXSzEydnY2amwvbml3emYwT1UxbzQvWUNIRTRuRTNMU2FXN1JQaEdKaURBUUZSbEJSSVRSL1pvelpYWFVON1l4YjJZT0gydzhoTXVsK2dSZ2JsNDJuWnVYVGFmd1JDVi8rTnQ2ZnZPVEIzMXV6aCs1N3pyKzMzTWZjYXFraHZGajBtbnY2T0l2TDIxaTd2UXgzTFIwMmtWLzMrTFM5SFZ0QTloc1dpZXFxRWdUQUtkS2FnQVluNVB1czU5T3AyUE1xQlNPRkpYVDF0NUpYR3dVeFNXMUtJckMrREhEZmZZZE1Yd1lVWkVSbEZVMkFObzFhclU2bUhET01RSEdqaDdPb1lJeXlpb2JKQUFqeERra0FDTkVFQmdlNWNsNHFiVm9BWmhlaFkyQkdkTkFNT3UxTGttTFJzSXY5a0p6VDliMDFnbzRVZy9mblFkemg1Ly9HRUlJSWNSQTIzdm9OQUE1NTB6YkdXaFdxNTNTaW5weUoyVDQxVW81VjBKY0ZObVpLUURVTjdhUmx1eXBBeE1iRThub3JGUis5S3MzK256dEMvL1lnbDduMjl3ME9pcUNCYlBITVh2cWFQN3I2VGZkMjY5Yk9CRkZVVGhiMDB5azJjU1hQcjJjdlhuRmpNbEtKVGt4OXFLL3Q4SVRsZnpybmQzdWRRVjQrZDg3QUcwcWxxWFR5c2t6TmU0eHo1cWF6U2R2bVh2Unh4ZVh4MnExYzZTb2d1VEVXT0xqdEdsMzlRMXRBQ1FueHZqdG56Uk0yOWJVWWlFdU5vcTZoamJpNHlMOXBwTUJKQ1pFVTl2UUNrQmR6ekdUK3JobWVvL1oyTnd4QU4rUkVLRkZBakJDQklHMGFFOEFwdHFpZFJXS01tajFVeHE3b0xiejZ1NGtOQ3NOL3U5bStQMUIyS3pWLzZPNUc3Ni9EVzRlRFYrZUNaSHkwMGdJSWNRUU9GNWN4Wm9OZWFTbkpUQjN4cGhCZmE5VEpUVzRYQ3I1eHlvb09ua1d2VjdYNTM0Mm00TlpVN041N01GbEFKeXRiaVkxMlRkellNNjAwVXkraE00eU9wMkN1YWRqVFVKOE5Ic09udUpiWDF4RlJJU0J2UHhTV2xvNzNaa1Jod3JLR0RVeWlVMDdDcW11YlVGVlZYZTltdXNXVE1SZzhDM3c2M0twR0ExNjdsdzl6MmQ3WlZVakdTT1MraHhQWWtKMG45dkZ3SEU0blB6dFh4L1QzdEhGbmZjdWNXZklkSFhiQUlnMG0veGVFOW1USmRQZDB6cThzOHZhYjdaV1pLUUp1OTJKeStWeXR6RHY2NWhtczNiZDJXelNqbHlJYzhrdGp4QkJJTjNyQTRsYUMrZ1VtSndNQjdTL2l5aG9nTFJSZ1JuYlFJa3h3cE1MdFBvdlQrOEhTOC92NUk5SzRHQXQvTWQ4bUpZUzJERUtJWVFJYlZ0M0ZmSEdtbjBreEVYeDVjK3M4QXNzRExTOWVjWEV4VVl5YW1RU09wMk9MMzE2dWQ4K2RRMnQvUGlwTjMyeWNYSW5acUJURkRxOFdqNUhSQmdwTzl2QS8vM3I0d3UrNy95WlkvbkV6WFBjNjVHUkpoUkZZVmhQRUdUUnZBbEVtQXp1QU16dzFIZ3NuZDBjT0h5YWhpYnRFNkVEaDdVc29VVnp4Mk13NkZGVmxlWldiUnJURDM3NU9sa1p5WHo1TXl2YzcxRmIzOHB6TDIvbTRic1hzV0QydUl2K054SURvN25Gd3ZPdmJxYWt2SjVWeTJmNEZPWjF1clRPV1gzWElGSjhubk82WFAxT2JWSjY5bFVVQldkUFBhQytqdW05bnhEQ2x3UmdoQWdDNTNaQ0FzaE44Z1JnQ2h2Z2hxczhBTk5yY1lZMnhlcXBmYkMvNS91cjY0UnZidEZhVlQ4MlhUb2xDU0hFMWFiR0FuODZySDA5UFlCMWJYVUtyTHZ4eW85anRkcDUrWTBkSER4YXdxUnhJL2pjL2RjVEhUVzRYWGs2dTZ3Y0xpem4rb1dUR0pPZHl2T3ZiS0cydnRXdnhmVG1IVVdZelVhdW1lT3B1ZEpiMURRdnY5Um5YN3ZkU1V0ckoxOTdkQ1hHZm9KSHI3Mjd4NTJkc0daREhxZEw2MmhxNmFDMXZaUGZQYjhXZ0M5L3hqY1E5TTB2M09KKy9PTHIyM0M1VkQ1NzMzWHViUnUyNWJOeFd3RnQ3VjBBakJtVnlxeHBvemxUVnVmMWZSUVNFV0VnYVZpc3ovWmV3K0tqM1FHZ3k5SFFCUjhXd3I1MjZIQnFuUmF2ZGdOMWZSY2NyK0R2cjIzRDRYVHh5S2V1WSs2TUhKL25UVDNUaWF4V0I5SG5aRlJiZXpKZmVqTlpJa3hHOTdaemRWdHRtTTFHRkVVaHd1UTVwdjkrMnV2TmZXVEhDQkh1SkFBalJCRHc3b1JVMnh1QThhb0RVOVF3dE9NWmJJbG0rTVVTV0hNYS9ud0V1bnQrZDY4cmhSMW40WkdwY0d1TzlvZUpFRUtJNFBiV1NYaXhwN3Z5OUJTNDV1Sm55VnpRUVB3YXNIUjI4N3ZuMTNHMnBvazdWczFsK2VJcFEvTEovSjZEeFRnY1R1YlB5bUZrZWlMcGFRbjgrLzI5Zk9VUnp4MTNhVVU5Mi9ZYzU1TzN6SEZQMjdnWUNYSFJtRXg5QjJBTUJzODBwOTVnajY1Y29jTmlKU2M3RmJqMHpJVEdwbmF5TTFOSUdoYkRscDFGUFBiZ1VnNGNLZUYzTDJnQkhZZkRpY3VsWWpJWitNUC9yUWRBVlZYc2RpZEdveDVGVWJqeHVxbXNXajd6a3Q3WFc1UVJwcWZDcUhSd0tCQUM4WmNCdWI1MzdqL0pxMi91SkhORUlwKzcvM3BTaytQOTl2R3V5Wkk0ekxjT1RHT3psdkdVMGxQTEpXbFlER1dWRGJoY0xwOUN5NzJ2VCswcHFwdVlFT1B6K25QM0E5ejdDaUU4SkFBalJCRG9xeFYxYnJMMmkxbEYrelRSNm9TSXdjMlVIbktyYzJCZU9qeDdTQXU4Z0RZMTZaazhMVGp6OWRtK2dTZ2hoQkRCcGJnRjNqNEYxNHlBNzg0Zm5PNTJhdXVWdmY2bGYrK2d1cTZGcjM1dXBVKzczTUZrdGRwWnUrVUl1Uk15M0RWUjdydDlJYjk1N2lNMmJNdG54WktwTkxkWStNdkxtOGpLU0diWnRibVhkUHhmL3VHOWZwK3oyNTFrOXJ4bmJ5YkVwaDJGMURXMHNYckZMTC85UDk1OWpIZldIbkN2OTNiUU9YcE1LOXEyN05wYzd2dkVOWUJXZUhmTHppSUE1czNNWWQ3TUhLeFdPNzk0NWozR2p4bk8vWGRjNno3T3Uyc1BzUGZRYVg3Nm5ic0daS3BYbEFGR0pVTktDaGhEcUl2aWxWemZwUlgxL09PdG5VeWRsTWxqRHl6dDk5ODVxNmU0ODZtU0dzWjVkVGRTVlpYVFpYVmtqa2h5WjZ0a1p5WnpwcXlPa3ZKNm4ybHhOWFV0V0RxdExPaVoycFNWa1l5aUtCU1gxUHE5MytuU1duUTZ4UjN3RTBKNFNBQkdpQ0RnSFlDcDZ0Q0NMaEY2R0pPZ0JWOVV0R2xJc3dhM1dVTkFwRWJCZjEyclRVZjY3UUd0NERCQVNTczhzUmx1ekliUHk3UWtJWVFJT2k0VmpqVnE5YnQrdWlqUW8rbGJaVlVqUjR2S1diNTR5cEFGWHdEV2JqbENlMGMzTnkrYjd0NDJic3h3VnErWXlWc2Y3TWRxdGJQcndDa0FIbnRnYWIvRmVmdnpQOSsvRjVPeDc1dnQzLzkxM1hsZmU3U29uR21UUGZPYXAwekk4T2wrdEhGYkFhcXFzcUtuM2ZXRk9pTzlzV1l2dGZXdDNIajlWQndPSndhRG52S3pEV3phVWNpOXR5OGM5RG83NFd6ZGxxT29Lbno2bnNYbi9YZWVQRzRrMFZFUmJOOTduS1hYVEhZWDN0MmJkNXEyOWk2ZjYzVHVqQncyN3loaS9jZjVmREVyMVowdHRYN3JVUUFXenRIcSswUkhSWkE3WVNTRko4NVNXbEh2N3VCVlc5L0trYUp5WnVSbURmbzBQeUd1UmhLQUVTSUl4RWVBU1ErMm5qbk5UZDJRWk5heVAzcm4wb2RxQUtiWDNPSHc5MXZnWDhmZ0g4ZkFydFdMWTMwcDdEd0xuNTBDdDQyVmFVbENDQkVzSEM1dENkYmdDMEJwcFRhSHQ3cXVoWGMrT3REblBqY3RuWTdaYkNUL1dBVzFEYTBzWHp6bGl0N3piSFVURzdjWE1udmFhTDgyMXpjdG5VYitzWEkrMkhnWVJWSDQ3dU9yL2FhRVhJeHYvK1RWOHo2Zm5wclE1L1p0ZTQ3ejcvZjM4c3NmM0V0bmx3MkgwMFY4WEpSUEsrRURSODdnY3Fua1RzaTRxTEhjdFhvK0dTT1MyTGl0Z0xjKzJNK2M2V1BZZi9nTWM2YU40ZHE1NHk5OEFISFpTaXZyTVpuMHJOK2EzK2Z6V1puSnpKeVNqY2xrNEs3Vjgzbng5VzM4N3gvZlo5N01ITnJhTzlteDd5UTUyV2tzbmovUi9acnN6QlFXemg3TDdvUEYvUDZGZFV3WW0wNXBlVDFIaXNwWnNXUUtJOU1UM2Z2ZWNjczhUcFc4eis5ZldNZmkrUk13R0hUczJIY1NjNFNSTzFaSnkzRWgraUlCR0NHQ1JIbzBsTFZwajJzdFBRR1lKSGl2V050VzJCaTRzUTBWb3c0ZXlvVVYyZkRiZzU0aXhCWTcvT0VRZkhCR3BpVUpJVVN3Y0txUUZEazQwNDRHU20vNzNjSVRsUlNlcU94em4rc1dUc0pzTmxKVjI4dzdIeDJncHJhRisrKzR4cS8reGNXd2RGcjUwNHNiaVRBWnVQZjJCZTd0VHFlTC9ZZFBzMjdyVVdycVdwa3lNWU5USmJYOC9vVjFMRnMwbWNYekp4SWZGM1dlSS92NnhaUDNZakwxL1dmOHMzL2Y2RmZqeGVGdzB0VFN3V3Z2N3Vaejl5L0ZablB5L3ZvOGRJckNXeC91NTU3YkZ2UjVySE9wcW4vbGxZZ0lJOWN0bk1TWXJGVCsvdG8yUHQ1OURFVlJxSzVyWm05ZU1iT25qWllzbUVIUzFXM0hhbld3cmljNzVWelh6aDNQekNuWkFDeVlQUmFEUWNlNnJVZjVhUE1Sb3FNaXVIN2hKRzY5Y1paZkJ0YURkeTBpS1RHT25mdFBjS3FraHBTa1dPNjlmUUhYTFp6a3MxOTZXZ0xmK3VJdHZQWEJmcmJzS3NLZzF6TnhiRHAzckpwSDByRHpaMDRKRWE0a0FDTkVrQmp1RllDcHRzRGtKUDlDdkM0MVBESkFoa2ZETDVmQXJpcjRRNTdXSlFrODA1SVdaOERucGtLRy9HNFhRb2lBY2FrUUgrUk5UbFlzbWNxS0pWTXZhdCtWMTA4akxpYVNsOS9ZUVZ0SEY0ODlzQlNqOGRMK1ZON3djVDR0YlZxWG91aW9DSXBMYWppVVg4cSt3MmZvc0hRekppdVZiMzdoRnNhTkdVNWpVenR2ZjNTQUR6WWU1c05OUjhqSlRtWFN1SkZNSER1Q01Wbm5yNTBSYVRZUkVhRkZ2aXFyR2psNXBnYVR5WURWNXFDaXFwRko0M3dySVpkWE51QnlxVHg4ejJLbVRjcmsxMy8ra0dFSjBUeDYvMUtlZW5ZTk5YVXR6SjgxbHZpNEtPYk56RUZSRkU2ZHFjSHVjQklkWmNMaGNGRmQxOExoZ2pLTVJqMDZuWTZHcG5ZcXFobzVVMXBINGNsS3FtdGIzTjlmZkZ3azY3Zm04OHFiTy9uMyszdTVkdTU0bGw0N21ZVDR5KytDSlB6OTlxY1BYZEwrYzZhUFljNzBNUmZjVDZmVHNXcjVERll0bjNIQmZUTkhKUEhFWXpkZDBqaUVDR2NTZ0JFaVNQVFZDV2w0Tk1TWm9NMEduUTR0UURQYXY3aDl5THBtQk14SmcxZUs0UFVUV3FvN3dQWktiVnJTeW16NHpCVHRFMWdoaEJCRHI1OHlKRmV0aFhQR1lURG9lV1BOWHBwYUxINHRveS9reHV1bk1pWXJsZkZqMHNuTEwrSDVWN2FnMHlsTW41ekY5ZGRPWXZ5WWRQZStTWW14UFByQVVtNjVZUVpiZHhXeC84Z1ppa3RxeWZDYTRuRXhiSFlubTNkb2JhZ1VSV0ZDVGpxTDUvdE8vVWxMaVdmVjhwa3NuRDJPTTJWMWxGVTI4STNQMzB4YVNqemYvOXB0dkxjdWp6Yy8yRWQ3UjdmZjhlKzViUUY2dlk1L3ZyMExvMUhQVFV1MWVpSHZyVHZJL3NOblNFOUxZTXFFREQ1NzMzWHU0citnWlZHc1hqR1RkVnVQc20zdmNhNmRKOU9SaEJCQ1VmdktKUlJDRExsL240Qy9ITkVlM3p3YXZ0VXpkZlludTdTQUE4QVRzN1gyek9Hb3FnUCszd0U0WE9lNzNhaURUNHlEK3lkQmJKQi9FaXVFRUtGaytlc3dJUkgrdUh4dzMwZHQzVGU0YjlBSHE5WHV6akM1RW5uNXBZd2ZNNXlZNkFzWEkzVTRuRlJXTjdtTG1RNDA3N2JDcDB0ci9lclQ5TExiSFRpZEtxQ2kwK25jYmFUUDFkbGxCU0FxOHNKVjh1MTJ4eVZuRTUwcnY4eE1jbkl5S1NrcEdFT29EVklncnUrclJhaWVjeEhlTG4xeXF4QmlVS1I1WjhCMGVoNTdUME1xYkJpNjhRU2JFVEh3OVBYdzg4VXd4dXNEU2J0TEMxNDkrSUZXdk5mcUROd1loUkJDaElhQkNMNEF6SnFhZlZIQkZ3Q0RRVDlvd1JmQXA2Wk5mOEVYQUtQUmdObHN4R3cyWVRJWitneStnQlo0dVpqZ1MrOHhoUkJDU0FCR2lLQnhiaXZxWHJtZWJONndEc0QwV3BBT2Yxa0pUeTdRQ2hmM3N0amhiL2xhSU9hOVlxMDRwQkJDQ0NHRUVFSUVDd25BQ0JFa1JucDFvYXl4YU1VTkFjWU5BMzNQaDAvVkZtaTFEdjNZZ28wQ0xCdWx0YTErWXJiV01hcFhjemY4UGc4Kzh5RnNMZ2VKd3dnaGhCQkNDQ0dDZ1FSZ2hBZ1MwVWF0NEc2dnlwNHNHSU1PSm5sbHdlUkxGb3liWHRGcTRyeTBDaDZiNWxzRHB0b0MvN01ISGwwTDYwc2xJMFlJSWE1V3FpSUZ2c0tkMWE1OTdXODYxTlZNcnUrK2hmSTVGK0ZOQWpCQ0JCSHZ0c3BuMnoyUHZldkFGRWdBeGsrRUh1NmRDSytzMG9yeG1yMjZjcFMxd2EvMndZTnI0SzJUVWlOR0NDR3VQaEpCRjZGTXJtOGh3b2tFWUlRSUloY1RnQ21TQUV5L29vM3d5RlI0ZGJYV0djbmc5Uk91dmd1ZVBReWZlaDllS3RSYWV3c2hoQWgrcWk0cTBFTVFBV2JwMWpJaDlQcStPekpkemVUNjdsc29uM01SM2lRQUkwUVE4YTREVTlsUElkNFRUZUJ3RGQyWXJrYnhFZkNWbWZEcUtyaHpQSmk5bWkrMDJiUUF6S2ZlaHo4ZTBnSXpRZ2doZ3BneEJSZjZDKzhuUXBMZEFZMXR1cDZXMk1iUXV4bVg2OXRQeUo5ekVkWWtBQ05FRUJucGxRRlQ2WlVCRXg4QkdUM0JHYWNLeDV1R2RseFhxNlJJK05JTWVPMVcrUFFVN2QreGw5VUpiNStDQjliQS8rN1ZwaW9KSVlRSVBqclRNRnhLREtyTTFBZzdxZ3B0bldDeDZqRVlESmhNSnA5MjJxRkFybTlmcmpBNDV5Szh5ZFVzUkJEcGJ3b1N3R1N2YVVqU2p2clNSQnZob2Nud3IxdmhxN01nelN2YjE2WENoakw0M0ZyNDdzZXc4NnluQTVVUVFvamdvSnBIWTNjYUxyeWpDQ21kVmlpdk4yQXdHSWlKaWNGb05BWjZTSU5Dcm0rUHJqQTU1eUo4U1FCR2lDQ1NGZWQ1WE44RmRxK3BScmtTZ0xsaVJoM2NQaFplWGdYZlh3Q2o0MzJmejZ1RkgrL1VzbUplTFlJV2Fma3RoQkFCcHlnS0JvTUJoM2tDSFZZVERpbW1IdkljVG1ocVZ6aDUxb0JlcnljbUpvYUVoQVFNQmtQSVRVZVI2MXZqY0VKakcyRnh6a1Y0azFDckVFSEVxSU5FTXpSMWErdVY3WjRnZ1hSQ0dqZzZCVzRZcFMzN3F1RmZ4K0ZvdmVmNStpNzR2d0o0dVFnV1oyaEJteW5KL1I5UENDSEU0TkxwZEVSRVJOQnV5NksydFlxWWlHN01SaWNLQ2lhanBDMkdBcHREUVZWVk9xMEtEYTBLRnFzZW85RkFaR1FraVltSm1NM21rSjJLMG50OWQ5aXpxV3V0SXRyVUZSYlhkemlmY3hHK0pBQWpSSkFaR2VzSndKenQ4QVJnc3VNZ3lnQ2REcTJRYkdXSHB5Nk11SHp6MHJXbHVBWGVQUVdieXoydHFoMHUyRkt1TGFQanRVRE04aXpmb3I1Q0NDR0doc0ZnSURZMkZxTXhpOWJXVm1vYk8zQTRITGhjTGxRcG9CRXlGRVZCcDlNUkZhVk5RWW1QanljeU1oSzlQclFMMWZaT3VURVlSb1hkOVIydTUxeUVKN21ORUNMSVpNUkFmazgyUnVVNWRXQnlrMkYvamZhNHNFRUNNQU5wYkFKOGF5NThjUWFzSzRIM1R2disrNWUwd204UHduTkhZT1ZvdUcwc1pNYjJmendoaEJBRHoyQXdFQlVWaGNsa0lpRWhBWnZOaHQxdXgrbDBodnhOYWpqb2JUdHNOQm94bVV3WWpVWU1Ca1BZWkVHRTQvVWQ3dWRjaEI4SndBZ1JaTTVYaVBmY0FNeks3S0ViVjdpSU5zSWQ0N1VscnhiZUs0WmRWWjdDdkowT3JYdlMyNmRnUnFxV0ZYUHRTRzFha3hCQ2lNSFgyNXJXWURCZ05wdFJWVFZrYjA3RGthSW9ma3M0Q2Nmck85elB1UWd2RW9BUklzajR0S0x1OEgxdVJxcm44ZUc2b1JsUE9KdVZwaTJOWGJEbU5IeHd4ak05RExSemNMZ09ocG0xZWpJcnNpRW5JWERqRlVLSWNDRTNhU0tVeWZVdFJPaVNBSXdRUVdhazE3U2ljek5nSmlXQldRL2RUcWpxZ0xwT1NJMUNETEtrU1BqMEZIZ3dGM1pVYWxreFI3eUs5alozd3hzbnRXVjB2QmFJdVRFYkVpSUNOMlloaEJCQ0NDRkVjSkVBakJCQnhuc0tVbE8zMW9yYTJETU5WcS9BN09Hdzg2eTJ2cWRLcTBVaWhvWmVnZXN5dGFXaUhkNDVCUnRLdFdsSnZVcGF0VG94THh5Rm1hbHc0MmhZTkJJaXBJNmN1QXFvOW1hd05ZRFRncUlvcUM3cHhSNVVkQ1pVRmRCRm9ScVRVWXdKOGttNUVFSUljUldSQUl3UVFjYW9nNVJJclJVeVFGbWJWaUMyMXh5dkFNeUJHZ25BQkVwbUxIeDFGbngrT3V5dWdrMWxXbjBlaDB0NzNxWEN3VnB0TVJ0Z1NZYVdGVE05RmVSV1NRUWoxWElLSEcyQTFnWXN4RXNPWEoxY051M25oOU9HNm16RGFZMUJOWStSZ3BWQ0NDSEVWVUlDTUVJRW9ZeFlUd0RtYkx0dkFHWit1dWR4WGkwNFZTMHpRd1JHaEI2dXo5U1dkaHQ4WEtHMXNqN3FOVVdwMndIclM3VWwwYXdGWXE0WkNaT1RBamR1SWJ5cDdmbmc2Z3IwTU1RbDBPRkNjYlhoNkNpa0sySThack5aV3JZS0lZUVFRVTRDTUVJRW9aR3hjS2lueU82NXJhaFRvMkJFakZZRHB0dXBkVU9hbGpMMFl4VCtZazJ3T2tkYkdydTBRTXltTWlodThlelQxQTMvT3E0dHc4eXdjSVFXakptZDVwbHFKc1JRVWkyblVGMWRrcGwxRlZJVU1PanNXQzJuNkhDTUppWW1Sb0l3UWdnaFJCQ1RBSXdRUVNqRHV4QnZoLy96Ym5VaVJ3QUFJQUJKUkVGVWM0WnJoV0JCbTRZa0FaamdreFFKZDAvUWxyTWRzTEVNTnBmNW5zL21idmp3akxhWTlWcDluMnRId29JUkVHY0szTmhGK0ZCdFRlQm9rK0RMVlV4UndHeXcwZEJXaGRHWWhkbHNsdWxJUWdnaFJKQ1NBSXdRUWNpbkZYVzcvL056dlFJdysydmdrYWxETXk1eGVVYkd3S2R6dGVWa3M5WkphZGRaS0czejdOUHQxR3I3OU5iM3lVMkdhMGJBa2t4SWp3N011RVVZc05mVFcvTkZYTDBNZW9neVdtaHJhOE5vTkVvQVJnZ2hoQWhTRW9BUklnaDVkMExxS3dObVppcm9GSzNRNjZsbTZMQkRqSEhveGljdTMvaGgydkxJVksyTitJNUsyRmtGK2ZYYStleFYyS0F0engrRlViR3djS1NXSFRNcFNZcjRpZ0hrbExvdm9jSnNjRkhYM0U1OGZEd0dnMEU2SXdraGhCQkJTQUl3UWdTaGtWNVRrRnF0WUxGRHRGZUF4V3lBS2NtZVFxOTdxK0dHVVVNN1JuSGxVcVBnanZIYVlySERubW90TTJaL3RXOXI2L0oyS0Q4T3J4MkhoQWhQM1pnNXc2VnVqQkRDdzI2M1k3UFppSWlJQ09rQWpMUkxEMUhTWmgwSXMrdGJ6cmtJUXhLQUVTSUk2UlJQb1YyQThqWXQ4OEhibk9HZUFNd0JDY0JjOWFLTjJqbThZWlRXeXZwd0hleXEwZ0l5RFY1SkNpMVcrS2hFVzR3Nm1Kd01NMUpnUmlwTVRKS0FqTGhFcWkzUUl4QUR4R1FFcDlPSnpXYkQ1WEtGN0RRa3RiTVk3SzFJdS9RUTVOZG1QUmJWUERxczJxeXJsbFBnYUNOc3JtKy9jeDZEYWg0VFZ1ZGNoQjhKd0FnUnBMTGlQQUdZc240Q01IL0wxeDd2cnhuYXNZbkJaZEJwNTNmT2NQamFMSzJMMHM2eldqRG10RmRISmJzTGp0UnB5NHVGWU5KcnJhMW5wTUwwVkppVXFCMUxDQkVlVkZYRjRYQ2dodWhkbTdSTER4OWFtL1hXc0dxekh1N1h0M2JPMjhMcW5JdndKQUVZSVlKVVZoenNydEllbDdYNVB6OXVtSlkxWWJGcldSR25XeUFuWVdqSEtJYkcyQVJ0K1hTdTFzYjZVQjBjcXRXVzJrN1BmamFubGpsenVLZUZlWVJlSytZN0l4V21wOEFFQ2NnSUlhNVNhdWVwc0w0NURVZTliZFp0bmFIZlpsMjFuRUoxZFlWOWpiZmVjMjYxaFA0NUYrRkxBakJDQkttc2VNL2o4ajRDTUFvd0x4MjJsR3ZyQjJva0FCTU9FczJlcVVvQTFSWXQ0SEtvVmd2TU5IZDc5clU2SWE5V1cwQnJkWjJickdYSHpFalZBakw2Y1A5clQ0Z1FFNHJaTDZxOUNleDkvQ0lVSVU5UklFSnZvNkd0R3FOeFZFaTJXVmR0VGVCb0MvdmdTeTlGQWJQQlJrTmJGVVpqVmtpZWN4SGVKQUFqUkpES2l2TTg3aXNEQnJRcEtyMEJtUDAxY08vRXdSK1hDQzdwMFpBK0dtNGVyYTJYdFdrQm1ieGFiV3BTaDkyemI3Y1REdFpxQzJnWk1tT0hhWUdZaVluYVYrOEMwRUlJRVJSczBpNDluR2x0MWp0Q3Q4MjZYYTd2YzJubjNCSzY1MXlFTlFuQUNCR2tSbnRsd05SWXRIb2Y1eFpZblovdWVYeTB2dTk5UkhqSml0T1cyOGRxYmExUHQzaW1MT1UzUUxkWGR5V3IwOVB1dWxlTVVRdkU5QzY1eVZybkpTR0VDQmhwbHg3MlFyck51bHpmZlFycGN5N0NtZ1JnaEFoU1JwM1dwcml1cDhaSGFhdFc5OFZiUW9RV3FDbHAxVzYyRDliQ2duVC9ZNG53cEZPMGEyYmNNTGhuQWpoVk9ON29DY2dVTldwQk8yOGRkdDhzR1lDa1NFK0dUTzlYNzdib1FnZ2h4R0FMbHpicndrUE91UWhGRW9BUklvaGx4WGtDTUdWdC9nRVlnTm5EdFFBTWFIVmdKQUFqK3FOWHRJeVczR1I0Y0xJV2ZEblRBaWVhNEhpVDlyVzhEYzZ0SU5IWXBYVmgybm5Xc3kwanhwTWxNekZKdXpZbCswb0lNU2lrWFhyWUMrazI2M0o5OXlta3o3a0lheEtBRVNLSVpjVjdXa3ozVndkbTduQjQ0NFQyK0VBMU1ITkloaVpDZ0ZIbkNhTGMxck90MndrbmU0SXh2VXUxeGYrMWxSM2FzcW1uQnBGT2dSSFIyaldiRlFlajRqeGZJNlNCZ1JCQ1hKR201ZzRTaC9rWDZXcHB0ZERWYlNNOXJZOVBhSWFJdytHa3E5dEdiRXlrejNaTFp6ZFJrUU9YdVJEcWJkYUZQem5uSWhSSkFFYUlJT1pUaUxlMTczMm1wV2czMG5hWGRrTmMxNmxOWFJMaWNwajEyalUxTGNXenJkM215WkRwWFpxNmZWL25VajFCR2U5TUdZRGgwWjdhTkZueE1DcFcreG9sdjRGQ210M3VvS3ZiVG15TTJYMEQxcnN0SmpvaTVEN05mSFBOUHM3V05QR0ZoMjRnSXNKL2pwNnFxdnp0bjF0eE9GeDgvcUZsa2s0ZjR2NzF6bTdhTzdwNDdNRmw3bTM3RHAzbTNYVUgrZS8vdU1kdi85MEhUckZ4ZXdFLy9NWW4vWjVyYWJYd2cxKyt6bGMvdDVMSjQwZjZQTGRqM3dueWoxWHcvYS9kZnQ3eDVPV1g4Ty8zOS9LTEorOER0T3Z4WW01cUZVVnhYNnQ3RGhZVEcyTW1kMEtHeno2dnZidUhNK1YxZlB1THE0aU1OTG1QLyt6Zk4ySXlHbmppc1pzdStENUNDQkV1NU05ZklZTFl4WFJDTXVxMHRzSUhlakpsOWxYRDZwekJINXNJSDdFbUxkTnE3bkRQdHNZdS82Q01kOGNsYnpVV2JkbGI3YnM5T2RJVGxPa04wR1RIYTRXQXhkVXZMNytVdjcrMmpWODhlUzhKOGRFQUhDNHM0Mi8vL0ppZi84ZmRKQTJMdmVBeHJOWitMcXFMcE5mck1CajBOTGRZT0g2NnF0LzljckpTT1ZWU1MvZEZ2cDg1d3NpMWM4ZTcxOCtVMWJGeGV3R3Jscy9zTS9nQ2NPRElHUTRjS2VHdVcrZEw4R1dJSFMrdVl2T09RaXFxR3JGMFdrbE1pR0hlekJ4V0xKbUMwVGc0ZndwWDFUWXpyT2U2NytWMHVmcTlwdTBPSjUxZDFqNmZLemhSaWNHZ1oyeDIybVdQeDI1MzB0cm1LZlo2cXFTRzMvemxvd3UrN3E1YjUzUERvbHdBaWt0cU9GeFl4ZytlK0FUREVqemYyNnJsTS9qdjM3M0xqdjBuV0xGa0tnQ2JkaFJTZnJhUmIzOXAxV1dQdVMrU0NlR3J1OXZPeHUzNUhDb29vN0c1QTZOQlQxWkdNcXRYekNRN004VnYvOU9sdGF6WmNJaVNpbm9VQlNhTVNlZk8xZk5JU1lyejIzZjN3Vk5zM2xGSVRWMHJVWkVtWms4YnplMHJaL3Y5akd0cHRmRDJSd2NvUEZHSnplNGdjMFFTcTFmTVpOSzRrWDdIdkJ4eXprV29rUUNNRUVITXV4TlNkVCtka0FEbXBIa0NNUHRySkFBakJsOVNKRnc3VWx0Nk5YUnBnY0x5TnUxcjcrUFd2dThwYU9qU0Z1K0N2NkFGZk5LaXRNeVo0ZEdRRnUxNW5Cb2xCWUNEVFV1cmhXUEYvc0dONGpQYUQ2VkRCV1dZemRwSkt5MnZCN1RnVEV5MDJXZi91ZFBIWURCNDVxdDFXTHI1emsvL2NVVmpXekI3TEorK1p3a1ZWWTI4OVByMmZ2ZDcrSjdGZkxqcE1FM05IUmQxM01SaE1lNEFqTlZxNThYWHR3R3djWHNCbTNZVStPMy92Y2R2NWIxMWVRQzh2LzRnYXpiaytlMHpaOXBvSHJoejBVVzl2N2cwRzdjVllMYzdXVGg3SERxZFF1R0pzN3kvUG84elpYVjg1WkViQitVOTZ4dmIzRGVnZFEydC9PS1o5M0E2WGRqdFRyN3g0NWY5OXZkK0xuZDhCbzgrc05UOTNPR0NNaWFQSDRuSk5QQi90bi9wMDh2OS9pLzIrczF6SHhGcDl2ekF2ZWUyQlp3cXFlR0ZmMnpobTErNGhmLzl3L3MwdFdqL1o2dzJCK3UySEdYZGxxTUFkSGJaVUJSNDVxL3IzSysvYmVWc2xpeVlPT0RmUXppcnFtMW02NjVqekp5U3pkd1pZMmhxN21Edm9kTTg5ZXdhdnZtRlc4anhDdHFkUEYzTjcxNVl5N0Q0YUpZdm5rS0hwWXNkKzA1U1VsSFBENTY0bmJoWVQvcjAyaTFIZUhmdFFYS3lVMW0xZkFabEZRMXMyVmxFVlUwelR6eDJrenVJM05iZXlhK2VYVU5ubDQxRmM4Y1RFV0ZneDc2VFBQUFg5WHp0MFpWTUhEdGl5UDlOaEFoMkVvQVJJb2hGR2lESkRJM2RQVk04Mm4yRE1yM21wQU5IdE1jSGE3UnVOM3I1Z0ZVTXNlUkliWmw5em9lMGJiYWVnRXdybExmM2ZHMkQrbjQ2YjdiYnRLVzRwZS9uWTR6K2dabmV4MmtTb0JseWpjMGRiTjVSNkxlOXc2TE5VOXV4N3dRNm5mWURxYk5MS3phNWEvOUpkN0NsdzlKTlMyc25VeWRtRW1Qd0x4aVVrNTNHbElrWmZ0djNIVHBOWFVNYnExZjRGNzVTVlhodjNVSDMrcFNKR2Z6NnZ4N3cyY2RxZGZDYjV6N0M3bkF3YWV3SUZzNGU1L1A4aWROVi9QYTV0VHg0MXlLZmJCZHZMcGVMdi8zclkxcmJPL25pd3pkUVhGTEw0Y0l5SHJqeld2ZjNETnBZR3ByYWVlanVSVVJIUnZES216dTVidUZFeHVkNHFxYkg5bk1UTEs3Y3B6NnhrS1JFVDhiVnF1VXorZDgvdkUvaGlVcHE2MXRKUytuakYrdGxPbmJxTEoxZE5scGFPN0ZZdXNuTEw4Vm1zL09GaDI3Z1JIRVZXM2NmNC9IUHJQQjczZEdpY25ZZkxPWUxEeTBqT3NwekxiUzBXaWc2ZVpiUDNYODlCY2NyY0RoOVc5ZlYxTFhTMldYamNHR1ozekV6UnlUUzN0Rk5XM3NYbFZWTjd2Y0JNQnIxUGZzaytXU3o5SEk0bkRnY1RxSWpJOXpiVENZREQ5MjFpT2RmM1VKamN6c1AzSGt0ZHJ2RC9ieXF3bStmLzRobDErWXlQWGVVM3pHVEV5K2M5U1l1emZEVWVINyt2WHZjUVc2QUtSTXorZE9MRzltNnE4Z2RnRkZWbFgrK3M0dElzNG52ZmVWV2Q3MmVyTXdVWG5wOU8rdTM1blBYcmZNQnJkN1FtZzJIR0Q4bW5TY2VXK21lTHZyaTY5dlljN0NZbzBYbFRNL05BbUROaGtNMHQxaDQ0ckdiM01HV2VUUEg4clBmdk0xYkgrem55U2ZPUHpWT2lIQWtBUmdoZ2x4V3ZCYUFBZTBtdHE4QVRIYWMxcEs2eGFvVlVTMXFoS25KUXp0T0lmb1RaOUt1eDNPdnlTNkhKMXVtM0N0enB0cWlCUno3MDJIWGdqTVNvQWtPT2RscC9PQ0pUL2h0MzdpOWdEZlg3T1A3WDczTkhXelpmL2cwZi92bngzemxrUnZkVTVDMjdUbk9QOS9lMWUveHN6S1N1R25wZEwvdHBSWDFORFozOVBtY3krWHlDY0RvZERxaUlpTTRXbFJPYW5JY2FTbngvRjlQNE9UYlgxcmxuaUxscmFMbmhuVjBIMm44b04yZy92MjFiUnd0S3VlTEQ5L0E5TndzNG1JajJiS3JpTU1GWmR6M2lZVUE1QityNEZCQkdZdm5UK0NhT2VOUlZaVnhlYWZac0syQVNlTkcrbnhDTFFaSDBqazMvb3Fpa0pPZFNsbGxBMWJibFUxek85ZWFEWWVvck5hdW5aMEhUcko5M3dsc05nZFAvL2dCbWxzdDZCUmRud0VQczltRXdhQmo3T2poUHR0M0hUaUZ3YUJqMnFSTS91dlhiN2tEbTZCTksrcWRudkdYbHpiNVpjamNjOXNDQ281VlVIQ2lFcGZMaGFxcVBQL3FGZ0ErZTk4U24zMUxLK281VzlOTVZLUUp2VTVINFlsS0FFYW1KL3JzTjNiMGNIN3k3VHN4bTdWYUx5NlhKeUJVVzkrR3k2VXlaOFpvTWtjaytid3UxR28rQllzb3J3QlpyN0dqdFo4cE5ydlR2YTJrdko2YXVsWldYai9OcDFqeS9KazV2UDNoQVE3bWw3Z0RNUHNPbjhicGRISGo5Vk45enR1S0pWUFpjN0NZdlB4U3B1ZG00WEE0MlhmNE5LTkhwZmhrdXFTbHhETnRVaWFIQ3Nxb2IyenJjM3FURU9GTUFqQkNCTG1zT01qcm1hSlIxZ3BrOXIzZi9IUllWNm85UGxBakFSZ1IvQ0lObmk1TTNsd3ExSFpDYlUvdEdKL0hGaTF6NWtvQ05HWTl4RVZBZk85aThxd25SUGcvRngraGRYa1MvZHQzNkRRZmJqcnNzNjMzUnZIbnYzM0h2YTIzeHNwdm4xdUxYcS85WWQ5ZjNZdUI1bks1K0hEVFlScWEycGs0ZGdTRko4N3loWWVXdVc4VTdYWUhKUlgxN3YxUG5xNUdwMU5vNitpaTQ0em5wbGV2MDVHVG5VWkZWU05IajVYejBOMkx5QnlSUkZsbEF6cWRqb1d6eCtKME9pbXJiQUFnTnNiTS9GazV6SjJSNDk2MmJORmtHcHJhNmJCMFk3YzdCcTBPaWVpYnFxcVVuMjBrS3RMRThKU0VBVDMyZDc2OG1yMTV4ZnpyM2QzODVpY1BjYlNvbkQrL3RNazlsYWV6eThwLy92TGZmYjQySWQ2M2dyN2Q3bURMemlKTVJnTkdvOEduZUsvZDd1QTdQL3NISTRkcldTN05yUlorOU0xUCt0Vlc2czNlMnB0WHpJdXZiK2VaLy80MEFDZlArQmJsYW0zcjVQWDM5dUIwYW9HYStMZ283cjE5UVo5Wks3M0JGNEFmL3VvTnY2bDd2M3ptZmIvWC9QaGJkekE4ZFdEL3JVWGZlbi9PakI3bENSNmZLdEdtaEhwbjNZRVdHQnN6S29ValJlVzB0WGNTRnh0RmNVa3RpcUl3Zm94dk1IREU4R0ZFUlVhNGoxOVozWVRWNm1EQ09jY0VMVkIzcUtDTXNzb0dDY0FJY1E3NWpTOUVrTHVZUXJ3QWM4OEp3SHgyeXVDT1M0akJvbE1nUFZwYitsUGI2UW5JMUhWNkN2M1dXdnB1bSsydDJ3bmRuZHJyTGxhMFVjdmtTVEQ3Qm14aVRkcHpVVWJ0YTdRQm9rMWFoNmRvbzdaUE9LZzQyMGhYdDQyN1ZzOXpiOXV4OXlTVjFZMnNXajdEdmEya3ZKNHRPNHRZdGlpWG1HanRIK2RFY1RVNzk1OGM5REhxZERxKzl1aEtmdnZjV2c0ZUxXSFpvc251TkhxQTVsWkxuMFZKZi9mOFdwLzE2S2dJbnY3eEE0d2VsY3BQdjNNWENmSFIvT090bld6ZmU4SW5BMkhmNFRNK3J6dFU0RHRGeE9WUytmTkxtM2p5aWR2OXNnWEV3R3R1c1dDek8yaHM3bURIM3VPVVZqVHd5S2V1RzVTNktwVlZUZTV6Mm03cEpqYkc3TTRrNkwxK3pyVnR6M0UrMnV3YnhOeTI5d1FkbG02aW8veC9rQndxS0VPdjB6RWhKNTNDRTVVa0o2YXg1MkF4cTViN1Q4bTdHTk56cy9qZHp4N3U5L21qUmVYc09YZ0swSXBRUDN5UEo0UG1rN2ZNWmRHOHZxZnBOVFozOEQrL2UvZXl4aVF1anRWcXA5M1NqYVhUeXBteU9qN2FmSmp4WTlKWmVzMWs5ejcxRGRvZmtNbUovcTNNazNyYW16ZTFXSWlMamFLdW9ZMzR1TWcrQThPSkNkSFVObWh0T2V0NmpubHVocG4zTVJzdnNxNldFT0ZFQWpCQ0JMbUxEY0RNOGZxZ29yY2pqWFNURWFFcUxVcGI2SHQyQ1BWZFVPZVZRVlBURzZqcGFaVjlxU3gyYmJsUWNLY3ZSbDFQY01ZN1VIUE9lbS9BcG5lSk1JQU9MUmpWdStoMW9IaHQwL2Q4VmJ3ZTk3ZVkvVXVyREtpNnhqYVNFMk9aTzhOVEFYelB3V0tTaHZsdUE5aXlFNlpOem5SL1VwK1RsY2EweWFPSTlQcFUzZHZXWGNmWXNjOC9RTk03L2VLSkg3NTAwZU9NaW96Z0s0K3M0RmQvWEVORFU5OFh3bDIzem1kR1QvMktyaTQ3ZXIzaXZrbi9ZTU1oamg2cmNPL3JQWFVwTFNXZS8vcjJuUmM5bHBObnFpK3FDNDBZR0UvLytRTjNwa1pzVENTZnZXOEpNNmRrRDhwN1ZWUTFralZTUzBOdGJHcjN5UUJ3T0ozazVaZjZ2K1pzZzgrNnBkUEtoeHNQa3pRc3BzL3VYRHYzbldCR2JwYTcxdEQwM0N3MmJpdmc1bVhUenp2ZHA3R3BuYnlDVWpKNnBoYjkrT2szenR1VjYvcUZrL2prTFhQcHR0cHBiclhRM3RIdE54NnIxVTViZTk5RnZkbzd1dnZjTGdaT1hrR3BUNUh4T2ROSGM4OXRDM3k2RlhWMWEvVzMrdm81MjlzNnZQZThkblpaaVl1TjlOdXZkMSs3M1luTDVYSm5ML1oxek42YU5MWUJudUluUkNpUUFJd1FRUzdMcStaTFJiczI5YUt2NlJBeFJzaE5oc0tlditGMm5ZVWJCK2R2U3lHQ1hrcWt0dVQyTXhYUFlvZG1LN1IyYTdXVFdxM2ExNWFlYmMxZTIxcXQ0SEQxZlp5TFlYZDVqaDFNZEFxc0c2QUdNUFdOYlJqMGVuYjNmRUlPVUg2MmtXSHgwVDdienRjRmFmL2hNeXlZUGRidjJKa2prdnJzcEhHb29KU0dwbmFmVDNsN3Fhcksrby96M2VzZmJUN0MyaTFIM090T3A0dTJqaTUzOENZbTJzd1RqNjdVSGtkRnVJTkRUL3kvbDFnMGJ6eDMzN29BOE55bzlLV3VvZTMvczNmZmNWSGw1K0xIUDJjYVErOHFVZ1VSQVh1dnE2NnVablY3VDdJbGZiTnBOemZscHZ5UzNMczNQYm5wUFp1eVBkdlg3THIydFMzMkRpSUNnZ1ZFa042Wi92dmp3QXdEZzFJR2tKbm4vWHJ4OHN6TUtkL2hISUh6elBkNUhyNzI5RXQ5dnQ2VHpUNkVpNm9QLzFVMEhZcEFRVkdqZGNQTWdSclFmSzUzRFdhdlVZREhldGRnSHJDUDNyZVV0bllURFUxdDVKMHQ0NWtYZHpOdjVrVSs4ZUdWWG0wTGJyZmJ1VmhlemZMT2JqK1YxeHFKRytmNlJXNngyTmpXZVMxZXZsTEx1Smd3akFGNm1sdmRBeFU3OXVZUmFOU3pldmswM3R0NTB1MjFrb3RWRkpWV2N2OGRDNXhGZGVmTm5NUmJtNDl5Nk1SNWxzeHp6VVp4T0J5VVZkUnl0dWdLRG9lRDcvejBkUUtOQmo3K3lBcm45K1g5RC9LWk1DNmNoWE5jLy8vc2RnZC9mWEdYODVwZk1EdU5CYlBUMkhmb25GdDlKWUE5Qjg1eTZNVDVQcjhmM3RKbWhkUFZVRjhIVmtXOS9zWTZiMXpmR2FseFBQbjRhbHBhTzZpc2F1RFFpZk04L1l1M2VQS3gxYVIzcGhGMS9ielJlTXluVmR4ZXM5bnRmZjZmVURyWFZSUUZXMmN1c0tkOWRsOVBDT0ZPQWpCQzNPVENPbXRRTkpyVTRFdFpzL3VzbU81dVNYQUZZUGFWU3dCR2lMNTB6VFJKNkQwYjI2TVdpeXM0MDlBdE1OTnFVWXNKZDNSK3RYZjd0L3R5bS9YR3h4akxESG9kWm91VkhaMUJqOGFtTnRyYXpSZ0Q5TTdud1BVcGJNN2hRbWNOR0lDV1ZoTVdxOVV0QU5OMTR6WWxkUUwzM0Q2djF6RXJxeHRvYUdyeitKcmRibmNMd0V4T0djKzZsVE9jWTl0MzZCeXpwMDBpYm53a3gwNlhlcHhoTUZEUmtTRjg4WlA5ajJoZExLdmhuNi9zSGZKeHU3UGFSaWJ3MGtVQldrend3akFHWURTS2R3SXdXVlBpbmN0cmxrL2o3YzFIMmI0M2p5bHBjU3hmNkwzV3lHVVZhbDJNOU01Q3FDV1hxcmh6N1J3QTBpZE40Sk1mV2NXYzZlb3Y1ODk5ODU4OGROY2lzak1TdUZiVHlKWEtldWQra2hKaVNFMGVSMU5MNzVrbDcydzdUdGFVZUpMaVk1d0JtT0FnSTB2blQySFRqcFBNbjVucVRCLzV3YTgzVWxGWmowYWpvQ2dLbi92WUdqTFQ0eW01cEJhWG01SWFSMDFkTTJlTHJwQ2Q0ZnBHNXhlV1k3WGFtTlV0VGE4dmQ5dzJoMVZMZXdkQ1FXM0IvZDgvZi9PRysraVBOZ3Vjcm9VanpkQml1MzR0c0xIQ0c5ZDNWR1FJVVpHdVgyYXJsMC9qaDcvWnlEOWYzY3NQdnZFZ0dvMEdRK2YxWURKWkNYWXZOWVNwOCtkZjEweVdBSVBlK1Z4UEhTWXpScU1lUlZFSU1MajIyWHM5ZFh0akh6TWJoZkJuRW9BUllneElEb1BjenRxUWw1cjZEc0NzVElJL2RhYVFINnRVYi9xQzVIKzVFRU1Xb2xlLytodXc4Y1JzVSt2UDlCV2s2ZjZ2eWFhMms3ZlkxZGszbnI0c2R0YzZOcnZuZGJ1djB6R01RYUJ2ZnZFdTUzSnhhU1YvZUhZNzZha1QrTS9QM083MkNXaFhGNlF2ZldxZFc3SFE1MS83Z0l2bDFXNzd0SGZlWFhtalFHMTY2Z1RuSjhHWHltdlVBTXowU2N5Wm5zTEJZOFdrSm8wYjhqRUE5THIrajdWN0FNcGJmcG1aUzB4TURMR3hzZWoxdzUrRHV2bzF5SXlHMzY4WjN1TTRHcjIvejFzV1QyWDczanlLU3E1Nk5RRFQxbTVDVVJUMkh5MW0ydFFFbXByYlNVc2U3eXhjR2gwWjRsd0dkZVpVU0xENk9DcENmVTJ2MHpKN1dqS0tvcEJ6cE5CdC8vdVBGbEY4b1lxdlBiV2gxN0ZYTDh2bWc4T0Z2TEx4SUk4OXVCeUFoWE1ta3pneGlvYW1ObDU0UFlkcFUzdFg4bDh3TzQxTk8wNXlxYnlHNUFSMTJ1Q092WGxrcE1YMXEzRHVtKzhkWWVQV1l4NWY2K3JTNUEweGdmQjRJbncxRmtiZzhoNHgzcjYrSXlPQ21aNlp5S0hqNTZtdWJXWjhiTGhiVFpidXdScjF1V1lBWWp0cnVYUmRvM2E3dlZjNlcyMTlDK002VStxaUlrTGN0dSs1SHVCY1Z3amhJcmRtUW93QlBRTXdmWWsyd3RRb09GZW4zbndkdkFLcmIvemhsUkJpQkJpMDZsZllUZlNCb0RmLzhMOVcwOGpPZldmSU9WSkVRbHdVRDkyNWtMcUczblZXMGxMRzA5SnFvcWkwa28xYmpxSFJLRFEwdHJGbXVYdmxjTE5GalJoNW5qTHZIVFYxemRUVU5iTnUxWXhlcnprY0Rpd1dXNytES2pWMXpmelBML3IvU2IvZEZ6NitIOE82dnYvZVRwSElUSS9ua3g5WnliT3Y3bVAva1VLU0UyTFFhQlIrK1pmTmJzZTJXdFVXd2ErOWN3aU5SbkcyYWdlSUd4ZmhGdFRzVWx2ZnpCdWJEck5xU1NhcHliMkRodEZSb2R5MWJnNXZ2WGVVcElRWVZpek9aTzJLNllEYUJha3ZzZEZoek1wTzV2VjNEL1BWejY3bjJPbFNDa3V1OHBVbjEvZnJQZCs1ZG82ejIxSlBOWFhOL1BUM3Zic2lpZUhsdXI3Vng4bUphc0cwNGd1VnptQTBxRC9uU2k1ZEkzRml0SE8yU2twaURLV1hybkhoY2pWcEtlT2Q2MVplYTZDMXpjU2l6bFMxNUlRWUZFWGgvSVdxWHNjdnVWaUZScU8yZXhkQ3VKTUFqQkJqUVBjWkx4ZHZjTU4wUzZJYWdBRTFEVWtDTUVLSTRYTGxhaDBuejF6aTNQa0tTaTY2L2dndnE2amxoOWZwZlBLVDM3M2pYTDUxYVJiVE1oTjd0VEx0U2xjcUxMbUt4V0xydFkrclZRMVlyVFkyYnVuOXlYdC9QM1V2djFxSHdhQmpXa2FDTStEVHBhVzFBNGZEY2QyNkw5MUpFZDZiVTMxREs0cmlYakFaWVB1ZVhBQzN0QnR2bVR0akVoYUxsZWRlKzRDdzBFQkNRNHpPRGtOV3E0MWZQN09WaExoSTloMHFaT1dTVEE2ZktPRXJUOTVPZkdkaFhFOWFXanY0M2QrM0V4RVd4UG8xczlsMzZCeWd6dWhxYnUxd1BwNldrY0NaZ25KZTJYaVExallUNjFmUDZuT2YzZDI3Zmg0LytQVkdubjExSDZmUFhtTDV3Z3kzRy9YcnNWcnRtUG9vdG1vMiszais1U2dydlhTdFZ6Q3VxcnFSMDJjdkVSc2R4cmdZdGY1UVZubzh3VUVCZkhENEhLdVdaRGwvcmgwK1VVSlRjenUzM3pyVHVmMzhXV25zeWpuTDlyMTVmRFo1bkROSTJmVi9adkc4ZEVEdDZKV2RFVTkrNFJVdWxsV1QwaG5rVVk5L21Wblp5UVFIdWRmNkVrSklBRWFJTVdGU3QwSzhKUTNYWC9lV0JQaHJaNjNKdzFmVlZJYUFZZTZBSW9Ud1R4YXJqYzN2bnlJcFBwcEg3bG5NMjF1T01XZGFNcXVXWmQ5dzIrcmFKcDU1Y1RmcGFYRmtwc2YzZXIyeFNhMTljZUZ5dFZ2S2h2UFluVjJRZGg4NE8ranh6OHBPNXYrKzl4SDBlaDNYYXR5ajI1ZXYxQUlRR1g2ZGZ1amRWRlUzRHFnams4eUFHUm5WZFUzOC9oL2JtWldkek1RSmtaaE1GZ3FLSzdoVVhzUDB6RVFXekhaMTZjb3JLS09xcHJIWGJLeUJzbHB0N0RsUVFHcnlPR3JxbXZueGI5L2hHMSs0RTUxV3k1K2Yzd25BL1JzV3NPOVFJZGtaQ1FRYTlmeml6NXQ1NHFIbGJxM1J1M3ZydlNPWUxWYSsvdFFkT0J3T1oyMmx0bmF6Vy8ybDBCQWpUejJ4bXQvL2N6c3RyZjN2UURRdUpwelZ5N0xadWp1WGtHQWo5MjlZNEhFOVQ0R1dMYnRPc1gxdnJzZjF2Wm1DSkhyYnVQVVlyVzBtcGs5TkpERFFRSFZORTBkT2xRRHcyQVBMbk9zWkREb2V1R01oejcyMmo1Lys0VjBXekU2anFibU5uQ05GcEtXTWQwdkRTMG1NWmZIY3lSdzhmcDdmL20wYkdaUGp1SGk1bXRObkwzUGJMZFBjQW9YM3JWOUE4WVYzK2UzZnRyRjhZUVk2bllhY0kwVVlBL1RjdDJIK3lIMGpoQmhESkFBanhCZ3dxVnNLOXBWbXRaNkR2by95QVJPQ1lYSUVuRzlRMDVBT1hJRlZTU016VGlHRWYwbEpqT1duMzNtRTBCQzFaZW5HcmNjSUN3MGljV0swY3gyVHljSUxiK1J3eStLcFRFbDF6WExSWHFkVkxxaXRyUUdlZW1LTld3SFZMbjkrZmljRnhSWE9tUVhkMmUxMlB2K3RaL3YxSHZxcU1YUHNkQ2tBYVI1U1BUeUpqZ3poeWNkWDQzQTRjRGdjMTIwRkRPck1oWmZlM04rdmZZdkJtemcra21VTE1zZ3ZMT2RVL2lYbmN3L2Z2WWhiRmsxMVMwR3FxS3BuNDVaalZGWTE4Skg3bHR6d0hIcGlzVmo1NXl0N2FXcHA1MXRmdkF1VDJhb0dkcW9iZWZiVmZZU0hCZkw1ajYxMXUrN3VYRHNYblU3SFgxN1l4ZlRNUk5hdG5ORnJWc085NitmVDNtRW1Na0lOQ0g3L0d3OENzR25IQ2ZJS3l2aldsKzUyVy8rTG4xam5sdFowdlRpSTNXNW42KzVjdHUzSlkxSlNMR1VWZGZ6aXo1dDU3TUZsYnYrWFQrVmY0cDF0SjdEYjdldzVjSmFWUzdKWU1tOEtHV2tUbUR6SjgyeVpsdFlPdHV3NlJYQlFRUCsrZ1dKQVZpL0xabGZPV1E0Y0s2YTFyWVBRa0VCbVQwdmhRNnRtRURjKzBtM2RSWE1ubzlOcDJMWW5seTI3VGhNY0ZNREt4Wm5jdVhaT3I1cFVqejZ3ak9pb01QWWZMYVQ0UWlXeDBhRThmUGNpVml6T2RGc3ZibndFWC8zc2V0NTY3eWk3RDV4RnA5VXlkWEljOTIxWTRGYm5Td2poSWdFWUljYUFNSVBhVXJlNlhXMjdXTm9BR1gzUFZPYVdSRFVBQTJvYWtnUmdoQkREcFN2NDBwY205QUxYQUFBZ0FFbEVRVlNXMWc2TzUxNWd6b3lCdFdVN1gxb0p3UGlZa1NuaXFOVnFpQWdQd21EUWNiR3Ntc01uMUUrUmorZGRaUFd5YkxSYURZRkdBK0ZoUWIyMi9kQ3FtYXhja3NYRUNaRTg4K0l1cmw1cjRIdGZ1Yy9qY2Jic09zMjcyMC93cys5K21NU0owVXlJRGZlNG52Q09rR0FqRDkyMXFGL3JybHM1ZzdDUVFGNTRJNGVtbG5ZKy9kRlZBeW9DN1hBNCtPM2Z0MUZUMTh3WFA3R08wSkJBUWxIL0Qveml6NXU1WlZFR0Q5eXgwQzB3MHVYMlcyZVNsaktPVnpZZVpNdXVVM3orNCs0ZHRVSkRBbS80ZjYyN2dBQzFTbTFlUVJtTnpXMGNPVmxDa0lkMHVndGwxV3pkZFpySzZnWWV1R01CcTVabVVYNjFqbi84YXc4LytzMi95VXlmeUQyM3o2TzZ0cG0vdjd5SEZZdW5ralVsZ2IrK3VJdGpweTh3WjNvS2JlMW1Db3F2b0NnS0drVkJvMUd3T3h4WXJYYXNWaHVUSjAzZzNQa0tZcUpDbWVTbGd0ZENOVE03dWM5WlU1N01tNW5LdkptcE4xeFBvOUd3WWMwc05xeTVjUXBiNHNSby91UFRIK3IzR0lUd2R4S0FFV0tNU0l0UUF6Q2dwaUZkTHdCemF4TDhvN01EcTZRaENTRkcwNlhPVkI2SFE3MUI3VS9SVTVQSnd0bmlLMFJGaGhBZE5US2Zva1pIaHZMamJ6OUNXVVV0di8zYk5od09CN09uSmZQMjVxTWNPRnJFZzNjdTVJN2I1bkRIYldwTDRmekNjbjcvaisxOTd1K3BiL3pqdXNmNyt2Kys3UFk0SWp5SUgzLzdrYUcvRVRFa2krZWxvOU5wZVdQVFllb2FXaGsvZ0FDWm9pZ3NuWi9CbE5RSmJwMW1saS9NSUNNdGppazk2aHoxTkNVMWp1OTgrUjYzdWlsS1owQmpzTTVmcUdUNzNqejBlcTJ6SFhaM1JTVVZ4RWFIOHRuSFZ6dkhuRGd4bXU5OCtWNzJIVHJIb2VQRlJJUUZZYkhZbUo2WnlFTjNMVUpSRkw3OXBidllzZmNNdTNMeWFXcHB4MnExM3pEZDZMT1ByeDcwK3hCQ0NGOGhBUmdoeG9pMFNEaDBWVjIrVVIyWUNjRnEzWmdMaldycjIwTVZzS0ozNTBraGhQQ3E4VEhoaElTNGlpNjJ0WnZZc3VzVUFIOTdhVGVSRWNITW5UNkoyZE5UbURBdW5NY2ZXazVTdHhTSEx2dVBGbUd4MkppVlBianBleDBtdFU2RnA5dldydUsrUGVOQU5wdWRYZnZ6ZVdmYkNXdzJPNDgrc0l5bDg2ZFFYRnJKaTIvbThQdC9iR2ZPOUJRZXZuc3hZYUdCcENURzhxVlByWFBiUi9uVk90NTY3eWdyRm1jeXM0K3hIejFaeXNIanhYeis0N2U1VGZ2WGU1Z1ZJVWJIL0ZtcHpNaE1kTTRpR1loRmN5ZjNlaTRpUExoWEVXQ0FQLzdrNDcyZTAyZzB6bTQwQUV2blQrbXp3eERnRmhUMDVKN2I1M0hYdXJsb05JcGI4SE5LYWh4Lyt1a24rdHhPcTlXd2Fta1dxNVptQVJBV0dzU25PN3ZlQU1TTmorVHhoNWIzMnM1bWN3Vml1bzdwN1U1VFFnZ3hsa2tBUm9neElxMWJIWmpTZnJTT3ZTVlJEY0NBbW9Za0FSZ2h4SEQ3NWhmdndtcTFVVmhTd2VuOHl4dytVVUtIeWN5RGR5NmtyZDNFMFZPbDdQemdERHMvT0VOa1JEQUxaNmVSa2hEanRvK1cxZzdlMjNrS1JWRll0ZlRHeFh3Qm1sdmFlZkhOL1JnRDlHZzFDbVZYMVZad1hiTm5TaTVXY2VoNE1RYURqdnpDS3dCRWRkYlNzRmlzSER4K25oMTc4NmlwYXlZaVBJaVBQWHdMR1drVEFVaFBuY0Izdm53UEc3Y2VZMWZPV1FxS0szamd6Z1VzbVRmRnJYandwZkpxOWg0b3dHalVzMzcxVE1KQ2U2Y3FnVnBVR0NBakxXNUE2UzFpWkEwbStISXpVaFFGcmRZN0FSQlBxVk05OWF3bElvUVF3cDM4NWhkaWpFanRGb0FwcnJ2eCtpc1Q0Ymt6NnZMQkNrbERFa0lNajZ0VkRSelB2VUJ0ZlRNVmxmVlVkTGFIVmhTRjZabUpyRjg5aytRRXRUM3BIYmZONFZKNURjZE9sWElzdDVTdHUzUFp1anVYNUlRWTd2N1FYRExUNDNFNEhCaU5laGJQblV6TWRkS1BqQUY2UW9MVjJUWWh3VWFLU3l1ZHMxczBHb1gwMUFsdUJTTnpqaFFCRUdnMHNHYjVOT2VZbWxzNmVHL25TY3dXSyt0WHoyVHRpaG05YnI3MWVoMFAzcm1JelBSNG5uODlCNlZ6Ym8zVmFtUGZvWE9jT1ZkR1FYRUZBUUU2UHZleDIvb012Z2doaEJEQ3Ywa0FSb2d4SWlFRWpGcm9zS2xmVlcwdy9qcC80eWVHUW5JWVhHcFMwNUNPWElYbENTTTNYaUdFZndnT01yQjE5Mm1NQVhyaXhrZXdmR0VHazVKaXlacVM0TEh6U1hKQ0RNa0pNZHkzWVQ1RnBWYzVkdW9DSjg5Y0pLS3p1RzFvU0NCZit1UTY1d3lWdm56czRSWE9aVVZSK09YVGorSndPTERaN0dnMGlsc0htN1NVOFgybVcwUkZodkMxcHpZUUdteDBTLzN3Wk5yVVJMNy9Ydzg0QXpRNm5aYkNrcXRjdmxMTDhvVVpiRmd6MjJPUlhqRTBEc1dBNGpDUDlqREVLT3JNS3ZUSmRDYTV2ajN6NVhNdS9Kc0VZSVFZUXlaRlFJRmF6NUxTaHVzSFlFQU51Rnc2cXk3dks1Y0FqQkRDKzhKQ2cvalYwNDhPT0oxR1VSUXkwaWFTa1RhUmo5eTN4TzJQN0lFVVB1MjV6LzZrU2ZRVUc5My9Ua3M5WjhkODRwRVY2UFhhZnJjc1hyOTZGdXRYMzdpemlPanUrc1ZkaFJqYjVQb1d3cDlJb3FZUVkwajNPakEzS3NRTGFoMllMdnV2Z01YdS9URUpJY1JRYTVtTTVVODRBd0wwL1E2K2lNRnhhR1JXa2I5cjdlaXFaNk1kMHo4dlBKSHIyek5mUHVmQ3Y4bGZERUtNSWFuZFBoUXU3VWNBSmpYY05VdW1LdzFKQ0NHRUdGUDBzZGlSSW1iK3ltS0YyaVlOR28wR3ZWN3ZlemZqY24zMzR2UG5YUGcxQ2NBSU1ZWU1kQVlNd0szSnJ1Vjk1ZDRkanhCQ0NESGNOSVpJN0VvSURzblU4RHNPQnpTMVFhdEppMDZudzJBdytOeU1NN20rM2RuOTRKd0wveVpYc3hCalNQY0F6SlVXNkxEZWVKdGJ1dFY5T1NCcFNFSUlJY1lnaDNFU0ZwdVVMdlEzYlNhNFhLMURwOU1SRWhLQ1h1OGI3Y0Y3a3V2YnBkMVB6cm53WHhLQUVXSU1NZW9ncmx0amtBdU5OOTRtUGRLVmh0UnVoZU9Wd3pNMklZUVFZamlveFpWMVdJMFp0SmdNV0cyalBTSXgzS3cycUd0V0tMcWlRNnZWRWhJU1FrUkVCRHFkenVmU1VlVDZWbGx0VU51RVg1eHo0ZDhrQUNQRUdET1lOS1R1eFhnbERVa0kwY1doWEwvdHNoZzdmTDFscTBhaklTQWdBS3MrbWFxbVlCcmJ0SmdzWUxiNDV2djFSMmFyZ3NrQzlTMEtGeW8xWEs3V29kZnJDUTRPSmlvcUNxUFI2TE9wS0YzWHQ4MlF3clhtRUwrNXZudWU4N0lhdmQrY2MrRy9aSzZiRUdOTVdnVGtYRkdYUy9zeEF3YlVOS1RYQzlYbEQ4cmhhL05CNDl1LzA0VVEvU0pGQjhUWW9kUHBDQTBOUmE5UHByR3hrYXJhRnF4V0szYTdIWWNVMFBBWmlxS2cwV2dJQ2xKVFVNTER3d2tNREVTcjllMUN0VjBwTnpwZGt0OWQzLzU2em9WL2tnQ01FR05NYXJjWk1QM3BoQVNRR1ExUlJxanJVTk9RamxYQ2dyamhHWjhRWXV4d2FJSlFiUDJNNUlxYm1yKzBiTlhwZEFRRkJXRXdHSWlJaU1Cc05tT3hXTERaYkQ1L2srb1B1cTVodlY2UHdXQkFyOWVqMCtuOFpoYUVQMTdmL243T2hmK1JBSXdRWTB6M0ZLVHo5ZjNmYm1VU3ZGV2tMdThybHdDTUVBSzEvYW10QlExK1duVEFSL2hieTlhdTk2blQ2VEFhalRnY0RwKzlPZlZIaXFMMCt2SW4vbmg5Ky9zNUYvNUZBakJDakRFVGdzR29oUTZiK25XMTFiMHdiMTl1U1hBRllQWmZVZE9RaEJEK1RXT0l4R3FxUm5FMEluL3VqazEyWEMxYmc0TDhwMldyM0tRSlh5Ylh0eEMreS9kL1F3dmhnOUlqWGN2OVRVUEtqbEhUa0FDYXpYQzIxdnZqRWtLTVBRN2pKS3cyYWZNNUZpa0tkSFJJeTFZaGhCQmlySkFBakJCajBPUnVBWmh6ZGYzYlJzRzlHOUtXVXE4T1NRZ3hCblcxUDdVRVRLR2x3My9ibjQ1RkZodlVOQ29VZHJac0RRNE9scGF0UWdnaHhFMU9BakJDakVGVG9sekxoZjBNd0FEY211UmEzbDBHWnJuWkVzTHZPZHY3R3BMOXF2M3BXTlM5WmV1bEtpMWxOV3FiM3FDZ0lDSWpJd2tJQ1BDTDlDTWhoQkJpckpJYU1FS01RVk82ellBWlNBQW1LeHBpQTZHNkhUcXNjS0FDVmliZWVEc2hoRzl6dGZmVisxMzcwN0hJVTh0V285R0lUaWQvMWdraGhCQTNNL2xOTGNRWWxCZ0tBVm93MmFEVkF1WE5rQkRhdjIzWFRvS1h6cXJMMnk5S0FFWUlvZkxIOXFkamtiUnNGVUlJSWNZdUNjQUlNUVpwRkhVV1RGNk4rcml3YmdBQm1CUlhBT1pZSlRTWUlDSmdlTVlwaEJoYi9MSDk2VmdrTFZ1RkVFS0lzVWtDTUVLTVVlbFJyZ0RNdVRwWW5keS83ZUpEMU9CTlVUM1lIZkQrSmJoL3l2Q05Vd2d4dHNnTnZSQkNDQ0hFOEpENXFrS01VUm1EckFNRHNHNlNhM25IUmUrTVJ3Z2hoQkJDQ0NGRTMyUUdqQkJqVkhxUFRraDJoNXFhMUIrM0pzRWZUcXJibkcrQVMwMlFIRFk4NHhSQ0NDRzh5V0dwQjNNTjJGcFJGQVdIM1RUYVF4TGVvREhnY0FDYUlCejZHQlI5aEYvT3lQUEo2MXZPclJCT01nTkdpREVxcWJNUUw0RE5BYVdOL2Q4MjFBQ0w0bHlQdDhzc0dDR0VFR09BbyswOHRKV0N0UjRjWnQrNE9SVXF1eG5GWVVheE5VQkhLYmFXWWl3V0MzYTdmYlJITm1JY3JjVytlWDMzT3JkRmZuZHVoZWdpQVJnaHhyQXAzV2JCbktzZDJMWnJ1NlVoYmJzQVVtWlRDQ0hFemN6Um5BZVdPc0EyMmtNUncweURIYTI5RVZyeWFXOXZ4MmJ6L1hQdWFNNVRBeTgrZm4ycjU3YkpyODZ0RU4xSkFFYUlNV3dvZFdBV3hVR0lYbDF1TUtrZGtZUVFRb2lia2FPdEdPenRvejBNTVlJVUJYUWFDNDYyWWxwYVduejZSdDNSV296RGo2N3Zybk5yYi9YOWN5dEVUeEtBRVdJTTYxa0haaUIwR3JndHhmVjRjNmwzeGlTRUVFSjRrOE5TQjVhbTBSNkdHQVdLQWdGYU0yMU5WekdaVEQ2WnN1SXcxNEcxQ1grcmhxSW9ZTlNaYVd1cThObHpLNFFuRW9BUllneWIwbTBHeklWR01BM3dBNFR1M1pBT1hJRkdIMGsxRmtJSTRVUE0xZmg2V29ib20wNExRZm9XbXBxYWZIT21oTVYvcjIvMTNMYjY3cmtWd2dNSndBZ3hoaVYySzhUckFJcnJCN2I5NUFoWDl5T2JBN1plOE9yd2hCQkNpS0d6K1U5cWh2RE1xTFBUM055TTFXckY0ZkN4cW5WK2ZuMzc5TGtWd2dNSndBZ3h4bVYwTDhRN3dEUWtnQTJwcnVWL254LzZlSVFRUWdnaHZNMWlzV0EybStVbTNRZkp1UlgrUkFJd1FveHhVNFpRQndiVU5DUjk1MCtDYTIxd3V0bzc0eEpDQ0NHOHdtRWU3UkdJVVdiUWc4MW13MncyKzE2dEVEKy92bjM2M0FyaGdRUmdoQmpqcGd5aEV4SkFzQjZXSjdnZVN6RmVJWVFRUXR4c0hBNkhwS2xjaDhsazZmTzFtcnBtbWxzR2wrcGt0UTUvYlJZNXQ4S2ZTQUJHaURHdSt3eVlpaFpvN2Z2M2I1KzZweUh0S3h2Y1BvUVFRZ2poOHU3MkU1UlgxRG9mVjFUVzgrSWJPYjNXZS82MWZieWZrMy9kZmIzKzdpSE9uQ3ZyOWZ5WmMyWHN1c0cybDYvVTBOUTh1SnZ2d2N4SStLL3YvNHVkSDV3WjFQSEU0SmpOVm43dzY0MjhzdkdBeDlkLzg4eFd0dS9KRy9CK3IxeXQ0N3MvZTUwZCt3YStyUkRDTTkxb0QwQUlNVFFKSVdvaDNxNE9TQVcxTUcvQ3dQWXhjeHlNQzFKVGtDeDIySDRSN2szMy9saUZFRUtJMFpaenBKQ1gzdHpQN0duSmZPYXgxY055akl0bDFXemRmWm9aV1VrME5iY1RHbUtrcGEyRDNJTExBRFEydFJFU2JFU3IxVkJZV2tseVlteWYrN3BhVmMrdW5MTWtUb3pwOVZwdGZRdHZ2bmVFcVpNbk1uRkNwSWV0NGVXM0RsRFgwTUxISDFsQlpubzg5UTJ0RkpaVVlMYllNSmt0bUV4V3pHWUxKck9WNXBaMld0cE1ORFczMDl6U2pzbHM1VmRQUDRwZXIrUHdpZk8wdEhsdWx6aDNlZ29SNGNFQXRMWjFZTE1OVHlxSnpKRHc3STFOaDZtcGF5WnJTc0tOVng2QXVQRVJqSXNPNTUxdEo1aVJtY1Q0MkhDdjdyODdPYmZDWDBnQVJnZ2ZrQlVOSjYrcHk0VjFBdy9BQU53OUdaN0pWWmMzbDBvQVJnZ2hoTy9wNkREenpyYmp3M29NcTlYR2kyL21jTXVpcVV5SURlZkwzM3VCbjMvdkkyN3JmUDlYYi9QRlQ2NGpPaktFdXZvV0VpZEc5N20vWTZkTENRbzBNSEZDQklkUHVGZkxEekRvTVFZWTJIdXdnTlRrY1c2djZmVTY1a3hQNFl1ZlhNcy9YOW5INy82K25mV3JaeklqSzRublg4L0JZTkFTWU5CajBPdXdXRzAwTnJVeGJXb0NVUkhCSkU2TUlpZ3dnTkNRUUd3Mk8zbzlIRDFWU2xWMW84Y3hUazRaNXd6QUFHZzB5a0MvYldLUWNvNFU4c0hoUWphc21lME0rSlYxbTNrRllMWllxYTF2SnIrdzNPMzV6UFNKYURRYXZ2V2pWMmhyOTF5THhtNTNZTFBaK2RGdi8rM3g5V2taQ1h6NjBWdTk4MmFFOEFNU2dCSENCMlRGdUFJd2crbUVCUENoU2ZDUFBMVWQ5WVZHZFQ5VG8yNjhuUkJDQ0RGV3ZMZnpGTVA5UWZ2cjd4Nm11YVdEdTliT3ZlRzZSYVdWZ0RwanBxS3FIb0NKNHlPZHdSU2J6VTdPa1NKV0xjM204cFZhdHV3NjNXc2ZScU9lTTRYbG5PbHhjeDBjR01DYzZTa0VCeG41L01kdjQrM05Sd2tMRFNJcFBvWS8vdVRqYnV2dU8zU09mNzE5Z0tlZVdJTkc0N2xDd1JjK3NiYlA5MUZlVWNlcC9Fc0FPQnhRV2RYZ2ZOeGxhbG9jUnFQaGV0OE9NVUJIVDVYdzhsc0hXRHgzTW5mY05odUFra3RWdlBUbWZyZjEydHJObkNrc2QxNXZYWDd3alljd0dqVjBtQ3hNeTBoZ1dtYml3STUvc2dTenhUcTBOeUdFbjVFQWpCQStJTFBiQjJjRnRYMnZkejNoQWJBMEh2WjEvdjMyN25tWXVtRG9ZeE5DQ09HYk5BbzBlczVJdVNsZExLdm0vWng4SG45d0djKzk5c0d3SEdOWFRqNEhqeGZ6bFNmWEV4aG91RzVoVklDemhlWG85VnJlejhuSFpGTFRnRDYwYXFZekFITTg5d0p0N1dadVhaWkZVR0FBeXhaa0RHZzhYV2tkaXFKdzM0YmgrNlcrNzFBQkh4d3VkRDQrY0t5WUE4ZUszZGI1bjYvZEx3RVlMOG81VXNqTGJ4MWcvcXhVSG50d09ZMU5iWVNHR0prOUxZWFowMUxjMXYzdVQxOW5Wbll5OTkvUjl6V1FHQi9ONHJrRG0vNWNYbEhMdFpxbVFZMWZDSDhsQVJnaGZNRDBibW5oRFNhb2FZZVl3SUh2NTQ0MFZ3Qm0yMFg0ekV3MU1DT0VFRUwwcEIxREFSaUx4Y3J6cjM5QStxVHhMSnFiUG13Qm1BdVhyL0d4aDI4aEpUR1cxOTg5UkdaNlBLQVdwZ1UxSVBLNWIvNnpzK3VMalpObkxqRWpNNGxQZlhRVit3NmQ0OHk1TWphc21RV29CWERmMjNtU0FJT09vRUQxbC9HT2ZYbHNmdi9VRGNjUkdSN005NzV5SDF0Mm5lYmMrUW8rZXQ5U1ovMk9ROGVMc2ZhbzBWSnlzUXFBL1VlTFVCVDM5S0h3MENDbTMyQm14Q1AzTE9iQk94ZmljTUIvZlBkNUhybG5NVXZtcVRmelJhV1YvUDRmMjlGcXBmZUhONFdGQkxKNldUYjNiWmlQMVdyajUzL2NSSEpDektEU2dUNTh6eExpKzZnaGREMXpaNlRTY1lNZ294RENuUVJnaFBBQndYcUlENEVyTGVyamMzV3dMSDdnKzVrekhwTEQ0RkxuaHhudmxzQ2pXZDRicHhCQ0NOK2hWYUROQ204V3dmMVRSbnMwMS9mR3BpTlUxemJ6NURBVjNlM3k0WHVYRUJRWVFIRnBKYnR5empKdlppcmYvT0pkdmRaN1o5dHg4Z3ZMYVdzMzBkcFoyTGFwdVkzdzBDRG5PamxIaXJoVzAwUndrT3VUa0RuVFUwaUl1M0Yrc0Y2bkJTQXBQcHE5Qnd2NHdhODNjdC82K2F4Y2tzbS90eDN2VmUvRGJsZG55cnl4NlVpdmZhVlBta0JFZUJDVjF4cjZQSjVPcDJYMnRCVE1aalVkSmNDZ1E2OVhiek82WnVIb0pBRGpWVE95a3BpUmxRVEE1dmRQMFdHeWNPdXliUDdqdTgvM1d0ZHN0ckpyZno3N0RwOXplejR0ZVJ6eEU2SjZQVDlRVDMvdGZyY2FRRUtJdmtrQVJnZ2ZrUlh0Q3NBVURqSUFBMnJ4M1Y5MzFpZmNXQXdmemxUL3lCWkNDQ0c2MDJrZ3hBRFA1NnZkOUNaSGpQYUlQRHVSZDRGOWg4N3h5RDJMaDdXTEMrQ2NxZkx2YmNlWk8yTVNrNUxHVVY1UlMzTnJoOXQ2NjFmUDRwMXR4MG1ZR09VTXdOVFd0eEFURlFwQWMwczcvOTZxdmw3ZjBPcmNMam95bE9qSTBINlBaOXJVUkw3ejVYdjQ1eXQ3MmJUakJMT25KZlBqYnovU2E3MnVHakMvZXZwUmp6VmczdDU4bEQwSEN3QzF5TERkN3NCZ2NOMUdoQVNycVM5TkxlM094MTI2T2lMSkRKamhVWEt4aW0xNzh2ajBvNnRJaW8vbU05ZVpBV096Mldudk1CTVVHSUJHb3hBVXFLYUVUWXpyZS9aTFFkRVZqcDRxNWNQM0xrR3YxM3BjcCt1NkYwTGNtQVJnaFBBUm1kR3dvN1BlWGVFZ0MvRUNySnNFZnoydGZxclpZSUs5WlhCcmtuZkdLSVFRd3JmTUc2OFdnZi9zZG5nOEc1YkUzMXlCbUlyS2VwNS8vUVBtVEU5aHhlTE1FVG5tZ1dORmxGeXNjaGF0M2JZbmw5eUNNcmQxWXFORCtlemphN0JhYmZ6cXIxc0F1RmJUeFBSTTlSZnVycHg4b2lORFdMRWtrN2MzSDNWdXQyMVBicjlTa0NMQ2duajY2dzhBRUJvU3lCYy91WTVyTlUyRG5xVnc3L3I1M0x0K1BnQS8rczIvR1JjVHhxYyt1cXJYZW8xTmJRQ0VoYnJ5b0x2U25icG01UWp2YVdwdTQrLy8yb1BENFNBcFBocTlYa2QyUnQrdHFJdEtyL0tuNTNieTMxKzlqd25qWFA5Ukp5V3BOWWV1VmpXZzEydWRnVUJRQy9nZVBWWEt3dGxwQkFUb2grL05DT0VuSkFBamhJL0k2bFlIWmlnQkdMMEc3cHdNcjNiT1JuMjdXQUl3UWdnaFBBdlN3MS9Yd1hObjFKa3d6K2Q3ZC84YUJiYjEzWHpudWxwYU8vampzenNJTkJxNGMrMGN0NWtrQUJhcmpmcUdWdlI2cmR1TWphRzRWdFBJcS84K0JMaGFNWC95STcwREZkMXB0UnF1MVRSeXBiTGVXWWNqYTBvQ3M2WWxVMUhsbnZhellGWWFhVDNhVFh1aTZ4SHNVQlRGYmZaUFRWMnpNMTBJb0xGSi9kNVVWRGE0dFpDT0NBOXltOTFRWGxGTFdVVXREOTY1RUZEcjFIU2ZNVlBmcU80bkxNUVZnT21hQWROelRBTlYwdzZiOCtGSU03VFl3RDdNM2F4R3dsQ3ViNVBKd3ArZTIrbVdUbWF6MlNrcXZkcm5OdVZYMVQ4UVN5OWZvNzZ4RloxV1MzcnFCT2ZyYjI4NVNuMURLLy92eS9jTWJsQkNpQnVTQUl3UVBpSTFIQXhhTU51ZzFRTGx6WkRRLzFuS2J1NmVESytkQXdkcVY2WHpEVGZYSjVwQ0NDRnVIaUY2K1B4c2RRWmxWYXY2TzhOYmhwSUJXMUI4aGRwNk5UZjM2Vis4MWV2MU0rZksrZmFQWHlWclNqeGYvT1M2SVJ6SjVhVTNENUNTRUVOWmhldVRrUEtLV3NxdXVuOHlNaXNybWNETzlJL2srQmoySGlqQW9OYzZneVJkTjhVOUF6QVI0VUdFQk44NDNhTm5HbEZCOFJVT0hpdm0zdHZuRXhrUnpMT3Y3bk1XM3UzdWg3L1o2UGI0OFllV3UzWEdPWENzbUlTSlVhU25UdURvcVJJMnYzK0s3MzNsUG1maDN1TFNTc0pDQTkxbTJwak1GaFJGR1hJQUpraXZwcm9seFlGVlVmOUdHZXVHY24yL3Nla3cxYlhOUFBiQU12NzIwbTRBT2t3Vy92ejgrMzF1MDFYcjU1V05CMUVVaGJDUVFMNy9qUWVkcjFkVTFqTjE4a1NQMng0K1dlSXhCU2w3U29MYmpDY2h4UFZKQUVZSUg2RlJJRE1LVGxlcmp3dnJCaCtBR1JjRXl4TGdnODZPU0srZmcyOHQ4czQ0aFJCQytLYkpFZXJYMGtIV0lPdUxvM0Z3MjZWUG1zQlRUNnp4K05xZm50dEpXc3A0MXE2WTd0V2J4L1RVOGF4Y2tzWC8vTitienVkeUM4cll1dnUwTTdoU2VhMlJTWW14emdETTlLeEUvdlgyUWViTm5IVEQvZWNWbFBHbjUzYmVjTDFwVXhQNC9NZGRVeXZ5Q3NvNGVxcVVlMitmNzN4dS9xeFVIcmhqWVovNytPWVBYM0Y3M05adTRzQ3hZaDY1ZXpFQVNmRXhWRjVySlBmc1pXWm1Kd053dHVnS1dWUGNMd0NUMmVwV0wyYXdnblNRRkFPeHNhRDNvVXlZd1Y3ZnM2YWxzSFJCaGx0dG5lQ2dBSDd6L2NkcGJUTlJVOWRFY2tLczJ6WkZwVmY1MVYrMjhPMHYzZTJXZ2dSUVY5OUNiWDBMaWZIUkhvLzN6cmJqSHA4ZjkwU1lCR0NFR0FBSndBamhRN0ppWEFHWWMzV3dPbm53KzdvMzNSV0EyVjBHbjUwRmtkNlpvUzJFRUVJTXU0anc0T3ZXUEFrTE1UcTd5SGpMSGJmTjZmV2MzVzRuZmtJVTMvakNuUUQ4N3kvZnd1R0FUVHRPa0pZeW5veTBPS3hXRzdPeSsvOUwreHRmdUJOakgvVTQzdDV5REx2ZHZjMTBmbUU1azVKaWlZeHdmVDhNZXQyQWJweDM1ZVFURkdoZy9xeFVBTWJIaHBPWlBwRTlCd3FZbVozTXBmSnFhdXFhdVhPdCsvZkFaTEpnME1zdGg3ZDExWG9wcTZqdDlkcldYYWZKT1ZySVY1L2NRTUxFRzNmTkFqaVdld0ZRVS9jOCtlRTNINUlhTUVKNGdaUWpGOEtIWkhiNzBHSW9kV0FBWnNTcUxhbEJ6Yk4rNS96UTlpZUVFRUxjelBJS3l0ajV3Um12NzdlaHNjMHRiY2htcy9PM2wzZXovMmdSSWNGRzN0bDJBb0RESjByNnZjOXhNV0ZNR0JmaDhhdG5ZS2FxdXBGck5VM01tWEhqR1RaOU9aMS9pYTI3YzVtYU5wRVRlUmZabFpQUHhpM0hNSm10bkR0ZndkV3FldDdkZnBMd3NDRG1URTl4Mjlac3RoTGdoUmt3b3YvdS90QmM0c1pGOElkbnQ5UFEySHJEOWExV0cvc09GbUF3Nk5pMko1ZUt5dm9SR0tVUS9ra0NNRUw0a093ZUFaaWhGcWg3TU1PMXZQRTgySHdoNFZvSUlZVHdvS0txbmpjM0hlSEZOM0o2elNBWkxJdkZTbjVSdWJQTFRITkxPOVcxellRRUJmRHRMOTNOdWZNVm5NcS94QmMrc1phenhlWGtIQ24weW5HN08zUzhHSURaQTVoaDA1TUROWEIwNk1SNTNuenZDSWRQbk9mcXRRYmlKMFFTR3FJR2tmSUx5MW0zY2thdldpK056VzBFQjBtYjRwR2swMm41N09OcnlKd2M3M1krdWdvaWQ5WHM2Yko5Yng2MTlTMTg1dEZibVpJYXg2K2YyVXBCOFpVUkhiTVEva0xDMFVMNGtQQUFpQXVHcTYxcXNLUzRIakw2Ti9QVW85WEo4SmZUMEd4V3YzWmRodHVHa05Za2hCQkMzQXorOU5OUDlIcHUzY29aaElVRThzSWJPVFMxdFBQcGo2NUNQOFRVbWRmZlBZelpiR1g1UXZVVGpkQ1FRRDcxMFpYTXlrNW04L3VuMlB6K2FUNzVrWlZrWnlUdzBGMkxlUEdOL1FRWTlNNDBuNzU4NjBldjl2bWExV3B6MW1GeE9Cd2NQbGxDY2tJTTBWSHVoZUVPSGkvbTZPblNQdmZqY0xnK2RabVpsY1FQdi9rUUVlRkJ2UXI4THA2WHp1Lyt2cDI0OFJFc1g1aEJSNGVaYlh0eUNRa0pwS1BEelBIY2l5eVpsOTV6OTJLWWhZVUc4dWdEUzltMS95eUJSZ01hUmVIb0tYV1dWZmV1WDdsbkwvUGV6cE5rWnlTUW5aSEFwS1JZbm4xMUg3LzkyelltSmNVNkF6aUhUcHhIcjllaW9LQW9DamE3SFp2Tmp0VnFZL0trOFNURngzZ2NoeERDblFSZ2hQQXhXZEZxQUFiVWVqQkRDY0RvTlhCbkdyeGNvRDUrczFBQ01FSUlJWHpYNG5ucDZIUmEzdGgwbUxxR1ZyZld6WU94WlA0VWxpK2FTbWkzdHN4enBrL0NiTFp5T3Y4eWp6MjRqTG1kcVVGTDVrMmh0cTZsWDEyT1B2UG9yWDJtOVd4Ky81Unp1YjNEVEZaNlBNbUp2VytPcDZUR3NXSkpacC9IK09zTHU1ekxpcUlRRlJuaWNiMTloODZoS0FxZmZYdzFPcDBXclZiRDNvUG5hTzh3b3lnS0tZa3gzSDdyekJ1K0orRjlHbzJHWFRuNXpoYnNRWUZxUy9idU01SjI3TXNqSWp5WXh4OWMzcmxPQUU4OXNZYmNzNWM1Zk9JOEZWVU5HSTE2WG52bmtMT0xVay9mK3RKZHcvOW1oUEFSaXFON2VGc0lNZVp0TEliZm4xU1hGMDJFSHl3YjJ2N3FPK0RoZDEzcFRMKzVGYkxsUXc0aGhQQjdkNzhOYTFQVUZ0VER5ZEY0WkhnUDRJSEpaQm4yZ3FNMm05MnRnODFZMWRGaDVrcGxQV2twNDkyZTcwcmo2amxqWnJEeUxobUppWWtoTmpZV3ZRKzFRUnFONjd1N0sxZnIwR2cweEkyUHVPRzZEb2VqODB0ZDFtalUyVEE5VTVvR3lsZlByUkNlalAyZitrSUlOMW5kZ2lPbnJ3MTlmNUZHdUNYQjlmaXQ0cUh2VXdnaGhMaVpqVVMzRjE4SXZnQVlqWVpld1JkUUF5L2VDcjZJNFJNZkY5V3Y0QXVvTTZFMEdnMWFyUWFkVG90R294bHk4RVVJZnlNL0ZZWHdNWk1qd05CWmI2M2RDcVdOUTkvbmZWTmN5L3ZLMUZreFFnZ2hoQkJDQ0NINlR3SXdRdmdZalFJWmthN0gzcGdGa3hXdEJuWkE3WVR3dHN5Q0VVSUlJWVFRUW9nQmtRQ01FRDZvZXg1MFFEa0FBQ0FBU1VSQlZJMld2R3J2N0xON1MrcDNTOERpblE2ZFFnZ2h4SFU1Rk1Ob0QwR01NcE5GL2RjWDAxMzgvZnIyNVhNcmhDY1NnQkhDQjgySWRTMmY4c0lNR0lDVlNSRFJXVFMvMlF3N0wzbG52MElJSWNUMVNiOEk0Y3ZrK2hiQ24wZ0FSZ2dmTkMwV3VqNUhhRExENWVhaDcxT3J3TjJUWFkvZktCejZQb1VRUW9nYmNXaUNSbnNJWXBTMWRxZ3pKTFJhcmMvTmxQRDM2OXVYejYwUW5rZ0FSZ2dmRktTRHRHNEY3WE85TkF2bTduUzF4Z3pBcFNZNFZ1bWQvUW9oaEJCOTBzZGlSenZhb3hDanhHS0YyaWExbzVKZXIvZTltM1EvdnI1OS90d0s0WUVFWUlUd1VkTzdwU0Y1cXc1TW1BRldKN2tlUDUvdm5mMEtJWVFRZmRFWUlyRXJJVGdrVThQdk9CelExQWF0SmkwNm5RNkR3ZUJ6cmEzOTlmcTIrOEc1RmNJVHVjcUY4RkhEVVFjRzRPRk0xL0xaV3UvdVd3Z2hoUERFWVp5RXhhWWI3V0dJRWRabWdzdlZPblE2SFNFaEllajErdEVlMHJEd3grdTczVS9PclJBOVNRQkdDQjgxYzV4cnViWURyclo2Wjc4cFliQXMzdlg0aGJQZTJhOFFRZ2poaWFJbzZIUTZyTVlNV2t3R3JMYlJIcEVZYmxZYjFEVXJGRjNSb2RWcUNRa0pJU0lpQXAxTzUzTnBLdjUyZlZ0dFVOdUU4OXdHQndmNzdMa1Z3aE1Kd0FqaG84SU1rQlRxZXV5dE5DU0FqMDEzTForK0J2azEzdHUzRUVJSTBaTkdveUVnSUFDclBwbXFwbUFhMjdTWUxHQzJ5QTJicnpCYkZVd1dxRzlSdUZDcDRYSzFEcjFlVDNCd01GRlJVUmlOUnA5TlVlbTZ2bTJHRks0MWgvamM5ZDN6M0piVjZOM09iVUJBZ00rZVd5RjY4cSs1YmtMNG1SbmpYQjJRY3F0aGJZcDM5cHNTQm9zbXdxRUs5Zkh6K2ZEVEZkN1p0eEJDQ09HSlRxY2pORFFVdlQ2WnhzWkdxbXBic0ZxdDJPMTJIUDVXUU1PSEtZcUNScU1oS0VoTlRRa1BEeWN3TUJDdDFyY0wxWGFsNHVoMFNUNTdmWHM2dDBhakVaMU9ia21GLzVDclhRZ2ZOajBHTnBXb3k3bGVuQUVEOEVTMkt3Qnp2QXFLNnlFOTBydkhFRUlJSWJyVDZYUUVCUVZoTUJpSWlJakFiRFpqc1ZpdzJXdytjNVBxejdyYUVldjFlZ3dHQTNxOUhwMU81emV6STN6NSt2YjNjeXRFRnduQUNPSERabldyQTFQUkFyWHRFQjNvblgyblI4TDhDWEMwc3hYMWMyZmdCOHU5czI4aGhCQ2lMMTB0YTNVNkhVYWpFWWZETWVadlRvV0xvaWk5dnZ5SkwxL2YvbjV1aFFBSndBamgwNklEWVh3UVZMV3BqM09yWVZYUzliY1ppRWV6WEFHWVExZmhZcE9hbmlTRUVFSU1KN2w1RTc1TXJtOGhmSmZNK1JMQ3gzVnZSKzN0TktUc0dKamRiWmJOczNuZTNiOFFRZ2doaEJCQytBb0p3QWpoNDJaMEM1QjRPd0FEOExGcHJ1V2NLK29zR0NHRUVFSUlJWVFRN2lRQUk0U1BtOTV0QnN5bEptZ3llM2YvMlRIdXgzZ3gzN3Y3RjBJSUlZUVFRZ2hmSUFFWUlYeGNRZ2lFR1Z5UGgyTVd6R05acnVXOVpWRGU0djFqQ0NHRUVFSUlJY1JZSmdFWUlmekFyR0ZPUTVvekhyS2kxV1VITWd0R0NDR0VFRUlJSVhxU0FJd1Fmc0N0RU8rMTRUbkdZOW11NWZjdnVUb3ZDU0dFRUVJSUlZU1FBSXdRZnFGN0lkNlNCbWl6ZXY4WTh5ZkE1QWgxMlFHOElMTmdoQkJDQ0NHRUVNSkpBakJDK0lIVWNBanRyQVBqQVBLR0lRMEo0SWx1SFpHMlg1UlpNRUlJSVlRUVFnalJSVGZhQXhCQ2pJelo0MkJmdWJxY1d3MEw0N3gvak1VVElUbE03YlprZDhDL0N1RExjNzEvSENHRUVQN0xZYWtIY3czWVdsRVVCWWZkTk5wREV0NmdNZUJ3QUpvZ0hQb1lGSDBFaXFLZ0tNcG9qMnhFK2VUMUxlZFdDQ2VaQVNPRW41Z3ozclU4SElWNHUzeDh1bXQ1NndXbzdSaStZd2toaFBBdmpyYnowRllLMW5wd21IM2o1bFNvN0dZVWh4bkYxZ0FkcGRoYWlyRllMTmp0OXRFZTJZaHh0QmI3NXZYZDY5d1crZDI1RmFLTEJHQ0U4Qk96dXdWZ0N1dkE1aGllNHl5TlYyZkJBRmp0Nml3WUlZUVFZcWdjelhsZ3FRTnNvejBVTWN3MDJOSGFHNkVsbi9iMmRtdzIzei9uanVZOE5mRGk0OWUzZW02Yi9PcmNDdEdkQkdDRThCUHhJVEErU0YyMk8rQk16ZkFjUjhHOUk5Szc1NkdtZlhpT0pZUVF3ajg0Mm9yQkxyOU0vSW1pZ0U1andkRldURXRMaTAvZnFEdGFpM0g0MGZYZGRXN3RyYjUvYm9Yb1NRSXdRdmlSV2QyNklaMm9HcjdqckV5RWxNNVpNRFlIL1BuVThCMUxDQ0dFYjNOWTZzRFNOTnJERUtOQVVTQkFhNmF0NlNvbWs4a25VMVljNWpxd051RnYxVkFVQll3Nk0yMU5GVDU3Ym9Yd1JBSXdRdmlSN25WZ1RnNWpBQWJnQzNOY3kzdktvTGgrZUk4bmhCRENSNW1yOGZXMERORTNuUmFDOUMwME5UWDU1a3dKaS85ZTMrcTViZlhkY3l1RUJ4S0FFY0tQZEs4RFUxQUw3ZGJoTzlhc2NlNmRsbjUzWXZpT0pZUVF3b2ZaL0NjMVEzaG0xTmxwYm03R2FyWGljQXhURWJ2UjR1Zlh0MCtmV3lFOGtBQ01FSDRreXVncWtPc0FUbDBiM3VNOU5RczBuWE5xejlhNjJtQUxJWVFRUWd5RXhXTEJiRGJMVGJvUGtuTXIvSWtFWUlUd005M1RrSWF6RGd4QVFpaXNUM1U5L3NzcHRUT1NFRUlJMFc4TzgyaVBRSXd5Z3g1c05odG1zOW4zYW9YNCtmWHQwK2RXQ0E4a0FDT0VuNWs5Z25WZ0FENDJEWXhhZGJtcURUYWVILzVqQ2lHRUVEY3IrWlIvY0J3T2g2U3BYSWZKWk9uenRacTZacHBiQnBmcVpMVU9mMjBXT2JmQ24wZ0FSZ2cvTTNzY3prcjdGNXVndm1ONGp4Y1JBQi9PZEQxKy9neTA5djAzZ2hCQ0NPR3phdXFhK2Y2djNpYjM3T1VCYmJkcHh3a0tpcSs0UGZjZjMzMmV6ZS8zcjgzZ3VmTVZmTzNwbDJodGMvK2wzOWpVUm4xRGE2K3Z4cWEyUHZkVmV1a2EvM3hscjhlYlpidmR6aS8vc25uQTcwOE1qZGxzNVFlLzNzZ3JHdzk0ZlAwM3oyeGwrNTY4QWUvM3l0VTZ2dnV6MTlteGIrRGJDaUU4MDQzMkFJUVFJeXRRQnhsUmNLNU9mWHppR3F4T0d0NWpQcGdCNzVSQWJUdTBXZUg1ZkxVK2pCQkNDREhjVHA2NXlGOWYyT1h4dFo5KzU4T0VoUWFPMkZnaXc0UFJhYlc4K09aK3Zwc1VTMmpJalk5ZFhsSEhlenRQY2QrRytXU214dy9xdURhYm5kWTJFejFqSnQvLzFkdTB0cGw2clI4Y0ZNRC8vZmRIUGU0cndLRGoyT2xTMGxMR2M4dWlxVzZ2bFZYVVVWeGF5ZjBiNWc5cW5EY2lNeVE4ZTJQVFlXcnFtc21ha3VEVi9jYU5qMkJjZERqdmJEdkJqTXdreHNlR2UzWC8zY201RmY1Q0FqQkMrS0U1NDEwQm1KTlZ3eCtBTVdqaGs5UGhaMGZVeHh1TDRkNTBtQkE4dk1jVlFnZ2gydHJWR2h1M0xKcEtjRkNBMjJzQmh1SDVVOWhxdFpGYlVPYnh0ZXlNZVBZZkxlSkUza1dQQVppb2lHQlNFbU9kai9jZUxBQWdKaXFVb3RLcnp1ZnRkZ2UxZGMxdXozV0pDQXRpWEV6L2JwYnZ1WDBlODJaT2NqNCtkdm9DTy9iMlBlTWhQaTZLWlFzeU9INzZRcThBekpsejVVU0VCNUdjRU52SDFzTGJjbzRVOHNIaFFqYXNtYzJNckNTYW10c3BxNmgxVzhkc3NWSmIzMHgrb1hzM2hNejBpV2cwR3I3MW8xZWMvMDk2c3RzZDJHeDJmdlRiZjN0OGZWcEdBcDkrOUZidnZCa2gvSUFFWUlUd1E3UEh3OHZxMzNNalVnY0dZRzBLdkhaT1RYdXlPZUF2cCtHL2w0ek1zWVVRUW5pZlhqTTJDcXUzdGFzelBHNi9kU1lSNFNNVCtlOHdXWGptUmMremJycThzdkdneCtjWHpFN2o0NCtzQU5TVXBjTW4xZUpwbm1ieEhEaFd6SUZqeGIyZVg3RjRLby9jczRTU2kxVTBOcmRUM25sRG5sdHdHV09BZ1JtWmlXaTFHdG83ekl5TENTTTZNdFM1YmM4Z0ZVRHUyY3NVbDFhNlBaYzRNWW8zTjZtZnJBUUU2TGpqdGprY09YbWV5UEJnY280VTl0cEhURlFvVXlkUDlQaWV4ZUFjUFZYQ3kyOGRZUEhjeWR4eDIyd0FTaTVWOGRLYis5M1dhMnMzYzZhd25LSWU1L0FIMzNnSW8xRkRoOG5DdEl3RXBtVW1EdXo0SjBzd1c2eERleE5DK0JrSndBamhoN0tqMWNLNEhUYTFNTzZWRm9nUEdmN2pmbUVPZkcyUHV2eEJPZVRYUUhiTThCOVhDQ0dFOXlXSHEwSDFtMTE3NXlmN1FZRzlBd3ZEYmQzS0dkeTZMSHRBMitoMVd1Znl5Mi90UjZ2VjhKMHYzME5Jc05GdHZXLzk2RlZXTDh0bXpTM1QrdHpIcnB4OHpoU1dZN2VyNlIydi92c1FBRC82MXNQVU43Umd0enVJR3hmaHRxMmlLTDNTUWVvYlc3bDBwWWI2aGxicUdscElTeG52OW5xZzBVQitZVG5YYXBvSURRbmtuVzNIQVhYMlJHdWJpYUJBQTdPbnBVZ0F4b3R5amhUeThsc0htRDhybGNjZVhFNWpVeHVoSVVabVQwdGg5clFVdDNXLys5UFhtWldkelAxM0xPaHpmNG54MFN5ZW16NmdNWlJYMUhLdFpnejhFQkRpSmlJQkdDSDhrRUVMTThmQjRjNVp5eWVxUmlZQU0yc2NMSXh6SGZkM0orRFBhNGYvdUVJSUlieHZjZ1JzS2hudFVkeFlhNXNKalViQk1FenBSdGRqTU9nR1hXUG1STjRGQ29vcmVQRE9oWDJtRStsMDJ1c0dscnBTUS9JTHkvbjlQN2J6dzI4KzVBemt2TEhwTUVueDBVem9FWUFKQ1FxZ3JkM010ajI1eEVhSEVScHNaTVhpVEZZc3ptVG5CMmZZdXVzMFgzbHlmYTlqL2Z5UG13RDR4dWZ2SURwS25WRlRWSEtWWC8xMUMvLzErVHVIdFg2SVB3b0xDV1Qxc216dTJ6QWZxOVhHei8rNGllU0VtRUdsQTMzNG5pWEVUNGdjOEhaelo2VFNjWjN1UzBLSTNpUUFJNFNmbWpmQkZRZzVYZ2wzcG8zTWNaK2FCVWNyd2U2QTh3MncrektzR3VZYU5FSUlJYnp2cmpUNDkzbDQ5Unc4UFBYRzY0K1d0bllUeGdBOXRmWE42TFJhUWtPTWFEUTNkeU5RdTkzTzFNa1R1ZitPQlN5ZW05NW5pMkdiemRibmE0clNkOUJwOC91bk9IYjZBdi8xK1R0NnZUWnRhaUp6cHFld2ZVOHVWcHVkWlF1bWtKNDZBVkFMcFdxMXZiOTNCNDhWYytGeU5RQU5UVzNPQUV4enE5cDFLU3BDaXI1NTI0eXNKR1prcVg5QWJYNy9GQjBtQzdjdXkrWS92dnQ4cjNYTlppdTc5dWV6Ny9BNXQrZlRrc2NSUHlHcTEvTUQ5ZlRYN2greDlENGh4am9Kd0FqaHArWk9jQzBmNnd5SWFKUysxL2VXaEZCWW4rcjYxUFRQcDJGNUF1aHU3citGaFJCQzlCQWZDaCtmQnMva3FyVzlQcEk1MmlQeXJLM2RURnU3bWUvODVIVkFuVFdTUFNXZSt6Yk03M2VoMnBGV1VGekI3Lyt4SGNCWlo4V1R6ZStmWnZQN3B6MitGaEVleEkrLy9ZamJjdzZIZy9LS09vd0Jlcjd5NU8wa1RvenV0WjFXcStsekZvWE5ac2RxdGJuVmVBa3c2TmwzNkJ5M0xNb2d0NkNNeXVwR1o0cFM1YlZHd3NPQzBPdmxsbU80bEZ5c1l0dWVQRDc5NkNxUzRxUDV6SFZtd05oc2R0bzd6QVFGQnFEUktBUUZHZ0NZR05mMzdKZUNvaXNjUFZYS2grOWRnbDZ2OWJqT2FLVDNDVEZXeVU5RElmeFVVaWlNQzRKcmJXb3RtRE0xTUdPRW1oWjhiQnJzdktnZXQ3WWQzaXk2dVQ4OUZVSUk0ZG5EVTZHMkEvNlJCNmV2d2RKNGlBc0JneGVENmpPR2VHOTN5NktwekorVmlsNnZvNm01bmZ6Q2NrNmZ2Y3o1aTFWOCswdDNFeFhwL1J6Y3Jwb3Jta0Yrc3BHU0dNdVhQclZ1U0dQb3FnUFQwV0htOGhXMUNPL1R2M2lMMWpZVG4vandDbjc5ek5icmJoOFVhT2dWd0xGYWJiUjNXTmk0NVJpZ2R0Y0pDd25rY3grN2phaUlFS3BybTdsNCtScEw1MDhCNEZKNU5hbEo0NGIwUHJwWTdGRFZDdFVLNERrT01DWU41ZnB1YW03ajcvL2FnOFBoSUNrK0dyMWVSM1pHMzYyb2kwcXY4cWZuZHZMZlg3M1BMZlZzVXVjNXVsclZnRjZ2SlNiS1ZaUzVyZDNNMFZPbExKeWRSa0NBZnZDREZVSUFFb0FSd3EvTkhROWJMcWpMUnl0SExnQVRFUUFmem9SL25sRWZ2M1FXYmsrRk1NUElIRjhJSVlUM2ZHNFdMSjRJejV5RzM1N3c3cjQxQ213YllxMndtZG5KYm85WExjMWk4L3VuZUhmN0NkNy80QXdQM3JWb2FBZndvTFZON2J3VWFCemNMN2Jnb0FBeTArT0hQSTQvUDdlVHZITmx6b0RRNnVYVG1EZHpFZ0VHSFF0bXBWRlljcFdINys3OS90L2VjdFN0R0hBWHM5bEtja0kwMy9qQ1hRQzg5ZDRSOG91dU1MR3pma2hxOGpqMkh5MXlybHRZY3BXNzE4MGQ4dnNBYURUQmtXbzQwZ3d0Tm5YbTdsZzNsT3ZiWkxMd3ArZDJ1cldQdHRuc0h0dVNkeW0vV2dkQTZlVnIxRGUyb3ROcW5lbGxvSjczK29aVy90K1g3eG5jb0lRUU55UUJHQ0g4Mk53SnJnRE1rYXZ3eWVramQrd0hNK0NkRW5VR1RKc1ZuanNEWDV3emNzY1hRZ2poUGJQSHdSOXZVNWVMNjZIdEpxL0x1WEpKSnU5dVAwRkZWY093N0wrbHMvWkpWNHJIVVB5L243em0zRjkvM0xKd3FyUGJUVVI0RUEvZnZSaURYc2R6cisxaitjSU1aeEhlZGF0bXNQOW9FV0doZ1c2cFNMbG5MM1BsYWoxZmUycERyMzAzdDNhNGRXT3lXRzBZdXFXbFRKdWF5S1lkSnltNVdFVjFiVE1XaTQyNU15WU4rRDE3RWg0QTYxTGc5aEI4YWdiTVlMMng2VERWdGMwODlzQXkvdmJTYmtCdGYvN241OS92YzV1dVFOd3JHdytpS0FwaElZRjgveHNQT2wrdnFLenZzMVBWNFpNbEhsT1FzcWNrRExyUXRCRCtTQUl3UXZpeGVkM3F3SlEwUUlOSm5aMHlFZ3hhTmVEenM4N1U5bmRMNEk0MG1IUnpwdU1MSVlUb3AvU0JOMU81TGtlamQvY0hZREpaQVFnWXBzNUlaUlZxeWs5c2ROaVE5MlV5V1ppWmxjU2NmZ1F5WG52bkVCYXIxZm40a1h1V0FHb1hwSjVpb2tKWk9DZU5sOTg2d05lZTJvQldxNkd1dm9WL2JWUmJHL2RzTlEzUTBOaEdaTGRpcXlhVEZXT0FLOGlVbkJCRDNQZ0l0dTQremJXYUptWmtKaEllRmpTZzk5c1h2UVppZ2lFMkJ2UStsQWt6Mk90NzFyUVVsaTdJY0N1S0hCd1V3RysrL3ppdGJTWnE2cHBJVG5DZjJseFVlcFZmL1dVTDMvN1MzYjI2WDlYVnQxQmIzMEppZk8rNlFJQ3p0WGhQNDU0SWt3Q01FQU1nQVJnaC9GaUlIcVpFUWxHOSt2aklWVmliTW5MSFg1dWlGdU05VzZ0T0pmN1pFZlVUMUJHb0JTeUVFTUpQTkxlMEV4cml1a0YwT0J4czJxSG1TazNMVEJ5V1k1WmNyRUt2MTNvc2Nqc1lFOFpGTUt0SEtwVW5mZDBrOStXKzlmUDUvcS9lNXZuWFAyRDk2bG44OXUvYmlBZ0w1cVAzTGZXNC9wWEtPbWZuSFZCblhQUU1ZcTFiT1lOblg5MkhScVB3MUJOckJqUWUwWDlkdFY2NmduM2RiZDExbXB5amhYejF5UTBrVEl6cTEvNk81YXBUb3Z1YWJmWERiejRrTldDRThBTHBPeUtFbjVzZjUxbyswbmZhOExENStnSlg5NlhpZW5pN2FPVEhJSVFRd25kOTcrZHY4TGVYZHZQZXpwTnMzSEtNSC81bUl3ZU9GWk9aUHBFbDg5S2Q2K1VWbExIemd6TkRQbDVMYXdkNTU4cVlraHJuc1dYenpTUTBKSkNubmxqRGlieUwvTzh2MzhLZzEvS0ZUNnoxZUtOZFVWbFBjMHNIcWNtdVdSV3RiUjBZamU3cldxdzJBSXdCQm1mS2l4aFpkMzlvTG5Iakl2akRzOXRwYUd5OTRmcFdxNDE5Qndzd0dIUnMyNU5MUldYOUNJeFNDUDkwYy85V0VFSU11NFhkQWpCSEsyR2svMVJLRElWSHVuVkErbHNlVkxlUDhDQ0VFRUw0cklXejA3aFlWczNXM2JuczJwK1BSdEh3d0owTCtjSW4xcUxSdVA0VXJxaXE1ODFOUjNqeGpSenNkdnVnajdkN2Z6NFdpNDJWUzI2ZXZ0d09oK2ZmN2hmTHFubDMrd21zVmh1QlJnTzE5UzNzMkp0SFhYMUxyM1gzSGl4Z1hFd1lTZkV4enVjYW10cmNXaER2T1hDV2w5N2N6L3hacVFRRkd2amxYelp6K1VxTjk5K1F1QzZkVHN0bkgxOUQ1dVI0ZE4yS0tkdHM2bld0S081empiZnZ6YU8ydm9YUFBIb3JVMUxqK1BVeld5a292aktpWXhiQ1gwZ0traEIrTGpNYWd2WFFhbEcvQ21vaHl6c3pwdnZ0c1d6WWRSa3FXOEZzZzE4Y2haL2NNckpqRUVJSTRadTY2cURjeUxxVk13Z0xDZVNGTjNKb2Ftbm4weDlkaFY0L3NEK1Z1d0k5aVJPanI5c09lS0RlMjNtU0xidE8zM0E5cTlYR2xHNWRiWExQWHFhaHFZM2NzNWRSRkFWamdKNXJOWTNrRnBTUmUvWXl4YVdWSkU2TTVqK2Z2SjFKaWJGczMzdUdYVG41Yk4rYng2U2tXRExUSjVLZU9vRUFnNTRQRGhmeXdCMExPSGE2bE1ibWR1cnFXN2hXMDhTSFZrVmpNbGw0L2QzRDdEOWF4SXJGVTNuNDdzVTBOTGJ4eTc5czVtZC8yTVN0UzdOWXYzcDJyOWt5WXZpRWhRYnk2QU5MMmJYL0xJRkdBeHBGNGVpcEVnQzNRc3E1WnkvejNzNlRaR2Nra0oyUndLU2tXSjU5ZFIrLy9kczJKaVhGT2dNNGgwNmNSNi9Yb3FDZ0tBbzJ1eDJielk3VmFtUHlwUEZ1Z1RraFJOOGtBQ09FbjFPQVJSUGgvVXZxNDZOWFJ6NEFvOWZBMStmRFYvZW9qNDlWd3Q0eVdERThxZmxDQ0NHRVI0dm5wYVBUYVhsajAySHFHbG9aSHp1d3l2QWRKZ3Nod1VZKy9zaUtYck1NaG1MQjdEVG16VXk5NFhvdnYzM0E3WEhwcFd0czI1T0xYcTlsN1lycDZIUmFYbnZuTU9jdlZqRjlhZ0pQUHI2YW1WbEp6ckZ1V0RPTE5jdXpPWjUzZ1JPNUY5bXg3d3pSa2FIa0ZaUXhjVUlFdHl5YXl0YmRwOW41d1JtMEdpM3paNldTbVQ2UkgvN20zOVExdEhEL0hRdFlzM3dhQUpFUndYejljeHQ0K2UwRDdOaDNCcXZOemtQRDBQSmI5RTJqMGJBcko1LzZCalVOS1NqUXdKMXI1eEFjNUpxMXRHTmZIaEhod1R6KzRQTE9kUUo0Nm9rMTVKNjl6T0VUNTZtb2FzQm8xUFBhTzRmNlRDbjcxcGZ1R3Y0M0k0U1BVQng5elVrVVF2aU5YWmZoUjRmVTVZd28rTU1vMWN6N3lXSFkyUmtJaWpUQ1AyOVhDd1VMSVlUd1g0N0dJeU4rVEpQSk11aUNvMFBaZGlTMHRadlE2N1Q5bXQxanQ5dlJhTlR1U0NhemxianhFUjdYMjc0M2o0eTBPSklUUE0rQ09KNTdnZXdwQ1VPYUFaTjN5VWhNVEF5eHNiSG9mYWdOMG1oYzM5MWR1VnFIUnFQcDg5eDI1M0E0T3IvVVpZMUduUTB6MUdDanI1NWJJVHlSR1RCQ0NMYzZNSVYxYWlwUzhDajgvdnZjYkRoWW9SNi92Z09lT1EzL09XL2t4eUdFRU1LL0RTV0Fjak1IWHdDM21pMDMwbFVqSnlveTVMcnJyVjB4L2JxdnorMUhDMjB4T3VMait0Y2xDZkJLc0VVSWZ5ZEZlSVVRQk9zaHU5dUhWb2RHb1JzU1FKaEJEY0owZWE5VWJWRXRoQkJDQ0NHRUVHT2RCR0NFRUVDUGJraWpGSUFCV0pjQ00xMGRMdm5aRWJCSm9xUVFRdmd0aDJJWTdTR0lVV2F5cVAvNjR1d0xmNysrZmZuY0N1R0pCR0NFRUVEdmR0U2o2V3NMMU1LOEFPWE44UExaMFIyUEVFS0kwU1JSZU9ITDVQb1d3cDlJQUVZSUFVQmFCSVIzcG9VM21xQ29mdlRHRWhjTUg4bHlQWDY1QU1xYVIyODhRZ2doUm85REV6VGFReENqckxWRG5TR2gxV3A5YnFhRXYxL2Z2bnh1aGZCRUFqQkNDS2RsOGE3bDBVeERBdmhJSmlTRXFzc1dPL3g4ZEpzRUNDR0VHQzM2V094b1Izc1VZcFJZckZEYnBFR2owYURYNjMzdkp0MlByMitmUDdkQ2VDQUJHQ0dFMDhLSnJ1V2NLNk0zRGdDdEF2KzF3UFg0YkMxc0xoMjk4UWdoaEJnZEdrTWtkaVVFaDJScStCMkhBLzQvZS9jZEhsZDE3WDM4TzZOcDBxaGFrb3NzVzdJdFcrNFZGekRHR0d4alNreE5jbE1vQ1NHUVFzckxEWkJLNmswaHVjbE5JU1FrSWJtNWdkQXhZTUM5OTk2ckxIZkxzbVQxTnZYOTQwZ2FWYXRZMGhsSnY4L3puRWRubjNObVpvMW5MR21XOWw2cnVCektxaUt3Mld3NEhJN2F6a3c5Ulc5OWZ3ZDZ3V3NyMGhTOXkwV2sxdFQrNEtqK0k4eXhBc2l2TkRlZTBZbHdhNTNPbFgvYUE4VWU4K0lSRVJGekJGMUQ4UHB0Wm9jaFhheThDazVmc21HejJZaU9qc1p1RCs4VzMrM1ZHOS9mRmIza3RSVnBTQWtZRWFsbHR4cEptQnJyenBnWFM0MUhKeHJ0cVFIS3ZQRGJIZWJHSXlJaVhjdGlzV0N6MmZDNU1pbXRjdUR6bXgyUmREYWZIeTZYV0RoNnprWkVSQVRSMGRIRXg4ZGpzOWw2M0RLVjN2Yis5dmtodjVqYTE5YnRkdmZZMTFha0tVckFpRWc5TSt2VWdkbGc4aklrZ0dnN2ZIbHlhTHo2REd3NmIxNDhJaUxTOWF4V0swNm5FNTg5all2RmJvcktJNmp5Z3NlckQydzloY2Rub2NvTEJhVVdzbk9zbkw1a3cyNjM0M2E3NmRPbkR5NlhxOGN1VWFsNWYvc2Q2ZVNXUlBlNDkzZkQxL1pNbnIzZWErdDBPbnZzYXl2U2tDVVk3RzByRGtYa1NzcThjUGZieHRwY3F3WGV1Z3ZjWVRBcjlPbTFzTDI2UFhhMEhmNTZLeVM2ekkxSlJFUzZscy9ubzdLeWtxS2lJa3BMUy9INWZBUUNBZlRyYk05aHNWaXdXcTIxUzFQaTR1S0lqSXdrSXFMbkY2cnQ2ZS92cGw1Ymw4dUZ6ZGE3bGw5Sjc2WUVqSWcwOHNRcTJIUEoySDlxT3N4TE16Y2VNT3JSZk9aOUtQY1o0L0hKOEtzNTBEUCtOaVFpSXEwVkNBVHcrWHg0dlY0OEhnOWVyeGUvMzk5alBxVDJaalh0aU8xMk93NkhBN3ZkanMxbTYxV3pJM3JxKzF1dnJZaEJDUmdSYWVUTm8vRGNibVAvK29Idy9abm14bE5qelJuNDBhYlErSkh4OFBHUjVzVWpJaUxtQ0FhRGpUYnBHU3dXUzZPdHQrbXA3Mis5dGlKS3dJaElFL0lyNGVQdkdQdU9DRmgwdDFHZ054dzh1eFdXbkRUMnJSYjR3MXdZbm1CdVRDSWlJaUlpSWkwSms0OVVJaEpPRWwwd0xON1k5L2hEdFZmQ3dlT1RZWURiMkE4RTRZY2JqUmhGUkVSRVJFVENtUkl3SXRLa2NPdUdWTU5sZys5ZFo4eCtBYmhRQm4vWVpXNU1JaUlpSWlJaUxWRUNSa1NhVkRjQnMvRWNoTk5heGVFSjhORFkwSGp4Q2JXbUZoRVJFUkdSOEtZRWpJZzBhVmc4OUlzeTlvczlzTytTdWZFMDlJbFJSaWVrR2ovZll0U3VFUkVSRVJFUkNVZEt3SWhJczJhbWh2YkRhUmtTR08ybnYzMHRSTm1NY2FrWGZySXB2R2JxaUlpSWlJaUkxRkFDUmtTYWRYMmRaVWpyejVvWFIzTVNYZkRFMU5CNDd5VjQvWWg1OFlpSWlJaUlpRFJIQ1JnUmFkYTRaSWgxR1BzWHkrRkVrYm54TkdYMklMZ2xQVFQrNno3SURzTTRSVVJFUkVTa2QxTUNSa1NhWlFHdVRRbU5ONFRoTEJpbzM1cmFGNEFmcURXMWlJaUlpSWlFR1NWZ1JPU0s2dGFCV1I5bWRXQnFOR3hOZmJZRS9yamIzSmhFUkVSRVJFVHFVZ0pHUks1b2FuOXdSQmo3V1lYaDIybW9ZV3ZxZDdOZ2U0NTU4WWlJaUlpSWlOU2xCSXlJWEpIZGFpUmhhcXc1YlY0c0xXblltdnFuVzZDd3lyeDRSRVJFUkVSRWFpZ0JJeUl0bWxtbkcxSzR0YU91cTJGcjZxSXFveDVNUUwycFJVUkVSRVRFWkVyQWlFaUxaZzRNMVZmWmx3ZGxYblBqdVpLR3JhbjNYWUxmN1RRdkhoRVJFUkVSRVZBQ1JrUmF3VzAzV2xLRE1ac2tuR2ZCZ05HYStxN2hvZkc3V2ZCaHRubnhpSWlJaUlpSUtBRWpJcTF5ZloxbFNPdkR0QjExWFYrY0dFb2FBZng2T3h6TU55OGVFUkVSRVJIcDNaU0FFWkZXdVdGUWFIOXJEbFQ1ell1bE5hd1crTUZNNkJ0bGpQMUIrTjU2eUs4d055NFJFUkVSRWVtZGxJQVJrVlpKZEVGR3ZMSHZDOERtOCtiRzB4cXhEdmpKTEhCV3Q5RXVySUp2cndOdndOeTRSRVJFUkVTazkxRUNSa1JhcmU0c21KVmgzSTY2cmlGeDhQVDAwUGg0SVR5NzFieDRSRVJFUkVTa2QxSUNSa1JhYlc1YWFIL3plU2ozbVJkTFc4eEtoVStORG8xWG5vWlhEcHNYajRpSWlJaUk5RDVLd0loSXEvV05ndEdKeHI0L0NHdk9tQnRQV3p3MEZxWVBDSTMvc2hkMlhqUXZIaEVSRVJFUjZWMlVnQkdSTnJscGNHaC9WVGRaaGdSZ0FiNXpMUXlLTWNaQjRBY2I0WHlwbVZHSmlJaUlpRWh2b1FTTWlMVEp6V2xHaHlFd1pwQVVWSm9iVDF0RTJveWl2RzY3TVM3ekdrVjVLN3JKVWlvUkVSRVJFZW0rbElBUmtUYUpjY0RrZnFGeGQ1b0ZBNUFTRGM5Y1o4eUlBVGhUQWovZVpNeUlFUkVSRVJFUjZTeEt3SWhJbTlWZGh0UmR1aUhWTmJrZlBESWhOTjV5QVY3Y1oxNDhJaUlpSWlMUzh5a0JJeUp0ZG4wcVJGUlBJVGw4R1hMTHpZMm5QVDZXV1QrUjlOSWhXSGZXdkhoRVJFUkVSS1JuVXdKR1JOb3N5Z1l6QjRiR1MwK2FGOHZWK01ZMHlJZ1BmZUZTOGdBQUlBQkpSRUZValgrMkJiS0x6SXRIUkVSRVJFUjZMaVZnUktSZDV0U1pQZEpkRXpCMnExR1VOOTVwakt2ODhQU2E3am1qUjBSRVJFUkV3cHNTTUNMU0x0ZW1HRjJGd0dqbG5GVm9ianp0bFJnSlA3dyt0S1FxdnhLZVdBV0ZWZWJHSlNJaUlpSWlQWXNTTUNMU0xqWXIzSkFhR25mSFlydzFSaWZDdDY4TmRVYTZVR1lrWWNyVm5scEVSRVJFUkRxSUVqQWkwbTQzcFlYMlY1NHlMNDZPY0VNcS9PZTAwUGhVc2JFY3llTTNMeVlSRVJFUkVlazVsSUFSa1hhYjFEZFVQK1ZTQmV6TE16ZWVxM1ZMT254MlhHaDhNQisrdXg3OFFmTmlFaEVSRVJHUm5rRUpHQkZwTjZ1bGZqSGU3ajRMQnVDVG8rRHU0YUh4am92dzQwMmdISXlJaUlpSWlGd05KV0JFNUtyVVRjQ3NPZzJCSHBDcCtOSWttSjhlR3E4N0MvK3p3N3g0UkVSRVJFU2srMU1DUmtTdXl1aEVTSTQwOWt1OXNEM0gzSGc2eW45T2hSa0RRdVAzc3VERi9lYkZJeUlpSWlJaTNac1NNQ0p5MWViVm1TM1NuYnNoMVdXMXdETXpZVUp5Nk5pL0RzS2JSODJMU1VSRVJFUkV1aThsWUVUa3F0WHRoclRoSEZUMWtNNUJkaXY4NUFiSTdCTTY5dHp1bnBOa0VoRVJFUkdScnFNRWpJaGN0ZlJZR0JKbjdGZjRZTk41YytQcFNLNEkrUGxzU0lzTkhmdlpGdGpjZzU2amlJaUlpSWgwUGlWZ1JLUkQzRnhuRnN5cUhqWkRKTm9PdjVvVHFuVVRDTUwzTjhLZVhIUGpFaEVSRVJHUjdrTUpHQkhwRURmVjZZYTArVHlVKzh5THBUUEVPK0cvYnpLK0F2Z0M4SzExa0ZWb2Jsd2lJaUlpSXRJOUtBRWpJaDJpYnhTTVNUTDIvVUZZYzhiY2VEckRBRGY4Y2c2NDdjYTR5Zy8vYnhVY0xUQTNMaEVSRVJFUkNYOUt3SWhJaDVsZnB4dlMwbXp6NHVoTTZiSHdpOW5nakRER1pWNzRmeXRoM3lWejR4SVJFUkVSa2ZDbUJJeUlkSmliQnh1ZGd3RDI1Y0haRW5QajZTeVpmZUMvWmhtdHFnRXEvZkRrR3RoNndkeTRSRVJFUkVRa2ZGbUN3V0RRN0NCRXBPZDRkaXNzT1duc2Z6UVRIcDFnYmp5ZGFlc0ZveGl2cDdydHR0VUMzNTRCc3dlWkc1ZUlTSTlXV0Vnd0x3OHFLckJZTEZCVlpYWkVQVTdRNFlCZ2tHQlVGTUhFUkN4eGNWZ3NGdVBmVzBSRTJrMEpHQkhwVUFmeTRLc3JqZjFZQjd5NkVHdzllSzdkd1h4NGVrMzlvc1BmbkY2L0s1U0lpSFNRckN3b0tRRy8zK3hJZW8yQTFVckE3U2FRbm83TlpzTnE3Y0UvMUVWRU9wbStnNHBJaHhxVEJJTmlqUDFpRDJ3NFoyNDhuVzEwSXZ6bTVsQjNKSUNmYm9GM2pwc1hrNGhJajNUZ0FCUVdLdm5TeGF5QkFCRWxKWERvRUJVVkZmajE3eThpMG01S3dJaEloN3Q5YUdqLy9SUG14ZEZWaHNiQjcrWWFuYUJxL0hZbi9PdWdlVEdKaVBRb1dWbFFXV2wyRkwyV0JiRDdmQVJQbktDMHRGUkpHQkdSZGxJQ1JrUTYzTngwaUtoZUpyN2pJbHdzTnplZXJqREFEYis3R1FaR2g0Njl1QitlMjIxZVRDSWlQVUpCZ2JIc1NFeGxBVndlRHhVNU9WUlZWUkVJQk13T1NVU2syMUVDUmtRNlhMd1RaZzRNalQvb0JiTmdBQklqalprd3d4TkN4OTQ4Q3IvY0JpcTJKU0xTVG5sNVduWVVKbXhBVkZrWnhjWEZtZ1VqSXRJT1NzQ0lTS2U0dGNFeXBFQXZ5VURFT3VEWGMyQmNVdWpZaDlud280Mjk1OTlBUktRakJTc3F6QTVCNm5BRmc1U1VsT0R6K1ZBdkR4R1J0bEVDUmtRNnhUWDlJZEZsN0YrdU5GbzI5eFl1Ry96aVJwamFQM1JzN1ZuNC9nYndhY2EyaUVqYnFQVnhXQWtDWHE4WGo4ZWpCSXlJU0JzcEFTTWluY0lDM0Q0c05PNE54WGpyc2x2aHg3UGc1c0doWXh2UHd6ZlhRcFZtYll1SXRKckY0ekU3QktuRENmajlmandlaityQWlJaTBrUkl3SXRKcDZuWkQyblFlaXFyTWk4VU1FUmI0NWd4WW1CRTZ0aXNYdnJFYVNyM214U1VpSW5JMWdzR2dsaUNKaUxTREVqQWkwbWtTSTBQTGNJTEE0bDQyQzZiR1Z5YkQvV05DNDRQNThNVmxrRk5tWGt3aUlyMUJXV1VsZjEyNWt1THlqbS9IOSs2T0hYeXdhMWU5WXhjTEMzbjJuWGVvYUdiV1RpQVFvTXJyYmZkV3crdnpVVnBaMldqek5TaU0rNHQzM21GYlZsYUhQM2NSRVdrZm05a0JpRWpQZHV0UTJKWmo3TCtYQlo4WVpTeFA2bTBlSEFQUmR2aGpkVnZxODZYdzJGTDR5U3dZazNUbDI0cUlTUHZZYlRiTzVPZnpsNVVyK2RwdHQyRzFXcmxZV01oUDNucXJ4ZHVPSFRTSXo4K2RDOENCTTJlbzh2bnFuVDk4N2h3UlZpdjk0dU5yajEwcUtpTHI0a1YyWldmamNqanFYVDhrT1psOVo4N3cwdnIxN1hvdWJxZVRYejN3QUFEckR4L21sVTJiR2wzejhKdzVUTTBJVGJ2TXpzMWx5cEFoN1hxOGxtajJpNGhJMnlrQkl5S2Q2cm9VaUhNYXk0OXl5MkhYUlpqY3oreW96SEh2Q09qdmhoOXZBbS9BV0liMDlWWHcxRFM0T2MzczZFUkVlaDZIemNibmJycUpueTFheERzN2RuRFgxS25FUmtYeGlaa3pXN3h0Z3R0ZHU3OXkvMzR1bDlXZnRsaFFXb3JGWXVIZEhUdHFqM21ya3pSTDl1ekJhcTAvMGZ5KzZkTUJjTnJ0UExWd1liT1BtNTJiUzF4VUZIMmlvMnVQYmMzS1l0MmhRL1d1aTdCYStlNjk5d0pHTXVqZkd6ZVNIQnRiNzVwZ01OZ29EaEVSTVk4U01DTFNxV3hXbUpjT3J4OHh4dStmNkwwSkdJQ1pBK0YzYytIcE5WQllaYlNtL3VrV09GWUFqMDdzbmJPRFJFUTZVMnBpSXZkT244NTdPM1l3Yjl3NDNDNFgxNDRZMGFiN2VQeldXeHNkZTNuREJteFdLeCs5OXRyYVkyZno4L245a2lVOGRlZWRSRG1kalc2ejl0QWhMRUJLbno3TlB0YWZsaS9uK3BFakdUczRWTVU5N3Z6NVJ0ZFpMQmI2VjgrKytYRDNidnJHeFpIZXQyK2o2NnpxSWlVaUVqYVVnQkdSVG5mYjBGQUNadDFaS1BPQzIyNXVUR2JLaUljL3pZZHZyNFBqaGNheDE0L0M2Ukw0N3JVUXFlL01JaUlkYXM2WU1Wd3pkQ2h1bDZ0ZHQ5OTk4aVIvVzdXcXlYUHJEaDl1ZE96cGwxNnFOeDdXcng5ZnZlMjJkajEyUzd3K0gzdE9uV0x1dUhIMWp2dXJPeFFwL1NJaUVqNzBhNzZJZExyQk1VYWRrd041NEEvQ0I5bHdYOXYrK05qakpFYkNiMjgybGlOdHJQN0Q1dFlMUm5IZW44K0d2bEhteGljaTB0UEVSRWFTVTFqSXp1enNWdDhtT1RhV3FjT0dFUWdHOGZoOFBIbUZwVVBOV2I1dkgwVU5pZ0N2UDN5WTF6ZHZidkw2S3ArUFJkdTNzM2puVHNDWUxUTjE2TkFtcndVak9WVHA5VEl6TTdQZThmSXFvL1ZnZm1scG0yTVdFWkhPb1FTTWlIU0oyNFlhQ1JpQTk0NHJBUVBnaUlBZlhnOS8zUWN2VnkvdFAxTmlGT2Y5NlEyUTJmd01kUkVSYWNIbDBsSysvOXBydGVONTQ4ZVQwYjkvdmE1QWhXVmxWSGc4OUkrUHg5TEVVcDJNZnYyWU9teFk3WGhvdjM0VWxwWFZKamRha3RLbkR6SEhqemRLd0l4SlRTV3h1c0J2RFkvUHg5L1hyQ0VZRERKaitQRGE0cmxPdTUxVGx5NDEreGhiamg4bkxTbUorRG8xYXdCS0t5c0JPRjlRMEtwWVJVU2s4eWtCSXlKZFlzNGcrTjBPcVBURDJWSWpHYVB1UDRhSHh4bkxrbjY2Qlh3QktQYkExMWJDbHliQkhjTmF2cjJJaURUbWRqcTVmOVlzQVA2OWNTTSt2NTlSQXdmeXpIMzNBZUR6Ky9udUs2K1FucHpjNHZLZzRmMzc4OVhxT2pDTGQrNWt3NUVqUkRib2NsU1hyN3JkOUhNUFA4eE5ZOFpRV2FlRk5FQkNkRFFKZFlyc0FyeTRhaFd4a1pHNDdIYjZ4Y1V4S2pXMTl0eVZFakRUaHcvbnJ5dFhzdi9NR2NZT0dsUjcvRUtoc2NZMTYrSkZnc0Zna3drbUVSSHBXa3JBaUVpWGNFUVluWDRXbnpER2kwOG9BVlBYN0VGR2g2UnZyalVTTU40QS9HWUg3TDBFVDB3Rlo0VFpFWXFJZEM5T3U3MjJKZk5iMjdZMU9yL3g2RkVLeXNyNDR2ejVBSnk0ZUpIRnUzYnhoWG56c0VYVS82WWJFeGxaTHlFeXJIOS9ucmpqam1ZZmUvZkprenkvYkJsQXZUYlZ6WGxqeXhaMlptZnoxSjEzOHNLS0ZTMC91VHFtRGh2R3hpTkhlRzNUSnNha3B0WW1XazVjdkVpQzIwMVJlVGtuTDExaVNCTUZla1ZFcEdzcEFTTWlYZWEyb2FFRXpLclQ4SlhKNE5KM29WcVpmZURQdDhCMzZoVG5YWGthamhmQUQyZEJhdlNWYnk4aVlxWTlseUNyd1BqK2RiR3M1ZXRid3dMOE1yYkZ5OXJNNC9QeC9xNWRUTXZJWUZDUzhkY0F0OVBKa2ZQbmVXdnIxbnFkalpwU1ZsbkpnVE5ubWoxL0pqKy9WWEVFQWdGZTNiU0o5VWVPOE1YNTgwbE5UR3o5azZoanpwZ3hQTGQwS2FjdVhhcnRoTFQzOUdrbURSbkNoWUlDdGg0L3JnU01pRWdZMEVjZkVla3ltWDJNcFRiSEM0MFpIaDlrdzkzRHpZNHF2Q1JGR20ycS83Z2Izamx1SER0ZEFvOHRnVzlkQzllbG1CdWZpRWhET1dYdzdGWWpBUU5HRWZIKzdpdmZ4bXdmN3Q1TmhjZkR2ZE9uMXg3ckZ4L1A3Wk1tc1dqN2RzWU5Ic3pJZ1FPYnZYMWVTVW1UczJwcVZIZzhMY1pRV0ZiRzMxYXQ0bFJlSG8vTm5jdm9Pak5zMm1wb3YzNEE1QllYazk2M0wwZk9ueWUzcUloeE0yZlNMeTZPdDdadTVTTlRwalRaR2x0RVJMcU9FakFpMHFYdXk0U2ZiVEgyM3p3S2R3MVhpOHlHN0ZaamR0REV2c2EvbGNkdjFNNzUzbnE0WndROE9nRWk5SThtSW1IZ2VDRThVZDJkK1J2VFlPWkFpTFozOElQczZOaTdPNTZUdzlLOWUvbkk1TWxZTFJaeWk0b29yNnFpM09PaFQzUTBEcHVOZjY1Ynh6UDMzWWZEMXZoWDVWc21UT0Ntc1dNWmtKRFE3R09VVjFXUlUxaUkxV3B0OHZ5R3c0ZDViZk5tb2wwdW5scTRrSlErb2FyclhyKy8xVDhYYTJxN1hDb3VybmQ4OGM2ZHBDUWtNRElsaGZUa1pCWnQzODZTUFh1NGU5cTBWdDZ6aUloMEJpVmdSS1JMelJrTXorK0d3aXE0VUFhYnptdFdSM051U0lXMFdDUHhjcTY2aStpYlI0MEN4aitZYWN5V0VSRXgwN05id1cySC81NFQvck5ld0VoWS9IbjVjbngrUDI5dDIxWnZGb3N0SW9Jb2g0UEVtQmh5Q2d0NVovdDI3cHN4bzk3dG4zbjFWWEliSkR0YTh2aUNCWTFtdHhTVmx6TXRJNE43cDA4bkVBeVNVMWlJMDJialdFNE9sMHRMU1l5SmFkVjl2N3BwRTl0UG5LQzBzcEtZeUVoR3BxU3crZGd4amw2NHdHUHo1bUd4V0loME9KZzdiaHp2N2RqQjVDRkRTRXRPYmxQOElpTFNjWlNBRVpFdUZXRXhacjM4ZmI4eGZ1T29FakJYa2hZTGY1b1BQOWxzSktzQWpseUdoeitFcDZmRHRmcTNFeEdUdkhFVXNncmhWemVHZC9MRjQvUGg4ZmxxWjR2Y05ta1NaVlZWREVoSUlNSHRKall5a21pWEM2YzlOSFhubjJ2WE5tb2REZUFQQkpnN2JodzNqUm5UcXNkOTVyWFhDQWFEamM3ZE5ubHk3ZjdGd3NKNjdiS0hEeGpBK0xTMFZqMjNtWm1aUkx0Y1JMdGNURXhQcDdpaWduK3RXOGZFOUhRbXBxZlhYbmZ6MkxGc09YYU01NVl1NWNtRkMxdWQ0QkVSa1k2bEJJeUlkTG1GR2ZDdmcwWWRtRDI1Y0tyWVNEUkkwMXcyK05IMXhvZWRQKzhCZnhES3ZQRGQ5WEJMT254NU1rVHF1N21JZExFTjUyQjhNa3dJNDlxdUpSVVYvSDdKRXNxcnFsaDMrRERqMDlLNHNSWEprMC9Nbk5tb0UxS05TSWVqVVF2cHBsUTFhRDNkbkw1eGNUeHozMzM0QXdHaW5FNFMzTzVXdDR4T1RVeXNMZHg3TmorZlh5OWVUR0pNREEvTm5sM3ZPcWZkem1QejV2SFR0OS9tNTRzVzhlamN1UXpyMzc5Vmp5RWlJaDFIdjdLTFNKZUxkUmd0cVQvTU5zYXZIalpxQjhpVjNUdkNhTjM5M2ZWUVVHa2NXM0lTZHVYQ005Y1pSWTVGUkxyS3hiTHdUcjZVVjFYeDgwV0xxUEw1K09aZGQ3RnMzejUrK2U2N2pCMDBpT0g5K3hQdGNtR0xpQ0RDYWlYQ2FzVVdFWUhGWXFtZE1WTXphMmIyNk5IMTduZjFnUVBzek01dThmRURnVUNUeHl1OVhyN3k0b3R0ZWk3K1FBQ1h2Zm5pT3J1eXMzbHg5V3I2UkVmeitJSUZ1QnlPUnRjTVNFamdTN2Zjd3ZQTGx2SDdKVXY0MGNjL1RyVEwxYVk0UkVUazZpZ0JJeUttK0dobUtBR3o4alE4T3RGSXpNaVZqZXdEZjEwQXY5Z0ttNnVYSk9XV3crTXI0Sk9qNFA0eEt0QXJJbDNqWWpuMEMrT2xSMUZPSjMyaW8vbm9qQmtNU2tyaXMzUG1NQ0V0alkxSGpyRG0wQ0VxdlY0Q2dRQkJxUDFhOCsyenBuanVsQ0ZER3QzdjZOUlVwZzRiMXVMamUvMStubCsyck5GeGg4M0dvM1BudHVtNTdEMTltdTFaV2MyZVQ0cUpZV1JLQ2cvZGVPTVZPeDFscHFUdzVNS0ZsRlJXS3ZraUltSUNTN0NwaGFraUlsM2dpZFhHRWlTQUI4Y1l5UU5wdmFVbjRYYzdvY0lYT3BZUkQ4L01oQUZoL0tGSVJIcUd1YThhMzdjZjdPenYzVHZhM3diSkh3Z1EwVXduSWpNRWcwR0N3V0N6M1pHNmk3MTJPMGxKU1NRbkoyTy93c3djRVJHcHIzdC85eGVSYnUyZTRhSDlSY2VOMmliU2V2UFQ0UzhMWUhSaTZOanhRdmpjaC9CZTgzOG9GUkhwTmNJcCtRSmdzVmk2ZmZKRlJFVGFUejhCUk1RMDF3ME16ZFFvcklJVnA4eU5wenZxRndXL3VRa2VHUSsyNnUvb1ZYNzR6UTc0NWxvbzlwZ2JuNGlJaUlpSUdKU0FFUkhUV0RCYVV0ZDQ0Nmhwb1hSclZndDhmQ1Q4Y1I0TXJ0TlpkRnNPUFBRK0xGTmlTMFM2c1dBVEJXWEZQRlhWWDF2YnFVbEVSRUtVZ0JFUlV5MFlBczdxVHA5WmhiRG5rcm54ZEdkRDR1QlB0eGpka21vVWUrRG5XNHg2T3hmS3pJdE5SS1RkVks0d3JPalZFQkZwUHlWZ1JNUlVianZjTmpRMGZsT3pZSzZLM1FwZm1BaS92UmtHUm9lTzc4bUZ6MzRBL3pvSXZxWTdvNHFJaEtWZ1pLVFpJVWdkNWNFZ0ZvdUZpT3EyM1NJaTBucEt3SWlJNmU2dXN3eHA0em00VkdGZUxEM0Y2RVNqUU84RFkwSzFZYndCZUhFL2ZINEpITXczTno0UmtkWUtKaVVSaUlnd093d0J2RUJlZFNGaHU5MnVCSXlJU0JzcEFTTWlwa3VKaG10VGpQMGc4Tm9SVThQcE1leFdJd0h6bHdVd3FrNm5wTk1sOEpVVjhPdnRVT1kxTHo0UmtkYXd4c2ZqZDd1MTlNVmtRYUFJS0xOYXNkbHNPQndPZFhRU0VXa2pmZGNVa2JCd1Q1MjZKUitjZ0VxL2ViSDBOS25SeHBLa3IxOWpMUG1xc2ZnRVBQQyswYkk2b0U4MkloTEdnbWxwZUcwMnM4UG8xY3FCMHhZTE5wdU42T2hvN0haN2k3Y1JFWkg2bElBUmtiQXdxUytreFJyN0ZUNTRQOHZjZUhvYUMzRDdVUGpIYlhCRGF1aDRVWlhSc3ZxUkpTcUFMQ0xoeVZMOW9kK2JrVUdwM1k3UDdJQjZHUitRRHh5cHJ2dmlkcnVKajQvSFpyTnBDWktJU0JzcEFTTWlZZU8rek5EK1c4ZlVhYUV6eER2aGU5ZkJqMmRCVXAyNmxxZUs0WWxWOEwzMTZwWWtJdUhIYXJYaWREcnhEaHBFVG1Ra1JWWXJWWVJhSWt2SHFySllxQUlLZ0JQQTZlcWFMMjYzbXo1OSt1QjBPclg4U0VTa0hTekJvSHI3aVVoNDhBYmdZKzlBaWNjWS8yQW16QnhvYmt3OVdhVWYvbjBJWGowQ25qcEx2bXhXdUdjNGZIb01SR25HdjRnMFkrNnJjUDhZZUhCTTF6Mm16K2Vqc3JLU29xSWlTa3RMOGZsOEJBSUI5T3RzNTdCVUY5eXRXWFlVRnhlSHkrWENwdVZnSWlMdG9nU01pSVNWdisyRGx3NForeE9TNFZkenpJMm5ON2hVQVMvc2daV242eCtQZDhKbnhzR3RROENxV2VZaTBvQVpDUmlBUUNDQXorZkQ2L1hpOFhqd2VyMzQvWDRsWVRwWVRhdHB1OTJPdytIQWJyZGpzOWswODBWRTVDb29BU01pWWFXZ0VqNyticWdvN0Y4WGhHckRTT2M2bEE5LzJBV0hMOWMvbmhZTEQ0MkY2MU9OV2pJaUltQmVBZ1lnR0F3MjJxVGpXU3lXUnB1SWlMU2ZFakFpRW5hZTNRcExUaHI3Y3diRHQyZVlHMDl2cy9LME1TUG1Va1g5NHhueHhveVk2UVBNaVV0RXdvdVpDUmdSRVpIdVNITUlSU1RzZkdKMGFLYkY2dE53dHRUVWNIcWRtd1liM1pJZUhBdXVpTkR4NDRYdzdYWHdsUld3SzllOCtFUkVSRVJFdWlNbFlFUWs3S1JHR3pOZndPaUU5TkpCVThQcGxSd1JjUDlvK0w4NzRKNFJZSy96MCtKZ1BueGpOWHh0cGJFdklpSWlJaUl0MHhJa0VRbExaMHZob2ZlTmZhc0Yvbms3OUlzeU42YmVMTDhTL3U4QXZIOEMvQTErYWt6dER3K1BONVlvU1RkWFdFZ3dMdzhxS294YUQxVnE4aHRPZ2c0SEJJTUVvNklJSmlaaWlZc3p0UzZIbGlDSmlJaTBqV2JBaUVoWVNvMkdXYW5HZmlCb2ZQZ1g4eVM2NEt0VGpFUll3NjVJMjNMZ3NhWHc5RnJZZWRHOEdPVXFaV1VSUEhrU1MxRVJGbzlIeVpjd1pQRjRzSGk5V0l1S3NKdzhpZi80Y2J4ZUw0RkF3T3pRUkVSRXBCV1VnQkdSc1BYZzJORCtrcFBHTEF3eFY5OG9lR0txVVNObWJscjlya2piYytESk5VWXladVhwVUNjcjZRWU9ISURDUWl4K3Y5bVJTQ3RaQXdGc0pTVnc2QkFWRlJYNDlkcUppSWlFUFNWZ1JDUnNwY2ZDak9xT080RWcvRXUxWU1MR0FEYzhQUjMrZGl2Y09Lait1ZU9GOEYrYjRkT0w0YzJqVUtuUGhlRXRLNHRncGJLYjNaRUZzUHQ4QkxPeUtDMHRWUkpHUkVRa3pDa0JJeUpocmU0c21QZFBhQlpNdUJrVUE5KzUxcGdSYyt1UStzVjZjOHZodWQzd0grL0EzL1pCb1ZhMGhKL0xsd2tXRjJOT0JSSHBDQmJBNWZWU2NlRUNWVlZWV280a0lpSVN4cFNBRVpHd05qd0JKdmN6OW4wQitQY2hjK09ScGcyTU5wWW12ZndSK09Rb2lIR0V6cFY2NGFWRDhJbDM0VmZiNEp6YWlvZVAvSHdzK3NEZTdkbUFxUEp5aW91TE5RdEdSRVFrak5uTURrQkVwQ1dmSGgwcTdycjRoREdPYzVvYmt6UXQzZ21mSFFlZkdnMGZuSUEzanNLRk11T2NOd0FmWkJ2YnBMNXcrekM0ZmlEWTlLY0Ewd1FyS2pUN3BZZHdCWU5jTENraExpNE9tODFtV21la0xxRnVYWjB1M0RwdWlZajBGRXJBaUVqWUc1OE1veFBoWUQ1NC9QREtZZmo4QkxPamtpdHhSc0JkdzJGaEJxdy9aN3htUnk2SHp1L0tOYlpZQjh4TGh6dUdHY3VacEl2cHcxU1BFUVM4WGk4ZWp3ZW4wOWx6UHloblpVRkppUXBHZHpLTHgyTjhMU29pVUZKQ3dPMG1rSjZPeldiRGFsWFdYRVNrdmZRZFZFUzZoYnExWU40K2JpeHJrZkJudGNBTnFmQ0h1Y2EyWUlpUm5LbFI3REZteVh6bUEvanFTbGg2RXFyMHVhckwxSHpJa3U3UENmajlmandlVDgrdEExUGRyUXNsWDdxVU5SQWdRaDIzUkVRNmhCSXdJdEl0VE9rSEdmSEd2c2NQcng0Mk54NXB1OHcrOEo5VDRiVTc0ZkhKTUNTdS92a0RlZkNMcmZDeGQrQi9ka0Iya1RseGluUlh3V0FRbjg5SE1OZ0RlOEJuWllHNmRabW10dVBXaVJQcXVDVWljaFdVZ0JHUmJ1T2hPck5nM2p5bVdURGRWWlFON3N5QUYyNkIzOTRNODlQQlVXZFdUSmtYM3MyQ1I1YkE1ejZFL3pzSU9XWG14U3NpSmlzb2dKSVNzNlBvOVN5QXkrT2hJaWRISGJkRVJOcEpDUmdSNlRabXBFQmFyTEZmNllNM2o1b2JqMXk5MFludzVEUjRiU0Y4YVZMbzlhMXhzaGordmg4K3ZSZ2VXMnJVa3JsVVlVNnNJdDFCajV6OWtwZW5aVWRod2daRWxaV3A0NWFJU0RzcEFTTWkzVXJkV2pCdkhJVUtuM214U01keDIrSHU0ZkRYQlVhdG1IdEdRQjlYL1d1T0Y4SUxlNDEyMW8rdk1GNy95MXFSSU5MakJTdVVkUTBucm1DUWtwS1NucnZjVFVTa0U2a0xrb2gwSzdOU1lXQTBuQ3MxbHFxOGRRdytPY3JzcUtRalpmWXh0c2Ntd0o1THNQSVVyRDFydk40MUR1VWIyeDkzRzlmT0dHRE1rQnFlWUY3Y0l0SkplbXBIcDI2cTEzVGNFaEhwQkVyQWlFaTNZZ0VlR0FzLzNXeU1YemtNOTQ2bzMxbEhlZ2FyQlNiMU5iYXZUSUd0RjJEbGFkaDAzaWpFWE9QSVpXUDd4d0ZJZE1HMDZtVE1sUDdnMHZ0Q3BOdFR0Njd3MHJEamx0cFNpNGkwbmhJd0l0THR6QmtFZjkwTHVlWEdySWkzajhISFI1b2RsWFFtdXhWbURqUzJDaDlzT0FjclRzR09peENvTXdNK3Z4SSt5RFkydXhVbTlvWHBBK0M2Z2RBM3lyejRSVVI2a2g3ZGNVdEVwQk1wQVNNaTNZN1ZBZytNZ1Y5dU04YXZISWE3aG1zV1RHOFJhWU81YWNaVzVvVXRGMkRMZWRpV0E4VjEvbER1RFJqSHR1WEE3M2RCU2pSTVNJYnhmV0Z5WDBpTU5PODVpRWpQc3VQRUNWTDc5S0ZmZkR4Z0pDaTBORWRFUkJwU0FrWkV1cVg1NmFIMnhNVWVveGJNZjJnV1RLL2p0c05OZzQwdEVJU0QrVVpDWnZONXlDNnFmKzM1VW1QN0lOc1k5M2ZEK0dTWTBOZjRPc0RkOWZGTCszaDhQdktLaXdIb0h4L2ZyaVVRUmVYbDJLeFczQzVYeXhlMzRHSmhJVUR0aDI4SlAzOWF0b3pNbEJSdUhET215Zk1iamh6aDdXM2JlUGJUbjI3WC9iKzRlalYzVDUxS3YvaDRsdTNkeTZGejUvamNUVGNSNVhUV3V5NFFDT0M5aXU1QlRyc2RBSy9QUjVXdmNSVjZsOTJPTFNMMDE0aGZ2UE1PYzhhTVllcXdZZTErek9abzlvdUlTTnNwQVNNaTNaTFZBcCtmQUQvY2FJeGZPZ2kzRFlWWWg3bHhpWG1zRmhpYlpHd1BqNE84Q3RoNHprakk3TXF0WHpjR2pPUmRUaGtzUFdtTSswYlZUOGdNak83NjU5RGQrUHgrY291S1dyNFE0NE5qWVZrWlJjMTB0T2tiRzB0cVltS0w5eE1JQlBqejh1WHNQM09Hdm5GeGZQKysrOW9VTTBCeGVUbmYrZmUvbVphUndmMDMzTkRvdkQ4UW9PSUtkVWVpSEk3YXBJL1g1K1BYNzc5UE1CamtpVHZ1b0c5Y1hKdmprYzZYVTFSRS95c2t5RHhlTDZXVkhkTldMUzA1bVE5MjcrYS8zbnFMeCtiTnEvZStYbi9rQ0MrdFg5K3UrM1U3bmZ6cWdRZU0remw4bUZjMmJXcDB6Y056NWpBMUk2TjJuSjJieTVRaFE5cjFlQ0lpMHZHVWdCR1JidXVHVkJpUkFFY0xvTndIL3p3QVg1cGtkbFFTTHBJaVlXR0dzWGtEUnRla1BaZGdiNjR4VTZhcVFVSW10eHlXbnpJMmdEZ25aTVFiblpVeUVveXZLZEZHSVdneFhDNHQ1WWR2dk5HcWEwZW5wbUsxV05oLzVreVQ1MjhhTzVhUFhYdHRpL2Z6K3BZdDdEOXpocVNZR0hLTGluaDV3d1krTld0V20rS09qWXBpNnJCaGJEeDZsUG5qeHplYXVaSjE4U0wvL2Q1N3pkNyt5WVVMR2Rxdkh3QjJtNDJQVEpuQ1A5ZXU1ZGVMRi9PTmhRdHhPNTE4OWU5L2IzVTh2N3ovZnFJN1lDYU9oSWNSQXdidzFNS0YvSDdKRXY2eFpnM2Z1dnZ1ZXN1Um5IWTdUeTFjMk96dHMzTnppWXVLb2s5MEtBdThOU3VMZFljTzFic3V3bXJsdS9mZUM4RGhjK2Y0OThhTkpNZkcxcnNtR0F5cVNLNklTQmhSQWtaRXVyVXZUSUt2cnpUMjN6bHVkRVRxcjZVazBvRGRhc3hxR1o4TWpBWi8wT2ljdENjWDlsNkMvWGxHY2QrNmlxcU1Jcjg3TG9hT1JkcU1wRXhOUW1aNEFxVEZHck52ZXFNKzBkRjgrKzY3YThldmJOcEV0TXZGN1pNbThaTzMzdUsrNmRQSlRFa0JJTkxoSU1ycHhOZkU4b3Z2di81NnF4N3ZyYTFiV2JsL1B4bjkrL08xMjI3ajVRMGJXSGY0TURHUmtTeTg1cHBtYjFkVVhzN1c0OGZySFhQWWJFUTVIR3c2ZGd4M25XVWlTVEV4dGN1U3Joc3hnb0Y5K3RTZTI1cVZ4YWxMbDNEWTZ2LzZORE16a3dzRkJTemZ0NDgxQncveWtTbFRtRHR1WEl2UDU4ajU4NXpKejIvVmM1ZTJxL0o2T1hIUitBL3M4Zm5JTHkzbDBObXo5SW1PNXFkdnY5MW9DVTh3R09RTGYvbEx2V01aL2Z2enhCMTN0UG14KzhYSDgvU2RkMUxsOHpXcUJXTUJVdXE4cnhyNjAvTGxYRDl5SkdNSEQ2NDlGbmYrZktQckxCWkw3YXllRDNmdnBtOWNIT2w5K3phNnpxcGFOQ0lpWVVNSkdCSHAxc1lsd2JVcFJtdGlmeEJlMkF2ZmJmbVA2TkxMUlZoZ2RLS3hmV0tVVVQvbVdFRm9oc3krUEtQQWIwTVZQdVBjdnJ6UU1adlZXSzQwS0FZR3gwSnE5ZGYwV0hEMThKK3l0b2dJQmlVbDFZNWRkanR1cDdQMldGSnNiTDN6elducDQyRWdFT0NmNjlheDZlaFIwcEtUK2RJdHQyQ0xpT0RUczJaUjZmWHkvcTVkWEM0dDVkT3padFdyZjFHanNLeU1EM2Z2YnZLK0c4NHFHSjJheXF4Um93QVluNWJHeFBSMHdQZ3cvOTdPblF6czA2ZkpwVkwzVEp1R3cyYmo5c21UaWJCYXVXL0dqQmFmOTZ1Yk5pa0IwNGt1bDVieXgyWExBUEQ2L1JTVWxyTDc1RWx1R0RWcHI1MHhBQUFnQUVsRVFWU0toMjY4a1VDZEdpWUh6cHhoNDlHalBITHp6Zlh1bzJabTBzc2JOckRwNk5GbUg4dm45L1BtMXEwczJyNjkyV3UrLzlHUFhzM1RhWmJYNTJQUHFWT05rbjcrUUFEUXJEMFJrWERTdzM4MUZKSGU0UE1UaktLclFXRE5HYU1ZNy9BRXM2T1M3c1JxZ2N3K3h2YXhUT1BZbVJJNFhnREhDNDNrelBHQytsMldhdmdDY0tyWTJEaFgvMXk4MDBqR0RJNDFpdnoyallMa0tPTnJUMm1MWFY1VlZWc3Z4ZXYzVStuMWtsOVNBa0JKUlVYdGZteGtKSFpiMjMvdHlDc3U1bStyVjNQaTRrVXlVMUo0Yk40OEloMUdzU2VMeGNKbjU4d2h3bXBsODdGajVCWVg4OURzMlkzcXNLUWxKL09yQng3ZzhMbHpaT2ZtY3V1ayttc1ZkMlZuYytEc1dSWk9tVUpzVkJSSEwxeG9GTWU2dzRlcDhIaFlNR0ZDN2JHeXlrcSsvL3JyekJvNWtvWFhYSFBGV1RqUzlRWWtKUERiejN3R2dCKzgvam9UMDlLNGMrclVKcTh0S2lzRFlISXo5Vkt1SFQ2Y2pPcGxadzI5dG5rekhwOFBmeURBdlBIakdaalE5QStndWpPdDFoOCt6T3ViTnpkNVhaWFB4Nkx0MjFtOGN5ZGd6SmFaT25Sb2s5Y0M3RDU1a2txdmw1bVptZldPbDFkVkFaQmZXdHJzYlVWRXBHc3BBU01pM2Q2Z0dGZ3dKTlRkNW5jNzRiYzNYL2sySWkwWkZHTnNjMEtyQU1ndGh4T0ZSdDJock9yRVRHNTU4L2RSV0FXRmw0eGxUazFKaklSK1VVYTltdVE2eVprK0xvaHhRTFFERXNPOE5NaUsvZnRyUHlqVzJISGlCQUQvcWxOczlQRUZDeGd6YUZDYjdudlQwYVA4ZStOR3FyeGVyaDg1a2svTW5FbEVnM29XRVZZcm41MHpoN1NrSk43WXNvVWZ2dkVHdDArYXhMeng0eHZOaGptVmw4ZWk3ZHNabkpSVUcwc3dHT1NkSFR1bzhIaTRkL3IwSnVQdytmMnMyTGVQQVFrSlhGT25tMHdRSThsVTZXMWl1cFNFdGVMeTh0b1pJZ0FWMWE5aFFaMWtoZDFtcTUwQms5NjNiNVBMZXpZZFBZclRiaWVpcW9yRW1CaU81K1J3VnpOSm5yckdwS2FTT0hkdXZXTWVuNCsvcjFsRE1CaGt4dkRodGNWem5YWTdweTQxODAwRTJITDhPR2xKU2NTNzY2Ky9yU2txZkw2Z29NVjRSRVNrYXlnQkl5STl3bWZIR2NWVHZRR2p3T3JHODNCZGl0bFJTVTlUTTNObFJwMzNWcGtYVGhmRDZSSTRXd0tuaWtMN0xjbXZNTGFXMksxR1FxWW1LUk5qci81YVBYWkZHUFZwWERWYmhQRzE0YkdZVHVvU0Zoc1p5ZU1MRmpSWkEyWndjdklWQzlvMjVXUnVMcTl0M2t4V2RmMk9pZW5wakU1TlpjK3BVODNlSmlFNm1odEdqV0wxd1lNczJyNmROWWNPY2ZQWXNjd2FPUkpYOVl5WmVlUEdzUzByaTMrdVc4Y3o5OTFIcE1QQitzT0h1VkJRd0Jmbno2K2RXZFBReGlOSEtDZ3I0OUZycjIxVXowTzZsOXlpSXFxOFh2NndkQ21GMWJOZTZ2cm15eS9YN285TVNlRnJ0OS9lN0gyVlZWYnkrdWJOZkdyV0xQNjJhaFV6UjR4ZzdlSERiRGwyak9uRGgxOHhqb1RvYUJLaTY3ZGFlM0hWS21JakkzSFo3ZlNMaTJOVWFtcnR1U3NsWUtZUEg4NWZWNjVrLzVrempLMlQ1THhRM1I0OTYrSkZnc0dnM3JzaUltRkFDUmdSNlJFU1hQRFJUSGlwdXB6RG4zZkRqQUc5dHppcWRCMjNIVVlsR2x0RHA0cU5wVXhuaXVGaU9Wd3FOMmJNNUZWQVNmTmRqaHZ4QnVCeXBiRjFGS3NGbGphL3FxRk5hbXJCV0MwV0V0enVlalZnVXVvc3h6aC8rVEs3bTBpaWVPb1VRMTJ4YngrdlZTL05tSkNXaHROdVordng0K3crZWJKVnNjd2ZQeDZyMWNyeWZmdDRZOHNXd0tqclVseHVURldhbUpaR2JuRXgyYm01QUN6YXZwMUJpWW5ZSXlJNGRQYXNjU2QxUHFqNkF3RSszTE9IL3ZIeFRGSTczMjRuR0F4eTZ0SWxLandlVnV6Znp3ZTdkL09SS1ZQNDRjYyt4cXViTm5FMlA1K3ZOMGl5ZUh3K3Z2UEtLMlQwNzMvRisvM0x5cFgwall0ajhwQWgvRzNWS213UkVkeDV6VFg4ZStOR012cjNKekVtcHRWeHZyRmxDenV6czNucXpqdDVZY1dLTmozSHFjT0dzZkhJRVY3YnRJa3hxYW0xaVpZVEZ5K1M0SFpUVkY3T3lVdVhHTkxFREI0UkVlbGFTc0NJU0kveDhaSHdicGJ4d2Zac0tieC9BdTRZMXZMdFJEcExXcXl4TWJEcDgyZExqR1JNYm5WaTVsSTVYS3FBd2tvbzlVS3BwK202TStIcWNta3BJd2MyODJTQk0vbjV2TE45Ty9hSWlIcC9qZmZXNll3MFplaFFkbVpuYzhma3lZeEtUYVc4cW9vNzIxQmJKY3JwSk5MaFlQYW9VYXc3ZkppYng0N2xoUlVyMk5VZ2dWTzNLMUpwWlNYLzg4RUh0ZVBQMTFrYUVnZ0VTRTFNWk8rcFUzeXdhMWVqK2pIaDVQOGRIdC9sai9tL0IrQ2ZCenJ2L3E4bVVYamsvSGxlV0xHaWRpbk95SUVEK2Nqa3lRenQxdytMeGNLMGpBeldIejVNVVhsNXZicEJtNDRleFI4STFCWmpic3FpN2RzNW5wUERkKzY1cDk3eGFSa1piRGwyak9lWExlUEpoUXRickhzVUNBUjRkZE1tMWg4NXdoZm56Mit5d0hOcnpCa3podWVXTHVYVXBVdTFTNlgybmo3TnBDRkR1RkJRd05iang1V0FFUkVKQTByQWlFaVA0YmJEL2FQaHVlcG1KMy9mRDNQVGVuNG5HdW0rVW1PTXJTVmxYbU1yOFJoSm1aTHEvVEtQY2J6Q0I1WCs2cTgxbTcvT2Z2VzRxYzVPSFNXL3BJUzhraExTcW1lL1dDMFdzbk56U1dwaUZzRDNQL3JSZXJNRC9yRm1EWU9xUDNqR3U5MThZK0hDMm5OUlRpZFJkWXFYdGxaQ2RIUnRVZHhQejVyRng2NXRmWHUwaTBWRnRmdDJtNDB2ekp2SGk2dFhzMmo3ZGhKallwaVdrZEhtZUxwQ3ZOMURoTldLTlNJQ1N4ZjB2c2t0aDZIeGNIM3pPYmVyWmdGbzU4d3ZsOTNPZFNOR2NNMndZYnk0ZWpWRGtwTVpWbWRXeTRnQkEwaEpTT0NEM2J0NWNQWnN3RmhXdEhqWExtNGNQWnE0cUtZclphODVlSkFQZCsvbWt6Tm4wcSs2RFhSZEQ4NmV6US9mZUlNWFZxemc4M1BuTnRtWkM0enVYSDlidFlwVGVYazhObmN1bytzc09XcXJvZFVGZ25PTGkwbnYyNWNqNTgrVFcxVEV1Smt6NlJjWHgxdGJ0L0tSS1ZQYTlYOUpSRVE2amo2V2lFaVBzakFEM2p3R09XVkdBZFJYanNDRFk4eU9TdVRxdU8zRzF1R2RrM1owM0YwdDJiTUh0OVBKaUFFREFNaE1TV0hKbmowczJiT254ZHZXZlBodGFQK1pNMXhvUndIUmZuRnhqRTlMcXgyN1hTN2NWN2krb1VzbDlRdjRXQ3dXSHB3OW0vTUZCZng3NDBZbXBxZmphRWRIcDg3MnZXR0hTVXBLSWprNUdidmQzdW1QTi9kVkkvblM2ZDlqMi9rK1RVdE9KaTA1K1lyWExMem1HcDVmdG93Wnc0Y3pZc0FBL3JGMmJXMDc4YWFzUFhTSWx6ZHNZR1ptSmplTUh0M2tOYkZSVVh6dXBwdjQzWWNmOHZzUFArUUw4K2ZqYlBCNmJEaDhtTmMyYnliYTVlS3BoUXRKNmRPbjlwelg3MjkxK3F5bXRzdWw0dUo2eHhmdjNFbEtRZ0lqVTFKSVQwNW0wZmJ0TE5temg3dW5UV3ZsUFl1SVNHY0l2OThlUkVTdWdzMXFGT1Q5citydW5xOGRoanN6akhiQUl0STV2SDQvKzA2Zlp0NzQ4YlZMTGg1ZnNJQkx4Y1dVVkZieXkzZmZiZGY5YmoxK3ZONVNvZGFhTW5Sb3ZRUU13Sm04UEo1dElZN0pRNGJ3MEkwM05ua3V3bXJsOWttVCtOUHk1ZXc5ZGFwZU55VHB2aWFtcHpNeFBaMC9MMS9PcUlFRE9YVDJMRisvL2ZaR0JabUR3U0R2N3RqQis3dDJNU0V0alU5ZGYvMFY3M2Zrd0lFOFBHY09MNnhjeWM4V0xlS2gyYlBySllPS3lzdVpscEhCdmRPbkV3Z0d5U2tzeEdtemNTd25oOHVscGEydUgvUHFwazFzUDNHQzBzcEtZaUlqR1ptU3d1Wmp4emg2NFFLUHpadUh4V0loMHVGZzdyaHh2TGRqQjVPSERHa3hLU1VpSXAxSENSZ1I2WEZ1R2d3dkg0THNJbVBaeFl2NzRPdXRMeUVoSW0xa2o0amd5WVVMaVkyTXJEMW10VnJwRngrUHUvTHFLd2YvejBNUHRmcmFyLzNqSDAwZUR3U0RlSHcrWm1abWtscG50a0dOOTNidXJGZUxwaWsxeXp4eXFydkxTTTl3OTlTcC9PRDExOWwrNGdTM1Y5ZUlxY3ZuOS9PbjVjdlpkL28wRTlQVGVYak9IS3dOMnFFM1pmTFFvWHdPK1B2cTFmeDgwU0srZU1zdHRlZHVxelBENW1KaElkOS83YlhhOGZBQkF4b2xFSnN6TXpPVGFKZUxhSmVMaWVucEZGZFU4SzkxNjJvVFN6VnVIanVXTGNlTzhkelNwVHk1Y0dHYkNnU0xpRWpIVVFKR1JIcWtMMHlFSjljWSt4OWtHeDJTV2xOclEwVGE3bkpwS2Q5NzlkV3J1by9mZi9naFU0WU81ZG9SSXhxZGE3aDg0MnFNR1RTSXlVMTBNMXF4ZjMrTHQvVldkMnRxcnFhSGRDK0JRSUNWKy9mejNzNmRKTWZHa3VCMnMzam5UdkpMU3JoMytuUmlxaE9LdG9nSVhIWTdONDBkeTBkbnpHaFRPK2NwUTRmU056YVdKWHYyTURJbGhZMUhqemE2cG05Y0hNL2NkeC8rUUlBb3A1TUV0N3ZWajVHYW1GaGJ1UGRzZmo2L1hyeVl4SmdZSG1xd3JNOXB0L1BZdkhuODlPMjMrZm1pUlR3NmQyNjllamdpSXRJMWxJQVJrUjVwY2orNHBqOXN6NEZBRUo3ZkF6Kys4b3h4RVdtbmFKZUxUemF6SktQUzQrRi8xNjV0OFQ1TzVlVVI3WEkxbVlBeFM0WEhRMDVoSWZGUlVRU0NRWmJ1M1F2UTdrNDEwclVxUFI0MkhUdEdJQkRnWW1FaHJ1SERBYVA0N2NhalIxbDM2QkJGNWVYY01tRUN0MCtlakMwaWdqVUhEL0xHbGkxc1AzR0M4WU1IYysySUVZd2ROSWpQM0hoanEyYTlOR1ZRVWhLZnUvbm1VRnhlTDE5NThjVTIzWWMvRU1CMWhVVGtydXhzWGx5OW1qN1IwVHkrWUFHdUJrdW9BQVlrSlBDbFcyN2grV1hMK1AyU0pmem80eDhuMnVWcVV4d2lJbkoxbElBUmtSN3IwUWxHQWdaZzgzazRrQWRqa3N5TlNhUW5jdGhzVGM0cUFXcGJBRitKeCtlanBLS0M1TmpZamc3dHFoU1VsdktQTld2cUhSdmFyeDlqcnFKYmpYUWR1ODNHYTVzMkVRZ0dHWkNRd0RWRGh4SUlCUGlmRHo3Z1VuRXhNNFlQWi83NDhmVmFVTThlUFpxSjZla3MyN3VYdFljTzRiTGJHVGQ0Y0p0bXZiVEVZYlB4YUoxVzU2Mng5L1JwdG1kbE5YcytLU2FHa1NrcFBIVGpqVmZzZEpTWmtzS1RDeGRTVWxtcDVJdUlpQW1VZ0JHUkhtdEluTkdHZXZrcFkveTduZkQ4ZkhOakV1bUpBc0VnQmFXbFRaNHI5M2hxOTJ1V0VoV1ZsOWVyUVhFMlB4K2czZ2Zoem5Mc3dvWGFwVVIxVlRWeHJHOWNIRGVPSGsyNXg0UE5haVc5YjE5bURCL2VZUi9HYXpyWE9NT3dvMUpQRUdHMThvZUhId2FvOTVwOWNmNThIRFpiczIybTQ2S2l1Ry9HREc2ZE9MSFZ5OTkrLzluUHR1cTZXU05IY24xbVpwdG4wNHdaTkloUHpKeFpPNTR6ZGl4enhvNnRIUTlLU3FwWFkrWktCaVFrTUtCTmp5NGlJaDFGUC9GRnBFZDdaQUtzT3d0VmZqaGVDRXRPd2kzcExkOU9SRnF2c0t5TWI3Nzhjb3ZYcGZicGc4Vmk0WC9Ycm1YSzBLRkVXSzM0QXdHMloyVmh0VmdZM2t4TmlzZGVlS0hEWWwxMTRFQ3JyN1ZGUlBBZmRUNzBYbzJ6K2ZtOHUyTUhUcnNkbTlWS1FWa1poODZkWTFCaVltM25LT2w0VFNYTFdqdlR5dDBKTTBRc0ZrdUh6cVlSRVpIdVJUL3hSYVJIUzNUQmcyUGh6M3VNOFo5Mnc4eUJFTjF4TlQxRmVyM1l5RWkrMU14ZjN5czhIbjd6L3ZzQUpNWEc4dEVaTS9odzkyNFc3OXhaZTAyQzI4MERzMmNUNzNZM2VSLzNUcC9lNmxqZTNMcjFpdWNmdXZGR3hnOGUzT2o0VDk1NnE5V1AwUjV4VVZIc08zMmFRREFJR01tZG9mMzY4Y2tPU3ZDSWlJaEkrRk1DUmtSNnZQdEd3QWNuNEV3SkZIdmdoVDFxU3kzU1VlNllQSm5iSjAyNjRwS0s1eDk1cEhiL3ByRmp1YW5PMG9uV21EZCtmS3V2YlM0QkUyRzFFdTkyRSsxeU5Wa2pvMDkwTkRHZFdCTWpKaktTNXo3M09jRG92cU9aRUswWGREaXcxRm5LSnVhcXF2NnE5NitJU050WmdzSHFQOFdJaVBSZysvUGdheXRENHovTWhjdys1c1VqRWhaMjdEQTdnaXZ5QndJRUFnRXQwV21sdlhZN1NVbEpKQ2NuWSsvQTF0M05tZnNxM0Q4R0hoelR1WThUM0xzWGk5ZmJ1UThpclZZSkhMWGJTVTVPSmlrcHFVdmVheUlpUFVYNyt1bUppSFF6WTVPTWdydzFmcm5OYUU4dEl1RXJ3bXBWOGtVSVJrYWFIWUxVVVI0TVlyRllpSWlJMEN3WUVaRTJVZ0pHUkhxTkwweUV5T3JQY3RsRjhOWXhjK01SRVpHV0JaT1NDRVJFbUIyR0FGNGd6MkxCYXJWaXQ5dVZnQkVSYVNNbFlFU2sxNGh6d3VmcWxKTDQrMzY0WEdsZVBDSWkwakpyZkR4K3R4dE5XalJYRUNnQ3lxeFdiRFliRG9lanplMjBSVVI2TzMzWEZKRmVaV0VHRElrejlpdDg4SWRkNXNZaklpSXRDNmFsNGRWeU5GT1ZBNmN0Rm13Mkc5SFIwYXI5SWlMU0RrckFpRWl2WWdIK2MycG92T1lNN000MUxSd1JFV21CcGZwRHZ6Y2pnMUs3SFovWkFmVXlQaUFmT0ZKZDk4WHRkaE1mSDQvTlp0TVNKQkdSTmxJQ1JrUjZuY3crY1B2UTBQaFgyOEFiTUM4ZUViTUVIUTZ6UTVBTzB0TmJBMXV0VnB4T0o5NUJnOGlKaktUSWFxV0swUE9XamxWbHNWQUZGQUFuZ05QVk5WL2NiamQ5K3ZUQjZYUnErWkdJU0R0b0xxZUk5RXFQVElEVlo2RE1DeGZLNE9WRDhFQW50MUlWQ1R0QlZkWG9LWHJESzJtejJZaUppY0Z1dDFOVVZFUk9hU2srbjQ5QUlFQlE3K1ZPWWFrdXVCdFZ2ZXdvTGk0T2w4dUZUY3ZCUkVUYVJkODlSYVJYaXJiRFl4T04yUzlnSkdEbXBjTUF0N2x4aVhTbFlHUWtGcS9YN0RDa0EvU1cxc0EybTQyb3FDZ2NEZ2Z4OGZGNFBCNjhYaTkrdjE5Sm1BNVc4MzZ5MiswNEhBN3NkanMybTAwelgwUkVyb0lTTUNMU2E5MDZCTjdMZ2lPWGpTVkl2OXdHdjdyUjdLaEV1azR3S1lsQVdSbFd2OS9zVU9RcTlMYld3RFhQMDJhejRYSzVDQWFEU3I1MEVvdkYwbWdURVpIMlV3SkdSSHExSjZiQ1kwc2hFSVE5dWNheXBCc0htUjJWU05ld3hzZmp5OHVENG1JVmhldW1Bb1JhQTBmMW90YkFTZ2FJaUVoMzFQTi9Rb3VJWE1IUU9MZ3pJelQrd3k0b1Y0c042VVdDYVduNFZNK2gyNnBBcllGRlJFUzZDeVZnUktUWCs4dzRpSzF1QmxOUUNYL2ZiMjQ4SWwxRjdYMjdMN1VHRmhFUjZYNlVnQkdSWGkvS0JsK2FIQnEvZlF5eWk4eUxSNlFyMWJUMzlRMGV6TVdvS0xYM0RXTnFEU3dpSXRLOWFjNnhpQWh3ODJCNDV6Z2N5RFBxd1R5N0ZaNmJaM1pVSWwyalp2bUtiZEFndGZmdEJ0UWFXRVJFcEh2U1Qyb1JrV3BQVFlPSFB6UTZJaDB0Z0RlUHdqMGp6STVLcEd1b3ZXLzNvTmJBSWlJaTNaY1NNQ0lpMVZLaTRkRUo4UHRkeHZqUGUrR2FBVEE0eHR5NFJMcUsydnQyRDJvTkxDSWkwajBwQVNNaVVzZGR3Mkg5T2RpZEM3NEEvR2dqUEQ4Zkl2VDVSbm9KZmFBWEVSRVI2UnlhcnlvaTBzQTNwNE1yd3RqUExvTC9QV0J1UENJaUlpSWkwdjFwQm95SVNBT0prZkRseWZETGJjYjRwWU13Y3lDTVNEQTNMaEVSQVFvTENlYmxRVVdGTVZ1clNqMjdPbHJRNFlCZ2tHQlVGTUhFUkN4eGNab2RKeUxTQVRRRFJrU2tDUXVHd05UK3huNFFZeW1TeDI5cVNDSWlrcFVGSjA5aUtTckM0dkVvK2RKSkxCNFBGcThYYTFFUmxwTW5DUncvanRmckpSQUltQjJhaUVpM3BnU01pRWd6bnBvT01RNWovMElaUExmYjNIaEVSSHExQXdlZ3NCRDh5b1ozSldzZ1FFUkpDUnc2UkVWRkJYNzkrNHVJdEpzU01DSWl6WWgzd245T0RZM2Z5NEp0T2ViRkl5TFNhMlZsUVdXbDJWSDBXaGJBN3ZNUlBIR0MwdEpTSldGRVJOcEpDUmdSa1N1WU9SQnVIQlFhLzJ3TGxIak1pMGRFcE5jcEtJQ1NFck9qNlBVc2dNdmpvU0luaDZxcUtpMUhFaEZwQnlWZ1JFUmE4SlVweG13WWdLSXFlSGFydWZHSWlQUXFlWGxhZGhRbWJFQlVXUm5GeGNXYUJTTWkwZzVLd0lpSXRDRFdBVTlPQzQwM25vZmxwOHlMUjBTa053bFdWSmdkZ3RUaENnWXBLU25CNS9NUkRBYk5Ea2RFcEZ0UkFrWkVwQldtRFRBNkk5WDQ3UTdJVnprQ0VaSE9wOWJIWVNVSWVMMWVQQjZQRWpBaUltMmtCSXlJU0N0OWVSSWt1b3o5Y2gvODF5Wno0eEVSNlEwc0hoWGVDaWRPd08vMzQvRjRWQWRHUktTTmxJQVJFV2tsbHcyZW5oRWE3N2tFYnh3MUx4NFJFVEdmeisrbm9MVFVsTmtnbFNZbFFZTEJvSllnaVlpMGd4SXdJaUp0TUtrdjNEVThOSDVoTDV4V2N3NFJrVzZudUx5Y1B5NWR5c0d6WjYvcWZrN241ZkhObDErbW9vMHpkWTZlUDgvZlY2OXVkeElqR0F6eW0vZmY1NFdWSy9HcElLNklTTGRnTXpzQUVaSHU1dlBqWWRzRk9GY0t2Z0Q4WkJQOGZpN1lsZElXRWVrMkxwZVdzdWZVS2E3THpMemlkZG01dWZ4ci9mcG16M3Q4UGdCKytlNjdXSzFOL3lCSWpJN21DL1BuMXp2bWRyblljdnc0WTFKVG1acVJVZS9jRzF1MmNQTFNwVWIza3hRVHc0T3pad05nc1ZpNGRlSkVubCsrbkJkV3JPRFJ1WE41YTlzMjFoMDZkTVhuNDNJNCtOa25QM25GYTFwRHMxOUVSTnBPQ1JnUmtUWnlSTUFQcm9jdkxBVnZBTElLNFkrNzRTdVR6WTVNUkVSYXE3U3FDb0M0eU1nclh0YzNOcGE3cDA1dDlueE9ZU0d2YmQ3TUhaTW40N1RibTd5bTV2aTJyS3g2UzRZR3hNZXovOHdaQW5XU0dVUDc5ZVBjNWN1VVZsWXlKalcxOXZqYVE0ZW9iRERMWmtKNk92ZlBtc1hpWGJzb0tDdGpVbm82L2VMaW1vMzE0Tm16N0Q5ejVvclBWMFJFT284U01DSWk3WkFlQzErZURML2Vib3pmT1E2VCs4SDFBODJOUzBSRVd1ZFNjVEVBOFc3M0ZhOXp1MXlNR1RRSWdNS3lNdndOYXE3VXpJRHBHeGRIcE1OUjc1ekRaaU9tVG9KbnhiNTkrT3JjM21xMWNxNmdnSE1GQmJYSGJyY1p2NTZuSlNWeDN3eWo4Tml4Q3hkWXZtOGZNK3ZNMW5sMTB5YUc5dTNMZFptWlRCMDJETHZOUm1KTURFUDc5V3YydVZSNFBFckFpSWlZU0FrWUVaRjJ1bjBvYkwwQUc4NFo0NTl2Z1l4Ym9QK1ZmNWNYRVpFd2NEWS9INEQ4a3BJV2t6QTFmcjE0TWVVZUQwNWI2RmZvbW9US0g1Y3RvMjdEN0xLcUtrYW1wUERvdkhtMXg1Nis2eTdXSGpwRWZra0pkMCtiVm50OHg0a1RMTiszajhjWExDREs2V1RkNGNQMUhuZlp2bjNFdTkxY1AzSms3YkhkSjA5aWo0amdtdXJraTRpSWhEOTl0eFlSdVFwUFRZZEhQb1NMNVZEaGcyYzJxQjZNaVBRTzQ1TmhUeTR3eHV4STJ1ZDBYaDRBKzg2Y1lWai8vcTIrM1YzWFhNTzFJMGJVanJOemMzbjIzWGY1MWwxMzFac0I4L2EyYmJXemJPcnFGeGZIeXhzMk1HcmdRRVlPSEVnZ0VPQ2Q3ZHNabkpSRWxOUFo2UHB6bHkrejk5UXBIcG85RzF0RVJGdWVvb2lJaEJrbFlFUkVya0tVemFnSDgrWGxSa0hlckVMNDB4NzQ4aVN6SXhNUjZWejkzVVlDcHRRTDBVMlhQZ2xiUmVYbG5NblBKOHJwWkdkMk5uZGRvY1pMUS85YXY1NlhOMjZzSGRjVW8zM3FwWmZxWGVjUEJKaVlsdGJvOXBrcEtjd1lQcHlzaXhjWk9YQWdxdzhlcEt5cWlvOWZkMTJUai9mZXpwMmtKU2N6ZmZqd0pzK0xpRWozb1FTTWlNaFZ5b2lIUjhZYmhYZ0IzajRHRS91cUhveUk5R3ozaklDbEorRWYrK0ZMM1N6cHZQZlVLUUErT1hNbWYxbTVrcXljbkZiTmdoazNlRERqQnc5bVJFcEs3YkVURnkveWkzZmU0UmVmK2xTOUdTemJzcklvTGkrdkhXL1B5dUovMTY2dGQzOUw5dXpCNi9kakFiNzE4c3NBaksydU53TVFDQVM0V0ZpSVB4Q2dzS3lNaE9qb2RqMWZFUkVKRDByQWlJaDBnSHRId0k2TFJrMFlVRDBZRWVuNU11TGgvakh3endOZ3NjQURZN3JQVEppMWh3NHhzRThmcmhrMmpBLzM3R0g1dm4wdEptQys4WC8vUjVYWHk5b0diWjVyWnNBODNXQUdUSTNyTWpPSmREZ1lPWEFnWDd2dHRoWmpjenVkdkxKcEUyQVU2WDF5NFVKKy9mNzcvT2I5OS9uMlBmZmdVTDBYRVpGdVM5L0JSVVE2eUxkbXdPYytoTHdLb3g3TWQ5ZkRjL05VRDBaRWVxNEh4MENwQjk0OENodk93c3hVSXpIVHJ3T1R6eE02N3E0QU9IcmhBbWZ5ODJ0YlM5OHdjaVF2YmRqQTJmeDhVaE1UbTczZDkrNjl0emJaVXRmcC9IeitmM3YzSFIvVmRlZDkvRHRWSTJsVWtFWUlFTDMzWmpERkJvTk5jZTg5ZHA1MXltN1dpV05uczBtZXhDbWJUVStjUEp0a1V6Zkp4bkdKV3h3WFRERUVUQWNCb2dvUVZSSkZFa2dDZFduYWZmNjRhb01LU0dpWWtmUjV2MTczaGU2NVpjNklVWm12emptLy8xNjVVcy9mZDEvSUdqQm5MMXpRZnkxZjNuaU4yK1dTMitYcWNIOWRUcWVlWHJKRTMzempEYTNldDA5M1RKL2U0WHNBQUtJREFRd0FkQkczUS9wTy9Yb3dBVU02V1NiOUpOTU1aZ0NncC9yc05IUEs1WXZaMHFxVDB0dStycnUzMVNKOU9MenI3aGNNQnZYbTFxMktqNG5SdkhIakpFbHpSby9Xc3F3cy9YWHpadjM3WFhmSllyR0VYRk5aVzZ1enpjcEVYNnFrb2tLU1ZGUldKbGV6QUthNHZ2MVlZYUZjRG9kR0R4aWdpcG9hUGYvYWEyM2U2NDVwMDdSMDZ0UVc3VWx4Y1pvMWNxUjJuVGhCQUFNQTNSZ0JEQUIwb1ZGOXBHZW1TLysxeTl4Zm15K05UcEVlSE4zK2RRRFFuVTNwSy8yc3IvbHhZWlZVVk5XRk56L1ZkYmRhbTUydFV5VWxldnlHR3hyWGEzSFk3YnB6K25TOXVubXoxdXpmcjhXVEo0ZGNjN3FrcEhGS1VHdDhmcjhrNmUzTXpKRHdwbm03M1diVDErKy9YNFpoeU92MzY4bjU4NVdlbEJSeW54ZlhyMWVnbFJFMkRkS1RrcFI1N0ZqSG5qQUFJS29Rd0FCQUY3dHpoSFNvUkZxVmErNy9ibzgwdW85WnNoVUFlcnArOFYyOC9sVVhCVEJIQ2dyMDl2YnRHcGlhMmpqNnBjRzhjZU8wN2RneHZaMlpxZjU5K29Rc2hEczJJMFBmZXZCQlZkZlZ0WHJmdlBQbjlmTVZLL1RNcmJlR1RFRTZVMXFxbnk1YnBpL2ZmWGVMOHRJRFUxSTBKQzMwaDBLTW8vMEZkQW91WGxSaVhOd1ZQVmNBUUhRaWdBR0FNUGpDRExNazliR0xraUhwVzV1bDN5MlIrdks3TXdCY2N5ZlBuZE52VjY5V3ZNdWx6eXhhMUdLYWtjVmkwU2NYTHRUMy8vNTMvWGIxYW4xeTRVSk5HellzNUp3dnZ2UlN1NC94OWRkZjcvSisvM1RaTXJsZExubjlmbVdmT3FYYnAzV3pjbE1BZ0JBRU1BQVFCbmFyOUwxNTByOThLRjJza3lxODB2TWJXWlFYQUs2MVBibTUrdVBhdGJKWUxIcjJ0dHZrU1V4czlielVoQVQ5NjVJbCtzV0tGZnJkbWpWYU5HbVM3cDR4bzdIcTBHOCs5YWxXcjJzb1EvMnpqMzg4WkFSTWNYbTVYdHV5UlRacnkyLzZ1ZWZQdHhoUlUrdjF0aml2YjJLaXpwU1d5bW0zNjk2Wk03WGtrdWxSSGVYMSsyVzMyYTdxSGdDQXppT0FBWUF3U1kyVi92Tkc2Ym0xVXBCRmVRSGdtdkw1L1hwMTgyWnRQWEpFaWJHeCt2UXR0N1NZOW5PcGtmMzY2ZG5iYnROdlZxL1dtdjM3bFhYeXBMNzV3QU1oaSt0S1V2YXBVeXF2cVZHTTNhNDllWG15MjJ5S3VhUTh0Q2N4VVorNzlkWldIK2V0YmR0YWpNTHhCUUl0em50eS92d3JlYXB0T2xGVXBMemlZam50ZG5sOVBtMDhmRmo5a3BPdjZwNEFnTTRqZ0FHQU1CcWZLdjNyVk9sWHU4Mzl0Zm5tUXIwUGpZbHN2d0NncDdQYmJLcnhlalV1STBPZldMaFFDYkd4VjNUZGlINzk5UHg5OSttVlRadDAzZkRoTGNJWFNUcGVWS1RsdTgxdjdDNkhRL2ZPbkNsckt5TmRMbVd4V0pRUUc2dG5iN3V0UmNucm55OWZMdGRsMW9IcHFBdFZWWHA5eTViR3grNlhuS3lIWi9OWEFBQ0lGSXRodExQY09nQ2dTM3gvbXhtK05QakJmR2xtdjhqMUJ3QzZqVjI3T24ycHIzN0t6YVdqVGJwS01CaThvdUFsMGhwKzNlK3F6OE0raDBNZWowZHBhV2x5ZEhGb0JBQTlXZlQveEFDQUh1QkwxMHZEbWxVYy9mWm02VVJaNVBvREFMMkJ3MjRQVy9naXFWdUVMNUladklUejh3QUF1RExkNDZjR0FIUnpEcXYwM1hsU1l2MUk5dHFBOU5VTlVtbHRaUHNGQUFBQTROb2dnQUdBYXlROXpweDY1S3d2UUZGU0kzMWx2VlRyajJ5L0FBQUFBSVFmQVF3QVhFTmpVcVJ2enBFYUJvS2ZMSk8rdWRtc2tnUUFhTWxvWlJGY1JFNUQ4UmQrUkQ4QUFDQUFTVVJCVkd5bU5BRkF4eEhBQU1BMU5udUE5Sm1wVGZ0WlJkSlBkMFN1UHdBUTFhZ1hFVlg0M3dDQXppT0FBWUFJZUdDMGROZUlwdjFWdWRKcmh5UFhId0NJVnNZVmxvL0d0VkZ0R0xKWUxMS0ZzYm9VQVBSVUJEQUFFQ0hQVEpkbTkyL2EvOE0rYWNQcHlQVUhBS0tSNGZFb2FMTkZ1aHVRNUpOVWJMSElhclhLNFhBUXdBQkFCeEhBQUVDRVdDM1NOK1pLby9zMHRmMWdtM1N3SkhKOUFvQm9ZMDFPVmlBK25xa3ZFV1pJS3BOVVpiWEticmZMNlhSMm16TGNBQkF0K0s0SkFCRVVZek1ySTZYSG1mdStvUFMxRFZKaFZXVDdCUURSeEJneVJENjdQZExkNk5XcUplVmJMTExiN1hLNzNYSTRISkh1RWdCME93UXdBQkJoU1RIU2p4WkljZlh2TFNwOTBwYytNc3RVQTBCdlo2bC8wKzhiT1ZLVkRvZjhrZTVRTCtPWFZDSXBwMzdkbC9qNGVDVW5KOHR1dHpNRkNRQTZ5R0lZTEMwUEFORmc3M25weXg5SmdmcnZ5Z1BkMGk4V1NZbFVZQVVBK2YxK1ZWUlVxS3FnUUFsMWRYSUZnNUtrbUFqM3F5ZXFzMWdrdzFDMXBQTnFtbllVR3hzcmo4Y2p0OXN0T3lPU0FLRERDR0FBSUlwc09DMTlaMHRUbWMvaFNkTFBicGJjalBRR0FQbjlmdFhXMXFxc3JFeVZsWlh5Ky8wS0JvUGkxOW53c05RdnVOc3c3U2dwS1VrdWw0dndCUUE2aVFBR0FLTE1xbHpwSjVsTisyTlNwSjh1bEZ3VUFRRUFCWU5CK2YxKytYdytlYjFlK1h3K0JRSUJRcGd1MWxCcTJ1Rnd5T2wweXVGd3lHNjNzL0F1QUZ3RkFoZ0FpRUx2SDVkK3ZxdHBmMHFhOU1PYkpBZS85d0tBRE1Ob3NhSHJXU3lXRmhzQW9QTUlZQUFnU3IxeVVQcmZBMDM3cy90TDM3NVJzdkg3THdBQUFORHQ4TGRVQUloU0h4c3ZQVEsyYVg5YmdmVGRyVktRMkJ3QUFBRG9kZ2hnQUNDS2ZYcXlkT2VJcHYyTnA2VVhkalF0MGdzQUFBQ2dleUNBQVlBbzkreDEwc0xCVGZzZjVvYXVEd01BQUFBZytoSEFBRUNVczBqNjZpeHpEWmdHeTQ1THY4eUtXSmNBQUFBQWRCQ0w4QUpBTitFTFNsL2ZLTzBxYW1xN2ZiajBoUmxtU0FNQUFBQWdlaEhBQUVBMzRndEt6MitVc3BxRk1Bc0dTVitiTFZsSllRQUFBSUNvUlFBREFOMk1QeWg5YTdPMHZhQ3A3WVlNNlJ0ekpEc1RTd0VBQUlDb1JBQURBTjFRd0pCK3NFMzY2RlJUMi9SMDZYdnpKQWNoREFBQUFCQjFDR0FBb0pzeUpQMTR1N1E2cjZsdFNwcjAvZmxTakMxaTNRSUFBQURRQ2dJWUFPakdERW4vYjZlMC9FUlQyL2hVNlFmenBYaEh4TG9GQUFBQTRCSUVNQURRQS93eVMzcjNXTlAraUdUcGhRVlNnak55ZlFJQUFBRFFoQUFHQUhxSUZ3OUlMeDFzMmgrU0tQMXNvWlFVRTdrK0FRQUFBREFSd0FCQUQvSkdqdlQ3dlUzNy9lT2xIeTh3L3dVQUFBQVFPUVF3QU5ERHZITlUrdS9kVGZ0dWg3a216TGpVeVBVSkFBQUE2TzBJWUFDZ0IvcEhudlRqVExOY3RTVFpyZEx6czZWNUF5UGJMd0FBQUtDM0lvQUJnQjVxNzNucG01dWtLbDlUMjFNVHBZK05qMXlmQUFBQWdONktBQVlBZXJCVEZkSlgxa3ZucXB2YUZnK1J2ampUSEJVREFBQUE0Tm9nZ0FHQUh1NWluZlMxRGRLUkMwMXRFejNTOStaSjhZN0k5UXNBQUFEb1RRaGdBS0FYOEFhazcyNlZ0cHh0YWh2b05pc2s5WTJMWEw4QUFBQ0Ezb0lBQmdCNkNVUFM3L1pLYitVMHRTVTZwVy9mSUUxS2kxaTNBQUFBZ0Y2QkFBWUFlcG4zamttL3pESURHVW15V3FSUFRaWWVIaFBSYmdFQUFBQTlHZ0VNQVBSQ21RWFN0N2RJZFlHbXRoc3pwUDg3UzNMWkk5Y3ZBQUFBb0tjaWdBR0FYaXF2WEhwK28xUlkxZFEyTUVINnpvM1NvSVRJOVFzQUFBRG9pUWhnQUtBWHEvWkwzOWtpN1Noc2FuUFpwSy9Na3VZTmpGeS9BQUFBZ0o2R0FBWUFvRmNQU1g4K0lBV2IvVVI0Wkt6MHlVbm1HakVBQUFBQXJnNEJEQUJBa3JUM3ZQUWZtNlVLYjFQYkpJLzA3UnZOYWtrQUFBQUFPbzhBQmdEUXFMaEcrdnBHNmRqRnByWStMdW1yczZUcDZaSHJGd0FBQU5EZEVjQUFBRUw0Z3RLdmRrdkxqb2UyM3o5YSt2Umt5V0dOVEw4QUFBQ0E3b3dBQmdEUXFuL2tTeTlrbW9GTWc4RUowcmR1a0lZa1JxNWZBQUFBUUhkRUFBTUFhRk5ldWZUZHJkTEpzcVkyaDFYNjVHVHBnZEVTNi9NQ0FBQUFWNFlBQmdEUUxuOVErdDhEMGh1SHBlWS9NQ2FsU2QrWUk2VzRJdFkxQUFBQW9Oc2dnQUVBWEpIc1l1ay90MG9sTlUxdDhRN3AzMmRLOHdaR3JsOEFBQUJBZDBBQUF3QzRZbFUrNlJkWjBqL3lRdHVYREpXZW1TN0YyaVBUTHdBQUFDRGFFY0FBQURwczQybnBoUjFtSU5QQUV5czlOME9hM1Q5eS9RSUFBQUNpRlFFTUFLQlRTbXVsNzJ5VjlwOFBiYjhoUS9yY2RDa3ROakw5QWdBQUFLSVJBUXdBb05NTVNXOGZrZjZ3TDdSY3Rjc3VmV0tpZE84b3lVcXBKQUFBQUlBQUJnQnc5YzVXU2ovWjBYSTB6SWhrNmQ5bVNHTlNJdE12QUFBQUlGb1F3QUFBdXN3LzhxVGY3SkV1MWpXMVdTVGRNMHI2eENRcGprVjZBUUFBMEVzUndBQUF1bFNWVC9xZmZkS3k0Nkh0cVM1emJSaEtWZ01BQUtBM0lvQUJBSVRGNFZMcEo1bFNYbmxvKytRMDZlbHAwc2preVBRTEFBQUFpQVFDR0FCQTJBUU5jNUhlUDJkTHRmN1FZN2NNbGo0NVdlb2JGNW0rb1NXanVsU3FQQzk1SzJXeFdHWDRheVBkSlRSbmo1RmhHSklqWGtaOG1peHhmV1N4V0dTeHNOSTFBQURkQVFFTUFDRHNTbXFrWDJSSm04K0V0anVzWnFXa0o4Wkw4WTdJOUEwbTQzeU9WRk11R2Y3TG40eUlDOHFtb05NdEkzV2s3SGE3ckZacnBMc0VBQUF1Z3dBR0FIRE43RDB2L1hxM2RQeGlhTHZiWVlZdzk0d3lReGxjVzhiWnZaS3ZPdExkUUFjWmt2eHl5T2NaSjVmTEpadk5GdWt1QVFDQWRoREFBQUN1S1VQU3VuenBUL3Vsd3FyUVkrbHg1clNraFlQTjZra0lQK05jam95YVVqN2YzWlFocWNxSVViRFBDTG5kYmtJWUFBQ2lHQUVNQUNBaS9FSHB2V1BTeXdlbGNtL29zYUdKMHVQanBRV0RKQ3ZKUU5nWVZTVlN5WEhKQ0VTNks3Z0tma01xTnBLVWxENVVMcGVMNlVnQUFFUXBBaGdBUUVSVis2WFhEa2x2SFpHOGwrUUEvZU9seDhaSlM0WktkdDVUZGptajZKQlVlL0h5SnlMcWxmdHNxbkVQVm1wcXFod09GbFFDQUNBYUVjQUFBS0pDU1kzMDV3UFNxbHl6ZWxKenFiSFNJMk9rTzBaSU1jeXc2RExHNlYxU3dIdjVFeEgxdkFFcFArRFJ3SUVENVhLNXFJd0VBRUFVSW9BQkFFU1ZNNVhtaUpqVmVlWTBwZVlTbmRLRFk2UjdSbEkxcVNzWXA3T2tRRjJrdTRFdTRBMVlkTHcyVVJrWkdVcElTT2pSMDVBb2wzNE5VUEljQU1LQ0FBWUFFSlZLYXFYWEQwc2ZISmZxTHBtYUZHYzNLeVk5TUZwS2pvbE0vM29DSTI5cnBMdUFMblNnM0sxKy9mcXBUNTgrc3R2dGtlNU9XRkF1L2RvTHlxWmdqRnRHQ2lYUEFlQnFFY0FBQUtKYXVWZjYyeEhwbmFOU2xTLzBtTU5xTHRSNzEwaHBmR3BrK3RlZEVjRDBMUHZMNHBXV2xpYVB4OU1qMTRHaFhIcmtVUEljQUxvR0FRd0FvRnVvOWt2dkg1UGV6SkV1dGpKclpuaVNkUGRJYWRFUXlkVXovL2pmNVFoZ2VwYWVITUFZNTNPazZ0SklkNk5YTXd5cFdpNEYrZ3luNURrQWRCSUJEQUNnVy9FR3BKVW56ZWxKUmEzOE1Ueldib1l3ZDQrVWhpVmQrLzUxSndRd1Bjditzbmg1UEI2bHBhWDFxQURHcUM2VmlvOVJMajBLK0lOU3NaS1ZsRDZFa3VjQTBBa0VNQUNBYmlsb1NGdlBTc3VPU3pzS1d6OW5mS281UFduQklITzZFa0lSd1BRc1BUYUFvVng2VktIa09RQjBIZ0VNQUtEYks2bzJnNWdWSjFxZm5oVHZrRzdNa0JZT2xxYW5TMVlLZVVnaWdPbHBlbXdBUTduMHFFTEpjd0RvUEFJWUFFQ1A0UTlLbTg5STd4Mlg5cDVyL1p4RXB6Ui9rQm5HVFBMMDdqQ0dBS1puNmJrQkRPWFNvMGx2S25rT0FGMk5aUW9CQUQyRzNTcmROTWpjVGxkS3k0NUpxM0tsaW1aL1BDLzNtcU5sbGgyWFVsM1NUWU9saFlPa2NWUlJBcUlUNFV0VWNkb01CUUlCZWIxZUJZTkJBaGdBNkFCR3dBQUFlalJmMEZ3alpsMit0UFdNVk52R09wN3BjZEtDd2ViSW1KSEoxN2FQa2NJSW1KNmx4NDZBNllXdjAyZ1BObnB5eFMwQUNDZEd3QUFBZWpTSFZabzd3TnpxQXRLMnMyWVlzNzNBREdjYUZGV2JsWlZlUHl6MWpaTm05RE8zNmVtU20vY1hRSThTREFiMXU3Yy9VbXBTdkI1ZVBPdXE3blhpekRtOXZIeXJQdi9vSWlVbnhGL1JOV3N5czFWdy9xS2V1SDF1aXpWVURwMDhxeisvdjBuUFBMSklBOU5UMnIzUHNWTkZlbU4xcHA1OWJJbmlZMk1rU1hWZW4zeit0aXRHV1N5V3huTUJBTmNXQVF3QW9OZUlzVFZOVWFyMlMxdk9tR0hNemtJcDBHdzg2TGxxYWZrSmM3TklHcDFTSDhpa1MrTTlrcTBYcnh2VFVVZnpDM1cydUV3M1RSL1RvZXVLU3NxMGRzY2gzWEw5ZVBWTlNXejMzRjJIY25Va3IxQ1AzVHE3MC8wOGtsZW92VWZ6ZGZmOGFZcHhkanh4cTZpcWtTUWx4TWUyZXJ5MHJGTHVPSmVjRG43MWlnWldxMVY5RXVMMDBhNGN6WjA4NnJKQlJ5QVExT2x6cFcwY00zU2hva3B2ck03VTBqbVRXajBueVIybjVJUzR4bnY5SS9PZ3hnM3RMNHZGb29xcUdsVlUxemFlYTdkWlZWMWJwNWRYYk5ISDc3aWh4WDJhaHljNWVZV3E5ZnBDMmw1ZHVVMDdENTJVM1dacjBZOWdNQ2haTFBybGw1NW85L2xlQ1FiUkEwREg4VnNBQUtCWGlyTkxpNGFZVzRWWDJsUWZ4dXc1WjVhNGJtQkl5aWsxdDFjT1NpNjdOTFd2R2NiTTZDY05USWpZVTRoNmhtSG83WFc3bEZkUW91RVphUnAwbVRlNXplMDhsS3NOdTNPMGRNN0V5NTZiZS9hOHR1dy9kdGtBWnRlaFhGWFhlalZ2MnVnV3gwNmRLOVhhSFlkMDI5ekpyUVl3cTdidTE2RDBGSTBmbnRIcXZUL2Nka0JyTWcvcW4rOWZvR2xqaG9RY08xMVVxcCsrc2xMamh3M1FwKzliY05ubmcydmpqaHVuYU8vUlV6cHovc0psQTVqeXFocjk4TThmeUdHM3RWbjFKL3ZFV1dXZk9OdWkzZWNQYU1uc0NicDN3WFdTcEt5Y1BKVlYxdWkyR3laTGt0YnRQS1NWV3cvSVlXOEtUS3hXcXdxS3kvU2pGNWVIM09laFJUTzE0THF4cXFveDE4VTVlT0tNeGc3dHI4cjZBTWR1TTZjdDNUQmxsQjYvZFU2THZoekpMOVF2WDEvVDduTUZBSVFQQVF3QW9OZExjRXEzRFRPM1NwK1VWV1NPaXRsVmFFNU5hcTdXYjA1ajJsYi9QaXM1UmhxYktvMUprY2FtU09OVHpiTFhNS2M2UEx6b2V2MzRMOHUxZXRzQmZlS2UrVmQ4YmRiaFhBM1BTRk5La3J2TCtyUHIwRW1WbEZXMUdzQmN6dXJ0MlpvemFVU2JBY3llSS9seTJHMGFON1IvaTJNRDBwTFZQelZaV1lmejlPRzJBMW95Ky9LaEVxNWVRZkZGL2ZEUEg3UjdqbUVZZW5YbE5yMjZjbHVyeHllT3lBZ0p6VDcvNkdLTkhKVGV1SitUVjZEekZ5bzBhK0p3T2V5dC8xcjl2VCs5SC9KNHE3Y2QwT3lKdzVYV3AybGsxOVRSZy9UUDl5OXN0Njh2dkxSQ2tsUlQ1OVdYZnY1NlkvdUpNK2UxY2ZjUlNkSjE0NGJLWnJYSzV3K292SDVVVm5NTndRMEFJRElJWUFBQWFNYnRrT1lQTkRkSk9sTnBCakU3QzgzUk1kWCswUE12MW9VR01wTFVQOTRNWmNiV2h6S2ora2pPbHJNQmVvU2Z2cnhDK1lXdFQ4MW9icytSZkQzN3dpdHRIaC9hMzZNdmZHeXBKSFA2MGRuekZ5VkpULy93THkzT2ZmQ1dHYnA1NXZoTzlyanI1UmVXcVBoaXBXYU9IeVpYakxQRmNhdlZxcWZ1dmxIZis5TXliZDEzVEF0bmpHM3p6VHE2VHJJN1RrL2MzalFLWk5uR3ZVcHl4N1lad0ZWVzErbU4xWm1hUDIyMFJnNU9iN3lISk1VNDdicHIvalFsdVdQbDg1dmZCRXJMcXZUN3R6L1N4QkVabWpWeGVHUDdwZVpQR3lOUHNoa2tiajl3UW9VbFpYcjZvVnVVZFRoUFcvWWVWWDlQa29KQlEzVmVYN3ZQcDJIS1QyeU1VOTk5K2dIdHpqRUR2WGxUUjh1VG5LRFJRL3JKYWJmcHJYL3NWR2IyQ1dVZHptdHhqNFlwU0FDQXlPQ25Qd0FBN2Nod1N4a2pwYnRIbWxPVERwVklPNHZNVU9ad2FlaDBwUVlGVmVhMkx0L2N0MXJNS2tzREU4eHRVSUkwS05IOE9LMzFKVU82RGE4dklJdkZvaG5qaG5iNkhwblpKK1J0OXViMXcyMEhGT04wNko2YnBpa250MEI3ajU3U1E0dG1Oazc5R0RVb1hTOHUyOVQ0QnRNZkNDZ1lORm9FUE4vNDFOM3lKSWZPRVR0VlZOcHFFQlFJbWlzeVAvL3J2N1h4UEZ0L2N5MUpHM2ZuU0pMbVRSdWo3UWVPSzcrd3BOWHpCbmlTbGRFM1dlOThsTlhpMkxReFEwSkdWdURxeGJxY21qbCtlT04rN3BsaVpaODhFOUxXWE1QcmFlSE04ZXFYbWhSeTdMMzF1N1UrSzBmdmI5amQ0cnJNN0pQS3pENTUyZjc4MXhjZjAzc2JkbXZ4ckFsS2NzZHF4Wlo5U2s5SmxNTnUwOTZqcC9UY1QxKzk3RDFtakI4bWk4V2kxQ1MzanVVWDZicXhRNVZmV0NKWGpGT3A5YVBGcmhzM1ZOZFBHSzRKSTFxTzFpb3RxOVN1Vm9JWkFNQzFRUUFEQU1BVnNscWtDUjV6K3o4VHpKTFdPYVhTNFpMNmYwdk5CWHd2RlRTYVFwa2RoYUhISEZacGFKSTB3RzBHTXdNVHpJL1Q0cnBQT0JNZjY5UVR0ODhOYVR0WFdpNVBzanVrbEs3ZkgxQkZkYTM2SklaV2lzaytjYWJ4NCtLTEZkcDI0TGptVFIydGhUUEd5UjhJYXUvUlUxcHczZGlRZTAwZU5haHhDa2YyOGRQS0t5eHBYQUMxNFB3RjdUeVVxK0FsNmRpTThjTTBNRDIxVTg5eDVaWjlyYmJYMW5tMTQyQ3VCcVFsYTlUZ2RMMjgvTGgySEd6N3pmaVo4eGRhYmUrWG1rd0FFMmJqaGcvUTJwMkhWSHl4b2tVd0owazV1UVZLY3NlMkNGOGs2YTc1MDdTNGZ1cVkxK2ZYbjk3YnFNUjRseDVkTWl2a2RXa1lobDcvY0xzS1M4cjAyWWNYaGF6cmNyR2lSaGZLcTdSeTYzNnQyTEpmVnF0Ri8zemZUZHE2NzVnbWp4cWtKeS81R3JyVXVwMkhHdnRXVytkVDlva3pldTd4cFNHdnpYYy95dExhblljdSs3bFl0WFcvWG5qdTBjdWVCd0RvV2dRd0FBQjBrc3NtVFVrenR3YmxYbk9Vek9GbXdVeTV0KzE3K0lMUzBRdm1kaW1yUlVwMTFZY3g5WUdNSjg0c2srMkpOZjlOY1publJaTU51M1AwNXVwTVRSc3pKR1RkbDljKzNLN003Qk82L2NZcFdqUnp2T3oybHZPeTFtelBsaVRkY24zN1U0eW1qUm1pYWZXRmxTcXFhblRtL0FYZFhyK29hZGJoUE8wOGxOdmltdWxqT3o5S1o5U2dkQ1c1V3laaUgyWGxxTTdyMDdBQjVvdmdpZHZudGdpakVCM0dEeHVnUG9seFdyL3JzQjY0WldiSU1hL1ByOHlESjlxczFoVWZHOU5ZYVNqcmNLNXNWb3R5enhicjFaWGJOR0pnWHczTFNGTnNqRVBMTnU1UmFYbVZQdmZ3SXFXM0V1Ujg3Uk4zS3Q0Vm81Ky90bHFUUnc1VVdwOUVHWWE1ZUs0L0VGQ2d0U0YxOWVaT0dTVm4vZGRNVms2dUV0MnhHcDZSRm5MTzR0a1Q1QThFZE96ME9YM3EzcHRhM0dQYi91UEtPcHlycHgrOHBmMVBGZ0FnTEFoZ0FBRG9Rb2xPYVZaL2MydFFYQ1BsbGtsNTVhSC9YcnFlektXQ2huUyt4dHpVK3F3V1NXWjViWmZkRElSYzlxWXR0bjQvdG43ZjNXeDVFb3VrSjd0Z2Zkc3ZQWGxiNDhmVnRYVjZlZmxXN2M3SlU1L0VlQzJZTVRiazNDV3pKK3I4aFFxOSsxR1d0dTgvcnNkdm5hTlJnOVAxbmMvYzMzak9mUXV2MC9qaEdTRUxsRjZPWVJpeVdxeVhQVy9GbG4yNm1zcTVEcnROaTJkTmFOeXY4L29hQTZQbXlpcXJ0WEgzRVUwWlBiamR5azkvZW5lRDNIRXUzVDEvYXF0cng2QnJXYTFXM1RSOXJGWnUzYS9Gc3lZcXNWbWd0bW5QRWRWNS9icHg2dVVYYUo0K2RxaW1qeDJxaXhYVldyL3JzUDZ4NDZCcU56V3QzM0w5aE9IS0t5eVIwMkZ2TWRwclVIcXFOdTg5cXFxYXVzWXFTUDVBUURFT3UzNzE1bHFkTG1wL1BhVXBvd2ZwTXcvY3JCM1pKelVpbzYveUMwdFVVK2ZUeFlvcTVSVVVLOGtkcTFoWGpLd1dpMkphS1hsdXQxbGx0OW1VbXR4MWkxc0RBSzRjQVF3QUFHSG1pVFczR2YxQzIwdHFwTno2TUtZaG1Na3JsNnJhWDR1emhicUF1WlYxNEJxclJYcnkrbzQ5VG1zYVJySHN6c25UbTJzeWRhRzhXdFBHRE5ISGJwdlRPR0tnUWQrVVJEMzMrQkp0M0gxRWI2L2JxWis5c2xJM1RoMmxCMjZlS1ZlTVdUb3F0NkJZL2tDd2NUMk9zL1ZUZG5ibjVJZVUvNTA4Y21Eall3ZUNRVm12WUJqUSt4djJ5R0tSN0xhT3I0anNEd1RrZE5oREFwalYyN05iclNwVFhldlZCNXYycXJLNlZvOHViYjAwZG5WdG5YWWV5bFdTTzFZUExaclo2amtkOVcrSEozZkpmYUtKMVNLdDZvTFhhWU9iWjQ3WHh0MUg5TWFhek1ZUkltV1YxWHAvNDU3R3hXeGJFd3dHOWRHdXd5b3BxMVJSU2JrS1M4cFVVbGFwaEhpWEpvMFlxSXkrZlhUOWhPRTZWVlNxUFRuNWVtTjFwcXBxNnBTYTVOYXRjeWMxQmp0Vk5YVjZkMzJXN2wwd1hYRXU4K3VqMXV0VHJNc000TDc0eEsycTgvbjEzdnJkK3VwVGQycmR6a002WGorYVpmbm1mY292TEpZa1ZWVFg2c1NaODlwNzlKUjgvb0J5QzRxMWFjOVJMWms5VVJhTFJTZlBGdXNidjMyN3hmTUlCSUxxNzBudXVrOG9BS0JEQ0dBQUFJaVExRmh6dSs2U3BUK3FmR1oxcFF1MTVyOFhhODJQTDlSLzNQeFlSVHZUbTY2RjAwV2xlblBORGgzSkw1UXJ4cUVuNzVpcnVaTkh0WG0reFdMUi9PbGpOR0Y0aGw3OFlKTTI3VG1xN0JObjllVHRjelZ1MkFDOTgxR1djczhXdDdqdUQrK3NEOW4veWJPUHlGMGZ3SGg5ZnRtc2x4OEJJMG1MWjAzUXZRdXVrOThma00xbURRbDFMbFZXV2EyaytpbzRyNjNhcHUzWkp4cVBuU3N0MTZwdEI1U2VtcWl5eXRCeXYvMDl5UnFVbnFLZGgzTDEwS0xyWmJPMTdOdWhrd1V5REVNenhnMXR0dzhkc2NSVHBMaTRPTVhGeGNuV2laQXBHblgxN0RxSDNhWkhsbHl2WDcrNVZzTXorbXIrdE5INjQ3c2I1TERiZE0rQ2FXMWVaN1ZhZGFxb1ZIVmV2d2FscDJqV3BPRWEwcytqdmlubVNLMHYvK0oxSlNmRWFkYkVFWm84YXBDQ3dhQ081QmRxVDA1K1NPRHh5b3F0cXEzejZmeUZDcjMwd1diRnVad3FyNnB0ZDZSVWE3Nyt5YnNiUC83VkcyczBla2oveG5CdytlWjlHam1vci83dFk3ZTJ1RzdkemtQYXR2OTRoeDRMQU5CMUNHQUFBSWd5OFE1enk3akNXUUxWZnFtMllRczBmVnh6eVg1bHM1RTFYZkhHZHZ1QjQzcHgyV1laaHFFcG93YnAwYVd6bEp3UWYva0xKYVVtdS9XRng1ZHExYllEZW4vRGJ2M2l0ZFY2NXBGRit2d2ppeHNyRWtuUytxd2NMZHU0Uno5NjV1SEdVUzQrZjBDN0R1YzJCaGNGeFdYeUJ3TGFVRitONkZSOUZhSWRCMDlxNUtDK0dqT2t2eTcxMTFYYlZIeXhVay9kZldPTFBnZURRYjI2Y3B0MkhjN1ZsejkrZTZzakJsWnZQeUMvUDZDSEYxMnZQNzIzc2NYeDY4WU4xVHNmWmVuZ3lUT2FOSEpRaStNSDZ4Y2V2cHAxYVM1MXE2ZElIbzlIYVdrdU9SdzlJNENSSktPTGkvWk1HamxJdDg2WnBEZlhaQ296KzdqT25MK281eDViMGpnaXBUWG5Tc3QxdzVUUVlMRzhxa2JsVldiNEZnZ0VkYTYwWE1kT0ZUVWV0OXRzbWpGK21BekQwTEZUUlJyUzM2TTZuMC85VXBOVVdGS21KSGVzTXZxbWFQL3gwNW81ZnBqMkhqMmxpdXBhZVgxK0JZSkJYU2l2VWsyZFR6NS9RQmZLcTFSYjEzN2FXbEZWbzZwYTg1ejh3aEw5Nk1VUFdqbW50c1hJTkFEQXRVTUFBd0JBTnhkbk43ZU91dG8zdGpQR0RkT1J2RUpOSHpkVXl6ZnQxYmQrOTA2SDd6RzB2MGRmZk9KVzdjZytxWEhEQnNoaXNlaElYcUZpbkhZTjZlK1JzMzRkQzNkY2pJSkJRd2RPbkpFbnlhM1hWbTF2Y2ErL3J0d1dzcjlzNHg3Tm5qU2kxUUJtN0xBQmVtWEZWbjMzaisvcjQzZmNvTW1qekpERTUvZnJqKzlzME42anA3UjQxb1EycDJ0TUhERlEva0JRNDRlM0xQVXJtUldYM3Zrb1N6c1BubXdSd0JpR29RUEh6eWdsS1Y3RExsbEVGZGZHekFuRHRIYm5JZVVWbEdqczBQNGEyTGRQdStldjNYRlFXOXNZT2RKUW9uejU1bjM2Y0h1MnJHMk1hUHJhVTNmcW1VY1doN1JWMTlicEx4OXMxc0Q2RVRELys5NUdHWWFoUU5EUWYveitIUVdDUVJtR29mLzRmWUVDd2FBbWpzalFoZklxcmQ5MVdHVlZOYnBZVWEzY2dtSmxuemlydDlmdTFKZ2gvVFI2U0grbEpTZm9nWnRudE9qRG5weDhIVzBXRWdFQXJpMENHQUFBMENrMm0xVlAzbkdESkNtdm9GZ1pyYnlKTFN3cDA5SDhJbzBkMmw5cGZWcXVyNUdhNU5id2pMNGFudEczc2UxdmEzZXFYMnFTbnJwN1hzaTV0VjZmZnZlM2RmckVQZlAwcTY4OEtja2NEZlB2UDM5ZGZuOUFuM2xnb1NhTkhCaHlUVnZUZTJhT0g2YkI2U242L2Q4LzBtL2VXcXNGMTQzVmJYTW42dy92cnRmUi9DTGR1MkI2WTFucjFrd2FPVkNqQi9kcjgzaHFrbHVEMGxPMDc5aHArZjJCa0lwUGVRVWxLcStxQ1ZsUEJ0ZEdlV1dOVm04L29IVzdEaXNoenFXWjQ0ZHB5NzVqK3ZiL3ZLdWxjeVpwN3VRUmN0aGIvbnI4Nk5MWkxkYnpPWnBmcEZWYjk2dXNzbHJuTGxTb3Z5ZEpGeXVxdFdTMmVaOUxGMWIyK1FNNmZ2cWN6cFdXcS9oaWhRcEx5blRtM0FXNTQyTFV0LzVyNC9PUExyN3NHakErZjBBbnp4YkxrK3pXcU1IcEtxK3EwYmloQTdSNDlnUWx4c2RxeFpiOWluVTVOV3hBbXVwOFB0VjUvYXFwODZyVzYxTWdHRlJWVFowMjdUbWlxYU1IeXgzbkN0OG5Hd0RRQWdFTUFBQzRhcmZmTUtYVjlrMTdqdWhvZnBIbVRobXBtZU9IZDlualdldlhmTWtyUEdjR0hEYXJNck5QYU1yb3dWZDhqL1RVSlAzZmY3cFRyMys0WFIvdE9xeU5lNDRvR0RUMHhPMXpXMHczYWUzeEd4Wk9iY3ZrVVlQMHdhYTlPbmp5Yk9NSUcwbmFmK3lVSkhPYUVxNk4zTFBGMnJUbmlES3pUeWdRRE9xbTZXTjExN3lwaW5VNU5XdmljTDI1Wm9kZVc3Vk43NjNQMG94eFEzWDl4QkVhbnBFV0V1QVpocUhUNXk1bzc1Rjg3VGg0VWphclZVdG1UOVNzaWNQMWxWKytvWVV6eHFtL0oxbnZiOWl0ZDlkbmFlcm93Wm80Y3FER0R1bW5oUGhZWGF5bzBnc3ZyVkNjeTZtTXZuMDB3Sk9zNmpxdlprMFkzdmg2dmhKOVV4TDFoWTh0YmR3L2VlYThraExpRk9lSzBmTy9ma3RWTlY1NWZYNTk3c2N2U1RKRHlCaW5YYkV4VHZrREFkVjUvZHArNExnbXR6STFEZ0FRWGdRd0FBQ2cyOXA3SkY4eFRvZVd6SjZvNVp2M3F1UmlaWWRLN0Ryc05sMDNicWgySHNwVm5kY25leXNMNW5iV2xORm1BTE1uSnk4a2dNazZuQ2RQY29LRzlQZDAyV09ocGNycVdxM2JlVWk3RHVXcXFMUmNEcnROY3lhTjFPTFpFMEtxSFkwYTNFOWZmZXBPN2M3SjA1cnRCN1ZoOXhGdDJIMUU3amlYYnBzN1NUZlBISysvcjl1bHpYdVBxczdyMDVUUmcvWG9rbGthTzdSL2l4RldnL3VsNnJNUEw5TFo4eGUwZGQ4eHZiVm1oOHFyYXBTYTVOYlREOTJzNzMvMndjYlMxRGw1QmRxMDkraGxTMTlYMTlicFZGR0o4Z3VLVzEzUXVZSERidE9UdDkrZzJCaW5YREVPeGNZNEZCdmpiSnpHSnpVdHd2dkZKMjVyOHo0QWdQQWhnQUVBQU4xU25kZW5MZnVPYWRLSURNMmJPa29ydHV6VGF4OXUxMmNmdnVXS3JnOEdnL3BnMDE2dDJMSmZmZnNrNko0Rk4ranY2M2JwNWVWYmREUy9VSTh0bmEwWXA2UFQvUnVVbnFya2hEanRPM1phd1dCUVZxdFZCY1VYVlZoU3BxV3pKM2I2dnJneWNTNm5jdklLWmJWYWRmL05NelJuMG9nMnA5eFlMQlpOSHp0VTA4Y09WZTdaWW0zZGQxUkhUNTNUakhIREpFbnpwNC9Sd1BRVVRSNDU4SXBlRXdQUyt1aUJXMmJxL3B0bktLK2dSQmNycXpVZ0xYU0tYbDVCaVc2Yk8xbnBxVWtoN1FQNzl0RmQ4NmRLTWtkUjVaNDlyeGRlV3FrNGwxT1B0VkhXdk1HNFlRTXUyemNBUU9RUXdBQUFnS2dWcksrSWRLRzhXaFhWdFNISFZtN1pyOW82bnhiTkljSlZEd0FBQnc5SlJFRlVtcUNFK0ZndG1UVkJ5emZ2MDdxZGg3Und4cmgyNzF0WVVxYVhQdGlzRTJmT2EvcllJWHJ5OXJseXhUZzFka2gvdmZqQkptMC9jRUo1QlNYNjlIMDN0WGpqM0JFZnYrTUdwU1RHTjA0eDJYbndwQ1RwdXZIRE9uMVBYQm1yMWFwbkgxdmM2cG91N1JrNndLT2hBMEpISjZVbXVaV2ExUGJJcWg5Ly9wRlcyeTBXUzR0N05WZ3llNklNdzJqY2YvNFRkelYrM0ZEK1BEWEpyYWZ1bnQ5dWZ6Lzc4S0oyanplM2NNYTR5MzV0QUFEQ2h3QUdBQUJFblIwSFR5b3orMFRqL3RkLzg3ZVE0OGRQbjlPcWJRYzBiY3lReHFrOHQ4NmRwRjJIYy9YRzZrd0ZEVU8zekJ6ZjZyMDM3ejJxMXo3Y0xwdlZxa2VYenRKTjA4YzJIb3QxT2ZVdjl5L1VxbTBIOU41NnN6ejJ0Ly9sdms0L2owdEhKR1JtbjFUZmxFUU5xcTk2Zy9EcWFQaHlyYlcxU0RRQW9HZUs3cDlLQUFBZ3FqMy82N2RVV1YzWDV2RmcvVi80Ly9MQkZyMjhmR3ViNXlVbnhEVUdIUXRtakZWMXJWY091MDBPbTAxT2gxME91MDMrUUVELzgvZjF5aThvMFY5WGJsZENuRXVQTFozVmVBK0gzYTdQUGJ4SVAvbkxDcjIxWm9jT25qaWpCMitaMmFLVTlPQitxUm96dUo4ZVhUb3JaQzJRQmhhTFJiZk9tYVNoL1ZQbGROZ1Y0M1NvenVkdnM3eHdnNnFhT24zdFYyKzFlNDdYNTVmRll0R3pMN3h5U1o5U1dKY0RBSUFlamdBR0FBQjAydFJSZzFYbjgxLzFmZUthVlJTYU0ybGtxK2NZaHFIdlBmMkF2dlBIOXhRSUJQV3ZEeTVVUW54c3lEbWU1QVE5OS9nUy9mWnY2M1RvWklFS1M4cGFCRENEMGxQMHVVZmFuN2J4OHZJdHF2WDY1TERidEhiSEllM095ZFBnZnFudFhtTzNXVFZuMG9oMnoybExTanZUV3dBQVFNOUFBQU1BQURydG9jWFhYN1BIc2xnc1NrbHk2NzRGMXlrOU5WR2pCdmRyOWJ6K25tUjk5Wi91VkU1ZVFZZktVamRuczFwMCtseXArYml5YU56UUFicG53YlIycjRseE92VG9aUlpKUmNjWk5xY3NBVytrdTRGNmRRRnpKQmpUcHdDZzR5eEc4OVcvQUFCQXIySGt0VDBsQ04zUC9ySjRlVHdlcGFXbHllSG9mUFdtYUJNOHZZc0FKb3JVQmFRamxmRktTMHVUeCtQcFVhODFBQWczYTZRN0FBQUFBTFRGY01SRnVndG9wc3Bua2NWaWtjMW1ZeFFNQUhRUUFRd0FBQUNpVjN5YWdzeWFqd3Erb0VVbGRUWlpyVlk1SEE0Q0dBRG9JQUlZQUFBQVJDMXJmS3FDTVc0eFp6NnlERW5sWG91cUFuYlo3WFk1blU1WnJieVZBSUNPNExzbUFBQUFvcHFSTWtJK09TOS9Jc0ttMmlmbFZ6bGt0OXZsZHJ0Wit3VUFPb0VBQmdDQVhzcXc4WWEycCtqSmxXa3NGb3ZzZHJ2OG5yR3FOR0xrRDBhNlI3MkxQeWlWMWxsMXBEeEdOcHROOGZIeFNrNU9sdDF1NzVHdk53QUlKeWJVQWdBQWRIczllNEtPMVdwVlRFeU1LcEtHcWFqa3JOeUJhcm1zQVZra09XMDkrN2xIZ2pkb2tXRVlxdlpiVlZ4blZaWGZMb2ZEcnRqWVdLV2twQ2dtSm9icFJ3RFFDUVF3QUFEMFVvWWpqdksrUFVSdnFFeGp0OXVWa0pBZ2gyT0l5c3JLVkZSWktiL2ZyMkF3S01NZ2hBa0hpOFVpcTlXcXVEaHoybEZTVXBKY0xwZnNkdDVDQUVCbjhOMFRBSURlS2o1TndkcEtXZVdQZEU5d0ZSb3IwOWg2Zm1VYXU5MnV1TGc0T1oxT0pTY255K3YxeXVmektSQUlFTUowc1laQXorRnd5T2wweXVFdzEzOWg1QXNBZEI0QkRBQUF2WlExUGxYK2l2T3llQytxNTc1bDc5bUNhcXBNRXhmVE95clROSlJBdHR2dGNybGNNZ3lEOENWTUxCWkxpdzBBMEhrRU1BQUE5R0pHNmdqNUN2YkxLYVlpZFVjMTlaVnBISTdlVlptR01BQUEwQjMxN0QrUkFBQ0FOb1ZVbHduR3lNOGdnbTdESDVSS2FxbE1Bd0JBZDJJeEdMTUpBRUN2NXZmN1ZWbFpxYXFTTTRvM3FDNFRyVnFyVEdPM201VnBQQjZQM0c0M2k2TUNBQkRGQ0dBQUFJRDhmcjlxYTJ0VlZsYW1TcXJMUkxXR3lqUjJPNVZwQUFEb1RnaGdBQUNBSkNrWURNcnY5OHZuODFGZEprcFJtUVlBZ082TEFBWUFBRFJxcUNqVGZFTjBvVElOQUFEZEV3RU1BQUFBQUFCQW1ERmVGUUFBQUFBQUlNd0lZQUFBQUFBQUFNS01BQVlBQUFBQUFDRE1DR0FBQUFBQUFBRENqQUFHQUFBQUFBQWd6QWhnQUFBQUFBQUF3b3dBQmdBQUFBQUFJTXdJWUFBQUFBQUFBTUtNQUFZQUFBQUFBQ0RNQ0dBQUFBQUFBQURDakFBR0FBQUFBQUFnekFoZ0FBQUFBQUFBd293QUJnQUFBQUFBSU13SVlBQUFBQUFBQU1LTUFBWUFBQUFBQUNETUNHQUFBQUFBQUFEQ2pBQUdBQUFBQUFBZ3pBaGdBQUFBQUFBQXdvd0FCZ0FBQUFBQUlNd0lZQUFBQUFBQUFNS01BQVlBQUFBQUFDRE1DR0FBQUFBQUFBRENqQUFHQUFBQUFBQWd6QWhnQUFBQUFBQUF3b3dBQmdBQUFBQUFJTXdJWUFBQUFBQUFBTUtNQUFZQUFBQUFBQ0RNQ0dBQUFBQUFBQURDakFBR0FBQUFBQUFnekFoZ0FBQUFBQUFBd293QUJnQUFBQUFBSU13SVlBQUFBQUFBQU1LTUFBWUFBQUFBQUNETUNHQUFBQUFBQUFEQ2pBQUdBQUFBQUFBZ3pBaGdBQUFBQUFBQXdvd0FCZ0FBQUFBQUlNd0lZQUFBQUFBQUFNS01BQVlBQUFBQUFDRE1DR0FBQUFBQUFBRENqQUFHQUFBQUFBQWd6UDQveWxvSS9HUEgvMFFBQUFBQVNVVk9SSzVDWUlJPSIsCgkiVGhlbWUiIDogIiIsCgkiVHlwZSIgOiAibWluZCIsCgkiVmVyc2lvbiIgOiAiIgp9Cg=="/>
    </extobj>
  </extobjs>
</s:customData>
</file>

<file path=customXml/itemProps100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23044</Words>
  <Application>WPS 演示</Application>
  <PresentationFormat>全屏显示(16:9)</PresentationFormat>
  <Paragraphs>1347</Paragraphs>
  <Slides>135</Slides>
  <Notes>39</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135</vt:i4>
      </vt:variant>
    </vt:vector>
  </HeadingPairs>
  <TitlesOfParts>
    <vt:vector size="152" baseType="lpstr">
      <vt:lpstr>Arial</vt:lpstr>
      <vt:lpstr>宋体</vt:lpstr>
      <vt:lpstr>Wingdings</vt:lpstr>
      <vt:lpstr>字魂105号-简雅黑</vt:lpstr>
      <vt:lpstr>兰米正黑体</vt:lpstr>
      <vt:lpstr>华文中宋</vt:lpstr>
      <vt:lpstr>微软雅黑</vt:lpstr>
      <vt:lpstr>Wingdings</vt:lpstr>
      <vt:lpstr>Calibri</vt:lpstr>
      <vt:lpstr>Arial Unicode MS</vt:lpstr>
      <vt:lpstr>+中文正文</vt:lpstr>
      <vt:lpstr>楷体</vt:lpstr>
      <vt:lpstr>仿宋</vt:lpstr>
      <vt:lpstr>等线</vt:lpstr>
      <vt:lpstr>Segoe Print</vt:lpstr>
      <vt:lpstr>第一PPT，www.1ppt.com</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简约红色财务金融数据分析PPT模版</dc:title>
  <dc:creator>www.1ppt.com</dc:creator>
  <cp:keywords>www.1ppt.com</cp:keywords>
  <cp:lastModifiedBy>赵艺</cp:lastModifiedBy>
  <cp:revision>211</cp:revision>
  <dcterms:created xsi:type="dcterms:W3CDTF">2015-11-19T08:09:00Z</dcterms:created>
  <dcterms:modified xsi:type="dcterms:W3CDTF">2024-02-26T03:07:32Z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2ED93C46453240CC9E5E7552A8AE301F_13</vt:lpwstr>
  </property>
  <property fmtid="{D5CDD505-2E9C-101B-9397-08002B2CF9AE}" pid="3" name="KSOProductBuildVer">
    <vt:lpwstr>2052-12.1.0.16250</vt:lpwstr>
  </property>
</Properties>
</file>