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108"/>
  </p:handoutMasterIdLst>
  <p:sldIdLst>
    <p:sldId id="309" r:id="rId3"/>
    <p:sldId id="261" r:id="rId5"/>
    <p:sldId id="277" r:id="rId6"/>
    <p:sldId id="258" r:id="rId7"/>
    <p:sldId id="553" r:id="rId8"/>
    <p:sldId id="555" r:id="rId9"/>
    <p:sldId id="559" r:id="rId10"/>
    <p:sldId id="563" r:id="rId11"/>
    <p:sldId id="564" r:id="rId12"/>
    <p:sldId id="565" r:id="rId13"/>
    <p:sldId id="566" r:id="rId14"/>
    <p:sldId id="570" r:id="rId15"/>
    <p:sldId id="571" r:id="rId16"/>
    <p:sldId id="572" r:id="rId17"/>
    <p:sldId id="573" r:id="rId18"/>
    <p:sldId id="574" r:id="rId19"/>
    <p:sldId id="575" r:id="rId20"/>
    <p:sldId id="576" r:id="rId21"/>
    <p:sldId id="577" r:id="rId22"/>
    <p:sldId id="578" r:id="rId23"/>
    <p:sldId id="579" r:id="rId24"/>
    <p:sldId id="580" r:id="rId25"/>
    <p:sldId id="582" r:id="rId26"/>
    <p:sldId id="581" r:id="rId27"/>
    <p:sldId id="583" r:id="rId28"/>
    <p:sldId id="588" r:id="rId29"/>
    <p:sldId id="589" r:id="rId30"/>
    <p:sldId id="590" r:id="rId31"/>
    <p:sldId id="591" r:id="rId32"/>
    <p:sldId id="592" r:id="rId33"/>
    <p:sldId id="593" r:id="rId34"/>
    <p:sldId id="594" r:id="rId35"/>
    <p:sldId id="595" r:id="rId36"/>
    <p:sldId id="596" r:id="rId37"/>
    <p:sldId id="597" r:id="rId38"/>
    <p:sldId id="598" r:id="rId39"/>
    <p:sldId id="599" r:id="rId40"/>
    <p:sldId id="600" r:id="rId41"/>
    <p:sldId id="601" r:id="rId42"/>
    <p:sldId id="602" r:id="rId43"/>
    <p:sldId id="603" r:id="rId44"/>
    <p:sldId id="604" r:id="rId45"/>
    <p:sldId id="605" r:id="rId46"/>
    <p:sldId id="606" r:id="rId47"/>
    <p:sldId id="607" r:id="rId48"/>
    <p:sldId id="608" r:id="rId49"/>
    <p:sldId id="609" r:id="rId50"/>
    <p:sldId id="610" r:id="rId51"/>
    <p:sldId id="611" r:id="rId52"/>
    <p:sldId id="612" r:id="rId53"/>
    <p:sldId id="613" r:id="rId54"/>
    <p:sldId id="617" r:id="rId55"/>
    <p:sldId id="618" r:id="rId56"/>
    <p:sldId id="619" r:id="rId57"/>
    <p:sldId id="620" r:id="rId58"/>
    <p:sldId id="621" r:id="rId59"/>
    <p:sldId id="622" r:id="rId60"/>
    <p:sldId id="623" r:id="rId61"/>
    <p:sldId id="624" r:id="rId62"/>
    <p:sldId id="625" r:id="rId63"/>
    <p:sldId id="626" r:id="rId64"/>
    <p:sldId id="627" r:id="rId65"/>
    <p:sldId id="628" r:id="rId66"/>
    <p:sldId id="629" r:id="rId67"/>
    <p:sldId id="630" r:id="rId68"/>
    <p:sldId id="638" r:id="rId69"/>
    <p:sldId id="639" r:id="rId70"/>
    <p:sldId id="640" r:id="rId71"/>
    <p:sldId id="641" r:id="rId72"/>
    <p:sldId id="642" r:id="rId73"/>
    <p:sldId id="643" r:id="rId74"/>
    <p:sldId id="644" r:id="rId75"/>
    <p:sldId id="645" r:id="rId76"/>
    <p:sldId id="646" r:id="rId77"/>
    <p:sldId id="647" r:id="rId78"/>
    <p:sldId id="648" r:id="rId79"/>
    <p:sldId id="649" r:id="rId80"/>
    <p:sldId id="650" r:id="rId81"/>
    <p:sldId id="651" r:id="rId82"/>
    <p:sldId id="652" r:id="rId83"/>
    <p:sldId id="653" r:id="rId84"/>
    <p:sldId id="654" r:id="rId85"/>
    <p:sldId id="655" r:id="rId86"/>
    <p:sldId id="656" r:id="rId87"/>
    <p:sldId id="631" r:id="rId88"/>
    <p:sldId id="657" r:id="rId89"/>
    <p:sldId id="658" r:id="rId90"/>
    <p:sldId id="659" r:id="rId91"/>
    <p:sldId id="665" r:id="rId92"/>
    <p:sldId id="660" r:id="rId93"/>
    <p:sldId id="666" r:id="rId94"/>
    <p:sldId id="664" r:id="rId95"/>
    <p:sldId id="663" r:id="rId96"/>
    <p:sldId id="662" r:id="rId97"/>
    <p:sldId id="661" r:id="rId98"/>
    <p:sldId id="634" r:id="rId99"/>
    <p:sldId id="635" r:id="rId100"/>
    <p:sldId id="636" r:id="rId101"/>
    <p:sldId id="637" r:id="rId102"/>
    <p:sldId id="633" r:id="rId103"/>
    <p:sldId id="632" r:id="rId104"/>
    <p:sldId id="549" r:id="rId105"/>
    <p:sldId id="550" r:id="rId106"/>
    <p:sldId id="310" r:id="rId107"/>
  </p:sldIdLst>
  <p:sldSz cx="9144000" cy="5143500" type="screen16x9"/>
  <p:notesSz cx="6858000" cy="9144000"/>
  <p:embeddedFontLst>
    <p:embeddedFont>
      <p:font typeface="华文中宋" panose="02010600040101010101" charset="-122"/>
      <p:regular r:id="rId113"/>
    </p:embeddedFont>
    <p:embeddedFont>
      <p:font typeface="微软雅黑" panose="020B0503020204020204" pitchFamily="34" charset="-122"/>
      <p:regular r:id="rId114"/>
    </p:embeddedFont>
    <p:embeddedFont>
      <p:font typeface="Calibri" panose="020F0502020204030204" charset="0"/>
      <p:regular r:id="rId115"/>
      <p:bold r:id="rId116"/>
      <p:italic r:id="rId117"/>
      <p:boldItalic r:id="rId118"/>
    </p:embeddedFont>
    <p:embeddedFont>
      <p:font typeface="楷体" panose="02010609060101010101" charset="-122"/>
      <p:regular r:id="rId119"/>
    </p:embeddedFont>
    <p:embeddedFont>
      <p:font typeface="仿宋" panose="02010609060101010101" charset="-122"/>
      <p:regular r:id="rId120"/>
    </p:embeddedFont>
    <p:embeddedFont>
      <p:font typeface="等线" panose="02010600030101010101" charset="-122"/>
      <p:regular r:id="rId121"/>
    </p:embeddedFont>
    <p:embeddedFont>
      <p:font typeface="兰米粗楷简体" panose="02000503000000000000" charset="-122"/>
      <p:regular r:id="rId122"/>
    </p:embeddedFont>
  </p:embeddedFontLst>
  <p:custDataLst>
    <p:tags r:id="rId1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18" userDrawn="1">
          <p15:clr>
            <a:srgbClr val="A4A3A4"/>
          </p15:clr>
        </p15:guide>
        <p15:guide id="2" pos="286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K" initials="8" lastIdx="4" clrIdx="0"/>
  <p:cmAuthor id="2" name="K31421" initials="K" lastIdx="1" clrIdx="1"/>
  <p:cmAuthor id="3" name="hep" initials="h" lastIdx="32" clrIdx="2"/>
  <p:cmAuthor id="4" name="cpy" initials="c" lastIdx="1" clrIdx="3"/>
  <p:cmAuthor id="0" name="吕娜" initials="W用" lastIdx="0" clrIdx="0"/>
  <p:cmAuthor id="7" name="HUAWEI" initials="H" lastIdx="12" clrIdx="6"/>
  <p:cmAuthor id="8" name="Happy" initials="H" lastIdx="1" clrIdx="7"/>
  <p:cmAuthor id="11" name="Microsoft Office User" initials="MOU" lastIdx="18" clrIdx="10"/>
  <p:cmAuthor id="5" name="cc He" initials="cH" lastIdx="1" clrIdx="4"/>
  <p:cmAuthor id="12" name="Microsoft 帐户" initials="M帐" lastIdx="14" clrIdx="1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255A"/>
    <a:srgbClr val="C45565"/>
    <a:srgbClr val="C0504D"/>
    <a:srgbClr val="9A1424"/>
    <a:srgbClr val="941A29"/>
    <a:srgbClr val="661021"/>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48" autoAdjust="0"/>
    <p:restoredTop sz="94682"/>
  </p:normalViewPr>
  <p:slideViewPr>
    <p:cSldViewPr showGuides="1">
      <p:cViewPr varScale="1">
        <p:scale>
          <a:sx n="130" d="100"/>
          <a:sy n="130" d="100"/>
        </p:scale>
        <p:origin x="738" y="96"/>
      </p:cViewPr>
      <p:guideLst>
        <p:guide orient="horz" pos="1418"/>
        <p:guide pos="2869"/>
      </p:guideLst>
    </p:cSldViewPr>
  </p:slideViewPr>
  <p:notesTextViewPr>
    <p:cViewPr>
      <p:scale>
        <a:sx n="1" d="1"/>
        <a:sy n="1" d="1"/>
      </p:scale>
      <p:origin x="0" y="0"/>
    </p:cViewPr>
  </p:notesTextViewPr>
  <p:sorterViewPr>
    <p:cViewPr>
      <p:scale>
        <a:sx n="70" d="100"/>
        <a:sy n="70" d="100"/>
      </p:scale>
      <p:origin x="0" y="0"/>
    </p:cViewPr>
  </p:sorterViewPr>
  <p:notesViewPr>
    <p:cSldViewPr>
      <p:cViewPr varScale="1">
        <p:scale>
          <a:sx n="95" d="100"/>
          <a:sy n="95" d="100"/>
        </p:scale>
        <p:origin x="3704" y="19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3" Type="http://schemas.openxmlformats.org/officeDocument/2006/relationships/tags" Target="tags/tag426.xml"/><Relationship Id="rId122" Type="http://schemas.openxmlformats.org/officeDocument/2006/relationships/font" Target="fonts/font10.fntdata"/><Relationship Id="rId121" Type="http://schemas.openxmlformats.org/officeDocument/2006/relationships/font" Target="fonts/font9.fntdata"/><Relationship Id="rId120" Type="http://schemas.openxmlformats.org/officeDocument/2006/relationships/font" Target="fonts/font8.fntdata"/><Relationship Id="rId12" Type="http://schemas.openxmlformats.org/officeDocument/2006/relationships/slide" Target="slides/slide9.xml"/><Relationship Id="rId119" Type="http://schemas.openxmlformats.org/officeDocument/2006/relationships/font" Target="fonts/font7.fntdata"/><Relationship Id="rId118" Type="http://schemas.openxmlformats.org/officeDocument/2006/relationships/font" Target="fonts/font6.fntdata"/><Relationship Id="rId117" Type="http://schemas.openxmlformats.org/officeDocument/2006/relationships/font" Target="fonts/font5.fntdata"/><Relationship Id="rId116" Type="http://schemas.openxmlformats.org/officeDocument/2006/relationships/font" Target="fonts/font4.fntdata"/><Relationship Id="rId115" Type="http://schemas.openxmlformats.org/officeDocument/2006/relationships/font" Target="fonts/font3.fntdata"/><Relationship Id="rId114" Type="http://schemas.openxmlformats.org/officeDocument/2006/relationships/font" Target="fonts/font2.fntdata"/><Relationship Id="rId113" Type="http://schemas.openxmlformats.org/officeDocument/2006/relationships/font" Target="fonts/font1.fntdata"/><Relationship Id="rId112" Type="http://schemas.openxmlformats.org/officeDocument/2006/relationships/commentAuthors" Target="commentAuthors.xml"/><Relationship Id="rId111" Type="http://schemas.openxmlformats.org/officeDocument/2006/relationships/tableStyles" Target="tableStyles.xml"/><Relationship Id="rId110" Type="http://schemas.openxmlformats.org/officeDocument/2006/relationships/viewProps" Target="viewProps.xml"/><Relationship Id="rId11" Type="http://schemas.openxmlformats.org/officeDocument/2006/relationships/slide" Target="slides/slide8.xml"/><Relationship Id="rId109" Type="http://schemas.openxmlformats.org/officeDocument/2006/relationships/presProps" Target="presProps.xml"/><Relationship Id="rId108" Type="http://schemas.openxmlformats.org/officeDocument/2006/relationships/handoutMaster" Target="handoutMasters/handoutMaster1.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9A3A6B2-CB16-D843-BDEA-E0F8EA645895}" type="datetimeFigureOut">
              <a:rPr/>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C57E34-9487-E943-A9A7-7F94044311A8}" type="slidenum">
              <a:rPr/>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9FF0E9-45DA-4742-B47D-06E7E51CB7A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7BDCDC-9A34-461B-A37E-3F4767F3730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555526"/>
            <a:ext cx="9144000" cy="4104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555526"/>
            <a:ext cx="9144000" cy="4464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973424" y="60873"/>
            <a:ext cx="2351315" cy="360098"/>
          </a:xfrm>
        </p:spPr>
        <p:txBody>
          <a:bodyPr wrap="none">
            <a:noAutofit/>
          </a:bodyPr>
          <a:lstStyle>
            <a:lvl1pPr algn="l">
              <a:defRPr sz="2100" b="0">
                <a:solidFill>
                  <a:schemeClr val="accent1"/>
                </a:solidFill>
              </a:defRPr>
            </a:lvl1pPr>
          </a:lstStyle>
          <a:p>
            <a:r>
              <a:rPr lang="zh-CN" altLang="en-US" dirty="0"/>
              <a:t>输入标题</a:t>
            </a:r>
            <a:endParaRPr lang="zh-CN" altLang="en-US" dirty="0"/>
          </a:p>
        </p:txBody>
      </p:sp>
      <p:sp>
        <p:nvSpPr>
          <p:cNvPr id="3" name="矩形 2"/>
          <p:cNvSpPr/>
          <p:nvPr userDrawn="1"/>
        </p:nvSpPr>
        <p:spPr>
          <a:xfrm>
            <a:off x="-1" y="60873"/>
            <a:ext cx="1973425" cy="360098"/>
          </a:xfrm>
          <a:prstGeom prst="rect">
            <a:avLst/>
          </a:prstGeom>
          <a:gradFill>
            <a:gsLst>
              <a:gs pos="69309">
                <a:srgbClr val="CA438C"/>
              </a:gs>
              <a:gs pos="44300">
                <a:srgbClr val="BB4A96"/>
              </a:gs>
              <a:gs pos="0">
                <a:srgbClr val="1A248A"/>
              </a:gs>
              <a:gs pos="100000">
                <a:srgbClr val="E8380D"/>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mn-ea"/>
              <a:ea typeface="+mn-ea"/>
            </a:endParaRPr>
          </a:p>
        </p:txBody>
      </p:sp>
      <p:sp>
        <p:nvSpPr>
          <p:cNvPr id="4" name="矩形 3"/>
          <p:cNvSpPr/>
          <p:nvPr userDrawn="1"/>
        </p:nvSpPr>
        <p:spPr>
          <a:xfrm>
            <a:off x="8621486" y="60873"/>
            <a:ext cx="522515" cy="360098"/>
          </a:xfrm>
          <a:prstGeom prst="rect">
            <a:avLst/>
          </a:prstGeom>
          <a:gradFill>
            <a:gsLst>
              <a:gs pos="69309">
                <a:srgbClr val="CA438C"/>
              </a:gs>
              <a:gs pos="44300">
                <a:srgbClr val="BB4A96"/>
              </a:gs>
              <a:gs pos="0">
                <a:srgbClr val="1A248A"/>
              </a:gs>
              <a:gs pos="100000">
                <a:srgbClr val="E8380D"/>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mn-ea"/>
              <a:ea typeface="+mn-ea"/>
            </a:endParaRPr>
          </a:p>
        </p:txBody>
      </p:sp>
    </p:spTree>
  </p:cSld>
  <p:clrMapOvr>
    <a:masterClrMapping/>
  </p:clrMapOvr>
  <p:transition spd="slow" advClick="0" advTm="3000">
    <p:fade/>
  </p:transition>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s>
</file>

<file path=ppt/slides/_rels/slide100.xml.rels><?xml version="1.0" encoding="UTF-8" standalone="yes"?>
<Relationships xmlns="http://schemas.openxmlformats.org/package/2006/relationships"><Relationship Id="rId7" Type="http://schemas.openxmlformats.org/officeDocument/2006/relationships/notesSlide" Target="../notesSlides/notesSlide67.xml"/><Relationship Id="rId6" Type="http://schemas.openxmlformats.org/officeDocument/2006/relationships/slideLayout" Target="../slideLayouts/slideLayout3.xml"/><Relationship Id="rId5" Type="http://schemas.openxmlformats.org/officeDocument/2006/relationships/tags" Target="../tags/tag416.xml"/><Relationship Id="rId4" Type="http://schemas.openxmlformats.org/officeDocument/2006/relationships/tags" Target="../tags/tag415.xml"/><Relationship Id="rId3" Type="http://schemas.openxmlformats.org/officeDocument/2006/relationships/tags" Target="../tags/tag414.xml"/><Relationship Id="rId2" Type="http://schemas.openxmlformats.org/officeDocument/2006/relationships/tags" Target="../tags/tag413.xml"/><Relationship Id="rId1" Type="http://schemas.openxmlformats.org/officeDocument/2006/relationships/tags" Target="../tags/tag412.xml"/></Relationships>
</file>

<file path=ppt/slides/_rels/slide101.xml.rels><?xml version="1.0" encoding="UTF-8" standalone="yes"?>
<Relationships xmlns="http://schemas.openxmlformats.org/package/2006/relationships"><Relationship Id="rId7" Type="http://schemas.openxmlformats.org/officeDocument/2006/relationships/notesSlide" Target="../notesSlides/notesSlide68.xml"/><Relationship Id="rId6" Type="http://schemas.openxmlformats.org/officeDocument/2006/relationships/slideLayout" Target="../slideLayouts/slideLayout3.xml"/><Relationship Id="rId5" Type="http://schemas.openxmlformats.org/officeDocument/2006/relationships/tags" Target="../tags/tag421.xml"/><Relationship Id="rId4" Type="http://schemas.openxmlformats.org/officeDocument/2006/relationships/tags" Target="../tags/tag420.xml"/><Relationship Id="rId3" Type="http://schemas.openxmlformats.org/officeDocument/2006/relationships/tags" Target="../tags/tag419.xml"/><Relationship Id="rId2" Type="http://schemas.openxmlformats.org/officeDocument/2006/relationships/tags" Target="../tags/tag418.xml"/><Relationship Id="rId1" Type="http://schemas.openxmlformats.org/officeDocument/2006/relationships/tags" Target="../tags/tag417.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ags" Target="../tags/tag422.xml"/></Relationships>
</file>

<file path=ppt/slides/_rels/slide10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tags" Target="../tags/tag423.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3.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0" Type="http://schemas.openxmlformats.org/officeDocument/2006/relationships/notesSlide" Target="../notesSlides/notesSlide11.xml"/><Relationship Id="rId1" Type="http://schemas.openxmlformats.org/officeDocument/2006/relationships/tags" Target="../tags/tag36.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3.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5.png"/><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6.png"/><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8.png"/><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0.png"/><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1.png"/><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0" Type="http://schemas.openxmlformats.org/officeDocument/2006/relationships/notesSlide" Target="../notesSlides/notesSlide15.xml"/><Relationship Id="rId1" Type="http://schemas.openxmlformats.org/officeDocument/2006/relationships/tags" Target="../tags/tag91.xml"/></Relationships>
</file>

<file path=ppt/slides/_rels/slide26.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3.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3.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3.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2.png"/><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3.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3.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3.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3.xml"/><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0" Type="http://schemas.openxmlformats.org/officeDocument/2006/relationships/notesSlide" Target="../notesSlides/notesSlide24.xml"/><Relationship Id="rId1" Type="http://schemas.openxmlformats.org/officeDocument/2006/relationships/tags" Target="../tags/tag142.xml"/></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3.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3.xml"/><Relationship Id="rId4" Type="http://schemas.openxmlformats.org/officeDocument/2006/relationships/tags" Target="../tags/tag157.xml"/><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s>
</file>

<file path=ppt/slides/_rels/slide38.xml.rels><?xml version="1.0" encoding="UTF-8" standalone="yes"?>
<Relationships xmlns="http://schemas.openxmlformats.org/package/2006/relationships"><Relationship Id="rId8" Type="http://schemas.openxmlformats.org/officeDocument/2006/relationships/notesSlide" Target="../notesSlides/notesSlide27.xml"/><Relationship Id="rId7" Type="http://schemas.openxmlformats.org/officeDocument/2006/relationships/slideLayout" Target="../slideLayouts/slideLayout3.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s>
</file>

<file path=ppt/slides/_rels/slide41.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3.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3.png"/><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tags" Target="../tags/tag183.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s>
</file>

<file path=ppt/slides/_rels/slide46.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3.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30.xml"/><Relationship Id="rId7" Type="http://schemas.openxmlformats.org/officeDocument/2006/relationships/slideLayout" Target="../slideLayouts/slideLayout3.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4.png"/><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s>
</file>

<file path=ppt/slides/_rels/slide49.xml.rels><?xml version="1.0" encoding="UTF-8" standalone="yes"?>
<Relationships xmlns="http://schemas.openxmlformats.org/package/2006/relationships"><Relationship Id="rId8" Type="http://schemas.openxmlformats.org/officeDocument/2006/relationships/notesSlide" Target="../notesSlides/notesSlide31.xml"/><Relationship Id="rId7"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tags" Target="../tags/tag207.xml"/><Relationship Id="rId4" Type="http://schemas.openxmlformats.org/officeDocument/2006/relationships/tags" Target="../tags/tag206.xml"/><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s>
</file>

<file path=ppt/slides/_rels/slide51.xml.rels><?xml version="1.0" encoding="UTF-8" standalone="yes"?>
<Relationships xmlns="http://schemas.openxmlformats.org/package/2006/relationships"><Relationship Id="rId7" Type="http://schemas.openxmlformats.org/officeDocument/2006/relationships/notesSlide" Target="../notesSlides/notesSlide32.xml"/><Relationship Id="rId6" Type="http://schemas.openxmlformats.org/officeDocument/2006/relationships/slideLayout" Target="../slideLayouts/slideLayout3.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6.png"/><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tags" Target="../tags/tag216.xml"/></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7.png"/><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s>
</file>

<file path=ppt/slides/_rels/slide55.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3.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tags" Target="../tags/tag225.xml"/></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8.png"/><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s>
</file>

<file path=ppt/slides/_rels/slide5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s>
</file>

<file path=ppt/slides/_rels/slide58.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3.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s>
</file>

<file path=ppt/slides/_rels/slide5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1.png"/><Relationship Id="rId3" Type="http://schemas.openxmlformats.org/officeDocument/2006/relationships/tags" Target="../tags/tag242.xml"/><Relationship Id="rId2" Type="http://schemas.openxmlformats.org/officeDocument/2006/relationships/tags" Target="../tags/tag241.xml"/><Relationship Id="rId1" Type="http://schemas.openxmlformats.org/officeDocument/2006/relationships/tags" Target="../tags/tag240.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3.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7" Type="http://schemas.openxmlformats.org/officeDocument/2006/relationships/notesSlide" Target="../notesSlides/notesSlide35.xml"/><Relationship Id="rId6" Type="http://schemas.openxmlformats.org/officeDocument/2006/relationships/slideLayout" Target="../slideLayouts/slideLayout3.xml"/><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s>
</file>

<file path=ppt/slides/_rels/slide61.xml.rels><?xml version="1.0" encoding="UTF-8" standalone="yes"?>
<Relationships xmlns="http://schemas.openxmlformats.org/package/2006/relationships"><Relationship Id="rId8" Type="http://schemas.openxmlformats.org/officeDocument/2006/relationships/notesSlide" Target="../notesSlides/notesSlide36.xml"/><Relationship Id="rId7" Type="http://schemas.openxmlformats.org/officeDocument/2006/relationships/slideLayout" Target="../slideLayouts/slideLayout3.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s>
</file>

<file path=ppt/slides/_rels/slide62.xml.rels><?xml version="1.0" encoding="UTF-8" standalone="yes"?>
<Relationships xmlns="http://schemas.openxmlformats.org/package/2006/relationships"><Relationship Id="rId8" Type="http://schemas.openxmlformats.org/officeDocument/2006/relationships/notesSlide" Target="../notesSlides/notesSlide37.xml"/><Relationship Id="rId7"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tags" Target="../tags/tag254.xml"/></Relationships>
</file>

<file path=ppt/slides/_rels/slide63.xml.rels><?xml version="1.0" encoding="UTF-8" standalone="yes"?>
<Relationships xmlns="http://schemas.openxmlformats.org/package/2006/relationships"><Relationship Id="rId7" Type="http://schemas.openxmlformats.org/officeDocument/2006/relationships/notesSlide" Target="../notesSlides/notesSlide38.xml"/><Relationship Id="rId6"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tags" Target="../tags/tag262.xml"/><Relationship Id="rId3" Type="http://schemas.openxmlformats.org/officeDocument/2006/relationships/tags" Target="../tags/tag261.xml"/><Relationship Id="rId2" Type="http://schemas.openxmlformats.org/officeDocument/2006/relationships/tags" Target="../tags/tag260.xml"/><Relationship Id="rId1" Type="http://schemas.openxmlformats.org/officeDocument/2006/relationships/tags" Target="../tags/tag259.xml"/></Relationships>
</file>

<file path=ppt/slides/_rels/slide64.xml.rels><?xml version="1.0" encoding="UTF-8" standalone="yes"?>
<Relationships xmlns="http://schemas.openxmlformats.org/package/2006/relationships"><Relationship Id="rId7" Type="http://schemas.openxmlformats.org/officeDocument/2006/relationships/notesSlide" Target="../notesSlides/notesSlide39.xml"/><Relationship Id="rId6"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tags" Target="../tags/tag266.xml"/><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tags" Target="../tags/tag263.xml"/></Relationships>
</file>

<file path=ppt/slides/_rels/slide65.xml.rels><?xml version="1.0" encoding="UTF-8" standalone="yes"?>
<Relationships xmlns="http://schemas.openxmlformats.org/package/2006/relationships"><Relationship Id="rId7" Type="http://schemas.openxmlformats.org/officeDocument/2006/relationships/notesSlide" Target="../notesSlides/notesSlide40.xml"/><Relationship Id="rId6"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tags" Target="../tags/tag267.xml"/></Relationships>
</file>

<file path=ppt/slides/_rels/slide66.xml.rels><?xml version="1.0" encoding="UTF-8" standalone="yes"?>
<Relationships xmlns="http://schemas.openxmlformats.org/package/2006/relationships"><Relationship Id="rId9" Type="http://schemas.openxmlformats.org/officeDocument/2006/relationships/notesSlide" Target="../notesSlides/notesSlide41.xml"/><Relationship Id="rId8" Type="http://schemas.openxmlformats.org/officeDocument/2006/relationships/slideLayout" Target="../slideLayouts/slideLayout3.xml"/><Relationship Id="rId7" Type="http://schemas.openxmlformats.org/officeDocument/2006/relationships/tags" Target="../tags/tag277.xml"/><Relationship Id="rId6" Type="http://schemas.openxmlformats.org/officeDocument/2006/relationships/tags" Target="../tags/tag276.xml"/><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tags" Target="../tags/tag271.xml"/></Relationships>
</file>

<file path=ppt/slides/_rels/slide67.xml.rels><?xml version="1.0" encoding="UTF-8" standalone="yes"?>
<Relationships xmlns="http://schemas.openxmlformats.org/package/2006/relationships"><Relationship Id="rId8" Type="http://schemas.openxmlformats.org/officeDocument/2006/relationships/notesSlide" Target="../notesSlides/notesSlide42.xml"/><Relationship Id="rId7"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tags" Target="../tags/tag278.xml"/></Relationships>
</file>

<file path=ppt/slides/_rels/slide68.xml.rels><?xml version="1.0" encoding="UTF-8" standalone="yes"?>
<Relationships xmlns="http://schemas.openxmlformats.org/package/2006/relationships"><Relationship Id="rId8" Type="http://schemas.openxmlformats.org/officeDocument/2006/relationships/notesSlide" Target="../notesSlides/notesSlide43.xml"/><Relationship Id="rId7"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tags" Target="../tags/tag285.xml"/><Relationship Id="rId3" Type="http://schemas.openxmlformats.org/officeDocument/2006/relationships/tags" Target="../tags/tag284.xml"/><Relationship Id="rId2" Type="http://schemas.openxmlformats.org/officeDocument/2006/relationships/tags" Target="../tags/tag283.xml"/><Relationship Id="rId1" Type="http://schemas.openxmlformats.org/officeDocument/2006/relationships/tags" Target="../tags/tag282.xml"/></Relationships>
</file>

<file path=ppt/slides/_rels/slide69.xml.rels><?xml version="1.0" encoding="UTF-8" standalone="yes"?>
<Relationships xmlns="http://schemas.openxmlformats.org/package/2006/relationships"><Relationship Id="rId6" Type="http://schemas.openxmlformats.org/officeDocument/2006/relationships/notesSlide" Target="../notesSlides/notesSlide44.xml"/><Relationship Id="rId5" Type="http://schemas.openxmlformats.org/officeDocument/2006/relationships/slideLayout" Target="../slideLayouts/slideLayout3.xml"/><Relationship Id="rId4" Type="http://schemas.openxmlformats.org/officeDocument/2006/relationships/image" Target="../media/image30.png"/><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tags" Target="../tags/tag286.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0" Type="http://schemas.openxmlformats.org/officeDocument/2006/relationships/notesSlide" Target="../notesSlides/notesSlide7.xml"/><Relationship Id="rId1" Type="http://schemas.openxmlformats.org/officeDocument/2006/relationships/tags" Target="../tags/tag11.xml"/></Relationships>
</file>

<file path=ppt/slides/_rels/slide70.xml.rels><?xml version="1.0" encoding="UTF-8" standalone="yes"?>
<Relationships xmlns="http://schemas.openxmlformats.org/package/2006/relationships"><Relationship Id="rId7" Type="http://schemas.openxmlformats.org/officeDocument/2006/relationships/notesSlide" Target="../notesSlides/notesSlide45.xml"/><Relationship Id="rId6" Type="http://schemas.openxmlformats.org/officeDocument/2006/relationships/slideLayout" Target="../slideLayouts/slideLayout3.xml"/><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tags" Target="../tags/tag289.xml"/></Relationships>
</file>

<file path=ppt/slides/_rels/slide71.xml.rels><?xml version="1.0" encoding="UTF-8" standalone="yes"?>
<Relationships xmlns="http://schemas.openxmlformats.org/package/2006/relationships"><Relationship Id="rId5" Type="http://schemas.openxmlformats.org/officeDocument/2006/relationships/notesSlide" Target="../notesSlides/notesSlide46.xml"/><Relationship Id="rId4" Type="http://schemas.openxmlformats.org/officeDocument/2006/relationships/slideLayout" Target="../slideLayouts/slideLayout3.xml"/><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tags" Target="../tags/tag294.xml"/></Relationships>
</file>

<file path=ppt/slides/_rels/slide72.xml.rels><?xml version="1.0" encoding="UTF-8" standalone="yes"?>
<Relationships xmlns="http://schemas.openxmlformats.org/package/2006/relationships"><Relationship Id="rId8" Type="http://schemas.openxmlformats.org/officeDocument/2006/relationships/notesSlide" Target="../notesSlides/notesSlide47.xml"/><Relationship Id="rId7"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tags" Target="../tags/tag301.xml"/><Relationship Id="rId4" Type="http://schemas.openxmlformats.org/officeDocument/2006/relationships/tags" Target="../tags/tag300.xml"/><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tags" Target="../tags/tag297.xml"/></Relationships>
</file>

<file path=ppt/slides/_rels/slide7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2.png"/><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tags" Target="../tags/tag302.xml"/></Relationships>
</file>

<file path=ppt/slides/_rels/slide74.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3.xml"/><Relationship Id="rId4" Type="http://schemas.openxmlformats.org/officeDocument/2006/relationships/image" Target="../media/image33.png"/><Relationship Id="rId3" Type="http://schemas.openxmlformats.org/officeDocument/2006/relationships/tags" Target="../tags/tag307.xml"/><Relationship Id="rId2" Type="http://schemas.openxmlformats.org/officeDocument/2006/relationships/tags" Target="../tags/tag306.xml"/><Relationship Id="rId1" Type="http://schemas.openxmlformats.org/officeDocument/2006/relationships/tags" Target="../tags/tag305.xml"/></Relationships>
</file>

<file path=ppt/slides/_rels/slide75.xml.rels><?xml version="1.0" encoding="UTF-8" standalone="yes"?>
<Relationships xmlns="http://schemas.openxmlformats.org/package/2006/relationships"><Relationship Id="rId9" Type="http://schemas.openxmlformats.org/officeDocument/2006/relationships/notesSlide" Target="../notesSlides/notesSlide49.xml"/><Relationship Id="rId8" Type="http://schemas.openxmlformats.org/officeDocument/2006/relationships/slideLayout" Target="../slideLayouts/slideLayout3.xml"/><Relationship Id="rId7" Type="http://schemas.openxmlformats.org/officeDocument/2006/relationships/image" Target="../media/image35.png"/><Relationship Id="rId6" Type="http://schemas.openxmlformats.org/officeDocument/2006/relationships/image" Target="../media/image34.png"/><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tags" Target="../tags/tag308.xml"/></Relationships>
</file>

<file path=ppt/slides/_rels/slide76.xml.rels><?xml version="1.0" encoding="UTF-8" standalone="yes"?>
<Relationships xmlns="http://schemas.openxmlformats.org/package/2006/relationships"><Relationship Id="rId6" Type="http://schemas.openxmlformats.org/officeDocument/2006/relationships/notesSlide" Target="../notesSlides/notesSlide50.xml"/><Relationship Id="rId5" Type="http://schemas.openxmlformats.org/officeDocument/2006/relationships/slideLayout" Target="../slideLayouts/slideLayout3.xml"/><Relationship Id="rId4" Type="http://schemas.openxmlformats.org/officeDocument/2006/relationships/image" Target="../media/image36.png"/><Relationship Id="rId3" Type="http://schemas.openxmlformats.org/officeDocument/2006/relationships/tags" Target="../tags/tag315.xml"/><Relationship Id="rId2" Type="http://schemas.openxmlformats.org/officeDocument/2006/relationships/tags" Target="../tags/tag314.xml"/><Relationship Id="rId1" Type="http://schemas.openxmlformats.org/officeDocument/2006/relationships/tags" Target="../tags/tag313.xml"/></Relationships>
</file>

<file path=ppt/slides/_rels/slide77.xml.rels><?xml version="1.0" encoding="UTF-8" standalone="yes"?>
<Relationships xmlns="http://schemas.openxmlformats.org/package/2006/relationships"><Relationship Id="rId7" Type="http://schemas.openxmlformats.org/officeDocument/2006/relationships/notesSlide" Target="../notesSlides/notesSlide51.xml"/><Relationship Id="rId6" Type="http://schemas.openxmlformats.org/officeDocument/2006/relationships/slideLayout" Target="../slideLayouts/slideLayout3.xml"/><Relationship Id="rId5" Type="http://schemas.openxmlformats.org/officeDocument/2006/relationships/tags" Target="../tags/tag320.xml"/><Relationship Id="rId4" Type="http://schemas.openxmlformats.org/officeDocument/2006/relationships/tags" Target="../tags/tag319.xml"/><Relationship Id="rId3" Type="http://schemas.openxmlformats.org/officeDocument/2006/relationships/tags" Target="../tags/tag318.xml"/><Relationship Id="rId2" Type="http://schemas.openxmlformats.org/officeDocument/2006/relationships/tags" Target="../tags/tag317.xml"/><Relationship Id="rId1" Type="http://schemas.openxmlformats.org/officeDocument/2006/relationships/tags" Target="../tags/tag316.xml"/></Relationships>
</file>

<file path=ppt/slides/_rels/slide7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image" Target="../media/image37.png"/></Relationships>
</file>

<file path=ppt/slides/_rels/slide7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327.xml"/><Relationship Id="rId3" Type="http://schemas.openxmlformats.org/officeDocument/2006/relationships/tags" Target="../tags/tag326.xml"/><Relationship Id="rId2" Type="http://schemas.openxmlformats.org/officeDocument/2006/relationships/tags" Target="../tags/tag325.xml"/><Relationship Id="rId1" Type="http://schemas.openxmlformats.org/officeDocument/2006/relationships/tags" Target="../tags/tag324.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8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8.png"/><Relationship Id="rId3" Type="http://schemas.openxmlformats.org/officeDocument/2006/relationships/tags" Target="../tags/tag330.xml"/><Relationship Id="rId2" Type="http://schemas.openxmlformats.org/officeDocument/2006/relationships/tags" Target="../tags/tag329.xml"/><Relationship Id="rId1" Type="http://schemas.openxmlformats.org/officeDocument/2006/relationships/tags" Target="../tags/tag328.xml"/></Relationships>
</file>

<file path=ppt/slides/_rels/slide8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9.png"/><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tags" Target="../tags/tag331.xml"/></Relationships>
</file>

<file path=ppt/slides/_rels/slide82.xml.rels><?xml version="1.0" encoding="UTF-8" standalone="yes"?>
<Relationships xmlns="http://schemas.openxmlformats.org/package/2006/relationships"><Relationship Id="rId8" Type="http://schemas.openxmlformats.org/officeDocument/2006/relationships/notesSlide" Target="../notesSlides/notesSlide52.xml"/><Relationship Id="rId7" Type="http://schemas.openxmlformats.org/officeDocument/2006/relationships/slideLayout" Target="../slideLayouts/slideLayout3.xml"/><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tags" Target="../tags/tag334.xml"/></Relationships>
</file>

<file path=ppt/slides/_rels/slide83.xml.rels><?xml version="1.0" encoding="UTF-8" standalone="yes"?>
<Relationships xmlns="http://schemas.openxmlformats.org/package/2006/relationships"><Relationship Id="rId7" Type="http://schemas.openxmlformats.org/officeDocument/2006/relationships/notesSlide" Target="../notesSlides/notesSlide53.xml"/><Relationship Id="rId6" Type="http://schemas.openxmlformats.org/officeDocument/2006/relationships/slideLayout" Target="../slideLayouts/slideLayout3.xml"/><Relationship Id="rId5" Type="http://schemas.openxmlformats.org/officeDocument/2006/relationships/tags" Target="../tags/tag344.xml"/><Relationship Id="rId4" Type="http://schemas.openxmlformats.org/officeDocument/2006/relationships/tags" Target="../tags/tag343.xml"/><Relationship Id="rId3" Type="http://schemas.openxmlformats.org/officeDocument/2006/relationships/tags" Target="../tags/tag342.xml"/><Relationship Id="rId2" Type="http://schemas.openxmlformats.org/officeDocument/2006/relationships/tags" Target="../tags/tag341.xml"/><Relationship Id="rId1" Type="http://schemas.openxmlformats.org/officeDocument/2006/relationships/tags" Target="../tags/tag340.xml"/></Relationships>
</file>

<file path=ppt/slides/_rels/slide84.xml.rels><?xml version="1.0" encoding="UTF-8" standalone="yes"?>
<Relationships xmlns="http://schemas.openxmlformats.org/package/2006/relationships"><Relationship Id="rId8" Type="http://schemas.openxmlformats.org/officeDocument/2006/relationships/notesSlide" Target="../notesSlides/notesSlide54.xml"/><Relationship Id="rId7" Type="http://schemas.openxmlformats.org/officeDocument/2006/relationships/slideLayout" Target="../slideLayouts/slideLayout3.xml"/><Relationship Id="rId6" Type="http://schemas.openxmlformats.org/officeDocument/2006/relationships/tags" Target="../tags/tag350.xml"/><Relationship Id="rId5" Type="http://schemas.openxmlformats.org/officeDocument/2006/relationships/tags" Target="../tags/tag349.xml"/><Relationship Id="rId4" Type="http://schemas.openxmlformats.org/officeDocument/2006/relationships/tags" Target="../tags/tag348.xml"/><Relationship Id="rId3" Type="http://schemas.openxmlformats.org/officeDocument/2006/relationships/tags" Target="../tags/tag347.xml"/><Relationship Id="rId2" Type="http://schemas.openxmlformats.org/officeDocument/2006/relationships/tags" Target="../tags/tag346.xml"/><Relationship Id="rId1" Type="http://schemas.openxmlformats.org/officeDocument/2006/relationships/tags" Target="../tags/tag345.xml"/></Relationships>
</file>

<file path=ppt/slides/_rels/slide85.xml.rels><?xml version="1.0" encoding="UTF-8" standalone="yes"?>
<Relationships xmlns="http://schemas.openxmlformats.org/package/2006/relationships"><Relationship Id="rId5" Type="http://schemas.openxmlformats.org/officeDocument/2006/relationships/notesSlide" Target="../notesSlides/notesSlide55.xml"/><Relationship Id="rId4" Type="http://schemas.openxmlformats.org/officeDocument/2006/relationships/slideLayout" Target="../slideLayouts/slideLayout3.xml"/><Relationship Id="rId3" Type="http://schemas.openxmlformats.org/officeDocument/2006/relationships/tags" Target="../tags/tag353.xml"/><Relationship Id="rId2" Type="http://schemas.openxmlformats.org/officeDocument/2006/relationships/tags" Target="../tags/tag352.xml"/><Relationship Id="rId1" Type="http://schemas.openxmlformats.org/officeDocument/2006/relationships/tags" Target="../tags/tag351.xml"/></Relationships>
</file>

<file path=ppt/slides/_rels/slide86.xml.rels><?xml version="1.0" encoding="UTF-8" standalone="yes"?>
<Relationships xmlns="http://schemas.openxmlformats.org/package/2006/relationships"><Relationship Id="rId6" Type="http://schemas.openxmlformats.org/officeDocument/2006/relationships/notesSlide" Target="../notesSlides/notesSlide56.xml"/><Relationship Id="rId5" Type="http://schemas.openxmlformats.org/officeDocument/2006/relationships/slideLayout" Target="../slideLayouts/slideLayout3.xml"/><Relationship Id="rId4" Type="http://schemas.openxmlformats.org/officeDocument/2006/relationships/tags" Target="../tags/tag357.xml"/><Relationship Id="rId3" Type="http://schemas.openxmlformats.org/officeDocument/2006/relationships/tags" Target="../tags/tag356.xml"/><Relationship Id="rId2" Type="http://schemas.openxmlformats.org/officeDocument/2006/relationships/tags" Target="../tags/tag355.xml"/><Relationship Id="rId1" Type="http://schemas.openxmlformats.org/officeDocument/2006/relationships/tags" Target="../tags/tag354.xml"/></Relationships>
</file>

<file path=ppt/slides/_rels/slide87.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3.xml"/><Relationship Id="rId3" Type="http://schemas.openxmlformats.org/officeDocument/2006/relationships/tags" Target="../tags/tag360.xml"/><Relationship Id="rId2" Type="http://schemas.openxmlformats.org/officeDocument/2006/relationships/tags" Target="../tags/tag359.xml"/><Relationship Id="rId1" Type="http://schemas.openxmlformats.org/officeDocument/2006/relationships/tags" Target="../tags/tag358.xml"/></Relationships>
</file>

<file path=ppt/slides/_rels/slide88.xml.rels><?xml version="1.0" encoding="UTF-8" standalone="yes"?>
<Relationships xmlns="http://schemas.openxmlformats.org/package/2006/relationships"><Relationship Id="rId6" Type="http://schemas.openxmlformats.org/officeDocument/2006/relationships/notesSlide" Target="../notesSlides/notesSlide58.xml"/><Relationship Id="rId5" Type="http://schemas.openxmlformats.org/officeDocument/2006/relationships/slideLayout" Target="../slideLayouts/slideLayout3.xml"/><Relationship Id="rId4" Type="http://schemas.openxmlformats.org/officeDocument/2006/relationships/tags" Target="../tags/tag364.xml"/><Relationship Id="rId3" Type="http://schemas.openxmlformats.org/officeDocument/2006/relationships/tags" Target="../tags/tag363.xml"/><Relationship Id="rId2" Type="http://schemas.openxmlformats.org/officeDocument/2006/relationships/tags" Target="../tags/tag362.xml"/><Relationship Id="rId1" Type="http://schemas.openxmlformats.org/officeDocument/2006/relationships/tags" Target="../tags/tag361.xml"/></Relationships>
</file>

<file path=ppt/slides/_rels/slide89.xml.rels><?xml version="1.0" encoding="UTF-8" standalone="yes"?>
<Relationships xmlns="http://schemas.openxmlformats.org/package/2006/relationships"><Relationship Id="rId7" Type="http://schemas.openxmlformats.org/officeDocument/2006/relationships/notesSlide" Target="../notesSlides/notesSlide59.xml"/><Relationship Id="rId6" Type="http://schemas.openxmlformats.org/officeDocument/2006/relationships/slideLayout" Target="../slideLayouts/slideLayout3.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 Type="http://schemas.openxmlformats.org/officeDocument/2006/relationships/tags" Target="../tags/tag365.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3.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9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72.xml"/><Relationship Id="rId2" Type="http://schemas.openxmlformats.org/officeDocument/2006/relationships/tags" Target="../tags/tag371.xml"/><Relationship Id="rId1" Type="http://schemas.openxmlformats.org/officeDocument/2006/relationships/tags" Target="../tags/tag370.xml"/></Relationships>
</file>

<file path=ppt/slides/_rels/slide91.xml.rels><?xml version="1.0" encoding="UTF-8" standalone="yes"?>
<Relationships xmlns="http://schemas.openxmlformats.org/package/2006/relationships"><Relationship Id="rId6" Type="http://schemas.openxmlformats.org/officeDocument/2006/relationships/notesSlide" Target="../notesSlides/notesSlide60.xml"/><Relationship Id="rId5" Type="http://schemas.openxmlformats.org/officeDocument/2006/relationships/slideLayout" Target="../slideLayouts/slideLayout3.xml"/><Relationship Id="rId4" Type="http://schemas.openxmlformats.org/officeDocument/2006/relationships/tags" Target="../tags/tag376.xml"/><Relationship Id="rId3" Type="http://schemas.openxmlformats.org/officeDocument/2006/relationships/tags" Target="../tags/tag375.xml"/><Relationship Id="rId2" Type="http://schemas.openxmlformats.org/officeDocument/2006/relationships/tags" Target="../tags/tag374.xml"/><Relationship Id="rId1" Type="http://schemas.openxmlformats.org/officeDocument/2006/relationships/tags" Target="../tags/tag373.xml"/></Relationships>
</file>

<file path=ppt/slides/_rels/slide92.xml.rels><?xml version="1.0" encoding="UTF-8" standalone="yes"?>
<Relationships xmlns="http://schemas.openxmlformats.org/package/2006/relationships"><Relationship Id="rId5" Type="http://schemas.openxmlformats.org/officeDocument/2006/relationships/notesSlide" Target="../notesSlides/notesSlide61.xml"/><Relationship Id="rId4" Type="http://schemas.openxmlformats.org/officeDocument/2006/relationships/slideLayout" Target="../slideLayouts/slideLayout3.xml"/><Relationship Id="rId3" Type="http://schemas.openxmlformats.org/officeDocument/2006/relationships/tags" Target="../tags/tag379.xml"/><Relationship Id="rId2" Type="http://schemas.openxmlformats.org/officeDocument/2006/relationships/tags" Target="../tags/tag378.xml"/><Relationship Id="rId1" Type="http://schemas.openxmlformats.org/officeDocument/2006/relationships/tags" Target="../tags/tag377.xml"/></Relationships>
</file>

<file path=ppt/slides/_rels/slide93.xml.rels><?xml version="1.0" encoding="UTF-8" standalone="yes"?>
<Relationships xmlns="http://schemas.openxmlformats.org/package/2006/relationships"><Relationship Id="rId8" Type="http://schemas.openxmlformats.org/officeDocument/2006/relationships/notesSlide" Target="../notesSlides/notesSlide62.xml"/><Relationship Id="rId7" Type="http://schemas.openxmlformats.org/officeDocument/2006/relationships/slideLayout" Target="../slideLayouts/slideLayout3.xml"/><Relationship Id="rId6" Type="http://schemas.openxmlformats.org/officeDocument/2006/relationships/tags" Target="../tags/tag385.xml"/><Relationship Id="rId5" Type="http://schemas.openxmlformats.org/officeDocument/2006/relationships/tags" Target="../tags/tag384.xml"/><Relationship Id="rId4" Type="http://schemas.openxmlformats.org/officeDocument/2006/relationships/tags" Target="../tags/tag383.xml"/><Relationship Id="rId3" Type="http://schemas.openxmlformats.org/officeDocument/2006/relationships/tags" Target="../tags/tag382.xml"/><Relationship Id="rId2" Type="http://schemas.openxmlformats.org/officeDocument/2006/relationships/tags" Target="../tags/tag381.xml"/><Relationship Id="rId1" Type="http://schemas.openxmlformats.org/officeDocument/2006/relationships/tags" Target="../tags/tag380.xml"/></Relationships>
</file>

<file path=ppt/slides/_rels/slide94.xml.rels><?xml version="1.0" encoding="UTF-8" standalone="yes"?>
<Relationships xmlns="http://schemas.openxmlformats.org/package/2006/relationships"><Relationship Id="rId7" Type="http://schemas.openxmlformats.org/officeDocument/2006/relationships/notesSlide" Target="../notesSlides/notesSlide63.xml"/><Relationship Id="rId6" Type="http://schemas.openxmlformats.org/officeDocument/2006/relationships/slideLayout" Target="../slideLayouts/slideLayout3.xml"/><Relationship Id="rId5" Type="http://schemas.openxmlformats.org/officeDocument/2006/relationships/tags" Target="../tags/tag390.xml"/><Relationship Id="rId4" Type="http://schemas.openxmlformats.org/officeDocument/2006/relationships/tags" Target="../tags/tag389.xml"/><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s>
</file>

<file path=ppt/slides/_rels/slide95.xml.rels><?xml version="1.0" encoding="UTF-8" standalone="yes"?>
<Relationships xmlns="http://schemas.openxmlformats.org/package/2006/relationships"><Relationship Id="rId7" Type="http://schemas.openxmlformats.org/officeDocument/2006/relationships/notesSlide" Target="../notesSlides/notesSlide64.xml"/><Relationship Id="rId6" Type="http://schemas.openxmlformats.org/officeDocument/2006/relationships/slideLayout" Target="../slideLayouts/slideLayout3.xml"/><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tags" Target="../tags/tag393.xml"/><Relationship Id="rId2" Type="http://schemas.openxmlformats.org/officeDocument/2006/relationships/tags" Target="../tags/tag392.xml"/><Relationship Id="rId1" Type="http://schemas.openxmlformats.org/officeDocument/2006/relationships/tags" Target="../tags/tag391.xml"/></Relationships>
</file>

<file path=ppt/slides/_rels/slide96.xml.rels><?xml version="1.0" encoding="UTF-8" standalone="yes"?>
<Relationships xmlns="http://schemas.openxmlformats.org/package/2006/relationships"><Relationship Id="rId8" Type="http://schemas.openxmlformats.org/officeDocument/2006/relationships/notesSlide" Target="../notesSlides/notesSlide65.xml"/><Relationship Id="rId7" Type="http://schemas.openxmlformats.org/officeDocument/2006/relationships/slideLayout" Target="../slideLayouts/slideLayout3.xml"/><Relationship Id="rId6" Type="http://schemas.openxmlformats.org/officeDocument/2006/relationships/tags" Target="../tags/tag401.xml"/><Relationship Id="rId5" Type="http://schemas.openxmlformats.org/officeDocument/2006/relationships/tags" Target="../tags/tag400.xml"/><Relationship Id="rId4" Type="http://schemas.openxmlformats.org/officeDocument/2006/relationships/tags" Target="../tags/tag399.xml"/><Relationship Id="rId3" Type="http://schemas.openxmlformats.org/officeDocument/2006/relationships/tags" Target="../tags/tag398.xml"/><Relationship Id="rId2" Type="http://schemas.openxmlformats.org/officeDocument/2006/relationships/tags" Target="../tags/tag397.xml"/><Relationship Id="rId1" Type="http://schemas.openxmlformats.org/officeDocument/2006/relationships/tags" Target="../tags/tag396.xml"/></Relationships>
</file>

<file path=ppt/slides/_rels/slide9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0.png"/><Relationship Id="rId3" Type="http://schemas.openxmlformats.org/officeDocument/2006/relationships/tags" Target="../tags/tag404.xml"/><Relationship Id="rId2" Type="http://schemas.openxmlformats.org/officeDocument/2006/relationships/tags" Target="../tags/tag403.xml"/><Relationship Id="rId1" Type="http://schemas.openxmlformats.org/officeDocument/2006/relationships/tags" Target="../tags/tag402.xml"/></Relationships>
</file>

<file path=ppt/slides/_rels/slide9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07.xml"/><Relationship Id="rId2" Type="http://schemas.openxmlformats.org/officeDocument/2006/relationships/tags" Target="../tags/tag406.xml"/><Relationship Id="rId1" Type="http://schemas.openxmlformats.org/officeDocument/2006/relationships/tags" Target="../tags/tag405.xml"/></Relationships>
</file>

<file path=ppt/slides/_rels/slide99.xml.rels><?xml version="1.0" encoding="UTF-8" standalone="yes"?>
<Relationships xmlns="http://schemas.openxmlformats.org/package/2006/relationships"><Relationship Id="rId6" Type="http://schemas.openxmlformats.org/officeDocument/2006/relationships/notesSlide" Target="../notesSlides/notesSlide66.xml"/><Relationship Id="rId5" Type="http://schemas.openxmlformats.org/officeDocument/2006/relationships/slideLayout" Target="../slideLayouts/slideLayout3.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 Type="http://schemas.openxmlformats.org/officeDocument/2006/relationships/tags" Target="../tags/tag40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矩形 3"/>
          <p:cNvSpPr/>
          <p:nvPr/>
        </p:nvSpPr>
        <p:spPr>
          <a:xfrm>
            <a:off x="0" y="1635646"/>
            <a:ext cx="9144000" cy="1872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5" name="矩形 14"/>
          <p:cNvSpPr/>
          <p:nvPr/>
        </p:nvSpPr>
        <p:spPr>
          <a:xfrm>
            <a:off x="0" y="1972538"/>
            <a:ext cx="4685043" cy="1088390"/>
          </a:xfrm>
          <a:prstGeom prst="rect">
            <a:avLst/>
          </a:prstGeom>
        </p:spPr>
        <p:txBody>
          <a:bodyPr wrap="square">
            <a:spAutoFit/>
          </a:bodyPr>
          <a:lstStyle/>
          <a:p>
            <a:pPr algn="ctr">
              <a:lnSpc>
                <a:spcPct val="120000"/>
              </a:lnSpc>
            </a:pPr>
            <a:r>
              <a:rPr sz="54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财务管理</a:t>
            </a:r>
            <a:endParaRPr sz="54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7" name="Freeform 7"/>
          <p:cNvSpPr>
            <a:spLocks noEditPoints="1"/>
          </p:cNvSpPr>
          <p:nvPr/>
        </p:nvSpPr>
        <p:spPr bwMode="auto">
          <a:xfrm>
            <a:off x="909014" y="3899620"/>
            <a:ext cx="252000" cy="252000"/>
          </a:xfrm>
          <a:custGeom>
            <a:avLst/>
            <a:gdLst>
              <a:gd name="T0" fmla="*/ 661 w 904"/>
              <a:gd name="T1" fmla="*/ 461 h 905"/>
              <a:gd name="T2" fmla="*/ 661 w 904"/>
              <a:gd name="T3" fmla="*/ 339 h 905"/>
              <a:gd name="T4" fmla="*/ 605 w 904"/>
              <a:gd name="T5" fmla="*/ 339 h 905"/>
              <a:gd name="T6" fmla="*/ 605 w 904"/>
              <a:gd name="T7" fmla="*/ 461 h 905"/>
              <a:gd name="T8" fmla="*/ 456 w 904"/>
              <a:gd name="T9" fmla="*/ 610 h 905"/>
              <a:gd name="T10" fmla="*/ 453 w 904"/>
              <a:gd name="T11" fmla="*/ 610 h 905"/>
              <a:gd name="T12" fmla="*/ 452 w 904"/>
              <a:gd name="T13" fmla="*/ 610 h 905"/>
              <a:gd name="T14" fmla="*/ 451 w 904"/>
              <a:gd name="T15" fmla="*/ 610 h 905"/>
              <a:gd name="T16" fmla="*/ 448 w 904"/>
              <a:gd name="T17" fmla="*/ 610 h 905"/>
              <a:gd name="T18" fmla="*/ 299 w 904"/>
              <a:gd name="T19" fmla="*/ 461 h 905"/>
              <a:gd name="T20" fmla="*/ 299 w 904"/>
              <a:gd name="T21" fmla="*/ 339 h 905"/>
              <a:gd name="T22" fmla="*/ 244 w 904"/>
              <a:gd name="T23" fmla="*/ 339 h 905"/>
              <a:gd name="T24" fmla="*/ 244 w 904"/>
              <a:gd name="T25" fmla="*/ 461 h 905"/>
              <a:gd name="T26" fmla="*/ 419 w 904"/>
              <a:gd name="T27" fmla="*/ 664 h 905"/>
              <a:gd name="T28" fmla="*/ 419 w 904"/>
              <a:gd name="T29" fmla="*/ 752 h 905"/>
              <a:gd name="T30" fmla="*/ 295 w 904"/>
              <a:gd name="T31" fmla="*/ 787 h 905"/>
              <a:gd name="T32" fmla="*/ 610 w 904"/>
              <a:gd name="T33" fmla="*/ 787 h 905"/>
              <a:gd name="T34" fmla="*/ 484 w 904"/>
              <a:gd name="T35" fmla="*/ 751 h 905"/>
              <a:gd name="T36" fmla="*/ 484 w 904"/>
              <a:gd name="T37" fmla="*/ 664 h 905"/>
              <a:gd name="T38" fmla="*/ 661 w 904"/>
              <a:gd name="T39" fmla="*/ 461 h 905"/>
              <a:gd name="T40" fmla="*/ 450 w 904"/>
              <a:gd name="T41" fmla="*/ 558 h 905"/>
              <a:gd name="T42" fmla="*/ 452 w 904"/>
              <a:gd name="T43" fmla="*/ 558 h 905"/>
              <a:gd name="T44" fmla="*/ 454 w 904"/>
              <a:gd name="T45" fmla="*/ 558 h 905"/>
              <a:gd name="T46" fmla="*/ 554 w 904"/>
              <a:gd name="T47" fmla="*/ 459 h 905"/>
              <a:gd name="T48" fmla="*/ 554 w 904"/>
              <a:gd name="T49" fmla="*/ 218 h 905"/>
              <a:gd name="T50" fmla="*/ 454 w 904"/>
              <a:gd name="T51" fmla="*/ 118 h 905"/>
              <a:gd name="T52" fmla="*/ 452 w 904"/>
              <a:gd name="T53" fmla="*/ 118 h 905"/>
              <a:gd name="T54" fmla="*/ 450 w 904"/>
              <a:gd name="T55" fmla="*/ 118 h 905"/>
              <a:gd name="T56" fmla="*/ 351 w 904"/>
              <a:gd name="T57" fmla="*/ 218 h 905"/>
              <a:gd name="T58" fmla="*/ 351 w 904"/>
              <a:gd name="T59" fmla="*/ 459 h 905"/>
              <a:gd name="T60" fmla="*/ 450 w 904"/>
              <a:gd name="T61" fmla="*/ 558 h 905"/>
              <a:gd name="T62" fmla="*/ 452 w 904"/>
              <a:gd name="T63" fmla="*/ 0 h 905"/>
              <a:gd name="T64" fmla="*/ 904 w 904"/>
              <a:gd name="T65" fmla="*/ 453 h 905"/>
              <a:gd name="T66" fmla="*/ 452 w 904"/>
              <a:gd name="T67" fmla="*/ 905 h 905"/>
              <a:gd name="T68" fmla="*/ 0 w 904"/>
              <a:gd name="T69" fmla="*/ 453 h 905"/>
              <a:gd name="T70" fmla="*/ 452 w 904"/>
              <a:gd name="T7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905">
                <a:moveTo>
                  <a:pt x="661" y="461"/>
                </a:moveTo>
                <a:lnTo>
                  <a:pt x="661" y="339"/>
                </a:lnTo>
                <a:cubicBezTo>
                  <a:pt x="661" y="304"/>
                  <a:pt x="605" y="304"/>
                  <a:pt x="605" y="339"/>
                </a:cubicBezTo>
                <a:lnTo>
                  <a:pt x="605" y="461"/>
                </a:lnTo>
                <a:cubicBezTo>
                  <a:pt x="605" y="543"/>
                  <a:pt x="538" y="610"/>
                  <a:pt x="456" y="610"/>
                </a:cubicBezTo>
                <a:cubicBezTo>
                  <a:pt x="455" y="610"/>
                  <a:pt x="454" y="610"/>
                  <a:pt x="453" y="610"/>
                </a:cubicBezTo>
                <a:lnTo>
                  <a:pt x="452" y="610"/>
                </a:lnTo>
                <a:lnTo>
                  <a:pt x="451" y="610"/>
                </a:lnTo>
                <a:cubicBezTo>
                  <a:pt x="450" y="610"/>
                  <a:pt x="449" y="610"/>
                  <a:pt x="448" y="610"/>
                </a:cubicBezTo>
                <a:cubicBezTo>
                  <a:pt x="366" y="610"/>
                  <a:pt x="299" y="543"/>
                  <a:pt x="299" y="461"/>
                </a:cubicBezTo>
                <a:lnTo>
                  <a:pt x="299" y="339"/>
                </a:lnTo>
                <a:cubicBezTo>
                  <a:pt x="299" y="304"/>
                  <a:pt x="244" y="304"/>
                  <a:pt x="244" y="339"/>
                </a:cubicBezTo>
                <a:cubicBezTo>
                  <a:pt x="244" y="355"/>
                  <a:pt x="244" y="461"/>
                  <a:pt x="244" y="461"/>
                </a:cubicBezTo>
                <a:cubicBezTo>
                  <a:pt x="244" y="564"/>
                  <a:pt x="320" y="650"/>
                  <a:pt x="419" y="664"/>
                </a:cubicBezTo>
                <a:lnTo>
                  <a:pt x="419" y="752"/>
                </a:lnTo>
                <a:lnTo>
                  <a:pt x="295" y="787"/>
                </a:lnTo>
                <a:lnTo>
                  <a:pt x="610" y="787"/>
                </a:lnTo>
                <a:lnTo>
                  <a:pt x="484" y="751"/>
                </a:lnTo>
                <a:lnTo>
                  <a:pt x="484" y="664"/>
                </a:lnTo>
                <a:cubicBezTo>
                  <a:pt x="584" y="650"/>
                  <a:pt x="661" y="564"/>
                  <a:pt x="661" y="461"/>
                </a:cubicBezTo>
                <a:close/>
                <a:moveTo>
                  <a:pt x="450" y="558"/>
                </a:moveTo>
                <a:cubicBezTo>
                  <a:pt x="451" y="558"/>
                  <a:pt x="451" y="558"/>
                  <a:pt x="452" y="558"/>
                </a:cubicBezTo>
                <a:cubicBezTo>
                  <a:pt x="453" y="558"/>
                  <a:pt x="453" y="558"/>
                  <a:pt x="454" y="558"/>
                </a:cubicBezTo>
                <a:cubicBezTo>
                  <a:pt x="509" y="558"/>
                  <a:pt x="554" y="514"/>
                  <a:pt x="554" y="459"/>
                </a:cubicBezTo>
                <a:lnTo>
                  <a:pt x="554" y="218"/>
                </a:lnTo>
                <a:cubicBezTo>
                  <a:pt x="554" y="163"/>
                  <a:pt x="509" y="118"/>
                  <a:pt x="454" y="118"/>
                </a:cubicBezTo>
                <a:cubicBezTo>
                  <a:pt x="453" y="118"/>
                  <a:pt x="453" y="118"/>
                  <a:pt x="452" y="118"/>
                </a:cubicBezTo>
                <a:cubicBezTo>
                  <a:pt x="452" y="118"/>
                  <a:pt x="451" y="118"/>
                  <a:pt x="450" y="118"/>
                </a:cubicBezTo>
                <a:cubicBezTo>
                  <a:pt x="395" y="118"/>
                  <a:pt x="351" y="163"/>
                  <a:pt x="351" y="218"/>
                </a:cubicBezTo>
                <a:lnTo>
                  <a:pt x="351" y="459"/>
                </a:lnTo>
                <a:cubicBezTo>
                  <a:pt x="351" y="514"/>
                  <a:pt x="395" y="558"/>
                  <a:pt x="450" y="558"/>
                </a:cubicBezTo>
                <a:close/>
                <a:moveTo>
                  <a:pt x="452" y="0"/>
                </a:moveTo>
                <a:cubicBezTo>
                  <a:pt x="702" y="0"/>
                  <a:pt x="904" y="203"/>
                  <a:pt x="904" y="453"/>
                </a:cubicBezTo>
                <a:cubicBezTo>
                  <a:pt x="904" y="702"/>
                  <a:pt x="702" y="905"/>
                  <a:pt x="452" y="905"/>
                </a:cubicBezTo>
                <a:cubicBezTo>
                  <a:pt x="202" y="905"/>
                  <a:pt x="0" y="702"/>
                  <a:pt x="0" y="453"/>
                </a:cubicBezTo>
                <a:cubicBezTo>
                  <a:pt x="0" y="203"/>
                  <a:pt x="202" y="0"/>
                  <a:pt x="452" y="0"/>
                </a:cubicBezTo>
                <a:close/>
              </a:path>
            </a:pathLst>
          </a:custGeom>
          <a:solidFill>
            <a:schemeClr val="bg1"/>
          </a:solidFill>
          <a:ln>
            <a:noFill/>
          </a:ln>
        </p:spPr>
        <p:txBody>
          <a:bodyPr vert="horz" wrap="square" lIns="68562" tIns="34281" rIns="68562" bIns="34281" numCol="1" anchor="t" anchorCtr="0" compatLnSpc="1"/>
          <a:lstStyle/>
          <a:p>
            <a:endParaRPr lang="zh-CN" altLang="en-US">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8" name="TextBox 17"/>
          <p:cNvSpPr txBox="1"/>
          <p:nvPr/>
        </p:nvSpPr>
        <p:spPr>
          <a:xfrm>
            <a:off x="1187450" y="3838575"/>
            <a:ext cx="2008505" cy="374650"/>
          </a:xfrm>
          <a:prstGeom prst="rect">
            <a:avLst/>
          </a:prstGeom>
          <a:noFill/>
        </p:spPr>
        <p:txBody>
          <a:bodyPr wrap="square" lIns="68562" tIns="34281" rIns="68562" bIns="34281" rtlCol="0">
            <a:spAutoFit/>
          </a:bodyPr>
          <a:lstStyle>
            <a:defPPr>
              <a:defRPr lang="zh-CN"/>
            </a:defPPr>
            <a:lvl1pPr>
              <a:defRPr sz="2000">
                <a:solidFill>
                  <a:schemeClr val="accent2"/>
                </a:solidFill>
                <a:latin typeface="+mn-ea"/>
                <a:ea typeface="+mn-ea"/>
              </a:defRPr>
            </a:lvl1pPr>
          </a:lstStyle>
          <a:p>
            <a:r>
              <a:rPr lang="zh-CN" dirty="0">
                <a:solidFill>
                  <a:srgbClr val="F2F2F2"/>
                </a:solidFill>
                <a:latin typeface="字魂105号-简雅黑" panose="00000500000000000000" pitchFamily="2" charset="-122"/>
                <a:ea typeface="字魂105号-简雅黑" panose="00000500000000000000" pitchFamily="2" charset="-122"/>
                <a:sym typeface="字魂105号-简雅黑" panose="00000500000000000000" pitchFamily="2" charset="-122"/>
              </a:rPr>
              <a:t>主讲教师：</a:t>
            </a:r>
            <a:endParaRPr lang="zh-CN" dirty="0">
              <a:solidFill>
                <a:srgbClr val="F2F2F2"/>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57236" y="247537"/>
            <a:ext cx="5132182" cy="46785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Horizontal)">
                                      <p:cBhvr>
                                        <p:cTn id="11" dur="750"/>
                                        <p:tgtEl>
                                          <p:spTgt spid="2"/>
                                        </p:tgtEl>
                                      </p:cBhvr>
                                    </p:animEffect>
                                  </p:childTnLst>
                                </p:cTn>
                              </p:par>
                            </p:childTnLst>
                          </p:cTn>
                        </p:par>
                        <p:par>
                          <p:cTn id="12" fill="hold">
                            <p:stCondLst>
                              <p:cond delay="1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5"/>
                                        </p:tgtEl>
                                        <p:attrNameLst>
                                          <p:attrName>ppt_y</p:attrName>
                                        </p:attrNameLst>
                                      </p:cBhvr>
                                      <p:tavLst>
                                        <p:tav tm="0">
                                          <p:val>
                                            <p:strVal val="#ppt_y"/>
                                          </p:val>
                                        </p:tav>
                                        <p:tav tm="100000">
                                          <p:val>
                                            <p:strVal val="#ppt_y"/>
                                          </p:val>
                                        </p:tav>
                                      </p:tavLst>
                                    </p:anim>
                                    <p:anim calcmode="lin" valueType="num">
                                      <p:cBhvr>
                                        <p:cTn id="1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5"/>
                                        </p:tgtEl>
                                      </p:cBhvr>
                                    </p:animEffect>
                                  </p:childTnLst>
                                </p:cTn>
                              </p:par>
                            </p:childTnLst>
                          </p:cTn>
                        </p:par>
                        <p:par>
                          <p:cTn id="20" fill="hold">
                            <p:stCondLst>
                              <p:cond delay="1899"/>
                            </p:stCondLst>
                            <p:childTnLst>
                              <p:par>
                                <p:cTn id="21" presetID="53" presetClass="entr" presetSubtype="16"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childTnLst>
                          </p:cTn>
                        </p:par>
                        <p:par>
                          <p:cTn id="26" fill="hold">
                            <p:stCondLst>
                              <p:cond delay="2399"/>
                            </p:stCondLst>
                            <p:childTnLst>
                              <p:par>
                                <p:cTn id="27" presetID="31" presetClass="entr" presetSubtype="0" fill="hold" grpId="0" nodeType="afterEffect">
                                  <p:stCondLst>
                                    <p:cond delay="0"/>
                                  </p:stCondLst>
                                  <p:iterate type="lt">
                                    <p:tmPct val="10000"/>
                                  </p:iterate>
                                  <p:childTnLst>
                                    <p:set>
                                      <p:cBhvr>
                                        <p:cTn id="28" dur="1" fill="hold">
                                          <p:stCondLst>
                                            <p:cond delay="0"/>
                                          </p:stCondLst>
                                        </p:cTn>
                                        <p:tgtEl>
                                          <p:spTgt spid="18"/>
                                        </p:tgtEl>
                                        <p:attrNameLst>
                                          <p:attrName>style.visibility</p:attrName>
                                        </p:attrNameLst>
                                      </p:cBhvr>
                                      <p:to>
                                        <p:strVal val="visible"/>
                                      </p:to>
                                    </p:set>
                                    <p:anim calcmode="lin" valueType="num">
                                      <p:cBhvr>
                                        <p:cTn id="29" dur="1000" fill="hold"/>
                                        <p:tgtEl>
                                          <p:spTgt spid="18"/>
                                        </p:tgtEl>
                                        <p:attrNameLst>
                                          <p:attrName>ppt_w</p:attrName>
                                        </p:attrNameLst>
                                      </p:cBhvr>
                                      <p:tavLst>
                                        <p:tav tm="0">
                                          <p:val>
                                            <p:fltVal val="0"/>
                                          </p:val>
                                        </p:tav>
                                        <p:tav tm="100000">
                                          <p:val>
                                            <p:strVal val="#ppt_w"/>
                                          </p:val>
                                        </p:tav>
                                      </p:tavLst>
                                    </p:anim>
                                    <p:anim calcmode="lin" valueType="num">
                                      <p:cBhvr>
                                        <p:cTn id="30" dur="1000" fill="hold"/>
                                        <p:tgtEl>
                                          <p:spTgt spid="18"/>
                                        </p:tgtEl>
                                        <p:attrNameLst>
                                          <p:attrName>ppt_h</p:attrName>
                                        </p:attrNameLst>
                                      </p:cBhvr>
                                      <p:tavLst>
                                        <p:tav tm="0">
                                          <p:val>
                                            <p:fltVal val="0"/>
                                          </p:val>
                                        </p:tav>
                                        <p:tav tm="100000">
                                          <p:val>
                                            <p:strVal val="#ppt_h"/>
                                          </p:val>
                                        </p:tav>
                                      </p:tavLst>
                                    </p:anim>
                                    <p:anim calcmode="lin" valueType="num">
                                      <p:cBhvr>
                                        <p:cTn id="31" dur="1000" fill="hold"/>
                                        <p:tgtEl>
                                          <p:spTgt spid="18"/>
                                        </p:tgtEl>
                                        <p:attrNameLst>
                                          <p:attrName>style.rotation</p:attrName>
                                        </p:attrNameLst>
                                      </p:cBhvr>
                                      <p:tavLst>
                                        <p:tav tm="0">
                                          <p:val>
                                            <p:fltVal val="90"/>
                                          </p:val>
                                        </p:tav>
                                        <p:tav tm="100000">
                                          <p:val>
                                            <p:fltVal val="0"/>
                                          </p:val>
                                        </p:tav>
                                      </p:tavLst>
                                    </p:anim>
                                    <p:animEffect transition="in" filter="fade">
                                      <p:cBhvr>
                                        <p:cTn id="3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5" grpId="0"/>
      <p:bldP spid="17" grpId="0" animBg="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任务4.1 营运资金管理概述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604520"/>
            <a:ext cx="7839075" cy="141986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融资决策主要取决于管理者的风险导向，此外它还受短期、中期和长期负债的利率差异的影响。根据资产的期限结构与资金来源的期限结构的匹配程度差异，流动资产的融资策略可以划分为期限匹配融资策略、保守融资策略和激进融资策略3 种基本类型，如图4-1 所示。</a:t>
            </a:r>
            <a:endParaRPr lang="zh-CN" altLang="en-US">
              <a:latin typeface="+mn-ea"/>
              <a:cs typeface="+mn-ea"/>
            </a:endParaRPr>
          </a:p>
        </p:txBody>
      </p:sp>
      <p:pic>
        <p:nvPicPr>
          <p:cNvPr id="2" name="图片 1"/>
          <p:cNvPicPr>
            <a:picLocks noChangeAspect="1"/>
          </p:cNvPicPr>
          <p:nvPr/>
        </p:nvPicPr>
        <p:blipFill>
          <a:blip r:embed="rId5"/>
          <a:stretch>
            <a:fillRect/>
          </a:stretch>
        </p:blipFill>
        <p:spPr>
          <a:xfrm>
            <a:off x="1413510" y="2099945"/>
            <a:ext cx="6316980" cy="2434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任务4.5 流动负债管理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11505" y="6597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商业信用的优点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611505" y="1058545"/>
            <a:ext cx="7839075" cy="308038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00B050"/>
                </a:solidFill>
                <a:latin typeface="+mn-ea"/>
                <a:cs typeface="+mn-ea"/>
              </a:rPr>
              <a:t>（1）商业信用容易获得。</a:t>
            </a:r>
            <a:r>
              <a:rPr lang="zh-CN" altLang="en-US">
                <a:solidFill>
                  <a:schemeClr val="tx1"/>
                </a:solidFill>
                <a:latin typeface="+mn-ea"/>
                <a:cs typeface="+mn-ea"/>
              </a:rPr>
              <a:t>商业信用的载体是商品购销行为，企业总有一批既有供需关系又有相互信用基础的客户，所以对大多数企业而言，应付账款和预收账款是自然的、持续的信贷形式。</a:t>
            </a:r>
            <a:endParaRPr lang="zh-CN" altLang="en-US" b="1">
              <a:solidFill>
                <a:srgbClr val="00B050"/>
              </a:solidFill>
              <a:latin typeface="+mn-ea"/>
              <a:cs typeface="+mn-ea"/>
            </a:endParaRPr>
          </a:p>
          <a:p>
            <a:pPr algn="just">
              <a:lnSpc>
                <a:spcPct val="120000"/>
              </a:lnSpc>
            </a:pPr>
            <a:r>
              <a:rPr lang="zh-CN" altLang="en-US">
                <a:latin typeface="仿宋" panose="02010609060101010101" charset="-122"/>
                <a:ea typeface="仿宋" panose="02010609060101010101" charset="-122"/>
                <a:cs typeface="仿宋" panose="02010609060101010101" charset="-122"/>
              </a:rPr>
              <a:t>　　</a:t>
            </a:r>
            <a:r>
              <a:rPr lang="zh-CN" altLang="en-US" b="1">
                <a:solidFill>
                  <a:srgbClr val="00B050"/>
                </a:solidFill>
                <a:latin typeface="+mn-ea"/>
                <a:cs typeface="+mn-ea"/>
              </a:rPr>
              <a:t>（2）企业有较大的机动权。</a:t>
            </a:r>
            <a:r>
              <a:rPr lang="zh-CN" altLang="en-US">
                <a:solidFill>
                  <a:schemeClr val="tx1"/>
                </a:solidFill>
                <a:latin typeface="+mn-ea"/>
                <a:cs typeface="+mn-ea"/>
              </a:rPr>
              <a:t>如果在期限内不能付款或交货时，一般</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还可以通过与客户的协商，请求延长时限。</a:t>
            </a:r>
            <a:endParaRPr lang="zh-CN" altLang="en-US" b="1">
              <a:solidFill>
                <a:srgbClr val="00B050"/>
              </a:solidFill>
              <a:latin typeface="+mn-ea"/>
              <a:cs typeface="+mn-ea"/>
            </a:endParaRPr>
          </a:p>
          <a:p>
            <a:pPr algn="just">
              <a:lnSpc>
                <a:spcPct val="120000"/>
              </a:lnSpc>
            </a:pPr>
            <a:r>
              <a:rPr lang="zh-CN" altLang="en-US" b="1">
                <a:solidFill>
                  <a:srgbClr val="00B050"/>
                </a:solidFill>
                <a:latin typeface="+mn-ea"/>
                <a:cs typeface="+mn-ea"/>
              </a:rPr>
              <a:t>　　（3）企业一般不用提供担保</a:t>
            </a:r>
            <a:r>
              <a:rPr lang="zh-CN" altLang="en-US">
                <a:solidFill>
                  <a:schemeClr val="tx1"/>
                </a:solidFill>
                <a:latin typeface="+mn-ea"/>
                <a:cs typeface="+mn-ea"/>
              </a:rPr>
              <a:t>。商业信用筹资不需要第三方担保，也不会要求筹资企业用资产进行抵押。这样，在出现逾期付款或交货的情况时，可以避免像银行借款那样面临抵押资产被处置的风险，企业的生产经营能力在相当长的一段时间内不会受到限制。</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任务4.5 流动负债管理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11505" y="6597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商业信用的缺点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611505" y="1058545"/>
            <a:ext cx="7839075" cy="175196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00B050"/>
                </a:solidFill>
                <a:latin typeface="+mn-ea"/>
                <a:cs typeface="+mn-ea"/>
              </a:rPr>
              <a:t>（1）商业信用筹资成本高。</a:t>
            </a:r>
            <a:endParaRPr lang="zh-CN" altLang="en-US" b="1">
              <a:solidFill>
                <a:srgbClr val="00B050"/>
              </a:solidFill>
              <a:latin typeface="+mn-ea"/>
              <a:cs typeface="+mn-ea"/>
            </a:endParaRPr>
          </a:p>
          <a:p>
            <a:pPr algn="just">
              <a:lnSpc>
                <a:spcPct val="120000"/>
              </a:lnSpc>
            </a:pPr>
            <a:r>
              <a:rPr lang="zh-CN" altLang="en-US">
                <a:latin typeface="仿宋" panose="02010609060101010101" charset="-122"/>
                <a:ea typeface="仿宋" panose="02010609060101010101" charset="-122"/>
                <a:cs typeface="仿宋" panose="02010609060101010101" charset="-122"/>
              </a:rPr>
              <a:t>　　</a:t>
            </a:r>
            <a:r>
              <a:rPr lang="zh-CN" altLang="en-US" b="1">
                <a:solidFill>
                  <a:srgbClr val="00B050"/>
                </a:solidFill>
                <a:latin typeface="+mn-ea"/>
                <a:cs typeface="+mn-ea"/>
              </a:rPr>
              <a:t>（2）容易恶化企业的信用水平。</a:t>
            </a:r>
            <a:endParaRPr lang="zh-CN" altLang="en-US" b="1">
              <a:solidFill>
                <a:srgbClr val="00B050"/>
              </a:solidFill>
              <a:latin typeface="+mn-ea"/>
              <a:cs typeface="+mn-ea"/>
            </a:endParaRPr>
          </a:p>
          <a:p>
            <a:pPr algn="just">
              <a:lnSpc>
                <a:spcPct val="120000"/>
              </a:lnSpc>
            </a:pPr>
            <a:r>
              <a:rPr lang="zh-CN" altLang="en-US" b="1">
                <a:solidFill>
                  <a:srgbClr val="00B050"/>
                </a:solidFill>
                <a:latin typeface="+mn-ea"/>
                <a:cs typeface="+mn-ea"/>
              </a:rPr>
              <a:t>　　（3）受外部环境影响较大。</a:t>
            </a:r>
            <a:r>
              <a:rPr lang="zh-CN" altLang="en-US">
                <a:solidFill>
                  <a:schemeClr val="tx1"/>
                </a:solidFill>
                <a:latin typeface="+mn-ea"/>
                <a:cs typeface="+mn-ea"/>
              </a:rPr>
              <a:t>一是受商品市场的影响，如当求大于供时，卖方可能停止提供信用。二是受资金市场的影响，当市场资金供应紧张或有更好的投资方向时，商业信用筹资就可能遇障碍。</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8"/>
          <p:cNvSpPr/>
          <p:nvPr/>
        </p:nvSpPr>
        <p:spPr bwMode="auto">
          <a:xfrm>
            <a:off x="1043609" y="1128861"/>
            <a:ext cx="7200800" cy="3315097"/>
          </a:xfrm>
          <a:prstGeom prst="rect">
            <a:avLst/>
          </a:prstGeom>
          <a:solidFill>
            <a:srgbClr val="FFFFFF">
              <a:alpha val="57999"/>
            </a:srgbClr>
          </a:solidFill>
          <a:ln w="15875" cmpd="sng">
            <a:solidFill>
              <a:srgbClr val="C00000"/>
            </a:solidFill>
            <a:miter lim="800000"/>
          </a:ln>
        </p:spPr>
        <p:txBody>
          <a:bodyPr/>
          <a:lstStyle/>
          <a:p>
            <a:endParaRPr lang="zh-CN" altLang="en-US">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 name="组合 4"/>
          <p:cNvGrpSpPr/>
          <p:nvPr/>
        </p:nvGrpSpPr>
        <p:grpSpPr>
          <a:xfrm>
            <a:off x="1692734" y="721043"/>
            <a:ext cx="2087624" cy="787400"/>
            <a:chOff x="1547751" y="650776"/>
            <a:chExt cx="2087624" cy="787400"/>
          </a:xfrm>
        </p:grpSpPr>
        <p:sp>
          <p:nvSpPr>
            <p:cNvPr id="6" name="矩形 17"/>
            <p:cNvSpPr>
              <a:spLocks noChangeArrowheads="1"/>
            </p:cNvSpPr>
            <p:nvPr/>
          </p:nvSpPr>
          <p:spPr bwMode="auto">
            <a:xfrm>
              <a:off x="1547813" y="650776"/>
              <a:ext cx="2087562" cy="787400"/>
            </a:xfrm>
            <a:prstGeom prst="rect">
              <a:avLst/>
            </a:prstGeom>
            <a:solidFill>
              <a:srgbClr val="C00000"/>
            </a:solidFill>
            <a:ln>
              <a:noFill/>
            </a:ln>
          </p:spPr>
          <p:txBody>
            <a:bodyPr/>
            <a:lstStyle/>
            <a:p>
              <a:endParaRPr lang="zh-CN" altLang="en-US" b="1">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TextBox 18"/>
            <p:cNvSpPr>
              <a:spLocks noChangeArrowheads="1"/>
            </p:cNvSpPr>
            <p:nvPr/>
          </p:nvSpPr>
          <p:spPr bwMode="auto">
            <a:xfrm>
              <a:off x="1547751" y="773420"/>
              <a:ext cx="20142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项目小结</a:t>
              </a:r>
              <a:endPar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TextBox 9"/>
          <p:cNvSpPr>
            <a:spLocks noChangeArrowheads="1"/>
          </p:cNvSpPr>
          <p:nvPr>
            <p:custDataLst>
              <p:tags r:id="rId1"/>
            </p:custDataLst>
          </p:nvPr>
        </p:nvSpPr>
        <p:spPr bwMode="auto">
          <a:xfrm>
            <a:off x="1264920" y="1564005"/>
            <a:ext cx="6659880" cy="283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p>
            <a:pPr algn="just">
              <a:lnSpc>
                <a:spcPct val="150000"/>
              </a:lnSpc>
            </a:pPr>
            <a:r>
              <a:rPr lang="zh-CN" altLang="en-US" dirty="0">
                <a:solidFill>
                  <a:schemeClr val="tx1"/>
                </a:solidFill>
                <a:latin typeface="华文中宋" panose="02010600040101010101" charset="-122"/>
                <a:ea typeface="华文中宋" panose="02010600040101010101" charset="-122"/>
                <a:sym typeface="字魂105号-简雅黑" panose="00000500000000000000" pitchFamily="2" charset="-122"/>
              </a:rPr>
              <a:t>　　本项目阐述了流动资产管理的基本原理和基本方法，主要内容包括四个部分：一是流动资产概念、构成及管理的基本要求；二是现金管理的内容、最佳现金余额的确定及日常管理；三是信用政策的制定、应收账款投资的决策及应收账款日常控制；四是存货资产的概念和存货资产管理决策的方法。</a:t>
            </a:r>
            <a:endParaRPr lang="zh-CN" altLang="en-US" dirty="0">
              <a:solidFill>
                <a:schemeClr val="tx1"/>
              </a:solidFill>
              <a:latin typeface="华文中宋" panose="02010600040101010101" charset="-122"/>
              <a:ea typeface="华文中宋" panose="02010600040101010101"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圆角矩形 9"/>
          <p:cNvSpPr/>
          <p:nvPr>
            <p:custDataLst>
              <p:tags r:id="rId1"/>
            </p:custDataLst>
          </p:nvPr>
        </p:nvSpPr>
        <p:spPr bwMode="auto">
          <a:xfrm>
            <a:off x="611505" y="628015"/>
            <a:ext cx="1446530" cy="39052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项目训练</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文本框 7"/>
          <p:cNvSpPr txBox="1"/>
          <p:nvPr>
            <p:custDataLst>
              <p:tags r:id="rId2"/>
            </p:custDataLst>
          </p:nvPr>
        </p:nvSpPr>
        <p:spPr>
          <a:xfrm>
            <a:off x="611505" y="10661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【资料】</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nvSpPr>
        <p:spPr>
          <a:xfrm>
            <a:off x="752475" y="1420495"/>
            <a:ext cx="7659370" cy="108775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企业采购一批材料，供应商报价为30 000 元，付款条件为3/10、2.5/30、1.8/50 和N/90。企业用于支付账款的资金需要在90 天时才能周转回来，在90 天内付款，只能通过银行借款解决。</a:t>
            </a:r>
            <a:endParaRPr lang="zh-CN" altLang="en-US">
              <a:latin typeface="楷体" panose="02010609060101010101" charset="-122"/>
              <a:ea typeface="楷体" panose="02010609060101010101" charset="-122"/>
              <a:cs typeface="楷体" panose="02010609060101010101" charset="-122"/>
            </a:endParaRPr>
          </a:p>
        </p:txBody>
      </p:sp>
      <p:sp>
        <p:nvSpPr>
          <p:cNvPr id="9" name="文本框 8"/>
          <p:cNvSpPr txBox="1"/>
          <p:nvPr>
            <p:custDataLst>
              <p:tags r:id="rId3"/>
            </p:custDataLst>
          </p:nvPr>
        </p:nvSpPr>
        <p:spPr>
          <a:xfrm>
            <a:off x="611505" y="26454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【要求】</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11" name="文本框 10"/>
          <p:cNvSpPr txBox="1"/>
          <p:nvPr/>
        </p:nvSpPr>
        <p:spPr>
          <a:xfrm>
            <a:off x="755650" y="3105150"/>
            <a:ext cx="7658735" cy="368300"/>
          </a:xfrm>
          <a:prstGeom prst="rect">
            <a:avLst/>
          </a:prstGeom>
          <a:noFill/>
        </p:spPr>
        <p:txBody>
          <a:bodyPr wrap="square" rtlCol="0" anchor="t">
            <a:spAutoFit/>
          </a:bodyPr>
          <a:p>
            <a:r>
              <a:rPr lang="zh-CN" altLang="en-US" sz="1400">
                <a:latin typeface="楷体" panose="02010609060101010101" charset="-122"/>
                <a:ea typeface="楷体" panose="02010609060101010101" charset="-122"/>
              </a:rPr>
              <a:t>　　</a:t>
            </a:r>
            <a:r>
              <a:rPr lang="zh-CN" altLang="en-US">
                <a:latin typeface="楷体" panose="02010609060101010101" charset="-122"/>
                <a:ea typeface="楷体" panose="02010609060101010101" charset="-122"/>
              </a:rPr>
              <a:t>如果银行利率为5%，试确定该企业材料采购款的付款时间和价格。</a:t>
            </a:r>
            <a:endParaRPr lang="zh-CN" altLang="en-US">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6464" y="1615712"/>
            <a:ext cx="775136" cy="230832"/>
          </a:xfrm>
          <a:prstGeom prst="rect">
            <a:avLst/>
          </a:prstGeom>
        </p:spPr>
        <p:txBody>
          <a:bodyPr wrap="square">
            <a:spAutoFit/>
          </a:bodyPr>
          <a:lstStyle/>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模板下载：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www.1ppt.com/moban/     </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行业</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模板：</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www.1ppt.com/hangye/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节日</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模板：</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www.1ppt.com/jieri/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素材下载：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www.1ppt.com/sucai/</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背景图片：</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www.1ppt.com/beijing/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图表下载：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www.1ppt.com/tubiao/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优秀</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www.1ppt.com/xiazai/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教程： </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www.1ppt.com/powerpoint/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Word</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教程： </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www.1ppt.com/word/              Excel</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教程：</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www.1ppt.com/excel/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资料下载：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www.1ppt.com/ziliao/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课件下载：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www.1ppt.com/kejian/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范文下载：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www.1ppt.com/fanwen/             </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试卷下载：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www.1ppt.com/shiti/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教案下载：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www.1ppt.com/jiaoan/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论坛：</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www.1ppt.cn</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endPar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矩形 1"/>
          <p:cNvSpPr/>
          <p:nvPr/>
        </p:nvSpPr>
        <p:spPr>
          <a:xfrm>
            <a:off x="0" y="0"/>
            <a:ext cx="9144000" cy="5143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矩形 2"/>
          <p:cNvSpPr/>
          <p:nvPr/>
        </p:nvSpPr>
        <p:spPr>
          <a:xfrm>
            <a:off x="0" y="1635646"/>
            <a:ext cx="9144000" cy="1872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文本框 18"/>
          <p:cNvSpPr txBox="1"/>
          <p:nvPr/>
        </p:nvSpPr>
        <p:spPr>
          <a:xfrm>
            <a:off x="899592" y="2213959"/>
            <a:ext cx="2655406" cy="715581"/>
          </a:xfrm>
          <a:prstGeom prst="rect">
            <a:avLst/>
          </a:prstGeom>
          <a:noFill/>
        </p:spPr>
        <p:txBody>
          <a:bodyPr wrap="square" rtlCol="0">
            <a:spAutoFit/>
          </a:bodyPr>
          <a:lstStyle/>
          <a:p>
            <a:pPr algn="ctr"/>
            <a:r>
              <a:rPr lang="en-US" altLang="zh-CN" sz="4050" b="1" spc="225"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THANKS</a:t>
            </a:r>
            <a:endParaRPr lang="zh-CN" altLang="en-US" sz="4050" b="1" spc="225"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57236" y="247537"/>
            <a:ext cx="5132182" cy="46785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任务4.1 营运资金管理概述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604520"/>
            <a:ext cx="7839075" cy="426021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（1）期限匹配融资策略。</a:t>
            </a:r>
            <a:r>
              <a:rPr lang="zh-CN" altLang="en-US">
                <a:latin typeface="+mn-ea"/>
                <a:cs typeface="+mn-ea"/>
              </a:rPr>
              <a:t>资金来源的有效期与资产的有效期的匹配，只是一种战略性的观念匹配，而不要求实际金额完全匹配。实际上，企业也做不到完全匹配。其原因有如下几点：</a:t>
            </a:r>
            <a:endParaRPr lang="zh-CN" altLang="en-US">
              <a:latin typeface="+mn-ea"/>
              <a:cs typeface="+mn-ea"/>
            </a:endParaRPr>
          </a:p>
          <a:p>
            <a:pPr algn="just">
              <a:lnSpc>
                <a:spcPct val="120000"/>
              </a:lnSpc>
            </a:pPr>
            <a:r>
              <a:rPr lang="zh-CN" altLang="en-US">
                <a:latin typeface="+mn-ea"/>
                <a:cs typeface="+mn-ea"/>
              </a:rPr>
              <a:t>　　</a:t>
            </a:r>
            <a:r>
              <a:rPr lang="zh-CN" altLang="en-US" sz="1600">
                <a:solidFill>
                  <a:srgbClr val="7030A0"/>
                </a:solidFill>
                <a:latin typeface="+mn-ea"/>
                <a:cs typeface="+mn-ea"/>
              </a:rPr>
              <a:t>①企业不可能为每一项资产按其有效期配置单独的资金来源，只能分为短期来源和长期来源两大类来统筹安排筹资。</a:t>
            </a:r>
            <a:endParaRPr lang="zh-CN" altLang="en-US" sz="1600">
              <a:solidFill>
                <a:srgbClr val="7030A0"/>
              </a:solidFill>
              <a:latin typeface="+mn-ea"/>
              <a:cs typeface="+mn-ea"/>
            </a:endParaRPr>
          </a:p>
          <a:p>
            <a:pPr algn="just">
              <a:lnSpc>
                <a:spcPct val="120000"/>
              </a:lnSpc>
            </a:pPr>
            <a:r>
              <a:rPr lang="zh-CN" altLang="en-US" sz="1600">
                <a:solidFill>
                  <a:srgbClr val="7030A0"/>
                </a:solidFill>
                <a:latin typeface="+mn-ea"/>
                <a:cs typeface="+mn-ea"/>
              </a:rPr>
              <a:t>　　②企业必须有所有者权益筹资，它是无限期的资本来源，而资产总是有期限的，不可能完全匹配。</a:t>
            </a:r>
            <a:endParaRPr lang="zh-CN" altLang="en-US" sz="1600">
              <a:solidFill>
                <a:srgbClr val="7030A0"/>
              </a:solidFill>
              <a:latin typeface="+mn-ea"/>
              <a:cs typeface="+mn-ea"/>
            </a:endParaRPr>
          </a:p>
          <a:p>
            <a:pPr algn="just">
              <a:lnSpc>
                <a:spcPct val="120000"/>
              </a:lnSpc>
            </a:pPr>
            <a:r>
              <a:rPr lang="zh-CN" altLang="en-US" sz="1600">
                <a:solidFill>
                  <a:srgbClr val="7030A0"/>
                </a:solidFill>
                <a:latin typeface="+mn-ea"/>
                <a:cs typeface="+mn-ea"/>
              </a:rPr>
              <a:t>　　③资产的实际有效期是不确定的，而还款期是确定的，必然会出现不匹配。</a:t>
            </a:r>
            <a:endParaRPr lang="zh-CN" altLang="en-US" sz="1600">
              <a:solidFill>
                <a:srgbClr val="7030A0"/>
              </a:solidFill>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（2）保守融资策略。</a:t>
            </a:r>
            <a:r>
              <a:rPr lang="zh-CN" altLang="en-US">
                <a:latin typeface="+mn-ea"/>
                <a:cs typeface="+mn-ea"/>
              </a:rPr>
              <a:t>在保守融资策略中，长期融资支持非流动资产、永久性流动资产和部分波动性流动资产。</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（3）激进融资策略。</a:t>
            </a:r>
            <a:r>
              <a:rPr lang="zh-CN" altLang="en-US">
                <a:latin typeface="+mn-ea"/>
                <a:cs typeface="+mn-ea"/>
              </a:rPr>
              <a:t>在激进融资策略中，企业以长期负债、自发性负债和股东权益资本为所有的非流动资产融资，仅对部分永久性流动资产使用长期融资方式融资。</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任务4.2 现金管理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45249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子任务4.2.1 现金管理概述</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custDataLst>
              <p:tags r:id="rId5"/>
            </p:custDataLst>
          </p:nvPr>
        </p:nvSpPr>
        <p:spPr>
          <a:xfrm>
            <a:off x="611505" y="116205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现金的概念</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611505" y="1489075"/>
            <a:ext cx="7839075" cy="108775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现金有广义、狭义之分。广义的现金是指在生产经营过程中以货币形态存在的资金，包括库存现金、银行存款和其他货币资金等。狭义的现金仅指库存现金。这里所讲的现金是指广义的现金。</a:t>
            </a:r>
            <a:endParaRPr lang="zh-CN" altLang="en-US">
              <a:latin typeface="+mn-ea"/>
              <a:cs typeface="+mn-ea"/>
            </a:endParaRPr>
          </a:p>
        </p:txBody>
      </p:sp>
      <p:sp>
        <p:nvSpPr>
          <p:cNvPr id="4" name="文本框 3"/>
          <p:cNvSpPr txBox="1"/>
          <p:nvPr>
            <p:custDataLst>
              <p:tags r:id="rId7"/>
            </p:custDataLst>
          </p:nvPr>
        </p:nvSpPr>
        <p:spPr>
          <a:xfrm>
            <a:off x="611505" y="26454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持有现金的动机</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custDataLst>
              <p:tags r:id="rId8"/>
            </p:custDataLst>
          </p:nvPr>
        </p:nvSpPr>
        <p:spPr>
          <a:xfrm>
            <a:off x="611505" y="3044190"/>
            <a:ext cx="7839075" cy="1751965"/>
          </a:xfrm>
          <a:prstGeom prst="rect">
            <a:avLst/>
          </a:prstGeom>
          <a:noFill/>
        </p:spPr>
        <p:txBody>
          <a:bodyPr wrap="square" rtlCol="0" anchor="t">
            <a:spAutoFit/>
          </a:bodyPr>
          <a:p>
            <a:pPr algn="just">
              <a:lnSpc>
                <a:spcPct val="120000"/>
              </a:lnSpc>
            </a:pPr>
            <a:r>
              <a:rPr lang="zh-CN" altLang="en-US">
                <a:latin typeface="+mn-ea"/>
                <a:cs typeface="+mn-ea"/>
              </a:rPr>
              <a:t>持有现金是出于3种需求：交易性需求﹑预防性需求和投机性需求。</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（1）交易性需求。</a:t>
            </a:r>
            <a:r>
              <a:rPr lang="zh-CN" altLang="en-US">
                <a:latin typeface="+mn-ea"/>
                <a:cs typeface="+mn-ea"/>
              </a:rPr>
              <a:t>企业的交易性需求是指企业为了维持日常周转及正常商业活动所需持有的现金额。</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（2）预防性需求。</a:t>
            </a:r>
            <a:r>
              <a:rPr lang="zh-CN" altLang="en-US">
                <a:latin typeface="+mn-ea"/>
                <a:cs typeface="+mn-ea"/>
              </a:rPr>
              <a:t>预防性需求是指企业需要持有一定量的现金，以应付突发事件。</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任务4.2 现金管理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604520"/>
            <a:ext cx="7839075" cy="2084070"/>
          </a:xfrm>
          <a:prstGeom prst="rect">
            <a:avLst/>
          </a:prstGeom>
          <a:noFill/>
        </p:spPr>
        <p:txBody>
          <a:bodyPr wrap="square" rtlCol="0" anchor="t">
            <a:spAutoFit/>
          </a:bodyPr>
          <a:p>
            <a:pPr algn="just">
              <a:lnSpc>
                <a:spcPct val="120000"/>
              </a:lnSpc>
            </a:pPr>
            <a:r>
              <a:rPr lang="zh-CN" altLang="en-US">
                <a:latin typeface="+mn-ea"/>
                <a:cs typeface="+mn-ea"/>
              </a:rPr>
              <a:t>确定预防性需求的现金数额时，需要考虑以下因素。</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①企业愿冒现金短缺风险的程度。</a:t>
            </a:r>
            <a:endParaRPr lang="zh-CN" altLang="en-US" b="1">
              <a:solidFill>
                <a:srgbClr val="7030A0"/>
              </a:solidFill>
              <a:latin typeface="+mn-ea"/>
              <a:cs typeface="+mn-ea"/>
            </a:endParaRPr>
          </a:p>
          <a:p>
            <a:pPr algn="just">
              <a:lnSpc>
                <a:spcPct val="120000"/>
              </a:lnSpc>
            </a:pPr>
            <a:r>
              <a:rPr lang="zh-CN" altLang="en-US" b="1">
                <a:solidFill>
                  <a:srgbClr val="7030A0"/>
                </a:solidFill>
                <a:latin typeface="+mn-ea"/>
                <a:cs typeface="+mn-ea"/>
              </a:rPr>
              <a:t>　　②企业预测现金收支可靠的程度。</a:t>
            </a:r>
            <a:endParaRPr lang="zh-CN" altLang="en-US" b="1">
              <a:solidFill>
                <a:srgbClr val="7030A0"/>
              </a:solidFill>
              <a:latin typeface="+mn-ea"/>
              <a:cs typeface="+mn-ea"/>
            </a:endParaRPr>
          </a:p>
          <a:p>
            <a:pPr algn="just">
              <a:lnSpc>
                <a:spcPct val="120000"/>
              </a:lnSpc>
            </a:pPr>
            <a:r>
              <a:rPr lang="zh-CN" altLang="en-US" b="1">
                <a:solidFill>
                  <a:srgbClr val="7030A0"/>
                </a:solidFill>
                <a:latin typeface="+mn-ea"/>
                <a:cs typeface="+mn-ea"/>
              </a:rPr>
              <a:t>　　③企业临时融资的能力。</a:t>
            </a:r>
            <a:endParaRPr lang="zh-CN" altLang="en-US" b="1">
              <a:solidFill>
                <a:srgbClr val="7030A0"/>
              </a:solidFill>
              <a:latin typeface="+mn-ea"/>
              <a:cs typeface="+mn-ea"/>
            </a:endParaRPr>
          </a:p>
          <a:p>
            <a:pPr algn="just">
              <a:lnSpc>
                <a:spcPct val="120000"/>
              </a:lnSpc>
            </a:pPr>
            <a:r>
              <a:rPr lang="zh-CN" altLang="en-US" b="1">
                <a:solidFill>
                  <a:srgbClr val="00B050"/>
                </a:solidFill>
                <a:latin typeface="+mn-ea"/>
                <a:cs typeface="+mn-ea"/>
              </a:rPr>
              <a:t>（3）投机性需求。</a:t>
            </a:r>
            <a:r>
              <a:rPr lang="zh-CN" altLang="en-US">
                <a:solidFill>
                  <a:schemeClr val="tx1"/>
                </a:solidFill>
                <a:latin typeface="+mn-ea"/>
                <a:cs typeface="+mn-ea"/>
              </a:rPr>
              <a:t>投机性需求是企业需要持有一定量的现金以抓住突然出现的获利机会。</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任务4.2 现金管理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67601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子任务4.2.2 最佳现金持有量</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custDataLst>
              <p:tags r:id="rId5"/>
            </p:custDataLst>
          </p:nvPr>
        </p:nvSpPr>
        <p:spPr>
          <a:xfrm>
            <a:off x="611505" y="116205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成本模型</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611505" y="1489075"/>
            <a:ext cx="7839075" cy="308038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成本模型强调的是持有现金是有成本的，最优的现金持有量是使得现金持有成本最小化的持有量。</a:t>
            </a:r>
            <a:endParaRPr lang="zh-CN" altLang="en-US">
              <a:latin typeface="+mn-ea"/>
              <a:cs typeface="+mn-ea"/>
            </a:endParaRPr>
          </a:p>
          <a:p>
            <a:pPr algn="just">
              <a:lnSpc>
                <a:spcPct val="120000"/>
              </a:lnSpc>
            </a:pPr>
            <a:r>
              <a:rPr lang="zh-CN" altLang="en-US">
                <a:latin typeface="+mn-ea"/>
                <a:cs typeface="+mn-ea"/>
              </a:rPr>
              <a:t>　　成本模型考虑的现金持有成本包括如下几个项目。</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（1）机会成本。</a:t>
            </a:r>
            <a:r>
              <a:rPr lang="zh-CN" altLang="en-US">
                <a:latin typeface="+mn-ea"/>
                <a:cs typeface="+mn-ea"/>
              </a:rPr>
              <a:t>现金的机会成本是指企业因持有一定现金余额丧失的再投资收益。</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（2）管理成本。</a:t>
            </a:r>
            <a:r>
              <a:rPr lang="zh-CN" altLang="en-US">
                <a:latin typeface="+mn-ea"/>
                <a:cs typeface="+mn-ea"/>
              </a:rPr>
              <a:t>现金的管理成本是指企业因持有一定数量的现金而发生的管理费用。</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（3）短缺成本。</a:t>
            </a:r>
            <a:r>
              <a:rPr lang="zh-CN" altLang="en-US">
                <a:latin typeface="+mn-ea"/>
                <a:cs typeface="+mn-ea"/>
              </a:rPr>
              <a:t>现金的短缺成本是指在现金持有量不足，又无法及时通过有价证券变现加以补充给企业造成的损失，包括直接损失与间接损失。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任务4.2 现金管理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241617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成本分析模式是根据现金相关成本，分析预测其总成本最低时现金持有量的一种方法。其计算公式为</a:t>
            </a:r>
            <a:endParaRPr lang="zh-CN" altLang="en-US">
              <a:latin typeface="+mn-ea"/>
              <a:cs typeface="+mn-ea"/>
            </a:endParaRPr>
          </a:p>
          <a:p>
            <a:pPr algn="ctr">
              <a:lnSpc>
                <a:spcPct val="120000"/>
              </a:lnSpc>
            </a:pPr>
            <a:r>
              <a:rPr lang="zh-CN" altLang="en-US" b="1">
                <a:solidFill>
                  <a:srgbClr val="00B050"/>
                </a:solidFill>
                <a:latin typeface="+mn-ea"/>
                <a:cs typeface="+mn-ea"/>
              </a:rPr>
              <a:t>最佳现金持有量下的现金相关成本=min（管理成本＋机会成本＋短缺成本）</a:t>
            </a:r>
            <a:endParaRPr lang="zh-CN" altLang="en-US" b="1">
              <a:solidFill>
                <a:srgbClr val="00B050"/>
              </a:solidFill>
              <a:latin typeface="+mn-ea"/>
              <a:cs typeface="+mn-ea"/>
            </a:endParaRPr>
          </a:p>
          <a:p>
            <a:pPr algn="l">
              <a:lnSpc>
                <a:spcPct val="120000"/>
              </a:lnSpc>
            </a:pPr>
            <a:r>
              <a:rPr lang="zh-CN" altLang="en-US">
                <a:latin typeface="+mn-ea"/>
                <a:cs typeface="+mn-ea"/>
              </a:rPr>
              <a:t>　　其中，管理成本属于固定成本，机会成本是正相关成本，短缺成本是负相关成本。因此，成本分析模式是要找到机会成本、管理成本和短缺成本所组成的总成本曲线中最低点所对应的现金持有量，把它作为最佳现金持有量，如图4-2 所示。　　</a:t>
            </a:r>
            <a:endParaRPr lang="zh-CN" altLang="en-US">
              <a:latin typeface="+mn-ea"/>
              <a:cs typeface="+mn-ea"/>
            </a:endParaRPr>
          </a:p>
        </p:txBody>
      </p:sp>
      <p:pic>
        <p:nvPicPr>
          <p:cNvPr id="2" name="图片 1"/>
          <p:cNvPicPr>
            <a:picLocks noChangeAspect="1"/>
          </p:cNvPicPr>
          <p:nvPr/>
        </p:nvPicPr>
        <p:blipFill>
          <a:blip r:embed="rId5"/>
          <a:stretch>
            <a:fillRect/>
          </a:stretch>
        </p:blipFill>
        <p:spPr>
          <a:xfrm>
            <a:off x="3138170" y="2644140"/>
            <a:ext cx="3973830" cy="2339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任务4.2 现金管理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2748280"/>
          </a:xfrm>
          <a:prstGeom prst="rect">
            <a:avLst/>
          </a:prstGeom>
          <a:noFill/>
        </p:spPr>
        <p:txBody>
          <a:bodyPr wrap="square" rtlCol="0" anchor="t">
            <a:spAutoFit/>
          </a:bodyPr>
          <a:p>
            <a:pPr algn="just">
              <a:lnSpc>
                <a:spcPct val="120000"/>
              </a:lnSpc>
            </a:pPr>
            <a:r>
              <a:rPr lang="zh-CN" altLang="en-US">
                <a:latin typeface="+mn-ea"/>
                <a:cs typeface="+mn-ea"/>
              </a:rPr>
              <a:t>在实际工作中运用成本分析模式确定最佳现金持有量的具体步骤如下。</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①</a:t>
            </a:r>
            <a:r>
              <a:rPr lang="zh-CN" altLang="en-US">
                <a:latin typeface="+mn-ea"/>
                <a:cs typeface="+mn-ea"/>
              </a:rPr>
              <a:t>根据不同现金持有量测算并确定有关成本数值。</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②</a:t>
            </a:r>
            <a:r>
              <a:rPr lang="zh-CN" altLang="en-US">
                <a:latin typeface="+mn-ea"/>
                <a:cs typeface="+mn-ea"/>
              </a:rPr>
              <a:t>按照不同现金持有量及其相关成本资料编制最佳现金持有量测算表。</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③</a:t>
            </a:r>
            <a:r>
              <a:rPr lang="zh-CN" altLang="en-US">
                <a:latin typeface="+mn-ea"/>
                <a:cs typeface="+mn-ea"/>
              </a:rPr>
              <a:t>在测算表中找出总成本最低时的现金持有量，即最佳现金持有量。</a:t>
            </a:r>
            <a:endParaRPr lang="zh-CN" altLang="en-US">
              <a:latin typeface="+mn-ea"/>
              <a:cs typeface="+mn-ea"/>
            </a:endParaRPr>
          </a:p>
          <a:p>
            <a:pPr algn="just">
              <a:lnSpc>
                <a:spcPct val="120000"/>
              </a:lnSpc>
            </a:pPr>
            <a:r>
              <a:rPr lang="zh-CN" altLang="en-US">
                <a:latin typeface="+mn-ea"/>
                <a:cs typeface="+mn-ea"/>
              </a:rPr>
              <a:t>转换成本的类：</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一是与委托金额相关的费用，</a:t>
            </a:r>
            <a:r>
              <a:rPr lang="zh-CN" altLang="en-US">
                <a:solidFill>
                  <a:schemeClr val="tx1"/>
                </a:solidFill>
                <a:latin typeface="+mn-ea"/>
                <a:cs typeface="+mn-ea"/>
              </a:rPr>
              <a:t>如买卖佣金和印花税等；</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二是与委托金额无关，只与转换次数有关的费用，</a:t>
            </a:r>
            <a:r>
              <a:rPr lang="zh-CN" altLang="en-US">
                <a:latin typeface="+mn-ea"/>
                <a:cs typeface="+mn-ea"/>
              </a:rPr>
              <a:t>如委托手续费和过户费等。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2475" y="627380"/>
            <a:ext cx="7628890" cy="1087755"/>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【情景4-1】</a:t>
            </a:r>
            <a:r>
              <a:rPr lang="zh-CN" altLang="en-US">
                <a:latin typeface="楷体" panose="02010609060101010101" charset="-122"/>
                <a:ea typeface="楷体" panose="02010609060101010101" charset="-122"/>
                <a:cs typeface="楷体" panose="02010609060101010101" charset="-122"/>
              </a:rPr>
              <a:t>某公司有4 种现金持有方案，它们各自的持有量（平均）、管理成本和短缺成本如表4-1 所示。假设现金的机会成本率为12%，要求确定现金最佳持有量。</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任务4.2 现金管理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3" name="图片 2"/>
          <p:cNvPicPr>
            <a:picLocks noChangeAspect="1"/>
          </p:cNvPicPr>
          <p:nvPr/>
        </p:nvPicPr>
        <p:blipFill>
          <a:blip r:embed="rId4"/>
          <a:stretch>
            <a:fillRect/>
          </a:stretch>
        </p:blipFill>
        <p:spPr>
          <a:xfrm>
            <a:off x="828040" y="1715135"/>
            <a:ext cx="7553325" cy="2171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2475" y="627380"/>
            <a:ext cx="7628890" cy="3744595"/>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这4种方案的总成本计算结果如表4-2所示。</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将以上各方案的总成本加以比较可知，丙方案的总成本最低，故50 000元该是企业的最佳现金持有量。</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任务4.2 现金管理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4" name="图片 3"/>
          <p:cNvPicPr>
            <a:picLocks noChangeAspect="1"/>
          </p:cNvPicPr>
          <p:nvPr/>
        </p:nvPicPr>
        <p:blipFill>
          <a:blip r:embed="rId4"/>
          <a:stretch>
            <a:fillRect/>
          </a:stretch>
        </p:blipFill>
        <p:spPr>
          <a:xfrm>
            <a:off x="808990" y="1132205"/>
            <a:ext cx="7572375" cy="2209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任务4.2 现金管理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11505" y="5880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存货模型</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611505" y="915035"/>
            <a:ext cx="7839075" cy="341249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分析存货模式的着眼点也是现金持有成本最低。存货模式假设现金的持有成本包括机会成本和转换成本，对管理成本和短缺成本不予考虑。</a:t>
            </a:r>
            <a:endParaRPr lang="zh-CN" altLang="en-US">
              <a:latin typeface="+mn-ea"/>
              <a:cs typeface="+mn-ea"/>
            </a:endParaRPr>
          </a:p>
          <a:p>
            <a:pPr algn="just">
              <a:lnSpc>
                <a:spcPct val="120000"/>
              </a:lnSpc>
            </a:pPr>
            <a:r>
              <a:rPr lang="zh-CN" altLang="en-US">
                <a:latin typeface="+mn-ea"/>
                <a:cs typeface="+mn-ea"/>
              </a:rPr>
              <a:t>　　转换成本也称为交易成本，指有价证券转换成现金所付出的代价，如支付的手续费。</a:t>
            </a:r>
            <a:endParaRPr lang="zh-CN" altLang="en-US">
              <a:latin typeface="+mn-ea"/>
              <a:cs typeface="+mn-ea"/>
            </a:endParaRPr>
          </a:p>
          <a:p>
            <a:pPr algn="just">
              <a:lnSpc>
                <a:spcPct val="120000"/>
              </a:lnSpc>
            </a:pPr>
            <a:r>
              <a:rPr lang="zh-CN" altLang="en-US" b="1">
                <a:solidFill>
                  <a:srgbClr val="00B050"/>
                </a:solidFill>
                <a:latin typeface="+mn-ea"/>
                <a:cs typeface="+mn-ea"/>
              </a:rPr>
              <a:t>存货模式的基本假设前提有以下几点。</a:t>
            </a:r>
            <a:endParaRPr lang="zh-CN" altLang="en-US" b="1">
              <a:solidFill>
                <a:srgbClr val="00B050"/>
              </a:solidFill>
              <a:latin typeface="+mn-ea"/>
              <a:cs typeface="+mn-ea"/>
            </a:endParaRPr>
          </a:p>
          <a:p>
            <a:pPr algn="just">
              <a:lnSpc>
                <a:spcPct val="120000"/>
              </a:lnSpc>
            </a:pPr>
            <a:r>
              <a:rPr lang="zh-CN" altLang="en-US" b="1">
                <a:solidFill>
                  <a:srgbClr val="7030A0"/>
                </a:solidFill>
                <a:latin typeface="+mn-ea"/>
                <a:cs typeface="+mn-ea"/>
              </a:rPr>
              <a:t>　　①</a:t>
            </a:r>
            <a:r>
              <a:rPr lang="zh-CN" altLang="en-US">
                <a:latin typeface="+mn-ea"/>
                <a:cs typeface="+mn-ea"/>
              </a:rPr>
              <a:t>企业所需要的现金可通过证券变现取得，且证券变现的不确定性很小。</a:t>
            </a:r>
            <a:endParaRPr lang="zh-CN" altLang="en-US">
              <a:latin typeface="+mn-ea"/>
              <a:cs typeface="+mn-ea"/>
            </a:endParaRPr>
          </a:p>
          <a:p>
            <a:pPr algn="just">
              <a:lnSpc>
                <a:spcPct val="120000"/>
              </a:lnSpc>
            </a:pPr>
            <a:r>
              <a:rPr lang="zh-CN" altLang="en-US" b="1">
                <a:solidFill>
                  <a:srgbClr val="7030A0"/>
                </a:solidFill>
                <a:latin typeface="+mn-ea"/>
                <a:cs typeface="+mn-ea"/>
              </a:rPr>
              <a:t>　　②</a:t>
            </a:r>
            <a:r>
              <a:rPr lang="zh-CN" altLang="en-US">
                <a:latin typeface="+mn-ea"/>
                <a:cs typeface="+mn-ea"/>
              </a:rPr>
              <a:t>企业预算期内现金需要的总量可以预测。</a:t>
            </a:r>
            <a:endParaRPr lang="zh-CN" altLang="en-US">
              <a:latin typeface="+mn-ea"/>
              <a:cs typeface="+mn-ea"/>
            </a:endParaRPr>
          </a:p>
          <a:p>
            <a:pPr algn="just">
              <a:lnSpc>
                <a:spcPct val="120000"/>
              </a:lnSpc>
            </a:pPr>
            <a:r>
              <a:rPr lang="zh-CN" altLang="en-US" b="1">
                <a:solidFill>
                  <a:srgbClr val="7030A0"/>
                </a:solidFill>
                <a:latin typeface="+mn-ea"/>
                <a:cs typeface="+mn-ea"/>
              </a:rPr>
              <a:t>　　③</a:t>
            </a:r>
            <a:r>
              <a:rPr lang="zh-CN" altLang="en-US">
                <a:latin typeface="+mn-ea"/>
                <a:cs typeface="+mn-ea"/>
              </a:rPr>
              <a:t>现金的支出过程比较稳定，波动性小，而且每当现金余额降至零时，均可通过部分证券变现得以补充。</a:t>
            </a:r>
            <a:endParaRPr lang="zh-CN" altLang="en-US">
              <a:latin typeface="+mn-ea"/>
              <a:cs typeface="+mn-ea"/>
            </a:endParaRPr>
          </a:p>
          <a:p>
            <a:pPr algn="just">
              <a:lnSpc>
                <a:spcPct val="120000"/>
              </a:lnSpc>
            </a:pPr>
            <a:r>
              <a:rPr lang="zh-CN" altLang="en-US" b="1">
                <a:solidFill>
                  <a:srgbClr val="7030A0"/>
                </a:solidFill>
                <a:latin typeface="+mn-ea"/>
                <a:cs typeface="+mn-ea"/>
              </a:rPr>
              <a:t>　　④</a:t>
            </a:r>
            <a:r>
              <a:rPr lang="zh-CN" altLang="en-US">
                <a:latin typeface="+mn-ea"/>
                <a:cs typeface="+mn-ea"/>
              </a:rPr>
              <a:t>利率、报酬率及每次固定性交易费用是可以确定的。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空心弧 52"/>
          <p:cNvSpPr/>
          <p:nvPr/>
        </p:nvSpPr>
        <p:spPr>
          <a:xfrm rot="5400000">
            <a:off x="969961" y="1162730"/>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400" fontAlgn="auto">
              <a:spcBef>
                <a:spcPts val="0"/>
              </a:spcBef>
              <a:spcAft>
                <a:spcPts val="0"/>
              </a:spcAft>
              <a:defRPr/>
            </a:pPr>
            <a:endParaRPr lang="zh-CN" altLang="en-US" sz="2490">
              <a:solidFill>
                <a:schemeClr val="tx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nvGrpSpPr>
          <p:cNvPr id="2" name="组合 1"/>
          <p:cNvGrpSpPr/>
          <p:nvPr/>
        </p:nvGrpSpPr>
        <p:grpSpPr>
          <a:xfrm>
            <a:off x="2887629" y="591632"/>
            <a:ext cx="4137328" cy="632183"/>
            <a:chOff x="736575" y="3188466"/>
            <a:chExt cx="8755768" cy="1338083"/>
          </a:xfrm>
        </p:grpSpPr>
        <p:sp>
          <p:nvSpPr>
            <p:cNvPr id="3" name="圆角矩形 2"/>
            <p:cNvSpPr/>
            <p:nvPr/>
          </p:nvSpPr>
          <p:spPr>
            <a:xfrm flipH="1">
              <a:off x="1020576" y="3307959"/>
              <a:ext cx="8471767" cy="113257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4" name="组合 3"/>
            <p:cNvGrpSpPr/>
            <p:nvPr/>
          </p:nvGrpSpPr>
          <p:grpSpPr>
            <a:xfrm>
              <a:off x="736575" y="3188466"/>
              <a:ext cx="1338085" cy="1338083"/>
              <a:chOff x="3567745" y="3971974"/>
              <a:chExt cx="1338084" cy="1338084"/>
            </a:xfrm>
          </p:grpSpPr>
          <p:grpSp>
            <p:nvGrpSpPr>
              <p:cNvPr id="7" name="组合 6"/>
              <p:cNvGrpSpPr/>
              <p:nvPr/>
            </p:nvGrpSpPr>
            <p:grpSpPr>
              <a:xfrm>
                <a:off x="3567745" y="3971974"/>
                <a:ext cx="1338084" cy="1338084"/>
                <a:chOff x="5213600" y="2517129"/>
                <a:chExt cx="2023672" cy="2023672"/>
              </a:xfrm>
            </p:grpSpPr>
            <p:sp>
              <p:nvSpPr>
                <p:cNvPr id="9" name="椭圆 8"/>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0" name="椭圆 9"/>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8" name="椭圆 7"/>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1</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TextBox 72"/>
            <p:cNvSpPr txBox="1"/>
            <p:nvPr/>
          </p:nvSpPr>
          <p:spPr>
            <a:xfrm>
              <a:off x="3113403" y="3483385"/>
              <a:ext cx="5261340" cy="7795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财务管理概论</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11" name="组合 10"/>
          <p:cNvGrpSpPr/>
          <p:nvPr/>
        </p:nvGrpSpPr>
        <p:grpSpPr>
          <a:xfrm>
            <a:off x="3341421" y="1223815"/>
            <a:ext cx="4137328" cy="632183"/>
            <a:chOff x="736575" y="3188469"/>
            <a:chExt cx="8755767" cy="1338084"/>
          </a:xfrm>
        </p:grpSpPr>
        <p:sp>
          <p:nvSpPr>
            <p:cNvPr id="12" name="圆角矩形 11"/>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3" name="组合 12"/>
            <p:cNvGrpSpPr/>
            <p:nvPr/>
          </p:nvGrpSpPr>
          <p:grpSpPr>
            <a:xfrm>
              <a:off x="736575" y="3188469"/>
              <a:ext cx="1338084" cy="1338084"/>
              <a:chOff x="3567745" y="3971974"/>
              <a:chExt cx="1338084" cy="1338084"/>
            </a:xfrm>
          </p:grpSpPr>
          <p:grpSp>
            <p:nvGrpSpPr>
              <p:cNvPr id="16" name="组合 15"/>
              <p:cNvGrpSpPr/>
              <p:nvPr/>
            </p:nvGrpSpPr>
            <p:grpSpPr>
              <a:xfrm>
                <a:off x="3567745" y="3971974"/>
                <a:ext cx="1338084" cy="1338084"/>
                <a:chOff x="5213600" y="2517129"/>
                <a:chExt cx="2023672" cy="2023672"/>
              </a:xfrm>
            </p:grpSpPr>
            <p:sp>
              <p:nvSpPr>
                <p:cNvPr id="18" name="椭圆 17"/>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9" name="椭圆 18"/>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7" name="椭圆 16"/>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2</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5"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筹资管理</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20" name="组合 19"/>
          <p:cNvGrpSpPr/>
          <p:nvPr/>
        </p:nvGrpSpPr>
        <p:grpSpPr>
          <a:xfrm>
            <a:off x="3603277" y="1882158"/>
            <a:ext cx="4137328" cy="632183"/>
            <a:chOff x="736575" y="3188469"/>
            <a:chExt cx="8755767" cy="1338084"/>
          </a:xfrm>
        </p:grpSpPr>
        <p:sp>
          <p:nvSpPr>
            <p:cNvPr id="21" name="圆角矩形 20"/>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22" name="组合 21"/>
            <p:cNvGrpSpPr/>
            <p:nvPr/>
          </p:nvGrpSpPr>
          <p:grpSpPr>
            <a:xfrm>
              <a:off x="736575" y="3188469"/>
              <a:ext cx="1338084" cy="1338084"/>
              <a:chOff x="3567745" y="3971974"/>
              <a:chExt cx="1338084" cy="1338084"/>
            </a:xfrm>
          </p:grpSpPr>
          <p:grpSp>
            <p:nvGrpSpPr>
              <p:cNvPr id="25" name="组合 24"/>
              <p:cNvGrpSpPr/>
              <p:nvPr/>
            </p:nvGrpSpPr>
            <p:grpSpPr>
              <a:xfrm>
                <a:off x="3567745" y="3971974"/>
                <a:ext cx="1338084" cy="1338084"/>
                <a:chOff x="5213600" y="2517129"/>
                <a:chExt cx="2023672" cy="2023672"/>
              </a:xfrm>
            </p:grpSpPr>
            <p:sp>
              <p:nvSpPr>
                <p:cNvPr id="27" name="椭圆 26"/>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8" name="椭圆 27"/>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6" name="椭圆 25"/>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3</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4"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投资管理</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29" name="组合 28"/>
          <p:cNvGrpSpPr/>
          <p:nvPr/>
        </p:nvGrpSpPr>
        <p:grpSpPr>
          <a:xfrm>
            <a:off x="3556686" y="2576326"/>
            <a:ext cx="4137328" cy="632183"/>
            <a:chOff x="736575" y="3188469"/>
            <a:chExt cx="8755767" cy="1338084"/>
          </a:xfrm>
        </p:grpSpPr>
        <p:sp>
          <p:nvSpPr>
            <p:cNvPr id="30" name="圆角矩形 29"/>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31" name="组合 30"/>
            <p:cNvGrpSpPr/>
            <p:nvPr/>
          </p:nvGrpSpPr>
          <p:grpSpPr>
            <a:xfrm>
              <a:off x="736575" y="3188469"/>
              <a:ext cx="1338084" cy="1338084"/>
              <a:chOff x="3567745" y="3971974"/>
              <a:chExt cx="1338084" cy="1338084"/>
            </a:xfrm>
          </p:grpSpPr>
          <p:grpSp>
            <p:nvGrpSpPr>
              <p:cNvPr id="34" name="组合 33"/>
              <p:cNvGrpSpPr/>
              <p:nvPr/>
            </p:nvGrpSpPr>
            <p:grpSpPr>
              <a:xfrm>
                <a:off x="3567745" y="3971974"/>
                <a:ext cx="1338084" cy="1338084"/>
                <a:chOff x="5213600" y="2517129"/>
                <a:chExt cx="2023672" cy="2023672"/>
              </a:xfrm>
            </p:grpSpPr>
            <p:sp>
              <p:nvSpPr>
                <p:cNvPr id="36" name="椭圆 35"/>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7" name="椭圆 36"/>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5" name="椭圆 34"/>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4</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3"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营运资金管理</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38" name="组合 37"/>
          <p:cNvGrpSpPr/>
          <p:nvPr/>
        </p:nvGrpSpPr>
        <p:grpSpPr>
          <a:xfrm>
            <a:off x="3389914" y="3215743"/>
            <a:ext cx="4137328" cy="632183"/>
            <a:chOff x="736575" y="3188469"/>
            <a:chExt cx="8755767" cy="1338084"/>
          </a:xfrm>
        </p:grpSpPr>
        <p:sp>
          <p:nvSpPr>
            <p:cNvPr id="39" name="圆角矩形 38"/>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40" name="组合 39"/>
            <p:cNvGrpSpPr/>
            <p:nvPr/>
          </p:nvGrpSpPr>
          <p:grpSpPr>
            <a:xfrm>
              <a:off x="736575" y="3188469"/>
              <a:ext cx="1338084" cy="1338084"/>
              <a:chOff x="3567745" y="3971974"/>
              <a:chExt cx="1338084" cy="1338084"/>
            </a:xfrm>
          </p:grpSpPr>
          <p:grpSp>
            <p:nvGrpSpPr>
              <p:cNvPr id="43" name="组合 42"/>
              <p:cNvGrpSpPr/>
              <p:nvPr/>
            </p:nvGrpSpPr>
            <p:grpSpPr>
              <a:xfrm>
                <a:off x="3567745" y="3971974"/>
                <a:ext cx="1338084" cy="1338084"/>
                <a:chOff x="5213600" y="2517129"/>
                <a:chExt cx="2023672" cy="2023672"/>
              </a:xfrm>
            </p:grpSpPr>
            <p:sp>
              <p:nvSpPr>
                <p:cNvPr id="45" name="椭圆 44"/>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6" name="椭圆 45"/>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4" name="椭圆 43"/>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5</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2"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利润形成与分配</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47" name="组合 46"/>
          <p:cNvGrpSpPr/>
          <p:nvPr/>
        </p:nvGrpSpPr>
        <p:grpSpPr>
          <a:xfrm>
            <a:off x="1374846" y="1636536"/>
            <a:ext cx="1864487" cy="1870428"/>
            <a:chOff x="907313" y="1636536"/>
            <a:chExt cx="1864487" cy="1870428"/>
          </a:xfrm>
        </p:grpSpPr>
        <p:grpSp>
          <p:nvGrpSpPr>
            <p:cNvPr id="48" name="组合 47"/>
            <p:cNvGrpSpPr/>
            <p:nvPr/>
          </p:nvGrpSpPr>
          <p:grpSpPr>
            <a:xfrm flipH="1">
              <a:off x="907313" y="1636536"/>
              <a:ext cx="1864487" cy="1870428"/>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2" name="椭圆 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9" name="TextBox 48"/>
            <p:cNvSpPr txBox="1"/>
            <p:nvPr/>
          </p:nvSpPr>
          <p:spPr>
            <a:xfrm>
              <a:off x="1187624" y="2167762"/>
              <a:ext cx="1296144" cy="523220"/>
            </a:xfrm>
            <a:prstGeom prst="rect">
              <a:avLst/>
            </a:prstGeom>
            <a:noFill/>
          </p:spPr>
          <p:txBody>
            <a:bodyPr wrap="square" rtlCol="0">
              <a:spAutoFit/>
            </a:bodyPr>
            <a:lstStyle/>
            <a:p>
              <a:pPr algn="ctr"/>
              <a:r>
                <a:rPr lang="zh-CN" altLang="en-US" sz="2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目  录</a:t>
              </a:r>
              <a:endParaRPr lang="zh-CN" altLang="en-US" sz="2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0" name="TextBox 49"/>
            <p:cNvSpPr txBox="1"/>
            <p:nvPr/>
          </p:nvSpPr>
          <p:spPr>
            <a:xfrm>
              <a:off x="1295635" y="2662538"/>
              <a:ext cx="1228825" cy="338554"/>
            </a:xfrm>
            <a:prstGeom prst="rect">
              <a:avLst/>
            </a:prstGeom>
            <a:noFill/>
          </p:spPr>
          <p:txBody>
            <a:bodyPr wrap="square" rtlCol="0">
              <a:spAutoFit/>
            </a:bodyPr>
            <a:lstStyle/>
            <a:p>
              <a:r>
                <a:rPr lang="en-US" altLang="zh-CN" sz="1600"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Contents</a:t>
              </a:r>
              <a:endParaRPr lang="zh-CN" altLang="en-US" sz="1600"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 name="组合 4"/>
          <p:cNvGrpSpPr/>
          <p:nvPr/>
        </p:nvGrpSpPr>
        <p:grpSpPr>
          <a:xfrm>
            <a:off x="2933349" y="3839022"/>
            <a:ext cx="4137328" cy="632183"/>
            <a:chOff x="736575" y="3188466"/>
            <a:chExt cx="8755768" cy="1338083"/>
          </a:xfrm>
        </p:grpSpPr>
        <p:sp>
          <p:nvSpPr>
            <p:cNvPr id="14" name="圆角矩形 13"/>
            <p:cNvSpPr/>
            <p:nvPr>
              <p:custDataLst>
                <p:tags r:id="rId1"/>
              </p:custDataLst>
            </p:nvPr>
          </p:nvSpPr>
          <p:spPr>
            <a:xfrm flipH="1">
              <a:off x="1020576" y="3307959"/>
              <a:ext cx="8471767" cy="113257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23" name="组合 22"/>
            <p:cNvGrpSpPr/>
            <p:nvPr/>
          </p:nvGrpSpPr>
          <p:grpSpPr>
            <a:xfrm>
              <a:off x="736575" y="3188466"/>
              <a:ext cx="1338085" cy="1338083"/>
              <a:chOff x="3567745" y="3971974"/>
              <a:chExt cx="1338084" cy="1338084"/>
            </a:xfrm>
          </p:grpSpPr>
          <p:grpSp>
            <p:nvGrpSpPr>
              <p:cNvPr id="32" name="组合 31"/>
              <p:cNvGrpSpPr/>
              <p:nvPr/>
            </p:nvGrpSpPr>
            <p:grpSpPr>
              <a:xfrm>
                <a:off x="3567745" y="3971974"/>
                <a:ext cx="1338084" cy="1338084"/>
                <a:chOff x="5213600" y="2517129"/>
                <a:chExt cx="2023672" cy="2023672"/>
              </a:xfrm>
            </p:grpSpPr>
            <p:sp>
              <p:nvSpPr>
                <p:cNvPr id="41" name="椭圆 40"/>
                <p:cNvSpPr/>
                <p:nvPr>
                  <p:custDataLst>
                    <p:tags r:id="rId2"/>
                  </p:custDataLst>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4" name="椭圆 53"/>
                <p:cNvSpPr/>
                <p:nvPr>
                  <p:custDataLst>
                    <p:tags r:id="rId3"/>
                  </p:custDataLst>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5" name="椭圆 54"/>
              <p:cNvSpPr/>
              <p:nvPr>
                <p:custDataLst>
                  <p:tags r:id="rId4"/>
                </p:custDataLst>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6</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6" name="TextBox 72"/>
            <p:cNvSpPr txBox="1"/>
            <p:nvPr>
              <p:custDataLst>
                <p:tags r:id="rId5"/>
              </p:custDataLst>
            </p:nvPr>
          </p:nvSpPr>
          <p:spPr>
            <a:xfrm>
              <a:off x="3113403" y="3483385"/>
              <a:ext cx="5261340" cy="7795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财务分析与评价</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up)">
                                      <p:cBhvr>
                                        <p:cTn id="13" dur="350"/>
                                        <p:tgtEl>
                                          <p:spTgt spid="53"/>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1+#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1+#ppt_w/2"/>
                                          </p:val>
                                        </p:tav>
                                        <p:tav tm="100000">
                                          <p:val>
                                            <p:strVal val="#ppt_x"/>
                                          </p:val>
                                        </p:tav>
                                      </p:tavLst>
                                    </p:anim>
                                    <p:anim calcmode="lin" valueType="num">
                                      <p:cBhvr additive="base">
                                        <p:cTn id="38" dur="500" fill="hold"/>
                                        <p:tgtEl>
                                          <p:spTgt spid="3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1+#ppt_w/2"/>
                                          </p:val>
                                        </p:tav>
                                        <p:tav tm="100000">
                                          <p:val>
                                            <p:strVal val="#ppt_x"/>
                                          </p:val>
                                        </p:tav>
                                      </p:tavLst>
                                    </p:anim>
                                    <p:anim calcmode="lin" valueType="num">
                                      <p:cBhvr additive="base">
                                        <p:cTn id="4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任务4.2 现金管理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274828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最佳现金持有量的存货模式是</a:t>
            </a: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r>
              <a:rPr lang="zh-CN" altLang="en-US">
                <a:latin typeface="+mn-ea"/>
                <a:cs typeface="+mn-ea"/>
              </a:rPr>
              <a:t>式中：</a:t>
            </a:r>
            <a:endParaRPr lang="zh-CN" altLang="en-US">
              <a:latin typeface="+mn-ea"/>
              <a:cs typeface="+mn-ea"/>
            </a:endParaRPr>
          </a:p>
          <a:p>
            <a:pPr algn="just">
              <a:lnSpc>
                <a:spcPct val="120000"/>
              </a:lnSpc>
            </a:pPr>
            <a:r>
              <a:rPr lang="zh-CN" altLang="en-US">
                <a:latin typeface="+mn-ea"/>
                <a:cs typeface="+mn-ea"/>
              </a:rPr>
              <a:t>T——一个周期内的现金总需求量；</a:t>
            </a:r>
            <a:endParaRPr lang="zh-CN" altLang="en-US">
              <a:latin typeface="+mn-ea"/>
              <a:cs typeface="+mn-ea"/>
            </a:endParaRPr>
          </a:p>
          <a:p>
            <a:pPr algn="just">
              <a:lnSpc>
                <a:spcPct val="120000"/>
              </a:lnSpc>
            </a:pPr>
            <a:r>
              <a:rPr lang="zh-CN" altLang="en-US">
                <a:latin typeface="+mn-ea"/>
                <a:cs typeface="+mn-ea"/>
              </a:rPr>
              <a:t>F——每次转换有价证券的固定成本；</a:t>
            </a:r>
            <a:endParaRPr lang="zh-CN" altLang="en-US">
              <a:latin typeface="+mn-ea"/>
              <a:cs typeface="+mn-ea"/>
            </a:endParaRPr>
          </a:p>
          <a:p>
            <a:pPr algn="just">
              <a:lnSpc>
                <a:spcPct val="120000"/>
              </a:lnSpc>
            </a:pPr>
            <a:r>
              <a:rPr lang="zh-CN" altLang="en-US">
                <a:latin typeface="+mn-ea"/>
                <a:cs typeface="+mn-ea"/>
              </a:rPr>
              <a:t>Q——最佳现金持有量（每次证券变现的数量）；</a:t>
            </a:r>
            <a:endParaRPr lang="zh-CN" altLang="en-US">
              <a:latin typeface="+mn-ea"/>
              <a:cs typeface="+mn-ea"/>
            </a:endParaRPr>
          </a:p>
          <a:p>
            <a:pPr algn="just">
              <a:lnSpc>
                <a:spcPct val="120000"/>
              </a:lnSpc>
            </a:pPr>
            <a:r>
              <a:rPr lang="zh-CN" altLang="en-US">
                <a:latin typeface="+mn-ea"/>
                <a:cs typeface="+mn-ea"/>
              </a:rPr>
              <a:t>K——有价证券利息率（机会成本）。　　</a:t>
            </a:r>
            <a:endParaRPr lang="zh-CN" altLang="en-US">
              <a:latin typeface="+mn-ea"/>
              <a:cs typeface="+mn-ea"/>
            </a:endParaRPr>
          </a:p>
        </p:txBody>
      </p:sp>
      <p:pic>
        <p:nvPicPr>
          <p:cNvPr id="2" name="图片 1"/>
          <p:cNvPicPr>
            <a:picLocks noChangeAspect="1"/>
          </p:cNvPicPr>
          <p:nvPr/>
        </p:nvPicPr>
        <p:blipFill>
          <a:blip r:embed="rId5"/>
          <a:stretch>
            <a:fillRect/>
          </a:stretch>
        </p:blipFill>
        <p:spPr>
          <a:xfrm>
            <a:off x="3590925" y="1131570"/>
            <a:ext cx="1962150" cy="400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2475" y="627380"/>
            <a:ext cx="7628890" cy="1087755"/>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【情景4-2】</a:t>
            </a:r>
            <a:r>
              <a:rPr lang="zh-CN" altLang="en-US">
                <a:latin typeface="楷体" panose="02010609060101010101" charset="-122"/>
                <a:ea typeface="楷体" panose="02010609060101010101" charset="-122"/>
                <a:cs typeface="楷体" panose="02010609060101010101" charset="-122"/>
              </a:rPr>
              <a:t>某公司每月现金需求总量为5 200 000元，每次现金转换的成本为1 400元，持有现金的机会成本率为10%，则该企业的最佳现金持有量为</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任务4.2 现金管理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4" name="图片 3"/>
          <p:cNvPicPr>
            <a:picLocks noChangeAspect="1"/>
          </p:cNvPicPr>
          <p:nvPr/>
        </p:nvPicPr>
        <p:blipFill>
          <a:blip r:embed="rId4"/>
          <a:stretch>
            <a:fillRect/>
          </a:stretch>
        </p:blipFill>
        <p:spPr>
          <a:xfrm>
            <a:off x="2339340" y="1779905"/>
            <a:ext cx="4305300" cy="457200"/>
          </a:xfrm>
          <a:prstGeom prst="rect">
            <a:avLst/>
          </a:prstGeom>
        </p:spPr>
      </p:pic>
      <p:sp>
        <p:nvSpPr>
          <p:cNvPr id="5" name="文本框 4"/>
          <p:cNvSpPr txBox="1"/>
          <p:nvPr/>
        </p:nvSpPr>
        <p:spPr>
          <a:xfrm>
            <a:off x="752475" y="2644140"/>
            <a:ext cx="7628255" cy="755650"/>
          </a:xfrm>
          <a:prstGeom prst="rect">
            <a:avLst/>
          </a:prstGeom>
          <a:noFill/>
        </p:spPr>
        <p:txBody>
          <a:bodyPr wrap="square" rtlCol="0" anchor="t">
            <a:spAutoFit/>
          </a:bodyPr>
          <a:p>
            <a:pPr algn="just">
              <a:lnSpc>
                <a:spcPct val="120000"/>
              </a:lnSpc>
            </a:pPr>
            <a:r>
              <a:rPr lang="zh-CN" altLang="en-US"/>
              <a:t>　　该企业的最佳现金持有量为381 576元，持有超过381 576元则会降低现金的投资收益率，低于381 576元则会加大企业正常现金支付的风险。</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任务4.2 现金管理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11505" y="5880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随机模型</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611505" y="915035"/>
            <a:ext cx="7839075" cy="241617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随机模型是一个在现金流入、流出不稳定的情况下确定现金最佳持有量的模型。</a:t>
            </a:r>
            <a:endParaRPr lang="zh-CN" altLang="en-US">
              <a:latin typeface="+mn-ea"/>
              <a:cs typeface="+mn-ea"/>
            </a:endParaRPr>
          </a:p>
          <a:p>
            <a:pPr algn="just">
              <a:lnSpc>
                <a:spcPct val="120000"/>
              </a:lnSpc>
            </a:pPr>
            <a:r>
              <a:rPr lang="zh-CN" altLang="en-US">
                <a:latin typeface="+mn-ea"/>
                <a:cs typeface="+mn-ea"/>
              </a:rPr>
              <a:t>　　图4-3所示为随机模型（米勒- 奥尔模型），该模型有两条控制线和一条回归线。最低控制线L 取决于模型之外的因素，其数额是由现金管理部经理在综合考虑短缺现金的风险程度、企业借款能力、企业日常周转所需资金和银行要求的补偿性余额等因素的基础上确定的。回归直线R 可按下列公式计算。　　</a:t>
            </a:r>
            <a:endParaRPr lang="zh-CN" altLang="en-US">
              <a:latin typeface="+mn-ea"/>
              <a:cs typeface="+mn-ea"/>
            </a:endParaRPr>
          </a:p>
        </p:txBody>
      </p:sp>
      <p:pic>
        <p:nvPicPr>
          <p:cNvPr id="4" name="图片 3"/>
          <p:cNvPicPr>
            <a:picLocks noChangeAspect="1"/>
          </p:cNvPicPr>
          <p:nvPr/>
        </p:nvPicPr>
        <p:blipFill>
          <a:blip r:embed="rId6"/>
          <a:stretch>
            <a:fillRect/>
          </a:stretch>
        </p:blipFill>
        <p:spPr>
          <a:xfrm>
            <a:off x="3563620" y="3148330"/>
            <a:ext cx="1724025" cy="704850"/>
          </a:xfrm>
          <a:prstGeom prst="rect">
            <a:avLst/>
          </a:prstGeom>
        </p:spPr>
      </p:pic>
      <p:sp>
        <p:nvSpPr>
          <p:cNvPr id="5" name="文本框 4"/>
          <p:cNvSpPr txBox="1"/>
          <p:nvPr/>
        </p:nvSpPr>
        <p:spPr>
          <a:xfrm>
            <a:off x="611505" y="4140835"/>
            <a:ext cx="7839075" cy="681355"/>
          </a:xfrm>
          <a:prstGeom prst="rect">
            <a:avLst/>
          </a:prstGeom>
          <a:noFill/>
        </p:spPr>
        <p:txBody>
          <a:bodyPr wrap="square" rtlCol="0">
            <a:spAutoFit/>
          </a:bodyPr>
          <a:p>
            <a:pPr>
              <a:lnSpc>
                <a:spcPct val="120000"/>
              </a:lnSpc>
            </a:pPr>
            <a:r>
              <a:rPr lang="zh-CN" altLang="en-US" sz="1600">
                <a:latin typeface="仿宋" panose="02010609060101010101" charset="-122"/>
                <a:ea typeface="仿宋" panose="02010609060101010101" charset="-122"/>
                <a:cs typeface="仿宋" panose="02010609060101010101" charset="-122"/>
              </a:rPr>
              <a:t>式中：b ——证券转换为现金或现金转换为证券的成本；δ——企业每日现金流量变动的标准差；i ——以日为基础计算的现金机会成本。</a:t>
            </a:r>
            <a:endParaRPr lang="zh-CN" altLang="en-US" sz="1600">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任务4.2 现金管理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8650"/>
            <a:ext cx="7579995" cy="368300"/>
          </a:xfrm>
          <a:prstGeom prst="rect">
            <a:avLst/>
          </a:prstGeom>
          <a:noFill/>
        </p:spPr>
        <p:txBody>
          <a:bodyPr wrap="square" rtlCol="0" anchor="t">
            <a:spAutoFit/>
          </a:bodyPr>
          <a:p>
            <a:r>
              <a:rPr lang="zh-CN" altLang="en-US"/>
              <a:t>最高控制线H 的计算公式为：</a:t>
            </a:r>
            <a:r>
              <a:rPr lang="zh-CN" altLang="en-US" i="1"/>
              <a:t>H</a:t>
            </a:r>
            <a:r>
              <a:rPr lang="zh-CN" altLang="en-US"/>
              <a:t>=3</a:t>
            </a:r>
            <a:r>
              <a:rPr lang="zh-CN" altLang="en-US" i="1"/>
              <a:t>R</a:t>
            </a:r>
            <a:r>
              <a:rPr lang="zh-CN" altLang="en-US"/>
              <a:t>－2</a:t>
            </a:r>
            <a:r>
              <a:rPr lang="zh-CN" altLang="en-US" i="1"/>
              <a:t>L</a:t>
            </a:r>
            <a:endParaRPr lang="zh-CN" altLang="en-US" i="1"/>
          </a:p>
        </p:txBody>
      </p:sp>
      <p:pic>
        <p:nvPicPr>
          <p:cNvPr id="3" name="图片 2"/>
          <p:cNvPicPr>
            <a:picLocks noChangeAspect="1"/>
          </p:cNvPicPr>
          <p:nvPr/>
        </p:nvPicPr>
        <p:blipFill>
          <a:blip r:embed="rId4"/>
          <a:stretch>
            <a:fillRect/>
          </a:stretch>
        </p:blipFill>
        <p:spPr>
          <a:xfrm>
            <a:off x="1390650" y="1276350"/>
            <a:ext cx="6362700" cy="3009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任务4.2 现金管理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7380"/>
            <a:ext cx="7628890" cy="3080385"/>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【情景4-3】</a:t>
            </a:r>
            <a:r>
              <a:rPr lang="zh-CN" altLang="en-US">
                <a:latin typeface="楷体" panose="02010609060101010101" charset="-122"/>
                <a:ea typeface="楷体" panose="02010609060101010101" charset="-122"/>
                <a:cs typeface="楷体" panose="02010609060101010101" charset="-122"/>
              </a:rPr>
              <a:t>设某公司现金部经理决定L值应为15 000元，估计企业现金流量标准差为1 500元。持有现金的年机会成本率为15%，换算为i值是0.00042，b=200元。根据该模型可求得</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该企业目标现金余额为24 297元。若现金持有额达到42 891元，则买进18 594元的证券；若现金持有额降至15 000元，则卖出9 297元的证券。</a:t>
            </a:r>
            <a:endParaRPr lang="zh-CN" altLang="en-US">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4"/>
          <a:stretch>
            <a:fillRect/>
          </a:stretch>
        </p:blipFill>
        <p:spPr>
          <a:xfrm>
            <a:off x="1979295" y="1852295"/>
            <a:ext cx="5400675" cy="1028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任务4.2 现金管理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45821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子任务4.2.3 现金管理模式</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custDataLst>
              <p:tags r:id="rId5"/>
            </p:custDataLst>
          </p:nvPr>
        </p:nvSpPr>
        <p:spPr>
          <a:xfrm>
            <a:off x="611505" y="116205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统收统支模式</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611505" y="1489075"/>
            <a:ext cx="7839075" cy="108775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在该模式下，企业的一切现金收入都集中在集团总部的财务部门，各分支机构或子企业不单独设立账号，一切现金支出都通过集团总部财务部门付出，现金收支的批准权高度集中。　　</a:t>
            </a:r>
            <a:endParaRPr lang="zh-CN" altLang="en-US">
              <a:latin typeface="+mn-ea"/>
              <a:cs typeface="+mn-ea"/>
            </a:endParaRPr>
          </a:p>
        </p:txBody>
      </p:sp>
      <p:sp>
        <p:nvSpPr>
          <p:cNvPr id="4" name="文本框 3"/>
          <p:cNvSpPr txBox="1"/>
          <p:nvPr>
            <p:custDataLst>
              <p:tags r:id="rId7"/>
            </p:custDataLst>
          </p:nvPr>
        </p:nvSpPr>
        <p:spPr>
          <a:xfrm>
            <a:off x="611505" y="258064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拨付备用金模式</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custDataLst>
              <p:tags r:id="rId8"/>
            </p:custDataLst>
          </p:nvPr>
        </p:nvSpPr>
        <p:spPr>
          <a:xfrm>
            <a:off x="611505" y="2907665"/>
            <a:ext cx="7839075" cy="108775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拨付备用金模式是指集团按照一定的期限统拨给所有所属分支机构或子企业备其使用的一定数额的现金。各分支机构或子企业发生现金支出后，持有关凭证到集团财务部门报销以补足备用金。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任务4.2 现金管理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11505" y="6597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结算中心模式</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611505" y="986790"/>
            <a:ext cx="7839075" cy="108775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结算中心通常是企业集团内部设立的，办理内部各成员现金收付和往来结算业务的专门机构。结算中心通常设于财务部门内，是一个独立运行的职能机构。结算中心旨在帮助企业集中管理各分子公司的现金收入和支出。　　</a:t>
            </a:r>
            <a:endParaRPr lang="zh-CN" altLang="en-US">
              <a:latin typeface="+mn-ea"/>
              <a:cs typeface="+mn-ea"/>
            </a:endParaRPr>
          </a:p>
        </p:txBody>
      </p:sp>
      <p:sp>
        <p:nvSpPr>
          <p:cNvPr id="4" name="文本框 3"/>
          <p:cNvSpPr txBox="1"/>
          <p:nvPr>
            <p:custDataLst>
              <p:tags r:id="rId6"/>
            </p:custDataLst>
          </p:nvPr>
        </p:nvSpPr>
        <p:spPr>
          <a:xfrm>
            <a:off x="611505" y="207835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内部银行模式</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custDataLst>
              <p:tags r:id="rId7"/>
            </p:custDataLst>
          </p:nvPr>
        </p:nvSpPr>
        <p:spPr>
          <a:xfrm>
            <a:off x="611505" y="2405380"/>
            <a:ext cx="7839075" cy="141986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内部银行是将社会银行的基本职能与管理方式引入企业内部管理机制而建立起来的一种内部资金管理机构，它将“企业管理”“金融信贷”“财务管理”三者融为体，一般是将企业的自有资金和商业银行的信贷资金统筹运作，在内部银行统一调剂、融通运用。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任务4.2 现金管理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11505" y="6597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5. 财务公司模式</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611505" y="1058545"/>
            <a:ext cx="7839075" cy="241617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财务公司是一种经营部分银行业务的非银行金融机构，它一般是集团公司发展到一定水平后，需要经过中国人民银行审核批准才能设立的。其主要职能是开展集团内部资金集中结算，同时为集团成员企业提供包括存贷款、融资租赁、担保、信用鉴证、债券承销和财务顾问等在内的全方位金融服务。集团设立财务公司是把一种市场化的企业关系或银企关系引入集团资金管理中，使得集团各子公司具有完全独立的财权，可以自行经营自身的现金，对现金的使用行使决策权。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任务4.2 现金管理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45821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子任务4.2.4 现金收支管理</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custDataLst>
              <p:tags r:id="rId5"/>
            </p:custDataLst>
          </p:nvPr>
        </p:nvSpPr>
        <p:spPr>
          <a:xfrm>
            <a:off x="611505" y="116205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现金周转期</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611505" y="1489075"/>
            <a:ext cx="7839075" cy="241617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企业的经营周期是指从取得存货开始到销售存货并收回现金为止的时期。其中，从收到原材料、加工原材料、形成产成品，到将产成品卖出的这一时期，称为存货周转期；从产成品卖出后到收到顾客支付的货款的这一时期，称为应收账款周转期或收账期。</a:t>
            </a:r>
            <a:endParaRPr lang="zh-CN" altLang="en-US">
              <a:latin typeface="+mn-ea"/>
              <a:cs typeface="+mn-ea"/>
            </a:endParaRPr>
          </a:p>
          <a:p>
            <a:pPr algn="just">
              <a:lnSpc>
                <a:spcPct val="120000"/>
              </a:lnSpc>
            </a:pPr>
            <a:r>
              <a:rPr lang="zh-CN" altLang="en-US">
                <a:latin typeface="+mn-ea"/>
                <a:cs typeface="+mn-ea"/>
              </a:rPr>
              <a:t>　　企业购买原材料并不用立即付款，这一延迟的付款时间段就是应付账款周转期或付账期。现金周转期是指介于企业支付现金与收到现金之间的时间段，它等于经营周期减去应付账款周转期。现金周转期如图4-4 所示。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任务4.2 现金管理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1373505" y="843915"/>
            <a:ext cx="6396355" cy="2661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4716016" y="1903492"/>
            <a:ext cx="2853690" cy="583565"/>
          </a:xfrm>
          <a:prstGeom prst="rect">
            <a:avLst/>
          </a:prstGeom>
          <a:noFill/>
        </p:spPr>
        <p:txBody>
          <a:bodyPr wrap="none" rtlCol="0">
            <a:spAutoFit/>
          </a:bodyPr>
          <a:lstStyle/>
          <a:p>
            <a:pPr algn="l"/>
            <a:r>
              <a:rPr lang="zh-CN" altLang="en-US" sz="3200" b="1" spc="300" dirty="0">
                <a:latin typeface="字魂105号-简雅黑" panose="00000500000000000000" pitchFamily="2" charset="-122"/>
                <a:ea typeface="字魂105号-简雅黑" panose="00000500000000000000" pitchFamily="2" charset="-122"/>
                <a:sym typeface="字魂105号-简雅黑" panose="00000500000000000000" pitchFamily="2" charset="-122"/>
              </a:rPr>
              <a:t>营运资金管理</a:t>
            </a:r>
            <a:endParaRPr lang="zh-CN" altLang="en-US" sz="3200" b="1" spc="3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5" name="组合 54"/>
          <p:cNvGrpSpPr/>
          <p:nvPr/>
        </p:nvGrpSpPr>
        <p:grpSpPr>
          <a:xfrm>
            <a:off x="2843808" y="1940248"/>
            <a:ext cx="1301106" cy="1301106"/>
            <a:chOff x="2843808" y="1940248"/>
            <a:chExt cx="1301106" cy="1301106"/>
          </a:xfrm>
        </p:grpSpPr>
        <p:sp>
          <p:nvSpPr>
            <p:cNvPr id="56" name="椭圆 55"/>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7" name="椭圆 56"/>
            <p:cNvSpPr/>
            <p:nvPr/>
          </p:nvSpPr>
          <p:spPr>
            <a:xfrm>
              <a:off x="2954361" y="2050800"/>
              <a:ext cx="1080000" cy="1080000"/>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8" name="TextBox 57"/>
            <p:cNvSpPr txBox="1"/>
            <p:nvPr/>
          </p:nvSpPr>
          <p:spPr>
            <a:xfrm>
              <a:off x="3265442" y="2183450"/>
              <a:ext cx="457835" cy="829945"/>
            </a:xfrm>
            <a:prstGeom prst="rect">
              <a:avLst/>
            </a:prstGeom>
            <a:noFill/>
          </p:spPr>
          <p:txBody>
            <a:bodyPr wrap="none" rtlCol="0">
              <a:spAutoFit/>
            </a:bodyPr>
            <a:lstStyle/>
            <a:p>
              <a:pPr algn="ctr"/>
              <a:r>
                <a:rPr lang="en-US" altLang="zh-CN" sz="48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4</a:t>
              </a:r>
              <a:endParaRPr lang="zh-CN" altLang="en-US" sz="48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cxnSp>
        <p:nvCxnSpPr>
          <p:cNvPr id="59" name="直接连接符 58"/>
          <p:cNvCxnSpPr/>
          <p:nvPr/>
        </p:nvCxnSpPr>
        <p:spPr>
          <a:xfrm flipV="1">
            <a:off x="4572000" y="1940239"/>
            <a:ext cx="0" cy="17843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4716016" y="2397125"/>
            <a:ext cx="2436495" cy="1168400"/>
          </a:xfrm>
          <a:prstGeom prst="rect">
            <a:avLst/>
          </a:prstGeom>
          <a:noFill/>
        </p:spPr>
        <p:txBody>
          <a:bodyPr wrap="square" rtlCol="0">
            <a:spAutoFit/>
          </a:bodyPr>
          <a:lstStyle/>
          <a:p>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任务4.1 营运资金管理概述</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任务4.2 现金管理</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任务4.3 应收账款管理</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任务4.4 存货管理</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任务4.5 流动负债管理</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down)">
                                      <p:cBhvr>
                                        <p:cTn id="7" dur="500"/>
                                        <p:tgtEl>
                                          <p:spTgt spid="5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p:tgtEl>
                                          <p:spTgt spid="54"/>
                                        </p:tgtEl>
                                        <p:attrNameLst>
                                          <p:attrName>ppt_x</p:attrName>
                                        </p:attrNameLst>
                                      </p:cBhvr>
                                      <p:tavLst>
                                        <p:tav tm="0">
                                          <p:val>
                                            <p:strVal val="#ppt_x-#ppt_w*1.125000"/>
                                          </p:val>
                                        </p:tav>
                                        <p:tav tm="100000">
                                          <p:val>
                                            <p:strVal val="#ppt_x"/>
                                          </p:val>
                                        </p:tav>
                                      </p:tavLst>
                                    </p:anim>
                                    <p:animEffect transition="in" filter="wipe(right)">
                                      <p:cBhvr>
                                        <p:cTn id="12" dur="500"/>
                                        <p:tgtEl>
                                          <p:spTgt spid="54"/>
                                        </p:tgtEl>
                                      </p:cBhvr>
                                    </p:animEffect>
                                  </p:childTnLst>
                                </p:cTn>
                              </p:par>
                              <p:par>
                                <p:cTn id="13" presetID="12" presetClass="entr" presetSubtype="2"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p:tgtEl>
                                          <p:spTgt spid="55"/>
                                        </p:tgtEl>
                                        <p:attrNameLst>
                                          <p:attrName>ppt_x</p:attrName>
                                        </p:attrNameLst>
                                      </p:cBhvr>
                                      <p:tavLst>
                                        <p:tav tm="0">
                                          <p:val>
                                            <p:strVal val="#ppt_x+#ppt_w*1.125000"/>
                                          </p:val>
                                        </p:tav>
                                        <p:tav tm="100000">
                                          <p:val>
                                            <p:strVal val="#ppt_x"/>
                                          </p:val>
                                        </p:tav>
                                      </p:tavLst>
                                    </p:anim>
                                    <p:animEffect transition="in" filter="wipe(left)">
                                      <p:cBhvr>
                                        <p:cTn id="16" dur="500"/>
                                        <p:tgtEl>
                                          <p:spTgt spid="55"/>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fade">
                                      <p:cBhvr>
                                        <p:cTn id="20" dur="1000"/>
                                        <p:tgtEl>
                                          <p:spTgt spid="60"/>
                                        </p:tgtEl>
                                      </p:cBhvr>
                                    </p:animEffect>
                                    <p:anim calcmode="lin" valueType="num">
                                      <p:cBhvr>
                                        <p:cTn id="21" dur="1000" fill="hold"/>
                                        <p:tgtEl>
                                          <p:spTgt spid="60"/>
                                        </p:tgtEl>
                                        <p:attrNameLst>
                                          <p:attrName>ppt_x</p:attrName>
                                        </p:attrNameLst>
                                      </p:cBhvr>
                                      <p:tavLst>
                                        <p:tav tm="0">
                                          <p:val>
                                            <p:strVal val="#ppt_x"/>
                                          </p:val>
                                        </p:tav>
                                        <p:tav tm="100000">
                                          <p:val>
                                            <p:strVal val="#ppt_x"/>
                                          </p:val>
                                        </p:tav>
                                      </p:tavLst>
                                    </p:anim>
                                    <p:anim calcmode="lin" valueType="num">
                                      <p:cBhvr>
                                        <p:cTn id="22"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6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任务4.2 现金管理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771525"/>
            <a:ext cx="7839075" cy="341249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上述周转过程用公式来表示为</a:t>
            </a:r>
            <a:endParaRPr lang="zh-CN" altLang="en-US">
              <a:latin typeface="+mn-ea"/>
              <a:cs typeface="+mn-ea"/>
            </a:endParaRPr>
          </a:p>
          <a:p>
            <a:pPr algn="ctr">
              <a:lnSpc>
                <a:spcPct val="120000"/>
              </a:lnSpc>
            </a:pPr>
            <a:r>
              <a:rPr lang="zh-CN" altLang="en-US">
                <a:latin typeface="+mn-ea"/>
                <a:cs typeface="+mn-ea"/>
              </a:rPr>
              <a:t>经营周期=存货周转期＋应收账款周转期</a:t>
            </a:r>
            <a:endParaRPr lang="zh-CN" altLang="en-US">
              <a:latin typeface="+mn-ea"/>
              <a:cs typeface="+mn-ea"/>
            </a:endParaRPr>
          </a:p>
          <a:p>
            <a:pPr algn="ctr">
              <a:lnSpc>
                <a:spcPct val="120000"/>
              </a:lnSpc>
            </a:pPr>
            <a:r>
              <a:rPr lang="zh-CN" altLang="en-US">
                <a:latin typeface="+mn-ea"/>
                <a:cs typeface="+mn-ea"/>
              </a:rPr>
              <a:t>现金同转期=经营周期－应付账聚周转期</a:t>
            </a:r>
            <a:endParaRPr lang="zh-CN" altLang="en-US">
              <a:latin typeface="+mn-ea"/>
              <a:cs typeface="+mn-ea"/>
            </a:endParaRPr>
          </a:p>
          <a:p>
            <a:pPr algn="just">
              <a:lnSpc>
                <a:spcPct val="120000"/>
              </a:lnSpc>
            </a:pPr>
            <a:r>
              <a:rPr lang="zh-CN" altLang="en-US">
                <a:latin typeface="+mn-ea"/>
                <a:cs typeface="+mn-ea"/>
              </a:rPr>
              <a:t>其中：</a:t>
            </a:r>
            <a:endParaRPr lang="zh-CN" altLang="en-US">
              <a:latin typeface="+mn-ea"/>
              <a:cs typeface="+mn-ea"/>
            </a:endParaRPr>
          </a:p>
          <a:p>
            <a:pPr algn="ctr">
              <a:lnSpc>
                <a:spcPct val="120000"/>
              </a:lnSpc>
            </a:pPr>
            <a:r>
              <a:rPr lang="zh-CN" altLang="en-US">
                <a:latin typeface="+mn-ea"/>
                <a:cs typeface="+mn-ea"/>
              </a:rPr>
              <a:t>存货周转期=存货平均余额÷每天的销货成本</a:t>
            </a:r>
            <a:endParaRPr lang="zh-CN" altLang="en-US">
              <a:latin typeface="+mn-ea"/>
              <a:cs typeface="+mn-ea"/>
            </a:endParaRPr>
          </a:p>
          <a:p>
            <a:pPr algn="ctr">
              <a:lnSpc>
                <a:spcPct val="120000"/>
              </a:lnSpc>
            </a:pPr>
            <a:r>
              <a:rPr lang="zh-CN" altLang="en-US">
                <a:latin typeface="+mn-ea"/>
                <a:cs typeface="+mn-ea"/>
              </a:rPr>
              <a:t>应收账款周转期=应收账款平均余额÷每天的销货收入</a:t>
            </a:r>
            <a:endParaRPr lang="zh-CN" altLang="en-US">
              <a:latin typeface="+mn-ea"/>
              <a:cs typeface="+mn-ea"/>
            </a:endParaRPr>
          </a:p>
          <a:p>
            <a:pPr algn="ctr">
              <a:lnSpc>
                <a:spcPct val="120000"/>
              </a:lnSpc>
            </a:pPr>
            <a:r>
              <a:rPr lang="zh-CN" altLang="en-US">
                <a:latin typeface="+mn-ea"/>
                <a:cs typeface="+mn-ea"/>
              </a:rPr>
              <a:t>应付账款周转期=应付账款平均余额÷每天的购货成本</a:t>
            </a:r>
            <a:endParaRPr lang="zh-CN" altLang="en-US">
              <a:latin typeface="+mn-ea"/>
              <a:cs typeface="+mn-ea"/>
            </a:endParaRPr>
          </a:p>
          <a:p>
            <a:pPr algn="just">
              <a:lnSpc>
                <a:spcPct val="120000"/>
              </a:lnSpc>
            </a:pPr>
            <a:r>
              <a:rPr lang="zh-CN" altLang="en-US">
                <a:latin typeface="+mn-ea"/>
                <a:cs typeface="+mn-ea"/>
              </a:rPr>
              <a:t>所以，如果要减少现金周转期，可以从以下方面着手：加快制造与销售产成品来减少存货周转期；加快应收账款的回收来减少应收账款周转期；减缓支付应付账款来延长应付账款周转期。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任务4.2 现金管理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11505" y="5880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收款管理</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611505" y="915035"/>
            <a:ext cx="7839075" cy="374459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00B050"/>
                </a:solidFill>
                <a:latin typeface="+mn-ea"/>
                <a:cs typeface="+mn-ea"/>
              </a:rPr>
              <a:t>（1）收款系统。</a:t>
            </a:r>
            <a:r>
              <a:rPr lang="zh-CN" altLang="en-US">
                <a:latin typeface="+mn-ea"/>
                <a:cs typeface="+mn-ea"/>
              </a:rPr>
              <a:t>一个高效率的收款系统能够使收款成本和收款浮动期达到最小，同时能够保证与客户汇款及其他现金流入来源相关信息的质量。</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①收款成本。</a:t>
            </a:r>
            <a:r>
              <a:rPr lang="zh-CN" altLang="en-US">
                <a:latin typeface="+mn-ea"/>
                <a:cs typeface="+mn-ea"/>
              </a:rPr>
              <a:t>收款成本包括浮动期成本、管理收款系统的相关费用（如银行手续费）及第三方处理费用或清算相关费用。</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②收款浮动期。</a:t>
            </a:r>
            <a:r>
              <a:rPr lang="zh-CN" altLang="en-US">
                <a:latin typeface="+mn-ea"/>
                <a:cs typeface="+mn-ea"/>
              </a:rPr>
              <a:t>收款浮动期是指从支付开始到企业收到资金的时间间隔。</a:t>
            </a:r>
            <a:endParaRPr lang="zh-CN" altLang="en-US">
              <a:latin typeface="+mn-ea"/>
              <a:cs typeface="+mn-ea"/>
            </a:endParaRPr>
          </a:p>
          <a:p>
            <a:pPr algn="just">
              <a:lnSpc>
                <a:spcPct val="120000"/>
              </a:lnSpc>
            </a:pPr>
            <a:r>
              <a:rPr lang="zh-CN" altLang="en-US">
                <a:latin typeface="+mn-ea"/>
                <a:cs typeface="+mn-ea"/>
              </a:rPr>
              <a:t>收款浮动期主要是由纸基支付工具导致的，有下列3种类型。</a:t>
            </a:r>
            <a:endParaRPr lang="zh-CN" altLang="en-US">
              <a:latin typeface="+mn-ea"/>
              <a:cs typeface="+mn-ea"/>
            </a:endParaRPr>
          </a:p>
          <a:p>
            <a:pPr algn="just">
              <a:lnSpc>
                <a:spcPct val="120000"/>
              </a:lnSpc>
            </a:pPr>
            <a:r>
              <a:rPr lang="zh-CN" altLang="en-US">
                <a:latin typeface="+mn-ea"/>
                <a:cs typeface="+mn-ea"/>
              </a:rPr>
              <a:t>　　</a:t>
            </a:r>
            <a:r>
              <a:rPr lang="zh-CN" altLang="en-US">
                <a:gradFill>
                  <a:gsLst>
                    <a:gs pos="54000">
                      <a:srgbClr val="EF4747"/>
                    </a:gs>
                    <a:gs pos="64000">
                      <a:srgbClr val="F56D3B"/>
                    </a:gs>
                    <a:gs pos="76000">
                      <a:srgbClr val="F99E4B"/>
                    </a:gs>
                    <a:gs pos="37000">
                      <a:srgbClr val="582840"/>
                    </a:gs>
                    <a:gs pos="100000">
                      <a:srgbClr val="CE2949"/>
                    </a:gs>
                  </a:gsLst>
                  <a:lin ang="16200000" scaled="0"/>
                </a:gradFill>
                <a:latin typeface="+mn-ea"/>
                <a:cs typeface="+mn-ea"/>
              </a:rPr>
              <a:t>●</a:t>
            </a:r>
            <a:r>
              <a:rPr lang="zh-CN" altLang="en-US">
                <a:latin typeface="+mn-ea"/>
                <a:cs typeface="+mn-ea"/>
              </a:rPr>
              <a:t>邮寄浮动期，指从付款人寄出支票到收款人或收款人的处理系统收到支票的时间间隔。</a:t>
            </a:r>
            <a:endParaRPr lang="zh-CN" altLang="en-US">
              <a:latin typeface="+mn-ea"/>
              <a:cs typeface="+mn-ea"/>
            </a:endParaRPr>
          </a:p>
          <a:p>
            <a:pPr algn="just">
              <a:lnSpc>
                <a:spcPct val="120000"/>
              </a:lnSpc>
            </a:pPr>
            <a:r>
              <a:rPr lang="zh-CN" altLang="en-US">
                <a:latin typeface="+mn-ea"/>
                <a:cs typeface="+mn-ea"/>
              </a:rPr>
              <a:t>　　</a:t>
            </a:r>
            <a:r>
              <a:rPr lang="zh-CN" altLang="en-US">
                <a:gradFill>
                  <a:gsLst>
                    <a:gs pos="54000">
                      <a:srgbClr val="EF4747"/>
                    </a:gs>
                    <a:gs pos="64000">
                      <a:srgbClr val="F56D3B"/>
                    </a:gs>
                    <a:gs pos="76000">
                      <a:srgbClr val="F99E4B"/>
                    </a:gs>
                    <a:gs pos="37000">
                      <a:srgbClr val="582840"/>
                    </a:gs>
                    <a:gs pos="100000">
                      <a:srgbClr val="CE2949"/>
                    </a:gs>
                  </a:gsLst>
                  <a:lin ang="16200000" scaled="0"/>
                </a:gradFill>
                <a:latin typeface="+mn-ea"/>
                <a:cs typeface="+mn-ea"/>
              </a:rPr>
              <a:t>●</a:t>
            </a:r>
            <a:r>
              <a:rPr lang="zh-CN" altLang="en-US">
                <a:latin typeface="+mn-ea"/>
                <a:cs typeface="+mn-ea"/>
              </a:rPr>
              <a:t>处理浮动期，指支票的接收方处理支票和将支票存入银行以收回现金所用的时间。</a:t>
            </a:r>
            <a:endParaRPr lang="zh-CN" altLang="en-US">
              <a:latin typeface="+mn-ea"/>
              <a:cs typeface="+mn-ea"/>
            </a:endParaRPr>
          </a:p>
          <a:p>
            <a:pPr algn="just">
              <a:lnSpc>
                <a:spcPct val="120000"/>
              </a:lnSpc>
            </a:pPr>
            <a:r>
              <a:rPr lang="zh-CN" altLang="en-US">
                <a:latin typeface="+mn-ea"/>
                <a:cs typeface="+mn-ea"/>
              </a:rPr>
              <a:t>　　</a:t>
            </a:r>
            <a:r>
              <a:rPr lang="zh-CN" altLang="en-US">
                <a:gradFill>
                  <a:gsLst>
                    <a:gs pos="54000">
                      <a:srgbClr val="EF4747"/>
                    </a:gs>
                    <a:gs pos="64000">
                      <a:srgbClr val="F56D3B"/>
                    </a:gs>
                    <a:gs pos="76000">
                      <a:srgbClr val="F99E4B"/>
                    </a:gs>
                    <a:gs pos="37000">
                      <a:srgbClr val="582840"/>
                    </a:gs>
                    <a:gs pos="100000">
                      <a:srgbClr val="CE2949"/>
                    </a:gs>
                  </a:gsLst>
                  <a:lin ang="16200000" scaled="0"/>
                </a:gradFill>
                <a:latin typeface="+mn-ea"/>
                <a:cs typeface="+mn-ea"/>
              </a:rPr>
              <a:t>●</a:t>
            </a:r>
            <a:r>
              <a:rPr lang="zh-CN" altLang="en-US">
                <a:latin typeface="+mn-ea"/>
                <a:cs typeface="+mn-ea"/>
              </a:rPr>
              <a:t>结算浮动期，指通过银行系统进行支票结算所需的时间。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任务4.2 现金管理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208407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00B050"/>
                </a:solidFill>
                <a:latin typeface="+mn-ea"/>
                <a:cs typeface="+mn-ea"/>
              </a:rPr>
              <a:t>（2）收款方式的改善。</a:t>
            </a:r>
            <a:r>
              <a:rPr lang="zh-CN" altLang="en-US">
                <a:latin typeface="+mn-ea"/>
                <a:cs typeface="+mn-ea"/>
              </a:rPr>
              <a:t>电子支付方式对纸基（或纸质）支付方式是一种改进。电子支付方式提供了如下好处：结算时间和资金可用性可以预计；向任何一个账户或任何金融机构的支付具有灵活性，不受人工干扰；客户的汇款信息可在支付同时传送，更容易更新应收账款；客户的汇款从纸基方式转向电子方式，减少或消除了收款浮动期，降低了收款成本，收款过程更容易控制，并且提高了预测精度。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任务4.2 现金管理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11505" y="5880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付款管理</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611505" y="915035"/>
            <a:ext cx="7839075" cy="341249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00B050"/>
                </a:solidFill>
                <a:latin typeface="+mn-ea"/>
                <a:cs typeface="+mn-ea"/>
              </a:rPr>
              <a:t>（1）使用现金浮游量。</a:t>
            </a:r>
            <a:r>
              <a:rPr lang="zh-CN" altLang="en-US">
                <a:latin typeface="+mn-ea"/>
                <a:cs typeface="+mn-ea"/>
              </a:rPr>
              <a:t>现金浮游量是指由于企业提高收款效率和延长付款时间所产生的企业账户上的现金余额和银行账户上的企业存款余额之间的差额。</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　（2）推迟应付账款的支付。</a:t>
            </a:r>
            <a:r>
              <a:rPr lang="zh-CN" altLang="en-US">
                <a:latin typeface="+mn-ea"/>
                <a:cs typeface="+mn-ea"/>
              </a:rPr>
              <a:t>推迟应付账款的支付是指企业在不影响自己信誉的前提下，充分运用供货方所提供的信用优惠，尽可能地推迟应付账款的支付期。</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（3）汇票代替支票。</a:t>
            </a:r>
            <a:r>
              <a:rPr lang="zh-CN" altLang="en-US">
                <a:latin typeface="+mn-ea"/>
                <a:cs typeface="+mn-ea"/>
              </a:rPr>
              <a:t>汇票分为商业承兑汇票和银行承兑汇票，与支票不同的是，承兑汇票并不是见票即付。</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（4）改进员工工资支付模式。</a:t>
            </a:r>
            <a:r>
              <a:rPr lang="zh-CN" altLang="en-US">
                <a:latin typeface="+mn-ea"/>
                <a:cs typeface="+mn-ea"/>
              </a:rPr>
              <a:t>企业可以为支付工资专门设立一个工资账户，通过银行向职工支付工资。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任务4.2 现金管理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241617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00B050"/>
                </a:solidFill>
                <a:latin typeface="+mn-ea"/>
                <a:cs typeface="+mn-ea"/>
              </a:rPr>
              <a:t>（5）透支。</a:t>
            </a:r>
            <a:r>
              <a:rPr lang="zh-CN" altLang="en-US">
                <a:latin typeface="+mn-ea"/>
                <a:cs typeface="+mn-ea"/>
              </a:rPr>
              <a:t>透支是指企业开出支票的金额大于活期存款余额，它实际上是银行向企业提供的信用。透支的限额由银行和企业共同商定。</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（6）争取现金流出与现金流入同步。</a:t>
            </a:r>
            <a:r>
              <a:rPr lang="zh-CN" altLang="en-US">
                <a:latin typeface="+mn-ea"/>
                <a:cs typeface="+mn-ea"/>
              </a:rPr>
              <a:t>企业应尽量使现金流出与流入同步，这样就可以降低交易性现金余额，同时可以减少有价证券转换为现金的次数，提高现金的利用成本，节约转换成本。</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（7）使用零余额账户。</a:t>
            </a:r>
            <a:r>
              <a:rPr lang="zh-CN" altLang="en-US">
                <a:latin typeface="+mn-ea"/>
                <a:cs typeface="+mn-ea"/>
              </a:rPr>
              <a:t>这是指企业与银行合作，保持一个主账户和一系列子账户。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533400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子任务4.3.1 应收账款存在必要性及其成本</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custDataLst>
              <p:tags r:id="rId5"/>
            </p:custDataLst>
          </p:nvPr>
        </p:nvSpPr>
        <p:spPr>
          <a:xfrm>
            <a:off x="611505" y="116205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应收账款存在必要性</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611505" y="1560830"/>
            <a:ext cx="7839075" cy="141986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应收账款作为企业为扩大销售和盈利的一项投资，也会发生一定的成本，所以企业需要在应收账款所增加的盈利和所增加的成本之间作出权衡。应收账款管理就是分析赊销的条件，使赊销带来的盈利增加大于应收账款投资产生的成本费用增加，最终使企业利润增加，使企业价值上升。　　</a:t>
            </a:r>
            <a:endParaRPr lang="zh-CN" altLang="en-US">
              <a:latin typeface="+mn-ea"/>
              <a:cs typeface="+mn-ea"/>
            </a:endParaRPr>
          </a:p>
        </p:txBody>
      </p:sp>
      <p:sp>
        <p:nvSpPr>
          <p:cNvPr id="4" name="文本框 3"/>
          <p:cNvSpPr txBox="1"/>
          <p:nvPr>
            <p:custDataLst>
              <p:tags r:id="rId7"/>
            </p:custDataLst>
          </p:nvPr>
        </p:nvSpPr>
        <p:spPr>
          <a:xfrm>
            <a:off x="611505" y="307530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应收账款的成本</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custDataLst>
              <p:tags r:id="rId8"/>
            </p:custDataLst>
          </p:nvPr>
        </p:nvSpPr>
        <p:spPr>
          <a:xfrm>
            <a:off x="611505" y="3402330"/>
            <a:ext cx="7839075" cy="75565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应收账款作为企业为增加销售和盈利进行的投资，会产生一定的成本，主要包括机会成本、管理成本和坏账成本。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8125460" cy="425767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b="1">
                <a:solidFill>
                  <a:srgbClr val="00B050"/>
                </a:solidFill>
                <a:latin typeface="+mn-ea"/>
                <a:cs typeface="+mn-ea"/>
              </a:rPr>
              <a:t>（1）应收账款的机会成本。</a:t>
            </a:r>
            <a:r>
              <a:rPr lang="zh-CN" altLang="en-US" sz="1600">
                <a:latin typeface="+mn-ea"/>
                <a:cs typeface="+mn-ea"/>
              </a:rPr>
              <a:t>企业因把资金投放于应收账款而放弃其他投资所带来的收益就是应收账款的机会成本，其计算公式为</a:t>
            </a:r>
            <a:endParaRPr lang="zh-CN" altLang="en-US" sz="1600">
              <a:latin typeface="+mn-ea"/>
              <a:cs typeface="+mn-ea"/>
            </a:endParaRPr>
          </a:p>
          <a:p>
            <a:pPr algn="ctr">
              <a:lnSpc>
                <a:spcPct val="120000"/>
              </a:lnSpc>
            </a:pPr>
            <a:r>
              <a:rPr lang="zh-CN" altLang="en-US" sz="1600">
                <a:latin typeface="+mn-ea"/>
                <a:cs typeface="+mn-ea"/>
              </a:rPr>
              <a:t>应收账款的平均余额=日销售额×平均收现期</a:t>
            </a:r>
            <a:endParaRPr lang="zh-CN" altLang="en-US" sz="1600">
              <a:latin typeface="+mn-ea"/>
              <a:cs typeface="+mn-ea"/>
            </a:endParaRPr>
          </a:p>
          <a:p>
            <a:pPr algn="ctr">
              <a:lnSpc>
                <a:spcPct val="120000"/>
              </a:lnSpc>
            </a:pPr>
            <a:r>
              <a:rPr lang="zh-CN" altLang="en-US" sz="1600">
                <a:latin typeface="+mn-ea"/>
                <a:cs typeface="+mn-ea"/>
              </a:rPr>
              <a:t>应收账款占用资金=应收账款平均余额×变动成本率</a:t>
            </a:r>
            <a:endParaRPr lang="zh-CN" altLang="en-US" sz="1600">
              <a:latin typeface="+mn-ea"/>
              <a:cs typeface="+mn-ea"/>
            </a:endParaRPr>
          </a:p>
          <a:p>
            <a:pPr algn="ctr">
              <a:lnSpc>
                <a:spcPct val="120000"/>
              </a:lnSpc>
            </a:pPr>
            <a:r>
              <a:rPr lang="zh-CN" altLang="en-US" sz="1600">
                <a:latin typeface="+mn-ea"/>
                <a:cs typeface="+mn-ea"/>
              </a:rPr>
              <a:t>应收账款占用资金的机会成本（应计利息）=应收账款占用资金×资本成本应收账款占用资金的机会成本（应计利息）=应收账款平均余额×变动成本率×资本成本</a:t>
            </a:r>
            <a:endParaRPr lang="zh-CN" altLang="en-US" sz="1600">
              <a:latin typeface="+mn-ea"/>
              <a:cs typeface="+mn-ea"/>
            </a:endParaRPr>
          </a:p>
          <a:p>
            <a:pPr algn="l">
              <a:lnSpc>
                <a:spcPct val="120000"/>
              </a:lnSpc>
            </a:pPr>
            <a:r>
              <a:rPr lang="zh-CN" altLang="en-US" sz="1600">
                <a:latin typeface="+mn-ea"/>
                <a:cs typeface="+mn-ea"/>
              </a:rPr>
              <a:t>应收账款占用资金的机会成本（应计利息）=日销售额×平均收现期×</a:t>
            </a:r>
            <a:endParaRPr lang="zh-CN" altLang="en-US" sz="1600">
              <a:latin typeface="+mn-ea"/>
              <a:cs typeface="+mn-ea"/>
            </a:endParaRPr>
          </a:p>
          <a:p>
            <a:pPr algn="l">
              <a:lnSpc>
                <a:spcPct val="120000"/>
              </a:lnSpc>
            </a:pPr>
            <a:r>
              <a:rPr lang="en-US" altLang="zh-CN" sz="1600">
                <a:latin typeface="+mn-ea"/>
                <a:cs typeface="+mn-ea"/>
              </a:rPr>
              <a:t>                                       </a:t>
            </a:r>
            <a:r>
              <a:rPr lang="zh-CN" altLang="en-US" sz="1600">
                <a:latin typeface="+mn-ea"/>
                <a:cs typeface="+mn-ea"/>
              </a:rPr>
              <a:t>变动成本率×资本成本</a:t>
            </a:r>
            <a:endParaRPr lang="zh-CN" altLang="en-US" sz="1600">
              <a:latin typeface="+mn-ea"/>
              <a:cs typeface="+mn-ea"/>
            </a:endParaRPr>
          </a:p>
          <a:p>
            <a:pPr algn="ctr">
              <a:lnSpc>
                <a:spcPct val="120000"/>
              </a:lnSpc>
            </a:pPr>
            <a:r>
              <a:rPr lang="zh-CN" altLang="en-US" sz="1600">
                <a:latin typeface="+mn-ea"/>
                <a:cs typeface="+mn-ea"/>
              </a:rPr>
              <a:t>应收账款占用资金的机会成本（应计利息）=全年销售额÷360×平均收现期×</a:t>
            </a:r>
            <a:endParaRPr lang="zh-CN" altLang="en-US" sz="1600">
              <a:latin typeface="+mn-ea"/>
              <a:cs typeface="+mn-ea"/>
            </a:endParaRPr>
          </a:p>
          <a:p>
            <a:pPr algn="ctr">
              <a:lnSpc>
                <a:spcPct val="120000"/>
              </a:lnSpc>
            </a:pPr>
            <a:r>
              <a:rPr lang="zh-CN" altLang="en-US" sz="1600">
                <a:latin typeface="+mn-ea"/>
                <a:cs typeface="+mn-ea"/>
              </a:rPr>
              <a:t> </a:t>
            </a:r>
            <a:r>
              <a:rPr lang="en-US" altLang="zh-CN" sz="1600">
                <a:latin typeface="+mn-ea"/>
                <a:cs typeface="+mn-ea"/>
              </a:rPr>
              <a:t>                            </a:t>
            </a:r>
            <a:r>
              <a:rPr lang="zh-CN" altLang="en-US" sz="1600">
                <a:latin typeface="+mn-ea"/>
                <a:cs typeface="+mn-ea"/>
              </a:rPr>
              <a:t>变动成本率×资本成本</a:t>
            </a:r>
            <a:endParaRPr lang="zh-CN" altLang="en-US" sz="1600">
              <a:latin typeface="+mn-ea"/>
              <a:cs typeface="+mn-ea"/>
            </a:endParaRPr>
          </a:p>
          <a:p>
            <a:pPr algn="ctr">
              <a:lnSpc>
                <a:spcPct val="120000"/>
              </a:lnSpc>
            </a:pPr>
            <a:r>
              <a:rPr lang="zh-CN" altLang="en-US" sz="1600">
                <a:latin typeface="+mn-ea"/>
                <a:cs typeface="+mn-ea"/>
              </a:rPr>
              <a:t>应收账款占用资金的机会成本（应计利息）=（全年销售额×变动成本率）÷360×</a:t>
            </a:r>
            <a:endParaRPr lang="zh-CN" altLang="en-US" sz="1600">
              <a:latin typeface="+mn-ea"/>
              <a:cs typeface="+mn-ea"/>
            </a:endParaRPr>
          </a:p>
          <a:p>
            <a:pPr algn="ctr">
              <a:lnSpc>
                <a:spcPct val="120000"/>
              </a:lnSpc>
            </a:pPr>
            <a:r>
              <a:rPr lang="zh-CN" altLang="en-US" sz="1600">
                <a:latin typeface="+mn-ea"/>
                <a:cs typeface="+mn-ea"/>
              </a:rPr>
              <a:t> </a:t>
            </a:r>
            <a:r>
              <a:rPr lang="en-US" altLang="zh-CN" sz="1600">
                <a:latin typeface="+mn-ea"/>
                <a:cs typeface="+mn-ea"/>
              </a:rPr>
              <a:t>                          </a:t>
            </a:r>
            <a:r>
              <a:rPr lang="zh-CN" altLang="en-US" sz="1600">
                <a:latin typeface="+mn-ea"/>
                <a:cs typeface="+mn-ea"/>
              </a:rPr>
              <a:t>平均收现期×资本成本</a:t>
            </a:r>
            <a:endParaRPr lang="zh-CN" altLang="en-US" sz="1600">
              <a:latin typeface="+mn-ea"/>
              <a:cs typeface="+mn-ea"/>
            </a:endParaRPr>
          </a:p>
          <a:p>
            <a:pPr algn="ctr">
              <a:lnSpc>
                <a:spcPct val="120000"/>
              </a:lnSpc>
            </a:pPr>
            <a:r>
              <a:rPr lang="zh-CN" altLang="en-US" sz="1600">
                <a:latin typeface="+mn-ea"/>
                <a:cs typeface="+mn-ea"/>
              </a:rPr>
              <a:t>应收账款占用资金的机会成本（应计利息）=全年变动成本÷360×平均收现期×资本成本</a:t>
            </a:r>
            <a:endParaRPr lang="zh-CN" altLang="en-US" sz="1600">
              <a:latin typeface="+mn-ea"/>
              <a:cs typeface="+mn-ea"/>
            </a:endParaRPr>
          </a:p>
          <a:p>
            <a:pPr algn="l">
              <a:lnSpc>
                <a:spcPct val="120000"/>
              </a:lnSpc>
            </a:pPr>
            <a:r>
              <a:rPr lang="zh-CN" altLang="en-US" sz="1600">
                <a:latin typeface="+mn-ea"/>
                <a:cs typeface="+mn-ea"/>
              </a:rPr>
              <a:t>式中，平均收现期表示各种收现期的加权平均数。</a:t>
            </a:r>
            <a:endParaRPr lang="zh-CN" altLang="en-US" sz="16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91145" cy="2155825"/>
          </a:xfrm>
          <a:prstGeom prst="rect">
            <a:avLst/>
          </a:prstGeom>
          <a:noFill/>
        </p:spPr>
        <p:txBody>
          <a:bodyPr wrap="square" rtlCol="0" anchor="t">
            <a:spAutoFit/>
          </a:bodyPr>
          <a:p>
            <a:pPr algn="just">
              <a:lnSpc>
                <a:spcPct val="120000"/>
              </a:lnSpc>
            </a:pPr>
            <a:r>
              <a:rPr lang="zh-CN" altLang="en-US" sz="1600" b="1">
                <a:solidFill>
                  <a:srgbClr val="00B050"/>
                </a:solidFill>
                <a:latin typeface="+mn-ea"/>
                <a:cs typeface="+mn-ea"/>
              </a:rPr>
              <a:t>　　（2）应收账款的管理成本。</a:t>
            </a:r>
            <a:r>
              <a:rPr lang="zh-CN" altLang="en-US" sz="1600">
                <a:latin typeface="+mn-ea"/>
                <a:cs typeface="+mn-ea"/>
              </a:rPr>
              <a:t>应收账款的管理成本主要是指进行应收账款管理所增加的费用，主要包括调查客户信用状况的费用、收账费用、数据处理成本和相关人员成本。</a:t>
            </a:r>
            <a:endParaRPr lang="zh-CN" altLang="en-US" sz="1600">
              <a:latin typeface="+mn-ea"/>
              <a:cs typeface="+mn-ea"/>
            </a:endParaRPr>
          </a:p>
          <a:p>
            <a:pPr algn="just">
              <a:lnSpc>
                <a:spcPct val="120000"/>
              </a:lnSpc>
            </a:pPr>
            <a:r>
              <a:rPr lang="zh-CN" altLang="en-US" sz="1600">
                <a:latin typeface="+mn-ea"/>
                <a:cs typeface="+mn-ea"/>
              </a:rPr>
              <a:t>　　</a:t>
            </a:r>
            <a:r>
              <a:rPr lang="zh-CN" altLang="en-US" sz="1600" b="1">
                <a:solidFill>
                  <a:srgbClr val="00B050"/>
                </a:solidFill>
                <a:latin typeface="+mn-ea"/>
                <a:cs typeface="+mn-ea"/>
              </a:rPr>
              <a:t>（3）应收账款的坏账成本。</a:t>
            </a:r>
            <a:r>
              <a:rPr lang="zh-CN" altLang="en-US" sz="1600">
                <a:latin typeface="+mn-ea"/>
                <a:cs typeface="+mn-ea"/>
              </a:rPr>
              <a:t>在赊销业务中，债权人由于无法收回应收账款而发生的损失就是坏账成本。企业发生坏账成本是不可避免的，此项成本会随着应收账款的账龄和数量的增加而增加。其计算公式为</a:t>
            </a:r>
            <a:endParaRPr lang="zh-CN" altLang="en-US" sz="1600">
              <a:latin typeface="+mn-ea"/>
              <a:cs typeface="+mn-ea"/>
            </a:endParaRPr>
          </a:p>
          <a:p>
            <a:pPr algn="ctr">
              <a:lnSpc>
                <a:spcPct val="120000"/>
              </a:lnSpc>
            </a:pPr>
            <a:r>
              <a:rPr lang="zh-CN" altLang="en-US" sz="1600">
                <a:latin typeface="+mn-ea"/>
                <a:cs typeface="+mn-ea"/>
              </a:rPr>
              <a:t>应收账款的坏账成本= 赊销金额× 预计坏账损失率</a:t>
            </a:r>
            <a:endParaRPr lang="zh-CN" altLang="en-US" sz="16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278638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子任务4.3.2 信用政策</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custDataLst>
              <p:tags r:id="rId5"/>
            </p:custDataLst>
          </p:nvPr>
        </p:nvSpPr>
        <p:spPr>
          <a:xfrm>
            <a:off x="611505" y="159258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信用标准</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611505" y="1991360"/>
            <a:ext cx="7839075" cy="208407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信用标准是指信用申请者获得企业提供信用所必须达到的最低信用水平，通常以预期的坏账损失率作为判别标准。</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（1）信息来源。</a:t>
            </a:r>
            <a:r>
              <a:rPr lang="zh-CN" altLang="en-US">
                <a:latin typeface="+mn-ea"/>
                <a:cs typeface="+mn-ea"/>
              </a:rPr>
              <a:t>信息既可以从企业内部收集，也可以从企业外部收集。</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（2）信用的定性分析。</a:t>
            </a:r>
            <a:r>
              <a:rPr lang="zh-CN" altLang="en-US">
                <a:latin typeface="+mn-ea"/>
                <a:cs typeface="+mn-ea"/>
              </a:rPr>
              <a:t>信用的定性分析是指对申请人“质”的方面的分析。常用的信用定性分析法是5C信用评价系统，即评估申请人信用品质的5个方面：品质、能力、资本、抵押和条件。　　</a:t>
            </a:r>
            <a:endParaRPr lang="zh-CN" altLang="en-US">
              <a:latin typeface="+mn-ea"/>
              <a:cs typeface="+mn-ea"/>
            </a:endParaRPr>
          </a:p>
        </p:txBody>
      </p:sp>
      <p:sp>
        <p:nvSpPr>
          <p:cNvPr id="6" name="文本框 5"/>
          <p:cNvSpPr txBox="1"/>
          <p:nvPr/>
        </p:nvSpPr>
        <p:spPr>
          <a:xfrm>
            <a:off x="611505" y="1220470"/>
            <a:ext cx="5951220" cy="368300"/>
          </a:xfrm>
          <a:prstGeom prst="rect">
            <a:avLst/>
          </a:prstGeom>
          <a:noFill/>
        </p:spPr>
        <p:txBody>
          <a:bodyPr wrap="square" rtlCol="0">
            <a:spAutoFit/>
          </a:bodyPr>
          <a:p>
            <a:r>
              <a:rPr lang="zh-CN" altLang="en-US"/>
              <a:t>信用政策包括信用标准、信用条件和收账政策3个方面。</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31038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750">
                <a:latin typeface="+mn-ea"/>
                <a:cs typeface="+mn-ea"/>
              </a:rPr>
              <a:t>信用标准是指信用申请者获得企业提供信用所必须达到的最低信用水平，通常以预期的坏账损失率作为判别标准。</a:t>
            </a:r>
            <a:endParaRPr lang="zh-CN" altLang="en-US" sz="1750">
              <a:latin typeface="+mn-ea"/>
              <a:cs typeface="+mn-ea"/>
            </a:endParaRPr>
          </a:p>
          <a:p>
            <a:pPr algn="just">
              <a:lnSpc>
                <a:spcPct val="120000"/>
              </a:lnSpc>
            </a:pPr>
            <a:r>
              <a:rPr lang="zh-CN" altLang="en-US" sz="1750">
                <a:latin typeface="+mn-ea"/>
                <a:cs typeface="+mn-ea"/>
              </a:rPr>
              <a:t>　</a:t>
            </a:r>
            <a:r>
              <a:rPr lang="zh-CN" altLang="en-US" sz="1750" b="1">
                <a:solidFill>
                  <a:srgbClr val="7030A0"/>
                </a:solidFill>
                <a:latin typeface="+mn-ea"/>
                <a:cs typeface="+mn-ea"/>
              </a:rPr>
              <a:t>　①品质（Character）</a:t>
            </a:r>
            <a:r>
              <a:rPr lang="zh-CN" altLang="en-US" sz="1750">
                <a:latin typeface="+mn-ea"/>
                <a:cs typeface="+mn-ea"/>
              </a:rPr>
              <a:t>。品质是指个人申请人或企业申请人管理者的诚实和正直表现。</a:t>
            </a:r>
            <a:endParaRPr lang="zh-CN" altLang="en-US" sz="1750">
              <a:latin typeface="+mn-ea"/>
              <a:cs typeface="+mn-ea"/>
            </a:endParaRPr>
          </a:p>
          <a:p>
            <a:pPr algn="just">
              <a:lnSpc>
                <a:spcPct val="120000"/>
              </a:lnSpc>
            </a:pPr>
            <a:r>
              <a:rPr lang="zh-CN" altLang="en-US" sz="1750">
                <a:latin typeface="+mn-ea"/>
                <a:cs typeface="+mn-ea"/>
              </a:rPr>
              <a:t>　　</a:t>
            </a:r>
            <a:r>
              <a:rPr lang="zh-CN" altLang="en-US" sz="1750" b="1">
                <a:solidFill>
                  <a:srgbClr val="7030A0"/>
                </a:solidFill>
                <a:latin typeface="+mn-ea"/>
                <a:cs typeface="+mn-ea"/>
              </a:rPr>
              <a:t>② 能力（Capacity）</a:t>
            </a:r>
            <a:r>
              <a:rPr lang="zh-CN" altLang="en-US" sz="1750">
                <a:latin typeface="+mn-ea"/>
                <a:cs typeface="+mn-ea"/>
              </a:rPr>
              <a:t>。能力是指经营能力，通常通过分析申请者的生产经营能力及获利情况、管理制度是否健全、管理手段是否先进、产品生产销售是否正常、在市场上有无竞争力、经营规模和经营实力是否逐年增长等来评估。</a:t>
            </a:r>
            <a:endParaRPr lang="zh-CN" altLang="en-US" sz="1750">
              <a:latin typeface="+mn-ea"/>
              <a:cs typeface="+mn-ea"/>
            </a:endParaRPr>
          </a:p>
          <a:p>
            <a:pPr algn="just">
              <a:lnSpc>
                <a:spcPct val="120000"/>
              </a:lnSpc>
            </a:pPr>
            <a:r>
              <a:rPr lang="zh-CN" altLang="en-US" sz="1750">
                <a:latin typeface="+mn-ea"/>
                <a:cs typeface="+mn-ea"/>
              </a:rPr>
              <a:t>　　</a:t>
            </a:r>
            <a:r>
              <a:rPr lang="zh-CN" altLang="en-US" sz="1750" b="1">
                <a:solidFill>
                  <a:srgbClr val="7030A0"/>
                </a:solidFill>
                <a:latin typeface="+mn-ea"/>
                <a:cs typeface="+mn-ea"/>
              </a:rPr>
              <a:t>③ 资本（Capital）</a:t>
            </a:r>
            <a:r>
              <a:rPr lang="zh-CN" altLang="en-US" sz="1750">
                <a:latin typeface="+mn-ea"/>
                <a:cs typeface="+mn-ea"/>
              </a:rPr>
              <a:t>。资本是指如果企业或个人当前的现金流不足以还债，他们在短期和长期内可供使用的财务资源。</a:t>
            </a:r>
            <a:endParaRPr lang="zh-CN" altLang="en-US" sz="1750">
              <a:latin typeface="+mn-ea"/>
              <a:cs typeface="+mn-ea"/>
            </a:endParaRPr>
          </a:p>
          <a:p>
            <a:pPr algn="just">
              <a:lnSpc>
                <a:spcPct val="120000"/>
              </a:lnSpc>
            </a:pPr>
            <a:r>
              <a:rPr lang="zh-CN" altLang="en-US" sz="1750">
                <a:latin typeface="+mn-ea"/>
                <a:cs typeface="+mn-ea"/>
              </a:rPr>
              <a:t>　　</a:t>
            </a:r>
            <a:r>
              <a:rPr lang="zh-CN" altLang="en-US" sz="1750" b="1">
                <a:solidFill>
                  <a:srgbClr val="7030A0"/>
                </a:solidFill>
                <a:latin typeface="+mn-ea"/>
                <a:cs typeface="+mn-ea"/>
              </a:rPr>
              <a:t>④抵押（Collateral）</a:t>
            </a:r>
            <a:r>
              <a:rPr lang="zh-CN" altLang="en-US" sz="1750">
                <a:latin typeface="+mn-ea"/>
                <a:cs typeface="+mn-ea"/>
              </a:rPr>
              <a:t>。抵押是指当企业或个人不能满足还款条款时，可以用作债务担保的资产或其他担保物。</a:t>
            </a:r>
            <a:endParaRPr lang="zh-CN" altLang="en-US" sz="1750">
              <a:latin typeface="+mn-ea"/>
              <a:cs typeface="+mn-ea"/>
            </a:endParaRPr>
          </a:p>
          <a:p>
            <a:pPr algn="just">
              <a:lnSpc>
                <a:spcPct val="120000"/>
              </a:lnSpc>
            </a:pPr>
            <a:r>
              <a:rPr lang="zh-CN" altLang="en-US" sz="1750">
                <a:latin typeface="+mn-ea"/>
                <a:cs typeface="+mn-ea"/>
              </a:rPr>
              <a:t>　　</a:t>
            </a:r>
            <a:r>
              <a:rPr lang="zh-CN" altLang="en-US" sz="1750" b="1">
                <a:solidFill>
                  <a:srgbClr val="7030A0"/>
                </a:solidFill>
                <a:latin typeface="+mn-ea"/>
                <a:cs typeface="+mn-ea"/>
              </a:rPr>
              <a:t>⑤条件（Condition）</a:t>
            </a:r>
            <a:r>
              <a:rPr lang="zh-CN" altLang="en-US" sz="1750">
                <a:latin typeface="+mn-ea"/>
                <a:cs typeface="+mn-ea"/>
              </a:rPr>
              <a:t>。条件是指影响申请者还款能力和还款意愿的经济环境。　</a:t>
            </a:r>
            <a:r>
              <a:rPr lang="zh-CN" altLang="en-US">
                <a:latin typeface="+mn-ea"/>
                <a:cs typeface="+mn-ea"/>
              </a:rPr>
              <a:t>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8"/>
          <p:cNvSpPr/>
          <p:nvPr/>
        </p:nvSpPr>
        <p:spPr bwMode="auto">
          <a:xfrm>
            <a:off x="1043609" y="1128861"/>
            <a:ext cx="7200800" cy="3315097"/>
          </a:xfrm>
          <a:prstGeom prst="rect">
            <a:avLst/>
          </a:prstGeom>
          <a:solidFill>
            <a:srgbClr val="FFFFFF">
              <a:alpha val="57999"/>
            </a:srgbClr>
          </a:solidFill>
          <a:ln w="15875" cmpd="sng">
            <a:solidFill>
              <a:srgbClr val="C00000"/>
            </a:solidFill>
            <a:miter lim="800000"/>
          </a:ln>
        </p:spPr>
        <p:txBody>
          <a:bodyPr/>
          <a:lstStyle/>
          <a:p>
            <a:endParaRPr lang="zh-CN" altLang="en-US">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 name="组合 4"/>
          <p:cNvGrpSpPr/>
          <p:nvPr/>
        </p:nvGrpSpPr>
        <p:grpSpPr>
          <a:xfrm>
            <a:off x="1692733" y="721043"/>
            <a:ext cx="2087625" cy="787400"/>
            <a:chOff x="1547750" y="650776"/>
            <a:chExt cx="2087625" cy="787400"/>
          </a:xfrm>
        </p:grpSpPr>
        <p:sp>
          <p:nvSpPr>
            <p:cNvPr id="6" name="矩形 17"/>
            <p:cNvSpPr>
              <a:spLocks noChangeArrowheads="1"/>
            </p:cNvSpPr>
            <p:nvPr/>
          </p:nvSpPr>
          <p:spPr bwMode="auto">
            <a:xfrm>
              <a:off x="1547813" y="650776"/>
              <a:ext cx="2087562" cy="787400"/>
            </a:xfrm>
            <a:prstGeom prst="rect">
              <a:avLst/>
            </a:prstGeom>
            <a:solidFill>
              <a:srgbClr val="C00000"/>
            </a:solidFill>
            <a:ln>
              <a:noFill/>
            </a:ln>
          </p:spPr>
          <p:txBody>
            <a:bodyPr/>
            <a:lstStyle/>
            <a:p>
              <a:endParaRPr lang="zh-CN" altLang="en-US" b="1">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TextBox 18"/>
            <p:cNvSpPr>
              <a:spLocks noChangeArrowheads="1"/>
            </p:cNvSpPr>
            <p:nvPr/>
          </p:nvSpPr>
          <p:spPr bwMode="auto">
            <a:xfrm>
              <a:off x="1547750" y="773420"/>
              <a:ext cx="20142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学习目标</a:t>
              </a:r>
              <a:endPar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TextBox 9"/>
          <p:cNvSpPr>
            <a:spLocks noChangeArrowheads="1"/>
          </p:cNvSpPr>
          <p:nvPr/>
        </p:nvSpPr>
        <p:spPr bwMode="auto">
          <a:xfrm>
            <a:off x="1321435" y="1570355"/>
            <a:ext cx="6750685" cy="1522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rPr>
              <a:t>知识目标</a:t>
            </a:r>
            <a:endPar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理解营运资金管理的相关概念与方法。</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掌握最佳现金持有量的计算方法、信用政策的制定方法和经济批量的决策方法。</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理解并掌握现金、应收账款和存货的管理与控制方法。</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203898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750" b="1">
                <a:solidFill>
                  <a:srgbClr val="00B050"/>
                </a:solidFill>
                <a:latin typeface="+mn-ea"/>
                <a:cs typeface="+mn-ea"/>
              </a:rPr>
              <a:t>（3）信用的定量分析。</a:t>
            </a:r>
            <a:r>
              <a:rPr lang="zh-CN" altLang="en-US" sz="1750">
                <a:latin typeface="+mn-ea"/>
                <a:cs typeface="+mn-ea"/>
              </a:rPr>
              <a:t>进行商业信用的定量分析可以从考察信用申请人的财务报表开始。通常使用比率分析法评价顾客的财务状况。常用的指标有流动性和营运资本比率（如流动比率、速动比率及现金对负债总额比率）、债务管现和支付比率（利息保障倍数、长期债务对资本比率、带息债务对资产总额比率，以及负债总额对资产总额比率）和盈利能力指标（销售回报率、总资产回报率和净资产收益率）。</a:t>
            </a:r>
            <a:endParaRPr lang="zh-CN" altLang="en-US" sz="175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11505" y="5880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信用条件</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611505" y="986790"/>
            <a:ext cx="7839075" cy="274828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信用条件是销货企业要求赊购客户支付货款的条件，由信用期限、折扣期限和现金折扣3个要素组成，折扣期限和现金折扣构成折扣条件。</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（1）信用期限。</a:t>
            </a:r>
            <a:r>
              <a:rPr lang="zh-CN" altLang="en-US">
                <a:latin typeface="+mn-ea"/>
                <a:cs typeface="+mn-ea"/>
              </a:rPr>
              <a:t>信用期限是企业允许顾客从购货到付款之间的时间，或者说是企业给予顾客的最长付款时间，一般简称信用期。</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（2）折扣条件。</a:t>
            </a:r>
            <a:r>
              <a:rPr lang="zh-CN" altLang="en-US">
                <a:latin typeface="+mn-ea"/>
                <a:cs typeface="+mn-ea"/>
              </a:rPr>
              <a:t>折扣条件包括折扣期和现金折扣期两个方面。折扣期是客户可以享受现金折扣的付款期限。现金折扣是客户在折扣期内付款可以享受的价格上的扣减。例如，折扣条件“2/10，n /30”表示客户在10天内付款，优惠2% ；如果放弃现金折扣，则全部价款应在30天内付清。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2475" y="627380"/>
            <a:ext cx="7628890" cy="1087755"/>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【情景4-4】</a:t>
            </a:r>
            <a:r>
              <a:rPr lang="zh-CN" altLang="en-US">
                <a:latin typeface="楷体" panose="02010609060101010101" charset="-122"/>
                <a:ea typeface="楷体" panose="02010609060101010101" charset="-122"/>
                <a:cs typeface="楷体" panose="02010609060101010101" charset="-122"/>
              </a:rPr>
              <a:t>某公司采用30天按发票金额（即无现金折扣）付款的信用政策，拟将信用期间放宽至60天，仍按发票金额付款。假设等风险投资的最低报酬率为13%，其他有关数据如表4-3所示。</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3" name="图片 2"/>
          <p:cNvPicPr>
            <a:picLocks noChangeAspect="1"/>
          </p:cNvPicPr>
          <p:nvPr/>
        </p:nvPicPr>
        <p:blipFill>
          <a:blip r:embed="rId4"/>
          <a:stretch>
            <a:fillRect/>
          </a:stretch>
        </p:blipFill>
        <p:spPr>
          <a:xfrm>
            <a:off x="1309370" y="1779905"/>
            <a:ext cx="6525895" cy="27819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2475" y="627380"/>
            <a:ext cx="7628890" cy="4037330"/>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在分析时，先计算放宽信用期得到的收益，然后计算增加的成本，最后根据两者比较的结果做出判断。</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sz="1600" b="1">
                <a:solidFill>
                  <a:srgbClr val="7030A0"/>
                </a:solidFill>
                <a:latin typeface="楷体" panose="02010609060101010101" charset="-122"/>
                <a:ea typeface="楷体" panose="02010609060101010101" charset="-122"/>
                <a:cs typeface="楷体" panose="02010609060101010101" charset="-122"/>
              </a:rPr>
              <a:t>①增加的收益</a:t>
            </a:r>
            <a:r>
              <a:rPr lang="zh-CN" altLang="en-US" sz="1600">
                <a:latin typeface="楷体" panose="02010609060101010101" charset="-122"/>
                <a:ea typeface="楷体" panose="02010609060101010101" charset="-122"/>
                <a:cs typeface="楷体" panose="02010609060101010101" charset="-122"/>
              </a:rPr>
              <a:t>：增加的收益=（4000000－3500000）×（10－6）=2000000（元）</a:t>
            </a:r>
            <a:endParaRPr lang="zh-CN" altLang="en-US" sz="1600">
              <a:latin typeface="楷体" panose="02010609060101010101" charset="-122"/>
              <a:ea typeface="楷体" panose="02010609060101010101" charset="-122"/>
              <a:cs typeface="楷体" panose="02010609060101010101" charset="-122"/>
            </a:endParaRPr>
          </a:p>
          <a:p>
            <a:pPr algn="just">
              <a:lnSpc>
                <a:spcPct val="120000"/>
              </a:lnSpc>
            </a:pPr>
            <a:r>
              <a:rPr lang="zh-CN" altLang="en-US" sz="1600">
                <a:latin typeface="楷体" panose="02010609060101010101" charset="-122"/>
                <a:ea typeface="楷体" panose="02010609060101010101" charset="-122"/>
                <a:cs typeface="楷体" panose="02010609060101010101" charset="-122"/>
              </a:rPr>
              <a:t>　　</a:t>
            </a:r>
            <a:r>
              <a:rPr lang="en-US" altLang="zh-CN" sz="1600">
                <a:latin typeface="楷体" panose="02010609060101010101" charset="-122"/>
                <a:ea typeface="楷体" panose="02010609060101010101" charset="-122"/>
                <a:cs typeface="楷体" panose="02010609060101010101" charset="-122"/>
              </a:rPr>
              <a:t> </a:t>
            </a:r>
            <a:r>
              <a:rPr lang="zh-CN" altLang="en-US" sz="1600" b="1">
                <a:solidFill>
                  <a:srgbClr val="7030A0"/>
                </a:solidFill>
                <a:latin typeface="楷体" panose="02010609060101010101" charset="-122"/>
                <a:ea typeface="楷体" panose="02010609060101010101" charset="-122"/>
                <a:cs typeface="楷体" panose="02010609060101010101" charset="-122"/>
              </a:rPr>
              <a:t>②增加的应收账款机会成本</a:t>
            </a:r>
            <a:r>
              <a:rPr lang="zh-CN" altLang="en-US" sz="1600">
                <a:latin typeface="楷体" panose="02010609060101010101" charset="-122"/>
                <a:ea typeface="楷体" panose="02010609060101010101" charset="-122"/>
                <a:cs typeface="楷体" panose="02010609060101010101" charset="-122"/>
              </a:rPr>
              <a:t>：</a:t>
            </a:r>
            <a:endParaRPr lang="zh-CN" altLang="en-US" sz="1600">
              <a:latin typeface="楷体" panose="02010609060101010101" charset="-122"/>
              <a:ea typeface="楷体" panose="02010609060101010101" charset="-122"/>
              <a:cs typeface="楷体" panose="02010609060101010101" charset="-122"/>
            </a:endParaRPr>
          </a:p>
          <a:p>
            <a:pPr algn="just">
              <a:lnSpc>
                <a:spcPct val="120000"/>
              </a:lnSpc>
            </a:pPr>
            <a:r>
              <a:rPr lang="zh-CN" altLang="en-US" sz="1600">
                <a:latin typeface="楷体" panose="02010609060101010101" charset="-122"/>
                <a:ea typeface="楷体" panose="02010609060101010101" charset="-122"/>
                <a:cs typeface="楷体" panose="02010609060101010101" charset="-122"/>
              </a:rPr>
              <a:t>增加的应收账款机会成本=60天信用期应计利息－30 天信用期应计利息</a:t>
            </a:r>
            <a:endParaRPr lang="zh-CN" altLang="en-US" sz="1600">
              <a:latin typeface="楷体" panose="02010609060101010101" charset="-122"/>
              <a:ea typeface="楷体" panose="02010609060101010101" charset="-122"/>
              <a:cs typeface="楷体" panose="02010609060101010101" charset="-122"/>
            </a:endParaRPr>
          </a:p>
          <a:p>
            <a:pPr algn="just">
              <a:lnSpc>
                <a:spcPct val="120000"/>
              </a:lnSpc>
            </a:pPr>
            <a:r>
              <a:rPr lang="zh-CN" altLang="en-US" sz="1600">
                <a:latin typeface="楷体" panose="02010609060101010101" charset="-122"/>
                <a:ea typeface="楷体" panose="02010609060101010101" charset="-122"/>
                <a:cs typeface="楷体" panose="02010609060101010101" charset="-122"/>
              </a:rPr>
              <a:t>　　　　　　　　　　　=40000 000÷360×60×24 000 000÷40 000 000×</a:t>
            </a:r>
            <a:endParaRPr lang="zh-CN" altLang="en-US" sz="1600">
              <a:latin typeface="楷体" panose="02010609060101010101" charset="-122"/>
              <a:ea typeface="楷体" panose="02010609060101010101" charset="-122"/>
              <a:cs typeface="楷体" panose="02010609060101010101" charset="-122"/>
            </a:endParaRPr>
          </a:p>
          <a:p>
            <a:pPr algn="just">
              <a:lnSpc>
                <a:spcPct val="120000"/>
              </a:lnSpc>
            </a:pPr>
            <a:r>
              <a:rPr lang="zh-CN" altLang="en-US" sz="1600">
                <a:latin typeface="楷体" panose="02010609060101010101" charset="-122"/>
                <a:ea typeface="楷体" panose="02010609060101010101" charset="-122"/>
                <a:cs typeface="楷体" panose="02010609060101010101" charset="-122"/>
              </a:rPr>
              <a:t>　　　　　　　　　　　13%－35000000÷360×30×21000 000÷35000000×13%</a:t>
            </a:r>
            <a:endParaRPr lang="zh-CN" altLang="en-US" sz="1600">
              <a:latin typeface="楷体" panose="02010609060101010101" charset="-122"/>
              <a:ea typeface="楷体" panose="02010609060101010101" charset="-122"/>
              <a:cs typeface="楷体" panose="02010609060101010101" charset="-122"/>
            </a:endParaRPr>
          </a:p>
          <a:p>
            <a:pPr algn="just">
              <a:lnSpc>
                <a:spcPct val="120000"/>
              </a:lnSpc>
            </a:pPr>
            <a:r>
              <a:rPr lang="en-US" altLang="zh-CN" sz="1600">
                <a:latin typeface="楷体" panose="02010609060101010101" charset="-122"/>
                <a:ea typeface="楷体" panose="02010609060101010101" charset="-122"/>
                <a:cs typeface="楷体" panose="02010609060101010101" charset="-122"/>
              </a:rPr>
              <a:t>                      </a:t>
            </a:r>
            <a:r>
              <a:rPr lang="zh-CN" altLang="en-US" sz="1600">
                <a:latin typeface="楷体" panose="02010609060101010101" charset="-122"/>
                <a:ea typeface="楷体" panose="02010609060101010101" charset="-122"/>
                <a:cs typeface="楷体" panose="02010609060101010101" charset="-122"/>
              </a:rPr>
              <a:t>=24 000 000÷360×60×13%－ 21000000÷360×</a:t>
            </a:r>
            <a:endParaRPr lang="zh-CN" altLang="en-US" sz="1600">
              <a:latin typeface="楷体" panose="02010609060101010101" charset="-122"/>
              <a:ea typeface="楷体" panose="02010609060101010101" charset="-122"/>
              <a:cs typeface="楷体" panose="02010609060101010101" charset="-122"/>
            </a:endParaRPr>
          </a:p>
          <a:p>
            <a:pPr algn="just">
              <a:lnSpc>
                <a:spcPct val="120000"/>
              </a:lnSpc>
            </a:pPr>
            <a:r>
              <a:rPr lang="en-US" altLang="zh-CN" sz="1600">
                <a:latin typeface="楷体" panose="02010609060101010101" charset="-122"/>
                <a:ea typeface="楷体" panose="02010609060101010101" charset="-122"/>
                <a:cs typeface="楷体" panose="02010609060101010101" charset="-122"/>
              </a:rPr>
              <a:t>                        </a:t>
            </a:r>
            <a:r>
              <a:rPr lang="zh-CN" altLang="en-US" sz="1600">
                <a:latin typeface="楷体" panose="02010609060101010101" charset="-122"/>
                <a:ea typeface="楷体" panose="02010609060101010101" charset="-122"/>
                <a:cs typeface="楷体" panose="02010609060101010101" charset="-122"/>
              </a:rPr>
              <a:t>30×13%×30</a:t>
            </a:r>
            <a:endParaRPr lang="zh-CN" altLang="en-US" sz="1600">
              <a:latin typeface="楷体" panose="02010609060101010101" charset="-122"/>
              <a:ea typeface="楷体" panose="02010609060101010101" charset="-122"/>
              <a:cs typeface="楷体" panose="02010609060101010101" charset="-122"/>
            </a:endParaRPr>
          </a:p>
          <a:p>
            <a:pPr algn="just">
              <a:lnSpc>
                <a:spcPct val="120000"/>
              </a:lnSpc>
            </a:pPr>
            <a:r>
              <a:rPr lang="en-US" altLang="zh-CN" sz="1600">
                <a:latin typeface="楷体" panose="02010609060101010101" charset="-122"/>
                <a:ea typeface="楷体" panose="02010609060101010101" charset="-122"/>
                <a:cs typeface="楷体" panose="02010609060101010101" charset="-122"/>
              </a:rPr>
              <a:t>                      </a:t>
            </a:r>
            <a:r>
              <a:rPr lang="zh-CN" altLang="en-US" sz="1600">
                <a:latin typeface="楷体" panose="02010609060101010101" charset="-122"/>
                <a:ea typeface="楷体" panose="02010609060101010101" charset="-122"/>
                <a:cs typeface="楷体" panose="02010609060101010101" charset="-122"/>
              </a:rPr>
              <a:t>=292 500（元）</a:t>
            </a:r>
            <a:endParaRPr lang="zh-CN" altLang="en-US" sz="1600">
              <a:latin typeface="楷体" panose="02010609060101010101" charset="-122"/>
              <a:ea typeface="楷体" panose="02010609060101010101" charset="-122"/>
              <a:cs typeface="楷体" panose="02010609060101010101" charset="-122"/>
            </a:endParaRPr>
          </a:p>
          <a:p>
            <a:pPr algn="just">
              <a:lnSpc>
                <a:spcPct val="120000"/>
              </a:lnSpc>
            </a:pPr>
            <a:r>
              <a:rPr lang="en-US" altLang="zh-CN" sz="1600">
                <a:latin typeface="楷体" panose="02010609060101010101" charset="-122"/>
                <a:ea typeface="楷体" panose="02010609060101010101" charset="-122"/>
                <a:cs typeface="楷体" panose="02010609060101010101" charset="-122"/>
              </a:rPr>
              <a:t>    </a:t>
            </a:r>
            <a:r>
              <a:rPr lang="zh-CN" altLang="en-US" sz="1600" b="1">
                <a:solidFill>
                  <a:srgbClr val="7030A0"/>
                </a:solidFill>
                <a:latin typeface="楷体" panose="02010609060101010101" charset="-122"/>
                <a:ea typeface="楷体" panose="02010609060101010101" charset="-122"/>
                <a:cs typeface="楷体" panose="02010609060101010101" charset="-122"/>
              </a:rPr>
              <a:t>③增加的收账费用和坏账损失</a:t>
            </a:r>
            <a:r>
              <a:rPr lang="zh-CN" altLang="en-US" sz="1600">
                <a:latin typeface="楷体" panose="02010609060101010101" charset="-122"/>
                <a:ea typeface="楷体" panose="02010609060101010101" charset="-122"/>
                <a:cs typeface="楷体" panose="02010609060101010101" charset="-122"/>
              </a:rPr>
              <a:t>：</a:t>
            </a:r>
            <a:endParaRPr lang="zh-CN" altLang="en-US" sz="1600">
              <a:latin typeface="楷体" panose="02010609060101010101" charset="-122"/>
              <a:ea typeface="楷体" panose="02010609060101010101" charset="-122"/>
              <a:cs typeface="楷体" panose="02010609060101010101" charset="-122"/>
            </a:endParaRPr>
          </a:p>
          <a:p>
            <a:pPr algn="ctr">
              <a:lnSpc>
                <a:spcPct val="120000"/>
              </a:lnSpc>
            </a:pPr>
            <a:r>
              <a:rPr lang="zh-CN" altLang="en-US" sz="1600">
                <a:latin typeface="楷体" panose="02010609060101010101" charset="-122"/>
                <a:ea typeface="楷体" panose="02010609060101010101" charset="-122"/>
                <a:cs typeface="楷体" panose="02010609060101010101" charset="-122"/>
              </a:rPr>
              <a:t>增加的收账费用=180 000－150000=30000（元）</a:t>
            </a:r>
            <a:endParaRPr lang="zh-CN" altLang="en-US" sz="1600">
              <a:latin typeface="楷体" panose="02010609060101010101" charset="-122"/>
              <a:ea typeface="楷体" panose="02010609060101010101" charset="-122"/>
              <a:cs typeface="楷体" panose="02010609060101010101" charset="-122"/>
            </a:endParaRPr>
          </a:p>
          <a:p>
            <a:pPr algn="ctr">
              <a:lnSpc>
                <a:spcPct val="120000"/>
              </a:lnSpc>
            </a:pPr>
            <a:r>
              <a:rPr lang="zh-CN" altLang="en-US" sz="1600">
                <a:latin typeface="楷体" panose="02010609060101010101" charset="-122"/>
                <a:ea typeface="楷体" panose="02010609060101010101" charset="-122"/>
                <a:cs typeface="楷体" panose="02010609060101010101" charset="-122"/>
              </a:rPr>
              <a:t>增加的坏账损失=600 000－350000=250000（元）</a:t>
            </a:r>
            <a:endParaRPr lang="zh-CN" altLang="en-US" sz="1600">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2475" y="627380"/>
            <a:ext cx="7628890" cy="1751965"/>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④ 改变信用期增加的税前损益：</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改变信用期增加的税前损益=增加的收益－增加的成本费用</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en-US" altLang="zh-CN">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=2000000－292500－30000－50000</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en-US" altLang="zh-CN">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=1427500（元）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增加的收益大于增加的成本，故应采用60天信用期。</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2475" y="627380"/>
            <a:ext cx="7628890" cy="3744595"/>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【情景4-5】</a:t>
            </a:r>
            <a:r>
              <a:rPr lang="zh-CN" altLang="en-US">
                <a:latin typeface="楷体" panose="02010609060101010101" charset="-122"/>
                <a:ea typeface="楷体" panose="02010609060101010101" charset="-122"/>
                <a:cs typeface="楷体" panose="02010609060101010101" charset="-122"/>
              </a:rPr>
              <a:t>沿用【情景4-4】的数据，假设上述30天信用期变为60天后，因销售量增加，年平均存货水平从9 000件上升到20 000件，每件存货按变动成本6元计算，其他情况不变。</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由于增加了新的存货增加因素，主要在原来分析的基础上，再考虑存货增加而占资金所带来的影响，重新计算放宽信用期的税前损益。</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存货增加占用资金的应计利息=（20000－ 9000）×6×13%=8580（元）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改变信用期增加的税前损益=增加的收益－增加的成本费用</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=2000000－292500－30000－250000－8580</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=1418920（元）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因为仍然可以获得税前收益，所以尽管会增加平均存货，还是应该采用60天的信用期。</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11505" y="5880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收账政策</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611505" y="986790"/>
            <a:ext cx="7839075" cy="241617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收账政策是指客户违反信用条件时，企业采取的收账策略。当出现应收账款时，企业采用积极的收账政策可能会减少坏账损失，但会增加收账成本；企业采用消极的收账政策可能会增加应收账款数额和坏账损失，但会降低收账成本。因此，企业在确定收账政策时，应参考信用标准和信用条件等因素来制定信用政策。</a:t>
            </a:r>
            <a:endParaRPr lang="zh-CN" altLang="en-US">
              <a:latin typeface="+mn-ea"/>
              <a:cs typeface="+mn-ea"/>
            </a:endParaRPr>
          </a:p>
          <a:p>
            <a:pPr algn="just">
              <a:lnSpc>
                <a:spcPct val="120000"/>
              </a:lnSpc>
            </a:pPr>
            <a:r>
              <a:rPr lang="zh-CN" altLang="en-US">
                <a:latin typeface="+mn-ea"/>
                <a:cs typeface="+mn-ea"/>
              </a:rPr>
              <a:t>　　影响企业信用标准、信用条件和收账政策的因素有很多，如应收账款平均收账期、现金折扣和现金折扣期限、坏账损失、机会成本等。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411797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子任务4.3.3 应收账款日常管理</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custDataLst>
              <p:tags r:id="rId5"/>
            </p:custDataLst>
          </p:nvPr>
        </p:nvSpPr>
        <p:spPr>
          <a:xfrm>
            <a:off x="611505" y="123380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应收账款的账龄分析</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611505" y="1632585"/>
            <a:ext cx="7839075" cy="141986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账龄分析法将应收账款划分为未到信用期的应收账款和以30天为间隔的逾期应收账款，这是衡量应收账款管理状况的另外一种方法。企业既可以按照应收账款总额进行账龄分析，也可以分顾客进行账龄分析。账龄分析法可以确定逾期应收账款，随着逾期时间的增加，应收账款收回的可能性变小。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2475" y="627380"/>
            <a:ext cx="7628890" cy="1751965"/>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【情景4-6】</a:t>
            </a:r>
            <a:r>
              <a:rPr lang="zh-CN" altLang="en-US">
                <a:latin typeface="楷体" panose="02010609060101010101" charset="-122"/>
                <a:ea typeface="楷体" panose="02010609060101010101" charset="-122"/>
                <a:cs typeface="楷体" panose="02010609060101010101" charset="-122"/>
              </a:rPr>
              <a:t>某公司应收账款的账龄情况如表4-4 所示。从表4-4中可以看出，该企业信用期内的应收账款仅占55.26%，超过信用期的有44.74%，其中超过信用期100天及以上的占16%，说明该企业应收账款的质量欠佳，回收风险较大，总体管理存在问题。而从个体情况分析，丙与丁存在的拖欠情况极为严重，应作为重点对象严加监控，加速收款。</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3" name="图片 2"/>
          <p:cNvPicPr>
            <a:picLocks noChangeAspect="1"/>
          </p:cNvPicPr>
          <p:nvPr/>
        </p:nvPicPr>
        <p:blipFill>
          <a:blip r:embed="rId4"/>
          <a:stretch>
            <a:fillRect/>
          </a:stretch>
        </p:blipFill>
        <p:spPr>
          <a:xfrm>
            <a:off x="810895" y="2338705"/>
            <a:ext cx="7512050" cy="26219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11505" y="6597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应收账款的周转天数分析</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611505" y="1058545"/>
            <a:ext cx="7839075" cy="308038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应收账款周转天数或平均收账期是衡量应收账款管理状况的一种方法。应收账款周转天数的计算公式为</a:t>
            </a: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r>
              <a:rPr lang="zh-CN" altLang="en-US">
                <a:latin typeface="+mn-ea"/>
                <a:cs typeface="+mn-ea"/>
              </a:rPr>
              <a:t>　　应收账款周转天数提供了一个简单的指标，将企业当前的应收账款周转天数与规定的信用期限、历史趋势及行业正常水平进行比较，可以反映企业整体的收款效率。然而，应收账款周转天数可能会被销售量的变动趋势和销售的剧烈波动及季节性销售所破坏。　　</a:t>
            </a:r>
            <a:endParaRPr lang="zh-CN" altLang="en-US">
              <a:latin typeface="+mn-ea"/>
              <a:cs typeface="+mn-ea"/>
            </a:endParaRPr>
          </a:p>
        </p:txBody>
      </p:sp>
      <p:pic>
        <p:nvPicPr>
          <p:cNvPr id="4" name="图片 3"/>
          <p:cNvPicPr>
            <a:picLocks noChangeAspect="1"/>
          </p:cNvPicPr>
          <p:nvPr/>
        </p:nvPicPr>
        <p:blipFill>
          <a:blip r:embed="rId6"/>
          <a:stretch>
            <a:fillRect/>
          </a:stretch>
        </p:blipFill>
        <p:spPr>
          <a:xfrm>
            <a:off x="2555240" y="1852295"/>
            <a:ext cx="3648075" cy="866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8"/>
          <p:cNvSpPr/>
          <p:nvPr/>
        </p:nvSpPr>
        <p:spPr bwMode="auto">
          <a:xfrm>
            <a:off x="1043609" y="1128861"/>
            <a:ext cx="7200800" cy="3315097"/>
          </a:xfrm>
          <a:prstGeom prst="rect">
            <a:avLst/>
          </a:prstGeom>
          <a:solidFill>
            <a:srgbClr val="FFFFFF">
              <a:alpha val="57999"/>
            </a:srgbClr>
          </a:solidFill>
          <a:ln w="15875" cmpd="sng">
            <a:solidFill>
              <a:srgbClr val="C00000"/>
            </a:solidFill>
            <a:miter lim="800000"/>
          </a:ln>
        </p:spPr>
        <p:txBody>
          <a:bodyPr/>
          <a:lstStyle/>
          <a:p>
            <a:endParaRPr lang="zh-CN" altLang="en-US">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 name="组合 4"/>
          <p:cNvGrpSpPr/>
          <p:nvPr/>
        </p:nvGrpSpPr>
        <p:grpSpPr>
          <a:xfrm>
            <a:off x="1692733" y="721043"/>
            <a:ext cx="2087625" cy="787400"/>
            <a:chOff x="1547750" y="650776"/>
            <a:chExt cx="2087625" cy="787400"/>
          </a:xfrm>
        </p:grpSpPr>
        <p:sp>
          <p:nvSpPr>
            <p:cNvPr id="6" name="矩形 17"/>
            <p:cNvSpPr>
              <a:spLocks noChangeArrowheads="1"/>
            </p:cNvSpPr>
            <p:nvPr/>
          </p:nvSpPr>
          <p:spPr bwMode="auto">
            <a:xfrm>
              <a:off x="1547813" y="650776"/>
              <a:ext cx="2087562" cy="787400"/>
            </a:xfrm>
            <a:prstGeom prst="rect">
              <a:avLst/>
            </a:prstGeom>
            <a:solidFill>
              <a:srgbClr val="C00000"/>
            </a:solidFill>
            <a:ln>
              <a:noFill/>
            </a:ln>
          </p:spPr>
          <p:txBody>
            <a:bodyPr/>
            <a:lstStyle/>
            <a:p>
              <a:endParaRPr lang="zh-CN" altLang="en-US" b="1">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TextBox 18"/>
            <p:cNvSpPr>
              <a:spLocks noChangeArrowheads="1"/>
            </p:cNvSpPr>
            <p:nvPr/>
          </p:nvSpPr>
          <p:spPr bwMode="auto">
            <a:xfrm>
              <a:off x="1547750" y="773420"/>
              <a:ext cx="20142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学习目标</a:t>
              </a:r>
              <a:endPar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TextBox 9"/>
          <p:cNvSpPr>
            <a:spLocks noChangeArrowheads="1"/>
          </p:cNvSpPr>
          <p:nvPr/>
        </p:nvSpPr>
        <p:spPr bwMode="auto">
          <a:xfrm>
            <a:off x="1321435" y="1355090"/>
            <a:ext cx="6750685" cy="1845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rPr>
              <a:t>能力目标</a:t>
            </a:r>
            <a:endPar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会准确计算最佳现金持有量，会制定信用政策并能对存货经济批量作出决策。</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会管理和控制现金、应收账款和存货。</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a:t>
            </a:r>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能针对营运资金管理中存在的问题，结合企业营运资金管理的特点，运用营运资金</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管理控制的原理与方法，选择与制定适合企业管理要求的营运资金管理方案。</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TextBox 9"/>
          <p:cNvSpPr>
            <a:spLocks noChangeArrowheads="1"/>
          </p:cNvSpPr>
          <p:nvPr>
            <p:custDataLst>
              <p:tags r:id="rId1"/>
            </p:custDataLst>
          </p:nvPr>
        </p:nvSpPr>
        <p:spPr bwMode="auto">
          <a:xfrm>
            <a:off x="1321435" y="3004185"/>
            <a:ext cx="496125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a:lnSpc>
                <a:spcPct val="150000"/>
              </a:lnSpc>
            </a:pPr>
            <a:r>
              <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rPr>
              <a:t>素质目标</a:t>
            </a:r>
            <a:endPar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培养遵法守纪、诚实守信和严谨务实的职业品德。</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gradFill>
                  <a:gsLst>
                    <a:gs pos="54000">
                      <a:srgbClr val="EF4747"/>
                    </a:gs>
                    <a:gs pos="64000">
                      <a:srgbClr val="F56D3B"/>
                    </a:gs>
                    <a:gs pos="76000">
                      <a:srgbClr val="F99E4B"/>
                    </a:gs>
                    <a:gs pos="37000">
                      <a:srgbClr val="582840"/>
                    </a:gs>
                    <a:gs pos="100000">
                      <a:srgbClr val="CE2949"/>
                    </a:gs>
                  </a:gsLst>
                  <a:lin ang="16200000" scaled="0"/>
                </a:gra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培养社会责任感和创新思维。</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2475" y="627380"/>
            <a:ext cx="7628890" cy="2748280"/>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【情景4-7】</a:t>
            </a:r>
            <a:r>
              <a:rPr lang="zh-CN" altLang="en-US">
                <a:latin typeface="楷体" panose="02010609060101010101" charset="-122"/>
                <a:ea typeface="楷体" panose="02010609060101010101" charset="-122"/>
                <a:cs typeface="楷体" panose="02010609060101010101" charset="-122"/>
              </a:rPr>
              <a:t>某公司2019年3月末的应收账款为286 000元，信用条件为在60天按全额付清货款，过去3个月的赊销情况如下：2019年1月份赊销80 000元；2019年2月份赊销100 000元；2019年3月份赊销115 000元。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应收账款周转天数的计算为</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平均日销售额=80000＋100000＋115000÷90≈3278（元）</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应收账款周转天数=286000÷3 278≈87.25（天）</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平均逾期天数为</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平均逾期天数=87.25－60=27.25（天）</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11505" y="6597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应收账款的余额管理模式</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611505" y="1058545"/>
            <a:ext cx="7839075" cy="241617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账龄分析表可以用于进一步建立应收余额的模式，这是重要的现金流预测工具。应收账款账户余额的模式反映一定期间（如1个月）的赊销额，即在发生赊销的当月月末及随后的各月仍未偿还的百分比。企业收款的历史决定了正常的应收账款余额的模式，企业管理部门通过将当前的模式和过去的模式进行对比来评价应收账款余额模式的任何变化。企业还可以运用应收账款账户余额的模式来计划应收账款金额水平，衡量应收账款的收账效率，预测未来的现金流。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2475" y="627380"/>
            <a:ext cx="7628890" cy="3412490"/>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 4-8】</a:t>
            </a:r>
            <a:r>
              <a:rPr lang="zh-CN" altLang="en-US">
                <a:latin typeface="楷体" panose="02010609060101010101" charset="-122"/>
                <a:ea typeface="楷体" panose="02010609060101010101" charset="-122"/>
                <a:cs typeface="楷体" panose="02010609060101010101" charset="-122"/>
              </a:rPr>
              <a:t>某公司各月份销售及收款情况如表4-5所示，1月份的销售在 3月末的在外（未收回）应收账款为 50 000元。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计算未收回应收账款的另外一个方法是将销售3个月后未收回销售额的百分比（20%）乘销售额 250 000元，即20%×250 000=50 000（元）。</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3" name="图片 2"/>
          <p:cNvPicPr>
            <a:picLocks noChangeAspect="1"/>
          </p:cNvPicPr>
          <p:nvPr/>
        </p:nvPicPr>
        <p:blipFill>
          <a:blip r:embed="rId4"/>
          <a:stretch>
            <a:fillRect/>
          </a:stretch>
        </p:blipFill>
        <p:spPr>
          <a:xfrm>
            <a:off x="1188085" y="1419225"/>
            <a:ext cx="6667500" cy="1895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2475" y="627380"/>
            <a:ext cx="7628890" cy="2084070"/>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 4-9】</a:t>
            </a:r>
            <a:r>
              <a:rPr lang="zh-CN" altLang="en-US">
                <a:latin typeface="楷体" panose="02010609060101010101" charset="-122"/>
                <a:ea typeface="楷体" panose="02010609060101010101" charset="-122"/>
                <a:cs typeface="楷体" panose="02010609060101010101" charset="-122"/>
              </a:rPr>
              <a:t>下面提供一个应收账款账户余额模式的例子，如表 4-6 所示。为了简便体现，该例假设没有坏账费用，假定收款模式如下。</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（1）销售的当月收回销售额的5%。</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（2）销售后的第一个月收回销售额的40%。</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（3）销售后的第二个月收回销售额的35%。</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（4）销售后的第三个月收回销售额的20%。</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4" name="图片 3"/>
          <p:cNvPicPr>
            <a:picLocks noChangeAspect="1"/>
          </p:cNvPicPr>
          <p:nvPr/>
        </p:nvPicPr>
        <p:blipFill>
          <a:blip r:embed="rId4"/>
          <a:stretch>
            <a:fillRect/>
          </a:stretch>
        </p:blipFill>
        <p:spPr>
          <a:xfrm>
            <a:off x="1242695" y="2715260"/>
            <a:ext cx="6657975" cy="1895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2475" y="627380"/>
            <a:ext cx="7628890" cy="1751965"/>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3月末未收回应收账款余额合计 =50000＋165000＋380000=595000（元）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4月份销售额的5%＋3月份销售额的40%＋2月份销售额的35%＋1月份销售额的20%=（5%×500 000）＋（40%×400 000）＋</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（35%×300 000）＋（20%×250 000）</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=340 000（元）</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11505" y="6597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4.ABC 分析法</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611505" y="1058545"/>
            <a:ext cx="7839075" cy="141986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ABC分析法是一种“抓重点、照顾一般”的管理方法，又称为重点管理法。它将企业的所有欠款客户按其金额的多少进行分类排队，然后分别采用不同的收账策略。它一方面能加速应收账款的收回，另一方面能将收账费用与预期收益联系起来。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2475" y="627380"/>
            <a:ext cx="7628890" cy="1087755"/>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 4-10】</a:t>
            </a:r>
            <a:r>
              <a:rPr lang="zh-CN" altLang="en-US">
                <a:latin typeface="楷体" panose="02010609060101010101" charset="-122"/>
                <a:ea typeface="楷体" panose="02010609060101010101" charset="-122"/>
                <a:cs typeface="楷体" panose="02010609060101010101" charset="-122"/>
              </a:rPr>
              <a:t>某公司应收账款逾期金额为3 070 000元，为了及时收回逾期货款，企业采用ABC分析法来加强应收账款回收的监控，具体数据如表4-7、表4-8所示。</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3" name="图片 2"/>
          <p:cNvPicPr>
            <a:picLocks noChangeAspect="1"/>
          </p:cNvPicPr>
          <p:nvPr/>
        </p:nvPicPr>
        <p:blipFill>
          <a:blip r:embed="rId4"/>
          <a:stretch>
            <a:fillRect/>
          </a:stretch>
        </p:blipFill>
        <p:spPr>
          <a:xfrm>
            <a:off x="1907540" y="1635125"/>
            <a:ext cx="6127750" cy="3331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4" name="组合 3"/>
          <p:cNvGrpSpPr/>
          <p:nvPr/>
        </p:nvGrpSpPr>
        <p:grpSpPr>
          <a:xfrm>
            <a:off x="1403985" y="627380"/>
            <a:ext cx="6629400" cy="4391660"/>
            <a:chOff x="2211" y="988"/>
            <a:chExt cx="10440" cy="6916"/>
          </a:xfrm>
        </p:grpSpPr>
        <p:pic>
          <p:nvPicPr>
            <p:cNvPr id="2" name="图片 1"/>
            <p:cNvPicPr>
              <a:picLocks noChangeAspect="1"/>
            </p:cNvPicPr>
            <p:nvPr/>
          </p:nvPicPr>
          <p:blipFill>
            <a:blip r:embed="rId4"/>
            <a:stretch>
              <a:fillRect/>
            </a:stretch>
          </p:blipFill>
          <p:spPr>
            <a:xfrm>
              <a:off x="2211" y="988"/>
              <a:ext cx="10440" cy="5010"/>
            </a:xfrm>
            <a:prstGeom prst="rect">
              <a:avLst/>
            </a:prstGeom>
          </p:spPr>
        </p:pic>
        <p:pic>
          <p:nvPicPr>
            <p:cNvPr id="3" name="图片 2"/>
            <p:cNvPicPr>
              <a:picLocks noChangeAspect="1"/>
            </p:cNvPicPr>
            <p:nvPr/>
          </p:nvPicPr>
          <p:blipFill>
            <a:blip r:embed="rId5"/>
            <a:stretch>
              <a:fillRect/>
            </a:stretch>
          </p:blipFill>
          <p:spPr>
            <a:xfrm>
              <a:off x="2211" y="5864"/>
              <a:ext cx="10365" cy="204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274828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先按所有客户应收账款逾期金额的多少分类排队，并计算出逾期金额所占比重。从表4-7和表4-8中可以看出，应收账款逾期金额在500 000元以上的有3家，占客户总数的6.00%，逾期总额为1 900 000元，占应收账款逾期金额的61.89%，将其划入A类，这类客户是催款的重点对象。应收账款逾期金额在100 000～500 000元的客户有5家，占客户总数的10.00%，其逾期金额占应收账款逾期金额总数的33.22%，将其划入 B 类。欠款在100 000元以下的客户有42家，占客户总数的84.00%，但其逾期金额仅占应收账款逾期金额的4.89%，将其划入C类。综上所述，ABC类示意图如图4-5所示。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1383665" y="990600"/>
            <a:ext cx="6376035" cy="3681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任务4.1 营运资金管理概述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25437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子任务4.1.1 营运资金概述</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nvSpPr>
        <p:spPr>
          <a:xfrm>
            <a:off x="611505" y="116205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营运资金</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611505" y="1489075"/>
            <a:ext cx="7839075" cy="108775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营运资金是指企业生产经营活动中用在流动资产上的资金。广义的营运资金指企业流动资产的总额；狭义的营运资金指流动资产减去流动负债后的余额。营运资金的管理既包括流动资产的管理，又包括流动负债的管理。</a:t>
            </a:r>
            <a:endParaRPr lang="zh-CN" altLang="en-US">
              <a:latin typeface="+mn-ea"/>
              <a:cs typeface="+mn-ea"/>
            </a:endParaRPr>
          </a:p>
        </p:txBody>
      </p:sp>
      <p:sp>
        <p:nvSpPr>
          <p:cNvPr id="4" name="文本框 3"/>
          <p:cNvSpPr txBox="1"/>
          <p:nvPr/>
        </p:nvSpPr>
        <p:spPr>
          <a:xfrm>
            <a:off x="611505" y="26454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流动资产</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nvSpPr>
        <p:spPr>
          <a:xfrm>
            <a:off x="611505" y="3044190"/>
            <a:ext cx="7839075" cy="75565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流动资产是指可以在一年以内或超过一年的一个营业周期内变现或运用的资产。流动资产具有占用时间短、周转快和易变现等特点。</a:t>
            </a:r>
            <a:endParaRPr lang="zh-CN" altLang="en-US">
              <a:latin typeface="+mn-ea"/>
              <a:cs typeface="+mn-ea"/>
            </a:endParaRPr>
          </a:p>
        </p:txBody>
      </p:sp>
      <p:sp>
        <p:nvSpPr>
          <p:cNvPr id="6" name="文本框 5"/>
          <p:cNvSpPr txBox="1"/>
          <p:nvPr/>
        </p:nvSpPr>
        <p:spPr>
          <a:xfrm>
            <a:off x="611505" y="383413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流动负债</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7" name="文本框 6"/>
          <p:cNvSpPr txBox="1"/>
          <p:nvPr/>
        </p:nvSpPr>
        <p:spPr>
          <a:xfrm>
            <a:off x="611505" y="4232910"/>
            <a:ext cx="7839075" cy="74676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750">
                <a:latin typeface="+mn-ea"/>
                <a:cs typeface="+mn-ea"/>
              </a:rPr>
              <a:t>流动负债是指需要在一年或者超过一年的一个营业周期内偿还的债务。流动负债又称为短期负债，具有成本低、偿还期短的特点，因此必须加强管理。</a:t>
            </a:r>
            <a:endParaRPr lang="zh-CN" altLang="en-US" sz="175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任务4.3 应收账款管理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11505" y="6597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5. 应收账款保理</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611505" y="1058545"/>
            <a:ext cx="7839075" cy="241617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应收账款保理是指企业将赊销形成的未到期应收账款在满足一定条件的情况下转让给保理商（商业银行），以获得流动资金，加快资金周转。</a:t>
            </a:r>
            <a:endParaRPr lang="zh-CN" altLang="en-US">
              <a:latin typeface="+mn-ea"/>
              <a:cs typeface="+mn-ea"/>
            </a:endParaRPr>
          </a:p>
          <a:p>
            <a:pPr algn="just">
              <a:lnSpc>
                <a:spcPct val="120000"/>
              </a:lnSpc>
            </a:pPr>
            <a:r>
              <a:rPr lang="zh-CN" altLang="en-US">
                <a:latin typeface="+mn-ea"/>
                <a:cs typeface="+mn-ea"/>
              </a:rPr>
              <a:t>应收账款保理对于企业而言，其财务管理作用主要体现在如下几个方面。</a:t>
            </a:r>
            <a:endParaRPr lang="zh-CN" altLang="en-US">
              <a:latin typeface="+mn-ea"/>
              <a:cs typeface="+mn-ea"/>
            </a:endParaRPr>
          </a:p>
          <a:p>
            <a:pPr algn="just">
              <a:lnSpc>
                <a:spcPct val="120000"/>
              </a:lnSpc>
            </a:pPr>
            <a:r>
              <a:rPr lang="zh-CN" altLang="en-US" b="1">
                <a:solidFill>
                  <a:srgbClr val="00B050"/>
                </a:solidFill>
                <a:latin typeface="+mn-ea"/>
                <a:cs typeface="+mn-ea"/>
              </a:rPr>
              <a:t>　　（1）融资功能。</a:t>
            </a:r>
            <a:endParaRPr lang="zh-CN" altLang="en-US" b="1">
              <a:solidFill>
                <a:srgbClr val="00B050"/>
              </a:solidFill>
              <a:latin typeface="+mn-ea"/>
              <a:cs typeface="+mn-ea"/>
            </a:endParaRPr>
          </a:p>
          <a:p>
            <a:pPr algn="just">
              <a:lnSpc>
                <a:spcPct val="120000"/>
              </a:lnSpc>
            </a:pPr>
            <a:r>
              <a:rPr lang="zh-CN" altLang="en-US" b="1">
                <a:solidFill>
                  <a:srgbClr val="00B050"/>
                </a:solidFill>
                <a:latin typeface="+mn-ea"/>
                <a:cs typeface="+mn-ea"/>
              </a:rPr>
              <a:t>　　（2）减轻企业应收账款管理负担。</a:t>
            </a:r>
            <a:endParaRPr lang="zh-CN" altLang="en-US" b="1">
              <a:solidFill>
                <a:srgbClr val="00B050"/>
              </a:solidFill>
              <a:latin typeface="+mn-ea"/>
              <a:cs typeface="+mn-ea"/>
            </a:endParaRPr>
          </a:p>
          <a:p>
            <a:pPr algn="just">
              <a:lnSpc>
                <a:spcPct val="120000"/>
              </a:lnSpc>
            </a:pPr>
            <a:r>
              <a:rPr lang="zh-CN" altLang="en-US" b="1">
                <a:solidFill>
                  <a:srgbClr val="00B050"/>
                </a:solidFill>
                <a:latin typeface="+mn-ea"/>
                <a:cs typeface="+mn-ea"/>
              </a:rPr>
              <a:t>　　（3）减少坏账损失、降低经营风险。</a:t>
            </a:r>
            <a:endParaRPr lang="zh-CN" altLang="en-US" b="1">
              <a:solidFill>
                <a:srgbClr val="00B050"/>
              </a:solidFill>
              <a:latin typeface="+mn-ea"/>
              <a:cs typeface="+mn-ea"/>
            </a:endParaRPr>
          </a:p>
          <a:p>
            <a:pPr algn="just">
              <a:lnSpc>
                <a:spcPct val="120000"/>
              </a:lnSpc>
            </a:pPr>
            <a:r>
              <a:rPr lang="zh-CN" altLang="en-US" b="1">
                <a:solidFill>
                  <a:srgbClr val="00B050"/>
                </a:solidFill>
                <a:latin typeface="+mn-ea"/>
                <a:cs typeface="+mn-ea"/>
              </a:rPr>
              <a:t>　　（4）改善企业财务结构。</a:t>
            </a:r>
            <a:r>
              <a:rPr lang="zh-CN" altLang="en-US">
                <a:latin typeface="+mn-ea"/>
                <a:cs typeface="+mn-ea"/>
              </a:rPr>
              <a:t>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4.4 存货管理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411797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 4.4.1 存货管理概述</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custDataLst>
              <p:tags r:id="rId5"/>
            </p:custDataLst>
          </p:nvPr>
        </p:nvSpPr>
        <p:spPr>
          <a:xfrm>
            <a:off x="611505" y="123380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存货管理的目标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611505" y="1632585"/>
            <a:ext cx="7839075" cy="274828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存货是指企业在日常活动中持有以备出售的产品或商品、处在生产过程中的在产品、在生产过程或提供劳务过程中储备的材料或物料等，包括各类材料、在产品、半成品、产成品、商品及包装物、低值易耗品、委托代销商品等。</a:t>
            </a:r>
            <a:endParaRPr lang="zh-CN" altLang="en-US">
              <a:latin typeface="+mn-ea"/>
              <a:cs typeface="+mn-ea"/>
            </a:endParaRPr>
          </a:p>
          <a:p>
            <a:pPr algn="just">
              <a:lnSpc>
                <a:spcPct val="120000"/>
              </a:lnSpc>
            </a:pPr>
            <a:r>
              <a:rPr lang="zh-CN" altLang="en-US">
                <a:latin typeface="+mn-ea"/>
                <a:cs typeface="+mn-ea"/>
              </a:rPr>
              <a:t>　　存货管理水平的高低直接影响着企业的生产经营能否顺利进行，并最终影响企业的收益、风险等状况。</a:t>
            </a:r>
            <a:endParaRPr lang="zh-CN" altLang="en-US">
              <a:latin typeface="+mn-ea"/>
              <a:cs typeface="+mn-ea"/>
            </a:endParaRPr>
          </a:p>
          <a:p>
            <a:pPr algn="just">
              <a:lnSpc>
                <a:spcPct val="120000"/>
              </a:lnSpc>
            </a:pPr>
            <a:r>
              <a:rPr lang="zh-CN" altLang="en-US">
                <a:latin typeface="+mn-ea"/>
                <a:cs typeface="+mn-ea"/>
              </a:rPr>
              <a:t>　　企业持有存货一方面是为了保证生产或销售的经营需要，另一方面是出自价格的考虑，零购物资的价格往往较高，而整批购买在价格上有优惠。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4.4 存货管理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11505" y="6597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存货成本</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611505" y="1058545"/>
            <a:ext cx="7839075" cy="374459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00B050"/>
                </a:solidFill>
                <a:latin typeface="+mn-ea"/>
                <a:cs typeface="+mn-ea"/>
              </a:rPr>
              <a:t>（1）取得成本。</a:t>
            </a:r>
            <a:r>
              <a:rPr lang="zh-CN" altLang="en-US">
                <a:latin typeface="+mn-ea"/>
                <a:cs typeface="+mn-ea"/>
              </a:rPr>
              <a:t>取得成本是指为取得某种存货而支出的成本，通常用 TC</a:t>
            </a:r>
            <a:r>
              <a:rPr lang="zh-CN" altLang="en-US" baseline="-25000">
                <a:latin typeface="+mn-ea"/>
                <a:cs typeface="+mn-ea"/>
              </a:rPr>
              <a:t>a</a:t>
            </a:r>
            <a:r>
              <a:rPr lang="zh-CN" altLang="en-US">
                <a:latin typeface="+mn-ea"/>
                <a:cs typeface="+mn-ea"/>
              </a:rPr>
              <a:t> 来表示，它又分为订货成本和购置成本。</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　①订货成本。</a:t>
            </a:r>
            <a:r>
              <a:rPr lang="zh-CN" altLang="en-US">
                <a:latin typeface="+mn-ea"/>
                <a:cs typeface="+mn-ea"/>
              </a:rPr>
              <a:t>订货成本指取得订单的成本，如办公费、差旅费、邮资、电话费和运输费等支出。订货成本中有一部分与订货次数无关，如常设采购机构的基本开支等，称为订货的固定成本；另一部分与订货次数有关，如差旅费和邮资等，称为订货的变动成本。订货成本的计算公式为</a:t>
            </a: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r>
              <a:rPr lang="zh-CN" altLang="en-US">
                <a:latin typeface="仿宋" panose="02010609060101010101" charset="-122"/>
                <a:ea typeface="仿宋" panose="02010609060101010101" charset="-122"/>
                <a:cs typeface="仿宋" panose="02010609060101010101" charset="-122"/>
              </a:rPr>
              <a:t>式中：</a:t>
            </a:r>
            <a:endParaRPr lang="zh-CN" altLang="en-US">
              <a:latin typeface="仿宋" panose="02010609060101010101" charset="-122"/>
              <a:ea typeface="仿宋" panose="02010609060101010101" charset="-122"/>
              <a:cs typeface="仿宋" panose="02010609060101010101" charset="-122"/>
            </a:endParaRPr>
          </a:p>
          <a:p>
            <a:pPr algn="just">
              <a:lnSpc>
                <a:spcPct val="120000"/>
              </a:lnSpc>
            </a:pPr>
            <a:r>
              <a:rPr lang="zh-CN" altLang="en-US" i="1">
                <a:latin typeface="仿宋" panose="02010609060101010101" charset="-122"/>
                <a:ea typeface="仿宋" panose="02010609060101010101" charset="-122"/>
                <a:cs typeface="仿宋" panose="02010609060101010101" charset="-122"/>
              </a:rPr>
              <a:t>F</a:t>
            </a:r>
            <a:r>
              <a:rPr lang="zh-CN" altLang="en-US" baseline="-25000">
                <a:latin typeface="仿宋" panose="02010609060101010101" charset="-122"/>
                <a:ea typeface="仿宋" panose="02010609060101010101" charset="-122"/>
                <a:cs typeface="仿宋" panose="02010609060101010101" charset="-122"/>
              </a:rPr>
              <a:t>1</a:t>
            </a:r>
            <a:r>
              <a:rPr lang="zh-CN" altLang="en-US">
                <a:latin typeface="仿宋" panose="02010609060101010101" charset="-122"/>
                <a:ea typeface="仿宋" panose="02010609060101010101" charset="-122"/>
                <a:cs typeface="仿宋" panose="02010609060101010101" charset="-122"/>
              </a:rPr>
              <a:t>—— 固定的订货成本；</a:t>
            </a:r>
            <a:r>
              <a:rPr lang="zh-CN" altLang="en-US" i="1">
                <a:latin typeface="仿宋" panose="02010609060101010101" charset="-122"/>
                <a:ea typeface="仿宋" panose="02010609060101010101" charset="-122"/>
                <a:cs typeface="仿宋" panose="02010609060101010101" charset="-122"/>
              </a:rPr>
              <a:t>D</a:t>
            </a:r>
            <a:r>
              <a:rPr lang="zh-CN" altLang="en-US">
                <a:latin typeface="仿宋" panose="02010609060101010101" charset="-122"/>
                <a:ea typeface="仿宋" panose="02010609060101010101" charset="-122"/>
                <a:cs typeface="仿宋" panose="02010609060101010101" charset="-122"/>
              </a:rPr>
              <a:t> —— 每期对存货的总需求；</a:t>
            </a:r>
            <a:r>
              <a:rPr lang="zh-CN" altLang="en-US" i="1">
                <a:latin typeface="仿宋" panose="02010609060101010101" charset="-122"/>
                <a:ea typeface="仿宋" panose="02010609060101010101" charset="-122"/>
                <a:cs typeface="仿宋" panose="02010609060101010101" charset="-122"/>
              </a:rPr>
              <a:t>Q</a:t>
            </a:r>
            <a:r>
              <a:rPr lang="zh-CN" altLang="en-US">
                <a:latin typeface="仿宋" panose="02010609060101010101" charset="-122"/>
                <a:ea typeface="仿宋" panose="02010609060101010101" charset="-122"/>
                <a:cs typeface="仿宋" panose="02010609060101010101" charset="-122"/>
              </a:rPr>
              <a:t> —— 每次订货批量；</a:t>
            </a:r>
            <a:r>
              <a:rPr lang="zh-CN" altLang="en-US" i="1">
                <a:latin typeface="仿宋" panose="02010609060101010101" charset="-122"/>
                <a:ea typeface="仿宋" panose="02010609060101010101" charset="-122"/>
                <a:cs typeface="仿宋" panose="02010609060101010101" charset="-122"/>
              </a:rPr>
              <a:t>K</a:t>
            </a:r>
            <a:r>
              <a:rPr lang="zh-CN" altLang="en-US">
                <a:latin typeface="仿宋" panose="02010609060101010101" charset="-122"/>
                <a:ea typeface="仿宋" panose="02010609060101010101" charset="-122"/>
                <a:cs typeface="仿宋" panose="02010609060101010101" charset="-122"/>
              </a:rPr>
              <a:t>—— 每次订货费用。　</a:t>
            </a:r>
            <a:endParaRPr lang="zh-CN" altLang="en-US">
              <a:latin typeface="仿宋" panose="02010609060101010101" charset="-122"/>
              <a:ea typeface="仿宋" panose="02010609060101010101" charset="-122"/>
              <a:cs typeface="仿宋" panose="02010609060101010101" charset="-122"/>
            </a:endParaRPr>
          </a:p>
        </p:txBody>
      </p:sp>
      <p:pic>
        <p:nvPicPr>
          <p:cNvPr id="4" name="图片 3"/>
          <p:cNvPicPr>
            <a:picLocks noChangeAspect="1"/>
          </p:cNvPicPr>
          <p:nvPr/>
        </p:nvPicPr>
        <p:blipFill>
          <a:blip r:embed="rId6"/>
          <a:stretch>
            <a:fillRect/>
          </a:stretch>
        </p:blipFill>
        <p:spPr>
          <a:xfrm>
            <a:off x="3347720" y="3147695"/>
            <a:ext cx="1685925" cy="447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4.4 存货管理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341249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7030A0"/>
                </a:solidFill>
                <a:latin typeface="+mn-ea"/>
                <a:cs typeface="+mn-ea"/>
              </a:rPr>
              <a:t>　②购置成本。</a:t>
            </a:r>
            <a:r>
              <a:rPr lang="zh-CN" altLang="en-US">
                <a:latin typeface="+mn-ea"/>
                <a:cs typeface="+mn-ea"/>
              </a:rPr>
              <a:t>购置成本是指为购买存货本身所支出的成本，即存货本身的价值，经常用数量与单价的乘积来确定。</a:t>
            </a:r>
            <a:endParaRPr lang="zh-CN" altLang="en-US">
              <a:latin typeface="+mn-ea"/>
              <a:cs typeface="+mn-ea"/>
            </a:endParaRPr>
          </a:p>
          <a:p>
            <a:pPr algn="just">
              <a:lnSpc>
                <a:spcPct val="120000"/>
              </a:lnSpc>
            </a:pPr>
            <a:r>
              <a:rPr lang="zh-CN" altLang="en-US">
                <a:latin typeface="+mn-ea"/>
                <a:cs typeface="+mn-ea"/>
              </a:rPr>
              <a:t>　　订货成本加上购置成本就等于存货的取得成本。其公式可表达为</a:t>
            </a:r>
            <a:endParaRPr lang="zh-CN" altLang="en-US">
              <a:latin typeface="+mn-ea"/>
              <a:cs typeface="+mn-ea"/>
            </a:endParaRPr>
          </a:p>
          <a:p>
            <a:pPr algn="just">
              <a:lnSpc>
                <a:spcPct val="120000"/>
              </a:lnSpc>
            </a:pPr>
            <a:r>
              <a:rPr lang="zh-CN" altLang="en-US">
                <a:latin typeface="+mn-ea"/>
                <a:cs typeface="+mn-ea"/>
              </a:rPr>
              <a:t>　　取得成本=订货成本＋购置成本=订货固定成本＋订货变动成本＋购置成本</a:t>
            </a: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r>
              <a:rPr lang="zh-CN" altLang="en-US">
                <a:latin typeface="+mn-ea"/>
                <a:cs typeface="+mn-ea"/>
              </a:rPr>
              <a:t>式中：D——存货年需要用量；U——存货单价。</a:t>
            </a: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endParaRPr lang="zh-CN" altLang="en-US">
              <a:latin typeface="仿宋" panose="02010609060101010101" charset="-122"/>
              <a:ea typeface="仿宋" panose="02010609060101010101" charset="-122"/>
              <a:cs typeface="仿宋" panose="02010609060101010101" charset="-122"/>
            </a:endParaRPr>
          </a:p>
        </p:txBody>
      </p:sp>
      <p:pic>
        <p:nvPicPr>
          <p:cNvPr id="5" name="图片 4"/>
          <p:cNvPicPr>
            <a:picLocks noChangeAspect="1"/>
          </p:cNvPicPr>
          <p:nvPr/>
        </p:nvPicPr>
        <p:blipFill>
          <a:blip r:embed="rId5"/>
          <a:stretch>
            <a:fillRect/>
          </a:stretch>
        </p:blipFill>
        <p:spPr>
          <a:xfrm>
            <a:off x="3255645" y="2211705"/>
            <a:ext cx="1790700" cy="428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4.4 存货管理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74154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00B050"/>
                </a:solidFill>
                <a:latin typeface="+mn-ea"/>
                <a:cs typeface="+mn-ea"/>
              </a:rPr>
              <a:t>（2）储存成本。</a:t>
            </a:r>
            <a:r>
              <a:rPr lang="zh-CN" altLang="en-US">
                <a:latin typeface="+mn-ea"/>
                <a:cs typeface="+mn-ea"/>
              </a:rPr>
              <a:t>储存成本指为保持存货而发生的成本，通常用 TCc 表示，包括存货占用资金所应计的利息、仓库费用、保险费用、存货破损和变质损失的费用。</a:t>
            </a:r>
            <a:endParaRPr lang="zh-CN" altLang="en-US">
              <a:latin typeface="+mn-ea"/>
              <a:cs typeface="+mn-ea"/>
            </a:endParaRPr>
          </a:p>
          <a:p>
            <a:pPr algn="just">
              <a:lnSpc>
                <a:spcPct val="120000"/>
              </a:lnSpc>
            </a:pPr>
            <a:r>
              <a:rPr lang="zh-CN" altLang="en-US">
                <a:latin typeface="+mn-ea"/>
                <a:cs typeface="+mn-ea"/>
              </a:rPr>
              <a:t>　　储存成本也分为固定成本和变动成本。固定储存成本与存货数量的多少无关，如仓库折旧和仓库职工的固定工资等。变动储存成本与存货的数量有关，如存货资金的应计利息、存货的破损和变质损失、存货的保险费用等。其公式可表达为</a:t>
            </a:r>
            <a:endParaRPr lang="zh-CN" altLang="en-US">
              <a:latin typeface="+mn-ea"/>
              <a:cs typeface="+mn-ea"/>
            </a:endParaRPr>
          </a:p>
          <a:p>
            <a:pPr algn="ctr">
              <a:lnSpc>
                <a:spcPct val="120000"/>
              </a:lnSpc>
            </a:pPr>
            <a:r>
              <a:rPr lang="zh-CN" altLang="en-US">
                <a:latin typeface="+mn-ea"/>
                <a:cs typeface="+mn-ea"/>
              </a:rPr>
              <a:t>储存成本=固定储存成本＋变动储存成本</a:t>
            </a:r>
            <a:endParaRPr lang="zh-CN" altLang="en-US">
              <a:latin typeface="+mn-ea"/>
              <a:cs typeface="+mn-ea"/>
            </a:endParaRPr>
          </a:p>
          <a:p>
            <a:pPr algn="ctr">
              <a:lnSpc>
                <a:spcPct val="120000"/>
              </a:lnSpc>
            </a:pPr>
            <a:endParaRPr lang="zh-CN" altLang="en-US">
              <a:latin typeface="+mn-ea"/>
              <a:cs typeface="+mn-ea"/>
            </a:endParaRPr>
          </a:p>
          <a:p>
            <a:pPr algn="ctr">
              <a:lnSpc>
                <a:spcPct val="120000"/>
              </a:lnSpc>
            </a:pPr>
            <a:endParaRPr lang="zh-CN" altLang="en-US">
              <a:latin typeface="+mn-ea"/>
              <a:cs typeface="+mn-ea"/>
            </a:endParaRPr>
          </a:p>
          <a:p>
            <a:pPr algn="l">
              <a:lnSpc>
                <a:spcPct val="120000"/>
              </a:lnSpc>
            </a:pPr>
            <a:r>
              <a:rPr lang="zh-CN" altLang="en-US">
                <a:latin typeface="+mn-ea"/>
                <a:cs typeface="+mn-ea"/>
              </a:rPr>
              <a:t>式中：</a:t>
            </a:r>
            <a:endParaRPr lang="zh-CN" altLang="en-US">
              <a:latin typeface="+mn-ea"/>
              <a:cs typeface="+mn-ea"/>
            </a:endParaRPr>
          </a:p>
          <a:p>
            <a:pPr algn="l">
              <a:lnSpc>
                <a:spcPct val="120000"/>
              </a:lnSpc>
            </a:pPr>
            <a:r>
              <a:rPr lang="zh-CN" altLang="en-US" i="1">
                <a:latin typeface="+mn-ea"/>
                <a:cs typeface="+mn-ea"/>
              </a:rPr>
              <a:t>F</a:t>
            </a:r>
            <a:r>
              <a:rPr lang="zh-CN" altLang="en-US" baseline="-25000">
                <a:latin typeface="+mn-ea"/>
                <a:cs typeface="+mn-ea"/>
              </a:rPr>
              <a:t>2</a:t>
            </a:r>
            <a:r>
              <a:rPr lang="zh-CN" altLang="en-US">
                <a:latin typeface="+mn-ea"/>
                <a:cs typeface="+mn-ea"/>
              </a:rPr>
              <a:t>—— 固定的储存成本；</a:t>
            </a:r>
            <a:r>
              <a:rPr lang="zh-CN" altLang="en-US" i="1">
                <a:latin typeface="+mn-ea"/>
                <a:cs typeface="+mn-ea"/>
              </a:rPr>
              <a:t>K</a:t>
            </a:r>
            <a:r>
              <a:rPr lang="zh-CN" altLang="en-US" baseline="-25000">
                <a:latin typeface="+mn-ea"/>
                <a:cs typeface="+mn-ea"/>
              </a:rPr>
              <a:t>c</a:t>
            </a:r>
            <a:r>
              <a:rPr lang="zh-CN" altLang="en-US">
                <a:latin typeface="+mn-ea"/>
                <a:cs typeface="+mn-ea"/>
              </a:rPr>
              <a:t>—— 每期单位变动储存成本。</a:t>
            </a:r>
            <a:endParaRPr lang="zh-CN" altLang="en-US">
              <a:latin typeface="+mn-ea"/>
              <a:cs typeface="+mn-ea"/>
            </a:endParaRPr>
          </a:p>
          <a:p>
            <a:pPr algn="ctr">
              <a:lnSpc>
                <a:spcPct val="120000"/>
              </a:lnSpc>
            </a:pPr>
            <a:endParaRPr lang="zh-CN" altLang="en-US">
              <a:latin typeface="+mn-ea"/>
              <a:cs typeface="+mn-ea"/>
            </a:endParaRPr>
          </a:p>
          <a:p>
            <a:pPr algn="just">
              <a:lnSpc>
                <a:spcPct val="120000"/>
              </a:lnSpc>
            </a:pPr>
            <a:endParaRPr lang="zh-CN" altLang="en-US">
              <a:latin typeface="+mn-ea"/>
              <a:cs typeface="+mn-ea"/>
            </a:endParaRPr>
          </a:p>
        </p:txBody>
      </p:sp>
      <p:pic>
        <p:nvPicPr>
          <p:cNvPr id="5" name="图片 4"/>
          <p:cNvPicPr>
            <a:picLocks noChangeAspect="1"/>
          </p:cNvPicPr>
          <p:nvPr/>
        </p:nvPicPr>
        <p:blipFill>
          <a:blip r:embed="rId5"/>
          <a:stretch>
            <a:fillRect/>
          </a:stretch>
        </p:blipFill>
        <p:spPr>
          <a:xfrm>
            <a:off x="3636010" y="3435350"/>
            <a:ext cx="1533525" cy="533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4.4 存货管理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274828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00B050"/>
                </a:solidFill>
                <a:latin typeface="+mn-ea"/>
                <a:cs typeface="+mn-ea"/>
              </a:rPr>
              <a:t>（3）缺货成本。</a:t>
            </a:r>
            <a:r>
              <a:rPr lang="zh-CN" altLang="en-US">
                <a:latin typeface="+mn-ea"/>
                <a:cs typeface="+mn-ea"/>
              </a:rPr>
              <a:t>缺货成本指由于存货供应中断而造成的损失，包括材料供应中断造成的停工损失、产成品库存缺货造成的拖欠发货损失和丧失销售机会的损失及造成的商誉损失等。如果生产企业以紧急采购代用材料解决库存材料中断之急，那么缺货成本表现为紧急额外购入。缺货成本用 TCs 表示。如果以 TC 来表示储备存货的总成本，其计算公式为</a:t>
            </a: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r>
              <a:rPr lang="zh-CN" altLang="en-US">
                <a:latin typeface="+mn-ea"/>
                <a:cs typeface="+mn-ea"/>
              </a:rPr>
              <a:t>　　企业存货的最优化就是使企业存货总成本（即 TC 值）最小。</a:t>
            </a:r>
            <a:endParaRPr lang="zh-CN" altLang="en-US">
              <a:latin typeface="+mn-ea"/>
              <a:cs typeface="+mn-ea"/>
            </a:endParaRPr>
          </a:p>
        </p:txBody>
      </p:sp>
      <p:pic>
        <p:nvPicPr>
          <p:cNvPr id="2" name="图片 1"/>
          <p:cNvPicPr>
            <a:picLocks noChangeAspect="1"/>
          </p:cNvPicPr>
          <p:nvPr/>
        </p:nvPicPr>
        <p:blipFill>
          <a:blip r:embed="rId5"/>
          <a:stretch>
            <a:fillRect/>
          </a:stretch>
        </p:blipFill>
        <p:spPr>
          <a:xfrm>
            <a:off x="2267585" y="2379980"/>
            <a:ext cx="4533900" cy="438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4.4 存货管理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438975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 4.4.2 最佳存货量的确定</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custDataLst>
              <p:tags r:id="rId5"/>
            </p:custDataLst>
          </p:nvPr>
        </p:nvSpPr>
        <p:spPr>
          <a:xfrm>
            <a:off x="611505" y="187960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经济订货基本模型</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611505" y="1202055"/>
            <a:ext cx="7839075" cy="75565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存货的决策涉及 4 项内容：决定进货项目、选择供应单位、决定进货时间和决定进货批量。　　</a:t>
            </a:r>
            <a:endParaRPr lang="zh-CN" altLang="en-US">
              <a:latin typeface="+mn-ea"/>
              <a:cs typeface="+mn-ea"/>
            </a:endParaRPr>
          </a:p>
        </p:txBody>
      </p:sp>
      <p:sp>
        <p:nvSpPr>
          <p:cNvPr id="4" name="文本框 3"/>
          <p:cNvSpPr txBox="1"/>
          <p:nvPr>
            <p:custDataLst>
              <p:tags r:id="rId7"/>
            </p:custDataLst>
          </p:nvPr>
        </p:nvSpPr>
        <p:spPr>
          <a:xfrm>
            <a:off x="738505" y="2261870"/>
            <a:ext cx="7743190" cy="2525395"/>
          </a:xfrm>
          <a:prstGeom prst="rect">
            <a:avLst/>
          </a:prstGeom>
          <a:noFill/>
        </p:spPr>
        <p:txBody>
          <a:bodyPr wrap="square" rtlCol="0" anchor="t">
            <a:spAutoFit/>
          </a:bodyPr>
          <a:p>
            <a:pPr algn="just">
              <a:lnSpc>
                <a:spcPct val="120000"/>
              </a:lnSpc>
            </a:pPr>
            <a:r>
              <a:rPr lang="zh-CN" altLang="en-US">
                <a:latin typeface="+mn-ea"/>
                <a:cs typeface="+mn-ea"/>
              </a:rPr>
              <a:t>经济订货基本模型是建立在一系列严格假设基础上的。这些假设包括：</a:t>
            </a:r>
            <a:endParaRPr lang="zh-CN" altLang="en-US">
              <a:latin typeface="+mn-ea"/>
              <a:cs typeface="+mn-ea"/>
            </a:endParaRPr>
          </a:p>
          <a:p>
            <a:pPr algn="just">
              <a:lnSpc>
                <a:spcPct val="120000"/>
              </a:lnSpc>
            </a:pPr>
            <a:r>
              <a:rPr lang="zh-CN" altLang="en-US" sz="1600" b="1">
                <a:solidFill>
                  <a:srgbClr val="00B050"/>
                </a:solidFill>
                <a:latin typeface="+mn-ea"/>
                <a:cs typeface="+mn-ea"/>
              </a:rPr>
              <a:t>（1）存货总需求量是已知常数。</a:t>
            </a:r>
            <a:endParaRPr lang="zh-CN" altLang="en-US" sz="1600" b="1">
              <a:solidFill>
                <a:srgbClr val="00B050"/>
              </a:solidFill>
              <a:latin typeface="+mn-ea"/>
              <a:cs typeface="+mn-ea"/>
            </a:endParaRPr>
          </a:p>
          <a:p>
            <a:pPr algn="just">
              <a:lnSpc>
                <a:spcPct val="120000"/>
              </a:lnSpc>
            </a:pPr>
            <a:r>
              <a:rPr lang="zh-CN" altLang="en-US" sz="1600" b="1">
                <a:solidFill>
                  <a:srgbClr val="00B050"/>
                </a:solidFill>
                <a:latin typeface="+mn-ea"/>
                <a:cs typeface="+mn-ea"/>
              </a:rPr>
              <a:t>（2）订货提前期是常数。</a:t>
            </a:r>
            <a:endParaRPr lang="zh-CN" altLang="en-US" sz="1600" b="1">
              <a:solidFill>
                <a:srgbClr val="00B050"/>
              </a:solidFill>
              <a:latin typeface="+mn-ea"/>
              <a:cs typeface="+mn-ea"/>
            </a:endParaRPr>
          </a:p>
          <a:p>
            <a:pPr algn="just">
              <a:lnSpc>
                <a:spcPct val="120000"/>
              </a:lnSpc>
            </a:pPr>
            <a:r>
              <a:rPr lang="zh-CN" altLang="en-US" sz="1600" b="1">
                <a:solidFill>
                  <a:srgbClr val="00B050"/>
                </a:solidFill>
                <a:latin typeface="+mn-ea"/>
                <a:cs typeface="+mn-ea"/>
              </a:rPr>
              <a:t>（3）货物是一次性入库。</a:t>
            </a:r>
            <a:endParaRPr lang="zh-CN" altLang="en-US" sz="1600" b="1">
              <a:solidFill>
                <a:srgbClr val="00B050"/>
              </a:solidFill>
              <a:latin typeface="+mn-ea"/>
              <a:cs typeface="+mn-ea"/>
            </a:endParaRPr>
          </a:p>
          <a:p>
            <a:pPr algn="just">
              <a:lnSpc>
                <a:spcPct val="120000"/>
              </a:lnSpc>
            </a:pPr>
            <a:r>
              <a:rPr lang="zh-CN" altLang="en-US" sz="1600" b="1">
                <a:solidFill>
                  <a:srgbClr val="00B050"/>
                </a:solidFill>
                <a:latin typeface="+mn-ea"/>
                <a:cs typeface="+mn-ea"/>
              </a:rPr>
              <a:t>（4）单位货物成本为常数，无批量折扣。</a:t>
            </a:r>
            <a:endParaRPr lang="zh-CN" altLang="en-US" sz="1600" b="1">
              <a:solidFill>
                <a:srgbClr val="00B050"/>
              </a:solidFill>
              <a:latin typeface="+mn-ea"/>
              <a:cs typeface="+mn-ea"/>
            </a:endParaRPr>
          </a:p>
          <a:p>
            <a:pPr algn="just">
              <a:lnSpc>
                <a:spcPct val="120000"/>
              </a:lnSpc>
            </a:pPr>
            <a:r>
              <a:rPr lang="zh-CN" altLang="en-US" sz="1600" b="1">
                <a:solidFill>
                  <a:srgbClr val="00B050"/>
                </a:solidFill>
                <a:latin typeface="+mn-ea"/>
                <a:cs typeface="+mn-ea"/>
              </a:rPr>
              <a:t>（5）库存储存成本与库存水平呈线性关系。</a:t>
            </a:r>
            <a:endParaRPr lang="zh-CN" altLang="en-US" sz="1600" b="1">
              <a:solidFill>
                <a:srgbClr val="00B050"/>
              </a:solidFill>
              <a:latin typeface="+mn-ea"/>
              <a:cs typeface="+mn-ea"/>
            </a:endParaRPr>
          </a:p>
          <a:p>
            <a:pPr algn="just">
              <a:lnSpc>
                <a:spcPct val="120000"/>
              </a:lnSpc>
            </a:pPr>
            <a:r>
              <a:rPr lang="zh-CN" altLang="en-US" sz="1600" b="1">
                <a:solidFill>
                  <a:srgbClr val="00B050"/>
                </a:solidFill>
                <a:latin typeface="+mn-ea"/>
                <a:cs typeface="+mn-ea"/>
              </a:rPr>
              <a:t>（6）货物是一种独立需求的物品，不受其他货物影响。</a:t>
            </a:r>
            <a:endParaRPr lang="zh-CN" altLang="en-US" sz="1600" b="1">
              <a:solidFill>
                <a:srgbClr val="00B050"/>
              </a:solidFill>
              <a:latin typeface="+mn-ea"/>
              <a:cs typeface="+mn-ea"/>
            </a:endParaRPr>
          </a:p>
          <a:p>
            <a:pPr algn="just">
              <a:lnSpc>
                <a:spcPct val="120000"/>
              </a:lnSpc>
            </a:pPr>
            <a:r>
              <a:rPr lang="zh-CN" altLang="en-US" sz="1600" b="1">
                <a:solidFill>
                  <a:srgbClr val="00B050"/>
                </a:solidFill>
                <a:latin typeface="+mn-ea"/>
                <a:cs typeface="+mn-ea"/>
              </a:rPr>
              <a:t>（7）不允许缺货，即无缺货成本，TCs 为零。　</a:t>
            </a:r>
            <a:r>
              <a:rPr lang="zh-CN" altLang="en-US">
                <a:latin typeface="+mn-ea"/>
                <a:cs typeface="+mn-ea"/>
              </a:rPr>
              <a:t>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4.4 存货管理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738505" y="611505"/>
            <a:ext cx="7743190" cy="4002405"/>
          </a:xfrm>
          <a:prstGeom prst="rect">
            <a:avLst/>
          </a:prstGeom>
          <a:noFill/>
        </p:spPr>
        <p:txBody>
          <a:bodyPr wrap="square" rtlCol="0" anchor="t">
            <a:spAutoFit/>
          </a:bodyPr>
          <a:p>
            <a:pPr algn="just">
              <a:lnSpc>
                <a:spcPct val="120000"/>
              </a:lnSpc>
            </a:pPr>
            <a:r>
              <a:rPr lang="zh-CN" altLang="en-US">
                <a:latin typeface="+mn-ea"/>
                <a:cs typeface="+mn-ea"/>
              </a:rPr>
              <a:t>设立上述假设后，前述的总成本公式可以简化为：</a:t>
            </a:r>
            <a:endParaRPr lang="zh-CN" altLang="en-US">
              <a:latin typeface="+mn-ea"/>
              <a:cs typeface="+mn-ea"/>
            </a:endParaRPr>
          </a:p>
          <a:p>
            <a:pPr algn="just">
              <a:lnSpc>
                <a:spcPct val="120000"/>
              </a:lnSpc>
            </a:pPr>
            <a:endParaRPr lang="zh-CN" altLang="en-US" sz="1600" b="1">
              <a:solidFill>
                <a:srgbClr val="00B050"/>
              </a:solidFill>
              <a:latin typeface="+mn-ea"/>
              <a:cs typeface="+mn-ea"/>
            </a:endParaRPr>
          </a:p>
          <a:p>
            <a:pPr algn="just">
              <a:lnSpc>
                <a:spcPct val="120000"/>
              </a:lnSpc>
            </a:pPr>
            <a:endParaRPr lang="zh-CN" altLang="en-US" sz="1600" b="1">
              <a:solidFill>
                <a:srgbClr val="00B050"/>
              </a:solidFill>
              <a:latin typeface="+mn-ea"/>
              <a:cs typeface="+mn-ea"/>
            </a:endParaRPr>
          </a:p>
          <a:p>
            <a:pPr algn="just">
              <a:lnSpc>
                <a:spcPct val="120000"/>
              </a:lnSpc>
            </a:pPr>
            <a:r>
              <a:rPr lang="zh-CN" altLang="en-US">
                <a:solidFill>
                  <a:schemeClr val="tx1"/>
                </a:solidFill>
                <a:latin typeface="+mn-ea"/>
                <a:cs typeface="+mn-ea"/>
              </a:rPr>
              <a:t>当</a:t>
            </a:r>
            <a:r>
              <a:rPr lang="zh-CN" altLang="en-US" i="1">
                <a:solidFill>
                  <a:schemeClr val="tx1"/>
                </a:solidFill>
                <a:latin typeface="+mn-ea"/>
                <a:cs typeface="+mn-ea"/>
              </a:rPr>
              <a:t>F</a:t>
            </a:r>
            <a:r>
              <a:rPr lang="zh-CN" altLang="en-US" baseline="-25000">
                <a:solidFill>
                  <a:schemeClr val="tx1"/>
                </a:solidFill>
                <a:latin typeface="+mn-ea"/>
                <a:cs typeface="+mn-ea"/>
              </a:rPr>
              <a:t>1</a:t>
            </a:r>
            <a:r>
              <a:rPr lang="zh-CN" altLang="en-US">
                <a:solidFill>
                  <a:schemeClr val="tx1"/>
                </a:solidFill>
                <a:latin typeface="+mn-ea"/>
                <a:cs typeface="+mn-ea"/>
              </a:rPr>
              <a:t>、</a:t>
            </a:r>
            <a:r>
              <a:rPr lang="zh-CN" altLang="en-US" i="1">
                <a:solidFill>
                  <a:schemeClr val="tx1"/>
                </a:solidFill>
                <a:latin typeface="+mn-ea"/>
                <a:cs typeface="+mn-ea"/>
              </a:rPr>
              <a:t>K</a:t>
            </a:r>
            <a:r>
              <a:rPr lang="zh-CN" altLang="en-US">
                <a:solidFill>
                  <a:schemeClr val="tx1"/>
                </a:solidFill>
                <a:latin typeface="+mn-ea"/>
                <a:cs typeface="+mn-ea"/>
              </a:rPr>
              <a:t>、</a:t>
            </a:r>
            <a:r>
              <a:rPr lang="zh-CN" altLang="en-US" i="1">
                <a:solidFill>
                  <a:schemeClr val="tx1"/>
                </a:solidFill>
                <a:latin typeface="+mn-ea"/>
                <a:cs typeface="+mn-ea"/>
              </a:rPr>
              <a:t>D</a:t>
            </a:r>
            <a:r>
              <a:rPr lang="zh-CN" altLang="en-US">
                <a:solidFill>
                  <a:schemeClr val="tx1"/>
                </a:solidFill>
                <a:latin typeface="+mn-ea"/>
                <a:cs typeface="+mn-ea"/>
              </a:rPr>
              <a:t>、</a:t>
            </a:r>
            <a:r>
              <a:rPr lang="zh-CN" altLang="en-US" i="1">
                <a:solidFill>
                  <a:schemeClr val="tx1"/>
                </a:solidFill>
                <a:latin typeface="+mn-ea"/>
                <a:cs typeface="+mn-ea"/>
              </a:rPr>
              <a:t>U</a:t>
            </a:r>
            <a:r>
              <a:rPr lang="zh-CN" altLang="en-US">
                <a:solidFill>
                  <a:schemeClr val="tx1"/>
                </a:solidFill>
                <a:latin typeface="+mn-ea"/>
                <a:cs typeface="+mn-ea"/>
              </a:rPr>
              <a:t>、</a:t>
            </a:r>
            <a:r>
              <a:rPr lang="zh-CN" altLang="en-US" i="1">
                <a:solidFill>
                  <a:schemeClr val="tx1"/>
                </a:solidFill>
                <a:latin typeface="+mn-ea"/>
                <a:cs typeface="+mn-ea"/>
              </a:rPr>
              <a:t>F</a:t>
            </a:r>
            <a:r>
              <a:rPr lang="zh-CN" altLang="en-US" baseline="-25000">
                <a:solidFill>
                  <a:schemeClr val="tx1"/>
                </a:solidFill>
                <a:latin typeface="+mn-ea"/>
                <a:cs typeface="+mn-ea"/>
              </a:rPr>
              <a:t>2</a:t>
            </a:r>
            <a:r>
              <a:rPr lang="zh-CN" altLang="en-US">
                <a:solidFill>
                  <a:schemeClr val="tx1"/>
                </a:solidFill>
                <a:latin typeface="+mn-ea"/>
                <a:cs typeface="+mn-ea"/>
              </a:rPr>
              <a:t>、</a:t>
            </a:r>
            <a:r>
              <a:rPr lang="zh-CN" altLang="en-US" i="1">
                <a:solidFill>
                  <a:schemeClr val="tx1"/>
                </a:solidFill>
                <a:latin typeface="+mn-ea"/>
                <a:cs typeface="+mn-ea"/>
              </a:rPr>
              <a:t>K</a:t>
            </a:r>
            <a:r>
              <a:rPr lang="zh-CN" altLang="en-US" baseline="-25000">
                <a:solidFill>
                  <a:schemeClr val="tx1"/>
                </a:solidFill>
                <a:latin typeface="+mn-ea"/>
                <a:cs typeface="+mn-ea"/>
              </a:rPr>
              <a:t>c</a:t>
            </a:r>
            <a:r>
              <a:rPr lang="zh-CN" altLang="en-US">
                <a:solidFill>
                  <a:schemeClr val="tx1"/>
                </a:solidFill>
                <a:latin typeface="+mn-ea"/>
                <a:cs typeface="+mn-ea"/>
              </a:rPr>
              <a:t> 为常数时，TC 的大小取决于</a:t>
            </a:r>
            <a:r>
              <a:rPr lang="zh-CN" altLang="en-US" i="1">
                <a:solidFill>
                  <a:schemeClr val="tx1"/>
                </a:solidFill>
                <a:latin typeface="+mn-ea"/>
                <a:cs typeface="+mn-ea"/>
              </a:rPr>
              <a:t>Q</a:t>
            </a:r>
            <a:r>
              <a:rPr lang="zh-CN" altLang="en-US">
                <a:solidFill>
                  <a:schemeClr val="tx1"/>
                </a:solidFill>
                <a:latin typeface="+mn-ea"/>
                <a:cs typeface="+mn-ea"/>
              </a:rPr>
              <a:t>。</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为了求出 TC 的极小值，对其进行求导演算，根据一阶导数 =0，可以得出经济订货基本模型，公式为</a:t>
            </a:r>
            <a:endParaRPr lang="zh-CN" altLang="en-US">
              <a:solidFill>
                <a:schemeClr val="tx1"/>
              </a:solidFill>
              <a:latin typeface="+mn-ea"/>
              <a:cs typeface="+mn-ea"/>
            </a:endParaRPr>
          </a:p>
          <a:p>
            <a:pPr algn="just">
              <a:lnSpc>
                <a:spcPct val="120000"/>
              </a:lnSpc>
            </a:pPr>
            <a:endParaRPr lang="zh-CN" altLang="en-US">
              <a:solidFill>
                <a:schemeClr val="tx1"/>
              </a:solidFill>
              <a:latin typeface="+mn-ea"/>
              <a:cs typeface="+mn-ea"/>
            </a:endParaRPr>
          </a:p>
          <a:p>
            <a:pPr algn="just">
              <a:lnSpc>
                <a:spcPct val="120000"/>
              </a:lnSpc>
            </a:pPr>
            <a:endParaRPr lang="zh-CN" altLang="en-US">
              <a:solidFill>
                <a:schemeClr val="tx1"/>
              </a:solidFill>
              <a:latin typeface="+mn-ea"/>
              <a:cs typeface="+mn-ea"/>
            </a:endParaRPr>
          </a:p>
          <a:p>
            <a:pPr algn="just">
              <a:lnSpc>
                <a:spcPct val="120000"/>
              </a:lnSpc>
            </a:pPr>
            <a:endParaRPr lang="zh-CN" altLang="en-US">
              <a:solidFill>
                <a:schemeClr val="tx1"/>
              </a:solidFill>
              <a:latin typeface="+mn-ea"/>
              <a:cs typeface="+mn-ea"/>
            </a:endParaRPr>
          </a:p>
          <a:p>
            <a:pPr algn="just">
              <a:lnSpc>
                <a:spcPct val="120000"/>
              </a:lnSpc>
            </a:pPr>
            <a:r>
              <a:rPr lang="zh-CN" altLang="en-US">
                <a:solidFill>
                  <a:schemeClr val="tx1"/>
                </a:solidFill>
                <a:latin typeface="仿宋" panose="02010609060101010101" charset="-122"/>
                <a:ea typeface="仿宋" panose="02010609060101010101" charset="-122"/>
                <a:cs typeface="仿宋" panose="02010609060101010101" charset="-122"/>
              </a:rPr>
              <a:t>式中：</a:t>
            </a:r>
            <a:endParaRPr lang="zh-CN" altLang="en-US">
              <a:solidFill>
                <a:schemeClr val="tx1"/>
              </a:solidFill>
              <a:latin typeface="仿宋" panose="02010609060101010101" charset="-122"/>
              <a:ea typeface="仿宋" panose="02010609060101010101" charset="-122"/>
              <a:cs typeface="仿宋" panose="02010609060101010101" charset="-122"/>
            </a:endParaRPr>
          </a:p>
          <a:p>
            <a:pPr algn="just">
              <a:lnSpc>
                <a:spcPct val="120000"/>
              </a:lnSpc>
            </a:pPr>
            <a:r>
              <a:rPr lang="zh-CN" altLang="en-US">
                <a:solidFill>
                  <a:schemeClr val="tx1"/>
                </a:solidFill>
                <a:latin typeface="仿宋" panose="02010609060101010101" charset="-122"/>
                <a:ea typeface="仿宋" panose="02010609060101010101" charset="-122"/>
                <a:cs typeface="仿宋" panose="02010609060101010101" charset="-122"/>
              </a:rPr>
              <a:t>EOQ —— 经济订货批量；</a:t>
            </a:r>
            <a:r>
              <a:rPr lang="zh-CN" altLang="en-US" i="1">
                <a:solidFill>
                  <a:schemeClr val="tx1"/>
                </a:solidFill>
                <a:latin typeface="仿宋" panose="02010609060101010101" charset="-122"/>
                <a:ea typeface="仿宋" panose="02010609060101010101" charset="-122"/>
                <a:cs typeface="仿宋" panose="02010609060101010101" charset="-122"/>
              </a:rPr>
              <a:t>D</a:t>
            </a:r>
            <a:r>
              <a:rPr lang="zh-CN" altLang="en-US">
                <a:solidFill>
                  <a:schemeClr val="tx1"/>
                </a:solidFill>
                <a:latin typeface="仿宋" panose="02010609060101010101" charset="-122"/>
                <a:ea typeface="仿宋" panose="02010609060101010101" charset="-122"/>
                <a:cs typeface="仿宋" panose="02010609060101010101" charset="-122"/>
              </a:rPr>
              <a:t> —— 存货年需要量；</a:t>
            </a:r>
            <a:r>
              <a:rPr lang="zh-CN" altLang="en-US" i="1">
                <a:solidFill>
                  <a:schemeClr val="tx1"/>
                </a:solidFill>
                <a:latin typeface="仿宋" panose="02010609060101010101" charset="-122"/>
                <a:ea typeface="仿宋" panose="02010609060101010101" charset="-122"/>
                <a:cs typeface="仿宋" panose="02010609060101010101" charset="-122"/>
              </a:rPr>
              <a:t>K</a:t>
            </a:r>
            <a:r>
              <a:rPr lang="zh-CN" altLang="en-US">
                <a:solidFill>
                  <a:schemeClr val="tx1"/>
                </a:solidFill>
                <a:latin typeface="仿宋" panose="02010609060101010101" charset="-122"/>
                <a:ea typeface="仿宋" panose="02010609060101010101" charset="-122"/>
                <a:cs typeface="仿宋" panose="02010609060101010101" charset="-122"/>
              </a:rPr>
              <a:t> —— 每次订货的变动成本；</a:t>
            </a:r>
            <a:r>
              <a:rPr lang="zh-CN" altLang="en-US" i="1">
                <a:solidFill>
                  <a:schemeClr val="tx1"/>
                </a:solidFill>
                <a:latin typeface="仿宋" panose="02010609060101010101" charset="-122"/>
                <a:ea typeface="仿宋" panose="02010609060101010101" charset="-122"/>
                <a:cs typeface="仿宋" panose="02010609060101010101" charset="-122"/>
              </a:rPr>
              <a:t>Kc</a:t>
            </a:r>
            <a:r>
              <a:rPr lang="zh-CN" altLang="en-US">
                <a:solidFill>
                  <a:schemeClr val="tx1"/>
                </a:solidFill>
                <a:latin typeface="仿宋" panose="02010609060101010101" charset="-122"/>
                <a:ea typeface="仿宋" panose="02010609060101010101" charset="-122"/>
                <a:cs typeface="仿宋" panose="02010609060101010101" charset="-122"/>
              </a:rPr>
              <a:t>—— 单位变动储存成本。</a:t>
            </a:r>
            <a:r>
              <a:rPr lang="zh-CN" altLang="en-US">
                <a:solidFill>
                  <a:schemeClr val="tx1"/>
                </a:solidFill>
                <a:latin typeface="+mn-ea"/>
                <a:cs typeface="+mn-ea"/>
              </a:rPr>
              <a:t>　</a:t>
            </a:r>
            <a:r>
              <a:rPr lang="zh-CN" altLang="en-US">
                <a:latin typeface="+mn-ea"/>
                <a:cs typeface="+mn-ea"/>
              </a:rPr>
              <a:t>　</a:t>
            </a:r>
            <a:endParaRPr lang="zh-CN" altLang="en-US">
              <a:latin typeface="+mn-ea"/>
              <a:cs typeface="+mn-ea"/>
            </a:endParaRPr>
          </a:p>
        </p:txBody>
      </p:sp>
      <p:pic>
        <p:nvPicPr>
          <p:cNvPr id="5" name="图片 4"/>
          <p:cNvPicPr>
            <a:picLocks noChangeAspect="1"/>
          </p:cNvPicPr>
          <p:nvPr/>
        </p:nvPicPr>
        <p:blipFill>
          <a:blip r:embed="rId5"/>
          <a:stretch>
            <a:fillRect/>
          </a:stretch>
        </p:blipFill>
        <p:spPr>
          <a:xfrm>
            <a:off x="2987675" y="1117600"/>
            <a:ext cx="3219450" cy="466725"/>
          </a:xfrm>
          <a:prstGeom prst="rect">
            <a:avLst/>
          </a:prstGeom>
        </p:spPr>
      </p:pic>
      <p:pic>
        <p:nvPicPr>
          <p:cNvPr id="6" name="图片 5"/>
          <p:cNvPicPr>
            <a:picLocks noChangeAspect="1"/>
          </p:cNvPicPr>
          <p:nvPr/>
        </p:nvPicPr>
        <p:blipFill>
          <a:blip r:embed="rId6"/>
          <a:stretch>
            <a:fillRect/>
          </a:stretch>
        </p:blipFill>
        <p:spPr>
          <a:xfrm>
            <a:off x="3564255" y="2643505"/>
            <a:ext cx="1409700" cy="819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4.4 存货管理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738505" y="611505"/>
            <a:ext cx="7743190" cy="3080385"/>
          </a:xfrm>
          <a:prstGeom prst="rect">
            <a:avLst/>
          </a:prstGeom>
          <a:noFill/>
        </p:spPr>
        <p:txBody>
          <a:bodyPr wrap="square" rtlCol="0" anchor="t">
            <a:spAutoFit/>
          </a:bodyPr>
          <a:p>
            <a:pPr algn="just">
              <a:lnSpc>
                <a:spcPct val="120000"/>
              </a:lnSpc>
            </a:pPr>
            <a:r>
              <a:rPr lang="zh-CN" altLang="en-US">
                <a:latin typeface="+mn-ea"/>
                <a:cs typeface="+mn-ea"/>
              </a:rPr>
              <a:t>另外，还可以得出下列结论：</a:t>
            </a:r>
            <a:endParaRPr lang="zh-CN" altLang="en-US">
              <a:latin typeface="+mn-ea"/>
              <a:cs typeface="+mn-ea"/>
            </a:endParaRPr>
          </a:p>
          <a:p>
            <a:pPr algn="ctr">
              <a:lnSpc>
                <a:spcPct val="120000"/>
              </a:lnSpc>
            </a:pPr>
            <a:r>
              <a:rPr lang="zh-CN" altLang="en-US">
                <a:latin typeface="+mn-ea"/>
                <a:cs typeface="+mn-ea"/>
              </a:rPr>
              <a:t>每年最佳订货次数=存货年需求总量÷经济订货批量</a:t>
            </a:r>
            <a:endParaRPr lang="zh-CN" altLang="en-US">
              <a:latin typeface="+mn-ea"/>
              <a:cs typeface="+mn-ea"/>
            </a:endParaRPr>
          </a:p>
          <a:p>
            <a:pPr algn="ctr">
              <a:lnSpc>
                <a:spcPct val="120000"/>
              </a:lnSpc>
            </a:pPr>
            <a:r>
              <a:rPr lang="zh-CN" altLang="en-US">
                <a:latin typeface="+mn-ea"/>
                <a:cs typeface="+mn-ea"/>
              </a:rPr>
              <a:t>最佳订货周期（年）=360÷每年最佳订货次数</a:t>
            </a:r>
            <a:endParaRPr lang="zh-CN" altLang="en-US">
              <a:latin typeface="+mn-ea"/>
              <a:cs typeface="+mn-ea"/>
            </a:endParaRPr>
          </a:p>
          <a:p>
            <a:pPr algn="just">
              <a:lnSpc>
                <a:spcPct val="120000"/>
              </a:lnSpc>
            </a:pPr>
            <a:r>
              <a:rPr lang="zh-CN" altLang="en-US">
                <a:latin typeface="+mn-ea"/>
                <a:cs typeface="+mn-ea"/>
              </a:rPr>
              <a:t>由于存货是陆续耗用的，所以</a:t>
            </a:r>
            <a:endParaRPr lang="zh-CN" altLang="en-US">
              <a:latin typeface="+mn-ea"/>
              <a:cs typeface="+mn-ea"/>
            </a:endParaRPr>
          </a:p>
          <a:p>
            <a:pPr algn="ctr">
              <a:lnSpc>
                <a:spcPct val="120000"/>
              </a:lnSpc>
            </a:pPr>
            <a:r>
              <a:rPr lang="zh-CN" altLang="en-US">
                <a:latin typeface="+mn-ea"/>
                <a:cs typeface="+mn-ea"/>
              </a:rPr>
              <a:t>经济订货量平均占用资金=（经济订货量÷2）×存货单价</a:t>
            </a:r>
            <a:endParaRPr lang="zh-CN" altLang="en-US">
              <a:latin typeface="+mn-ea"/>
              <a:cs typeface="+mn-ea"/>
            </a:endParaRPr>
          </a:p>
          <a:p>
            <a:pPr algn="l">
              <a:lnSpc>
                <a:spcPct val="120000"/>
              </a:lnSpc>
            </a:pPr>
            <a:r>
              <a:rPr lang="zh-CN" altLang="en-US">
                <a:latin typeface="+mn-ea"/>
                <a:cs typeface="+mn-ea"/>
              </a:rPr>
              <a:t>当</a:t>
            </a:r>
            <a:r>
              <a:rPr lang="zh-CN" altLang="en-US" i="1">
                <a:latin typeface="+mn-ea"/>
                <a:cs typeface="+mn-ea"/>
              </a:rPr>
              <a:t>F</a:t>
            </a:r>
            <a:r>
              <a:rPr lang="zh-CN" altLang="en-US" baseline="-25000">
                <a:latin typeface="+mn-ea"/>
                <a:cs typeface="+mn-ea"/>
              </a:rPr>
              <a:t>1</a:t>
            </a:r>
            <a:r>
              <a:rPr lang="zh-CN" altLang="en-US">
                <a:latin typeface="+mn-ea"/>
                <a:cs typeface="+mn-ea"/>
              </a:rPr>
              <a:t>、</a:t>
            </a:r>
            <a:r>
              <a:rPr lang="zh-CN" altLang="en-US" i="1">
                <a:latin typeface="+mn-ea"/>
                <a:cs typeface="+mn-ea"/>
              </a:rPr>
              <a:t>K</a:t>
            </a:r>
            <a:r>
              <a:rPr lang="zh-CN" altLang="en-US">
                <a:latin typeface="+mn-ea"/>
                <a:cs typeface="+mn-ea"/>
              </a:rPr>
              <a:t>、</a:t>
            </a:r>
            <a:r>
              <a:rPr lang="zh-CN" altLang="en-US" i="1">
                <a:latin typeface="+mn-ea"/>
                <a:cs typeface="+mn-ea"/>
              </a:rPr>
              <a:t>D</a:t>
            </a:r>
            <a:r>
              <a:rPr lang="zh-CN" altLang="en-US">
                <a:latin typeface="+mn-ea"/>
                <a:cs typeface="+mn-ea"/>
              </a:rPr>
              <a:t>、</a:t>
            </a:r>
            <a:r>
              <a:rPr lang="zh-CN" altLang="en-US" i="1">
                <a:latin typeface="+mn-ea"/>
                <a:cs typeface="+mn-ea"/>
              </a:rPr>
              <a:t>U</a:t>
            </a:r>
            <a:r>
              <a:rPr lang="zh-CN" altLang="en-US">
                <a:latin typeface="+mn-ea"/>
                <a:cs typeface="+mn-ea"/>
              </a:rPr>
              <a:t>、</a:t>
            </a:r>
            <a:r>
              <a:rPr lang="zh-CN" altLang="en-US" i="1">
                <a:latin typeface="+mn-ea"/>
                <a:cs typeface="+mn-ea"/>
              </a:rPr>
              <a:t>F</a:t>
            </a:r>
            <a:r>
              <a:rPr lang="zh-CN" altLang="en-US" baseline="-25000">
                <a:latin typeface="+mn-ea"/>
                <a:cs typeface="+mn-ea"/>
              </a:rPr>
              <a:t>2</a:t>
            </a:r>
            <a:r>
              <a:rPr lang="zh-CN" altLang="en-US">
                <a:latin typeface="+mn-ea"/>
                <a:cs typeface="+mn-ea"/>
              </a:rPr>
              <a:t>、</a:t>
            </a:r>
            <a:r>
              <a:rPr lang="zh-CN" altLang="en-US" i="1">
                <a:latin typeface="+mn-ea"/>
                <a:cs typeface="+mn-ea"/>
              </a:rPr>
              <a:t>K</a:t>
            </a:r>
            <a:r>
              <a:rPr lang="zh-CN" altLang="en-US">
                <a:latin typeface="+mn-ea"/>
                <a:cs typeface="+mn-ea"/>
              </a:rPr>
              <a:t>c 为常数时，有</a:t>
            </a:r>
            <a:endParaRPr lang="zh-CN" altLang="en-US">
              <a:latin typeface="+mn-ea"/>
              <a:cs typeface="+mn-ea"/>
            </a:endParaRPr>
          </a:p>
          <a:p>
            <a:pPr algn="just">
              <a:lnSpc>
                <a:spcPct val="120000"/>
              </a:lnSpc>
            </a:pPr>
            <a:endParaRPr lang="zh-CN" altLang="en-US">
              <a:solidFill>
                <a:schemeClr val="tx1"/>
              </a:solidFill>
              <a:latin typeface="+mn-ea"/>
              <a:cs typeface="+mn-ea"/>
            </a:endParaRPr>
          </a:p>
          <a:p>
            <a:pPr algn="just">
              <a:lnSpc>
                <a:spcPct val="120000"/>
              </a:lnSpc>
            </a:pP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a:t>
            </a:r>
            <a:r>
              <a:rPr lang="zh-CN" altLang="en-US">
                <a:latin typeface="+mn-ea"/>
                <a:cs typeface="+mn-ea"/>
              </a:rPr>
              <a:t>　</a:t>
            </a:r>
            <a:endParaRPr lang="zh-CN" altLang="en-US">
              <a:latin typeface="+mn-ea"/>
              <a:cs typeface="+mn-ea"/>
            </a:endParaRPr>
          </a:p>
        </p:txBody>
      </p:sp>
      <p:pic>
        <p:nvPicPr>
          <p:cNvPr id="2" name="图片 1"/>
          <p:cNvPicPr>
            <a:picLocks noChangeAspect="1"/>
          </p:cNvPicPr>
          <p:nvPr/>
        </p:nvPicPr>
        <p:blipFill>
          <a:blip r:embed="rId5"/>
          <a:stretch>
            <a:fillRect/>
          </a:stretch>
        </p:blipFill>
        <p:spPr>
          <a:xfrm>
            <a:off x="1257300" y="2787650"/>
            <a:ext cx="6629400" cy="609600"/>
          </a:xfrm>
          <a:prstGeom prst="rect">
            <a:avLst/>
          </a:prstGeom>
        </p:spPr>
      </p:pic>
      <p:pic>
        <p:nvPicPr>
          <p:cNvPr id="3" name="图片 2"/>
          <p:cNvPicPr>
            <a:picLocks noChangeAspect="1"/>
          </p:cNvPicPr>
          <p:nvPr/>
        </p:nvPicPr>
        <p:blipFill>
          <a:blip r:embed="rId6"/>
          <a:stretch>
            <a:fillRect/>
          </a:stretch>
        </p:blipFill>
        <p:spPr>
          <a:xfrm>
            <a:off x="1259840" y="3435350"/>
            <a:ext cx="6400800" cy="1304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4.4 存货管理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7380"/>
            <a:ext cx="7628890" cy="1087755"/>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 4-11】</a:t>
            </a:r>
            <a:r>
              <a:rPr lang="zh-CN" altLang="en-US">
                <a:latin typeface="楷体" panose="02010609060101010101" charset="-122"/>
                <a:ea typeface="楷体" panose="02010609060101010101" charset="-122"/>
                <a:cs typeface="楷体" panose="02010609060101010101" charset="-122"/>
              </a:rPr>
              <a:t>某公司每年所需的原材料为60 000千克，单位成本为 15元每千克。每次订货的变动成本为20元，单位变动成本储存成本为0.6 元每千克。一年按 360天计算，则</a:t>
            </a:r>
            <a:endParaRPr lang="zh-CN" altLang="en-US">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4"/>
          <a:stretch>
            <a:fillRect/>
          </a:stretch>
        </p:blipFill>
        <p:spPr>
          <a:xfrm>
            <a:off x="633730" y="1995170"/>
            <a:ext cx="7877175" cy="2200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任务4.1 营运资金管理概述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46583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子任务4.1.2 营运资金策略</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custDataLst>
              <p:tags r:id="rId5"/>
            </p:custDataLst>
          </p:nvPr>
        </p:nvSpPr>
        <p:spPr>
          <a:xfrm>
            <a:off x="611505" y="1162050"/>
            <a:ext cx="60452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财务管理人员在营运资金管理方面必须作两项决策：</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611505" y="1489075"/>
            <a:ext cx="7839075" cy="75565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一是确定需要拥有多少流动资金；二是如何为所需要的流动资产融资。在实践中，这两项决策同时进行，相互影响。</a:t>
            </a:r>
            <a:endParaRPr lang="zh-CN" altLang="en-US">
              <a:latin typeface="+mn-ea"/>
              <a:cs typeface="+mn-ea"/>
            </a:endParaRPr>
          </a:p>
        </p:txBody>
      </p:sp>
      <p:sp>
        <p:nvSpPr>
          <p:cNvPr id="4" name="文本框 3"/>
          <p:cNvSpPr txBox="1"/>
          <p:nvPr>
            <p:custDataLst>
              <p:tags r:id="rId7"/>
            </p:custDataLst>
          </p:nvPr>
        </p:nvSpPr>
        <p:spPr>
          <a:xfrm>
            <a:off x="611505" y="228663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流动资产投资策略</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custDataLst>
              <p:tags r:id="rId8"/>
            </p:custDataLst>
          </p:nvPr>
        </p:nvSpPr>
        <p:spPr>
          <a:xfrm>
            <a:off x="611505" y="2685415"/>
            <a:ext cx="7839075" cy="1751965"/>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流动资产的投资策略有以下两种基本类型：</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（1）紧缩的流动资产投资策略。</a:t>
            </a:r>
            <a:r>
              <a:rPr lang="zh-CN" altLang="en-US">
                <a:solidFill>
                  <a:schemeClr val="tx1"/>
                </a:solidFill>
                <a:latin typeface="+mn-ea"/>
                <a:cs typeface="+mn-ea"/>
              </a:rPr>
              <a:t>在紧缩的流动资产投资策略下，企业维持低水平的流动资产与销售收入比率。这里的流动资产只包括生产经营过程中产生的存货、应收款项和现金等生产性流动资产，不包括股票、债券等金融性流动资产。</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4.4 存货管理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83260" y="6597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再订货点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683260" y="1042035"/>
            <a:ext cx="7743190" cy="1751965"/>
          </a:xfrm>
          <a:prstGeom prst="rect">
            <a:avLst/>
          </a:prstGeom>
          <a:noFill/>
        </p:spPr>
        <p:txBody>
          <a:bodyPr wrap="square" rtlCol="0" anchor="t">
            <a:spAutoFit/>
          </a:bodyPr>
          <a:p>
            <a:pPr algn="just">
              <a:lnSpc>
                <a:spcPct val="120000"/>
              </a:lnSpc>
            </a:pPr>
            <a:r>
              <a:rPr lang="zh-CN" altLang="en-US">
                <a:latin typeface="+mn-ea"/>
                <a:cs typeface="+mn-ea"/>
              </a:rPr>
              <a:t>　　一般情况下，企业的存货不能做到随用随补充，因此需要在没有用完时提前订货。再订货点就是在提前订货的情况下，为确保存货用完时订货刚好到达，企业再次发出订货单时应保持的存货库存量，它的数量等于平均交货时间和每日平均需用量的乘积，即R=L×</a:t>
            </a:r>
            <a:r>
              <a:rPr lang="zh-CN" altLang="en-US" i="1">
                <a:latin typeface="+mn-ea"/>
                <a:cs typeface="+mn-ea"/>
              </a:rPr>
              <a:t>d</a:t>
            </a:r>
            <a:r>
              <a:rPr lang="zh-CN" altLang="en-US" sz="1600" b="1">
                <a:solidFill>
                  <a:srgbClr val="00B050"/>
                </a:solidFill>
                <a:latin typeface="+mn-ea"/>
                <a:cs typeface="+mn-ea"/>
              </a:rPr>
              <a:t>　</a:t>
            </a:r>
            <a:endParaRPr lang="zh-CN" altLang="en-US" sz="1600" b="1">
              <a:solidFill>
                <a:srgbClr val="00B050"/>
              </a:solidFill>
              <a:latin typeface="+mn-ea"/>
              <a:cs typeface="+mn-ea"/>
            </a:endParaRPr>
          </a:p>
          <a:p>
            <a:pPr algn="just">
              <a:lnSpc>
                <a:spcPct val="120000"/>
              </a:lnSpc>
            </a:pPr>
            <a:r>
              <a:rPr lang="zh-CN" altLang="en-US">
                <a:latin typeface="+mn-ea"/>
                <a:cs typeface="+mn-ea"/>
              </a:rPr>
              <a:t>　</a:t>
            </a:r>
            <a:r>
              <a:rPr lang="zh-CN" altLang="en-US">
                <a:latin typeface="仿宋" panose="02010609060101010101" charset="-122"/>
                <a:ea typeface="仿宋" panose="02010609060101010101" charset="-122"/>
                <a:cs typeface="仿宋" panose="02010609060101010101" charset="-122"/>
              </a:rPr>
              <a:t>式中：</a:t>
            </a:r>
            <a:r>
              <a:rPr lang="zh-CN" altLang="en-US" i="1">
                <a:latin typeface="仿宋" panose="02010609060101010101" charset="-122"/>
                <a:ea typeface="仿宋" panose="02010609060101010101" charset="-122"/>
                <a:cs typeface="仿宋" panose="02010609060101010101" charset="-122"/>
              </a:rPr>
              <a:t>R</a:t>
            </a:r>
            <a:r>
              <a:rPr lang="zh-CN" altLang="en-US">
                <a:latin typeface="仿宋" panose="02010609060101010101" charset="-122"/>
                <a:ea typeface="仿宋" panose="02010609060101010101" charset="-122"/>
                <a:cs typeface="仿宋" panose="02010609060101010101" charset="-122"/>
              </a:rPr>
              <a:t>——再订货点；</a:t>
            </a:r>
            <a:r>
              <a:rPr lang="zh-CN" altLang="en-US" i="1">
                <a:latin typeface="仿宋" panose="02010609060101010101" charset="-122"/>
                <a:ea typeface="仿宋" panose="02010609060101010101" charset="-122"/>
                <a:cs typeface="仿宋" panose="02010609060101010101" charset="-122"/>
              </a:rPr>
              <a:t>L</a:t>
            </a:r>
            <a:r>
              <a:rPr lang="zh-CN" altLang="en-US">
                <a:latin typeface="仿宋" panose="02010609060101010101" charset="-122"/>
                <a:ea typeface="仿宋" panose="02010609060101010101" charset="-122"/>
                <a:cs typeface="仿宋" panose="02010609060101010101" charset="-122"/>
              </a:rPr>
              <a:t>——平均交货时间；</a:t>
            </a:r>
            <a:r>
              <a:rPr lang="zh-CN" altLang="en-US" i="1">
                <a:latin typeface="仿宋" panose="02010609060101010101" charset="-122"/>
                <a:ea typeface="仿宋" panose="02010609060101010101" charset="-122"/>
                <a:cs typeface="仿宋" panose="02010609060101010101" charset="-122"/>
              </a:rPr>
              <a:t>d</a:t>
            </a:r>
            <a:r>
              <a:rPr lang="en-US" altLang="zh-CN" i="1">
                <a:latin typeface="仿宋" panose="02010609060101010101" charset="-122"/>
                <a:ea typeface="仿宋" panose="02010609060101010101" charset="-122"/>
                <a:cs typeface="仿宋" panose="02010609060101010101" charset="-122"/>
              </a:rPr>
              <a:t> </a:t>
            </a:r>
            <a:r>
              <a:rPr lang="zh-CN" altLang="en-US">
                <a:latin typeface="仿宋" panose="02010609060101010101" charset="-122"/>
                <a:ea typeface="仿宋" panose="02010609060101010101" charset="-122"/>
                <a:cs typeface="仿宋" panose="02010609060101010101" charset="-122"/>
              </a:rPr>
              <a:t>——平日平均需要量。</a:t>
            </a:r>
            <a:endParaRPr lang="zh-CN" altLang="en-US">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4.4 存货管理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7380"/>
            <a:ext cx="7628890" cy="1087755"/>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 4-12】</a:t>
            </a:r>
            <a:r>
              <a:rPr lang="zh-CN" altLang="en-US">
                <a:latin typeface="楷体" panose="02010609060101010101" charset="-122"/>
                <a:ea typeface="楷体" panose="02010609060101010101" charset="-122"/>
                <a:cs typeface="楷体" panose="02010609060101010101" charset="-122"/>
              </a:rPr>
              <a:t>某公司植物油的日均正常用量为300千克，订货提前为15天，则再订货点为多少？</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再订货点=300×15=4 500（千克）</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4.4 存货管理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83260" y="6597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缺货状态下最佳订货批量</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683260" y="1042035"/>
            <a:ext cx="7743190" cy="2416175"/>
          </a:xfrm>
          <a:prstGeom prst="rect">
            <a:avLst/>
          </a:prstGeom>
          <a:noFill/>
        </p:spPr>
        <p:txBody>
          <a:bodyPr wrap="square" rtlCol="0" anchor="t">
            <a:spAutoFit/>
          </a:bodyPr>
          <a:p>
            <a:pPr algn="just">
              <a:lnSpc>
                <a:spcPct val="120000"/>
              </a:lnSpc>
            </a:pPr>
            <a:r>
              <a:rPr lang="zh-CN" altLang="en-US">
                <a:latin typeface="+mn-ea"/>
                <a:cs typeface="+mn-ea"/>
              </a:rPr>
              <a:t>　　基本模型中有“不允许缺货”的假设条件，实际上因供货方或运输部门的问题导致材料不能及时运到，造成缺货损失的现象是不可避免的，这时应将缺货成本作为决策的相关成本来考虑。因此，企业在确定经济批量的相关总成本时，不仅要考虑进货费用和储存成本，而且要考虑缺货成本，缺货成本按经验加以估算，即</a:t>
            </a:r>
            <a:endParaRPr lang="zh-CN" altLang="en-US">
              <a:latin typeface="+mn-ea"/>
              <a:cs typeface="+mn-ea"/>
            </a:endParaRPr>
          </a:p>
          <a:p>
            <a:pPr algn="ctr">
              <a:lnSpc>
                <a:spcPct val="120000"/>
              </a:lnSpc>
            </a:pPr>
            <a:r>
              <a:rPr lang="zh-CN" altLang="en-US">
                <a:latin typeface="+mn-ea"/>
                <a:cs typeface="+mn-ea"/>
              </a:rPr>
              <a:t>存货总成本=订货成本＋储存成本＋缺货成本</a:t>
            </a:r>
            <a:endParaRPr lang="zh-CN" altLang="en-US">
              <a:latin typeface="+mn-ea"/>
              <a:cs typeface="+mn-ea"/>
            </a:endParaRPr>
          </a:p>
          <a:p>
            <a:pPr algn="just">
              <a:lnSpc>
                <a:spcPct val="120000"/>
              </a:lnSpc>
            </a:pPr>
            <a:r>
              <a:rPr lang="zh-CN" altLang="en-US">
                <a:latin typeface="+mn-ea"/>
                <a:cs typeface="+mn-ea"/>
              </a:rPr>
              <a:t>设</a:t>
            </a:r>
            <a:r>
              <a:rPr lang="zh-CN" altLang="en-US" i="1">
                <a:latin typeface="+mn-ea"/>
                <a:cs typeface="+mn-ea"/>
              </a:rPr>
              <a:t>Q</a:t>
            </a:r>
            <a:r>
              <a:rPr lang="zh-CN" altLang="en-US" baseline="-25000">
                <a:latin typeface="+mn-ea"/>
                <a:cs typeface="+mn-ea"/>
              </a:rPr>
              <a:t>1</a:t>
            </a:r>
            <a:r>
              <a:rPr lang="zh-CN" altLang="en-US">
                <a:latin typeface="+mn-ea"/>
                <a:cs typeface="+mn-ea"/>
              </a:rPr>
              <a:t>为缺货量，S为单位缺货成本，则有</a:t>
            </a:r>
            <a:endParaRPr lang="zh-CN" altLang="en-US">
              <a:latin typeface="+mn-ea"/>
              <a:cs typeface="+mn-ea"/>
            </a:endParaRPr>
          </a:p>
        </p:txBody>
      </p:sp>
      <p:pic>
        <p:nvPicPr>
          <p:cNvPr id="3" name="图片 2"/>
          <p:cNvPicPr>
            <a:picLocks noChangeAspect="1"/>
          </p:cNvPicPr>
          <p:nvPr/>
        </p:nvPicPr>
        <p:blipFill>
          <a:blip r:embed="rId6"/>
          <a:stretch>
            <a:fillRect/>
          </a:stretch>
        </p:blipFill>
        <p:spPr>
          <a:xfrm>
            <a:off x="3281680" y="3579495"/>
            <a:ext cx="2581275" cy="619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4.4 存货管理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1695450" y="771525"/>
            <a:ext cx="5753100" cy="3495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4.4 存货管理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7380"/>
            <a:ext cx="7628890" cy="1087755"/>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 4-13】</a:t>
            </a:r>
            <a:r>
              <a:rPr lang="zh-CN" altLang="en-US">
                <a:latin typeface="楷体" panose="02010609060101010101" charset="-122"/>
                <a:ea typeface="楷体" panose="02010609060101010101" charset="-122"/>
                <a:cs typeface="楷体" panose="02010609060101010101" charset="-122"/>
              </a:rPr>
              <a:t>某公司鸡蛋全年需求量为 7 000千克，一次进货费用为 500元，单位储存成本为200元，单位缺货成本为150元，求该企业允许缺货条件下的经济批量及最低相关存货总成本。</a:t>
            </a:r>
            <a:endParaRPr lang="zh-CN" altLang="en-US">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4"/>
          <a:stretch>
            <a:fillRect/>
          </a:stretch>
        </p:blipFill>
        <p:spPr>
          <a:xfrm>
            <a:off x="1005205" y="2067560"/>
            <a:ext cx="7134225" cy="1457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4.4 存货管理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83260" y="6597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存货陆续供应和使用模型</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683260" y="1042035"/>
            <a:ext cx="7743190" cy="3789680"/>
          </a:xfrm>
          <a:prstGeom prst="rect">
            <a:avLst/>
          </a:prstGeom>
          <a:noFill/>
        </p:spPr>
        <p:txBody>
          <a:bodyPr wrap="square" rtlCol="0" anchor="t">
            <a:noAutofit/>
          </a:bodyPr>
          <a:p>
            <a:pPr algn="just">
              <a:lnSpc>
                <a:spcPct val="120000"/>
              </a:lnSpc>
            </a:pPr>
            <a:r>
              <a:rPr lang="zh-CN" altLang="en-US">
                <a:latin typeface="+mn-ea"/>
                <a:cs typeface="+mn-ea"/>
              </a:rPr>
              <a:t>　　经济订货基本模型是建立在存货一次全部入库的假设之上的。事实上，各批存货一般是陆续入库的，库存量陆续增加。特别是产成品入库和在产品转移，几乎总是陆续供应和陆续耗用的。在这种情况下，需要对经济订货基本模型做一些修正。假设每批订货数为</a:t>
            </a:r>
            <a:r>
              <a:rPr lang="zh-CN" altLang="en-US" i="1">
                <a:latin typeface="+mn-ea"/>
                <a:cs typeface="+mn-ea"/>
              </a:rPr>
              <a:t>Q</a:t>
            </a:r>
            <a:r>
              <a:rPr lang="zh-CN" altLang="en-US">
                <a:latin typeface="+mn-ea"/>
                <a:cs typeface="+mn-ea"/>
              </a:rPr>
              <a:t>，每日送货量为</a:t>
            </a:r>
            <a:r>
              <a:rPr lang="zh-CN" altLang="en-US" i="1">
                <a:latin typeface="+mn-ea"/>
                <a:cs typeface="+mn-ea"/>
              </a:rPr>
              <a:t>P</a:t>
            </a:r>
            <a:r>
              <a:rPr lang="zh-CN" altLang="en-US">
                <a:latin typeface="+mn-ea"/>
                <a:cs typeface="+mn-ea"/>
              </a:rPr>
              <a:t>，每日未用量为</a:t>
            </a:r>
            <a:r>
              <a:rPr lang="zh-CN" altLang="en-US" i="1">
                <a:latin typeface="+mn-ea"/>
                <a:cs typeface="+mn-ea"/>
              </a:rPr>
              <a:t>d</a:t>
            </a:r>
            <a:r>
              <a:rPr lang="zh-CN" altLang="en-US">
                <a:latin typeface="+mn-ea"/>
                <a:cs typeface="+mn-ea"/>
              </a:rPr>
              <a:t>，存货陆续供应和使用的经济订货量公式为</a:t>
            </a: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r>
              <a:rPr lang="zh-CN" altLang="en-US">
                <a:latin typeface="+mn-ea"/>
                <a:cs typeface="+mn-ea"/>
              </a:rPr>
              <a:t>　　将这一公式代入上述 TC（Q）公式，可得出存货陆续供应和使用的经济订货量相关总成本公式为</a:t>
            </a:r>
            <a:endParaRPr lang="zh-CN" altLang="en-US">
              <a:latin typeface="+mn-ea"/>
              <a:cs typeface="+mn-ea"/>
            </a:endParaRPr>
          </a:p>
        </p:txBody>
      </p:sp>
      <p:pic>
        <p:nvPicPr>
          <p:cNvPr id="5" name="图片 4"/>
          <p:cNvPicPr>
            <a:picLocks noChangeAspect="1"/>
          </p:cNvPicPr>
          <p:nvPr/>
        </p:nvPicPr>
        <p:blipFill>
          <a:blip r:embed="rId6"/>
          <a:stretch>
            <a:fillRect/>
          </a:stretch>
        </p:blipFill>
        <p:spPr>
          <a:xfrm>
            <a:off x="3347720" y="2787650"/>
            <a:ext cx="2609850" cy="628650"/>
          </a:xfrm>
          <a:prstGeom prst="rect">
            <a:avLst/>
          </a:prstGeom>
        </p:spPr>
      </p:pic>
      <p:pic>
        <p:nvPicPr>
          <p:cNvPr id="6" name="图片 5"/>
          <p:cNvPicPr>
            <a:picLocks noChangeAspect="1"/>
          </p:cNvPicPr>
          <p:nvPr/>
        </p:nvPicPr>
        <p:blipFill>
          <a:blip r:embed="rId7"/>
          <a:stretch>
            <a:fillRect/>
          </a:stretch>
        </p:blipFill>
        <p:spPr>
          <a:xfrm>
            <a:off x="2915920" y="4122420"/>
            <a:ext cx="3419475" cy="495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4.4 存货管理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7380"/>
            <a:ext cx="7628890" cy="1751965"/>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 4-14】</a:t>
            </a:r>
            <a:r>
              <a:rPr lang="zh-CN" altLang="en-US">
                <a:latin typeface="楷体" panose="02010609060101010101" charset="-122"/>
                <a:ea typeface="楷体" panose="02010609060101010101" charset="-122"/>
                <a:cs typeface="楷体" panose="02010609060101010101" charset="-122"/>
              </a:rPr>
              <a:t>某公司植物油年需用量（</a:t>
            </a:r>
            <a:r>
              <a:rPr lang="zh-CN" altLang="en-US" i="1">
                <a:latin typeface="楷体" panose="02010609060101010101" charset="-122"/>
                <a:ea typeface="楷体" panose="02010609060101010101" charset="-122"/>
                <a:cs typeface="楷体" panose="02010609060101010101" charset="-122"/>
              </a:rPr>
              <a:t>D</a:t>
            </a:r>
            <a:r>
              <a:rPr lang="zh-CN" altLang="en-US">
                <a:latin typeface="楷体" panose="02010609060101010101" charset="-122"/>
                <a:ea typeface="楷体" panose="02010609060101010101" charset="-122"/>
                <a:cs typeface="楷体" panose="02010609060101010101" charset="-122"/>
              </a:rPr>
              <a:t>）为9 000千克，每日送货量（</a:t>
            </a:r>
            <a:r>
              <a:rPr lang="zh-CN" altLang="en-US" i="1">
                <a:latin typeface="楷体" panose="02010609060101010101" charset="-122"/>
                <a:ea typeface="楷体" panose="02010609060101010101" charset="-122"/>
                <a:cs typeface="楷体" panose="02010609060101010101" charset="-122"/>
              </a:rPr>
              <a:t>P</a:t>
            </a:r>
            <a:r>
              <a:rPr lang="zh-CN" altLang="en-US">
                <a:latin typeface="楷体" panose="02010609060101010101" charset="-122"/>
                <a:ea typeface="楷体" panose="02010609060101010101" charset="-122"/>
                <a:cs typeface="楷体" panose="02010609060101010101" charset="-122"/>
              </a:rPr>
              <a:t>）为500千克，每日耗用量（</a:t>
            </a:r>
            <a:r>
              <a:rPr lang="zh-CN" altLang="en-US" i="1">
                <a:latin typeface="楷体" panose="02010609060101010101" charset="-122"/>
                <a:ea typeface="楷体" panose="02010609060101010101" charset="-122"/>
                <a:cs typeface="楷体" panose="02010609060101010101" charset="-122"/>
              </a:rPr>
              <a:t>d</a:t>
            </a:r>
            <a:r>
              <a:rPr lang="zh-CN" altLang="en-US">
                <a:latin typeface="楷体" panose="02010609060101010101" charset="-122"/>
                <a:ea typeface="楷体" panose="02010609060101010101" charset="-122"/>
                <a:cs typeface="楷体" panose="02010609060101010101" charset="-122"/>
              </a:rPr>
              <a:t>）为90千克，单价（</a:t>
            </a:r>
            <a:r>
              <a:rPr lang="zh-CN" altLang="en-US" i="1">
                <a:latin typeface="楷体" panose="02010609060101010101" charset="-122"/>
                <a:ea typeface="楷体" panose="02010609060101010101" charset="-122"/>
                <a:cs typeface="楷体" panose="02010609060101010101" charset="-122"/>
              </a:rPr>
              <a:t>U</a:t>
            </a:r>
            <a:r>
              <a:rPr lang="zh-CN" altLang="en-US">
                <a:latin typeface="楷体" panose="02010609060101010101" charset="-122"/>
                <a:ea typeface="楷体" panose="02010609060101010101" charset="-122"/>
                <a:cs typeface="楷体" panose="02010609060101010101" charset="-122"/>
              </a:rPr>
              <a:t>）为20元，一次订货成本（生产准备成本</a:t>
            </a:r>
            <a:r>
              <a:rPr lang="zh-CN" altLang="en-US" i="1">
                <a:latin typeface="楷体" panose="02010609060101010101" charset="-122"/>
                <a:ea typeface="楷体" panose="02010609060101010101" charset="-122"/>
                <a:cs typeface="楷体" panose="02010609060101010101" charset="-122"/>
              </a:rPr>
              <a:t>K</a:t>
            </a:r>
            <a:r>
              <a:rPr lang="zh-CN" altLang="en-US">
                <a:latin typeface="楷体" panose="02010609060101010101" charset="-122"/>
                <a:ea typeface="楷体" panose="02010609060101010101" charset="-122"/>
                <a:cs typeface="楷体" panose="02010609060101010101" charset="-122"/>
              </a:rPr>
              <a:t>）为4 000元，单位储存变动成本（</a:t>
            </a:r>
            <a:r>
              <a:rPr lang="zh-CN" altLang="en-US" i="1">
                <a:latin typeface="楷体" panose="02010609060101010101" charset="-122"/>
                <a:ea typeface="楷体" panose="02010609060101010101" charset="-122"/>
                <a:cs typeface="楷体" panose="02010609060101010101" charset="-122"/>
              </a:rPr>
              <a:t>K</a:t>
            </a:r>
            <a:r>
              <a:rPr lang="zh-CN" altLang="en-US" baseline="-25000">
                <a:latin typeface="楷体" panose="02010609060101010101" charset="-122"/>
                <a:ea typeface="楷体" panose="02010609060101010101" charset="-122"/>
                <a:cs typeface="楷体" panose="02010609060101010101" charset="-122"/>
              </a:rPr>
              <a:t>c</a:t>
            </a:r>
            <a:r>
              <a:rPr lang="zh-CN" altLang="en-US">
                <a:latin typeface="楷体" panose="02010609060101010101" charset="-122"/>
                <a:ea typeface="楷体" panose="02010609060101010101" charset="-122"/>
                <a:cs typeface="楷体" panose="02010609060101010101" charset="-122"/>
              </a:rPr>
              <a:t>）为1 000元。计算该零件的经济订货量和相关总成本。</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mn-ea"/>
                <a:cs typeface="楷体" panose="02010609060101010101" charset="-122"/>
              </a:rPr>
              <a:t>将本例中的数据代入相关公式，则</a:t>
            </a:r>
            <a:endParaRPr lang="zh-CN" altLang="en-US">
              <a:latin typeface="+mn-ea"/>
              <a:cs typeface="楷体" panose="02010609060101010101" charset="-122"/>
            </a:endParaRPr>
          </a:p>
        </p:txBody>
      </p:sp>
      <p:pic>
        <p:nvPicPr>
          <p:cNvPr id="4" name="图片 3"/>
          <p:cNvPicPr>
            <a:picLocks noChangeAspect="1"/>
          </p:cNvPicPr>
          <p:nvPr/>
        </p:nvPicPr>
        <p:blipFill>
          <a:blip r:embed="rId4"/>
          <a:stretch>
            <a:fillRect/>
          </a:stretch>
        </p:blipFill>
        <p:spPr>
          <a:xfrm>
            <a:off x="899795" y="2499360"/>
            <a:ext cx="7334250" cy="1647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4.4 存货管理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83260" y="6597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5. 保险储备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683260" y="1042035"/>
            <a:ext cx="7743190" cy="3789680"/>
          </a:xfrm>
          <a:prstGeom prst="rect">
            <a:avLst/>
          </a:prstGeom>
          <a:noFill/>
        </p:spPr>
        <p:txBody>
          <a:bodyPr wrap="square" rtlCol="0" anchor="t">
            <a:noAutofit/>
          </a:bodyPr>
          <a:p>
            <a:pPr algn="just">
              <a:lnSpc>
                <a:spcPct val="120000"/>
              </a:lnSpc>
            </a:pPr>
            <a:r>
              <a:rPr lang="zh-CN" altLang="en-US">
                <a:latin typeface="+mn-ea"/>
                <a:cs typeface="+mn-ea"/>
              </a:rPr>
              <a:t>　　为防止由此造成的损失，企业应有一定的保险储备。图4-6显示了在不确定需求和保险储备大的存货水平。图4-6中，在再订货点，企业按EOQ订货。在交货期内，如果对存货的需求量很大，或交货时间由于某种原因被延误，企业可能发生缺货。为防止存货中断，再订货点应等于交货期内的预计需求与保险储备之和，即</a:t>
            </a:r>
            <a:endParaRPr lang="zh-CN" altLang="en-US">
              <a:latin typeface="+mn-ea"/>
              <a:cs typeface="+mn-ea"/>
            </a:endParaRPr>
          </a:p>
          <a:p>
            <a:pPr algn="ctr">
              <a:lnSpc>
                <a:spcPct val="120000"/>
              </a:lnSpc>
            </a:pPr>
            <a:r>
              <a:rPr lang="zh-CN" altLang="en-US">
                <a:latin typeface="+mn-ea"/>
                <a:cs typeface="+mn-ea"/>
              </a:rPr>
              <a:t>再订货点 = 预计交货期内的需求＋保险储备</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331595" y="885825"/>
            <a:ext cx="6498590" cy="3539490"/>
          </a:xfrm>
          <a:prstGeom prst="rect">
            <a:avLst/>
          </a:prstGeom>
        </p:spPr>
      </p:pic>
      <p:grpSp>
        <p:nvGrpSpPr>
          <p:cNvPr id="26" name="组合 25"/>
          <p:cNvGrpSpPr/>
          <p:nvPr/>
        </p:nvGrpSpPr>
        <p:grpSpPr>
          <a:xfrm>
            <a:off x="227330" y="68580"/>
            <a:ext cx="4502150" cy="460375"/>
            <a:chOff x="358" y="108"/>
            <a:chExt cx="7090" cy="725"/>
          </a:xfrm>
        </p:grpSpPr>
        <p:sp>
          <p:nvSpPr>
            <p:cNvPr id="27" name="TextBox 1"/>
            <p:cNvSpPr txBox="1"/>
            <p:nvPr>
              <p:custDataLst>
                <p:tags r:id="rId2"/>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4.4 存货管理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3"/>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4"/>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4.4 存货管理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83260" y="611505"/>
            <a:ext cx="7743190" cy="1111250"/>
          </a:xfrm>
          <a:prstGeom prst="rect">
            <a:avLst/>
          </a:prstGeom>
          <a:noFill/>
        </p:spPr>
        <p:txBody>
          <a:bodyPr wrap="square" rtlCol="0" anchor="t">
            <a:noAutofit/>
          </a:bodyPr>
          <a:p>
            <a:pPr algn="just">
              <a:lnSpc>
                <a:spcPct val="120000"/>
              </a:lnSpc>
            </a:pPr>
            <a:r>
              <a:rPr lang="zh-CN" altLang="en-US">
                <a:latin typeface="+mn-ea"/>
                <a:cs typeface="+mn-ea"/>
              </a:rPr>
              <a:t>　　企业应保持多少保险储备才合适，这取决于存货中断的概率和存货中断的损失。较高的保险储备可降低缺货损失，但也增加了存货的储存成本。因此，最佳的保险储备应该是使缺货损失和保险储备的储存成本之和达到最低。</a:t>
            </a:r>
            <a:endParaRPr lang="zh-CN" altLang="en-US">
              <a:latin typeface="+mn-ea"/>
              <a:cs typeface="+mn-ea"/>
            </a:endParaRPr>
          </a:p>
        </p:txBody>
      </p:sp>
      <p:sp>
        <p:nvSpPr>
          <p:cNvPr id="2" name="文本框 1"/>
          <p:cNvSpPr txBox="1"/>
          <p:nvPr/>
        </p:nvSpPr>
        <p:spPr>
          <a:xfrm>
            <a:off x="683895" y="1707515"/>
            <a:ext cx="7628890" cy="1419860"/>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 4-15】</a:t>
            </a:r>
            <a:r>
              <a:rPr lang="zh-CN" altLang="en-US">
                <a:latin typeface="楷体" panose="02010609060101010101" charset="-122"/>
                <a:ea typeface="楷体" panose="02010609060101010101" charset="-122"/>
                <a:cs typeface="楷体" panose="02010609060101010101" charset="-122"/>
              </a:rPr>
              <a:t>某公司计划年度耗用门把锁1 000 000个，材料单价为50元，经济订货量为250 000个，全年订货4次（1 000 000÷250 000），再订货点为1 200个。单位材料年储存成本为材料单价的 25%，单位材料缺货损失为25元。在交货期内，生产需要量及其概率如表4-9所示。</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任务4.1 营运资金管理概述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custDataLst>
              <p:tags r:id="rId4"/>
            </p:custDataLst>
          </p:nvPr>
        </p:nvSpPr>
        <p:spPr>
          <a:xfrm>
            <a:off x="611505" y="604520"/>
            <a:ext cx="7839075" cy="308038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（2）宽松的流动资产投资策略。</a:t>
            </a:r>
            <a:r>
              <a:rPr lang="zh-CN" altLang="en-US">
                <a:solidFill>
                  <a:schemeClr val="tx1"/>
                </a:solidFill>
                <a:latin typeface="+mn-ea"/>
                <a:cs typeface="+mn-ea"/>
              </a:rPr>
              <a:t>在宽松的流动资产投资策略下，企业会维持高水平的流动资产与销售收入比率。</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制定流动资金需要考虑的因素：</a:t>
            </a:r>
            <a:endParaRPr lang="zh-CN" altLang="en-US" b="1">
              <a:solidFill>
                <a:srgbClr val="7030A0"/>
              </a:solidFill>
              <a:latin typeface="+mn-ea"/>
              <a:cs typeface="+mn-ea"/>
            </a:endParaRPr>
          </a:p>
          <a:p>
            <a:pPr algn="just">
              <a:lnSpc>
                <a:spcPct val="120000"/>
              </a:lnSpc>
            </a:pPr>
            <a:r>
              <a:rPr lang="zh-CN" altLang="en-US" b="1">
                <a:solidFill>
                  <a:srgbClr val="7030A0"/>
                </a:solidFill>
                <a:latin typeface="+mn-ea"/>
                <a:cs typeface="+mn-ea"/>
              </a:rPr>
              <a:t>　　</a:t>
            </a:r>
            <a:r>
              <a:rPr lang="zh-CN" altLang="en-US">
                <a:solidFill>
                  <a:schemeClr val="tx1"/>
                </a:solidFill>
                <a:latin typeface="+mn-ea"/>
                <a:cs typeface="+mn-ea"/>
              </a:rPr>
              <a:t>首先，制定流动资产投资策略时，需要权衡资产的收益性与风险性。</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其次，制定流动资产投资策略时，还应充分考虑企业经营的内外部环境。</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此外，一个企业的流动资产投资策略可能还受产业因素的影响。</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影响投资策略的因素还有那些影响企业政策的决策者。保守的决策者更倾向于宽松的流动资产投资策略，而风险承受能力较强的决策者则倾向于紧缩的流动资产投资策略。</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4.4 存货管理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566420" y="1323975"/>
            <a:ext cx="8010525" cy="2495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4.4 存货管理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4" name="图片 3"/>
          <p:cNvPicPr>
            <a:picLocks noChangeAspect="1"/>
          </p:cNvPicPr>
          <p:nvPr/>
        </p:nvPicPr>
        <p:blipFill>
          <a:blip r:embed="rId4"/>
          <a:stretch>
            <a:fillRect/>
          </a:stretch>
        </p:blipFill>
        <p:spPr>
          <a:xfrm>
            <a:off x="3635375" y="627380"/>
            <a:ext cx="4835525" cy="4337685"/>
          </a:xfrm>
          <a:prstGeom prst="rect">
            <a:avLst/>
          </a:prstGeom>
        </p:spPr>
      </p:pic>
      <p:sp>
        <p:nvSpPr>
          <p:cNvPr id="5" name="文本框 4"/>
          <p:cNvSpPr txBox="1"/>
          <p:nvPr/>
        </p:nvSpPr>
        <p:spPr>
          <a:xfrm>
            <a:off x="464185" y="629920"/>
            <a:ext cx="2748280" cy="645160"/>
          </a:xfrm>
          <a:prstGeom prst="rect">
            <a:avLst/>
          </a:prstGeom>
          <a:noFill/>
        </p:spPr>
        <p:txBody>
          <a:bodyPr wrap="square" rtlCol="0">
            <a:spAutoFit/>
          </a:bodyPr>
          <a:p>
            <a:r>
              <a:rPr lang="zh-CN" altLang="en-US">
                <a:latin typeface="兰米粗楷简体" panose="02000503000000000000" charset="-122"/>
                <a:ea typeface="兰米粗楷简体" panose="02000503000000000000" charset="-122"/>
                <a:cs typeface="兰米粗楷简体" panose="02000503000000000000" charset="-122"/>
                <a:sym typeface="兰米粗楷简体" panose="02000503000000000000" charset="-122"/>
              </a:rPr>
              <a:t>该企业最佳保险储备分析如表 4-10 所示。</a:t>
            </a:r>
            <a:endParaRPr lang="zh-CN" altLang="en-US">
              <a:latin typeface="兰米粗楷简体" panose="02000503000000000000" charset="-122"/>
              <a:ea typeface="兰米粗楷简体" panose="02000503000000000000" charset="-122"/>
              <a:cs typeface="兰米粗楷简体" panose="02000503000000000000" charset="-122"/>
              <a:sym typeface="兰米粗楷简体" panose="02000503000000000000" charset="-122"/>
            </a:endParaRPr>
          </a:p>
        </p:txBody>
      </p:sp>
      <p:sp>
        <p:nvSpPr>
          <p:cNvPr id="6" name="文本框 5"/>
          <p:cNvSpPr txBox="1"/>
          <p:nvPr/>
        </p:nvSpPr>
        <p:spPr>
          <a:xfrm>
            <a:off x="464185" y="2067560"/>
            <a:ext cx="2964180" cy="1751965"/>
          </a:xfrm>
          <a:prstGeom prst="rect">
            <a:avLst/>
          </a:prstGeom>
          <a:noFill/>
        </p:spPr>
        <p:txBody>
          <a:bodyPr wrap="square" rtlCol="0">
            <a:spAutoFit/>
          </a:bodyPr>
          <a:p>
            <a:pPr algn="just">
              <a:lnSpc>
                <a:spcPct val="120000"/>
              </a:lnSpc>
            </a:pPr>
            <a:r>
              <a:rPr lang="zh-CN" altLang="en-US"/>
              <a:t>　　从表 4-10 中可以看出，当保险储备为 100 个时，缺货损失与储存成本之和最低。因此，该企业保险储备量为 100 个比较合适。</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4.4 存货管理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438975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 4.4.3 存货的控制系统</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custDataLst>
              <p:tags r:id="rId5"/>
            </p:custDataLst>
          </p:nvPr>
        </p:nvSpPr>
        <p:spPr>
          <a:xfrm>
            <a:off x="683260" y="123380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1.ABC 控制系统</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6"/>
            </p:custDataLst>
          </p:nvPr>
        </p:nvSpPr>
        <p:spPr>
          <a:xfrm>
            <a:off x="683260" y="1616075"/>
            <a:ext cx="7743190" cy="2748280"/>
          </a:xfrm>
          <a:prstGeom prst="rect">
            <a:avLst/>
          </a:prstGeom>
          <a:noFill/>
        </p:spPr>
        <p:txBody>
          <a:bodyPr wrap="square" rtlCol="0" anchor="t">
            <a:spAutoFit/>
          </a:bodyPr>
          <a:p>
            <a:pPr algn="just">
              <a:lnSpc>
                <a:spcPct val="120000"/>
              </a:lnSpc>
            </a:pPr>
            <a:r>
              <a:rPr lang="zh-CN" altLang="en-US">
                <a:latin typeface="+mn-ea"/>
                <a:cs typeface="+mn-ea"/>
              </a:rPr>
              <a:t>　　ABC 控制系统就是把企业种类繁多的存货依据其重要程度、价值大小或者资金占用等标准分为三大类：A类高价值存货，品种数量占整个存货的10%～ 15%，但价值占全部存货的50%～70% ；B类中等价值存货，品种数量占全部存货的20%～25%，价值占全部存货的15%～20% ；C类低价值存货，品种数量多，占整个存货的60%～70%，价值占全部存货的10%～35%。针对不同类别的存货分别采用不同的管理方法，A类存货应作为管理的重点，实行重点控制、严格管理；而对B类和C类存货的重视程度则可依次降低，采取一般管理。</a:t>
            </a:r>
            <a:r>
              <a:rPr lang="zh-CN" altLang="en-US" sz="1600" b="1">
                <a:solidFill>
                  <a:srgbClr val="00B050"/>
                </a:solidFill>
                <a:latin typeface="+mn-ea"/>
                <a:cs typeface="+mn-ea"/>
              </a:rPr>
              <a:t>　</a:t>
            </a:r>
            <a:r>
              <a:rPr lang="zh-CN" altLang="en-US">
                <a:latin typeface="+mn-ea"/>
                <a:cs typeface="+mn-ea"/>
              </a:rPr>
              <a:t>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4.4 存货管理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83260" y="5880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适时制库存控制系统</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683260" y="970280"/>
            <a:ext cx="7743190" cy="2267585"/>
          </a:xfrm>
          <a:prstGeom prst="rect">
            <a:avLst/>
          </a:prstGeom>
          <a:noFill/>
        </p:spPr>
        <p:txBody>
          <a:bodyPr wrap="square" rtlCol="0" anchor="t">
            <a:spAutoFit/>
          </a:bodyPr>
          <a:p>
            <a:pPr algn="just">
              <a:lnSpc>
                <a:spcPct val="120000"/>
              </a:lnSpc>
            </a:pPr>
            <a:r>
              <a:rPr lang="zh-CN" altLang="en-US">
                <a:latin typeface="+mn-ea"/>
                <a:cs typeface="+mn-ea"/>
              </a:rPr>
              <a:t>适时制库存控制系统又称为零库存管理系统、看板管理系统。它最早由丰田公司提</a:t>
            </a:r>
            <a:r>
              <a:rPr lang="zh-CN" altLang="en-US" sz="1600">
                <a:solidFill>
                  <a:schemeClr val="tx1"/>
                </a:solidFill>
                <a:latin typeface="+mn-ea"/>
                <a:cs typeface="+mn-ea"/>
              </a:rPr>
              <a:t>出并将其应用于实践，是指制造企业事先和供应商和客户协调好：只有当制造企业在生产过程中需要原料或零件时，供应商才会将原料或零件送来；每当产品生产出来就被客户拉走。这样，制造企业的存货持有水平就可以大大下降，企业的物资供应、生产和销售就能形成连续的同步运动过程。适时制库存控制系统进一步的发展被应用于企业整个生产管理的过程中——集开发、生产、库存和分销于一体，大大提高了企业运营管理效率。</a:t>
            </a:r>
            <a:r>
              <a:rPr lang="zh-CN" altLang="en-US" sz="1600" b="1">
                <a:solidFill>
                  <a:srgbClr val="00B050"/>
                </a:solidFill>
                <a:latin typeface="+mn-ea"/>
                <a:cs typeface="+mn-ea"/>
              </a:rPr>
              <a:t>　</a:t>
            </a:r>
            <a:r>
              <a:rPr lang="zh-CN" altLang="en-US">
                <a:latin typeface="+mn-ea"/>
                <a:cs typeface="+mn-ea"/>
              </a:rPr>
              <a:t>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4.5 流动负债管理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25882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 4.5.1 短期借款</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文本框 1"/>
          <p:cNvSpPr txBox="1"/>
          <p:nvPr>
            <p:custDataLst>
              <p:tags r:id="rId5"/>
            </p:custDataLst>
          </p:nvPr>
        </p:nvSpPr>
        <p:spPr>
          <a:xfrm>
            <a:off x="683260" y="123380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短期借款的信用条件</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6"/>
            </p:custDataLst>
          </p:nvPr>
        </p:nvSpPr>
        <p:spPr>
          <a:xfrm>
            <a:off x="683260" y="1616075"/>
            <a:ext cx="7743190" cy="2711450"/>
          </a:xfrm>
          <a:prstGeom prst="rect">
            <a:avLst/>
          </a:prstGeom>
          <a:noFill/>
        </p:spPr>
        <p:txBody>
          <a:bodyPr wrap="square" rtlCol="0" anchor="t">
            <a:spAutoFit/>
          </a:bodyPr>
          <a:p>
            <a:pPr algn="just">
              <a:lnSpc>
                <a:spcPct val="120000"/>
              </a:lnSpc>
            </a:pPr>
            <a:r>
              <a:rPr lang="zh-CN" altLang="en-US">
                <a:latin typeface="+mn-ea"/>
                <a:cs typeface="+mn-ea"/>
              </a:rPr>
              <a:t>银行等金融机构对企业贷款时，通常会附带一定的信用条件。短期借款所附带的一些信用条件主要有以下几个。</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（1）信贷额度。</a:t>
            </a:r>
            <a:r>
              <a:rPr lang="zh-CN" altLang="en-US">
                <a:latin typeface="+mn-ea"/>
                <a:cs typeface="+mn-ea"/>
              </a:rPr>
              <a:t>信贷额度即贷款限额，是借款企业与银行在协议中规定的借款最高限额，信贷额度的有限期限通常为1年。</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（2）周转信贷协定。</a:t>
            </a:r>
            <a:r>
              <a:rPr lang="zh-CN" altLang="en-US">
                <a:latin typeface="+mn-ea"/>
                <a:cs typeface="+mn-ea"/>
              </a:rPr>
              <a:t>周转信贷协定是银行具有法律义务的、承诺提供不超过某一最高</a:t>
            </a:r>
            <a:r>
              <a:rPr lang="zh-CN" altLang="en-US" sz="1600">
                <a:solidFill>
                  <a:schemeClr val="tx1"/>
                </a:solidFill>
                <a:latin typeface="+mn-ea"/>
                <a:cs typeface="+mn-ea"/>
              </a:rPr>
              <a:t>限额的贷款协定。</a:t>
            </a:r>
            <a:endParaRPr lang="zh-CN" altLang="en-US" sz="1600">
              <a:solidFill>
                <a:schemeClr val="tx1"/>
              </a:solidFill>
              <a:latin typeface="+mn-ea"/>
              <a:cs typeface="+mn-ea"/>
            </a:endParaRPr>
          </a:p>
          <a:p>
            <a:pPr algn="just">
              <a:lnSpc>
                <a:spcPct val="120000"/>
              </a:lnSpc>
            </a:pPr>
            <a:r>
              <a:rPr lang="zh-CN" altLang="en-US" sz="1600">
                <a:solidFill>
                  <a:schemeClr val="tx1"/>
                </a:solidFill>
                <a:latin typeface="+mn-ea"/>
                <a:cs typeface="+mn-ea"/>
              </a:rPr>
              <a:t>　　周转信贷协定的有效期通常超过 1 年，但实际上贷款每几个月发放一次，所以这种信贷具有短期借款和长期借款的</a:t>
            </a:r>
            <a:r>
              <a:rPr lang="zh-CN" altLang="en-US" sz="1600" b="1">
                <a:solidFill>
                  <a:srgbClr val="7030A0"/>
                </a:solidFill>
                <a:latin typeface="+mn-ea"/>
                <a:cs typeface="+mn-ea"/>
              </a:rPr>
              <a:t>双重特点</a:t>
            </a:r>
            <a:r>
              <a:rPr lang="zh-CN" altLang="en-US" sz="1600">
                <a:solidFill>
                  <a:schemeClr val="tx1"/>
                </a:solidFill>
                <a:latin typeface="+mn-ea"/>
                <a:cs typeface="+mn-ea"/>
              </a:rPr>
              <a:t>。</a:t>
            </a:r>
            <a:r>
              <a:rPr lang="zh-CN" altLang="en-US" sz="1600" b="1">
                <a:solidFill>
                  <a:srgbClr val="00B050"/>
                </a:solidFill>
                <a:latin typeface="+mn-ea"/>
                <a:cs typeface="+mn-ea"/>
              </a:rPr>
              <a:t>　</a:t>
            </a:r>
            <a:r>
              <a:rPr lang="zh-CN" altLang="en-US">
                <a:latin typeface="+mn-ea"/>
                <a:cs typeface="+mn-ea"/>
              </a:rPr>
              <a:t>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4.5 流动负债管理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683895" y="631190"/>
            <a:ext cx="7628890" cy="1419860"/>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 4-16】</a:t>
            </a:r>
            <a:r>
              <a:rPr lang="zh-CN" altLang="en-US">
                <a:latin typeface="楷体" panose="02010609060101010101" charset="-122"/>
                <a:ea typeface="楷体" panose="02010609060101010101" charset="-122"/>
                <a:cs typeface="楷体" panose="02010609060101010101" charset="-122"/>
              </a:rPr>
              <a:t>某公司与银行商定的周转信贷额度为50 000 000元，年度内实际使用了40 000 000元，承诺率为 0.50%，企业向银行支付的信贷承诺费为多少？</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信贷承诺费=（50 000 000－40 000 000）×0.50%=50 000（元）</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4.5 流动负债管理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83260" y="611505"/>
            <a:ext cx="7743190" cy="208407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（3）补偿性余额。</a:t>
            </a:r>
            <a:r>
              <a:rPr lang="zh-CN" altLang="en-US">
                <a:latin typeface="+mn-ea"/>
                <a:cs typeface="+mn-ea"/>
              </a:rPr>
              <a:t>补偿性余额是银行要求借款企业在银行中保持按贷款限额或实际借用额一定比例（通常为10%～20%）计算的最低存款余额。对于银行来说，补偿性余额有助于降低贷款风险，补偿其可能遭受的风险；对借款企业来说，补偿性余额则提高了借款的实际利率，加重了企业负担。</a:t>
            </a:r>
            <a:endParaRPr lang="zh-CN" altLang="en-US">
              <a:latin typeface="+mn-ea"/>
              <a:cs typeface="+mn-ea"/>
            </a:endParaRPr>
          </a:p>
          <a:p>
            <a:pPr algn="ctr">
              <a:lnSpc>
                <a:spcPct val="120000"/>
              </a:lnSpc>
            </a:pPr>
            <a:r>
              <a:rPr lang="zh-CN" altLang="en-US" b="1">
                <a:solidFill>
                  <a:srgbClr val="7030A0"/>
                </a:solidFill>
                <a:latin typeface="+mn-ea"/>
                <a:cs typeface="+mn-ea"/>
              </a:rPr>
              <a:t>补偿性余额贷款实际利率=名义利率÷（1－补偿性余额比率）</a:t>
            </a:r>
            <a:endParaRPr lang="zh-CN" altLang="en-US" b="1">
              <a:solidFill>
                <a:srgbClr val="7030A0"/>
              </a:solidFill>
              <a:latin typeface="+mn-ea"/>
              <a:cs typeface="+mn-ea"/>
            </a:endParaRPr>
          </a:p>
          <a:p>
            <a:pPr algn="l">
              <a:lnSpc>
                <a:spcPct val="120000"/>
              </a:lnSpc>
            </a:pPr>
            <a:r>
              <a:rPr lang="zh-CN" altLang="en-US" sz="1600" b="1">
                <a:solidFill>
                  <a:srgbClr val="7030A0"/>
                </a:solidFill>
                <a:latin typeface="+mn-ea"/>
                <a:cs typeface="+mn-ea"/>
              </a:rPr>
              <a:t>　</a:t>
            </a:r>
            <a:r>
              <a:rPr lang="zh-CN" altLang="en-US">
                <a:latin typeface="+mn-ea"/>
                <a:cs typeface="+mn-ea"/>
              </a:rPr>
              <a:t>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4.5 流动负债管理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683895" y="631190"/>
            <a:ext cx="7628890" cy="1087755"/>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 4-17】</a:t>
            </a:r>
            <a:r>
              <a:rPr lang="zh-CN" altLang="en-US">
                <a:latin typeface="楷体" panose="02010609060101010101" charset="-122"/>
                <a:ea typeface="楷体" panose="02010609060101010101" charset="-122"/>
                <a:cs typeface="楷体" panose="02010609060101010101" charset="-122"/>
              </a:rPr>
              <a:t>某公司按年利率 4.5% 向银行借款 2 000 000 元，银行要求保留 10% 的补偿性余额，则该项贷款的实际利率为多少？</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实际利率=4.5%÷（1－10%）=5%</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4.5 流动负债管理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83260" y="611505"/>
            <a:ext cx="7743190" cy="374459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（4）借款抵押。</a:t>
            </a:r>
            <a:r>
              <a:rPr lang="zh-CN" altLang="en-US">
                <a:latin typeface="+mn-ea"/>
                <a:cs typeface="+mn-ea"/>
              </a:rPr>
              <a:t>为了降低风险，银行发放贷款时往往需要有抵押品担保。短期借款的抵押品主要有应收账款、存货、应收票据和债券等。银行将根据抵押品面值的30%～90%发放贷款，具体比例取决于抵押品的变现能力和银行对风险的态度。</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（5）偿还条件。</a:t>
            </a:r>
            <a:r>
              <a:rPr lang="zh-CN" altLang="en-US">
                <a:latin typeface="+mn-ea"/>
                <a:cs typeface="+mn-ea"/>
              </a:rPr>
              <a:t>贷款的偿还有到期一次偿还和在贷款期内定期（每月、季）等额偿还两种方式。一般来讲，企业不希望采用后一种偿还方式，因为这会提高借款的实际年利率；而银行不希望采用前一种偿还方式，因为这会加重企业的财务负担，增加企业的拒付风险，同时会降低实际贷款利率。</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（6）其他承诺。</a:t>
            </a:r>
            <a:r>
              <a:rPr lang="zh-CN" altLang="en-US">
                <a:latin typeface="+mn-ea"/>
                <a:cs typeface="+mn-ea"/>
              </a:rPr>
              <a:t>银行有时还会要求企业为取得货款而作出其他承诺，如及时提供财务报表、保持适当的财务水平（如特定的流动比率）等。如企业违背其所作出的承诺，银行可要求企业立即偿还全部贷款。</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4.5 流动负债管理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83260" y="5880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短期借款的成本</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683260" y="970280"/>
            <a:ext cx="7743190" cy="3412490"/>
          </a:xfrm>
          <a:prstGeom prst="rect">
            <a:avLst/>
          </a:prstGeom>
          <a:noFill/>
        </p:spPr>
        <p:txBody>
          <a:bodyPr wrap="square" rtlCol="0" anchor="t">
            <a:spAutoFit/>
          </a:bodyPr>
          <a:p>
            <a:pPr algn="just">
              <a:lnSpc>
                <a:spcPct val="120000"/>
              </a:lnSpc>
            </a:pPr>
            <a:r>
              <a:rPr lang="zh-CN" altLang="en-US">
                <a:latin typeface="+mn-ea"/>
                <a:cs typeface="+mn-ea"/>
              </a:rPr>
              <a:t>短期借款的成本主要包括利息和手续费等。短期借款成本的高低主要取决于贷款利率的高低和利息的支付方式。短期贷款利息的支付方式有收款法、贴现法和加息法3种，付息方式不同，短期借款成本计算也有所不同。</a:t>
            </a:r>
            <a:endParaRPr lang="zh-CN" altLang="en-US">
              <a:latin typeface="+mn-ea"/>
              <a:cs typeface="+mn-ea"/>
            </a:endParaRPr>
          </a:p>
          <a:p>
            <a:pPr algn="just">
              <a:lnSpc>
                <a:spcPct val="120000"/>
              </a:lnSpc>
            </a:pPr>
            <a:r>
              <a:rPr lang="en-US" altLang="zh-CN" b="1">
                <a:solidFill>
                  <a:srgbClr val="00B050"/>
                </a:solidFill>
                <a:latin typeface="+mn-ea"/>
                <a:cs typeface="+mn-ea"/>
              </a:rPr>
              <a:t>  </a:t>
            </a:r>
            <a:r>
              <a:rPr lang="zh-CN" altLang="en-US" b="1">
                <a:solidFill>
                  <a:srgbClr val="00B050"/>
                </a:solidFill>
                <a:latin typeface="+mn-ea"/>
                <a:cs typeface="+mn-ea"/>
              </a:rPr>
              <a:t>（1）收款法。</a:t>
            </a:r>
            <a:r>
              <a:rPr lang="zh-CN" altLang="en-US">
                <a:latin typeface="+mn-ea"/>
                <a:cs typeface="+mn-ea"/>
              </a:rPr>
              <a:t>收款法是指在借款到期时向银行支付利息的方法。银行向企业贷款一般采用这种方法收收利息。采用收款法时，短期贷款的实际利率就是名义利率。</a:t>
            </a:r>
            <a:endParaRPr lang="zh-CN" altLang="en-US">
              <a:latin typeface="+mn-ea"/>
              <a:cs typeface="+mn-ea"/>
            </a:endParaRPr>
          </a:p>
          <a:p>
            <a:pPr algn="just">
              <a:lnSpc>
                <a:spcPct val="120000"/>
              </a:lnSpc>
            </a:pPr>
            <a:r>
              <a:rPr lang="en-US" altLang="zh-CN" b="1">
                <a:solidFill>
                  <a:srgbClr val="00B050"/>
                </a:solidFill>
                <a:latin typeface="+mn-ea"/>
                <a:cs typeface="+mn-ea"/>
              </a:rPr>
              <a:t>  </a:t>
            </a:r>
            <a:r>
              <a:rPr lang="zh-CN" altLang="en-US" b="1">
                <a:solidFill>
                  <a:srgbClr val="00B050"/>
                </a:solidFill>
                <a:latin typeface="+mn-ea"/>
                <a:cs typeface="+mn-ea"/>
              </a:rPr>
              <a:t>（2）贴现法。</a:t>
            </a:r>
            <a:r>
              <a:rPr lang="zh-CN" altLang="en-US">
                <a:latin typeface="+mn-ea"/>
                <a:cs typeface="+mn-ea"/>
              </a:rPr>
              <a:t>贴现法又称折价法，是指银行向企业发放贷款时，先从本金中扣除利息部分，到期时借款企业偿还全部贷款本金的一种利息支付方法。在这种利息支付方式下，企业可以利用的贷款只是本金减去利息部分后的差额。因此，贷款的实际利本要高于名义利率。</a:t>
            </a:r>
            <a:r>
              <a:rPr lang="zh-CN" altLang="en-US" sz="1600" b="1">
                <a:solidFill>
                  <a:srgbClr val="00B050"/>
                </a:solidFill>
                <a:latin typeface="+mn-ea"/>
                <a:cs typeface="+mn-ea"/>
              </a:rPr>
              <a:t>　</a:t>
            </a:r>
            <a:r>
              <a:rPr lang="zh-CN" altLang="en-US">
                <a:latin typeface="+mn-ea"/>
                <a:cs typeface="+mn-ea"/>
              </a:rPr>
              <a:t>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任务4.1 营运资金管理概述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3627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流动资产融资策略</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custDataLst>
              <p:tags r:id="rId5"/>
            </p:custDataLst>
          </p:nvPr>
        </p:nvSpPr>
        <p:spPr>
          <a:xfrm>
            <a:off x="611505" y="1035050"/>
            <a:ext cx="7839075" cy="341249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mn-ea"/>
                <a:cs typeface="+mn-ea"/>
              </a:rPr>
              <a:t>流动资产可以被分解为两部分：永久性部分和波动性部分。</a:t>
            </a:r>
            <a:endParaRPr lang="zh-CN" altLang="en-US">
              <a:latin typeface="+mn-ea"/>
              <a:cs typeface="+mn-ea"/>
            </a:endParaRPr>
          </a:p>
          <a:p>
            <a:pPr algn="just">
              <a:lnSpc>
                <a:spcPct val="120000"/>
              </a:lnSpc>
            </a:pPr>
            <a:r>
              <a:rPr lang="zh-CN" altLang="en-US">
                <a:latin typeface="+mn-ea"/>
                <a:cs typeface="+mn-ea"/>
              </a:rPr>
              <a:t>　　</a:t>
            </a:r>
            <a:r>
              <a:rPr lang="zh-CN" altLang="en-US">
                <a:solidFill>
                  <a:srgbClr val="FF0000"/>
                </a:solidFill>
                <a:latin typeface="+mn-ea"/>
                <a:cs typeface="+mn-ea"/>
              </a:rPr>
              <a:t>永久性流动资产</a:t>
            </a:r>
            <a:r>
              <a:rPr lang="zh-CN" altLang="en-US">
                <a:latin typeface="+mn-ea"/>
                <a:cs typeface="+mn-ea"/>
              </a:rPr>
              <a:t>是指满足企业长期发展最低需求的流动资产，其占有量通常相对稳定；</a:t>
            </a:r>
            <a:r>
              <a:rPr lang="zh-CN" altLang="en-US">
                <a:solidFill>
                  <a:srgbClr val="FF0000"/>
                </a:solidFill>
                <a:latin typeface="+mn-ea"/>
                <a:cs typeface="+mn-ea"/>
              </a:rPr>
              <a:t>波动性流动资产</a:t>
            </a:r>
            <a:r>
              <a:rPr lang="zh-CN" altLang="en-US">
                <a:latin typeface="+mn-ea"/>
                <a:cs typeface="+mn-ea"/>
              </a:rPr>
              <a:t>也称为临时性流动资产，是指那些由于季节性或临时性的原因而形成的流动资产，其占用量随当时的需求而波动。</a:t>
            </a:r>
            <a:endParaRPr lang="zh-CN" altLang="en-US">
              <a:latin typeface="+mn-ea"/>
              <a:cs typeface="+mn-ea"/>
            </a:endParaRPr>
          </a:p>
          <a:p>
            <a:pPr algn="just">
              <a:lnSpc>
                <a:spcPct val="120000"/>
              </a:lnSpc>
            </a:pPr>
            <a:r>
              <a:rPr lang="zh-CN" altLang="en-US">
                <a:latin typeface="+mn-ea"/>
                <a:cs typeface="+mn-ea"/>
              </a:rPr>
              <a:t>　　流动负债也可以分为临时性负债和自发性负债。临时性负债又称为筹资性流动负债，是指为了满足临时性流动资金需要所发生的负债；自发性负债又称为经营性流动负债，是指直接产生于企业持续经营中的负债。</a:t>
            </a:r>
            <a:endParaRPr lang="zh-CN" altLang="en-US">
              <a:latin typeface="+mn-ea"/>
              <a:cs typeface="+mn-ea"/>
            </a:endParaRPr>
          </a:p>
          <a:p>
            <a:pPr algn="just">
              <a:lnSpc>
                <a:spcPct val="120000"/>
              </a:lnSpc>
            </a:pPr>
            <a:r>
              <a:rPr lang="zh-CN" altLang="en-US">
                <a:latin typeface="+mn-ea"/>
                <a:cs typeface="+mn-ea"/>
              </a:rPr>
              <a:t>　　永久性流动资产的水平具有相对稳定性，需要通过长期来源解决；而波动性部分的融资则相对灵活，最经济的办法是通过低成本的短期融资解决，如采用一年期以内的短期借款或发行短期融资券等融资方式。</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4.5 流动负债管理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683895" y="631190"/>
            <a:ext cx="7628890" cy="1751965"/>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 4-18】</a:t>
            </a:r>
            <a:r>
              <a:rPr lang="zh-CN" altLang="en-US">
                <a:latin typeface="楷体" panose="02010609060101010101" charset="-122"/>
                <a:ea typeface="楷体" panose="02010609060101010101" charset="-122"/>
                <a:cs typeface="楷体" panose="02010609060101010101" charset="-122"/>
              </a:rPr>
              <a:t>某公司从银行取得借款10 000元，期限为一年，年利率（名义利率）为8%，利息额为800元（10 000×8%）；按贴现法付息，企业实际可利用的贷款为 9200元（10 000－800）。该项贷款的实际利率为多少？</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该项贷款的实际利率=800÷（10 000－800）×100%≈8.7%</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4.5 流动负债管理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83260" y="683260"/>
            <a:ext cx="7743190" cy="2084070"/>
          </a:xfrm>
          <a:prstGeom prst="rect">
            <a:avLst/>
          </a:prstGeom>
          <a:noFill/>
        </p:spPr>
        <p:txBody>
          <a:bodyPr wrap="square" rtlCol="0" anchor="t">
            <a:spAutoFit/>
          </a:bodyPr>
          <a:p>
            <a:pPr algn="just">
              <a:lnSpc>
                <a:spcPct val="120000"/>
              </a:lnSpc>
            </a:pPr>
            <a:r>
              <a:rPr lang="en-US" altLang="zh-CN">
                <a:latin typeface="+mn-ea"/>
                <a:cs typeface="+mn-ea"/>
              </a:rPr>
              <a:t>  </a:t>
            </a:r>
            <a:r>
              <a:rPr lang="zh-CN" altLang="en-US" b="1">
                <a:solidFill>
                  <a:srgbClr val="00B050"/>
                </a:solidFill>
                <a:latin typeface="+mn-ea"/>
                <a:cs typeface="+mn-ea"/>
              </a:rPr>
              <a:t>（3）加息法。</a:t>
            </a:r>
            <a:r>
              <a:rPr lang="zh-CN" altLang="en-US">
                <a:latin typeface="+mn-ea"/>
                <a:cs typeface="+mn-ea"/>
              </a:rPr>
              <a:t>加息法是指银行发放分期等额偿还贷款时采用的利息收取方法。在分期等额偿还贷款情况下，银行将根据名义利率计算的利息加到贷款本金上，计算出贷款的本息和，要求企业在贷款期内分期偿还本息和。由于贷款本金分期均衡偿还，借款企业实际上只平均使用了贷款本金的一半，却支付了全额利息。这样，企业所负担的实际利率便要</a:t>
            </a:r>
            <a:r>
              <a:rPr lang="zh-CN" altLang="en-US">
                <a:solidFill>
                  <a:schemeClr val="tx1"/>
                </a:solidFill>
                <a:latin typeface="+mn-ea"/>
                <a:cs typeface="+mn-ea"/>
              </a:rPr>
              <a:t>高于名义利率大约1倍。</a:t>
            </a:r>
            <a:r>
              <a:rPr lang="zh-CN" altLang="en-US" sz="1600" b="1">
                <a:solidFill>
                  <a:srgbClr val="00B050"/>
                </a:solidFill>
                <a:latin typeface="+mn-ea"/>
                <a:cs typeface="+mn-ea"/>
              </a:rPr>
              <a:t>　</a:t>
            </a:r>
            <a:r>
              <a:rPr lang="zh-CN" altLang="en-US">
                <a:latin typeface="+mn-ea"/>
                <a:cs typeface="+mn-ea"/>
              </a:rPr>
              <a:t>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4.5 流动负债管理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683895" y="631190"/>
            <a:ext cx="7628890" cy="1087755"/>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 4-19】</a:t>
            </a:r>
            <a:r>
              <a:rPr lang="zh-CN" altLang="en-US">
                <a:latin typeface="楷体" panose="02010609060101010101" charset="-122"/>
                <a:ea typeface="楷体" panose="02010609060101010101" charset="-122"/>
                <a:cs typeface="楷体" panose="02010609060101010101" charset="-122"/>
              </a:rPr>
              <a:t>某公司借入（名义）年利率为15%的贷款30 000元，分12个月等额偿还本息。该项借款的实际年利率为多少？</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实际年利率 =30 000×15% ÷（30 000÷2）=30%</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4.5 流动负债管理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83260" y="130556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发行短期融资券的相关规定</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683260" y="1687830"/>
            <a:ext cx="7743190" cy="324548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sz="1700" b="1">
                <a:solidFill>
                  <a:srgbClr val="00B050"/>
                </a:solidFill>
                <a:latin typeface="+mn-ea"/>
                <a:cs typeface="+mn-ea"/>
              </a:rPr>
              <a:t>（1）</a:t>
            </a:r>
            <a:r>
              <a:rPr lang="zh-CN" altLang="en-US" sz="1700">
                <a:latin typeface="+mn-ea"/>
                <a:cs typeface="+mn-ea"/>
              </a:rPr>
              <a:t>发行人为非金融企业，发行企业均应经过在中国境内工商注册且具备债券评级能力的评级机构的信用评级，并将评级结果向银行间债券市场公示。</a:t>
            </a:r>
            <a:endParaRPr lang="zh-CN" altLang="en-US" sz="1700">
              <a:latin typeface="+mn-ea"/>
              <a:cs typeface="+mn-ea"/>
            </a:endParaRPr>
          </a:p>
          <a:p>
            <a:pPr algn="just">
              <a:lnSpc>
                <a:spcPct val="120000"/>
              </a:lnSpc>
            </a:pPr>
            <a:r>
              <a:rPr lang="zh-CN" altLang="en-US" sz="1700">
                <a:latin typeface="+mn-ea"/>
                <a:cs typeface="+mn-ea"/>
              </a:rPr>
              <a:t>　　</a:t>
            </a:r>
            <a:r>
              <a:rPr lang="zh-CN" altLang="en-US" sz="1700" b="1">
                <a:solidFill>
                  <a:srgbClr val="00B050"/>
                </a:solidFill>
                <a:latin typeface="+mn-ea"/>
                <a:cs typeface="+mn-ea"/>
              </a:rPr>
              <a:t>（2）</a:t>
            </a:r>
            <a:r>
              <a:rPr lang="zh-CN" altLang="en-US" sz="1700">
                <a:latin typeface="+mn-ea"/>
                <a:cs typeface="+mn-ea"/>
              </a:rPr>
              <a:t>发行和交易的对象是银行间债券市场的机构投资者，不向社会公众发行和交易。</a:t>
            </a:r>
            <a:endParaRPr lang="zh-CN" altLang="en-US" sz="1700">
              <a:latin typeface="+mn-ea"/>
              <a:cs typeface="+mn-ea"/>
            </a:endParaRPr>
          </a:p>
          <a:p>
            <a:pPr algn="just">
              <a:lnSpc>
                <a:spcPct val="120000"/>
              </a:lnSpc>
            </a:pPr>
            <a:r>
              <a:rPr lang="zh-CN" altLang="en-US" sz="1700">
                <a:latin typeface="+mn-ea"/>
                <a:cs typeface="+mn-ea"/>
              </a:rPr>
              <a:t>　　</a:t>
            </a:r>
            <a:r>
              <a:rPr lang="zh-CN" altLang="en-US" sz="1700" b="1">
                <a:solidFill>
                  <a:srgbClr val="00B050"/>
                </a:solidFill>
                <a:latin typeface="+mn-ea"/>
                <a:cs typeface="+mn-ea"/>
              </a:rPr>
              <a:t>（3）</a:t>
            </a:r>
            <a:r>
              <a:rPr lang="zh-CN" altLang="en-US" sz="1700">
                <a:latin typeface="+mn-ea"/>
                <a:cs typeface="+mn-ea"/>
              </a:rPr>
              <a:t>融资券的发行由符合条件的金融机构承销，企业不得自行销售融资券，发行融资券募集的资金用于本企业的生产经营。</a:t>
            </a:r>
            <a:endParaRPr lang="zh-CN" altLang="en-US" sz="1700">
              <a:latin typeface="+mn-ea"/>
              <a:cs typeface="+mn-ea"/>
            </a:endParaRPr>
          </a:p>
          <a:p>
            <a:pPr algn="just">
              <a:lnSpc>
                <a:spcPct val="120000"/>
              </a:lnSpc>
            </a:pPr>
            <a:r>
              <a:rPr lang="zh-CN" altLang="en-US" sz="1700">
                <a:latin typeface="+mn-ea"/>
                <a:cs typeface="+mn-ea"/>
              </a:rPr>
              <a:t>　　</a:t>
            </a:r>
            <a:r>
              <a:rPr lang="zh-CN" altLang="en-US" sz="1700" b="1">
                <a:solidFill>
                  <a:srgbClr val="00B050"/>
                </a:solidFill>
                <a:latin typeface="+mn-ea"/>
                <a:cs typeface="+mn-ea"/>
              </a:rPr>
              <a:t>（4）</a:t>
            </a:r>
            <a:r>
              <a:rPr lang="zh-CN" altLang="en-US" sz="1700">
                <a:latin typeface="+mn-ea"/>
                <a:cs typeface="+mn-ea"/>
              </a:rPr>
              <a:t>融资券采用实名记账方式在中央国债登记结算有限责任公司（简称中央结算公司）登记托管，中央结算公司负责提供有关服务。</a:t>
            </a:r>
            <a:endParaRPr lang="zh-CN" altLang="en-US" sz="1700">
              <a:latin typeface="+mn-ea"/>
              <a:cs typeface="+mn-ea"/>
            </a:endParaRPr>
          </a:p>
          <a:p>
            <a:pPr algn="just">
              <a:lnSpc>
                <a:spcPct val="120000"/>
              </a:lnSpc>
            </a:pPr>
            <a:r>
              <a:rPr lang="zh-CN" altLang="en-US" sz="1700">
                <a:latin typeface="+mn-ea"/>
                <a:cs typeface="+mn-ea"/>
              </a:rPr>
              <a:t>　　</a:t>
            </a:r>
            <a:r>
              <a:rPr lang="zh-CN" altLang="en-US" sz="1700" b="1">
                <a:solidFill>
                  <a:srgbClr val="00B050"/>
                </a:solidFill>
                <a:latin typeface="+mn-ea"/>
                <a:cs typeface="+mn-ea"/>
              </a:rPr>
              <a:t>（5）</a:t>
            </a:r>
            <a:r>
              <a:rPr lang="zh-CN" altLang="en-US" sz="1700">
                <a:latin typeface="+mn-ea"/>
                <a:cs typeface="+mn-ea"/>
              </a:rPr>
              <a:t>债务融资工具发行利率、发行价格和所涉费率以市场化方式确定，任何商业机构不得以欺诈、操纵市场等行为获取不正当利益。　</a:t>
            </a:r>
            <a:endParaRPr lang="zh-CN" altLang="en-US" sz="1700">
              <a:latin typeface="+mn-ea"/>
              <a:cs typeface="+mn-ea"/>
            </a:endParaRPr>
          </a:p>
        </p:txBody>
      </p:sp>
      <p:sp>
        <p:nvSpPr>
          <p:cNvPr id="31" name="圆角矩形 30"/>
          <p:cNvSpPr/>
          <p:nvPr>
            <p:custDataLst>
              <p:tags r:id="rId6"/>
            </p:custDataLst>
          </p:nvPr>
        </p:nvSpPr>
        <p:spPr bwMode="auto">
          <a:xfrm>
            <a:off x="611505" y="628015"/>
            <a:ext cx="356552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 4.5.2 短期融资券</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4.5 流动负债管理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83260" y="6597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短期融资券的种类</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683260" y="1042035"/>
            <a:ext cx="7743190" cy="175196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（1）按发行人分类，短期融资券分为金融企业的融资券和非金融企业的融资券。</a:t>
            </a:r>
            <a:r>
              <a:rPr lang="zh-CN" altLang="en-US">
                <a:latin typeface="+mn-ea"/>
                <a:cs typeface="+mn-ea"/>
              </a:rPr>
              <a:t>在我国发行和交易的是非金融企业的融资券。</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（2）按发行方式分类，短期融资券分为经纪人承销的融资券和直接销售的融资券。</a:t>
            </a:r>
            <a:r>
              <a:rPr lang="zh-CN" altLang="en-US">
                <a:latin typeface="+mn-ea"/>
                <a:cs typeface="+mn-ea"/>
              </a:rPr>
              <a:t>非金融企业发行融资券一般采用间接承销方式进行，金融企业发行融资券一般采用直接发行方式进行。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4.5 流动负债管理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83260" y="6597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短期融资券的筹资特点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683260" y="1042035"/>
            <a:ext cx="7743190" cy="2084070"/>
          </a:xfrm>
          <a:prstGeom prst="rect">
            <a:avLst/>
          </a:prstGeom>
          <a:noFill/>
        </p:spPr>
        <p:txBody>
          <a:bodyPr wrap="square" rtlCol="0" anchor="t">
            <a:spAutoFit/>
          </a:bodyPr>
          <a:p>
            <a:pPr algn="just">
              <a:lnSpc>
                <a:spcPct val="120000"/>
              </a:lnSpc>
            </a:pPr>
            <a:r>
              <a:rPr lang="zh-CN" altLang="en-US" b="1">
                <a:solidFill>
                  <a:srgbClr val="00B050"/>
                </a:solidFill>
                <a:latin typeface="+mn-ea"/>
                <a:cs typeface="+mn-ea"/>
              </a:rPr>
              <a:t>　　（1）短期融资券的筹资成本比较大。</a:t>
            </a:r>
            <a:r>
              <a:rPr lang="zh-CN" altLang="en-US">
                <a:latin typeface="+mn-ea"/>
                <a:cs typeface="+mn-ea"/>
              </a:rPr>
              <a:t>相对于发行企业债券筹资而言，发行短期融资券的筹资成本比较大。</a:t>
            </a:r>
            <a:endParaRPr lang="zh-CN" altLang="en-US">
              <a:latin typeface="+mn-ea"/>
              <a:cs typeface="+mn-ea"/>
            </a:endParaRPr>
          </a:p>
          <a:p>
            <a:pPr algn="just">
              <a:lnSpc>
                <a:spcPct val="120000"/>
              </a:lnSpc>
            </a:pPr>
            <a:r>
              <a:rPr lang="zh-CN" altLang="en-US" b="1">
                <a:solidFill>
                  <a:srgbClr val="00B050"/>
                </a:solidFill>
                <a:latin typeface="+mn-ea"/>
                <a:cs typeface="+mn-ea"/>
              </a:rPr>
              <a:t>　　（2）短期融资券筹资数额比较大。</a:t>
            </a:r>
            <a:r>
              <a:rPr lang="zh-CN" altLang="en-US">
                <a:latin typeface="+mn-ea"/>
                <a:cs typeface="+mn-ea"/>
              </a:rPr>
              <a:t>相对于银行借款筹资而言，短期融</a:t>
            </a:r>
            <a:endParaRPr lang="zh-CN" altLang="en-US">
              <a:latin typeface="+mn-ea"/>
              <a:cs typeface="+mn-ea"/>
            </a:endParaRPr>
          </a:p>
          <a:p>
            <a:pPr algn="just">
              <a:lnSpc>
                <a:spcPct val="120000"/>
              </a:lnSpc>
            </a:pPr>
            <a:r>
              <a:rPr lang="zh-CN" altLang="en-US">
                <a:latin typeface="+mn-ea"/>
                <a:cs typeface="+mn-ea"/>
              </a:rPr>
              <a:t>资券一次性的筹资数额比较大。</a:t>
            </a:r>
            <a:endParaRPr lang="zh-CN" altLang="en-US">
              <a:latin typeface="+mn-ea"/>
              <a:cs typeface="+mn-ea"/>
            </a:endParaRPr>
          </a:p>
          <a:p>
            <a:pPr algn="just">
              <a:lnSpc>
                <a:spcPct val="120000"/>
              </a:lnSpc>
            </a:pPr>
            <a:r>
              <a:rPr lang="zh-CN" altLang="en-US" b="1">
                <a:solidFill>
                  <a:srgbClr val="00B050"/>
                </a:solidFill>
                <a:latin typeface="+mn-ea"/>
                <a:cs typeface="+mn-ea"/>
              </a:rPr>
              <a:t>　　（3）发行短期融资券的条件比较严格。</a:t>
            </a:r>
            <a:r>
              <a:rPr lang="zh-CN" altLang="en-US">
                <a:latin typeface="+mn-ea"/>
                <a:cs typeface="+mn-ea"/>
              </a:rPr>
              <a:t>只有具备一定信用等级的实力</a:t>
            </a:r>
            <a:endParaRPr lang="zh-CN" altLang="en-US">
              <a:latin typeface="+mn-ea"/>
              <a:cs typeface="+mn-ea"/>
            </a:endParaRPr>
          </a:p>
          <a:p>
            <a:pPr algn="just">
              <a:lnSpc>
                <a:spcPct val="120000"/>
              </a:lnSpc>
            </a:pPr>
            <a:r>
              <a:rPr lang="zh-CN" altLang="en-US">
                <a:latin typeface="+mn-ea"/>
                <a:cs typeface="+mn-ea"/>
              </a:rPr>
              <a:t>强的企业，才能发行短期融资券筹资。　</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任务4.5 流动负债管理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custDataLst>
              <p:tags r:id="rId4"/>
            </p:custDataLst>
          </p:nvPr>
        </p:nvSpPr>
        <p:spPr>
          <a:xfrm>
            <a:off x="611505" y="123380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商业信用的形式</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611505" y="1632585"/>
            <a:ext cx="7839075" cy="341249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（1）应付账款。</a:t>
            </a:r>
            <a:r>
              <a:rPr lang="zh-CN" altLang="en-US">
                <a:latin typeface="+mn-ea"/>
                <a:cs typeface="+mn-ea"/>
              </a:rPr>
              <a:t>应付账款是供应商给企业提供的一种商业信用。由于购买者往往在到货一段时间后才付款，商业信用就成为企业短期资金来源。</a:t>
            </a:r>
            <a:endParaRPr lang="zh-CN" altLang="en-US">
              <a:latin typeface="+mn-ea"/>
              <a:cs typeface="+mn-ea"/>
            </a:endParaRPr>
          </a:p>
          <a:p>
            <a:pPr algn="just">
              <a:lnSpc>
                <a:spcPct val="120000"/>
              </a:lnSpc>
            </a:pPr>
            <a:r>
              <a:rPr lang="zh-CN" altLang="en-US">
                <a:latin typeface="+mn-ea"/>
                <a:cs typeface="+mn-ea"/>
              </a:rPr>
              <a:t>　　商业信用条件通常包括两种：第一种，有信用期，但无现金折扣；第二种，有信用期和现金折扣。</a:t>
            </a:r>
            <a:endParaRPr lang="zh-CN" altLang="en-US">
              <a:latin typeface="+mn-ea"/>
              <a:cs typeface="+mn-ea"/>
            </a:endParaRPr>
          </a:p>
          <a:p>
            <a:pPr algn="just">
              <a:lnSpc>
                <a:spcPct val="120000"/>
              </a:lnSpc>
            </a:pPr>
            <a:r>
              <a:rPr lang="zh-CN" altLang="en-US">
                <a:latin typeface="+mn-ea"/>
                <a:cs typeface="+mn-ea"/>
              </a:rPr>
              <a:t>　　</a:t>
            </a:r>
            <a:r>
              <a:rPr lang="zh-CN" altLang="en-US" b="1">
                <a:gradFill>
                  <a:gsLst>
                    <a:gs pos="50000">
                      <a:schemeClr val="accent4"/>
                    </a:gs>
                    <a:gs pos="0">
                      <a:schemeClr val="accent4">
                        <a:lumMod val="25000"/>
                        <a:lumOff val="75000"/>
                      </a:schemeClr>
                    </a:gs>
                    <a:gs pos="100000">
                      <a:schemeClr val="accent4">
                        <a:lumMod val="85000"/>
                      </a:schemeClr>
                    </a:gs>
                  </a:gsLst>
                  <a:lin ang="5400000" scaled="1"/>
                </a:gradFill>
                <a:latin typeface="+mn-ea"/>
                <a:cs typeface="+mn-ea"/>
              </a:rPr>
              <a:t>①放弃现金折扣的信用成本。</a:t>
            </a:r>
            <a:r>
              <a:rPr lang="zh-CN" altLang="en-US">
                <a:latin typeface="+mn-ea"/>
                <a:cs typeface="+mn-ea"/>
              </a:rPr>
              <a:t>倘若买方企业购买货物后在卖方规定的折扣期内付款，可以获得免费信用，这种情况下企业没有因为取得延期付款信用而付出代价。</a:t>
            </a:r>
            <a:endParaRPr lang="zh-CN" altLang="en-US">
              <a:latin typeface="+mn-ea"/>
              <a:cs typeface="+mn-ea"/>
            </a:endParaRPr>
          </a:p>
          <a:p>
            <a:pPr algn="just">
              <a:lnSpc>
                <a:spcPct val="120000"/>
              </a:lnSpc>
            </a:pPr>
            <a:r>
              <a:rPr lang="zh-CN" altLang="en-US">
                <a:latin typeface="+mn-ea"/>
                <a:cs typeface="+mn-ea"/>
              </a:rPr>
              <a:t>　　</a:t>
            </a:r>
            <a:r>
              <a:rPr lang="zh-CN" altLang="en-US" b="1">
                <a:gradFill>
                  <a:gsLst>
                    <a:gs pos="50000">
                      <a:schemeClr val="accent4"/>
                    </a:gs>
                    <a:gs pos="0">
                      <a:schemeClr val="accent4">
                        <a:lumMod val="25000"/>
                        <a:lumOff val="75000"/>
                      </a:schemeClr>
                    </a:gs>
                    <a:gs pos="100000">
                      <a:schemeClr val="accent4">
                        <a:lumMod val="85000"/>
                      </a:schemeClr>
                    </a:gs>
                  </a:gsLst>
                  <a:lin ang="5400000" scaled="1"/>
                </a:gradFill>
                <a:latin typeface="+mn-ea"/>
                <a:cs typeface="+mn-ea"/>
              </a:rPr>
              <a:t>②放弃现金折扣的信用决策。</a:t>
            </a:r>
            <a:r>
              <a:rPr lang="zh-CN" altLang="en-US">
                <a:latin typeface="+mn-ea"/>
                <a:cs typeface="+mn-ea"/>
              </a:rPr>
              <a:t>企业放弃应付账款现金折扣的原因可能是企业资金暂时的缺乏，也可能是基于将应付的账款用于临时性短期投资，以获得更高的投资收益。</a:t>
            </a:r>
            <a:endParaRPr lang="zh-CN" altLang="en-US">
              <a:latin typeface="+mn-ea"/>
              <a:cs typeface="+mn-ea"/>
            </a:endParaRPr>
          </a:p>
        </p:txBody>
      </p:sp>
      <p:sp>
        <p:nvSpPr>
          <p:cNvPr id="31" name="圆角矩形 30"/>
          <p:cNvSpPr/>
          <p:nvPr>
            <p:custDataLst>
              <p:tags r:id="rId6"/>
            </p:custDataLst>
          </p:nvPr>
        </p:nvSpPr>
        <p:spPr bwMode="auto">
          <a:xfrm>
            <a:off x="611505" y="628015"/>
            <a:ext cx="330771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 4.5.3 商业信用</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2475" y="627380"/>
            <a:ext cx="7628890" cy="1087755"/>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 4-20】</a:t>
            </a:r>
            <a:r>
              <a:rPr lang="zh-CN" altLang="en-US">
                <a:latin typeface="楷体" panose="02010609060101010101" charset="-122"/>
                <a:ea typeface="楷体" panose="02010609060101010101" charset="-122"/>
                <a:cs typeface="楷体" panose="02010609060101010101" charset="-122"/>
              </a:rPr>
              <a:t>某公司按“2/10，N/40”的付款条件购入货物 500 000 元。如果企业在10天以后付款，便放弃了现金折扣10 000（500 000×2%）元，信用额度为 490 000元。放弃现金折扣的信用成本率为多少？</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任务4.5 流动负债管理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3" name="图片 2"/>
          <p:cNvPicPr>
            <a:picLocks noChangeAspect="1"/>
          </p:cNvPicPr>
          <p:nvPr/>
        </p:nvPicPr>
        <p:blipFill>
          <a:blip r:embed="rId4"/>
          <a:stretch>
            <a:fillRect/>
          </a:stretch>
        </p:blipFill>
        <p:spPr>
          <a:xfrm>
            <a:off x="1619885" y="1715135"/>
            <a:ext cx="5953125" cy="1257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2475" y="555625"/>
            <a:ext cx="7628890" cy="4515485"/>
          </a:xfrm>
          <a:prstGeom prst="rect">
            <a:avLst/>
          </a:prstGeom>
          <a:noFill/>
        </p:spPr>
        <p:txBody>
          <a:bodyPr wrap="square" rtlCol="0" anchor="t">
            <a:spAutoFit/>
          </a:bodyPr>
          <a:p>
            <a:pPr algn="just">
              <a:lnSpc>
                <a:spcPct val="120000"/>
              </a:lnSpc>
            </a:pPr>
            <a:r>
              <a:rPr lang="zh-CN" altLang="en-US" sz="1600">
                <a:solidFill>
                  <a:srgbClr val="00B0F0"/>
                </a:solidFill>
                <a:latin typeface="楷体" panose="02010609060101010101" charset="-122"/>
                <a:ea typeface="楷体" panose="02010609060101010101" charset="-122"/>
                <a:cs typeface="楷体" panose="02010609060101010101" charset="-122"/>
              </a:rPr>
              <a:t>　　【情景 4-21】</a:t>
            </a:r>
            <a:r>
              <a:rPr lang="zh-CN" altLang="en-US" sz="1600">
                <a:latin typeface="楷体" panose="02010609060101010101" charset="-122"/>
                <a:ea typeface="楷体" panose="02010609060101010101" charset="-122"/>
                <a:cs typeface="楷体" panose="02010609060101010101" charset="-122"/>
              </a:rPr>
              <a:t>某公司采购一批材料，供应商报价为 20 000元，付款条件为 3/10、2.5/30、1.8/50、N/90，目前企业用于支付账款的资金需要在90天时才能周转回来，在90天内付款，只能通过银行借款解决。假定银行利率为 8%，确定企业材料采购款的付款时间和价格。</a:t>
            </a:r>
            <a:endParaRPr lang="zh-CN" altLang="en-US" sz="1600">
              <a:latin typeface="楷体" panose="02010609060101010101" charset="-122"/>
              <a:ea typeface="楷体" panose="02010609060101010101" charset="-122"/>
              <a:cs typeface="楷体" panose="02010609060101010101" charset="-122"/>
            </a:endParaRPr>
          </a:p>
          <a:p>
            <a:pPr algn="just">
              <a:lnSpc>
                <a:spcPct val="120000"/>
              </a:lnSpc>
            </a:pPr>
            <a:r>
              <a:rPr lang="zh-CN" altLang="en-US" sz="1600">
                <a:latin typeface="楷体" panose="02010609060101010101" charset="-122"/>
                <a:ea typeface="楷体" panose="02010609060101010101" charset="-122"/>
                <a:cs typeface="楷体" panose="02010609060101010101" charset="-122"/>
              </a:rPr>
              <a:t>　　根据放弃折扣的信用成本率计算公式，对于10天付款方案，放弃折扣的信用成本率为13.92%；对于30天付款方案，放弃折扣的信用成本率为 15.38%；对于50天付款方案，放弃折扣的信用成本率为16.50%。由于各种方案放弃折扣的信用成本率均高于借款利息率，因此初步结论是要取得现金折扣，借入银行存款以偿还货款。</a:t>
            </a:r>
            <a:endParaRPr lang="zh-CN" altLang="en-US" sz="1600">
              <a:latin typeface="楷体" panose="02010609060101010101" charset="-122"/>
              <a:ea typeface="楷体" panose="02010609060101010101" charset="-122"/>
              <a:cs typeface="楷体" panose="02010609060101010101" charset="-122"/>
            </a:endParaRPr>
          </a:p>
          <a:p>
            <a:pPr algn="just">
              <a:lnSpc>
                <a:spcPct val="120000"/>
              </a:lnSpc>
            </a:pPr>
            <a:r>
              <a:rPr lang="zh-CN" altLang="en-US" sz="1600">
                <a:latin typeface="楷体" panose="02010609060101010101" charset="-122"/>
                <a:ea typeface="楷体" panose="02010609060101010101" charset="-122"/>
                <a:cs typeface="楷体" panose="02010609060101010101" charset="-122"/>
              </a:rPr>
              <a:t>　　对于10天付款方案，计算得到折扣为600元，用资为19 400元，借款 80天，利息为344.89元，净收益为255.11元；</a:t>
            </a:r>
            <a:endParaRPr lang="zh-CN" altLang="en-US" sz="1600">
              <a:latin typeface="楷体" panose="02010609060101010101" charset="-122"/>
              <a:ea typeface="楷体" panose="02010609060101010101" charset="-122"/>
              <a:cs typeface="楷体" panose="02010609060101010101" charset="-122"/>
            </a:endParaRPr>
          </a:p>
          <a:p>
            <a:pPr algn="just">
              <a:lnSpc>
                <a:spcPct val="120000"/>
              </a:lnSpc>
            </a:pPr>
            <a:r>
              <a:rPr lang="zh-CN" altLang="en-US" sz="1600">
                <a:latin typeface="楷体" panose="02010609060101010101" charset="-122"/>
                <a:ea typeface="楷体" panose="02010609060101010101" charset="-122"/>
                <a:cs typeface="楷体" panose="02010609060101010101" charset="-122"/>
              </a:rPr>
              <a:t>　　对于30天付款方案，计算得到折扣为500元，用资为19 500元，借款60天，利息为260元，净收益为240元；</a:t>
            </a:r>
            <a:endParaRPr lang="zh-CN" altLang="en-US" sz="1600">
              <a:latin typeface="楷体" panose="02010609060101010101" charset="-122"/>
              <a:ea typeface="楷体" panose="02010609060101010101" charset="-122"/>
              <a:cs typeface="楷体" panose="02010609060101010101" charset="-122"/>
            </a:endParaRPr>
          </a:p>
          <a:p>
            <a:pPr algn="just">
              <a:lnSpc>
                <a:spcPct val="120000"/>
              </a:lnSpc>
            </a:pPr>
            <a:r>
              <a:rPr lang="zh-CN" altLang="en-US" sz="1600">
                <a:latin typeface="楷体" panose="02010609060101010101" charset="-122"/>
                <a:ea typeface="楷体" panose="02010609060101010101" charset="-122"/>
                <a:cs typeface="楷体" panose="02010609060101010101" charset="-122"/>
              </a:rPr>
              <a:t>对于50天付款方案，计算得到折扣为360元，用资为19 640元，借款40天，利息为174.58元，净收益为 185.42元。</a:t>
            </a:r>
            <a:endParaRPr lang="zh-CN" altLang="en-US" sz="1600">
              <a:latin typeface="楷体" panose="02010609060101010101" charset="-122"/>
              <a:ea typeface="楷体" panose="02010609060101010101" charset="-122"/>
              <a:cs typeface="楷体" panose="02010609060101010101" charset="-122"/>
            </a:endParaRPr>
          </a:p>
          <a:p>
            <a:pPr algn="just">
              <a:lnSpc>
                <a:spcPct val="120000"/>
              </a:lnSpc>
            </a:pPr>
            <a:r>
              <a:rPr lang="zh-CN" altLang="en-US" sz="1600" b="1">
                <a:solidFill>
                  <a:srgbClr val="FF255A"/>
                </a:solidFill>
                <a:latin typeface="楷体" panose="02010609060101010101" charset="-122"/>
                <a:ea typeface="楷体" panose="02010609060101010101" charset="-122"/>
                <a:cs typeface="楷体" panose="02010609060101010101" charset="-122"/>
              </a:rPr>
              <a:t>结论：第10天付款是最佳方案，其净收益最大。</a:t>
            </a:r>
            <a:endParaRPr lang="zh-CN" altLang="en-US" sz="1600" b="1">
              <a:solidFill>
                <a:srgbClr val="FF255A"/>
              </a:solidFill>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任务4.5 流动负债管理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任务4.5 流动负债管理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3412490"/>
          </a:xfrm>
          <a:prstGeom prst="rect">
            <a:avLst/>
          </a:prstGeom>
          <a:noFill/>
        </p:spPr>
        <p:txBody>
          <a:bodyPr wrap="square" rtlCol="0" anchor="t">
            <a:spAutoFit/>
          </a:bodyPr>
          <a:p>
            <a:pPr algn="just">
              <a:lnSpc>
                <a:spcPct val="120000"/>
              </a:lnSpc>
            </a:pPr>
            <a:r>
              <a:rPr lang="zh-CN" altLang="en-US"/>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00B050"/>
                </a:solidFill>
                <a:latin typeface="+mn-ea"/>
                <a:cs typeface="+mn-ea"/>
              </a:rPr>
              <a:t>（2）应付票据。</a:t>
            </a:r>
            <a:r>
              <a:rPr lang="zh-CN" altLang="en-US">
                <a:solidFill>
                  <a:schemeClr val="tx1"/>
                </a:solidFill>
                <a:latin typeface="+mn-ea"/>
                <a:cs typeface="+mn-ea"/>
              </a:rPr>
              <a:t>应付票据是指企业在商品购销活动和对工程价款进行结算时，因采用商业汇票结算方式而产生的商业信用。商业汇票是指由付款人或存款人（或承兑申请人）签发，由承兑人承兑，并于到期日向收款人或被背书人支付款项的一种票据，它包括商业承兑汇票和银行承兑汇票。应付票据按是否带息，分为带息应付票据和不带息应付票据两种。</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00B050"/>
                </a:solidFill>
                <a:latin typeface="+mn-ea"/>
                <a:cs typeface="+mn-ea"/>
              </a:rPr>
              <a:t>（3）预收货款。</a:t>
            </a:r>
            <a:r>
              <a:rPr lang="zh-CN" altLang="en-US">
                <a:solidFill>
                  <a:schemeClr val="tx1"/>
                </a:solidFill>
                <a:latin typeface="+mn-ea"/>
                <a:cs typeface="+mn-ea"/>
              </a:rPr>
              <a:t>预收货款是指销货单位按照合同和协议规定，在发出货物之前向购货单位预先收取部分或全部货款的信用行为。</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00B050"/>
                </a:solidFill>
                <a:latin typeface="+mn-ea"/>
                <a:cs typeface="+mn-ea"/>
              </a:rPr>
              <a:t>（4）应计未付款。</a:t>
            </a:r>
            <a:r>
              <a:rPr lang="zh-CN" altLang="en-US">
                <a:solidFill>
                  <a:schemeClr val="tx1"/>
                </a:solidFill>
                <a:latin typeface="+mn-ea"/>
                <a:cs typeface="+mn-ea"/>
              </a:rPr>
              <a:t>应计未付款是企业在生产经营和利润分配过程中已经计提但尚未以货币支付的款项。主要包括应付职工薪酬、应交税费、应付利润或应付股利等。</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DIAGRAM_VIRTUALLY_FRAME" val="{&quot;height&quot;:324.15,&quot;left&quot;:48.15,&quot;top&quot;:91.5,&quot;width&quot;:617.25}"/>
</p:tagLst>
</file>

<file path=ppt/tags/tag103.xml><?xml version="1.0" encoding="utf-8"?>
<p:tagLst xmlns:p="http://schemas.openxmlformats.org/presentationml/2006/main">
  <p:tag name="KSO_WM_DIAGRAM_VIRTUALLY_FRAME" val="{&quot;height&quot;:324.15,&quot;left&quot;:48.15,&quot;top&quot;:91.5,&quot;width&quot;:617.25}"/>
</p:tagLst>
</file>

<file path=ppt/tags/tag104.xml><?xml version="1.0" encoding="utf-8"?>
<p:tagLst xmlns:p="http://schemas.openxmlformats.org/presentationml/2006/main">
  <p:tag name="KSO_WM_DIAGRAM_VIRTUALLY_FRAME" val="{&quot;height&quot;:324.15,&quot;left&quot;:48.15,&quot;top&quot;:91.5,&quot;width&quot;:617.25}"/>
</p:tagLst>
</file>

<file path=ppt/tags/tag105.xml><?xml version="1.0" encoding="utf-8"?>
<p:tagLst xmlns:p="http://schemas.openxmlformats.org/presentationml/2006/main">
  <p:tag name="KSO_WM_DIAGRAM_VIRTUALLY_FRAME" val="{&quot;height&quot;:324.15,&quot;left&quot;:48.15,&quot;top&quot;:91.5,&quot;width&quot;:617.25}"/>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DIAGRAM_VIRTUALLY_FRAME" val="{&quot;height&quot;:324.15,&quot;left&quot;:48.15,&quot;top&quot;:91.5,&quot;width&quot;:617.25}"/>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DIAGRAM_VIRTUALLY_FRAME" val="{&quot;height&quot;:324.15,&quot;left&quot;:48.15,&quot;top&quot;:91.5,&quot;width&quot;:617.25}"/>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DIAGRAM_VIRTUALLY_FRAME" val="{&quot;height&quot;:300.6,&quot;left&quot;:48.15,&quot;top&quot;:91.5,&quot;width&quot;:617.25}"/>
</p:tagLst>
</file>

<file path=ppt/tags/tag116.xml><?xml version="1.0" encoding="utf-8"?>
<p:tagLst xmlns:p="http://schemas.openxmlformats.org/presentationml/2006/main">
  <p:tag name="KSO_WM_DIAGRAM_VIRTUALLY_FRAME" val="{&quot;height&quot;:300.6,&quot;left&quot;:48.15,&quot;top&quot;:91.5,&quot;width&quot;:617.25}"/>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DIAGRAM_VIRTUALLY_FRAME" val="{&quot;height&quot;:300.6,&quot;left&quot;:48.15,&quot;top&quot;:91.5,&quot;width&quot;:617.25}"/>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DIAGRAM_VIRTUALLY_FRAME" val="{&quot;height&quot;:300.6,&quot;left&quot;:48.15,&quot;top&quot;:91.5,&quot;width&quot;:617.25}"/>
</p:tagLst>
</file>

<file path=ppt/tags/tag128.xml><?xml version="1.0" encoding="utf-8"?>
<p:tagLst xmlns:p="http://schemas.openxmlformats.org/presentationml/2006/main">
  <p:tag name="KSO_WM_DIAGRAM_VIRTUALLY_FRAME" val="{&quot;height&quot;:300.6,&quot;left&quot;:48.15,&quot;top&quot;:91.5,&quot;width&quot;:617.25}"/>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DIAGRAM_VIRTUALLY_FRAME" val="{&quot;height&quot;:300.6,&quot;left&quot;:48.15,&quot;top&quot;:91.5,&quot;width&quot;:617.25}"/>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DIAGRAM_VIRTUALLY_FRAME" val="{&quot;height&quot;:300.6,&quot;left&quot;:48.15,&quot;top&quot;:91.5,&quot;width&quot;:617.25}"/>
</p:tagLst>
</file>

<file path=ppt/tags/tag137.xml><?xml version="1.0" encoding="utf-8"?>
<p:tagLst xmlns:p="http://schemas.openxmlformats.org/presentationml/2006/main">
  <p:tag name="KSO_WM_DIAGRAM_VIRTUALLY_FRAME" val="{&quot;height&quot;:300.6,&quot;left&quot;:48.15,&quot;top&quot;:91.5,&quot;width&quot;:617.25}"/>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DIAGRAM_VIRTUALLY_FRAME" val="{&quot;height&quot;:300.6,&quot;left&quot;:48.15,&quot;top&quot;:91.5,&quot;width&quot;:617.25}"/>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DIAGRAM_VIRTUALLY_FRAME" val="{&quot;height&quot;:300.6,&quot;left&quot;:48.15,&quot;top&quot;:91.5,&quot;width&quot;:617.25}"/>
</p:tagLst>
</file>

<file path=ppt/tags/tag147.xml><?xml version="1.0" encoding="utf-8"?>
<p:tagLst xmlns:p="http://schemas.openxmlformats.org/presentationml/2006/main">
  <p:tag name="KSO_WM_DIAGRAM_VIRTUALLY_FRAME" val="{&quot;height&quot;:300.6,&quot;left&quot;:48.15,&quot;top&quot;:91.5,&quot;width&quot;:617.25}"/>
</p:tagLst>
</file>

<file path=ppt/tags/tag148.xml><?xml version="1.0" encoding="utf-8"?>
<p:tagLst xmlns:p="http://schemas.openxmlformats.org/presentationml/2006/main">
  <p:tag name="KSO_WM_DIAGRAM_VIRTUALLY_FRAME" val="{&quot;height&quot;:300.6,&quot;left&quot;:48.15,&quot;top&quot;:91.5,&quot;width&quot;:617.25}"/>
</p:tagLst>
</file>

<file path=ppt/tags/tag149.xml><?xml version="1.0" encoding="utf-8"?>
<p:tagLst xmlns:p="http://schemas.openxmlformats.org/presentationml/2006/main">
  <p:tag name="KSO_WM_DIAGRAM_VIRTUALLY_FRAME" val="{&quot;height&quot;:300.6,&quot;left&quot;:48.15,&quot;top&quot;:91.5,&quot;width&quot;:617.25}"/>
</p:tagLst>
</file>

<file path=ppt/tags/tag15.xml><?xml version="1.0" encoding="utf-8"?>
<p:tagLst xmlns:p="http://schemas.openxmlformats.org/presentationml/2006/main">
  <p:tag name="KSO_WM_DIAGRAM_VIRTUALLY_FRAME" val="{&quot;height&quot;:300.6,&quot;left&quot;:48.15,&quot;top&quot;:91.5,&quot;width&quot;:617.25}"/>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DIAGRAM_VIRTUALLY_FRAME" val="{&quot;height&quot;:300.6,&quot;left&quot;:48.15,&quot;top&quot;:91.5,&quot;width&quot;:617.25}"/>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DIAGRAM_VIRTUALLY_FRAME" val="{&quot;height&quot;:300.6,&quot;left&quot;:48.15,&quot;top&quot;:91.5,&quot;width&quot;:617.25}"/>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DIAGRAM_VIRTUALLY_FRAME" val="{&quot;height&quot;:300.6,&quot;left&quot;:48.15,&quot;top&quot;:91.5,&quot;width&quot;:617.25}"/>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DIAGRAM_VIRTUALLY_FRAME" val="{&quot;height&quot;:300.6,&quot;left&quot;:48.15,&quot;top&quot;:91.5,&quot;width&quot;:617.25}"/>
</p:tagLst>
</file>

<file path=ppt/tags/tag163.xml><?xml version="1.0" encoding="utf-8"?>
<p:tagLst xmlns:p="http://schemas.openxmlformats.org/presentationml/2006/main">
  <p:tag name="KSO_WM_DIAGRAM_VIRTUALLY_FRAME" val="{&quot;height&quot;:300.6,&quot;left&quot;:48.15,&quot;top&quot;:91.5,&quot;width&quot;:617.25}"/>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DIAGRAM_VIRTUALLY_FRAME" val="{&quot;height&quot;:300.6,&quot;left&quot;:48.15,&quot;top&quot;:91.5,&quot;width&quot;:617.25}"/>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DIAGRAM_VIRTUALLY_FRAME" val="{&quot;height&quot;:300.6,&quot;left&quot;:48.15,&quot;top&quot;:91.5,&quot;width&quot;:617.25}"/>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DIAGRAM_VIRTUALLY_FRAME" val="{&quot;height&quot;:300.6,&quot;left&quot;:48.15,&quot;top&quot;:91.5,&quot;width&quot;:617.25}"/>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DIAGRAM_VIRTUALLY_FRAME" val="{&quot;height&quot;:300.6,&quot;left&quot;:48.15,&quot;top&quot;:91.5,&quot;width&quot;:617.25}"/>
</p:tagLst>
</file>

<file path=ppt/tags/tag176.xml><?xml version="1.0" encoding="utf-8"?>
<p:tagLst xmlns:p="http://schemas.openxmlformats.org/presentationml/2006/main">
  <p:tag name="KSO_WM_DIAGRAM_VIRTUALLY_FRAME" val="{&quot;height&quot;:300.6,&quot;left&quot;:48.15,&quot;top&quot;:91.5,&quot;width&quot;:617.25}"/>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DIAGRAM_VIRTUALLY_FRAME" val="{&quot;height&quot;:300.6,&quot;left&quot;:48.15,&quot;top&quot;:91.5,&quot;width&quot;:617.25}"/>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DIAGRAM_VIRTUALLY_FRAME" val="{&quot;height&quot;:300.6,&quot;left&quot;:48.15,&quot;top&quot;:91.5,&quot;width&quot;:617.25}"/>
</p:tagLst>
</file>

<file path=ppt/tags/tag193.xml><?xml version="1.0" encoding="utf-8"?>
<p:tagLst xmlns:p="http://schemas.openxmlformats.org/presentationml/2006/main">
  <p:tag name="KSO_WM_DIAGRAM_VIRTUALLY_FRAME" val="{&quot;height&quot;:300.6,&quot;left&quot;:48.15,&quot;top&quot;:91.5,&quot;width&quot;:617.25}"/>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DIAGRAM_VIRTUALLY_FRAME" val="{&quot;height&quot;:300.6,&quot;left&quot;:48.15,&quot;top&quot;:91.5,&quot;width&quot;:617.25}"/>
</p:tagLst>
</file>

<file path=ppt/tags/tag199.xml><?xml version="1.0" encoding="utf-8"?>
<p:tagLst xmlns:p="http://schemas.openxmlformats.org/presentationml/2006/main">
  <p:tag name="KSO_WM_DIAGRAM_VIRTUALLY_FRAME" val="{&quot;height&quot;:300.6,&quot;left&quot;:48.15,&quot;top&quot;:91.5,&quot;width&quot;:617.25}"/>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DIAGRAM_VIRTUALLY_FRAME" val="{&quot;height&quot;:300.6,&quot;left&quot;:48.15,&quot;top&quot;:91.5,&quot;width&quot;:617.25}"/>
</p:tagLst>
</file>

<file path=ppt/tags/tag207.xml><?xml version="1.0" encoding="utf-8"?>
<p:tagLst xmlns:p="http://schemas.openxmlformats.org/presentationml/2006/main">
  <p:tag name="KSO_WM_DIAGRAM_VIRTUALLY_FRAME" val="{&quot;height&quot;:300.6,&quot;left&quot;:48.15,&quot;top&quot;:91.5,&quot;width&quot;:617.25}"/>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DIAGRAM_VIRTUALLY_FRAME" val="{&quot;height&quot;:300.6,&quot;left&quot;:48.15,&quot;top&quot;:91.5,&quot;width&quot;:617.25}"/>
</p:tagLst>
</file>

<file path=ppt/tags/tag215.xml><?xml version="1.0" encoding="utf-8"?>
<p:tagLst xmlns:p="http://schemas.openxmlformats.org/presentationml/2006/main">
  <p:tag name="KSO_WM_DIAGRAM_VIRTUALLY_FRAME" val="{&quot;height&quot;:300.6,&quot;left&quot;:48.15,&quot;top&quot;:91.5,&quot;width&quot;:617.25}"/>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DIAGRAM_VIRTUALLY_FRAME" val="{&quot;height&quot;:300.6,&quot;left&quot;:48.15,&quot;top&quot;:91.5,&quot;width&quot;:617.25}"/>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DIAGRAM_VIRTUALLY_FRAME" val="{&quot;height&quot;:300.6,&quot;left&quot;:48.15,&quot;top&quot;:91.5,&quot;width&quot;:617.25}"/>
</p:tagLst>
</file>

<file path=ppt/tags/tag229.xml><?xml version="1.0" encoding="utf-8"?>
<p:tagLst xmlns:p="http://schemas.openxmlformats.org/presentationml/2006/main">
  <p:tag name="KSO_WM_DIAGRAM_VIRTUALLY_FRAME" val="{&quot;height&quot;:300.6,&quot;left&quot;:48.15,&quot;top&quot;:91.5,&quot;width&quot;:617.25}"/>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DIAGRAM_VIRTUALLY_FRAME" val="{&quot;height&quot;:300.6,&quot;left&quot;:48.15,&quot;top&quot;:91.5,&quot;width&quot;:617.25}"/>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DIAGRAM_VIRTUALLY_FRAME" val="{&quot;height&quot;:300.6,&quot;left&quot;:48.15,&quot;top&quot;:91.5,&quot;width&quot;:617.25}"/>
</p:tagLst>
</file>

<file path=ppt/tags/tag247.xml><?xml version="1.0" encoding="utf-8"?>
<p:tagLst xmlns:p="http://schemas.openxmlformats.org/presentationml/2006/main">
  <p:tag name="KSO_WM_DIAGRAM_VIRTUALLY_FRAME" val="{&quot;height&quot;:300.6,&quot;left&quot;:48.15,&quot;top&quot;:91.5,&quot;width&quot;:617.25}"/>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DIAGRAM_VIRTUALLY_FRAME" val="{&quot;height&quot;:300.6,&quot;left&quot;:48.15,&quot;top&quot;:91.5,&quot;width&quot;:617.25}"/>
</p:tagLst>
</file>

<file path=ppt/tags/tag253.xml><?xml version="1.0" encoding="utf-8"?>
<p:tagLst xmlns:p="http://schemas.openxmlformats.org/presentationml/2006/main">
  <p:tag name="KSO_WM_DIAGRAM_VIRTUALLY_FRAME" val="{&quot;height&quot;:300.6,&quot;left&quot;:48.15,&quot;top&quot;:91.5,&quot;width&quot;:617.25}"/>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DIAGRAM_VIRTUALLY_FRAME" val="{&quot;height&quot;:300.6,&quot;left&quot;:48.15,&quot;top&quot;:91.5,&quot;width&quot;:617.25}"/>
</p:tagLst>
</file>

<file path=ppt/tags/tag258.xml><?xml version="1.0" encoding="utf-8"?>
<p:tagLst xmlns:p="http://schemas.openxmlformats.org/presentationml/2006/main">
  <p:tag name="KSO_WM_DIAGRAM_VIRTUALLY_FRAME" val="{&quot;height&quot;:300.6,&quot;left&quot;:48.15,&quot;top&quot;:91.5,&quot;width&quot;:617.25}"/>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DIAGRAM_VIRTUALLY_FRAME" val="{&quot;height&quot;:300.6,&quot;left&quot;:48.15,&quot;top&quot;:91.5,&quot;width&quot;:617.25}"/>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DIAGRAM_VIRTUALLY_FRAME" val="{&quot;height&quot;:300.6,&quot;left&quot;:48.15,&quot;top&quot;:91.5,&quot;width&quot;:617.25}"/>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DIAGRAM_VIRTUALLY_FRAME" val="{&quot;height&quot;:300.6,&quot;left&quot;:48.15,&quot;top&quot;:91.5,&quot;width&quot;:617.25}"/>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DIAGRAM_VIRTUALLY_FRAME" val="{&quot;height&quot;:300.6,&quot;left&quot;:48.15,&quot;top&quot;:91.5,&quot;width&quot;:617.25}"/>
</p:tagLst>
</file>

<file path=ppt/tags/tag270.xml><?xml version="1.0" encoding="utf-8"?>
<p:tagLst xmlns:p="http://schemas.openxmlformats.org/presentationml/2006/main">
  <p:tag name="KSO_WM_DIAGRAM_VIRTUALLY_FRAME" val="{&quot;height&quot;:300.6,&quot;left&quot;:48.15,&quot;top&quot;:91.5,&quot;width&quot;:617.25}"/>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DIAGRAM_VIRTUALLY_FRAME" val="{&quot;height&quot;:300.6,&quot;left&quot;:48.15,&quot;top&quot;:91.5,&quot;width&quot;:617.25}"/>
</p:tagLst>
</file>

<file path=ppt/tags/tag276.xml><?xml version="1.0" encoding="utf-8"?>
<p:tagLst xmlns:p="http://schemas.openxmlformats.org/presentationml/2006/main">
  <p:tag name="KSO_WM_DIAGRAM_VIRTUALLY_FRAME" val="{&quot;height&quot;:300.6,&quot;left&quot;:48.15,&quot;top&quot;:91.5,&quot;width&quot;:617.25}"/>
</p:tagLst>
</file>

<file path=ppt/tags/tag277.xml><?xml version="1.0" encoding="utf-8"?>
<p:tagLst xmlns:p="http://schemas.openxmlformats.org/presentationml/2006/main">
  <p:tag name="KSO_WM_DIAGRAM_VIRTUALLY_FRAME" val="{&quot;height&quot;:300.6,&quot;left&quot;:48.15,&quot;top&quot;:91.5,&quot;width&quot;:617.25}"/>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DIAGRAM_VIRTUALLY_FRAME" val="{&quot;height&quot;:300.6,&quot;left&quot;:48.15,&quot;top&quot;:91.5,&quot;width&quot;:617.25}"/>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DIAGRAM_VIRTUALLY_FRAME" val="{&quot;height&quot;:300.6,&quot;left&quot;:48.15,&quot;top&quot;:91.5,&quot;width&quot;:617.25}"/>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DIAGRAM_VIRTUALLY_FRAME" val="{&quot;height&quot;:300.6,&quot;left&quot;:48.15,&quot;top&quot;:91.5,&quot;width&quot;:617.25}"/>
</p:tagLst>
</file>

<file path=ppt/tags/tag293.xml><?xml version="1.0" encoding="utf-8"?>
<p:tagLst xmlns:p="http://schemas.openxmlformats.org/presentationml/2006/main">
  <p:tag name="KSO_WM_DIAGRAM_VIRTUALLY_FRAME" val="{&quot;height&quot;:300.6,&quot;left&quot;:48.15,&quot;top&quot;:91.5,&quot;width&quot;:617.25}"/>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DIAGRAM_VIRTUALLY_FRAME" val="{&quot;height&quot;:300.6,&quot;left&quot;:48.15,&quot;top&quot;:91.5,&quot;width&quot;:617.25}"/>
</p:tagLst>
</file>

<file path=ppt/tags/tag301.xml><?xml version="1.0" encoding="utf-8"?>
<p:tagLst xmlns:p="http://schemas.openxmlformats.org/presentationml/2006/main">
  <p:tag name="KSO_WM_DIAGRAM_VIRTUALLY_FRAME" val="{&quot;height&quot;:300.6,&quot;left&quot;:48.15,&quot;top&quot;:91.5,&quot;width&quot;:617.25}"/>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DIAGRAM_VIRTUALLY_FRAME" val="{&quot;height&quot;:300.6,&quot;left&quot;:48.15,&quot;top&quot;:91.5,&quot;width&quot;:617.25}"/>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DIAGRAM_VIRTUALLY_FRAME" val="{&quot;height&quot;:300.6,&quot;left&quot;:48.15,&quot;top&quot;:91.5,&quot;width&quot;:617.25}"/>
</p:tagLst>
</file>

<file path=ppt/tags/tag312.xml><?xml version="1.0" encoding="utf-8"?>
<p:tagLst xmlns:p="http://schemas.openxmlformats.org/presentationml/2006/main">
  <p:tag name="KSO_WM_DIAGRAM_VIRTUALLY_FRAME" val="{&quot;height&quot;:300.6,&quot;left&quot;:48.15,&quot;top&quot;:91.5,&quot;width&quot;:617.25}"/>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DIAGRAM_VIRTUALLY_FRAME" val="{&quot;height&quot;:300.6,&quot;left&quot;:48.15,&quot;top&quot;:91.5,&quot;width&quot;:617.25}"/>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DIAGRAM_VIRTUALLY_FRAME" val="{&quot;height&quot;:300.6,&quot;left&quot;:48.15,&quot;top&quot;:91.5,&quot;width&quot;:617.25}"/>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DIAGRAM_VIRTUALLY_FRAME" val="{&quot;height&quot;:300.6,&quot;left&quot;:48.15,&quot;top&quot;:91.5,&quot;width&quot;:617.25}"/>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DIAGRAM_VIRTUALLY_FRAME" val="{&quot;height&quot;:300.6,&quot;left&quot;:48.15,&quot;top&quot;:91.5,&quot;width&quot;:617.25}"/>
</p:tagLst>
</file>

<file path=ppt/tags/tag339.xml><?xml version="1.0" encoding="utf-8"?>
<p:tagLst xmlns:p="http://schemas.openxmlformats.org/presentationml/2006/main">
  <p:tag name="KSO_WM_DIAGRAM_VIRTUALLY_FRAME" val="{&quot;height&quot;:300.6,&quot;left&quot;:48.15,&quot;top&quot;:91.5,&quot;width&quot;:617.25}"/>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DIAGRAM_VIRTUALLY_FRAME" val="{&quot;height&quot;:300.6,&quot;left&quot;:48.15,&quot;top&quot;:91.5,&quot;width&quot;:617.25}"/>
</p:tagLst>
</file>

<file path=ppt/tags/tag344.xml><?xml version="1.0" encoding="utf-8"?>
<p:tagLst xmlns:p="http://schemas.openxmlformats.org/presentationml/2006/main">
  <p:tag name="KSO_WM_DIAGRAM_VIRTUALLY_FRAME" val="{&quot;height&quot;:300.6,&quot;left&quot;:48.15,&quot;top&quot;:91.5,&quot;width&quot;:617.25}"/>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DIAGRAM_VIRTUALLY_FRAME" val="{&quot;height&quot;:300.6,&quot;left&quot;:48.15,&quot;top&quot;:91.5,&quot;width&quot;:617.25}"/>
</p:tagLst>
</file>

<file path=ppt/tags/tag35.xml><?xml version="1.0" encoding="utf-8"?>
<p:tagLst xmlns:p="http://schemas.openxmlformats.org/presentationml/2006/main">
  <p:tag name="KSO_WM_DIAGRAM_VIRTUALLY_FRAME" val="{&quot;height&quot;:300.6,&quot;left&quot;:48.15,&quot;top&quot;:91.5,&quot;width&quot;:617.25}"/>
</p:tagLst>
</file>

<file path=ppt/tags/tag350.xml><?xml version="1.0" encoding="utf-8"?>
<p:tagLst xmlns:p="http://schemas.openxmlformats.org/presentationml/2006/main">
  <p:tag name="KSO_WM_DIAGRAM_VIRTUALLY_FRAME" val="{&quot;height&quot;:300.6,&quot;left&quot;:48.15,&quot;top&quot;:91.5,&quot;width&quot;:617.25}"/>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DIAGRAM_VIRTUALLY_FRAME" val="{&quot;height&quot;:300.6,&quot;left&quot;:48.15,&quot;top&quot;:91.5,&quot;width&quot;:617.25}"/>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DIAGRAM_VIRTUALLY_FRAME" val="{&quot;height&quot;:300.6,&quot;left&quot;:48.15,&quot;top&quot;:91.5,&quot;width&quot;:617.25}"/>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DIAGRAM_VIRTUALLY_FRAME" val="{&quot;height&quot;:300.6,&quot;left&quot;:48.15,&quot;top&quot;:91.5,&quot;width&quot;:617.25}"/>
</p:tagLst>
</file>

<file path=ppt/tags/tag369.xml><?xml version="1.0" encoding="utf-8"?>
<p:tagLst xmlns:p="http://schemas.openxmlformats.org/presentationml/2006/main">
  <p:tag name="KSO_WM_DIAGRAM_VIRTUALLY_FRAME" val="{&quot;height&quot;:300.6,&quot;left&quot;:48.15,&quot;top&quot;:91.5,&quot;width&quot;:617.25}"/>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DIAGRAM_VIRTUALLY_FRAME" val="{&quot;height&quot;:300.6,&quot;left&quot;:48.15,&quot;top&quot;:91.5,&quot;width&quot;:617.25}"/>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DIAGRAM_VIRTUALLY_FRAME" val="{&quot;height&quot;:300.6,&quot;left&quot;:48.15,&quot;top&quot;:91.5,&quot;width&quot;:617.25}"/>
</p:tagLst>
</file>

<file path=ppt/tags/tag384.xml><?xml version="1.0" encoding="utf-8"?>
<p:tagLst xmlns:p="http://schemas.openxmlformats.org/presentationml/2006/main">
  <p:tag name="KSO_WM_DIAGRAM_VIRTUALLY_FRAME" val="{&quot;height&quot;:300.6,&quot;left&quot;:48.15,&quot;top&quot;:91.5,&quot;width&quot;:617.25}"/>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DIAGRAM_VIRTUALLY_FRAME" val="{&quot;height&quot;:300.6,&quot;left&quot;:48.15,&quot;top&quot;:91.5,&quot;width&quot;:617.25}"/>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DIAGRAM_VIRTUALLY_FRAME" val="{&quot;height&quot;:300.6,&quot;left&quot;:48.15,&quot;top&quot;:91.5,&quot;width&quot;:617.25}"/>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DIAGRAM_VIRTUALLY_FRAME" val="{&quot;height&quot;:300.6,&quot;left&quot;:48.15,&quot;top&quot;:91.5,&quot;width&quot;:617.25}"/>
</p:tagLst>
</file>

<file path=ppt/tags/tag395.xml><?xml version="1.0" encoding="utf-8"?>
<p:tagLst xmlns:p="http://schemas.openxmlformats.org/presentationml/2006/main">
  <p:tag name="KSO_WM_DIAGRAM_VIRTUALLY_FRAME" val="{&quot;height&quot;:300.6,&quot;left&quot;:48.15,&quot;top&quot;:91.5,&quot;width&quot;:617.25}"/>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DIAGRAM_VIRTUALLY_FRAME" val="{&quot;height&quot;:300.6,&quot;left&quot;:48.15,&quot;top&quot;:91.5,&quot;width&quot;:617.25}"/>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DIAGRAM_VIRTUALLY_FRAME" val="{&quot;height&quot;:300.6,&quot;left&quot;:48.15,&quot;top&quot;:91.5,&quot;width&quot;:617.25}"/>
</p:tagLst>
</file>

<file path=ppt/tags/tag400.xml><?xml version="1.0" encoding="utf-8"?>
<p:tagLst xmlns:p="http://schemas.openxmlformats.org/presentationml/2006/main">
  <p:tag name="KSO_WM_DIAGRAM_VIRTUALLY_FRAME" val="{&quot;height&quot;:300.6,&quot;left&quot;:48.15,&quot;top&quot;:91.5,&quot;width&quot;:617.25}"/>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DIAGRAM_VIRTUALLY_FRAME" val="{&quot;height&quot;:300.6,&quot;left&quot;:48.15,&quot;top&quot;:91.5,&quot;width&quot;:617.25}"/>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DIAGRAM_VIRTUALLY_FRAME" val="{&quot;height&quot;:300.6,&quot;left&quot;:48.15,&quot;top&quot;:91.5,&quot;width&quot;:617.25}"/>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DIAGRAM_VIRTUALLY_FRAME" val="{&quot;height&quot;:300.6,&quot;left&quot;:48.15,&quot;top&quot;:91.5,&quot;width&quot;:617.25}"/>
</p:tagLst>
</file>

<file path=ppt/tags/tag416.xml><?xml version="1.0" encoding="utf-8"?>
<p:tagLst xmlns:p="http://schemas.openxmlformats.org/presentationml/2006/main">
  <p:tag name="KSO_WM_DIAGRAM_VIRTUALLY_FRAME" val="{&quot;height&quot;:300.6,&quot;left&quot;:48.15,&quot;top&quot;:91.5,&quot;width&quot;:617.25}"/>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DIAGRAM_VIRTUALLY_FRAME" val="{&quot;height&quot;:300.6,&quot;left&quot;:48.15,&quot;top&quot;:91.5,&quot;width&quot;:617.25}"/>
</p:tagLst>
</file>

<file path=ppt/tags/tag420.xml><?xml version="1.0" encoding="utf-8"?>
<p:tagLst xmlns:p="http://schemas.openxmlformats.org/presentationml/2006/main">
  <p:tag name="KSO_WM_DIAGRAM_VIRTUALLY_FRAME" val="{&quot;height&quot;:300.6,&quot;left&quot;:48.15,&quot;top&quot;:91.5,&quot;width&quot;:617.25}"/>
</p:tagLst>
</file>

<file path=ppt/tags/tag421.xml><?xml version="1.0" encoding="utf-8"?>
<p:tagLst xmlns:p="http://schemas.openxmlformats.org/presentationml/2006/main">
  <p:tag name="KSO_WM_DIAGRAM_VIRTUALLY_FRAME" val="{&quot;height&quot;:300.6,&quot;left&quot;:48.15,&quot;top&quot;:91.5,&quot;width&quot;:617.25}"/>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DIAGRAM_VIRTUALLY_FRAME" val="{&quot;height&quot;:187.3,&quot;left&quot;:48.15,&quot;top&quot;:97.15,&quot;width&quot;:617.25}"/>
  <p:tag name="KSO_WM_BEAUTIFY_FLAG" val=""/>
</p:tagLst>
</file>

<file path=ppt/tags/tag425.xml><?xml version="1.0" encoding="utf-8"?>
<p:tagLst xmlns:p="http://schemas.openxmlformats.org/presentationml/2006/main">
  <p:tag name="KSO_WM_DIAGRAM_VIRTUALLY_FRAME" val="{&quot;height&quot;:187.3,&quot;left&quot;:48.15,&quot;top&quot;:97.15,&quot;width&quot;:617.25}"/>
  <p:tag name="KSO_WM_BEAUTIFY_FLAG" val=""/>
</p:tagLst>
</file>

<file path=ppt/tags/tag426.xml><?xml version="1.0" encoding="utf-8"?>
<p:tagLst xmlns:p="http://schemas.openxmlformats.org/presentationml/2006/main">
  <p:tag name="ISPRING_RESOURCE_PATHS_HASH_2" val="17416ab3169b4d2b6e219e80d68016f511bed39f"/>
  <p:tag name="ISPRING_PRESENTATION_TITLE" val="简约红色财务金融数据分析PPT模版"/>
  <p:tag name="ISPRING_FIRST_PUBLISH" val="1"/>
  <p:tag name="commondata" val="eyJoZGlkIjoiYzhmNzI2M2YxMWZmYWZjNTZhYzVmZmU0NTEzZjdhZWEifQ=="/>
  <p:tag name="resource_record_key" val="{&quot;13&quot;:[20174685,20184167],&quot;70&quot;:[3314370,3314197,3314292,3312235,3314673,3316196,3316198,3313591,3316162,3314320,3316160,3313710,3312479,3323785,3314163,3314336,3317675,3322565,3322492,3324940,3314594,3320037,3324712,3316374,3316118,3323779,3312117,3324608,3319434,3324933,3316058,3322235,3323777,3319356]}"/>
</p:tagLst>
</file>

<file path=ppt/tags/tag43.xml><?xml version="1.0" encoding="utf-8"?>
<p:tagLst xmlns:p="http://schemas.openxmlformats.org/presentationml/2006/main">
  <p:tag name="KSO_WM_DIAGRAM_VIRTUALLY_FRAME" val="{&quot;height&quot;:300.6,&quot;left&quot;:48.15,&quot;top&quot;:91.5,&quot;width&quot;:617.25}"/>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DIAGRAM_VIRTUALLY_FRAME" val="{&quot;height&quot;:300.6,&quot;left&quot;:48.15,&quot;top&quot;:91.5,&quot;width&quot;:617.25}"/>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DIAGRAM_VIRTUALLY_FRAME" val="{&quot;height&quot;:300.6,&quot;left&quot;:48.15,&quot;top&quot;:91.5,&quot;width&quot;:617.25}"/>
</p:tagLst>
</file>

<file path=ppt/tags/tag53.xml><?xml version="1.0" encoding="utf-8"?>
<p:tagLst xmlns:p="http://schemas.openxmlformats.org/presentationml/2006/main">
  <p:tag name="KSO_WM_DIAGRAM_VIRTUALLY_FRAME" val="{&quot;height&quot;:300.6,&quot;left&quot;:48.15,&quot;top&quot;:91.5,&quot;width&quot;:617.25}"/>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DIAGRAM_VIRTUALLY_FRAME" val="{&quot;height&quot;:300.6,&quot;left&quot;:48.15,&quot;top&quot;:91.5,&quot;width&quot;:617.25}"/>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DIAGRAM_VIRTUALLY_FRAME" val="{&quot;height&quot;:300.6,&quot;left&quot;:48.15,&quot;top&quot;:91.5,&quot;width&quot;:617.25}"/>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DIAGRAM_VIRTUALLY_FRAME" val="{&quot;height&quot;:300.6,&quot;left&quot;:48.15,&quot;top&quot;:91.5,&quot;width&quot;:617.25}"/>
</p:tagLst>
</file>

<file path=ppt/tags/tag72.xml><?xml version="1.0" encoding="utf-8"?>
<p:tagLst xmlns:p="http://schemas.openxmlformats.org/presentationml/2006/main">
  <p:tag name="KSO_WM_DIAGRAM_VIRTUALLY_FRAME" val="{&quot;height&quot;:300.6,&quot;left&quot;:48.15,&quot;top&quot;:91.5,&quot;width&quot;:617.25}"/>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DIAGRAM_VIRTUALLY_FRAME" val="{&quot;height&quot;:300.6,&quot;left&quot;:48.15,&quot;top&quot;:91.5,&quot;width&quot;:617.25}"/>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DIAGRAM_VIRTUALLY_FRAME" val="{&quot;height&quot;:300.6,&quot;left&quot;:48.15,&quot;top&quot;:91.5,&quot;width&quot;:617.25}"/>
</p:tagLst>
</file>

<file path=ppt/tags/tag84.xml><?xml version="1.0" encoding="utf-8"?>
<p:tagLst xmlns:p="http://schemas.openxmlformats.org/presentationml/2006/main">
  <p:tag name="KSO_WM_DIAGRAM_VIRTUALLY_FRAME" val="{&quot;height&quot;:300.6,&quot;left&quot;:48.15,&quot;top&quot;:91.5,&quot;width&quot;:617.25}"/>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DIAGRAM_VIRTUALLY_FRAME" val="{&quot;height&quot;:300.6,&quot;left&quot;:48.15,&quot;top&quot;:91.5,&quot;width&quot;:617.25}"/>
</p:tagLst>
</file>

<file path=ppt/tags/tag96.xml><?xml version="1.0" encoding="utf-8"?>
<p:tagLst xmlns:p="http://schemas.openxmlformats.org/presentationml/2006/main">
  <p:tag name="KSO_WM_DIAGRAM_VIRTUALLY_FRAME" val="{&quot;height&quot;:300.6,&quot;left&quot;:48.15,&quot;top&quot;:91.5,&quot;width&quot;:617.25}"/>
</p:tagLst>
</file>

<file path=ppt/tags/tag97.xml><?xml version="1.0" encoding="utf-8"?>
<p:tagLst xmlns:p="http://schemas.openxmlformats.org/presentationml/2006/main">
  <p:tag name="KSO_WM_DIAGRAM_VIRTUALLY_FRAME" val="{&quot;height&quot;:300.6,&quot;left&quot;:48.15,&quot;top&quot;:91.5,&quot;width&quot;:617.25}"/>
</p:tagLst>
</file>

<file path=ppt/tags/tag98.xml><?xml version="1.0" encoding="utf-8"?>
<p:tagLst xmlns:p="http://schemas.openxmlformats.org/presentationml/2006/main">
  <p:tag name="KSO_WM_DIAGRAM_VIRTUALLY_FRAME" val="{&quot;height&quot;:300.6,&quot;left&quot;:48.15,&quot;top&quot;:91.5,&quot;width&quot;:617.25}"/>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20689</Words>
  <Application>WPS 演示</Application>
  <PresentationFormat>全屏显示(16:9)</PresentationFormat>
  <Paragraphs>853</Paragraphs>
  <Slides>104</Slides>
  <Notes>39</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104</vt:i4>
      </vt:variant>
    </vt:vector>
  </HeadingPairs>
  <TitlesOfParts>
    <vt:vector size="118" baseType="lpstr">
      <vt:lpstr>Arial</vt:lpstr>
      <vt:lpstr>宋体</vt:lpstr>
      <vt:lpstr>Wingdings</vt:lpstr>
      <vt:lpstr>字魂105号-简雅黑</vt:lpstr>
      <vt:lpstr>黑体</vt:lpstr>
      <vt:lpstr>华文中宋</vt:lpstr>
      <vt:lpstr>微软雅黑</vt:lpstr>
      <vt:lpstr>Calibri</vt:lpstr>
      <vt:lpstr>Arial Unicode MS</vt:lpstr>
      <vt:lpstr>楷体</vt:lpstr>
      <vt:lpstr>仿宋</vt:lpstr>
      <vt:lpstr>等线</vt:lpstr>
      <vt:lpstr>兰米粗楷简体</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简约红色财务金融数据分析PPT模版</dc:title>
  <dc:creator>www.1ppt.com</dc:creator>
  <cp:keywords>www.1ppt.com</cp:keywords>
  <cp:lastModifiedBy>赵艺</cp:lastModifiedBy>
  <cp:revision>271</cp:revision>
  <dcterms:created xsi:type="dcterms:W3CDTF">2015-11-19T08:09:00Z</dcterms:created>
  <dcterms:modified xsi:type="dcterms:W3CDTF">2024-03-05T16:57:35Z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2ED93C46453240CC9E5E7552A8AE301F_13</vt:lpwstr>
  </property>
  <property fmtid="{D5CDD505-2E9C-101B-9397-08002B2CF9AE}" pid="3" name="KSOProductBuildVer">
    <vt:lpwstr>2052-12.1.0.16388</vt:lpwstr>
  </property>
</Properties>
</file>