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72" r:id="rId4"/>
    <p:sldMasterId id="2147483684" r:id="rId5"/>
    <p:sldMasterId id="2147483696" r:id="rId6"/>
    <p:sldMasterId id="2147483708" r:id="rId7"/>
    <p:sldMasterId id="2147483720" r:id="rId8"/>
  </p:sldMasterIdLst>
  <p:notesMasterIdLst>
    <p:notesMasterId r:id="rId101"/>
  </p:notesMasterIdLst>
  <p:handoutMasterIdLst>
    <p:handoutMasterId r:id="rId102"/>
  </p:handoutMasterIdLst>
  <p:sldIdLst>
    <p:sldId id="489" r:id="rId9"/>
    <p:sldId id="339" r:id="rId10"/>
    <p:sldId id="340" r:id="rId11"/>
    <p:sldId id="912" r:id="rId12"/>
    <p:sldId id="1091" r:id="rId13"/>
    <p:sldId id="1092" r:id="rId14"/>
    <p:sldId id="1093" r:id="rId15"/>
    <p:sldId id="1094" r:id="rId16"/>
    <p:sldId id="1095" r:id="rId17"/>
    <p:sldId id="1096" r:id="rId18"/>
    <p:sldId id="1097" r:id="rId19"/>
    <p:sldId id="1098" r:id="rId20"/>
    <p:sldId id="1099" r:id="rId21"/>
    <p:sldId id="1100" r:id="rId22"/>
    <p:sldId id="1101" r:id="rId23"/>
    <p:sldId id="1196" r:id="rId24"/>
    <p:sldId id="1102" r:id="rId25"/>
    <p:sldId id="1103" r:id="rId26"/>
    <p:sldId id="1104" r:id="rId27"/>
    <p:sldId id="1105" r:id="rId28"/>
    <p:sldId id="1106" r:id="rId29"/>
    <p:sldId id="1270" r:id="rId30"/>
    <p:sldId id="1271" r:id="rId31"/>
    <p:sldId id="1272" r:id="rId32"/>
    <p:sldId id="1273" r:id="rId33"/>
    <p:sldId id="1274" r:id="rId34"/>
    <p:sldId id="1275" r:id="rId35"/>
    <p:sldId id="1276" r:id="rId36"/>
    <p:sldId id="1278" r:id="rId37"/>
    <p:sldId id="1279" r:id="rId38"/>
    <p:sldId id="1280" r:id="rId39"/>
    <p:sldId id="1281" r:id="rId40"/>
    <p:sldId id="1282" r:id="rId41"/>
    <p:sldId id="1283" r:id="rId42"/>
    <p:sldId id="1147" r:id="rId43"/>
    <p:sldId id="1148" r:id="rId44"/>
    <p:sldId id="1284" r:id="rId45"/>
    <p:sldId id="1285" r:id="rId46"/>
    <p:sldId id="1286" r:id="rId47"/>
    <p:sldId id="1287" r:id="rId48"/>
    <p:sldId id="1288" r:id="rId49"/>
    <p:sldId id="1289" r:id="rId50"/>
    <p:sldId id="1290" r:id="rId51"/>
    <p:sldId id="1291" r:id="rId52"/>
    <p:sldId id="1292" r:id="rId53"/>
    <p:sldId id="1293" r:id="rId54"/>
    <p:sldId id="1294" r:id="rId55"/>
    <p:sldId id="1295" r:id="rId56"/>
    <p:sldId id="1296" r:id="rId57"/>
    <p:sldId id="1297" r:id="rId58"/>
    <p:sldId id="1300" r:id="rId59"/>
    <p:sldId id="1301" r:id="rId60"/>
    <p:sldId id="1344" r:id="rId61"/>
    <p:sldId id="1345" r:id="rId62"/>
    <p:sldId id="1346" r:id="rId63"/>
    <p:sldId id="1347" r:id="rId64"/>
    <p:sldId id="1302" r:id="rId65"/>
    <p:sldId id="1303" r:id="rId66"/>
    <p:sldId id="1304" r:id="rId67"/>
    <p:sldId id="1305" r:id="rId68"/>
    <p:sldId id="1306" r:id="rId69"/>
    <p:sldId id="1307" r:id="rId70"/>
    <p:sldId id="1308" r:id="rId71"/>
    <p:sldId id="1309" r:id="rId72"/>
    <p:sldId id="1310" r:id="rId73"/>
    <p:sldId id="1311" r:id="rId74"/>
    <p:sldId id="1312" r:id="rId75"/>
    <p:sldId id="1335" r:id="rId76"/>
    <p:sldId id="1336" r:id="rId77"/>
    <p:sldId id="1337" r:id="rId78"/>
    <p:sldId id="1338" r:id="rId79"/>
    <p:sldId id="1339" r:id="rId80"/>
    <p:sldId id="1340" r:id="rId81"/>
    <p:sldId id="1341" r:id="rId82"/>
    <p:sldId id="1342" r:id="rId83"/>
    <p:sldId id="1343" r:id="rId84"/>
    <p:sldId id="1348" r:id="rId85"/>
    <p:sldId id="1349" r:id="rId86"/>
    <p:sldId id="1350" r:id="rId87"/>
    <p:sldId id="1351" r:id="rId88"/>
    <p:sldId id="1352" r:id="rId89"/>
    <p:sldId id="1353" r:id="rId90"/>
    <p:sldId id="1354" r:id="rId91"/>
    <p:sldId id="1355" r:id="rId92"/>
    <p:sldId id="1356" r:id="rId93"/>
    <p:sldId id="1357" r:id="rId94"/>
    <p:sldId id="1358" r:id="rId95"/>
    <p:sldId id="1359" r:id="rId96"/>
    <p:sldId id="1361" r:id="rId97"/>
    <p:sldId id="1362" r:id="rId98"/>
    <p:sldId id="1363" r:id="rId99"/>
    <p:sldId id="703" r:id="rId100"/>
  </p:sldIdLst>
  <p:sldSz cx="9144000" cy="6858000" type="screen4x3"/>
  <p:notesSz cx="6858000" cy="9144000"/>
  <p:custDataLst>
    <p:tags r:id="rId106"/>
  </p:custDataLst>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839" userDrawn="1">
          <p15:clr>
            <a:srgbClr val="A4A3A4"/>
          </p15:clr>
        </p15:guide>
        <p15:guide id="2" orient="horz" pos="210" userDrawn="1">
          <p15:clr>
            <a:srgbClr val="A4A3A4"/>
          </p15:clr>
        </p15:guide>
        <p15:guide id="3" orient="horz" pos="4082" userDrawn="1">
          <p15:clr>
            <a:srgbClr val="A4A3A4"/>
          </p15:clr>
        </p15:guide>
        <p15:guide id="4" orient="horz" pos="119" userDrawn="1">
          <p15:clr>
            <a:srgbClr val="A4A3A4"/>
          </p15:clr>
        </p15:guide>
        <p15:guide id="5" pos="5465" userDrawn="1">
          <p15:clr>
            <a:srgbClr val="A4A3A4"/>
          </p15:clr>
        </p15:guide>
        <p15:guide id="6" pos="2880" userDrawn="1">
          <p15:clr>
            <a:srgbClr val="A4A3A4"/>
          </p15:clr>
        </p15:guide>
        <p15:guide id="7"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CC"/>
    <a:srgbClr val="FFCC00"/>
    <a:srgbClr val="00CC00"/>
    <a:srgbClr val="33CC33"/>
    <a:srgbClr val="EAECEE"/>
    <a:srgbClr val="FF00FF"/>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3839"/>
        <p:guide orient="horz" pos="210"/>
        <p:guide orient="horz" pos="4082"/>
        <p:guide orient="horz" pos="119"/>
        <p:guide pos="5465"/>
        <p:guide pos="2880"/>
        <p:guide pos="295"/>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1.xml"/><Relationship Id="rId98" Type="http://schemas.openxmlformats.org/officeDocument/2006/relationships/slide" Target="slides/slide90.xml"/><Relationship Id="rId97" Type="http://schemas.openxmlformats.org/officeDocument/2006/relationships/slide" Target="slides/slide89.xml"/><Relationship Id="rId96" Type="http://schemas.openxmlformats.org/officeDocument/2006/relationships/slide" Target="slides/slide88.xml"/><Relationship Id="rId95" Type="http://schemas.openxmlformats.org/officeDocument/2006/relationships/slide" Target="slides/slide87.xml"/><Relationship Id="rId94" Type="http://schemas.openxmlformats.org/officeDocument/2006/relationships/slide" Target="slides/slide86.xml"/><Relationship Id="rId93" Type="http://schemas.openxmlformats.org/officeDocument/2006/relationships/slide" Target="slides/slide85.xml"/><Relationship Id="rId92" Type="http://schemas.openxmlformats.org/officeDocument/2006/relationships/slide" Target="slides/slide84.xml"/><Relationship Id="rId91" Type="http://schemas.openxmlformats.org/officeDocument/2006/relationships/slide" Target="slides/slide83.xml"/><Relationship Id="rId90" Type="http://schemas.openxmlformats.org/officeDocument/2006/relationships/slide" Target="slides/slide82.xml"/><Relationship Id="rId9" Type="http://schemas.openxmlformats.org/officeDocument/2006/relationships/slide" Target="slides/slide1.xml"/><Relationship Id="rId89" Type="http://schemas.openxmlformats.org/officeDocument/2006/relationships/slide" Target="slides/slide81.xml"/><Relationship Id="rId88" Type="http://schemas.openxmlformats.org/officeDocument/2006/relationships/slide" Target="slides/slide80.xml"/><Relationship Id="rId87" Type="http://schemas.openxmlformats.org/officeDocument/2006/relationships/slide" Target="slides/slide79.xml"/><Relationship Id="rId86" Type="http://schemas.openxmlformats.org/officeDocument/2006/relationships/slide" Target="slides/slide78.xml"/><Relationship Id="rId85" Type="http://schemas.openxmlformats.org/officeDocument/2006/relationships/slide" Target="slides/slide77.xml"/><Relationship Id="rId84" Type="http://schemas.openxmlformats.org/officeDocument/2006/relationships/slide" Target="slides/slide76.xml"/><Relationship Id="rId83" Type="http://schemas.openxmlformats.org/officeDocument/2006/relationships/slide" Target="slides/slide75.xml"/><Relationship Id="rId82" Type="http://schemas.openxmlformats.org/officeDocument/2006/relationships/slide" Target="slides/slide74.xml"/><Relationship Id="rId81" Type="http://schemas.openxmlformats.org/officeDocument/2006/relationships/slide" Target="slides/slide73.xml"/><Relationship Id="rId80" Type="http://schemas.openxmlformats.org/officeDocument/2006/relationships/slide" Target="slides/slide72.xml"/><Relationship Id="rId8" Type="http://schemas.openxmlformats.org/officeDocument/2006/relationships/slideMaster" Target="slideMasters/slideMaster7.xml"/><Relationship Id="rId79" Type="http://schemas.openxmlformats.org/officeDocument/2006/relationships/slide" Target="slides/slide71.xml"/><Relationship Id="rId78" Type="http://schemas.openxmlformats.org/officeDocument/2006/relationships/slide" Target="slides/slide70.xml"/><Relationship Id="rId77" Type="http://schemas.openxmlformats.org/officeDocument/2006/relationships/slide" Target="slides/slide69.xml"/><Relationship Id="rId76" Type="http://schemas.openxmlformats.org/officeDocument/2006/relationships/slide" Target="slides/slide68.xml"/><Relationship Id="rId75" Type="http://schemas.openxmlformats.org/officeDocument/2006/relationships/slide" Target="slides/slide67.xml"/><Relationship Id="rId74" Type="http://schemas.openxmlformats.org/officeDocument/2006/relationships/slide" Target="slides/slide66.xml"/><Relationship Id="rId73" Type="http://schemas.openxmlformats.org/officeDocument/2006/relationships/slide" Target="slides/slide65.xml"/><Relationship Id="rId72" Type="http://schemas.openxmlformats.org/officeDocument/2006/relationships/slide" Target="slides/slide64.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6" Type="http://schemas.openxmlformats.org/officeDocument/2006/relationships/tags" Target="tags/tag42.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handoutMaster" Target="handoutMasters/handoutMaster1.xml"/><Relationship Id="rId101" Type="http://schemas.openxmlformats.org/officeDocument/2006/relationships/notesMaster" Target="notesMasters/notesMaster1.xml"/><Relationship Id="rId100" Type="http://schemas.openxmlformats.org/officeDocument/2006/relationships/slide" Target="slides/slide92.xml"/><Relationship Id="rId10" Type="http://schemas.openxmlformats.org/officeDocument/2006/relationships/slide" Target="slides/slide2.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7170" name="Rectangle 2"/>
          <p:cNvSpPr>
            <a:spLocks noGrp="1"/>
          </p:cNvSpPr>
          <p:nvPr>
            <p:ph type="hdr" sz="quarter"/>
          </p:nvPr>
        </p:nvSpPr>
        <p:spPr>
          <a:xfrm>
            <a:off x="0" y="0"/>
            <a:ext cx="2971800" cy="457200"/>
          </a:xfrm>
          <a:prstGeom prst="rect">
            <a:avLst/>
          </a:prstGeom>
          <a:noFill/>
          <a:ln w="9525">
            <a:noFill/>
          </a:ln>
        </p:spPr>
        <p:txBody>
          <a:bodyPr/>
          <a:p>
            <a:pPr lvl="0" eaLnBrk="1" hangingPunct="1"/>
            <a:endParaRPr lang="en-US" altLang="x-none" sz="1200" b="0" dirty="0">
              <a:solidFill>
                <a:schemeClr val="tx1"/>
              </a:solidFill>
              <a:latin typeface="Arial" panose="020B0604020202020204" pitchFamily="34" charset="0"/>
              <a:ea typeface="华文细黑" panose="02010600040101010101" pitchFamily="2" charset="-122"/>
            </a:endParaRPr>
          </a:p>
        </p:txBody>
      </p:sp>
      <p:sp>
        <p:nvSpPr>
          <p:cNvPr id="7171" name="Rectangle 3"/>
          <p:cNvSpPr>
            <a:spLocks noGrp="1"/>
          </p:cNvSpPr>
          <p:nvPr>
            <p:ph type="dt" idx="1"/>
          </p:nvPr>
        </p:nvSpPr>
        <p:spPr>
          <a:xfrm>
            <a:off x="3884613" y="0"/>
            <a:ext cx="2971800" cy="457200"/>
          </a:xfrm>
          <a:prstGeom prst="rect">
            <a:avLst/>
          </a:prstGeom>
          <a:noFill/>
          <a:ln w="9525">
            <a:noFill/>
          </a:ln>
        </p:spPr>
        <p:txBody>
          <a:bodyPr/>
          <a:p>
            <a:pPr lvl="0" algn="r" eaLnBrk="1" hangingPunct="1"/>
            <a:endParaRPr lang="en-US" altLang="x-none" sz="1200" b="0" dirty="0">
              <a:solidFill>
                <a:schemeClr val="tx1"/>
              </a:solidFill>
              <a:latin typeface="Arial" panose="020B0604020202020204" pitchFamily="34" charset="0"/>
              <a:ea typeface="华文细黑" panose="02010600040101010101" pitchFamily="2" charset="-122"/>
            </a:endParaRPr>
          </a:p>
        </p:txBody>
      </p:sp>
      <p:sp>
        <p:nvSpPr>
          <p:cNvPr id="7172" name="Rectangle 4"/>
          <p:cNvSpPr>
            <a:spLocks noGrp="1"/>
          </p:cNvSpPr>
          <p:nvPr>
            <p:ph type="sldImg" idx="2"/>
          </p:nvPr>
        </p:nvSpPr>
        <p:spPr>
          <a:xfrm>
            <a:off x="1143000" y="685800"/>
            <a:ext cx="4572000" cy="3429000"/>
          </a:xfrm>
          <a:prstGeom prst="rect">
            <a:avLst/>
          </a:prstGeom>
          <a:noFill/>
          <a:ln w="9525">
            <a:noFill/>
          </a:ln>
        </p:spPr>
      </p:sp>
      <p:sp>
        <p:nvSpPr>
          <p:cNvPr id="7173" name="Rectangle 5"/>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4" name="Rectangle 6"/>
          <p:cNvSpPr>
            <a:spLocks noGrp="1"/>
          </p:cNvSpPr>
          <p:nvPr>
            <p:ph type="ftr" sz="quarter" idx="4"/>
          </p:nvPr>
        </p:nvSpPr>
        <p:spPr>
          <a:xfrm>
            <a:off x="0" y="8685213"/>
            <a:ext cx="2971800" cy="457200"/>
          </a:xfrm>
          <a:prstGeom prst="rect">
            <a:avLst/>
          </a:prstGeom>
          <a:noFill/>
          <a:ln w="9525">
            <a:noFill/>
          </a:ln>
        </p:spPr>
        <p:txBody>
          <a:bodyPr anchor="b" anchorCtr="0"/>
          <a:p>
            <a:pPr lvl="0" eaLnBrk="1" hangingPunct="1"/>
            <a:endParaRPr lang="en-US" altLang="x-none" sz="1200" b="0" dirty="0">
              <a:solidFill>
                <a:schemeClr val="tx1"/>
              </a:solidFill>
              <a:latin typeface="Arial" panose="020B0604020202020204" pitchFamily="34" charset="0"/>
              <a:ea typeface="华文细黑" panose="02010600040101010101" pitchFamily="2" charset="-122"/>
            </a:endParaRPr>
          </a:p>
        </p:txBody>
      </p:sp>
      <p:sp>
        <p:nvSpPr>
          <p:cNvPr id="7175" name="Rectangle 7"/>
          <p:cNvSpPr>
            <a:spLocks noGrp="1"/>
          </p:cNvSpPr>
          <p:nvPr>
            <p:ph type="sldNum" sz="quarter" idx="5"/>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b="0" dirty="0">
                <a:solidFill>
                  <a:schemeClr val="tx1"/>
                </a:solidFill>
                <a:latin typeface="Arial" panose="020B0604020202020204" pitchFamily="34" charset="0"/>
                <a:ea typeface="华文细黑" panose="02010600040101010101" pitchFamily="2" charset="-122"/>
              </a:rPr>
            </a:fld>
            <a:endParaRPr lang="en-US" altLang="zh-CN" sz="1200" b="0" dirty="0">
              <a:solidFill>
                <a:schemeClr val="tx1"/>
              </a:solidFill>
              <a:latin typeface="Arial" panose="020B0604020202020204" pitchFamily="34" charset="0"/>
              <a:ea typeface="华文细黑" panose="0201060004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88913"/>
            <a:ext cx="6036584" cy="61198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a:endParaRPr lang="en-US" altLang="x-none"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a:endParaRPr lang="en-US" altLang="x-none"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a:endParaRPr lang="en-US" altLang="x-none"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a:endParaRPr lang="en-US" altLang="x-none"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a:endParaRPr lang="en-US" altLang="x-none"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a:endParaRPr lang="en-US" altLang="x-none"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spd="med">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transition spd="med">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50825" y="1752600"/>
            <a:ext cx="4234752" cy="43402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8424" y="1752600"/>
            <a:ext cx="4234752" cy="43402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transition spd="med">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transition spd="med">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02847" y="0"/>
            <a:ext cx="2241153" cy="60928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79388" y="0"/>
            <a:ext cx="6593537" cy="60928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77825" y="1414463"/>
            <a:ext cx="4110292" cy="2209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5884" y="1414463"/>
            <a:ext cx="4110292" cy="2209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125538"/>
            <a:ext cx="4021614" cy="51831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074" y="1125538"/>
            <a:ext cx="4021614" cy="51831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041" y="244475"/>
            <a:ext cx="2099072" cy="33797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77825" y="244475"/>
            <a:ext cx="6175531" cy="33797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125538"/>
            <a:ext cx="4021614" cy="51831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074" y="1125538"/>
            <a:ext cx="4021614" cy="51831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88913"/>
            <a:ext cx="6036584" cy="61198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77825" y="1414463"/>
            <a:ext cx="4110292" cy="2209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5884" y="1414463"/>
            <a:ext cx="4110292" cy="2209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041" y="244475"/>
            <a:ext cx="2099072" cy="33797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77825" y="244475"/>
            <a:ext cx="6175531" cy="33797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spd="med">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transition spd="med">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50825" y="1752600"/>
            <a:ext cx="4234752" cy="43402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8424" y="1752600"/>
            <a:ext cx="4234752" cy="43402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transition spd="med">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transition spd="med">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02847" y="0"/>
            <a:ext cx="2241153" cy="60928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79388" y="0"/>
            <a:ext cx="6593537" cy="60928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med">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5" Type="http://schemas.openxmlformats.org/officeDocument/2006/relationships/theme" Target="../theme/theme6.xml"/><Relationship Id="rId14"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3.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1026" name="Picture 2" descr="图片2"/>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Rectangle 31"/>
          <p:cNvSpPr>
            <a:spLocks noGrp="1"/>
          </p:cNvSpPr>
          <p:nvPr>
            <p:ph type="body" idx="1"/>
          </p:nvPr>
        </p:nvSpPr>
        <p:spPr>
          <a:xfrm>
            <a:off x="468313" y="1125538"/>
            <a:ext cx="8207375" cy="518318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p:txBody>
      </p:sp>
      <p:sp>
        <p:nvSpPr>
          <p:cNvPr id="1028" name="Rectangle 27"/>
          <p:cNvSpPr>
            <a:spLocks noGrp="1"/>
          </p:cNvSpPr>
          <p:nvPr>
            <p:ph type="title"/>
          </p:nvPr>
        </p:nvSpPr>
        <p:spPr>
          <a:xfrm>
            <a:off x="468313" y="188913"/>
            <a:ext cx="8207375" cy="574675"/>
          </a:xfrm>
          <a:prstGeom prst="rect">
            <a:avLst/>
          </a:prstGeom>
          <a:noFill/>
          <a:ln w="9525">
            <a:noFill/>
          </a:ln>
        </p:spPr>
        <p:txBody>
          <a:bodyPr anchor="ctr" anchorCtr="0"/>
          <a:p>
            <a:pPr lvl="0"/>
            <a:r>
              <a:rPr lang="zh-CN" altLang="en-US"/>
              <a:t>单击此处编辑母版标题样式</a:t>
            </a:r>
            <a:endParaRPr lang="zh-CN" altLang="en-US"/>
          </a:p>
        </p:txBody>
      </p:sp>
      <p:sp>
        <p:nvSpPr>
          <p:cNvPr id="1029" name="Rectangle 5"/>
          <p:cNvSpPr/>
          <p:nvPr/>
        </p:nvSpPr>
        <p:spPr>
          <a:xfrm>
            <a:off x="7235825" y="6524625"/>
            <a:ext cx="1439863" cy="196850"/>
          </a:xfrm>
          <a:prstGeom prst="rect">
            <a:avLst/>
          </a:prstGeom>
          <a:noFill/>
          <a:ln w="9525">
            <a:noFill/>
          </a:ln>
        </p:spPr>
        <p:txBody>
          <a:bodyPr/>
          <a:p>
            <a:pPr lvl="0" algn="r"/>
            <a:r>
              <a:rPr lang="de-DE" altLang="en-US" sz="1000" b="1" i="1" dirty="0">
                <a:solidFill>
                  <a:schemeClr val="tx1"/>
                </a:solidFill>
                <a:latin typeface="Arial" panose="020B0604020202020204" pitchFamily="34" charset="0"/>
                <a:ea typeface="华文细黑" panose="02010600040101010101" pitchFamily="2" charset="-122"/>
              </a:rPr>
              <a:t>Page </a:t>
            </a:r>
            <a:r>
              <a:rPr lang="de-DE" altLang="en-US" sz="1000" b="1" i="1" dirty="0">
                <a:solidFill>
                  <a:schemeClr val="tx1"/>
                </a:solidFill>
                <a:latin typeface="Arial" panose="020B0604020202020204" pitchFamily="34" charset="0"/>
                <a:ea typeface="华文细黑" panose="02010600040101010101" pitchFamily="2" charset="-122"/>
                <a:sym typeface="MS UI Gothic" panose="020B0600070205080204" pitchFamily="2" charset="-128"/>
              </a:rPr>
              <a:t></a:t>
            </a:r>
            <a:r>
              <a:rPr lang="de-DE" altLang="en-US" sz="1000" b="1" i="1" dirty="0">
                <a:solidFill>
                  <a:schemeClr val="tx1"/>
                </a:solidFill>
                <a:latin typeface="Arial" panose="020B0604020202020204" pitchFamily="34" charset="0"/>
                <a:ea typeface="华文细黑" panose="02010600040101010101" pitchFamily="2" charset="-122"/>
              </a:rPr>
              <a:t> </a:t>
            </a:r>
            <a:fld id="{9A0DB2DC-4C9A-4742-B13C-FB6460FD3503}" type="slidenum">
              <a:rPr lang="en-US" altLang="zh-CN" sz="1000" b="1" i="1" dirty="0">
                <a:solidFill>
                  <a:schemeClr val="tx1"/>
                </a:solidFill>
                <a:latin typeface="Arial" panose="020B0604020202020204" pitchFamily="34" charset="0"/>
                <a:ea typeface="华文细黑" panose="02010600040101010101" pitchFamily="2" charset="-122"/>
              </a:rPr>
            </a:fld>
            <a:endParaRPr lang="en-US" altLang="zh-CN" sz="1000" b="1" i="1" dirty="0">
              <a:solidFill>
                <a:schemeClr val="tx1"/>
              </a:solidFill>
              <a:latin typeface="Arial" panose="020B0604020202020204" pitchFamily="34" charset="0"/>
              <a:ea typeface="华文细黑" panose="020106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2050" name="Picture 2" descr="图片1"/>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2051" name="Rectangle 3"/>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2052" name="Rectangle 4"/>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3" name="Rectangle 5"/>
          <p:cNvSpPr/>
          <p:nvPr>
            <p:ph type="dt" sz="half" idx="2"/>
          </p:nvPr>
        </p:nvSpPr>
        <p:spPr>
          <a:xfrm>
            <a:off x="457200" y="6245225"/>
            <a:ext cx="2133600" cy="476250"/>
          </a:xfrm>
          <a:prstGeom prst="rect">
            <a:avLst/>
          </a:prstGeom>
          <a:noFill/>
          <a:ln w="9525">
            <a:noFill/>
          </a:ln>
        </p:spPr>
        <p:txBody>
          <a:bodyPr/>
          <a:lstStyle>
            <a:lvl1pPr>
              <a:defRPr sz="1400" b="0" i="1">
                <a:solidFill>
                  <a:schemeClr val="tx1"/>
                </a:solidFill>
                <a:latin typeface="Arial" panose="020B0604020202020204" pitchFamily="34" charset="0"/>
                <a:ea typeface="华文细黑" panose="02010600040101010101" pitchFamily="2" charset="-122"/>
              </a:defRPr>
            </a:lvl1pPr>
          </a:lstStyle>
          <a:p>
            <a:pPr lvl="0"/>
            <a:fld id="{BB962C8B-B14F-4D97-AF65-F5344CB8AC3E}" type="datetime1">
              <a:rPr lang="zh-CN" altLang="en-US" dirty="0"/>
            </a:fld>
            <a:endParaRPr lang="zh-CN" altLang="en-US" dirty="0"/>
          </a:p>
        </p:txBody>
      </p:sp>
      <p:sp>
        <p:nvSpPr>
          <p:cNvPr id="2054" name="Rectangle 6"/>
          <p:cNvSpPr/>
          <p:nvPr>
            <p:ph type="sldNum" sz="quarter" idx="4"/>
          </p:nvPr>
        </p:nvSpPr>
        <p:spPr>
          <a:xfrm>
            <a:off x="6553200" y="6245225"/>
            <a:ext cx="2133600" cy="476250"/>
          </a:xfrm>
          <a:prstGeom prst="rect">
            <a:avLst/>
          </a:prstGeom>
          <a:noFill/>
          <a:ln w="9525">
            <a:noFill/>
          </a:ln>
        </p:spPr>
        <p:txBody>
          <a:bodyPr/>
          <a:lstStyle>
            <a:lvl1pPr algn="r">
              <a:defRPr sz="1400" b="0" i="1">
                <a:solidFill>
                  <a:schemeClr val="tx1"/>
                </a:solidFill>
                <a:latin typeface="Arial" panose="020B0604020202020204" pitchFamily="34" charset="0"/>
                <a:ea typeface="华文细黑" panose="02010600040101010101" pitchFamily="2" charset="-122"/>
              </a:defRPr>
            </a:lvl1pPr>
          </a:lstStyle>
          <a:p>
            <a:pPr lvl="0"/>
            <a:fld id="{9A0DB2DC-4C9A-4742-B13C-FB6460FD3503}" type="slidenum">
              <a:rPr lang="zh-CN" altLang="en-US" dirty="0"/>
            </a:fld>
            <a:endParaRPr lang="zh-CN" altLang="en-US" dirty="0"/>
          </a:p>
        </p:txBody>
      </p:sp>
      <p:sp>
        <p:nvSpPr>
          <p:cNvPr id="2055" name="Rectangle 7"/>
          <p:cNvSpPr/>
          <p:nvPr>
            <p:ph type="ftr" sz="quarter" idx="3"/>
          </p:nvPr>
        </p:nvSpPr>
        <p:spPr>
          <a:xfrm>
            <a:off x="3124200" y="6245225"/>
            <a:ext cx="2895600" cy="476250"/>
          </a:xfrm>
          <a:prstGeom prst="rect">
            <a:avLst/>
          </a:prstGeom>
          <a:noFill/>
          <a:ln w="9525">
            <a:noFill/>
          </a:ln>
        </p:spPr>
        <p:txBody>
          <a:bodyPr/>
          <a:lstStyle>
            <a:lvl1pPr algn="ctr">
              <a:defRPr sz="1400" b="0" i="1">
                <a:solidFill>
                  <a:schemeClr val="tx1"/>
                </a:solidFill>
                <a:latin typeface="Arial" panose="020B0604020202020204" pitchFamily="34" charset="0"/>
                <a:ea typeface="华文细黑" panose="02010600040101010101" pitchFamily="2" charset="-122"/>
              </a:defRPr>
            </a:lvl1pPr>
          </a:lstStyle>
          <a:p>
            <a:pPr lvl="0"/>
            <a:endParaRPr lang="en-US" altLang="x-none"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3074" name="Picture 2" descr="底图"/>
          <p:cNvPicPr>
            <a:picLocks noChangeAspect="1"/>
          </p:cNvPicPr>
          <p:nvPr/>
        </p:nvPicPr>
        <p:blipFill>
          <a:blip r:embed="rId12"/>
          <a:stretch>
            <a:fillRect/>
          </a:stretch>
        </p:blipFill>
        <p:spPr>
          <a:xfrm>
            <a:off x="0" y="0"/>
            <a:ext cx="9144000" cy="6865938"/>
          </a:xfrm>
          <a:prstGeom prst="rect">
            <a:avLst/>
          </a:prstGeom>
          <a:noFill/>
          <a:ln w="9525">
            <a:noFill/>
          </a:ln>
        </p:spPr>
      </p:pic>
      <p:sp>
        <p:nvSpPr>
          <p:cNvPr id="3075" name="Rectangle 3"/>
          <p:cNvSpPr>
            <a:spLocks noGrp="1"/>
          </p:cNvSpPr>
          <p:nvPr>
            <p:ph type="title"/>
          </p:nvPr>
        </p:nvSpPr>
        <p:spPr>
          <a:xfrm>
            <a:off x="179388" y="0"/>
            <a:ext cx="8964612" cy="1143000"/>
          </a:xfrm>
          <a:prstGeom prst="rect">
            <a:avLst/>
          </a:prstGeom>
          <a:noFill/>
          <a:ln w="9525">
            <a:noFill/>
          </a:ln>
        </p:spPr>
        <p:txBody>
          <a:bodyPr lIns="78366" tIns="39183" rIns="78366" bIns="39183" anchor="ctr" anchorCtr="0"/>
          <a:p>
            <a:pPr lvl="0"/>
            <a:r>
              <a:rPr lang="zh-CN" altLang="en-US"/>
              <a:t>单击此处编辑母版标题样式</a:t>
            </a:r>
            <a:endParaRPr lang="zh-CN" altLang="en-US"/>
          </a:p>
        </p:txBody>
      </p:sp>
      <p:sp>
        <p:nvSpPr>
          <p:cNvPr id="3076" name="Rectangle 4"/>
          <p:cNvSpPr>
            <a:spLocks noGrp="1"/>
          </p:cNvSpPr>
          <p:nvPr>
            <p:ph type="body" idx="1"/>
          </p:nvPr>
        </p:nvSpPr>
        <p:spPr>
          <a:xfrm>
            <a:off x="250825" y="1752600"/>
            <a:ext cx="8642350" cy="4340225"/>
          </a:xfrm>
          <a:prstGeom prst="rect">
            <a:avLst/>
          </a:prstGeom>
          <a:noFill/>
          <a:ln w="9525">
            <a:noFill/>
          </a:ln>
        </p:spPr>
        <p:txBody>
          <a:bodyPr lIns="78366" tIns="39183" rIns="78366" bIns="39183"/>
          <a:p>
            <a:pPr lvl="0"/>
            <a:r>
              <a:rPr lang="zh-CN" altLang="en-US"/>
              <a:t>单击此处编辑母版文本样式</a:t>
            </a:r>
            <a:endParaRPr lang="zh-CN" altLang="en-US"/>
          </a:p>
        </p:txBody>
      </p:sp>
      <p:sp>
        <p:nvSpPr>
          <p:cNvPr id="3077" name="Text Box 5"/>
          <p:cNvSpPr txBox="1"/>
          <p:nvPr/>
        </p:nvSpPr>
        <p:spPr>
          <a:xfrm>
            <a:off x="34925" y="6492875"/>
            <a:ext cx="3203575" cy="382588"/>
          </a:xfrm>
          <a:prstGeom prst="rect">
            <a:avLst/>
          </a:prstGeom>
          <a:noFill/>
          <a:ln w="9525">
            <a:noFill/>
          </a:ln>
        </p:spPr>
        <p:txBody>
          <a:bodyPr wrap="none" lIns="78366" tIns="39183" rIns="78366" bIns="39183">
            <a:spAutoFit/>
          </a:bodyPr>
          <a:p>
            <a:pPr lvl="0" defTabSz="784225" eaLnBrk="1" hangingPunct="1">
              <a:spcBef>
                <a:spcPct val="20000"/>
              </a:spcBef>
            </a:pPr>
            <a:r>
              <a:rPr lang="zh-CN" altLang="en-US" sz="2000" b="0"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rPr>
              <a:t>单片机原理与应用项目教程</a:t>
            </a:r>
            <a:endParaRPr lang="zh-CN" altLang="en-US" sz="2000" b="0"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random/>
  </p:transition>
  <p:hf sldNum="0" hdr="0" ftr="0" dt="0"/>
  <p:txStyles>
    <p:titleStyle>
      <a:lvl1pPr marL="0" lvl="0" indent="0" algn="l" defTabSz="784225" eaLnBrk="0" fontAlgn="base" latinLnBrk="0" hangingPunct="0">
        <a:lnSpc>
          <a:spcPct val="100000"/>
        </a:lnSpc>
        <a:spcBef>
          <a:spcPct val="0"/>
        </a:spcBef>
        <a:spcAft>
          <a:spcPct val="0"/>
        </a:spcAft>
        <a:buNone/>
        <a:defRPr sz="3200" b="1" i="0" u="none" kern="1200" baseline="0">
          <a:solidFill>
            <a:srgbClr val="FF6743"/>
          </a:solidFill>
          <a:latin typeface="+mj-lt"/>
          <a:ea typeface="+mj-ea"/>
          <a:cs typeface="+mj-cs"/>
        </a:defRPr>
      </a:lvl1pPr>
    </p:titleStyle>
    <p:bodyStyle>
      <a:lvl1pPr marL="294005" lvl="0" indent="-294005" algn="l" defTabSz="784225" eaLnBrk="0" fontAlgn="base" latinLnBrk="0" hangingPunct="0">
        <a:lnSpc>
          <a:spcPct val="120000"/>
        </a:lnSpc>
        <a:spcBef>
          <a:spcPct val="20000"/>
        </a:spcBef>
        <a:spcAft>
          <a:spcPct val="0"/>
        </a:spcAft>
        <a:buFont typeface="Wingdings" panose="05000000000000000000" pitchFamily="2" charset="2"/>
        <a:buNone/>
        <a:defRPr sz="2400" b="1" i="0" u="none" kern="1200" baseline="0">
          <a:solidFill>
            <a:schemeClr val="tx1"/>
          </a:solidFill>
          <a:latin typeface="+mn-lt"/>
          <a:ea typeface="+mn-ea"/>
          <a:cs typeface="+mn-cs"/>
        </a:defRPr>
      </a:lvl1pPr>
      <a:lvl2pPr marL="636905" lvl="1" indent="-244475" algn="l" defTabSz="784225" eaLnBrk="0" fontAlgn="base" latinLnBrk="0" hangingPunct="0">
        <a:lnSpc>
          <a:spcPct val="100000"/>
        </a:lnSpc>
        <a:spcBef>
          <a:spcPct val="20000"/>
        </a:spcBef>
        <a:spcAft>
          <a:spcPct val="0"/>
        </a:spcAft>
        <a:buFont typeface="Wingdings" panose="05000000000000000000" pitchFamily="2" charset="2"/>
        <a:buNone/>
        <a:defRPr sz="2400" b="0" i="0" u="none" kern="1200" baseline="0">
          <a:solidFill>
            <a:schemeClr val="tx1"/>
          </a:solidFill>
          <a:latin typeface="+mn-lt"/>
          <a:ea typeface="+mn-ea"/>
          <a:cs typeface="+mn-cs"/>
        </a:defRPr>
      </a:lvl2pPr>
      <a:lvl3pPr marL="977900" lvl="2" indent="-193675" algn="l" defTabSz="784225" eaLnBrk="0" fontAlgn="base" latinLnBrk="0" hangingPunct="0">
        <a:lnSpc>
          <a:spcPct val="100000"/>
        </a:lnSpc>
        <a:spcBef>
          <a:spcPct val="20000"/>
        </a:spcBef>
        <a:spcAft>
          <a:spcPct val="0"/>
        </a:spcAft>
        <a:buFont typeface="Wingdings" panose="05000000000000000000" pitchFamily="2" charset="2"/>
        <a:buNone/>
        <a:defRPr sz="2100" b="0" i="0" u="none" kern="1200" baseline="0">
          <a:solidFill>
            <a:schemeClr val="tx1"/>
          </a:solidFill>
          <a:latin typeface="+mn-lt"/>
          <a:ea typeface="+mn-ea"/>
          <a:cs typeface="+mn-cs"/>
        </a:defRPr>
      </a:lvl3pPr>
      <a:lvl4pPr marL="1371600" lvl="3" indent="-194945" algn="l" defTabSz="784225" eaLnBrk="0" fontAlgn="base" latinLnBrk="0" hangingPunct="0">
        <a:lnSpc>
          <a:spcPct val="100000"/>
        </a:lnSpc>
        <a:spcBef>
          <a:spcPct val="20000"/>
        </a:spcBef>
        <a:spcAft>
          <a:spcPct val="0"/>
        </a:spcAft>
        <a:buFont typeface="Wingdings" panose="05000000000000000000" pitchFamily="2" charset="2"/>
        <a:buNone/>
        <a:defRPr sz="1700" b="0" i="0" u="none" kern="1200" baseline="0">
          <a:solidFill>
            <a:schemeClr val="tx1"/>
          </a:solidFill>
          <a:latin typeface="+mn-lt"/>
          <a:ea typeface="+mn-ea"/>
          <a:cs typeface="+mn-cs"/>
        </a:defRPr>
      </a:lvl4pPr>
      <a:lvl5pPr marL="1764030" lvl="4" indent="-19685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5pPr>
      <a:lvl6pPr marL="2514600" lvl="5"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6pPr>
      <a:lvl7pPr marL="2971800" lvl="6"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7pPr>
      <a:lvl8pPr marL="3429000" lvl="7"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8pPr>
      <a:lvl9pPr marL="3886200" lvl="8"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4098" name="Rectangle 2"/>
          <p:cNvSpPr>
            <a:spLocks noGrp="1"/>
          </p:cNvSpPr>
          <p:nvPr>
            <p:ph type="title"/>
          </p:nvPr>
        </p:nvSpPr>
        <p:spPr>
          <a:xfrm>
            <a:off x="381000" y="244475"/>
            <a:ext cx="8393113" cy="749300"/>
          </a:xfrm>
          <a:prstGeom prst="rect">
            <a:avLst/>
          </a:prstGeom>
          <a:noFill/>
          <a:ln w="9525">
            <a:noFill/>
          </a:ln>
          <a:effectLst>
            <a:outerShdw dist="17961" dir="2699999" algn="ctr" rotWithShape="0">
              <a:schemeClr val="bg2"/>
            </a:outerShdw>
          </a:effectLst>
        </p:spPr>
        <p:txBody>
          <a:bodyPr>
            <a:spAutoFit/>
          </a:bodyPr>
          <a:p>
            <a:pPr lvl="0"/>
            <a:r>
              <a:rPr lang="en-US" altLang="zh-CN"/>
              <a:t>Click to edit Title Slide</a:t>
            </a:r>
            <a:endParaRPr lang="en-US" altLang="zh-CN"/>
          </a:p>
        </p:txBody>
      </p:sp>
      <p:sp>
        <p:nvSpPr>
          <p:cNvPr id="4099" name="Rectangle 3"/>
          <p:cNvSpPr>
            <a:spLocks noGrp="1"/>
          </p:cNvSpPr>
          <p:nvPr>
            <p:ph type="body" idx="1"/>
          </p:nvPr>
        </p:nvSpPr>
        <p:spPr>
          <a:xfrm>
            <a:off x="377825" y="1414463"/>
            <a:ext cx="8388350" cy="2209800"/>
          </a:xfrm>
          <a:prstGeom prst="rect">
            <a:avLst/>
          </a:prstGeom>
          <a:noFill/>
          <a:ln w="9525">
            <a:noFill/>
          </a:ln>
        </p:spPr>
        <p:txBody>
          <a:bodyPr>
            <a:spAutoFit/>
          </a:bodyPr>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pic>
        <p:nvPicPr>
          <p:cNvPr id="4100" name="Picture 4" descr="Tech-Ed"/>
          <p:cNvPicPr>
            <a:picLocks noChangeAspect="1"/>
          </p:cNvPicPr>
          <p:nvPr/>
        </p:nvPicPr>
        <p:blipFill>
          <a:blip r:embed="rId13"/>
          <a:stretch>
            <a:fillRect/>
          </a:stretch>
        </p:blipFill>
        <p:spPr>
          <a:xfrm>
            <a:off x="7621588" y="5948363"/>
            <a:ext cx="1231900" cy="733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hf sldNum="0" hdr="0" ftr="0" dt="0"/>
  <p:txStyles>
    <p:titleStyle>
      <a:lvl1pPr marL="0" lvl="0" indent="0" algn="l" defTabSz="914400" eaLnBrk="0" fontAlgn="base" latinLnBrk="0" hangingPunct="0">
        <a:lnSpc>
          <a:spcPct val="90000"/>
        </a:lnSpc>
        <a:spcBef>
          <a:spcPct val="0"/>
        </a:spcBef>
        <a:spcAft>
          <a:spcPct val="0"/>
        </a:spcAft>
        <a:buNone/>
        <a:defRPr sz="4800" b="1" i="0" u="none" kern="1200" baseline="0">
          <a:solidFill>
            <a:schemeClr val="tx2"/>
          </a:solidFill>
          <a:latin typeface="+mj-lt"/>
          <a:ea typeface="+mj-ea"/>
          <a:cs typeface="+mj-cs"/>
        </a:defRPr>
      </a:lvl1pPr>
    </p:titleStyle>
    <p:bodyStyle>
      <a:lvl1pPr marL="571500" lvl="0" indent="-5715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3200" b="1" i="0" u="none" kern="1200" baseline="0">
          <a:solidFill>
            <a:schemeClr val="tx1"/>
          </a:solidFill>
          <a:latin typeface="+mn-lt"/>
          <a:ea typeface="+mn-ea"/>
          <a:cs typeface="+mn-cs"/>
        </a:defRPr>
      </a:lvl1pPr>
      <a:lvl2pPr marL="1028700" lvl="1" indent="-45529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800" b="1" i="0" u="none" kern="1200" baseline="0">
          <a:solidFill>
            <a:schemeClr val="tx1"/>
          </a:solidFill>
          <a:latin typeface="+mn-lt"/>
          <a:ea typeface="+mn-ea"/>
          <a:cs typeface="+mn-cs"/>
        </a:defRPr>
      </a:lvl2pPr>
      <a:lvl3pPr marL="1428750" lvl="2"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400" b="1" i="0" u="none" kern="1200" baseline="0">
          <a:solidFill>
            <a:schemeClr val="tx1"/>
          </a:solidFill>
          <a:latin typeface="+mn-lt"/>
          <a:ea typeface="+mn-ea"/>
          <a:cs typeface="+mn-cs"/>
        </a:defRPr>
      </a:lvl3pPr>
      <a:lvl4pPr marL="1828800" lvl="3"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4pPr>
      <a:lvl5pPr marL="2227580" lvl="4" indent="-39687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5122" name="Picture 2" descr="图片1"/>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5123" name="Rectangle 31"/>
          <p:cNvSpPr>
            <a:spLocks noGrp="1"/>
          </p:cNvSpPr>
          <p:nvPr>
            <p:ph type="body" idx="1"/>
          </p:nvPr>
        </p:nvSpPr>
        <p:spPr>
          <a:xfrm>
            <a:off x="468313" y="1125538"/>
            <a:ext cx="8207375" cy="518318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p:txBody>
      </p:sp>
      <p:sp>
        <p:nvSpPr>
          <p:cNvPr id="5124" name="Rectangle 27"/>
          <p:cNvSpPr>
            <a:spLocks noGrp="1"/>
          </p:cNvSpPr>
          <p:nvPr>
            <p:ph type="title"/>
          </p:nvPr>
        </p:nvSpPr>
        <p:spPr>
          <a:xfrm>
            <a:off x="468313" y="188913"/>
            <a:ext cx="8207375" cy="574675"/>
          </a:xfrm>
          <a:prstGeom prst="rect">
            <a:avLst/>
          </a:prstGeom>
          <a:noFill/>
          <a:ln w="9525">
            <a:noFill/>
          </a:ln>
        </p:spPr>
        <p:txBody>
          <a:bodyPr anchor="ctr" anchorCtr="0"/>
          <a:p>
            <a:pPr lvl="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6146" name="Picture 4" descr="Tech-Ed"/>
          <p:cNvPicPr>
            <a:picLocks noChangeAspect="1"/>
          </p:cNvPicPr>
          <p:nvPr/>
        </p:nvPicPr>
        <p:blipFill>
          <a:blip r:embed="rId13"/>
          <a:stretch>
            <a:fillRect/>
          </a:stretch>
        </p:blipFill>
        <p:spPr>
          <a:xfrm>
            <a:off x="7621588" y="5948363"/>
            <a:ext cx="1231900" cy="733425"/>
          </a:xfrm>
          <a:prstGeom prst="rect">
            <a:avLst/>
          </a:prstGeom>
          <a:noFill/>
          <a:ln w="9525">
            <a:noFill/>
          </a:ln>
        </p:spPr>
      </p:pic>
      <p:sp>
        <p:nvSpPr>
          <p:cNvPr id="6147" name="Rectangle 2"/>
          <p:cNvSpPr>
            <a:spLocks noGrp="1"/>
          </p:cNvSpPr>
          <p:nvPr>
            <p:ph type="title"/>
          </p:nvPr>
        </p:nvSpPr>
        <p:spPr>
          <a:xfrm>
            <a:off x="381000" y="244475"/>
            <a:ext cx="8393113" cy="749300"/>
          </a:xfrm>
          <a:prstGeom prst="rect">
            <a:avLst/>
          </a:prstGeom>
          <a:noFill/>
          <a:ln w="9525">
            <a:noFill/>
          </a:ln>
          <a:effectLst>
            <a:outerShdw dist="17961" dir="2699999" algn="ctr" rotWithShape="0">
              <a:schemeClr val="bg2"/>
            </a:outerShdw>
          </a:effectLst>
        </p:spPr>
        <p:txBody>
          <a:bodyPr>
            <a:spAutoFit/>
          </a:bodyPr>
          <a:p>
            <a:pPr lvl="0"/>
            <a:r>
              <a:rPr lang="en-US" altLang="zh-CN"/>
              <a:t>Click to edit Title Slide</a:t>
            </a:r>
            <a:endParaRPr lang="en-US" altLang="zh-CN"/>
          </a:p>
        </p:txBody>
      </p:sp>
      <p:sp>
        <p:nvSpPr>
          <p:cNvPr id="6148" name="Rectangle 3"/>
          <p:cNvSpPr>
            <a:spLocks noGrp="1"/>
          </p:cNvSpPr>
          <p:nvPr>
            <p:ph type="body" idx="1"/>
          </p:nvPr>
        </p:nvSpPr>
        <p:spPr>
          <a:xfrm>
            <a:off x="377825" y="1414463"/>
            <a:ext cx="8388350" cy="2209800"/>
          </a:xfrm>
          <a:prstGeom prst="rect">
            <a:avLst/>
          </a:prstGeom>
          <a:noFill/>
          <a:ln w="9525">
            <a:noFill/>
          </a:ln>
        </p:spPr>
        <p:txBody>
          <a:bodyPr>
            <a:spAutoFit/>
          </a:bodyPr>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hf sldNum="0" hdr="0" ftr="0" dt="0"/>
  <p:txStyles>
    <p:titleStyle>
      <a:lvl1pPr marL="0" lvl="0" indent="0" algn="l" defTabSz="914400" eaLnBrk="0" fontAlgn="base" latinLnBrk="0" hangingPunct="0">
        <a:lnSpc>
          <a:spcPct val="90000"/>
        </a:lnSpc>
        <a:spcBef>
          <a:spcPct val="0"/>
        </a:spcBef>
        <a:spcAft>
          <a:spcPct val="0"/>
        </a:spcAft>
        <a:buNone/>
        <a:defRPr sz="4800" b="1" i="0" u="none" kern="1200" baseline="0">
          <a:solidFill>
            <a:schemeClr val="tx2"/>
          </a:solidFill>
          <a:latin typeface="+mj-lt"/>
          <a:ea typeface="+mj-ea"/>
          <a:cs typeface="+mj-cs"/>
        </a:defRPr>
      </a:lvl1pPr>
    </p:titleStyle>
    <p:bodyStyle>
      <a:lvl1pPr marL="571500" lvl="0" indent="-5715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3200" b="1" i="0" u="none" kern="1200" baseline="0">
          <a:solidFill>
            <a:schemeClr val="tx1"/>
          </a:solidFill>
          <a:latin typeface="+mn-lt"/>
          <a:ea typeface="+mn-ea"/>
          <a:cs typeface="+mn-cs"/>
        </a:defRPr>
      </a:lvl1pPr>
      <a:lvl2pPr marL="1028700" lvl="1" indent="-45529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800" b="1" i="0" u="none" kern="1200" baseline="0">
          <a:solidFill>
            <a:schemeClr val="tx1"/>
          </a:solidFill>
          <a:latin typeface="+mn-lt"/>
          <a:ea typeface="+mn-ea"/>
          <a:cs typeface="+mn-cs"/>
        </a:defRPr>
      </a:lvl2pPr>
      <a:lvl3pPr marL="1428750" lvl="2"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400" b="1" i="0" u="none" kern="1200" baseline="0">
          <a:solidFill>
            <a:schemeClr val="tx1"/>
          </a:solidFill>
          <a:latin typeface="+mn-lt"/>
          <a:ea typeface="+mn-ea"/>
          <a:cs typeface="+mn-cs"/>
        </a:defRPr>
      </a:lvl3pPr>
      <a:lvl4pPr marL="1828800" lvl="3"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4pPr>
      <a:lvl5pPr marL="2227580" lvl="4" indent="-39687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3074" name="Picture 2" descr="底图"/>
          <p:cNvPicPr>
            <a:picLocks noChangeAspect="1"/>
          </p:cNvPicPr>
          <p:nvPr/>
        </p:nvPicPr>
        <p:blipFill>
          <a:blip r:embed="rId12"/>
          <a:stretch>
            <a:fillRect/>
          </a:stretch>
        </p:blipFill>
        <p:spPr>
          <a:xfrm>
            <a:off x="0" y="0"/>
            <a:ext cx="9144000" cy="6865938"/>
          </a:xfrm>
          <a:prstGeom prst="rect">
            <a:avLst/>
          </a:prstGeom>
          <a:noFill/>
          <a:ln w="9525">
            <a:noFill/>
          </a:ln>
        </p:spPr>
      </p:pic>
      <p:sp>
        <p:nvSpPr>
          <p:cNvPr id="3075" name="Rectangle 3"/>
          <p:cNvSpPr>
            <a:spLocks noGrp="1"/>
          </p:cNvSpPr>
          <p:nvPr>
            <p:ph type="title"/>
          </p:nvPr>
        </p:nvSpPr>
        <p:spPr>
          <a:xfrm>
            <a:off x="179388" y="0"/>
            <a:ext cx="8964612" cy="1143000"/>
          </a:xfrm>
          <a:prstGeom prst="rect">
            <a:avLst/>
          </a:prstGeom>
          <a:noFill/>
          <a:ln w="9525">
            <a:noFill/>
          </a:ln>
        </p:spPr>
        <p:txBody>
          <a:bodyPr lIns="78366" tIns="39183" rIns="78366" bIns="39183" anchor="ctr" anchorCtr="0"/>
          <a:p>
            <a:pPr lvl="0"/>
            <a:r>
              <a:rPr lang="zh-CN" altLang="en-US"/>
              <a:t>单击此处编辑母版标题样式</a:t>
            </a:r>
            <a:endParaRPr lang="zh-CN" altLang="en-US"/>
          </a:p>
        </p:txBody>
      </p:sp>
      <p:sp>
        <p:nvSpPr>
          <p:cNvPr id="3076" name="Rectangle 4"/>
          <p:cNvSpPr>
            <a:spLocks noGrp="1"/>
          </p:cNvSpPr>
          <p:nvPr>
            <p:ph type="body" idx="1"/>
          </p:nvPr>
        </p:nvSpPr>
        <p:spPr>
          <a:xfrm>
            <a:off x="250825" y="1752600"/>
            <a:ext cx="8642350" cy="4340225"/>
          </a:xfrm>
          <a:prstGeom prst="rect">
            <a:avLst/>
          </a:prstGeom>
          <a:noFill/>
          <a:ln w="9525">
            <a:noFill/>
          </a:ln>
        </p:spPr>
        <p:txBody>
          <a:bodyPr lIns="78366" tIns="39183" rIns="78366" bIns="39183"/>
          <a:p>
            <a:pPr lvl="0"/>
            <a:r>
              <a:rPr lang="zh-CN" altLang="en-US"/>
              <a:t>单击此处编辑母版文本样式</a:t>
            </a:r>
            <a:endParaRPr lang="zh-CN" altLang="en-US"/>
          </a:p>
        </p:txBody>
      </p:sp>
      <p:sp>
        <p:nvSpPr>
          <p:cNvPr id="3077" name="Text Box 5"/>
          <p:cNvSpPr txBox="1"/>
          <p:nvPr/>
        </p:nvSpPr>
        <p:spPr>
          <a:xfrm>
            <a:off x="34925" y="6492875"/>
            <a:ext cx="3203575" cy="382588"/>
          </a:xfrm>
          <a:prstGeom prst="rect">
            <a:avLst/>
          </a:prstGeom>
          <a:noFill/>
          <a:ln w="9525">
            <a:noFill/>
          </a:ln>
        </p:spPr>
        <p:txBody>
          <a:bodyPr wrap="none" lIns="78366" tIns="39183" rIns="78366" bIns="39183">
            <a:spAutoFit/>
          </a:bodyPr>
          <a:p>
            <a:pPr lvl="0" defTabSz="784225" eaLnBrk="1" hangingPunct="1">
              <a:spcBef>
                <a:spcPct val="20000"/>
              </a:spcBef>
            </a:pPr>
            <a:r>
              <a:rPr lang="zh-CN" altLang="en-US" sz="2000" b="0"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rPr>
              <a:t>单片机原理与应用项目教程</a:t>
            </a:r>
            <a:endParaRPr lang="zh-CN" altLang="en-US" sz="2000" b="0"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random/>
  </p:transition>
  <p:hf sldNum="0" hdr="0" ftr="0" dt="0"/>
  <p:txStyles>
    <p:titleStyle>
      <a:lvl1pPr marL="0" lvl="0" indent="0" algn="l" defTabSz="784225" eaLnBrk="0" fontAlgn="base" latinLnBrk="0" hangingPunct="0">
        <a:lnSpc>
          <a:spcPct val="100000"/>
        </a:lnSpc>
        <a:spcBef>
          <a:spcPct val="0"/>
        </a:spcBef>
        <a:spcAft>
          <a:spcPct val="0"/>
        </a:spcAft>
        <a:buNone/>
        <a:defRPr sz="3200" b="1" i="0" u="none" kern="1200" baseline="0">
          <a:solidFill>
            <a:srgbClr val="FF6743"/>
          </a:solidFill>
          <a:latin typeface="+mj-lt"/>
          <a:ea typeface="+mj-ea"/>
          <a:cs typeface="+mj-cs"/>
        </a:defRPr>
      </a:lvl1pPr>
    </p:titleStyle>
    <p:bodyStyle>
      <a:lvl1pPr marL="294005" lvl="0" indent="-294005" algn="l" defTabSz="784225" eaLnBrk="0" fontAlgn="base" latinLnBrk="0" hangingPunct="0">
        <a:lnSpc>
          <a:spcPct val="120000"/>
        </a:lnSpc>
        <a:spcBef>
          <a:spcPct val="20000"/>
        </a:spcBef>
        <a:spcAft>
          <a:spcPct val="0"/>
        </a:spcAft>
        <a:buFont typeface="Wingdings" panose="05000000000000000000" pitchFamily="2" charset="2"/>
        <a:buNone/>
        <a:defRPr sz="2400" b="1" i="0" u="none" kern="1200" baseline="0">
          <a:solidFill>
            <a:schemeClr val="tx1"/>
          </a:solidFill>
          <a:latin typeface="+mn-lt"/>
          <a:ea typeface="+mn-ea"/>
          <a:cs typeface="+mn-cs"/>
        </a:defRPr>
      </a:lvl1pPr>
      <a:lvl2pPr marL="636905" lvl="1" indent="-244475" algn="l" defTabSz="784225" eaLnBrk="0" fontAlgn="base" latinLnBrk="0" hangingPunct="0">
        <a:lnSpc>
          <a:spcPct val="100000"/>
        </a:lnSpc>
        <a:spcBef>
          <a:spcPct val="20000"/>
        </a:spcBef>
        <a:spcAft>
          <a:spcPct val="0"/>
        </a:spcAft>
        <a:buFont typeface="Wingdings" panose="05000000000000000000" pitchFamily="2" charset="2"/>
        <a:buNone/>
        <a:defRPr sz="2400" b="0" i="0" u="none" kern="1200" baseline="0">
          <a:solidFill>
            <a:schemeClr val="tx1"/>
          </a:solidFill>
          <a:latin typeface="+mn-lt"/>
          <a:ea typeface="+mn-ea"/>
          <a:cs typeface="+mn-cs"/>
        </a:defRPr>
      </a:lvl2pPr>
      <a:lvl3pPr marL="977900" lvl="2" indent="-193675" algn="l" defTabSz="784225" eaLnBrk="0" fontAlgn="base" latinLnBrk="0" hangingPunct="0">
        <a:lnSpc>
          <a:spcPct val="100000"/>
        </a:lnSpc>
        <a:spcBef>
          <a:spcPct val="20000"/>
        </a:spcBef>
        <a:spcAft>
          <a:spcPct val="0"/>
        </a:spcAft>
        <a:buFont typeface="Wingdings" panose="05000000000000000000" pitchFamily="2" charset="2"/>
        <a:buNone/>
        <a:defRPr sz="2100" b="0" i="0" u="none" kern="1200" baseline="0">
          <a:solidFill>
            <a:schemeClr val="tx1"/>
          </a:solidFill>
          <a:latin typeface="+mn-lt"/>
          <a:ea typeface="+mn-ea"/>
          <a:cs typeface="+mn-cs"/>
        </a:defRPr>
      </a:lvl3pPr>
      <a:lvl4pPr marL="1371600" lvl="3" indent="-194945" algn="l" defTabSz="784225" eaLnBrk="0" fontAlgn="base" latinLnBrk="0" hangingPunct="0">
        <a:lnSpc>
          <a:spcPct val="100000"/>
        </a:lnSpc>
        <a:spcBef>
          <a:spcPct val="20000"/>
        </a:spcBef>
        <a:spcAft>
          <a:spcPct val="0"/>
        </a:spcAft>
        <a:buFont typeface="Wingdings" panose="05000000000000000000" pitchFamily="2" charset="2"/>
        <a:buNone/>
        <a:defRPr sz="1700" b="0" i="0" u="none" kern="1200" baseline="0">
          <a:solidFill>
            <a:schemeClr val="tx1"/>
          </a:solidFill>
          <a:latin typeface="+mn-lt"/>
          <a:ea typeface="+mn-ea"/>
          <a:cs typeface="+mn-cs"/>
        </a:defRPr>
      </a:lvl4pPr>
      <a:lvl5pPr marL="1764030" lvl="4" indent="-19685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5pPr>
      <a:lvl6pPr marL="2514600" lvl="5"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6pPr>
      <a:lvl7pPr marL="2971800" lvl="6"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7pPr>
      <a:lvl8pPr marL="3429000" lvl="7"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8pPr>
      <a:lvl9pPr marL="3886200" lvl="8"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9.xml"/><Relationship Id="rId2" Type="http://schemas.openxmlformats.org/officeDocument/2006/relationships/image" Target="../media/image12.wmf"/><Relationship Id="rId1"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9.xml"/><Relationship Id="rId2" Type="http://schemas.openxmlformats.org/officeDocument/2006/relationships/image" Target="../media/image12.wmf"/><Relationship Id="rId1"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29.xml"/><Relationship Id="rId2" Type="http://schemas.openxmlformats.org/officeDocument/2006/relationships/image" Target="../media/image12.wmf"/><Relationship Id="rId1"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3.em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4.e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14.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slide" Target="slide2.xml"/><Relationship Id="rId3" Type="http://schemas.openxmlformats.org/officeDocument/2006/relationships/image" Target="../media/image8.png"/><Relationship Id="rId2" Type="http://schemas.openxmlformats.org/officeDocument/2006/relationships/image" Target="../media/image7.png"/><Relationship Id="rId12" Type="http://schemas.openxmlformats.org/officeDocument/2006/relationships/slideLayout" Target="../slideLayouts/slideLayout29.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6.png"/><Relationship Id="rId2" Type="http://schemas.openxmlformats.org/officeDocument/2006/relationships/tags" Target="../tags/tag8.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7.emf"/><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8.emf"/><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9.emf"/><Relationship Id="rId1" Type="http://schemas.openxmlformats.org/officeDocument/2006/relationships/tags" Target="../tags/tag1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20.emf"/><Relationship Id="rId3" Type="http://schemas.openxmlformats.org/officeDocument/2006/relationships/tags" Target="../tags/tag13.xml"/><Relationship Id="rId2" Type="http://schemas.openxmlformats.org/officeDocument/2006/relationships/image" Target="../media/image19.emf"/><Relationship Id="rId1" Type="http://schemas.openxmlformats.org/officeDocument/2006/relationships/tags" Target="../tags/tag12.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21.emf"/><Relationship Id="rId3" Type="http://schemas.openxmlformats.org/officeDocument/2006/relationships/tags" Target="../tags/tag15.xml"/><Relationship Id="rId2" Type="http://schemas.openxmlformats.org/officeDocument/2006/relationships/image" Target="../media/image19.emf"/><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0.emf"/><Relationship Id="rId2" Type="http://schemas.openxmlformats.org/officeDocument/2006/relationships/slide" Target="slide2.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2.emf"/><Relationship Id="rId1" Type="http://schemas.openxmlformats.org/officeDocument/2006/relationships/tags" Target="../tags/tag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0.emf"/><Relationship Id="rId2" Type="http://schemas.openxmlformats.org/officeDocument/2006/relationships/slide" Target="slide2.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3.emf"/><Relationship Id="rId1" Type="http://schemas.openxmlformats.org/officeDocument/2006/relationships/tags" Target="../tags/tag1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4.emf"/><Relationship Id="rId1" Type="http://schemas.openxmlformats.org/officeDocument/2006/relationships/tags" Target="../tags/tag1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5.emf"/><Relationship Id="rId1"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6.png"/><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7.png"/><Relationship Id="rId1" Type="http://schemas.openxmlformats.org/officeDocument/2006/relationships/tags" Target="../tags/tag2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8.emf"/><Relationship Id="rId1" Type="http://schemas.openxmlformats.org/officeDocument/2006/relationships/tags" Target="../tags/tag22.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30.png"/><Relationship Id="rId3" Type="http://schemas.openxmlformats.org/officeDocument/2006/relationships/tags" Target="../tags/tag24.xml"/><Relationship Id="rId2" Type="http://schemas.openxmlformats.org/officeDocument/2006/relationships/image" Target="../media/image29.jpeg"/><Relationship Id="rId1" Type="http://schemas.openxmlformats.org/officeDocument/2006/relationships/tags" Target="../tags/tag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1.emf"/><Relationship Id="rId1" Type="http://schemas.openxmlformats.org/officeDocument/2006/relationships/tags" Target="../tags/tag2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0.emf"/><Relationship Id="rId2" Type="http://schemas.openxmlformats.org/officeDocument/2006/relationships/slide" Target="slide2.xml"/><Relationship Id="rId1" Type="http://schemas.openxmlformats.org/officeDocument/2006/relationships/image" Target="../media/image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0.emf"/><Relationship Id="rId2" Type="http://schemas.openxmlformats.org/officeDocument/2006/relationships/slide" Target="slide2.xml"/><Relationship Id="rId1" Type="http://schemas.openxmlformats.org/officeDocument/2006/relationships/image" Target="../media/image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0.emf"/><Relationship Id="rId2" Type="http://schemas.openxmlformats.org/officeDocument/2006/relationships/slide" Target="slide2.xml"/><Relationship Id="rId1" Type="http://schemas.openxmlformats.org/officeDocument/2006/relationships/image" Target="../media/image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2.emf"/><Relationship Id="rId1" Type="http://schemas.openxmlformats.org/officeDocument/2006/relationships/tags" Target="../tags/tag26.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3.emf"/><Relationship Id="rId1" Type="http://schemas.openxmlformats.org/officeDocument/2006/relationships/tags" Target="../tags/tag27.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4.png"/><Relationship Id="rId1" Type="http://schemas.openxmlformats.org/officeDocument/2006/relationships/tags" Target="../tags/tag2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5.emf"/><Relationship Id="rId1" Type="http://schemas.openxmlformats.org/officeDocument/2006/relationships/tags" Target="../tags/tag2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6.emf"/><Relationship Id="rId1" Type="http://schemas.openxmlformats.org/officeDocument/2006/relationships/tags" Target="../tags/tag30.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7.emf"/><Relationship Id="rId1" Type="http://schemas.openxmlformats.org/officeDocument/2006/relationships/tags" Target="../tags/tag3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8.emf"/><Relationship Id="rId1" Type="http://schemas.openxmlformats.org/officeDocument/2006/relationships/tags" Target="../tags/tag3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0.emf"/><Relationship Id="rId2" Type="http://schemas.openxmlformats.org/officeDocument/2006/relationships/slide" Target="slide2.xml"/><Relationship Id="rId1" Type="http://schemas.openxmlformats.org/officeDocument/2006/relationships/image" Target="../media/image9.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9.emf"/><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9.xml"/><Relationship Id="rId2" Type="http://schemas.openxmlformats.org/officeDocument/2006/relationships/image" Target="../media/image12.wmf"/><Relationship Id="rId1"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0.png"/><Relationship Id="rId1" Type="http://schemas.openxmlformats.org/officeDocument/2006/relationships/tags" Target="../tags/tag34.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1.emf"/><Relationship Id="rId1" Type="http://schemas.openxmlformats.org/officeDocument/2006/relationships/tags" Target="../tags/tag35.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2.png"/><Relationship Id="rId1" Type="http://schemas.openxmlformats.org/officeDocument/2006/relationships/tags" Target="../tags/tag36.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3.emf"/><Relationship Id="rId1" Type="http://schemas.openxmlformats.org/officeDocument/2006/relationships/tags" Target="../tags/tag37.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4.emf"/><Relationship Id="rId1" Type="http://schemas.openxmlformats.org/officeDocument/2006/relationships/tags" Target="../tags/tag38.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5.emf"/><Relationship Id="rId1" Type="http://schemas.openxmlformats.org/officeDocument/2006/relationships/tags" Target="../tags/tag3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6.emf"/><Relationship Id="rId1" Type="http://schemas.openxmlformats.org/officeDocument/2006/relationships/tags" Target="../tags/tag4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9.xml"/><Relationship Id="rId2" Type="http://schemas.openxmlformats.org/officeDocument/2006/relationships/image" Target="../media/image12.wmf"/><Relationship Id="rId1" Type="http://schemas.openxmlformats.org/officeDocument/2006/relationships/oleObject" Target="../embeddings/oleObject2.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7.png"/><Relationship Id="rId1" Type="http://schemas.openxmlformats.org/officeDocument/2006/relationships/tags" Target="../tags/tag4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body" idx="4294967295"/>
          </p:nvPr>
        </p:nvSpPr>
        <p:spPr>
          <a:xfrm>
            <a:off x="1546225" y="3265488"/>
            <a:ext cx="8642350" cy="4340225"/>
          </a:xfrm>
        </p:spPr>
        <p:txBody>
          <a:bodyPr vert="horz" wrap="square" lIns="78366" tIns="39183" rIns="78366" bIns="39183" anchor="t" anchorCtr="0"/>
          <a:p>
            <a:pPr eaLnBrk="1" hangingPunct="1"/>
            <a:r>
              <a:rPr lang="en-US" altLang="zh-CN" sz="3200">
                <a:solidFill>
                  <a:schemeClr val="hlink"/>
                </a:solidFill>
                <a:latin typeface="仿宋_GB2312" panose="02010609030101010101" pitchFamily="1" charset="-122"/>
                <a:ea typeface="仿宋_GB2312" panose="02010609030101010101" pitchFamily="1" charset="-122"/>
              </a:rPr>
              <a:t>       </a:t>
            </a:r>
            <a:r>
              <a:rPr lang="zh-CN" altLang="en-US" sz="3200">
                <a:solidFill>
                  <a:schemeClr val="hlink"/>
                </a:solidFill>
                <a:latin typeface="仿宋_GB2312" panose="02010609030101010101" pitchFamily="1" charset="-122"/>
                <a:ea typeface="仿宋_GB2312" panose="02010609030101010101" pitchFamily="1" charset="-122"/>
              </a:rPr>
              <a:t>作者     丁向荣  </a:t>
            </a:r>
            <a:endParaRPr lang="zh-CN" altLang="en-US" sz="3200">
              <a:solidFill>
                <a:schemeClr val="hlink"/>
              </a:solidFill>
              <a:latin typeface="仿宋_GB2312" panose="02010609030101010101" pitchFamily="1" charset="-122"/>
              <a:ea typeface="仿宋_GB2312" panose="02010609030101010101" pitchFamily="1" charset="-122"/>
            </a:endParaRPr>
          </a:p>
          <a:p>
            <a:pPr eaLnBrk="1" hangingPunct="1"/>
            <a:r>
              <a:rPr lang="zh-CN" altLang="en-US" sz="3200">
                <a:solidFill>
                  <a:schemeClr val="hlink"/>
                </a:solidFill>
                <a:latin typeface="仿宋_GB2312" panose="02010609030101010101" pitchFamily="1" charset="-122"/>
                <a:ea typeface="仿宋_GB2312" panose="02010609030101010101" pitchFamily="1" charset="-122"/>
              </a:rPr>
              <a:t>          </a:t>
            </a:r>
            <a:endParaRPr lang="zh-CN" altLang="en-US" sz="3200">
              <a:solidFill>
                <a:schemeClr val="hlink"/>
              </a:solidFill>
              <a:latin typeface="仿宋_GB2312" panose="02010609030101010101" pitchFamily="1" charset="-122"/>
              <a:ea typeface="仿宋_GB2312" panose="02010609030101010101" pitchFamily="1" charset="-122"/>
            </a:endParaRPr>
          </a:p>
        </p:txBody>
      </p:sp>
      <p:sp>
        <p:nvSpPr>
          <p:cNvPr id="8195" name="Rectangle 3"/>
          <p:cNvSpPr/>
          <p:nvPr/>
        </p:nvSpPr>
        <p:spPr>
          <a:xfrm>
            <a:off x="0" y="1341438"/>
            <a:ext cx="9375775" cy="1335087"/>
          </a:xfrm>
          <a:prstGeom prst="rect">
            <a:avLst/>
          </a:prstGeom>
          <a:gradFill rotWithShape="1">
            <a:gsLst>
              <a:gs pos="0">
                <a:srgbClr val="716D59">
                  <a:alpha val="0"/>
                </a:srgbClr>
              </a:gs>
              <a:gs pos="50000">
                <a:schemeClr val="accent1">
                  <a:alpha val="50000"/>
                </a:schemeClr>
              </a:gs>
              <a:gs pos="100000">
                <a:srgbClr val="716D59">
                  <a:alpha val="0"/>
                </a:srgbClr>
              </a:gs>
            </a:gsLst>
            <a:lin ang="18900000" scaled="1"/>
            <a:tileRect/>
          </a:gradFill>
          <a:ln w="12700" cap="flat" cmpd="sng">
            <a:solidFill>
              <a:schemeClr val="tx2"/>
            </a:solidFill>
            <a:prstDash val="solid"/>
            <a:miter/>
            <a:headEnd type="none" w="med" len="med"/>
            <a:tailEnd type="none" w="med" len="med"/>
          </a:ln>
        </p:spPr>
        <p:txBody>
          <a:bodyPr anchor="ctr" anchorCtr="0"/>
          <a:p>
            <a:pPr algn="ctr" eaLnBrk="1" hangingPunct="1"/>
            <a:r>
              <a:rPr lang="zh-CN" altLang="en-US" sz="3600" b="1" dirty="0">
                <a:solidFill>
                  <a:srgbClr val="FF6743"/>
                </a:solidFill>
                <a:latin typeface="Arial Narrow" panose="020B0606020202030204" pitchFamily="2" charset="0"/>
                <a:ea typeface="华文中宋" panose="02010600040101010101" pitchFamily="2" charset="-122"/>
              </a:rPr>
              <a:t>单片机原理与应用项目教程</a:t>
            </a:r>
            <a:endParaRPr lang="zh-CN" altLang="en-US" sz="3600" b="1" dirty="0">
              <a:solidFill>
                <a:srgbClr val="FF6743"/>
              </a:solidFill>
              <a:latin typeface="Arial Narrow" panose="020B0606020202030204" pitchFamily="2" charset="0"/>
              <a:ea typeface="华文中宋" panose="02010600040101010101" pitchFamily="2" charset="-122"/>
            </a:endParaRPr>
          </a:p>
        </p:txBody>
      </p:sp>
      <p:sp>
        <p:nvSpPr>
          <p:cNvPr id="8196" name="Rectangle 4"/>
          <p:cNvSpPr>
            <a:spLocks noGrp="1"/>
          </p:cNvSpPr>
          <p:nvPr>
            <p:ph type="title" idx="4294967295"/>
          </p:nvPr>
        </p:nvSpPr>
        <p:spPr/>
        <p:txBody>
          <a:bodyPr vert="horz" wrap="square" lIns="78366" tIns="39183" rIns="78366" bIns="39183" anchor="ctr" anchorCtr="0"/>
          <a:p>
            <a:pPr eaLnBrk="1" hangingPunct="1"/>
          </a:p>
        </p:txBody>
      </p:sp>
    </p:spTree>
  </p:cSld>
  <p:clrMapOvr>
    <a:masterClrMapping/>
  </p:clrMapOvr>
  <p:transition spd="med">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7411"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a:t>1. </a:t>
            </a:r>
            <a:r>
              <a:rPr lang="zh-CN" altLang="en-US"/>
              <a:t>串行通信的分类</a:t>
            </a:r>
            <a:endParaRPr lang="zh-CN" altLang="en-US"/>
          </a:p>
        </p:txBody>
      </p:sp>
      <p:sp>
        <p:nvSpPr>
          <p:cNvPr id="17412" name="文本框 17411"/>
          <p:cNvSpPr txBox="1"/>
          <p:nvPr/>
        </p:nvSpPr>
        <p:spPr>
          <a:xfrm>
            <a:off x="612775" y="2205038"/>
            <a:ext cx="7632700" cy="822325"/>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400" dirty="0">
                <a:latin typeface="仿宋_GB2312" panose="02010609030101010101" pitchFamily="1" charset="-122"/>
                <a:ea typeface="仿宋_GB2312" panose="02010609030101010101" pitchFamily="1" charset="-122"/>
              </a:rPr>
              <a:t>（1）异步通信（Asynchronous Communication）</a:t>
            </a:r>
            <a:endParaRPr lang="zh-CN" altLang="en-US" sz="2400" dirty="0">
              <a:latin typeface="仿宋_GB2312" panose="02010609030101010101" pitchFamily="1" charset="-122"/>
              <a:ea typeface="仿宋_GB2312" panose="02010609030101010101" pitchFamily="1" charset="-122"/>
            </a:endParaRPr>
          </a:p>
          <a:p>
            <a:r>
              <a:rPr lang="zh-CN" altLang="en-US" sz="2400" dirty="0">
                <a:latin typeface="仿宋_GB2312" panose="02010609030101010101" pitchFamily="1" charset="-122"/>
                <a:ea typeface="仿宋_GB2312" panose="02010609030101010101" pitchFamily="1" charset="-122"/>
              </a:rPr>
              <a:t>    </a:t>
            </a:r>
            <a:r>
              <a:rPr lang="zh-CN" altLang="en-US" sz="2400" dirty="0">
                <a:solidFill>
                  <a:schemeClr val="hlink"/>
                </a:solidFill>
                <a:latin typeface="仿宋_GB2312" panose="02010609030101010101" pitchFamily="1" charset="-122"/>
                <a:ea typeface="仿宋_GB2312" panose="02010609030101010101" pitchFamily="1" charset="-122"/>
              </a:rPr>
              <a:t>1）字符帧（Character Frame）</a:t>
            </a:r>
            <a:endParaRPr lang="zh-CN" altLang="en-US" b="1" dirty="0">
              <a:latin typeface="Times New Roman" panose="02020603050405020304" pitchFamily="2" charset="0"/>
            </a:endParaRPr>
          </a:p>
        </p:txBody>
      </p:sp>
      <p:graphicFrame>
        <p:nvGraphicFramePr>
          <p:cNvPr id="17413" name="对象 17412"/>
          <p:cNvGraphicFramePr/>
          <p:nvPr/>
        </p:nvGraphicFramePr>
        <p:xfrm>
          <a:off x="323850" y="2997200"/>
          <a:ext cx="7632700" cy="2732088"/>
        </p:xfrm>
        <a:graphic>
          <a:graphicData uri="http://schemas.openxmlformats.org/presentationml/2006/ole">
            <mc:AlternateContent xmlns:mc="http://schemas.openxmlformats.org/markup-compatibility/2006">
              <mc:Choice xmlns:v="urn:schemas-microsoft-com:vml" Requires="v">
                <p:oleObj spid="_x0000_s3078" name="" r:id="rId1" imgW="4938395" imgH="2693670" progId="Word.Document.8">
                  <p:embed/>
                </p:oleObj>
              </mc:Choice>
              <mc:Fallback>
                <p:oleObj name="" r:id="rId1" imgW="4938395" imgH="2693670" progId="Word.Document.8">
                  <p:embed/>
                  <p:pic>
                    <p:nvPicPr>
                      <p:cNvPr id="0" name="图片 3077"/>
                      <p:cNvPicPr/>
                      <p:nvPr/>
                    </p:nvPicPr>
                    <p:blipFill>
                      <a:blip r:embed="rId2"/>
                      <a:stretch>
                        <a:fillRect/>
                      </a:stretch>
                    </p:blipFill>
                    <p:spPr>
                      <a:xfrm>
                        <a:off x="323850" y="2997200"/>
                        <a:ext cx="7632700" cy="2732088"/>
                      </a:xfrm>
                      <a:prstGeom prst="rect">
                        <a:avLst/>
                      </a:prstGeom>
                      <a:noFill/>
                      <a:ln w="38100">
                        <a:noFill/>
                        <a:miter/>
                      </a:ln>
                    </p:spPr>
                  </p:pic>
                </p:oleObj>
              </mc:Fallback>
            </mc:AlternateContent>
          </a:graphicData>
        </a:graphic>
      </p:graphicFrame>
      <p:sp>
        <p:nvSpPr>
          <p:cNvPr id="17414" name="文本框 17413"/>
          <p:cNvSpPr txBox="1"/>
          <p:nvPr/>
        </p:nvSpPr>
        <p:spPr>
          <a:xfrm>
            <a:off x="468313" y="5589588"/>
            <a:ext cx="8281987" cy="639762"/>
          </a:xfrm>
          <a:prstGeom prst="rect">
            <a:avLst/>
          </a:prstGeom>
          <a:noFill/>
          <a:ln w="9525">
            <a:noFill/>
          </a:ln>
        </p:spPr>
        <p:txBody>
          <a:bodyPr wrap="square">
            <a:spAutoFit/>
          </a:bodyPr>
          <a:p>
            <a:r>
              <a:rPr lang="zh-CN" altLang="en-US" dirty="0">
                <a:latin typeface="Times New Roman" panose="02020603050405020304" pitchFamily="2" charset="0"/>
              </a:rPr>
              <a:t>       ② 数据位：</a:t>
            </a:r>
            <a:r>
              <a:rPr lang="zh-CN" altLang="en-US" dirty="0">
                <a:solidFill>
                  <a:schemeClr val="tx1"/>
                </a:solidFill>
                <a:latin typeface="Times New Roman" panose="02020603050405020304" pitchFamily="2" charset="0"/>
              </a:rPr>
              <a:t>紧跟起始位之后，用户根据情况可取5位、6位、7位或8位，低位在前高位在后（即先发送数据的最低位）。通常以数据字节为单位，即取8位。</a:t>
            </a:r>
            <a:endParaRPr lang="zh-CN" altLang="en-US" dirty="0">
              <a:solidFill>
                <a:schemeClr val="tx1"/>
              </a:solidFill>
              <a:latin typeface="Times New Roman" panose="02020603050405020304" pitchFamily="2" charset="0"/>
            </a:endParaRPr>
          </a:p>
        </p:txBody>
      </p:sp>
    </p:spTree>
  </p:cSld>
  <p:clrMapOvr>
    <a:masterClrMapping/>
  </p:clrMapOvr>
  <p:transition spd="med">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8435"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a:t>1. </a:t>
            </a:r>
            <a:r>
              <a:rPr lang="zh-CN" altLang="en-US"/>
              <a:t>串行通信的分类</a:t>
            </a:r>
            <a:endParaRPr lang="zh-CN" altLang="en-US"/>
          </a:p>
        </p:txBody>
      </p:sp>
      <p:sp>
        <p:nvSpPr>
          <p:cNvPr id="18436" name="文本框 18435"/>
          <p:cNvSpPr txBox="1"/>
          <p:nvPr/>
        </p:nvSpPr>
        <p:spPr>
          <a:xfrm>
            <a:off x="612775" y="2205038"/>
            <a:ext cx="7632700" cy="822325"/>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400" dirty="0">
                <a:latin typeface="仿宋_GB2312" panose="02010609030101010101" pitchFamily="1" charset="-122"/>
                <a:ea typeface="仿宋_GB2312" panose="02010609030101010101" pitchFamily="1" charset="-122"/>
              </a:rPr>
              <a:t>（1）异步通信（Asynchronous Communication）</a:t>
            </a:r>
            <a:endParaRPr lang="zh-CN" altLang="en-US" sz="2400" dirty="0">
              <a:latin typeface="仿宋_GB2312" panose="02010609030101010101" pitchFamily="1" charset="-122"/>
              <a:ea typeface="仿宋_GB2312" panose="02010609030101010101" pitchFamily="1" charset="-122"/>
            </a:endParaRPr>
          </a:p>
          <a:p>
            <a:r>
              <a:rPr lang="zh-CN" altLang="en-US" sz="2400" dirty="0">
                <a:latin typeface="仿宋_GB2312" panose="02010609030101010101" pitchFamily="1" charset="-122"/>
                <a:ea typeface="仿宋_GB2312" panose="02010609030101010101" pitchFamily="1" charset="-122"/>
              </a:rPr>
              <a:t>    </a:t>
            </a:r>
            <a:r>
              <a:rPr lang="zh-CN" altLang="en-US" sz="2400" dirty="0">
                <a:solidFill>
                  <a:schemeClr val="hlink"/>
                </a:solidFill>
                <a:latin typeface="仿宋_GB2312" panose="02010609030101010101" pitchFamily="1" charset="-122"/>
                <a:ea typeface="仿宋_GB2312" panose="02010609030101010101" pitchFamily="1" charset="-122"/>
              </a:rPr>
              <a:t>1）字符帧（Character Frame）</a:t>
            </a:r>
            <a:endParaRPr lang="zh-CN" altLang="en-US" b="1" dirty="0">
              <a:latin typeface="Times New Roman" panose="02020603050405020304" pitchFamily="2" charset="0"/>
            </a:endParaRPr>
          </a:p>
        </p:txBody>
      </p:sp>
      <p:graphicFrame>
        <p:nvGraphicFramePr>
          <p:cNvPr id="18437" name="对象 18436"/>
          <p:cNvGraphicFramePr/>
          <p:nvPr/>
        </p:nvGraphicFramePr>
        <p:xfrm>
          <a:off x="323850" y="2997200"/>
          <a:ext cx="7632700" cy="2732088"/>
        </p:xfrm>
        <a:graphic>
          <a:graphicData uri="http://schemas.openxmlformats.org/presentationml/2006/ole">
            <mc:AlternateContent xmlns:mc="http://schemas.openxmlformats.org/markup-compatibility/2006">
              <mc:Choice xmlns:v="urn:schemas-microsoft-com:vml" Requires="v">
                <p:oleObj spid="_x0000_s3076" name="" r:id="rId1" imgW="4938395" imgH="2693670" progId="Word.Document.8">
                  <p:embed/>
                </p:oleObj>
              </mc:Choice>
              <mc:Fallback>
                <p:oleObj name="" r:id="rId1" imgW="4938395" imgH="2693670" progId="Word.Document.8">
                  <p:embed/>
                  <p:pic>
                    <p:nvPicPr>
                      <p:cNvPr id="0" name="图片 3075"/>
                      <p:cNvPicPr/>
                      <p:nvPr/>
                    </p:nvPicPr>
                    <p:blipFill>
                      <a:blip r:embed="rId2"/>
                      <a:stretch>
                        <a:fillRect/>
                      </a:stretch>
                    </p:blipFill>
                    <p:spPr>
                      <a:xfrm>
                        <a:off x="323850" y="2997200"/>
                        <a:ext cx="7632700" cy="2732088"/>
                      </a:xfrm>
                      <a:prstGeom prst="rect">
                        <a:avLst/>
                      </a:prstGeom>
                      <a:noFill/>
                      <a:ln w="38100">
                        <a:noFill/>
                        <a:miter/>
                      </a:ln>
                    </p:spPr>
                  </p:pic>
                </p:oleObj>
              </mc:Fallback>
            </mc:AlternateContent>
          </a:graphicData>
        </a:graphic>
      </p:graphicFrame>
      <p:sp>
        <p:nvSpPr>
          <p:cNvPr id="18438" name="文本框 18437"/>
          <p:cNvSpPr txBox="1"/>
          <p:nvPr/>
        </p:nvSpPr>
        <p:spPr>
          <a:xfrm>
            <a:off x="468313" y="5589588"/>
            <a:ext cx="8281987" cy="639762"/>
          </a:xfrm>
          <a:prstGeom prst="rect">
            <a:avLst/>
          </a:prstGeom>
          <a:noFill/>
          <a:ln w="9525">
            <a:noFill/>
          </a:ln>
        </p:spPr>
        <p:txBody>
          <a:bodyPr wrap="square">
            <a:spAutoFit/>
          </a:bodyPr>
          <a:p>
            <a:r>
              <a:rPr lang="zh-CN" altLang="en-US" dirty="0">
                <a:latin typeface="Times New Roman" panose="02020603050405020304" pitchFamily="2" charset="0"/>
              </a:rPr>
              <a:t>     ③ 奇偶校验位：</a:t>
            </a:r>
            <a:r>
              <a:rPr lang="zh-CN" altLang="en-US" dirty="0">
                <a:solidFill>
                  <a:schemeClr val="tx1"/>
                </a:solidFill>
                <a:latin typeface="Times New Roman" panose="02020603050405020304" pitchFamily="2" charset="0"/>
              </a:rPr>
              <a:t>位于数据位后，仅占一位，通常用于对串行通信数据进行奇偶校验。也可以由用户定义为其它控制含义，也可以没有。</a:t>
            </a:r>
            <a:endParaRPr lang="zh-CN" altLang="en-US" dirty="0">
              <a:solidFill>
                <a:schemeClr val="tx1"/>
              </a:solidFill>
              <a:latin typeface="Times New Roman" panose="02020603050405020304" pitchFamily="2" charset="0"/>
            </a:endParaRPr>
          </a:p>
        </p:txBody>
      </p:sp>
    </p:spTree>
  </p:cSld>
  <p:clrMapOvr>
    <a:masterClrMapping/>
  </p:clrMapOvr>
  <p:transition spd="med">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9459"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sz="2000">
                <a:latin typeface="宋体" panose="02010600030101010101" pitchFamily="2" charset="-122"/>
              </a:rPr>
              <a:t>1. </a:t>
            </a:r>
            <a:r>
              <a:rPr lang="zh-CN" altLang="en-US" sz="2000">
                <a:latin typeface="宋体" panose="02010600030101010101" pitchFamily="2" charset="-122"/>
              </a:rPr>
              <a:t>串行通信的分类</a:t>
            </a:r>
            <a:endParaRPr lang="zh-CN" altLang="en-US" sz="2000">
              <a:latin typeface="宋体" panose="02010600030101010101" pitchFamily="2" charset="-122"/>
            </a:endParaRPr>
          </a:p>
        </p:txBody>
      </p:sp>
      <p:sp>
        <p:nvSpPr>
          <p:cNvPr id="19460" name="文本框 19459"/>
          <p:cNvSpPr txBox="1"/>
          <p:nvPr/>
        </p:nvSpPr>
        <p:spPr>
          <a:xfrm>
            <a:off x="612775" y="2133600"/>
            <a:ext cx="7632700" cy="762000"/>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000" dirty="0">
                <a:latin typeface="仿宋_GB2312" panose="02010609030101010101" pitchFamily="1" charset="-122"/>
                <a:ea typeface="仿宋_GB2312" panose="02010609030101010101" pitchFamily="1" charset="-122"/>
              </a:rPr>
              <a:t>（1）异步通信（Asynchronous Communication）</a:t>
            </a:r>
            <a:endParaRPr lang="zh-CN" altLang="en-US" sz="2000" dirty="0">
              <a:latin typeface="仿宋_GB2312" panose="02010609030101010101" pitchFamily="1" charset="-122"/>
              <a:ea typeface="仿宋_GB2312" panose="02010609030101010101" pitchFamily="1" charset="-122"/>
            </a:endParaRPr>
          </a:p>
          <a:p>
            <a:r>
              <a:rPr lang="zh-CN" altLang="en-US" sz="2400" dirty="0">
                <a:latin typeface="仿宋_GB2312" panose="02010609030101010101" pitchFamily="1" charset="-122"/>
                <a:ea typeface="仿宋_GB2312" panose="02010609030101010101" pitchFamily="1" charset="-122"/>
              </a:rPr>
              <a:t>    </a:t>
            </a:r>
            <a:r>
              <a:rPr lang="zh-CN" altLang="en-US" sz="2400" dirty="0">
                <a:solidFill>
                  <a:schemeClr val="hlink"/>
                </a:solidFill>
                <a:latin typeface="仿宋_GB2312" panose="02010609030101010101" pitchFamily="1" charset="-122"/>
                <a:ea typeface="仿宋_GB2312" panose="02010609030101010101" pitchFamily="1" charset="-122"/>
              </a:rPr>
              <a:t>1）字符帧（Character Frame）</a:t>
            </a:r>
            <a:endParaRPr lang="zh-CN" altLang="en-US" b="1" dirty="0">
              <a:latin typeface="Times New Roman" panose="02020603050405020304" pitchFamily="2" charset="0"/>
            </a:endParaRPr>
          </a:p>
        </p:txBody>
      </p:sp>
      <p:graphicFrame>
        <p:nvGraphicFramePr>
          <p:cNvPr id="19461" name="对象 19460"/>
          <p:cNvGraphicFramePr/>
          <p:nvPr/>
        </p:nvGraphicFramePr>
        <p:xfrm>
          <a:off x="323850" y="2924175"/>
          <a:ext cx="7632700" cy="2733675"/>
        </p:xfrm>
        <a:graphic>
          <a:graphicData uri="http://schemas.openxmlformats.org/presentationml/2006/ole">
            <mc:AlternateContent xmlns:mc="http://schemas.openxmlformats.org/markup-compatibility/2006">
              <mc:Choice xmlns:v="urn:schemas-microsoft-com:vml" Requires="v">
                <p:oleObj spid="_x0000_s3077" name="" r:id="rId1" imgW="4938395" imgH="2693670" progId="Word.Document.8">
                  <p:embed/>
                </p:oleObj>
              </mc:Choice>
              <mc:Fallback>
                <p:oleObj name="" r:id="rId1" imgW="4938395" imgH="2693670" progId="Word.Document.8">
                  <p:embed/>
                  <p:pic>
                    <p:nvPicPr>
                      <p:cNvPr id="0" name="图片 3076"/>
                      <p:cNvPicPr/>
                      <p:nvPr/>
                    </p:nvPicPr>
                    <p:blipFill>
                      <a:blip r:embed="rId2"/>
                      <a:stretch>
                        <a:fillRect/>
                      </a:stretch>
                    </p:blipFill>
                    <p:spPr>
                      <a:xfrm>
                        <a:off x="323850" y="2924175"/>
                        <a:ext cx="7632700" cy="2733675"/>
                      </a:xfrm>
                      <a:prstGeom prst="rect">
                        <a:avLst/>
                      </a:prstGeom>
                      <a:noFill/>
                      <a:ln w="38100">
                        <a:noFill/>
                        <a:miter/>
                      </a:ln>
                    </p:spPr>
                  </p:pic>
                </p:oleObj>
              </mc:Fallback>
            </mc:AlternateContent>
          </a:graphicData>
        </a:graphic>
      </p:graphicFrame>
      <p:sp>
        <p:nvSpPr>
          <p:cNvPr id="19462" name="文本框 19461"/>
          <p:cNvSpPr txBox="1"/>
          <p:nvPr/>
        </p:nvSpPr>
        <p:spPr>
          <a:xfrm>
            <a:off x="107950" y="5518150"/>
            <a:ext cx="9001125" cy="914400"/>
          </a:xfrm>
          <a:prstGeom prst="rect">
            <a:avLst/>
          </a:prstGeom>
          <a:noFill/>
          <a:ln w="9525">
            <a:noFill/>
          </a:ln>
        </p:spPr>
        <p:txBody>
          <a:bodyPr wrap="square">
            <a:spAutoFit/>
          </a:bodyPr>
          <a:p>
            <a:r>
              <a:rPr lang="zh-CN" altLang="en-US" dirty="0">
                <a:latin typeface="Times New Roman" panose="02020603050405020304" pitchFamily="2" charset="0"/>
              </a:rPr>
              <a:t>     ④ 停止位：</a:t>
            </a:r>
            <a:r>
              <a:rPr lang="zh-CN" altLang="en-US" dirty="0">
                <a:solidFill>
                  <a:schemeClr val="tx1"/>
                </a:solidFill>
                <a:latin typeface="Times New Roman" panose="02020603050405020304" pitchFamily="2" charset="0"/>
              </a:rPr>
              <a:t>位于字符帧末尾，为逻辑“l”（高电平），通常可取1位、1.5位或2位，用于向接收端表示一帧字符信息已发送完毕，也为发送下一帧字符作准备。发送空闲之间维持高电平。</a:t>
            </a:r>
            <a:endParaRPr lang="zh-CN" altLang="en-US" dirty="0">
              <a:solidFill>
                <a:schemeClr val="tx1"/>
              </a:solidFill>
              <a:latin typeface="Times New Roman" panose="02020603050405020304" pitchFamily="2" charset="0"/>
            </a:endParaRPr>
          </a:p>
        </p:txBody>
      </p:sp>
    </p:spTree>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0483"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sz="2000">
                <a:latin typeface="宋体" panose="02010600030101010101" pitchFamily="2" charset="-122"/>
              </a:rPr>
              <a:t>1. </a:t>
            </a:r>
            <a:r>
              <a:rPr lang="zh-CN" altLang="en-US" sz="2000">
                <a:latin typeface="宋体" panose="02010600030101010101" pitchFamily="2" charset="-122"/>
              </a:rPr>
              <a:t>串行通信的分类</a:t>
            </a:r>
            <a:endParaRPr lang="zh-CN" altLang="en-US"/>
          </a:p>
        </p:txBody>
      </p:sp>
      <p:sp>
        <p:nvSpPr>
          <p:cNvPr id="20484" name="文本框 20483"/>
          <p:cNvSpPr txBox="1"/>
          <p:nvPr/>
        </p:nvSpPr>
        <p:spPr>
          <a:xfrm>
            <a:off x="612775" y="2349500"/>
            <a:ext cx="7632700" cy="762000"/>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000" dirty="0">
                <a:latin typeface="仿宋_GB2312" panose="02010609030101010101" pitchFamily="1" charset="-122"/>
                <a:ea typeface="仿宋_GB2312" panose="02010609030101010101" pitchFamily="1" charset="-122"/>
              </a:rPr>
              <a:t>（1）异步通信（Asynchronous Communication）</a:t>
            </a:r>
            <a:endParaRPr lang="zh-CN" altLang="en-US" sz="2000" dirty="0">
              <a:latin typeface="仿宋_GB2312" panose="02010609030101010101" pitchFamily="1" charset="-122"/>
              <a:ea typeface="仿宋_GB2312" panose="02010609030101010101" pitchFamily="1" charset="-122"/>
            </a:endParaRPr>
          </a:p>
          <a:p>
            <a:r>
              <a:rPr lang="zh-CN" altLang="en-US" sz="2400" dirty="0">
                <a:latin typeface="仿宋_GB2312" panose="02010609030101010101" pitchFamily="1" charset="-122"/>
                <a:ea typeface="仿宋_GB2312" panose="02010609030101010101" pitchFamily="1" charset="-122"/>
              </a:rPr>
              <a:t>    </a:t>
            </a:r>
            <a:r>
              <a:rPr lang="zh-CN" altLang="en-US" sz="2400" dirty="0">
                <a:solidFill>
                  <a:schemeClr val="hlink"/>
                </a:solidFill>
                <a:latin typeface="仿宋_GB2312" panose="02010609030101010101" pitchFamily="1" charset="-122"/>
                <a:ea typeface="仿宋_GB2312" panose="02010609030101010101" pitchFamily="1" charset="-122"/>
              </a:rPr>
              <a:t>2）波特率（baud rate）</a:t>
            </a:r>
            <a:endParaRPr lang="zh-CN" altLang="en-US" sz="2400" dirty="0">
              <a:solidFill>
                <a:schemeClr val="hlink"/>
              </a:solidFill>
              <a:latin typeface="仿宋_GB2312" panose="02010609030101010101" pitchFamily="1" charset="-122"/>
              <a:ea typeface="仿宋_GB2312" panose="02010609030101010101" pitchFamily="1" charset="-122"/>
            </a:endParaRPr>
          </a:p>
        </p:txBody>
      </p:sp>
      <p:sp>
        <p:nvSpPr>
          <p:cNvPr id="20485" name="文本框 20484"/>
          <p:cNvSpPr txBox="1"/>
          <p:nvPr/>
        </p:nvSpPr>
        <p:spPr>
          <a:xfrm>
            <a:off x="539750" y="3357563"/>
            <a:ext cx="7921625" cy="1189037"/>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400" dirty="0">
                <a:solidFill>
                  <a:schemeClr val="tx1"/>
                </a:solidFill>
                <a:latin typeface="仿宋_GB2312" panose="02010609030101010101" pitchFamily="1" charset="-122"/>
                <a:ea typeface="仿宋_GB2312" panose="02010609030101010101" pitchFamily="1" charset="-122"/>
              </a:rPr>
              <a:t>波特率为每秒钟传送二进制数码的位数，也叫比特数，单位为bit/s，即位/秒。波特率用于表征数据传输的速度，波特率越高，数据传输速度越快。</a:t>
            </a:r>
            <a:endParaRPr lang="zh-CN" altLang="en-US" sz="2400" dirty="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1507"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sz="2000">
                <a:latin typeface="宋体" panose="02010600030101010101" pitchFamily="2" charset="-122"/>
              </a:rPr>
              <a:t>1. </a:t>
            </a:r>
            <a:r>
              <a:rPr lang="zh-CN" altLang="en-US" sz="2000">
                <a:latin typeface="宋体" panose="02010600030101010101" pitchFamily="2" charset="-122"/>
              </a:rPr>
              <a:t>串行通信的分类</a:t>
            </a:r>
            <a:endParaRPr lang="zh-CN" altLang="en-US"/>
          </a:p>
        </p:txBody>
      </p:sp>
      <p:sp>
        <p:nvSpPr>
          <p:cNvPr id="21508" name="文本框 21507"/>
          <p:cNvSpPr txBox="1"/>
          <p:nvPr/>
        </p:nvSpPr>
        <p:spPr>
          <a:xfrm>
            <a:off x="612775" y="2349500"/>
            <a:ext cx="7632700" cy="395288"/>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000" dirty="0">
                <a:latin typeface="仿宋_GB2312" panose="02010609030101010101" pitchFamily="1" charset="-122"/>
                <a:ea typeface="仿宋_GB2312" panose="02010609030101010101" pitchFamily="1" charset="-122"/>
              </a:rPr>
              <a:t>(2) 同步通信（Synchronous Communication）</a:t>
            </a:r>
            <a:endParaRPr lang="zh-CN" altLang="en-US" sz="2400" dirty="0">
              <a:solidFill>
                <a:schemeClr val="hlink"/>
              </a:solidFill>
              <a:latin typeface="仿宋_GB2312" panose="02010609030101010101" pitchFamily="1" charset="-122"/>
              <a:ea typeface="仿宋_GB2312" panose="02010609030101010101" pitchFamily="1" charset="-122"/>
            </a:endParaRPr>
          </a:p>
        </p:txBody>
      </p:sp>
      <p:sp>
        <p:nvSpPr>
          <p:cNvPr id="21509" name="文本框 21508"/>
          <p:cNvSpPr txBox="1"/>
          <p:nvPr/>
        </p:nvSpPr>
        <p:spPr>
          <a:xfrm>
            <a:off x="539750" y="2781300"/>
            <a:ext cx="7921625" cy="1311275"/>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000" dirty="0">
                <a:latin typeface="仿宋_GB2312" panose="02010609030101010101" pitchFamily="1" charset="-122"/>
                <a:ea typeface="仿宋_GB2312" panose="02010609030101010101" pitchFamily="1" charset="-122"/>
              </a:rPr>
              <a:t>同步通信</a:t>
            </a:r>
            <a:r>
              <a:rPr lang="zh-CN" altLang="en-US" sz="2000" dirty="0">
                <a:solidFill>
                  <a:schemeClr val="tx1"/>
                </a:solidFill>
                <a:latin typeface="仿宋_GB2312" panose="02010609030101010101" pitchFamily="1" charset="-122"/>
                <a:ea typeface="仿宋_GB2312" panose="02010609030101010101" pitchFamily="1" charset="-122"/>
              </a:rPr>
              <a:t>是一种连续串行传送数据的通信方式，一次通信传输一组数据（包含若干个字符数据）。同步通信时要建立发送方时钟对接收方时钟的直接控制，使双方达到完全同步。在发送数据前先要发送同步字符，再连续地发送数据。</a:t>
            </a:r>
            <a:endParaRPr lang="zh-CN" altLang="en-US" sz="2000" dirty="0">
              <a:solidFill>
                <a:schemeClr val="tx1"/>
              </a:solidFill>
              <a:latin typeface="仿宋_GB2312" panose="02010609030101010101" pitchFamily="1" charset="-122"/>
              <a:ea typeface="仿宋_GB2312" panose="02010609030101010101" pitchFamily="1" charset="-122"/>
            </a:endParaRPr>
          </a:p>
        </p:txBody>
      </p:sp>
      <p:pic>
        <p:nvPicPr>
          <p:cNvPr id="21510" name="图片 21509"/>
          <p:cNvPicPr>
            <a:picLocks noChangeAspect="1"/>
          </p:cNvPicPr>
          <p:nvPr/>
        </p:nvPicPr>
        <p:blipFill>
          <a:blip r:embed="rId1"/>
          <a:stretch>
            <a:fillRect/>
          </a:stretch>
        </p:blipFill>
        <p:spPr>
          <a:xfrm>
            <a:off x="684213" y="4292600"/>
            <a:ext cx="8135937" cy="1876425"/>
          </a:xfrm>
          <a:prstGeom prst="rect">
            <a:avLst/>
          </a:prstGeom>
          <a:noFill/>
          <a:ln w="9525">
            <a:noFill/>
          </a:ln>
        </p:spPr>
      </p:pic>
    </p:spTree>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2531"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sz="2000">
                <a:latin typeface="宋体" panose="02010600030101010101" pitchFamily="2" charset="-122"/>
              </a:rPr>
              <a:t>2. </a:t>
            </a:r>
            <a:r>
              <a:rPr lang="zh-CN" altLang="en-US" sz="2000">
                <a:latin typeface="宋体" panose="02010600030101010101" pitchFamily="2" charset="-122"/>
              </a:rPr>
              <a:t>串行通信的传输方向</a:t>
            </a:r>
            <a:endParaRPr lang="zh-CN" altLang="en-US" sz="2000">
              <a:latin typeface="宋体" panose="02010600030101010101" pitchFamily="2" charset="-122"/>
            </a:endParaRPr>
          </a:p>
        </p:txBody>
      </p:sp>
      <p:pic>
        <p:nvPicPr>
          <p:cNvPr id="22532" name="图片 22531"/>
          <p:cNvPicPr>
            <a:picLocks noChangeAspect="1"/>
          </p:cNvPicPr>
          <p:nvPr/>
        </p:nvPicPr>
        <p:blipFill>
          <a:blip r:embed="rId1"/>
          <a:stretch>
            <a:fillRect/>
          </a:stretch>
        </p:blipFill>
        <p:spPr>
          <a:xfrm>
            <a:off x="900113" y="2205038"/>
            <a:ext cx="7345362" cy="2806700"/>
          </a:xfrm>
          <a:prstGeom prst="rect">
            <a:avLst/>
          </a:prstGeom>
          <a:noFill/>
          <a:ln w="9525">
            <a:noFill/>
          </a:ln>
        </p:spPr>
      </p:pic>
      <p:sp>
        <p:nvSpPr>
          <p:cNvPr id="22533" name="文本框 22532"/>
          <p:cNvSpPr txBox="1"/>
          <p:nvPr/>
        </p:nvSpPr>
        <p:spPr>
          <a:xfrm>
            <a:off x="376873" y="5301298"/>
            <a:ext cx="8569325" cy="706755"/>
          </a:xfrm>
          <a:prstGeom prst="rect">
            <a:avLst/>
          </a:prstGeom>
          <a:noFill/>
          <a:ln w="9525">
            <a:noFill/>
          </a:ln>
        </p:spPr>
        <p:txBody>
          <a:bodyPr wrap="square">
            <a:spAutoFit/>
          </a:bodyPr>
          <a:p>
            <a:r>
              <a:rPr lang="zh-CN" altLang="en-US" sz="2000">
                <a:latin typeface="仿宋_GB2312" panose="02010609030101010101" pitchFamily="1" charset="-122"/>
                <a:ea typeface="仿宋_GB2312" panose="02010609030101010101" pitchFamily="1" charset="-122"/>
              </a:rPr>
              <a:t>单工制式：</a:t>
            </a:r>
            <a:r>
              <a:rPr lang="zh-CN" altLang="en-US" sz="2000">
                <a:solidFill>
                  <a:schemeClr val="tx1"/>
                </a:solidFill>
                <a:latin typeface="仿宋_GB2312" panose="02010609030101010101" pitchFamily="1" charset="-122"/>
                <a:ea typeface="仿宋_GB2312" panose="02010609030101010101" pitchFamily="1" charset="-122"/>
              </a:rPr>
              <a:t>通信线路的一端接发送器，一端接接收器，数据只能按照一个固定的方向传送，如图（</a:t>
            </a:r>
            <a:r>
              <a:rPr lang="en-US" altLang="zh-CN" sz="2000">
                <a:solidFill>
                  <a:schemeClr val="tx1"/>
                </a:solidFill>
                <a:latin typeface="仿宋_GB2312" panose="02010609030101010101" pitchFamily="1" charset="-122"/>
                <a:ea typeface="仿宋_GB2312" panose="02010609030101010101" pitchFamily="1" charset="-122"/>
              </a:rPr>
              <a:t>a)</a:t>
            </a:r>
            <a:r>
              <a:rPr lang="zh-CN" altLang="en-US" sz="2000">
                <a:solidFill>
                  <a:schemeClr val="tx1"/>
                </a:solidFill>
                <a:latin typeface="仿宋_GB2312" panose="02010609030101010101" pitchFamily="1" charset="-122"/>
                <a:ea typeface="仿宋_GB2312" panose="02010609030101010101" pitchFamily="1" charset="-122"/>
              </a:rPr>
              <a:t>所示。</a:t>
            </a:r>
            <a:endParaRPr lang="zh-CN" altLang="en-US" sz="200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2531"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sz="2000">
                <a:latin typeface="宋体" panose="02010600030101010101" pitchFamily="2" charset="-122"/>
              </a:rPr>
              <a:t>2. </a:t>
            </a:r>
            <a:r>
              <a:rPr lang="zh-CN" altLang="en-US" sz="2000">
                <a:latin typeface="宋体" panose="02010600030101010101" pitchFamily="2" charset="-122"/>
              </a:rPr>
              <a:t>串行通信的传输方向</a:t>
            </a:r>
            <a:endParaRPr lang="zh-CN" altLang="en-US" sz="2000">
              <a:latin typeface="宋体" panose="02010600030101010101" pitchFamily="2" charset="-122"/>
            </a:endParaRPr>
          </a:p>
        </p:txBody>
      </p:sp>
      <p:pic>
        <p:nvPicPr>
          <p:cNvPr id="22532" name="图片 22531"/>
          <p:cNvPicPr>
            <a:picLocks noChangeAspect="1"/>
          </p:cNvPicPr>
          <p:nvPr/>
        </p:nvPicPr>
        <p:blipFill>
          <a:blip r:embed="rId1"/>
          <a:stretch>
            <a:fillRect/>
          </a:stretch>
        </p:blipFill>
        <p:spPr>
          <a:xfrm>
            <a:off x="900113" y="2205038"/>
            <a:ext cx="7345362" cy="2806700"/>
          </a:xfrm>
          <a:prstGeom prst="rect">
            <a:avLst/>
          </a:prstGeom>
          <a:noFill/>
          <a:ln w="9525">
            <a:noFill/>
          </a:ln>
        </p:spPr>
      </p:pic>
      <p:sp>
        <p:nvSpPr>
          <p:cNvPr id="22533" name="文本框 22532"/>
          <p:cNvSpPr txBox="1"/>
          <p:nvPr/>
        </p:nvSpPr>
        <p:spPr>
          <a:xfrm>
            <a:off x="395288" y="5157788"/>
            <a:ext cx="8569325" cy="1014730"/>
          </a:xfrm>
          <a:prstGeom prst="rect">
            <a:avLst/>
          </a:prstGeom>
          <a:noFill/>
          <a:ln w="9525">
            <a:noFill/>
          </a:ln>
        </p:spPr>
        <p:txBody>
          <a:bodyPr wrap="square">
            <a:spAutoFit/>
          </a:bodyPr>
          <a:p>
            <a:r>
              <a:rPr lang="zh-CN" altLang="en-US" sz="2000">
                <a:latin typeface="仿宋_GB2312" panose="02010609030101010101" pitchFamily="1" charset="-122"/>
                <a:ea typeface="仿宋_GB2312" panose="02010609030101010101" pitchFamily="1" charset="-122"/>
              </a:rPr>
              <a:t>半工制式：</a:t>
            </a:r>
            <a:r>
              <a:rPr lang="zh-CN" altLang="en-US" sz="2000">
                <a:solidFill>
                  <a:schemeClr val="tx1"/>
                </a:solidFill>
                <a:latin typeface="仿宋_GB2312" panose="02010609030101010101" pitchFamily="1" charset="-122"/>
                <a:ea typeface="仿宋_GB2312" panose="02010609030101010101" pitchFamily="1" charset="-122"/>
              </a:rPr>
              <a:t>系统的每个通信设备都由一个发送器和一个接收器组成，如图</a:t>
            </a:r>
            <a:endParaRPr lang="zh-CN" altLang="en-US" sz="2000">
              <a:solidFill>
                <a:schemeClr val="tx1"/>
              </a:solidFill>
              <a:latin typeface="仿宋_GB2312" panose="02010609030101010101" pitchFamily="1" charset="-122"/>
              <a:ea typeface="仿宋_GB2312" panose="02010609030101010101" pitchFamily="1" charset="-122"/>
            </a:endParaRPr>
          </a:p>
          <a:p>
            <a:r>
              <a:rPr lang="zh-CN" altLang="en-US" sz="2000">
                <a:solidFill>
                  <a:schemeClr val="tx1"/>
                </a:solidFill>
                <a:latin typeface="仿宋_GB2312" panose="02010609030101010101" pitchFamily="1" charset="-122"/>
                <a:ea typeface="仿宋_GB2312" panose="02010609030101010101" pitchFamily="1" charset="-122"/>
              </a:rPr>
              <a:t>（</a:t>
            </a:r>
            <a:r>
              <a:rPr lang="en-US" altLang="zh-CN" sz="2000">
                <a:solidFill>
                  <a:schemeClr val="tx1"/>
                </a:solidFill>
                <a:latin typeface="仿宋_GB2312" panose="02010609030101010101" pitchFamily="1" charset="-122"/>
                <a:ea typeface="仿宋_GB2312" panose="02010609030101010101" pitchFamily="1" charset="-122"/>
              </a:rPr>
              <a:t>b)</a:t>
            </a:r>
            <a:r>
              <a:rPr lang="zh-CN" altLang="en-US" sz="2000">
                <a:solidFill>
                  <a:schemeClr val="tx1"/>
                </a:solidFill>
                <a:latin typeface="仿宋_GB2312" panose="02010609030101010101" pitchFamily="1" charset="-122"/>
                <a:ea typeface="仿宋_GB2312" panose="02010609030101010101" pitchFamily="1" charset="-122"/>
              </a:rPr>
              <a:t>所示。在这种制式下，数据能从</a:t>
            </a:r>
            <a:r>
              <a:rPr lang="en-US" altLang="zh-CN" sz="2000">
                <a:solidFill>
                  <a:schemeClr val="tx1"/>
                </a:solidFill>
                <a:latin typeface="仿宋_GB2312" panose="02010609030101010101" pitchFamily="1" charset="-122"/>
                <a:ea typeface="仿宋_GB2312" panose="02010609030101010101" pitchFamily="1" charset="-122"/>
              </a:rPr>
              <a:t>A</a:t>
            </a:r>
            <a:r>
              <a:rPr lang="zh-CN" altLang="en-US" sz="2000">
                <a:solidFill>
                  <a:schemeClr val="tx1"/>
                </a:solidFill>
                <a:latin typeface="仿宋_GB2312" panose="02010609030101010101" pitchFamily="1" charset="-122"/>
                <a:ea typeface="仿宋_GB2312" panose="02010609030101010101" pitchFamily="1" charset="-122"/>
              </a:rPr>
              <a:t>站传送到</a:t>
            </a:r>
            <a:r>
              <a:rPr lang="en-US" altLang="zh-CN" sz="2000">
                <a:solidFill>
                  <a:schemeClr val="tx1"/>
                </a:solidFill>
                <a:latin typeface="仿宋_GB2312" panose="02010609030101010101" pitchFamily="1" charset="-122"/>
                <a:ea typeface="仿宋_GB2312" panose="02010609030101010101" pitchFamily="1" charset="-122"/>
              </a:rPr>
              <a:t>B</a:t>
            </a:r>
            <a:r>
              <a:rPr lang="zh-CN" altLang="en-US" sz="2000">
                <a:solidFill>
                  <a:schemeClr val="tx1"/>
                </a:solidFill>
                <a:latin typeface="仿宋_GB2312" panose="02010609030101010101" pitchFamily="1" charset="-122"/>
                <a:ea typeface="仿宋_GB2312" panose="02010609030101010101" pitchFamily="1" charset="-122"/>
              </a:rPr>
              <a:t>站，也可以从</a:t>
            </a:r>
            <a:r>
              <a:rPr lang="en-US" altLang="zh-CN" sz="2000">
                <a:solidFill>
                  <a:schemeClr val="tx1"/>
                </a:solidFill>
                <a:latin typeface="仿宋_GB2312" panose="02010609030101010101" pitchFamily="1" charset="-122"/>
                <a:ea typeface="仿宋_GB2312" panose="02010609030101010101" pitchFamily="1" charset="-122"/>
              </a:rPr>
              <a:t>B</a:t>
            </a:r>
            <a:r>
              <a:rPr lang="zh-CN" altLang="en-US" sz="2000">
                <a:solidFill>
                  <a:schemeClr val="tx1"/>
                </a:solidFill>
                <a:latin typeface="仿宋_GB2312" panose="02010609030101010101" pitchFamily="1" charset="-122"/>
                <a:ea typeface="仿宋_GB2312" panose="02010609030101010101" pitchFamily="1" charset="-122"/>
              </a:rPr>
              <a:t>站传送到</a:t>
            </a:r>
            <a:r>
              <a:rPr lang="en-US" altLang="zh-CN" sz="2000">
                <a:solidFill>
                  <a:schemeClr val="tx1"/>
                </a:solidFill>
                <a:latin typeface="仿宋_GB2312" panose="02010609030101010101" pitchFamily="1" charset="-122"/>
                <a:ea typeface="仿宋_GB2312" panose="02010609030101010101" pitchFamily="1" charset="-122"/>
              </a:rPr>
              <a:t>A</a:t>
            </a:r>
            <a:r>
              <a:rPr lang="zh-CN" altLang="en-US" sz="2000">
                <a:solidFill>
                  <a:schemeClr val="tx1"/>
                </a:solidFill>
                <a:latin typeface="仿宋_GB2312" panose="02010609030101010101" pitchFamily="1" charset="-122"/>
                <a:ea typeface="仿宋_GB2312" panose="02010609030101010101" pitchFamily="1" charset="-122"/>
              </a:rPr>
              <a:t>站，但是不能同时在两个方向上传送，即只能一端发送</a:t>
            </a:r>
            <a:r>
              <a:rPr lang="en-US" altLang="zh-CN" sz="2000">
                <a:solidFill>
                  <a:schemeClr val="tx1"/>
                </a:solidFill>
                <a:latin typeface="仿宋_GB2312" panose="02010609030101010101" pitchFamily="1" charset="-122"/>
                <a:ea typeface="仿宋_GB2312" panose="02010609030101010101" pitchFamily="1" charset="-122"/>
              </a:rPr>
              <a:t>,</a:t>
            </a:r>
            <a:r>
              <a:rPr lang="zh-CN" altLang="en-US" sz="2000">
                <a:solidFill>
                  <a:schemeClr val="tx1"/>
                </a:solidFill>
                <a:latin typeface="仿宋_GB2312" panose="02010609030101010101" pitchFamily="1" charset="-122"/>
                <a:ea typeface="仿宋_GB2312" panose="02010609030101010101" pitchFamily="1" charset="-122"/>
              </a:rPr>
              <a:t>一端接收。</a:t>
            </a:r>
            <a:endParaRPr lang="zh-CN" altLang="en-US" sz="200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3555"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sz="2000">
                <a:latin typeface="宋体" panose="02010600030101010101" pitchFamily="2" charset="-122"/>
              </a:rPr>
              <a:t>2. </a:t>
            </a:r>
            <a:r>
              <a:rPr lang="zh-CN" altLang="en-US" sz="2000">
                <a:latin typeface="宋体" panose="02010600030101010101" pitchFamily="2" charset="-122"/>
              </a:rPr>
              <a:t>串行通信的传输方向</a:t>
            </a:r>
            <a:endParaRPr lang="zh-CN" altLang="en-US" sz="2000">
              <a:latin typeface="宋体" panose="02010600030101010101" pitchFamily="2" charset="-122"/>
            </a:endParaRPr>
          </a:p>
        </p:txBody>
      </p:sp>
      <p:pic>
        <p:nvPicPr>
          <p:cNvPr id="23556" name="图片 23555"/>
          <p:cNvPicPr>
            <a:picLocks noChangeAspect="1"/>
          </p:cNvPicPr>
          <p:nvPr/>
        </p:nvPicPr>
        <p:blipFill>
          <a:blip r:embed="rId1"/>
          <a:stretch>
            <a:fillRect/>
          </a:stretch>
        </p:blipFill>
        <p:spPr>
          <a:xfrm>
            <a:off x="900113" y="2205038"/>
            <a:ext cx="7345362" cy="2806700"/>
          </a:xfrm>
          <a:prstGeom prst="rect">
            <a:avLst/>
          </a:prstGeom>
          <a:noFill/>
          <a:ln w="9525">
            <a:noFill/>
          </a:ln>
        </p:spPr>
      </p:pic>
      <p:sp>
        <p:nvSpPr>
          <p:cNvPr id="23557" name="文本框 23556"/>
          <p:cNvSpPr txBox="1"/>
          <p:nvPr/>
        </p:nvSpPr>
        <p:spPr>
          <a:xfrm>
            <a:off x="395288" y="5157788"/>
            <a:ext cx="8569325" cy="706755"/>
          </a:xfrm>
          <a:prstGeom prst="rect">
            <a:avLst/>
          </a:prstGeom>
          <a:noFill/>
          <a:ln w="9525">
            <a:noFill/>
          </a:ln>
        </p:spPr>
        <p:txBody>
          <a:bodyPr wrap="square">
            <a:spAutoFit/>
          </a:bodyPr>
          <a:p>
            <a:r>
              <a:rPr lang="zh-CN" altLang="en-US" sz="2000">
                <a:latin typeface="仿宋_GB2312" panose="02010609030101010101" pitchFamily="1" charset="-122"/>
                <a:ea typeface="仿宋_GB2312" panose="02010609030101010101" pitchFamily="1" charset="-122"/>
              </a:rPr>
              <a:t>全双工制式：</a:t>
            </a:r>
            <a:r>
              <a:rPr lang="zh-CN" altLang="en-US" sz="2000">
                <a:solidFill>
                  <a:schemeClr val="tx1"/>
                </a:solidFill>
                <a:latin typeface="仿宋_GB2312" panose="02010609030101010101" pitchFamily="1" charset="-122"/>
                <a:ea typeface="仿宋_GB2312" panose="02010609030101010101" pitchFamily="1" charset="-122"/>
              </a:rPr>
              <a:t>通信系统的每端都有发送器和接收器，且可以同时发送和接收，即数据可以在两个方向上同时传送，如图</a:t>
            </a:r>
            <a:r>
              <a:rPr lang="en-US" altLang="zh-CN" sz="2000">
                <a:solidFill>
                  <a:schemeClr val="tx1"/>
                </a:solidFill>
                <a:latin typeface="仿宋_GB2312" panose="02010609030101010101" pitchFamily="1" charset="-122"/>
                <a:ea typeface="仿宋_GB2312" panose="02010609030101010101" pitchFamily="1" charset="-122"/>
              </a:rPr>
              <a:t>(c)</a:t>
            </a:r>
            <a:r>
              <a:rPr lang="zh-CN" altLang="en-US" sz="2000">
                <a:solidFill>
                  <a:schemeClr val="tx1"/>
                </a:solidFill>
                <a:latin typeface="仿宋_GB2312" panose="02010609030101010101" pitchFamily="1" charset="-122"/>
                <a:ea typeface="仿宋_GB2312" panose="02010609030101010101" pitchFamily="1" charset="-122"/>
              </a:rPr>
              <a:t>所示。</a:t>
            </a:r>
            <a:endParaRPr lang="zh-CN" altLang="en-US" sz="200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4579"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二、 </a:t>
            </a:r>
            <a:r>
              <a:rPr lang="en-US" altLang="zh-CN"/>
              <a:t>STC15W4K32S4</a:t>
            </a:r>
            <a:r>
              <a:rPr lang="zh-CN" altLang="en-US"/>
              <a:t>单片机的串行口</a:t>
            </a:r>
            <a:r>
              <a:rPr lang="en-US" altLang="zh-CN"/>
              <a:t>1</a:t>
            </a:r>
            <a:endParaRPr lang="en-US" altLang="zh-CN"/>
          </a:p>
          <a:p>
            <a:pPr eaLnBrk="1" hangingPunct="1">
              <a:lnSpc>
                <a:spcPct val="135000"/>
              </a:lnSpc>
            </a:pPr>
            <a:endParaRPr lang="en-US" altLang="zh-CN" sz="2000">
              <a:latin typeface="宋体" panose="02010600030101010101" pitchFamily="2" charset="-122"/>
            </a:endParaRPr>
          </a:p>
        </p:txBody>
      </p:sp>
      <p:sp>
        <p:nvSpPr>
          <p:cNvPr id="24580" name="文本框 24579"/>
          <p:cNvSpPr txBox="1"/>
          <p:nvPr/>
        </p:nvSpPr>
        <p:spPr>
          <a:xfrm>
            <a:off x="612775" y="2349500"/>
            <a:ext cx="8208963" cy="3046095"/>
          </a:xfrm>
          <a:prstGeom prst="rect">
            <a:avLst/>
          </a:prstGeom>
          <a:noFill/>
          <a:ln w="9525">
            <a:noFill/>
          </a:ln>
        </p:spPr>
        <p:txBody>
          <a:bodyPr wrap="square">
            <a:spAutoFit/>
          </a:bodyPr>
          <a:p>
            <a:r>
              <a:rPr lang="zh-CN" altLang="en-US" sz="2000" dirty="0">
                <a:latin typeface="仿宋_GB2312" panose="02010609030101010101" pitchFamily="1" charset="-122"/>
                <a:ea typeface="仿宋_GB2312" panose="02010609030101010101" pitchFamily="1" charset="-122"/>
              </a:rPr>
              <a:t>    </a:t>
            </a:r>
            <a:r>
              <a:rPr lang="zh-CN" altLang="en-US" sz="2400" dirty="0">
                <a:latin typeface="仿宋_GB2312" panose="02010609030101010101" pitchFamily="1" charset="-122"/>
                <a:ea typeface="仿宋_GB2312" panose="02010609030101010101" pitchFamily="1" charset="-122"/>
              </a:rPr>
              <a:t>STC15W4K32S4</a:t>
            </a:r>
            <a:r>
              <a:rPr lang="zh-CN" altLang="en-US" sz="2400" dirty="0">
                <a:latin typeface="仿宋_GB2312" panose="02010609030101010101" pitchFamily="1" charset="-122"/>
                <a:ea typeface="仿宋_GB2312" panose="02010609030101010101" pitchFamily="1" charset="-122"/>
              </a:rPr>
              <a:t>单片机</a:t>
            </a:r>
            <a:r>
              <a:rPr lang="zh-CN" altLang="en-US" sz="2400" dirty="0">
                <a:solidFill>
                  <a:schemeClr val="tx1"/>
                </a:solidFill>
                <a:latin typeface="仿宋_GB2312" panose="02010609030101010101" pitchFamily="1" charset="-122"/>
                <a:ea typeface="仿宋_GB2312" panose="02010609030101010101" pitchFamily="1" charset="-122"/>
              </a:rPr>
              <a:t>内部有4个可编程全双工串行通信接口，它们具有UART的全部功能。每个串行口由两个数据缓冲器、一个移位寄存器、一个串行控制器和一个波特率发生器等组成。</a:t>
            </a:r>
            <a:endParaRPr lang="zh-CN" altLang="en-US" sz="2400" dirty="0">
              <a:solidFill>
                <a:schemeClr val="tx1"/>
              </a:solidFill>
              <a:latin typeface="仿宋_GB2312" panose="02010609030101010101" pitchFamily="1" charset="-122"/>
              <a:ea typeface="仿宋_GB2312" panose="02010609030101010101" pitchFamily="1" charset="-122"/>
            </a:endParaRPr>
          </a:p>
          <a:p>
            <a:r>
              <a:rPr lang="zh-CN" altLang="en-US" sz="2400" dirty="0">
                <a:solidFill>
                  <a:schemeClr val="tx1"/>
                </a:solidFill>
                <a:latin typeface="仿宋_GB2312" panose="02010609030101010101" pitchFamily="1" charset="-122"/>
                <a:ea typeface="仿宋_GB2312" panose="02010609030101010101" pitchFamily="1" charset="-122"/>
              </a:rPr>
              <a:t> </a:t>
            </a:r>
            <a:r>
              <a:rPr lang="en-US" altLang="zh-CN" sz="2400" dirty="0">
                <a:solidFill>
                  <a:schemeClr val="tx1"/>
                </a:solidFill>
                <a:latin typeface="仿宋_GB2312" panose="02010609030101010101" pitchFamily="1" charset="-122"/>
                <a:ea typeface="仿宋_GB2312" panose="02010609030101010101" pitchFamily="1" charset="-122"/>
              </a:rPr>
              <a:t>   </a:t>
            </a:r>
            <a:r>
              <a:rPr lang="zh-CN" altLang="en-US" sz="2400" dirty="0">
                <a:solidFill>
                  <a:schemeClr val="tx1"/>
                </a:solidFill>
                <a:latin typeface="仿宋_GB2312" panose="02010609030101010101" pitchFamily="1" charset="-122"/>
                <a:ea typeface="仿宋_GB2312" panose="02010609030101010101" pitchFamily="1" charset="-122"/>
              </a:rPr>
              <a:t>每个串行口的数据缓冲器由两个相互独立的接收、发送缓冲器构成，可以同时发送和接收数据。</a:t>
            </a:r>
            <a:endParaRPr lang="zh-CN" altLang="en-US" sz="2400" dirty="0">
              <a:solidFill>
                <a:schemeClr val="tx1"/>
              </a:solidFill>
              <a:latin typeface="仿宋_GB2312" panose="02010609030101010101" pitchFamily="1" charset="-122"/>
              <a:ea typeface="仿宋_GB2312" panose="02010609030101010101" pitchFamily="1" charset="-122"/>
            </a:endParaRPr>
          </a:p>
          <a:p>
            <a:r>
              <a:rPr lang="en-US" altLang="zh-CN" sz="2400" dirty="0">
                <a:solidFill>
                  <a:schemeClr val="tx1"/>
                </a:solidFill>
                <a:latin typeface="仿宋_GB2312" panose="02010609030101010101" pitchFamily="1" charset="-122"/>
                <a:ea typeface="仿宋_GB2312" panose="02010609030101010101" pitchFamily="1" charset="-122"/>
              </a:rPr>
              <a:t>    </a:t>
            </a:r>
            <a:r>
              <a:rPr lang="zh-CN" altLang="en-US" sz="2400" dirty="0">
                <a:solidFill>
                  <a:schemeClr val="tx1"/>
                </a:solidFill>
                <a:latin typeface="仿宋_GB2312" panose="02010609030101010101" pitchFamily="1" charset="-122"/>
                <a:ea typeface="仿宋_GB2312" panose="02010609030101010101" pitchFamily="1" charset="-122"/>
              </a:rPr>
              <a:t>发送数据缓冲器只能写入而不能读出，接收缓冲器只能读出而不能写入，因而两个缓冲器可以共用一个地址码。</a:t>
            </a:r>
            <a:endParaRPr lang="zh-CN" altLang="en-US" sz="2400" dirty="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5603"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二、 </a:t>
            </a:r>
            <a:r>
              <a:rPr lang="en-US" altLang="zh-CN"/>
              <a:t>STC15W4K32S4</a:t>
            </a:r>
            <a:r>
              <a:rPr lang="zh-CN" altLang="en-US"/>
              <a:t>单片机的串行口</a:t>
            </a:r>
            <a:r>
              <a:rPr lang="en-US" altLang="zh-CN"/>
              <a:t>1</a:t>
            </a:r>
            <a:endParaRPr lang="en-US" altLang="zh-CN"/>
          </a:p>
          <a:p>
            <a:pPr eaLnBrk="1" hangingPunct="1">
              <a:lnSpc>
                <a:spcPct val="135000"/>
              </a:lnSpc>
            </a:pPr>
            <a:endParaRPr lang="en-US" altLang="zh-CN" sz="2000">
              <a:latin typeface="宋体" panose="02010600030101010101" pitchFamily="2" charset="-122"/>
            </a:endParaRPr>
          </a:p>
        </p:txBody>
      </p:sp>
      <p:sp>
        <p:nvSpPr>
          <p:cNvPr id="25604" name="文本框 25603"/>
          <p:cNvSpPr txBox="1"/>
          <p:nvPr/>
        </p:nvSpPr>
        <p:spPr>
          <a:xfrm>
            <a:off x="611505" y="2132965"/>
            <a:ext cx="8208963" cy="3634740"/>
          </a:xfrm>
          <a:prstGeom prst="rect">
            <a:avLst/>
          </a:prstGeom>
          <a:noFill/>
          <a:ln w="9525">
            <a:noFill/>
          </a:ln>
        </p:spPr>
        <p:txBody>
          <a:bodyPr wrap="square">
            <a:spAutoFit/>
          </a:bodyPr>
          <a:p>
            <a:pPr>
              <a:lnSpc>
                <a:spcPct val="160000"/>
              </a:lnSpc>
            </a:pPr>
            <a:r>
              <a:rPr lang="zh-CN" altLang="en-US" sz="2000" dirty="0">
                <a:latin typeface="仿宋_GB2312" panose="02010609030101010101" pitchFamily="1" charset="-122"/>
                <a:ea typeface="仿宋_GB2312" panose="02010609030101010101" pitchFamily="1" charset="-122"/>
              </a:rPr>
              <a:t>     </a:t>
            </a:r>
            <a:r>
              <a:rPr lang="zh-CN" altLang="en-US" sz="2400" dirty="0">
                <a:latin typeface="仿宋_GB2312" panose="02010609030101010101" pitchFamily="1" charset="-122"/>
                <a:ea typeface="仿宋_GB2312" panose="02010609030101010101" pitchFamily="1" charset="-122"/>
              </a:rPr>
              <a:t>串行口1</a:t>
            </a:r>
            <a:r>
              <a:rPr lang="zh-CN" altLang="en-US" sz="2400" dirty="0">
                <a:solidFill>
                  <a:schemeClr val="tx1"/>
                </a:solidFill>
                <a:latin typeface="仿宋_GB2312" panose="02010609030101010101" pitchFamily="1" charset="-122"/>
                <a:ea typeface="仿宋_GB2312" panose="02010609030101010101" pitchFamily="1" charset="-122"/>
              </a:rPr>
              <a:t>的两个数据缓冲器的共用地址码是99H，串行口1的两个数据缓冲器统称串行口1数据缓冲器SBUF</a:t>
            </a:r>
            <a:r>
              <a:rPr lang="en-US" altLang="zh-CN" sz="2400" dirty="0">
                <a:solidFill>
                  <a:schemeClr val="tx1"/>
                </a:solidFill>
                <a:latin typeface="仿宋_GB2312" panose="02010609030101010101" pitchFamily="1" charset="-122"/>
                <a:ea typeface="仿宋_GB2312" panose="02010609030101010101" pitchFamily="1" charset="-122"/>
              </a:rPr>
              <a:t>.</a:t>
            </a:r>
            <a:endParaRPr lang="en-US" altLang="zh-CN" sz="2400" dirty="0">
              <a:solidFill>
                <a:schemeClr val="tx1"/>
              </a:solidFill>
              <a:latin typeface="仿宋_GB2312" panose="02010609030101010101" pitchFamily="1" charset="-122"/>
              <a:ea typeface="仿宋_GB2312" panose="02010609030101010101" pitchFamily="1" charset="-122"/>
            </a:endParaRPr>
          </a:p>
          <a:p>
            <a:pPr>
              <a:lnSpc>
                <a:spcPct val="160000"/>
              </a:lnSpc>
            </a:pPr>
            <a:r>
              <a:rPr lang="en-US" altLang="zh-CN" sz="2400" dirty="0">
                <a:solidFill>
                  <a:schemeClr val="tx1"/>
                </a:solidFill>
                <a:latin typeface="仿宋_GB2312" panose="02010609030101010101" pitchFamily="1" charset="-122"/>
                <a:ea typeface="仿宋_GB2312" panose="02010609030101010101" pitchFamily="1" charset="-122"/>
              </a:rPr>
              <a:t>    </a:t>
            </a:r>
            <a:r>
              <a:rPr lang="zh-CN" altLang="en-US" sz="2400" dirty="0">
                <a:solidFill>
                  <a:schemeClr val="tx1"/>
                </a:solidFill>
                <a:latin typeface="仿宋_GB2312" panose="02010609030101010101" pitchFamily="1" charset="-122"/>
                <a:ea typeface="仿宋_GB2312" panose="02010609030101010101" pitchFamily="1" charset="-122"/>
              </a:rPr>
              <a:t>当对SBUF进行读操作（MOV A，SBUF或x=SBUF;）时，操作对象是串行口1的接收数据缓冲器；</a:t>
            </a:r>
            <a:r>
              <a:rPr lang="en-US" altLang="zh-CN" sz="2400" dirty="0">
                <a:solidFill>
                  <a:schemeClr val="tx1"/>
                </a:solidFill>
                <a:latin typeface="仿宋_GB2312" panose="02010609030101010101" pitchFamily="1" charset="-122"/>
                <a:ea typeface="仿宋_GB2312" panose="02010609030101010101" pitchFamily="1" charset="-122"/>
              </a:rPr>
              <a:t>    </a:t>
            </a:r>
            <a:endParaRPr lang="zh-CN" altLang="en-US" sz="2400" dirty="0">
              <a:solidFill>
                <a:schemeClr val="tx1"/>
              </a:solidFill>
              <a:latin typeface="仿宋_GB2312" panose="02010609030101010101" pitchFamily="1" charset="-122"/>
              <a:ea typeface="仿宋_GB2312" panose="02010609030101010101" pitchFamily="1" charset="-122"/>
            </a:endParaRPr>
          </a:p>
          <a:p>
            <a:pPr>
              <a:lnSpc>
                <a:spcPct val="160000"/>
              </a:lnSpc>
            </a:pPr>
            <a:r>
              <a:rPr lang="en-US" altLang="zh-CN" sz="2400" dirty="0">
                <a:solidFill>
                  <a:schemeClr val="tx1"/>
                </a:solidFill>
                <a:latin typeface="仿宋_GB2312" panose="02010609030101010101" pitchFamily="1" charset="-122"/>
                <a:ea typeface="仿宋_GB2312" panose="02010609030101010101" pitchFamily="1" charset="-122"/>
              </a:rPr>
              <a:t>    </a:t>
            </a:r>
            <a:r>
              <a:rPr lang="zh-CN" altLang="en-US" sz="2400" dirty="0">
                <a:solidFill>
                  <a:schemeClr val="tx1"/>
                </a:solidFill>
                <a:latin typeface="仿宋_GB2312" panose="02010609030101010101" pitchFamily="1" charset="-122"/>
                <a:ea typeface="仿宋_GB2312" panose="02010609030101010101" pitchFamily="1" charset="-122"/>
              </a:rPr>
              <a:t>当对SBUF进行写操作（MOV SBUF，A或SBUF=x;）时，操作对象是串行口1的发送数据缓冲器。</a:t>
            </a:r>
            <a:endParaRPr lang="zh-CN" altLang="en-US" sz="2400" dirty="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8" name="Group 5"/>
          <p:cNvGrpSpPr/>
          <p:nvPr/>
        </p:nvGrpSpPr>
        <p:grpSpPr>
          <a:xfrm>
            <a:off x="395288" y="1774825"/>
            <a:ext cx="2017712" cy="790575"/>
            <a:chOff x="0" y="0"/>
            <a:chExt cx="2166" cy="960"/>
          </a:xfrm>
        </p:grpSpPr>
        <p:pic>
          <p:nvPicPr>
            <p:cNvPr id="9219" name="Picture 6">
              <a:hlinkClick r:id="rId1" action="ppaction://hlinksldjump"/>
            </p:cNvPr>
            <p:cNvPicPr>
              <a:picLocks noChangeAspect="1"/>
            </p:cNvPicPr>
            <p:nvPr/>
          </p:nvPicPr>
          <p:blipFill>
            <a:blip r:embed="rId2"/>
            <a:stretch>
              <a:fillRect/>
            </a:stretch>
          </p:blipFill>
          <p:spPr>
            <a:xfrm>
              <a:off x="0" y="0"/>
              <a:ext cx="2166" cy="960"/>
            </a:xfrm>
            <a:prstGeom prst="rect">
              <a:avLst/>
            </a:prstGeom>
            <a:noFill/>
            <a:ln w="9525">
              <a:noFill/>
            </a:ln>
          </p:spPr>
        </p:pic>
        <p:sp>
          <p:nvSpPr>
            <p:cNvPr id="9220" name="AutoShape 7">
              <a:hlinkClick r:id="rId1" action="ppaction://hlinksldjump"/>
            </p:cNvPr>
            <p:cNvSpPr/>
            <p:nvPr/>
          </p:nvSpPr>
          <p:spPr>
            <a:xfrm>
              <a:off x="24" y="36"/>
              <a:ext cx="1944" cy="720"/>
            </a:xfrm>
            <a:prstGeom prst="roundRect">
              <a:avLst>
                <a:gd name="adj" fmla="val 9671"/>
              </a:avLst>
            </a:prstGeom>
            <a:gradFill rotWithShape="1">
              <a:gsLst>
                <a:gs pos="0">
                  <a:schemeClr val="folHlink"/>
                </a:gs>
                <a:gs pos="100000">
                  <a:srgbClr val="A5E9E9"/>
                </a:gs>
              </a:gsLst>
              <a:lin ang="5400000" scaled="1"/>
              <a:tileRect/>
            </a:gradFill>
            <a:ln w="9525">
              <a:noFill/>
            </a:ln>
          </p:spPr>
          <p:txBody>
            <a:bodyPr wrap="none" tIns="0" bIns="0" anchor="ctr" anchorCtr="0"/>
            <a:p>
              <a:pPr marL="228600" indent="-228600" algn="ctr">
                <a:lnSpc>
                  <a:spcPct val="85000"/>
                </a:lnSpc>
                <a:spcBef>
                  <a:spcPct val="15000"/>
                </a:spcBef>
                <a:buClr>
                  <a:srgbClr val="FFCC29"/>
                </a:buClr>
                <a:buSzPct val="65000"/>
                <a:buFont typeface="Wingdings" panose="05000000000000000000" pitchFamily="2" charset="2"/>
              </a:pPr>
              <a:r>
                <a:rPr lang="zh-CN" altLang="en-US" sz="2800" b="1" dirty="0">
                  <a:effectLst>
                    <a:outerShdw blurRad="38100" dist="38100" dir="2700000">
                      <a:srgbClr val="C0C0C0"/>
                    </a:outerShdw>
                  </a:effectLst>
                  <a:latin typeface="Arial" panose="020B0604020202020204" pitchFamily="34" charset="0"/>
                  <a:cs typeface="Arial" panose="020B0604020202020204" pitchFamily="34" charset="0"/>
                </a:rPr>
                <a:t>任务</a:t>
              </a:r>
              <a:r>
                <a:rPr lang="en-US" altLang="zh-CN" sz="2800" b="1" dirty="0">
                  <a:effectLst>
                    <a:outerShdw blurRad="38100" dist="38100" dir="2700000">
                      <a:srgbClr val="C0C0C0"/>
                    </a:outerShdw>
                  </a:effectLst>
                  <a:latin typeface="Arial" panose="020B0604020202020204" pitchFamily="34" charset="0"/>
                  <a:cs typeface="Arial" panose="020B0604020202020204" pitchFamily="34" charset="0"/>
                </a:rPr>
                <a:t>1</a:t>
              </a:r>
              <a:r>
                <a:rPr lang="en-US" altLang="zh-CN" sz="2400" b="1" dirty="0">
                  <a:solidFill>
                    <a:schemeClr val="tx1"/>
                  </a:solidFill>
                  <a:effectLst>
                    <a:outerShdw blurRad="38100" dist="38100" dir="2700000">
                      <a:srgbClr val="C0C0C0"/>
                    </a:outerShdw>
                  </a:effectLst>
                  <a:latin typeface="Arial" panose="020B0604020202020204" pitchFamily="34" charset="0"/>
                  <a:cs typeface="Arial" panose="020B0604020202020204" pitchFamily="34" charset="0"/>
                </a:rPr>
                <a:t> </a:t>
              </a:r>
              <a:endParaRPr lang="en-US" altLang="zh-CN" sz="2400" b="1" dirty="0">
                <a:solidFill>
                  <a:schemeClr val="tx1"/>
                </a:solidFill>
                <a:effectLst>
                  <a:outerShdw blurRad="38100" dist="38100" dir="2700000">
                    <a:srgbClr val="C0C0C0"/>
                  </a:outerShdw>
                </a:effectLst>
                <a:latin typeface="Arial" panose="020B0604020202020204" pitchFamily="34" charset="0"/>
                <a:ea typeface="Arial" panose="020B0604020202020204" pitchFamily="34" charset="0"/>
              </a:endParaRPr>
            </a:p>
          </p:txBody>
        </p:sp>
      </p:grpSp>
      <p:grpSp>
        <p:nvGrpSpPr>
          <p:cNvPr id="9221" name="Group 8"/>
          <p:cNvGrpSpPr/>
          <p:nvPr/>
        </p:nvGrpSpPr>
        <p:grpSpPr>
          <a:xfrm>
            <a:off x="2844800" y="1774825"/>
            <a:ext cx="6299200" cy="790575"/>
            <a:chOff x="0" y="0"/>
            <a:chExt cx="3576" cy="948"/>
          </a:xfrm>
        </p:grpSpPr>
        <p:pic>
          <p:nvPicPr>
            <p:cNvPr id="9222" name="Picture 9"/>
            <p:cNvPicPr>
              <a:picLocks noChangeAspect="1"/>
            </p:cNvPicPr>
            <p:nvPr/>
          </p:nvPicPr>
          <p:blipFill>
            <a:blip r:embed="rId3"/>
            <a:stretch>
              <a:fillRect/>
            </a:stretch>
          </p:blipFill>
          <p:spPr>
            <a:xfrm>
              <a:off x="0" y="0"/>
              <a:ext cx="3576" cy="948"/>
            </a:xfrm>
            <a:prstGeom prst="rect">
              <a:avLst/>
            </a:prstGeom>
            <a:noFill/>
            <a:ln w="9525">
              <a:noFill/>
            </a:ln>
          </p:spPr>
        </p:pic>
        <p:sp>
          <p:nvSpPr>
            <p:cNvPr id="9223" name="AutoShape 10">
              <a:hlinkClick r:id="rId1" action="ppaction://hlinksldjump"/>
            </p:cNvPr>
            <p:cNvSpPr/>
            <p:nvPr/>
          </p:nvSpPr>
          <p:spPr>
            <a:xfrm>
              <a:off x="24" y="48"/>
              <a:ext cx="3384" cy="720"/>
            </a:xfrm>
            <a:prstGeom prst="roundRect">
              <a:avLst>
                <a:gd name="adj" fmla="val 8333"/>
              </a:avLst>
            </a:prstGeom>
            <a:gradFill rotWithShape="1">
              <a:gsLst>
                <a:gs pos="0">
                  <a:schemeClr val="folHlink"/>
                </a:gs>
                <a:gs pos="100000">
                  <a:srgbClr val="A5E9E9"/>
                </a:gs>
              </a:gsLst>
              <a:lin ang="5400000" scaled="1"/>
              <a:tileRect/>
            </a:gradFill>
            <a:ln w="9525">
              <a:noFill/>
            </a:ln>
          </p:spPr>
          <p:txBody>
            <a:bodyPr wrap="none" tIns="0" bIns="0" anchor="ctr" anchorCtr="0"/>
            <a:p>
              <a:pPr marL="284480" indent="-284480" algn="ctr" eaLnBrk="1" hangingPunct="1">
                <a:lnSpc>
                  <a:spcPct val="90000"/>
                </a:lnSpc>
                <a:spcBef>
                  <a:spcPct val="30000"/>
                </a:spcBef>
                <a:buClr>
                  <a:schemeClr val="tx2"/>
                </a:buClr>
                <a:buSzPct val="95000"/>
                <a:buFont typeface="Wingdings" panose="05000000000000000000" pitchFamily="2" charset="2"/>
              </a:pPr>
              <a:r>
                <a:rPr lang="zh-CN" altLang="en-US" sz="2000" b="1" dirty="0">
                  <a:effectLst>
                    <a:outerShdw blurRad="38100" dist="38100" dir="2700000">
                      <a:srgbClr val="C0C0C0"/>
                    </a:outerShdw>
                  </a:effectLst>
                  <a:latin typeface="宋体" panose="02010600030101010101" pitchFamily="2" charset="-122"/>
                </a:rPr>
                <a:t>STC15W4K32S4单片机串行接口移位寄存器的应用</a:t>
              </a:r>
              <a:r>
                <a:rPr lang="zh-CN" altLang="en-US" sz="2800" dirty="0">
                  <a:latin typeface="宋体" panose="02010600030101010101" pitchFamily="2" charset="-122"/>
                </a:rPr>
                <a:t> </a:t>
              </a:r>
              <a:endParaRPr lang="zh-CN" altLang="en-US" sz="2800" dirty="0">
                <a:latin typeface="宋体" panose="02010600030101010101" pitchFamily="2" charset="-122"/>
              </a:endParaRPr>
            </a:p>
          </p:txBody>
        </p:sp>
      </p:grpSp>
      <p:sp>
        <p:nvSpPr>
          <p:cNvPr id="9224" name="AutoShape 12">
            <a:hlinkClick r:id="rId4" action="ppaction://hlinksldjump"/>
          </p:cNvPr>
          <p:cNvSpPr/>
          <p:nvPr/>
        </p:nvSpPr>
        <p:spPr>
          <a:xfrm>
            <a:off x="436245" y="2853055"/>
            <a:ext cx="1798638" cy="576263"/>
          </a:xfrm>
          <a:prstGeom prst="roundRect">
            <a:avLst>
              <a:gd name="adj" fmla="val 9671"/>
            </a:avLst>
          </a:prstGeom>
          <a:gradFill rotWithShape="1">
            <a:gsLst>
              <a:gs pos="0">
                <a:schemeClr val="folHlink"/>
              </a:gs>
              <a:gs pos="100000">
                <a:srgbClr val="A5E9E9"/>
              </a:gs>
            </a:gsLst>
            <a:lin ang="5400000" scaled="1"/>
            <a:tileRect/>
          </a:gradFill>
          <a:ln w="9525">
            <a:noFill/>
          </a:ln>
        </p:spPr>
        <p:txBody>
          <a:bodyPr wrap="none" tIns="0" bIns="0" anchor="ctr" anchorCtr="0"/>
          <a:p>
            <a:pPr marL="228600" indent="-228600" algn="ctr">
              <a:lnSpc>
                <a:spcPct val="85000"/>
              </a:lnSpc>
              <a:spcBef>
                <a:spcPct val="15000"/>
              </a:spcBef>
              <a:buClr>
                <a:srgbClr val="FFCC29"/>
              </a:buClr>
              <a:buSzPct val="65000"/>
              <a:buFont typeface="Wingdings" panose="05000000000000000000" pitchFamily="2" charset="2"/>
            </a:pPr>
            <a:r>
              <a:rPr lang="zh-CN" altLang="en-US" sz="2800" b="1" dirty="0">
                <a:effectLst>
                  <a:outerShdw blurRad="38100" dist="38100" dir="2700000">
                    <a:srgbClr val="C0C0C0"/>
                  </a:outerShdw>
                </a:effectLst>
                <a:latin typeface="Arial" panose="020B0604020202020204" pitchFamily="34" charset="0"/>
                <a:cs typeface="Arial" panose="020B0604020202020204" pitchFamily="34" charset="0"/>
              </a:rPr>
              <a:t>任务</a:t>
            </a:r>
            <a:r>
              <a:rPr lang="en-US" altLang="zh-CN" sz="2800" b="1" dirty="0">
                <a:effectLst>
                  <a:outerShdw blurRad="38100" dist="38100" dir="2700000">
                    <a:srgbClr val="C0C0C0"/>
                  </a:outerShdw>
                </a:effectLst>
                <a:latin typeface="Arial" panose="020B0604020202020204" pitchFamily="34" charset="0"/>
                <a:cs typeface="Arial" panose="020B0604020202020204" pitchFamily="34" charset="0"/>
              </a:rPr>
              <a:t>2</a:t>
            </a:r>
            <a:endParaRPr lang="en-US" altLang="zh-CN" sz="2800" b="1" dirty="0">
              <a:effectLst>
                <a:outerShdw blurRad="38100" dist="38100" dir="2700000">
                  <a:srgbClr val="C0C0C0"/>
                </a:outerShdw>
              </a:effectLst>
              <a:latin typeface="Arial" panose="020B0604020202020204" pitchFamily="34" charset="0"/>
              <a:ea typeface="Arial" panose="020B0604020202020204" pitchFamily="34" charset="0"/>
            </a:endParaRPr>
          </a:p>
        </p:txBody>
      </p:sp>
      <p:grpSp>
        <p:nvGrpSpPr>
          <p:cNvPr id="9225" name="Group 13"/>
          <p:cNvGrpSpPr/>
          <p:nvPr/>
        </p:nvGrpSpPr>
        <p:grpSpPr>
          <a:xfrm>
            <a:off x="2873375" y="2794000"/>
            <a:ext cx="6299200" cy="790575"/>
            <a:chOff x="0" y="0"/>
            <a:chExt cx="3576" cy="948"/>
          </a:xfrm>
        </p:grpSpPr>
        <p:pic>
          <p:nvPicPr>
            <p:cNvPr id="9226" name="Picture 14"/>
            <p:cNvPicPr>
              <a:picLocks noChangeAspect="1"/>
            </p:cNvPicPr>
            <p:nvPr/>
          </p:nvPicPr>
          <p:blipFill>
            <a:blip r:embed="rId3"/>
            <a:stretch>
              <a:fillRect/>
            </a:stretch>
          </p:blipFill>
          <p:spPr>
            <a:xfrm>
              <a:off x="0" y="0"/>
              <a:ext cx="3576" cy="948"/>
            </a:xfrm>
            <a:prstGeom prst="rect">
              <a:avLst/>
            </a:prstGeom>
            <a:noFill/>
            <a:ln w="9525">
              <a:noFill/>
            </a:ln>
          </p:spPr>
        </p:pic>
        <p:sp>
          <p:nvSpPr>
            <p:cNvPr id="9227" name="AutoShape 15">
              <a:hlinkClick r:id="rId4" action="ppaction://hlinksldjump"/>
            </p:cNvPr>
            <p:cNvSpPr/>
            <p:nvPr/>
          </p:nvSpPr>
          <p:spPr>
            <a:xfrm>
              <a:off x="24" y="48"/>
              <a:ext cx="3384" cy="720"/>
            </a:xfrm>
            <a:prstGeom prst="roundRect">
              <a:avLst>
                <a:gd name="adj" fmla="val 8333"/>
              </a:avLst>
            </a:prstGeom>
            <a:gradFill rotWithShape="1">
              <a:gsLst>
                <a:gs pos="0">
                  <a:schemeClr val="folHlink"/>
                </a:gs>
                <a:gs pos="100000">
                  <a:srgbClr val="A5E9E9"/>
                </a:gs>
              </a:gsLst>
              <a:lin ang="5400000" scaled="1"/>
              <a:tileRect/>
            </a:gradFill>
            <a:ln w="9525">
              <a:noFill/>
            </a:ln>
          </p:spPr>
          <p:txBody>
            <a:bodyPr wrap="none" tIns="0" bIns="0" anchor="ctr" anchorCtr="0"/>
            <a:p>
              <a:pPr marL="284480" indent="-284480" algn="ctr">
                <a:lnSpc>
                  <a:spcPct val="85000"/>
                </a:lnSpc>
                <a:spcBef>
                  <a:spcPct val="15000"/>
                </a:spcBef>
                <a:buClr>
                  <a:srgbClr val="FFCC29"/>
                </a:buClr>
                <a:buSzPct val="65000"/>
                <a:buFont typeface="Wingdings" panose="05000000000000000000" pitchFamily="2" charset="2"/>
              </a:pPr>
              <a:r>
                <a:rPr sz="2400" b="1">
                  <a:latin typeface="Times New Roman" panose="02020603050405020304" pitchFamily="2" charset="0"/>
                </a:rPr>
                <a:t>STC15W4K32S4单片机的</a:t>
              </a:r>
              <a:r>
                <a:rPr lang="zh-CN" sz="2400" b="1">
                  <a:latin typeface="Times New Roman" panose="02020603050405020304" pitchFamily="2" charset="0"/>
                </a:rPr>
                <a:t>双机通信</a:t>
              </a:r>
              <a:endParaRPr lang="zh-CN" sz="2400" b="1">
                <a:latin typeface="Times New Roman" panose="02020603050405020304" pitchFamily="2" charset="0"/>
              </a:endParaRPr>
            </a:p>
          </p:txBody>
        </p:sp>
      </p:grpSp>
      <p:grpSp>
        <p:nvGrpSpPr>
          <p:cNvPr id="9228" name="Group 22"/>
          <p:cNvGrpSpPr/>
          <p:nvPr/>
        </p:nvGrpSpPr>
        <p:grpSpPr>
          <a:xfrm>
            <a:off x="376238" y="188913"/>
            <a:ext cx="8948737" cy="1254125"/>
            <a:chOff x="0" y="0"/>
            <a:chExt cx="3576" cy="948"/>
          </a:xfrm>
        </p:grpSpPr>
        <p:pic>
          <p:nvPicPr>
            <p:cNvPr id="9229" name="Picture 23"/>
            <p:cNvPicPr>
              <a:picLocks noChangeAspect="1"/>
            </p:cNvPicPr>
            <p:nvPr/>
          </p:nvPicPr>
          <p:blipFill>
            <a:blip r:embed="rId3"/>
            <a:stretch>
              <a:fillRect/>
            </a:stretch>
          </p:blipFill>
          <p:spPr>
            <a:xfrm>
              <a:off x="0" y="0"/>
              <a:ext cx="3576" cy="948"/>
            </a:xfrm>
            <a:prstGeom prst="rect">
              <a:avLst/>
            </a:prstGeom>
            <a:noFill/>
            <a:ln w="9525">
              <a:noFill/>
            </a:ln>
          </p:spPr>
        </p:pic>
        <p:sp>
          <p:nvSpPr>
            <p:cNvPr id="9230" name="AutoShape 24"/>
            <p:cNvSpPr/>
            <p:nvPr/>
          </p:nvSpPr>
          <p:spPr>
            <a:xfrm>
              <a:off x="24" y="42"/>
              <a:ext cx="3384" cy="720"/>
            </a:xfrm>
            <a:prstGeom prst="roundRect">
              <a:avLst>
                <a:gd name="adj" fmla="val 8333"/>
              </a:avLst>
            </a:prstGeom>
            <a:gradFill rotWithShape="1">
              <a:gsLst>
                <a:gs pos="0">
                  <a:schemeClr val="hlink"/>
                </a:gs>
                <a:gs pos="100000">
                  <a:srgbClr val="8984E5"/>
                </a:gs>
              </a:gsLst>
              <a:lin ang="5400000" scaled="1"/>
              <a:tileRect/>
            </a:gradFill>
            <a:ln w="9525">
              <a:noFill/>
            </a:ln>
          </p:spPr>
          <p:txBody>
            <a:bodyPr wrap="none" tIns="0" bIns="0" anchor="ctr" anchorCtr="0"/>
            <a:p>
              <a:pPr marL="228600" indent="-228600" algn="ctr" eaLnBrk="1" hangingPunct="1"/>
              <a:r>
                <a:rPr lang="zh-CN" altLang="en-US" sz="2800" b="1">
                  <a:solidFill>
                    <a:srgbClr val="FFCC00"/>
                  </a:solidFill>
                  <a:effectLst>
                    <a:outerShdw blurRad="38100" dist="38100" dir="2700000">
                      <a:srgbClr val="C0C0C0"/>
                    </a:outerShdw>
                  </a:effectLst>
                  <a:latin typeface="宋体" panose="02010600030101010101" pitchFamily="2" charset="-122"/>
                </a:rPr>
                <a:t>项目七 </a:t>
              </a:r>
              <a:r>
                <a:rPr lang="en-US" altLang="zh-CN" sz="2800" b="1">
                  <a:solidFill>
                    <a:srgbClr val="FFCC00"/>
                  </a:solidFill>
                  <a:effectLst>
                    <a:outerShdw blurRad="38100" dist="38100" dir="2700000">
                      <a:srgbClr val="C0C0C0"/>
                    </a:outerShdw>
                  </a:effectLst>
                  <a:latin typeface="宋体" panose="02010600030101010101" pitchFamily="2" charset="-122"/>
                </a:rPr>
                <a:t>STC15W4K32S4</a:t>
              </a:r>
              <a:r>
                <a:rPr lang="zh-CN" altLang="en-US" sz="2800" b="1">
                  <a:solidFill>
                    <a:srgbClr val="FFCC00"/>
                  </a:solidFill>
                  <a:effectLst>
                    <a:outerShdw blurRad="38100" dist="38100" dir="2700000">
                      <a:srgbClr val="C0C0C0"/>
                    </a:outerShdw>
                  </a:effectLst>
                  <a:latin typeface="宋体" panose="02010600030101010101" pitchFamily="2" charset="-122"/>
                </a:rPr>
                <a:t>单片机的串行通信</a:t>
              </a:r>
              <a:endParaRPr lang="zh-CN" altLang="en-US" sz="2800" b="1">
                <a:solidFill>
                  <a:srgbClr val="FFCC00"/>
                </a:solidFill>
                <a:effectLst>
                  <a:outerShdw blurRad="38100" dist="38100" dir="2700000">
                    <a:srgbClr val="C0C0C0"/>
                  </a:outerShdw>
                </a:effectLst>
                <a:latin typeface="宋体" panose="02010600030101010101" pitchFamily="2" charset="-122"/>
              </a:endParaRPr>
            </a:p>
          </p:txBody>
        </p:sp>
      </p:grpSp>
      <p:sp>
        <p:nvSpPr>
          <p:cNvPr id="2" name="AutoShape 7">
            <a:hlinkClick r:id="rId1" action="ppaction://hlinksldjump"/>
          </p:cNvPr>
          <p:cNvSpPr/>
          <p:nvPr>
            <p:custDataLst>
              <p:tags r:id="rId5"/>
            </p:custDataLst>
          </p:nvPr>
        </p:nvSpPr>
        <p:spPr>
          <a:xfrm>
            <a:off x="396690" y="3716457"/>
            <a:ext cx="1810910" cy="592931"/>
          </a:xfrm>
          <a:prstGeom prst="roundRect">
            <a:avLst>
              <a:gd name="adj" fmla="val 9671"/>
            </a:avLst>
          </a:prstGeom>
          <a:gradFill rotWithShape="1">
            <a:gsLst>
              <a:gs pos="0">
                <a:schemeClr val="folHlink"/>
              </a:gs>
              <a:gs pos="100000">
                <a:srgbClr val="A5E9E9"/>
              </a:gs>
            </a:gsLst>
            <a:lin ang="5400000" scaled="1"/>
            <a:tileRect/>
          </a:gradFill>
          <a:ln w="9525">
            <a:noFill/>
          </a:ln>
        </p:spPr>
        <p:txBody>
          <a:bodyPr wrap="none" tIns="0" bIns="0" anchor="ctr" anchorCtr="0"/>
          <a:p>
            <a:pPr marL="228600" indent="-228600" algn="ctr">
              <a:lnSpc>
                <a:spcPct val="85000"/>
              </a:lnSpc>
              <a:spcBef>
                <a:spcPct val="15000"/>
              </a:spcBef>
              <a:buClr>
                <a:srgbClr val="FFCC29"/>
              </a:buClr>
              <a:buSzPct val="65000"/>
              <a:buFont typeface="Wingdings" panose="05000000000000000000" pitchFamily="2" charset="2"/>
            </a:pPr>
            <a:r>
              <a:rPr lang="zh-CN" altLang="en-US" sz="2800" b="1" dirty="0">
                <a:effectLst>
                  <a:outerShdw blurRad="38100" dist="38100" dir="2700000">
                    <a:srgbClr val="C0C0C0"/>
                  </a:outerShdw>
                </a:effectLst>
                <a:latin typeface="Arial" panose="020B0604020202020204" pitchFamily="34" charset="0"/>
                <a:cs typeface="Arial" panose="020B0604020202020204" pitchFamily="34" charset="0"/>
              </a:rPr>
              <a:t>任务</a:t>
            </a:r>
            <a:r>
              <a:rPr lang="en-US" altLang="zh-CN" sz="2800" b="1" dirty="0">
                <a:effectLst>
                  <a:outerShdw blurRad="38100" dist="38100" dir="2700000">
                    <a:srgbClr val="C0C0C0"/>
                  </a:outerShdw>
                </a:effectLst>
                <a:latin typeface="Arial" panose="020B0604020202020204" pitchFamily="34" charset="0"/>
                <a:cs typeface="Arial" panose="020B0604020202020204" pitchFamily="34" charset="0"/>
              </a:rPr>
              <a:t>3</a:t>
            </a:r>
            <a:endParaRPr lang="en-US" altLang="zh-CN" sz="2400" b="1" dirty="0">
              <a:solidFill>
                <a:schemeClr val="tx1"/>
              </a:solidFill>
              <a:effectLst>
                <a:outerShdw blurRad="38100" dist="38100" dir="2700000">
                  <a:srgbClr val="C0C0C0"/>
                </a:outerShdw>
              </a:effectLst>
              <a:latin typeface="Arial" panose="020B0604020202020204" pitchFamily="34" charset="0"/>
              <a:ea typeface="Arial" panose="020B0604020202020204" pitchFamily="34" charset="0"/>
            </a:endParaRPr>
          </a:p>
        </p:txBody>
      </p:sp>
      <p:grpSp>
        <p:nvGrpSpPr>
          <p:cNvPr id="3" name="Group 5"/>
          <p:cNvGrpSpPr/>
          <p:nvPr/>
        </p:nvGrpSpPr>
        <p:grpSpPr>
          <a:xfrm>
            <a:off x="354013" y="4839335"/>
            <a:ext cx="2017712" cy="790575"/>
            <a:chOff x="0" y="0"/>
            <a:chExt cx="2166" cy="960"/>
          </a:xfrm>
        </p:grpSpPr>
        <p:pic>
          <p:nvPicPr>
            <p:cNvPr id="4" name="Picture 6">
              <a:hlinkClick r:id="rId1" action="ppaction://hlinksldjump"/>
            </p:cNvPr>
            <p:cNvPicPr>
              <a:picLocks noChangeAspect="1"/>
            </p:cNvPicPr>
            <p:nvPr>
              <p:custDataLst>
                <p:tags r:id="rId6"/>
              </p:custDataLst>
            </p:nvPr>
          </p:nvPicPr>
          <p:blipFill>
            <a:blip r:embed="rId2"/>
            <a:stretch>
              <a:fillRect/>
            </a:stretch>
          </p:blipFill>
          <p:spPr>
            <a:xfrm>
              <a:off x="0" y="0"/>
              <a:ext cx="2166" cy="960"/>
            </a:xfrm>
            <a:prstGeom prst="rect">
              <a:avLst/>
            </a:prstGeom>
            <a:noFill/>
            <a:ln w="9525">
              <a:noFill/>
            </a:ln>
          </p:spPr>
        </p:pic>
        <p:sp>
          <p:nvSpPr>
            <p:cNvPr id="5" name="AutoShape 7">
              <a:hlinkClick r:id="rId1" action="ppaction://hlinksldjump"/>
            </p:cNvPr>
            <p:cNvSpPr/>
            <p:nvPr>
              <p:custDataLst>
                <p:tags r:id="rId7"/>
              </p:custDataLst>
            </p:nvPr>
          </p:nvSpPr>
          <p:spPr>
            <a:xfrm>
              <a:off x="24" y="36"/>
              <a:ext cx="1944" cy="720"/>
            </a:xfrm>
            <a:prstGeom prst="roundRect">
              <a:avLst>
                <a:gd name="adj" fmla="val 9671"/>
              </a:avLst>
            </a:prstGeom>
            <a:gradFill rotWithShape="1">
              <a:gsLst>
                <a:gs pos="0">
                  <a:schemeClr val="folHlink"/>
                </a:gs>
                <a:gs pos="100000">
                  <a:srgbClr val="A5E9E9"/>
                </a:gs>
              </a:gsLst>
              <a:lin ang="5400000" scaled="1"/>
              <a:tileRect/>
            </a:gradFill>
            <a:ln w="9525">
              <a:noFill/>
            </a:ln>
          </p:spPr>
          <p:txBody>
            <a:bodyPr wrap="none" tIns="0" bIns="0" anchor="ctr" anchorCtr="0"/>
            <a:p>
              <a:pPr marL="228600" indent="-228600" algn="ctr">
                <a:lnSpc>
                  <a:spcPct val="85000"/>
                </a:lnSpc>
                <a:spcBef>
                  <a:spcPct val="15000"/>
                </a:spcBef>
                <a:buClr>
                  <a:srgbClr val="FFCC29"/>
                </a:buClr>
                <a:buSzPct val="65000"/>
                <a:buFont typeface="Wingdings" panose="05000000000000000000" pitchFamily="2" charset="2"/>
              </a:pPr>
              <a:r>
                <a:rPr lang="zh-CN" altLang="en-US" sz="2800" b="1" dirty="0">
                  <a:effectLst>
                    <a:outerShdw blurRad="38100" dist="38100" dir="2700000">
                      <a:srgbClr val="C0C0C0"/>
                    </a:outerShdw>
                  </a:effectLst>
                  <a:latin typeface="Arial" panose="020B0604020202020204" pitchFamily="34" charset="0"/>
                  <a:cs typeface="Arial" panose="020B0604020202020204" pitchFamily="34" charset="0"/>
                </a:rPr>
                <a:t>任务</a:t>
              </a:r>
              <a:r>
                <a:rPr lang="en-US" altLang="zh-CN" sz="2800" b="1" dirty="0">
                  <a:effectLst>
                    <a:outerShdw blurRad="38100" dist="38100" dir="2700000">
                      <a:srgbClr val="C0C0C0"/>
                    </a:outerShdw>
                  </a:effectLst>
                  <a:latin typeface="Arial" panose="020B0604020202020204" pitchFamily="34" charset="0"/>
                  <a:cs typeface="Arial" panose="020B0604020202020204" pitchFamily="34" charset="0"/>
                </a:rPr>
                <a:t>4</a:t>
              </a:r>
              <a:endParaRPr lang="en-US" altLang="zh-CN" sz="2400" b="1" dirty="0">
                <a:solidFill>
                  <a:schemeClr val="tx1"/>
                </a:solidFill>
                <a:effectLst>
                  <a:outerShdw blurRad="38100" dist="38100" dir="2700000">
                    <a:srgbClr val="C0C0C0"/>
                  </a:outerShdw>
                </a:effectLst>
                <a:latin typeface="Arial" panose="020B0604020202020204" pitchFamily="34" charset="0"/>
                <a:ea typeface="Arial" panose="020B0604020202020204" pitchFamily="34" charset="0"/>
              </a:endParaRPr>
            </a:p>
          </p:txBody>
        </p:sp>
      </p:grpSp>
      <p:grpSp>
        <p:nvGrpSpPr>
          <p:cNvPr id="6" name="Group 8"/>
          <p:cNvGrpSpPr/>
          <p:nvPr/>
        </p:nvGrpSpPr>
        <p:grpSpPr>
          <a:xfrm>
            <a:off x="2801620" y="3676650"/>
            <a:ext cx="6299200" cy="790575"/>
            <a:chOff x="0" y="0"/>
            <a:chExt cx="3576" cy="948"/>
          </a:xfrm>
        </p:grpSpPr>
        <p:pic>
          <p:nvPicPr>
            <p:cNvPr id="7" name="Picture 9"/>
            <p:cNvPicPr>
              <a:picLocks noChangeAspect="1"/>
            </p:cNvPicPr>
            <p:nvPr>
              <p:custDataLst>
                <p:tags r:id="rId8"/>
              </p:custDataLst>
            </p:nvPr>
          </p:nvPicPr>
          <p:blipFill>
            <a:blip r:embed="rId3"/>
            <a:stretch>
              <a:fillRect/>
            </a:stretch>
          </p:blipFill>
          <p:spPr>
            <a:xfrm>
              <a:off x="0" y="0"/>
              <a:ext cx="3576" cy="948"/>
            </a:xfrm>
            <a:prstGeom prst="rect">
              <a:avLst/>
            </a:prstGeom>
            <a:noFill/>
            <a:ln w="9525">
              <a:noFill/>
            </a:ln>
          </p:spPr>
        </p:pic>
        <p:sp>
          <p:nvSpPr>
            <p:cNvPr id="8" name="AutoShape 10">
              <a:hlinkClick r:id="rId1" action="ppaction://hlinksldjump"/>
            </p:cNvPr>
            <p:cNvSpPr/>
            <p:nvPr>
              <p:custDataLst>
                <p:tags r:id="rId9"/>
              </p:custDataLst>
            </p:nvPr>
          </p:nvSpPr>
          <p:spPr>
            <a:xfrm>
              <a:off x="24" y="48"/>
              <a:ext cx="3384" cy="720"/>
            </a:xfrm>
            <a:prstGeom prst="roundRect">
              <a:avLst>
                <a:gd name="adj" fmla="val 8333"/>
              </a:avLst>
            </a:prstGeom>
            <a:gradFill rotWithShape="1">
              <a:gsLst>
                <a:gs pos="0">
                  <a:schemeClr val="folHlink"/>
                </a:gs>
                <a:gs pos="100000">
                  <a:srgbClr val="A5E9E9"/>
                </a:gs>
              </a:gsLst>
              <a:lin ang="5400000" scaled="1"/>
              <a:tileRect/>
            </a:gradFill>
            <a:ln w="9525">
              <a:noFill/>
            </a:ln>
          </p:spPr>
          <p:txBody>
            <a:bodyPr wrap="none" tIns="0" bIns="0" anchor="ctr" anchorCtr="0"/>
            <a:p>
              <a:pPr marL="284480" indent="-284480" algn="ctr" eaLnBrk="1" hangingPunct="1">
                <a:lnSpc>
                  <a:spcPct val="90000"/>
                </a:lnSpc>
                <a:spcBef>
                  <a:spcPct val="30000"/>
                </a:spcBef>
                <a:buClr>
                  <a:schemeClr val="tx2"/>
                </a:buClr>
                <a:buSzPct val="95000"/>
                <a:buFont typeface="Wingdings" panose="05000000000000000000" pitchFamily="2" charset="2"/>
              </a:pPr>
              <a:r>
                <a:rPr lang="zh-CN" altLang="en-US" sz="2400" b="1" dirty="0">
                  <a:effectLst>
                    <a:outerShdw blurRad="38100" dist="38100" dir="2700000">
                      <a:srgbClr val="C0C0C0"/>
                    </a:outerShdw>
                  </a:effectLst>
                  <a:latin typeface="宋体" panose="02010600030101010101" pitchFamily="2" charset="-122"/>
                </a:rPr>
                <a:t>STC15W4K32S4单片机的多机通信</a:t>
              </a:r>
              <a:r>
                <a:rPr lang="zh-CN" altLang="en-US" sz="2800" dirty="0">
                  <a:latin typeface="宋体" panose="02010600030101010101" pitchFamily="2" charset="-122"/>
                </a:rPr>
                <a:t> </a:t>
              </a:r>
              <a:endParaRPr lang="zh-CN" altLang="en-US" sz="2800" dirty="0">
                <a:latin typeface="宋体" panose="02010600030101010101" pitchFamily="2" charset="-122"/>
              </a:endParaRPr>
            </a:p>
          </p:txBody>
        </p:sp>
      </p:grpSp>
      <p:grpSp>
        <p:nvGrpSpPr>
          <p:cNvPr id="9" name="Group 8"/>
          <p:cNvGrpSpPr/>
          <p:nvPr/>
        </p:nvGrpSpPr>
        <p:grpSpPr>
          <a:xfrm>
            <a:off x="2873375" y="4824730"/>
            <a:ext cx="6299200" cy="790575"/>
            <a:chOff x="0" y="0"/>
            <a:chExt cx="3576" cy="948"/>
          </a:xfrm>
        </p:grpSpPr>
        <p:pic>
          <p:nvPicPr>
            <p:cNvPr id="10" name="Picture 9"/>
            <p:cNvPicPr>
              <a:picLocks noChangeAspect="1"/>
            </p:cNvPicPr>
            <p:nvPr>
              <p:custDataLst>
                <p:tags r:id="rId10"/>
              </p:custDataLst>
            </p:nvPr>
          </p:nvPicPr>
          <p:blipFill>
            <a:blip r:embed="rId3"/>
            <a:stretch>
              <a:fillRect/>
            </a:stretch>
          </p:blipFill>
          <p:spPr>
            <a:xfrm>
              <a:off x="0" y="0"/>
              <a:ext cx="3576" cy="948"/>
            </a:xfrm>
            <a:prstGeom prst="rect">
              <a:avLst/>
            </a:prstGeom>
            <a:noFill/>
            <a:ln w="9525">
              <a:noFill/>
            </a:ln>
          </p:spPr>
        </p:pic>
        <p:sp>
          <p:nvSpPr>
            <p:cNvPr id="11" name="AutoShape 10">
              <a:hlinkClick r:id="rId1" action="ppaction://hlinksldjump"/>
            </p:cNvPr>
            <p:cNvSpPr/>
            <p:nvPr>
              <p:custDataLst>
                <p:tags r:id="rId11"/>
              </p:custDataLst>
            </p:nvPr>
          </p:nvSpPr>
          <p:spPr>
            <a:xfrm>
              <a:off x="24" y="48"/>
              <a:ext cx="3384" cy="720"/>
            </a:xfrm>
            <a:prstGeom prst="roundRect">
              <a:avLst>
                <a:gd name="adj" fmla="val 8333"/>
              </a:avLst>
            </a:prstGeom>
            <a:gradFill rotWithShape="1">
              <a:gsLst>
                <a:gs pos="0">
                  <a:schemeClr val="folHlink"/>
                </a:gs>
                <a:gs pos="100000">
                  <a:srgbClr val="A5E9E9"/>
                </a:gs>
              </a:gsLst>
              <a:lin ang="5400000" scaled="1"/>
              <a:tileRect/>
            </a:gradFill>
            <a:ln w="9525">
              <a:noFill/>
            </a:ln>
          </p:spPr>
          <p:txBody>
            <a:bodyPr wrap="none" tIns="0" bIns="0" anchor="ctr" anchorCtr="0"/>
            <a:p>
              <a:pPr marL="284480" indent="-284480" algn="ctr" eaLnBrk="1" hangingPunct="1">
                <a:lnSpc>
                  <a:spcPct val="90000"/>
                </a:lnSpc>
                <a:spcBef>
                  <a:spcPct val="30000"/>
                </a:spcBef>
                <a:buClr>
                  <a:schemeClr val="tx2"/>
                </a:buClr>
                <a:buSzPct val="95000"/>
                <a:buFont typeface="Wingdings" panose="05000000000000000000" pitchFamily="2" charset="2"/>
              </a:pPr>
              <a:r>
                <a:rPr lang="zh-CN" altLang="en-US" sz="2400" b="1" dirty="0">
                  <a:effectLst>
                    <a:outerShdw blurRad="38100" dist="38100" dir="2700000">
                      <a:srgbClr val="C0C0C0"/>
                    </a:outerShdw>
                  </a:effectLst>
                  <a:latin typeface="宋体" panose="02010600030101010101" pitchFamily="2" charset="-122"/>
                </a:rPr>
                <a:t>STC15W4K32S4单片机与PC机间的串行通信</a:t>
              </a:r>
              <a:r>
                <a:rPr lang="zh-CN" altLang="en-US" sz="2800" dirty="0">
                  <a:latin typeface="宋体" panose="02010600030101010101" pitchFamily="2" charset="-122"/>
                </a:rPr>
                <a:t> </a:t>
              </a:r>
              <a:endParaRPr lang="zh-CN" altLang="en-US" sz="2800" dirty="0">
                <a:latin typeface="宋体" panose="02010600030101010101" pitchFamily="2" charset="-122"/>
              </a:endParaRPr>
            </a:p>
          </p:txBody>
        </p:sp>
      </p:grpSp>
    </p:spTree>
  </p:cSld>
  <p:clrMapOvr>
    <a:masterClrMapping/>
  </p:clrMapOvr>
  <p:transition spd="med">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6627"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二、 </a:t>
            </a:r>
            <a:r>
              <a:rPr lang="en-US" altLang="zh-CN"/>
              <a:t>STC15W4K32S4</a:t>
            </a:r>
            <a:r>
              <a:rPr lang="zh-CN" altLang="en-US"/>
              <a:t>单片机的串行口</a:t>
            </a:r>
            <a:r>
              <a:rPr lang="en-US" altLang="zh-CN"/>
              <a:t>1</a:t>
            </a:r>
            <a:endParaRPr lang="en-US" altLang="zh-CN"/>
          </a:p>
          <a:p>
            <a:pPr eaLnBrk="1" hangingPunct="1">
              <a:lnSpc>
                <a:spcPct val="135000"/>
              </a:lnSpc>
            </a:pPr>
            <a:endParaRPr lang="en-US" altLang="zh-CN" sz="2000">
              <a:latin typeface="宋体" panose="02010600030101010101" pitchFamily="2" charset="-122"/>
            </a:endParaRPr>
          </a:p>
        </p:txBody>
      </p:sp>
      <p:sp>
        <p:nvSpPr>
          <p:cNvPr id="26628" name="文本框 26627"/>
          <p:cNvSpPr txBox="1"/>
          <p:nvPr/>
        </p:nvSpPr>
        <p:spPr>
          <a:xfrm>
            <a:off x="612775" y="2349500"/>
            <a:ext cx="8208963" cy="2748280"/>
          </a:xfrm>
          <a:prstGeom prst="rect">
            <a:avLst/>
          </a:prstGeom>
          <a:noFill/>
          <a:ln w="9525">
            <a:noFill/>
          </a:ln>
        </p:spPr>
        <p:txBody>
          <a:bodyPr wrap="square">
            <a:spAutoFit/>
          </a:bodyPr>
          <a:p>
            <a:pPr>
              <a:lnSpc>
                <a:spcPct val="180000"/>
              </a:lnSpc>
            </a:pPr>
            <a:r>
              <a:rPr lang="zh-CN" altLang="en-US" sz="2000" dirty="0">
                <a:latin typeface="仿宋_GB2312" panose="02010609030101010101" pitchFamily="1" charset="-122"/>
                <a:ea typeface="仿宋_GB2312" panose="02010609030101010101" pitchFamily="1" charset="-122"/>
              </a:rPr>
              <a:t>     </a:t>
            </a:r>
            <a:r>
              <a:rPr lang="zh-CN" altLang="en-US" sz="2400" dirty="0">
                <a:latin typeface="仿宋_GB2312" panose="02010609030101010101" pitchFamily="1" charset="-122"/>
                <a:ea typeface="仿宋_GB2312" panose="02010609030101010101" pitchFamily="1" charset="-122"/>
              </a:rPr>
              <a:t>STC15W4K32S4</a:t>
            </a:r>
            <a:r>
              <a:rPr lang="zh-CN" altLang="en-US" sz="2400" dirty="0">
                <a:latin typeface="仿宋_GB2312" panose="02010609030101010101" pitchFamily="1" charset="-122"/>
                <a:ea typeface="仿宋_GB2312" panose="02010609030101010101" pitchFamily="1" charset="-122"/>
              </a:rPr>
              <a:t>单片机串行口1</a:t>
            </a:r>
            <a:r>
              <a:rPr lang="zh-CN" altLang="en-US" sz="2400" dirty="0">
                <a:solidFill>
                  <a:schemeClr val="tx1"/>
                </a:solidFill>
                <a:latin typeface="仿宋_GB2312" panose="02010609030101010101" pitchFamily="1" charset="-122"/>
                <a:ea typeface="仿宋_GB2312" panose="02010609030101010101" pitchFamily="1" charset="-122"/>
              </a:rPr>
              <a:t>缺省对应的发送、接收引脚是：TxD/P3.1、RxD/P3.0，通过设置P_SW1中的S1_S1、S1_S0控制位，串行口1的TxD、RxD硬件引脚可切换其他引脚，详见附录</a:t>
            </a:r>
            <a:r>
              <a:rPr lang="en-US" altLang="zh-CN" sz="2400" dirty="0">
                <a:solidFill>
                  <a:schemeClr val="tx1"/>
                </a:solidFill>
                <a:latin typeface="仿宋_GB2312" panose="02010609030101010101" pitchFamily="1" charset="-122"/>
                <a:ea typeface="仿宋_GB2312" panose="02010609030101010101" pitchFamily="1" charset="-122"/>
              </a:rPr>
              <a:t>5</a:t>
            </a:r>
            <a:r>
              <a:rPr lang="zh-CN" altLang="en-US" sz="2400" dirty="0">
                <a:solidFill>
                  <a:schemeClr val="tx1"/>
                </a:solidFill>
                <a:latin typeface="仿宋_GB2312" panose="02010609030101010101" pitchFamily="1" charset="-122"/>
                <a:ea typeface="仿宋_GB2312" panose="02010609030101010101" pitchFamily="1" charset="-122"/>
              </a:rPr>
              <a:t>。</a:t>
            </a:r>
            <a:endParaRPr lang="zh-CN" altLang="en-US" sz="2400" dirty="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1. 串行口1工作方式的选择</a:t>
            </a:r>
            <a:endParaRPr lang="zh-CN" altLang="en-US" sz="2000" dirty="0">
              <a:latin typeface="宋体" panose="02010600030101010101" pitchFamily="2" charset="-122"/>
            </a:endParaRPr>
          </a:p>
        </p:txBody>
      </p:sp>
      <p:pic>
        <p:nvPicPr>
          <p:cNvPr id="27653" name="图片 27652" descr="SCON"/>
          <p:cNvPicPr>
            <a:picLocks noChangeAspect="1"/>
          </p:cNvPicPr>
          <p:nvPr/>
        </p:nvPicPr>
        <p:blipFill>
          <a:blip r:embed="rId1"/>
          <a:stretch>
            <a:fillRect/>
          </a:stretch>
        </p:blipFill>
        <p:spPr>
          <a:xfrm>
            <a:off x="755650" y="5228908"/>
            <a:ext cx="7416800" cy="1081087"/>
          </a:xfrm>
          <a:prstGeom prst="rect">
            <a:avLst/>
          </a:prstGeom>
          <a:noFill/>
          <a:ln w="9525">
            <a:noFill/>
          </a:ln>
        </p:spPr>
      </p:pic>
      <p:pic>
        <p:nvPicPr>
          <p:cNvPr id="2" name="图片 1"/>
          <p:cNvPicPr>
            <a:picLocks noChangeAspect="1"/>
          </p:cNvPicPr>
          <p:nvPr>
            <p:custDataLst>
              <p:tags r:id="rId2"/>
            </p:custDataLst>
          </p:nvPr>
        </p:nvPicPr>
        <p:blipFill>
          <a:blip r:embed="rId3"/>
          <a:stretch>
            <a:fillRect/>
          </a:stretch>
        </p:blipFill>
        <p:spPr>
          <a:xfrm>
            <a:off x="727075" y="2492375"/>
            <a:ext cx="7712075" cy="2181225"/>
          </a:xfrm>
          <a:prstGeom prst="rect">
            <a:avLst/>
          </a:prstGeom>
        </p:spPr>
      </p:pic>
    </p:spTree>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642350" cy="506857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a:t>
            </a:r>
            <a:r>
              <a:rPr lang="en-US" altLang="zh-CN" sz="2000" dirty="0">
                <a:latin typeface="宋体" panose="02010600030101010101" pitchFamily="2" charset="-122"/>
              </a:rPr>
              <a:t>2</a:t>
            </a:r>
            <a:r>
              <a:rPr lang="zh-CN" altLang="en-US" sz="2000" dirty="0">
                <a:latin typeface="宋体" panose="02010600030101010101" pitchFamily="2" charset="-122"/>
              </a:rPr>
              <a:t>. 串行口1的启动</a:t>
            </a:r>
            <a:endParaRPr lang="zh-CN" altLang="en-US" sz="2000" dirty="0">
              <a:latin typeface="宋体" panose="02010600030101010101" pitchFamily="2" charset="-122"/>
            </a:endParaRPr>
          </a:p>
          <a:p>
            <a:pPr eaLnBrk="1" hangingPunct="1">
              <a:lnSpc>
                <a:spcPct val="125000"/>
              </a:lnSpc>
            </a:pPr>
            <a:r>
              <a:rPr lang="en-US" altLang="zh-CN" sz="2000" dirty="0">
                <a:latin typeface="宋体" panose="02010600030101010101" pitchFamily="2" charset="-122"/>
              </a:rPr>
              <a:t>    </a:t>
            </a:r>
            <a:r>
              <a:rPr lang="en-US" altLang="zh-CN" b="0" dirty="0">
                <a:latin typeface="宋体" panose="02010600030101010101" pitchFamily="2" charset="-122"/>
              </a:rPr>
              <a:t>  </a:t>
            </a:r>
            <a:r>
              <a:rPr lang="zh-CN" altLang="en-US" b="0" dirty="0">
                <a:latin typeface="宋体" panose="02010600030101010101" pitchFamily="2" charset="-122"/>
              </a:rPr>
              <a:t>1）串行发送的启动</a:t>
            </a:r>
            <a:endParaRPr lang="zh-CN" altLang="en-US" b="0" dirty="0">
              <a:latin typeface="宋体" panose="02010600030101010101" pitchFamily="2" charset="-122"/>
            </a:endParaRPr>
          </a:p>
          <a:p>
            <a:pPr eaLnBrk="1" hangingPunct="1">
              <a:lnSpc>
                <a:spcPct val="125000"/>
              </a:lnSpc>
            </a:pPr>
            <a:r>
              <a:rPr lang="en-US" altLang="zh-CN" b="0" dirty="0">
                <a:latin typeface="宋体" panose="02010600030101010101" pitchFamily="2" charset="-122"/>
              </a:rPr>
              <a:t>      </a:t>
            </a:r>
            <a:r>
              <a:rPr lang="zh-CN" altLang="en-US" b="0" dirty="0">
                <a:latin typeface="宋体" panose="02010600030101010101" pitchFamily="2" charset="-122"/>
              </a:rPr>
              <a:t>将要串行发送的数据传送给SBUF数据缓冲器，即启动了串行发送。若要发送的数据在变量x中，启动发送的编程如下：</a:t>
            </a:r>
            <a:endParaRPr lang="zh-CN" altLang="en-US" b="0" dirty="0">
              <a:latin typeface="宋体" panose="02010600030101010101" pitchFamily="2" charset="-122"/>
            </a:endParaRPr>
          </a:p>
          <a:p>
            <a:pPr eaLnBrk="1" hangingPunct="1">
              <a:lnSpc>
                <a:spcPct val="125000"/>
              </a:lnSpc>
            </a:pPr>
            <a:r>
              <a:rPr lang="en-US" altLang="zh-CN" b="0" dirty="0">
                <a:latin typeface="宋体" panose="02010600030101010101" pitchFamily="2" charset="-122"/>
              </a:rPr>
              <a:t>      </a:t>
            </a:r>
            <a:r>
              <a:rPr lang="zh-CN" altLang="en-US" b="0" dirty="0">
                <a:latin typeface="宋体" panose="02010600030101010101" pitchFamily="2" charset="-122"/>
              </a:rPr>
              <a:t>SBUF=x;</a:t>
            </a:r>
            <a:endParaRPr lang="zh-CN" altLang="en-US" b="0" dirty="0">
              <a:latin typeface="宋体" panose="02010600030101010101" pitchFamily="2" charset="-122"/>
            </a:endParaRPr>
          </a:p>
          <a:p>
            <a:pPr eaLnBrk="1" hangingPunct="1">
              <a:lnSpc>
                <a:spcPct val="125000"/>
              </a:lnSpc>
            </a:pPr>
            <a:r>
              <a:rPr lang="en-US" altLang="zh-CN" b="0" dirty="0">
                <a:latin typeface="宋体" panose="02010600030101010101" pitchFamily="2" charset="-122"/>
              </a:rPr>
              <a:t>     </a:t>
            </a:r>
            <a:r>
              <a:rPr lang="zh-CN" altLang="en-US" b="0" dirty="0">
                <a:latin typeface="宋体" panose="02010600030101010101" pitchFamily="2" charset="-122"/>
              </a:rPr>
              <a:t>2）串行接收的启动</a:t>
            </a:r>
            <a:endParaRPr lang="zh-CN" altLang="en-US" b="0" dirty="0">
              <a:latin typeface="宋体" panose="02010600030101010101" pitchFamily="2" charset="-122"/>
            </a:endParaRPr>
          </a:p>
          <a:p>
            <a:pPr eaLnBrk="1" hangingPunct="1">
              <a:lnSpc>
                <a:spcPct val="125000"/>
              </a:lnSpc>
            </a:pPr>
            <a:r>
              <a:rPr lang="en-US" altLang="zh-CN" b="0" dirty="0">
                <a:latin typeface="宋体" panose="02010600030101010101" pitchFamily="2" charset="-122"/>
              </a:rPr>
              <a:t>     </a:t>
            </a:r>
            <a:r>
              <a:rPr lang="zh-CN" altLang="en-US" b="0" dirty="0">
                <a:latin typeface="宋体" panose="02010600030101010101" pitchFamily="2" charset="-122"/>
              </a:rPr>
              <a:t>SCON中的REN控制位即为串行接收的启动位，置1即为启动，编程如下：</a:t>
            </a:r>
            <a:endParaRPr lang="zh-CN" altLang="en-US" b="0" dirty="0">
              <a:latin typeface="宋体" panose="02010600030101010101" pitchFamily="2" charset="-122"/>
            </a:endParaRPr>
          </a:p>
          <a:p>
            <a:pPr eaLnBrk="1" hangingPunct="1">
              <a:lnSpc>
                <a:spcPct val="125000"/>
              </a:lnSpc>
            </a:pPr>
            <a:r>
              <a:rPr lang="en-US" altLang="zh-CN" b="0" dirty="0">
                <a:latin typeface="宋体" panose="02010600030101010101" pitchFamily="2" charset="-122"/>
              </a:rPr>
              <a:t>      </a:t>
            </a:r>
            <a:r>
              <a:rPr lang="zh-CN" altLang="en-US" b="0" dirty="0">
                <a:latin typeface="宋体" panose="02010600030101010101" pitchFamily="2" charset="-122"/>
              </a:rPr>
              <a:t>REN=1;</a:t>
            </a:r>
            <a:endParaRPr lang="zh-CN" altLang="en-US" b="0" dirty="0">
              <a:latin typeface="宋体" panose="02010600030101010101" pitchFamily="2" charset="-122"/>
            </a:endParaRPr>
          </a:p>
        </p:txBody>
      </p:sp>
    </p:spTree>
  </p:cSld>
  <p:clrMapOvr>
    <a:masterClrMapping/>
  </p:clrMapOvr>
  <p:transition spd="med">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642350" cy="506857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3.串行口1中断请求标志与应用编程</a:t>
            </a:r>
            <a:endParaRPr lang="zh-CN" altLang="en-US" sz="2000" dirty="0">
              <a:latin typeface="宋体" panose="02010600030101010101" pitchFamily="2" charset="-122"/>
            </a:endParaRPr>
          </a:p>
          <a:p>
            <a:pPr eaLnBrk="1" hangingPunct="1">
              <a:lnSpc>
                <a:spcPct val="125000"/>
              </a:lnSpc>
            </a:pPr>
            <a:r>
              <a:rPr lang="en-US" altLang="zh-CN" sz="2000" dirty="0">
                <a:latin typeface="宋体" panose="02010600030101010101" pitchFamily="2" charset="-122"/>
              </a:rPr>
              <a:t>    </a:t>
            </a:r>
            <a:r>
              <a:rPr lang="en-US" altLang="zh-CN" b="0" dirty="0">
                <a:latin typeface="宋体" panose="02010600030101010101" pitchFamily="2" charset="-122"/>
              </a:rPr>
              <a:t>  </a:t>
            </a:r>
            <a:r>
              <a:rPr lang="zh-CN" altLang="en-US" b="0" dirty="0">
                <a:latin typeface="宋体" panose="02010600030101010101" pitchFamily="2" charset="-122"/>
              </a:rPr>
              <a:t>（</a:t>
            </a:r>
            <a:r>
              <a:rPr lang="en-US" altLang="zh-CN" b="0" dirty="0">
                <a:latin typeface="宋体" panose="02010600030101010101" pitchFamily="2" charset="-122"/>
              </a:rPr>
              <a:t>1</a:t>
            </a:r>
            <a:r>
              <a:rPr lang="zh-CN" altLang="en-US" b="0" dirty="0">
                <a:latin typeface="宋体" panose="02010600030101010101" pitchFamily="2" charset="-122"/>
              </a:rPr>
              <a:t>）串行发送采用查询方式，串行接收采用中断方式。</a:t>
            </a:r>
            <a:endParaRPr lang="zh-CN" altLang="en-US" b="0" dirty="0">
              <a:latin typeface="宋体" panose="02010600030101010101" pitchFamily="2" charset="-122"/>
            </a:endParaRPr>
          </a:p>
          <a:p>
            <a:pPr eaLnBrk="1" hangingPunct="1">
              <a:lnSpc>
                <a:spcPct val="55000"/>
              </a:lnSpc>
            </a:pPr>
            <a:r>
              <a:rPr lang="en-US" altLang="zh-CN" b="0" dirty="0">
                <a:latin typeface="宋体" panose="02010600030101010101" pitchFamily="2" charset="-122"/>
              </a:rPr>
              <a:t>     </a:t>
            </a:r>
            <a:r>
              <a:rPr lang="zh-CN" altLang="en-US" b="0" dirty="0">
                <a:latin typeface="宋体" panose="02010600030101010101" pitchFamily="2" charset="-122"/>
              </a:rPr>
              <a:t>SBUF=x;</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ES=0;</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while(TI==0);</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TI=0;ES=1;</a:t>
            </a:r>
            <a:endParaRPr lang="zh-CN" altLang="en-US" b="0" dirty="0">
              <a:latin typeface="宋体" panose="02010600030101010101" pitchFamily="2" charset="-122"/>
            </a:endParaRPr>
          </a:p>
          <a:p>
            <a:pPr marL="751205" lvl="1" indent="457200" eaLnBrk="1" hangingPunct="1">
              <a:lnSpc>
                <a:spcPct val="55000"/>
              </a:lnSpc>
            </a:pPr>
            <a:r>
              <a:rPr lang="zh-CN" altLang="en-US" b="0" dirty="0">
                <a:latin typeface="宋体" panose="02010600030101010101" pitchFamily="2" charset="-122"/>
              </a:rPr>
              <a:t>…         //以上为串行发送的查询方式</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EA=1; ES=1;</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REN=1;</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void uart_ren() interrupt 4</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a:t>
            </a:r>
            <a:endParaRPr lang="zh-CN" altLang="en-US" b="0" dirty="0">
              <a:latin typeface="宋体" panose="02010600030101010101" pitchFamily="2" charset="-122"/>
            </a:endParaRPr>
          </a:p>
          <a:p>
            <a:pPr eaLnBrk="1" hangingPunct="1">
              <a:lnSpc>
                <a:spcPct val="55000"/>
              </a:lnSpc>
            </a:pPr>
            <a:r>
              <a:rPr lang="zh-CN" altLang="en-US" b="0" dirty="0">
                <a:latin typeface="宋体" panose="02010600030101010101" pitchFamily="2" charset="-122"/>
              </a:rPr>
              <a:t>    </a:t>
            </a:r>
            <a:r>
              <a:rPr lang="en-US" altLang="zh-CN" b="0" dirty="0">
                <a:latin typeface="宋体" panose="02010600030101010101" pitchFamily="2" charset="-122"/>
              </a:rPr>
              <a:t>		</a:t>
            </a:r>
            <a:r>
              <a:rPr lang="zh-CN" altLang="en-US" b="0" dirty="0">
                <a:latin typeface="宋体" panose="02010600030101010101" pitchFamily="2" charset="-122"/>
              </a:rPr>
              <a:t>RI=0;</a:t>
            </a:r>
            <a:endParaRPr lang="zh-CN" altLang="en-US" b="0" dirty="0">
              <a:latin typeface="宋体" panose="02010600030101010101" pitchFamily="2" charset="-122"/>
            </a:endParaRPr>
          </a:p>
          <a:p>
            <a:pPr marL="1208405" lvl="2" indent="457200" eaLnBrk="1" hangingPunct="1">
              <a:lnSpc>
                <a:spcPct val="55000"/>
              </a:lnSpc>
            </a:pPr>
            <a:r>
              <a:rPr lang="zh-CN" altLang="en-US" b="0" dirty="0">
                <a:latin typeface="宋体" panose="02010600030101010101" pitchFamily="2" charset="-122"/>
              </a:rPr>
              <a:t>…</a:t>
            </a:r>
            <a:endParaRPr lang="zh-CN" altLang="en-US" b="0" dirty="0">
              <a:latin typeface="宋体" panose="02010600030101010101" pitchFamily="2" charset="-122"/>
            </a:endParaRPr>
          </a:p>
          <a:p>
            <a:pPr indent="457200" eaLnBrk="1" hangingPunct="1">
              <a:lnSpc>
                <a:spcPct val="55000"/>
              </a:lnSpc>
            </a:pPr>
            <a:r>
              <a:rPr lang="zh-CN" altLang="en-US" b="0" dirty="0">
                <a:latin typeface="宋体" panose="02010600030101010101" pitchFamily="2" charset="-122"/>
              </a:rPr>
              <a:t>}   </a:t>
            </a:r>
            <a:endParaRPr lang="zh-CN" altLang="en-US" b="0" dirty="0">
              <a:latin typeface="宋体" panose="02010600030101010101" pitchFamily="2" charset="-122"/>
            </a:endParaRPr>
          </a:p>
        </p:txBody>
      </p:sp>
    </p:spTree>
  </p:cSld>
  <p:clrMapOvr>
    <a:masterClrMapping/>
  </p:clrMapOvr>
  <p:transition spd="med">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642350"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3.串行口1中断请求标志与应用编程</a:t>
            </a:r>
            <a:endParaRPr lang="zh-CN" altLang="en-US" sz="2000" dirty="0">
              <a:latin typeface="宋体" panose="02010600030101010101" pitchFamily="2" charset="-122"/>
            </a:endParaRPr>
          </a:p>
          <a:p>
            <a:pPr eaLnBrk="1" hangingPunct="1">
              <a:lnSpc>
                <a:spcPct val="125000"/>
              </a:lnSpc>
            </a:pPr>
            <a:r>
              <a:rPr lang="en-US" altLang="zh-CN" sz="2000" dirty="0">
                <a:latin typeface="宋体" panose="02010600030101010101" pitchFamily="2" charset="-122"/>
              </a:rPr>
              <a:t>    </a:t>
            </a:r>
            <a:r>
              <a:rPr lang="en-US" altLang="zh-CN" b="0" dirty="0">
                <a:latin typeface="宋体" panose="02010600030101010101" pitchFamily="2" charset="-122"/>
              </a:rPr>
              <a:t>  </a:t>
            </a:r>
            <a:r>
              <a:rPr lang="zh-CN" altLang="en-US" b="0" dirty="0">
                <a:latin typeface="宋体" panose="02010600030101010101" pitchFamily="2" charset="-122"/>
              </a:rPr>
              <a:t>（2）串行发送、串行接收皆采用中断方式。。</a:t>
            </a:r>
            <a:endParaRPr lang="zh-CN" altLang="en-US" b="0" dirty="0">
              <a:latin typeface="宋体" panose="02010600030101010101" pitchFamily="2" charset="-122"/>
            </a:endParaRPr>
          </a:p>
          <a:p>
            <a:pPr eaLnBrk="1" hangingPunct="1">
              <a:lnSpc>
                <a:spcPct val="55000"/>
              </a:lnSpc>
            </a:pPr>
            <a:r>
              <a:rPr lang="en-US" altLang="zh-CN" b="0" dirty="0">
                <a:latin typeface="宋体" panose="02010600030101010101" pitchFamily="2" charset="-122"/>
              </a:rPr>
              <a:t>    </a:t>
            </a:r>
            <a:r>
              <a:rPr sz="2000" b="0" dirty="0">
                <a:latin typeface="宋体" panose="02010600030101010101" pitchFamily="2" charset="-122"/>
              </a:rPr>
              <a:t>EA=1; ES=1;</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REN=1;</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SBUF=x;</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void uart_ren() interrupt 4</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a:p>
            <a:pPr eaLnBrk="1" hangingPunct="1">
              <a:lnSpc>
                <a:spcPct val="55000"/>
              </a:lnSpc>
            </a:pPr>
            <a:r>
              <a:rPr sz="2000" b="0" dirty="0">
                <a:latin typeface="宋体" panose="02010600030101010101" pitchFamily="2" charset="-122"/>
              </a:rPr>
              <a:t>  	</a:t>
            </a:r>
            <a:r>
              <a:rPr lang="en-US" sz="2000" b="0" dirty="0">
                <a:latin typeface="宋体" panose="02010600030101010101" pitchFamily="2" charset="-122"/>
              </a:rPr>
              <a:t>   </a:t>
            </a:r>
            <a:r>
              <a:rPr sz="2000" b="0" dirty="0">
                <a:latin typeface="宋体" panose="02010600030101010101" pitchFamily="2" charset="-122"/>
              </a:rPr>
              <a:t>If(TI==1)</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TI=0;</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else</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RI=0;</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 </a:t>
            </a:r>
            <a:endParaRPr sz="2000" b="0" dirty="0">
              <a:latin typeface="宋体" panose="02010600030101010101" pitchFamily="2" charset="-122"/>
            </a:endParaRPr>
          </a:p>
          <a:p>
            <a:pPr eaLnBrk="1" hangingPunct="1">
              <a:lnSpc>
                <a:spcPct val="55000"/>
              </a:lnSpc>
            </a:pPr>
            <a:r>
              <a:rPr lang="en-US" sz="2000" b="0" dirty="0">
                <a:latin typeface="宋体" panose="02010600030101010101" pitchFamily="2" charset="-122"/>
              </a:rPr>
              <a:t>     </a:t>
            </a:r>
            <a:r>
              <a:rPr sz="2000" b="0" dirty="0">
                <a:latin typeface="宋体" panose="02010600030101010101" pitchFamily="2" charset="-122"/>
              </a:rPr>
              <a:t>}</a:t>
            </a:r>
            <a:endParaRPr sz="2000" b="0" dirty="0">
              <a:latin typeface="宋体" panose="02010600030101010101" pitchFamily="2" charset="-122"/>
            </a:endParaRPr>
          </a:p>
        </p:txBody>
      </p:sp>
    </p:spTree>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642350"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4.方式0</a:t>
            </a:r>
            <a:endParaRPr lang="zh-CN" altLang="en-US" sz="2000" dirty="0">
              <a:latin typeface="宋体" panose="02010600030101010101" pitchFamily="2" charset="-122"/>
            </a:endParaRPr>
          </a:p>
          <a:p>
            <a:pPr eaLnBrk="1" hangingPunct="1">
              <a:lnSpc>
                <a:spcPct val="135000"/>
              </a:lnSpc>
            </a:pPr>
            <a:r>
              <a:rPr lang="en-US" altLang="zh-CN" sz="2000" dirty="0">
                <a:latin typeface="宋体" panose="02010600030101010101" pitchFamily="2" charset="-122"/>
              </a:rPr>
              <a:t>    </a:t>
            </a:r>
            <a:r>
              <a:rPr lang="en-US" altLang="zh-CN" b="0" dirty="0">
                <a:latin typeface="宋体" panose="02010600030101010101" pitchFamily="2" charset="-122"/>
              </a:rPr>
              <a:t>  </a:t>
            </a:r>
            <a:r>
              <a:rPr lang="zh-CN" altLang="en-US" b="0" dirty="0">
                <a:latin typeface="宋体" panose="02010600030101010101" pitchFamily="2" charset="-122"/>
              </a:rPr>
              <a:t>1） 发送</a:t>
            </a:r>
            <a:endParaRPr lang="zh-CN" altLang="en-US" b="0" dirty="0">
              <a:latin typeface="宋体" panose="02010600030101010101" pitchFamily="2" charset="-122"/>
            </a:endParaRPr>
          </a:p>
          <a:p>
            <a:pPr eaLnBrk="1" hangingPunct="1">
              <a:lnSpc>
                <a:spcPct val="135000"/>
              </a:lnSpc>
            </a:pPr>
            <a:r>
              <a:rPr lang="en-US" altLang="zh-CN" b="0" dirty="0">
                <a:latin typeface="宋体" panose="02010600030101010101" pitchFamily="2" charset="-122"/>
              </a:rPr>
              <a:t>     串行数据从RxD（P3.0）端输入或输出,同步移位脉冲由TxD(P3.1)送出。</a:t>
            </a:r>
            <a:endParaRPr lang="en-US" altLang="zh-CN" b="0" dirty="0">
              <a:latin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917575" y="4004945"/>
            <a:ext cx="7308850" cy="2503170"/>
          </a:xfrm>
          <a:prstGeom prst="rect">
            <a:avLst/>
          </a:prstGeom>
        </p:spPr>
      </p:pic>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642350"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4.方式0</a:t>
            </a:r>
            <a:endParaRPr lang="zh-CN" altLang="en-US" sz="2000" dirty="0">
              <a:latin typeface="宋体" panose="02010600030101010101" pitchFamily="2" charset="-122"/>
            </a:endParaRPr>
          </a:p>
          <a:p>
            <a:pPr eaLnBrk="1" hangingPunct="1">
              <a:lnSpc>
                <a:spcPct val="135000"/>
              </a:lnSpc>
            </a:pPr>
            <a:r>
              <a:rPr lang="en-US" altLang="zh-CN" sz="2000" dirty="0">
                <a:latin typeface="宋体" panose="02010600030101010101" pitchFamily="2" charset="-122"/>
              </a:rPr>
              <a:t>    </a:t>
            </a:r>
            <a:r>
              <a:rPr lang="en-US" altLang="zh-CN" b="0" dirty="0">
                <a:latin typeface="宋体" panose="02010600030101010101" pitchFamily="2" charset="-122"/>
              </a:rPr>
              <a:t>  </a:t>
            </a:r>
            <a:r>
              <a:rPr lang="zh-CN" altLang="en-US" b="0" dirty="0">
                <a:latin typeface="宋体" panose="02010600030101010101" pitchFamily="2" charset="-122"/>
              </a:rPr>
              <a:t>2）接收</a:t>
            </a:r>
            <a:endParaRPr lang="zh-CN" altLang="en-US" b="0" dirty="0">
              <a:latin typeface="宋体" panose="02010600030101010101" pitchFamily="2" charset="-122"/>
            </a:endParaRPr>
          </a:p>
          <a:p>
            <a:pPr eaLnBrk="1" hangingPunct="1">
              <a:lnSpc>
                <a:spcPct val="135000"/>
              </a:lnSpc>
            </a:pPr>
            <a:r>
              <a:rPr lang="en-US" altLang="zh-CN" b="0" dirty="0">
                <a:latin typeface="宋体" panose="02010600030101010101" pitchFamily="2" charset="-122"/>
              </a:rPr>
              <a:t>     串行数据从RxD（P3.0）端输入或输出,同步移位脉冲由TxD(P3.1)送出。</a:t>
            </a:r>
            <a:endParaRPr lang="en-US" altLang="zh-CN" b="0" dirty="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1043305" y="4076700"/>
            <a:ext cx="6521450" cy="2220595"/>
          </a:xfrm>
          <a:prstGeom prst="rect">
            <a:avLst/>
          </a:prstGeom>
        </p:spPr>
      </p:pic>
    </p:spTree>
  </p:cSld>
  <p:clrMapOvr>
    <a:masterClrMapping/>
  </p:clrMapOvr>
  <p:transition spd="med">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533209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5.</a:t>
            </a:r>
            <a:r>
              <a:rPr lang="en-US" altLang="zh-CN" sz="2000" dirty="0">
                <a:latin typeface="宋体" panose="02010600030101010101" pitchFamily="2" charset="-122"/>
              </a:rPr>
              <a:t> </a:t>
            </a:r>
            <a:r>
              <a:rPr lang="zh-CN" altLang="en-US" sz="2000" dirty="0">
                <a:latin typeface="宋体" panose="02010600030101010101" pitchFamily="2" charset="-122"/>
              </a:rPr>
              <a:t>74HC595芯片</a:t>
            </a:r>
            <a:endParaRPr lang="zh-CN" altLang="en-US" sz="2000" dirty="0">
              <a:latin typeface="宋体" panose="02010600030101010101" pitchFamily="2" charset="-122"/>
            </a:endParaRPr>
          </a:p>
          <a:p>
            <a:pPr eaLnBrk="1" hangingPunct="1">
              <a:lnSpc>
                <a:spcPct val="135000"/>
              </a:lnSpc>
            </a:pPr>
            <a:r>
              <a:rPr lang="zh-CN" altLang="en-US" b="0" dirty="0">
                <a:latin typeface="宋体" panose="02010600030101010101" pitchFamily="2" charset="-122"/>
              </a:rPr>
              <a:t>（1）Q0~Q7 是并行数据输出口。</a:t>
            </a:r>
            <a:endParaRPr lang="zh-CN" altLang="en-US" b="0" dirty="0">
              <a:latin typeface="宋体" panose="02010600030101010101" pitchFamily="2" charset="-122"/>
            </a:endParaRPr>
          </a:p>
          <a:p>
            <a:pPr eaLnBrk="1" hangingPunct="1">
              <a:lnSpc>
                <a:spcPct val="135000"/>
              </a:lnSpc>
            </a:pPr>
            <a:r>
              <a:rPr lang="zh-CN" altLang="en-US" b="0" dirty="0">
                <a:latin typeface="宋体" panose="02010600030101010101" pitchFamily="2" charset="-122"/>
              </a:rPr>
              <a:t>（2）DS是串行数据输入端。</a:t>
            </a:r>
            <a:endParaRPr lang="zh-CN" altLang="en-US" b="0" dirty="0">
              <a:latin typeface="宋体" panose="02010600030101010101" pitchFamily="2" charset="-122"/>
            </a:endParaRPr>
          </a:p>
          <a:p>
            <a:pPr eaLnBrk="1" hangingPunct="1">
              <a:lnSpc>
                <a:spcPct val="135000"/>
              </a:lnSpc>
            </a:pPr>
            <a:r>
              <a:rPr lang="zh-CN" altLang="en-US" b="0" dirty="0">
                <a:latin typeface="宋体" panose="02010600030101010101" pitchFamily="2" charset="-122"/>
              </a:rPr>
              <a:t>（3）SH_CP是移位寄存器的时钟脉冲输入端（上升沿移位），每输入一个时钟，输入数据移入芯片的移位寄存器中。</a:t>
            </a:r>
            <a:endParaRPr lang="zh-CN" altLang="en-US" sz="2000" dirty="0">
              <a:latin typeface="宋体" panose="02010600030101010101" pitchFamily="2" charset="-122"/>
            </a:endParaRPr>
          </a:p>
          <a:p>
            <a:pPr eaLnBrk="1" hangingPunct="1">
              <a:lnSpc>
                <a:spcPct val="135000"/>
              </a:lnSpc>
            </a:pPr>
            <a:r>
              <a:rPr lang="en-US" altLang="zh-CN" sz="2000" dirty="0">
                <a:latin typeface="宋体" panose="02010600030101010101" pitchFamily="2" charset="-122"/>
              </a:rPr>
              <a:t>    </a:t>
            </a:r>
            <a:r>
              <a:rPr lang="en-US" altLang="zh-CN" b="0" dirty="0">
                <a:latin typeface="宋体" panose="02010600030101010101" pitchFamily="2" charset="-122"/>
              </a:rPr>
              <a:t>  </a:t>
            </a:r>
            <a:endParaRPr lang="en-US" altLang="zh-CN" b="0" dirty="0">
              <a:latin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5685790" y="3269615"/>
            <a:ext cx="3507740" cy="3112770"/>
          </a:xfrm>
          <a:prstGeom prst="rect">
            <a:avLst/>
          </a:prstGeom>
        </p:spPr>
      </p:pic>
    </p:spTree>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533209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135000"/>
              </a:lnSpc>
            </a:pPr>
            <a:r>
              <a:rPr lang="zh-CN" altLang="en-US" sz="2000" dirty="0">
                <a:latin typeface="宋体" panose="02010600030101010101" pitchFamily="2" charset="-122"/>
              </a:rPr>
              <a:t> 5.</a:t>
            </a:r>
            <a:r>
              <a:rPr lang="en-US" altLang="zh-CN" sz="2000" dirty="0">
                <a:latin typeface="宋体" panose="02010600030101010101" pitchFamily="2" charset="-122"/>
              </a:rPr>
              <a:t> </a:t>
            </a:r>
            <a:r>
              <a:rPr lang="zh-CN" altLang="en-US" sz="2000" dirty="0">
                <a:latin typeface="宋体" panose="02010600030101010101" pitchFamily="2" charset="-122"/>
              </a:rPr>
              <a:t>74HC595芯片</a:t>
            </a:r>
            <a:endParaRPr lang="zh-CN" altLang="en-US" sz="2000" dirty="0">
              <a:latin typeface="宋体" panose="02010600030101010101" pitchFamily="2" charset="-122"/>
            </a:endParaRPr>
          </a:p>
          <a:p>
            <a:pPr eaLnBrk="1" hangingPunct="1">
              <a:lnSpc>
                <a:spcPct val="135000"/>
              </a:lnSpc>
            </a:pPr>
            <a:r>
              <a:rPr lang="zh-CN" altLang="en-US" b="0" dirty="0">
                <a:latin typeface="宋体" panose="02010600030101010101" pitchFamily="2" charset="-122"/>
              </a:rPr>
              <a:t>（4）ST_CP是存储寄存器的时钟脉冲输入端（低电平锁存），输入一个高电平脉冲，移位寄存器的输出锁存到存储寄存器中。</a:t>
            </a:r>
            <a:endParaRPr lang="zh-CN" altLang="en-US" b="0" dirty="0">
              <a:latin typeface="宋体" panose="02010600030101010101" pitchFamily="2" charset="-122"/>
            </a:endParaRPr>
          </a:p>
          <a:p>
            <a:pPr eaLnBrk="1" hangingPunct="1">
              <a:lnSpc>
                <a:spcPct val="135000"/>
              </a:lnSpc>
            </a:pPr>
            <a:r>
              <a:rPr lang="zh-CN" altLang="en-US" b="0" dirty="0">
                <a:latin typeface="宋体" panose="02010600030101010101" pitchFamily="2" charset="-122"/>
              </a:rPr>
              <a:t>（5）</a:t>
            </a:r>
            <a:r>
              <a:rPr lang="en-US" altLang="zh-CN" b="0" dirty="0">
                <a:latin typeface="宋体" panose="02010600030101010101" pitchFamily="2" charset="-122"/>
              </a:rPr>
              <a:t>   </a:t>
            </a:r>
            <a:r>
              <a:rPr lang="zh-CN" altLang="en-US" b="0" dirty="0">
                <a:latin typeface="宋体" panose="02010600030101010101" pitchFamily="2" charset="-122"/>
              </a:rPr>
              <a:t>是三态输出使能端，低电平时存储寄存器与三态门输出一致，即正常输出状态。高电平时三态门处于高阻状态；</a:t>
            </a:r>
            <a:endParaRPr lang="zh-CN" altLang="en-US" b="0" dirty="0">
              <a:latin typeface="宋体" panose="02010600030101010101" pitchFamily="2" charset="-122"/>
            </a:endParaRPr>
          </a:p>
          <a:p>
            <a:pPr eaLnBrk="1" hangingPunct="1">
              <a:lnSpc>
                <a:spcPct val="135000"/>
              </a:lnSpc>
            </a:pPr>
            <a:r>
              <a:rPr lang="en-US" altLang="zh-CN" sz="2000" dirty="0">
                <a:latin typeface="宋体" panose="02010600030101010101" pitchFamily="2" charset="-122"/>
              </a:rPr>
              <a:t>    </a:t>
            </a:r>
            <a:r>
              <a:rPr lang="en-US" altLang="zh-CN" b="0" dirty="0">
                <a:latin typeface="宋体" panose="02010600030101010101" pitchFamily="2" charset="-122"/>
              </a:rPr>
              <a:t>  </a:t>
            </a:r>
            <a:endParaRPr lang="en-US" altLang="zh-CN" b="0" dirty="0">
              <a:latin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5685790" y="3269615"/>
            <a:ext cx="3507740" cy="311277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971550" y="4364990"/>
            <a:ext cx="603885" cy="584200"/>
          </a:xfrm>
          <a:prstGeom prst="rect">
            <a:avLst/>
          </a:prstGeom>
        </p:spPr>
      </p:pic>
    </p:spTree>
  </p:cSld>
  <p:clrMapOvr>
    <a:masterClrMapping/>
  </p:clrMapOvr>
  <p:transition spd="med">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533209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二、 STC15W4K32S4单片机的串行口1</a:t>
            </a:r>
            <a:endParaRPr lang="zh-CN" altLang="en-US" dirty="0"/>
          </a:p>
          <a:p>
            <a:pPr eaLnBrk="1" hangingPunct="1">
              <a:lnSpc>
                <a:spcPct val="245000"/>
              </a:lnSpc>
            </a:pPr>
            <a:r>
              <a:rPr lang="zh-CN" altLang="en-US" sz="2000" dirty="0">
                <a:latin typeface="宋体" panose="02010600030101010101" pitchFamily="2" charset="-122"/>
              </a:rPr>
              <a:t> </a:t>
            </a:r>
            <a:r>
              <a:rPr lang="zh-CN" altLang="en-US" dirty="0">
                <a:latin typeface="宋体" panose="02010600030101010101" pitchFamily="2" charset="-122"/>
              </a:rPr>
              <a:t>5.</a:t>
            </a:r>
            <a:r>
              <a:rPr lang="en-US" altLang="zh-CN" dirty="0">
                <a:latin typeface="宋体" panose="02010600030101010101" pitchFamily="2" charset="-122"/>
              </a:rPr>
              <a:t> </a:t>
            </a:r>
            <a:r>
              <a:rPr lang="zh-CN" altLang="en-US" dirty="0">
                <a:latin typeface="宋体" panose="02010600030101010101" pitchFamily="2" charset="-122"/>
              </a:rPr>
              <a:t>74HC595芯片</a:t>
            </a:r>
            <a:endParaRPr lang="zh-CN" altLang="en-US" dirty="0">
              <a:latin typeface="宋体" panose="02010600030101010101" pitchFamily="2" charset="-122"/>
            </a:endParaRPr>
          </a:p>
          <a:p>
            <a:pPr eaLnBrk="1" hangingPunct="1">
              <a:lnSpc>
                <a:spcPct val="245000"/>
              </a:lnSpc>
            </a:pPr>
            <a:r>
              <a:rPr lang="en-US" altLang="zh-CN" sz="2000" dirty="0">
                <a:latin typeface="宋体" panose="02010600030101010101" pitchFamily="2" charset="-122"/>
              </a:rPr>
              <a:t>   </a:t>
            </a:r>
            <a:r>
              <a:rPr lang="en-US" altLang="zh-CN" b="0" dirty="0">
                <a:latin typeface="宋体" panose="02010600030101010101" pitchFamily="2" charset="-122"/>
              </a:rPr>
              <a:t> （6）   是芯片复位端，低电平有效；  </a:t>
            </a:r>
            <a:endParaRPr lang="en-US" altLang="zh-CN" b="0" dirty="0">
              <a:latin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5685790" y="3269615"/>
            <a:ext cx="3507740" cy="311277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1548765" y="3068955"/>
            <a:ext cx="535305" cy="407035"/>
          </a:xfrm>
          <a:prstGeom prst="rect">
            <a:avLst/>
          </a:prstGeom>
        </p:spPr>
      </p:pic>
    </p:spTree>
  </p:cSld>
  <p:clrMapOvr>
    <a:masterClrMapping/>
  </p:clrMapOvr>
  <p:transition spd="med">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Arc 3"/>
          <p:cNvSpPr/>
          <p:nvPr/>
        </p:nvSpPr>
        <p:spPr>
          <a:xfrm rot="7873550">
            <a:off x="3703638" y="3832225"/>
            <a:ext cx="1133475" cy="1208088"/>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10243"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10244" name="Arc 5"/>
          <p:cNvSpPr/>
          <p:nvPr/>
        </p:nvSpPr>
        <p:spPr>
          <a:xfrm rot="11977892">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grpSp>
        <p:nvGrpSpPr>
          <p:cNvPr id="10245" name="Group 6"/>
          <p:cNvGrpSpPr/>
          <p:nvPr/>
        </p:nvGrpSpPr>
        <p:grpSpPr>
          <a:xfrm>
            <a:off x="2701925" y="1773238"/>
            <a:ext cx="3022600" cy="3022600"/>
            <a:chOff x="0" y="0"/>
            <a:chExt cx="1406" cy="1406"/>
          </a:xfrm>
        </p:grpSpPr>
        <p:sp>
          <p:nvSpPr>
            <p:cNvPr id="10246" name="Line 7"/>
            <p:cNvSpPr/>
            <p:nvPr/>
          </p:nvSpPr>
          <p:spPr>
            <a:xfrm flipH="1">
              <a:off x="227" y="0"/>
              <a:ext cx="499" cy="1406"/>
            </a:xfrm>
            <a:prstGeom prst="line">
              <a:avLst/>
            </a:prstGeom>
            <a:ln w="38100" cap="flat" cmpd="sng">
              <a:solidFill>
                <a:srgbClr val="9E9E9E"/>
              </a:solidFill>
              <a:prstDash val="solid"/>
              <a:headEnd type="none" w="med" len="med"/>
              <a:tailEnd type="none" w="med" len="med"/>
            </a:ln>
          </p:spPr>
        </p:sp>
        <p:sp>
          <p:nvSpPr>
            <p:cNvPr id="10247" name="Line 8"/>
            <p:cNvSpPr/>
            <p:nvPr/>
          </p:nvSpPr>
          <p:spPr>
            <a:xfrm>
              <a:off x="726" y="0"/>
              <a:ext cx="454" cy="1406"/>
            </a:xfrm>
            <a:prstGeom prst="line">
              <a:avLst/>
            </a:prstGeom>
            <a:ln w="38100" cap="flat" cmpd="sng">
              <a:solidFill>
                <a:srgbClr val="969696"/>
              </a:solidFill>
              <a:prstDash val="solid"/>
              <a:headEnd type="none" w="med" len="med"/>
              <a:tailEnd type="none" w="med" len="med"/>
            </a:ln>
          </p:spPr>
        </p:sp>
        <p:sp>
          <p:nvSpPr>
            <p:cNvPr id="10248" name="Line 9"/>
            <p:cNvSpPr/>
            <p:nvPr/>
          </p:nvSpPr>
          <p:spPr>
            <a:xfrm flipH="1">
              <a:off x="227" y="544"/>
              <a:ext cx="1179" cy="862"/>
            </a:xfrm>
            <a:prstGeom prst="line">
              <a:avLst/>
            </a:prstGeom>
            <a:ln w="38100" cap="flat" cmpd="sng">
              <a:solidFill>
                <a:srgbClr val="9E9E9E"/>
              </a:solidFill>
              <a:prstDash val="solid"/>
              <a:headEnd type="none" w="med" len="med"/>
              <a:tailEnd type="none" w="med" len="med"/>
            </a:ln>
          </p:spPr>
        </p:sp>
        <p:sp>
          <p:nvSpPr>
            <p:cNvPr id="10249" name="Line 10"/>
            <p:cNvSpPr/>
            <p:nvPr/>
          </p:nvSpPr>
          <p:spPr>
            <a:xfrm>
              <a:off x="0" y="544"/>
              <a:ext cx="1180" cy="862"/>
            </a:xfrm>
            <a:prstGeom prst="line">
              <a:avLst/>
            </a:prstGeom>
            <a:ln w="38100" cap="flat" cmpd="sng">
              <a:solidFill>
                <a:srgbClr val="969696"/>
              </a:solidFill>
              <a:prstDash val="solid"/>
              <a:headEnd type="none" w="med" len="med"/>
              <a:tailEnd type="none" w="med" len="med"/>
            </a:ln>
          </p:spPr>
        </p:sp>
        <p:sp>
          <p:nvSpPr>
            <p:cNvPr id="10250" name="Line 11"/>
            <p:cNvSpPr/>
            <p:nvPr/>
          </p:nvSpPr>
          <p:spPr>
            <a:xfrm flipV="1">
              <a:off x="0" y="544"/>
              <a:ext cx="1391" cy="0"/>
            </a:xfrm>
            <a:prstGeom prst="line">
              <a:avLst/>
            </a:prstGeom>
            <a:ln w="38100" cap="flat" cmpd="sng">
              <a:solidFill>
                <a:srgbClr val="9E9E9E"/>
              </a:solidFill>
              <a:prstDash val="solid"/>
              <a:headEnd type="none" w="med" len="med"/>
              <a:tailEnd type="none" w="med" len="med"/>
            </a:ln>
          </p:spPr>
        </p:sp>
      </p:grpSp>
      <p:sp>
        <p:nvSpPr>
          <p:cNvPr id="10251" name="Arc 12"/>
          <p:cNvSpPr/>
          <p:nvPr/>
        </p:nvSpPr>
        <p:spPr>
          <a:xfrm rot="16542568">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10252"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10253" name="Arc 98"/>
          <p:cNvSpPr/>
          <p:nvPr/>
        </p:nvSpPr>
        <p:spPr>
          <a:xfrm rot="21229832">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10254"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grpSp>
        <p:nvGrpSpPr>
          <p:cNvPr id="10255" name="Group 105"/>
          <p:cNvGrpSpPr/>
          <p:nvPr/>
        </p:nvGrpSpPr>
        <p:grpSpPr>
          <a:xfrm>
            <a:off x="2051050" y="2276475"/>
            <a:ext cx="1274763" cy="1247775"/>
            <a:chOff x="0" y="0"/>
            <a:chExt cx="803" cy="786"/>
          </a:xfrm>
        </p:grpSpPr>
        <p:grpSp>
          <p:nvGrpSpPr>
            <p:cNvPr id="10256" name="Group 106"/>
            <p:cNvGrpSpPr/>
            <p:nvPr/>
          </p:nvGrpSpPr>
          <p:grpSpPr>
            <a:xfrm>
              <a:off x="5" y="0"/>
              <a:ext cx="798" cy="786"/>
              <a:chOff x="0" y="0"/>
              <a:chExt cx="1042" cy="1019"/>
            </a:xfrm>
          </p:grpSpPr>
          <p:pic>
            <p:nvPicPr>
              <p:cNvPr id="10257"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10258"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10259"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10260" name="Group 110"/>
            <p:cNvGrpSpPr/>
            <p:nvPr/>
          </p:nvGrpSpPr>
          <p:grpSpPr>
            <a:xfrm rot="-1297425" flipH="1" flipV="1">
              <a:off x="0" y="593"/>
              <a:ext cx="797" cy="191"/>
              <a:chOff x="0" y="0"/>
              <a:chExt cx="893" cy="246"/>
            </a:xfrm>
          </p:grpSpPr>
          <p:grpSp>
            <p:nvGrpSpPr>
              <p:cNvPr id="10261" name="Group 111"/>
              <p:cNvGrpSpPr/>
              <p:nvPr/>
            </p:nvGrpSpPr>
            <p:grpSpPr>
              <a:xfrm>
                <a:off x="0" y="0"/>
                <a:ext cx="743" cy="185"/>
                <a:chOff x="0" y="0"/>
                <a:chExt cx="1118" cy="279"/>
              </a:xfrm>
            </p:grpSpPr>
            <p:sp>
              <p:nvSpPr>
                <p:cNvPr id="10262" name="AutoShape 112"/>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10263" name="AutoShape 113"/>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10264" name="AutoShape 114"/>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10265" name="AutoShape 115"/>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nvGrpSpPr>
              <p:cNvPr id="10266" name="Group 116"/>
              <p:cNvGrpSpPr/>
              <p:nvPr/>
            </p:nvGrpSpPr>
            <p:grpSpPr>
              <a:xfrm rot="1353540">
                <a:off x="150" y="60"/>
                <a:ext cx="743" cy="186"/>
                <a:chOff x="0" y="0"/>
                <a:chExt cx="1118" cy="279"/>
              </a:xfrm>
            </p:grpSpPr>
            <p:sp>
              <p:nvSpPr>
                <p:cNvPr id="10267" name="AutoShape 117"/>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10268" name="AutoShape 118"/>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10269" name="AutoShape 119"/>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10270" name="AutoShape 120"/>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grpSp>
      <p:grpSp>
        <p:nvGrpSpPr>
          <p:cNvPr id="10271" name="Group 121"/>
          <p:cNvGrpSpPr/>
          <p:nvPr/>
        </p:nvGrpSpPr>
        <p:grpSpPr>
          <a:xfrm>
            <a:off x="3563938" y="1052513"/>
            <a:ext cx="1368425" cy="1368425"/>
            <a:chOff x="0" y="0"/>
            <a:chExt cx="803" cy="786"/>
          </a:xfrm>
        </p:grpSpPr>
        <p:grpSp>
          <p:nvGrpSpPr>
            <p:cNvPr id="10272" name="Group 122"/>
            <p:cNvGrpSpPr/>
            <p:nvPr/>
          </p:nvGrpSpPr>
          <p:grpSpPr>
            <a:xfrm>
              <a:off x="5" y="0"/>
              <a:ext cx="798" cy="786"/>
              <a:chOff x="0" y="0"/>
              <a:chExt cx="1042" cy="1019"/>
            </a:xfrm>
          </p:grpSpPr>
          <p:pic>
            <p:nvPicPr>
              <p:cNvPr id="10273" name="Picture 123"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10274" name="Oval 124">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10275"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10276" name="Group 126"/>
            <p:cNvGrpSpPr/>
            <p:nvPr/>
          </p:nvGrpSpPr>
          <p:grpSpPr>
            <a:xfrm rot="-1297425" flipH="1" flipV="1">
              <a:off x="0" y="593"/>
              <a:ext cx="797" cy="191"/>
              <a:chOff x="0" y="0"/>
              <a:chExt cx="893" cy="246"/>
            </a:xfrm>
          </p:grpSpPr>
          <p:grpSp>
            <p:nvGrpSpPr>
              <p:cNvPr id="10277" name="Group 127"/>
              <p:cNvGrpSpPr/>
              <p:nvPr/>
            </p:nvGrpSpPr>
            <p:grpSpPr>
              <a:xfrm>
                <a:off x="0" y="0"/>
                <a:ext cx="743" cy="185"/>
                <a:chOff x="0" y="0"/>
                <a:chExt cx="1118" cy="279"/>
              </a:xfrm>
            </p:grpSpPr>
            <p:sp>
              <p:nvSpPr>
                <p:cNvPr id="10278" name="AutoShape 128"/>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79" name="AutoShape 129"/>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80" name="AutoShape 130"/>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81" name="AutoShape 131"/>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10282" name="Group 132"/>
              <p:cNvGrpSpPr/>
              <p:nvPr/>
            </p:nvGrpSpPr>
            <p:grpSpPr>
              <a:xfrm rot="1353540">
                <a:off x="150" y="60"/>
                <a:ext cx="743" cy="186"/>
                <a:chOff x="0" y="0"/>
                <a:chExt cx="1118" cy="279"/>
              </a:xfrm>
            </p:grpSpPr>
            <p:sp>
              <p:nvSpPr>
                <p:cNvPr id="10283" name="AutoShape 133"/>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84" name="AutoShape 134"/>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85" name="AutoShape 135"/>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86" name="AutoShape 136"/>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10287" name="Group 154"/>
          <p:cNvGrpSpPr/>
          <p:nvPr/>
        </p:nvGrpSpPr>
        <p:grpSpPr>
          <a:xfrm>
            <a:off x="5076825" y="2276475"/>
            <a:ext cx="1296988" cy="1247775"/>
            <a:chOff x="0" y="0"/>
            <a:chExt cx="1042" cy="1019"/>
          </a:xfrm>
        </p:grpSpPr>
        <p:pic>
          <p:nvPicPr>
            <p:cNvPr id="10288" name="Picture 155"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10289" name="Oval 156">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任务实施</a:t>
              </a:r>
              <a:endParaRPr lang="zh-CN" altLang="en-US" b="1" dirty="0">
                <a:solidFill>
                  <a:schemeClr val="bg1"/>
                </a:solidFill>
                <a:latin typeface="Times New Roman" panose="02020603050405020304" pitchFamily="2" charset="0"/>
              </a:endParaRPr>
            </a:p>
          </p:txBody>
        </p:sp>
      </p:grpSp>
      <p:grpSp>
        <p:nvGrpSpPr>
          <p:cNvPr id="10290" name="Group 158"/>
          <p:cNvGrpSpPr/>
          <p:nvPr/>
        </p:nvGrpSpPr>
        <p:grpSpPr>
          <a:xfrm rot="-1297425" flipH="1" flipV="1">
            <a:off x="5219700" y="3213100"/>
            <a:ext cx="1265238" cy="303213"/>
            <a:chOff x="0" y="0"/>
            <a:chExt cx="893" cy="246"/>
          </a:xfrm>
        </p:grpSpPr>
        <p:grpSp>
          <p:nvGrpSpPr>
            <p:cNvPr id="10291" name="Group 159"/>
            <p:cNvGrpSpPr/>
            <p:nvPr/>
          </p:nvGrpSpPr>
          <p:grpSpPr>
            <a:xfrm>
              <a:off x="0" y="0"/>
              <a:ext cx="743" cy="185"/>
              <a:chOff x="0" y="0"/>
              <a:chExt cx="1118" cy="279"/>
            </a:xfrm>
          </p:grpSpPr>
          <p:sp>
            <p:nvSpPr>
              <p:cNvPr id="10292" name="AutoShape 16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93" name="AutoShape 16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94" name="AutoShape 16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95" name="AutoShape 16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10296" name="Group 164"/>
            <p:cNvGrpSpPr/>
            <p:nvPr/>
          </p:nvGrpSpPr>
          <p:grpSpPr>
            <a:xfrm rot="1353540">
              <a:off x="150" y="60"/>
              <a:ext cx="743" cy="186"/>
              <a:chOff x="0" y="0"/>
              <a:chExt cx="1118" cy="279"/>
            </a:xfrm>
          </p:grpSpPr>
          <p:sp>
            <p:nvSpPr>
              <p:cNvPr id="10297" name="AutoShape 16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98" name="AutoShape 16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299" name="AutoShape 16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00" name="AutoShape 16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sp>
        <p:nvSpPr>
          <p:cNvPr id="10301" name="Rectangle 177"/>
          <p:cNvSpPr>
            <a:spLocks noGrp="1"/>
          </p:cNvSpPr>
          <p:nvPr>
            <p:ph type="title" idx="4294967295"/>
          </p:nvPr>
        </p:nvSpPr>
        <p:spPr/>
        <p:txBody>
          <a:bodyPr vert="horz" wrap="square" lIns="78366" tIns="39183" rIns="78366" bIns="39183" anchor="ctr" anchorCtr="0"/>
          <a:p>
            <a:pPr eaLnBrk="1" hangingPunct="1"/>
            <a:r>
              <a:rPr lang="zh-CN" altLang="en-US" sz="2800">
                <a:effectLst>
                  <a:outerShdw blurRad="38100" dist="38100" dir="2700000">
                    <a:srgbClr val="C0C0C0"/>
                  </a:outerShdw>
                </a:effectLst>
              </a:rPr>
              <a:t>任务</a:t>
            </a:r>
            <a:r>
              <a:rPr lang="en-US" altLang="zh-CN" sz="2800">
                <a:effectLst>
                  <a:outerShdw blurRad="38100" dist="38100" dir="2700000">
                    <a:srgbClr val="C0C0C0"/>
                  </a:outerShdw>
                </a:effectLst>
              </a:rPr>
              <a:t>1   </a:t>
            </a:r>
            <a:r>
              <a:rPr sz="2800">
                <a:effectLst>
                  <a:outerShdw blurRad="38100" dist="38100" dir="2700000">
                    <a:srgbClr val="C0C0C0"/>
                  </a:outerShdw>
                </a:effectLst>
              </a:rPr>
              <a:t>STC15W4K32S4单片机串行接口移位寄存器的应用</a:t>
            </a:r>
            <a:r>
              <a:rPr lang="zh-CN" altLang="en-US"/>
              <a:t> </a:t>
            </a:r>
            <a:endParaRPr lang="zh-CN" altLang="en-US"/>
          </a:p>
        </p:txBody>
      </p:sp>
      <p:grpSp>
        <p:nvGrpSpPr>
          <p:cNvPr id="10302" name="Group 178"/>
          <p:cNvGrpSpPr/>
          <p:nvPr/>
        </p:nvGrpSpPr>
        <p:grpSpPr>
          <a:xfrm>
            <a:off x="4859338" y="4005263"/>
            <a:ext cx="1274762" cy="1247775"/>
            <a:chOff x="0" y="0"/>
            <a:chExt cx="803" cy="786"/>
          </a:xfrm>
        </p:grpSpPr>
        <p:grpSp>
          <p:nvGrpSpPr>
            <p:cNvPr id="10303" name="Group 179"/>
            <p:cNvGrpSpPr/>
            <p:nvPr/>
          </p:nvGrpSpPr>
          <p:grpSpPr>
            <a:xfrm>
              <a:off x="5" y="0"/>
              <a:ext cx="798" cy="786"/>
              <a:chOff x="0" y="0"/>
              <a:chExt cx="1042" cy="1019"/>
            </a:xfrm>
          </p:grpSpPr>
          <p:pic>
            <p:nvPicPr>
              <p:cNvPr id="10304" name="Picture 180"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10305" name="Oval 181">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任务拓展</a:t>
                </a:r>
                <a:endParaRPr lang="zh-CN" altLang="en-US" b="1" dirty="0">
                  <a:solidFill>
                    <a:schemeClr val="bg1"/>
                  </a:solidFill>
                  <a:latin typeface="Times New Roman" panose="02020603050405020304" pitchFamily="2" charset="0"/>
                </a:endParaRPr>
              </a:p>
            </p:txBody>
          </p:sp>
        </p:grpSp>
        <p:pic>
          <p:nvPicPr>
            <p:cNvPr id="10306"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10307" name="Group 183"/>
            <p:cNvGrpSpPr/>
            <p:nvPr/>
          </p:nvGrpSpPr>
          <p:grpSpPr>
            <a:xfrm rot="-1297425" flipH="1" flipV="1">
              <a:off x="0" y="593"/>
              <a:ext cx="797" cy="191"/>
              <a:chOff x="0" y="0"/>
              <a:chExt cx="893" cy="246"/>
            </a:xfrm>
          </p:grpSpPr>
          <p:grpSp>
            <p:nvGrpSpPr>
              <p:cNvPr id="10308" name="Group 184"/>
              <p:cNvGrpSpPr/>
              <p:nvPr/>
            </p:nvGrpSpPr>
            <p:grpSpPr>
              <a:xfrm>
                <a:off x="0" y="0"/>
                <a:ext cx="743" cy="185"/>
                <a:chOff x="0" y="0"/>
                <a:chExt cx="1118" cy="279"/>
              </a:xfrm>
            </p:grpSpPr>
            <p:sp>
              <p:nvSpPr>
                <p:cNvPr id="10309" name="AutoShape 18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10" name="AutoShape 18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11" name="AutoShape 18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12" name="AutoShape 18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10313" name="Group 189"/>
              <p:cNvGrpSpPr/>
              <p:nvPr/>
            </p:nvGrpSpPr>
            <p:grpSpPr>
              <a:xfrm rot="1353540">
                <a:off x="150" y="60"/>
                <a:ext cx="743" cy="186"/>
                <a:chOff x="0" y="0"/>
                <a:chExt cx="1118" cy="279"/>
              </a:xfrm>
            </p:grpSpPr>
            <p:sp>
              <p:nvSpPr>
                <p:cNvPr id="10314" name="AutoShape 19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15" name="AutoShape 19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16" name="AutoShape 19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17" name="AutoShape 19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10318" name="Group 195"/>
          <p:cNvGrpSpPr/>
          <p:nvPr/>
        </p:nvGrpSpPr>
        <p:grpSpPr>
          <a:xfrm>
            <a:off x="2627313" y="4005263"/>
            <a:ext cx="1439862" cy="1368425"/>
            <a:chOff x="0" y="0"/>
            <a:chExt cx="803" cy="786"/>
          </a:xfrm>
        </p:grpSpPr>
        <p:grpSp>
          <p:nvGrpSpPr>
            <p:cNvPr id="10319" name="Group 196"/>
            <p:cNvGrpSpPr/>
            <p:nvPr/>
          </p:nvGrpSpPr>
          <p:grpSpPr>
            <a:xfrm>
              <a:off x="5" y="0"/>
              <a:ext cx="798" cy="786"/>
              <a:chOff x="0" y="0"/>
              <a:chExt cx="1042" cy="1019"/>
            </a:xfrm>
          </p:grpSpPr>
          <p:pic>
            <p:nvPicPr>
              <p:cNvPr id="10320"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10321"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tx1"/>
                    </a:solidFill>
                    <a:latin typeface="Times New Roman" panose="02020603050405020304" pitchFamily="2" charset="0"/>
                  </a:rPr>
                  <a:t>知识延伸</a:t>
                </a:r>
                <a:endParaRPr lang="zh-CN" altLang="en-US" b="1" dirty="0">
                  <a:solidFill>
                    <a:schemeClr val="tx1"/>
                  </a:solidFill>
                  <a:latin typeface="Times New Roman" panose="02020603050405020304" pitchFamily="2" charset="0"/>
                </a:endParaRPr>
              </a:p>
            </p:txBody>
          </p:sp>
        </p:grpSp>
        <p:pic>
          <p:nvPicPr>
            <p:cNvPr id="10322"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10323" name="Group 200"/>
            <p:cNvGrpSpPr/>
            <p:nvPr/>
          </p:nvGrpSpPr>
          <p:grpSpPr>
            <a:xfrm rot="-1297425" flipH="1" flipV="1">
              <a:off x="0" y="593"/>
              <a:ext cx="797" cy="191"/>
              <a:chOff x="0" y="0"/>
              <a:chExt cx="893" cy="246"/>
            </a:xfrm>
          </p:grpSpPr>
          <p:grpSp>
            <p:nvGrpSpPr>
              <p:cNvPr id="10324" name="Group 201"/>
              <p:cNvGrpSpPr/>
              <p:nvPr/>
            </p:nvGrpSpPr>
            <p:grpSpPr>
              <a:xfrm>
                <a:off x="0" y="0"/>
                <a:ext cx="743" cy="185"/>
                <a:chOff x="0" y="0"/>
                <a:chExt cx="1118" cy="279"/>
              </a:xfrm>
            </p:grpSpPr>
            <p:sp>
              <p:nvSpPr>
                <p:cNvPr id="10325" name="AutoShape 202"/>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26" name="AutoShape 203"/>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27" name="AutoShape 204"/>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28" name="AutoShape 205"/>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10329" name="Group 206"/>
              <p:cNvGrpSpPr/>
              <p:nvPr/>
            </p:nvGrpSpPr>
            <p:grpSpPr>
              <a:xfrm rot="1353540">
                <a:off x="150" y="60"/>
                <a:ext cx="743" cy="186"/>
                <a:chOff x="0" y="0"/>
                <a:chExt cx="1118" cy="279"/>
              </a:xfrm>
            </p:grpSpPr>
            <p:sp>
              <p:nvSpPr>
                <p:cNvPr id="10330" name="AutoShape 207"/>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31" name="AutoShape 208"/>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32" name="AutoShape 209"/>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10333" name="AutoShape 210"/>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10334" name="Group 220"/>
          <p:cNvGrpSpPr/>
          <p:nvPr/>
        </p:nvGrpSpPr>
        <p:grpSpPr>
          <a:xfrm>
            <a:off x="7019925" y="5805488"/>
            <a:ext cx="1752600" cy="533400"/>
            <a:chOff x="0" y="0"/>
            <a:chExt cx="1104" cy="336"/>
          </a:xfrm>
        </p:grpSpPr>
        <p:sp>
          <p:nvSpPr>
            <p:cNvPr id="10335" name="Oval 217"/>
            <p:cNvSpPr/>
            <p:nvPr/>
          </p:nvSpPr>
          <p:spPr>
            <a:xfrm>
              <a:off x="0" y="0"/>
              <a:ext cx="1104" cy="336"/>
            </a:xfrm>
            <a:prstGeom prst="ellipse">
              <a:avLst/>
            </a:prstGeom>
            <a:gradFill rotWithShape="1">
              <a:gsLst>
                <a:gs pos="0">
                  <a:srgbClr val="C0CFE6"/>
                </a:gs>
                <a:gs pos="100000">
                  <a:srgbClr val="59606A"/>
                </a:gs>
              </a:gsLst>
              <a:path path="shape">
                <a:fillToRect l="50000" t="50000" r="50000" b="50000"/>
              </a:path>
              <a:tileRect/>
            </a:gradFill>
            <a:ln w="9525">
              <a:noFill/>
            </a:ln>
            <a:effectLst>
              <a:outerShdw dist="38100" dir="5400000" algn="ctr" rotWithShape="0">
                <a:schemeClr val="bg2"/>
              </a:outerShdw>
            </a:effectLst>
          </p:spPr>
          <p:txBody>
            <a:bodyPr wrap="none" anchor="ctr" anchorCtr="0"/>
            <a:p>
              <a:pPr eaLnBrk="1" hangingPunct="1"/>
              <a:endParaRPr lang="zh-CN" altLang="en-US" b="1" dirty="0">
                <a:latin typeface="Times New Roman" panose="02020603050405020304" pitchFamily="2" charset="0"/>
              </a:endParaRPr>
            </a:p>
          </p:txBody>
        </p:sp>
        <p:sp>
          <p:nvSpPr>
            <p:cNvPr id="10336" name="Rectangle 218">
              <a:hlinkClick r:id="rId2" action="ppaction://hlinksldjump"/>
            </p:cNvPr>
            <p:cNvSpPr/>
            <p:nvPr/>
          </p:nvSpPr>
          <p:spPr>
            <a:xfrm>
              <a:off x="136" y="45"/>
              <a:ext cx="841" cy="231"/>
            </a:xfrm>
            <a:prstGeom prst="rect">
              <a:avLst/>
            </a:prstGeom>
            <a:noFill/>
            <a:ln w="9525">
              <a:noFill/>
            </a:ln>
          </p:spPr>
          <p:txBody>
            <a:bodyPr wrap="none">
              <a:spAutoFit/>
            </a:bodyPr>
            <a:p>
              <a:pPr eaLnBrk="1" hangingPunct="1"/>
              <a:r>
                <a:rPr lang="zh-CN" altLang="en-US" b="1" dirty="0">
                  <a:latin typeface="Times New Roman" panose="02020603050405020304" pitchFamily="2" charset="0"/>
                </a:rPr>
                <a:t>返回项目页</a:t>
              </a:r>
              <a:endParaRPr lang="zh-CN" altLang="en-US" b="1" dirty="0">
                <a:latin typeface="Times New Roman" panose="02020603050405020304" pitchFamily="2" charset="0"/>
              </a:endParaRPr>
            </a:p>
          </p:txBody>
        </p:sp>
      </p:grpSp>
    </p:spTree>
  </p:cSld>
  <p:clrMapOvr>
    <a:masterClrMapping/>
  </p:clrMapOvr>
  <p:transition spd="med">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76363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一、任务要求 </a:t>
            </a:r>
            <a:endParaRPr lang="zh-CN" altLang="en-US" dirty="0"/>
          </a:p>
          <a:p>
            <a:pPr eaLnBrk="1" hangingPunct="1">
              <a:lnSpc>
                <a:spcPct val="135000"/>
              </a:lnSpc>
            </a:pPr>
            <a:r>
              <a:rPr lang="en-US" altLang="zh-CN" dirty="0"/>
              <a:t>         </a:t>
            </a:r>
            <a:r>
              <a:rPr lang="en-US" altLang="zh-CN" b="0" dirty="0"/>
              <a:t>  </a:t>
            </a:r>
            <a:r>
              <a:rPr lang="zh-CN" altLang="en-US" b="0" dirty="0"/>
              <a:t>设计一个16位流水灯。</a:t>
            </a:r>
            <a:endParaRPr lang="zh-CN" altLang="en-US" b="0" dirty="0"/>
          </a:p>
          <a:p>
            <a:pPr eaLnBrk="1" hangingPunct="1">
              <a:lnSpc>
                <a:spcPct val="135000"/>
              </a:lnSpc>
            </a:pPr>
            <a:r>
              <a:rPr lang="en-US" altLang="zh-CN" dirty="0"/>
              <a:t>  </a:t>
            </a:r>
            <a:r>
              <a:rPr lang="zh-CN" altLang="en-US" dirty="0"/>
              <a:t>二、硬件设计</a:t>
            </a:r>
            <a:endParaRPr lang="zh-CN" altLang="en-US" dirty="0"/>
          </a:p>
          <a:p>
            <a:pPr eaLnBrk="1" hangingPunct="1">
              <a:lnSpc>
                <a:spcPct val="135000"/>
              </a:lnSpc>
            </a:pPr>
            <a:r>
              <a:rPr lang="zh-CN" altLang="en-US" dirty="0"/>
              <a:t> </a:t>
            </a:r>
            <a:r>
              <a:rPr lang="en-US" altLang="zh-CN" dirty="0"/>
              <a:t>           </a:t>
            </a:r>
            <a:r>
              <a:rPr lang="en-US" altLang="zh-CN" b="0" dirty="0"/>
              <a:t> </a:t>
            </a:r>
            <a:r>
              <a:rPr lang="zh-CN" altLang="en-US" b="0" dirty="0"/>
              <a:t>利用串口1的方式0移位寄存器功能，结合2块74HC595的串入并出功能，实现16位流水灯的控制，电路图见下页。</a:t>
            </a:r>
            <a:endParaRPr lang="zh-CN" altLang="en-US" b="0" dirty="0"/>
          </a:p>
        </p:txBody>
      </p:sp>
    </p:spTree>
  </p:cSld>
  <p:clrMapOvr>
    <a:masterClrMapping/>
  </p:clrMapOvr>
  <p:transition spd="med">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76363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一、任务要求 </a:t>
            </a:r>
            <a:endParaRPr lang="zh-CN" altLang="en-US" dirty="0"/>
          </a:p>
          <a:p>
            <a:pPr eaLnBrk="1" hangingPunct="1">
              <a:lnSpc>
                <a:spcPct val="135000"/>
              </a:lnSpc>
            </a:pPr>
            <a:r>
              <a:rPr lang="en-US" altLang="zh-CN" dirty="0"/>
              <a:t>         </a:t>
            </a:r>
            <a:r>
              <a:rPr lang="en-US" altLang="zh-CN" b="0" dirty="0"/>
              <a:t>  </a:t>
            </a:r>
            <a:r>
              <a:rPr lang="zh-CN" altLang="en-US" b="0" dirty="0"/>
              <a:t>设计一个16位流水灯。</a:t>
            </a:r>
            <a:endParaRPr lang="zh-CN" altLang="en-US" b="0" dirty="0"/>
          </a:p>
          <a:p>
            <a:pPr eaLnBrk="1" hangingPunct="1">
              <a:lnSpc>
                <a:spcPct val="135000"/>
              </a:lnSpc>
            </a:pPr>
            <a:r>
              <a:rPr lang="en-US" altLang="zh-CN" dirty="0"/>
              <a:t>  </a:t>
            </a:r>
            <a:r>
              <a:rPr lang="zh-CN" altLang="en-US" dirty="0"/>
              <a:t>二、硬件设计</a:t>
            </a:r>
            <a:endParaRPr lang="zh-CN" altLang="en-US" dirty="0"/>
          </a:p>
          <a:p>
            <a:pPr eaLnBrk="1" hangingPunct="1">
              <a:lnSpc>
                <a:spcPct val="135000"/>
              </a:lnSpc>
            </a:pPr>
            <a:r>
              <a:rPr lang="zh-CN" altLang="en-US" dirty="0"/>
              <a:t> </a:t>
            </a:r>
            <a:r>
              <a:rPr lang="en-US" altLang="zh-CN" dirty="0"/>
              <a:t>           </a:t>
            </a:r>
            <a:r>
              <a:rPr lang="en-US" altLang="zh-CN" b="0" dirty="0"/>
              <a:t> </a:t>
            </a:r>
            <a:r>
              <a:rPr lang="zh-CN" altLang="en-US" b="0" dirty="0"/>
              <a:t>利用串口1的方式0移位寄存器功能，结合2块74HC595的串入并出功能，实现16位流水灯的控制，电路图见下页。</a:t>
            </a:r>
            <a:endParaRPr lang="zh-CN" altLang="en-US" b="0" dirty="0"/>
          </a:p>
        </p:txBody>
      </p:sp>
      <p:pic>
        <p:nvPicPr>
          <p:cNvPr id="2" name="图片 1"/>
          <p:cNvPicPr>
            <a:picLocks noChangeAspect="1"/>
          </p:cNvPicPr>
          <p:nvPr>
            <p:custDataLst>
              <p:tags r:id="rId1"/>
            </p:custDataLst>
          </p:nvPr>
        </p:nvPicPr>
        <p:blipFill>
          <a:blip r:embed="rId2"/>
          <a:stretch>
            <a:fillRect/>
          </a:stretch>
        </p:blipFill>
        <p:spPr>
          <a:xfrm>
            <a:off x="-36830" y="1196340"/>
            <a:ext cx="9297670" cy="5181600"/>
          </a:xfrm>
          <a:prstGeom prst="rect">
            <a:avLst/>
          </a:prstGeom>
        </p:spPr>
      </p:pic>
    </p:spTree>
  </p:cSld>
  <p:clrMapOvr>
    <a:masterClrMapping/>
  </p:clrMapOvr>
  <p:transition spd="med">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76363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zh-CN" altLang="en-US" dirty="0"/>
              <a:t>三、软件设计</a:t>
            </a:r>
            <a:endParaRPr lang="zh-CN" altLang="en-US" dirty="0"/>
          </a:p>
          <a:p>
            <a:pPr eaLnBrk="1" hangingPunct="1">
              <a:lnSpc>
                <a:spcPct val="135000"/>
              </a:lnSpc>
            </a:pPr>
            <a:r>
              <a:rPr lang="zh-CN" altLang="en-US" dirty="0"/>
              <a:t>	</a:t>
            </a:r>
            <a:r>
              <a:rPr lang="zh-CN" altLang="en-US" b="0" dirty="0"/>
              <a:t>1.程序说明</a:t>
            </a:r>
            <a:endParaRPr lang="zh-CN" altLang="en-US" b="0" dirty="0"/>
          </a:p>
          <a:p>
            <a:pPr eaLnBrk="1" hangingPunct="1">
              <a:lnSpc>
                <a:spcPct val="135000"/>
              </a:lnSpc>
            </a:pPr>
            <a:r>
              <a:rPr lang="zh-CN" altLang="en-US" b="0" dirty="0"/>
              <a:t>	</a:t>
            </a:r>
            <a:r>
              <a:rPr lang="en-US" altLang="zh-CN" b="0" dirty="0"/>
              <a:t>      </a:t>
            </a:r>
            <a:r>
              <a:rPr lang="zh-CN" altLang="en-US" b="0" dirty="0"/>
              <a:t> 将流水灯的16位控制数据，分2次通过串口1方式0输出，经由2块74HC595构成的16位移位寄存器的串行输入端输入，然后再选通并锁存到存储寄存器，输入的16位流水灯数据经固定选通三态门输出，用于驱动16只LED灯。</a:t>
            </a:r>
            <a:endParaRPr lang="zh-CN" altLang="en-US" b="0" dirty="0"/>
          </a:p>
          <a:p>
            <a:pPr eaLnBrk="1" hangingPunct="1">
              <a:lnSpc>
                <a:spcPct val="135000"/>
              </a:lnSpc>
            </a:pPr>
            <a:r>
              <a:rPr lang="en-US" altLang="zh-CN" b="0" dirty="0"/>
              <a:t>   </a:t>
            </a:r>
            <a:r>
              <a:rPr lang="zh-CN" altLang="en-US" b="0" dirty="0"/>
              <a:t>2.项目七任务1：项目七任务1.c</a:t>
            </a:r>
            <a:endParaRPr lang="zh-CN" altLang="en-US" b="0" dirty="0"/>
          </a:p>
          <a:p>
            <a:pPr eaLnBrk="1" hangingPunct="1">
              <a:lnSpc>
                <a:spcPct val="135000"/>
              </a:lnSpc>
            </a:pPr>
            <a:r>
              <a:rPr lang="en-US" altLang="zh-CN" b="0" dirty="0"/>
              <a:t>       </a:t>
            </a:r>
            <a:r>
              <a:rPr lang="zh-CN" altLang="en-US" b="0" dirty="0">
                <a:solidFill>
                  <a:srgbClr val="7030A0"/>
                </a:solidFill>
              </a:rPr>
              <a:t>通过</a:t>
            </a:r>
            <a:r>
              <a:rPr lang="en-US" altLang="zh-CN" b="0" dirty="0">
                <a:solidFill>
                  <a:srgbClr val="7030A0"/>
                </a:solidFill>
              </a:rPr>
              <a:t>keil</a:t>
            </a:r>
            <a:r>
              <a:rPr lang="zh-CN" altLang="zh-CN" b="0" dirty="0">
                <a:solidFill>
                  <a:srgbClr val="7030A0"/>
                </a:solidFill>
              </a:rPr>
              <a:t>打开项目七任务1.c进行分析。</a:t>
            </a:r>
            <a:endParaRPr lang="zh-CN" altLang="zh-CN" b="0" dirty="0">
              <a:solidFill>
                <a:srgbClr val="7030A0"/>
              </a:solidFill>
            </a:endParaRPr>
          </a:p>
        </p:txBody>
      </p:sp>
    </p:spTree>
  </p:cSld>
  <p:clrMapOvr>
    <a:masterClrMapping/>
  </p:clrMapOvr>
  <p:transition spd="med">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76363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四</a:t>
            </a:r>
            <a:r>
              <a:rPr lang="zh-CN" altLang="en-US" dirty="0"/>
              <a:t>、系统调试</a:t>
            </a:r>
            <a:endParaRPr lang="zh-CN" altLang="en-US" dirty="0"/>
          </a:p>
          <a:p>
            <a:pPr eaLnBrk="1" hangingPunct="1">
              <a:lnSpc>
                <a:spcPct val="135000"/>
              </a:lnSpc>
            </a:pPr>
            <a:r>
              <a:rPr lang="zh-CN" altLang="en-US" dirty="0"/>
              <a:t>	</a:t>
            </a:r>
            <a:r>
              <a:rPr lang="en-US" altLang="zh-CN" b="0" dirty="0"/>
              <a:t>       </a:t>
            </a:r>
            <a:r>
              <a:rPr lang="zh-CN" b="0" dirty="0">
                <a:solidFill>
                  <a:srgbClr val="7030A0"/>
                </a:solidFill>
              </a:rPr>
              <a:t>建议边演示边讲解</a:t>
            </a:r>
            <a:r>
              <a:rPr lang="zh-CN" altLang="zh-CN" b="0" dirty="0">
                <a:solidFill>
                  <a:srgbClr val="7030A0"/>
                </a:solidFill>
              </a:rPr>
              <a:t>。</a:t>
            </a:r>
            <a:endParaRPr lang="zh-CN" altLang="zh-CN" b="0" dirty="0">
              <a:solidFill>
                <a:srgbClr val="7030A0"/>
              </a:solidFill>
            </a:endParaRPr>
          </a:p>
        </p:txBody>
      </p:sp>
    </p:spTree>
  </p:cSld>
  <p:clrMapOvr>
    <a:masterClrMapping/>
  </p:clrMapOvr>
  <p:transition spd="med">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任务拓展</a:t>
            </a:r>
            <a:endParaRPr lang="zh-CN" altLang="en-US" sz="2400" dirty="0">
              <a:latin typeface="Times New Roman" panose="02020603050405020304" pitchFamily="2" charset="0"/>
              <a:ea typeface="仿宋_GB2312" panose="02010609030101010101" pitchFamily="1" charset="-122"/>
            </a:endParaRPr>
          </a:p>
        </p:txBody>
      </p:sp>
      <p:sp>
        <p:nvSpPr>
          <p:cNvPr id="27651" name="Rectangle 3"/>
          <p:cNvSpPr>
            <a:spLocks noGrp="1"/>
          </p:cNvSpPr>
          <p:nvPr>
            <p:ph type="body" idx="4294967295"/>
          </p:nvPr>
        </p:nvSpPr>
        <p:spPr>
          <a:xfrm>
            <a:off x="252730" y="1125855"/>
            <a:ext cx="8763635" cy="5256530"/>
          </a:xfrm>
        </p:spPr>
        <p:txBody>
          <a:bodyPr vert="horz" wrap="square" lIns="78366" tIns="39183" rIns="78366" bIns="39183" anchor="t" anchorCtr="0"/>
          <a:p>
            <a:pPr eaLnBrk="1" hangingPunct="1">
              <a:lnSpc>
                <a:spcPct val="135000"/>
              </a:lnSpc>
            </a:pPr>
            <a:r>
              <a:rPr lang="zh-CN" altLang="en-US" dirty="0">
                <a:solidFill>
                  <a:srgbClr val="000000"/>
                </a:solidFill>
                <a:latin typeface="Times New Roman" panose="02020603050405020304" pitchFamily="2" charset="0"/>
                <a:cs typeface="Times New Roman" panose="02020603050405020304" pitchFamily="2" charset="0"/>
              </a:rPr>
              <a:t>  </a:t>
            </a:r>
            <a:r>
              <a:rPr lang="en-US" altLang="zh-CN" dirty="0">
                <a:solidFill>
                  <a:srgbClr val="000000"/>
                </a:solidFill>
                <a:latin typeface="Times New Roman" panose="02020603050405020304" pitchFamily="2" charset="0"/>
                <a:cs typeface="Times New Roman" panose="02020603050405020304" pitchFamily="2" charset="0"/>
              </a:rPr>
              <a:t>        </a:t>
            </a:r>
            <a:endParaRPr lang="en-US" altLang="zh-CN" dirty="0">
              <a:solidFill>
                <a:srgbClr val="000000"/>
              </a:solidFill>
              <a:latin typeface="Times New Roman" panose="02020603050405020304" pitchFamily="2" charset="0"/>
              <a:cs typeface="Times New Roman" panose="02020603050405020304" pitchFamily="2" charset="0"/>
            </a:endParaRPr>
          </a:p>
          <a:p>
            <a:pPr eaLnBrk="1" hangingPunct="1">
              <a:lnSpc>
                <a:spcPct val="215000"/>
              </a:lnSpc>
            </a:pPr>
            <a:r>
              <a:rPr lang="en-US" altLang="zh-CN" dirty="0">
                <a:solidFill>
                  <a:srgbClr val="000000"/>
                </a:solidFill>
                <a:latin typeface="Times New Roman" panose="02020603050405020304" pitchFamily="2" charset="0"/>
                <a:cs typeface="Times New Roman" panose="02020603050405020304" pitchFamily="2" charset="0"/>
              </a:rPr>
              <a:t>          </a:t>
            </a:r>
            <a:r>
              <a:rPr lang="zh-CN" altLang="en-US" b="0" dirty="0"/>
              <a:t>起始中间2只LED灯亮，依次往外点亮，一直到最外边2只LED灯亮，再接着全部LED灯亮，周而复始。</a:t>
            </a:r>
            <a:r>
              <a:rPr lang="en-US" altLang="zh-CN" b="0" dirty="0"/>
              <a:t> </a:t>
            </a:r>
            <a:endParaRPr lang="en-US" altLang="zh-CN" b="0" dirty="0"/>
          </a:p>
        </p:txBody>
      </p:sp>
    </p:spTree>
  </p:cSld>
  <p:clrMapOvr>
    <a:masterClrMapping/>
  </p:clrMapOvr>
  <p:transition spd="med">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Arc 3"/>
          <p:cNvSpPr/>
          <p:nvPr/>
        </p:nvSpPr>
        <p:spPr>
          <a:xfrm rot="7873550">
            <a:off x="3703638" y="3832225"/>
            <a:ext cx="1133475" cy="1208088"/>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1"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2" name="Arc 5"/>
          <p:cNvSpPr/>
          <p:nvPr/>
        </p:nvSpPr>
        <p:spPr>
          <a:xfrm rot="11977892">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grpSp>
        <p:nvGrpSpPr>
          <p:cNvPr id="73733" name="Group 6"/>
          <p:cNvGrpSpPr/>
          <p:nvPr/>
        </p:nvGrpSpPr>
        <p:grpSpPr>
          <a:xfrm>
            <a:off x="2701925" y="1773238"/>
            <a:ext cx="3022600" cy="3022600"/>
            <a:chOff x="0" y="0"/>
            <a:chExt cx="1406" cy="1406"/>
          </a:xfrm>
        </p:grpSpPr>
        <p:sp>
          <p:nvSpPr>
            <p:cNvPr id="73734" name="Line 7"/>
            <p:cNvSpPr/>
            <p:nvPr/>
          </p:nvSpPr>
          <p:spPr>
            <a:xfrm flipH="1">
              <a:off x="227" y="0"/>
              <a:ext cx="499" cy="1406"/>
            </a:xfrm>
            <a:prstGeom prst="line">
              <a:avLst/>
            </a:prstGeom>
            <a:ln w="38100" cap="flat" cmpd="sng">
              <a:solidFill>
                <a:srgbClr val="9E9E9E"/>
              </a:solidFill>
              <a:prstDash val="solid"/>
              <a:headEnd type="none" w="med" len="med"/>
              <a:tailEnd type="none" w="med" len="med"/>
            </a:ln>
          </p:spPr>
        </p:sp>
        <p:sp>
          <p:nvSpPr>
            <p:cNvPr id="73735" name="Line 8"/>
            <p:cNvSpPr/>
            <p:nvPr/>
          </p:nvSpPr>
          <p:spPr>
            <a:xfrm>
              <a:off x="726" y="0"/>
              <a:ext cx="454" cy="1406"/>
            </a:xfrm>
            <a:prstGeom prst="line">
              <a:avLst/>
            </a:prstGeom>
            <a:ln w="38100" cap="flat" cmpd="sng">
              <a:solidFill>
                <a:srgbClr val="969696"/>
              </a:solidFill>
              <a:prstDash val="solid"/>
              <a:headEnd type="none" w="med" len="med"/>
              <a:tailEnd type="none" w="med" len="med"/>
            </a:ln>
          </p:spPr>
        </p:sp>
        <p:sp>
          <p:nvSpPr>
            <p:cNvPr id="73736" name="Line 9"/>
            <p:cNvSpPr/>
            <p:nvPr/>
          </p:nvSpPr>
          <p:spPr>
            <a:xfrm flipH="1">
              <a:off x="227" y="544"/>
              <a:ext cx="1179" cy="862"/>
            </a:xfrm>
            <a:prstGeom prst="line">
              <a:avLst/>
            </a:prstGeom>
            <a:ln w="38100" cap="flat" cmpd="sng">
              <a:solidFill>
                <a:srgbClr val="9E9E9E"/>
              </a:solidFill>
              <a:prstDash val="solid"/>
              <a:headEnd type="none" w="med" len="med"/>
              <a:tailEnd type="none" w="med" len="med"/>
            </a:ln>
          </p:spPr>
        </p:sp>
        <p:sp>
          <p:nvSpPr>
            <p:cNvPr id="73737" name="Line 10"/>
            <p:cNvSpPr/>
            <p:nvPr/>
          </p:nvSpPr>
          <p:spPr>
            <a:xfrm>
              <a:off x="0" y="544"/>
              <a:ext cx="1180" cy="862"/>
            </a:xfrm>
            <a:prstGeom prst="line">
              <a:avLst/>
            </a:prstGeom>
            <a:ln w="38100" cap="flat" cmpd="sng">
              <a:solidFill>
                <a:srgbClr val="969696"/>
              </a:solidFill>
              <a:prstDash val="solid"/>
              <a:headEnd type="none" w="med" len="med"/>
              <a:tailEnd type="none" w="med" len="med"/>
            </a:ln>
          </p:spPr>
        </p:sp>
        <p:sp>
          <p:nvSpPr>
            <p:cNvPr id="73738" name="Line 11"/>
            <p:cNvSpPr/>
            <p:nvPr/>
          </p:nvSpPr>
          <p:spPr>
            <a:xfrm flipV="1">
              <a:off x="0" y="544"/>
              <a:ext cx="1391" cy="0"/>
            </a:xfrm>
            <a:prstGeom prst="line">
              <a:avLst/>
            </a:prstGeom>
            <a:ln w="38100" cap="flat" cmpd="sng">
              <a:solidFill>
                <a:srgbClr val="9E9E9E"/>
              </a:solidFill>
              <a:prstDash val="solid"/>
              <a:headEnd type="none" w="med" len="med"/>
              <a:tailEnd type="none" w="med" len="med"/>
            </a:ln>
          </p:spPr>
        </p:sp>
      </p:grpSp>
      <p:sp>
        <p:nvSpPr>
          <p:cNvPr id="73739" name="Arc 12"/>
          <p:cNvSpPr/>
          <p:nvPr/>
        </p:nvSpPr>
        <p:spPr>
          <a:xfrm rot="16542568">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0"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41" name="Arc 98"/>
          <p:cNvSpPr/>
          <p:nvPr/>
        </p:nvSpPr>
        <p:spPr>
          <a:xfrm rot="21229832">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2"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grpSp>
        <p:nvGrpSpPr>
          <p:cNvPr id="73743" name="Group 105"/>
          <p:cNvGrpSpPr/>
          <p:nvPr/>
        </p:nvGrpSpPr>
        <p:grpSpPr>
          <a:xfrm>
            <a:off x="2051050" y="2276475"/>
            <a:ext cx="1274763" cy="1247775"/>
            <a:chOff x="0" y="0"/>
            <a:chExt cx="803" cy="786"/>
          </a:xfrm>
        </p:grpSpPr>
        <p:grpSp>
          <p:nvGrpSpPr>
            <p:cNvPr id="73744" name="Group 106"/>
            <p:cNvGrpSpPr/>
            <p:nvPr/>
          </p:nvGrpSpPr>
          <p:grpSpPr>
            <a:xfrm>
              <a:off x="5" y="0"/>
              <a:ext cx="798" cy="786"/>
              <a:chOff x="0" y="0"/>
              <a:chExt cx="1042" cy="1019"/>
            </a:xfrm>
          </p:grpSpPr>
          <p:pic>
            <p:nvPicPr>
              <p:cNvPr id="73745"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746"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47"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48" name="Group 110"/>
            <p:cNvGrpSpPr/>
            <p:nvPr/>
          </p:nvGrpSpPr>
          <p:grpSpPr>
            <a:xfrm rot="-1297425" flipH="1" flipV="1">
              <a:off x="0" y="593"/>
              <a:ext cx="797" cy="191"/>
              <a:chOff x="0" y="0"/>
              <a:chExt cx="893" cy="246"/>
            </a:xfrm>
          </p:grpSpPr>
          <p:grpSp>
            <p:nvGrpSpPr>
              <p:cNvPr id="73749" name="Group 111"/>
              <p:cNvGrpSpPr/>
              <p:nvPr/>
            </p:nvGrpSpPr>
            <p:grpSpPr>
              <a:xfrm>
                <a:off x="0" y="0"/>
                <a:ext cx="743" cy="185"/>
                <a:chOff x="0" y="0"/>
                <a:chExt cx="1118" cy="279"/>
              </a:xfrm>
            </p:grpSpPr>
            <p:sp>
              <p:nvSpPr>
                <p:cNvPr id="73750" name="AutoShape 112"/>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1" name="AutoShape 113"/>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2" name="AutoShape 114"/>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3" name="AutoShape 115"/>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nvGrpSpPr>
              <p:cNvPr id="73754" name="Group 116"/>
              <p:cNvGrpSpPr/>
              <p:nvPr/>
            </p:nvGrpSpPr>
            <p:grpSpPr>
              <a:xfrm rot="1353540">
                <a:off x="150" y="60"/>
                <a:ext cx="743" cy="186"/>
                <a:chOff x="0" y="0"/>
                <a:chExt cx="1118" cy="279"/>
              </a:xfrm>
            </p:grpSpPr>
            <p:sp>
              <p:nvSpPr>
                <p:cNvPr id="73755" name="AutoShape 117"/>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6" name="AutoShape 118"/>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7" name="AutoShape 119"/>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8" name="AutoShape 120"/>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grpSp>
      <p:grpSp>
        <p:nvGrpSpPr>
          <p:cNvPr id="73759" name="Group 121"/>
          <p:cNvGrpSpPr/>
          <p:nvPr/>
        </p:nvGrpSpPr>
        <p:grpSpPr>
          <a:xfrm>
            <a:off x="3563938" y="1052513"/>
            <a:ext cx="1368425" cy="1368425"/>
            <a:chOff x="0" y="0"/>
            <a:chExt cx="803" cy="786"/>
          </a:xfrm>
        </p:grpSpPr>
        <p:grpSp>
          <p:nvGrpSpPr>
            <p:cNvPr id="73760" name="Group 122"/>
            <p:cNvGrpSpPr/>
            <p:nvPr/>
          </p:nvGrpSpPr>
          <p:grpSpPr>
            <a:xfrm>
              <a:off x="5" y="0"/>
              <a:ext cx="798" cy="786"/>
              <a:chOff x="0" y="0"/>
              <a:chExt cx="1042" cy="1019"/>
            </a:xfrm>
          </p:grpSpPr>
          <p:pic>
            <p:nvPicPr>
              <p:cNvPr id="73761" name="Picture 123"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62" name="Oval 124">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63"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64" name="Group 126"/>
            <p:cNvGrpSpPr/>
            <p:nvPr/>
          </p:nvGrpSpPr>
          <p:grpSpPr>
            <a:xfrm rot="-1297425" flipH="1" flipV="1">
              <a:off x="0" y="593"/>
              <a:ext cx="797" cy="191"/>
              <a:chOff x="0" y="0"/>
              <a:chExt cx="893" cy="246"/>
            </a:xfrm>
          </p:grpSpPr>
          <p:grpSp>
            <p:nvGrpSpPr>
              <p:cNvPr id="73765" name="Group 127"/>
              <p:cNvGrpSpPr/>
              <p:nvPr/>
            </p:nvGrpSpPr>
            <p:grpSpPr>
              <a:xfrm>
                <a:off x="0" y="0"/>
                <a:ext cx="743" cy="185"/>
                <a:chOff x="0" y="0"/>
                <a:chExt cx="1118" cy="279"/>
              </a:xfrm>
            </p:grpSpPr>
            <p:sp>
              <p:nvSpPr>
                <p:cNvPr id="73766" name="AutoShape 128"/>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7" name="AutoShape 129"/>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8" name="AutoShape 130"/>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9" name="AutoShape 131"/>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70" name="Group 132"/>
              <p:cNvGrpSpPr/>
              <p:nvPr/>
            </p:nvGrpSpPr>
            <p:grpSpPr>
              <a:xfrm rot="1353540">
                <a:off x="150" y="60"/>
                <a:ext cx="743" cy="186"/>
                <a:chOff x="0" y="0"/>
                <a:chExt cx="1118" cy="279"/>
              </a:xfrm>
            </p:grpSpPr>
            <p:sp>
              <p:nvSpPr>
                <p:cNvPr id="73771" name="AutoShape 133"/>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2" name="AutoShape 134"/>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3" name="AutoShape 135"/>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4" name="AutoShape 136"/>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775" name="Group 154"/>
          <p:cNvGrpSpPr/>
          <p:nvPr/>
        </p:nvGrpSpPr>
        <p:grpSpPr>
          <a:xfrm>
            <a:off x="5076825" y="2276475"/>
            <a:ext cx="1296988" cy="1247775"/>
            <a:chOff x="0" y="0"/>
            <a:chExt cx="1042" cy="1019"/>
          </a:xfrm>
        </p:grpSpPr>
        <p:pic>
          <p:nvPicPr>
            <p:cNvPr id="73776" name="Picture 155"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77" name="Oval 156">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任务实施</a:t>
              </a:r>
              <a:endParaRPr lang="zh-CN" altLang="en-US" b="1" dirty="0">
                <a:solidFill>
                  <a:schemeClr val="bg1"/>
                </a:solidFill>
                <a:latin typeface="Times New Roman" panose="02020603050405020304" pitchFamily="2" charset="0"/>
              </a:endParaRPr>
            </a:p>
          </p:txBody>
        </p:sp>
      </p:grpSp>
      <p:grpSp>
        <p:nvGrpSpPr>
          <p:cNvPr id="73778" name="Group 158"/>
          <p:cNvGrpSpPr/>
          <p:nvPr/>
        </p:nvGrpSpPr>
        <p:grpSpPr>
          <a:xfrm rot="-1297425" flipH="1" flipV="1">
            <a:off x="5219700" y="3213100"/>
            <a:ext cx="1265238" cy="303213"/>
            <a:chOff x="0" y="0"/>
            <a:chExt cx="893" cy="246"/>
          </a:xfrm>
        </p:grpSpPr>
        <p:grpSp>
          <p:nvGrpSpPr>
            <p:cNvPr id="73779" name="Group 159"/>
            <p:cNvGrpSpPr/>
            <p:nvPr/>
          </p:nvGrpSpPr>
          <p:grpSpPr>
            <a:xfrm>
              <a:off x="0" y="0"/>
              <a:ext cx="743" cy="185"/>
              <a:chOff x="0" y="0"/>
              <a:chExt cx="1118" cy="279"/>
            </a:xfrm>
          </p:grpSpPr>
          <p:sp>
            <p:nvSpPr>
              <p:cNvPr id="73780" name="AutoShape 16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1" name="AutoShape 16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2" name="AutoShape 16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3" name="AutoShape 16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84" name="Group 164"/>
            <p:cNvGrpSpPr/>
            <p:nvPr/>
          </p:nvGrpSpPr>
          <p:grpSpPr>
            <a:xfrm rot="1353540">
              <a:off x="150" y="60"/>
              <a:ext cx="743" cy="186"/>
              <a:chOff x="0" y="0"/>
              <a:chExt cx="1118" cy="279"/>
            </a:xfrm>
          </p:grpSpPr>
          <p:sp>
            <p:nvSpPr>
              <p:cNvPr id="73785" name="AutoShape 16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6" name="AutoShape 16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7" name="AutoShape 16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8" name="AutoShape 16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sp>
        <p:nvSpPr>
          <p:cNvPr id="73789" name="Rectangle 177"/>
          <p:cNvSpPr>
            <a:spLocks noGrp="1"/>
          </p:cNvSpPr>
          <p:nvPr>
            <p:ph type="title" idx="4294967295"/>
          </p:nvPr>
        </p:nvSpPr>
        <p:spPr/>
        <p:txBody>
          <a:bodyPr vert="horz" wrap="square" lIns="78366" tIns="39183" rIns="78366" bIns="39183" anchor="ctr" anchorCtr="0"/>
          <a:p>
            <a:pPr eaLnBrk="1" hangingPunct="1"/>
            <a:r>
              <a:rPr lang="zh-CN" altLang="en-US" sz="2800">
                <a:effectLst>
                  <a:outerShdw blurRad="38100" dist="38100" dir="2700000">
                    <a:srgbClr val="C0C0C0"/>
                  </a:outerShdw>
                </a:effectLst>
              </a:rPr>
              <a:t>任务</a:t>
            </a:r>
            <a:r>
              <a:rPr lang="en-US" altLang="zh-CN" sz="2800">
                <a:effectLst>
                  <a:outerShdw blurRad="38100" dist="38100" dir="2700000">
                    <a:srgbClr val="C0C0C0"/>
                  </a:outerShdw>
                </a:effectLst>
              </a:rPr>
              <a:t>2   </a:t>
            </a:r>
            <a:r>
              <a:rPr sz="2800">
                <a:effectLst>
                  <a:outerShdw blurRad="38100" dist="38100" dir="2700000">
                    <a:srgbClr val="C0C0C0"/>
                  </a:outerShdw>
                </a:effectLst>
              </a:rPr>
              <a:t>STC15W4K32S4单片机的双机通信</a:t>
            </a:r>
            <a:r>
              <a:rPr lang="zh-CN" altLang="en-US"/>
              <a:t> </a:t>
            </a:r>
            <a:endParaRPr lang="zh-CN" altLang="en-US"/>
          </a:p>
        </p:txBody>
      </p:sp>
      <p:grpSp>
        <p:nvGrpSpPr>
          <p:cNvPr id="73790" name="Group 178"/>
          <p:cNvGrpSpPr/>
          <p:nvPr/>
        </p:nvGrpSpPr>
        <p:grpSpPr>
          <a:xfrm>
            <a:off x="4859338" y="4005263"/>
            <a:ext cx="1274762" cy="1247775"/>
            <a:chOff x="0" y="0"/>
            <a:chExt cx="803" cy="786"/>
          </a:xfrm>
        </p:grpSpPr>
        <p:grpSp>
          <p:nvGrpSpPr>
            <p:cNvPr id="73791" name="Group 179"/>
            <p:cNvGrpSpPr/>
            <p:nvPr/>
          </p:nvGrpSpPr>
          <p:grpSpPr>
            <a:xfrm>
              <a:off x="5" y="0"/>
              <a:ext cx="798" cy="786"/>
              <a:chOff x="0" y="0"/>
              <a:chExt cx="1042" cy="1019"/>
            </a:xfrm>
          </p:grpSpPr>
          <p:pic>
            <p:nvPicPr>
              <p:cNvPr id="73792" name="Picture 180"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93" name="Oval 181">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任务拓展</a:t>
                </a:r>
                <a:endParaRPr lang="zh-CN" altLang="en-US" b="1" dirty="0">
                  <a:solidFill>
                    <a:schemeClr val="bg1"/>
                  </a:solidFill>
                  <a:latin typeface="Times New Roman" panose="02020603050405020304" pitchFamily="2" charset="0"/>
                </a:endParaRPr>
              </a:p>
            </p:txBody>
          </p:sp>
        </p:grpSp>
        <p:pic>
          <p:nvPicPr>
            <p:cNvPr id="73794"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95" name="Group 183"/>
            <p:cNvGrpSpPr/>
            <p:nvPr/>
          </p:nvGrpSpPr>
          <p:grpSpPr>
            <a:xfrm rot="-1297425" flipH="1" flipV="1">
              <a:off x="0" y="593"/>
              <a:ext cx="797" cy="191"/>
              <a:chOff x="0" y="0"/>
              <a:chExt cx="893" cy="246"/>
            </a:xfrm>
          </p:grpSpPr>
          <p:grpSp>
            <p:nvGrpSpPr>
              <p:cNvPr id="73796" name="Group 184"/>
              <p:cNvGrpSpPr/>
              <p:nvPr/>
            </p:nvGrpSpPr>
            <p:grpSpPr>
              <a:xfrm>
                <a:off x="0" y="0"/>
                <a:ext cx="743" cy="185"/>
                <a:chOff x="0" y="0"/>
                <a:chExt cx="1118" cy="279"/>
              </a:xfrm>
            </p:grpSpPr>
            <p:sp>
              <p:nvSpPr>
                <p:cNvPr id="73797" name="AutoShape 18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8" name="AutoShape 18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9" name="AutoShape 18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0" name="AutoShape 18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01" name="Group 189"/>
              <p:cNvGrpSpPr/>
              <p:nvPr/>
            </p:nvGrpSpPr>
            <p:grpSpPr>
              <a:xfrm rot="1353540">
                <a:off x="150" y="60"/>
                <a:ext cx="743" cy="186"/>
                <a:chOff x="0" y="0"/>
                <a:chExt cx="1118" cy="279"/>
              </a:xfrm>
            </p:grpSpPr>
            <p:sp>
              <p:nvSpPr>
                <p:cNvPr id="73802" name="AutoShape 19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3" name="AutoShape 19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4" name="AutoShape 19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5" name="AutoShape 19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806" name="Group 195"/>
          <p:cNvGrpSpPr/>
          <p:nvPr/>
        </p:nvGrpSpPr>
        <p:grpSpPr>
          <a:xfrm>
            <a:off x="2627313" y="4005263"/>
            <a:ext cx="1439862" cy="1368425"/>
            <a:chOff x="0" y="0"/>
            <a:chExt cx="803" cy="786"/>
          </a:xfrm>
        </p:grpSpPr>
        <p:grpSp>
          <p:nvGrpSpPr>
            <p:cNvPr id="73807" name="Group 196"/>
            <p:cNvGrpSpPr/>
            <p:nvPr/>
          </p:nvGrpSpPr>
          <p:grpSpPr>
            <a:xfrm>
              <a:off x="5" y="0"/>
              <a:ext cx="798" cy="786"/>
              <a:chOff x="0" y="0"/>
              <a:chExt cx="1042" cy="1019"/>
            </a:xfrm>
          </p:grpSpPr>
          <p:pic>
            <p:nvPicPr>
              <p:cNvPr id="73808"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809"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tx1"/>
                    </a:solidFill>
                    <a:latin typeface="Times New Roman" panose="02020603050405020304" pitchFamily="2" charset="0"/>
                  </a:rPr>
                  <a:t>知识延伸</a:t>
                </a:r>
                <a:endParaRPr lang="zh-CN" altLang="en-US" b="1" dirty="0">
                  <a:solidFill>
                    <a:schemeClr val="tx1"/>
                  </a:solidFill>
                  <a:latin typeface="Times New Roman" panose="02020603050405020304" pitchFamily="2" charset="0"/>
                </a:endParaRPr>
              </a:p>
            </p:txBody>
          </p:sp>
        </p:grpSp>
        <p:pic>
          <p:nvPicPr>
            <p:cNvPr id="73810"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811" name="Group 200"/>
            <p:cNvGrpSpPr/>
            <p:nvPr/>
          </p:nvGrpSpPr>
          <p:grpSpPr>
            <a:xfrm rot="-1297425" flipH="1" flipV="1">
              <a:off x="0" y="593"/>
              <a:ext cx="797" cy="191"/>
              <a:chOff x="0" y="0"/>
              <a:chExt cx="893" cy="246"/>
            </a:xfrm>
          </p:grpSpPr>
          <p:grpSp>
            <p:nvGrpSpPr>
              <p:cNvPr id="73812" name="Group 201"/>
              <p:cNvGrpSpPr/>
              <p:nvPr/>
            </p:nvGrpSpPr>
            <p:grpSpPr>
              <a:xfrm>
                <a:off x="0" y="0"/>
                <a:ext cx="743" cy="185"/>
                <a:chOff x="0" y="0"/>
                <a:chExt cx="1118" cy="279"/>
              </a:xfrm>
            </p:grpSpPr>
            <p:sp>
              <p:nvSpPr>
                <p:cNvPr id="73813" name="AutoShape 202"/>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4" name="AutoShape 203"/>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5" name="AutoShape 204"/>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6" name="AutoShape 205"/>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17" name="Group 206"/>
              <p:cNvGrpSpPr/>
              <p:nvPr/>
            </p:nvGrpSpPr>
            <p:grpSpPr>
              <a:xfrm rot="1353540">
                <a:off x="150" y="60"/>
                <a:ext cx="743" cy="186"/>
                <a:chOff x="0" y="0"/>
                <a:chExt cx="1118" cy="279"/>
              </a:xfrm>
            </p:grpSpPr>
            <p:sp>
              <p:nvSpPr>
                <p:cNvPr id="73818" name="AutoShape 207"/>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9" name="AutoShape 208"/>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0" name="AutoShape 209"/>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1" name="AutoShape 210"/>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spTree>
  </p:cSld>
  <p:clrMapOvr>
    <a:masterClrMapping/>
  </p:clrMapOvr>
  <p:transition spd="med">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rPr b="0"/>
              <a:t>在本任务中，学习串口1的方式1实现双机通信（或双串口通信）。</a:t>
            </a:r>
            <a:endParaRPr b="0"/>
          </a:p>
        </p:txBody>
      </p:sp>
    </p:spTree>
  </p:cSld>
  <p:clrMapOvr>
    <a:masterClrMapping/>
  </p:clrMapOvr>
  <p:transition spd="med">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b="0"/>
              <a:t>1.串行口1 方式1</a:t>
            </a:r>
            <a:endParaRPr b="0"/>
          </a:p>
        </p:txBody>
      </p:sp>
      <p:pic>
        <p:nvPicPr>
          <p:cNvPr id="2" name="图片 1"/>
          <p:cNvPicPr>
            <a:picLocks noChangeAspect="1"/>
          </p:cNvPicPr>
          <p:nvPr>
            <p:custDataLst>
              <p:tags r:id="rId1"/>
            </p:custDataLst>
          </p:nvPr>
        </p:nvPicPr>
        <p:blipFill>
          <a:blip r:embed="rId2"/>
          <a:stretch>
            <a:fillRect/>
          </a:stretch>
        </p:blipFill>
        <p:spPr>
          <a:xfrm>
            <a:off x="899795" y="2852420"/>
            <a:ext cx="7499350" cy="2678430"/>
          </a:xfrm>
          <a:prstGeom prst="rect">
            <a:avLst/>
          </a:prstGeom>
        </p:spPr>
      </p:pic>
    </p:spTree>
  </p:cSld>
  <p:clrMapOvr>
    <a:masterClrMapping/>
  </p:clrMapOvr>
  <p:transition spd="med">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95605" y="1340485"/>
            <a:ext cx="8642350" cy="4340225"/>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b="0"/>
              <a:t>1.串行口1 方式1</a:t>
            </a:r>
            <a:endParaRPr b="0"/>
          </a:p>
          <a:p>
            <a:pPr eaLnBrk="1" hangingPunct="1">
              <a:lnSpc>
                <a:spcPct val="205000"/>
              </a:lnSpc>
            </a:pPr>
            <a:r>
              <a:rPr lang="en-US" b="0"/>
              <a:t>            </a:t>
            </a:r>
            <a:r>
              <a:rPr b="0"/>
              <a:t>1）发送</a:t>
            </a:r>
            <a:endParaRPr b="0"/>
          </a:p>
        </p:txBody>
      </p:sp>
      <p:pic>
        <p:nvPicPr>
          <p:cNvPr id="45062" name="图片 45061"/>
          <p:cNvPicPr>
            <a:picLocks noChangeAspect="1"/>
          </p:cNvPicPr>
          <p:nvPr>
            <p:custDataLst>
              <p:tags r:id="rId1"/>
            </p:custDataLst>
          </p:nvPr>
        </p:nvPicPr>
        <p:blipFill>
          <a:blip r:embed="rId2"/>
          <a:stretch>
            <a:fillRect/>
          </a:stretch>
        </p:blipFill>
        <p:spPr>
          <a:xfrm>
            <a:off x="179705" y="3860800"/>
            <a:ext cx="8780780" cy="1719580"/>
          </a:xfrm>
          <a:prstGeom prst="rect">
            <a:avLst/>
          </a:prstGeom>
          <a:noFill/>
          <a:ln w="9525">
            <a:noFill/>
          </a:ln>
        </p:spPr>
      </p:pic>
    </p:spTree>
  </p:cSld>
  <p:clrMapOvr>
    <a:masterClrMapping/>
  </p:clrMapOvr>
  <p:transition spd="med">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95605" y="1340485"/>
            <a:ext cx="8642350" cy="4340225"/>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b="0"/>
              <a:t>1.串行口1 方式1</a:t>
            </a:r>
            <a:endParaRPr b="0"/>
          </a:p>
          <a:p>
            <a:pPr eaLnBrk="1" hangingPunct="1">
              <a:lnSpc>
                <a:spcPct val="205000"/>
              </a:lnSpc>
            </a:pPr>
            <a:r>
              <a:rPr lang="en-US" b="0"/>
              <a:t>            2</a:t>
            </a:r>
            <a:r>
              <a:rPr b="0"/>
              <a:t>）接收</a:t>
            </a:r>
            <a:endParaRPr b="0"/>
          </a:p>
        </p:txBody>
      </p:sp>
      <p:pic>
        <p:nvPicPr>
          <p:cNvPr id="2" name="图片 1"/>
          <p:cNvPicPr>
            <a:picLocks noChangeAspect="1"/>
          </p:cNvPicPr>
          <p:nvPr>
            <p:custDataLst>
              <p:tags r:id="rId1"/>
            </p:custDataLst>
          </p:nvPr>
        </p:nvPicPr>
        <p:blipFill>
          <a:blip r:embed="rId2"/>
          <a:stretch>
            <a:fillRect/>
          </a:stretch>
        </p:blipFill>
        <p:spPr>
          <a:xfrm>
            <a:off x="755650" y="3140710"/>
            <a:ext cx="7720965" cy="1821180"/>
          </a:xfrm>
          <a:prstGeom prst="rect">
            <a:avLst/>
          </a:prstGeom>
        </p:spPr>
      </p:pic>
    </p:spTree>
  </p:cSld>
  <p:clrMapOvr>
    <a:masterClrMapping/>
  </p:clrMapOvr>
  <p:transition spd="med">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lnSpc>
                <a:spcPct val="120000"/>
              </a:lnSpc>
            </a:pPr>
            <a:r>
              <a:rPr lang="zh-CN" altLang="en-US" sz="2800" dirty="0">
                <a:latin typeface="Times New Roman" panose="02020603050405020304" pitchFamily="2" charset="0"/>
              </a:rPr>
              <a:t> </a:t>
            </a:r>
            <a:r>
              <a:rPr lang="zh-CN" altLang="en-US" sz="24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11267" name="Rectangle 3"/>
          <p:cNvSpPr>
            <a:spLocks noGrp="1"/>
          </p:cNvSpPr>
          <p:nvPr>
            <p:ph type="body" idx="4294967295"/>
          </p:nvPr>
        </p:nvSpPr>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在本任务中，一是掌握微型计算机串行通信的基本知识；二是掌握</a:t>
            </a:r>
            <a:r>
              <a:rPr lang="en-US" altLang="zh-CN"/>
              <a:t>STC15W4K32S4</a:t>
            </a:r>
            <a:r>
              <a:rPr lang="zh-CN" altLang="en-US"/>
              <a:t>单片机的串行通信技术以及应用编程。</a:t>
            </a:r>
            <a:r>
              <a:rPr lang="en-US" altLang="zh-CN"/>
              <a:t>STC15W4K32S4</a:t>
            </a:r>
            <a:r>
              <a:rPr lang="zh-CN" altLang="en-US"/>
              <a:t>单片机有</a:t>
            </a:r>
            <a:r>
              <a:rPr lang="en-US" altLang="zh-CN"/>
              <a:t>4</a:t>
            </a:r>
            <a:r>
              <a:rPr lang="zh-CN" altLang="en-US"/>
              <a:t>个串行口，</a:t>
            </a:r>
            <a:r>
              <a:rPr lang="en-US" altLang="zh-CN"/>
              <a:t>4</a:t>
            </a:r>
            <a:r>
              <a:rPr lang="zh-CN" altLang="en-US"/>
              <a:t>个串行口的基本原理与控制基本一致，在此，我们主要通过串行口</a:t>
            </a:r>
            <a:r>
              <a:rPr lang="en-US" altLang="zh-CN"/>
              <a:t>1</a:t>
            </a:r>
            <a:r>
              <a:rPr lang="zh-CN" altLang="en-US"/>
              <a:t>来学习与实践。</a:t>
            </a:r>
            <a:endParaRPr lang="zh-CN" altLang="en-US"/>
          </a:p>
        </p:txBody>
      </p:sp>
      <p:sp>
        <p:nvSpPr>
          <p:cNvPr id="11268" name="Oval 5">
            <a:hlinkClick r:id="rId1" action="ppaction://hlinksldjump"/>
          </p:cNvPr>
          <p:cNvSpPr/>
          <p:nvPr/>
        </p:nvSpPr>
        <p:spPr>
          <a:xfrm>
            <a:off x="6877050" y="5734050"/>
            <a:ext cx="1906588" cy="481013"/>
          </a:xfrm>
          <a:prstGeom prst="ellipse">
            <a:avLst/>
          </a:prstGeom>
          <a:gradFill rotWithShape="1">
            <a:gsLst>
              <a:gs pos="0">
                <a:srgbClr val="EADBB0"/>
              </a:gs>
              <a:gs pos="100000">
                <a:srgbClr val="6C6551"/>
              </a:gs>
            </a:gsLst>
            <a:path path="shape">
              <a:fillToRect l="50000" t="50000" r="50000" b="50000"/>
            </a:path>
            <a:tileRect/>
          </a:gradFill>
          <a:ln w="9525">
            <a:noFill/>
          </a:ln>
          <a:effectLst>
            <a:outerShdw dist="38100" dir="5400000" algn="ctr" rotWithShape="0">
              <a:schemeClr val="bg2"/>
            </a:outerShdw>
          </a:effectLst>
        </p:spPr>
        <p:txBody>
          <a:bodyPr anchor="ctr" anchorCtr="0">
            <a:spAutoFit/>
          </a:bodyPr>
          <a:p>
            <a:pPr algn="ctr" eaLnBrk="1" hangingPunct="1"/>
            <a:r>
              <a:rPr lang="zh-CN" altLang="en-US" b="1" dirty="0">
                <a:latin typeface="Times New Roman" panose="02020603050405020304" pitchFamily="2" charset="0"/>
              </a:rPr>
              <a:t>返回任务页</a:t>
            </a:r>
            <a:endParaRPr lang="zh-CN" altLang="en-US" b="1" dirty="0">
              <a:latin typeface="Times New Roman" panose="02020603050405020304" pitchFamily="2" charset="0"/>
            </a:endParaRPr>
          </a:p>
        </p:txBody>
      </p:sp>
    </p:spTree>
  </p:cSld>
  <p:clrMapOvr>
    <a:masterClrMapping/>
  </p:clrMapOvr>
  <p:transition spd="med">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95605" y="1340485"/>
            <a:ext cx="8642350"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b="0"/>
              <a:t>1.串行口1 方式1</a:t>
            </a:r>
            <a:endParaRPr b="0"/>
          </a:p>
          <a:p>
            <a:pPr eaLnBrk="1" hangingPunct="1">
              <a:lnSpc>
                <a:spcPct val="115000"/>
              </a:lnSpc>
            </a:pPr>
            <a:r>
              <a:rPr lang="en-US" b="0"/>
              <a:t>            </a:t>
            </a:r>
            <a:r>
              <a:rPr b="0"/>
              <a:t>3）波特率</a:t>
            </a:r>
            <a:endParaRPr b="0"/>
          </a:p>
          <a:p>
            <a:pPr eaLnBrk="1" hangingPunct="1">
              <a:lnSpc>
                <a:spcPct val="115000"/>
              </a:lnSpc>
            </a:pPr>
            <a:r>
              <a:rPr lang="en-US" b="0"/>
              <a:t>          </a:t>
            </a:r>
            <a:r>
              <a:rPr b="0"/>
              <a:t>① 当AUXR.0（S1ST2）=0时，定时器T1为波特率发生器。</a:t>
            </a:r>
            <a:endParaRPr b="0"/>
          </a:p>
        </p:txBody>
      </p:sp>
      <p:pic>
        <p:nvPicPr>
          <p:cNvPr id="3" name="图片 2"/>
          <p:cNvPicPr>
            <a:picLocks noChangeAspect="1"/>
          </p:cNvPicPr>
          <p:nvPr>
            <p:custDataLst>
              <p:tags r:id="rId1"/>
            </p:custDataLst>
          </p:nvPr>
        </p:nvPicPr>
        <p:blipFill>
          <a:blip r:embed="rId2"/>
          <a:stretch>
            <a:fillRect/>
          </a:stretch>
        </p:blipFill>
        <p:spPr>
          <a:xfrm>
            <a:off x="827405" y="3284855"/>
            <a:ext cx="8082280" cy="907415"/>
          </a:xfrm>
          <a:prstGeom prst="rect">
            <a:avLst/>
          </a:prstGeom>
        </p:spPr>
      </p:pic>
    </p:spTree>
  </p:cSld>
  <p:clrMapOvr>
    <a:masterClrMapping/>
  </p:clrMapOvr>
  <p:transition spd="med">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95605" y="1340485"/>
            <a:ext cx="8642350"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b="0"/>
              <a:t>1.串行口1 方式1</a:t>
            </a:r>
            <a:endParaRPr b="0"/>
          </a:p>
          <a:p>
            <a:pPr eaLnBrk="1" hangingPunct="1">
              <a:lnSpc>
                <a:spcPct val="115000"/>
              </a:lnSpc>
            </a:pPr>
            <a:r>
              <a:rPr lang="en-US" b="0"/>
              <a:t>            </a:t>
            </a:r>
            <a:r>
              <a:rPr b="0"/>
              <a:t>3）波特率</a:t>
            </a:r>
            <a:endParaRPr b="0"/>
          </a:p>
          <a:p>
            <a:pPr eaLnBrk="1" hangingPunct="1">
              <a:lnSpc>
                <a:spcPct val="115000"/>
              </a:lnSpc>
            </a:pPr>
            <a:r>
              <a:rPr lang="en-US" b="0"/>
              <a:t>        </a:t>
            </a:r>
            <a:r>
              <a:rPr b="0"/>
              <a:t>② 当AUXR.0（S1ST2）=1时，定时器T2为波特率发生器。</a:t>
            </a:r>
            <a:endParaRPr b="0"/>
          </a:p>
        </p:txBody>
      </p:sp>
      <p:pic>
        <p:nvPicPr>
          <p:cNvPr id="2" name="图片 1"/>
          <p:cNvPicPr>
            <a:picLocks noChangeAspect="1"/>
          </p:cNvPicPr>
          <p:nvPr>
            <p:custDataLst>
              <p:tags r:id="rId1"/>
            </p:custDataLst>
          </p:nvPr>
        </p:nvPicPr>
        <p:blipFill>
          <a:blip r:embed="rId2"/>
          <a:stretch>
            <a:fillRect/>
          </a:stretch>
        </p:blipFill>
        <p:spPr>
          <a:xfrm>
            <a:off x="755650" y="3500755"/>
            <a:ext cx="7565390" cy="424815"/>
          </a:xfrm>
          <a:prstGeom prst="rect">
            <a:avLst/>
          </a:prstGeom>
        </p:spPr>
      </p:pic>
    </p:spTree>
  </p:cSld>
  <p:clrMapOvr>
    <a:masterClrMapping/>
  </p:clrMapOvr>
  <p:transition spd="med">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sz="2000" b="0"/>
              <a:t>2.利用STC-ISP在线编程软件中波特率计算器自动获得方式1下波特率设置函数</a:t>
            </a:r>
            <a:endParaRPr b="0"/>
          </a:p>
          <a:p>
            <a:pPr eaLnBrk="1" hangingPunct="1">
              <a:lnSpc>
                <a:spcPct val="115000"/>
              </a:lnSpc>
            </a:pPr>
            <a:r>
              <a:rPr lang="en-US" b="0"/>
              <a:t>            </a:t>
            </a:r>
            <a:endParaRPr b="0"/>
          </a:p>
        </p:txBody>
      </p:sp>
      <p:pic>
        <p:nvPicPr>
          <p:cNvPr id="3" name="图片 2"/>
          <p:cNvPicPr>
            <a:picLocks noChangeAspect="1"/>
          </p:cNvPicPr>
          <p:nvPr>
            <p:custDataLst>
              <p:tags r:id="rId1"/>
            </p:custDataLst>
          </p:nvPr>
        </p:nvPicPr>
        <p:blipFill>
          <a:blip r:embed="rId2"/>
          <a:stretch>
            <a:fillRect/>
          </a:stretch>
        </p:blipFill>
        <p:spPr>
          <a:xfrm>
            <a:off x="1793240" y="2132330"/>
            <a:ext cx="5631815" cy="4046855"/>
          </a:xfrm>
          <a:prstGeom prst="rect">
            <a:avLst/>
          </a:prstGeom>
        </p:spPr>
      </p:pic>
    </p:spTree>
  </p:cSld>
  <p:clrMapOvr>
    <a:masterClrMapping/>
  </p:clrMapOvr>
  <p:transition spd="med">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 3</a:t>
            </a:r>
            <a:r>
              <a:rPr b="0">
                <a:latin typeface="宋体" panose="02010600030101010101" pitchFamily="2" charset="-122"/>
                <a:ea typeface="宋体" panose="02010600030101010101" pitchFamily="2" charset="-122"/>
                <a:cs typeface="宋体" panose="02010600030101010101" pitchFamily="2" charset="-122"/>
              </a:rPr>
              <a:t>. 双机通信</a:t>
            </a:r>
            <a:endParaRPr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pic>
        <p:nvPicPr>
          <p:cNvPr id="47" name="图片 218" descr="图9"/>
          <p:cNvPicPr>
            <a:picLocks noChangeAspect="1"/>
          </p:cNvPicPr>
          <p:nvPr>
            <p:custDataLst>
              <p:tags r:id="rId1"/>
            </p:custDataLst>
          </p:nvPr>
        </p:nvPicPr>
        <p:blipFill>
          <a:blip r:embed="rId2"/>
          <a:stretch>
            <a:fillRect/>
          </a:stretch>
        </p:blipFill>
        <p:spPr>
          <a:xfrm>
            <a:off x="1835785" y="4364990"/>
            <a:ext cx="7135495" cy="1809750"/>
          </a:xfrm>
          <a:prstGeom prst="rect">
            <a:avLst/>
          </a:prstGeom>
          <a:noFill/>
          <a:ln>
            <a:noFill/>
          </a:ln>
        </p:spPr>
      </p:pic>
      <p:pic>
        <p:nvPicPr>
          <p:cNvPr id="4" name="图片 3"/>
          <p:cNvPicPr>
            <a:picLocks noChangeAspect="1"/>
          </p:cNvPicPr>
          <p:nvPr>
            <p:custDataLst>
              <p:tags r:id="rId3"/>
            </p:custDataLst>
          </p:nvPr>
        </p:nvPicPr>
        <p:blipFill>
          <a:blip r:embed="rId4"/>
          <a:stretch>
            <a:fillRect/>
          </a:stretch>
        </p:blipFill>
        <p:spPr>
          <a:xfrm>
            <a:off x="683260" y="2060575"/>
            <a:ext cx="3549650" cy="1782445"/>
          </a:xfrm>
          <a:prstGeom prst="rect">
            <a:avLst/>
          </a:prstGeom>
        </p:spPr>
      </p:pic>
    </p:spTree>
  </p:cSld>
  <p:clrMapOvr>
    <a:masterClrMapping/>
  </p:clrMapOvr>
  <p:transition spd="med">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 </a:t>
            </a:r>
            <a:r>
              <a:rPr>
                <a:latin typeface="宋体" panose="02010600030101010101" pitchFamily="2" charset="-122"/>
                <a:ea typeface="宋体" panose="02010600030101010101" pitchFamily="2" charset="-122"/>
                <a:cs typeface="宋体" panose="02010600030101010101" pitchFamily="2" charset="-122"/>
              </a:rPr>
              <a:t>一、任务要求 </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65000"/>
              </a:lnSpc>
            </a:pPr>
            <a:r>
              <a:rPr lang="en-US">
                <a:latin typeface="宋体" panose="02010600030101010101" pitchFamily="2" charset="-122"/>
                <a:ea typeface="宋体" panose="02010600030101010101" pitchFamily="2" charset="-122"/>
                <a:cs typeface="宋体" panose="02010600030101010101" pitchFamily="2" charset="-122"/>
              </a:rPr>
              <a:t>      </a:t>
            </a:r>
            <a:r>
              <a:rPr b="0">
                <a:latin typeface="宋体" panose="02010600030101010101" pitchFamily="2" charset="-122"/>
                <a:ea typeface="宋体" panose="02010600030101010101" pitchFamily="2" charset="-122"/>
                <a:cs typeface="宋体" panose="02010600030101010101" pitchFamily="2" charset="-122"/>
              </a:rPr>
              <a:t>甲、乙双机的功能一致。要求：接收2个开关输入信号，通过串行口1发出；串行接收对方发出开关输入数据，根据接收到的信号，做出不同的动作：当接收到的开关输入信号为00时，点亮绿色LED灯；当接收到的开关输入信号为01时，点亮黄色LED灯；当接收到的开关输入信号为10时，点亮蓝色LED灯；当接收到的开关输入信号为11时，点亮黄色LED灯。</a:t>
            </a:r>
            <a:endParaRPr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spTree>
  </p:cSld>
  <p:clrMapOvr>
    <a:masterClrMapping/>
  </p:clrMapOvr>
  <p:transition spd="med">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 </a:t>
            </a:r>
            <a:r>
              <a:rPr>
                <a:latin typeface="宋体" panose="02010600030101010101" pitchFamily="2" charset="-122"/>
                <a:ea typeface="宋体" panose="02010600030101010101" pitchFamily="2" charset="-122"/>
                <a:cs typeface="宋体" panose="02010600030101010101" pitchFamily="2" charset="-122"/>
              </a:rPr>
              <a:t>二、硬件设计</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a:latin typeface="宋体" panose="02010600030101010101" pitchFamily="2" charset="-122"/>
                <a:ea typeface="宋体" panose="02010600030101010101" pitchFamily="2" charset="-122"/>
                <a:cs typeface="宋体" panose="02010600030101010101" pitchFamily="2" charset="-122"/>
              </a:rPr>
              <a:t>    </a:t>
            </a:r>
            <a:r>
              <a:rPr lang="en-US" b="0">
                <a:latin typeface="宋体" panose="02010600030101010101" pitchFamily="2" charset="-122"/>
                <a:ea typeface="宋体" panose="02010600030101010101" pitchFamily="2" charset="-122"/>
                <a:cs typeface="宋体" panose="02010600030101010101" pitchFamily="2" charset="-122"/>
              </a:rPr>
              <a:t> </a:t>
            </a:r>
            <a:r>
              <a:rPr lang="zh-CN" b="0">
                <a:latin typeface="宋体" panose="02010600030101010101" pitchFamily="2" charset="-122"/>
                <a:ea typeface="宋体" panose="02010600030101010101" pitchFamily="2" charset="-122"/>
                <a:cs typeface="宋体" panose="02010600030101010101" pitchFamily="2" charset="-122"/>
              </a:rPr>
              <a:t>电路见下页</a:t>
            </a:r>
            <a:r>
              <a:rPr b="0">
                <a:latin typeface="宋体" panose="02010600030101010101" pitchFamily="2" charset="-122"/>
                <a:ea typeface="宋体" panose="02010600030101010101" pitchFamily="2" charset="-122"/>
                <a:cs typeface="宋体" panose="02010600030101010101" pitchFamily="2" charset="-122"/>
              </a:rPr>
              <a:t>。</a:t>
            </a:r>
            <a:endParaRPr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spTree>
  </p:cSld>
  <p:clrMapOvr>
    <a:masterClrMapping/>
  </p:clrMapOvr>
  <p:transition spd="med">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 </a:t>
            </a:r>
            <a:r>
              <a:rPr>
                <a:latin typeface="宋体" panose="02010600030101010101" pitchFamily="2" charset="-122"/>
                <a:ea typeface="宋体" panose="02010600030101010101" pitchFamily="2" charset="-122"/>
                <a:cs typeface="宋体" panose="02010600030101010101" pitchFamily="2" charset="-122"/>
              </a:rPr>
              <a:t>二、硬件设计</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a:latin typeface="宋体" panose="02010600030101010101" pitchFamily="2" charset="-122"/>
                <a:ea typeface="宋体" panose="02010600030101010101" pitchFamily="2" charset="-122"/>
                <a:cs typeface="宋体" panose="02010600030101010101" pitchFamily="2" charset="-122"/>
              </a:rPr>
              <a:t>    </a:t>
            </a:r>
            <a:r>
              <a:rPr lang="en-US" b="0">
                <a:latin typeface="宋体" panose="02010600030101010101" pitchFamily="2" charset="-122"/>
                <a:ea typeface="宋体" panose="02010600030101010101" pitchFamily="2" charset="-122"/>
                <a:cs typeface="宋体" panose="02010600030101010101" pitchFamily="2" charset="-122"/>
              </a:rPr>
              <a:t> </a:t>
            </a:r>
            <a:r>
              <a:rPr lang="zh-CN" b="0">
                <a:latin typeface="宋体" panose="02010600030101010101" pitchFamily="2" charset="-122"/>
                <a:ea typeface="宋体" panose="02010600030101010101" pitchFamily="2" charset="-122"/>
                <a:cs typeface="宋体" panose="02010600030101010101" pitchFamily="2" charset="-122"/>
              </a:rPr>
              <a:t>电路见下页</a:t>
            </a:r>
            <a:r>
              <a:rPr b="0">
                <a:latin typeface="宋体" panose="02010600030101010101" pitchFamily="2" charset="-122"/>
                <a:ea typeface="宋体" panose="02010600030101010101" pitchFamily="2" charset="-122"/>
                <a:cs typeface="宋体" panose="02010600030101010101" pitchFamily="2" charset="-122"/>
              </a:rPr>
              <a:t>。</a:t>
            </a:r>
            <a:endParaRPr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pic>
        <p:nvPicPr>
          <p:cNvPr id="2" name="图片 1"/>
          <p:cNvPicPr>
            <a:picLocks noChangeAspect="1"/>
          </p:cNvPicPr>
          <p:nvPr>
            <p:custDataLst>
              <p:tags r:id="rId1"/>
            </p:custDataLst>
          </p:nvPr>
        </p:nvPicPr>
        <p:blipFill>
          <a:blip r:embed="rId2"/>
          <a:stretch>
            <a:fillRect/>
          </a:stretch>
        </p:blipFill>
        <p:spPr>
          <a:xfrm>
            <a:off x="-36830" y="1124585"/>
            <a:ext cx="9246870" cy="5368925"/>
          </a:xfrm>
          <a:prstGeom prst="rect">
            <a:avLst/>
          </a:prstGeom>
        </p:spPr>
      </p:pic>
    </p:spTree>
  </p:cSld>
  <p:clrMapOvr>
    <a:masterClrMapping/>
  </p:clrMapOvr>
  <p:transition spd="med">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 </a:t>
            </a:r>
            <a:r>
              <a:rPr>
                <a:latin typeface="宋体" panose="02010600030101010101" pitchFamily="2" charset="-122"/>
                <a:ea typeface="宋体" panose="02010600030101010101" pitchFamily="2" charset="-122"/>
                <a:cs typeface="宋体" panose="02010600030101010101" pitchFamily="2" charset="-122"/>
              </a:rPr>
              <a:t>三、软件设计</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a:latin typeface="宋体" panose="02010600030101010101" pitchFamily="2" charset="-122"/>
                <a:ea typeface="宋体" panose="02010600030101010101" pitchFamily="2" charset="-122"/>
                <a:cs typeface="宋体" panose="02010600030101010101" pitchFamily="2" charset="-122"/>
              </a:rPr>
              <a:t>	</a:t>
            </a:r>
            <a:r>
              <a:rPr b="0">
                <a:latin typeface="宋体" panose="02010600030101010101" pitchFamily="2" charset="-122"/>
                <a:ea typeface="宋体" panose="02010600030101010101" pitchFamily="2" charset="-122"/>
                <a:cs typeface="宋体" panose="02010600030101010101" pitchFamily="2" charset="-122"/>
              </a:rPr>
              <a:t>（1）程序说明</a:t>
            </a:r>
            <a:endParaRPr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b="0">
                <a:latin typeface="宋体" panose="02010600030101010101" pitchFamily="2" charset="-122"/>
                <a:ea typeface="宋体" panose="02010600030101010101" pitchFamily="2" charset="-122"/>
                <a:cs typeface="宋体" panose="02010600030101010101" pitchFamily="2" charset="-122"/>
              </a:rPr>
              <a:t>	</a:t>
            </a:r>
            <a:r>
              <a:rPr lang="en-US" b="0">
                <a:latin typeface="宋体" panose="02010600030101010101" pitchFamily="2" charset="-122"/>
                <a:ea typeface="宋体" panose="02010600030101010101" pitchFamily="2" charset="-122"/>
                <a:cs typeface="宋体" panose="02010600030101010101" pitchFamily="2" charset="-122"/>
              </a:rPr>
              <a:t>    </a:t>
            </a:r>
            <a:r>
              <a:rPr b="0">
                <a:latin typeface="宋体" panose="02010600030101010101" pitchFamily="2" charset="-122"/>
                <a:ea typeface="宋体" panose="02010600030101010101" pitchFamily="2" charset="-122"/>
                <a:cs typeface="宋体" panose="02010600030101010101" pitchFamily="2" charset="-122"/>
              </a:rPr>
              <a:t>甲机与乙机的功能一样，因此，甲机与乙机的程序一致，分为串行发送程序与串行接收程序。设定串行口1工作在方式1，采用定时器1为波特率发生器，工作在方式0，双方约定波特率为9600位/秒。</a:t>
            </a:r>
            <a:endParaRPr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b="0">
                <a:latin typeface="宋体" panose="02010600030101010101" pitchFamily="2" charset="-122"/>
                <a:ea typeface="宋体" panose="02010600030101010101" pitchFamily="2" charset="-122"/>
                <a:cs typeface="宋体" panose="02010600030101010101" pitchFamily="2" charset="-122"/>
              </a:rPr>
              <a:t>	（2）项目七任务2：项目七任务2.c</a:t>
            </a:r>
            <a:endParaRPr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b="0">
                <a:latin typeface="宋体" panose="02010600030101010101" pitchFamily="2" charset="-122"/>
                <a:ea typeface="宋体" panose="02010600030101010101" pitchFamily="2" charset="-122"/>
                <a:cs typeface="宋体" panose="02010600030101010101" pitchFamily="2" charset="-122"/>
              </a:rPr>
              <a:t> </a:t>
            </a:r>
            <a:r>
              <a:rPr lang="en-US" b="0">
                <a:latin typeface="宋体" panose="02010600030101010101" pitchFamily="2" charset="-122"/>
                <a:ea typeface="宋体" panose="02010600030101010101" pitchFamily="2" charset="-122"/>
                <a:cs typeface="宋体" panose="02010600030101010101" pitchFamily="2" charset="-122"/>
              </a:rPr>
              <a:t>   </a:t>
            </a:r>
            <a:r>
              <a:rPr lang="zh-CN" altLang="en-US" b="0">
                <a:solidFill>
                  <a:srgbClr val="7030A0"/>
                </a:solidFill>
                <a:latin typeface="宋体" panose="02010600030101010101" pitchFamily="2" charset="-122"/>
                <a:ea typeface="宋体" panose="02010600030101010101" pitchFamily="2" charset="-122"/>
                <a:cs typeface="宋体" panose="02010600030101010101" pitchFamily="2" charset="-122"/>
              </a:rPr>
              <a:t>通过</a:t>
            </a:r>
            <a:r>
              <a:rPr lang="en-US" altLang="zh-CN" b="0">
                <a:solidFill>
                  <a:srgbClr val="7030A0"/>
                </a:solidFill>
                <a:latin typeface="宋体" panose="02010600030101010101" pitchFamily="2" charset="-122"/>
                <a:ea typeface="宋体" panose="02010600030101010101" pitchFamily="2" charset="-122"/>
                <a:cs typeface="宋体" panose="02010600030101010101" pitchFamily="2" charset="-122"/>
              </a:rPr>
              <a:t>keil</a:t>
            </a:r>
            <a:r>
              <a:rPr lang="zh-CN" altLang="zh-CN" b="0">
                <a:solidFill>
                  <a:srgbClr val="7030A0"/>
                </a:solidFill>
                <a:latin typeface="宋体" panose="02010600030101010101" pitchFamily="2" charset="-122"/>
                <a:ea typeface="宋体" panose="02010600030101010101" pitchFamily="2" charset="-122"/>
                <a:cs typeface="宋体" panose="02010600030101010101" pitchFamily="2" charset="-122"/>
              </a:rPr>
              <a:t>打开项目七任务2.c进行程序分析。</a:t>
            </a:r>
            <a:endParaRPr lang="zh-CN" altLang="zh-CN"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spTree>
  </p:cSld>
  <p:clrMapOvr>
    <a:masterClrMapping/>
  </p:clrMapOvr>
  <p:transition spd="med">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 </a:t>
            </a:r>
            <a:r>
              <a:rPr>
                <a:latin typeface="宋体" panose="02010600030101010101" pitchFamily="2" charset="-122"/>
                <a:ea typeface="宋体" panose="02010600030101010101" pitchFamily="2" charset="-122"/>
                <a:cs typeface="宋体" panose="02010600030101010101" pitchFamily="2" charset="-122"/>
              </a:rPr>
              <a:t>四、系统调试</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a:latin typeface="宋体" panose="02010600030101010101" pitchFamily="2" charset="-122"/>
                <a:ea typeface="宋体" panose="02010600030101010101" pitchFamily="2" charset="-122"/>
                <a:cs typeface="宋体" panose="02010600030101010101" pitchFamily="2" charset="-122"/>
              </a:rPr>
              <a:t>	</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b="0">
                <a:latin typeface="宋体" panose="02010600030101010101" pitchFamily="2" charset="-122"/>
                <a:ea typeface="宋体" panose="02010600030101010101" pitchFamily="2" charset="-122"/>
                <a:cs typeface="宋体" panose="02010600030101010101" pitchFamily="2" charset="-122"/>
              </a:rPr>
              <a:t> </a:t>
            </a:r>
            <a:r>
              <a:rPr lang="en-US" b="0">
                <a:latin typeface="宋体" panose="02010600030101010101" pitchFamily="2" charset="-122"/>
                <a:ea typeface="宋体" panose="02010600030101010101" pitchFamily="2" charset="-122"/>
                <a:cs typeface="宋体" panose="02010600030101010101" pitchFamily="2" charset="-122"/>
              </a:rPr>
              <a:t>   </a:t>
            </a:r>
            <a:r>
              <a:rPr lang="zh-CN" b="0">
                <a:solidFill>
                  <a:srgbClr val="7030A0"/>
                </a:solidFill>
                <a:latin typeface="宋体" panose="02010600030101010101" pitchFamily="2" charset="-122"/>
                <a:ea typeface="宋体" panose="02010600030101010101" pitchFamily="2" charset="-122"/>
                <a:cs typeface="宋体" panose="02010600030101010101" pitchFamily="2" charset="-122"/>
              </a:rPr>
              <a:t>建议边演示边讲解</a:t>
            </a:r>
            <a:r>
              <a:rPr lang="zh-CN" altLang="zh-CN" b="0">
                <a:solidFill>
                  <a:srgbClr val="7030A0"/>
                </a:solidFill>
                <a:latin typeface="宋体" panose="02010600030101010101" pitchFamily="2" charset="-122"/>
                <a:ea typeface="宋体" panose="02010600030101010101" pitchFamily="2" charset="-122"/>
                <a:cs typeface="宋体" panose="02010600030101010101" pitchFamily="2" charset="-122"/>
              </a:rPr>
              <a:t>。</a:t>
            </a:r>
            <a:endParaRPr lang="zh-CN" altLang="zh-CN"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spTree>
  </p:cSld>
  <p:clrMapOvr>
    <a:masterClrMapping/>
  </p:clrMapOvr>
  <p:transition spd="med">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知识延伸</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a:latin typeface="宋体" panose="02010600030101010101" pitchFamily="2" charset="-122"/>
                <a:ea typeface="宋体" panose="02010600030101010101" pitchFamily="2" charset="-122"/>
                <a:cs typeface="宋体" panose="02010600030101010101" pitchFamily="2" charset="-122"/>
              </a:rPr>
              <a:t>	</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b="0">
                <a:latin typeface="宋体" panose="02010600030101010101" pitchFamily="2" charset="-122"/>
                <a:ea typeface="宋体" panose="02010600030101010101" pitchFamily="2" charset="-122"/>
                <a:cs typeface="宋体" panose="02010600030101010101" pitchFamily="2" charset="-122"/>
              </a:rPr>
              <a:t> </a:t>
            </a:r>
            <a:r>
              <a:rPr lang="en-US" b="0">
                <a:latin typeface="宋体" panose="02010600030101010101" pitchFamily="2" charset="-122"/>
                <a:ea typeface="宋体" panose="02010600030101010101" pitchFamily="2" charset="-122"/>
                <a:cs typeface="宋体" panose="02010600030101010101" pitchFamily="2" charset="-122"/>
              </a:rPr>
              <a:t>   </a:t>
            </a:r>
            <a:r>
              <a:rPr lang="zh-CN" b="0">
                <a:solidFill>
                  <a:srgbClr val="7030A0"/>
                </a:solidFill>
                <a:latin typeface="宋体" panose="02010600030101010101" pitchFamily="2" charset="-122"/>
                <a:ea typeface="宋体" panose="02010600030101010101" pitchFamily="2" charset="-122"/>
                <a:cs typeface="宋体" panose="02010600030101010101" pitchFamily="2" charset="-122"/>
              </a:rPr>
              <a:t>通过扫描书上二维码学习串行口2与串行口3</a:t>
            </a:r>
            <a:r>
              <a:rPr lang="zh-CN" altLang="zh-CN" b="0">
                <a:solidFill>
                  <a:srgbClr val="7030A0"/>
                </a:solidFill>
                <a:latin typeface="宋体" panose="02010600030101010101" pitchFamily="2" charset="-122"/>
                <a:ea typeface="宋体" panose="02010600030101010101" pitchFamily="2" charset="-122"/>
                <a:cs typeface="宋体" panose="02010600030101010101" pitchFamily="2" charset="-122"/>
              </a:rPr>
              <a:t>。</a:t>
            </a:r>
            <a:endParaRPr lang="zh-CN" altLang="zh-CN"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spTree>
  </p:cSld>
  <p:clrMapOvr>
    <a:masterClrMapping/>
  </p:clrMapOvr>
  <p:transition spd="med">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2291" name="Rectangle 3"/>
          <p:cNvSpPr>
            <a:spLocks noGrp="1"/>
          </p:cNvSpPr>
          <p:nvPr>
            <p:ph type="body" idx="4294967295"/>
          </p:nvPr>
        </p:nvSpPr>
        <p:spPr>
          <a:xfrm>
            <a:off x="252413" y="1268413"/>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p:txBody>
      </p:sp>
      <p:pic>
        <p:nvPicPr>
          <p:cNvPr id="12292" name="图片 12291"/>
          <p:cNvPicPr>
            <a:picLocks noChangeAspect="1"/>
          </p:cNvPicPr>
          <p:nvPr/>
        </p:nvPicPr>
        <p:blipFill>
          <a:blip r:embed="rId1"/>
          <a:stretch>
            <a:fillRect/>
          </a:stretch>
        </p:blipFill>
        <p:spPr>
          <a:xfrm>
            <a:off x="1333500" y="1917700"/>
            <a:ext cx="6335713" cy="2247900"/>
          </a:xfrm>
          <a:prstGeom prst="rect">
            <a:avLst/>
          </a:prstGeom>
          <a:noFill/>
          <a:ln w="9525">
            <a:noFill/>
          </a:ln>
        </p:spPr>
      </p:pic>
      <p:sp>
        <p:nvSpPr>
          <p:cNvPr id="12293" name="文本框 12292"/>
          <p:cNvSpPr txBox="1"/>
          <p:nvPr/>
        </p:nvSpPr>
        <p:spPr>
          <a:xfrm>
            <a:off x="798513" y="4429125"/>
            <a:ext cx="7086600" cy="1568450"/>
          </a:xfrm>
          <a:prstGeom prst="rect">
            <a:avLst/>
          </a:prstGeom>
          <a:noFill/>
          <a:ln w="9525">
            <a:noFill/>
          </a:ln>
        </p:spPr>
        <p:txBody>
          <a:bodyPr>
            <a:spAutoFit/>
          </a:bodyPr>
          <a:p>
            <a:r>
              <a:rPr lang="zh-CN" altLang="en-US" dirty="0">
                <a:latin typeface="Times New Roman" panose="02020603050405020304" pitchFamily="2" charset="0"/>
              </a:rPr>
              <a:t>        </a:t>
            </a:r>
            <a:r>
              <a:rPr lang="zh-CN" altLang="en-US" sz="2400" dirty="0">
                <a:latin typeface="仿宋_GB2312" panose="02010609030101010101" pitchFamily="1" charset="-122"/>
                <a:ea typeface="仿宋_GB2312" panose="02010609030101010101" pitchFamily="1" charset="-122"/>
              </a:rPr>
              <a:t>并行通信</a:t>
            </a:r>
            <a:r>
              <a:rPr lang="zh-CN" altLang="en-US" sz="2400" dirty="0">
                <a:solidFill>
                  <a:schemeClr val="tx1"/>
                </a:solidFill>
                <a:latin typeface="仿宋_GB2312" panose="02010609030101010101" pitchFamily="1" charset="-122"/>
                <a:ea typeface="仿宋_GB2312" panose="02010609030101010101" pitchFamily="1" charset="-122"/>
              </a:rPr>
              <a:t>是将数据字节的各位用多条数据线同时进行传送，如图(a)所示。</a:t>
            </a:r>
            <a:r>
              <a:rPr lang="zh-CN" altLang="en-US" sz="2400" dirty="0">
                <a:latin typeface="仿宋_GB2312" panose="02010609030101010101" pitchFamily="1" charset="-122"/>
                <a:ea typeface="仿宋_GB2312" panose="02010609030101010101" pitchFamily="1" charset="-122"/>
              </a:rPr>
              <a:t>并行通信</a:t>
            </a:r>
            <a:r>
              <a:rPr lang="zh-CN" altLang="en-US" sz="2400" dirty="0">
                <a:solidFill>
                  <a:schemeClr val="tx1"/>
                </a:solidFill>
                <a:latin typeface="仿宋_GB2312" panose="02010609030101010101" pitchFamily="1" charset="-122"/>
                <a:ea typeface="仿宋_GB2312" panose="02010609030101010101" pitchFamily="1" charset="-122"/>
              </a:rPr>
              <a:t>的特点是：控制简单，传送速度快。但由于传输线较多，长距离传送时成本较高，因此仅适用于短距离传送。</a:t>
            </a:r>
            <a:endParaRPr lang="zh-CN" altLang="en-US" sz="2400" dirty="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任务2   STC15W4K32S4单片机的双机通信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任务拓展</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180340" y="1340485"/>
            <a:ext cx="8857615" cy="4340225"/>
          </a:xfrm>
        </p:spPr>
        <p:txBody>
          <a:bodyPr vert="horz" wrap="square" lIns="78366" tIns="39183" rIns="78366" bIns="39183" anchor="t" anchorCtr="0"/>
          <a:p>
            <a:pPr eaLnBrk="1" hangingPunct="1">
              <a:lnSpc>
                <a:spcPct val="115000"/>
              </a:lnSpc>
            </a:pPr>
            <a:r>
              <a:rPr lang="en-US" altLang="zh-CN">
                <a:solidFill>
                  <a:srgbClr val="000000"/>
                </a:solidFill>
                <a:latin typeface="Times New Roman" panose="02020603050405020304" pitchFamily="2" charset="0"/>
                <a:cs typeface="Times New Roman" panose="02020603050405020304" pitchFamily="2" charset="0"/>
              </a:rPr>
              <a:t> </a:t>
            </a:r>
            <a:r>
              <a:rPr>
                <a:latin typeface="宋体" panose="02010600030101010101" pitchFamily="2" charset="-122"/>
                <a:ea typeface="宋体" panose="02010600030101010101" pitchFamily="2" charset="-122"/>
                <a:cs typeface="宋体" panose="02010600030101010101" pitchFamily="2" charset="-122"/>
              </a:rPr>
              <a:t>	</a:t>
            </a:r>
            <a:endParaRPr>
              <a:latin typeface="宋体" panose="02010600030101010101" pitchFamily="2" charset="-122"/>
              <a:ea typeface="宋体" panose="02010600030101010101" pitchFamily="2" charset="-122"/>
              <a:cs typeface="宋体" panose="02010600030101010101" pitchFamily="2" charset="-122"/>
            </a:endParaRPr>
          </a:p>
          <a:p>
            <a:pPr eaLnBrk="1" hangingPunct="1">
              <a:lnSpc>
                <a:spcPct val="145000"/>
              </a:lnSpc>
            </a:pPr>
            <a:r>
              <a:rPr b="0">
                <a:latin typeface="宋体" panose="02010600030101010101" pitchFamily="2" charset="-122"/>
                <a:ea typeface="宋体" panose="02010600030101010101" pitchFamily="2" charset="-122"/>
                <a:cs typeface="宋体" panose="02010600030101010101" pitchFamily="2" charset="-122"/>
              </a:rPr>
              <a:t> </a:t>
            </a:r>
            <a:r>
              <a:rPr lang="en-US" b="0">
                <a:latin typeface="宋体" panose="02010600030101010101" pitchFamily="2" charset="-122"/>
                <a:ea typeface="宋体" panose="02010600030101010101" pitchFamily="2" charset="-122"/>
                <a:cs typeface="宋体" panose="02010600030101010101" pitchFamily="2" charset="-122"/>
              </a:rPr>
              <a:t>     </a:t>
            </a:r>
            <a:r>
              <a:rPr lang="zh-CN" b="0">
                <a:solidFill>
                  <a:schemeClr val="tx1"/>
                </a:solidFill>
                <a:latin typeface="宋体" panose="02010600030101010101" pitchFamily="2" charset="-122"/>
                <a:ea typeface="宋体" panose="02010600030101010101" pitchFamily="2" charset="-122"/>
                <a:cs typeface="宋体" panose="02010600030101010101" pitchFamily="2" charset="-122"/>
              </a:rPr>
              <a:t>利用单片机的串口2与串口3之间进行双机通信。</a:t>
            </a:r>
            <a:endParaRPr lang="zh-CN"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45000"/>
              </a:lnSpc>
            </a:pPr>
            <a:r>
              <a:rPr lang="en-US" altLang="zh-CN"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b="0">
                <a:solidFill>
                  <a:schemeClr val="tx1"/>
                </a:solidFill>
                <a:latin typeface="宋体" panose="02010600030101010101" pitchFamily="2" charset="-122"/>
                <a:ea typeface="宋体" panose="02010600030101010101" pitchFamily="2" charset="-122"/>
                <a:cs typeface="宋体" panose="02010600030101010101" pitchFamily="2" charset="-122"/>
              </a:rPr>
              <a:t>串口2功能描述：接收K1按键的控制，每按动1次，基础数据加1（设初始值为0，当计到100时归0），并串行发送；串行接收数据后，将读取数据送LED数码管高2位显示；</a:t>
            </a:r>
            <a:endParaRPr lang="zh-CN"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45000"/>
              </a:lnSpc>
            </a:pPr>
            <a:r>
              <a:rPr lang="en-US" altLang="zh-CN"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b="0">
                <a:solidFill>
                  <a:schemeClr val="tx1"/>
                </a:solidFill>
                <a:latin typeface="宋体" panose="02010600030101010101" pitchFamily="2" charset="-122"/>
                <a:ea typeface="宋体" panose="02010600030101010101" pitchFamily="2" charset="-122"/>
                <a:cs typeface="宋体" panose="02010600030101010101" pitchFamily="2" charset="-122"/>
              </a:rPr>
              <a:t>串口3功能描述：接收K2按键的控制，每按动1次，基础数据减1（设初始值为99，减至0再减时，回到99），并串行发送；串行接收数据后，将读取数据送LED数码管低2位显示；</a:t>
            </a:r>
            <a:endParaRPr lang="zh-CN"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15000"/>
              </a:lnSpc>
            </a:pPr>
            <a:r>
              <a:rPr lang="en-US" b="0"/>
              <a:t>            </a:t>
            </a:r>
            <a:endParaRPr b="0"/>
          </a:p>
        </p:txBody>
      </p:sp>
    </p:spTree>
  </p:cSld>
  <p:clrMapOvr>
    <a:masterClrMapping/>
  </p:clrMapOvr>
  <p:transition spd="med">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Arc 3"/>
          <p:cNvSpPr/>
          <p:nvPr/>
        </p:nvSpPr>
        <p:spPr>
          <a:xfrm rot="7873550">
            <a:off x="3703638" y="3832225"/>
            <a:ext cx="1133475" cy="1208088"/>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1"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2" name="Arc 5"/>
          <p:cNvSpPr/>
          <p:nvPr/>
        </p:nvSpPr>
        <p:spPr>
          <a:xfrm rot="11977892">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grpSp>
        <p:nvGrpSpPr>
          <p:cNvPr id="73733" name="Group 6"/>
          <p:cNvGrpSpPr/>
          <p:nvPr/>
        </p:nvGrpSpPr>
        <p:grpSpPr>
          <a:xfrm>
            <a:off x="2701925" y="1773238"/>
            <a:ext cx="3022600" cy="3022600"/>
            <a:chOff x="0" y="0"/>
            <a:chExt cx="1406" cy="1406"/>
          </a:xfrm>
        </p:grpSpPr>
        <p:sp>
          <p:nvSpPr>
            <p:cNvPr id="73734" name="Line 7"/>
            <p:cNvSpPr/>
            <p:nvPr/>
          </p:nvSpPr>
          <p:spPr>
            <a:xfrm flipH="1">
              <a:off x="227" y="0"/>
              <a:ext cx="499" cy="1406"/>
            </a:xfrm>
            <a:prstGeom prst="line">
              <a:avLst/>
            </a:prstGeom>
            <a:ln w="38100" cap="flat" cmpd="sng">
              <a:solidFill>
                <a:srgbClr val="9E9E9E"/>
              </a:solidFill>
              <a:prstDash val="solid"/>
              <a:headEnd type="none" w="med" len="med"/>
              <a:tailEnd type="none" w="med" len="med"/>
            </a:ln>
          </p:spPr>
        </p:sp>
        <p:sp>
          <p:nvSpPr>
            <p:cNvPr id="73735" name="Line 8"/>
            <p:cNvSpPr/>
            <p:nvPr/>
          </p:nvSpPr>
          <p:spPr>
            <a:xfrm>
              <a:off x="726" y="0"/>
              <a:ext cx="454" cy="1406"/>
            </a:xfrm>
            <a:prstGeom prst="line">
              <a:avLst/>
            </a:prstGeom>
            <a:ln w="38100" cap="flat" cmpd="sng">
              <a:solidFill>
                <a:srgbClr val="969696"/>
              </a:solidFill>
              <a:prstDash val="solid"/>
              <a:headEnd type="none" w="med" len="med"/>
              <a:tailEnd type="none" w="med" len="med"/>
            </a:ln>
          </p:spPr>
        </p:sp>
        <p:sp>
          <p:nvSpPr>
            <p:cNvPr id="73736" name="Line 9"/>
            <p:cNvSpPr/>
            <p:nvPr/>
          </p:nvSpPr>
          <p:spPr>
            <a:xfrm flipH="1">
              <a:off x="227" y="544"/>
              <a:ext cx="1179" cy="862"/>
            </a:xfrm>
            <a:prstGeom prst="line">
              <a:avLst/>
            </a:prstGeom>
            <a:ln w="38100" cap="flat" cmpd="sng">
              <a:solidFill>
                <a:srgbClr val="9E9E9E"/>
              </a:solidFill>
              <a:prstDash val="solid"/>
              <a:headEnd type="none" w="med" len="med"/>
              <a:tailEnd type="none" w="med" len="med"/>
            </a:ln>
          </p:spPr>
        </p:sp>
        <p:sp>
          <p:nvSpPr>
            <p:cNvPr id="73737" name="Line 10"/>
            <p:cNvSpPr/>
            <p:nvPr/>
          </p:nvSpPr>
          <p:spPr>
            <a:xfrm>
              <a:off x="0" y="544"/>
              <a:ext cx="1180" cy="862"/>
            </a:xfrm>
            <a:prstGeom prst="line">
              <a:avLst/>
            </a:prstGeom>
            <a:ln w="38100" cap="flat" cmpd="sng">
              <a:solidFill>
                <a:srgbClr val="969696"/>
              </a:solidFill>
              <a:prstDash val="solid"/>
              <a:headEnd type="none" w="med" len="med"/>
              <a:tailEnd type="none" w="med" len="med"/>
            </a:ln>
          </p:spPr>
        </p:sp>
        <p:sp>
          <p:nvSpPr>
            <p:cNvPr id="73738" name="Line 11"/>
            <p:cNvSpPr/>
            <p:nvPr/>
          </p:nvSpPr>
          <p:spPr>
            <a:xfrm flipV="1">
              <a:off x="0" y="544"/>
              <a:ext cx="1391" cy="0"/>
            </a:xfrm>
            <a:prstGeom prst="line">
              <a:avLst/>
            </a:prstGeom>
            <a:ln w="38100" cap="flat" cmpd="sng">
              <a:solidFill>
                <a:srgbClr val="9E9E9E"/>
              </a:solidFill>
              <a:prstDash val="solid"/>
              <a:headEnd type="none" w="med" len="med"/>
              <a:tailEnd type="none" w="med" len="med"/>
            </a:ln>
          </p:spPr>
        </p:sp>
      </p:grpSp>
      <p:sp>
        <p:nvSpPr>
          <p:cNvPr id="73739" name="Arc 12"/>
          <p:cNvSpPr/>
          <p:nvPr/>
        </p:nvSpPr>
        <p:spPr>
          <a:xfrm rot="16542568">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0"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41" name="Arc 98"/>
          <p:cNvSpPr/>
          <p:nvPr/>
        </p:nvSpPr>
        <p:spPr>
          <a:xfrm rot="21229832">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2"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grpSp>
        <p:nvGrpSpPr>
          <p:cNvPr id="73743" name="Group 105"/>
          <p:cNvGrpSpPr/>
          <p:nvPr/>
        </p:nvGrpSpPr>
        <p:grpSpPr>
          <a:xfrm>
            <a:off x="2051050" y="2276475"/>
            <a:ext cx="1274763" cy="1247775"/>
            <a:chOff x="0" y="0"/>
            <a:chExt cx="803" cy="786"/>
          </a:xfrm>
        </p:grpSpPr>
        <p:grpSp>
          <p:nvGrpSpPr>
            <p:cNvPr id="73744" name="Group 106"/>
            <p:cNvGrpSpPr/>
            <p:nvPr/>
          </p:nvGrpSpPr>
          <p:grpSpPr>
            <a:xfrm>
              <a:off x="5" y="0"/>
              <a:ext cx="798" cy="786"/>
              <a:chOff x="0" y="0"/>
              <a:chExt cx="1042" cy="1019"/>
            </a:xfrm>
          </p:grpSpPr>
          <p:pic>
            <p:nvPicPr>
              <p:cNvPr id="73745"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746"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47"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48" name="Group 110"/>
            <p:cNvGrpSpPr/>
            <p:nvPr/>
          </p:nvGrpSpPr>
          <p:grpSpPr>
            <a:xfrm rot="-1297425" flipH="1" flipV="1">
              <a:off x="0" y="593"/>
              <a:ext cx="797" cy="191"/>
              <a:chOff x="0" y="0"/>
              <a:chExt cx="893" cy="246"/>
            </a:xfrm>
          </p:grpSpPr>
          <p:grpSp>
            <p:nvGrpSpPr>
              <p:cNvPr id="73749" name="Group 111"/>
              <p:cNvGrpSpPr/>
              <p:nvPr/>
            </p:nvGrpSpPr>
            <p:grpSpPr>
              <a:xfrm>
                <a:off x="0" y="0"/>
                <a:ext cx="743" cy="185"/>
                <a:chOff x="0" y="0"/>
                <a:chExt cx="1118" cy="279"/>
              </a:xfrm>
            </p:grpSpPr>
            <p:sp>
              <p:nvSpPr>
                <p:cNvPr id="73750" name="AutoShape 112"/>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1" name="AutoShape 113"/>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2" name="AutoShape 114"/>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3" name="AutoShape 115"/>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nvGrpSpPr>
              <p:cNvPr id="73754" name="Group 116"/>
              <p:cNvGrpSpPr/>
              <p:nvPr/>
            </p:nvGrpSpPr>
            <p:grpSpPr>
              <a:xfrm rot="1353540">
                <a:off x="150" y="60"/>
                <a:ext cx="743" cy="186"/>
                <a:chOff x="0" y="0"/>
                <a:chExt cx="1118" cy="279"/>
              </a:xfrm>
            </p:grpSpPr>
            <p:sp>
              <p:nvSpPr>
                <p:cNvPr id="73755" name="AutoShape 117"/>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6" name="AutoShape 118"/>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7" name="AutoShape 119"/>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8" name="AutoShape 120"/>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grpSp>
      <p:grpSp>
        <p:nvGrpSpPr>
          <p:cNvPr id="73759" name="Group 121"/>
          <p:cNvGrpSpPr/>
          <p:nvPr/>
        </p:nvGrpSpPr>
        <p:grpSpPr>
          <a:xfrm>
            <a:off x="3563938" y="1052513"/>
            <a:ext cx="1368425" cy="1368425"/>
            <a:chOff x="0" y="0"/>
            <a:chExt cx="803" cy="786"/>
          </a:xfrm>
        </p:grpSpPr>
        <p:grpSp>
          <p:nvGrpSpPr>
            <p:cNvPr id="73760" name="Group 122"/>
            <p:cNvGrpSpPr/>
            <p:nvPr/>
          </p:nvGrpSpPr>
          <p:grpSpPr>
            <a:xfrm>
              <a:off x="5" y="0"/>
              <a:ext cx="798" cy="786"/>
              <a:chOff x="0" y="0"/>
              <a:chExt cx="1042" cy="1019"/>
            </a:xfrm>
          </p:grpSpPr>
          <p:pic>
            <p:nvPicPr>
              <p:cNvPr id="73761" name="Picture 123"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62" name="Oval 124">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63"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64" name="Group 126"/>
            <p:cNvGrpSpPr/>
            <p:nvPr/>
          </p:nvGrpSpPr>
          <p:grpSpPr>
            <a:xfrm rot="-1297425" flipH="1" flipV="1">
              <a:off x="0" y="593"/>
              <a:ext cx="797" cy="191"/>
              <a:chOff x="0" y="0"/>
              <a:chExt cx="893" cy="246"/>
            </a:xfrm>
          </p:grpSpPr>
          <p:grpSp>
            <p:nvGrpSpPr>
              <p:cNvPr id="73765" name="Group 127"/>
              <p:cNvGrpSpPr/>
              <p:nvPr/>
            </p:nvGrpSpPr>
            <p:grpSpPr>
              <a:xfrm>
                <a:off x="0" y="0"/>
                <a:ext cx="743" cy="185"/>
                <a:chOff x="0" y="0"/>
                <a:chExt cx="1118" cy="279"/>
              </a:xfrm>
            </p:grpSpPr>
            <p:sp>
              <p:nvSpPr>
                <p:cNvPr id="73766" name="AutoShape 128"/>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7" name="AutoShape 129"/>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8" name="AutoShape 130"/>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9" name="AutoShape 131"/>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70" name="Group 132"/>
              <p:cNvGrpSpPr/>
              <p:nvPr/>
            </p:nvGrpSpPr>
            <p:grpSpPr>
              <a:xfrm rot="1353540">
                <a:off x="150" y="60"/>
                <a:ext cx="743" cy="186"/>
                <a:chOff x="0" y="0"/>
                <a:chExt cx="1118" cy="279"/>
              </a:xfrm>
            </p:grpSpPr>
            <p:sp>
              <p:nvSpPr>
                <p:cNvPr id="73771" name="AutoShape 133"/>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2" name="AutoShape 134"/>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3" name="AutoShape 135"/>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4" name="AutoShape 136"/>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775" name="Group 154"/>
          <p:cNvGrpSpPr/>
          <p:nvPr/>
        </p:nvGrpSpPr>
        <p:grpSpPr>
          <a:xfrm>
            <a:off x="5076825" y="2276475"/>
            <a:ext cx="1296988" cy="1247775"/>
            <a:chOff x="0" y="0"/>
            <a:chExt cx="1042" cy="1019"/>
          </a:xfrm>
        </p:grpSpPr>
        <p:pic>
          <p:nvPicPr>
            <p:cNvPr id="73776" name="Picture 155"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77" name="Oval 156">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任务实施</a:t>
              </a:r>
              <a:endParaRPr lang="zh-CN" altLang="en-US" b="1" dirty="0">
                <a:solidFill>
                  <a:schemeClr val="bg1"/>
                </a:solidFill>
                <a:latin typeface="Times New Roman" panose="02020603050405020304" pitchFamily="2" charset="0"/>
              </a:endParaRPr>
            </a:p>
          </p:txBody>
        </p:sp>
      </p:grpSp>
      <p:grpSp>
        <p:nvGrpSpPr>
          <p:cNvPr id="73778" name="Group 158"/>
          <p:cNvGrpSpPr/>
          <p:nvPr/>
        </p:nvGrpSpPr>
        <p:grpSpPr>
          <a:xfrm rot="-1297425" flipH="1" flipV="1">
            <a:off x="5219700" y="3213100"/>
            <a:ext cx="1265238" cy="303213"/>
            <a:chOff x="0" y="0"/>
            <a:chExt cx="893" cy="246"/>
          </a:xfrm>
        </p:grpSpPr>
        <p:grpSp>
          <p:nvGrpSpPr>
            <p:cNvPr id="73779" name="Group 159"/>
            <p:cNvGrpSpPr/>
            <p:nvPr/>
          </p:nvGrpSpPr>
          <p:grpSpPr>
            <a:xfrm>
              <a:off x="0" y="0"/>
              <a:ext cx="743" cy="185"/>
              <a:chOff x="0" y="0"/>
              <a:chExt cx="1118" cy="279"/>
            </a:xfrm>
          </p:grpSpPr>
          <p:sp>
            <p:nvSpPr>
              <p:cNvPr id="73780" name="AutoShape 16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1" name="AutoShape 16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2" name="AutoShape 16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3" name="AutoShape 16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84" name="Group 164"/>
            <p:cNvGrpSpPr/>
            <p:nvPr/>
          </p:nvGrpSpPr>
          <p:grpSpPr>
            <a:xfrm rot="1353540">
              <a:off x="150" y="60"/>
              <a:ext cx="743" cy="186"/>
              <a:chOff x="0" y="0"/>
              <a:chExt cx="1118" cy="279"/>
            </a:xfrm>
          </p:grpSpPr>
          <p:sp>
            <p:nvSpPr>
              <p:cNvPr id="73785" name="AutoShape 16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6" name="AutoShape 16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7" name="AutoShape 16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8" name="AutoShape 16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sp>
        <p:nvSpPr>
          <p:cNvPr id="73789" name="Rectangle 177"/>
          <p:cNvSpPr>
            <a:spLocks noGrp="1"/>
          </p:cNvSpPr>
          <p:nvPr>
            <p:ph type="title" idx="4294967295"/>
          </p:nvPr>
        </p:nvSpPr>
        <p:spPr/>
        <p:txBody>
          <a:bodyPr vert="horz" wrap="square" lIns="78366" tIns="39183" rIns="78366" bIns="39183" anchor="ctr" anchorCtr="0"/>
          <a:p>
            <a:pPr eaLnBrk="1" hangingPunct="1"/>
            <a:r>
              <a:rPr lang="zh-CN" altLang="en-US" sz="2800">
                <a:effectLst>
                  <a:outerShdw blurRad="38100" dist="38100" dir="2700000">
                    <a:srgbClr val="C0C0C0"/>
                  </a:outerShdw>
                </a:effectLst>
              </a:rPr>
              <a:t>任务</a:t>
            </a:r>
            <a:r>
              <a:rPr lang="en-US" altLang="zh-CN" sz="2800">
                <a:effectLst>
                  <a:outerShdw blurRad="38100" dist="38100" dir="2700000">
                    <a:srgbClr val="C0C0C0"/>
                  </a:outerShdw>
                </a:effectLst>
              </a:rPr>
              <a:t>3   </a:t>
            </a:r>
            <a:r>
              <a:rPr sz="2800">
                <a:effectLst>
                  <a:outerShdw blurRad="38100" dist="38100" dir="2700000">
                    <a:srgbClr val="C0C0C0"/>
                  </a:outerShdw>
                </a:effectLst>
              </a:rPr>
              <a:t>STC15W4K32S4单片机间的多机通信</a:t>
            </a:r>
            <a:r>
              <a:rPr lang="zh-CN" altLang="en-US"/>
              <a:t> </a:t>
            </a:r>
            <a:endParaRPr lang="zh-CN" altLang="en-US"/>
          </a:p>
        </p:txBody>
      </p:sp>
      <p:grpSp>
        <p:nvGrpSpPr>
          <p:cNvPr id="73790" name="Group 178"/>
          <p:cNvGrpSpPr/>
          <p:nvPr/>
        </p:nvGrpSpPr>
        <p:grpSpPr>
          <a:xfrm>
            <a:off x="4859338" y="4005263"/>
            <a:ext cx="1274762" cy="1247775"/>
            <a:chOff x="0" y="0"/>
            <a:chExt cx="803" cy="786"/>
          </a:xfrm>
        </p:grpSpPr>
        <p:grpSp>
          <p:nvGrpSpPr>
            <p:cNvPr id="73791" name="Group 179"/>
            <p:cNvGrpSpPr/>
            <p:nvPr/>
          </p:nvGrpSpPr>
          <p:grpSpPr>
            <a:xfrm>
              <a:off x="5" y="0"/>
              <a:ext cx="798" cy="786"/>
              <a:chOff x="0" y="0"/>
              <a:chExt cx="1042" cy="1019"/>
            </a:xfrm>
          </p:grpSpPr>
          <p:pic>
            <p:nvPicPr>
              <p:cNvPr id="73792" name="Picture 180"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93" name="Oval 181">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任务拓展</a:t>
                </a:r>
                <a:endParaRPr lang="zh-CN" altLang="en-US" b="1" dirty="0">
                  <a:solidFill>
                    <a:schemeClr val="bg1"/>
                  </a:solidFill>
                  <a:latin typeface="Times New Roman" panose="02020603050405020304" pitchFamily="2" charset="0"/>
                </a:endParaRPr>
              </a:p>
            </p:txBody>
          </p:sp>
        </p:grpSp>
        <p:pic>
          <p:nvPicPr>
            <p:cNvPr id="73794"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95" name="Group 183"/>
            <p:cNvGrpSpPr/>
            <p:nvPr/>
          </p:nvGrpSpPr>
          <p:grpSpPr>
            <a:xfrm rot="-1297425" flipH="1" flipV="1">
              <a:off x="0" y="593"/>
              <a:ext cx="797" cy="191"/>
              <a:chOff x="0" y="0"/>
              <a:chExt cx="893" cy="246"/>
            </a:xfrm>
          </p:grpSpPr>
          <p:grpSp>
            <p:nvGrpSpPr>
              <p:cNvPr id="73796" name="Group 184"/>
              <p:cNvGrpSpPr/>
              <p:nvPr/>
            </p:nvGrpSpPr>
            <p:grpSpPr>
              <a:xfrm>
                <a:off x="0" y="0"/>
                <a:ext cx="743" cy="185"/>
                <a:chOff x="0" y="0"/>
                <a:chExt cx="1118" cy="279"/>
              </a:xfrm>
            </p:grpSpPr>
            <p:sp>
              <p:nvSpPr>
                <p:cNvPr id="73797" name="AutoShape 18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8" name="AutoShape 18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9" name="AutoShape 18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0" name="AutoShape 18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01" name="Group 189"/>
              <p:cNvGrpSpPr/>
              <p:nvPr/>
            </p:nvGrpSpPr>
            <p:grpSpPr>
              <a:xfrm rot="1353540">
                <a:off x="150" y="60"/>
                <a:ext cx="743" cy="186"/>
                <a:chOff x="0" y="0"/>
                <a:chExt cx="1118" cy="279"/>
              </a:xfrm>
            </p:grpSpPr>
            <p:sp>
              <p:nvSpPr>
                <p:cNvPr id="73802" name="AutoShape 19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3" name="AutoShape 19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4" name="AutoShape 19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5" name="AutoShape 19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806" name="Group 195"/>
          <p:cNvGrpSpPr/>
          <p:nvPr/>
        </p:nvGrpSpPr>
        <p:grpSpPr>
          <a:xfrm>
            <a:off x="2627313" y="4005263"/>
            <a:ext cx="1439862" cy="1368425"/>
            <a:chOff x="0" y="0"/>
            <a:chExt cx="803" cy="786"/>
          </a:xfrm>
        </p:grpSpPr>
        <p:grpSp>
          <p:nvGrpSpPr>
            <p:cNvPr id="73807" name="Group 196"/>
            <p:cNvGrpSpPr/>
            <p:nvPr/>
          </p:nvGrpSpPr>
          <p:grpSpPr>
            <a:xfrm>
              <a:off x="5" y="0"/>
              <a:ext cx="798" cy="786"/>
              <a:chOff x="0" y="0"/>
              <a:chExt cx="1042" cy="1019"/>
            </a:xfrm>
          </p:grpSpPr>
          <p:pic>
            <p:nvPicPr>
              <p:cNvPr id="73808"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809"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tx1"/>
                    </a:solidFill>
                    <a:latin typeface="Times New Roman" panose="02020603050405020304" pitchFamily="2" charset="0"/>
                  </a:rPr>
                  <a:t>知识延伸</a:t>
                </a:r>
                <a:endParaRPr lang="zh-CN" altLang="en-US" b="1" dirty="0">
                  <a:solidFill>
                    <a:schemeClr val="tx1"/>
                  </a:solidFill>
                  <a:latin typeface="Times New Roman" panose="02020603050405020304" pitchFamily="2" charset="0"/>
                </a:endParaRPr>
              </a:p>
            </p:txBody>
          </p:sp>
        </p:grpSp>
        <p:pic>
          <p:nvPicPr>
            <p:cNvPr id="73810"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811" name="Group 200"/>
            <p:cNvGrpSpPr/>
            <p:nvPr/>
          </p:nvGrpSpPr>
          <p:grpSpPr>
            <a:xfrm rot="-1297425" flipH="1" flipV="1">
              <a:off x="0" y="593"/>
              <a:ext cx="797" cy="191"/>
              <a:chOff x="0" y="0"/>
              <a:chExt cx="893" cy="246"/>
            </a:xfrm>
          </p:grpSpPr>
          <p:grpSp>
            <p:nvGrpSpPr>
              <p:cNvPr id="73812" name="Group 201"/>
              <p:cNvGrpSpPr/>
              <p:nvPr/>
            </p:nvGrpSpPr>
            <p:grpSpPr>
              <a:xfrm>
                <a:off x="0" y="0"/>
                <a:ext cx="743" cy="185"/>
                <a:chOff x="0" y="0"/>
                <a:chExt cx="1118" cy="279"/>
              </a:xfrm>
            </p:grpSpPr>
            <p:sp>
              <p:nvSpPr>
                <p:cNvPr id="73813" name="AutoShape 202"/>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4" name="AutoShape 203"/>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5" name="AutoShape 204"/>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6" name="AutoShape 205"/>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17" name="Group 206"/>
              <p:cNvGrpSpPr/>
              <p:nvPr/>
            </p:nvGrpSpPr>
            <p:grpSpPr>
              <a:xfrm rot="1353540">
                <a:off x="150" y="60"/>
                <a:ext cx="743" cy="186"/>
                <a:chOff x="0" y="0"/>
                <a:chExt cx="1118" cy="279"/>
              </a:xfrm>
            </p:grpSpPr>
            <p:sp>
              <p:nvSpPr>
                <p:cNvPr id="73818" name="AutoShape 207"/>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9" name="AutoShape 208"/>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0" name="AutoShape 209"/>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1" name="AutoShape 210"/>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spTree>
  </p:cSld>
  <p:clrMapOvr>
    <a:masterClrMapping/>
  </p:clrMapOvr>
  <p:transition spd="med">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rPr b="0"/>
              <a:t>本任务学习与掌握STC15W4K32S4单片机间的多机通信，以便PC机（单片机）对其他单片机进行管理与控制。本任务利用STC15W4K32S4单片机的多机通信功能实现一个主机与2个从机之间的通信。</a:t>
            </a:r>
            <a:endParaRPr b="0"/>
          </a:p>
        </p:txBody>
      </p:sp>
    </p:spTree>
  </p:cSld>
  <p:clrMapOvr>
    <a:masterClrMapping/>
  </p:clrMapOvr>
  <p:transition spd="med">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Arc 3"/>
          <p:cNvSpPr/>
          <p:nvPr/>
        </p:nvSpPr>
        <p:spPr>
          <a:xfrm rot="7873550">
            <a:off x="3703638" y="3832225"/>
            <a:ext cx="1133475" cy="1208088"/>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1"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2" name="Arc 5"/>
          <p:cNvSpPr/>
          <p:nvPr/>
        </p:nvSpPr>
        <p:spPr>
          <a:xfrm rot="11977892">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grpSp>
        <p:nvGrpSpPr>
          <p:cNvPr id="73733" name="Group 6"/>
          <p:cNvGrpSpPr/>
          <p:nvPr/>
        </p:nvGrpSpPr>
        <p:grpSpPr>
          <a:xfrm>
            <a:off x="2701925" y="1773238"/>
            <a:ext cx="3022600" cy="3022600"/>
            <a:chOff x="0" y="0"/>
            <a:chExt cx="1406" cy="1406"/>
          </a:xfrm>
        </p:grpSpPr>
        <p:sp>
          <p:nvSpPr>
            <p:cNvPr id="73734" name="Line 7"/>
            <p:cNvSpPr/>
            <p:nvPr/>
          </p:nvSpPr>
          <p:spPr>
            <a:xfrm flipH="1">
              <a:off x="227" y="0"/>
              <a:ext cx="499" cy="1406"/>
            </a:xfrm>
            <a:prstGeom prst="line">
              <a:avLst/>
            </a:prstGeom>
            <a:ln w="38100" cap="flat" cmpd="sng">
              <a:solidFill>
                <a:srgbClr val="9E9E9E"/>
              </a:solidFill>
              <a:prstDash val="solid"/>
              <a:headEnd type="none" w="med" len="med"/>
              <a:tailEnd type="none" w="med" len="med"/>
            </a:ln>
          </p:spPr>
        </p:sp>
        <p:sp>
          <p:nvSpPr>
            <p:cNvPr id="73735" name="Line 8"/>
            <p:cNvSpPr/>
            <p:nvPr/>
          </p:nvSpPr>
          <p:spPr>
            <a:xfrm>
              <a:off x="726" y="0"/>
              <a:ext cx="454" cy="1406"/>
            </a:xfrm>
            <a:prstGeom prst="line">
              <a:avLst/>
            </a:prstGeom>
            <a:ln w="38100" cap="flat" cmpd="sng">
              <a:solidFill>
                <a:srgbClr val="969696"/>
              </a:solidFill>
              <a:prstDash val="solid"/>
              <a:headEnd type="none" w="med" len="med"/>
              <a:tailEnd type="none" w="med" len="med"/>
            </a:ln>
          </p:spPr>
        </p:sp>
        <p:sp>
          <p:nvSpPr>
            <p:cNvPr id="73736" name="Line 9"/>
            <p:cNvSpPr/>
            <p:nvPr/>
          </p:nvSpPr>
          <p:spPr>
            <a:xfrm flipH="1">
              <a:off x="227" y="544"/>
              <a:ext cx="1179" cy="862"/>
            </a:xfrm>
            <a:prstGeom prst="line">
              <a:avLst/>
            </a:prstGeom>
            <a:ln w="38100" cap="flat" cmpd="sng">
              <a:solidFill>
                <a:srgbClr val="9E9E9E"/>
              </a:solidFill>
              <a:prstDash val="solid"/>
              <a:headEnd type="none" w="med" len="med"/>
              <a:tailEnd type="none" w="med" len="med"/>
            </a:ln>
          </p:spPr>
        </p:sp>
        <p:sp>
          <p:nvSpPr>
            <p:cNvPr id="73737" name="Line 10"/>
            <p:cNvSpPr/>
            <p:nvPr/>
          </p:nvSpPr>
          <p:spPr>
            <a:xfrm>
              <a:off x="0" y="544"/>
              <a:ext cx="1180" cy="862"/>
            </a:xfrm>
            <a:prstGeom prst="line">
              <a:avLst/>
            </a:prstGeom>
            <a:ln w="38100" cap="flat" cmpd="sng">
              <a:solidFill>
                <a:srgbClr val="969696"/>
              </a:solidFill>
              <a:prstDash val="solid"/>
              <a:headEnd type="none" w="med" len="med"/>
              <a:tailEnd type="none" w="med" len="med"/>
            </a:ln>
          </p:spPr>
        </p:sp>
        <p:sp>
          <p:nvSpPr>
            <p:cNvPr id="73738" name="Line 11"/>
            <p:cNvSpPr/>
            <p:nvPr/>
          </p:nvSpPr>
          <p:spPr>
            <a:xfrm flipV="1">
              <a:off x="0" y="544"/>
              <a:ext cx="1391" cy="0"/>
            </a:xfrm>
            <a:prstGeom prst="line">
              <a:avLst/>
            </a:prstGeom>
            <a:ln w="38100" cap="flat" cmpd="sng">
              <a:solidFill>
                <a:srgbClr val="9E9E9E"/>
              </a:solidFill>
              <a:prstDash val="solid"/>
              <a:headEnd type="none" w="med" len="med"/>
              <a:tailEnd type="none" w="med" len="med"/>
            </a:ln>
          </p:spPr>
        </p:sp>
      </p:grpSp>
      <p:sp>
        <p:nvSpPr>
          <p:cNvPr id="73739" name="Arc 12"/>
          <p:cNvSpPr/>
          <p:nvPr/>
        </p:nvSpPr>
        <p:spPr>
          <a:xfrm rot="16542568">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0"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41" name="Arc 98"/>
          <p:cNvSpPr/>
          <p:nvPr/>
        </p:nvSpPr>
        <p:spPr>
          <a:xfrm rot="21229832">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2"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grpSp>
        <p:nvGrpSpPr>
          <p:cNvPr id="73743" name="Group 105"/>
          <p:cNvGrpSpPr/>
          <p:nvPr/>
        </p:nvGrpSpPr>
        <p:grpSpPr>
          <a:xfrm>
            <a:off x="2051050" y="2276475"/>
            <a:ext cx="1274763" cy="1247775"/>
            <a:chOff x="0" y="0"/>
            <a:chExt cx="803" cy="786"/>
          </a:xfrm>
        </p:grpSpPr>
        <p:grpSp>
          <p:nvGrpSpPr>
            <p:cNvPr id="73744" name="Group 106"/>
            <p:cNvGrpSpPr/>
            <p:nvPr/>
          </p:nvGrpSpPr>
          <p:grpSpPr>
            <a:xfrm>
              <a:off x="5" y="0"/>
              <a:ext cx="798" cy="786"/>
              <a:chOff x="0" y="0"/>
              <a:chExt cx="1042" cy="1019"/>
            </a:xfrm>
          </p:grpSpPr>
          <p:pic>
            <p:nvPicPr>
              <p:cNvPr id="73745"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746"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47"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48" name="Group 110"/>
            <p:cNvGrpSpPr/>
            <p:nvPr/>
          </p:nvGrpSpPr>
          <p:grpSpPr>
            <a:xfrm rot="-1297425" flipH="1" flipV="1">
              <a:off x="0" y="593"/>
              <a:ext cx="797" cy="191"/>
              <a:chOff x="0" y="0"/>
              <a:chExt cx="893" cy="246"/>
            </a:xfrm>
          </p:grpSpPr>
          <p:grpSp>
            <p:nvGrpSpPr>
              <p:cNvPr id="73749" name="Group 111"/>
              <p:cNvGrpSpPr/>
              <p:nvPr/>
            </p:nvGrpSpPr>
            <p:grpSpPr>
              <a:xfrm>
                <a:off x="0" y="0"/>
                <a:ext cx="743" cy="185"/>
                <a:chOff x="0" y="0"/>
                <a:chExt cx="1118" cy="279"/>
              </a:xfrm>
            </p:grpSpPr>
            <p:sp>
              <p:nvSpPr>
                <p:cNvPr id="73750" name="AutoShape 112"/>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1" name="AutoShape 113"/>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2" name="AutoShape 114"/>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3" name="AutoShape 115"/>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nvGrpSpPr>
              <p:cNvPr id="73754" name="Group 116"/>
              <p:cNvGrpSpPr/>
              <p:nvPr/>
            </p:nvGrpSpPr>
            <p:grpSpPr>
              <a:xfrm rot="1353540">
                <a:off x="150" y="60"/>
                <a:ext cx="743" cy="186"/>
                <a:chOff x="0" y="0"/>
                <a:chExt cx="1118" cy="279"/>
              </a:xfrm>
            </p:grpSpPr>
            <p:sp>
              <p:nvSpPr>
                <p:cNvPr id="73755" name="AutoShape 117"/>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6" name="AutoShape 118"/>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7" name="AutoShape 119"/>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8" name="AutoShape 120"/>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grpSp>
      <p:grpSp>
        <p:nvGrpSpPr>
          <p:cNvPr id="73759" name="Group 121"/>
          <p:cNvGrpSpPr/>
          <p:nvPr/>
        </p:nvGrpSpPr>
        <p:grpSpPr>
          <a:xfrm>
            <a:off x="3563938" y="1052513"/>
            <a:ext cx="1368425" cy="1368425"/>
            <a:chOff x="0" y="0"/>
            <a:chExt cx="803" cy="786"/>
          </a:xfrm>
        </p:grpSpPr>
        <p:grpSp>
          <p:nvGrpSpPr>
            <p:cNvPr id="73760" name="Group 122"/>
            <p:cNvGrpSpPr/>
            <p:nvPr/>
          </p:nvGrpSpPr>
          <p:grpSpPr>
            <a:xfrm>
              <a:off x="5" y="0"/>
              <a:ext cx="798" cy="786"/>
              <a:chOff x="0" y="0"/>
              <a:chExt cx="1042" cy="1019"/>
            </a:xfrm>
          </p:grpSpPr>
          <p:pic>
            <p:nvPicPr>
              <p:cNvPr id="73761" name="Picture 123"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62" name="Oval 124">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63"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64" name="Group 126"/>
            <p:cNvGrpSpPr/>
            <p:nvPr/>
          </p:nvGrpSpPr>
          <p:grpSpPr>
            <a:xfrm rot="-1297425" flipH="1" flipV="1">
              <a:off x="0" y="593"/>
              <a:ext cx="797" cy="191"/>
              <a:chOff x="0" y="0"/>
              <a:chExt cx="893" cy="246"/>
            </a:xfrm>
          </p:grpSpPr>
          <p:grpSp>
            <p:nvGrpSpPr>
              <p:cNvPr id="73765" name="Group 127"/>
              <p:cNvGrpSpPr/>
              <p:nvPr/>
            </p:nvGrpSpPr>
            <p:grpSpPr>
              <a:xfrm>
                <a:off x="0" y="0"/>
                <a:ext cx="743" cy="185"/>
                <a:chOff x="0" y="0"/>
                <a:chExt cx="1118" cy="279"/>
              </a:xfrm>
            </p:grpSpPr>
            <p:sp>
              <p:nvSpPr>
                <p:cNvPr id="73766" name="AutoShape 128"/>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7" name="AutoShape 129"/>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8" name="AutoShape 130"/>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9" name="AutoShape 131"/>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70" name="Group 132"/>
              <p:cNvGrpSpPr/>
              <p:nvPr/>
            </p:nvGrpSpPr>
            <p:grpSpPr>
              <a:xfrm rot="1353540">
                <a:off x="150" y="60"/>
                <a:ext cx="743" cy="186"/>
                <a:chOff x="0" y="0"/>
                <a:chExt cx="1118" cy="279"/>
              </a:xfrm>
            </p:grpSpPr>
            <p:sp>
              <p:nvSpPr>
                <p:cNvPr id="73771" name="AutoShape 133"/>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2" name="AutoShape 134"/>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3" name="AutoShape 135"/>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4" name="AutoShape 136"/>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775" name="Group 154"/>
          <p:cNvGrpSpPr/>
          <p:nvPr/>
        </p:nvGrpSpPr>
        <p:grpSpPr>
          <a:xfrm>
            <a:off x="5076825" y="2276475"/>
            <a:ext cx="1296988" cy="1247775"/>
            <a:chOff x="0" y="0"/>
            <a:chExt cx="1042" cy="1019"/>
          </a:xfrm>
        </p:grpSpPr>
        <p:pic>
          <p:nvPicPr>
            <p:cNvPr id="73776" name="Picture 155"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77" name="Oval 156">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任务实施</a:t>
              </a:r>
              <a:endParaRPr lang="zh-CN" altLang="en-US" b="1" dirty="0">
                <a:solidFill>
                  <a:schemeClr val="bg1"/>
                </a:solidFill>
                <a:latin typeface="Times New Roman" panose="02020603050405020304" pitchFamily="2" charset="0"/>
              </a:endParaRPr>
            </a:p>
          </p:txBody>
        </p:sp>
      </p:grpSp>
      <p:grpSp>
        <p:nvGrpSpPr>
          <p:cNvPr id="73778" name="Group 158"/>
          <p:cNvGrpSpPr/>
          <p:nvPr/>
        </p:nvGrpSpPr>
        <p:grpSpPr>
          <a:xfrm rot="-1297425" flipH="1" flipV="1">
            <a:off x="5219700" y="3213100"/>
            <a:ext cx="1265238" cy="303213"/>
            <a:chOff x="0" y="0"/>
            <a:chExt cx="893" cy="246"/>
          </a:xfrm>
        </p:grpSpPr>
        <p:grpSp>
          <p:nvGrpSpPr>
            <p:cNvPr id="73779" name="Group 159"/>
            <p:cNvGrpSpPr/>
            <p:nvPr/>
          </p:nvGrpSpPr>
          <p:grpSpPr>
            <a:xfrm>
              <a:off x="0" y="0"/>
              <a:ext cx="743" cy="185"/>
              <a:chOff x="0" y="0"/>
              <a:chExt cx="1118" cy="279"/>
            </a:xfrm>
          </p:grpSpPr>
          <p:sp>
            <p:nvSpPr>
              <p:cNvPr id="73780" name="AutoShape 16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1" name="AutoShape 16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2" name="AutoShape 16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3" name="AutoShape 16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84" name="Group 164"/>
            <p:cNvGrpSpPr/>
            <p:nvPr/>
          </p:nvGrpSpPr>
          <p:grpSpPr>
            <a:xfrm rot="1353540">
              <a:off x="150" y="60"/>
              <a:ext cx="743" cy="186"/>
              <a:chOff x="0" y="0"/>
              <a:chExt cx="1118" cy="279"/>
            </a:xfrm>
          </p:grpSpPr>
          <p:sp>
            <p:nvSpPr>
              <p:cNvPr id="73785" name="AutoShape 16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6" name="AutoShape 16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7" name="AutoShape 16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8" name="AutoShape 16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sp>
        <p:nvSpPr>
          <p:cNvPr id="73789" name="Rectangle 177"/>
          <p:cNvSpPr>
            <a:spLocks noGrp="1"/>
          </p:cNvSpPr>
          <p:nvPr>
            <p:ph type="title" idx="4294967295"/>
          </p:nvPr>
        </p:nvSpPr>
        <p:spPr/>
        <p:txBody>
          <a:bodyPr vert="horz" wrap="square" lIns="78366" tIns="39183" rIns="78366" bIns="39183" anchor="ctr" anchorCtr="0"/>
          <a:p>
            <a:pPr eaLnBrk="1" hangingPunct="1"/>
            <a:r>
              <a:rPr lang="zh-CN" altLang="en-US" sz="2800">
                <a:effectLst>
                  <a:outerShdw blurRad="38100" dist="38100" dir="2700000">
                    <a:srgbClr val="C0C0C0"/>
                  </a:outerShdw>
                </a:effectLst>
              </a:rPr>
              <a:t>任务</a:t>
            </a:r>
            <a:r>
              <a:rPr lang="en-US" altLang="zh-CN" sz="2800">
                <a:effectLst>
                  <a:outerShdw blurRad="38100" dist="38100" dir="2700000">
                    <a:srgbClr val="C0C0C0"/>
                  </a:outerShdw>
                </a:effectLst>
              </a:rPr>
              <a:t>3   </a:t>
            </a:r>
            <a:r>
              <a:rPr sz="2800">
                <a:effectLst>
                  <a:outerShdw blurRad="38100" dist="38100" dir="2700000">
                    <a:srgbClr val="C0C0C0"/>
                  </a:outerShdw>
                </a:effectLst>
              </a:rPr>
              <a:t>STC15W4K32S4单片机间的多机通信</a:t>
            </a:r>
            <a:r>
              <a:rPr lang="zh-CN" altLang="en-US"/>
              <a:t> </a:t>
            </a:r>
            <a:endParaRPr lang="zh-CN" altLang="en-US"/>
          </a:p>
        </p:txBody>
      </p:sp>
      <p:grpSp>
        <p:nvGrpSpPr>
          <p:cNvPr id="73790" name="Group 178"/>
          <p:cNvGrpSpPr/>
          <p:nvPr/>
        </p:nvGrpSpPr>
        <p:grpSpPr>
          <a:xfrm>
            <a:off x="4859338" y="4005263"/>
            <a:ext cx="1274762" cy="1247775"/>
            <a:chOff x="0" y="0"/>
            <a:chExt cx="803" cy="786"/>
          </a:xfrm>
        </p:grpSpPr>
        <p:grpSp>
          <p:nvGrpSpPr>
            <p:cNvPr id="73791" name="Group 179"/>
            <p:cNvGrpSpPr/>
            <p:nvPr/>
          </p:nvGrpSpPr>
          <p:grpSpPr>
            <a:xfrm>
              <a:off x="5" y="0"/>
              <a:ext cx="798" cy="786"/>
              <a:chOff x="0" y="0"/>
              <a:chExt cx="1042" cy="1019"/>
            </a:xfrm>
          </p:grpSpPr>
          <p:pic>
            <p:nvPicPr>
              <p:cNvPr id="73792" name="Picture 180"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93" name="Oval 181">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任务拓展</a:t>
                </a:r>
                <a:endParaRPr lang="zh-CN" altLang="en-US" b="1" dirty="0">
                  <a:solidFill>
                    <a:schemeClr val="bg1"/>
                  </a:solidFill>
                  <a:latin typeface="Times New Roman" panose="02020603050405020304" pitchFamily="2" charset="0"/>
                </a:endParaRPr>
              </a:p>
            </p:txBody>
          </p:sp>
        </p:grpSp>
        <p:pic>
          <p:nvPicPr>
            <p:cNvPr id="73794"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95" name="Group 183"/>
            <p:cNvGrpSpPr/>
            <p:nvPr/>
          </p:nvGrpSpPr>
          <p:grpSpPr>
            <a:xfrm rot="-1297425" flipH="1" flipV="1">
              <a:off x="0" y="593"/>
              <a:ext cx="797" cy="191"/>
              <a:chOff x="0" y="0"/>
              <a:chExt cx="893" cy="246"/>
            </a:xfrm>
          </p:grpSpPr>
          <p:grpSp>
            <p:nvGrpSpPr>
              <p:cNvPr id="73796" name="Group 184"/>
              <p:cNvGrpSpPr/>
              <p:nvPr/>
            </p:nvGrpSpPr>
            <p:grpSpPr>
              <a:xfrm>
                <a:off x="0" y="0"/>
                <a:ext cx="743" cy="185"/>
                <a:chOff x="0" y="0"/>
                <a:chExt cx="1118" cy="279"/>
              </a:xfrm>
            </p:grpSpPr>
            <p:sp>
              <p:nvSpPr>
                <p:cNvPr id="73797" name="AutoShape 18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8" name="AutoShape 18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9" name="AutoShape 18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0" name="AutoShape 18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01" name="Group 189"/>
              <p:cNvGrpSpPr/>
              <p:nvPr/>
            </p:nvGrpSpPr>
            <p:grpSpPr>
              <a:xfrm rot="1353540">
                <a:off x="150" y="60"/>
                <a:ext cx="743" cy="186"/>
                <a:chOff x="0" y="0"/>
                <a:chExt cx="1118" cy="279"/>
              </a:xfrm>
            </p:grpSpPr>
            <p:sp>
              <p:nvSpPr>
                <p:cNvPr id="73802" name="AutoShape 19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3" name="AutoShape 19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4" name="AutoShape 19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5" name="AutoShape 19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806" name="Group 195"/>
          <p:cNvGrpSpPr/>
          <p:nvPr/>
        </p:nvGrpSpPr>
        <p:grpSpPr>
          <a:xfrm>
            <a:off x="2627313" y="4005263"/>
            <a:ext cx="1439862" cy="1368425"/>
            <a:chOff x="0" y="0"/>
            <a:chExt cx="803" cy="786"/>
          </a:xfrm>
        </p:grpSpPr>
        <p:grpSp>
          <p:nvGrpSpPr>
            <p:cNvPr id="73807" name="Group 196"/>
            <p:cNvGrpSpPr/>
            <p:nvPr/>
          </p:nvGrpSpPr>
          <p:grpSpPr>
            <a:xfrm>
              <a:off x="5" y="0"/>
              <a:ext cx="798" cy="786"/>
              <a:chOff x="0" y="0"/>
              <a:chExt cx="1042" cy="1019"/>
            </a:xfrm>
          </p:grpSpPr>
          <p:pic>
            <p:nvPicPr>
              <p:cNvPr id="73808"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809"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tx1"/>
                    </a:solidFill>
                    <a:latin typeface="Times New Roman" panose="02020603050405020304" pitchFamily="2" charset="0"/>
                  </a:rPr>
                  <a:t>知识延伸</a:t>
                </a:r>
                <a:endParaRPr lang="zh-CN" altLang="en-US" b="1" dirty="0">
                  <a:solidFill>
                    <a:schemeClr val="tx1"/>
                  </a:solidFill>
                  <a:latin typeface="Times New Roman" panose="02020603050405020304" pitchFamily="2" charset="0"/>
                </a:endParaRPr>
              </a:p>
            </p:txBody>
          </p:sp>
        </p:grpSp>
        <p:pic>
          <p:nvPicPr>
            <p:cNvPr id="73810"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811" name="Group 200"/>
            <p:cNvGrpSpPr/>
            <p:nvPr/>
          </p:nvGrpSpPr>
          <p:grpSpPr>
            <a:xfrm rot="-1297425" flipH="1" flipV="1">
              <a:off x="0" y="593"/>
              <a:ext cx="797" cy="191"/>
              <a:chOff x="0" y="0"/>
              <a:chExt cx="893" cy="246"/>
            </a:xfrm>
          </p:grpSpPr>
          <p:grpSp>
            <p:nvGrpSpPr>
              <p:cNvPr id="73812" name="Group 201"/>
              <p:cNvGrpSpPr/>
              <p:nvPr/>
            </p:nvGrpSpPr>
            <p:grpSpPr>
              <a:xfrm>
                <a:off x="0" y="0"/>
                <a:ext cx="743" cy="185"/>
                <a:chOff x="0" y="0"/>
                <a:chExt cx="1118" cy="279"/>
              </a:xfrm>
            </p:grpSpPr>
            <p:sp>
              <p:nvSpPr>
                <p:cNvPr id="73813" name="AutoShape 202"/>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4" name="AutoShape 203"/>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5" name="AutoShape 204"/>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6" name="AutoShape 205"/>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17" name="Group 206"/>
              <p:cNvGrpSpPr/>
              <p:nvPr/>
            </p:nvGrpSpPr>
            <p:grpSpPr>
              <a:xfrm rot="1353540">
                <a:off x="150" y="60"/>
                <a:ext cx="743" cy="186"/>
                <a:chOff x="0" y="0"/>
                <a:chExt cx="1118" cy="279"/>
              </a:xfrm>
            </p:grpSpPr>
            <p:sp>
              <p:nvSpPr>
                <p:cNvPr id="73818" name="AutoShape 207"/>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9" name="AutoShape 208"/>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0" name="AutoShape 209"/>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1" name="AutoShape 210"/>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spTree>
  </p:cSld>
  <p:clrMapOvr>
    <a:masterClrMapping/>
  </p:clrMapOvr>
  <p:transition spd="med">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rPr b="0"/>
              <a:t>本任务学习与掌握STC15W4K32S4单片机间的多机通信，以便PC机（单片机）对其他单片机进行管理与控制。本任务利用STC15W4K32S4单片机的多机通信功能实现一个主机与2个从机之间的通信。</a:t>
            </a:r>
            <a:endParaRPr b="0"/>
          </a:p>
        </p:txBody>
      </p:sp>
    </p:spTree>
  </p:cSld>
  <p:clrMapOvr>
    <a:masterClrMapping/>
  </p:clrMapOvr>
  <p:transition spd="med">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Arc 3"/>
          <p:cNvSpPr/>
          <p:nvPr/>
        </p:nvSpPr>
        <p:spPr>
          <a:xfrm rot="7873550">
            <a:off x="3703638" y="3832225"/>
            <a:ext cx="1133475" cy="1208088"/>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1"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2" name="Arc 5"/>
          <p:cNvSpPr/>
          <p:nvPr/>
        </p:nvSpPr>
        <p:spPr>
          <a:xfrm rot="11977892">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grpSp>
        <p:nvGrpSpPr>
          <p:cNvPr id="73733" name="Group 6"/>
          <p:cNvGrpSpPr/>
          <p:nvPr/>
        </p:nvGrpSpPr>
        <p:grpSpPr>
          <a:xfrm>
            <a:off x="2701925" y="1773238"/>
            <a:ext cx="3022600" cy="3022600"/>
            <a:chOff x="0" y="0"/>
            <a:chExt cx="1406" cy="1406"/>
          </a:xfrm>
        </p:grpSpPr>
        <p:sp>
          <p:nvSpPr>
            <p:cNvPr id="73734" name="Line 7"/>
            <p:cNvSpPr/>
            <p:nvPr/>
          </p:nvSpPr>
          <p:spPr>
            <a:xfrm flipH="1">
              <a:off x="227" y="0"/>
              <a:ext cx="499" cy="1406"/>
            </a:xfrm>
            <a:prstGeom prst="line">
              <a:avLst/>
            </a:prstGeom>
            <a:ln w="38100" cap="flat" cmpd="sng">
              <a:solidFill>
                <a:srgbClr val="9E9E9E"/>
              </a:solidFill>
              <a:prstDash val="solid"/>
              <a:headEnd type="none" w="med" len="med"/>
              <a:tailEnd type="none" w="med" len="med"/>
            </a:ln>
          </p:spPr>
        </p:sp>
        <p:sp>
          <p:nvSpPr>
            <p:cNvPr id="73735" name="Line 8"/>
            <p:cNvSpPr/>
            <p:nvPr/>
          </p:nvSpPr>
          <p:spPr>
            <a:xfrm>
              <a:off x="726" y="0"/>
              <a:ext cx="454" cy="1406"/>
            </a:xfrm>
            <a:prstGeom prst="line">
              <a:avLst/>
            </a:prstGeom>
            <a:ln w="38100" cap="flat" cmpd="sng">
              <a:solidFill>
                <a:srgbClr val="969696"/>
              </a:solidFill>
              <a:prstDash val="solid"/>
              <a:headEnd type="none" w="med" len="med"/>
              <a:tailEnd type="none" w="med" len="med"/>
            </a:ln>
          </p:spPr>
        </p:sp>
        <p:sp>
          <p:nvSpPr>
            <p:cNvPr id="73736" name="Line 9"/>
            <p:cNvSpPr/>
            <p:nvPr/>
          </p:nvSpPr>
          <p:spPr>
            <a:xfrm flipH="1">
              <a:off x="227" y="544"/>
              <a:ext cx="1179" cy="862"/>
            </a:xfrm>
            <a:prstGeom prst="line">
              <a:avLst/>
            </a:prstGeom>
            <a:ln w="38100" cap="flat" cmpd="sng">
              <a:solidFill>
                <a:srgbClr val="9E9E9E"/>
              </a:solidFill>
              <a:prstDash val="solid"/>
              <a:headEnd type="none" w="med" len="med"/>
              <a:tailEnd type="none" w="med" len="med"/>
            </a:ln>
          </p:spPr>
        </p:sp>
        <p:sp>
          <p:nvSpPr>
            <p:cNvPr id="73737" name="Line 10"/>
            <p:cNvSpPr/>
            <p:nvPr/>
          </p:nvSpPr>
          <p:spPr>
            <a:xfrm>
              <a:off x="0" y="544"/>
              <a:ext cx="1180" cy="862"/>
            </a:xfrm>
            <a:prstGeom prst="line">
              <a:avLst/>
            </a:prstGeom>
            <a:ln w="38100" cap="flat" cmpd="sng">
              <a:solidFill>
                <a:srgbClr val="969696"/>
              </a:solidFill>
              <a:prstDash val="solid"/>
              <a:headEnd type="none" w="med" len="med"/>
              <a:tailEnd type="none" w="med" len="med"/>
            </a:ln>
          </p:spPr>
        </p:sp>
        <p:sp>
          <p:nvSpPr>
            <p:cNvPr id="73738" name="Line 11"/>
            <p:cNvSpPr/>
            <p:nvPr/>
          </p:nvSpPr>
          <p:spPr>
            <a:xfrm flipV="1">
              <a:off x="0" y="544"/>
              <a:ext cx="1391" cy="0"/>
            </a:xfrm>
            <a:prstGeom prst="line">
              <a:avLst/>
            </a:prstGeom>
            <a:ln w="38100" cap="flat" cmpd="sng">
              <a:solidFill>
                <a:srgbClr val="9E9E9E"/>
              </a:solidFill>
              <a:prstDash val="solid"/>
              <a:headEnd type="none" w="med" len="med"/>
              <a:tailEnd type="none" w="med" len="med"/>
            </a:ln>
          </p:spPr>
        </p:sp>
      </p:grpSp>
      <p:sp>
        <p:nvSpPr>
          <p:cNvPr id="73739" name="Arc 12"/>
          <p:cNvSpPr/>
          <p:nvPr/>
        </p:nvSpPr>
        <p:spPr>
          <a:xfrm rot="16542568">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0"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41" name="Arc 98"/>
          <p:cNvSpPr/>
          <p:nvPr/>
        </p:nvSpPr>
        <p:spPr>
          <a:xfrm rot="21229832">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2"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grpSp>
        <p:nvGrpSpPr>
          <p:cNvPr id="73743" name="Group 105"/>
          <p:cNvGrpSpPr/>
          <p:nvPr/>
        </p:nvGrpSpPr>
        <p:grpSpPr>
          <a:xfrm>
            <a:off x="2051050" y="2276475"/>
            <a:ext cx="1274763" cy="1247775"/>
            <a:chOff x="0" y="0"/>
            <a:chExt cx="803" cy="786"/>
          </a:xfrm>
        </p:grpSpPr>
        <p:grpSp>
          <p:nvGrpSpPr>
            <p:cNvPr id="73744" name="Group 106"/>
            <p:cNvGrpSpPr/>
            <p:nvPr/>
          </p:nvGrpSpPr>
          <p:grpSpPr>
            <a:xfrm>
              <a:off x="5" y="0"/>
              <a:ext cx="798" cy="786"/>
              <a:chOff x="0" y="0"/>
              <a:chExt cx="1042" cy="1019"/>
            </a:xfrm>
          </p:grpSpPr>
          <p:pic>
            <p:nvPicPr>
              <p:cNvPr id="73745"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746"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47"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48" name="Group 110"/>
            <p:cNvGrpSpPr/>
            <p:nvPr/>
          </p:nvGrpSpPr>
          <p:grpSpPr>
            <a:xfrm rot="-1297425" flipH="1" flipV="1">
              <a:off x="0" y="593"/>
              <a:ext cx="797" cy="191"/>
              <a:chOff x="0" y="0"/>
              <a:chExt cx="893" cy="246"/>
            </a:xfrm>
          </p:grpSpPr>
          <p:grpSp>
            <p:nvGrpSpPr>
              <p:cNvPr id="73749" name="Group 111"/>
              <p:cNvGrpSpPr/>
              <p:nvPr/>
            </p:nvGrpSpPr>
            <p:grpSpPr>
              <a:xfrm>
                <a:off x="0" y="0"/>
                <a:ext cx="743" cy="185"/>
                <a:chOff x="0" y="0"/>
                <a:chExt cx="1118" cy="279"/>
              </a:xfrm>
            </p:grpSpPr>
            <p:sp>
              <p:nvSpPr>
                <p:cNvPr id="73750" name="AutoShape 112"/>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1" name="AutoShape 113"/>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2" name="AutoShape 114"/>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3" name="AutoShape 115"/>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nvGrpSpPr>
              <p:cNvPr id="73754" name="Group 116"/>
              <p:cNvGrpSpPr/>
              <p:nvPr/>
            </p:nvGrpSpPr>
            <p:grpSpPr>
              <a:xfrm rot="1353540">
                <a:off x="150" y="60"/>
                <a:ext cx="743" cy="186"/>
                <a:chOff x="0" y="0"/>
                <a:chExt cx="1118" cy="279"/>
              </a:xfrm>
            </p:grpSpPr>
            <p:sp>
              <p:nvSpPr>
                <p:cNvPr id="73755" name="AutoShape 117"/>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6" name="AutoShape 118"/>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7" name="AutoShape 119"/>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8" name="AutoShape 120"/>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grpSp>
      <p:grpSp>
        <p:nvGrpSpPr>
          <p:cNvPr id="73759" name="Group 121"/>
          <p:cNvGrpSpPr/>
          <p:nvPr/>
        </p:nvGrpSpPr>
        <p:grpSpPr>
          <a:xfrm>
            <a:off x="3563938" y="1052513"/>
            <a:ext cx="1368425" cy="1368425"/>
            <a:chOff x="0" y="0"/>
            <a:chExt cx="803" cy="786"/>
          </a:xfrm>
        </p:grpSpPr>
        <p:grpSp>
          <p:nvGrpSpPr>
            <p:cNvPr id="73760" name="Group 122"/>
            <p:cNvGrpSpPr/>
            <p:nvPr/>
          </p:nvGrpSpPr>
          <p:grpSpPr>
            <a:xfrm>
              <a:off x="5" y="0"/>
              <a:ext cx="798" cy="786"/>
              <a:chOff x="0" y="0"/>
              <a:chExt cx="1042" cy="1019"/>
            </a:xfrm>
          </p:grpSpPr>
          <p:pic>
            <p:nvPicPr>
              <p:cNvPr id="73761" name="Picture 123"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62" name="Oval 124">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63"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64" name="Group 126"/>
            <p:cNvGrpSpPr/>
            <p:nvPr/>
          </p:nvGrpSpPr>
          <p:grpSpPr>
            <a:xfrm rot="-1297425" flipH="1" flipV="1">
              <a:off x="0" y="593"/>
              <a:ext cx="797" cy="191"/>
              <a:chOff x="0" y="0"/>
              <a:chExt cx="893" cy="246"/>
            </a:xfrm>
          </p:grpSpPr>
          <p:grpSp>
            <p:nvGrpSpPr>
              <p:cNvPr id="73765" name="Group 127"/>
              <p:cNvGrpSpPr/>
              <p:nvPr/>
            </p:nvGrpSpPr>
            <p:grpSpPr>
              <a:xfrm>
                <a:off x="0" y="0"/>
                <a:ext cx="743" cy="185"/>
                <a:chOff x="0" y="0"/>
                <a:chExt cx="1118" cy="279"/>
              </a:xfrm>
            </p:grpSpPr>
            <p:sp>
              <p:nvSpPr>
                <p:cNvPr id="73766" name="AutoShape 128"/>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7" name="AutoShape 129"/>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8" name="AutoShape 130"/>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9" name="AutoShape 131"/>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70" name="Group 132"/>
              <p:cNvGrpSpPr/>
              <p:nvPr/>
            </p:nvGrpSpPr>
            <p:grpSpPr>
              <a:xfrm rot="1353540">
                <a:off x="150" y="60"/>
                <a:ext cx="743" cy="186"/>
                <a:chOff x="0" y="0"/>
                <a:chExt cx="1118" cy="279"/>
              </a:xfrm>
            </p:grpSpPr>
            <p:sp>
              <p:nvSpPr>
                <p:cNvPr id="73771" name="AutoShape 133"/>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2" name="AutoShape 134"/>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3" name="AutoShape 135"/>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4" name="AutoShape 136"/>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775" name="Group 154"/>
          <p:cNvGrpSpPr/>
          <p:nvPr/>
        </p:nvGrpSpPr>
        <p:grpSpPr>
          <a:xfrm>
            <a:off x="5076825" y="2276475"/>
            <a:ext cx="1296988" cy="1247775"/>
            <a:chOff x="0" y="0"/>
            <a:chExt cx="1042" cy="1019"/>
          </a:xfrm>
        </p:grpSpPr>
        <p:pic>
          <p:nvPicPr>
            <p:cNvPr id="73776" name="Picture 155"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77" name="Oval 156">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任务实施</a:t>
              </a:r>
              <a:endParaRPr lang="zh-CN" altLang="en-US" b="1" dirty="0">
                <a:solidFill>
                  <a:schemeClr val="bg1"/>
                </a:solidFill>
                <a:latin typeface="Times New Roman" panose="02020603050405020304" pitchFamily="2" charset="0"/>
              </a:endParaRPr>
            </a:p>
          </p:txBody>
        </p:sp>
      </p:grpSp>
      <p:grpSp>
        <p:nvGrpSpPr>
          <p:cNvPr id="73778" name="Group 158"/>
          <p:cNvGrpSpPr/>
          <p:nvPr/>
        </p:nvGrpSpPr>
        <p:grpSpPr>
          <a:xfrm rot="-1297425" flipH="1" flipV="1">
            <a:off x="5219700" y="3213100"/>
            <a:ext cx="1265238" cy="303213"/>
            <a:chOff x="0" y="0"/>
            <a:chExt cx="893" cy="246"/>
          </a:xfrm>
        </p:grpSpPr>
        <p:grpSp>
          <p:nvGrpSpPr>
            <p:cNvPr id="73779" name="Group 159"/>
            <p:cNvGrpSpPr/>
            <p:nvPr/>
          </p:nvGrpSpPr>
          <p:grpSpPr>
            <a:xfrm>
              <a:off x="0" y="0"/>
              <a:ext cx="743" cy="185"/>
              <a:chOff x="0" y="0"/>
              <a:chExt cx="1118" cy="279"/>
            </a:xfrm>
          </p:grpSpPr>
          <p:sp>
            <p:nvSpPr>
              <p:cNvPr id="73780" name="AutoShape 16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1" name="AutoShape 16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2" name="AutoShape 16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3" name="AutoShape 16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84" name="Group 164"/>
            <p:cNvGrpSpPr/>
            <p:nvPr/>
          </p:nvGrpSpPr>
          <p:grpSpPr>
            <a:xfrm rot="1353540">
              <a:off x="150" y="60"/>
              <a:ext cx="743" cy="186"/>
              <a:chOff x="0" y="0"/>
              <a:chExt cx="1118" cy="279"/>
            </a:xfrm>
          </p:grpSpPr>
          <p:sp>
            <p:nvSpPr>
              <p:cNvPr id="73785" name="AutoShape 16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6" name="AutoShape 16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7" name="AutoShape 16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8" name="AutoShape 16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sp>
        <p:nvSpPr>
          <p:cNvPr id="73789" name="Rectangle 177"/>
          <p:cNvSpPr>
            <a:spLocks noGrp="1"/>
          </p:cNvSpPr>
          <p:nvPr>
            <p:ph type="title" idx="4294967295"/>
          </p:nvPr>
        </p:nvSpPr>
        <p:spPr/>
        <p:txBody>
          <a:bodyPr vert="horz" wrap="square" lIns="78366" tIns="39183" rIns="78366" bIns="39183" anchor="ctr" anchorCtr="0"/>
          <a:p>
            <a:pPr eaLnBrk="1" hangingPunct="1"/>
            <a:r>
              <a:rPr lang="zh-CN" altLang="en-US" sz="2800">
                <a:effectLst>
                  <a:outerShdw blurRad="38100" dist="38100" dir="2700000">
                    <a:srgbClr val="C0C0C0"/>
                  </a:outerShdw>
                </a:effectLst>
              </a:rPr>
              <a:t>任务</a:t>
            </a:r>
            <a:r>
              <a:rPr lang="en-US" altLang="zh-CN" sz="2800">
                <a:effectLst>
                  <a:outerShdw blurRad="38100" dist="38100" dir="2700000">
                    <a:srgbClr val="C0C0C0"/>
                  </a:outerShdw>
                </a:effectLst>
              </a:rPr>
              <a:t>3   </a:t>
            </a:r>
            <a:r>
              <a:rPr sz="2800">
                <a:effectLst>
                  <a:outerShdw blurRad="38100" dist="38100" dir="2700000">
                    <a:srgbClr val="C0C0C0"/>
                  </a:outerShdw>
                </a:effectLst>
              </a:rPr>
              <a:t>STC15W4K32S4单片机间的多机通信</a:t>
            </a:r>
            <a:r>
              <a:rPr lang="zh-CN" altLang="en-US"/>
              <a:t> </a:t>
            </a:r>
            <a:endParaRPr lang="zh-CN" altLang="en-US"/>
          </a:p>
        </p:txBody>
      </p:sp>
      <p:grpSp>
        <p:nvGrpSpPr>
          <p:cNvPr id="73790" name="Group 178"/>
          <p:cNvGrpSpPr/>
          <p:nvPr/>
        </p:nvGrpSpPr>
        <p:grpSpPr>
          <a:xfrm>
            <a:off x="4859338" y="4005263"/>
            <a:ext cx="1274762" cy="1247775"/>
            <a:chOff x="0" y="0"/>
            <a:chExt cx="803" cy="786"/>
          </a:xfrm>
        </p:grpSpPr>
        <p:grpSp>
          <p:nvGrpSpPr>
            <p:cNvPr id="73791" name="Group 179"/>
            <p:cNvGrpSpPr/>
            <p:nvPr/>
          </p:nvGrpSpPr>
          <p:grpSpPr>
            <a:xfrm>
              <a:off x="5" y="0"/>
              <a:ext cx="798" cy="786"/>
              <a:chOff x="0" y="0"/>
              <a:chExt cx="1042" cy="1019"/>
            </a:xfrm>
          </p:grpSpPr>
          <p:pic>
            <p:nvPicPr>
              <p:cNvPr id="73792" name="Picture 180"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93" name="Oval 181">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任务拓展</a:t>
                </a:r>
                <a:endParaRPr lang="zh-CN" altLang="en-US" b="1" dirty="0">
                  <a:solidFill>
                    <a:schemeClr val="bg1"/>
                  </a:solidFill>
                  <a:latin typeface="Times New Roman" panose="02020603050405020304" pitchFamily="2" charset="0"/>
                </a:endParaRPr>
              </a:p>
            </p:txBody>
          </p:sp>
        </p:grpSp>
        <p:pic>
          <p:nvPicPr>
            <p:cNvPr id="73794"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95" name="Group 183"/>
            <p:cNvGrpSpPr/>
            <p:nvPr/>
          </p:nvGrpSpPr>
          <p:grpSpPr>
            <a:xfrm rot="-1297425" flipH="1" flipV="1">
              <a:off x="0" y="593"/>
              <a:ext cx="797" cy="191"/>
              <a:chOff x="0" y="0"/>
              <a:chExt cx="893" cy="246"/>
            </a:xfrm>
          </p:grpSpPr>
          <p:grpSp>
            <p:nvGrpSpPr>
              <p:cNvPr id="73796" name="Group 184"/>
              <p:cNvGrpSpPr/>
              <p:nvPr/>
            </p:nvGrpSpPr>
            <p:grpSpPr>
              <a:xfrm>
                <a:off x="0" y="0"/>
                <a:ext cx="743" cy="185"/>
                <a:chOff x="0" y="0"/>
                <a:chExt cx="1118" cy="279"/>
              </a:xfrm>
            </p:grpSpPr>
            <p:sp>
              <p:nvSpPr>
                <p:cNvPr id="73797" name="AutoShape 18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8" name="AutoShape 18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9" name="AutoShape 18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0" name="AutoShape 18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01" name="Group 189"/>
              <p:cNvGrpSpPr/>
              <p:nvPr/>
            </p:nvGrpSpPr>
            <p:grpSpPr>
              <a:xfrm rot="1353540">
                <a:off x="150" y="60"/>
                <a:ext cx="743" cy="186"/>
                <a:chOff x="0" y="0"/>
                <a:chExt cx="1118" cy="279"/>
              </a:xfrm>
            </p:grpSpPr>
            <p:sp>
              <p:nvSpPr>
                <p:cNvPr id="73802" name="AutoShape 19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3" name="AutoShape 19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4" name="AutoShape 19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5" name="AutoShape 19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806" name="Group 195"/>
          <p:cNvGrpSpPr/>
          <p:nvPr/>
        </p:nvGrpSpPr>
        <p:grpSpPr>
          <a:xfrm>
            <a:off x="2627313" y="4005263"/>
            <a:ext cx="1439862" cy="1368425"/>
            <a:chOff x="0" y="0"/>
            <a:chExt cx="803" cy="786"/>
          </a:xfrm>
        </p:grpSpPr>
        <p:grpSp>
          <p:nvGrpSpPr>
            <p:cNvPr id="73807" name="Group 196"/>
            <p:cNvGrpSpPr/>
            <p:nvPr/>
          </p:nvGrpSpPr>
          <p:grpSpPr>
            <a:xfrm>
              <a:off x="5" y="0"/>
              <a:ext cx="798" cy="786"/>
              <a:chOff x="0" y="0"/>
              <a:chExt cx="1042" cy="1019"/>
            </a:xfrm>
          </p:grpSpPr>
          <p:pic>
            <p:nvPicPr>
              <p:cNvPr id="73808"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809"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tx1"/>
                    </a:solidFill>
                    <a:latin typeface="Times New Roman" panose="02020603050405020304" pitchFamily="2" charset="0"/>
                  </a:rPr>
                  <a:t>知识延伸</a:t>
                </a:r>
                <a:endParaRPr lang="zh-CN" altLang="en-US" b="1" dirty="0">
                  <a:solidFill>
                    <a:schemeClr val="tx1"/>
                  </a:solidFill>
                  <a:latin typeface="Times New Roman" panose="02020603050405020304" pitchFamily="2" charset="0"/>
                </a:endParaRPr>
              </a:p>
            </p:txBody>
          </p:sp>
        </p:grpSp>
        <p:pic>
          <p:nvPicPr>
            <p:cNvPr id="73810"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811" name="Group 200"/>
            <p:cNvGrpSpPr/>
            <p:nvPr/>
          </p:nvGrpSpPr>
          <p:grpSpPr>
            <a:xfrm rot="-1297425" flipH="1" flipV="1">
              <a:off x="0" y="593"/>
              <a:ext cx="797" cy="191"/>
              <a:chOff x="0" y="0"/>
              <a:chExt cx="893" cy="246"/>
            </a:xfrm>
          </p:grpSpPr>
          <p:grpSp>
            <p:nvGrpSpPr>
              <p:cNvPr id="73812" name="Group 201"/>
              <p:cNvGrpSpPr/>
              <p:nvPr/>
            </p:nvGrpSpPr>
            <p:grpSpPr>
              <a:xfrm>
                <a:off x="0" y="0"/>
                <a:ext cx="743" cy="185"/>
                <a:chOff x="0" y="0"/>
                <a:chExt cx="1118" cy="279"/>
              </a:xfrm>
            </p:grpSpPr>
            <p:sp>
              <p:nvSpPr>
                <p:cNvPr id="73813" name="AutoShape 202"/>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4" name="AutoShape 203"/>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5" name="AutoShape 204"/>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6" name="AutoShape 205"/>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17" name="Group 206"/>
              <p:cNvGrpSpPr/>
              <p:nvPr/>
            </p:nvGrpSpPr>
            <p:grpSpPr>
              <a:xfrm rot="1353540">
                <a:off x="150" y="60"/>
                <a:ext cx="743" cy="186"/>
                <a:chOff x="0" y="0"/>
                <a:chExt cx="1118" cy="279"/>
              </a:xfrm>
            </p:grpSpPr>
            <p:sp>
              <p:nvSpPr>
                <p:cNvPr id="73818" name="AutoShape 207"/>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9" name="AutoShape 208"/>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0" name="AutoShape 209"/>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1" name="AutoShape 210"/>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spTree>
  </p:cSld>
  <p:clrMapOvr>
    <a:masterClrMapping/>
  </p:clrMapOvr>
  <p:transition spd="med">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rPr b="0"/>
              <a:t>本任务学习与掌握STC15W4K32S4单片机间的多机通信，以便PC机（单片机）对其他单片机进行管理与控制。本任务利用STC15W4K32S4单片机的多机通信功能实现一个主机与2个从机之间的通信。</a:t>
            </a:r>
            <a:endParaRPr b="0"/>
          </a:p>
        </p:txBody>
      </p:sp>
    </p:spTree>
  </p:cSld>
  <p:clrMapOvr>
    <a:masterClrMapping/>
  </p:clrMapOvr>
  <p:transition spd="med">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一、串行口1的方式2、方式3</a:t>
            </a:r>
          </a:p>
          <a:p>
            <a:pPr eaLnBrk="1" hangingPunct="1">
              <a:lnSpc>
                <a:spcPct val="205000"/>
              </a:lnSpc>
            </a:pPr>
          </a:p>
        </p:txBody>
      </p:sp>
      <p:pic>
        <p:nvPicPr>
          <p:cNvPr id="2" name="图片 1"/>
          <p:cNvPicPr>
            <a:picLocks noChangeAspect="1"/>
          </p:cNvPicPr>
          <p:nvPr>
            <p:custDataLst>
              <p:tags r:id="rId1"/>
            </p:custDataLst>
          </p:nvPr>
        </p:nvPicPr>
        <p:blipFill>
          <a:blip r:embed="rId2"/>
          <a:stretch>
            <a:fillRect/>
          </a:stretch>
        </p:blipFill>
        <p:spPr>
          <a:xfrm>
            <a:off x="1043305" y="2852420"/>
            <a:ext cx="6781800" cy="2805430"/>
          </a:xfrm>
          <a:prstGeom prst="rect">
            <a:avLst/>
          </a:prstGeom>
        </p:spPr>
      </p:pic>
    </p:spTree>
  </p:cSld>
  <p:clrMapOvr>
    <a:masterClrMapping/>
  </p:clrMapOvr>
  <p:transition spd="med">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一、串行口1的方式2、方式3</a:t>
            </a:r>
          </a:p>
          <a:p>
            <a:pPr eaLnBrk="1" hangingPunct="1">
              <a:lnSpc>
                <a:spcPct val="205000"/>
              </a:lnSpc>
            </a:pPr>
            <a:r>
              <a:rPr lang="en-US"/>
              <a:t>    </a:t>
            </a:r>
            <a:r>
              <a:rPr lang="en-US" b="0"/>
              <a:t>  </a:t>
            </a:r>
            <a:r>
              <a:rPr b="0"/>
              <a:t>1. 发送</a:t>
            </a:r>
            <a:endParaRPr b="0"/>
          </a:p>
          <a:p>
            <a:pPr eaLnBrk="1" hangingPunct="1">
              <a:lnSpc>
                <a:spcPct val="205000"/>
              </a:lnSpc>
            </a:pPr>
            <a:endParaRPr b="0"/>
          </a:p>
        </p:txBody>
      </p:sp>
      <p:pic>
        <p:nvPicPr>
          <p:cNvPr id="3" name="图片 2"/>
          <p:cNvPicPr>
            <a:picLocks noChangeAspect="1"/>
          </p:cNvPicPr>
          <p:nvPr>
            <p:custDataLst>
              <p:tags r:id="rId1"/>
            </p:custDataLst>
          </p:nvPr>
        </p:nvPicPr>
        <p:blipFill>
          <a:blip r:embed="rId2"/>
          <a:stretch>
            <a:fillRect/>
          </a:stretch>
        </p:blipFill>
        <p:spPr>
          <a:xfrm>
            <a:off x="890905" y="3500755"/>
            <a:ext cx="7962265" cy="1753235"/>
          </a:xfrm>
          <a:prstGeom prst="rect">
            <a:avLst/>
          </a:prstGeom>
        </p:spPr>
      </p:pic>
    </p:spTree>
  </p:cSld>
  <p:clrMapOvr>
    <a:masterClrMapping/>
  </p:clrMapOvr>
  <p:transition spd="med">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一、串行口1的方式2、方式3</a:t>
            </a:r>
          </a:p>
          <a:p>
            <a:pPr eaLnBrk="1" hangingPunct="1">
              <a:lnSpc>
                <a:spcPct val="205000"/>
              </a:lnSpc>
            </a:pPr>
            <a:r>
              <a:rPr lang="en-US"/>
              <a:t>    </a:t>
            </a:r>
            <a:r>
              <a:rPr lang="en-US" b="0"/>
              <a:t>  3</a:t>
            </a:r>
            <a:r>
              <a:rPr b="0"/>
              <a:t>. 方式2、方式3的波特率</a:t>
            </a:r>
            <a:endParaRPr b="0"/>
          </a:p>
          <a:p>
            <a:pPr eaLnBrk="1" hangingPunct="1">
              <a:lnSpc>
                <a:spcPct val="205000"/>
              </a:lnSpc>
            </a:pPr>
            <a:endParaRPr b="0"/>
          </a:p>
        </p:txBody>
      </p:sp>
      <p:pic>
        <p:nvPicPr>
          <p:cNvPr id="4" name="图片 3"/>
          <p:cNvPicPr>
            <a:picLocks noChangeAspect="1"/>
          </p:cNvPicPr>
          <p:nvPr>
            <p:custDataLst>
              <p:tags r:id="rId1"/>
            </p:custDataLst>
          </p:nvPr>
        </p:nvPicPr>
        <p:blipFill>
          <a:blip r:embed="rId2"/>
          <a:stretch>
            <a:fillRect/>
          </a:stretch>
        </p:blipFill>
        <p:spPr>
          <a:xfrm>
            <a:off x="744855" y="3500755"/>
            <a:ext cx="7645400" cy="1911350"/>
          </a:xfrm>
          <a:prstGeom prst="rect">
            <a:avLst/>
          </a:prstGeom>
        </p:spPr>
      </p:pic>
    </p:spTree>
  </p:cSld>
  <p:clrMapOvr>
    <a:masterClrMapping/>
  </p:clrMapOvr>
  <p:transition spd="med">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3315" name="Rectangle 3"/>
          <p:cNvSpPr>
            <a:spLocks noGrp="1"/>
          </p:cNvSpPr>
          <p:nvPr>
            <p:ph type="body" idx="4294967295"/>
          </p:nvPr>
        </p:nvSpPr>
        <p:spPr>
          <a:xfrm>
            <a:off x="252413" y="1268413"/>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p:txBody>
      </p:sp>
      <p:pic>
        <p:nvPicPr>
          <p:cNvPr id="13316" name="图片 13315"/>
          <p:cNvPicPr>
            <a:picLocks noChangeAspect="1"/>
          </p:cNvPicPr>
          <p:nvPr/>
        </p:nvPicPr>
        <p:blipFill>
          <a:blip r:embed="rId1"/>
          <a:stretch>
            <a:fillRect/>
          </a:stretch>
        </p:blipFill>
        <p:spPr>
          <a:xfrm>
            <a:off x="1333500" y="1917700"/>
            <a:ext cx="6335713" cy="2247900"/>
          </a:xfrm>
          <a:prstGeom prst="rect">
            <a:avLst/>
          </a:prstGeom>
          <a:noFill/>
          <a:ln w="9525">
            <a:noFill/>
          </a:ln>
        </p:spPr>
      </p:pic>
      <p:sp>
        <p:nvSpPr>
          <p:cNvPr id="13317" name="文本框 13316"/>
          <p:cNvSpPr txBox="1"/>
          <p:nvPr/>
        </p:nvSpPr>
        <p:spPr>
          <a:xfrm>
            <a:off x="828675" y="4292600"/>
            <a:ext cx="7085013" cy="1568450"/>
          </a:xfrm>
          <a:prstGeom prst="rect">
            <a:avLst/>
          </a:prstGeom>
          <a:noFill/>
          <a:ln w="9525">
            <a:noFill/>
          </a:ln>
        </p:spPr>
        <p:txBody>
          <a:bodyPr>
            <a:spAutoFit/>
          </a:bodyPr>
          <a:p>
            <a:r>
              <a:rPr lang="zh-CN" altLang="en-US" dirty="0">
                <a:latin typeface="Times New Roman" panose="02020603050405020304" pitchFamily="2" charset="0"/>
              </a:rPr>
              <a:t>        </a:t>
            </a:r>
            <a:r>
              <a:rPr lang="zh-CN" altLang="en-US" sz="2400" dirty="0">
                <a:latin typeface="仿宋_GB2312" panose="02010609030101010101" pitchFamily="1" charset="-122"/>
                <a:ea typeface="仿宋_GB2312" panose="02010609030101010101" pitchFamily="1" charset="-122"/>
              </a:rPr>
              <a:t>串行通信</a:t>
            </a:r>
            <a:r>
              <a:rPr lang="zh-CN" altLang="en-US" sz="2400" dirty="0">
                <a:solidFill>
                  <a:schemeClr val="tx1"/>
                </a:solidFill>
                <a:latin typeface="仿宋_GB2312" panose="02010609030101010101" pitchFamily="1" charset="-122"/>
                <a:ea typeface="仿宋_GB2312" panose="02010609030101010101" pitchFamily="1" charset="-122"/>
              </a:rPr>
              <a:t>是将数据字节分成一位一位的形式在一条传输线上逐个地传送，如图(b)所示。</a:t>
            </a:r>
            <a:r>
              <a:rPr lang="zh-CN" altLang="en-US" sz="2400" dirty="0">
                <a:latin typeface="仿宋_GB2312" panose="02010609030101010101" pitchFamily="1" charset="-122"/>
                <a:ea typeface="仿宋_GB2312" panose="02010609030101010101" pitchFamily="1" charset="-122"/>
              </a:rPr>
              <a:t>串行通信的特点</a:t>
            </a:r>
            <a:r>
              <a:rPr lang="zh-CN" altLang="en-US" sz="2400" dirty="0">
                <a:solidFill>
                  <a:schemeClr val="tx1"/>
                </a:solidFill>
                <a:latin typeface="仿宋_GB2312" panose="02010609030101010101" pitchFamily="1" charset="-122"/>
                <a:ea typeface="仿宋_GB2312" panose="02010609030101010101" pitchFamily="1" charset="-122"/>
              </a:rPr>
              <a:t>是：传送速度慢。但传输线少，长距离传送时成本较低，因此，串行通信适用于长距离传送。</a:t>
            </a:r>
            <a:endParaRPr lang="zh-CN" altLang="en-US" sz="2400" dirty="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一、串行口1的方式2、方式3</a:t>
            </a:r>
          </a:p>
          <a:p>
            <a:pPr eaLnBrk="1" hangingPunct="1">
              <a:lnSpc>
                <a:spcPct val="205000"/>
              </a:lnSpc>
            </a:pPr>
            <a:r>
              <a:rPr lang="en-US"/>
              <a:t>    </a:t>
            </a:r>
            <a:r>
              <a:rPr lang="en-US" b="0"/>
              <a:t>  3</a:t>
            </a:r>
            <a:r>
              <a:rPr b="0"/>
              <a:t>. 方式2、方式3的波特率</a:t>
            </a:r>
            <a:endParaRPr b="0"/>
          </a:p>
          <a:p>
            <a:pPr eaLnBrk="1" hangingPunct="1">
              <a:lnSpc>
                <a:spcPct val="205000"/>
              </a:lnSpc>
            </a:pPr>
            <a:r>
              <a:rPr lang="en-US" b="0"/>
              <a:t>      </a:t>
            </a:r>
            <a:r>
              <a:rPr b="0"/>
              <a:t>②方式3的波特率</a:t>
            </a:r>
            <a:endParaRPr b="0"/>
          </a:p>
          <a:p>
            <a:pPr eaLnBrk="1" hangingPunct="1">
              <a:lnSpc>
                <a:spcPct val="205000"/>
              </a:lnSpc>
            </a:pPr>
            <a:r>
              <a:rPr lang="en-US" b="0"/>
              <a:t>             </a:t>
            </a:r>
            <a:r>
              <a:rPr b="0"/>
              <a:t>同方式1一样取决于定时器T1的溢出率或T2的溢出率。利用STC-ISP在线编程软件中的波特率计算器获得。</a:t>
            </a:r>
            <a:endParaRPr b="0"/>
          </a:p>
        </p:txBody>
      </p:sp>
    </p:spTree>
  </p:cSld>
  <p:clrMapOvr>
    <a:masterClrMapping/>
  </p:clrMapOvr>
  <p:transition spd="med">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rPr lang="zh-CN" altLang="en-US" b="0">
                <a:solidFill>
                  <a:srgbClr val="000000"/>
                </a:solidFill>
                <a:latin typeface="Times New Roman" panose="02020603050405020304" pitchFamily="2" charset="0"/>
                <a:cs typeface="Times New Roman" panose="02020603050405020304" pitchFamily="2" charset="0"/>
              </a:rPr>
              <a:t>二</a:t>
            </a:r>
            <a:r>
              <a:t>、串行接口1的方式2、方式3的应用编程</a:t>
            </a:r>
          </a:p>
          <a:p>
            <a:pPr eaLnBrk="1" hangingPunct="1">
              <a:lnSpc>
                <a:spcPct val="205000"/>
              </a:lnSpc>
            </a:pPr>
            <a:r>
              <a:rPr lang="en-US"/>
              <a:t>    </a:t>
            </a:r>
            <a:r>
              <a:rPr b="0"/>
              <a:t>（1）串行发送数据前先要把需要发送的第9位数据传送给SCON的TB8；</a:t>
            </a:r>
            <a:endParaRPr b="0"/>
          </a:p>
          <a:p>
            <a:pPr eaLnBrk="1" hangingPunct="1">
              <a:lnSpc>
                <a:spcPct val="205000"/>
              </a:lnSpc>
            </a:pPr>
            <a:r>
              <a:rPr lang="en-US" b="0"/>
              <a:t>   </a:t>
            </a:r>
            <a:r>
              <a:rPr b="0"/>
              <a:t>（2）串行接收后，要记得串行发送过来的第9位数据是在SCON的RB8中。</a:t>
            </a:r>
            <a:endParaRPr b="0"/>
          </a:p>
        </p:txBody>
      </p:sp>
    </p:spTree>
  </p:cSld>
  <p:clrMapOvr>
    <a:masterClrMapping/>
  </p:clrMapOvr>
  <p:transition spd="med">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251460" y="1628775"/>
            <a:ext cx="8642350" cy="4340225"/>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三、多机通信</a:t>
            </a:r>
          </a:p>
          <a:p>
            <a:pPr eaLnBrk="1" hangingPunct="1">
              <a:lnSpc>
                <a:spcPct val="205000"/>
              </a:lnSpc>
            </a:pPr>
            <a:r>
              <a:rPr lang="en-US"/>
              <a:t>    </a:t>
            </a:r>
            <a:r>
              <a:rPr lang="en-US" b="0"/>
              <a:t> </a:t>
            </a:r>
            <a:endParaRPr lang="en-US" b="0"/>
          </a:p>
        </p:txBody>
      </p:sp>
      <p:pic>
        <p:nvPicPr>
          <p:cNvPr id="2" name="图片 1"/>
          <p:cNvPicPr>
            <a:picLocks noChangeAspect="1"/>
          </p:cNvPicPr>
          <p:nvPr>
            <p:custDataLst>
              <p:tags r:id="rId1"/>
            </p:custDataLst>
          </p:nvPr>
        </p:nvPicPr>
        <p:blipFill>
          <a:blip r:embed="rId2"/>
          <a:stretch>
            <a:fillRect/>
          </a:stretch>
        </p:blipFill>
        <p:spPr>
          <a:xfrm>
            <a:off x="467360" y="2564765"/>
            <a:ext cx="7777480" cy="2947035"/>
          </a:xfrm>
          <a:prstGeom prst="rect">
            <a:avLst/>
          </a:prstGeom>
        </p:spPr>
      </p:pic>
    </p:spTree>
  </p:cSld>
  <p:clrMapOvr>
    <a:masterClrMapping/>
  </p:clrMapOvr>
  <p:transition spd="med">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三、多机通信</a:t>
            </a:r>
          </a:p>
          <a:p>
            <a:pPr eaLnBrk="1" hangingPunct="1">
              <a:lnSpc>
                <a:spcPct val="175000"/>
              </a:lnSpc>
            </a:pPr>
            <a:r>
              <a:rPr lang="en-US"/>
              <a:t>    </a:t>
            </a:r>
            <a:r>
              <a:rPr lang="en-US" b="0"/>
              <a:t> （1）若SM2=1，表示允许多机通信，当接收到的第9位数据（RB8）为1时，会置位RI标志，向CPU发出中断请求；当接收到第9位数据为0时，即不会置位RI标志，不产生中断，信息将被丢失，即不能接收数据。</a:t>
            </a:r>
            <a:endParaRPr lang="en-US" b="0"/>
          </a:p>
          <a:p>
            <a:pPr eaLnBrk="1" hangingPunct="1">
              <a:lnSpc>
                <a:spcPct val="175000"/>
              </a:lnSpc>
            </a:pPr>
            <a:r>
              <a:rPr lang="en-US" b="0"/>
              <a:t>  （2）若SM2=0，则接收到的第9位数据无论是1还是0，都会置位RI中断标志，即接收数据。</a:t>
            </a:r>
            <a:endParaRPr lang="en-US" b="0"/>
          </a:p>
        </p:txBody>
      </p:sp>
    </p:spTree>
  </p:cSld>
  <p:clrMapOvr>
    <a:masterClrMapping/>
  </p:clrMapOvr>
  <p:transition spd="med">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三、多机通信</a:t>
            </a:r>
          </a:p>
          <a:p>
            <a:pPr eaLnBrk="1" hangingPunct="1">
              <a:lnSpc>
                <a:spcPct val="175000"/>
              </a:lnSpc>
            </a:pPr>
            <a:r>
              <a:rPr lang="en-US"/>
              <a:t>    </a:t>
            </a:r>
            <a:r>
              <a:rPr lang="en-US" b="0"/>
              <a:t>（1）主机发送一帧地址信息，与所需的从机联络。主机应置TB8为1，表示发送的是地址帧。 </a:t>
            </a:r>
            <a:endParaRPr lang="en-US" b="0"/>
          </a:p>
          <a:p>
            <a:pPr eaLnBrk="1" hangingPunct="1">
              <a:lnSpc>
                <a:spcPct val="175000"/>
              </a:lnSpc>
            </a:pPr>
            <a:r>
              <a:rPr lang="en-US" b="0"/>
              <a:t>          </a:t>
            </a:r>
            <a:r>
              <a:rPr lang="en-US" b="0">
                <a:solidFill>
                  <a:srgbClr val="7030A0"/>
                </a:solidFill>
              </a:rPr>
              <a:t>  SCON=0xd8H；</a:t>
            </a:r>
            <a:r>
              <a:rPr lang="en-US" b="0"/>
              <a:t>     </a:t>
            </a:r>
            <a:endParaRPr lang="en-US" b="0"/>
          </a:p>
          <a:p>
            <a:pPr eaLnBrk="1" hangingPunct="1">
              <a:lnSpc>
                <a:spcPct val="175000"/>
              </a:lnSpc>
            </a:pPr>
            <a:r>
              <a:rPr lang="en-US" b="0"/>
              <a:t>           </a:t>
            </a:r>
            <a:r>
              <a:rPr lang="en-US" b="0">
                <a:solidFill>
                  <a:srgbClr val="7030A0"/>
                </a:solidFill>
              </a:rPr>
              <a:t> SBUF=x; </a:t>
            </a:r>
            <a:r>
              <a:rPr lang="en-US" b="0"/>
              <a:t>        </a:t>
            </a:r>
            <a:endParaRPr lang="en-US" b="0"/>
          </a:p>
          <a:p>
            <a:pPr eaLnBrk="1" hangingPunct="1">
              <a:lnSpc>
                <a:spcPct val="175000"/>
              </a:lnSpc>
            </a:pPr>
            <a:r>
              <a:rPr lang="en-US" b="0"/>
              <a:t> （2）所有从机的SM2为1，处于准备接收一帧地址信息的状态。      </a:t>
            </a:r>
            <a:endParaRPr lang="en-US" b="0"/>
          </a:p>
          <a:p>
            <a:pPr eaLnBrk="1" hangingPunct="1">
              <a:lnSpc>
                <a:spcPct val="175000"/>
              </a:lnSpc>
            </a:pPr>
            <a:r>
              <a:rPr lang="en-US" b="0"/>
              <a:t>           </a:t>
            </a:r>
            <a:r>
              <a:rPr lang="en-US" b="0">
                <a:solidFill>
                  <a:srgbClr val="7030A0"/>
                </a:solidFill>
              </a:rPr>
              <a:t> SCON=0xf0；</a:t>
            </a:r>
            <a:r>
              <a:rPr lang="en-US" b="0"/>
              <a:t>      </a:t>
            </a:r>
            <a:endParaRPr lang="en-US" b="0"/>
          </a:p>
        </p:txBody>
      </p:sp>
    </p:spTree>
  </p:cSld>
  <p:clrMapOvr>
    <a:masterClrMapping/>
  </p:clrMapOvr>
  <p:transition spd="med">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三、多机通信</a:t>
            </a:r>
          </a:p>
          <a:p>
            <a:pPr eaLnBrk="1" hangingPunct="1">
              <a:lnSpc>
                <a:spcPct val="175000"/>
              </a:lnSpc>
            </a:pPr>
            <a:r>
              <a:rPr lang="en-US"/>
              <a:t>  </a:t>
            </a:r>
            <a:r>
              <a:rPr lang="en-US" b="0"/>
              <a:t>（3）各从机串行接收地址信息。</a:t>
            </a:r>
            <a:endParaRPr lang="en-US" b="0"/>
          </a:p>
          <a:p>
            <a:pPr eaLnBrk="1" hangingPunct="1">
              <a:lnSpc>
                <a:spcPct val="175000"/>
              </a:lnSpc>
            </a:pPr>
            <a:r>
              <a:rPr lang="en-US" b="0"/>
              <a:t>            对于地址相符的从机，清“0”SM2，以接收主机随后发来的所有信息。对于地址不相符的从机，保持SM2为1的状态，对主机随后发来的信息不理睬，直到发送新的一帧地址信息。</a:t>
            </a:r>
            <a:endParaRPr lang="en-US" b="0"/>
          </a:p>
          <a:p>
            <a:pPr eaLnBrk="1" hangingPunct="1">
              <a:lnSpc>
                <a:spcPct val="175000"/>
              </a:lnSpc>
            </a:pPr>
            <a:r>
              <a:rPr lang="en-US" b="0"/>
              <a:t> </a:t>
            </a:r>
            <a:endParaRPr lang="en-US" b="0"/>
          </a:p>
        </p:txBody>
      </p:sp>
    </p:spTree>
  </p:cSld>
  <p:clrMapOvr>
    <a:masterClrMapping/>
  </p:clrMapOvr>
  <p:transition spd="med">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三、多机通信</a:t>
            </a:r>
          </a:p>
          <a:p>
            <a:pPr eaLnBrk="1" hangingPunct="1">
              <a:lnSpc>
                <a:spcPct val="175000"/>
              </a:lnSpc>
            </a:pPr>
            <a:r>
              <a:rPr lang="en-US"/>
              <a:t>  </a:t>
            </a:r>
            <a:r>
              <a:rPr lang="en-US" b="0"/>
              <a:t>（4）主机发送控制指令或数据信息给被寻址的从机。其中主机置TB8为0，表示发送的是数据或控制指令。</a:t>
            </a:r>
            <a:endParaRPr lang="en-US" b="0"/>
          </a:p>
          <a:p>
            <a:pPr eaLnBrk="1" hangingPunct="1">
              <a:lnSpc>
                <a:spcPct val="175000"/>
              </a:lnSpc>
            </a:pPr>
            <a:r>
              <a:rPr lang="en-US" b="0"/>
              <a:t>      </a:t>
            </a:r>
            <a:r>
              <a:rPr lang="en-US" b="0">
                <a:solidFill>
                  <a:srgbClr val="7030A0"/>
                </a:solidFill>
              </a:rPr>
              <a:t> TB8=0;        </a:t>
            </a:r>
            <a:endParaRPr lang="en-US" b="0">
              <a:solidFill>
                <a:srgbClr val="7030A0"/>
              </a:solidFill>
            </a:endParaRPr>
          </a:p>
          <a:p>
            <a:pPr eaLnBrk="1" hangingPunct="1">
              <a:lnSpc>
                <a:spcPct val="175000"/>
              </a:lnSpc>
            </a:pPr>
            <a:r>
              <a:rPr lang="en-US" b="0">
                <a:solidFill>
                  <a:srgbClr val="7030A0"/>
                </a:solidFill>
              </a:rPr>
              <a:t>      SBUF=y;     </a:t>
            </a:r>
            <a:endParaRPr lang="en-US" b="0">
              <a:solidFill>
                <a:srgbClr val="7030A0"/>
              </a:solidFill>
            </a:endParaRPr>
          </a:p>
        </p:txBody>
      </p:sp>
    </p:spTree>
  </p:cSld>
  <p:clrMapOvr>
    <a:masterClrMapping/>
  </p:clrMapOvr>
  <p:transition spd="med">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t>三、多机通信</a:t>
            </a:r>
          </a:p>
          <a:p>
            <a:pPr eaLnBrk="1" hangingPunct="1">
              <a:lnSpc>
                <a:spcPct val="175000"/>
              </a:lnSpc>
            </a:pPr>
            <a:r>
              <a:rPr lang="en-US"/>
              <a:t>  </a:t>
            </a:r>
            <a:r>
              <a:rPr lang="en-US" b="0"/>
              <a:t>（5）选中的从机，因为SM2为0，串行接收后会置位RI标志，引发串行接收中断，执行串行接收中断服务程序，接收主机发过来的控制命令或数据信息。</a:t>
            </a:r>
            <a:endParaRPr lang="en-US" b="0"/>
          </a:p>
        </p:txBody>
      </p:sp>
    </p:spTree>
  </p:cSld>
  <p:clrMapOvr>
    <a:masterClrMapping/>
  </p:clrMapOvr>
  <p:transition spd="med">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t>一、任务要求 </a:t>
            </a:r>
          </a:p>
          <a:p>
            <a:pPr eaLnBrk="1" hangingPunct="1">
              <a:lnSpc>
                <a:spcPct val="205000"/>
              </a:lnSpc>
            </a:pPr>
            <a:r>
              <a:rPr lang="en-US"/>
              <a:t>          </a:t>
            </a:r>
            <a:r>
              <a:rPr lang="en-US" b="0">
                <a:latin typeface="+mn-ea"/>
                <a:cs typeface="+mn-ea"/>
              </a:rPr>
              <a:t>  </a:t>
            </a:r>
            <a:r>
              <a:rPr b="0">
                <a:latin typeface="+mn-ea"/>
                <a:cs typeface="+mn-ea"/>
              </a:rPr>
              <a:t>设置1个开关，用于选择从机，当开关断开时选择从机1，从主机P1口输入数据通过串口1传送到从机1，并用数码管显示；当开关合上时选择从机2，从主机P1口输入数据通过串口1传送到从机2，并用数码管显示。</a:t>
            </a:r>
            <a:endParaRPr b="0">
              <a:latin typeface="+mn-ea"/>
              <a:cs typeface="+mn-ea"/>
            </a:endParaRPr>
          </a:p>
        </p:txBody>
      </p:sp>
    </p:spTree>
  </p:cSld>
  <p:clrMapOvr>
    <a:masterClrMapping/>
  </p:clrMapOvr>
  <p:transition spd="med">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t>二、硬件设计</a:t>
            </a:r>
          </a:p>
          <a:p>
            <a:pPr eaLnBrk="1" hangingPunct="1">
              <a:lnSpc>
                <a:spcPct val="205000"/>
              </a:lnSpc>
            </a:pPr>
            <a:r>
              <a:rPr lang="en-US"/>
              <a:t>          </a:t>
            </a:r>
            <a:r>
              <a:rPr lang="en-US" b="0"/>
              <a:t>  </a:t>
            </a:r>
            <a:r>
              <a:rPr b="0"/>
              <a:t>数码管采用项目三任务4所述的数码管进行显示，根据题意设计的主机电路</a:t>
            </a:r>
            <a:r>
              <a:rPr lang="zh-CN" b="0"/>
              <a:t>、</a:t>
            </a:r>
            <a:r>
              <a:rPr b="0"/>
              <a:t>从机1的电路</a:t>
            </a:r>
            <a:r>
              <a:rPr lang="zh-CN" b="0"/>
              <a:t>、</a:t>
            </a:r>
            <a:r>
              <a:rPr b="0"/>
              <a:t>从机2的电路</a:t>
            </a:r>
            <a:r>
              <a:rPr lang="zh-CN" b="0"/>
              <a:t>见后面页面</a:t>
            </a:r>
            <a:r>
              <a:rPr b="0"/>
              <a:t>。</a:t>
            </a:r>
            <a:endParaRPr b="0"/>
          </a:p>
        </p:txBody>
      </p:sp>
    </p:spTree>
  </p:cSld>
  <p:clrMapOvr>
    <a:masterClrMapping/>
  </p:clrMapOvr>
  <p:transition spd="med">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4339" name="Rectangle 3"/>
          <p:cNvSpPr>
            <a:spLocks noGrp="1"/>
          </p:cNvSpPr>
          <p:nvPr>
            <p:ph type="body" idx="4294967295"/>
          </p:nvPr>
        </p:nvSpPr>
        <p:spPr>
          <a:xfrm>
            <a:off x="252413" y="1268413"/>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a:t>1. </a:t>
            </a:r>
            <a:r>
              <a:rPr lang="zh-CN" altLang="en-US"/>
              <a:t>串行通信的分类</a:t>
            </a:r>
            <a:endParaRPr lang="zh-CN" altLang="en-US"/>
          </a:p>
        </p:txBody>
      </p:sp>
      <p:sp>
        <p:nvSpPr>
          <p:cNvPr id="14340" name="文本框 14339"/>
          <p:cNvSpPr txBox="1"/>
          <p:nvPr/>
        </p:nvSpPr>
        <p:spPr>
          <a:xfrm>
            <a:off x="684213" y="2565400"/>
            <a:ext cx="7632700" cy="3016250"/>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400" dirty="0">
                <a:latin typeface="仿宋_GB2312" panose="02010609030101010101" pitchFamily="1" charset="-122"/>
                <a:ea typeface="仿宋_GB2312" panose="02010609030101010101" pitchFamily="1" charset="-122"/>
              </a:rPr>
              <a:t>（1）异步通信（Asynchronous Communication）</a:t>
            </a:r>
            <a:endParaRPr lang="zh-CN" altLang="en-US" sz="2400" dirty="0">
              <a:latin typeface="仿宋_GB2312" panose="02010609030101010101" pitchFamily="1" charset="-122"/>
              <a:ea typeface="仿宋_GB2312" panose="02010609030101010101" pitchFamily="1" charset="-122"/>
            </a:endParaRPr>
          </a:p>
          <a:p>
            <a:r>
              <a:rPr lang="zh-CN" altLang="en-US" sz="2400" dirty="0">
                <a:latin typeface="仿宋_GB2312" panose="02010609030101010101" pitchFamily="1" charset="-122"/>
                <a:ea typeface="仿宋_GB2312" panose="02010609030101010101" pitchFamily="1" charset="-122"/>
              </a:rPr>
              <a:t>    </a:t>
            </a:r>
            <a:r>
              <a:rPr lang="zh-CN" altLang="en-US" sz="2400" dirty="0">
                <a:solidFill>
                  <a:schemeClr val="tx1"/>
                </a:solidFill>
                <a:latin typeface="仿宋_GB2312" panose="02010609030101010101" pitchFamily="1" charset="-122"/>
                <a:ea typeface="仿宋_GB2312" panose="02010609030101010101" pitchFamily="1" charset="-122"/>
              </a:rPr>
              <a:t>在异步通信中，数据通常是以字符（或字节）为单位组成字符帧传送的。字符帧由发送端一帧一帧地发送，通过传输线为接收设备一帧一帧地接收。发送端和接收端可以有各自的时钟来控制数据的发送和接收，这两个时钟源彼此独立，互不同步，但要求传送速率一致。在异步通信中，两个字符之间的传输间隔是任意的，所以，每个字符的前后都要用一些数位来作为分隔位。</a:t>
            </a:r>
            <a:endParaRPr lang="zh-CN" altLang="en-US" sz="2400" dirty="0">
              <a:solidFill>
                <a:schemeClr val="tx1"/>
              </a:solidFill>
              <a:latin typeface="仿宋_GB2312" panose="02010609030101010101" pitchFamily="1" charset="-122"/>
              <a:ea typeface="仿宋_GB2312" panose="02010609030101010101" pitchFamily="1" charset="-122"/>
            </a:endParaRPr>
          </a:p>
        </p:txBody>
      </p:sp>
    </p:spTree>
  </p:cSld>
  <p:clrMapOvr>
    <a:masterClrMapping/>
  </p:clrMapOvr>
  <p:transition spd="med">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t>二、硬件设计</a:t>
            </a:r>
          </a:p>
          <a:p>
            <a:pPr eaLnBrk="1" hangingPunct="1">
              <a:lnSpc>
                <a:spcPct val="205000"/>
              </a:lnSpc>
            </a:pPr>
            <a:r>
              <a:rPr lang="en-US"/>
              <a:t>          </a:t>
            </a:r>
            <a:r>
              <a:rPr lang="en-US" b="0"/>
              <a:t>  </a:t>
            </a:r>
            <a:r>
              <a:rPr b="0"/>
              <a:t>数码管采用项目三任务4所述的数码管进行显示，根据题意设计的主机电路</a:t>
            </a:r>
            <a:r>
              <a:rPr lang="zh-CN" b="0"/>
              <a:t>、</a:t>
            </a:r>
            <a:r>
              <a:rPr b="0"/>
              <a:t>从机1的电路</a:t>
            </a:r>
            <a:r>
              <a:rPr lang="zh-CN" b="0"/>
              <a:t>、</a:t>
            </a:r>
            <a:r>
              <a:rPr b="0"/>
              <a:t>从机2的电路</a:t>
            </a:r>
            <a:r>
              <a:rPr lang="zh-CN" b="0"/>
              <a:t>见后面页面</a:t>
            </a:r>
            <a:r>
              <a:rPr b="0"/>
              <a:t>。</a:t>
            </a:r>
            <a:endParaRPr b="0"/>
          </a:p>
        </p:txBody>
      </p:sp>
      <p:pic>
        <p:nvPicPr>
          <p:cNvPr id="2" name="图片 1"/>
          <p:cNvPicPr>
            <a:picLocks noChangeAspect="1"/>
          </p:cNvPicPr>
          <p:nvPr>
            <p:custDataLst>
              <p:tags r:id="rId1"/>
            </p:custDataLst>
          </p:nvPr>
        </p:nvPicPr>
        <p:blipFill>
          <a:blip r:embed="rId2"/>
          <a:stretch>
            <a:fillRect/>
          </a:stretch>
        </p:blipFill>
        <p:spPr>
          <a:xfrm>
            <a:off x="-36830" y="1196340"/>
            <a:ext cx="9273540" cy="5751195"/>
          </a:xfrm>
          <a:prstGeom prst="rect">
            <a:avLst/>
          </a:prstGeom>
        </p:spPr>
      </p:pic>
    </p:spTree>
  </p:cSld>
  <p:clrMapOvr>
    <a:masterClrMapping/>
  </p:clrMapOvr>
  <p:transition spd="med">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t>二、硬件设计</a:t>
            </a:r>
          </a:p>
          <a:p>
            <a:pPr eaLnBrk="1" hangingPunct="1">
              <a:lnSpc>
                <a:spcPct val="205000"/>
              </a:lnSpc>
            </a:pPr>
            <a:r>
              <a:rPr lang="en-US"/>
              <a:t>          </a:t>
            </a:r>
            <a:r>
              <a:rPr lang="en-US" b="0"/>
              <a:t>  </a:t>
            </a:r>
            <a:r>
              <a:rPr b="0"/>
              <a:t>数码管采用项目三任务4所述的数码管进行显示，根据题意设计的主机电路</a:t>
            </a:r>
            <a:r>
              <a:rPr lang="zh-CN" b="0"/>
              <a:t>、</a:t>
            </a:r>
            <a:r>
              <a:rPr b="0"/>
              <a:t>从机1的电路</a:t>
            </a:r>
            <a:r>
              <a:rPr lang="zh-CN" b="0"/>
              <a:t>、</a:t>
            </a:r>
            <a:r>
              <a:rPr b="0"/>
              <a:t>从机2的电路</a:t>
            </a:r>
            <a:r>
              <a:rPr lang="zh-CN" b="0"/>
              <a:t>见后面页面</a:t>
            </a:r>
            <a:r>
              <a:rPr b="0"/>
              <a:t>。</a:t>
            </a:r>
            <a:endParaRPr b="0"/>
          </a:p>
        </p:txBody>
      </p:sp>
      <p:pic>
        <p:nvPicPr>
          <p:cNvPr id="3" name="图片 2"/>
          <p:cNvPicPr>
            <a:picLocks noChangeAspect="1"/>
          </p:cNvPicPr>
          <p:nvPr>
            <p:custDataLst>
              <p:tags r:id="rId1"/>
            </p:custDataLst>
          </p:nvPr>
        </p:nvPicPr>
        <p:blipFill>
          <a:blip r:embed="rId2"/>
          <a:stretch>
            <a:fillRect/>
          </a:stretch>
        </p:blipFill>
        <p:spPr>
          <a:xfrm>
            <a:off x="0" y="1340485"/>
            <a:ext cx="9226550" cy="5549265"/>
          </a:xfrm>
          <a:prstGeom prst="rect">
            <a:avLst/>
          </a:prstGeom>
        </p:spPr>
      </p:pic>
    </p:spTree>
  </p:cSld>
  <p:clrMapOvr>
    <a:masterClrMapping/>
  </p:clrMapOvr>
  <p:transition spd="med">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t>二、硬件设计</a:t>
            </a:r>
          </a:p>
          <a:p>
            <a:pPr eaLnBrk="1" hangingPunct="1">
              <a:lnSpc>
                <a:spcPct val="205000"/>
              </a:lnSpc>
            </a:pPr>
            <a:r>
              <a:rPr lang="en-US"/>
              <a:t>          </a:t>
            </a:r>
            <a:r>
              <a:rPr lang="en-US" b="0"/>
              <a:t>  </a:t>
            </a:r>
            <a:r>
              <a:rPr b="0"/>
              <a:t>数码管采用项目三任务4所述的数码管进行显示，根据题意设计的主机电路</a:t>
            </a:r>
            <a:r>
              <a:rPr lang="zh-CN" b="0"/>
              <a:t>、</a:t>
            </a:r>
            <a:r>
              <a:rPr b="0"/>
              <a:t>从机1的电路</a:t>
            </a:r>
            <a:r>
              <a:rPr lang="zh-CN" b="0"/>
              <a:t>、</a:t>
            </a:r>
            <a:r>
              <a:rPr b="0"/>
              <a:t>从机2的电路</a:t>
            </a:r>
            <a:r>
              <a:rPr lang="zh-CN" b="0"/>
              <a:t>见后面页面</a:t>
            </a:r>
            <a:r>
              <a:rPr b="0"/>
              <a:t>。</a:t>
            </a:r>
            <a:endParaRPr b="0"/>
          </a:p>
        </p:txBody>
      </p:sp>
      <p:pic>
        <p:nvPicPr>
          <p:cNvPr id="2" name="图片 1"/>
          <p:cNvPicPr>
            <a:picLocks noChangeAspect="1"/>
          </p:cNvPicPr>
          <p:nvPr>
            <p:custDataLst>
              <p:tags r:id="rId1"/>
            </p:custDataLst>
          </p:nvPr>
        </p:nvPicPr>
        <p:blipFill>
          <a:blip r:embed="rId2"/>
          <a:stretch>
            <a:fillRect/>
          </a:stretch>
        </p:blipFill>
        <p:spPr>
          <a:xfrm>
            <a:off x="-36830" y="1340485"/>
            <a:ext cx="9299575" cy="5641975"/>
          </a:xfrm>
          <a:prstGeom prst="rect">
            <a:avLst/>
          </a:prstGeom>
        </p:spPr>
      </p:pic>
    </p:spTree>
  </p:cSld>
  <p:clrMapOvr>
    <a:masterClrMapping/>
  </p:clrMapOvr>
  <p:transition spd="med">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165000"/>
              </a:lnSpc>
            </a:pPr>
            <a:r>
              <a:rPr lang="en-US" altLang="zh-CN">
                <a:solidFill>
                  <a:srgbClr val="000000"/>
                </a:solidFill>
                <a:latin typeface="Times New Roman" panose="02020603050405020304" pitchFamily="2" charset="0"/>
                <a:cs typeface="Times New Roman" panose="02020603050405020304" pitchFamily="2" charset="0"/>
              </a:rPr>
              <a:t>   </a:t>
            </a:r>
            <a:r>
              <a:t>三、软件设计</a:t>
            </a:r>
          </a:p>
          <a:p>
            <a:pPr eaLnBrk="1" hangingPunct="1">
              <a:lnSpc>
                <a:spcPct val="165000"/>
              </a:lnSpc>
            </a:pPr>
            <a:r>
              <a:rPr lang="en-US"/>
              <a:t>           </a:t>
            </a:r>
            <a:r>
              <a:rPr lang="en-US" b="0"/>
              <a:t> </a:t>
            </a:r>
            <a:r>
              <a:rPr b="0"/>
              <a:t>1. 程序说明</a:t>
            </a:r>
            <a:endParaRPr b="0"/>
          </a:p>
          <a:p>
            <a:pPr eaLnBrk="1" hangingPunct="1">
              <a:lnSpc>
                <a:spcPct val="165000"/>
              </a:lnSpc>
            </a:pPr>
            <a:r>
              <a:rPr lang="en-US" b="0"/>
              <a:t>             </a:t>
            </a:r>
            <a:r>
              <a:rPr b="0"/>
              <a:t>本任务程序分主机程序与从机程序，其中从机程序中又要区分从机1与从机2。从机程序中的数据显示程序直接采用包含库文件与调用显示函数的方法实现。</a:t>
            </a:r>
            <a:endParaRPr b="0"/>
          </a:p>
          <a:p>
            <a:pPr eaLnBrk="1" hangingPunct="1">
              <a:lnSpc>
                <a:spcPct val="165000"/>
              </a:lnSpc>
            </a:pPr>
            <a:r>
              <a:rPr lang="en-US" b="0"/>
              <a:t>            </a:t>
            </a:r>
            <a:r>
              <a:rPr b="0"/>
              <a:t>2. 主机程序：项目七任务3（主）.c</a:t>
            </a:r>
            <a:endParaRPr b="0"/>
          </a:p>
          <a:p>
            <a:pPr eaLnBrk="1" hangingPunct="1">
              <a:lnSpc>
                <a:spcPct val="165000"/>
              </a:lnSpc>
            </a:pPr>
            <a:r>
              <a:rPr lang="en-US"/>
              <a:t>          </a:t>
            </a:r>
            <a:r>
              <a:rPr lang="en-US" b="0">
                <a:solidFill>
                  <a:srgbClr val="7030A0"/>
                </a:solidFill>
              </a:rPr>
              <a:t>  </a:t>
            </a:r>
            <a:r>
              <a:rPr lang="zh-CN" altLang="en-US" b="0">
                <a:solidFill>
                  <a:srgbClr val="7030A0"/>
                </a:solidFill>
              </a:rPr>
              <a:t>通过</a:t>
            </a:r>
            <a:r>
              <a:rPr lang="en-US" altLang="zh-CN" b="0">
                <a:solidFill>
                  <a:srgbClr val="7030A0"/>
                </a:solidFill>
              </a:rPr>
              <a:t>keil</a:t>
            </a:r>
            <a:r>
              <a:rPr lang="zh-CN" altLang="zh-CN" b="0">
                <a:solidFill>
                  <a:srgbClr val="7030A0"/>
                </a:solidFill>
              </a:rPr>
              <a:t>打开项目七任务3（主）.c进行分析。</a:t>
            </a:r>
            <a:endParaRPr lang="zh-CN" altLang="zh-CN" b="0">
              <a:solidFill>
                <a:srgbClr val="7030A0"/>
              </a:solidFill>
            </a:endParaRPr>
          </a:p>
        </p:txBody>
      </p:sp>
    </p:spTree>
  </p:cSld>
  <p:clrMapOvr>
    <a:masterClrMapping/>
  </p:clrMapOvr>
  <p:transition spd="med">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165000"/>
              </a:lnSpc>
            </a:pPr>
            <a:r>
              <a:rPr lang="en-US" altLang="zh-CN">
                <a:solidFill>
                  <a:srgbClr val="000000"/>
                </a:solidFill>
                <a:latin typeface="Times New Roman" panose="02020603050405020304" pitchFamily="2" charset="0"/>
                <a:cs typeface="Times New Roman" panose="02020603050405020304" pitchFamily="2" charset="0"/>
              </a:rPr>
              <a:t>   </a:t>
            </a:r>
            <a:r>
              <a:t>三、软件设计</a:t>
            </a:r>
          </a:p>
          <a:p>
            <a:pPr eaLnBrk="1" hangingPunct="1">
              <a:lnSpc>
                <a:spcPct val="165000"/>
              </a:lnSpc>
            </a:pPr>
            <a:r>
              <a:rPr lang="en-US"/>
              <a:t>         </a:t>
            </a:r>
            <a:r>
              <a:rPr lang="en-US" b="0"/>
              <a:t>  </a:t>
            </a:r>
            <a:r>
              <a:rPr b="0"/>
              <a:t>2. 主机程序：项目七任务3（主）.c</a:t>
            </a:r>
            <a:endParaRPr b="0"/>
          </a:p>
          <a:p>
            <a:pPr eaLnBrk="1" hangingPunct="1">
              <a:lnSpc>
                <a:spcPct val="165000"/>
              </a:lnSpc>
            </a:pPr>
            <a:r>
              <a:rPr b="0"/>
              <a:t> </a:t>
            </a:r>
            <a:r>
              <a:rPr lang="en-US" b="0"/>
              <a:t>          3. 从机程序：项目七任务3（从）.c</a:t>
            </a:r>
            <a:endParaRPr lang="en-US" b="0"/>
          </a:p>
          <a:p>
            <a:pPr eaLnBrk="1" hangingPunct="1">
              <a:lnSpc>
                <a:spcPct val="165000"/>
              </a:lnSpc>
            </a:pPr>
            <a:r>
              <a:rPr lang="en-US"/>
              <a:t>          </a:t>
            </a:r>
            <a:r>
              <a:rPr lang="en-US" b="0">
                <a:solidFill>
                  <a:srgbClr val="7030A0"/>
                </a:solidFill>
              </a:rPr>
              <a:t>  </a:t>
            </a:r>
            <a:r>
              <a:rPr lang="zh-CN" altLang="en-US" b="0">
                <a:solidFill>
                  <a:srgbClr val="7030A0"/>
                </a:solidFill>
              </a:rPr>
              <a:t>通过</a:t>
            </a:r>
            <a:r>
              <a:rPr lang="en-US" altLang="zh-CN" b="0">
                <a:solidFill>
                  <a:srgbClr val="7030A0"/>
                </a:solidFill>
              </a:rPr>
              <a:t>keil</a:t>
            </a:r>
            <a:r>
              <a:rPr lang="zh-CN" altLang="zh-CN" b="0">
                <a:solidFill>
                  <a:srgbClr val="7030A0"/>
                </a:solidFill>
              </a:rPr>
              <a:t>打开项目七任务3（从）.c进行分析。</a:t>
            </a:r>
            <a:endParaRPr lang="zh-CN" altLang="zh-CN" b="0">
              <a:solidFill>
                <a:srgbClr val="7030A0"/>
              </a:solidFill>
            </a:endParaRPr>
          </a:p>
        </p:txBody>
      </p:sp>
    </p:spTree>
  </p:cSld>
  <p:clrMapOvr>
    <a:masterClrMapping/>
  </p:clrMapOvr>
  <p:transition spd="med">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165000"/>
              </a:lnSpc>
            </a:pPr>
            <a:r>
              <a:rPr lang="en-US" altLang="zh-CN">
                <a:solidFill>
                  <a:srgbClr val="000000"/>
                </a:solidFill>
                <a:latin typeface="Times New Roman" panose="02020603050405020304" pitchFamily="2" charset="0"/>
                <a:cs typeface="Times New Roman" panose="02020603050405020304" pitchFamily="2" charset="0"/>
              </a:rPr>
              <a:t>   </a:t>
            </a:r>
            <a:r>
              <a:t>四、系统调试</a:t>
            </a:r>
          </a:p>
          <a:p>
            <a:pPr eaLnBrk="1" hangingPunct="1">
              <a:lnSpc>
                <a:spcPct val="165000"/>
              </a:lnSpc>
            </a:pPr>
            <a:r>
              <a:rPr lang="en-US"/>
              <a:t>         </a:t>
            </a:r>
            <a:r>
              <a:rPr lang="en-US" b="0"/>
              <a:t> </a:t>
            </a:r>
            <a:endParaRPr lang="en-US" b="0"/>
          </a:p>
          <a:p>
            <a:pPr eaLnBrk="1" hangingPunct="1">
              <a:lnSpc>
                <a:spcPct val="165000"/>
              </a:lnSpc>
            </a:pPr>
            <a:r>
              <a:rPr lang="en-US"/>
              <a:t>          </a:t>
            </a:r>
            <a:r>
              <a:rPr lang="en-US" b="0">
                <a:solidFill>
                  <a:srgbClr val="7030A0"/>
                </a:solidFill>
              </a:rPr>
              <a:t> </a:t>
            </a:r>
            <a:r>
              <a:rPr lang="zh-CN" b="0">
                <a:solidFill>
                  <a:srgbClr val="7030A0"/>
                </a:solidFill>
              </a:rPr>
              <a:t>边演示边讲解</a:t>
            </a:r>
            <a:r>
              <a:rPr lang="zh-CN" altLang="zh-CN" b="0">
                <a:solidFill>
                  <a:srgbClr val="7030A0"/>
                </a:solidFill>
              </a:rPr>
              <a:t>。</a:t>
            </a:r>
            <a:endParaRPr lang="zh-CN" altLang="zh-CN" b="0">
              <a:solidFill>
                <a:srgbClr val="7030A0"/>
              </a:solidFill>
            </a:endParaRPr>
          </a:p>
        </p:txBody>
      </p:sp>
    </p:spTree>
  </p:cSld>
  <p:clrMapOvr>
    <a:masterClrMapping/>
  </p:clrMapOvr>
  <p:transition spd="med">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3</a:t>
            </a:r>
            <a:r>
              <a:rPr lang="zh-CN" altLang="en-US" sz="2800" dirty="0">
                <a:effectLst>
                  <a:outerShdw blurRad="38100" dist="38100" dir="2700000">
                    <a:srgbClr val="C0C0C0"/>
                  </a:outerShdw>
                </a:effectLst>
              </a:rPr>
              <a:t>  STC15W4K32S4单片机间的多机通信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任务拓展</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340995" y="1340485"/>
            <a:ext cx="8642350" cy="4894580"/>
          </a:xfrm>
        </p:spPr>
        <p:txBody>
          <a:bodyPr vert="horz" wrap="square" lIns="78366" tIns="39183" rIns="78366" bIns="39183" anchor="t" anchorCtr="0"/>
          <a:p>
            <a:pPr eaLnBrk="1" hangingPunct="1">
              <a:lnSpc>
                <a:spcPct val="16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rPr b="0"/>
              <a:t>完善多机通信硬件电路与修改程序，实现主机与从机间的双向通信。当主机选中的从机接收到地址信号后，向主机发送一个应答信号，主机接收到从机发送的应答信号后，点亮主机通信正常指示灯，若在1S期间内未接到应答信号，点亮通信错误指示灯。</a:t>
            </a:r>
            <a:endParaRPr b="0"/>
          </a:p>
        </p:txBody>
      </p:sp>
    </p:spTree>
  </p:cSld>
  <p:clrMapOvr>
    <a:masterClrMapping/>
  </p:clrMapOvr>
  <p:transition spd="med">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Arc 3"/>
          <p:cNvSpPr/>
          <p:nvPr/>
        </p:nvSpPr>
        <p:spPr>
          <a:xfrm rot="7873550">
            <a:off x="3703638" y="3832225"/>
            <a:ext cx="1133475" cy="1208088"/>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1"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headEnd type="none" w="med" len="med"/>
            <a:tailEnd type="triangle" w="med" len="med"/>
          </a:ln>
        </p:spPr>
        <p:txBody>
          <a:bodyPr/>
          <a:p>
            <a:endParaRPr lang="zh-CN" altLang="en-US"/>
          </a:p>
        </p:txBody>
      </p:sp>
      <p:sp>
        <p:nvSpPr>
          <p:cNvPr id="73732" name="Arc 5"/>
          <p:cNvSpPr/>
          <p:nvPr/>
        </p:nvSpPr>
        <p:spPr>
          <a:xfrm rot="11977892">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grpSp>
        <p:nvGrpSpPr>
          <p:cNvPr id="73733" name="Group 6"/>
          <p:cNvGrpSpPr/>
          <p:nvPr/>
        </p:nvGrpSpPr>
        <p:grpSpPr>
          <a:xfrm>
            <a:off x="2701925" y="1773238"/>
            <a:ext cx="3022600" cy="3022600"/>
            <a:chOff x="0" y="0"/>
            <a:chExt cx="1406" cy="1406"/>
          </a:xfrm>
        </p:grpSpPr>
        <p:sp>
          <p:nvSpPr>
            <p:cNvPr id="73734" name="Line 7"/>
            <p:cNvSpPr/>
            <p:nvPr/>
          </p:nvSpPr>
          <p:spPr>
            <a:xfrm flipH="1">
              <a:off x="227" y="0"/>
              <a:ext cx="499" cy="1406"/>
            </a:xfrm>
            <a:prstGeom prst="line">
              <a:avLst/>
            </a:prstGeom>
            <a:ln w="38100" cap="flat" cmpd="sng">
              <a:solidFill>
                <a:srgbClr val="9E9E9E"/>
              </a:solidFill>
              <a:prstDash val="solid"/>
              <a:headEnd type="none" w="med" len="med"/>
              <a:tailEnd type="none" w="med" len="med"/>
            </a:ln>
          </p:spPr>
        </p:sp>
        <p:sp>
          <p:nvSpPr>
            <p:cNvPr id="73735" name="Line 8"/>
            <p:cNvSpPr/>
            <p:nvPr/>
          </p:nvSpPr>
          <p:spPr>
            <a:xfrm>
              <a:off x="726" y="0"/>
              <a:ext cx="454" cy="1406"/>
            </a:xfrm>
            <a:prstGeom prst="line">
              <a:avLst/>
            </a:prstGeom>
            <a:ln w="38100" cap="flat" cmpd="sng">
              <a:solidFill>
                <a:srgbClr val="969696"/>
              </a:solidFill>
              <a:prstDash val="solid"/>
              <a:headEnd type="none" w="med" len="med"/>
              <a:tailEnd type="none" w="med" len="med"/>
            </a:ln>
          </p:spPr>
        </p:sp>
        <p:sp>
          <p:nvSpPr>
            <p:cNvPr id="73736" name="Line 9"/>
            <p:cNvSpPr/>
            <p:nvPr/>
          </p:nvSpPr>
          <p:spPr>
            <a:xfrm flipH="1">
              <a:off x="227" y="544"/>
              <a:ext cx="1179" cy="862"/>
            </a:xfrm>
            <a:prstGeom prst="line">
              <a:avLst/>
            </a:prstGeom>
            <a:ln w="38100" cap="flat" cmpd="sng">
              <a:solidFill>
                <a:srgbClr val="9E9E9E"/>
              </a:solidFill>
              <a:prstDash val="solid"/>
              <a:headEnd type="none" w="med" len="med"/>
              <a:tailEnd type="none" w="med" len="med"/>
            </a:ln>
          </p:spPr>
        </p:sp>
        <p:sp>
          <p:nvSpPr>
            <p:cNvPr id="73737" name="Line 10"/>
            <p:cNvSpPr/>
            <p:nvPr/>
          </p:nvSpPr>
          <p:spPr>
            <a:xfrm>
              <a:off x="0" y="544"/>
              <a:ext cx="1180" cy="862"/>
            </a:xfrm>
            <a:prstGeom prst="line">
              <a:avLst/>
            </a:prstGeom>
            <a:ln w="38100" cap="flat" cmpd="sng">
              <a:solidFill>
                <a:srgbClr val="969696"/>
              </a:solidFill>
              <a:prstDash val="solid"/>
              <a:headEnd type="none" w="med" len="med"/>
              <a:tailEnd type="none" w="med" len="med"/>
            </a:ln>
          </p:spPr>
        </p:sp>
        <p:sp>
          <p:nvSpPr>
            <p:cNvPr id="73738" name="Line 11"/>
            <p:cNvSpPr/>
            <p:nvPr/>
          </p:nvSpPr>
          <p:spPr>
            <a:xfrm flipV="1">
              <a:off x="0" y="544"/>
              <a:ext cx="1391" cy="0"/>
            </a:xfrm>
            <a:prstGeom prst="line">
              <a:avLst/>
            </a:prstGeom>
            <a:ln w="38100" cap="flat" cmpd="sng">
              <a:solidFill>
                <a:srgbClr val="9E9E9E"/>
              </a:solidFill>
              <a:prstDash val="solid"/>
              <a:headEnd type="none" w="med" len="med"/>
              <a:tailEnd type="none" w="med" len="med"/>
            </a:ln>
          </p:spPr>
        </p:sp>
      </p:grpSp>
      <p:sp>
        <p:nvSpPr>
          <p:cNvPr id="73739" name="Arc 12"/>
          <p:cNvSpPr/>
          <p:nvPr/>
        </p:nvSpPr>
        <p:spPr>
          <a:xfrm rot="16542568">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0"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41" name="Arc 98"/>
          <p:cNvSpPr/>
          <p:nvPr/>
        </p:nvSpPr>
        <p:spPr>
          <a:xfrm rot="21229832">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headEnd type="none" w="med" len="med"/>
            <a:tailEnd type="triangle" w="med" len="med"/>
          </a:ln>
        </p:spPr>
        <p:txBody>
          <a:bodyPr/>
          <a:p>
            <a:endParaRPr lang="zh-CN" altLang="en-US"/>
          </a:p>
        </p:txBody>
      </p:sp>
      <p:sp>
        <p:nvSpPr>
          <p:cNvPr id="73742"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pPr eaLnBrk="1" hangingPunct="1"/>
            <a:endParaRPr lang="zh-CN" altLang="en-US" b="1" dirty="0">
              <a:latin typeface="Times New Roman" panose="02020603050405020304" pitchFamily="2" charset="0"/>
            </a:endParaRPr>
          </a:p>
        </p:txBody>
      </p:sp>
      <p:grpSp>
        <p:nvGrpSpPr>
          <p:cNvPr id="73743" name="Group 105"/>
          <p:cNvGrpSpPr/>
          <p:nvPr/>
        </p:nvGrpSpPr>
        <p:grpSpPr>
          <a:xfrm>
            <a:off x="2051050" y="2276475"/>
            <a:ext cx="1274763" cy="1247775"/>
            <a:chOff x="0" y="0"/>
            <a:chExt cx="803" cy="786"/>
          </a:xfrm>
        </p:grpSpPr>
        <p:grpSp>
          <p:nvGrpSpPr>
            <p:cNvPr id="73744" name="Group 106"/>
            <p:cNvGrpSpPr/>
            <p:nvPr/>
          </p:nvGrpSpPr>
          <p:grpSpPr>
            <a:xfrm>
              <a:off x="5" y="0"/>
              <a:ext cx="798" cy="786"/>
              <a:chOff x="0" y="0"/>
              <a:chExt cx="1042" cy="1019"/>
            </a:xfrm>
          </p:grpSpPr>
          <p:pic>
            <p:nvPicPr>
              <p:cNvPr id="73745"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746"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47"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48" name="Group 110"/>
            <p:cNvGrpSpPr/>
            <p:nvPr/>
          </p:nvGrpSpPr>
          <p:grpSpPr>
            <a:xfrm rot="-1297425" flipH="1" flipV="1">
              <a:off x="0" y="593"/>
              <a:ext cx="797" cy="191"/>
              <a:chOff x="0" y="0"/>
              <a:chExt cx="893" cy="246"/>
            </a:xfrm>
          </p:grpSpPr>
          <p:grpSp>
            <p:nvGrpSpPr>
              <p:cNvPr id="73749" name="Group 111"/>
              <p:cNvGrpSpPr/>
              <p:nvPr/>
            </p:nvGrpSpPr>
            <p:grpSpPr>
              <a:xfrm>
                <a:off x="0" y="0"/>
                <a:ext cx="743" cy="185"/>
                <a:chOff x="0" y="0"/>
                <a:chExt cx="1118" cy="279"/>
              </a:xfrm>
            </p:grpSpPr>
            <p:sp>
              <p:nvSpPr>
                <p:cNvPr id="73750" name="AutoShape 112"/>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1" name="AutoShape 113"/>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2" name="AutoShape 114"/>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3" name="AutoShape 115"/>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nvGrpSpPr>
              <p:cNvPr id="73754" name="Group 116"/>
              <p:cNvGrpSpPr/>
              <p:nvPr/>
            </p:nvGrpSpPr>
            <p:grpSpPr>
              <a:xfrm rot="1353540">
                <a:off x="150" y="60"/>
                <a:ext cx="743" cy="186"/>
                <a:chOff x="0" y="0"/>
                <a:chExt cx="1118" cy="279"/>
              </a:xfrm>
            </p:grpSpPr>
            <p:sp>
              <p:nvSpPr>
                <p:cNvPr id="73755" name="AutoShape 117"/>
                <p:cNvSpPr/>
                <p:nvPr/>
              </p:nvSpPr>
              <p:spPr>
                <a:xfrm rot="5263130">
                  <a:off x="284"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6" name="AutoShape 118"/>
                <p:cNvSpPr/>
                <p:nvPr/>
              </p:nvSpPr>
              <p:spPr>
                <a:xfrm rot="6078281">
                  <a:off x="420" y="-294"/>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7" name="AutoShape 119"/>
                <p:cNvSpPr/>
                <p:nvPr/>
              </p:nvSpPr>
              <p:spPr>
                <a:xfrm rot="6373927">
                  <a:off x="496" y="-27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sp>
              <p:nvSpPr>
                <p:cNvPr id="73758" name="AutoShape 120"/>
                <p:cNvSpPr/>
                <p:nvPr/>
              </p:nvSpPr>
              <p:spPr>
                <a:xfrm rot="6906312">
                  <a:off x="586" y="-242"/>
                  <a:ext cx="227" cy="816"/>
                </a:xfrm>
                <a:prstGeom prst="moon">
                  <a:avLst>
                    <a:gd name="adj" fmla="val 49773"/>
                  </a:avLst>
                </a:prstGeom>
                <a:solidFill>
                  <a:srgbClr val="F8F8F8">
                    <a:alpha val="3999"/>
                  </a:srgbClr>
                </a:solidFill>
                <a:ln w="9525">
                  <a:noFill/>
                </a:ln>
              </p:spPr>
              <p:txBody>
                <a:bodyPr wrap="none" anchor="ctr" anchorCtr="0"/>
                <a:p>
                  <a:pPr eaLnBrk="1" hangingPunct="1"/>
                  <a:endParaRPr lang="zh-CN" altLang="en-US" b="1" dirty="0">
                    <a:latin typeface="Times New Roman" panose="02020603050405020304" pitchFamily="2" charset="0"/>
                  </a:endParaRPr>
                </a:p>
              </p:txBody>
            </p:sp>
          </p:grpSp>
        </p:grpSp>
      </p:grpSp>
      <p:grpSp>
        <p:nvGrpSpPr>
          <p:cNvPr id="73759" name="Group 121"/>
          <p:cNvGrpSpPr/>
          <p:nvPr/>
        </p:nvGrpSpPr>
        <p:grpSpPr>
          <a:xfrm>
            <a:off x="3563938" y="1052513"/>
            <a:ext cx="1368425" cy="1368425"/>
            <a:chOff x="0" y="0"/>
            <a:chExt cx="803" cy="786"/>
          </a:xfrm>
        </p:grpSpPr>
        <p:grpSp>
          <p:nvGrpSpPr>
            <p:cNvPr id="73760" name="Group 122"/>
            <p:cNvGrpSpPr/>
            <p:nvPr/>
          </p:nvGrpSpPr>
          <p:grpSpPr>
            <a:xfrm>
              <a:off x="5" y="0"/>
              <a:ext cx="798" cy="786"/>
              <a:chOff x="0" y="0"/>
              <a:chExt cx="1042" cy="1019"/>
            </a:xfrm>
          </p:grpSpPr>
          <p:pic>
            <p:nvPicPr>
              <p:cNvPr id="73761" name="Picture 123"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62" name="Oval 124">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73763"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64" name="Group 126"/>
            <p:cNvGrpSpPr/>
            <p:nvPr/>
          </p:nvGrpSpPr>
          <p:grpSpPr>
            <a:xfrm rot="-1297425" flipH="1" flipV="1">
              <a:off x="0" y="593"/>
              <a:ext cx="797" cy="191"/>
              <a:chOff x="0" y="0"/>
              <a:chExt cx="893" cy="246"/>
            </a:xfrm>
          </p:grpSpPr>
          <p:grpSp>
            <p:nvGrpSpPr>
              <p:cNvPr id="73765" name="Group 127"/>
              <p:cNvGrpSpPr/>
              <p:nvPr/>
            </p:nvGrpSpPr>
            <p:grpSpPr>
              <a:xfrm>
                <a:off x="0" y="0"/>
                <a:ext cx="743" cy="185"/>
                <a:chOff x="0" y="0"/>
                <a:chExt cx="1118" cy="279"/>
              </a:xfrm>
            </p:grpSpPr>
            <p:sp>
              <p:nvSpPr>
                <p:cNvPr id="73766" name="AutoShape 128"/>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7" name="AutoShape 129"/>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8" name="AutoShape 130"/>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69" name="AutoShape 131"/>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70" name="Group 132"/>
              <p:cNvGrpSpPr/>
              <p:nvPr/>
            </p:nvGrpSpPr>
            <p:grpSpPr>
              <a:xfrm rot="1353540">
                <a:off x="150" y="60"/>
                <a:ext cx="743" cy="186"/>
                <a:chOff x="0" y="0"/>
                <a:chExt cx="1118" cy="279"/>
              </a:xfrm>
            </p:grpSpPr>
            <p:sp>
              <p:nvSpPr>
                <p:cNvPr id="73771" name="AutoShape 133"/>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2" name="AutoShape 134"/>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3" name="AutoShape 135"/>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74" name="AutoShape 136"/>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775" name="Group 154"/>
          <p:cNvGrpSpPr/>
          <p:nvPr/>
        </p:nvGrpSpPr>
        <p:grpSpPr>
          <a:xfrm>
            <a:off x="5076825" y="2276475"/>
            <a:ext cx="1296988" cy="1247775"/>
            <a:chOff x="0" y="0"/>
            <a:chExt cx="1042" cy="1019"/>
          </a:xfrm>
        </p:grpSpPr>
        <p:pic>
          <p:nvPicPr>
            <p:cNvPr id="73776" name="Picture 155"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77" name="Oval 156">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任务实施</a:t>
              </a:r>
              <a:endParaRPr lang="zh-CN" altLang="en-US" b="1" dirty="0">
                <a:solidFill>
                  <a:schemeClr val="bg1"/>
                </a:solidFill>
                <a:latin typeface="Times New Roman" panose="02020603050405020304" pitchFamily="2" charset="0"/>
              </a:endParaRPr>
            </a:p>
          </p:txBody>
        </p:sp>
      </p:grpSp>
      <p:grpSp>
        <p:nvGrpSpPr>
          <p:cNvPr id="73778" name="Group 158"/>
          <p:cNvGrpSpPr/>
          <p:nvPr/>
        </p:nvGrpSpPr>
        <p:grpSpPr>
          <a:xfrm rot="-1297425" flipH="1" flipV="1">
            <a:off x="5219700" y="3213100"/>
            <a:ext cx="1265238" cy="303213"/>
            <a:chOff x="0" y="0"/>
            <a:chExt cx="893" cy="246"/>
          </a:xfrm>
        </p:grpSpPr>
        <p:grpSp>
          <p:nvGrpSpPr>
            <p:cNvPr id="73779" name="Group 159"/>
            <p:cNvGrpSpPr/>
            <p:nvPr/>
          </p:nvGrpSpPr>
          <p:grpSpPr>
            <a:xfrm>
              <a:off x="0" y="0"/>
              <a:ext cx="743" cy="185"/>
              <a:chOff x="0" y="0"/>
              <a:chExt cx="1118" cy="279"/>
            </a:xfrm>
          </p:grpSpPr>
          <p:sp>
            <p:nvSpPr>
              <p:cNvPr id="73780" name="AutoShape 16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1" name="AutoShape 16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2" name="AutoShape 16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3" name="AutoShape 16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784" name="Group 164"/>
            <p:cNvGrpSpPr/>
            <p:nvPr/>
          </p:nvGrpSpPr>
          <p:grpSpPr>
            <a:xfrm rot="1353540">
              <a:off x="150" y="60"/>
              <a:ext cx="743" cy="186"/>
              <a:chOff x="0" y="0"/>
              <a:chExt cx="1118" cy="279"/>
            </a:xfrm>
          </p:grpSpPr>
          <p:sp>
            <p:nvSpPr>
              <p:cNvPr id="73785" name="AutoShape 16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6" name="AutoShape 16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7" name="AutoShape 16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88" name="AutoShape 16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sp>
        <p:nvSpPr>
          <p:cNvPr id="73789" name="Rectangle 177"/>
          <p:cNvSpPr>
            <a:spLocks noGrp="1"/>
          </p:cNvSpPr>
          <p:nvPr>
            <p:ph type="title" idx="4294967295"/>
          </p:nvPr>
        </p:nvSpPr>
        <p:spPr/>
        <p:txBody>
          <a:bodyPr vert="horz" wrap="square" lIns="78366" tIns="39183" rIns="78366" bIns="39183" anchor="ctr" anchorCtr="0"/>
          <a:p>
            <a:pPr eaLnBrk="1" hangingPunct="1"/>
            <a:r>
              <a:rPr lang="zh-CN" altLang="en-US" sz="2800">
                <a:effectLst>
                  <a:outerShdw blurRad="38100" dist="38100" dir="2700000">
                    <a:srgbClr val="C0C0C0"/>
                  </a:outerShdw>
                </a:effectLst>
              </a:rPr>
              <a:t>任务</a:t>
            </a:r>
            <a:r>
              <a:rPr lang="en-US" altLang="zh-CN" sz="2800">
                <a:effectLst>
                  <a:outerShdw blurRad="38100" dist="38100" dir="2700000">
                    <a:srgbClr val="C0C0C0"/>
                  </a:outerShdw>
                </a:effectLst>
              </a:rPr>
              <a:t>4   </a:t>
            </a:r>
            <a:r>
              <a:rPr sz="2800">
                <a:effectLst>
                  <a:outerShdw blurRad="38100" dist="38100" dir="2700000">
                    <a:srgbClr val="C0C0C0"/>
                  </a:outerShdw>
                </a:effectLst>
              </a:rPr>
              <a:t>STC15W4K32S4单片机与PC机间的串行通信</a:t>
            </a:r>
            <a:r>
              <a:rPr lang="zh-CN" altLang="en-US"/>
              <a:t> </a:t>
            </a:r>
            <a:endParaRPr lang="zh-CN" altLang="en-US"/>
          </a:p>
        </p:txBody>
      </p:sp>
      <p:grpSp>
        <p:nvGrpSpPr>
          <p:cNvPr id="73790" name="Group 178"/>
          <p:cNvGrpSpPr/>
          <p:nvPr/>
        </p:nvGrpSpPr>
        <p:grpSpPr>
          <a:xfrm>
            <a:off x="4859338" y="4005263"/>
            <a:ext cx="1274762" cy="1247775"/>
            <a:chOff x="0" y="0"/>
            <a:chExt cx="803" cy="786"/>
          </a:xfrm>
        </p:grpSpPr>
        <p:grpSp>
          <p:nvGrpSpPr>
            <p:cNvPr id="73791" name="Group 179"/>
            <p:cNvGrpSpPr/>
            <p:nvPr/>
          </p:nvGrpSpPr>
          <p:grpSpPr>
            <a:xfrm>
              <a:off x="5" y="0"/>
              <a:ext cx="798" cy="786"/>
              <a:chOff x="0" y="0"/>
              <a:chExt cx="1042" cy="1019"/>
            </a:xfrm>
          </p:grpSpPr>
          <p:pic>
            <p:nvPicPr>
              <p:cNvPr id="73792" name="Picture 180" descr="circuler_1">
                <a:hlinkClick r:id="rId2"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73793" name="Oval 181">
                <a:hlinkClick r:id="rId2"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bg1"/>
                    </a:solidFill>
                    <a:latin typeface="Times New Roman" panose="02020603050405020304" pitchFamily="2" charset="0"/>
                  </a:rPr>
                  <a:t>任务拓展</a:t>
                </a:r>
                <a:endParaRPr lang="zh-CN" altLang="en-US" b="1" dirty="0">
                  <a:solidFill>
                    <a:schemeClr val="bg1"/>
                  </a:solidFill>
                  <a:latin typeface="Times New Roman" panose="02020603050405020304" pitchFamily="2" charset="0"/>
                </a:endParaRPr>
              </a:p>
            </p:txBody>
          </p:sp>
        </p:grpSp>
        <p:pic>
          <p:nvPicPr>
            <p:cNvPr id="73794"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795" name="Group 183"/>
            <p:cNvGrpSpPr/>
            <p:nvPr/>
          </p:nvGrpSpPr>
          <p:grpSpPr>
            <a:xfrm rot="-1297425" flipH="1" flipV="1">
              <a:off x="0" y="593"/>
              <a:ext cx="797" cy="191"/>
              <a:chOff x="0" y="0"/>
              <a:chExt cx="893" cy="246"/>
            </a:xfrm>
          </p:grpSpPr>
          <p:grpSp>
            <p:nvGrpSpPr>
              <p:cNvPr id="73796" name="Group 184"/>
              <p:cNvGrpSpPr/>
              <p:nvPr/>
            </p:nvGrpSpPr>
            <p:grpSpPr>
              <a:xfrm>
                <a:off x="0" y="0"/>
                <a:ext cx="743" cy="185"/>
                <a:chOff x="0" y="0"/>
                <a:chExt cx="1118" cy="279"/>
              </a:xfrm>
            </p:grpSpPr>
            <p:sp>
              <p:nvSpPr>
                <p:cNvPr id="73797" name="AutoShape 185"/>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8" name="AutoShape 186"/>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799" name="AutoShape 187"/>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0" name="AutoShape 188"/>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01" name="Group 189"/>
              <p:cNvGrpSpPr/>
              <p:nvPr/>
            </p:nvGrpSpPr>
            <p:grpSpPr>
              <a:xfrm rot="1353540">
                <a:off x="150" y="60"/>
                <a:ext cx="743" cy="186"/>
                <a:chOff x="0" y="0"/>
                <a:chExt cx="1118" cy="279"/>
              </a:xfrm>
            </p:grpSpPr>
            <p:sp>
              <p:nvSpPr>
                <p:cNvPr id="73802" name="AutoShape 190"/>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3" name="AutoShape 191"/>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4" name="AutoShape 192"/>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05" name="AutoShape 193"/>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grpSp>
        <p:nvGrpSpPr>
          <p:cNvPr id="73806" name="Group 195"/>
          <p:cNvGrpSpPr/>
          <p:nvPr/>
        </p:nvGrpSpPr>
        <p:grpSpPr>
          <a:xfrm>
            <a:off x="2627313" y="4005263"/>
            <a:ext cx="1439862" cy="1368425"/>
            <a:chOff x="0" y="0"/>
            <a:chExt cx="803" cy="786"/>
          </a:xfrm>
        </p:grpSpPr>
        <p:grpSp>
          <p:nvGrpSpPr>
            <p:cNvPr id="73807" name="Group 196"/>
            <p:cNvGrpSpPr/>
            <p:nvPr/>
          </p:nvGrpSpPr>
          <p:grpSpPr>
            <a:xfrm>
              <a:off x="5" y="0"/>
              <a:ext cx="798" cy="786"/>
              <a:chOff x="0" y="0"/>
              <a:chExt cx="1042" cy="1019"/>
            </a:xfrm>
          </p:grpSpPr>
          <p:pic>
            <p:nvPicPr>
              <p:cNvPr id="73808"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3809"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eaLnBrk="1" hangingPunct="1"/>
                <a:r>
                  <a:rPr lang="zh-CN" altLang="en-US" b="1" dirty="0">
                    <a:solidFill>
                      <a:schemeClr val="tx1"/>
                    </a:solidFill>
                    <a:latin typeface="Times New Roman" panose="02020603050405020304" pitchFamily="2" charset="0"/>
                  </a:rPr>
                  <a:t>知识延伸</a:t>
                </a:r>
                <a:endParaRPr lang="zh-CN" altLang="en-US" b="1" dirty="0">
                  <a:solidFill>
                    <a:schemeClr val="tx1"/>
                  </a:solidFill>
                  <a:latin typeface="Times New Roman" panose="02020603050405020304" pitchFamily="2" charset="0"/>
                </a:endParaRPr>
              </a:p>
            </p:txBody>
          </p:sp>
        </p:grpSp>
        <p:pic>
          <p:nvPicPr>
            <p:cNvPr id="73810"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73811" name="Group 200"/>
            <p:cNvGrpSpPr/>
            <p:nvPr/>
          </p:nvGrpSpPr>
          <p:grpSpPr>
            <a:xfrm rot="-1297425" flipH="1" flipV="1">
              <a:off x="0" y="593"/>
              <a:ext cx="797" cy="191"/>
              <a:chOff x="0" y="0"/>
              <a:chExt cx="893" cy="246"/>
            </a:xfrm>
          </p:grpSpPr>
          <p:grpSp>
            <p:nvGrpSpPr>
              <p:cNvPr id="73812" name="Group 201"/>
              <p:cNvGrpSpPr/>
              <p:nvPr/>
            </p:nvGrpSpPr>
            <p:grpSpPr>
              <a:xfrm>
                <a:off x="0" y="0"/>
                <a:ext cx="743" cy="185"/>
                <a:chOff x="0" y="0"/>
                <a:chExt cx="1118" cy="279"/>
              </a:xfrm>
            </p:grpSpPr>
            <p:sp>
              <p:nvSpPr>
                <p:cNvPr id="73813" name="AutoShape 202"/>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4" name="AutoShape 203"/>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5" name="AutoShape 204"/>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6" name="AutoShape 205"/>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nvGrpSpPr>
              <p:cNvPr id="73817" name="Group 206"/>
              <p:cNvGrpSpPr/>
              <p:nvPr/>
            </p:nvGrpSpPr>
            <p:grpSpPr>
              <a:xfrm rot="1353540">
                <a:off x="150" y="60"/>
                <a:ext cx="743" cy="186"/>
                <a:chOff x="0" y="0"/>
                <a:chExt cx="1118" cy="279"/>
              </a:xfrm>
            </p:grpSpPr>
            <p:sp>
              <p:nvSpPr>
                <p:cNvPr id="73818" name="AutoShape 207"/>
                <p:cNvSpPr/>
                <p:nvPr/>
              </p:nvSpPr>
              <p:spPr>
                <a:xfrm rot="5263130">
                  <a:off x="284"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19" name="AutoShape 208"/>
                <p:cNvSpPr/>
                <p:nvPr/>
              </p:nvSpPr>
              <p:spPr>
                <a:xfrm rot="6078281">
                  <a:off x="420" y="-294"/>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0" name="AutoShape 209"/>
                <p:cNvSpPr/>
                <p:nvPr/>
              </p:nvSpPr>
              <p:spPr>
                <a:xfrm rot="6373927">
                  <a:off x="496" y="-27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sp>
              <p:nvSpPr>
                <p:cNvPr id="73821" name="AutoShape 210"/>
                <p:cNvSpPr/>
                <p:nvPr/>
              </p:nvSpPr>
              <p:spPr>
                <a:xfrm rot="6906312">
                  <a:off x="586" y="-242"/>
                  <a:ext cx="227" cy="816"/>
                </a:xfrm>
                <a:prstGeom prst="moon">
                  <a:avLst>
                    <a:gd name="adj" fmla="val 49773"/>
                  </a:avLst>
                </a:prstGeom>
                <a:solidFill>
                  <a:srgbClr val="F8F8F8">
                    <a:alpha val="3999"/>
                  </a:srgbClr>
                </a:solidFill>
                <a:ln w="9525">
                  <a:noFill/>
                </a:ln>
              </p:spPr>
              <p:txBody>
                <a:bodyPr rot="0" vert="eaVert" wrap="none" anchor="ctr" anchorCtr="0"/>
                <a:p>
                  <a:pPr eaLnBrk="1" hangingPunct="1"/>
                  <a:endParaRPr lang="zh-CN" altLang="en-US" b="1" dirty="0">
                    <a:latin typeface="Times New Roman" panose="02020603050405020304" pitchFamily="2" charset="0"/>
                  </a:endParaRPr>
                </a:p>
              </p:txBody>
            </p:sp>
          </p:grpSp>
        </p:grpSp>
      </p:grpSp>
    </p:spTree>
  </p:cSld>
  <p:clrMapOvr>
    <a:masterClrMapping/>
  </p:clrMapOvr>
  <p:transition spd="med">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任务说明</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205000"/>
              </a:lnSpc>
            </a:pPr>
            <a:r>
              <a:rPr lang="en-US" altLang="zh-CN">
                <a:solidFill>
                  <a:srgbClr val="000000"/>
                </a:solidFill>
                <a:latin typeface="Times New Roman" panose="02020603050405020304" pitchFamily="2" charset="0"/>
                <a:cs typeface="Times New Roman" panose="02020603050405020304" pitchFamily="2" charset="0"/>
              </a:rPr>
              <a:t>           </a:t>
            </a:r>
            <a:r>
              <a:rPr lang="en-US" altLang="zh-CN" b="0">
                <a:solidFill>
                  <a:srgbClr val="000000"/>
                </a:solidFill>
                <a:latin typeface="Times New Roman" panose="02020603050405020304" pitchFamily="2" charset="0"/>
                <a:cs typeface="Times New Roman" panose="02020603050405020304" pitchFamily="2" charset="0"/>
              </a:rPr>
              <a:t> </a:t>
            </a:r>
            <a:r>
              <a:rPr b="0"/>
              <a:t>本任务学习与掌握STC15W4K32S4单片机与PC机之间的串行通信，以便PC机对单片机进行管理与控制</a:t>
            </a:r>
            <a:r>
              <a:rPr b="0"/>
              <a:t>。</a:t>
            </a:r>
            <a:endParaRPr b="0"/>
          </a:p>
        </p:txBody>
      </p:sp>
    </p:spTree>
  </p:cSld>
  <p:clrMapOvr>
    <a:masterClrMapping/>
  </p:clrMapOvr>
  <p:transition spd="med">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一、单片机与PC机RS-232串行通信的接口设计</a:t>
            </a:r>
          </a:p>
          <a:p>
            <a:pPr eaLnBrk="1" hangingPunct="1">
              <a:lnSpc>
                <a:spcPct val="155000"/>
              </a:lnSpc>
            </a:pPr>
            <a:r>
              <a:rPr lang="en-US"/>
              <a:t>     </a:t>
            </a:r>
            <a:r>
              <a:rPr b="0"/>
              <a:t>1. RS-232C接口</a:t>
            </a:r>
            <a:endParaRPr b="0"/>
          </a:p>
          <a:p>
            <a:pPr eaLnBrk="1" hangingPunct="1">
              <a:lnSpc>
                <a:spcPct val="155000"/>
              </a:lnSpc>
            </a:pPr>
            <a:r>
              <a:rPr lang="en-US" b="0"/>
              <a:t>      ①  RS-232C信息格式标准</a:t>
            </a:r>
            <a:endParaRPr lang="en-US" b="0"/>
          </a:p>
        </p:txBody>
      </p:sp>
      <p:pic>
        <p:nvPicPr>
          <p:cNvPr id="2" name="图片 1"/>
          <p:cNvPicPr>
            <a:picLocks noChangeAspect="1"/>
          </p:cNvPicPr>
          <p:nvPr>
            <p:custDataLst>
              <p:tags r:id="rId1"/>
            </p:custDataLst>
          </p:nvPr>
        </p:nvPicPr>
        <p:blipFill>
          <a:blip r:embed="rId2"/>
          <a:stretch>
            <a:fillRect/>
          </a:stretch>
        </p:blipFill>
        <p:spPr>
          <a:xfrm>
            <a:off x="611505" y="3789045"/>
            <a:ext cx="7555230" cy="2336165"/>
          </a:xfrm>
          <a:prstGeom prst="rect">
            <a:avLst/>
          </a:prstGeom>
        </p:spPr>
      </p:pic>
    </p:spTree>
  </p:cSld>
  <p:clrMapOvr>
    <a:masterClrMapping/>
  </p:clrMapOvr>
  <p:transition spd="med">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5363"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a:t>1. </a:t>
            </a:r>
            <a:r>
              <a:rPr lang="zh-CN" altLang="en-US"/>
              <a:t>串行通信的分类</a:t>
            </a:r>
            <a:endParaRPr lang="zh-CN" altLang="en-US"/>
          </a:p>
        </p:txBody>
      </p:sp>
      <p:sp>
        <p:nvSpPr>
          <p:cNvPr id="15364" name="文本框 15363"/>
          <p:cNvSpPr txBox="1"/>
          <p:nvPr/>
        </p:nvSpPr>
        <p:spPr>
          <a:xfrm>
            <a:off x="612775" y="2205038"/>
            <a:ext cx="7632700" cy="1445260"/>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400" dirty="0">
                <a:latin typeface="仿宋_GB2312" panose="02010609030101010101" pitchFamily="1" charset="-122"/>
                <a:ea typeface="仿宋_GB2312" panose="02010609030101010101" pitchFamily="1" charset="-122"/>
              </a:rPr>
              <a:t>（1）异步通信（Asynchronous Communication）</a:t>
            </a:r>
            <a:endParaRPr lang="zh-CN" altLang="en-US" sz="2400" dirty="0">
              <a:latin typeface="仿宋_GB2312" panose="02010609030101010101" pitchFamily="1" charset="-122"/>
              <a:ea typeface="仿宋_GB2312" panose="02010609030101010101" pitchFamily="1" charset="-122"/>
            </a:endParaRPr>
          </a:p>
          <a:p>
            <a:r>
              <a:rPr lang="zh-CN" altLang="en-US" sz="2400" dirty="0">
                <a:latin typeface="仿宋_GB2312" panose="02010609030101010101" pitchFamily="1" charset="-122"/>
                <a:ea typeface="仿宋_GB2312" panose="02010609030101010101" pitchFamily="1" charset="-122"/>
              </a:rPr>
              <a:t>    </a:t>
            </a:r>
            <a:r>
              <a:rPr lang="zh-CN" altLang="en-US" sz="2400" dirty="0">
                <a:solidFill>
                  <a:schemeClr val="hlink"/>
                </a:solidFill>
                <a:latin typeface="仿宋_GB2312" panose="02010609030101010101" pitchFamily="1" charset="-122"/>
                <a:ea typeface="仿宋_GB2312" panose="02010609030101010101" pitchFamily="1" charset="-122"/>
              </a:rPr>
              <a:t>1）字符帧（Character Frame）</a:t>
            </a:r>
            <a:endParaRPr lang="zh-CN" altLang="en-US" sz="2400" dirty="0">
              <a:solidFill>
                <a:schemeClr val="hlink"/>
              </a:solidFill>
              <a:latin typeface="仿宋_GB2312" panose="02010609030101010101" pitchFamily="1" charset="-122"/>
              <a:ea typeface="仿宋_GB2312" panose="02010609030101010101" pitchFamily="1" charset="-122"/>
            </a:endParaRPr>
          </a:p>
          <a:p>
            <a:r>
              <a:rPr lang="zh-CN" altLang="en-US" b="1" dirty="0">
                <a:latin typeface="Times New Roman" panose="02020603050405020304" pitchFamily="2" charset="0"/>
              </a:rPr>
              <a:t>       </a:t>
            </a:r>
            <a:r>
              <a:rPr lang="zh-CN" altLang="en-US" sz="2000" b="1" dirty="0">
                <a:solidFill>
                  <a:schemeClr val="tx1"/>
                </a:solidFill>
                <a:latin typeface="仿宋_GB2312" panose="02010609030101010101" pitchFamily="1" charset="-122"/>
                <a:ea typeface="仿宋_GB2312" panose="02010609030101010101" pitchFamily="1" charset="-122"/>
              </a:rPr>
              <a:t>字符帧也叫数据帧，由起始位、数据位（纯数据或数据加校验位）和停止位等三部分组成，如图所示。</a:t>
            </a:r>
            <a:endParaRPr lang="zh-CN" altLang="en-US" sz="2000" b="1" dirty="0">
              <a:solidFill>
                <a:schemeClr val="tx1"/>
              </a:solidFill>
              <a:latin typeface="仿宋_GB2312" panose="02010609030101010101" pitchFamily="1" charset="-122"/>
              <a:ea typeface="仿宋_GB2312" panose="02010609030101010101" pitchFamily="1" charset="-122"/>
            </a:endParaRPr>
          </a:p>
        </p:txBody>
      </p:sp>
      <p:graphicFrame>
        <p:nvGraphicFramePr>
          <p:cNvPr id="15365" name="对象 15364"/>
          <p:cNvGraphicFramePr/>
          <p:nvPr/>
        </p:nvGraphicFramePr>
        <p:xfrm>
          <a:off x="468313" y="3573463"/>
          <a:ext cx="7634287" cy="2732087"/>
        </p:xfrm>
        <a:graphic>
          <a:graphicData uri="http://schemas.openxmlformats.org/presentationml/2006/ole">
            <mc:AlternateContent xmlns:mc="http://schemas.openxmlformats.org/markup-compatibility/2006">
              <mc:Choice xmlns:v="urn:schemas-microsoft-com:vml" Requires="v">
                <p:oleObj spid="_x0000_s3076" name="" r:id="rId1" imgW="4938395" imgH="2693670" progId="Word.Document.8">
                  <p:embed/>
                </p:oleObj>
              </mc:Choice>
              <mc:Fallback>
                <p:oleObj name="" r:id="rId1" imgW="4938395" imgH="2693670" progId="Word.Document.8">
                  <p:embed/>
                  <p:pic>
                    <p:nvPicPr>
                      <p:cNvPr id="0" name="图片 3075"/>
                      <p:cNvPicPr/>
                      <p:nvPr/>
                    </p:nvPicPr>
                    <p:blipFill>
                      <a:blip r:embed="rId2"/>
                      <a:stretch>
                        <a:fillRect/>
                      </a:stretch>
                    </p:blipFill>
                    <p:spPr>
                      <a:xfrm>
                        <a:off x="468313" y="3573463"/>
                        <a:ext cx="7634287" cy="2732087"/>
                      </a:xfrm>
                      <a:prstGeom prst="rect">
                        <a:avLst/>
                      </a:prstGeom>
                      <a:noFill/>
                      <a:ln w="38100">
                        <a:noFill/>
                        <a:miter/>
                      </a:ln>
                    </p:spPr>
                  </p:pic>
                </p:oleObj>
              </mc:Fallback>
            </mc:AlternateContent>
          </a:graphicData>
        </a:graphic>
      </p:graphicFrame>
    </p:spTree>
  </p:cSld>
  <p:clrMapOvr>
    <a:masterClrMapping/>
  </p:clrMapOvr>
  <p:transition spd="med">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一、单片机与PC机RS-232串行通信的接口设计</a:t>
            </a:r>
          </a:p>
          <a:p>
            <a:pPr eaLnBrk="1" hangingPunct="1">
              <a:lnSpc>
                <a:spcPct val="155000"/>
              </a:lnSpc>
            </a:pPr>
            <a:r>
              <a:rPr lang="en-US"/>
              <a:t>     </a:t>
            </a:r>
            <a:r>
              <a:rPr b="0"/>
              <a:t>1. RS-232C接口</a:t>
            </a:r>
            <a:endParaRPr b="0"/>
          </a:p>
          <a:p>
            <a:pPr eaLnBrk="1" hangingPunct="1">
              <a:lnSpc>
                <a:spcPct val="155000"/>
              </a:lnSpc>
            </a:pPr>
            <a:r>
              <a:rPr lang="en-US" b="0"/>
              <a:t>      ② RS-232C电平转换器</a:t>
            </a:r>
            <a:endParaRPr lang="en-US" b="0"/>
          </a:p>
          <a:p>
            <a:pPr eaLnBrk="1" hangingPunct="1">
              <a:lnSpc>
                <a:spcPct val="155000"/>
              </a:lnSpc>
            </a:pPr>
            <a:endParaRPr lang="en-US" b="0"/>
          </a:p>
        </p:txBody>
      </p:sp>
      <p:pic>
        <p:nvPicPr>
          <p:cNvPr id="3" name="图片 2"/>
          <p:cNvPicPr>
            <a:picLocks noChangeAspect="1"/>
          </p:cNvPicPr>
          <p:nvPr>
            <p:custDataLst>
              <p:tags r:id="rId1"/>
            </p:custDataLst>
          </p:nvPr>
        </p:nvPicPr>
        <p:blipFill>
          <a:blip r:embed="rId2"/>
          <a:stretch>
            <a:fillRect/>
          </a:stretch>
        </p:blipFill>
        <p:spPr>
          <a:xfrm>
            <a:off x="611505" y="4149090"/>
            <a:ext cx="7949565" cy="1040130"/>
          </a:xfrm>
          <a:prstGeom prst="rect">
            <a:avLst/>
          </a:prstGeom>
        </p:spPr>
      </p:pic>
    </p:spTree>
  </p:cSld>
  <p:clrMapOvr>
    <a:masterClrMapping/>
  </p:clrMapOvr>
  <p:transition spd="med">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一、单片机与PC机RS-232串行通信的接口设计</a:t>
            </a:r>
          </a:p>
          <a:p>
            <a:pPr eaLnBrk="1" hangingPunct="1">
              <a:lnSpc>
                <a:spcPct val="155000"/>
              </a:lnSpc>
            </a:pPr>
            <a:r>
              <a:rPr lang="en-US"/>
              <a:t>     </a:t>
            </a:r>
            <a:r>
              <a:rPr b="0"/>
              <a:t>1. RS-232C接口</a:t>
            </a:r>
            <a:endParaRPr b="0"/>
          </a:p>
          <a:p>
            <a:pPr eaLnBrk="1" hangingPunct="1">
              <a:lnSpc>
                <a:spcPct val="155000"/>
              </a:lnSpc>
            </a:pPr>
            <a:r>
              <a:rPr lang="en-US" b="0"/>
              <a:t>      ② RS-232C电平转换器</a:t>
            </a:r>
            <a:endParaRPr lang="en-US" b="0"/>
          </a:p>
          <a:p>
            <a:pPr eaLnBrk="1" hangingPunct="1">
              <a:lnSpc>
                <a:spcPct val="155000"/>
              </a:lnSpc>
            </a:pPr>
            <a:endParaRPr lang="en-US" b="0"/>
          </a:p>
        </p:txBody>
      </p:sp>
      <p:pic>
        <p:nvPicPr>
          <p:cNvPr id="2" name="图片 1"/>
          <p:cNvPicPr>
            <a:picLocks noChangeAspect="1"/>
          </p:cNvPicPr>
          <p:nvPr>
            <p:custDataLst>
              <p:tags r:id="rId1"/>
            </p:custDataLst>
          </p:nvPr>
        </p:nvPicPr>
        <p:blipFill>
          <a:blip r:embed="rId2"/>
          <a:stretch>
            <a:fillRect/>
          </a:stretch>
        </p:blipFill>
        <p:spPr>
          <a:xfrm>
            <a:off x="3275965" y="3789045"/>
            <a:ext cx="5401945" cy="2335530"/>
          </a:xfrm>
          <a:prstGeom prst="rect">
            <a:avLst/>
          </a:prstGeom>
        </p:spPr>
      </p:pic>
    </p:spTree>
  </p:cSld>
  <p:clrMapOvr>
    <a:masterClrMapping/>
  </p:clrMapOvr>
  <p:transition spd="med">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一、单片机与PC机RS-232串行通信的接口设计</a:t>
            </a:r>
          </a:p>
          <a:p>
            <a:pPr eaLnBrk="1" hangingPunct="1">
              <a:lnSpc>
                <a:spcPct val="155000"/>
              </a:lnSpc>
            </a:pPr>
            <a:r>
              <a:rPr lang="en-US"/>
              <a:t>     </a:t>
            </a:r>
            <a:r>
              <a:rPr b="0"/>
              <a:t>1. RS-232C接口</a:t>
            </a:r>
            <a:endParaRPr b="0"/>
          </a:p>
          <a:p>
            <a:pPr eaLnBrk="1" hangingPunct="1">
              <a:lnSpc>
                <a:spcPct val="155000"/>
              </a:lnSpc>
            </a:pPr>
            <a:r>
              <a:rPr lang="en-US" b="0"/>
              <a:t>      </a:t>
            </a:r>
            <a:r>
              <a:rPr lang="zh-CN" b="0"/>
              <a:t>③</a:t>
            </a:r>
            <a:r>
              <a:rPr lang="en-US" altLang="zh-CN" b="0"/>
              <a:t> </a:t>
            </a:r>
            <a:r>
              <a:rPr lang="en-US" b="0"/>
              <a:t> RS-232C总线规定</a:t>
            </a:r>
            <a:endParaRPr lang="en-US" b="0"/>
          </a:p>
          <a:p>
            <a:pPr eaLnBrk="1" hangingPunct="1">
              <a:lnSpc>
                <a:spcPct val="155000"/>
              </a:lnSpc>
            </a:pPr>
            <a:endParaRPr lang="en-US" b="0"/>
          </a:p>
        </p:txBody>
      </p:sp>
      <p:pic>
        <p:nvPicPr>
          <p:cNvPr id="3" name="图片 2"/>
          <p:cNvPicPr>
            <a:picLocks noChangeAspect="1"/>
          </p:cNvPicPr>
          <p:nvPr>
            <p:custDataLst>
              <p:tags r:id="rId1"/>
            </p:custDataLst>
          </p:nvPr>
        </p:nvPicPr>
        <p:blipFill>
          <a:blip r:embed="rId2"/>
          <a:stretch>
            <a:fillRect/>
          </a:stretch>
        </p:blipFill>
        <p:spPr>
          <a:xfrm>
            <a:off x="3638550" y="3140710"/>
            <a:ext cx="5505450" cy="3038475"/>
          </a:xfrm>
          <a:prstGeom prst="rect">
            <a:avLst/>
          </a:prstGeom>
        </p:spPr>
      </p:pic>
    </p:spTree>
  </p:cSld>
  <p:clrMapOvr>
    <a:masterClrMapping/>
  </p:clrMapOvr>
  <p:transition spd="med">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一、单片机与PC机RS-232串行通信的接口设计</a:t>
            </a:r>
          </a:p>
          <a:p>
            <a:pPr eaLnBrk="1" hangingPunct="1">
              <a:lnSpc>
                <a:spcPct val="155000"/>
              </a:lnSpc>
            </a:pPr>
            <a:r>
              <a:rPr lang="en-US"/>
              <a:t>     </a:t>
            </a:r>
            <a:r>
              <a:rPr b="0"/>
              <a:t>1. RS-232C接口</a:t>
            </a:r>
            <a:endParaRPr b="0"/>
          </a:p>
          <a:p>
            <a:pPr eaLnBrk="1" hangingPunct="1">
              <a:lnSpc>
                <a:spcPct val="155000"/>
              </a:lnSpc>
            </a:pPr>
            <a:r>
              <a:rPr lang="en-US" b="0"/>
              <a:t>      </a:t>
            </a:r>
            <a:r>
              <a:rPr lang="zh-CN" altLang="en-US" b="0"/>
              <a:t>④</a:t>
            </a:r>
            <a:r>
              <a:rPr lang="en-US" altLang="zh-CN" b="0"/>
              <a:t> </a:t>
            </a:r>
            <a:r>
              <a:rPr lang="en-US" b="0"/>
              <a:t> 连接器</a:t>
            </a:r>
            <a:endParaRPr lang="en-US" b="0"/>
          </a:p>
          <a:p>
            <a:pPr eaLnBrk="1" hangingPunct="1">
              <a:lnSpc>
                <a:spcPct val="155000"/>
              </a:lnSpc>
            </a:pPr>
            <a:endParaRPr lang="en-US" b="0"/>
          </a:p>
        </p:txBody>
      </p:sp>
      <p:pic>
        <p:nvPicPr>
          <p:cNvPr id="2" name="图片 1"/>
          <p:cNvPicPr>
            <a:picLocks noChangeAspect="1"/>
          </p:cNvPicPr>
          <p:nvPr>
            <p:custDataLst>
              <p:tags r:id="rId1"/>
            </p:custDataLst>
          </p:nvPr>
        </p:nvPicPr>
        <p:blipFill>
          <a:blip r:embed="rId2"/>
          <a:stretch>
            <a:fillRect/>
          </a:stretch>
        </p:blipFill>
        <p:spPr>
          <a:xfrm>
            <a:off x="3491865" y="2590165"/>
            <a:ext cx="4546600" cy="3601085"/>
          </a:xfrm>
          <a:prstGeom prst="rect">
            <a:avLst/>
          </a:prstGeom>
        </p:spPr>
      </p:pic>
    </p:spTree>
  </p:cSld>
  <p:clrMapOvr>
    <a:masterClrMapping/>
  </p:clrMapOvr>
  <p:transition spd="med">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二、RS-232C接口与8051单片机的通信接口设计</a:t>
            </a:r>
          </a:p>
          <a:p>
            <a:pPr eaLnBrk="1" hangingPunct="1">
              <a:lnSpc>
                <a:spcPct val="155000"/>
              </a:lnSpc>
            </a:pPr>
            <a:r>
              <a:rPr lang="en-US"/>
              <a:t>     </a:t>
            </a:r>
            <a:r>
              <a:rPr lang="en-US" b="0"/>
              <a:t> </a:t>
            </a:r>
            <a:endParaRPr lang="en-US" b="0"/>
          </a:p>
          <a:p>
            <a:pPr eaLnBrk="1" hangingPunct="1">
              <a:lnSpc>
                <a:spcPct val="155000"/>
              </a:lnSpc>
            </a:pPr>
            <a:endParaRPr lang="en-US" b="0"/>
          </a:p>
        </p:txBody>
      </p:sp>
      <p:pic>
        <p:nvPicPr>
          <p:cNvPr id="3" name="图片 2"/>
          <p:cNvPicPr>
            <a:picLocks noChangeAspect="1"/>
          </p:cNvPicPr>
          <p:nvPr>
            <p:custDataLst>
              <p:tags r:id="rId1"/>
            </p:custDataLst>
          </p:nvPr>
        </p:nvPicPr>
        <p:blipFill>
          <a:blip r:embed="rId2"/>
          <a:stretch>
            <a:fillRect/>
          </a:stretch>
        </p:blipFill>
        <p:spPr>
          <a:xfrm>
            <a:off x="1835785" y="2564765"/>
            <a:ext cx="5156835" cy="3539490"/>
          </a:xfrm>
          <a:prstGeom prst="rect">
            <a:avLst/>
          </a:prstGeom>
        </p:spPr>
      </p:pic>
    </p:spTree>
  </p:cSld>
  <p:clrMapOvr>
    <a:masterClrMapping/>
  </p:clrMapOvr>
  <p:transition spd="med">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三、STC15W4K32S4单片机与PC机USB总线通信的接口设计</a:t>
            </a:r>
          </a:p>
          <a:p>
            <a:pPr eaLnBrk="1" hangingPunct="1">
              <a:lnSpc>
                <a:spcPct val="155000"/>
              </a:lnSpc>
            </a:pPr>
            <a:r>
              <a:rPr lang="en-US"/>
              <a:t>     </a:t>
            </a:r>
            <a:r>
              <a:rPr lang="en-US" b="0"/>
              <a:t> </a:t>
            </a:r>
            <a:endParaRPr lang="en-US" b="0"/>
          </a:p>
          <a:p>
            <a:pPr eaLnBrk="1" hangingPunct="1">
              <a:lnSpc>
                <a:spcPct val="155000"/>
              </a:lnSpc>
            </a:pPr>
            <a:endParaRPr lang="en-US" b="0"/>
          </a:p>
        </p:txBody>
      </p:sp>
      <p:pic>
        <p:nvPicPr>
          <p:cNvPr id="2" name="图片 1"/>
          <p:cNvPicPr>
            <a:picLocks noChangeAspect="1"/>
          </p:cNvPicPr>
          <p:nvPr>
            <p:custDataLst>
              <p:tags r:id="rId1"/>
            </p:custDataLst>
          </p:nvPr>
        </p:nvPicPr>
        <p:blipFill>
          <a:blip r:embed="rId2"/>
          <a:stretch>
            <a:fillRect/>
          </a:stretch>
        </p:blipFill>
        <p:spPr>
          <a:xfrm>
            <a:off x="1619885" y="2636520"/>
            <a:ext cx="5387340" cy="3212465"/>
          </a:xfrm>
          <a:prstGeom prst="rect">
            <a:avLst/>
          </a:prstGeom>
        </p:spPr>
      </p:pic>
    </p:spTree>
  </p:cSld>
  <p:clrMapOvr>
    <a:masterClrMapping/>
  </p:clrMapOvr>
  <p:transition spd="med">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t>四、STC15W4K32S4单片机与PC机串行通信的程序设计</a:t>
            </a:r>
          </a:p>
          <a:p>
            <a:pPr eaLnBrk="1" hangingPunct="1">
              <a:lnSpc>
                <a:spcPct val="155000"/>
              </a:lnSpc>
            </a:pPr>
            <a:r>
              <a:rPr lang="en-US"/>
              <a:t>     </a:t>
            </a:r>
            <a:r>
              <a:rPr lang="en-US" b="0"/>
              <a:t> </a:t>
            </a:r>
            <a:endParaRPr lang="en-US" b="0"/>
          </a:p>
          <a:p>
            <a:pPr eaLnBrk="1" hangingPunct="1">
              <a:lnSpc>
                <a:spcPct val="155000"/>
              </a:lnSpc>
            </a:pPr>
            <a:r>
              <a:rPr lang="en-US" b="0"/>
              <a:t>             通信程序设计分为计算机（上位机）程序设计与单片机（下位机）程序设计。</a:t>
            </a:r>
            <a:endParaRPr lang="en-US" b="0"/>
          </a:p>
        </p:txBody>
      </p:sp>
    </p:spTree>
  </p:cSld>
  <p:clrMapOvr>
    <a:masterClrMapping/>
  </p:clrMapOvr>
  <p:transition spd="med">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rPr lang="en-US"/>
              <a:t>   </a:t>
            </a:r>
            <a:r>
              <a:t> 一、任务要求 </a:t>
            </a:r>
          </a:p>
          <a:p>
            <a:pPr eaLnBrk="1" hangingPunct="1">
              <a:lnSpc>
                <a:spcPct val="155000"/>
              </a:lnSpc>
            </a:pPr>
            <a:r>
              <a:rPr lang="en-US" b="0"/>
              <a:t>            PC机通过串口调试程序（STC系列单片机STC-ISP在线编程软件内嵌有串口助手）发送单个十进制数码（0～9）字符，并串行接收单片机发送过来的数据；</a:t>
            </a:r>
            <a:endParaRPr lang="en-US" b="0"/>
          </a:p>
          <a:p>
            <a:pPr eaLnBrk="1" hangingPunct="1">
              <a:lnSpc>
                <a:spcPct val="155000"/>
              </a:lnSpc>
            </a:pPr>
            <a:r>
              <a:rPr lang="en-US" b="0"/>
              <a:t>            单片机串行接收PC串行发送的数据，接收后按“Receving Data:串行接收数据”发送给PC机，同时将串行接收数据送数码管显示。</a:t>
            </a:r>
            <a:endParaRPr lang="en-US" b="0"/>
          </a:p>
        </p:txBody>
      </p:sp>
    </p:spTree>
  </p:cSld>
  <p:clrMapOvr>
    <a:masterClrMapping/>
  </p:clrMapOvr>
  <p:transition spd="med">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250825" y="1340485"/>
            <a:ext cx="8642350" cy="4340225"/>
          </a:xfrm>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rPr lang="en-US"/>
              <a:t>   </a:t>
            </a:r>
            <a:r>
              <a:t> 二、硬件设计</a:t>
            </a:r>
          </a:p>
          <a:p>
            <a:pPr eaLnBrk="1" hangingPunct="1">
              <a:lnSpc>
                <a:spcPct val="155000"/>
              </a:lnSpc>
            </a:pPr>
            <a:r>
              <a:rPr lang="en-US"/>
              <a:t>          </a:t>
            </a:r>
            <a:r>
              <a:rPr lang="en-US" b="0"/>
              <a:t>   </a:t>
            </a:r>
            <a:r>
              <a:rPr b="0"/>
              <a:t>采用STC15W4K32S4系列单片机实验箱。本任务就可直接利用STC15W4K32S4单片机的在线编程电路进行PC机与单片机间的串行通信。硬件连接图</a:t>
            </a:r>
            <a:r>
              <a:rPr lang="zh-CN" b="0"/>
              <a:t>如下</a:t>
            </a:r>
            <a:r>
              <a:rPr b="0"/>
              <a:t>。</a:t>
            </a:r>
            <a:endParaRPr b="0"/>
          </a:p>
        </p:txBody>
      </p:sp>
      <p:pic>
        <p:nvPicPr>
          <p:cNvPr id="2" name="图片 1"/>
          <p:cNvPicPr>
            <a:picLocks noChangeAspect="1"/>
          </p:cNvPicPr>
          <p:nvPr>
            <p:custDataLst>
              <p:tags r:id="rId1"/>
            </p:custDataLst>
          </p:nvPr>
        </p:nvPicPr>
        <p:blipFill>
          <a:blip r:embed="rId2"/>
          <a:stretch>
            <a:fillRect/>
          </a:stretch>
        </p:blipFill>
        <p:spPr>
          <a:xfrm>
            <a:off x="1619885" y="3757930"/>
            <a:ext cx="5899150" cy="2770505"/>
          </a:xfrm>
          <a:prstGeom prst="rect">
            <a:avLst/>
          </a:prstGeom>
        </p:spPr>
      </p:pic>
    </p:spTree>
  </p:cSld>
  <p:clrMapOvr>
    <a:masterClrMapping/>
  </p:clrMapOvr>
  <p:transition spd="med">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250825" y="1340485"/>
            <a:ext cx="8642350" cy="4340225"/>
          </a:xfrm>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rPr lang="en-US"/>
              <a:t>   </a:t>
            </a:r>
            <a:r>
              <a:t>三、软件设计</a:t>
            </a:r>
          </a:p>
          <a:p>
            <a:pPr eaLnBrk="1" hangingPunct="1">
              <a:lnSpc>
                <a:spcPct val="155000"/>
              </a:lnSpc>
            </a:pPr>
            <a:r>
              <a:rPr lang="en-US"/>
              <a:t>  </a:t>
            </a:r>
            <a:r>
              <a:rPr b="0"/>
              <a:t>（1）程序说明</a:t>
            </a:r>
            <a:endParaRPr b="0"/>
          </a:p>
          <a:p>
            <a:pPr eaLnBrk="1" hangingPunct="1">
              <a:lnSpc>
                <a:spcPct val="155000"/>
              </a:lnSpc>
            </a:pPr>
            <a:r>
              <a:rPr lang="en-US" b="0"/>
              <a:t>           </a:t>
            </a:r>
            <a:r>
              <a:rPr b="0"/>
              <a:t>PC发送的是十进制数据的ASCII码，因为十进制数据的ASCII码与十进制数据间相差30H，串行接收的数据减去30H后就是十进制数字。</a:t>
            </a:r>
            <a:endParaRPr b="0"/>
          </a:p>
          <a:p>
            <a:pPr eaLnBrk="1" hangingPunct="1">
              <a:lnSpc>
                <a:spcPct val="155000"/>
              </a:lnSpc>
            </a:pPr>
            <a:r>
              <a:rPr lang="en-US" b="0"/>
              <a:t>          </a:t>
            </a:r>
            <a:r>
              <a:rPr b="0"/>
              <a:t>串行口的初始化函数是通过STC-ISP在线编程软件中获得。串行发送是通过查询方式完成，串行接收是通过中断完成。</a:t>
            </a:r>
          </a:p>
          <a:p>
            <a:pPr eaLnBrk="1" hangingPunct="1">
              <a:lnSpc>
                <a:spcPct val="155000"/>
              </a:lnSpc>
            </a:pPr>
            <a:r>
              <a:t>	</a:t>
            </a:r>
          </a:p>
        </p:txBody>
      </p:sp>
    </p:spTree>
  </p:cSld>
  <p:clrMapOvr>
    <a:masterClrMapping/>
  </p:clrMapOvr>
  <p:transition spd="med">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任务1   STC15W4K32S4单片机串行接口移位寄存器的应用</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相关知识</a:t>
            </a:r>
            <a:endParaRPr lang="zh-CN" altLang="en-US" sz="2400" dirty="0">
              <a:latin typeface="Times New Roman" panose="02020603050405020304" pitchFamily="2" charset="0"/>
              <a:ea typeface="仿宋_GB2312" panose="02010609030101010101" pitchFamily="1" charset="-122"/>
            </a:endParaRPr>
          </a:p>
        </p:txBody>
      </p:sp>
      <p:sp>
        <p:nvSpPr>
          <p:cNvPr id="16387" name="Rectangle 3"/>
          <p:cNvSpPr>
            <a:spLocks noGrp="1"/>
          </p:cNvSpPr>
          <p:nvPr>
            <p:ph type="body" idx="4294967295"/>
          </p:nvPr>
        </p:nvSpPr>
        <p:spPr>
          <a:xfrm>
            <a:off x="252413" y="1125538"/>
            <a:ext cx="8642350" cy="4340225"/>
          </a:xfrm>
        </p:spPr>
        <p:txBody>
          <a:bodyPr vert="horz" wrap="square" lIns="78366" tIns="39183" rIns="78366" bIns="39183" anchor="t" anchorCtr="0"/>
          <a:p>
            <a:pPr eaLnBrk="1" hangingPunct="1">
              <a:lnSpc>
                <a:spcPct val="135000"/>
              </a:lnSpc>
            </a:pPr>
            <a:r>
              <a:rPr lang="en-US" altLang="zh-CN">
                <a:solidFill>
                  <a:srgbClr val="000000"/>
                </a:solidFill>
                <a:latin typeface="Times New Roman" panose="02020603050405020304" pitchFamily="2" charset="0"/>
                <a:cs typeface="Times New Roman" panose="02020603050405020304" pitchFamily="2" charset="0"/>
              </a:rPr>
              <a:t>  </a:t>
            </a:r>
            <a:r>
              <a:rPr lang="zh-CN" altLang="en-US"/>
              <a:t>一、串行通信基础</a:t>
            </a:r>
            <a:endParaRPr lang="zh-CN" altLang="en-US"/>
          </a:p>
          <a:p>
            <a:pPr eaLnBrk="1" hangingPunct="1">
              <a:lnSpc>
                <a:spcPct val="135000"/>
              </a:lnSpc>
            </a:pPr>
            <a:r>
              <a:rPr lang="en-US" altLang="zh-CN"/>
              <a:t>1. </a:t>
            </a:r>
            <a:r>
              <a:rPr lang="zh-CN" altLang="en-US"/>
              <a:t>串行通信的分类</a:t>
            </a:r>
            <a:endParaRPr lang="zh-CN" altLang="en-US"/>
          </a:p>
        </p:txBody>
      </p:sp>
      <p:sp>
        <p:nvSpPr>
          <p:cNvPr id="16388" name="文本框 16387"/>
          <p:cNvSpPr txBox="1"/>
          <p:nvPr/>
        </p:nvSpPr>
        <p:spPr>
          <a:xfrm>
            <a:off x="612775" y="2205038"/>
            <a:ext cx="7632700" cy="822325"/>
          </a:xfrm>
          <a:prstGeom prst="rect">
            <a:avLst/>
          </a:prstGeom>
          <a:noFill/>
          <a:ln w="9525">
            <a:noFill/>
          </a:ln>
        </p:spPr>
        <p:txBody>
          <a:bodyPr wrap="square">
            <a:spAutoFit/>
          </a:bodyPr>
          <a:p>
            <a:r>
              <a:rPr lang="zh-CN" altLang="en-US" dirty="0">
                <a:latin typeface="Times New Roman" panose="02020603050405020304" pitchFamily="2" charset="0"/>
              </a:rPr>
              <a:t>       </a:t>
            </a:r>
            <a:r>
              <a:rPr lang="zh-CN" altLang="en-US" sz="2400" dirty="0">
                <a:latin typeface="仿宋_GB2312" panose="02010609030101010101" pitchFamily="1" charset="-122"/>
                <a:ea typeface="仿宋_GB2312" panose="02010609030101010101" pitchFamily="1" charset="-122"/>
              </a:rPr>
              <a:t>（1）异步通信（Asynchronous Communication）</a:t>
            </a:r>
            <a:endParaRPr lang="zh-CN" altLang="en-US" sz="2400" dirty="0">
              <a:latin typeface="仿宋_GB2312" panose="02010609030101010101" pitchFamily="1" charset="-122"/>
              <a:ea typeface="仿宋_GB2312" panose="02010609030101010101" pitchFamily="1" charset="-122"/>
            </a:endParaRPr>
          </a:p>
          <a:p>
            <a:r>
              <a:rPr lang="zh-CN" altLang="en-US" sz="2400" dirty="0">
                <a:latin typeface="仿宋_GB2312" panose="02010609030101010101" pitchFamily="1" charset="-122"/>
                <a:ea typeface="仿宋_GB2312" panose="02010609030101010101" pitchFamily="1" charset="-122"/>
              </a:rPr>
              <a:t>    </a:t>
            </a:r>
            <a:r>
              <a:rPr lang="zh-CN" altLang="en-US" sz="2400" dirty="0">
                <a:solidFill>
                  <a:schemeClr val="hlink"/>
                </a:solidFill>
                <a:latin typeface="仿宋_GB2312" panose="02010609030101010101" pitchFamily="1" charset="-122"/>
                <a:ea typeface="仿宋_GB2312" panose="02010609030101010101" pitchFamily="1" charset="-122"/>
              </a:rPr>
              <a:t>1）字符帧（Character Frame）</a:t>
            </a:r>
            <a:endParaRPr lang="zh-CN" altLang="en-US" b="1" dirty="0">
              <a:latin typeface="Times New Roman" panose="02020603050405020304" pitchFamily="2" charset="0"/>
            </a:endParaRPr>
          </a:p>
        </p:txBody>
      </p:sp>
      <p:graphicFrame>
        <p:nvGraphicFramePr>
          <p:cNvPr id="16389" name="对象 16388"/>
          <p:cNvGraphicFramePr/>
          <p:nvPr/>
        </p:nvGraphicFramePr>
        <p:xfrm>
          <a:off x="323850" y="2997200"/>
          <a:ext cx="7632700" cy="2732088"/>
        </p:xfrm>
        <a:graphic>
          <a:graphicData uri="http://schemas.openxmlformats.org/presentationml/2006/ole">
            <mc:AlternateContent xmlns:mc="http://schemas.openxmlformats.org/markup-compatibility/2006">
              <mc:Choice xmlns:v="urn:schemas-microsoft-com:vml" Requires="v">
                <p:oleObj spid="_x0000_s3077" name="" r:id="rId1" imgW="4938395" imgH="2693670" progId="Word.Document.8">
                  <p:embed/>
                </p:oleObj>
              </mc:Choice>
              <mc:Fallback>
                <p:oleObj name="" r:id="rId1" imgW="4938395" imgH="2693670" progId="Word.Document.8">
                  <p:embed/>
                  <p:pic>
                    <p:nvPicPr>
                      <p:cNvPr id="0" name="图片 3076"/>
                      <p:cNvPicPr/>
                      <p:nvPr/>
                    </p:nvPicPr>
                    <p:blipFill>
                      <a:blip r:embed="rId2"/>
                      <a:stretch>
                        <a:fillRect/>
                      </a:stretch>
                    </p:blipFill>
                    <p:spPr>
                      <a:xfrm>
                        <a:off x="323850" y="2997200"/>
                        <a:ext cx="7632700" cy="2732088"/>
                      </a:xfrm>
                      <a:prstGeom prst="rect">
                        <a:avLst/>
                      </a:prstGeom>
                      <a:noFill/>
                      <a:ln w="38100">
                        <a:noFill/>
                        <a:miter/>
                      </a:ln>
                    </p:spPr>
                  </p:pic>
                </p:oleObj>
              </mc:Fallback>
            </mc:AlternateContent>
          </a:graphicData>
        </a:graphic>
      </p:graphicFrame>
      <p:sp>
        <p:nvSpPr>
          <p:cNvPr id="16390" name="文本框 16389"/>
          <p:cNvSpPr txBox="1"/>
          <p:nvPr/>
        </p:nvSpPr>
        <p:spPr>
          <a:xfrm>
            <a:off x="468313" y="5589588"/>
            <a:ext cx="7993062" cy="639762"/>
          </a:xfrm>
          <a:prstGeom prst="rect">
            <a:avLst/>
          </a:prstGeom>
          <a:noFill/>
          <a:ln w="9525">
            <a:noFill/>
          </a:ln>
        </p:spPr>
        <p:txBody>
          <a:bodyPr wrap="square">
            <a:spAutoFit/>
          </a:bodyPr>
          <a:p>
            <a:r>
              <a:rPr lang="zh-CN" altLang="en-US" dirty="0">
                <a:latin typeface="Times New Roman" panose="02020603050405020304" pitchFamily="2" charset="0"/>
              </a:rPr>
              <a:t>        ① 起始位：</a:t>
            </a:r>
            <a:r>
              <a:rPr lang="zh-CN" altLang="en-US" dirty="0">
                <a:solidFill>
                  <a:schemeClr val="tx1"/>
                </a:solidFill>
                <a:latin typeface="Times New Roman" panose="02020603050405020304" pitchFamily="2" charset="0"/>
              </a:rPr>
              <a:t>位于字符帧开头，只占一位，始终为逻辑“0”（低电平），用于向接收设备表示发送端开始发送一帧信息。</a:t>
            </a:r>
            <a:endParaRPr lang="zh-CN" altLang="en-US" dirty="0">
              <a:solidFill>
                <a:schemeClr val="tx1"/>
              </a:solidFill>
              <a:latin typeface="Times New Roman" panose="02020603050405020304" pitchFamily="2" charset="0"/>
            </a:endParaRPr>
          </a:p>
        </p:txBody>
      </p:sp>
    </p:spTree>
  </p:cSld>
  <p:clrMapOvr>
    <a:masterClrMapping/>
  </p:clrMapOvr>
  <p:transition spd="med">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任务实施</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250825" y="1340485"/>
            <a:ext cx="8642350" cy="4340225"/>
          </a:xfrm>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rPr lang="en-US"/>
              <a:t>   </a:t>
            </a:r>
            <a:r>
              <a:t>三、软件设计</a:t>
            </a:r>
          </a:p>
          <a:p>
            <a:pPr eaLnBrk="1" hangingPunct="1">
              <a:lnSpc>
                <a:spcPct val="155000"/>
              </a:lnSpc>
            </a:pPr>
            <a:r>
              <a:rPr lang="en-US"/>
              <a:t>  </a:t>
            </a:r>
            <a:r>
              <a:rPr b="0"/>
              <a:t>（2）项目七任务4程序文件：项目七任务4.c	</a:t>
            </a:r>
            <a:endParaRPr b="0"/>
          </a:p>
          <a:p>
            <a:pPr eaLnBrk="1" hangingPunct="1">
              <a:lnSpc>
                <a:spcPct val="155000"/>
              </a:lnSpc>
            </a:pPr>
            <a:r>
              <a:rPr b="0"/>
              <a:t> </a:t>
            </a:r>
            <a:r>
              <a:rPr lang="en-US" b="0"/>
              <a:t>     </a:t>
            </a:r>
            <a:r>
              <a:rPr lang="zh-CN" altLang="en-US" b="0">
                <a:solidFill>
                  <a:srgbClr val="7030A0"/>
                </a:solidFill>
              </a:rPr>
              <a:t>通过</a:t>
            </a:r>
            <a:r>
              <a:rPr lang="en-US" altLang="zh-CN" b="0">
                <a:solidFill>
                  <a:srgbClr val="7030A0"/>
                </a:solidFill>
              </a:rPr>
              <a:t>keil</a:t>
            </a:r>
            <a:r>
              <a:rPr lang="zh-CN" altLang="zh-CN" b="0">
                <a:solidFill>
                  <a:srgbClr val="7030A0"/>
                </a:solidFill>
              </a:rPr>
              <a:t>打开项目七任务4.c进行分析。</a:t>
            </a:r>
            <a:endParaRPr lang="zh-CN" altLang="zh-CN" b="0">
              <a:solidFill>
                <a:srgbClr val="7030A0"/>
              </a:solidFill>
            </a:endParaRPr>
          </a:p>
          <a:p>
            <a:pPr eaLnBrk="1" hangingPunct="1">
              <a:lnSpc>
                <a:spcPct val="155000"/>
              </a:lnSpc>
            </a:pPr>
            <a:r>
              <a:t>	</a:t>
            </a:r>
          </a:p>
        </p:txBody>
      </p:sp>
    </p:spTree>
  </p:cSld>
  <p:clrMapOvr>
    <a:masterClrMapping/>
  </p:clrMapOvr>
  <p:transition spd="med">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179388" y="115888"/>
            <a:ext cx="8964612" cy="1143000"/>
          </a:xfrm>
        </p:spPr>
        <p:txBody>
          <a:bodyPr vert="horz" wrap="square" lIns="78366" tIns="39183" rIns="78366" bIns="39183" anchor="ctr" anchorCtr="0"/>
          <a:p>
            <a:pPr eaLnBrk="1" hangingPunct="1"/>
            <a:r>
              <a:rPr lang="zh-CN" altLang="en-US" sz="2800" dirty="0">
                <a:latin typeface="Times New Roman" panose="02020603050405020304" pitchFamily="2" charset="0"/>
              </a:rPr>
              <a:t>   </a:t>
            </a:r>
            <a:r>
              <a:rPr lang="zh-CN" altLang="en-US" sz="2800" dirty="0">
                <a:effectLst>
                  <a:outerShdw blurRad="38100" dist="38100" dir="2700000">
                    <a:srgbClr val="C0C0C0"/>
                  </a:outerShdw>
                </a:effectLst>
              </a:rPr>
              <a:t>任务</a:t>
            </a:r>
            <a:r>
              <a:rPr lang="en-US" altLang="zh-CN" sz="2800" dirty="0">
                <a:effectLst>
                  <a:outerShdw blurRad="38100" dist="38100" dir="2700000">
                    <a:srgbClr val="C0C0C0"/>
                  </a:outerShdw>
                </a:effectLst>
              </a:rPr>
              <a:t>4</a:t>
            </a:r>
            <a:r>
              <a:rPr lang="zh-CN" altLang="en-US" sz="2800" dirty="0">
                <a:effectLst>
                  <a:outerShdw blurRad="38100" dist="38100" dir="2700000">
                    <a:srgbClr val="C0C0C0"/>
                  </a:outerShdw>
                </a:effectLst>
              </a:rPr>
              <a:t>  STC15W4K32S4单片机与PC机间的串行通信</a:t>
            </a:r>
            <a:r>
              <a:rPr lang="zh-CN" altLang="en-US" sz="2800" dirty="0"/>
              <a:t> </a:t>
            </a:r>
            <a:br>
              <a:rPr lang="zh-CN" altLang="en-US" sz="2800" dirty="0">
                <a:latin typeface="Times New Roman" panose="02020603050405020304" pitchFamily="2" charset="0"/>
              </a:rPr>
            </a:br>
            <a:r>
              <a:rPr lang="zh-CN" altLang="en-US" sz="2800" dirty="0">
                <a:latin typeface="Times New Roman" panose="02020603050405020304" pitchFamily="2" charset="0"/>
              </a:rPr>
              <a:t>                                                                              </a:t>
            </a:r>
            <a:r>
              <a:rPr lang="en-US" altLang="zh-CN" sz="2400" dirty="0">
                <a:latin typeface="Times New Roman" panose="02020603050405020304" pitchFamily="2" charset="0"/>
              </a:rPr>
              <a:t>—</a:t>
            </a:r>
            <a:r>
              <a:rPr lang="zh-CN" altLang="en-US" sz="2400" dirty="0">
                <a:latin typeface="Times New Roman" panose="02020603050405020304" pitchFamily="2" charset="0"/>
                <a:ea typeface="仿宋_GB2312" panose="02010609030101010101" pitchFamily="1" charset="-122"/>
              </a:rPr>
              <a:t>任务拓展</a:t>
            </a:r>
            <a:endParaRPr lang="zh-CN" altLang="en-US" sz="2400" dirty="0">
              <a:latin typeface="Times New Roman" panose="02020603050405020304" pitchFamily="2" charset="0"/>
              <a:ea typeface="仿宋_GB2312" panose="02010609030101010101" pitchFamily="1" charset="-122"/>
            </a:endParaRPr>
          </a:p>
        </p:txBody>
      </p:sp>
      <p:sp>
        <p:nvSpPr>
          <p:cNvPr id="74755" name="Rectangle 3"/>
          <p:cNvSpPr>
            <a:spLocks noGrp="1"/>
          </p:cNvSpPr>
          <p:nvPr>
            <p:ph type="body" idx="4294967295"/>
          </p:nvPr>
        </p:nvSpPr>
        <p:spPr>
          <a:xfrm>
            <a:off x="250825" y="1340485"/>
            <a:ext cx="8642350" cy="4340225"/>
          </a:xfrm>
        </p:spPr>
        <p:txBody>
          <a:bodyPr vert="horz" wrap="square" lIns="78366" tIns="39183" rIns="78366" bIns="39183" anchor="t" anchorCtr="0"/>
          <a:p>
            <a:pPr eaLnBrk="1" hangingPunct="1">
              <a:lnSpc>
                <a:spcPct val="155000"/>
              </a:lnSpc>
            </a:pPr>
            <a:r>
              <a:rPr lang="en-US" altLang="zh-CN">
                <a:solidFill>
                  <a:srgbClr val="000000"/>
                </a:solidFill>
                <a:latin typeface="Times New Roman" panose="02020603050405020304" pitchFamily="2" charset="0"/>
                <a:cs typeface="Times New Roman" panose="02020603050405020304" pitchFamily="2" charset="0"/>
              </a:rPr>
              <a:t> </a:t>
            </a:r>
            <a:r>
              <a:rPr lang="en-US"/>
              <a:t>            </a:t>
            </a:r>
            <a:r>
              <a:rPr b="0"/>
              <a:t>通过串口助手发送大些英文字母，单片机串行接收后根据不同的英文字母向PC机发送不同的信息，并在STC15W4K32S4系列单片机实验箱数码管显示串行接收到的英文字母</a:t>
            </a:r>
            <a:r>
              <a:rPr lang="zh-CN" b="0"/>
              <a:t>。</a:t>
            </a:r>
            <a:endParaRPr b="0"/>
          </a:p>
          <a:p>
            <a:pPr eaLnBrk="1" hangingPunct="1">
              <a:lnSpc>
                <a:spcPct val="155000"/>
              </a:lnSpc>
            </a:pPr>
            <a:r>
              <a:t>	</a:t>
            </a:r>
          </a:p>
        </p:txBody>
      </p:sp>
      <p:pic>
        <p:nvPicPr>
          <p:cNvPr id="2" name="图片 1"/>
          <p:cNvPicPr>
            <a:picLocks noChangeAspect="1"/>
          </p:cNvPicPr>
          <p:nvPr>
            <p:custDataLst>
              <p:tags r:id="rId1"/>
            </p:custDataLst>
          </p:nvPr>
        </p:nvPicPr>
        <p:blipFill>
          <a:blip r:embed="rId2"/>
          <a:stretch>
            <a:fillRect/>
          </a:stretch>
        </p:blipFill>
        <p:spPr>
          <a:xfrm>
            <a:off x="2599055" y="3429000"/>
            <a:ext cx="6278880" cy="2792730"/>
          </a:xfrm>
          <a:prstGeom prst="rect">
            <a:avLst/>
          </a:prstGeom>
        </p:spPr>
      </p:pic>
    </p:spTree>
  </p:cSld>
  <p:clrMapOvr>
    <a:masterClrMapping/>
  </p:clrMapOvr>
  <p:transition spd="med">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标题 112641"/>
          <p:cNvSpPr>
            <a:spLocks noGrp="1"/>
          </p:cNvSpPr>
          <p:nvPr>
            <p:ph type="title"/>
          </p:nvPr>
        </p:nvSpPr>
        <p:spPr>
          <a:xfrm>
            <a:off x="395288" y="227013"/>
            <a:ext cx="8424862" cy="609600"/>
          </a:xfrm>
        </p:spPr>
        <p:txBody>
          <a:bodyPr lIns="78366" tIns="39183" rIns="78366" bIns="39183" anchor="ctr" anchorCtr="0"/>
          <a:p>
            <a:r>
              <a:rPr lang="zh-CN" altLang="en-US" b="0">
                <a:solidFill>
                  <a:schemeClr val="bg1"/>
                </a:solidFill>
              </a:rPr>
              <a:t>感谢您的关注！</a:t>
            </a:r>
            <a:endParaRPr lang="zh-CN" altLang="en-US" b="0">
              <a:solidFill>
                <a:schemeClr val="bg1"/>
              </a:solidFill>
            </a:endParaRPr>
          </a:p>
        </p:txBody>
      </p:sp>
      <p:sp>
        <p:nvSpPr>
          <p:cNvPr id="112643" name="矩形 112642"/>
          <p:cNvSpPr>
            <a:spLocks noTextEdit="1"/>
          </p:cNvSpPr>
          <p:nvPr/>
        </p:nvSpPr>
        <p:spPr>
          <a:xfrm>
            <a:off x="1763713" y="2492375"/>
            <a:ext cx="5616575" cy="720725"/>
          </a:xfrm>
          <a:prstGeom prst="rect">
            <a:avLst/>
          </a:prstGeom>
        </p:spPr>
        <p:txBody>
          <a:bodyPr wrap="none" fromWordArt="1">
            <a:prstTxWarp prst="textDeflate">
              <a:avLst>
                <a:gd name="adj" fmla="val 0"/>
              </a:avLst>
            </a:prstTxWarp>
            <a:normAutofit/>
          </a:bodyPr>
          <a:p>
            <a:pPr algn="ctr"/>
            <a:r>
              <a:rPr lang="zh-CN" altLang="en-US" sz="5400" b="1">
                <a:ln w="19050" cap="flat" cmpd="sng">
                  <a:solidFill>
                    <a:schemeClr val="bg1"/>
                  </a:solidFill>
                  <a:prstDash val="solid"/>
                  <a:headEnd type="none" w="med" len="med"/>
                  <a:tailEnd type="none" w="med" len="med"/>
                </a:ln>
                <a:gradFill rotWithShape="1">
                  <a:gsLst>
                    <a:gs pos="0">
                      <a:schemeClr val="tx2"/>
                    </a:gs>
                    <a:gs pos="100000">
                      <a:srgbClr val="438FE3"/>
                    </a:gs>
                  </a:gsLst>
                  <a:lin ang="5400000" scaled="1"/>
                  <a:tileRect/>
                </a:gradFill>
                <a:effectLst>
                  <a:outerShdw dist="35921" dir="2699999" algn="ctr" rotWithShape="0">
                    <a:schemeClr val="bg2">
                      <a:alpha val="50000"/>
                    </a:schemeClr>
                  </a:outerShdw>
                </a:effectLst>
                <a:latin typeface="Verdana" panose="020B0604030504040204" pitchFamily="2" charset="0"/>
                <a:ea typeface="Verdana" panose="020B0604030504040204" pitchFamily="2" charset="0"/>
              </a:rPr>
              <a:t>Thank You !</a:t>
            </a:r>
            <a:endParaRPr lang="zh-CN" altLang="en-US" sz="5400" b="1">
              <a:ln w="19050" cap="flat" cmpd="sng">
                <a:solidFill>
                  <a:schemeClr val="bg1"/>
                </a:solidFill>
                <a:prstDash val="solid"/>
                <a:headEnd type="none" w="med" len="med"/>
                <a:tailEnd type="none" w="med" len="med"/>
              </a:ln>
              <a:gradFill rotWithShape="1">
                <a:gsLst>
                  <a:gs pos="0">
                    <a:schemeClr val="tx2"/>
                  </a:gs>
                  <a:gs pos="100000">
                    <a:srgbClr val="438FE3"/>
                  </a:gs>
                </a:gsLst>
                <a:lin ang="5400000" scaled="1"/>
                <a:tileRect/>
              </a:gradFill>
              <a:effectLst>
                <a:outerShdw dist="35921" dir="2699999" algn="ctr" rotWithShape="0">
                  <a:schemeClr val="bg2">
                    <a:alpha val="50000"/>
                  </a:schemeClr>
                </a:outerShdw>
              </a:effectLst>
              <a:latin typeface="Verdana" panose="020B0604030504040204" pitchFamily="2" charset="0"/>
              <a:ea typeface="Verdana" panose="020B0604030504040204" pitchFamily="2" charset="0"/>
            </a:endParaRPr>
          </a:p>
        </p:txBody>
      </p:sp>
      <p:sp>
        <p:nvSpPr>
          <p:cNvPr id="112644" name="文本占位符 112643"/>
          <p:cNvSpPr>
            <a:spLocks noGrp="1"/>
          </p:cNvSpPr>
          <p:nvPr>
            <p:ph type="body" idx="1"/>
          </p:nvPr>
        </p:nvSpPr>
        <p:spPr>
          <a:xfrm>
            <a:off x="395288" y="4941888"/>
            <a:ext cx="8291512" cy="1079500"/>
          </a:xfrm>
        </p:spPr>
        <p:txBody>
          <a:bodyPr lIns="78366" tIns="39183" rIns="78366" bIns="39183"/>
          <a:p>
            <a:pPr>
              <a:lnSpc>
                <a:spcPct val="90000"/>
              </a:lnSpc>
              <a:buNone/>
            </a:pPr>
            <a:r>
              <a:rPr lang="zh-CN" altLang="en-US" sz="2800" b="0"/>
              <a:t>对本书及课件您有什么建议请联系：</a:t>
            </a:r>
            <a:endParaRPr lang="zh-CN" altLang="en-US" sz="2800" b="0"/>
          </a:p>
          <a:p>
            <a:pPr>
              <a:lnSpc>
                <a:spcPct val="90000"/>
              </a:lnSpc>
            </a:pPr>
            <a:r>
              <a:rPr lang="zh-CN" altLang="en-US" sz="2800" b="0"/>
              <a:t>               丁向荣：</a:t>
            </a:r>
            <a:r>
              <a:rPr lang="en-US" altLang="zh-CN" sz="2800" b="0"/>
              <a:t>181269315</a:t>
            </a:r>
            <a:r>
              <a:rPr lang="en-US" altLang="zh-CN" sz="2800" b="0"/>
              <a:t>@qq.com</a:t>
            </a:r>
            <a:endParaRPr lang="en-US" altLang="zh-CN" sz="2800" b="0"/>
          </a:p>
        </p:txBody>
      </p:sp>
    </p:spTree>
  </p:cSld>
  <p:clrMapOvr>
    <a:masterClrMapping/>
  </p:clrMapOvr>
  <p:transition spd="med">
    <p:random/>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PP_MARK_KEY" val="a8508168-623e-4443-9ea7-e6cfef76b27f"/>
  <p:tag name="COMMONDATA" val="eyJoZGlkIjoiNDI1YTEyMmJlY2IxZTYzOTFkNjMwOTc5NjNmNWM5YWQ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演示设计">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演示设计1">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AD5B"/>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电子现金支付系统讨论">
  <a:themeElements>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fontScheme name="">
      <a:majorFont>
        <a:latin typeface="Arial Narrow"/>
        <a:ea typeface="华文中宋"/>
        <a:cs typeface=""/>
      </a:majorFont>
      <a:minorFont>
        <a:latin typeface="Arial Narrow"/>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CC"/>
        </a:dk1>
        <a:lt1>
          <a:srgbClr val="000000"/>
        </a:lt1>
        <a:dk2>
          <a:srgbClr val="FFCC00"/>
        </a:dk2>
        <a:lt2>
          <a:srgbClr val="FF9900"/>
        </a:lt2>
        <a:accent1>
          <a:srgbClr val="6B6253"/>
        </a:accent1>
        <a:accent2>
          <a:srgbClr val="72543E"/>
        </a:accent2>
        <a:accent3>
          <a:srgbClr val="AAAAAA"/>
        </a:accent3>
        <a:accent4>
          <a:srgbClr val="DCDCAF"/>
        </a:accent4>
        <a:accent5>
          <a:srgbClr val="BAB8B4"/>
        </a:accent5>
        <a:accent6>
          <a:srgbClr val="664B37"/>
        </a:accent6>
        <a:hlink>
          <a:srgbClr val="DA98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FFCC00"/>
        </a:accent2>
        <a:accent3>
          <a:srgbClr val="FFFFFF"/>
        </a:accent3>
        <a:accent4>
          <a:srgbClr val="000000"/>
        </a:accent4>
        <a:accent5>
          <a:srgbClr val="F9F3DC"/>
        </a:accent5>
        <a:accent6>
          <a:srgbClr val="E5B700"/>
        </a:accent6>
        <a:hlink>
          <a:srgbClr val="D4876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292929"/>
        </a:lt2>
        <a:accent1>
          <a:srgbClr val="EAEAEA"/>
        </a:accent1>
        <a:accent2>
          <a:srgbClr val="969696"/>
        </a:accent2>
        <a:accent3>
          <a:srgbClr val="FFFFFF"/>
        </a:accent3>
        <a:accent4>
          <a:srgbClr val="000000"/>
        </a:accent4>
        <a:accent5>
          <a:srgbClr val="F2F2F2"/>
        </a:accent5>
        <a:accent6>
          <a:srgbClr val="868686"/>
        </a:accent6>
        <a:hlink>
          <a:srgbClr val="5F5F5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D8EBB3"/>
        </a:accent1>
        <a:accent2>
          <a:srgbClr val="CCCC00"/>
        </a:accent2>
        <a:accent3>
          <a:srgbClr val="FFFFFF"/>
        </a:accent3>
        <a:accent4>
          <a:srgbClr val="000000"/>
        </a:accent4>
        <a:accent5>
          <a:srgbClr val="E8F3D5"/>
        </a:accent5>
        <a:accent6>
          <a:srgbClr val="B7B700"/>
        </a:accent6>
        <a:hlink>
          <a:srgbClr val="FFBE7D"/>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E5D3B3"/>
        </a:lt1>
        <a:dk2>
          <a:srgbClr val="800000"/>
        </a:dk2>
        <a:lt2>
          <a:srgbClr val="009900"/>
        </a:lt2>
        <a:accent1>
          <a:srgbClr val="D5B095"/>
        </a:accent1>
        <a:accent2>
          <a:srgbClr val="E28666"/>
        </a:accent2>
        <a:accent3>
          <a:srgbClr val="EFE5D5"/>
        </a:accent3>
        <a:accent4>
          <a:srgbClr val="000000"/>
        </a:accent4>
        <a:accent5>
          <a:srgbClr val="E6D4C9"/>
        </a:accent5>
        <a:accent6>
          <a:srgbClr val="CA785B"/>
        </a:accent6>
        <a:hlink>
          <a:srgbClr val="B75735"/>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51399D"/>
        </a:lt1>
        <a:dk2>
          <a:srgbClr val="FFFFCC"/>
        </a:dk2>
        <a:lt2>
          <a:srgbClr val="99CC00"/>
        </a:lt2>
        <a:accent1>
          <a:srgbClr val="877CAA"/>
        </a:accent1>
        <a:accent2>
          <a:srgbClr val="000058"/>
        </a:accent2>
        <a:accent3>
          <a:srgbClr val="B3AECC"/>
        </a:accent3>
        <a:accent4>
          <a:srgbClr val="DCDCDC"/>
        </a:accent4>
        <a:accent5>
          <a:srgbClr val="C3BFD1"/>
        </a:accent5>
        <a:accent6>
          <a:srgbClr val="00004E"/>
        </a:accent6>
        <a:hlink>
          <a:srgbClr val="FFCC0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chEd_Breakout_Template">
  <a:themeElements>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演示设计">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echEd_Breakout_Template">
  <a:themeElements>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电子现金支付系统讨论">
  <a:themeElements>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fontScheme name="">
      <a:majorFont>
        <a:latin typeface="Arial Narrow"/>
        <a:ea typeface="华文中宋"/>
        <a:cs typeface=""/>
      </a:majorFont>
      <a:minorFont>
        <a:latin typeface="Arial Narrow"/>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CC"/>
        </a:dk1>
        <a:lt1>
          <a:srgbClr val="000000"/>
        </a:lt1>
        <a:dk2>
          <a:srgbClr val="FFCC00"/>
        </a:dk2>
        <a:lt2>
          <a:srgbClr val="FF9900"/>
        </a:lt2>
        <a:accent1>
          <a:srgbClr val="6B6253"/>
        </a:accent1>
        <a:accent2>
          <a:srgbClr val="72543E"/>
        </a:accent2>
        <a:accent3>
          <a:srgbClr val="AAAAAA"/>
        </a:accent3>
        <a:accent4>
          <a:srgbClr val="DCDCAF"/>
        </a:accent4>
        <a:accent5>
          <a:srgbClr val="BAB8B4"/>
        </a:accent5>
        <a:accent6>
          <a:srgbClr val="664B37"/>
        </a:accent6>
        <a:hlink>
          <a:srgbClr val="DA98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FFCC00"/>
        </a:accent2>
        <a:accent3>
          <a:srgbClr val="FFFFFF"/>
        </a:accent3>
        <a:accent4>
          <a:srgbClr val="000000"/>
        </a:accent4>
        <a:accent5>
          <a:srgbClr val="F9F3DC"/>
        </a:accent5>
        <a:accent6>
          <a:srgbClr val="E5B700"/>
        </a:accent6>
        <a:hlink>
          <a:srgbClr val="D4876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292929"/>
        </a:lt2>
        <a:accent1>
          <a:srgbClr val="EAEAEA"/>
        </a:accent1>
        <a:accent2>
          <a:srgbClr val="969696"/>
        </a:accent2>
        <a:accent3>
          <a:srgbClr val="FFFFFF"/>
        </a:accent3>
        <a:accent4>
          <a:srgbClr val="000000"/>
        </a:accent4>
        <a:accent5>
          <a:srgbClr val="F2F2F2"/>
        </a:accent5>
        <a:accent6>
          <a:srgbClr val="868686"/>
        </a:accent6>
        <a:hlink>
          <a:srgbClr val="5F5F5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D8EBB3"/>
        </a:accent1>
        <a:accent2>
          <a:srgbClr val="CCCC00"/>
        </a:accent2>
        <a:accent3>
          <a:srgbClr val="FFFFFF"/>
        </a:accent3>
        <a:accent4>
          <a:srgbClr val="000000"/>
        </a:accent4>
        <a:accent5>
          <a:srgbClr val="E8F3D5"/>
        </a:accent5>
        <a:accent6>
          <a:srgbClr val="B7B700"/>
        </a:accent6>
        <a:hlink>
          <a:srgbClr val="FFBE7D"/>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E5D3B3"/>
        </a:lt1>
        <a:dk2>
          <a:srgbClr val="800000"/>
        </a:dk2>
        <a:lt2>
          <a:srgbClr val="009900"/>
        </a:lt2>
        <a:accent1>
          <a:srgbClr val="D5B095"/>
        </a:accent1>
        <a:accent2>
          <a:srgbClr val="E28666"/>
        </a:accent2>
        <a:accent3>
          <a:srgbClr val="EFE5D5"/>
        </a:accent3>
        <a:accent4>
          <a:srgbClr val="000000"/>
        </a:accent4>
        <a:accent5>
          <a:srgbClr val="E6D4C9"/>
        </a:accent5>
        <a:accent6>
          <a:srgbClr val="CA785B"/>
        </a:accent6>
        <a:hlink>
          <a:srgbClr val="B75735"/>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51399D"/>
        </a:lt1>
        <a:dk2>
          <a:srgbClr val="FFFFCC"/>
        </a:dk2>
        <a:lt2>
          <a:srgbClr val="99CC00"/>
        </a:lt2>
        <a:accent1>
          <a:srgbClr val="877CAA"/>
        </a:accent1>
        <a:accent2>
          <a:srgbClr val="000058"/>
        </a:accent2>
        <a:accent3>
          <a:srgbClr val="B3AECC"/>
        </a:accent3>
        <a:accent4>
          <a:srgbClr val="DCDCDC"/>
        </a:accent4>
        <a:accent5>
          <a:srgbClr val="C3BFD1"/>
        </a:accent5>
        <a:accent6>
          <a:srgbClr val="00004E"/>
        </a:accent6>
        <a:hlink>
          <a:srgbClr val="FFCC0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18375</Words>
  <Application>WPS 演示</Application>
  <PresentationFormat>在屏幕上显示</PresentationFormat>
  <Paragraphs>678</Paragraphs>
  <Slides>92</Slides>
  <Notes>0</Notes>
  <HiddenSlides>0</HiddenSlides>
  <MMClips>0</MMClips>
  <ScaleCrop>false</ScaleCrop>
  <HeadingPairs>
    <vt:vector size="8" baseType="variant">
      <vt:variant>
        <vt:lpstr>已用的字体</vt:lpstr>
      </vt:variant>
      <vt:variant>
        <vt:i4>15</vt:i4>
      </vt:variant>
      <vt:variant>
        <vt:lpstr>主题</vt:lpstr>
      </vt:variant>
      <vt:variant>
        <vt:i4>7</vt:i4>
      </vt:variant>
      <vt:variant>
        <vt:lpstr>嵌入 OLE 服务器</vt:lpstr>
      </vt:variant>
      <vt:variant>
        <vt:i4>5</vt:i4>
      </vt:variant>
      <vt:variant>
        <vt:lpstr>幻灯片标题</vt:lpstr>
      </vt:variant>
      <vt:variant>
        <vt:i4>92</vt:i4>
      </vt:variant>
    </vt:vector>
  </HeadingPairs>
  <TitlesOfParts>
    <vt:vector size="119" baseType="lpstr">
      <vt:lpstr>Arial</vt:lpstr>
      <vt:lpstr>宋体</vt:lpstr>
      <vt:lpstr>Wingdings</vt:lpstr>
      <vt:lpstr>Times New Roman</vt:lpstr>
      <vt:lpstr>华文细黑</vt:lpstr>
      <vt:lpstr>MS UI Gothic</vt:lpstr>
      <vt:lpstr>华文行楷</vt:lpstr>
      <vt:lpstr>仿宋_GB2312</vt:lpstr>
      <vt:lpstr>Arial Narrow</vt:lpstr>
      <vt:lpstr>华文中宋</vt:lpstr>
      <vt:lpstr>微软雅黑</vt:lpstr>
      <vt:lpstr>Arial Unicode MS</vt:lpstr>
      <vt:lpstr>Verdana</vt:lpstr>
      <vt:lpstr>黑体</vt:lpstr>
      <vt:lpstr>仿宋</vt:lpstr>
      <vt:lpstr>演示设计</vt:lpstr>
      <vt:lpstr>演示设计1</vt:lpstr>
      <vt:lpstr>电子现金支付系统讨论</vt:lpstr>
      <vt:lpstr>TechEd_Breakout_Template</vt:lpstr>
      <vt:lpstr>1_演示设计</vt:lpstr>
      <vt:lpstr>1_TechEd_Breakout_Template</vt:lpstr>
      <vt:lpstr>1_电子现金支付系统讨论</vt:lpstr>
      <vt:lpstr>Word.Document.8</vt:lpstr>
      <vt:lpstr>Word.Document.8</vt:lpstr>
      <vt:lpstr>Word.Document.8</vt:lpstr>
      <vt:lpstr>Word.Document.8</vt:lpstr>
      <vt:lpstr>Word.Document.8</vt:lpstr>
      <vt:lpstr>PowerPoint 演示文稿</vt:lpstr>
      <vt:lpstr>PowerPoint 演示文稿</vt:lpstr>
      <vt:lpstr>任务1   STC15W4K32S4单片机串行接口移位寄存器的应用 </vt:lpstr>
      <vt:lpstr> 任务1   STC15W4K32S4单片机串行接口移位寄存器的应用                                                                   —任务说明</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—相关知识</vt:lpstr>
      <vt:lpstr> 任务1   STC15W4K32S4单片机串行接口移位寄存器的应用                                                                   —任务实施</vt:lpstr>
      <vt:lpstr> 任务1   STC15W4K32S4单片机串行接口移位寄存器的应用                                                                   —任务实施</vt:lpstr>
      <vt:lpstr> 任务1   STC15W4K32S4单片机串行接口移位寄存器的应用                                                                   —任务实施</vt:lpstr>
      <vt:lpstr> 任务1   STC15W4K32S4单片机串行接口移位寄存器的应用                                                                   —任务实施</vt:lpstr>
      <vt:lpstr> 任务1   STC15W4K32S4单片机串行接口移位寄存器的应用                                                                   —任务拓展</vt:lpstr>
      <vt:lpstr>任务2   STC15W4K32S4单片机的双机通信 </vt:lpstr>
      <vt:lpstr>   任务2   STC15W4K32S4单片机的双机通信                                                                                —任务说明</vt:lpstr>
      <vt:lpstr>   任务2   STC15W4K32S4单片机的双机通信                                                                                —任务说明</vt:lpstr>
      <vt:lpstr>   任务2   STC15W4K32S4单片机的双机通信                                                                                —任务说明</vt:lpstr>
      <vt:lpstr>   任务2   STC15W4K32S4单片机的双机通信                                                                                —任务说明</vt:lpstr>
      <vt:lpstr>   任务2   STC15W4K32S4单片机的双机通信                                                                                —任务说明</vt:lpstr>
      <vt:lpstr>   任务2   STC15W4K32S4单片机的双机通信                                                                                —任务说明</vt:lpstr>
      <vt:lpstr>   任务2   STC15W4K32S4单片机的双机通信                                                                                —任务说明</vt:lpstr>
      <vt:lpstr>   任务2   STC15W4K32S4单片机的双机通信                                                                                —任务说明</vt:lpstr>
      <vt:lpstr>   任务2   STC15W4K32S4单片机的双机通信                                                                                —任务实施</vt:lpstr>
      <vt:lpstr>   任务2   STC15W4K32S4单片机的双机通信                                                                                —任务实施</vt:lpstr>
      <vt:lpstr>   任务2   STC15W4K32S4单片机的双机通信                                                                                —任务实施</vt:lpstr>
      <vt:lpstr>   任务2   STC15W4K32S4单片机的双机通信                                                                                —任务实施</vt:lpstr>
      <vt:lpstr>   任务2   STC15W4K32S4单片机的双机通信                                                                                —任务实施</vt:lpstr>
      <vt:lpstr>   任务2   STC15W4K32S4单片机的双机通信                                                                                —知识延伸</vt:lpstr>
      <vt:lpstr>   任务2   STC15W4K32S4单片机的双机通信                                                                                —任务拓展</vt:lpstr>
      <vt:lpstr>任务3   STC15W4K32S4单片机间的多机通信 </vt:lpstr>
      <vt:lpstr>   任务3  STC15W4K32S4单片机间的多机通信                                                                                —任务说明</vt:lpstr>
      <vt:lpstr>任务3   STC15W4K32S4单片机间的多机通信 </vt:lpstr>
      <vt:lpstr>   任务3  STC15W4K32S4单片机间的多机通信                                                                                —任务说明</vt:lpstr>
      <vt:lpstr>任务3   STC15W4K32S4单片机间的多机通信 </vt:lpstr>
      <vt:lpstr>   任务3  STC15W4K32S4单片机间的多机通信                                                                                —任务说明</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—相关知识</vt:lpstr>
      <vt:lpstr>   任务3  STC15W4K32S4单片机间的多机通信                                                                                —任务实施</vt:lpstr>
      <vt:lpstr>   任务3  STC15W4K32S4单片机间的多机通信                                                                                —任务实施</vt:lpstr>
      <vt:lpstr>   任务3  STC15W4K32S4单片机间的多机通信                                                                                —任务实施</vt:lpstr>
      <vt:lpstr>   任务3  STC15W4K32S4单片机间的多机通信                                                                                —任务实施</vt:lpstr>
      <vt:lpstr>   任务3  STC15W4K32S4单片机间的多机通信                                                                                —任务实施</vt:lpstr>
      <vt:lpstr>   任务3  STC15W4K32S4单片机间的多机通信                                                                                —任务实施</vt:lpstr>
      <vt:lpstr>   任务3  STC15W4K32S4单片机间的多机通信                                                                                —任务实施</vt:lpstr>
      <vt:lpstr>   任务3  STC15W4K32S4单片机间的多机通信                                                                                —任务实施</vt:lpstr>
      <vt:lpstr>任务3   STC15W4K32S4单片机间的多机通信 </vt:lpstr>
      <vt:lpstr>   任务3  STC15W4K32S4单片机间的多机通信                                                                                —任务说明</vt:lpstr>
      <vt:lpstr>   任务4  STC15W4K32S4单片机与PC机间的串行通信                                                                                —任务说明</vt:lpstr>
      <vt:lpstr>   任务4  STC15W4K32S4单片机与PC机间的串行通信                                                                                —相关知识</vt:lpstr>
      <vt:lpstr>   任务4  STC15W4K32S4单片机与PC机间的串行通信                                                                                —相关知识</vt:lpstr>
      <vt:lpstr>   任务4  STC15W4K32S4单片机与PC机间的串行通信                                                                                —相关知识</vt:lpstr>
      <vt:lpstr>   任务4  STC15W4K32S4单片机与PC机间的串行通信                                                                                —相关知识</vt:lpstr>
      <vt:lpstr>   任务4  STC15W4K32S4单片机与PC机间的串行通信                                                                                —相关知识</vt:lpstr>
      <vt:lpstr>   任务4  STC15W4K32S4单片机与PC机间的串行通信                                                                                —相关知识</vt:lpstr>
      <vt:lpstr>   任务4  STC15W4K32S4单片机与PC机间的串行通信                                                                                —相关知识</vt:lpstr>
      <vt:lpstr>   任务4  STC15W4K32S4单片机与PC机间的串行通信                                                                                —相关知识</vt:lpstr>
      <vt:lpstr>   任务4  STC15W4K32S4单片机与PC机间的串行通信                                                                                —任务实施</vt:lpstr>
      <vt:lpstr>   任务4  STC15W4K32S4单片机与PC机间的串行通信                                                                                —任务实施</vt:lpstr>
      <vt:lpstr>   任务4  STC15W4K32S4单片机与PC机间的串行通信                                                                                —任务实施</vt:lpstr>
      <vt:lpstr>   任务4  STC15W4K32S4单片机与PC机间的串行通信                                                                                —任务实施</vt:lpstr>
      <vt:lpstr>感谢您的关注！</vt:lpstr>
    </vt:vector>
  </TitlesOfParts>
  <Company>NordriDesign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课件制作说明： </dc:title>
  <dc:creator/>
  <cp:lastModifiedBy>pc</cp:lastModifiedBy>
  <cp:revision>412</cp:revision>
  <dcterms:created xsi:type="dcterms:W3CDTF">2008-05-06T01:42:00Z</dcterms:created>
  <dcterms:modified xsi:type="dcterms:W3CDTF">2024-01-11T07:08:25Z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A4B61664B43046CEBB4F0919E2F5B38B</vt:lpwstr>
  </property>
</Properties>
</file>