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84"/>
  </p:notesMasterIdLst>
  <p:handoutMasterIdLst>
    <p:handoutMasterId r:id="rId85"/>
  </p:handoutMasterIdLst>
  <p:sldIdLst>
    <p:sldId id="489" r:id="rId8"/>
    <p:sldId id="339" r:id="rId9"/>
    <p:sldId id="754" r:id="rId10"/>
    <p:sldId id="730" r:id="rId11"/>
    <p:sldId id="905" r:id="rId12"/>
    <p:sldId id="906" r:id="rId13"/>
    <p:sldId id="907" r:id="rId14"/>
    <p:sldId id="908" r:id="rId15"/>
    <p:sldId id="909" r:id="rId16"/>
    <p:sldId id="910" r:id="rId17"/>
    <p:sldId id="911" r:id="rId18"/>
    <p:sldId id="912" r:id="rId19"/>
    <p:sldId id="913" r:id="rId20"/>
    <p:sldId id="914" r:id="rId21"/>
    <p:sldId id="915" r:id="rId22"/>
    <p:sldId id="916" r:id="rId23"/>
    <p:sldId id="917" r:id="rId24"/>
    <p:sldId id="918" r:id="rId25"/>
    <p:sldId id="919" r:id="rId26"/>
    <p:sldId id="920" r:id="rId27"/>
    <p:sldId id="921" r:id="rId28"/>
    <p:sldId id="922" r:id="rId29"/>
    <p:sldId id="923" r:id="rId30"/>
    <p:sldId id="924" r:id="rId31"/>
    <p:sldId id="925" r:id="rId32"/>
    <p:sldId id="926" r:id="rId33"/>
    <p:sldId id="927" r:id="rId34"/>
    <p:sldId id="928" r:id="rId35"/>
    <p:sldId id="929" r:id="rId36"/>
    <p:sldId id="930" r:id="rId37"/>
    <p:sldId id="931" r:id="rId38"/>
    <p:sldId id="932" r:id="rId39"/>
    <p:sldId id="933" r:id="rId40"/>
    <p:sldId id="934" r:id="rId41"/>
    <p:sldId id="935" r:id="rId42"/>
    <p:sldId id="936" r:id="rId43"/>
    <p:sldId id="755" r:id="rId44"/>
    <p:sldId id="742" r:id="rId45"/>
    <p:sldId id="937" r:id="rId46"/>
    <p:sldId id="938" r:id="rId47"/>
    <p:sldId id="939" r:id="rId48"/>
    <p:sldId id="940" r:id="rId49"/>
    <p:sldId id="941" r:id="rId50"/>
    <p:sldId id="942" r:id="rId51"/>
    <p:sldId id="943" r:id="rId52"/>
    <p:sldId id="944" r:id="rId53"/>
    <p:sldId id="945" r:id="rId54"/>
    <p:sldId id="946" r:id="rId55"/>
    <p:sldId id="779" r:id="rId56"/>
    <p:sldId id="750" r:id="rId57"/>
    <p:sldId id="947" r:id="rId58"/>
    <p:sldId id="953" r:id="rId59"/>
    <p:sldId id="954" r:id="rId60"/>
    <p:sldId id="955" r:id="rId61"/>
    <p:sldId id="956" r:id="rId62"/>
    <p:sldId id="957" r:id="rId63"/>
    <p:sldId id="958" r:id="rId64"/>
    <p:sldId id="959" r:id="rId65"/>
    <p:sldId id="960" r:id="rId66"/>
    <p:sldId id="961" r:id="rId67"/>
    <p:sldId id="962" r:id="rId68"/>
    <p:sldId id="965" r:id="rId69"/>
    <p:sldId id="963" r:id="rId70"/>
    <p:sldId id="964" r:id="rId71"/>
    <p:sldId id="967" r:id="rId72"/>
    <p:sldId id="968" r:id="rId73"/>
    <p:sldId id="969" r:id="rId74"/>
    <p:sldId id="970" r:id="rId75"/>
    <p:sldId id="971" r:id="rId76"/>
    <p:sldId id="972" r:id="rId77"/>
    <p:sldId id="973" r:id="rId78"/>
    <p:sldId id="974" r:id="rId79"/>
    <p:sldId id="975" r:id="rId80"/>
    <p:sldId id="976" r:id="rId81"/>
    <p:sldId id="977" r:id="rId82"/>
    <p:sldId id="703" r:id="rId83"/>
  </p:sldIdLst>
  <p:sldSz cx="9144000" cy="6858000" type="screen4x3"/>
  <p:notesSz cx="6858000" cy="9144000"/>
  <p:custDataLst>
    <p:tags r:id="rId8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25" userDrawn="1">
          <p15:clr>
            <a:srgbClr val="A4A3A4"/>
          </p15:clr>
        </p15:guide>
        <p15:guide id="2" orient="horz" pos="174" userDrawn="1">
          <p15:clr>
            <a:srgbClr val="A4A3A4"/>
          </p15:clr>
        </p15:guide>
        <p15:guide id="3" orient="horz" pos="4070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pos="5465" userDrawn="1">
          <p15:clr>
            <a:srgbClr val="A4A3A4"/>
          </p15:clr>
        </p15:guide>
        <p15:guide id="6" pos="2931" userDrawn="1">
          <p15:clr>
            <a:srgbClr val="A4A3A4"/>
          </p15:clr>
        </p15:guide>
        <p15:guide id="7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3300"/>
    <a:srgbClr val="FFFFCC"/>
    <a:srgbClr val="00CC00"/>
    <a:srgbClr val="33CC33"/>
    <a:srgbClr val="EAECEE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25"/>
        <p:guide orient="horz" pos="174"/>
        <p:guide orient="horz" pos="4070"/>
        <p:guide orient="horz" pos="119"/>
        <p:guide pos="5465"/>
        <p:guide pos="2931"/>
        <p:guide pos="29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9" Type="http://schemas.openxmlformats.org/officeDocument/2006/relationships/tags" Target="tags/tag30.xml"/><Relationship Id="rId88" Type="http://schemas.openxmlformats.org/officeDocument/2006/relationships/tableStyles" Target="tableStyles.xml"/><Relationship Id="rId87" Type="http://schemas.openxmlformats.org/officeDocument/2006/relationships/viewProps" Target="viewProps.xml"/><Relationship Id="rId86" Type="http://schemas.openxmlformats.org/officeDocument/2006/relationships/presProps" Target="presProps.xml"/><Relationship Id="rId85" Type="http://schemas.openxmlformats.org/officeDocument/2006/relationships/handoutMaster" Target="handoutMasters/handoutMaster1.xml"/><Relationship Id="rId84" Type="http://schemas.openxmlformats.org/officeDocument/2006/relationships/notesMaster" Target="notesMasters/notesMaster1.xml"/><Relationship Id="rId83" Type="http://schemas.openxmlformats.org/officeDocument/2006/relationships/slide" Target="slides/slide76.xml"/><Relationship Id="rId82" Type="http://schemas.openxmlformats.org/officeDocument/2006/relationships/slide" Target="slides/slide75.xml"/><Relationship Id="rId81" Type="http://schemas.openxmlformats.org/officeDocument/2006/relationships/slide" Target="slides/slide74.xml"/><Relationship Id="rId80" Type="http://schemas.openxmlformats.org/officeDocument/2006/relationships/slide" Target="slides/slide73.xml"/><Relationship Id="rId8" Type="http://schemas.openxmlformats.org/officeDocument/2006/relationships/slide" Target="slides/slide1.xml"/><Relationship Id="rId79" Type="http://schemas.openxmlformats.org/officeDocument/2006/relationships/slide" Target="slides/slide72.xml"/><Relationship Id="rId78" Type="http://schemas.openxmlformats.org/officeDocument/2006/relationships/slide" Target="slides/slide71.xml"/><Relationship Id="rId77" Type="http://schemas.openxmlformats.org/officeDocument/2006/relationships/slide" Target="slides/slide70.xml"/><Relationship Id="rId76" Type="http://schemas.openxmlformats.org/officeDocument/2006/relationships/slide" Target="slides/slide69.xml"/><Relationship Id="rId75" Type="http://schemas.openxmlformats.org/officeDocument/2006/relationships/slide" Target="slides/slide68.xml"/><Relationship Id="rId74" Type="http://schemas.openxmlformats.org/officeDocument/2006/relationships/slide" Target="slides/slide67.xml"/><Relationship Id="rId73" Type="http://schemas.openxmlformats.org/officeDocument/2006/relationships/slide" Target="slides/slide66.xml"/><Relationship Id="rId72" Type="http://schemas.openxmlformats.org/officeDocument/2006/relationships/slide" Target="slides/slide65.xml"/><Relationship Id="rId71" Type="http://schemas.openxmlformats.org/officeDocument/2006/relationships/slide" Target="slides/slide64.xml"/><Relationship Id="rId70" Type="http://schemas.openxmlformats.org/officeDocument/2006/relationships/slide" Target="slides/slide63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62.xml"/><Relationship Id="rId68" Type="http://schemas.openxmlformats.org/officeDocument/2006/relationships/slide" Target="slides/slide61.xml"/><Relationship Id="rId67" Type="http://schemas.openxmlformats.org/officeDocument/2006/relationships/slide" Target="slides/slide60.xml"/><Relationship Id="rId66" Type="http://schemas.openxmlformats.org/officeDocument/2006/relationships/slide" Target="slides/slide59.xml"/><Relationship Id="rId65" Type="http://schemas.openxmlformats.org/officeDocument/2006/relationships/slide" Target="slides/slide58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0" Type="http://schemas.openxmlformats.org/officeDocument/2006/relationships/slide" Target="slides/slide53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2.xml"/><Relationship Id="rId58" Type="http://schemas.openxmlformats.org/officeDocument/2006/relationships/slide" Target="slides/slide5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en-US" altLang="x-none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en-US" altLang="zh-CN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en-US" altLang="zh-CN" sz="12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fontAlgn="base"/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424" y="1752600"/>
            <a:ext cx="4234752" cy="43402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847" y="0"/>
            <a:ext cx="2241153" cy="60928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593537" cy="60928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8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5"/>
          <p:cNvSpPr/>
          <p:nvPr/>
        </p:nvSpPr>
        <p:spPr>
          <a:xfrm>
            <a:off x="723582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 eaLnBrk="0" hangingPunct="0"/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Page 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  <a:fld id="{9A0DB2DC-4C9A-4742-B13C-FB6460FD3503}" type="slidenum">
              <a:rPr lang="en-US" altLang="zh-CN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fld>
            <a:endParaRPr lang="en-US" altLang="zh-CN" sz="1000" b="1" i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/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4" name="Rectangle 6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055" name="Rectangle 7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 fontAlgn="base"/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底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body"/>
          </p:nvPr>
        </p:nvSpPr>
        <p:spPr>
          <a:xfrm>
            <a:off x="250825" y="1752600"/>
            <a:ext cx="8642350" cy="4340225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77" name="Text Box 5"/>
          <p:cNvSpPr txBox="1"/>
          <p:nvPr/>
        </p:nvSpPr>
        <p:spPr>
          <a:xfrm>
            <a:off x="34925" y="6492875"/>
            <a:ext cx="3203575" cy="382588"/>
          </a:xfrm>
          <a:prstGeom prst="rect">
            <a:avLst/>
          </a:prstGeom>
          <a:noFill/>
          <a:ln w="9525">
            <a:noFill/>
          </a:ln>
        </p:spPr>
        <p:txBody>
          <a:bodyPr wrap="none" lIns="78366" tIns="39183" rIns="78366" bIns="39183">
            <a:spAutoFit/>
          </a:bodyPr>
          <a:p>
            <a:pPr marL="0" marR="0" lvl="0" indent="0" algn="l" defTabSz="7842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0" i="0" u="none" strike="noStrike" kern="1200" cap="none" spc="0" normalizeH="0" baseline="0" noProof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cs"/>
              </a:rPr>
              <a:t>单片机原理与应用项目教程</a:t>
            </a:r>
            <a:endParaRPr kumimoji="0" lang="zh-CN" altLang="en-US" sz="2000" b="0" i="0" u="none" strike="noStrike" kern="1200" cap="none" spc="0" normalizeH="0" baseline="0" noProof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 dt="0"/>
  <p:txStyles>
    <p:titleStyle>
      <a:lvl1pPr marL="0" lvl="0" indent="0" algn="l" defTabSz="7842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6743"/>
          </a:solidFill>
          <a:latin typeface="+mj-lt"/>
          <a:ea typeface="+mj-ea"/>
          <a:cs typeface="+mj-cs"/>
        </a:defRPr>
      </a:lvl1pPr>
    </p:titleStyle>
    <p:bodyStyle>
      <a:lvl1pPr marL="294005" lvl="0" indent="-294005" algn="l" defTabSz="784225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36905" lvl="1" indent="-2444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7900" lvl="2" indent="-1936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-19494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64030" lvl="4" indent="-19685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4100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5124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6148" name="Rectangle 3"/>
          <p:cNvSpPr>
            <a:spLocks noGrp="1"/>
          </p:cNvSpPr>
          <p:nvPr>
            <p:ph type="body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 indent="-455295"/>
            <a:r>
              <a:rPr lang="en-US" altLang="zh-CN"/>
              <a:t>Second level</a:t>
            </a:r>
            <a:endParaRPr lang="en-US" altLang="zh-CN"/>
          </a:p>
          <a:p>
            <a:pPr lvl="2" indent="-398145"/>
            <a:r>
              <a:rPr lang="en-US" altLang="zh-CN"/>
              <a:t>Third level</a:t>
            </a:r>
            <a:endParaRPr lang="en-US" altLang="zh-CN"/>
          </a:p>
          <a:p>
            <a:pPr lvl="3" indent="-398145"/>
            <a:r>
              <a:rPr lang="en-US" altLang="zh-CN"/>
              <a:t>Fourth level</a:t>
            </a:r>
            <a:endParaRPr lang="en-US" altLang="zh-CN"/>
          </a:p>
          <a:p>
            <a:pPr lvl="4" indent="-396875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emf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emf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emf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4.emf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.emf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emf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7.png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8.png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emf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emf"/><Relationship Id="rId1" Type="http://schemas.openxmlformats.org/officeDocument/2006/relationships/tags" Target="../tags/tag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1.emf"/><Relationship Id="rId1" Type="http://schemas.openxmlformats.org/officeDocument/2006/relationships/tags" Target="../tags/tag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2.png"/><Relationship Id="rId1" Type="http://schemas.openxmlformats.org/officeDocument/2006/relationships/tags" Target="../tags/tag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3.emf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4.emf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5.emf"/><Relationship Id="rId1" Type="http://schemas.openxmlformats.org/officeDocument/2006/relationships/tags" Target="../tags/tag18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27.emf"/><Relationship Id="rId5" Type="http://schemas.openxmlformats.org/officeDocument/2006/relationships/tags" Target="../tags/tag21.xml"/><Relationship Id="rId4" Type="http://schemas.openxmlformats.org/officeDocument/2006/relationships/image" Target="../media/image26.emf"/><Relationship Id="rId3" Type="http://schemas.openxmlformats.org/officeDocument/2006/relationships/tags" Target="../tags/tag20.xml"/><Relationship Id="rId2" Type="http://schemas.openxmlformats.org/officeDocument/2006/relationships/image" Target="../media/image25.emf"/><Relationship Id="rId1" Type="http://schemas.openxmlformats.org/officeDocument/2006/relationships/tags" Target="../tags/tag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8.emf"/><Relationship Id="rId1" Type="http://schemas.openxmlformats.org/officeDocument/2006/relationships/tags" Target="../tags/tag2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9.png"/><Relationship Id="rId1" Type="http://schemas.openxmlformats.org/officeDocument/2006/relationships/tags" Target="../tags/tag2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0.emf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slide" Target="slide2.xml"/><Relationship Id="rId3" Type="http://schemas.openxmlformats.org/officeDocument/2006/relationships/image" Target="../media/image9.emf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1.emf"/><Relationship Id="rId1" Type="http://schemas.openxmlformats.org/officeDocument/2006/relationships/tags" Target="../tags/tag2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2.png"/><Relationship Id="rId1" Type="http://schemas.openxmlformats.org/officeDocument/2006/relationships/tags" Target="../tags/tag2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3.emf"/><Relationship Id="rId1" Type="http://schemas.openxmlformats.org/officeDocument/2006/relationships/tags" Target="../tags/tag2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4.emf"/><Relationship Id="rId1" Type="http://schemas.openxmlformats.org/officeDocument/2006/relationships/tags" Target="../tags/tag2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png"/><Relationship Id="rId1" Type="http://schemas.openxmlformats.org/officeDocument/2006/relationships/tags" Target="../tags/tag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5.emf"/><Relationship Id="rId1" Type="http://schemas.openxmlformats.org/officeDocument/2006/relationships/tags" Target="../tags/tag2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body" idx="4294967295"/>
          </p:nvPr>
        </p:nvSpPr>
        <p:spPr>
          <a:xfrm>
            <a:off x="1546225" y="3265488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/>
            <a:r>
              <a:rPr lang="en-US" altLang="zh-CN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</a:t>
            </a:r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作者     丁向荣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1" hangingPunct="1"/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 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  <p:sp>
        <p:nvSpPr>
          <p:cNvPr id="8194" name="Rectangle 3"/>
          <p:cNvSpPr/>
          <p:nvPr/>
        </p:nvSpPr>
        <p:spPr>
          <a:xfrm>
            <a:off x="0" y="1341438"/>
            <a:ext cx="9375775" cy="1603375"/>
          </a:xfrm>
          <a:prstGeom prst="rect">
            <a:avLst/>
          </a:prstGeom>
          <a:gradFill rotWithShape="1">
            <a:gsLst>
              <a:gs pos="0">
                <a:srgbClr val="716D59">
                  <a:alpha val="0"/>
                </a:srgbClr>
              </a:gs>
              <a:gs pos="50000">
                <a:schemeClr val="accent1">
                  <a:alpha val="50000"/>
                </a:schemeClr>
              </a:gs>
              <a:gs pos="100000">
                <a:srgbClr val="716D59">
                  <a:alpha val="0"/>
                </a:srgbClr>
              </a:gs>
            </a:gsLst>
            <a:lin ang="18900000" scaled="1"/>
            <a:tileRect/>
          </a:gra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STC</a:t>
            </a:r>
            <a:r>
              <a:rPr lang="zh-CN" altLang="en-US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单片机原理与应用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Rectangle 4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endParaRPr lang="zh-CN"/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二、STC15W4K32S4单片机的并行I/O口的结构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1. 准双向口工作模式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505" y="3140710"/>
            <a:ext cx="8419465" cy="21532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二、STC15W4K32S4单片机的并行I/O口的结构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2</a:t>
            </a:r>
            <a:r>
              <a:rPr b="0">
                <a:latin typeface="宋体" panose="02010600030101010101" pitchFamily="2" charset="-122"/>
              </a:rPr>
              <a:t>. 推挽输出工作模式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7405" y="2852420"/>
            <a:ext cx="7467600" cy="25742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二、STC15W4K32S4单片机的并行I/O口的结构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3</a:t>
            </a:r>
            <a:r>
              <a:rPr b="0">
                <a:latin typeface="宋体" panose="02010600030101010101" pitchFamily="2" charset="-122"/>
              </a:rPr>
              <a:t>. 仅为输入（高阻）工作模式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305" y="3284855"/>
            <a:ext cx="7551420" cy="10121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二、STC15W4K32S4单片机的并行I/O口的结构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4</a:t>
            </a:r>
            <a:r>
              <a:rPr b="0">
                <a:latin typeface="宋体" panose="02010600030101010101" pitchFamily="2" charset="-122"/>
              </a:rPr>
              <a:t>. 开漏工作模式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7405" y="3212465"/>
            <a:ext cx="7594600" cy="22072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三、STC15W4K32S4单片机并行I/O口的使用注意事项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1. 典型三极管控制电路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1595" y="3140710"/>
            <a:ext cx="5403215" cy="24231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三、STC15W4K32S4单片机并行I/O口的使用注意事项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2</a:t>
            </a:r>
            <a:r>
              <a:rPr b="0">
                <a:latin typeface="宋体" panose="02010600030101010101" pitchFamily="2" charset="-122"/>
              </a:rPr>
              <a:t>. 典型发光二极管驱动电路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9840" y="3060065"/>
            <a:ext cx="5393055" cy="239331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三、STC15W4K32S4单片机并行I/O口的使用注意事项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3. 如何让I／O口上电复位时控制输出为低电平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（1）通过硬件实现高、低电平的逻辑取反功能。例如，在图3-1-5中，单片机上电复位后晶体管VT1的集电极输出就是低电平。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  （2）STC15W4K32S4单片机的P2.0（RSTOUT_LOW）引脚可通过ISP-IAP在线编程软件设置为输出低电平。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三、STC15W4K32S4单片机并行I/O口的使用注意事项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4. 增强型PWM模块输出端口的复位初始状态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所有与增强型PWM有关的输出端口（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P3.7、P2.1、P2.2、P2.3、P1.6、P1.7</a:t>
            </a:r>
            <a:r>
              <a:rPr lang="en-US" b="0">
                <a:latin typeface="宋体" panose="02010600030101010101" pitchFamily="2" charset="-122"/>
              </a:rPr>
              <a:t>），在上电复位后均为高阻状态，在正常应用时需将其设置为准双向口。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四、C51基础（1）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1.  C51新增的关键字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4275" y="1412875"/>
            <a:ext cx="5419725" cy="54190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四、C51基础（1）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2.Keil C51编译器支持的数据类型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2708910"/>
            <a:ext cx="8201025" cy="41230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4" name="AutoShape 12">
            <a:hlinkClick r:id="rId1" action="ppaction://hlinksldjump"/>
          </p:cNvPr>
          <p:cNvSpPr/>
          <p:nvPr/>
        </p:nvSpPr>
        <p:spPr>
          <a:xfrm>
            <a:off x="396875" y="1916430"/>
            <a:ext cx="1798638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27" name="AutoShape 15">
            <a:hlinkClick r:id="rId1" action="ppaction://hlinksldjump"/>
          </p:cNvPr>
          <p:cNvSpPr/>
          <p:nvPr/>
        </p:nvSpPr>
        <p:spPr>
          <a:xfrm>
            <a:off x="2844800" y="1988820"/>
            <a:ext cx="6103620" cy="600710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/>
          <a:p>
            <a:pPr marL="284480" marR="0" indent="-28448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STC15W4K32S4单片机并行I/O口的输入输出</a:t>
            </a:r>
            <a:endParaRPr kumimoji="0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22"/>
          <p:cNvGrpSpPr/>
          <p:nvPr/>
        </p:nvGrpSpPr>
        <p:grpSpPr>
          <a:xfrm>
            <a:off x="-64135" y="276860"/>
            <a:ext cx="9596755" cy="1254125"/>
            <a:chOff x="0" y="0"/>
            <a:chExt cx="3576" cy="948"/>
          </a:xfrm>
        </p:grpSpPr>
        <p:pic>
          <p:nvPicPr>
            <p:cNvPr id="9228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AutoShape 24"/>
            <p:cNvSpPr/>
            <p:nvPr/>
          </p:nvSpPr>
          <p:spPr>
            <a:xfrm>
              <a:off x="24" y="42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984E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/>
            <a:p>
              <a:pPr marL="228600" marR="0" indent="-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sz="2800" b="1" i="0" u="none" strike="noStrike" kern="1200" cap="none" spc="0" normalizeH="0" baseline="0" noProof="1" dirty="0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项目三  STC15W4K32S4单片机的并行I/O口与应用编程</a:t>
              </a:r>
              <a:endParaRPr kumimoji="0" sz="2800" b="1" i="0" u="none" strike="noStrike" kern="1200" cap="none" spc="0" normalizeH="0" baseline="0" noProof="1" dirty="0">
                <a:solidFill>
                  <a:srgbClr val="FF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9231" name="AutoShape 12">
            <a:hlinkClick r:id="rId1" action="ppaction://hlinksldjump"/>
          </p:cNvPr>
          <p:cNvSpPr/>
          <p:nvPr/>
        </p:nvSpPr>
        <p:spPr>
          <a:xfrm>
            <a:off x="376555" y="2924810"/>
            <a:ext cx="1800225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34" name="AutoShape 10">
            <a:hlinkClick r:id="rId3" action="ppaction://hlinksldjump"/>
          </p:cNvPr>
          <p:cNvSpPr/>
          <p:nvPr/>
        </p:nvSpPr>
        <p:spPr>
          <a:xfrm>
            <a:off x="2844800" y="2929890"/>
            <a:ext cx="5960745" cy="601345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84480" marR="0" indent="-28448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STC15W4K32S4单片机的逻辑运算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5" name="AutoShape 12">
            <a:hlinkClick r:id="rId1" action="ppaction://hlinksldjump"/>
          </p:cNvPr>
          <p:cNvSpPr/>
          <p:nvPr/>
        </p:nvSpPr>
        <p:spPr>
          <a:xfrm>
            <a:off x="376555" y="4004945"/>
            <a:ext cx="1800225" cy="645160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38" name="AutoShape 10">
            <a:hlinkClick r:id="rId3" action="ppaction://hlinksldjump"/>
          </p:cNvPr>
          <p:cNvSpPr/>
          <p:nvPr/>
        </p:nvSpPr>
        <p:spPr>
          <a:xfrm>
            <a:off x="2842895" y="3997325"/>
            <a:ext cx="5960745" cy="647700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84480" marR="0" indent="-28448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STC15W4K32S4单片机的逻辑控制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AutoShape 12">
            <a:hlinkClick r:id="rId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396875" y="5229225"/>
            <a:ext cx="1800225" cy="645160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28600" marR="0" indent="-228600" algn="ctr" defTabSz="914400" rtl="0" eaLnBrk="0" fontAlgn="base" latinLnBrk="0" hangingPunct="0">
              <a:lnSpc>
                <a:spcPct val="85000"/>
              </a:lnSpc>
              <a:spcBef>
                <a:spcPct val="15000"/>
              </a:spcBef>
              <a:spcAft>
                <a:spcPct val="0"/>
              </a:spcAft>
              <a:buClr>
                <a:srgbClr val="FFCC29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任务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AutoShape 10">
            <a:hlinkClick r:id="rId3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2844800" y="5217795"/>
            <a:ext cx="5960745" cy="647700"/>
          </a:xfrm>
          <a:prstGeom prst="roundRect">
            <a:avLst>
              <a:gd name="adj" fmla="val 8333"/>
            </a:avLst>
          </a:prstGeom>
          <a:gradFill rotWithShape="1">
            <a:gsLst>
              <a:gs pos="0">
                <a:schemeClr val="folHlink">
                  <a:alpha val="100000"/>
                </a:schemeClr>
              </a:gs>
              <a:gs pos="100000">
                <a:srgbClr val="A5E9E9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tIns="0" bIns="0" anchor="ctr"/>
          <a:p>
            <a:pPr marL="284480" marR="0" indent="-28448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8位LED数码管的驱动与显示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四、C51基础（1）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3.位标量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bit是位标量定义的关键字， 是Keil C51编译器的一种扩充数据类型，利用它可以定义一个位标量。 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四、C51基础（1）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4.  8051单片机特殊功能寄存器地址的定义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sfr  特殊功能寄存器名＝特殊功能寄存器的地址常数 ； 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一、STC15W4K32S4单片机的扩展模式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1.总线扩展模式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5830" y="2780665"/>
            <a:ext cx="4214495" cy="35483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一、STC15W4K32S4单片机的扩展模式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2.非总线扩展模式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0" y="2360930"/>
            <a:ext cx="2785745" cy="39624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1. 程序功能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P1口的输出跟随P2输入端数据。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 硬件设计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0">
                <a:latin typeface="宋体" panose="02010600030101010101" pitchFamily="2" charset="-122"/>
              </a:rPr>
              <a:t>  </a:t>
            </a:r>
            <a:r>
              <a:rPr lang="zh-CN" b="0">
                <a:latin typeface="宋体" panose="02010600030101010101" pitchFamily="2" charset="-122"/>
              </a:rPr>
              <a:t>见下页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2. 硬件设计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0">
                <a:latin typeface="宋体" panose="02010600030101010101" pitchFamily="2" charset="-122"/>
              </a:rPr>
              <a:t>  </a:t>
            </a:r>
            <a:r>
              <a:rPr lang="zh-CN" b="0">
                <a:latin typeface="宋体" panose="02010600030101010101" pitchFamily="2" charset="-122"/>
              </a:rPr>
              <a:t>见下页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1556385"/>
            <a:ext cx="9154795" cy="53276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3. 程序设计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0">
                <a:latin typeface="宋体" panose="02010600030101010101" pitchFamily="2" charset="-122"/>
              </a:rPr>
              <a:t>  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1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b="0">
                <a:latin typeface="宋体" panose="02010600030101010101" pitchFamily="2" charset="-122"/>
              </a:rPr>
              <a:t> #include&lt;stc15.h&gt;</a:t>
            </a:r>
            <a:endParaRPr b="0"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125000"/>
              </a:lnSpc>
            </a:pPr>
            <a:r>
              <a:rPr lang="zh-CN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2</a:t>
            </a:r>
            <a:r>
              <a:rPr lang="zh-CN" altLang="en-US" b="0">
                <a:latin typeface="宋体" panose="02010600030101010101" pitchFamily="2" charset="-122"/>
              </a:rPr>
              <a:t>）#include&lt;gpio.h&gt;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27855" y="3212465"/>
            <a:ext cx="4495800" cy="29114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3. 程序设计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（3）项目三任务1程序文件：项目三任务1.c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打开项目三任务1.c进行分析。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4. 用Keil C编辑、编译项目三任务1.c程序，生成机器代码文件：项目三任务1.hex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5. Keil软件模拟调试</a:t>
            </a:r>
            <a:endParaRPr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67585" y="3716655"/>
            <a:ext cx="4859020" cy="28422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4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5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8916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38917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8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19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0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1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8922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3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24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5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8926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38927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28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29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30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31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32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33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4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5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6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37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38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9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0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1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42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38943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44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45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38946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47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48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49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0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1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2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53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54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5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6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7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58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38959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60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61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38962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38963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4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5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6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967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38968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69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0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71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973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任务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FF6743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  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STC15W4K32S4单片机并行I/O口的输入输出</a:t>
            </a:r>
            <a:endParaRPr kumimoji="0" lang="zh-CN" altLang="en-US" sz="2800" b="1" i="0" u="none" strike="noStrike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38974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75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76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77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78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79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80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1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2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3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984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8985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6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7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88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989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38990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38991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92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993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994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38995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8996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7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8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99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000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9001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2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3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04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9005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39006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9007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6. Proteus仿真调试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	（1）按图3-1-9绘制电路。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	（2）将项目三任务1.hex加载到STC15W4K32S4单片机中；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	（3）运行与调试程序：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</a:rPr>
              <a:t>二、并行I/O口的基本输入/输出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</a:t>
            </a:r>
            <a:r>
              <a:rPr lang="en-US" altLang="zh-CN" b="0"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7. FBE-MCU-F-STC-V1.0实验系统的在线调试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（1） FBE-MCU-F-STC-V1.0实验系统的硬件连接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根据图3-1-9，按表3-1-5所示在FBE-MCU-F-STC-V1.0实验系统连接并行I/O输入输出电路。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  （2）应用程序的在线编程</a:t>
            </a:r>
            <a:r>
              <a:rPr lang="zh-CN" altLang="en-US" b="0">
                <a:latin typeface="宋体" panose="02010600030101010101" pitchFamily="2" charset="-122"/>
              </a:rPr>
              <a:t>与在线调试</a:t>
            </a:r>
            <a:endParaRPr lang="zh-CN" alt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b="0">
                <a:latin typeface="宋体" panose="02010600030101010101" pitchFamily="2" charset="-122"/>
              </a:rPr>
              <a:t>      </a:t>
            </a:r>
            <a:r>
              <a:rPr lang="en-US" altLang="zh-CN" sz="2800" b="0">
                <a:solidFill>
                  <a:srgbClr val="7030A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（建议边演示边讲解）</a:t>
            </a:r>
            <a:endParaRPr lang="zh-CN" altLang="en-US" sz="28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知识延伸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>
                <a:latin typeface="宋体" panose="02010600030101010101" pitchFamily="2" charset="-122"/>
              </a:rPr>
              <a:t> 1. 8051单片机特殊功能寄存器可寻址位的地址定义</a:t>
            </a:r>
            <a:endParaRPr 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（1）sbit 位变量名＝位地址;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（2）sbit 位变量名＝特殊功能寄存器名＾位位置;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 （3）sbit 位变量名＝字节地址＾位位置;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知识延伸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>
                <a:latin typeface="宋体" panose="02010600030101010101" pitchFamily="2" charset="-122"/>
              </a:rPr>
              <a:t> 2. 8051单片机引脚字符名称的定义</a:t>
            </a:r>
            <a:endParaRPr 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lang="en-US" b="0">
                <a:latin typeface="宋体" panose="02010600030101010101" pitchFamily="2" charset="-122"/>
              </a:rPr>
              <a:t>sbit KEY1=P1^1;   // KEY1等效于P1.1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	KEY1=1;           // P1.1输出为1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知识延伸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>
                <a:latin typeface="宋体" panose="02010600030101010101" pitchFamily="2" charset="-122"/>
              </a:rPr>
              <a:t>3. STC15W4K32S4单片机特殊功能寄存器可寻址位地址的定义</a:t>
            </a:r>
            <a:endParaRPr 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lang="en-US" b="0">
                <a:latin typeface="宋体" panose="02010600030101010101" pitchFamily="2" charset="-122"/>
              </a:rPr>
              <a:t>（1</a:t>
            </a:r>
            <a:r>
              <a:rPr lang="en-US" b="0">
                <a:latin typeface="宋体" panose="02010600030101010101" pitchFamily="2" charset="-122"/>
              </a:rPr>
              <a:t>）stc15.h头文件中包含了STC15W4K32S4单片机特殊功能寄存器可寻址位地址的定义</a:t>
            </a: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endParaRPr lang="en-US"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latin typeface="宋体" panose="02010600030101010101" pitchFamily="2" charset="-122"/>
              </a:rPr>
              <a:t>	</a:t>
            </a:r>
            <a:r>
              <a:rPr lang="zh-CN" altLang="en-US" b="0">
                <a:latin typeface="宋体" panose="02010600030101010101" pitchFamily="2" charset="-122"/>
              </a:rPr>
              <a:t>（</a:t>
            </a:r>
            <a:r>
              <a:rPr lang="en-US" altLang="zh-CN" b="0">
                <a:latin typeface="宋体" panose="02010600030101010101" pitchFamily="2" charset="-122"/>
              </a:rPr>
              <a:t>2</a:t>
            </a:r>
            <a:r>
              <a:rPr lang="zh-CN" altLang="en-US" b="0">
                <a:latin typeface="宋体" panose="02010600030101010101" pitchFamily="2" charset="-122"/>
              </a:rPr>
              <a:t>）</a:t>
            </a:r>
            <a:r>
              <a:rPr lang="en-US" b="0">
                <a:latin typeface="宋体" panose="02010600030101010101" pitchFamily="2" charset="-122"/>
              </a:rPr>
              <a:t> PXY等效于PX.Y，比如，P10就是P1.0。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知识延伸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>
                <a:latin typeface="宋体" panose="02010600030101010101" pitchFamily="2" charset="-122"/>
              </a:rPr>
              <a:t>4. 8051单片机位寻址区（20H～2FH）位变量的定义</a:t>
            </a:r>
            <a:endParaRPr lang="en-US"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(1) 定义位寻址区变量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45000"/>
              </a:lnSpc>
            </a:pPr>
            <a:r>
              <a:rPr b="0">
                <a:latin typeface="宋体" panose="02010600030101010101" pitchFamily="2" charset="-122"/>
              </a:rPr>
              <a:t> 	unsigned int  bdata  my_y = 0x20 ;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	（2） 定义位寻址区位变量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  sbit  my_ybit0 = my_y＾0 ;  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  sbit  my_ybit15 = my_y＾15 ; 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P1口的高4位跟随P2口的低4位输入，P1口的高4位引脚从高到低依次定义为OUT7、OUT6、OUT5、OUT4，P2口的低4位直接使用stc15.h头文件定义的字符名称，试修改程序并调试，包括Keil C软件模拟调试、Proteus仿真调试，以及FBE-MCU-F-STC-V1.0实验系统调试。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6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27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2228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52229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0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1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2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233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2234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5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2236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7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2238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52239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40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41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42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43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44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45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6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7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48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49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50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1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2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53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54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52255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56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57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52258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59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60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61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2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3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4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65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66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7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8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69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270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52271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72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2273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52274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52275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6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7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8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2279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52280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1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2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83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2285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>
                <a:ea typeface="+mj-ea"/>
                <a:cs typeface="+mj-cs"/>
              </a:rPr>
              <a:t>任务2   STC15W4K32S4单片机的逻辑运算</a:t>
            </a:r>
            <a:endParaRPr kumimoji="0" sz="2800" b="1" i="0" u="none" strike="noStrike" kern="1200" cap="none" spc="0" normalizeH="0" baseline="0" noProof="1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52286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287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88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289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290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291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292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3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4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5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96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297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8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299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0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01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52302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52303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304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2305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2306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52307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52308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09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0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1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312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52313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4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5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316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52317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52318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2319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b="0">
                <a:latin typeface="宋体" panose="02010600030101010101" pitchFamily="2" charset="-122"/>
              </a:rPr>
              <a:t>结合STC15W4K32S4单片机的逻辑运算功能，进一步学习STC15W4K32S4单片机的输入输出功能。STC15W4K32S4单片机指令系统中有字节逻辑运算指令，共24条，参见附录2。本任务主要学习应用C语言编程，实现STC15W4K32S4单片机的输入/输出间逻辑运算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一、Proteus中网络标号电气连接的画法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1. 元器件引脚延伸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9220" y="3356610"/>
            <a:ext cx="6134100" cy="171704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9081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单片机的并行I/O口是需要通过地址进行访问的，作为一种特殊功能寄存器，首先要学会将单片机的并行I/O口名称进行地址定义，再利用简单赋值语句，实现单片机并行I/O口输入/输出的应用编程，初步掌握STC15W4K32S4单片机应用的C语言编程。</a:t>
            </a: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一、Proteus中网络标号电气连接的画法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2. 放置网络标号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3212465"/>
            <a:ext cx="6818630" cy="215074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一、Proteus中网络标号电气连接的画法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2. 放置网络标号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705" y="3140710"/>
            <a:ext cx="3790315" cy="1195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27855" y="2492375"/>
            <a:ext cx="4762500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8175" y="4796790"/>
            <a:ext cx="4640580" cy="13436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一、Proteus中网络标号电气连接的画法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3. 电气连接</a:t>
            </a:r>
            <a:endParaRPr lang="zh-CN" alt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采用同样的方法，在需要连接的另一端点处，放置相同的网络标号，即实现了这两个端点的电气连接。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086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一、任务要求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完成x与y的逻辑异或运算，运算结果可采用两种方法显示：一是直接用8位LED灯显示，二是采用LED数码管显示。本任务采用8位LED灯显示。</a:t>
            </a:r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二、硬件设计</a:t>
            </a:r>
            <a:r>
              <a:rPr>
                <a:latin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见下页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035290" cy="349821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二、硬件设计</a:t>
            </a:r>
            <a:r>
              <a:rPr>
                <a:latin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8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lang="en-US" b="0"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chemeClr val="hlink"/>
                </a:solidFill>
                <a:latin typeface="宋体" panose="02010600030101010101" pitchFamily="2" charset="-122"/>
              </a:rPr>
              <a:t> 见下页</a:t>
            </a:r>
            <a:endParaRPr lang="zh-CN" altLang="en-US" b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1412875"/>
            <a:ext cx="8237220" cy="46564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035290" cy="44227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5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三、软件设计</a:t>
            </a:r>
            <a:r>
              <a:rPr>
                <a:latin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>
                <a:latin typeface="宋体" panose="02010600030101010101" pitchFamily="2" charset="-122"/>
              </a:rPr>
              <a:t>   </a:t>
            </a:r>
            <a:r>
              <a:rPr lang="en-US" b="0">
                <a:latin typeface="宋体" panose="02010600030101010101" pitchFamily="2" charset="-122"/>
              </a:rPr>
              <a:t> </a:t>
            </a:r>
            <a:r>
              <a:rPr b="0">
                <a:latin typeface="宋体" panose="02010600030101010101" pitchFamily="2" charset="-122"/>
              </a:rPr>
              <a:t>1. 程序说明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循环读取x和y值，x和y异或，取反后赋值给z。取反操作是为了满足LED灯低电平驱动的要求。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2. 项目三任务2程序文件：项目三任务2.c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sz="2400" b="0">
                <a:latin typeface="宋体" panose="02010600030101010101" pitchFamily="2" charset="-122"/>
              </a:rPr>
              <a:t> </a:t>
            </a:r>
            <a:r>
              <a:rPr sz="2400" b="0">
                <a:solidFill>
                  <a:srgbClr val="7030A0"/>
                </a:solidFill>
                <a:latin typeface="宋体" panose="02010600030101010101" pitchFamily="2" charset="-122"/>
              </a:rPr>
              <a:t>通过keil打开项目三任务2.c分析。</a:t>
            </a:r>
            <a:endParaRPr sz="24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035290" cy="44227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5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四、系统调试</a:t>
            </a:r>
            <a:r>
              <a:rPr>
                <a:latin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>
                <a:latin typeface="宋体" panose="02010600030101010101" pitchFamily="2" charset="-122"/>
              </a:rPr>
              <a:t>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sz="2400" b="0">
                <a:latin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7030A0"/>
                </a:solidFill>
                <a:latin typeface="宋体" panose="02010600030101010101" pitchFamily="2" charset="-122"/>
              </a:rPr>
              <a:t>建议边演示边讲解</a:t>
            </a:r>
            <a:r>
              <a:rPr sz="2400" b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  <a:endParaRPr sz="24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450" y="3644900"/>
            <a:ext cx="6768465" cy="22752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ea typeface="+mj-ea"/>
                <a:cs typeface="+mj-cs"/>
              </a:rPr>
              <a:t>任务2   STC15W4K32S4单片机的逻辑运算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035290" cy="44227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5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四、系统调试</a:t>
            </a:r>
            <a:r>
              <a:rPr>
                <a:latin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en-US">
                <a:latin typeface="宋体" panose="02010600030101010101" pitchFamily="2" charset="-122"/>
              </a:rPr>
              <a:t> 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55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sz="2400" b="0">
                <a:latin typeface="宋体" panose="02010600030101010101" pitchFamily="2" charset="-122"/>
              </a:rPr>
              <a:t>修改程序，完成z=（x|y）&amp;（x^y）逻辑运算，并按表3-2-1上机调试，包括Keil C软件模拟调试、Proteus仿真调试，以及FBE-MCU-F-STC-V1.0实验系统调试。</a:t>
            </a:r>
            <a:endParaRPr sz="2400"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0">
                <a:latin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</a:rPr>
              <a:t>      </a:t>
            </a:r>
            <a:endParaRPr lang="zh-CN" altLang="en-US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0420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60421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2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3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4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5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0426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7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428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9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60430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60431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32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33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34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35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36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37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8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9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0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41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42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3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4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5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46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60447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48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49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50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51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52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53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4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5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6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57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58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9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0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1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62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60463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64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0465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60466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467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8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9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0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471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60472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3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4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5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477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ea typeface="+mj-ea"/>
                <a:cs typeface="+mj-cs"/>
              </a:rPr>
              <a:t>任务3   STC15W4K32S4单片机的逻辑控制</a:t>
            </a:r>
            <a:endParaRPr kumimoji="0" sz="2800" b="1" i="0" u="none" strike="noStrike" kern="1200" cap="none" spc="0" normalizeH="0" baseline="0" noProof="1" dirty="0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60478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79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80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81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82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83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84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5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6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7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88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89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0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1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2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93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60494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95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96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97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98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99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500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1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2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3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504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505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6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7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8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509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60510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0511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一、STC15W4K32S4单片机的并行I/O口与工作模式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1.并行 I/O口功能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STC15W4K32S4单片机最多有62个I/O口，可用作准双向I/O；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en-US" b="0">
                <a:latin typeface="宋体" panose="02010600030101010101" pitchFamily="2" charset="-122"/>
              </a:rPr>
              <a:t>   其中大多数I/O口线具有2个以上功能，各I/O口线的引脚功能名称前已介绍，详见表2-2-1～表2-2-6。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逻辑控制能力是单片机的核心能力之一，单片机突出控制的具体体现，对于STC15W4K32S4单片机也是如此。本任务主要学习如何应用C语言的分支语句、开关语句、循环语句等语句对单片机逻辑控制的应用编程。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1. 条件分支语句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（1）格式1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if（条件表达式）语句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（2）格式2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if（条件表达式）语句1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else 语句2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1. 条件分支语句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（3）格式3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if（条件表达式1）语句1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else if（条件表达式2）语句2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else if（条件表达式3）语句3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…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else if（条件表达式n）语句n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else  语句n+1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 2. 开关语句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switch（表达式）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{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case 常量表达式1：{语句1}break;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case 常量表达式2：{语句2}break;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… …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case 常量表达式n：{语句n}break;  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default:          {语句n+1}break; 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}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3.  while语句与do-while语句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 While语句的格式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while（条件表达式）{语句}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（2） do-while语句的格式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do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   {语句}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  while（条件表达式）；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83666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4.  for语句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 While语句的格式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for （[初值设定表达式1];[循环条件表达式2];[修改表达式3]）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{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	    循环体语句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} 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83666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5.  goto语句、break语句和continue语句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（1）goto 语句的格式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goto 语句标号 ;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（2）break 语句的格式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break ;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（3） continue语句的格式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continue ;</a:t>
            </a:r>
            <a:endParaRPr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66838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一、任务要求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用4个开关控制8只LED灯的显示，按下K1键，P1端口位3、位4控制的LED灯亮；按下K2键，P1端口位2、位5控制的LED灯亮；按下K3键，P1端口位1、位6控制的LED灯亮；按下K4键，P1端口位0、位7控制的LED灯亮；不按键， P1端口位2、位3、位4、位5控制的LED灯亮。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66838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二、硬件设计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4个开关分别接P3.0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～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P3.3，电原理图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见下页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66838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二、硬件设计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4个开关分别接P3.0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～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P3.3，电原理图</a:t>
            </a:r>
            <a:r>
              <a:rPr lang="zh-CN" b="0">
                <a:solidFill>
                  <a:srgbClr val="000000"/>
                </a:solidFill>
                <a:latin typeface="宋体" panose="02010600030101010101" pitchFamily="2" charset="-122"/>
              </a:rPr>
              <a:t>见下页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556385"/>
            <a:ext cx="9236075" cy="54076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一、STC15W4K32S4单片机的并行I/O口与工作模式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2.并行 I/O口的工作模式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9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STC15W4K32S4单片机的所有I/O口均有4种工作模式：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准双向口（传统8051单片机I/O模式）</a:t>
            </a:r>
            <a:r>
              <a:rPr b="0">
                <a:latin typeface="宋体" panose="02010600030101010101" pitchFamily="2" charset="-122"/>
              </a:rPr>
              <a:t>、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推挽输出</a:t>
            </a:r>
            <a:r>
              <a:rPr b="0">
                <a:latin typeface="宋体" panose="02010600030101010101" pitchFamily="2" charset="-122"/>
              </a:rPr>
              <a:t>、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仅为输入（高阻状态）</a:t>
            </a:r>
            <a:r>
              <a:rPr b="0">
                <a:latin typeface="宋体" panose="02010600030101010101" pitchFamily="2" charset="-122"/>
              </a:rPr>
              <a:t>与</a:t>
            </a:r>
            <a:r>
              <a:rPr b="0">
                <a:solidFill>
                  <a:srgbClr val="7030A0"/>
                </a:solidFill>
                <a:latin typeface="宋体" panose="02010600030101010101" pitchFamily="2" charset="-122"/>
              </a:rPr>
              <a:t>开漏模式</a:t>
            </a:r>
            <a:r>
              <a:rPr b="0">
                <a:latin typeface="宋体" panose="02010600030101010101" pitchFamily="2" charset="-122"/>
              </a:rPr>
              <a:t>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66838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三、程序设计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1. 程序说明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本任务中采用if语句实现。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2. 项目三任务3程序文件：项目三任务3.c</a:t>
            </a:r>
            <a:endParaRPr lang="en-US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000000"/>
                </a:solidFill>
                <a:latin typeface="宋体" panose="02010600030101010101" pitchFamily="2" charset="-122"/>
              </a:rPr>
              <a:t>打开项目三任务3.c进行分析。</a:t>
            </a:r>
            <a:endParaRPr lang="zh-CN" altLang="zh-CN"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66838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四、系统调试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sz="2800" b="0">
                <a:solidFill>
                  <a:srgbClr val="7030A0"/>
                </a:solidFill>
                <a:latin typeface="宋体" panose="02010600030101010101" pitchFamily="2" charset="-122"/>
              </a:rPr>
              <a:t>建议边演示边讲解</a:t>
            </a:r>
            <a:endParaRPr lang="zh-CN" sz="28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任务3   STC15W4K32S4单片机的逻辑控制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35585" y="1622425"/>
            <a:ext cx="866838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	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四、系统调试</a:t>
            </a:r>
            <a:endParaRPr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b="0">
                <a:solidFill>
                  <a:schemeClr val="tx1"/>
                </a:solidFill>
                <a:latin typeface="宋体" panose="02010600030101010101" pitchFamily="2" charset="-122"/>
              </a:rPr>
              <a:t>采用switch/case语句，修改程序，并上机编辑、编译程序，按表3-3-1进行调试，包括Keil C软件模拟调试、Proteus仿真调试，以及FBE-MCU-F-STC-V1.0实验系统调试。</a:t>
            </a:r>
            <a:endParaRPr lang="zh-CN" b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Arc 3"/>
          <p:cNvSpPr/>
          <p:nvPr/>
        </p:nvSpPr>
        <p:spPr>
          <a:xfrm rot="7873550">
            <a:off x="3703638" y="3830638"/>
            <a:ext cx="1133475" cy="1209675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Arc 5"/>
          <p:cNvSpPr/>
          <p:nvPr/>
        </p:nvSpPr>
        <p:spPr>
          <a:xfrm rot="-9622108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0420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60421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2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3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4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425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0426" name="Arc 12"/>
          <p:cNvSpPr/>
          <p:nvPr/>
        </p:nvSpPr>
        <p:spPr>
          <a:xfrm rot="-5057432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7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0428" name="Arc 98"/>
          <p:cNvSpPr/>
          <p:nvPr/>
        </p:nvSpPr>
        <p:spPr>
          <a:xfrm rot="-370168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9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60430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60431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32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33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34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35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36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37" name="AutoShape 11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8" name="AutoShape 11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39" name="AutoShape 11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0" name="AutoShape 11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41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42" name="AutoShape 11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3" name="AutoShape 11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4" name="AutoShape 11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45" name="AutoShape 12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46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60447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48" name="Picture 123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49" name="Oval 124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60450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51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52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53" name="AutoShape 128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4" name="AutoShape 129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5" name="AutoShape 130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6" name="AutoShape 131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57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58" name="AutoShape 133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59" name="AutoShape 134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0" name="AutoShape 135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61" name="AutoShape 136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62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60463" name="Picture 155" descr="circuler_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64" name="Oval 156">
              <a:hlinkClick r:id="rId4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0465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60466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467" name="AutoShape 160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8" name="AutoShape 161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69" name="AutoShape 162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0" name="AutoShape 163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0471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60472" name="AutoShape 165"/>
              <p:cNvSpPr/>
              <p:nvPr/>
            </p:nvSpPr>
            <p:spPr>
              <a:xfrm rot="5263130">
                <a:off x="285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3" name="AutoShape 166"/>
              <p:cNvSpPr/>
              <p:nvPr/>
            </p:nvSpPr>
            <p:spPr>
              <a:xfrm rot="6078281">
                <a:off x="421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4" name="AutoShape 167"/>
              <p:cNvSpPr/>
              <p:nvPr/>
            </p:nvSpPr>
            <p:spPr>
              <a:xfrm rot="6373927">
                <a:off x="497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475" name="AutoShape 168"/>
              <p:cNvSpPr/>
              <p:nvPr/>
            </p:nvSpPr>
            <p:spPr>
              <a:xfrm rot="6906312">
                <a:off x="587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p>
                <a:endPara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477" name="Rectangle 177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ea typeface="+mj-ea"/>
                <a:cs typeface="+mj-cs"/>
              </a:rPr>
              <a:t>任务4   8位LED数码管的驱动与显示</a:t>
            </a:r>
            <a:endParaRPr kumimoji="0" sz="2800" b="1" i="0" u="none" strike="noStrike" kern="1200" cap="none" spc="0" normalizeH="0" baseline="0" noProof="1" dirty="0">
              <a:ea typeface="+mj-ea"/>
              <a:cs typeface="+mj-cs"/>
            </a:endParaRPr>
          </a:p>
        </p:txBody>
      </p:sp>
      <p:grpSp>
        <p:nvGrpSpPr>
          <p:cNvPr id="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60478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79" name="Picture 180" descr="circuler_1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80" name="Oval 181">
                <a:hlinkClick r:id="rId4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81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82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83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484" name="AutoShape 185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5" name="AutoShape 186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6" name="AutoShape 187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87" name="AutoShape 188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488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489" name="AutoShape 190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0" name="AutoShape 191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1" name="AutoShape 192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492" name="AutoShape 193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493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60494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60495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496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60497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0498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60499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0500" name="AutoShape 202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1" name="AutoShape 203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2" name="AutoShape 204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3" name="AutoShape 205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504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0505" name="AutoShape 207"/>
                <p:cNvSpPr/>
                <p:nvPr/>
              </p:nvSpPr>
              <p:spPr>
                <a:xfrm rot="5263130">
                  <a:off x="285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6" name="AutoShape 208"/>
                <p:cNvSpPr/>
                <p:nvPr/>
              </p:nvSpPr>
              <p:spPr>
                <a:xfrm rot="6078281">
                  <a:off x="421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7" name="AutoShape 209"/>
                <p:cNvSpPr/>
                <p:nvPr/>
              </p:nvSpPr>
              <p:spPr>
                <a:xfrm rot="6373927">
                  <a:off x="497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508" name="AutoShape 210"/>
                <p:cNvSpPr/>
                <p:nvPr/>
              </p:nvSpPr>
              <p:spPr>
                <a:xfrm rot="6906312">
                  <a:off x="587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vert="eaVert" wrap="none" anchor="ctr" anchorCtr="0"/>
                <a:p>
                  <a:endParaRPr lang="zh-CN" altLang="en-US" b="1" dirty="0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0509" name="Group 220"/>
          <p:cNvGrpSpPr/>
          <p:nvPr/>
        </p:nvGrpSpPr>
        <p:grpSpPr>
          <a:xfrm>
            <a:off x="7019925" y="5805488"/>
            <a:ext cx="1752600" cy="533400"/>
            <a:chOff x="0" y="0"/>
            <a:chExt cx="1104" cy="336"/>
          </a:xfrm>
        </p:grpSpPr>
        <p:sp>
          <p:nvSpPr>
            <p:cNvPr id="60510" name="Oval 217"/>
            <p:cNvSpPr/>
            <p:nvPr/>
          </p:nvSpPr>
          <p:spPr>
            <a:xfrm>
              <a:off x="0" y="0"/>
              <a:ext cx="1104" cy="336"/>
            </a:xfrm>
            <a:prstGeom prst="ellipse">
              <a:avLst/>
            </a:prstGeom>
            <a:gradFill rotWithShape="1">
              <a:gsLst>
                <a:gs pos="0">
                  <a:srgbClr val="C0CFE6"/>
                </a:gs>
                <a:gs pos="100000">
                  <a:srgbClr val="59606A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 anchorCtr="0"/>
            <a:p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0511" name="Rectangle 218">
              <a:hlinkClick r:id="rId4" action="ppaction://hlinksldjump"/>
            </p:cNvPr>
            <p:cNvSpPr/>
            <p:nvPr/>
          </p:nvSpPr>
          <p:spPr>
            <a:xfrm>
              <a:off x="136" y="45"/>
              <a:ext cx="84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返回项目页</a:t>
              </a:r>
              <a:endPara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任务说明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674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  <a:p>
            <a:pPr eaLnBrk="1" hangingPunct="1">
              <a:lnSpc>
                <a:spcPct val="17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	 </a:t>
            </a:r>
            <a:r>
              <a:rPr b="0">
                <a:solidFill>
                  <a:srgbClr val="000000"/>
                </a:solidFill>
                <a:latin typeface="宋体" panose="02010600030101010101" pitchFamily="2" charset="-122"/>
              </a:rPr>
              <a:t>后面的任务大多需要用数码LED来显示十进制数字或十六进制的字母。本任务主要掌握LED数码管显示的基本原理，学会用LED数码管显示十进制数字(0～9)与A～F字母。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1． 数码管结构与工作原理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---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结构图</a:t>
            </a: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3985" y="2348865"/>
            <a:ext cx="6265545" cy="39179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1． 数码管结构与工作原理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---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数码管字形编码表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2276475"/>
            <a:ext cx="9116695" cy="454342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2. LED显示接口方法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---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静态显示接口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9795" y="2708910"/>
            <a:ext cx="7168515" cy="27774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</a:rPr>
              <a:t>2. LED显示接口方法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</a:rPr>
              <a:t>---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动态显示接口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2852420"/>
            <a:ext cx="8043545" cy="24085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一、任务要求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用数码管显示数字0、1、2、3、4、5、6、7。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382587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一、STC15W4K32S4单片机的并行I/O口与工作模式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 2.并行 I/O口的工作模式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每个口的工作模式由PnM1和PnM0（n＝0，1，2，3，4，5）两个寄存器的相应位来控制</a:t>
            </a:r>
            <a:r>
              <a:rPr lang="zh-CN" b="0">
                <a:latin typeface="宋体" panose="02010600030101010101" pitchFamily="2" charset="-122"/>
              </a:rPr>
              <a:t>。</a:t>
            </a:r>
            <a:endParaRPr lang="zh-CN" b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716655"/>
            <a:ext cx="9190990" cy="31419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二、硬件设计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采用共阳极数码管，采用动态显示方法驱动，P0口输出段码，P2口输出位控制码，电原理</a:t>
            </a:r>
            <a:r>
              <a:rPr lang="zh-CN" b="0">
                <a:latin typeface="宋体" panose="02010600030101010101" pitchFamily="2" charset="-122"/>
              </a:rPr>
              <a:t>图见下页</a:t>
            </a:r>
            <a:r>
              <a:rPr b="0">
                <a:latin typeface="宋体" panose="02010600030101010101" pitchFamily="2" charset="-122"/>
              </a:rPr>
              <a:t>。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二、硬件设计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    </a:t>
            </a:r>
            <a:r>
              <a:rPr b="0">
                <a:latin typeface="宋体" panose="02010600030101010101" pitchFamily="2" charset="-122"/>
              </a:rPr>
              <a:t>采用共阳极数码管，采用动态显示方法驱动，P0口输出段码，P2口输出位控制码，电原理</a:t>
            </a:r>
            <a:r>
              <a:rPr lang="zh-CN" b="0">
                <a:latin typeface="宋体" panose="02010600030101010101" pitchFamily="2" charset="-122"/>
              </a:rPr>
              <a:t>图见下页</a:t>
            </a:r>
            <a:r>
              <a:rPr b="0">
                <a:latin typeface="宋体" panose="02010600030101010101" pitchFamily="2" charset="-122"/>
              </a:rPr>
              <a:t>。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endParaRPr b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484630"/>
            <a:ext cx="9220200" cy="54387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三、程序设计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（1）显示程序：display.h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建立一个显示缓冲区，一位数码管对应一个8位的显示缓冲区，显示程序只需按顺序从显示缓冲区取数据即可，把数码管显示函数独立生成一个通用文件：display.h，以便于其他应用调用。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打开display.h进行分析。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三、程序设计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b="0">
                <a:latin typeface="宋体" panose="02010600030101010101" pitchFamily="2" charset="-122"/>
              </a:rPr>
              <a:t>（2）项目三任务4程序文件：项目三任务4.c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0">
                <a:solidFill>
                  <a:srgbClr val="7030A0"/>
                </a:solidFill>
                <a:latin typeface="宋体" panose="02010600030101010101" pitchFamily="2" charset="-122"/>
              </a:rPr>
              <a:t>通过</a:t>
            </a:r>
            <a:r>
              <a:rPr lang="en-US" altLang="zh-CN" b="0">
                <a:solidFill>
                  <a:srgbClr val="7030A0"/>
                </a:solidFill>
                <a:latin typeface="宋体" panose="02010600030101010101" pitchFamily="2" charset="-122"/>
              </a:rPr>
              <a:t>keil</a:t>
            </a:r>
            <a:r>
              <a:rPr lang="zh-CN" altLang="zh-CN" b="0">
                <a:solidFill>
                  <a:srgbClr val="7030A0"/>
                </a:solidFill>
                <a:latin typeface="宋体" panose="02010600030101010101" pitchFamily="2" charset="-122"/>
              </a:rPr>
              <a:t>打开display.h进行分析。</a:t>
            </a:r>
            <a:endParaRPr lang="zh-CN" altLang="zh-CN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任务实施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622425"/>
            <a:ext cx="8642350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>
                <a:latin typeface="宋体" panose="02010600030101010101" pitchFamily="2" charset="-122"/>
              </a:rPr>
              <a:t>四、系统调试</a:t>
            </a:r>
            <a:endParaRPr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>
                <a:latin typeface="宋体" panose="02010600030101010101" pitchFamily="2" charset="-122"/>
              </a:rPr>
              <a:t>  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7030A0"/>
                </a:solidFill>
                <a:latin typeface="宋体" panose="02010600030101010101" pitchFamily="2" charset="-122"/>
              </a:rPr>
              <a:t>   </a:t>
            </a:r>
            <a:r>
              <a:rPr lang="zh-CN" sz="2800" b="0">
                <a:solidFill>
                  <a:srgbClr val="7030A0"/>
                </a:solidFill>
                <a:latin typeface="宋体" panose="02010600030101010101" pitchFamily="2" charset="-122"/>
              </a:rPr>
              <a:t>建议边演示边讲解。</a:t>
            </a:r>
            <a:endParaRPr lang="zh-CN" sz="28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179705" y="116205"/>
            <a:ext cx="8964930" cy="147955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任务4   8位LED数码管的驱动与显示</a:t>
            </a:r>
            <a:b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任务拓展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955675" y="1622425"/>
            <a:ext cx="7814945" cy="425450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35000"/>
              </a:lnSpc>
            </a:pPr>
            <a:r>
              <a:rPr lang="en-US" altLang="zh-CN" sz="2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b="0">
                <a:latin typeface="宋体" panose="02010600030101010101" pitchFamily="2" charset="-122"/>
              </a:rPr>
              <a:t>编程实现在LED数码管上显示您的学生证号的后8位，显示2秒后，数码管熄灭1秒，然后又显示您的学生证号码的后8位与熄灭数码管，显示时间与熄灭时间同步各增加1秒，周而复始。当显示时间达到100秒时，LED数码管上固定显示8个6。</a:t>
            </a:r>
            <a:endParaRPr 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64513"/>
          <p:cNvSpPr>
            <a:spLocks noGrp="1"/>
          </p:cNvSpPr>
          <p:nvPr>
            <p:ph type="title"/>
          </p:nvPr>
        </p:nvSpPr>
        <p:spPr>
          <a:xfrm>
            <a:off x="395288" y="227013"/>
            <a:ext cx="8424862" cy="609600"/>
          </a:xfrm>
        </p:spPr>
        <p:txBody>
          <a:bodyPr lIns="78366" tIns="39183" rIns="78366" bIns="39183" anchor="ctr" anchorCtr="0"/>
          <a:p>
            <a:r>
              <a:rPr lang="zh-CN" altLang="en-US" b="0">
                <a:solidFill>
                  <a:schemeClr val="bg1"/>
                </a:solidFill>
              </a:rPr>
              <a:t>感谢您的关注！</a:t>
            </a:r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64514" name="矩形 64514"/>
          <p:cNvSpPr>
            <a:spLocks noTextEdit="1"/>
          </p:cNvSpPr>
          <p:nvPr/>
        </p:nvSpPr>
        <p:spPr>
          <a:xfrm>
            <a:off x="1763713" y="2492375"/>
            <a:ext cx="5616575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438FE3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2" charset="0"/>
                <a:ea typeface="Verdana" panose="020B0604030504040204" pitchFamily="2" charset="0"/>
              </a:rPr>
              <a:t>Thank You !</a:t>
            </a:r>
            <a:endParaRPr lang="zh-CN" altLang="en-US" sz="5400" b="1"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tx2"/>
                  </a:gs>
                  <a:gs pos="100000">
                    <a:srgbClr val="438FE3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2" charset="0"/>
              <a:ea typeface="Verdana" panose="020B0604030504040204" pitchFamily="2" charset="0"/>
            </a:endParaRPr>
          </a:p>
        </p:txBody>
      </p:sp>
      <p:sp>
        <p:nvSpPr>
          <p:cNvPr id="64515" name="文本占位符 64515"/>
          <p:cNvSpPr>
            <a:spLocks noGrp="1"/>
          </p:cNvSpPr>
          <p:nvPr>
            <p:ph idx="1"/>
          </p:nvPr>
        </p:nvSpPr>
        <p:spPr>
          <a:xfrm>
            <a:off x="395288" y="4941888"/>
            <a:ext cx="8291512" cy="1079500"/>
          </a:xfrm>
        </p:spPr>
        <p:txBody>
          <a:bodyPr lIns="78366" tIns="39183" rIns="78366" bIns="39183" anchor="t" anchorCtr="0"/>
          <a:p>
            <a:pPr>
              <a:lnSpc>
                <a:spcPct val="90000"/>
              </a:lnSpc>
            </a:pPr>
            <a:r>
              <a:rPr lang="zh-CN" altLang="en-US" sz="2800" b="0"/>
              <a:t>对本书及课件您有什么建议请联系：</a:t>
            </a:r>
            <a:endParaRPr lang="zh-CN" altLang="en-US" sz="2800" b="0"/>
          </a:p>
          <a:p>
            <a:pPr>
              <a:lnSpc>
                <a:spcPct val="90000"/>
              </a:lnSpc>
            </a:pPr>
            <a:r>
              <a:rPr lang="zh-CN" altLang="en-US" sz="2800" b="0"/>
              <a:t>               丁向荣：</a:t>
            </a:r>
            <a:r>
              <a:rPr lang="en-US" altLang="zh-CN" sz="2800" b="0"/>
              <a:t>181269315</a:t>
            </a:r>
            <a:r>
              <a:rPr lang="en-US" altLang="zh-CN" sz="2800" b="0"/>
              <a:t>@qq.com</a:t>
            </a:r>
            <a:endParaRPr lang="en-US" altLang="zh-CN" sz="2800" b="0"/>
          </a:p>
        </p:txBody>
      </p:sp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一、STC15W4K32S4单片机的并行I/O口与工作模式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en-US" altLang="zh-CN" b="0">
                <a:latin typeface="宋体" panose="02010600030101010101" pitchFamily="2" charset="-122"/>
              </a:rPr>
              <a:t>3. </a:t>
            </a:r>
            <a:r>
              <a:rPr b="0">
                <a:latin typeface="宋体" panose="02010600030101010101" pitchFamily="2" charset="-122"/>
              </a:rPr>
              <a:t>并行I/O端口的驱动能力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在准双向口、推挽输出以及开漏工作模式下，每个I/O口的灌电流驱动能力均可达到20mA；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在准双向口工作模式下，I/O口的拉电流驱动能力比较弱，每个I/O口的拉电流仅为150μA～230μA；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</a:t>
            </a:r>
            <a:r>
              <a:rPr b="0">
                <a:latin typeface="宋体" panose="02010600030101010101" pitchFamily="2" charset="-122"/>
              </a:rPr>
              <a:t>在推挽输出工作模式下，I/O口的拉电流驱动能力比较强，每个I/O口的拉电流均可达到20mA。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3" cy="1143000"/>
          </a:xfrm>
        </p:spPr>
        <p:txBody>
          <a:bodyPr vert="horz" wrap="square" lIns="78366" tIns="39183" rIns="78366" bIns="39183" anchor="ctr"/>
          <a:p>
            <a:pPr marL="0" marR="0" indent="0" algn="l" defTabSz="78422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任务1  STC15W4K32S4单片机并行I/O口的输入输出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+mj-ea"/>
                <a:cs typeface="+mj-cs"/>
              </a:rPr>
              <a:t>—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6743"/>
                </a:solidFill>
                <a:latin typeface="Times New Roman" panose="02020603050405020304" pitchFamily="2" charset="0"/>
                <a:ea typeface="仿宋_GB2312" panose="02010609030101010101" pitchFamily="1" charset="-122"/>
                <a:cs typeface="+mj-cs"/>
              </a:rPr>
              <a:t>相关知识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6743"/>
              </a:solidFill>
              <a:latin typeface="Times New Roman" panose="02020603050405020304" pitchFamily="2" charset="0"/>
              <a:ea typeface="仿宋_GB2312" panose="02010609030101010101" pitchFamily="1" charset="-122"/>
              <a:cs typeface="+mj-cs"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252730" y="1628775"/>
            <a:ext cx="8642350" cy="429133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25000"/>
              </a:lnSpc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b="0">
                <a:latin typeface="宋体" panose="02010600030101010101" pitchFamily="2" charset="-122"/>
              </a:rPr>
              <a:t>一、STC15W4K32S4单片机的并行I/O口与工作模式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0">
                <a:latin typeface="宋体" panose="02010600030101010101" pitchFamily="2" charset="-122"/>
              </a:rPr>
              <a:t>  </a:t>
            </a:r>
            <a:r>
              <a:rPr lang="en-US" altLang="zh-CN" b="0">
                <a:latin typeface="宋体" panose="02010600030101010101" pitchFamily="2" charset="-122"/>
              </a:rPr>
              <a:t>3. </a:t>
            </a:r>
            <a:r>
              <a:rPr b="0">
                <a:latin typeface="宋体" panose="02010600030101010101" pitchFamily="2" charset="-122"/>
              </a:rPr>
              <a:t>并行I/O端口的驱动能力</a:t>
            </a:r>
            <a:r>
              <a:rPr b="0">
                <a:latin typeface="宋体" panose="02010600030101010101" pitchFamily="2" charset="-122"/>
              </a:rPr>
              <a:t> </a:t>
            </a:r>
            <a:endParaRPr b="0">
              <a:latin typeface="宋体" panose="02010600030101010101" pitchFamily="2" charset="-122"/>
            </a:endParaRPr>
          </a:p>
          <a:p>
            <a:pPr eaLnBrk="1" hangingPunct="1">
              <a:lnSpc>
                <a:spcPct val="205000"/>
              </a:lnSpc>
            </a:pPr>
            <a:r>
              <a:rPr b="0">
                <a:latin typeface="宋体" panose="02010600030101010101" pitchFamily="2" charset="-122"/>
              </a:rPr>
              <a:t> </a:t>
            </a:r>
            <a:r>
              <a:rPr lang="en-US" b="0">
                <a:latin typeface="宋体" panose="02010600030101010101" pitchFamily="2" charset="-122"/>
              </a:rPr>
              <a:t>     </a:t>
            </a:r>
            <a:r>
              <a:rPr b="0">
                <a:latin typeface="宋体" panose="02010600030101010101" pitchFamily="2" charset="-122"/>
              </a:rPr>
              <a:t>实际使用时，要求40引脚及以上单片机整个芯片最大工作电流不要超过120mA；20引脚以上、32引脚以下单片机整个芯片最大工作电流不要超过90mA。</a:t>
            </a:r>
            <a:endParaRPr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PP_MARK_KEY" val="a5f9c714-39af-4365-ad7b-2c338e166016"/>
  <p:tag name="COMMONDATA" val="eyJoZGlkIjoiNDI1YTEyMmJlY2IxZTYzOTFkNjMwOTc5NjNmNWM5YW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设计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AD5B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电子现金支付系统讨论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33CCFF"/>
      </a:accent2>
      <a:accent3>
        <a:srgbClr val="FFFFFF"/>
      </a:accent3>
      <a:accent4>
        <a:srgbClr val="000000"/>
      </a:accent4>
      <a:accent5>
        <a:srgbClr val="F9F3DC"/>
      </a:accent5>
      <a:accent6>
        <a:srgbClr val="2DB7E5"/>
      </a:accent6>
      <a:hlink>
        <a:srgbClr val="463FD7"/>
      </a:hlink>
      <a:folHlink>
        <a:srgbClr val="33CCCC"/>
      </a:folHlink>
    </a:clrScheme>
    <a:fontScheme name="">
      <a:majorFont>
        <a:latin typeface="Arial Narrow"/>
        <a:ea typeface="华文中宋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33CCFF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2DB7E5"/>
        </a:accent6>
        <a:hlink>
          <a:srgbClr val="463FD7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13721</Words>
  <Application>WPS 演示</Application>
  <PresentationFormat>在屏幕上显示</PresentationFormat>
  <Paragraphs>561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76</vt:i4>
      </vt:variant>
    </vt:vector>
  </HeadingPairs>
  <TitlesOfParts>
    <vt:vector size="96" baseType="lpstr">
      <vt:lpstr>Arial</vt:lpstr>
      <vt:lpstr>宋体</vt:lpstr>
      <vt:lpstr>Wingdings</vt:lpstr>
      <vt:lpstr>Times New Roman</vt:lpstr>
      <vt:lpstr>华文细黑</vt:lpstr>
      <vt:lpstr>MS UI Gothic</vt:lpstr>
      <vt:lpstr>华文行楷</vt:lpstr>
      <vt:lpstr>仿宋_GB2312</vt:lpstr>
      <vt:lpstr>Arial Narrow</vt:lpstr>
      <vt:lpstr>华文中宋</vt:lpstr>
      <vt:lpstr>微软雅黑</vt:lpstr>
      <vt:lpstr>Arial Unicode MS</vt:lpstr>
      <vt:lpstr>Verdana</vt:lpstr>
      <vt:lpstr>黑体</vt:lpstr>
      <vt:lpstr>演示设计</vt:lpstr>
      <vt:lpstr>演示设计1</vt:lpstr>
      <vt:lpstr>电子现金支付系统讨论</vt:lpstr>
      <vt:lpstr>TechEd_Breakout_Template</vt:lpstr>
      <vt:lpstr>1_演示设计</vt:lpstr>
      <vt:lpstr>1_TechEd_Breakout_Template</vt:lpstr>
      <vt:lpstr>PowerPoint 演示文稿</vt:lpstr>
      <vt:lpstr>PowerPoint 演示文稿</vt:lpstr>
      <vt:lpstr>任务1  STC15W4K32S4单片机并行I/O口的输入输出</vt:lpstr>
      <vt:lpstr>   任务1  STC15W4K32S4单片机并行I/O口的输入输出                                                                             —任务说明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—相关知识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—任务实施</vt:lpstr>
      <vt:lpstr>   任务1  STC15W4K32S4单片机并行I/O口的输入输出                                                                             —知识延伸</vt:lpstr>
      <vt:lpstr>   任务1  STC15W4K32S4单片机并行I/O口的输入输出                                                                             —知识延伸</vt:lpstr>
      <vt:lpstr>   任务1  STC15W4K32S4单片机并行I/O口的输入输出                                                                             —知识延伸</vt:lpstr>
      <vt:lpstr>   任务1  STC15W4K32S4单片机并行I/O口的输入输出                                                                             —知识延伸</vt:lpstr>
      <vt:lpstr>   任务1  STC15W4K32S4单片机并行I/O口的输入输出                                                                             —任务拓展</vt:lpstr>
      <vt:lpstr>任务2   STC15W4K32S4单片机的逻辑运算</vt:lpstr>
      <vt:lpstr>任务2   STC15W4K32S4单片机的逻辑运算                                                                        —任务说明</vt:lpstr>
      <vt:lpstr>任务2   STC15W4K32S4单片机的逻辑运算                                                                        —相关知识</vt:lpstr>
      <vt:lpstr>任务2   STC15W4K32S4单片机的逻辑运算                                                                        —相关知识</vt:lpstr>
      <vt:lpstr>任务2   STC15W4K32S4单片机的逻辑运算                                                                        —相关知识</vt:lpstr>
      <vt:lpstr>任务2   STC15W4K32S4单片机的逻辑运算                                                                        —相关知识</vt:lpstr>
      <vt:lpstr>任务2   STC15W4K32S4单片机的逻辑运算                                                                        —任务实施</vt:lpstr>
      <vt:lpstr>任务2   STC15W4K32S4单片机的逻辑运算                                                                        —任务实施</vt:lpstr>
      <vt:lpstr>任务2   STC15W4K32S4单片机的逻辑运算                                                                        —任务实施</vt:lpstr>
      <vt:lpstr>任务2   STC15W4K32S4单片机的逻辑运算                                                                        —任务实施</vt:lpstr>
      <vt:lpstr>任务2   STC15W4K32S4单片机的逻辑运算                                                                        —任务实施</vt:lpstr>
      <vt:lpstr>任务2   STC15W4K32S4单片机的逻辑运算                                                                        —任务拓展</vt:lpstr>
      <vt:lpstr>任务3   STC15W4K32S4单片机的逻辑控制</vt:lpstr>
      <vt:lpstr> 任务3   STC15W4K32S4单片机的逻辑控制                                                                      —任务说明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—相关知识</vt:lpstr>
      <vt:lpstr> 任务3   STC15W4K32S4单片机的逻辑控制                                                                      —任务实施</vt:lpstr>
      <vt:lpstr> 任务3   STC15W4K32S4单片机的逻辑控制                                                                      —任务实施</vt:lpstr>
      <vt:lpstr> 任务3   STC15W4K32S4单片机的逻辑控制                                                                      —任务实施</vt:lpstr>
      <vt:lpstr> 任务3   STC15W4K32S4单片机的逻辑控制                                                                      —任务实施</vt:lpstr>
      <vt:lpstr> 任务3   STC15W4K32S4单片机的逻辑控制                                                                      —任务实施</vt:lpstr>
      <vt:lpstr>任务3   STC15W4K32S4单片机的逻辑控制</vt:lpstr>
      <vt:lpstr> 任务3   STC15W4K32S4单片机的逻辑控制                                                                      —任务说明</vt:lpstr>
      <vt:lpstr> 任务4   8位LED数码管的驱动与显示                                                                      —相关知识</vt:lpstr>
      <vt:lpstr> 任务4   8位LED数码管的驱动与显示                                                                      —相关知识</vt:lpstr>
      <vt:lpstr> 任务4   8位LED数码管的驱动与显示                                                                      —相关知识</vt:lpstr>
      <vt:lpstr> 任务4   8位LED数码管的驱动与显示                                                                      —相关知识</vt:lpstr>
      <vt:lpstr> 任务4   8位LED数码管的驱动与显示                                                                      —相关知识</vt:lpstr>
      <vt:lpstr> 任务4   8位LED数码管的驱动与显示                                                                      —任务实施</vt:lpstr>
      <vt:lpstr> 任务4   8位LED数码管的驱动与显示                                                                      —任务实施</vt:lpstr>
      <vt:lpstr> 任务4   8位LED数码管的驱动与显示                                                                      —任务实施</vt:lpstr>
      <vt:lpstr> 任务4   8位LED数码管的驱动与显示                                                                      —任务实施</vt:lpstr>
      <vt:lpstr> 任务4   8位LED数码管的驱动与显示                                                                      —任务实施</vt:lpstr>
      <vt:lpstr> 任务4   8位LED数码管的驱动与显示                                                                      —任务实施</vt:lpstr>
      <vt:lpstr>感谢您的关注！</vt:lpstr>
    </vt:vector>
  </TitlesOfParts>
  <Company>NordriDesign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课件制作说明： </dc:title>
  <dc:creator/>
  <cp:lastModifiedBy>pc</cp:lastModifiedBy>
  <cp:revision>430</cp:revision>
  <dcterms:created xsi:type="dcterms:W3CDTF">2008-05-06T01:42:00Z</dcterms:created>
  <dcterms:modified xsi:type="dcterms:W3CDTF">2024-01-04T07:10:11Z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442D152E412646519CE4691E9856A5FE_13</vt:lpwstr>
  </property>
</Properties>
</file>