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63"/>
  </p:notesMasterIdLst>
  <p:handoutMasterIdLst>
    <p:handoutMasterId r:id="rId64"/>
  </p:handoutMasterIdLst>
  <p:sldIdLst>
    <p:sldId id="489" r:id="rId8"/>
    <p:sldId id="339" r:id="rId9"/>
    <p:sldId id="754" r:id="rId10"/>
    <p:sldId id="730" r:id="rId11"/>
    <p:sldId id="830" r:id="rId12"/>
    <p:sldId id="831" r:id="rId13"/>
    <p:sldId id="832" r:id="rId14"/>
    <p:sldId id="833" r:id="rId15"/>
    <p:sldId id="834" r:id="rId16"/>
    <p:sldId id="835" r:id="rId17"/>
    <p:sldId id="836" r:id="rId18"/>
    <p:sldId id="837" r:id="rId19"/>
    <p:sldId id="838" r:id="rId20"/>
    <p:sldId id="839" r:id="rId21"/>
    <p:sldId id="840" r:id="rId22"/>
    <p:sldId id="841" r:id="rId23"/>
    <p:sldId id="842" r:id="rId24"/>
    <p:sldId id="843" r:id="rId25"/>
    <p:sldId id="844" r:id="rId26"/>
    <p:sldId id="845" r:id="rId27"/>
    <p:sldId id="755" r:id="rId28"/>
    <p:sldId id="742" r:id="rId29"/>
    <p:sldId id="847" r:id="rId30"/>
    <p:sldId id="848" r:id="rId31"/>
    <p:sldId id="849" r:id="rId32"/>
    <p:sldId id="851" r:id="rId33"/>
    <p:sldId id="852" r:id="rId34"/>
    <p:sldId id="854" r:id="rId35"/>
    <p:sldId id="855" r:id="rId36"/>
    <p:sldId id="856" r:id="rId37"/>
    <p:sldId id="857" r:id="rId38"/>
    <p:sldId id="858" r:id="rId39"/>
    <p:sldId id="859" r:id="rId40"/>
    <p:sldId id="860" r:id="rId41"/>
    <p:sldId id="861" r:id="rId42"/>
    <p:sldId id="862" r:id="rId43"/>
    <p:sldId id="779" r:id="rId44"/>
    <p:sldId id="750" r:id="rId45"/>
    <p:sldId id="864" r:id="rId46"/>
    <p:sldId id="865" r:id="rId47"/>
    <p:sldId id="866" r:id="rId48"/>
    <p:sldId id="867" r:id="rId49"/>
    <p:sldId id="868" r:id="rId50"/>
    <p:sldId id="869" r:id="rId51"/>
    <p:sldId id="870" r:id="rId52"/>
    <p:sldId id="871" r:id="rId53"/>
    <p:sldId id="872" r:id="rId54"/>
    <p:sldId id="873" r:id="rId55"/>
    <p:sldId id="874" r:id="rId56"/>
    <p:sldId id="899" r:id="rId57"/>
    <p:sldId id="900" r:id="rId58"/>
    <p:sldId id="901" r:id="rId59"/>
    <p:sldId id="902" r:id="rId60"/>
    <p:sldId id="903" r:id="rId61"/>
    <p:sldId id="703" r:id="rId62"/>
  </p:sldIdLst>
  <p:sldSz cx="9144000" cy="6858000" type="screen4x3"/>
  <p:notesSz cx="6858000" cy="9144000"/>
  <p:custDataLst>
    <p:tags r:id="rId6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5" userDrawn="1">
          <p15:clr>
            <a:srgbClr val="A4A3A4"/>
          </p15:clr>
        </p15:guide>
        <p15:guide id="2" orient="horz" pos="210" userDrawn="1">
          <p15:clr>
            <a:srgbClr val="A4A3A4"/>
          </p15:clr>
        </p15:guide>
        <p15:guide id="3" orient="horz" pos="4070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5465" userDrawn="1">
          <p15:clr>
            <a:srgbClr val="A4A3A4"/>
          </p15:clr>
        </p15:guide>
        <p15:guide id="6" pos="2926" userDrawn="1">
          <p15:clr>
            <a:srgbClr val="A4A3A4"/>
          </p15:clr>
        </p15:guide>
        <p15:guide id="7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3300"/>
    <a:srgbClr val="FFFFCC"/>
    <a:srgbClr val="00CC00"/>
    <a:srgbClr val="33CC33"/>
    <a:srgbClr val="EAECEE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25"/>
        <p:guide orient="horz" pos="210"/>
        <p:guide orient="horz" pos="4070"/>
        <p:guide orient="horz" pos="119"/>
        <p:guide pos="5465"/>
        <p:guide pos="2926"/>
        <p:guide pos="29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8" Type="http://schemas.openxmlformats.org/officeDocument/2006/relationships/tags" Target="tags/tag20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notesMaster" Target="notesMasters/notesMaster1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0" Type="http://schemas.openxmlformats.org/officeDocument/2006/relationships/slide" Target="slides/slide53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en-US" altLang="zh-CN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5"/>
          <p:cNvSpPr/>
          <p:nvPr/>
        </p:nvSpPr>
        <p:spPr>
          <a:xfrm>
            <a:off x="723582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 eaLnBrk="0" hangingPunct="0"/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9A0DB2DC-4C9A-4742-B13C-FB6460FD3503}" type="slidenum">
              <a:rPr lang="en-US" altLang="zh-CN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000" b="1" i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/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4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5" name="Rectangle 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marL="0" marR="0" lvl="0" indent="0" algn="l" defTabSz="784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cs"/>
              </a:rPr>
              <a:t>单片机原理与应用项目教程</a:t>
            </a:r>
            <a:endParaRPr kumimoji="0" lang="zh-CN" altLang="en-US" sz="2000" b="0" i="0" u="none" strike="noStrike" kern="1200" cap="none" spc="0" normalizeH="0" baseline="0" noProof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4100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5124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6148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emf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emf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tags" Target="../tags/tag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tags" Target="../tags/tag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emf"/><Relationship Id="rId1" Type="http://schemas.openxmlformats.org/officeDocument/2006/relationships/tags" Target="../tags/tag7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emf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emf"/><Relationship Id="rId1" Type="http://schemas.openxmlformats.org/officeDocument/2006/relationships/tags" Target="../tags/tag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emf"/><Relationship Id="rId1" Type="http://schemas.openxmlformats.org/officeDocument/2006/relationships/tags" Target="../tags/tag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emf"/><Relationship Id="rId1" Type="http://schemas.openxmlformats.org/officeDocument/2006/relationships/tags" Target="../tags/tag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emf"/><Relationship Id="rId1" Type="http://schemas.openxmlformats.org/officeDocument/2006/relationships/tags" Target="../tags/tag12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1.png"/><Relationship Id="rId3" Type="http://schemas.openxmlformats.org/officeDocument/2006/relationships/tags" Target="../tags/tag14.xml"/><Relationship Id="rId2" Type="http://schemas.openxmlformats.org/officeDocument/2006/relationships/image" Target="../media/image20.png"/><Relationship Id="rId1" Type="http://schemas.openxmlformats.org/officeDocument/2006/relationships/tags" Target="../tags/tag13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2.png"/><Relationship Id="rId3" Type="http://schemas.openxmlformats.org/officeDocument/2006/relationships/tags" Target="../tags/tag16.xml"/><Relationship Id="rId2" Type="http://schemas.openxmlformats.org/officeDocument/2006/relationships/image" Target="../media/image20.png"/><Relationship Id="rId1" Type="http://schemas.openxmlformats.org/officeDocument/2006/relationships/tags" Target="../tags/tag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png"/><Relationship Id="rId1" Type="http://schemas.openxmlformats.org/officeDocument/2006/relationships/tags" Target="../tags/tag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4.png"/><Relationship Id="rId1" Type="http://schemas.openxmlformats.org/officeDocument/2006/relationships/tags" Target="../tags/tag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5.png"/><Relationship Id="rId1" Type="http://schemas.openxmlformats.org/officeDocument/2006/relationships/tags" Target="../tags/tag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body" idx="4294967295"/>
          </p:nvPr>
        </p:nvSpPr>
        <p:spPr>
          <a:xfrm>
            <a:off x="1546225" y="3265488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/>
            <a:r>
              <a:rPr lang="en-US" altLang="zh-CN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</a:t>
            </a:r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作者     丁向荣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1" hangingPunct="1"/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0" y="1341438"/>
            <a:ext cx="9375775" cy="1603375"/>
          </a:xfrm>
          <a:prstGeom prst="rect">
            <a:avLst/>
          </a:prstGeom>
          <a:gradFill rotWithShape="1">
            <a:gsLst>
              <a:gs pos="0">
                <a:srgbClr val="716D59">
                  <a:alpha val="0"/>
                </a:srgbClr>
              </a:gs>
              <a:gs pos="50000">
                <a:schemeClr val="accent1">
                  <a:alpha val="50000"/>
                </a:schemeClr>
              </a:gs>
              <a:gs pos="100000">
                <a:srgbClr val="716D59">
                  <a:alpha val="0"/>
                </a:srgbClr>
              </a:gs>
            </a:gsLst>
            <a:lin ang="18900000" scaled="1"/>
            <a:tileRect/>
          </a:gra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STC</a:t>
            </a:r>
            <a:r>
              <a:rPr lang="zh-CN" altLang="en-US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单片机原理与应用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endParaRPr lang="zh-CN"/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（3）ISP/IAP功能：在系统可编程/在应用可编程。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（4）内部高可靠复位：ISP编程时16级复位门槛电压可选，可彻底省掉外围复位电路。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（5）内部高精度R/C时钟：ISP编程时内部时钟从5MHz～35MHz可选。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（6）Flash 程序存储器：16KB、32KB、40KB、48KB、60KB、61KB、63.5KB可选。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（7）4096字节SRAM：包括常规的256字节RAM和内部扩展的3840字节XRAM。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（8）大容量的数据Flash（EEPROM），擦写次数十万次以上。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（9）7个定时器：包括5个16位可重装载初始值的定时器/计数器（T0、T1、T2、T3、T4）和2路CCP可再实现2个定时器。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（10）4个全双工异步串行口：串口1、串口2、串口3、串口4。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(11) 8通道高速10位ADC，速度可达30万次/秒。8路PWM可用作8路D/A使用。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（12）6通道15位专门的高精度PWM（带死区控制）。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（13）2通道CCP。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（14）高速SPI串行通信接口。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（15）6路可编程时钟输出：T0、T1、T2、T3、T4以及主时钟输出。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（16）比较器，可当1路ADC使用，可用作掉电检测。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（17）最多62个I/O口，可设置为4种工作模式。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（18）硬件看门狗（WDT）。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（19）低功耗设计：低速模式、空闲模式、掉电模式（停机模式）。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（20）支持程序加密后传输，仿拦截。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（21）支持RS485下载。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（22）先进的指令集结构，兼容传统8051单片机指令集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2. STC15W4K32S4系列单片机机型一览表与命名规则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（1） STC15W4K32S4系列单片机机型一览表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主要在程序存储器与EEPROM容量的不同，具体情况如表2-1-2所示。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2. STC15W4K32S4系列单片机机型一览表与命名规则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（2） STC15W4K32S4系列单片机的命名规则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4" name="AutoShape 12">
            <a:hlinkClick r:id="rId1" action="ppaction://hlinksldjump"/>
          </p:cNvPr>
          <p:cNvSpPr/>
          <p:nvPr/>
        </p:nvSpPr>
        <p:spPr>
          <a:xfrm>
            <a:off x="396875" y="2348865"/>
            <a:ext cx="1798638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2844800" y="2308860"/>
            <a:ext cx="6299200" cy="790575"/>
            <a:chOff x="0" y="0"/>
            <a:chExt cx="3576" cy="948"/>
          </a:xfrm>
        </p:grpSpPr>
        <p:pic>
          <p:nvPicPr>
            <p:cNvPr id="922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AutoShape 15">
              <a:hlinkClick r:id="rId1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84480" marR="0" indent="-284480" algn="ctr" defTabSz="914400" rtl="0" eaLnBrk="0" fontAlgn="base" latinLnBrk="0" hangingPunct="0">
                <a:lnSpc>
                  <a:spcPct val="85000"/>
                </a:lnSpc>
                <a:spcBef>
                  <a:spcPct val="15000"/>
                </a:spcBef>
                <a:spcAft>
                  <a:spcPct val="0"/>
                </a:spcAft>
                <a:buClr>
                  <a:srgbClr val="FFCC29"/>
                </a:buClr>
                <a:buSzPct val="65000"/>
                <a:buFont typeface="Wingdings" panose="05000000000000000000" pitchFamily="2" charset="2"/>
                <a:buNone/>
              </a:pPr>
              <a:r>
                <a:rPr kumimoji="0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STC15W4K32S4系列单片机概述</a:t>
              </a:r>
              <a:endParaRPr kumimoji="0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Group 22"/>
          <p:cNvGrpSpPr/>
          <p:nvPr/>
        </p:nvGrpSpPr>
        <p:grpSpPr>
          <a:xfrm>
            <a:off x="-64135" y="276860"/>
            <a:ext cx="9596755" cy="1254125"/>
            <a:chOff x="0" y="0"/>
            <a:chExt cx="3576" cy="948"/>
          </a:xfrm>
        </p:grpSpPr>
        <p:pic>
          <p:nvPicPr>
            <p:cNvPr id="9228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24"/>
            <p:cNvSpPr/>
            <p:nvPr/>
          </p:nvSpPr>
          <p:spPr>
            <a:xfrm>
              <a:off x="24" y="42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984E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28600" marR="0" indent="-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sz="32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项目二  STC15W4K32S4单片机增强型8051内核</a:t>
              </a:r>
              <a:endParaRPr kumimoji="0" sz="3200" b="1" i="0" u="none" strike="noStrike" kern="1200" cap="none" spc="0" normalizeH="0" baseline="0" noProof="1" dirty="0">
                <a:solidFill>
                  <a:srgbClr val="FF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231" name="AutoShape 12">
            <a:hlinkClick r:id="rId1" action="ppaction://hlinksldjump"/>
          </p:cNvPr>
          <p:cNvSpPr/>
          <p:nvPr/>
        </p:nvSpPr>
        <p:spPr>
          <a:xfrm>
            <a:off x="376555" y="3572510"/>
            <a:ext cx="1800225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2901315" y="3531235"/>
            <a:ext cx="6299200" cy="792163"/>
            <a:chOff x="0" y="0"/>
            <a:chExt cx="3576" cy="948"/>
          </a:xfrm>
        </p:grpSpPr>
        <p:pic>
          <p:nvPicPr>
            <p:cNvPr id="9232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AutoShape 10">
              <a:hlinkClick r:id="rId3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>
                    <a:alpha val="100000"/>
                  </a:schemeClr>
                </a:gs>
                <a:gs pos="100000">
                  <a:srgbClr val="A5E9E9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none" tIns="0" bIns="0" anchor="ctr"/>
            <a:p>
              <a:pPr marL="284480" marR="0" indent="-28448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STC15W4K32S4单片机的结构与工作原理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5" name="AutoShape 12">
            <a:hlinkClick r:id="rId1" action="ppaction://hlinksldjump"/>
          </p:cNvPr>
          <p:cNvSpPr/>
          <p:nvPr/>
        </p:nvSpPr>
        <p:spPr>
          <a:xfrm>
            <a:off x="323850" y="4797425"/>
            <a:ext cx="1800225" cy="64516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Group 8"/>
          <p:cNvGrpSpPr/>
          <p:nvPr/>
        </p:nvGrpSpPr>
        <p:grpSpPr>
          <a:xfrm>
            <a:off x="2844800" y="4724400"/>
            <a:ext cx="6299200" cy="792163"/>
            <a:chOff x="0" y="0"/>
            <a:chExt cx="3576" cy="948"/>
          </a:xfrm>
        </p:grpSpPr>
        <p:pic>
          <p:nvPicPr>
            <p:cNvPr id="9236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8" name="AutoShape 10">
              <a:hlinkClick r:id="rId3" action="ppaction://hlinksldjump"/>
            </p:cNvPr>
            <p:cNvSpPr/>
            <p:nvPr/>
          </p:nvSpPr>
          <p:spPr>
            <a:xfrm>
              <a:off x="24" y="48"/>
              <a:ext cx="3384" cy="775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>
                    <a:alpha val="100000"/>
                  </a:schemeClr>
                </a:gs>
                <a:gs pos="100000">
                  <a:srgbClr val="A5E9E9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none" tIns="0" bIns="0" anchor="ctr"/>
            <a:p>
              <a:pPr marL="284480" marR="0" indent="-28448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cs"/>
                </a:rPr>
                <a:t>STC15W4K32S4单片机的时钟与复位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2. STC15W4K32S4系列单片机机型一览表与命名规则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（2） STC15W4K32S4系列单片机的命名规则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191895"/>
            <a:ext cx="9199880" cy="56661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6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7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2228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52229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0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1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2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34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5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236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7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2238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52239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40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41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42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43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44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45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6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7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8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49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50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1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2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3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54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52255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56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57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58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59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60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61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2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3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4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65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66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7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8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9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70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52271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72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273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52274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52275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6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7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8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279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2280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1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2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3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2285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>
                <a:ea typeface="+mj-ea"/>
                <a:cs typeface="+mj-cs"/>
              </a:rPr>
              <a:t>任务2   STC15W4K32S4单片机的结构与工作原理</a:t>
            </a:r>
            <a:endParaRPr kumimoji="0" sz="2800" b="1" i="0" u="none" strike="noStrike" kern="1200" cap="none" spc="0" normalizeH="0" baseline="0" noProof="1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52286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87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88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289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90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91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92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3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4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5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96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97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8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9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0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01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52302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303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304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305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306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307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308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9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0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1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312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313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4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5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6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17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52318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2319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628775"/>
            <a:ext cx="7182485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以STC15W4K32S4单片机为例，从宏观上理解STC15W4K32S4单片机的内部结构与工作原理，以及了解STC15W4K32S4单片机的引脚功能。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78280"/>
            <a:ext cx="718248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STC15W4K32S4单片机的内部结构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见下页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78280"/>
            <a:ext cx="718248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STC15W4K32S4单片机的内部结构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412875"/>
            <a:ext cx="9143365" cy="54940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78280"/>
            <a:ext cx="718248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 运算器由算术/逻辑运算部件ALU、累加器ACC、寄存器B、暂存器（TMP1，TMP2）和程序状态标志寄存器PSW组成。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它所完成的任务是实现算术与逻辑运算、位变量处理与传送等操作。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78280"/>
            <a:ext cx="718248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算逻部件ALU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：功能极强，既可实现8位二进制数据的加、减、乘、除算术运算和与、或、非、异或、循环等逻辑运算，同时还具有一般微处理器所不具备的位处理功能。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78280"/>
            <a:ext cx="718248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累加器ACC：</a:t>
            </a:r>
            <a:r>
              <a:rPr lang="zh-CN" altLang="en-US" b="0">
                <a:latin typeface="宋体" panose="02010600030101010101" pitchFamily="2" charset="-122"/>
              </a:rPr>
              <a:t>又记作A，用于向ALU提供操作数和存放运算结果。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寄存器B：</a:t>
            </a:r>
            <a:r>
              <a:rPr lang="zh-CN" altLang="en-US" b="0">
                <a:latin typeface="宋体" panose="02010600030101010101" pitchFamily="2" charset="-122"/>
              </a:rPr>
              <a:t>是专门为乘法和除法运算设置的寄存器，用于存放乘法和除法运算的操作数和运算结果。</a:t>
            </a:r>
            <a:endParaRPr lang="en-US" altLang="zh-CN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675640" y="1478280"/>
            <a:ext cx="8034655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4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程序状态标志寄存器PSW：</a:t>
            </a:r>
            <a:r>
              <a:rPr lang="zh-CN" altLang="en-US" b="0">
                <a:latin typeface="宋体" panose="02010600030101010101" pitchFamily="2" charset="-122"/>
              </a:rPr>
              <a:t>简称程序状态字。它用来保存ALU运算结果的特征和处理状态。这些特征和状态可以作为控制程序转移的条件，供程序判别和查询。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PSW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 CY：</a:t>
            </a:r>
            <a:r>
              <a:rPr lang="en-US" altLang="zh-CN" b="0">
                <a:solidFill>
                  <a:schemeClr val="tx1"/>
                </a:solidFill>
                <a:latin typeface="宋体" panose="02010600030101010101" pitchFamily="2" charset="-122"/>
              </a:rPr>
              <a:t>进位标志位 。执行加/减法指令时，如果操作结果的最高位B7出现进/借位，则CY置“1”，否则清零。</a:t>
            </a:r>
            <a:endParaRPr lang="en-US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</a:rPr>
              <a:t>AC：</a:t>
            </a:r>
            <a:r>
              <a:rPr lang="en-US" altLang="zh-CN" sz="2400" b="0">
                <a:latin typeface="宋体" panose="02010600030101010101" pitchFamily="2" charset="-122"/>
              </a:rPr>
              <a:t>辅助进位标志位。当执行加/减法指令时，如果低四位数向高四位数（或者说B3位向B4位）产生进/借位，则AC置“1”，否则清零。</a:t>
            </a:r>
            <a:endParaRPr lang="en-US" altLang="zh-CN" sz="24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5477510"/>
            <a:ext cx="9072880" cy="7696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4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5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8916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38917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8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9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0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8922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4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5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8926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38927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28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29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30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31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32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33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4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5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6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37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38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0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1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42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38943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44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45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46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47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48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49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0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1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2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53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54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5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6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7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58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38959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60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61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38962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38963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4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5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6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967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38968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9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0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1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973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STC15W4K32S4系列单片机概述</a:t>
            </a:r>
            <a:endParaRPr kumimoji="0" lang="zh-CN" altLang="en-US" sz="2800" b="1" i="0" u="none" strike="noStrike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38974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75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76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77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78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79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80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1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2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3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84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85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6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7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8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89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38990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91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92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93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94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95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96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7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8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9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000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9001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2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3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4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9005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39006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007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PSW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F0：</a:t>
            </a:r>
            <a:r>
              <a:rPr lang="en-US" altLang="zh-CN" b="0">
                <a:latin typeface="宋体" panose="02010600030101010101" pitchFamily="2" charset="-122"/>
              </a:rPr>
              <a:t>用户标志0。该位是由用户自行定义的一个状态标志。</a:t>
            </a:r>
            <a:endParaRPr lang="en-US" alt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b="0"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RS1、RS0：</a:t>
            </a:r>
            <a:r>
              <a:rPr lang="en-US" altLang="zh-CN" b="0">
                <a:latin typeface="宋体" panose="02010600030101010101" pitchFamily="2" charset="-122"/>
              </a:rPr>
              <a:t>工作寄存器组选择控制位，详见表4-1-1。</a:t>
            </a:r>
            <a:endParaRPr lang="en-US" alt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altLang="zh-CN" b="0"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 OV：</a:t>
            </a:r>
            <a:r>
              <a:rPr lang="en-US" altLang="zh-CN" b="0">
                <a:latin typeface="宋体" panose="02010600030101010101" pitchFamily="2" charset="-122"/>
              </a:rPr>
              <a:t>溢出标志位。指示运算过程中是否发生了溢出。有溢出时，OV＝1；无溢出时,（OV）＝0。 </a:t>
            </a:r>
            <a:endParaRPr lang="en-US" alt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5477510"/>
            <a:ext cx="9072880" cy="7696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1．运算器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PSW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F1：</a:t>
            </a:r>
            <a:r>
              <a:rPr b="0">
                <a:latin typeface="宋体" panose="02010600030101010101" pitchFamily="2" charset="-122"/>
              </a:rPr>
              <a:t>用户标志1。该位也由用户自行定义的一个状态标志。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P：</a:t>
            </a:r>
            <a:r>
              <a:rPr b="0">
                <a:latin typeface="宋体" panose="02010600030101010101" pitchFamily="2" charset="-122"/>
              </a:rPr>
              <a:t>奇偶标志位。如果累加器ACC中1的个数为偶数，则P=0，否则P=1。</a:t>
            </a:r>
            <a:r>
              <a:rPr lang="en-US" altLang="zh-CN" b="0">
                <a:latin typeface="宋体" panose="02010600030101010101" pitchFamily="2" charset="-122"/>
              </a:rPr>
              <a:t> </a:t>
            </a:r>
            <a:endParaRPr lang="en-US" alt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5477510"/>
            <a:ext cx="9072880" cy="7696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2.控制器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1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控制器是CPU的指挥中心，由指令寄存器IR、指令译码器ID、定时及控制逻辑电路以及程序计数器PC等组成。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39801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2.控制器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1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程序计数器PC</a:t>
            </a:r>
            <a:r>
              <a:rPr lang="zh-CN" b="0">
                <a:solidFill>
                  <a:srgbClr val="7030A0"/>
                </a:solidFill>
                <a:latin typeface="宋体" panose="02010600030101010101" pitchFamily="2" charset="-122"/>
              </a:rPr>
              <a:t>：</a:t>
            </a:r>
            <a:r>
              <a:rPr b="0">
                <a:latin typeface="宋体" panose="02010600030101010101" pitchFamily="2" charset="-122"/>
              </a:rPr>
              <a:t>是一个16位的计数器（注意：PC不属于特殊功能寄存器）。它总是存放着下一个要取指令字节在程序存储器中存放的16位的地址。每取完一个指令字节后，PC的内容自动加1</a:t>
            </a:r>
            <a:r>
              <a:rPr lang="zh-CN" b="0">
                <a:latin typeface="宋体" panose="02010600030101010101" pitchFamily="2" charset="-122"/>
              </a:rPr>
              <a:t>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65709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 CPU结构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2.控制器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指令寄存器IR</a:t>
            </a:r>
            <a:r>
              <a:rPr lang="zh-CN" b="0">
                <a:solidFill>
                  <a:srgbClr val="7030A0"/>
                </a:solidFill>
                <a:latin typeface="宋体" panose="02010600030101010101" pitchFamily="2" charset="-122"/>
              </a:rPr>
              <a:t>：</a:t>
            </a:r>
            <a:r>
              <a:rPr b="0">
                <a:latin typeface="宋体" panose="02010600030101010101" pitchFamily="2" charset="-122"/>
              </a:rPr>
              <a:t>保存当前正在执行的指令。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定时与控制：</a:t>
            </a:r>
            <a:r>
              <a:rPr b="0">
                <a:latin typeface="宋体" panose="02010600030101010101" pitchFamily="2" charset="-122"/>
              </a:rPr>
              <a:t>是微处理器的核心部件，它的任务是控制“取指令、执行指令、存取操作数或运算结果”等操作，向其它部件发出各种微操作信号，协调各部件工作，完成指令指定的工作任务。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65709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三、STC15W4K32S4单片机引脚功能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STC15W4K32S4单片机有LQFP64、LQFP48、LQFP44、LQFP32、PDIP40、SOP28、SOP32、SKDIP28等封装形式</a:t>
            </a:r>
            <a:r>
              <a:rPr lang="zh-CN" altLang="en-US" sz="2000">
                <a:latin typeface="宋体" panose="02010600030101010101" pitchFamily="2" charset="-122"/>
              </a:rPr>
              <a:t> 。</a:t>
            </a:r>
            <a:endParaRPr lang="zh-CN" altLang="en-US" sz="200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  </a:t>
            </a:r>
            <a:r>
              <a:rPr sz="2400" b="0">
                <a:latin typeface="宋体" panose="02010600030101010101" pitchFamily="2" charset="-122"/>
              </a:rPr>
              <a:t>除18、20为电源、地以外，其他引脚都可用作I/O口。   </a:t>
            </a:r>
            <a:endParaRPr sz="24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sz="2400" b="0">
                <a:latin typeface="宋体" panose="02010600030101010101" pitchFamily="2" charset="-122"/>
              </a:rPr>
              <a:t>      </a:t>
            </a:r>
            <a:r>
              <a:rPr sz="2400" b="0">
                <a:solidFill>
                  <a:srgbClr val="7030A0"/>
                </a:solidFill>
                <a:latin typeface="仿宋_GB2312" panose="02010609030101010101" pitchFamily="1" charset="-122"/>
                <a:ea typeface="仿宋_GB2312" panose="02010609030101010101" pitchFamily="1" charset="-122"/>
                <a:cs typeface="仿宋_GB2312" panose="02010609030101010101" pitchFamily="1" charset="-122"/>
              </a:rPr>
              <a:t>建议：在该任务的教学与学习时，先重点了解STC15W4K32S4单片机的引脚的I/O功能，学会查找单片机引脚位置，至于它们的第2、第3等多重功能在相应接口用到时再学习，现在完全可以不予理会。</a:t>
            </a:r>
            <a:endParaRPr sz="2400" b="0">
              <a:solidFill>
                <a:srgbClr val="7030A0"/>
              </a:solidFill>
              <a:latin typeface="仿宋_GB2312" panose="02010609030101010101" pitchFamily="1" charset="-122"/>
              <a:ea typeface="仿宋_GB2312" panose="02010609030101010101" pitchFamily="1" charset="-122"/>
              <a:cs typeface="仿宋_GB2312" panose="02010609030101010101" pitchFamily="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STC15W4K32S4单片机的结构与工作原理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144780" y="1478280"/>
            <a:ext cx="8897620" cy="465709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三、STC15W4K32S4单片机引脚功能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sz="2400" b="0">
              <a:solidFill>
                <a:srgbClr val="7030A0"/>
              </a:solidFill>
              <a:latin typeface="宋体" panose="02010600030101010101" pitchFamily="2" charset="-122"/>
              <a:ea typeface="仿宋_GB2312" panose="02010609030101010101" pitchFamily="1" charset="-122"/>
              <a:cs typeface="仿宋_GB2312" panose="02010609030101010101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5890" y="1939925"/>
            <a:ext cx="4548505" cy="493014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ea typeface="+mj-ea"/>
                <a:cs typeface="+mj-cs"/>
              </a:rPr>
              <a:t>任务3   STC15W4K32S4单片机的时钟与复位</a:t>
            </a:r>
            <a:endParaRPr kumimoji="0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经典8051单片机的时钟和复位信号都是由片外提供，而STC15系列单片机的时钟与复位发生了较大的改变，可完全由片内提供，本任务在了解经典8051单片机时钟产生与复位实现的基础上，系统地理解STC15系列单片机的系统时钟与复位情况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一、8051单片机时钟电路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7405" y="3572510"/>
            <a:ext cx="7783195" cy="208216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STC增强型8051单片机是在经典8051单片机框架上发展起来的，与经典8051单片机指令系统完全兼容，因此，有必要先了解经典8051单片机的基本配置情况，从而系统地理解STC增强型8051单片机的资源配置情况。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二、8051单片机的复位与复位电路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作用：</a:t>
            </a:r>
            <a:r>
              <a:rPr b="0">
                <a:solidFill>
                  <a:schemeClr val="tx1"/>
                </a:solidFill>
                <a:latin typeface="宋体" panose="02010600030101010101" pitchFamily="2" charset="-122"/>
              </a:rPr>
              <a:t>8051单片机复位的作用是使单片机复位到指定的初始状态；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实现方法：</a:t>
            </a:r>
            <a:r>
              <a:rPr b="0">
                <a:solidFill>
                  <a:schemeClr val="tx1"/>
                </a:solidFill>
                <a:latin typeface="宋体" panose="02010600030101010101" pitchFamily="2" charset="-122"/>
              </a:rPr>
              <a:t>8051单片机复位的实现是通过在外部复位引脚端（RST）外加大于2个机器周期（1个机器周期等于12个时钟周期）的高电平脉冲实现的。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二、8051单片机的复位与复位电路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实现电路：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</a:rPr>
              <a:t>上电复位与手动复位。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850" y="2996565"/>
            <a:ext cx="8431530" cy="28911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 时钟源的选择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内部高精度R/C时钟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外部时钟（由XTAL1和XTAL2外接晶振产生时钟，或直接输入时钟）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 时钟源的选择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（1）内部高精度R/C时钟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56100" y="2636520"/>
            <a:ext cx="3981450" cy="37807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 时钟源的选择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（2）外部时钟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5740" y="3860800"/>
            <a:ext cx="5895975" cy="22548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2. 系统时钟与时钟分频寄存器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910" y="2852420"/>
            <a:ext cx="8914130" cy="39960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2. 系统时钟与时钟分频寄存器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2924810"/>
            <a:ext cx="7435215" cy="986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6195" y="4220845"/>
            <a:ext cx="9163050" cy="265811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一、 STC15W4K32S4单片机的时钟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3.主时钟输出与主时钟控制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主时钟从P5.4引脚输出，输出分频由CLK_DIV.7（MCKO_S1）、CLK_DIV.6（MCKO_S0）控制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7380" y="3429000"/>
            <a:ext cx="7435215" cy="986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560" y="4509135"/>
            <a:ext cx="9072880" cy="23323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3.主时钟输出与主时钟控制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195" y="1988820"/>
            <a:ext cx="9135745" cy="48717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1.复位的实现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（1）内部上电复位与MAX810专用复位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  当电源电压低于掉电/上电复位检测门槛电压时，所有的逻辑电路都会复位。当内部VCC上升到复位门槛电压以上后，延迟8192个时钟，掉电复位/上电复位结束。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一、MCS-51系列单片机的产品系列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" y="3140710"/>
            <a:ext cx="8902700" cy="240601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1.复位的实现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（2）外部RST引脚复位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P5.4（RST）引脚出厂时被设置为I/O口，要将其配置为复位引脚，必须在ISP编程时设置。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8130" y="4004945"/>
            <a:ext cx="6125845" cy="212661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1.复位的实现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（3）内部低压检测复位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  当电源电压VCC低于内部低压检测（LVD）门槛电压时，若在ISP 编程时允许低压检测复位，可产生复位。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STC15W4K32S4单片机内置了16级低压检测门槛电压。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1.复位的实现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（4）看门狗复位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  看门狗的基本作用就是监视CPU的工作。如果CPU在规定的时间内没有按要求访问看门狗，就认为CPU处于异常状态，看门狗就会强迫CPU复位。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1.复位的实现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（5）软件复位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SWRST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：软件复位控制位。SWRST＝0，不操作；SWRST＝1，产生软件复位。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SWBS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：软件复位程序启动区的选择控制位。SWBS＝0，从用户程序区启动；SWBS＝1，从ISP监控程序区启动。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5085080"/>
            <a:ext cx="8698865" cy="114236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STC15W4K32S4单片机的时钟与复位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630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1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b="0">
                <a:solidFill>
                  <a:srgbClr val="0070C0"/>
                </a:solidFill>
                <a:latin typeface="宋体" panose="02010600030101010101" pitchFamily="2" charset="-122"/>
              </a:rPr>
              <a:t>二、STC15W4K32S4单片机的复位</a:t>
            </a:r>
            <a:endParaRPr b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rgbClr val="0070C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b="0">
                <a:latin typeface="宋体" panose="02010600030101010101" pitchFamily="2" charset="-122"/>
              </a:rPr>
              <a:t>2.复位状态</a:t>
            </a:r>
            <a:endParaRPr lang="zh-CN" b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PC值与各特殊功能寄存器的初始状态是一样的，具体见表4-1-2。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其中，PC=0000H，SP=07H，P0=P1=P2=P3=P4=P5=FFH（其中，P2.0输出状态取决于在ISP下载程序时的选择，默认为输出高电平）。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en-US" b="0">
                <a:solidFill>
                  <a:schemeClr val="tx1"/>
                </a:solidFill>
                <a:latin typeface="宋体" panose="02010600030101010101" pitchFamily="2" charset="-122"/>
              </a:rPr>
              <a:t>    复位不影响片内RAM的状态。</a:t>
            </a:r>
            <a:endParaRPr lang="en-US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64513"/>
          <p:cNvSpPr>
            <a:spLocks noGrp="1"/>
          </p:cNvSpPr>
          <p:nvPr>
            <p:ph type="title"/>
          </p:nvPr>
        </p:nvSpPr>
        <p:spPr>
          <a:xfrm>
            <a:off x="395288" y="227013"/>
            <a:ext cx="8424862" cy="609600"/>
          </a:xfrm>
        </p:spPr>
        <p:txBody>
          <a:bodyPr lIns="78366" tIns="39183" rIns="78366" bIns="39183" anchor="ctr" anchorCtr="0"/>
          <a:p>
            <a:r>
              <a:rPr lang="zh-CN" altLang="en-US" b="0">
                <a:solidFill>
                  <a:schemeClr val="bg1"/>
                </a:solidFill>
              </a:rPr>
              <a:t>感谢您的关注！</a:t>
            </a:r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64514" name="矩形 64514"/>
          <p:cNvSpPr>
            <a:spLocks noTextEdit="1"/>
          </p:cNvSpPr>
          <p:nvPr/>
        </p:nvSpPr>
        <p:spPr>
          <a:xfrm>
            <a:off x="1763713" y="2492375"/>
            <a:ext cx="56165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438FE3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2" charset="0"/>
                <a:ea typeface="Verdana" panose="020B0604030504040204" pitchFamily="2" charset="0"/>
              </a:rPr>
              <a:t>Thank You !</a:t>
            </a:r>
            <a:endParaRPr lang="zh-CN" altLang="en-US" sz="5400" b="1"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100000">
                    <a:srgbClr val="438FE3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2" charset="0"/>
              <a:ea typeface="Verdana" panose="020B0604030504040204" pitchFamily="2" charset="0"/>
            </a:endParaRPr>
          </a:p>
        </p:txBody>
      </p:sp>
      <p:sp>
        <p:nvSpPr>
          <p:cNvPr id="64515" name="文本占位符 64515"/>
          <p:cNvSpPr>
            <a:spLocks noGrp="1"/>
          </p:cNvSpPr>
          <p:nvPr>
            <p:ph idx="1"/>
          </p:nvPr>
        </p:nvSpPr>
        <p:spPr>
          <a:xfrm>
            <a:off x="395288" y="4941888"/>
            <a:ext cx="8291512" cy="1079500"/>
          </a:xfrm>
        </p:spPr>
        <p:txBody>
          <a:bodyPr lIns="78366" tIns="39183" rIns="78366" bIns="39183" anchor="t" anchorCtr="0"/>
          <a:p>
            <a:pPr>
              <a:lnSpc>
                <a:spcPct val="90000"/>
              </a:lnSpc>
            </a:pPr>
            <a:r>
              <a:rPr lang="zh-CN" altLang="en-US" sz="2800" b="0"/>
              <a:t>对本书及课件您有什么建议请联系：</a:t>
            </a:r>
            <a:endParaRPr lang="zh-CN" altLang="en-US" sz="2800" b="0"/>
          </a:p>
          <a:p>
            <a:pPr>
              <a:lnSpc>
                <a:spcPct val="90000"/>
              </a:lnSpc>
            </a:pPr>
            <a:r>
              <a:rPr lang="zh-CN" altLang="en-US" sz="2800" b="0"/>
              <a:t>               丁向荣：</a:t>
            </a:r>
            <a:r>
              <a:rPr lang="en-US" altLang="zh-CN" sz="2800" b="0"/>
              <a:t>181269315</a:t>
            </a:r>
            <a:r>
              <a:rPr lang="en-US" altLang="zh-CN" sz="2800" b="0"/>
              <a:t>@qq.com</a:t>
            </a:r>
            <a:endParaRPr lang="en-US" altLang="zh-CN" sz="2800" b="0"/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二、MCS-51系列单片机的主要特点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r>
              <a:rPr lang="en-US" altLang="zh-CN" b="0">
                <a:latin typeface="宋体" panose="02010600030101010101" pitchFamily="2" charset="-122"/>
              </a:rPr>
              <a:t>1. </a:t>
            </a:r>
            <a:r>
              <a:rPr lang="zh-CN" altLang="en-US" b="0">
                <a:latin typeface="宋体" panose="02010600030101010101" pitchFamily="2" charset="-122"/>
              </a:rPr>
              <a:t>总线专用寄存器的集中管理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en-US" altLang="zh-CN" b="0">
                <a:latin typeface="宋体" panose="02010600030101010101" pitchFamily="2" charset="-122"/>
              </a:rPr>
              <a:t>   2. </a:t>
            </a:r>
            <a:r>
              <a:rPr lang="zh-CN" altLang="en-US" b="0">
                <a:latin typeface="宋体" panose="02010600030101010101" pitchFamily="2" charset="-122"/>
              </a:rPr>
              <a:t>众多的逻辑位操作功能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en-US" altLang="zh-CN" b="0">
                <a:latin typeface="宋体" panose="02010600030101010101" pitchFamily="2" charset="-122"/>
              </a:rPr>
              <a:t>   3. </a:t>
            </a:r>
            <a:r>
              <a:rPr lang="zh-CN" altLang="en-US" b="0">
                <a:latin typeface="宋体" panose="02010600030101010101" pitchFamily="2" charset="-122"/>
              </a:rPr>
              <a:t>面向控制的丰富的指令系统</a:t>
            </a:r>
            <a:endParaRPr lang="zh-CN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一、STC系列单片机概述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r>
              <a:rPr lang="en-US" altLang="zh-CN" b="0">
                <a:latin typeface="宋体" panose="02010600030101010101" pitchFamily="2" charset="-122"/>
              </a:rPr>
              <a:t>1. </a:t>
            </a:r>
            <a:r>
              <a:rPr lang="zh-CN" altLang="en-US" b="0">
                <a:latin typeface="宋体" panose="02010600030101010101" pitchFamily="2" charset="-122"/>
              </a:rPr>
              <a:t>12T/6T产品：是指一个机器周期可设置为12个时钟或6个时钟，包括STC89和STC90两个系列；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en-US" altLang="zh-CN" b="0">
                <a:latin typeface="宋体" panose="02010600030101010101" pitchFamily="2" charset="-122"/>
              </a:rPr>
              <a:t>   2. </a:t>
            </a:r>
            <a:r>
              <a:rPr lang="zh-CN" altLang="en-US" b="0">
                <a:latin typeface="宋体" panose="02010600030101010101" pitchFamily="2" charset="-122"/>
              </a:rPr>
              <a:t>1T产品是指一个机器周期仅为1个时钟，包括STC11/10、STC12/15，以及</a:t>
            </a:r>
            <a:r>
              <a:rPr lang="en-US" altLang="zh-CN" b="0">
                <a:latin typeface="宋体" panose="02010600030101010101" pitchFamily="2" charset="-122"/>
              </a:rPr>
              <a:t>STC8</a:t>
            </a:r>
            <a:r>
              <a:rPr lang="zh-CN" altLang="en-US" b="0">
                <a:latin typeface="宋体" panose="02010600030101010101" pitchFamily="2" charset="-122"/>
              </a:rPr>
              <a:t>等系列。</a:t>
            </a:r>
            <a:endParaRPr lang="zh-CN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lang="en-US" altLang="zh-CN">
                <a:latin typeface="宋体" panose="02010600030101010101" pitchFamily="2" charset="-122"/>
              </a:rPr>
              <a:t>  </a:t>
            </a:r>
            <a:r>
              <a:rPr lang="en-US" altLang="zh-CN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STC15W4K32S4系列单片机采用STC-Y5超高速CPU内核，在相同频率下，速度比早期1T系列单片机（如STC12、STC11、STC10系列）的速度快20%。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STC15W4K32S4系列单片机概述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412875"/>
            <a:ext cx="8642350" cy="46513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0">
                <a:solidFill>
                  <a:srgbClr val="0070C0"/>
                </a:solidFill>
                <a:latin typeface="宋体" panose="02010600030101010101" pitchFamily="2" charset="-122"/>
              </a:rPr>
              <a:t> 二、STC15W4K32S4系列单片机概述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STC15W4K32S4系列单片机资源配置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（1）增强型8051 CPU：1T型，速度比传统8051单片机快8-12倍。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（2）工作电压：2.4V-5.5V。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PP_MARK_KEY" val="a5f9c714-39af-4365-ad7b-2c338e166016"/>
  <p:tag name="COMMONDATA" val="eyJoZGlkIjoiNDI1YTEyMmJlY2IxZTYzOTFkNjMwOTc5NjNmNWM5YW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设计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AD5B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10562</Words>
  <Application>WPS 演示</Application>
  <PresentationFormat>在屏幕上显示</PresentationFormat>
  <Paragraphs>406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55</vt:i4>
      </vt:variant>
    </vt:vector>
  </HeadingPairs>
  <TitlesOfParts>
    <vt:vector size="75" baseType="lpstr">
      <vt:lpstr>Arial</vt:lpstr>
      <vt:lpstr>宋体</vt:lpstr>
      <vt:lpstr>Wingdings</vt:lpstr>
      <vt:lpstr>Times New Roman</vt:lpstr>
      <vt:lpstr>华文细黑</vt:lpstr>
      <vt:lpstr>MS UI Gothic</vt:lpstr>
      <vt:lpstr>华文行楷</vt:lpstr>
      <vt:lpstr>仿宋_GB2312</vt:lpstr>
      <vt:lpstr>Arial Narrow</vt:lpstr>
      <vt:lpstr>华文中宋</vt:lpstr>
      <vt:lpstr>微软雅黑</vt:lpstr>
      <vt:lpstr>Arial Unicode MS</vt:lpstr>
      <vt:lpstr>Verdana</vt:lpstr>
      <vt:lpstr>黑体</vt:lpstr>
      <vt:lpstr>演示设计</vt:lpstr>
      <vt:lpstr>演示设计1</vt:lpstr>
      <vt:lpstr>电子现金支付系统讨论</vt:lpstr>
      <vt:lpstr>TechEd_Breakout_Template</vt:lpstr>
      <vt:lpstr>1_演示设计</vt:lpstr>
      <vt:lpstr>1_TechEd_Breakout_Template</vt:lpstr>
      <vt:lpstr>PowerPoint 演示文稿</vt:lpstr>
      <vt:lpstr>PowerPoint 演示文稿</vt:lpstr>
      <vt:lpstr>任务1  STC15W4K32S4系列单片机概述</vt:lpstr>
      <vt:lpstr>   任务1  STC15W4K32S4系列单片机概述                                                                         —任务说明</vt:lpstr>
      <vt:lpstr>   任务1  STC15W4K32S4系列单片机概述                                                                         —相关知识</vt:lpstr>
      <vt:lpstr>   任务1  STC15W4K32S4系列单片机概述                                                                         —相关知识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   任务1  STC15W4K32S4系列单片机概述                                                                         —任务实施</vt:lpstr>
      <vt:lpstr>任务2   STC15W4K32S4单片机的结构与工作原理</vt:lpstr>
      <vt:lpstr>任务2   STC15W4K32S4单片机的结构与工作原理                                                                        —任务说明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任务2   STC15W4K32S4单片机的结构与工作原理                                                                        —相关知识</vt:lpstr>
      <vt:lpstr>任务3   STC15W4K32S4单片机的时钟与复位</vt:lpstr>
      <vt:lpstr> 任务3   STC15W4K32S4单片机的时钟与复位                                                                      —任务说明</vt:lpstr>
      <vt:lpstr> 任务3   STC15W4K32S4单片机的时钟与复位                                                                      —相关知识</vt:lpstr>
      <vt:lpstr> 任务3   STC15W4K32S4单片机的时钟与复位                                                                      —相关知识</vt:lpstr>
      <vt:lpstr> 任务3   STC15W4K32S4单片机的时钟与复位                                                                      —相关知识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 任务3   STC15W4K32S4单片机的时钟与复位                                                                      —任务实施</vt:lpstr>
      <vt:lpstr>感谢您的关注！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课件制作说明： </dc:title>
  <dc:creator/>
  <cp:lastModifiedBy>pc</cp:lastModifiedBy>
  <cp:revision>417</cp:revision>
  <dcterms:created xsi:type="dcterms:W3CDTF">2008-05-06T01:42:00Z</dcterms:created>
  <dcterms:modified xsi:type="dcterms:W3CDTF">2024-01-04T00:59:05Z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CF488133A7B54232972B345470B1F639_13</vt:lpwstr>
  </property>
</Properties>
</file>