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69"/>
  </p:notesMasterIdLst>
  <p:handoutMasterIdLst>
    <p:handoutMasterId r:id="rId70"/>
  </p:handoutMasterIdLst>
  <p:sldIdLst>
    <p:sldId id="489" r:id="rId8"/>
    <p:sldId id="339" r:id="rId9"/>
    <p:sldId id="754" r:id="rId10"/>
    <p:sldId id="730" r:id="rId11"/>
    <p:sldId id="1024" r:id="rId12"/>
    <p:sldId id="1025" r:id="rId13"/>
    <p:sldId id="1026" r:id="rId14"/>
    <p:sldId id="1027" r:id="rId15"/>
    <p:sldId id="1028" r:id="rId16"/>
    <p:sldId id="1029" r:id="rId17"/>
    <p:sldId id="1030" r:id="rId18"/>
    <p:sldId id="1031" r:id="rId19"/>
    <p:sldId id="1032" r:id="rId20"/>
    <p:sldId id="1033" r:id="rId21"/>
    <p:sldId id="1034" r:id="rId22"/>
    <p:sldId id="1035" r:id="rId23"/>
    <p:sldId id="1036" r:id="rId24"/>
    <p:sldId id="1037" r:id="rId25"/>
    <p:sldId id="1038" r:id="rId26"/>
    <p:sldId id="1039" r:id="rId27"/>
    <p:sldId id="1040" r:id="rId28"/>
    <p:sldId id="1041" r:id="rId29"/>
    <p:sldId id="1042" r:id="rId30"/>
    <p:sldId id="1043" r:id="rId31"/>
    <p:sldId id="1044" r:id="rId32"/>
    <p:sldId id="1045" r:id="rId33"/>
    <p:sldId id="1046" r:id="rId34"/>
    <p:sldId id="1047" r:id="rId35"/>
    <p:sldId id="1048" r:id="rId36"/>
    <p:sldId id="1049" r:id="rId37"/>
    <p:sldId id="1050" r:id="rId38"/>
    <p:sldId id="755" r:id="rId39"/>
    <p:sldId id="742" r:id="rId40"/>
    <p:sldId id="1051" r:id="rId41"/>
    <p:sldId id="1052" r:id="rId42"/>
    <p:sldId id="1053" r:id="rId43"/>
    <p:sldId id="1054" r:id="rId44"/>
    <p:sldId id="1055" r:id="rId45"/>
    <p:sldId id="1056" r:id="rId46"/>
    <p:sldId id="1057" r:id="rId47"/>
    <p:sldId id="1058" r:id="rId48"/>
    <p:sldId id="779" r:id="rId49"/>
    <p:sldId id="750" r:id="rId50"/>
    <p:sldId id="1059" r:id="rId51"/>
    <p:sldId id="1060" r:id="rId52"/>
    <p:sldId id="1061" r:id="rId53"/>
    <p:sldId id="1062" r:id="rId54"/>
    <p:sldId id="1063" r:id="rId55"/>
    <p:sldId id="1064" r:id="rId56"/>
    <p:sldId id="1065" r:id="rId57"/>
    <p:sldId id="1066" r:id="rId58"/>
    <p:sldId id="1067" r:id="rId59"/>
    <p:sldId id="1068" r:id="rId60"/>
    <p:sldId id="1069" r:id="rId61"/>
    <p:sldId id="1070" r:id="rId62"/>
    <p:sldId id="1071" r:id="rId63"/>
    <p:sldId id="1072" r:id="rId64"/>
    <p:sldId id="1073" r:id="rId65"/>
    <p:sldId id="1074" r:id="rId66"/>
    <p:sldId id="1075" r:id="rId67"/>
    <p:sldId id="703" r:id="rId68"/>
  </p:sldIdLst>
  <p:sldSz cx="9144000" cy="6858000" type="screen4x3"/>
  <p:notesSz cx="6858000" cy="9144000"/>
  <p:custDataLst>
    <p:tags r:id="rId7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25" userDrawn="1">
          <p15:clr>
            <a:srgbClr val="A4A3A4"/>
          </p15:clr>
        </p15:guide>
        <p15:guide id="2" orient="horz" pos="174" userDrawn="1">
          <p15:clr>
            <a:srgbClr val="A4A3A4"/>
          </p15:clr>
        </p15:guide>
        <p15:guide id="3" orient="horz" pos="4070" userDrawn="1">
          <p15:clr>
            <a:srgbClr val="A4A3A4"/>
          </p15:clr>
        </p15:guide>
        <p15:guide id="4" orient="horz" pos="119" userDrawn="1">
          <p15:clr>
            <a:srgbClr val="A4A3A4"/>
          </p15:clr>
        </p15:guide>
        <p15:guide id="5" pos="5465" userDrawn="1">
          <p15:clr>
            <a:srgbClr val="A4A3A4"/>
          </p15:clr>
        </p15:guide>
        <p15:guide id="6" pos="2926" userDrawn="1">
          <p15:clr>
            <a:srgbClr val="A4A3A4"/>
          </p15:clr>
        </p15:guide>
        <p15:guide id="7" pos="3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3300"/>
    <a:srgbClr val="FFFFCC"/>
    <a:srgbClr val="00CC00"/>
    <a:srgbClr val="33CC33"/>
    <a:srgbClr val="EAECEE"/>
    <a:srgbClr val="FF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3825"/>
        <p:guide orient="horz" pos="174"/>
        <p:guide orient="horz" pos="4070"/>
        <p:guide orient="horz" pos="119"/>
        <p:guide pos="5465"/>
        <p:guide pos="2926"/>
        <p:guide pos="31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4" Type="http://schemas.openxmlformats.org/officeDocument/2006/relationships/tags" Target="tags/tag21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handoutMaster" Target="handoutMasters/handoutMaster1.xml"/><Relationship Id="rId7" Type="http://schemas.openxmlformats.org/officeDocument/2006/relationships/slideMaster" Target="slideMasters/slideMaster6.xml"/><Relationship Id="rId69" Type="http://schemas.openxmlformats.org/officeDocument/2006/relationships/notesMaster" Target="notesMasters/notesMaster1.xml"/><Relationship Id="rId68" Type="http://schemas.openxmlformats.org/officeDocument/2006/relationships/slide" Target="slides/slide61.xml"/><Relationship Id="rId67" Type="http://schemas.openxmlformats.org/officeDocument/2006/relationships/slide" Target="slides/slide60.xml"/><Relationship Id="rId66" Type="http://schemas.openxmlformats.org/officeDocument/2006/relationships/slide" Target="slides/slide59.xml"/><Relationship Id="rId65" Type="http://schemas.openxmlformats.org/officeDocument/2006/relationships/slide" Target="slides/slide58.xml"/><Relationship Id="rId64" Type="http://schemas.openxmlformats.org/officeDocument/2006/relationships/slide" Target="slides/slide57.xml"/><Relationship Id="rId63" Type="http://schemas.openxmlformats.org/officeDocument/2006/relationships/slide" Target="slides/slide56.xml"/><Relationship Id="rId62" Type="http://schemas.openxmlformats.org/officeDocument/2006/relationships/slide" Target="slides/slide55.xml"/><Relationship Id="rId61" Type="http://schemas.openxmlformats.org/officeDocument/2006/relationships/slide" Target="slides/slide54.xml"/><Relationship Id="rId60" Type="http://schemas.openxmlformats.org/officeDocument/2006/relationships/slide" Target="slides/slide53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2.xml"/><Relationship Id="rId58" Type="http://schemas.openxmlformats.org/officeDocument/2006/relationships/slide" Target="slides/slide51.xml"/><Relationship Id="rId57" Type="http://schemas.openxmlformats.org/officeDocument/2006/relationships/slide" Target="slides/slide50.xml"/><Relationship Id="rId56" Type="http://schemas.openxmlformats.org/officeDocument/2006/relationships/slide" Target="slides/slide49.xml"/><Relationship Id="rId55" Type="http://schemas.openxmlformats.org/officeDocument/2006/relationships/slide" Target="slides/slide48.xml"/><Relationship Id="rId54" Type="http://schemas.openxmlformats.org/officeDocument/2006/relationships/slide" Target="slides/slide47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2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7173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en-US" altLang="zh-CN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844" y="188913"/>
            <a:ext cx="2051844" cy="61198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36584" cy="61198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1752600"/>
            <a:ext cx="4234752" cy="43402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8424" y="1752600"/>
            <a:ext cx="4234752" cy="43402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02847" y="0"/>
            <a:ext cx="2241153" cy="60928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0"/>
            <a:ext cx="6593537" cy="60928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84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041" y="244475"/>
            <a:ext cx="2099072" cy="33797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75531" cy="33797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844" y="188913"/>
            <a:ext cx="2051844" cy="61198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36584" cy="61198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84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041" y="244475"/>
            <a:ext cx="2099072" cy="33797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75531" cy="33797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5" Type="http://schemas.openxmlformats.org/officeDocument/2006/relationships/theme" Target="../theme/theme6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图片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>
            <a:spLocks noGrp="1"/>
          </p:cNvSpPr>
          <p:nvPr>
            <p:ph type="body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1028" name="Rectangle 2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Rectangle 5"/>
          <p:cNvSpPr/>
          <p:nvPr/>
        </p:nvSpPr>
        <p:spPr>
          <a:xfrm>
            <a:off x="7235825" y="6524625"/>
            <a:ext cx="1439863" cy="196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r" eaLnBrk="0" hangingPunct="0"/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Page </a:t>
            </a:r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sym typeface="MS UI Gothic" panose="020B0600070205080204" pitchFamily="2" charset="-128"/>
              </a:rPr>
              <a:t></a:t>
            </a:r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</a:t>
            </a:r>
            <a:fld id="{9A0DB2DC-4C9A-4742-B13C-FB6460FD3503}" type="slidenum">
              <a:rPr lang="en-US" altLang="zh-CN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</a:fld>
            <a:endParaRPr lang="en-US" altLang="zh-CN" sz="1000" b="1" i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4"/>
          <p:cNvSpPr/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3" name="Rectangle 5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2054" name="Rectangle 6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2055" name="Rectangle 7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底图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/>
          </p:cNvSpPr>
          <p:nvPr>
            <p:ph type="title"/>
          </p:nvPr>
        </p:nvSpPr>
        <p:spPr>
          <a:xfrm>
            <a:off x="179388" y="0"/>
            <a:ext cx="8964612" cy="1143000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/>
          </p:cNvSpPr>
          <p:nvPr>
            <p:ph type="body"/>
          </p:nvPr>
        </p:nvSpPr>
        <p:spPr>
          <a:xfrm>
            <a:off x="250825" y="1752600"/>
            <a:ext cx="8642350" cy="4340225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77" name="Text Box 5"/>
          <p:cNvSpPr txBox="1"/>
          <p:nvPr/>
        </p:nvSpPr>
        <p:spPr>
          <a:xfrm>
            <a:off x="34925" y="6492875"/>
            <a:ext cx="3203575" cy="382588"/>
          </a:xfrm>
          <a:prstGeom prst="rect">
            <a:avLst/>
          </a:prstGeom>
          <a:noFill/>
          <a:ln w="9525">
            <a:noFill/>
          </a:ln>
        </p:spPr>
        <p:txBody>
          <a:bodyPr wrap="none" lIns="78366" tIns="39183" rIns="78366" bIns="39183">
            <a:spAutoFit/>
          </a:bodyPr>
          <a:p>
            <a:pPr marL="0" marR="0" lvl="0" indent="0" algn="l" defTabSz="7842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0" i="0" u="none" strike="noStrike" kern="1200" cap="none" spc="0" normalizeH="0" baseline="0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行楷" panose="02010800040101010101" pitchFamily="2" charset="-122"/>
                <a:cs typeface="+mn-cs"/>
              </a:rPr>
              <a:t>单片机原理与应用项目教程</a:t>
            </a:r>
            <a:endParaRPr kumimoji="0" lang="zh-CN" altLang="en-US" sz="2000" b="0" i="0" u="none" strike="noStrike" kern="1200" cap="none" spc="0" normalizeH="0" baseline="0" noProof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华文行楷" panose="0201080004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random/>
  </p:transition>
  <p:hf sldNum="0" hdr="0" ftr="0" dt="0"/>
  <p:txStyles>
    <p:titleStyle>
      <a:lvl1pPr marL="0" lvl="0" indent="0" algn="l" defTabSz="78422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6743"/>
          </a:solidFill>
          <a:latin typeface="+mj-lt"/>
          <a:ea typeface="+mj-ea"/>
          <a:cs typeface="+mj-cs"/>
        </a:defRPr>
      </a:lvl1pPr>
    </p:titleStyle>
    <p:bodyStyle>
      <a:lvl1pPr marL="294005" lvl="0" indent="-294005" algn="l" defTabSz="784225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36905" lvl="1" indent="-2444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77900" lvl="2" indent="-1936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-19494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64030" lvl="4" indent="-19685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381000" y="244475"/>
            <a:ext cx="8393113" cy="7493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Title Slide</a:t>
            </a:r>
            <a:endParaRPr lang="en-US" altLang="zh-CN"/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377825" y="1414463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 indent="-455295"/>
            <a:r>
              <a:rPr lang="en-US" altLang="zh-CN"/>
              <a:t>Second level</a:t>
            </a:r>
            <a:endParaRPr lang="en-US" altLang="zh-CN"/>
          </a:p>
          <a:p>
            <a:pPr lvl="2" indent="-398145"/>
            <a:r>
              <a:rPr lang="en-US" altLang="zh-CN"/>
              <a:t>Third level</a:t>
            </a:r>
            <a:endParaRPr lang="en-US" altLang="zh-CN"/>
          </a:p>
          <a:p>
            <a:pPr lvl="3" indent="-398145"/>
            <a:r>
              <a:rPr lang="en-US" altLang="zh-CN"/>
              <a:t>Fourth level</a:t>
            </a:r>
            <a:endParaRPr lang="en-US" altLang="zh-CN"/>
          </a:p>
          <a:p>
            <a:pPr lvl="4" indent="-396875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4100" name="Picture 4" descr="Tech-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1588" y="5948363"/>
            <a:ext cx="1231900" cy="733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8700" lvl="1" indent="-45529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28750" lvl="2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27580" lvl="4" indent="-39687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31"/>
          <p:cNvSpPr>
            <a:spLocks noGrp="1"/>
          </p:cNvSpPr>
          <p:nvPr>
            <p:ph type="body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5124" name="Rectangle 2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4" descr="Tech-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1588" y="5948363"/>
            <a:ext cx="1231900" cy="73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2"/>
          <p:cNvSpPr>
            <a:spLocks noGrp="1"/>
          </p:cNvSpPr>
          <p:nvPr>
            <p:ph type="title"/>
          </p:nvPr>
        </p:nvSpPr>
        <p:spPr>
          <a:xfrm>
            <a:off x="381000" y="244475"/>
            <a:ext cx="8393113" cy="7493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Title Slide</a:t>
            </a:r>
            <a:endParaRPr lang="en-US" altLang="zh-CN"/>
          </a:p>
        </p:txBody>
      </p:sp>
      <p:sp>
        <p:nvSpPr>
          <p:cNvPr id="6148" name="Rectangle 3"/>
          <p:cNvSpPr>
            <a:spLocks noGrp="1"/>
          </p:cNvSpPr>
          <p:nvPr>
            <p:ph type="body"/>
          </p:nvPr>
        </p:nvSpPr>
        <p:spPr>
          <a:xfrm>
            <a:off x="377825" y="1414463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 indent="-455295"/>
            <a:r>
              <a:rPr lang="en-US" altLang="zh-CN"/>
              <a:t>Second level</a:t>
            </a:r>
            <a:endParaRPr lang="en-US" altLang="zh-CN"/>
          </a:p>
          <a:p>
            <a:pPr lvl="2" indent="-398145"/>
            <a:r>
              <a:rPr lang="en-US" altLang="zh-CN"/>
              <a:t>Third level</a:t>
            </a:r>
            <a:endParaRPr lang="en-US" altLang="zh-CN"/>
          </a:p>
          <a:p>
            <a:pPr lvl="3" indent="-398145"/>
            <a:r>
              <a:rPr lang="en-US" altLang="zh-CN"/>
              <a:t>Fourth level</a:t>
            </a:r>
            <a:endParaRPr lang="en-US" altLang="zh-CN"/>
          </a:p>
          <a:p>
            <a:pPr lvl="4" indent="-396875"/>
            <a:r>
              <a:rPr lang="en-US" altLang="zh-CN"/>
              <a:t>Fifth level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8700" lvl="1" indent="-45529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28750" lvl="2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27580" lvl="4" indent="-39687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11.emf"/><Relationship Id="rId3" Type="http://schemas.openxmlformats.org/officeDocument/2006/relationships/tags" Target="../tags/tag9.xml"/><Relationship Id="rId2" Type="http://schemas.openxmlformats.org/officeDocument/2006/relationships/image" Target="../media/image10.emf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emf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13.png"/><Relationship Id="rId3" Type="http://schemas.openxmlformats.org/officeDocument/2006/relationships/tags" Target="../tags/tag12.xml"/><Relationship Id="rId2" Type="http://schemas.openxmlformats.org/officeDocument/2006/relationships/image" Target="../media/image12.pn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4.emf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16.emf"/><Relationship Id="rId3" Type="http://schemas.openxmlformats.org/officeDocument/2006/relationships/tags" Target="../tags/tag15.xml"/><Relationship Id="rId2" Type="http://schemas.openxmlformats.org/officeDocument/2006/relationships/image" Target="../media/image15.emf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7.emf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8.emf"/><Relationship Id="rId1" Type="http://schemas.openxmlformats.org/officeDocument/2006/relationships/tags" Target="../tags/tag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9.emf"/><Relationship Id="rId1" Type="http://schemas.openxmlformats.org/officeDocument/2006/relationships/tags" Target="../tags/tag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0.png"/><Relationship Id="rId1" Type="http://schemas.openxmlformats.org/officeDocument/2006/relationships/tags" Target="../tags/tag1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1.emf"/><Relationship Id="rId1" Type="http://schemas.openxmlformats.org/officeDocument/2006/relationships/tags" Target="../tags/tag2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emf"/><Relationship Id="rId1" Type="http://schemas.openxmlformats.org/officeDocument/2006/relationships/tags" Target="../tags/tag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emf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emf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11.emf"/><Relationship Id="rId3" Type="http://schemas.openxmlformats.org/officeDocument/2006/relationships/tags" Target="../tags/tag7.xml"/><Relationship Id="rId2" Type="http://schemas.openxmlformats.org/officeDocument/2006/relationships/image" Target="../media/image10.emf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body" idx="4294967295"/>
          </p:nvPr>
        </p:nvSpPr>
        <p:spPr>
          <a:xfrm>
            <a:off x="1546225" y="3265488"/>
            <a:ext cx="8642350" cy="4340225"/>
          </a:xfrm>
        </p:spPr>
        <p:txBody>
          <a:bodyPr vert="horz" wrap="square" lIns="78366" tIns="39183" rIns="78366" bIns="39183" anchor="t" anchorCtr="0"/>
          <a:p>
            <a:pPr eaLnBrk="1" hangingPunct="1"/>
            <a:r>
              <a:rPr lang="en-US" altLang="zh-CN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       </a:t>
            </a:r>
            <a:r>
              <a:rPr lang="zh-CN" altLang="en-US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作者     丁向荣  </a:t>
            </a:r>
            <a:endParaRPr lang="zh-CN" altLang="en-US" sz="320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  <a:p>
            <a:pPr eaLnBrk="1" hangingPunct="1"/>
            <a:r>
              <a:rPr lang="zh-CN" altLang="en-US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          </a:t>
            </a:r>
            <a:endParaRPr lang="zh-CN" altLang="en-US" sz="320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</p:txBody>
      </p:sp>
      <p:sp>
        <p:nvSpPr>
          <p:cNvPr id="8194" name="Rectangle 3"/>
          <p:cNvSpPr/>
          <p:nvPr/>
        </p:nvSpPr>
        <p:spPr>
          <a:xfrm>
            <a:off x="0" y="1341438"/>
            <a:ext cx="9375775" cy="1603375"/>
          </a:xfrm>
          <a:prstGeom prst="rect">
            <a:avLst/>
          </a:prstGeom>
          <a:gradFill rotWithShape="1">
            <a:gsLst>
              <a:gs pos="0">
                <a:srgbClr val="716D59">
                  <a:alpha val="0"/>
                </a:srgbClr>
              </a:gs>
              <a:gs pos="50000">
                <a:schemeClr val="accent1">
                  <a:alpha val="50000"/>
                </a:schemeClr>
              </a:gs>
              <a:gs pos="100000">
                <a:srgbClr val="716D59">
                  <a:alpha val="0"/>
                </a:srgbClr>
              </a:gs>
            </a:gsLst>
            <a:lin ang="18900000" scaled="1"/>
            <a:tileRect/>
          </a:gradFill>
          <a:ln w="127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b="1" dirty="0">
                <a:solidFill>
                  <a:srgbClr val="FF6743"/>
                </a:solidFill>
                <a:latin typeface="Arial Narrow" panose="020B0606020202030204" pitchFamily="2" charset="0"/>
                <a:ea typeface="华文中宋" panose="02010600040101010101" pitchFamily="2" charset="-122"/>
              </a:rPr>
              <a:t>STC</a:t>
            </a:r>
            <a:r>
              <a:rPr lang="zh-CN" altLang="en-US" sz="3600" b="1" dirty="0">
                <a:solidFill>
                  <a:srgbClr val="FF6743"/>
                </a:solidFill>
                <a:latin typeface="Arial Narrow" panose="020B0606020202030204" pitchFamily="2" charset="0"/>
                <a:ea typeface="华文中宋" panose="02010600040101010101" pitchFamily="2" charset="-122"/>
              </a:rPr>
              <a:t>单片机原理与应用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Rectangle 4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78366" tIns="39183" rIns="78366" bIns="39183" anchor="ctr" anchorCtr="0"/>
          <a:p>
            <a:pPr eaLnBrk="1" hangingPunct="1"/>
            <a:endParaRPr lang="zh-CN"/>
          </a:p>
        </p:txBody>
      </p:sp>
    </p:spTree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01650" y="1268730"/>
            <a:ext cx="8642350" cy="4624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75000"/>
              </a:lnSpc>
            </a:pPr>
            <a:r>
              <a:rPr lang="en-US" sz="2000">
                <a:latin typeface="宋体" panose="02010600030101010101" pitchFamily="2" charset="-122"/>
              </a:rPr>
              <a:t>3. </a:t>
            </a:r>
            <a:r>
              <a:rPr sz="2000">
                <a:latin typeface="宋体" panose="02010600030101010101" pitchFamily="2" charset="-122"/>
              </a:rPr>
              <a:t>计数脉冲源的选择</a:t>
            </a: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sz="2000" b="0">
                <a:latin typeface="宋体" panose="02010600030101010101" pitchFamily="2" charset="-122"/>
              </a:rPr>
              <a:t>       </a:t>
            </a:r>
            <a:r>
              <a:rPr lang="zh-CN" altLang="en-US" sz="2000" b="0">
                <a:solidFill>
                  <a:srgbClr val="C00000"/>
                </a:solidFill>
                <a:latin typeface="宋体" panose="02010600030101010101" pitchFamily="2" charset="-122"/>
              </a:rPr>
              <a:t>计数：</a:t>
            </a:r>
            <a:endParaRPr lang="en-US" altLang="zh-CN" sz="2000"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sz="2000" b="0">
                <a:solidFill>
                  <a:srgbClr val="0070C0"/>
                </a:solidFill>
                <a:latin typeface="宋体" panose="02010600030101010101" pitchFamily="2" charset="-122"/>
              </a:rPr>
              <a:t>      当TMOD.2（   ）=1时，计数脉冲源选择的是单片机外部引脚P3.4（T0）的输入脉冲，当P3.4（T0）输入端有一个负跳变时，T0计数器的状态值加1</a:t>
            </a:r>
            <a:r>
              <a:rPr lang="zh-CN" altLang="en-US" sz="2000" b="0">
                <a:solidFill>
                  <a:srgbClr val="0070C0"/>
                </a:solidFill>
                <a:latin typeface="宋体" panose="02010600030101010101" pitchFamily="2" charset="-122"/>
              </a:rPr>
              <a:t>。</a:t>
            </a:r>
            <a:endParaRPr lang="zh-CN" altLang="en-US" sz="2000" b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4708525"/>
            <a:ext cx="9144000" cy="2129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27630" y="2780665"/>
            <a:ext cx="449580" cy="34036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01650" y="1268730"/>
            <a:ext cx="8642350" cy="4624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75000"/>
              </a:lnSpc>
            </a:pPr>
            <a:r>
              <a:rPr lang="en-US">
                <a:latin typeface="宋体" panose="02010600030101010101" pitchFamily="2" charset="-122"/>
              </a:rPr>
              <a:t>4. </a:t>
            </a:r>
            <a:r>
              <a:rPr>
                <a:latin typeface="宋体" panose="02010600030101010101" pitchFamily="2" charset="-122"/>
              </a:rPr>
              <a:t>可编时钟的输出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b="0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当INT_CLKO.0（T0CLKO）=0时，禁止可编程时钟输出；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当INT_CLKO.0（T0CLKO）=1时，允许可编程时钟输出；</a:t>
            </a:r>
            <a:endParaRPr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855720"/>
            <a:ext cx="9144000" cy="298196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01650" y="1268730"/>
            <a:ext cx="8642350" cy="4624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75000"/>
              </a:lnSpc>
            </a:pPr>
            <a:r>
              <a:rPr>
                <a:latin typeface="宋体" panose="02010600030101010101" pitchFamily="2" charset="-122"/>
              </a:rPr>
              <a:t>二、STC15W4K32S4单片机定时/计数器（T0/T1）的工作方式</a:t>
            </a:r>
            <a:r>
              <a:rPr lang="zh-CN" altLang="en-US" b="0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b="0">
                <a:latin typeface="宋体" panose="02010600030101010101" pitchFamily="2" charset="-122"/>
              </a:rPr>
              <a:t>      </a:t>
            </a:r>
            <a:endParaRPr b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05" y="5661025"/>
            <a:ext cx="9142095" cy="1134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8345" y="2492375"/>
            <a:ext cx="7867015" cy="234950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4624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75000"/>
              </a:lnSpc>
            </a:pPr>
            <a:r>
              <a:rPr>
                <a:latin typeface="宋体" panose="02010600030101010101" pitchFamily="2" charset="-122"/>
              </a:rPr>
              <a:t>三、STC15W4K32S4单片机定时/计数器（T0/T1）定时功能的应用编程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>
                <a:latin typeface="宋体" panose="02010600030101010101" pitchFamily="2" charset="-122"/>
              </a:rPr>
              <a:t> </a:t>
            </a:r>
            <a:r>
              <a:rPr lang="en-US">
                <a:latin typeface="宋体" panose="02010600030101010101" pitchFamily="2" charset="-122"/>
              </a:rPr>
              <a:t>     </a:t>
            </a:r>
            <a:r>
              <a:rPr lang="zh-CN" altLang="en-US" b="0">
                <a:latin typeface="宋体" panose="02010600030101010101" pitchFamily="2" charset="-122"/>
              </a:rPr>
              <a:t>T0的定时功能是让T0从指定的初始状态（TH0、TL0）开始计数，一直到计满溢出为一个定时周期，然后又从指定的初始状态开始计数，周而复始，实现周期性的定时。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b="0">
                <a:latin typeface="宋体" panose="02010600030101010101" pitchFamily="2" charset="-122"/>
              </a:rPr>
              <a:t>  定时时间＝（216－T0定时器的初始值）×系统时钟周期</a:t>
            </a:r>
            <a:endParaRPr lang="en-US" alt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b="0">
                <a:latin typeface="宋体" panose="02010600030101010101" pitchFamily="2" charset="-122"/>
              </a:rPr>
              <a:t>            ×</a:t>
            </a:r>
            <a:endParaRPr lang="en-US" altLang="zh-CN"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0020" y="5445125"/>
            <a:ext cx="1603375" cy="52895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4624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75000"/>
              </a:lnSpc>
            </a:pPr>
            <a:r>
              <a:rPr>
                <a:latin typeface="宋体" panose="02010600030101010101" pitchFamily="2" charset="-122"/>
              </a:rPr>
              <a:t>三、STC15W4K32S4单片机定时/计数器（T0/T1）定时功能的应用编程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>
                <a:latin typeface="宋体" panose="02010600030101010101" pitchFamily="2" charset="-122"/>
              </a:rPr>
              <a:t> </a:t>
            </a:r>
            <a:r>
              <a:rPr lang="en-US">
                <a:latin typeface="宋体" panose="02010600030101010101" pitchFamily="2" charset="-122"/>
              </a:rPr>
              <a:t>  </a:t>
            </a: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1.定时器的初始化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（1）选择定时器，如本例中的T0；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（2）选择工作方式与选择工作状态，以及启动的控制位。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（3）设置定时器的初始状态</a:t>
            </a:r>
            <a:endParaRPr b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705" y="5445125"/>
            <a:ext cx="4592320" cy="941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60290" y="5516880"/>
            <a:ext cx="3918585" cy="79629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4624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75000"/>
              </a:lnSpc>
            </a:pPr>
            <a:r>
              <a:rPr>
                <a:latin typeface="宋体" panose="02010600030101010101" pitchFamily="2" charset="-122"/>
              </a:rPr>
              <a:t>三、STC15W4K32S4单片机定时/计数器（T0/T1）定时功能的应用编程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>
                <a:latin typeface="宋体" panose="02010600030101010101" pitchFamily="2" charset="-122"/>
              </a:rPr>
              <a:t> </a:t>
            </a:r>
            <a:r>
              <a:rPr lang="en-US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2.定时器的启动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TR0=1;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75000"/>
              </a:lnSpc>
            </a:pPr>
            <a:r>
              <a:rPr>
                <a:latin typeface="宋体" panose="02010600030101010101" pitchFamily="2" charset="-122"/>
              </a:rPr>
              <a:t>三、STC15W4K32S4单片机定时/计数器（T0/T1）定时功能的应用编程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>
                <a:latin typeface="宋体" panose="02010600030101010101" pitchFamily="2" charset="-122"/>
              </a:rPr>
              <a:t> </a:t>
            </a:r>
            <a:r>
              <a:rPr sz="2000" b="0">
                <a:latin typeface="宋体" panose="02010600030101010101" pitchFamily="2" charset="-122"/>
              </a:rPr>
              <a:t>3.定时时间的判断与应用（检测计满溢出标志与执行相应工作程序）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if(TF0==1)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{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   </a:t>
            </a:r>
            <a:r>
              <a:rPr b="0">
                <a:latin typeface="宋体" panose="02010600030101010101" pitchFamily="2" charset="-122"/>
              </a:rPr>
              <a:t>TF0=0;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   </a:t>
            </a:r>
            <a:r>
              <a:rPr b="0">
                <a:latin typeface="宋体" panose="02010600030101010101" pitchFamily="2" charset="-122"/>
              </a:rPr>
              <a:t>…         //定时时间到所对应的工作程序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</a:t>
            </a:r>
            <a:r>
              <a:rPr b="0">
                <a:latin typeface="宋体" panose="02010600030101010101" pitchFamily="2" charset="-122"/>
              </a:rPr>
              <a:t>}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TR0=1;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75000"/>
              </a:lnSpc>
            </a:pPr>
            <a:r>
              <a:rPr>
                <a:latin typeface="宋体" panose="02010600030101010101" pitchFamily="2" charset="-122"/>
              </a:rPr>
              <a:t>四、定时功能的应用举例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>
                <a:latin typeface="宋体" panose="02010600030101010101" pitchFamily="2" charset="-122"/>
              </a:rPr>
              <a:t> </a:t>
            </a:r>
            <a:r>
              <a:rPr lang="en-US">
                <a:latin typeface="宋体" panose="02010600030101010101" pitchFamily="2" charset="-122"/>
              </a:rPr>
              <a:t>1. </a:t>
            </a:r>
            <a:r>
              <a:rPr b="0">
                <a:latin typeface="宋体" panose="02010600030101010101" pitchFamily="2" charset="-122"/>
              </a:rPr>
              <a:t>定时时间小于定时器自身最大定时时间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例5-1-1  用T1方式0实现定时，在P1.6引脚输出周期为10ms的方波。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</a:t>
            </a:r>
            <a:r>
              <a:rPr lang="zh-CN" altLang="en-US" b="0">
                <a:latin typeface="宋体" panose="02010600030101010101" pitchFamily="2" charset="-122"/>
              </a:rPr>
              <a:t>（</a:t>
            </a:r>
            <a:r>
              <a:rPr lang="en-US" altLang="zh-CN" b="0">
                <a:latin typeface="宋体" panose="02010600030101010101" pitchFamily="2" charset="-122"/>
              </a:rPr>
              <a:t>1</a:t>
            </a:r>
            <a:r>
              <a:rPr lang="zh-CN" altLang="en-US" b="0">
                <a:latin typeface="宋体" panose="02010600030101010101" pitchFamily="2" charset="-122"/>
              </a:rPr>
              <a:t>）</a:t>
            </a:r>
            <a:r>
              <a:rPr b="0">
                <a:latin typeface="宋体" panose="02010600030101010101" pitchFamily="2" charset="-122"/>
              </a:rPr>
              <a:t>采用T1方式0进行定时，启动只受T1的启动位TR1控制，即TMOD的高4位为0。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zh-CN" altLang="en-US" b="0">
                <a:latin typeface="宋体" panose="02010600030101010101" pitchFamily="2" charset="-122"/>
              </a:rPr>
              <a:t>（</a:t>
            </a:r>
            <a:r>
              <a:rPr lang="en-US" altLang="zh-CN" b="0">
                <a:latin typeface="宋体" panose="02010600030101010101" pitchFamily="2" charset="-122"/>
              </a:rPr>
              <a:t>2</a:t>
            </a:r>
            <a:r>
              <a:rPr lang="zh-CN" altLang="en-US" b="0">
                <a:latin typeface="宋体" panose="02010600030101010101" pitchFamily="2" charset="-122"/>
              </a:rPr>
              <a:t>）</a:t>
            </a:r>
            <a:r>
              <a:rPr b="0">
                <a:latin typeface="宋体" panose="02010600030101010101" pitchFamily="2" charset="-122"/>
              </a:rPr>
              <a:t>T1的定时时间应为5ms，每5ms时间到就对P1.6取反。系统时钟为12MHz，分频系数为12，即定时脉钟周期为1μs。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例5-1-1  用T1方式0实现定时，在P1.6引脚输出周期为10ms的方波。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b="0">
                <a:latin typeface="宋体" panose="02010600030101010101" pitchFamily="2" charset="-122"/>
              </a:rPr>
              <a:t>#include &lt;stc15.h&gt;    	     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b="0">
                <a:latin typeface="宋体" panose="02010600030101010101" pitchFamily="2" charset="-122"/>
              </a:rPr>
              <a:t>#include &lt;intrins.h&gt;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b="0">
                <a:latin typeface="宋体" panose="02010600030101010101" pitchFamily="2" charset="-122"/>
              </a:rPr>
              <a:t>#include &lt;gpio.h&gt;				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b="0">
                <a:latin typeface="宋体" panose="02010600030101010101" pitchFamily="2" charset="-122"/>
              </a:rPr>
              <a:t>#define uchar unsigned char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b="0">
                <a:latin typeface="宋体" panose="02010600030101010101" pitchFamily="2" charset="-122"/>
              </a:rPr>
              <a:t>#define uint  unsigned int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例5-1-1  用T1方式0实现定时，在P1.6引脚输出周期为10ms的方波。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void main(void)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{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gpio();         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TMOD=TMOD&amp;0x0f;    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TH1=(65536-5000/1)/256;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TL1=(65536-5000/1)%256;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  </a:t>
            </a:r>
            <a:r>
              <a:rPr b="0">
                <a:latin typeface="宋体" panose="02010600030101010101" pitchFamily="2" charset="-122"/>
              </a:rPr>
              <a:t>TR1=1;        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4" name="AutoShape 12">
            <a:hlinkClick r:id="rId1" action="ppaction://hlinksldjump"/>
          </p:cNvPr>
          <p:cNvSpPr/>
          <p:nvPr/>
        </p:nvSpPr>
        <p:spPr>
          <a:xfrm>
            <a:off x="396875" y="1916430"/>
            <a:ext cx="1798638" cy="576263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/>
              </a:gs>
              <a:gs pos="100000">
                <a:srgbClr val="A5E9E9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227" name="AutoShape 15">
            <a:hlinkClick r:id="rId1" action="ppaction://hlinksldjump"/>
          </p:cNvPr>
          <p:cNvSpPr/>
          <p:nvPr/>
        </p:nvSpPr>
        <p:spPr>
          <a:xfrm>
            <a:off x="2553335" y="1988820"/>
            <a:ext cx="6395085" cy="600710"/>
          </a:xfrm>
          <a:prstGeom prst="roundRect">
            <a:avLst>
              <a:gd name="adj" fmla="val 8333"/>
            </a:avLst>
          </a:prstGeom>
          <a:gradFill rotWithShape="1">
            <a:gsLst>
              <a:gs pos="0">
                <a:schemeClr val="folHlink"/>
              </a:gs>
              <a:gs pos="100000">
                <a:srgbClr val="A5E9E9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tIns="0" bIns="0" anchor="ctr"/>
          <a:p>
            <a:pPr marL="284480" marR="0" indent="-28448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STC15W4K32S4单片机定时/计数器的定时应用</a:t>
            </a:r>
            <a:endParaRPr kumimoji="0" sz="24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Group 22"/>
          <p:cNvGrpSpPr/>
          <p:nvPr/>
        </p:nvGrpSpPr>
        <p:grpSpPr>
          <a:xfrm>
            <a:off x="-64135" y="276860"/>
            <a:ext cx="9596755" cy="1254125"/>
            <a:chOff x="0" y="0"/>
            <a:chExt cx="3576" cy="948"/>
          </a:xfrm>
        </p:grpSpPr>
        <p:pic>
          <p:nvPicPr>
            <p:cNvPr id="9228" name="Picture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AutoShape 24"/>
            <p:cNvSpPr/>
            <p:nvPr/>
          </p:nvSpPr>
          <p:spPr>
            <a:xfrm>
              <a:off x="24" y="42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8984E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tIns="0" bIns="0" anchor="ctr"/>
            <a:p>
              <a:pPr marL="228600" marR="0" indent="-2286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sz="2800" b="1" i="0" u="none" strike="noStrike" kern="1200" cap="none" spc="0" normalizeH="0" baseline="0" noProof="1" dirty="0">
                  <a:solidFill>
                    <a:srgbClr val="FFCC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项目五  STC15W4K32S4单片机的定时/计数器</a:t>
              </a:r>
              <a:endParaRPr kumimoji="0" sz="2800" b="1" i="0" u="none" strike="noStrike" kern="1200" cap="none" spc="0" normalizeH="0" baseline="0" noProof="1" dirty="0">
                <a:solidFill>
                  <a:srgbClr val="FFCC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9231" name="AutoShape 12">
            <a:hlinkClick r:id="rId1" action="ppaction://hlinksldjump"/>
          </p:cNvPr>
          <p:cNvSpPr/>
          <p:nvPr/>
        </p:nvSpPr>
        <p:spPr>
          <a:xfrm>
            <a:off x="376555" y="2924810"/>
            <a:ext cx="1800225" cy="576263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234" name="AutoShape 10">
            <a:hlinkClick r:id="rId3" action="ppaction://hlinksldjump"/>
          </p:cNvPr>
          <p:cNvSpPr/>
          <p:nvPr/>
        </p:nvSpPr>
        <p:spPr>
          <a:xfrm>
            <a:off x="2566670" y="2929890"/>
            <a:ext cx="6238875" cy="601345"/>
          </a:xfrm>
          <a:prstGeom prst="roundRect">
            <a:avLst>
              <a:gd name="adj" fmla="val 8333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84480" marR="0" indent="-284480" algn="ctr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STC15W4K32S4单片机定时/计数器的计数应用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5" name="AutoShape 12">
            <a:hlinkClick r:id="rId1" action="ppaction://hlinksldjump"/>
          </p:cNvPr>
          <p:cNvSpPr/>
          <p:nvPr/>
        </p:nvSpPr>
        <p:spPr>
          <a:xfrm>
            <a:off x="376555" y="4004945"/>
            <a:ext cx="1800225" cy="645160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238" name="AutoShape 10">
            <a:hlinkClick r:id="rId3" action="ppaction://hlinksldjump"/>
          </p:cNvPr>
          <p:cNvSpPr/>
          <p:nvPr/>
        </p:nvSpPr>
        <p:spPr>
          <a:xfrm>
            <a:off x="2583815" y="3997325"/>
            <a:ext cx="6219825" cy="647700"/>
          </a:xfrm>
          <a:prstGeom prst="roundRect">
            <a:avLst>
              <a:gd name="adj" fmla="val 8333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84480" marR="0" indent="-284480" algn="ctr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简易频率计的设计与实践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AutoShape 12">
            <a:hlinkClick r:id="rId1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396875" y="5229225"/>
            <a:ext cx="1800225" cy="645160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任务4</a:t>
            </a:r>
            <a:endParaRPr kumimoji="0" lang="en-US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AutoShape 10">
            <a:hlinkClick r:id="rId3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2583180" y="5217795"/>
            <a:ext cx="6222365" cy="647700"/>
          </a:xfrm>
          <a:prstGeom prst="roundRect">
            <a:avLst>
              <a:gd name="adj" fmla="val 8333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84480" marR="0" indent="-284480" algn="ctr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STC15W4K32S4单片机的可编程时钟输出 </a:t>
            </a:r>
            <a:endParaRPr kumimoji="0" lang="en-US" altLang="zh-CN" sz="24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例5-1-1  用T1方式0实现定时，在P1.6引脚输出周期为10ms的方波。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while(1)       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b="0">
                <a:latin typeface="宋体" panose="02010600030101010101" pitchFamily="2" charset="-122"/>
              </a:rPr>
              <a:t>{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b="0">
                <a:latin typeface="宋体" panose="02010600030101010101" pitchFamily="2" charset="-122"/>
              </a:rPr>
              <a:t>	</a:t>
            </a:r>
            <a:r>
              <a:rPr lang="en-US" b="0">
                <a:latin typeface="宋体" panose="02010600030101010101" pitchFamily="2" charset="-122"/>
              </a:rPr>
              <a:t>       </a:t>
            </a:r>
            <a:r>
              <a:rPr b="0">
                <a:latin typeface="宋体" panose="02010600030101010101" pitchFamily="2" charset="-122"/>
              </a:rPr>
              <a:t>if(TF1==1) 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b="0">
                <a:latin typeface="宋体" panose="02010600030101010101" pitchFamily="2" charset="-122"/>
              </a:rPr>
              <a:t>	</a:t>
            </a:r>
            <a:r>
              <a:rPr lang="en-US" b="0">
                <a:latin typeface="宋体" panose="02010600030101010101" pitchFamily="2" charset="-122"/>
              </a:rPr>
              <a:t>       </a:t>
            </a:r>
            <a:r>
              <a:rPr b="0">
                <a:latin typeface="宋体" panose="02010600030101010101" pitchFamily="2" charset="-122"/>
              </a:rPr>
              <a:t>{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b="0">
                <a:latin typeface="宋体" panose="02010600030101010101" pitchFamily="2" charset="-122"/>
              </a:rPr>
              <a:t>		</a:t>
            </a:r>
            <a:r>
              <a:rPr lang="en-US" b="0">
                <a:latin typeface="宋体" panose="02010600030101010101" pitchFamily="2" charset="-122"/>
              </a:rPr>
              <a:t>        </a:t>
            </a:r>
            <a:r>
              <a:rPr b="0">
                <a:latin typeface="宋体" panose="02010600030101010101" pitchFamily="2" charset="-122"/>
              </a:rPr>
              <a:t>TF1=0;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b="0">
                <a:latin typeface="宋体" panose="02010600030101010101" pitchFamily="2" charset="-122"/>
              </a:rPr>
              <a:t>		</a:t>
            </a:r>
            <a:r>
              <a:rPr lang="en-US" b="0">
                <a:latin typeface="宋体" panose="02010600030101010101" pitchFamily="2" charset="-122"/>
              </a:rPr>
              <a:t>        </a:t>
            </a:r>
            <a:r>
              <a:rPr b="0">
                <a:latin typeface="宋体" panose="02010600030101010101" pitchFamily="2" charset="-122"/>
              </a:rPr>
              <a:t>P16=!P16;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b="0">
                <a:latin typeface="宋体" panose="02010600030101010101" pitchFamily="2" charset="-122"/>
              </a:rPr>
              <a:t>	</a:t>
            </a:r>
            <a:r>
              <a:rPr lang="en-US" b="0">
                <a:latin typeface="宋体" panose="02010600030101010101" pitchFamily="2" charset="-122"/>
              </a:rPr>
              <a:t>        </a:t>
            </a:r>
            <a:r>
              <a:rPr b="0">
                <a:latin typeface="宋体" panose="02010600030101010101" pitchFamily="2" charset="-122"/>
              </a:rPr>
              <a:t>}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}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b="0">
                <a:latin typeface="宋体" panose="02010600030101010101" pitchFamily="2" charset="-122"/>
              </a:rPr>
              <a:t>}     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chemeClr val="tx1"/>
                </a:solidFill>
                <a:latin typeface="宋体" panose="02010600030101010101" pitchFamily="2" charset="-122"/>
              </a:rPr>
              <a:t>2.定时时间大于定时器自身最大定时时间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例5-1-2  用单片机定时/计数器的定时功能，设计一个时间间隔为1s的流水灯电路。要求使用STC-ISP在线编程软件中的定时器计算器来完成定时器的初始化操作。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zh-CN" altLang="en-US" b="0">
                <a:latin typeface="宋体" panose="02010600030101010101" pitchFamily="2" charset="-122"/>
              </a:rPr>
              <a:t>（</a:t>
            </a:r>
            <a:r>
              <a:rPr lang="en-US" altLang="zh-CN" b="0">
                <a:latin typeface="宋体" panose="02010600030101010101" pitchFamily="2" charset="-122"/>
              </a:rPr>
              <a:t>1</a:t>
            </a:r>
            <a:r>
              <a:rPr lang="zh-CN" altLang="en-US" b="0">
                <a:latin typeface="宋体" panose="02010600030101010101" pitchFamily="2" charset="-122"/>
              </a:rPr>
              <a:t>）</a:t>
            </a:r>
            <a:r>
              <a:rPr lang="en-US" b="0">
                <a:latin typeface="宋体" panose="02010600030101010101" pitchFamily="2" charset="-122"/>
              </a:rPr>
              <a:t>系统时钟为12MHz，采用十二分频脉冲为T0的计数周期，则计数周期为1μs，T0定时器最大定时时间为65.536ms</a:t>
            </a:r>
            <a:r>
              <a:rPr lang="zh-CN" altLang="en-US" b="0">
                <a:latin typeface="宋体" panose="02010600030101010101" pitchFamily="2" charset="-122"/>
              </a:rPr>
              <a:t>；</a:t>
            </a:r>
            <a:endParaRPr lang="zh-CN" alt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zh-CN" altLang="en-US" b="0">
                <a:latin typeface="宋体" panose="02010600030101010101" pitchFamily="2" charset="-122"/>
              </a:rPr>
              <a:t>（</a:t>
            </a:r>
            <a:r>
              <a:rPr lang="en-US" altLang="zh-CN" b="0">
                <a:latin typeface="宋体" panose="02010600030101010101" pitchFamily="2" charset="-122"/>
              </a:rPr>
              <a:t>2</a:t>
            </a:r>
            <a:r>
              <a:rPr lang="zh-CN" altLang="en-US" b="0">
                <a:latin typeface="宋体" panose="02010600030101010101" pitchFamily="2" charset="-122"/>
              </a:rPr>
              <a:t>）</a:t>
            </a:r>
            <a:r>
              <a:rPr lang="en-US" b="0">
                <a:latin typeface="宋体" panose="02010600030101010101" pitchFamily="2" charset="-122"/>
              </a:rPr>
              <a:t>采用累计T0定时的方法实现1s钟的定时。拟采用T0的定时时间为50ms，累计20次，即为1s。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zh-CN" altLang="en-US" b="0">
                <a:latin typeface="宋体" panose="02010600030101010101" pitchFamily="2" charset="-122"/>
              </a:rPr>
              <a:t>（</a:t>
            </a:r>
            <a:r>
              <a:rPr lang="en-US" altLang="zh-CN" b="0">
                <a:latin typeface="宋体" panose="02010600030101010101" pitchFamily="2" charset="-122"/>
              </a:rPr>
              <a:t>3</a:t>
            </a:r>
            <a:r>
              <a:rPr lang="zh-CN" altLang="en-US" b="0">
                <a:latin typeface="宋体" panose="02010600030101010101" pitchFamily="2" charset="-122"/>
              </a:rPr>
              <a:t>）</a:t>
            </a:r>
            <a:r>
              <a:rPr lang="en-US" b="0">
                <a:latin typeface="宋体" panose="02010600030101010101" pitchFamily="2" charset="-122"/>
              </a:rPr>
              <a:t>流水灯是低电平驱动，采用P0口输出进行驱动，初始值为FEH。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例5-1-2  用单片机定时/计数器的定时功能，设计一个时间间隔为1s的流水灯电路。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zh-CN" altLang="en-US" b="0">
                <a:latin typeface="宋体" panose="02010600030101010101" pitchFamily="2" charset="-122"/>
              </a:rPr>
              <a:t>（</a:t>
            </a:r>
            <a:r>
              <a:rPr lang="en-US" altLang="zh-CN" b="0">
                <a:latin typeface="宋体" panose="02010600030101010101" pitchFamily="2" charset="-122"/>
              </a:rPr>
              <a:t>4</a:t>
            </a:r>
            <a:r>
              <a:rPr lang="zh-CN" altLang="en-US" b="0">
                <a:latin typeface="宋体" panose="02010600030101010101" pitchFamily="2" charset="-122"/>
              </a:rPr>
              <a:t>）</a:t>
            </a:r>
            <a:r>
              <a:rPr b="0">
                <a:latin typeface="宋体" panose="02010600030101010101" pitchFamily="2" charset="-122"/>
              </a:rPr>
              <a:t>使用STC-ISP在线编程软件中的定时器计算器来完成定时器的初始化操作。</a:t>
            </a:r>
            <a:endParaRPr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51910" y="2996565"/>
            <a:ext cx="5114925" cy="366458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例5-1-2  用单片机定时/计数器的定时功能，设计一个时间间隔为1s的流水灯电路。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#include &lt;stc15.h&gt;    	          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#include &lt;intrins.h&gt;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#include &lt;gpio.h&gt;					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#define uchar unsigned char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#define uint  unsigned int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uchar cnt=0;      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uchar x=0xfe;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例5-1-2  用单片机定时/计数器的定时功能，设计一个时间间隔为1s的流水灯电路。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void Timer0Init(void)		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{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	AUXR &amp;= 0x7F;		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	TMOD &amp;= 0xF0;		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	TL0 = 0xB0;		 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	TH0 = 0x3C;		 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	TF0 = 0;		    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	TR0 = 1;		    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en-US" b="0">
                <a:latin typeface="宋体" panose="02010600030101010101" pitchFamily="2" charset="-122"/>
              </a:rPr>
              <a:t>}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例5-1-2  用单片机定时/计数器的定时功能，设计一个时间间隔为1s的流水灯电路。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void main(void)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{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   gpio();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   Timer0Init();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   P0=x;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 while(1)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 {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	if(TF0==1)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	{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		TF0=0;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例5-1-2  用单片机定时/计数器的定时功能，设计一个时间间隔为1s的流水灯电路。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           cnt++;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		if(cnt==20)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		{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			cnt=0;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			x=_crol_(x,1);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	          P0=x;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         }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       }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	 }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en-US" b="0">
                <a:latin typeface="宋体" panose="02010600030101010101" pitchFamily="2" charset="-122"/>
              </a:rPr>
              <a:t>}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>
                <a:solidFill>
                  <a:schemeClr val="tx1"/>
                </a:solidFill>
                <a:latin typeface="宋体" panose="02010600030101010101" pitchFamily="2" charset="-122"/>
              </a:rPr>
              <a:t>一、任务要求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chemeClr val="tx1"/>
                </a:solidFill>
                <a:latin typeface="宋体" panose="02010600030101010101" pitchFamily="2" charset="-122"/>
              </a:rPr>
              <a:t>用T0定时器设计一个秒表。设置一个开关，当开关合上时，定时器停止计时；当开关断开时，启动计时，计到100时自动归0，采用LED数码管显示秒表的计时值。</a:t>
            </a:r>
            <a:endParaRPr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>
                <a:latin typeface="宋体" panose="02010600030101010101" pitchFamily="2" charset="-122"/>
              </a:rPr>
              <a:t>二、硬件设计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k1用作控制开关，采用8位LED数码管用作秒表的显示器。电原理图</a:t>
            </a:r>
            <a:r>
              <a:rPr lang="zh-CN" b="0">
                <a:latin typeface="宋体" panose="02010600030101010101" pitchFamily="2" charset="-122"/>
              </a:rPr>
              <a:t>见下页</a:t>
            </a:r>
            <a:r>
              <a:rPr b="0">
                <a:latin typeface="宋体" panose="02010600030101010101" pitchFamily="2" charset="-122"/>
              </a:rPr>
              <a:t>。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>
                <a:solidFill>
                  <a:schemeClr val="tx1"/>
                </a:solidFill>
                <a:latin typeface="宋体" panose="02010600030101010101" pitchFamily="2" charset="-122"/>
              </a:rPr>
              <a:t>一、任务要求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chemeClr val="tx1"/>
                </a:solidFill>
                <a:latin typeface="宋体" panose="02010600030101010101" pitchFamily="2" charset="-122"/>
              </a:rPr>
              <a:t>用T0定时器设计一个秒表。设置一个开关，当开关合上时，定时器停止计时；当开关断开时，启动计时，计到100时自动归0，采用LED数码管显示秒表的计时值。</a:t>
            </a:r>
            <a:endParaRPr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>
                <a:latin typeface="宋体" panose="02010600030101010101" pitchFamily="2" charset="-122"/>
              </a:rPr>
              <a:t>二、硬件设计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k1用作控制开关，采用8位LED数码管用作秒表的显示器。电原理图</a:t>
            </a:r>
            <a:r>
              <a:rPr lang="zh-CN" b="0">
                <a:latin typeface="宋体" panose="02010600030101010101" pitchFamily="2" charset="-122"/>
              </a:rPr>
              <a:t>见下页</a:t>
            </a:r>
            <a:r>
              <a:rPr b="0">
                <a:latin typeface="宋体" panose="02010600030101010101" pitchFamily="2" charset="-122"/>
              </a:rPr>
              <a:t>。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1259205"/>
            <a:ext cx="9223375" cy="56407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>
                <a:latin typeface="宋体" panose="02010600030101010101" pitchFamily="2" charset="-122"/>
              </a:rPr>
              <a:t>三、软件设计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</a:t>
            </a:r>
            <a:r>
              <a:rPr b="0">
                <a:latin typeface="宋体" panose="02010600030101010101" pitchFamily="2" charset="-122"/>
              </a:rPr>
              <a:t>1. 程序说明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</a:t>
            </a:r>
            <a:r>
              <a:rPr b="0">
                <a:latin typeface="宋体" panose="02010600030101010101" pitchFamily="2" charset="-122"/>
              </a:rPr>
              <a:t>秒信号实现参照例5-1-2。秒表的显示直接使用display.h文件。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</a:t>
            </a:r>
            <a:r>
              <a:rPr b="0">
                <a:latin typeface="宋体" panose="02010600030101010101" pitchFamily="2" charset="-122"/>
              </a:rPr>
              <a:t>2. 数码管显示文件：display.h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</a:t>
            </a:r>
            <a:r>
              <a:rPr b="0">
                <a:latin typeface="宋体" panose="02010600030101010101" pitchFamily="2" charset="-122"/>
              </a:rPr>
              <a:t>3. 项目五任务1程序文件：项目五任务1.c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</a:t>
            </a: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通过</a:t>
            </a:r>
            <a:r>
              <a:rPr lang="en-US" altLang="zh-CN" b="0">
                <a:solidFill>
                  <a:srgbClr val="7030A0"/>
                </a:solidFill>
                <a:latin typeface="宋体" panose="02010600030101010101" pitchFamily="2" charset="-122"/>
              </a:rPr>
              <a:t>keil</a:t>
            </a:r>
            <a:r>
              <a:rPr lang="zh-CN" altLang="zh-CN" b="0">
                <a:solidFill>
                  <a:srgbClr val="7030A0"/>
                </a:solidFill>
                <a:latin typeface="宋体" panose="02010600030101010101" pitchFamily="2" charset="-122"/>
              </a:rPr>
              <a:t>打开项目五任务1.c进行分析。</a:t>
            </a:r>
            <a:endParaRPr lang="zh-CN" altLang="zh-CN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4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5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8916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38917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18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19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0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1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8922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3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8924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5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38926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38927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28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29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38930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31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32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33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4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5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6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37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38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9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40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41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42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38943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44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45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38946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47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48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49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0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1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2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53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54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5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6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7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58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38959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60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61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38962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38963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4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5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6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967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38968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9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70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71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8973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1  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STC15W4K32S4单片机定时/计数器的定时应用</a:t>
            </a:r>
            <a:endParaRPr kumimoji="0" lang="zh-CN" altLang="en-US" sz="2800" b="1" i="0" u="none" strike="noStrike" kern="1200" cap="none" spc="0" normalizeH="0" baseline="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38974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75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76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8977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78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79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80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1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2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3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84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85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6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7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8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89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38990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91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92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8993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94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95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96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7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8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9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000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9001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2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3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4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9005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39006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9007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268730"/>
            <a:ext cx="8771255" cy="508254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>
                <a:latin typeface="宋体" panose="02010600030101010101" pitchFamily="2" charset="-122"/>
              </a:rPr>
              <a:t>四、系统调试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</a:t>
            </a: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solidFill>
                  <a:srgbClr val="7030A0"/>
                </a:solidFill>
                <a:latin typeface="宋体" panose="02010600030101010101" pitchFamily="2" charset="-122"/>
              </a:rPr>
              <a:t>建议</a:t>
            </a:r>
            <a:r>
              <a:rPr lang="zh-CN" altLang="zh-CN" b="0">
                <a:solidFill>
                  <a:srgbClr val="7030A0"/>
                </a:solidFill>
                <a:latin typeface="宋体" panose="02010600030101010101" pitchFamily="2" charset="-122"/>
              </a:rPr>
              <a:t>边演示边讲解。</a:t>
            </a:r>
            <a:endParaRPr lang="zh-CN" altLang="zh-CN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任务拓展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72745" y="1473200"/>
            <a:ext cx="8352155" cy="4878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b="0">
                <a:latin typeface="宋体" panose="02010600030101010101" pitchFamily="2" charset="-122"/>
              </a:rPr>
              <a:t>（1）修改项目五任务1.c，扩展计时范围到1000S，增加高位灭零功能，并调试。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b="0">
                <a:latin typeface="宋体" panose="02010600030101010101" pitchFamily="2" charset="-122"/>
              </a:rPr>
              <a:t>（2）用T1定时器设计一个秒表。设置一个开关，当开关断开时，定时器停止计时；当开关合上时，秒表归零，并从0开始计时，计到100时自动归0，增加高位灭零功能。试编写程序，编辑、编译与调试程序。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26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27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52228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52229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0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1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2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3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2234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5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2236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7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2238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52239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40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41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52242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43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44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45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6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7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8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49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50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1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2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3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254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52255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56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57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52258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59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60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61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2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3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4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65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66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7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8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9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270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52271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72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2273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52274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52275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6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7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8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2279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52280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1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2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3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2285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>
                <a:ea typeface="+mj-ea"/>
                <a:cs typeface="+mj-cs"/>
              </a:rPr>
              <a:t>任务2   STC15W4K32S4单片机定时/计数器的计数应用</a:t>
            </a:r>
            <a:endParaRPr kumimoji="0" sz="2800" b="1" i="0" u="none" strike="noStrike" kern="1200" cap="none" spc="0" normalizeH="0" baseline="0" noProof="1">
              <a:ea typeface="+mj-ea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52286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87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88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2289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90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91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92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3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4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5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96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97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8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9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00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301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52302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303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304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2305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306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307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308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09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0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1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312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313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4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5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6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317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52318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2319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STC15W4K32S4单片机定时/计数器的计数应用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628775"/>
            <a:ext cx="8035290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b="0">
                <a:latin typeface="宋体" panose="02010600030101010101" pitchFamily="2" charset="-122"/>
              </a:rPr>
              <a:t>理解STC15W4K32S4单片机的定时／计数器的计数功能，掌握STC15W4K32S4单片机的定时／计数器计数的应用编程。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STC15W4K32S4单片机定时/计数器的计数应用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628775"/>
            <a:ext cx="8035290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b="0">
                <a:latin typeface="宋体" panose="02010600030101010101" pitchFamily="2" charset="-122"/>
              </a:rPr>
              <a:t>STC15W4K32S4单片机的定时／计数器的计数一般有两种情况</a:t>
            </a:r>
            <a:r>
              <a:rPr lang="zh-CN" b="0">
                <a:latin typeface="宋体" panose="02010600030101010101" pitchFamily="2" charset="-122"/>
              </a:rPr>
              <a:t>：</a:t>
            </a:r>
            <a:r>
              <a:rPr b="0">
                <a:latin typeface="宋体" panose="02010600030101010101" pitchFamily="2" charset="-122"/>
              </a:rPr>
              <a:t>一是从0开始计数，统计脉冲事件的个数，这时，计数的初始值为0；一是计数的循环控制，这种计数控制与定时控制一样，要利用到计数溢出标志，计数器的初始值为计满状态值减去循环控制次数。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STC15W4K32S4单片机定时/计数器的计数应用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239520"/>
            <a:ext cx="8035290" cy="50838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（1）T1方式0计数，启动只受T1启动控制位TR1控制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 TMOD=TMOD&amp;0x0f;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TMOD=TMOD|0x40;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（2）置“0”TH1、TL1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TH1=0；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TL1=0;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（3）启动Tl计数。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（4）读取T1计数器的状态值与数据处理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uint  x;</a:t>
            </a:r>
            <a:r>
              <a:rPr lang="en-US" altLang="zh-CN">
                <a:solidFill>
                  <a:schemeClr val="hlink"/>
                </a:solidFill>
                <a:latin typeface="宋体" panose="02010600030101010101" pitchFamily="2" charset="-122"/>
              </a:rPr>
              <a:t>  </a:t>
            </a:r>
            <a:r>
              <a:rPr lang="zh-CN" altLang="en-US">
                <a:solidFill>
                  <a:srgbClr val="FF3300"/>
                </a:solidFill>
                <a:latin typeface="宋体" panose="02010600030101010101" pitchFamily="2" charset="-122"/>
              </a:rPr>
              <a:t> x=(TH1&lt;&lt;8)+TL1;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STC15W4K32S4单片机定时/计数器的计数应用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239520"/>
            <a:ext cx="8035290" cy="50838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一、任务要求 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使用T1定时/计数器设计一个脉冲计数器，采用LED数码管显示。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>
                <a:latin typeface="宋体" panose="02010600030101010101" pitchFamily="2" charset="-122"/>
              </a:rPr>
              <a:t>二、硬件设计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latin typeface="宋体" panose="02010600030101010101" pitchFamily="2" charset="-122"/>
              </a:rPr>
              <a:t>     </a:t>
            </a:r>
            <a:r>
              <a:rPr b="0">
                <a:latin typeface="宋体" panose="02010600030101010101" pitchFamily="2" charset="-122"/>
              </a:rPr>
              <a:t> 计数脉冲从T1引脚（P3.5）输入，计数值采用8位LED数码管显示。硬件电路</a:t>
            </a:r>
            <a:r>
              <a:rPr lang="zh-CN" b="0">
                <a:latin typeface="宋体" panose="02010600030101010101" pitchFamily="2" charset="-122"/>
              </a:rPr>
              <a:t>见下页</a:t>
            </a:r>
            <a:r>
              <a:rPr b="0">
                <a:latin typeface="宋体" panose="02010600030101010101" pitchFamily="2" charset="-122"/>
              </a:rPr>
              <a:t>。</a:t>
            </a: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STC15W4K32S4单片机定时/计数器的计数应用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239520"/>
            <a:ext cx="8035290" cy="50838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一、任务要求 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使用T1定时/计数器设计一个脉冲计数器，采用LED数码管显示。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>
                <a:latin typeface="宋体" panose="02010600030101010101" pitchFamily="2" charset="-122"/>
              </a:rPr>
              <a:t>二、硬件设计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latin typeface="宋体" panose="02010600030101010101" pitchFamily="2" charset="-122"/>
              </a:rPr>
              <a:t>     </a:t>
            </a:r>
            <a:r>
              <a:rPr b="0">
                <a:latin typeface="宋体" panose="02010600030101010101" pitchFamily="2" charset="-122"/>
              </a:rPr>
              <a:t> 计数脉冲从T1引脚（P3.5）输入，计数值采用8位LED数码管显示。硬件电路</a:t>
            </a:r>
            <a:r>
              <a:rPr lang="zh-CN" b="0">
                <a:latin typeface="宋体" panose="02010600030101010101" pitchFamily="2" charset="-122"/>
              </a:rPr>
              <a:t>见下页</a:t>
            </a:r>
            <a:r>
              <a:rPr b="0">
                <a:latin typeface="宋体" panose="02010600030101010101" pitchFamily="2" charset="-122"/>
              </a:rPr>
              <a:t>。</a:t>
            </a: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1268730"/>
            <a:ext cx="9292590" cy="577088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STC15W4K32S4单片机定时/计数器的计数应用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239520"/>
            <a:ext cx="8035290" cy="50838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三、软件设计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（1）程序说明：T1采用方式0进行计数，计数最大值为65535，计数值分成万、千、百、十、个位，送数码管显示，当计数到65536时，计数器值返回到0。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（2）项目五任务2程序文件：项目五任务2.c</a:t>
            </a: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en-US" altLang="zh-CN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2000">
                <a:solidFill>
                  <a:srgbClr val="7030A0"/>
                </a:solidFill>
                <a:latin typeface="宋体" panose="02010600030101010101" pitchFamily="2" charset="-122"/>
              </a:rPr>
              <a:t>通过</a:t>
            </a:r>
            <a:r>
              <a:rPr lang="en-US" altLang="zh-CN" sz="2000">
                <a:solidFill>
                  <a:srgbClr val="7030A0"/>
                </a:solidFill>
                <a:latin typeface="宋体" panose="02010600030101010101" pitchFamily="2" charset="-122"/>
              </a:rPr>
              <a:t>keil</a:t>
            </a:r>
            <a:r>
              <a:rPr lang="zh-CN" altLang="en-US" sz="20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打开项目五任务2.c进行分析。</a:t>
            </a:r>
            <a:endParaRPr lang="zh-CN" altLang="en-US" sz="2000">
              <a:solidFill>
                <a:srgbClr val="7030A0"/>
              </a:solidFill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STC15W4K32S4单片机定时/计数器的计数应用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239520"/>
            <a:ext cx="8035290" cy="50838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四、系统调试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endParaRPr lang="zh-CN" altLang="en-US" sz="2000">
              <a:solidFill>
                <a:srgbClr val="7030A0"/>
              </a:solidFill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 建议边演示边讲解。</a:t>
            </a:r>
            <a:endParaRPr lang="zh-CN" altLang="en-US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908175"/>
            <a:ext cx="8642350" cy="38258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在单片机中的定时（延时）可以采用软件的方法实现，但软件延时完全占用CPU，大大地降低了CPU的工作效率，仅适用于CPU资源不紧张的情况下使用。采用单片机内部接口—定时/计数器就能很好地解决定时的问题，本任务主要学习利用单片机定时/计数器的定时功能。</a:t>
            </a: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STC15W4K32S4单片机定时/计数器的计数应用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知识延伸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239520"/>
            <a:ext cx="8035290" cy="50838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endParaRPr lang="en-US" altLang="zh-CN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STC15W4K32S4单片机定时/计数器T2的电路结构、应用编程方法与T0、T1大同小异，</a:t>
            </a:r>
            <a:r>
              <a:rPr lang="zh-CN" b="0">
                <a:latin typeface="宋体" panose="02010600030101010101" pitchFamily="2" charset="-122"/>
              </a:rPr>
              <a:t>应用到</a:t>
            </a:r>
            <a:r>
              <a:rPr lang="en-US" altLang="zh-CN" b="0">
                <a:latin typeface="宋体" panose="02010600030101010101" pitchFamily="2" charset="-122"/>
              </a:rPr>
              <a:t>T2</a:t>
            </a:r>
            <a:r>
              <a:rPr lang="zh-CN" altLang="en-US" b="0">
                <a:latin typeface="宋体" panose="02010600030101010101" pitchFamily="2" charset="-122"/>
              </a:rPr>
              <a:t>时，请扫描书中二维码学习。</a:t>
            </a:r>
            <a:endParaRPr lang="zh-CN" alt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STC15W4K32S4单片机定时/计数器的计数应用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任务拓展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239520"/>
            <a:ext cx="8035290" cy="50838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endParaRPr lang="en-US" altLang="zh-CN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b="0">
                <a:latin typeface="宋体" panose="02010600030101010101" pitchFamily="2" charset="-122"/>
              </a:rPr>
              <a:t>（1）使用T2定时/计数器按照任务实施的功能要求设计一个脉冲计数器，采用LED数码管显示。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b="0">
                <a:latin typeface="宋体" panose="02010600030101010101" pitchFamily="2" charset="-122"/>
              </a:rPr>
              <a:t>    </a:t>
            </a: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（2）拓宽脉冲计数器的计数范围，最大计数值为99999999。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8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9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60420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60421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2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3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4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5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0426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7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0428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9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60430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60431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32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33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34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35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36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37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8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9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0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41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42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3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4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5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46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60447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48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49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50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51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52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53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4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5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6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57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58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9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0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1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62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60463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64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0465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60466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60467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8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9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0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0471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60472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3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4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5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0477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ea typeface="+mj-ea"/>
                <a:cs typeface="+mj-cs"/>
              </a:rPr>
              <a:t>任务3   简易频率计的设计与实践</a:t>
            </a:r>
            <a:endParaRPr kumimoji="0" sz="2800" b="1" i="0" u="none" strike="noStrike" kern="1200" cap="none" spc="0" normalizeH="0" baseline="0" noProof="1" dirty="0">
              <a:ea typeface="+mj-ea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60478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79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80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81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82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83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84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5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6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7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88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89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0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1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2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93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60494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95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96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97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98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99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500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1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2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3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504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505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6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7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8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509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60510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60511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简易频率计的设计与实践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en-US" altLang="zh-CN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	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综合应用STC15W4K32S4单片机的定时功能与计数功能，设计与实践一个简易频率计。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简易频率计的设计与实践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一、频率的测量原理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频率的定义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：单位时间内通过脉冲的个数。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频率的测量方法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：将单片机定时/计数器T0、T1分别用作定时器、计数器，从定时开始，让计数器从0开始计数，定时时间到了，读取计数器值，计数值除以定时时间则为测量频率值。若定时时间为1s，则计数器值即为频率值。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简易频率计的设计与实践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二、定时时间与频率测量范围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设定时时间为t，计数器计数值为N，则：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f=N/t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当t=1S时，f=N，则测量范围为1～65535Hz；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当t=0.1S时，f=10N，则测量范围为10～655350Hz；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当t=10S时，f=0.1N，则测量范围为0.1～6553.5Hz；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……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简易频率计的设计与实践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一、任务要求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利用T0、T1设计一个简易的频率计。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二、硬件设计，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计数脉冲从T1（P3.5）引脚输入, 频率值采用8位LED数码管显示。其硬件电路同项目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</a:rPr>
              <a:t>五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任务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简易频率计的设计与实践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三、软件设计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（1）程序说明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T0用作定时器，50ms作为基本定时，累计20次产生1s的信号；T1用作计数器，每1s读取T1计数器计数值，并转换为十进制数送LED数码管显示。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(2) 项目五任务3程序文件：项目五任务3.c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通过</a:t>
            </a:r>
            <a:r>
              <a:rPr lang="en-US" altLang="zh-CN" b="0">
                <a:solidFill>
                  <a:srgbClr val="7030A0"/>
                </a:solidFill>
                <a:latin typeface="宋体" panose="02010600030101010101" pitchFamily="2" charset="-122"/>
              </a:rPr>
              <a:t>keil</a:t>
            </a:r>
            <a:r>
              <a:rPr lang="zh-CN" altLang="zh-CN" b="0">
                <a:solidFill>
                  <a:srgbClr val="7030A0"/>
                </a:solidFill>
                <a:latin typeface="宋体" panose="02010600030101010101" pitchFamily="2" charset="-122"/>
              </a:rPr>
              <a:t>打开项目五任务3.c进行分析。</a:t>
            </a:r>
            <a:endParaRPr lang="zh-CN" altLang="zh-CN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简易频率计的设计与实践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四、系统调试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b="0">
                <a:solidFill>
                  <a:srgbClr val="7030A0"/>
                </a:solidFill>
                <a:latin typeface="宋体" panose="02010600030101010101" pitchFamily="2" charset="-122"/>
              </a:rPr>
              <a:t>建议边演示边分析</a:t>
            </a:r>
            <a:r>
              <a:rPr lang="zh-CN" altLang="zh-CN" b="0">
                <a:solidFill>
                  <a:srgbClr val="7030A0"/>
                </a:solidFill>
                <a:latin typeface="宋体" panose="02010600030101010101" pitchFamily="2" charset="-122"/>
              </a:rPr>
              <a:t>。</a:t>
            </a:r>
            <a:endParaRPr lang="zh-CN" altLang="zh-CN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简易频率计的设计与实践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知识延伸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endParaRPr lang="en-US" altLang="zh-CN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STC15W4K32S4单片机定时/计数器T3、T4的电路结构、应用编程方法与T0、T1大同小异，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</a:rPr>
              <a:t>应用到T3、T4时，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请扫描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</a:rPr>
              <a:t>书中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二维码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</a:rPr>
              <a:t>学习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908175"/>
            <a:ext cx="8642350" cy="38258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sz="2000">
                <a:latin typeface="宋体" panose="02010600030101010101" pitchFamily="2" charset="-122"/>
              </a:rPr>
              <a:t>一、STC15W4K32S4单片机定时/计数器（T0/T1）的结构和工作原理</a:t>
            </a: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en-US" altLang="zh-CN" b="0">
                <a:latin typeface="宋体" panose="02010600030101010101" pitchFamily="2" charset="-122"/>
              </a:rPr>
              <a:t> </a:t>
            </a:r>
            <a:r>
              <a:rPr lang="zh-CN" altLang="en-US" b="0">
                <a:latin typeface="宋体" panose="02010600030101010101" pitchFamily="2" charset="-122"/>
              </a:rPr>
              <a:t>STC15W4K32S4单片机内部有5个16位的定时／计数器，即T0、T1、T2、T3和T4，皆可用于实现定时、计数与可编程时钟输出等3种功能。另外，T1、T2、T3和T4还可用作串行口的波特率发生器。</a:t>
            </a:r>
            <a:endParaRPr lang="zh-CN" alt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简易频率计的设计与实践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任务拓展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endParaRPr lang="en-US" altLang="zh-CN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（1）设频率计分为为2挡：定时时间分别为0.1S和1S，试修改程序并调试；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（2）修改项目五任务3.c程序，将计数器改为T3或T4实现，并增加高位灭零功能。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8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9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60420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60421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2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3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4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5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0426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7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0428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9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60430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60431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32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33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34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35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36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37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8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9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0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41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42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3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4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5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46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60447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48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49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50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51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52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53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4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5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6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57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58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9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0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1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62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60463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64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0465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60466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60467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8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9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0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0471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60472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3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4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5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0477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ea typeface="+mj-ea"/>
                <a:cs typeface="+mj-cs"/>
              </a:rPr>
              <a:t>任务4   STC15W4K32S4单片机的可编程时钟输出</a:t>
            </a:r>
            <a:endParaRPr kumimoji="0" sz="2800" b="1" i="0" u="none" strike="noStrike" kern="1200" cap="none" spc="0" normalizeH="0" baseline="0" noProof="1" dirty="0">
              <a:ea typeface="+mj-ea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60478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79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80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81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82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83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84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5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6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7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88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89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0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1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2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93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60494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95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96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97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98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99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500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1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2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3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504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505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6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7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8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509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60510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60511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STC15W4K32S4单片机的可编程时钟输出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en-US" altLang="zh-CN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	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STC15W4K32S4单片机定时/计数器的溢出脉冲是可以输出的，改变定时器的初始值就可改变输出脉冲的频率。本任务学习可编程时钟输出的原理以及应用编程。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STC15W4K32S4单片机的可编程时钟输出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1. 可编程时钟的输出引脚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T0可编程时钟输出引脚是P3.5 (CLKOUT0)；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T1可编程时钟输出引脚是P3.4 (CLKOUT1)；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T2可编程时钟输出引脚是P3.0 (CLKOUT2)；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T3可编程时钟输出引脚是P0.4 (CLKOUT3)；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T4可编程时钟输出引脚是P0.6 (CLKOUT4)。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STC15W4K32S4单片机的可编程时钟输出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2. 可编程时钟输出的控制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3200" y="2924810"/>
            <a:ext cx="8414385" cy="187579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STC15W4K32S4单片机的可编程时钟输出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095" y="1412875"/>
            <a:ext cx="8642350" cy="5022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 4. 可编程时钟输出的应用编程（T2输出100Hz时钟信号）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（1） 根据需要的输出时钟频率，计算出对应定时器的定时器时间。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T2溢出率=2×T2可编程时钟频率=200（Hz）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T2定时时间=1/T2溢出率=1/200=5（毫秒）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利用STC-ISP在线编程软件的定时器计算器工具，获得5毫秒T2定时器的工作函数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（3）置位T2可编程时钟输出的允许控制位INT_CLKO.2（T2CLKO）。</a:t>
            </a:r>
            <a:endParaRPr 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  	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INT_CLKO=INT_CLKO|0x04;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STC15W4K32S4单片机的可编程时钟输出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095" y="1412875"/>
            <a:ext cx="8642350" cy="5022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 一、任务要求 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利用T0定时/计数器输出10Hz时钟和T2定时器输出100Hz时钟信号。用LED灯定性显示输出频率的大小，用示波器测量输出频率。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二、硬件设计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T0定时/计数器的输出时钟是从P3.5引脚输出，T2定时/计数器的输出时钟是从P3.0输出，P3.5控制1路红色LED灯，P3.0控制1路绿色LED灯，用于定性观察可编程时钟的输出频率，可编程时钟输出电原理图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</a:rPr>
              <a:t>见下页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STC15W4K32S4单片机的可编程时钟输出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095" y="1412875"/>
            <a:ext cx="8642350" cy="5022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 一、任务要求 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利用T0定时/计数器输出10Hz时钟和T2定时器输出100Hz时钟信号。用LED灯定性显示输出频率的大小，用示波器测量输出频率。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二、硬件设计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T0定时/计数器的输出时钟是从P3.5引脚输出，T2定时/计数器的输出时钟是从P3.0输出，P3.5控制1路红色LED灯，P3.0控制1路绿色LED灯，用于定性观察可编程时钟的输出频率，可编程时钟输出电原理图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</a:rPr>
              <a:t>见下页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" y="1484630"/>
            <a:ext cx="9174480" cy="538289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STC15W4K32S4单片机的可编程时钟输出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095" y="1412875"/>
            <a:ext cx="8642350" cy="5022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 三、软件设计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（1）程序说明：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根据T0、T2可编程时钟输出频率的的大小，利用STC-ISP在线编程工具，计算出T0、T2的所需定时时间的函数再依次复制到程序文件中定义与调用，最后允许T0、T2可编程时钟输出即可。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（2）项目五任务4程序文件：项目五任务4.c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通过</a:t>
            </a:r>
            <a:r>
              <a:rPr lang="en-US" altLang="zh-CN" b="0">
                <a:solidFill>
                  <a:srgbClr val="7030A0"/>
                </a:solidFill>
                <a:latin typeface="宋体" panose="02010600030101010101" pitchFamily="2" charset="-122"/>
              </a:rPr>
              <a:t>keil</a:t>
            </a:r>
            <a:r>
              <a:rPr lang="zh-CN" altLang="zh-CN" b="0">
                <a:solidFill>
                  <a:srgbClr val="7030A0"/>
                </a:solidFill>
                <a:latin typeface="宋体" panose="02010600030101010101" pitchFamily="2" charset="-122"/>
              </a:rPr>
              <a:t>打开项目五任务4.c进行分析。</a:t>
            </a:r>
            <a:endParaRPr lang="zh-CN" altLang="zh-CN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STC15W4K32S4单片机的可编程时钟输出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095" y="1412875"/>
            <a:ext cx="8642350" cy="5022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 四、系统调试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b="0">
                <a:solidFill>
                  <a:srgbClr val="7030A0"/>
                </a:solidFill>
                <a:latin typeface="宋体" panose="02010600030101010101" pitchFamily="2" charset="-122"/>
              </a:rPr>
              <a:t>建议边演示边讲解</a:t>
            </a:r>
            <a:r>
              <a:rPr lang="zh-CN" altLang="zh-CN" b="0">
                <a:solidFill>
                  <a:srgbClr val="7030A0"/>
                </a:solidFill>
                <a:latin typeface="宋体" panose="02010600030101010101" pitchFamily="2" charset="-122"/>
              </a:rPr>
              <a:t>。</a:t>
            </a:r>
            <a:endParaRPr lang="zh-CN" altLang="zh-CN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515745"/>
            <a:ext cx="8642350" cy="4624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sz="2000">
                <a:latin typeface="宋体" panose="02010600030101010101" pitchFamily="2" charset="-122"/>
              </a:rPr>
              <a:t>1.16位二进制加法计数器与计满溢出标志</a:t>
            </a: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altLang="zh-CN" sz="2000" b="0">
                <a:latin typeface="宋体" panose="02010600030101010101" pitchFamily="2" charset="-122"/>
              </a:rPr>
              <a:t>       </a:t>
            </a:r>
            <a:r>
              <a:rPr lang="en-US" altLang="zh-CN" sz="2000" b="0">
                <a:solidFill>
                  <a:srgbClr val="0070C0"/>
                </a:solidFill>
                <a:latin typeface="宋体" panose="02010600030101010101" pitchFamily="2" charset="-122"/>
              </a:rPr>
              <a:t>定时／计数器的核心电路是一个16位加法计数器，由TH0、TL0构成（TH0是高8位状态计数器、TL0是低8位状态计数器），每输入一个CP脉冲，计数器的状态加1，当计满溢出（TH0为FFH、TL0为FFH时，再输入一个脉冲）时，计满溢出标志位TF0置1。 </a:t>
            </a:r>
            <a:endParaRPr lang="en-US" altLang="zh-CN" sz="2000" b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4708525"/>
            <a:ext cx="9144000" cy="212915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STC15W4K32S4单片机的可编程时钟输出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任务拓展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095" y="1412875"/>
            <a:ext cx="8642350" cy="5022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综合任务3和任务4的内容，用自己设计的频率计测量自己设计的可编程时钟输出信号。设计2个输入开关，根据输入开关不同的状态输出10Hz、100Hz、1000Hz与10KHz等频率信号。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标题 64513"/>
          <p:cNvSpPr>
            <a:spLocks noGrp="1"/>
          </p:cNvSpPr>
          <p:nvPr>
            <p:ph type="title"/>
          </p:nvPr>
        </p:nvSpPr>
        <p:spPr>
          <a:xfrm>
            <a:off x="395288" y="227013"/>
            <a:ext cx="8424862" cy="609600"/>
          </a:xfrm>
        </p:spPr>
        <p:txBody>
          <a:bodyPr lIns="78366" tIns="39183" rIns="78366" bIns="39183" anchor="ctr" anchorCtr="0"/>
          <a:p>
            <a:r>
              <a:rPr lang="zh-CN" altLang="en-US" b="0">
                <a:solidFill>
                  <a:schemeClr val="bg1"/>
                </a:solidFill>
              </a:rPr>
              <a:t>感谢您的关注！</a:t>
            </a:r>
            <a:endParaRPr lang="zh-CN" altLang="en-US" b="0">
              <a:solidFill>
                <a:schemeClr val="bg1"/>
              </a:solidFill>
            </a:endParaRPr>
          </a:p>
        </p:txBody>
      </p:sp>
      <p:sp>
        <p:nvSpPr>
          <p:cNvPr id="64514" name="矩形 64514"/>
          <p:cNvSpPr>
            <a:spLocks noTextEdit="1"/>
          </p:cNvSpPr>
          <p:nvPr/>
        </p:nvSpPr>
        <p:spPr>
          <a:xfrm>
            <a:off x="1763713" y="2492375"/>
            <a:ext cx="5616575" cy="720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tx2"/>
                    </a:gs>
                    <a:gs pos="100000">
                      <a:srgbClr val="438FE3"/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chemeClr val="bg2">
                      <a:alpha val="50000"/>
                    </a:schemeClr>
                  </a:outerShdw>
                </a:effectLst>
                <a:latin typeface="Verdana" panose="020B0604030504040204" pitchFamily="2" charset="0"/>
                <a:ea typeface="Verdana" panose="020B0604030504040204" pitchFamily="2" charset="0"/>
              </a:rPr>
              <a:t>Thank You !</a:t>
            </a:r>
            <a:endParaRPr lang="zh-CN" altLang="en-US" sz="5400" b="1"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chemeClr val="tx2"/>
                  </a:gs>
                  <a:gs pos="100000">
                    <a:srgbClr val="438FE3"/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chemeClr val="bg2">
                    <a:alpha val="50000"/>
                  </a:schemeClr>
                </a:outerShdw>
              </a:effectLst>
              <a:latin typeface="Verdana" panose="020B0604030504040204" pitchFamily="2" charset="0"/>
              <a:ea typeface="Verdana" panose="020B0604030504040204" pitchFamily="2" charset="0"/>
            </a:endParaRPr>
          </a:p>
        </p:txBody>
      </p:sp>
      <p:sp>
        <p:nvSpPr>
          <p:cNvPr id="64515" name="文本占位符 64515"/>
          <p:cNvSpPr>
            <a:spLocks noGrp="1"/>
          </p:cNvSpPr>
          <p:nvPr>
            <p:ph idx="1"/>
          </p:nvPr>
        </p:nvSpPr>
        <p:spPr>
          <a:xfrm>
            <a:off x="395288" y="4941888"/>
            <a:ext cx="8291512" cy="1079500"/>
          </a:xfrm>
        </p:spPr>
        <p:txBody>
          <a:bodyPr lIns="78366" tIns="39183" rIns="78366" bIns="39183" anchor="t" anchorCtr="0"/>
          <a:p>
            <a:pPr>
              <a:lnSpc>
                <a:spcPct val="90000"/>
              </a:lnSpc>
            </a:pPr>
            <a:r>
              <a:rPr lang="zh-CN" altLang="en-US" sz="2800" b="0"/>
              <a:t>对本书及课件您有什么建议请联系：</a:t>
            </a:r>
            <a:endParaRPr lang="zh-CN" altLang="en-US" sz="2800" b="0"/>
          </a:p>
          <a:p>
            <a:pPr>
              <a:lnSpc>
                <a:spcPct val="90000"/>
              </a:lnSpc>
            </a:pPr>
            <a:r>
              <a:rPr lang="zh-CN" altLang="en-US" sz="2800" b="0"/>
              <a:t>               丁向荣：</a:t>
            </a:r>
            <a:r>
              <a:rPr lang="en-US" altLang="zh-CN" sz="2800" b="0"/>
              <a:t>181269315</a:t>
            </a:r>
            <a:r>
              <a:rPr lang="en-US" altLang="zh-CN" sz="2800" b="0"/>
              <a:t>@qq.com</a:t>
            </a:r>
            <a:endParaRPr lang="en-US" altLang="zh-CN" sz="2800" b="0"/>
          </a:p>
        </p:txBody>
      </p:sp>
    </p:spTree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515745"/>
            <a:ext cx="8642350" cy="4624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sz="2000">
                <a:latin typeface="宋体" panose="02010600030101010101" pitchFamily="2" charset="-122"/>
              </a:rPr>
              <a:t>1.16位二进制加法计数器与计满溢出标志</a:t>
            </a: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altLang="zh-CN" sz="2000" b="0">
                <a:latin typeface="宋体" panose="02010600030101010101" pitchFamily="2" charset="-122"/>
              </a:rPr>
              <a:t>       </a:t>
            </a:r>
            <a:r>
              <a:rPr lang="en-US" altLang="zh-CN" sz="2000" b="0">
                <a:solidFill>
                  <a:srgbClr val="0070C0"/>
                </a:solidFill>
                <a:latin typeface="宋体" panose="02010600030101010101" pitchFamily="2" charset="-122"/>
              </a:rPr>
              <a:t>计满溢出的同时将自动重装TH0、TL0的初始值，TH0由RL_TH0的值替换，TL0由RL_TL0的值替换。</a:t>
            </a:r>
            <a:r>
              <a:rPr lang="en-US" altLang="zh-CN" sz="2000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endParaRPr lang="en-US" altLang="zh-CN" sz="2000" b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4708525"/>
            <a:ext cx="9144000" cy="212915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01650" y="1268730"/>
            <a:ext cx="8642350" cy="4624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75000"/>
              </a:lnSpc>
            </a:pPr>
            <a:r>
              <a:rPr lang="en-US" sz="2000">
                <a:latin typeface="宋体" panose="02010600030101010101" pitchFamily="2" charset="-122"/>
              </a:rPr>
              <a:t>2. </a:t>
            </a:r>
            <a:r>
              <a:rPr sz="2000">
                <a:latin typeface="宋体" panose="02010600030101010101" pitchFamily="2" charset="-122"/>
              </a:rPr>
              <a:t>计数器的启动与停止</a:t>
            </a: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sz="2000" b="0">
                <a:latin typeface="宋体" panose="02010600030101010101" pitchFamily="2" charset="-122"/>
              </a:rPr>
              <a:t>       </a:t>
            </a:r>
            <a:r>
              <a:rPr lang="en-US" altLang="zh-CN" sz="2000" b="0">
                <a:solidFill>
                  <a:srgbClr val="0070C0"/>
                </a:solidFill>
                <a:latin typeface="宋体" panose="02010600030101010101" pitchFamily="2" charset="-122"/>
              </a:rPr>
              <a:t>当门控位TMOD.3（GATE）=0时，T0的启动与停止只受TR0控制。当TR0＝1时，启动计数；当TR0＝0时，停止计数。</a:t>
            </a:r>
            <a:endParaRPr lang="en-US" altLang="zh-CN" sz="2000"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sz="2000" b="0">
                <a:solidFill>
                  <a:srgbClr val="0070C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000" b="0">
                <a:solidFill>
                  <a:srgbClr val="7030A0"/>
                </a:solidFill>
                <a:latin typeface="宋体" panose="02010600030101010101" pitchFamily="2" charset="-122"/>
              </a:rPr>
              <a:t>当门控位TMOD.3（GATE）=1时，T0的启动与停止不仅受TR0控制，还受单片机外部引脚P3.3（INT0）。当TR0＝1时，启动计数；当TR0＝0时，停止计数。</a:t>
            </a:r>
            <a:endParaRPr lang="en-US" altLang="zh-CN" sz="20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4708525"/>
            <a:ext cx="9144000" cy="212915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STC15W4K32S4单片机定时/计数器的定时应用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01650" y="1268730"/>
            <a:ext cx="8642350" cy="4624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75000"/>
              </a:lnSpc>
            </a:pPr>
            <a:r>
              <a:rPr lang="en-US" sz="2000">
                <a:latin typeface="宋体" panose="02010600030101010101" pitchFamily="2" charset="-122"/>
              </a:rPr>
              <a:t>3. </a:t>
            </a:r>
            <a:r>
              <a:rPr sz="2000">
                <a:latin typeface="宋体" panose="02010600030101010101" pitchFamily="2" charset="-122"/>
              </a:rPr>
              <a:t>计数脉冲源的选择</a:t>
            </a: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endParaRPr lang="zh-CN" alt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sz="2000" b="0">
                <a:latin typeface="宋体" panose="02010600030101010101" pitchFamily="2" charset="-122"/>
              </a:rPr>
              <a:t>       </a:t>
            </a:r>
            <a:r>
              <a:rPr lang="zh-CN" altLang="en-US" sz="2000" b="0">
                <a:solidFill>
                  <a:srgbClr val="C00000"/>
                </a:solidFill>
                <a:latin typeface="宋体" panose="02010600030101010101" pitchFamily="2" charset="-122"/>
              </a:rPr>
              <a:t>定时：</a:t>
            </a:r>
            <a:endParaRPr lang="en-US" altLang="zh-CN" sz="2000"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 sz="2000" b="0">
                <a:solidFill>
                  <a:srgbClr val="0070C0"/>
                </a:solidFill>
                <a:latin typeface="宋体" panose="02010600030101010101" pitchFamily="2" charset="-122"/>
              </a:rPr>
              <a:t>      当TMOD.2（   ）=0时，计数脉冲源选择的是系统时钟，同时，通过设置AUXR.7（T0x12）可选择计数脉冲的分频系数，当AUXR.7（T0x12）=0时，计数脉冲是系统时钟的十二分频信号；当AUXR.7（T0x12）=1时，计数脉冲就是系统时钟信号。</a:t>
            </a:r>
            <a:endParaRPr lang="en-US" altLang="zh-CN" sz="2000" b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4708525"/>
            <a:ext cx="9144000" cy="2129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27630" y="2780665"/>
            <a:ext cx="449580" cy="34036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PP_MARK_KEY" val="a5f9c714-39af-4365-ad7b-2c338e166016"/>
  <p:tag name="COMMONDATA" val="eyJoZGlkIjoiNDI1YTEyMmJlY2IxZTYzOTFkNjMwOTc5NjNmNWM5YW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演示设计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C78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设计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AD5B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电子现金支付系统讨论">
  <a:themeElements>
    <a:clrScheme name="">
      <a:dk1>
        <a:srgbClr val="000000"/>
      </a:dk1>
      <a:lt1>
        <a:srgbClr val="FFFFFF"/>
      </a:lt1>
      <a:dk2>
        <a:srgbClr val="000000"/>
      </a:dk2>
      <a:lt2>
        <a:srgbClr val="006600"/>
      </a:lt2>
      <a:accent1>
        <a:srgbClr val="F5EBC1"/>
      </a:accent1>
      <a:accent2>
        <a:srgbClr val="33CCFF"/>
      </a:accent2>
      <a:accent3>
        <a:srgbClr val="FFFFFF"/>
      </a:accent3>
      <a:accent4>
        <a:srgbClr val="000000"/>
      </a:accent4>
      <a:accent5>
        <a:srgbClr val="F9F3DC"/>
      </a:accent5>
      <a:accent6>
        <a:srgbClr val="2DB7E5"/>
      </a:accent6>
      <a:hlink>
        <a:srgbClr val="463FD7"/>
      </a:hlink>
      <a:folHlink>
        <a:srgbClr val="33CCCC"/>
      </a:folHlink>
    </a:clrScheme>
    <a:fontScheme name="">
      <a:majorFont>
        <a:latin typeface="Arial Narrow"/>
        <a:ea typeface="华文中宋"/>
        <a:cs typeface=""/>
      </a:majorFont>
      <a:minorFont>
        <a:latin typeface="Arial Narrow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0000"/>
        </a:lt1>
        <a:dk2>
          <a:srgbClr val="FFCC00"/>
        </a:dk2>
        <a:lt2>
          <a:srgbClr val="FF99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CDCAF"/>
        </a:accent4>
        <a:accent5>
          <a:srgbClr val="BAB8B4"/>
        </a:accent5>
        <a:accent6>
          <a:srgbClr val="664B37"/>
        </a:accent6>
        <a:hlink>
          <a:srgbClr val="DA98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E5B7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868686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8F3D5"/>
        </a:accent5>
        <a:accent6>
          <a:srgbClr val="B7B7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EFE5D5"/>
        </a:accent3>
        <a:accent4>
          <a:srgbClr val="000000"/>
        </a:accent4>
        <a:accent5>
          <a:srgbClr val="E6D4C9"/>
        </a:accent5>
        <a:accent6>
          <a:srgbClr val="CA785B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399D"/>
        </a:lt1>
        <a:dk2>
          <a:srgbClr val="FFFFCC"/>
        </a:dk2>
        <a:lt2>
          <a:srgbClr val="99CC00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CDCDC"/>
        </a:accent4>
        <a:accent5>
          <a:srgbClr val="C3BFD1"/>
        </a:accent5>
        <a:accent6>
          <a:srgbClr val="00004E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33CCFF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2DB7E5"/>
        </a:accent6>
        <a:hlink>
          <a:srgbClr val="463FD7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chEd_Breakout_Template">
  <a:themeElements>
    <a:clrScheme name="">
      <a:dk1>
        <a:srgbClr val="FFFFFF"/>
      </a:dk1>
      <a:lt1>
        <a:srgbClr val="00478E"/>
      </a:lt1>
      <a:dk2>
        <a:srgbClr val="FFCC29"/>
      </a:dk2>
      <a:lt2>
        <a:srgbClr val="000000"/>
      </a:lt2>
      <a:accent1>
        <a:srgbClr val="FCEB98"/>
      </a:accent1>
      <a:accent2>
        <a:srgbClr val="EC773C"/>
      </a:accent2>
      <a:accent3>
        <a:srgbClr val="AAB1C6"/>
      </a:accent3>
      <a:accent4>
        <a:srgbClr val="DCDCDC"/>
      </a:accent4>
      <a:accent5>
        <a:srgbClr val="FDF3CA"/>
      </a:accent5>
      <a:accent6>
        <a:srgbClr val="D36A35"/>
      </a:accent6>
      <a:hlink>
        <a:srgbClr val="50B72B"/>
      </a:hlink>
      <a:folHlink>
        <a:srgbClr val="569EE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D36A35"/>
        </a:accent6>
        <a:hlink>
          <a:srgbClr val="50B72B"/>
        </a:hlink>
        <a:folHlink>
          <a:srgbClr val="569E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演示设计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C78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TechEd_Breakout_Template">
  <a:themeElements>
    <a:clrScheme name="">
      <a:dk1>
        <a:srgbClr val="FFFFFF"/>
      </a:dk1>
      <a:lt1>
        <a:srgbClr val="00478E"/>
      </a:lt1>
      <a:dk2>
        <a:srgbClr val="FFCC29"/>
      </a:dk2>
      <a:lt2>
        <a:srgbClr val="000000"/>
      </a:lt2>
      <a:accent1>
        <a:srgbClr val="FCEB98"/>
      </a:accent1>
      <a:accent2>
        <a:srgbClr val="EC773C"/>
      </a:accent2>
      <a:accent3>
        <a:srgbClr val="AAB1C6"/>
      </a:accent3>
      <a:accent4>
        <a:srgbClr val="DCDCDC"/>
      </a:accent4>
      <a:accent5>
        <a:srgbClr val="FDF3CA"/>
      </a:accent5>
      <a:accent6>
        <a:srgbClr val="D36A35"/>
      </a:accent6>
      <a:hlink>
        <a:srgbClr val="50B72B"/>
      </a:hlink>
      <a:folHlink>
        <a:srgbClr val="569EE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D36A35"/>
        </a:accent6>
        <a:hlink>
          <a:srgbClr val="50B72B"/>
        </a:hlink>
        <a:folHlink>
          <a:srgbClr val="569E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13274</Words>
  <Application>WPS 演示</Application>
  <PresentationFormat>在屏幕上显示</PresentationFormat>
  <Paragraphs>491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61</vt:i4>
      </vt:variant>
    </vt:vector>
  </HeadingPairs>
  <TitlesOfParts>
    <vt:vector size="81" baseType="lpstr">
      <vt:lpstr>Arial</vt:lpstr>
      <vt:lpstr>宋体</vt:lpstr>
      <vt:lpstr>Wingdings</vt:lpstr>
      <vt:lpstr>Times New Roman</vt:lpstr>
      <vt:lpstr>华文细黑</vt:lpstr>
      <vt:lpstr>MS UI Gothic</vt:lpstr>
      <vt:lpstr>华文行楷</vt:lpstr>
      <vt:lpstr>仿宋_GB2312</vt:lpstr>
      <vt:lpstr>Arial Narrow</vt:lpstr>
      <vt:lpstr>华文中宋</vt:lpstr>
      <vt:lpstr>微软雅黑</vt:lpstr>
      <vt:lpstr>Arial Unicode MS</vt:lpstr>
      <vt:lpstr>Verdana</vt:lpstr>
      <vt:lpstr>黑体</vt:lpstr>
      <vt:lpstr>演示设计</vt:lpstr>
      <vt:lpstr>演示设计1</vt:lpstr>
      <vt:lpstr>电子现金支付系统讨论</vt:lpstr>
      <vt:lpstr>TechEd_Breakout_Template</vt:lpstr>
      <vt:lpstr>1_演示设计</vt:lpstr>
      <vt:lpstr>1_TechEd_Breakout_Template</vt:lpstr>
      <vt:lpstr>PowerPoint 演示文稿</vt:lpstr>
      <vt:lpstr>PowerPoint 演示文稿</vt:lpstr>
      <vt:lpstr>任务1  STC15W4K32S4单片机定时/计数器的定时应用</vt:lpstr>
      <vt:lpstr>   任务1  STC15W4K32S4单片机定时/计数器的定时应用                                                                             —任务说明</vt:lpstr>
      <vt:lpstr>   任务1  STC15W4K32S4单片机定时/计数器的定时应用                                                                             —任务说明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—相关知识</vt:lpstr>
      <vt:lpstr>   任务1  STC15W4K32S4单片机定时/计数器的定时应用                                                                             —任务实施</vt:lpstr>
      <vt:lpstr>   任务1  STC15W4K32S4单片机定时/计数器的定时应用                                                                             —任务实施</vt:lpstr>
      <vt:lpstr>   任务1  STC15W4K32S4单片机定时/计数器的定时应用                                                                             —任务实施</vt:lpstr>
      <vt:lpstr>   任务1  STC15W4K32S4单片机定时/计数器的定时应用                                                                             —任务实施</vt:lpstr>
      <vt:lpstr>任务2   STC15W4K32S4单片机扩展RAM的测试</vt:lpstr>
      <vt:lpstr>任务2   STC15W4K32S4单片机扩展RAM的测试                                                                        —任务说明</vt:lpstr>
      <vt:lpstr>任务2   STC15W4K32S4单片机定时/计数器的计数应用                                                                        —任务说明</vt:lpstr>
      <vt:lpstr>任务2   STC15W4K32S4单片机定时/计数器的计数应用                                                                        —相关知识</vt:lpstr>
      <vt:lpstr>任务2   STC15W4K32S4单片机定时/计数器的计数应用                                                                        —相关知识</vt:lpstr>
      <vt:lpstr>任务2   STC15W4K32S4单片机定时/计数器的计数应用                                                                          —任务实施</vt:lpstr>
      <vt:lpstr>任务2   STC15W4K32S4单片机定时/计数器的计数应用                                                                          —任务实施</vt:lpstr>
      <vt:lpstr>任务2   STC15W4K32S4单片机定时/计数器的计数应用                                                                          —任务实施</vt:lpstr>
      <vt:lpstr>任务2   STC15W4K32S4单片机定时/计数器的计数应用                                                                          —任务实施</vt:lpstr>
      <vt:lpstr>任务2   STC15W4K32S4单片机定时/计数器的计数应用                                                                          —知识延伸</vt:lpstr>
      <vt:lpstr>任务3   STC15W4K32S4单片机EEPROM的测试</vt:lpstr>
      <vt:lpstr> 任务3   STC15W4K32S4单片机EEPROM的测试                                                                      —任务说明</vt:lpstr>
      <vt:lpstr> 任务3   简易频率计的设计与实践                                                                      —任务说明</vt:lpstr>
      <vt:lpstr> 任务3   简易频率计的设计与实践                                                                      —相关知识</vt:lpstr>
      <vt:lpstr> 任务3   简易频率计的设计与实践                                                                      —相关知识</vt:lpstr>
      <vt:lpstr> 任务3   简易频率计的设计与实践                                                                      —任务实施</vt:lpstr>
      <vt:lpstr> 任务3   简易频率计的设计与实践                                                                      —任务实施</vt:lpstr>
      <vt:lpstr> 任务3   简易频率计的设计与实践                                                                      —任务实施</vt:lpstr>
      <vt:lpstr> 任务3   简易频率计的设计与实践                                                                      —知识延伸</vt:lpstr>
      <vt:lpstr>任务3   简易频率计的设计与实践</vt:lpstr>
      <vt:lpstr> 任务3   简易频率计的设计与实践                                                                      —任务说明</vt:lpstr>
      <vt:lpstr> 任务4   STC15W4K32S4单片机的可编程时钟输出                                                                      —任务说明</vt:lpstr>
      <vt:lpstr> 任务4   STC15W4K32S4单片机的可编程时钟输出                                                                      —相关知识</vt:lpstr>
      <vt:lpstr> 任务4   STC15W4K32S4单片机的可编程时钟输出                                                                      —相关知识</vt:lpstr>
      <vt:lpstr> 任务4   STC15W4K32S4单片机的可编程时钟输出                                                                      —相关知识</vt:lpstr>
      <vt:lpstr> 任务4   STC15W4K32S4单片机的可编程时钟输出                                                                      —任务实施</vt:lpstr>
      <vt:lpstr> 任务4   STC15W4K32S4单片机的可编程时钟输出                                                                      —任务实施</vt:lpstr>
      <vt:lpstr> 任务4   STC15W4K32S4单片机的可编程时钟输出                                                                      —任务实施</vt:lpstr>
      <vt:lpstr> 任务4   STC15W4K32S4单片机的可编程时钟输出                                                                      —任务实施</vt:lpstr>
      <vt:lpstr>感谢您的关注！</vt:lpstr>
    </vt:vector>
  </TitlesOfParts>
  <Company>NordriDesign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课件制作说明： </dc:title>
  <dc:creator/>
  <cp:lastModifiedBy>pc</cp:lastModifiedBy>
  <cp:revision>442</cp:revision>
  <dcterms:created xsi:type="dcterms:W3CDTF">2008-05-06T01:42:00Z</dcterms:created>
  <dcterms:modified xsi:type="dcterms:W3CDTF">2024-01-05T02:54:27Z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D41F19165BEA43F7A16EF3A9DB3C10D6_13</vt:lpwstr>
  </property>
</Properties>
</file>