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67"/>
  </p:notesMasterIdLst>
  <p:handoutMasterIdLst>
    <p:handoutMasterId r:id="rId68"/>
  </p:handoutMasterIdLst>
  <p:sldIdLst>
    <p:sldId id="489" r:id="rId9"/>
    <p:sldId id="339" r:id="rId10"/>
    <p:sldId id="754" r:id="rId11"/>
    <p:sldId id="730" r:id="rId12"/>
    <p:sldId id="731" r:id="rId13"/>
    <p:sldId id="732" r:id="rId14"/>
    <p:sldId id="733" r:id="rId15"/>
    <p:sldId id="734" r:id="rId16"/>
    <p:sldId id="735" r:id="rId17"/>
    <p:sldId id="736" r:id="rId18"/>
    <p:sldId id="737" r:id="rId19"/>
    <p:sldId id="738" r:id="rId20"/>
    <p:sldId id="739" r:id="rId21"/>
    <p:sldId id="740" r:id="rId22"/>
    <p:sldId id="741" r:id="rId23"/>
    <p:sldId id="755" r:id="rId24"/>
    <p:sldId id="742" r:id="rId25"/>
    <p:sldId id="798" r:id="rId26"/>
    <p:sldId id="799" r:id="rId27"/>
    <p:sldId id="800" r:id="rId28"/>
    <p:sldId id="801" r:id="rId29"/>
    <p:sldId id="802" r:id="rId30"/>
    <p:sldId id="803" r:id="rId31"/>
    <p:sldId id="804" r:id="rId32"/>
    <p:sldId id="805" r:id="rId33"/>
    <p:sldId id="806" r:id="rId34"/>
    <p:sldId id="807" r:id="rId35"/>
    <p:sldId id="808" r:id="rId36"/>
    <p:sldId id="809" r:id="rId37"/>
    <p:sldId id="810" r:id="rId38"/>
    <p:sldId id="811" r:id="rId39"/>
    <p:sldId id="812" r:id="rId40"/>
    <p:sldId id="813" r:id="rId41"/>
    <p:sldId id="814" r:id="rId42"/>
    <p:sldId id="779" r:id="rId43"/>
    <p:sldId id="750" r:id="rId44"/>
    <p:sldId id="815" r:id="rId45"/>
    <p:sldId id="816" r:id="rId46"/>
    <p:sldId id="817" r:id="rId47"/>
    <p:sldId id="818" r:id="rId48"/>
    <p:sldId id="819" r:id="rId49"/>
    <p:sldId id="820" r:id="rId50"/>
    <p:sldId id="821" r:id="rId51"/>
    <p:sldId id="822" r:id="rId52"/>
    <p:sldId id="823" r:id="rId53"/>
    <p:sldId id="824" r:id="rId54"/>
    <p:sldId id="825" r:id="rId55"/>
    <p:sldId id="826" r:id="rId56"/>
    <p:sldId id="827" r:id="rId57"/>
    <p:sldId id="828" r:id="rId58"/>
    <p:sldId id="829" r:id="rId59"/>
    <p:sldId id="751" r:id="rId60"/>
    <p:sldId id="752" r:id="rId61"/>
    <p:sldId id="786" r:id="rId62"/>
    <p:sldId id="787" r:id="rId63"/>
    <p:sldId id="789" r:id="rId64"/>
    <p:sldId id="788" r:id="rId65"/>
    <p:sldId id="703" r:id="rId66"/>
  </p:sldIdLst>
  <p:sldSz cx="9144000" cy="6858000" type="screen4x3"/>
  <p:notesSz cx="6858000" cy="9144000"/>
  <p:custDataLst>
    <p:tags r:id="rId7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5" userDrawn="1">
          <p15:clr>
            <a:srgbClr val="A4A3A4"/>
          </p15:clr>
        </p15:guide>
        <p15:guide id="2" orient="horz" pos="210" userDrawn="1">
          <p15:clr>
            <a:srgbClr val="A4A3A4"/>
          </p15:clr>
        </p15:guide>
        <p15:guide id="3" orient="horz" pos="4070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5465" userDrawn="1">
          <p15:clr>
            <a:srgbClr val="A4A3A4"/>
          </p15:clr>
        </p15:guide>
        <p15:guide id="6" pos="2926" userDrawn="1">
          <p15:clr>
            <a:srgbClr val="A4A3A4"/>
          </p15:clr>
        </p15:guide>
        <p15:guide id="7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CC"/>
    <a:srgbClr val="FFCC00"/>
    <a:srgbClr val="00CC00"/>
    <a:srgbClr val="33CC33"/>
    <a:srgbClr val="EAECEE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25"/>
        <p:guide orient="horz" pos="210"/>
        <p:guide orient="horz" pos="4070"/>
        <p:guide orient="horz" pos="119"/>
        <p:guide pos="5465"/>
        <p:guide pos="2926"/>
        <p:guide pos="29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2" Type="http://schemas.openxmlformats.org/officeDocument/2006/relationships/tags" Target="tags/tag14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Master" Target="slideMasters/slideMaster6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notesMaster" Target="notesMasters/notesMaster1.xml"/><Relationship Id="rId66" Type="http://schemas.openxmlformats.org/officeDocument/2006/relationships/slide" Target="slides/slide58.xml"/><Relationship Id="rId65" Type="http://schemas.openxmlformats.org/officeDocument/2006/relationships/slide" Target="slides/slide57.xml"/><Relationship Id="rId64" Type="http://schemas.openxmlformats.org/officeDocument/2006/relationships/slide" Target="slides/slide56.xml"/><Relationship Id="rId63" Type="http://schemas.openxmlformats.org/officeDocument/2006/relationships/slide" Target="slides/slide55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60" Type="http://schemas.openxmlformats.org/officeDocument/2006/relationships/slide" Target="slides/slide52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en-US" altLang="zh-CN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5"/>
          <p:cNvSpPr/>
          <p:nvPr/>
        </p:nvSpPr>
        <p:spPr>
          <a:xfrm>
            <a:off x="723582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 eaLnBrk="0" hangingPunct="0"/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9A0DB2DC-4C9A-4742-B13C-FB6460FD3503}" type="slidenum">
              <a:rPr lang="en-US" altLang="zh-CN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000" b="1" i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/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4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5" name="Rectangle 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marL="0" marR="0" lvl="0" indent="0" algn="l" defTabSz="784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cs"/>
              </a:rPr>
              <a:t>单片机原理与应用项目教程</a:t>
            </a:r>
            <a:endParaRPr kumimoji="0" lang="zh-CN" altLang="en-US" sz="2000" b="0" i="0" u="none" strike="noStrike" kern="1200" cap="none" spc="0" normalizeH="0" baseline="0" noProof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4100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5124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6148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marL="0" marR="0" lvl="0" indent="0" algn="l" defTabSz="784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cs"/>
              </a:rPr>
              <a:t>单片机原理与应用项目教程</a:t>
            </a:r>
            <a:endParaRPr kumimoji="0" lang="zh-CN" altLang="en-US" sz="2000" b="0" i="0" u="none" strike="noStrike" kern="1200" cap="none" spc="0" normalizeH="0" baseline="0" noProof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emf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8.emf"/><Relationship Id="rId3" Type="http://schemas.openxmlformats.org/officeDocument/2006/relationships/tags" Target="../tags/tag3.xml"/><Relationship Id="rId2" Type="http://schemas.openxmlformats.org/officeDocument/2006/relationships/image" Target="../media/image17.emf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emf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emf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2.emf"/><Relationship Id="rId3" Type="http://schemas.openxmlformats.org/officeDocument/2006/relationships/tags" Target="../tags/tag7.xml"/><Relationship Id="rId2" Type="http://schemas.openxmlformats.org/officeDocument/2006/relationships/image" Target="../media/image21.emf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emf"/><Relationship Id="rId1" Type="http://schemas.openxmlformats.org/officeDocument/2006/relationships/tags" Target="../tags/tag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emf"/><Relationship Id="rId1" Type="http://schemas.openxmlformats.org/officeDocument/2006/relationships/tags" Target="../tags/tag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4.emf"/><Relationship Id="rId1" Type="http://schemas.openxmlformats.org/officeDocument/2006/relationships/tags" Target="../tags/tag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5.emf"/><Relationship Id="rId1" Type="http://schemas.openxmlformats.org/officeDocument/2006/relationships/tags" Target="../tags/tag1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6.emf"/><Relationship Id="rId1" Type="http://schemas.openxmlformats.org/officeDocument/2006/relationships/tags" Target="../tags/tag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27.png"/><Relationship Id="rId1" Type="http://schemas.openxmlformats.org/officeDocument/2006/relationships/tags" Target="../tags/tag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28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29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body" idx="4294967295"/>
          </p:nvPr>
        </p:nvSpPr>
        <p:spPr>
          <a:xfrm>
            <a:off x="1546225" y="3265488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/>
            <a:r>
              <a:rPr lang="en-US" altLang="zh-CN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</a:t>
            </a:r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作者     丁向荣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1" hangingPunct="1"/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0" y="1341438"/>
            <a:ext cx="9375775" cy="1603375"/>
          </a:xfrm>
          <a:prstGeom prst="rect">
            <a:avLst/>
          </a:prstGeom>
          <a:gradFill rotWithShape="1">
            <a:gsLst>
              <a:gs pos="0">
                <a:srgbClr val="716D59">
                  <a:alpha val="0"/>
                </a:srgbClr>
              </a:gs>
              <a:gs pos="50000">
                <a:schemeClr val="accent1">
                  <a:alpha val="50000"/>
                </a:schemeClr>
              </a:gs>
              <a:gs pos="100000">
                <a:srgbClr val="716D59">
                  <a:alpha val="0"/>
                </a:srgbClr>
              </a:gs>
            </a:gsLst>
            <a:lin ang="18900000" scaled="1"/>
            <a:tileRect/>
          </a:gra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STC</a:t>
            </a:r>
            <a:r>
              <a:rPr lang="zh-CN" altLang="en-US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单片机原理与应用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endParaRPr lang="zh-CN"/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一、示例程序功能与示例源程序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sp>
        <p:nvSpPr>
          <p:cNvPr id="46083" name="文本框 46083"/>
          <p:cNvSpPr txBox="1"/>
          <p:nvPr/>
        </p:nvSpPr>
        <p:spPr>
          <a:xfrm>
            <a:off x="828675" y="2133600"/>
            <a:ext cx="6621463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              </a:t>
            </a:r>
            <a:r>
              <a:rPr lang="zh-CN" altLang="en-US" sz="2400" dirty="0">
                <a:latin typeface="仿宋_GB2312" panose="02010609030101010101" pitchFamily="1" charset="-122"/>
                <a:ea typeface="仿宋_GB2312" panose="02010609030101010101" pitchFamily="1" charset="-122"/>
              </a:rPr>
              <a:t>  </a:t>
            </a:r>
            <a:r>
              <a:rPr lang="zh-CN" altLang="en-US" sz="2400" dirty="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程序功能</a:t>
            </a:r>
            <a:endParaRPr lang="zh-CN" altLang="en-US" sz="2400" dirty="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0" hangingPunct="0"/>
            <a:r>
              <a:rPr lang="zh-CN" altLang="en-US" sz="2400" dirty="0">
                <a:latin typeface="仿宋_GB2312" panose="02010609030101010101" pitchFamily="1" charset="-122"/>
                <a:ea typeface="仿宋_GB2312" panose="02010609030101010101" pitchFamily="1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流水灯控制，当开关合上时，流水灯左移；当开关断开时流水灯右移。左移间隔时间为1s，右移时间间隔为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50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0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ms</a:t>
            </a:r>
            <a:endParaRPr lang="zh-CN" altLang="en-US" sz="2400" dirty="0">
              <a:solidFill>
                <a:schemeClr val="tx1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0" hangingPunct="0"/>
            <a:endParaRPr lang="zh-CN" altLang="en-US" sz="2400" dirty="0">
              <a:solidFill>
                <a:schemeClr val="tx1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46084" name="文本框 46084"/>
          <p:cNvSpPr txBox="1"/>
          <p:nvPr/>
        </p:nvSpPr>
        <p:spPr>
          <a:xfrm>
            <a:off x="1084263" y="4233863"/>
            <a:ext cx="6440487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2400" dirty="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源程序清单</a:t>
            </a:r>
            <a:endParaRPr lang="zh-CN" altLang="en-US" sz="2400" dirty="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0" hangingPunct="0"/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见项目一任务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.c。（本任务中，不需分析程序，照着输入即可）</a:t>
            </a:r>
            <a:endParaRPr lang="zh-CN" altLang="en-US" sz="2400" dirty="0">
              <a:solidFill>
                <a:schemeClr val="tx1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二、应用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Vision4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集成开发环境前的准备工作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STC-ISP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在线编程软件中的工具将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STC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系列单片机的数据库（包括</a:t>
            </a:r>
            <a:r>
              <a:rPr lang="en-US" altLang="zh-CN" b="0">
                <a:solidFill>
                  <a:srgbClr val="FF3300"/>
                </a:solidFill>
                <a:latin typeface="宋体" panose="02010600030101010101" pitchFamily="2" charset="-122"/>
              </a:rPr>
              <a:t>STC</a:t>
            </a:r>
            <a:r>
              <a:rPr lang="zh-CN" altLang="en-US" b="0">
                <a:solidFill>
                  <a:srgbClr val="FF3300"/>
                </a:solidFill>
                <a:latin typeface="宋体" panose="02010600030101010101" pitchFamily="2" charset="-122"/>
              </a:rPr>
              <a:t>单片机型号、</a:t>
            </a:r>
            <a:r>
              <a:rPr lang="en-US" altLang="zh-CN" b="0">
                <a:solidFill>
                  <a:srgbClr val="FF3300"/>
                </a:solidFill>
                <a:latin typeface="宋体" panose="02010600030101010101" pitchFamily="2" charset="-122"/>
              </a:rPr>
              <a:t>STC</a:t>
            </a:r>
            <a:r>
              <a:rPr lang="zh-CN" altLang="en-US" b="0">
                <a:solidFill>
                  <a:srgbClr val="FF3300"/>
                </a:solidFill>
                <a:latin typeface="宋体" panose="02010600030101010101" pitchFamily="2" charset="-122"/>
              </a:rPr>
              <a:t>单片机头文件与</a:t>
            </a:r>
            <a:r>
              <a:rPr lang="en-US" altLang="zh-CN" b="0">
                <a:solidFill>
                  <a:srgbClr val="FF3300"/>
                </a:solidFill>
                <a:latin typeface="宋体" panose="02010600030101010101" pitchFamily="2" charset="-122"/>
              </a:rPr>
              <a:t>STC</a:t>
            </a:r>
            <a:r>
              <a:rPr lang="zh-CN" altLang="en-US" b="0">
                <a:solidFill>
                  <a:srgbClr val="FF3300"/>
                </a:solidFill>
                <a:latin typeface="宋体" panose="02010600030101010101" pitchFamily="2" charset="-122"/>
              </a:rPr>
              <a:t>单片机仿真驱动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）添加到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Keil </a:t>
            </a:r>
            <a:r>
              <a:rPr lang="en-US" altLang="zh-CN" b="0">
                <a:latin typeface="宋体" panose="02010600030101010101" pitchFamily="2" charset="-122"/>
              </a:rPr>
              <a:t>μ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Vision4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软件设备库中。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二、应用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</a:t>
            </a:r>
            <a:r>
              <a:rPr lang="en-US" altLang="zh-CN" b="0">
                <a:latin typeface="宋体" panose="02010600030101010101" pitchFamily="2" charset="-122"/>
              </a:rPr>
              <a:t>μ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Vision4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集成开发环境前的准备工作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操作方法：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sp>
        <p:nvSpPr>
          <p:cNvPr id="48131" name="文本框 48131"/>
          <p:cNvSpPr txBox="1"/>
          <p:nvPr/>
        </p:nvSpPr>
        <p:spPr>
          <a:xfrm>
            <a:off x="863600" y="2752725"/>
            <a:ext cx="695007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运行STC-ISP在线编程软件，选择“keil仿真设置”选项。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48132" name="图片 48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3357563"/>
            <a:ext cx="4641850" cy="187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二、应用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</a:t>
            </a:r>
            <a:r>
              <a:rPr lang="en-US" altLang="zh-CN" b="0">
                <a:latin typeface="宋体" panose="02010600030101010101" pitchFamily="2" charset="-122"/>
              </a:rPr>
              <a:t>μ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Vision4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集成开发环境前的准备工作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操作方法：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sp>
        <p:nvSpPr>
          <p:cNvPr id="49155" name="文本框 49155"/>
          <p:cNvSpPr txBox="1"/>
          <p:nvPr/>
        </p:nvSpPr>
        <p:spPr>
          <a:xfrm>
            <a:off x="828675" y="2492375"/>
            <a:ext cx="694848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        点击“添加型号和头文件到keil中，添加STC仿真器驱动到keil中”按钮，弹出“浏览文件夹”对话框。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49156" name="图片 491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3213100"/>
            <a:ext cx="3024188" cy="302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二、应用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</a:t>
            </a:r>
            <a:r>
              <a:rPr lang="en-US" altLang="zh-CN" b="0">
                <a:latin typeface="宋体" panose="02010600030101010101" pitchFamily="2" charset="-122"/>
              </a:rPr>
              <a:t>μ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Vision4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集成开发环境前的准备工作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操作方法：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sp>
        <p:nvSpPr>
          <p:cNvPr id="50179" name="文本框 50179"/>
          <p:cNvSpPr txBox="1"/>
          <p:nvPr/>
        </p:nvSpPr>
        <p:spPr>
          <a:xfrm>
            <a:off x="828675" y="2492375"/>
            <a:ext cx="694848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        在浏览文件夹中选择keil的安装目录。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50180" name="图片 501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997200"/>
            <a:ext cx="3024187" cy="302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latin typeface="宋体" panose="02010600030101010101" pitchFamily="2" charset="-122"/>
              </a:rPr>
              <a:t>三、应用</a:t>
            </a:r>
            <a:r>
              <a:rPr lang="en-US" altLang="zh-CN">
                <a:latin typeface="宋体" panose="02010600030101010101" pitchFamily="2" charset="-122"/>
              </a:rPr>
              <a:t>Keil μVision4</a:t>
            </a:r>
            <a:r>
              <a:rPr lang="zh-CN" altLang="en-US">
                <a:latin typeface="宋体" panose="02010600030101010101" pitchFamily="2" charset="-122"/>
              </a:rPr>
              <a:t>集成开发环境输入、编辑、编译与调试用户程序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sp>
        <p:nvSpPr>
          <p:cNvPr id="51203" name="文本框 51203"/>
          <p:cNvSpPr txBox="1"/>
          <p:nvPr/>
        </p:nvSpPr>
        <p:spPr>
          <a:xfrm>
            <a:off x="981075" y="2792413"/>
            <a:ext cx="6832600" cy="1189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仿宋_GB2312" panose="02010609030101010101" pitchFamily="1" charset="-122"/>
                <a:ea typeface="仿宋_GB2312" panose="02010609030101010101" pitchFamily="1" charset="-122"/>
              </a:rPr>
              <a:t>教学建议：以实例程序，进行演示，应用</a:t>
            </a:r>
            <a:r>
              <a:rPr lang="zh-CN" altLang="en-US" sz="2400" b="1" dirty="0">
                <a:latin typeface="仿宋_GB2312" panose="02010609030101010101" pitchFamily="1" charset="-122"/>
                <a:ea typeface="仿宋_GB2312" panose="02010609030101010101" pitchFamily="1" charset="-122"/>
              </a:rPr>
              <a:t>Keil μVision4集成开发环境输入、编辑、编译与调试用户程序</a:t>
            </a:r>
            <a:endParaRPr lang="zh-CN" altLang="en-US" sz="2400" b="1" dirty="0"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6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7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2228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52229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0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1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2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34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5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236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7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2238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52239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40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41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42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43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44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45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6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7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8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49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50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1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2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3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54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52255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56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57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58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59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60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61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2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3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4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65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66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7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8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9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70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52271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72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273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52274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52275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6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7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8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279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2280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1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2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3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2285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2   </a:t>
            </a:r>
            <a:r>
              <a:rPr kumimoji="0" sz="2800" b="1" i="0" u="none" strike="noStrike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Proteus仿真</a:t>
            </a:r>
            <a:endParaRPr kumimoji="0" sz="2800" b="1" i="0" u="none" strike="noStrike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52286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87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88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289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90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91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92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3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4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5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96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97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8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9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0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01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52302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303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304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305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306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307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308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9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0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1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312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313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4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5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6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17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52318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2319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30845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Proteus仿真软件是一款能集单片机片内资源、片外资源于一体的仿真软件，无需单片机应用电路硬件的支持，也能进行单片机应用系统的仿真与测试。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本任务学习与实践应用Proteus的原理图设计模块（ISIS）的基本操作方法，包括绘制电原理图、加载用户程序与系统调试。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30845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(1) 实现了单片机仿真和SPICE电路仿真相结合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具有模拟电路仿真、数字电路仿真、单片机及其外围电路组成的系统的仿真、RS232动态仿真、I2C调试器、SPI调试器、键盘和LCD系统仿真的功能；有各种虚拟仪器，如示波器、逻辑分析仪、信号发生器等。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(2) 支持主流单片机系统的仿真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     目前支持的单片机类型有：68000系列、8051系列、AVR系列、PIC12系列、PIC16系列、PIC18系列、Z80系列、HC11系列、ARM7以及各种外围芯片。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特别提示：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70C0"/>
                </a:solidFill>
                <a:latin typeface="宋体" panose="02010600030101010101" pitchFamily="2" charset="-122"/>
              </a:rPr>
              <a:t>Proteus8.9以上版本支持STC15系列中的STC15W4K32S4单片机。</a:t>
            </a:r>
            <a:endParaRPr lang="zh-CN" altLang="en-US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4" name="AutoShape 12">
            <a:hlinkClick r:id="rId1" action="ppaction://hlinksldjump"/>
          </p:cNvPr>
          <p:cNvSpPr/>
          <p:nvPr/>
        </p:nvSpPr>
        <p:spPr>
          <a:xfrm>
            <a:off x="396875" y="2348865"/>
            <a:ext cx="1798638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2844800" y="2308860"/>
            <a:ext cx="6299200" cy="790575"/>
            <a:chOff x="0" y="0"/>
            <a:chExt cx="3576" cy="948"/>
          </a:xfrm>
        </p:grpSpPr>
        <p:pic>
          <p:nvPicPr>
            <p:cNvPr id="922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AutoShape 15">
              <a:hlinkClick r:id="rId1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84480" marR="0" indent="-284480" algn="ctr" defTabSz="914400" rtl="0" eaLnBrk="0" fontAlgn="base" latinLnBrk="0" hangingPunct="0">
                <a:lnSpc>
                  <a:spcPct val="85000"/>
                </a:lnSpc>
                <a:spcBef>
                  <a:spcPct val="15000"/>
                </a:spcBef>
                <a:spcAft>
                  <a:spcPct val="0"/>
                </a:spcAft>
                <a:buClr>
                  <a:srgbClr val="FFCC29"/>
                </a:buClr>
                <a:buSzPct val="65000"/>
                <a:buFont typeface="Wingdings" panose="05000000000000000000" pitchFamily="2" charset="2"/>
                <a:buNone/>
              </a:pPr>
              <a:r>
                <a:rPr kumimoji="0" lang="en-US" altLang="zh-CN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Keil </a:t>
              </a: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 Ｃ 集成开发环境的操作使用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Group 22"/>
          <p:cNvGrpSpPr/>
          <p:nvPr/>
        </p:nvGrpSpPr>
        <p:grpSpPr>
          <a:xfrm>
            <a:off x="376238" y="188913"/>
            <a:ext cx="8948737" cy="1254125"/>
            <a:chOff x="0" y="0"/>
            <a:chExt cx="3576" cy="948"/>
          </a:xfrm>
        </p:grpSpPr>
        <p:pic>
          <p:nvPicPr>
            <p:cNvPr id="9228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24"/>
            <p:cNvSpPr/>
            <p:nvPr/>
          </p:nvSpPr>
          <p:spPr>
            <a:xfrm>
              <a:off x="24" y="42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984E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28600" marR="0" indent="-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36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项目一    </a:t>
              </a:r>
              <a:r>
                <a:rPr kumimoji="0" lang="en-US" altLang="zh-CN" sz="36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STC</a:t>
              </a:r>
              <a:r>
                <a:rPr kumimoji="0" lang="zh-CN" altLang="en-US" sz="36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单片机应用系统的开发工具</a:t>
              </a:r>
              <a:endParaRPr kumimoji="0" lang="zh-CN" altLang="en-US" sz="3600" b="1" i="0" u="none" strike="noStrike" kern="1200" cap="none" spc="0" normalizeH="0" baseline="0" noProof="1" dirty="0">
                <a:solidFill>
                  <a:srgbClr val="FF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9231" name="AutoShape 12">
            <a:hlinkClick r:id="rId1" action="ppaction://hlinksldjump"/>
          </p:cNvPr>
          <p:cNvSpPr/>
          <p:nvPr/>
        </p:nvSpPr>
        <p:spPr>
          <a:xfrm>
            <a:off x="376555" y="3572510"/>
            <a:ext cx="1800225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2901315" y="3531235"/>
            <a:ext cx="6299200" cy="792163"/>
            <a:chOff x="0" y="0"/>
            <a:chExt cx="3576" cy="948"/>
          </a:xfrm>
        </p:grpSpPr>
        <p:pic>
          <p:nvPicPr>
            <p:cNvPr id="9232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AutoShape 10">
              <a:hlinkClick r:id="rId3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>
                    <a:alpha val="100000"/>
                  </a:schemeClr>
                </a:gs>
                <a:gs pos="100000">
                  <a:srgbClr val="A5E9E9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none" tIns="0" bIns="0" anchor="ctr"/>
            <a:p>
              <a:pPr marL="284480" marR="0" indent="-28448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Proteus仿真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5" name="AutoShape 12">
            <a:hlinkClick r:id="rId1" action="ppaction://hlinksldjump"/>
          </p:cNvPr>
          <p:cNvSpPr/>
          <p:nvPr/>
        </p:nvSpPr>
        <p:spPr>
          <a:xfrm>
            <a:off x="323850" y="4797425"/>
            <a:ext cx="1800225" cy="1043305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Group 8"/>
          <p:cNvGrpSpPr/>
          <p:nvPr/>
        </p:nvGrpSpPr>
        <p:grpSpPr>
          <a:xfrm>
            <a:off x="2844800" y="4724400"/>
            <a:ext cx="6299200" cy="1106354"/>
            <a:chOff x="0" y="0"/>
            <a:chExt cx="3576" cy="1324"/>
          </a:xfrm>
        </p:grpSpPr>
        <p:pic>
          <p:nvPicPr>
            <p:cNvPr id="9236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8" name="AutoShape 10">
              <a:hlinkClick r:id="rId3" action="ppaction://hlinksldjump"/>
            </p:cNvPr>
            <p:cNvSpPr/>
            <p:nvPr/>
          </p:nvSpPr>
          <p:spPr>
            <a:xfrm>
              <a:off x="24" y="48"/>
              <a:ext cx="3384" cy="1276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>
                    <a:alpha val="100000"/>
                  </a:schemeClr>
                </a:gs>
                <a:gs pos="100000">
                  <a:srgbClr val="A5E9E9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none" tIns="0" bIns="0" anchor="ctr"/>
            <a:p>
              <a:pPr marL="284480" marR="0" indent="-28448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WINDWAY（风标）单片机实验系统与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  <a:p>
              <a:pPr marL="284480" marR="0" indent="-28448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STC单片机在线编程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(3) 提供软件调试功能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在硬件仿真系统中具有全速、单步、设置断点等调试功能，同时可以观察各个变量、寄存器等的当前状态</a:t>
            </a:r>
            <a:r>
              <a:rPr lang="zh-CN" b="0">
                <a:latin typeface="宋体" panose="02010600030101010101" pitchFamily="2" charset="-122"/>
              </a:rPr>
              <a:t>。</a:t>
            </a: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Proteus软件可以仿真一个完整的单片机应用系统</a:t>
            </a:r>
            <a:r>
              <a:rPr lang="zh-CN" b="0">
                <a:solidFill>
                  <a:srgbClr val="0070C0"/>
                </a:solidFill>
                <a:latin typeface="宋体" panose="02010600030101010101" pitchFamily="2" charset="-122"/>
              </a:rPr>
              <a:t>：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① 新建工程：选择原理图设计。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利用Proteus ISIS软件绘制单片机应用系统的电原理图。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将用Keil C集成开发环境编译生成的机器代码文件加载到单片机中。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  运行程序，进入调试。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70053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单片机应用系统与程序功能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LED流水灯控制电路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当K1断开，流水灯右移；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当K1合上，流水灯左移。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Proteus的启动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1910" y="1916430"/>
            <a:ext cx="5314950" cy="43815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三、 新建项目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新建项目向导：开始设计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 新建项目向导：原理图设计 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 新建项目向导：PCB设计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4. 新建项目向导：固件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5. 新建项目向导：概要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放置元器件至图形编辑窗口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2780665"/>
            <a:ext cx="2174875" cy="3279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23890" y="2708910"/>
            <a:ext cx="881380" cy="31978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042910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编辑图形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（1）移动元器件对象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若元器件对象位置需要移动，将鼠标移到该对象上，单击鼠标左键选择对象，按下鼠标左键，拖动鼠标，将对象移至新位置后，松开鼠标，完成移动操作。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4153535" cy="39763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编辑图形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（2）编辑元器件属性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双击鼠标左键选择对象，弹出元件属性编辑对话框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55465" y="2564765"/>
            <a:ext cx="4829175" cy="370522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421767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编辑图形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（3）删除对象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将鼠标移到该对象上，单击鼠标右键，即弹出快捷菜单，鼠标点击“删除对象”选项，即删除所选对象。</a:t>
            </a:r>
            <a:endParaRPr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47945" y="1556385"/>
            <a:ext cx="3780790" cy="47180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放置电源、地、输入/输出端口符号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点击输入/输出端口选择按钮</a:t>
            </a:r>
            <a:endParaRPr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3395" y="3212465"/>
            <a:ext cx="612775" cy="612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35600" y="2747645"/>
            <a:ext cx="2454910" cy="31565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4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5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8916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38917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8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9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0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8922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4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5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8926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38927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28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29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30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31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32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33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4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5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6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37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38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0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1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42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38943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44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45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46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47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48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49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0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1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2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53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54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5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6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7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58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38959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60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61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38962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38963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4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5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6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967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38968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9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0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1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973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Keil  Ｃ集成开发环境的操作使用</a:t>
            </a:r>
            <a:endParaRPr kumimoji="0" lang="zh-CN" altLang="en-US" sz="2800" b="1" i="0" u="none" strike="noStrike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38974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75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76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77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78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79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80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1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2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3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84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85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6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7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8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89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38990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91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92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93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94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95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96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7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8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9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000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9001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2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3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4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9005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39006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007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电气连接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Proteus软件具有自动布线功能，当“   ”按钮选中时，Proteus软件处于自动布线状态，否则为手工布线状态。</a:t>
            </a:r>
            <a:endParaRPr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39790" y="2636520"/>
            <a:ext cx="411480" cy="43434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四、 Proteus绘制电原理图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电气连接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Proteus软件具有自动布线功能，当“   ”按钮选中时，Proteus软件处于自动布线状态，否则为手工布线状态。</a:t>
            </a:r>
            <a:endParaRPr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39790" y="2636520"/>
            <a:ext cx="411480" cy="43434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五、 Proteus仿真软件实施单片机仿真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编辑、编译用户程序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用Keil C集成开发环境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完成：项目一任务1.hex</a:t>
            </a:r>
            <a:endParaRPr lang="zh-CN" altLang="en-US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将用户程序机器代码文件下载到单片机中</a:t>
            </a:r>
            <a:endParaRPr lang="zh-CN" altLang="en-US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“STC15W4K32S4”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属性对话框的“Program File”编辑行的对话框中直接输入，或找到相应的应用程序：项目一任务1.hex。</a:t>
            </a:r>
            <a:endParaRPr lang="zh-CN" altLang="en-US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五、 Proteus仿真软件实施单片机仿真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模拟调试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（1）K1合上，观察LED灯的点亮情况；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（2）K1断开，观察LED灯的点亮情况。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4370" y="2708910"/>
            <a:ext cx="4278630" cy="7442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Proteus仿真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467360" y="1412875"/>
            <a:ext cx="8136890" cy="467296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电子时钟的仿真调试</a:t>
            </a:r>
            <a:r>
              <a:rPr lang="zh-CN" b="0">
                <a:solidFill>
                  <a:srgbClr val="0070C0"/>
                </a:solidFill>
                <a:latin typeface="宋体" panose="02010600030101010101" pitchFamily="2" charset="-122"/>
              </a:rPr>
              <a:t>：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</a:rPr>
              <a:t> 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916430"/>
            <a:ext cx="8016875" cy="49561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ea typeface="+mj-ea"/>
                <a:cs typeface="+mj-cs"/>
              </a:rPr>
              <a:t>             </a:t>
            </a: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在线编程</a:t>
            </a:r>
            <a:endParaRPr kumimoji="0" lang="zh-CN" altLang="en-US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本教材是基于BE-MCU-F-STC-V1.0单片机实验系统开发的，本任务首先介绍FBE-MCU-F-STC-V1.0单片机实验系统的核心系统与各功能模块电路，以及使用方法，继而以程序实例系统地掌握STC单片机的在线编程与在线调试。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通过扫描书中二维码查看实验系统电路。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1.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STC15W4K32S4单片机核心板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2. 主板基座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3. 8位LED模块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4. 8位独立开关模块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5. 8位独立按键模块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6. LED数码管显示模块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7.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矩阵键盘模块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8. 蜂鸣器模块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9. 继电器模块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10. LCD1602显示模块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11. LCD12864显示模块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12. 电位器分压模块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Keil  Ｃ集成开发环境的操作使用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413" y="1198563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0">
                <a:latin typeface="宋体" panose="02010600030101010101" pitchFamily="2" charset="-122"/>
              </a:rPr>
              <a:t>单片机应用系统由硬件和软件两部分组成，单片机应用系统的开发包括硬件设计与软件设计。作为单片机自身，只能识别机器代码，而为了人们便于记忆、识别和编写应用程序，一般采用汇编语言或</a:t>
            </a:r>
            <a:r>
              <a:rPr lang="en-US" altLang="zh-CN" b="0">
                <a:latin typeface="宋体" panose="02010600030101010101" pitchFamily="2" charset="-122"/>
              </a:rPr>
              <a:t>C</a:t>
            </a:r>
            <a:r>
              <a:rPr lang="zh-CN" altLang="en-US" b="0">
                <a:latin typeface="宋体" panose="02010600030101010101" pitchFamily="2" charset="-122"/>
              </a:rPr>
              <a:t>语言编程，为此，就需要一个工具能将汇编语言源程序或</a:t>
            </a:r>
            <a:r>
              <a:rPr lang="en-US" altLang="zh-CN" b="0">
                <a:latin typeface="宋体" panose="02010600030101010101" pitchFamily="2" charset="-122"/>
              </a:rPr>
              <a:t>C</a:t>
            </a:r>
            <a:r>
              <a:rPr lang="zh-CN" altLang="en-US" b="0">
                <a:latin typeface="宋体" panose="02010600030101010101" pitchFamily="2" charset="-122"/>
              </a:rPr>
              <a:t>语言源程序转换成机器代码程序，</a:t>
            </a:r>
            <a:r>
              <a:rPr lang="en-US" altLang="zh-CN" b="0">
                <a:latin typeface="宋体" panose="02010600030101010101" pitchFamily="2" charset="-122"/>
              </a:rPr>
              <a:t>Keil C</a:t>
            </a:r>
            <a:r>
              <a:rPr lang="zh-CN" altLang="en-US" b="0">
                <a:latin typeface="宋体" panose="02010600030101010101" pitchFamily="2" charset="-122"/>
              </a:rPr>
              <a:t>集成开发环境就是一个融汇编语言和</a:t>
            </a:r>
            <a:r>
              <a:rPr lang="en-US" altLang="zh-CN" b="0">
                <a:latin typeface="宋体" panose="02010600030101010101" pitchFamily="2" charset="-122"/>
              </a:rPr>
              <a:t>C</a:t>
            </a:r>
            <a:r>
              <a:rPr lang="zh-CN" altLang="en-US" b="0">
                <a:latin typeface="宋体" panose="02010600030101010101" pitchFamily="2" charset="-122"/>
              </a:rPr>
              <a:t>语言编辑、编译与调试于一体的开发工具，目前流行的</a:t>
            </a:r>
            <a:r>
              <a:rPr lang="en-US" altLang="zh-CN" b="0">
                <a:latin typeface="宋体" panose="02010600030101010101" pitchFamily="2" charset="-122"/>
              </a:rPr>
              <a:t>Keil C</a:t>
            </a:r>
            <a:r>
              <a:rPr lang="zh-CN" altLang="en-US" b="0">
                <a:latin typeface="宋体" panose="02010600030101010101" pitchFamily="2" charset="-122"/>
              </a:rPr>
              <a:t>集成开发环境版本主要有：</a:t>
            </a:r>
            <a:r>
              <a:rPr lang="en-US" altLang="zh-CN" b="0">
                <a:latin typeface="宋体" panose="02010600030101010101" pitchFamily="2" charset="-122"/>
              </a:rPr>
              <a:t>Keil μVision</a:t>
            </a:r>
            <a:r>
              <a:rPr lang="en-US" b="0">
                <a:latin typeface="宋体" panose="02010600030101010101" pitchFamily="2" charset="-122"/>
              </a:rPr>
              <a:t>4</a:t>
            </a:r>
            <a:r>
              <a:rPr lang="zh-CN" altLang="en-US" b="0">
                <a:latin typeface="宋体" panose="02010600030101010101" pitchFamily="2" charset="-122"/>
              </a:rPr>
              <a:t>和</a:t>
            </a:r>
            <a:r>
              <a:rPr lang="en-US" altLang="zh-CN" b="0">
                <a:latin typeface="宋体" panose="02010600030101010101" pitchFamily="2" charset="-122"/>
              </a:rPr>
              <a:t>Keil μVision5</a:t>
            </a:r>
            <a:r>
              <a:rPr lang="zh-CN" altLang="en-US" b="0">
                <a:latin typeface="宋体" panose="02010600030101010101" pitchFamily="2" charset="-122"/>
              </a:rPr>
              <a:t>。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13.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常用数字逻辑门模块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14. RS232与TTL逻辑电平转换模块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15. RS485转换模块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16. 直流电机驱动模块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17. 功率驱动模块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18. 红外发射与接收模块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19.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数字测温模块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20. 脉冲信号发生器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21. 光耦隔离传输模块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22. 日历时钟模块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23. E</a:t>
            </a:r>
            <a:r>
              <a:rPr lang="en-US" altLang="zh-CN" b="0" baseline="3000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PROM存储模块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24. 温度检测模块（电压信号输出）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 FBE-MCU-F-STC-V1.0单片机实验系统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25.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温度检测模块（频率信号输出）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26. DAC数模转换模块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27. ADC模数转换模块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28．LED点阵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STC系列单片机的在线编程（ISP）与在线调试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1.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STC系列单片机在线编程（ISP）电路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（1）STC系列单片机USB接口的在线编程电路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 FBE-MCU-F-STC-V1.0实验系统采用CH340G转换芯片进行USB与STC单片机串口进行转换的通信电路，其中，K1用来切断与接通STC15W4K32S4单片机的工作电源。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 （2） 安装USB转串口驱动程序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驱动从WWW.STC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AI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.COM网站下载。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316547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STC系列单片机的在线编程（ISP）与在线调试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2.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STC-ISP在线编程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软件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0110" y="2204720"/>
            <a:ext cx="5830570" cy="420052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793178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STC系列单片机的在线编程（ISP）与在线调试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2.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STC-ISP在线编程软件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步骤1：选择单片机型号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步骤2：选择串行口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步骤3：打开文件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步骤4：设置硬件选项，一般情况下，按默认设置。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步骤5：下载。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单击下载“Download/下载”按钮后，重新给单片机上电</a:t>
            </a:r>
            <a:endParaRPr lang="en-US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793178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STC系列单片机的在线编程（ISP）与在线调试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3. 单片机应用程序的运行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① 当用户程序下载完毕后，单片机自动运行用户程序。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② 单片机上电后，如无下载程序任务流时，自动运行单片机片内已有的程序。</a:t>
            </a:r>
            <a:endParaRPr lang="en-US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任务实施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793178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一、程序功能、电路与源程序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1．程序功能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同任务1。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	2.硬件电路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	同图1-2-1所示。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任务实施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793178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一、程序功能、电路与源程序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3.源程序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（1）修改项目一任务1.c程序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将项目一任务1.c中第5行“uchar x=0x01;”改为“uchar x=0xfe;”。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（2）编辑、编译生成机器代码文件：项目一任务1.hex。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任务实施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1700530"/>
            <a:ext cx="740981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二、FBE-MCU-F-STC-V1.0实验系统的硬件连接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根据图1-2-1，要用到8只LED灯显示电路和1只开关电路，按表1-3-1所示在FBE-MCU-F-STC-V1.0实验系统连接流水灯电路。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一、单片机应用程序的编辑、编译与调试流程  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  <p:pic>
        <p:nvPicPr>
          <p:cNvPr id="40963" name="图片 40963" descr="开发流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349500"/>
            <a:ext cx="7945438" cy="3676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任务实施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1700530"/>
            <a:ext cx="7409815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三、应用程序的在线编程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1. 连接PC机与FBE-MCU-F-STC-V1.0实验系统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2. 安装USB转串口驱动程序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3.应用程序的在线编程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4.应用程序的在线调试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任务3   WINDWAY（风标）单片机实验系统与STC单片机</a:t>
            </a:r>
            <a:b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在线编程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任务拓展</a:t>
            </a:r>
            <a:endParaRPr kumimoji="0" lang="zh-CN" altLang="zh-CN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1700530"/>
            <a:ext cx="7851140" cy="457009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chemeClr val="tx1"/>
                </a:solidFill>
                <a:latin typeface="宋体" panose="02010600030101010101" pitchFamily="2" charset="-122"/>
              </a:rPr>
              <a:t>将“P1M1=0;P1M0=0;”这2条语句，添加到项目一任务1.c中的主函数中，重新编辑、编译生成机器代码文件，重新下载到FBE-MCU-F-STC-V1.0实验系统进行调试。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0">
                <a:solidFill>
                  <a:srgbClr val="0070C0"/>
                </a:solidFill>
                <a:latin typeface="宋体" panose="02010600030101010101" pitchFamily="2" charset="-122"/>
              </a:rPr>
              <a:t>对比任务实施与任务拓展中，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LED</a:t>
            </a:r>
            <a:r>
              <a:rPr lang="zh-CN" altLang="en-US" b="0">
                <a:solidFill>
                  <a:srgbClr val="0070C0"/>
                </a:solidFill>
                <a:latin typeface="宋体" panose="02010600030101010101" pitchFamily="2" charset="-122"/>
              </a:rPr>
              <a:t>灯的显示效果。</a:t>
            </a:r>
            <a:endParaRPr lang="zh-CN" altLang="en-US"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在线仿真步骤：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</a:rPr>
              <a:t>）</a:t>
            </a:r>
            <a:r>
              <a:rPr lang="en-US" altLang="zh-CN">
                <a:latin typeface="宋体" panose="02010600030101010101" pitchFamily="2" charset="-122"/>
              </a:rPr>
              <a:t>Keil 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μ</a:t>
            </a:r>
            <a:r>
              <a:rPr lang="en-US" altLang="zh-CN">
                <a:latin typeface="宋体" panose="02010600030101010101" pitchFamily="2" charset="-122"/>
              </a:rPr>
              <a:t>Vision</a:t>
            </a:r>
            <a:r>
              <a:rPr lang="zh-CN" altLang="en-US">
                <a:latin typeface="宋体" panose="02010600030101010101" pitchFamily="2" charset="-122"/>
              </a:rPr>
              <a:t>的硬件仿真的电路连接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 设置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STC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仿真器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）设置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Keil  μVision4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硬件仿真调试模式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）在线仿真调试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一、示例程序功能与示例源程序清单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latin typeface="宋体" panose="02010600030101010101" pitchFamily="2" charset="-122"/>
              </a:rPr>
              <a:t>	</a:t>
            </a:r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 b="0">
                <a:latin typeface="宋体" panose="02010600030101010101" pitchFamily="2" charset="-122"/>
              </a:rPr>
              <a:t>本示例程序同项目一任务</a:t>
            </a:r>
            <a:r>
              <a:rPr lang="en-US" altLang="zh-CN" b="0">
                <a:latin typeface="宋体" panose="02010600030101010101" pitchFamily="2" charset="-122"/>
              </a:rPr>
              <a:t>3</a:t>
            </a:r>
            <a:r>
              <a:rPr lang="zh-CN" altLang="en-US" b="0">
                <a:latin typeface="宋体" panose="02010600030101010101" pitchFamily="2" charset="-122"/>
              </a:rPr>
              <a:t>。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latin typeface="宋体" panose="02010600030101010101" pitchFamily="2" charset="-122"/>
              </a:rPr>
              <a:t>	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二、将</a:t>
            </a:r>
            <a:r>
              <a:rPr lang="en-US" altLang="zh-CN">
                <a:latin typeface="宋体" panose="02010600030101010101" pitchFamily="2" charset="-122"/>
              </a:rPr>
              <a:t>IAP15W4K58S4</a:t>
            </a:r>
            <a:r>
              <a:rPr lang="zh-CN" altLang="en-US">
                <a:latin typeface="宋体" panose="02010600030101010101" pitchFamily="2" charset="-122"/>
              </a:rPr>
              <a:t>单片机设置为仿真芯片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>
                <a:latin typeface="宋体" panose="02010600030101010101" pitchFamily="2" charset="-122"/>
              </a:rPr>
              <a:t> </a:t>
            </a:r>
            <a:endParaRPr lang="en-US" altLang="zh-CN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505" y="2420620"/>
            <a:ext cx="7914005" cy="21844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三、设置</a:t>
            </a:r>
            <a:r>
              <a:rPr lang="en-US" altLang="zh-CN">
                <a:latin typeface="宋体" panose="02010600030101010101" pitchFamily="2" charset="-122"/>
              </a:rPr>
              <a:t>Keil 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μ</a:t>
            </a:r>
            <a:r>
              <a:rPr lang="en-US" altLang="zh-CN">
                <a:latin typeface="宋体" panose="02010600030101010101" pitchFamily="2" charset="-122"/>
              </a:rPr>
              <a:t>Vision4</a:t>
            </a:r>
            <a:r>
              <a:rPr lang="zh-CN" altLang="en-US">
                <a:latin typeface="宋体" panose="02010600030101010101" pitchFamily="2" charset="-122"/>
              </a:rPr>
              <a:t>为在线仿真模式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708910"/>
            <a:ext cx="8307070" cy="18103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三、设置</a:t>
            </a:r>
            <a:r>
              <a:rPr lang="en-US" altLang="zh-CN">
                <a:latin typeface="宋体" panose="02010600030101010101" pitchFamily="2" charset="-122"/>
              </a:rPr>
              <a:t>Keil 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μ</a:t>
            </a:r>
            <a:r>
              <a:rPr lang="en-US" altLang="zh-CN">
                <a:latin typeface="宋体" panose="02010600030101010101" pitchFamily="2" charset="-122"/>
              </a:rPr>
              <a:t>Vision4</a:t>
            </a:r>
            <a:r>
              <a:rPr lang="zh-CN" altLang="en-US">
                <a:latin typeface="宋体" panose="02010600030101010101" pitchFamily="2" charset="-122"/>
              </a:rPr>
              <a:t>为在线仿真模式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40" y="2060575"/>
            <a:ext cx="5488940" cy="401701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STC单片机应用程序的在线仿真</a:t>
            </a:r>
            <a:b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四、在线仿真调试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latin typeface="宋体" panose="02010600030101010101" pitchFamily="2" charset="-122"/>
              </a:rPr>
              <a:t>     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</a:rPr>
              <a:t>（教学建议：以实例程序进行演示）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FF33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</a:rPr>
              <a:t>  </a:t>
            </a:r>
            <a:endParaRPr lang="zh-CN" altLang="en-US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64513"/>
          <p:cNvSpPr>
            <a:spLocks noGrp="1"/>
          </p:cNvSpPr>
          <p:nvPr>
            <p:ph type="title"/>
          </p:nvPr>
        </p:nvSpPr>
        <p:spPr>
          <a:xfrm>
            <a:off x="395288" y="227013"/>
            <a:ext cx="8424862" cy="609600"/>
          </a:xfrm>
        </p:spPr>
        <p:txBody>
          <a:bodyPr lIns="78366" tIns="39183" rIns="78366" bIns="39183" anchor="ctr" anchorCtr="0"/>
          <a:p>
            <a:r>
              <a:rPr lang="zh-CN" altLang="en-US" b="0">
                <a:solidFill>
                  <a:schemeClr val="bg1"/>
                </a:solidFill>
              </a:rPr>
              <a:t>感谢您的关注！</a:t>
            </a:r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64514" name="矩形 64514"/>
          <p:cNvSpPr>
            <a:spLocks noTextEdit="1"/>
          </p:cNvSpPr>
          <p:nvPr/>
        </p:nvSpPr>
        <p:spPr>
          <a:xfrm>
            <a:off x="1763713" y="2492375"/>
            <a:ext cx="56165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438FE3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2" charset="0"/>
                <a:ea typeface="Verdana" panose="020B0604030504040204" pitchFamily="2" charset="0"/>
              </a:rPr>
              <a:t>Thank You !</a:t>
            </a:r>
            <a:endParaRPr lang="zh-CN" altLang="en-US" sz="5400" b="1"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100000">
                    <a:srgbClr val="438FE3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2" charset="0"/>
              <a:ea typeface="Verdana" panose="020B0604030504040204" pitchFamily="2" charset="0"/>
            </a:endParaRPr>
          </a:p>
        </p:txBody>
      </p:sp>
      <p:sp>
        <p:nvSpPr>
          <p:cNvPr id="64515" name="文本占位符 64515"/>
          <p:cNvSpPr>
            <a:spLocks noGrp="1"/>
          </p:cNvSpPr>
          <p:nvPr>
            <p:ph idx="1"/>
          </p:nvPr>
        </p:nvSpPr>
        <p:spPr>
          <a:xfrm>
            <a:off x="395288" y="4941888"/>
            <a:ext cx="8291512" cy="1079500"/>
          </a:xfrm>
        </p:spPr>
        <p:txBody>
          <a:bodyPr lIns="78366" tIns="39183" rIns="78366" bIns="39183" anchor="t" anchorCtr="0"/>
          <a:p>
            <a:pPr>
              <a:lnSpc>
                <a:spcPct val="90000"/>
              </a:lnSpc>
            </a:pPr>
            <a:r>
              <a:rPr lang="zh-CN" altLang="en-US" sz="2800" b="0"/>
              <a:t>对本书及课件您有什么建议请联系：</a:t>
            </a:r>
            <a:endParaRPr lang="zh-CN" altLang="en-US" sz="2800" b="0"/>
          </a:p>
          <a:p>
            <a:pPr>
              <a:lnSpc>
                <a:spcPct val="90000"/>
              </a:lnSpc>
            </a:pPr>
            <a:r>
              <a:rPr lang="zh-CN" altLang="en-US" sz="2800" b="0"/>
              <a:t>               丁向荣：</a:t>
            </a:r>
            <a:r>
              <a:rPr lang="en-US" altLang="zh-CN" sz="2800" b="0"/>
              <a:t>181269315</a:t>
            </a:r>
            <a:r>
              <a:rPr lang="en-US" altLang="zh-CN" sz="2800" b="0"/>
              <a:t>@qq.com</a:t>
            </a:r>
            <a:endParaRPr lang="en-US" altLang="zh-CN" sz="2800" b="0"/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  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    </a:t>
            </a:r>
            <a:r>
              <a:rPr lang="en-US" altLang="zh-CN" b="0">
                <a:latin typeface="宋体" panose="02010600030101010101" pitchFamily="2" charset="-122"/>
              </a:rPr>
              <a:t>Keil μVision4</a:t>
            </a:r>
            <a:r>
              <a:rPr lang="zh-CN" altLang="en-US" b="0">
                <a:latin typeface="宋体" panose="02010600030101010101" pitchFamily="2" charset="-122"/>
              </a:rPr>
              <a:t>集成开发环境从工作特性来分，可分为编辑编译界面和调试界面，启动</a:t>
            </a:r>
            <a:r>
              <a:rPr lang="en-US" altLang="zh-CN" b="0">
                <a:latin typeface="宋体" panose="02010600030101010101" pitchFamily="2" charset="-122"/>
              </a:rPr>
              <a:t>Keil μVision4</a:t>
            </a:r>
            <a:r>
              <a:rPr lang="zh-CN" altLang="en-US" b="0">
                <a:latin typeface="宋体" panose="02010600030101010101" pitchFamily="2" charset="-122"/>
              </a:rPr>
              <a:t>后，进入编辑编译界面。在此用户环境下可创建、打开用户项目文件，以及进行汇编源程序或</a:t>
            </a:r>
            <a:r>
              <a:rPr lang="en-US" altLang="zh-CN" b="0">
                <a:latin typeface="宋体" panose="02010600030101010101" pitchFamily="2" charset="-122"/>
              </a:rPr>
              <a:t>C51</a:t>
            </a:r>
            <a:r>
              <a:rPr lang="zh-CN" altLang="en-US" b="0">
                <a:latin typeface="宋体" panose="02010600030101010101" pitchFamily="2" charset="-122"/>
              </a:rPr>
              <a:t>源程序的输入、编辑与编译。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85666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  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编辑界面：用于输入、编辑与编译用户程序。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  <p:graphicFrame>
        <p:nvGraphicFramePr>
          <p:cNvPr id="43011" name="对象 43011"/>
          <p:cNvGraphicFramePr/>
          <p:nvPr/>
        </p:nvGraphicFramePr>
        <p:xfrm>
          <a:off x="1044575" y="2565400"/>
          <a:ext cx="7127875" cy="562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229735" imgH="4032250" progId="Word.Document.8">
                  <p:embed/>
                </p:oleObj>
              </mc:Choice>
              <mc:Fallback>
                <p:oleObj name="" r:id="rId1" imgW="4229735" imgH="403225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4575" y="2565400"/>
                        <a:ext cx="7127875" cy="562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  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调试界面：用于模拟仿真，或硬件仿真用户程序。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  <p:pic>
        <p:nvPicPr>
          <p:cNvPr id="44035" name="图片 44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138" y="2565400"/>
            <a:ext cx="6983412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任务1  Keil  Ｃ集成开发环境的操作使用</a:t>
            </a:r>
            <a:br>
              <a:rPr lang="zh-CN" altLang="en-US" sz="2400" dirty="0">
                <a:latin typeface="Times New Roman" panose="02020603050405020304" pitchFamily="2" charset="0"/>
              </a:rPr>
            </a:b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0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0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0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341438"/>
            <a:ext cx="8642350" cy="4535487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三、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Keil 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集成开发环境的操作步骤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1.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创建项目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2.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编辑程序文件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3.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向项目添加文件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4.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编译程序文件，生成机器代码文件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5.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模拟仿真调试程序，或在线仿真调试程序。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</a:rPr>
              <a:t>教学建议：通过演示的方法，介绍</a:t>
            </a:r>
            <a:r>
              <a:rPr lang="en-US" altLang="zh-CN">
                <a:solidFill>
                  <a:srgbClr val="FF3300"/>
                </a:solidFill>
                <a:latin typeface="宋体" panose="02010600030101010101" pitchFamily="2" charset="-122"/>
              </a:rPr>
              <a:t>Keil C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</a:rPr>
              <a:t>集成开发环境使用的基本方法。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PP_MARK_KEY" val="a5f9c714-39af-4365-ad7b-2c338e166016"/>
  <p:tag name="COMMONDATA" val="eyJoZGlkIjoiNDI1YTEyMmJlY2IxZTYzOTFkNjMwOTc5NjNmNWM5YW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设计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AD5B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10678</Words>
  <Application>WPS 演示</Application>
  <PresentationFormat>在屏幕上显示</PresentationFormat>
  <Paragraphs>451</Paragraphs>
  <Slides>58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80" baseType="lpstr">
      <vt:lpstr>Arial</vt:lpstr>
      <vt:lpstr>宋体</vt:lpstr>
      <vt:lpstr>Wingdings</vt:lpstr>
      <vt:lpstr>Times New Roman</vt:lpstr>
      <vt:lpstr>华文细黑</vt:lpstr>
      <vt:lpstr>MS UI Gothic</vt:lpstr>
      <vt:lpstr>华文行楷</vt:lpstr>
      <vt:lpstr>仿宋_GB2312</vt:lpstr>
      <vt:lpstr>Arial Narrow</vt:lpstr>
      <vt:lpstr>华文中宋</vt:lpstr>
      <vt:lpstr>微软雅黑</vt:lpstr>
      <vt:lpstr>Arial Unicode MS</vt:lpstr>
      <vt:lpstr>Verdana</vt:lpstr>
      <vt:lpstr>黑体</vt:lpstr>
      <vt:lpstr>演示设计</vt:lpstr>
      <vt:lpstr>演示设计1</vt:lpstr>
      <vt:lpstr>电子现金支付系统讨论</vt:lpstr>
      <vt:lpstr>TechEd_Breakout_Template</vt:lpstr>
      <vt:lpstr>1_演示设计</vt:lpstr>
      <vt:lpstr>1_TechEd_Breakout_Template</vt:lpstr>
      <vt:lpstr>1_电子现金支付系统讨论</vt:lpstr>
      <vt:lpstr>Word.Document.8</vt:lpstr>
      <vt:lpstr>PowerPoint 演示文稿</vt:lpstr>
      <vt:lpstr>PowerPoint 演示文稿</vt:lpstr>
      <vt:lpstr>任务1  Keil  Ｃ集成开发环境的操作使用</vt:lpstr>
      <vt:lpstr>   任务1  Keil  Ｃ集成开发环境的操作使用                                                                         —任务说明</vt:lpstr>
      <vt:lpstr>任务1  Keil  Ｃ集成开发环境的操作使用                                                                   —相关知识</vt:lpstr>
      <vt:lpstr>任务1  Keil  Ｃ集成开发环境的操作使用                                                                         —相关知识</vt:lpstr>
      <vt:lpstr> 任务1  Keil  Ｃ集成开发环境的操作使用                                                                         —相关知识</vt:lpstr>
      <vt:lpstr> 任务1  Keil  Ｃ集成开发环境的操作使用                                                                         —相关知识</vt:lpstr>
      <vt:lpstr>         任务1  Keil  Ｃ集成开发环境的操作使用                                                                         —相关知识</vt:lpstr>
      <vt:lpstr> 任务1  Keil  Ｃ集成开发环境的操作使用                                                                   —任务实施</vt:lpstr>
      <vt:lpstr> 任务1  Keil  Ｃ集成开发环境的操作使用                                                                   —任务实施</vt:lpstr>
      <vt:lpstr>任务1  Keil  Ｃ集成开发环境的操作使用                                                                   —任务实施</vt:lpstr>
      <vt:lpstr>任务1  Keil  Ｃ集成开发环境的操作使用                                                                   —任务实施</vt:lpstr>
      <vt:lpstr>任务1  Keil  Ｃ集成开发环境的操作使用                                                                   —任务实施</vt:lpstr>
      <vt:lpstr>任务1  Keil  Ｃ集成开发环境的操作使用                                                                   —任务实施</vt:lpstr>
      <vt:lpstr>任务3   STC单片机应用程序的在线编程与在线调试</vt:lpstr>
      <vt:lpstr>任务3   STC单片机应用程序的在线编程与在线调试                                                                   —任务说明</vt:lpstr>
      <vt:lpstr>任务2   Proteus仿真                                                                   —任务说明</vt:lpstr>
      <vt:lpstr>任务2   Proteus仿真                                                                   —相关知识</vt:lpstr>
      <vt:lpstr>任务2   Proteus仿真                                                                   —相关知识</vt:lpstr>
      <vt:lpstr>任务2   Proteus仿真                                                                   —相关知识</vt:lpstr>
      <vt:lpstr>任务2   Proteus仿真                                                                   —相关知识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任务2   Proteus仿真                                                                   —任务实施</vt:lpstr>
      <vt:lpstr>任务4   STC单片机应用程序的在线仿真</vt:lpstr>
      <vt:lpstr> 任务4   STC单片机应用程序的在线仿真                                                                   —任务说明</vt:lpstr>
      <vt:lpstr> 任务3   WINDWAY（风标）单片机实验系统与STC单片机          在线编程                                                                   —任务说明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—相关知识</vt:lpstr>
      <vt:lpstr> 任务3   WINDWAY（风标）单片机实验系统与STC单片机          在线编程                                                                   —任务实施</vt:lpstr>
      <vt:lpstr> 任务3   WINDWAY（风标）单片机实验系统与STC单片机          在线编程                                                                   —任务实施</vt:lpstr>
      <vt:lpstr> 任务3   WINDWAY（风标）单片机实验系统与STC单片机          在线编程                                                                   —任务实施</vt:lpstr>
      <vt:lpstr> 任务3   WINDWAY（风标）单片机实验系统与STC单片机          在线编程                                                                   —任务实施</vt:lpstr>
      <vt:lpstr>任务4   STC单片机应用程序的在线仿真                                                                   —相关知识</vt:lpstr>
      <vt:lpstr> 任务4   STC单片机应用程序的在线仿真                                                                   —任务实施</vt:lpstr>
      <vt:lpstr> 任务4   STC单片机应用程序的在线仿真                                                                   —任务实施</vt:lpstr>
      <vt:lpstr> 任务4   STC单片机应用程序的在线仿真                                                                   —任务实施</vt:lpstr>
      <vt:lpstr> 任务4   STC单片机应用程序的在线仿真                                                                   —任务实施</vt:lpstr>
      <vt:lpstr> 任务4   STC单片机应用程序的在线仿真                                                                   —任务实施</vt:lpstr>
      <vt:lpstr>感谢您的关注！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课件制作说明： </dc:title>
  <dc:creator/>
  <cp:lastModifiedBy>pc</cp:lastModifiedBy>
  <cp:revision>409</cp:revision>
  <dcterms:created xsi:type="dcterms:W3CDTF">2008-05-06T01:42:00Z</dcterms:created>
  <dcterms:modified xsi:type="dcterms:W3CDTF">2024-01-03T07:46:40Z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A134B75B85A94CDAA3A4FB99DC724E70</vt:lpwstr>
  </property>
</Properties>
</file>