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60"/>
  </p:notesMasterIdLst>
  <p:handoutMasterIdLst>
    <p:handoutMasterId r:id="rId61"/>
  </p:handoutMasterIdLst>
  <p:sldIdLst>
    <p:sldId id="489" r:id="rId8"/>
    <p:sldId id="339" r:id="rId9"/>
    <p:sldId id="340" r:id="rId10"/>
    <p:sldId id="912" r:id="rId11"/>
    <p:sldId id="1364" r:id="rId12"/>
    <p:sldId id="1365" r:id="rId13"/>
    <p:sldId id="1366" r:id="rId14"/>
    <p:sldId id="1367" r:id="rId15"/>
    <p:sldId id="1368" r:id="rId16"/>
    <p:sldId id="1369" r:id="rId17"/>
    <p:sldId id="1371" r:id="rId18"/>
    <p:sldId id="1370" r:id="rId19"/>
    <p:sldId id="1372" r:id="rId20"/>
    <p:sldId id="1373" r:id="rId21"/>
    <p:sldId id="1374" r:id="rId22"/>
    <p:sldId id="1375" r:id="rId23"/>
    <p:sldId id="1376" r:id="rId24"/>
    <p:sldId id="1377" r:id="rId25"/>
    <p:sldId id="1378" r:id="rId26"/>
    <p:sldId id="1147" r:id="rId27"/>
    <p:sldId id="1148" r:id="rId28"/>
    <p:sldId id="1379" r:id="rId29"/>
    <p:sldId id="1381" r:id="rId30"/>
    <p:sldId id="1382" r:id="rId31"/>
    <p:sldId id="1383" r:id="rId32"/>
    <p:sldId id="1384" r:id="rId33"/>
    <p:sldId id="1385" r:id="rId34"/>
    <p:sldId id="1386" r:id="rId35"/>
    <p:sldId id="1387" r:id="rId36"/>
    <p:sldId id="1388" r:id="rId37"/>
    <p:sldId id="1389" r:id="rId38"/>
    <p:sldId id="1390" r:id="rId39"/>
    <p:sldId id="1344" r:id="rId40"/>
    <p:sldId id="1345" r:id="rId41"/>
    <p:sldId id="1391" r:id="rId42"/>
    <p:sldId id="1392" r:id="rId43"/>
    <p:sldId id="1395" r:id="rId44"/>
    <p:sldId id="1396" r:id="rId45"/>
    <p:sldId id="1397" r:id="rId46"/>
    <p:sldId id="1398" r:id="rId47"/>
    <p:sldId id="1399" r:id="rId48"/>
    <p:sldId id="1400" r:id="rId49"/>
    <p:sldId id="1401" r:id="rId50"/>
    <p:sldId id="1402" r:id="rId51"/>
    <p:sldId id="1403" r:id="rId52"/>
    <p:sldId id="1404" r:id="rId53"/>
    <p:sldId id="1405" r:id="rId54"/>
    <p:sldId id="1406" r:id="rId55"/>
    <p:sldId id="1407" r:id="rId56"/>
    <p:sldId id="1408" r:id="rId57"/>
    <p:sldId id="1409" r:id="rId58"/>
    <p:sldId id="703" r:id="rId59"/>
  </p:sldIdLst>
  <p:sldSz cx="9144000" cy="6858000" type="screen4x3"/>
  <p:notesSz cx="6858000" cy="9144000"/>
  <p:custDataLst>
    <p:tags r:id="rId65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3300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9" userDrawn="1">
          <p15:clr>
            <a:srgbClr val="A4A3A4"/>
          </p15:clr>
        </p15:guide>
        <p15:guide id="2" orient="horz" pos="210" userDrawn="1">
          <p15:clr>
            <a:srgbClr val="A4A3A4"/>
          </p15:clr>
        </p15:guide>
        <p15:guide id="3" orient="horz" pos="4082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pos="5465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2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CC"/>
    <a:srgbClr val="FFCC00"/>
    <a:srgbClr val="00CC00"/>
    <a:srgbClr val="33CC33"/>
    <a:srgbClr val="EAECEE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39"/>
        <p:guide orient="horz" pos="210"/>
        <p:guide orient="horz" pos="4082"/>
        <p:guide orient="horz" pos="119"/>
        <p:guide pos="5465"/>
        <p:guide pos="2880"/>
        <p:guide pos="27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5" Type="http://schemas.openxmlformats.org/officeDocument/2006/relationships/tags" Target="tags/tag18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2.xml"/><Relationship Id="rId58" Type="http://schemas.openxmlformats.org/officeDocument/2006/relationships/slide" Target="slides/slide5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b="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b="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en-US" altLang="x-none" sz="1200" b="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b="0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fld>
            <a:endParaRPr lang="en-US" altLang="zh-CN" sz="1200" b="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752600"/>
            <a:ext cx="4234752" cy="43402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424" y="1752600"/>
            <a:ext cx="4234752" cy="43402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847" y="0"/>
            <a:ext cx="2241153" cy="6092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0"/>
            <a:ext cx="6593537" cy="6092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188913"/>
            <a:ext cx="2051844" cy="61198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36584" cy="61198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0292" cy="220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884" y="1414463"/>
            <a:ext cx="4110292" cy="220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041" y="244475"/>
            <a:ext cx="2099072" cy="33797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75531" cy="33797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8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5"/>
          <p:cNvSpPr/>
          <p:nvPr/>
        </p:nvSpPr>
        <p:spPr>
          <a:xfrm>
            <a:off x="723582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Page 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  <a:fld id="{9A0DB2DC-4C9A-4742-B13C-FB6460FD3503}" type="slidenum">
              <a:rPr lang="en-US" altLang="zh-CN" sz="1000" b="1" i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fld>
            <a:endParaRPr lang="en-US" altLang="zh-CN" sz="1000" b="1" i="1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2054" name="Rectangle 6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055" name="Rectangle 7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</a:lstStyle>
          <a:p>
            <a:pPr lvl="0"/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底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body" idx="1"/>
          </p:nvPr>
        </p:nvSpPr>
        <p:spPr>
          <a:xfrm>
            <a:off x="250825" y="1752600"/>
            <a:ext cx="8642350" cy="4340225"/>
          </a:xfrm>
          <a:prstGeom prst="rect">
            <a:avLst/>
          </a:prstGeom>
          <a:noFill/>
          <a:ln w="9525">
            <a:noFill/>
          </a:ln>
        </p:spPr>
        <p:txBody>
          <a:bodyPr lIns="78366" tIns="39183" rIns="78366" bIns="39183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77" name="Text Box 5"/>
          <p:cNvSpPr txBox="1"/>
          <p:nvPr/>
        </p:nvSpPr>
        <p:spPr>
          <a:xfrm>
            <a:off x="34925" y="6492875"/>
            <a:ext cx="3203575" cy="382588"/>
          </a:xfrm>
          <a:prstGeom prst="rect">
            <a:avLst/>
          </a:prstGeom>
          <a:noFill/>
          <a:ln w="9525">
            <a:noFill/>
          </a:ln>
        </p:spPr>
        <p:txBody>
          <a:bodyPr wrap="none" lIns="78366" tIns="39183" rIns="78366" bIns="39183">
            <a:spAutoFit/>
          </a:bodyPr>
          <a:p>
            <a:pPr lvl="0" defTabSz="784225" eaLnBrk="1" hangingPunct="1">
              <a:spcBef>
                <a:spcPct val="20000"/>
              </a:spcBef>
            </a:pPr>
            <a:r>
              <a:rPr lang="zh-CN" altLang="en-US" sz="2000" b="0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</a:rPr>
              <a:t>单片机原理与应用项目教程</a:t>
            </a:r>
            <a:endParaRPr lang="zh-CN" altLang="en-US" sz="2000" b="0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 dt="0"/>
  <p:txStyles>
    <p:titleStyle>
      <a:lvl1pPr marL="0" lvl="0" indent="0" algn="l" defTabSz="7842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6743"/>
          </a:solidFill>
          <a:latin typeface="+mj-lt"/>
          <a:ea typeface="+mj-ea"/>
          <a:cs typeface="+mj-cs"/>
        </a:defRPr>
      </a:lvl1pPr>
    </p:titleStyle>
    <p:bodyStyle>
      <a:lvl1pPr marL="294005" lvl="0" indent="-294005" algn="l" defTabSz="784225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36905" lvl="1" indent="-2444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7900" lvl="2" indent="-19367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-194945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64030" lvl="4" indent="-19685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78422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4100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1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5124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Tech-E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1588" y="5948363"/>
            <a:ext cx="123190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381000" y="244475"/>
            <a:ext cx="8393113" cy="7493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bg2"/>
            </a:outerShdw>
          </a:effectLst>
        </p:spPr>
        <p:txBody>
          <a:bodyPr>
            <a:spAutoFit/>
          </a:bodyPr>
          <a:p>
            <a:pPr lvl="0"/>
            <a:r>
              <a:rPr lang="en-US" altLang="zh-CN"/>
              <a:t>Click to edit Title Slide</a:t>
            </a:r>
            <a:endParaRPr lang="en-US" altLang="zh-CN"/>
          </a:p>
        </p:txBody>
      </p:sp>
      <p:sp>
        <p:nvSpPr>
          <p:cNvPr id="6148" name="Rectangle 3"/>
          <p:cNvSpPr>
            <a:spLocks noGrp="1"/>
          </p:cNvSpPr>
          <p:nvPr>
            <p:ph type="body" idx="1"/>
          </p:nvPr>
        </p:nvSpPr>
        <p:spPr>
          <a:xfrm>
            <a:off x="377825" y="1414463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8700" lvl="1" indent="-45529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28750" lvl="2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-39814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27580" lvl="4" indent="-396875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Blip>
          <a:blip r:embed="rId14"/>
        </a:buBlip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FF3300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emf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4.emf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.emf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emf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slide" Target="slide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0.emf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7.emf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8.emf"/><Relationship Id="rId1" Type="http://schemas.openxmlformats.org/officeDocument/2006/relationships/tags" Target="../tags/tag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emf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0.emf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0.emf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emf"/><Relationship Id="rId1" Type="http://schemas.openxmlformats.org/officeDocument/2006/relationships/tags" Target="../tags/tag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1.png"/><Relationship Id="rId1" Type="http://schemas.openxmlformats.org/officeDocument/2006/relationships/tags" Target="../tags/tag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2.emf"/><Relationship Id="rId1" Type="http://schemas.openxmlformats.org/officeDocument/2006/relationships/tags" Target="../tags/tag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3.emf"/><Relationship Id="rId1" Type="http://schemas.openxmlformats.org/officeDocument/2006/relationships/tags" Target="../tags/tag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4.png"/><Relationship Id="rId1" Type="http://schemas.openxmlformats.org/officeDocument/2006/relationships/tags" Target="../tags/tag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emf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emf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body" idx="4294967295"/>
          </p:nvPr>
        </p:nvSpPr>
        <p:spPr>
          <a:xfrm>
            <a:off x="1546225" y="3265488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/>
            <a:r>
              <a:rPr lang="en-US" altLang="zh-CN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</a:t>
            </a:r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作者     丁向荣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pPr eaLnBrk="1" hangingPunct="1"/>
            <a:r>
              <a:rPr lang="zh-CN" altLang="en-US" sz="3200">
                <a:solidFill>
                  <a:schemeClr val="hlink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          </a:t>
            </a:r>
            <a:endParaRPr lang="zh-CN" altLang="en-US" sz="3200">
              <a:solidFill>
                <a:schemeClr val="hlink"/>
              </a:solidFill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0" y="1341438"/>
            <a:ext cx="9375775" cy="1335087"/>
          </a:xfrm>
          <a:prstGeom prst="rect">
            <a:avLst/>
          </a:prstGeom>
          <a:gradFill rotWithShape="1">
            <a:gsLst>
              <a:gs pos="0">
                <a:srgbClr val="716D59">
                  <a:alpha val="0"/>
                </a:srgbClr>
              </a:gs>
              <a:gs pos="50000">
                <a:schemeClr val="accent1">
                  <a:alpha val="50000"/>
                </a:schemeClr>
              </a:gs>
              <a:gs pos="100000">
                <a:srgbClr val="716D59">
                  <a:alpha val="0"/>
                </a:srgbClr>
              </a:gs>
            </a:gsLst>
            <a:lin ang="18900000" scaled="1"/>
            <a:tileRect/>
          </a:gra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1" hangingPunct="1"/>
            <a:r>
              <a:rPr lang="zh-CN" altLang="en-US" sz="3600" b="1" dirty="0">
                <a:solidFill>
                  <a:srgbClr val="FF6743"/>
                </a:solidFill>
                <a:latin typeface="Arial Narrow" panose="020B0606020202030204" pitchFamily="2" charset="0"/>
                <a:ea typeface="华文中宋" panose="02010600040101010101" pitchFamily="2" charset="-122"/>
              </a:rPr>
              <a:t>单片机原理与应用项目教程</a:t>
            </a:r>
            <a:endParaRPr lang="zh-CN" altLang="en-US" sz="3600" b="1" dirty="0">
              <a:solidFill>
                <a:srgbClr val="FF6743"/>
              </a:solidFill>
              <a:latin typeface="Arial Narrow" panose="020B0606020202030204" pitchFamily="2" charset="0"/>
              <a:ea typeface="华文中宋" panose="02010600040101010101" pitchFamily="2" charset="-122"/>
            </a:endParaRPr>
          </a:p>
        </p:txBody>
      </p:sp>
      <p:sp>
        <p:nvSpPr>
          <p:cNvPr id="8196" name="Rectangle 4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3．按键的结构与特点</a:t>
            </a:r>
            <a:r>
              <a:rPr lang="en-US" b="0"/>
              <a:t>---</a:t>
            </a:r>
            <a:r>
              <a:rPr lang="en-US" b="0">
                <a:solidFill>
                  <a:srgbClr val="FF0000"/>
                </a:solidFill>
              </a:rPr>
              <a:t>硬件</a:t>
            </a:r>
            <a:r>
              <a:rPr lang="zh-CN" altLang="en-US" b="0">
                <a:solidFill>
                  <a:srgbClr val="FF0000"/>
                </a:solidFill>
              </a:rPr>
              <a:t>去抖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</a:t>
            </a:r>
            <a:endParaRPr lang="en-US"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87900" y="2276475"/>
            <a:ext cx="4206240" cy="382206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3．按键的结构与特点</a:t>
            </a:r>
            <a:r>
              <a:rPr lang="en-US" b="0"/>
              <a:t>---</a:t>
            </a:r>
            <a:r>
              <a:rPr lang="zh-CN" altLang="en-US" b="0">
                <a:solidFill>
                  <a:srgbClr val="FF0000"/>
                </a:solidFill>
              </a:rPr>
              <a:t>软</a:t>
            </a:r>
            <a:r>
              <a:rPr lang="en-US" b="0">
                <a:solidFill>
                  <a:srgbClr val="FF0000"/>
                </a:solidFill>
              </a:rPr>
              <a:t>件</a:t>
            </a:r>
            <a:r>
              <a:rPr lang="zh-CN" altLang="en-US" b="0">
                <a:solidFill>
                  <a:srgbClr val="FF0000"/>
                </a:solidFill>
              </a:rPr>
              <a:t>去抖</a:t>
            </a:r>
            <a:endParaRPr lang="zh-CN" altLang="en-US" b="0">
              <a:solidFill>
                <a:srgbClr val="FF0000"/>
              </a:solidFill>
            </a:endParaRPr>
          </a:p>
          <a:p>
            <a:pPr eaLnBrk="1" hangingPunct="1">
              <a:lnSpc>
                <a:spcPct val="185000"/>
              </a:lnSpc>
            </a:pPr>
            <a:r>
              <a:rPr lang="zh-CN" altLang="en-US" b="0">
                <a:solidFill>
                  <a:srgbClr val="FF0000"/>
                </a:solidFill>
              </a:rPr>
              <a:t> </a:t>
            </a:r>
            <a:r>
              <a:rPr lang="en-US" altLang="zh-CN" b="0">
                <a:solidFill>
                  <a:srgbClr val="FF0000"/>
                </a:solidFill>
              </a:rPr>
              <a:t>      </a:t>
            </a:r>
            <a:r>
              <a:rPr lang="zh-CN" altLang="en-US" b="0">
                <a:solidFill>
                  <a:srgbClr val="0070C0"/>
                </a:solidFill>
              </a:rPr>
              <a:t>延时</a:t>
            </a:r>
            <a:r>
              <a:rPr lang="en-US" altLang="zh-CN" b="0">
                <a:solidFill>
                  <a:srgbClr val="0070C0"/>
                </a:solidFill>
              </a:rPr>
              <a:t>10mS</a:t>
            </a:r>
            <a:endParaRPr b="0">
              <a:solidFill>
                <a:srgbClr val="0070C0"/>
              </a:solidFill>
            </a:endParaRPr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</a:t>
            </a:r>
            <a:endParaRPr lang="en-US" b="0"/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 </a:t>
            </a:r>
            <a:r>
              <a:rPr b="0"/>
              <a:t>4．按键的编码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 </a:t>
            </a:r>
            <a:r>
              <a:rPr b="0"/>
              <a:t>① 检测有无按键按下，并采取硬件或软件措施，消除键盘按键机械触点抖动的影响。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</a:t>
            </a:r>
            <a:r>
              <a:rPr b="0"/>
              <a:t>② 可靠的逻辑处理办法。</a:t>
            </a:r>
            <a:r>
              <a:rPr lang="en-US" b="0"/>
              <a:t> 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</a:t>
            </a:r>
            <a:r>
              <a:rPr b="0"/>
              <a:t>③ 准确输出按键值（或键号），以满足跳转指令要求。</a:t>
            </a:r>
            <a:r>
              <a:rPr lang="en-US" b="0"/>
              <a:t> 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</a:t>
            </a:r>
            <a:endParaRPr lang="en-US" b="0"/>
          </a:p>
        </p:txBody>
      </p:sp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二、独立式按键 </a:t>
            </a:r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</a:t>
            </a:r>
            <a:r>
              <a:rPr b="0"/>
              <a:t>1．独立式按键结构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 </a:t>
            </a:r>
            <a:endParaRPr lang="en-US"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1910" y="1259205"/>
            <a:ext cx="4524375" cy="506793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三、程序的编制 </a:t>
            </a:r>
            <a:r>
              <a:rPr lang="en-US"/>
              <a:t>---</a:t>
            </a:r>
            <a:r>
              <a:rPr lang="en-US" b="0">
                <a:solidFill>
                  <a:srgbClr val="7030A0"/>
                </a:solidFill>
              </a:rPr>
              <a:t>程序流程图</a:t>
            </a:r>
            <a:endParaRPr lang="en-US" b="0">
              <a:solidFill>
                <a:srgbClr val="7030A0"/>
              </a:solidFill>
            </a:endParaRPr>
          </a:p>
          <a:p>
            <a:pPr eaLnBrk="1" hangingPunct="1">
              <a:lnSpc>
                <a:spcPct val="145000"/>
              </a:lnSpc>
            </a:pPr>
            <a:r>
              <a:rPr b="0"/>
              <a:t> </a:t>
            </a:r>
            <a:r>
              <a:rPr lang="en-US" b="0"/>
              <a:t>    </a:t>
            </a:r>
            <a:r>
              <a:rPr b="0"/>
              <a:t> </a:t>
            </a:r>
            <a:r>
              <a:rPr lang="en-US" b="0"/>
              <a:t>        </a:t>
            </a:r>
            <a:r>
              <a:rPr b="0"/>
              <a:t>总流程图侧重反映程序的逻辑结构和各程序模块之间的相互关系。</a:t>
            </a:r>
            <a:endParaRPr b="0"/>
          </a:p>
          <a:p>
            <a:pPr eaLnBrk="1" hangingPunct="1">
              <a:lnSpc>
                <a:spcPct val="145000"/>
              </a:lnSpc>
            </a:pPr>
            <a:r>
              <a:rPr lang="en-US" b="0"/>
              <a:t>             </a:t>
            </a:r>
            <a:r>
              <a:rPr b="0"/>
              <a:t>局部流程图反映程序模块的具体实施细节。</a:t>
            </a:r>
            <a:endParaRPr b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1640" y="3716655"/>
            <a:ext cx="5461635" cy="219583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一、任务要求 </a:t>
            </a:r>
          </a:p>
          <a:p>
            <a:pPr eaLnBrk="1" hangingPunct="1">
              <a:lnSpc>
                <a:spcPct val="145000"/>
              </a:lnSpc>
            </a:pPr>
            <a:r>
              <a:rPr lang="en-US"/>
              <a:t>           </a:t>
            </a:r>
            <a:r>
              <a:rPr lang="en-US" b="0"/>
              <a:t> </a:t>
            </a:r>
            <a:r>
              <a:rPr b="0"/>
              <a:t>设计加1、减1功能键各1个，当按动加1、减1功能键时，软件计数器做加1或减1操作，计数器值送LED数码管显示。</a:t>
            </a:r>
          </a:p>
          <a:p>
            <a:pPr eaLnBrk="1" hangingPunct="1">
              <a:lnSpc>
                <a:spcPct val="145000"/>
              </a:lnSpc>
            </a:pPr>
            <a:r>
              <a:t>二、硬件设计</a:t>
            </a:r>
          </a:p>
          <a:p>
            <a:pPr eaLnBrk="1" hangingPunct="1">
              <a:lnSpc>
                <a:spcPct val="145000"/>
              </a:lnSpc>
            </a:pPr>
            <a:r>
              <a:rPr lang="en-US"/>
              <a:t>           </a:t>
            </a:r>
            <a:r>
              <a:rPr lang="en-US" b="0"/>
              <a:t>  </a:t>
            </a:r>
            <a:r>
              <a:rPr b="0"/>
              <a:t>K1（P3.2）为加1功能键，K2（P3.3）为减1功能键，显示采用8位共阳极LED数码管显示，电原理图</a:t>
            </a:r>
            <a:r>
              <a:rPr lang="zh-CN" b="0"/>
              <a:t>见下页</a:t>
            </a:r>
            <a:r>
              <a:rPr b="0"/>
              <a:t>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一、任务要求 </a:t>
            </a:r>
          </a:p>
          <a:p>
            <a:pPr eaLnBrk="1" hangingPunct="1">
              <a:lnSpc>
                <a:spcPct val="145000"/>
              </a:lnSpc>
            </a:pPr>
            <a:r>
              <a:rPr lang="en-US"/>
              <a:t>           </a:t>
            </a:r>
            <a:r>
              <a:rPr lang="en-US" b="0"/>
              <a:t> </a:t>
            </a:r>
            <a:r>
              <a:rPr b="0"/>
              <a:t>设计加1、减1功能键各1个，当按动加1、减1功能键时，软件计数器做加1或减1操作，计数器值送LED数码管显示。</a:t>
            </a:r>
            <a:endParaRPr b="0"/>
          </a:p>
          <a:p>
            <a:pPr eaLnBrk="1" hangingPunct="1">
              <a:lnSpc>
                <a:spcPct val="145000"/>
              </a:lnSpc>
            </a:pPr>
            <a:r>
              <a:t>二、硬件设计</a:t>
            </a:r>
          </a:p>
          <a:p>
            <a:pPr eaLnBrk="1" hangingPunct="1">
              <a:lnSpc>
                <a:spcPct val="145000"/>
              </a:lnSpc>
            </a:pPr>
            <a:r>
              <a:rPr lang="en-US"/>
              <a:t>           </a:t>
            </a:r>
            <a:r>
              <a:rPr lang="en-US" b="0"/>
              <a:t>  </a:t>
            </a:r>
            <a:r>
              <a:rPr b="0"/>
              <a:t>K1（P3.2）为加1功能键，K2（P3.3）为减1功能键，显示采用8位共阳极LED数码管显示，电原理图</a:t>
            </a:r>
            <a:r>
              <a:rPr lang="zh-CN" b="0"/>
              <a:t>见下页</a:t>
            </a:r>
            <a:r>
              <a:rPr b="0"/>
              <a:t>。</a:t>
            </a:r>
            <a:endParaRPr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1268730"/>
            <a:ext cx="9254490" cy="57200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t>三、软件设计</a:t>
            </a:r>
          </a:p>
          <a:p>
            <a:pPr eaLnBrk="1" hangingPunct="1">
              <a:lnSpc>
                <a:spcPct val="145000"/>
              </a:lnSpc>
            </a:pPr>
            <a:r>
              <a:t>	</a:t>
            </a:r>
            <a:r>
              <a:rPr b="0"/>
              <a:t>（1）程序说明：一是要设计一个16位的变量counter作为计数器，最大值为65535，采用5位显示；二是对按键要进行去抖动。</a:t>
            </a:r>
            <a:endParaRPr b="0"/>
          </a:p>
          <a:p>
            <a:pPr eaLnBrk="1" hangingPunct="1">
              <a:lnSpc>
                <a:spcPct val="145000"/>
              </a:lnSpc>
            </a:pPr>
            <a:r>
              <a:rPr b="0"/>
              <a:t>	（2）项目八任务1程序文件：项目八任务1.c</a:t>
            </a:r>
            <a:endParaRPr b="0"/>
          </a:p>
          <a:p>
            <a:pPr eaLnBrk="1" hangingPunct="1">
              <a:lnSpc>
                <a:spcPct val="145000"/>
              </a:lnSpc>
            </a:pPr>
            <a:r>
              <a:rPr lang="en-US" b="0"/>
              <a:t>      </a:t>
            </a:r>
            <a:r>
              <a:rPr lang="en-US" b="0">
                <a:solidFill>
                  <a:srgbClr val="7030A0"/>
                </a:solidFill>
              </a:rPr>
              <a:t> </a:t>
            </a:r>
            <a:r>
              <a:rPr lang="zh-CN" altLang="en-US" b="0">
                <a:solidFill>
                  <a:srgbClr val="7030A0"/>
                </a:solidFill>
              </a:rPr>
              <a:t>通过</a:t>
            </a:r>
            <a:r>
              <a:rPr lang="en-US" altLang="zh-CN" b="0">
                <a:solidFill>
                  <a:srgbClr val="7030A0"/>
                </a:solidFill>
              </a:rPr>
              <a:t>keil</a:t>
            </a:r>
            <a:r>
              <a:rPr lang="zh-CN" altLang="zh-CN" b="0">
                <a:solidFill>
                  <a:srgbClr val="7030A0"/>
                </a:solidFill>
              </a:rPr>
              <a:t>打开项目八任务1.c进行分析。</a:t>
            </a:r>
            <a:endParaRPr lang="zh-CN" altLang="zh-CN" b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t>四、系统调试</a:t>
            </a:r>
          </a:p>
          <a:p>
            <a:pPr eaLnBrk="1" hangingPunct="1">
              <a:lnSpc>
                <a:spcPct val="145000"/>
              </a:lnSpc>
            </a:pPr>
            <a:r>
              <a:t>	</a:t>
            </a:r>
            <a:r>
              <a:rPr lang="en-US" b="0"/>
              <a:t> </a:t>
            </a:r>
            <a:endParaRPr lang="en-US" b="0"/>
          </a:p>
          <a:p>
            <a:pPr eaLnBrk="1" hangingPunct="1">
              <a:lnSpc>
                <a:spcPct val="145000"/>
              </a:lnSpc>
            </a:pPr>
            <a:r>
              <a:rPr lang="en-US" b="0"/>
              <a:t>      </a:t>
            </a:r>
            <a:r>
              <a:rPr lang="en-US" b="0">
                <a:solidFill>
                  <a:srgbClr val="7030A0"/>
                </a:solidFill>
              </a:rPr>
              <a:t> </a:t>
            </a:r>
            <a:r>
              <a:rPr lang="zh-CN" b="0">
                <a:solidFill>
                  <a:srgbClr val="7030A0"/>
                </a:solidFill>
              </a:rPr>
              <a:t>建议边演示边讲解</a:t>
            </a:r>
            <a:r>
              <a:rPr lang="zh-CN" altLang="zh-CN" b="0">
                <a:solidFill>
                  <a:srgbClr val="7030A0"/>
                </a:solidFill>
              </a:rPr>
              <a:t>。</a:t>
            </a:r>
            <a:endParaRPr lang="zh-CN" altLang="zh-CN" b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任务拓展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4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t> </a:t>
            </a:r>
          </a:p>
          <a:p>
            <a:pPr eaLnBrk="1" hangingPunct="1">
              <a:lnSpc>
                <a:spcPct val="235000"/>
              </a:lnSpc>
            </a:pPr>
            <a:r>
              <a:t> </a:t>
            </a:r>
            <a:r>
              <a:rPr lang="en-US"/>
              <a:t>    </a:t>
            </a:r>
            <a:r>
              <a:rPr lang="en-US" b="0"/>
              <a:t>     </a:t>
            </a:r>
            <a:r>
              <a:rPr b="0"/>
              <a:t>修改程序，长按k1能实现连续加1功能，长按k2能实现连续减1功能。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Group 5"/>
          <p:cNvGrpSpPr/>
          <p:nvPr/>
        </p:nvGrpSpPr>
        <p:grpSpPr>
          <a:xfrm>
            <a:off x="395288" y="1774825"/>
            <a:ext cx="2017712" cy="790575"/>
            <a:chOff x="0" y="0"/>
            <a:chExt cx="2166" cy="960"/>
          </a:xfrm>
        </p:grpSpPr>
        <p:pic>
          <p:nvPicPr>
            <p:cNvPr id="9219" name="Picture 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166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AutoShape 7">
              <a:hlinkClick r:id="rId1" action="ppaction://hlinksldjump"/>
            </p:cNvPr>
            <p:cNvSpPr/>
            <p:nvPr/>
          </p:nvSpPr>
          <p:spPr>
            <a:xfrm>
              <a:off x="24" y="36"/>
              <a:ext cx="1944" cy="720"/>
            </a:xfrm>
            <a:prstGeom prst="roundRect">
              <a:avLst>
                <a:gd name="adj" fmla="val 967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A5E9E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 anchorCtr="0"/>
            <a:p>
              <a:pPr marL="228600" indent="-228600" algn="ctr">
                <a:lnSpc>
                  <a:spcPct val="85000"/>
                </a:lnSpc>
                <a:spcBef>
                  <a:spcPct val="15000"/>
                </a:spcBef>
                <a:buClr>
                  <a:srgbClr val="FFCC29"/>
                </a:buClr>
                <a:buSzPct val="65000"/>
                <a:buFont typeface="Wingdings" panose="05000000000000000000" pitchFamily="2" charset="2"/>
              </a:pPr>
              <a:r>
                <a:rPr lang="zh-CN" altLang="en-US" sz="28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任务</a:t>
              </a:r>
              <a:r>
                <a:rPr lang="en-US" altLang="zh-CN" sz="28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altLang="zh-CN" sz="2400" b="1" dirty="0">
                  <a:solidFill>
                    <a:schemeClr val="tx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altLang="zh-CN" sz="24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9221" name="Group 8"/>
          <p:cNvGrpSpPr/>
          <p:nvPr/>
        </p:nvGrpSpPr>
        <p:grpSpPr>
          <a:xfrm>
            <a:off x="2844800" y="1774825"/>
            <a:ext cx="6299200" cy="790575"/>
            <a:chOff x="0" y="0"/>
            <a:chExt cx="3576" cy="948"/>
          </a:xfrm>
        </p:grpSpPr>
        <p:pic>
          <p:nvPicPr>
            <p:cNvPr id="9222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AutoShape 10">
              <a:hlinkClick r:id="rId1" action="ppaction://hlinksldjump"/>
            </p:cNvPr>
            <p:cNvSpPr/>
            <p:nvPr/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A5E9E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 anchorCtr="0"/>
            <a:p>
              <a:pPr marL="284480" indent="-284480" algn="ctr" eaLnBrk="1" hangingPunct="1">
                <a:lnSpc>
                  <a:spcPct val="90000"/>
                </a:lnSpc>
                <a:spcBef>
                  <a:spcPct val="3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</a:pPr>
              <a:r>
                <a:rPr lang="zh-CN" altLang="en-US" sz="2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独立键盘的应用编程</a:t>
              </a:r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9224" name="AutoShape 12">
            <a:hlinkClick r:id="rId4" action="ppaction://hlinksldjump"/>
          </p:cNvPr>
          <p:cNvSpPr/>
          <p:nvPr/>
        </p:nvSpPr>
        <p:spPr>
          <a:xfrm>
            <a:off x="436245" y="2853055"/>
            <a:ext cx="1798638" cy="576263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 anchorCtr="0"/>
          <a:p>
            <a:pPr marL="228600" indent="-228600" algn="ctr">
              <a:lnSpc>
                <a:spcPct val="85000"/>
              </a:lnSpc>
              <a:spcBef>
                <a:spcPct val="15000"/>
              </a:spcBef>
              <a:buClr>
                <a:srgbClr val="FFCC29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任务</a:t>
            </a:r>
            <a: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altLang="zh-CN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9225" name="Group 13"/>
          <p:cNvGrpSpPr/>
          <p:nvPr/>
        </p:nvGrpSpPr>
        <p:grpSpPr>
          <a:xfrm>
            <a:off x="2873375" y="2794000"/>
            <a:ext cx="6299200" cy="790575"/>
            <a:chOff x="0" y="0"/>
            <a:chExt cx="3576" cy="948"/>
          </a:xfrm>
        </p:grpSpPr>
        <p:pic>
          <p:nvPicPr>
            <p:cNvPr id="9226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AutoShape 15">
              <a:hlinkClick r:id="rId4" action="ppaction://hlinksldjump"/>
            </p:cNvPr>
            <p:cNvSpPr/>
            <p:nvPr/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A5E9E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 anchorCtr="0"/>
            <a:p>
              <a:pPr marL="284480" indent="-284480" algn="ctr">
                <a:lnSpc>
                  <a:spcPct val="85000"/>
                </a:lnSpc>
                <a:spcBef>
                  <a:spcPct val="15000"/>
                </a:spcBef>
                <a:buClr>
                  <a:srgbClr val="FFCC29"/>
                </a:buClr>
                <a:buSzPct val="65000"/>
                <a:buFont typeface="Wingdings" panose="05000000000000000000" pitchFamily="2" charset="2"/>
              </a:pPr>
              <a:r>
                <a:rPr sz="2400" b="1">
                  <a:latin typeface="Times New Roman" panose="02020603050405020304" pitchFamily="2" charset="0"/>
                </a:rPr>
                <a:t>矩阵键盘与应用编程</a:t>
              </a:r>
              <a:endParaRPr sz="2400" b="1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9228" name="Group 22"/>
          <p:cNvGrpSpPr/>
          <p:nvPr/>
        </p:nvGrpSpPr>
        <p:grpSpPr>
          <a:xfrm>
            <a:off x="376238" y="188913"/>
            <a:ext cx="8948737" cy="1254125"/>
            <a:chOff x="0" y="0"/>
            <a:chExt cx="3576" cy="948"/>
          </a:xfrm>
        </p:grpSpPr>
        <p:pic>
          <p:nvPicPr>
            <p:cNvPr id="9229" name="Picture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AutoShape 24"/>
            <p:cNvSpPr/>
            <p:nvPr/>
          </p:nvSpPr>
          <p:spPr>
            <a:xfrm>
              <a:off x="24" y="42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984E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 anchorCtr="0"/>
            <a:p>
              <a:pPr marL="228600" indent="-228600" algn="ctr" eaLnBrk="1" hangingPunct="1"/>
              <a:r>
                <a:rPr lang="zh-CN" altLang="en-US" sz="2800" b="1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项目七 </a:t>
              </a:r>
              <a:r>
                <a:rPr lang="en-US" altLang="zh-CN" sz="2800" b="1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STC15W4K32S4</a:t>
              </a:r>
              <a:r>
                <a:rPr lang="zh-CN" altLang="en-US" sz="2800" b="1">
                  <a:solidFill>
                    <a:srgbClr val="FFCC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单片机的串行通信</a:t>
              </a:r>
              <a:endParaRPr lang="zh-CN" altLang="en-US" sz="2800" b="1">
                <a:solidFill>
                  <a:srgbClr val="FF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endParaRPr>
            </a:p>
          </p:txBody>
        </p:sp>
      </p:grpSp>
      <p:sp>
        <p:nvSpPr>
          <p:cNvPr id="2" name="AutoShape 7">
            <a:hlinkClick r:id="rId1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396690" y="3716457"/>
            <a:ext cx="1810910" cy="592931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rgbClr val="A5E9E9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tIns="0" bIns="0" anchor="ctr" anchorCtr="0"/>
          <a:p>
            <a:pPr marL="228600" indent="-228600" algn="ctr">
              <a:lnSpc>
                <a:spcPct val="85000"/>
              </a:lnSpc>
              <a:spcBef>
                <a:spcPct val="15000"/>
              </a:spcBef>
              <a:buClr>
                <a:srgbClr val="FFCC29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任务</a:t>
            </a:r>
            <a: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6" name="Group 8"/>
          <p:cNvGrpSpPr/>
          <p:nvPr/>
        </p:nvGrpSpPr>
        <p:grpSpPr>
          <a:xfrm>
            <a:off x="2801620" y="3676650"/>
            <a:ext cx="6299200" cy="790575"/>
            <a:chOff x="0" y="0"/>
            <a:chExt cx="3576" cy="948"/>
          </a:xfrm>
        </p:grpSpPr>
        <p:pic>
          <p:nvPicPr>
            <p:cNvPr id="7" name="Picture 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576" cy="9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AutoShape 10">
              <a:hlinkClick r:id="rId1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>
              <a:off x="24" y="48"/>
              <a:ext cx="3384" cy="720"/>
            </a:xfrm>
            <a:prstGeom prst="roundRect">
              <a:avLst>
                <a:gd name="adj" fmla="val 833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A5E9E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tIns="0" bIns="0" anchor="ctr" anchorCtr="0"/>
            <a:p>
              <a:pPr marL="284480" indent="-284480" algn="ctr" eaLnBrk="1" hangingPunct="1">
                <a:lnSpc>
                  <a:spcPct val="90000"/>
                </a:lnSpc>
                <a:spcBef>
                  <a:spcPct val="3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</a:pPr>
              <a:r>
                <a:rPr lang="zh-CN" altLang="en-US" sz="24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电子时钟的设计与实践</a:t>
              </a:r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Arc 3"/>
          <p:cNvSpPr/>
          <p:nvPr/>
        </p:nvSpPr>
        <p:spPr>
          <a:xfrm rot="7873550">
            <a:off x="3703638" y="3832225"/>
            <a:ext cx="1133475" cy="1208088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31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32" name="Arc 5"/>
          <p:cNvSpPr/>
          <p:nvPr/>
        </p:nvSpPr>
        <p:spPr>
          <a:xfrm rot="11977892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3733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73734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5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6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7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8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3739" name="Arc 12"/>
          <p:cNvSpPr/>
          <p:nvPr/>
        </p:nvSpPr>
        <p:spPr>
          <a:xfrm rot="16542568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0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eaLnBrk="1" hangingPunct="1"/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73741" name="Arc 98"/>
          <p:cNvSpPr/>
          <p:nvPr/>
        </p:nvSpPr>
        <p:spPr>
          <a:xfrm rot="21229832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2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eaLnBrk="1" hangingPunct="1"/>
            <a:endParaRPr lang="zh-CN" altLang="en-US" b="1" dirty="0">
              <a:latin typeface="Times New Roman" panose="02020603050405020304" pitchFamily="2" charset="0"/>
            </a:endParaRPr>
          </a:p>
        </p:txBody>
      </p:sp>
      <p:grpSp>
        <p:nvGrpSpPr>
          <p:cNvPr id="73743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73744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745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746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73747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748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749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750" name="AutoShape 112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1" name="AutoShape 113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2" name="AutoShape 114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3" name="AutoShape 115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754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755" name="AutoShape 117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6" name="AutoShape 118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7" name="AutoShape 119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8" name="AutoShape 120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73759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73760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761" name="Picture 123" descr="circuler_1">
                <a:hlinkClick r:id="rId2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762" name="Oval 124">
                <a:hlinkClick r:id="rId2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73763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764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765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766" name="AutoShape 128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67" name="AutoShape 129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68" name="AutoShape 130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69" name="AutoShape 131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770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771" name="AutoShape 133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72" name="AutoShape 134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73" name="AutoShape 135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74" name="AutoShape 136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73775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73776" name="Picture 155" descr="circuler_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77" name="Oval 156">
              <a:hlinkClick r:id="rId2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</a:endParaRPr>
            </a:p>
          </p:txBody>
        </p:sp>
      </p:grpSp>
      <p:grpSp>
        <p:nvGrpSpPr>
          <p:cNvPr id="73778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73779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73780" name="AutoShape 160"/>
              <p:cNvSpPr/>
              <p:nvPr/>
            </p:nvSpPr>
            <p:spPr>
              <a:xfrm rot="5263130">
                <a:off x="28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1" name="AutoShape 161"/>
              <p:cNvSpPr/>
              <p:nvPr/>
            </p:nvSpPr>
            <p:spPr>
              <a:xfrm rot="6078281">
                <a:off x="420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2" name="AutoShape 162"/>
              <p:cNvSpPr/>
              <p:nvPr/>
            </p:nvSpPr>
            <p:spPr>
              <a:xfrm rot="6373927">
                <a:off x="496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3" name="AutoShape 163"/>
              <p:cNvSpPr/>
              <p:nvPr/>
            </p:nvSpPr>
            <p:spPr>
              <a:xfrm rot="6906312">
                <a:off x="586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  <p:grpSp>
          <p:nvGrpSpPr>
            <p:cNvPr id="73784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73785" name="AutoShape 165"/>
              <p:cNvSpPr/>
              <p:nvPr/>
            </p:nvSpPr>
            <p:spPr>
              <a:xfrm rot="5263130">
                <a:off x="28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6" name="AutoShape 166"/>
              <p:cNvSpPr/>
              <p:nvPr/>
            </p:nvSpPr>
            <p:spPr>
              <a:xfrm rot="6078281">
                <a:off x="420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7" name="AutoShape 167"/>
              <p:cNvSpPr/>
              <p:nvPr/>
            </p:nvSpPr>
            <p:spPr>
              <a:xfrm rot="6373927">
                <a:off x="496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8" name="AutoShape 168"/>
              <p:cNvSpPr/>
              <p:nvPr/>
            </p:nvSpPr>
            <p:spPr>
              <a:xfrm rot="6906312">
                <a:off x="586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</p:grpSp>
      <p:sp>
        <p:nvSpPr>
          <p:cNvPr id="73789" name="Rectangle 17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</a:rPr>
              <a:t>2   </a:t>
            </a:r>
            <a:r>
              <a:rPr sz="2800">
                <a:effectLst>
                  <a:outerShdw blurRad="38100" dist="38100" dir="2700000">
                    <a:srgbClr val="C0C0C0"/>
                  </a:outerShdw>
                </a:effectLst>
              </a:rPr>
              <a:t>矩阵键盘与应用编程</a:t>
            </a:r>
            <a:r>
              <a:rPr lang="zh-CN" altLang="en-US"/>
              <a:t> </a:t>
            </a:r>
            <a:endParaRPr lang="zh-CN" altLang="en-US"/>
          </a:p>
        </p:txBody>
      </p:sp>
      <p:grpSp>
        <p:nvGrpSpPr>
          <p:cNvPr id="73790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73791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792" name="Picture 180" descr="circuler_1">
                <a:hlinkClick r:id="rId2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793" name="Oval 181">
                <a:hlinkClick r:id="rId2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</a:endParaRPr>
              </a:p>
            </p:txBody>
          </p:sp>
        </p:grpSp>
        <p:pic>
          <p:nvPicPr>
            <p:cNvPr id="73794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795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796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797" name="AutoShape 185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98" name="AutoShape 186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99" name="AutoShape 187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0" name="AutoShape 188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801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802" name="AutoShape 190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3" name="AutoShape 191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4" name="AutoShape 192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5" name="AutoShape 193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73806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73807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808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809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</a:endParaRPr>
              </a:p>
            </p:txBody>
          </p:sp>
        </p:grpSp>
        <p:pic>
          <p:nvPicPr>
            <p:cNvPr id="73810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811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812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813" name="AutoShape 202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4" name="AutoShape 203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5" name="AutoShape 204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6" name="AutoShape 205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817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818" name="AutoShape 207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9" name="AutoShape 208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20" name="AutoShape 209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21" name="AutoShape 210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任务说明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   </a:t>
            </a:r>
            <a:r>
              <a:rPr lang="en-US" altLang="zh-CN" b="0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b="0"/>
              <a:t>当需要输入十进制数码时，所需按键数大于10个，如采用独立键盘的话，所需I/O端口需要10个以上。为节约I/O端口，拟采用一种新的键盘结构，即矩阵键盘。本任务学习矩阵键盘的工作原理与应用编程。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40360" y="1340485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</a:t>
            </a:r>
            <a:r>
              <a:t>一、矩阵键盘的结构与原理	</a:t>
            </a:r>
          </a:p>
          <a:p>
            <a:pPr eaLnBrk="1" hangingPunct="1">
              <a:lnSpc>
                <a:spcPct val="205000"/>
              </a:lnSpc>
            </a:pPr>
            <a:r>
              <a:rPr lang="en-US"/>
              <a:t>       </a:t>
            </a:r>
            <a:r>
              <a:rPr lang="en-US" b="0"/>
              <a:t> </a:t>
            </a:r>
            <a:r>
              <a:rPr b="0"/>
              <a:t>1. 矩阵键盘的结构</a:t>
            </a:r>
            <a:endParaRPr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87900" y="2423795"/>
            <a:ext cx="4202430" cy="32842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40360" y="1340485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</a:t>
            </a:r>
            <a:r>
              <a:t>一、矩阵键盘的结构与原理	</a:t>
            </a:r>
          </a:p>
          <a:p>
            <a:pPr eaLnBrk="1" hangingPunct="1">
              <a:lnSpc>
                <a:spcPct val="205000"/>
              </a:lnSpc>
            </a:pPr>
            <a:r>
              <a:rPr lang="en-US"/>
              <a:t>       </a:t>
            </a:r>
            <a:r>
              <a:rPr b="0"/>
              <a:t>2.</a:t>
            </a:r>
            <a:r>
              <a:rPr lang="en-US" b="0"/>
              <a:t> </a:t>
            </a:r>
            <a:r>
              <a:rPr b="0"/>
              <a:t>矩阵式键盘按键的识别</a:t>
            </a:r>
            <a:r>
              <a:rPr lang="en-US" b="0"/>
              <a:t>---</a:t>
            </a:r>
            <a:r>
              <a:rPr lang="en-US" b="0">
                <a:solidFill>
                  <a:srgbClr val="7030A0"/>
                </a:solidFill>
              </a:rPr>
              <a:t>扫描法</a:t>
            </a:r>
            <a:endParaRPr lang="en-US" b="0">
              <a:solidFill>
                <a:srgbClr val="7030A0"/>
              </a:solidFill>
            </a:endParaRPr>
          </a:p>
          <a:p>
            <a:pPr eaLnBrk="1" hangingPunct="1">
              <a:lnSpc>
                <a:spcPct val="205000"/>
              </a:lnSpc>
            </a:pPr>
            <a:r>
              <a:rPr lang="en-US" b="0">
                <a:solidFill>
                  <a:srgbClr val="7030A0"/>
                </a:solidFill>
              </a:rPr>
              <a:t>      </a:t>
            </a:r>
            <a:r>
              <a:rPr lang="en-US" b="0">
                <a:solidFill>
                  <a:schemeClr val="tx1"/>
                </a:solidFill>
              </a:rPr>
              <a:t> </a:t>
            </a:r>
            <a:r>
              <a:rPr lang="zh-CN" b="0">
                <a:solidFill>
                  <a:schemeClr val="tx1"/>
                </a:solidFill>
              </a:rPr>
              <a:t>（</a:t>
            </a:r>
            <a:r>
              <a:rPr lang="en-US" altLang="zh-CN" b="0">
                <a:solidFill>
                  <a:schemeClr val="tx1"/>
                </a:solidFill>
              </a:rPr>
              <a:t>1</a:t>
            </a:r>
            <a:r>
              <a:rPr lang="zh-CN" altLang="en-US" b="0">
                <a:solidFill>
                  <a:schemeClr val="tx1"/>
                </a:solidFill>
              </a:rPr>
              <a:t>）全扫描，判断是否有按键按下？</a:t>
            </a:r>
            <a:endParaRPr lang="zh-CN" altLang="en-US" b="0">
              <a:solidFill>
                <a:schemeClr val="tx1"/>
              </a:solidFill>
            </a:endParaRPr>
          </a:p>
          <a:p>
            <a:pPr eaLnBrk="1" hangingPunct="1">
              <a:lnSpc>
                <a:spcPct val="205000"/>
              </a:lnSpc>
            </a:pPr>
            <a:r>
              <a:rPr lang="en-US" altLang="zh-CN" b="0">
                <a:solidFill>
                  <a:schemeClr val="tx1"/>
                </a:solidFill>
              </a:rPr>
              <a:t>        </a:t>
            </a:r>
            <a:r>
              <a:rPr lang="zh-CN" altLang="en-US" b="0">
                <a:solidFill>
                  <a:schemeClr val="tx1"/>
                </a:solidFill>
              </a:rPr>
              <a:t>（</a:t>
            </a:r>
            <a:r>
              <a:rPr lang="en-US" altLang="zh-CN" b="0">
                <a:solidFill>
                  <a:schemeClr val="tx1"/>
                </a:solidFill>
              </a:rPr>
              <a:t>2</a:t>
            </a:r>
            <a:r>
              <a:rPr lang="zh-CN" altLang="en-US" b="0">
                <a:solidFill>
                  <a:schemeClr val="tx1"/>
                </a:solidFill>
              </a:rPr>
              <a:t>）逐行扫描，判断具体是哪一个按键按下？</a:t>
            </a:r>
            <a:endParaRPr lang="zh-CN" altLang="en-US" b="0">
              <a:solidFill>
                <a:schemeClr val="tx1"/>
              </a:solidFill>
            </a:endParaRPr>
          </a:p>
          <a:p>
            <a:pPr eaLnBrk="1" hangingPunct="1">
              <a:lnSpc>
                <a:spcPct val="205000"/>
              </a:lnSpc>
            </a:pPr>
            <a:r>
              <a:rPr lang="en-US" altLang="zh-CN" b="0">
                <a:solidFill>
                  <a:schemeClr val="tx1"/>
                </a:solidFill>
              </a:rPr>
              <a:t>         </a:t>
            </a:r>
            <a:r>
              <a:rPr lang="zh-CN" altLang="en-US" b="0">
                <a:solidFill>
                  <a:schemeClr val="tx1"/>
                </a:solidFill>
              </a:rPr>
              <a:t>（</a:t>
            </a:r>
            <a:r>
              <a:rPr lang="en-US" altLang="zh-CN" b="0">
                <a:solidFill>
                  <a:schemeClr val="tx1"/>
                </a:solidFill>
              </a:rPr>
              <a:t>3</a:t>
            </a:r>
            <a:r>
              <a:rPr lang="zh-CN" altLang="en-US" b="0">
                <a:solidFill>
                  <a:schemeClr val="tx1"/>
                </a:solidFill>
              </a:rPr>
              <a:t>）键值=行号X4（行数）+列号</a:t>
            </a:r>
            <a:endParaRPr lang="zh-CN" altLang="en-US"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40360" y="1340485"/>
            <a:ext cx="8642350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</a:t>
            </a:r>
            <a:r>
              <a:t>一、矩阵键盘的结构与原理	</a:t>
            </a:r>
          </a:p>
          <a:p>
            <a:pPr eaLnBrk="1" hangingPunct="1">
              <a:lnSpc>
                <a:spcPct val="185000"/>
              </a:lnSpc>
            </a:pPr>
            <a:r>
              <a:rPr lang="en-US"/>
              <a:t>       </a:t>
            </a:r>
            <a:r>
              <a:rPr b="0"/>
              <a:t>2.</a:t>
            </a:r>
            <a:r>
              <a:rPr lang="en-US" b="0"/>
              <a:t> </a:t>
            </a:r>
            <a:r>
              <a:rPr b="0"/>
              <a:t>矩阵式键盘按键的识别</a:t>
            </a:r>
            <a:r>
              <a:rPr lang="en-US" b="0"/>
              <a:t>---</a:t>
            </a:r>
            <a:r>
              <a:rPr lang="en-US" b="0">
                <a:solidFill>
                  <a:srgbClr val="7030A0"/>
                </a:solidFill>
              </a:rPr>
              <a:t>翻转法</a:t>
            </a:r>
            <a:endParaRPr lang="en-US" b="0">
              <a:solidFill>
                <a:srgbClr val="7030A0"/>
              </a:solidFill>
            </a:endParaRPr>
          </a:p>
          <a:p>
            <a:pPr eaLnBrk="1" hangingPunct="1">
              <a:lnSpc>
                <a:spcPct val="185000"/>
              </a:lnSpc>
            </a:pPr>
            <a:r>
              <a:rPr lang="en-US" b="0">
                <a:solidFill>
                  <a:srgbClr val="7030A0"/>
                </a:solidFill>
              </a:rPr>
              <a:t>     </a:t>
            </a:r>
            <a:r>
              <a:rPr b="0"/>
              <a:t>（1）行全扫描，读取列码；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</a:t>
            </a:r>
            <a:r>
              <a:rPr b="0"/>
              <a:t>（2）列全扫描，读取行码；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</a:t>
            </a:r>
            <a:r>
              <a:rPr b="0"/>
              <a:t>（3）将行、列码组合在一起，得到按键的键码；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</a:t>
            </a:r>
            <a:r>
              <a:rPr b="0"/>
              <a:t>（4）根据键盘的键码，通过比较法获取按键的键值。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40360" y="1340485"/>
            <a:ext cx="8642350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</a:t>
            </a:r>
            <a:r>
              <a:t>二、键盘的工作方式</a:t>
            </a:r>
            <a:r>
              <a:t>	</a:t>
            </a:r>
          </a:p>
          <a:p>
            <a:pPr eaLnBrk="1" hangingPunct="1">
              <a:lnSpc>
                <a:spcPct val="185000"/>
              </a:lnSpc>
            </a:pPr>
            <a:r>
              <a:rPr lang="en-US"/>
              <a:t>       </a:t>
            </a:r>
            <a:r>
              <a:rPr b="0"/>
              <a:t>1. 编程扫描方式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>
                <a:solidFill>
                  <a:srgbClr val="7030A0"/>
                </a:solidFill>
              </a:rPr>
              <a:t>            </a:t>
            </a:r>
            <a:r>
              <a:rPr b="0"/>
              <a:t>编程扫描方式是利用CPU完成其他工作的空余调用键盘扫描子程序来响应键盘输入的要求。在执行按键功能程序时，CPU不再响应按键输入要求，直到CPU重新扫描键盘为止。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642350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</a:t>
            </a:r>
            <a:r>
              <a:t>二、键盘的工作方式</a:t>
            </a:r>
            <a:r>
              <a:t>	</a:t>
            </a:r>
          </a:p>
          <a:p>
            <a:pPr eaLnBrk="1" hangingPunct="1">
              <a:lnSpc>
                <a:spcPct val="185000"/>
              </a:lnSpc>
            </a:pPr>
            <a:r>
              <a:rPr lang="en-US"/>
              <a:t>       </a:t>
            </a:r>
            <a:r>
              <a:rPr b="0"/>
              <a:t>2. 定时扫描方式。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</a:t>
            </a:r>
            <a:r>
              <a:rPr b="0"/>
              <a:t>定时扫描方式就是每隔一段时间对键盘扫描一次，它利用单片机内部的定时器产生一定时间（例如10 ms）的定时，当定时时间到就产生定时器溢出中断，CPU响应中断后对键盘进行扫描，并在有按键按下时识别出该键，再执行该键的功能程序。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3829685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</a:t>
            </a:r>
            <a:r>
              <a:t>二、键盘的工作方式</a:t>
            </a:r>
          </a:p>
          <a:p>
            <a:pPr eaLnBrk="1" hangingPunct="1">
              <a:lnSpc>
                <a:spcPct val="185000"/>
              </a:lnSpc>
            </a:pPr>
            <a:r>
              <a:rPr lang="en-US"/>
              <a:t>      </a:t>
            </a:r>
            <a:r>
              <a:rPr b="0"/>
              <a:t>3. 中断扫描方式</a:t>
            </a:r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</a:t>
            </a:r>
            <a:r>
              <a:rPr b="0"/>
              <a:t>当无按键按下时，CPU处理自己的工作；当有按键按下时，产生中断请求，CPU转去执行键盘扫描子程序，并识别键号。</a:t>
            </a:r>
            <a:endParaRPr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35805" y="2187575"/>
            <a:ext cx="4621530" cy="32943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604885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</a:t>
            </a:r>
            <a:r>
              <a:t>一、任务要求 </a:t>
            </a:r>
          </a:p>
          <a:p>
            <a:pPr eaLnBrk="1" hangingPunct="1">
              <a:lnSpc>
                <a:spcPct val="205000"/>
              </a:lnSpc>
            </a:pPr>
            <a:r>
              <a:rPr lang="en-US"/>
              <a:t>     </a:t>
            </a:r>
            <a:r>
              <a:rPr b="0"/>
              <a:t>4×4键盘对应十六进制数码0～9、A～F，当按动按键时，对应的数码在数码管上显示。</a:t>
            </a:r>
            <a:endParaRPr b="0"/>
          </a:p>
          <a:p>
            <a:pPr eaLnBrk="1" hangingPunct="1">
              <a:lnSpc>
                <a:spcPct val="205000"/>
              </a:lnSpc>
            </a:pPr>
            <a:r>
              <a:t>二、硬件设计</a:t>
            </a:r>
          </a:p>
          <a:p>
            <a:pPr eaLnBrk="1" hangingPunct="1">
              <a:lnSpc>
                <a:spcPct val="205000"/>
              </a:lnSpc>
            </a:pPr>
            <a:r>
              <a:rPr lang="en-US"/>
              <a:t>     </a:t>
            </a:r>
            <a:r>
              <a:rPr lang="en-US" b="0"/>
              <a:t> </a:t>
            </a:r>
            <a:r>
              <a:rPr b="0"/>
              <a:t>P1接4×4矩阵键盘，以P1.0－P1.3为列线，以P1.4－P1.7为行线，具体接口电路</a:t>
            </a:r>
            <a:r>
              <a:rPr lang="zh-CN" b="0"/>
              <a:t>见下页</a:t>
            </a:r>
            <a:r>
              <a:rPr b="0"/>
              <a:t>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604885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</a:t>
            </a:r>
            <a:r>
              <a:t>一、任务要求 </a:t>
            </a:r>
          </a:p>
          <a:p>
            <a:pPr eaLnBrk="1" hangingPunct="1">
              <a:lnSpc>
                <a:spcPct val="205000"/>
              </a:lnSpc>
            </a:pPr>
            <a:r>
              <a:rPr lang="en-US"/>
              <a:t>     </a:t>
            </a:r>
            <a:r>
              <a:rPr b="0"/>
              <a:t>4×4键盘对应十六进制数码0～9、A～F，当按动按键时，对应的数码在数码管上显示。</a:t>
            </a:r>
            <a:endParaRPr b="0"/>
          </a:p>
          <a:p>
            <a:pPr eaLnBrk="1" hangingPunct="1">
              <a:lnSpc>
                <a:spcPct val="205000"/>
              </a:lnSpc>
            </a:pPr>
            <a:r>
              <a:t>二、硬件设计</a:t>
            </a:r>
          </a:p>
          <a:p>
            <a:pPr eaLnBrk="1" hangingPunct="1">
              <a:lnSpc>
                <a:spcPct val="205000"/>
              </a:lnSpc>
            </a:pPr>
            <a:r>
              <a:rPr lang="en-US"/>
              <a:t>     </a:t>
            </a:r>
            <a:r>
              <a:rPr lang="en-US" b="0"/>
              <a:t> </a:t>
            </a:r>
            <a:r>
              <a:rPr b="0"/>
              <a:t>P1接4×4矩阵键盘，以P1.0－P1.3为列线，以P1.4－P1.7为行线，具体接口电路</a:t>
            </a:r>
            <a:r>
              <a:rPr lang="zh-CN" b="0"/>
              <a:t>见下页</a:t>
            </a:r>
            <a:r>
              <a:rPr b="0"/>
              <a:t>。</a:t>
            </a:r>
            <a:endParaRPr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4130" y="1484630"/>
            <a:ext cx="9345930" cy="48221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rc 3"/>
          <p:cNvSpPr/>
          <p:nvPr/>
        </p:nvSpPr>
        <p:spPr>
          <a:xfrm rot="7873550">
            <a:off x="3703638" y="3832225"/>
            <a:ext cx="1133475" cy="1208088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3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4" name="Arc 5"/>
          <p:cNvSpPr/>
          <p:nvPr/>
        </p:nvSpPr>
        <p:spPr>
          <a:xfrm rot="11977892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0245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10246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47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48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49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0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251" name="Arc 12"/>
          <p:cNvSpPr/>
          <p:nvPr/>
        </p:nvSpPr>
        <p:spPr>
          <a:xfrm rot="16542568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2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eaLnBrk="1" hangingPunct="1"/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10253" name="Arc 98"/>
          <p:cNvSpPr/>
          <p:nvPr/>
        </p:nvSpPr>
        <p:spPr>
          <a:xfrm rot="21229832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4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eaLnBrk="1" hangingPunct="1"/>
            <a:endParaRPr lang="zh-CN" altLang="en-US" b="1" dirty="0">
              <a:latin typeface="Times New Roman" panose="02020603050405020304" pitchFamily="2" charset="0"/>
            </a:endParaRPr>
          </a:p>
        </p:txBody>
      </p:sp>
      <p:grpSp>
        <p:nvGrpSpPr>
          <p:cNvPr id="10255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10256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10257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58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10259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60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10261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0262" name="AutoShape 112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63" name="AutoShape 113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64" name="AutoShape 114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65" name="AutoShape 115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10266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0267" name="AutoShape 117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68" name="AutoShape 118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69" name="AutoShape 119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70" name="AutoShape 120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10271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10272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10273" name="Picture 123" descr="circuler_1">
                <a:hlinkClick r:id="rId2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74" name="Oval 124">
                <a:hlinkClick r:id="rId2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10275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76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10277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0278" name="AutoShape 128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79" name="AutoShape 129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80" name="AutoShape 130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81" name="AutoShape 131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10282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0283" name="AutoShape 133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84" name="AutoShape 134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85" name="AutoShape 135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286" name="AutoShape 136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10287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10288" name="Picture 155" descr="circuler_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9" name="Oval 156">
              <a:hlinkClick r:id="rId2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</a:endParaRPr>
            </a:p>
          </p:txBody>
        </p:sp>
      </p:grpSp>
      <p:grpSp>
        <p:nvGrpSpPr>
          <p:cNvPr id="10290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10291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10292" name="AutoShape 160"/>
              <p:cNvSpPr/>
              <p:nvPr/>
            </p:nvSpPr>
            <p:spPr>
              <a:xfrm rot="5263130">
                <a:off x="28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10293" name="AutoShape 161"/>
              <p:cNvSpPr/>
              <p:nvPr/>
            </p:nvSpPr>
            <p:spPr>
              <a:xfrm rot="6078281">
                <a:off x="420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10294" name="AutoShape 162"/>
              <p:cNvSpPr/>
              <p:nvPr/>
            </p:nvSpPr>
            <p:spPr>
              <a:xfrm rot="6373927">
                <a:off x="496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10295" name="AutoShape 163"/>
              <p:cNvSpPr/>
              <p:nvPr/>
            </p:nvSpPr>
            <p:spPr>
              <a:xfrm rot="6906312">
                <a:off x="586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  <p:grpSp>
          <p:nvGrpSpPr>
            <p:cNvPr id="10296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10297" name="AutoShape 165"/>
              <p:cNvSpPr/>
              <p:nvPr/>
            </p:nvSpPr>
            <p:spPr>
              <a:xfrm rot="5263130">
                <a:off x="28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10298" name="AutoShape 166"/>
              <p:cNvSpPr/>
              <p:nvPr/>
            </p:nvSpPr>
            <p:spPr>
              <a:xfrm rot="6078281">
                <a:off x="420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10299" name="AutoShape 167"/>
              <p:cNvSpPr/>
              <p:nvPr/>
            </p:nvSpPr>
            <p:spPr>
              <a:xfrm rot="6373927">
                <a:off x="496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10300" name="AutoShape 168"/>
              <p:cNvSpPr/>
              <p:nvPr/>
            </p:nvSpPr>
            <p:spPr>
              <a:xfrm rot="6906312">
                <a:off x="586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</p:grpSp>
      <p:sp>
        <p:nvSpPr>
          <p:cNvPr id="10301" name="Rectangle 17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</a:rPr>
              <a:t>1   </a:t>
            </a:r>
            <a:r>
              <a:rPr sz="2800">
                <a:effectLst>
                  <a:outerShdw blurRad="38100" dist="38100" dir="2700000">
                    <a:srgbClr val="C0C0C0"/>
                  </a:outerShdw>
                </a:effectLst>
              </a:rPr>
              <a:t>独立键盘的应用编程</a:t>
            </a:r>
            <a:r>
              <a:rPr lang="zh-CN" altLang="en-US"/>
              <a:t> </a:t>
            </a:r>
            <a:endParaRPr lang="zh-CN" altLang="en-US"/>
          </a:p>
        </p:txBody>
      </p:sp>
      <p:grpSp>
        <p:nvGrpSpPr>
          <p:cNvPr id="10302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10303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10304" name="Picture 180" descr="circuler_1">
                <a:hlinkClick r:id="rId2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305" name="Oval 181">
                <a:hlinkClick r:id="rId2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</a:endParaRPr>
              </a:p>
            </p:txBody>
          </p:sp>
        </p:grpSp>
        <p:pic>
          <p:nvPicPr>
            <p:cNvPr id="10306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307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10308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0309" name="AutoShape 185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10" name="AutoShape 186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11" name="AutoShape 187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12" name="AutoShape 188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10313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0314" name="AutoShape 190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15" name="AutoShape 191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16" name="AutoShape 192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17" name="AutoShape 193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10318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10319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10320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321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</a:endParaRPr>
              </a:p>
            </p:txBody>
          </p:sp>
        </p:grpSp>
        <p:pic>
          <p:nvPicPr>
            <p:cNvPr id="10322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323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10324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0325" name="AutoShape 202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26" name="AutoShape 203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27" name="AutoShape 204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28" name="AutoShape 205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10329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0330" name="AutoShape 207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31" name="AutoShape 208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32" name="AutoShape 209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10333" name="AutoShape 210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604885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t>	</a:t>
            </a:r>
            <a:r>
              <a:rPr b="0"/>
              <a:t>（1）程序说明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	矩阵键盘键的识别是采用扫描法实现的，先确定行号，再确定列号，根据行号乘4加列号得到按键的键值，键值送数码管最低位显示。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	（2）项目八任务2程序文件：项目八任务2.c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    </a:t>
            </a:r>
            <a:r>
              <a:rPr lang="zh-CN" altLang="en-US" b="0">
                <a:solidFill>
                  <a:srgbClr val="7030A0"/>
                </a:solidFill>
              </a:rPr>
              <a:t>通过</a:t>
            </a:r>
            <a:r>
              <a:rPr lang="en-US" altLang="zh-CN" b="0">
                <a:solidFill>
                  <a:srgbClr val="7030A0"/>
                </a:solidFill>
              </a:rPr>
              <a:t>keil</a:t>
            </a:r>
            <a:r>
              <a:rPr lang="zh-CN" altLang="zh-CN" b="0">
                <a:solidFill>
                  <a:srgbClr val="7030A0"/>
                </a:solidFill>
              </a:rPr>
              <a:t>打开项目八任务2.c进行分析。</a:t>
            </a:r>
            <a:endParaRPr lang="zh-CN" altLang="zh-CN" b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604885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t>四、系统调试</a:t>
            </a:r>
          </a:p>
          <a:p>
            <a:pPr eaLnBrk="1" hangingPunct="1">
              <a:lnSpc>
                <a:spcPct val="165000"/>
              </a:lnSpc>
            </a:pPr>
            <a:r>
              <a:t>	</a:t>
            </a:r>
            <a:r>
              <a:rPr lang="en-US" b="0"/>
              <a:t> 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    </a:t>
            </a:r>
            <a:r>
              <a:rPr lang="zh-CN" b="0">
                <a:solidFill>
                  <a:srgbClr val="7030A0"/>
                </a:solidFill>
              </a:rPr>
              <a:t>建议边演示边讲解</a:t>
            </a:r>
            <a:r>
              <a:rPr lang="zh-CN" altLang="zh-CN" b="0">
                <a:solidFill>
                  <a:srgbClr val="7030A0"/>
                </a:solidFill>
              </a:rPr>
              <a:t>。</a:t>
            </a:r>
            <a:endParaRPr lang="zh-CN" altLang="zh-CN" b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任务2   矩阵键盘与应用编程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任务拓展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95605" y="1196340"/>
            <a:ext cx="8604885" cy="497078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rPr b="0"/>
              <a:t>（1）修改程序，新输入的按键值在数码管的最低位显示，原先数码管上的值依次往左移动1位，最高位自然丢失，并要求能实现高位自动灭零（即高位无效的零不显示）。</a:t>
            </a:r>
            <a:endParaRPr b="0"/>
          </a:p>
          <a:p>
            <a:pPr eaLnBrk="1" hangingPunct="1">
              <a:lnSpc>
                <a:spcPct val="205000"/>
              </a:lnSpc>
            </a:pPr>
            <a:r>
              <a:rPr lang="en-US" b="0"/>
              <a:t>   </a:t>
            </a:r>
            <a:r>
              <a:rPr b="0"/>
              <a:t>（2）设计一个2位数的加法计算器。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Arc 3"/>
          <p:cNvSpPr/>
          <p:nvPr/>
        </p:nvSpPr>
        <p:spPr>
          <a:xfrm rot="7873550">
            <a:off x="3703638" y="3832225"/>
            <a:ext cx="1133475" cy="1208088"/>
          </a:xfrm>
          <a:custGeom>
            <a:avLst/>
            <a:gdLst/>
            <a:ahLst/>
            <a:cxnLst>
              <a:cxn ang="0">
                <a:pos x="514619" y="0"/>
              </a:cxn>
              <a:cxn ang="0">
                <a:pos x="1133475" y="544439"/>
              </a:cxn>
              <a:cxn ang="0">
                <a:pos x="0" y="1208088"/>
              </a:cxn>
            </a:cxnLst>
            <a:pathLst>
              <a:path w="18638" h="19873" fill="none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</a:path>
              <a:path w="18638" h="19873" stroke="0">
                <a:moveTo>
                  <a:pt x="8462" y="-1"/>
                </a:moveTo>
                <a:cubicBezTo>
                  <a:pt x="12727" y="1815"/>
                  <a:pt x="16295" y="4955"/>
                  <a:pt x="18638" y="895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31" name="Arc 4"/>
          <p:cNvSpPr/>
          <p:nvPr/>
        </p:nvSpPr>
        <p:spPr>
          <a:xfrm rot="3306816">
            <a:off x="4714875" y="294005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2" y="698238"/>
              </a:cxn>
              <a:cxn ang="0">
                <a:pos x="0" y="1208087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32" name="Arc 5"/>
          <p:cNvSpPr/>
          <p:nvPr/>
        </p:nvSpPr>
        <p:spPr>
          <a:xfrm rot="11977892">
            <a:off x="2628900" y="3213100"/>
            <a:ext cx="1211263" cy="1208088"/>
          </a:xfrm>
          <a:custGeom>
            <a:avLst/>
            <a:gdLst/>
            <a:ahLst/>
            <a:cxnLst>
              <a:cxn ang="0">
                <a:pos x="514931" y="0"/>
              </a:cxn>
              <a:cxn ang="0">
                <a:pos x="1211263" y="698239"/>
              </a:cxn>
              <a:cxn ang="0">
                <a:pos x="0" y="1208088"/>
              </a:cxn>
            </a:cxnLst>
            <a:pathLst>
              <a:path w="19905" h="19873" fill="none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3733" name="Group 6"/>
          <p:cNvGrpSpPr/>
          <p:nvPr/>
        </p:nvGrpSpPr>
        <p:grpSpPr>
          <a:xfrm>
            <a:off x="2701925" y="1773238"/>
            <a:ext cx="3022600" cy="3022600"/>
            <a:chOff x="0" y="0"/>
            <a:chExt cx="1406" cy="1406"/>
          </a:xfrm>
        </p:grpSpPr>
        <p:sp>
          <p:nvSpPr>
            <p:cNvPr id="73734" name="Line 7"/>
            <p:cNvSpPr/>
            <p:nvPr/>
          </p:nvSpPr>
          <p:spPr>
            <a:xfrm flipH="1">
              <a:off x="227" y="0"/>
              <a:ext cx="499" cy="1406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5" name="Line 8"/>
            <p:cNvSpPr/>
            <p:nvPr/>
          </p:nvSpPr>
          <p:spPr>
            <a:xfrm>
              <a:off x="726" y="0"/>
              <a:ext cx="454" cy="1406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6" name="Line 9"/>
            <p:cNvSpPr/>
            <p:nvPr/>
          </p:nvSpPr>
          <p:spPr>
            <a:xfrm flipH="1">
              <a:off x="227" y="544"/>
              <a:ext cx="1179" cy="862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7" name="Line 10"/>
            <p:cNvSpPr/>
            <p:nvPr/>
          </p:nvSpPr>
          <p:spPr>
            <a:xfrm>
              <a:off x="0" y="544"/>
              <a:ext cx="1180" cy="862"/>
            </a:xfrm>
            <a:prstGeom prst="line">
              <a:avLst/>
            </a:prstGeom>
            <a:ln w="3810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8" name="Line 11"/>
            <p:cNvSpPr/>
            <p:nvPr/>
          </p:nvSpPr>
          <p:spPr>
            <a:xfrm flipV="1">
              <a:off x="0" y="544"/>
              <a:ext cx="1391" cy="0"/>
            </a:xfrm>
            <a:prstGeom prst="line">
              <a:avLst/>
            </a:prstGeom>
            <a:ln w="38100" cap="flat" cmpd="sng">
              <a:solidFill>
                <a:srgbClr val="9E9E9E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3739" name="Arc 12"/>
          <p:cNvSpPr/>
          <p:nvPr/>
        </p:nvSpPr>
        <p:spPr>
          <a:xfrm rot="16542568">
            <a:off x="2832100" y="1714500"/>
            <a:ext cx="1211263" cy="1236663"/>
          </a:xfrm>
          <a:custGeom>
            <a:avLst/>
            <a:gdLst/>
            <a:ahLst/>
            <a:cxnLst>
              <a:cxn ang="0">
                <a:pos x="440205" y="0"/>
              </a:cxn>
              <a:cxn ang="0">
                <a:pos x="1211263" y="727063"/>
              </a:cxn>
              <a:cxn ang="0">
                <a:pos x="0" y="1236663"/>
              </a:cxn>
            </a:cxnLst>
            <a:pathLst>
              <a:path w="19905" h="20353" fill="none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</a:path>
              <a:path w="19905" h="20353" stroke="0">
                <a:moveTo>
                  <a:pt x="7233" y="0"/>
                </a:moveTo>
                <a:cubicBezTo>
                  <a:pt x="12950" y="2032"/>
                  <a:pt x="17549" y="6374"/>
                  <a:pt x="19905" y="11965"/>
                </a:cubicBezTo>
                <a:lnTo>
                  <a:pt x="0" y="20353"/>
                </a:lnTo>
                <a:lnTo>
                  <a:pt x="7233" y="0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0" name="Oval 13"/>
          <p:cNvSpPr/>
          <p:nvPr/>
        </p:nvSpPr>
        <p:spPr>
          <a:xfrm>
            <a:off x="4645025" y="513873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eaLnBrk="1" hangingPunct="1"/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73741" name="Arc 98"/>
          <p:cNvSpPr/>
          <p:nvPr/>
        </p:nvSpPr>
        <p:spPr>
          <a:xfrm rot="21229832">
            <a:off x="4357688" y="1717675"/>
            <a:ext cx="1200150" cy="1208088"/>
          </a:xfrm>
          <a:custGeom>
            <a:avLst/>
            <a:gdLst/>
            <a:ahLst/>
            <a:cxnLst>
              <a:cxn ang="0">
                <a:pos x="515072" y="0"/>
              </a:cxn>
              <a:cxn ang="0">
                <a:pos x="1200150" y="671856"/>
              </a:cxn>
              <a:cxn ang="0">
                <a:pos x="0" y="1208088"/>
              </a:cxn>
            </a:cxnLst>
            <a:pathLst>
              <a:path w="19717" h="19873" fill="none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</a:path>
              <a:path w="19717" h="19873" stroke="0">
                <a:moveTo>
                  <a:pt x="8462" y="-1"/>
                </a:moveTo>
                <a:cubicBezTo>
                  <a:pt x="13472" y="2133"/>
                  <a:pt x="17492" y="6080"/>
                  <a:pt x="19716" y="11052"/>
                </a:cubicBezTo>
                <a:lnTo>
                  <a:pt x="0" y="19873"/>
                </a:lnTo>
                <a:lnTo>
                  <a:pt x="8462" y="-1"/>
                </a:lnTo>
                <a:close/>
              </a:path>
            </a:pathLst>
          </a:custGeom>
          <a:noFill/>
          <a:ln w="38100" cap="rnd" cmpd="sng">
            <a:solidFill>
              <a:srgbClr val="9E9E9E"/>
            </a:solidFill>
            <a:prstDash val="sysDot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3742" name="Oval 99"/>
          <p:cNvSpPr/>
          <p:nvPr/>
        </p:nvSpPr>
        <p:spPr>
          <a:xfrm>
            <a:off x="2684463" y="522922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eaLnBrk="1" hangingPunct="1"/>
            <a:endParaRPr lang="zh-CN" altLang="en-US" b="1" dirty="0">
              <a:latin typeface="Times New Roman" panose="02020603050405020304" pitchFamily="2" charset="0"/>
            </a:endParaRPr>
          </a:p>
        </p:txBody>
      </p:sp>
      <p:grpSp>
        <p:nvGrpSpPr>
          <p:cNvPr id="73743" name="Group 105"/>
          <p:cNvGrpSpPr/>
          <p:nvPr/>
        </p:nvGrpSpPr>
        <p:grpSpPr>
          <a:xfrm>
            <a:off x="2051050" y="2276475"/>
            <a:ext cx="1274763" cy="1247775"/>
            <a:chOff x="0" y="0"/>
            <a:chExt cx="803" cy="786"/>
          </a:xfrm>
        </p:grpSpPr>
        <p:grpSp>
          <p:nvGrpSpPr>
            <p:cNvPr id="73744" name="Group 10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745" name="Picture 10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746" name="Oval 10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rPr>
                  <a:t>任务说明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73747" name="Picture 109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748" name="Group 11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749" name="Group 11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750" name="AutoShape 112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1" name="AutoShape 113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2" name="AutoShape 114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3" name="AutoShape 115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754" name="Group 11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755" name="AutoShape 117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6" name="AutoShape 118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7" name="AutoShape 119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58" name="AutoShape 120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73759" name="Group 121"/>
          <p:cNvGrpSpPr/>
          <p:nvPr/>
        </p:nvGrpSpPr>
        <p:grpSpPr>
          <a:xfrm>
            <a:off x="3563938" y="1052513"/>
            <a:ext cx="1368425" cy="1368425"/>
            <a:chOff x="0" y="0"/>
            <a:chExt cx="803" cy="786"/>
          </a:xfrm>
        </p:grpSpPr>
        <p:grpSp>
          <p:nvGrpSpPr>
            <p:cNvPr id="73760" name="Group 122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761" name="Picture 123" descr="circuler_1">
                <a:hlinkClick r:id="rId2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762" name="Oval 124">
                <a:hlinkClick r:id="rId2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</a:rPr>
                  <a:t>相关知识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pic>
          <p:nvPicPr>
            <p:cNvPr id="73763" name="Picture 125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764" name="Group 126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765" name="Group 127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766" name="AutoShape 128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67" name="AutoShape 129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68" name="AutoShape 130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69" name="AutoShape 131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770" name="Group 132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771" name="AutoShape 133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72" name="AutoShape 134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73" name="AutoShape 135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74" name="AutoShape 136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73775" name="Group 154"/>
          <p:cNvGrpSpPr/>
          <p:nvPr/>
        </p:nvGrpSpPr>
        <p:grpSpPr>
          <a:xfrm>
            <a:off x="5076825" y="2276475"/>
            <a:ext cx="1296988" cy="1247775"/>
            <a:chOff x="0" y="0"/>
            <a:chExt cx="1042" cy="1019"/>
          </a:xfrm>
        </p:grpSpPr>
        <p:pic>
          <p:nvPicPr>
            <p:cNvPr id="73776" name="Picture 155" descr="circuler_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42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77" name="Oval 156">
              <a:hlinkClick r:id="rId2" action="ppaction://hlinksldjump"/>
            </p:cNvPr>
            <p:cNvSpPr/>
            <p:nvPr/>
          </p:nvSpPr>
          <p:spPr>
            <a:xfrm>
              <a:off x="0" y="0"/>
              <a:ext cx="1035" cy="1019"/>
            </a:xfrm>
            <a:prstGeom prst="ellipse">
              <a:avLst/>
            </a:prstGeom>
            <a:gradFill rotWithShape="1">
              <a:gsLst>
                <a:gs pos="0">
                  <a:srgbClr val="1967B1"/>
                </a:gs>
                <a:gs pos="100000">
                  <a:srgbClr val="153B8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</a:rPr>
                <a:t>任务实施</a:t>
              </a:r>
              <a:endParaRPr lang="zh-CN" altLang="en-US" b="1" dirty="0">
                <a:solidFill>
                  <a:schemeClr val="bg1"/>
                </a:solidFill>
                <a:latin typeface="Times New Roman" panose="02020603050405020304" pitchFamily="2" charset="0"/>
              </a:endParaRPr>
            </a:p>
          </p:txBody>
        </p:sp>
      </p:grpSp>
      <p:grpSp>
        <p:nvGrpSpPr>
          <p:cNvPr id="73778" name="Group 158"/>
          <p:cNvGrpSpPr/>
          <p:nvPr/>
        </p:nvGrpSpPr>
        <p:grpSpPr>
          <a:xfrm rot="-1297425" flipH="1" flipV="1">
            <a:off x="5219700" y="3213100"/>
            <a:ext cx="1265238" cy="303213"/>
            <a:chOff x="0" y="0"/>
            <a:chExt cx="893" cy="246"/>
          </a:xfrm>
        </p:grpSpPr>
        <p:grpSp>
          <p:nvGrpSpPr>
            <p:cNvPr id="73779" name="Group 159"/>
            <p:cNvGrpSpPr/>
            <p:nvPr/>
          </p:nvGrpSpPr>
          <p:grpSpPr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73780" name="AutoShape 160"/>
              <p:cNvSpPr/>
              <p:nvPr/>
            </p:nvSpPr>
            <p:spPr>
              <a:xfrm rot="5263130">
                <a:off x="28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1" name="AutoShape 161"/>
              <p:cNvSpPr/>
              <p:nvPr/>
            </p:nvSpPr>
            <p:spPr>
              <a:xfrm rot="6078281">
                <a:off x="420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2" name="AutoShape 162"/>
              <p:cNvSpPr/>
              <p:nvPr/>
            </p:nvSpPr>
            <p:spPr>
              <a:xfrm rot="6373927">
                <a:off x="496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3" name="AutoShape 163"/>
              <p:cNvSpPr/>
              <p:nvPr/>
            </p:nvSpPr>
            <p:spPr>
              <a:xfrm rot="6906312">
                <a:off x="586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  <p:grpSp>
          <p:nvGrpSpPr>
            <p:cNvPr id="73784" name="Group 164"/>
            <p:cNvGrpSpPr/>
            <p:nvPr/>
          </p:nvGrpSpPr>
          <p:grpSpPr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73785" name="AutoShape 165"/>
              <p:cNvSpPr/>
              <p:nvPr/>
            </p:nvSpPr>
            <p:spPr>
              <a:xfrm rot="5263130">
                <a:off x="28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6" name="AutoShape 166"/>
              <p:cNvSpPr/>
              <p:nvPr/>
            </p:nvSpPr>
            <p:spPr>
              <a:xfrm rot="6078281">
                <a:off x="420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7" name="AutoShape 167"/>
              <p:cNvSpPr/>
              <p:nvPr/>
            </p:nvSpPr>
            <p:spPr>
              <a:xfrm rot="6373927">
                <a:off x="496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  <p:sp>
            <p:nvSpPr>
              <p:cNvPr id="73788" name="AutoShape 168"/>
              <p:cNvSpPr/>
              <p:nvPr/>
            </p:nvSpPr>
            <p:spPr>
              <a:xfrm rot="6906312">
                <a:off x="586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 w="9525">
                <a:noFill/>
              </a:ln>
            </p:spPr>
            <p:txBody>
              <a:bodyPr rot="0" vert="eaVert" wrap="none" anchor="ctr" anchorCtr="0"/>
              <a:p>
                <a:pPr eaLnBrk="1" hangingPunct="1"/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</p:grpSp>
      <p:sp>
        <p:nvSpPr>
          <p:cNvPr id="73789" name="Rectangle 17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</a:rPr>
              <a:t>3   </a:t>
            </a:r>
            <a:r>
              <a:rPr sz="2800">
                <a:effectLst>
                  <a:outerShdw blurRad="38100" dist="38100" dir="2700000">
                    <a:srgbClr val="C0C0C0"/>
                  </a:outerShdw>
                </a:effectLst>
              </a:rPr>
              <a:t>电子时钟的设计与实践</a:t>
            </a:r>
            <a:r>
              <a:rPr lang="zh-CN" altLang="en-US"/>
              <a:t> </a:t>
            </a:r>
            <a:endParaRPr lang="zh-CN" altLang="en-US"/>
          </a:p>
        </p:txBody>
      </p:sp>
      <p:grpSp>
        <p:nvGrpSpPr>
          <p:cNvPr id="73790" name="Group 178"/>
          <p:cNvGrpSpPr/>
          <p:nvPr/>
        </p:nvGrpSpPr>
        <p:grpSpPr>
          <a:xfrm>
            <a:off x="4859338" y="4005263"/>
            <a:ext cx="1274762" cy="1247775"/>
            <a:chOff x="0" y="0"/>
            <a:chExt cx="803" cy="786"/>
          </a:xfrm>
        </p:grpSpPr>
        <p:grpSp>
          <p:nvGrpSpPr>
            <p:cNvPr id="73791" name="Group 179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792" name="Picture 180" descr="circuler_1">
                <a:hlinkClick r:id="rId2" action="ppaction://hlinksldjump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793" name="Oval 181">
                <a:hlinkClick r:id="rId2" action="ppaction://hlinksldjump"/>
              </p:cNvPr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bg1"/>
                    </a:solidFill>
                    <a:latin typeface="Times New Roman" panose="02020603050405020304" pitchFamily="2" charset="0"/>
                  </a:rPr>
                  <a:t>任务拓展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2" charset="0"/>
                </a:endParaRPr>
              </a:p>
            </p:txBody>
          </p:sp>
        </p:grpSp>
        <p:pic>
          <p:nvPicPr>
            <p:cNvPr id="73794" name="Picture 182" descr="Picture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795" name="Group 183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796" name="Group 184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797" name="AutoShape 185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98" name="AutoShape 186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799" name="AutoShape 187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0" name="AutoShape 188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801" name="Group 189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802" name="AutoShape 190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3" name="AutoShape 191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4" name="AutoShape 192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05" name="AutoShape 193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  <p:grpSp>
        <p:nvGrpSpPr>
          <p:cNvPr id="73806" name="Group 195"/>
          <p:cNvGrpSpPr/>
          <p:nvPr/>
        </p:nvGrpSpPr>
        <p:grpSpPr>
          <a:xfrm>
            <a:off x="2627313" y="4005263"/>
            <a:ext cx="1439862" cy="1368425"/>
            <a:chOff x="0" y="0"/>
            <a:chExt cx="803" cy="786"/>
          </a:xfrm>
        </p:grpSpPr>
        <p:grpSp>
          <p:nvGrpSpPr>
            <p:cNvPr id="73807" name="Group 196"/>
            <p:cNvGrpSpPr/>
            <p:nvPr/>
          </p:nvGrpSpPr>
          <p:grpSpPr>
            <a:xfrm>
              <a:off x="5" y="0"/>
              <a:ext cx="798" cy="786"/>
              <a:chOff x="0" y="0"/>
              <a:chExt cx="1042" cy="1019"/>
            </a:xfrm>
          </p:grpSpPr>
          <p:pic>
            <p:nvPicPr>
              <p:cNvPr id="73808" name="Picture 19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809" name="Oval 19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algn="ctr" eaLnBrk="1" hangingPunct="1"/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2" charset="0"/>
                  </a:rPr>
                  <a:t>知识延伸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2" charset="0"/>
                </a:endParaRPr>
              </a:p>
            </p:txBody>
          </p:sp>
        </p:grpSp>
        <p:pic>
          <p:nvPicPr>
            <p:cNvPr id="73810" name="Picture 199" descr="Picture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" y="8"/>
              <a:ext cx="630" cy="27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3811" name="Group 200"/>
            <p:cNvGrpSpPr/>
            <p:nvPr/>
          </p:nvGrpSpPr>
          <p:grpSpPr>
            <a:xfrm rot="-1297425" flipH="1" flipV="1">
              <a:off x="0" y="593"/>
              <a:ext cx="797" cy="191"/>
              <a:chOff x="0" y="0"/>
              <a:chExt cx="893" cy="246"/>
            </a:xfrm>
          </p:grpSpPr>
          <p:grpSp>
            <p:nvGrpSpPr>
              <p:cNvPr id="73812" name="Group 201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73813" name="AutoShape 202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4" name="AutoShape 203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5" name="AutoShape 204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6" name="AutoShape 205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73817" name="Group 206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73818" name="AutoShape 207"/>
                <p:cNvSpPr/>
                <p:nvPr/>
              </p:nvSpPr>
              <p:spPr>
                <a:xfrm rot="5263130">
                  <a:off x="28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19" name="AutoShape 208"/>
                <p:cNvSpPr/>
                <p:nvPr/>
              </p:nvSpPr>
              <p:spPr>
                <a:xfrm rot="6078281">
                  <a:off x="420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20" name="AutoShape 209"/>
                <p:cNvSpPr/>
                <p:nvPr/>
              </p:nvSpPr>
              <p:spPr>
                <a:xfrm rot="6373927">
                  <a:off x="496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  <p:sp>
              <p:nvSpPr>
                <p:cNvPr id="73821" name="AutoShape 210"/>
                <p:cNvSpPr/>
                <p:nvPr/>
              </p:nvSpPr>
              <p:spPr>
                <a:xfrm rot="6906312">
                  <a:off x="586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</a:ln>
              </p:spPr>
              <p:txBody>
                <a:bodyPr rot="0" vert="eaVert" wrap="none" anchor="ctr" anchorCtr="0"/>
                <a:p>
                  <a:pPr eaLnBrk="1" hangingPunct="1"/>
                  <a:endParaRPr lang="zh-CN" altLang="en-US" b="1" dirty="0">
                    <a:latin typeface="Times New Roman" panose="02020603050405020304" pitchFamily="2" charset="0"/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任务说明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   </a:t>
            </a:r>
            <a:r>
              <a:rPr lang="en-US" altLang="zh-CN" b="0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b="0"/>
              <a:t>利用单片机定时器实现24小时计时，用8位LED数码管显示，应用独立键盘实现调时。系统地锻炼单片机应用系统的软、硬件设计与系统调试能力，并锻炼工程设计报告的编制能力。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t>一、单片机应用系统的开发原则</a:t>
            </a:r>
          </a:p>
          <a:p>
            <a:pPr eaLnBrk="1" hangingPunct="1">
              <a:lnSpc>
                <a:spcPct val="155000"/>
              </a:lnSpc>
            </a:pPr>
            <a:r>
              <a:rPr lang="en-US" b="0"/>
              <a:t>      </a:t>
            </a:r>
            <a:r>
              <a:rPr b="0"/>
              <a:t>1. 可靠性高</a:t>
            </a:r>
            <a:endParaRPr b="0"/>
          </a:p>
          <a:p>
            <a:pPr eaLnBrk="1" hangingPunct="1">
              <a:lnSpc>
                <a:spcPct val="155000"/>
              </a:lnSpc>
            </a:pPr>
            <a:r>
              <a:rPr b="0"/>
              <a:t>（1）在器件使用上，应选用可靠性高的元器件，以防止元器件的损坏影响系统的可靠运行。</a:t>
            </a:r>
            <a:endParaRPr b="0"/>
          </a:p>
          <a:p>
            <a:pPr eaLnBrk="1" hangingPunct="1">
              <a:lnSpc>
                <a:spcPct val="155000"/>
              </a:lnSpc>
            </a:pPr>
            <a:r>
              <a:rPr b="0"/>
              <a:t>（2）选用典型电路，排除电路的不稳定因素。</a:t>
            </a:r>
            <a:endParaRPr b="0"/>
          </a:p>
          <a:p>
            <a:pPr eaLnBrk="1" hangingPunct="1">
              <a:lnSpc>
                <a:spcPct val="155000"/>
              </a:lnSpc>
            </a:pPr>
            <a:r>
              <a:rPr b="0"/>
              <a:t>（3）采用必要的冗余设计或增加自诊断功能。</a:t>
            </a:r>
            <a:endParaRPr b="0"/>
          </a:p>
          <a:p>
            <a:pPr eaLnBrk="1" hangingPunct="1">
              <a:lnSpc>
                <a:spcPct val="155000"/>
              </a:lnSpc>
            </a:pPr>
            <a:r>
              <a:rPr b="0"/>
              <a:t>（4）采取必要的抗干扰措施，以防止环境干扰。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20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t>一、单片机应用系统的开发原则</a:t>
            </a:r>
          </a:p>
          <a:p>
            <a:pPr eaLnBrk="1" hangingPunct="1">
              <a:lnSpc>
                <a:spcPct val="235000"/>
              </a:lnSpc>
            </a:pPr>
            <a:r>
              <a:rPr lang="en-US" b="0"/>
              <a:t>     </a:t>
            </a:r>
            <a:r>
              <a:rPr b="0"/>
              <a:t>2. 性能价格比高</a:t>
            </a:r>
            <a:endParaRPr b="0"/>
          </a:p>
          <a:p>
            <a:pPr eaLnBrk="1" hangingPunct="1">
              <a:lnSpc>
                <a:spcPct val="235000"/>
              </a:lnSpc>
            </a:pPr>
            <a:r>
              <a:rPr lang="en-US" b="0"/>
              <a:t>     </a:t>
            </a:r>
            <a:r>
              <a:rPr b="0"/>
              <a:t>3. 操作维护方便</a:t>
            </a:r>
            <a:endParaRPr b="0"/>
          </a:p>
          <a:p>
            <a:pPr eaLnBrk="1" hangingPunct="1">
              <a:lnSpc>
                <a:spcPct val="235000"/>
              </a:lnSpc>
            </a:pPr>
            <a:r>
              <a:rPr lang="en-US" b="0"/>
              <a:t>     </a:t>
            </a:r>
            <a:r>
              <a:rPr b="0"/>
              <a:t>4. 设计周期短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三、工程设计报告的编制</a:t>
            </a:r>
          </a:p>
          <a:p>
            <a:pPr eaLnBrk="1" hangingPunct="1">
              <a:lnSpc>
                <a:spcPct val="165000"/>
              </a:lnSpc>
            </a:pPr>
            <a:r>
              <a:rPr lang="en-US" b="0"/>
              <a:t>    </a:t>
            </a:r>
            <a:r>
              <a:rPr b="0"/>
              <a:t>1. 报告内容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 </a:t>
            </a:r>
            <a:r>
              <a:rPr b="0"/>
              <a:t>1）封面。</a:t>
            </a:r>
            <a:r>
              <a:rPr lang="en-US" b="0"/>
              <a:t> 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</a:t>
            </a:r>
            <a:r>
              <a:rPr b="0"/>
              <a:t>2）目录。</a:t>
            </a:r>
            <a:r>
              <a:rPr lang="en-US" b="0"/>
              <a:t> 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</a:t>
            </a:r>
            <a:r>
              <a:rPr b="0"/>
              <a:t>3）摘要与关键词。</a:t>
            </a:r>
            <a:r>
              <a:rPr lang="en-US" b="0"/>
              <a:t>  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</a:t>
            </a:r>
            <a:r>
              <a:rPr b="0"/>
              <a:t>4）正文。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</a:t>
            </a:r>
            <a:r>
              <a:rPr lang="en-US" b="0"/>
              <a:t> </a:t>
            </a:r>
            <a:r>
              <a:rPr b="0"/>
              <a:t>5）参考文献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三、工程设计报告的编制</a:t>
            </a:r>
            <a:r>
              <a:rPr lang="en-US"/>
              <a:t>--</a:t>
            </a:r>
            <a:r>
              <a:rPr lang="en-US">
                <a:solidFill>
                  <a:srgbClr val="7030A0"/>
                </a:solidFill>
              </a:rPr>
              <a:t>正文</a:t>
            </a:r>
            <a:endParaRPr lang="en-US"/>
          </a:p>
          <a:p>
            <a:pPr eaLnBrk="1" hangingPunct="1">
              <a:lnSpc>
                <a:spcPct val="165000"/>
              </a:lnSpc>
            </a:pPr>
            <a:r>
              <a:rPr lang="en-US" b="0"/>
              <a:t>  （1）系统设计。</a:t>
            </a:r>
            <a:endParaRPr lang="en-US" b="0"/>
          </a:p>
          <a:p>
            <a:pPr eaLnBrk="1" hangingPunct="1">
              <a:lnSpc>
                <a:spcPct val="165000"/>
              </a:lnSpc>
            </a:pPr>
            <a:r>
              <a:rPr b="0"/>
              <a:t>    （2）单元电路设计。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   （3）软件设计。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   （4）系统测试。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   （5）结论。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三、工程设计报告的编制</a:t>
            </a:r>
            <a:r>
              <a:rPr lang="en-US"/>
              <a:t>--</a:t>
            </a:r>
            <a:r>
              <a:rPr lang="en-US">
                <a:solidFill>
                  <a:srgbClr val="7030A0"/>
                </a:solidFill>
              </a:rPr>
              <a:t>参考文献</a:t>
            </a:r>
            <a:endParaRPr lang="en-US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/>
              <a:t>   （1）专著、论文集、学位论文、报告。</a:t>
            </a:r>
            <a:endParaRPr lang="en-US"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 （2）期刊文章。</a:t>
            </a:r>
            <a:endParaRPr lang="en-US" b="0"/>
          </a:p>
          <a:p>
            <a:pPr eaLnBrk="1" hangingPunct="1">
              <a:lnSpc>
                <a:spcPct val="165000"/>
              </a:lnSpc>
            </a:pPr>
            <a:r>
              <a:rPr lang="en-US" b="0"/>
              <a:t>    （3）国际、国家标准。</a:t>
            </a:r>
            <a:endParaRPr lang="en-US" b="0"/>
          </a:p>
          <a:p>
            <a:pPr eaLnBrk="1" hangingPunct="1">
              <a:lnSpc>
                <a:spcPct val="165000"/>
              </a:lnSpc>
            </a:pP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任务说明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 </a:t>
            </a:r>
            <a:r>
              <a:rPr lang="en-US" altLang="zh-CN" b="0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rPr b="0"/>
              <a:t>独立键盘是单片机应用系统最为常用的输入设备，一般是采用查询方式来识别按键的状态，此外，由于按键的机械特性有抖动现象，在按键的处理中还要考虑去抖动的问题。本任务主要学习独立按键的工作特性与应用编程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三、工程设计报告的编制</a:t>
            </a:r>
            <a:endParaRPr lang="en-US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/>
              <a:t>   2. 字体要求</a:t>
            </a:r>
            <a:endParaRPr lang="en-US" b="0"/>
          </a:p>
          <a:p>
            <a:pPr eaLnBrk="1" hangingPunct="1">
              <a:lnSpc>
                <a:spcPct val="165000"/>
              </a:lnSpc>
            </a:pPr>
            <a:r>
              <a:rPr lang="en-US" sz="2000" b="0"/>
              <a:t>一级标题：小二号黑体，居中占五行，标题与题目之间空一个汉字的空。</a:t>
            </a:r>
            <a:endParaRPr lang="en-US" sz="2000" b="0"/>
          </a:p>
          <a:p>
            <a:pPr eaLnBrk="1" hangingPunct="1">
              <a:lnSpc>
                <a:spcPct val="165000"/>
              </a:lnSpc>
            </a:pPr>
            <a:r>
              <a:rPr lang="en-US" sz="2000" b="0"/>
              <a:t>二级标题：三号标宋，居中占三行，标题与题目之间空一个汉字的空。</a:t>
            </a:r>
            <a:endParaRPr lang="en-US" sz="2000" b="0"/>
          </a:p>
          <a:p>
            <a:pPr eaLnBrk="1" hangingPunct="1">
              <a:lnSpc>
                <a:spcPct val="165000"/>
              </a:lnSpc>
            </a:pPr>
            <a:r>
              <a:rPr lang="en-US" sz="2000" b="0"/>
              <a:t>三级标题：四号黑体，顶格占二行。标题与题目之间空一个汉字的空。</a:t>
            </a:r>
            <a:endParaRPr lang="en-US" sz="2000" b="0"/>
          </a:p>
          <a:p>
            <a:pPr eaLnBrk="1" hangingPunct="1">
              <a:lnSpc>
                <a:spcPct val="165000"/>
              </a:lnSpc>
            </a:pPr>
            <a:r>
              <a:rPr lang="en-US" sz="2000" b="0"/>
              <a:t>四级标题：小四号粗楷体，顶格占一行。标题与题目之间空一个汉字的空。</a:t>
            </a:r>
            <a:endParaRPr lang="en-US" sz="2000" b="0"/>
          </a:p>
          <a:p>
            <a:pPr eaLnBrk="1" hangingPunct="1">
              <a:lnSpc>
                <a:spcPct val="165000"/>
              </a:lnSpc>
            </a:pPr>
            <a:r>
              <a:rPr lang="en-US" sz="2000" b="0"/>
              <a:t>标题中的英文字体均采用Times New Roman体，字号同标题字号。</a:t>
            </a:r>
            <a:endParaRPr lang="en-US" sz="2000" b="0"/>
          </a:p>
          <a:p>
            <a:pPr eaLnBrk="1" hangingPunct="1">
              <a:lnSpc>
                <a:spcPct val="165000"/>
              </a:lnSpc>
            </a:pPr>
            <a:r>
              <a:rPr lang="en-US" sz="2000" b="0"/>
              <a:t>四级标题下的分级标题的标题字号为五宋。</a:t>
            </a:r>
            <a:endParaRPr lang="en-US" sz="2000" b="0"/>
          </a:p>
          <a:p>
            <a:pPr eaLnBrk="1" hangingPunct="1">
              <a:lnSpc>
                <a:spcPct val="165000"/>
              </a:lnSpc>
            </a:pPr>
            <a:endParaRPr sz="2000" b="0"/>
          </a:p>
        </p:txBody>
      </p:sp>
    </p:spTree>
  </p:cSld>
  <p:clrMapOvr>
    <a:masterClrMapping/>
  </p:clrMapOvr>
  <p:transition spd="med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一、任务要求 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       </a:t>
            </a:r>
            <a:r>
              <a:rPr lang="en-US" b="0"/>
              <a:t>  </a:t>
            </a:r>
            <a:r>
              <a:rPr b="0"/>
              <a:t>采用24小时计时与LED数码管显示，具备时、分、秒调时功能。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t>二、硬件设计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      </a:t>
            </a:r>
            <a:r>
              <a:rPr lang="en-US" b="0"/>
              <a:t> </a:t>
            </a:r>
            <a:r>
              <a:rPr b="0"/>
              <a:t>设置3个按键：k0、k1、k2，k0为时分秒初始值设置调整键，K1为加1键，K2为减1键，k0、k1、k2分别与P3.2、P3.3、P3.4连接，显示采用8位LED数码管模块显示，电原理图</a:t>
            </a:r>
            <a:r>
              <a:rPr lang="zh-CN" b="0"/>
              <a:t>见下页</a:t>
            </a:r>
            <a:r>
              <a:rPr b="0"/>
              <a:t>。</a:t>
            </a:r>
            <a:endParaRPr b="0"/>
          </a:p>
        </p:txBody>
      </p:sp>
    </p:spTree>
  </p:cSld>
  <p:clrMapOvr>
    <a:masterClrMapping/>
  </p:clrMapOvr>
  <p:transition spd="med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一、任务要求 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       </a:t>
            </a:r>
            <a:r>
              <a:rPr lang="en-US" b="0"/>
              <a:t>  </a:t>
            </a:r>
            <a:r>
              <a:rPr b="0"/>
              <a:t>采用24小时计时与LED数码管显示，具备时、分、秒调时功能。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t>二、硬件设计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      </a:t>
            </a:r>
            <a:r>
              <a:rPr lang="en-US" b="0"/>
              <a:t> </a:t>
            </a:r>
            <a:r>
              <a:rPr b="0"/>
              <a:t>设置3个按键：k0、k1、k2，k0为时分秒初始值设置调整键，K1为加1键，K2为减1键，k0、k1、k2分别与P3.2、P3.3、P3.4连接，显示采用8位LED数码管模块显示，电原理图</a:t>
            </a:r>
            <a:r>
              <a:rPr lang="zh-CN" b="0"/>
              <a:t>见下页</a:t>
            </a:r>
            <a:r>
              <a:rPr b="0"/>
              <a:t>。</a:t>
            </a:r>
            <a:endParaRPr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1196340"/>
            <a:ext cx="9284970" cy="56838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</a:t>
            </a:r>
            <a:r>
              <a:rPr b="0"/>
              <a:t>1．程序说明</a:t>
            </a:r>
            <a:r>
              <a:rPr lang="en-US" b="0"/>
              <a:t>----</a:t>
            </a:r>
            <a:r>
              <a:rPr b="0">
                <a:solidFill>
                  <a:srgbClr val="7030A0"/>
                </a:solidFill>
              </a:rPr>
              <a:t>主程序</a:t>
            </a:r>
            <a:endParaRPr b="0">
              <a:solidFill>
                <a:srgbClr val="7030A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43755" y="1556385"/>
            <a:ext cx="2727960" cy="45358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</a:t>
            </a:r>
            <a:r>
              <a:rPr b="0"/>
              <a:t>1．程序说明</a:t>
            </a:r>
            <a:r>
              <a:rPr lang="en-US" b="0"/>
              <a:t>----</a:t>
            </a:r>
            <a:r>
              <a:rPr b="0">
                <a:solidFill>
                  <a:srgbClr val="7030A0"/>
                </a:solidFill>
              </a:rPr>
              <a:t>LED显示子程序</a:t>
            </a:r>
            <a:endParaRPr b="0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</a:t>
            </a:r>
            <a:r>
              <a:rPr b="0">
                <a:solidFill>
                  <a:schemeClr val="tx1"/>
                </a:solidFill>
              </a:rPr>
              <a:t>秒数据存放在Dis_buf [6]、Dis_buf [7]，分数据存放在Dis_buf [4]、Dis_buf [5]，时数据存放在Dis_buf [2]、Dis_buf [3]。</a:t>
            </a:r>
            <a:endParaRPr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</a:t>
            </a:r>
            <a:r>
              <a:rPr b="0"/>
              <a:t>1．程序说明</a:t>
            </a:r>
            <a:r>
              <a:rPr lang="en-US" b="0"/>
              <a:t>----</a:t>
            </a:r>
            <a:r>
              <a:rPr b="0">
                <a:solidFill>
                  <a:srgbClr val="7030A0"/>
                </a:solidFill>
              </a:rPr>
              <a:t>键盘扫描功能设置子程序</a:t>
            </a:r>
            <a:endParaRPr b="0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    </a:t>
            </a:r>
            <a:r>
              <a:rPr b="0">
                <a:solidFill>
                  <a:schemeClr val="tx1"/>
                </a:solidFill>
              </a:rPr>
              <a:t>按下k0口按键，则进入调整时间状态，等待操作，此时计时器停止走动。首先进入秒十位调整状态，继续按往前进一位，到时钟十位时，如再按，退出调整状态，时钟继续走动。在调时状态，按k1、k2按键可对指定位实现加1或减1的操作。</a:t>
            </a:r>
            <a:endParaRPr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</a:t>
            </a:r>
            <a:r>
              <a:rPr b="0"/>
              <a:t>1．程序说明</a:t>
            </a:r>
            <a:r>
              <a:rPr lang="en-US" b="0"/>
              <a:t>----</a:t>
            </a:r>
            <a:r>
              <a:rPr b="0">
                <a:solidFill>
                  <a:srgbClr val="7030A0"/>
                </a:solidFill>
              </a:rPr>
              <a:t>定时中断子程序</a:t>
            </a:r>
            <a:endParaRPr b="0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    </a:t>
            </a:r>
            <a:endParaRPr b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03800" y="1340485"/>
            <a:ext cx="3204845" cy="505333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</a:t>
            </a:r>
            <a:r>
              <a:rPr b="0"/>
              <a:t>1．程序说明</a:t>
            </a:r>
            <a:r>
              <a:rPr lang="en-US" b="0"/>
              <a:t>----</a:t>
            </a:r>
            <a:r>
              <a:rPr b="0">
                <a:solidFill>
                  <a:srgbClr val="7030A0"/>
                </a:solidFill>
              </a:rPr>
              <a:t>定时中断子程序</a:t>
            </a:r>
            <a:endParaRPr b="0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    </a:t>
            </a:r>
            <a:endParaRPr b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47945" y="1268730"/>
            <a:ext cx="3314065" cy="48615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三、软件设计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2</a:t>
            </a:r>
            <a:r>
              <a:rPr b="0"/>
              <a:t>．项目八任务3程序文件：项目八任务3.c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</a:t>
            </a:r>
            <a:r>
              <a:rPr lang="en-US" b="0"/>
              <a:t> </a:t>
            </a:r>
            <a:r>
              <a:rPr lang="en-US" b="0">
                <a:solidFill>
                  <a:srgbClr val="7030A0"/>
                </a:solidFill>
              </a:rPr>
              <a:t>  </a:t>
            </a:r>
            <a:r>
              <a:rPr lang="zh-CN" altLang="en-US" b="0">
                <a:solidFill>
                  <a:srgbClr val="7030A0"/>
                </a:solidFill>
              </a:rPr>
              <a:t>通过</a:t>
            </a:r>
            <a:r>
              <a:rPr lang="en-US" altLang="zh-CN" b="0">
                <a:solidFill>
                  <a:srgbClr val="7030A0"/>
                </a:solidFill>
              </a:rPr>
              <a:t>keil</a:t>
            </a:r>
            <a:r>
              <a:rPr lang="zh-CN" altLang="zh-CN" b="0">
                <a:solidFill>
                  <a:srgbClr val="7030A0"/>
                </a:solidFill>
              </a:rPr>
              <a:t>打开项目八任务3.c进行分析。</a:t>
            </a:r>
            <a:endParaRPr lang="zh-CN" altLang="zh-CN" b="0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    </a:t>
            </a:r>
            <a:endParaRPr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任务实施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r>
              <a:t>四、系统调试</a:t>
            </a:r>
          </a:p>
          <a:p>
            <a:pPr eaLnBrk="1" hangingPunct="1">
              <a:lnSpc>
                <a:spcPct val="165000"/>
              </a:lnSpc>
            </a:pPr>
            <a:r>
              <a:rPr lang="en-US"/>
              <a:t>  </a:t>
            </a:r>
            <a:r>
              <a:rPr lang="en-US" b="0"/>
              <a:t> 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b="0"/>
              <a:t> </a:t>
            </a:r>
            <a:r>
              <a:rPr lang="en-US" b="0"/>
              <a:t> </a:t>
            </a:r>
            <a:r>
              <a:rPr lang="en-US" b="0">
                <a:solidFill>
                  <a:srgbClr val="7030A0"/>
                </a:solidFill>
              </a:rPr>
              <a:t>  </a:t>
            </a:r>
            <a:r>
              <a:rPr lang="zh-CN" b="0">
                <a:solidFill>
                  <a:srgbClr val="7030A0"/>
                </a:solidFill>
              </a:rPr>
              <a:t>建议边演示边讲解</a:t>
            </a:r>
            <a:r>
              <a:rPr lang="zh-CN" altLang="zh-CN" b="0">
                <a:solidFill>
                  <a:srgbClr val="7030A0"/>
                </a:solidFill>
              </a:rPr>
              <a:t>。</a:t>
            </a:r>
            <a:endParaRPr lang="zh-CN" altLang="zh-CN" b="0">
              <a:solidFill>
                <a:srgbClr val="7030A0"/>
              </a:solidFill>
            </a:endParaRPr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    </a:t>
            </a:r>
            <a:endParaRPr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9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1．按键的分类</a:t>
            </a:r>
            <a:endParaRPr b="0"/>
          </a:p>
          <a:p>
            <a:pPr eaLnBrk="1" hangingPunct="1">
              <a:lnSpc>
                <a:spcPct val="195000"/>
              </a:lnSpc>
            </a:pPr>
            <a:r>
              <a:rPr lang="en-US" b="0"/>
              <a:t>             </a:t>
            </a:r>
            <a:r>
              <a:rPr b="0"/>
              <a:t>触点式开关按键</a:t>
            </a:r>
            <a:r>
              <a:rPr lang="zh-CN" b="0"/>
              <a:t>：</a:t>
            </a:r>
            <a:r>
              <a:rPr b="0"/>
              <a:t>如机械式开关、导电橡胶式开关等；</a:t>
            </a:r>
            <a:r>
              <a:rPr lang="en-US" b="0"/>
              <a:t>     </a:t>
            </a:r>
            <a:endParaRPr lang="en-US" b="0"/>
          </a:p>
          <a:p>
            <a:pPr eaLnBrk="1" hangingPunct="1">
              <a:lnSpc>
                <a:spcPct val="195000"/>
              </a:lnSpc>
            </a:pPr>
            <a:r>
              <a:rPr lang="en-US" b="0"/>
              <a:t>             </a:t>
            </a:r>
            <a:r>
              <a:rPr b="0"/>
              <a:t>无触点开关按键</a:t>
            </a:r>
            <a:r>
              <a:rPr lang="zh-CN" b="0"/>
              <a:t>：</a:t>
            </a:r>
            <a:r>
              <a:rPr b="0"/>
              <a:t>如开关管、可控硅、固态继电器等。</a:t>
            </a:r>
            <a:r>
              <a:rPr lang="en-US" b="0"/>
              <a:t> </a:t>
            </a:r>
            <a:endParaRPr lang="en-US" b="0"/>
          </a:p>
          <a:p>
            <a:pPr eaLnBrk="1" hangingPunct="1">
              <a:lnSpc>
                <a:spcPct val="195000"/>
              </a:lnSpc>
            </a:pPr>
            <a:r>
              <a:rPr lang="en-US" b="0"/>
              <a:t> </a:t>
            </a:r>
            <a:endParaRPr lang="en-US" b="0"/>
          </a:p>
        </p:txBody>
      </p:sp>
    </p:spTree>
  </p:cSld>
  <p:clrMapOvr>
    <a:masterClrMapping/>
  </p:clrMapOvr>
  <p:transition spd="med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任务拓展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</a:t>
            </a:r>
            <a:endParaRPr lang="en-US" altLang="zh-CN">
              <a:solidFill>
                <a:srgbClr val="00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eaLnBrk="1" hangingPunct="1">
              <a:lnSpc>
                <a:spcPct val="165000"/>
              </a:lnSpc>
            </a:pPr>
            <a:endParaRPr lang="en-US" altLang="zh-CN">
              <a:solidFill>
                <a:srgbClr val="000000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  <a:p>
            <a:pPr eaLnBrk="1" hangingPunct="1">
              <a:lnSpc>
                <a:spcPct val="165000"/>
              </a:lnSpc>
            </a:pPr>
            <a:r>
              <a:rPr lang="en-US"/>
              <a:t>           </a:t>
            </a:r>
            <a:r>
              <a:rPr lang="en-US" b="0"/>
              <a:t> </a:t>
            </a:r>
            <a:r>
              <a:rPr b="0"/>
              <a:t>1. 在电子时钟的基础上，增加1组闹铃，闹铃可用LED灯闪烁来模拟。画出电路图，编写程序并调试。</a:t>
            </a:r>
            <a:endParaRPr b="0"/>
          </a:p>
          <a:p>
            <a:pPr eaLnBrk="1" hangingPunct="1">
              <a:lnSpc>
                <a:spcPct val="165000"/>
              </a:lnSpc>
            </a:pPr>
            <a:r>
              <a:rPr lang="en-US" b="0">
                <a:solidFill>
                  <a:srgbClr val="7030A0"/>
                </a:solidFill>
              </a:rPr>
              <a:t>              </a:t>
            </a:r>
            <a:endParaRPr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/>
            <a:r>
              <a:rPr lang="zh-CN" altLang="en-US" sz="2800" dirty="0">
                <a:latin typeface="Times New Roman" panose="02020603050405020304" pitchFamily="2" charset="0"/>
              </a:rPr>
              <a:t>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任务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  电子时钟的设计与实践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任务拓展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340485"/>
            <a:ext cx="8642350" cy="4751070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6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2. 按如下作品功能设计一个多功能电子时钟。</a:t>
            </a:r>
            <a:r>
              <a:rPr lang="en-US" b="0">
                <a:solidFill>
                  <a:srgbClr val="7030A0"/>
                </a:solidFill>
              </a:rPr>
              <a:t>              </a:t>
            </a:r>
            <a:endParaRPr b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2348865"/>
            <a:ext cx="6199505" cy="31826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/>
          </p:cNvSpPr>
          <p:nvPr>
            <p:ph type="title"/>
          </p:nvPr>
        </p:nvSpPr>
        <p:spPr>
          <a:xfrm>
            <a:off x="395288" y="227013"/>
            <a:ext cx="8424862" cy="609600"/>
          </a:xfrm>
        </p:spPr>
        <p:txBody>
          <a:bodyPr lIns="78366" tIns="39183" rIns="78366" bIns="39183" anchor="ctr" anchorCtr="0"/>
          <a:p>
            <a:r>
              <a:rPr lang="zh-CN" altLang="en-US" b="0">
                <a:solidFill>
                  <a:schemeClr val="bg1"/>
                </a:solidFill>
              </a:rPr>
              <a:t>感谢您的关注！</a:t>
            </a:r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112643" name="矩形 112642"/>
          <p:cNvSpPr>
            <a:spLocks noTextEdit="1"/>
          </p:cNvSpPr>
          <p:nvPr/>
        </p:nvSpPr>
        <p:spPr>
          <a:xfrm>
            <a:off x="1763713" y="2492375"/>
            <a:ext cx="5616575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438FE3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2" charset="0"/>
                <a:ea typeface="Verdana" panose="020B0604030504040204" pitchFamily="2" charset="0"/>
              </a:rPr>
              <a:t>Thank You !</a:t>
            </a:r>
            <a:endParaRPr lang="zh-CN" altLang="en-US" sz="5400" b="1"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tx2"/>
                  </a:gs>
                  <a:gs pos="100000">
                    <a:srgbClr val="438FE3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2" charset="0"/>
              <a:ea typeface="Verdana" panose="020B0604030504040204" pitchFamily="2" charset="0"/>
            </a:endParaRPr>
          </a:p>
        </p:txBody>
      </p:sp>
      <p:sp>
        <p:nvSpPr>
          <p:cNvPr id="112644" name="文本占位符 112643"/>
          <p:cNvSpPr>
            <a:spLocks noGrp="1"/>
          </p:cNvSpPr>
          <p:nvPr>
            <p:ph type="body" idx="1"/>
          </p:nvPr>
        </p:nvSpPr>
        <p:spPr>
          <a:xfrm>
            <a:off x="395288" y="4941888"/>
            <a:ext cx="8291512" cy="1079500"/>
          </a:xfrm>
        </p:spPr>
        <p:txBody>
          <a:bodyPr lIns="78366" tIns="39183" rIns="78366" bIns="39183"/>
          <a:p>
            <a:pPr>
              <a:lnSpc>
                <a:spcPct val="90000"/>
              </a:lnSpc>
              <a:buNone/>
            </a:pPr>
            <a:r>
              <a:rPr lang="zh-CN" altLang="en-US" sz="2800" b="0"/>
              <a:t>对本书及课件您有什么建议请联系：</a:t>
            </a:r>
            <a:endParaRPr lang="zh-CN" altLang="en-US" sz="2800" b="0"/>
          </a:p>
          <a:p>
            <a:pPr>
              <a:lnSpc>
                <a:spcPct val="90000"/>
              </a:lnSpc>
            </a:pPr>
            <a:r>
              <a:rPr lang="zh-CN" altLang="en-US" sz="2800" b="0"/>
              <a:t>               丁向荣：</a:t>
            </a:r>
            <a:r>
              <a:rPr lang="en-US" altLang="zh-CN" sz="2800" b="0"/>
              <a:t>181269315</a:t>
            </a:r>
            <a:r>
              <a:rPr lang="en-US" altLang="zh-CN" sz="2800" b="0"/>
              <a:t>@qq.com</a:t>
            </a:r>
            <a:endParaRPr lang="en-US" altLang="zh-CN" sz="2800" b="0"/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434022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9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9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1．按键的分类</a:t>
            </a:r>
            <a:endParaRPr b="0"/>
          </a:p>
          <a:p>
            <a:pPr eaLnBrk="1" hangingPunct="1">
              <a:lnSpc>
                <a:spcPct val="195000"/>
              </a:lnSpc>
            </a:pPr>
            <a:r>
              <a:rPr lang="en-US" b="0"/>
              <a:t>             </a:t>
            </a:r>
            <a:r>
              <a:rPr b="0"/>
              <a:t>编码键盘主要是用硬件来实现对键的识别，并能产生键编号或键值的称为编码键盘；</a:t>
            </a:r>
            <a:r>
              <a:rPr lang="en-US" b="0"/>
              <a:t> </a:t>
            </a:r>
            <a:endParaRPr lang="en-US" b="0"/>
          </a:p>
          <a:p>
            <a:pPr eaLnBrk="1" hangingPunct="1">
              <a:lnSpc>
                <a:spcPct val="195000"/>
              </a:lnSpc>
            </a:pPr>
            <a:r>
              <a:rPr lang="en-US" b="0"/>
              <a:t>          </a:t>
            </a:r>
            <a:r>
              <a:rPr b="0"/>
              <a:t>非编码键盘主要是靠自编软件来实现键盘的识别与定义。</a:t>
            </a:r>
            <a:r>
              <a:rPr lang="en-US" b="0"/>
              <a:t> </a:t>
            </a:r>
            <a:endParaRPr lang="en-US" b="0"/>
          </a:p>
          <a:p>
            <a:pPr eaLnBrk="1" hangingPunct="1">
              <a:lnSpc>
                <a:spcPct val="195000"/>
              </a:lnSpc>
            </a:pPr>
            <a:r>
              <a:rPr lang="en-US" b="0"/>
              <a:t> </a:t>
            </a:r>
            <a:endParaRPr lang="en-US" b="0"/>
          </a:p>
        </p:txBody>
      </p:sp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2．按键的工作原理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 </a:t>
            </a:r>
            <a:r>
              <a:rPr b="0"/>
              <a:t>对于一组按键或一个键盘，总有一个接口电路与CPU相连。CPU可以采用查询或中断方式了解有无按键按下并检查是哪一个键按下，获取该按键的键号（或者说键值、 按键编码），然后通过跳转指令转入执行该按键的功能程序，执行完后再返回主程序。</a:t>
            </a:r>
            <a:r>
              <a:rPr lang="en-US" b="0"/>
              <a:t> </a:t>
            </a:r>
            <a:endParaRPr lang="en-US" b="0"/>
          </a:p>
        </p:txBody>
      </p:sp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3．按键的结构与特点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</a:t>
            </a:r>
            <a:endParaRPr lang="en-US" b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3350" y="2924810"/>
            <a:ext cx="5314950" cy="28098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964612" cy="1143000"/>
          </a:xfrm>
        </p:spPr>
        <p:txBody>
          <a:bodyPr vert="horz" wrap="square" lIns="78366" tIns="39183" rIns="78366" bIns="39183" anchor="ctr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任务1   独立键盘的应用编程</a:t>
            </a:r>
            <a:r>
              <a:rPr lang="zh-CN" altLang="en-US" sz="2800" dirty="0"/>
              <a:t> </a:t>
            </a:r>
            <a:br>
              <a:rPr lang="zh-CN" altLang="en-US" sz="2800" dirty="0">
                <a:latin typeface="Times New Roman" panose="02020603050405020304" pitchFamily="2" charset="0"/>
              </a:rPr>
            </a:br>
            <a:r>
              <a:rPr lang="zh-CN" altLang="en-US" sz="2800" dirty="0">
                <a:latin typeface="Times New Roman" panose="02020603050405020304" pitchFamily="2" charset="0"/>
              </a:rPr>
              <a:t>                                                             </a:t>
            </a:r>
            <a:r>
              <a:rPr lang="en-US" altLang="zh-CN" sz="2800" dirty="0">
                <a:latin typeface="Times New Roman" panose="02020603050405020304" pitchFamily="2" charset="0"/>
              </a:rPr>
              <a:t>    </a:t>
            </a:r>
            <a:r>
              <a:rPr lang="en-US" altLang="zh-CN" sz="2400" dirty="0">
                <a:latin typeface="Times New Roman" panose="02020603050405020304" pitchFamily="2" charset="0"/>
              </a:rPr>
              <a:t>—</a:t>
            </a:r>
            <a:r>
              <a:rPr lang="zh-CN" altLang="en-US" sz="2400" dirty="0">
                <a:latin typeface="Times New Roman" panose="02020603050405020304" pitchFamily="2" charset="0"/>
                <a:ea typeface="仿宋_GB2312" panose="02010609030101010101" pitchFamily="1" charset="-122"/>
              </a:rPr>
              <a:t>相关知识</a:t>
            </a:r>
            <a:endParaRPr lang="zh-CN" altLang="en-US" sz="2400" dirty="0">
              <a:latin typeface="Times New Roman" panose="02020603050405020304" pitchFamily="2" charset="0"/>
              <a:ea typeface="仿宋_GB2312" panose="02010609030101010101" pitchFamily="1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215" y="1259205"/>
            <a:ext cx="8642350" cy="5211445"/>
          </a:xfrm>
        </p:spPr>
        <p:txBody>
          <a:bodyPr vert="horz" wrap="square" lIns="78366" tIns="39183" rIns="78366" bIns="39183" anchor="t" anchorCtr="0"/>
          <a:p>
            <a:pPr eaLnBrk="1" hangingPunct="1">
              <a:lnSpc>
                <a:spcPct val="185000"/>
              </a:lnSpc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t>一、键盘工作原理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b="0"/>
              <a:t> </a:t>
            </a:r>
            <a:r>
              <a:rPr lang="en-US" b="0"/>
              <a:t>       </a:t>
            </a:r>
            <a:r>
              <a:rPr b="0"/>
              <a:t>3．按键的结构与特点</a:t>
            </a:r>
            <a:r>
              <a:rPr lang="en-US" b="0"/>
              <a:t>---</a:t>
            </a:r>
            <a:r>
              <a:rPr lang="zh-CN" altLang="en-US" b="0">
                <a:solidFill>
                  <a:srgbClr val="FF0000"/>
                </a:solidFill>
              </a:rPr>
              <a:t>硬件去抖</a:t>
            </a:r>
            <a:endParaRPr b="0"/>
          </a:p>
          <a:p>
            <a:pPr eaLnBrk="1" hangingPunct="1">
              <a:lnSpc>
                <a:spcPct val="185000"/>
              </a:lnSpc>
            </a:pPr>
            <a:r>
              <a:rPr lang="en-US" b="0"/>
              <a:t>           </a:t>
            </a:r>
            <a:endParaRPr lang="en-US" b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7540" y="2924810"/>
            <a:ext cx="5285105" cy="32181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PP_MARK_KEY" val="a8508168-623e-4443-9ea7-e6cfef76b27f"/>
  <p:tag name="COMMONDATA" val="eyJoZGlkIjoiNDI1YTEyMmJlY2IxZTYzOTFkNjMwOTc5NjNmNWM5YW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设计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AD5B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电子现金支付系统讨论">
  <a:themeElements>
    <a:clrScheme name="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33CCFF"/>
      </a:accent2>
      <a:accent3>
        <a:srgbClr val="FFFFFF"/>
      </a:accent3>
      <a:accent4>
        <a:srgbClr val="000000"/>
      </a:accent4>
      <a:accent5>
        <a:srgbClr val="F9F3DC"/>
      </a:accent5>
      <a:accent6>
        <a:srgbClr val="2DB7E5"/>
      </a:accent6>
      <a:hlink>
        <a:srgbClr val="463FD7"/>
      </a:hlink>
      <a:folHlink>
        <a:srgbClr val="33CCCC"/>
      </a:folHlink>
    </a:clrScheme>
    <a:fontScheme name="">
      <a:majorFont>
        <a:latin typeface="Arial Narrow"/>
        <a:ea typeface="华文中宋"/>
        <a:cs typeface=""/>
      </a:majorFont>
      <a:minorFont>
        <a:latin typeface="Arial Narrow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FF99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CDCAF"/>
        </a:accent4>
        <a:accent5>
          <a:srgbClr val="BAB8B4"/>
        </a:accent5>
        <a:accent6>
          <a:srgbClr val="664B37"/>
        </a:accent6>
        <a:hlink>
          <a:srgbClr val="DA98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E5B7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868686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8F3D5"/>
        </a:accent5>
        <a:accent6>
          <a:srgbClr val="B7B7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EFE5D5"/>
        </a:accent3>
        <a:accent4>
          <a:srgbClr val="000000"/>
        </a:accent4>
        <a:accent5>
          <a:srgbClr val="E6D4C9"/>
        </a:accent5>
        <a:accent6>
          <a:srgbClr val="CA785B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399D"/>
        </a:lt1>
        <a:dk2>
          <a:srgbClr val="FFFFCC"/>
        </a:dk2>
        <a:lt2>
          <a:srgbClr val="99CC00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CDCDC"/>
        </a:accent4>
        <a:accent5>
          <a:srgbClr val="C3BFD1"/>
        </a:accent5>
        <a:accent6>
          <a:srgbClr val="00004E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33CCFF"/>
        </a:accent2>
        <a:accent3>
          <a:srgbClr val="FFFFFF"/>
        </a:accent3>
        <a:accent4>
          <a:srgbClr val="000000"/>
        </a:accent4>
        <a:accent5>
          <a:srgbClr val="F9F3DC"/>
        </a:accent5>
        <a:accent6>
          <a:srgbClr val="2DB7E5"/>
        </a:accent6>
        <a:hlink>
          <a:srgbClr val="463FD7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演示设计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021"/>
      </a:accent1>
      <a:accent2>
        <a:srgbClr val="DA5800"/>
      </a:accent2>
      <a:accent3>
        <a:srgbClr val="FFFFFF"/>
      </a:accent3>
      <a:accent4>
        <a:srgbClr val="000000"/>
      </a:accent4>
      <a:accent5>
        <a:srgbClr val="FFC7AB"/>
      </a:accent5>
      <a:accent6>
        <a:srgbClr val="C34E00"/>
      </a:accent6>
      <a:hlink>
        <a:srgbClr val="963D00"/>
      </a:hlink>
      <a:folHlink>
        <a:srgbClr val="FFC78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echEd_Breakout_Template">
  <a:themeElements>
    <a:clrScheme name="">
      <a:dk1>
        <a:srgbClr val="FFFFFF"/>
      </a:dk1>
      <a:lt1>
        <a:srgbClr val="00478E"/>
      </a:lt1>
      <a:dk2>
        <a:srgbClr val="FFCC29"/>
      </a:dk2>
      <a:lt2>
        <a:srgbClr val="000000"/>
      </a:lt2>
      <a:accent1>
        <a:srgbClr val="FCEB98"/>
      </a:accent1>
      <a:accent2>
        <a:srgbClr val="EC773C"/>
      </a:accent2>
      <a:accent3>
        <a:srgbClr val="AAB1C6"/>
      </a:accent3>
      <a:accent4>
        <a:srgbClr val="DCDCDC"/>
      </a:accent4>
      <a:accent5>
        <a:srgbClr val="FDF3CA"/>
      </a:accent5>
      <a:accent6>
        <a:srgbClr val="D36A35"/>
      </a:accent6>
      <a:hlink>
        <a:srgbClr val="50B72B"/>
      </a:hlink>
      <a:folHlink>
        <a:srgbClr val="569EE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D36A35"/>
        </a:accent6>
        <a:hlink>
          <a:srgbClr val="50B72B"/>
        </a:hlink>
        <a:folHlink>
          <a:srgbClr val="569E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9177</Words>
  <Application>WPS 演示</Application>
  <PresentationFormat>在屏幕上显示</PresentationFormat>
  <Paragraphs>371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52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华文细黑</vt:lpstr>
      <vt:lpstr>MS UI Gothic</vt:lpstr>
      <vt:lpstr>华文行楷</vt:lpstr>
      <vt:lpstr>仿宋_GB2312</vt:lpstr>
      <vt:lpstr>Arial Narrow</vt:lpstr>
      <vt:lpstr>华文中宋</vt:lpstr>
      <vt:lpstr>微软雅黑</vt:lpstr>
      <vt:lpstr>Arial Unicode MS</vt:lpstr>
      <vt:lpstr>Verdana</vt:lpstr>
      <vt:lpstr>黑体</vt:lpstr>
      <vt:lpstr>仿宋</vt:lpstr>
      <vt:lpstr>演示设计</vt:lpstr>
      <vt:lpstr>演示设计1</vt:lpstr>
      <vt:lpstr>电子现金支付系统讨论</vt:lpstr>
      <vt:lpstr>TechEd_Breakout_Template</vt:lpstr>
      <vt:lpstr>1_演示设计</vt:lpstr>
      <vt:lpstr>1_TechEd_Breakout_Template</vt:lpstr>
      <vt:lpstr>PowerPoint 演示文稿</vt:lpstr>
      <vt:lpstr>PowerPoint 演示文稿</vt:lpstr>
      <vt:lpstr>任务1   STC15W4K32S4单片机串行接口移位寄存器的应用 </vt:lpstr>
      <vt:lpstr> 任务1   STC15W4K32S4单片机串行接口移位寄存器的应用                                                                   —任务说明</vt:lpstr>
      <vt:lpstr> 任务1   独立键盘的应用编程                                                                   —任务说明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—相关知识</vt:lpstr>
      <vt:lpstr> 任务1   独立键盘的应用编程                                                                   —任务实施</vt:lpstr>
      <vt:lpstr> 任务1   独立键盘的应用编程                                                                   —任务实施</vt:lpstr>
      <vt:lpstr> 任务1   独立键盘的应用编程                                                                   —任务实施</vt:lpstr>
      <vt:lpstr> 任务1   独立键盘的应用编程                                                                   —任务实施</vt:lpstr>
      <vt:lpstr>任务2   STC15W4K32S4单片机的双机通信 </vt:lpstr>
      <vt:lpstr>   任务2   STC15W4K32S4单片机的双机通信                                                                                —任务说明</vt:lpstr>
      <vt:lpstr>   任务2   矩阵键盘与应用编程                                                                                —任务说明</vt:lpstr>
      <vt:lpstr>   任务2   矩阵键盘与应用编程                                                                                —相关知识</vt:lpstr>
      <vt:lpstr>   任务2   矩阵键盘与应用编程                                                                                —相关知识</vt:lpstr>
      <vt:lpstr>   任务2   矩阵键盘与应用编程                                                                                —相关知识</vt:lpstr>
      <vt:lpstr>   任务2   矩阵键盘与应用编程                                                                                —相关知识</vt:lpstr>
      <vt:lpstr>   任务2   矩阵键盘与应用编程                                                                                —相关知识</vt:lpstr>
      <vt:lpstr>   任务2   矩阵键盘与应用编程                                                                                —相关知识</vt:lpstr>
      <vt:lpstr>   任务2   矩阵键盘与应用编程                                                                                —任务实施</vt:lpstr>
      <vt:lpstr>   任务2   矩阵键盘与应用编程                                                                                —任务实施</vt:lpstr>
      <vt:lpstr>   任务2   矩阵键盘与应用编程                                                                                —任务实施</vt:lpstr>
      <vt:lpstr>   任务2   矩阵键盘与应用编程                                                                                —任务实施</vt:lpstr>
      <vt:lpstr>任务3   STC15W4K32S4单片机间的多机通信 </vt:lpstr>
      <vt:lpstr>   任务3  STC15W4K32S4单片机间的多机通信                                                                                —任务说明</vt:lpstr>
      <vt:lpstr>   任务3  电子时钟的设计与实践                                                                                —任务说明</vt:lpstr>
      <vt:lpstr>   任务3  电子时钟的设计与实践                                                                                —相关知识</vt:lpstr>
      <vt:lpstr>   任务3  电子时钟的设计与实践                                                                                —相关知识</vt:lpstr>
      <vt:lpstr>   任务3  电子时钟的设计与实践                                                                                —相关知识</vt:lpstr>
      <vt:lpstr>   任务3  电子时钟的设计与实践                                                                                —相关知识</vt:lpstr>
      <vt:lpstr>   任务3  电子时钟的设计与实践                                                                                —相关知识</vt:lpstr>
      <vt:lpstr>   任务3  电子时钟的设计与实践                                                                                —相关知识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—任务实施</vt:lpstr>
      <vt:lpstr>   任务3  电子时钟的设计与实践                                                                                —任务拓展</vt:lpstr>
      <vt:lpstr>感谢您的关注！</vt:lpstr>
    </vt:vector>
  </TitlesOfParts>
  <Company>NordriDesign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课件制作说明： </dc:title>
  <dc:creator/>
  <cp:lastModifiedBy>pc</cp:lastModifiedBy>
  <cp:revision>419</cp:revision>
  <dcterms:created xsi:type="dcterms:W3CDTF">2008-05-06T01:42:00Z</dcterms:created>
  <dcterms:modified xsi:type="dcterms:W3CDTF">2024-01-11T08:24:05Z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3211C4E1262248CFB19530C88F16274B_13</vt:lpwstr>
  </property>
</Properties>
</file>