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33"/>
  </p:handoutMasterIdLst>
  <p:sldIdLst>
    <p:sldId id="322" r:id="rId4"/>
    <p:sldId id="489" r:id="rId6"/>
    <p:sldId id="562" r:id="rId7"/>
    <p:sldId id="363" r:id="rId8"/>
    <p:sldId id="563" r:id="rId9"/>
    <p:sldId id="596" r:id="rId10"/>
    <p:sldId id="597" r:id="rId11"/>
    <p:sldId id="598" r:id="rId12"/>
    <p:sldId id="599" r:id="rId13"/>
    <p:sldId id="601" r:id="rId14"/>
    <p:sldId id="603" r:id="rId15"/>
    <p:sldId id="618" r:id="rId16"/>
    <p:sldId id="605" r:id="rId17"/>
    <p:sldId id="606" r:id="rId18"/>
    <p:sldId id="607" r:id="rId19"/>
    <p:sldId id="608" r:id="rId20"/>
    <p:sldId id="619" r:id="rId21"/>
    <p:sldId id="609" r:id="rId22"/>
    <p:sldId id="610" r:id="rId23"/>
    <p:sldId id="611" r:id="rId24"/>
    <p:sldId id="612" r:id="rId25"/>
    <p:sldId id="613" r:id="rId26"/>
    <p:sldId id="614" r:id="rId27"/>
    <p:sldId id="615" r:id="rId28"/>
    <p:sldId id="616" r:id="rId29"/>
    <p:sldId id="617" r:id="rId30"/>
    <p:sldId id="634" r:id="rId31"/>
    <p:sldId id="543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3D2E8"/>
    <a:srgbClr val="003A8F"/>
    <a:srgbClr val="61C09E"/>
    <a:srgbClr val="C1D9DF"/>
    <a:srgbClr val="E29544"/>
    <a:srgbClr val="FCF5ED"/>
    <a:srgbClr val="E3893D"/>
    <a:srgbClr val="E47C37"/>
    <a:srgbClr val="00449A"/>
    <a:srgbClr val="0064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5" autoAdjust="0"/>
    <p:restoredTop sz="94965" autoAdjust="0"/>
  </p:normalViewPr>
  <p:slideViewPr>
    <p:cSldViewPr snapToGrid="0" snapToObjects="1">
      <p:cViewPr varScale="1">
        <p:scale>
          <a:sx n="102" d="100"/>
          <a:sy n="102" d="100"/>
        </p:scale>
        <p:origin x="12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172" d="100"/>
          <a:sy n="172" d="100"/>
        </p:scale>
        <p:origin x="226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gs" Target="tags/tag97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7705E-39B1-9745-BFB1-E2AFB77B681B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05FF3E-1ADD-BE4F-9ED2-20CB81AE97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23935"/>
            <a:ext cx="970383" cy="652366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outerShdw blurRad="88900" sx="102000" sy="102000" algn="ctr" rotWithShape="0">
              <a:prstClr val="black">
                <a:alpha val="25000"/>
              </a:prstClr>
            </a:outerShdw>
          </a:effectLst>
        </p:spPr>
        <p:txBody>
          <a:bodyPr anchor="ctr"/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3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1110083" y="223935"/>
            <a:ext cx="6435012" cy="652366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800" b="1">
                <a:solidFill>
                  <a:schemeClr val="accent1">
                    <a:lumMod val="75000"/>
                  </a:schemeClr>
                </a:solidFill>
                <a:effectLst>
                  <a:outerShdw blurRad="88900" sx="102000" sy="102000" algn="ctr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段文字版式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/>
          <p:cNvSpPr/>
          <p:nvPr userDrawn="1"/>
        </p:nvSpPr>
        <p:spPr>
          <a:xfrm>
            <a:off x="1" y="267172"/>
            <a:ext cx="9486459" cy="579395"/>
          </a:xfrm>
          <a:custGeom>
            <a:avLst/>
            <a:gdLst>
              <a:gd name="connsiteX0" fmla="*/ 9472293 w 9486459"/>
              <a:gd name="connsiteY0" fmla="*/ 0 h 579395"/>
              <a:gd name="connsiteX1" fmla="*/ 9486459 w 9486459"/>
              <a:gd name="connsiteY1" fmla="*/ 0 h 579395"/>
              <a:gd name="connsiteX2" fmla="*/ 9122539 w 9486459"/>
              <a:gd name="connsiteY2" fmla="*/ 579395 h 579395"/>
              <a:gd name="connsiteX3" fmla="*/ 9108373 w 9486459"/>
              <a:gd name="connsiteY3" fmla="*/ 579395 h 579395"/>
              <a:gd name="connsiteX4" fmla="*/ 9383852 w 9486459"/>
              <a:gd name="connsiteY4" fmla="*/ 0 h 579395"/>
              <a:gd name="connsiteX5" fmla="*/ 9434831 w 9486459"/>
              <a:gd name="connsiteY5" fmla="*/ 0 h 579395"/>
              <a:gd name="connsiteX6" fmla="*/ 9070911 w 9486459"/>
              <a:gd name="connsiteY6" fmla="*/ 579395 h 579395"/>
              <a:gd name="connsiteX7" fmla="*/ 9019932 w 9486459"/>
              <a:gd name="connsiteY7" fmla="*/ 579395 h 579395"/>
              <a:gd name="connsiteX8" fmla="*/ 0 w 9486459"/>
              <a:gd name="connsiteY8" fmla="*/ 0 h 579395"/>
              <a:gd name="connsiteX9" fmla="*/ 9345418 w 9486459"/>
              <a:gd name="connsiteY9" fmla="*/ 0 h 579395"/>
              <a:gd name="connsiteX10" fmla="*/ 8977879 w 9486459"/>
              <a:gd name="connsiteY10" fmla="*/ 579395 h 579395"/>
              <a:gd name="connsiteX11" fmla="*/ 0 w 9486459"/>
              <a:gd name="connsiteY11" fmla="*/ 579395 h 57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86459" h="579395">
                <a:moveTo>
                  <a:pt x="9472293" y="0"/>
                </a:moveTo>
                <a:lnTo>
                  <a:pt x="9486459" y="0"/>
                </a:lnTo>
                <a:lnTo>
                  <a:pt x="9122539" y="579395"/>
                </a:lnTo>
                <a:lnTo>
                  <a:pt x="9108373" y="579395"/>
                </a:lnTo>
                <a:close/>
                <a:moveTo>
                  <a:pt x="9383852" y="0"/>
                </a:moveTo>
                <a:lnTo>
                  <a:pt x="9434831" y="0"/>
                </a:lnTo>
                <a:lnTo>
                  <a:pt x="9070911" y="579395"/>
                </a:lnTo>
                <a:lnTo>
                  <a:pt x="9019932" y="579395"/>
                </a:lnTo>
                <a:close/>
                <a:moveTo>
                  <a:pt x="0" y="0"/>
                </a:moveTo>
                <a:lnTo>
                  <a:pt x="9345418" y="0"/>
                </a:lnTo>
                <a:lnTo>
                  <a:pt x="8977879" y="579395"/>
                </a:lnTo>
                <a:lnTo>
                  <a:pt x="0" y="579395"/>
                </a:lnTo>
                <a:close/>
              </a:path>
            </a:pathLst>
          </a:custGeom>
          <a:pattFill prst="wdUpDiag">
            <a:fgClr>
              <a:srgbClr val="00449A"/>
            </a:fgClr>
            <a:bgClr>
              <a:srgbClr val="003A8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 dirty="0">
              <a:solidFill>
                <a:srgbClr val="0064B8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443029" y="435931"/>
            <a:ext cx="257171" cy="208413"/>
            <a:chOff x="337460" y="322200"/>
            <a:chExt cx="257171" cy="208413"/>
          </a:xfrm>
        </p:grpSpPr>
        <p:sp>
          <p:nvSpPr>
            <p:cNvPr id="5" name="箭头: V 形 4"/>
            <p:cNvSpPr/>
            <p:nvPr userDrawn="1"/>
          </p:nvSpPr>
          <p:spPr>
            <a:xfrm>
              <a:off x="424769" y="322200"/>
              <a:ext cx="169862" cy="208413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任意多边形: 形状 5"/>
            <p:cNvSpPr/>
            <p:nvPr userDrawn="1"/>
          </p:nvSpPr>
          <p:spPr>
            <a:xfrm>
              <a:off x="371973" y="322200"/>
              <a:ext cx="120110" cy="208413"/>
            </a:xfrm>
            <a:custGeom>
              <a:avLst/>
              <a:gdLst>
                <a:gd name="connsiteX0" fmla="*/ 0 w 120110"/>
                <a:gd name="connsiteY0" fmla="*/ 0 h 208413"/>
                <a:gd name="connsiteX1" fmla="*/ 35179 w 120110"/>
                <a:gd name="connsiteY1" fmla="*/ 0 h 208413"/>
                <a:gd name="connsiteX2" fmla="*/ 120110 w 120110"/>
                <a:gd name="connsiteY2" fmla="*/ 104207 h 208413"/>
                <a:gd name="connsiteX3" fmla="*/ 35179 w 120110"/>
                <a:gd name="connsiteY3" fmla="*/ 208413 h 208413"/>
                <a:gd name="connsiteX4" fmla="*/ 0 w 120110"/>
                <a:gd name="connsiteY4" fmla="*/ 208413 h 208413"/>
                <a:gd name="connsiteX5" fmla="*/ 84931 w 120110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110" h="208413">
                  <a:moveTo>
                    <a:pt x="0" y="0"/>
                  </a:moveTo>
                  <a:lnTo>
                    <a:pt x="35179" y="0"/>
                  </a:lnTo>
                  <a:lnTo>
                    <a:pt x="120110" y="104207"/>
                  </a:lnTo>
                  <a:lnTo>
                    <a:pt x="35179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337460" y="322200"/>
              <a:ext cx="101826" cy="208413"/>
            </a:xfrm>
            <a:custGeom>
              <a:avLst/>
              <a:gdLst>
                <a:gd name="connsiteX0" fmla="*/ 0 w 101826"/>
                <a:gd name="connsiteY0" fmla="*/ 0 h 208413"/>
                <a:gd name="connsiteX1" fmla="*/ 16895 w 101826"/>
                <a:gd name="connsiteY1" fmla="*/ 0 h 208413"/>
                <a:gd name="connsiteX2" fmla="*/ 101826 w 101826"/>
                <a:gd name="connsiteY2" fmla="*/ 104207 h 208413"/>
                <a:gd name="connsiteX3" fmla="*/ 16895 w 101826"/>
                <a:gd name="connsiteY3" fmla="*/ 208413 h 208413"/>
                <a:gd name="connsiteX4" fmla="*/ 0 w 101826"/>
                <a:gd name="connsiteY4" fmla="*/ 208413 h 208413"/>
                <a:gd name="connsiteX5" fmla="*/ 84931 w 101826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826" h="208413">
                  <a:moveTo>
                    <a:pt x="0" y="0"/>
                  </a:moveTo>
                  <a:lnTo>
                    <a:pt x="16895" y="0"/>
                  </a:lnTo>
                  <a:lnTo>
                    <a:pt x="101826" y="104207"/>
                  </a:lnTo>
                  <a:lnTo>
                    <a:pt x="16895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660400" y="315249"/>
            <a:ext cx="7601971" cy="5078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 spc="3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666750" y="6520363"/>
            <a:ext cx="10858500" cy="0"/>
            <a:chOff x="666750" y="6520363"/>
            <a:chExt cx="10858500" cy="0"/>
          </a:xfrm>
        </p:grpSpPr>
        <p:cxnSp>
          <p:nvCxnSpPr>
            <p:cNvPr id="15" name="直接连接符 14"/>
            <p:cNvCxnSpPr/>
            <p:nvPr userDrawn="1"/>
          </p:nvCxnSpPr>
          <p:spPr>
            <a:xfrm flipH="1">
              <a:off x="7049084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 flipH="1">
              <a:off x="666750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682849" y="1307512"/>
            <a:ext cx="171448" cy="370486"/>
          </a:xfrm>
          <a:prstGeom prst="rect">
            <a:avLst/>
          </a:prstGeom>
          <a:solidFill>
            <a:srgbClr val="E38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内容占位符 2"/>
          <p:cNvSpPr>
            <a:spLocks noGrp="1"/>
          </p:cNvSpPr>
          <p:nvPr>
            <p:ph sz="quarter" idx="13"/>
          </p:nvPr>
        </p:nvSpPr>
        <p:spPr>
          <a:xfrm>
            <a:off x="850900" y="1304133"/>
            <a:ext cx="10674350" cy="37050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段文字版式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/>
          <p:cNvSpPr/>
          <p:nvPr userDrawn="1"/>
        </p:nvSpPr>
        <p:spPr>
          <a:xfrm>
            <a:off x="1" y="267172"/>
            <a:ext cx="9486459" cy="579395"/>
          </a:xfrm>
          <a:custGeom>
            <a:avLst/>
            <a:gdLst>
              <a:gd name="connsiteX0" fmla="*/ 9472293 w 9486459"/>
              <a:gd name="connsiteY0" fmla="*/ 0 h 579395"/>
              <a:gd name="connsiteX1" fmla="*/ 9486459 w 9486459"/>
              <a:gd name="connsiteY1" fmla="*/ 0 h 579395"/>
              <a:gd name="connsiteX2" fmla="*/ 9122539 w 9486459"/>
              <a:gd name="connsiteY2" fmla="*/ 579395 h 579395"/>
              <a:gd name="connsiteX3" fmla="*/ 9108373 w 9486459"/>
              <a:gd name="connsiteY3" fmla="*/ 579395 h 579395"/>
              <a:gd name="connsiteX4" fmla="*/ 9383852 w 9486459"/>
              <a:gd name="connsiteY4" fmla="*/ 0 h 579395"/>
              <a:gd name="connsiteX5" fmla="*/ 9434831 w 9486459"/>
              <a:gd name="connsiteY5" fmla="*/ 0 h 579395"/>
              <a:gd name="connsiteX6" fmla="*/ 9070911 w 9486459"/>
              <a:gd name="connsiteY6" fmla="*/ 579395 h 579395"/>
              <a:gd name="connsiteX7" fmla="*/ 9019932 w 9486459"/>
              <a:gd name="connsiteY7" fmla="*/ 579395 h 579395"/>
              <a:gd name="connsiteX8" fmla="*/ 0 w 9486459"/>
              <a:gd name="connsiteY8" fmla="*/ 0 h 579395"/>
              <a:gd name="connsiteX9" fmla="*/ 9345418 w 9486459"/>
              <a:gd name="connsiteY9" fmla="*/ 0 h 579395"/>
              <a:gd name="connsiteX10" fmla="*/ 8977879 w 9486459"/>
              <a:gd name="connsiteY10" fmla="*/ 579395 h 579395"/>
              <a:gd name="connsiteX11" fmla="*/ 0 w 9486459"/>
              <a:gd name="connsiteY11" fmla="*/ 579395 h 57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86459" h="579395">
                <a:moveTo>
                  <a:pt x="9472293" y="0"/>
                </a:moveTo>
                <a:lnTo>
                  <a:pt x="9486459" y="0"/>
                </a:lnTo>
                <a:lnTo>
                  <a:pt x="9122539" y="579395"/>
                </a:lnTo>
                <a:lnTo>
                  <a:pt x="9108373" y="579395"/>
                </a:lnTo>
                <a:close/>
                <a:moveTo>
                  <a:pt x="9383852" y="0"/>
                </a:moveTo>
                <a:lnTo>
                  <a:pt x="9434831" y="0"/>
                </a:lnTo>
                <a:lnTo>
                  <a:pt x="9070911" y="579395"/>
                </a:lnTo>
                <a:lnTo>
                  <a:pt x="9019932" y="579395"/>
                </a:lnTo>
                <a:close/>
                <a:moveTo>
                  <a:pt x="0" y="0"/>
                </a:moveTo>
                <a:lnTo>
                  <a:pt x="9345418" y="0"/>
                </a:lnTo>
                <a:lnTo>
                  <a:pt x="8977879" y="579395"/>
                </a:lnTo>
                <a:lnTo>
                  <a:pt x="0" y="579395"/>
                </a:lnTo>
                <a:close/>
              </a:path>
            </a:pathLst>
          </a:custGeom>
          <a:pattFill prst="wdUpDiag">
            <a:fgClr>
              <a:srgbClr val="00449A"/>
            </a:fgClr>
            <a:bgClr>
              <a:srgbClr val="003A8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 dirty="0">
              <a:solidFill>
                <a:srgbClr val="0064B8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443029" y="435931"/>
            <a:ext cx="257171" cy="208413"/>
            <a:chOff x="337460" y="322200"/>
            <a:chExt cx="257171" cy="208413"/>
          </a:xfrm>
        </p:grpSpPr>
        <p:sp>
          <p:nvSpPr>
            <p:cNvPr id="5" name="箭头: V 形 4"/>
            <p:cNvSpPr/>
            <p:nvPr userDrawn="1"/>
          </p:nvSpPr>
          <p:spPr>
            <a:xfrm>
              <a:off x="424769" y="322200"/>
              <a:ext cx="169862" cy="208413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任意多边形: 形状 5"/>
            <p:cNvSpPr/>
            <p:nvPr userDrawn="1"/>
          </p:nvSpPr>
          <p:spPr>
            <a:xfrm>
              <a:off x="371973" y="322200"/>
              <a:ext cx="120110" cy="208413"/>
            </a:xfrm>
            <a:custGeom>
              <a:avLst/>
              <a:gdLst>
                <a:gd name="connsiteX0" fmla="*/ 0 w 120110"/>
                <a:gd name="connsiteY0" fmla="*/ 0 h 208413"/>
                <a:gd name="connsiteX1" fmla="*/ 35179 w 120110"/>
                <a:gd name="connsiteY1" fmla="*/ 0 h 208413"/>
                <a:gd name="connsiteX2" fmla="*/ 120110 w 120110"/>
                <a:gd name="connsiteY2" fmla="*/ 104207 h 208413"/>
                <a:gd name="connsiteX3" fmla="*/ 35179 w 120110"/>
                <a:gd name="connsiteY3" fmla="*/ 208413 h 208413"/>
                <a:gd name="connsiteX4" fmla="*/ 0 w 120110"/>
                <a:gd name="connsiteY4" fmla="*/ 208413 h 208413"/>
                <a:gd name="connsiteX5" fmla="*/ 84931 w 120110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110" h="208413">
                  <a:moveTo>
                    <a:pt x="0" y="0"/>
                  </a:moveTo>
                  <a:lnTo>
                    <a:pt x="35179" y="0"/>
                  </a:lnTo>
                  <a:lnTo>
                    <a:pt x="120110" y="104207"/>
                  </a:lnTo>
                  <a:lnTo>
                    <a:pt x="35179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337460" y="322200"/>
              <a:ext cx="101826" cy="208413"/>
            </a:xfrm>
            <a:custGeom>
              <a:avLst/>
              <a:gdLst>
                <a:gd name="connsiteX0" fmla="*/ 0 w 101826"/>
                <a:gd name="connsiteY0" fmla="*/ 0 h 208413"/>
                <a:gd name="connsiteX1" fmla="*/ 16895 w 101826"/>
                <a:gd name="connsiteY1" fmla="*/ 0 h 208413"/>
                <a:gd name="connsiteX2" fmla="*/ 101826 w 101826"/>
                <a:gd name="connsiteY2" fmla="*/ 104207 h 208413"/>
                <a:gd name="connsiteX3" fmla="*/ 16895 w 101826"/>
                <a:gd name="connsiteY3" fmla="*/ 208413 h 208413"/>
                <a:gd name="connsiteX4" fmla="*/ 0 w 101826"/>
                <a:gd name="connsiteY4" fmla="*/ 208413 h 208413"/>
                <a:gd name="connsiteX5" fmla="*/ 84931 w 101826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826" h="208413">
                  <a:moveTo>
                    <a:pt x="0" y="0"/>
                  </a:moveTo>
                  <a:lnTo>
                    <a:pt x="16895" y="0"/>
                  </a:lnTo>
                  <a:lnTo>
                    <a:pt x="101826" y="104207"/>
                  </a:lnTo>
                  <a:lnTo>
                    <a:pt x="16895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660400" y="315249"/>
            <a:ext cx="7601971" cy="5078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 spc="3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666750" y="6520363"/>
            <a:ext cx="10858500" cy="0"/>
            <a:chOff x="666750" y="6520363"/>
            <a:chExt cx="10858500" cy="0"/>
          </a:xfrm>
        </p:grpSpPr>
        <p:cxnSp>
          <p:nvCxnSpPr>
            <p:cNvPr id="15" name="直接连接符 14"/>
            <p:cNvCxnSpPr/>
            <p:nvPr userDrawn="1"/>
          </p:nvCxnSpPr>
          <p:spPr>
            <a:xfrm flipH="1">
              <a:off x="7049084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 flipH="1">
              <a:off x="666750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2"/>
          <p:cNvSpPr>
            <a:spLocks noGrp="1"/>
          </p:cNvSpPr>
          <p:nvPr>
            <p:ph sz="quarter" idx="13"/>
          </p:nvPr>
        </p:nvSpPr>
        <p:spPr>
          <a:xfrm>
            <a:off x="3987505" y="5730242"/>
            <a:ext cx="3923118" cy="37050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2" name="内容占位符 2"/>
          <p:cNvSpPr>
            <a:spLocks noGrp="1"/>
          </p:cNvSpPr>
          <p:nvPr>
            <p:ph sz="quarter" idx="14" hasCustomPrompt="1"/>
          </p:nvPr>
        </p:nvSpPr>
        <p:spPr>
          <a:xfrm>
            <a:off x="5676088" y="4702428"/>
            <a:ext cx="839824" cy="37050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数字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tags" Target="../tags/tag25.xml"/><Relationship Id="rId3" Type="http://schemas.openxmlformats.org/officeDocument/2006/relationships/image" Target="../media/image13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2.jpe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8" Type="http://schemas.openxmlformats.org/officeDocument/2006/relationships/notesSlide" Target="../notesSlides/notesSlide12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png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image" Target="../media/image19.png"/><Relationship Id="rId5" Type="http://schemas.openxmlformats.org/officeDocument/2006/relationships/tags" Target="../tags/tag51.xml"/><Relationship Id="rId4" Type="http://schemas.openxmlformats.org/officeDocument/2006/relationships/image" Target="../media/image18.png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4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image" Target="../media/image2.jpeg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8" Type="http://schemas.openxmlformats.org/officeDocument/2006/relationships/notesSlide" Target="../notesSlides/notesSlide17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68.xml"/><Relationship Id="rId15" Type="http://schemas.openxmlformats.org/officeDocument/2006/relationships/tags" Target="../tags/tag67.xml"/><Relationship Id="rId14" Type="http://schemas.openxmlformats.org/officeDocument/2006/relationships/tags" Target="../tags/tag66.xml"/><Relationship Id="rId13" Type="http://schemas.openxmlformats.org/officeDocument/2006/relationships/tags" Target="../tags/tag65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tags" Target="../tags/tag54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tags" Target="../tags/tag71.xml"/><Relationship Id="rId3" Type="http://schemas.openxmlformats.org/officeDocument/2006/relationships/image" Target="../media/image21.png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78.xml"/><Relationship Id="rId7" Type="http://schemas.openxmlformats.org/officeDocument/2006/relationships/image" Target="../media/image26.png"/><Relationship Id="rId6" Type="http://schemas.openxmlformats.org/officeDocument/2006/relationships/tags" Target="../tags/tag77.xml"/><Relationship Id="rId5" Type="http://schemas.openxmlformats.org/officeDocument/2006/relationships/image" Target="../media/image25.png"/><Relationship Id="rId4" Type="http://schemas.openxmlformats.org/officeDocument/2006/relationships/tags" Target="../tags/tag76.xml"/><Relationship Id="rId3" Type="http://schemas.openxmlformats.org/officeDocument/2006/relationships/image" Target="../media/image24.png"/><Relationship Id="rId2" Type="http://schemas.openxmlformats.org/officeDocument/2006/relationships/tags" Target="../tags/tag75.xml"/><Relationship Id="rId10" Type="http://schemas.openxmlformats.org/officeDocument/2006/relationships/notesSlide" Target="../notesSlides/notesSlide20.xml"/><Relationship Id="rId1" Type="http://schemas.openxmlformats.org/officeDocument/2006/relationships/tags" Target="../tags/tag7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7.png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png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93.xml"/><Relationship Id="rId5" Type="http://schemas.openxmlformats.org/officeDocument/2006/relationships/image" Target="../media/image31.png"/><Relationship Id="rId4" Type="http://schemas.openxmlformats.org/officeDocument/2006/relationships/tags" Target="../tags/tag92.xml"/><Relationship Id="rId3" Type="http://schemas.openxmlformats.org/officeDocument/2006/relationships/image" Target="../media/image30.png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2.png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9.png"/><Relationship Id="rId7" Type="http://schemas.openxmlformats.org/officeDocument/2006/relationships/tags" Target="../tags/tag15.xml"/><Relationship Id="rId6" Type="http://schemas.openxmlformats.org/officeDocument/2006/relationships/image" Target="../media/image8.png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7.png"/><Relationship Id="rId2" Type="http://schemas.openxmlformats.org/officeDocument/2006/relationships/tags" Target="../tags/tag12.xml"/><Relationship Id="rId10" Type="http://schemas.openxmlformats.org/officeDocument/2006/relationships/notesSlide" Target="../notesSlides/notesSlide7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7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084" y="0"/>
            <a:ext cx="12207084" cy="3260912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-15084" y="0"/>
            <a:ext cx="12207085" cy="3270852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2808514" y="185905"/>
            <a:ext cx="6901543" cy="6522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8245" y="1763395"/>
            <a:ext cx="10339070" cy="230695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5400" b="1" spc="300" dirty="0">
                <a:ln w="11430"/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项目二 </a:t>
            </a:r>
            <a:r>
              <a:rPr lang="zh-CN" altLang="en-US" sz="5400" b="1" spc="5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分布式消息系统Kafk</a:t>
            </a:r>
            <a:r>
              <a:rPr lang="zh-CN" altLang="en-US" sz="7200" b="1" spc="5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a</a:t>
            </a:r>
            <a:endParaRPr lang="zh-CN" altLang="en-US" sz="7200" b="1" spc="5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defRPr/>
            </a:pPr>
            <a:endParaRPr lang="zh-CN" altLang="en-US" sz="7200" b="1" spc="300" dirty="0">
              <a:ln w="11430"/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60740" y="3614547"/>
            <a:ext cx="5297315" cy="466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87272" y="3614547"/>
            <a:ext cx="273468" cy="41719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Freeform 25"/>
          <p:cNvSpPr>
            <a:spLocks noEditPoints="1"/>
          </p:cNvSpPr>
          <p:nvPr/>
        </p:nvSpPr>
        <p:spPr bwMode="auto">
          <a:xfrm>
            <a:off x="4998799" y="3762845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25"/>
          <p:cNvSpPr>
            <a:spLocks noEditPoints="1"/>
          </p:cNvSpPr>
          <p:nvPr/>
        </p:nvSpPr>
        <p:spPr bwMode="auto">
          <a:xfrm>
            <a:off x="7420217" y="3757987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5680">
        <p:fade/>
      </p:transition>
    </mc:Choice>
    <mc:Fallback>
      <p:transition spd="med" advTm="1568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JDK和Zookeeper配置安装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解压安装</a:t>
            </a:r>
            <a:r>
              <a:rPr lang="en-US" altLang="zh-CN" dirty="0"/>
              <a:t>zookeeper</a:t>
            </a:r>
            <a:endParaRPr lang="en-US" altLang="zh-CN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92150" y="2063750"/>
            <a:ext cx="5650865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在</a:t>
            </a:r>
            <a:r>
              <a:rPr lang="en-US" altLang="zh-CN" b="1" dirty="0" smtClean="0">
                <a:sym typeface="+mn-ea"/>
              </a:rPr>
              <a:t>linux</a:t>
            </a:r>
            <a:r>
              <a:rPr lang="zh-CN" altLang="en-US" b="1" dirty="0" smtClean="0">
                <a:sym typeface="+mn-ea"/>
              </a:rPr>
              <a:t>下解压</a:t>
            </a:r>
            <a:endParaRPr lang="zh-CN" altLang="en-US" b="1" dirty="0" smtClean="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32460" y="3709035"/>
            <a:ext cx="5650865" cy="8388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 dirty="0" smtClean="0">
                <a:sym typeface="+mn-ea"/>
              </a:rPr>
              <a:t>完成环境变量文件中</a:t>
            </a:r>
            <a:r>
              <a:rPr lang="en-US" altLang="zh-CN" b="1" dirty="0" smtClean="0">
                <a:sym typeface="+mn-ea"/>
              </a:rPr>
              <a:t>zookeeper</a:t>
            </a:r>
            <a:r>
              <a:rPr lang="zh-CN" altLang="en-US" b="1" dirty="0" smtClean="0">
                <a:sym typeface="+mn-ea"/>
              </a:rPr>
              <a:t>的配置</a:t>
            </a:r>
            <a:endParaRPr lang="zh-CN" altLang="en-US" b="1" dirty="0" smtClean="0">
              <a:sym typeface="+mn-ea"/>
            </a:endParaRPr>
          </a:p>
          <a:p>
            <a:r>
              <a:rPr lang="zh-CN" altLang="en-US" b="1" dirty="0" smtClean="0">
                <a:sym typeface="+mn-ea"/>
              </a:rPr>
              <a:t>完成</a:t>
            </a:r>
            <a:r>
              <a:rPr lang="en-US" altLang="zh-CN" b="1" dirty="0" smtClean="0">
                <a:sym typeface="+mn-ea"/>
              </a:rPr>
              <a:t>zoo.cfg</a:t>
            </a:r>
            <a:r>
              <a:rPr lang="zh-CN" altLang="en-US" b="1" dirty="0" smtClean="0">
                <a:sym typeface="+mn-ea"/>
              </a:rPr>
              <a:t>文件的配置</a:t>
            </a:r>
            <a:endParaRPr lang="zh-CN" altLang="en-US" b="1" dirty="0" smtClean="0">
              <a:sym typeface="+mn-ea"/>
            </a:endParaRPr>
          </a:p>
          <a:p>
            <a:endParaRPr lang="zh-CN" altLang="en-US" b="1" dirty="0" smtClean="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8830" y="2608580"/>
            <a:ext cx="7907655" cy="489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JDK和Zookeeper配置安装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dirty="0"/>
              <a:t>启动和查看</a:t>
            </a:r>
            <a:r>
              <a:rPr lang="en-US" altLang="zh-CN" dirty="0"/>
              <a:t>zookeeper</a:t>
            </a:r>
            <a:r>
              <a:rPr lang="zh-CN" altLang="en-US" dirty="0"/>
              <a:t>状态</a:t>
            </a:r>
            <a:r>
              <a:rPr dirty="0"/>
              <a:t> </a:t>
            </a:r>
            <a:endParaRPr dirty="0"/>
          </a:p>
        </p:txBody>
      </p: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660400" y="4467225"/>
            <a:ext cx="8110855" cy="10502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b="1" dirty="0" smtClean="0">
                <a:sym typeface="+mn-ea"/>
              </a:rPr>
              <a:t>使</a:t>
            </a:r>
            <a:r>
              <a:rPr lang="en-US" b="1" dirty="0" smtClean="0">
                <a:latin typeface="Times New Roman" panose="02020503050405090304" pitchFamily="18" charset="0"/>
                <a:cs typeface="Times New Roman" panose="02020503050405090304" pitchFamily="18" charset="0"/>
                <a:sym typeface="+mn-ea"/>
              </a:rPr>
              <a:t>用source</a:t>
            </a:r>
            <a:r>
              <a:rPr lang="zh-CN" altLang="en-US" b="1" dirty="0" smtClean="0">
                <a:sym typeface="+mn-ea"/>
              </a:rPr>
              <a:t>命令刷新环境变量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使用</a:t>
            </a:r>
            <a:r>
              <a:rPr lang="en-US" b="1" dirty="0" smtClean="0">
                <a:latin typeface="Times New Roman" panose="02020503050405090304" pitchFamily="18" charset="0"/>
                <a:cs typeface="Times New Roman" panose="02020503050405090304" pitchFamily="18" charset="0"/>
                <a:sym typeface="+mn-ea"/>
              </a:rPr>
              <a:t>zkServer.sh start</a:t>
            </a:r>
            <a:r>
              <a:rPr lang="zh-CN" altLang="en-US" b="1" dirty="0" smtClean="0">
                <a:sym typeface="+mn-ea"/>
              </a:rPr>
              <a:t>命令在三台节点分别启动</a:t>
            </a:r>
            <a:r>
              <a:rPr lang="en-US" b="1" dirty="0" smtClean="0">
                <a:latin typeface="Times New Roman" panose="02020503050405090304" pitchFamily="18" charset="0"/>
                <a:cs typeface="Times New Roman" panose="02020503050405090304" pitchFamily="18" charset="0"/>
                <a:sym typeface="+mn-ea"/>
              </a:rPr>
              <a:t>zookeeper</a:t>
            </a:r>
            <a:r>
              <a:rPr lang="zh-CN" altLang="en-US" b="1" dirty="0" smtClean="0">
                <a:sym typeface="+mn-ea"/>
              </a:rPr>
              <a:t>进程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使用</a:t>
            </a:r>
            <a:r>
              <a:rPr lang="en-US" b="1" dirty="0" smtClean="0">
                <a:latin typeface="Times New Roman" panose="02020503050405090304" pitchFamily="18" charset="0"/>
                <a:cs typeface="Times New Roman" panose="02020503050405090304" pitchFamily="18" charset="0"/>
                <a:sym typeface="+mn-ea"/>
              </a:rPr>
              <a:t>zkServer.sh status</a:t>
            </a:r>
            <a:r>
              <a:rPr lang="zh-CN" altLang="en-US" b="1" dirty="0" smtClean="0">
                <a:sym typeface="+mn-ea"/>
              </a:rPr>
              <a:t>在三台节点查看</a:t>
            </a:r>
            <a:r>
              <a:rPr lang="en-US" b="1" dirty="0" smtClean="0">
                <a:latin typeface="Times New Roman" panose="02020503050405090304" pitchFamily="18" charset="0"/>
                <a:cs typeface="Times New Roman" panose="02020503050405090304" pitchFamily="18" charset="0"/>
                <a:sym typeface="+mn-ea"/>
              </a:rPr>
              <a:t>zookeeper</a:t>
            </a:r>
            <a:r>
              <a:rPr lang="zh-CN" altLang="en-US" b="1" dirty="0" smtClean="0">
                <a:sym typeface="+mn-ea"/>
              </a:rPr>
              <a:t>进程状态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进程状态为两个</a:t>
            </a:r>
            <a:r>
              <a:rPr lang="en-US" altLang="zh-CN" b="1" dirty="0" smtClean="0">
                <a:sym typeface="+mn-ea"/>
              </a:rPr>
              <a:t>follower</a:t>
            </a:r>
            <a:r>
              <a:rPr lang="zh-CN" altLang="en-US" b="1" dirty="0" smtClean="0">
                <a:sym typeface="+mn-ea"/>
              </a:rPr>
              <a:t>一个</a:t>
            </a:r>
            <a:r>
              <a:rPr lang="en-US" altLang="zh-CN" b="1" dirty="0" smtClean="0">
                <a:sym typeface="+mn-ea"/>
              </a:rPr>
              <a:t>leader</a:t>
            </a:r>
            <a:r>
              <a:rPr lang="zh-CN" altLang="en-US" b="1" dirty="0" smtClean="0">
                <a:sym typeface="+mn-ea"/>
              </a:rPr>
              <a:t>则说明</a:t>
            </a:r>
            <a:r>
              <a:rPr lang="en-US" altLang="zh-CN" b="1" dirty="0" smtClean="0">
                <a:sym typeface="+mn-ea"/>
              </a:rPr>
              <a:t>zookeeper</a:t>
            </a:r>
            <a:r>
              <a:rPr lang="zh-CN" altLang="en-US" b="1" dirty="0" smtClean="0">
                <a:sym typeface="+mn-ea"/>
              </a:rPr>
              <a:t>服务正常</a:t>
            </a:r>
            <a:endParaRPr lang="zh-CN" altLang="en-US" b="1" dirty="0" smtClean="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8960" y="1866900"/>
            <a:ext cx="5842000" cy="984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68960" y="3105785"/>
            <a:ext cx="5886450" cy="96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180965" y="2144395"/>
            <a:ext cx="477139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2"/>
            </p:custDataLst>
          </p:nvPr>
        </p:nvSpPr>
        <p:spPr>
          <a:xfrm>
            <a:off x="5181667" y="1144929"/>
            <a:ext cx="4806168" cy="7583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>
            <p:custDataLst>
              <p:tags r:id="rId3"/>
            </p:custDataLst>
          </p:nvPr>
        </p:nvSpPr>
        <p:spPr>
          <a:xfrm>
            <a:off x="5180893" y="3181208"/>
            <a:ext cx="4806168" cy="7583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>
            <p:custDataLst>
              <p:tags r:id="rId5"/>
            </p:custDataLst>
          </p:nvPr>
        </p:nvSpPr>
        <p:spPr>
          <a:xfrm>
            <a:off x="5261384" y="150725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grpSp>
        <p:nvGrpSpPr>
          <p:cNvPr id="138" name="组合 37"/>
          <p:cNvGrpSpPr/>
          <p:nvPr>
            <p:custDataLst>
              <p:tags r:id="rId6"/>
            </p:custDataLst>
          </p:nvPr>
        </p:nvGrpSpPr>
        <p:grpSpPr>
          <a:xfrm>
            <a:off x="5111956" y="1143727"/>
            <a:ext cx="4885055" cy="636552"/>
            <a:chOff x="4951741" y="2055020"/>
            <a:chExt cx="3026454" cy="672780"/>
          </a:xfrm>
        </p:grpSpPr>
        <p:sp>
          <p:nvSpPr>
            <p:cNvPr id="38" name="文本框 21"/>
            <p:cNvSpPr txBox="1"/>
            <p:nvPr>
              <p:custDataLst>
                <p:tags r:id="rId7"/>
              </p:custDataLst>
            </p:nvPr>
          </p:nvSpPr>
          <p:spPr>
            <a:xfrm>
              <a:off x="4951741" y="2142566"/>
              <a:ext cx="587123" cy="5852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360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1</a:t>
              </a:r>
              <a:endParaRPr lang="en-US" altLang="zh-CN" sz="360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  <p:sp>
          <p:nvSpPr>
            <p:cNvPr id="141" name="文本框 30"/>
            <p:cNvSpPr txBox="1"/>
            <p:nvPr>
              <p:custDataLst>
                <p:tags r:id="rId8"/>
              </p:custDataLst>
            </p:nvPr>
          </p:nvSpPr>
          <p:spPr>
            <a:xfrm>
              <a:off x="5485590" y="2055020"/>
              <a:ext cx="2492605" cy="48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JDK和Zookeeper配置安装</a:t>
              </a:r>
              <a:endParaRPr lang="zh-CN" altLang="en-US" sz="2400" b="1" spc="5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sp>
        <p:nvSpPr>
          <p:cNvPr id="166" name="文本框 7"/>
          <p:cNvSpPr txBox="1"/>
          <p:nvPr/>
        </p:nvSpPr>
        <p:spPr>
          <a:xfrm>
            <a:off x="395965" y="2311946"/>
            <a:ext cx="38198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spc="50" dirty="0">
                <a:solidFill>
                  <a:schemeClr val="bg1"/>
                </a:solidFill>
                <a:latin typeface="+mj-ea"/>
                <a:ea typeface="+mj-ea"/>
              </a:rPr>
              <a:t>分布式消息系统Kafka</a:t>
            </a:r>
            <a:endParaRPr lang="zh-CN" altLang="en-US" sz="4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1372933" y="376726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>
            <p:custDataLst>
              <p:tags r:id="rId9"/>
            </p:custDataLst>
          </p:nvPr>
        </p:nvSpPr>
        <p:spPr>
          <a:xfrm>
            <a:off x="5284434" y="259938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grpSp>
        <p:nvGrpSpPr>
          <p:cNvPr id="56" name="组合 37"/>
          <p:cNvGrpSpPr/>
          <p:nvPr>
            <p:custDataLst>
              <p:tags r:id="rId10"/>
            </p:custDataLst>
          </p:nvPr>
        </p:nvGrpSpPr>
        <p:grpSpPr>
          <a:xfrm>
            <a:off x="5111956" y="2231037"/>
            <a:ext cx="4693042" cy="609604"/>
            <a:chOff x="4931740" y="2099038"/>
            <a:chExt cx="2907496" cy="644299"/>
          </a:xfrm>
        </p:grpSpPr>
        <p:sp>
          <p:nvSpPr>
            <p:cNvPr id="57" name="文本框 21"/>
            <p:cNvSpPr txBox="1"/>
            <p:nvPr>
              <p:custDataLst>
                <p:tags r:id="rId11"/>
              </p:custDataLst>
            </p:nvPr>
          </p:nvSpPr>
          <p:spPr>
            <a:xfrm>
              <a:off x="4931740" y="2158103"/>
              <a:ext cx="587123" cy="5852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3600" dirty="0">
                  <a:solidFill>
                    <a:schemeClr val="accent6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2</a:t>
              </a:r>
              <a:endParaRPr lang="en-US" altLang="zh-CN" sz="3600" dirty="0">
                <a:solidFill>
                  <a:schemeClr val="accent6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  <p:sp>
          <p:nvSpPr>
            <p:cNvPr id="59" name="文本框 30"/>
            <p:cNvSpPr txBox="1"/>
            <p:nvPr>
              <p:custDataLst>
                <p:tags r:id="rId12"/>
              </p:custDataLst>
            </p:nvPr>
          </p:nvSpPr>
          <p:spPr>
            <a:xfrm>
              <a:off x="5476673" y="2099038"/>
              <a:ext cx="2362563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solidFill>
                    <a:schemeClr val="accent6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 Kafka集群配置安装</a:t>
              </a:r>
              <a:endParaRPr lang="en-US" altLang="zh-CN" sz="2400" b="1" spc="50" dirty="0">
                <a:solidFill>
                  <a:schemeClr val="accent6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sp>
        <p:nvSpPr>
          <p:cNvPr id="85" name="矩形 78"/>
          <p:cNvSpPr/>
          <p:nvPr>
            <p:custDataLst>
              <p:tags r:id="rId13"/>
            </p:custDataLst>
          </p:nvPr>
        </p:nvSpPr>
        <p:spPr>
          <a:xfrm>
            <a:off x="5319220" y="358272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grpSp>
        <p:nvGrpSpPr>
          <p:cNvPr id="86" name="组合 37"/>
          <p:cNvGrpSpPr/>
          <p:nvPr>
            <p:custDataLst>
              <p:tags r:id="rId14"/>
            </p:custDataLst>
          </p:nvPr>
        </p:nvGrpSpPr>
        <p:grpSpPr>
          <a:xfrm>
            <a:off x="5180965" y="3210560"/>
            <a:ext cx="4806950" cy="609602"/>
            <a:chOff x="4931740" y="2099037"/>
            <a:chExt cx="2907496" cy="644302"/>
          </a:xfrm>
        </p:grpSpPr>
        <p:sp>
          <p:nvSpPr>
            <p:cNvPr id="87" name="文本框 21"/>
            <p:cNvSpPr txBox="1"/>
            <p:nvPr>
              <p:custDataLst>
                <p:tags r:id="rId15"/>
              </p:custDataLst>
            </p:nvPr>
          </p:nvSpPr>
          <p:spPr>
            <a:xfrm>
              <a:off x="4931740" y="2158100"/>
              <a:ext cx="587123" cy="5852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3</a:t>
              </a:r>
              <a:endParaRPr lang="zh-CN" altLang="en-US" sz="360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  <p:sp>
          <p:nvSpPr>
            <p:cNvPr id="89" name="文本框 30"/>
            <p:cNvSpPr txBox="1"/>
            <p:nvPr>
              <p:custDataLst>
                <p:tags r:id="rId16"/>
              </p:custDataLst>
            </p:nvPr>
          </p:nvSpPr>
          <p:spPr>
            <a:xfrm>
              <a:off x="5442568" y="2099037"/>
              <a:ext cx="2396668" cy="48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Kafka基本原理和使用</a:t>
              </a:r>
              <a:endParaRPr lang="zh-CN" altLang="en-US" sz="2400" b="1" spc="5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 Kafka</a:t>
            </a:r>
            <a:r>
              <a:rPr lang="zh-CN" altLang="en-US" dirty="0"/>
              <a:t>集群配置安装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</a:t>
            </a:r>
            <a:r>
              <a:rPr lang="zh-CN" altLang="en-US" dirty="0"/>
              <a:t>集群部署</a:t>
            </a:r>
            <a:endParaRPr lang="zh-CN" altLang="en-US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60400" y="2063750"/>
            <a:ext cx="5720080" cy="1281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 dirty="0" smtClean="0">
                <a:sym typeface="+mn-ea"/>
              </a:rPr>
              <a:t>前面的章节中我们已完成</a:t>
            </a:r>
            <a:r>
              <a:rPr lang="en-US" altLang="zh-CN" b="1" dirty="0" smtClean="0">
                <a:sym typeface="+mn-ea"/>
              </a:rPr>
              <a:t>jdk</a:t>
            </a:r>
            <a:r>
              <a:rPr lang="zh-CN" altLang="en-US" b="1" dirty="0" smtClean="0">
                <a:sym typeface="+mn-ea"/>
              </a:rPr>
              <a:t>、</a:t>
            </a:r>
            <a:r>
              <a:rPr lang="en-US" altLang="zh-CN" b="1" dirty="0" smtClean="0">
                <a:sym typeface="+mn-ea"/>
              </a:rPr>
              <a:t>zookeeper</a:t>
            </a:r>
            <a:r>
              <a:rPr lang="zh-CN" altLang="en-US" b="1" dirty="0" smtClean="0">
                <a:sym typeface="+mn-ea"/>
              </a:rPr>
              <a:t>集群</a:t>
            </a:r>
            <a:r>
              <a:rPr lang="zh-CN" b="1" dirty="0" smtClean="0">
                <a:sym typeface="+mn-ea"/>
              </a:rPr>
              <a:t>的部署，</a:t>
            </a:r>
            <a:endParaRPr lang="zh-CN" b="1" dirty="0" smtClean="0">
              <a:sym typeface="+mn-ea"/>
            </a:endParaRPr>
          </a:p>
          <a:p>
            <a:r>
              <a:rPr lang="zh-CN" altLang="en-US" b="1" dirty="0" smtClean="0">
                <a:sym typeface="+mn-ea"/>
              </a:rPr>
              <a:t>本小节我们需要完成</a:t>
            </a:r>
            <a:r>
              <a:rPr lang="en-US" altLang="zh-CN" b="1" dirty="0" smtClean="0">
                <a:sym typeface="+mn-ea"/>
              </a:rPr>
              <a:t>linux</a:t>
            </a:r>
            <a:r>
              <a:rPr lang="zh-CN" altLang="en-US" b="1" dirty="0" smtClean="0">
                <a:sym typeface="+mn-ea"/>
              </a:rPr>
              <a:t>环境下</a:t>
            </a:r>
            <a:r>
              <a:rPr lang="en-US" altLang="zh-CN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集群部署</a:t>
            </a:r>
            <a:endParaRPr lang="zh-CN" altLang="en-US" b="1" dirty="0" smtClean="0">
              <a:sym typeface="+mn-ea"/>
            </a:endParaRPr>
          </a:p>
        </p:txBody>
      </p:sp>
      <p:pic>
        <p:nvPicPr>
          <p:cNvPr id="698676454" name="图片 4" descr="图示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99050" y="3342958"/>
            <a:ext cx="5760720" cy="2494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 Kafka</a:t>
            </a:r>
            <a:r>
              <a:rPr lang="zh-CN" altLang="en-US" dirty="0"/>
              <a:t>集群配置安装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</a:t>
            </a:r>
            <a:r>
              <a:rPr lang="zh-CN" altLang="en-US" dirty="0"/>
              <a:t>的下载</a:t>
            </a:r>
            <a:endParaRPr lang="zh-CN" altLang="en-US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60400" y="2063750"/>
            <a:ext cx="8435975" cy="1464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b="1" dirty="0" smtClean="0">
                <a:sym typeface="+mn-ea"/>
              </a:rPr>
              <a:t>在</a:t>
            </a:r>
            <a:r>
              <a:rPr lang="en-US" altLang="zh-CN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官网找到对应版本并下载，将压缩包上传到</a:t>
            </a:r>
            <a:r>
              <a:rPr lang="en-US" altLang="zh-CN" b="1" dirty="0" smtClean="0">
                <a:sym typeface="+mn-ea"/>
              </a:rPr>
              <a:t>linux</a:t>
            </a:r>
            <a:r>
              <a:rPr lang="zh-CN" altLang="en-US" b="1" dirty="0" smtClean="0">
                <a:sym typeface="+mn-ea"/>
              </a:rPr>
              <a:t>虚拟机中</a:t>
            </a:r>
            <a:r>
              <a:rPr lang="en-US" altLang="zh-CN" b="1" dirty="0" smtClean="0">
                <a:sym typeface="+mn-ea"/>
              </a:rPr>
              <a:t>node01</a:t>
            </a:r>
            <a:r>
              <a:rPr lang="zh-CN" altLang="en-US" b="1" dirty="0" smtClean="0">
                <a:sym typeface="+mn-ea"/>
              </a:rPr>
              <a:t>节点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https://kafka.apache.org/downloads</a:t>
            </a:r>
            <a:endParaRPr lang="zh-CN" altLang="en-US" b="1" dirty="0" smtClean="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1550" y="2997200"/>
            <a:ext cx="9601200" cy="2774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 Kafka</a:t>
            </a:r>
            <a:r>
              <a:rPr lang="zh-CN" altLang="en-US" dirty="0"/>
              <a:t>集群配置安装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</a:t>
            </a:r>
            <a:r>
              <a:rPr lang="zh-CN" altLang="en-US" dirty="0"/>
              <a:t>的配置</a:t>
            </a:r>
            <a:endParaRPr lang="zh-CN" altLang="en-US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60400" y="3816985"/>
            <a:ext cx="8435975" cy="1464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所涉及的的配置文件包括：</a:t>
            </a:r>
            <a:endParaRPr lang="zh-CN" altLang="en-US" b="1" dirty="0" smtClean="0">
              <a:sym typeface="+mn-ea"/>
            </a:endParaRPr>
          </a:p>
          <a:p>
            <a:r>
              <a:rPr lang="zh-CN" altLang="en-US" b="1" dirty="0" smtClean="0">
                <a:sym typeface="+mn-ea"/>
              </a:rPr>
              <a:t>环境变量文件</a:t>
            </a:r>
            <a:endParaRPr lang="zh-CN" altLang="en-US" b="1" dirty="0" smtClean="0">
              <a:sym typeface="+mn-ea"/>
            </a:endParaRPr>
          </a:p>
          <a:p>
            <a:r>
              <a:rPr lang="zh-CN" altLang="en-US" b="1" dirty="0" smtClean="0">
                <a:sym typeface="+mn-ea"/>
              </a:rPr>
              <a:t>server.properties</a:t>
            </a:r>
            <a:r>
              <a:rPr lang="en-US" altLang="zh-CN" b="1" dirty="0" smtClean="0">
                <a:sym typeface="+mn-ea"/>
              </a:rPr>
              <a:t> </a:t>
            </a:r>
            <a:r>
              <a:rPr lang="zh-CN" altLang="en-US" b="1" dirty="0" smtClean="0">
                <a:sym typeface="+mn-ea"/>
              </a:rPr>
              <a:t>配置文件</a:t>
            </a:r>
            <a:endParaRPr lang="zh-CN" altLang="en-US" b="1" dirty="0" smtClean="0"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92150" y="2063750"/>
            <a:ext cx="5650865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在</a:t>
            </a:r>
            <a:r>
              <a:rPr lang="en-US" altLang="zh-CN" b="1" dirty="0" smtClean="0">
                <a:sym typeface="+mn-ea"/>
              </a:rPr>
              <a:t>linux</a:t>
            </a:r>
            <a:r>
              <a:rPr lang="zh-CN" altLang="en-US" b="1" dirty="0" smtClean="0">
                <a:sym typeface="+mn-ea"/>
              </a:rPr>
              <a:t>下解压</a:t>
            </a:r>
            <a:endParaRPr lang="zh-CN" altLang="en-US" b="1" dirty="0" smtClean="0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6450" y="2781935"/>
            <a:ext cx="8272145" cy="53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 Kafka</a:t>
            </a:r>
            <a:r>
              <a:rPr lang="zh-CN" altLang="en-US" dirty="0"/>
              <a:t>集群配置安装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dirty="0"/>
              <a:t>启动和停止集群</a:t>
            </a:r>
            <a:endParaRPr lang="zh-CN" dirty="0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92150" y="2063750"/>
            <a:ext cx="5650865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前台启动</a:t>
            </a:r>
            <a:endParaRPr lang="zh-CN" b="1" dirty="0" smtClean="0"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92150" y="3399155"/>
            <a:ext cx="5650865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后台启动</a:t>
            </a:r>
            <a:endParaRPr lang="zh-CN" b="1" dirty="0" smtClean="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1050" y="2552700"/>
            <a:ext cx="4381500" cy="584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32790" y="3827145"/>
            <a:ext cx="5022850" cy="6096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32790" y="4624070"/>
            <a:ext cx="5650865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停止集群</a:t>
            </a:r>
            <a:endParaRPr lang="zh-CN" b="1" dirty="0" smtClean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81050" y="5316855"/>
            <a:ext cx="3632200" cy="552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180965" y="2144395"/>
            <a:ext cx="477139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2"/>
            </p:custDataLst>
          </p:nvPr>
        </p:nvSpPr>
        <p:spPr>
          <a:xfrm>
            <a:off x="5181667" y="1144929"/>
            <a:ext cx="4806168" cy="7583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>
            <p:custDataLst>
              <p:tags r:id="rId3"/>
            </p:custDataLst>
          </p:nvPr>
        </p:nvSpPr>
        <p:spPr>
          <a:xfrm>
            <a:off x="5180893" y="3181208"/>
            <a:ext cx="4806168" cy="7583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>
            <p:custDataLst>
              <p:tags r:id="rId5"/>
            </p:custDataLst>
          </p:nvPr>
        </p:nvSpPr>
        <p:spPr>
          <a:xfrm>
            <a:off x="5261384" y="150725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grpSp>
        <p:nvGrpSpPr>
          <p:cNvPr id="138" name="组合 37"/>
          <p:cNvGrpSpPr/>
          <p:nvPr>
            <p:custDataLst>
              <p:tags r:id="rId6"/>
            </p:custDataLst>
          </p:nvPr>
        </p:nvGrpSpPr>
        <p:grpSpPr>
          <a:xfrm>
            <a:off x="5111956" y="1143727"/>
            <a:ext cx="4885055" cy="636552"/>
            <a:chOff x="4951741" y="2055020"/>
            <a:chExt cx="3026454" cy="672780"/>
          </a:xfrm>
        </p:grpSpPr>
        <p:sp>
          <p:nvSpPr>
            <p:cNvPr id="38" name="文本框 21"/>
            <p:cNvSpPr txBox="1"/>
            <p:nvPr>
              <p:custDataLst>
                <p:tags r:id="rId7"/>
              </p:custDataLst>
            </p:nvPr>
          </p:nvSpPr>
          <p:spPr>
            <a:xfrm>
              <a:off x="4951741" y="2142566"/>
              <a:ext cx="587123" cy="5852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360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1</a:t>
              </a:r>
              <a:endParaRPr lang="en-US" altLang="zh-CN" sz="360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  <p:sp>
          <p:nvSpPr>
            <p:cNvPr id="141" name="文本框 30"/>
            <p:cNvSpPr txBox="1"/>
            <p:nvPr>
              <p:custDataLst>
                <p:tags r:id="rId8"/>
              </p:custDataLst>
            </p:nvPr>
          </p:nvSpPr>
          <p:spPr>
            <a:xfrm>
              <a:off x="5485590" y="2055020"/>
              <a:ext cx="2492605" cy="48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JDK和Zookeeper配置安装</a:t>
              </a:r>
              <a:endParaRPr lang="zh-CN" altLang="en-US" sz="2400" b="1" spc="5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sp>
        <p:nvSpPr>
          <p:cNvPr id="166" name="文本框 7"/>
          <p:cNvSpPr txBox="1"/>
          <p:nvPr/>
        </p:nvSpPr>
        <p:spPr>
          <a:xfrm>
            <a:off x="395965" y="2311946"/>
            <a:ext cx="38198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spc="50" dirty="0">
                <a:solidFill>
                  <a:schemeClr val="bg1"/>
                </a:solidFill>
                <a:latin typeface="+mj-ea"/>
                <a:ea typeface="+mj-ea"/>
              </a:rPr>
              <a:t>分布式消息系统Kafka</a:t>
            </a:r>
            <a:endParaRPr lang="zh-CN" altLang="en-US" sz="4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1372933" y="376726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>
            <p:custDataLst>
              <p:tags r:id="rId9"/>
            </p:custDataLst>
          </p:nvPr>
        </p:nvSpPr>
        <p:spPr>
          <a:xfrm>
            <a:off x="5284434" y="259938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grpSp>
        <p:nvGrpSpPr>
          <p:cNvPr id="56" name="组合 37"/>
          <p:cNvGrpSpPr/>
          <p:nvPr>
            <p:custDataLst>
              <p:tags r:id="rId10"/>
            </p:custDataLst>
          </p:nvPr>
        </p:nvGrpSpPr>
        <p:grpSpPr>
          <a:xfrm>
            <a:off x="5111956" y="2231037"/>
            <a:ext cx="4693042" cy="609604"/>
            <a:chOff x="4931740" y="2099038"/>
            <a:chExt cx="2907496" cy="644299"/>
          </a:xfrm>
        </p:grpSpPr>
        <p:sp>
          <p:nvSpPr>
            <p:cNvPr id="57" name="文本框 21"/>
            <p:cNvSpPr txBox="1"/>
            <p:nvPr>
              <p:custDataLst>
                <p:tags r:id="rId11"/>
              </p:custDataLst>
            </p:nvPr>
          </p:nvSpPr>
          <p:spPr>
            <a:xfrm>
              <a:off x="4931740" y="2158103"/>
              <a:ext cx="587123" cy="5852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2</a:t>
              </a:r>
              <a:endParaRPr lang="zh-CN" altLang="en-US" sz="360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  <p:sp>
          <p:nvSpPr>
            <p:cNvPr id="59" name="文本框 30"/>
            <p:cNvSpPr txBox="1"/>
            <p:nvPr>
              <p:custDataLst>
                <p:tags r:id="rId12"/>
              </p:custDataLst>
            </p:nvPr>
          </p:nvSpPr>
          <p:spPr>
            <a:xfrm>
              <a:off x="5476673" y="2099038"/>
              <a:ext cx="2362563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 Kafka集群配置安装</a:t>
              </a:r>
              <a:endParaRPr lang="zh-CN" altLang="en-US" sz="2400" b="1" spc="5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sp>
        <p:nvSpPr>
          <p:cNvPr id="85" name="矩形 78"/>
          <p:cNvSpPr/>
          <p:nvPr>
            <p:custDataLst>
              <p:tags r:id="rId13"/>
            </p:custDataLst>
          </p:nvPr>
        </p:nvSpPr>
        <p:spPr>
          <a:xfrm>
            <a:off x="5319220" y="358272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grpSp>
        <p:nvGrpSpPr>
          <p:cNvPr id="86" name="组合 37"/>
          <p:cNvGrpSpPr/>
          <p:nvPr>
            <p:custDataLst>
              <p:tags r:id="rId14"/>
            </p:custDataLst>
          </p:nvPr>
        </p:nvGrpSpPr>
        <p:grpSpPr>
          <a:xfrm>
            <a:off x="5180965" y="3210560"/>
            <a:ext cx="4806950" cy="609602"/>
            <a:chOff x="4931740" y="2099037"/>
            <a:chExt cx="2907496" cy="644302"/>
          </a:xfrm>
        </p:grpSpPr>
        <p:sp>
          <p:nvSpPr>
            <p:cNvPr id="87" name="文本框 21"/>
            <p:cNvSpPr txBox="1"/>
            <p:nvPr>
              <p:custDataLst>
                <p:tags r:id="rId15"/>
              </p:custDataLst>
            </p:nvPr>
          </p:nvSpPr>
          <p:spPr>
            <a:xfrm>
              <a:off x="4931740" y="2158100"/>
              <a:ext cx="587123" cy="5852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3600" dirty="0">
                  <a:solidFill>
                    <a:schemeClr val="accent6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3</a:t>
              </a:r>
              <a:endParaRPr lang="en-US" altLang="zh-CN" sz="3600" dirty="0">
                <a:solidFill>
                  <a:schemeClr val="accent6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  <p:sp>
          <p:nvSpPr>
            <p:cNvPr id="89" name="文本框 30"/>
            <p:cNvSpPr txBox="1"/>
            <p:nvPr>
              <p:custDataLst>
                <p:tags r:id="rId16"/>
              </p:custDataLst>
            </p:nvPr>
          </p:nvSpPr>
          <p:spPr>
            <a:xfrm>
              <a:off x="5442568" y="2099037"/>
              <a:ext cx="2396668" cy="48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solidFill>
                    <a:schemeClr val="accent6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Kafka基本原理和使用</a:t>
              </a:r>
              <a:endParaRPr lang="en-US" altLang="zh-CN" sz="2400" b="1" spc="50" dirty="0">
                <a:solidFill>
                  <a:schemeClr val="accent6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dirty="0"/>
              <a:t>Kafka基本原理和使用</a:t>
            </a:r>
            <a:endParaRPr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</a:t>
            </a:r>
            <a:r>
              <a:rPr lang="zh-CN" altLang="en-US" dirty="0"/>
              <a:t>基本原理</a:t>
            </a:r>
            <a:endParaRPr lang="zh-CN" altLang="en-US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60400" y="2063750"/>
            <a:ext cx="6659245" cy="1281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 dirty="0" smtClean="0">
                <a:sym typeface="+mn-ea"/>
              </a:rPr>
              <a:t>完成了环境部署之后，现在我们进一步了解</a:t>
            </a:r>
            <a:r>
              <a:rPr lang="en-US" altLang="zh-CN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的概念和应用</a:t>
            </a:r>
            <a:endParaRPr lang="zh-CN" altLang="en-US" b="1" dirty="0" smtClean="0">
              <a:sym typeface="+mn-ea"/>
            </a:endParaRPr>
          </a:p>
        </p:txBody>
      </p:sp>
      <p:pic>
        <p:nvPicPr>
          <p:cNvPr id="486466694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06440" y="3734435"/>
            <a:ext cx="4086860" cy="2032000"/>
          </a:xfrm>
          <a:prstGeom prst="rect">
            <a:avLst/>
          </a:prstGeom>
        </p:spPr>
      </p:pic>
      <p:pic>
        <p:nvPicPr>
          <p:cNvPr id="4" name="图片 7" descr="文本&#10;&#10;描述已自动生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38885" y="3105785"/>
            <a:ext cx="3226435" cy="1043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dirty="0"/>
              <a:t>Kafka基本原理和使用</a:t>
            </a:r>
            <a:endParaRPr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</a:t>
            </a:r>
            <a:r>
              <a:rPr lang="zh-CN" altLang="en-US" dirty="0"/>
              <a:t>是什么</a:t>
            </a:r>
            <a:endParaRPr lang="zh-CN" altLang="en-US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60400" y="2063750"/>
            <a:ext cx="6659245" cy="1281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是一种</a:t>
            </a:r>
            <a:r>
              <a:rPr b="1" dirty="0" smtClean="0">
                <a:sym typeface="+mn-ea"/>
              </a:rPr>
              <a:t>发布-订阅消息系统，消息被持久化到一个topic中。消费者可以订阅一个或多个topic，消费者可以消费该topic中所有的数据，在发布-订阅消息系统中，消息的生产者称为发布者，消费者称为订阅者。</a:t>
            </a:r>
            <a:endParaRPr b="1" dirty="0" smtClean="0">
              <a:sym typeface="+mn-ea"/>
            </a:endParaRPr>
          </a:p>
        </p:txBody>
      </p:sp>
      <p:pic>
        <p:nvPicPr>
          <p:cNvPr id="949839166" name="图片 9" descr="图示&#10;&#10;描述已自动生成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00968" y="4111625"/>
            <a:ext cx="5446395" cy="136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7"/>
          <p:cNvSpPr txBox="1"/>
          <p:nvPr/>
        </p:nvSpPr>
        <p:spPr>
          <a:xfrm>
            <a:off x="395965" y="2311946"/>
            <a:ext cx="38198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spc="50" dirty="0">
                <a:solidFill>
                  <a:schemeClr val="bg1"/>
                </a:solidFill>
                <a:latin typeface="+mj-ea"/>
                <a:ea typeface="+mj-ea"/>
              </a:rPr>
              <a:t>分布式消息系统Kafka</a:t>
            </a:r>
            <a:endParaRPr lang="zh-CN" altLang="en-US" sz="4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1372933" y="3767264"/>
            <a:ext cx="12242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spc="50" dirty="0" smtClean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学习目标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652682" y="807549"/>
            <a:ext cx="7478059" cy="4769485"/>
          </a:xfrm>
          <a:prstGeom prst="rect">
            <a:avLst/>
          </a:prstGeom>
        </p:spPr>
        <p:txBody>
          <a:bodyPr wrap="square">
            <a:spAutoFit/>
          </a:bodyPr>
          <a:p>
            <a:pPr marL="342900" lvl="0" indent="-342900">
              <a:spcBef>
                <a:spcPts val="900"/>
              </a:spcBef>
              <a:spcAft>
                <a:spcPts val="900"/>
              </a:spcAft>
              <a:buFont typeface="Wingdings" panose="05000000000000000000" pitchFamily="2" charset="2"/>
              <a:buChar char=""/>
            </a:pPr>
            <a:r>
              <a:rPr lang="zh-CN" altLang="zh-CN" sz="1400" b="1" kern="0" dirty="0">
                <a:solidFill>
                  <a:srgbClr val="FF0000"/>
                </a:solidFill>
                <a:latin typeface="+mn-ea"/>
                <a:cs typeface="宋体" pitchFamily="2" charset="-122"/>
              </a:rPr>
              <a:t>知识目标：</a:t>
            </a:r>
            <a:endParaRPr lang="zh-CN" altLang="zh-CN" sz="1400" b="1" kern="100" dirty="0">
              <a:solidFill>
                <a:srgbClr val="FF0000"/>
              </a:solidFill>
              <a:latin typeface="+mn-ea"/>
              <a:cs typeface="Times New Roman" panose="0202050305040509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（</a:t>
            </a:r>
            <a:r>
              <a:rPr lang="en-US" altLang="zh-CN" sz="1400" kern="0" dirty="0">
                <a:latin typeface="+mn-ea"/>
                <a:cs typeface="宋体" pitchFamily="2" charset="-122"/>
                <a:sym typeface="+mn-ea"/>
              </a:rPr>
              <a:t>1</a:t>
            </a: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）</a:t>
            </a:r>
            <a:r>
              <a:rPr altLang="zh-CN" sz="1400" kern="0">
                <a:latin typeface="+mn-ea"/>
                <a:cs typeface="宋体" pitchFamily="2" charset="-122"/>
              </a:rPr>
              <a:t>掌握JDK的配置安装</a:t>
            </a:r>
            <a:r>
              <a:rPr lang="zh-CN" sz="1400" kern="0">
                <a:latin typeface="+mn-ea"/>
                <a:cs typeface="宋体" pitchFamily="2" charset="-122"/>
              </a:rPr>
              <a:t>、</a:t>
            </a:r>
            <a:r>
              <a:rPr altLang="zh-CN" sz="1400" kern="0">
                <a:latin typeface="+mn-ea"/>
                <a:cs typeface="宋体" pitchFamily="2" charset="-122"/>
              </a:rPr>
              <a:t>zookeeper的配置安装</a:t>
            </a:r>
            <a:endParaRPr altLang="zh-CN" sz="1400" kern="0">
              <a:latin typeface="+mn-ea"/>
              <a:cs typeface="宋体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（</a:t>
            </a:r>
            <a:r>
              <a:rPr lang="en-US" altLang="zh-CN" sz="1400" kern="0" dirty="0">
                <a:latin typeface="+mn-ea"/>
                <a:cs typeface="宋体" pitchFamily="2" charset="-122"/>
                <a:sym typeface="+mn-ea"/>
              </a:rPr>
              <a:t>2</a:t>
            </a: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）</a:t>
            </a:r>
            <a:r>
              <a:rPr altLang="zh-CN" sz="1400" kern="0">
                <a:latin typeface="+mn-ea"/>
                <a:cs typeface="宋体" pitchFamily="2" charset="-122"/>
              </a:rPr>
              <a:t>了解Kafka基本</a:t>
            </a:r>
            <a:r>
              <a:rPr lang="zh-CN" sz="1400" kern="0">
                <a:latin typeface="+mn-ea"/>
                <a:cs typeface="宋体" pitchFamily="2" charset="-122"/>
              </a:rPr>
              <a:t>概念</a:t>
            </a:r>
            <a:r>
              <a:rPr altLang="zh-CN" sz="1400" kern="0">
                <a:latin typeface="+mn-ea"/>
                <a:cs typeface="宋体" pitchFamily="2" charset="-122"/>
              </a:rPr>
              <a:t>原理</a:t>
            </a:r>
            <a:r>
              <a:rPr lang="zh-CN" sz="1400" kern="0">
                <a:latin typeface="+mn-ea"/>
                <a:cs typeface="宋体" pitchFamily="2" charset="-122"/>
              </a:rPr>
              <a:t>和</a:t>
            </a:r>
            <a:r>
              <a:rPr altLang="zh-CN" sz="1400" kern="0">
                <a:latin typeface="+mn-ea"/>
                <a:cs typeface="宋体" pitchFamily="2" charset="-122"/>
              </a:rPr>
              <a:t>Kafka的配置安装</a:t>
            </a:r>
            <a:endParaRPr altLang="zh-CN" sz="1400" kern="0">
              <a:latin typeface="+mn-ea"/>
              <a:cs typeface="宋体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（</a:t>
            </a:r>
            <a:r>
              <a:rPr lang="en-US" altLang="zh-CN" sz="1400" kern="0" dirty="0">
                <a:latin typeface="+mn-ea"/>
                <a:cs typeface="宋体" pitchFamily="2" charset="-122"/>
                <a:sym typeface="+mn-ea"/>
              </a:rPr>
              <a:t>3</a:t>
            </a: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）</a:t>
            </a:r>
            <a:r>
              <a:rPr altLang="zh-CN" sz="1400" kern="0">
                <a:latin typeface="+mn-ea"/>
                <a:cs typeface="宋体" pitchFamily="2" charset="-122"/>
              </a:rPr>
              <a:t>掌握Kafka的命令行和API的使用</a:t>
            </a:r>
            <a:endParaRPr altLang="zh-CN" sz="1400" kern="0">
              <a:latin typeface="+mn-ea"/>
              <a:cs typeface="宋体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（</a:t>
            </a:r>
            <a:r>
              <a:rPr lang="en-US" altLang="zh-CN" sz="1400" kern="0" dirty="0">
                <a:latin typeface="+mn-ea"/>
                <a:cs typeface="宋体" pitchFamily="2" charset="-122"/>
                <a:sym typeface="+mn-ea"/>
              </a:rPr>
              <a:t>4</a:t>
            </a: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）</a:t>
            </a:r>
            <a:r>
              <a:rPr altLang="zh-CN" sz="1400" kern="0">
                <a:latin typeface="+mn-ea"/>
                <a:cs typeface="宋体" pitchFamily="2" charset="-122"/>
              </a:rPr>
              <a:t>掌握Kafka Streams的使用</a:t>
            </a:r>
            <a:endParaRPr altLang="zh-CN" sz="1400" kern="0">
              <a:latin typeface="+mn-ea"/>
              <a:cs typeface="宋体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b="1" kern="0" dirty="0">
                <a:solidFill>
                  <a:srgbClr val="FF0000"/>
                </a:solidFill>
                <a:latin typeface="+mn-ea"/>
                <a:cs typeface="宋体" pitchFamily="2" charset="-122"/>
              </a:rPr>
              <a:t>技能目标：</a:t>
            </a:r>
            <a:endParaRPr lang="zh-CN" altLang="zh-CN" sz="1400" b="1" kern="0" dirty="0">
              <a:solidFill>
                <a:srgbClr val="FF0000"/>
              </a:solidFill>
              <a:latin typeface="+mn-ea"/>
              <a:cs typeface="宋体" pitchFamily="2" charset="-122"/>
            </a:endParaRPr>
          </a:p>
          <a:p>
            <a:pPr marL="266700" algn="l">
              <a:spcBef>
                <a:spcPts val="900"/>
              </a:spcBef>
              <a:spcAft>
                <a:spcPts val="900"/>
              </a:spcAft>
              <a:buClrTx/>
              <a:buSzTx/>
              <a:buNone/>
            </a:pP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（</a:t>
            </a:r>
            <a:r>
              <a:rPr lang="en-US" altLang="zh-CN" sz="1400" kern="0" dirty="0">
                <a:latin typeface="+mn-ea"/>
                <a:cs typeface="宋体" pitchFamily="2" charset="-122"/>
                <a:sym typeface="+mn-ea"/>
              </a:rPr>
              <a:t>1</a:t>
            </a: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）</a:t>
            </a:r>
            <a:r>
              <a:rPr altLang="zh-CN" sz="1400" kern="0">
                <a:latin typeface="+mn-ea"/>
                <a:cs typeface="宋体" pitchFamily="2" charset="-122"/>
              </a:rPr>
              <a:t>能叙述Kafka概念、基本结构和应用场景</a:t>
            </a:r>
            <a:endParaRPr altLang="zh-CN" sz="1400" kern="0">
              <a:latin typeface="+mn-ea"/>
              <a:cs typeface="宋体" pitchFamily="2" charset="-122"/>
            </a:endParaRPr>
          </a:p>
          <a:p>
            <a:pPr marL="266700" algn="l">
              <a:spcBef>
                <a:spcPts val="900"/>
              </a:spcBef>
              <a:spcAft>
                <a:spcPts val="900"/>
              </a:spcAft>
              <a:buClrTx/>
              <a:buSzTx/>
              <a:buNone/>
            </a:pP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（</a:t>
            </a:r>
            <a:r>
              <a:rPr lang="en-US" altLang="zh-CN" sz="1400" kern="0" dirty="0">
                <a:latin typeface="+mn-ea"/>
                <a:cs typeface="宋体" pitchFamily="2" charset="-122"/>
                <a:sym typeface="+mn-ea"/>
              </a:rPr>
              <a:t>2</a:t>
            </a: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）</a:t>
            </a:r>
            <a:r>
              <a:rPr altLang="zh-CN" sz="1400" kern="0">
                <a:latin typeface="+mn-ea"/>
                <a:cs typeface="宋体" pitchFamily="2" charset="-122"/>
              </a:rPr>
              <a:t>能够完成Kafka集群及前置环境的配置安装</a:t>
            </a:r>
            <a:endParaRPr altLang="zh-CN" sz="1400" kern="0">
              <a:latin typeface="+mn-ea"/>
              <a:cs typeface="宋体" pitchFamily="2" charset="-122"/>
            </a:endParaRPr>
          </a:p>
          <a:p>
            <a:pPr marL="266700" algn="l">
              <a:spcBef>
                <a:spcPts val="900"/>
              </a:spcBef>
              <a:spcAft>
                <a:spcPts val="900"/>
              </a:spcAft>
              <a:buClrTx/>
              <a:buSzTx/>
              <a:buNone/>
            </a:pP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（</a:t>
            </a:r>
            <a:r>
              <a:rPr lang="en-US" altLang="zh-CN" sz="1400" kern="0" dirty="0">
                <a:latin typeface="+mn-ea"/>
                <a:cs typeface="宋体" pitchFamily="2" charset="-122"/>
                <a:sym typeface="+mn-ea"/>
              </a:rPr>
              <a:t>3</a:t>
            </a: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）</a:t>
            </a:r>
            <a:r>
              <a:rPr altLang="zh-CN" sz="1400" kern="0">
                <a:latin typeface="+mn-ea"/>
                <a:cs typeface="宋体" pitchFamily="2" charset="-122"/>
              </a:rPr>
              <a:t>熟练使用Kafka命令行和API进行创建主题、创建生产者等操作</a:t>
            </a:r>
            <a:endParaRPr altLang="zh-CN" sz="1400" kern="0">
              <a:latin typeface="+mn-ea"/>
              <a:cs typeface="宋体" pitchFamily="2" charset="-122"/>
            </a:endParaRPr>
          </a:p>
          <a:p>
            <a:pPr marL="266700" algn="l">
              <a:spcBef>
                <a:spcPts val="900"/>
              </a:spcBef>
              <a:spcAft>
                <a:spcPts val="900"/>
              </a:spcAft>
              <a:buClrTx/>
              <a:buSzTx/>
              <a:buNone/>
            </a:pP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（</a:t>
            </a:r>
            <a:r>
              <a:rPr lang="en-US" altLang="zh-CN" sz="1400" kern="0" dirty="0">
                <a:latin typeface="+mn-ea"/>
                <a:cs typeface="宋体" pitchFamily="2" charset="-122"/>
                <a:sym typeface="+mn-ea"/>
              </a:rPr>
              <a:t>4</a:t>
            </a:r>
            <a:r>
              <a:rPr lang="zh-CN" altLang="zh-CN" sz="1400" kern="0" dirty="0">
                <a:latin typeface="+mn-ea"/>
                <a:cs typeface="宋体" pitchFamily="2" charset="-122"/>
                <a:sym typeface="+mn-ea"/>
              </a:rPr>
              <a:t>）</a:t>
            </a:r>
            <a:r>
              <a:rPr altLang="zh-CN" sz="1400" kern="0">
                <a:latin typeface="+mn-ea"/>
                <a:cs typeface="宋体" pitchFamily="2" charset="-122"/>
              </a:rPr>
              <a:t>能够使用Kafka Streams开发流数据处理程序</a:t>
            </a:r>
            <a:endParaRPr altLang="zh-CN" sz="1400" kern="0">
              <a:latin typeface="+mn-ea"/>
              <a:cs typeface="宋体" pitchFamily="2" charset="-122"/>
            </a:endParaRPr>
          </a:p>
          <a:p>
            <a:pPr marL="266700" algn="l">
              <a:spcBef>
                <a:spcPts val="900"/>
              </a:spcBef>
              <a:spcAft>
                <a:spcPts val="900"/>
              </a:spcAft>
              <a:buClrTx/>
              <a:buSzTx/>
              <a:buFontTx/>
              <a:buNone/>
            </a:pPr>
            <a:endParaRPr altLang="zh-CN" sz="1400" kern="0">
              <a:latin typeface="+mn-ea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dirty="0"/>
              <a:t>Kafka基本原理和使用</a:t>
            </a:r>
            <a:endParaRPr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</a:t>
            </a:r>
            <a:r>
              <a:rPr lang="zh-CN" altLang="en-US" dirty="0"/>
              <a:t>适用场景</a:t>
            </a:r>
            <a:endParaRPr lang="zh-CN" altLang="en-US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60400" y="2063750"/>
            <a:ext cx="1998980" cy="480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b="1" dirty="0" smtClean="0">
                <a:sym typeface="+mn-ea"/>
              </a:rPr>
              <a:t>日志聚合</a:t>
            </a:r>
            <a:endParaRPr b="1" dirty="0" smtClean="0"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2290" y="2590165"/>
            <a:ext cx="2887345" cy="2226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97525" y="2509520"/>
            <a:ext cx="5346700" cy="1509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531360" y="1815465"/>
            <a:ext cx="1998980" cy="476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消息系统</a:t>
            </a:r>
            <a:endParaRPr lang="zh-CN" b="1" dirty="0" smtClean="0">
              <a:sym typeface="+mn-ea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7"/>
          <a:stretch>
            <a:fillRect/>
          </a:stretch>
        </p:blipFill>
        <p:spPr>
          <a:xfrm>
            <a:off x="3917950" y="4974590"/>
            <a:ext cx="5766435" cy="1267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3591560" y="4340225"/>
            <a:ext cx="1998980" cy="476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网站运营</a:t>
            </a:r>
            <a:endParaRPr lang="zh-CN" b="1" dirty="0" smtClean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dirty="0"/>
              <a:t>Kafka基本原理和使用</a:t>
            </a:r>
            <a:endParaRPr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</a:t>
            </a:r>
            <a:r>
              <a:rPr lang="zh-CN" altLang="en-US" dirty="0"/>
              <a:t>核心组件</a:t>
            </a:r>
            <a:endParaRPr lang="zh-CN" altLang="en-US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60400" y="2063750"/>
            <a:ext cx="6659245" cy="1281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b="1" dirty="0" smtClean="0">
                <a:sym typeface="+mn-ea"/>
              </a:rPr>
              <a:t>Kafka集群是由生产者（Producer）、消息代理服务器（Broker Server）、消费者（Consumer）组成的。发布到Kafka集群的每条消息都有一个主题（Topic），当生产者发布消息到某个主题时，订阅这个主题的消费者都可以接收到消息。</a:t>
            </a:r>
            <a:endParaRPr b="1" dirty="0" smtClean="0">
              <a:sym typeface="+mn-ea"/>
            </a:endParaRPr>
          </a:p>
        </p:txBody>
      </p:sp>
      <p:pic>
        <p:nvPicPr>
          <p:cNvPr id="1917078735" name="图片 10" descr="图示&#10;&#10;描述已自动生成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0565" y="3344863"/>
            <a:ext cx="5760720" cy="29394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dirty="0"/>
              <a:t>Kafka基本原理和使用</a:t>
            </a:r>
            <a:endParaRPr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</a:t>
            </a:r>
            <a:r>
              <a:rPr lang="zh-CN" altLang="en-US" dirty="0"/>
              <a:t>常用命令</a:t>
            </a:r>
            <a:endParaRPr lang="zh-CN" altLang="en-US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60400" y="2788920"/>
            <a:ext cx="9048750" cy="448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创建主题：</a:t>
            </a:r>
            <a:r>
              <a:rPr lang="en-US" altLang="zh-CN" b="1" dirty="0" smtClean="0">
                <a:sym typeface="+mn-ea"/>
              </a:rPr>
              <a:t> kafka-topics.sh --create --zookeeper node01:2181....  + </a:t>
            </a:r>
            <a:r>
              <a:rPr lang="zh-CN" altLang="en-US" b="1" dirty="0" smtClean="0">
                <a:sym typeface="+mn-ea"/>
              </a:rPr>
              <a:t>其他参数</a:t>
            </a:r>
            <a:endParaRPr lang="zh-CN" altLang="en-US" b="1" dirty="0" smtClean="0"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60400" y="3364230"/>
            <a:ext cx="9952355" cy="448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查看主题：</a:t>
            </a:r>
            <a:r>
              <a:rPr lang="en-US" altLang="zh-CN" b="1" dirty="0" smtClean="0">
                <a:sym typeface="+mn-ea"/>
              </a:rPr>
              <a:t> </a:t>
            </a:r>
            <a:r>
              <a:rPr b="1" dirty="0" smtClean="0">
                <a:sym typeface="+mn-ea"/>
              </a:rPr>
              <a:t>kafka-topics.sh  --list --zookeeper node01:2181,node02:2181,node03:2181</a:t>
            </a:r>
            <a:endParaRPr b="1" dirty="0" smtClean="0"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60400" y="3922395"/>
            <a:ext cx="11235690" cy="448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生产者：</a:t>
            </a:r>
            <a:r>
              <a:rPr lang="en-US" altLang="zh-CN" b="1" dirty="0" smtClean="0">
                <a:sym typeface="+mn-ea"/>
              </a:rPr>
              <a:t> </a:t>
            </a:r>
            <a:r>
              <a:rPr b="1" dirty="0" smtClean="0">
                <a:sym typeface="+mn-ea"/>
              </a:rPr>
              <a:t>kafka-console-producer.sh --broker-list node01:9092</a:t>
            </a:r>
            <a:r>
              <a:rPr lang="en-US" b="1" dirty="0" smtClean="0">
                <a:sym typeface="+mn-ea"/>
              </a:rPr>
              <a:t>.... </a:t>
            </a:r>
            <a:r>
              <a:rPr b="1" dirty="0" smtClean="0">
                <a:sym typeface="+mn-ea"/>
              </a:rPr>
              <a:t> --topic test</a:t>
            </a:r>
            <a:endParaRPr b="1" dirty="0" smtClean="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60400" y="4444365"/>
            <a:ext cx="11235690" cy="448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消费者：</a:t>
            </a:r>
            <a:r>
              <a:rPr lang="en-US" altLang="zh-CN" b="1" dirty="0" smtClean="0">
                <a:sym typeface="+mn-ea"/>
              </a:rPr>
              <a:t> </a:t>
            </a:r>
            <a:r>
              <a:rPr b="1" dirty="0" smtClean="0">
                <a:sym typeface="+mn-ea"/>
              </a:rPr>
              <a:t>kafka-console-consumer.sh --from-beginning --topic test  --zookeeper node01:2181</a:t>
            </a:r>
            <a:r>
              <a:rPr lang="en-US" b="1" dirty="0" smtClean="0">
                <a:sym typeface="+mn-ea"/>
              </a:rPr>
              <a:t>....</a:t>
            </a:r>
            <a:endParaRPr lang="en-US" b="1" dirty="0" smtClean="0"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88340" y="1805940"/>
            <a:ext cx="9048750" cy="448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b="1" dirty="0" smtClean="0">
                <a:sym typeface="+mn-ea"/>
              </a:rPr>
              <a:t>命令行操作时kafka集群的基本使用方式，生产者和消费者相互通信是通过主题来实现的</a:t>
            </a:r>
            <a:r>
              <a:rPr lang="en-US" b="1" dirty="0" smtClean="0">
                <a:sym typeface="+mn-ea"/>
              </a:rPr>
              <a:t>,kafka</a:t>
            </a:r>
            <a:r>
              <a:rPr lang="zh-CN" altLang="en-US" b="1" dirty="0" smtClean="0">
                <a:sym typeface="+mn-ea"/>
              </a:rPr>
              <a:t>最常用的命令就包括主题命令和生产者消费者命令</a:t>
            </a:r>
            <a:endParaRPr lang="zh-CN" altLang="en-US" b="1" dirty="0" smtClean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dirty="0"/>
              <a:t>Kafka基本原理和使用</a:t>
            </a:r>
            <a:endParaRPr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</a:t>
            </a:r>
            <a:r>
              <a:rPr lang="zh-CN" altLang="en-US" dirty="0"/>
              <a:t>的</a:t>
            </a:r>
            <a:r>
              <a:rPr lang="en-US" altLang="zh-CN" dirty="0"/>
              <a:t>Java API</a:t>
            </a:r>
            <a:endParaRPr lang="en-US" altLang="zh-CN" dirty="0"/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688340" y="2007235"/>
            <a:ext cx="10819765" cy="20942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除了命令行操作之外，kafka还提供了许多编程语言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接口，我们可以调用</a:t>
            </a:r>
            <a:r>
              <a:rPr lang="en-US" altLang="zh-CN" b="1" dirty="0" smtClean="0">
                <a:sym typeface="+mn-ea"/>
              </a:rPr>
              <a:t>Java</a:t>
            </a:r>
            <a:r>
              <a:rPr lang="zh-CN" altLang="en-US" b="1" dirty="0" smtClean="0">
                <a:sym typeface="+mn-ea"/>
              </a:rPr>
              <a:t> API来操作kafka集群。</a:t>
            </a:r>
            <a:endParaRPr lang="zh-CN" altLang="en-US" b="1" dirty="0" smtClean="0">
              <a:sym typeface="+mn-ea"/>
            </a:endParaRPr>
          </a:p>
          <a:p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在</a:t>
            </a:r>
            <a:r>
              <a:rPr lang="en-US" altLang="zh-CN" b="1" dirty="0" smtClean="0">
                <a:sym typeface="+mn-ea"/>
              </a:rPr>
              <a:t>Maven</a:t>
            </a:r>
            <a:r>
              <a:rPr lang="zh-CN" altLang="en-US" b="1" dirty="0" smtClean="0">
                <a:sym typeface="+mn-ea"/>
              </a:rPr>
              <a:t>工程中，我们使用</a:t>
            </a:r>
            <a:r>
              <a:rPr lang="en-US" altLang="zh-CN" b="1" dirty="0" smtClean="0">
                <a:sym typeface="+mn-ea"/>
              </a:rPr>
              <a:t>kafka API</a:t>
            </a:r>
            <a:r>
              <a:rPr lang="zh-CN" altLang="en-US" b="1" dirty="0" smtClean="0">
                <a:sym typeface="+mn-ea"/>
              </a:rPr>
              <a:t>之前必须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引入如下两个依赖包。</a:t>
            </a:r>
            <a:endParaRPr lang="zh-CN" altLang="en-US" b="1" dirty="0" smtClean="0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22035" y="3429000"/>
            <a:ext cx="3327400" cy="2051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dirty="0"/>
              <a:t>Kafka基本原理和使用</a:t>
            </a:r>
            <a:endParaRPr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 API</a:t>
            </a:r>
            <a:r>
              <a:rPr lang="zh-CN" altLang="en-US" dirty="0"/>
              <a:t>结合</a:t>
            </a:r>
            <a:r>
              <a:rPr lang="en-US" altLang="zh-CN" dirty="0"/>
              <a:t> kafka Streams</a:t>
            </a:r>
            <a:r>
              <a:rPr lang="zh-CN" altLang="en-US" dirty="0"/>
              <a:t>实现单词计数</a:t>
            </a:r>
            <a:endParaRPr lang="zh-CN" altLang="en-US" dirty="0"/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688340" y="2007235"/>
            <a:ext cx="10819765" cy="1551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b="1" dirty="0" smtClean="0">
                <a:sym typeface="+mn-ea"/>
              </a:rPr>
              <a:t>kafak API</a:t>
            </a:r>
            <a:r>
              <a:rPr lang="zh-CN" altLang="en-US" b="1" dirty="0" smtClean="0">
                <a:sym typeface="+mn-ea"/>
              </a:rPr>
              <a:t>是使用编程语言访问</a:t>
            </a:r>
            <a:r>
              <a:rPr lang="en-US" altLang="zh-CN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的接口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结合一种流处理方式，我们可以实现一个流处理案例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1" dirty="0" smtClean="0">
                <a:sym typeface="+mn-ea"/>
              </a:rPr>
              <a:t>kafka Streams </a:t>
            </a:r>
            <a:r>
              <a:rPr lang="zh-CN" altLang="en-US" b="1" dirty="0" smtClean="0">
                <a:sym typeface="+mn-ea"/>
              </a:rPr>
              <a:t>就</a:t>
            </a:r>
            <a:r>
              <a:rPr lang="en-US" altLang="zh-CN" b="1" dirty="0" smtClean="0">
                <a:sym typeface="+mn-ea"/>
              </a:rPr>
              <a:t>是一套处理分析kafka中存储数据的客户端类库</a:t>
            </a:r>
            <a:endParaRPr lang="en-US" altLang="zh-CN" b="1" dirty="0" smtClean="0">
              <a:sym typeface="+mn-ea"/>
            </a:endParaRPr>
          </a:p>
        </p:txBody>
      </p:sp>
      <p:pic>
        <p:nvPicPr>
          <p:cNvPr id="5" name="图片 5" descr="图2-3-6流式计算拓扑图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12995" y="4081780"/>
            <a:ext cx="6132195" cy="1483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dirty="0"/>
              <a:t>Kafka基本原理和使用</a:t>
            </a:r>
            <a:endParaRPr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 API</a:t>
            </a:r>
            <a:r>
              <a:rPr lang="zh-CN" altLang="en-US" dirty="0"/>
              <a:t>结合</a:t>
            </a:r>
            <a:r>
              <a:rPr lang="en-US" altLang="zh-CN" dirty="0"/>
              <a:t> kafka Streams</a:t>
            </a:r>
            <a:r>
              <a:rPr lang="zh-CN" altLang="en-US" dirty="0"/>
              <a:t>实现单词计数</a:t>
            </a:r>
            <a:endParaRPr lang="zh-CN" altLang="en-US" dirty="0"/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688340" y="2007235"/>
            <a:ext cx="3387090" cy="5880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b="1" dirty="0" smtClean="0">
                <a:sym typeface="+mn-ea"/>
              </a:rPr>
              <a:t>Java API</a:t>
            </a:r>
            <a:r>
              <a:rPr lang="zh-CN" altLang="en-US" b="1" dirty="0" smtClean="0">
                <a:sym typeface="+mn-ea"/>
              </a:rPr>
              <a:t>访问</a:t>
            </a:r>
            <a:r>
              <a:rPr lang="en-US" altLang="zh-CN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主题</a:t>
            </a:r>
            <a:endParaRPr lang="zh-CN" altLang="en-US" b="1" dirty="0" smtClean="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7415" y="3968115"/>
            <a:ext cx="3687445" cy="1776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124575" y="3438525"/>
            <a:ext cx="3263900" cy="230568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570855" y="2284730"/>
            <a:ext cx="3387090" cy="5880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b="1" dirty="0" smtClean="0">
                <a:sym typeface="+mn-ea"/>
              </a:rPr>
              <a:t>kafka Streams</a:t>
            </a:r>
            <a:r>
              <a:rPr lang="zh-CN" altLang="en-US" b="1" dirty="0" smtClean="0">
                <a:sym typeface="+mn-ea"/>
              </a:rPr>
              <a:t>实现处理逻辑</a:t>
            </a:r>
            <a:endParaRPr lang="zh-CN" altLang="en-US" b="1" dirty="0" smtClean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dirty="0"/>
              <a:t>Kafka基本原理和使用</a:t>
            </a:r>
            <a:endParaRPr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kafka API</a:t>
            </a:r>
            <a:r>
              <a:rPr lang="zh-CN" altLang="en-US" dirty="0"/>
              <a:t>结合</a:t>
            </a:r>
            <a:r>
              <a:rPr lang="en-US" altLang="zh-CN" dirty="0"/>
              <a:t> kafka Streams</a:t>
            </a:r>
            <a:r>
              <a:rPr lang="zh-CN" altLang="en-US" dirty="0"/>
              <a:t>实现单词计数</a:t>
            </a:r>
            <a:endParaRPr lang="zh-CN" altLang="en-US" dirty="0"/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688340" y="2007235"/>
            <a:ext cx="8185150" cy="1499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b="1" dirty="0" smtClean="0">
                <a:sym typeface="+mn-ea"/>
              </a:rPr>
              <a:t>实现了处理逻辑后，首先在</a:t>
            </a:r>
            <a:r>
              <a:rPr lang="en-US" altLang="zh-CN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命令行创建生产者和消费者。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然后我们运行程序，在生产者端输入若干单词，观察消费者端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输出结果。</a:t>
            </a:r>
            <a:endParaRPr lang="zh-CN" altLang="en-US" b="1" dirty="0" smtClean="0">
              <a:sym typeface="+mn-ea"/>
            </a:endParaRPr>
          </a:p>
        </p:txBody>
      </p:sp>
      <p:pic>
        <p:nvPicPr>
          <p:cNvPr id="65" name="图片 65" descr="图2-3-1 Kafka Stream单词计数案例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00830" y="3522980"/>
            <a:ext cx="5422900" cy="2648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项目总结</a:t>
            </a:r>
            <a:endParaRPr lang="zh-CN" altLang="en-US" dirty="0"/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1063625" y="1419225"/>
            <a:ext cx="9109710" cy="3269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总结：</a:t>
            </a:r>
            <a:r>
              <a:rPr lang="en-US" altLang="zh-CN" b="1" dirty="0" smtClean="0">
                <a:sym typeface="+mn-ea"/>
              </a:rPr>
              <a:t> </a:t>
            </a:r>
            <a:r>
              <a:rPr lang="zh-CN" altLang="en-US" b="1" dirty="0" smtClean="0">
                <a:sym typeface="+mn-ea"/>
              </a:rPr>
              <a:t>在项目二中，我们首先学习了</a:t>
            </a:r>
            <a:r>
              <a:rPr lang="en-US" altLang="zh-CN" b="1" dirty="0" smtClean="0">
                <a:sym typeface="+mn-ea"/>
              </a:rPr>
              <a:t> JDK</a:t>
            </a:r>
            <a:r>
              <a:rPr lang="zh-CN" altLang="en-US" b="1" dirty="0" smtClean="0">
                <a:sym typeface="+mn-ea"/>
              </a:rPr>
              <a:t>和</a:t>
            </a:r>
            <a:r>
              <a:rPr lang="en-US" altLang="zh-CN" b="1" dirty="0" smtClean="0">
                <a:sym typeface="+mn-ea"/>
              </a:rPr>
              <a:t>zookeeper</a:t>
            </a:r>
            <a:r>
              <a:rPr lang="zh-CN" altLang="en-US" b="1" dirty="0" smtClean="0">
                <a:sym typeface="+mn-ea"/>
              </a:rPr>
              <a:t>的安装部署，这是</a:t>
            </a:r>
            <a:r>
              <a:rPr lang="en-US" altLang="zh-CN" b="1" dirty="0" smtClean="0">
                <a:sym typeface="+mn-ea"/>
              </a:rPr>
              <a:t>kafka</a:t>
            </a:r>
            <a:endParaRPr lang="en-US" altLang="zh-CN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所必须依赖的环境。在此基础上，我们还需要掌握</a:t>
            </a:r>
            <a:r>
              <a:rPr lang="en-US" altLang="zh-CN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集群的安装部署方式。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是一种</a:t>
            </a:r>
            <a:r>
              <a:rPr b="1" dirty="0" smtClean="0">
                <a:sym typeface="+mn-ea"/>
              </a:rPr>
              <a:t>发布-订阅消息系统</a:t>
            </a:r>
            <a:r>
              <a:rPr lang="zh-CN" b="1" dirty="0" smtClean="0">
                <a:sym typeface="+mn-ea"/>
              </a:rPr>
              <a:t>。我们队发布订阅消息系统的概念与常用场景需要</a:t>
            </a:r>
            <a:endParaRPr lang="zh-CN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b="1" dirty="0" smtClean="0">
                <a:sym typeface="+mn-ea"/>
              </a:rPr>
              <a:t>牢记。</a:t>
            </a:r>
            <a:endParaRPr lang="zh-CN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b="1" dirty="0" smtClean="0">
                <a:sym typeface="+mn-ea"/>
              </a:rPr>
              <a:t>下面我们通过三个问题来回顾一下核心知识点。</a:t>
            </a:r>
            <a:endParaRPr lang="zh-CN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1" dirty="0" smtClean="0">
                <a:sym typeface="+mn-ea"/>
              </a:rPr>
              <a:t>1. kafka </a:t>
            </a:r>
            <a:r>
              <a:rPr lang="zh-CN" altLang="en-US" b="1" dirty="0" smtClean="0">
                <a:sym typeface="+mn-ea"/>
              </a:rPr>
              <a:t>核心组建包括什么</a:t>
            </a:r>
            <a:endParaRPr lang="en-US" altLang="zh-CN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1" dirty="0" smtClean="0">
                <a:sym typeface="+mn-ea"/>
              </a:rPr>
              <a:t>2. kafka </a:t>
            </a:r>
            <a:r>
              <a:rPr lang="zh-CN" altLang="en-US" b="1" dirty="0" smtClean="0">
                <a:sym typeface="+mn-ea"/>
              </a:rPr>
              <a:t>常用命令有哪些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1" dirty="0" smtClean="0">
                <a:sym typeface="+mn-ea"/>
              </a:rPr>
              <a:t>3. kafka </a:t>
            </a:r>
            <a:r>
              <a:rPr lang="zh-CN" altLang="en-US" b="1" dirty="0" smtClean="0">
                <a:sym typeface="+mn-ea"/>
              </a:rPr>
              <a:t>的</a:t>
            </a:r>
            <a:r>
              <a:rPr lang="en-US" altLang="zh-CN" b="1" dirty="0" smtClean="0">
                <a:sym typeface="+mn-ea"/>
              </a:rPr>
              <a:t>Java API</a:t>
            </a:r>
            <a:r>
              <a:rPr lang="zh-CN" altLang="en-US" b="1" dirty="0" smtClean="0">
                <a:sym typeface="+mn-ea"/>
              </a:rPr>
              <a:t>的用法你掌握了吗</a:t>
            </a:r>
            <a:endParaRPr lang="zh-CN" altLang="en-US" b="1" dirty="0" smtClean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7"/>
          <p:cNvSpPr txBox="1"/>
          <p:nvPr/>
        </p:nvSpPr>
        <p:spPr>
          <a:xfrm>
            <a:off x="395965" y="2311946"/>
            <a:ext cx="3819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spc="50" dirty="0">
                <a:solidFill>
                  <a:schemeClr val="bg1"/>
                </a:solidFill>
                <a:latin typeface="+mj-ea"/>
                <a:ea typeface="+mj-ea"/>
              </a:rPr>
              <a:t>大数据技术</a:t>
            </a:r>
            <a:endParaRPr lang="zh-CN" altLang="en-US" sz="4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1372933" y="376726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9555" y="2633980"/>
            <a:ext cx="6234430" cy="13220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8000">
                <a:solidFill>
                  <a:srgbClr val="FF0000"/>
                </a:solidFill>
                <a:latin typeface="Arial" panose="020B0604020202090204" pitchFamily="34" charset="0"/>
                <a:ea typeface="微软雅黑" panose="020B0503020204020204" pitchFamily="34" charset="-122"/>
              </a:rPr>
              <a:t>谢谢聆听</a:t>
            </a:r>
            <a:r>
              <a:rPr lang="en-US" altLang="zh-CN" sz="8000">
                <a:solidFill>
                  <a:srgbClr val="FF0000"/>
                </a:solidFill>
                <a:latin typeface="Arial" panose="020B0604020202090204" pitchFamily="34" charset="0"/>
                <a:ea typeface="微软雅黑" panose="020B0503020204020204" pitchFamily="34" charset="-122"/>
              </a:rPr>
              <a:t>!</a:t>
            </a:r>
            <a:endParaRPr lang="en-US" altLang="zh-CN" sz="8000">
              <a:solidFill>
                <a:srgbClr val="FF0000"/>
              </a:solidFill>
              <a:latin typeface="Arial" panose="020B060402020209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180965" y="2144395"/>
            <a:ext cx="477139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81667" y="1144929"/>
            <a:ext cx="4806168" cy="7583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180893" y="3181208"/>
            <a:ext cx="4806168" cy="7583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61384" y="150725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11956" y="1143727"/>
            <a:ext cx="4885055" cy="636552"/>
            <a:chOff x="4951741" y="2055020"/>
            <a:chExt cx="3026454" cy="672780"/>
          </a:xfrm>
        </p:grpSpPr>
        <p:sp>
          <p:nvSpPr>
            <p:cNvPr id="38" name="文本框 21"/>
            <p:cNvSpPr txBox="1"/>
            <p:nvPr/>
          </p:nvSpPr>
          <p:spPr>
            <a:xfrm>
              <a:off x="4951741" y="2142566"/>
              <a:ext cx="587123" cy="5852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6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1</a:t>
              </a:r>
              <a:endParaRPr lang="en-US" altLang="zh-CN" sz="3600" dirty="0">
                <a:solidFill>
                  <a:schemeClr val="accent6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485590" y="2055020"/>
              <a:ext cx="2492605" cy="48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pc="50" dirty="0">
                  <a:solidFill>
                    <a:schemeClr val="accent6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JDK和Zookeeper配置安装</a:t>
              </a:r>
              <a:endParaRPr lang="en-US" altLang="zh-CN" sz="2400" b="1" spc="50" dirty="0">
                <a:solidFill>
                  <a:schemeClr val="accent6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sp>
        <p:nvSpPr>
          <p:cNvPr id="166" name="文本框 7"/>
          <p:cNvSpPr txBox="1"/>
          <p:nvPr/>
        </p:nvSpPr>
        <p:spPr>
          <a:xfrm>
            <a:off x="395965" y="2311946"/>
            <a:ext cx="38198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spc="50" dirty="0">
                <a:solidFill>
                  <a:schemeClr val="bg1"/>
                </a:solidFill>
                <a:latin typeface="+mj-ea"/>
                <a:ea typeface="+mj-ea"/>
              </a:rPr>
              <a:t>分布式消息系统Kafka</a:t>
            </a:r>
            <a:endParaRPr lang="zh-CN" altLang="en-US" sz="4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1372933" y="376726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284434" y="259938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11956" y="2231037"/>
            <a:ext cx="4693042" cy="609604"/>
            <a:chOff x="4931740" y="2099038"/>
            <a:chExt cx="2907496" cy="644299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158103"/>
              <a:ext cx="587123" cy="5852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2</a:t>
              </a:r>
              <a:endParaRPr lang="zh-CN" altLang="en-US" sz="360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476673" y="2099038"/>
              <a:ext cx="2362563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 Kafka集群配置安装</a:t>
              </a:r>
              <a:endParaRPr lang="zh-CN" altLang="en-US" sz="2400" b="1" spc="5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19220" y="358272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180965" y="3210560"/>
            <a:ext cx="4806950" cy="609602"/>
            <a:chOff x="4931740" y="2099037"/>
            <a:chExt cx="2907496" cy="644302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158100"/>
              <a:ext cx="587123" cy="5852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3</a:t>
              </a:r>
              <a:endParaRPr lang="zh-CN" altLang="en-US" sz="360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442568" y="2099037"/>
              <a:ext cx="2396668" cy="48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rgbClr val="0064B8"/>
                  </a:solidFill>
                  <a:latin typeface="Arial" panose="020B0604020202090204" pitchFamily="34" charset="0"/>
                  <a:cs typeface="Arial" panose="020B0604020202090204" pitchFamily="34" charset="0"/>
                </a:rPr>
                <a:t>Kafka基本原理和使用</a:t>
              </a:r>
              <a:endParaRPr lang="zh-CN" altLang="en-US" sz="2400" b="1" spc="50" dirty="0">
                <a:solidFill>
                  <a:srgbClr val="0064B8"/>
                </a:solidFill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JDK和Zookeeper配置安装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安装环境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90335" y="1065530"/>
            <a:ext cx="4620260" cy="333438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60400" y="2063750"/>
            <a:ext cx="5720080" cy="1464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需要</a:t>
            </a:r>
            <a:r>
              <a:rPr lang="en-US" altLang="zh-CN" b="1" dirty="0" smtClean="0">
                <a:sym typeface="+mn-ea"/>
              </a:rPr>
              <a:t>linux</a:t>
            </a:r>
            <a:r>
              <a:rPr lang="zh-CN" altLang="en-US" b="1" dirty="0" smtClean="0">
                <a:sym typeface="+mn-ea"/>
              </a:rPr>
              <a:t>环境部署，在本课程学习中，我们使用</a:t>
            </a:r>
            <a:r>
              <a:rPr lang="en-US" altLang="zh-CN" b="1" dirty="0" smtClean="0">
                <a:sym typeface="+mn-ea"/>
              </a:rPr>
              <a:t>VMware</a:t>
            </a:r>
            <a:r>
              <a:rPr lang="zh-CN" altLang="en-US" b="1" dirty="0" smtClean="0">
                <a:sym typeface="+mn-ea"/>
              </a:rPr>
              <a:t>部署三台</a:t>
            </a:r>
            <a:r>
              <a:rPr lang="en-US" altLang="zh-CN" b="1" dirty="0" smtClean="0">
                <a:sym typeface="+mn-ea"/>
              </a:rPr>
              <a:t>centos7</a:t>
            </a:r>
            <a:r>
              <a:rPr lang="zh-CN" altLang="en-US" b="1" dirty="0" smtClean="0">
                <a:sym typeface="+mn-ea"/>
              </a:rPr>
              <a:t>虚拟机，并配置三台主机名分别为</a:t>
            </a:r>
            <a:r>
              <a:rPr lang="en-US" altLang="zh-CN" b="1" dirty="0" smtClean="0">
                <a:sym typeface="+mn-ea"/>
              </a:rPr>
              <a:t>node01,node02,node03</a:t>
            </a:r>
            <a:r>
              <a:rPr lang="zh-CN" altLang="en-US" b="1" dirty="0" smtClean="0">
                <a:sym typeface="+mn-ea"/>
              </a:rPr>
              <a:t>。使用</a:t>
            </a:r>
            <a:r>
              <a:rPr lang="en-US" altLang="zh-CN" b="1" dirty="0" smtClean="0">
                <a:sym typeface="+mn-ea"/>
              </a:rPr>
              <a:t>xshell</a:t>
            </a:r>
            <a:r>
              <a:rPr lang="zh-CN" altLang="en-US" b="1" dirty="0" smtClean="0">
                <a:sym typeface="+mn-ea"/>
              </a:rPr>
              <a:t>软件连接三台虚拟机。在此基础上，部署</a:t>
            </a:r>
            <a:r>
              <a:rPr lang="en-US" altLang="zh-CN" b="1" dirty="0" smtClean="0">
                <a:sym typeface="+mn-ea"/>
              </a:rPr>
              <a:t>jdk</a:t>
            </a:r>
            <a:r>
              <a:rPr lang="zh-CN" altLang="en-US" b="1" dirty="0" smtClean="0">
                <a:sym typeface="+mn-ea"/>
              </a:rPr>
              <a:t>、</a:t>
            </a:r>
            <a:r>
              <a:rPr lang="en-US" altLang="zh-CN" b="1" dirty="0" smtClean="0">
                <a:sym typeface="+mn-ea"/>
              </a:rPr>
              <a:t>zookeeper</a:t>
            </a:r>
            <a:r>
              <a:rPr lang="zh-CN" altLang="en-US" b="1" dirty="0" smtClean="0">
                <a:sym typeface="+mn-ea"/>
              </a:rPr>
              <a:t>集群和</a:t>
            </a:r>
            <a:r>
              <a:rPr lang="en-US" altLang="zh-CN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集群。</a:t>
            </a:r>
            <a:endParaRPr lang="zh-CN" altLang="en-US" b="1" dirty="0" smtClean="0">
              <a:sym typeface="+mn-ea"/>
            </a:endParaRPr>
          </a:p>
        </p:txBody>
      </p:sp>
      <p:pic>
        <p:nvPicPr>
          <p:cNvPr id="475614668" name="图片 2" descr="图示&#10;&#10;描述已自动生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38480" y="4525963"/>
            <a:ext cx="5760720" cy="1351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JDK和Zookeeper配置安装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JDK</a:t>
            </a:r>
            <a:r>
              <a:rPr lang="zh-CN" altLang="en-US" dirty="0"/>
              <a:t>的安装</a:t>
            </a:r>
            <a:endParaRPr lang="zh-CN" altLang="en-US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60400" y="2063750"/>
            <a:ext cx="5682615" cy="655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b="1" dirty="0" smtClean="0">
                <a:sym typeface="+mn-ea"/>
              </a:rPr>
              <a:t>由于</a:t>
            </a:r>
            <a:r>
              <a:rPr lang="en-US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的运行依赖</a:t>
            </a:r>
            <a:r>
              <a:rPr b="1" dirty="0" smtClean="0">
                <a:sym typeface="+mn-ea"/>
              </a:rPr>
              <a:t>Java环境，因此安装</a:t>
            </a:r>
            <a:r>
              <a:rPr lang="en-US" b="1" dirty="0" smtClean="0">
                <a:sym typeface="+mn-ea"/>
              </a:rPr>
              <a:t>kafka</a:t>
            </a:r>
            <a:r>
              <a:rPr b="1" dirty="0" smtClean="0">
                <a:sym typeface="+mn-ea"/>
              </a:rPr>
              <a:t>集群之前，需要先安装并配置好JDK。</a:t>
            </a:r>
            <a:endParaRPr b="1" dirty="0" smtClean="0"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2"/>
            </p:custDataLst>
          </p:nvPr>
        </p:nvSpPr>
        <p:spPr>
          <a:xfrm>
            <a:off x="947420" y="3000375"/>
            <a:ext cx="4177030" cy="2443480"/>
          </a:xfrm>
          <a:prstGeom prst="rect">
            <a:avLst/>
          </a:prstGeom>
        </p:spPr>
        <p:txBody>
          <a:bodyPr wrap="square">
            <a:noAutofit/>
          </a:bodyPr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）下载</a:t>
            </a:r>
            <a:r>
              <a:rPr lang="en-US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解压安装JDK</a:t>
            </a:r>
            <a:endParaRPr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）配置</a:t>
            </a:r>
            <a:r>
              <a:rPr lang="en-US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环境变量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环境变量验证</a:t>
            </a:r>
            <a:endParaRPr lang="zh-CN" altLang="en-US"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24450" y="3286125"/>
            <a:ext cx="6229350" cy="1314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JDK和Zookeeper配置安装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kern="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JDK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96595" y="2113280"/>
            <a:ext cx="11319510" cy="4546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下载</a:t>
            </a:r>
            <a:r>
              <a:rPr lang="en-US" altLang="zh-CN" b="1" dirty="0" smtClean="0">
                <a:sym typeface="+mn-ea"/>
              </a:rPr>
              <a:t>JDK</a:t>
            </a:r>
            <a:r>
              <a:rPr lang="zh-CN" altLang="en-US" b="1" dirty="0" smtClean="0">
                <a:sym typeface="+mn-ea"/>
              </a:rPr>
              <a:t>：</a:t>
            </a: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https://www.oracle.com/java/technologies/javase/javase8-archive-downloads.html</a:t>
            </a: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zh-CN" altLang="en-US" b="1" dirty="0" smtClean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0135" y="2639695"/>
            <a:ext cx="8912860" cy="3388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JDK和Zookeeper配置安装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解压安装</a:t>
            </a:r>
            <a:r>
              <a:rPr lang="en-US" altLang="zh-CN" dirty="0"/>
              <a:t>JDK</a:t>
            </a:r>
            <a:endParaRPr lang="en-US" altLang="zh-CN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92150" y="2063750"/>
            <a:ext cx="5650865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在</a:t>
            </a:r>
            <a:r>
              <a:rPr lang="en-US" altLang="zh-CN" b="1" dirty="0" smtClean="0">
                <a:sym typeface="+mn-ea"/>
              </a:rPr>
              <a:t>linux</a:t>
            </a:r>
            <a:r>
              <a:rPr lang="zh-CN" altLang="en-US" b="1" dirty="0" smtClean="0">
                <a:sym typeface="+mn-ea"/>
              </a:rPr>
              <a:t>下解压</a:t>
            </a:r>
            <a:endParaRPr lang="zh-CN" altLang="en-US" b="1" dirty="0" smtClean="0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50900" y="2657475"/>
            <a:ext cx="8896350" cy="69024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56285" y="3536950"/>
            <a:ext cx="5650865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 dirty="0" smtClean="0">
                <a:sym typeface="+mn-ea"/>
              </a:rPr>
              <a:t>配置环境变量文件</a:t>
            </a:r>
            <a:endParaRPr lang="en-US" altLang="zh-CN" b="1" dirty="0" smtClean="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15035" y="4093210"/>
            <a:ext cx="3035300" cy="215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50900" y="4798695"/>
            <a:ext cx="6731000" cy="1130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JDK和Zookeeper配置安装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dirty="0"/>
              <a:t>刷新环境变量验证JDK </a:t>
            </a:r>
            <a:endParaRPr dirty="0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6280" y="2209800"/>
            <a:ext cx="5848350" cy="12192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660400" y="3940175"/>
            <a:ext cx="8110855" cy="677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b="1" dirty="0" smtClean="0">
                <a:sym typeface="+mn-ea"/>
              </a:rPr>
              <a:t>使用</a:t>
            </a:r>
            <a:r>
              <a:rPr lang="en-US" altLang="zh-CN" b="1" dirty="0" smtClean="0">
                <a:sym typeface="+mn-ea"/>
              </a:rPr>
              <a:t>source</a:t>
            </a:r>
            <a:r>
              <a:rPr lang="zh-CN" altLang="en-US" b="1" dirty="0" smtClean="0">
                <a:sym typeface="+mn-ea"/>
              </a:rPr>
              <a:t>命令刷新环境变量</a:t>
            </a:r>
            <a:endParaRPr lang="zh-CN" altLang="en-US" b="1" dirty="0" smtClean="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sym typeface="+mn-ea"/>
              </a:rPr>
              <a:t>使用</a:t>
            </a:r>
            <a:r>
              <a:rPr lang="en-US" altLang="zh-CN" b="1" dirty="0" smtClean="0">
                <a:sym typeface="+mn-ea"/>
              </a:rPr>
              <a:t>java -version</a:t>
            </a:r>
            <a:r>
              <a:rPr lang="zh-CN" altLang="en-US" b="1" dirty="0" smtClean="0">
                <a:sym typeface="+mn-ea"/>
              </a:rPr>
              <a:t>命令查看</a:t>
            </a:r>
            <a:r>
              <a:rPr lang="en-US" altLang="zh-CN" b="1" dirty="0" smtClean="0">
                <a:sym typeface="+mn-ea"/>
              </a:rPr>
              <a:t>java</a:t>
            </a:r>
            <a:r>
              <a:rPr lang="zh-CN" altLang="en-US" b="1" dirty="0" smtClean="0">
                <a:sym typeface="+mn-ea"/>
              </a:rPr>
              <a:t>版本，正确显示</a:t>
            </a:r>
            <a:r>
              <a:rPr lang="en-US" altLang="zh-CN" b="1" dirty="0" smtClean="0">
                <a:sym typeface="+mn-ea"/>
              </a:rPr>
              <a:t>java</a:t>
            </a:r>
            <a:r>
              <a:rPr lang="zh-CN" altLang="en-US" b="1" dirty="0" smtClean="0">
                <a:sym typeface="+mn-ea"/>
              </a:rPr>
              <a:t>版本则表示安装成功</a:t>
            </a:r>
            <a:endParaRPr lang="zh-CN" altLang="en-US" b="1" dirty="0" smtClean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JDK和Zookeeper配置安装</a:t>
            </a:r>
            <a:endParaRPr lang="zh-CN" alt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zookeeper</a:t>
            </a:r>
            <a:r>
              <a:rPr lang="zh-CN" altLang="en-US" dirty="0"/>
              <a:t>的下载</a:t>
            </a:r>
            <a:endParaRPr lang="zh-CN" altLang="en-US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60400" y="2063750"/>
            <a:ext cx="7442200" cy="655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b="1" dirty="0" smtClean="0">
                <a:sym typeface="+mn-ea"/>
              </a:rPr>
              <a:t>由于</a:t>
            </a:r>
            <a:r>
              <a:rPr lang="en-US" b="1" dirty="0" smtClean="0">
                <a:sym typeface="+mn-ea"/>
              </a:rPr>
              <a:t>kafka</a:t>
            </a:r>
            <a:r>
              <a:rPr lang="zh-CN" altLang="en-US" b="1" dirty="0" smtClean="0">
                <a:sym typeface="+mn-ea"/>
              </a:rPr>
              <a:t>的运行依赖</a:t>
            </a:r>
            <a:r>
              <a:rPr lang="en-US" b="1" dirty="0" smtClean="0">
                <a:sym typeface="+mn-ea"/>
              </a:rPr>
              <a:t>zookeeper</a:t>
            </a:r>
            <a:r>
              <a:rPr lang="zh-CN" altLang="en-US" b="1" dirty="0" smtClean="0">
                <a:sym typeface="+mn-ea"/>
              </a:rPr>
              <a:t>集群</a:t>
            </a:r>
            <a:r>
              <a:rPr b="1" dirty="0" smtClean="0">
                <a:sym typeface="+mn-ea"/>
              </a:rPr>
              <a:t>，因此安装</a:t>
            </a:r>
            <a:r>
              <a:rPr lang="en-US" b="1" dirty="0" smtClean="0">
                <a:sym typeface="+mn-ea"/>
              </a:rPr>
              <a:t>kafka</a:t>
            </a:r>
            <a:r>
              <a:rPr b="1" dirty="0" smtClean="0">
                <a:sym typeface="+mn-ea"/>
              </a:rPr>
              <a:t>集群之前，需要先</a:t>
            </a:r>
            <a:r>
              <a:rPr lang="zh-CN" b="1" dirty="0" smtClean="0">
                <a:sym typeface="+mn-ea"/>
              </a:rPr>
              <a:t>下载</a:t>
            </a:r>
            <a:r>
              <a:rPr b="1" dirty="0" smtClean="0">
                <a:sym typeface="+mn-ea"/>
              </a:rPr>
              <a:t>安装并配置好</a:t>
            </a:r>
            <a:r>
              <a:rPr lang="en-US" b="1" dirty="0" smtClean="0">
                <a:sym typeface="+mn-ea"/>
              </a:rPr>
              <a:t>zookeeper</a:t>
            </a:r>
            <a:r>
              <a:rPr b="1" dirty="0" smtClean="0">
                <a:sym typeface="+mn-ea"/>
              </a:rPr>
              <a:t>。</a:t>
            </a:r>
            <a:r>
              <a:rPr lang="zh-CN" b="1" dirty="0" smtClean="0">
                <a:sym typeface="+mn-ea"/>
              </a:rPr>
              <a:t>其下载地址如下</a:t>
            </a:r>
            <a:endParaRPr lang="zh-CN" b="1" dirty="0" smtClean="0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7560" y="2889250"/>
            <a:ext cx="5690235" cy="3063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  <p:tag name="KSO_WM_DIAGRAM_VIRTUALLY_FRAME" val="{&quot;height&quot;:220.1464566929134,&quot;left&quot;:402.516220472441,&quot;top&quot;:90.0572440944882,&quot;width&quot;:384.65000000000015}"/>
</p:tagLst>
</file>

<file path=ppt/tags/tag27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28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29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31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32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33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34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35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36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37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38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39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  <p:tag name="KSO_WM_DIAGRAM_VIRTUALLY_FRAME" val="{&quot;height&quot;:220.1464566929134,&quot;left&quot;:402.516220472441,&quot;top&quot;:90.0572440944882,&quot;width&quot;:384.65000000000015}"/>
</p:tagLst>
</file>

<file path=ppt/tags/tag55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56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57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58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59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61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62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63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64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65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66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67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68.xml><?xml version="1.0" encoding="utf-8"?>
<p:tagLst xmlns:p="http://schemas.openxmlformats.org/presentationml/2006/main">
  <p:tag name="KSO_WM_DIAGRAM_VIRTUALLY_FRAME" val="{&quot;height&quot;:220.1464566929134,&quot;left&quot;:402.516220472441,&quot;top&quot;:90.0572440944882,&quot;width&quot;:384.65000000000015}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PP_MARK_KEY" val="63114679-5705-4b97-b38d-70a6babfefa5"/>
  <p:tag name="COMMONDATA" val="eyJoZGlkIjoiMzMxMTM0MzVkZDYwYTY3Y2ZlMDgwYmJmZTQ0ZDFiMWMifQ=="/>
  <p:tag name="commondata" val="eyJoZGlkIjoiZGY3MWI0Mjc3N2Q5OTI0ZjZlMzQxNzY2ZWE0ZWE3ZmYifQ=="/>
</p:tagLst>
</file>

<file path=ppt/theme/theme1.xml><?xml version="1.0" encoding="utf-8"?>
<a:theme xmlns:a="http://schemas.openxmlformats.org/drawingml/2006/main" name="模板页面">
  <a:themeElements>
    <a:clrScheme name="自定义 9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0CEA3"/>
      </a:accent1>
      <a:accent2>
        <a:srgbClr val="C1D9DF"/>
      </a:accent2>
      <a:accent3>
        <a:srgbClr val="D870BB"/>
      </a:accent3>
      <a:accent4>
        <a:srgbClr val="61C09E"/>
      </a:accent4>
      <a:accent5>
        <a:srgbClr val="EFD836"/>
      </a:accent5>
      <a:accent6>
        <a:srgbClr val="73D2E8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3002</Words>
  <Application>WPS 演示</Application>
  <PresentationFormat>Widescreen</PresentationFormat>
  <Paragraphs>279</Paragraphs>
  <Slides>28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汉仪旗黑</vt:lpstr>
      <vt:lpstr>汉仪书宋二KW</vt:lpstr>
      <vt:lpstr>Times New Roman</vt:lpstr>
      <vt:lpstr>Century Gothic</vt:lpstr>
      <vt:lpstr>苹方-简</vt:lpstr>
      <vt:lpstr>宋体</vt:lpstr>
      <vt:lpstr>Arial Unicode MS</vt:lpstr>
      <vt:lpstr>Calibri</vt:lpstr>
      <vt:lpstr>Helvetica Neue</vt:lpstr>
      <vt:lpstr>等线 Light</vt:lpstr>
      <vt:lpstr>汉仪中等线KW</vt:lpstr>
      <vt:lpstr>模板页面</vt:lpstr>
      <vt:lpstr>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冷溪</cp:lastModifiedBy>
  <cp:revision>1088</cp:revision>
  <dcterms:created xsi:type="dcterms:W3CDTF">2024-01-28T18:23:54Z</dcterms:created>
  <dcterms:modified xsi:type="dcterms:W3CDTF">2024-01-28T18:23:54Z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2017-12-21T08:37:51.7033375Z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  <property fmtid="{D5CDD505-2E9C-101B-9397-08002B2CF9AE}" pid="10" name="KSOProductBuildVer">
    <vt:lpwstr>2052-6.4.0.8550</vt:lpwstr>
  </property>
  <property fmtid="{D5CDD505-2E9C-101B-9397-08002B2CF9AE}" pid="11" name="ICV">
    <vt:lpwstr>229C734FF3494FA09D9695E95AB96115_13</vt:lpwstr>
  </property>
</Properties>
</file>